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sldIdLst>
    <p:sldId id="329" r:id="rId2"/>
  </p:sldIdLst>
  <p:sldSz cx="9906000" cy="6858000" type="A4"/>
  <p:notesSz cx="6805613"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6306"/>
    <a:srgbClr val="FA974C"/>
    <a:srgbClr val="FA868E"/>
    <a:srgbClr val="F9DAC7"/>
    <a:srgbClr val="F3B48D"/>
    <a:srgbClr val="EFB991"/>
    <a:srgbClr val="FCC4CD"/>
    <a:srgbClr val="C34913"/>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8" autoAdjust="0"/>
    <p:restoredTop sz="94658" autoAdjust="0"/>
  </p:normalViewPr>
  <p:slideViewPr>
    <p:cSldViewPr>
      <p:cViewPr varScale="1">
        <p:scale>
          <a:sx n="102" d="100"/>
          <a:sy n="102" d="100"/>
        </p:scale>
        <p:origin x="-102" y="-294"/>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252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712788" y="746125"/>
            <a:ext cx="5381625" cy="3725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1038" y="4721225"/>
            <a:ext cx="5443537" cy="4471988"/>
          </a:xfrm>
          <a:prstGeom prst="rect">
            <a:avLst/>
          </a:prstGeom>
          <a:noFill/>
          <a:ln w="9525">
            <a:noFill/>
            <a:miter lim="800000"/>
            <a:headEnd/>
            <a:tailEnd/>
          </a:ln>
          <a:effectLst/>
        </p:spPr>
        <p:txBody>
          <a:bodyPr vert="horz" wrap="square" lIns="91432" tIns="45716" rIns="91432" bIns="45716"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r">
              <a:defRPr sz="1200">
                <a:ea typeface="ＭＳ Ｐゴシック" pitchFamily="50" charset="-128"/>
              </a:defRPr>
            </a:lvl1pPr>
          </a:lstStyle>
          <a:p>
            <a:pPr>
              <a:defRPr/>
            </a:pPr>
            <a:fld id="{33AB5CEA-4603-415C-A7D2-247DE0A3C7CD}"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1"/>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6201B82-8194-4F3A-9935-F8BC2A468B06}" type="slidenum">
              <a:rPr lang="en-US" altLang="ja-JP"/>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240BB6E-364B-416F-B066-E18DF8287D82}" type="slidenum">
              <a:rPr lang="en-US" altLang="ja-JP"/>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41"/>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1"/>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C516CB0-9D4F-4826-9977-6DB335F6004D}" type="slidenum">
              <a:rPr lang="en-US" altLang="ja-JP"/>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FBA7CBC-7437-495C-9DC2-C92E148E2BD8}" type="slidenum">
              <a:rPr lang="en-US" altLang="ja-JP"/>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6"/>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04D62DB-23E7-493A-9731-11F675A742BC}"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A792F5F-A134-4E1B-B482-02F0CF9305B4}"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2" y="1535113"/>
            <a:ext cx="437687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2"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1" y="1535113"/>
            <a:ext cx="43785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1"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8E6511D-4124-4846-8C95-0BAF257A7C7A}" type="slidenum">
              <a:rPr lang="en-US" altLang="ja-JP"/>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161023B6-5E6C-4863-A501-121E993B92FD}" type="slidenum">
              <a:rPr lang="en-US" altLang="ja-JP"/>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3FFE978A-ECC2-43E6-A6A8-74B9B30DAB67}" type="slidenum">
              <a:rPr lang="en-US" altLang="ja-JP"/>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3"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4"/>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3"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43C4A35-C05A-4794-B23F-EBEC83ED45FF}" type="slidenum">
              <a:rPr lang="en-US" altLang="ja-JP"/>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6"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6"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6"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CC75D8A-63B7-4F7E-BA06-2258690393B6}" type="slidenum">
              <a:rPr lang="en-US" altLang="ja-JP"/>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28" tIns="45714" rIns="91428" bIns="45714"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28" tIns="45714" rIns="91428"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683500" y="6524625"/>
            <a:ext cx="2311400" cy="47625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a:defRPr sz="1400">
                <a:ea typeface="ＭＳ Ｐゴシック" pitchFamily="50" charset="-128"/>
              </a:defRPr>
            </a:lvl1pPr>
          </a:lstStyle>
          <a:p>
            <a:pPr>
              <a:defRPr/>
            </a:pPr>
            <a:fld id="{9689FA4E-85A7-4EAB-B06A-6C4494F74EC0}"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2"/>
          <p:cNvSpPr txBox="1">
            <a:spLocks noChangeArrowheads="1"/>
          </p:cNvSpPr>
          <p:nvPr/>
        </p:nvSpPr>
        <p:spPr bwMode="auto">
          <a:xfrm>
            <a:off x="115888" y="44450"/>
            <a:ext cx="9590087" cy="504825"/>
          </a:xfrm>
          <a:prstGeom prst="rect">
            <a:avLst/>
          </a:prstGeom>
          <a:gradFill rotWithShape="1">
            <a:gsLst>
              <a:gs pos="0">
                <a:srgbClr val="5E765E"/>
              </a:gs>
              <a:gs pos="50000">
                <a:srgbClr val="CCFFCC"/>
              </a:gs>
              <a:gs pos="100000">
                <a:srgbClr val="5E765E"/>
              </a:gs>
            </a:gsLst>
            <a:lin ang="5400000" scaled="1"/>
          </a:gradFill>
          <a:ln w="9525">
            <a:noFill/>
            <a:miter lim="800000"/>
            <a:headEnd/>
            <a:tailEnd/>
          </a:ln>
        </p:spPr>
        <p:txBody>
          <a:bodyPr lIns="74295" tIns="8890" rIns="74295" bIns="8890" anchor="ctr" anchorCtr="1"/>
          <a:lstStyle/>
          <a:p>
            <a:pPr marL="119063" indent="-119063" algn="ctr" defTabSz="873125"/>
            <a:r>
              <a:rPr lang="ja-JP" altLang="en-US" sz="1600">
                <a:solidFill>
                  <a:srgbClr val="000000"/>
                </a:solidFill>
                <a:latin typeface="HGPｺﾞｼｯｸE" pitchFamily="50" charset="-128"/>
              </a:rPr>
              <a:t>障害者虐待の防止、障害者の養護者に対する支援等に関する法律の概要</a:t>
            </a:r>
            <a:endParaRPr lang="ja-JP" altLang="en-US" sz="1200">
              <a:solidFill>
                <a:srgbClr val="000000"/>
              </a:solidFill>
            </a:endParaRPr>
          </a:p>
        </p:txBody>
      </p:sp>
      <p:sp>
        <p:nvSpPr>
          <p:cNvPr id="6" name="正方形/長方形 5"/>
          <p:cNvSpPr/>
          <p:nvPr/>
        </p:nvSpPr>
        <p:spPr>
          <a:xfrm>
            <a:off x="128588" y="817563"/>
            <a:ext cx="9577387" cy="6381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b"/>
          <a:lstStyle/>
          <a:p>
            <a:pPr>
              <a:defRPr/>
            </a:pPr>
            <a:r>
              <a:rPr lang="ja-JP" altLang="en-US" sz="1050" spc="-20" dirty="0">
                <a:solidFill>
                  <a:prstClr val="black"/>
                </a:solidFill>
                <a:latin typeface="HGSｺﾞｼｯｸM" pitchFamily="50" charset="-128"/>
              </a:rPr>
              <a:t>　障害者に対する虐待が障害者の尊厳を害するものであり、障害者の自立及び社会参加にとって障害者に対する虐待を防止することが極めて重要であること等に鑑み、障害者に対する虐待の禁止、国等の責務、障害者虐待を受けた障害者に対する保護及び自立の支援のための措置、養護者に対する支援のための措置等を定めることにより、障害者虐待の防止、養護者に対する支援等に関する施策を促進し、もって障害者の権利利益の擁護に資することを目的とする。</a:t>
            </a:r>
            <a:endParaRPr lang="ja-JP" altLang="en-US" sz="1050" spc="-20" dirty="0">
              <a:solidFill>
                <a:prstClr val="white"/>
              </a:solidFill>
            </a:endParaRPr>
          </a:p>
        </p:txBody>
      </p:sp>
      <p:sp>
        <p:nvSpPr>
          <p:cNvPr id="174083" name="AutoShape 3"/>
          <p:cNvSpPr>
            <a:spLocks noChangeArrowheads="1"/>
          </p:cNvSpPr>
          <p:nvPr/>
        </p:nvSpPr>
        <p:spPr bwMode="auto">
          <a:xfrm>
            <a:off x="273050" y="620713"/>
            <a:ext cx="685800" cy="236537"/>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rPr>
              <a:t>目　的</a:t>
            </a:r>
            <a:endParaRPr lang="ja-JP" altLang="en-US" sz="1200" dirty="0">
              <a:solidFill>
                <a:prstClr val="black"/>
              </a:solidFill>
            </a:endParaRPr>
          </a:p>
        </p:txBody>
      </p:sp>
      <p:sp>
        <p:nvSpPr>
          <p:cNvPr id="8" name="正方形/長方形 7"/>
          <p:cNvSpPr/>
          <p:nvPr/>
        </p:nvSpPr>
        <p:spPr>
          <a:xfrm>
            <a:off x="128588" y="1700213"/>
            <a:ext cx="9577387" cy="7921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85725" indent="-85725">
              <a:defRPr/>
            </a:pPr>
            <a:r>
              <a:rPr lang="ja-JP" altLang="ja-JP" sz="11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いう（改正後障害者基本法</a:t>
            </a:r>
            <a:r>
              <a:rPr lang="en-US" altLang="ja-JP" sz="1100" dirty="0">
                <a:solidFill>
                  <a:prstClr val="black"/>
                </a:solidFill>
              </a:rPr>
              <a:t>2</a:t>
            </a:r>
            <a:r>
              <a:rPr lang="ja-JP" altLang="ja-JP" sz="1100" dirty="0">
                <a:solidFill>
                  <a:prstClr val="black"/>
                </a:solidFill>
              </a:rPr>
              <a:t>条１号）。</a:t>
            </a:r>
          </a:p>
          <a:p>
            <a:pPr marL="85725" indent="-85725">
              <a:defRPr/>
            </a:pPr>
            <a:r>
              <a:rPr lang="ja-JP" altLang="ja-JP" sz="1100" dirty="0">
                <a:solidFill>
                  <a:prstClr val="black"/>
                </a:solidFill>
              </a:rPr>
              <a:t>２　｢障害者虐待｣とは、①養護者による障害者虐待、②障害者福祉施設従事者等による障害者虐待、③使用者による障害者虐待をいう。</a:t>
            </a:r>
          </a:p>
          <a:p>
            <a:pPr marL="85725" indent="-85725">
              <a:defRPr/>
            </a:pPr>
            <a:r>
              <a:rPr lang="ja-JP" altLang="ja-JP" sz="1100" dirty="0">
                <a:solidFill>
                  <a:prstClr val="black"/>
                </a:solidFill>
              </a:rPr>
              <a:t>３　障害者虐待の類型は、①身体的虐待、②ネグレクト、③心理的虐待、④性的虐待、⑤経済的虐待の５つ。</a:t>
            </a:r>
          </a:p>
        </p:txBody>
      </p:sp>
      <p:sp>
        <p:nvSpPr>
          <p:cNvPr id="174085" name="AutoShape 5"/>
          <p:cNvSpPr>
            <a:spLocks noChangeArrowheads="1"/>
          </p:cNvSpPr>
          <p:nvPr/>
        </p:nvSpPr>
        <p:spPr bwMode="auto">
          <a:xfrm>
            <a:off x="273050" y="1517650"/>
            <a:ext cx="685800" cy="2159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rPr>
              <a:t>定　義</a:t>
            </a:r>
            <a:endParaRPr lang="ja-JP" altLang="en-US" sz="1200" dirty="0">
              <a:solidFill>
                <a:prstClr val="black"/>
              </a:solidFill>
            </a:endParaRPr>
          </a:p>
        </p:txBody>
      </p:sp>
      <p:sp>
        <p:nvSpPr>
          <p:cNvPr id="10" name="正方形/長方形 9"/>
          <p:cNvSpPr/>
          <p:nvPr/>
        </p:nvSpPr>
        <p:spPr>
          <a:xfrm>
            <a:off x="128588" y="2773363"/>
            <a:ext cx="9577387" cy="24558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ja-JP" altLang="ja-JP" sz="1100" dirty="0">
                <a:solidFill>
                  <a:prstClr val="black"/>
                </a:solidFill>
              </a:rPr>
              <a:t>１　何人も障害者を虐待してはならない旨の規定、障害者の虐待の防止に係る国等の責務規定、障害者虐待の早期発見の努力義務規定を置く。</a:t>
            </a:r>
          </a:p>
          <a:p>
            <a:pPr>
              <a:defRPr/>
            </a:pPr>
            <a:r>
              <a:rPr lang="ja-JP" altLang="ja-JP" sz="1100" dirty="0">
                <a:solidFill>
                  <a:prstClr val="black"/>
                </a:solidFill>
              </a:rPr>
              <a:t>２　障害者虐待防止等に係る具体的スキームを定める。</a:t>
            </a: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a:defRPr/>
            </a:pPr>
            <a:endParaRPr lang="en-US" altLang="ja-JP" sz="1100" dirty="0">
              <a:solidFill>
                <a:prstClr val="black"/>
              </a:solidFill>
            </a:endParaRPr>
          </a:p>
          <a:p>
            <a:pPr marL="85725" indent="-85725">
              <a:defRPr/>
            </a:pPr>
            <a:endParaRPr lang="en-US" altLang="ja-JP" sz="1100" dirty="0">
              <a:solidFill>
                <a:prstClr val="black"/>
              </a:solidFill>
            </a:endParaRPr>
          </a:p>
          <a:p>
            <a:pPr marL="85725" indent="-85725">
              <a:defRPr/>
            </a:pPr>
            <a:r>
              <a:rPr lang="ja-JP" altLang="ja-JP" sz="1100" dirty="0">
                <a:solidFill>
                  <a:prstClr val="black"/>
                </a:solidFill>
              </a:rPr>
              <a:t>３</a:t>
            </a:r>
            <a:r>
              <a:rPr lang="ja-JP" altLang="en-US" sz="1100" dirty="0">
                <a:solidFill>
                  <a:prstClr val="black"/>
                </a:solidFill>
              </a:rPr>
              <a:t>　</a:t>
            </a:r>
            <a:r>
              <a:rPr lang="ja-JP" altLang="ja-JP" sz="1100" dirty="0">
                <a:solidFill>
                  <a:prstClr val="black"/>
                </a:solidFill>
              </a:rPr>
              <a:t>就学する障害者、保育所等に通う障害者及び医療機関を利用する障害者に対する虐待への対応について、その防止等のための措置の実施を学校の長、保育所等の長及び医療機関の管理者に義務付ける。</a:t>
            </a:r>
          </a:p>
          <a:p>
            <a:pPr>
              <a:defRPr/>
            </a:pPr>
            <a:r>
              <a:rPr lang="en-US" altLang="ja-JP" sz="1100" dirty="0">
                <a:solidFill>
                  <a:prstClr val="black"/>
                </a:solidFill>
              </a:rPr>
              <a:t> </a:t>
            </a:r>
            <a:endParaRPr lang="ja-JP" altLang="ja-JP" sz="1100" dirty="0">
              <a:solidFill>
                <a:prstClr val="black"/>
              </a:solidFill>
            </a:endParaRPr>
          </a:p>
        </p:txBody>
      </p:sp>
      <p:sp>
        <p:nvSpPr>
          <p:cNvPr id="174086" name="AutoShape 6"/>
          <p:cNvSpPr>
            <a:spLocks noChangeArrowheads="1"/>
          </p:cNvSpPr>
          <p:nvPr/>
        </p:nvSpPr>
        <p:spPr bwMode="auto">
          <a:xfrm>
            <a:off x="273050" y="2543175"/>
            <a:ext cx="1136650" cy="230188"/>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rPr>
              <a:t>虐待防止施策</a:t>
            </a:r>
            <a:endParaRPr lang="ja-JP" altLang="en-US" sz="1200" dirty="0">
              <a:solidFill>
                <a:prstClr val="black"/>
              </a:solidFill>
            </a:endParaRPr>
          </a:p>
        </p:txBody>
      </p:sp>
      <p:graphicFrame>
        <p:nvGraphicFramePr>
          <p:cNvPr id="11" name="表 10"/>
          <p:cNvGraphicFramePr>
            <a:graphicFrameLocks noGrp="1"/>
          </p:cNvGraphicFramePr>
          <p:nvPr/>
        </p:nvGraphicFramePr>
        <p:xfrm>
          <a:off x="273050" y="3213100"/>
          <a:ext cx="9290050" cy="1497013"/>
        </p:xfrm>
        <a:graphic>
          <a:graphicData uri="http://schemas.openxmlformats.org/drawingml/2006/table">
            <a:tbl>
              <a:tblPr/>
              <a:tblGrid>
                <a:gridCol w="3022826"/>
                <a:gridCol w="3097814"/>
                <a:gridCol w="3168962"/>
              </a:tblGrid>
              <a:tr h="216022">
                <a:tc>
                  <a:txBody>
                    <a:bodyPr/>
                    <a:lstStyle/>
                    <a:p>
                      <a:pPr algn="ctr">
                        <a:spcAft>
                          <a:spcPts val="0"/>
                        </a:spcAft>
                      </a:pPr>
                      <a:r>
                        <a:rPr lang="ja-JP" sz="1050" b="1" kern="100" dirty="0">
                          <a:latin typeface="Century"/>
                          <a:ea typeface="HGPｺﾞｼｯｸE"/>
                          <a:cs typeface="Times New Roman"/>
                        </a:rPr>
                        <a:t>養護者による障害者虐待</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障害者福祉施設従事者等による障害者虐待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使用者による障害者虐待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19489">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市町村の責務</a:t>
                      </a:r>
                      <a:r>
                        <a:rPr lang="en-US" sz="1050" b="1" kern="100" dirty="0" smtClean="0">
                          <a:latin typeface="Century"/>
                          <a:ea typeface="HGSｺﾞｼｯｸM"/>
                          <a:cs typeface="Times New Roman"/>
                        </a:rPr>
                        <a:t>]</a:t>
                      </a:r>
                      <a:r>
                        <a:rPr lang="ja-JP" sz="1050" kern="100" dirty="0" smtClean="0">
                          <a:latin typeface="Century"/>
                          <a:ea typeface="HGSｺﾞｼｯｸM"/>
                          <a:cs typeface="Times New Roman"/>
                        </a:rPr>
                        <a:t>相談</a:t>
                      </a:r>
                      <a:r>
                        <a:rPr lang="ja-JP" sz="1050" kern="100" dirty="0">
                          <a:latin typeface="Century"/>
                          <a:ea typeface="HGSｺﾞｼｯｸM"/>
                          <a:cs typeface="Times New Roman"/>
                        </a:rPr>
                        <a:t>等、居室確保、連携確保</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設置者等の責務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当該施設等における障害者に対する虐待防止等のための措置を実施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事業主の責務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当該事業所における障害者に対する虐待防止等のための措置を実施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960545">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1050" kern="100" dirty="0">
                        <a:latin typeface="Century"/>
                        <a:ea typeface="ＭＳ 明朝"/>
                        <a:cs typeface="Times New Roman"/>
                      </a:endParaRPr>
                    </a:p>
                  </a:txBody>
                  <a:tcPr marL="48345" marR="48345"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80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dirty="0" smtClean="0">
                          <a:latin typeface="HGSｺﾞｼｯｸM"/>
                        </a:rPr>
                        <a:t>[</a:t>
                      </a:r>
                      <a:r>
                        <a:rPr lang="ja-JP" sz="1050" b="1" dirty="0">
                          <a:latin typeface="Century"/>
                          <a:ea typeface="HGSｺﾞｼｯｸM"/>
                        </a:rPr>
                        <a:t>スキーム</a:t>
                      </a:r>
                      <a:r>
                        <a:rPr lang="en-US" sz="1050" b="1" dirty="0">
                          <a:latin typeface="Century"/>
                          <a:ea typeface="HGSｺﾞｼｯｸM"/>
                        </a:rPr>
                        <a:t>]</a:t>
                      </a:r>
                      <a:r>
                        <a:rPr lang="ja-JP" sz="1050" dirty="0">
                          <a:latin typeface="Century"/>
                        </a:rPr>
                        <a:t> </a:t>
                      </a:r>
                      <a:endParaRPr lang="en-US" altLang="ja-JP" sz="1050" kern="100" dirty="0" smtClean="0">
                        <a:latin typeface="Century"/>
                        <a:ea typeface="ＭＳ 明朝"/>
                        <a:cs typeface="Times New Roman"/>
                      </a:endParaRPr>
                    </a:p>
                    <a:p>
                      <a:pPr algn="just">
                        <a:spcAft>
                          <a:spcPts val="0"/>
                        </a:spcAft>
                      </a:pPr>
                      <a:r>
                        <a:rPr lang="en-US" sz="1050" dirty="0" smtClean="0">
                          <a:latin typeface="Century"/>
                          <a:ea typeface="HGSｺﾞｼｯｸM"/>
                        </a:rPr>
                        <a:t> </a:t>
                      </a:r>
                      <a:r>
                        <a:rPr lang="ja-JP" altLang="en-US" sz="1050" dirty="0" smtClean="0">
                          <a:latin typeface="Century"/>
                          <a:ea typeface="HGSｺﾞｼｯｸM"/>
                        </a:rPr>
                        <a:t>　　</a:t>
                      </a:r>
                      <a:r>
                        <a:rPr lang="en-US" sz="1050" dirty="0" smtClean="0">
                          <a:latin typeface="Century"/>
                          <a:ea typeface="HGSｺﾞｼｯｸM"/>
                        </a:rPr>
                        <a:t>     </a:t>
                      </a:r>
                      <a:r>
                        <a:rPr lang="ja-JP" altLang="en-US" sz="1050" dirty="0" smtClean="0">
                          <a:latin typeface="Century"/>
                          <a:ea typeface="HGSｺﾞｼｯｸM"/>
                        </a:rPr>
                        <a:t>　</a:t>
                      </a:r>
                      <a:endParaRPr lang="ja-JP" sz="105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410" name="Text Box 8"/>
          <p:cNvSpPr txBox="1">
            <a:spLocks noChangeArrowheads="1"/>
          </p:cNvSpPr>
          <p:nvPr/>
        </p:nvSpPr>
        <p:spPr bwMode="auto">
          <a:xfrm>
            <a:off x="998538" y="152400"/>
            <a:ext cx="533400" cy="209550"/>
          </a:xfrm>
          <a:prstGeom prst="rect">
            <a:avLst/>
          </a:prstGeom>
          <a:noFill/>
          <a:ln w="9525">
            <a:noFill/>
            <a:miter lim="800000"/>
            <a:headEnd/>
            <a:tailEnd/>
          </a:ln>
        </p:spPr>
        <p:txBody>
          <a:bodyPr lIns="74295" tIns="8890" rIns="74295" bIns="8890"/>
          <a:lstStyle/>
          <a:p>
            <a:pPr eaLnBrk="0" hangingPunct="0"/>
            <a:endParaRPr lang="ja-JP" altLang="ja-JP" sz="1200">
              <a:solidFill>
                <a:srgbClr val="000000"/>
              </a:solidFill>
            </a:endParaRPr>
          </a:p>
        </p:txBody>
      </p:sp>
      <p:sp>
        <p:nvSpPr>
          <p:cNvPr id="16411" name="Line 27"/>
          <p:cNvSpPr>
            <a:spLocks noChangeShapeType="1"/>
          </p:cNvSpPr>
          <p:nvPr/>
        </p:nvSpPr>
        <p:spPr bwMode="auto">
          <a:xfrm flipV="1">
            <a:off x="6753225" y="4437063"/>
            <a:ext cx="387350" cy="7937"/>
          </a:xfrm>
          <a:prstGeom prst="line">
            <a:avLst/>
          </a:prstGeom>
          <a:noFill/>
          <a:ln w="9525">
            <a:solidFill>
              <a:srgbClr val="000000"/>
            </a:solidFill>
            <a:round/>
            <a:headEnd/>
            <a:tailEnd type="triangle" w="med" len="med"/>
          </a:ln>
        </p:spPr>
        <p:txBody>
          <a:bodyPr/>
          <a:lstStyle/>
          <a:p>
            <a:endParaRPr lang="ja-JP" altLang="en-US"/>
          </a:p>
        </p:txBody>
      </p:sp>
      <p:sp>
        <p:nvSpPr>
          <p:cNvPr id="16412" name="Line 23"/>
          <p:cNvSpPr>
            <a:spLocks noChangeShapeType="1"/>
          </p:cNvSpPr>
          <p:nvPr/>
        </p:nvSpPr>
        <p:spPr bwMode="auto">
          <a:xfrm>
            <a:off x="3584575" y="4005263"/>
            <a:ext cx="457200" cy="0"/>
          </a:xfrm>
          <a:prstGeom prst="line">
            <a:avLst/>
          </a:prstGeom>
          <a:noFill/>
          <a:ln w="9525">
            <a:solidFill>
              <a:srgbClr val="000000"/>
            </a:solidFill>
            <a:round/>
            <a:headEnd/>
            <a:tailEnd type="triangle" w="med" len="med"/>
          </a:ln>
        </p:spPr>
        <p:txBody>
          <a:bodyPr/>
          <a:lstStyle/>
          <a:p>
            <a:endParaRPr lang="ja-JP" altLang="en-US"/>
          </a:p>
        </p:txBody>
      </p:sp>
      <p:sp>
        <p:nvSpPr>
          <p:cNvPr id="16413" name="Line 11"/>
          <p:cNvSpPr>
            <a:spLocks noChangeShapeType="1"/>
          </p:cNvSpPr>
          <p:nvPr/>
        </p:nvSpPr>
        <p:spPr bwMode="auto">
          <a:xfrm>
            <a:off x="8024813" y="3973513"/>
            <a:ext cx="312737" cy="0"/>
          </a:xfrm>
          <a:prstGeom prst="line">
            <a:avLst/>
          </a:prstGeom>
          <a:noFill/>
          <a:ln w="9525">
            <a:solidFill>
              <a:srgbClr val="000000"/>
            </a:solidFill>
            <a:round/>
            <a:headEnd/>
            <a:tailEnd type="triangle" w="med" len="med"/>
          </a:ln>
        </p:spPr>
        <p:txBody>
          <a:bodyPr/>
          <a:lstStyle/>
          <a:p>
            <a:endParaRPr lang="ja-JP" altLang="en-US"/>
          </a:p>
        </p:txBody>
      </p:sp>
      <p:sp>
        <p:nvSpPr>
          <p:cNvPr id="174099" name="Text Box 19"/>
          <p:cNvSpPr txBox="1">
            <a:spLocks noChangeArrowheads="1"/>
          </p:cNvSpPr>
          <p:nvPr/>
        </p:nvSpPr>
        <p:spPr bwMode="auto">
          <a:xfrm>
            <a:off x="4016375" y="3933825"/>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rPr>
              <a:t>市町村</a:t>
            </a:r>
            <a:endParaRPr lang="en-US" altLang="ja-JP" sz="1100" dirty="0">
              <a:solidFill>
                <a:prstClr val="black"/>
              </a:solidFill>
            </a:endParaRPr>
          </a:p>
        </p:txBody>
      </p:sp>
      <p:sp>
        <p:nvSpPr>
          <p:cNvPr id="174096" name="Text Box 16"/>
          <p:cNvSpPr txBox="1">
            <a:spLocks noChangeArrowheads="1"/>
          </p:cNvSpPr>
          <p:nvPr/>
        </p:nvSpPr>
        <p:spPr bwMode="auto">
          <a:xfrm>
            <a:off x="7689850" y="3789363"/>
            <a:ext cx="315913" cy="62230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rPr>
              <a:t>都道府県</a:t>
            </a:r>
            <a:endParaRPr lang="ja-JP" altLang="ja-JP" sz="1100" dirty="0">
              <a:solidFill>
                <a:prstClr val="black"/>
              </a:solidFill>
            </a:endParaRPr>
          </a:p>
        </p:txBody>
      </p:sp>
      <p:sp>
        <p:nvSpPr>
          <p:cNvPr id="16416" name="Line 13"/>
          <p:cNvSpPr>
            <a:spLocks noChangeShapeType="1"/>
          </p:cNvSpPr>
          <p:nvPr/>
        </p:nvSpPr>
        <p:spPr bwMode="auto">
          <a:xfrm>
            <a:off x="6770688" y="3965575"/>
            <a:ext cx="914400" cy="0"/>
          </a:xfrm>
          <a:prstGeom prst="line">
            <a:avLst/>
          </a:prstGeom>
          <a:noFill/>
          <a:ln w="9525">
            <a:solidFill>
              <a:srgbClr val="000000"/>
            </a:solidFill>
            <a:round/>
            <a:headEnd/>
            <a:tailEnd type="triangle" w="med" len="med"/>
          </a:ln>
        </p:spPr>
        <p:txBody>
          <a:bodyPr/>
          <a:lstStyle/>
          <a:p>
            <a:endParaRPr lang="ja-JP" altLang="en-US"/>
          </a:p>
        </p:txBody>
      </p:sp>
      <p:sp>
        <p:nvSpPr>
          <p:cNvPr id="174092" name="Text Box 12"/>
          <p:cNvSpPr txBox="1">
            <a:spLocks noChangeArrowheads="1"/>
          </p:cNvSpPr>
          <p:nvPr/>
        </p:nvSpPr>
        <p:spPr bwMode="auto">
          <a:xfrm>
            <a:off x="344488" y="3933825"/>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rPr>
              <a:t>虐待発見</a:t>
            </a:r>
            <a:endParaRPr lang="ja-JP" altLang="ja-JP" sz="1000" dirty="0">
              <a:solidFill>
                <a:prstClr val="black"/>
              </a:solidFill>
            </a:endParaRPr>
          </a:p>
        </p:txBody>
      </p:sp>
      <p:sp>
        <p:nvSpPr>
          <p:cNvPr id="16418" name="Line 9"/>
          <p:cNvSpPr>
            <a:spLocks noChangeShapeType="1"/>
          </p:cNvSpPr>
          <p:nvPr/>
        </p:nvSpPr>
        <p:spPr bwMode="auto">
          <a:xfrm>
            <a:off x="665163" y="4048125"/>
            <a:ext cx="381000" cy="0"/>
          </a:xfrm>
          <a:prstGeom prst="line">
            <a:avLst/>
          </a:prstGeom>
          <a:noFill/>
          <a:ln w="9525">
            <a:solidFill>
              <a:srgbClr val="000000"/>
            </a:solidFill>
            <a:round/>
            <a:headEnd/>
            <a:tailEnd type="triangle" w="med" len="med"/>
          </a:ln>
        </p:spPr>
        <p:txBody>
          <a:bodyPr/>
          <a:lstStyle/>
          <a:p>
            <a:endParaRPr lang="ja-JP" altLang="en-US"/>
          </a:p>
        </p:txBody>
      </p:sp>
      <p:sp>
        <p:nvSpPr>
          <p:cNvPr id="16419" name="Line 7"/>
          <p:cNvSpPr>
            <a:spLocks noChangeShapeType="1"/>
          </p:cNvSpPr>
          <p:nvPr/>
        </p:nvSpPr>
        <p:spPr bwMode="auto">
          <a:xfrm>
            <a:off x="7461250" y="4430713"/>
            <a:ext cx="228600" cy="0"/>
          </a:xfrm>
          <a:prstGeom prst="line">
            <a:avLst/>
          </a:prstGeom>
          <a:noFill/>
          <a:ln w="9525">
            <a:solidFill>
              <a:srgbClr val="000000"/>
            </a:solidFill>
            <a:round/>
            <a:headEnd/>
            <a:tailEnd type="triangle" w="med" len="med"/>
          </a:ln>
        </p:spPr>
        <p:txBody>
          <a:bodyPr/>
          <a:lstStyle/>
          <a:p>
            <a:endParaRPr lang="ja-JP" altLang="en-US"/>
          </a:p>
        </p:txBody>
      </p:sp>
      <p:sp>
        <p:nvSpPr>
          <p:cNvPr id="16420" name="Rectangle 10"/>
          <p:cNvSpPr>
            <a:spLocks noChangeArrowheads="1"/>
          </p:cNvSpPr>
          <p:nvPr/>
        </p:nvSpPr>
        <p:spPr bwMode="auto">
          <a:xfrm>
            <a:off x="1963738" y="111125"/>
            <a:ext cx="1076325" cy="412750"/>
          </a:xfrm>
          <a:prstGeom prst="rect">
            <a:avLst/>
          </a:prstGeom>
          <a:noFill/>
          <a:ln w="9525">
            <a:noFill/>
            <a:prstDash val="dash"/>
            <a:miter lim="800000"/>
            <a:headEnd/>
            <a:tailEnd/>
          </a:ln>
        </p:spPr>
        <p:txBody>
          <a:bodyPr lIns="74295" tIns="8890" rIns="74295" bIns="8890"/>
          <a:lstStyle/>
          <a:p>
            <a:pPr eaLnBrk="0" hangingPunct="0"/>
            <a:endParaRPr lang="ja-JP" altLang="ja-JP" sz="1200">
              <a:solidFill>
                <a:srgbClr val="000000"/>
              </a:solidFill>
            </a:endParaRPr>
          </a:p>
        </p:txBody>
      </p:sp>
      <p:sp>
        <p:nvSpPr>
          <p:cNvPr id="16421" name="Rectangle 18"/>
          <p:cNvSpPr>
            <a:spLocks noChangeArrowheads="1"/>
          </p:cNvSpPr>
          <p:nvPr/>
        </p:nvSpPr>
        <p:spPr bwMode="auto">
          <a:xfrm>
            <a:off x="1962150" y="114300"/>
            <a:ext cx="1076325" cy="631825"/>
          </a:xfrm>
          <a:prstGeom prst="rect">
            <a:avLst/>
          </a:prstGeom>
          <a:noFill/>
          <a:ln w="9525">
            <a:noFill/>
            <a:prstDash val="dash"/>
            <a:miter lim="800000"/>
            <a:headEnd/>
            <a:tailEnd/>
          </a:ln>
        </p:spPr>
        <p:txBody>
          <a:bodyPr lIns="74295" tIns="8890" rIns="74295" bIns="8890"/>
          <a:lstStyle/>
          <a:p>
            <a:pPr eaLnBrk="0" hangingPunct="0"/>
            <a:endParaRPr lang="ja-JP" altLang="ja-JP" sz="1200">
              <a:solidFill>
                <a:srgbClr val="000000"/>
              </a:solidFill>
            </a:endParaRPr>
          </a:p>
        </p:txBody>
      </p:sp>
      <p:sp>
        <p:nvSpPr>
          <p:cNvPr id="37" name="Text Box 12"/>
          <p:cNvSpPr txBox="1">
            <a:spLocks noChangeArrowheads="1"/>
          </p:cNvSpPr>
          <p:nvPr/>
        </p:nvSpPr>
        <p:spPr bwMode="auto">
          <a:xfrm>
            <a:off x="6448425" y="3944938"/>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rPr>
              <a:t>虐待発見</a:t>
            </a:r>
            <a:endParaRPr lang="ja-JP" altLang="ja-JP" sz="1000" dirty="0">
              <a:solidFill>
                <a:prstClr val="black"/>
              </a:solidFill>
            </a:endParaRPr>
          </a:p>
        </p:txBody>
      </p:sp>
      <p:sp>
        <p:nvSpPr>
          <p:cNvPr id="38" name="Text Box 12"/>
          <p:cNvSpPr txBox="1">
            <a:spLocks noChangeArrowheads="1"/>
          </p:cNvSpPr>
          <p:nvPr/>
        </p:nvSpPr>
        <p:spPr bwMode="auto">
          <a:xfrm>
            <a:off x="3352800" y="3933825"/>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rPr>
              <a:t>虐待発見</a:t>
            </a:r>
            <a:endParaRPr lang="ja-JP" altLang="ja-JP" sz="1000" dirty="0">
              <a:solidFill>
                <a:prstClr val="black"/>
              </a:solidFill>
            </a:endParaRPr>
          </a:p>
        </p:txBody>
      </p:sp>
      <p:sp>
        <p:nvSpPr>
          <p:cNvPr id="36" name="Text Box 19"/>
          <p:cNvSpPr txBox="1">
            <a:spLocks noChangeArrowheads="1"/>
          </p:cNvSpPr>
          <p:nvPr/>
        </p:nvSpPr>
        <p:spPr bwMode="auto">
          <a:xfrm>
            <a:off x="7142163" y="4005263"/>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rPr>
              <a:t>市町村</a:t>
            </a:r>
            <a:endParaRPr lang="en-US" altLang="ja-JP" sz="1100" dirty="0">
              <a:solidFill>
                <a:prstClr val="black"/>
              </a:solidFill>
            </a:endParaRPr>
          </a:p>
        </p:txBody>
      </p:sp>
      <p:sp>
        <p:nvSpPr>
          <p:cNvPr id="39" name="正方形/長方形 38"/>
          <p:cNvSpPr/>
          <p:nvPr/>
        </p:nvSpPr>
        <p:spPr>
          <a:xfrm>
            <a:off x="128588" y="5516563"/>
            <a:ext cx="9577387" cy="7921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85725" indent="-85725">
              <a:defRPr/>
            </a:pPr>
            <a:r>
              <a:rPr lang="ja-JP" altLang="en-US" sz="1100" dirty="0">
                <a:solidFill>
                  <a:prstClr val="black"/>
                </a:solidFill>
              </a:rPr>
              <a:t>１　市町村・都道府県の部局又は施設に、障害者虐待対応の窓口等となる「市町村障害者虐待防止センター」・「都道府県障害者権利擁護センター」としての機能を果たさせる。</a:t>
            </a:r>
          </a:p>
          <a:p>
            <a:pPr marL="85725" indent="-85725">
              <a:defRPr/>
            </a:pPr>
            <a:r>
              <a:rPr lang="ja-JP" altLang="en-US" sz="1100" dirty="0">
                <a:solidFill>
                  <a:prstClr val="black"/>
                </a:solidFill>
              </a:rPr>
              <a:t>２　政府は、障害者虐待の防止等に関する制度について、この法律の施行後３年を目途に検討を加え、必要な措置を講ずるものとする。</a:t>
            </a:r>
          </a:p>
          <a:p>
            <a:pPr marL="85725" indent="-85725">
              <a:defRPr/>
            </a:pPr>
            <a:r>
              <a:rPr lang="ja-JP" altLang="en-US" sz="1100" dirty="0">
                <a:solidFill>
                  <a:prstClr val="black"/>
                </a:solidFill>
              </a:rPr>
              <a:t>３　平成２４年１０月１日から施行する。</a:t>
            </a:r>
          </a:p>
        </p:txBody>
      </p:sp>
      <p:sp>
        <p:nvSpPr>
          <p:cNvPr id="40" name="AutoShape 3"/>
          <p:cNvSpPr>
            <a:spLocks noChangeArrowheads="1"/>
          </p:cNvSpPr>
          <p:nvPr/>
        </p:nvSpPr>
        <p:spPr bwMode="auto">
          <a:xfrm>
            <a:off x="273050" y="5314950"/>
            <a:ext cx="685800" cy="236538"/>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a:solidFill>
                  <a:prstClr val="black"/>
                </a:solidFill>
                <a:latin typeface="HGPｺﾞｼｯｸE" pitchFamily="50" charset="-128"/>
              </a:rPr>
              <a:t>その他</a:t>
            </a:r>
            <a:endParaRPr lang="ja-JP" altLang="en-US" sz="1200" dirty="0">
              <a:solidFill>
                <a:prstClr val="black"/>
              </a:solidFill>
            </a:endParaRPr>
          </a:p>
        </p:txBody>
      </p:sp>
      <p:sp>
        <p:nvSpPr>
          <p:cNvPr id="16427" name="Text Box 25"/>
          <p:cNvSpPr txBox="1">
            <a:spLocks noChangeArrowheads="1"/>
          </p:cNvSpPr>
          <p:nvPr/>
        </p:nvSpPr>
        <p:spPr bwMode="auto">
          <a:xfrm>
            <a:off x="611188" y="4076700"/>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通報</a:t>
            </a:r>
            <a:endParaRPr lang="ja-JP" altLang="ja-JP" sz="1200">
              <a:solidFill>
                <a:srgbClr val="000000"/>
              </a:solidFill>
            </a:endParaRPr>
          </a:p>
        </p:txBody>
      </p:sp>
      <p:sp>
        <p:nvSpPr>
          <p:cNvPr id="42" name="Rectangle 26"/>
          <p:cNvSpPr>
            <a:spLocks noChangeArrowheads="1"/>
          </p:cNvSpPr>
          <p:nvPr/>
        </p:nvSpPr>
        <p:spPr bwMode="auto">
          <a:xfrm>
            <a:off x="992188" y="4149725"/>
            <a:ext cx="2232025" cy="431800"/>
          </a:xfrm>
          <a:prstGeom prst="rect">
            <a:avLst/>
          </a:prstGeom>
          <a:solidFill>
            <a:srgbClr val="FFFFFF"/>
          </a:solidFill>
          <a:ln w="9525">
            <a:solidFill>
              <a:srgbClr val="000000"/>
            </a:solidFill>
            <a:prstDash val="dash"/>
            <a:miter lim="800000"/>
            <a:headEnd/>
            <a:tailEnd/>
          </a:ln>
        </p:spPr>
        <p:txBody>
          <a:bodyPr lIns="36000" tIns="8890" rIns="36000" bIns="8890" anchor="ctr"/>
          <a:lstStyle/>
          <a:p>
            <a:pPr eaLnBrk="0" hangingPunct="0"/>
            <a:r>
              <a:rPr lang="ja-JP" altLang="ja-JP" sz="1000">
                <a:solidFill>
                  <a:srgbClr val="000000"/>
                </a:solidFill>
                <a:latin typeface="Century" pitchFamily="18" charset="0"/>
                <a:ea typeface="HGｺﾞｼｯｸM" pitchFamily="49" charset="-128"/>
                <a:cs typeface="Times New Roman" pitchFamily="18" charset="0"/>
              </a:rPr>
              <a:t>①</a:t>
            </a:r>
            <a:r>
              <a:rPr lang="ja-JP" altLang="en-US" sz="1000">
                <a:solidFill>
                  <a:srgbClr val="000000"/>
                </a:solidFill>
                <a:latin typeface="Century" pitchFamily="18" charset="0"/>
                <a:ea typeface="HGｺﾞｼｯｸM" pitchFamily="49" charset="-128"/>
                <a:cs typeface="Times New Roman" pitchFamily="18" charset="0"/>
              </a:rPr>
              <a:t>事実確認（立入調査等）</a:t>
            </a:r>
            <a:endParaRPr lang="en-US" altLang="ja-JP" sz="1000">
              <a:solidFill>
                <a:srgbClr val="000000"/>
              </a:solidFill>
              <a:latin typeface="Century" pitchFamily="18" charset="0"/>
              <a:ea typeface="HGｺﾞｼｯｸM" pitchFamily="49" charset="-128"/>
              <a:cs typeface="Times New Roman" pitchFamily="18" charset="0"/>
            </a:endParaRPr>
          </a:p>
          <a:p>
            <a:pPr eaLnBrk="0" hangingPunct="0"/>
            <a:r>
              <a:rPr lang="ja-JP" altLang="ja-JP" sz="1000">
                <a:solidFill>
                  <a:srgbClr val="000000"/>
                </a:solidFill>
                <a:latin typeface="Century" pitchFamily="18" charset="0"/>
                <a:ea typeface="HGｺﾞｼｯｸM" pitchFamily="49" charset="-128"/>
                <a:cs typeface="Times New Roman" pitchFamily="18" charset="0"/>
              </a:rPr>
              <a:t>②措置</a:t>
            </a:r>
            <a:r>
              <a:rPr lang="en-US" altLang="ja-JP" sz="1000">
                <a:solidFill>
                  <a:srgbClr val="000000"/>
                </a:solidFill>
                <a:latin typeface="Century" pitchFamily="18" charset="0"/>
                <a:ea typeface="HGｺﾞｼｯｸM" pitchFamily="49" charset="-128"/>
                <a:cs typeface="Times New Roman" pitchFamily="18" charset="0"/>
              </a:rPr>
              <a:t>(</a:t>
            </a:r>
            <a:r>
              <a:rPr lang="ja-JP" altLang="en-US" sz="1000">
                <a:solidFill>
                  <a:srgbClr val="000000"/>
                </a:solidFill>
                <a:latin typeface="Century" pitchFamily="18" charset="0"/>
                <a:ea typeface="HGｺﾞｼｯｸM" pitchFamily="49" charset="-128"/>
                <a:cs typeface="Times New Roman" pitchFamily="18" charset="0"/>
              </a:rPr>
              <a:t>一時保護、後見審判請求</a:t>
            </a:r>
            <a:r>
              <a:rPr lang="en-US" altLang="ja-JP" sz="1000">
                <a:solidFill>
                  <a:srgbClr val="000000"/>
                </a:solidFill>
                <a:latin typeface="Century" pitchFamily="18" charset="0"/>
                <a:ea typeface="HGｺﾞｼｯｸM" pitchFamily="49" charset="-128"/>
                <a:cs typeface="Times New Roman" pitchFamily="18" charset="0"/>
              </a:rPr>
              <a:t>)</a:t>
            </a:r>
            <a:endParaRPr lang="ja-JP" altLang="ja-JP" sz="1000">
              <a:solidFill>
                <a:srgbClr val="000000"/>
              </a:solidFill>
              <a:ea typeface="HGｺﾞｼｯｸM" pitchFamily="49" charset="-128"/>
              <a:cs typeface="Times New Roman" pitchFamily="18" charset="0"/>
            </a:endParaRPr>
          </a:p>
        </p:txBody>
      </p:sp>
      <p:sp>
        <p:nvSpPr>
          <p:cNvPr id="16429" name="Line 23"/>
          <p:cNvSpPr>
            <a:spLocks noChangeShapeType="1"/>
          </p:cNvSpPr>
          <p:nvPr/>
        </p:nvSpPr>
        <p:spPr bwMode="auto">
          <a:xfrm>
            <a:off x="4305300" y="4005263"/>
            <a:ext cx="457200" cy="0"/>
          </a:xfrm>
          <a:prstGeom prst="line">
            <a:avLst/>
          </a:prstGeom>
          <a:noFill/>
          <a:ln w="9525">
            <a:solidFill>
              <a:srgbClr val="000000"/>
            </a:solidFill>
            <a:round/>
            <a:headEnd/>
            <a:tailEnd type="triangle" w="med" len="med"/>
          </a:ln>
        </p:spPr>
        <p:txBody>
          <a:bodyPr/>
          <a:lstStyle/>
          <a:p>
            <a:endParaRPr lang="ja-JP" altLang="en-US"/>
          </a:p>
        </p:txBody>
      </p:sp>
      <p:sp>
        <p:nvSpPr>
          <p:cNvPr id="44" name="Rectangle 26"/>
          <p:cNvSpPr>
            <a:spLocks noChangeArrowheads="1"/>
          </p:cNvSpPr>
          <p:nvPr/>
        </p:nvSpPr>
        <p:spPr bwMode="auto">
          <a:xfrm>
            <a:off x="4541838" y="4149725"/>
            <a:ext cx="1800225" cy="358775"/>
          </a:xfrm>
          <a:prstGeom prst="rect">
            <a:avLst/>
          </a:prstGeom>
          <a:solidFill>
            <a:srgbClr val="FFFFFF"/>
          </a:solidFill>
          <a:ln w="9525">
            <a:solidFill>
              <a:srgbClr val="000000"/>
            </a:solidFill>
            <a:prstDash val="dash"/>
            <a:miter lim="800000"/>
            <a:headEnd/>
            <a:tailEnd/>
          </a:ln>
        </p:spPr>
        <p:txBody>
          <a:bodyPr lIns="36000" tIns="8890" rIns="36000" bIns="8890" anchor="b"/>
          <a:lstStyle/>
          <a:p>
            <a:pPr eaLnBrk="0" hangingPunct="0"/>
            <a:r>
              <a:rPr lang="ja-JP" altLang="ja-JP" sz="1000">
                <a:solidFill>
                  <a:srgbClr val="000000"/>
                </a:solidFill>
                <a:latin typeface="Century" pitchFamily="18" charset="0"/>
                <a:ea typeface="HGｺﾞｼｯｸM" pitchFamily="49" charset="-128"/>
                <a:cs typeface="Times New Roman" pitchFamily="18" charset="0"/>
              </a:rPr>
              <a:t>①監督権限等の適切な行使</a:t>
            </a:r>
            <a:endParaRPr lang="en-US" altLang="ja-JP" sz="1000">
              <a:solidFill>
                <a:srgbClr val="000000"/>
              </a:solidFill>
              <a:latin typeface="Century" pitchFamily="18" charset="0"/>
              <a:ea typeface="HGｺﾞｼｯｸM" pitchFamily="49" charset="-128"/>
              <a:cs typeface="Times New Roman" pitchFamily="18" charset="0"/>
            </a:endParaRPr>
          </a:p>
          <a:p>
            <a:pPr eaLnBrk="0" hangingPunct="0"/>
            <a:r>
              <a:rPr lang="ja-JP" altLang="ja-JP" sz="1000">
                <a:solidFill>
                  <a:srgbClr val="000000"/>
                </a:solidFill>
                <a:latin typeface="Century" pitchFamily="18" charset="0"/>
                <a:ea typeface="HGｺﾞｼｯｸM" pitchFamily="49" charset="-128"/>
                <a:cs typeface="Times New Roman" pitchFamily="18" charset="0"/>
              </a:rPr>
              <a:t>②措置等の公表</a:t>
            </a:r>
            <a:endParaRPr lang="ja-JP" altLang="ja-JP" sz="1000">
              <a:solidFill>
                <a:srgbClr val="000000"/>
              </a:solidFill>
              <a:ea typeface="HGｺﾞｼｯｸM" pitchFamily="49" charset="-128"/>
              <a:cs typeface="Times New Roman" pitchFamily="18" charset="0"/>
            </a:endParaRPr>
          </a:p>
        </p:txBody>
      </p:sp>
      <p:sp>
        <p:nvSpPr>
          <p:cNvPr id="45" name="Rectangle 26"/>
          <p:cNvSpPr>
            <a:spLocks noChangeArrowheads="1"/>
          </p:cNvSpPr>
          <p:nvPr/>
        </p:nvSpPr>
        <p:spPr bwMode="auto">
          <a:xfrm>
            <a:off x="8369300" y="4044950"/>
            <a:ext cx="1120775" cy="576263"/>
          </a:xfrm>
          <a:prstGeom prst="rect">
            <a:avLst/>
          </a:prstGeom>
          <a:solidFill>
            <a:srgbClr val="FFFFFF"/>
          </a:solidFill>
          <a:ln w="9525">
            <a:solidFill>
              <a:srgbClr val="000000"/>
            </a:solidFill>
            <a:prstDash val="dash"/>
            <a:miter lim="800000"/>
            <a:headEnd/>
            <a:tailEnd/>
          </a:ln>
        </p:spPr>
        <p:txBody>
          <a:bodyPr lIns="36000" tIns="8890" rIns="36000" bIns="8890" anchor="b"/>
          <a:lstStyle/>
          <a:p>
            <a:pPr marL="85725" indent="-85725" eaLnBrk="0" hangingPunct="0"/>
            <a:r>
              <a:rPr lang="ja-JP" altLang="ja-JP" sz="1000">
                <a:solidFill>
                  <a:srgbClr val="000000"/>
                </a:solidFill>
                <a:latin typeface="Century" pitchFamily="18" charset="0"/>
                <a:ea typeface="HGｺﾞｼｯｸM" pitchFamily="49" charset="-128"/>
                <a:cs typeface="Times New Roman" pitchFamily="18" charset="0"/>
              </a:rPr>
              <a:t>①監督権限等の適切な行使</a:t>
            </a:r>
            <a:endParaRPr lang="en-US" altLang="ja-JP" sz="1000">
              <a:solidFill>
                <a:srgbClr val="000000"/>
              </a:solidFill>
              <a:latin typeface="Century" pitchFamily="18" charset="0"/>
              <a:ea typeface="HGｺﾞｼｯｸM" pitchFamily="49" charset="-128"/>
              <a:cs typeface="Times New Roman" pitchFamily="18" charset="0"/>
            </a:endParaRPr>
          </a:p>
          <a:p>
            <a:pPr marL="85725" indent="-85725" eaLnBrk="0" hangingPunct="0"/>
            <a:r>
              <a:rPr lang="ja-JP" altLang="ja-JP" sz="1000">
                <a:solidFill>
                  <a:srgbClr val="000000"/>
                </a:solidFill>
                <a:latin typeface="Century" pitchFamily="18" charset="0"/>
                <a:ea typeface="HGｺﾞｼｯｸM" pitchFamily="49" charset="-128"/>
                <a:cs typeface="Times New Roman" pitchFamily="18" charset="0"/>
              </a:rPr>
              <a:t>②措置等の公表</a:t>
            </a:r>
            <a:endParaRPr lang="ja-JP" altLang="ja-JP" sz="1000">
              <a:solidFill>
                <a:srgbClr val="000000"/>
              </a:solidFill>
              <a:ea typeface="HGｺﾞｼｯｸM" pitchFamily="49" charset="-128"/>
              <a:cs typeface="Times New Roman" pitchFamily="18" charset="0"/>
            </a:endParaRPr>
          </a:p>
        </p:txBody>
      </p:sp>
      <p:sp>
        <p:nvSpPr>
          <p:cNvPr id="16432" name="Text Box 25"/>
          <p:cNvSpPr txBox="1">
            <a:spLocks noChangeArrowheads="1"/>
          </p:cNvSpPr>
          <p:nvPr/>
        </p:nvSpPr>
        <p:spPr bwMode="auto">
          <a:xfrm>
            <a:off x="3584575" y="4005263"/>
            <a:ext cx="465138"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通報</a:t>
            </a:r>
            <a:endParaRPr lang="ja-JP" altLang="ja-JP" sz="1200">
              <a:solidFill>
                <a:srgbClr val="000000"/>
              </a:solidFill>
            </a:endParaRPr>
          </a:p>
        </p:txBody>
      </p:sp>
      <p:sp>
        <p:nvSpPr>
          <p:cNvPr id="16433" name="Text Box 25"/>
          <p:cNvSpPr txBox="1">
            <a:spLocks noChangeArrowheads="1"/>
          </p:cNvSpPr>
          <p:nvPr/>
        </p:nvSpPr>
        <p:spPr bwMode="auto">
          <a:xfrm>
            <a:off x="6719888" y="4076700"/>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通報</a:t>
            </a:r>
            <a:endParaRPr lang="ja-JP" altLang="ja-JP" sz="1200">
              <a:solidFill>
                <a:srgbClr val="000000"/>
              </a:solidFill>
            </a:endParaRPr>
          </a:p>
        </p:txBody>
      </p:sp>
      <p:sp>
        <p:nvSpPr>
          <p:cNvPr id="16434" name="Text Box 25"/>
          <p:cNvSpPr txBox="1">
            <a:spLocks noChangeArrowheads="1"/>
          </p:cNvSpPr>
          <p:nvPr/>
        </p:nvSpPr>
        <p:spPr bwMode="auto">
          <a:xfrm>
            <a:off x="7389813" y="4459288"/>
            <a:ext cx="466725"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通知</a:t>
            </a:r>
            <a:endParaRPr lang="ja-JP" altLang="ja-JP" sz="1200">
              <a:solidFill>
                <a:srgbClr val="000000"/>
              </a:solidFill>
            </a:endParaRPr>
          </a:p>
        </p:txBody>
      </p:sp>
      <p:sp>
        <p:nvSpPr>
          <p:cNvPr id="16435" name="Text Box 25"/>
          <p:cNvSpPr txBox="1">
            <a:spLocks noChangeArrowheads="1"/>
          </p:cNvSpPr>
          <p:nvPr/>
        </p:nvSpPr>
        <p:spPr bwMode="auto">
          <a:xfrm>
            <a:off x="7954963" y="3954463"/>
            <a:ext cx="465137"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報告</a:t>
            </a:r>
            <a:endParaRPr lang="ja-JP" altLang="ja-JP" sz="1000">
              <a:solidFill>
                <a:srgbClr val="000000"/>
              </a:solidFill>
            </a:endParaRPr>
          </a:p>
        </p:txBody>
      </p:sp>
      <p:sp>
        <p:nvSpPr>
          <p:cNvPr id="16436" name="Text Box 25"/>
          <p:cNvSpPr txBox="1">
            <a:spLocks noChangeArrowheads="1"/>
          </p:cNvSpPr>
          <p:nvPr/>
        </p:nvSpPr>
        <p:spPr bwMode="auto">
          <a:xfrm>
            <a:off x="4283075" y="3994150"/>
            <a:ext cx="465138" cy="215900"/>
          </a:xfrm>
          <a:prstGeom prst="rect">
            <a:avLst/>
          </a:prstGeom>
          <a:noFill/>
          <a:ln w="9525">
            <a:noFill/>
            <a:miter lim="800000"/>
            <a:headEnd/>
            <a:tailEnd/>
          </a:ln>
        </p:spPr>
        <p:txBody>
          <a:bodyPr lIns="0" tIns="0" rIns="0" bIns="0" anchor="ctr" anchorCtr="1"/>
          <a:lstStyle/>
          <a:p>
            <a:pPr eaLnBrk="0" hangingPunct="0"/>
            <a:r>
              <a:rPr lang="ja-JP" altLang="en-US" sz="1000">
                <a:solidFill>
                  <a:srgbClr val="000000"/>
                </a:solidFill>
              </a:rPr>
              <a:t>報告</a:t>
            </a:r>
            <a:endParaRPr lang="ja-JP" altLang="ja-JP" sz="1000">
              <a:solidFill>
                <a:srgbClr val="000000"/>
              </a:solidFill>
            </a:endParaRPr>
          </a:p>
        </p:txBody>
      </p:sp>
      <p:sp>
        <p:nvSpPr>
          <p:cNvPr id="16437" name="Rectangle 70"/>
          <p:cNvSpPr>
            <a:spLocks noChangeArrowheads="1"/>
          </p:cNvSpPr>
          <p:nvPr/>
        </p:nvSpPr>
        <p:spPr bwMode="auto">
          <a:xfrm>
            <a:off x="0" y="6405563"/>
            <a:ext cx="9705975" cy="452437"/>
          </a:xfrm>
          <a:prstGeom prst="rect">
            <a:avLst/>
          </a:prstGeom>
          <a:noFill/>
          <a:ln w="9525" cap="rnd">
            <a:noFill/>
            <a:prstDash val="sysDot"/>
            <a:miter lim="800000"/>
            <a:headEnd/>
            <a:tailEnd/>
          </a:ln>
        </p:spPr>
        <p:txBody>
          <a:bodyPr lIns="74295" tIns="8890" rIns="74295" bIns="8890"/>
          <a:lstStyle/>
          <a:p>
            <a:pPr marL="90488" lvl="1" algn="just" defTabSz="873125"/>
            <a:r>
              <a:rPr lang="en-US" altLang="ja-JP" sz="1000">
                <a:solidFill>
                  <a:srgbClr val="000000"/>
                </a:solidFill>
                <a:latin typeface="HGｺﾞｼｯｸM" pitchFamily="49" charset="-128"/>
              </a:rPr>
              <a:t>※ </a:t>
            </a:r>
            <a:r>
              <a:rPr lang="ja-JP" altLang="en-US" sz="1000">
                <a:solidFill>
                  <a:srgbClr val="000000"/>
                </a:solidFill>
                <a:latin typeface="HGｺﾞｼｯｸM" pitchFamily="49" charset="-128"/>
              </a:rPr>
              <a:t>虐待防止スキームについては、家庭の障害児には児童虐待防止法を、施設入所等障害者には施設等の種類（障害者施設等、児童養護施設等、養介護施設等）に応じてこの法律、児童福祉法又は高齢者虐待防止法を、家庭の高齢障害者にはこの法律及び高齢者虐待防止法を、それぞれ適用。</a:t>
            </a:r>
            <a:endParaRPr lang="ja-JP" altLang="en-US" sz="1200">
              <a:solidFill>
                <a:srgbClr val="000000"/>
              </a:solidFill>
            </a:endParaRPr>
          </a:p>
        </p:txBody>
      </p:sp>
      <p:sp>
        <p:nvSpPr>
          <p:cNvPr id="174097" name="Text Box 17"/>
          <p:cNvSpPr txBox="1">
            <a:spLocks noChangeArrowheads="1"/>
          </p:cNvSpPr>
          <p:nvPr/>
        </p:nvSpPr>
        <p:spPr bwMode="auto">
          <a:xfrm>
            <a:off x="8348663" y="3889375"/>
            <a:ext cx="762000" cy="20955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hangingPunct="0">
              <a:defRPr/>
            </a:pPr>
            <a:r>
              <a:rPr lang="ja-JP" altLang="en-US" sz="1100" dirty="0">
                <a:solidFill>
                  <a:prstClr val="black"/>
                </a:solidFill>
              </a:rPr>
              <a:t>労働局</a:t>
            </a:r>
            <a:endParaRPr lang="ja-JP" altLang="ja-JP" sz="1100" dirty="0">
              <a:solidFill>
                <a:prstClr val="black"/>
              </a:solidFill>
            </a:endParaRPr>
          </a:p>
        </p:txBody>
      </p:sp>
      <p:sp>
        <p:nvSpPr>
          <p:cNvPr id="174101" name="Text Box 21"/>
          <p:cNvSpPr txBox="1">
            <a:spLocks noChangeArrowheads="1"/>
          </p:cNvSpPr>
          <p:nvPr/>
        </p:nvSpPr>
        <p:spPr bwMode="auto">
          <a:xfrm>
            <a:off x="4767263" y="3933825"/>
            <a:ext cx="762000" cy="20955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hangingPunct="0">
              <a:defRPr/>
            </a:pPr>
            <a:r>
              <a:rPr lang="ja-JP" altLang="en-US" sz="1100" dirty="0">
                <a:solidFill>
                  <a:prstClr val="black"/>
                </a:solidFill>
              </a:rPr>
              <a:t>都道府県</a:t>
            </a:r>
            <a:endParaRPr lang="ja-JP" altLang="ja-JP" sz="1100" dirty="0">
              <a:solidFill>
                <a:prstClr val="black"/>
              </a:solidFill>
            </a:endParaRPr>
          </a:p>
        </p:txBody>
      </p:sp>
      <p:sp>
        <p:nvSpPr>
          <p:cNvPr id="16440" name="Rectangle 71"/>
          <p:cNvSpPr>
            <a:spLocks noChangeArrowheads="1"/>
          </p:cNvSpPr>
          <p:nvPr/>
        </p:nvSpPr>
        <p:spPr bwMode="auto">
          <a:xfrm>
            <a:off x="6746875" y="620713"/>
            <a:ext cx="2936875" cy="144462"/>
          </a:xfrm>
          <a:prstGeom prst="rect">
            <a:avLst/>
          </a:prstGeom>
          <a:solidFill>
            <a:srgbClr val="FFFFFF"/>
          </a:solidFill>
          <a:ln w="9525" cap="rnd">
            <a:noFill/>
            <a:prstDash val="sysDot"/>
            <a:miter lim="800000"/>
            <a:headEnd/>
            <a:tailEnd/>
          </a:ln>
        </p:spPr>
        <p:txBody>
          <a:bodyPr lIns="74295" tIns="8890" rIns="74295" bIns="8890"/>
          <a:lstStyle/>
          <a:p>
            <a:pPr marL="273050" lvl="1" algn="just" defTabSz="873125"/>
            <a:r>
              <a:rPr lang="ja-JP" altLang="en-US" sz="900">
                <a:solidFill>
                  <a:srgbClr val="000000"/>
                </a:solidFill>
                <a:latin typeface="HGｺﾞｼｯｸM" pitchFamily="49" charset="-128"/>
              </a:rPr>
              <a:t>（平成２３年６月１７日成立、同６月２４日公布）</a:t>
            </a:r>
            <a:endParaRPr lang="ja-JP" altLang="en-US" sz="1200">
              <a:solidFill>
                <a:srgbClr val="000000"/>
              </a:solidFill>
            </a:endParaRPr>
          </a:p>
        </p:txBody>
      </p:sp>
      <p:sp>
        <p:nvSpPr>
          <p:cNvPr id="174105" name="Text Box 25"/>
          <p:cNvSpPr txBox="1">
            <a:spLocks noChangeArrowheads="1"/>
          </p:cNvSpPr>
          <p:nvPr/>
        </p:nvSpPr>
        <p:spPr bwMode="auto">
          <a:xfrm>
            <a:off x="1042988" y="3940175"/>
            <a:ext cx="609600" cy="2159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eaLnBrk="0" hangingPunct="0">
              <a:defRPr/>
            </a:pPr>
            <a:r>
              <a:rPr lang="ja-JP" altLang="en-US" sz="1100" dirty="0">
                <a:solidFill>
                  <a:prstClr val="black"/>
                </a:solidFill>
              </a:rPr>
              <a:t>市町村</a:t>
            </a:r>
            <a:endParaRPr lang="en-US" altLang="ja-JP" sz="1100" dirty="0">
              <a:solidFill>
                <a:prstClr val="black"/>
              </a:solidFill>
            </a:endParaRPr>
          </a:p>
          <a:p>
            <a:pPr eaLnBrk="0" hangingPunct="0">
              <a:defRPr/>
            </a:pPr>
            <a:endParaRPr lang="ja-JP" altLang="ja-JP" sz="1200" dirty="0">
              <a:solidFill>
                <a:prstClr val="black"/>
              </a:solidFill>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4936</TotalTime>
  <Words>1106</Words>
  <Application>Microsoft Office PowerPoint</Application>
  <PresentationFormat>A4 210 x 297 mm</PresentationFormat>
  <Paragraphs>59</Paragraphs>
  <Slides>1</Slides>
  <Notes>0</Notes>
  <HiddenSlides>0</HiddenSlides>
  <MMClips>0</MMClips>
  <ScaleCrop>false</ScaleCrop>
  <HeadingPairs>
    <vt:vector size="6" baseType="variant">
      <vt:variant>
        <vt:lpstr>使用されているフォント</vt:lpstr>
      </vt:variant>
      <vt:variant>
        <vt:i4>9</vt:i4>
      </vt:variant>
      <vt:variant>
        <vt:lpstr>デザイン テンプレート</vt:lpstr>
      </vt:variant>
      <vt:variant>
        <vt:i4>1</vt:i4>
      </vt:variant>
      <vt:variant>
        <vt:lpstr>スライド タイトル</vt:lpstr>
      </vt:variant>
      <vt:variant>
        <vt:i4>1</vt:i4>
      </vt:variant>
    </vt:vector>
  </HeadingPairs>
  <TitlesOfParts>
    <vt:vector size="11" baseType="lpstr">
      <vt:lpstr>Arial</vt:lpstr>
      <vt:lpstr>ＭＳ Ｐゴシック</vt:lpstr>
      <vt:lpstr>ＭＳ Ｐ明朝</vt:lpstr>
      <vt:lpstr>HGPｺﾞｼｯｸE</vt:lpstr>
      <vt:lpstr>HGSｺﾞｼｯｸM</vt:lpstr>
      <vt:lpstr>Century</vt:lpstr>
      <vt:lpstr>Times New Roman</vt:lpstr>
      <vt:lpstr>ＭＳ 明朝</vt:lpstr>
      <vt:lpstr>HGｺﾞｼｯｸM</vt:lpstr>
      <vt:lpstr>標準デザイン</vt:lpstr>
      <vt:lpstr>スライド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障害者自立支援法等の一部を改正する法律案の概要</dc:title>
  <dc:creator>清水 敦(shimizu-atsushisa)</dc:creator>
  <cp:lastModifiedBy>pc14</cp:lastModifiedBy>
  <cp:revision>435</cp:revision>
  <dcterms:created xsi:type="dcterms:W3CDTF">2009-02-17T02:03:39Z</dcterms:created>
  <dcterms:modified xsi:type="dcterms:W3CDTF">2012-01-16T07:33:00Z</dcterms:modified>
</cp:coreProperties>
</file>