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charts/chart1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7.xml" ContentType="application/vnd.openxmlformats-officedocument.drawingml.chart+xml"/>
  <Override PartName="/ppt/drawings/drawing4.xml" ContentType="application/vnd.openxmlformats-officedocument.drawingml.chartshapes+xml"/>
  <Override PartName="/ppt/charts/chart18.xml" ContentType="application/vnd.openxmlformats-officedocument.drawingml.chart+xml"/>
  <Override PartName="/ppt/notesSlides/notesSlide44.xml" ContentType="application/vnd.openxmlformats-officedocument.presentationml.notesSlide+xml"/>
  <Override PartName="/ppt/charts/chart19.xml" ContentType="application/vnd.openxmlformats-officedocument.drawingml.chart+xml"/>
  <Override PartName="/ppt/notesSlides/notesSlide45.xml" ContentType="application/vnd.openxmlformats-officedocument.presentationml.notesSlide+xml"/>
  <Override PartName="/ppt/charts/chart20.xml" ContentType="application/vnd.openxmlformats-officedocument.drawingml.chart+xml"/>
  <Override PartName="/ppt/theme/themeOverride4.xml" ContentType="application/vnd.openxmlformats-officedocument.themeOverride+xml"/>
  <Override PartName="/ppt/notesSlides/notesSlide46.xml" ContentType="application/vnd.openxmlformats-officedocument.presentationml.notesSlide+xml"/>
  <Override PartName="/ppt/charts/chart21.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2.xml" ContentType="application/vnd.openxmlformats-officedocument.drawingml.chart+xml"/>
  <Override PartName="/ppt/theme/themeOverride5.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 id="2147483877" r:id="rId2"/>
    <p:sldMasterId id="2147483891" r:id="rId3"/>
    <p:sldMasterId id="2147483904" r:id="rId4"/>
    <p:sldMasterId id="2147483919" r:id="rId5"/>
  </p:sldMasterIdLst>
  <p:notesMasterIdLst>
    <p:notesMasterId r:id="rId140"/>
  </p:notesMasterIdLst>
  <p:handoutMasterIdLst>
    <p:handoutMasterId r:id="rId141"/>
  </p:handoutMasterIdLst>
  <p:sldIdLst>
    <p:sldId id="480" r:id="rId6"/>
    <p:sldId id="479" r:id="rId7"/>
    <p:sldId id="482" r:id="rId8"/>
    <p:sldId id="483" r:id="rId9"/>
    <p:sldId id="484" r:id="rId10"/>
    <p:sldId id="485" r:id="rId11"/>
    <p:sldId id="621" r:id="rId12"/>
    <p:sldId id="622" r:id="rId13"/>
    <p:sldId id="623" r:id="rId14"/>
    <p:sldId id="624" r:id="rId15"/>
    <p:sldId id="625" r:id="rId16"/>
    <p:sldId id="626" r:id="rId17"/>
    <p:sldId id="627" r:id="rId18"/>
    <p:sldId id="628" r:id="rId19"/>
    <p:sldId id="629" r:id="rId20"/>
    <p:sldId id="630" r:id="rId21"/>
    <p:sldId id="631" r:id="rId22"/>
    <p:sldId id="632" r:id="rId23"/>
    <p:sldId id="655" r:id="rId24"/>
    <p:sldId id="656" r:id="rId25"/>
    <p:sldId id="657" r:id="rId26"/>
    <p:sldId id="658" r:id="rId27"/>
    <p:sldId id="659" r:id="rId28"/>
    <p:sldId id="660" r:id="rId29"/>
    <p:sldId id="638" r:id="rId30"/>
    <p:sldId id="639" r:id="rId31"/>
    <p:sldId id="665" r:id="rId32"/>
    <p:sldId id="641" r:id="rId33"/>
    <p:sldId id="642" r:id="rId34"/>
    <p:sldId id="643" r:id="rId35"/>
    <p:sldId id="644" r:id="rId36"/>
    <p:sldId id="645" r:id="rId37"/>
    <p:sldId id="646" r:id="rId38"/>
    <p:sldId id="647" r:id="rId39"/>
    <p:sldId id="648" r:id="rId40"/>
    <p:sldId id="649" r:id="rId41"/>
    <p:sldId id="661" r:id="rId42"/>
    <p:sldId id="666" r:id="rId43"/>
    <p:sldId id="667" r:id="rId44"/>
    <p:sldId id="668" r:id="rId45"/>
    <p:sldId id="653" r:id="rId46"/>
    <p:sldId id="610" r:id="rId47"/>
    <p:sldId id="611" r:id="rId48"/>
    <p:sldId id="612" r:id="rId49"/>
    <p:sldId id="613" r:id="rId50"/>
    <p:sldId id="614" r:id="rId51"/>
    <p:sldId id="615" r:id="rId52"/>
    <p:sldId id="616" r:id="rId53"/>
    <p:sldId id="617" r:id="rId54"/>
    <p:sldId id="618" r:id="rId55"/>
    <p:sldId id="619" r:id="rId56"/>
    <p:sldId id="680" r:id="rId57"/>
    <p:sldId id="681" r:id="rId58"/>
    <p:sldId id="635" r:id="rId59"/>
    <p:sldId id="675" r:id="rId60"/>
    <p:sldId id="676" r:id="rId61"/>
    <p:sldId id="677" r:id="rId62"/>
    <p:sldId id="678" r:id="rId63"/>
    <p:sldId id="679" r:id="rId64"/>
    <p:sldId id="507" r:id="rId65"/>
    <p:sldId id="508" r:id="rId66"/>
    <p:sldId id="509" r:id="rId67"/>
    <p:sldId id="510" r:id="rId68"/>
    <p:sldId id="511" r:id="rId69"/>
    <p:sldId id="512" r:id="rId70"/>
    <p:sldId id="513" r:id="rId71"/>
    <p:sldId id="514" r:id="rId72"/>
    <p:sldId id="515" r:id="rId73"/>
    <p:sldId id="516" r:id="rId74"/>
    <p:sldId id="517" r:id="rId75"/>
    <p:sldId id="518" r:id="rId76"/>
    <p:sldId id="519" r:id="rId77"/>
    <p:sldId id="520" r:id="rId78"/>
    <p:sldId id="521" r:id="rId79"/>
    <p:sldId id="522" r:id="rId80"/>
    <p:sldId id="523" r:id="rId81"/>
    <p:sldId id="524" r:id="rId82"/>
    <p:sldId id="525" r:id="rId83"/>
    <p:sldId id="526" r:id="rId84"/>
    <p:sldId id="527" r:id="rId85"/>
    <p:sldId id="528" r:id="rId86"/>
    <p:sldId id="529" r:id="rId87"/>
    <p:sldId id="530" r:id="rId88"/>
    <p:sldId id="531" r:id="rId89"/>
    <p:sldId id="533" r:id="rId90"/>
    <p:sldId id="534" r:id="rId91"/>
    <p:sldId id="535" r:id="rId92"/>
    <p:sldId id="673" r:id="rId93"/>
    <p:sldId id="537" r:id="rId94"/>
    <p:sldId id="538" r:id="rId95"/>
    <p:sldId id="539" r:id="rId96"/>
    <p:sldId id="541" r:id="rId97"/>
    <p:sldId id="542" r:id="rId98"/>
    <p:sldId id="544" r:id="rId99"/>
    <p:sldId id="662" r:id="rId100"/>
    <p:sldId id="663" r:id="rId101"/>
    <p:sldId id="664" r:id="rId102"/>
    <p:sldId id="548" r:id="rId103"/>
    <p:sldId id="550" r:id="rId104"/>
    <p:sldId id="551" r:id="rId105"/>
    <p:sldId id="552" r:id="rId106"/>
    <p:sldId id="553" r:id="rId107"/>
    <p:sldId id="554" r:id="rId108"/>
    <p:sldId id="556" r:id="rId109"/>
    <p:sldId id="557" r:id="rId110"/>
    <p:sldId id="558" r:id="rId111"/>
    <p:sldId id="559" r:id="rId112"/>
    <p:sldId id="560" r:id="rId113"/>
    <p:sldId id="578" r:id="rId114"/>
    <p:sldId id="579" r:id="rId115"/>
    <p:sldId id="580" r:id="rId116"/>
    <p:sldId id="581" r:id="rId117"/>
    <p:sldId id="582" r:id="rId118"/>
    <p:sldId id="583" r:id="rId119"/>
    <p:sldId id="584" r:id="rId120"/>
    <p:sldId id="585" r:id="rId121"/>
    <p:sldId id="586" r:id="rId122"/>
    <p:sldId id="587" r:id="rId123"/>
    <p:sldId id="588" r:id="rId124"/>
    <p:sldId id="589" r:id="rId125"/>
    <p:sldId id="590" r:id="rId126"/>
    <p:sldId id="591" r:id="rId127"/>
    <p:sldId id="592" r:id="rId128"/>
    <p:sldId id="593" r:id="rId129"/>
    <p:sldId id="594" r:id="rId130"/>
    <p:sldId id="595" r:id="rId131"/>
    <p:sldId id="596" r:id="rId132"/>
    <p:sldId id="597" r:id="rId133"/>
    <p:sldId id="598" r:id="rId134"/>
    <p:sldId id="599" r:id="rId135"/>
    <p:sldId id="600" r:id="rId136"/>
    <p:sldId id="601" r:id="rId137"/>
    <p:sldId id="602" r:id="rId138"/>
    <p:sldId id="603" r:id="rId13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CC"/>
    <a:srgbClr val="B2ECE0"/>
    <a:srgbClr val="0000FF"/>
    <a:srgbClr val="CC3300"/>
    <a:srgbClr val="FF9933"/>
    <a:srgbClr val="FF9966"/>
    <a:srgbClr val="FFFF00"/>
    <a:srgbClr val="99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64" autoAdjust="0"/>
    <p:restoredTop sz="85405" autoAdjust="0"/>
  </p:normalViewPr>
  <p:slideViewPr>
    <p:cSldViewPr>
      <p:cViewPr varScale="1">
        <p:scale>
          <a:sx n="75" d="100"/>
          <a:sy n="75" d="100"/>
        </p:scale>
        <p:origin x="1205"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3.xml"/></Relationships>
</file>

<file path=ppt/charts/_rels/chart17.xml.rels><?xml version="1.0" encoding="UTF-8" standalone="yes"?>
<Relationships xmlns="http://schemas.openxmlformats.org/package/2006/relationships"><Relationship Id="rId1"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4.xm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7.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1"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640356052393"/>
          <c:y val="0.219919072615923"/>
          <c:w val="0.85691029540778996"/>
          <c:h val="0.66410104986876595"/>
        </c:manualLayout>
      </c:layout>
      <c:lineChart>
        <c:grouping val="standard"/>
        <c:varyColors val="0"/>
        <c:ser>
          <c:idx val="0"/>
          <c:order val="0"/>
          <c:tx>
            <c:strRef>
              <c:f>Sheet7!$B$1</c:f>
              <c:strCache>
                <c:ptCount val="1"/>
                <c:pt idx="0">
                  <c:v>在宅人工呼吸指導管理料算定件数（0～19歳）の推移</c:v>
                </c:pt>
              </c:strCache>
            </c:strRef>
          </c:tx>
          <c:spPr>
            <a:ln w="34925">
              <a:solidFill>
                <a:srgbClr val="0070C0"/>
              </a:solidFill>
            </a:ln>
          </c:spPr>
          <c:marker>
            <c:symbol val="none"/>
          </c:marker>
          <c:dLbls>
            <c:dLbl>
              <c:idx val="7"/>
              <c:layout>
                <c:manualLayout>
                  <c:x val="-4.2679836700895701E-2"/>
                  <c:y val="5.47654277066707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521-40CA-9D8B-2B38FDF4AF6C}"/>
                </c:ext>
              </c:extLst>
            </c:dLbl>
            <c:dLbl>
              <c:idx val="8"/>
              <c:layout>
                <c:manualLayout>
                  <c:x val="-4.2679836700895701E-3"/>
                  <c:y val="-6.84567846333384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521-40CA-9D8B-2B38FDF4AF6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Sheet7!$B$5:$B$13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Sheet7!$G$5:$G$13</c:f>
              <c:numCache>
                <c:formatCode>General</c:formatCode>
                <c:ptCount val="9"/>
                <c:pt idx="0">
                  <c:v>264</c:v>
                </c:pt>
                <c:pt idx="1">
                  <c:v>1403</c:v>
                </c:pt>
                <c:pt idx="2">
                  <c:v>615</c:v>
                </c:pt>
                <c:pt idx="3">
                  <c:v>288</c:v>
                </c:pt>
                <c:pt idx="4">
                  <c:v>812</c:v>
                </c:pt>
                <c:pt idx="5">
                  <c:v>1230</c:v>
                </c:pt>
                <c:pt idx="6">
                  <c:v>2344</c:v>
                </c:pt>
                <c:pt idx="7">
                  <c:v>1735</c:v>
                </c:pt>
                <c:pt idx="8">
                  <c:v>2126</c:v>
                </c:pt>
              </c:numCache>
            </c:numRef>
          </c:val>
          <c:smooth val="0"/>
          <c:extLst>
            <c:ext xmlns:c16="http://schemas.microsoft.com/office/drawing/2014/chart" uri="{C3380CC4-5D6E-409C-BE32-E72D297353CC}">
              <c16:uniqueId val="{00000002-4521-40CA-9D8B-2B38FDF4AF6C}"/>
            </c:ext>
          </c:extLst>
        </c:ser>
        <c:dLbls>
          <c:showLegendKey val="0"/>
          <c:showVal val="0"/>
          <c:showCatName val="0"/>
          <c:showSerName val="0"/>
          <c:showPercent val="0"/>
          <c:showBubbleSize val="0"/>
        </c:dLbls>
        <c:smooth val="0"/>
        <c:axId val="-2092118056"/>
        <c:axId val="2146184792"/>
      </c:lineChart>
      <c:catAx>
        <c:axId val="-2092118056"/>
        <c:scaling>
          <c:orientation val="minMax"/>
        </c:scaling>
        <c:delete val="0"/>
        <c:axPos val="b"/>
        <c:numFmt formatCode="General" sourceLinked="1"/>
        <c:majorTickMark val="out"/>
        <c:minorTickMark val="none"/>
        <c:tickLblPos val="nextTo"/>
        <c:txPr>
          <a:bodyPr/>
          <a:lstStyle/>
          <a:p>
            <a:pPr>
              <a:defRPr>
                <a:solidFill>
                  <a:schemeClr val="tx1">
                    <a:lumMod val="75000"/>
                    <a:lumOff val="25000"/>
                  </a:schemeClr>
                </a:solidFill>
              </a:defRPr>
            </a:pPr>
            <a:endParaRPr lang="ja-JP"/>
          </a:p>
        </c:txPr>
        <c:crossAx val="2146184792"/>
        <c:crosses val="autoZero"/>
        <c:auto val="1"/>
        <c:lblAlgn val="ctr"/>
        <c:lblOffset val="100"/>
        <c:noMultiLvlLbl val="0"/>
      </c:catAx>
      <c:valAx>
        <c:axId val="2146184792"/>
        <c:scaling>
          <c:orientation val="minMax"/>
        </c:scaling>
        <c:delete val="0"/>
        <c:axPos val="l"/>
        <c:majorGridlines/>
        <c:numFmt formatCode="General" sourceLinked="1"/>
        <c:majorTickMark val="out"/>
        <c:minorTickMark val="none"/>
        <c:tickLblPos val="nextTo"/>
        <c:crossAx val="-2092118056"/>
        <c:crosses val="autoZero"/>
        <c:crossBetween val="between"/>
      </c:valAx>
      <c:spPr>
        <a:solidFill>
          <a:srgbClr val="8064A2">
            <a:lumMod val="20000"/>
            <a:lumOff val="80000"/>
          </a:srgbClr>
        </a:solidFill>
      </c:spPr>
    </c:plotArea>
    <c:plotVisOnly val="1"/>
    <c:dispBlanksAs val="gap"/>
    <c:showDLblsOverMax val="0"/>
  </c:chart>
  <c:spPr>
    <a:ln>
      <a:solidFill>
        <a:srgbClr val="FFFFFF"/>
      </a:solidFill>
    </a:ln>
  </c:sp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97462817147859"/>
          <c:y val="0.21694421681452714"/>
          <c:w val="0.82956891179969405"/>
          <c:h val="0.61785394472749733"/>
        </c:manualLayout>
      </c:layout>
      <c:lineChart>
        <c:grouping val="standard"/>
        <c:varyColors val="0"/>
        <c:ser>
          <c:idx val="0"/>
          <c:order val="0"/>
          <c:tx>
            <c:strRef>
              <c:f>'⑤-2地域定着'!$V$1</c:f>
              <c:strCache>
                <c:ptCount val="1"/>
                <c:pt idx="0">
                  <c:v>身体障害者</c:v>
                </c:pt>
              </c:strCache>
            </c:strRef>
          </c:tx>
          <c:spPr>
            <a:ln w="19050"/>
          </c:spPr>
          <c:marker>
            <c:symbol val="diamond"/>
            <c:size val="3"/>
          </c:marker>
          <c:dLbls>
            <c:dLbl>
              <c:idx val="0"/>
              <c:layout>
                <c:manualLayout>
                  <c:x val="-4.2249289048666629E-2"/>
                  <c:y val="1.55301154907091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2E-450C-812A-2BDAB96A2980}"/>
                </c:ext>
              </c:extLst>
            </c:dLbl>
            <c:dLbl>
              <c:idx val="1"/>
              <c:layout>
                <c:manualLayout>
                  <c:x val="-4.4333694200972801E-2"/>
                  <c:y val="2.13629795923241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32E-450C-812A-2BDAB96A2980}"/>
                </c:ext>
              </c:extLst>
            </c:dLbl>
            <c:dLbl>
              <c:idx val="2"/>
              <c:layout>
                <c:manualLayout>
                  <c:x val="-4.8342165647715332E-2"/>
                  <c:y val="3.30287077955539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32E-450C-812A-2BDAB96A2980}"/>
                </c:ext>
              </c:extLst>
            </c:dLbl>
            <c:dLbl>
              <c:idx val="3"/>
              <c:layout>
                <c:manualLayout>
                  <c:x val="-4.4333694200972835E-2"/>
                  <c:y val="3.30287077955538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32E-450C-812A-2BDAB96A2980}"/>
                </c:ext>
              </c:extLst>
            </c:dLbl>
            <c:dLbl>
              <c:idx val="4"/>
              <c:layout>
                <c:manualLayout>
                  <c:x val="-4.8342165647715332E-2"/>
                  <c:y val="3.88615718971687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32E-450C-812A-2BDAB96A2980}"/>
                </c:ext>
              </c:extLst>
            </c:dLbl>
            <c:dLbl>
              <c:idx val="5"/>
              <c:layout>
                <c:manualLayout>
                  <c:x val="-4.4333694200972766E-2"/>
                  <c:y val="5.05273001003986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32E-450C-812A-2BDAB96A2980}"/>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'⑤-2地域定着'!$U$2:$U$15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'⑤-2地域定着'!$V$2:$V$15</c:f>
              <c:numCache>
                <c:formatCode>0_);[Red]\(0\)</c:formatCode>
                <c:ptCount val="14"/>
                <c:pt idx="0">
                  <c:v>68</c:v>
                </c:pt>
                <c:pt idx="1">
                  <c:v>149</c:v>
                </c:pt>
                <c:pt idx="2">
                  <c:v>199</c:v>
                </c:pt>
                <c:pt idx="3">
                  <c:v>247</c:v>
                </c:pt>
                <c:pt idx="4">
                  <c:v>291</c:v>
                </c:pt>
                <c:pt idx="5" formatCode="#,##0_);[Red]\(#,##0\)">
                  <c:v>334</c:v>
                </c:pt>
                <c:pt idx="6" formatCode="#,##0_ ">
                  <c:v>331</c:v>
                </c:pt>
                <c:pt idx="7" formatCode="#,##0_ ">
                  <c:v>346</c:v>
                </c:pt>
                <c:pt idx="8" formatCode="#,##0_ ">
                  <c:v>371</c:v>
                </c:pt>
                <c:pt idx="9" formatCode="#,##0_ ">
                  <c:v>381</c:v>
                </c:pt>
                <c:pt idx="10" formatCode="#,##0_ ">
                  <c:v>382</c:v>
                </c:pt>
                <c:pt idx="11" formatCode="#,##0_ ">
                  <c:v>403</c:v>
                </c:pt>
                <c:pt idx="12" formatCode="#,##0_ ">
                  <c:v>430</c:v>
                </c:pt>
                <c:pt idx="13" formatCode="General">
                  <c:v>430</c:v>
                </c:pt>
              </c:numCache>
            </c:numRef>
          </c:val>
          <c:smooth val="0"/>
          <c:extLst>
            <c:ext xmlns:c16="http://schemas.microsoft.com/office/drawing/2014/chart" uri="{C3380CC4-5D6E-409C-BE32-E72D297353CC}">
              <c16:uniqueId val="{00000006-632E-450C-812A-2BDAB96A2980}"/>
            </c:ext>
          </c:extLst>
        </c:ser>
        <c:ser>
          <c:idx val="1"/>
          <c:order val="1"/>
          <c:tx>
            <c:strRef>
              <c:f>'⑤-2地域定着'!$W$1</c:f>
              <c:strCache>
                <c:ptCount val="1"/>
                <c:pt idx="0">
                  <c:v>知的障害者</c:v>
                </c:pt>
              </c:strCache>
            </c:strRef>
          </c:tx>
          <c:spPr>
            <a:ln w="19050"/>
          </c:spPr>
          <c:dLbls>
            <c:dLbl>
              <c:idx val="1"/>
              <c:layout>
                <c:manualLayout>
                  <c:x val="-5.2350637094457891E-2"/>
                  <c:y val="-2.71958436939391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32E-450C-812A-2BDAB96A2980}"/>
                </c:ext>
              </c:extLst>
            </c:dLbl>
            <c:dLbl>
              <c:idx val="2"/>
              <c:layout>
                <c:manualLayout>
                  <c:x val="-5.6359108541200492E-2"/>
                  <c:y val="7.801340915750478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32E-450C-812A-2BDAB96A2980}"/>
                </c:ext>
              </c:extLst>
            </c:dLbl>
            <c:dLbl>
              <c:idx val="3"/>
              <c:layout>
                <c:manualLayout>
                  <c:x val="-5.2350637094457933E-2"/>
                  <c:y val="-9.697251389094290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32E-450C-812A-2BDAB96A2980}"/>
                </c:ext>
              </c:extLst>
            </c:dLbl>
            <c:dLbl>
              <c:idx val="4"/>
              <c:layout>
                <c:manualLayout>
                  <c:x val="-5.2350637094457891E-2"/>
                  <c:y val="-2.71958436939390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32E-450C-812A-2BDAB96A2980}"/>
                </c:ext>
              </c:extLst>
            </c:dLbl>
            <c:dLbl>
              <c:idx val="5"/>
              <c:layout>
                <c:manualLayout>
                  <c:x val="-4.8342165647715332E-2"/>
                  <c:y val="-4.469443599878382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32E-450C-812A-2BDAB96A2980}"/>
                </c:ext>
              </c:extLst>
            </c:dLbl>
            <c:dLbl>
              <c:idx val="6"/>
              <c:layout>
                <c:manualLayout>
                  <c:x val="-5.2350637094457891E-2"/>
                  <c:y val="-3.88615718971688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32E-450C-812A-2BDAB96A2980}"/>
                </c:ext>
              </c:extLst>
            </c:dLbl>
            <c:dLbl>
              <c:idx val="7"/>
              <c:layout>
                <c:manualLayout>
                  <c:x val="-5.2350637094457968E-2"/>
                  <c:y val="-4.46944359987839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632E-450C-812A-2BDAB96A2980}"/>
                </c:ext>
              </c:extLst>
            </c:dLbl>
            <c:dLbl>
              <c:idx val="8"/>
              <c:layout>
                <c:manualLayout>
                  <c:x val="-4.8342165647715332E-2"/>
                  <c:y val="-4.46944359987839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32E-450C-812A-2BDAB96A2980}"/>
                </c:ext>
              </c:extLst>
            </c:dLbl>
            <c:dLbl>
              <c:idx val="9"/>
              <c:layout>
                <c:manualLayout>
                  <c:x val="-5.2350637094457891E-2"/>
                  <c:y val="-5.05273001003987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32E-450C-812A-2BDAB96A2980}"/>
                </c:ext>
              </c:extLst>
            </c:dLbl>
            <c:dLbl>
              <c:idx val="10"/>
              <c:layout>
                <c:manualLayout>
                  <c:x val="-5.2350637094457891E-2"/>
                  <c:y val="-5.05273001003987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632E-450C-812A-2BDAB96A298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'⑤-2地域定着'!$U$2:$U$15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'⑤-2地域定着'!$W$2:$W$15</c:f>
              <c:numCache>
                <c:formatCode>0_);[Red]\(0\)</c:formatCode>
                <c:ptCount val="14"/>
                <c:pt idx="0">
                  <c:v>120</c:v>
                </c:pt>
                <c:pt idx="1">
                  <c:v>338</c:v>
                </c:pt>
                <c:pt idx="2">
                  <c:v>468</c:v>
                </c:pt>
                <c:pt idx="3">
                  <c:v>512</c:v>
                </c:pt>
                <c:pt idx="4">
                  <c:v>564</c:v>
                </c:pt>
                <c:pt idx="5" formatCode="#,##0_);[Red]\(#,##0\)">
                  <c:v>612</c:v>
                </c:pt>
                <c:pt idx="6" formatCode="#,##0_ ">
                  <c:v>635</c:v>
                </c:pt>
                <c:pt idx="7" formatCode="#,##0_ ">
                  <c:v>667</c:v>
                </c:pt>
                <c:pt idx="8" formatCode="#,##0_ ">
                  <c:v>719</c:v>
                </c:pt>
                <c:pt idx="9" formatCode="#,##0_ ">
                  <c:v>786</c:v>
                </c:pt>
                <c:pt idx="10" formatCode="#,##0_ ">
                  <c:v>820</c:v>
                </c:pt>
                <c:pt idx="11" formatCode="#,##0_ ">
                  <c:v>835</c:v>
                </c:pt>
                <c:pt idx="12" formatCode="#,##0_ ">
                  <c:v>862</c:v>
                </c:pt>
                <c:pt idx="13" formatCode="General">
                  <c:v>879</c:v>
                </c:pt>
              </c:numCache>
            </c:numRef>
          </c:val>
          <c:smooth val="0"/>
          <c:extLst>
            <c:ext xmlns:c16="http://schemas.microsoft.com/office/drawing/2014/chart" uri="{C3380CC4-5D6E-409C-BE32-E72D297353CC}">
              <c16:uniqueId val="{00000011-632E-450C-812A-2BDAB96A2980}"/>
            </c:ext>
          </c:extLst>
        </c:ser>
        <c:ser>
          <c:idx val="2"/>
          <c:order val="2"/>
          <c:tx>
            <c:strRef>
              <c:f>'⑤-2地域定着'!$X$1</c:f>
              <c:strCache>
                <c:ptCount val="1"/>
                <c:pt idx="0">
                  <c:v>精神障害者</c:v>
                </c:pt>
              </c:strCache>
            </c:strRef>
          </c:tx>
          <c:spPr>
            <a:ln w="19050"/>
          </c:spPr>
          <c:dLbls>
            <c:dLbl>
              <c:idx val="0"/>
              <c:layout>
                <c:manualLayout>
                  <c:x val="-4.6257760495409195E-2"/>
                  <c:y val="-3.88615718971691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632E-450C-812A-2BDAB96A298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'⑤-2地域定着'!$U$2:$U$15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'⑤-2地域定着'!$X$2:$X$15</c:f>
              <c:numCache>
                <c:formatCode>0_);[Red]\(0\)</c:formatCode>
                <c:ptCount val="14"/>
                <c:pt idx="0">
                  <c:v>95</c:v>
                </c:pt>
                <c:pt idx="1">
                  <c:v>430</c:v>
                </c:pt>
                <c:pt idx="2">
                  <c:v>624</c:v>
                </c:pt>
                <c:pt idx="3">
                  <c:v>806</c:v>
                </c:pt>
                <c:pt idx="4">
                  <c:v>927</c:v>
                </c:pt>
                <c:pt idx="5" formatCode="#,##0_);[Red]\(#,##0\)">
                  <c:v>1095</c:v>
                </c:pt>
                <c:pt idx="6" formatCode="#,##0_ ">
                  <c:v>1173</c:v>
                </c:pt>
                <c:pt idx="7" formatCode="#,##0_ ">
                  <c:v>1215</c:v>
                </c:pt>
                <c:pt idx="8" formatCode="#,##0_ ">
                  <c:v>1342</c:v>
                </c:pt>
                <c:pt idx="9" formatCode="#,##0_ ">
                  <c:v>1500</c:v>
                </c:pt>
                <c:pt idx="10" formatCode="#,##0_ ">
                  <c:v>1498</c:v>
                </c:pt>
                <c:pt idx="11" formatCode="#,##0_ ">
                  <c:v>1685</c:v>
                </c:pt>
                <c:pt idx="12" formatCode="#,##0_ ">
                  <c:v>1780</c:v>
                </c:pt>
                <c:pt idx="13" formatCode="General">
                  <c:v>1783</c:v>
                </c:pt>
              </c:numCache>
            </c:numRef>
          </c:val>
          <c:smooth val="0"/>
          <c:extLst>
            <c:ext xmlns:c16="http://schemas.microsoft.com/office/drawing/2014/chart" uri="{C3380CC4-5D6E-409C-BE32-E72D297353CC}">
              <c16:uniqueId val="{00000013-632E-450C-812A-2BDAB96A2980}"/>
            </c:ext>
          </c:extLst>
        </c:ser>
        <c:ser>
          <c:idx val="3"/>
          <c:order val="3"/>
          <c:tx>
            <c:strRef>
              <c:f>'⑤-2地域定着'!$AA$1</c:f>
              <c:strCache>
                <c:ptCount val="1"/>
                <c:pt idx="0">
                  <c:v>合計（障害児及び難病等対象者を含む）</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'⑤-2地域定着'!$U$2:$U$15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'⑤-2地域定着'!$AA$2:$AA$15</c:f>
              <c:numCache>
                <c:formatCode>#,##0_);[Red]\(#,##0\)</c:formatCode>
                <c:ptCount val="14"/>
                <c:pt idx="0">
                  <c:v>283</c:v>
                </c:pt>
                <c:pt idx="1">
                  <c:v>918</c:v>
                </c:pt>
                <c:pt idx="2">
                  <c:v>1291</c:v>
                </c:pt>
                <c:pt idx="3">
                  <c:v>1567</c:v>
                </c:pt>
                <c:pt idx="4">
                  <c:v>1785</c:v>
                </c:pt>
                <c:pt idx="5">
                  <c:v>2044</c:v>
                </c:pt>
                <c:pt idx="6">
                  <c:v>2143</c:v>
                </c:pt>
                <c:pt idx="7">
                  <c:v>2232</c:v>
                </c:pt>
                <c:pt idx="8">
                  <c:v>2435</c:v>
                </c:pt>
                <c:pt idx="9">
                  <c:v>2673</c:v>
                </c:pt>
                <c:pt idx="10">
                  <c:v>2707</c:v>
                </c:pt>
                <c:pt idx="11">
                  <c:v>2935</c:v>
                </c:pt>
                <c:pt idx="12">
                  <c:v>3084</c:v>
                </c:pt>
                <c:pt idx="13">
                  <c:v>3107</c:v>
                </c:pt>
              </c:numCache>
            </c:numRef>
          </c:val>
          <c:smooth val="0"/>
          <c:extLst>
            <c:ext xmlns:c16="http://schemas.microsoft.com/office/drawing/2014/chart" uri="{C3380CC4-5D6E-409C-BE32-E72D297353CC}">
              <c16:uniqueId val="{00000014-632E-450C-812A-2BDAB96A2980}"/>
            </c:ext>
          </c:extLst>
        </c:ser>
        <c:dLbls>
          <c:dLblPos val="t"/>
          <c:showLegendKey val="0"/>
          <c:showVal val="1"/>
          <c:showCatName val="0"/>
          <c:showSerName val="0"/>
          <c:showPercent val="0"/>
          <c:showBubbleSize val="0"/>
        </c:dLbls>
        <c:marker val="1"/>
        <c:smooth val="0"/>
        <c:axId val="123222272"/>
        <c:axId val="123228160"/>
      </c:lineChart>
      <c:catAx>
        <c:axId val="123222272"/>
        <c:scaling>
          <c:orientation val="minMax"/>
        </c:scaling>
        <c:delete val="0"/>
        <c:axPos val="b"/>
        <c:numFmt formatCode="General" sourceLinked="0"/>
        <c:majorTickMark val="out"/>
        <c:minorTickMark val="none"/>
        <c:tickLblPos val="nextTo"/>
        <c:txPr>
          <a:bodyPr/>
          <a:lstStyle/>
          <a:p>
            <a:pPr>
              <a:defRPr sz="500"/>
            </a:pPr>
            <a:endParaRPr lang="ja-JP"/>
          </a:p>
        </c:txPr>
        <c:crossAx val="123228160"/>
        <c:crosses val="autoZero"/>
        <c:auto val="1"/>
        <c:lblAlgn val="ctr"/>
        <c:lblOffset val="100"/>
        <c:noMultiLvlLbl val="0"/>
      </c:catAx>
      <c:valAx>
        <c:axId val="123228160"/>
        <c:scaling>
          <c:orientation val="minMax"/>
        </c:scaling>
        <c:delete val="0"/>
        <c:axPos val="l"/>
        <c:majorGridlines>
          <c:spPr>
            <a:ln>
              <a:noFill/>
            </a:ln>
          </c:spPr>
        </c:majorGridlines>
        <c:title>
          <c:tx>
            <c:rich>
              <a:bodyPr rot="0" vert="horz"/>
              <a:lstStyle/>
              <a:p>
                <a:pPr>
                  <a:defRPr/>
                </a:pPr>
                <a:r>
                  <a:rPr lang="ja-JP"/>
                  <a:t>利用者数</a:t>
                </a:r>
                <a:endParaRPr lang="en-US"/>
              </a:p>
              <a:p>
                <a:pPr>
                  <a:defRPr/>
                </a:pPr>
                <a:r>
                  <a:rPr lang="ja-JP"/>
                  <a:t>（人）</a:t>
                </a:r>
              </a:p>
            </c:rich>
          </c:tx>
          <c:layout>
            <c:manualLayout>
              <c:xMode val="edge"/>
              <c:yMode val="edge"/>
              <c:x val="1.1426465024386127E-2"/>
              <c:y val="8.1814705288535766E-2"/>
            </c:manualLayout>
          </c:layout>
          <c:overlay val="0"/>
        </c:title>
        <c:numFmt formatCode="0_);[Red]\(0\)" sourceLinked="1"/>
        <c:majorTickMark val="out"/>
        <c:minorTickMark val="none"/>
        <c:tickLblPos val="nextTo"/>
        <c:crossAx val="123222272"/>
        <c:crosses val="autoZero"/>
        <c:crossBetween val="between"/>
      </c:valAx>
    </c:plotArea>
    <c:legend>
      <c:legendPos val="l"/>
      <c:layout>
        <c:manualLayout>
          <c:xMode val="edge"/>
          <c:yMode val="edge"/>
          <c:x val="0.13650001281176261"/>
          <c:y val="1.9420036282968935E-2"/>
          <c:w val="0.41434525941953654"/>
          <c:h val="0.32592154503371229"/>
        </c:manualLayout>
      </c:layout>
      <c:overlay val="1"/>
    </c:legend>
    <c:plotVisOnly val="1"/>
    <c:dispBlanksAs val="gap"/>
    <c:showDLblsOverMax val="0"/>
  </c:chart>
  <c:spPr>
    <a:ln>
      <a:noFill/>
    </a:ln>
  </c:spPr>
  <c:txPr>
    <a:bodyPr/>
    <a:lstStyle/>
    <a:p>
      <a:pPr>
        <a:defRPr sz="6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78924831599409"/>
          <c:y val="2.5323883294718755E-2"/>
          <c:w val="0.82707351616108837"/>
          <c:h val="0.96037084004458639"/>
        </c:manualLayout>
      </c:layout>
      <c:barChart>
        <c:barDir val="bar"/>
        <c:grouping val="clustered"/>
        <c:varyColors val="0"/>
        <c:ser>
          <c:idx val="0"/>
          <c:order val="0"/>
          <c:tx>
            <c:strRef>
              <c:f>⑥都道府県別!$B$3:$B$4</c:f>
              <c:strCache>
                <c:ptCount val="2"/>
                <c:pt idx="0">
                  <c:v>地域移行支援</c:v>
                </c:pt>
              </c:strCache>
            </c:strRef>
          </c:tx>
          <c:spPr>
            <a:solidFill>
              <a:schemeClr val="bg1"/>
            </a:solidFill>
            <a:ln>
              <a:solidFill>
                <a:schemeClr val="tx1">
                  <a:lumMod val="50000"/>
                  <a:lumOff val="50000"/>
                </a:schemeClr>
              </a:solidFill>
            </a:ln>
          </c:spPr>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⑥都道府県別!$A$5:$A$28</c:f>
              <c:strCache>
                <c:ptCount val="24"/>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strCache>
            </c:strRef>
          </c:cat>
          <c:val>
            <c:numRef>
              <c:f>⑥都道府県別!$B$5:$B$28</c:f>
              <c:numCache>
                <c:formatCode>#,##0_);[Red]\(#,##0\)</c:formatCode>
                <c:ptCount val="24"/>
                <c:pt idx="0">
                  <c:v>31</c:v>
                </c:pt>
                <c:pt idx="1">
                  <c:v>10</c:v>
                </c:pt>
                <c:pt idx="2">
                  <c:v>4</c:v>
                </c:pt>
                <c:pt idx="3">
                  <c:v>1</c:v>
                </c:pt>
                <c:pt idx="4">
                  <c:v>1</c:v>
                </c:pt>
                <c:pt idx="5">
                  <c:v>1</c:v>
                </c:pt>
                <c:pt idx="6">
                  <c:v>1</c:v>
                </c:pt>
                <c:pt idx="7">
                  <c:v>2</c:v>
                </c:pt>
                <c:pt idx="8">
                  <c:v>7</c:v>
                </c:pt>
                <c:pt idx="9">
                  <c:v>2</c:v>
                </c:pt>
                <c:pt idx="10">
                  <c:v>16</c:v>
                </c:pt>
                <c:pt idx="11">
                  <c:v>29</c:v>
                </c:pt>
                <c:pt idx="12">
                  <c:v>130</c:v>
                </c:pt>
                <c:pt idx="13">
                  <c:v>14</c:v>
                </c:pt>
                <c:pt idx="14">
                  <c:v>9</c:v>
                </c:pt>
                <c:pt idx="15">
                  <c:v>1</c:v>
                </c:pt>
                <c:pt idx="16">
                  <c:v>17</c:v>
                </c:pt>
                <c:pt idx="17">
                  <c:v>20</c:v>
                </c:pt>
                <c:pt idx="18">
                  <c:v>7</c:v>
                </c:pt>
                <c:pt idx="19">
                  <c:v>13</c:v>
                </c:pt>
                <c:pt idx="20">
                  <c:v>3</c:v>
                </c:pt>
                <c:pt idx="21">
                  <c:v>18</c:v>
                </c:pt>
                <c:pt idx="22">
                  <c:v>48</c:v>
                </c:pt>
                <c:pt idx="23">
                  <c:v>8</c:v>
                </c:pt>
              </c:numCache>
            </c:numRef>
          </c:val>
          <c:extLst>
            <c:ext xmlns:c16="http://schemas.microsoft.com/office/drawing/2014/chart" uri="{C3380CC4-5D6E-409C-BE32-E72D297353CC}">
              <c16:uniqueId val="{00000000-572B-4CCA-A830-FB6AC596CA25}"/>
            </c:ext>
          </c:extLst>
        </c:ser>
        <c:ser>
          <c:idx val="1"/>
          <c:order val="1"/>
          <c:tx>
            <c:strRef>
              <c:f>⑥都道府県別!$C$3:$C$4</c:f>
              <c:strCache>
                <c:ptCount val="2"/>
                <c:pt idx="0">
                  <c:v>地域定着支援</c:v>
                </c:pt>
              </c:strCache>
            </c:strRef>
          </c:tx>
          <c:spPr>
            <a:solidFill>
              <a:srgbClr val="FFC000"/>
            </a:solidFill>
            <a:ln>
              <a:solidFill>
                <a:schemeClr val="tx1">
                  <a:lumMod val="50000"/>
                  <a:lumOff val="50000"/>
                </a:schemeClr>
              </a:solidFill>
            </a:ln>
          </c:spPr>
          <c:invertIfNegative val="0"/>
          <c:dLbls>
            <c:dLbl>
              <c:idx val="11"/>
              <c:layout>
                <c:manualLayout>
                  <c:x val="-3.7037037037037035E-2"/>
                  <c:y val="4.548156966670649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72B-4CCA-A830-FB6AC596CA25}"/>
                </c:ext>
              </c:extLst>
            </c:dLbl>
            <c:dLbl>
              <c:idx val="12"/>
              <c:layout>
                <c:manualLayout>
                  <c:x val="-3.09653836269680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2B-4CCA-A830-FB6AC596CA25}"/>
                </c:ext>
              </c:extLst>
            </c:dLbl>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⑥都道府県別!$A$5:$A$28</c:f>
              <c:strCache>
                <c:ptCount val="24"/>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strCache>
            </c:strRef>
          </c:cat>
          <c:val>
            <c:numRef>
              <c:f>⑥都道府県別!$C$5:$C$28</c:f>
              <c:numCache>
                <c:formatCode>General</c:formatCode>
                <c:ptCount val="24"/>
                <c:pt idx="0">
                  <c:v>131</c:v>
                </c:pt>
                <c:pt idx="1">
                  <c:v>24</c:v>
                </c:pt>
                <c:pt idx="2">
                  <c:v>17</c:v>
                </c:pt>
                <c:pt idx="3">
                  <c:v>21</c:v>
                </c:pt>
                <c:pt idx="4">
                  <c:v>34</c:v>
                </c:pt>
                <c:pt idx="5">
                  <c:v>4</c:v>
                </c:pt>
                <c:pt idx="6">
                  <c:v>55</c:v>
                </c:pt>
                <c:pt idx="7">
                  <c:v>34</c:v>
                </c:pt>
                <c:pt idx="8">
                  <c:v>29</c:v>
                </c:pt>
                <c:pt idx="9">
                  <c:v>19</c:v>
                </c:pt>
                <c:pt idx="10">
                  <c:v>86</c:v>
                </c:pt>
                <c:pt idx="11">
                  <c:v>157</c:v>
                </c:pt>
                <c:pt idx="12">
                  <c:v>258</c:v>
                </c:pt>
                <c:pt idx="13">
                  <c:v>32</c:v>
                </c:pt>
                <c:pt idx="14">
                  <c:v>80</c:v>
                </c:pt>
                <c:pt idx="15">
                  <c:v>45</c:v>
                </c:pt>
                <c:pt idx="16">
                  <c:v>58</c:v>
                </c:pt>
                <c:pt idx="17">
                  <c:v>18</c:v>
                </c:pt>
                <c:pt idx="18">
                  <c:v>34</c:v>
                </c:pt>
                <c:pt idx="19">
                  <c:v>171</c:v>
                </c:pt>
                <c:pt idx="20">
                  <c:v>0</c:v>
                </c:pt>
                <c:pt idx="21">
                  <c:v>111</c:v>
                </c:pt>
                <c:pt idx="22">
                  <c:v>104</c:v>
                </c:pt>
                <c:pt idx="23">
                  <c:v>17</c:v>
                </c:pt>
              </c:numCache>
            </c:numRef>
          </c:val>
          <c:extLst>
            <c:ext xmlns:c16="http://schemas.microsoft.com/office/drawing/2014/chart" uri="{C3380CC4-5D6E-409C-BE32-E72D297353CC}">
              <c16:uniqueId val="{00000003-572B-4CCA-A830-FB6AC596CA25}"/>
            </c:ext>
          </c:extLst>
        </c:ser>
        <c:dLbls>
          <c:showLegendKey val="0"/>
          <c:showVal val="0"/>
          <c:showCatName val="0"/>
          <c:showSerName val="0"/>
          <c:showPercent val="0"/>
          <c:showBubbleSize val="0"/>
        </c:dLbls>
        <c:gapWidth val="80"/>
        <c:axId val="124572032"/>
        <c:axId val="124573568"/>
      </c:barChart>
      <c:catAx>
        <c:axId val="124572032"/>
        <c:scaling>
          <c:orientation val="maxMin"/>
        </c:scaling>
        <c:delete val="0"/>
        <c:axPos val="l"/>
        <c:numFmt formatCode="General" sourceLinked="0"/>
        <c:majorTickMark val="out"/>
        <c:minorTickMark val="none"/>
        <c:tickLblPos val="nextTo"/>
        <c:txPr>
          <a:bodyPr/>
          <a:lstStyle/>
          <a:p>
            <a:pPr>
              <a:defRPr sz="900"/>
            </a:pPr>
            <a:endParaRPr lang="ja-JP"/>
          </a:p>
        </c:txPr>
        <c:crossAx val="124573568"/>
        <c:crosses val="autoZero"/>
        <c:auto val="1"/>
        <c:lblAlgn val="ctr"/>
        <c:lblOffset val="100"/>
        <c:noMultiLvlLbl val="0"/>
      </c:catAx>
      <c:valAx>
        <c:axId val="124573568"/>
        <c:scaling>
          <c:orientation val="minMax"/>
          <c:max val="200"/>
          <c:min val="0"/>
        </c:scaling>
        <c:delete val="0"/>
        <c:axPos val="t"/>
        <c:majorGridlines/>
        <c:numFmt formatCode="#,##0_);[Red]\(#,##0\)" sourceLinked="1"/>
        <c:majorTickMark val="out"/>
        <c:minorTickMark val="none"/>
        <c:tickLblPos val="nextTo"/>
        <c:txPr>
          <a:bodyPr/>
          <a:lstStyle/>
          <a:p>
            <a:pPr>
              <a:defRPr sz="800"/>
            </a:pPr>
            <a:endParaRPr lang="ja-JP"/>
          </a:p>
        </c:txPr>
        <c:crossAx val="124572032"/>
        <c:crosses val="autoZero"/>
        <c:crossBetween val="between"/>
        <c:majorUnit val="50"/>
      </c:valAx>
      <c:spPr>
        <a:solidFill>
          <a:schemeClr val="bg2"/>
        </a:solidFill>
      </c:spPr>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78924831599409"/>
          <c:y val="2.5323883294718755E-2"/>
          <c:w val="0.82707351616108837"/>
          <c:h val="0.8730652311299818"/>
        </c:manualLayout>
      </c:layout>
      <c:barChart>
        <c:barDir val="bar"/>
        <c:grouping val="clustered"/>
        <c:varyColors val="0"/>
        <c:ser>
          <c:idx val="0"/>
          <c:order val="0"/>
          <c:tx>
            <c:strRef>
              <c:f>⑥都道府県別!$B$3:$B$4</c:f>
              <c:strCache>
                <c:ptCount val="2"/>
                <c:pt idx="0">
                  <c:v>地域移行支援</c:v>
                </c:pt>
              </c:strCache>
            </c:strRef>
          </c:tx>
          <c:spPr>
            <a:solidFill>
              <a:schemeClr val="bg1"/>
            </a:solidFill>
            <a:ln>
              <a:solidFill>
                <a:schemeClr val="tx1">
                  <a:lumMod val="50000"/>
                  <a:lumOff val="50000"/>
                </a:schemeClr>
              </a:solidFill>
            </a:ln>
          </c:spPr>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⑥都道府県別!$A$29:$A$51</c:f>
              <c:strCache>
                <c:ptCount val="23"/>
                <c:pt idx="0">
                  <c:v>滋 賀 県</c:v>
                </c:pt>
                <c:pt idx="1">
                  <c:v>京 都 府</c:v>
                </c:pt>
                <c:pt idx="2">
                  <c:v>大 阪 府</c:v>
                </c:pt>
                <c:pt idx="3">
                  <c:v>兵 庫 県</c:v>
                </c:pt>
                <c:pt idx="4">
                  <c:v>奈 良 県</c:v>
                </c:pt>
                <c:pt idx="5">
                  <c:v>和歌山県</c:v>
                </c:pt>
                <c:pt idx="6">
                  <c:v>鳥 取 県</c:v>
                </c:pt>
                <c:pt idx="7">
                  <c:v>島 根 県</c:v>
                </c:pt>
                <c:pt idx="8">
                  <c:v>岡 山 県</c:v>
                </c:pt>
                <c:pt idx="9">
                  <c:v>広 島 県</c:v>
                </c:pt>
                <c:pt idx="10">
                  <c:v>山 口 県</c:v>
                </c:pt>
                <c:pt idx="11">
                  <c:v>徳 島 県</c:v>
                </c:pt>
                <c:pt idx="12">
                  <c:v>香 川 県</c:v>
                </c:pt>
                <c:pt idx="13">
                  <c:v>愛 媛 県</c:v>
                </c:pt>
                <c:pt idx="14">
                  <c:v>高 知 県</c:v>
                </c:pt>
                <c:pt idx="15">
                  <c:v>福 岡 県</c:v>
                </c:pt>
                <c:pt idx="16">
                  <c:v>佐 賀 県</c:v>
                </c:pt>
                <c:pt idx="17">
                  <c:v>長 崎 県</c:v>
                </c:pt>
                <c:pt idx="18">
                  <c:v>熊 本 県</c:v>
                </c:pt>
                <c:pt idx="19">
                  <c:v>大 分 県</c:v>
                </c:pt>
                <c:pt idx="20">
                  <c:v>宮 崎 県</c:v>
                </c:pt>
                <c:pt idx="21">
                  <c:v>鹿児島県</c:v>
                </c:pt>
                <c:pt idx="22">
                  <c:v>沖 縄 県</c:v>
                </c:pt>
              </c:strCache>
            </c:strRef>
          </c:cat>
          <c:val>
            <c:numRef>
              <c:f>⑥都道府県別!$B$29:$B$51</c:f>
              <c:numCache>
                <c:formatCode>#,##0_);[Red]\(#,##0\)</c:formatCode>
                <c:ptCount val="23"/>
                <c:pt idx="0">
                  <c:v>6</c:v>
                </c:pt>
                <c:pt idx="1">
                  <c:v>15</c:v>
                </c:pt>
                <c:pt idx="2">
                  <c:v>31</c:v>
                </c:pt>
                <c:pt idx="3">
                  <c:v>44</c:v>
                </c:pt>
                <c:pt idx="4">
                  <c:v>10</c:v>
                </c:pt>
                <c:pt idx="5">
                  <c:v>4</c:v>
                </c:pt>
                <c:pt idx="6">
                  <c:v>3</c:v>
                </c:pt>
                <c:pt idx="7">
                  <c:v>4</c:v>
                </c:pt>
                <c:pt idx="8">
                  <c:v>14</c:v>
                </c:pt>
                <c:pt idx="9">
                  <c:v>1</c:v>
                </c:pt>
                <c:pt idx="10">
                  <c:v>2</c:v>
                </c:pt>
                <c:pt idx="11">
                  <c:v>2</c:v>
                </c:pt>
                <c:pt idx="12">
                  <c:v>1</c:v>
                </c:pt>
                <c:pt idx="13">
                  <c:v>24</c:v>
                </c:pt>
                <c:pt idx="14">
                  <c:v>11</c:v>
                </c:pt>
                <c:pt idx="15">
                  <c:v>14</c:v>
                </c:pt>
                <c:pt idx="16">
                  <c:v>5</c:v>
                </c:pt>
                <c:pt idx="17">
                  <c:v>12</c:v>
                </c:pt>
                <c:pt idx="18">
                  <c:v>4</c:v>
                </c:pt>
                <c:pt idx="19">
                  <c:v>2</c:v>
                </c:pt>
                <c:pt idx="20">
                  <c:v>5</c:v>
                </c:pt>
                <c:pt idx="21">
                  <c:v>6</c:v>
                </c:pt>
                <c:pt idx="22">
                  <c:v>7</c:v>
                </c:pt>
              </c:numCache>
            </c:numRef>
          </c:val>
          <c:extLst>
            <c:ext xmlns:c16="http://schemas.microsoft.com/office/drawing/2014/chart" uri="{C3380CC4-5D6E-409C-BE32-E72D297353CC}">
              <c16:uniqueId val="{00000000-25F7-4659-9A00-EEA7724B587D}"/>
            </c:ext>
          </c:extLst>
        </c:ser>
        <c:ser>
          <c:idx val="1"/>
          <c:order val="1"/>
          <c:tx>
            <c:strRef>
              <c:f>⑥都道府県別!$C$3:$C$4</c:f>
              <c:strCache>
                <c:ptCount val="2"/>
                <c:pt idx="0">
                  <c:v>地域定着支援</c:v>
                </c:pt>
              </c:strCache>
            </c:strRef>
          </c:tx>
          <c:spPr>
            <a:solidFill>
              <a:srgbClr val="FFC000"/>
            </a:solidFill>
            <a:ln>
              <a:solidFill>
                <a:schemeClr val="tx1">
                  <a:lumMod val="50000"/>
                  <a:lumOff val="50000"/>
                </a:schemeClr>
              </a:solidFill>
            </a:ln>
          </c:spPr>
          <c:invertIfNegative val="0"/>
          <c:dLbls>
            <c:dLbl>
              <c:idx val="2"/>
              <c:layout>
                <c:manualLayout>
                  <c:x val="-8.6545188988142244E-2"/>
                  <c:y val="-2.36759155266382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F7-4659-9A00-EEA7724B587D}"/>
                </c:ext>
              </c:extLst>
            </c:dLbl>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⑥都道府県別!$A$29:$A$51</c:f>
              <c:strCache>
                <c:ptCount val="23"/>
                <c:pt idx="0">
                  <c:v>滋 賀 県</c:v>
                </c:pt>
                <c:pt idx="1">
                  <c:v>京 都 府</c:v>
                </c:pt>
                <c:pt idx="2">
                  <c:v>大 阪 府</c:v>
                </c:pt>
                <c:pt idx="3">
                  <c:v>兵 庫 県</c:v>
                </c:pt>
                <c:pt idx="4">
                  <c:v>奈 良 県</c:v>
                </c:pt>
                <c:pt idx="5">
                  <c:v>和歌山県</c:v>
                </c:pt>
                <c:pt idx="6">
                  <c:v>鳥 取 県</c:v>
                </c:pt>
                <c:pt idx="7">
                  <c:v>島 根 県</c:v>
                </c:pt>
                <c:pt idx="8">
                  <c:v>岡 山 県</c:v>
                </c:pt>
                <c:pt idx="9">
                  <c:v>広 島 県</c:v>
                </c:pt>
                <c:pt idx="10">
                  <c:v>山 口 県</c:v>
                </c:pt>
                <c:pt idx="11">
                  <c:v>徳 島 県</c:v>
                </c:pt>
                <c:pt idx="12">
                  <c:v>香 川 県</c:v>
                </c:pt>
                <c:pt idx="13">
                  <c:v>愛 媛 県</c:v>
                </c:pt>
                <c:pt idx="14">
                  <c:v>高 知 県</c:v>
                </c:pt>
                <c:pt idx="15">
                  <c:v>福 岡 県</c:v>
                </c:pt>
                <c:pt idx="16">
                  <c:v>佐 賀 県</c:v>
                </c:pt>
                <c:pt idx="17">
                  <c:v>長 崎 県</c:v>
                </c:pt>
                <c:pt idx="18">
                  <c:v>熊 本 県</c:v>
                </c:pt>
                <c:pt idx="19">
                  <c:v>大 分 県</c:v>
                </c:pt>
                <c:pt idx="20">
                  <c:v>宮 崎 県</c:v>
                </c:pt>
                <c:pt idx="21">
                  <c:v>鹿児島県</c:v>
                </c:pt>
                <c:pt idx="22">
                  <c:v>沖 縄 県</c:v>
                </c:pt>
              </c:strCache>
            </c:strRef>
          </c:cat>
          <c:val>
            <c:numRef>
              <c:f>⑥都道府県別!$C$29:$C$51</c:f>
              <c:numCache>
                <c:formatCode>General</c:formatCode>
                <c:ptCount val="23"/>
                <c:pt idx="0">
                  <c:v>16</c:v>
                </c:pt>
                <c:pt idx="1">
                  <c:v>55</c:v>
                </c:pt>
                <c:pt idx="2">
                  <c:v>706</c:v>
                </c:pt>
                <c:pt idx="3">
                  <c:v>121</c:v>
                </c:pt>
                <c:pt idx="4">
                  <c:v>5</c:v>
                </c:pt>
                <c:pt idx="5">
                  <c:v>57</c:v>
                </c:pt>
                <c:pt idx="6">
                  <c:v>0</c:v>
                </c:pt>
                <c:pt idx="7">
                  <c:v>87</c:v>
                </c:pt>
                <c:pt idx="8">
                  <c:v>214</c:v>
                </c:pt>
                <c:pt idx="9">
                  <c:v>30</c:v>
                </c:pt>
                <c:pt idx="10">
                  <c:v>12</c:v>
                </c:pt>
                <c:pt idx="11">
                  <c:v>1</c:v>
                </c:pt>
                <c:pt idx="12">
                  <c:v>3</c:v>
                </c:pt>
                <c:pt idx="13">
                  <c:v>82</c:v>
                </c:pt>
                <c:pt idx="14">
                  <c:v>9</c:v>
                </c:pt>
                <c:pt idx="15">
                  <c:v>69</c:v>
                </c:pt>
                <c:pt idx="16">
                  <c:v>12</c:v>
                </c:pt>
                <c:pt idx="17">
                  <c:v>12</c:v>
                </c:pt>
                <c:pt idx="18">
                  <c:v>7</c:v>
                </c:pt>
                <c:pt idx="19">
                  <c:v>43</c:v>
                </c:pt>
                <c:pt idx="20">
                  <c:v>21</c:v>
                </c:pt>
                <c:pt idx="21">
                  <c:v>6</c:v>
                </c:pt>
                <c:pt idx="22">
                  <c:v>0</c:v>
                </c:pt>
              </c:numCache>
            </c:numRef>
          </c:val>
          <c:extLst>
            <c:ext xmlns:c16="http://schemas.microsoft.com/office/drawing/2014/chart" uri="{C3380CC4-5D6E-409C-BE32-E72D297353CC}">
              <c16:uniqueId val="{00000002-25F7-4659-9A00-EEA7724B587D}"/>
            </c:ext>
          </c:extLst>
        </c:ser>
        <c:dLbls>
          <c:showLegendKey val="0"/>
          <c:showVal val="0"/>
          <c:showCatName val="0"/>
          <c:showSerName val="0"/>
          <c:showPercent val="0"/>
          <c:showBubbleSize val="0"/>
        </c:dLbls>
        <c:gapWidth val="80"/>
        <c:axId val="124536320"/>
        <c:axId val="124537856"/>
      </c:barChart>
      <c:catAx>
        <c:axId val="124536320"/>
        <c:scaling>
          <c:orientation val="maxMin"/>
        </c:scaling>
        <c:delete val="0"/>
        <c:axPos val="l"/>
        <c:numFmt formatCode="General" sourceLinked="1"/>
        <c:majorTickMark val="out"/>
        <c:minorTickMark val="none"/>
        <c:tickLblPos val="nextTo"/>
        <c:txPr>
          <a:bodyPr/>
          <a:lstStyle/>
          <a:p>
            <a:pPr>
              <a:defRPr sz="900"/>
            </a:pPr>
            <a:endParaRPr lang="ja-JP"/>
          </a:p>
        </c:txPr>
        <c:crossAx val="124537856"/>
        <c:crosses val="autoZero"/>
        <c:auto val="1"/>
        <c:lblAlgn val="ctr"/>
        <c:lblOffset val="100"/>
        <c:noMultiLvlLbl val="0"/>
      </c:catAx>
      <c:valAx>
        <c:axId val="124537856"/>
        <c:scaling>
          <c:orientation val="minMax"/>
          <c:max val="200"/>
          <c:min val="0"/>
        </c:scaling>
        <c:delete val="0"/>
        <c:axPos val="t"/>
        <c:majorGridlines/>
        <c:numFmt formatCode="#,##0_);[Red]\(#,##0\)" sourceLinked="1"/>
        <c:majorTickMark val="out"/>
        <c:minorTickMark val="none"/>
        <c:tickLblPos val="nextTo"/>
        <c:txPr>
          <a:bodyPr/>
          <a:lstStyle/>
          <a:p>
            <a:pPr>
              <a:defRPr sz="800"/>
            </a:pPr>
            <a:endParaRPr lang="ja-JP"/>
          </a:p>
        </c:txPr>
        <c:crossAx val="124536320"/>
        <c:crosses val="autoZero"/>
        <c:crossBetween val="between"/>
        <c:majorUnit val="50"/>
      </c:valAx>
      <c:spPr>
        <a:solidFill>
          <a:schemeClr val="bg2"/>
        </a:solidFill>
      </c:spPr>
    </c:plotArea>
    <c:legend>
      <c:legendPos val="r"/>
      <c:layout>
        <c:manualLayout>
          <c:xMode val="edge"/>
          <c:yMode val="edge"/>
          <c:x val="0.39220611648537923"/>
          <c:y val="0.92904614532537944"/>
          <c:w val="0.45211138559736302"/>
          <c:h val="5.1625359227361833E-2"/>
        </c:manualLayout>
      </c:layout>
      <c:overlay val="0"/>
      <c:spPr>
        <a:ln>
          <a:solidFill>
            <a:schemeClr val="tx1"/>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91957507366904E-2"/>
          <c:y val="0.11240100607750912"/>
          <c:w val="0.90761608498526614"/>
          <c:h val="0.73754365080901618"/>
        </c:manualLayout>
      </c:layout>
      <c:barChart>
        <c:barDir val="col"/>
        <c:grouping val="clustered"/>
        <c:varyColors val="0"/>
        <c:ser>
          <c:idx val="0"/>
          <c:order val="0"/>
          <c:tx>
            <c:strRef>
              <c:f>⑨地域相談見込みと実績!$B$2</c:f>
              <c:strCache>
                <c:ptCount val="1"/>
                <c:pt idx="0">
                  <c:v>見込み量</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568D-4189-B34F-86687779DF87}"/>
              </c:ext>
            </c:extLst>
          </c:dPt>
          <c:dPt>
            <c:idx val="2"/>
            <c:invertIfNegative val="0"/>
            <c:bubble3D val="0"/>
            <c:extLst>
              <c:ext xmlns:c16="http://schemas.microsoft.com/office/drawing/2014/chart" uri="{C3380CC4-5D6E-409C-BE32-E72D297353CC}">
                <c16:uniqueId val="{00000001-568D-4189-B34F-86687779DF87}"/>
              </c:ext>
            </c:extLst>
          </c:dPt>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⑨地域相談見込みと実績!$A$3:$A$6</c:f>
              <c:strCache>
                <c:ptCount val="4"/>
                <c:pt idx="0">
                  <c:v>H28.3</c:v>
                </c:pt>
                <c:pt idx="1">
                  <c:v>H29.3</c:v>
                </c:pt>
                <c:pt idx="2">
                  <c:v>H30.3</c:v>
                </c:pt>
                <c:pt idx="3">
                  <c:v>H30.8</c:v>
                </c:pt>
              </c:strCache>
            </c:strRef>
          </c:cat>
          <c:val>
            <c:numRef>
              <c:f>⑨地域相談見込みと実績!$B$3:$B$6</c:f>
              <c:numCache>
                <c:formatCode>#,##0_);[Red]\(#,##0\)</c:formatCode>
                <c:ptCount val="4"/>
                <c:pt idx="0">
                  <c:v>3146</c:v>
                </c:pt>
                <c:pt idx="1">
                  <c:v>3736</c:v>
                </c:pt>
                <c:pt idx="2">
                  <c:v>4375</c:v>
                </c:pt>
                <c:pt idx="3">
                  <c:v>2715</c:v>
                </c:pt>
              </c:numCache>
            </c:numRef>
          </c:val>
          <c:extLst>
            <c:ext xmlns:c16="http://schemas.microsoft.com/office/drawing/2014/chart" uri="{C3380CC4-5D6E-409C-BE32-E72D297353CC}">
              <c16:uniqueId val="{00000002-568D-4189-B34F-86687779DF87}"/>
            </c:ext>
          </c:extLst>
        </c:ser>
        <c:ser>
          <c:idx val="1"/>
          <c:order val="1"/>
          <c:tx>
            <c:strRef>
              <c:f>⑨地域相談見込みと実績!$C$2</c:f>
              <c:strCache>
                <c:ptCount val="1"/>
                <c:pt idx="0">
                  <c:v>実績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⑨地域相談見込みと実績!$A$3:$A$6</c:f>
              <c:strCache>
                <c:ptCount val="4"/>
                <c:pt idx="0">
                  <c:v>H28.3</c:v>
                </c:pt>
                <c:pt idx="1">
                  <c:v>H29.3</c:v>
                </c:pt>
                <c:pt idx="2">
                  <c:v>H30.3</c:v>
                </c:pt>
                <c:pt idx="3">
                  <c:v>H30.8</c:v>
                </c:pt>
              </c:strCache>
            </c:strRef>
          </c:cat>
          <c:val>
            <c:numRef>
              <c:f>⑨地域相談見込みと実績!$C$3:$C$6</c:f>
              <c:numCache>
                <c:formatCode>#,##0_);[Red]\(#,##0\)</c:formatCode>
                <c:ptCount val="4"/>
                <c:pt idx="0">
                  <c:v>495</c:v>
                </c:pt>
                <c:pt idx="1">
                  <c:v>552</c:v>
                </c:pt>
                <c:pt idx="2">
                  <c:v>576</c:v>
                </c:pt>
                <c:pt idx="3">
                  <c:v>620</c:v>
                </c:pt>
              </c:numCache>
            </c:numRef>
          </c:val>
          <c:extLst>
            <c:ext xmlns:c16="http://schemas.microsoft.com/office/drawing/2014/chart" uri="{C3380CC4-5D6E-409C-BE32-E72D297353CC}">
              <c16:uniqueId val="{00000003-568D-4189-B34F-86687779DF87}"/>
            </c:ext>
          </c:extLst>
        </c:ser>
        <c:dLbls>
          <c:showLegendKey val="0"/>
          <c:showVal val="1"/>
          <c:showCatName val="0"/>
          <c:showSerName val="0"/>
          <c:showPercent val="0"/>
          <c:showBubbleSize val="0"/>
        </c:dLbls>
        <c:gapWidth val="219"/>
        <c:overlap val="-27"/>
        <c:axId val="30431872"/>
        <c:axId val="30463872"/>
      </c:barChart>
      <c:catAx>
        <c:axId val="304318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63872"/>
        <c:crosses val="autoZero"/>
        <c:auto val="1"/>
        <c:lblAlgn val="ctr"/>
        <c:lblOffset val="100"/>
        <c:noMultiLvlLbl val="0"/>
      </c:catAx>
      <c:valAx>
        <c:axId val="3046387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31872"/>
        <c:crosses val="autoZero"/>
        <c:crossBetween val="between"/>
      </c:valAx>
      <c:spPr>
        <a:noFill/>
        <a:ln>
          <a:noFill/>
        </a:ln>
        <a:effectLst/>
      </c:spPr>
    </c:plotArea>
    <c:legend>
      <c:legendPos val="l"/>
      <c:layout>
        <c:manualLayout>
          <c:xMode val="edge"/>
          <c:yMode val="edge"/>
          <c:x val="3.3594150914448659E-2"/>
          <c:y val="7.2182404949603762E-2"/>
          <c:w val="0.2178855127208088"/>
          <c:h val="0.219602804133345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91972780793136E-2"/>
          <c:y val="8.8184646150427731E-2"/>
          <c:w val="0.90761605443841376"/>
          <c:h val="0.79408885123875128"/>
        </c:manualLayout>
      </c:layout>
      <c:barChart>
        <c:barDir val="col"/>
        <c:grouping val="clustered"/>
        <c:varyColors val="0"/>
        <c:ser>
          <c:idx val="0"/>
          <c:order val="0"/>
          <c:tx>
            <c:strRef>
              <c:f>⑨地域相談見込みと実績!$H$2</c:f>
              <c:strCache>
                <c:ptCount val="1"/>
                <c:pt idx="0">
                  <c:v>見込み量</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2787-4E1F-AD21-A9F317447FB7}"/>
              </c:ext>
            </c:extLst>
          </c:dPt>
          <c:dPt>
            <c:idx val="2"/>
            <c:invertIfNegative val="0"/>
            <c:bubble3D val="0"/>
            <c:extLst>
              <c:ext xmlns:c16="http://schemas.microsoft.com/office/drawing/2014/chart" uri="{C3380CC4-5D6E-409C-BE32-E72D297353CC}">
                <c16:uniqueId val="{00000001-2787-4E1F-AD21-A9F317447FB7}"/>
              </c:ext>
            </c:extLst>
          </c:dPt>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⑨地域相談見込みと実績!$A$3:$A$6</c:f>
              <c:strCache>
                <c:ptCount val="4"/>
                <c:pt idx="0">
                  <c:v>H28.3</c:v>
                </c:pt>
                <c:pt idx="1">
                  <c:v>H29.3</c:v>
                </c:pt>
                <c:pt idx="2">
                  <c:v>H30.3</c:v>
                </c:pt>
                <c:pt idx="3">
                  <c:v>H30.8</c:v>
                </c:pt>
              </c:strCache>
            </c:strRef>
          </c:cat>
          <c:val>
            <c:numRef>
              <c:f>⑨地域相談見込みと実績!$H$3:$H$6</c:f>
              <c:numCache>
                <c:formatCode>#,##0_);[Red]\(#,##0\)</c:formatCode>
                <c:ptCount val="4"/>
                <c:pt idx="0">
                  <c:v>4309</c:v>
                </c:pt>
                <c:pt idx="1">
                  <c:v>5418</c:v>
                </c:pt>
                <c:pt idx="2">
                  <c:v>6648</c:v>
                </c:pt>
                <c:pt idx="3">
                  <c:v>5481</c:v>
                </c:pt>
              </c:numCache>
            </c:numRef>
          </c:val>
          <c:extLst>
            <c:ext xmlns:c16="http://schemas.microsoft.com/office/drawing/2014/chart" uri="{C3380CC4-5D6E-409C-BE32-E72D297353CC}">
              <c16:uniqueId val="{00000002-2787-4E1F-AD21-A9F317447FB7}"/>
            </c:ext>
          </c:extLst>
        </c:ser>
        <c:ser>
          <c:idx val="1"/>
          <c:order val="1"/>
          <c:tx>
            <c:strRef>
              <c:f>⑨地域相談見込みと実績!$I$2</c:f>
              <c:strCache>
                <c:ptCount val="1"/>
                <c:pt idx="0">
                  <c:v>実績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⑨地域相談見込みと実績!$A$3:$A$6</c:f>
              <c:strCache>
                <c:ptCount val="4"/>
                <c:pt idx="0">
                  <c:v>H28.3</c:v>
                </c:pt>
                <c:pt idx="1">
                  <c:v>H29.3</c:v>
                </c:pt>
                <c:pt idx="2">
                  <c:v>H30.3</c:v>
                </c:pt>
                <c:pt idx="3">
                  <c:v>H30.8</c:v>
                </c:pt>
              </c:strCache>
            </c:strRef>
          </c:cat>
          <c:val>
            <c:numRef>
              <c:f>⑨地域相談見込みと実績!$I$3:$I$6</c:f>
              <c:numCache>
                <c:formatCode>#,##0_);[Red]\(#,##0\)</c:formatCode>
                <c:ptCount val="4"/>
                <c:pt idx="0">
                  <c:v>2419</c:v>
                </c:pt>
                <c:pt idx="1">
                  <c:v>2738</c:v>
                </c:pt>
                <c:pt idx="2">
                  <c:v>3024</c:v>
                </c:pt>
                <c:pt idx="3">
                  <c:v>3107</c:v>
                </c:pt>
              </c:numCache>
            </c:numRef>
          </c:val>
          <c:extLst>
            <c:ext xmlns:c16="http://schemas.microsoft.com/office/drawing/2014/chart" uri="{C3380CC4-5D6E-409C-BE32-E72D297353CC}">
              <c16:uniqueId val="{00000003-2787-4E1F-AD21-A9F317447FB7}"/>
            </c:ext>
          </c:extLst>
        </c:ser>
        <c:dLbls>
          <c:showLegendKey val="0"/>
          <c:showVal val="1"/>
          <c:showCatName val="0"/>
          <c:showSerName val="0"/>
          <c:showPercent val="0"/>
          <c:showBubbleSize val="0"/>
        </c:dLbls>
        <c:gapWidth val="219"/>
        <c:overlap val="-27"/>
        <c:axId val="30417280"/>
        <c:axId val="30420352"/>
      </c:barChart>
      <c:catAx>
        <c:axId val="304172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20352"/>
        <c:crosses val="autoZero"/>
        <c:auto val="1"/>
        <c:lblAlgn val="ctr"/>
        <c:lblOffset val="100"/>
        <c:noMultiLvlLbl val="0"/>
      </c:catAx>
      <c:valAx>
        <c:axId val="3042035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17280"/>
        <c:crosses val="autoZero"/>
        <c:crossBetween val="between"/>
      </c:valAx>
      <c:spPr>
        <a:noFill/>
        <a:ln>
          <a:noFill/>
        </a:ln>
        <a:effectLst/>
      </c:spPr>
    </c:plotArea>
    <c:legend>
      <c:legendPos val="l"/>
      <c:layout>
        <c:manualLayout>
          <c:xMode val="edge"/>
          <c:yMode val="edge"/>
          <c:x val="2.8381274488426728E-2"/>
          <c:y val="3.342569421868738E-2"/>
          <c:w val="0.21037228633992339"/>
          <c:h val="0.202533057132704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46850393701"/>
          <c:y val="4.5409078466418701E-2"/>
          <c:w val="0.84142562471661797"/>
          <c:h val="0.54930119071680805"/>
        </c:manualLayout>
      </c:layout>
      <c:barChart>
        <c:barDir val="col"/>
        <c:grouping val="clustered"/>
        <c:varyColors val="0"/>
        <c:ser>
          <c:idx val="0"/>
          <c:order val="0"/>
          <c:spPr>
            <a:solidFill>
              <a:srgbClr val="1F497D">
                <a:lumMod val="60000"/>
                <a:lumOff val="40000"/>
              </a:srgbClr>
            </a:solidFill>
          </c:spPr>
          <c:invertIfNegative val="0"/>
          <c:dLbls>
            <c:dLbl>
              <c:idx val="0"/>
              <c:layout>
                <c:manualLayout>
                  <c:x val="-2.8817037903481101E-3"/>
                  <c:y val="2.65016193115421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97F-4D65-9778-D4F70446753F}"/>
                </c:ext>
              </c:extLst>
            </c:dLbl>
            <c:dLbl>
              <c:idx val="3"/>
              <c:layout>
                <c:manualLayout>
                  <c:x val="1.15268151613924E-2"/>
                  <c:y val="6.62540482788554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97F-4D65-9778-D4F70446753F}"/>
                </c:ext>
              </c:extLst>
            </c:dLbl>
            <c:dLbl>
              <c:idx val="6"/>
              <c:layout>
                <c:manualLayout>
                  <c:x val="5.7634075806962098E-3"/>
                  <c:y val="1.98762144836566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97F-4D65-9778-D4F70446753F}"/>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Sheet1!$A$3:$G$3</c:f>
              <c:strCache>
                <c:ptCount val="7"/>
                <c:pt idx="0">
                  <c:v>～30%</c:v>
                </c:pt>
                <c:pt idx="1">
                  <c:v>30～40%</c:v>
                </c:pt>
                <c:pt idx="2">
                  <c:v>40～50％</c:v>
                </c:pt>
                <c:pt idx="3">
                  <c:v>50～60%</c:v>
                </c:pt>
                <c:pt idx="4">
                  <c:v>60～70％</c:v>
                </c:pt>
                <c:pt idx="5">
                  <c:v>70～80%</c:v>
                </c:pt>
                <c:pt idx="6">
                  <c:v>80％～</c:v>
                </c:pt>
              </c:strCache>
            </c:strRef>
          </c:cat>
          <c:val>
            <c:numRef>
              <c:f>Sheet1!$A$4:$G$4</c:f>
              <c:numCache>
                <c:formatCode>0.0%</c:formatCode>
                <c:ptCount val="7"/>
                <c:pt idx="0">
                  <c:v>0.25</c:v>
                </c:pt>
                <c:pt idx="1">
                  <c:v>0.107142857142857</c:v>
                </c:pt>
                <c:pt idx="2">
                  <c:v>0.107142857142857</c:v>
                </c:pt>
                <c:pt idx="3">
                  <c:v>0.14285714285714299</c:v>
                </c:pt>
                <c:pt idx="4">
                  <c:v>7.1428571428571397E-2</c:v>
                </c:pt>
                <c:pt idx="5">
                  <c:v>7.1428571428571397E-2</c:v>
                </c:pt>
                <c:pt idx="6">
                  <c:v>0.25</c:v>
                </c:pt>
              </c:numCache>
            </c:numRef>
          </c:val>
          <c:extLst>
            <c:ext xmlns:c16="http://schemas.microsoft.com/office/drawing/2014/chart" uri="{C3380CC4-5D6E-409C-BE32-E72D297353CC}">
              <c16:uniqueId val="{00000003-C97F-4D65-9778-D4F70446753F}"/>
            </c:ext>
          </c:extLst>
        </c:ser>
        <c:dLbls>
          <c:showLegendKey val="0"/>
          <c:showVal val="0"/>
          <c:showCatName val="0"/>
          <c:showSerName val="0"/>
          <c:showPercent val="0"/>
          <c:showBubbleSize val="0"/>
        </c:dLbls>
        <c:gapWidth val="150"/>
        <c:axId val="-2128497144"/>
        <c:axId val="-2128493992"/>
      </c:barChart>
      <c:catAx>
        <c:axId val="-2128497144"/>
        <c:scaling>
          <c:orientation val="minMax"/>
        </c:scaling>
        <c:delete val="0"/>
        <c:axPos val="b"/>
        <c:numFmt formatCode="General" sourceLinked="0"/>
        <c:majorTickMark val="out"/>
        <c:minorTickMark val="none"/>
        <c:tickLblPos val="nextTo"/>
        <c:txPr>
          <a:bodyPr/>
          <a:lstStyle/>
          <a:p>
            <a:pPr>
              <a:defRPr sz="900"/>
            </a:pPr>
            <a:endParaRPr lang="ja-JP"/>
          </a:p>
        </c:txPr>
        <c:crossAx val="-2128493992"/>
        <c:crosses val="autoZero"/>
        <c:auto val="1"/>
        <c:lblAlgn val="ctr"/>
        <c:lblOffset val="100"/>
        <c:noMultiLvlLbl val="0"/>
      </c:catAx>
      <c:valAx>
        <c:axId val="-2128493992"/>
        <c:scaling>
          <c:orientation val="minMax"/>
        </c:scaling>
        <c:delete val="0"/>
        <c:axPos val="l"/>
        <c:majorGridlines/>
        <c:numFmt formatCode="0.0%" sourceLinked="1"/>
        <c:majorTickMark val="out"/>
        <c:minorTickMark val="none"/>
        <c:tickLblPos val="nextTo"/>
        <c:txPr>
          <a:bodyPr/>
          <a:lstStyle/>
          <a:p>
            <a:pPr>
              <a:defRPr sz="1000"/>
            </a:pPr>
            <a:endParaRPr lang="ja-JP"/>
          </a:p>
        </c:txPr>
        <c:crossAx val="-2128497144"/>
        <c:crosses val="autoZero"/>
        <c:crossBetween val="between"/>
      </c:valAx>
    </c:plotArea>
    <c:plotVisOnly val="1"/>
    <c:dispBlanksAs val="gap"/>
    <c:showDLblsOverMax val="0"/>
  </c:char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77347623213805E-2"/>
          <c:y val="4.3690476190476203E-2"/>
          <c:w val="0.91366998396033805"/>
          <c:h val="0.59720658697694495"/>
        </c:manualLayout>
      </c:layout>
      <c:barChart>
        <c:barDir val="col"/>
        <c:grouping val="clustered"/>
        <c:varyColors val="0"/>
        <c:ser>
          <c:idx val="0"/>
          <c:order val="0"/>
          <c:tx>
            <c:strRef>
              <c:f>Sheet1!$B$1</c:f>
              <c:strCache>
                <c:ptCount val="1"/>
                <c:pt idx="0">
                  <c:v>事業者数</c:v>
                </c:pt>
              </c:strCache>
            </c:strRef>
          </c:tx>
          <c:invertIfNegative val="0"/>
          <c:dLbls>
            <c:dLbl>
              <c:idx val="2"/>
              <c:layout>
                <c:manualLayout>
                  <c:x val="-3.2030352943766001E-2"/>
                  <c:y val="1.138773442368650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364-4006-BFFF-B4D2D831B95A}"/>
                </c:ext>
              </c:extLst>
            </c:dLbl>
            <c:dLbl>
              <c:idx val="4"/>
              <c:layout>
                <c:manualLayout>
                  <c:x val="6.6972556155147106E-2"/>
                  <c:y val="2.846933605921619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364-4006-BFFF-B4D2D831B95A}"/>
                </c:ext>
              </c:extLst>
            </c:dLbl>
            <c:dLbl>
              <c:idx val="5"/>
              <c:layout>
                <c:manualLayout>
                  <c:x val="-5.8237005352301799E-3"/>
                  <c:y val="2.846933605921619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364-4006-BFFF-B4D2D831B95A}"/>
                </c:ext>
              </c:extLst>
            </c:dLbl>
            <c:dLbl>
              <c:idx val="8"/>
              <c:layout>
                <c:manualLayout>
                  <c:x val="-1.0676660976889999E-16"/>
                  <c:y val="1.7081601635529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364-4006-BFFF-B4D2D831B95A}"/>
                </c:ext>
              </c:extLst>
            </c:dLbl>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～１時間</c:v>
                </c:pt>
                <c:pt idx="1">
                  <c:v>１～２時間</c:v>
                </c:pt>
                <c:pt idx="2">
                  <c:v>２～３時間</c:v>
                </c:pt>
                <c:pt idx="3">
                  <c:v>３～４時間</c:v>
                </c:pt>
                <c:pt idx="4">
                  <c:v>４～５時間</c:v>
                </c:pt>
                <c:pt idx="5">
                  <c:v>５～６時間</c:v>
                </c:pt>
                <c:pt idx="6">
                  <c:v>６～７時間</c:v>
                </c:pt>
                <c:pt idx="7">
                  <c:v>７～８時間</c:v>
                </c:pt>
                <c:pt idx="8">
                  <c:v>８時間～</c:v>
                </c:pt>
              </c:strCache>
            </c:strRef>
          </c:cat>
          <c:val>
            <c:numRef>
              <c:f>Sheet1!$B$2:$B$10</c:f>
              <c:numCache>
                <c:formatCode>0.0%</c:formatCode>
                <c:ptCount val="9"/>
                <c:pt idx="0">
                  <c:v>3.5128805620608899E-3</c:v>
                </c:pt>
                <c:pt idx="1">
                  <c:v>2.9274004683840799E-2</c:v>
                </c:pt>
                <c:pt idx="2">
                  <c:v>9.4847775175643995E-2</c:v>
                </c:pt>
                <c:pt idx="3">
                  <c:v>0.127634660421546</c:v>
                </c:pt>
                <c:pt idx="4">
                  <c:v>0.325526932084309</c:v>
                </c:pt>
                <c:pt idx="5">
                  <c:v>8.0796252927400503E-2</c:v>
                </c:pt>
                <c:pt idx="6">
                  <c:v>9.3676814988290405E-2</c:v>
                </c:pt>
                <c:pt idx="7">
                  <c:v>5.3864168618266997E-2</c:v>
                </c:pt>
                <c:pt idx="8">
                  <c:v>0.19086651053864201</c:v>
                </c:pt>
              </c:numCache>
            </c:numRef>
          </c:val>
          <c:extLst>
            <c:ext xmlns:c16="http://schemas.microsoft.com/office/drawing/2014/chart" uri="{C3380CC4-5D6E-409C-BE32-E72D297353CC}">
              <c16:uniqueId val="{00000004-3364-4006-BFFF-B4D2D831B95A}"/>
            </c:ext>
          </c:extLst>
        </c:ser>
        <c:dLbls>
          <c:dLblPos val="outEnd"/>
          <c:showLegendKey val="0"/>
          <c:showVal val="1"/>
          <c:showCatName val="0"/>
          <c:showSerName val="0"/>
          <c:showPercent val="0"/>
          <c:showBubbleSize val="0"/>
        </c:dLbls>
        <c:gapWidth val="150"/>
        <c:axId val="-2128182968"/>
        <c:axId val="-2128180056"/>
      </c:barChart>
      <c:catAx>
        <c:axId val="-2128182968"/>
        <c:scaling>
          <c:orientation val="minMax"/>
        </c:scaling>
        <c:delete val="0"/>
        <c:axPos val="b"/>
        <c:numFmt formatCode="General" sourceLinked="0"/>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2128180056"/>
        <c:crosses val="autoZero"/>
        <c:auto val="1"/>
        <c:lblAlgn val="ctr"/>
        <c:lblOffset val="100"/>
        <c:noMultiLvlLbl val="0"/>
      </c:catAx>
      <c:valAx>
        <c:axId val="-2128180056"/>
        <c:scaling>
          <c:orientation val="minMax"/>
        </c:scaling>
        <c:delete val="0"/>
        <c:axPos val="l"/>
        <c:majorGridlines/>
        <c:numFmt formatCode="0.0%" sourceLinked="1"/>
        <c:majorTickMark val="out"/>
        <c:minorTickMark val="none"/>
        <c:tickLblPos val="nextTo"/>
        <c:txPr>
          <a:bodyPr/>
          <a:lstStyle/>
          <a:p>
            <a:pPr>
              <a:defRPr sz="1050"/>
            </a:pPr>
            <a:endParaRPr lang="ja-JP"/>
          </a:p>
        </c:txPr>
        <c:crossAx val="-2128182968"/>
        <c:crosses val="autoZero"/>
        <c:crossBetween val="between"/>
      </c:valAx>
    </c:plotArea>
    <c:plotVisOnly val="1"/>
    <c:dispBlanksAs val="gap"/>
    <c:showDLblsOverMax val="0"/>
  </c:char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9.7222248375415904E-2"/>
          <c:y val="2.0091195211009601E-2"/>
          <c:w val="0.88081044900026395"/>
          <c:h val="0.86250879449194795"/>
        </c:manualLayout>
      </c:layout>
      <c:barChart>
        <c:barDir val="col"/>
        <c:grouping val="stacked"/>
        <c:varyColors val="0"/>
        <c:ser>
          <c:idx val="0"/>
          <c:order val="0"/>
          <c:tx>
            <c:strRef>
              <c:f>Sheet1!$B$1</c:f>
              <c:strCache>
                <c:ptCount val="1"/>
                <c:pt idx="0">
                  <c:v>社会福祉法人</c:v>
                </c:pt>
              </c:strCache>
            </c:strRef>
          </c:tx>
          <c:spPr>
            <a:solidFill>
              <a:schemeClr val="accent5">
                <a:lumMod val="60000"/>
                <a:lumOff val="40000"/>
              </a:schemeClr>
            </a:solidFill>
            <a:scene3d>
              <a:camera prst="orthographicFront"/>
              <a:lightRig rig="threePt" dir="t"/>
            </a:scene3d>
            <a:sp3d>
              <a:bevelT/>
            </a:sp3d>
          </c:spPr>
          <c:invertIfNegative val="0"/>
          <c:dLbls>
            <c:spPr>
              <a:noFill/>
              <a:ln>
                <a:noFill/>
              </a:ln>
              <a:effectLst/>
            </c:spPr>
            <c:txPr>
              <a:bodyPr/>
              <a:lstStyle/>
              <a:p>
                <a:pPr>
                  <a:defRPr sz="14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Ｈ22年</c:v>
                </c:pt>
                <c:pt idx="1">
                  <c:v>Ｈ23年</c:v>
                </c:pt>
                <c:pt idx="2">
                  <c:v>Ｈ24年</c:v>
                </c:pt>
                <c:pt idx="3">
                  <c:v>Ｈ25年</c:v>
                </c:pt>
                <c:pt idx="4">
                  <c:v>Ｈ26年</c:v>
                </c:pt>
                <c:pt idx="5">
                  <c:v>Ｈ27年</c:v>
                </c:pt>
                <c:pt idx="6">
                  <c:v>Ｈ28年</c:v>
                </c:pt>
              </c:strCache>
            </c:strRef>
          </c:cat>
          <c:val>
            <c:numRef>
              <c:f>Sheet1!$B$2:$B$8</c:f>
              <c:numCache>
                <c:formatCode>#,##0_);[Red]\(#,##0\)</c:formatCode>
                <c:ptCount val="7"/>
                <c:pt idx="0">
                  <c:v>306</c:v>
                </c:pt>
                <c:pt idx="1">
                  <c:v>371</c:v>
                </c:pt>
                <c:pt idx="2">
                  <c:v>431</c:v>
                </c:pt>
                <c:pt idx="3">
                  <c:v>466</c:v>
                </c:pt>
                <c:pt idx="4">
                  <c:v>502</c:v>
                </c:pt>
                <c:pt idx="5">
                  <c:v>530</c:v>
                </c:pt>
                <c:pt idx="6">
                  <c:v>564</c:v>
                </c:pt>
              </c:numCache>
            </c:numRef>
          </c:val>
          <c:extLst>
            <c:ext xmlns:c16="http://schemas.microsoft.com/office/drawing/2014/chart" uri="{C3380CC4-5D6E-409C-BE32-E72D297353CC}">
              <c16:uniqueId val="{00000000-03CF-4F0E-8688-DA9EA49D3DE4}"/>
            </c:ext>
          </c:extLst>
        </c:ser>
        <c:ser>
          <c:idx val="1"/>
          <c:order val="1"/>
          <c:tx>
            <c:strRef>
              <c:f>Sheet1!$C$1</c:f>
              <c:strCache>
                <c:ptCount val="1"/>
                <c:pt idx="0">
                  <c:v>営利法人</c:v>
                </c:pt>
              </c:strCache>
            </c:strRef>
          </c:tx>
          <c:spPr>
            <a:solidFill>
              <a:srgbClr val="FF5050"/>
            </a:solidFill>
            <a:scene3d>
              <a:camera prst="orthographicFront"/>
              <a:lightRig rig="threePt" dir="t"/>
            </a:scene3d>
            <a:sp3d>
              <a:bevelT/>
            </a:sp3d>
          </c:spPr>
          <c:invertIfNegative val="0"/>
          <c:dLbls>
            <c:spPr>
              <a:noFill/>
              <a:ln>
                <a:noFill/>
              </a:ln>
              <a:effectLst/>
            </c:spPr>
            <c:txPr>
              <a:bodyPr/>
              <a:lstStyle/>
              <a:p>
                <a:pPr>
                  <a:defRPr sz="14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Ｈ22年</c:v>
                </c:pt>
                <c:pt idx="1">
                  <c:v>Ｈ23年</c:v>
                </c:pt>
                <c:pt idx="2">
                  <c:v>Ｈ24年</c:v>
                </c:pt>
                <c:pt idx="3">
                  <c:v>Ｈ25年</c:v>
                </c:pt>
                <c:pt idx="4">
                  <c:v>Ｈ26年</c:v>
                </c:pt>
                <c:pt idx="5">
                  <c:v>Ｈ27年</c:v>
                </c:pt>
                <c:pt idx="6">
                  <c:v>Ｈ28年</c:v>
                </c:pt>
              </c:strCache>
            </c:strRef>
          </c:cat>
          <c:val>
            <c:numRef>
              <c:f>Sheet1!$C$2:$C$8</c:f>
              <c:numCache>
                <c:formatCode>#,##0_);[Red]\(#,##0\)</c:formatCode>
                <c:ptCount val="7"/>
                <c:pt idx="0">
                  <c:v>174</c:v>
                </c:pt>
                <c:pt idx="1">
                  <c:v>333</c:v>
                </c:pt>
                <c:pt idx="2">
                  <c:v>583</c:v>
                </c:pt>
                <c:pt idx="3">
                  <c:v>919</c:v>
                </c:pt>
                <c:pt idx="4">
                  <c:v>1335</c:v>
                </c:pt>
                <c:pt idx="5">
                  <c:v>1690</c:v>
                </c:pt>
                <c:pt idx="6">
                  <c:v>1994</c:v>
                </c:pt>
              </c:numCache>
            </c:numRef>
          </c:val>
          <c:extLst>
            <c:ext xmlns:c16="http://schemas.microsoft.com/office/drawing/2014/chart" uri="{C3380CC4-5D6E-409C-BE32-E72D297353CC}">
              <c16:uniqueId val="{00000001-03CF-4F0E-8688-DA9EA49D3DE4}"/>
            </c:ext>
          </c:extLst>
        </c:ser>
        <c:ser>
          <c:idx val="2"/>
          <c:order val="2"/>
          <c:tx>
            <c:strRef>
              <c:f>Sheet1!$D$1</c:f>
              <c:strCache>
                <c:ptCount val="1"/>
                <c:pt idx="0">
                  <c:v>NPO法人</c:v>
                </c:pt>
              </c:strCache>
            </c:strRef>
          </c:tx>
          <c:spPr>
            <a:solidFill>
              <a:schemeClr val="accent3">
                <a:lumMod val="60000"/>
                <a:lumOff val="40000"/>
              </a:schemeClr>
            </a:solidFill>
            <a:scene3d>
              <a:camera prst="orthographicFront"/>
              <a:lightRig rig="threePt" dir="t"/>
            </a:scene3d>
            <a:sp3d>
              <a:bevelT/>
            </a:sp3d>
          </c:spPr>
          <c:invertIfNegative val="0"/>
          <c:dLbls>
            <c:spPr>
              <a:noFill/>
              <a:ln>
                <a:noFill/>
              </a:ln>
              <a:effectLst/>
            </c:spPr>
            <c:txPr>
              <a:bodyPr/>
              <a:lstStyle/>
              <a:p>
                <a:pPr>
                  <a:defRPr sz="1400"/>
                </a:pPr>
                <a:endParaRPr lang="ja-JP"/>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Ｈ22年</c:v>
                </c:pt>
                <c:pt idx="1">
                  <c:v>Ｈ23年</c:v>
                </c:pt>
                <c:pt idx="2">
                  <c:v>Ｈ24年</c:v>
                </c:pt>
                <c:pt idx="3">
                  <c:v>Ｈ25年</c:v>
                </c:pt>
                <c:pt idx="4">
                  <c:v>Ｈ26年</c:v>
                </c:pt>
                <c:pt idx="5">
                  <c:v>Ｈ27年</c:v>
                </c:pt>
                <c:pt idx="6">
                  <c:v>Ｈ28年</c:v>
                </c:pt>
              </c:strCache>
            </c:strRef>
          </c:cat>
          <c:val>
            <c:numRef>
              <c:f>Sheet1!$D$2:$D$8</c:f>
              <c:numCache>
                <c:formatCode>#,##0_);[Red]\(#,##0\)</c:formatCode>
                <c:ptCount val="7"/>
                <c:pt idx="0">
                  <c:v>190</c:v>
                </c:pt>
                <c:pt idx="1">
                  <c:v>281</c:v>
                </c:pt>
                <c:pt idx="2">
                  <c:v>375</c:v>
                </c:pt>
                <c:pt idx="3">
                  <c:v>446</c:v>
                </c:pt>
                <c:pt idx="4">
                  <c:v>509</c:v>
                </c:pt>
                <c:pt idx="5">
                  <c:v>532</c:v>
                </c:pt>
                <c:pt idx="6">
                  <c:v>572</c:v>
                </c:pt>
              </c:numCache>
            </c:numRef>
          </c:val>
          <c:extLst>
            <c:ext xmlns:c16="http://schemas.microsoft.com/office/drawing/2014/chart" uri="{C3380CC4-5D6E-409C-BE32-E72D297353CC}">
              <c16:uniqueId val="{00000002-03CF-4F0E-8688-DA9EA49D3DE4}"/>
            </c:ext>
          </c:extLst>
        </c:ser>
        <c:ser>
          <c:idx val="3"/>
          <c:order val="3"/>
          <c:tx>
            <c:strRef>
              <c:f>Sheet1!$E$1</c:f>
              <c:strCache>
                <c:ptCount val="1"/>
                <c:pt idx="0">
                  <c:v>その他</c:v>
                </c:pt>
              </c:strCache>
            </c:strRef>
          </c:tx>
          <c:spPr>
            <a:solidFill>
              <a:schemeClr val="accent4">
                <a:lumMod val="60000"/>
                <a:lumOff val="40000"/>
              </a:schemeClr>
            </a:solidFill>
            <a:scene3d>
              <a:camera prst="orthographicFront"/>
              <a:lightRig rig="threePt" dir="t"/>
            </a:scene3d>
            <a:sp3d>
              <a:bevelT/>
            </a:sp3d>
          </c:spPr>
          <c:invertIfNegative val="0"/>
          <c:dLbls>
            <c:spPr>
              <a:noFill/>
              <a:ln>
                <a:noFill/>
              </a:ln>
              <a:effectLst/>
            </c:spPr>
            <c:txPr>
              <a:bodyPr/>
              <a:lstStyle/>
              <a:p>
                <a:pPr>
                  <a:defRPr sz="14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Ｈ22年</c:v>
                </c:pt>
                <c:pt idx="1">
                  <c:v>Ｈ23年</c:v>
                </c:pt>
                <c:pt idx="2">
                  <c:v>Ｈ24年</c:v>
                </c:pt>
                <c:pt idx="3">
                  <c:v>Ｈ25年</c:v>
                </c:pt>
                <c:pt idx="4">
                  <c:v>Ｈ26年</c:v>
                </c:pt>
                <c:pt idx="5">
                  <c:v>Ｈ27年</c:v>
                </c:pt>
                <c:pt idx="6">
                  <c:v>Ｈ28年</c:v>
                </c:pt>
              </c:strCache>
            </c:strRef>
          </c:cat>
          <c:val>
            <c:numRef>
              <c:f>Sheet1!$E$2:$E$8</c:f>
              <c:numCache>
                <c:formatCode>#,##0_);[Red]\(#,##0\)</c:formatCode>
                <c:ptCount val="7"/>
                <c:pt idx="0">
                  <c:v>37</c:v>
                </c:pt>
                <c:pt idx="1">
                  <c:v>73</c:v>
                </c:pt>
                <c:pt idx="2">
                  <c:v>138</c:v>
                </c:pt>
                <c:pt idx="3">
                  <c:v>223</c:v>
                </c:pt>
                <c:pt idx="4">
                  <c:v>322</c:v>
                </c:pt>
                <c:pt idx="5">
                  <c:v>406</c:v>
                </c:pt>
                <c:pt idx="6">
                  <c:v>466</c:v>
                </c:pt>
              </c:numCache>
            </c:numRef>
          </c:val>
          <c:extLst>
            <c:ext xmlns:c16="http://schemas.microsoft.com/office/drawing/2014/chart" uri="{C3380CC4-5D6E-409C-BE32-E72D297353CC}">
              <c16:uniqueId val="{00000003-03CF-4F0E-8688-DA9EA49D3DE4}"/>
            </c:ext>
          </c:extLst>
        </c:ser>
        <c:dLbls>
          <c:showLegendKey val="0"/>
          <c:showVal val="0"/>
          <c:showCatName val="0"/>
          <c:showSerName val="0"/>
          <c:showPercent val="0"/>
          <c:showBubbleSize val="0"/>
        </c:dLbls>
        <c:gapWidth val="95"/>
        <c:overlap val="100"/>
        <c:serLines/>
        <c:axId val="-2111937480"/>
        <c:axId val="-2111934536"/>
      </c:barChart>
      <c:catAx>
        <c:axId val="-2111937480"/>
        <c:scaling>
          <c:orientation val="minMax"/>
        </c:scaling>
        <c:delete val="0"/>
        <c:axPos val="b"/>
        <c:numFmt formatCode="General" sourceLinked="0"/>
        <c:majorTickMark val="out"/>
        <c:minorTickMark val="none"/>
        <c:tickLblPos val="nextTo"/>
        <c:txPr>
          <a:bodyPr/>
          <a:lstStyle/>
          <a:p>
            <a:pPr>
              <a:defRPr sz="1200"/>
            </a:pPr>
            <a:endParaRPr lang="ja-JP"/>
          </a:p>
        </c:txPr>
        <c:crossAx val="-2111934536"/>
        <c:crosses val="autoZero"/>
        <c:auto val="1"/>
        <c:lblAlgn val="ctr"/>
        <c:lblOffset val="100"/>
        <c:noMultiLvlLbl val="0"/>
      </c:catAx>
      <c:valAx>
        <c:axId val="-2111934536"/>
        <c:scaling>
          <c:orientation val="minMax"/>
          <c:min val="0"/>
        </c:scaling>
        <c:delete val="0"/>
        <c:axPos val="l"/>
        <c:numFmt formatCode="#,##0_);[Red]\(#,##0\)" sourceLinked="1"/>
        <c:majorTickMark val="out"/>
        <c:minorTickMark val="none"/>
        <c:tickLblPos val="nextTo"/>
        <c:txPr>
          <a:bodyPr/>
          <a:lstStyle/>
          <a:p>
            <a:pPr>
              <a:defRPr sz="1200"/>
            </a:pPr>
            <a:endParaRPr lang="ja-JP"/>
          </a:p>
        </c:txPr>
        <c:crossAx val="-2111937480"/>
        <c:crosses val="autoZero"/>
        <c:crossBetween val="between"/>
      </c:valAx>
      <c:spPr>
        <a:solidFill>
          <a:schemeClr val="bg1"/>
        </a:solidFill>
        <a:ln>
          <a:noFill/>
        </a:ln>
      </c:spPr>
    </c:plotArea>
    <c:legend>
      <c:legendPos val="b"/>
      <c:layout>
        <c:manualLayout>
          <c:xMode val="edge"/>
          <c:yMode val="edge"/>
          <c:x val="4.9999908935437098E-2"/>
          <c:y val="0.95070483360927405"/>
          <c:w val="0.94717740437598297"/>
          <c:h val="3.6390096222371E-2"/>
        </c:manualLayout>
      </c:layout>
      <c:overlay val="0"/>
      <c:txPr>
        <a:bodyPr/>
        <a:lstStyle/>
        <a:p>
          <a:pPr>
            <a:defRPr sz="12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ln>
      <a:noFill/>
    </a:ln>
  </c:spPr>
  <c:txPr>
    <a:bodyPr/>
    <a:lstStyle/>
    <a:p>
      <a:pPr>
        <a:defRPr sz="1800"/>
      </a:pPr>
      <a:endParaRPr lang="ja-JP"/>
    </a:p>
  </c:txPr>
  <c:userShapes r:id="rId1"/>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06428820282881"/>
          <c:y val="4.0614170066406531E-2"/>
          <c:w val="0.81253156451011699"/>
          <c:h val="0.85031228126410496"/>
        </c:manualLayout>
      </c:layout>
      <c:barChart>
        <c:barDir val="bar"/>
        <c:grouping val="percentStacked"/>
        <c:varyColors val="0"/>
        <c:ser>
          <c:idx val="0"/>
          <c:order val="0"/>
          <c:tx>
            <c:strRef>
              <c:f>Sheet1!$B$1</c:f>
              <c:strCache>
                <c:ptCount val="1"/>
                <c:pt idx="0">
                  <c:v>社会福祉法人</c:v>
                </c:pt>
              </c:strCache>
            </c:strRef>
          </c:tx>
          <c:spPr>
            <a:solidFill>
              <a:schemeClr val="accent5">
                <a:lumMod val="60000"/>
                <a:lumOff val="40000"/>
              </a:schemeClr>
            </a:solidFill>
          </c:spPr>
          <c:invertIfNegative val="0"/>
          <c:dLbls>
            <c:spPr>
              <a:noFill/>
              <a:ln>
                <a:noFill/>
              </a:ln>
              <a:effectLst/>
            </c:spPr>
            <c:txPr>
              <a:bodyPr/>
              <a:lstStyle/>
              <a:p>
                <a:pPr>
                  <a:defRPr sz="14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Ｈ28年</c:v>
                </c:pt>
                <c:pt idx="1">
                  <c:v>Ｈ27年</c:v>
                </c:pt>
                <c:pt idx="2">
                  <c:v>Ｈ26年</c:v>
                </c:pt>
                <c:pt idx="3">
                  <c:v>Ｈ25年</c:v>
                </c:pt>
                <c:pt idx="4">
                  <c:v>Ｈ24年</c:v>
                </c:pt>
                <c:pt idx="5">
                  <c:v>Ｈ23年</c:v>
                </c:pt>
                <c:pt idx="6">
                  <c:v>Ｈ22年</c:v>
                </c:pt>
              </c:strCache>
            </c:strRef>
          </c:cat>
          <c:val>
            <c:numRef>
              <c:f>Sheet1!$B$2:$B$8</c:f>
              <c:numCache>
                <c:formatCode>0.0%</c:formatCode>
                <c:ptCount val="7"/>
                <c:pt idx="0">
                  <c:v>0.15684093437152399</c:v>
                </c:pt>
                <c:pt idx="1">
                  <c:v>0.167827739075364</c:v>
                </c:pt>
                <c:pt idx="2">
                  <c:v>0.18815592203897999</c:v>
                </c:pt>
                <c:pt idx="3">
                  <c:v>0.22687439143135299</c:v>
                </c:pt>
                <c:pt idx="4">
                  <c:v>0.282252783235102</c:v>
                </c:pt>
                <c:pt idx="5">
                  <c:v>0.35066162570888498</c:v>
                </c:pt>
                <c:pt idx="6">
                  <c:v>0.43281471004243299</c:v>
                </c:pt>
              </c:numCache>
            </c:numRef>
          </c:val>
          <c:extLst>
            <c:ext xmlns:c16="http://schemas.microsoft.com/office/drawing/2014/chart" uri="{C3380CC4-5D6E-409C-BE32-E72D297353CC}">
              <c16:uniqueId val="{00000000-BBFF-4E72-895B-F92539F34539}"/>
            </c:ext>
          </c:extLst>
        </c:ser>
        <c:ser>
          <c:idx val="1"/>
          <c:order val="1"/>
          <c:tx>
            <c:strRef>
              <c:f>Sheet1!$C$1</c:f>
              <c:strCache>
                <c:ptCount val="1"/>
                <c:pt idx="0">
                  <c:v>営利法人</c:v>
                </c:pt>
              </c:strCache>
            </c:strRef>
          </c:tx>
          <c:spPr>
            <a:solidFill>
              <a:srgbClr val="FF5050"/>
            </a:solidFill>
          </c:spPr>
          <c:invertIfNegative val="0"/>
          <c:dLbls>
            <c:spPr>
              <a:noFill/>
              <a:ln>
                <a:noFill/>
              </a:ln>
              <a:effectLst/>
            </c:spPr>
            <c:txPr>
              <a:bodyPr/>
              <a:lstStyle/>
              <a:p>
                <a:pPr>
                  <a:defRPr sz="14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Ｈ28年</c:v>
                </c:pt>
                <c:pt idx="1">
                  <c:v>Ｈ27年</c:v>
                </c:pt>
                <c:pt idx="2">
                  <c:v>Ｈ26年</c:v>
                </c:pt>
                <c:pt idx="3">
                  <c:v>Ｈ25年</c:v>
                </c:pt>
                <c:pt idx="4">
                  <c:v>Ｈ24年</c:v>
                </c:pt>
                <c:pt idx="5">
                  <c:v>Ｈ23年</c:v>
                </c:pt>
                <c:pt idx="6">
                  <c:v>Ｈ22年</c:v>
                </c:pt>
              </c:strCache>
            </c:strRef>
          </c:cat>
          <c:val>
            <c:numRef>
              <c:f>Sheet1!$C$2:$C$8</c:f>
              <c:numCache>
                <c:formatCode>0.0%</c:formatCode>
                <c:ptCount val="7"/>
                <c:pt idx="0">
                  <c:v>0.55450500556173499</c:v>
                </c:pt>
                <c:pt idx="1">
                  <c:v>0.53514882837238797</c:v>
                </c:pt>
                <c:pt idx="2">
                  <c:v>0.50037481259370298</c:v>
                </c:pt>
                <c:pt idx="3">
                  <c:v>0.44741966893865598</c:v>
                </c:pt>
                <c:pt idx="4">
                  <c:v>0.38179436804191202</c:v>
                </c:pt>
                <c:pt idx="5">
                  <c:v>0.31474480151228701</c:v>
                </c:pt>
                <c:pt idx="6">
                  <c:v>0.246110325318246</c:v>
                </c:pt>
              </c:numCache>
            </c:numRef>
          </c:val>
          <c:extLst>
            <c:ext xmlns:c16="http://schemas.microsoft.com/office/drawing/2014/chart" uri="{C3380CC4-5D6E-409C-BE32-E72D297353CC}">
              <c16:uniqueId val="{00000001-BBFF-4E72-895B-F92539F34539}"/>
            </c:ext>
          </c:extLst>
        </c:ser>
        <c:ser>
          <c:idx val="2"/>
          <c:order val="2"/>
          <c:tx>
            <c:strRef>
              <c:f>Sheet1!$D$1</c:f>
              <c:strCache>
                <c:ptCount val="1"/>
                <c:pt idx="0">
                  <c:v>NPO法人</c:v>
                </c:pt>
              </c:strCache>
            </c:strRef>
          </c:tx>
          <c:spPr>
            <a:solidFill>
              <a:schemeClr val="accent3">
                <a:lumMod val="60000"/>
                <a:lumOff val="40000"/>
              </a:schemeClr>
            </a:solidFill>
          </c:spPr>
          <c:invertIfNegative val="0"/>
          <c:dLbls>
            <c:spPr>
              <a:noFill/>
              <a:ln>
                <a:noFill/>
              </a:ln>
              <a:effectLst/>
            </c:spPr>
            <c:txPr>
              <a:bodyPr/>
              <a:lstStyle/>
              <a:p>
                <a:pPr>
                  <a:defRPr sz="14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Ｈ28年</c:v>
                </c:pt>
                <c:pt idx="1">
                  <c:v>Ｈ27年</c:v>
                </c:pt>
                <c:pt idx="2">
                  <c:v>Ｈ26年</c:v>
                </c:pt>
                <c:pt idx="3">
                  <c:v>Ｈ25年</c:v>
                </c:pt>
                <c:pt idx="4">
                  <c:v>Ｈ24年</c:v>
                </c:pt>
                <c:pt idx="5">
                  <c:v>Ｈ23年</c:v>
                </c:pt>
                <c:pt idx="6">
                  <c:v>Ｈ22年</c:v>
                </c:pt>
              </c:strCache>
            </c:strRef>
          </c:cat>
          <c:val>
            <c:numRef>
              <c:f>Sheet1!$D$2:$D$8</c:f>
              <c:numCache>
                <c:formatCode>0.0%</c:formatCode>
                <c:ptCount val="7"/>
                <c:pt idx="0">
                  <c:v>0.15906562847608499</c:v>
                </c:pt>
                <c:pt idx="1">
                  <c:v>0.16846105129829</c:v>
                </c:pt>
                <c:pt idx="2">
                  <c:v>0.190779610194903</c:v>
                </c:pt>
                <c:pt idx="3">
                  <c:v>0.21713729308665999</c:v>
                </c:pt>
                <c:pt idx="4">
                  <c:v>0.24557956777996101</c:v>
                </c:pt>
                <c:pt idx="5">
                  <c:v>0.26559546313799598</c:v>
                </c:pt>
                <c:pt idx="6">
                  <c:v>0.26874115983026903</c:v>
                </c:pt>
              </c:numCache>
            </c:numRef>
          </c:val>
          <c:extLst>
            <c:ext xmlns:c16="http://schemas.microsoft.com/office/drawing/2014/chart" uri="{C3380CC4-5D6E-409C-BE32-E72D297353CC}">
              <c16:uniqueId val="{00000002-BBFF-4E72-895B-F92539F34539}"/>
            </c:ext>
          </c:extLst>
        </c:ser>
        <c:ser>
          <c:idx val="3"/>
          <c:order val="3"/>
          <c:tx>
            <c:strRef>
              <c:f>Sheet1!$E$1</c:f>
              <c:strCache>
                <c:ptCount val="1"/>
                <c:pt idx="0">
                  <c:v>その他</c:v>
                </c:pt>
              </c:strCache>
            </c:strRef>
          </c:tx>
          <c:spPr>
            <a:solidFill>
              <a:schemeClr val="accent4">
                <a:lumMod val="60000"/>
                <a:lumOff val="40000"/>
              </a:schemeClr>
            </a:solidFill>
          </c:spPr>
          <c:invertIfNegative val="0"/>
          <c:dLbls>
            <c:spPr>
              <a:noFill/>
              <a:ln>
                <a:noFill/>
              </a:ln>
              <a:effectLst/>
            </c:spPr>
            <c:txPr>
              <a:bodyPr/>
              <a:lstStyle/>
              <a:p>
                <a:pPr>
                  <a:defRPr sz="14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Ｈ28年</c:v>
                </c:pt>
                <c:pt idx="1">
                  <c:v>Ｈ27年</c:v>
                </c:pt>
                <c:pt idx="2">
                  <c:v>Ｈ26年</c:v>
                </c:pt>
                <c:pt idx="3">
                  <c:v>Ｈ25年</c:v>
                </c:pt>
                <c:pt idx="4">
                  <c:v>Ｈ24年</c:v>
                </c:pt>
                <c:pt idx="5">
                  <c:v>Ｈ23年</c:v>
                </c:pt>
                <c:pt idx="6">
                  <c:v>Ｈ22年</c:v>
                </c:pt>
              </c:strCache>
            </c:strRef>
          </c:cat>
          <c:val>
            <c:numRef>
              <c:f>Sheet1!$E$2:$E$8</c:f>
              <c:numCache>
                <c:formatCode>0.0%</c:formatCode>
                <c:ptCount val="7"/>
                <c:pt idx="0">
                  <c:v>0.129588431590656</c:v>
                </c:pt>
                <c:pt idx="1">
                  <c:v>0.128562381253958</c:v>
                </c:pt>
                <c:pt idx="2">
                  <c:v>0.12068965517241401</c:v>
                </c:pt>
                <c:pt idx="3">
                  <c:v>0.10856864654333</c:v>
                </c:pt>
                <c:pt idx="4">
                  <c:v>9.0373280943025505E-2</c:v>
                </c:pt>
                <c:pt idx="5">
                  <c:v>6.8998109640831806E-2</c:v>
                </c:pt>
                <c:pt idx="6">
                  <c:v>5.2333804809052302E-2</c:v>
                </c:pt>
              </c:numCache>
            </c:numRef>
          </c:val>
          <c:extLst>
            <c:ext xmlns:c16="http://schemas.microsoft.com/office/drawing/2014/chart" uri="{C3380CC4-5D6E-409C-BE32-E72D297353CC}">
              <c16:uniqueId val="{00000003-BBFF-4E72-895B-F92539F34539}"/>
            </c:ext>
          </c:extLst>
        </c:ser>
        <c:dLbls>
          <c:dLblPos val="ctr"/>
          <c:showLegendKey val="0"/>
          <c:showVal val="1"/>
          <c:showCatName val="0"/>
          <c:showSerName val="0"/>
          <c:showPercent val="0"/>
          <c:showBubbleSize val="0"/>
        </c:dLbls>
        <c:gapWidth val="95"/>
        <c:overlap val="100"/>
        <c:serLines/>
        <c:axId val="-2111328008"/>
        <c:axId val="-2111325064"/>
      </c:barChart>
      <c:catAx>
        <c:axId val="-2111328008"/>
        <c:scaling>
          <c:orientation val="minMax"/>
        </c:scaling>
        <c:delete val="0"/>
        <c:axPos val="l"/>
        <c:numFmt formatCode="General" sourceLinked="0"/>
        <c:majorTickMark val="out"/>
        <c:minorTickMark val="none"/>
        <c:tickLblPos val="nextTo"/>
        <c:txPr>
          <a:bodyPr/>
          <a:lstStyle/>
          <a:p>
            <a:pPr>
              <a:defRPr sz="1200"/>
            </a:pPr>
            <a:endParaRPr lang="ja-JP"/>
          </a:p>
        </c:txPr>
        <c:crossAx val="-2111325064"/>
        <c:crosses val="autoZero"/>
        <c:auto val="1"/>
        <c:lblAlgn val="ctr"/>
        <c:lblOffset val="100"/>
        <c:noMultiLvlLbl val="0"/>
      </c:catAx>
      <c:valAx>
        <c:axId val="-2111325064"/>
        <c:scaling>
          <c:orientation val="minMax"/>
        </c:scaling>
        <c:delete val="0"/>
        <c:axPos val="b"/>
        <c:majorGridlines>
          <c:spPr>
            <a:ln>
              <a:noFill/>
            </a:ln>
          </c:spPr>
        </c:majorGridlines>
        <c:numFmt formatCode="0%" sourceLinked="1"/>
        <c:majorTickMark val="out"/>
        <c:minorTickMark val="none"/>
        <c:tickLblPos val="nextTo"/>
        <c:txPr>
          <a:bodyPr/>
          <a:lstStyle/>
          <a:p>
            <a:pPr>
              <a:defRPr sz="1200"/>
            </a:pPr>
            <a:endParaRPr lang="ja-JP"/>
          </a:p>
        </c:txPr>
        <c:crossAx val="-2111328008"/>
        <c:crosses val="autoZero"/>
        <c:crossBetween val="between"/>
      </c:valAx>
    </c:plotArea>
    <c:legend>
      <c:legendPos val="b"/>
      <c:layout>
        <c:manualLayout>
          <c:xMode val="edge"/>
          <c:yMode val="edge"/>
          <c:x val="3.9701045269112702E-2"/>
          <c:y val="0.93857735263419495"/>
          <c:w val="0.92664511781716197"/>
          <c:h val="6.1422674612571698E-2"/>
        </c:manualLayout>
      </c:layout>
      <c:overlay val="0"/>
      <c:txPr>
        <a:bodyPr/>
        <a:lstStyle/>
        <a:p>
          <a:pPr>
            <a:defRPr sz="12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800"/>
      </a:pPr>
      <a:endParaRPr lang="ja-JP"/>
    </a:p>
  </c:txPr>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707543945498896E-2"/>
          <c:y val="3.1694652355038398E-2"/>
          <c:w val="0.88648282082313201"/>
          <c:h val="0.69920164300411602"/>
        </c:manualLayout>
      </c:layout>
      <c:lineChart>
        <c:grouping val="standard"/>
        <c:varyColors val="0"/>
        <c:ser>
          <c:idx val="0"/>
          <c:order val="0"/>
          <c:tx>
            <c:strRef>
              <c:f>Sheet1!$B$1</c:f>
              <c:strCache>
                <c:ptCount val="1"/>
                <c:pt idx="0">
                  <c:v>系列 1</c:v>
                </c:pt>
              </c:strCache>
            </c:strRef>
          </c:tx>
          <c:spPr>
            <a:ln w="44450">
              <a:solidFill>
                <a:schemeClr val="tx2">
                  <a:lumMod val="60000"/>
                  <a:lumOff val="40000"/>
                </a:schemeClr>
              </a:solidFill>
            </a:ln>
          </c:spPr>
          <c:marker>
            <c:spPr>
              <a:solidFill>
                <a:schemeClr val="tx2">
                  <a:lumMod val="60000"/>
                  <a:lumOff val="40000"/>
                </a:schemeClr>
              </a:solidFill>
            </c:spPr>
          </c:marker>
          <c:dLbls>
            <c:dLbl>
              <c:idx val="1"/>
              <c:layout>
                <c:manualLayout>
                  <c:x val="-4.1241494795743697E-2"/>
                  <c:y val="-5.4771573684768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5E-470B-8C04-9C7124213A38}"/>
                </c:ext>
              </c:extLst>
            </c:dLbl>
            <c:spPr>
              <a:noFill/>
              <a:ln>
                <a:noFill/>
              </a:ln>
              <a:effectLst/>
            </c:spPr>
            <c:txPr>
              <a:bodyPr/>
              <a:lstStyle/>
              <a:p>
                <a:pPr>
                  <a:defRPr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H18年度</c:v>
                </c:pt>
                <c:pt idx="1">
                  <c:v>H19年度</c:v>
                </c:pt>
                <c:pt idx="2">
                  <c:v>H20年度</c:v>
                </c:pt>
                <c:pt idx="3">
                  <c:v>H21年度</c:v>
                </c:pt>
                <c:pt idx="4">
                  <c:v>H22年度</c:v>
                </c:pt>
                <c:pt idx="5">
                  <c:v>H23年度</c:v>
                </c:pt>
                <c:pt idx="6">
                  <c:v>H24年度</c:v>
                </c:pt>
                <c:pt idx="7">
                  <c:v>H25年度</c:v>
                </c:pt>
                <c:pt idx="8">
                  <c:v>H26年度</c:v>
                </c:pt>
                <c:pt idx="9">
                  <c:v>H27年度</c:v>
                </c:pt>
                <c:pt idx="10">
                  <c:v>H28年度</c:v>
                </c:pt>
              </c:strCache>
            </c:strRef>
          </c:cat>
          <c:val>
            <c:numRef>
              <c:f>Sheet1!$B$2:$B$12</c:f>
              <c:numCache>
                <c:formatCode>#,##0_);[Red]\(#,##0\)</c:formatCode>
                <c:ptCount val="11"/>
                <c:pt idx="0">
                  <c:v>113077</c:v>
                </c:pt>
                <c:pt idx="1">
                  <c:v>99697</c:v>
                </c:pt>
                <c:pt idx="2">
                  <c:v>88502</c:v>
                </c:pt>
                <c:pt idx="3">
                  <c:v>80532</c:v>
                </c:pt>
                <c:pt idx="4">
                  <c:v>75317</c:v>
                </c:pt>
                <c:pt idx="5">
                  <c:v>71513</c:v>
                </c:pt>
                <c:pt idx="6">
                  <c:v>68691</c:v>
                </c:pt>
                <c:pt idx="7">
                  <c:v>69458</c:v>
                </c:pt>
                <c:pt idx="8">
                  <c:v>66412</c:v>
                </c:pt>
                <c:pt idx="9">
                  <c:v>67795</c:v>
                </c:pt>
                <c:pt idx="10">
                  <c:v>70720</c:v>
                </c:pt>
              </c:numCache>
            </c:numRef>
          </c:val>
          <c:smooth val="0"/>
          <c:extLst>
            <c:ext xmlns:c16="http://schemas.microsoft.com/office/drawing/2014/chart" uri="{C3380CC4-5D6E-409C-BE32-E72D297353CC}">
              <c16:uniqueId val="{00000001-E05E-470B-8C04-9C7124213A38}"/>
            </c:ext>
          </c:extLst>
        </c:ser>
        <c:dLbls>
          <c:showLegendKey val="0"/>
          <c:showVal val="0"/>
          <c:showCatName val="0"/>
          <c:showSerName val="0"/>
          <c:showPercent val="0"/>
          <c:showBubbleSize val="0"/>
        </c:dLbls>
        <c:marker val="1"/>
        <c:smooth val="0"/>
        <c:axId val="-2111262456"/>
        <c:axId val="-2111259384"/>
      </c:lineChart>
      <c:catAx>
        <c:axId val="-2111262456"/>
        <c:scaling>
          <c:orientation val="minMax"/>
        </c:scaling>
        <c:delete val="0"/>
        <c:axPos val="b"/>
        <c:numFmt formatCode="General" sourceLinked="0"/>
        <c:majorTickMark val="out"/>
        <c:minorTickMark val="none"/>
        <c:tickLblPos val="nextTo"/>
        <c:txPr>
          <a:bodyPr/>
          <a:lstStyle/>
          <a:p>
            <a:pPr>
              <a:defRPr sz="1400"/>
            </a:pPr>
            <a:endParaRPr lang="ja-JP"/>
          </a:p>
        </c:txPr>
        <c:crossAx val="-2111259384"/>
        <c:crosses val="autoZero"/>
        <c:auto val="1"/>
        <c:lblAlgn val="ctr"/>
        <c:lblOffset val="100"/>
        <c:noMultiLvlLbl val="0"/>
      </c:catAx>
      <c:valAx>
        <c:axId val="-2111259384"/>
        <c:scaling>
          <c:orientation val="minMax"/>
          <c:min val="60000"/>
        </c:scaling>
        <c:delete val="0"/>
        <c:axPos val="l"/>
        <c:majorGridlines/>
        <c:numFmt formatCode="#,##0_);[Red]\(#,##0\)" sourceLinked="1"/>
        <c:majorTickMark val="out"/>
        <c:minorTickMark val="none"/>
        <c:tickLblPos val="nextTo"/>
        <c:txPr>
          <a:bodyPr/>
          <a:lstStyle/>
          <a:p>
            <a:pPr>
              <a:defRPr sz="1600"/>
            </a:pPr>
            <a:endParaRPr lang="ja-JP"/>
          </a:p>
        </c:txPr>
        <c:crossAx val="-2111262456"/>
        <c:crosses val="autoZero"/>
        <c:crossBetween val="between"/>
      </c:valAx>
    </c:plotArea>
    <c:plotVisOnly val="1"/>
    <c:dispBlanksAs val="gap"/>
    <c:showDLblsOverMax val="0"/>
  </c:chart>
  <c:txPr>
    <a:bodyPr/>
    <a:lstStyle/>
    <a:p>
      <a:pPr>
        <a:defRPr sz="1800"/>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249674874677"/>
          <c:y val="3.8261898155873497E-2"/>
          <c:w val="0.762461383661034"/>
          <c:h val="0.76883596979807101"/>
        </c:manualLayout>
      </c:layout>
      <c:barChart>
        <c:barDir val="col"/>
        <c:grouping val="stacked"/>
        <c:varyColors val="0"/>
        <c:ser>
          <c:idx val="0"/>
          <c:order val="0"/>
          <c:tx>
            <c:strRef>
              <c:f>'[Microsoft PowerPoint 内のグラフ]Sheet1'!$B$5</c:f>
              <c:strCache>
                <c:ptCount val="1"/>
                <c:pt idx="0">
                  <c:v>特別支援学校</c:v>
                </c:pt>
              </c:strCache>
            </c:strRef>
          </c:tx>
          <c:spPr>
            <a:solidFill>
              <a:srgbClr val="6699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'[Microsoft PowerPoint 内のグラフ]Sheet1'!$A$6:$A$8</c:f>
              <c:strCache>
                <c:ptCount val="3"/>
                <c:pt idx="0">
                  <c:v>平成18年度</c:v>
                </c:pt>
                <c:pt idx="1">
                  <c:v>平成22年度</c:v>
                </c:pt>
                <c:pt idx="2">
                  <c:v>平成26年度</c:v>
                </c:pt>
              </c:strCache>
            </c:strRef>
          </c:cat>
          <c:val>
            <c:numRef>
              <c:f>'[Microsoft PowerPoint 内のグラフ]Sheet1'!$B$6:$B$8</c:f>
              <c:numCache>
                <c:formatCode>#,##0_ </c:formatCode>
                <c:ptCount val="3"/>
                <c:pt idx="0">
                  <c:v>5901</c:v>
                </c:pt>
                <c:pt idx="1">
                  <c:v>7306</c:v>
                </c:pt>
                <c:pt idx="2">
                  <c:v>7774</c:v>
                </c:pt>
              </c:numCache>
            </c:numRef>
          </c:val>
          <c:extLst>
            <c:ext xmlns:c16="http://schemas.microsoft.com/office/drawing/2014/chart" uri="{C3380CC4-5D6E-409C-BE32-E72D297353CC}">
              <c16:uniqueId val="{00000000-3237-4958-9ED1-CB575C1FD6A7}"/>
            </c:ext>
          </c:extLst>
        </c:ser>
        <c:ser>
          <c:idx val="1"/>
          <c:order val="1"/>
          <c:tx>
            <c:strRef>
              <c:f>'[Microsoft PowerPoint 内のグラフ]Sheet1'!$C$5</c:f>
              <c:strCache>
                <c:ptCount val="1"/>
                <c:pt idx="0">
                  <c:v>小中学校（通常の学級及び特別支援学級）</c:v>
                </c:pt>
              </c:strCache>
            </c:strRef>
          </c:tx>
          <c:spPr>
            <a:ln>
              <a:solidFill>
                <a:srgbClr val="000000">
                  <a:lumMod val="85000"/>
                  <a:lumOff val="15000"/>
                </a:srgbClr>
              </a:solidFill>
            </a:ln>
          </c:spPr>
          <c:invertIfNegative val="0"/>
          <c:dPt>
            <c:idx val="2"/>
            <c:invertIfNegative val="0"/>
            <c:bubble3D val="0"/>
            <c:spPr>
              <a:solidFill>
                <a:srgbClr val="92D050"/>
              </a:solidFill>
              <a:ln>
                <a:solidFill>
                  <a:srgbClr val="000000">
                    <a:lumMod val="85000"/>
                    <a:lumOff val="15000"/>
                  </a:srgbClr>
                </a:solidFill>
              </a:ln>
            </c:spPr>
            <c:extLst>
              <c:ext xmlns:c16="http://schemas.microsoft.com/office/drawing/2014/chart" uri="{C3380CC4-5D6E-409C-BE32-E72D297353CC}">
                <c16:uniqueId val="{00000002-3237-4958-9ED1-CB575C1FD6A7}"/>
              </c:ext>
            </c:extLst>
          </c:dPt>
          <c:dLbls>
            <c:dLbl>
              <c:idx val="0"/>
              <c:delete val="1"/>
              <c:extLst>
                <c:ext xmlns:c15="http://schemas.microsoft.com/office/drawing/2012/chart" uri="{CE6537A1-D6FC-4f65-9D91-7224C49458BB}"/>
                <c:ext xmlns:c16="http://schemas.microsoft.com/office/drawing/2014/chart" uri="{C3380CC4-5D6E-409C-BE32-E72D297353CC}">
                  <c16:uniqueId val="{00000003-3237-4958-9ED1-CB575C1FD6A7}"/>
                </c:ext>
              </c:extLst>
            </c:dLbl>
            <c:dLbl>
              <c:idx val="1"/>
              <c:delete val="1"/>
              <c:extLst>
                <c:ext xmlns:c15="http://schemas.microsoft.com/office/drawing/2012/chart" uri="{CE6537A1-D6FC-4f65-9D91-7224C49458BB}"/>
                <c:ext xmlns:c16="http://schemas.microsoft.com/office/drawing/2014/chart" uri="{C3380CC4-5D6E-409C-BE32-E72D297353CC}">
                  <c16:uniqueId val="{00000004-3237-4958-9ED1-CB575C1FD6A7}"/>
                </c:ext>
              </c:extLst>
            </c:dLbl>
            <c:dLbl>
              <c:idx val="2"/>
              <c:layout>
                <c:manualLayout>
                  <c:x val="7.9345375986268299E-2"/>
                  <c:y val="2.5079409903207301E-2"/>
                </c:manualLayout>
              </c:layout>
              <c:spPr>
                <a:solidFill>
                  <a:srgbClr val="FFFFFF"/>
                </a:solidFill>
                <a:ln>
                  <a:solidFill>
                    <a:srgbClr val="FFFFFF"/>
                  </a:solidFill>
                </a:ln>
              </c:spPr>
              <c:txPr>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237-4958-9ED1-CB575C1FD6A7}"/>
                </c:ext>
              </c:extLst>
            </c:dLbl>
            <c:spPr>
              <a:solidFill>
                <a:srgbClr val="FFFFFF"/>
              </a:solidFill>
              <a:ln>
                <a:solidFill>
                  <a:srgbClr val="FFFFFF"/>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内のグラフ]Sheet1'!$A$6:$A$8</c:f>
              <c:strCache>
                <c:ptCount val="3"/>
                <c:pt idx="0">
                  <c:v>平成18年度</c:v>
                </c:pt>
                <c:pt idx="1">
                  <c:v>平成22年度</c:v>
                </c:pt>
                <c:pt idx="2">
                  <c:v>平成26年度</c:v>
                </c:pt>
              </c:strCache>
            </c:strRef>
          </c:cat>
          <c:val>
            <c:numRef>
              <c:f>'[Microsoft PowerPoint 内のグラフ]Sheet1'!$C$6:$C$8</c:f>
              <c:numCache>
                <c:formatCode>#,##0_ </c:formatCode>
                <c:ptCount val="3"/>
                <c:pt idx="0">
                  <c:v>0</c:v>
                </c:pt>
                <c:pt idx="1">
                  <c:v>0</c:v>
                </c:pt>
                <c:pt idx="2">
                  <c:v>976</c:v>
                </c:pt>
              </c:numCache>
            </c:numRef>
          </c:val>
          <c:extLst>
            <c:ext xmlns:c16="http://schemas.microsoft.com/office/drawing/2014/chart" uri="{C3380CC4-5D6E-409C-BE32-E72D297353CC}">
              <c16:uniqueId val="{00000005-3237-4958-9ED1-CB575C1FD6A7}"/>
            </c:ext>
          </c:extLst>
        </c:ser>
        <c:dLbls>
          <c:showLegendKey val="0"/>
          <c:showVal val="1"/>
          <c:showCatName val="0"/>
          <c:showSerName val="0"/>
          <c:showPercent val="0"/>
          <c:showBubbleSize val="0"/>
        </c:dLbls>
        <c:gapWidth val="75"/>
        <c:overlap val="100"/>
        <c:axId val="-2118815256"/>
        <c:axId val="-2120759576"/>
      </c:barChart>
      <c:catAx>
        <c:axId val="-2118815256"/>
        <c:scaling>
          <c:orientation val="minMax"/>
        </c:scaling>
        <c:delete val="0"/>
        <c:axPos val="b"/>
        <c:numFmt formatCode="General" sourceLinked="0"/>
        <c:majorTickMark val="none"/>
        <c:minorTickMark val="none"/>
        <c:tickLblPos val="nextTo"/>
        <c:txPr>
          <a:bodyPr/>
          <a:lstStyle/>
          <a:p>
            <a:pPr>
              <a:defRPr>
                <a:solidFill>
                  <a:schemeClr val="tx1">
                    <a:lumMod val="75000"/>
                    <a:lumOff val="25000"/>
                  </a:schemeClr>
                </a:solidFill>
              </a:defRPr>
            </a:pPr>
            <a:endParaRPr lang="ja-JP"/>
          </a:p>
        </c:txPr>
        <c:crossAx val="-2120759576"/>
        <c:crosses val="autoZero"/>
        <c:auto val="1"/>
        <c:lblAlgn val="ctr"/>
        <c:lblOffset val="100"/>
        <c:noMultiLvlLbl val="0"/>
      </c:catAx>
      <c:valAx>
        <c:axId val="-2120759576"/>
        <c:scaling>
          <c:orientation val="minMax"/>
        </c:scaling>
        <c:delete val="0"/>
        <c:axPos val="l"/>
        <c:numFmt formatCode="#,##0_ " sourceLinked="1"/>
        <c:majorTickMark val="none"/>
        <c:minorTickMark val="none"/>
        <c:tickLblPos val="nextTo"/>
        <c:crossAx val="-2118815256"/>
        <c:crosses val="autoZero"/>
        <c:crossBetween val="between"/>
        <c:majorUnit val="4000"/>
      </c:valAx>
      <c:spPr>
        <a:solidFill>
          <a:srgbClr val="808080">
            <a:lumMod val="20000"/>
            <a:lumOff val="80000"/>
          </a:srgbClr>
        </a:solidFill>
      </c:spPr>
    </c:plotArea>
    <c:legend>
      <c:legendPos val="b"/>
      <c:legendEntry>
        <c:idx val="0"/>
        <c:txPr>
          <a:bodyPr/>
          <a:lstStyle/>
          <a:p>
            <a:pPr>
              <a:defRPr sz="1000">
                <a:solidFill>
                  <a:schemeClr val="tx1">
                    <a:lumMod val="75000"/>
                    <a:lumOff val="25000"/>
                  </a:schemeClr>
                </a:solidFill>
                <a:latin typeface="HG丸ｺﾞｼｯｸM-PRO" panose="020F0600000000000000" pitchFamily="50" charset="-128"/>
                <a:ea typeface="HG丸ｺﾞｼｯｸM-PRO" panose="020F0600000000000000" pitchFamily="50" charset="-128"/>
              </a:defRPr>
            </a:pPr>
            <a:endParaRPr lang="ja-JP"/>
          </a:p>
        </c:txPr>
      </c:legendEntry>
      <c:legendEntry>
        <c:idx val="1"/>
        <c:txPr>
          <a:bodyPr/>
          <a:lstStyle/>
          <a:p>
            <a:pPr>
              <a:defRPr sz="1000">
                <a:solidFill>
                  <a:schemeClr val="tx1">
                    <a:lumMod val="75000"/>
                    <a:lumOff val="25000"/>
                  </a:schemeClr>
                </a:solidFill>
                <a:latin typeface="HG丸ｺﾞｼｯｸM-PRO" panose="020F0600000000000000" pitchFamily="50" charset="-128"/>
                <a:ea typeface="HG丸ｺﾞｼｯｸM-PRO" panose="020F0600000000000000" pitchFamily="50" charset="-128"/>
              </a:defRPr>
            </a:pPr>
            <a:endParaRPr lang="ja-JP"/>
          </a:p>
        </c:txPr>
      </c:legendEntry>
      <c:layout>
        <c:manualLayout>
          <c:xMode val="edge"/>
          <c:yMode val="edge"/>
          <c:x val="0.19604983007988799"/>
          <c:y val="3.4944306924583099E-2"/>
          <c:w val="0.48239259355470898"/>
          <c:h val="0.33180059301943299"/>
        </c:manualLayout>
      </c:layout>
      <c:overlay val="0"/>
      <c:txPr>
        <a:bodyPr/>
        <a:lstStyle/>
        <a:p>
          <a:pPr>
            <a:defRPr sz="1000">
              <a:solidFill>
                <a:schemeClr val="tx1">
                  <a:lumMod val="75000"/>
                  <a:lumOff val="25000"/>
                </a:schemeClr>
              </a:solidFill>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811804793362"/>
          <c:y val="6.6278952760803506E-2"/>
          <c:w val="0.68372073432622305"/>
          <c:h val="0.85756751070291604"/>
        </c:manualLayout>
      </c:layout>
      <c:barChart>
        <c:barDir val="col"/>
        <c:grouping val="stacked"/>
        <c:varyColors val="0"/>
        <c:ser>
          <c:idx val="1"/>
          <c:order val="1"/>
          <c:tx>
            <c:strRef>
              <c:f>Sheet1!$C$1</c:f>
              <c:strCache>
                <c:ptCount val="1"/>
                <c:pt idx="0">
                  <c:v>社会福祉法人</c:v>
                </c:pt>
              </c:strCache>
            </c:strRef>
          </c:tx>
          <c:spPr>
            <a:solidFill>
              <a:srgbClr val="8EB4E3"/>
            </a:solidFill>
            <a:ln>
              <a:noFill/>
            </a:ln>
          </c:spPr>
          <c:invertIfNegative val="0"/>
          <c:cat>
            <c:strRef>
              <c:f>Sheet1!$A$2:$A$6</c:f>
              <c:strCache>
                <c:ptCount val="5"/>
                <c:pt idx="0">
                  <c:v>平成23年度</c:v>
                </c:pt>
                <c:pt idx="1">
                  <c:v>平成24年度</c:v>
                </c:pt>
                <c:pt idx="2">
                  <c:v>平成25年度</c:v>
                </c:pt>
                <c:pt idx="3">
                  <c:v>平成26年度</c:v>
                </c:pt>
                <c:pt idx="4">
                  <c:v>平成27年度</c:v>
                </c:pt>
              </c:strCache>
            </c:strRef>
          </c:cat>
          <c:val>
            <c:numRef>
              <c:f>Sheet1!$C$2:$C$6</c:f>
              <c:numCache>
                <c:formatCode>General</c:formatCode>
                <c:ptCount val="5"/>
                <c:pt idx="0">
                  <c:v>371</c:v>
                </c:pt>
                <c:pt idx="1">
                  <c:v>431</c:v>
                </c:pt>
                <c:pt idx="2">
                  <c:v>466</c:v>
                </c:pt>
                <c:pt idx="3" formatCode="#,##0">
                  <c:v>502</c:v>
                </c:pt>
                <c:pt idx="4" formatCode="#,##0">
                  <c:v>530</c:v>
                </c:pt>
              </c:numCache>
            </c:numRef>
          </c:val>
          <c:extLst>
            <c:ext xmlns:c16="http://schemas.microsoft.com/office/drawing/2014/chart" uri="{C3380CC4-5D6E-409C-BE32-E72D297353CC}">
              <c16:uniqueId val="{00000000-541E-4E1C-9F9B-44C906C02D1D}"/>
            </c:ext>
          </c:extLst>
        </c:ser>
        <c:ser>
          <c:idx val="2"/>
          <c:order val="2"/>
          <c:tx>
            <c:strRef>
              <c:f>Sheet1!$D$1</c:f>
              <c:strCache>
                <c:ptCount val="1"/>
                <c:pt idx="0">
                  <c:v>営利法人</c:v>
                </c:pt>
              </c:strCache>
            </c:strRef>
          </c:tx>
          <c:spPr>
            <a:solidFill>
              <a:srgbClr val="FC9EA7"/>
            </a:solidFill>
            <a:ln>
              <a:noFill/>
            </a:ln>
          </c:spPr>
          <c:invertIfNegative val="0"/>
          <c:cat>
            <c:strRef>
              <c:f>Sheet1!$A$2:$A$6</c:f>
              <c:strCache>
                <c:ptCount val="5"/>
                <c:pt idx="0">
                  <c:v>平成23年度</c:v>
                </c:pt>
                <c:pt idx="1">
                  <c:v>平成24年度</c:v>
                </c:pt>
                <c:pt idx="2">
                  <c:v>平成25年度</c:v>
                </c:pt>
                <c:pt idx="3">
                  <c:v>平成26年度</c:v>
                </c:pt>
                <c:pt idx="4">
                  <c:v>平成27年度</c:v>
                </c:pt>
              </c:strCache>
            </c:strRef>
          </c:cat>
          <c:val>
            <c:numRef>
              <c:f>Sheet1!$D$2:$D$6</c:f>
              <c:numCache>
                <c:formatCode>General</c:formatCode>
                <c:ptCount val="5"/>
                <c:pt idx="0" formatCode="#,##0">
                  <c:v>333</c:v>
                </c:pt>
                <c:pt idx="1">
                  <c:v>583</c:v>
                </c:pt>
                <c:pt idx="2" formatCode="#,##0">
                  <c:v>919</c:v>
                </c:pt>
                <c:pt idx="3" formatCode="#,##0">
                  <c:v>1335</c:v>
                </c:pt>
                <c:pt idx="4" formatCode="#,##0">
                  <c:v>1690</c:v>
                </c:pt>
              </c:numCache>
            </c:numRef>
          </c:val>
          <c:extLst>
            <c:ext xmlns:c16="http://schemas.microsoft.com/office/drawing/2014/chart" uri="{C3380CC4-5D6E-409C-BE32-E72D297353CC}">
              <c16:uniqueId val="{00000001-541E-4E1C-9F9B-44C906C02D1D}"/>
            </c:ext>
          </c:extLst>
        </c:ser>
        <c:ser>
          <c:idx val="3"/>
          <c:order val="3"/>
          <c:tx>
            <c:strRef>
              <c:f>Sheet1!$E$1</c:f>
              <c:strCache>
                <c:ptCount val="1"/>
                <c:pt idx="0">
                  <c:v>NPO法人</c:v>
                </c:pt>
              </c:strCache>
            </c:strRef>
          </c:tx>
          <c:spPr>
            <a:solidFill>
              <a:srgbClr val="BEFF3B"/>
            </a:solidFill>
            <a:ln>
              <a:noFill/>
            </a:ln>
          </c:spPr>
          <c:invertIfNegative val="0"/>
          <c:cat>
            <c:strRef>
              <c:f>Sheet1!$A$2:$A$6</c:f>
              <c:strCache>
                <c:ptCount val="5"/>
                <c:pt idx="0">
                  <c:v>平成23年度</c:v>
                </c:pt>
                <c:pt idx="1">
                  <c:v>平成24年度</c:v>
                </c:pt>
                <c:pt idx="2">
                  <c:v>平成25年度</c:v>
                </c:pt>
                <c:pt idx="3">
                  <c:v>平成26年度</c:v>
                </c:pt>
                <c:pt idx="4">
                  <c:v>平成27年度</c:v>
                </c:pt>
              </c:strCache>
            </c:strRef>
          </c:cat>
          <c:val>
            <c:numRef>
              <c:f>Sheet1!$E$2:$E$6</c:f>
              <c:numCache>
                <c:formatCode>General</c:formatCode>
                <c:ptCount val="5"/>
                <c:pt idx="0" formatCode="#,##0">
                  <c:v>281</c:v>
                </c:pt>
                <c:pt idx="1">
                  <c:v>375</c:v>
                </c:pt>
                <c:pt idx="2" formatCode="#,##0">
                  <c:v>446</c:v>
                </c:pt>
                <c:pt idx="3" formatCode="#,##0">
                  <c:v>509</c:v>
                </c:pt>
                <c:pt idx="4" formatCode="#,##0">
                  <c:v>532</c:v>
                </c:pt>
              </c:numCache>
            </c:numRef>
          </c:val>
          <c:extLst>
            <c:ext xmlns:c16="http://schemas.microsoft.com/office/drawing/2014/chart" uri="{C3380CC4-5D6E-409C-BE32-E72D297353CC}">
              <c16:uniqueId val="{00000002-541E-4E1C-9F9B-44C906C02D1D}"/>
            </c:ext>
          </c:extLst>
        </c:ser>
        <c:ser>
          <c:idx val="4"/>
          <c:order val="4"/>
          <c:tx>
            <c:strRef>
              <c:f>Sheet1!$F$1</c:f>
              <c:strCache>
                <c:ptCount val="1"/>
                <c:pt idx="0">
                  <c:v>その他</c:v>
                </c:pt>
              </c:strCache>
            </c:strRef>
          </c:tx>
          <c:spPr>
            <a:solidFill>
              <a:srgbClr val="FFFF99"/>
            </a:solidFill>
            <a:ln>
              <a:noFill/>
            </a:ln>
          </c:spPr>
          <c:invertIfNegative val="0"/>
          <c:cat>
            <c:strRef>
              <c:f>Sheet1!$A$2:$A$6</c:f>
              <c:strCache>
                <c:ptCount val="5"/>
                <c:pt idx="0">
                  <c:v>平成23年度</c:v>
                </c:pt>
                <c:pt idx="1">
                  <c:v>平成24年度</c:v>
                </c:pt>
                <c:pt idx="2">
                  <c:v>平成25年度</c:v>
                </c:pt>
                <c:pt idx="3">
                  <c:v>平成26年度</c:v>
                </c:pt>
                <c:pt idx="4">
                  <c:v>平成27年度</c:v>
                </c:pt>
              </c:strCache>
            </c:strRef>
          </c:cat>
          <c:val>
            <c:numRef>
              <c:f>Sheet1!$F$2:$F$6</c:f>
              <c:numCache>
                <c:formatCode>General</c:formatCode>
                <c:ptCount val="5"/>
                <c:pt idx="0">
                  <c:v>73</c:v>
                </c:pt>
                <c:pt idx="1">
                  <c:v>138</c:v>
                </c:pt>
                <c:pt idx="2">
                  <c:v>223</c:v>
                </c:pt>
                <c:pt idx="3">
                  <c:v>322</c:v>
                </c:pt>
                <c:pt idx="4">
                  <c:v>406</c:v>
                </c:pt>
              </c:numCache>
            </c:numRef>
          </c:val>
          <c:extLst>
            <c:ext xmlns:c16="http://schemas.microsoft.com/office/drawing/2014/chart" uri="{C3380CC4-5D6E-409C-BE32-E72D297353CC}">
              <c16:uniqueId val="{00000003-541E-4E1C-9F9B-44C906C02D1D}"/>
            </c:ext>
          </c:extLst>
        </c:ser>
        <c:dLbls>
          <c:showLegendKey val="0"/>
          <c:showVal val="0"/>
          <c:showCatName val="0"/>
          <c:showSerName val="0"/>
          <c:showPercent val="0"/>
          <c:showBubbleSize val="0"/>
        </c:dLbls>
        <c:gapWidth val="150"/>
        <c:overlap val="100"/>
        <c:axId val="-2110702856"/>
        <c:axId val="-2110699784"/>
      </c:barChart>
      <c:lineChart>
        <c:grouping val="standard"/>
        <c:varyColors val="0"/>
        <c:ser>
          <c:idx val="0"/>
          <c:order val="0"/>
          <c:tx>
            <c:strRef>
              <c:f>Sheet1!$B$1</c:f>
              <c:strCache>
                <c:ptCount val="1"/>
                <c:pt idx="0">
                  <c:v>総費用額</c:v>
                </c:pt>
              </c:strCache>
            </c:strRef>
          </c:tx>
          <c:spPr>
            <a:ln>
              <a:solidFill>
                <a:srgbClr val="4F81BD"/>
              </a:solidFill>
            </a:ln>
          </c:spPr>
          <c:marker>
            <c:spPr>
              <a:solidFill>
                <a:srgbClr val="0000FF"/>
              </a:solidFill>
              <a:ln>
                <a:solidFill>
                  <a:srgbClr val="4F81BD"/>
                </a:solidFill>
              </a:ln>
            </c:spPr>
          </c:marker>
          <c:dLbls>
            <c:spPr>
              <a:noFill/>
              <a:ln>
                <a:noFill/>
              </a:ln>
              <a:effectLst/>
            </c:spPr>
            <c:txPr>
              <a:bodyPr/>
              <a:lstStyle/>
              <a:p>
                <a:pPr>
                  <a:defRPr sz="900" u="none"/>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平成23年度</c:v>
                </c:pt>
                <c:pt idx="1">
                  <c:v>平成24年度</c:v>
                </c:pt>
                <c:pt idx="2">
                  <c:v>平成25年度</c:v>
                </c:pt>
                <c:pt idx="3">
                  <c:v>平成26年度</c:v>
                </c:pt>
                <c:pt idx="4">
                  <c:v>平成27年度</c:v>
                </c:pt>
              </c:strCache>
            </c:strRef>
          </c:cat>
          <c:val>
            <c:numRef>
              <c:f>Sheet1!$B$2:$B$6</c:f>
              <c:numCache>
                <c:formatCode>#,##0_);[Red]\(#,##0\)</c:formatCode>
                <c:ptCount val="5"/>
                <c:pt idx="0">
                  <c:v>22759</c:v>
                </c:pt>
                <c:pt idx="1">
                  <c:v>33633</c:v>
                </c:pt>
                <c:pt idx="2">
                  <c:v>46388</c:v>
                </c:pt>
                <c:pt idx="3">
                  <c:v>62480</c:v>
                </c:pt>
                <c:pt idx="4">
                  <c:v>78146</c:v>
                </c:pt>
              </c:numCache>
            </c:numRef>
          </c:val>
          <c:smooth val="0"/>
          <c:extLst>
            <c:ext xmlns:c16="http://schemas.microsoft.com/office/drawing/2014/chart" uri="{C3380CC4-5D6E-409C-BE32-E72D297353CC}">
              <c16:uniqueId val="{00000004-541E-4E1C-9F9B-44C906C02D1D}"/>
            </c:ext>
          </c:extLst>
        </c:ser>
        <c:dLbls>
          <c:showLegendKey val="0"/>
          <c:showVal val="0"/>
          <c:showCatName val="0"/>
          <c:showSerName val="0"/>
          <c:showPercent val="0"/>
          <c:showBubbleSize val="0"/>
        </c:dLbls>
        <c:marker val="1"/>
        <c:smooth val="0"/>
        <c:axId val="-2110693768"/>
        <c:axId val="-2110696744"/>
      </c:lineChart>
      <c:catAx>
        <c:axId val="-2110702856"/>
        <c:scaling>
          <c:orientation val="minMax"/>
        </c:scaling>
        <c:delete val="0"/>
        <c:axPos val="b"/>
        <c:numFmt formatCode="General" sourceLinked="0"/>
        <c:majorTickMark val="out"/>
        <c:minorTickMark val="none"/>
        <c:tickLblPos val="nextTo"/>
        <c:txPr>
          <a:bodyPr/>
          <a:lstStyle/>
          <a:p>
            <a:pPr>
              <a:defRPr sz="600"/>
            </a:pPr>
            <a:endParaRPr lang="ja-JP"/>
          </a:p>
        </c:txPr>
        <c:crossAx val="-2110699784"/>
        <c:crosses val="autoZero"/>
        <c:auto val="1"/>
        <c:lblAlgn val="ctr"/>
        <c:lblOffset val="100"/>
        <c:noMultiLvlLbl val="0"/>
      </c:catAx>
      <c:valAx>
        <c:axId val="-2110699784"/>
        <c:scaling>
          <c:orientation val="minMax"/>
          <c:min val="0"/>
        </c:scaling>
        <c:delete val="0"/>
        <c:axPos val="l"/>
        <c:majorGridlines/>
        <c:numFmt formatCode="#,##0_);[Red]\(#,##0\)" sourceLinked="0"/>
        <c:majorTickMark val="out"/>
        <c:minorTickMark val="none"/>
        <c:tickLblPos val="nextTo"/>
        <c:txPr>
          <a:bodyPr/>
          <a:lstStyle/>
          <a:p>
            <a:pPr>
              <a:defRPr sz="900"/>
            </a:pPr>
            <a:endParaRPr lang="ja-JP"/>
          </a:p>
        </c:txPr>
        <c:crossAx val="-2110702856"/>
        <c:crosses val="autoZero"/>
        <c:crossBetween val="between"/>
        <c:majorUnit val="1000"/>
      </c:valAx>
      <c:valAx>
        <c:axId val="-2110696744"/>
        <c:scaling>
          <c:orientation val="minMax"/>
          <c:max val="90000"/>
          <c:min val="0"/>
        </c:scaling>
        <c:delete val="0"/>
        <c:axPos val="r"/>
        <c:numFmt formatCode="#,##0_);[Red]\(#,##0\)" sourceLinked="1"/>
        <c:majorTickMark val="out"/>
        <c:minorTickMark val="none"/>
        <c:tickLblPos val="nextTo"/>
        <c:txPr>
          <a:bodyPr/>
          <a:lstStyle/>
          <a:p>
            <a:pPr>
              <a:defRPr sz="900"/>
            </a:pPr>
            <a:endParaRPr lang="ja-JP"/>
          </a:p>
        </c:txPr>
        <c:crossAx val="-2110693768"/>
        <c:crosses val="max"/>
        <c:crossBetween val="between"/>
        <c:majorUnit val="10000"/>
        <c:minorUnit val="10000"/>
      </c:valAx>
      <c:catAx>
        <c:axId val="-2110693768"/>
        <c:scaling>
          <c:orientation val="minMax"/>
        </c:scaling>
        <c:delete val="1"/>
        <c:axPos val="b"/>
        <c:numFmt formatCode="General" sourceLinked="1"/>
        <c:majorTickMark val="out"/>
        <c:minorTickMark val="none"/>
        <c:tickLblPos val="nextTo"/>
        <c:crossAx val="-2110696744"/>
        <c:crossesAt val="0"/>
        <c:auto val="1"/>
        <c:lblAlgn val="ctr"/>
        <c:lblOffset val="100"/>
        <c:noMultiLvlLbl val="0"/>
      </c:catAx>
    </c:plotArea>
    <c:legend>
      <c:legendPos val="l"/>
      <c:layout>
        <c:manualLayout>
          <c:xMode val="edge"/>
          <c:yMode val="edge"/>
          <c:x val="0.100734533769752"/>
          <c:y val="8.13238684181639E-2"/>
          <c:w val="0.27908986913542"/>
          <c:h val="0.37554200665959198"/>
        </c:manualLayout>
      </c:layout>
      <c:overlay val="0"/>
      <c:spPr>
        <a:solidFill>
          <a:sysClr val="window" lastClr="FFFFFF"/>
        </a:solidFill>
        <a:ln>
          <a:solidFill>
            <a:sysClr val="windowText" lastClr="000000"/>
          </a:solidFill>
        </a:ln>
      </c:spPr>
      <c:txPr>
        <a:bodyPr/>
        <a:lstStyle/>
        <a:p>
          <a:pPr>
            <a:defRPr sz="7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800"/>
      </a:pPr>
      <a:endParaRPr lang="ja-JP"/>
    </a:p>
  </c:tx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707543945498896E-2"/>
          <c:y val="3.1694652355038398E-2"/>
          <c:w val="0.88648282082313201"/>
          <c:h val="0.69920164300411602"/>
        </c:manualLayout>
      </c:layout>
      <c:lineChart>
        <c:grouping val="standard"/>
        <c:varyColors val="0"/>
        <c:ser>
          <c:idx val="0"/>
          <c:order val="0"/>
          <c:tx>
            <c:strRef>
              <c:f>Sheet1!$B$1</c:f>
              <c:strCache>
                <c:ptCount val="1"/>
                <c:pt idx="0">
                  <c:v>系列 1</c:v>
                </c:pt>
              </c:strCache>
            </c:strRef>
          </c:tx>
          <c:dLbls>
            <c:spPr>
              <a:noFill/>
              <a:ln>
                <a:noFill/>
              </a:ln>
              <a:effectLst/>
            </c:spPr>
            <c:txPr>
              <a:bodyPr/>
              <a:lstStyle/>
              <a:p>
                <a:pPr>
                  <a:defRPr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H18年度</c:v>
                </c:pt>
                <c:pt idx="1">
                  <c:v>H19年度</c:v>
                </c:pt>
                <c:pt idx="2">
                  <c:v>H20年度</c:v>
                </c:pt>
                <c:pt idx="3">
                  <c:v>H21年度</c:v>
                </c:pt>
                <c:pt idx="4">
                  <c:v>H22年度</c:v>
                </c:pt>
                <c:pt idx="5">
                  <c:v>H23年度</c:v>
                </c:pt>
                <c:pt idx="6">
                  <c:v>H24年度</c:v>
                </c:pt>
                <c:pt idx="7">
                  <c:v>H25年度</c:v>
                </c:pt>
                <c:pt idx="8">
                  <c:v>H26年度</c:v>
                </c:pt>
                <c:pt idx="9">
                  <c:v>H27年度</c:v>
                </c:pt>
                <c:pt idx="10">
                  <c:v>H28年度</c:v>
                </c:pt>
              </c:strCache>
            </c:strRef>
          </c:cat>
          <c:val>
            <c:numRef>
              <c:f>Sheet1!$B$2:$B$12</c:f>
              <c:numCache>
                <c:formatCode>#,##0_);[Red]\(#,##0\)</c:formatCode>
                <c:ptCount val="11"/>
                <c:pt idx="0">
                  <c:v>12222</c:v>
                </c:pt>
                <c:pt idx="1">
                  <c:v>12600</c:v>
                </c:pt>
                <c:pt idx="2">
                  <c:v>12587</c:v>
                </c:pt>
                <c:pt idx="3">
                  <c:v>12695</c:v>
                </c:pt>
                <c:pt idx="4">
                  <c:v>13079</c:v>
                </c:pt>
                <c:pt idx="5">
                  <c:v>13586</c:v>
                </c:pt>
                <c:pt idx="6">
                  <c:v>14190</c:v>
                </c:pt>
                <c:pt idx="7">
                  <c:v>14437</c:v>
                </c:pt>
                <c:pt idx="8">
                  <c:v>14838</c:v>
                </c:pt>
                <c:pt idx="9">
                  <c:v>15033</c:v>
                </c:pt>
                <c:pt idx="10">
                  <c:v>15295</c:v>
                </c:pt>
              </c:numCache>
            </c:numRef>
          </c:val>
          <c:smooth val="0"/>
          <c:extLst>
            <c:ext xmlns:c16="http://schemas.microsoft.com/office/drawing/2014/chart" uri="{C3380CC4-5D6E-409C-BE32-E72D297353CC}">
              <c16:uniqueId val="{00000000-B840-43CF-8AFD-1C9312EBC447}"/>
            </c:ext>
          </c:extLst>
        </c:ser>
        <c:dLbls>
          <c:showLegendKey val="0"/>
          <c:showVal val="0"/>
          <c:showCatName val="0"/>
          <c:showSerName val="0"/>
          <c:showPercent val="0"/>
          <c:showBubbleSize val="0"/>
        </c:dLbls>
        <c:marker val="1"/>
        <c:smooth val="0"/>
        <c:axId val="-2111112440"/>
        <c:axId val="-2111109352"/>
      </c:lineChart>
      <c:catAx>
        <c:axId val="-2111112440"/>
        <c:scaling>
          <c:orientation val="minMax"/>
        </c:scaling>
        <c:delete val="0"/>
        <c:axPos val="b"/>
        <c:numFmt formatCode="General" sourceLinked="0"/>
        <c:majorTickMark val="out"/>
        <c:minorTickMark val="none"/>
        <c:tickLblPos val="nextTo"/>
        <c:txPr>
          <a:bodyPr/>
          <a:lstStyle/>
          <a:p>
            <a:pPr>
              <a:defRPr sz="1400"/>
            </a:pPr>
            <a:endParaRPr lang="ja-JP"/>
          </a:p>
        </c:txPr>
        <c:crossAx val="-2111109352"/>
        <c:crosses val="autoZero"/>
        <c:auto val="1"/>
        <c:lblAlgn val="ctr"/>
        <c:lblOffset val="100"/>
        <c:noMultiLvlLbl val="0"/>
      </c:catAx>
      <c:valAx>
        <c:axId val="-2111109352"/>
        <c:scaling>
          <c:orientation val="minMax"/>
          <c:min val="11000"/>
        </c:scaling>
        <c:delete val="0"/>
        <c:axPos val="l"/>
        <c:majorGridlines/>
        <c:numFmt formatCode="#,##0_);[Red]\(#,##0\)" sourceLinked="1"/>
        <c:majorTickMark val="out"/>
        <c:minorTickMark val="none"/>
        <c:tickLblPos val="nextTo"/>
        <c:crossAx val="-2111112440"/>
        <c:crosses val="autoZero"/>
        <c:crossBetween val="between"/>
        <c:majorUnit val="1000"/>
      </c:valAx>
    </c:plotArea>
    <c:plotVisOnly val="1"/>
    <c:dispBlanksAs val="gap"/>
    <c:showDLblsOverMax val="0"/>
  </c:chart>
  <c:txPr>
    <a:bodyPr/>
    <a:lstStyle/>
    <a:p>
      <a:pPr>
        <a:defRPr sz="1800"/>
      </a:pPr>
      <a:endParaRPr lang="ja-JP"/>
    </a:p>
  </c:txPr>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811804793362"/>
          <c:y val="6.6278952760803506E-2"/>
          <c:w val="0.68372073432622305"/>
          <c:h val="0.85756751070291604"/>
        </c:manualLayout>
      </c:layout>
      <c:barChart>
        <c:barDir val="col"/>
        <c:grouping val="stacked"/>
        <c:varyColors val="0"/>
        <c:ser>
          <c:idx val="1"/>
          <c:order val="1"/>
          <c:tx>
            <c:strRef>
              <c:f>Sheet1!$C$1</c:f>
              <c:strCache>
                <c:ptCount val="1"/>
                <c:pt idx="0">
                  <c:v>社会福祉法人</c:v>
                </c:pt>
              </c:strCache>
            </c:strRef>
          </c:tx>
          <c:spPr>
            <a:pattFill prst="pct25">
              <a:fgClr>
                <a:srgbClr val="1F497D">
                  <a:lumMod val="40000"/>
                  <a:lumOff val="60000"/>
                </a:srgbClr>
              </a:fgClr>
              <a:bgClr>
                <a:sysClr val="window" lastClr="FFFFFF"/>
              </a:bgClr>
            </a:pattFill>
            <a:ln>
              <a:solidFill>
                <a:sysClr val="window" lastClr="FFFFFF">
                  <a:lumMod val="50000"/>
                </a:sysClr>
              </a:solidFill>
            </a:ln>
          </c:spPr>
          <c:invertIfNegative val="0"/>
          <c:cat>
            <c:strRef>
              <c:f>Sheet1!$A$2:$A$6</c:f>
              <c:strCache>
                <c:ptCount val="5"/>
                <c:pt idx="0">
                  <c:v>平成24年度</c:v>
                </c:pt>
                <c:pt idx="1">
                  <c:v>平成25年度</c:v>
                </c:pt>
                <c:pt idx="2">
                  <c:v>平成26年度</c:v>
                </c:pt>
                <c:pt idx="3">
                  <c:v>平成27年度</c:v>
                </c:pt>
                <c:pt idx="4">
                  <c:v>平成28年度</c:v>
                </c:pt>
              </c:strCache>
            </c:strRef>
          </c:cat>
          <c:val>
            <c:numRef>
              <c:f>Sheet1!$C$2:$C$6</c:f>
              <c:numCache>
                <c:formatCode>General</c:formatCode>
                <c:ptCount val="5"/>
                <c:pt idx="0">
                  <c:v>811</c:v>
                </c:pt>
                <c:pt idx="1">
                  <c:v>957</c:v>
                </c:pt>
                <c:pt idx="2" formatCode="#,##0">
                  <c:v>1148</c:v>
                </c:pt>
                <c:pt idx="3" formatCode="#,##0">
                  <c:v>1332</c:v>
                </c:pt>
                <c:pt idx="4" formatCode="#,##0">
                  <c:v>1510</c:v>
                </c:pt>
              </c:numCache>
            </c:numRef>
          </c:val>
          <c:extLst>
            <c:ext xmlns:c16="http://schemas.microsoft.com/office/drawing/2014/chart" uri="{C3380CC4-5D6E-409C-BE32-E72D297353CC}">
              <c16:uniqueId val="{00000000-A948-46B2-AF42-602F1C92AA9C}"/>
            </c:ext>
          </c:extLst>
        </c:ser>
        <c:ser>
          <c:idx val="2"/>
          <c:order val="2"/>
          <c:tx>
            <c:strRef>
              <c:f>Sheet1!$D$1</c:f>
              <c:strCache>
                <c:ptCount val="1"/>
                <c:pt idx="0">
                  <c:v>営利法人</c:v>
                </c:pt>
              </c:strCache>
            </c:strRef>
          </c:tx>
          <c:spPr>
            <a:pattFill prst="narVert">
              <a:fgClr>
                <a:srgbClr val="FDBBC1"/>
              </a:fgClr>
              <a:bgClr>
                <a:sysClr val="window" lastClr="FFFFFF"/>
              </a:bgClr>
            </a:pattFill>
            <a:ln>
              <a:solidFill>
                <a:sysClr val="window" lastClr="FFFFFF">
                  <a:lumMod val="50000"/>
                </a:sysClr>
              </a:solidFill>
            </a:ln>
          </c:spPr>
          <c:invertIfNegative val="0"/>
          <c:cat>
            <c:strRef>
              <c:f>Sheet1!$A$2:$A$6</c:f>
              <c:strCache>
                <c:ptCount val="5"/>
                <c:pt idx="0">
                  <c:v>平成24年度</c:v>
                </c:pt>
                <c:pt idx="1">
                  <c:v>平成25年度</c:v>
                </c:pt>
                <c:pt idx="2">
                  <c:v>平成26年度</c:v>
                </c:pt>
                <c:pt idx="3">
                  <c:v>平成27年度</c:v>
                </c:pt>
                <c:pt idx="4">
                  <c:v>平成28年度</c:v>
                </c:pt>
              </c:strCache>
            </c:strRef>
          </c:cat>
          <c:val>
            <c:numRef>
              <c:f>Sheet1!$D$2:$D$6</c:f>
              <c:numCache>
                <c:formatCode>#,##0</c:formatCode>
                <c:ptCount val="5"/>
                <c:pt idx="0" formatCode="General">
                  <c:v>624</c:v>
                </c:pt>
                <c:pt idx="1">
                  <c:v>1000</c:v>
                </c:pt>
                <c:pt idx="2">
                  <c:v>1662</c:v>
                </c:pt>
                <c:pt idx="3">
                  <c:v>2645</c:v>
                </c:pt>
                <c:pt idx="4">
                  <c:v>4187</c:v>
                </c:pt>
              </c:numCache>
            </c:numRef>
          </c:val>
          <c:extLst>
            <c:ext xmlns:c16="http://schemas.microsoft.com/office/drawing/2014/chart" uri="{C3380CC4-5D6E-409C-BE32-E72D297353CC}">
              <c16:uniqueId val="{00000001-A948-46B2-AF42-602F1C92AA9C}"/>
            </c:ext>
          </c:extLst>
        </c:ser>
        <c:ser>
          <c:idx val="3"/>
          <c:order val="3"/>
          <c:tx>
            <c:strRef>
              <c:f>Sheet1!$E$1</c:f>
              <c:strCache>
                <c:ptCount val="1"/>
                <c:pt idx="0">
                  <c:v>NPO法人</c:v>
                </c:pt>
              </c:strCache>
            </c:strRef>
          </c:tx>
          <c:spPr>
            <a:pattFill prst="wdDnDiag">
              <a:fgClr>
                <a:srgbClr val="CCFF66"/>
              </a:fgClr>
              <a:bgClr>
                <a:sysClr val="window" lastClr="FFFFFF"/>
              </a:bgClr>
            </a:pattFill>
            <a:ln>
              <a:solidFill>
                <a:sysClr val="window" lastClr="FFFFFF">
                  <a:lumMod val="50000"/>
                </a:sysClr>
              </a:solidFill>
            </a:ln>
          </c:spPr>
          <c:invertIfNegative val="0"/>
          <c:cat>
            <c:strRef>
              <c:f>Sheet1!$A$2:$A$6</c:f>
              <c:strCache>
                <c:ptCount val="5"/>
                <c:pt idx="0">
                  <c:v>平成24年度</c:v>
                </c:pt>
                <c:pt idx="1">
                  <c:v>平成25年度</c:v>
                </c:pt>
                <c:pt idx="2">
                  <c:v>平成26年度</c:v>
                </c:pt>
                <c:pt idx="3">
                  <c:v>平成27年度</c:v>
                </c:pt>
                <c:pt idx="4">
                  <c:v>平成28年度</c:v>
                </c:pt>
              </c:strCache>
            </c:strRef>
          </c:cat>
          <c:val>
            <c:numRef>
              <c:f>Sheet1!$E$2:$E$6</c:f>
              <c:numCache>
                <c:formatCode>#,##0</c:formatCode>
                <c:ptCount val="5"/>
                <c:pt idx="0" formatCode="General">
                  <c:v>801</c:v>
                </c:pt>
                <c:pt idx="1">
                  <c:v>1067</c:v>
                </c:pt>
                <c:pt idx="2">
                  <c:v>1339</c:v>
                </c:pt>
                <c:pt idx="3">
                  <c:v>1534</c:v>
                </c:pt>
                <c:pt idx="4">
                  <c:v>1802</c:v>
                </c:pt>
              </c:numCache>
            </c:numRef>
          </c:val>
          <c:extLst>
            <c:ext xmlns:c16="http://schemas.microsoft.com/office/drawing/2014/chart" uri="{C3380CC4-5D6E-409C-BE32-E72D297353CC}">
              <c16:uniqueId val="{00000002-A948-46B2-AF42-602F1C92AA9C}"/>
            </c:ext>
          </c:extLst>
        </c:ser>
        <c:ser>
          <c:idx val="4"/>
          <c:order val="4"/>
          <c:tx>
            <c:strRef>
              <c:f>Sheet1!$F$1</c:f>
              <c:strCache>
                <c:ptCount val="1"/>
                <c:pt idx="0">
                  <c:v>その他</c:v>
                </c:pt>
              </c:strCache>
            </c:strRef>
          </c:tx>
          <c:spPr>
            <a:solidFill>
              <a:sysClr val="window" lastClr="FFFFFF">
                <a:lumMod val="85000"/>
              </a:sysClr>
            </a:solidFill>
            <a:ln>
              <a:solidFill>
                <a:sysClr val="window" lastClr="FFFFFF">
                  <a:lumMod val="50000"/>
                </a:sysClr>
              </a:solidFill>
            </a:ln>
          </c:spPr>
          <c:invertIfNegative val="0"/>
          <c:cat>
            <c:strRef>
              <c:f>Sheet1!$A$2:$A$6</c:f>
              <c:strCache>
                <c:ptCount val="5"/>
                <c:pt idx="0">
                  <c:v>平成24年度</c:v>
                </c:pt>
                <c:pt idx="1">
                  <c:v>平成25年度</c:v>
                </c:pt>
                <c:pt idx="2">
                  <c:v>平成26年度</c:v>
                </c:pt>
                <c:pt idx="3">
                  <c:v>平成27年度</c:v>
                </c:pt>
                <c:pt idx="4">
                  <c:v>平成28年度</c:v>
                </c:pt>
              </c:strCache>
            </c:strRef>
          </c:cat>
          <c:val>
            <c:numRef>
              <c:f>Sheet1!$F$2:$F$6</c:f>
              <c:numCache>
                <c:formatCode>General</c:formatCode>
                <c:ptCount val="5"/>
                <c:pt idx="0">
                  <c:v>304</c:v>
                </c:pt>
                <c:pt idx="1">
                  <c:v>335</c:v>
                </c:pt>
                <c:pt idx="2">
                  <c:v>446</c:v>
                </c:pt>
                <c:pt idx="3">
                  <c:v>606</c:v>
                </c:pt>
                <c:pt idx="4">
                  <c:v>853</c:v>
                </c:pt>
              </c:numCache>
            </c:numRef>
          </c:val>
          <c:extLst>
            <c:ext xmlns:c16="http://schemas.microsoft.com/office/drawing/2014/chart" uri="{C3380CC4-5D6E-409C-BE32-E72D297353CC}">
              <c16:uniqueId val="{00000003-A948-46B2-AF42-602F1C92AA9C}"/>
            </c:ext>
          </c:extLst>
        </c:ser>
        <c:dLbls>
          <c:showLegendKey val="0"/>
          <c:showVal val="0"/>
          <c:showCatName val="0"/>
          <c:showSerName val="0"/>
          <c:showPercent val="0"/>
          <c:showBubbleSize val="0"/>
        </c:dLbls>
        <c:gapWidth val="150"/>
        <c:overlap val="100"/>
        <c:axId val="-2110496696"/>
        <c:axId val="-2110493624"/>
      </c:barChart>
      <c:lineChart>
        <c:grouping val="standard"/>
        <c:varyColors val="0"/>
        <c:ser>
          <c:idx val="0"/>
          <c:order val="0"/>
          <c:tx>
            <c:strRef>
              <c:f>Sheet1!$B$1</c:f>
              <c:strCache>
                <c:ptCount val="1"/>
                <c:pt idx="0">
                  <c:v>総費用額</c:v>
                </c:pt>
              </c:strCache>
            </c:strRef>
          </c:tx>
          <c:spPr>
            <a:ln>
              <a:solidFill>
                <a:srgbClr val="1F497D">
                  <a:lumMod val="20000"/>
                  <a:lumOff val="80000"/>
                </a:srgbClr>
              </a:solidFill>
            </a:ln>
          </c:spPr>
          <c:marker>
            <c:spPr>
              <a:solidFill>
                <a:srgbClr val="1F497D">
                  <a:lumMod val="40000"/>
                  <a:lumOff val="60000"/>
                </a:srgbClr>
              </a:solidFill>
            </c:spPr>
          </c:marker>
          <c:dLbls>
            <c:dLbl>
              <c:idx val="0"/>
              <c:layout>
                <c:manualLayout>
                  <c:x val="-8.9153708196036796E-2"/>
                  <c:y val="-9.294156390647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48-46B2-AF42-602F1C92AA9C}"/>
                </c:ext>
              </c:extLst>
            </c:dLbl>
            <c:dLbl>
              <c:idx val="1"/>
              <c:layout>
                <c:manualLayout>
                  <c:x val="-7.7524963648727602E-2"/>
                  <c:y val="-0.13100506787661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48-46B2-AF42-602F1C92AA9C}"/>
                </c:ext>
              </c:extLst>
            </c:dLbl>
            <c:dLbl>
              <c:idx val="2"/>
              <c:layout>
                <c:manualLayout>
                  <c:x val="-0.100782452743346"/>
                  <c:y val="-0.1684570419700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48-46B2-AF42-602F1C92AA9C}"/>
                </c:ext>
              </c:extLst>
            </c:dLbl>
            <c:dLbl>
              <c:idx val="3"/>
              <c:layout>
                <c:manualLayout>
                  <c:x val="-0.10853494910821899"/>
                  <c:y val="-0.1047344396062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48-46B2-AF42-602F1C92AA9C}"/>
                </c:ext>
              </c:extLst>
            </c:dLbl>
            <c:spPr>
              <a:noFill/>
              <a:ln>
                <a:noFill/>
              </a:ln>
              <a:effectLst/>
            </c:spPr>
            <c:txPr>
              <a:bodyPr/>
              <a:lstStyle/>
              <a:p>
                <a:pPr>
                  <a:defRPr sz="1000" u="none"/>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平成24年度</c:v>
                </c:pt>
                <c:pt idx="1">
                  <c:v>平成25年度</c:v>
                </c:pt>
                <c:pt idx="2">
                  <c:v>平成26年度</c:v>
                </c:pt>
                <c:pt idx="3">
                  <c:v>平成27年度</c:v>
                </c:pt>
                <c:pt idx="4">
                  <c:v>平成28年度</c:v>
                </c:pt>
              </c:strCache>
            </c:strRef>
          </c:cat>
          <c:val>
            <c:numRef>
              <c:f>Sheet1!$B$2:$B$6</c:f>
              <c:numCache>
                <c:formatCode>#,##0_);[Red]\(#,##0\)</c:formatCode>
                <c:ptCount val="5"/>
                <c:pt idx="0">
                  <c:v>47642.206277999998</c:v>
                </c:pt>
                <c:pt idx="1">
                  <c:v>70113.541876999981</c:v>
                </c:pt>
                <c:pt idx="2">
                  <c:v>102399.15145400001</c:v>
                </c:pt>
                <c:pt idx="3">
                  <c:v>144585.69383999999</c:v>
                </c:pt>
              </c:numCache>
            </c:numRef>
          </c:val>
          <c:smooth val="0"/>
          <c:extLst>
            <c:ext xmlns:c16="http://schemas.microsoft.com/office/drawing/2014/chart" uri="{C3380CC4-5D6E-409C-BE32-E72D297353CC}">
              <c16:uniqueId val="{00000008-A948-46B2-AF42-602F1C92AA9C}"/>
            </c:ext>
          </c:extLst>
        </c:ser>
        <c:dLbls>
          <c:showLegendKey val="0"/>
          <c:showVal val="0"/>
          <c:showCatName val="0"/>
          <c:showSerName val="0"/>
          <c:showPercent val="0"/>
          <c:showBubbleSize val="0"/>
        </c:dLbls>
        <c:marker val="1"/>
        <c:smooth val="0"/>
        <c:axId val="-2110487608"/>
        <c:axId val="-2110490584"/>
      </c:lineChart>
      <c:catAx>
        <c:axId val="-2110496696"/>
        <c:scaling>
          <c:orientation val="minMax"/>
        </c:scaling>
        <c:delete val="0"/>
        <c:axPos val="b"/>
        <c:numFmt formatCode="General" sourceLinked="0"/>
        <c:majorTickMark val="out"/>
        <c:minorTickMark val="none"/>
        <c:tickLblPos val="nextTo"/>
        <c:txPr>
          <a:bodyPr/>
          <a:lstStyle/>
          <a:p>
            <a:pPr>
              <a:defRPr sz="600"/>
            </a:pPr>
            <a:endParaRPr lang="ja-JP"/>
          </a:p>
        </c:txPr>
        <c:crossAx val="-2110493624"/>
        <c:crosses val="autoZero"/>
        <c:auto val="1"/>
        <c:lblAlgn val="ctr"/>
        <c:lblOffset val="100"/>
        <c:noMultiLvlLbl val="0"/>
      </c:catAx>
      <c:valAx>
        <c:axId val="-2110493624"/>
        <c:scaling>
          <c:orientation val="minMax"/>
          <c:min val="0"/>
        </c:scaling>
        <c:delete val="0"/>
        <c:axPos val="l"/>
        <c:majorGridlines/>
        <c:numFmt formatCode="#,##0_);[Red]\(#,##0\)" sourceLinked="0"/>
        <c:majorTickMark val="out"/>
        <c:minorTickMark val="none"/>
        <c:tickLblPos val="nextTo"/>
        <c:txPr>
          <a:bodyPr/>
          <a:lstStyle/>
          <a:p>
            <a:pPr>
              <a:defRPr sz="1000"/>
            </a:pPr>
            <a:endParaRPr lang="ja-JP"/>
          </a:p>
        </c:txPr>
        <c:crossAx val="-2110496696"/>
        <c:crosses val="autoZero"/>
        <c:crossBetween val="between"/>
      </c:valAx>
      <c:valAx>
        <c:axId val="-2110490584"/>
        <c:scaling>
          <c:orientation val="minMax"/>
        </c:scaling>
        <c:delete val="0"/>
        <c:axPos val="r"/>
        <c:numFmt formatCode="#,##0_);[Red]\(#,##0\)" sourceLinked="1"/>
        <c:majorTickMark val="out"/>
        <c:minorTickMark val="none"/>
        <c:tickLblPos val="nextTo"/>
        <c:txPr>
          <a:bodyPr/>
          <a:lstStyle/>
          <a:p>
            <a:pPr>
              <a:defRPr sz="1050"/>
            </a:pPr>
            <a:endParaRPr lang="ja-JP"/>
          </a:p>
        </c:txPr>
        <c:crossAx val="-2110487608"/>
        <c:crosses val="max"/>
        <c:crossBetween val="between"/>
      </c:valAx>
      <c:catAx>
        <c:axId val="-2110487608"/>
        <c:scaling>
          <c:orientation val="minMax"/>
        </c:scaling>
        <c:delete val="1"/>
        <c:axPos val="b"/>
        <c:numFmt formatCode="General" sourceLinked="1"/>
        <c:majorTickMark val="out"/>
        <c:minorTickMark val="none"/>
        <c:tickLblPos val="nextTo"/>
        <c:crossAx val="-2110490584"/>
        <c:crosses val="autoZero"/>
        <c:auto val="1"/>
        <c:lblAlgn val="ctr"/>
        <c:lblOffset val="100"/>
        <c:noMultiLvlLbl val="0"/>
      </c:catAx>
    </c:plotArea>
    <c:legend>
      <c:legendPos val="l"/>
      <c:layout>
        <c:manualLayout>
          <c:xMode val="edge"/>
          <c:yMode val="edge"/>
          <c:x val="0.100734533769752"/>
          <c:y val="8.13238684181639E-2"/>
          <c:w val="0.29847111004760202"/>
          <c:h val="0.27098274726480998"/>
        </c:manualLayout>
      </c:layout>
      <c:overlay val="0"/>
      <c:spPr>
        <a:solidFill>
          <a:sysClr val="window" lastClr="FFFFFF"/>
        </a:solidFill>
        <a:ln>
          <a:solidFill>
            <a:sysClr val="windowText" lastClr="000000"/>
          </a:solidFill>
        </a:ln>
      </c:spPr>
      <c:txPr>
        <a:bodyPr/>
        <a:lstStyle/>
        <a:p>
          <a:pPr>
            <a:defRPr sz="7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solidFill>
      <a:sysClr val="window" lastClr="FFFFFF"/>
    </a:solidFill>
  </c:spPr>
  <c:txPr>
    <a:bodyPr/>
    <a:lstStyle/>
    <a:p>
      <a:pPr>
        <a:defRPr sz="1800"/>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0"/>
          <c:tx>
            <c:v>セルフ率</c:v>
          </c:tx>
          <c:spPr>
            <a:solidFill>
              <a:schemeClr val="accent3">
                <a:lumMod val="40000"/>
                <a:lumOff val="60000"/>
              </a:schemeClr>
            </a:solidFill>
            <a:ln>
              <a:solidFill>
                <a:schemeClr val="bg1">
                  <a:lumMod val="50000"/>
                </a:schemeClr>
              </a:solidFill>
            </a:ln>
          </c:spPr>
          <c:invertIfNegative val="0"/>
          <c:dLbls>
            <c:spPr>
              <a:noFill/>
              <a:ln>
                <a:noFill/>
              </a:ln>
              <a:effectLst/>
            </c:spPr>
            <c:txPr>
              <a:bodyPr/>
              <a:lstStyle/>
              <a:p>
                <a:pPr>
                  <a:defRPr sz="6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'グラフ (H26.3)'!$A$2:$B$48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40</c:v>
                  </c:pt>
                  <c:pt idx="1">
                    <c:v>1</c:v>
                  </c:pt>
                  <c:pt idx="2">
                    <c:v>1</c:v>
                  </c:pt>
                  <c:pt idx="3">
                    <c:v>37</c:v>
                  </c:pt>
                  <c:pt idx="4">
                    <c:v>1</c:v>
                  </c:pt>
                  <c:pt idx="5">
                    <c:v>1</c:v>
                  </c:pt>
                  <c:pt idx="6">
                    <c:v>34</c:v>
                  </c:pt>
                  <c:pt idx="7">
                    <c:v>39</c:v>
                  </c:pt>
                  <c:pt idx="8">
                    <c:v>1</c:v>
                  </c:pt>
                  <c:pt idx="9">
                    <c:v>1</c:v>
                  </c:pt>
                  <c:pt idx="10">
                    <c:v>36</c:v>
                  </c:pt>
                  <c:pt idx="11">
                    <c:v>31</c:v>
                  </c:pt>
                  <c:pt idx="12">
                    <c:v>43</c:v>
                  </c:pt>
                  <c:pt idx="13">
                    <c:v>30</c:v>
                  </c:pt>
                  <c:pt idx="14">
                    <c:v>1</c:v>
                  </c:pt>
                  <c:pt idx="15">
                    <c:v>45</c:v>
                  </c:pt>
                  <c:pt idx="16">
                    <c:v>1</c:v>
                  </c:pt>
                  <c:pt idx="17">
                    <c:v>1</c:v>
                  </c:pt>
                  <c:pt idx="18">
                    <c:v>1</c:v>
                  </c:pt>
                  <c:pt idx="19">
                    <c:v>1</c:v>
                  </c:pt>
                  <c:pt idx="20">
                    <c:v>1</c:v>
                  </c:pt>
                  <c:pt idx="21">
                    <c:v>38</c:v>
                  </c:pt>
                  <c:pt idx="22">
                    <c:v>28</c:v>
                  </c:pt>
                  <c:pt idx="23">
                    <c:v>1</c:v>
                  </c:pt>
                  <c:pt idx="24">
                    <c:v>41</c:v>
                  </c:pt>
                  <c:pt idx="25">
                    <c:v>46</c:v>
                  </c:pt>
                  <c:pt idx="26">
                    <c:v>1</c:v>
                  </c:pt>
                  <c:pt idx="27">
                    <c:v>47</c:v>
                  </c:pt>
                  <c:pt idx="28">
                    <c:v>35</c:v>
                  </c:pt>
                  <c:pt idx="29">
                    <c:v>1</c:v>
                  </c:pt>
                  <c:pt idx="30">
                    <c:v>1</c:v>
                  </c:pt>
                  <c:pt idx="31">
                    <c:v>1</c:v>
                  </c:pt>
                  <c:pt idx="32">
                    <c:v>33</c:v>
                  </c:pt>
                  <c:pt idx="33">
                    <c:v>27</c:v>
                  </c:pt>
                  <c:pt idx="34">
                    <c:v>44</c:v>
                  </c:pt>
                  <c:pt idx="35">
                    <c:v>1</c:v>
                  </c:pt>
                  <c:pt idx="36">
                    <c:v>1</c:v>
                  </c:pt>
                  <c:pt idx="37">
                    <c:v>1</c:v>
                  </c:pt>
                  <c:pt idx="38">
                    <c:v>1</c:v>
                  </c:pt>
                  <c:pt idx="39">
                    <c:v>42</c:v>
                  </c:pt>
                  <c:pt idx="40">
                    <c:v>1</c:v>
                  </c:pt>
                  <c:pt idx="41">
                    <c:v>26</c:v>
                  </c:pt>
                  <c:pt idx="42">
                    <c:v>1</c:v>
                  </c:pt>
                  <c:pt idx="43">
                    <c:v>32</c:v>
                  </c:pt>
                  <c:pt idx="44">
                    <c:v>1</c:v>
                  </c:pt>
                  <c:pt idx="45">
                    <c:v>1</c:v>
                  </c:pt>
                  <c:pt idx="46">
                    <c:v>29</c:v>
                  </c:pt>
                </c:lvl>
              </c:multiLvlStrCache>
            </c:multiLvlStrRef>
          </c:cat>
          <c:val>
            <c:numRef>
              <c:f>'グラフ (H26.3)'!$E$2:$E$48</c:f>
              <c:numCache>
                <c:formatCode>0.0_ </c:formatCode>
                <c:ptCount val="47"/>
                <c:pt idx="0">
                  <c:v>52.555148624478321</c:v>
                </c:pt>
                <c:pt idx="1">
                  <c:v>0.1943634596695821</c:v>
                </c:pt>
                <c:pt idx="2">
                  <c:v>20.302906262791652</c:v>
                </c:pt>
                <c:pt idx="3">
                  <c:v>46.293604651162788</c:v>
                </c:pt>
                <c:pt idx="4">
                  <c:v>6.9421487603305785</c:v>
                </c:pt>
                <c:pt idx="5">
                  <c:v>0.42775665399239543</c:v>
                </c:pt>
                <c:pt idx="6">
                  <c:v>13.477959843064852</c:v>
                </c:pt>
                <c:pt idx="7">
                  <c:v>25.088391278727169</c:v>
                </c:pt>
                <c:pt idx="8">
                  <c:v>20.520231213872833</c:v>
                </c:pt>
                <c:pt idx="9">
                  <c:v>2.7442371020856204</c:v>
                </c:pt>
                <c:pt idx="10">
                  <c:v>40.489236790606654</c:v>
                </c:pt>
                <c:pt idx="11">
                  <c:v>31.39558713026846</c:v>
                </c:pt>
                <c:pt idx="12">
                  <c:v>37.117585518181528</c:v>
                </c:pt>
                <c:pt idx="13">
                  <c:v>54.628120442652481</c:v>
                </c:pt>
                <c:pt idx="14">
                  <c:v>2.6808154146886345</c:v>
                </c:pt>
                <c:pt idx="15">
                  <c:v>1.4425553838227718</c:v>
                </c:pt>
                <c:pt idx="16">
                  <c:v>1.5544041450777202</c:v>
                </c:pt>
                <c:pt idx="17">
                  <c:v>7.4817518248175192</c:v>
                </c:pt>
                <c:pt idx="18">
                  <c:v>7.4412532637075719</c:v>
                </c:pt>
                <c:pt idx="19">
                  <c:v>1.5075376884422109</c:v>
                </c:pt>
                <c:pt idx="20">
                  <c:v>6.8236289299309183</c:v>
                </c:pt>
                <c:pt idx="21">
                  <c:v>14.649559555725775</c:v>
                </c:pt>
                <c:pt idx="22">
                  <c:v>26.770919635459816</c:v>
                </c:pt>
                <c:pt idx="23">
                  <c:v>6.1705232436939754</c:v>
                </c:pt>
                <c:pt idx="24">
                  <c:v>18.338108882521489</c:v>
                </c:pt>
                <c:pt idx="25">
                  <c:v>47.078787878787878</c:v>
                </c:pt>
                <c:pt idx="26">
                  <c:v>45.923309420632897</c:v>
                </c:pt>
                <c:pt idx="27">
                  <c:v>28.643427131457372</c:v>
                </c:pt>
                <c:pt idx="28">
                  <c:v>20.957200084334808</c:v>
                </c:pt>
                <c:pt idx="29">
                  <c:v>44.184397163120572</c:v>
                </c:pt>
                <c:pt idx="30">
                  <c:v>3.3393501805054155</c:v>
                </c:pt>
                <c:pt idx="31">
                  <c:v>3.6434612882238127</c:v>
                </c:pt>
                <c:pt idx="32">
                  <c:v>30.906029674839523</c:v>
                </c:pt>
                <c:pt idx="33">
                  <c:v>38.771131897365485</c:v>
                </c:pt>
                <c:pt idx="34">
                  <c:v>6.3734862970044617E-2</c:v>
                </c:pt>
                <c:pt idx="35">
                  <c:v>0.16244314489928524</c:v>
                </c:pt>
                <c:pt idx="36">
                  <c:v>1.7337807606263984</c:v>
                </c:pt>
                <c:pt idx="37">
                  <c:v>22.875</c:v>
                </c:pt>
                <c:pt idx="38">
                  <c:v>10.724233983286908</c:v>
                </c:pt>
                <c:pt idx="39">
                  <c:v>14.272727272727273</c:v>
                </c:pt>
                <c:pt idx="40">
                  <c:v>18.266504657756176</c:v>
                </c:pt>
                <c:pt idx="41">
                  <c:v>8.6395716719396436</c:v>
                </c:pt>
                <c:pt idx="42">
                  <c:v>2.1766641356618579</c:v>
                </c:pt>
                <c:pt idx="43">
                  <c:v>0</c:v>
                </c:pt>
                <c:pt idx="44">
                  <c:v>3.3738191632928474E-2</c:v>
                </c:pt>
                <c:pt idx="45">
                  <c:v>0.70590790616854915</c:v>
                </c:pt>
                <c:pt idx="46">
                  <c:v>1.3183915622940012</c:v>
                </c:pt>
              </c:numCache>
            </c:numRef>
          </c:val>
          <c:extLst>
            <c:ext xmlns:c16="http://schemas.microsoft.com/office/drawing/2014/chart" uri="{C3380CC4-5D6E-409C-BE32-E72D297353CC}">
              <c16:uniqueId val="{00000000-6A10-46A3-8131-15BAFBAE9A2D}"/>
            </c:ext>
          </c:extLst>
        </c:ser>
        <c:ser>
          <c:idx val="0"/>
          <c:order val="1"/>
          <c:tx>
            <c:v>進捗率</c:v>
          </c:tx>
          <c:spPr>
            <a:solidFill>
              <a:schemeClr val="accent1">
                <a:lumMod val="60000"/>
                <a:lumOff val="40000"/>
              </a:schemeClr>
            </a:solidFill>
            <a:ln>
              <a:solidFill>
                <a:schemeClr val="bg1">
                  <a:lumMod val="50000"/>
                </a:schemeClr>
              </a:solidFill>
            </a:ln>
          </c:spPr>
          <c:invertIfNegative val="0"/>
          <c:cat>
            <c:multiLvlStrRef>
              <c:f>'グラフ (H26.3)'!$A$2:$B$48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40</c:v>
                  </c:pt>
                  <c:pt idx="1">
                    <c:v>1</c:v>
                  </c:pt>
                  <c:pt idx="2">
                    <c:v>1</c:v>
                  </c:pt>
                  <c:pt idx="3">
                    <c:v>37</c:v>
                  </c:pt>
                  <c:pt idx="4">
                    <c:v>1</c:v>
                  </c:pt>
                  <c:pt idx="5">
                    <c:v>1</c:v>
                  </c:pt>
                  <c:pt idx="6">
                    <c:v>34</c:v>
                  </c:pt>
                  <c:pt idx="7">
                    <c:v>39</c:v>
                  </c:pt>
                  <c:pt idx="8">
                    <c:v>1</c:v>
                  </c:pt>
                  <c:pt idx="9">
                    <c:v>1</c:v>
                  </c:pt>
                  <c:pt idx="10">
                    <c:v>36</c:v>
                  </c:pt>
                  <c:pt idx="11">
                    <c:v>31</c:v>
                  </c:pt>
                  <c:pt idx="12">
                    <c:v>43</c:v>
                  </c:pt>
                  <c:pt idx="13">
                    <c:v>30</c:v>
                  </c:pt>
                  <c:pt idx="14">
                    <c:v>1</c:v>
                  </c:pt>
                  <c:pt idx="15">
                    <c:v>45</c:v>
                  </c:pt>
                  <c:pt idx="16">
                    <c:v>1</c:v>
                  </c:pt>
                  <c:pt idx="17">
                    <c:v>1</c:v>
                  </c:pt>
                  <c:pt idx="18">
                    <c:v>1</c:v>
                  </c:pt>
                  <c:pt idx="19">
                    <c:v>1</c:v>
                  </c:pt>
                  <c:pt idx="20">
                    <c:v>1</c:v>
                  </c:pt>
                  <c:pt idx="21">
                    <c:v>38</c:v>
                  </c:pt>
                  <c:pt idx="22">
                    <c:v>28</c:v>
                  </c:pt>
                  <c:pt idx="23">
                    <c:v>1</c:v>
                  </c:pt>
                  <c:pt idx="24">
                    <c:v>41</c:v>
                  </c:pt>
                  <c:pt idx="25">
                    <c:v>46</c:v>
                  </c:pt>
                  <c:pt idx="26">
                    <c:v>1</c:v>
                  </c:pt>
                  <c:pt idx="27">
                    <c:v>47</c:v>
                  </c:pt>
                  <c:pt idx="28">
                    <c:v>35</c:v>
                  </c:pt>
                  <c:pt idx="29">
                    <c:v>1</c:v>
                  </c:pt>
                  <c:pt idx="30">
                    <c:v>1</c:v>
                  </c:pt>
                  <c:pt idx="31">
                    <c:v>1</c:v>
                  </c:pt>
                  <c:pt idx="32">
                    <c:v>33</c:v>
                  </c:pt>
                  <c:pt idx="33">
                    <c:v>27</c:v>
                  </c:pt>
                  <c:pt idx="34">
                    <c:v>44</c:v>
                  </c:pt>
                  <c:pt idx="35">
                    <c:v>1</c:v>
                  </c:pt>
                  <c:pt idx="36">
                    <c:v>1</c:v>
                  </c:pt>
                  <c:pt idx="37">
                    <c:v>1</c:v>
                  </c:pt>
                  <c:pt idx="38">
                    <c:v>1</c:v>
                  </c:pt>
                  <c:pt idx="39">
                    <c:v>42</c:v>
                  </c:pt>
                  <c:pt idx="40">
                    <c:v>1</c:v>
                  </c:pt>
                  <c:pt idx="41">
                    <c:v>26</c:v>
                  </c:pt>
                  <c:pt idx="42">
                    <c:v>1</c:v>
                  </c:pt>
                  <c:pt idx="43">
                    <c:v>32</c:v>
                  </c:pt>
                  <c:pt idx="44">
                    <c:v>1</c:v>
                  </c:pt>
                  <c:pt idx="45">
                    <c:v>1</c:v>
                  </c:pt>
                  <c:pt idx="46">
                    <c:v>29</c:v>
                  </c:pt>
                </c:lvl>
              </c:multiLvlStrCache>
            </c:multiLvlStrRef>
          </c:cat>
          <c:val>
            <c:numRef>
              <c:f>'グラフ (H26.3)'!$H$2:$H$48</c:f>
              <c:numCache>
                <c:formatCode>0.0_ </c:formatCode>
                <c:ptCount val="47"/>
                <c:pt idx="0">
                  <c:v>47.143403576939761</c:v>
                </c:pt>
                <c:pt idx="1">
                  <c:v>99.805636540330411</c:v>
                </c:pt>
                <c:pt idx="2">
                  <c:v>79.697093737208348</c:v>
                </c:pt>
                <c:pt idx="3">
                  <c:v>53.537108770844462</c:v>
                </c:pt>
                <c:pt idx="4">
                  <c:v>93.057851239669418</c:v>
                </c:pt>
                <c:pt idx="5">
                  <c:v>99.57224334600761</c:v>
                </c:pt>
                <c:pt idx="6">
                  <c:v>86.406779668230669</c:v>
                </c:pt>
                <c:pt idx="7">
                  <c:v>74.647136197029511</c:v>
                </c:pt>
                <c:pt idx="8">
                  <c:v>79.479768786127167</c:v>
                </c:pt>
                <c:pt idx="9">
                  <c:v>97.25576289791438</c:v>
                </c:pt>
                <c:pt idx="10">
                  <c:v>59.380470049784222</c:v>
                </c:pt>
                <c:pt idx="11">
                  <c:v>68.542971034668739</c:v>
                </c:pt>
                <c:pt idx="12">
                  <c:v>62.424828013754848</c:v>
                </c:pt>
                <c:pt idx="13">
                  <c:v>45.32900526477335</c:v>
                </c:pt>
                <c:pt idx="14">
                  <c:v>97.319184585311362</c:v>
                </c:pt>
                <c:pt idx="15">
                  <c:v>97.689211725472418</c:v>
                </c:pt>
                <c:pt idx="16">
                  <c:v>98.445595854922274</c:v>
                </c:pt>
                <c:pt idx="17">
                  <c:v>92.518248175182478</c:v>
                </c:pt>
                <c:pt idx="18">
                  <c:v>92.558746736292434</c:v>
                </c:pt>
                <c:pt idx="19">
                  <c:v>98.492462311557787</c:v>
                </c:pt>
                <c:pt idx="20">
                  <c:v>93.176371070069081</c:v>
                </c:pt>
                <c:pt idx="21">
                  <c:v>85.140235972651823</c:v>
                </c:pt>
                <c:pt idx="22">
                  <c:v>73.203196428111127</c:v>
                </c:pt>
                <c:pt idx="23">
                  <c:v>93.829476756306022</c:v>
                </c:pt>
                <c:pt idx="24">
                  <c:v>81.324404097748499</c:v>
                </c:pt>
                <c:pt idx="25">
                  <c:v>51.711776125522988</c:v>
                </c:pt>
                <c:pt idx="26">
                  <c:v>54.076690579367103</c:v>
                </c:pt>
                <c:pt idx="27">
                  <c:v>68.682120313798109</c:v>
                </c:pt>
                <c:pt idx="28">
                  <c:v>78.91645752779408</c:v>
                </c:pt>
                <c:pt idx="29">
                  <c:v>55.815602836879428</c:v>
                </c:pt>
                <c:pt idx="30">
                  <c:v>96.66064981949458</c:v>
                </c:pt>
                <c:pt idx="31">
                  <c:v>96.356538711776182</c:v>
                </c:pt>
                <c:pt idx="32">
                  <c:v>68.988851014743148</c:v>
                </c:pt>
                <c:pt idx="33">
                  <c:v>61.203130285201432</c:v>
                </c:pt>
                <c:pt idx="34">
                  <c:v>99.397437878709823</c:v>
                </c:pt>
                <c:pt idx="35">
                  <c:v>99.837556855100715</c:v>
                </c:pt>
                <c:pt idx="36">
                  <c:v>98.266219239373598</c:v>
                </c:pt>
                <c:pt idx="37">
                  <c:v>77.125</c:v>
                </c:pt>
                <c:pt idx="38">
                  <c:v>89.275766016713092</c:v>
                </c:pt>
                <c:pt idx="39">
                  <c:v>85.288645699493003</c:v>
                </c:pt>
                <c:pt idx="40">
                  <c:v>81.733495342243828</c:v>
                </c:pt>
                <c:pt idx="41">
                  <c:v>91.336097427817037</c:v>
                </c:pt>
                <c:pt idx="42">
                  <c:v>97.823335864338148</c:v>
                </c:pt>
                <c:pt idx="43">
                  <c:v>99.923136049192934</c:v>
                </c:pt>
                <c:pt idx="44">
                  <c:v>99.966261808367065</c:v>
                </c:pt>
                <c:pt idx="45">
                  <c:v>99.294092093831452</c:v>
                </c:pt>
                <c:pt idx="46">
                  <c:v>98.648659508546203</c:v>
                </c:pt>
              </c:numCache>
            </c:numRef>
          </c:val>
          <c:extLst>
            <c:ext xmlns:c16="http://schemas.microsoft.com/office/drawing/2014/chart" uri="{C3380CC4-5D6E-409C-BE32-E72D297353CC}">
              <c16:uniqueId val="{00000001-6A10-46A3-8131-15BAFBAE9A2D}"/>
            </c:ext>
          </c:extLst>
        </c:ser>
        <c:dLbls>
          <c:showLegendKey val="0"/>
          <c:showVal val="0"/>
          <c:showCatName val="0"/>
          <c:showSerName val="0"/>
          <c:showPercent val="0"/>
          <c:showBubbleSize val="0"/>
        </c:dLbls>
        <c:gapWidth val="150"/>
        <c:overlap val="100"/>
        <c:axId val="171857024"/>
        <c:axId val="171858560"/>
      </c:barChart>
      <c:lineChart>
        <c:grouping val="standard"/>
        <c:varyColors val="0"/>
        <c:ser>
          <c:idx val="1"/>
          <c:order val="2"/>
          <c:tx>
            <c:v>進捗率平均</c:v>
          </c:tx>
          <c:spPr>
            <a:ln w="19050">
              <a:solidFill>
                <a:srgbClr val="FF0000"/>
              </a:solidFill>
            </a:ln>
          </c:spPr>
          <c:marker>
            <c:symbol val="none"/>
          </c:marker>
          <c:cat>
            <c:multiLvlStrRef>
              <c:f>'グラフ (H26.3)'!$A$2:$B$48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40</c:v>
                  </c:pt>
                  <c:pt idx="1">
                    <c:v>1</c:v>
                  </c:pt>
                  <c:pt idx="2">
                    <c:v>1</c:v>
                  </c:pt>
                  <c:pt idx="3">
                    <c:v>37</c:v>
                  </c:pt>
                  <c:pt idx="4">
                    <c:v>1</c:v>
                  </c:pt>
                  <c:pt idx="5">
                    <c:v>1</c:v>
                  </c:pt>
                  <c:pt idx="6">
                    <c:v>34</c:v>
                  </c:pt>
                  <c:pt idx="7">
                    <c:v>39</c:v>
                  </c:pt>
                  <c:pt idx="8">
                    <c:v>1</c:v>
                  </c:pt>
                  <c:pt idx="9">
                    <c:v>1</c:v>
                  </c:pt>
                  <c:pt idx="10">
                    <c:v>36</c:v>
                  </c:pt>
                  <c:pt idx="11">
                    <c:v>31</c:v>
                  </c:pt>
                  <c:pt idx="12">
                    <c:v>43</c:v>
                  </c:pt>
                  <c:pt idx="13">
                    <c:v>30</c:v>
                  </c:pt>
                  <c:pt idx="14">
                    <c:v>1</c:v>
                  </c:pt>
                  <c:pt idx="15">
                    <c:v>45</c:v>
                  </c:pt>
                  <c:pt idx="16">
                    <c:v>1</c:v>
                  </c:pt>
                  <c:pt idx="17">
                    <c:v>1</c:v>
                  </c:pt>
                  <c:pt idx="18">
                    <c:v>1</c:v>
                  </c:pt>
                  <c:pt idx="19">
                    <c:v>1</c:v>
                  </c:pt>
                  <c:pt idx="20">
                    <c:v>1</c:v>
                  </c:pt>
                  <c:pt idx="21">
                    <c:v>38</c:v>
                  </c:pt>
                  <c:pt idx="22">
                    <c:v>28</c:v>
                  </c:pt>
                  <c:pt idx="23">
                    <c:v>1</c:v>
                  </c:pt>
                  <c:pt idx="24">
                    <c:v>41</c:v>
                  </c:pt>
                  <c:pt idx="25">
                    <c:v>46</c:v>
                  </c:pt>
                  <c:pt idx="26">
                    <c:v>1</c:v>
                  </c:pt>
                  <c:pt idx="27">
                    <c:v>47</c:v>
                  </c:pt>
                  <c:pt idx="28">
                    <c:v>35</c:v>
                  </c:pt>
                  <c:pt idx="29">
                    <c:v>1</c:v>
                  </c:pt>
                  <c:pt idx="30">
                    <c:v>1</c:v>
                  </c:pt>
                  <c:pt idx="31">
                    <c:v>1</c:v>
                  </c:pt>
                  <c:pt idx="32">
                    <c:v>33</c:v>
                  </c:pt>
                  <c:pt idx="33">
                    <c:v>27</c:v>
                  </c:pt>
                  <c:pt idx="34">
                    <c:v>44</c:v>
                  </c:pt>
                  <c:pt idx="35">
                    <c:v>1</c:v>
                  </c:pt>
                  <c:pt idx="36">
                    <c:v>1</c:v>
                  </c:pt>
                  <c:pt idx="37">
                    <c:v>1</c:v>
                  </c:pt>
                  <c:pt idx="38">
                    <c:v>1</c:v>
                  </c:pt>
                  <c:pt idx="39">
                    <c:v>42</c:v>
                  </c:pt>
                  <c:pt idx="40">
                    <c:v>1</c:v>
                  </c:pt>
                  <c:pt idx="41">
                    <c:v>26</c:v>
                  </c:pt>
                  <c:pt idx="42">
                    <c:v>1</c:v>
                  </c:pt>
                  <c:pt idx="43">
                    <c:v>32</c:v>
                  </c:pt>
                  <c:pt idx="44">
                    <c:v>1</c:v>
                  </c:pt>
                  <c:pt idx="45">
                    <c:v>1</c:v>
                  </c:pt>
                  <c:pt idx="46">
                    <c:v>29</c:v>
                  </c:pt>
                </c:lvl>
              </c:multiLvlStrCache>
            </c:multiLvlStrRef>
          </c:cat>
          <c:val>
            <c:numRef>
              <c:f>'グラフ (H26.3)'!$D$2:$D$48</c:f>
              <c:numCache>
                <c:formatCode>0.0_ </c:formatCode>
                <c:ptCount val="47"/>
                <c:pt idx="0">
                  <c:v>99.711007591442367</c:v>
                </c:pt>
                <c:pt idx="1">
                  <c:v>99.711007591442367</c:v>
                </c:pt>
                <c:pt idx="2">
                  <c:v>99.711007591442367</c:v>
                </c:pt>
                <c:pt idx="3">
                  <c:v>99.711007591442367</c:v>
                </c:pt>
                <c:pt idx="4">
                  <c:v>99.711007591442367</c:v>
                </c:pt>
                <c:pt idx="5">
                  <c:v>99.711007591442367</c:v>
                </c:pt>
                <c:pt idx="6">
                  <c:v>99.711007591442367</c:v>
                </c:pt>
                <c:pt idx="7">
                  <c:v>99.711007591442367</c:v>
                </c:pt>
                <c:pt idx="8">
                  <c:v>99.711007591442367</c:v>
                </c:pt>
                <c:pt idx="9">
                  <c:v>99.711007591442367</c:v>
                </c:pt>
                <c:pt idx="10">
                  <c:v>99.711007591442367</c:v>
                </c:pt>
                <c:pt idx="11">
                  <c:v>99.711007591442367</c:v>
                </c:pt>
                <c:pt idx="12">
                  <c:v>99.711007591442367</c:v>
                </c:pt>
                <c:pt idx="13">
                  <c:v>99.711007591442367</c:v>
                </c:pt>
                <c:pt idx="14">
                  <c:v>99.711007591442367</c:v>
                </c:pt>
                <c:pt idx="15">
                  <c:v>99.711007591442367</c:v>
                </c:pt>
                <c:pt idx="16">
                  <c:v>99.711007591442367</c:v>
                </c:pt>
                <c:pt idx="17">
                  <c:v>99.711007591442367</c:v>
                </c:pt>
                <c:pt idx="18">
                  <c:v>99.711007591442367</c:v>
                </c:pt>
                <c:pt idx="19">
                  <c:v>99.711007591442367</c:v>
                </c:pt>
                <c:pt idx="20">
                  <c:v>99.711007591442367</c:v>
                </c:pt>
                <c:pt idx="21">
                  <c:v>99.711007591442367</c:v>
                </c:pt>
                <c:pt idx="22">
                  <c:v>99.711007591442367</c:v>
                </c:pt>
                <c:pt idx="23">
                  <c:v>99.711007591442367</c:v>
                </c:pt>
                <c:pt idx="24">
                  <c:v>99.711007591442367</c:v>
                </c:pt>
                <c:pt idx="25">
                  <c:v>99.711007591442367</c:v>
                </c:pt>
                <c:pt idx="26">
                  <c:v>99.711007591442367</c:v>
                </c:pt>
                <c:pt idx="27">
                  <c:v>99.711007591442367</c:v>
                </c:pt>
                <c:pt idx="28">
                  <c:v>99.711007591442367</c:v>
                </c:pt>
                <c:pt idx="29">
                  <c:v>99.711007591442367</c:v>
                </c:pt>
                <c:pt idx="30">
                  <c:v>99.711007591442367</c:v>
                </c:pt>
                <c:pt idx="31">
                  <c:v>99.711007591442367</c:v>
                </c:pt>
                <c:pt idx="32">
                  <c:v>99.711007591442367</c:v>
                </c:pt>
                <c:pt idx="33">
                  <c:v>99.711007591442367</c:v>
                </c:pt>
                <c:pt idx="34">
                  <c:v>99.711007591442367</c:v>
                </c:pt>
                <c:pt idx="35">
                  <c:v>99.711007591442367</c:v>
                </c:pt>
                <c:pt idx="36">
                  <c:v>99.711007591442367</c:v>
                </c:pt>
                <c:pt idx="37">
                  <c:v>99.711007591442367</c:v>
                </c:pt>
                <c:pt idx="38">
                  <c:v>99.711007591442367</c:v>
                </c:pt>
                <c:pt idx="39">
                  <c:v>99.711007591442367</c:v>
                </c:pt>
                <c:pt idx="40">
                  <c:v>99.711007591442367</c:v>
                </c:pt>
                <c:pt idx="41">
                  <c:v>99.711007591442367</c:v>
                </c:pt>
                <c:pt idx="42">
                  <c:v>99.711007591442367</c:v>
                </c:pt>
                <c:pt idx="43">
                  <c:v>99.711007591442367</c:v>
                </c:pt>
                <c:pt idx="44">
                  <c:v>99.711007591442367</c:v>
                </c:pt>
                <c:pt idx="45">
                  <c:v>99.711007591442367</c:v>
                </c:pt>
                <c:pt idx="46">
                  <c:v>99.711007591442367</c:v>
                </c:pt>
              </c:numCache>
            </c:numRef>
          </c:val>
          <c:smooth val="0"/>
          <c:extLst>
            <c:ext xmlns:c16="http://schemas.microsoft.com/office/drawing/2014/chart" uri="{C3380CC4-5D6E-409C-BE32-E72D297353CC}">
              <c16:uniqueId val="{00000002-6A10-46A3-8131-15BAFBAE9A2D}"/>
            </c:ext>
          </c:extLst>
        </c:ser>
        <c:ser>
          <c:idx val="3"/>
          <c:order val="3"/>
          <c:tx>
            <c:v>セルフ率平均</c:v>
          </c:tx>
          <c:spPr>
            <a:ln w="19050"/>
          </c:spPr>
          <c:marker>
            <c:symbol val="none"/>
          </c:marker>
          <c:cat>
            <c:multiLvlStrRef>
              <c:f>'グラフ (H26.3)'!$A$2:$B$48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40</c:v>
                  </c:pt>
                  <c:pt idx="1">
                    <c:v>1</c:v>
                  </c:pt>
                  <c:pt idx="2">
                    <c:v>1</c:v>
                  </c:pt>
                  <c:pt idx="3">
                    <c:v>37</c:v>
                  </c:pt>
                  <c:pt idx="4">
                    <c:v>1</c:v>
                  </c:pt>
                  <c:pt idx="5">
                    <c:v>1</c:v>
                  </c:pt>
                  <c:pt idx="6">
                    <c:v>34</c:v>
                  </c:pt>
                  <c:pt idx="7">
                    <c:v>39</c:v>
                  </c:pt>
                  <c:pt idx="8">
                    <c:v>1</c:v>
                  </c:pt>
                  <c:pt idx="9">
                    <c:v>1</c:v>
                  </c:pt>
                  <c:pt idx="10">
                    <c:v>36</c:v>
                  </c:pt>
                  <c:pt idx="11">
                    <c:v>31</c:v>
                  </c:pt>
                  <c:pt idx="12">
                    <c:v>43</c:v>
                  </c:pt>
                  <c:pt idx="13">
                    <c:v>30</c:v>
                  </c:pt>
                  <c:pt idx="14">
                    <c:v>1</c:v>
                  </c:pt>
                  <c:pt idx="15">
                    <c:v>45</c:v>
                  </c:pt>
                  <c:pt idx="16">
                    <c:v>1</c:v>
                  </c:pt>
                  <c:pt idx="17">
                    <c:v>1</c:v>
                  </c:pt>
                  <c:pt idx="18">
                    <c:v>1</c:v>
                  </c:pt>
                  <c:pt idx="19">
                    <c:v>1</c:v>
                  </c:pt>
                  <c:pt idx="20">
                    <c:v>1</c:v>
                  </c:pt>
                  <c:pt idx="21">
                    <c:v>38</c:v>
                  </c:pt>
                  <c:pt idx="22">
                    <c:v>28</c:v>
                  </c:pt>
                  <c:pt idx="23">
                    <c:v>1</c:v>
                  </c:pt>
                  <c:pt idx="24">
                    <c:v>41</c:v>
                  </c:pt>
                  <c:pt idx="25">
                    <c:v>46</c:v>
                  </c:pt>
                  <c:pt idx="26">
                    <c:v>1</c:v>
                  </c:pt>
                  <c:pt idx="27">
                    <c:v>47</c:v>
                  </c:pt>
                  <c:pt idx="28">
                    <c:v>35</c:v>
                  </c:pt>
                  <c:pt idx="29">
                    <c:v>1</c:v>
                  </c:pt>
                  <c:pt idx="30">
                    <c:v>1</c:v>
                  </c:pt>
                  <c:pt idx="31">
                    <c:v>1</c:v>
                  </c:pt>
                  <c:pt idx="32">
                    <c:v>33</c:v>
                  </c:pt>
                  <c:pt idx="33">
                    <c:v>27</c:v>
                  </c:pt>
                  <c:pt idx="34">
                    <c:v>44</c:v>
                  </c:pt>
                  <c:pt idx="35">
                    <c:v>1</c:v>
                  </c:pt>
                  <c:pt idx="36">
                    <c:v>1</c:v>
                  </c:pt>
                  <c:pt idx="37">
                    <c:v>1</c:v>
                  </c:pt>
                  <c:pt idx="38">
                    <c:v>1</c:v>
                  </c:pt>
                  <c:pt idx="39">
                    <c:v>42</c:v>
                  </c:pt>
                  <c:pt idx="40">
                    <c:v>1</c:v>
                  </c:pt>
                  <c:pt idx="41">
                    <c:v>26</c:v>
                  </c:pt>
                  <c:pt idx="42">
                    <c:v>1</c:v>
                  </c:pt>
                  <c:pt idx="43">
                    <c:v>32</c:v>
                  </c:pt>
                  <c:pt idx="44">
                    <c:v>1</c:v>
                  </c:pt>
                  <c:pt idx="45">
                    <c:v>1</c:v>
                  </c:pt>
                  <c:pt idx="46">
                    <c:v>29</c:v>
                  </c:pt>
                </c:lvl>
              </c:multiLvlStrCache>
            </c:multiLvlStrRef>
          </c:cat>
          <c:val>
            <c:numRef>
              <c:f>'グラフ (H26.3)'!$F$2:$F$48</c:f>
              <c:numCache>
                <c:formatCode>0.0_ </c:formatCode>
                <c:ptCount val="47"/>
                <c:pt idx="0">
                  <c:v>28.099666911796511</c:v>
                </c:pt>
                <c:pt idx="1">
                  <c:v>28.099666911796511</c:v>
                </c:pt>
                <c:pt idx="2">
                  <c:v>28.099666911796511</c:v>
                </c:pt>
                <c:pt idx="3">
                  <c:v>28.099666911796511</c:v>
                </c:pt>
                <c:pt idx="4">
                  <c:v>28.099666911796511</c:v>
                </c:pt>
                <c:pt idx="5">
                  <c:v>28.099666911796511</c:v>
                </c:pt>
                <c:pt idx="6">
                  <c:v>28.099666911796511</c:v>
                </c:pt>
                <c:pt idx="7">
                  <c:v>28.099666911796511</c:v>
                </c:pt>
                <c:pt idx="8">
                  <c:v>28.099666911796511</c:v>
                </c:pt>
                <c:pt idx="9">
                  <c:v>28.099666911796511</c:v>
                </c:pt>
                <c:pt idx="10">
                  <c:v>28.099666911796511</c:v>
                </c:pt>
                <c:pt idx="11">
                  <c:v>28.099666911796511</c:v>
                </c:pt>
                <c:pt idx="12">
                  <c:v>28.099666911796511</c:v>
                </c:pt>
                <c:pt idx="13">
                  <c:v>28.099666911796511</c:v>
                </c:pt>
                <c:pt idx="14">
                  <c:v>28.099666911796511</c:v>
                </c:pt>
                <c:pt idx="15">
                  <c:v>28.099666911796511</c:v>
                </c:pt>
                <c:pt idx="16">
                  <c:v>28.099666911796511</c:v>
                </c:pt>
                <c:pt idx="17">
                  <c:v>28.099666911796511</c:v>
                </c:pt>
                <c:pt idx="18">
                  <c:v>28.099666911796511</c:v>
                </c:pt>
                <c:pt idx="19">
                  <c:v>28.099666911796511</c:v>
                </c:pt>
                <c:pt idx="20">
                  <c:v>28.099666911796511</c:v>
                </c:pt>
                <c:pt idx="21">
                  <c:v>28.099666911796511</c:v>
                </c:pt>
                <c:pt idx="22">
                  <c:v>28.099666911796511</c:v>
                </c:pt>
                <c:pt idx="23">
                  <c:v>28.099666911796511</c:v>
                </c:pt>
                <c:pt idx="24">
                  <c:v>28.099666911796511</c:v>
                </c:pt>
                <c:pt idx="25">
                  <c:v>28.099666911796511</c:v>
                </c:pt>
                <c:pt idx="26">
                  <c:v>28.099666911796511</c:v>
                </c:pt>
                <c:pt idx="27">
                  <c:v>28.099666911796511</c:v>
                </c:pt>
                <c:pt idx="28">
                  <c:v>28.099666911796511</c:v>
                </c:pt>
                <c:pt idx="29">
                  <c:v>28.099666911796511</c:v>
                </c:pt>
                <c:pt idx="30">
                  <c:v>28.099666911796511</c:v>
                </c:pt>
                <c:pt idx="31">
                  <c:v>28.099666911796511</c:v>
                </c:pt>
                <c:pt idx="32">
                  <c:v>28.099666911796511</c:v>
                </c:pt>
                <c:pt idx="33">
                  <c:v>28.099666911796511</c:v>
                </c:pt>
                <c:pt idx="34">
                  <c:v>28.099666911796511</c:v>
                </c:pt>
                <c:pt idx="35">
                  <c:v>28.099666911796511</c:v>
                </c:pt>
                <c:pt idx="36">
                  <c:v>28.099666911796511</c:v>
                </c:pt>
                <c:pt idx="37">
                  <c:v>28.099666911796511</c:v>
                </c:pt>
                <c:pt idx="38">
                  <c:v>28.099666911796511</c:v>
                </c:pt>
                <c:pt idx="39">
                  <c:v>28.099666911796511</c:v>
                </c:pt>
                <c:pt idx="40">
                  <c:v>28.099666911796511</c:v>
                </c:pt>
                <c:pt idx="41">
                  <c:v>28.099666911796511</c:v>
                </c:pt>
                <c:pt idx="42">
                  <c:v>28.099666911796511</c:v>
                </c:pt>
                <c:pt idx="43">
                  <c:v>28.099666911796511</c:v>
                </c:pt>
                <c:pt idx="44">
                  <c:v>28.099666911796511</c:v>
                </c:pt>
                <c:pt idx="45">
                  <c:v>28.099666911796511</c:v>
                </c:pt>
                <c:pt idx="46">
                  <c:v>28.099666911796511</c:v>
                </c:pt>
              </c:numCache>
            </c:numRef>
          </c:val>
          <c:smooth val="0"/>
          <c:extLst>
            <c:ext xmlns:c16="http://schemas.microsoft.com/office/drawing/2014/chart" uri="{C3380CC4-5D6E-409C-BE32-E72D297353CC}">
              <c16:uniqueId val="{00000003-6A10-46A3-8131-15BAFBAE9A2D}"/>
            </c:ext>
          </c:extLst>
        </c:ser>
        <c:ser>
          <c:idx val="4"/>
          <c:order val="4"/>
          <c:tx>
            <c:v>合計</c:v>
          </c:tx>
          <c:spPr>
            <a:ln>
              <a:noFill/>
            </a:ln>
          </c:spPr>
          <c:marker>
            <c:symbol val="none"/>
          </c:marker>
          <c:dLbls>
            <c:dLbl>
              <c:idx val="38"/>
              <c:layout>
                <c:manualLayout>
                  <c:x val="-1.9801128967010452E-2"/>
                  <c:y val="-3.45750868055555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A10-46A3-8131-15BAFBAE9A2D}"/>
                </c:ext>
              </c:extLst>
            </c:dLbl>
            <c:spPr>
              <a:noFill/>
              <a:ln>
                <a:noFill/>
              </a:ln>
              <a:effectLst/>
            </c:spPr>
            <c:txPr>
              <a:bodyPr/>
              <a:lstStyle/>
              <a:p>
                <a:pPr>
                  <a:defRPr sz="6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'グラフ (H26.3)'!$A$2:$B$48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40</c:v>
                  </c:pt>
                  <c:pt idx="1">
                    <c:v>1</c:v>
                  </c:pt>
                  <c:pt idx="2">
                    <c:v>1</c:v>
                  </c:pt>
                  <c:pt idx="3">
                    <c:v>37</c:v>
                  </c:pt>
                  <c:pt idx="4">
                    <c:v>1</c:v>
                  </c:pt>
                  <c:pt idx="5">
                    <c:v>1</c:v>
                  </c:pt>
                  <c:pt idx="6">
                    <c:v>34</c:v>
                  </c:pt>
                  <c:pt idx="7">
                    <c:v>39</c:v>
                  </c:pt>
                  <c:pt idx="8">
                    <c:v>1</c:v>
                  </c:pt>
                  <c:pt idx="9">
                    <c:v>1</c:v>
                  </c:pt>
                  <c:pt idx="10">
                    <c:v>36</c:v>
                  </c:pt>
                  <c:pt idx="11">
                    <c:v>31</c:v>
                  </c:pt>
                  <c:pt idx="12">
                    <c:v>43</c:v>
                  </c:pt>
                  <c:pt idx="13">
                    <c:v>30</c:v>
                  </c:pt>
                  <c:pt idx="14">
                    <c:v>1</c:v>
                  </c:pt>
                  <c:pt idx="15">
                    <c:v>45</c:v>
                  </c:pt>
                  <c:pt idx="16">
                    <c:v>1</c:v>
                  </c:pt>
                  <c:pt idx="17">
                    <c:v>1</c:v>
                  </c:pt>
                  <c:pt idx="18">
                    <c:v>1</c:v>
                  </c:pt>
                  <c:pt idx="19">
                    <c:v>1</c:v>
                  </c:pt>
                  <c:pt idx="20">
                    <c:v>1</c:v>
                  </c:pt>
                  <c:pt idx="21">
                    <c:v>38</c:v>
                  </c:pt>
                  <c:pt idx="22">
                    <c:v>28</c:v>
                  </c:pt>
                  <c:pt idx="23">
                    <c:v>1</c:v>
                  </c:pt>
                  <c:pt idx="24">
                    <c:v>41</c:v>
                  </c:pt>
                  <c:pt idx="25">
                    <c:v>46</c:v>
                  </c:pt>
                  <c:pt idx="26">
                    <c:v>1</c:v>
                  </c:pt>
                  <c:pt idx="27">
                    <c:v>47</c:v>
                  </c:pt>
                  <c:pt idx="28">
                    <c:v>35</c:v>
                  </c:pt>
                  <c:pt idx="29">
                    <c:v>1</c:v>
                  </c:pt>
                  <c:pt idx="30">
                    <c:v>1</c:v>
                  </c:pt>
                  <c:pt idx="31">
                    <c:v>1</c:v>
                  </c:pt>
                  <c:pt idx="32">
                    <c:v>33</c:v>
                  </c:pt>
                  <c:pt idx="33">
                    <c:v>27</c:v>
                  </c:pt>
                  <c:pt idx="34">
                    <c:v>44</c:v>
                  </c:pt>
                  <c:pt idx="35">
                    <c:v>1</c:v>
                  </c:pt>
                  <c:pt idx="36">
                    <c:v>1</c:v>
                  </c:pt>
                  <c:pt idx="37">
                    <c:v>1</c:v>
                  </c:pt>
                  <c:pt idx="38">
                    <c:v>1</c:v>
                  </c:pt>
                  <c:pt idx="39">
                    <c:v>42</c:v>
                  </c:pt>
                  <c:pt idx="40">
                    <c:v>1</c:v>
                  </c:pt>
                  <c:pt idx="41">
                    <c:v>26</c:v>
                  </c:pt>
                  <c:pt idx="42">
                    <c:v>1</c:v>
                  </c:pt>
                  <c:pt idx="43">
                    <c:v>32</c:v>
                  </c:pt>
                  <c:pt idx="44">
                    <c:v>1</c:v>
                  </c:pt>
                  <c:pt idx="45">
                    <c:v>1</c:v>
                  </c:pt>
                  <c:pt idx="46">
                    <c:v>29</c:v>
                  </c:pt>
                </c:lvl>
              </c:multiLvlStrCache>
            </c:multiLvlStrRef>
          </c:cat>
          <c:val>
            <c:numRef>
              <c:f>'グラフ (H26.3)'!$C$2:$C$48</c:f>
              <c:numCache>
                <c:formatCode>0.0_ </c:formatCode>
                <c:ptCount val="47"/>
                <c:pt idx="0">
                  <c:v>99.698552201418082</c:v>
                </c:pt>
                <c:pt idx="1">
                  <c:v>100</c:v>
                </c:pt>
                <c:pt idx="2">
                  <c:v>100</c:v>
                </c:pt>
                <c:pt idx="3">
                  <c:v>99.83071342200725</c:v>
                </c:pt>
                <c:pt idx="4">
                  <c:v>100</c:v>
                </c:pt>
                <c:pt idx="5">
                  <c:v>100</c:v>
                </c:pt>
                <c:pt idx="6">
                  <c:v>99.884739511295521</c:v>
                </c:pt>
                <c:pt idx="7">
                  <c:v>99.735527475756683</c:v>
                </c:pt>
                <c:pt idx="8">
                  <c:v>100</c:v>
                </c:pt>
                <c:pt idx="9">
                  <c:v>100</c:v>
                </c:pt>
                <c:pt idx="10">
                  <c:v>99.869706840390876</c:v>
                </c:pt>
                <c:pt idx="11">
                  <c:v>99.938558164937191</c:v>
                </c:pt>
                <c:pt idx="12">
                  <c:v>99.542413531936376</c:v>
                </c:pt>
                <c:pt idx="13">
                  <c:v>99.957125707425831</c:v>
                </c:pt>
                <c:pt idx="14">
                  <c:v>100</c:v>
                </c:pt>
                <c:pt idx="15">
                  <c:v>99.131767109295197</c:v>
                </c:pt>
                <c:pt idx="16">
                  <c:v>100</c:v>
                </c:pt>
                <c:pt idx="17">
                  <c:v>100</c:v>
                </c:pt>
                <c:pt idx="18">
                  <c:v>100</c:v>
                </c:pt>
                <c:pt idx="19">
                  <c:v>100</c:v>
                </c:pt>
                <c:pt idx="20">
                  <c:v>100</c:v>
                </c:pt>
                <c:pt idx="21">
                  <c:v>99.789795528377596</c:v>
                </c:pt>
                <c:pt idx="22">
                  <c:v>99.974116063570946</c:v>
                </c:pt>
                <c:pt idx="23">
                  <c:v>100</c:v>
                </c:pt>
                <c:pt idx="24">
                  <c:v>99.662512980269995</c:v>
                </c:pt>
                <c:pt idx="25">
                  <c:v>98.790564004310866</c:v>
                </c:pt>
                <c:pt idx="26">
                  <c:v>100</c:v>
                </c:pt>
                <c:pt idx="27">
                  <c:v>97.325547445255481</c:v>
                </c:pt>
                <c:pt idx="28">
                  <c:v>99.873657612128881</c:v>
                </c:pt>
                <c:pt idx="29">
                  <c:v>100</c:v>
                </c:pt>
                <c:pt idx="30">
                  <c:v>100</c:v>
                </c:pt>
                <c:pt idx="31">
                  <c:v>100</c:v>
                </c:pt>
                <c:pt idx="32">
                  <c:v>99.894880689582678</c:v>
                </c:pt>
                <c:pt idx="33">
                  <c:v>99.974262182566918</c:v>
                </c:pt>
                <c:pt idx="34">
                  <c:v>99.461172741679874</c:v>
                </c:pt>
                <c:pt idx="35">
                  <c:v>100</c:v>
                </c:pt>
                <c:pt idx="36">
                  <c:v>100</c:v>
                </c:pt>
                <c:pt idx="37">
                  <c:v>100</c:v>
                </c:pt>
                <c:pt idx="38">
                  <c:v>100</c:v>
                </c:pt>
                <c:pt idx="39">
                  <c:v>99.561372972220283</c:v>
                </c:pt>
                <c:pt idx="40">
                  <c:v>100</c:v>
                </c:pt>
                <c:pt idx="41">
                  <c:v>99.975669099756686</c:v>
                </c:pt>
                <c:pt idx="42">
                  <c:v>100</c:v>
                </c:pt>
                <c:pt idx="43">
                  <c:v>99.923136049192934</c:v>
                </c:pt>
                <c:pt idx="44">
                  <c:v>100</c:v>
                </c:pt>
                <c:pt idx="45">
                  <c:v>100</c:v>
                </c:pt>
                <c:pt idx="46">
                  <c:v>99.967051070840199</c:v>
                </c:pt>
              </c:numCache>
            </c:numRef>
          </c:val>
          <c:smooth val="0"/>
          <c:extLst>
            <c:ext xmlns:c16="http://schemas.microsoft.com/office/drawing/2014/chart" uri="{C3380CC4-5D6E-409C-BE32-E72D297353CC}">
              <c16:uniqueId val="{00000005-6A10-46A3-8131-15BAFBAE9A2D}"/>
            </c:ext>
          </c:extLst>
        </c:ser>
        <c:dLbls>
          <c:showLegendKey val="0"/>
          <c:showVal val="0"/>
          <c:showCatName val="0"/>
          <c:showSerName val="0"/>
          <c:showPercent val="0"/>
          <c:showBubbleSize val="0"/>
        </c:dLbls>
        <c:marker val="1"/>
        <c:smooth val="0"/>
        <c:axId val="171857024"/>
        <c:axId val="171858560"/>
      </c:lineChart>
      <c:catAx>
        <c:axId val="171857024"/>
        <c:scaling>
          <c:orientation val="minMax"/>
        </c:scaling>
        <c:delete val="0"/>
        <c:axPos val="b"/>
        <c:numFmt formatCode="General" sourceLinked="0"/>
        <c:majorTickMark val="out"/>
        <c:minorTickMark val="none"/>
        <c:tickLblPos val="nextTo"/>
        <c:spPr>
          <a:ln>
            <a:noFill/>
          </a:ln>
        </c:spPr>
        <c:txPr>
          <a:bodyPr rot="0" vert="wordArtVertRtl"/>
          <a:lstStyle/>
          <a:p>
            <a:pPr>
              <a:defRPr sz="900" b="1">
                <a:latin typeface="HGｺﾞｼｯｸM" pitchFamily="49" charset="-128"/>
                <a:ea typeface="HGｺﾞｼｯｸM" pitchFamily="49" charset="-128"/>
              </a:defRPr>
            </a:pPr>
            <a:endParaRPr lang="ja-JP"/>
          </a:p>
        </c:txPr>
        <c:crossAx val="171858560"/>
        <c:crosses val="autoZero"/>
        <c:auto val="1"/>
        <c:lblAlgn val="ctr"/>
        <c:lblOffset val="100"/>
        <c:noMultiLvlLbl val="0"/>
      </c:catAx>
      <c:valAx>
        <c:axId val="171858560"/>
        <c:scaling>
          <c:orientation val="minMax"/>
          <c:max val="100"/>
          <c:min val="0"/>
        </c:scaling>
        <c:delete val="0"/>
        <c:axPos val="l"/>
        <c:majorGridlines/>
        <c:numFmt formatCode="0.0_ " sourceLinked="1"/>
        <c:majorTickMark val="out"/>
        <c:minorTickMark val="none"/>
        <c:tickLblPos val="nextTo"/>
        <c:txPr>
          <a:bodyPr/>
          <a:lstStyle/>
          <a:p>
            <a:pPr>
              <a:defRPr sz="900" b="1">
                <a:solidFill>
                  <a:schemeClr val="bg1"/>
                </a:solidFill>
                <a:latin typeface="+mj-ea"/>
                <a:ea typeface="+mj-ea"/>
              </a:defRPr>
            </a:pPr>
            <a:endParaRPr lang="ja-JP"/>
          </a:p>
        </c:txPr>
        <c:crossAx val="171857024"/>
        <c:crosses val="autoZero"/>
        <c:crossBetween val="between"/>
        <c:majorUnit val="400"/>
      </c:valAx>
    </c:plotArea>
    <c:legend>
      <c:legendPos val="r"/>
      <c:layout>
        <c:manualLayout>
          <c:xMode val="edge"/>
          <c:yMode val="edge"/>
          <c:x val="0.82757545599259119"/>
          <c:y val="0.1093636629675909"/>
          <c:w val="0.11453233355750972"/>
          <c:h val="0.30335610997821433"/>
        </c:manualLayout>
      </c:layout>
      <c:overlay val="1"/>
      <c:spPr>
        <a:solidFill>
          <a:schemeClr val="bg1">
            <a:lumMod val="95000"/>
          </a:schemeClr>
        </a:solidFill>
        <a:ln>
          <a:solidFill>
            <a:schemeClr val="bg1">
              <a:lumMod val="85000"/>
            </a:schemeClr>
          </a:solidFill>
        </a:ln>
      </c:sp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1"/>
          <c:tx>
            <c:v>セルフ率</c:v>
          </c:tx>
          <c:spPr>
            <a:solidFill>
              <a:schemeClr val="accent3">
                <a:lumMod val="40000"/>
                <a:lumOff val="60000"/>
              </a:schemeClr>
            </a:solidFill>
            <a:ln>
              <a:solidFill>
                <a:schemeClr val="bg1">
                  <a:lumMod val="50000"/>
                </a:schemeClr>
              </a:solidFill>
            </a:ln>
          </c:spPr>
          <c:invertIfNegative val="0"/>
          <c:dLbls>
            <c:spPr>
              <a:noFill/>
              <a:ln>
                <a:noFill/>
              </a:ln>
              <a:effectLst/>
            </c:spPr>
            <c:txPr>
              <a:bodyPr/>
              <a:lstStyle/>
              <a:p>
                <a:pPr>
                  <a:defRPr sz="6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'グラフ (H26.6)'!$A$2:$B$48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41</c:v>
                  </c:pt>
                  <c:pt idx="1">
                    <c:v>18</c:v>
                  </c:pt>
                  <c:pt idx="2">
                    <c:v>16</c:v>
                  </c:pt>
                  <c:pt idx="3">
                    <c:v>43</c:v>
                  </c:pt>
                  <c:pt idx="4">
                    <c:v>15</c:v>
                  </c:pt>
                  <c:pt idx="5">
                    <c:v>21</c:v>
                  </c:pt>
                  <c:pt idx="6">
                    <c:v>35</c:v>
                  </c:pt>
                  <c:pt idx="7">
                    <c:v>31</c:v>
                  </c:pt>
                  <c:pt idx="8">
                    <c:v>1</c:v>
                  </c:pt>
                  <c:pt idx="9">
                    <c:v>26</c:v>
                  </c:pt>
                  <c:pt idx="10">
                    <c:v>44</c:v>
                  </c:pt>
                  <c:pt idx="11">
                    <c:v>28</c:v>
                  </c:pt>
                  <c:pt idx="12">
                    <c:v>38</c:v>
                  </c:pt>
                  <c:pt idx="13">
                    <c:v>36</c:v>
                  </c:pt>
                  <c:pt idx="14">
                    <c:v>32</c:v>
                  </c:pt>
                  <c:pt idx="15">
                    <c:v>40</c:v>
                  </c:pt>
                  <c:pt idx="16">
                    <c:v>25</c:v>
                  </c:pt>
                  <c:pt idx="17">
                    <c:v>10</c:v>
                  </c:pt>
                  <c:pt idx="18">
                    <c:v>14</c:v>
                  </c:pt>
                  <c:pt idx="19">
                    <c:v>24</c:v>
                  </c:pt>
                  <c:pt idx="20">
                    <c:v>11</c:v>
                  </c:pt>
                  <c:pt idx="21">
                    <c:v>30</c:v>
                  </c:pt>
                  <c:pt idx="22">
                    <c:v>34</c:v>
                  </c:pt>
                  <c:pt idx="23">
                    <c:v>17</c:v>
                  </c:pt>
                  <c:pt idx="24">
                    <c:v>46</c:v>
                  </c:pt>
                  <c:pt idx="25">
                    <c:v>45</c:v>
                  </c:pt>
                  <c:pt idx="26">
                    <c:v>12</c:v>
                  </c:pt>
                  <c:pt idx="27">
                    <c:v>47</c:v>
                  </c:pt>
                  <c:pt idx="28">
                    <c:v>37</c:v>
                  </c:pt>
                  <c:pt idx="29">
                    <c:v>1</c:v>
                  </c:pt>
                  <c:pt idx="30">
                    <c:v>42</c:v>
                  </c:pt>
                  <c:pt idx="31">
                    <c:v>1</c:v>
                  </c:pt>
                  <c:pt idx="32">
                    <c:v>20</c:v>
                  </c:pt>
                  <c:pt idx="33">
                    <c:v>23</c:v>
                  </c:pt>
                  <c:pt idx="34">
                    <c:v>33</c:v>
                  </c:pt>
                  <c:pt idx="35">
                    <c:v>1</c:v>
                  </c:pt>
                  <c:pt idx="36">
                    <c:v>1</c:v>
                  </c:pt>
                  <c:pt idx="37">
                    <c:v>9</c:v>
                  </c:pt>
                  <c:pt idx="38">
                    <c:v>1</c:v>
                  </c:pt>
                  <c:pt idx="39">
                    <c:v>27</c:v>
                  </c:pt>
                  <c:pt idx="40">
                    <c:v>39</c:v>
                  </c:pt>
                  <c:pt idx="41">
                    <c:v>22</c:v>
                  </c:pt>
                  <c:pt idx="42">
                    <c:v>19</c:v>
                  </c:pt>
                  <c:pt idx="43">
                    <c:v>29</c:v>
                  </c:pt>
                  <c:pt idx="44">
                    <c:v>1</c:v>
                  </c:pt>
                  <c:pt idx="45">
                    <c:v>1</c:v>
                  </c:pt>
                  <c:pt idx="46">
                    <c:v>13</c:v>
                  </c:pt>
                </c:lvl>
              </c:multiLvlStrCache>
            </c:multiLvlStrRef>
          </c:cat>
          <c:val>
            <c:numRef>
              <c:f>'グラフ (H26.6)'!$E$2:$E$48</c:f>
              <c:numCache>
                <c:formatCode>0.0_ </c:formatCode>
                <c:ptCount val="47"/>
                <c:pt idx="0">
                  <c:v>32.848597018871665</c:v>
                </c:pt>
                <c:pt idx="1">
                  <c:v>0.25353411186232327</c:v>
                </c:pt>
                <c:pt idx="2">
                  <c:v>4.054638194864701</c:v>
                </c:pt>
                <c:pt idx="3">
                  <c:v>22.66512025393725</c:v>
                </c:pt>
                <c:pt idx="4">
                  <c:v>0.64566403206055889</c:v>
                </c:pt>
                <c:pt idx="5">
                  <c:v>0.32596041909196738</c:v>
                </c:pt>
                <c:pt idx="6">
                  <c:v>16.322120579125549</c:v>
                </c:pt>
                <c:pt idx="7">
                  <c:v>1.563247726910193</c:v>
                </c:pt>
                <c:pt idx="8">
                  <c:v>3.1921067904817177</c:v>
                </c:pt>
                <c:pt idx="9">
                  <c:v>1.1763751419763102</c:v>
                </c:pt>
                <c:pt idx="10">
                  <c:v>14.59063724479274</c:v>
                </c:pt>
                <c:pt idx="11">
                  <c:v>14.936636764915278</c:v>
                </c:pt>
                <c:pt idx="12">
                  <c:v>20.707557397190971</c:v>
                </c:pt>
                <c:pt idx="13">
                  <c:v>44.952696046541888</c:v>
                </c:pt>
                <c:pt idx="14">
                  <c:v>0.78929927095258179</c:v>
                </c:pt>
                <c:pt idx="15">
                  <c:v>1.5717092337917484</c:v>
                </c:pt>
                <c:pt idx="16">
                  <c:v>0.42198658299069469</c:v>
                </c:pt>
                <c:pt idx="17">
                  <c:v>0.4949814381960676</c:v>
                </c:pt>
                <c:pt idx="18">
                  <c:v>3.0949326491340603</c:v>
                </c:pt>
                <c:pt idx="19">
                  <c:v>0.24491333835719667</c:v>
                </c:pt>
                <c:pt idx="20">
                  <c:v>1.2424154868535104</c:v>
                </c:pt>
                <c:pt idx="21">
                  <c:v>7.0145460918331581</c:v>
                </c:pt>
                <c:pt idx="22">
                  <c:v>14.44321940463065</c:v>
                </c:pt>
                <c:pt idx="23">
                  <c:v>7.0093104231322378</c:v>
                </c:pt>
                <c:pt idx="24">
                  <c:v>13.501323659182274</c:v>
                </c:pt>
                <c:pt idx="25">
                  <c:v>22.71710590294661</c:v>
                </c:pt>
                <c:pt idx="26">
                  <c:v>40.505048071130815</c:v>
                </c:pt>
                <c:pt idx="27">
                  <c:v>22.19017306544659</c:v>
                </c:pt>
                <c:pt idx="28">
                  <c:v>11.752729964834352</c:v>
                </c:pt>
                <c:pt idx="29">
                  <c:v>4.3881137501331349</c:v>
                </c:pt>
                <c:pt idx="30">
                  <c:v>1.4187866927592954</c:v>
                </c:pt>
                <c:pt idx="31">
                  <c:v>0.72674418604651159</c:v>
                </c:pt>
                <c:pt idx="32">
                  <c:v>22.046674305011155</c:v>
                </c:pt>
                <c:pt idx="33">
                  <c:v>19.964572712347707</c:v>
                </c:pt>
                <c:pt idx="34">
                  <c:v>0.43575004635638792</c:v>
                </c:pt>
                <c:pt idx="35">
                  <c:v>0.25832766825288916</c:v>
                </c:pt>
                <c:pt idx="36">
                  <c:v>0.26978417266187049</c:v>
                </c:pt>
                <c:pt idx="37">
                  <c:v>6.8239510228460505</c:v>
                </c:pt>
                <c:pt idx="38">
                  <c:v>3.7856363919613645</c:v>
                </c:pt>
                <c:pt idx="39">
                  <c:v>7.4835729183018991</c:v>
                </c:pt>
                <c:pt idx="40">
                  <c:v>13.527712109272393</c:v>
                </c:pt>
                <c:pt idx="41">
                  <c:v>1.3625509200730441</c:v>
                </c:pt>
                <c:pt idx="42">
                  <c:v>1.0553151123495583</c:v>
                </c:pt>
                <c:pt idx="43">
                  <c:v>0.56690287619841606</c:v>
                </c:pt>
                <c:pt idx="44">
                  <c:v>0.47297977256717316</c:v>
                </c:pt>
                <c:pt idx="45">
                  <c:v>0.31185610068496961</c:v>
                </c:pt>
                <c:pt idx="46">
                  <c:v>0.82580798479087447</c:v>
                </c:pt>
              </c:numCache>
            </c:numRef>
          </c:val>
          <c:extLst>
            <c:ext xmlns:c16="http://schemas.microsoft.com/office/drawing/2014/chart" uri="{C3380CC4-5D6E-409C-BE32-E72D297353CC}">
              <c16:uniqueId val="{00000000-A8A8-4CB6-AEAE-900FC9B87F25}"/>
            </c:ext>
          </c:extLst>
        </c:ser>
        <c:ser>
          <c:idx val="0"/>
          <c:order val="2"/>
          <c:tx>
            <c:v>進捗率</c:v>
          </c:tx>
          <c:spPr>
            <a:solidFill>
              <a:schemeClr val="accent2">
                <a:lumMod val="60000"/>
                <a:lumOff val="40000"/>
              </a:schemeClr>
            </a:solidFill>
            <a:ln>
              <a:solidFill>
                <a:schemeClr val="bg1">
                  <a:lumMod val="50000"/>
                </a:schemeClr>
              </a:solidFill>
            </a:ln>
          </c:spPr>
          <c:invertIfNegative val="0"/>
          <c:cat>
            <c:multiLvlStrRef>
              <c:f>'グラフ (H26.6)'!$A$2:$B$48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41</c:v>
                  </c:pt>
                  <c:pt idx="1">
                    <c:v>18</c:v>
                  </c:pt>
                  <c:pt idx="2">
                    <c:v>16</c:v>
                  </c:pt>
                  <c:pt idx="3">
                    <c:v>43</c:v>
                  </c:pt>
                  <c:pt idx="4">
                    <c:v>15</c:v>
                  </c:pt>
                  <c:pt idx="5">
                    <c:v>21</c:v>
                  </c:pt>
                  <c:pt idx="6">
                    <c:v>35</c:v>
                  </c:pt>
                  <c:pt idx="7">
                    <c:v>31</c:v>
                  </c:pt>
                  <c:pt idx="8">
                    <c:v>1</c:v>
                  </c:pt>
                  <c:pt idx="9">
                    <c:v>26</c:v>
                  </c:pt>
                  <c:pt idx="10">
                    <c:v>44</c:v>
                  </c:pt>
                  <c:pt idx="11">
                    <c:v>28</c:v>
                  </c:pt>
                  <c:pt idx="12">
                    <c:v>38</c:v>
                  </c:pt>
                  <c:pt idx="13">
                    <c:v>36</c:v>
                  </c:pt>
                  <c:pt idx="14">
                    <c:v>32</c:v>
                  </c:pt>
                  <c:pt idx="15">
                    <c:v>40</c:v>
                  </c:pt>
                  <c:pt idx="16">
                    <c:v>25</c:v>
                  </c:pt>
                  <c:pt idx="17">
                    <c:v>10</c:v>
                  </c:pt>
                  <c:pt idx="18">
                    <c:v>14</c:v>
                  </c:pt>
                  <c:pt idx="19">
                    <c:v>24</c:v>
                  </c:pt>
                  <c:pt idx="20">
                    <c:v>11</c:v>
                  </c:pt>
                  <c:pt idx="21">
                    <c:v>30</c:v>
                  </c:pt>
                  <c:pt idx="22">
                    <c:v>34</c:v>
                  </c:pt>
                  <c:pt idx="23">
                    <c:v>17</c:v>
                  </c:pt>
                  <c:pt idx="24">
                    <c:v>46</c:v>
                  </c:pt>
                  <c:pt idx="25">
                    <c:v>45</c:v>
                  </c:pt>
                  <c:pt idx="26">
                    <c:v>12</c:v>
                  </c:pt>
                  <c:pt idx="27">
                    <c:v>47</c:v>
                  </c:pt>
                  <c:pt idx="28">
                    <c:v>37</c:v>
                  </c:pt>
                  <c:pt idx="29">
                    <c:v>1</c:v>
                  </c:pt>
                  <c:pt idx="30">
                    <c:v>42</c:v>
                  </c:pt>
                  <c:pt idx="31">
                    <c:v>1</c:v>
                  </c:pt>
                  <c:pt idx="32">
                    <c:v>20</c:v>
                  </c:pt>
                  <c:pt idx="33">
                    <c:v>23</c:v>
                  </c:pt>
                  <c:pt idx="34">
                    <c:v>33</c:v>
                  </c:pt>
                  <c:pt idx="35">
                    <c:v>1</c:v>
                  </c:pt>
                  <c:pt idx="36">
                    <c:v>1</c:v>
                  </c:pt>
                  <c:pt idx="37">
                    <c:v>9</c:v>
                  </c:pt>
                  <c:pt idx="38">
                    <c:v>1</c:v>
                  </c:pt>
                  <c:pt idx="39">
                    <c:v>27</c:v>
                  </c:pt>
                  <c:pt idx="40">
                    <c:v>39</c:v>
                  </c:pt>
                  <c:pt idx="41">
                    <c:v>22</c:v>
                  </c:pt>
                  <c:pt idx="42">
                    <c:v>19</c:v>
                  </c:pt>
                  <c:pt idx="43">
                    <c:v>29</c:v>
                  </c:pt>
                  <c:pt idx="44">
                    <c:v>1</c:v>
                  </c:pt>
                  <c:pt idx="45">
                    <c:v>1</c:v>
                  </c:pt>
                  <c:pt idx="46">
                    <c:v>13</c:v>
                  </c:pt>
                </c:lvl>
              </c:multiLvlStrCache>
            </c:multiLvlStrRef>
          </c:cat>
          <c:val>
            <c:numRef>
              <c:f>'グラフ (H26.6)'!$H$2:$H$48</c:f>
              <c:numCache>
                <c:formatCode>0.0_ </c:formatCode>
                <c:ptCount val="47"/>
                <c:pt idx="0">
                  <c:v>66.21988357310974</c:v>
                </c:pt>
                <c:pt idx="1">
                  <c:v>99.700390016535778</c:v>
                </c:pt>
                <c:pt idx="2">
                  <c:v>95.910792623560667</c:v>
                </c:pt>
                <c:pt idx="3">
                  <c:v>76.265974618941556</c:v>
                </c:pt>
                <c:pt idx="4">
                  <c:v>99.320950701970148</c:v>
                </c:pt>
                <c:pt idx="5">
                  <c:v>99.61586622430535</c:v>
                </c:pt>
                <c:pt idx="6">
                  <c:v>83.261840399283457</c:v>
                </c:pt>
                <c:pt idx="7">
                  <c:v>98.192759274628031</c:v>
                </c:pt>
                <c:pt idx="8">
                  <c:v>96.807893209518284</c:v>
                </c:pt>
                <c:pt idx="9">
                  <c:v>98.693986225711257</c:v>
                </c:pt>
                <c:pt idx="10">
                  <c:v>83.666708246595306</c:v>
                </c:pt>
                <c:pt idx="11">
                  <c:v>84.929696208180673</c:v>
                </c:pt>
                <c:pt idx="12">
                  <c:v>78.697339926643068</c:v>
                </c:pt>
                <c:pt idx="13">
                  <c:v>54.627151439946587</c:v>
                </c:pt>
                <c:pt idx="14">
                  <c:v>98.940300536762834</c:v>
                </c:pt>
                <c:pt idx="15">
                  <c:v>97.54551782060264</c:v>
                </c:pt>
                <c:pt idx="16">
                  <c:v>99.480726637201712</c:v>
                </c:pt>
                <c:pt idx="17">
                  <c:v>99.491270967632914</c:v>
                </c:pt>
                <c:pt idx="18">
                  <c:v>96.873005792674206</c:v>
                </c:pt>
                <c:pt idx="19">
                  <c:v>99.667246280164576</c:v>
                </c:pt>
                <c:pt idx="20">
                  <c:v>98.735919170472982</c:v>
                </c:pt>
                <c:pt idx="21">
                  <c:v>92.793045302254654</c:v>
                </c:pt>
                <c:pt idx="22">
                  <c:v>85.152119879994274</c:v>
                </c:pt>
                <c:pt idx="23">
                  <c:v>92.945293496062732</c:v>
                </c:pt>
                <c:pt idx="24">
                  <c:v>83.089262570574334</c:v>
                </c:pt>
                <c:pt idx="25">
                  <c:v>73.973068050979109</c:v>
                </c:pt>
                <c:pt idx="26">
                  <c:v>59.467249429621972</c:v>
                </c:pt>
                <c:pt idx="27">
                  <c:v>72.442389233068596</c:v>
                </c:pt>
                <c:pt idx="28">
                  <c:v>87.795865152623037</c:v>
                </c:pt>
                <c:pt idx="29">
                  <c:v>95.61188624986687</c:v>
                </c:pt>
                <c:pt idx="30">
                  <c:v>97.5163536751013</c:v>
                </c:pt>
                <c:pt idx="31">
                  <c:v>99.273255813953483</c:v>
                </c:pt>
                <c:pt idx="32">
                  <c:v>77.905106781119883</c:v>
                </c:pt>
                <c:pt idx="33">
                  <c:v>79.949093867985553</c:v>
                </c:pt>
                <c:pt idx="34">
                  <c:v>99.250017051610342</c:v>
                </c:pt>
                <c:pt idx="35">
                  <c:v>99.741672331747111</c:v>
                </c:pt>
                <c:pt idx="36">
                  <c:v>99.730215827338128</c:v>
                </c:pt>
                <c:pt idx="37">
                  <c:v>93.168583504962839</c:v>
                </c:pt>
                <c:pt idx="38">
                  <c:v>96.214363608038639</c:v>
                </c:pt>
                <c:pt idx="39">
                  <c:v>92.384288223915334</c:v>
                </c:pt>
                <c:pt idx="40">
                  <c:v>85.858790958212268</c:v>
                </c:pt>
                <c:pt idx="41">
                  <c:v>98.574277885991393</c:v>
                </c:pt>
                <c:pt idx="42">
                  <c:v>98.897277480243034</c:v>
                </c:pt>
                <c:pt idx="43">
                  <c:v>99.25833014643807</c:v>
                </c:pt>
                <c:pt idx="44">
                  <c:v>99.527020227432828</c:v>
                </c:pt>
                <c:pt idx="45">
                  <c:v>99.688143899315037</c:v>
                </c:pt>
                <c:pt idx="46">
                  <c:v>99.144495513457031</c:v>
                </c:pt>
              </c:numCache>
            </c:numRef>
          </c:val>
          <c:extLst>
            <c:ext xmlns:c16="http://schemas.microsoft.com/office/drawing/2014/chart" uri="{C3380CC4-5D6E-409C-BE32-E72D297353CC}">
              <c16:uniqueId val="{00000001-A8A8-4CB6-AEAE-900FC9B87F25}"/>
            </c:ext>
          </c:extLst>
        </c:ser>
        <c:dLbls>
          <c:showLegendKey val="0"/>
          <c:showVal val="0"/>
          <c:showCatName val="0"/>
          <c:showSerName val="0"/>
          <c:showPercent val="0"/>
          <c:showBubbleSize val="0"/>
        </c:dLbls>
        <c:gapWidth val="150"/>
        <c:overlap val="100"/>
        <c:axId val="172188032"/>
        <c:axId val="172189568"/>
      </c:barChart>
      <c:lineChart>
        <c:grouping val="standard"/>
        <c:varyColors val="0"/>
        <c:ser>
          <c:idx val="1"/>
          <c:order val="0"/>
          <c:tx>
            <c:v>進捗率平均</c:v>
          </c:tx>
          <c:spPr>
            <a:ln w="19050">
              <a:solidFill>
                <a:srgbClr val="FF0000"/>
              </a:solidFill>
            </a:ln>
          </c:spPr>
          <c:marker>
            <c:symbol val="none"/>
          </c:marker>
          <c:cat>
            <c:multiLvlStrRef>
              <c:f>'グラフ (H26.6)'!$A$2:$B$48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41</c:v>
                  </c:pt>
                  <c:pt idx="1">
                    <c:v>18</c:v>
                  </c:pt>
                  <c:pt idx="2">
                    <c:v>16</c:v>
                  </c:pt>
                  <c:pt idx="3">
                    <c:v>43</c:v>
                  </c:pt>
                  <c:pt idx="4">
                    <c:v>15</c:v>
                  </c:pt>
                  <c:pt idx="5">
                    <c:v>21</c:v>
                  </c:pt>
                  <c:pt idx="6">
                    <c:v>35</c:v>
                  </c:pt>
                  <c:pt idx="7">
                    <c:v>31</c:v>
                  </c:pt>
                  <c:pt idx="8">
                    <c:v>1</c:v>
                  </c:pt>
                  <c:pt idx="9">
                    <c:v>26</c:v>
                  </c:pt>
                  <c:pt idx="10">
                    <c:v>44</c:v>
                  </c:pt>
                  <c:pt idx="11">
                    <c:v>28</c:v>
                  </c:pt>
                  <c:pt idx="12">
                    <c:v>38</c:v>
                  </c:pt>
                  <c:pt idx="13">
                    <c:v>36</c:v>
                  </c:pt>
                  <c:pt idx="14">
                    <c:v>32</c:v>
                  </c:pt>
                  <c:pt idx="15">
                    <c:v>40</c:v>
                  </c:pt>
                  <c:pt idx="16">
                    <c:v>25</c:v>
                  </c:pt>
                  <c:pt idx="17">
                    <c:v>10</c:v>
                  </c:pt>
                  <c:pt idx="18">
                    <c:v>14</c:v>
                  </c:pt>
                  <c:pt idx="19">
                    <c:v>24</c:v>
                  </c:pt>
                  <c:pt idx="20">
                    <c:v>11</c:v>
                  </c:pt>
                  <c:pt idx="21">
                    <c:v>30</c:v>
                  </c:pt>
                  <c:pt idx="22">
                    <c:v>34</c:v>
                  </c:pt>
                  <c:pt idx="23">
                    <c:v>17</c:v>
                  </c:pt>
                  <c:pt idx="24">
                    <c:v>46</c:v>
                  </c:pt>
                  <c:pt idx="25">
                    <c:v>45</c:v>
                  </c:pt>
                  <c:pt idx="26">
                    <c:v>12</c:v>
                  </c:pt>
                  <c:pt idx="27">
                    <c:v>47</c:v>
                  </c:pt>
                  <c:pt idx="28">
                    <c:v>37</c:v>
                  </c:pt>
                  <c:pt idx="29">
                    <c:v>1</c:v>
                  </c:pt>
                  <c:pt idx="30">
                    <c:v>42</c:v>
                  </c:pt>
                  <c:pt idx="31">
                    <c:v>1</c:v>
                  </c:pt>
                  <c:pt idx="32">
                    <c:v>20</c:v>
                  </c:pt>
                  <c:pt idx="33">
                    <c:v>23</c:v>
                  </c:pt>
                  <c:pt idx="34">
                    <c:v>33</c:v>
                  </c:pt>
                  <c:pt idx="35">
                    <c:v>1</c:v>
                  </c:pt>
                  <c:pt idx="36">
                    <c:v>1</c:v>
                  </c:pt>
                  <c:pt idx="37">
                    <c:v>9</c:v>
                  </c:pt>
                  <c:pt idx="38">
                    <c:v>1</c:v>
                  </c:pt>
                  <c:pt idx="39">
                    <c:v>27</c:v>
                  </c:pt>
                  <c:pt idx="40">
                    <c:v>39</c:v>
                  </c:pt>
                  <c:pt idx="41">
                    <c:v>22</c:v>
                  </c:pt>
                  <c:pt idx="42">
                    <c:v>19</c:v>
                  </c:pt>
                  <c:pt idx="43">
                    <c:v>29</c:v>
                  </c:pt>
                  <c:pt idx="44">
                    <c:v>1</c:v>
                  </c:pt>
                  <c:pt idx="45">
                    <c:v>1</c:v>
                  </c:pt>
                  <c:pt idx="46">
                    <c:v>13</c:v>
                  </c:pt>
                </c:lvl>
              </c:multiLvlStrCache>
            </c:multiLvlStrRef>
          </c:cat>
          <c:val>
            <c:numRef>
              <c:f>'グラフ (H26.6)'!$D$2:$D$48</c:f>
              <c:numCache>
                <c:formatCode>0.0_ </c:formatCode>
                <c:ptCount val="47"/>
                <c:pt idx="0">
                  <c:v>99.336556471128489</c:v>
                </c:pt>
                <c:pt idx="1">
                  <c:v>99.336556471128489</c:v>
                </c:pt>
                <c:pt idx="2">
                  <c:v>99.336556471128489</c:v>
                </c:pt>
                <c:pt idx="3">
                  <c:v>99.336556471128489</c:v>
                </c:pt>
                <c:pt idx="4">
                  <c:v>99.336556471128489</c:v>
                </c:pt>
                <c:pt idx="5">
                  <c:v>99.336556471128489</c:v>
                </c:pt>
                <c:pt idx="6">
                  <c:v>99.336556471128489</c:v>
                </c:pt>
                <c:pt idx="7">
                  <c:v>99.336556471128489</c:v>
                </c:pt>
                <c:pt idx="8">
                  <c:v>99.336556471128489</c:v>
                </c:pt>
                <c:pt idx="9">
                  <c:v>99.336556471128489</c:v>
                </c:pt>
                <c:pt idx="10">
                  <c:v>99.336556471128489</c:v>
                </c:pt>
                <c:pt idx="11">
                  <c:v>99.336556471128489</c:v>
                </c:pt>
                <c:pt idx="12">
                  <c:v>99.336556471128489</c:v>
                </c:pt>
                <c:pt idx="13">
                  <c:v>99.336556471128489</c:v>
                </c:pt>
                <c:pt idx="14">
                  <c:v>99.336556471128489</c:v>
                </c:pt>
                <c:pt idx="15">
                  <c:v>99.336556471128489</c:v>
                </c:pt>
                <c:pt idx="16">
                  <c:v>99.336556471128489</c:v>
                </c:pt>
                <c:pt idx="17">
                  <c:v>99.336556471128489</c:v>
                </c:pt>
                <c:pt idx="18">
                  <c:v>99.336556471128489</c:v>
                </c:pt>
                <c:pt idx="19">
                  <c:v>99.336556471128489</c:v>
                </c:pt>
                <c:pt idx="20">
                  <c:v>99.336556471128489</c:v>
                </c:pt>
                <c:pt idx="21">
                  <c:v>99.336556471128489</c:v>
                </c:pt>
                <c:pt idx="22">
                  <c:v>99.336556471128489</c:v>
                </c:pt>
                <c:pt idx="23">
                  <c:v>99.336556471128489</c:v>
                </c:pt>
                <c:pt idx="24">
                  <c:v>99.336556471128489</c:v>
                </c:pt>
                <c:pt idx="25">
                  <c:v>99.336556471128489</c:v>
                </c:pt>
                <c:pt idx="26">
                  <c:v>99.336556471128489</c:v>
                </c:pt>
                <c:pt idx="27">
                  <c:v>99.336556471128489</c:v>
                </c:pt>
                <c:pt idx="28">
                  <c:v>99.336556471128489</c:v>
                </c:pt>
                <c:pt idx="29">
                  <c:v>99.336556471128489</c:v>
                </c:pt>
                <c:pt idx="30">
                  <c:v>99.336556471128489</c:v>
                </c:pt>
                <c:pt idx="31">
                  <c:v>99.336556471128489</c:v>
                </c:pt>
                <c:pt idx="32">
                  <c:v>99.336556471128489</c:v>
                </c:pt>
                <c:pt idx="33">
                  <c:v>99.336556471128489</c:v>
                </c:pt>
                <c:pt idx="34">
                  <c:v>99.336556471128489</c:v>
                </c:pt>
                <c:pt idx="35">
                  <c:v>99.336556471128489</c:v>
                </c:pt>
                <c:pt idx="36">
                  <c:v>99.336556471128489</c:v>
                </c:pt>
                <c:pt idx="37">
                  <c:v>99.336556471128489</c:v>
                </c:pt>
                <c:pt idx="38">
                  <c:v>99.336556471128489</c:v>
                </c:pt>
                <c:pt idx="39">
                  <c:v>99.336556471128489</c:v>
                </c:pt>
                <c:pt idx="40">
                  <c:v>99.336556471128489</c:v>
                </c:pt>
                <c:pt idx="41">
                  <c:v>99.336556471128489</c:v>
                </c:pt>
                <c:pt idx="42">
                  <c:v>99.336556471128489</c:v>
                </c:pt>
                <c:pt idx="43">
                  <c:v>99.336556471128489</c:v>
                </c:pt>
                <c:pt idx="44">
                  <c:v>99.336556471128489</c:v>
                </c:pt>
                <c:pt idx="45">
                  <c:v>99.336556471128489</c:v>
                </c:pt>
                <c:pt idx="46">
                  <c:v>99.336556471128489</c:v>
                </c:pt>
              </c:numCache>
            </c:numRef>
          </c:val>
          <c:smooth val="0"/>
          <c:extLst>
            <c:ext xmlns:c16="http://schemas.microsoft.com/office/drawing/2014/chart" uri="{C3380CC4-5D6E-409C-BE32-E72D297353CC}">
              <c16:uniqueId val="{00000002-A8A8-4CB6-AEAE-900FC9B87F25}"/>
            </c:ext>
          </c:extLst>
        </c:ser>
        <c:ser>
          <c:idx val="3"/>
          <c:order val="3"/>
          <c:tx>
            <c:v>セルフ率平均</c:v>
          </c:tx>
          <c:spPr>
            <a:ln w="19050"/>
          </c:spPr>
          <c:marker>
            <c:symbol val="none"/>
          </c:marker>
          <c:cat>
            <c:multiLvlStrRef>
              <c:f>'グラフ (H26.6)'!$A$2:$B$48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41</c:v>
                  </c:pt>
                  <c:pt idx="1">
                    <c:v>18</c:v>
                  </c:pt>
                  <c:pt idx="2">
                    <c:v>16</c:v>
                  </c:pt>
                  <c:pt idx="3">
                    <c:v>43</c:v>
                  </c:pt>
                  <c:pt idx="4">
                    <c:v>15</c:v>
                  </c:pt>
                  <c:pt idx="5">
                    <c:v>21</c:v>
                  </c:pt>
                  <c:pt idx="6">
                    <c:v>35</c:v>
                  </c:pt>
                  <c:pt idx="7">
                    <c:v>31</c:v>
                  </c:pt>
                  <c:pt idx="8">
                    <c:v>1</c:v>
                  </c:pt>
                  <c:pt idx="9">
                    <c:v>26</c:v>
                  </c:pt>
                  <c:pt idx="10">
                    <c:v>44</c:v>
                  </c:pt>
                  <c:pt idx="11">
                    <c:v>28</c:v>
                  </c:pt>
                  <c:pt idx="12">
                    <c:v>38</c:v>
                  </c:pt>
                  <c:pt idx="13">
                    <c:v>36</c:v>
                  </c:pt>
                  <c:pt idx="14">
                    <c:v>32</c:v>
                  </c:pt>
                  <c:pt idx="15">
                    <c:v>40</c:v>
                  </c:pt>
                  <c:pt idx="16">
                    <c:v>25</c:v>
                  </c:pt>
                  <c:pt idx="17">
                    <c:v>10</c:v>
                  </c:pt>
                  <c:pt idx="18">
                    <c:v>14</c:v>
                  </c:pt>
                  <c:pt idx="19">
                    <c:v>24</c:v>
                  </c:pt>
                  <c:pt idx="20">
                    <c:v>11</c:v>
                  </c:pt>
                  <c:pt idx="21">
                    <c:v>30</c:v>
                  </c:pt>
                  <c:pt idx="22">
                    <c:v>34</c:v>
                  </c:pt>
                  <c:pt idx="23">
                    <c:v>17</c:v>
                  </c:pt>
                  <c:pt idx="24">
                    <c:v>46</c:v>
                  </c:pt>
                  <c:pt idx="25">
                    <c:v>45</c:v>
                  </c:pt>
                  <c:pt idx="26">
                    <c:v>12</c:v>
                  </c:pt>
                  <c:pt idx="27">
                    <c:v>47</c:v>
                  </c:pt>
                  <c:pt idx="28">
                    <c:v>37</c:v>
                  </c:pt>
                  <c:pt idx="29">
                    <c:v>1</c:v>
                  </c:pt>
                  <c:pt idx="30">
                    <c:v>42</c:v>
                  </c:pt>
                  <c:pt idx="31">
                    <c:v>1</c:v>
                  </c:pt>
                  <c:pt idx="32">
                    <c:v>20</c:v>
                  </c:pt>
                  <c:pt idx="33">
                    <c:v>23</c:v>
                  </c:pt>
                  <c:pt idx="34">
                    <c:v>33</c:v>
                  </c:pt>
                  <c:pt idx="35">
                    <c:v>1</c:v>
                  </c:pt>
                  <c:pt idx="36">
                    <c:v>1</c:v>
                  </c:pt>
                  <c:pt idx="37">
                    <c:v>9</c:v>
                  </c:pt>
                  <c:pt idx="38">
                    <c:v>1</c:v>
                  </c:pt>
                  <c:pt idx="39">
                    <c:v>27</c:v>
                  </c:pt>
                  <c:pt idx="40">
                    <c:v>39</c:v>
                  </c:pt>
                  <c:pt idx="41">
                    <c:v>22</c:v>
                  </c:pt>
                  <c:pt idx="42">
                    <c:v>19</c:v>
                  </c:pt>
                  <c:pt idx="43">
                    <c:v>29</c:v>
                  </c:pt>
                  <c:pt idx="44">
                    <c:v>1</c:v>
                  </c:pt>
                  <c:pt idx="45">
                    <c:v>1</c:v>
                  </c:pt>
                  <c:pt idx="46">
                    <c:v>13</c:v>
                  </c:pt>
                </c:lvl>
              </c:multiLvlStrCache>
            </c:multiLvlStrRef>
          </c:cat>
          <c:val>
            <c:numRef>
              <c:f>'グラフ (H26.6)'!$F$2:$F$48</c:f>
              <c:numCache>
                <c:formatCode>0.0_ </c:formatCode>
                <c:ptCount val="47"/>
                <c:pt idx="0">
                  <c:v>16.093812006158284</c:v>
                </c:pt>
                <c:pt idx="1">
                  <c:v>16.093812006158284</c:v>
                </c:pt>
                <c:pt idx="2">
                  <c:v>16.093812006158284</c:v>
                </c:pt>
                <c:pt idx="3">
                  <c:v>16.093812006158284</c:v>
                </c:pt>
                <c:pt idx="4">
                  <c:v>16.093812006158284</c:v>
                </c:pt>
                <c:pt idx="5">
                  <c:v>16.093812006158284</c:v>
                </c:pt>
                <c:pt idx="6">
                  <c:v>16.093812006158284</c:v>
                </c:pt>
                <c:pt idx="7">
                  <c:v>16.093812006158284</c:v>
                </c:pt>
                <c:pt idx="8">
                  <c:v>16.093812006158284</c:v>
                </c:pt>
                <c:pt idx="9">
                  <c:v>16.093812006158284</c:v>
                </c:pt>
                <c:pt idx="10">
                  <c:v>16.093812006158284</c:v>
                </c:pt>
                <c:pt idx="11">
                  <c:v>16.093812006158284</c:v>
                </c:pt>
                <c:pt idx="12">
                  <c:v>16.093812006158284</c:v>
                </c:pt>
                <c:pt idx="13">
                  <c:v>16.093812006158284</c:v>
                </c:pt>
                <c:pt idx="14">
                  <c:v>16.093812006158284</c:v>
                </c:pt>
                <c:pt idx="15">
                  <c:v>16.093812006158284</c:v>
                </c:pt>
                <c:pt idx="16">
                  <c:v>16.093812006158284</c:v>
                </c:pt>
                <c:pt idx="17">
                  <c:v>16.093812006158284</c:v>
                </c:pt>
                <c:pt idx="18">
                  <c:v>16.093812006158284</c:v>
                </c:pt>
                <c:pt idx="19">
                  <c:v>16.093812006158284</c:v>
                </c:pt>
                <c:pt idx="20">
                  <c:v>16.093812006158284</c:v>
                </c:pt>
                <c:pt idx="21">
                  <c:v>16.093812006158284</c:v>
                </c:pt>
                <c:pt idx="22">
                  <c:v>16.093812006158284</c:v>
                </c:pt>
                <c:pt idx="23">
                  <c:v>16.093812006158284</c:v>
                </c:pt>
                <c:pt idx="24">
                  <c:v>16.093812006158284</c:v>
                </c:pt>
                <c:pt idx="25">
                  <c:v>16.093812006158284</c:v>
                </c:pt>
                <c:pt idx="26">
                  <c:v>16.093812006158284</c:v>
                </c:pt>
                <c:pt idx="27">
                  <c:v>16.093812006158284</c:v>
                </c:pt>
                <c:pt idx="28">
                  <c:v>16.093812006158284</c:v>
                </c:pt>
                <c:pt idx="29">
                  <c:v>16.093812006158284</c:v>
                </c:pt>
                <c:pt idx="30">
                  <c:v>16.093812006158284</c:v>
                </c:pt>
                <c:pt idx="31">
                  <c:v>16.093812006158284</c:v>
                </c:pt>
                <c:pt idx="32">
                  <c:v>16.093812006158284</c:v>
                </c:pt>
                <c:pt idx="33">
                  <c:v>16.093812006158284</c:v>
                </c:pt>
                <c:pt idx="34">
                  <c:v>16.093812006158284</c:v>
                </c:pt>
                <c:pt idx="35">
                  <c:v>16.093812006158284</c:v>
                </c:pt>
                <c:pt idx="36">
                  <c:v>16.093812006158284</c:v>
                </c:pt>
                <c:pt idx="37">
                  <c:v>16.093812006158284</c:v>
                </c:pt>
                <c:pt idx="38">
                  <c:v>16.093812006158284</c:v>
                </c:pt>
                <c:pt idx="39">
                  <c:v>16.093812006158284</c:v>
                </c:pt>
                <c:pt idx="40">
                  <c:v>16.093812006158284</c:v>
                </c:pt>
                <c:pt idx="41">
                  <c:v>16.093812006158284</c:v>
                </c:pt>
                <c:pt idx="42">
                  <c:v>16.093812006158284</c:v>
                </c:pt>
                <c:pt idx="43">
                  <c:v>16.093812006158284</c:v>
                </c:pt>
                <c:pt idx="44">
                  <c:v>16.093812006158284</c:v>
                </c:pt>
                <c:pt idx="45">
                  <c:v>16.093812006158284</c:v>
                </c:pt>
                <c:pt idx="46">
                  <c:v>16.093812006158284</c:v>
                </c:pt>
              </c:numCache>
            </c:numRef>
          </c:val>
          <c:smooth val="0"/>
          <c:extLst>
            <c:ext xmlns:c16="http://schemas.microsoft.com/office/drawing/2014/chart" uri="{C3380CC4-5D6E-409C-BE32-E72D297353CC}">
              <c16:uniqueId val="{00000003-A8A8-4CB6-AEAE-900FC9B87F25}"/>
            </c:ext>
          </c:extLst>
        </c:ser>
        <c:ser>
          <c:idx val="4"/>
          <c:order val="4"/>
          <c:tx>
            <c:v>合計</c:v>
          </c:tx>
          <c:spPr>
            <a:ln>
              <a:noFill/>
            </a:ln>
          </c:spPr>
          <c:marker>
            <c:symbol val="none"/>
          </c:marker>
          <c:dLbls>
            <c:dLbl>
              <c:idx val="26"/>
              <c:layout>
                <c:manualLayout>
                  <c:x val="-2.11474594425895E-2"/>
                  <c:y val="-3.289610066757681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8A8-4CB6-AEAE-900FC9B87F25}"/>
                </c:ext>
              </c:extLst>
            </c:dLbl>
            <c:dLbl>
              <c:idx val="27"/>
              <c:layout>
                <c:manualLayout>
                  <c:x val="-1.9801128967010452E-2"/>
                  <c:y val="-8.00964158318859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8A8-4CB6-AEAE-900FC9B87F25}"/>
                </c:ext>
              </c:extLst>
            </c:dLbl>
            <c:dLbl>
              <c:idx val="38"/>
              <c:layout>
                <c:manualLayout>
                  <c:x val="-1.9801128967010452E-2"/>
                  <c:y val="-4.338505959297883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8A8-4CB6-AEAE-900FC9B87F25}"/>
                </c:ext>
              </c:extLst>
            </c:dLbl>
            <c:spPr>
              <a:noFill/>
              <a:ln>
                <a:noFill/>
              </a:ln>
              <a:effectLst/>
            </c:spPr>
            <c:txPr>
              <a:bodyPr/>
              <a:lstStyle/>
              <a:p>
                <a:pPr>
                  <a:defRPr sz="6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'グラフ (H26.6)'!$A$2:$B$48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41</c:v>
                  </c:pt>
                  <c:pt idx="1">
                    <c:v>18</c:v>
                  </c:pt>
                  <c:pt idx="2">
                    <c:v>16</c:v>
                  </c:pt>
                  <c:pt idx="3">
                    <c:v>43</c:v>
                  </c:pt>
                  <c:pt idx="4">
                    <c:v>15</c:v>
                  </c:pt>
                  <c:pt idx="5">
                    <c:v>21</c:v>
                  </c:pt>
                  <c:pt idx="6">
                    <c:v>35</c:v>
                  </c:pt>
                  <c:pt idx="7">
                    <c:v>31</c:v>
                  </c:pt>
                  <c:pt idx="8">
                    <c:v>1</c:v>
                  </c:pt>
                  <c:pt idx="9">
                    <c:v>26</c:v>
                  </c:pt>
                  <c:pt idx="10">
                    <c:v>44</c:v>
                  </c:pt>
                  <c:pt idx="11">
                    <c:v>28</c:v>
                  </c:pt>
                  <c:pt idx="12">
                    <c:v>38</c:v>
                  </c:pt>
                  <c:pt idx="13">
                    <c:v>36</c:v>
                  </c:pt>
                  <c:pt idx="14">
                    <c:v>32</c:v>
                  </c:pt>
                  <c:pt idx="15">
                    <c:v>40</c:v>
                  </c:pt>
                  <c:pt idx="16">
                    <c:v>25</c:v>
                  </c:pt>
                  <c:pt idx="17">
                    <c:v>10</c:v>
                  </c:pt>
                  <c:pt idx="18">
                    <c:v>14</c:v>
                  </c:pt>
                  <c:pt idx="19">
                    <c:v>24</c:v>
                  </c:pt>
                  <c:pt idx="20">
                    <c:v>11</c:v>
                  </c:pt>
                  <c:pt idx="21">
                    <c:v>30</c:v>
                  </c:pt>
                  <c:pt idx="22">
                    <c:v>34</c:v>
                  </c:pt>
                  <c:pt idx="23">
                    <c:v>17</c:v>
                  </c:pt>
                  <c:pt idx="24">
                    <c:v>46</c:v>
                  </c:pt>
                  <c:pt idx="25">
                    <c:v>45</c:v>
                  </c:pt>
                  <c:pt idx="26">
                    <c:v>12</c:v>
                  </c:pt>
                  <c:pt idx="27">
                    <c:v>47</c:v>
                  </c:pt>
                  <c:pt idx="28">
                    <c:v>37</c:v>
                  </c:pt>
                  <c:pt idx="29">
                    <c:v>1</c:v>
                  </c:pt>
                  <c:pt idx="30">
                    <c:v>42</c:v>
                  </c:pt>
                  <c:pt idx="31">
                    <c:v>1</c:v>
                  </c:pt>
                  <c:pt idx="32">
                    <c:v>20</c:v>
                  </c:pt>
                  <c:pt idx="33">
                    <c:v>23</c:v>
                  </c:pt>
                  <c:pt idx="34">
                    <c:v>33</c:v>
                  </c:pt>
                  <c:pt idx="35">
                    <c:v>1</c:v>
                  </c:pt>
                  <c:pt idx="36">
                    <c:v>1</c:v>
                  </c:pt>
                  <c:pt idx="37">
                    <c:v>9</c:v>
                  </c:pt>
                  <c:pt idx="38">
                    <c:v>1</c:v>
                  </c:pt>
                  <c:pt idx="39">
                    <c:v>27</c:v>
                  </c:pt>
                  <c:pt idx="40">
                    <c:v>39</c:v>
                  </c:pt>
                  <c:pt idx="41">
                    <c:v>22</c:v>
                  </c:pt>
                  <c:pt idx="42">
                    <c:v>19</c:v>
                  </c:pt>
                  <c:pt idx="43">
                    <c:v>29</c:v>
                  </c:pt>
                  <c:pt idx="44">
                    <c:v>1</c:v>
                  </c:pt>
                  <c:pt idx="45">
                    <c:v>1</c:v>
                  </c:pt>
                  <c:pt idx="46">
                    <c:v>13</c:v>
                  </c:pt>
                </c:lvl>
              </c:multiLvlStrCache>
            </c:multiLvlStrRef>
          </c:cat>
          <c:val>
            <c:numRef>
              <c:f>'グラフ (H26.6)'!$C$2:$C$48</c:f>
              <c:numCache>
                <c:formatCode>0.0_ </c:formatCode>
                <c:ptCount val="47"/>
                <c:pt idx="0">
                  <c:v>99.068480591981398</c:v>
                </c:pt>
                <c:pt idx="1">
                  <c:v>99.9539241283981</c:v>
                </c:pt>
                <c:pt idx="2">
                  <c:v>99.965430818425375</c:v>
                </c:pt>
                <c:pt idx="3">
                  <c:v>98.931094872878802</c:v>
                </c:pt>
                <c:pt idx="4">
                  <c:v>99.966614734030713</c:v>
                </c:pt>
                <c:pt idx="5">
                  <c:v>99.94182664339732</c:v>
                </c:pt>
                <c:pt idx="6">
                  <c:v>99.58396097840901</c:v>
                </c:pt>
                <c:pt idx="7">
                  <c:v>99.756007001538222</c:v>
                </c:pt>
                <c:pt idx="8">
                  <c:v>100</c:v>
                </c:pt>
                <c:pt idx="9">
                  <c:v>99.870361367687565</c:v>
                </c:pt>
                <c:pt idx="10">
                  <c:v>98.257345491388051</c:v>
                </c:pt>
                <c:pt idx="11">
                  <c:v>99.86633297309595</c:v>
                </c:pt>
                <c:pt idx="12">
                  <c:v>99.404897323834035</c:v>
                </c:pt>
                <c:pt idx="13">
                  <c:v>99.579847486488475</c:v>
                </c:pt>
                <c:pt idx="14">
                  <c:v>99.729599807715417</c:v>
                </c:pt>
                <c:pt idx="15">
                  <c:v>99.117227054394391</c:v>
                </c:pt>
                <c:pt idx="16">
                  <c:v>99.90271322019241</c:v>
                </c:pt>
                <c:pt idx="17">
                  <c:v>99.986252405828978</c:v>
                </c:pt>
                <c:pt idx="18">
                  <c:v>99.967938441808272</c:v>
                </c:pt>
                <c:pt idx="19">
                  <c:v>99.91215961852177</c:v>
                </c:pt>
                <c:pt idx="20">
                  <c:v>99.978334657326499</c:v>
                </c:pt>
                <c:pt idx="21">
                  <c:v>99.807591394087808</c:v>
                </c:pt>
                <c:pt idx="22">
                  <c:v>99.595339284624927</c:v>
                </c:pt>
                <c:pt idx="23">
                  <c:v>99.954603919194966</c:v>
                </c:pt>
                <c:pt idx="24">
                  <c:v>96.59058622975661</c:v>
                </c:pt>
                <c:pt idx="25">
                  <c:v>96.690173953925722</c:v>
                </c:pt>
                <c:pt idx="26">
                  <c:v>99.972297500752788</c:v>
                </c:pt>
                <c:pt idx="27">
                  <c:v>94.632562298515182</c:v>
                </c:pt>
                <c:pt idx="28">
                  <c:v>99.548595117457396</c:v>
                </c:pt>
                <c:pt idx="29">
                  <c:v>100</c:v>
                </c:pt>
                <c:pt idx="30">
                  <c:v>98.935140367860598</c:v>
                </c:pt>
                <c:pt idx="31">
                  <c:v>100</c:v>
                </c:pt>
                <c:pt idx="32">
                  <c:v>99.951781086131035</c:v>
                </c:pt>
                <c:pt idx="33">
                  <c:v>99.913666580333256</c:v>
                </c:pt>
                <c:pt idx="34">
                  <c:v>99.685767097966732</c:v>
                </c:pt>
                <c:pt idx="35">
                  <c:v>100</c:v>
                </c:pt>
                <c:pt idx="36">
                  <c:v>100</c:v>
                </c:pt>
                <c:pt idx="37">
                  <c:v>99.992534527808886</c:v>
                </c:pt>
                <c:pt idx="38">
                  <c:v>100</c:v>
                </c:pt>
                <c:pt idx="39">
                  <c:v>99.867861142217237</c:v>
                </c:pt>
                <c:pt idx="40">
                  <c:v>99.386503067484668</c:v>
                </c:pt>
                <c:pt idx="41">
                  <c:v>99.93682880606444</c:v>
                </c:pt>
                <c:pt idx="42">
                  <c:v>99.952592592592595</c:v>
                </c:pt>
                <c:pt idx="43">
                  <c:v>99.825233022636482</c:v>
                </c:pt>
                <c:pt idx="44">
                  <c:v>100</c:v>
                </c:pt>
                <c:pt idx="45">
                  <c:v>100</c:v>
                </c:pt>
                <c:pt idx="46">
                  <c:v>99.970303498247901</c:v>
                </c:pt>
              </c:numCache>
            </c:numRef>
          </c:val>
          <c:smooth val="0"/>
          <c:extLst>
            <c:ext xmlns:c16="http://schemas.microsoft.com/office/drawing/2014/chart" uri="{C3380CC4-5D6E-409C-BE32-E72D297353CC}">
              <c16:uniqueId val="{00000007-A8A8-4CB6-AEAE-900FC9B87F25}"/>
            </c:ext>
          </c:extLst>
        </c:ser>
        <c:dLbls>
          <c:showLegendKey val="0"/>
          <c:showVal val="0"/>
          <c:showCatName val="0"/>
          <c:showSerName val="0"/>
          <c:showPercent val="0"/>
          <c:showBubbleSize val="0"/>
        </c:dLbls>
        <c:marker val="1"/>
        <c:smooth val="0"/>
        <c:axId val="172188032"/>
        <c:axId val="172189568"/>
      </c:lineChart>
      <c:catAx>
        <c:axId val="172188032"/>
        <c:scaling>
          <c:orientation val="minMax"/>
        </c:scaling>
        <c:delete val="0"/>
        <c:axPos val="b"/>
        <c:numFmt formatCode="General" sourceLinked="0"/>
        <c:majorTickMark val="out"/>
        <c:minorTickMark val="none"/>
        <c:tickLblPos val="nextTo"/>
        <c:spPr>
          <a:ln>
            <a:noFill/>
          </a:ln>
        </c:spPr>
        <c:txPr>
          <a:bodyPr rot="0" vert="wordArtVertRtl"/>
          <a:lstStyle/>
          <a:p>
            <a:pPr>
              <a:defRPr sz="900" b="1">
                <a:latin typeface="HGｺﾞｼｯｸM" pitchFamily="49" charset="-128"/>
                <a:ea typeface="HGｺﾞｼｯｸM" pitchFamily="49" charset="-128"/>
              </a:defRPr>
            </a:pPr>
            <a:endParaRPr lang="ja-JP"/>
          </a:p>
        </c:txPr>
        <c:crossAx val="172189568"/>
        <c:crosses val="autoZero"/>
        <c:auto val="1"/>
        <c:lblAlgn val="ctr"/>
        <c:lblOffset val="100"/>
        <c:noMultiLvlLbl val="0"/>
      </c:catAx>
      <c:valAx>
        <c:axId val="172189568"/>
        <c:scaling>
          <c:orientation val="minMax"/>
          <c:max val="100"/>
          <c:min val="0"/>
        </c:scaling>
        <c:delete val="0"/>
        <c:axPos val="l"/>
        <c:majorGridlines/>
        <c:numFmt formatCode="0.0_ " sourceLinked="1"/>
        <c:majorTickMark val="out"/>
        <c:minorTickMark val="none"/>
        <c:tickLblPos val="nextTo"/>
        <c:txPr>
          <a:bodyPr/>
          <a:lstStyle/>
          <a:p>
            <a:pPr>
              <a:defRPr sz="900" b="1">
                <a:solidFill>
                  <a:schemeClr val="bg1"/>
                </a:solidFill>
                <a:latin typeface="+mj-ea"/>
                <a:ea typeface="+mj-ea"/>
              </a:defRPr>
            </a:pPr>
            <a:endParaRPr lang="ja-JP"/>
          </a:p>
        </c:txPr>
        <c:crossAx val="172188032"/>
        <c:crosses val="autoZero"/>
        <c:crossBetween val="between"/>
        <c:majorUnit val="1000"/>
      </c:valAx>
    </c:plotArea>
    <c:legend>
      <c:legendPos val="l"/>
      <c:layout>
        <c:manualLayout>
          <c:xMode val="edge"/>
          <c:yMode val="edge"/>
          <c:x val="0.82395425105437814"/>
          <c:y val="0.19495051606503816"/>
          <c:w val="0.1133408840917591"/>
          <c:h val="0.26439816088080825"/>
        </c:manualLayout>
      </c:layout>
      <c:overlay val="1"/>
      <c:spPr>
        <a:solidFill>
          <a:schemeClr val="bg1">
            <a:lumMod val="95000"/>
          </a:schemeClr>
        </a:solidFill>
        <a:ln>
          <a:solidFill>
            <a:schemeClr val="bg1">
              <a:lumMod val="85000"/>
            </a:schemeClr>
          </a:solidFill>
        </a:ln>
      </c:sp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Sheet1!$A$2:$A$8</c:f>
              <c:strCache>
                <c:ptCount val="7"/>
                <c:pt idx="0">
                  <c:v>毎月</c:v>
                </c:pt>
                <c:pt idx="1">
                  <c:v>2ヶ月</c:v>
                </c:pt>
                <c:pt idx="2">
                  <c:v>3ヶ月</c:v>
                </c:pt>
                <c:pt idx="3">
                  <c:v>4ヶ月</c:v>
                </c:pt>
                <c:pt idx="4">
                  <c:v>6ヶ月</c:v>
                </c:pt>
                <c:pt idx="5">
                  <c:v>1年</c:v>
                </c:pt>
                <c:pt idx="6">
                  <c:v>その他</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毎月</c:v>
                </c:pt>
                <c:pt idx="1">
                  <c:v>2ヶ月</c:v>
                </c:pt>
                <c:pt idx="2">
                  <c:v>3ヶ月</c:v>
                </c:pt>
                <c:pt idx="3">
                  <c:v>4ヶ月</c:v>
                </c:pt>
                <c:pt idx="4">
                  <c:v>6ヶ月</c:v>
                </c:pt>
                <c:pt idx="5">
                  <c:v>1年</c:v>
                </c:pt>
                <c:pt idx="6">
                  <c:v>その他</c:v>
                </c:pt>
              </c:strCache>
            </c:strRef>
          </c:cat>
          <c:val>
            <c:numRef>
              <c:f>Sheet1!$B$2:$B$8</c:f>
              <c:numCache>
                <c:formatCode>#,##0_);[Red]\(#,##0\)</c:formatCode>
                <c:ptCount val="7"/>
                <c:pt idx="0">
                  <c:v>41179</c:v>
                </c:pt>
                <c:pt idx="1">
                  <c:v>7727</c:v>
                </c:pt>
                <c:pt idx="2">
                  <c:v>67494</c:v>
                </c:pt>
                <c:pt idx="3">
                  <c:v>7129</c:v>
                </c:pt>
                <c:pt idx="4">
                  <c:v>481538</c:v>
                </c:pt>
                <c:pt idx="5">
                  <c:v>142986</c:v>
                </c:pt>
                <c:pt idx="6">
                  <c:v>59633</c:v>
                </c:pt>
              </c:numCache>
            </c:numRef>
          </c:val>
          <c:extLst>
            <c:ext xmlns:c16="http://schemas.microsoft.com/office/drawing/2014/chart" uri="{C3380CC4-5D6E-409C-BE32-E72D297353CC}">
              <c16:uniqueId val="{00000000-D2D1-40BC-ABB1-29F198C84AC8}"/>
            </c:ext>
          </c:extLst>
        </c:ser>
        <c:dLbls>
          <c:showLegendKey val="0"/>
          <c:showVal val="0"/>
          <c:showCatName val="0"/>
          <c:showSerName val="0"/>
          <c:showPercent val="0"/>
          <c:showBubbleSize val="0"/>
        </c:dLbls>
        <c:gapWidth val="150"/>
        <c:axId val="-1992911688"/>
        <c:axId val="-2108485560"/>
      </c:barChart>
      <c:catAx>
        <c:axId val="-1992911688"/>
        <c:scaling>
          <c:orientation val="minMax"/>
        </c:scaling>
        <c:delete val="0"/>
        <c:axPos val="b"/>
        <c:numFmt formatCode="General" sourceLinked="0"/>
        <c:majorTickMark val="out"/>
        <c:minorTickMark val="none"/>
        <c:tickLblPos val="nextTo"/>
        <c:txPr>
          <a:bodyPr/>
          <a:lstStyle/>
          <a:p>
            <a:pPr>
              <a:defRPr sz="1100"/>
            </a:pPr>
            <a:endParaRPr lang="ja-JP"/>
          </a:p>
        </c:txPr>
        <c:crossAx val="-2108485560"/>
        <c:crosses val="autoZero"/>
        <c:auto val="1"/>
        <c:lblAlgn val="ctr"/>
        <c:lblOffset val="100"/>
        <c:noMultiLvlLbl val="0"/>
      </c:catAx>
      <c:valAx>
        <c:axId val="-2108485560"/>
        <c:scaling>
          <c:orientation val="minMax"/>
          <c:max val="500000"/>
        </c:scaling>
        <c:delete val="0"/>
        <c:axPos val="l"/>
        <c:majorGridlines/>
        <c:numFmt formatCode="#,##0_);[Red]\(#,##0\)" sourceLinked="1"/>
        <c:majorTickMark val="out"/>
        <c:minorTickMark val="none"/>
        <c:tickLblPos val="nextTo"/>
        <c:crossAx val="-1992911688"/>
        <c:crosses val="autoZero"/>
        <c:crossBetween val="between"/>
      </c:valAx>
    </c:plotArea>
    <c:plotVisOnly val="1"/>
    <c:dispBlanksAs val="gap"/>
    <c:showDLblsOverMax val="0"/>
  </c:char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Sheet1!$D$2:$D$8</c:f>
              <c:strCache>
                <c:ptCount val="7"/>
                <c:pt idx="0">
                  <c:v>毎月</c:v>
                </c:pt>
                <c:pt idx="1">
                  <c:v>2ヶ月</c:v>
                </c:pt>
                <c:pt idx="2">
                  <c:v>3ヶ月</c:v>
                </c:pt>
                <c:pt idx="3">
                  <c:v>4ヶ月</c:v>
                </c:pt>
                <c:pt idx="4">
                  <c:v>6ヶ月</c:v>
                </c:pt>
                <c:pt idx="5">
                  <c:v>1年</c:v>
                </c:pt>
                <c:pt idx="6">
                  <c:v>その他</c:v>
                </c:pt>
              </c:strCache>
            </c:strRef>
          </c:tx>
          <c:spPr>
            <a:solidFill>
              <a:srgbClr val="FF000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Sheet1!$D$2:$D$8</c:f>
              <c:strCache>
                <c:ptCount val="7"/>
                <c:pt idx="0">
                  <c:v>毎月</c:v>
                </c:pt>
                <c:pt idx="1">
                  <c:v>2ヶ月</c:v>
                </c:pt>
                <c:pt idx="2">
                  <c:v>3ヶ月</c:v>
                </c:pt>
                <c:pt idx="3">
                  <c:v>4ヶ月</c:v>
                </c:pt>
                <c:pt idx="4">
                  <c:v>6ヶ月</c:v>
                </c:pt>
                <c:pt idx="5">
                  <c:v>1年</c:v>
                </c:pt>
                <c:pt idx="6">
                  <c:v>その他</c:v>
                </c:pt>
              </c:strCache>
            </c:strRef>
          </c:cat>
          <c:val>
            <c:numRef>
              <c:f>Sheet1!$E$2:$E$8</c:f>
              <c:numCache>
                <c:formatCode>#,##0_);[Red]\(#,##0\)</c:formatCode>
                <c:ptCount val="7"/>
                <c:pt idx="0">
                  <c:v>9049</c:v>
                </c:pt>
                <c:pt idx="1">
                  <c:v>1975</c:v>
                </c:pt>
                <c:pt idx="2">
                  <c:v>21221</c:v>
                </c:pt>
                <c:pt idx="3">
                  <c:v>6721</c:v>
                </c:pt>
                <c:pt idx="4">
                  <c:v>181619</c:v>
                </c:pt>
                <c:pt idx="5">
                  <c:v>13793</c:v>
                </c:pt>
                <c:pt idx="6">
                  <c:v>14940</c:v>
                </c:pt>
              </c:numCache>
            </c:numRef>
          </c:val>
          <c:extLst>
            <c:ext xmlns:c16="http://schemas.microsoft.com/office/drawing/2014/chart" uri="{C3380CC4-5D6E-409C-BE32-E72D297353CC}">
              <c16:uniqueId val="{00000000-BF7A-4BC5-A27B-8E9E9C971D85}"/>
            </c:ext>
          </c:extLst>
        </c:ser>
        <c:dLbls>
          <c:showLegendKey val="0"/>
          <c:showVal val="0"/>
          <c:showCatName val="0"/>
          <c:showSerName val="0"/>
          <c:showPercent val="0"/>
          <c:showBubbleSize val="0"/>
        </c:dLbls>
        <c:gapWidth val="150"/>
        <c:axId val="-2018031880"/>
        <c:axId val="-2077406456"/>
      </c:barChart>
      <c:catAx>
        <c:axId val="-2018031880"/>
        <c:scaling>
          <c:orientation val="minMax"/>
        </c:scaling>
        <c:delete val="0"/>
        <c:axPos val="b"/>
        <c:numFmt formatCode="General" sourceLinked="0"/>
        <c:majorTickMark val="out"/>
        <c:minorTickMark val="none"/>
        <c:tickLblPos val="nextTo"/>
        <c:txPr>
          <a:bodyPr/>
          <a:lstStyle/>
          <a:p>
            <a:pPr>
              <a:defRPr sz="1100"/>
            </a:pPr>
            <a:endParaRPr lang="ja-JP"/>
          </a:p>
        </c:txPr>
        <c:crossAx val="-2077406456"/>
        <c:crosses val="autoZero"/>
        <c:auto val="1"/>
        <c:lblAlgn val="ctr"/>
        <c:lblOffset val="100"/>
        <c:noMultiLvlLbl val="0"/>
      </c:catAx>
      <c:valAx>
        <c:axId val="-2077406456"/>
        <c:scaling>
          <c:orientation val="minMax"/>
          <c:max val="200000"/>
        </c:scaling>
        <c:delete val="0"/>
        <c:axPos val="l"/>
        <c:majorGridlines/>
        <c:numFmt formatCode="#,##0_);[Red]\(#,##0\)" sourceLinked="1"/>
        <c:majorTickMark val="out"/>
        <c:minorTickMark val="none"/>
        <c:tickLblPos val="nextTo"/>
        <c:crossAx val="-2018031880"/>
        <c:crosses val="autoZero"/>
        <c:crossBetween val="between"/>
      </c:valAx>
    </c:plotArea>
    <c:plotVisOnly val="1"/>
    <c:dispBlanksAs val="gap"/>
    <c:showDLblsOverMax val="0"/>
  </c:char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Sheet1!$A$15:$A$21</c:f>
              <c:strCache>
                <c:ptCount val="7"/>
                <c:pt idx="0">
                  <c:v>毎月</c:v>
                </c:pt>
                <c:pt idx="1">
                  <c:v>2ヶ月</c:v>
                </c:pt>
                <c:pt idx="2">
                  <c:v>3ヶ月</c:v>
                </c:pt>
                <c:pt idx="3">
                  <c:v>4ヶ月</c:v>
                </c:pt>
                <c:pt idx="4">
                  <c:v>6ヶ月</c:v>
                </c:pt>
                <c:pt idx="5">
                  <c:v>1年</c:v>
                </c:pt>
                <c:pt idx="6">
                  <c:v>その他</c:v>
                </c:pt>
              </c:strCache>
            </c:strRef>
          </c:tx>
          <c:dPt>
            <c:idx val="0"/>
            <c:bubble3D val="0"/>
            <c:spPr>
              <a:solidFill>
                <a:schemeClr val="accent1">
                  <a:shade val="47000"/>
                </a:schemeClr>
              </a:solidFill>
              <a:ln>
                <a:noFill/>
              </a:ln>
              <a:effectLst/>
            </c:spPr>
            <c:extLst>
              <c:ext xmlns:c16="http://schemas.microsoft.com/office/drawing/2014/chart" uri="{C3380CC4-5D6E-409C-BE32-E72D297353CC}">
                <c16:uniqueId val="{00000000-FFC1-4B22-9108-CF635FBF53BF}"/>
              </c:ext>
            </c:extLst>
          </c:dPt>
          <c:dPt>
            <c:idx val="1"/>
            <c:bubble3D val="0"/>
            <c:spPr>
              <a:solidFill>
                <a:schemeClr val="accent1">
                  <a:shade val="65000"/>
                </a:schemeClr>
              </a:solidFill>
              <a:ln>
                <a:noFill/>
              </a:ln>
              <a:effectLst/>
            </c:spPr>
            <c:extLst>
              <c:ext xmlns:c16="http://schemas.microsoft.com/office/drawing/2014/chart" uri="{C3380CC4-5D6E-409C-BE32-E72D297353CC}">
                <c16:uniqueId val="{00000001-FFC1-4B22-9108-CF635FBF53BF}"/>
              </c:ext>
            </c:extLst>
          </c:dPt>
          <c:dPt>
            <c:idx val="2"/>
            <c:bubble3D val="0"/>
            <c:spPr>
              <a:solidFill>
                <a:schemeClr val="accent1">
                  <a:shade val="82000"/>
                </a:schemeClr>
              </a:solidFill>
              <a:ln>
                <a:noFill/>
              </a:ln>
              <a:effectLst/>
            </c:spPr>
            <c:extLst>
              <c:ext xmlns:c16="http://schemas.microsoft.com/office/drawing/2014/chart" uri="{C3380CC4-5D6E-409C-BE32-E72D297353CC}">
                <c16:uniqueId val="{00000002-FFC1-4B22-9108-CF635FBF53BF}"/>
              </c:ext>
            </c:extLst>
          </c:dPt>
          <c:dPt>
            <c:idx val="3"/>
            <c:bubble3D val="0"/>
            <c:spPr>
              <a:solidFill>
                <a:schemeClr val="accent1"/>
              </a:solidFill>
              <a:ln>
                <a:noFill/>
              </a:ln>
              <a:effectLst/>
            </c:spPr>
            <c:extLst>
              <c:ext xmlns:c16="http://schemas.microsoft.com/office/drawing/2014/chart" uri="{C3380CC4-5D6E-409C-BE32-E72D297353CC}">
                <c16:uniqueId val="{00000003-FFC1-4B22-9108-CF635FBF53BF}"/>
              </c:ext>
            </c:extLst>
          </c:dPt>
          <c:dPt>
            <c:idx val="4"/>
            <c:bubble3D val="0"/>
            <c:spPr>
              <a:solidFill>
                <a:schemeClr val="accent1">
                  <a:tint val="83000"/>
                </a:schemeClr>
              </a:solidFill>
              <a:ln>
                <a:noFill/>
              </a:ln>
              <a:effectLst/>
            </c:spPr>
            <c:extLst>
              <c:ext xmlns:c16="http://schemas.microsoft.com/office/drawing/2014/chart" uri="{C3380CC4-5D6E-409C-BE32-E72D297353CC}">
                <c16:uniqueId val="{00000009-F5D6-4EDD-AE13-7C4A707422E1}"/>
              </c:ext>
            </c:extLst>
          </c:dPt>
          <c:dPt>
            <c:idx val="5"/>
            <c:bubble3D val="0"/>
            <c:spPr>
              <a:solidFill>
                <a:schemeClr val="accent1">
                  <a:tint val="65000"/>
                </a:schemeClr>
              </a:solidFill>
              <a:ln>
                <a:noFill/>
              </a:ln>
              <a:effectLst/>
            </c:spPr>
            <c:extLst>
              <c:ext xmlns:c16="http://schemas.microsoft.com/office/drawing/2014/chart" uri="{C3380CC4-5D6E-409C-BE32-E72D297353CC}">
                <c16:uniqueId val="{00000004-FFC1-4B22-9108-CF635FBF53BF}"/>
              </c:ext>
            </c:extLst>
          </c:dPt>
          <c:dPt>
            <c:idx val="6"/>
            <c:bubble3D val="0"/>
            <c:spPr>
              <a:solidFill>
                <a:schemeClr val="accent1">
                  <a:tint val="48000"/>
                </a:schemeClr>
              </a:solidFill>
              <a:ln>
                <a:noFill/>
              </a:ln>
              <a:effectLst/>
            </c:spPr>
            <c:extLst>
              <c:ext xmlns:c16="http://schemas.microsoft.com/office/drawing/2014/chart" uri="{C3380CC4-5D6E-409C-BE32-E72D297353CC}">
                <c16:uniqueId val="{00000005-FFC1-4B22-9108-CF635FBF53BF}"/>
              </c:ext>
            </c:extLst>
          </c:dPt>
          <c:dLbls>
            <c:dLbl>
              <c:idx val="0"/>
              <c:layout>
                <c:manualLayout>
                  <c:x val="-3.9011873346728301E-2"/>
                  <c:y val="0.1374302551632400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C1-4B22-9108-CF635FBF53BF}"/>
                </c:ext>
              </c:extLst>
            </c:dLbl>
            <c:dLbl>
              <c:idx val="1"/>
              <c:layout>
                <c:manualLayout>
                  <c:x val="-7.2042100251803798E-2"/>
                  <c:y val="8.865295317544459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C1-4B22-9108-CF635FBF53BF}"/>
                </c:ext>
              </c:extLst>
            </c:dLbl>
            <c:dLbl>
              <c:idx val="2"/>
              <c:layout>
                <c:manualLayout>
                  <c:x val="-9.8252546089454607E-2"/>
                  <c:y val="0.179651959749182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C1-4B22-9108-CF635FBF53BF}"/>
                </c:ext>
              </c:extLst>
            </c:dLbl>
            <c:dLbl>
              <c:idx val="3"/>
              <c:layout>
                <c:manualLayout>
                  <c:x val="-7.2098430167031796E-2"/>
                  <c:y val="9.207044110593229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C1-4B22-9108-CF635FBF53BF}"/>
                </c:ext>
              </c:extLst>
            </c:dLbl>
            <c:dLbl>
              <c:idx val="5"/>
              <c:layout>
                <c:manualLayout>
                  <c:x val="0.18529407622800301"/>
                  <c:y val="0.11554222279307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C1-4B22-9108-CF635FBF53BF}"/>
                </c:ext>
              </c:extLst>
            </c:dLbl>
            <c:dLbl>
              <c:idx val="6"/>
              <c:layout>
                <c:manualLayout>
                  <c:x val="6.8539878627203593E-2"/>
                  <c:y val="0.164237525388970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C1-4B22-9108-CF635FBF53B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Sheet1!$A$15:$A$21</c:f>
              <c:strCache>
                <c:ptCount val="7"/>
                <c:pt idx="0">
                  <c:v>毎月</c:v>
                </c:pt>
                <c:pt idx="1">
                  <c:v>2ヶ月</c:v>
                </c:pt>
                <c:pt idx="2">
                  <c:v>3ヶ月</c:v>
                </c:pt>
                <c:pt idx="3">
                  <c:v>4ヶ月</c:v>
                </c:pt>
                <c:pt idx="4">
                  <c:v>6ヶ月</c:v>
                </c:pt>
                <c:pt idx="5">
                  <c:v>1年</c:v>
                </c:pt>
                <c:pt idx="6">
                  <c:v>その他</c:v>
                </c:pt>
              </c:strCache>
            </c:strRef>
          </c:cat>
          <c:val>
            <c:numRef>
              <c:f>Sheet1!$B$15:$B$21</c:f>
              <c:numCache>
                <c:formatCode>0.0%</c:formatCode>
                <c:ptCount val="7"/>
                <c:pt idx="0">
                  <c:v>5.0983921969676299E-2</c:v>
                </c:pt>
                <c:pt idx="1">
                  <c:v>9.5668366172002497E-3</c:v>
                </c:pt>
                <c:pt idx="2">
                  <c:v>8.3564652600144104E-2</c:v>
                </c:pt>
                <c:pt idx="3">
                  <c:v>8.8264498827514692E-3</c:v>
                </c:pt>
                <c:pt idx="4">
                  <c:v>0.59619456075752197</c:v>
                </c:pt>
                <c:pt idx="5">
                  <c:v>0.17703166824731401</c:v>
                </c:pt>
                <c:pt idx="6">
                  <c:v>7.3831909925391806E-2</c:v>
                </c:pt>
              </c:numCache>
            </c:numRef>
          </c:val>
          <c:extLst>
            <c:ext xmlns:c16="http://schemas.microsoft.com/office/drawing/2014/chart" uri="{C3380CC4-5D6E-409C-BE32-E72D297353CC}">
              <c16:uniqueId val="{00000006-FFC1-4B22-9108-CF635FBF53B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632524592962501"/>
          <c:y val="0.12660627598541299"/>
          <c:w val="0.23199453726820701"/>
          <c:h val="0.81168373864771304"/>
        </c:manualLayout>
      </c:layout>
      <c:overlay val="0"/>
      <c:spPr>
        <a:noFill/>
        <a:ln>
          <a:noFill/>
        </a:ln>
        <a:effectLst/>
      </c:spPr>
      <c:txPr>
        <a:bodyPr rot="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6350" cap="flat" cmpd="sng" algn="ctr">
      <a:noFill/>
      <a:prstDash val="solid"/>
      <a:miter lim="800000"/>
    </a:ln>
    <a:effectLst/>
  </c:spPr>
  <c:txPr>
    <a:bodyPr/>
    <a:lstStyle/>
    <a:p>
      <a:pPr>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Sheet1!$D$15:$D$21</c:f>
              <c:strCache>
                <c:ptCount val="7"/>
                <c:pt idx="0">
                  <c:v>毎月</c:v>
                </c:pt>
                <c:pt idx="1">
                  <c:v>2ヶ月</c:v>
                </c:pt>
                <c:pt idx="2">
                  <c:v>3ヶ月</c:v>
                </c:pt>
                <c:pt idx="3">
                  <c:v>4ヶ月</c:v>
                </c:pt>
                <c:pt idx="4">
                  <c:v>6ヶ月</c:v>
                </c:pt>
                <c:pt idx="5">
                  <c:v>1年</c:v>
                </c:pt>
                <c:pt idx="6">
                  <c:v>その他</c:v>
                </c:pt>
              </c:strCache>
            </c:strRef>
          </c:tx>
          <c:dPt>
            <c:idx val="0"/>
            <c:bubble3D val="0"/>
            <c:spPr>
              <a:solidFill>
                <a:schemeClr val="accent2">
                  <a:shade val="47000"/>
                </a:schemeClr>
              </a:solidFill>
              <a:ln>
                <a:noFill/>
              </a:ln>
              <a:effectLst/>
            </c:spPr>
            <c:extLst>
              <c:ext xmlns:c16="http://schemas.microsoft.com/office/drawing/2014/chart" uri="{C3380CC4-5D6E-409C-BE32-E72D297353CC}">
                <c16:uniqueId val="{00000000-D8E6-4D59-92D6-7224D64780CD}"/>
              </c:ext>
            </c:extLst>
          </c:dPt>
          <c:dPt>
            <c:idx val="1"/>
            <c:bubble3D val="0"/>
            <c:spPr>
              <a:solidFill>
                <a:schemeClr val="accent2">
                  <a:shade val="65000"/>
                </a:schemeClr>
              </a:solidFill>
              <a:ln>
                <a:noFill/>
              </a:ln>
              <a:effectLst/>
            </c:spPr>
            <c:extLst>
              <c:ext xmlns:c16="http://schemas.microsoft.com/office/drawing/2014/chart" uri="{C3380CC4-5D6E-409C-BE32-E72D297353CC}">
                <c16:uniqueId val="{00000001-D8E6-4D59-92D6-7224D64780CD}"/>
              </c:ext>
            </c:extLst>
          </c:dPt>
          <c:dPt>
            <c:idx val="2"/>
            <c:bubble3D val="0"/>
            <c:spPr>
              <a:solidFill>
                <a:schemeClr val="accent2">
                  <a:shade val="82000"/>
                </a:schemeClr>
              </a:solidFill>
              <a:ln>
                <a:noFill/>
              </a:ln>
              <a:effectLst/>
            </c:spPr>
            <c:extLst>
              <c:ext xmlns:c16="http://schemas.microsoft.com/office/drawing/2014/chart" uri="{C3380CC4-5D6E-409C-BE32-E72D297353CC}">
                <c16:uniqueId val="{00000002-D8E6-4D59-92D6-7224D64780CD}"/>
              </c:ext>
            </c:extLst>
          </c:dPt>
          <c:dPt>
            <c:idx val="3"/>
            <c:bubble3D val="0"/>
            <c:spPr>
              <a:solidFill>
                <a:schemeClr val="accent2"/>
              </a:solidFill>
              <a:ln>
                <a:noFill/>
              </a:ln>
              <a:effectLst/>
            </c:spPr>
            <c:extLst>
              <c:ext xmlns:c16="http://schemas.microsoft.com/office/drawing/2014/chart" uri="{C3380CC4-5D6E-409C-BE32-E72D297353CC}">
                <c16:uniqueId val="{00000003-D8E6-4D59-92D6-7224D64780CD}"/>
              </c:ext>
            </c:extLst>
          </c:dPt>
          <c:dPt>
            <c:idx val="4"/>
            <c:bubble3D val="0"/>
            <c:spPr>
              <a:solidFill>
                <a:schemeClr val="accent2">
                  <a:tint val="83000"/>
                </a:schemeClr>
              </a:solidFill>
              <a:ln>
                <a:noFill/>
              </a:ln>
              <a:effectLst/>
            </c:spPr>
            <c:extLst>
              <c:ext xmlns:c16="http://schemas.microsoft.com/office/drawing/2014/chart" uri="{C3380CC4-5D6E-409C-BE32-E72D297353CC}">
                <c16:uniqueId val="{00000009-1048-47B0-967F-4602FBBE5C87}"/>
              </c:ext>
            </c:extLst>
          </c:dPt>
          <c:dPt>
            <c:idx val="5"/>
            <c:bubble3D val="0"/>
            <c:spPr>
              <a:solidFill>
                <a:schemeClr val="accent2">
                  <a:tint val="65000"/>
                </a:schemeClr>
              </a:solidFill>
              <a:ln>
                <a:noFill/>
              </a:ln>
              <a:effectLst/>
            </c:spPr>
            <c:extLst>
              <c:ext xmlns:c16="http://schemas.microsoft.com/office/drawing/2014/chart" uri="{C3380CC4-5D6E-409C-BE32-E72D297353CC}">
                <c16:uniqueId val="{00000004-D8E6-4D59-92D6-7224D64780CD}"/>
              </c:ext>
            </c:extLst>
          </c:dPt>
          <c:dPt>
            <c:idx val="6"/>
            <c:bubble3D val="0"/>
            <c:spPr>
              <a:solidFill>
                <a:schemeClr val="accent2">
                  <a:tint val="48000"/>
                </a:schemeClr>
              </a:solidFill>
              <a:ln>
                <a:noFill/>
              </a:ln>
              <a:effectLst/>
            </c:spPr>
            <c:extLst>
              <c:ext xmlns:c16="http://schemas.microsoft.com/office/drawing/2014/chart" uri="{C3380CC4-5D6E-409C-BE32-E72D297353CC}">
                <c16:uniqueId val="{00000005-D8E6-4D59-92D6-7224D64780CD}"/>
              </c:ext>
            </c:extLst>
          </c:dPt>
          <c:dLbls>
            <c:dLbl>
              <c:idx val="0"/>
              <c:layout>
                <c:manualLayout>
                  <c:x val="-3.2552888451694698E-2"/>
                  <c:y val="9.182807109683689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E6-4D59-92D6-7224D64780CD}"/>
                </c:ext>
              </c:extLst>
            </c:dLbl>
            <c:dLbl>
              <c:idx val="1"/>
              <c:layout>
                <c:manualLayout>
                  <c:x val="-4.5950449829853197E-2"/>
                  <c:y val="6.554732698846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E6-4D59-92D6-7224D64780CD}"/>
                </c:ext>
              </c:extLst>
            </c:dLbl>
            <c:dLbl>
              <c:idx val="2"/>
              <c:layout>
                <c:manualLayout>
                  <c:x val="-7.1191046380460199E-2"/>
                  <c:y val="9.511577568683560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E6-4D59-92D6-7224D64780CD}"/>
                </c:ext>
              </c:extLst>
            </c:dLbl>
            <c:dLbl>
              <c:idx val="3"/>
              <c:layout>
                <c:manualLayout>
                  <c:x val="-7.8173013218174894E-2"/>
                  <c:y val="8.734336394821369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E6-4D59-92D6-7224D64780CD}"/>
                </c:ext>
              </c:extLst>
            </c:dLbl>
            <c:dLbl>
              <c:idx val="5"/>
              <c:layout>
                <c:manualLayout>
                  <c:x val="9.1090721603917402E-2"/>
                  <c:y val="0.132563620704001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E6-4D59-92D6-7224D64780CD}"/>
                </c:ext>
              </c:extLst>
            </c:dLbl>
            <c:dLbl>
              <c:idx val="6"/>
              <c:layout>
                <c:manualLayout>
                  <c:x val="2.5024298288469499E-2"/>
                  <c:y val="9.266845838822150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E6-4D59-92D6-7224D64780C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Sheet1!$D$15:$D$21</c:f>
              <c:strCache>
                <c:ptCount val="7"/>
                <c:pt idx="0">
                  <c:v>毎月</c:v>
                </c:pt>
                <c:pt idx="1">
                  <c:v>2ヶ月</c:v>
                </c:pt>
                <c:pt idx="2">
                  <c:v>3ヶ月</c:v>
                </c:pt>
                <c:pt idx="3">
                  <c:v>4ヶ月</c:v>
                </c:pt>
                <c:pt idx="4">
                  <c:v>6ヶ月</c:v>
                </c:pt>
                <c:pt idx="5">
                  <c:v>1年</c:v>
                </c:pt>
                <c:pt idx="6">
                  <c:v>その他</c:v>
                </c:pt>
              </c:strCache>
            </c:strRef>
          </c:cat>
          <c:val>
            <c:numRef>
              <c:f>Sheet1!$E$15:$E$21</c:f>
              <c:numCache>
                <c:formatCode>0.0%</c:formatCode>
                <c:ptCount val="7"/>
                <c:pt idx="0">
                  <c:v>3.6295012794904498E-2</c:v>
                </c:pt>
                <c:pt idx="1">
                  <c:v>7.9216101524960097E-3</c:v>
                </c:pt>
                <c:pt idx="2">
                  <c:v>8.5116196985376105E-2</c:v>
                </c:pt>
                <c:pt idx="3">
                  <c:v>2.69575401695826E-2</c:v>
                </c:pt>
                <c:pt idx="4">
                  <c:v>0.72846324773983395</c:v>
                </c:pt>
                <c:pt idx="5">
                  <c:v>5.5322920928292399E-2</c:v>
                </c:pt>
                <c:pt idx="6">
                  <c:v>5.9923471229514101E-2</c:v>
                </c:pt>
              </c:numCache>
            </c:numRef>
          </c:val>
          <c:extLst>
            <c:ext xmlns:c16="http://schemas.microsoft.com/office/drawing/2014/chart" uri="{C3380CC4-5D6E-409C-BE32-E72D297353CC}">
              <c16:uniqueId val="{00000006-D8E6-4D59-92D6-7224D64780CD}"/>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76800546273179304"/>
          <c:y val="0.133100079881319"/>
          <c:w val="0.21031432046603901"/>
          <c:h val="0.78597329681615902"/>
        </c:manualLayout>
      </c:layout>
      <c:overlay val="0"/>
      <c:spPr>
        <a:noFill/>
        <a:ln>
          <a:noFill/>
        </a:ln>
        <a:effectLst/>
      </c:spPr>
      <c:txPr>
        <a:bodyPr rot="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6350" cap="flat" cmpd="sng" algn="ctr">
      <a:noFill/>
      <a:prstDash val="solid"/>
      <a:miter lim="800000"/>
    </a:ln>
    <a:effectLst/>
  </c:spPr>
  <c:txPr>
    <a:bodyPr/>
    <a:lstStyle/>
    <a:p>
      <a:pPr>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41059687863498E-2"/>
          <c:y val="0.23230635378093145"/>
          <c:w val="0.88337270341207352"/>
          <c:h val="0.59449862458247571"/>
        </c:manualLayout>
      </c:layout>
      <c:lineChart>
        <c:grouping val="standard"/>
        <c:varyColors val="0"/>
        <c:ser>
          <c:idx val="0"/>
          <c:order val="0"/>
          <c:tx>
            <c:strRef>
              <c:f>'⑤-1地域移行'!$S$1</c:f>
              <c:strCache>
                <c:ptCount val="1"/>
                <c:pt idx="0">
                  <c:v>身体障害者</c:v>
                </c:pt>
              </c:strCache>
            </c:strRef>
          </c:tx>
          <c:marker>
            <c:symbol val="diamond"/>
            <c:size val="3"/>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'⑤-1地域移行'!$R$2:$R$15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'⑤-1地域移行'!$S$2:$S$15</c:f>
              <c:numCache>
                <c:formatCode>0_);[Red]\(0\)</c:formatCode>
                <c:ptCount val="14"/>
                <c:pt idx="0">
                  <c:v>12</c:v>
                </c:pt>
                <c:pt idx="1">
                  <c:v>21</c:v>
                </c:pt>
                <c:pt idx="2">
                  <c:v>25</c:v>
                </c:pt>
                <c:pt idx="3">
                  <c:v>32</c:v>
                </c:pt>
                <c:pt idx="4">
                  <c:v>29</c:v>
                </c:pt>
                <c:pt idx="5" formatCode="#,##0_);[Red]\(#,##0\)">
                  <c:v>34</c:v>
                </c:pt>
                <c:pt idx="6" formatCode="#,##0_ ">
                  <c:v>38</c:v>
                </c:pt>
                <c:pt idx="7" formatCode="#,##0_ ">
                  <c:v>26</c:v>
                </c:pt>
                <c:pt idx="8" formatCode="#,##0_ ">
                  <c:v>19</c:v>
                </c:pt>
                <c:pt idx="9" formatCode="#,##0_ ">
                  <c:v>15</c:v>
                </c:pt>
                <c:pt idx="10" formatCode="#,##0_ ">
                  <c:v>14</c:v>
                </c:pt>
                <c:pt idx="11" formatCode="#,##0_ ">
                  <c:v>27</c:v>
                </c:pt>
                <c:pt idx="12" formatCode="0_ ">
                  <c:v>24</c:v>
                </c:pt>
                <c:pt idx="13" formatCode="0_ ">
                  <c:v>25</c:v>
                </c:pt>
              </c:numCache>
            </c:numRef>
          </c:val>
          <c:smooth val="0"/>
          <c:extLst>
            <c:ext xmlns:c16="http://schemas.microsoft.com/office/drawing/2014/chart" uri="{C3380CC4-5D6E-409C-BE32-E72D297353CC}">
              <c16:uniqueId val="{00000000-03BE-45F2-93B7-8C4E355C5F5F}"/>
            </c:ext>
          </c:extLst>
        </c:ser>
        <c:ser>
          <c:idx val="1"/>
          <c:order val="1"/>
          <c:tx>
            <c:strRef>
              <c:f>'⑤-1地域移行'!$T$1</c:f>
              <c:strCache>
                <c:ptCount val="1"/>
                <c:pt idx="0">
                  <c:v>知的障害者</c:v>
                </c:pt>
              </c:strCache>
            </c:strRef>
          </c:tx>
          <c:marker>
            <c:symbol val="square"/>
            <c:size val="3"/>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'⑤-1地域移行'!$R$2:$R$15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'⑤-1地域移行'!$T$2:$T$15</c:f>
              <c:numCache>
                <c:formatCode>0_);[Red]\(0\)</c:formatCode>
                <c:ptCount val="14"/>
                <c:pt idx="0">
                  <c:v>16</c:v>
                </c:pt>
                <c:pt idx="1">
                  <c:v>55</c:v>
                </c:pt>
                <c:pt idx="2">
                  <c:v>56</c:v>
                </c:pt>
                <c:pt idx="3">
                  <c:v>52</c:v>
                </c:pt>
                <c:pt idx="4">
                  <c:v>47</c:v>
                </c:pt>
                <c:pt idx="5" formatCode="#,##0_);[Red]\(#,##0\)">
                  <c:v>57</c:v>
                </c:pt>
                <c:pt idx="6" formatCode="#,##0_ ">
                  <c:v>46</c:v>
                </c:pt>
                <c:pt idx="7" formatCode="#,##0_ ">
                  <c:v>56</c:v>
                </c:pt>
                <c:pt idx="8" formatCode="#,##0_ ">
                  <c:v>55</c:v>
                </c:pt>
                <c:pt idx="9" formatCode="#,##0_ ">
                  <c:v>67</c:v>
                </c:pt>
                <c:pt idx="10" formatCode="#,##0_ ">
                  <c:v>64</c:v>
                </c:pt>
                <c:pt idx="11" formatCode="#,##0_ ">
                  <c:v>68</c:v>
                </c:pt>
                <c:pt idx="12" formatCode="0_ ">
                  <c:v>93</c:v>
                </c:pt>
                <c:pt idx="13" formatCode="0_ ">
                  <c:v>88</c:v>
                </c:pt>
              </c:numCache>
            </c:numRef>
          </c:val>
          <c:smooth val="0"/>
          <c:extLst>
            <c:ext xmlns:c16="http://schemas.microsoft.com/office/drawing/2014/chart" uri="{C3380CC4-5D6E-409C-BE32-E72D297353CC}">
              <c16:uniqueId val="{00000001-03BE-45F2-93B7-8C4E355C5F5F}"/>
            </c:ext>
          </c:extLst>
        </c:ser>
        <c:ser>
          <c:idx val="2"/>
          <c:order val="2"/>
          <c:tx>
            <c:strRef>
              <c:f>'⑤-1地域移行'!$U$1</c:f>
              <c:strCache>
                <c:ptCount val="1"/>
                <c:pt idx="0">
                  <c:v>精神障害者</c:v>
                </c:pt>
              </c:strCache>
            </c:strRef>
          </c:tx>
          <c:spPr>
            <a:ln w="19050"/>
          </c:spPr>
          <c:marker>
            <c:symbol val="triangle"/>
            <c:size val="3"/>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'⑤-1地域移行'!$R$2:$R$15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'⑤-1地域移行'!$U$2:$U$15</c:f>
              <c:numCache>
                <c:formatCode>0_);[Red]\(0\)</c:formatCode>
                <c:ptCount val="14"/>
                <c:pt idx="0">
                  <c:v>188</c:v>
                </c:pt>
                <c:pt idx="1">
                  <c:v>386</c:v>
                </c:pt>
                <c:pt idx="2">
                  <c:v>389</c:v>
                </c:pt>
                <c:pt idx="3">
                  <c:v>427</c:v>
                </c:pt>
                <c:pt idx="4">
                  <c:v>382</c:v>
                </c:pt>
                <c:pt idx="5" formatCode="#,##0_);[Red]\(#,##0\)">
                  <c:v>404</c:v>
                </c:pt>
                <c:pt idx="6" formatCode="#,##0_ ">
                  <c:v>364</c:v>
                </c:pt>
                <c:pt idx="7" formatCode="#,##0_ ">
                  <c:v>393</c:v>
                </c:pt>
                <c:pt idx="8" formatCode="#,##0_ ">
                  <c:v>386</c:v>
                </c:pt>
                <c:pt idx="9" formatCode="#,##0_ ">
                  <c:v>421</c:v>
                </c:pt>
                <c:pt idx="10" formatCode="#,##0_ ">
                  <c:v>432</c:v>
                </c:pt>
                <c:pt idx="11" formatCode="#,##0_ ">
                  <c:v>489</c:v>
                </c:pt>
                <c:pt idx="12" formatCode="0_ ">
                  <c:v>486</c:v>
                </c:pt>
                <c:pt idx="13" formatCode="0_ ">
                  <c:v>507</c:v>
                </c:pt>
              </c:numCache>
            </c:numRef>
          </c:val>
          <c:smooth val="0"/>
          <c:extLst>
            <c:ext xmlns:c16="http://schemas.microsoft.com/office/drawing/2014/chart" uri="{C3380CC4-5D6E-409C-BE32-E72D297353CC}">
              <c16:uniqueId val="{00000002-03BE-45F2-93B7-8C4E355C5F5F}"/>
            </c:ext>
          </c:extLst>
        </c:ser>
        <c:ser>
          <c:idx val="3"/>
          <c:order val="3"/>
          <c:tx>
            <c:strRef>
              <c:f>'⑤-1地域移行'!$X$1</c:f>
              <c:strCache>
                <c:ptCount val="1"/>
                <c:pt idx="0">
                  <c:v>合計（障害児及び難病等対象者を含む）</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'⑤-1地域移行'!$R$2:$R$15</c:f>
              <c:strCache>
                <c:ptCount val="14"/>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H30.8月</c:v>
                </c:pt>
              </c:strCache>
            </c:strRef>
          </c:cat>
          <c:val>
            <c:numRef>
              <c:f>'⑤-1地域移行'!$X$2:$X$15</c:f>
              <c:numCache>
                <c:formatCode>0_);[Red]\(0\)</c:formatCode>
                <c:ptCount val="14"/>
                <c:pt idx="0">
                  <c:v>216</c:v>
                </c:pt>
                <c:pt idx="1">
                  <c:v>462</c:v>
                </c:pt>
                <c:pt idx="2">
                  <c:v>471</c:v>
                </c:pt>
                <c:pt idx="3">
                  <c:v>511</c:v>
                </c:pt>
                <c:pt idx="4">
                  <c:v>458</c:v>
                </c:pt>
                <c:pt idx="5">
                  <c:v>495</c:v>
                </c:pt>
                <c:pt idx="6">
                  <c:v>448</c:v>
                </c:pt>
                <c:pt idx="7">
                  <c:v>475</c:v>
                </c:pt>
                <c:pt idx="8">
                  <c:v>460</c:v>
                </c:pt>
                <c:pt idx="9">
                  <c:v>503</c:v>
                </c:pt>
                <c:pt idx="10">
                  <c:v>510</c:v>
                </c:pt>
                <c:pt idx="11">
                  <c:v>584</c:v>
                </c:pt>
                <c:pt idx="12">
                  <c:v>603</c:v>
                </c:pt>
                <c:pt idx="13">
                  <c:v>620</c:v>
                </c:pt>
              </c:numCache>
            </c:numRef>
          </c:val>
          <c:smooth val="0"/>
          <c:extLst>
            <c:ext xmlns:c16="http://schemas.microsoft.com/office/drawing/2014/chart" uri="{C3380CC4-5D6E-409C-BE32-E72D297353CC}">
              <c16:uniqueId val="{00000003-03BE-45F2-93B7-8C4E355C5F5F}"/>
            </c:ext>
          </c:extLst>
        </c:ser>
        <c:dLbls>
          <c:dLblPos val="t"/>
          <c:showLegendKey val="0"/>
          <c:showVal val="1"/>
          <c:showCatName val="0"/>
          <c:showSerName val="0"/>
          <c:showPercent val="0"/>
          <c:showBubbleSize val="0"/>
        </c:dLbls>
        <c:marker val="1"/>
        <c:smooth val="0"/>
        <c:axId val="119992704"/>
        <c:axId val="119994240"/>
      </c:lineChart>
      <c:catAx>
        <c:axId val="119992704"/>
        <c:scaling>
          <c:orientation val="minMax"/>
        </c:scaling>
        <c:delete val="0"/>
        <c:axPos val="b"/>
        <c:numFmt formatCode="General" sourceLinked="0"/>
        <c:majorTickMark val="out"/>
        <c:minorTickMark val="none"/>
        <c:tickLblPos val="nextTo"/>
        <c:txPr>
          <a:bodyPr/>
          <a:lstStyle/>
          <a:p>
            <a:pPr>
              <a:defRPr sz="500"/>
            </a:pPr>
            <a:endParaRPr lang="ja-JP"/>
          </a:p>
        </c:txPr>
        <c:crossAx val="119994240"/>
        <c:crosses val="autoZero"/>
        <c:auto val="1"/>
        <c:lblAlgn val="ctr"/>
        <c:lblOffset val="100"/>
        <c:noMultiLvlLbl val="0"/>
      </c:catAx>
      <c:valAx>
        <c:axId val="119994240"/>
        <c:scaling>
          <c:orientation val="minMax"/>
        </c:scaling>
        <c:delete val="0"/>
        <c:axPos val="l"/>
        <c:majorGridlines>
          <c:spPr>
            <a:ln>
              <a:noFill/>
            </a:ln>
          </c:spPr>
        </c:majorGridlines>
        <c:title>
          <c:tx>
            <c:rich>
              <a:bodyPr rot="0" vert="horz"/>
              <a:lstStyle/>
              <a:p>
                <a:pPr>
                  <a:defRPr/>
                </a:pPr>
                <a:r>
                  <a:rPr lang="ja-JP"/>
                  <a:t>利用者数</a:t>
                </a:r>
                <a:endParaRPr lang="en-US"/>
              </a:p>
              <a:p>
                <a:pPr>
                  <a:defRPr/>
                </a:pPr>
                <a:r>
                  <a:rPr lang="ja-JP"/>
                  <a:t>（人）</a:t>
                </a:r>
              </a:p>
            </c:rich>
          </c:tx>
          <c:layout>
            <c:manualLayout>
              <c:xMode val="edge"/>
              <c:yMode val="edge"/>
              <c:x val="0"/>
              <c:y val="1.0980550508109563E-2"/>
            </c:manualLayout>
          </c:layout>
          <c:overlay val="0"/>
        </c:title>
        <c:numFmt formatCode="0_);[Red]\(0\)" sourceLinked="1"/>
        <c:majorTickMark val="out"/>
        <c:minorTickMark val="none"/>
        <c:tickLblPos val="nextTo"/>
        <c:crossAx val="119992704"/>
        <c:crosses val="autoZero"/>
        <c:crossBetween val="between"/>
      </c:valAx>
    </c:plotArea>
    <c:legend>
      <c:legendPos val="l"/>
      <c:layout>
        <c:manualLayout>
          <c:xMode val="edge"/>
          <c:yMode val="edge"/>
          <c:x val="0.14689145202767107"/>
          <c:y val="5.5086390640099511E-3"/>
          <c:w val="0.58577149914743198"/>
          <c:h val="0.28170802835990616"/>
        </c:manualLayout>
      </c:layout>
      <c:overlay val="1"/>
    </c:legend>
    <c:plotVisOnly val="1"/>
    <c:dispBlanksAs val="gap"/>
    <c:showDLblsOverMax val="0"/>
  </c:chart>
  <c:spPr>
    <a:ln>
      <a:noFill/>
    </a:ln>
  </c:spPr>
  <c:txPr>
    <a:bodyPr/>
    <a:lstStyle/>
    <a:p>
      <a:pPr>
        <a:defRPr sz="6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9C9F5-180B-4B79-9591-76B005B4332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82663E5B-2EDE-48EE-ACBA-182F52874772}">
      <dgm:prSet phldrT="[テキスト]"/>
      <dgm:spPr/>
      <dgm:t>
        <a:bodyPr/>
        <a:lstStyle/>
        <a:p>
          <a:r>
            <a:rPr kumimoji="1" lang="ja-JP" altLang="en-US" dirty="0">
              <a:solidFill>
                <a:schemeClr val="bg1"/>
              </a:solidFill>
            </a:rPr>
            <a:t>て</a:t>
          </a:r>
        </a:p>
      </dgm:t>
    </dgm:pt>
    <dgm:pt modelId="{EA12F0AC-E3E0-49FB-B4E9-59F7254B5E0F}" type="parTrans" cxnId="{D411A352-658C-4E9B-893C-BEAE5905D504}">
      <dgm:prSet/>
      <dgm:spPr/>
      <dgm:t>
        <a:bodyPr/>
        <a:lstStyle/>
        <a:p>
          <a:endParaRPr kumimoji="1" lang="ja-JP" altLang="en-US"/>
        </a:p>
      </dgm:t>
    </dgm:pt>
    <dgm:pt modelId="{E062C229-EAC4-4921-8AB1-F0401EF54E65}" type="sibTrans" cxnId="{D411A352-658C-4E9B-893C-BEAE5905D504}">
      <dgm:prSet/>
      <dgm:spPr/>
      <dgm:t>
        <a:bodyPr/>
        <a:lstStyle/>
        <a:p>
          <a:endParaRPr kumimoji="1" lang="ja-JP" altLang="en-US"/>
        </a:p>
      </dgm:t>
    </dgm:pt>
    <dgm:pt modelId="{26177DBD-EA82-4D76-9093-4C85BB04C308}">
      <dgm:prSet phldrT="[テキスト]"/>
      <dgm:spPr/>
      <dgm:t>
        <a:bodyPr/>
        <a:lstStyle/>
        <a:p>
          <a:r>
            <a:rPr kumimoji="1" lang="ja-JP" altLang="en-US" dirty="0">
              <a:solidFill>
                <a:schemeClr val="bg1"/>
              </a:solidFill>
            </a:rPr>
            <a:t>て</a:t>
          </a:r>
        </a:p>
      </dgm:t>
    </dgm:pt>
    <dgm:pt modelId="{C0C5CBB6-1440-432F-A989-64938365C912}" type="parTrans" cxnId="{FA952CD6-96BF-4B81-959A-7E9E31B7A50D}">
      <dgm:prSet/>
      <dgm:spPr/>
      <dgm:t>
        <a:bodyPr/>
        <a:lstStyle/>
        <a:p>
          <a:endParaRPr kumimoji="1" lang="ja-JP" altLang="en-US"/>
        </a:p>
      </dgm:t>
    </dgm:pt>
    <dgm:pt modelId="{8DB63C5F-2B87-4354-A3C3-E5149DA40E7A}" type="sibTrans" cxnId="{FA952CD6-96BF-4B81-959A-7E9E31B7A50D}">
      <dgm:prSet/>
      <dgm:spPr/>
      <dgm:t>
        <a:bodyPr/>
        <a:lstStyle/>
        <a:p>
          <a:endParaRPr kumimoji="1" lang="ja-JP" altLang="en-US"/>
        </a:p>
      </dgm:t>
    </dgm:pt>
    <dgm:pt modelId="{B4E4092B-2A09-406E-9999-09C40D7595F1}">
      <dgm:prSet phldrT="[テキスト]"/>
      <dgm:spPr/>
      <dgm:t>
        <a:bodyPr/>
        <a:lstStyle/>
        <a:p>
          <a:r>
            <a:rPr kumimoji="1" lang="ja-JP" altLang="en-US" dirty="0">
              <a:solidFill>
                <a:schemeClr val="bg1"/>
              </a:solidFill>
            </a:rPr>
            <a:t>て</a:t>
          </a:r>
        </a:p>
      </dgm:t>
    </dgm:pt>
    <dgm:pt modelId="{29D4F933-F875-4FB0-9712-8E460E42C1DC}" type="parTrans" cxnId="{2AC89C8F-004E-42CA-B4FF-C34C59ED5FE9}">
      <dgm:prSet/>
      <dgm:spPr/>
      <dgm:t>
        <a:bodyPr/>
        <a:lstStyle/>
        <a:p>
          <a:endParaRPr kumimoji="1" lang="ja-JP" altLang="en-US"/>
        </a:p>
      </dgm:t>
    </dgm:pt>
    <dgm:pt modelId="{50E2521A-E150-495D-BBCB-7E4F9F0F84DE}" type="sibTrans" cxnId="{2AC89C8F-004E-42CA-B4FF-C34C59ED5FE9}">
      <dgm:prSet/>
      <dgm:spPr/>
      <dgm:t>
        <a:bodyPr/>
        <a:lstStyle/>
        <a:p>
          <a:endParaRPr kumimoji="1" lang="ja-JP" altLang="en-US"/>
        </a:p>
      </dgm:t>
    </dgm:pt>
    <dgm:pt modelId="{98AF215E-0C05-49BD-B4FB-577A0B60A2F9}" type="pres">
      <dgm:prSet presAssocID="{CD99C9F5-180B-4B79-9591-76B005B43321}" presName="cycle" presStyleCnt="0">
        <dgm:presLayoutVars>
          <dgm:dir/>
          <dgm:resizeHandles val="exact"/>
        </dgm:presLayoutVars>
      </dgm:prSet>
      <dgm:spPr/>
      <dgm:t>
        <a:bodyPr/>
        <a:lstStyle/>
        <a:p>
          <a:endParaRPr kumimoji="1" lang="ja-JP" altLang="en-US"/>
        </a:p>
      </dgm:t>
    </dgm:pt>
    <dgm:pt modelId="{4CC4808E-BF00-4A66-BC1B-21D7C10B3374}" type="pres">
      <dgm:prSet presAssocID="{82663E5B-2EDE-48EE-ACBA-182F52874772}" presName="dummy" presStyleCnt="0"/>
      <dgm:spPr/>
    </dgm:pt>
    <dgm:pt modelId="{1A95A45F-AFCB-4C3D-B504-867CAAA73FA7}" type="pres">
      <dgm:prSet presAssocID="{82663E5B-2EDE-48EE-ACBA-182F52874772}" presName="node" presStyleLbl="revTx" presStyleIdx="0" presStyleCnt="3">
        <dgm:presLayoutVars>
          <dgm:bulletEnabled val="1"/>
        </dgm:presLayoutVars>
      </dgm:prSet>
      <dgm:spPr/>
      <dgm:t>
        <a:bodyPr/>
        <a:lstStyle/>
        <a:p>
          <a:endParaRPr kumimoji="1" lang="ja-JP" altLang="en-US"/>
        </a:p>
      </dgm:t>
    </dgm:pt>
    <dgm:pt modelId="{4E8378BD-A609-41E6-B763-3D96A59987ED}" type="pres">
      <dgm:prSet presAssocID="{E062C229-EAC4-4921-8AB1-F0401EF54E65}" presName="sibTrans" presStyleLbl="node1" presStyleIdx="0" presStyleCnt="3" custScaleX="110462" custScaleY="105267"/>
      <dgm:spPr/>
      <dgm:t>
        <a:bodyPr/>
        <a:lstStyle/>
        <a:p>
          <a:endParaRPr kumimoji="1" lang="ja-JP" altLang="en-US"/>
        </a:p>
      </dgm:t>
    </dgm:pt>
    <dgm:pt modelId="{7A1FC209-DC71-4F41-AF6D-7C6237E886EC}" type="pres">
      <dgm:prSet presAssocID="{26177DBD-EA82-4D76-9093-4C85BB04C308}" presName="dummy" presStyleCnt="0"/>
      <dgm:spPr/>
    </dgm:pt>
    <dgm:pt modelId="{6A396800-7F52-474F-8519-33B4746EFB51}" type="pres">
      <dgm:prSet presAssocID="{26177DBD-EA82-4D76-9093-4C85BB04C308}" presName="node" presStyleLbl="revTx" presStyleIdx="1" presStyleCnt="3">
        <dgm:presLayoutVars>
          <dgm:bulletEnabled val="1"/>
        </dgm:presLayoutVars>
      </dgm:prSet>
      <dgm:spPr/>
      <dgm:t>
        <a:bodyPr/>
        <a:lstStyle/>
        <a:p>
          <a:endParaRPr kumimoji="1" lang="ja-JP" altLang="en-US"/>
        </a:p>
      </dgm:t>
    </dgm:pt>
    <dgm:pt modelId="{9624DC25-F3DB-4A7F-B3B9-9BB289D0BE77}" type="pres">
      <dgm:prSet presAssocID="{8DB63C5F-2B87-4354-A3C3-E5149DA40E7A}" presName="sibTrans" presStyleLbl="node1" presStyleIdx="1" presStyleCnt="3" custScaleX="94734" custScaleY="101117" custLinFactNeighborX="-1783" custLinFactNeighborY="-2728"/>
      <dgm:spPr/>
      <dgm:t>
        <a:bodyPr/>
        <a:lstStyle/>
        <a:p>
          <a:endParaRPr kumimoji="1" lang="ja-JP" altLang="en-US"/>
        </a:p>
      </dgm:t>
    </dgm:pt>
    <dgm:pt modelId="{F26CD60D-3C20-4443-AB10-196F21CBEE55}" type="pres">
      <dgm:prSet presAssocID="{B4E4092B-2A09-406E-9999-09C40D7595F1}" presName="dummy" presStyleCnt="0"/>
      <dgm:spPr/>
    </dgm:pt>
    <dgm:pt modelId="{9A1FDE1D-47D2-4CAF-B7CB-C451F78EC221}" type="pres">
      <dgm:prSet presAssocID="{B4E4092B-2A09-406E-9999-09C40D7595F1}" presName="node" presStyleLbl="revTx" presStyleIdx="2" presStyleCnt="3">
        <dgm:presLayoutVars>
          <dgm:bulletEnabled val="1"/>
        </dgm:presLayoutVars>
      </dgm:prSet>
      <dgm:spPr/>
      <dgm:t>
        <a:bodyPr/>
        <a:lstStyle/>
        <a:p>
          <a:endParaRPr kumimoji="1" lang="ja-JP" altLang="en-US"/>
        </a:p>
      </dgm:t>
    </dgm:pt>
    <dgm:pt modelId="{E3FA4CA8-284E-4228-8C8F-5A9068349A9D}" type="pres">
      <dgm:prSet presAssocID="{50E2521A-E150-495D-BBCB-7E4F9F0F84DE}" presName="sibTrans" presStyleLbl="node1" presStyleIdx="2" presStyleCnt="3" custLinFactNeighborX="-8978" custLinFactNeighborY="97"/>
      <dgm:spPr/>
      <dgm:t>
        <a:bodyPr/>
        <a:lstStyle/>
        <a:p>
          <a:endParaRPr kumimoji="1" lang="ja-JP" altLang="en-US"/>
        </a:p>
      </dgm:t>
    </dgm:pt>
  </dgm:ptLst>
  <dgm:cxnLst>
    <dgm:cxn modelId="{86C6DFFB-39E0-41E7-9923-6BDD369F64C7}" type="presOf" srcId="{CD99C9F5-180B-4B79-9591-76B005B43321}" destId="{98AF215E-0C05-49BD-B4FB-577A0B60A2F9}" srcOrd="0" destOrd="0" presId="urn:microsoft.com/office/officeart/2005/8/layout/cycle1"/>
    <dgm:cxn modelId="{808E7CB0-032F-46AA-97B8-BEA497D59F95}" type="presOf" srcId="{26177DBD-EA82-4D76-9093-4C85BB04C308}" destId="{6A396800-7F52-474F-8519-33B4746EFB51}" srcOrd="0" destOrd="0" presId="urn:microsoft.com/office/officeart/2005/8/layout/cycle1"/>
    <dgm:cxn modelId="{3B2BDBD7-D22B-4716-A887-B32A4C6A955F}" type="presOf" srcId="{50E2521A-E150-495D-BBCB-7E4F9F0F84DE}" destId="{E3FA4CA8-284E-4228-8C8F-5A9068349A9D}" srcOrd="0" destOrd="0" presId="urn:microsoft.com/office/officeart/2005/8/layout/cycle1"/>
    <dgm:cxn modelId="{2AC89C8F-004E-42CA-B4FF-C34C59ED5FE9}" srcId="{CD99C9F5-180B-4B79-9591-76B005B43321}" destId="{B4E4092B-2A09-406E-9999-09C40D7595F1}" srcOrd="2" destOrd="0" parTransId="{29D4F933-F875-4FB0-9712-8E460E42C1DC}" sibTransId="{50E2521A-E150-495D-BBCB-7E4F9F0F84DE}"/>
    <dgm:cxn modelId="{6A8BD28C-446F-4C23-8DAD-7E512A5F21C2}" type="presOf" srcId="{8DB63C5F-2B87-4354-A3C3-E5149DA40E7A}" destId="{9624DC25-F3DB-4A7F-B3B9-9BB289D0BE77}" srcOrd="0" destOrd="0" presId="urn:microsoft.com/office/officeart/2005/8/layout/cycle1"/>
    <dgm:cxn modelId="{D411A352-658C-4E9B-893C-BEAE5905D504}" srcId="{CD99C9F5-180B-4B79-9591-76B005B43321}" destId="{82663E5B-2EDE-48EE-ACBA-182F52874772}" srcOrd="0" destOrd="0" parTransId="{EA12F0AC-E3E0-49FB-B4E9-59F7254B5E0F}" sibTransId="{E062C229-EAC4-4921-8AB1-F0401EF54E65}"/>
    <dgm:cxn modelId="{FA952CD6-96BF-4B81-959A-7E9E31B7A50D}" srcId="{CD99C9F5-180B-4B79-9591-76B005B43321}" destId="{26177DBD-EA82-4D76-9093-4C85BB04C308}" srcOrd="1" destOrd="0" parTransId="{C0C5CBB6-1440-432F-A989-64938365C912}" sibTransId="{8DB63C5F-2B87-4354-A3C3-E5149DA40E7A}"/>
    <dgm:cxn modelId="{D91ABDD6-3075-47A4-8D11-F66B6F7EBF2A}" type="presOf" srcId="{B4E4092B-2A09-406E-9999-09C40D7595F1}" destId="{9A1FDE1D-47D2-4CAF-B7CB-C451F78EC221}" srcOrd="0" destOrd="0" presId="urn:microsoft.com/office/officeart/2005/8/layout/cycle1"/>
    <dgm:cxn modelId="{987DECE8-F52D-49BF-903D-698904B24A96}" type="presOf" srcId="{82663E5B-2EDE-48EE-ACBA-182F52874772}" destId="{1A95A45F-AFCB-4C3D-B504-867CAAA73FA7}" srcOrd="0" destOrd="0" presId="urn:microsoft.com/office/officeart/2005/8/layout/cycle1"/>
    <dgm:cxn modelId="{998A629C-34C2-4113-B06D-D537DD9C7069}" type="presOf" srcId="{E062C229-EAC4-4921-8AB1-F0401EF54E65}" destId="{4E8378BD-A609-41E6-B763-3D96A59987ED}" srcOrd="0" destOrd="0" presId="urn:microsoft.com/office/officeart/2005/8/layout/cycle1"/>
    <dgm:cxn modelId="{2D29D92B-7A66-4741-B0E0-5F9405169C42}" type="presParOf" srcId="{98AF215E-0C05-49BD-B4FB-577A0B60A2F9}" destId="{4CC4808E-BF00-4A66-BC1B-21D7C10B3374}" srcOrd="0" destOrd="0" presId="urn:microsoft.com/office/officeart/2005/8/layout/cycle1"/>
    <dgm:cxn modelId="{771C66FE-3EDB-46BC-BEF5-582B0426DFD8}" type="presParOf" srcId="{98AF215E-0C05-49BD-B4FB-577A0B60A2F9}" destId="{1A95A45F-AFCB-4C3D-B504-867CAAA73FA7}" srcOrd="1" destOrd="0" presId="urn:microsoft.com/office/officeart/2005/8/layout/cycle1"/>
    <dgm:cxn modelId="{DF9ED51C-4DBF-4440-B655-6C9C09245576}" type="presParOf" srcId="{98AF215E-0C05-49BD-B4FB-577A0B60A2F9}" destId="{4E8378BD-A609-41E6-B763-3D96A59987ED}" srcOrd="2" destOrd="0" presId="urn:microsoft.com/office/officeart/2005/8/layout/cycle1"/>
    <dgm:cxn modelId="{F4CA2013-8D24-4E3D-918E-8C2E66F66B13}" type="presParOf" srcId="{98AF215E-0C05-49BD-B4FB-577A0B60A2F9}" destId="{7A1FC209-DC71-4F41-AF6D-7C6237E886EC}" srcOrd="3" destOrd="0" presId="urn:microsoft.com/office/officeart/2005/8/layout/cycle1"/>
    <dgm:cxn modelId="{C82FAC75-1DD6-4A6A-9D6D-80C0A7425574}" type="presParOf" srcId="{98AF215E-0C05-49BD-B4FB-577A0B60A2F9}" destId="{6A396800-7F52-474F-8519-33B4746EFB51}" srcOrd="4" destOrd="0" presId="urn:microsoft.com/office/officeart/2005/8/layout/cycle1"/>
    <dgm:cxn modelId="{9D33D9C1-4191-4A9E-A594-DA3389D40D85}" type="presParOf" srcId="{98AF215E-0C05-49BD-B4FB-577A0B60A2F9}" destId="{9624DC25-F3DB-4A7F-B3B9-9BB289D0BE77}" srcOrd="5" destOrd="0" presId="urn:microsoft.com/office/officeart/2005/8/layout/cycle1"/>
    <dgm:cxn modelId="{F60C5A8B-98A0-472C-8F58-70FD52353E05}" type="presParOf" srcId="{98AF215E-0C05-49BD-B4FB-577A0B60A2F9}" destId="{F26CD60D-3C20-4443-AB10-196F21CBEE55}" srcOrd="6" destOrd="0" presId="urn:microsoft.com/office/officeart/2005/8/layout/cycle1"/>
    <dgm:cxn modelId="{4B7B3AEF-D09E-4F35-9144-2D2D6F2144C3}" type="presParOf" srcId="{98AF215E-0C05-49BD-B4FB-577A0B60A2F9}" destId="{9A1FDE1D-47D2-4CAF-B7CB-C451F78EC221}" srcOrd="7" destOrd="0" presId="urn:microsoft.com/office/officeart/2005/8/layout/cycle1"/>
    <dgm:cxn modelId="{F7197580-4179-47EF-87D2-2E520DE5EAA5}" type="presParOf" srcId="{98AF215E-0C05-49BD-B4FB-577A0B60A2F9}" destId="{E3FA4CA8-284E-4228-8C8F-5A9068349A9D}"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5A45F-AFCB-4C3D-B504-867CAAA73FA7}">
      <dsp:nvSpPr>
        <dsp:cNvPr id="0" name=""/>
        <dsp:cNvSpPr/>
      </dsp:nvSpPr>
      <dsp:spPr>
        <a:xfrm>
          <a:off x="1362957" y="115013"/>
          <a:ext cx="585010" cy="585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kumimoji="1" lang="ja-JP" altLang="en-US" sz="2600" kern="1200" dirty="0">
              <a:solidFill>
                <a:schemeClr val="bg1"/>
              </a:solidFill>
            </a:rPr>
            <a:t>て</a:t>
          </a:r>
        </a:p>
      </dsp:txBody>
      <dsp:txXfrm>
        <a:off x="1362957" y="115013"/>
        <a:ext cx="585010" cy="585010"/>
      </dsp:txXfrm>
    </dsp:sp>
    <dsp:sp modelId="{4E8378BD-A609-41E6-B763-3D96A59987ED}">
      <dsp:nvSpPr>
        <dsp:cNvPr id="0" name=""/>
        <dsp:cNvSpPr/>
      </dsp:nvSpPr>
      <dsp:spPr>
        <a:xfrm>
          <a:off x="398817" y="-36716"/>
          <a:ext cx="1528777" cy="1456879"/>
        </a:xfrm>
        <a:prstGeom prst="circularArrow">
          <a:avLst>
            <a:gd name="adj1" fmla="val 8243"/>
            <a:gd name="adj2" fmla="val 575623"/>
            <a:gd name="adj3" fmla="val 2966118"/>
            <a:gd name="adj4" fmla="val 50207"/>
            <a:gd name="adj5" fmla="val 96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96800-7F52-474F-8519-33B4746EFB51}">
      <dsp:nvSpPr>
        <dsp:cNvPr id="0" name=""/>
        <dsp:cNvSpPr/>
      </dsp:nvSpPr>
      <dsp:spPr>
        <a:xfrm>
          <a:off x="870700" y="967626"/>
          <a:ext cx="585010" cy="585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kumimoji="1" lang="ja-JP" altLang="en-US" sz="2600" kern="1200" dirty="0">
              <a:solidFill>
                <a:schemeClr val="bg1"/>
              </a:solidFill>
            </a:rPr>
            <a:t>て</a:t>
          </a:r>
        </a:p>
      </dsp:txBody>
      <dsp:txXfrm>
        <a:off x="870700" y="967626"/>
        <a:ext cx="585010" cy="585010"/>
      </dsp:txXfrm>
    </dsp:sp>
    <dsp:sp modelId="{9624DC25-F3DB-4A7F-B3B9-9BB289D0BE77}">
      <dsp:nvSpPr>
        <dsp:cNvPr id="0" name=""/>
        <dsp:cNvSpPr/>
      </dsp:nvSpPr>
      <dsp:spPr>
        <a:xfrm>
          <a:off x="482977" y="-45753"/>
          <a:ext cx="1311103" cy="1399443"/>
        </a:xfrm>
        <a:prstGeom prst="circularArrow">
          <a:avLst>
            <a:gd name="adj1" fmla="val 8243"/>
            <a:gd name="adj2" fmla="val 575623"/>
            <a:gd name="adj3" fmla="val 10174171"/>
            <a:gd name="adj4" fmla="val 7258259"/>
            <a:gd name="adj5" fmla="val 96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1FDE1D-47D2-4CAF-B7CB-C451F78EC221}">
      <dsp:nvSpPr>
        <dsp:cNvPr id="0" name=""/>
        <dsp:cNvSpPr/>
      </dsp:nvSpPr>
      <dsp:spPr>
        <a:xfrm>
          <a:off x="378444" y="115013"/>
          <a:ext cx="585010" cy="585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kumimoji="1" lang="ja-JP" altLang="en-US" sz="2600" kern="1200" dirty="0">
              <a:solidFill>
                <a:schemeClr val="bg1"/>
              </a:solidFill>
            </a:rPr>
            <a:t>て</a:t>
          </a:r>
        </a:p>
      </dsp:txBody>
      <dsp:txXfrm>
        <a:off x="378444" y="115013"/>
        <a:ext cx="585010" cy="585010"/>
      </dsp:txXfrm>
    </dsp:sp>
    <dsp:sp modelId="{E3FA4CA8-284E-4228-8C8F-5A9068349A9D}">
      <dsp:nvSpPr>
        <dsp:cNvPr id="0" name=""/>
        <dsp:cNvSpPr/>
      </dsp:nvSpPr>
      <dsp:spPr>
        <a:xfrm>
          <a:off x="346959" y="1073"/>
          <a:ext cx="1383984" cy="1383984"/>
        </a:xfrm>
        <a:prstGeom prst="circularArrow">
          <a:avLst>
            <a:gd name="adj1" fmla="val 8243"/>
            <a:gd name="adj2" fmla="val 575623"/>
            <a:gd name="adj3" fmla="val 16858834"/>
            <a:gd name="adj4" fmla="val 14965543"/>
            <a:gd name="adj5" fmla="val 96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0.21086</cdr:x>
      <cdr:y>0.66964</cdr:y>
    </cdr:from>
    <cdr:to>
      <cdr:x>0.33485</cdr:x>
      <cdr:y>0.69221</cdr:y>
    </cdr:to>
    <cdr:sp macro="" textlink="">
      <cdr:nvSpPr>
        <cdr:cNvPr id="15" name="大波 14"/>
        <cdr:cNvSpPr/>
      </cdr:nvSpPr>
      <cdr:spPr>
        <a:xfrm xmlns:a="http://schemas.openxmlformats.org/drawingml/2006/main">
          <a:off x="641254" y="1356398"/>
          <a:ext cx="377070" cy="45719"/>
        </a:xfrm>
        <a:prstGeom xmlns:a="http://schemas.openxmlformats.org/drawingml/2006/main" prst="wave">
          <a:avLst/>
        </a:prstGeom>
        <a:solidFill xmlns:a="http://schemas.openxmlformats.org/drawingml/2006/main">
          <a:schemeClr val="bg1"/>
        </a:solidFill>
        <a:ln xmlns:a="http://schemas.openxmlformats.org/drawingml/2006/main" w="15875">
          <a:solidFill>
            <a:schemeClr val="bg1"/>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30" tIns="45714" rIns="91430" bIns="45714"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sz="1400" b="1" dirty="0">
            <a:solidFill>
              <a:prstClr val="black"/>
            </a:solidFill>
          </a:endParaRPr>
        </a:p>
      </cdr:txBody>
    </cdr:sp>
  </cdr:relSizeAnchor>
  <cdr:relSizeAnchor xmlns:cdr="http://schemas.openxmlformats.org/drawingml/2006/chartDrawing">
    <cdr:from>
      <cdr:x>0.32507</cdr:x>
      <cdr:y>0.66964</cdr:y>
    </cdr:from>
    <cdr:to>
      <cdr:x>0.44906</cdr:x>
      <cdr:y>0.69221</cdr:y>
    </cdr:to>
    <cdr:sp macro="" textlink="">
      <cdr:nvSpPr>
        <cdr:cNvPr id="19" name="大波 18"/>
        <cdr:cNvSpPr/>
      </cdr:nvSpPr>
      <cdr:spPr>
        <a:xfrm xmlns:a="http://schemas.openxmlformats.org/drawingml/2006/main">
          <a:off x="988582" y="1356397"/>
          <a:ext cx="377070" cy="45719"/>
        </a:xfrm>
        <a:prstGeom xmlns:a="http://schemas.openxmlformats.org/drawingml/2006/main" prst="wave">
          <a:avLst/>
        </a:prstGeom>
        <a:solidFill xmlns:a="http://schemas.openxmlformats.org/drawingml/2006/main">
          <a:schemeClr val="bg1"/>
        </a:solidFill>
        <a:ln xmlns:a="http://schemas.openxmlformats.org/drawingml/2006/main" w="15875">
          <a:solidFill>
            <a:schemeClr val="bg1"/>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30" tIns="45714" rIns="91430" bIns="45714"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sz="1400" b="1" dirty="0">
            <a:solidFill>
              <a:prstClr val="black"/>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0.79039</cdr:x>
      <cdr:y>0.02206</cdr:y>
    </cdr:from>
    <cdr:to>
      <cdr:x>0.98087</cdr:x>
      <cdr:y>0.13244</cdr:y>
    </cdr:to>
    <cdr:sp macro="" textlink="">
      <cdr:nvSpPr>
        <cdr:cNvPr id="3" name="テキスト ボックス 34"/>
        <cdr:cNvSpPr txBox="1"/>
      </cdr:nvSpPr>
      <cdr:spPr>
        <a:xfrm xmlns:a="http://schemas.openxmlformats.org/drawingml/2006/main">
          <a:off x="2361696" y="39708"/>
          <a:ext cx="569154" cy="19868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1200"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sz="1200"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sz="1200"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sz="1200"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sz="1200" kern="1200">
              <a:solidFill>
                <a:sysClr val="windowText" lastClr="000000"/>
              </a:solidFill>
              <a:latin typeface="Arial" charset="0"/>
              <a:ea typeface="ＭＳ Ｐゴシック" pitchFamily="50" charset="-128"/>
            </a:defRPr>
          </a:lvl5pPr>
          <a:lvl6pPr marL="2286000" algn="l" defTabSz="914400" rtl="0" eaLnBrk="1" latinLnBrk="0" hangingPunct="1">
            <a:defRPr kumimoji="1" sz="1200" kern="1200">
              <a:solidFill>
                <a:sysClr val="windowText" lastClr="000000"/>
              </a:solidFill>
              <a:latin typeface="Arial" charset="0"/>
              <a:ea typeface="ＭＳ Ｐゴシック" pitchFamily="50" charset="-128"/>
            </a:defRPr>
          </a:lvl6pPr>
          <a:lvl7pPr marL="2743200" algn="l" defTabSz="914400" rtl="0" eaLnBrk="1" latinLnBrk="0" hangingPunct="1">
            <a:defRPr kumimoji="1" sz="1200" kern="1200">
              <a:solidFill>
                <a:sysClr val="windowText" lastClr="000000"/>
              </a:solidFill>
              <a:latin typeface="Arial" charset="0"/>
              <a:ea typeface="ＭＳ Ｐゴシック" pitchFamily="50" charset="-128"/>
            </a:defRPr>
          </a:lvl7pPr>
          <a:lvl8pPr marL="3200400" algn="l" defTabSz="914400" rtl="0" eaLnBrk="1" latinLnBrk="0" hangingPunct="1">
            <a:defRPr kumimoji="1" sz="1200" kern="1200">
              <a:solidFill>
                <a:sysClr val="windowText" lastClr="000000"/>
              </a:solidFill>
              <a:latin typeface="Arial" charset="0"/>
              <a:ea typeface="ＭＳ Ｐゴシック" pitchFamily="50" charset="-128"/>
            </a:defRPr>
          </a:lvl8pPr>
          <a:lvl9pPr marL="3657600" algn="l" defTabSz="914400" rtl="0" eaLnBrk="1" latinLnBrk="0" hangingPunct="1">
            <a:defRPr kumimoji="1" sz="1200" kern="1200">
              <a:solidFill>
                <a:sysClr val="windowText" lastClr="000000"/>
              </a:solidFill>
              <a:latin typeface="Arial" charset="0"/>
              <a:ea typeface="ＭＳ Ｐゴシック" pitchFamily="50" charset="-128"/>
            </a:defRPr>
          </a:lvl9pPr>
        </a:lstStyle>
        <a:p xmlns:a="http://schemas.openxmlformats.org/drawingml/2006/main">
          <a:pPr algn="ctr"/>
          <a:r>
            <a:rPr lang="ja-JP" altLang="en-US" sz="800" dirty="0" smtClean="0">
              <a:solidFill>
                <a:prstClr val="black"/>
              </a:solidFill>
              <a:latin typeface="HGPｺﾞｼｯｸM" pitchFamily="50" charset="-128"/>
              <a:ea typeface="HGPｺﾞｼｯｸM" pitchFamily="50" charset="-128"/>
            </a:rPr>
            <a:t>単位：人</a:t>
          </a:r>
          <a:endParaRPr lang="ja-JP" altLang="en-US" sz="800" dirty="0">
            <a:solidFill>
              <a:prstClr val="black"/>
            </a:solidFill>
            <a:latin typeface="HGPｺﾞｼｯｸM" pitchFamily="50" charset="-128"/>
            <a:ea typeface="HGPｺﾞｼｯｸM"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0.80971</cdr:x>
      <cdr:y>0.01237</cdr:y>
    </cdr:from>
    <cdr:to>
      <cdr:x>0.99362</cdr:x>
      <cdr:y>0.10587</cdr:y>
    </cdr:to>
    <cdr:sp macro="" textlink="">
      <cdr:nvSpPr>
        <cdr:cNvPr id="3" name="テキスト ボックス 34"/>
        <cdr:cNvSpPr txBox="1"/>
      </cdr:nvSpPr>
      <cdr:spPr>
        <a:xfrm xmlns:a="http://schemas.openxmlformats.org/drawingml/2006/main">
          <a:off x="2419427" y="22269"/>
          <a:ext cx="549523" cy="1683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1200"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sz="1200"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sz="1200"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sz="1200"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sz="1200" kern="1200">
              <a:solidFill>
                <a:sysClr val="windowText" lastClr="000000"/>
              </a:solidFill>
              <a:latin typeface="Arial" charset="0"/>
              <a:ea typeface="ＭＳ Ｐゴシック" pitchFamily="50" charset="-128"/>
            </a:defRPr>
          </a:lvl5pPr>
          <a:lvl6pPr marL="2286000" algn="l" defTabSz="914400" rtl="0" eaLnBrk="1" latinLnBrk="0" hangingPunct="1">
            <a:defRPr kumimoji="1" sz="1200" kern="1200">
              <a:solidFill>
                <a:sysClr val="windowText" lastClr="000000"/>
              </a:solidFill>
              <a:latin typeface="Arial" charset="0"/>
              <a:ea typeface="ＭＳ Ｐゴシック" pitchFamily="50" charset="-128"/>
            </a:defRPr>
          </a:lvl6pPr>
          <a:lvl7pPr marL="2743200" algn="l" defTabSz="914400" rtl="0" eaLnBrk="1" latinLnBrk="0" hangingPunct="1">
            <a:defRPr kumimoji="1" sz="1200" kern="1200">
              <a:solidFill>
                <a:sysClr val="windowText" lastClr="000000"/>
              </a:solidFill>
              <a:latin typeface="Arial" charset="0"/>
              <a:ea typeface="ＭＳ Ｐゴシック" pitchFamily="50" charset="-128"/>
            </a:defRPr>
          </a:lvl7pPr>
          <a:lvl8pPr marL="3200400" algn="l" defTabSz="914400" rtl="0" eaLnBrk="1" latinLnBrk="0" hangingPunct="1">
            <a:defRPr kumimoji="1" sz="1200" kern="1200">
              <a:solidFill>
                <a:sysClr val="windowText" lastClr="000000"/>
              </a:solidFill>
              <a:latin typeface="Arial" charset="0"/>
              <a:ea typeface="ＭＳ Ｐゴシック" pitchFamily="50" charset="-128"/>
            </a:defRPr>
          </a:lvl8pPr>
          <a:lvl9pPr marL="3657600" algn="l" defTabSz="914400" rtl="0" eaLnBrk="1" latinLnBrk="0" hangingPunct="1">
            <a:defRPr kumimoji="1" sz="1200" kern="1200">
              <a:solidFill>
                <a:sysClr val="windowText" lastClr="000000"/>
              </a:solidFill>
              <a:latin typeface="Arial" charset="0"/>
              <a:ea typeface="ＭＳ Ｐゴシック" pitchFamily="50" charset="-128"/>
            </a:defRPr>
          </a:lvl9pPr>
        </a:lstStyle>
        <a:p xmlns:a="http://schemas.openxmlformats.org/drawingml/2006/main">
          <a:pPr algn="ctr"/>
          <a:r>
            <a:rPr lang="ja-JP" altLang="en-US" sz="800" dirty="0" smtClean="0">
              <a:solidFill>
                <a:prstClr val="black"/>
              </a:solidFill>
              <a:latin typeface="HGPｺﾞｼｯｸM" pitchFamily="50" charset="-128"/>
              <a:ea typeface="HGPｺﾞｼｯｸM" pitchFamily="50" charset="-128"/>
            </a:rPr>
            <a:t>単位：人</a:t>
          </a:r>
          <a:endParaRPr lang="ja-JP" altLang="en-US" sz="800" dirty="0">
            <a:solidFill>
              <a:prstClr val="black"/>
            </a:solidFill>
            <a:latin typeface="HGPｺﾞｼｯｸM" pitchFamily="50" charset="-128"/>
            <a:ea typeface="HGPｺﾞｼｯｸM"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0.61403</cdr:x>
      <cdr:y>0.04917</cdr:y>
    </cdr:from>
    <cdr:to>
      <cdr:x>0.68183</cdr:x>
      <cdr:y>0.08763</cdr:y>
    </cdr:to>
    <cdr:sp macro="" textlink="">
      <cdr:nvSpPr>
        <cdr:cNvPr id="3" name="テキスト ボックス 2"/>
        <cdr:cNvSpPr txBox="1"/>
      </cdr:nvSpPr>
      <cdr:spPr>
        <a:xfrm xmlns:a="http://schemas.openxmlformats.org/drawingml/2006/main">
          <a:off x="2975322" y="241286"/>
          <a:ext cx="328528" cy="1887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0.72382</cdr:x>
      <cdr:y>0.06033</cdr:y>
    </cdr:from>
    <cdr:to>
      <cdr:x>0.79162</cdr:x>
      <cdr:y>0.09879</cdr:y>
    </cdr:to>
    <cdr:sp macro="" textlink="">
      <cdr:nvSpPr>
        <cdr:cNvPr id="4" name="テキスト ボックス 1"/>
        <cdr:cNvSpPr txBox="1"/>
      </cdr:nvSpPr>
      <cdr:spPr>
        <a:xfrm xmlns:a="http://schemas.openxmlformats.org/drawingml/2006/main">
          <a:off x="3075136" y="338832"/>
          <a:ext cx="288032"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1"/>
            <a:ext cx="2948770" cy="497047"/>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856825" y="1"/>
            <a:ext cx="2948770" cy="497047"/>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1" y="9440693"/>
            <a:ext cx="2948770" cy="497046"/>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3856825" y="9440693"/>
            <a:ext cx="2948770" cy="497046"/>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r">
              <a:defRPr sz="12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48770" cy="497047"/>
          </a:xfrm>
          <a:prstGeom prst="rect">
            <a:avLst/>
          </a:prstGeom>
          <a:noFill/>
          <a:ln w="9525">
            <a:noFill/>
            <a:miter lim="800000"/>
            <a:headEnd/>
            <a:tailEnd/>
          </a:ln>
          <a:effectLst/>
        </p:spPr>
        <p:txBody>
          <a:bodyPr vert="horz" wrap="square" lIns="92182" tIns="46091" rIns="92182" bIns="46091"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856825" y="1"/>
            <a:ext cx="2948770" cy="497047"/>
          </a:xfrm>
          <a:prstGeom prst="rect">
            <a:avLst/>
          </a:prstGeom>
          <a:noFill/>
          <a:ln w="9525">
            <a:noFill/>
            <a:miter lim="800000"/>
            <a:headEnd/>
            <a:tailEnd/>
          </a:ln>
          <a:effectLst/>
        </p:spPr>
        <p:txBody>
          <a:bodyPr vert="horz" wrap="square" lIns="92182" tIns="46091" rIns="92182" bIns="46091"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1844" y="4722745"/>
            <a:ext cx="5445118" cy="4471823"/>
          </a:xfrm>
          <a:prstGeom prst="rect">
            <a:avLst/>
          </a:prstGeom>
          <a:noFill/>
          <a:ln w="9525">
            <a:noFill/>
            <a:miter lim="800000"/>
            <a:headEnd/>
            <a:tailEnd/>
          </a:ln>
          <a:effectLst/>
        </p:spPr>
        <p:txBody>
          <a:bodyPr vert="horz" wrap="square" lIns="92182" tIns="46091" rIns="92182" bIns="4609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1" y="9440693"/>
            <a:ext cx="2948770" cy="497046"/>
          </a:xfrm>
          <a:prstGeom prst="rect">
            <a:avLst/>
          </a:prstGeom>
          <a:noFill/>
          <a:ln w="9525">
            <a:noFill/>
            <a:miter lim="800000"/>
            <a:headEnd/>
            <a:tailEnd/>
          </a:ln>
          <a:effectLst/>
        </p:spPr>
        <p:txBody>
          <a:bodyPr vert="horz" wrap="square" lIns="92182" tIns="46091" rIns="92182" bIns="46091"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856825" y="9440693"/>
            <a:ext cx="2948770" cy="497046"/>
          </a:xfrm>
          <a:prstGeom prst="rect">
            <a:avLst/>
          </a:prstGeom>
          <a:noFill/>
          <a:ln w="9525">
            <a:noFill/>
            <a:miter lim="800000"/>
            <a:headEnd/>
            <a:tailEnd/>
          </a:ln>
          <a:effectLst/>
        </p:spPr>
        <p:txBody>
          <a:bodyPr vert="horz" wrap="square" lIns="92182" tIns="46091" rIns="92182" bIns="46091" numCol="1" anchor="b" anchorCtr="0" compatLnSpc="1">
            <a:prstTxWarp prst="textNoShape">
              <a:avLst/>
            </a:prstTxWarp>
          </a:bodyPr>
          <a:lstStyle>
            <a:lvl1pPr algn="r">
              <a:defRPr sz="12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4713" y="746125"/>
            <a:ext cx="3900487" cy="2927350"/>
          </a:xfrm>
        </p:spPr>
      </p:sp>
      <p:sp>
        <p:nvSpPr>
          <p:cNvPr id="3" name="ノート プレースホルダー 2"/>
          <p:cNvSpPr>
            <a:spLocks noGrp="1"/>
          </p:cNvSpPr>
          <p:nvPr>
            <p:ph type="body" idx="1"/>
          </p:nvPr>
        </p:nvSpPr>
        <p:spPr>
          <a:xfrm>
            <a:off x="681211" y="3889554"/>
            <a:ext cx="5444806" cy="5303665"/>
          </a:xfrm>
        </p:spPr>
        <p:txBody>
          <a:bodyPr/>
          <a:lstStyle/>
          <a:p>
            <a:endParaRPr lang="en-US" altLang="ja-JP" sz="1600"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27</a:t>
            </a:fld>
            <a:endParaRPr lang="en-US" altLang="ja-JP">
              <a:solidFill>
                <a:prstClr val="black"/>
              </a:solidFill>
            </a:endParaRPr>
          </a:p>
        </p:txBody>
      </p:sp>
    </p:spTree>
    <p:extLst>
      <p:ext uri="{BB962C8B-B14F-4D97-AF65-F5344CB8AC3E}">
        <p14:creationId xmlns:p14="http://schemas.microsoft.com/office/powerpoint/2010/main" val="245722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0588" y="750888"/>
            <a:ext cx="3930650" cy="2947987"/>
          </a:xfrm>
        </p:spPr>
      </p:sp>
      <p:sp>
        <p:nvSpPr>
          <p:cNvPr id="3" name="ノート プレースホルダー 2"/>
          <p:cNvSpPr>
            <a:spLocks noGrp="1"/>
          </p:cNvSpPr>
          <p:nvPr>
            <p:ph type="body" idx="1"/>
          </p:nvPr>
        </p:nvSpPr>
        <p:spPr>
          <a:xfrm>
            <a:off x="688434" y="3915822"/>
            <a:ext cx="5502552" cy="5339483"/>
          </a:xfrm>
        </p:spPr>
        <p:txBody>
          <a:bodyPr/>
          <a:lstStyle/>
          <a:p>
            <a:endParaRPr lang="en-US" altLang="ja-JP" sz="1600"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28</a:t>
            </a:fld>
            <a:endParaRPr lang="en-US" altLang="ja-JP">
              <a:solidFill>
                <a:prstClr val="black"/>
              </a:solidFill>
            </a:endParaRPr>
          </a:p>
        </p:txBody>
      </p:sp>
    </p:spTree>
    <p:extLst>
      <p:ext uri="{BB962C8B-B14F-4D97-AF65-F5344CB8AC3E}">
        <p14:creationId xmlns:p14="http://schemas.microsoft.com/office/powerpoint/2010/main" val="2498239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＜総合的かつ包括的な相談支援体制の構築＞</a:t>
            </a:r>
            <a:endParaRPr kumimoji="1" lang="en-US" altLang="ja-JP"/>
          </a:p>
          <a:p>
            <a:r>
              <a:rPr kumimoji="1" lang="ja-JP" altLang="en-US"/>
              <a:t>○初任者研修：</a:t>
            </a:r>
            <a:endParaRPr kumimoji="1" lang="en-US" altLang="ja-JP"/>
          </a:p>
          <a:p>
            <a:r>
              <a:rPr kumimoji="1" lang="ja-JP" altLang="en-US"/>
              <a:t>・地域を基盤としたソーシャルワーカーとしての価値の獲得</a:t>
            </a:r>
            <a:endParaRPr kumimoji="1" lang="en-US" altLang="ja-JP"/>
          </a:p>
          <a:p>
            <a:r>
              <a:rPr kumimoji="1" lang="ja-JP" altLang="en-US"/>
              <a:t>・基本相談支援を基盤とした計画相談支援を実施できる知識と技術の獲得</a:t>
            </a:r>
            <a:endParaRPr kumimoji="1" lang="en-US" altLang="ja-JP"/>
          </a:p>
          <a:p>
            <a:endParaRPr kumimoji="1" lang="en-US" altLang="ja-JP"/>
          </a:p>
          <a:p>
            <a:r>
              <a:rPr kumimoji="1" lang="ja-JP" altLang="en-US"/>
              <a:t>○現任研修：</a:t>
            </a:r>
            <a:endParaRPr kumimoji="1" lang="en-US" altLang="ja-JP"/>
          </a:p>
          <a:p>
            <a:r>
              <a:rPr kumimoji="1" lang="ja-JP" altLang="en-US"/>
              <a:t>・地域を基盤としたソーシャルワーカーとしての価値の再確認→相談支援</a:t>
            </a:r>
            <a:endParaRPr kumimoji="1" lang="en-US" altLang="ja-JP"/>
          </a:p>
          <a:p>
            <a:r>
              <a:rPr kumimoji="1" lang="ja-JP" altLang="en-US"/>
              <a:t>・個を地域で支える援助を実施できる知識と技術の獲得→チームアプローチ</a:t>
            </a:r>
            <a:endParaRPr kumimoji="1" lang="en-US" altLang="ja-JP"/>
          </a:p>
          <a:p>
            <a:r>
              <a:rPr kumimoji="1" lang="ja-JP" altLang="en-US"/>
              <a:t>・個を支える地域をつくる知識と技術の獲得→コミュニティワーク</a:t>
            </a:r>
            <a:endParaRPr kumimoji="1" lang="en-US" altLang="ja-JP"/>
          </a:p>
          <a:p>
            <a:endParaRPr kumimoji="1" lang="en-US" altLang="ja-JP"/>
          </a:p>
          <a:p>
            <a:r>
              <a:rPr kumimoji="1" lang="ja-JP" altLang="en-US"/>
              <a:t>○主任研修：</a:t>
            </a:r>
            <a:endParaRPr kumimoji="1" lang="en-US" altLang="ja-JP"/>
          </a:p>
          <a:p>
            <a:r>
              <a:rPr kumimoji="1" lang="ja-JP" altLang="en-US"/>
              <a:t>・地域を基盤としたソーシャルワーカーとしての価値を説明できる</a:t>
            </a:r>
            <a:endParaRPr kumimoji="1" lang="en-US" altLang="ja-JP"/>
          </a:p>
          <a:p>
            <a:r>
              <a:rPr kumimoji="1" lang="ja-JP" altLang="en-US"/>
              <a:t>・チームアプローチを指導できる技術の獲得</a:t>
            </a:r>
            <a:endParaRPr kumimoji="1" lang="en-US" altLang="ja-JP"/>
          </a:p>
          <a:p>
            <a:r>
              <a:rPr kumimoji="1" lang="ja-JP" altLang="en-US"/>
              <a:t>・コミュニティワークを指導できる技術の獲得</a:t>
            </a:r>
            <a:endParaRPr kumimoji="1" lang="en-US" altLang="ja-JP"/>
          </a:p>
        </p:txBody>
      </p:sp>
      <p:sp>
        <p:nvSpPr>
          <p:cNvPr id="4" name="スライド番号プレースホルダー 3"/>
          <p:cNvSpPr>
            <a:spLocks noGrp="1"/>
          </p:cNvSpPr>
          <p:nvPr>
            <p:ph type="sldNum" sz="quarter" idx="10"/>
          </p:nvPr>
        </p:nvSpPr>
        <p:spPr/>
        <p:txBody>
          <a:bodyPr/>
          <a:lstStyle/>
          <a:p>
            <a:fld id="{491C29F3-6A3A-4ED3-87DD-190008DCF418}" type="slidenum">
              <a:rPr kumimoji="1" lang="ja-JP" altLang="en-US" smtClean="0"/>
              <a:t>30</a:t>
            </a:fld>
            <a:endParaRPr kumimoji="1" lang="ja-JP" altLang="en-US"/>
          </a:p>
        </p:txBody>
      </p:sp>
    </p:spTree>
    <p:extLst>
      <p:ext uri="{BB962C8B-B14F-4D97-AF65-F5344CB8AC3E}">
        <p14:creationId xmlns:p14="http://schemas.microsoft.com/office/powerpoint/2010/main" val="3163833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64797B1-0CA1-4753-B4EB-7056630438C7}" type="slidenum">
              <a:rPr kumimoji="1" lang="ja-JP" altLang="en-US" smtClean="0"/>
              <a:t>31</a:t>
            </a:fld>
            <a:endParaRPr kumimoji="1" lang="ja-JP" altLang="en-US"/>
          </a:p>
        </p:txBody>
      </p:sp>
    </p:spTree>
    <p:extLst>
      <p:ext uri="{BB962C8B-B14F-4D97-AF65-F5344CB8AC3E}">
        <p14:creationId xmlns:p14="http://schemas.microsoft.com/office/powerpoint/2010/main" val="231896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xfrm>
            <a:off x="941388" y="750888"/>
            <a:ext cx="4999037" cy="3749675"/>
          </a:xfrm>
          <a:noFill/>
          <a:ln>
            <a:solidFill>
              <a:srgbClr val="000000"/>
            </a:solidFill>
            <a:miter lim="800000"/>
            <a:headEnd/>
            <a:tailEnd/>
          </a:ln>
        </p:spPr>
      </p:sp>
      <p:sp>
        <p:nvSpPr>
          <p:cNvPr id="880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a:ea typeface="ＭＳ Ｐ明朝" pitchFamily="18" charset="-128"/>
            </a:endParaRPr>
          </a:p>
        </p:txBody>
      </p:sp>
      <p:sp>
        <p:nvSpPr>
          <p:cNvPr id="77828" name="スライド番号プレースホルダ 3"/>
          <p:cNvSpPr>
            <a:spLocks noGrp="1"/>
          </p:cNvSpPr>
          <p:nvPr>
            <p:ph type="sldNum" sz="quarter" idx="5"/>
          </p:nvPr>
        </p:nvSpPr>
        <p:spPr/>
        <p:txBody>
          <a:bodyPr/>
          <a:lstStyle/>
          <a:p>
            <a:pPr defTabSz="878452">
              <a:defRPr/>
            </a:pPr>
            <a:fld id="{2BA23D3F-3A7F-4EF6-A98B-515F39B60422}" type="slidenum">
              <a:rPr lang="ja-JP" altLang="en-US" smtClean="0">
                <a:solidFill>
                  <a:srgbClr val="000000"/>
                </a:solidFill>
              </a:rPr>
              <a:pPr defTabSz="878452">
                <a:defRPr/>
              </a:pPr>
              <a:t>32</a:t>
            </a:fld>
            <a:endParaRPr lang="ja-JP" altLang="en-US" dirty="0">
              <a:solidFill>
                <a:srgbClr val="000000"/>
              </a:solidFill>
            </a:endParaRPr>
          </a:p>
        </p:txBody>
      </p:sp>
    </p:spTree>
    <p:extLst>
      <p:ext uri="{BB962C8B-B14F-4D97-AF65-F5344CB8AC3E}">
        <p14:creationId xmlns:p14="http://schemas.microsoft.com/office/powerpoint/2010/main" val="4072637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491C29F3-6A3A-4ED3-87DD-190008DCF418}" type="slidenum">
              <a:rPr kumimoji="1" lang="ja-JP" altLang="en-US" smtClean="0"/>
              <a:t>36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546743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3270250" y="509588"/>
            <a:ext cx="3403600" cy="2552700"/>
          </a:xfrm>
          <a:noFill/>
          <a:ln>
            <a:solidFill>
              <a:srgbClr val="000000"/>
            </a:solidFill>
            <a:miter lim="800000"/>
            <a:headEnd/>
            <a:tailEnd/>
          </a:ln>
        </p:spPr>
      </p:sp>
      <p:sp>
        <p:nvSpPr>
          <p:cNvPr id="38915" name="Rectangle 3"/>
          <p:cNvSpPr>
            <a:spLocks noGrp="1" noChangeArrowheads="1"/>
          </p:cNvSpPr>
          <p:nvPr>
            <p:ph type="body" idx="1"/>
          </p:nvPr>
        </p:nvSpPr>
        <p:spPr bwMode="auto">
          <a:xfrm>
            <a:off x="994641" y="3233456"/>
            <a:ext cx="7950077" cy="3064925"/>
          </a:xfrm>
          <a:noFill/>
        </p:spPr>
        <p:txBody>
          <a:bodyPr wrap="square" numCol="1" anchor="t" anchorCtr="0" compatLnSpc="1">
            <a:prstTxWarp prst="textNoShape">
              <a:avLst/>
            </a:prstTxWarp>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136767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0365" eaLnBrk="0" hangingPunct="0">
              <a:defRPr kumimoji="1">
                <a:solidFill>
                  <a:schemeClr val="tx1"/>
                </a:solidFill>
                <a:latin typeface="Arial" charset="0"/>
                <a:ea typeface="ＭＳ Ｐゴシック" charset="-128"/>
              </a:defRPr>
            </a:lvl1pPr>
            <a:lvl2pPr marL="742899" indent="-285730" defTabSz="860365" eaLnBrk="0" hangingPunct="0">
              <a:defRPr kumimoji="1">
                <a:solidFill>
                  <a:schemeClr val="tx1"/>
                </a:solidFill>
                <a:latin typeface="Arial" charset="0"/>
                <a:ea typeface="ＭＳ Ｐゴシック" charset="-128"/>
              </a:defRPr>
            </a:lvl2pPr>
            <a:lvl3pPr marL="1142921" indent="-228585" defTabSz="860365" eaLnBrk="0" hangingPunct="0">
              <a:defRPr kumimoji="1">
                <a:solidFill>
                  <a:schemeClr val="tx1"/>
                </a:solidFill>
                <a:latin typeface="Arial" charset="0"/>
                <a:ea typeface="ＭＳ Ｐゴシック" charset="-128"/>
              </a:defRPr>
            </a:lvl3pPr>
            <a:lvl4pPr marL="1600089" indent="-228585" defTabSz="860365" eaLnBrk="0" hangingPunct="0">
              <a:defRPr kumimoji="1">
                <a:solidFill>
                  <a:schemeClr val="tx1"/>
                </a:solidFill>
                <a:latin typeface="Arial" charset="0"/>
                <a:ea typeface="ＭＳ Ｐゴシック" charset="-128"/>
              </a:defRPr>
            </a:lvl4pPr>
            <a:lvl5pPr marL="2057259" indent="-228585" defTabSz="860365" eaLnBrk="0" hangingPunct="0">
              <a:defRPr kumimoji="1">
                <a:solidFill>
                  <a:schemeClr val="tx1"/>
                </a:solidFill>
                <a:latin typeface="Arial" charset="0"/>
                <a:ea typeface="ＭＳ Ｐゴシック" charset="-128"/>
              </a:defRPr>
            </a:lvl5pPr>
            <a:lvl6pPr marL="2514427" indent="-228585" defTabSz="860365" eaLnBrk="0" fontAlgn="base" hangingPunct="0">
              <a:spcBef>
                <a:spcPct val="0"/>
              </a:spcBef>
              <a:spcAft>
                <a:spcPct val="0"/>
              </a:spcAft>
              <a:defRPr kumimoji="1">
                <a:solidFill>
                  <a:schemeClr val="tx1"/>
                </a:solidFill>
                <a:latin typeface="Arial" charset="0"/>
                <a:ea typeface="ＭＳ Ｐゴシック" charset="-128"/>
              </a:defRPr>
            </a:lvl6pPr>
            <a:lvl7pPr marL="2971595" indent="-228585" defTabSz="860365" eaLnBrk="0" fontAlgn="base" hangingPunct="0">
              <a:spcBef>
                <a:spcPct val="0"/>
              </a:spcBef>
              <a:spcAft>
                <a:spcPct val="0"/>
              </a:spcAft>
              <a:defRPr kumimoji="1">
                <a:solidFill>
                  <a:schemeClr val="tx1"/>
                </a:solidFill>
                <a:latin typeface="Arial" charset="0"/>
                <a:ea typeface="ＭＳ Ｐゴシック" charset="-128"/>
              </a:defRPr>
            </a:lvl7pPr>
            <a:lvl8pPr marL="3428763" indent="-228585" defTabSz="860365" eaLnBrk="0" fontAlgn="base" hangingPunct="0">
              <a:spcBef>
                <a:spcPct val="0"/>
              </a:spcBef>
              <a:spcAft>
                <a:spcPct val="0"/>
              </a:spcAft>
              <a:defRPr kumimoji="1">
                <a:solidFill>
                  <a:schemeClr val="tx1"/>
                </a:solidFill>
                <a:latin typeface="Arial" charset="0"/>
                <a:ea typeface="ＭＳ Ｐゴシック" charset="-128"/>
              </a:defRPr>
            </a:lvl8pPr>
            <a:lvl9pPr marL="3885933" indent="-228585" defTabSz="860365"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C6622F8-C5B2-473E-81DD-EE22B3D9B2C7}" type="slidenum">
              <a:rPr lang="en-US" altLang="ja-JP" smtClean="0">
                <a:solidFill>
                  <a:srgbClr val="000000"/>
                </a:solidFill>
              </a:rPr>
              <a:pPr eaLnBrk="1" hangingPunct="1"/>
              <a:t>44</a:t>
            </a:fld>
            <a:endParaRPr lang="en-US" altLang="ja-JP">
              <a:solidFill>
                <a:srgbClr val="000000"/>
              </a:solidFill>
            </a:endParaRPr>
          </a:p>
        </p:txBody>
      </p:sp>
      <p:sp>
        <p:nvSpPr>
          <p:cNvPr id="51203" name="Rectangle 2"/>
          <p:cNvSpPr>
            <a:spLocks noGrp="1" noRot="1" noChangeAspect="1" noChangeArrowheads="1" noTextEdit="1"/>
          </p:cNvSpPr>
          <p:nvPr>
            <p:ph type="sldImg"/>
          </p:nvPr>
        </p:nvSpPr>
        <p:spPr bwMode="auto">
          <a:xfrm>
            <a:off x="919163" y="749300"/>
            <a:ext cx="4970462" cy="37274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4" name="ノート プレースホルダー 1"/>
          <p:cNvSpPr>
            <a:spLocks noGrp="1"/>
          </p:cNvSpPr>
          <p:nvPr>
            <p:ph type="body"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56ADB22-2640-4703-9D88-EA3D662CF611}"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335787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mn-lt"/>
                <a:ea typeface="+mn-ea"/>
              </a:rPr>
              <a:t>障害者支援施設等の介護保険適用除外施設を退所して、介護保険施設等に入所した場合については、当該介護保険適用除外施設の所在市町村の給付費が過度に重くならないよう</a:t>
            </a:r>
            <a:endParaRPr kumimoji="1" lang="ja-JP" altLang="en-US" dirty="0"/>
          </a:p>
        </p:txBody>
      </p:sp>
      <p:sp>
        <p:nvSpPr>
          <p:cNvPr id="4" name="スライド番号プレースホルダー 3"/>
          <p:cNvSpPr>
            <a:spLocks noGrp="1"/>
          </p:cNvSpPr>
          <p:nvPr>
            <p:ph type="sldNum" sz="quarter" idx="10"/>
          </p:nvPr>
        </p:nvSpPr>
        <p:spPr/>
        <p:txBody>
          <a:bodyPr/>
          <a:lstStyle/>
          <a:p>
            <a:fld id="{3823AD55-F3B3-4303-B863-AFDE909BDC9D}" type="slidenum">
              <a:rPr kumimoji="1" lang="ja-JP" altLang="en-US" smtClean="0"/>
              <a:t>49</a:t>
            </a:fld>
            <a:endParaRPr kumimoji="1" lang="ja-JP" altLang="en-US"/>
          </a:p>
        </p:txBody>
      </p:sp>
    </p:spTree>
    <p:extLst>
      <p:ext uri="{BB962C8B-B14F-4D97-AF65-F5344CB8AC3E}">
        <p14:creationId xmlns:p14="http://schemas.microsoft.com/office/powerpoint/2010/main" val="324921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a:xfrm>
            <a:off x="939800" y="750888"/>
            <a:ext cx="5000625" cy="3751262"/>
          </a:xfrm>
          <a:ln/>
        </p:spPr>
      </p:sp>
      <p:sp>
        <p:nvSpPr>
          <p:cNvPr id="124931" name="ノート プレースホルダ 2"/>
          <p:cNvSpPr>
            <a:spLocks noGrp="1"/>
          </p:cNvSpPr>
          <p:nvPr>
            <p:ph type="body" idx="1"/>
          </p:nvPr>
        </p:nvSpPr>
        <p:spPr>
          <a:noFill/>
          <a:ln/>
        </p:spPr>
        <p:txBody>
          <a:bodyPr/>
          <a:lstStyle/>
          <a:p>
            <a:endParaRPr lang="ja-JP" altLang="en-US" dirty="0">
              <a:ea typeface="ＭＳ Ｐ明朝" charset="-128"/>
            </a:endParaRPr>
          </a:p>
        </p:txBody>
      </p:sp>
      <p:sp>
        <p:nvSpPr>
          <p:cNvPr id="124932" name="スライド番号プレースホルダ 4"/>
          <p:cNvSpPr>
            <a:spLocks noGrp="1"/>
          </p:cNvSpPr>
          <p:nvPr>
            <p:ph type="sldNum" sz="quarter" idx="5"/>
          </p:nvPr>
        </p:nvSpPr>
        <p:spPr>
          <a:noFill/>
        </p:spPr>
        <p:txBody>
          <a:bodyPr/>
          <a:lstStyle/>
          <a:p>
            <a:fld id="{7BCC29E9-D025-4E03-A036-15FAB901BC0E}" type="slidenum">
              <a:rPr lang="en-US" altLang="ja-JP" smtClean="0">
                <a:ea typeface="ＭＳ Ｐゴシック" charset="-128"/>
              </a:rPr>
              <a:pPr/>
              <a:t>3</a:t>
            </a:fld>
            <a:endParaRPr lang="en-US" altLang="ja-JP" dirty="0">
              <a:ea typeface="ＭＳ Ｐゴシック" charset="-128"/>
            </a:endParaRPr>
          </a:p>
        </p:txBody>
      </p:sp>
    </p:spTree>
    <p:extLst>
      <p:ext uri="{BB962C8B-B14F-4D97-AF65-F5344CB8AC3E}">
        <p14:creationId xmlns:p14="http://schemas.microsoft.com/office/powerpoint/2010/main" val="2790700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238DC9-B30E-4E1E-9716-5CCE11499133}"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976767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xfrm>
            <a:off x="915988" y="742950"/>
            <a:ext cx="4975225" cy="3732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smtClean="0"/>
          </a:p>
        </p:txBody>
      </p:sp>
      <p:sp>
        <p:nvSpPr>
          <p:cNvPr id="153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9414" indent="-288236" eaLnBrk="0" hangingPunct="0">
              <a:defRPr kumimoji="1">
                <a:solidFill>
                  <a:schemeClr val="tx1"/>
                </a:solidFill>
                <a:latin typeface="Arial" charset="0"/>
                <a:ea typeface="ＭＳ Ｐゴシック" charset="-128"/>
              </a:defRPr>
            </a:lvl2pPr>
            <a:lvl3pPr marL="1152944" indent="-230589" eaLnBrk="0" hangingPunct="0">
              <a:defRPr kumimoji="1">
                <a:solidFill>
                  <a:schemeClr val="tx1"/>
                </a:solidFill>
                <a:latin typeface="Arial" charset="0"/>
                <a:ea typeface="ＭＳ Ｐゴシック" charset="-128"/>
              </a:defRPr>
            </a:lvl3pPr>
            <a:lvl4pPr marL="1614122" indent="-230589" eaLnBrk="0" hangingPunct="0">
              <a:defRPr kumimoji="1">
                <a:solidFill>
                  <a:schemeClr val="tx1"/>
                </a:solidFill>
                <a:latin typeface="Arial" charset="0"/>
                <a:ea typeface="ＭＳ Ｐゴシック" charset="-128"/>
              </a:defRPr>
            </a:lvl4pPr>
            <a:lvl5pPr marL="2075299" indent="-230589" eaLnBrk="0" hangingPunct="0">
              <a:defRPr kumimoji="1">
                <a:solidFill>
                  <a:schemeClr val="tx1"/>
                </a:solidFill>
                <a:latin typeface="Arial" charset="0"/>
                <a:ea typeface="ＭＳ Ｐゴシック" charset="-128"/>
              </a:defRPr>
            </a:lvl5pPr>
            <a:lvl6pPr marL="2536477" indent="-230589" eaLnBrk="0" fontAlgn="base" hangingPunct="0">
              <a:spcBef>
                <a:spcPct val="0"/>
              </a:spcBef>
              <a:spcAft>
                <a:spcPct val="0"/>
              </a:spcAft>
              <a:defRPr kumimoji="1">
                <a:solidFill>
                  <a:schemeClr val="tx1"/>
                </a:solidFill>
                <a:latin typeface="Arial" charset="0"/>
                <a:ea typeface="ＭＳ Ｐゴシック" charset="-128"/>
              </a:defRPr>
            </a:lvl6pPr>
            <a:lvl7pPr marL="2997655" indent="-230589" eaLnBrk="0" fontAlgn="base" hangingPunct="0">
              <a:spcBef>
                <a:spcPct val="0"/>
              </a:spcBef>
              <a:spcAft>
                <a:spcPct val="0"/>
              </a:spcAft>
              <a:defRPr kumimoji="1">
                <a:solidFill>
                  <a:schemeClr val="tx1"/>
                </a:solidFill>
                <a:latin typeface="Arial" charset="0"/>
                <a:ea typeface="ＭＳ Ｐゴシック" charset="-128"/>
              </a:defRPr>
            </a:lvl7pPr>
            <a:lvl8pPr marL="3458832" indent="-230589" eaLnBrk="0" fontAlgn="base" hangingPunct="0">
              <a:spcBef>
                <a:spcPct val="0"/>
              </a:spcBef>
              <a:spcAft>
                <a:spcPct val="0"/>
              </a:spcAft>
              <a:defRPr kumimoji="1">
                <a:solidFill>
                  <a:schemeClr val="tx1"/>
                </a:solidFill>
                <a:latin typeface="Arial" charset="0"/>
                <a:ea typeface="ＭＳ Ｐゴシック" charset="-128"/>
              </a:defRPr>
            </a:lvl8pPr>
            <a:lvl9pPr marL="3920010" indent="-230589"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6E2A05-1D59-4EE9-9A92-2C8502D2F64A}"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20284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433FEAA8-9158-4AEF-BBF3-BB7956A77B06}" type="slidenum">
              <a:rPr kumimoji="1" lang="en-US" altLang="ja-JP"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66" rtl="0" eaLnBrk="1" fontAlgn="auto" latinLnBrk="0" hangingPunct="1">
                <a:lnSpc>
                  <a:spcPct val="100000"/>
                </a:lnSpc>
                <a:spcBef>
                  <a:spcPts val="0"/>
                </a:spcBef>
                <a:spcAft>
                  <a:spcPts val="0"/>
                </a:spcAft>
                <a:buClrTx/>
                <a:buSzTx/>
                <a:buFontTx/>
                <a:buNone/>
                <a:tabLst/>
                <a:defRPr/>
              </a:pPr>
              <a:t>55</a:t>
            </a:fld>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27551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867BB540-7D4D-4449-BFD6-8123C66A18A0}"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66" rtl="0" eaLnBrk="1" fontAlgn="auto" latinLnBrk="0" hangingPunct="1">
                <a:lnSpc>
                  <a:spcPct val="100000"/>
                </a:lnSpc>
                <a:spcBef>
                  <a:spcPts val="0"/>
                </a:spcBef>
                <a:spcAft>
                  <a:spcPts val="0"/>
                </a:spcAft>
                <a:buClrTx/>
                <a:buSzTx/>
                <a:buFontTx/>
                <a:buNone/>
                <a:tabLst/>
                <a:defRPr/>
              </a:pPr>
              <a:t>56</a:t>
            </a:fld>
            <a:endPar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06285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A3B74D-E5F7-454F-B21B-9FC112223066}"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63353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26664" y="10261837"/>
            <a:ext cx="2928519" cy="54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3" tIns="46096" rIns="92193" bIns="46096" anchor="b"/>
          <a:lstStyle>
            <a:lvl1pPr eaLnBrk="0" hangingPunct="0">
              <a:defRPr kumimoji="1" sz="2000" b="1">
                <a:solidFill>
                  <a:schemeClr val="bg1"/>
                </a:solidFill>
                <a:latin typeface="HGS創英角ｺﾞｼｯｸUB" pitchFamily="50" charset="-128"/>
                <a:ea typeface="HGS創英角ｺﾞｼｯｸUB" pitchFamily="50" charset="-128"/>
              </a:defRPr>
            </a:lvl1pPr>
            <a:lvl2pPr marL="742950" indent="-285750" eaLnBrk="0" hangingPunct="0">
              <a:defRPr kumimoji="1" sz="2000" b="1">
                <a:solidFill>
                  <a:schemeClr val="bg1"/>
                </a:solidFill>
                <a:latin typeface="HGS創英角ｺﾞｼｯｸUB" pitchFamily="50" charset="-128"/>
                <a:ea typeface="HGS創英角ｺﾞｼｯｸUB" pitchFamily="50" charset="-128"/>
              </a:defRPr>
            </a:lvl2pPr>
            <a:lvl3pPr marL="1143000" indent="-228600" eaLnBrk="0" hangingPunct="0">
              <a:defRPr kumimoji="1" sz="2000" b="1">
                <a:solidFill>
                  <a:schemeClr val="bg1"/>
                </a:solidFill>
                <a:latin typeface="HGS創英角ｺﾞｼｯｸUB" pitchFamily="50" charset="-128"/>
                <a:ea typeface="HGS創英角ｺﾞｼｯｸUB" pitchFamily="50" charset="-128"/>
              </a:defRPr>
            </a:lvl3pPr>
            <a:lvl4pPr marL="1600200" indent="-228600" eaLnBrk="0" hangingPunct="0">
              <a:defRPr kumimoji="1" sz="2000" b="1">
                <a:solidFill>
                  <a:schemeClr val="bg1"/>
                </a:solidFill>
                <a:latin typeface="HGS創英角ｺﾞｼｯｸUB" pitchFamily="50" charset="-128"/>
                <a:ea typeface="HGS創英角ｺﾞｼｯｸUB" pitchFamily="50" charset="-128"/>
              </a:defRPr>
            </a:lvl4pPr>
            <a:lvl5pPr marL="2057400" indent="-228600" eaLnBrk="0" hangingPunct="0">
              <a:defRPr kumimoji="1" sz="2000" b="1">
                <a:solidFill>
                  <a:schemeClr val="bg1"/>
                </a:solidFill>
                <a:latin typeface="HGS創英角ｺﾞｼｯｸUB" pitchFamily="50" charset="-128"/>
                <a:ea typeface="HGS創英角ｺﾞｼｯｸUB" pitchFamily="50" charset="-128"/>
              </a:defRPr>
            </a:lvl5pPr>
            <a:lvl6pPr marL="2514600" indent="-228600" algn="ctr" eaLnBrk="0" fontAlgn="base" hangingPunct="0">
              <a:spcBef>
                <a:spcPct val="0"/>
              </a:spcBef>
              <a:spcAft>
                <a:spcPct val="0"/>
              </a:spcAft>
              <a:defRPr kumimoji="1" sz="2000" b="1">
                <a:solidFill>
                  <a:schemeClr val="bg1"/>
                </a:solidFill>
                <a:latin typeface="HGS創英角ｺﾞｼｯｸUB" pitchFamily="50" charset="-128"/>
                <a:ea typeface="HGS創英角ｺﾞｼｯｸUB" pitchFamily="50" charset="-128"/>
              </a:defRPr>
            </a:lvl6pPr>
            <a:lvl7pPr marL="2971800" indent="-228600" algn="ctr" eaLnBrk="0" fontAlgn="base" hangingPunct="0">
              <a:spcBef>
                <a:spcPct val="0"/>
              </a:spcBef>
              <a:spcAft>
                <a:spcPct val="0"/>
              </a:spcAft>
              <a:defRPr kumimoji="1" sz="2000" b="1">
                <a:solidFill>
                  <a:schemeClr val="bg1"/>
                </a:solidFill>
                <a:latin typeface="HGS創英角ｺﾞｼｯｸUB" pitchFamily="50" charset="-128"/>
                <a:ea typeface="HGS創英角ｺﾞｼｯｸUB" pitchFamily="50" charset="-128"/>
              </a:defRPr>
            </a:lvl7pPr>
            <a:lvl8pPr marL="3429000" indent="-228600" algn="ctr" eaLnBrk="0" fontAlgn="base" hangingPunct="0">
              <a:spcBef>
                <a:spcPct val="0"/>
              </a:spcBef>
              <a:spcAft>
                <a:spcPct val="0"/>
              </a:spcAft>
              <a:defRPr kumimoji="1" sz="2000" b="1">
                <a:solidFill>
                  <a:schemeClr val="bg1"/>
                </a:solidFill>
                <a:latin typeface="HGS創英角ｺﾞｼｯｸUB" pitchFamily="50" charset="-128"/>
                <a:ea typeface="HGS創英角ｺﾞｼｯｸUB" pitchFamily="50" charset="-128"/>
              </a:defRPr>
            </a:lvl8pPr>
            <a:lvl9pPr marL="3886200" indent="-228600" algn="ctr" eaLnBrk="0" fontAlgn="base" hangingPunct="0">
              <a:spcBef>
                <a:spcPct val="0"/>
              </a:spcBef>
              <a:spcAft>
                <a:spcPct val="0"/>
              </a:spcAft>
              <a:defRPr kumimoji="1" sz="2000" b="1">
                <a:solidFill>
                  <a:schemeClr val="bg1"/>
                </a:solidFill>
                <a:latin typeface="HGS創英角ｺﾞｼｯｸUB" pitchFamily="50" charset="-128"/>
                <a:ea typeface="HGS創英角ｺﾞｼｯｸUB" pitchFamily="50" charset="-128"/>
              </a:defRPr>
            </a:lvl9pPr>
          </a:lstStyle>
          <a:p>
            <a:pPr marL="0" marR="0" lvl="0" indent="0" algn="r" defTabSz="914266" rtl="0" eaLnBrk="1" fontAlgn="auto" latinLnBrk="0" hangingPunct="1">
              <a:lnSpc>
                <a:spcPct val="100000"/>
              </a:lnSpc>
              <a:spcBef>
                <a:spcPts val="0"/>
              </a:spcBef>
              <a:spcAft>
                <a:spcPts val="0"/>
              </a:spcAft>
              <a:buClrTx/>
              <a:buSzTx/>
              <a:buFontTx/>
              <a:buNone/>
              <a:tabLst/>
              <a:defRPr/>
            </a:pPr>
            <a:fld id="{E1C347C9-59ED-4E4F-9FB6-FE725C90E68F}" type="slidenum">
              <a:rPr kumimoji="1" lang="en-US" altLang="ja-JP" sz="1200" b="1"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14266" rtl="0" eaLnBrk="1" fontAlgn="auto" latinLnBrk="0" hangingPunct="1">
                <a:lnSpc>
                  <a:spcPct val="100000"/>
                </a:lnSpc>
                <a:spcBef>
                  <a:spcPts val="0"/>
                </a:spcBef>
                <a:spcAft>
                  <a:spcPts val="0"/>
                </a:spcAft>
                <a:buClrTx/>
                <a:buSzTx/>
                <a:buFontTx/>
                <a:buNone/>
                <a:tabLst/>
                <a:defRPr/>
              </a:pPr>
              <a:t>59</a:t>
            </a:fld>
            <a:endParaRPr kumimoji="1" lang="en-US" altLang="ja-JP" sz="1200" b="1"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a:xfrm>
            <a:off x="488884" y="5086619"/>
            <a:ext cx="5852262" cy="5437540"/>
          </a:xfrm>
          <a:noFill/>
        </p:spPr>
        <p:txBody>
          <a:bodyPr lIns="0" tIns="0" rIns="0" bIns="0"/>
          <a:lstStyle/>
          <a:p>
            <a:pPr eaLnBrk="1" hangingPunct="1">
              <a:lnSpc>
                <a:spcPct val="110000"/>
              </a:lnSpc>
              <a:spcBef>
                <a:spcPct val="0"/>
              </a:spcBef>
            </a:pPr>
            <a:endParaRPr lang="ja-JP" altLang="en-US" sz="13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35066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39800" y="750888"/>
            <a:ext cx="5000625" cy="3751262"/>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145141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02212" cy="37512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49B0E2-DAA9-42B8-AF14-4BCA91C442A8}" type="slidenum">
              <a:rPr lang="ja-JP" altLang="en-US" smtClean="0">
                <a:solidFill>
                  <a:prstClr val="black"/>
                </a:solidFill>
              </a:rPr>
              <a:pPr/>
              <a:t>63</a:t>
            </a:fld>
            <a:endParaRPr lang="ja-JP" altLang="en-US" dirty="0">
              <a:solidFill>
                <a:prstClr val="black"/>
              </a:solidFill>
            </a:endParaRPr>
          </a:p>
        </p:txBody>
      </p:sp>
    </p:spTree>
    <p:extLst>
      <p:ext uri="{BB962C8B-B14F-4D97-AF65-F5344CB8AC3E}">
        <p14:creationId xmlns:p14="http://schemas.microsoft.com/office/powerpoint/2010/main" val="3070145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02212" cy="375126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94670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02212" cy="3751262"/>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4017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xfrm>
            <a:off x="939800" y="752475"/>
            <a:ext cx="5000625" cy="3749675"/>
          </a:xfrm>
          <a:ln/>
        </p:spPr>
      </p:sp>
      <p:sp>
        <p:nvSpPr>
          <p:cNvPr id="37892" name="Rectangle 3"/>
          <p:cNvSpPr>
            <a:spLocks noGrp="1" noChangeArrowheads="1"/>
          </p:cNvSpPr>
          <p:nvPr>
            <p:ph type="body" idx="1"/>
          </p:nvPr>
        </p:nvSpPr>
        <p:spPr>
          <a:xfrm>
            <a:off x="688429" y="4753110"/>
            <a:ext cx="5502552" cy="4500591"/>
          </a:xfrm>
          <a:noFill/>
          <a:ln/>
        </p:spPr>
        <p:txBody>
          <a:bodyPr/>
          <a:lstStyle/>
          <a:p>
            <a:pPr eaLnBrk="1" hangingPunct="1"/>
            <a:endParaRPr lang="ja-JP" altLang="ja-JP"/>
          </a:p>
        </p:txBody>
      </p:sp>
      <p:sp>
        <p:nvSpPr>
          <p:cNvPr id="6" name="スライド番号プレースホルダ 5"/>
          <p:cNvSpPr>
            <a:spLocks noGrp="1"/>
          </p:cNvSpPr>
          <p:nvPr>
            <p:ph type="sldNum" sz="quarter" idx="10"/>
          </p:nvPr>
        </p:nvSpPr>
        <p:spPr/>
        <p:txBody>
          <a:bodyPr/>
          <a:lstStyle/>
          <a:p>
            <a:pPr defTabSz="925191" fontAlgn="base">
              <a:spcBef>
                <a:spcPct val="0"/>
              </a:spcBef>
              <a:spcAft>
                <a:spcPct val="0"/>
              </a:spcAft>
              <a:defRPr/>
            </a:pPr>
            <a:fld id="{EC20383E-FBA8-4BC3-9BA5-27668B12A746}" type="slidenum">
              <a:rPr kumimoji="1" lang="en-US" altLang="ja-JP">
                <a:solidFill>
                  <a:srgbClr val="000000"/>
                </a:solidFill>
                <a:latin typeface="Arial" charset="0"/>
              </a:rPr>
              <a:pPr defTabSz="925191" fontAlgn="base">
                <a:spcBef>
                  <a:spcPct val="0"/>
                </a:spcBef>
                <a:spcAft>
                  <a:spcPct val="0"/>
                </a:spcAft>
                <a:defRPr/>
              </a:pPr>
              <a:t>5</a:t>
            </a:fld>
            <a:endParaRPr kumimoji="1" lang="en-US" altLang="ja-JP">
              <a:solidFill>
                <a:srgbClr val="000000"/>
              </a:solidFill>
              <a:latin typeface="Arial" charset="0"/>
            </a:endParaRPr>
          </a:p>
        </p:txBody>
      </p:sp>
    </p:spTree>
    <p:extLst>
      <p:ext uri="{BB962C8B-B14F-4D97-AF65-F5344CB8AC3E}">
        <p14:creationId xmlns:p14="http://schemas.microsoft.com/office/powerpoint/2010/main" val="2851481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02212" cy="375126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22485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1388" y="750888"/>
            <a:ext cx="4999037" cy="37496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81</a:t>
            </a:fld>
            <a:endParaRPr lang="en-US" altLang="ja-JP">
              <a:solidFill>
                <a:prstClr val="black"/>
              </a:solidFill>
            </a:endParaRPr>
          </a:p>
        </p:txBody>
      </p:sp>
    </p:spTree>
    <p:extLst>
      <p:ext uri="{BB962C8B-B14F-4D97-AF65-F5344CB8AC3E}">
        <p14:creationId xmlns:p14="http://schemas.microsoft.com/office/powerpoint/2010/main" val="1113204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1388" y="750888"/>
            <a:ext cx="4999037" cy="37496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83</a:t>
            </a:fld>
            <a:endParaRPr lang="en-US" altLang="ja-JP">
              <a:solidFill>
                <a:prstClr val="black"/>
              </a:solidFill>
            </a:endParaRPr>
          </a:p>
        </p:txBody>
      </p:sp>
    </p:spTree>
    <p:extLst>
      <p:ext uri="{BB962C8B-B14F-4D97-AF65-F5344CB8AC3E}">
        <p14:creationId xmlns:p14="http://schemas.microsoft.com/office/powerpoint/2010/main" val="1217215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0888"/>
            <a:ext cx="5000625" cy="37512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86</a:t>
            </a:fld>
            <a:endParaRPr lang="en-US" altLang="ja-JP">
              <a:solidFill>
                <a:prstClr val="black"/>
              </a:solidFill>
            </a:endParaRPr>
          </a:p>
        </p:txBody>
      </p:sp>
    </p:spTree>
    <p:extLst>
      <p:ext uri="{BB962C8B-B14F-4D97-AF65-F5344CB8AC3E}">
        <p14:creationId xmlns:p14="http://schemas.microsoft.com/office/powerpoint/2010/main" val="2386239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36625" y="747713"/>
            <a:ext cx="5006975" cy="375443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pPr>
                <a:defRPr/>
              </a:pPr>
              <a:t>87</a:t>
            </a:fld>
            <a:endParaRPr lang="en-US" altLang="ja-JP"/>
          </a:p>
        </p:txBody>
      </p:sp>
    </p:spTree>
    <p:extLst>
      <p:ext uri="{BB962C8B-B14F-4D97-AF65-F5344CB8AC3E}">
        <p14:creationId xmlns:p14="http://schemas.microsoft.com/office/powerpoint/2010/main" val="3171389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スライド イメージ プレースホルダー 1"/>
          <p:cNvSpPr>
            <a:spLocks noGrp="1" noRot="1" noChangeAspect="1" noTextEdit="1"/>
          </p:cNvSpPr>
          <p:nvPr>
            <p:ph type="sldImg"/>
          </p:nvPr>
        </p:nvSpPr>
        <p:spPr>
          <a:xfrm>
            <a:off x="933450" y="747713"/>
            <a:ext cx="5011738" cy="3757612"/>
          </a:xfrm>
          <a:ln/>
        </p:spPr>
      </p:sp>
      <p:sp>
        <p:nvSpPr>
          <p:cNvPr id="244739" name="ノート プレースホルダー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ja-JP" altLang="en-US">
              <a:ea typeface="ＭＳ Ｐ明朝" charset="-128"/>
            </a:endParaRPr>
          </a:p>
        </p:txBody>
      </p:sp>
      <p:sp>
        <p:nvSpPr>
          <p:cNvPr id="244740" name="スライド番号プレースホルダー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55455" indent="-289698" eaLnBrk="0" hangingPunct="0">
              <a:spcBef>
                <a:spcPct val="30000"/>
              </a:spcBef>
              <a:defRPr kumimoji="1" sz="1200">
                <a:solidFill>
                  <a:schemeClr val="tx1"/>
                </a:solidFill>
                <a:latin typeface="Arial" charset="0"/>
                <a:ea typeface="ＭＳ Ｐ明朝" charset="-128"/>
              </a:defRPr>
            </a:lvl2pPr>
            <a:lvl3pPr marL="1161990" indent="-232078" eaLnBrk="0" hangingPunct="0">
              <a:spcBef>
                <a:spcPct val="30000"/>
              </a:spcBef>
              <a:defRPr kumimoji="1" sz="1200">
                <a:solidFill>
                  <a:schemeClr val="tx1"/>
                </a:solidFill>
                <a:latin typeface="Arial" charset="0"/>
                <a:ea typeface="ＭＳ Ｐ明朝" charset="-128"/>
              </a:defRPr>
            </a:lvl3pPr>
            <a:lvl4pPr marL="1626147" indent="-232078" eaLnBrk="0" hangingPunct="0">
              <a:spcBef>
                <a:spcPct val="30000"/>
              </a:spcBef>
              <a:defRPr kumimoji="1" sz="1200">
                <a:solidFill>
                  <a:schemeClr val="tx1"/>
                </a:solidFill>
                <a:latin typeface="Arial" charset="0"/>
                <a:ea typeface="ＭＳ Ｐ明朝" charset="-128"/>
              </a:defRPr>
            </a:lvl4pPr>
            <a:lvl5pPr marL="2091903" indent="-232078" eaLnBrk="0" hangingPunct="0">
              <a:spcBef>
                <a:spcPct val="30000"/>
              </a:spcBef>
              <a:defRPr kumimoji="1" sz="1200">
                <a:solidFill>
                  <a:schemeClr val="tx1"/>
                </a:solidFill>
                <a:latin typeface="Arial" charset="0"/>
                <a:ea typeface="ＭＳ Ｐ明朝" charset="-128"/>
              </a:defRPr>
            </a:lvl5pPr>
            <a:lvl6pPr marL="2552858" indent="-232078" eaLnBrk="0" fontAlgn="base" hangingPunct="0">
              <a:spcBef>
                <a:spcPct val="30000"/>
              </a:spcBef>
              <a:spcAft>
                <a:spcPct val="0"/>
              </a:spcAft>
              <a:defRPr kumimoji="1" sz="1200">
                <a:solidFill>
                  <a:schemeClr val="tx1"/>
                </a:solidFill>
                <a:latin typeface="Arial" charset="0"/>
                <a:ea typeface="ＭＳ Ｐ明朝" charset="-128"/>
              </a:defRPr>
            </a:lvl6pPr>
            <a:lvl7pPr marL="3013813" indent="-232078" eaLnBrk="0" fontAlgn="base" hangingPunct="0">
              <a:spcBef>
                <a:spcPct val="30000"/>
              </a:spcBef>
              <a:spcAft>
                <a:spcPct val="0"/>
              </a:spcAft>
              <a:defRPr kumimoji="1" sz="1200">
                <a:solidFill>
                  <a:schemeClr val="tx1"/>
                </a:solidFill>
                <a:latin typeface="Arial" charset="0"/>
                <a:ea typeface="ＭＳ Ｐ明朝" charset="-128"/>
              </a:defRPr>
            </a:lvl7pPr>
            <a:lvl8pPr marL="3474768" indent="-232078" eaLnBrk="0" fontAlgn="base" hangingPunct="0">
              <a:spcBef>
                <a:spcPct val="30000"/>
              </a:spcBef>
              <a:spcAft>
                <a:spcPct val="0"/>
              </a:spcAft>
              <a:defRPr kumimoji="1" sz="1200">
                <a:solidFill>
                  <a:schemeClr val="tx1"/>
                </a:solidFill>
                <a:latin typeface="Arial" charset="0"/>
                <a:ea typeface="ＭＳ Ｐ明朝" charset="-128"/>
              </a:defRPr>
            </a:lvl8pPr>
            <a:lvl9pPr marL="3935723" indent="-23207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E414BBCA-949D-4D20-9694-028B062953D5}" type="slidenum">
              <a:rPr lang="ja-JP" altLang="en-US" smtClean="0">
                <a:solidFill>
                  <a:srgbClr val="000000"/>
                </a:solidFill>
                <a:latin typeface="Calibri" pitchFamily="34" charset="0"/>
                <a:ea typeface="ＭＳ Ｐゴシック" charset="-128"/>
              </a:rPr>
              <a:pPr eaLnBrk="1" hangingPunct="1">
                <a:spcBef>
                  <a:spcPct val="0"/>
                </a:spcBef>
              </a:pPr>
              <a:t>92</a:t>
            </a:fld>
            <a:endParaRPr lang="ja-JP" altLang="en-US">
              <a:solidFill>
                <a:srgbClr val="000000"/>
              </a:solidFill>
              <a:latin typeface="Calibri" pitchFamily="34" charset="0"/>
              <a:ea typeface="ＭＳ Ｐゴシック" charset="-128"/>
            </a:endParaRPr>
          </a:p>
        </p:txBody>
      </p:sp>
    </p:spTree>
    <p:extLst>
      <p:ext uri="{BB962C8B-B14F-4D97-AF65-F5344CB8AC3E}">
        <p14:creationId xmlns:p14="http://schemas.microsoft.com/office/powerpoint/2010/main" val="1859632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A4EC77-5B5D-41E3-94E8-F27F7D918AAA}" type="slidenum">
              <a:rPr kumimoji="1" lang="ja-JP" altLang="en-US" smtClean="0"/>
              <a:pPr/>
              <a:t>95</a:t>
            </a:fld>
            <a:endParaRPr kumimoji="1" lang="ja-JP" altLang="en-US"/>
          </a:p>
        </p:txBody>
      </p:sp>
    </p:spTree>
    <p:extLst>
      <p:ext uri="{BB962C8B-B14F-4D97-AF65-F5344CB8AC3E}">
        <p14:creationId xmlns:p14="http://schemas.microsoft.com/office/powerpoint/2010/main" val="2626913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A4EC77-5B5D-41E3-94E8-F27F7D918AAA}" type="slidenum">
              <a:rPr kumimoji="1" lang="ja-JP" altLang="en-US" smtClean="0"/>
              <a:pPr/>
              <a:t>96</a:t>
            </a:fld>
            <a:endParaRPr kumimoji="1" lang="ja-JP" altLang="en-US"/>
          </a:p>
        </p:txBody>
      </p:sp>
    </p:spTree>
    <p:extLst>
      <p:ext uri="{BB962C8B-B14F-4D97-AF65-F5344CB8AC3E}">
        <p14:creationId xmlns:p14="http://schemas.microsoft.com/office/powerpoint/2010/main" val="3134641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02212" cy="37512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A89A2F-B0E0-44A7-ADF3-8A54478804C9}" type="slidenum">
              <a:rPr kumimoji="1" lang="ja-JP" altLang="en-US" smtClean="0">
                <a:solidFill>
                  <a:prstClr val="black"/>
                </a:solidFill>
              </a:rPr>
              <a:pPr/>
              <a:t>97</a:t>
            </a:fld>
            <a:endParaRPr kumimoji="1" lang="ja-JP" altLang="en-US">
              <a:solidFill>
                <a:prstClr val="black"/>
              </a:solidFill>
            </a:endParaRPr>
          </a:p>
        </p:txBody>
      </p:sp>
    </p:spTree>
    <p:extLst>
      <p:ext uri="{BB962C8B-B14F-4D97-AF65-F5344CB8AC3E}">
        <p14:creationId xmlns:p14="http://schemas.microsoft.com/office/powerpoint/2010/main" val="1861651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749300"/>
            <a:ext cx="5005388" cy="3754438"/>
          </a:xfrm>
        </p:spPr>
      </p:sp>
      <p:sp>
        <p:nvSpPr>
          <p:cNvPr id="3" name="ノート プレースホルダー 2"/>
          <p:cNvSpPr>
            <a:spLocks noGrp="1"/>
          </p:cNvSpPr>
          <p:nvPr>
            <p:ph type="body" idx="1"/>
          </p:nvPr>
        </p:nvSpPr>
        <p:spPr/>
        <p:txBody>
          <a:bodyPr/>
          <a:lstStyle/>
          <a:p>
            <a:r>
              <a:rPr kumimoji="1" lang="ja-JP" altLang="en-US" dirty="0"/>
              <a:t>３－３　日常生活自立支援事業について　</a:t>
            </a:r>
            <a:r>
              <a:rPr kumimoji="1" lang="en-US" altLang="ja-JP" dirty="0"/>
              <a:t>※</a:t>
            </a:r>
            <a:r>
              <a:rPr kumimoji="1" lang="ja-JP" altLang="en-US" dirty="0"/>
              <a:t>スライドどおり</a:t>
            </a:r>
          </a:p>
        </p:txBody>
      </p:sp>
      <p:sp>
        <p:nvSpPr>
          <p:cNvPr id="4" name="スライド番号プレースホルダー 3"/>
          <p:cNvSpPr>
            <a:spLocks noGrp="1"/>
          </p:cNvSpPr>
          <p:nvPr>
            <p:ph type="sldNum" sz="quarter" idx="10"/>
          </p:nvPr>
        </p:nvSpPr>
        <p:spPr/>
        <p:txBody>
          <a:bodyPr/>
          <a:lstStyle/>
          <a:p>
            <a:pPr>
              <a:defRPr/>
            </a:pPr>
            <a:fld id="{0648C4E4-6A08-48BC-94FA-AA20EF1416BC}" type="slidenum">
              <a:rPr lang="ja-JP" altLang="en-US" smtClean="0">
                <a:solidFill>
                  <a:prstClr val="black"/>
                </a:solidFill>
              </a:rPr>
              <a:pPr>
                <a:defRPr/>
              </a:pPr>
              <a:t>99</a:t>
            </a:fld>
            <a:endParaRPr lang="ja-JP" altLang="en-US">
              <a:solidFill>
                <a:prstClr val="black"/>
              </a:solidFill>
            </a:endParaRPr>
          </a:p>
        </p:txBody>
      </p:sp>
    </p:spTree>
    <p:extLst>
      <p:ext uri="{BB962C8B-B14F-4D97-AF65-F5344CB8AC3E}">
        <p14:creationId xmlns:p14="http://schemas.microsoft.com/office/powerpoint/2010/main" val="292117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39800" y="750888"/>
            <a:ext cx="5000625" cy="37512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6</a:t>
            </a:fld>
            <a:endParaRPr lang="en-US" altLang="ja-JP">
              <a:solidFill>
                <a:prstClr val="black"/>
              </a:solidFill>
            </a:endParaRPr>
          </a:p>
        </p:txBody>
      </p:sp>
    </p:spTree>
    <p:extLst>
      <p:ext uri="{BB962C8B-B14F-4D97-AF65-F5344CB8AC3E}">
        <p14:creationId xmlns:p14="http://schemas.microsoft.com/office/powerpoint/2010/main" val="3125115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0888"/>
            <a:ext cx="5000625" cy="37512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0A3B13-6E46-449C-BC22-CAA8934DFC21}" type="slidenum">
              <a:rPr kumimoji="1" lang="ja-JP" altLang="en-US" smtClean="0"/>
              <a:t>100</a:t>
            </a:fld>
            <a:endParaRPr kumimoji="1" lang="ja-JP" altLang="en-US"/>
          </a:p>
        </p:txBody>
      </p:sp>
    </p:spTree>
    <p:extLst>
      <p:ext uri="{BB962C8B-B14F-4D97-AF65-F5344CB8AC3E}">
        <p14:creationId xmlns:p14="http://schemas.microsoft.com/office/powerpoint/2010/main" val="3102944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0888"/>
            <a:ext cx="5000625" cy="37512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0A3B13-6E46-449C-BC22-CAA8934DFC21}" type="slidenum">
              <a:rPr kumimoji="1" lang="ja-JP" altLang="en-US" smtClean="0"/>
              <a:t>101</a:t>
            </a:fld>
            <a:endParaRPr kumimoji="1" lang="ja-JP" altLang="en-US"/>
          </a:p>
        </p:txBody>
      </p:sp>
    </p:spTree>
    <p:extLst>
      <p:ext uri="{BB962C8B-B14F-4D97-AF65-F5344CB8AC3E}">
        <p14:creationId xmlns:p14="http://schemas.microsoft.com/office/powerpoint/2010/main" val="2427681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a:xfrm>
            <a:off x="939800" y="750888"/>
            <a:ext cx="5000625" cy="3751262"/>
          </a:xfrm>
          <a:ln/>
        </p:spPr>
      </p:sp>
      <p:sp>
        <p:nvSpPr>
          <p:cNvPr id="83971" name="ノート プレースホル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p>
        </p:txBody>
      </p:sp>
      <p:sp>
        <p:nvSpPr>
          <p:cNvPr id="83972" name="スライド番号プレースホル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9116" indent="-288122" eaLnBrk="0" hangingPunct="0">
              <a:defRPr kumimoji="1">
                <a:solidFill>
                  <a:schemeClr val="tx1"/>
                </a:solidFill>
                <a:latin typeface="Arial" charset="0"/>
                <a:ea typeface="ＭＳ Ｐゴシック" pitchFamily="50" charset="-128"/>
              </a:defRPr>
            </a:lvl2pPr>
            <a:lvl3pPr marL="1152487" indent="-230497" eaLnBrk="0" hangingPunct="0">
              <a:defRPr kumimoji="1">
                <a:solidFill>
                  <a:schemeClr val="tx1"/>
                </a:solidFill>
                <a:latin typeface="Arial" charset="0"/>
                <a:ea typeface="ＭＳ Ｐゴシック" pitchFamily="50" charset="-128"/>
              </a:defRPr>
            </a:lvl3pPr>
            <a:lvl4pPr marL="1613482" indent="-230497" eaLnBrk="0" hangingPunct="0">
              <a:defRPr kumimoji="1">
                <a:solidFill>
                  <a:schemeClr val="tx1"/>
                </a:solidFill>
                <a:latin typeface="Arial" charset="0"/>
                <a:ea typeface="ＭＳ Ｐゴシック" pitchFamily="50" charset="-128"/>
              </a:defRPr>
            </a:lvl4pPr>
            <a:lvl5pPr marL="2074476" indent="-230497" eaLnBrk="0" hangingPunct="0">
              <a:defRPr kumimoji="1">
                <a:solidFill>
                  <a:schemeClr val="tx1"/>
                </a:solidFill>
                <a:latin typeface="Arial" charset="0"/>
                <a:ea typeface="ＭＳ Ｐゴシック" pitchFamily="50" charset="-128"/>
              </a:defRPr>
            </a:lvl5pPr>
            <a:lvl6pPr marL="2535471" indent="-230497" eaLnBrk="0" fontAlgn="base" hangingPunct="0">
              <a:spcBef>
                <a:spcPct val="0"/>
              </a:spcBef>
              <a:spcAft>
                <a:spcPct val="0"/>
              </a:spcAft>
              <a:defRPr kumimoji="1">
                <a:solidFill>
                  <a:schemeClr val="tx1"/>
                </a:solidFill>
                <a:latin typeface="Arial" charset="0"/>
                <a:ea typeface="ＭＳ Ｐゴシック" pitchFamily="50" charset="-128"/>
              </a:defRPr>
            </a:lvl6pPr>
            <a:lvl7pPr marL="2996466" indent="-230497" eaLnBrk="0" fontAlgn="base" hangingPunct="0">
              <a:spcBef>
                <a:spcPct val="0"/>
              </a:spcBef>
              <a:spcAft>
                <a:spcPct val="0"/>
              </a:spcAft>
              <a:defRPr kumimoji="1">
                <a:solidFill>
                  <a:schemeClr val="tx1"/>
                </a:solidFill>
                <a:latin typeface="Arial" charset="0"/>
                <a:ea typeface="ＭＳ Ｐゴシック" pitchFamily="50" charset="-128"/>
              </a:defRPr>
            </a:lvl7pPr>
            <a:lvl8pPr marL="3457461" indent="-230497" eaLnBrk="0" fontAlgn="base" hangingPunct="0">
              <a:spcBef>
                <a:spcPct val="0"/>
              </a:spcBef>
              <a:spcAft>
                <a:spcPct val="0"/>
              </a:spcAft>
              <a:defRPr kumimoji="1">
                <a:solidFill>
                  <a:schemeClr val="tx1"/>
                </a:solidFill>
                <a:latin typeface="Arial" charset="0"/>
                <a:ea typeface="ＭＳ Ｐゴシック" pitchFamily="50" charset="-128"/>
              </a:defRPr>
            </a:lvl8pPr>
            <a:lvl9pPr marL="3918455" indent="-23049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EB3F09D-3A82-4F09-AECB-C5EEBAE0E866}" type="slidenum">
              <a:rPr lang="en-US" altLang="ja-JP" smtClean="0">
                <a:solidFill>
                  <a:srgbClr val="000000"/>
                </a:solidFill>
              </a:rPr>
              <a:pPr eaLnBrk="1" hangingPunct="1"/>
              <a:t>110</a:t>
            </a:fld>
            <a:endParaRPr lang="en-US" altLang="ja-JP">
              <a:solidFill>
                <a:srgbClr val="000000"/>
              </a:solidFill>
            </a:endParaRPr>
          </a:p>
        </p:txBody>
      </p:sp>
    </p:spTree>
    <p:extLst>
      <p:ext uri="{BB962C8B-B14F-4D97-AF65-F5344CB8AC3E}">
        <p14:creationId xmlns:p14="http://schemas.microsoft.com/office/powerpoint/2010/main" val="436161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02212" cy="3751262"/>
          </a:xfrm>
        </p:spPr>
      </p:sp>
      <p:sp>
        <p:nvSpPr>
          <p:cNvPr id="3" name="ノート プレースホルダー 2"/>
          <p:cNvSpPr>
            <a:spLocks noGrp="1"/>
          </p:cNvSpPr>
          <p:nvPr>
            <p:ph type="body" idx="1"/>
          </p:nvPr>
        </p:nvSpPr>
        <p:spPr/>
        <p:txBody>
          <a:bodyPr/>
          <a:lstStyle/>
          <a:p>
            <a:endParaRPr lang="ja-JP" altLang="en-US" sz="1400" dirty="0">
              <a:latin typeface="+mn-ea"/>
              <a:ea typeface="+mn-ea"/>
            </a:endParaRPr>
          </a:p>
        </p:txBody>
      </p:sp>
      <p:sp>
        <p:nvSpPr>
          <p:cNvPr id="4" name="スライド番号プレースホルダー 3"/>
          <p:cNvSpPr>
            <a:spLocks noGrp="1"/>
          </p:cNvSpPr>
          <p:nvPr>
            <p:ph type="sldNum" sz="quarter" idx="10"/>
          </p:nvPr>
        </p:nvSpPr>
        <p:spPr/>
        <p:txBody>
          <a:bodyPr/>
          <a:lstStyle/>
          <a:p>
            <a:fld id="{5FA866CA-61FF-4943-96F6-8A32AE97947E}" type="slidenum">
              <a:rPr lang="ja-JP" altLang="en-US" smtClean="0">
                <a:solidFill>
                  <a:prstClr val="black"/>
                </a:solidFill>
              </a:rPr>
              <a:pPr/>
              <a:t>112</a:t>
            </a:fld>
            <a:endParaRPr lang="ja-JP" altLang="en-US">
              <a:solidFill>
                <a:prstClr val="black"/>
              </a:solidFill>
            </a:endParaRPr>
          </a:p>
        </p:txBody>
      </p:sp>
    </p:spTree>
    <p:extLst>
      <p:ext uri="{BB962C8B-B14F-4D97-AF65-F5344CB8AC3E}">
        <p14:creationId xmlns:p14="http://schemas.microsoft.com/office/powerpoint/2010/main" val="3569998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113</a:t>
            </a:fld>
            <a:endParaRPr lang="en-US" altLang="ja-JP">
              <a:solidFill>
                <a:prstClr val="black"/>
              </a:solidFill>
            </a:endParaRPr>
          </a:p>
        </p:txBody>
      </p:sp>
    </p:spTree>
    <p:extLst>
      <p:ext uri="{BB962C8B-B14F-4D97-AF65-F5344CB8AC3E}">
        <p14:creationId xmlns:p14="http://schemas.microsoft.com/office/powerpoint/2010/main" val="29268665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0888"/>
            <a:ext cx="5000625" cy="37512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114</a:t>
            </a:fld>
            <a:endParaRPr lang="en-US" altLang="ja-JP">
              <a:solidFill>
                <a:prstClr val="black"/>
              </a:solidFill>
            </a:endParaRPr>
          </a:p>
        </p:txBody>
      </p:sp>
    </p:spTree>
    <p:extLst>
      <p:ext uri="{BB962C8B-B14F-4D97-AF65-F5344CB8AC3E}">
        <p14:creationId xmlns:p14="http://schemas.microsoft.com/office/powerpoint/2010/main" val="1734860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0888"/>
            <a:ext cx="5000625" cy="37512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115</a:t>
            </a:fld>
            <a:endParaRPr lang="en-US" altLang="ja-JP">
              <a:solidFill>
                <a:prstClr val="black"/>
              </a:solidFill>
            </a:endParaRPr>
          </a:p>
        </p:txBody>
      </p:sp>
    </p:spTree>
    <p:extLst>
      <p:ext uri="{BB962C8B-B14F-4D97-AF65-F5344CB8AC3E}">
        <p14:creationId xmlns:p14="http://schemas.microsoft.com/office/powerpoint/2010/main" val="21962888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02212" cy="37512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FB7181-9080-48D8-BDF4-47D3799C57E6}" type="slidenum">
              <a:rPr lang="ja-JP" altLang="en-US" smtClean="0">
                <a:solidFill>
                  <a:prstClr val="black"/>
                </a:solidFill>
              </a:rPr>
              <a:pPr/>
              <a:t>117</a:t>
            </a:fld>
            <a:endParaRPr lang="ja-JP" altLang="en-US">
              <a:solidFill>
                <a:prstClr val="black"/>
              </a:solidFill>
            </a:endParaRPr>
          </a:p>
        </p:txBody>
      </p:sp>
    </p:spTree>
    <p:extLst>
      <p:ext uri="{BB962C8B-B14F-4D97-AF65-F5344CB8AC3E}">
        <p14:creationId xmlns:p14="http://schemas.microsoft.com/office/powerpoint/2010/main" val="799905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0888"/>
            <a:ext cx="5000625" cy="37512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119</a:t>
            </a:fld>
            <a:endParaRPr lang="en-US" altLang="ja-JP">
              <a:solidFill>
                <a:prstClr val="black"/>
              </a:solidFill>
            </a:endParaRPr>
          </a:p>
        </p:txBody>
      </p:sp>
    </p:spTree>
    <p:extLst>
      <p:ext uri="{BB962C8B-B14F-4D97-AF65-F5344CB8AC3E}">
        <p14:creationId xmlns:p14="http://schemas.microsoft.com/office/powerpoint/2010/main" val="25670918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0888"/>
            <a:ext cx="5000625" cy="37512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120</a:t>
            </a:fld>
            <a:endParaRPr lang="en-US" altLang="ja-JP">
              <a:solidFill>
                <a:prstClr val="black"/>
              </a:solidFill>
            </a:endParaRPr>
          </a:p>
        </p:txBody>
      </p:sp>
    </p:spTree>
    <p:extLst>
      <p:ext uri="{BB962C8B-B14F-4D97-AF65-F5344CB8AC3E}">
        <p14:creationId xmlns:p14="http://schemas.microsoft.com/office/powerpoint/2010/main" val="427816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0888"/>
            <a:ext cx="5000625" cy="37512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25818307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02212" cy="37512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F355EA-5247-4B74-9D20-C451CDDE78D8}" type="slidenum">
              <a:rPr lang="ja-JP" altLang="en-US" smtClean="0">
                <a:solidFill>
                  <a:prstClr val="black"/>
                </a:solidFill>
              </a:rPr>
              <a:pPr/>
              <a:t>122</a:t>
            </a:fld>
            <a:endParaRPr lang="ja-JP" altLang="en-US">
              <a:solidFill>
                <a:prstClr val="black"/>
              </a:solidFill>
            </a:endParaRPr>
          </a:p>
        </p:txBody>
      </p:sp>
    </p:spTree>
    <p:extLst>
      <p:ext uri="{BB962C8B-B14F-4D97-AF65-F5344CB8AC3E}">
        <p14:creationId xmlns:p14="http://schemas.microsoft.com/office/powerpoint/2010/main" val="522112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defTabSz="920389"/>
            <a:fld id="{ABA68A65-89E0-4F65-8C40-5B78E5698673}" type="slidenum">
              <a:rPr lang="ja-JP" altLang="en-US" smtClean="0">
                <a:solidFill>
                  <a:prstClr val="black"/>
                </a:solidFill>
              </a:rPr>
              <a:pPr defTabSz="920389"/>
              <a:t>125</a:t>
            </a:fld>
            <a:endParaRPr lang="en-US" altLang="ja-JP">
              <a:solidFill>
                <a:prstClr val="black"/>
              </a:solidFill>
            </a:endParaRPr>
          </a:p>
        </p:txBody>
      </p:sp>
      <p:sp>
        <p:nvSpPr>
          <p:cNvPr id="7171" name="Rectangle 2"/>
          <p:cNvSpPr>
            <a:spLocks noGrp="1" noRot="1" noChangeAspect="1" noChangeArrowheads="1" noTextEdit="1"/>
          </p:cNvSpPr>
          <p:nvPr>
            <p:ph type="sldImg"/>
          </p:nvPr>
        </p:nvSpPr>
        <p:spPr bwMode="auto">
          <a:xfrm>
            <a:off x="938213" y="750888"/>
            <a:ext cx="5002212" cy="3751262"/>
          </a:xfrm>
          <a:noFill/>
          <a:ln>
            <a:solidFill>
              <a:srgbClr val="000000"/>
            </a:solidFill>
            <a:miter lim="800000"/>
            <a:headEnd/>
            <a:tailEnd/>
          </a:ln>
        </p:spPr>
      </p:sp>
      <p:sp>
        <p:nvSpPr>
          <p:cNvPr id="7172" name="Rectangle 3"/>
          <p:cNvSpPr>
            <a:spLocks noGrp="1" noChangeArrowheads="1"/>
          </p:cNvSpPr>
          <p:nvPr>
            <p:ph type="body" idx="1"/>
          </p:nvPr>
        </p:nvSpPr>
        <p:spPr>
          <a:noFill/>
          <a:ln/>
        </p:spPr>
        <p:txBody>
          <a:bodyPr>
            <a:normAutofit/>
          </a:bodyPr>
          <a:lstStyle/>
          <a:p>
            <a:endParaRPr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34769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90588" y="750888"/>
            <a:ext cx="3908425" cy="2930525"/>
          </a:xfrm>
        </p:spPr>
      </p:sp>
      <p:sp>
        <p:nvSpPr>
          <p:cNvPr id="3" name="ノート プレースホルダ 2"/>
          <p:cNvSpPr>
            <a:spLocks noGrp="1"/>
          </p:cNvSpPr>
          <p:nvPr>
            <p:ph type="body" idx="1"/>
          </p:nvPr>
        </p:nvSpPr>
        <p:spPr>
          <a:xfrm>
            <a:off x="688261" y="3843323"/>
            <a:ext cx="5502874" cy="5411977"/>
          </a:xfrm>
        </p:spPr>
        <p:txBody>
          <a:bodyPr>
            <a:noAutofit/>
          </a:bodyPr>
          <a:lstStyle/>
          <a:p>
            <a:endParaRPr lang="ja-JP" altLang="en-US" sz="1300" dirty="0"/>
          </a:p>
        </p:txBody>
      </p:sp>
      <p:sp>
        <p:nvSpPr>
          <p:cNvPr id="4" name="スライド番号プレースホルダ 3"/>
          <p:cNvSpPr>
            <a:spLocks noGrp="1"/>
          </p:cNvSpPr>
          <p:nvPr>
            <p:ph type="sldNum" sz="quarter" idx="10"/>
          </p:nvPr>
        </p:nvSpPr>
        <p:spPr/>
        <p:txBody>
          <a:bodyPr/>
          <a:lstStyle/>
          <a:p>
            <a:fld id="{B52399B5-524D-46CC-9155-F815835F31F4}" type="slidenum">
              <a:rPr lang="ja-JP" altLang="en-US" smtClean="0">
                <a:solidFill>
                  <a:prstClr val="black"/>
                </a:solidFill>
              </a:rPr>
              <a:pPr/>
              <a:t>127</a:t>
            </a:fld>
            <a:endParaRPr lang="ja-JP" altLang="en-US">
              <a:solidFill>
                <a:prstClr val="black"/>
              </a:solidFill>
            </a:endParaRPr>
          </a:p>
        </p:txBody>
      </p:sp>
    </p:spTree>
    <p:extLst>
      <p:ext uri="{BB962C8B-B14F-4D97-AF65-F5344CB8AC3E}">
        <p14:creationId xmlns:p14="http://schemas.microsoft.com/office/powerpoint/2010/main" val="11382086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920389"/>
            <a:fld id="{D151E0D1-2744-41E2-AC8D-5279E1239CC6}" type="slidenum">
              <a:rPr lang="en-US" altLang="ja-JP" smtClean="0">
                <a:solidFill>
                  <a:prstClr val="black"/>
                </a:solidFill>
                <a:ea typeface="ＭＳ Ｐゴシック" charset="-128"/>
              </a:rPr>
              <a:pPr defTabSz="920389"/>
              <a:t>128</a:t>
            </a:fld>
            <a:endParaRPr lang="en-US" altLang="ja-JP">
              <a:solidFill>
                <a:prstClr val="black"/>
              </a:solidFill>
              <a:ea typeface="ＭＳ Ｐゴシック" charset="-128"/>
            </a:endParaRPr>
          </a:p>
        </p:txBody>
      </p:sp>
      <p:sp>
        <p:nvSpPr>
          <p:cNvPr id="4099" name="Rectangle 2"/>
          <p:cNvSpPr>
            <a:spLocks noGrp="1" noRot="1" noChangeAspect="1" noChangeArrowheads="1" noTextEdit="1"/>
          </p:cNvSpPr>
          <p:nvPr>
            <p:ph type="sldImg"/>
          </p:nvPr>
        </p:nvSpPr>
        <p:spPr bwMode="auto">
          <a:xfrm>
            <a:off x="939800" y="750888"/>
            <a:ext cx="5000625" cy="3751262"/>
          </a:xfrm>
          <a:noFill/>
          <a:ln>
            <a:solidFill>
              <a:srgbClr val="000000"/>
            </a:solidFill>
            <a:miter lim="800000"/>
            <a:headEnd/>
            <a:tailEnd/>
          </a:ln>
        </p:spPr>
      </p:sp>
      <p:sp>
        <p:nvSpPr>
          <p:cNvPr id="4100"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12842347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920389"/>
            <a:fld id="{D151E0D1-2744-41E2-AC8D-5279E1239CC6}" type="slidenum">
              <a:rPr lang="en-US" altLang="ja-JP" smtClean="0">
                <a:solidFill>
                  <a:prstClr val="black"/>
                </a:solidFill>
                <a:ea typeface="ＭＳ Ｐゴシック" charset="-128"/>
              </a:rPr>
              <a:pPr defTabSz="920389"/>
              <a:t>129</a:t>
            </a:fld>
            <a:endParaRPr lang="en-US" altLang="ja-JP">
              <a:solidFill>
                <a:prstClr val="black"/>
              </a:solidFill>
              <a:ea typeface="ＭＳ Ｐゴシック" charset="-128"/>
            </a:endParaRPr>
          </a:p>
        </p:txBody>
      </p:sp>
      <p:sp>
        <p:nvSpPr>
          <p:cNvPr id="4099" name="Rectangle 2"/>
          <p:cNvSpPr>
            <a:spLocks noGrp="1" noRot="1" noChangeAspect="1" noChangeArrowheads="1" noTextEdit="1"/>
          </p:cNvSpPr>
          <p:nvPr>
            <p:ph type="sldImg"/>
          </p:nvPr>
        </p:nvSpPr>
        <p:spPr bwMode="auto">
          <a:xfrm>
            <a:off x="939800" y="750888"/>
            <a:ext cx="5000625" cy="3751262"/>
          </a:xfrm>
          <a:noFill/>
          <a:ln>
            <a:solidFill>
              <a:srgbClr val="000000"/>
            </a:solidFill>
            <a:miter lim="800000"/>
            <a:headEnd/>
            <a:tailEnd/>
          </a:ln>
        </p:spPr>
      </p:sp>
      <p:sp>
        <p:nvSpPr>
          <p:cNvPr id="4100"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2086118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ln/>
        </p:spPr>
      </p:sp>
      <p:sp>
        <p:nvSpPr>
          <p:cNvPr id="7171" name="ノート プレースホル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latin typeface="Arial" charset="0"/>
              <a:ea typeface="ＭＳ Ｐ明朝" charset="-128"/>
            </a:endParaRPr>
          </a:p>
        </p:txBody>
      </p:sp>
      <p:sp>
        <p:nvSpPr>
          <p:cNvPr id="7172" name="スライド番号プレースホル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191" eaLnBrk="0" hangingPunct="0">
              <a:spcBef>
                <a:spcPct val="30000"/>
              </a:spcBef>
              <a:defRPr kumimoji="1" sz="1200">
                <a:solidFill>
                  <a:schemeClr val="tx1"/>
                </a:solidFill>
                <a:latin typeface="Arial" charset="0"/>
                <a:ea typeface="ＭＳ Ｐ明朝" charset="-128"/>
              </a:defRPr>
            </a:lvl1pPr>
            <a:lvl2pPr marL="749116" indent="-288122" defTabSz="925191" eaLnBrk="0" hangingPunct="0">
              <a:spcBef>
                <a:spcPct val="30000"/>
              </a:spcBef>
              <a:defRPr kumimoji="1" sz="1200">
                <a:solidFill>
                  <a:schemeClr val="tx1"/>
                </a:solidFill>
                <a:latin typeface="Arial" charset="0"/>
                <a:ea typeface="ＭＳ Ｐ明朝" charset="-128"/>
              </a:defRPr>
            </a:lvl2pPr>
            <a:lvl3pPr marL="1152487" indent="-230497" defTabSz="925191" eaLnBrk="0" hangingPunct="0">
              <a:spcBef>
                <a:spcPct val="30000"/>
              </a:spcBef>
              <a:defRPr kumimoji="1" sz="1200">
                <a:solidFill>
                  <a:schemeClr val="tx1"/>
                </a:solidFill>
                <a:latin typeface="Arial" charset="0"/>
                <a:ea typeface="ＭＳ Ｐ明朝" charset="-128"/>
              </a:defRPr>
            </a:lvl3pPr>
            <a:lvl4pPr marL="1613482" indent="-230497" defTabSz="925191" eaLnBrk="0" hangingPunct="0">
              <a:spcBef>
                <a:spcPct val="30000"/>
              </a:spcBef>
              <a:defRPr kumimoji="1" sz="1200">
                <a:solidFill>
                  <a:schemeClr val="tx1"/>
                </a:solidFill>
                <a:latin typeface="Arial" charset="0"/>
                <a:ea typeface="ＭＳ Ｐ明朝" charset="-128"/>
              </a:defRPr>
            </a:lvl4pPr>
            <a:lvl5pPr marL="2074476" indent="-230497" defTabSz="925191" eaLnBrk="0" hangingPunct="0">
              <a:spcBef>
                <a:spcPct val="30000"/>
              </a:spcBef>
              <a:defRPr kumimoji="1" sz="1200">
                <a:solidFill>
                  <a:schemeClr val="tx1"/>
                </a:solidFill>
                <a:latin typeface="Arial" charset="0"/>
                <a:ea typeface="ＭＳ Ｐ明朝" charset="-128"/>
              </a:defRPr>
            </a:lvl5pPr>
            <a:lvl6pPr marL="2535471" indent="-230497" defTabSz="925191" eaLnBrk="0" fontAlgn="base" hangingPunct="0">
              <a:spcBef>
                <a:spcPct val="30000"/>
              </a:spcBef>
              <a:spcAft>
                <a:spcPct val="0"/>
              </a:spcAft>
              <a:defRPr kumimoji="1" sz="1200">
                <a:solidFill>
                  <a:schemeClr val="tx1"/>
                </a:solidFill>
                <a:latin typeface="Arial" charset="0"/>
                <a:ea typeface="ＭＳ Ｐ明朝" charset="-128"/>
              </a:defRPr>
            </a:lvl6pPr>
            <a:lvl7pPr marL="2996466" indent="-230497" defTabSz="925191" eaLnBrk="0" fontAlgn="base" hangingPunct="0">
              <a:spcBef>
                <a:spcPct val="30000"/>
              </a:spcBef>
              <a:spcAft>
                <a:spcPct val="0"/>
              </a:spcAft>
              <a:defRPr kumimoji="1" sz="1200">
                <a:solidFill>
                  <a:schemeClr val="tx1"/>
                </a:solidFill>
                <a:latin typeface="Arial" charset="0"/>
                <a:ea typeface="ＭＳ Ｐ明朝" charset="-128"/>
              </a:defRPr>
            </a:lvl7pPr>
            <a:lvl8pPr marL="3457461" indent="-230497" defTabSz="925191" eaLnBrk="0" fontAlgn="base" hangingPunct="0">
              <a:spcBef>
                <a:spcPct val="30000"/>
              </a:spcBef>
              <a:spcAft>
                <a:spcPct val="0"/>
              </a:spcAft>
              <a:defRPr kumimoji="1" sz="1200">
                <a:solidFill>
                  <a:schemeClr val="tx1"/>
                </a:solidFill>
                <a:latin typeface="Arial" charset="0"/>
                <a:ea typeface="ＭＳ Ｐ明朝" charset="-128"/>
              </a:defRPr>
            </a:lvl8pPr>
            <a:lvl9pPr marL="3918455" indent="-230497" defTabSz="925191"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C9F88B38-9C33-44F4-8830-8147130C6597}" type="slidenum">
              <a:rPr lang="en-US" altLang="ja-JP" smtClean="0">
                <a:solidFill>
                  <a:srgbClr val="000000"/>
                </a:solidFill>
                <a:ea typeface="ＭＳ Ｐゴシック" charset="-128"/>
              </a:rPr>
              <a:pPr eaLnBrk="1" hangingPunct="1">
                <a:spcBef>
                  <a:spcPct val="0"/>
                </a:spcBef>
              </a:pPr>
              <a:t>132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7141603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a:ln/>
        </p:spPr>
      </p:sp>
      <p:sp>
        <p:nvSpPr>
          <p:cNvPr id="8195" name="ノート プレースホル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dirty="0">
              <a:latin typeface="Arial" charset="0"/>
              <a:ea typeface="ＭＳ Ｐ明朝" charset="-128"/>
            </a:endParaRPr>
          </a:p>
        </p:txBody>
      </p:sp>
      <p:sp>
        <p:nvSpPr>
          <p:cNvPr id="8196" name="スライド番号プレースホル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191" eaLnBrk="0" hangingPunct="0">
              <a:spcBef>
                <a:spcPct val="30000"/>
              </a:spcBef>
              <a:defRPr kumimoji="1" sz="1200">
                <a:solidFill>
                  <a:schemeClr val="tx1"/>
                </a:solidFill>
                <a:latin typeface="Arial" charset="0"/>
                <a:ea typeface="ＭＳ Ｐ明朝" charset="-128"/>
              </a:defRPr>
            </a:lvl1pPr>
            <a:lvl2pPr marL="749116" indent="-288122" defTabSz="925191" eaLnBrk="0" hangingPunct="0">
              <a:spcBef>
                <a:spcPct val="30000"/>
              </a:spcBef>
              <a:defRPr kumimoji="1" sz="1200">
                <a:solidFill>
                  <a:schemeClr val="tx1"/>
                </a:solidFill>
                <a:latin typeface="Arial" charset="0"/>
                <a:ea typeface="ＭＳ Ｐ明朝" charset="-128"/>
              </a:defRPr>
            </a:lvl2pPr>
            <a:lvl3pPr marL="1152487" indent="-230497" defTabSz="925191" eaLnBrk="0" hangingPunct="0">
              <a:spcBef>
                <a:spcPct val="30000"/>
              </a:spcBef>
              <a:defRPr kumimoji="1" sz="1200">
                <a:solidFill>
                  <a:schemeClr val="tx1"/>
                </a:solidFill>
                <a:latin typeface="Arial" charset="0"/>
                <a:ea typeface="ＭＳ Ｐ明朝" charset="-128"/>
              </a:defRPr>
            </a:lvl3pPr>
            <a:lvl4pPr marL="1613482" indent="-230497" defTabSz="925191" eaLnBrk="0" hangingPunct="0">
              <a:spcBef>
                <a:spcPct val="30000"/>
              </a:spcBef>
              <a:defRPr kumimoji="1" sz="1200">
                <a:solidFill>
                  <a:schemeClr val="tx1"/>
                </a:solidFill>
                <a:latin typeface="Arial" charset="0"/>
                <a:ea typeface="ＭＳ Ｐ明朝" charset="-128"/>
              </a:defRPr>
            </a:lvl4pPr>
            <a:lvl5pPr marL="2074476" indent="-230497" defTabSz="925191" eaLnBrk="0" hangingPunct="0">
              <a:spcBef>
                <a:spcPct val="30000"/>
              </a:spcBef>
              <a:defRPr kumimoji="1" sz="1200">
                <a:solidFill>
                  <a:schemeClr val="tx1"/>
                </a:solidFill>
                <a:latin typeface="Arial" charset="0"/>
                <a:ea typeface="ＭＳ Ｐ明朝" charset="-128"/>
              </a:defRPr>
            </a:lvl5pPr>
            <a:lvl6pPr marL="2535471" indent="-230497" defTabSz="925191" eaLnBrk="0" fontAlgn="base" hangingPunct="0">
              <a:spcBef>
                <a:spcPct val="30000"/>
              </a:spcBef>
              <a:spcAft>
                <a:spcPct val="0"/>
              </a:spcAft>
              <a:defRPr kumimoji="1" sz="1200">
                <a:solidFill>
                  <a:schemeClr val="tx1"/>
                </a:solidFill>
                <a:latin typeface="Arial" charset="0"/>
                <a:ea typeface="ＭＳ Ｐ明朝" charset="-128"/>
              </a:defRPr>
            </a:lvl6pPr>
            <a:lvl7pPr marL="2996466" indent="-230497" defTabSz="925191" eaLnBrk="0" fontAlgn="base" hangingPunct="0">
              <a:spcBef>
                <a:spcPct val="30000"/>
              </a:spcBef>
              <a:spcAft>
                <a:spcPct val="0"/>
              </a:spcAft>
              <a:defRPr kumimoji="1" sz="1200">
                <a:solidFill>
                  <a:schemeClr val="tx1"/>
                </a:solidFill>
                <a:latin typeface="Arial" charset="0"/>
                <a:ea typeface="ＭＳ Ｐ明朝" charset="-128"/>
              </a:defRPr>
            </a:lvl7pPr>
            <a:lvl8pPr marL="3457461" indent="-230497" defTabSz="925191" eaLnBrk="0" fontAlgn="base" hangingPunct="0">
              <a:spcBef>
                <a:spcPct val="30000"/>
              </a:spcBef>
              <a:spcAft>
                <a:spcPct val="0"/>
              </a:spcAft>
              <a:defRPr kumimoji="1" sz="1200">
                <a:solidFill>
                  <a:schemeClr val="tx1"/>
                </a:solidFill>
                <a:latin typeface="Arial" charset="0"/>
                <a:ea typeface="ＭＳ Ｐ明朝" charset="-128"/>
              </a:defRPr>
            </a:lvl8pPr>
            <a:lvl9pPr marL="3918455" indent="-230497" defTabSz="925191"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61376EE1-C216-4000-A5E6-4F724ECF7384}" type="slidenum">
              <a:rPr lang="en-US" altLang="ja-JP" smtClean="0">
                <a:solidFill>
                  <a:srgbClr val="000000"/>
                </a:solidFill>
                <a:ea typeface="ＭＳ Ｐゴシック" charset="-128"/>
              </a:rPr>
              <a:pPr eaLnBrk="1" hangingPunct="1">
                <a:spcBef>
                  <a:spcPct val="0"/>
                </a:spcBef>
              </a:pPr>
              <a:t>134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01328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0888"/>
            <a:ext cx="5000625" cy="37512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E399A0-F826-4363-986B-681FC2772CE1}"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03813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0888"/>
            <a:ext cx="5000625" cy="37512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1990" fontAlgn="base">
              <a:spcBef>
                <a:spcPct val="0"/>
              </a:spcBef>
              <a:spcAft>
                <a:spcPct val="0"/>
              </a:spcAft>
              <a:defRPr/>
            </a:pPr>
            <a:fld id="{872CD365-7330-4753-A9E5-231B6B375EB4}" type="slidenum">
              <a:rPr kumimoji="1" lang="en-US" altLang="ja-JP">
                <a:solidFill>
                  <a:prstClr val="black"/>
                </a:solidFill>
                <a:latin typeface="Arial" charset="0"/>
              </a:rPr>
              <a:pPr defTabSz="921990" fontAlgn="base">
                <a:spcBef>
                  <a:spcPct val="0"/>
                </a:spcBef>
                <a:spcAft>
                  <a:spcPct val="0"/>
                </a:spcAft>
                <a:defRPr/>
              </a:pPr>
              <a:t>19</a:t>
            </a:fld>
            <a:endParaRPr kumimoji="1" lang="en-US" altLang="ja-JP" dirty="0">
              <a:solidFill>
                <a:prstClr val="black"/>
              </a:solidFill>
              <a:latin typeface="Arial" charset="0"/>
            </a:endParaRPr>
          </a:p>
        </p:txBody>
      </p:sp>
    </p:spTree>
    <p:extLst>
      <p:ext uri="{BB962C8B-B14F-4D97-AF65-F5344CB8AC3E}">
        <p14:creationId xmlns:p14="http://schemas.microsoft.com/office/powerpoint/2010/main" val="264277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02212" cy="37512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BB7E79-B0AC-4A51-A82B-A3124BE39131}"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96197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02212" cy="3751262"/>
          </a:xfrm>
        </p:spPr>
      </p:sp>
      <p:sp>
        <p:nvSpPr>
          <p:cNvPr id="3" name="ノート プレースホルダー 2"/>
          <p:cNvSpPr>
            <a:spLocks noGrp="1"/>
          </p:cNvSpPr>
          <p:nvPr>
            <p:ph type="body" idx="1"/>
          </p:nvPr>
        </p:nvSpPr>
        <p:spPr/>
        <p:txBody>
          <a:bodyPr/>
          <a:lstStyle/>
          <a:p>
            <a:r>
              <a:rPr kumimoji="1" lang="ja-JP" altLang="en-US" dirty="0"/>
              <a:t>機能ベースでの体制整備が必要。</a:t>
            </a:r>
            <a:endParaRPr kumimoji="1" lang="en-US" altLang="ja-JP" dirty="0"/>
          </a:p>
          <a:p>
            <a:r>
              <a:rPr kumimoji="1" lang="ja-JP" altLang="en-US" dirty="0"/>
              <a:t>役割意識として看板をあげることは重要。</a:t>
            </a:r>
          </a:p>
        </p:txBody>
      </p:sp>
      <p:sp>
        <p:nvSpPr>
          <p:cNvPr id="4" name="スライド番号プレースホルダー 3"/>
          <p:cNvSpPr>
            <a:spLocks noGrp="1"/>
          </p:cNvSpPr>
          <p:nvPr>
            <p:ph type="sldNum" sz="quarter" idx="10"/>
          </p:nvPr>
        </p:nvSpPr>
        <p:spPr/>
        <p:txBody>
          <a:bodyPr/>
          <a:lstStyle/>
          <a:p>
            <a:fld id="{7FA779C2-0A19-4BDB-9CDE-A36ADDDEC3D9}" type="slidenum">
              <a:rPr kumimoji="1" lang="ja-JP" altLang="en-US" smtClean="0"/>
              <a:t>26</a:t>
            </a:fld>
            <a:endParaRPr kumimoji="1" lang="ja-JP" altLang="en-US"/>
          </a:p>
        </p:txBody>
      </p:sp>
    </p:spTree>
    <p:extLst>
      <p:ext uri="{BB962C8B-B14F-4D97-AF65-F5344CB8AC3E}">
        <p14:creationId xmlns:p14="http://schemas.microsoft.com/office/powerpoint/2010/main" val="131396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4A34FC47-0E54-43B0-AC02-35B505840DEF}" type="datetime1">
              <a:rPr lang="ja-JP" altLang="en-US" smtClean="0"/>
              <a:t>2019/1/11</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F90A3C79-1AFD-481B-B685-7933BCD0898B}" type="slidenum">
              <a:rPr lang="en-US" altLang="ja-JP" smtClean="0"/>
              <a:pPr>
                <a:defRPr/>
              </a:pPr>
              <a:t>‹#›</a:t>
            </a:fld>
            <a:endParaRPr lang="en-US" altLang="ja-JP"/>
          </a:p>
        </p:txBody>
      </p:sp>
    </p:spTree>
    <p:extLst>
      <p:ext uri="{BB962C8B-B14F-4D97-AF65-F5344CB8AC3E}">
        <p14:creationId xmlns:p14="http://schemas.microsoft.com/office/powerpoint/2010/main" val="340943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CF85A319-2EC0-47C9-9FEB-0BDC3986B705}" type="datetime1">
              <a:rPr lang="ja-JP" altLang="en-US" smtClean="0"/>
              <a:t>2019/1/11</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993D762-CD5B-413A-A315-DE9E2B4EBB0A}" type="slidenum">
              <a:rPr lang="en-US" altLang="ja-JP" smtClean="0"/>
              <a:pPr>
                <a:defRPr/>
              </a:pPr>
              <a:t>‹#›</a:t>
            </a:fld>
            <a:endParaRPr lang="en-US" altLang="ja-JP"/>
          </a:p>
        </p:txBody>
      </p:sp>
    </p:spTree>
    <p:extLst>
      <p:ext uri="{BB962C8B-B14F-4D97-AF65-F5344CB8AC3E}">
        <p14:creationId xmlns:p14="http://schemas.microsoft.com/office/powerpoint/2010/main" val="29717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DF4AD8F9-0287-4AEF-8CB5-5F394648DFAB}" type="datetime1">
              <a:rPr lang="ja-JP" altLang="en-US" smtClean="0"/>
              <a:t>2019/1/11</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993D762-CD5B-413A-A315-DE9E2B4EBB0A}" type="slidenum">
              <a:rPr lang="en-US" altLang="ja-JP" smtClean="0"/>
              <a:pPr>
                <a:defRPr/>
              </a:pPr>
              <a:t>‹#›</a:t>
            </a:fld>
            <a:endParaRPr lang="en-US" altLang="ja-JP"/>
          </a:p>
        </p:txBody>
      </p:sp>
    </p:spTree>
    <p:extLst>
      <p:ext uri="{BB962C8B-B14F-4D97-AF65-F5344CB8AC3E}">
        <p14:creationId xmlns:p14="http://schemas.microsoft.com/office/powerpoint/2010/main" val="241890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日付プレースホルダ 3"/>
          <p:cNvSpPr>
            <a:spLocks noGrp="1" noChangeArrowheads="1"/>
          </p:cNvSpPr>
          <p:nvPr>
            <p:ph type="dt" sz="half" idx="10"/>
          </p:nvPr>
        </p:nvSpPr>
        <p:spPr>
          <a:ln/>
        </p:spPr>
        <p:txBody>
          <a:bodyPr/>
          <a:lstStyle>
            <a:lvl1pPr>
              <a:defRPr/>
            </a:lvl1pPr>
          </a:lstStyle>
          <a:p>
            <a:pPr>
              <a:defRPr/>
            </a:pPr>
            <a:fld id="{F2F6CD47-B299-4C51-A797-FDD6C62F33FF}" type="datetime1">
              <a:rPr lang="ja-JP" altLang="en-US" sz="1662" smtClean="0">
                <a:solidFill>
                  <a:schemeClr val="tx1"/>
                </a:solidFill>
              </a:rPr>
              <a:t>2019/1/11</a:t>
            </a:fld>
            <a:endParaRPr lang="ja-JP" altLang="en-US" sz="1662">
              <a:solidFill>
                <a:schemeClr val="tx1"/>
              </a:solidFill>
            </a:endParaRPr>
          </a:p>
        </p:txBody>
      </p:sp>
      <p:sp>
        <p:nvSpPr>
          <p:cNvPr id="4"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5" name="スライド番号プレースホルダ 5"/>
          <p:cNvSpPr>
            <a:spLocks noGrp="1" noChangeArrowheads="1"/>
          </p:cNvSpPr>
          <p:nvPr>
            <p:ph type="sldNum" sz="quarter" idx="12"/>
          </p:nvPr>
        </p:nvSpPr>
        <p:spPr>
          <a:ln/>
        </p:spPr>
        <p:txBody>
          <a:bodyPr/>
          <a:lstStyle>
            <a:lvl1pPr>
              <a:defRPr/>
            </a:lvl1pPr>
          </a:lstStyle>
          <a:p>
            <a:pPr>
              <a:defRPr/>
            </a:pPr>
            <a:fld id="{59DCADD6-EAD8-482C-AF59-1BC07AF25A5E}" type="slidenum">
              <a:rPr lang="ja-JP" altLang="en-US"/>
              <a:pPr>
                <a:defRPr/>
              </a:pPr>
              <a:t>‹#›</a:t>
            </a:fld>
            <a:endParaRPr lang="ja-JP" altLang="en-US" sz="1662">
              <a:solidFill>
                <a:schemeClr val="tx1"/>
              </a:solidFill>
            </a:endParaRPr>
          </a:p>
        </p:txBody>
      </p:sp>
    </p:spTree>
    <p:extLst>
      <p:ext uri="{BB962C8B-B14F-4D97-AF65-F5344CB8AC3E}">
        <p14:creationId xmlns:p14="http://schemas.microsoft.com/office/powerpoint/2010/main" val="196436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4"/>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9F2B68D5-69F7-4FDB-BCCC-13612EE9FD6F}" type="datetime1">
              <a:rPr lang="ja-JP" altLang="en-US" smtClean="0">
                <a:solidFill>
                  <a:prstClr val="black"/>
                </a:solidFill>
              </a:rPr>
              <a:t>2019/1/11</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28092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920" y="2130895"/>
            <a:ext cx="77724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5" y="3886204"/>
            <a:ext cx="6400800" cy="1752600"/>
          </a:xfrm>
        </p:spPr>
        <p:txBody>
          <a:bodyPr/>
          <a:lstStyle>
            <a:lvl1pPr marL="0" indent="0" algn="ctr">
              <a:buNone/>
              <a:defRPr/>
            </a:lvl1pPr>
            <a:lvl2pPr marL="421589" indent="0" algn="ctr">
              <a:buNone/>
              <a:defRPr/>
            </a:lvl2pPr>
            <a:lvl3pPr marL="843179" indent="0" algn="ctr">
              <a:buNone/>
              <a:defRPr/>
            </a:lvl3pPr>
            <a:lvl4pPr marL="1264765" indent="0" algn="ctr">
              <a:buNone/>
              <a:defRPr/>
            </a:lvl4pPr>
            <a:lvl5pPr marL="1686356" indent="0" algn="ctr">
              <a:buNone/>
              <a:defRPr/>
            </a:lvl5pPr>
            <a:lvl6pPr marL="2107942" indent="0" algn="ctr">
              <a:buNone/>
              <a:defRPr/>
            </a:lvl6pPr>
            <a:lvl7pPr marL="2529531" indent="0" algn="ctr">
              <a:buNone/>
              <a:defRPr/>
            </a:lvl7pPr>
            <a:lvl8pPr marL="2951119" indent="0" algn="ctr">
              <a:buNone/>
              <a:defRPr/>
            </a:lvl8pPr>
            <a:lvl9pPr marL="337271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9F654503-56FE-4EED-BDC1-CD163C9213FD}" type="datetime1">
              <a:rPr lang="ja-JP" altLang="en-US" smtClean="0">
                <a:solidFill>
                  <a:prstClr val="black"/>
                </a:solidFill>
              </a:rPr>
              <a:t>2019/1/11</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2C9BDF-3DAB-4F39-8074-B0CF74399C1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30204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9D7AFD8E-1A68-4313-9238-1F15F7F32DA2}" type="datetime1">
              <a:rPr lang="ja-JP" altLang="en-US" smtClean="0">
                <a:solidFill>
                  <a:prstClr val="black"/>
                </a:solidFill>
              </a:rPr>
              <a:t>2019/1/11</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111373-AF96-435E-B421-EF15E0FA587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999387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96" y="4407399"/>
            <a:ext cx="7772401" cy="1362075"/>
          </a:xfrm>
        </p:spPr>
        <p:txBody>
          <a:bodyPr anchor="t"/>
          <a:lstStyle>
            <a:lvl1pPr algn="l">
              <a:defRPr sz="3692"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96" y="2906732"/>
            <a:ext cx="7772401" cy="1500187"/>
          </a:xfrm>
        </p:spPr>
        <p:txBody>
          <a:bodyPr anchor="b"/>
          <a:lstStyle>
            <a:lvl1pPr marL="0" indent="0">
              <a:buNone/>
              <a:defRPr sz="1846"/>
            </a:lvl1pPr>
            <a:lvl2pPr marL="421589" indent="0">
              <a:buNone/>
              <a:defRPr sz="1662"/>
            </a:lvl2pPr>
            <a:lvl3pPr marL="843179" indent="0">
              <a:buNone/>
              <a:defRPr sz="1477"/>
            </a:lvl3pPr>
            <a:lvl4pPr marL="1264765" indent="0">
              <a:buNone/>
              <a:defRPr sz="1292"/>
            </a:lvl4pPr>
            <a:lvl5pPr marL="1686356" indent="0">
              <a:buNone/>
              <a:defRPr sz="1292"/>
            </a:lvl5pPr>
            <a:lvl6pPr marL="2107942" indent="0">
              <a:buNone/>
              <a:defRPr sz="1292"/>
            </a:lvl6pPr>
            <a:lvl7pPr marL="2529531" indent="0">
              <a:buNone/>
              <a:defRPr sz="1292"/>
            </a:lvl7pPr>
            <a:lvl8pPr marL="2951119" indent="0">
              <a:buNone/>
              <a:defRPr sz="1292"/>
            </a:lvl8pPr>
            <a:lvl9pPr marL="3372713" indent="0">
              <a:buNone/>
              <a:defRPr sz="1292"/>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63B03E22-3B44-4C8C-B877-D32F38015F46}" type="datetime1">
              <a:rPr lang="ja-JP" altLang="en-US" smtClean="0">
                <a:solidFill>
                  <a:prstClr val="black"/>
                </a:solidFill>
              </a:rPr>
              <a:t>2019/1/11</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E9BEE-295D-4308-9E56-782ACE3A79B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634034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7" y="1600264"/>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83" y="1600264"/>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D052FA92-A2BB-4336-9096-10B23551DB47}" type="datetime1">
              <a:rPr lang="ja-JP" altLang="en-US" smtClean="0">
                <a:solidFill>
                  <a:prstClr val="black"/>
                </a:solidFill>
              </a:rPr>
              <a:t>2019/1/11</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5B6F1E-B9DF-4196-ACEC-16AAA589513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96861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5" y="1535113"/>
            <a:ext cx="4040066" cy="639762"/>
          </a:xfrm>
        </p:spPr>
        <p:txBody>
          <a:bodyPr anchor="b"/>
          <a:lstStyle>
            <a:lvl1pPr marL="0" indent="0">
              <a:buNone/>
              <a:defRPr sz="2215" b="1"/>
            </a:lvl1pPr>
            <a:lvl2pPr marL="421589" indent="0">
              <a:buNone/>
              <a:defRPr sz="1846" b="1"/>
            </a:lvl2pPr>
            <a:lvl3pPr marL="843179" indent="0">
              <a:buNone/>
              <a:defRPr sz="1662" b="1"/>
            </a:lvl3pPr>
            <a:lvl4pPr marL="1264765" indent="0">
              <a:buNone/>
              <a:defRPr sz="1477" b="1"/>
            </a:lvl4pPr>
            <a:lvl5pPr marL="1686356" indent="0">
              <a:buNone/>
              <a:defRPr sz="1477" b="1"/>
            </a:lvl5pPr>
            <a:lvl6pPr marL="2107942" indent="0">
              <a:buNone/>
              <a:defRPr sz="1477" b="1"/>
            </a:lvl6pPr>
            <a:lvl7pPr marL="2529531" indent="0">
              <a:buNone/>
              <a:defRPr sz="1477" b="1"/>
            </a:lvl7pPr>
            <a:lvl8pPr marL="2951119" indent="0">
              <a:buNone/>
              <a:defRPr sz="1477" b="1"/>
            </a:lvl8pPr>
            <a:lvl9pPr marL="3372713"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5" y="2174878"/>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43" y="1535113"/>
            <a:ext cx="4041531" cy="639762"/>
          </a:xfrm>
        </p:spPr>
        <p:txBody>
          <a:bodyPr anchor="b"/>
          <a:lstStyle>
            <a:lvl1pPr marL="0" indent="0">
              <a:buNone/>
              <a:defRPr sz="2215" b="1"/>
            </a:lvl1pPr>
            <a:lvl2pPr marL="421589" indent="0">
              <a:buNone/>
              <a:defRPr sz="1846" b="1"/>
            </a:lvl2pPr>
            <a:lvl3pPr marL="843179" indent="0">
              <a:buNone/>
              <a:defRPr sz="1662" b="1"/>
            </a:lvl3pPr>
            <a:lvl4pPr marL="1264765" indent="0">
              <a:buNone/>
              <a:defRPr sz="1477" b="1"/>
            </a:lvl4pPr>
            <a:lvl5pPr marL="1686356" indent="0">
              <a:buNone/>
              <a:defRPr sz="1477" b="1"/>
            </a:lvl5pPr>
            <a:lvl6pPr marL="2107942" indent="0">
              <a:buNone/>
              <a:defRPr sz="1477" b="1"/>
            </a:lvl6pPr>
            <a:lvl7pPr marL="2529531" indent="0">
              <a:buNone/>
              <a:defRPr sz="1477" b="1"/>
            </a:lvl7pPr>
            <a:lvl8pPr marL="2951119" indent="0">
              <a:buNone/>
              <a:defRPr sz="1477" b="1"/>
            </a:lvl8pPr>
            <a:lvl9pPr marL="3372713"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43" y="2174878"/>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471B6381-C4D5-420D-A540-1924E95D4721}" type="datetime1">
              <a:rPr lang="ja-JP" altLang="en-US" smtClean="0">
                <a:solidFill>
                  <a:prstClr val="black"/>
                </a:solidFill>
              </a:rPr>
              <a:t>2019/1/11</a:t>
            </a:fld>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52A923-8549-4046-B314-2E41CA9C49D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24482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91DD3FD5-72B3-4A54-AB65-67D27B81F837}" type="datetime1">
              <a:rPr lang="ja-JP" altLang="en-US" smtClean="0">
                <a:solidFill>
                  <a:prstClr val="black"/>
                </a:solidFill>
              </a:rPr>
              <a:t>2019/1/11</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BE0065-5178-4AB2-8CC4-07902E3F039B}"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5525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02B46092-18B8-4219-A680-5279B72EBCFC}" type="datetime1">
              <a:rPr lang="ja-JP" altLang="en-US" smtClean="0"/>
              <a:t>2019/1/11</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804D6B79-3AEB-42FE-A736-A41F7AEA0445}" type="slidenum">
              <a:rPr lang="en-US" altLang="ja-JP" smtClean="0"/>
              <a:pPr>
                <a:defRPr/>
              </a:pPr>
              <a:t>‹#›</a:t>
            </a:fld>
            <a:endParaRPr lang="en-US" altLang="ja-JP"/>
          </a:p>
        </p:txBody>
      </p:sp>
    </p:spTree>
    <p:extLst>
      <p:ext uri="{BB962C8B-B14F-4D97-AF65-F5344CB8AC3E}">
        <p14:creationId xmlns:p14="http://schemas.microsoft.com/office/powerpoint/2010/main" val="731100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5E5D6EE-A61F-4C73-8197-DBB3D93BF89F}" type="datetime1">
              <a:rPr lang="ja-JP" altLang="en-US" smtClean="0">
                <a:solidFill>
                  <a:prstClr val="black"/>
                </a:solidFill>
              </a:rPr>
              <a:t>2019/1/11</a:t>
            </a:fld>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2F2BD6-A3CF-46F2-99E4-EF223DD9C4D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72809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95" y="273083"/>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32"/>
            <a:ext cx="3008435" cy="4691063"/>
          </a:xfrm>
        </p:spPr>
        <p:txBody>
          <a:bodyPr/>
          <a:lstStyle>
            <a:lvl1pPr marL="0" indent="0">
              <a:buNone/>
              <a:defRPr sz="1292"/>
            </a:lvl1pPr>
            <a:lvl2pPr marL="421589" indent="0">
              <a:buNone/>
              <a:defRPr sz="1108"/>
            </a:lvl2pPr>
            <a:lvl3pPr marL="843179" indent="0">
              <a:buNone/>
              <a:defRPr sz="923"/>
            </a:lvl3pPr>
            <a:lvl4pPr marL="1264765" indent="0">
              <a:buNone/>
              <a:defRPr sz="831"/>
            </a:lvl4pPr>
            <a:lvl5pPr marL="1686356" indent="0">
              <a:buNone/>
              <a:defRPr sz="831"/>
            </a:lvl5pPr>
            <a:lvl6pPr marL="2107942" indent="0">
              <a:buNone/>
              <a:defRPr sz="831"/>
            </a:lvl6pPr>
            <a:lvl7pPr marL="2529531" indent="0">
              <a:buNone/>
              <a:defRPr sz="831"/>
            </a:lvl7pPr>
            <a:lvl8pPr marL="2951119" indent="0">
              <a:buNone/>
              <a:defRPr sz="831"/>
            </a:lvl8pPr>
            <a:lvl9pPr marL="3372713" indent="0">
              <a:buNone/>
              <a:defRPr sz="831"/>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26BFFFDD-F990-45AE-AD47-25C16E1BAD47}" type="datetime1">
              <a:rPr lang="ja-JP" altLang="en-US" smtClean="0">
                <a:solidFill>
                  <a:prstClr val="black"/>
                </a:solidFill>
              </a:rPr>
              <a:t>2019/1/11</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49E2B-BFDC-43A0-A3BE-4CEB2398952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181890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83" y="4800605"/>
            <a:ext cx="54864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83" y="612775"/>
            <a:ext cx="5486400" cy="4114800"/>
          </a:xfrm>
        </p:spPr>
        <p:txBody>
          <a:bodyPr/>
          <a:lstStyle>
            <a:lvl1pPr marL="0" indent="0">
              <a:buNone/>
              <a:defRPr sz="2954"/>
            </a:lvl1pPr>
            <a:lvl2pPr marL="421589" indent="0">
              <a:buNone/>
              <a:defRPr sz="2585"/>
            </a:lvl2pPr>
            <a:lvl3pPr marL="843179" indent="0">
              <a:buNone/>
              <a:defRPr sz="2215"/>
            </a:lvl3pPr>
            <a:lvl4pPr marL="1264765" indent="0">
              <a:buNone/>
              <a:defRPr sz="1846"/>
            </a:lvl4pPr>
            <a:lvl5pPr marL="1686356" indent="0">
              <a:buNone/>
              <a:defRPr sz="1846"/>
            </a:lvl5pPr>
            <a:lvl6pPr marL="2107942" indent="0">
              <a:buNone/>
              <a:defRPr sz="1846"/>
            </a:lvl6pPr>
            <a:lvl7pPr marL="2529531" indent="0">
              <a:buNone/>
              <a:defRPr sz="1846"/>
            </a:lvl7pPr>
            <a:lvl8pPr marL="2951119" indent="0">
              <a:buNone/>
              <a:defRPr sz="1846"/>
            </a:lvl8pPr>
            <a:lvl9pPr marL="3372713" indent="0">
              <a:buNone/>
              <a:defRPr sz="1846"/>
            </a:lvl9pPr>
          </a:lstStyle>
          <a:p>
            <a:pPr lvl="0"/>
            <a:endParaRPr lang="ja-JP" altLang="en-US" noProof="0" smtClean="0"/>
          </a:p>
        </p:txBody>
      </p:sp>
      <p:sp>
        <p:nvSpPr>
          <p:cNvPr id="4" name="テキスト プレースホルダ 3"/>
          <p:cNvSpPr>
            <a:spLocks noGrp="1"/>
          </p:cNvSpPr>
          <p:nvPr>
            <p:ph type="body" sz="half" idx="2"/>
          </p:nvPr>
        </p:nvSpPr>
        <p:spPr>
          <a:xfrm>
            <a:off x="1792183" y="5367339"/>
            <a:ext cx="5486400" cy="804862"/>
          </a:xfrm>
        </p:spPr>
        <p:txBody>
          <a:bodyPr/>
          <a:lstStyle>
            <a:lvl1pPr marL="0" indent="0">
              <a:buNone/>
              <a:defRPr sz="1292"/>
            </a:lvl1pPr>
            <a:lvl2pPr marL="421589" indent="0">
              <a:buNone/>
              <a:defRPr sz="1108"/>
            </a:lvl2pPr>
            <a:lvl3pPr marL="843179" indent="0">
              <a:buNone/>
              <a:defRPr sz="923"/>
            </a:lvl3pPr>
            <a:lvl4pPr marL="1264765" indent="0">
              <a:buNone/>
              <a:defRPr sz="831"/>
            </a:lvl4pPr>
            <a:lvl5pPr marL="1686356" indent="0">
              <a:buNone/>
              <a:defRPr sz="831"/>
            </a:lvl5pPr>
            <a:lvl6pPr marL="2107942" indent="0">
              <a:buNone/>
              <a:defRPr sz="831"/>
            </a:lvl6pPr>
            <a:lvl7pPr marL="2529531" indent="0">
              <a:buNone/>
              <a:defRPr sz="831"/>
            </a:lvl7pPr>
            <a:lvl8pPr marL="2951119" indent="0">
              <a:buNone/>
              <a:defRPr sz="831"/>
            </a:lvl8pPr>
            <a:lvl9pPr marL="3372713" indent="0">
              <a:buNone/>
              <a:defRPr sz="831"/>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AB37D34B-5F39-4981-ABB0-4D223842411F}" type="datetime1">
              <a:rPr lang="ja-JP" altLang="en-US" smtClean="0">
                <a:solidFill>
                  <a:prstClr val="black"/>
                </a:solidFill>
              </a:rPr>
              <a:t>2019/1/11</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959786-4FAC-4027-AD1B-1FF62043121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09044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9D8AE228-6E6B-4A7D-B9E6-0B8E257736FB}" type="datetime1">
              <a:rPr lang="ja-JP" altLang="en-US" smtClean="0">
                <a:solidFill>
                  <a:prstClr val="black"/>
                </a:solidFill>
              </a:rPr>
              <a:t>2019/1/11</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CE429-CF6A-4095-91F8-020E60CBCBE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97591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94"/>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30" y="274694"/>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1087D96B-D13F-427C-988D-F12CCA17ECB0}" type="datetime1">
              <a:rPr lang="ja-JP" altLang="en-US" smtClean="0">
                <a:solidFill>
                  <a:prstClr val="black"/>
                </a:solidFill>
              </a:rPr>
              <a:t>2019/1/11</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7AE07-023F-417E-8568-3F885A45674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90585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9"/>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1" y="1600264"/>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3D500262-EC70-401B-9C56-4AADFC17F1FF}" type="datetime1">
              <a:rPr lang="ja-JP" altLang="en-US" smtClean="0">
                <a:solidFill>
                  <a:prstClr val="black"/>
                </a:solidFill>
              </a:rPr>
              <a:t>2019/1/11</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CBC2C-FEE6-479C-9BF9-78CFBFF169E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32038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1" y="274694"/>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7D91EDB9-E9FF-4075-A832-95F008263AAA}" type="datetime1">
              <a:rPr lang="ja-JP" altLang="en-US" smtClean="0">
                <a:solidFill>
                  <a:prstClr val="black"/>
                </a:solidFill>
              </a:rPr>
              <a:t>2019/1/11</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83361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38EE34D-715D-411B-B20F-66C1F2A93871}"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9310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D637C0-5415-4A91-AC4E-F8A8DB6AB9C7}"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9375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6"/>
            <a:ext cx="7772400" cy="1362075"/>
          </a:xfrm>
        </p:spPr>
        <p:txBody>
          <a:bodyPr anchor="t"/>
          <a:lstStyle>
            <a:lvl1pPr algn="l">
              <a:defRPr sz="3692"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45867F1-92E7-4D0B-B5AF-813B1428F8D9}"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130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DF5E0275-AC9C-4063-BF06-7997EDAC30A1}" type="datetime1">
              <a:rPr lang="ja-JP" altLang="en-US" smtClean="0"/>
              <a:t>2019/1/11</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C9AFF3B-8AB2-4C15-B6CA-167BE0C75E5E}" type="slidenum">
              <a:rPr lang="en-US" altLang="ja-JP" smtClean="0"/>
              <a:pPr>
                <a:defRPr/>
              </a:pPr>
              <a:t>‹#›</a:t>
            </a:fld>
            <a:endParaRPr lang="en-US" altLang="ja-JP"/>
          </a:p>
        </p:txBody>
      </p:sp>
    </p:spTree>
    <p:extLst>
      <p:ext uri="{BB962C8B-B14F-4D97-AF65-F5344CB8AC3E}">
        <p14:creationId xmlns:p14="http://schemas.microsoft.com/office/powerpoint/2010/main" val="3677726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087FD5B-288B-46E0-B8C3-A750798F3671}"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4244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8512B00-8443-4251-82F0-02D0883E2692}"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6577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8DF4082-58E0-459D-BF00-983A6DCAB42A}"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1674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78C6C24-B907-4FE9-B04A-65F8929E3E5E}"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742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6396EFC-17D2-47F1-849C-F3CDCCAD8E37}"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3265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6DE9009-7E6C-4160-BAE8-309BCD8A231A}"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0314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A6307E-5789-49CF-971A-8E6C22AE51EC}"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1977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74E556E-93FA-4FD7-B1AD-12FE49B6DBD8}"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4433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1"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86A5D1BE-E44F-4C4E-AA59-8954A3859DBF}" type="datetime1">
              <a:rPr lang="ja-JP" altLang="en-US" smtClean="0">
                <a:solidFill>
                  <a:prstClr val="black">
                    <a:tint val="75000"/>
                  </a:prstClr>
                </a:solidFill>
              </a:rPr>
              <a:t>2019/1/11</a:t>
            </a:fld>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89DE2-8C67-4E84-8A32-78B3AF15E53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56434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68"/>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6" y="3886200"/>
            <a:ext cx="6400800" cy="1752600"/>
          </a:xfrm>
        </p:spPr>
        <p:txBody>
          <a:bodyPr/>
          <a:lstStyle>
            <a:lvl1pPr marL="0" indent="0" algn="ctr">
              <a:buNone/>
              <a:defRPr>
                <a:solidFill>
                  <a:schemeClr val="tx1">
                    <a:tint val="75000"/>
                  </a:schemeClr>
                </a:solidFill>
              </a:defRPr>
            </a:lvl1pPr>
            <a:lvl2pPr marL="421640" indent="0" algn="ctr">
              <a:buNone/>
              <a:defRPr>
                <a:solidFill>
                  <a:schemeClr val="tx1">
                    <a:tint val="75000"/>
                  </a:schemeClr>
                </a:solidFill>
              </a:defRPr>
            </a:lvl2pPr>
            <a:lvl3pPr marL="843280" indent="0" algn="ctr">
              <a:buNone/>
              <a:defRPr>
                <a:solidFill>
                  <a:schemeClr val="tx1">
                    <a:tint val="75000"/>
                  </a:schemeClr>
                </a:solidFill>
              </a:defRPr>
            </a:lvl3pPr>
            <a:lvl4pPr marL="1264918" indent="0" algn="ctr">
              <a:buNone/>
              <a:defRPr>
                <a:solidFill>
                  <a:schemeClr val="tx1">
                    <a:tint val="75000"/>
                  </a:schemeClr>
                </a:solidFill>
              </a:defRPr>
            </a:lvl4pPr>
            <a:lvl5pPr marL="1686555" indent="0" algn="ctr">
              <a:buNone/>
              <a:defRPr>
                <a:solidFill>
                  <a:schemeClr val="tx1">
                    <a:tint val="75000"/>
                  </a:schemeClr>
                </a:solidFill>
              </a:defRPr>
            </a:lvl5pPr>
            <a:lvl6pPr marL="2108194" indent="0" algn="ctr">
              <a:buNone/>
              <a:defRPr>
                <a:solidFill>
                  <a:schemeClr val="tx1">
                    <a:tint val="75000"/>
                  </a:schemeClr>
                </a:solidFill>
              </a:defRPr>
            </a:lvl6pPr>
            <a:lvl7pPr marL="2529832" indent="0" algn="ctr">
              <a:buNone/>
              <a:defRPr>
                <a:solidFill>
                  <a:schemeClr val="tx1">
                    <a:tint val="75000"/>
                  </a:schemeClr>
                </a:solidFill>
              </a:defRPr>
            </a:lvl7pPr>
            <a:lvl8pPr marL="2951472" indent="0" algn="ctr">
              <a:buNone/>
              <a:defRPr>
                <a:solidFill>
                  <a:schemeClr val="tx1">
                    <a:tint val="75000"/>
                  </a:schemeClr>
                </a:solidFill>
              </a:defRPr>
            </a:lvl8pPr>
            <a:lvl9pPr marL="337311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03AEDE8-21F7-4B00-8DC6-83A103F79CEB}" type="datetime1">
              <a:rPr lang="ja-JP" altLang="en-US" smtClean="0"/>
              <a:t>2019/1/11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D64DDF-B058-4171-8765-6D1C1466F4CC}" type="slidenum">
              <a:rPr lang="ja-JP" altLang="en-US"/>
              <a:pPr>
                <a:defRPr/>
              </a:pPr>
              <a:t>‹#›</a:t>
            </a:fld>
            <a:endParaRPr lang="ja-JP" altLang="en-US"/>
          </a:p>
        </p:txBody>
      </p:sp>
    </p:spTree>
    <p:extLst>
      <p:ext uri="{BB962C8B-B14F-4D97-AF65-F5344CB8AC3E}">
        <p14:creationId xmlns:p14="http://schemas.microsoft.com/office/powerpoint/2010/main" val="427469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fld id="{5B486756-D36D-4428-AFFC-036D6E264F5E}" type="datetime1">
              <a:rPr lang="ja-JP" altLang="en-US" smtClean="0"/>
              <a:t>2019/1/11</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8B7B28A7-60F4-4F7F-BB09-F8D3068BC03B}" type="slidenum">
              <a:rPr lang="en-US" altLang="ja-JP" smtClean="0"/>
              <a:pPr>
                <a:defRPr/>
              </a:pPr>
              <a:t>‹#›</a:t>
            </a:fld>
            <a:endParaRPr lang="en-US" altLang="ja-JP"/>
          </a:p>
        </p:txBody>
      </p:sp>
    </p:spTree>
    <p:extLst>
      <p:ext uri="{BB962C8B-B14F-4D97-AF65-F5344CB8AC3E}">
        <p14:creationId xmlns:p14="http://schemas.microsoft.com/office/powerpoint/2010/main" val="4227924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A19AC06-ADE1-4469-88C6-DF6A110CD925}" type="datetime1">
              <a:rPr lang="ja-JP" altLang="en-US" smtClean="0"/>
              <a:t>2019/1/11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927FC21-91B3-4F19-A8F0-33CB94BDEB66}" type="slidenum">
              <a:rPr lang="ja-JP" altLang="en-US"/>
              <a:pPr>
                <a:defRPr/>
              </a:pPr>
              <a:t>‹#›</a:t>
            </a:fld>
            <a:endParaRPr lang="ja-JP" altLang="en-US"/>
          </a:p>
        </p:txBody>
      </p:sp>
    </p:spTree>
    <p:extLst>
      <p:ext uri="{BB962C8B-B14F-4D97-AF65-F5344CB8AC3E}">
        <p14:creationId xmlns:p14="http://schemas.microsoft.com/office/powerpoint/2010/main" val="1178586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6" y="4407148"/>
            <a:ext cx="7772400" cy="1362075"/>
          </a:xfrm>
        </p:spPr>
        <p:txBody>
          <a:bodyPr anchor="t"/>
          <a:lstStyle>
            <a:lvl1pPr algn="l">
              <a:defRPr sz="3692"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6" y="2906732"/>
            <a:ext cx="7772400" cy="1500187"/>
          </a:xfrm>
        </p:spPr>
        <p:txBody>
          <a:bodyPr anchor="b"/>
          <a:lstStyle>
            <a:lvl1pPr marL="0" indent="0">
              <a:buNone/>
              <a:defRPr sz="1846">
                <a:solidFill>
                  <a:schemeClr val="tx1">
                    <a:tint val="75000"/>
                  </a:schemeClr>
                </a:solidFill>
              </a:defRPr>
            </a:lvl1pPr>
            <a:lvl2pPr marL="421640" indent="0">
              <a:buNone/>
              <a:defRPr sz="1662">
                <a:solidFill>
                  <a:schemeClr val="tx1">
                    <a:tint val="75000"/>
                  </a:schemeClr>
                </a:solidFill>
              </a:defRPr>
            </a:lvl2pPr>
            <a:lvl3pPr marL="843280" indent="0">
              <a:buNone/>
              <a:defRPr sz="1477">
                <a:solidFill>
                  <a:schemeClr val="tx1">
                    <a:tint val="75000"/>
                  </a:schemeClr>
                </a:solidFill>
              </a:defRPr>
            </a:lvl3pPr>
            <a:lvl4pPr marL="1264918" indent="0">
              <a:buNone/>
              <a:defRPr sz="1292">
                <a:solidFill>
                  <a:schemeClr val="tx1">
                    <a:tint val="75000"/>
                  </a:schemeClr>
                </a:solidFill>
              </a:defRPr>
            </a:lvl4pPr>
            <a:lvl5pPr marL="1686555" indent="0">
              <a:buNone/>
              <a:defRPr sz="1292">
                <a:solidFill>
                  <a:schemeClr val="tx1">
                    <a:tint val="75000"/>
                  </a:schemeClr>
                </a:solidFill>
              </a:defRPr>
            </a:lvl5pPr>
            <a:lvl6pPr marL="2108194" indent="0">
              <a:buNone/>
              <a:defRPr sz="1292">
                <a:solidFill>
                  <a:schemeClr val="tx1">
                    <a:tint val="75000"/>
                  </a:schemeClr>
                </a:solidFill>
              </a:defRPr>
            </a:lvl6pPr>
            <a:lvl7pPr marL="2529832" indent="0">
              <a:buNone/>
              <a:defRPr sz="1292">
                <a:solidFill>
                  <a:schemeClr val="tx1">
                    <a:tint val="75000"/>
                  </a:schemeClr>
                </a:solidFill>
              </a:defRPr>
            </a:lvl7pPr>
            <a:lvl8pPr marL="2951472" indent="0">
              <a:buNone/>
              <a:defRPr sz="1292">
                <a:solidFill>
                  <a:schemeClr val="tx1">
                    <a:tint val="75000"/>
                  </a:schemeClr>
                </a:solidFill>
              </a:defRPr>
            </a:lvl8pPr>
            <a:lvl9pPr marL="3373112" indent="0">
              <a:buNone/>
              <a:defRPr sz="1292">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83E4895-69E1-4559-95E2-0CBE49AB82F3}" type="datetime1">
              <a:rPr lang="ja-JP" altLang="en-US" smtClean="0"/>
              <a:t>2019/1/11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7153662-4345-479E-9336-EE273FB7EEA5}" type="slidenum">
              <a:rPr lang="ja-JP" altLang="en-US"/>
              <a:pPr>
                <a:defRPr/>
              </a:pPr>
              <a:t>‹#›</a:t>
            </a:fld>
            <a:endParaRPr lang="ja-JP" altLang="en-US"/>
          </a:p>
        </p:txBody>
      </p:sp>
    </p:spTree>
    <p:extLst>
      <p:ext uri="{BB962C8B-B14F-4D97-AF65-F5344CB8AC3E}">
        <p14:creationId xmlns:p14="http://schemas.microsoft.com/office/powerpoint/2010/main" val="3672033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15" y="160022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52" y="160022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9EB690BA-A574-48C1-B8BD-2BCB916654B5}" type="datetime1">
              <a:rPr lang="ja-JP" altLang="en-US" smtClean="0"/>
              <a:t>2019/1/11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E5A368D-6E68-43C4-B3DC-2055BDBA62B0}" type="slidenum">
              <a:rPr lang="ja-JP" altLang="en-US"/>
              <a:pPr>
                <a:defRPr/>
              </a:pPr>
              <a:t>‹#›</a:t>
            </a:fld>
            <a:endParaRPr lang="ja-JP" altLang="en-US"/>
          </a:p>
        </p:txBody>
      </p:sp>
    </p:spTree>
    <p:extLst>
      <p:ext uri="{BB962C8B-B14F-4D97-AF65-F5344CB8AC3E}">
        <p14:creationId xmlns:p14="http://schemas.microsoft.com/office/powerpoint/2010/main" val="2972817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72" y="1535113"/>
            <a:ext cx="4040065" cy="639762"/>
          </a:xfrm>
        </p:spPr>
        <p:txBody>
          <a:bodyPr anchor="b"/>
          <a:lstStyle>
            <a:lvl1pPr marL="0" indent="0">
              <a:buNone/>
              <a:defRPr sz="2215" b="1"/>
            </a:lvl1pPr>
            <a:lvl2pPr marL="421640" indent="0">
              <a:buNone/>
              <a:defRPr sz="1846" b="1"/>
            </a:lvl2pPr>
            <a:lvl3pPr marL="843280" indent="0">
              <a:buNone/>
              <a:defRPr sz="1662" b="1"/>
            </a:lvl3pPr>
            <a:lvl4pPr marL="1264918" indent="0">
              <a:buNone/>
              <a:defRPr sz="1477" b="1"/>
            </a:lvl4pPr>
            <a:lvl5pPr marL="1686555" indent="0">
              <a:buNone/>
              <a:defRPr sz="1477" b="1"/>
            </a:lvl5pPr>
            <a:lvl6pPr marL="2108194" indent="0">
              <a:buNone/>
              <a:defRPr sz="1477" b="1"/>
            </a:lvl6pPr>
            <a:lvl7pPr marL="2529832" indent="0">
              <a:buNone/>
              <a:defRPr sz="1477" b="1"/>
            </a:lvl7pPr>
            <a:lvl8pPr marL="2951472" indent="0">
              <a:buNone/>
              <a:defRPr sz="1477" b="1"/>
            </a:lvl8pPr>
            <a:lvl9pPr marL="3373112"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72" y="2174875"/>
            <a:ext cx="404006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215" b="1"/>
            </a:lvl1pPr>
            <a:lvl2pPr marL="421640" indent="0">
              <a:buNone/>
              <a:defRPr sz="1846" b="1"/>
            </a:lvl2pPr>
            <a:lvl3pPr marL="843280" indent="0">
              <a:buNone/>
              <a:defRPr sz="1662" b="1"/>
            </a:lvl3pPr>
            <a:lvl4pPr marL="1264918" indent="0">
              <a:buNone/>
              <a:defRPr sz="1477" b="1"/>
            </a:lvl4pPr>
            <a:lvl5pPr marL="1686555" indent="0">
              <a:buNone/>
              <a:defRPr sz="1477" b="1"/>
            </a:lvl5pPr>
            <a:lvl6pPr marL="2108194" indent="0">
              <a:buNone/>
              <a:defRPr sz="1477" b="1"/>
            </a:lvl6pPr>
            <a:lvl7pPr marL="2529832" indent="0">
              <a:buNone/>
              <a:defRPr sz="1477" b="1"/>
            </a:lvl7pPr>
            <a:lvl8pPr marL="2951472" indent="0">
              <a:buNone/>
              <a:defRPr sz="1477" b="1"/>
            </a:lvl8pPr>
            <a:lvl9pPr marL="3373112"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A0CE77F9-5429-485B-940A-82F18924E408}" type="datetime1">
              <a:rPr lang="ja-JP" altLang="en-US" smtClean="0"/>
              <a:t>2019/1/11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ACD8FFA-65AF-47D8-A52A-7620F143662C}" type="slidenum">
              <a:rPr lang="ja-JP" altLang="en-US"/>
              <a:pPr>
                <a:defRPr/>
              </a:pPr>
              <a:t>‹#›</a:t>
            </a:fld>
            <a:endParaRPr lang="ja-JP" altLang="en-US"/>
          </a:p>
        </p:txBody>
      </p:sp>
    </p:spTree>
    <p:extLst>
      <p:ext uri="{BB962C8B-B14F-4D97-AF65-F5344CB8AC3E}">
        <p14:creationId xmlns:p14="http://schemas.microsoft.com/office/powerpoint/2010/main" val="1846803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6CA3A786-97FE-421D-BA41-68ACF962FA56}" type="datetime1">
              <a:rPr lang="ja-JP" altLang="en-US" smtClean="0"/>
              <a:t>2019/1/11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CEF0CBE-0F8C-40F0-9476-432036EB1270}" type="slidenum">
              <a:rPr lang="ja-JP" altLang="en-US"/>
              <a:pPr>
                <a:defRPr/>
              </a:pPr>
              <a:t>‹#›</a:t>
            </a:fld>
            <a:endParaRPr lang="ja-JP" altLang="en-US"/>
          </a:p>
        </p:txBody>
      </p:sp>
    </p:spTree>
    <p:extLst>
      <p:ext uri="{BB962C8B-B14F-4D97-AF65-F5344CB8AC3E}">
        <p14:creationId xmlns:p14="http://schemas.microsoft.com/office/powerpoint/2010/main" val="984343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7A5F9D4B-A630-4BFA-B705-9801C25CF596}" type="datetime1">
              <a:rPr lang="ja-JP" altLang="en-US" smtClean="0"/>
              <a:t>2019/1/11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6DF7D29-B1A1-4DF3-BC2C-70C7BE1FBD48}" type="slidenum">
              <a:rPr lang="ja-JP" altLang="en-US"/>
              <a:pPr>
                <a:defRPr/>
              </a:pPr>
              <a:t>‹#›</a:t>
            </a:fld>
            <a:endParaRPr lang="ja-JP" altLang="en-US"/>
          </a:p>
        </p:txBody>
      </p:sp>
    </p:spTree>
    <p:extLst>
      <p:ext uri="{BB962C8B-B14F-4D97-AF65-F5344CB8AC3E}">
        <p14:creationId xmlns:p14="http://schemas.microsoft.com/office/powerpoint/2010/main" val="3375613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1"/>
            <a:ext cx="3008435"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9" y="273156"/>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13"/>
            <a:ext cx="3008435" cy="4691063"/>
          </a:xfrm>
        </p:spPr>
        <p:txBody>
          <a:bodyPr/>
          <a:lstStyle>
            <a:lvl1pPr marL="0" indent="0">
              <a:buNone/>
              <a:defRPr sz="1292"/>
            </a:lvl1pPr>
            <a:lvl2pPr marL="421640" indent="0">
              <a:buNone/>
              <a:defRPr sz="1108"/>
            </a:lvl2pPr>
            <a:lvl3pPr marL="843280" indent="0">
              <a:buNone/>
              <a:defRPr sz="923"/>
            </a:lvl3pPr>
            <a:lvl4pPr marL="1264918" indent="0">
              <a:buNone/>
              <a:defRPr sz="831"/>
            </a:lvl4pPr>
            <a:lvl5pPr marL="1686555" indent="0">
              <a:buNone/>
              <a:defRPr sz="831"/>
            </a:lvl5pPr>
            <a:lvl6pPr marL="2108194" indent="0">
              <a:buNone/>
              <a:defRPr sz="831"/>
            </a:lvl6pPr>
            <a:lvl7pPr marL="2529832" indent="0">
              <a:buNone/>
              <a:defRPr sz="831"/>
            </a:lvl7pPr>
            <a:lvl8pPr marL="2951472" indent="0">
              <a:buNone/>
              <a:defRPr sz="831"/>
            </a:lvl8pPr>
            <a:lvl9pPr marL="3373112"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D5CDB5B-7C85-4B7C-A16C-92D7D1004C6B}" type="datetime1">
              <a:rPr lang="ja-JP" altLang="en-US" smtClean="0"/>
              <a:t>2019/1/11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26B61-B6DF-4BD6-9D60-865995355DD6}" type="slidenum">
              <a:rPr lang="ja-JP" altLang="en-US"/>
              <a:pPr>
                <a:defRPr/>
              </a:pPr>
              <a:t>‹#›</a:t>
            </a:fld>
            <a:endParaRPr lang="ja-JP" altLang="en-US"/>
          </a:p>
        </p:txBody>
      </p:sp>
    </p:spTree>
    <p:extLst>
      <p:ext uri="{BB962C8B-B14F-4D97-AF65-F5344CB8AC3E}">
        <p14:creationId xmlns:p14="http://schemas.microsoft.com/office/powerpoint/2010/main" val="1013901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71" y="4800601"/>
            <a:ext cx="54864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71" y="612775"/>
            <a:ext cx="5486400" cy="4114800"/>
          </a:xfrm>
        </p:spPr>
        <p:txBody>
          <a:bodyPr rtlCol="0">
            <a:normAutofit/>
          </a:bodyPr>
          <a:lstStyle>
            <a:lvl1pPr marL="0" indent="0">
              <a:buNone/>
              <a:defRPr sz="2954"/>
            </a:lvl1pPr>
            <a:lvl2pPr marL="421640" indent="0">
              <a:buNone/>
              <a:defRPr sz="2585"/>
            </a:lvl2pPr>
            <a:lvl3pPr marL="843280" indent="0">
              <a:buNone/>
              <a:defRPr sz="2215"/>
            </a:lvl3pPr>
            <a:lvl4pPr marL="1264918" indent="0">
              <a:buNone/>
              <a:defRPr sz="1846"/>
            </a:lvl4pPr>
            <a:lvl5pPr marL="1686555" indent="0">
              <a:buNone/>
              <a:defRPr sz="1846"/>
            </a:lvl5pPr>
            <a:lvl6pPr marL="2108194" indent="0">
              <a:buNone/>
              <a:defRPr sz="1846"/>
            </a:lvl6pPr>
            <a:lvl7pPr marL="2529832" indent="0">
              <a:buNone/>
              <a:defRPr sz="1846"/>
            </a:lvl7pPr>
            <a:lvl8pPr marL="2951472" indent="0">
              <a:buNone/>
              <a:defRPr sz="1846"/>
            </a:lvl8pPr>
            <a:lvl9pPr marL="3373112"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71" y="5367339"/>
            <a:ext cx="5486400" cy="804862"/>
          </a:xfrm>
        </p:spPr>
        <p:txBody>
          <a:bodyPr/>
          <a:lstStyle>
            <a:lvl1pPr marL="0" indent="0">
              <a:buNone/>
              <a:defRPr sz="1292"/>
            </a:lvl1pPr>
            <a:lvl2pPr marL="421640" indent="0">
              <a:buNone/>
              <a:defRPr sz="1108"/>
            </a:lvl2pPr>
            <a:lvl3pPr marL="843280" indent="0">
              <a:buNone/>
              <a:defRPr sz="923"/>
            </a:lvl3pPr>
            <a:lvl4pPr marL="1264918" indent="0">
              <a:buNone/>
              <a:defRPr sz="831"/>
            </a:lvl4pPr>
            <a:lvl5pPr marL="1686555" indent="0">
              <a:buNone/>
              <a:defRPr sz="831"/>
            </a:lvl5pPr>
            <a:lvl6pPr marL="2108194" indent="0">
              <a:buNone/>
              <a:defRPr sz="831"/>
            </a:lvl6pPr>
            <a:lvl7pPr marL="2529832" indent="0">
              <a:buNone/>
              <a:defRPr sz="831"/>
            </a:lvl7pPr>
            <a:lvl8pPr marL="2951472" indent="0">
              <a:buNone/>
              <a:defRPr sz="831"/>
            </a:lvl8pPr>
            <a:lvl9pPr marL="3373112"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CAB8B72-898E-447F-B5FA-D129687F76FF}" type="datetime1">
              <a:rPr lang="ja-JP" altLang="en-US" smtClean="0"/>
              <a:t>2019/1/11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ABD9837-41C9-405D-874A-3C941FCA4729}" type="slidenum">
              <a:rPr lang="ja-JP" altLang="en-US"/>
              <a:pPr>
                <a:defRPr/>
              </a:pPr>
              <a:t>‹#›</a:t>
            </a:fld>
            <a:endParaRPr lang="ja-JP" altLang="en-US"/>
          </a:p>
        </p:txBody>
      </p:sp>
    </p:spTree>
    <p:extLst>
      <p:ext uri="{BB962C8B-B14F-4D97-AF65-F5344CB8AC3E}">
        <p14:creationId xmlns:p14="http://schemas.microsoft.com/office/powerpoint/2010/main" val="2734969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DC4F1CA-4B91-47AE-9421-FF265F2C11DA}" type="datetime1">
              <a:rPr lang="ja-JP" altLang="en-US" smtClean="0"/>
              <a:t>2019/1/11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EA3B985-3408-4FF8-8280-0FAF1BD65987}" type="slidenum">
              <a:rPr lang="ja-JP" altLang="en-US"/>
              <a:pPr>
                <a:defRPr/>
              </a:pPr>
              <a:t>‹#›</a:t>
            </a:fld>
            <a:endParaRPr lang="ja-JP" altLang="en-US"/>
          </a:p>
        </p:txBody>
      </p:sp>
    </p:spTree>
    <p:extLst>
      <p:ext uri="{BB962C8B-B14F-4D97-AF65-F5344CB8AC3E}">
        <p14:creationId xmlns:p14="http://schemas.microsoft.com/office/powerpoint/2010/main" val="978634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742"/>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742"/>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1EEC788-5C34-48F4-A59B-3612FDDA2251}" type="datetime1">
              <a:rPr lang="ja-JP" altLang="en-US" smtClean="0"/>
              <a:t>2019/1/11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F322990-6991-42EB-838C-FA8A6DBCFD7F}" type="slidenum">
              <a:rPr lang="ja-JP" altLang="en-US"/>
              <a:pPr>
                <a:defRPr/>
              </a:pPr>
              <a:t>‹#›</a:t>
            </a:fld>
            <a:endParaRPr lang="ja-JP" altLang="en-US"/>
          </a:p>
        </p:txBody>
      </p:sp>
    </p:spTree>
    <p:extLst>
      <p:ext uri="{BB962C8B-B14F-4D97-AF65-F5344CB8AC3E}">
        <p14:creationId xmlns:p14="http://schemas.microsoft.com/office/powerpoint/2010/main" val="273277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fld id="{2F2C02A0-FA57-41F6-9E78-5E8B5E28E241}" type="datetime1">
              <a:rPr lang="ja-JP" altLang="en-US" smtClean="0"/>
              <a:t>2019/1/11</a:t>
            </a:fld>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6D71B237-0564-46C1-80B2-52CF48E15396}" type="slidenum">
              <a:rPr lang="en-US" altLang="ja-JP" smtClean="0"/>
              <a:pPr>
                <a:defRPr/>
              </a:pPr>
              <a:t>‹#›</a:t>
            </a:fld>
            <a:endParaRPr lang="en-US" altLang="ja-JP"/>
          </a:p>
        </p:txBody>
      </p:sp>
    </p:spTree>
    <p:extLst>
      <p:ext uri="{BB962C8B-B14F-4D97-AF65-F5344CB8AC3E}">
        <p14:creationId xmlns:p14="http://schemas.microsoft.com/office/powerpoint/2010/main" val="31422966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8C9B5480-0DFA-44D8-BD9A-9FDF80805ABF}" type="datetime1">
              <a:rPr lang="ja-JP" altLang="en-US" smtClean="0"/>
              <a:t>2019/1/11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5C6F57D-1B28-4C30-828C-BD17EB492280}" type="slidenum">
              <a:rPr lang="ja-JP" altLang="en-US"/>
              <a:pPr>
                <a:defRPr/>
              </a:pPr>
              <a:t>‹#›</a:t>
            </a:fld>
            <a:endParaRPr lang="ja-JP" altLang="en-US"/>
          </a:p>
        </p:txBody>
      </p:sp>
    </p:spTree>
    <p:extLst>
      <p:ext uri="{BB962C8B-B14F-4D97-AF65-F5344CB8AC3E}">
        <p14:creationId xmlns:p14="http://schemas.microsoft.com/office/powerpoint/2010/main" val="26462545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1"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A88A69B4-8EA6-43A3-B2F6-EBACD075A750}" type="datetime1">
              <a:rPr lang="ja-JP" altLang="en-US" smtClean="0">
                <a:solidFill>
                  <a:prstClr val="black">
                    <a:tint val="75000"/>
                  </a:prstClr>
                </a:solidFill>
              </a:rPr>
              <a:t>2019/1/11</a:t>
            </a:fld>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89DE2-8C67-4E84-8A32-78B3AF15E53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724500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2413" y="115889"/>
            <a:ext cx="8640762" cy="433387"/>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341446"/>
            <a:ext cx="4038600" cy="4784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341446"/>
            <a:ext cx="4038600" cy="4784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a:lvl1pPr>
          </a:lstStyle>
          <a:p>
            <a:pPr>
              <a:defRPr/>
            </a:pPr>
            <a:fld id="{5B121938-7D50-4DC6-8019-5B6516139AC6}" type="datetime1">
              <a:rPr lang="ja-JP" altLang="en-US" smtClean="0"/>
              <a:t>2019/1/11</a:t>
            </a:fld>
            <a:endParaRPr lang="en-US" altLang="ja-JP"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CFA43F9C-8459-4222-8E54-688323CA2866}" type="slidenum">
              <a:rPr lang="en-US" altLang="ja-JP"/>
              <a:pPr>
                <a:defRPr/>
              </a:pPr>
              <a:t>‹#›</a:t>
            </a:fld>
            <a:endParaRPr lang="en-US" altLang="ja-JP" dirty="0"/>
          </a:p>
        </p:txBody>
      </p:sp>
    </p:spTree>
    <p:extLst>
      <p:ext uri="{BB962C8B-B14F-4D97-AF65-F5344CB8AC3E}">
        <p14:creationId xmlns:p14="http://schemas.microsoft.com/office/powerpoint/2010/main" val="1333128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FB0703-8627-4D32-8600-BA573C4D8142}" type="datetime1">
              <a:rPr lang="ja-JP" altLang="en-US" smtClean="0">
                <a:solidFill>
                  <a:prstClr val="black">
                    <a:tint val="75000"/>
                  </a:prstClr>
                </a:solidFill>
              </a:rPr>
              <a:t>2019/1/11</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757509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0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1992" indent="0" algn="ctr">
              <a:buNone/>
              <a:defRPr/>
            </a:lvl2pPr>
            <a:lvl3pPr marL="843984" indent="0" algn="ctr">
              <a:buNone/>
              <a:defRPr/>
            </a:lvl3pPr>
            <a:lvl4pPr marL="1265976" indent="0" algn="ctr">
              <a:buNone/>
              <a:defRPr/>
            </a:lvl4pPr>
            <a:lvl5pPr marL="1687969" indent="0" algn="ctr">
              <a:buNone/>
              <a:defRPr/>
            </a:lvl5pPr>
            <a:lvl6pPr marL="2109960" indent="0" algn="ctr">
              <a:buNone/>
              <a:defRPr/>
            </a:lvl6pPr>
            <a:lvl7pPr marL="2531952" indent="0" algn="ctr">
              <a:buNone/>
              <a:defRPr/>
            </a:lvl7pPr>
            <a:lvl8pPr marL="2953944" indent="0" algn="ctr">
              <a:buNone/>
              <a:defRPr/>
            </a:lvl8pPr>
            <a:lvl9pPr marL="3375936"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73EFA81-255D-4F4C-881F-20C038E96F99}" type="datetime1">
              <a:rPr lang="ja-JP" altLang="en-US" smtClean="0">
                <a:solidFill>
                  <a:srgbClr val="000000"/>
                </a:solidFill>
              </a:rPr>
              <a:t>2019/1/11</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13034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1A766B-4F2A-449B-BDD7-A94070E41EC3}"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BBE0735F-C8B8-49DE-8535-C4811B8A9814}"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318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fld id="{C37D74BF-0E51-4A23-9A3B-DBA6DB5BEDDD}" type="datetime1">
              <a:rPr lang="ja-JP" altLang="en-US" smtClean="0"/>
              <a:t>2019/1/11</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EC602E4F-3B58-4928-9C49-10C64EE68D88}" type="slidenum">
              <a:rPr lang="en-US" altLang="ja-JP" smtClean="0"/>
              <a:pPr>
                <a:defRPr/>
              </a:pPr>
              <a:t>‹#›</a:t>
            </a:fld>
            <a:endParaRPr lang="en-US" altLang="ja-JP"/>
          </a:p>
        </p:txBody>
      </p:sp>
    </p:spTree>
    <p:extLst>
      <p:ext uri="{BB962C8B-B14F-4D97-AF65-F5344CB8AC3E}">
        <p14:creationId xmlns:p14="http://schemas.microsoft.com/office/powerpoint/2010/main" val="333755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E3493F-C464-4530-8889-A49DF0B674C5}" type="datetime1">
              <a:rPr lang="ja-JP" altLang="en-US" smtClean="0"/>
              <a:t>2019/1/11</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431CAECD-5926-4741-A906-A08E04809A27}" type="slidenum">
              <a:rPr lang="en-US" altLang="ja-JP" smtClean="0"/>
              <a:pPr>
                <a:defRPr/>
              </a:pPr>
              <a:t>‹#›</a:t>
            </a:fld>
            <a:endParaRPr lang="en-US" altLang="ja-JP"/>
          </a:p>
        </p:txBody>
      </p:sp>
    </p:spTree>
    <p:extLst>
      <p:ext uri="{BB962C8B-B14F-4D97-AF65-F5344CB8AC3E}">
        <p14:creationId xmlns:p14="http://schemas.microsoft.com/office/powerpoint/2010/main" val="98744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87CB5069-566A-496D-8DFC-CAB4DCAF4B22}" type="datetime1">
              <a:rPr lang="ja-JP" altLang="en-US" smtClean="0"/>
              <a:t>2019/1/11</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993D762-CD5B-413A-A315-DE9E2B4EBB0A}" type="slidenum">
              <a:rPr lang="en-US" altLang="ja-JP" smtClean="0"/>
              <a:pPr>
                <a:defRPr/>
              </a:pPr>
              <a:t>‹#›</a:t>
            </a:fld>
            <a:endParaRPr lang="en-US" altLang="ja-JP"/>
          </a:p>
        </p:txBody>
      </p:sp>
    </p:spTree>
    <p:extLst>
      <p:ext uri="{BB962C8B-B14F-4D97-AF65-F5344CB8AC3E}">
        <p14:creationId xmlns:p14="http://schemas.microsoft.com/office/powerpoint/2010/main" val="110728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5DB374BD-A2F0-4D20-9D88-16DDF3BB32EA}" type="datetime1">
              <a:rPr lang="ja-JP" altLang="en-US" smtClean="0"/>
              <a:t>2019/1/11</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9C3DED7B-C0A2-4430-8059-8604EA154D41}" type="slidenum">
              <a:rPr lang="en-US" altLang="ja-JP" smtClean="0"/>
              <a:pPr>
                <a:defRPr/>
              </a:pPr>
              <a:t>‹#›</a:t>
            </a:fld>
            <a:endParaRPr lang="en-US" altLang="ja-JP"/>
          </a:p>
        </p:txBody>
      </p:sp>
    </p:spTree>
    <p:extLst>
      <p:ext uri="{BB962C8B-B14F-4D97-AF65-F5344CB8AC3E}">
        <p14:creationId xmlns:p14="http://schemas.microsoft.com/office/powerpoint/2010/main" val="67026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2F2ECBD-94A9-417D-A508-38A1CB1AAE1C}" type="datetime1">
              <a:rPr lang="ja-JP" altLang="en-US" smtClean="0"/>
              <a:t>2019/1/11</a:t>
            </a:fld>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93D762-CD5B-413A-A315-DE9E2B4EBB0A}" type="slidenum">
              <a:rPr lang="en-US" altLang="ja-JP" smtClean="0"/>
              <a:pPr>
                <a:defRPr/>
              </a:pPr>
              <a:t>‹#›</a:t>
            </a:fld>
            <a:endParaRPr lang="en-US" altLang="ja-JP"/>
          </a:p>
        </p:txBody>
      </p:sp>
    </p:spTree>
    <p:extLst>
      <p:ext uri="{BB962C8B-B14F-4D97-AF65-F5344CB8AC3E}">
        <p14:creationId xmlns:p14="http://schemas.microsoft.com/office/powerpoint/2010/main" val="253563595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274639"/>
            <a:ext cx="8229600" cy="1143000"/>
          </a:xfrm>
          <a:prstGeom prst="rect">
            <a:avLst/>
          </a:prstGeom>
          <a:noFill/>
          <a:ln w="9525">
            <a:noFill/>
            <a:miter lim="800000"/>
            <a:headEnd/>
            <a:tailEnd/>
          </a:ln>
        </p:spPr>
        <p:txBody>
          <a:bodyPr vert="horz" wrap="square" lIns="91301" tIns="45653" rIns="91301" bIns="45653"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57201" y="1600264"/>
            <a:ext cx="8229600" cy="4525963"/>
          </a:xfrm>
          <a:prstGeom prst="rect">
            <a:avLst/>
          </a:prstGeom>
          <a:noFill/>
          <a:ln w="9525">
            <a:noFill/>
            <a:miter lim="800000"/>
            <a:headEnd/>
            <a:tailEnd/>
          </a:ln>
        </p:spPr>
        <p:txBody>
          <a:bodyPr vert="horz" wrap="square" lIns="91301" tIns="45653" rIns="91301" bIns="4565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19" y="6245231"/>
            <a:ext cx="21336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a:defRPr sz="1292">
                <a:latin typeface="Arial" charset="0"/>
                <a:ea typeface="ＭＳ Ｐゴシック" pitchFamily="50" charset="-128"/>
              </a:defRPr>
            </a:lvl1pPr>
          </a:lstStyle>
          <a:p>
            <a:pPr>
              <a:defRPr/>
            </a:pPr>
            <a:fld id="{1A18E0EA-4753-447F-A19A-0741F4015672}" type="datetime1">
              <a:rPr lang="ja-JP" altLang="en-US" smtClean="0">
                <a:solidFill>
                  <a:prstClr val="black"/>
                </a:solidFill>
              </a:rPr>
              <a:t>2019/1/11</a:t>
            </a:fld>
            <a:endParaRPr lang="en-US" altLang="ja-JP">
              <a:solidFill>
                <a:prstClr val="black"/>
              </a:solidFill>
            </a:endParaRPr>
          </a:p>
        </p:txBody>
      </p:sp>
      <p:sp>
        <p:nvSpPr>
          <p:cNvPr id="1029" name="Rectangle 5"/>
          <p:cNvSpPr>
            <a:spLocks noGrp="1" noChangeArrowheads="1"/>
          </p:cNvSpPr>
          <p:nvPr>
            <p:ph type="ftr" sz="quarter" idx="3"/>
          </p:nvPr>
        </p:nvSpPr>
        <p:spPr bwMode="auto">
          <a:xfrm>
            <a:off x="3124206" y="6245231"/>
            <a:ext cx="28956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algn="ctr">
              <a:defRPr sz="1292">
                <a:latin typeface="Arial" charset="0"/>
                <a:ea typeface="ＭＳ Ｐゴシック" pitchFamily="50" charset="-128"/>
              </a:defRPr>
            </a:lvl1pPr>
          </a:lstStyle>
          <a:p>
            <a:pPr>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7092466" y="6624645"/>
            <a:ext cx="21336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algn="r">
              <a:defRPr sz="1292">
                <a:latin typeface="Arial" charset="0"/>
                <a:ea typeface="ＭＳ Ｐゴシック" pitchFamily="50" charset="-128"/>
              </a:defRPr>
            </a:lvl1pPr>
          </a:lstStyle>
          <a:p>
            <a:pPr>
              <a:defRPr/>
            </a:pPr>
            <a:fld id="{A83601D4-F0BA-48A0-AB6C-72E3F37738D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1496354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Lst>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1589" algn="ctr" rtl="0" fontAlgn="base">
        <a:spcBef>
          <a:spcPct val="0"/>
        </a:spcBef>
        <a:spcAft>
          <a:spcPct val="0"/>
        </a:spcAft>
        <a:defRPr kumimoji="1" sz="4062">
          <a:solidFill>
            <a:schemeClr val="tx2"/>
          </a:solidFill>
          <a:latin typeface="Arial" charset="0"/>
          <a:ea typeface="ＭＳ Ｐゴシック" pitchFamily="50" charset="-128"/>
        </a:defRPr>
      </a:lvl6pPr>
      <a:lvl7pPr marL="843179" algn="ctr" rtl="0" fontAlgn="base">
        <a:spcBef>
          <a:spcPct val="0"/>
        </a:spcBef>
        <a:spcAft>
          <a:spcPct val="0"/>
        </a:spcAft>
        <a:defRPr kumimoji="1" sz="4062">
          <a:solidFill>
            <a:schemeClr val="tx2"/>
          </a:solidFill>
          <a:latin typeface="Arial" charset="0"/>
          <a:ea typeface="ＭＳ Ｐゴシック" pitchFamily="50" charset="-128"/>
        </a:defRPr>
      </a:lvl7pPr>
      <a:lvl8pPr marL="1264765" algn="ctr" rtl="0" fontAlgn="base">
        <a:spcBef>
          <a:spcPct val="0"/>
        </a:spcBef>
        <a:spcAft>
          <a:spcPct val="0"/>
        </a:spcAft>
        <a:defRPr kumimoji="1" sz="4062">
          <a:solidFill>
            <a:schemeClr val="tx2"/>
          </a:solidFill>
          <a:latin typeface="Arial" charset="0"/>
          <a:ea typeface="ＭＳ Ｐゴシック" pitchFamily="50" charset="-128"/>
        </a:defRPr>
      </a:lvl8pPr>
      <a:lvl9pPr marL="1686356"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189" indent="-316189" algn="l" rtl="0" eaLnBrk="0" fontAlgn="base" hangingPunct="0">
        <a:spcBef>
          <a:spcPct val="20000"/>
        </a:spcBef>
        <a:spcAft>
          <a:spcPct val="0"/>
        </a:spcAft>
        <a:buChar char="•"/>
        <a:defRPr kumimoji="1" sz="2954">
          <a:solidFill>
            <a:schemeClr val="tx1"/>
          </a:solidFill>
          <a:latin typeface="+mn-lt"/>
          <a:ea typeface="+mn-ea"/>
          <a:cs typeface="+mn-cs"/>
        </a:defRPr>
      </a:lvl1pPr>
      <a:lvl2pPr marL="685082" indent="-263493" algn="l" rtl="0" eaLnBrk="0" fontAlgn="base" hangingPunct="0">
        <a:spcBef>
          <a:spcPct val="20000"/>
        </a:spcBef>
        <a:spcAft>
          <a:spcPct val="0"/>
        </a:spcAft>
        <a:buChar char="–"/>
        <a:defRPr kumimoji="1" sz="2585">
          <a:solidFill>
            <a:schemeClr val="tx1"/>
          </a:solidFill>
          <a:latin typeface="+mn-lt"/>
          <a:ea typeface="+mn-ea"/>
        </a:defRPr>
      </a:lvl2pPr>
      <a:lvl3pPr marL="1053973" indent="-210795" algn="l" rtl="0" eaLnBrk="0" fontAlgn="base" hangingPunct="0">
        <a:spcBef>
          <a:spcPct val="20000"/>
        </a:spcBef>
        <a:spcAft>
          <a:spcPct val="0"/>
        </a:spcAft>
        <a:buChar char="•"/>
        <a:defRPr kumimoji="1" sz="2215">
          <a:solidFill>
            <a:schemeClr val="tx1"/>
          </a:solidFill>
          <a:latin typeface="+mn-lt"/>
          <a:ea typeface="+mn-ea"/>
        </a:defRPr>
      </a:lvl3pPr>
      <a:lvl4pPr marL="1474095" indent="-209331" algn="l" rtl="0" eaLnBrk="0" fontAlgn="base" hangingPunct="0">
        <a:spcBef>
          <a:spcPct val="20000"/>
        </a:spcBef>
        <a:spcAft>
          <a:spcPct val="0"/>
        </a:spcAft>
        <a:buChar char="–"/>
        <a:defRPr kumimoji="1" sz="1846">
          <a:solidFill>
            <a:schemeClr val="tx1"/>
          </a:solidFill>
          <a:latin typeface="+mn-lt"/>
          <a:ea typeface="+mn-ea"/>
        </a:defRPr>
      </a:lvl4pPr>
      <a:lvl5pPr marL="1897148" indent="-210795" algn="l" rtl="0" eaLnBrk="0" fontAlgn="base" hangingPunct="0">
        <a:spcBef>
          <a:spcPct val="20000"/>
        </a:spcBef>
        <a:spcAft>
          <a:spcPct val="0"/>
        </a:spcAft>
        <a:buChar char="»"/>
        <a:defRPr kumimoji="1" sz="1846">
          <a:solidFill>
            <a:schemeClr val="tx1"/>
          </a:solidFill>
          <a:latin typeface="+mn-lt"/>
          <a:ea typeface="+mn-ea"/>
        </a:defRPr>
      </a:lvl5pPr>
      <a:lvl6pPr marL="2318741" indent="-210795" algn="l" rtl="0" fontAlgn="base">
        <a:spcBef>
          <a:spcPct val="20000"/>
        </a:spcBef>
        <a:spcAft>
          <a:spcPct val="0"/>
        </a:spcAft>
        <a:buChar char="»"/>
        <a:defRPr kumimoji="1" sz="1846">
          <a:solidFill>
            <a:schemeClr val="tx1"/>
          </a:solidFill>
          <a:latin typeface="+mn-lt"/>
          <a:ea typeface="+mn-ea"/>
        </a:defRPr>
      </a:lvl6pPr>
      <a:lvl7pPr marL="2740327" indent="-210795" algn="l" rtl="0" fontAlgn="base">
        <a:spcBef>
          <a:spcPct val="20000"/>
        </a:spcBef>
        <a:spcAft>
          <a:spcPct val="0"/>
        </a:spcAft>
        <a:buChar char="»"/>
        <a:defRPr kumimoji="1" sz="1846">
          <a:solidFill>
            <a:schemeClr val="tx1"/>
          </a:solidFill>
          <a:latin typeface="+mn-lt"/>
          <a:ea typeface="+mn-ea"/>
        </a:defRPr>
      </a:lvl7pPr>
      <a:lvl8pPr marL="3161915" indent="-210795" algn="l" rtl="0" fontAlgn="base">
        <a:spcBef>
          <a:spcPct val="20000"/>
        </a:spcBef>
        <a:spcAft>
          <a:spcPct val="0"/>
        </a:spcAft>
        <a:buChar char="»"/>
        <a:defRPr kumimoji="1" sz="1846">
          <a:solidFill>
            <a:schemeClr val="tx1"/>
          </a:solidFill>
          <a:latin typeface="+mn-lt"/>
          <a:ea typeface="+mn-ea"/>
        </a:defRPr>
      </a:lvl8pPr>
      <a:lvl9pPr marL="3583502" indent="-210795"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179" rtl="0" eaLnBrk="1" latinLnBrk="0" hangingPunct="1">
        <a:defRPr kumimoji="1" sz="1662" kern="1200">
          <a:solidFill>
            <a:schemeClr val="tx1"/>
          </a:solidFill>
          <a:latin typeface="+mn-lt"/>
          <a:ea typeface="+mn-ea"/>
          <a:cs typeface="+mn-cs"/>
        </a:defRPr>
      </a:lvl1pPr>
      <a:lvl2pPr marL="421589" algn="l" defTabSz="843179" rtl="0" eaLnBrk="1" latinLnBrk="0" hangingPunct="1">
        <a:defRPr kumimoji="1" sz="1662" kern="1200">
          <a:solidFill>
            <a:schemeClr val="tx1"/>
          </a:solidFill>
          <a:latin typeface="+mn-lt"/>
          <a:ea typeface="+mn-ea"/>
          <a:cs typeface="+mn-cs"/>
        </a:defRPr>
      </a:lvl2pPr>
      <a:lvl3pPr marL="843179" algn="l" defTabSz="843179" rtl="0" eaLnBrk="1" latinLnBrk="0" hangingPunct="1">
        <a:defRPr kumimoji="1" sz="1662" kern="1200">
          <a:solidFill>
            <a:schemeClr val="tx1"/>
          </a:solidFill>
          <a:latin typeface="+mn-lt"/>
          <a:ea typeface="+mn-ea"/>
          <a:cs typeface="+mn-cs"/>
        </a:defRPr>
      </a:lvl3pPr>
      <a:lvl4pPr marL="1264765" algn="l" defTabSz="843179" rtl="0" eaLnBrk="1" latinLnBrk="0" hangingPunct="1">
        <a:defRPr kumimoji="1" sz="1662" kern="1200">
          <a:solidFill>
            <a:schemeClr val="tx1"/>
          </a:solidFill>
          <a:latin typeface="+mn-lt"/>
          <a:ea typeface="+mn-ea"/>
          <a:cs typeface="+mn-cs"/>
        </a:defRPr>
      </a:lvl4pPr>
      <a:lvl5pPr marL="1686356" algn="l" defTabSz="843179" rtl="0" eaLnBrk="1" latinLnBrk="0" hangingPunct="1">
        <a:defRPr kumimoji="1" sz="1662" kern="1200">
          <a:solidFill>
            <a:schemeClr val="tx1"/>
          </a:solidFill>
          <a:latin typeface="+mn-lt"/>
          <a:ea typeface="+mn-ea"/>
          <a:cs typeface="+mn-cs"/>
        </a:defRPr>
      </a:lvl5pPr>
      <a:lvl6pPr marL="2107942" algn="l" defTabSz="843179" rtl="0" eaLnBrk="1" latinLnBrk="0" hangingPunct="1">
        <a:defRPr kumimoji="1" sz="1662" kern="1200">
          <a:solidFill>
            <a:schemeClr val="tx1"/>
          </a:solidFill>
          <a:latin typeface="+mn-lt"/>
          <a:ea typeface="+mn-ea"/>
          <a:cs typeface="+mn-cs"/>
        </a:defRPr>
      </a:lvl6pPr>
      <a:lvl7pPr marL="2529531" algn="l" defTabSz="843179" rtl="0" eaLnBrk="1" latinLnBrk="0" hangingPunct="1">
        <a:defRPr kumimoji="1" sz="1662" kern="1200">
          <a:solidFill>
            <a:schemeClr val="tx1"/>
          </a:solidFill>
          <a:latin typeface="+mn-lt"/>
          <a:ea typeface="+mn-ea"/>
          <a:cs typeface="+mn-cs"/>
        </a:defRPr>
      </a:lvl7pPr>
      <a:lvl8pPr marL="2951119" algn="l" defTabSz="843179" rtl="0" eaLnBrk="1" latinLnBrk="0" hangingPunct="1">
        <a:defRPr kumimoji="1" sz="1662" kern="1200">
          <a:solidFill>
            <a:schemeClr val="tx1"/>
          </a:solidFill>
          <a:latin typeface="+mn-lt"/>
          <a:ea typeface="+mn-ea"/>
          <a:cs typeface="+mn-cs"/>
        </a:defRPr>
      </a:lvl8pPr>
      <a:lvl9pPr marL="3372713" algn="l" defTabSz="843179"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a:fld id="{890A0F1B-9A77-4625-A0B4-EB66E2F2348A}" type="datetime1">
              <a:rPr lang="ja-JP" altLang="en-US" smtClean="0">
                <a:solidFill>
                  <a:prstClr val="black">
                    <a:tint val="75000"/>
                  </a:prstClr>
                </a:solidFill>
              </a:rPr>
              <a:t>2019/1/11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a:fld id="{32927FFD-3D24-4EC2-AEC8-E83A8D96C0AC}"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14101865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424"/>
            <a:ext cx="2133600" cy="365125"/>
          </a:xfrm>
          <a:prstGeom prst="rect">
            <a:avLst/>
          </a:prstGeom>
        </p:spPr>
        <p:txBody>
          <a:bodyPr vert="horz" lIns="91353" tIns="45677" rIns="91353" bIns="45677" rtlCol="0" anchor="ctr"/>
          <a:lstStyle>
            <a:lvl1pPr algn="l">
              <a:defRPr sz="1108">
                <a:solidFill>
                  <a:schemeClr val="tx1">
                    <a:tint val="75000"/>
                  </a:schemeClr>
                </a:solidFill>
                <a:latin typeface="Arial" charset="0"/>
                <a:ea typeface="ＭＳ Ｐゴシック" charset="-128"/>
              </a:defRPr>
            </a:lvl1pPr>
          </a:lstStyle>
          <a:p>
            <a:pPr>
              <a:defRPr/>
            </a:pPr>
            <a:fld id="{FF7ED5E2-5FAE-40C0-9867-0C703CA5FCB0}" type="datetime1">
              <a:rPr lang="ja-JP" altLang="en-US" smtClean="0"/>
              <a:t>2019/1/11</a:t>
            </a:fld>
            <a:endParaRPr lang="ja-JP" altLang="en-US"/>
          </a:p>
        </p:txBody>
      </p:sp>
      <p:sp>
        <p:nvSpPr>
          <p:cNvPr id="5" name="フッター プレースホルダ 4"/>
          <p:cNvSpPr>
            <a:spLocks noGrp="1"/>
          </p:cNvSpPr>
          <p:nvPr>
            <p:ph type="ftr" sz="quarter" idx="3"/>
          </p:nvPr>
        </p:nvSpPr>
        <p:spPr>
          <a:xfrm>
            <a:off x="3124206" y="6356424"/>
            <a:ext cx="2895600" cy="365125"/>
          </a:xfrm>
          <a:prstGeom prst="rect">
            <a:avLst/>
          </a:prstGeom>
        </p:spPr>
        <p:txBody>
          <a:bodyPr vert="horz" lIns="91353" tIns="45677" rIns="91353" bIns="45677" rtlCol="0" anchor="ctr"/>
          <a:lstStyle>
            <a:lvl1pPr algn="ctr">
              <a:defRPr sz="1108">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424"/>
            <a:ext cx="2133600" cy="365125"/>
          </a:xfrm>
          <a:prstGeom prst="rect">
            <a:avLst/>
          </a:prstGeom>
        </p:spPr>
        <p:txBody>
          <a:bodyPr vert="horz" lIns="91353" tIns="45677" rIns="91353" bIns="45677" rtlCol="0" anchor="ctr"/>
          <a:lstStyle>
            <a:lvl1pPr algn="r">
              <a:defRPr sz="1108">
                <a:solidFill>
                  <a:schemeClr val="tx1">
                    <a:tint val="75000"/>
                  </a:schemeClr>
                </a:solidFill>
                <a:latin typeface="Arial" charset="0"/>
                <a:ea typeface="ＭＳ Ｐゴシック" charset="-128"/>
              </a:defRPr>
            </a:lvl1pPr>
          </a:lstStyle>
          <a:p>
            <a:pPr>
              <a:defRPr/>
            </a:pPr>
            <a:fld id="{726FFF05-E842-4FD6-80EE-417F7F140555}" type="slidenum">
              <a:rPr lang="ja-JP" altLang="en-US"/>
              <a:pPr>
                <a:defRPr/>
              </a:pPr>
              <a:t>‹#›</a:t>
            </a:fld>
            <a:endParaRPr lang="ja-JP" altLang="en-US"/>
          </a:p>
        </p:txBody>
      </p:sp>
    </p:spTree>
    <p:extLst>
      <p:ext uri="{BB962C8B-B14F-4D97-AF65-F5344CB8AC3E}">
        <p14:creationId xmlns:p14="http://schemas.microsoft.com/office/powerpoint/2010/main" val="418889686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Lst>
  <p:hf hdr="0" ftr="0" dt="0"/>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1640" algn="ctr" rtl="0" fontAlgn="base">
        <a:spcBef>
          <a:spcPct val="0"/>
        </a:spcBef>
        <a:spcAft>
          <a:spcPct val="0"/>
        </a:spcAft>
        <a:defRPr kumimoji="1" sz="4062">
          <a:solidFill>
            <a:schemeClr val="tx1"/>
          </a:solidFill>
          <a:latin typeface="Calibri" pitchFamily="34" charset="0"/>
          <a:ea typeface="ＭＳ Ｐゴシック" charset="-128"/>
        </a:defRPr>
      </a:lvl6pPr>
      <a:lvl7pPr marL="843280" algn="ctr" rtl="0" fontAlgn="base">
        <a:spcBef>
          <a:spcPct val="0"/>
        </a:spcBef>
        <a:spcAft>
          <a:spcPct val="0"/>
        </a:spcAft>
        <a:defRPr kumimoji="1" sz="4062">
          <a:solidFill>
            <a:schemeClr val="tx1"/>
          </a:solidFill>
          <a:latin typeface="Calibri" pitchFamily="34" charset="0"/>
          <a:ea typeface="ＭＳ Ｐゴシック" charset="-128"/>
        </a:defRPr>
      </a:lvl7pPr>
      <a:lvl8pPr marL="1264918" algn="ctr" rtl="0" fontAlgn="base">
        <a:spcBef>
          <a:spcPct val="0"/>
        </a:spcBef>
        <a:spcAft>
          <a:spcPct val="0"/>
        </a:spcAft>
        <a:defRPr kumimoji="1" sz="4062">
          <a:solidFill>
            <a:schemeClr val="tx1"/>
          </a:solidFill>
          <a:latin typeface="Calibri" pitchFamily="34" charset="0"/>
          <a:ea typeface="ＭＳ Ｐゴシック" charset="-128"/>
        </a:defRPr>
      </a:lvl8pPr>
      <a:lvl9pPr marL="168655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4803" indent="-314803" algn="l" rtl="0" eaLnBrk="0" fontAlgn="base" hangingPunct="0">
        <a:spcBef>
          <a:spcPct val="20000"/>
        </a:spcBef>
        <a:spcAft>
          <a:spcPct val="0"/>
        </a:spcAft>
        <a:buFont typeface="Arial" pitchFamily="34" charset="0"/>
        <a:buChar char="•"/>
        <a:defRPr kumimoji="1" sz="2954" kern="1200">
          <a:solidFill>
            <a:schemeClr val="tx1"/>
          </a:solidFill>
          <a:latin typeface="+mn-lt"/>
          <a:ea typeface="+mn-ea"/>
          <a:cs typeface="+mn-cs"/>
        </a:defRPr>
      </a:lvl1pPr>
      <a:lvl2pPr marL="683779" indent="-262091" algn="l" rtl="0" eaLnBrk="0" fontAlgn="base" hangingPunct="0">
        <a:spcBef>
          <a:spcPct val="20000"/>
        </a:spcBef>
        <a:spcAft>
          <a:spcPct val="0"/>
        </a:spcAft>
        <a:buFont typeface="Arial" pitchFamily="34" charset="0"/>
        <a:buChar char="–"/>
        <a:defRPr kumimoji="1" sz="2585" kern="1200">
          <a:solidFill>
            <a:schemeClr val="tx1"/>
          </a:solidFill>
          <a:latin typeface="+mn-lt"/>
          <a:ea typeface="+mn-ea"/>
          <a:cs typeface="+mn-cs"/>
        </a:defRPr>
      </a:lvl2pPr>
      <a:lvl3pPr marL="1052757" indent="-209379" algn="l" rtl="0" eaLnBrk="0" fontAlgn="base" hangingPunct="0">
        <a:spcBef>
          <a:spcPct val="20000"/>
        </a:spcBef>
        <a:spcAft>
          <a:spcPct val="0"/>
        </a:spcAft>
        <a:buFont typeface="Arial" pitchFamily="34" charset="0"/>
        <a:buChar char="•"/>
        <a:defRPr kumimoji="1" sz="2215" kern="1200">
          <a:solidFill>
            <a:schemeClr val="tx1"/>
          </a:solidFill>
          <a:latin typeface="+mn-lt"/>
          <a:ea typeface="+mn-ea"/>
          <a:cs typeface="+mn-cs"/>
        </a:defRPr>
      </a:lvl3pPr>
      <a:lvl4pPr marL="1474444" indent="-209379"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4pPr>
      <a:lvl5pPr marL="1896133" indent="-209379"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5pPr>
      <a:lvl6pPr marL="2319014"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0653"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2291"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3930"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280" rtl="0" eaLnBrk="1" latinLnBrk="0" hangingPunct="1">
        <a:defRPr kumimoji="1" sz="1662" kern="1200">
          <a:solidFill>
            <a:schemeClr val="tx1"/>
          </a:solidFill>
          <a:latin typeface="+mn-lt"/>
          <a:ea typeface="+mn-ea"/>
          <a:cs typeface="+mn-cs"/>
        </a:defRPr>
      </a:lvl1pPr>
      <a:lvl2pPr marL="421640" algn="l" defTabSz="843280" rtl="0" eaLnBrk="1" latinLnBrk="0" hangingPunct="1">
        <a:defRPr kumimoji="1" sz="1662" kern="1200">
          <a:solidFill>
            <a:schemeClr val="tx1"/>
          </a:solidFill>
          <a:latin typeface="+mn-lt"/>
          <a:ea typeface="+mn-ea"/>
          <a:cs typeface="+mn-cs"/>
        </a:defRPr>
      </a:lvl2pPr>
      <a:lvl3pPr marL="843280" algn="l" defTabSz="843280" rtl="0" eaLnBrk="1" latinLnBrk="0" hangingPunct="1">
        <a:defRPr kumimoji="1" sz="1662" kern="1200">
          <a:solidFill>
            <a:schemeClr val="tx1"/>
          </a:solidFill>
          <a:latin typeface="+mn-lt"/>
          <a:ea typeface="+mn-ea"/>
          <a:cs typeface="+mn-cs"/>
        </a:defRPr>
      </a:lvl3pPr>
      <a:lvl4pPr marL="1264918" algn="l" defTabSz="843280" rtl="0" eaLnBrk="1" latinLnBrk="0" hangingPunct="1">
        <a:defRPr kumimoji="1" sz="1662" kern="1200">
          <a:solidFill>
            <a:schemeClr val="tx1"/>
          </a:solidFill>
          <a:latin typeface="+mn-lt"/>
          <a:ea typeface="+mn-ea"/>
          <a:cs typeface="+mn-cs"/>
        </a:defRPr>
      </a:lvl4pPr>
      <a:lvl5pPr marL="1686555" algn="l" defTabSz="843280" rtl="0" eaLnBrk="1" latinLnBrk="0" hangingPunct="1">
        <a:defRPr kumimoji="1" sz="1662" kern="1200">
          <a:solidFill>
            <a:schemeClr val="tx1"/>
          </a:solidFill>
          <a:latin typeface="+mn-lt"/>
          <a:ea typeface="+mn-ea"/>
          <a:cs typeface="+mn-cs"/>
        </a:defRPr>
      </a:lvl5pPr>
      <a:lvl6pPr marL="2108194" algn="l" defTabSz="843280" rtl="0" eaLnBrk="1" latinLnBrk="0" hangingPunct="1">
        <a:defRPr kumimoji="1" sz="1662" kern="1200">
          <a:solidFill>
            <a:schemeClr val="tx1"/>
          </a:solidFill>
          <a:latin typeface="+mn-lt"/>
          <a:ea typeface="+mn-ea"/>
          <a:cs typeface="+mn-cs"/>
        </a:defRPr>
      </a:lvl6pPr>
      <a:lvl7pPr marL="2529832" algn="l" defTabSz="843280" rtl="0" eaLnBrk="1" latinLnBrk="0" hangingPunct="1">
        <a:defRPr kumimoji="1" sz="1662" kern="1200">
          <a:solidFill>
            <a:schemeClr val="tx1"/>
          </a:solidFill>
          <a:latin typeface="+mn-lt"/>
          <a:ea typeface="+mn-ea"/>
          <a:cs typeface="+mn-cs"/>
        </a:defRPr>
      </a:lvl7pPr>
      <a:lvl8pPr marL="2951472" algn="l" defTabSz="843280" rtl="0" eaLnBrk="1" latinLnBrk="0" hangingPunct="1">
        <a:defRPr kumimoji="1" sz="1662" kern="1200">
          <a:solidFill>
            <a:schemeClr val="tx1"/>
          </a:solidFill>
          <a:latin typeface="+mn-lt"/>
          <a:ea typeface="+mn-ea"/>
          <a:cs typeface="+mn-cs"/>
        </a:defRPr>
      </a:lvl8pPr>
      <a:lvl9pPr marL="3373112" algn="l" defTabSz="843280"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6"/>
            <a:ext cx="82296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3" y="6356393"/>
            <a:ext cx="2133600" cy="365125"/>
          </a:xfrm>
          <a:prstGeom prst="rect">
            <a:avLst/>
          </a:prstGeom>
        </p:spPr>
        <p:txBody>
          <a:bodyPr vert="horz" lIns="91413" tIns="45707" rIns="91413" bIns="45707" rtlCol="0" anchor="ctr"/>
          <a:lstStyle>
            <a:lvl1pPr algn="l">
              <a:defRPr sz="1108">
                <a:solidFill>
                  <a:schemeClr val="tx1">
                    <a:tint val="75000"/>
                  </a:schemeClr>
                </a:solidFill>
              </a:defRPr>
            </a:lvl1pPr>
          </a:lstStyle>
          <a:p>
            <a:pPr defTabSz="843829"/>
            <a:fld id="{3A742339-4C26-42DF-9D35-C3DC69D59F78}" type="datetime1">
              <a:rPr lang="ja-JP" altLang="en-US" smtClean="0">
                <a:solidFill>
                  <a:prstClr val="black">
                    <a:tint val="75000"/>
                  </a:prstClr>
                </a:solidFill>
              </a:rPr>
              <a:t>2019/1/11</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93"/>
            <a:ext cx="2895600" cy="365125"/>
          </a:xfrm>
          <a:prstGeom prst="rect">
            <a:avLst/>
          </a:prstGeom>
        </p:spPr>
        <p:txBody>
          <a:bodyPr vert="horz" lIns="91413" tIns="45707" rIns="91413" bIns="45707" rtlCol="0" anchor="ctr"/>
          <a:lstStyle>
            <a:lvl1pPr algn="ctr">
              <a:defRPr sz="1108">
                <a:solidFill>
                  <a:schemeClr val="tx1">
                    <a:tint val="75000"/>
                  </a:schemeClr>
                </a:solidFill>
              </a:defRPr>
            </a:lvl1pPr>
          </a:lstStyle>
          <a:p>
            <a:pPr defTabSz="843829"/>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10400" y="6492899"/>
            <a:ext cx="2133600" cy="365125"/>
          </a:xfrm>
          <a:prstGeom prst="rect">
            <a:avLst/>
          </a:prstGeom>
        </p:spPr>
        <p:txBody>
          <a:bodyPr vert="horz" lIns="91413" tIns="45707" rIns="91413" bIns="45707" rtlCol="0" anchor="ctr"/>
          <a:lstStyle>
            <a:lvl1pPr algn="r">
              <a:defRPr sz="1108">
                <a:solidFill>
                  <a:schemeClr val="tx1">
                    <a:tint val="75000"/>
                  </a:schemeClr>
                </a:solidFill>
              </a:defRPr>
            </a:lvl1pPr>
          </a:lstStyle>
          <a:p>
            <a:pPr defTabSz="843829"/>
            <a:fld id="{5A02BD7A-635E-43A0-8464-FD5073BFE4FA}" type="slidenum">
              <a:rPr lang="ja-JP" altLang="en-US" smtClean="0">
                <a:solidFill>
                  <a:prstClr val="black">
                    <a:tint val="75000"/>
                  </a:prstClr>
                </a:solidFill>
              </a:rPr>
              <a:pPr defTabSz="843829"/>
              <a:t>‹#›</a:t>
            </a:fld>
            <a:endParaRPr lang="ja-JP" altLang="en-US" dirty="0">
              <a:solidFill>
                <a:prstClr val="black">
                  <a:tint val="75000"/>
                </a:prstClr>
              </a:solidFill>
            </a:endParaRPr>
          </a:p>
        </p:txBody>
      </p:sp>
    </p:spTree>
    <p:extLst>
      <p:ext uri="{BB962C8B-B14F-4D97-AF65-F5344CB8AC3E}">
        <p14:creationId xmlns:p14="http://schemas.microsoft.com/office/powerpoint/2010/main" val="1170367862"/>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Lst>
  <p:hf hdr="0" ftr="0" dt="0"/>
  <p:txStyles>
    <p:titleStyle>
      <a:lvl1pPr algn="ctr" defTabSz="843829" rtl="0" eaLnBrk="1" latinLnBrk="0" hangingPunct="1">
        <a:spcBef>
          <a:spcPct val="0"/>
        </a:spcBef>
        <a:buNone/>
        <a:defRPr kumimoji="1" sz="4062" kern="1200">
          <a:solidFill>
            <a:schemeClr val="tx1"/>
          </a:solidFill>
          <a:latin typeface="+mj-lt"/>
          <a:ea typeface="+mj-ea"/>
          <a:cs typeface="+mj-cs"/>
        </a:defRPr>
      </a:lvl1pPr>
    </p:titleStyle>
    <p:bodyStyle>
      <a:lvl1pPr marL="316436" indent="-316436" algn="l" defTabSz="843829"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611" indent="-263696" algn="l" defTabSz="843829"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4787" indent="-210958" algn="l" defTabSz="843829"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6702" indent="-210958" algn="l" defTabSz="843829"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8615" indent="-210958" algn="l" defTabSz="843829"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0529" indent="-210958" algn="l" defTabSz="843829"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444" indent="-210958" algn="l" defTabSz="843829"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359" indent="-210958" algn="l" defTabSz="843829"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274" indent="-210958" algn="l" defTabSz="843829"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829" rtl="0" eaLnBrk="1" latinLnBrk="0" hangingPunct="1">
        <a:defRPr kumimoji="1" sz="1662" kern="1200">
          <a:solidFill>
            <a:schemeClr val="tx1"/>
          </a:solidFill>
          <a:latin typeface="+mn-lt"/>
          <a:ea typeface="+mn-ea"/>
          <a:cs typeface="+mn-cs"/>
        </a:defRPr>
      </a:lvl1pPr>
      <a:lvl2pPr marL="421915" algn="l" defTabSz="843829" rtl="0" eaLnBrk="1" latinLnBrk="0" hangingPunct="1">
        <a:defRPr kumimoji="1" sz="1662" kern="1200">
          <a:solidFill>
            <a:schemeClr val="tx1"/>
          </a:solidFill>
          <a:latin typeface="+mn-lt"/>
          <a:ea typeface="+mn-ea"/>
          <a:cs typeface="+mn-cs"/>
        </a:defRPr>
      </a:lvl2pPr>
      <a:lvl3pPr marL="843829" algn="l" defTabSz="843829" rtl="0" eaLnBrk="1" latinLnBrk="0" hangingPunct="1">
        <a:defRPr kumimoji="1" sz="1662" kern="1200">
          <a:solidFill>
            <a:schemeClr val="tx1"/>
          </a:solidFill>
          <a:latin typeface="+mn-lt"/>
          <a:ea typeface="+mn-ea"/>
          <a:cs typeface="+mn-cs"/>
        </a:defRPr>
      </a:lvl3pPr>
      <a:lvl4pPr marL="1265744" algn="l" defTabSz="843829" rtl="0" eaLnBrk="1" latinLnBrk="0" hangingPunct="1">
        <a:defRPr kumimoji="1" sz="1662" kern="1200">
          <a:solidFill>
            <a:schemeClr val="tx1"/>
          </a:solidFill>
          <a:latin typeface="+mn-lt"/>
          <a:ea typeface="+mn-ea"/>
          <a:cs typeface="+mn-cs"/>
        </a:defRPr>
      </a:lvl4pPr>
      <a:lvl5pPr marL="1687658" algn="l" defTabSz="843829" rtl="0" eaLnBrk="1" latinLnBrk="0" hangingPunct="1">
        <a:defRPr kumimoji="1" sz="1662" kern="1200">
          <a:solidFill>
            <a:schemeClr val="tx1"/>
          </a:solidFill>
          <a:latin typeface="+mn-lt"/>
          <a:ea typeface="+mn-ea"/>
          <a:cs typeface="+mn-cs"/>
        </a:defRPr>
      </a:lvl5pPr>
      <a:lvl6pPr marL="2109573" algn="l" defTabSz="843829" rtl="0" eaLnBrk="1" latinLnBrk="0" hangingPunct="1">
        <a:defRPr kumimoji="1" sz="1662" kern="1200">
          <a:solidFill>
            <a:schemeClr val="tx1"/>
          </a:solidFill>
          <a:latin typeface="+mn-lt"/>
          <a:ea typeface="+mn-ea"/>
          <a:cs typeface="+mn-cs"/>
        </a:defRPr>
      </a:lvl6pPr>
      <a:lvl7pPr marL="2531488" algn="l" defTabSz="843829" rtl="0" eaLnBrk="1" latinLnBrk="0" hangingPunct="1">
        <a:defRPr kumimoji="1" sz="1662" kern="1200">
          <a:solidFill>
            <a:schemeClr val="tx1"/>
          </a:solidFill>
          <a:latin typeface="+mn-lt"/>
          <a:ea typeface="+mn-ea"/>
          <a:cs typeface="+mn-cs"/>
        </a:defRPr>
      </a:lvl7pPr>
      <a:lvl8pPr marL="2953402" algn="l" defTabSz="843829" rtl="0" eaLnBrk="1" latinLnBrk="0" hangingPunct="1">
        <a:defRPr kumimoji="1" sz="1662" kern="1200">
          <a:solidFill>
            <a:schemeClr val="tx1"/>
          </a:solidFill>
          <a:latin typeface="+mn-lt"/>
          <a:ea typeface="+mn-ea"/>
          <a:cs typeface="+mn-cs"/>
        </a:defRPr>
      </a:lvl8pPr>
      <a:lvl9pPr marL="3375316" algn="l" defTabSz="843829"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hyperlink" Target="http://www.google.co.jp/url?sa=i&amp;rct=j&amp;q=&amp;esrc=s&amp;source=images&amp;cd=&amp;cad=rja&amp;uact=8&amp;ved=0ahUKEwif9p3erfPRAhXJTLwKHW9qBwwQjRwIBw&amp;url=http://with.sonysonpo.co.jp/wisdom/auto/detail_198429.html&amp;psig=AFQjCNHvvIoG0ooSXh6rMTeiw27QDaq7Dw&amp;ust=1486191566370012" TargetMode="External"/><Relationship Id="rId18" Type="http://schemas.openxmlformats.org/officeDocument/2006/relationships/hyperlink" Target="http://www.google.co.jp/url?sa=i&amp;rct=j&amp;q=&amp;esrc=s&amp;source=images&amp;cd=&amp;cad=rja&amp;uact=8&amp;ved=0ahUKEwjhsK-ItPPRAhUDWbwKHbvZAv0QjRwIBw&amp;url=http://www.irasutoya.com/2016/01/blog-post_4.html&amp;psig=AFQjCNHm50gW-PjQNCN98_w_VayEVozXQA&amp;ust=1486193416180081" TargetMode="External"/><Relationship Id="rId3" Type="http://schemas.openxmlformats.org/officeDocument/2006/relationships/image" Target="../media/image189.png"/><Relationship Id="rId21" Type="http://schemas.openxmlformats.org/officeDocument/2006/relationships/image" Target="../media/image199.jpeg"/><Relationship Id="rId7" Type="http://schemas.openxmlformats.org/officeDocument/2006/relationships/hyperlink" Target="http://www.google.co.jp/url?sa=i&amp;rct=j&amp;q=&amp;esrc=s&amp;source=images&amp;cd=&amp;cad=rja&amp;uact=8&amp;ved=0ahUKEwiC09q3qPPRAhUMU7wKHQaYAFAQjRwIBw&amp;url=http://www.bright-lawoffice.com/saiban01.html&amp;psig=AFQjCNEMlAx2zo0EOQKVFaSy3Dl9fhAh2g&amp;ust=1486189527363002" TargetMode="External"/><Relationship Id="rId12" Type="http://schemas.openxmlformats.org/officeDocument/2006/relationships/image" Target="../media/image193.png"/><Relationship Id="rId17" Type="http://schemas.openxmlformats.org/officeDocument/2006/relationships/image" Target="../media/image196.jpeg"/><Relationship Id="rId2" Type="http://schemas.openxmlformats.org/officeDocument/2006/relationships/image" Target="../media/image188.jpeg"/><Relationship Id="rId16" Type="http://schemas.openxmlformats.org/officeDocument/2006/relationships/image" Target="../media/image195.png"/><Relationship Id="rId20" Type="http://schemas.openxmlformats.org/officeDocument/2006/relationships/image" Target="../media/image198.jpeg"/><Relationship Id="rId1" Type="http://schemas.openxmlformats.org/officeDocument/2006/relationships/slideLayout" Target="../slideLayouts/slideLayout1.xml"/><Relationship Id="rId6" Type="http://schemas.microsoft.com/office/2007/relationships/hdphoto" Target="../media/hdphoto6.wdp"/><Relationship Id="rId11" Type="http://schemas.openxmlformats.org/officeDocument/2006/relationships/hyperlink" Target="http://www.google.co.jp/url?sa=i&amp;rct=j&amp;q=&amp;esrc=s&amp;source=images&amp;cd=&amp;cad=rja&amp;uact=8&amp;ved=0ahUKEwi21Mr_rPPRAhWMXrwKHZUmB8cQjRwIBw&amp;url=http://www.irasutoya.com/2014/09/blog-post_69.html&amp;bvm=bv.146094739,d.dGc&amp;psig=AFQjCNGGJEkSEEHmZb4vbxQIPkmjkTv71A&amp;ust=1486191071025455" TargetMode="External"/><Relationship Id="rId5" Type="http://schemas.openxmlformats.org/officeDocument/2006/relationships/image" Target="../media/image190.png"/><Relationship Id="rId15" Type="http://schemas.openxmlformats.org/officeDocument/2006/relationships/hyperlink" Target="http://www.google.co.jp/url?sa=i&amp;rct=j&amp;q=&amp;esrc=s&amp;source=images&amp;cd=&amp;cad=rja&amp;uact=8&amp;ved=0ahUKEwjgoaGbrvPRAhVF2LwKHbJoDpsQjRwIBw&amp;url=http://www.minnanokaigo.com/guide/homecare/how-to-choose-care-manager/&amp;psig=AFQjCNHnxEi8DPsyHD_GqA4D8YsEp6zkrA&amp;ust=1486191802637164" TargetMode="External"/><Relationship Id="rId10" Type="http://schemas.openxmlformats.org/officeDocument/2006/relationships/image" Target="../media/image192.gif"/><Relationship Id="rId19" Type="http://schemas.openxmlformats.org/officeDocument/2006/relationships/image" Target="../media/image197.png"/><Relationship Id="rId4" Type="http://schemas.microsoft.com/office/2007/relationships/hdphoto" Target="../media/hdphoto5.wdp"/><Relationship Id="rId9" Type="http://schemas.microsoft.com/office/2007/relationships/hdphoto" Target="../media/hdphoto7.wdp"/><Relationship Id="rId14" Type="http://schemas.openxmlformats.org/officeDocument/2006/relationships/image" Target="../media/image194.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1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8" Type="http://schemas.openxmlformats.org/officeDocument/2006/relationships/image" Target="../media/image206.gif"/><Relationship Id="rId3" Type="http://schemas.openxmlformats.org/officeDocument/2006/relationships/image" Target="../media/image201.wmf"/><Relationship Id="rId7" Type="http://schemas.openxmlformats.org/officeDocument/2006/relationships/image" Target="../media/image205.gif"/><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204.wmf"/><Relationship Id="rId5" Type="http://schemas.openxmlformats.org/officeDocument/2006/relationships/image" Target="../media/image203.wmf"/><Relationship Id="rId4" Type="http://schemas.openxmlformats.org/officeDocument/2006/relationships/image" Target="../media/image202.wmf"/></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07.jpeg"/><Relationship Id="rId7" Type="http://schemas.openxmlformats.org/officeDocument/2006/relationships/image" Target="../media/image21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208.pn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5.jpeg"/><Relationship Id="rId4" Type="http://schemas.openxmlformats.org/officeDocument/2006/relationships/image" Target="../media/image18.png"/><Relationship Id="rId9" Type="http://schemas.openxmlformats.org/officeDocument/2006/relationships/image" Target="../media/image23.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3.bp.blogspot.com/-uDbbmVh8-4E/VYJca1wow7I/AAAAAAAAuYk/cL226VdZRag/s800/medical_tan_kyuuin.png" TargetMode="External"/><Relationship Id="rId18" Type="http://schemas.openxmlformats.org/officeDocument/2006/relationships/image" Target="../media/image39.png"/><Relationship Id="rId3" Type="http://schemas.openxmlformats.org/officeDocument/2006/relationships/image" Target="../media/image31.png"/><Relationship Id="rId21" Type="http://schemas.openxmlformats.org/officeDocument/2006/relationships/image" Target="../media/image41.png"/><Relationship Id="rId7" Type="http://schemas.openxmlformats.org/officeDocument/2006/relationships/hyperlink" Target="http://2.bp.blogspot.com/-7m-bFYa9sb0/WIW-RAPQ_qI/AAAAAAABBT4/3nCD2XmWY34yU4Mrp658dhSjPSqxzX4WACLcB/s800/osyaberi_man.png" TargetMode="External"/><Relationship Id="rId12" Type="http://schemas.openxmlformats.org/officeDocument/2006/relationships/image" Target="../media/image36.png"/><Relationship Id="rId17" Type="http://schemas.openxmlformats.org/officeDocument/2006/relationships/hyperlink" Target="http://3.bp.blogspot.com/-8WbBhyReQKo/Uab3xxYp6iI/AAAAAAAAUUw/BHsx6LZZw38/s800/counselor.png" TargetMode="External"/><Relationship Id="rId2" Type="http://schemas.openxmlformats.org/officeDocument/2006/relationships/hyperlink" Target="http://3.bp.blogspot.com/-RRuAXgHcHq8/WK7ehCg1TSI/AAAAAAABB8s/bUTaUQpAPRswCOIWrZ7qvNp_L72yFUCRQCLcB/s800/banzai_people.png" TargetMode="External"/><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hyperlink" Target="http://3.bp.blogspot.com/-pn_H1nkvh3s/Uj_2I1hiUXI/AAAAAAAAX7E/jNz7aF2W0rc/s800/hospital_taiin.png" TargetMode="External"/><Relationship Id="rId5" Type="http://schemas.openxmlformats.org/officeDocument/2006/relationships/hyperlink" Target="http://4.bp.blogspot.com/-_uiP7snuyhA/Us_Ng2k41sI/AAAAAAAAdK8/DBs2ee1iNPo/s800/kaisya_nakayoshi.png" TargetMode="External"/><Relationship Id="rId15" Type="http://schemas.openxmlformats.org/officeDocument/2006/relationships/hyperlink" Target="http://3.bp.blogspot.com/-iItEfPY8JB4/WD_cczjUSiI/AAAAAAABAGc/wAUAlWc63lMDgLCL7lphVunXSaGXtZajwCLcB/s800/enkaku_iryou_woman.png" TargetMode="External"/><Relationship Id="rId23" Type="http://schemas.openxmlformats.org/officeDocument/2006/relationships/image" Target="../media/image42.png"/><Relationship Id="rId10" Type="http://schemas.openxmlformats.org/officeDocument/2006/relationships/image" Target="../media/image35.png"/><Relationship Id="rId19" Type="http://schemas.openxmlformats.org/officeDocument/2006/relationships/hyperlink" Target="http://1.bp.blogspot.com/-jJuDwUj_bPE/WD_caizvgrI/AAAAAAABAFk/9eCzU7NWXFMOPHUXQ58kUEn_CVoqsP7cACLcB/s800/writing_businesswoman3_cry.png" TargetMode="External"/><Relationship Id="rId4" Type="http://schemas.openxmlformats.org/officeDocument/2006/relationships/image" Target="../media/image32.png"/><Relationship Id="rId9" Type="http://schemas.openxmlformats.org/officeDocument/2006/relationships/hyperlink" Target="http://2.bp.blogspot.com/-fypO2KLmFOk/UZSs38pknYI/AAAAAAAAS_c/LEtjCXa9N5Y/s800/business_kaigi.png" TargetMode="External"/><Relationship Id="rId14" Type="http://schemas.openxmlformats.org/officeDocument/2006/relationships/image" Target="../media/image37.png"/><Relationship Id="rId22" Type="http://schemas.openxmlformats.org/officeDocument/2006/relationships/hyperlink" Target="http://3.bp.blogspot.com/-GtZiHcg_jC8/WbidEQCmC3I/AAAAAAABGkM/k_1TIKA1irkF8jrdkyh8oc_6ZtONgbf6ACLcBGAs/s800/writing_businessman1_smile.pn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8.wmf"/><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gif"/><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image" Target="../media/image70.gif"/><Relationship Id="rId18" Type="http://schemas.openxmlformats.org/officeDocument/2006/relationships/image" Target="../media/image75.wmf"/><Relationship Id="rId3" Type="http://schemas.openxmlformats.org/officeDocument/2006/relationships/image" Target="../media/image60.wmf"/><Relationship Id="rId7" Type="http://schemas.openxmlformats.org/officeDocument/2006/relationships/image" Target="../media/image64.wmf"/><Relationship Id="rId12" Type="http://schemas.openxmlformats.org/officeDocument/2006/relationships/image" Target="../media/image69.gif"/><Relationship Id="rId17" Type="http://schemas.openxmlformats.org/officeDocument/2006/relationships/image" Target="../media/image74.png"/><Relationship Id="rId2" Type="http://schemas.openxmlformats.org/officeDocument/2006/relationships/image" Target="../media/image59.jpeg"/><Relationship Id="rId16" Type="http://schemas.openxmlformats.org/officeDocument/2006/relationships/image" Target="../media/image73.wmf"/><Relationship Id="rId20"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63.wmf"/><Relationship Id="rId11" Type="http://schemas.openxmlformats.org/officeDocument/2006/relationships/image" Target="../media/image68.wmf"/><Relationship Id="rId5" Type="http://schemas.openxmlformats.org/officeDocument/2006/relationships/image" Target="../media/image62.wmf"/><Relationship Id="rId15" Type="http://schemas.openxmlformats.org/officeDocument/2006/relationships/image" Target="../media/image72.wmf"/><Relationship Id="rId10" Type="http://schemas.openxmlformats.org/officeDocument/2006/relationships/image" Target="../media/image67.wmf"/><Relationship Id="rId19" Type="http://schemas.openxmlformats.org/officeDocument/2006/relationships/image" Target="../media/image76.wmf"/><Relationship Id="rId4" Type="http://schemas.openxmlformats.org/officeDocument/2006/relationships/image" Target="../media/image61.wmf"/><Relationship Id="rId9" Type="http://schemas.openxmlformats.org/officeDocument/2006/relationships/image" Target="../media/image66.wmf"/><Relationship Id="rId14" Type="http://schemas.openxmlformats.org/officeDocument/2006/relationships/image" Target="../media/image71.wmf"/></Relationships>
</file>

<file path=ppt/slides/_rels/slide44.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9.png"/><Relationship Id="rId7" Type="http://schemas.openxmlformats.org/officeDocument/2006/relationships/image" Target="../media/image81.png"/><Relationship Id="rId12" Type="http://schemas.openxmlformats.org/officeDocument/2006/relationships/image" Target="../media/image85.png"/><Relationship Id="rId2" Type="http://schemas.openxmlformats.org/officeDocument/2006/relationships/hyperlink" Target="http://www.google.co.jp/url?sa=i&amp;rct=j&amp;q=&amp;esrc=s&amp;source=images&amp;cd=&amp;cad=rja&amp;uact=8&amp;ved=0ahUKEwiyxqPms9LPAhUO1GMKHfPkBgQQjRwIBw&amp;url=http://www.irasutoya.com/2014/01/blog-post_7416.html&amp;bvm=bv.135475266,d.cGc&amp;psig=AFQjCNFpZfcCO7TP3oqaZ6w0iFn8rp3vtA&amp;ust=1476263270359199" TargetMode="External"/><Relationship Id="rId1" Type="http://schemas.openxmlformats.org/officeDocument/2006/relationships/slideLayout" Target="../slideLayouts/slideLayout1.xml"/><Relationship Id="rId6" Type="http://schemas.openxmlformats.org/officeDocument/2006/relationships/hyperlink" Target="http://www.google.co.jp/url?sa=i&amp;rct=j&amp;q=&amp;esrc=s&amp;source=images&amp;cd=&amp;cad=rja&amp;uact=8&amp;ved=0ahUKEwi20LmVs9LPAhUL-GMKHQtaBj8QjRwIBw&amp;url=http://www.irasutoya.com/2014/09/blog-post_912.html&amp;bvm=bv.135475266,d.cGc&amp;psig=AFQjCNF1KSCbK_1YsCGfSnYCU_IbXPqitQ&amp;ust=1476263208745115" TargetMode="External"/><Relationship Id="rId11" Type="http://schemas.openxmlformats.org/officeDocument/2006/relationships/image" Target="../media/image84.png"/><Relationship Id="rId5" Type="http://schemas.openxmlformats.org/officeDocument/2006/relationships/image" Target="../media/image80.png"/><Relationship Id="rId10" Type="http://schemas.openxmlformats.org/officeDocument/2006/relationships/hyperlink" Target="http://4.bp.blogspot.com/-_uiP7snuyhA/Us_Ng2k41sI/AAAAAAAAdK8/DBs2ee1iNPo/s800/kaisya_nakayoshi.png" TargetMode="External"/><Relationship Id="rId4" Type="http://schemas.openxmlformats.org/officeDocument/2006/relationships/hyperlink" Target="http://www.google.co.jp/url?sa=i&amp;rct=j&amp;q=&amp;esrc=s&amp;source=images&amp;cd=&amp;cad=rja&amp;uact=8&amp;ved=0ahUKEwi4nO_nt8fPAhUBmZQKHZW8Ck8QjRwIBw&amp;url=http://kids.wanpug.com/illust99.html&amp;bvm=bv.135258522,d.dGo&amp;psig=AFQjCNG8hIox9vzaFd6G3JPfiKE8F-3RHA&amp;ust=1475886498149968" TargetMode="External"/><Relationship Id="rId9" Type="http://schemas.openxmlformats.org/officeDocument/2006/relationships/image" Target="../media/image8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51.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image" Target="../media/image92.emf"/><Relationship Id="rId3" Type="http://schemas.openxmlformats.org/officeDocument/2006/relationships/image" Target="../media/image89.gif"/><Relationship Id="rId7" Type="http://schemas.openxmlformats.org/officeDocument/2006/relationships/image" Target="../media/image74.png"/><Relationship Id="rId12" Type="http://schemas.openxmlformats.org/officeDocument/2006/relationships/image" Target="../media/image91.emf"/><Relationship Id="rId17" Type="http://schemas.openxmlformats.org/officeDocument/2006/relationships/image" Target="../media/image73.wmf"/><Relationship Id="rId2" Type="http://schemas.openxmlformats.org/officeDocument/2006/relationships/image" Target="../media/image60.wmf"/><Relationship Id="rId16" Type="http://schemas.openxmlformats.org/officeDocument/2006/relationships/image" Target="../media/image67.wmf"/><Relationship Id="rId1" Type="http://schemas.openxmlformats.org/officeDocument/2006/relationships/slideLayout" Target="../slideLayouts/slideLayout2.xml"/><Relationship Id="rId6" Type="http://schemas.openxmlformats.org/officeDocument/2006/relationships/image" Target="../media/image70.gif"/><Relationship Id="rId11" Type="http://schemas.openxmlformats.org/officeDocument/2006/relationships/image" Target="../media/image64.wmf"/><Relationship Id="rId5" Type="http://schemas.openxmlformats.org/officeDocument/2006/relationships/image" Target="../media/image69.gif"/><Relationship Id="rId15" Type="http://schemas.openxmlformats.org/officeDocument/2006/relationships/image" Target="../media/image94.gif"/><Relationship Id="rId10" Type="http://schemas.openxmlformats.org/officeDocument/2006/relationships/image" Target="../media/image65.wmf"/><Relationship Id="rId4" Type="http://schemas.openxmlformats.org/officeDocument/2006/relationships/image" Target="../media/image90.png"/><Relationship Id="rId9" Type="http://schemas.openxmlformats.org/officeDocument/2006/relationships/image" Target="../media/image63.wmf"/><Relationship Id="rId14" Type="http://schemas.openxmlformats.org/officeDocument/2006/relationships/image" Target="../media/image93.emf"/></Relationships>
</file>

<file path=ppt/slides/_rels/slide52.xml.rels><?xml version="1.0" encoding="UTF-8" standalone="yes"?>
<Relationships xmlns="http://schemas.openxmlformats.org/package/2006/relationships"><Relationship Id="rId8" Type="http://schemas.openxmlformats.org/officeDocument/2006/relationships/image" Target="../media/image98.gif"/><Relationship Id="rId3" Type="http://schemas.openxmlformats.org/officeDocument/2006/relationships/image" Target="../media/image8.wmf"/><Relationship Id="rId7" Type="http://schemas.openxmlformats.org/officeDocument/2006/relationships/image" Target="../media/image97.jpeg"/><Relationship Id="rId2" Type="http://schemas.openxmlformats.org/officeDocument/2006/relationships/notesSlide" Target="../notesSlides/notesSlide21.xml"/><Relationship Id="rId1" Type="http://schemas.openxmlformats.org/officeDocument/2006/relationships/slideLayout" Target="../slideLayouts/slideLayout53.xml"/><Relationship Id="rId6" Type="http://schemas.openxmlformats.org/officeDocument/2006/relationships/image" Target="../media/image15.jpeg"/><Relationship Id="rId5" Type="http://schemas.openxmlformats.org/officeDocument/2006/relationships/image" Target="../media/image96.wmf"/><Relationship Id="rId10" Type="http://schemas.openxmlformats.org/officeDocument/2006/relationships/image" Target="../media/image100.jpeg"/><Relationship Id="rId4" Type="http://schemas.openxmlformats.org/officeDocument/2006/relationships/image" Target="../media/image95.wmf"/><Relationship Id="rId9" Type="http://schemas.openxmlformats.org/officeDocument/2006/relationships/image" Target="../media/image99.wmf"/></Relationships>
</file>

<file path=ppt/slides/_rels/slide5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2.png"/><Relationship Id="rId7" Type="http://schemas.openxmlformats.org/officeDocument/2006/relationships/image" Target="../media/image104.gif"/><Relationship Id="rId2" Type="http://schemas.openxmlformats.org/officeDocument/2006/relationships/notesSlide" Target="../notesSlides/notesSlide25.xml"/><Relationship Id="rId1" Type="http://schemas.openxmlformats.org/officeDocument/2006/relationships/slideLayout" Target="../slideLayouts/slideLayout44.xml"/><Relationship Id="rId6" Type="http://schemas.microsoft.com/office/2007/relationships/hdphoto" Target="../media/hdphoto2.wdp"/><Relationship Id="rId5" Type="http://schemas.openxmlformats.org/officeDocument/2006/relationships/image" Target="../media/image103.png"/><Relationship Id="rId4" Type="http://schemas.microsoft.com/office/2007/relationships/hdphoto" Target="../media/hdphoto1.wdp"/><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4.bp.blogspot.com/-Bu4fl7rnORg/UYtwzjheoDI/AAAAAAAARxM/XbK9UFqJdZM/s800/walk_woman.png" TargetMode="External"/><Relationship Id="rId2" Type="http://schemas.openxmlformats.org/officeDocument/2006/relationships/image" Target="../media/image107.jpeg"/><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4.png"/><Relationship Id="rId4" Type="http://schemas.openxmlformats.org/officeDocument/2006/relationships/image" Target="../media/image108.png"/></Relationships>
</file>

<file path=ppt/slides/_rels/slide66.xml.rels><?xml version="1.0" encoding="UTF-8" standalone="yes"?>
<Relationships xmlns="http://schemas.openxmlformats.org/package/2006/relationships"><Relationship Id="rId8" Type="http://schemas.openxmlformats.org/officeDocument/2006/relationships/hyperlink" Target="http://4.bp.blogspot.com/-OdiJTRSpoyo/V2vXp7B4WPI/AAAAAAAA74A/tP5y-qSY5EY9nTYyzVAknVAvfRqtheupQCLcB/s800/building_house8.png" TargetMode="External"/><Relationship Id="rId3" Type="http://schemas.openxmlformats.org/officeDocument/2006/relationships/hyperlink" Target="http://2.bp.blogspot.com/-ohl41tIW1a0/V2vXoJN4eVI/AAAAAAAA73w/jMiHgV4uFrgQNfjgG9hVSo_5ObhPc0qVACLcB/s800/building_house3.png" TargetMode="External"/><Relationship Id="rId7" Type="http://schemas.openxmlformats.org/officeDocument/2006/relationships/image" Target="../media/image112.png"/><Relationship Id="rId2" Type="http://schemas.openxmlformats.org/officeDocument/2006/relationships/hyperlink" Target="http://1.bp.blogspot.com/-f4cRl6azU08/V9vCGWazNAI/AAAAAAAA97c/x4V132XbBqkKlIgZoRyKZqsRNEVFBGYnwCLcB/s800/company_character2_wakai.png" TargetMode="External"/><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hyperlink" Target="http://2.bp.blogspot.com/-CcPxqR5ZwmU/U0pTZFbJGMI/AAAAAAAAfKA/fizLuwMlaH4/s800/tatemono_kaigo_shisetsu.png" TargetMode="External"/><Relationship Id="rId10" Type="http://schemas.openxmlformats.org/officeDocument/2006/relationships/image" Target="../media/image114.png"/><Relationship Id="rId4" Type="http://schemas.openxmlformats.org/officeDocument/2006/relationships/image" Target="../media/image110.png"/><Relationship Id="rId9" Type="http://schemas.openxmlformats.org/officeDocument/2006/relationships/image" Target="../media/image113.png"/></Relationships>
</file>

<file path=ppt/slides/_rels/slide67.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2.png"/><Relationship Id="rId3" Type="http://schemas.openxmlformats.org/officeDocument/2006/relationships/image" Target="../media/image115.png"/><Relationship Id="rId7" Type="http://schemas.openxmlformats.org/officeDocument/2006/relationships/hyperlink" Target="http://4.bp.blogspot.com/-ke7saK4PTws/VtofVghdB5I/AAAAAAAA4W0/YJH_oExnMBo/s800/car_green.png" TargetMode="External"/><Relationship Id="rId12" Type="http://schemas.openxmlformats.org/officeDocument/2006/relationships/image" Target="../media/image121.png"/><Relationship Id="rId2" Type="http://schemas.openxmlformats.org/officeDocument/2006/relationships/hyperlink" Target="http://4.bp.blogspot.com/-bpRAktDRy3Y/WGnPYN1nibI/AAAAAAABA5c/4UKn82O-hx0npPoYWVqcFXlUALmmLCmhACLcB/s800/mountain_yama.png" TargetMode="External"/><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20.png"/><Relationship Id="rId5" Type="http://schemas.openxmlformats.org/officeDocument/2006/relationships/image" Target="../media/image116.png"/><Relationship Id="rId10" Type="http://schemas.openxmlformats.org/officeDocument/2006/relationships/hyperlink" Target="http://2.bp.blogspot.com/-mcBTpFJvFNo/WeAFbqrzyHI/AAAAAAABHjQ/5cGZy_hvgtwumLbyggYibhxmj7lunDhwACLcBGAs/s800/building_mansion2.png" TargetMode="External"/><Relationship Id="rId4" Type="http://schemas.openxmlformats.org/officeDocument/2006/relationships/hyperlink" Target="http://2.bp.blogspot.com/-CcPxqR5ZwmU/U0pTZFbJGMI/AAAAAAAAfKA/fizLuwMlaH4/s800/tatemono_kaigo_shisetsu.png" TargetMode="External"/><Relationship Id="rId9" Type="http://schemas.openxmlformats.org/officeDocument/2006/relationships/image" Target="../media/image119.png"/><Relationship Id="rId14" Type="http://schemas.openxmlformats.org/officeDocument/2006/relationships/image" Target="../media/image123.png"/></Relationships>
</file>

<file path=ppt/slides/_rels/slide68.xml.rels><?xml version="1.0" encoding="UTF-8" standalone="yes"?>
<Relationships xmlns="http://schemas.openxmlformats.org/package/2006/relationships"><Relationship Id="rId8" Type="http://schemas.openxmlformats.org/officeDocument/2006/relationships/hyperlink" Target="http://2.bp.blogspot.com/-CcPxqR5ZwmU/U0pTZFbJGMI/AAAAAAAAfKA/fizLuwMlaH4/s800/tatemono_kaigo_shisetsu.png" TargetMode="External"/><Relationship Id="rId13" Type="http://schemas.openxmlformats.org/officeDocument/2006/relationships/image" Target="../media/image129.png"/><Relationship Id="rId3" Type="http://schemas.openxmlformats.org/officeDocument/2006/relationships/hyperlink" Target="http://3.bp.blogspot.com/--XQaKNMLBaA/Wb8f6of6BKI/AAAAAAABGtA/Ul9po5OktQEXU__wKxTX1NQfOkov1r00QCLcBGAs/s800/apron_woman.png" TargetMode="External"/><Relationship Id="rId7" Type="http://schemas.openxmlformats.org/officeDocument/2006/relationships/image" Target="../media/image127.png"/><Relationship Id="rId12" Type="http://schemas.openxmlformats.org/officeDocument/2006/relationships/hyperlink" Target="http://1.bp.blogspot.com/-GjtZwqQV6Uc/VYJrlz1v_BI/AAAAAAAAugg/XwKvPJx5Bw4/s800/medical_rigaku_ryouhoushi.png" TargetMode="External"/><Relationship Id="rId2" Type="http://schemas.openxmlformats.org/officeDocument/2006/relationships/image" Target="../media/image124.jpeg"/><Relationship Id="rId1" Type="http://schemas.openxmlformats.org/officeDocument/2006/relationships/slideLayout" Target="../slideLayouts/slideLayout7.xml"/><Relationship Id="rId6" Type="http://schemas.openxmlformats.org/officeDocument/2006/relationships/image" Target="../media/image126.png"/><Relationship Id="rId11" Type="http://schemas.openxmlformats.org/officeDocument/2006/relationships/image" Target="../media/image128.png"/><Relationship Id="rId5" Type="http://schemas.openxmlformats.org/officeDocument/2006/relationships/hyperlink" Target="http://1.bp.blogspot.com/-xnhhkw-KdCI/VYJrkmn4TNI/AAAAAAAAugQ/AHsPHxiQUUk/s800/medical_nurse_pink.png" TargetMode="External"/><Relationship Id="rId15" Type="http://schemas.openxmlformats.org/officeDocument/2006/relationships/image" Target="../media/image130.png"/><Relationship Id="rId10" Type="http://schemas.openxmlformats.org/officeDocument/2006/relationships/hyperlink" Target="http://1.bp.blogspot.com/-hb4L_39XPzU/WTd4w2kpBNI/AAAAAAABEqI/b9a4JffuXLI9haj1qg0YHGHA-Zlph3KgQCLcB/s800/kaichudentou_keibiin_man.png" TargetMode="External"/><Relationship Id="rId4" Type="http://schemas.openxmlformats.org/officeDocument/2006/relationships/image" Target="../media/image125.png"/><Relationship Id="rId9" Type="http://schemas.openxmlformats.org/officeDocument/2006/relationships/image" Target="../media/image111.png"/><Relationship Id="rId14" Type="http://schemas.openxmlformats.org/officeDocument/2006/relationships/hyperlink" Target="http://4.bp.blogspot.com/-gf1RctJTszo/WkdTB71AQII/AAAAAAABJY0/WQy_EqGT4LwbIIcA0RjvWtGk5C600uMhQCLcBGAs/s800/hakujou_walk_kaijo_woman.png" TargetMode="External"/></Relationships>
</file>

<file path=ppt/slides/_rels/slide6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9.png"/><Relationship Id="rId7" Type="http://schemas.openxmlformats.org/officeDocument/2006/relationships/image" Target="../media/image132.png"/><Relationship Id="rId2" Type="http://schemas.openxmlformats.org/officeDocument/2006/relationships/image" Target="../media/image131.jpeg"/><Relationship Id="rId1" Type="http://schemas.openxmlformats.org/officeDocument/2006/relationships/slideLayout" Target="../slideLayouts/slideLayout1.xml"/><Relationship Id="rId6" Type="http://schemas.openxmlformats.org/officeDocument/2006/relationships/hyperlink" Target="http://www.fumira.jp/cut/hoikuen/file306.htm" TargetMode="External"/><Relationship Id="rId5" Type="http://schemas.openxmlformats.org/officeDocument/2006/relationships/image" Target="../media/image87.jpeg"/><Relationship Id="rId4" Type="http://schemas.openxmlformats.org/officeDocument/2006/relationships/image" Target="../media/image24.png"/><Relationship Id="rId9" Type="http://schemas.openxmlformats.org/officeDocument/2006/relationships/image" Target="../media/image13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hyperlink" Target="http://1.bp.blogspot.com/-GYxidfWI6y0/Vq88n_qLW9I/AAAAAAAA3ck/kdOc7uoWvSo/s800/baby_kokyuuki_tube.png" TargetMode="External"/><Relationship Id="rId7" Type="http://schemas.openxmlformats.org/officeDocument/2006/relationships/hyperlink" Target="http://1.bp.blogspot.com/-0AkxIDwW5Bo/VVGVr3afzMI/AAAAAAAAtoM/44yrsT0jYac/s800/medical_kikan_sekkai.png" TargetMode="External"/><Relationship Id="rId2"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hyperlink" Target="http://1.bp.blogspot.com/-KHadpaG3gWg/U32NaxWDjaI/AAAAAAAAgus/kH13n6duitw/s800/nurse_obasan.png" TargetMode="External"/><Relationship Id="rId4" Type="http://schemas.openxmlformats.org/officeDocument/2006/relationships/image" Target="../media/image135.png"/></Relationships>
</file>

<file path=ppt/slides/_rels/slide71.xml.rels><?xml version="1.0" encoding="UTF-8" standalone="yes"?>
<Relationships xmlns="http://schemas.openxmlformats.org/package/2006/relationships"><Relationship Id="rId8" Type="http://schemas.openxmlformats.org/officeDocument/2006/relationships/hyperlink" Target="http://1.bp.blogspot.com/-kiikkD3TDgQ/VUIHPEYsqjI/AAAAAAAAtKI/PKTYRonIv0E/s800/job_nurse_pants.png" TargetMode="External"/><Relationship Id="rId3" Type="http://schemas.openxmlformats.org/officeDocument/2006/relationships/image" Target="../media/image139.png"/><Relationship Id="rId7" Type="http://schemas.openxmlformats.org/officeDocument/2006/relationships/image" Target="../media/image142.jpeg"/><Relationship Id="rId2"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hyperlink" Target="http://3.bp.blogspot.com/-Hk8GT73fNYI/V2ub1Q5oBnI/AAAAAAAA7sg/HTl1cOqftOAjp3hU--jPGpGnRxLIBMwuwCLcB/s800/houmon_shinryou_nocap_nurse.png" TargetMode="External"/><Relationship Id="rId10" Type="http://schemas.openxmlformats.org/officeDocument/2006/relationships/image" Target="../media/image114.png"/><Relationship Id="rId4" Type="http://schemas.openxmlformats.org/officeDocument/2006/relationships/image" Target="../media/image140.png"/><Relationship Id="rId9" Type="http://schemas.openxmlformats.org/officeDocument/2006/relationships/image" Target="../media/image143.png"/></Relationships>
</file>

<file path=ppt/slides/_rels/slide72.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3.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chart" Target="../charts/chart16.xml"/><Relationship Id="rId7" Type="http://schemas.openxmlformats.org/officeDocument/2006/relationships/image" Target="../media/image147.png"/><Relationship Id="rId2"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hyperlink" Target="http://4.bp.blogspot.com/-voJRHBJOggE/Wb8gXWIWhgI/AAAAAAABGxM/wx1erGVlVjYmRqcPaexbFdFIyeCmAa7ywCLcBGAs/s800/kaigo_kurumaisu_girl.png" TargetMode="External"/><Relationship Id="rId5" Type="http://schemas.openxmlformats.org/officeDocument/2006/relationships/image" Target="../media/image146.png"/><Relationship Id="rId4" Type="http://schemas.openxmlformats.org/officeDocument/2006/relationships/hyperlink" Target="http://1.bp.blogspot.com/-v4f0UCIP0eA/UO6j3bHkm8I/AAAAAAAAKnI/4tAdU8H_yt4/s1600/youchien_tatemono.png"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1.bp.blogspot.com/-ZYTAi17K-MM/WeAFbacNq7I/AAAAAAABHjM/lF64P7nexqQDujNis7wiU8In5amQUK_ewCLcBGAs/s800/building_apart2.png" TargetMode="External"/><Relationship Id="rId13" Type="http://schemas.openxmlformats.org/officeDocument/2006/relationships/hyperlink" Target="http://2.bp.blogspot.com/-wTnACm8RQWE/WKFjAjOt3BI/AAAAAAABBsE/kEpLST61swU6wKLd2vnbI7ixVGMx3562gCLcB/s800/face_smile_woman3.png" TargetMode="External"/><Relationship Id="rId18" Type="http://schemas.openxmlformats.org/officeDocument/2006/relationships/image" Target="../media/image155.png"/><Relationship Id="rId26" Type="http://schemas.openxmlformats.org/officeDocument/2006/relationships/hyperlink" Target="http://4.bp.blogspot.com/-7vKDbdfIinw/UWgWjZmeiQI/AAAAAAAAQF4/pg4v16qoyso/s1600/syukatsu_man.png" TargetMode="External"/><Relationship Id="rId3" Type="http://schemas.openxmlformats.org/officeDocument/2006/relationships/diagramData" Target="../diagrams/data1.xml"/><Relationship Id="rId21" Type="http://schemas.openxmlformats.org/officeDocument/2006/relationships/hyperlink" Target="http://3.bp.blogspot.com/-yqCcNTEkC1g/VWmAvPX_-VI/AAAAAAAAt0M/RtlM868vi0o/s800/job_syakai_fukushishi_man.png" TargetMode="External"/><Relationship Id="rId34" Type="http://schemas.openxmlformats.org/officeDocument/2006/relationships/image" Target="../media/image114.png"/><Relationship Id="rId7" Type="http://schemas.microsoft.com/office/2007/relationships/diagramDrawing" Target="../diagrams/drawing1.xml"/><Relationship Id="rId12" Type="http://schemas.openxmlformats.org/officeDocument/2006/relationships/image" Target="../media/image151.png"/><Relationship Id="rId17" Type="http://schemas.openxmlformats.org/officeDocument/2006/relationships/hyperlink" Target="http://1.bp.blogspot.com/-wEygfnu5_mc/V5jHkBSzzLI/AAAAAAAA80w/DdLElofgt_Qn8RbZStkfWjnXhIH8n7cpgCLcB/s800/walking_businesswoman.png" TargetMode="External"/><Relationship Id="rId25" Type="http://schemas.openxmlformats.org/officeDocument/2006/relationships/image" Target="../media/image159.png"/><Relationship Id="rId33" Type="http://schemas.openxmlformats.org/officeDocument/2006/relationships/image" Target="../media/image112.png"/><Relationship Id="rId2" Type="http://schemas.openxmlformats.org/officeDocument/2006/relationships/hyperlink" Target="http://1.bp.blogspot.com/-f4cRl6azU08/V9vCGWazNAI/AAAAAAAA97c/x4V132XbBqkKlIgZoRyKZqsRNEVFBGYnwCLcB/s800/company_character2_wakai.png" TargetMode="External"/><Relationship Id="rId16" Type="http://schemas.openxmlformats.org/officeDocument/2006/relationships/image" Target="../media/image154.png"/><Relationship Id="rId20" Type="http://schemas.openxmlformats.org/officeDocument/2006/relationships/image" Target="../media/image156.png"/><Relationship Id="rId29"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hyperlink" Target="http://4.bp.blogspot.com/-P1l2o2XZLeo/V8PYwYbIVRI/AAAAAAAA9UI/XvDaA3e0NYcwM6tuUVsGPaPDQF9TUlfHwCLcB/s800/window_amado_open.png" TargetMode="External"/><Relationship Id="rId24" Type="http://schemas.openxmlformats.org/officeDocument/2006/relationships/image" Target="../media/image158.png"/><Relationship Id="rId32" Type="http://schemas.openxmlformats.org/officeDocument/2006/relationships/image" Target="../media/image163.png"/><Relationship Id="rId5" Type="http://schemas.openxmlformats.org/officeDocument/2006/relationships/diagramQuickStyle" Target="../diagrams/quickStyle1.xml"/><Relationship Id="rId15" Type="http://schemas.openxmlformats.org/officeDocument/2006/relationships/image" Target="../media/image153.png"/><Relationship Id="rId23" Type="http://schemas.openxmlformats.org/officeDocument/2006/relationships/hyperlink" Target="http://1.bp.blogspot.com/-sZWA3X8pMbw/VMItlsBbM2I/AAAAAAAAqvo/gqyqv86WK4E/s800/myhome_family_kengaku.png" TargetMode="External"/><Relationship Id="rId28" Type="http://schemas.openxmlformats.org/officeDocument/2006/relationships/hyperlink" Target="http://1.bp.blogspot.com/-g_tZ4yBhYDQ/V8jpBVzCLXI/AAAAAAAA9c4/aen3m5SKkDIpSkTTeTb9F-irXj97bU7awCLcB/s800/stand_businesswoman_obasan.png" TargetMode="External"/><Relationship Id="rId36" Type="http://schemas.openxmlformats.org/officeDocument/2006/relationships/image" Target="../media/image164.png"/><Relationship Id="rId10" Type="http://schemas.openxmlformats.org/officeDocument/2006/relationships/image" Target="../media/image150.png"/><Relationship Id="rId19" Type="http://schemas.openxmlformats.org/officeDocument/2006/relationships/hyperlink" Target="http://2.bp.blogspot.com/-ohl41tIW1a0/V2vXoJN4eVI/AAAAAAAA73w/jMiHgV4uFrgQNfjgG9hVSo_5ObhPc0qVACLcB/s800/building_house3.png" TargetMode="External"/><Relationship Id="rId31" Type="http://schemas.openxmlformats.org/officeDocument/2006/relationships/image" Target="../media/image162.png"/><Relationship Id="rId4" Type="http://schemas.openxmlformats.org/officeDocument/2006/relationships/diagramLayout" Target="../diagrams/layout1.xml"/><Relationship Id="rId9" Type="http://schemas.openxmlformats.org/officeDocument/2006/relationships/image" Target="../media/image149.png"/><Relationship Id="rId14" Type="http://schemas.openxmlformats.org/officeDocument/2006/relationships/image" Target="../media/image152.png"/><Relationship Id="rId22" Type="http://schemas.openxmlformats.org/officeDocument/2006/relationships/image" Target="../media/image157.png"/><Relationship Id="rId27" Type="http://schemas.openxmlformats.org/officeDocument/2006/relationships/image" Target="../media/image160.png"/><Relationship Id="rId30" Type="http://schemas.openxmlformats.org/officeDocument/2006/relationships/hyperlink" Target="http://2.bp.blogspot.com/-CcPxqR5ZwmU/U0pTZFbJGMI/AAAAAAAAfKA/fizLuwMlaH4/s800/tatemono_kaigo_shisetsu.png" TargetMode="External"/><Relationship Id="rId35" Type="http://schemas.openxmlformats.org/officeDocument/2006/relationships/hyperlink" Target="http://4.bp.blogspot.com/-OdiJTRSpoyo/V2vXp7B4WPI/AAAAAAAA74A/tP5y-qSY5EY9nTYyzVAknVAvfRqtheupQCLcB/s800/building_house8.png"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1.bp.blogspot.com/-X42pLA8L-ww/UrlmuuOQrbI/AAAAAAAAcLA/IxTBJAXA7Us/s800/souko_shiwake.png" TargetMode="External"/><Relationship Id="rId13" Type="http://schemas.openxmlformats.org/officeDocument/2006/relationships/image" Target="../media/image171.png"/><Relationship Id="rId3" Type="http://schemas.openxmlformats.org/officeDocument/2006/relationships/image" Target="../media/image165.png"/><Relationship Id="rId7" Type="http://schemas.openxmlformats.org/officeDocument/2006/relationships/image" Target="../media/image167.png"/><Relationship Id="rId12" Type="http://schemas.openxmlformats.org/officeDocument/2006/relationships/image" Target="../media/image170.png"/><Relationship Id="rId2" Type="http://schemas.openxmlformats.org/officeDocument/2006/relationships/hyperlink" Target="http://1.bp.blogspot.com/-e7Hvw2yizl0/VtoxsbG6o0I/AAAAAAAA4dI/WuU7SgoKgZQ/s800/building_kaisya_small.png" TargetMode="External"/><Relationship Id="rId1" Type="http://schemas.openxmlformats.org/officeDocument/2006/relationships/slideLayout" Target="../slideLayouts/slideLayout7.xml"/><Relationship Id="rId6" Type="http://schemas.openxmlformats.org/officeDocument/2006/relationships/hyperlink" Target="http://1.bp.blogspot.com/-f2dr_pw2JO0/WOswF4JvebI/AAAAAAABDvY/pHcNR1MM68MpRyBh8-ggDRi0wc3zI7U8ACLcB/s800/stand_sagyouin_man_cap.png" TargetMode="External"/><Relationship Id="rId11" Type="http://schemas.openxmlformats.org/officeDocument/2006/relationships/image" Target="../media/image169.png"/><Relationship Id="rId5" Type="http://schemas.openxmlformats.org/officeDocument/2006/relationships/image" Target="../media/image166.png"/><Relationship Id="rId10" Type="http://schemas.openxmlformats.org/officeDocument/2006/relationships/hyperlink" Target="http://3.bp.blogspot.com/-FZj0SlwPBUs/UgsrnsF7oDI/AAAAAAAAXGo/bOGl2Nk9rks/s800/koujou_kappougi_woman.png" TargetMode="External"/><Relationship Id="rId4" Type="http://schemas.openxmlformats.org/officeDocument/2006/relationships/hyperlink" Target="http://4.bp.blogspot.com/-OM7zx-hKf2s/VYJrmFGQH7I/AAAAAAAAugs/dgZuk6f_7Bw/s800/medical_sagyou_ryouhoushi.png" TargetMode="External"/><Relationship Id="rId9" Type="http://schemas.openxmlformats.org/officeDocument/2006/relationships/image" Target="../media/image168.png"/></Relationships>
</file>

<file path=ppt/slides/_rels/slide7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hyperlink" Target="http://3.bp.blogspot.com/-8WbBhyReQKo/Uab3xxYp6iI/AAAAAAAAUUw/BHsx6LZZw38/s800/counselor.png" TargetMode="External"/><Relationship Id="rId13" Type="http://schemas.openxmlformats.org/officeDocument/2006/relationships/hyperlink" Target="http://3.bp.blogspot.com/-GtZiHcg_jC8/WbidEQCmC3I/AAAAAAABGkM/k_1TIKA1irkF8jrdkyh8oc_6ZtONgbf6ACLcBGAs/s800/writing_businessman1_smile.png" TargetMode="External"/><Relationship Id="rId3" Type="http://schemas.openxmlformats.org/officeDocument/2006/relationships/image" Target="../media/image173.png"/><Relationship Id="rId7" Type="http://schemas.openxmlformats.org/officeDocument/2006/relationships/image" Target="../media/image176.png"/><Relationship Id="rId12"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3.bp.blogspot.com/-2it8gdeKZIQ/VRE4s1NP_jI/AAAAAAAAsWc/iFaS5Pt0ZnM/s800/building_shiyakusyo.png" TargetMode="External"/><Relationship Id="rId11" Type="http://schemas.openxmlformats.org/officeDocument/2006/relationships/hyperlink" Target="http://1.bp.blogspot.com/-jJuDwUj_bPE/WD_caizvgrI/AAAAAAABAFk/9eCzU7NWXFMOPHUXQ58kUEn_CVoqsP7cACLcB/s800/writing_businesswoman3_cry.png" TargetMode="External"/><Relationship Id="rId5" Type="http://schemas.openxmlformats.org/officeDocument/2006/relationships/image" Target="../media/image175.png"/><Relationship Id="rId10" Type="http://schemas.openxmlformats.org/officeDocument/2006/relationships/image" Target="../media/image41.png"/><Relationship Id="rId4" Type="http://schemas.openxmlformats.org/officeDocument/2006/relationships/image" Target="../media/image174.png"/><Relationship Id="rId9" Type="http://schemas.openxmlformats.org/officeDocument/2006/relationships/image" Target="../media/image39.png"/><Relationship Id="rId14" Type="http://schemas.openxmlformats.org/officeDocument/2006/relationships/image" Target="../media/image42.png"/></Relationships>
</file>

<file path=ppt/slides/_rels/slide79.xml.rels><?xml version="1.0" encoding="UTF-8" standalone="yes"?>
<Relationships xmlns="http://schemas.openxmlformats.org/package/2006/relationships"><Relationship Id="rId8" Type="http://schemas.openxmlformats.org/officeDocument/2006/relationships/hyperlink" Target="http://2.bp.blogspot.com/-fypO2KLmFOk/UZSs38pknYI/AAAAAAAAS_c/LEtjCXa9N5Y/s800/business_kaigi.png" TargetMode="External"/><Relationship Id="rId13"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1.png"/><Relationship Id="rId12" Type="http://schemas.openxmlformats.org/officeDocument/2006/relationships/hyperlink" Target="http://3.bp.blogspot.com/-uDbbmVh8-4E/VYJca1wow7I/AAAAAAAAuYk/cL226VdZRag/s800/medical_tan_kyuuin.png" TargetMode="External"/><Relationship Id="rId2" Type="http://schemas.openxmlformats.org/officeDocument/2006/relationships/hyperlink" Target="http://2.bp.blogspot.com/-7m-bFYa9sb0/WIW-RAPQ_qI/AAAAAAABBT4/3nCD2XmWY34yU4Mrp658dhSjPSqxzX4WACLcB/s800/osyaberi_man.png" TargetMode="External"/><Relationship Id="rId1" Type="http://schemas.openxmlformats.org/officeDocument/2006/relationships/slideLayout" Target="../slideLayouts/slideLayout2.xml"/><Relationship Id="rId6" Type="http://schemas.openxmlformats.org/officeDocument/2006/relationships/hyperlink" Target="http://3.bp.blogspot.com/-RRuAXgHcHq8/WK7ehCg1TSI/AAAAAAABB8s/bUTaUQpAPRswCOIWrZ7qvNp_L72yFUCRQCLcB/s800/banzai_people.png" TargetMode="External"/><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hyperlink" Target="http://3.bp.blogspot.com/-pn_H1nkvh3s/Uj_2I1hiUXI/AAAAAAAAX7E/jNz7aF2W0rc/s800/hospital_taiin.png" TargetMode="External"/><Relationship Id="rId4" Type="http://schemas.openxmlformats.org/officeDocument/2006/relationships/hyperlink" Target="http://4.bp.blogspot.com/-_uiP7snuyhA/Us_Ng2k41sI/AAAAAAAAdK8/DBs2ee1iNPo/s800/kaisya_nakayoshi.png" TargetMode="External"/><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4.bp.blogspot.com/-Bu4fl7rnORg/UYtwzjheoDI/AAAAAAAARxM/XbK9UFqJdZM/s800/walk_woman.png"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79.png"/><Relationship Id="rId7" Type="http://schemas.openxmlformats.org/officeDocument/2006/relationships/image" Target="../media/image19.png"/><Relationship Id="rId2" Type="http://schemas.openxmlformats.org/officeDocument/2006/relationships/image" Target="../media/image178.gif"/><Relationship Id="rId1" Type="http://schemas.openxmlformats.org/officeDocument/2006/relationships/slideLayout" Target="../slideLayouts/slideLayout4.xml"/><Relationship Id="rId6" Type="http://schemas.openxmlformats.org/officeDocument/2006/relationships/image" Target="../media/image182.wmf"/><Relationship Id="rId5" Type="http://schemas.openxmlformats.org/officeDocument/2006/relationships/image" Target="../media/image181.wmf"/><Relationship Id="rId4" Type="http://schemas.openxmlformats.org/officeDocument/2006/relationships/image" Target="../media/image180.wmf"/></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64" y="764705"/>
            <a:ext cx="7772400" cy="648072"/>
          </a:xfrm>
        </p:spPr>
        <p:txBody>
          <a:bodyPr/>
          <a:lstStyle/>
          <a:p>
            <a:r>
              <a:rPr kumimoji="1" lang="ja-JP" altLang="en-US" sz="2400" smtClean="0"/>
              <a:t>平成</a:t>
            </a:r>
            <a:r>
              <a:rPr kumimoji="1" lang="en-US" altLang="ja-JP" sz="2400" smtClean="0"/>
              <a:t>30</a:t>
            </a:r>
            <a:r>
              <a:rPr kumimoji="1" lang="ja-JP" altLang="en-US" sz="2400" smtClean="0"/>
              <a:t>年度主任相談支援専門員養成研修</a:t>
            </a:r>
            <a:endParaRPr kumimoji="1" lang="ja-JP" altLang="en-US" dirty="0"/>
          </a:p>
        </p:txBody>
      </p:sp>
      <p:sp>
        <p:nvSpPr>
          <p:cNvPr id="3" name="サブタイトル 2"/>
          <p:cNvSpPr>
            <a:spLocks noGrp="1"/>
          </p:cNvSpPr>
          <p:nvPr>
            <p:ph type="subTitle" idx="1"/>
          </p:nvPr>
        </p:nvSpPr>
        <p:spPr>
          <a:xfrm>
            <a:off x="1331640" y="5013176"/>
            <a:ext cx="6400800" cy="1273696"/>
          </a:xfrm>
        </p:spPr>
        <p:txBody>
          <a:bodyPr/>
          <a:lstStyle/>
          <a:p>
            <a:r>
              <a:rPr lang="zh-TW" altLang="en-US" sz="2000" smtClean="0"/>
              <a:t>厚生労働省障害福祉課地域生活支援推進室</a:t>
            </a:r>
          </a:p>
          <a:p>
            <a:r>
              <a:rPr lang="zh-TW" altLang="en-US" sz="2000" smtClean="0"/>
              <a:t>相談支援専門官</a:t>
            </a:r>
            <a:r>
              <a:rPr lang="ja-JP" altLang="en-US" sz="2000" smtClean="0"/>
              <a:t>　</a:t>
            </a:r>
            <a:r>
              <a:rPr lang="zh-TW" altLang="en-US" sz="2000" smtClean="0"/>
              <a:t>大平眞太郎</a:t>
            </a:r>
          </a:p>
          <a:p>
            <a:r>
              <a:rPr lang="zh-CN" altLang="en-US" sz="2000" smtClean="0"/>
              <a:t>平成</a:t>
            </a:r>
            <a:r>
              <a:rPr lang="en-US" altLang="zh-CN" sz="2000" smtClean="0"/>
              <a:t>3</a:t>
            </a:r>
            <a:r>
              <a:rPr lang="en-US" altLang="ja-JP" sz="2000" smtClean="0"/>
              <a:t>1</a:t>
            </a:r>
            <a:r>
              <a:rPr lang="zh-CN" altLang="en-US" sz="2000" smtClean="0"/>
              <a:t>年</a:t>
            </a:r>
            <a:r>
              <a:rPr lang="en-US" altLang="zh-CN" sz="2000" smtClean="0"/>
              <a:t>1</a:t>
            </a:r>
            <a:r>
              <a:rPr lang="zh-CN" altLang="en-US" sz="2000" smtClean="0"/>
              <a:t>月</a:t>
            </a:r>
          </a:p>
          <a:p>
            <a:endParaRPr kumimoji="1" lang="ja-JP" altLang="en-US" dirty="0"/>
          </a:p>
        </p:txBody>
      </p:sp>
      <p:sp>
        <p:nvSpPr>
          <p:cNvPr id="5" name="タイトル 1"/>
          <p:cNvSpPr txBox="1">
            <a:spLocks/>
          </p:cNvSpPr>
          <p:nvPr/>
        </p:nvSpPr>
        <p:spPr bwMode="auto">
          <a:xfrm>
            <a:off x="683568" y="2420888"/>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kern="0" dirty="0"/>
              <a:t>障害福祉の動向</a:t>
            </a:r>
          </a:p>
        </p:txBody>
      </p:sp>
      <p:sp>
        <p:nvSpPr>
          <p:cNvPr id="4" name="スライド番号プレースホルダー 3"/>
          <p:cNvSpPr>
            <a:spLocks noGrp="1"/>
          </p:cNvSpPr>
          <p:nvPr>
            <p:ph type="sldNum" sz="quarter" idx="12"/>
          </p:nvPr>
        </p:nvSpPr>
        <p:spPr>
          <a:xfrm>
            <a:off x="6948264" y="6381328"/>
            <a:ext cx="2057400" cy="365125"/>
          </a:xfrm>
        </p:spPr>
        <p:txBody>
          <a:bodyPr/>
          <a:lstStyle/>
          <a:p>
            <a:pPr>
              <a:defRPr/>
            </a:pPr>
            <a:fld id="{F90A3C79-1AFD-481B-B685-7933BCD0898B}" type="slidenum">
              <a:rPr lang="en-US" altLang="ja-JP" smtClean="0"/>
              <a:pPr>
                <a:defRPr/>
              </a:pPr>
              <a:t>1</a:t>
            </a:fld>
            <a:endParaRPr lang="en-US" altLang="ja-JP"/>
          </a:p>
        </p:txBody>
      </p:sp>
    </p:spTree>
    <p:extLst>
      <p:ext uri="{BB962C8B-B14F-4D97-AF65-F5344CB8AC3E}">
        <p14:creationId xmlns:p14="http://schemas.microsoft.com/office/powerpoint/2010/main" val="124023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YSIOY\AppData\Local\Microsoft\Windows\Temporary Internet Files\Content.IE5\Z023XEOF\hos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867" y="3694984"/>
            <a:ext cx="725691" cy="60170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グループ化 18"/>
          <p:cNvGrpSpPr/>
          <p:nvPr/>
        </p:nvGrpSpPr>
        <p:grpSpPr>
          <a:xfrm>
            <a:off x="3944" y="770246"/>
            <a:ext cx="9144000" cy="66469"/>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4" name="Rectangle 2"/>
          <p:cNvSpPr>
            <a:spLocks noChangeArrowheads="1"/>
          </p:cNvSpPr>
          <p:nvPr/>
        </p:nvSpPr>
        <p:spPr bwMode="auto">
          <a:xfrm>
            <a:off x="27143" y="305014"/>
            <a:ext cx="9116955"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prstClr val="black"/>
                </a:solidFill>
                <a:latin typeface="HG創英角ｺﾞｼｯｸUB" panose="020B0909000000000000" pitchFamily="49" charset="-128"/>
                <a:ea typeface="HG創英角ｺﾞｼｯｸUB" panose="020B0909000000000000" pitchFamily="49" charset="-128"/>
              </a:rPr>
              <a:t>重度訪問介護の訪問先の拡大</a:t>
            </a:r>
          </a:p>
        </p:txBody>
      </p:sp>
      <p:sp>
        <p:nvSpPr>
          <p:cNvPr id="17" name="正方形/長方形 16"/>
          <p:cNvSpPr/>
          <p:nvPr/>
        </p:nvSpPr>
        <p:spPr>
          <a:xfrm>
            <a:off x="179536" y="3362515"/>
            <a:ext cx="4525420" cy="1196481"/>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84309" tIns="42151" rIns="84309" bIns="42151" anchor="t" anchorCtr="0"/>
          <a:lstStyle/>
          <a:p>
            <a:pPr marL="165420" indent="-165420" fontAlgn="auto">
              <a:spcBef>
                <a:spcPts val="0"/>
              </a:spcBef>
              <a:spcAft>
                <a:spcPts val="0"/>
              </a:spcAft>
              <a:defRPr/>
            </a:pP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日常的に重度訪問介護を利用している最重度の障害者であって、医療機関に入院した者</a:t>
            </a:r>
            <a:endParaRPr lang="en-US" altLang="ja-JP" sz="1292" strike="sngStrike"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369"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障害支援区分６の者を対象とする予定</a:t>
            </a:r>
            <a:endParaRPr lang="en-US" altLang="ja-JP"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通院については現行制度の移動中の支援として、既に対応</a:t>
            </a:r>
            <a:endParaRPr lang="en-US" altLang="ja-JP"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8" name="正方形/長方形 17"/>
          <p:cNvSpPr/>
          <p:nvPr/>
        </p:nvSpPr>
        <p:spPr>
          <a:xfrm>
            <a:off x="96615" y="3163084"/>
            <a:ext cx="1816628"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 訪問先拡大の対象者</a:t>
            </a:r>
          </a:p>
        </p:txBody>
      </p:sp>
      <p:sp>
        <p:nvSpPr>
          <p:cNvPr id="19" name="正方形/長方形 18"/>
          <p:cNvSpPr/>
          <p:nvPr/>
        </p:nvSpPr>
        <p:spPr>
          <a:xfrm>
            <a:off x="179591" y="4894979"/>
            <a:ext cx="4535283" cy="1525126"/>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84309" tIns="42151" rIns="84309" bIns="42151" anchor="t"/>
          <a:lstStyle/>
          <a:p>
            <a:pPr marL="165420" indent="-165420" fontAlgn="auto">
              <a:spcBef>
                <a:spcPts val="0"/>
              </a:spcBef>
              <a:spcAft>
                <a:spcPts val="0"/>
              </a:spcAft>
              <a:defRPr/>
            </a:pP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利用者ごとに異なる特殊な介護方法（例：体位交換）について、医療従事者などに的確に伝達し、適切な対応につなげる。</a:t>
            </a: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738"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強い不安や恐怖等による混乱（パニック）を防ぐための本人に合った環境や生活習慣を医療従事者に伝達し、病室等の環境調整や対応の改善につなげる。</a:t>
            </a: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0" name="正方形/長方形 19"/>
          <p:cNvSpPr/>
          <p:nvPr/>
        </p:nvSpPr>
        <p:spPr>
          <a:xfrm>
            <a:off x="101965" y="4704359"/>
            <a:ext cx="1944216"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訪問先での支援内容</a:t>
            </a:r>
          </a:p>
        </p:txBody>
      </p:sp>
      <p:pic>
        <p:nvPicPr>
          <p:cNvPr id="35"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31" y="3754142"/>
            <a:ext cx="993326" cy="539046"/>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テキスト ボックス 35"/>
          <p:cNvSpPr txBox="1"/>
          <p:nvPr/>
        </p:nvSpPr>
        <p:spPr>
          <a:xfrm>
            <a:off x="6498054" y="3381827"/>
            <a:ext cx="954451"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重度訪問介護事業所</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45" name="右矢印 44"/>
          <p:cNvSpPr/>
          <p:nvPr/>
        </p:nvSpPr>
        <p:spPr>
          <a:xfrm rot="10800000">
            <a:off x="5652122" y="3861370"/>
            <a:ext cx="766120" cy="18524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pic>
        <p:nvPicPr>
          <p:cNvPr id="46"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9375" y="3733637"/>
            <a:ext cx="762762" cy="625979"/>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テキスト ボックス 46"/>
          <p:cNvSpPr txBox="1"/>
          <p:nvPr/>
        </p:nvSpPr>
        <p:spPr>
          <a:xfrm>
            <a:off x="5004048" y="3538059"/>
            <a:ext cx="477225" cy="223237"/>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居宅</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52" name="ドーナツ 51"/>
          <p:cNvSpPr/>
          <p:nvPr/>
        </p:nvSpPr>
        <p:spPr>
          <a:xfrm>
            <a:off x="5796192" y="3694951"/>
            <a:ext cx="494892" cy="520554"/>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53" name="右矢印 52"/>
          <p:cNvSpPr/>
          <p:nvPr/>
        </p:nvSpPr>
        <p:spPr>
          <a:xfrm>
            <a:off x="7478326" y="3827850"/>
            <a:ext cx="766120" cy="18524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9" name="乗算記号 8"/>
          <p:cNvSpPr/>
          <p:nvPr/>
        </p:nvSpPr>
        <p:spPr>
          <a:xfrm>
            <a:off x="7452358" y="3561974"/>
            <a:ext cx="792088" cy="7311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59" name="爆発 2 58"/>
          <p:cNvSpPr/>
          <p:nvPr/>
        </p:nvSpPr>
        <p:spPr>
          <a:xfrm rot="10800000">
            <a:off x="7629675" y="4060545"/>
            <a:ext cx="1362462" cy="830769"/>
          </a:xfrm>
          <a:prstGeom prst="irregularSeal2">
            <a:avLst/>
          </a:prstGeom>
          <a:solidFill>
            <a:srgbClr val="92D050"/>
          </a:solidFill>
          <a:ln>
            <a:noFill/>
          </a:ln>
          <a:scene3d>
            <a:camera prst="orthographicFront">
              <a:rot lat="0" lon="0" rev="0"/>
            </a:camera>
            <a:lightRig rig="threePt" dir="t"/>
          </a:scene3d>
        </p:spPr>
        <p:style>
          <a:lnRef idx="1">
            <a:schemeClr val="accent4"/>
          </a:lnRef>
          <a:fillRef idx="3">
            <a:schemeClr val="accent4"/>
          </a:fillRef>
          <a:effectRef idx="2">
            <a:schemeClr val="accent4"/>
          </a:effectRef>
          <a:fontRef idx="minor">
            <a:schemeClr val="lt1"/>
          </a:fontRef>
        </p:style>
        <p:txBody>
          <a:bodyPr lIns="84315" tIns="42160" rIns="84315" bIns="42160" rtlCol="0" anchor="ctr"/>
          <a:lstStyle/>
          <a:p>
            <a:pPr algn="ctr" fontAlgn="auto">
              <a:spcBef>
                <a:spcPts val="0"/>
              </a:spcBef>
              <a:spcAft>
                <a:spcPts val="0"/>
              </a:spcAft>
            </a:pPr>
            <a:endParaRPr lang="ja-JP" altLang="en-US" dirty="0">
              <a:solidFill>
                <a:prstClr val="black"/>
              </a:solidFill>
            </a:endParaRPr>
          </a:p>
        </p:txBody>
      </p:sp>
      <p:sp>
        <p:nvSpPr>
          <p:cNvPr id="60" name="正方形/長方形 59"/>
          <p:cNvSpPr/>
          <p:nvPr/>
        </p:nvSpPr>
        <p:spPr>
          <a:xfrm>
            <a:off x="7729274" y="4293138"/>
            <a:ext cx="1163206" cy="33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108" b="1" dirty="0">
                <a:solidFill>
                  <a:prstClr val="black"/>
                </a:solidFill>
                <a:latin typeface="HGPｺﾞｼｯｸM" panose="020B0600000000000000" pitchFamily="50" charset="-128"/>
                <a:ea typeface="HGPｺﾞｼｯｸM" panose="020B0600000000000000" pitchFamily="50" charset="-128"/>
              </a:rPr>
              <a:t>利用者にあった体位交換等が取られなくなる</a:t>
            </a:r>
            <a:endParaRPr lang="en-US" altLang="ja-JP" sz="1108" b="1"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8" b="1" i="1" u="sng" dirty="0">
                <a:solidFill>
                  <a:srgbClr val="FF0000"/>
                </a:solidFill>
                <a:latin typeface="HGPｺﾞｼｯｸM" panose="020B0600000000000000" pitchFamily="50" charset="-128"/>
                <a:ea typeface="HGPｺﾞｼｯｸM" panose="020B0600000000000000" pitchFamily="50" charset="-128"/>
              </a:rPr>
              <a:t>⇒体調の悪化</a:t>
            </a:r>
            <a:endParaRPr lang="en-US" altLang="ja-JP" sz="1108" b="1" i="1" u="sng" dirty="0">
              <a:solidFill>
                <a:srgbClr val="FF0000"/>
              </a:solidFill>
              <a:latin typeface="HGPｺﾞｼｯｸM" panose="020B0600000000000000" pitchFamily="50" charset="-128"/>
              <a:ea typeface="HGPｺﾞｼｯｸM" panose="020B0600000000000000" pitchFamily="50" charset="-128"/>
            </a:endParaRPr>
          </a:p>
        </p:txBody>
      </p:sp>
      <p:sp>
        <p:nvSpPr>
          <p:cNvPr id="7" name="下矢印 6"/>
          <p:cNvSpPr/>
          <p:nvPr/>
        </p:nvSpPr>
        <p:spPr>
          <a:xfrm>
            <a:off x="5583361" y="4476327"/>
            <a:ext cx="2488858" cy="681261"/>
          </a:xfrm>
          <a:prstGeom prst="down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30" name="角丸四角形 29"/>
          <p:cNvSpPr/>
          <p:nvPr/>
        </p:nvSpPr>
        <p:spPr>
          <a:xfrm>
            <a:off x="4874262" y="3229600"/>
            <a:ext cx="1416766" cy="234401"/>
          </a:xfrm>
          <a:prstGeom prst="roundRect">
            <a:avLst/>
          </a:prstGeom>
          <a:solidFill>
            <a:schemeClr val="bg1"/>
          </a:solidFill>
          <a:ln w="5080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ＤＦ特太ゴシック体" panose="020B0509000000000000" pitchFamily="49" charset="-128"/>
                <a:ea typeface="ＤＦ特太ゴシック体" panose="020B0509000000000000" pitchFamily="49" charset="-128"/>
              </a:rPr>
              <a:t>現行の訪問先</a:t>
            </a:r>
          </a:p>
        </p:txBody>
      </p:sp>
      <p:pic>
        <p:nvPicPr>
          <p:cNvPr id="31"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007" y="5682079"/>
            <a:ext cx="993326" cy="539046"/>
          </a:xfrm>
          <a:prstGeom prst="rect">
            <a:avLst/>
          </a:prstGeom>
          <a:noFill/>
          <a:extLst>
            <a:ext uri="{909E8E84-426E-40dd-AFC4-6F175D3DCCD1}">
              <a14:hiddenFill xmlns="" xmlns:a14="http://schemas.microsoft.com/office/drawing/2010/main">
                <a:solidFill>
                  <a:srgbClr val="FFFFFF"/>
                </a:solidFill>
              </a14:hiddenFill>
            </a:ext>
          </a:extLst>
        </p:spPr>
      </p:pic>
      <p:sp>
        <p:nvSpPr>
          <p:cNvPr id="32" name="テキスト ボックス 31"/>
          <p:cNvSpPr txBox="1"/>
          <p:nvPr/>
        </p:nvSpPr>
        <p:spPr>
          <a:xfrm>
            <a:off x="6555723" y="5309773"/>
            <a:ext cx="954451"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重度訪問介護事業所</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33" name="右矢印 32"/>
          <p:cNvSpPr/>
          <p:nvPr/>
        </p:nvSpPr>
        <p:spPr>
          <a:xfrm rot="10800000">
            <a:off x="5709934" y="5788971"/>
            <a:ext cx="766120" cy="18524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pic>
        <p:nvPicPr>
          <p:cNvPr id="37"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7153" y="5661235"/>
            <a:ext cx="762762" cy="625979"/>
          </a:xfrm>
          <a:prstGeom prst="rect">
            <a:avLst/>
          </a:prstGeom>
          <a:noFill/>
          <a:extLst>
            <a:ext uri="{909E8E84-426E-40dd-AFC4-6F175D3DCCD1}">
              <a14:hiddenFill xmlns="" xmlns:a14="http://schemas.microsoft.com/office/drawing/2010/main">
                <a:solidFill>
                  <a:srgbClr val="FFFFFF"/>
                </a:solidFill>
              </a14:hiddenFill>
            </a:ext>
          </a:extLst>
        </p:spPr>
      </p:pic>
      <p:sp>
        <p:nvSpPr>
          <p:cNvPr id="38" name="テキスト ボックス 37"/>
          <p:cNvSpPr txBox="1"/>
          <p:nvPr/>
        </p:nvSpPr>
        <p:spPr>
          <a:xfrm>
            <a:off x="5061826" y="5465658"/>
            <a:ext cx="477225" cy="223237"/>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居宅</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43" name="角丸四角形 42"/>
          <p:cNvSpPr/>
          <p:nvPr/>
        </p:nvSpPr>
        <p:spPr>
          <a:xfrm>
            <a:off x="4932084" y="5157191"/>
            <a:ext cx="1358988" cy="234401"/>
          </a:xfrm>
          <a:prstGeom prst="roundRect">
            <a:avLst/>
          </a:prstGeom>
          <a:solidFill>
            <a:schemeClr val="bg1"/>
          </a:solidFill>
          <a:ln w="5080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ＤＦ特太ゴシック体" panose="020B0509000000000000" pitchFamily="49" charset="-128"/>
                <a:ea typeface="ＤＦ特太ゴシック体" panose="020B0509000000000000" pitchFamily="49" charset="-128"/>
              </a:rPr>
              <a:t>改正後の訪問先</a:t>
            </a:r>
          </a:p>
        </p:txBody>
      </p:sp>
      <p:sp>
        <p:nvSpPr>
          <p:cNvPr id="44" name="正方形/長方形 43"/>
          <p:cNvSpPr/>
          <p:nvPr/>
        </p:nvSpPr>
        <p:spPr>
          <a:xfrm>
            <a:off x="5676427" y="4625476"/>
            <a:ext cx="2207941" cy="33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108" b="1" i="1" u="sng" dirty="0">
                <a:solidFill>
                  <a:srgbClr val="FF0000"/>
                </a:solidFill>
                <a:latin typeface="HGPｺﾞｼｯｸM" panose="020B0600000000000000" pitchFamily="50" charset="-128"/>
                <a:ea typeface="HGPｺﾞｼｯｸM" panose="020B0600000000000000" pitchFamily="50" charset="-128"/>
              </a:rPr>
              <a:t>医療機関における重度訪問</a:t>
            </a:r>
            <a:endParaRPr lang="en-US" altLang="ja-JP" sz="1108" b="1" i="1" u="sng" dirty="0">
              <a:solidFill>
                <a:srgbClr val="FF0000"/>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8" b="1" i="1" u="sng" dirty="0">
                <a:solidFill>
                  <a:srgbClr val="FF0000"/>
                </a:solidFill>
                <a:latin typeface="HGPｺﾞｼｯｸM" panose="020B0600000000000000" pitchFamily="50" charset="-128"/>
                <a:ea typeface="HGPｺﾞｼｯｸM" panose="020B0600000000000000" pitchFamily="50" charset="-128"/>
              </a:rPr>
              <a:t>介護の利用を可能へ</a:t>
            </a:r>
            <a:endParaRPr lang="en-US" altLang="ja-JP" sz="1108" b="1" i="1" u="sng" dirty="0">
              <a:solidFill>
                <a:srgbClr val="FF0000"/>
              </a:solidFill>
              <a:latin typeface="HGPｺﾞｼｯｸM" panose="020B0600000000000000" pitchFamily="50" charset="-128"/>
              <a:ea typeface="HGPｺﾞｼｯｸM" panose="020B0600000000000000" pitchFamily="50" charset="-128"/>
            </a:endParaRPr>
          </a:p>
        </p:txBody>
      </p:sp>
      <p:sp>
        <p:nvSpPr>
          <p:cNvPr id="48" name="ドーナツ 47"/>
          <p:cNvSpPr/>
          <p:nvPr/>
        </p:nvSpPr>
        <p:spPr>
          <a:xfrm>
            <a:off x="5868192" y="5622852"/>
            <a:ext cx="494892" cy="520554"/>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40" name="右矢印 39"/>
          <p:cNvSpPr/>
          <p:nvPr/>
        </p:nvSpPr>
        <p:spPr>
          <a:xfrm>
            <a:off x="7536106" y="5755448"/>
            <a:ext cx="766120" cy="18524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39" name="ドーナツ 38"/>
          <p:cNvSpPr/>
          <p:nvPr/>
        </p:nvSpPr>
        <p:spPr>
          <a:xfrm>
            <a:off x="7600956" y="5622889"/>
            <a:ext cx="494892" cy="520554"/>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49" name="テキスト ボックス 48"/>
          <p:cNvSpPr txBox="1"/>
          <p:nvPr/>
        </p:nvSpPr>
        <p:spPr>
          <a:xfrm>
            <a:off x="8213899" y="3218391"/>
            <a:ext cx="906644"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医療機関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（入院）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pic>
        <p:nvPicPr>
          <p:cNvPr id="50" name="Picture 4" descr="C:\Users\YSIOY\AppData\Local\Microsoft\Windows\Temporary Internet Files\Content.IE5\Z023XEOF\hos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636" y="5661230"/>
            <a:ext cx="725691" cy="671208"/>
          </a:xfrm>
          <a:prstGeom prst="rect">
            <a:avLst/>
          </a:prstGeom>
          <a:noFill/>
          <a:extLst>
            <a:ext uri="{909E8E84-426E-40dd-AFC4-6F175D3DCCD1}">
              <a14:hiddenFill xmlns="" xmlns:a14="http://schemas.microsoft.com/office/drawing/2010/main">
                <a:solidFill>
                  <a:srgbClr val="FFFFFF"/>
                </a:solidFill>
              </a14:hiddenFill>
            </a:ext>
          </a:extLst>
        </p:spPr>
      </p:pic>
      <p:sp>
        <p:nvSpPr>
          <p:cNvPr id="51" name="テキスト ボックス 50"/>
          <p:cNvSpPr txBox="1"/>
          <p:nvPr/>
        </p:nvSpPr>
        <p:spPr>
          <a:xfrm>
            <a:off x="8204124" y="5212851"/>
            <a:ext cx="906644"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医療機関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（入院）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41" name="角丸四角形 40"/>
          <p:cNvSpPr/>
          <p:nvPr/>
        </p:nvSpPr>
        <p:spPr>
          <a:xfrm>
            <a:off x="52131" y="969671"/>
            <a:ext cx="8972664" cy="2060537"/>
          </a:xfrm>
          <a:prstGeom prst="roundRect">
            <a:avLst>
              <a:gd name="adj" fmla="val 7534"/>
            </a:avLst>
          </a:prstGeom>
          <a:solidFill>
            <a:schemeClr val="bg1"/>
          </a:solidFill>
          <a:ln/>
        </p:spPr>
        <p:style>
          <a:lnRef idx="1">
            <a:schemeClr val="accent5"/>
          </a:lnRef>
          <a:fillRef idx="2">
            <a:schemeClr val="accent5"/>
          </a:fillRef>
          <a:effectRef idx="1">
            <a:schemeClr val="accent5"/>
          </a:effectRef>
          <a:fontRef idx="minor">
            <a:schemeClr val="dk1"/>
          </a:fontRef>
        </p:style>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四肢の麻痺及び寝たきりの状態にある者等の最重度の障害者が医療機関に入院した時には、重度訪問介護の支援が受けられなくなることから以下のような事例があるとの指摘がある。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en-US" altLang="ja-JP" sz="462" dirty="0">
              <a:solidFill>
                <a:prstClr val="black"/>
              </a:solidFill>
              <a:latin typeface="HGPｺﾞｼｯｸM" panose="020B0600000000000000" pitchFamily="50" charset="-128"/>
              <a:ea typeface="HGPｺﾞｼｯｸM" panose="020B0600000000000000" pitchFamily="50" charset="-128"/>
            </a:endParaRPr>
          </a:p>
          <a:p>
            <a:pPr marL="326440" indent="-81977" fontAlgn="auto">
              <a:lnSpc>
                <a:spcPct val="110000"/>
              </a:lnSpc>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・体位交換などについて特殊な介護が必要な者に適切な方法が取られにくくなることにより苦痛が生じてしまう</a:t>
            </a:r>
            <a:endParaRPr lang="en-US" altLang="ja-JP" sz="1108" dirty="0">
              <a:solidFill>
                <a:prstClr val="black"/>
              </a:solidFill>
              <a:latin typeface="HGPｺﾞｼｯｸM" panose="020B0600000000000000" pitchFamily="50" charset="-128"/>
              <a:ea typeface="HGPｺﾞｼｯｸM" panose="020B0600000000000000" pitchFamily="50" charset="-128"/>
            </a:endParaRPr>
          </a:p>
          <a:p>
            <a:pPr marL="326440" indent="-81977" fontAlgn="auto">
              <a:lnSpc>
                <a:spcPct val="110000"/>
              </a:lnSpc>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・行動上著しい困難を有する者について、本人の障害特性に応じた支援が行われないことにより、強い不安や恐怖等による混乱（パニック）を起こし、自傷行為等に至ってしまう</a:t>
            </a:r>
          </a:p>
          <a:p>
            <a:pPr marL="162486" indent="-162486" fontAlgn="auto">
              <a:lnSpc>
                <a:spcPct val="110000"/>
              </a:lnSpc>
              <a:spcBef>
                <a:spcPts val="0"/>
              </a:spcBef>
              <a:spcAft>
                <a:spcPts val="0"/>
              </a:spcAft>
            </a:pPr>
            <a:endParaRPr lang="ja-JP" altLang="en-US" sz="738"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最重度の障害者であって重度訪問介護を利用している者に対し、入院中の医療機関においても、利用者の状態などを熟知しているヘルパーを引き続き利用し、そのニーズを的確に医療従事者に伝達する等の支援を行うことができることとする。</a:t>
            </a:r>
          </a:p>
        </p:txBody>
      </p:sp>
      <p:sp>
        <p:nvSpPr>
          <p:cNvPr id="5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86698" y="6488027"/>
            <a:ext cx="2057400" cy="365125"/>
          </a:xfrm>
        </p:spPr>
        <p:txBody>
          <a:bodyPr/>
          <a:lstStyle/>
          <a:p>
            <a:pPr>
              <a:defRPr/>
            </a:pPr>
            <a:fld id="{F90A3C79-1AFD-481B-B685-7933BCD0898B}" type="slidenum">
              <a:rPr lang="en-US" altLang="ja-JP" smtClean="0"/>
              <a:pPr>
                <a:defRPr/>
              </a:pPr>
              <a:t>10</a:t>
            </a:fld>
            <a:endParaRPr lang="en-US" altLang="ja-JP" dirty="0"/>
          </a:p>
        </p:txBody>
      </p:sp>
    </p:spTree>
    <p:extLst>
      <p:ext uri="{BB962C8B-B14F-4D97-AF65-F5344CB8AC3E}">
        <p14:creationId xmlns:p14="http://schemas.microsoft.com/office/powerpoint/2010/main" val="36917260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5835" y="188640"/>
            <a:ext cx="8485094" cy="432603"/>
          </a:xfrm>
          <a:solidFill>
            <a:schemeClr val="accent2">
              <a:lumMod val="60000"/>
              <a:lumOff val="40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oAutofit/>
          </a:bodyPr>
          <a:lstStyle/>
          <a:p>
            <a:r>
              <a:rPr lang="ja-JP" altLang="en-US" sz="2031" b="1" dirty="0"/>
              <a:t>成年後見制度利用促進基本計画の概要</a:t>
            </a:r>
          </a:p>
        </p:txBody>
      </p:sp>
      <p:grpSp>
        <p:nvGrpSpPr>
          <p:cNvPr id="6" name="グループ化 5"/>
          <p:cNvGrpSpPr/>
          <p:nvPr/>
        </p:nvGrpSpPr>
        <p:grpSpPr>
          <a:xfrm>
            <a:off x="129104" y="2475463"/>
            <a:ext cx="8643421" cy="4289854"/>
            <a:chOff x="147594" y="2383867"/>
            <a:chExt cx="8643421" cy="4647343"/>
          </a:xfrm>
        </p:grpSpPr>
        <p:sp>
          <p:nvSpPr>
            <p:cNvPr id="5" name="テキスト ボックス 4"/>
            <p:cNvSpPr txBox="1"/>
            <p:nvPr/>
          </p:nvSpPr>
          <p:spPr>
            <a:xfrm>
              <a:off x="147594" y="2788381"/>
              <a:ext cx="8538882" cy="4242829"/>
            </a:xfrm>
            <a:prstGeom prst="rect">
              <a:avLst/>
            </a:prstGeom>
            <a:noFill/>
          </p:spPr>
          <p:txBody>
            <a:bodyPr wrap="square" rtlCol="0">
              <a:spAutoFit/>
            </a:bodyPr>
            <a:lstStyle/>
            <a:p>
              <a:r>
                <a:rPr lang="ja-JP" altLang="en-US" sz="1400" dirty="0"/>
                <a:t>（１）今後の施策の基本的な考え方</a:t>
              </a:r>
              <a:endParaRPr lang="en-US" altLang="ja-JP" sz="1400" dirty="0"/>
            </a:p>
            <a:p>
              <a:pPr marL="492382" indent="-492382"/>
              <a:r>
                <a:rPr lang="ja-JP" altLang="en-US" sz="1400" dirty="0"/>
                <a:t>　　①</a:t>
              </a:r>
              <a:r>
                <a:rPr lang="ja-JP" altLang="en-US" sz="1400" u="sng" dirty="0"/>
                <a:t>ノーマライゼーション</a:t>
              </a:r>
              <a:r>
                <a:rPr lang="ja-JP" altLang="en-US" sz="1400" dirty="0"/>
                <a:t>（個人としての尊厳を重んじ、その尊厳にふさわしい生活を保障する）</a:t>
              </a:r>
              <a:endParaRPr lang="en-US" altLang="ja-JP" sz="1400" dirty="0"/>
            </a:p>
            <a:p>
              <a:r>
                <a:rPr lang="ja-JP" altLang="en-US" sz="1400" dirty="0"/>
                <a:t>　　②</a:t>
              </a:r>
              <a:r>
                <a:rPr lang="ja-JP" altLang="en-US" sz="1400" u="sng" dirty="0"/>
                <a:t>自己決定権</a:t>
              </a:r>
              <a:r>
                <a:rPr lang="ja-JP" altLang="en-US" sz="1400" dirty="0"/>
                <a:t>の尊重（意思決定支援の重視と自発的意思の尊重）</a:t>
              </a:r>
              <a:endParaRPr lang="en-US" altLang="ja-JP" sz="1400" dirty="0"/>
            </a:p>
            <a:p>
              <a:r>
                <a:rPr lang="ja-JP" altLang="en-US" sz="1400" dirty="0"/>
                <a:t>　　③財産管理のみならず、</a:t>
              </a:r>
              <a:r>
                <a:rPr lang="ja-JP" altLang="en-US" sz="1400" u="sng" dirty="0"/>
                <a:t>身上保護も</a:t>
              </a:r>
              <a:r>
                <a:rPr lang="ja-JP" altLang="en-US" sz="1400" dirty="0"/>
                <a:t>重視。</a:t>
              </a:r>
              <a:endParaRPr lang="en-US" altLang="ja-JP" sz="1400" dirty="0"/>
            </a:p>
            <a:p>
              <a:pPr>
                <a:lnSpc>
                  <a:spcPts val="2123"/>
                </a:lnSpc>
              </a:pPr>
              <a:endParaRPr lang="en-US" altLang="ja-JP" sz="1400" dirty="0" smtClean="0"/>
            </a:p>
            <a:p>
              <a:pPr>
                <a:lnSpc>
                  <a:spcPts val="2123"/>
                </a:lnSpc>
              </a:pPr>
              <a:r>
                <a:rPr lang="ja-JP" altLang="en-US" sz="1400" dirty="0" smtClean="0"/>
                <a:t>（</a:t>
              </a:r>
              <a:r>
                <a:rPr lang="ja-JP" altLang="en-US" sz="1400" dirty="0"/>
                <a:t>２）今後の施策の目標　</a:t>
              </a:r>
              <a:endParaRPr lang="en-US" altLang="ja-JP" sz="1400" dirty="0"/>
            </a:p>
            <a:p>
              <a:pPr marL="247657" indent="-247657">
                <a:lnSpc>
                  <a:spcPts val="2123"/>
                </a:lnSpc>
              </a:pPr>
              <a:r>
                <a:rPr lang="ja-JP" altLang="en-US" sz="1400" dirty="0"/>
                <a:t>　　①</a:t>
              </a:r>
              <a:r>
                <a:rPr lang="ja-JP" altLang="en-US" sz="1400" u="sng" dirty="0"/>
                <a:t>利用者がメリットを実感</a:t>
              </a:r>
              <a:r>
                <a:rPr lang="ja-JP" altLang="en-US" sz="1400" dirty="0"/>
                <a:t>できる制度・運用へ改善を進める。</a:t>
              </a:r>
              <a:endParaRPr lang="en-US" altLang="ja-JP" sz="1400" dirty="0"/>
            </a:p>
            <a:p>
              <a:pPr marL="496778" indent="-496778"/>
              <a:r>
                <a:rPr lang="ja-JP" altLang="en-US" sz="1400" dirty="0"/>
                <a:t>　　②</a:t>
              </a:r>
              <a:r>
                <a:rPr lang="ja-JP" altLang="en-US" sz="1400" u="sng" dirty="0"/>
                <a:t>全国どの地域においても</a:t>
              </a:r>
              <a:r>
                <a:rPr lang="ja-JP" altLang="en-US" sz="1400" dirty="0"/>
                <a:t>必要な人が成年後見制度を利用できるよう、各地域において、</a:t>
              </a:r>
              <a:r>
                <a:rPr lang="ja-JP" altLang="en-US" sz="1400" u="sng" dirty="0"/>
                <a:t>権利擁護支援の地域連携ネットワークの構築</a:t>
              </a:r>
              <a:r>
                <a:rPr lang="ja-JP" altLang="en-US" sz="1400" dirty="0"/>
                <a:t>を図る。</a:t>
              </a:r>
              <a:endParaRPr lang="en-US" altLang="ja-JP" sz="1400" dirty="0"/>
            </a:p>
            <a:p>
              <a:pPr marL="496778" indent="-496778">
                <a:tabLst>
                  <a:tab pos="496778" algn="l"/>
                </a:tabLst>
              </a:pPr>
              <a:r>
                <a:rPr lang="ja-JP" altLang="en-US" sz="1400" dirty="0"/>
                <a:t>　　③</a:t>
              </a:r>
              <a:r>
                <a:rPr lang="ja-JP" altLang="en-US" sz="1400" u="sng" dirty="0"/>
                <a:t>後見人等による横領等の不正防止を徹底</a:t>
              </a:r>
              <a:r>
                <a:rPr lang="ja-JP" altLang="en-US" sz="1400" dirty="0"/>
                <a:t>するとともに、利用しやすさとの調和を図り、安心して成年後見制度を利用できる環境を整備する。</a:t>
              </a:r>
              <a:endParaRPr lang="en-US" altLang="ja-JP" sz="1400" dirty="0"/>
            </a:p>
            <a:p>
              <a:r>
                <a:rPr lang="ja-JP" altLang="en-US" sz="1400" dirty="0"/>
                <a:t>　　④成年被後見人等の</a:t>
              </a:r>
              <a:r>
                <a:rPr lang="ja-JP" altLang="en-US" sz="1400" u="sng" dirty="0"/>
                <a:t>権利制限に係る措置（欠格条項）を見直す</a:t>
              </a:r>
              <a:r>
                <a:rPr lang="ja-JP" altLang="en-US" sz="1400" dirty="0"/>
                <a:t>。</a:t>
              </a:r>
              <a:endParaRPr lang="en-US" altLang="ja-JP" sz="1400" dirty="0"/>
            </a:p>
            <a:p>
              <a:endParaRPr lang="en-US" altLang="ja-JP" sz="1400" dirty="0" smtClean="0"/>
            </a:p>
            <a:p>
              <a:r>
                <a:rPr lang="ja-JP" altLang="en-US" sz="1400" dirty="0" smtClean="0"/>
                <a:t>（</a:t>
              </a:r>
              <a:r>
                <a:rPr lang="ja-JP" altLang="en-US" sz="1400" dirty="0"/>
                <a:t>３）施策の進捗状況の把握・評価等</a:t>
              </a:r>
              <a:endParaRPr lang="en-US" altLang="ja-JP" sz="1400" dirty="0"/>
            </a:p>
            <a:p>
              <a:pPr marL="79133" indent="-79133"/>
              <a:r>
                <a:rPr lang="ja-JP" altLang="en-US" sz="1400" dirty="0"/>
                <a:t>　　基本計画に盛り込まれた施策について、国においてその</a:t>
              </a:r>
              <a:r>
                <a:rPr lang="ja-JP" altLang="en-US" sz="1400" u="sng" dirty="0"/>
                <a:t>進捗状況を把握・評価</a:t>
              </a:r>
              <a:r>
                <a:rPr lang="ja-JP" altLang="en-US" sz="1400" dirty="0"/>
                <a:t>し、目標達成のために必要な対応について検討する。</a:t>
              </a:r>
              <a:endParaRPr lang="en-US" altLang="ja-JP" sz="1400" dirty="0"/>
            </a:p>
            <a:p>
              <a:endParaRPr lang="en-US" altLang="ja-JP" sz="1400" dirty="0"/>
            </a:p>
          </p:txBody>
        </p:sp>
        <p:sp>
          <p:nvSpPr>
            <p:cNvPr id="11" name="テキスト ボックス 10"/>
            <p:cNvSpPr txBox="1"/>
            <p:nvPr/>
          </p:nvSpPr>
          <p:spPr>
            <a:xfrm>
              <a:off x="216835" y="2383867"/>
              <a:ext cx="3334870" cy="40775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algn="ctr"/>
              <a:r>
                <a:rPr lang="ja-JP" altLang="en-US" dirty="0"/>
                <a:t>基本的な考え方及び目標等</a:t>
              </a:r>
            </a:p>
          </p:txBody>
        </p:sp>
        <p:sp>
          <p:nvSpPr>
            <p:cNvPr id="3" name="正方形/長方形 2"/>
            <p:cNvSpPr/>
            <p:nvPr/>
          </p:nvSpPr>
          <p:spPr>
            <a:xfrm>
              <a:off x="440391" y="3164272"/>
              <a:ext cx="8350624" cy="766821"/>
            </a:xfrm>
            <a:prstGeom prst="rect">
              <a:avLst/>
            </a:prstGeom>
            <a:no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 name="正方形/長方形 7"/>
            <p:cNvSpPr/>
            <p:nvPr/>
          </p:nvSpPr>
          <p:spPr>
            <a:xfrm>
              <a:off x="433668" y="4448964"/>
              <a:ext cx="8357347" cy="1504909"/>
            </a:xfrm>
            <a:prstGeom prst="rect">
              <a:avLst/>
            </a:prstGeom>
            <a:no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9" name="テキスト ボックス 8"/>
          <p:cNvSpPr txBox="1"/>
          <p:nvPr/>
        </p:nvSpPr>
        <p:spPr>
          <a:xfrm>
            <a:off x="198345" y="758842"/>
            <a:ext cx="3334870" cy="37638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algn="ctr"/>
            <a:r>
              <a:rPr lang="ja-JP" altLang="en-US" sz="1846" dirty="0"/>
              <a:t>基本計画について</a:t>
            </a:r>
          </a:p>
        </p:txBody>
      </p:sp>
      <p:sp>
        <p:nvSpPr>
          <p:cNvPr id="7" name="テキスト ボックス 6"/>
          <p:cNvSpPr txBox="1"/>
          <p:nvPr/>
        </p:nvSpPr>
        <p:spPr>
          <a:xfrm>
            <a:off x="166407" y="1128123"/>
            <a:ext cx="8964146" cy="1456168"/>
          </a:xfrm>
          <a:prstGeom prst="rect">
            <a:avLst/>
          </a:prstGeom>
          <a:noFill/>
        </p:spPr>
        <p:txBody>
          <a:bodyPr wrap="square" rtlCol="0">
            <a:spAutoFit/>
          </a:bodyPr>
          <a:lstStyle/>
          <a:p>
            <a:pPr marL="161196" indent="-161196"/>
            <a:r>
              <a:rPr lang="ja-JP" altLang="en-US" sz="1477" dirty="0"/>
              <a:t>（１）成年後見制度の利用の促進に関する法律（平成</a:t>
            </a:r>
            <a:r>
              <a:rPr lang="en-US" altLang="ja-JP" sz="1477" dirty="0"/>
              <a:t>28</a:t>
            </a:r>
            <a:r>
              <a:rPr lang="ja-JP" altLang="en-US" sz="1477" dirty="0"/>
              <a:t>年法律第</a:t>
            </a:r>
            <a:r>
              <a:rPr lang="en-US" altLang="ja-JP" sz="1477" dirty="0"/>
              <a:t>29</a:t>
            </a:r>
            <a:r>
              <a:rPr lang="ja-JP" altLang="en-US" sz="1477" dirty="0"/>
              <a:t>号）に基づき、</a:t>
            </a:r>
            <a:r>
              <a:rPr lang="ja-JP" altLang="en-US" sz="1477" u="sng" dirty="0"/>
              <a:t>成年後見制度の利用促進に関する施策の総合的・計画的な推進を図る</a:t>
            </a:r>
            <a:r>
              <a:rPr lang="ja-JP" altLang="en-US" sz="1477" dirty="0"/>
              <a:t>ために策定。</a:t>
            </a:r>
            <a:endParaRPr lang="en-US" altLang="ja-JP" sz="1477" dirty="0"/>
          </a:p>
          <a:p>
            <a:pPr marL="161196" indent="-161196"/>
            <a:r>
              <a:rPr lang="ja-JP" altLang="en-US" sz="1477" dirty="0"/>
              <a:t>（２）計画の対象期間は</a:t>
            </a:r>
            <a:r>
              <a:rPr lang="ja-JP" altLang="en-US" sz="1477" u="sng" dirty="0"/>
              <a:t>概ね５年間</a:t>
            </a:r>
            <a:r>
              <a:rPr lang="ja-JP" altLang="en-US" sz="1477" dirty="0"/>
              <a:t>を念頭（平成</a:t>
            </a:r>
            <a:r>
              <a:rPr lang="en-US" altLang="ja-JP" sz="1477" dirty="0"/>
              <a:t>29</a:t>
            </a:r>
            <a:r>
              <a:rPr lang="ja-JP" altLang="en-US" sz="1477" dirty="0"/>
              <a:t>年度～</a:t>
            </a:r>
            <a:r>
              <a:rPr lang="en-US" altLang="ja-JP" sz="1477" dirty="0"/>
              <a:t>33</a:t>
            </a:r>
            <a:r>
              <a:rPr lang="ja-JP" altLang="en-US" sz="1477" dirty="0"/>
              <a:t>年度）。</a:t>
            </a:r>
          </a:p>
          <a:p>
            <a:pPr marL="161196" indent="-161196"/>
            <a:r>
              <a:rPr lang="ja-JP" altLang="en-US" sz="1477" dirty="0"/>
              <a:t>（３）国・地方公共団体・関係団体等は、</a:t>
            </a:r>
            <a:r>
              <a:rPr lang="ja-JP" altLang="en-US" sz="1477" u="sng" dirty="0"/>
              <a:t>工程表を踏まえた各施策の段階的・計画的な推進</a:t>
            </a:r>
            <a:r>
              <a:rPr lang="ja-JP" altLang="en-US" sz="1477" dirty="0"/>
              <a:t>に取り組む。</a:t>
            </a:r>
            <a:endParaRPr lang="en-US" altLang="ja-JP" sz="1477" dirty="0"/>
          </a:p>
          <a:p>
            <a:pPr marL="161196" indent="-161196"/>
            <a:r>
              <a:rPr lang="en-US" altLang="ja-JP" sz="1477" dirty="0"/>
              <a:t>※</a:t>
            </a:r>
            <a:r>
              <a:rPr lang="ja-JP" altLang="en-US" sz="1477" dirty="0"/>
              <a:t>市町村は国の計画を勘案して市町村計画を策定。</a:t>
            </a:r>
            <a:endParaRPr lang="en-US" altLang="ja-JP" sz="1477" dirty="0"/>
          </a:p>
          <a:p>
            <a:pPr marL="161196" indent="-161196"/>
            <a:endParaRPr lang="ja-JP" altLang="en-US" sz="1477" dirty="0"/>
          </a:p>
        </p:txBody>
      </p:sp>
      <p:sp>
        <p:nvSpPr>
          <p:cNvPr id="12"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7073153" y="6437219"/>
            <a:ext cx="2057400" cy="365125"/>
          </a:xfrm>
        </p:spPr>
        <p:txBody>
          <a:bodyPr/>
          <a:lstStyle/>
          <a:p>
            <a:pPr>
              <a:defRPr/>
            </a:pPr>
            <a:fld id="{F90A3C79-1AFD-481B-B685-7933BCD0898B}" type="slidenum">
              <a:rPr lang="en-US" altLang="ja-JP" smtClean="0"/>
              <a:pPr>
                <a:defRPr/>
              </a:pPr>
              <a:t>100</a:t>
            </a:fld>
            <a:endParaRPr lang="en-US" altLang="ja-JP" dirty="0"/>
          </a:p>
        </p:txBody>
      </p:sp>
    </p:spTree>
    <p:extLst>
      <p:ext uri="{BB962C8B-B14F-4D97-AF65-F5344CB8AC3E}">
        <p14:creationId xmlns:p14="http://schemas.microsoft.com/office/powerpoint/2010/main" val="30075453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1151" y="311001"/>
            <a:ext cx="8485094" cy="397686"/>
          </a:xfrm>
          <a:solidFill>
            <a:schemeClr val="accent2">
              <a:lumMod val="60000"/>
              <a:lumOff val="40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oAutofit/>
          </a:bodyPr>
          <a:lstStyle/>
          <a:p>
            <a:r>
              <a:rPr lang="ja-JP" altLang="en-US" sz="2031" b="1" dirty="0"/>
              <a:t>成年後見制度利用促進基本計画のポイント</a:t>
            </a:r>
          </a:p>
        </p:txBody>
      </p:sp>
      <p:grpSp>
        <p:nvGrpSpPr>
          <p:cNvPr id="21" name="グループ化 20"/>
          <p:cNvGrpSpPr/>
          <p:nvPr/>
        </p:nvGrpSpPr>
        <p:grpSpPr>
          <a:xfrm>
            <a:off x="291150" y="2845971"/>
            <a:ext cx="8178084" cy="2410202"/>
            <a:chOff x="295835" y="3248722"/>
            <a:chExt cx="8178084" cy="2611052"/>
          </a:xfrm>
        </p:grpSpPr>
        <p:sp>
          <p:nvSpPr>
            <p:cNvPr id="16" name="テキスト ボックス 15"/>
            <p:cNvSpPr txBox="1"/>
            <p:nvPr/>
          </p:nvSpPr>
          <p:spPr>
            <a:xfrm>
              <a:off x="295835" y="3613048"/>
              <a:ext cx="8178084" cy="22467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77" dirty="0">
                  <a:solidFill>
                    <a:schemeClr val="tx1"/>
                  </a:solidFill>
                </a:rPr>
                <a:t>・権利擁護支援が必要な人の発見と早期からの相談</a:t>
              </a:r>
              <a:endParaRPr lang="en-US" altLang="ja-JP" sz="1477" dirty="0">
                <a:solidFill>
                  <a:schemeClr val="tx1"/>
                </a:solidFill>
              </a:endParaRPr>
            </a:p>
            <a:p>
              <a:r>
                <a:rPr lang="ja-JP" altLang="en-US" sz="1477" dirty="0">
                  <a:solidFill>
                    <a:schemeClr val="tx1"/>
                  </a:solidFill>
                </a:rPr>
                <a:t>・後見人等を含めた「チーム」</a:t>
              </a:r>
              <a:r>
                <a:rPr lang="ja-JP" altLang="en-US" sz="1108" dirty="0">
                  <a:solidFill>
                    <a:schemeClr val="tx1"/>
                  </a:solidFill>
                </a:rPr>
                <a:t>（注１）</a:t>
              </a:r>
              <a:r>
                <a:rPr lang="ja-JP" altLang="en-US" sz="1477" dirty="0">
                  <a:solidFill>
                    <a:schemeClr val="tx1"/>
                  </a:solidFill>
                </a:rPr>
                <a:t>による本人の見守り</a:t>
              </a:r>
              <a:endParaRPr lang="en-US" altLang="ja-JP" sz="1477" dirty="0">
                <a:solidFill>
                  <a:schemeClr val="tx1"/>
                </a:solidFill>
              </a:endParaRPr>
            </a:p>
            <a:p>
              <a:r>
                <a:rPr lang="ja-JP" altLang="en-US" sz="1477" dirty="0">
                  <a:solidFill>
                    <a:schemeClr val="tx1"/>
                  </a:solidFill>
                </a:rPr>
                <a:t>・「協議会」等</a:t>
              </a:r>
              <a:r>
                <a:rPr lang="ja-JP" altLang="en-US" sz="1108" dirty="0">
                  <a:solidFill>
                    <a:schemeClr val="tx1"/>
                  </a:solidFill>
                </a:rPr>
                <a:t>（注２）</a:t>
              </a:r>
              <a:r>
                <a:rPr lang="ja-JP" altLang="en-US" sz="1477" dirty="0">
                  <a:solidFill>
                    <a:schemeClr val="tx1"/>
                  </a:solidFill>
                </a:rPr>
                <a:t>によるチームの支援</a:t>
              </a:r>
              <a:endParaRPr lang="en-US" altLang="ja-JP" sz="1477" dirty="0">
                <a:solidFill>
                  <a:schemeClr val="tx1"/>
                </a:solidFill>
              </a:endParaRPr>
            </a:p>
            <a:p>
              <a:r>
                <a:rPr lang="ja-JP" altLang="en-US" sz="1477" dirty="0">
                  <a:solidFill>
                    <a:schemeClr val="tx1"/>
                  </a:solidFill>
                </a:rPr>
                <a:t>・地域連携ネットワークの整備・運営の中核となる機関の必要性</a:t>
              </a:r>
              <a:endParaRPr lang="en-US" altLang="ja-JP" sz="1477" dirty="0">
                <a:solidFill>
                  <a:schemeClr val="tx1"/>
                </a:solidFill>
              </a:endParaRPr>
            </a:p>
            <a:p>
              <a:r>
                <a:rPr lang="ja-JP" altLang="en-US" dirty="0">
                  <a:solidFill>
                    <a:schemeClr val="tx1"/>
                  </a:solidFill>
                </a:rPr>
                <a:t>　</a:t>
              </a:r>
              <a:r>
                <a:rPr lang="ja-JP" altLang="en-US" sz="1292" dirty="0">
                  <a:solidFill>
                    <a:schemeClr val="tx1"/>
                  </a:solidFill>
                </a:rPr>
                <a:t>　　　 ・広報機能（権利擁護の必要な人の発見、周知・啓発等）</a:t>
              </a:r>
            </a:p>
            <a:p>
              <a:r>
                <a:rPr lang="ja-JP" altLang="en-US" sz="1292" dirty="0">
                  <a:solidFill>
                    <a:schemeClr val="tx1"/>
                  </a:solidFill>
                </a:rPr>
                <a:t>  　　　　・相談機能（相談対応、後見ニーズの精査、見守り体制の調整等）</a:t>
              </a:r>
            </a:p>
            <a:p>
              <a:r>
                <a:rPr lang="ja-JP" altLang="en-US" sz="1292" dirty="0">
                  <a:solidFill>
                    <a:schemeClr val="tx1"/>
                  </a:solidFill>
                </a:rPr>
                <a:t>  　　　　・利用促進（マッチング）機能</a:t>
              </a:r>
            </a:p>
            <a:p>
              <a:r>
                <a:rPr lang="ja-JP" altLang="en-US" sz="1292" dirty="0">
                  <a:solidFill>
                    <a:schemeClr val="tx1"/>
                  </a:solidFill>
                </a:rPr>
                <a:t>  　　　　・後見人支援機能（チームによる支援、本人の意思を尊重した柔軟な対応等）</a:t>
              </a:r>
            </a:p>
            <a:p>
              <a:r>
                <a:rPr lang="ja-JP" altLang="en-US" sz="1292" dirty="0">
                  <a:solidFill>
                    <a:schemeClr val="tx1"/>
                  </a:solidFill>
                </a:rPr>
                <a:t>　 　　　 ・不正防止効果</a:t>
              </a:r>
              <a:endParaRPr lang="en-US" altLang="ja-JP" sz="1292" dirty="0">
                <a:solidFill>
                  <a:schemeClr val="tx1"/>
                </a:solidFill>
              </a:endParaRPr>
            </a:p>
          </p:txBody>
        </p:sp>
        <p:sp>
          <p:nvSpPr>
            <p:cNvPr id="17" name="テキスト ボックス 16"/>
            <p:cNvSpPr txBox="1"/>
            <p:nvPr/>
          </p:nvSpPr>
          <p:spPr>
            <a:xfrm>
              <a:off x="295835" y="3248722"/>
              <a:ext cx="773723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a:t>（２）</a:t>
              </a:r>
              <a:r>
                <a:rPr lang="ja-JP" altLang="ja-JP" dirty="0"/>
                <a:t>権利擁護支援の地域連携ネットワークづくり</a:t>
              </a:r>
              <a:r>
                <a:rPr lang="ja-JP" altLang="en-US" dirty="0"/>
                <a:t>　　</a:t>
              </a:r>
              <a:endParaRPr kumimoji="1" lang="ja-JP" altLang="en-US" dirty="0"/>
            </a:p>
          </p:txBody>
        </p:sp>
      </p:grpSp>
      <p:grpSp>
        <p:nvGrpSpPr>
          <p:cNvPr id="20" name="グループ化 19"/>
          <p:cNvGrpSpPr/>
          <p:nvPr/>
        </p:nvGrpSpPr>
        <p:grpSpPr>
          <a:xfrm>
            <a:off x="295836" y="5308303"/>
            <a:ext cx="8219515" cy="887867"/>
            <a:chOff x="295835" y="4812655"/>
            <a:chExt cx="8219515" cy="961856"/>
          </a:xfrm>
        </p:grpSpPr>
        <p:sp>
          <p:nvSpPr>
            <p:cNvPr id="5" name="テキスト ボックス 4"/>
            <p:cNvSpPr txBox="1"/>
            <p:nvPr/>
          </p:nvSpPr>
          <p:spPr>
            <a:xfrm>
              <a:off x="295835" y="5181987"/>
              <a:ext cx="8219515" cy="5925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82064" indent="-82064"/>
              <a:r>
                <a:rPr lang="ja-JP" altLang="en-US" sz="1477" dirty="0"/>
                <a:t>・後見制度支援信託に並立・</a:t>
              </a:r>
              <a:r>
                <a:rPr lang="ja-JP" altLang="en-US" sz="1477"/>
                <a:t>代替する新た</a:t>
              </a:r>
              <a:r>
                <a:rPr lang="ja-JP" altLang="en-US" sz="1477" dirty="0"/>
                <a:t>な方策の検討</a:t>
              </a:r>
            </a:p>
            <a:p>
              <a:pPr marL="82064" indent="-82064"/>
              <a:r>
                <a:rPr lang="ja-JP" altLang="en-US" sz="1477" dirty="0"/>
                <a:t>（預貯金の払戻しについての後見監督人等の関与を可能とする仕組み）</a:t>
              </a:r>
            </a:p>
          </p:txBody>
        </p:sp>
        <p:sp>
          <p:nvSpPr>
            <p:cNvPr id="19" name="テキスト ボックス 18"/>
            <p:cNvSpPr txBox="1"/>
            <p:nvPr/>
          </p:nvSpPr>
          <p:spPr>
            <a:xfrm>
              <a:off x="295835" y="4812655"/>
              <a:ext cx="773254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a:t>（３）不正防止の</a:t>
              </a:r>
              <a:r>
                <a:rPr lang="ja-JP" altLang="en-US" dirty="0">
                  <a:solidFill>
                    <a:schemeClr val="bg1"/>
                  </a:solidFill>
                </a:rPr>
                <a:t>徹底</a:t>
              </a:r>
              <a:r>
                <a:rPr lang="ja-JP" altLang="en-US" dirty="0"/>
                <a:t>と利用しやすさとの調和　　</a:t>
              </a:r>
              <a:endParaRPr lang="en-US" altLang="ja-JP" dirty="0"/>
            </a:p>
          </p:txBody>
        </p:sp>
      </p:grpSp>
      <p:grpSp>
        <p:nvGrpSpPr>
          <p:cNvPr id="22" name="グループ化 21"/>
          <p:cNvGrpSpPr/>
          <p:nvPr/>
        </p:nvGrpSpPr>
        <p:grpSpPr>
          <a:xfrm>
            <a:off x="291150" y="1667648"/>
            <a:ext cx="8178084" cy="1111849"/>
            <a:chOff x="295835" y="1407316"/>
            <a:chExt cx="8178084" cy="1204503"/>
          </a:xfrm>
        </p:grpSpPr>
        <p:sp>
          <p:nvSpPr>
            <p:cNvPr id="18" name="正方形/長方形 17"/>
            <p:cNvSpPr/>
            <p:nvPr/>
          </p:nvSpPr>
          <p:spPr>
            <a:xfrm>
              <a:off x="295835" y="1773047"/>
              <a:ext cx="8178084" cy="83877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477" dirty="0">
                  <a:solidFill>
                    <a:schemeClr val="tx1"/>
                  </a:solidFill>
                </a:rPr>
                <a:t>・財産管理のみならず、意思決定支援・身上保護も重視</a:t>
              </a:r>
            </a:p>
            <a:p>
              <a:r>
                <a:rPr lang="ja-JP" altLang="en-US" sz="1477" dirty="0">
                  <a:solidFill>
                    <a:schemeClr val="tx1"/>
                  </a:solidFill>
                </a:rPr>
                <a:t>・適切な後見人等の選任、後見開始後の柔軟な後見人等の交代等</a:t>
              </a:r>
            </a:p>
            <a:p>
              <a:r>
                <a:rPr lang="ja-JP" altLang="en-US" sz="1477" dirty="0">
                  <a:solidFill>
                    <a:schemeClr val="tx1"/>
                  </a:solidFill>
                </a:rPr>
                <a:t>・診断書の在り方の検討</a:t>
              </a:r>
              <a:endParaRPr lang="en-US" altLang="ja-JP" sz="1477" dirty="0">
                <a:solidFill>
                  <a:schemeClr val="tx1"/>
                </a:solidFill>
              </a:endParaRPr>
            </a:p>
          </p:txBody>
        </p:sp>
        <p:sp>
          <p:nvSpPr>
            <p:cNvPr id="15" name="テキスト ボックス 14"/>
            <p:cNvSpPr txBox="1"/>
            <p:nvPr/>
          </p:nvSpPr>
          <p:spPr>
            <a:xfrm>
              <a:off x="295835" y="1407316"/>
              <a:ext cx="773723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a:t>（１）</a:t>
              </a:r>
              <a:r>
                <a:rPr lang="ja-JP" altLang="ja-JP" dirty="0"/>
                <a:t>利用者がメリットを実感できる制度・運用の改善</a:t>
              </a:r>
              <a:r>
                <a:rPr lang="ja-JP" altLang="en-US" dirty="0"/>
                <a:t>　</a:t>
              </a:r>
              <a:endParaRPr kumimoji="1" lang="ja-JP" altLang="en-US" dirty="0"/>
            </a:p>
          </p:txBody>
        </p:sp>
      </p:grpSp>
      <p:sp>
        <p:nvSpPr>
          <p:cNvPr id="14" name="スライド番号プレースホルダー 3"/>
          <p:cNvSpPr txBox="1">
            <a:spLocks/>
          </p:cNvSpPr>
          <p:nvPr/>
        </p:nvSpPr>
        <p:spPr>
          <a:xfrm>
            <a:off x="295834" y="6205647"/>
            <a:ext cx="8219516" cy="337038"/>
          </a:xfrm>
          <a:prstGeom prst="rect">
            <a:avLst/>
          </a:prstGeom>
        </p:spPr>
        <p:txBody>
          <a:bodyPr vert="horz" lIns="84406" tIns="42203" rIns="84406" bIns="42203"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1108" dirty="0">
                <a:solidFill>
                  <a:schemeClr val="tx1"/>
                </a:solidFill>
              </a:rPr>
              <a:t>注１：福祉等の関係者と後見人等がチームとなって本人を見守る体制</a:t>
            </a:r>
            <a:endParaRPr lang="en-US" altLang="ja-JP" sz="1108" dirty="0">
              <a:solidFill>
                <a:schemeClr val="tx1"/>
              </a:solidFill>
            </a:endParaRPr>
          </a:p>
          <a:p>
            <a:pPr algn="l"/>
            <a:r>
              <a:rPr lang="ja-JP" altLang="en-US" sz="1108" dirty="0">
                <a:solidFill>
                  <a:schemeClr val="tx1"/>
                </a:solidFill>
              </a:rPr>
              <a:t>注２：福祉・法律の専門職団体が協力して個別のチームを支援する仕組み</a:t>
            </a:r>
          </a:p>
        </p:txBody>
      </p:sp>
      <p:sp>
        <p:nvSpPr>
          <p:cNvPr id="3" name="正方形/長方形 2"/>
          <p:cNvSpPr/>
          <p:nvPr/>
        </p:nvSpPr>
        <p:spPr>
          <a:xfrm>
            <a:off x="842269" y="4154672"/>
            <a:ext cx="5994400" cy="1030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91151" y="784194"/>
            <a:ext cx="8485094" cy="799630"/>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2" dirty="0"/>
          </a:p>
        </p:txBody>
      </p:sp>
      <p:sp>
        <p:nvSpPr>
          <p:cNvPr id="6" name="テキスト ボックス 5"/>
          <p:cNvSpPr txBox="1"/>
          <p:nvPr/>
        </p:nvSpPr>
        <p:spPr>
          <a:xfrm>
            <a:off x="309282" y="748028"/>
            <a:ext cx="8727143" cy="887679"/>
          </a:xfrm>
          <a:prstGeom prst="rect">
            <a:avLst/>
          </a:prstGeom>
          <a:noFill/>
        </p:spPr>
        <p:txBody>
          <a:bodyPr wrap="square" rtlCol="0">
            <a:spAutoFit/>
          </a:bodyPr>
          <a:lstStyle/>
          <a:p>
            <a:r>
              <a:rPr lang="ja-JP" altLang="en-US" sz="1292" dirty="0"/>
              <a:t>・成年後見制度の利用の促進に関する法律（平成</a:t>
            </a:r>
            <a:r>
              <a:rPr lang="en-US" altLang="ja-JP" sz="1292" dirty="0"/>
              <a:t>28</a:t>
            </a:r>
            <a:r>
              <a:rPr lang="ja-JP" altLang="en-US" sz="1292" dirty="0"/>
              <a:t>年法律第</a:t>
            </a:r>
            <a:r>
              <a:rPr lang="en-US" altLang="ja-JP" sz="1292" dirty="0"/>
              <a:t>29</a:t>
            </a:r>
            <a:r>
              <a:rPr lang="ja-JP" altLang="en-US" sz="1292" dirty="0"/>
              <a:t>号）に基づき策定</a:t>
            </a:r>
            <a:endParaRPr lang="en-US" altLang="ja-JP" sz="1292" dirty="0"/>
          </a:p>
          <a:p>
            <a:r>
              <a:rPr lang="ja-JP" altLang="en-US" sz="1292" dirty="0"/>
              <a:t>・計画の対象期間は概ね５年間を念頭（平成</a:t>
            </a:r>
            <a:r>
              <a:rPr lang="en-US" altLang="ja-JP" sz="1292" dirty="0"/>
              <a:t>29</a:t>
            </a:r>
            <a:r>
              <a:rPr lang="ja-JP" altLang="en-US" sz="1292" dirty="0"/>
              <a:t>年度～</a:t>
            </a:r>
            <a:r>
              <a:rPr lang="en-US" altLang="ja-JP" sz="1292" dirty="0"/>
              <a:t>33</a:t>
            </a:r>
            <a:r>
              <a:rPr lang="ja-JP" altLang="en-US" sz="1292" dirty="0"/>
              <a:t>年度）</a:t>
            </a:r>
            <a:endParaRPr lang="en-US" altLang="ja-JP" sz="1292" dirty="0"/>
          </a:p>
          <a:p>
            <a:r>
              <a:rPr lang="ja-JP" altLang="en-US" sz="1292" dirty="0"/>
              <a:t>・工程表を踏まえた各施策の段階的・計画的な推進　</a:t>
            </a:r>
            <a:r>
              <a:rPr lang="ja-JP" altLang="en-US" sz="1292" dirty="0" smtClean="0"/>
              <a:t>  </a:t>
            </a:r>
            <a:r>
              <a:rPr lang="en-US" altLang="ja-JP" sz="1015" dirty="0"/>
              <a:t>※</a:t>
            </a:r>
            <a:r>
              <a:rPr lang="ja-JP" altLang="en-US" sz="1015" dirty="0"/>
              <a:t>市町村は国の計画を勘案して市町村計画を策定</a:t>
            </a:r>
            <a:r>
              <a:rPr lang="ja-JP" altLang="en-US" sz="1292" dirty="0"/>
              <a:t>　</a:t>
            </a:r>
            <a:endParaRPr lang="en-US" altLang="ja-JP" sz="1292" dirty="0"/>
          </a:p>
          <a:p>
            <a:r>
              <a:rPr lang="ja-JP" altLang="en-US" sz="1292" dirty="0"/>
              <a:t>・計画に盛り込まれた施策の進捗状況の把握・評価等</a:t>
            </a:r>
            <a:endParaRPr lang="en-US" altLang="ja-JP" sz="1292" dirty="0"/>
          </a:p>
        </p:txBody>
      </p:sp>
      <p:sp>
        <p:nvSpPr>
          <p:cNvPr id="2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スライド番号プレースホルダー 6"/>
          <p:cNvSpPr>
            <a:spLocks noGrp="1"/>
          </p:cNvSpPr>
          <p:nvPr>
            <p:ph type="sldNum" sz="quarter" idx="12"/>
          </p:nvPr>
        </p:nvSpPr>
        <p:spPr>
          <a:xfrm>
            <a:off x="6975289" y="6354529"/>
            <a:ext cx="2057400" cy="365125"/>
          </a:xfrm>
        </p:spPr>
        <p:txBody>
          <a:bodyPr/>
          <a:lstStyle/>
          <a:p>
            <a:pPr>
              <a:defRPr/>
            </a:pPr>
            <a:fld id="{F90A3C79-1AFD-481B-B685-7933BCD0898B}" type="slidenum">
              <a:rPr lang="en-US" altLang="ja-JP" smtClean="0"/>
              <a:pPr>
                <a:defRPr/>
              </a:pPr>
              <a:t>101</a:t>
            </a:fld>
            <a:endParaRPr lang="en-US" altLang="ja-JP" dirty="0"/>
          </a:p>
        </p:txBody>
      </p:sp>
    </p:spTree>
    <p:extLst>
      <p:ext uri="{BB962C8B-B14F-4D97-AF65-F5344CB8AC3E}">
        <p14:creationId xmlns:p14="http://schemas.microsoft.com/office/powerpoint/2010/main" val="1893674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59407" y="235680"/>
            <a:ext cx="8735821" cy="336571"/>
          </a:xfrm>
          <a:prstGeom prst="rect">
            <a:avLst/>
          </a:prstGeom>
        </p:spPr>
        <p:txBody>
          <a:bodyPr vert="horz" lIns="58435" tIns="29217" rIns="58435" bIns="29217"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534" b="1" dirty="0">
                <a:solidFill>
                  <a:prstClr val="black"/>
                </a:solidFill>
              </a:rPr>
              <a:t>　　　　　　　　　　　　　成年後見制度利用促進基本計画の工程表　　　　　</a:t>
            </a:r>
            <a:r>
              <a:rPr lang="ja-JP" altLang="en-US" sz="1662" dirty="0"/>
              <a:t> 　　</a:t>
            </a:r>
            <a:r>
              <a:rPr lang="ja-JP" altLang="en-US" sz="1292" dirty="0"/>
              <a:t>＜別紙１＞ </a:t>
            </a:r>
            <a:endParaRPr lang="ja-JP" altLang="en-US" sz="1292" b="1" dirty="0">
              <a:solidFill>
                <a:prstClr val="black"/>
              </a:solidFill>
            </a:endParaRPr>
          </a:p>
        </p:txBody>
      </p:sp>
      <p:graphicFrame>
        <p:nvGraphicFramePr>
          <p:cNvPr id="8" name="表 7"/>
          <p:cNvGraphicFramePr>
            <a:graphicFrameLocks noGrp="1"/>
          </p:cNvGraphicFramePr>
          <p:nvPr>
            <p:extLst/>
          </p:nvPr>
        </p:nvGraphicFramePr>
        <p:xfrm>
          <a:off x="158262" y="637630"/>
          <a:ext cx="8849456" cy="5459188"/>
        </p:xfrm>
        <a:graphic>
          <a:graphicData uri="http://schemas.openxmlformats.org/drawingml/2006/table">
            <a:tbl>
              <a:tblPr firstRow="1" bandRow="1">
                <a:tableStyleId>{5C22544A-7EE6-4342-B048-85BDC9FD1C3A}</a:tableStyleId>
              </a:tblPr>
              <a:tblGrid>
                <a:gridCol w="278303">
                  <a:extLst>
                    <a:ext uri="{9D8B030D-6E8A-4147-A177-3AD203B41FA5}">
                      <a16:colId xmlns:a16="http://schemas.microsoft.com/office/drawing/2014/main" val="20000"/>
                    </a:ext>
                  </a:extLst>
                </a:gridCol>
                <a:gridCol w="2526630">
                  <a:extLst>
                    <a:ext uri="{9D8B030D-6E8A-4147-A177-3AD203B41FA5}">
                      <a16:colId xmlns:a16="http://schemas.microsoft.com/office/drawing/2014/main" val="20001"/>
                    </a:ext>
                  </a:extLst>
                </a:gridCol>
                <a:gridCol w="1011921">
                  <a:extLst>
                    <a:ext uri="{9D8B030D-6E8A-4147-A177-3AD203B41FA5}">
                      <a16:colId xmlns:a16="http://schemas.microsoft.com/office/drawing/2014/main" val="20002"/>
                    </a:ext>
                  </a:extLst>
                </a:gridCol>
                <a:gridCol w="1296021">
                  <a:extLst>
                    <a:ext uri="{9D8B030D-6E8A-4147-A177-3AD203B41FA5}">
                      <a16:colId xmlns:a16="http://schemas.microsoft.com/office/drawing/2014/main" val="20003"/>
                    </a:ext>
                  </a:extLst>
                </a:gridCol>
                <a:gridCol w="1228695">
                  <a:extLst>
                    <a:ext uri="{9D8B030D-6E8A-4147-A177-3AD203B41FA5}">
                      <a16:colId xmlns:a16="http://schemas.microsoft.com/office/drawing/2014/main" val="20004"/>
                    </a:ext>
                  </a:extLst>
                </a:gridCol>
                <a:gridCol w="1279191">
                  <a:extLst>
                    <a:ext uri="{9D8B030D-6E8A-4147-A177-3AD203B41FA5}">
                      <a16:colId xmlns:a16="http://schemas.microsoft.com/office/drawing/2014/main" val="20005"/>
                    </a:ext>
                  </a:extLst>
                </a:gridCol>
                <a:gridCol w="1228695">
                  <a:extLst>
                    <a:ext uri="{9D8B030D-6E8A-4147-A177-3AD203B41FA5}">
                      <a16:colId xmlns:a16="http://schemas.microsoft.com/office/drawing/2014/main" val="20006"/>
                    </a:ext>
                  </a:extLst>
                </a:gridCol>
              </a:tblGrid>
              <a:tr h="233792">
                <a:tc gridSpan="2">
                  <a:txBody>
                    <a:bodyPr/>
                    <a:lstStyle/>
                    <a:p>
                      <a:endParaRPr kumimoji="1" lang="ja-JP" altLang="en-US" sz="11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b="0" dirty="0">
                          <a:solidFill>
                            <a:schemeClr val="tx1"/>
                          </a:solidFill>
                        </a:rPr>
                        <a:t>29</a:t>
                      </a:r>
                      <a:r>
                        <a:rPr kumimoji="1" lang="ja-JP" altLang="en-US" sz="1000" b="0" dirty="0">
                          <a:solidFill>
                            <a:schemeClr val="tx1"/>
                          </a:solidFill>
                        </a:rPr>
                        <a:t>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en-US" altLang="ja-JP" sz="1000" b="0" kern="1200" dirty="0">
                          <a:solidFill>
                            <a:schemeClr val="tx1"/>
                          </a:solidFill>
                          <a:latin typeface="+mn-lt"/>
                          <a:ea typeface="+mn-ea"/>
                          <a:cs typeface="+mn-cs"/>
                        </a:rPr>
                        <a:t>30</a:t>
                      </a:r>
                      <a:r>
                        <a:rPr kumimoji="1" lang="ja-JP" altLang="en-US" sz="1000" b="0" kern="1200" dirty="0">
                          <a:solidFill>
                            <a:schemeClr val="tx1"/>
                          </a:solidFill>
                          <a:latin typeface="+mn-lt"/>
                          <a:ea typeface="+mn-ea"/>
                          <a:cs typeface="+mn-cs"/>
                        </a:rPr>
                        <a:t>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b="0" dirty="0">
                          <a:solidFill>
                            <a:schemeClr val="tx1"/>
                          </a:solidFill>
                        </a:rPr>
                        <a:t>31</a:t>
                      </a:r>
                      <a:r>
                        <a:rPr kumimoji="1" lang="ja-JP" altLang="en-US" sz="1000" b="0" dirty="0">
                          <a:solidFill>
                            <a:schemeClr val="tx1"/>
                          </a:solidFill>
                        </a:rPr>
                        <a:t>年度</a:t>
                      </a:r>
                      <a:r>
                        <a:rPr kumimoji="1" lang="en-US" altLang="ja-JP" sz="700" b="0" dirty="0">
                          <a:solidFill>
                            <a:schemeClr val="tx1"/>
                          </a:solidFill>
                        </a:rPr>
                        <a:t>※</a:t>
                      </a:r>
                      <a:endParaRPr kumimoji="1" lang="ja-JP" altLang="en-US" sz="7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b="0" dirty="0">
                          <a:solidFill>
                            <a:schemeClr val="tx1"/>
                          </a:solidFill>
                        </a:rPr>
                        <a:t>32</a:t>
                      </a:r>
                      <a:r>
                        <a:rPr kumimoji="1" lang="ja-JP" altLang="en-US" sz="1000" b="0" dirty="0">
                          <a:solidFill>
                            <a:schemeClr val="tx1"/>
                          </a:solidFill>
                        </a:rPr>
                        <a:t>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b="0" dirty="0">
                          <a:solidFill>
                            <a:schemeClr val="tx1"/>
                          </a:solidFill>
                        </a:rPr>
                        <a:t>33</a:t>
                      </a:r>
                      <a:r>
                        <a:rPr kumimoji="1" lang="ja-JP" altLang="en-US" sz="1000" b="0" dirty="0">
                          <a:solidFill>
                            <a:schemeClr val="tx1"/>
                          </a:solidFill>
                        </a:rPr>
                        <a:t>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14278">
                <a:tc>
                  <a:txBody>
                    <a:bodyPr/>
                    <a:lstStyle/>
                    <a:p>
                      <a:r>
                        <a:rPr lang="en-US" altLang="ja-JP" sz="1100" dirty="0">
                          <a:solidFill>
                            <a:schemeClr val="tx1"/>
                          </a:solidFill>
                        </a:rPr>
                        <a:t>Ⅰ</a:t>
                      </a:r>
                      <a:endParaRPr lang="ja-JP" altLang="en-US" sz="1100" dirty="0">
                        <a:solidFill>
                          <a:schemeClr val="tx1"/>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制度の周知</a:t>
                      </a:r>
                      <a:endParaRPr kumimoji="1" lang="en-US" altLang="ja-JP" sz="900" dirty="0">
                        <a:solidFill>
                          <a:schemeClr val="tx1"/>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4278">
                <a:tc>
                  <a:txBody>
                    <a:bodyPr/>
                    <a:lstStyle/>
                    <a:p>
                      <a:r>
                        <a:rPr lang="en-US" altLang="ja-JP" sz="1100" dirty="0">
                          <a:solidFill>
                            <a:schemeClr val="tx1"/>
                          </a:solidFill>
                        </a:rPr>
                        <a:t>Ⅱ</a:t>
                      </a:r>
                      <a:endParaRPr lang="ja-JP" altLang="en-US" sz="1100" dirty="0">
                        <a:solidFill>
                          <a:schemeClr val="tx1"/>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市町村計画の策定</a:t>
                      </a: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44338">
                <a:tc>
                  <a:txBody>
                    <a:bodyPr/>
                    <a:lstStyle/>
                    <a:p>
                      <a:r>
                        <a:rPr lang="en-US" altLang="ja-JP" sz="1100" dirty="0">
                          <a:solidFill>
                            <a:schemeClr val="tx1"/>
                          </a:solidFill>
                        </a:rPr>
                        <a:t>Ⅲ</a:t>
                      </a:r>
                      <a:endParaRPr lang="ja-JP" altLang="en-US" sz="1100" dirty="0">
                        <a:solidFill>
                          <a:schemeClr val="tx1"/>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利用者がメリットを実感できる制度の運用</a:t>
                      </a:r>
                      <a:endParaRPr kumimoji="1" lang="en-US" altLang="ja-JP" sz="900" dirty="0">
                        <a:solidFill>
                          <a:schemeClr val="tx1"/>
                        </a:solidFill>
                      </a:endParaRPr>
                    </a:p>
                    <a:p>
                      <a:r>
                        <a:rPr kumimoji="1" lang="ja-JP" altLang="en-US" sz="900" dirty="0">
                          <a:solidFill>
                            <a:schemeClr val="tx1"/>
                          </a:solidFill>
                        </a:rPr>
                        <a:t>・適切な後見人等の選任のための検討の促進</a:t>
                      </a:r>
                      <a:endParaRPr kumimoji="1" lang="en-US" altLang="ja-JP" sz="900" dirty="0">
                        <a:solidFill>
                          <a:schemeClr val="tx1"/>
                        </a:solidFill>
                      </a:endParaRPr>
                    </a:p>
                    <a:p>
                      <a:pPr marL="0" marR="0" indent="0" algn="l" defTabSz="1320759"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・診断書の在り方等の検討</a:t>
                      </a:r>
                      <a:endParaRPr kumimoji="1" lang="en-US" altLang="ja-JP" sz="900" dirty="0">
                        <a:solidFill>
                          <a:schemeClr val="tx1"/>
                        </a:solidFill>
                      </a:endParaRPr>
                    </a:p>
                    <a:p>
                      <a:pPr marL="0" marR="0" indent="0" algn="l" defTabSz="1320759"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・高齢者と障害者の特性に応じた意思決定支援の在り方についての指針の策定等の検討、成果の共有等</a:t>
                      </a:r>
                      <a:endParaRPr kumimoji="1" lang="en-US" altLang="ja-JP" sz="900" dirty="0">
                        <a:solidFill>
                          <a:schemeClr val="tx1"/>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89814">
                <a:tc>
                  <a:txBody>
                    <a:bodyPr/>
                    <a:lstStyle/>
                    <a:p>
                      <a:r>
                        <a:rPr lang="en-US" altLang="ja-JP" sz="1100" dirty="0">
                          <a:solidFill>
                            <a:schemeClr val="tx1"/>
                          </a:solidFill>
                        </a:rPr>
                        <a:t>Ⅳ</a:t>
                      </a:r>
                      <a:endParaRPr lang="ja-JP" altLang="en-US" sz="1100" dirty="0">
                        <a:solidFill>
                          <a:schemeClr val="tx1"/>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地域連携ネットワークづくり</a:t>
                      </a:r>
                      <a:endParaRPr kumimoji="1" lang="en-US" altLang="ja-JP" sz="900" dirty="0">
                        <a:solidFill>
                          <a:schemeClr val="tx1"/>
                        </a:solidFill>
                      </a:endParaRPr>
                    </a:p>
                    <a:p>
                      <a:r>
                        <a:rPr kumimoji="1" lang="ja-JP" altLang="en-US" sz="900" dirty="0">
                          <a:solidFill>
                            <a:schemeClr val="tx1"/>
                          </a:solidFill>
                        </a:rPr>
                        <a:t>・市町村による中核機関の設置</a:t>
                      </a:r>
                      <a:endParaRPr kumimoji="1" lang="en-US" altLang="ja-JP" sz="900" dirty="0">
                        <a:solidFill>
                          <a:schemeClr val="tx1"/>
                        </a:solidFill>
                      </a:endParaRPr>
                    </a:p>
                    <a:p>
                      <a:r>
                        <a:rPr kumimoji="1" lang="ja-JP" altLang="en-US" sz="900" dirty="0">
                          <a:solidFill>
                            <a:schemeClr val="tx1"/>
                          </a:solidFill>
                        </a:rPr>
                        <a:t>・地域連携ネットワークの整備に向けた取組の推進</a:t>
                      </a:r>
                      <a:endParaRPr kumimoji="1" lang="en-US" altLang="ja-JP" sz="900" strike="sngStrike" dirty="0">
                        <a:solidFill>
                          <a:srgbClr val="FF0000"/>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14898">
                <a:tc>
                  <a:txBody>
                    <a:bodyPr/>
                    <a:lstStyle/>
                    <a:p>
                      <a:r>
                        <a:rPr lang="en-US" altLang="ja-JP" sz="1100" dirty="0">
                          <a:solidFill>
                            <a:schemeClr val="tx1"/>
                          </a:solidFill>
                        </a:rPr>
                        <a:t>Ⅴ</a:t>
                      </a:r>
                      <a:endParaRPr lang="ja-JP" altLang="en-US" sz="1100" dirty="0">
                        <a:solidFill>
                          <a:schemeClr val="tx1"/>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不正防止の徹底と利用しやすさの調和</a:t>
                      </a:r>
                      <a:endParaRPr kumimoji="1" lang="en-US" altLang="ja-JP" sz="900" dirty="0">
                        <a:solidFill>
                          <a:schemeClr val="tx1"/>
                        </a:solidFill>
                      </a:endParaRPr>
                    </a:p>
                    <a:p>
                      <a:r>
                        <a:rPr kumimoji="1" lang="ja-JP" altLang="en-US" sz="900" dirty="0">
                          <a:solidFill>
                            <a:schemeClr val="tx1"/>
                          </a:solidFill>
                        </a:rPr>
                        <a:t>・金融機関における預貯金等管理に係る自主的な取組のための検討の促進等</a:t>
                      </a:r>
                      <a:endParaRPr kumimoji="1" lang="en-US" altLang="ja-JP" sz="900" dirty="0">
                        <a:solidFill>
                          <a:schemeClr val="tx1"/>
                        </a:solidFill>
                      </a:endParaRPr>
                    </a:p>
                    <a:p>
                      <a:r>
                        <a:rPr kumimoji="1" lang="ja-JP" altLang="en-US" sz="900" dirty="0">
                          <a:solidFill>
                            <a:schemeClr val="tx1"/>
                          </a:solidFill>
                        </a:rPr>
                        <a:t>・</a:t>
                      </a:r>
                      <a:r>
                        <a:rPr kumimoji="1" lang="ja-JP" altLang="en-US" sz="900" strike="noStrike" dirty="0">
                          <a:solidFill>
                            <a:schemeClr val="tx1"/>
                          </a:solidFill>
                        </a:rPr>
                        <a:t>取組の検討状況等を踏まえた</a:t>
                      </a:r>
                      <a:r>
                        <a:rPr kumimoji="1" lang="ja-JP" altLang="en-US" sz="900" dirty="0">
                          <a:solidFill>
                            <a:schemeClr val="tx1"/>
                          </a:solidFill>
                        </a:rPr>
                        <a:t>より効率的な不正防止の在り方の検討</a:t>
                      </a:r>
                      <a:endParaRPr kumimoji="1" lang="en-US" altLang="ja-JP" sz="900" dirty="0">
                        <a:solidFill>
                          <a:schemeClr val="tx1"/>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49248">
                <a:tc>
                  <a:txBody>
                    <a:bodyPr/>
                    <a:lstStyle/>
                    <a:p>
                      <a:r>
                        <a:rPr lang="en-US" altLang="ja-JP" sz="1100" dirty="0">
                          <a:solidFill>
                            <a:schemeClr val="tx1"/>
                          </a:solidFill>
                        </a:rPr>
                        <a:t>Ⅵ</a:t>
                      </a:r>
                      <a:endParaRPr lang="ja-JP" altLang="en-US" sz="1100" dirty="0">
                        <a:solidFill>
                          <a:schemeClr val="tx1"/>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成年被後見人等の医療・介護等に係る意思決定が困難な人への支援等の検討</a:t>
                      </a:r>
                      <a:endParaRPr kumimoji="1" lang="en-US" altLang="ja-JP" sz="900" dirty="0">
                        <a:solidFill>
                          <a:schemeClr val="tx1"/>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98542">
                <a:tc>
                  <a:txBody>
                    <a:bodyPr/>
                    <a:lstStyle/>
                    <a:p>
                      <a:r>
                        <a:rPr lang="en-US" altLang="ja-JP" sz="1100" dirty="0">
                          <a:solidFill>
                            <a:schemeClr val="tx1"/>
                          </a:solidFill>
                        </a:rPr>
                        <a:t>Ⅶ</a:t>
                      </a:r>
                      <a:endParaRPr lang="ja-JP" altLang="en-US" sz="1100" dirty="0">
                        <a:solidFill>
                          <a:schemeClr val="tx1"/>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成年被後見人等の権利制限の措置の見直し</a:t>
                      </a:r>
                      <a:endParaRPr kumimoji="1" lang="en-US" altLang="ja-JP" sz="900" dirty="0">
                        <a:solidFill>
                          <a:schemeClr val="tx1"/>
                        </a:solidFill>
                      </a:endParaRPr>
                    </a:p>
                  </a:txBody>
                  <a:tcPr marL="43827" marR="4382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3827" marR="43827"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9" name="ホームベース 8"/>
          <p:cNvSpPr/>
          <p:nvPr/>
        </p:nvSpPr>
        <p:spPr>
          <a:xfrm>
            <a:off x="3016170" y="1068140"/>
            <a:ext cx="5846477" cy="206509"/>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パンフレット、ポスターなどによる制度周知</a:t>
            </a:r>
          </a:p>
        </p:txBody>
      </p:sp>
      <p:sp>
        <p:nvSpPr>
          <p:cNvPr id="10" name="ホームベース 9"/>
          <p:cNvSpPr/>
          <p:nvPr/>
        </p:nvSpPr>
        <p:spPr>
          <a:xfrm>
            <a:off x="3030216" y="1682350"/>
            <a:ext cx="5832431" cy="201060"/>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国の計画の周知、市町村計画の策定働きかけ、策定状況のフォローアップ</a:t>
            </a:r>
          </a:p>
        </p:txBody>
      </p:sp>
      <p:sp>
        <p:nvSpPr>
          <p:cNvPr id="25" name="ホームベース 24"/>
          <p:cNvSpPr/>
          <p:nvPr/>
        </p:nvSpPr>
        <p:spPr>
          <a:xfrm>
            <a:off x="3021422" y="3414356"/>
            <a:ext cx="5862346" cy="172333"/>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中核機関の設置・運営、地域連携ネットワークの整備</a:t>
            </a:r>
          </a:p>
        </p:txBody>
      </p:sp>
      <p:grpSp>
        <p:nvGrpSpPr>
          <p:cNvPr id="2" name="グループ化 1"/>
          <p:cNvGrpSpPr/>
          <p:nvPr/>
        </p:nvGrpSpPr>
        <p:grpSpPr>
          <a:xfrm>
            <a:off x="3015806" y="3747964"/>
            <a:ext cx="5867963" cy="411003"/>
            <a:chOff x="5142160" y="6711804"/>
            <a:chExt cx="4806551" cy="1014578"/>
          </a:xfrm>
        </p:grpSpPr>
        <p:sp>
          <p:nvSpPr>
            <p:cNvPr id="14" name="ホームベース 13"/>
            <p:cNvSpPr/>
            <p:nvPr/>
          </p:nvSpPr>
          <p:spPr>
            <a:xfrm>
              <a:off x="5142160" y="6725109"/>
              <a:ext cx="1961714" cy="981238"/>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相談体制・地域連携ネットワーク構築支援</a:t>
              </a:r>
              <a:endParaRPr lang="en-US" altLang="ja-JP" sz="767" dirty="0">
                <a:solidFill>
                  <a:prstClr val="black"/>
                </a:solidFill>
              </a:endParaRPr>
            </a:p>
            <a:p>
              <a:pPr algn="ctr"/>
              <a:r>
                <a:rPr lang="ja-JP" altLang="en-US" sz="767" dirty="0">
                  <a:solidFill>
                    <a:prstClr val="black"/>
                  </a:solidFill>
                </a:rPr>
                <a:t>（各地域の取組例の収集・紹介、試行的な取組への支援等）</a:t>
              </a:r>
            </a:p>
          </p:txBody>
        </p:sp>
        <p:sp>
          <p:nvSpPr>
            <p:cNvPr id="21" name="ホームベース 20"/>
            <p:cNvSpPr/>
            <p:nvPr/>
          </p:nvSpPr>
          <p:spPr>
            <a:xfrm>
              <a:off x="7116343" y="6711804"/>
              <a:ext cx="2832368" cy="1014578"/>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相談体制の強化、地域連携</a:t>
              </a:r>
              <a:r>
                <a:rPr lang="ja-JP" altLang="en-US" sz="767">
                  <a:solidFill>
                    <a:prstClr val="black"/>
                  </a:solidFill>
                </a:rPr>
                <a:t>ネットワークの更なる構築</a:t>
              </a:r>
              <a:endParaRPr lang="ja-JP" altLang="en-US" sz="767" dirty="0">
                <a:solidFill>
                  <a:prstClr val="black"/>
                </a:solidFill>
              </a:endParaRPr>
            </a:p>
          </p:txBody>
        </p:sp>
      </p:grpSp>
      <p:sp>
        <p:nvSpPr>
          <p:cNvPr id="20" name="ホームベース 19"/>
          <p:cNvSpPr/>
          <p:nvPr/>
        </p:nvSpPr>
        <p:spPr>
          <a:xfrm>
            <a:off x="3016925" y="2271109"/>
            <a:ext cx="2857271" cy="17593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適切な後見人等の選任のための検討の促進</a:t>
            </a:r>
            <a:endParaRPr lang="en-US" altLang="ja-JP" sz="767" dirty="0">
              <a:solidFill>
                <a:prstClr val="black"/>
              </a:solidFill>
            </a:endParaRPr>
          </a:p>
        </p:txBody>
      </p:sp>
      <p:sp>
        <p:nvSpPr>
          <p:cNvPr id="35" name="ホームベース 34"/>
          <p:cNvSpPr/>
          <p:nvPr/>
        </p:nvSpPr>
        <p:spPr>
          <a:xfrm>
            <a:off x="3016170" y="2496263"/>
            <a:ext cx="2857271" cy="17593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診断書の在り方等の検討</a:t>
            </a:r>
            <a:endParaRPr lang="en-US" altLang="ja-JP" sz="767" dirty="0">
              <a:solidFill>
                <a:prstClr val="black"/>
              </a:solidFill>
            </a:endParaRPr>
          </a:p>
        </p:txBody>
      </p:sp>
      <p:sp>
        <p:nvSpPr>
          <p:cNvPr id="28" name="ホームベース 27"/>
          <p:cNvSpPr/>
          <p:nvPr/>
        </p:nvSpPr>
        <p:spPr>
          <a:xfrm>
            <a:off x="3028499" y="2823000"/>
            <a:ext cx="5846476" cy="195889"/>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意思決定支援の在り方についての指針の策定等の検討、成果の共有等</a:t>
            </a:r>
          </a:p>
        </p:txBody>
      </p:sp>
      <p:sp>
        <p:nvSpPr>
          <p:cNvPr id="29" name="ホームベース 28"/>
          <p:cNvSpPr/>
          <p:nvPr/>
        </p:nvSpPr>
        <p:spPr>
          <a:xfrm>
            <a:off x="5892968" y="2301544"/>
            <a:ext cx="2969677" cy="34832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新たな運用等の開始、運用状況のフォローアップ</a:t>
            </a:r>
          </a:p>
        </p:txBody>
      </p:sp>
      <p:sp>
        <p:nvSpPr>
          <p:cNvPr id="30" name="ホームベース 29"/>
          <p:cNvSpPr/>
          <p:nvPr/>
        </p:nvSpPr>
        <p:spPr>
          <a:xfrm>
            <a:off x="3015805" y="4634279"/>
            <a:ext cx="2858390" cy="214339"/>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金融機関における自主的取組のための検討の促進</a:t>
            </a:r>
          </a:p>
        </p:txBody>
      </p:sp>
      <p:sp>
        <p:nvSpPr>
          <p:cNvPr id="31" name="ホームベース 30"/>
          <p:cNvSpPr/>
          <p:nvPr/>
        </p:nvSpPr>
        <p:spPr>
          <a:xfrm>
            <a:off x="5892968" y="4641045"/>
            <a:ext cx="2969677" cy="526015"/>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取組の検討状況・地域連携ネットワークにおける不正防止</a:t>
            </a:r>
            <a:endParaRPr lang="en-US" altLang="ja-JP" sz="767" dirty="0">
              <a:solidFill>
                <a:prstClr val="black"/>
              </a:solidFill>
            </a:endParaRPr>
          </a:p>
          <a:p>
            <a:pPr algn="ctr"/>
            <a:r>
              <a:rPr lang="ja-JP" altLang="en-US" sz="767" dirty="0">
                <a:solidFill>
                  <a:prstClr val="black"/>
                </a:solidFill>
              </a:rPr>
              <a:t>効果を踏まえたより効率的な不正防止の在り方の検討</a:t>
            </a:r>
          </a:p>
        </p:txBody>
      </p:sp>
      <p:sp>
        <p:nvSpPr>
          <p:cNvPr id="33" name="ホームベース 32"/>
          <p:cNvSpPr/>
          <p:nvPr/>
        </p:nvSpPr>
        <p:spPr>
          <a:xfrm>
            <a:off x="3030215" y="5290130"/>
            <a:ext cx="2834256" cy="303096"/>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医療・介護等の現場において関係者が対応を</a:t>
            </a:r>
            <a:endParaRPr lang="en-US" altLang="ja-JP" sz="767" dirty="0">
              <a:solidFill>
                <a:prstClr val="black"/>
              </a:solidFill>
            </a:endParaRPr>
          </a:p>
          <a:p>
            <a:pPr algn="ctr"/>
            <a:r>
              <a:rPr lang="ja-JP" altLang="en-US" sz="767" dirty="0">
                <a:solidFill>
                  <a:prstClr val="black"/>
                </a:solidFill>
              </a:rPr>
              <a:t>行う際に参考となる考え方の整理</a:t>
            </a:r>
          </a:p>
        </p:txBody>
      </p:sp>
      <p:sp>
        <p:nvSpPr>
          <p:cNvPr id="34" name="ホームベース 33"/>
          <p:cNvSpPr/>
          <p:nvPr/>
        </p:nvSpPr>
        <p:spPr>
          <a:xfrm>
            <a:off x="3015807" y="5738713"/>
            <a:ext cx="2532141" cy="27542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39" dirty="0">
                <a:solidFill>
                  <a:prstClr val="black"/>
                </a:solidFill>
              </a:rPr>
              <a:t>成年被後見人等の権利制限の措置について法制上の措置等</a:t>
            </a:r>
            <a:endParaRPr lang="en-US" altLang="ja-JP" sz="639" dirty="0">
              <a:solidFill>
                <a:prstClr val="black"/>
              </a:solidFill>
            </a:endParaRPr>
          </a:p>
          <a:p>
            <a:pPr algn="ctr"/>
            <a:r>
              <a:rPr lang="ja-JP" altLang="en-US" sz="639" dirty="0">
                <a:solidFill>
                  <a:prstClr val="black"/>
                </a:solidFill>
              </a:rPr>
              <a:t>目途：平成３１年５月まで</a:t>
            </a:r>
            <a:endParaRPr lang="en-US" altLang="ja-JP" sz="639" dirty="0">
              <a:solidFill>
                <a:prstClr val="black"/>
              </a:solidFill>
            </a:endParaRPr>
          </a:p>
        </p:txBody>
      </p:sp>
      <p:sp>
        <p:nvSpPr>
          <p:cNvPr id="3" name="テキスト ボックス 2"/>
          <p:cNvSpPr txBox="1"/>
          <p:nvPr/>
        </p:nvSpPr>
        <p:spPr>
          <a:xfrm>
            <a:off x="159407" y="6188457"/>
            <a:ext cx="6494313" cy="328423"/>
          </a:xfrm>
          <a:prstGeom prst="rect">
            <a:avLst/>
          </a:prstGeom>
          <a:noFill/>
          <a:ln>
            <a:noFill/>
          </a:ln>
        </p:spPr>
        <p:txBody>
          <a:bodyPr wrap="square" rtlCol="0">
            <a:spAutoFit/>
          </a:bodyPr>
          <a:lstStyle/>
          <a:p>
            <a:r>
              <a:rPr lang="ja-JP" altLang="en-US" sz="767" dirty="0">
                <a:solidFill>
                  <a:prstClr val="black"/>
                </a:solidFill>
              </a:rPr>
              <a:t>施策の進捗状況については、随時、国において把握・評価し、必要な対応を検討する。</a:t>
            </a:r>
            <a:endParaRPr lang="en-US" altLang="ja-JP" sz="767" dirty="0">
              <a:solidFill>
                <a:prstClr val="black"/>
              </a:solidFill>
            </a:endParaRPr>
          </a:p>
          <a:p>
            <a:r>
              <a:rPr lang="en-US" altLang="ja-JP" sz="767" dirty="0">
                <a:solidFill>
                  <a:prstClr val="black"/>
                </a:solidFill>
              </a:rPr>
              <a:t>※</a:t>
            </a:r>
            <a:r>
              <a:rPr lang="ja-JP" altLang="en-US" sz="767" dirty="0">
                <a:solidFill>
                  <a:prstClr val="black"/>
                </a:solidFill>
              </a:rPr>
              <a:t>基本計画の中間年度である平成３１年度においては、各施策の進捗状況を踏まえ、個別の課題の整理・検討を行う。</a:t>
            </a:r>
          </a:p>
        </p:txBody>
      </p:sp>
      <p:sp>
        <p:nvSpPr>
          <p:cNvPr id="38" name="ホームベース 37"/>
          <p:cNvSpPr/>
          <p:nvPr/>
        </p:nvSpPr>
        <p:spPr>
          <a:xfrm>
            <a:off x="3015806" y="4930725"/>
            <a:ext cx="2848665" cy="24225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専門職団体等による自主的な取組の促進</a:t>
            </a:r>
          </a:p>
        </p:txBody>
      </p:sp>
      <p:sp>
        <p:nvSpPr>
          <p:cNvPr id="26" name="ホームベース 25"/>
          <p:cNvSpPr/>
          <p:nvPr/>
        </p:nvSpPr>
        <p:spPr>
          <a:xfrm>
            <a:off x="5873441" y="5290130"/>
            <a:ext cx="2989205" cy="303096"/>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67" dirty="0">
                <a:solidFill>
                  <a:prstClr val="black"/>
                </a:solidFill>
              </a:rPr>
              <a:t>参考となる考え方の周知、活用状況を踏まえた改善</a:t>
            </a:r>
          </a:p>
        </p:txBody>
      </p:sp>
      <p:sp>
        <p:nvSpPr>
          <p:cNvPr id="2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2"/>
          </p:nvPr>
        </p:nvSpPr>
        <p:spPr>
          <a:xfrm>
            <a:off x="6966902" y="6437219"/>
            <a:ext cx="2057400" cy="365125"/>
          </a:xfrm>
        </p:spPr>
        <p:txBody>
          <a:bodyPr/>
          <a:lstStyle/>
          <a:p>
            <a:pPr>
              <a:defRPr/>
            </a:pPr>
            <a:fld id="{F90A3C79-1AFD-481B-B685-7933BCD0898B}" type="slidenum">
              <a:rPr lang="en-US" altLang="ja-JP" smtClean="0"/>
              <a:pPr>
                <a:defRPr/>
              </a:pPr>
              <a:t>102</a:t>
            </a:fld>
            <a:endParaRPr lang="en-US" altLang="ja-JP" dirty="0"/>
          </a:p>
        </p:txBody>
      </p:sp>
    </p:spTree>
    <p:extLst>
      <p:ext uri="{BB962C8B-B14F-4D97-AF65-F5344CB8AC3E}">
        <p14:creationId xmlns:p14="http://schemas.microsoft.com/office/powerpoint/2010/main" val="18776138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flipV="1">
            <a:off x="8141861" y="2851049"/>
            <a:ext cx="0" cy="37883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134102" y="1981911"/>
            <a:ext cx="5454122" cy="596630"/>
          </a:xfrm>
          <a:prstGeom prst="rect">
            <a:avLst/>
          </a:prstGeom>
          <a:noFill/>
          <a:ln>
            <a:solidFill>
              <a:schemeClr val="tx1"/>
            </a:solidFill>
          </a:ln>
        </p:spPr>
        <p:txBody>
          <a:bodyPr wrap="square" lIns="84315" tIns="42160" rIns="84315" bIns="42160" rtlCol="0">
            <a:spAutoFit/>
          </a:bodyPr>
          <a:lstStyle/>
          <a:p>
            <a:r>
              <a:rPr lang="ja-JP" altLang="ja-JP" sz="1108" dirty="0">
                <a:solidFill>
                  <a:prstClr val="black"/>
                </a:solidFill>
              </a:rPr>
              <a:t>利益相反行為</a:t>
            </a:r>
            <a:r>
              <a:rPr lang="ja-JP" altLang="en-US" sz="1108" dirty="0">
                <a:solidFill>
                  <a:prstClr val="black"/>
                </a:solidFill>
              </a:rPr>
              <a:t>（民法）</a:t>
            </a:r>
            <a:r>
              <a:rPr lang="ja-JP" altLang="ja-JP" sz="1108" dirty="0">
                <a:solidFill>
                  <a:prstClr val="black"/>
                </a:solidFill>
              </a:rPr>
              <a:t> </a:t>
            </a:r>
          </a:p>
          <a:p>
            <a:r>
              <a:rPr lang="ja-JP" altLang="ja-JP" sz="1108" dirty="0">
                <a:solidFill>
                  <a:prstClr val="black"/>
                </a:solidFill>
              </a:rPr>
              <a:t>第八百六十条 　</a:t>
            </a:r>
            <a:r>
              <a:rPr lang="ja-JP" altLang="ja-JP" sz="1108" u="sng" dirty="0">
                <a:solidFill>
                  <a:prstClr val="black"/>
                </a:solidFill>
              </a:rPr>
              <a:t>第八百二十六条</a:t>
            </a:r>
            <a:r>
              <a:rPr lang="ja-JP" altLang="ja-JP" sz="1108" dirty="0">
                <a:solidFill>
                  <a:prstClr val="black"/>
                </a:solidFill>
              </a:rPr>
              <a:t>の規定は、後見人について準用する。ただし、</a:t>
            </a:r>
            <a:endParaRPr lang="en-US" altLang="ja-JP" sz="1108" dirty="0">
              <a:solidFill>
                <a:prstClr val="black"/>
              </a:solidFill>
            </a:endParaRPr>
          </a:p>
          <a:p>
            <a:r>
              <a:rPr lang="ja-JP" altLang="en-US" sz="1108" dirty="0">
                <a:solidFill>
                  <a:prstClr val="black"/>
                </a:solidFill>
              </a:rPr>
              <a:t>　</a:t>
            </a:r>
            <a:r>
              <a:rPr lang="ja-JP" altLang="ja-JP" sz="1108" dirty="0">
                <a:solidFill>
                  <a:prstClr val="black"/>
                </a:solidFill>
              </a:rPr>
              <a:t>後見監督人がある場合は、この限りでない。 </a:t>
            </a:r>
            <a:r>
              <a:rPr lang="ja-JP" altLang="en-US" sz="1108" dirty="0">
                <a:solidFill>
                  <a:prstClr val="black"/>
                </a:solidFill>
              </a:rPr>
              <a:t>（下線は「利益相反行為」を指す）　</a:t>
            </a:r>
            <a:endParaRPr lang="ja-JP" altLang="ja-JP" sz="1108" dirty="0">
              <a:solidFill>
                <a:prstClr val="black"/>
              </a:solidFill>
            </a:endParaRPr>
          </a:p>
        </p:txBody>
      </p:sp>
      <p:cxnSp>
        <p:nvCxnSpPr>
          <p:cNvPr id="40" name="直線矢印コネクタ 39"/>
          <p:cNvCxnSpPr/>
          <p:nvPr/>
        </p:nvCxnSpPr>
        <p:spPr>
          <a:xfrm>
            <a:off x="586686" y="2943089"/>
            <a:ext cx="668494" cy="5818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996473" y="2813144"/>
            <a:ext cx="572860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36" idx="0"/>
          </p:cNvCxnSpPr>
          <p:nvPr/>
        </p:nvCxnSpPr>
        <p:spPr>
          <a:xfrm flipH="1">
            <a:off x="4596881" y="3063419"/>
            <a:ext cx="2109582" cy="13444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36" idx="0"/>
          </p:cNvCxnSpPr>
          <p:nvPr/>
        </p:nvCxnSpPr>
        <p:spPr>
          <a:xfrm>
            <a:off x="6706463" y="3063419"/>
            <a:ext cx="582915" cy="11257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4324038" y="5445240"/>
            <a:ext cx="181210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586687" y="3560254"/>
            <a:ext cx="3913307" cy="2859878"/>
          </a:xfrm>
          <a:prstGeom prst="roundRect">
            <a:avLst>
              <a:gd name="adj" fmla="val 61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a:endParaRPr lang="ja-JP" altLang="en-US">
              <a:solidFill>
                <a:prstClr val="white"/>
              </a:solidFill>
            </a:endParaRPr>
          </a:p>
        </p:txBody>
      </p:sp>
      <p:pic>
        <p:nvPicPr>
          <p:cNvPr id="1052" name="Picture 28" descr="「イラスト 会計士」の画像検索結果"/>
          <p:cNvPicPr>
            <a:picLocks noChangeAspect="1" noChangeArrowheads="1"/>
          </p:cNvPicPr>
          <p:nvPr/>
        </p:nvPicPr>
        <p:blipFill rotWithShape="1">
          <a:blip r:embed="rId2">
            <a:extLst>
              <a:ext uri="{28A0092B-C50C-407E-A947-70E740481C1C}">
                <a14:useLocalDpi xmlns:a14="http://schemas.microsoft.com/office/drawing/2010/main" val="0"/>
              </a:ext>
            </a:extLst>
          </a:blip>
          <a:srcRect l="4857" r="10097"/>
          <a:stretch/>
        </p:blipFill>
        <p:spPr bwMode="auto">
          <a:xfrm>
            <a:off x="646331" y="3876740"/>
            <a:ext cx="932246" cy="1011843"/>
          </a:xfrm>
          <a:prstGeom prst="rect">
            <a:avLst/>
          </a:prstGeom>
          <a:noFill/>
          <a:extLst>
            <a:ext uri="{909E8E84-426E-40dd-AFC4-6F175D3DCCD1}">
              <a14:hiddenFill xmlns="" xmlns:a14="http://schemas.microsoft.com/office/drawing/2010/main">
                <a:solidFill>
                  <a:srgbClr val="FFFFFF"/>
                </a:solidFill>
              </a14:hiddenFill>
            </a:ext>
          </a:extLst>
        </p:spPr>
      </p:pic>
      <p:pic>
        <p:nvPicPr>
          <p:cNvPr id="1056" name="Picture 32" descr="「イラスト ケースワーカー」の画像検索結果"/>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8846" l="9794" r="100000"/>
                    </a14:imgEffect>
                  </a14:imgLayer>
                </a14:imgProps>
              </a:ext>
              <a:ext uri="{28A0092B-C50C-407E-A947-70E740481C1C}">
                <a14:useLocalDpi xmlns:a14="http://schemas.microsoft.com/office/drawing/2010/main" val="0"/>
              </a:ext>
            </a:extLst>
          </a:blip>
          <a:srcRect b="13952"/>
          <a:stretch/>
        </p:blipFill>
        <p:spPr bwMode="auto">
          <a:xfrm>
            <a:off x="183391" y="3958935"/>
            <a:ext cx="806588" cy="85861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イラスト 医師」の画像検索結果"/>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68" b="89706" l="3784" r="100000"/>
                    </a14:imgEffect>
                  </a14:imgLayer>
                </a14:imgProps>
              </a:ext>
              <a:ext uri="{28A0092B-C50C-407E-A947-70E740481C1C}">
                <a14:useLocalDpi xmlns:a14="http://schemas.microsoft.com/office/drawing/2010/main" val="0"/>
              </a:ext>
            </a:extLst>
          </a:blip>
          <a:srcRect l="12136" r="19665" b="24407"/>
          <a:stretch/>
        </p:blipFill>
        <p:spPr bwMode="auto">
          <a:xfrm>
            <a:off x="1255215" y="3844337"/>
            <a:ext cx="646710" cy="97284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テキスト ボックス 3"/>
          <p:cNvSpPr txBox="1"/>
          <p:nvPr/>
        </p:nvSpPr>
        <p:spPr>
          <a:xfrm>
            <a:off x="1813306" y="351734"/>
            <a:ext cx="4956844" cy="426006"/>
          </a:xfrm>
          <a:prstGeom prst="rect">
            <a:avLst/>
          </a:prstGeom>
          <a:solidFill>
            <a:srgbClr val="FFFF00"/>
          </a:solidFill>
          <a:ln>
            <a:solidFill>
              <a:schemeClr val="tx1"/>
            </a:solidFill>
          </a:ln>
        </p:spPr>
        <p:txBody>
          <a:bodyPr wrap="none" lIns="84315" tIns="42160" rIns="84315" bIns="42160" rtlCol="0">
            <a:spAutoFit/>
          </a:bodyPr>
          <a:lstStyle/>
          <a:p>
            <a:r>
              <a:rPr lang="ja-JP" altLang="en-US" sz="2215" dirty="0">
                <a:solidFill>
                  <a:prstClr val="black"/>
                </a:solidFill>
                <a:latin typeface="ＤＨＰ特太ゴシック体" panose="020B0500000000000000" pitchFamily="50" charset="-128"/>
                <a:ea typeface="ＤＨＰ特太ゴシック体" panose="020B0500000000000000" pitchFamily="50" charset="-128"/>
              </a:rPr>
              <a:t>社会福祉法人等による法人後見の取組</a:t>
            </a:r>
          </a:p>
        </p:txBody>
      </p:sp>
      <p:grpSp>
        <p:nvGrpSpPr>
          <p:cNvPr id="6" name="グループ化 5"/>
          <p:cNvGrpSpPr/>
          <p:nvPr/>
        </p:nvGrpSpPr>
        <p:grpSpPr>
          <a:xfrm>
            <a:off x="6207013" y="2395403"/>
            <a:ext cx="1120940" cy="1016941"/>
            <a:chOff x="3200400" y="1412776"/>
            <a:chExt cx="2673927" cy="2628000"/>
          </a:xfrm>
        </p:grpSpPr>
        <p:pic>
          <p:nvPicPr>
            <p:cNvPr id="1036" name="Picture 12" descr="「裁判所 イラスト」の画像検索結果">
              <a:hlinkClick r:id="rId7"/>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l="17607" r="18001"/>
            <a:stretch/>
          </p:blipFill>
          <p:spPr bwMode="auto">
            <a:xfrm>
              <a:off x="3200400" y="1412776"/>
              <a:ext cx="2673927" cy="2628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裁判所 イラスト」の画像検索結果">
              <a:hlinkClick r:id="rId7"/>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246" t="59866" r="18125"/>
            <a:stretch/>
          </p:blipFill>
          <p:spPr bwMode="auto">
            <a:xfrm>
              <a:off x="3200400" y="2980262"/>
              <a:ext cx="2673927" cy="105083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042" name="Picture 18" descr="「弁護士 イラスト」の画像検索結果">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9545"/>
          <a:stretch/>
        </p:blipFill>
        <p:spPr bwMode="auto">
          <a:xfrm>
            <a:off x="1578575" y="3862735"/>
            <a:ext cx="998990" cy="897747"/>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弁護士 イラスト」の画像検索結果">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31514"/>
          <a:stretch/>
        </p:blipFill>
        <p:spPr bwMode="auto">
          <a:xfrm>
            <a:off x="210671" y="2116849"/>
            <a:ext cx="889766" cy="963569"/>
          </a:xfrm>
          <a:prstGeom prst="rect">
            <a:avLst/>
          </a:prstGeom>
          <a:noFill/>
          <a:extLst>
            <a:ext uri="{909E8E84-426E-40dd-AFC4-6F175D3DCCD1}">
              <a14:hiddenFill xmlns="" xmlns:a14="http://schemas.microsoft.com/office/drawing/2010/main">
                <a:solidFill>
                  <a:srgbClr val="FFFFFF"/>
                </a:solidFill>
              </a14:hiddenFill>
            </a:ext>
          </a:extLst>
        </p:spPr>
      </p:pic>
      <p:pic>
        <p:nvPicPr>
          <p:cNvPr id="1048" name="Picture 24" descr="「イラスト ケース会議」の画像検索結果">
            <a:hlinkClick r:id="rId15"/>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38301" t="6715"/>
          <a:stretch/>
        </p:blipFill>
        <p:spPr bwMode="auto">
          <a:xfrm>
            <a:off x="2629390" y="4460865"/>
            <a:ext cx="1760080" cy="1842310"/>
          </a:xfrm>
          <a:prstGeom prst="rect">
            <a:avLst/>
          </a:prstGeom>
          <a:noFill/>
          <a:extLst>
            <a:ext uri="{909E8E84-426E-40dd-AFC4-6F175D3DCCD1}">
              <a14:hiddenFill xmlns="" xmlns:a14="http://schemas.microsoft.com/office/drawing/2010/main">
                <a:solidFill>
                  <a:srgbClr val="FFFFFF"/>
                </a:solidFill>
              </a14:hiddenFill>
            </a:ext>
          </a:extLst>
        </p:spPr>
      </p:pic>
      <p:pic>
        <p:nvPicPr>
          <p:cNvPr id="1064" name="Picture 40" descr="「イラスト 男性」の画像検索結果"/>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47888" y="5595213"/>
            <a:ext cx="987996" cy="916069"/>
          </a:xfrm>
          <a:prstGeom prst="rect">
            <a:avLst/>
          </a:prstGeom>
          <a:noFill/>
          <a:extLst>
            <a:ext uri="{909E8E84-426E-40dd-AFC4-6F175D3DCCD1}">
              <a14:hiddenFill xmlns="" xmlns:a14="http://schemas.microsoft.com/office/drawing/2010/main">
                <a:solidFill>
                  <a:srgbClr val="FFFFFF"/>
                </a:solidFill>
              </a14:hiddenFill>
            </a:ext>
          </a:extLst>
        </p:spPr>
      </p:pic>
      <p:pic>
        <p:nvPicPr>
          <p:cNvPr id="1072" name="Picture 48" descr="「イラスト 女性」の画像検索結果">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34760"/>
          <a:stretch/>
        </p:blipFill>
        <p:spPr bwMode="auto">
          <a:xfrm>
            <a:off x="7468135" y="4036195"/>
            <a:ext cx="1258859" cy="908807"/>
          </a:xfrm>
          <a:prstGeom prst="rect">
            <a:avLst/>
          </a:prstGeom>
          <a:noFill/>
          <a:extLst>
            <a:ext uri="{909E8E84-426E-40dd-AFC4-6F175D3DCCD1}">
              <a14:hiddenFill xmlns="" xmlns:a14="http://schemas.microsoft.com/office/drawing/2010/main">
                <a:solidFill>
                  <a:srgbClr val="FFFFFF"/>
                </a:solidFill>
              </a14:hiddenFill>
            </a:ext>
          </a:extLst>
        </p:spPr>
      </p:pic>
      <p:pic>
        <p:nvPicPr>
          <p:cNvPr id="1074" name="Picture 50" descr="「イラスト 女性」の画像検索結果"/>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456389" y="5595213"/>
            <a:ext cx="681379" cy="850569"/>
          </a:xfrm>
          <a:prstGeom prst="rect">
            <a:avLst/>
          </a:prstGeom>
          <a:noFill/>
          <a:extLst>
            <a:ext uri="{909E8E84-426E-40dd-AFC4-6F175D3DCCD1}">
              <a14:hiddenFill xmlns="" xmlns:a14="http://schemas.microsoft.com/office/drawing/2010/main">
                <a:solidFill>
                  <a:srgbClr val="FFFFFF"/>
                </a:solidFill>
              </a14:hiddenFill>
            </a:ext>
          </a:extLst>
        </p:spPr>
      </p:pic>
      <p:pic>
        <p:nvPicPr>
          <p:cNvPr id="1076" name="Picture 52" descr="「イラスト 年配　男性」の画像検索結果"/>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349387" y="4102660"/>
            <a:ext cx="770233" cy="860849"/>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テキスト ボックス 19"/>
          <p:cNvSpPr txBox="1"/>
          <p:nvPr/>
        </p:nvSpPr>
        <p:spPr>
          <a:xfrm>
            <a:off x="3015854" y="2661655"/>
            <a:ext cx="1903537" cy="312450"/>
          </a:xfrm>
          <a:prstGeom prst="rect">
            <a:avLst/>
          </a:prstGeom>
          <a:solidFill>
            <a:schemeClr val="bg1"/>
          </a:solidFill>
        </p:spPr>
        <p:txBody>
          <a:bodyPr wrap="square" lIns="84315" tIns="42160" rIns="84315" bIns="42160" rtlCol="0">
            <a:spAutoFit/>
          </a:bodyPr>
          <a:lstStyle/>
          <a:p>
            <a:pPr algn="ctr"/>
            <a:r>
              <a:rPr lang="ja-JP" altLang="en-US" sz="1477" dirty="0">
                <a:solidFill>
                  <a:prstClr val="black"/>
                </a:solidFill>
              </a:rPr>
              <a:t>後見監督人の選任</a:t>
            </a:r>
            <a:endParaRPr lang="en-US" altLang="ja-JP" sz="1477" dirty="0">
              <a:solidFill>
                <a:prstClr val="black"/>
              </a:solidFill>
            </a:endParaRPr>
          </a:p>
        </p:txBody>
      </p:sp>
      <p:sp>
        <p:nvSpPr>
          <p:cNvPr id="21" name="テキスト ボックス 20"/>
          <p:cNvSpPr txBox="1"/>
          <p:nvPr/>
        </p:nvSpPr>
        <p:spPr>
          <a:xfrm>
            <a:off x="6466620" y="3597820"/>
            <a:ext cx="2362497" cy="283980"/>
          </a:xfrm>
          <a:prstGeom prst="rect">
            <a:avLst/>
          </a:prstGeom>
          <a:solidFill>
            <a:schemeClr val="bg1"/>
          </a:solidFill>
        </p:spPr>
        <p:txBody>
          <a:bodyPr wrap="square" lIns="84315" tIns="42160" rIns="84315" bIns="42160" rtlCol="0">
            <a:spAutoFit/>
          </a:bodyPr>
          <a:lstStyle/>
          <a:p>
            <a:pPr algn="ctr"/>
            <a:r>
              <a:rPr lang="ja-JP" altLang="en-US" sz="1292" dirty="0">
                <a:solidFill>
                  <a:prstClr val="black"/>
                </a:solidFill>
              </a:rPr>
              <a:t>補助・保佐・後見開始の審判</a:t>
            </a:r>
            <a:endParaRPr lang="en-US" altLang="ja-JP" sz="1292" dirty="0">
              <a:solidFill>
                <a:prstClr val="black"/>
              </a:solidFill>
            </a:endParaRPr>
          </a:p>
        </p:txBody>
      </p:sp>
      <p:sp>
        <p:nvSpPr>
          <p:cNvPr id="24" name="テキスト ボックス 23"/>
          <p:cNvSpPr txBox="1"/>
          <p:nvPr/>
        </p:nvSpPr>
        <p:spPr>
          <a:xfrm>
            <a:off x="4688834" y="5216298"/>
            <a:ext cx="926894" cy="539755"/>
          </a:xfrm>
          <a:prstGeom prst="rect">
            <a:avLst/>
          </a:prstGeom>
          <a:solidFill>
            <a:schemeClr val="bg1"/>
          </a:solidFill>
        </p:spPr>
        <p:txBody>
          <a:bodyPr wrap="none" lIns="84315" tIns="42160" rIns="84315" bIns="42160" rtlCol="0">
            <a:spAutoFit/>
          </a:bodyPr>
          <a:lstStyle/>
          <a:p>
            <a:r>
              <a:rPr lang="ja-JP" altLang="en-US" sz="1477" dirty="0">
                <a:solidFill>
                  <a:prstClr val="black"/>
                </a:solidFill>
              </a:rPr>
              <a:t>財産管理</a:t>
            </a:r>
            <a:endParaRPr lang="en-US" altLang="ja-JP" sz="1477" dirty="0">
              <a:solidFill>
                <a:prstClr val="black"/>
              </a:solidFill>
            </a:endParaRPr>
          </a:p>
          <a:p>
            <a:r>
              <a:rPr lang="ja-JP" altLang="en-US" sz="1477" dirty="0">
                <a:solidFill>
                  <a:prstClr val="black"/>
                </a:solidFill>
              </a:rPr>
              <a:t>身上配慮</a:t>
            </a:r>
          </a:p>
        </p:txBody>
      </p:sp>
      <p:sp>
        <p:nvSpPr>
          <p:cNvPr id="29" name="テキスト ボックス 28"/>
          <p:cNvSpPr txBox="1"/>
          <p:nvPr/>
        </p:nvSpPr>
        <p:spPr>
          <a:xfrm>
            <a:off x="1402490" y="3347396"/>
            <a:ext cx="2565008" cy="355089"/>
          </a:xfrm>
          <a:prstGeom prst="rect">
            <a:avLst/>
          </a:prstGeom>
          <a:solidFill>
            <a:schemeClr val="bg1"/>
          </a:solidFill>
          <a:ln w="28575">
            <a:solidFill>
              <a:schemeClr val="tx2"/>
            </a:solidFill>
          </a:ln>
        </p:spPr>
        <p:txBody>
          <a:bodyPr wrap="square" lIns="84315" tIns="42160" rIns="84315" bIns="42160" rtlCol="0">
            <a:spAutoFit/>
          </a:bodyPr>
          <a:lstStyle/>
          <a:p>
            <a:pPr algn="ctr"/>
            <a:r>
              <a:rPr lang="ja-JP" altLang="en-US" sz="1754" dirty="0">
                <a:solidFill>
                  <a:prstClr val="black"/>
                </a:solidFill>
                <a:latin typeface="ＤＨＰ特太ゴシック体" panose="020B0500000000000000" pitchFamily="50" charset="-128"/>
                <a:ea typeface="ＤＨＰ特太ゴシック体" panose="020B0500000000000000" pitchFamily="50" charset="-128"/>
                <a:cs typeface="Arial Unicode MS" panose="020B0604020202020204" pitchFamily="50" charset="-128"/>
              </a:rPr>
              <a:t>法人後見の実施体制</a:t>
            </a:r>
          </a:p>
        </p:txBody>
      </p:sp>
      <p:sp>
        <p:nvSpPr>
          <p:cNvPr id="54" name="テキスト ボックス 53"/>
          <p:cNvSpPr txBox="1"/>
          <p:nvPr/>
        </p:nvSpPr>
        <p:spPr>
          <a:xfrm>
            <a:off x="4573749" y="3575713"/>
            <a:ext cx="1704605" cy="482816"/>
          </a:xfrm>
          <a:prstGeom prst="rect">
            <a:avLst/>
          </a:prstGeom>
          <a:solidFill>
            <a:schemeClr val="bg1"/>
          </a:solidFill>
        </p:spPr>
        <p:txBody>
          <a:bodyPr wrap="square" lIns="84315" tIns="42160" rIns="84315" bIns="42160" rtlCol="0">
            <a:spAutoFit/>
          </a:bodyPr>
          <a:lstStyle/>
          <a:p>
            <a:pPr algn="ctr"/>
            <a:r>
              <a:rPr lang="ja-JP" altLang="en-US" sz="1292" dirty="0">
                <a:solidFill>
                  <a:prstClr val="black"/>
                </a:solidFill>
              </a:rPr>
              <a:t>成年後見人等</a:t>
            </a:r>
            <a:endParaRPr lang="en-US" altLang="ja-JP" sz="1292" dirty="0">
              <a:solidFill>
                <a:prstClr val="black"/>
              </a:solidFill>
            </a:endParaRPr>
          </a:p>
          <a:p>
            <a:pPr algn="ctr"/>
            <a:r>
              <a:rPr lang="ja-JP" altLang="en-US" sz="1292" dirty="0">
                <a:solidFill>
                  <a:prstClr val="black"/>
                </a:solidFill>
              </a:rPr>
              <a:t>（法人後見）の選任</a:t>
            </a:r>
            <a:endParaRPr lang="en-US" altLang="ja-JP" sz="1292" dirty="0">
              <a:solidFill>
                <a:prstClr val="black"/>
              </a:solidFill>
            </a:endParaRPr>
          </a:p>
        </p:txBody>
      </p:sp>
      <p:sp>
        <p:nvSpPr>
          <p:cNvPr id="31" name="テキスト ボックス 30"/>
          <p:cNvSpPr txBox="1"/>
          <p:nvPr/>
        </p:nvSpPr>
        <p:spPr>
          <a:xfrm>
            <a:off x="2702235" y="3991509"/>
            <a:ext cx="1488167" cy="440177"/>
          </a:xfrm>
          <a:prstGeom prst="rect">
            <a:avLst/>
          </a:prstGeom>
          <a:noFill/>
          <a:ln>
            <a:solidFill>
              <a:schemeClr val="tx1"/>
            </a:solidFill>
          </a:ln>
        </p:spPr>
        <p:txBody>
          <a:bodyPr wrap="square" lIns="84315" tIns="42160" rIns="84315" bIns="42160" rtlCol="0">
            <a:spAutoFit/>
          </a:bodyPr>
          <a:lstStyle/>
          <a:p>
            <a:pPr algn="ctr"/>
            <a:r>
              <a:rPr lang="ja-JP" altLang="en-US" sz="1292" dirty="0">
                <a:solidFill>
                  <a:prstClr val="black"/>
                </a:solidFill>
              </a:rPr>
              <a:t>法人後見チーム</a:t>
            </a:r>
            <a:endParaRPr lang="en-US" altLang="ja-JP" sz="1292" dirty="0">
              <a:solidFill>
                <a:prstClr val="black"/>
              </a:solidFill>
            </a:endParaRPr>
          </a:p>
          <a:p>
            <a:pPr algn="ctr"/>
            <a:r>
              <a:rPr lang="en-US" altLang="ja-JP" sz="1015" dirty="0">
                <a:solidFill>
                  <a:prstClr val="black"/>
                </a:solidFill>
              </a:rPr>
              <a:t>※</a:t>
            </a:r>
            <a:r>
              <a:rPr lang="ja-JP" altLang="en-US" sz="1015" dirty="0">
                <a:solidFill>
                  <a:prstClr val="black"/>
                </a:solidFill>
              </a:rPr>
              <a:t>継続性・専門性</a:t>
            </a:r>
          </a:p>
        </p:txBody>
      </p:sp>
      <p:sp>
        <p:nvSpPr>
          <p:cNvPr id="56" name="テキスト ボックス 55"/>
          <p:cNvSpPr txBox="1"/>
          <p:nvPr/>
        </p:nvSpPr>
        <p:spPr>
          <a:xfrm>
            <a:off x="27814" y="1922966"/>
            <a:ext cx="1231818" cy="283980"/>
          </a:xfrm>
          <a:prstGeom prst="rect">
            <a:avLst/>
          </a:prstGeom>
          <a:noFill/>
        </p:spPr>
        <p:txBody>
          <a:bodyPr wrap="square" lIns="84315" tIns="42160" rIns="84315" bIns="42160" rtlCol="0">
            <a:spAutoFit/>
          </a:bodyPr>
          <a:lstStyle/>
          <a:p>
            <a:pPr algn="ctr"/>
            <a:r>
              <a:rPr lang="ja-JP" altLang="en-US" sz="1292" dirty="0">
                <a:solidFill>
                  <a:prstClr val="black"/>
                </a:solidFill>
              </a:rPr>
              <a:t>後見監督人</a:t>
            </a:r>
          </a:p>
        </p:txBody>
      </p:sp>
      <p:sp>
        <p:nvSpPr>
          <p:cNvPr id="32" name="テキスト ボックス 31"/>
          <p:cNvSpPr txBox="1"/>
          <p:nvPr/>
        </p:nvSpPr>
        <p:spPr>
          <a:xfrm>
            <a:off x="586706" y="4920030"/>
            <a:ext cx="2219000" cy="1463278"/>
          </a:xfrm>
          <a:prstGeom prst="rect">
            <a:avLst/>
          </a:prstGeom>
          <a:noFill/>
        </p:spPr>
        <p:txBody>
          <a:bodyPr wrap="square" lIns="84315" tIns="42160" rIns="84315" bIns="42160" rtlCol="0">
            <a:spAutoFit/>
          </a:bodyPr>
          <a:lstStyle/>
          <a:p>
            <a:r>
              <a:rPr lang="ja-JP" altLang="en-US" sz="1200" dirty="0">
                <a:solidFill>
                  <a:prstClr val="black"/>
                </a:solidFill>
              </a:rPr>
              <a:t>○透明性の確保の例</a:t>
            </a:r>
            <a:endParaRPr lang="en-US" altLang="ja-JP" sz="1200" dirty="0">
              <a:solidFill>
                <a:prstClr val="black"/>
              </a:solidFill>
            </a:endParaRPr>
          </a:p>
          <a:p>
            <a:r>
              <a:rPr lang="ja-JP" altLang="en-US" sz="1108" dirty="0">
                <a:solidFill>
                  <a:prstClr val="black"/>
                </a:solidFill>
              </a:rPr>
              <a:t>　　法人外部の専門職の参加</a:t>
            </a:r>
            <a:endParaRPr lang="en-US" altLang="ja-JP" sz="1108" dirty="0">
              <a:solidFill>
                <a:prstClr val="black"/>
              </a:solidFill>
            </a:endParaRPr>
          </a:p>
          <a:p>
            <a:r>
              <a:rPr lang="ja-JP" altLang="en-US" sz="1108" dirty="0">
                <a:solidFill>
                  <a:prstClr val="black"/>
                </a:solidFill>
              </a:rPr>
              <a:t>　　（助言・チェック等）</a:t>
            </a:r>
            <a:endParaRPr lang="en-US" altLang="ja-JP" sz="1108" dirty="0">
              <a:solidFill>
                <a:prstClr val="black"/>
              </a:solidFill>
            </a:endParaRPr>
          </a:p>
          <a:p>
            <a:r>
              <a:rPr lang="ja-JP" altLang="en-US" sz="1108" dirty="0">
                <a:solidFill>
                  <a:prstClr val="black"/>
                </a:solidFill>
              </a:rPr>
              <a:t>　　（例）</a:t>
            </a:r>
            <a:endParaRPr lang="en-US" altLang="ja-JP" sz="1108" dirty="0">
              <a:solidFill>
                <a:prstClr val="black"/>
              </a:solidFill>
            </a:endParaRPr>
          </a:p>
          <a:p>
            <a:r>
              <a:rPr lang="ja-JP" altLang="en-US" sz="1108" dirty="0">
                <a:solidFill>
                  <a:prstClr val="black"/>
                </a:solidFill>
              </a:rPr>
              <a:t>　　　・法律関係者</a:t>
            </a:r>
            <a:endParaRPr lang="en-US" altLang="ja-JP" sz="1108" dirty="0">
              <a:solidFill>
                <a:prstClr val="black"/>
              </a:solidFill>
            </a:endParaRPr>
          </a:p>
          <a:p>
            <a:r>
              <a:rPr lang="ja-JP" altLang="en-US" sz="1108" dirty="0">
                <a:solidFill>
                  <a:prstClr val="black"/>
                </a:solidFill>
              </a:rPr>
              <a:t>　　　・医療関係者</a:t>
            </a:r>
            <a:endParaRPr lang="en-US" altLang="ja-JP" sz="1108" dirty="0">
              <a:solidFill>
                <a:prstClr val="black"/>
              </a:solidFill>
            </a:endParaRPr>
          </a:p>
          <a:p>
            <a:r>
              <a:rPr lang="ja-JP" altLang="en-US" sz="1108" dirty="0">
                <a:solidFill>
                  <a:prstClr val="black"/>
                </a:solidFill>
              </a:rPr>
              <a:t>　　　・会計関係者</a:t>
            </a:r>
            <a:endParaRPr lang="en-US" altLang="ja-JP" sz="1108" dirty="0">
              <a:solidFill>
                <a:prstClr val="black"/>
              </a:solidFill>
            </a:endParaRPr>
          </a:p>
          <a:p>
            <a:r>
              <a:rPr lang="ja-JP" altLang="en-US" sz="1108" dirty="0">
                <a:solidFill>
                  <a:prstClr val="black"/>
                </a:solidFill>
              </a:rPr>
              <a:t>　　　・福祉関係者　等</a:t>
            </a:r>
            <a:endParaRPr lang="en-US" altLang="ja-JP" sz="1108" dirty="0">
              <a:solidFill>
                <a:prstClr val="black"/>
              </a:solidFill>
            </a:endParaRPr>
          </a:p>
        </p:txBody>
      </p:sp>
      <p:sp>
        <p:nvSpPr>
          <p:cNvPr id="36" name="テキスト ボックス 35"/>
          <p:cNvSpPr txBox="1"/>
          <p:nvPr/>
        </p:nvSpPr>
        <p:spPr>
          <a:xfrm>
            <a:off x="6207010" y="3063419"/>
            <a:ext cx="995824" cy="283980"/>
          </a:xfrm>
          <a:prstGeom prst="rect">
            <a:avLst/>
          </a:prstGeom>
          <a:noFill/>
        </p:spPr>
        <p:txBody>
          <a:bodyPr wrap="none" lIns="84315" tIns="42160" rIns="84315" bIns="42160" rtlCol="0">
            <a:spAutoFit/>
          </a:bodyPr>
          <a:lstStyle/>
          <a:p>
            <a:r>
              <a:rPr lang="ja-JP" altLang="en-US" sz="1292" dirty="0">
                <a:solidFill>
                  <a:prstClr val="white"/>
                </a:solidFill>
              </a:rPr>
              <a:t>家庭裁判所</a:t>
            </a:r>
          </a:p>
        </p:txBody>
      </p:sp>
      <p:sp>
        <p:nvSpPr>
          <p:cNvPr id="66" name="テキスト ボックス 65"/>
          <p:cNvSpPr txBox="1"/>
          <p:nvPr/>
        </p:nvSpPr>
        <p:spPr>
          <a:xfrm>
            <a:off x="361597" y="3204322"/>
            <a:ext cx="634823" cy="283980"/>
          </a:xfrm>
          <a:prstGeom prst="rect">
            <a:avLst/>
          </a:prstGeom>
          <a:noFill/>
        </p:spPr>
        <p:txBody>
          <a:bodyPr wrap="square" lIns="84315" tIns="42160" rIns="84315" bIns="42160" rtlCol="0">
            <a:spAutoFit/>
          </a:bodyPr>
          <a:lstStyle/>
          <a:p>
            <a:pPr algn="ctr"/>
            <a:r>
              <a:rPr lang="ja-JP" altLang="en-US" sz="1292" dirty="0">
                <a:solidFill>
                  <a:prstClr val="black"/>
                </a:solidFill>
              </a:rPr>
              <a:t>監督</a:t>
            </a:r>
          </a:p>
        </p:txBody>
      </p:sp>
      <p:sp>
        <p:nvSpPr>
          <p:cNvPr id="12" name="テキスト ボックス 11"/>
          <p:cNvSpPr txBox="1"/>
          <p:nvPr/>
        </p:nvSpPr>
        <p:spPr>
          <a:xfrm>
            <a:off x="180436" y="909061"/>
            <a:ext cx="8784976" cy="951791"/>
          </a:xfrm>
          <a:prstGeom prst="rect">
            <a:avLst/>
          </a:prstGeom>
          <a:solidFill>
            <a:srgbClr val="CCFFFF"/>
          </a:solidFill>
          <a:ln>
            <a:solidFill>
              <a:schemeClr val="tx1"/>
            </a:solidFill>
          </a:ln>
        </p:spPr>
        <p:txBody>
          <a:bodyPr wrap="square" lIns="84315" tIns="42160" rIns="84315" bIns="42160" rtlCol="0">
            <a:spAutoFit/>
          </a:bodyPr>
          <a:lstStyle/>
          <a:p>
            <a:r>
              <a:rPr lang="ja-JP" altLang="en-US" sz="1200" b="1" u="sng" dirty="0">
                <a:solidFill>
                  <a:prstClr val="black"/>
                </a:solidFill>
              </a:rPr>
              <a:t>成年後見制度利用促進委員会意見（平成２９年１月）抜粋</a:t>
            </a:r>
            <a:endParaRPr lang="en-US" altLang="ja-JP" sz="1200" b="1" u="sng" dirty="0">
              <a:solidFill>
                <a:prstClr val="black"/>
              </a:solidFill>
            </a:endParaRPr>
          </a:p>
          <a:p>
            <a:r>
              <a:rPr lang="ja-JP" altLang="en-US" sz="1108" dirty="0">
                <a:solidFill>
                  <a:prstClr val="black"/>
                </a:solidFill>
              </a:rPr>
              <a:t>○　若年期からの制度利用が想定され、その特性も多様である障害者の場合、継続性や専門性の観点から、法人後見の活用が有用である場合もあり、</a:t>
            </a:r>
            <a:r>
              <a:rPr lang="ja-JP" altLang="en-US" sz="1108" dirty="0">
                <a:solidFill>
                  <a:srgbClr val="FF0000"/>
                </a:solidFill>
              </a:rPr>
              <a:t>後見監督等による利益相反等への対応を含めた透明性の確保を前提に</a:t>
            </a:r>
            <a:r>
              <a:rPr lang="ja-JP" altLang="en-US" sz="1108" dirty="0">
                <a:solidFill>
                  <a:prstClr val="black"/>
                </a:solidFill>
              </a:rPr>
              <a:t>、その活用を図っていくことが考えられる。</a:t>
            </a:r>
            <a:endParaRPr lang="en-US" altLang="ja-JP" sz="1108" dirty="0">
              <a:solidFill>
                <a:prstClr val="black"/>
              </a:solidFill>
            </a:endParaRPr>
          </a:p>
          <a:p>
            <a:r>
              <a:rPr lang="ja-JP" altLang="en-US" sz="1108" dirty="0">
                <a:solidFill>
                  <a:prstClr val="black"/>
                </a:solidFill>
              </a:rPr>
              <a:t>○　社会福祉法人においては、地域の様々なニーズを把握し、これらのニーズに対応していく中で、</a:t>
            </a:r>
            <a:r>
              <a:rPr lang="ja-JP" altLang="en-US" sz="1108" dirty="0">
                <a:solidFill>
                  <a:srgbClr val="FF0000"/>
                </a:solidFill>
              </a:rPr>
              <a:t>地域における公益的な取組の一つとして、低所得の高齢者・障害者に対して自ら成年後見を実施することも含め</a:t>
            </a:r>
            <a:r>
              <a:rPr lang="ja-JP" altLang="en-US" sz="1108" dirty="0">
                <a:solidFill>
                  <a:prstClr val="black"/>
                </a:solidFill>
              </a:rPr>
              <a:t>、その普及に向けた取組を実施することが期待される。</a:t>
            </a:r>
            <a:endParaRPr lang="en-US" altLang="ja-JP" sz="1108" dirty="0">
              <a:solidFill>
                <a:prstClr val="black"/>
              </a:solidFill>
            </a:endParaRPr>
          </a:p>
        </p:txBody>
      </p:sp>
      <p:sp>
        <p:nvSpPr>
          <p:cNvPr id="22" name="角丸四角形 21"/>
          <p:cNvSpPr/>
          <p:nvPr/>
        </p:nvSpPr>
        <p:spPr>
          <a:xfrm>
            <a:off x="6278275" y="5039548"/>
            <a:ext cx="2357585" cy="490172"/>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a:r>
              <a:rPr lang="ja-JP" altLang="en-US" sz="1292" dirty="0">
                <a:solidFill>
                  <a:prstClr val="black"/>
                </a:solidFill>
              </a:rPr>
              <a:t>法人のサービス利用者</a:t>
            </a:r>
            <a:endParaRPr lang="en-US" altLang="ja-JP" sz="1292" dirty="0">
              <a:solidFill>
                <a:prstClr val="black"/>
              </a:solidFill>
            </a:endParaRPr>
          </a:p>
          <a:p>
            <a:pPr algn="ctr"/>
            <a:r>
              <a:rPr lang="ja-JP" altLang="en-US" sz="1292" dirty="0">
                <a:solidFill>
                  <a:prstClr val="black"/>
                </a:solidFill>
              </a:rPr>
              <a:t>及び、それ以外の障害者等</a:t>
            </a:r>
          </a:p>
        </p:txBody>
      </p:sp>
      <p:sp>
        <p:nvSpPr>
          <p:cNvPr id="8" name="テキスト ボックス 7"/>
          <p:cNvSpPr txBox="1"/>
          <p:nvPr/>
        </p:nvSpPr>
        <p:spPr>
          <a:xfrm>
            <a:off x="7402421" y="1977158"/>
            <a:ext cx="1562954" cy="880554"/>
          </a:xfrm>
          <a:prstGeom prst="rect">
            <a:avLst/>
          </a:prstGeom>
          <a:solidFill>
            <a:schemeClr val="bg1"/>
          </a:solidFill>
          <a:ln>
            <a:solidFill>
              <a:schemeClr val="tx1"/>
            </a:solidFill>
          </a:ln>
        </p:spPr>
        <p:txBody>
          <a:bodyPr wrap="square" lIns="84315" tIns="42160" rIns="84315" bIns="42160" rtlCol="0">
            <a:spAutoFit/>
          </a:bodyPr>
          <a:lstStyle/>
          <a:p>
            <a:r>
              <a:rPr lang="ja-JP" altLang="en-US" sz="1200" dirty="0">
                <a:solidFill>
                  <a:prstClr val="black"/>
                </a:solidFill>
              </a:rPr>
              <a:t>後見等開始の審判</a:t>
            </a:r>
            <a:endParaRPr lang="en-US" altLang="ja-JP" sz="1200" dirty="0">
              <a:solidFill>
                <a:prstClr val="black"/>
              </a:solidFill>
            </a:endParaRPr>
          </a:p>
          <a:p>
            <a:r>
              <a:rPr lang="ja-JP" altLang="en-US" sz="1200" dirty="0">
                <a:solidFill>
                  <a:prstClr val="black"/>
                </a:solidFill>
              </a:rPr>
              <a:t>の申立て</a:t>
            </a:r>
            <a:endParaRPr lang="en-US" altLang="ja-JP" sz="1200" dirty="0">
              <a:solidFill>
                <a:prstClr val="black"/>
              </a:solidFill>
            </a:endParaRPr>
          </a:p>
          <a:p>
            <a:r>
              <a:rPr lang="ja-JP" altLang="en-US" sz="923" dirty="0">
                <a:solidFill>
                  <a:prstClr val="black"/>
                </a:solidFill>
              </a:rPr>
              <a:t>  ・本人　・配偶者</a:t>
            </a:r>
            <a:endParaRPr lang="en-US" altLang="ja-JP" sz="923" dirty="0">
              <a:solidFill>
                <a:prstClr val="black"/>
              </a:solidFill>
            </a:endParaRPr>
          </a:p>
          <a:p>
            <a:r>
              <a:rPr lang="ja-JP" altLang="en-US" sz="923" dirty="0">
                <a:solidFill>
                  <a:prstClr val="black"/>
                </a:solidFill>
              </a:rPr>
              <a:t>  ・四親等以内の親族</a:t>
            </a:r>
            <a:endParaRPr lang="en-US" altLang="ja-JP" sz="923" dirty="0">
              <a:solidFill>
                <a:prstClr val="black"/>
              </a:solidFill>
            </a:endParaRPr>
          </a:p>
          <a:p>
            <a:r>
              <a:rPr lang="ja-JP" altLang="en-US" sz="923" dirty="0">
                <a:solidFill>
                  <a:prstClr val="black"/>
                </a:solidFill>
              </a:rPr>
              <a:t>  ・市区町村長</a:t>
            </a:r>
            <a:endParaRPr lang="en-US" altLang="ja-JP" sz="923" dirty="0">
              <a:solidFill>
                <a:prstClr val="black"/>
              </a:solidFill>
            </a:endParaRPr>
          </a:p>
        </p:txBody>
      </p:sp>
      <p:cxnSp>
        <p:nvCxnSpPr>
          <p:cNvPr id="19" name="直線矢印コネクタ 18"/>
          <p:cNvCxnSpPr/>
          <p:nvPr/>
        </p:nvCxnSpPr>
        <p:spPr>
          <a:xfrm flipH="1">
            <a:off x="7401043" y="3210767"/>
            <a:ext cx="740821" cy="140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4532570" y="4907398"/>
            <a:ext cx="15315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001010" y="4779375"/>
            <a:ext cx="548585" cy="312450"/>
          </a:xfrm>
          <a:prstGeom prst="rect">
            <a:avLst/>
          </a:prstGeom>
          <a:solidFill>
            <a:schemeClr val="bg1"/>
          </a:solidFill>
        </p:spPr>
        <p:txBody>
          <a:bodyPr wrap="none" lIns="84315" tIns="42160" rIns="84315" bIns="42160" rtlCol="0">
            <a:spAutoFit/>
          </a:bodyPr>
          <a:lstStyle/>
          <a:p>
            <a:r>
              <a:rPr lang="ja-JP" altLang="en-US" sz="1477" dirty="0">
                <a:solidFill>
                  <a:prstClr val="black"/>
                </a:solidFill>
              </a:rPr>
              <a:t>参加</a:t>
            </a:r>
            <a:endParaRPr lang="en-US" altLang="ja-JP" sz="1477" dirty="0">
              <a:solidFill>
                <a:prstClr val="black"/>
              </a:solidFill>
            </a:endParaRPr>
          </a:p>
        </p:txBody>
      </p:sp>
      <p:sp>
        <p:nvSpPr>
          <p:cNvPr id="2" name="テキスト ボックス 1"/>
          <p:cNvSpPr txBox="1"/>
          <p:nvPr/>
        </p:nvSpPr>
        <p:spPr>
          <a:xfrm>
            <a:off x="2329257" y="2925492"/>
            <a:ext cx="3039652" cy="227170"/>
          </a:xfrm>
          <a:prstGeom prst="rect">
            <a:avLst/>
          </a:prstGeom>
          <a:noFill/>
        </p:spPr>
        <p:txBody>
          <a:bodyPr wrap="none" lIns="84315" tIns="42160" rIns="84315" bIns="42160" rtlCol="0">
            <a:spAutoFit/>
          </a:bodyPr>
          <a:lstStyle/>
          <a:p>
            <a:r>
              <a:rPr lang="en-US" altLang="ja-JP" sz="923" dirty="0">
                <a:solidFill>
                  <a:prstClr val="black"/>
                </a:solidFill>
              </a:rPr>
              <a:t>※</a:t>
            </a:r>
            <a:r>
              <a:rPr lang="ja-JP" altLang="en-US" sz="923" dirty="0">
                <a:solidFill>
                  <a:prstClr val="black"/>
                </a:solidFill>
              </a:rPr>
              <a:t>申立人等の請求又は裁判所の職権で必要に応じて選任</a:t>
            </a:r>
          </a:p>
        </p:txBody>
      </p:sp>
      <p:sp>
        <p:nvSpPr>
          <p:cNvPr id="42"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72704" y="6516023"/>
            <a:ext cx="2057400" cy="365125"/>
          </a:xfrm>
        </p:spPr>
        <p:txBody>
          <a:bodyPr/>
          <a:lstStyle/>
          <a:p>
            <a:pPr>
              <a:defRPr/>
            </a:pPr>
            <a:fld id="{F90A3C79-1AFD-481B-B685-7933BCD0898B}" type="slidenum">
              <a:rPr lang="en-US" altLang="ja-JP" smtClean="0"/>
              <a:pPr>
                <a:defRPr/>
              </a:pPr>
              <a:t>103</a:t>
            </a:fld>
            <a:endParaRPr lang="en-US" altLang="ja-JP" dirty="0"/>
          </a:p>
        </p:txBody>
      </p:sp>
    </p:spTree>
    <p:extLst>
      <p:ext uri="{BB962C8B-B14F-4D97-AF65-F5344CB8AC3E}">
        <p14:creationId xmlns:p14="http://schemas.microsoft.com/office/powerpoint/2010/main" val="24716189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03678" y="457732"/>
            <a:ext cx="6984776" cy="312450"/>
          </a:xfrm>
          <a:prstGeom prst="rect">
            <a:avLst/>
          </a:prstGeom>
          <a:solidFill>
            <a:schemeClr val="accent1">
              <a:lumMod val="20000"/>
              <a:lumOff val="80000"/>
            </a:schemeClr>
          </a:solidFill>
          <a:ln>
            <a:solidFill>
              <a:schemeClr val="tx1"/>
            </a:solidFill>
          </a:ln>
        </p:spPr>
        <p:txBody>
          <a:bodyPr wrap="square" lIns="84315" tIns="42160" rIns="84315" bIns="42160" rtlCol="0">
            <a:spAutoFit/>
          </a:bodyPr>
          <a:lstStyle/>
          <a:p>
            <a:pPr algn="ctr" fontAlgn="auto">
              <a:spcBef>
                <a:spcPts val="0"/>
              </a:spcBef>
              <a:spcAft>
                <a:spcPts val="0"/>
              </a:spcAft>
            </a:pPr>
            <a:r>
              <a:rPr lang="ja-JP" altLang="en-US" sz="1477" dirty="0">
                <a:solidFill>
                  <a:prstClr val="black"/>
                </a:solidFill>
                <a:latin typeface="Calibri"/>
                <a:ea typeface="ＭＳ Ｐゴシック"/>
              </a:rPr>
              <a:t>「障害福祉サービス等の提供に係る意思決定支援ガイドライン」の概要　</a:t>
            </a:r>
          </a:p>
        </p:txBody>
      </p:sp>
      <p:sp>
        <p:nvSpPr>
          <p:cNvPr id="5" name="テキスト ボックス 4"/>
          <p:cNvSpPr txBox="1"/>
          <p:nvPr/>
        </p:nvSpPr>
        <p:spPr>
          <a:xfrm>
            <a:off x="290957" y="2311704"/>
            <a:ext cx="8385500" cy="4102846"/>
          </a:xfrm>
          <a:prstGeom prst="rect">
            <a:avLst/>
          </a:prstGeom>
          <a:noFill/>
          <a:ln w="6350">
            <a:solidFill>
              <a:schemeClr val="tx1"/>
            </a:solidFill>
          </a:ln>
        </p:spPr>
        <p:txBody>
          <a:bodyPr wrap="square" lIns="84315" tIns="42160" rIns="84315" bIns="42160" rtlCol="0">
            <a:spAutoFit/>
          </a:bodyPr>
          <a:lstStyle/>
          <a:p>
            <a:pPr algn="just" fontAlgn="auto">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u="sng" dirty="0">
                <a:solidFill>
                  <a:prstClr val="black"/>
                </a:solidFill>
                <a:latin typeface="Calibri"/>
                <a:ea typeface="ＭＳ Ｐゴシック"/>
              </a:rPr>
              <a:t>１．意思決定支援の定義</a:t>
            </a:r>
          </a:p>
          <a:p>
            <a:pPr algn="just" fontAlgn="auto">
              <a:lnSpc>
                <a:spcPts val="1218"/>
              </a:lnSpc>
              <a:spcBef>
                <a:spcPts val="0"/>
              </a:spcBef>
              <a:spcAft>
                <a:spcPts val="0"/>
              </a:spcAft>
            </a:pPr>
            <a:r>
              <a:rPr lang="ja-JP" altLang="en-US" sz="1108" dirty="0">
                <a:solidFill>
                  <a:prstClr val="black"/>
                </a:solidFill>
                <a:latin typeface="Calibri"/>
                <a:ea typeface="ＭＳ Ｐゴシック"/>
              </a:rPr>
              <a:t>　　意思決定支援とは、自ら意思を決定することに困難を抱える障害者が、日常生活や社会生活に関して自らの意思が反映された生活を</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送ることができるように、可能な限り本人が自ら意志決定できるよう支援し、本人の意思の確認や意思及び選好を推定し、支援を尽くして</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も本人の意思及び選好の推定が困難な場合には、最後の手段として本人の最善の利益を検討のために事業者の職員が行う支援の行</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為及び仕組みをいう。</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ja-JP" altLang="en-US" sz="554"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u="sng" dirty="0">
                <a:solidFill>
                  <a:prstClr val="black"/>
                </a:solidFill>
                <a:latin typeface="Calibri"/>
                <a:ea typeface="ＭＳ Ｐゴシック"/>
              </a:rPr>
              <a:t>２．意思決定を構成する要素</a:t>
            </a:r>
          </a:p>
          <a:p>
            <a:pPr algn="just" fontAlgn="auto">
              <a:lnSpc>
                <a:spcPts val="1218"/>
              </a:lnSpc>
              <a:spcBef>
                <a:spcPts val="0"/>
              </a:spcBef>
              <a:spcAft>
                <a:spcPts val="0"/>
              </a:spcAft>
            </a:pPr>
            <a:r>
              <a:rPr lang="ja-JP" altLang="en-US" sz="1108" dirty="0">
                <a:solidFill>
                  <a:prstClr val="black"/>
                </a:solidFill>
                <a:latin typeface="Calibri"/>
                <a:ea typeface="ＭＳ Ｐゴシック"/>
              </a:rPr>
              <a:t>（１）本人の判断能力</a:t>
            </a:r>
          </a:p>
          <a:p>
            <a:pPr algn="just" fontAlgn="auto">
              <a:lnSpc>
                <a:spcPts val="1218"/>
              </a:lnSpc>
              <a:spcBef>
                <a:spcPts val="0"/>
              </a:spcBef>
              <a:spcAft>
                <a:spcPts val="0"/>
              </a:spcAft>
            </a:pPr>
            <a:r>
              <a:rPr lang="ja-JP" altLang="en-US" sz="1108" dirty="0">
                <a:solidFill>
                  <a:prstClr val="black"/>
                </a:solidFill>
                <a:latin typeface="Calibri"/>
                <a:ea typeface="ＭＳ Ｐゴシック"/>
              </a:rPr>
              <a:t>　　　障害による判断能力の程度は、意思決定に大きな影響を与える。意思決定を進める上で、本人の判断能力の程度について慎重な</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アセスメントが重要。</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ja-JP" altLang="en-US" sz="554"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（２）意思決定支援が必要な場面</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（３）人的・物理的環境による影響</a:t>
            </a:r>
          </a:p>
          <a:p>
            <a:pPr algn="just" fontAlgn="auto">
              <a:lnSpc>
                <a:spcPts val="1218"/>
              </a:lnSpc>
              <a:spcBef>
                <a:spcPts val="0"/>
              </a:spcBef>
              <a:spcAft>
                <a:spcPts val="0"/>
              </a:spcAft>
            </a:pPr>
            <a:r>
              <a:rPr lang="ja-JP" altLang="en-US" sz="1108" dirty="0">
                <a:solidFill>
                  <a:prstClr val="black"/>
                </a:solidFill>
                <a:latin typeface="Calibri"/>
                <a:ea typeface="ＭＳ Ｐゴシック"/>
              </a:rPr>
              <a:t>　　　意思決定支援は、本人に関わる職員や関係者による人的な影響や環境による影響、本人の経験の影響を受ける。</a:t>
            </a:r>
          </a:p>
        </p:txBody>
      </p:sp>
      <p:sp>
        <p:nvSpPr>
          <p:cNvPr id="11" name="テキスト ボックス 10"/>
          <p:cNvSpPr txBox="1"/>
          <p:nvPr/>
        </p:nvSpPr>
        <p:spPr>
          <a:xfrm>
            <a:off x="516883" y="4426162"/>
            <a:ext cx="3675405" cy="1316250"/>
          </a:xfrm>
          <a:prstGeom prst="rect">
            <a:avLst/>
          </a:prstGeom>
          <a:noFill/>
          <a:ln>
            <a:solidFill>
              <a:schemeClr val="tx1"/>
            </a:solidFill>
          </a:ln>
        </p:spPr>
        <p:txBody>
          <a:bodyPr wrap="square" lIns="84315" tIns="42160" rIns="84315" bIns="42160" rtlCol="0">
            <a:spAutoFit/>
          </a:bodyPr>
          <a:lstStyle/>
          <a:p>
            <a:pPr algn="just" fontAlgn="auto">
              <a:lnSpc>
                <a:spcPts val="1218"/>
              </a:lnSpc>
              <a:spcBef>
                <a:spcPts val="0"/>
              </a:spcBef>
              <a:spcAft>
                <a:spcPts val="0"/>
              </a:spcAft>
            </a:pPr>
            <a:r>
              <a:rPr lang="ja-JP" altLang="en-US" sz="1108" u="sng" dirty="0">
                <a:solidFill>
                  <a:prstClr val="black"/>
                </a:solidFill>
                <a:latin typeface="Calibri"/>
                <a:ea typeface="ＭＳ Ｐゴシック"/>
              </a:rPr>
              <a:t>①　日常生活における場面</a:t>
            </a:r>
          </a:p>
          <a:p>
            <a:pPr algn="just" fontAlgn="auto">
              <a:lnSpc>
                <a:spcPts val="1218"/>
              </a:lnSpc>
              <a:spcBef>
                <a:spcPts val="0"/>
              </a:spcBef>
              <a:spcAft>
                <a:spcPts val="0"/>
              </a:spcAft>
            </a:pPr>
            <a:r>
              <a:rPr lang="ja-JP" altLang="en-US" sz="1108" dirty="0">
                <a:solidFill>
                  <a:prstClr val="black"/>
                </a:solidFill>
                <a:latin typeface="Calibri"/>
                <a:ea typeface="ＭＳ Ｐゴシック"/>
              </a:rPr>
              <a:t>　　例えば食事・衣服の選択・外出・排せつ・整容・入浴等</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基本的生活習慣に関する場面の他、複数用意された余</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暇活動プログラムへの参加を選ぶ等の場面が考えられ</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る。</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日頃から本人の生活に関わる事業者の職員が、場面</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に応じて即応的に行う直接支援の全てに意思決定支援</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の要素が含まれている。</a:t>
            </a:r>
            <a:endParaRPr lang="en-US" altLang="ja-JP" sz="1108" dirty="0">
              <a:solidFill>
                <a:prstClr val="black"/>
              </a:solidFill>
              <a:latin typeface="Calibri"/>
              <a:ea typeface="ＭＳ Ｐゴシック"/>
            </a:endParaRPr>
          </a:p>
        </p:txBody>
      </p:sp>
      <p:sp>
        <p:nvSpPr>
          <p:cNvPr id="12" name="テキスト ボックス 11"/>
          <p:cNvSpPr txBox="1"/>
          <p:nvPr/>
        </p:nvSpPr>
        <p:spPr>
          <a:xfrm>
            <a:off x="4284014" y="4426162"/>
            <a:ext cx="4278118" cy="1316250"/>
          </a:xfrm>
          <a:prstGeom prst="rect">
            <a:avLst/>
          </a:prstGeom>
          <a:noFill/>
          <a:ln>
            <a:solidFill>
              <a:schemeClr val="tx1"/>
            </a:solidFill>
          </a:ln>
        </p:spPr>
        <p:txBody>
          <a:bodyPr wrap="square" lIns="84315" tIns="42160" rIns="84315" bIns="42160" rtlCol="0">
            <a:spAutoFit/>
          </a:bodyPr>
          <a:lstStyle/>
          <a:p>
            <a:pPr algn="just" fontAlgn="auto">
              <a:lnSpc>
                <a:spcPts val="1218"/>
              </a:lnSpc>
              <a:spcBef>
                <a:spcPts val="0"/>
              </a:spcBef>
              <a:spcAft>
                <a:spcPts val="0"/>
              </a:spcAft>
            </a:pPr>
            <a:r>
              <a:rPr lang="ja-JP" altLang="en-US" sz="1108" u="sng" dirty="0">
                <a:solidFill>
                  <a:prstClr val="black"/>
                </a:solidFill>
                <a:latin typeface="Calibri"/>
                <a:ea typeface="ＭＳ Ｐゴシック"/>
              </a:rPr>
              <a:t>②　社会生活における場面</a:t>
            </a:r>
          </a:p>
          <a:p>
            <a:pPr algn="just" fontAlgn="auto">
              <a:lnSpc>
                <a:spcPts val="1218"/>
              </a:lnSpc>
              <a:spcBef>
                <a:spcPts val="0"/>
              </a:spcBef>
              <a:spcAft>
                <a:spcPts val="0"/>
              </a:spcAft>
            </a:pPr>
            <a:r>
              <a:rPr lang="ja-JP" altLang="en-US" sz="1108" dirty="0">
                <a:solidFill>
                  <a:prstClr val="black"/>
                </a:solidFill>
                <a:latin typeface="Calibri"/>
                <a:ea typeface="ＭＳ Ｐゴシック"/>
              </a:rPr>
              <a:t>　　自宅からグループホームや入所施設等に住まいの場を移す場面</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や、入所施設から地域移行してグループホームや一人暮らしを選ぶ</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場面等が、意思決定支援の重要な場面として考えられる。</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体験の機会の活用を含め、本人の意思確認を最大限の努力で行</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a:t>
            </a:r>
            <a:r>
              <a:rPr lang="ja-JP" altLang="en-US" sz="1108" dirty="0" err="1">
                <a:solidFill>
                  <a:prstClr val="black"/>
                </a:solidFill>
                <a:latin typeface="Calibri"/>
                <a:ea typeface="ＭＳ Ｐゴシック"/>
              </a:rPr>
              <a:t>う</a:t>
            </a:r>
            <a:r>
              <a:rPr lang="ja-JP" altLang="en-US" sz="1108" dirty="0">
                <a:solidFill>
                  <a:prstClr val="black"/>
                </a:solidFill>
                <a:latin typeface="Calibri"/>
                <a:ea typeface="ＭＳ Ｐゴシック"/>
              </a:rPr>
              <a:t>ことを前提に、事業者、家族や成年後見人等が集まり、判断の根</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拠を明確にしながら、より制限の少ない生活への移行を原則として、</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意思決定支援を進める必要がある。</a:t>
            </a:r>
          </a:p>
        </p:txBody>
      </p:sp>
      <p:sp>
        <p:nvSpPr>
          <p:cNvPr id="16" name="角丸四角形 15"/>
          <p:cNvSpPr/>
          <p:nvPr/>
        </p:nvSpPr>
        <p:spPr>
          <a:xfrm>
            <a:off x="107505" y="2184775"/>
            <a:ext cx="1440159" cy="265876"/>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en-US" altLang="ja-JP" sz="1292" dirty="0">
                <a:solidFill>
                  <a:prstClr val="black"/>
                </a:solidFill>
              </a:rPr>
              <a:t>Ⅱ</a:t>
            </a:r>
            <a:r>
              <a:rPr lang="ja-JP" altLang="en-US" sz="1292" dirty="0">
                <a:solidFill>
                  <a:prstClr val="black"/>
                </a:solidFill>
              </a:rPr>
              <a:t>　総　論</a:t>
            </a:r>
          </a:p>
        </p:txBody>
      </p:sp>
      <p:sp>
        <p:nvSpPr>
          <p:cNvPr id="8" name="テキスト ボックス 7"/>
          <p:cNvSpPr txBox="1"/>
          <p:nvPr/>
        </p:nvSpPr>
        <p:spPr>
          <a:xfrm>
            <a:off x="281188" y="1096768"/>
            <a:ext cx="8280944" cy="937685"/>
          </a:xfrm>
          <a:prstGeom prst="rect">
            <a:avLst/>
          </a:prstGeom>
          <a:noFill/>
          <a:ln w="6350">
            <a:solidFill>
              <a:schemeClr val="tx1"/>
            </a:solidFill>
          </a:ln>
        </p:spPr>
        <p:txBody>
          <a:bodyPr wrap="square" lIns="84315" tIns="42160" rIns="84315" bIns="42160" rtlCol="0">
            <a:spAutoFit/>
          </a:bodyPr>
          <a:lstStyle/>
          <a:p>
            <a:pPr fontAlgn="auto">
              <a:spcBef>
                <a:spcPts val="0"/>
              </a:spcBef>
              <a:spcAft>
                <a:spcPts val="0"/>
              </a:spcAft>
            </a:pPr>
            <a:endParaRPr lang="en-US" altLang="ja-JP" sz="554" dirty="0">
              <a:solidFill>
                <a:prstClr val="black"/>
              </a:solidFill>
              <a:latin typeface="Calibri"/>
              <a:ea typeface="ＭＳ Ｐゴシック"/>
            </a:endParaRPr>
          </a:p>
          <a:p>
            <a:pPr fontAlgn="auto">
              <a:spcBef>
                <a:spcPts val="0"/>
              </a:spcBef>
              <a:spcAft>
                <a:spcPts val="0"/>
              </a:spcAft>
            </a:pPr>
            <a:endParaRPr lang="en-US" altLang="ja-JP" sz="554" dirty="0">
              <a:solidFill>
                <a:prstClr val="black"/>
              </a:solidFill>
              <a:latin typeface="Calibri"/>
              <a:ea typeface="ＭＳ Ｐゴシック"/>
            </a:endParaRPr>
          </a:p>
          <a:p>
            <a:pPr fontAlgn="auto">
              <a:spcBef>
                <a:spcPts val="0"/>
              </a:spcBef>
              <a:spcAft>
                <a:spcPts val="0"/>
              </a:spcAft>
            </a:pPr>
            <a:r>
              <a:rPr lang="ja-JP" altLang="en-US" sz="1108" dirty="0">
                <a:solidFill>
                  <a:prstClr val="black"/>
                </a:solidFill>
                <a:latin typeface="Calibri"/>
                <a:ea typeface="ＭＳ Ｐゴシック"/>
              </a:rPr>
              <a:t>○　障害者総合支援法においては、障害者が「どこで誰と生活するかについての選択の機会が確保」される旨を規定し、指定事業者や指　</a:t>
            </a:r>
            <a:endParaRPr lang="en-US" altLang="ja-JP" sz="1108" dirty="0">
              <a:solidFill>
                <a:prstClr val="black"/>
              </a:solidFill>
              <a:latin typeface="Calibri"/>
              <a:ea typeface="ＭＳ Ｐゴシック"/>
            </a:endParaRPr>
          </a:p>
          <a:p>
            <a:pPr fontAlgn="auto">
              <a:spcBef>
                <a:spcPts val="0"/>
              </a:spcBef>
              <a:spcAft>
                <a:spcPts val="0"/>
              </a:spcAft>
            </a:pPr>
            <a:r>
              <a:rPr lang="ja-JP" altLang="en-US" sz="1108" dirty="0">
                <a:solidFill>
                  <a:prstClr val="black"/>
                </a:solidFill>
                <a:latin typeface="Calibri"/>
                <a:ea typeface="ＭＳ Ｐゴシック"/>
              </a:rPr>
              <a:t>　定相談支援事業者に対し、「意思決定支援」を重要な取組として位置付けている。</a:t>
            </a:r>
            <a:endParaRPr lang="en-US" altLang="ja-JP" sz="1108" dirty="0">
              <a:solidFill>
                <a:prstClr val="black"/>
              </a:solidFill>
              <a:latin typeface="Calibri"/>
              <a:ea typeface="ＭＳ Ｐゴシック"/>
            </a:endParaRPr>
          </a:p>
          <a:p>
            <a:pPr fontAlgn="auto">
              <a:spcBef>
                <a:spcPts val="0"/>
              </a:spcBef>
              <a:spcAft>
                <a:spcPts val="0"/>
              </a:spcAft>
            </a:pPr>
            <a:r>
              <a:rPr lang="ja-JP" altLang="en-US" sz="1108" dirty="0">
                <a:solidFill>
                  <a:prstClr val="black"/>
                </a:solidFill>
                <a:latin typeface="Calibri"/>
                <a:ea typeface="ＭＳ Ｐゴシック"/>
              </a:rPr>
              <a:t>○　今般、意思決定支援の定義や意義、標準的なプロセスや留意点を取りまとめたガイドラインを作成し、事業者や成年後見の担い手を</a:t>
            </a:r>
            <a:endParaRPr lang="en-US" altLang="ja-JP" sz="1108" dirty="0">
              <a:solidFill>
                <a:prstClr val="black"/>
              </a:solidFill>
              <a:latin typeface="Calibri"/>
              <a:ea typeface="ＭＳ Ｐゴシック"/>
            </a:endParaRPr>
          </a:p>
          <a:p>
            <a:pPr fontAlgn="auto">
              <a:spcBef>
                <a:spcPts val="0"/>
              </a:spcBef>
              <a:spcAft>
                <a:spcPts val="0"/>
              </a:spcAft>
            </a:pPr>
            <a:r>
              <a:rPr lang="ja-JP" altLang="en-US" sz="1108" dirty="0">
                <a:solidFill>
                  <a:prstClr val="black"/>
                </a:solidFill>
                <a:latin typeface="Calibri"/>
                <a:ea typeface="ＭＳ Ｐゴシック"/>
              </a:rPr>
              <a:t>　含めた関係者間で共有することを通じて、障害者の意思を尊重した質の高いサービスの提供に資することを目的とするもの。</a:t>
            </a:r>
          </a:p>
        </p:txBody>
      </p:sp>
      <p:sp>
        <p:nvSpPr>
          <p:cNvPr id="9" name="角丸四角形 8"/>
          <p:cNvSpPr/>
          <p:nvPr/>
        </p:nvSpPr>
        <p:spPr>
          <a:xfrm>
            <a:off x="107542" y="969657"/>
            <a:ext cx="1440160" cy="265876"/>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en-US" altLang="ja-JP" sz="1292" dirty="0">
                <a:solidFill>
                  <a:prstClr val="black"/>
                </a:solidFill>
              </a:rPr>
              <a:t>Ⅰ</a:t>
            </a:r>
            <a:r>
              <a:rPr lang="ja-JP" altLang="en-US" sz="1292" dirty="0">
                <a:solidFill>
                  <a:prstClr val="black"/>
                </a:solidFill>
              </a:rPr>
              <a:t>　趣　旨</a:t>
            </a:r>
          </a:p>
        </p:txBody>
      </p:sp>
      <p:sp>
        <p:nvSpPr>
          <p:cNvPr id="1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86600" y="6552491"/>
            <a:ext cx="2057400" cy="365125"/>
          </a:xfrm>
        </p:spPr>
        <p:txBody>
          <a:bodyPr/>
          <a:lstStyle/>
          <a:p>
            <a:pPr>
              <a:defRPr/>
            </a:pPr>
            <a:fld id="{F90A3C79-1AFD-481B-B685-7933BCD0898B}" type="slidenum">
              <a:rPr lang="en-US" altLang="ja-JP" smtClean="0"/>
              <a:pPr>
                <a:defRPr/>
              </a:pPr>
              <a:t>104</a:t>
            </a:fld>
            <a:endParaRPr lang="en-US" altLang="ja-JP" dirty="0"/>
          </a:p>
        </p:txBody>
      </p:sp>
    </p:spTree>
    <p:extLst>
      <p:ext uri="{BB962C8B-B14F-4D97-AF65-F5344CB8AC3E}">
        <p14:creationId xmlns:p14="http://schemas.microsoft.com/office/powerpoint/2010/main" val="2482277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545192"/>
            <a:ext cx="8352928" cy="5528813"/>
          </a:xfrm>
          <a:prstGeom prst="rect">
            <a:avLst/>
          </a:prstGeom>
          <a:noFill/>
          <a:ln>
            <a:noFill/>
          </a:ln>
        </p:spPr>
        <p:txBody>
          <a:bodyPr wrap="square" lIns="84315" tIns="42160" rIns="84315" bIns="42160" rtlCol="0">
            <a:spAutoFit/>
          </a:bodyPr>
          <a:lstStyle/>
          <a:p>
            <a:pPr algn="just" fontAlgn="auto">
              <a:lnSpc>
                <a:spcPts val="1218"/>
              </a:lnSpc>
              <a:spcBef>
                <a:spcPts val="0"/>
              </a:spcBef>
              <a:spcAft>
                <a:spcPts val="0"/>
              </a:spcAft>
            </a:pPr>
            <a:endParaRPr lang="en-US" altLang="ja-JP" sz="1108" u="sng"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u="sng" dirty="0">
                <a:solidFill>
                  <a:prstClr val="black"/>
                </a:solidFill>
                <a:latin typeface="Calibri"/>
                <a:ea typeface="ＭＳ Ｐゴシック"/>
              </a:rPr>
              <a:t>３．意思決定支援の基本的原則</a:t>
            </a:r>
          </a:p>
          <a:p>
            <a:pPr algn="just" fontAlgn="auto">
              <a:lnSpc>
                <a:spcPts val="1218"/>
              </a:lnSpc>
              <a:spcBef>
                <a:spcPts val="0"/>
              </a:spcBef>
              <a:spcAft>
                <a:spcPts val="0"/>
              </a:spcAft>
            </a:pPr>
            <a:r>
              <a:rPr lang="ja-JP" altLang="en-US" sz="1108" dirty="0">
                <a:solidFill>
                  <a:prstClr val="black"/>
                </a:solidFill>
                <a:latin typeface="Calibri"/>
                <a:ea typeface="ＭＳ Ｐゴシック"/>
              </a:rPr>
              <a:t>（１）本人への支援は、自己決定の尊重に基づき行うことが原則である。本人の自己決定にとって必要な情報の説明は、本人が理解でき</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a:t>
            </a:r>
            <a:r>
              <a:rPr lang="ja-JP" altLang="en-US" sz="1108" dirty="0" err="1">
                <a:solidFill>
                  <a:prstClr val="black"/>
                </a:solidFill>
                <a:latin typeface="Calibri"/>
                <a:ea typeface="ＭＳ Ｐゴシック"/>
              </a:rPr>
              <a:t>るよう</a:t>
            </a:r>
            <a:r>
              <a:rPr lang="ja-JP" altLang="en-US" sz="1108" dirty="0">
                <a:solidFill>
                  <a:prstClr val="black"/>
                </a:solidFill>
                <a:latin typeface="Calibri"/>
                <a:ea typeface="ＭＳ Ｐゴシック"/>
              </a:rPr>
              <a:t>工夫して行うことが重要である。</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endParaRPr lang="ja-JP" altLang="en-US"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（２）職員等の価値観においては不合理と思われる決定でも、他者への権利を侵害しないのであれば、その選択を尊重するよう努める姿</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勢が求められる。</a:t>
            </a:r>
          </a:p>
          <a:p>
            <a:pPr algn="just" fontAlgn="auto">
              <a:lnSpc>
                <a:spcPts val="1218"/>
              </a:lnSpc>
              <a:spcBef>
                <a:spcPts val="0"/>
              </a:spcBef>
              <a:spcAft>
                <a:spcPts val="0"/>
              </a:spcAft>
            </a:pP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（３）本人の自己決定や意思確認がどうしても困難な場合は、本人をよく知る関係者が集まって、本人の日常生活の場面や事業者のサー</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ビス提供場面における表情や感情、行動に関する記録などの情報に加え、これまでの生活史、人間関係等様々な情報を把握し、根</a:t>
            </a:r>
            <a:endParaRPr lang="en-US" altLang="ja-JP" sz="1108" dirty="0">
              <a:solidFill>
                <a:prstClr val="black"/>
              </a:solidFill>
              <a:latin typeface="Calibri"/>
              <a:ea typeface="ＭＳ Ｐゴシック"/>
            </a:endParaRPr>
          </a:p>
          <a:p>
            <a:pPr algn="just" fontAlgn="auto">
              <a:lnSpc>
                <a:spcPts val="1218"/>
              </a:lnSpc>
              <a:spcBef>
                <a:spcPts val="0"/>
              </a:spcBef>
              <a:spcAft>
                <a:spcPts val="0"/>
              </a:spcAft>
            </a:pPr>
            <a:r>
              <a:rPr lang="ja-JP" altLang="en-US" sz="1108" dirty="0">
                <a:solidFill>
                  <a:prstClr val="black"/>
                </a:solidFill>
                <a:latin typeface="Calibri"/>
                <a:ea typeface="ＭＳ Ｐゴシック"/>
              </a:rPr>
              <a:t>　　拠を明確にしながら障害者の意思及び選好を推定する。</a:t>
            </a:r>
          </a:p>
          <a:p>
            <a:pPr algn="just" fontAlgn="auto">
              <a:spcBef>
                <a:spcPts val="0"/>
              </a:spcBef>
              <a:spcAft>
                <a:spcPts val="0"/>
              </a:spcAft>
            </a:pP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u="sng" dirty="0">
                <a:solidFill>
                  <a:prstClr val="black"/>
                </a:solidFill>
                <a:latin typeface="Calibri"/>
                <a:ea typeface="ＭＳ Ｐゴシック"/>
              </a:rPr>
              <a:t>４．最善の利益の判断</a:t>
            </a:r>
          </a:p>
          <a:p>
            <a:pPr algn="just" fontAlgn="auto">
              <a:spcBef>
                <a:spcPts val="0"/>
              </a:spcBef>
              <a:spcAft>
                <a:spcPts val="0"/>
              </a:spcAft>
            </a:pPr>
            <a:r>
              <a:rPr lang="ja-JP" altLang="en-US" sz="1108" dirty="0">
                <a:solidFill>
                  <a:prstClr val="black"/>
                </a:solidFill>
                <a:latin typeface="Calibri"/>
                <a:ea typeface="ＭＳ Ｐゴシック"/>
              </a:rPr>
              <a:t>　　本人の意思を推定することがどうしても困難な場合は、関係者が協議し、本人にとっての最善の利益を判断せざるを得ない</a:t>
            </a:r>
            <a:r>
              <a:rPr lang="ja-JP" altLang="en-US" sz="1108" dirty="0" err="1">
                <a:solidFill>
                  <a:prstClr val="black"/>
                </a:solidFill>
                <a:latin typeface="Calibri"/>
                <a:ea typeface="ＭＳ Ｐゴシック"/>
              </a:rPr>
              <a:t>場合があ</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る。最善の利益の判断は最後の手段であり、次のような点に留意することが必要である。</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（１）メリット・デメリットの検討</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複数の選択肢からメリットとデメリットを可能な限り挙げ、比較検討して本人の最善の利益を導く。</a:t>
            </a:r>
          </a:p>
          <a:p>
            <a:pPr algn="just" fontAlgn="auto">
              <a:spcBef>
                <a:spcPts val="0"/>
              </a:spcBef>
              <a:spcAft>
                <a:spcPts val="0"/>
              </a:spcAft>
            </a:pP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（２）相反する選択肢の両立</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二者択一の場合においても、相反する選択肢を両立させることを考え、本人の最善の利益を追求する。（例えば、食事制限が必要な</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人も、運動や食材等の工夫により、本人の好みの食事をしつつ、健康上リスクの少ない生活を送ることができないか考える場合等。）</a:t>
            </a:r>
          </a:p>
          <a:p>
            <a:pPr algn="just" fontAlgn="auto">
              <a:spcBef>
                <a:spcPts val="0"/>
              </a:spcBef>
              <a:spcAft>
                <a:spcPts val="0"/>
              </a:spcAft>
            </a:pP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（３）自由の制限の最小化</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住まいの場を選択する場合、選択可能な中から、障害者にとって自由の制限がより少ない方を選択する。また、本人の生命・身体の</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安全を守るために、行動の自由を制限せざるを得ない場合でも、他にないか慎重に検討し、自由の制限を最小化する。</a:t>
            </a:r>
          </a:p>
          <a:p>
            <a:pPr algn="just" fontAlgn="auto">
              <a:spcBef>
                <a:spcPts val="0"/>
              </a:spcBef>
              <a:spcAft>
                <a:spcPts val="0"/>
              </a:spcAft>
            </a:pPr>
            <a:endParaRPr lang="ja-JP" altLang="en-US" sz="1108" dirty="0">
              <a:solidFill>
                <a:prstClr val="black"/>
              </a:solidFill>
              <a:latin typeface="Calibri"/>
              <a:ea typeface="ＭＳ Ｐゴシック"/>
            </a:endParaRPr>
          </a:p>
          <a:p>
            <a:pPr algn="just" fontAlgn="auto">
              <a:spcBef>
                <a:spcPts val="0"/>
              </a:spcBef>
              <a:spcAft>
                <a:spcPts val="0"/>
              </a:spcAft>
            </a:pPr>
            <a:r>
              <a:rPr lang="ja-JP" altLang="en-US" sz="1108" u="sng" dirty="0">
                <a:solidFill>
                  <a:prstClr val="black"/>
                </a:solidFill>
                <a:latin typeface="Calibri"/>
                <a:ea typeface="ＭＳ Ｐゴシック"/>
              </a:rPr>
              <a:t>５．事業者以外の視点からの検討</a:t>
            </a:r>
          </a:p>
          <a:p>
            <a:pPr algn="just" fontAlgn="auto">
              <a:spcBef>
                <a:spcPts val="0"/>
              </a:spcBef>
              <a:spcAft>
                <a:spcPts val="0"/>
              </a:spcAft>
            </a:pPr>
            <a:r>
              <a:rPr lang="ja-JP" altLang="en-US" sz="1108" dirty="0">
                <a:solidFill>
                  <a:prstClr val="black"/>
                </a:solidFill>
                <a:latin typeface="Calibri"/>
                <a:ea typeface="ＭＳ Ｐゴシック"/>
              </a:rPr>
              <a:t>　　事業者以外の関係者も交えて意思決定支援を進めることが望ましい。本人の家族や知人、成年後見人、ピアサポーター等が、本人に</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直接サービス提供する立場とは別の第三者として意見を述べることにより、多様な視点から本人の意思決定支援を進めることができる。</a:t>
            </a:r>
            <a:endParaRPr lang="en-US" altLang="ja-JP" sz="1108" dirty="0">
              <a:solidFill>
                <a:prstClr val="black"/>
              </a:solidFill>
              <a:latin typeface="Calibri"/>
              <a:ea typeface="ＭＳ Ｐゴシック"/>
            </a:endParaRPr>
          </a:p>
          <a:p>
            <a:pPr algn="just" fontAlgn="auto">
              <a:spcBef>
                <a:spcPts val="0"/>
              </a:spcBef>
              <a:spcAft>
                <a:spcPts val="0"/>
              </a:spcAft>
            </a:pP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u="sng" dirty="0">
                <a:solidFill>
                  <a:prstClr val="black"/>
                </a:solidFill>
                <a:latin typeface="Calibri"/>
                <a:ea typeface="ＭＳ Ｐゴシック"/>
              </a:rPr>
              <a:t>６．成年後見人等の権限との関係</a:t>
            </a:r>
            <a:endParaRPr lang="en-US" altLang="ja-JP" sz="1108" u="sng"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意思決定支援の結果と成年後見人等の身上配慮義務に基づく方針が齟齬をきたさないよう、意思決定支援のプロセスに成年後見人</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等の参画を促し、検討を進めることが望ましい。</a:t>
            </a:r>
            <a:endParaRPr lang="en-US" altLang="ja-JP" sz="1108" dirty="0">
              <a:solidFill>
                <a:prstClr val="black"/>
              </a:solidFill>
              <a:latin typeface="Calibri"/>
              <a:ea typeface="ＭＳ Ｐゴシック"/>
            </a:endParaRPr>
          </a:p>
        </p:txBody>
      </p:sp>
      <p:sp>
        <p:nvSpPr>
          <p:cNvPr id="3" name="正方形/長方形 2"/>
          <p:cNvSpPr/>
          <p:nvPr/>
        </p:nvSpPr>
        <p:spPr>
          <a:xfrm>
            <a:off x="395536" y="545192"/>
            <a:ext cx="8352928" cy="569860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6907088" y="6525345"/>
            <a:ext cx="2057400" cy="365125"/>
          </a:xfrm>
        </p:spPr>
        <p:txBody>
          <a:bodyPr/>
          <a:lstStyle/>
          <a:p>
            <a:pPr>
              <a:defRPr/>
            </a:pPr>
            <a:fld id="{F90A3C79-1AFD-481B-B685-7933BCD0898B}" type="slidenum">
              <a:rPr lang="en-US" altLang="ja-JP" smtClean="0"/>
              <a:pPr>
                <a:defRPr/>
              </a:pPr>
              <a:t>105</a:t>
            </a:fld>
            <a:endParaRPr lang="en-US" altLang="ja-JP"/>
          </a:p>
        </p:txBody>
      </p:sp>
    </p:spTree>
    <p:extLst>
      <p:ext uri="{BB962C8B-B14F-4D97-AF65-F5344CB8AC3E}">
        <p14:creationId xmlns:p14="http://schemas.microsoft.com/office/powerpoint/2010/main" val="11355977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637733"/>
            <a:ext cx="8428188" cy="5540996"/>
          </a:xfrm>
          <a:prstGeom prst="rect">
            <a:avLst/>
          </a:prstGeom>
          <a:noFill/>
          <a:ln>
            <a:noFill/>
          </a:ln>
        </p:spPr>
        <p:txBody>
          <a:bodyPr wrap="square" lIns="84315" tIns="42160" rIns="84315" bIns="42160" rtlCol="0">
            <a:spAutoFit/>
          </a:bodyPr>
          <a:lstStyle/>
          <a:p>
            <a:pPr algn="just" fontAlgn="auto">
              <a:spcBef>
                <a:spcPts val="0"/>
              </a:spcBef>
              <a:spcAft>
                <a:spcPts val="0"/>
              </a:spcAft>
            </a:pP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u="sng" dirty="0">
                <a:solidFill>
                  <a:prstClr val="black"/>
                </a:solidFill>
                <a:latin typeface="Calibri"/>
                <a:ea typeface="ＭＳ Ｐゴシック"/>
              </a:rPr>
              <a:t>１．意思決定支援の枠組み</a:t>
            </a:r>
          </a:p>
          <a:p>
            <a:pPr algn="just" fontAlgn="auto">
              <a:spcBef>
                <a:spcPts val="0"/>
              </a:spcBef>
              <a:spcAft>
                <a:spcPts val="0"/>
              </a:spcAft>
            </a:pPr>
            <a:r>
              <a:rPr lang="ja-JP" altLang="en-US" sz="1108" dirty="0">
                <a:solidFill>
                  <a:prstClr val="black"/>
                </a:solidFill>
                <a:latin typeface="Calibri"/>
                <a:ea typeface="ＭＳ Ｐゴシック"/>
              </a:rPr>
              <a:t>　　</a:t>
            </a:r>
            <a:r>
              <a:rPr lang="ja-JP" altLang="en-US" sz="1108" dirty="0">
                <a:solidFill>
                  <a:srgbClr val="FF0000"/>
                </a:solidFill>
                <a:latin typeface="Calibri"/>
                <a:ea typeface="ＭＳ Ｐゴシック"/>
              </a:rPr>
              <a:t>　</a:t>
            </a:r>
            <a:r>
              <a:rPr lang="ja-JP" altLang="en-US" sz="1108" dirty="0">
                <a:solidFill>
                  <a:prstClr val="black"/>
                </a:solidFill>
                <a:latin typeface="Calibri"/>
                <a:ea typeface="ＭＳ Ｐゴシック"/>
              </a:rPr>
              <a:t>意思決定支援の枠組みは、意思決定支援責任者の配置、意思決定支援会議の開催、意思決定の結果を反映したサービス等利用</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計画・個別支援計画（意思決定支援計画）の作成とサービスの提供、モニタリングと評価・見直しの５つの要素から構成される。</a:t>
            </a:r>
            <a:endParaRPr lang="en-US" altLang="ja-JP" sz="1108" dirty="0">
              <a:solidFill>
                <a:prstClr val="black"/>
              </a:solidFill>
              <a:latin typeface="Calibri"/>
              <a:ea typeface="ＭＳ Ｐゴシック"/>
            </a:endParaRPr>
          </a:p>
          <a:p>
            <a:pPr algn="just" fontAlgn="auto">
              <a:spcBef>
                <a:spcPts val="0"/>
              </a:spcBef>
              <a:spcAft>
                <a:spcPts val="0"/>
              </a:spcAft>
            </a:pPr>
            <a:endParaRPr lang="ja-JP" altLang="en-US"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（１）意思決定支援責任者の配置</a:t>
            </a:r>
          </a:p>
          <a:p>
            <a:pPr algn="just" fontAlgn="auto">
              <a:spcBef>
                <a:spcPts val="0"/>
              </a:spcBef>
              <a:spcAft>
                <a:spcPts val="0"/>
              </a:spcAft>
            </a:pPr>
            <a:r>
              <a:rPr lang="ja-JP" altLang="en-US" sz="1108" dirty="0">
                <a:solidFill>
                  <a:prstClr val="black"/>
                </a:solidFill>
                <a:latin typeface="Calibri"/>
                <a:ea typeface="ＭＳ Ｐゴシック"/>
              </a:rPr>
              <a:t>　　　意思決定支援責任者は、意思決定支援計画作成に中心的にかかわり、意思決定支援会議を企画・運営するなど、意思決定支援</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の仕組みを作る等の役割を担う。サービス管理責任者や相談支援専門員が兼務することが考えられる。</a:t>
            </a:r>
          </a:p>
          <a:p>
            <a:pPr algn="just" fontAlgn="auto">
              <a:spcBef>
                <a:spcPts val="0"/>
              </a:spcBef>
              <a:spcAft>
                <a:spcPts val="0"/>
              </a:spcAft>
            </a:pP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（２）意思決定支援会議の開催</a:t>
            </a:r>
          </a:p>
          <a:p>
            <a:pPr algn="just" fontAlgn="auto">
              <a:spcBef>
                <a:spcPts val="0"/>
              </a:spcBef>
              <a:spcAft>
                <a:spcPts val="0"/>
              </a:spcAft>
            </a:pPr>
            <a:r>
              <a:rPr lang="ja-JP" altLang="en-US" sz="1108" dirty="0">
                <a:solidFill>
                  <a:prstClr val="black"/>
                </a:solidFill>
                <a:latin typeface="Calibri"/>
                <a:ea typeface="ＭＳ Ｐゴシック"/>
              </a:rPr>
              <a:t>　　　意思決定支援会議は、本人参加の下で、意思決定が必要な事項に関する参加者の情報を持ち寄り、意思を確認したり、意思及び</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選好を推定したり、最善の利益を検討する仕組み。「サービス担当者会議」や「個別支援会議」と一体的に実施することが考えられる。</a:t>
            </a:r>
            <a:endParaRPr lang="en-US" altLang="ja-JP" sz="1108" dirty="0">
              <a:solidFill>
                <a:prstClr val="black"/>
              </a:solidFill>
              <a:latin typeface="Calibri"/>
              <a:ea typeface="ＭＳ Ｐゴシック"/>
            </a:endParaRPr>
          </a:p>
          <a:p>
            <a:pPr algn="just" fontAlgn="auto">
              <a:spcBef>
                <a:spcPts val="0"/>
              </a:spcBef>
              <a:spcAft>
                <a:spcPts val="0"/>
              </a:spcAft>
            </a:pP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（３）意思決定が反映されたサービス等利用計画や個別支援計画（意志決定支援計画）の作成とサービスの提供</a:t>
            </a:r>
          </a:p>
          <a:p>
            <a:pPr algn="just" fontAlgn="auto">
              <a:spcBef>
                <a:spcPts val="0"/>
              </a:spcBef>
              <a:spcAft>
                <a:spcPts val="0"/>
              </a:spcAft>
            </a:pPr>
            <a:r>
              <a:rPr lang="ja-JP" altLang="en-US" sz="1108" dirty="0">
                <a:solidFill>
                  <a:prstClr val="black"/>
                </a:solidFill>
                <a:latin typeface="Calibri"/>
                <a:ea typeface="ＭＳ Ｐゴシック"/>
              </a:rPr>
              <a:t>　　　意思決定支援によって確認又は推定された本人の意思や、本人の最善の利益と判断された内容を反映したサービス等利用計画や</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個別支援計画（意思決定支援計画）を作成し、本人の意思決定に基づくサービスの提供を行うことが重要である。</a:t>
            </a:r>
            <a:endParaRPr lang="en-US" altLang="ja-JP" sz="1108" dirty="0">
              <a:solidFill>
                <a:prstClr val="black"/>
              </a:solidFill>
              <a:latin typeface="Calibri"/>
              <a:ea typeface="ＭＳ Ｐゴシック"/>
            </a:endParaRPr>
          </a:p>
          <a:p>
            <a:pPr algn="just" fontAlgn="auto">
              <a:spcBef>
                <a:spcPts val="0"/>
              </a:spcBef>
              <a:spcAft>
                <a:spcPts val="0"/>
              </a:spcAft>
            </a:pP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（４）モニタリングと評価及び見直し</a:t>
            </a:r>
          </a:p>
          <a:p>
            <a:pPr algn="just" fontAlgn="auto">
              <a:spcBef>
                <a:spcPts val="0"/>
              </a:spcBef>
              <a:spcAft>
                <a:spcPts val="0"/>
              </a:spcAft>
            </a:pPr>
            <a:r>
              <a:rPr lang="ja-JP" altLang="en-US" sz="1108" dirty="0">
                <a:solidFill>
                  <a:prstClr val="black"/>
                </a:solidFill>
                <a:latin typeface="Calibri"/>
                <a:ea typeface="ＭＳ Ｐゴシック"/>
              </a:rPr>
              <a:t>　　　意思決定支援を反映したサービス提供の結果をモニタリングし、評価を適切に行い、次の支援でさらに意思決定が促進されるよう見</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直すことが重要である。</a:t>
            </a:r>
            <a:endParaRPr lang="en-US" altLang="ja-JP" sz="1108" dirty="0">
              <a:solidFill>
                <a:prstClr val="black"/>
              </a:solidFill>
              <a:latin typeface="Calibri"/>
              <a:ea typeface="ＭＳ Ｐゴシック"/>
            </a:endParaRPr>
          </a:p>
          <a:p>
            <a:pPr algn="just" fontAlgn="auto">
              <a:spcBef>
                <a:spcPts val="0"/>
              </a:spcBef>
              <a:spcAft>
                <a:spcPts val="0"/>
              </a:spcAft>
            </a:pP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u="sng" dirty="0">
                <a:solidFill>
                  <a:prstClr val="black"/>
                </a:solidFill>
                <a:latin typeface="Calibri"/>
                <a:ea typeface="ＭＳ Ｐゴシック"/>
              </a:rPr>
              <a:t>２．意思決定支援における意思疎通と合理的配慮</a:t>
            </a:r>
          </a:p>
          <a:p>
            <a:pPr algn="just" fontAlgn="auto">
              <a:spcBef>
                <a:spcPts val="0"/>
              </a:spcBef>
              <a:spcAft>
                <a:spcPts val="0"/>
              </a:spcAft>
            </a:pPr>
            <a:r>
              <a:rPr lang="ja-JP" altLang="en-US" sz="1108" dirty="0">
                <a:solidFill>
                  <a:prstClr val="black"/>
                </a:solidFill>
                <a:latin typeface="Calibri"/>
                <a:ea typeface="ＭＳ Ｐゴシック"/>
              </a:rPr>
              <a:t>　　意思決定に必要だと考えられる情報を本人が十分理解し、保持し、比較し、実際の決定に活用できるよう配慮をもって説明し、決定した</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ことの結果起こり得ること等を含めた情報を可能な限り本人が理解できるよう、意思疎通における合理的配慮を行うことが重要である。</a:t>
            </a:r>
            <a:endParaRPr lang="en-US" altLang="ja-JP" sz="1108" dirty="0">
              <a:solidFill>
                <a:prstClr val="black"/>
              </a:solidFill>
              <a:latin typeface="Calibri"/>
              <a:ea typeface="ＭＳ Ｐゴシック"/>
            </a:endParaRPr>
          </a:p>
          <a:p>
            <a:pPr algn="just" fontAlgn="auto">
              <a:spcBef>
                <a:spcPts val="0"/>
              </a:spcBef>
              <a:spcAft>
                <a:spcPts val="0"/>
              </a:spcAft>
            </a:pP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u="sng" dirty="0">
                <a:solidFill>
                  <a:prstClr val="black"/>
                </a:solidFill>
                <a:latin typeface="Calibri"/>
                <a:ea typeface="ＭＳ Ｐゴシック"/>
              </a:rPr>
              <a:t>３．意思決定支援の根拠となる記録の作成</a:t>
            </a:r>
          </a:p>
          <a:p>
            <a:pPr algn="just" fontAlgn="auto">
              <a:spcBef>
                <a:spcPts val="0"/>
              </a:spcBef>
              <a:spcAft>
                <a:spcPts val="0"/>
              </a:spcAft>
            </a:pPr>
            <a:r>
              <a:rPr lang="ja-JP" altLang="en-US" sz="1108" dirty="0">
                <a:solidFill>
                  <a:prstClr val="black"/>
                </a:solidFill>
                <a:latin typeface="Calibri"/>
                <a:ea typeface="ＭＳ Ｐゴシック"/>
              </a:rPr>
              <a:t>　　意思決定支援を進めるためには、本人のこれまでの生活環境や生活史、家族関係、人間関係、嗜好等の情報を把握しておくことが必</a:t>
            </a:r>
            <a:endParaRPr lang="en-US" altLang="ja-JP" sz="1108" dirty="0">
              <a:solidFill>
                <a:prstClr val="black"/>
              </a:solidFill>
              <a:latin typeface="Calibri"/>
              <a:ea typeface="ＭＳ Ｐゴシック"/>
            </a:endParaRPr>
          </a:p>
          <a:p>
            <a:pPr algn="just" fontAlgn="auto">
              <a:spcBef>
                <a:spcPts val="0"/>
              </a:spcBef>
              <a:spcAft>
                <a:spcPts val="0"/>
              </a:spcAft>
            </a:pPr>
            <a:r>
              <a:rPr lang="ja-JP" altLang="en-US" sz="1108" dirty="0">
                <a:solidFill>
                  <a:prstClr val="black"/>
                </a:solidFill>
                <a:latin typeface="Calibri"/>
                <a:ea typeface="ＭＳ Ｐゴシック"/>
              </a:rPr>
              <a:t>　要である。家族も含めた本人のこれまでの生活の全体像を理解することは、本人の意思を推定するための手がかりとなる。</a:t>
            </a:r>
          </a:p>
          <a:p>
            <a:pPr algn="just" fontAlgn="auto">
              <a:spcBef>
                <a:spcPts val="0"/>
              </a:spcBef>
              <a:spcAft>
                <a:spcPts val="0"/>
              </a:spcAft>
            </a:pPr>
            <a:endParaRPr lang="en-US" altLang="ja-JP" sz="1108" dirty="0">
              <a:solidFill>
                <a:prstClr val="black"/>
              </a:solidFill>
              <a:latin typeface="Calibri"/>
              <a:ea typeface="ＭＳ Ｐゴシック"/>
            </a:endParaRPr>
          </a:p>
          <a:p>
            <a:pPr fontAlgn="auto">
              <a:spcBef>
                <a:spcPts val="0"/>
              </a:spcBef>
              <a:spcAft>
                <a:spcPts val="0"/>
              </a:spcAft>
            </a:pPr>
            <a:r>
              <a:rPr lang="ja-JP" altLang="en-US" sz="1108" u="sng" dirty="0">
                <a:solidFill>
                  <a:prstClr val="black"/>
                </a:solidFill>
                <a:latin typeface="Calibri"/>
                <a:ea typeface="ＭＳ Ｐゴシック"/>
              </a:rPr>
              <a:t>４．職員の知識・技術の向上</a:t>
            </a:r>
          </a:p>
          <a:p>
            <a:pPr fontAlgn="auto">
              <a:spcBef>
                <a:spcPts val="0"/>
              </a:spcBef>
              <a:spcAft>
                <a:spcPts val="0"/>
              </a:spcAft>
            </a:pPr>
            <a:r>
              <a:rPr lang="ja-JP" altLang="en-US" sz="1108" dirty="0">
                <a:solidFill>
                  <a:prstClr val="black"/>
                </a:solidFill>
                <a:latin typeface="Calibri"/>
                <a:ea typeface="ＭＳ Ｐゴシック"/>
              </a:rPr>
              <a:t>　　職員の知識・技術等の向上は、意思決定支援の質の向上に直結するものであるため、意思決定支援の意義や知識の理解及び技術等</a:t>
            </a:r>
            <a:endParaRPr lang="en-US" altLang="ja-JP" sz="1108" dirty="0">
              <a:solidFill>
                <a:prstClr val="black"/>
              </a:solidFill>
              <a:latin typeface="Calibri"/>
              <a:ea typeface="ＭＳ Ｐゴシック"/>
            </a:endParaRPr>
          </a:p>
          <a:p>
            <a:pPr fontAlgn="auto">
              <a:spcBef>
                <a:spcPts val="0"/>
              </a:spcBef>
              <a:spcAft>
                <a:spcPts val="0"/>
              </a:spcAft>
            </a:pPr>
            <a:r>
              <a:rPr lang="ja-JP" altLang="en-US" sz="1108" dirty="0">
                <a:solidFill>
                  <a:prstClr val="black"/>
                </a:solidFill>
                <a:latin typeface="Calibri"/>
                <a:ea typeface="ＭＳ Ｐゴシック"/>
              </a:rPr>
              <a:t>　の向上への取組みを促進させることが重要である。</a:t>
            </a:r>
          </a:p>
        </p:txBody>
      </p:sp>
      <p:sp>
        <p:nvSpPr>
          <p:cNvPr id="3" name="正方形/長方形 2"/>
          <p:cNvSpPr/>
          <p:nvPr/>
        </p:nvSpPr>
        <p:spPr>
          <a:xfrm>
            <a:off x="395536" y="593404"/>
            <a:ext cx="8316584" cy="57610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4" name="角丸四角形 3"/>
          <p:cNvSpPr/>
          <p:nvPr/>
        </p:nvSpPr>
        <p:spPr>
          <a:xfrm>
            <a:off x="49190" y="449013"/>
            <a:ext cx="1390843" cy="265876"/>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en-US" altLang="ja-JP" sz="1292" dirty="0">
                <a:solidFill>
                  <a:prstClr val="black"/>
                </a:solidFill>
              </a:rPr>
              <a:t>Ⅲ</a:t>
            </a:r>
            <a:r>
              <a:rPr lang="ja-JP" altLang="en-US" sz="1292" dirty="0">
                <a:solidFill>
                  <a:prstClr val="black"/>
                </a:solidFill>
              </a:rPr>
              <a:t>　各　論</a:t>
            </a:r>
          </a:p>
        </p:txBody>
      </p:sp>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2"/>
          </p:nvPr>
        </p:nvSpPr>
        <p:spPr>
          <a:xfrm>
            <a:off x="7001700" y="6437219"/>
            <a:ext cx="2057400" cy="365125"/>
          </a:xfrm>
        </p:spPr>
        <p:txBody>
          <a:bodyPr/>
          <a:lstStyle/>
          <a:p>
            <a:pPr>
              <a:defRPr/>
            </a:pPr>
            <a:fld id="{F90A3C79-1AFD-481B-B685-7933BCD0898B}" type="slidenum">
              <a:rPr lang="en-US" altLang="ja-JP" smtClean="0"/>
              <a:pPr>
                <a:defRPr/>
              </a:pPr>
              <a:t>106</a:t>
            </a:fld>
            <a:endParaRPr lang="en-US" altLang="ja-JP" dirty="0"/>
          </a:p>
        </p:txBody>
      </p:sp>
    </p:spTree>
    <p:extLst>
      <p:ext uri="{BB962C8B-B14F-4D97-AF65-F5344CB8AC3E}">
        <p14:creationId xmlns:p14="http://schemas.microsoft.com/office/powerpoint/2010/main" val="27045094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下矢印 50"/>
          <p:cNvSpPr/>
          <p:nvPr/>
        </p:nvSpPr>
        <p:spPr>
          <a:xfrm>
            <a:off x="965926" y="5606362"/>
            <a:ext cx="221763"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50" name="下矢印 49"/>
          <p:cNvSpPr/>
          <p:nvPr/>
        </p:nvSpPr>
        <p:spPr>
          <a:xfrm>
            <a:off x="965927" y="4820176"/>
            <a:ext cx="221763"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9" name="下矢印 48"/>
          <p:cNvSpPr/>
          <p:nvPr/>
        </p:nvSpPr>
        <p:spPr>
          <a:xfrm>
            <a:off x="965927" y="3868391"/>
            <a:ext cx="221763"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8" name="下矢印 47"/>
          <p:cNvSpPr/>
          <p:nvPr/>
        </p:nvSpPr>
        <p:spPr>
          <a:xfrm>
            <a:off x="956836" y="3369160"/>
            <a:ext cx="221763"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5" name="正方形/長方形 44"/>
          <p:cNvSpPr/>
          <p:nvPr/>
        </p:nvSpPr>
        <p:spPr>
          <a:xfrm>
            <a:off x="7543503" y="6139993"/>
            <a:ext cx="1085850" cy="96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6" name="左矢印 45"/>
          <p:cNvSpPr/>
          <p:nvPr/>
        </p:nvSpPr>
        <p:spPr>
          <a:xfrm>
            <a:off x="8015679" y="4308063"/>
            <a:ext cx="591820" cy="184638"/>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7" name="正方形/長方形 46"/>
          <p:cNvSpPr/>
          <p:nvPr/>
        </p:nvSpPr>
        <p:spPr>
          <a:xfrm>
            <a:off x="8532510" y="4359567"/>
            <a:ext cx="96913" cy="18770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2" name="テキスト ボックス 1"/>
          <p:cNvSpPr txBox="1"/>
          <p:nvPr/>
        </p:nvSpPr>
        <p:spPr>
          <a:xfrm>
            <a:off x="403163" y="1913410"/>
            <a:ext cx="8226189" cy="767125"/>
          </a:xfrm>
          <a:prstGeom prst="rect">
            <a:avLst/>
          </a:prstGeom>
          <a:noFill/>
          <a:ln>
            <a:solidFill>
              <a:schemeClr val="tx1"/>
            </a:solidFill>
          </a:ln>
        </p:spPr>
        <p:txBody>
          <a:bodyPr wrap="square" lIns="84315" tIns="42160" rIns="84315" bIns="42160" rtlCol="0">
            <a:spAutoFit/>
          </a:bodyPr>
          <a:lstStyle/>
          <a:p>
            <a:pPr fontAlgn="auto">
              <a:spcBef>
                <a:spcPts val="0"/>
              </a:spcBef>
              <a:spcAft>
                <a:spcPts val="0"/>
              </a:spcAft>
            </a:pPr>
            <a:endParaRPr lang="en-US" altLang="ja-JP" sz="1108" dirty="0">
              <a:solidFill>
                <a:prstClr val="black"/>
              </a:solidFill>
              <a:latin typeface="Calibri"/>
              <a:ea typeface="ＭＳ Ｐゴシック"/>
            </a:endParaRPr>
          </a:p>
          <a:p>
            <a:pPr fontAlgn="auto">
              <a:spcBef>
                <a:spcPts val="0"/>
              </a:spcBef>
              <a:spcAft>
                <a:spcPts val="0"/>
              </a:spcAft>
            </a:pPr>
            <a:r>
              <a:rPr lang="ja-JP" altLang="en-US" sz="1108" dirty="0">
                <a:solidFill>
                  <a:prstClr val="black"/>
                </a:solidFill>
                <a:latin typeface="Calibri"/>
                <a:ea typeface="ＭＳ Ｐゴシック"/>
              </a:rPr>
              <a:t>１．日中活動プログラムの選択に関する意思決定支援</a:t>
            </a:r>
          </a:p>
          <a:p>
            <a:pPr fontAlgn="auto">
              <a:spcBef>
                <a:spcPts val="0"/>
              </a:spcBef>
              <a:spcAft>
                <a:spcPts val="0"/>
              </a:spcAft>
            </a:pPr>
            <a:r>
              <a:rPr lang="ja-JP" altLang="en-US" sz="1108" dirty="0">
                <a:solidFill>
                  <a:prstClr val="black"/>
                </a:solidFill>
                <a:latin typeface="Calibri"/>
                <a:ea typeface="ＭＳ Ｐゴシック"/>
              </a:rPr>
              <a:t>２．施設での生活を継続するかどうかの意思決定支援</a:t>
            </a:r>
          </a:p>
          <a:p>
            <a:pPr fontAlgn="auto">
              <a:spcBef>
                <a:spcPts val="0"/>
              </a:spcBef>
              <a:spcAft>
                <a:spcPts val="0"/>
              </a:spcAft>
            </a:pPr>
            <a:r>
              <a:rPr lang="ja-JP" altLang="en-US" sz="1108" dirty="0">
                <a:solidFill>
                  <a:prstClr val="black"/>
                </a:solidFill>
                <a:latin typeface="Calibri"/>
                <a:ea typeface="ＭＳ Ｐゴシック"/>
              </a:rPr>
              <a:t>３．精神科病院からの退院に関する意思決定支援</a:t>
            </a:r>
          </a:p>
        </p:txBody>
      </p:sp>
      <p:sp>
        <p:nvSpPr>
          <p:cNvPr id="4" name="テキスト ボックス 3"/>
          <p:cNvSpPr txBox="1"/>
          <p:nvPr/>
        </p:nvSpPr>
        <p:spPr>
          <a:xfrm>
            <a:off x="403163" y="411330"/>
            <a:ext cx="8218592" cy="1278612"/>
          </a:xfrm>
          <a:prstGeom prst="rect">
            <a:avLst/>
          </a:prstGeom>
          <a:noFill/>
          <a:ln>
            <a:noFill/>
          </a:ln>
        </p:spPr>
        <p:txBody>
          <a:bodyPr wrap="square" lIns="84315" tIns="42160" rIns="84315" bIns="42160" rtlCol="0">
            <a:spAutoFit/>
          </a:bodyPr>
          <a:lstStyle/>
          <a:p>
            <a:pPr fontAlgn="auto">
              <a:spcBef>
                <a:spcPts val="0"/>
              </a:spcBef>
              <a:spcAft>
                <a:spcPts val="0"/>
              </a:spcAft>
            </a:pPr>
            <a:r>
              <a:rPr lang="ja-JP" altLang="en-US" sz="1108" u="sng" dirty="0">
                <a:solidFill>
                  <a:prstClr val="black"/>
                </a:solidFill>
                <a:latin typeface="Calibri"/>
                <a:ea typeface="ＭＳ Ｐゴシック"/>
              </a:rPr>
              <a:t>５．関係者、関係機関との連携</a:t>
            </a:r>
          </a:p>
          <a:p>
            <a:pPr fontAlgn="auto">
              <a:spcBef>
                <a:spcPts val="0"/>
              </a:spcBef>
              <a:spcAft>
                <a:spcPts val="0"/>
              </a:spcAft>
            </a:pPr>
            <a:r>
              <a:rPr lang="ja-JP" altLang="en-US" sz="1108" dirty="0">
                <a:solidFill>
                  <a:prstClr val="black"/>
                </a:solidFill>
                <a:latin typeface="Calibri"/>
                <a:ea typeface="ＭＳ Ｐゴシック"/>
              </a:rPr>
              <a:t>　　意思決定支援責任者は、事業者、家族や成年後見人等の他、関係者等と連携して意思決定支援を進めることが重要である。協議会</a:t>
            </a:r>
            <a:endParaRPr lang="en-US" altLang="ja-JP" sz="1108" dirty="0">
              <a:solidFill>
                <a:prstClr val="black"/>
              </a:solidFill>
              <a:latin typeface="Calibri"/>
              <a:ea typeface="ＭＳ Ｐゴシック"/>
            </a:endParaRPr>
          </a:p>
          <a:p>
            <a:pPr fontAlgn="auto">
              <a:spcBef>
                <a:spcPts val="0"/>
              </a:spcBef>
              <a:spcAft>
                <a:spcPts val="0"/>
              </a:spcAft>
            </a:pPr>
            <a:r>
              <a:rPr lang="ja-JP" altLang="en-US" sz="1108" dirty="0">
                <a:solidFill>
                  <a:prstClr val="black"/>
                </a:solidFill>
                <a:latin typeface="Calibri"/>
                <a:ea typeface="ＭＳ Ｐゴシック"/>
              </a:rPr>
              <a:t>　を活用する等、意思決定支援会議に関係者等が参加するための体制整備を進めることが必要である。</a:t>
            </a:r>
          </a:p>
          <a:p>
            <a:pPr fontAlgn="auto">
              <a:spcBef>
                <a:spcPts val="0"/>
              </a:spcBef>
              <a:spcAft>
                <a:spcPts val="0"/>
              </a:spcAft>
            </a:pPr>
            <a:endParaRPr lang="ja-JP" altLang="en-US" sz="1108" dirty="0">
              <a:solidFill>
                <a:prstClr val="black"/>
              </a:solidFill>
              <a:latin typeface="Calibri"/>
              <a:ea typeface="ＭＳ Ｐゴシック"/>
            </a:endParaRPr>
          </a:p>
          <a:p>
            <a:pPr fontAlgn="auto">
              <a:spcBef>
                <a:spcPts val="0"/>
              </a:spcBef>
              <a:spcAft>
                <a:spcPts val="0"/>
              </a:spcAft>
            </a:pPr>
            <a:r>
              <a:rPr lang="ja-JP" altLang="en-US" sz="1108" u="sng" dirty="0">
                <a:solidFill>
                  <a:prstClr val="black"/>
                </a:solidFill>
                <a:latin typeface="Calibri"/>
                <a:ea typeface="ＭＳ Ｐゴシック"/>
              </a:rPr>
              <a:t>６．本人と家族等に対する説明責任等</a:t>
            </a:r>
          </a:p>
          <a:p>
            <a:pPr fontAlgn="auto">
              <a:spcBef>
                <a:spcPts val="0"/>
              </a:spcBef>
              <a:spcAft>
                <a:spcPts val="0"/>
              </a:spcAft>
            </a:pPr>
            <a:r>
              <a:rPr lang="ja-JP" altLang="en-US" sz="1108" dirty="0">
                <a:solidFill>
                  <a:prstClr val="black"/>
                </a:solidFill>
                <a:latin typeface="Calibri"/>
                <a:ea typeface="ＭＳ Ｐゴシック"/>
              </a:rPr>
              <a:t>　　障害者と家族等に対して、意思決定支援計画、意思決定支援会議の内容についての丁寧な説明を行う。また、苦情解決の手順等の　</a:t>
            </a:r>
            <a:endParaRPr lang="en-US" altLang="ja-JP" sz="1108" dirty="0">
              <a:solidFill>
                <a:prstClr val="black"/>
              </a:solidFill>
              <a:latin typeface="Calibri"/>
              <a:ea typeface="ＭＳ Ｐゴシック"/>
            </a:endParaRPr>
          </a:p>
          <a:p>
            <a:pPr fontAlgn="auto">
              <a:spcBef>
                <a:spcPts val="0"/>
              </a:spcBef>
              <a:spcAft>
                <a:spcPts val="0"/>
              </a:spcAft>
            </a:pPr>
            <a:r>
              <a:rPr lang="ja-JP" altLang="en-US" sz="1108" dirty="0">
                <a:solidFill>
                  <a:prstClr val="black"/>
                </a:solidFill>
                <a:latin typeface="Calibri"/>
                <a:ea typeface="ＭＳ Ｐゴシック"/>
              </a:rPr>
              <a:t>　重要事項についても説明する。意思決定支援に関わった関係者等は、業務上知り得た秘密を保持しなければならない。</a:t>
            </a:r>
          </a:p>
        </p:txBody>
      </p:sp>
      <p:sp>
        <p:nvSpPr>
          <p:cNvPr id="5" name="正方形/長方形 4"/>
          <p:cNvSpPr/>
          <p:nvPr/>
        </p:nvSpPr>
        <p:spPr>
          <a:xfrm>
            <a:off x="395566" y="431929"/>
            <a:ext cx="8233787" cy="123888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3" name="角丸四角形 2"/>
          <p:cNvSpPr/>
          <p:nvPr/>
        </p:nvSpPr>
        <p:spPr>
          <a:xfrm>
            <a:off x="58646" y="1729809"/>
            <a:ext cx="2448272" cy="247713"/>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en-US" altLang="ja-JP" sz="1292" dirty="0">
                <a:solidFill>
                  <a:prstClr val="black"/>
                </a:solidFill>
              </a:rPr>
              <a:t>Ⅳ</a:t>
            </a:r>
            <a:r>
              <a:rPr lang="ja-JP" altLang="en-US" sz="1292" dirty="0">
                <a:solidFill>
                  <a:prstClr val="black"/>
                </a:solidFill>
              </a:rPr>
              <a:t>　意思決定支援の具体例</a:t>
            </a:r>
          </a:p>
        </p:txBody>
      </p:sp>
      <p:sp>
        <p:nvSpPr>
          <p:cNvPr id="31" name="正方形/長方形 30"/>
          <p:cNvSpPr/>
          <p:nvPr/>
        </p:nvSpPr>
        <p:spPr>
          <a:xfrm>
            <a:off x="343510" y="3185923"/>
            <a:ext cx="4516552" cy="337194"/>
          </a:xfrm>
          <a:prstGeom prst="rect">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ctr" anchorCtr="0" forceAA="0" compatLnSpc="1">
            <a:prstTxWarp prst="textNoShape">
              <a:avLst/>
            </a:prstTxWarp>
            <a:noAutofit/>
          </a:bodyPr>
          <a:lstStyle/>
          <a:p>
            <a:pPr fontAlgn="auto">
              <a:lnSpc>
                <a:spcPct val="150000"/>
              </a:lnSpc>
              <a:spcBef>
                <a:spcPts val="0"/>
              </a:spcBef>
              <a:spcAft>
                <a:spcPts val="0"/>
              </a:spcAft>
            </a:pPr>
            <a:r>
              <a:rPr lang="ja-JP" altLang="en-US" sz="1108" b="1" kern="100" dirty="0">
                <a:solidFill>
                  <a:srgbClr val="000000"/>
                </a:solidFill>
                <a:ea typeface="ＭＳ ゴシック"/>
                <a:cs typeface="Times New Roman"/>
              </a:rPr>
              <a:t>意思決定が必要な場面　</a:t>
            </a:r>
            <a:r>
              <a:rPr lang="ja-JP" altLang="en-US" sz="923" kern="100" dirty="0">
                <a:solidFill>
                  <a:srgbClr val="000000"/>
                </a:solidFill>
                <a:ea typeface="ＭＳ 明朝"/>
                <a:cs typeface="Times New Roman"/>
              </a:rPr>
              <a:t>・サービスの選択　・居住の場の選択　等</a:t>
            </a:r>
            <a:endParaRPr lang="ja-JP" altLang="en-US" sz="923" kern="100" dirty="0">
              <a:solidFill>
                <a:prstClr val="white"/>
              </a:solidFill>
              <a:ea typeface="ＭＳ 明朝"/>
              <a:cs typeface="Times New Roman"/>
            </a:endParaRPr>
          </a:p>
        </p:txBody>
      </p:sp>
      <p:sp>
        <p:nvSpPr>
          <p:cNvPr id="33" name="テキスト ボックス 2"/>
          <p:cNvSpPr txBox="1">
            <a:spLocks noChangeArrowheads="1"/>
          </p:cNvSpPr>
          <p:nvPr/>
        </p:nvSpPr>
        <p:spPr bwMode="auto">
          <a:xfrm>
            <a:off x="347323" y="3687784"/>
            <a:ext cx="2573626" cy="316523"/>
          </a:xfrm>
          <a:prstGeom prst="rect">
            <a:avLst/>
          </a:prstGeom>
          <a:solidFill>
            <a:srgbClr val="FFFF66"/>
          </a:solidFill>
          <a:ln w="9525">
            <a:solidFill>
              <a:srgbClr val="000000"/>
            </a:solidFill>
            <a:miter lim="800000"/>
            <a:headEnd/>
            <a:tailEnd/>
          </a:ln>
        </p:spPr>
        <p:txBody>
          <a:bodyPr rot="0" vert="horz" wrap="square" lIns="84315" tIns="42160" rIns="84315" bIns="42160" anchor="t" anchorCtr="0">
            <a:noAutofit/>
          </a:bodyPr>
          <a:lstStyle/>
          <a:p>
            <a:pPr fontAlgn="auto">
              <a:lnSpc>
                <a:spcPts val="1846"/>
              </a:lnSpc>
              <a:spcBef>
                <a:spcPts val="0"/>
              </a:spcBef>
              <a:spcAft>
                <a:spcPts val="0"/>
              </a:spcAft>
            </a:pPr>
            <a:r>
              <a:rPr lang="ja-JP" altLang="en-US" sz="1108" b="1" kern="100" dirty="0">
                <a:solidFill>
                  <a:prstClr val="black"/>
                </a:solidFill>
                <a:latin typeface="Century"/>
                <a:ea typeface="ＭＳ ゴシック"/>
                <a:cs typeface="Times New Roman"/>
              </a:rPr>
              <a:t>本人が自分で決定できるよう支援</a:t>
            </a:r>
            <a:endParaRPr lang="ja-JP" altLang="en-US" sz="923" kern="100" dirty="0">
              <a:solidFill>
                <a:prstClr val="black"/>
              </a:solidFill>
              <a:latin typeface="Century"/>
              <a:ea typeface="ＭＳ 明朝"/>
              <a:cs typeface="Times New Roman"/>
            </a:endParaRPr>
          </a:p>
        </p:txBody>
      </p:sp>
      <p:sp>
        <p:nvSpPr>
          <p:cNvPr id="34" name="テキスト ボックス 2"/>
          <p:cNvSpPr txBox="1">
            <a:spLocks noChangeArrowheads="1"/>
          </p:cNvSpPr>
          <p:nvPr/>
        </p:nvSpPr>
        <p:spPr bwMode="auto">
          <a:xfrm>
            <a:off x="1385208" y="3980906"/>
            <a:ext cx="1533525" cy="227170"/>
          </a:xfrm>
          <a:prstGeom prst="rect">
            <a:avLst/>
          </a:prstGeom>
          <a:noFill/>
          <a:ln w="9525">
            <a:noFill/>
            <a:miter lim="800000"/>
            <a:headEnd/>
            <a:tailEnd/>
          </a:ln>
        </p:spPr>
        <p:txBody>
          <a:bodyPr rot="0" vert="horz" wrap="square" lIns="84315" tIns="42160" rIns="84315" bIns="42160" anchor="t" anchorCtr="0">
            <a:spAutoFit/>
          </a:bodyPr>
          <a:lstStyle/>
          <a:p>
            <a:pPr algn="just" fontAlgn="auto">
              <a:spcBef>
                <a:spcPts val="0"/>
              </a:spcBef>
              <a:spcAft>
                <a:spcPts val="0"/>
              </a:spcAft>
            </a:pPr>
            <a:r>
              <a:rPr lang="ja-JP" altLang="en-US" sz="923" kern="100" dirty="0">
                <a:solidFill>
                  <a:prstClr val="black"/>
                </a:solidFill>
                <a:latin typeface="Century"/>
                <a:ea typeface="ＭＳ ゴシック"/>
                <a:cs typeface="Times New Roman"/>
              </a:rPr>
              <a:t>自己決定が困難な場合</a:t>
            </a:r>
            <a:endParaRPr lang="ja-JP" altLang="en-US" sz="923" kern="100" dirty="0">
              <a:solidFill>
                <a:prstClr val="black"/>
              </a:solidFill>
              <a:latin typeface="Century"/>
              <a:ea typeface="ＭＳ 明朝"/>
              <a:cs typeface="Times New Roman"/>
            </a:endParaRPr>
          </a:p>
        </p:txBody>
      </p:sp>
      <p:sp>
        <p:nvSpPr>
          <p:cNvPr id="35" name="正方形/長方形 34"/>
          <p:cNvSpPr/>
          <p:nvPr/>
        </p:nvSpPr>
        <p:spPr>
          <a:xfrm>
            <a:off x="353549" y="4205811"/>
            <a:ext cx="7632848" cy="731157"/>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t" anchorCtr="0" forceAA="0" compatLnSpc="1">
            <a:prstTxWarp prst="textNoShape">
              <a:avLst/>
            </a:prstTxWarp>
            <a:noAutofit/>
          </a:bodyPr>
          <a:lstStyle/>
          <a:p>
            <a:pPr indent="122963" fontAlgn="auto">
              <a:lnSpc>
                <a:spcPct val="150000"/>
              </a:lnSpc>
              <a:spcBef>
                <a:spcPts val="0"/>
              </a:spcBef>
              <a:spcAft>
                <a:spcPts val="0"/>
              </a:spcAft>
            </a:pPr>
            <a:r>
              <a:rPr lang="ja-JP" altLang="en-US" sz="923" kern="100" dirty="0">
                <a:solidFill>
                  <a:prstClr val="white"/>
                </a:solidFill>
                <a:ea typeface="ＭＳ 明朝"/>
                <a:cs typeface="Times New Roman"/>
              </a:rPr>
              <a:t>　　　　　　　　　　　　　　　　</a:t>
            </a:r>
            <a:r>
              <a:rPr lang="ja-JP" altLang="en-US" sz="923" kern="100" dirty="0">
                <a:solidFill>
                  <a:srgbClr val="000000"/>
                </a:solidFill>
                <a:ea typeface="ＭＳ 明朝"/>
                <a:cs typeface="Times New Roman"/>
              </a:rPr>
              <a:t>○ 本人の意思決定に関する情報の把握方法、意思決定支援会議の開催準備等</a:t>
            </a:r>
            <a:endParaRPr lang="ja-JP" altLang="en-US" sz="923" kern="100" dirty="0">
              <a:solidFill>
                <a:prstClr val="white"/>
              </a:solidFill>
              <a:ea typeface="ＭＳ 明朝"/>
              <a:cs typeface="Times New Roman"/>
            </a:endParaRPr>
          </a:p>
          <a:p>
            <a:pPr indent="122963" fontAlgn="auto">
              <a:spcBef>
                <a:spcPts val="0"/>
              </a:spcBef>
              <a:spcAft>
                <a:spcPts val="0"/>
              </a:spcAft>
            </a:pPr>
            <a:r>
              <a:rPr lang="ja-JP" altLang="en-US" sz="923" kern="100" dirty="0">
                <a:solidFill>
                  <a:srgbClr val="000000"/>
                </a:solidFill>
                <a:ea typeface="ＭＳ 明朝"/>
                <a:cs typeface="Times New Roman"/>
              </a:rPr>
              <a:t>　　　　　　　　　　　　　　　　○ アセスメント　・本人の意思確認　・日常生活の様子の観察　・関係者からの情報</a:t>
            </a:r>
            <a:endParaRPr lang="en-US" altLang="ja-JP" sz="923" kern="100" dirty="0">
              <a:solidFill>
                <a:srgbClr val="000000"/>
              </a:solidFill>
              <a:ea typeface="ＭＳ 明朝"/>
              <a:cs typeface="Times New Roman"/>
            </a:endParaRPr>
          </a:p>
          <a:p>
            <a:pPr indent="122963" fontAlgn="auto">
              <a:spcBef>
                <a:spcPts val="0"/>
              </a:spcBef>
              <a:spcAft>
                <a:spcPts val="0"/>
              </a:spcAft>
            </a:pPr>
            <a:r>
              <a:rPr lang="ja-JP" altLang="en-US" sz="923" kern="100" dirty="0">
                <a:solidFill>
                  <a:srgbClr val="000000"/>
                </a:solidFill>
                <a:ea typeface="ＭＳ 明朝"/>
                <a:cs typeface="Times New Roman"/>
              </a:rPr>
              <a:t>　　　　　　　　　　　　　　　　　　収集・本人の判断能力、自己理解、心理的状況等の把握・本人の生活史等、</a:t>
            </a:r>
            <a:endParaRPr lang="en-US" altLang="ja-JP" sz="923" kern="100" dirty="0">
              <a:solidFill>
                <a:srgbClr val="000000"/>
              </a:solidFill>
              <a:ea typeface="ＭＳ 明朝"/>
              <a:cs typeface="Times New Roman"/>
            </a:endParaRPr>
          </a:p>
          <a:p>
            <a:pPr indent="122963" fontAlgn="auto">
              <a:spcBef>
                <a:spcPts val="0"/>
              </a:spcBef>
              <a:spcAft>
                <a:spcPts val="0"/>
              </a:spcAft>
            </a:pPr>
            <a:r>
              <a:rPr lang="ja-JP" altLang="en-US" sz="923" kern="100" dirty="0">
                <a:solidFill>
                  <a:srgbClr val="000000"/>
                </a:solidFill>
                <a:ea typeface="ＭＳ 明朝"/>
                <a:cs typeface="Times New Roman"/>
              </a:rPr>
              <a:t>　　　　　　　　　　　　　　　　　　人的・物理的環境等のアセスメント・体験を通じた選択の検討　等</a:t>
            </a:r>
            <a:endParaRPr lang="ja-JP" altLang="en-US" sz="923" kern="100" dirty="0">
              <a:solidFill>
                <a:prstClr val="white"/>
              </a:solidFill>
              <a:ea typeface="ＭＳ 明朝"/>
              <a:cs typeface="Times New Roman"/>
            </a:endParaRPr>
          </a:p>
        </p:txBody>
      </p:sp>
      <p:sp>
        <p:nvSpPr>
          <p:cNvPr id="36" name="正方形/長方形 35"/>
          <p:cNvSpPr/>
          <p:nvPr/>
        </p:nvSpPr>
        <p:spPr>
          <a:xfrm>
            <a:off x="366445" y="4249547"/>
            <a:ext cx="2397741" cy="65871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ctr" anchorCtr="0" forceAA="0" compatLnSpc="1">
            <a:prstTxWarp prst="textNoShape">
              <a:avLst/>
            </a:prstTxWarp>
            <a:noAutofit/>
          </a:bodyPr>
          <a:lstStyle/>
          <a:p>
            <a:pPr fontAlgn="auto">
              <a:lnSpc>
                <a:spcPts val="1108"/>
              </a:lnSpc>
              <a:spcBef>
                <a:spcPts val="0"/>
              </a:spcBef>
              <a:spcAft>
                <a:spcPts val="0"/>
              </a:spcAft>
            </a:pPr>
            <a:r>
              <a:rPr lang="ja-JP" altLang="en-US" sz="1108" b="1" kern="100" dirty="0">
                <a:solidFill>
                  <a:srgbClr val="000000"/>
                </a:solidFill>
                <a:ea typeface="ＭＳ ゴシック"/>
                <a:cs typeface="Times New Roman"/>
              </a:rPr>
              <a:t>意思決定支援責任者の選任</a:t>
            </a:r>
            <a:endParaRPr lang="en-US" altLang="ja-JP" sz="1108" b="1" kern="100" dirty="0">
              <a:solidFill>
                <a:srgbClr val="000000"/>
              </a:solidFill>
              <a:ea typeface="ＭＳ ゴシック"/>
              <a:cs typeface="Times New Roman"/>
            </a:endParaRPr>
          </a:p>
          <a:p>
            <a:pPr fontAlgn="auto">
              <a:lnSpc>
                <a:spcPts val="1108"/>
              </a:lnSpc>
              <a:spcBef>
                <a:spcPts val="0"/>
              </a:spcBef>
              <a:spcAft>
                <a:spcPts val="0"/>
              </a:spcAft>
            </a:pPr>
            <a:r>
              <a:rPr lang="ja-JP" altLang="en-US" sz="1108" b="1" kern="100" dirty="0">
                <a:solidFill>
                  <a:srgbClr val="000000"/>
                </a:solidFill>
                <a:ea typeface="ＭＳ ゴシック"/>
                <a:cs typeface="Times New Roman"/>
              </a:rPr>
              <a:t>とアセスメント</a:t>
            </a:r>
            <a:endParaRPr lang="ja-JP" altLang="en-US" sz="923" kern="100" dirty="0">
              <a:solidFill>
                <a:prstClr val="white"/>
              </a:solidFill>
              <a:ea typeface="ＭＳ 明朝"/>
              <a:cs typeface="Times New Roman"/>
            </a:endParaRPr>
          </a:p>
          <a:p>
            <a:pPr fontAlgn="auto">
              <a:spcBef>
                <a:spcPts val="0"/>
              </a:spcBef>
              <a:spcAft>
                <a:spcPts val="0"/>
              </a:spcAft>
            </a:pPr>
            <a:r>
              <a:rPr lang="ja-JP" altLang="en-US" sz="923" kern="100" dirty="0">
                <a:solidFill>
                  <a:srgbClr val="000000"/>
                </a:solidFill>
                <a:ea typeface="ＭＳ ゴシック"/>
                <a:cs typeface="Times New Roman"/>
              </a:rPr>
              <a:t>相談支援専門員・サービス管理責任者</a:t>
            </a:r>
            <a:endParaRPr lang="en-US" altLang="ja-JP" sz="923" kern="100" dirty="0">
              <a:solidFill>
                <a:srgbClr val="000000"/>
              </a:solidFill>
              <a:ea typeface="ＭＳ ゴシック"/>
              <a:cs typeface="Times New Roman"/>
            </a:endParaRPr>
          </a:p>
          <a:p>
            <a:pPr fontAlgn="auto">
              <a:spcBef>
                <a:spcPts val="0"/>
              </a:spcBef>
              <a:spcAft>
                <a:spcPts val="0"/>
              </a:spcAft>
            </a:pPr>
            <a:r>
              <a:rPr lang="ja-JP" altLang="en-US" sz="923" kern="100" dirty="0">
                <a:solidFill>
                  <a:srgbClr val="000000"/>
                </a:solidFill>
                <a:ea typeface="ＭＳ ゴシック"/>
                <a:cs typeface="Times New Roman"/>
              </a:rPr>
              <a:t>兼務可</a:t>
            </a:r>
            <a:endParaRPr lang="ja-JP" altLang="en-US" sz="923" kern="100" dirty="0">
              <a:solidFill>
                <a:prstClr val="white"/>
              </a:solidFill>
              <a:ea typeface="ＭＳ 明朝"/>
              <a:cs typeface="Times New Roman"/>
            </a:endParaRPr>
          </a:p>
        </p:txBody>
      </p:sp>
      <p:sp>
        <p:nvSpPr>
          <p:cNvPr id="37" name="正方形/長方形 36"/>
          <p:cNvSpPr/>
          <p:nvPr/>
        </p:nvSpPr>
        <p:spPr>
          <a:xfrm>
            <a:off x="353543" y="5127796"/>
            <a:ext cx="7622937" cy="598220"/>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t" anchorCtr="0" forceAA="0" compatLnSpc="1">
            <a:prstTxWarp prst="textNoShape">
              <a:avLst/>
            </a:prstTxWarp>
            <a:noAutofit/>
          </a:bodyPr>
          <a:lstStyle/>
          <a:p>
            <a:pPr fontAlgn="auto">
              <a:spcBef>
                <a:spcPts val="0"/>
              </a:spcBef>
              <a:spcAft>
                <a:spcPts val="0"/>
              </a:spcAft>
            </a:pPr>
            <a:r>
              <a:rPr lang="ja-JP" altLang="en-US" sz="1108" b="1" kern="100" dirty="0">
                <a:solidFill>
                  <a:srgbClr val="000000"/>
                </a:solidFill>
                <a:ea typeface="ＭＳ ゴシック"/>
                <a:cs typeface="Times New Roman"/>
              </a:rPr>
              <a:t>意思決定支援会議の開催</a:t>
            </a:r>
            <a:endParaRPr lang="ja-JP" altLang="en-US" sz="923" kern="100" dirty="0">
              <a:solidFill>
                <a:prstClr val="white"/>
              </a:solidFill>
              <a:ea typeface="ＭＳ 明朝"/>
              <a:cs typeface="Times New Roman"/>
            </a:endParaRPr>
          </a:p>
          <a:p>
            <a:pPr fontAlgn="auto">
              <a:spcBef>
                <a:spcPts val="0"/>
              </a:spcBef>
              <a:spcAft>
                <a:spcPts val="0"/>
              </a:spcAft>
            </a:pPr>
            <a:r>
              <a:rPr lang="ja-JP" altLang="en-US" sz="923" kern="100" dirty="0">
                <a:solidFill>
                  <a:srgbClr val="000000"/>
                </a:solidFill>
                <a:ea typeface="ＭＳ ゴシック"/>
                <a:cs typeface="Times New Roman"/>
              </a:rPr>
              <a:t>サービス担当者会議・個別支援会議</a:t>
            </a:r>
            <a:endParaRPr lang="en-US" altLang="ja-JP" sz="923" kern="100" dirty="0">
              <a:solidFill>
                <a:srgbClr val="000000"/>
              </a:solidFill>
              <a:ea typeface="ＭＳ ゴシック"/>
              <a:cs typeface="Times New Roman"/>
            </a:endParaRPr>
          </a:p>
          <a:p>
            <a:pPr fontAlgn="auto">
              <a:spcBef>
                <a:spcPts val="0"/>
              </a:spcBef>
              <a:spcAft>
                <a:spcPts val="0"/>
              </a:spcAft>
            </a:pPr>
            <a:r>
              <a:rPr lang="ja-JP" altLang="en-US" sz="923" kern="100" dirty="0">
                <a:solidFill>
                  <a:srgbClr val="000000"/>
                </a:solidFill>
                <a:ea typeface="ＭＳ ゴシック"/>
                <a:cs typeface="Times New Roman"/>
              </a:rPr>
              <a:t>と兼ねて開催可</a:t>
            </a:r>
            <a:endParaRPr lang="ja-JP" altLang="en-US" sz="923" kern="100" dirty="0">
              <a:solidFill>
                <a:prstClr val="white"/>
              </a:solidFill>
              <a:ea typeface="ＭＳ 明朝"/>
              <a:cs typeface="Times New Roman"/>
            </a:endParaRPr>
          </a:p>
          <a:p>
            <a:pPr algn="ctr" fontAlgn="auto">
              <a:lnSpc>
                <a:spcPts val="1108"/>
              </a:lnSpc>
              <a:spcBef>
                <a:spcPts val="0"/>
              </a:spcBef>
              <a:spcAft>
                <a:spcPts val="0"/>
              </a:spcAft>
            </a:pPr>
            <a:r>
              <a:rPr lang="ja-JP" altLang="en-US" sz="738" b="1" kern="100" dirty="0">
                <a:solidFill>
                  <a:srgbClr val="000000"/>
                </a:solidFill>
                <a:ea typeface="ＭＳ ゴシック"/>
                <a:cs typeface="Times New Roman"/>
              </a:rPr>
              <a:t>　</a:t>
            </a:r>
            <a:endParaRPr lang="ja-JP" altLang="en-US" sz="923" kern="100" dirty="0">
              <a:solidFill>
                <a:prstClr val="white"/>
              </a:solidFill>
              <a:ea typeface="ＭＳ 明朝"/>
              <a:cs typeface="Times New Roman"/>
            </a:endParaRPr>
          </a:p>
        </p:txBody>
      </p:sp>
      <p:sp>
        <p:nvSpPr>
          <p:cNvPr id="40" name="テキスト ボックス 39"/>
          <p:cNvSpPr txBox="1"/>
          <p:nvPr/>
        </p:nvSpPr>
        <p:spPr>
          <a:xfrm>
            <a:off x="2764134" y="5162006"/>
            <a:ext cx="5078258" cy="397537"/>
          </a:xfrm>
          <a:prstGeom prst="rect">
            <a:avLst/>
          </a:prstGeom>
          <a:noFill/>
        </p:spPr>
        <p:txBody>
          <a:bodyPr wrap="square" lIns="84315" tIns="42160" rIns="84315" bIns="42160" rtlCol="0">
            <a:spAutoFit/>
          </a:bodyPr>
          <a:lstStyle/>
          <a:p>
            <a:pPr marL="122963" algn="just" fontAlgn="auto">
              <a:spcBef>
                <a:spcPts val="0"/>
              </a:spcBef>
              <a:spcAft>
                <a:spcPts val="0"/>
              </a:spcAft>
            </a:pPr>
            <a:r>
              <a:rPr lang="ja-JP" altLang="ja-JP" sz="1015" kern="100" dirty="0">
                <a:solidFill>
                  <a:srgbClr val="000000"/>
                </a:solidFill>
                <a:latin typeface="Calibri"/>
                <a:ea typeface="ＭＳ 明朝"/>
                <a:cs typeface="Times New Roman"/>
              </a:rPr>
              <a:t>本人・家族・成年後見人等・意思決定支援責任者・事業者・関係者等による情報交換や本人の意思の推定、最善の利益の判断</a:t>
            </a:r>
            <a:endParaRPr lang="ja-JP" altLang="en-US" sz="1015" dirty="0">
              <a:solidFill>
                <a:prstClr val="black"/>
              </a:solidFill>
              <a:latin typeface="Calibri"/>
              <a:ea typeface="ＭＳ Ｐゴシック"/>
            </a:endParaRPr>
          </a:p>
        </p:txBody>
      </p:sp>
      <p:sp>
        <p:nvSpPr>
          <p:cNvPr id="41" name="正方形/長方形 40"/>
          <p:cNvSpPr/>
          <p:nvPr/>
        </p:nvSpPr>
        <p:spPr>
          <a:xfrm>
            <a:off x="353582" y="5924453"/>
            <a:ext cx="7622936" cy="527538"/>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b" anchorCtr="0" forceAA="0" compatLnSpc="1">
            <a:prstTxWarp prst="textNoShape">
              <a:avLst/>
            </a:prstTxWarp>
            <a:noAutofit/>
          </a:bodyPr>
          <a:lstStyle/>
          <a:p>
            <a:pPr algn="ctr" fontAlgn="auto">
              <a:lnSpc>
                <a:spcPts val="1108"/>
              </a:lnSpc>
              <a:spcBef>
                <a:spcPts val="0"/>
              </a:spcBef>
              <a:spcAft>
                <a:spcPts val="0"/>
              </a:spcAft>
            </a:pPr>
            <a:endParaRPr lang="ja-JP" altLang="en-US" sz="923" kern="100" dirty="0">
              <a:solidFill>
                <a:prstClr val="white"/>
              </a:solidFill>
              <a:ea typeface="ＭＳ 明朝"/>
              <a:cs typeface="Times New Roman"/>
            </a:endParaRPr>
          </a:p>
        </p:txBody>
      </p:sp>
      <p:sp>
        <p:nvSpPr>
          <p:cNvPr id="42" name="正方形/長方形 41"/>
          <p:cNvSpPr/>
          <p:nvPr/>
        </p:nvSpPr>
        <p:spPr>
          <a:xfrm>
            <a:off x="372368" y="5913982"/>
            <a:ext cx="4848225" cy="52753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315" tIns="42160" rIns="84315" bIns="42160" numCol="1" spcCol="0" rtlCol="0" fromWordArt="0" anchor="ctr" anchorCtr="0" forceAA="0" compatLnSpc="1">
            <a:prstTxWarp prst="textNoShape">
              <a:avLst/>
            </a:prstTxWarp>
            <a:noAutofit/>
          </a:bodyPr>
          <a:lstStyle/>
          <a:p>
            <a:pPr fontAlgn="auto">
              <a:spcBef>
                <a:spcPts val="0"/>
              </a:spcBef>
              <a:spcAft>
                <a:spcPts val="0"/>
              </a:spcAft>
            </a:pPr>
            <a:r>
              <a:rPr lang="ja-JP" altLang="en-US" sz="1108" b="1" kern="100" dirty="0">
                <a:solidFill>
                  <a:srgbClr val="000000"/>
                </a:solidFill>
                <a:ea typeface="ＭＳ ゴシック"/>
                <a:cs typeface="Times New Roman"/>
              </a:rPr>
              <a:t>意思決定の結果を反映したサービス等利用計画・個別支援計画</a:t>
            </a:r>
            <a:endParaRPr lang="ja-JP" altLang="en-US" sz="923" kern="100" dirty="0">
              <a:solidFill>
                <a:prstClr val="white"/>
              </a:solidFill>
              <a:ea typeface="ＭＳ 明朝"/>
              <a:cs typeface="Times New Roman"/>
            </a:endParaRPr>
          </a:p>
          <a:p>
            <a:pPr fontAlgn="auto">
              <a:spcBef>
                <a:spcPts val="0"/>
              </a:spcBef>
              <a:spcAft>
                <a:spcPts val="0"/>
              </a:spcAft>
            </a:pPr>
            <a:r>
              <a:rPr lang="ja-JP" altLang="en-US" sz="1108" b="1" kern="100" dirty="0">
                <a:solidFill>
                  <a:srgbClr val="000000"/>
                </a:solidFill>
                <a:ea typeface="ＭＳ ゴシック"/>
                <a:cs typeface="Times New Roman"/>
              </a:rPr>
              <a:t>（意思決定支援計画）の作成とサービスの提供、支援結果等の記録</a:t>
            </a:r>
            <a:r>
              <a:rPr lang="en-US" sz="923" kern="100" dirty="0">
                <a:solidFill>
                  <a:prstClr val="white"/>
                </a:solidFill>
                <a:ea typeface="ＭＳ 明朝"/>
                <a:cs typeface="Times New Roman"/>
              </a:rPr>
              <a:t> </a:t>
            </a:r>
            <a:endParaRPr lang="ja-JP" altLang="en-US" sz="923" kern="100" dirty="0">
              <a:solidFill>
                <a:prstClr val="white"/>
              </a:solidFill>
              <a:ea typeface="ＭＳ 明朝"/>
              <a:cs typeface="Times New Roman"/>
            </a:endParaRPr>
          </a:p>
        </p:txBody>
      </p:sp>
      <p:sp>
        <p:nvSpPr>
          <p:cNvPr id="43" name="テキスト ボックス 42"/>
          <p:cNvSpPr txBox="1"/>
          <p:nvPr/>
        </p:nvSpPr>
        <p:spPr>
          <a:xfrm>
            <a:off x="5313156" y="5989463"/>
            <a:ext cx="2663322" cy="397537"/>
          </a:xfrm>
          <a:prstGeom prst="rect">
            <a:avLst/>
          </a:prstGeom>
          <a:noFill/>
        </p:spPr>
        <p:txBody>
          <a:bodyPr wrap="square" lIns="84315" tIns="42160" rIns="84315" bIns="42160" rtlCol="0">
            <a:spAutoFit/>
          </a:bodyPr>
          <a:lstStyle/>
          <a:p>
            <a:pPr fontAlgn="auto">
              <a:spcBef>
                <a:spcPts val="0"/>
              </a:spcBef>
              <a:spcAft>
                <a:spcPts val="0"/>
              </a:spcAft>
            </a:pPr>
            <a:r>
              <a:rPr lang="ja-JP" altLang="ja-JP" sz="1015" kern="100" dirty="0">
                <a:solidFill>
                  <a:srgbClr val="000000"/>
                </a:solidFill>
                <a:latin typeface="Calibri"/>
                <a:ea typeface="ＭＳ 明朝"/>
                <a:cs typeface="Times New Roman"/>
              </a:rPr>
              <a:t>支援から把握される表情や感情、行動等から読み取れる意思と選好等の記録</a:t>
            </a:r>
            <a:endParaRPr lang="ja-JP" altLang="ja-JP" sz="1015" kern="100" dirty="0">
              <a:solidFill>
                <a:prstClr val="black"/>
              </a:solidFill>
              <a:latin typeface="Calibri"/>
              <a:ea typeface="ＭＳ 明朝"/>
              <a:cs typeface="Times New Roman"/>
            </a:endParaRPr>
          </a:p>
        </p:txBody>
      </p:sp>
      <p:sp>
        <p:nvSpPr>
          <p:cNvPr id="44" name="テキスト ボックス 48"/>
          <p:cNvSpPr txBox="1"/>
          <p:nvPr/>
        </p:nvSpPr>
        <p:spPr>
          <a:xfrm>
            <a:off x="8361867" y="4578895"/>
            <a:ext cx="438150" cy="1438587"/>
          </a:xfrm>
          <a:prstGeom prst="rect">
            <a:avLst/>
          </a:prstGeom>
          <a:solidFill>
            <a:srgbClr val="FFFF66"/>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84315" tIns="42160" rIns="84315" bIns="42160" numCol="1" spcCol="0" rtlCol="0" fromWordArt="0" anchor="t" anchorCtr="0" forceAA="0" compatLnSpc="1">
            <a:prstTxWarp prst="textNoShape">
              <a:avLst/>
            </a:prstTxWarp>
            <a:noAutofit/>
          </a:bodyPr>
          <a:lstStyle/>
          <a:p>
            <a:pPr fontAlgn="auto">
              <a:spcBef>
                <a:spcPts val="0"/>
              </a:spcBef>
              <a:spcAft>
                <a:spcPts val="0"/>
              </a:spcAft>
            </a:pPr>
            <a:r>
              <a:rPr lang="ja-JP" altLang="en-US" sz="923" kern="100" dirty="0">
                <a:solidFill>
                  <a:prstClr val="black"/>
                </a:solidFill>
                <a:ea typeface="ＭＳ ゴシック"/>
                <a:cs typeface="Times New Roman"/>
              </a:rPr>
              <a:t>意思決定に関する記録の</a:t>
            </a:r>
            <a:endParaRPr lang="en-US" altLang="ja-JP" sz="923" kern="100" dirty="0">
              <a:solidFill>
                <a:prstClr val="black"/>
              </a:solidFill>
              <a:ea typeface="ＭＳ ゴシック"/>
              <a:cs typeface="Times New Roman"/>
            </a:endParaRPr>
          </a:p>
          <a:p>
            <a:pPr fontAlgn="auto">
              <a:spcBef>
                <a:spcPts val="0"/>
              </a:spcBef>
              <a:spcAft>
                <a:spcPts val="0"/>
              </a:spcAft>
            </a:pPr>
            <a:r>
              <a:rPr lang="ja-JP" altLang="en-US" sz="923" kern="100" dirty="0">
                <a:solidFill>
                  <a:prstClr val="black"/>
                </a:solidFill>
                <a:ea typeface="ＭＳ ゴシック"/>
                <a:cs typeface="Times New Roman"/>
              </a:rPr>
              <a:t>フィードバック</a:t>
            </a:r>
            <a:endParaRPr lang="ja-JP" altLang="en-US" sz="923" kern="100" dirty="0">
              <a:solidFill>
                <a:prstClr val="black"/>
              </a:solidFill>
              <a:ea typeface="ＭＳ 明朝"/>
              <a:cs typeface="Times New Roman"/>
            </a:endParaRPr>
          </a:p>
        </p:txBody>
      </p:sp>
      <p:sp>
        <p:nvSpPr>
          <p:cNvPr id="52" name="テキスト ボックス 51"/>
          <p:cNvSpPr txBox="1"/>
          <p:nvPr/>
        </p:nvSpPr>
        <p:spPr>
          <a:xfrm>
            <a:off x="179516" y="2812666"/>
            <a:ext cx="2261409" cy="283980"/>
          </a:xfrm>
          <a:prstGeom prst="rect">
            <a:avLst/>
          </a:prstGeom>
          <a:solidFill>
            <a:srgbClr val="FF99FF"/>
          </a:solidFill>
          <a:ln>
            <a:solidFill>
              <a:schemeClr val="tx1"/>
            </a:solidFill>
          </a:ln>
        </p:spPr>
        <p:txBody>
          <a:bodyPr wrap="square" lIns="84315" tIns="42160" rIns="84315" bIns="42160" rtlCol="0">
            <a:spAutoFit/>
          </a:bodyPr>
          <a:lstStyle/>
          <a:p>
            <a:pPr fontAlgn="auto">
              <a:spcBef>
                <a:spcPts val="0"/>
              </a:spcBef>
              <a:spcAft>
                <a:spcPts val="0"/>
              </a:spcAft>
            </a:pPr>
            <a:r>
              <a:rPr lang="ja-JP" altLang="en-US" sz="1292" dirty="0">
                <a:solidFill>
                  <a:prstClr val="black"/>
                </a:solidFill>
                <a:latin typeface="Calibri"/>
                <a:ea typeface="ＭＳ Ｐゴシック"/>
              </a:rPr>
              <a:t>○　</a:t>
            </a:r>
            <a:r>
              <a:rPr lang="ja-JP" altLang="ja-JP" sz="1292" dirty="0">
                <a:solidFill>
                  <a:prstClr val="black"/>
                </a:solidFill>
                <a:latin typeface="Calibri"/>
                <a:ea typeface="ＭＳ Ｐゴシック"/>
              </a:rPr>
              <a:t>意思決定支援の流れ</a:t>
            </a:r>
            <a:endParaRPr lang="ja-JP" altLang="en-US" sz="1292" dirty="0">
              <a:solidFill>
                <a:prstClr val="black"/>
              </a:solidFill>
              <a:latin typeface="Calibri"/>
              <a:ea typeface="ＭＳ Ｐゴシック"/>
            </a:endParaRPr>
          </a:p>
        </p:txBody>
      </p:sp>
      <p:sp>
        <p:nvSpPr>
          <p:cNvPr id="2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スライド番号プレースホルダー 5"/>
          <p:cNvSpPr>
            <a:spLocks noGrp="1"/>
          </p:cNvSpPr>
          <p:nvPr>
            <p:ph type="sldNum" sz="quarter" idx="12"/>
          </p:nvPr>
        </p:nvSpPr>
        <p:spPr>
          <a:xfrm>
            <a:off x="6986979" y="6500843"/>
            <a:ext cx="2057400" cy="365125"/>
          </a:xfrm>
        </p:spPr>
        <p:txBody>
          <a:bodyPr/>
          <a:lstStyle/>
          <a:p>
            <a:pPr>
              <a:defRPr/>
            </a:pPr>
            <a:fld id="{F90A3C79-1AFD-481B-B685-7933BCD0898B}" type="slidenum">
              <a:rPr lang="en-US" altLang="ja-JP" smtClean="0"/>
              <a:pPr>
                <a:defRPr/>
              </a:pPr>
              <a:t>107</a:t>
            </a:fld>
            <a:endParaRPr lang="en-US" altLang="ja-JP"/>
          </a:p>
        </p:txBody>
      </p:sp>
    </p:spTree>
    <p:extLst>
      <p:ext uri="{BB962C8B-B14F-4D97-AF65-F5344CB8AC3E}">
        <p14:creationId xmlns:p14="http://schemas.microsoft.com/office/powerpoint/2010/main" val="40188413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650333" y="517282"/>
            <a:ext cx="8314899" cy="5836626"/>
          </a:xfrm>
        </p:spPr>
        <p:txBody>
          <a:bodyPr/>
          <a:lstStyle/>
          <a:p>
            <a:pPr algn="l"/>
            <a:r>
              <a:rPr lang="en-US" altLang="ja-JP" sz="3323" dirty="0"/>
              <a:t>Ⅶ</a:t>
            </a:r>
            <a:r>
              <a:rPr lang="ja-JP" altLang="en-US" sz="3323" dirty="0"/>
              <a:t>　</a:t>
            </a:r>
            <a:r>
              <a:rPr lang="ja-JP" altLang="en-US" sz="3323" dirty="0">
                <a:solidFill>
                  <a:schemeClr val="tx1"/>
                </a:solidFill>
              </a:rPr>
              <a:t>　各分野の動向について</a:t>
            </a:r>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07832" y="6353908"/>
            <a:ext cx="2057400" cy="365125"/>
          </a:xfrm>
        </p:spPr>
        <p:txBody>
          <a:bodyPr/>
          <a:lstStyle/>
          <a:p>
            <a:pPr>
              <a:defRPr/>
            </a:pPr>
            <a:fld id="{804D6B79-3AEB-42FE-A736-A41F7AEA0445}" type="slidenum">
              <a:rPr lang="en-US" altLang="ja-JP" smtClean="0"/>
              <a:pPr>
                <a:defRPr/>
              </a:pPr>
              <a:t>108</a:t>
            </a:fld>
            <a:endParaRPr lang="en-US" altLang="ja-JP" dirty="0"/>
          </a:p>
        </p:txBody>
      </p:sp>
    </p:spTree>
    <p:extLst>
      <p:ext uri="{BB962C8B-B14F-4D97-AF65-F5344CB8AC3E}">
        <p14:creationId xmlns:p14="http://schemas.microsoft.com/office/powerpoint/2010/main" val="15337799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タイトル 1"/>
          <p:cNvSpPr>
            <a:spLocks noGrp="1"/>
          </p:cNvSpPr>
          <p:nvPr>
            <p:ph type="title"/>
          </p:nvPr>
        </p:nvSpPr>
        <p:spPr>
          <a:xfrm>
            <a:off x="1547664" y="517281"/>
            <a:ext cx="7139136" cy="5703277"/>
          </a:xfrm>
        </p:spPr>
        <p:txBody>
          <a:bodyPr/>
          <a:lstStyle/>
          <a:p>
            <a:pPr algn="l"/>
            <a:r>
              <a:rPr lang="ja-JP" altLang="en-US" sz="3323" dirty="0">
                <a:solidFill>
                  <a:schemeClr val="tx1"/>
                </a:solidFill>
                <a:latin typeface="+mj-ea"/>
              </a:rPr>
              <a:t>１　就労支援について</a:t>
            </a:r>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48264" y="6342782"/>
            <a:ext cx="2057400" cy="365125"/>
          </a:xfrm>
        </p:spPr>
        <p:txBody>
          <a:bodyPr/>
          <a:lstStyle/>
          <a:p>
            <a:pPr>
              <a:defRPr/>
            </a:pPr>
            <a:fld id="{EC602E4F-3B58-4928-9C49-10C64EE68D88}" type="slidenum">
              <a:rPr lang="en-US" altLang="ja-JP" smtClean="0"/>
              <a:pPr>
                <a:defRPr/>
              </a:pPr>
              <a:t>109</a:t>
            </a:fld>
            <a:endParaRPr lang="en-US" altLang="ja-JP" dirty="0"/>
          </a:p>
        </p:txBody>
      </p:sp>
    </p:spTree>
    <p:extLst>
      <p:ext uri="{BB962C8B-B14F-4D97-AF65-F5344CB8AC3E}">
        <p14:creationId xmlns:p14="http://schemas.microsoft.com/office/powerpoint/2010/main" val="262519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線コネクタ 59"/>
          <p:cNvCxnSpPr/>
          <p:nvPr/>
        </p:nvCxnSpPr>
        <p:spPr>
          <a:xfrm>
            <a:off x="4106773" y="4691910"/>
            <a:ext cx="492032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7223693" y="3296111"/>
            <a:ext cx="1803364" cy="115731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t"/>
          <a:lstStyle/>
          <a:p>
            <a:pPr algn="ctr" fontAlgn="auto">
              <a:spcBef>
                <a:spcPts val="0"/>
              </a:spcBef>
              <a:spcAft>
                <a:spcPts val="0"/>
              </a:spcAft>
            </a:pPr>
            <a:endParaRPr lang="en-US" altLang="ja-JP" sz="1477" u="sng" dirty="0">
              <a:solidFill>
                <a:srgbClr val="00B050"/>
              </a:solidFill>
              <a:latin typeface="ＭＳ Ｐゴシック"/>
            </a:endParaRPr>
          </a:p>
          <a:p>
            <a:pPr algn="ctr" fontAlgn="auto">
              <a:spcBef>
                <a:spcPts val="0"/>
              </a:spcBef>
              <a:spcAft>
                <a:spcPts val="0"/>
              </a:spcAft>
            </a:pPr>
            <a:endParaRPr lang="en-US" altLang="ja-JP" sz="738" u="sng" dirty="0">
              <a:solidFill>
                <a:srgbClr val="00B050"/>
              </a:solidFill>
              <a:latin typeface="ＭＳ Ｐゴシック"/>
            </a:endParaRPr>
          </a:p>
          <a:p>
            <a:pPr algn="ctr" fontAlgn="auto">
              <a:spcBef>
                <a:spcPts val="0"/>
              </a:spcBef>
              <a:spcAft>
                <a:spcPts val="0"/>
              </a:spcAft>
            </a:pPr>
            <a:r>
              <a:rPr lang="ja-JP" altLang="en-US" sz="1477" u="sng" dirty="0">
                <a:solidFill>
                  <a:srgbClr val="00B050"/>
                </a:solidFill>
                <a:latin typeface="ＭＳ Ｐゴシック"/>
              </a:rPr>
              <a:t>介護</a:t>
            </a:r>
            <a:r>
              <a:rPr lang="ja-JP" altLang="en-US" sz="1015" dirty="0">
                <a:solidFill>
                  <a:prstClr val="black"/>
                </a:solidFill>
                <a:latin typeface="ＭＳ Ｐゴシック"/>
              </a:rPr>
              <a:t>保険事業所</a:t>
            </a:r>
            <a:endParaRPr lang="en-US" altLang="ja-JP" sz="1015" dirty="0">
              <a:solidFill>
                <a:prstClr val="black"/>
              </a:solidFill>
              <a:latin typeface="ＭＳ Ｐゴシック"/>
            </a:endParaRPr>
          </a:p>
        </p:txBody>
      </p:sp>
      <p:pic>
        <p:nvPicPr>
          <p:cNvPr id="58" name="Picture 3" descr="C:\Users\YSIOY\AppData\Local\Microsoft\Windows\Temporary Internet Files\Content.IE5\1CTOWRQ0\house-illustration-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0973" y="3096659"/>
            <a:ext cx="781290" cy="621222"/>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正方形/長方形 19"/>
          <p:cNvSpPr/>
          <p:nvPr/>
        </p:nvSpPr>
        <p:spPr>
          <a:xfrm>
            <a:off x="7097825" y="4957785"/>
            <a:ext cx="1927599" cy="15952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sz="1477">
              <a:solidFill>
                <a:prstClr val="white"/>
              </a:solidFill>
            </a:endParaRPr>
          </a:p>
        </p:txBody>
      </p:sp>
      <p:grpSp>
        <p:nvGrpSpPr>
          <p:cNvPr id="5" name="グループ化 10"/>
          <p:cNvGrpSpPr>
            <a:grpSpLocks/>
          </p:cNvGrpSpPr>
          <p:nvPr/>
        </p:nvGrpSpPr>
        <p:grpSpPr bwMode="auto">
          <a:xfrm>
            <a:off x="26751" y="676972"/>
            <a:ext cx="9144000" cy="65943"/>
            <a:chOff x="0" y="188640"/>
            <a:chExt cx="9144000" cy="72008"/>
          </a:xfrm>
        </p:grpSpPr>
        <p:cxnSp>
          <p:nvCxnSpPr>
            <p:cNvPr id="6" name="直線コネクタ 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85672" y="795461"/>
            <a:ext cx="8972664" cy="1794462"/>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a:t>
            </a:r>
            <a:r>
              <a:rPr lang="ja-JP" altLang="ja-JP" sz="1292" dirty="0">
                <a:solidFill>
                  <a:prstClr val="black"/>
                </a:solidFill>
                <a:latin typeface="HGPｺﾞｼｯｸM" panose="020B0600000000000000" pitchFamily="50" charset="-128"/>
                <a:ea typeface="HGPｺﾞｼｯｸM" panose="020B0600000000000000" pitchFamily="50" charset="-128"/>
              </a:rPr>
              <a:t>障害福祉サ―ビスに相当するサービスが介護保険法にある場合は、介護保険サービス</a:t>
            </a:r>
            <a:r>
              <a:rPr lang="ja-JP" altLang="en-US" sz="1292" dirty="0">
                <a:solidFill>
                  <a:prstClr val="black"/>
                </a:solidFill>
                <a:latin typeface="HGPｺﾞｼｯｸM" panose="020B0600000000000000" pitchFamily="50" charset="-128"/>
                <a:ea typeface="HGPｺﾞｼｯｸM" panose="020B0600000000000000" pitchFamily="50" charset="-128"/>
              </a:rPr>
              <a:t>の利用が優先されることになっている</a:t>
            </a:r>
            <a:r>
              <a:rPr lang="ja-JP" altLang="ja-JP" sz="1292" dirty="0">
                <a:solidFill>
                  <a:prstClr val="black"/>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高齢障害者が介護保険サービスを利用する場合、障害福祉制度と介護保険制度の利用者負担上限が異なるために</a:t>
            </a:r>
            <a:r>
              <a:rPr lang="ja-JP" altLang="ja-JP" sz="1292" dirty="0">
                <a:solidFill>
                  <a:prstClr val="black"/>
                </a:solidFill>
                <a:latin typeface="HGPｺﾞｼｯｸM" panose="020B0600000000000000" pitchFamily="50" charset="-128"/>
                <a:ea typeface="HGPｺﾞｼｯｸM" panose="020B0600000000000000" pitchFamily="50" charset="-128"/>
              </a:rPr>
              <a:t>利用者負担</a:t>
            </a:r>
            <a:r>
              <a:rPr lang="ja-JP" altLang="en-US" sz="1292" dirty="0">
                <a:solidFill>
                  <a:prstClr val="black"/>
                </a:solidFill>
                <a:latin typeface="HGPｺﾞｼｯｸM" panose="020B0600000000000000" pitchFamily="50" charset="-128"/>
                <a:ea typeface="HGPｺﾞｼｯｸM" panose="020B0600000000000000" pitchFamily="50" charset="-128"/>
              </a:rPr>
              <a:t>（１割）が新たに生じることや、これまで利用していた障害福祉サービス事業所とは別の介護保険事業所を利用することになる場合があることといった課題</a:t>
            </a:r>
            <a:r>
              <a:rPr lang="ja-JP" altLang="ja-JP" sz="1292" dirty="0">
                <a:solidFill>
                  <a:prstClr val="black"/>
                </a:solidFill>
                <a:latin typeface="HGPｺﾞｼｯｸM" panose="020B0600000000000000" pitchFamily="50" charset="-128"/>
                <a:ea typeface="HGPｺﾞｼｯｸM" panose="020B0600000000000000" pitchFamily="50" charset="-128"/>
              </a:rPr>
              <a:t>が</a:t>
            </a:r>
            <a:r>
              <a:rPr lang="ja-JP" altLang="en-US" sz="1292" dirty="0">
                <a:solidFill>
                  <a:prstClr val="black"/>
                </a:solidFill>
                <a:latin typeface="HGPｺﾞｼｯｸM" panose="020B0600000000000000" pitchFamily="50" charset="-128"/>
                <a:ea typeface="HGPｺﾞｼｯｸM" panose="020B0600000000000000" pitchFamily="50" charset="-128"/>
              </a:rPr>
              <a:t>指摘されている</a:t>
            </a:r>
            <a:r>
              <a:rPr lang="ja-JP" altLang="ja-JP" sz="1292" dirty="0">
                <a:solidFill>
                  <a:prstClr val="black"/>
                </a:solidFill>
                <a:latin typeface="HGPｺﾞｼｯｸM" panose="020B0600000000000000" pitchFamily="50" charset="-128"/>
                <a:ea typeface="HGPｺﾞｼｯｸM" panose="020B0600000000000000" pitchFamily="50" charset="-128"/>
              </a:rPr>
              <a:t>。</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en-US" altLang="ja-JP" sz="738"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a:t>
            </a:r>
            <a:r>
              <a:rPr lang="en-US" altLang="ja-JP" sz="1292" dirty="0">
                <a:solidFill>
                  <a:prstClr val="black"/>
                </a:solidFill>
                <a:latin typeface="HGPｺﾞｼｯｸM" panose="020B0600000000000000" pitchFamily="50" charset="-128"/>
                <a:ea typeface="HGPｺﾞｼｯｸM" panose="020B0600000000000000" pitchFamily="50" charset="-128"/>
              </a:rPr>
              <a:t>65</a:t>
            </a:r>
            <a:r>
              <a:rPr lang="ja-JP" altLang="en-US" sz="1292" dirty="0">
                <a:solidFill>
                  <a:prstClr val="black"/>
                </a:solidFill>
                <a:latin typeface="HGPｺﾞｼｯｸM" panose="020B0600000000000000" pitchFamily="50" charset="-128"/>
                <a:ea typeface="HGPｺﾞｼｯｸM" panose="020B0600000000000000" pitchFamily="50" charset="-128"/>
              </a:rPr>
              <a:t>歳に至るまで相当の長期間にわたり障害福祉サービスを利用していた一定の高齢障害者に対し、介護保険サービスの利用者負担が軽減されるよう障害福祉制度により利用者負担を軽減（償還）する仕組みを設け、障害福祉サービス事業所が介護保険事業所になりやすくする等の見直しを行い、介護保険サービスの円滑な利用を促進す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185135" y="2979207"/>
            <a:ext cx="3722259" cy="2807054"/>
          </a:xfrm>
          <a:prstGeom prst="rect">
            <a:avLst/>
          </a:prstGeom>
          <a:noFill/>
          <a:ln w="6350">
            <a:solidFill>
              <a:schemeClr val="tx1"/>
            </a:solidFill>
          </a:ln>
        </p:spPr>
        <p:txBody>
          <a:bodyPr wrap="square" lIns="33196" tIns="33196" rIns="33196" bIns="33196" rtlCol="0">
            <a:noAutofit/>
          </a:bodyPr>
          <a:lstStyle/>
          <a:p>
            <a:pPr fontAlgn="auto">
              <a:lnSpc>
                <a:spcPts val="1477"/>
              </a:lnSpc>
              <a:spcBef>
                <a:spcPts val="0"/>
              </a:spcBef>
              <a:spcAft>
                <a:spcPts val="0"/>
              </a:spcAft>
              <a:defRPr/>
            </a:pPr>
            <a:r>
              <a:rPr lang="en-US" altLang="ja-JP" sz="1292" b="1" dirty="0">
                <a:solidFill>
                  <a:srgbClr val="000000"/>
                </a:solidFill>
                <a:latin typeface="HGPｺﾞｼｯｸM" panose="020B0600000000000000" pitchFamily="50" charset="-128"/>
                <a:ea typeface="HGPｺﾞｼｯｸM" panose="020B0600000000000000" pitchFamily="50" charset="-128"/>
              </a:rPr>
              <a:t> </a:t>
            </a:r>
          </a:p>
          <a:p>
            <a:pPr fontAlgn="auto">
              <a:lnSpc>
                <a:spcPts val="1477"/>
              </a:lnSpc>
              <a:spcBef>
                <a:spcPts val="0"/>
              </a:spcBef>
              <a:spcAft>
                <a:spcPts val="0"/>
              </a:spcAft>
              <a:defRPr/>
            </a:pPr>
            <a:r>
              <a:rPr lang="ja-JP" altLang="en-US" sz="1292" b="1" dirty="0">
                <a:solidFill>
                  <a:srgbClr val="000000"/>
                </a:solidFill>
                <a:latin typeface="HGPｺﾞｼｯｸM" panose="020B0600000000000000" pitchFamily="50" charset="-128"/>
                <a:ea typeface="HGPｺﾞｼｯｸM" panose="020B0600000000000000" pitchFamily="50" charset="-128"/>
              </a:rPr>
              <a:t> </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185135" y="3163151"/>
            <a:ext cx="3722259" cy="3436958"/>
          </a:xfrm>
          <a:prstGeom prst="rect">
            <a:avLst/>
          </a:prstGeom>
        </p:spPr>
        <p:txBody>
          <a:bodyPr wrap="square" lIns="84315" tIns="42160" rIns="84315" bIns="42160">
            <a:spAutoFit/>
          </a:bodyPr>
          <a:lstStyle/>
          <a:p>
            <a:pPr marL="162486" indent="-162486"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一定の高齢障害者に対し、一般高齢者との公平性を踏まえ、介護保険サービスの利用者負担を軽減（償還）できる仕組みを設ける。</a:t>
            </a:r>
            <a:endParaRPr lang="en-US" altLang="ja-JP" sz="1292" i="1" dirty="0">
              <a:solidFill>
                <a:prstClr val="black"/>
              </a:solidFill>
              <a:latin typeface="HGPｺﾞｼｯｸM" panose="020B0600000000000000" pitchFamily="50" charset="-128"/>
              <a:ea typeface="HGPｺﾞｼｯｸM" panose="020B0600000000000000" pitchFamily="50" charset="-128"/>
            </a:endParaRPr>
          </a:p>
          <a:p>
            <a:pPr marL="80512" indent="-80512" fontAlgn="auto">
              <a:spcBef>
                <a:spcPts val="0"/>
              </a:spcBef>
              <a:spcAft>
                <a:spcPts val="0"/>
              </a:spcAft>
            </a:pP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80512" indent="-80512" fontAlgn="auto">
              <a:spcBef>
                <a:spcPts val="0"/>
              </a:spcBef>
              <a:spcAft>
                <a:spcPts val="0"/>
              </a:spcAft>
            </a:pPr>
            <a:r>
              <a:rPr lang="en-US" altLang="ja-JP" sz="1292" dirty="0">
                <a:solidFill>
                  <a:prstClr val="black"/>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対象者</a:t>
            </a:r>
            <a:r>
              <a:rPr lang="en-US" altLang="ja-JP" sz="1292" dirty="0">
                <a:solidFill>
                  <a:prstClr val="black"/>
                </a:solidFill>
                <a:latin typeface="HGPｺﾞｼｯｸM" panose="020B0600000000000000" pitchFamily="50" charset="-128"/>
                <a:ea typeface="HGPｺﾞｼｯｸM" panose="020B0600000000000000" pitchFamily="50" charset="-128"/>
              </a:rPr>
              <a:t>】</a:t>
            </a: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a:t>
            </a:r>
            <a:r>
              <a:rPr lang="en-US" altLang="ja-JP" sz="1292" dirty="0">
                <a:solidFill>
                  <a:prstClr val="black"/>
                </a:solidFill>
                <a:latin typeface="HGPｺﾞｼｯｸM" panose="020B0600000000000000" pitchFamily="50" charset="-128"/>
                <a:ea typeface="HGPｺﾞｼｯｸM" panose="020B0600000000000000" pitchFamily="50" charset="-128"/>
              </a:rPr>
              <a:t>65</a:t>
            </a:r>
            <a:r>
              <a:rPr lang="ja-JP" altLang="en-US" sz="1292" dirty="0">
                <a:solidFill>
                  <a:prstClr val="black"/>
                </a:solidFill>
                <a:latin typeface="HGPｺﾞｼｯｸM" panose="020B0600000000000000" pitchFamily="50" charset="-128"/>
                <a:ea typeface="HGPｺﾞｼｯｸM" panose="020B0600000000000000" pitchFamily="50" charset="-128"/>
              </a:rPr>
              <a:t>歳に至るまで相当の長期間にわたり障害福祉</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サービスを受けていた障害者</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障害福祉サービスに相当する介護保険サービス</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を利用する場合</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一定程度以上の障害支援区分</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低所得者</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endParaRPr lang="en-US" altLang="ja-JP" sz="738"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　（具体的な要件は、今後政令で定める。）</a:t>
            </a:r>
            <a:endParaRPr lang="en-US" altLang="ja-JP" sz="1108"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endParaRPr lang="en-US" altLang="ja-JP" sz="1846"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en-US" altLang="ja-JP" sz="1292" dirty="0">
                <a:solidFill>
                  <a:prstClr val="black"/>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　この他、障害福祉サービス事業所が介護保険</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事業所になりやすくする等の見直しを行い、介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護保険サービスの円滑な利用を促進する。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2" name="Rectangle 2"/>
          <p:cNvSpPr>
            <a:spLocks noChangeArrowheads="1"/>
          </p:cNvSpPr>
          <p:nvPr/>
        </p:nvSpPr>
        <p:spPr bwMode="auto">
          <a:xfrm>
            <a:off x="13483" y="251919"/>
            <a:ext cx="9180512"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prstClr val="black"/>
                </a:solidFill>
                <a:latin typeface="HG創英角ｺﾞｼｯｸUB" panose="020B0909000000000000" pitchFamily="49" charset="-128"/>
                <a:ea typeface="HG創英角ｺﾞｼｯｸUB" panose="020B0909000000000000" pitchFamily="49" charset="-128"/>
              </a:rPr>
              <a:t>高齢障害者の介護保険サービスの円滑な利用</a:t>
            </a:r>
          </a:p>
          <a:p>
            <a:pPr algn="ctr" fontAlgn="auto">
              <a:spcBef>
                <a:spcPts val="0"/>
              </a:spcBef>
              <a:spcAft>
                <a:spcPts val="0"/>
              </a:spcAft>
            </a:pPr>
            <a:endParaRPr lang="en-US" altLang="ja-JP" sz="2585" spc="-92" dirty="0">
              <a:solidFill>
                <a:prstClr val="black">
                  <a:lumMod val="65000"/>
                  <a:lumOff val="35000"/>
                </a:prstClr>
              </a:solidFill>
              <a:latin typeface="HG創英角ｺﾞｼｯｸUB" pitchFamily="49" charset="-128"/>
              <a:ea typeface="HG創英角ｺﾞｼｯｸUB" pitchFamily="49" charset="-128"/>
            </a:endParaRPr>
          </a:p>
        </p:txBody>
      </p:sp>
      <p:grpSp>
        <p:nvGrpSpPr>
          <p:cNvPr id="16" name="グループ化 15"/>
          <p:cNvGrpSpPr/>
          <p:nvPr/>
        </p:nvGrpSpPr>
        <p:grpSpPr>
          <a:xfrm>
            <a:off x="4239655" y="3960752"/>
            <a:ext cx="1668388" cy="1206871"/>
            <a:chOff x="178616" y="3633891"/>
            <a:chExt cx="1792095" cy="1656181"/>
          </a:xfrm>
          <a:solidFill>
            <a:schemeClr val="bg1"/>
          </a:solidFill>
        </p:grpSpPr>
        <p:sp>
          <p:nvSpPr>
            <p:cNvPr id="17" name="正方形/長方形 16"/>
            <p:cNvSpPr/>
            <p:nvPr/>
          </p:nvSpPr>
          <p:spPr>
            <a:xfrm>
              <a:off x="178616" y="3633891"/>
              <a:ext cx="1792095" cy="165618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77">
                <a:solidFill>
                  <a:prstClr val="white"/>
                </a:solidFill>
              </a:endParaRPr>
            </a:p>
          </p:txBody>
        </p:sp>
        <p:sp>
          <p:nvSpPr>
            <p:cNvPr id="18" name="テキスト ボックス 17"/>
            <p:cNvSpPr txBox="1"/>
            <p:nvPr/>
          </p:nvSpPr>
          <p:spPr>
            <a:xfrm>
              <a:off x="206766" y="3725107"/>
              <a:ext cx="1734517" cy="594472"/>
            </a:xfrm>
            <a:prstGeom prst="rect">
              <a:avLst/>
            </a:prstGeom>
            <a:noFill/>
          </p:spPr>
          <p:txBody>
            <a:bodyPr wrap="square" rtlCol="0">
              <a:spAutoFit/>
            </a:bodyPr>
            <a:lstStyle/>
            <a:p>
              <a:pPr algn="ctr" fontAlgn="auto">
                <a:spcBef>
                  <a:spcPts val="0"/>
                </a:spcBef>
                <a:spcAft>
                  <a:spcPts val="0"/>
                </a:spcAft>
              </a:pPr>
              <a:endParaRPr lang="en-US" altLang="ja-JP" sz="738" dirty="0">
                <a:solidFill>
                  <a:prstClr val="black"/>
                </a:solidFill>
                <a:latin typeface="ＭＳ Ｐゴシック"/>
                <a:ea typeface="ＭＳ Ｐゴシック"/>
              </a:endParaRPr>
            </a:p>
            <a:p>
              <a:pPr algn="ctr" fontAlgn="auto">
                <a:spcBef>
                  <a:spcPts val="0"/>
                </a:spcBef>
                <a:spcAft>
                  <a:spcPts val="0"/>
                </a:spcAft>
              </a:pPr>
              <a:r>
                <a:rPr lang="ja-JP" altLang="en-US" sz="1477" u="sng" dirty="0">
                  <a:solidFill>
                    <a:srgbClr val="00B050"/>
                  </a:solidFill>
                  <a:latin typeface="ＭＳ Ｐゴシック"/>
                  <a:ea typeface="ＭＳ Ｐゴシック"/>
                </a:rPr>
                <a:t>障害</a:t>
              </a:r>
              <a:r>
                <a:rPr lang="ja-JP" altLang="en-US" sz="923" dirty="0">
                  <a:solidFill>
                    <a:prstClr val="black"/>
                  </a:solidFill>
                  <a:latin typeface="ＭＳ Ｐゴシック"/>
                  <a:ea typeface="ＭＳ Ｐゴシック"/>
                </a:rPr>
                <a:t>福祉サービス事業所</a:t>
              </a:r>
              <a:endParaRPr lang="en-US" altLang="ja-JP" sz="923" dirty="0">
                <a:solidFill>
                  <a:prstClr val="black"/>
                </a:solidFill>
                <a:latin typeface="ＭＳ Ｐゴシック"/>
                <a:ea typeface="ＭＳ Ｐゴシック"/>
              </a:endParaRPr>
            </a:p>
          </p:txBody>
        </p:sp>
      </p:grpSp>
      <p:pic>
        <p:nvPicPr>
          <p:cNvPr id="15"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983" y="3611890"/>
            <a:ext cx="817979" cy="443891"/>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テキスト ボックス 18"/>
          <p:cNvSpPr txBox="1"/>
          <p:nvPr/>
        </p:nvSpPr>
        <p:spPr>
          <a:xfrm>
            <a:off x="6765691" y="4993431"/>
            <a:ext cx="2672021" cy="894789"/>
          </a:xfrm>
          <a:prstGeom prst="rect">
            <a:avLst/>
          </a:prstGeom>
          <a:noFill/>
        </p:spPr>
        <p:txBody>
          <a:bodyPr wrap="square" lIns="84315" tIns="42160" rIns="84315" bIns="42160" rtlCol="0">
            <a:spAutoFit/>
          </a:bodyPr>
          <a:lstStyle/>
          <a:p>
            <a:pPr algn="ctr" fontAlgn="auto">
              <a:spcBef>
                <a:spcPts val="0"/>
              </a:spcBef>
              <a:spcAft>
                <a:spcPts val="0"/>
              </a:spcAft>
            </a:pPr>
            <a:endParaRPr lang="en-US" altLang="ja-JP" sz="1015" dirty="0">
              <a:solidFill>
                <a:prstClr val="black"/>
              </a:solidFill>
              <a:latin typeface="ＭＳ Ｐゴシック"/>
              <a:ea typeface="ＭＳ Ｐゴシック"/>
            </a:endParaRPr>
          </a:p>
          <a:p>
            <a:pPr algn="ctr" fontAlgn="auto">
              <a:spcBef>
                <a:spcPts val="0"/>
              </a:spcBef>
              <a:spcAft>
                <a:spcPts val="0"/>
              </a:spcAft>
            </a:pPr>
            <a:endParaRPr lang="en-US" altLang="ja-JP" sz="277" dirty="0">
              <a:solidFill>
                <a:prstClr val="black"/>
              </a:solidFill>
              <a:latin typeface="ＭＳ Ｐゴシック"/>
              <a:ea typeface="ＭＳ Ｐゴシック"/>
            </a:endParaRPr>
          </a:p>
          <a:p>
            <a:pPr algn="ctr" fontAlgn="auto">
              <a:spcBef>
                <a:spcPts val="0"/>
              </a:spcBef>
              <a:spcAft>
                <a:spcPts val="0"/>
              </a:spcAft>
            </a:pPr>
            <a:r>
              <a:rPr lang="ja-JP" altLang="en-US" sz="1477" u="sng" dirty="0">
                <a:solidFill>
                  <a:srgbClr val="00B050"/>
                </a:solidFill>
                <a:latin typeface="ＭＳ Ｐゴシック"/>
                <a:ea typeface="ＭＳ Ｐゴシック"/>
              </a:rPr>
              <a:t>障害</a:t>
            </a:r>
            <a:r>
              <a:rPr lang="ja-JP" altLang="en-US" sz="1015" dirty="0">
                <a:solidFill>
                  <a:prstClr val="black"/>
                </a:solidFill>
                <a:latin typeface="ＭＳ Ｐゴシック"/>
                <a:ea typeface="ＭＳ Ｐゴシック"/>
              </a:rPr>
              <a:t>福祉サービス事業所</a:t>
            </a:r>
            <a:endParaRPr lang="en-US" altLang="ja-JP" sz="1015" dirty="0">
              <a:solidFill>
                <a:prstClr val="black"/>
              </a:solidFill>
              <a:latin typeface="ＭＳ Ｐゴシック"/>
              <a:ea typeface="ＭＳ Ｐゴシック"/>
            </a:endParaRPr>
          </a:p>
          <a:p>
            <a:pPr algn="ctr" fontAlgn="auto">
              <a:spcBef>
                <a:spcPts val="0"/>
              </a:spcBef>
              <a:spcAft>
                <a:spcPts val="0"/>
              </a:spcAft>
            </a:pPr>
            <a:r>
              <a:rPr lang="ja-JP" altLang="en-US" sz="1015" dirty="0">
                <a:solidFill>
                  <a:prstClr val="black"/>
                </a:solidFill>
                <a:latin typeface="ＭＳ Ｐゴシック"/>
                <a:ea typeface="ＭＳ Ｐゴシック"/>
              </a:rPr>
              <a:t>かつ</a:t>
            </a:r>
            <a:endParaRPr lang="en-US" altLang="ja-JP" sz="1015" dirty="0">
              <a:solidFill>
                <a:prstClr val="black"/>
              </a:solidFill>
              <a:latin typeface="ＭＳ Ｐゴシック"/>
              <a:ea typeface="ＭＳ Ｐゴシック"/>
            </a:endParaRPr>
          </a:p>
          <a:p>
            <a:pPr algn="ctr" fontAlgn="auto">
              <a:spcBef>
                <a:spcPts val="0"/>
              </a:spcBef>
              <a:spcAft>
                <a:spcPts val="0"/>
              </a:spcAft>
            </a:pPr>
            <a:r>
              <a:rPr lang="ja-JP" altLang="en-US" sz="1477" u="sng" dirty="0">
                <a:solidFill>
                  <a:srgbClr val="00B050"/>
                </a:solidFill>
                <a:latin typeface="ＭＳ Ｐゴシック"/>
                <a:ea typeface="ＭＳ Ｐゴシック"/>
              </a:rPr>
              <a:t>介護</a:t>
            </a:r>
            <a:r>
              <a:rPr lang="ja-JP" altLang="en-US" sz="1015" dirty="0">
                <a:solidFill>
                  <a:prstClr val="black"/>
                </a:solidFill>
                <a:latin typeface="ＭＳ Ｐゴシック"/>
                <a:ea typeface="ＭＳ Ｐゴシック"/>
              </a:rPr>
              <a:t>保険事業所</a:t>
            </a:r>
          </a:p>
        </p:txBody>
      </p:sp>
      <p:sp>
        <p:nvSpPr>
          <p:cNvPr id="21" name="テキスト ボックス 20"/>
          <p:cNvSpPr txBox="1"/>
          <p:nvPr/>
        </p:nvSpPr>
        <p:spPr>
          <a:xfrm>
            <a:off x="4302036" y="4531651"/>
            <a:ext cx="1521577" cy="426134"/>
          </a:xfrm>
          <a:prstGeom prst="rect">
            <a:avLst/>
          </a:prstGeom>
        </p:spPr>
        <p:style>
          <a:lnRef idx="1">
            <a:schemeClr val="accent6"/>
          </a:lnRef>
          <a:fillRef idx="2">
            <a:schemeClr val="accent6"/>
          </a:fillRef>
          <a:effectRef idx="1">
            <a:schemeClr val="accent6"/>
          </a:effectRef>
          <a:fontRef idx="minor">
            <a:schemeClr val="dk1"/>
          </a:fontRef>
        </p:style>
        <p:txBody>
          <a:bodyPr wrap="square" lIns="84315" tIns="42160" rIns="84315" bIns="42160" rtlCol="0">
            <a:spAutoFit/>
          </a:bodyPr>
          <a:lstStyle/>
          <a:p>
            <a:pPr algn="ctr" fontAlgn="auto">
              <a:spcBef>
                <a:spcPts val="0"/>
              </a:spcBef>
              <a:spcAft>
                <a:spcPts val="0"/>
              </a:spcAft>
            </a:pPr>
            <a:r>
              <a:rPr lang="ja-JP" altLang="en-US" sz="1108" dirty="0">
                <a:solidFill>
                  <a:prstClr val="black"/>
                </a:solidFill>
                <a:latin typeface="ＭＳ Ｐゴシック"/>
              </a:rPr>
              <a:t>［利用者負担］</a:t>
            </a:r>
            <a:endParaRPr lang="en-US" altLang="ja-JP" sz="1108" dirty="0">
              <a:solidFill>
                <a:prstClr val="black"/>
              </a:solidFill>
              <a:latin typeface="ＭＳ Ｐゴシック"/>
            </a:endParaRPr>
          </a:p>
          <a:p>
            <a:pPr algn="ctr" fontAlgn="auto">
              <a:spcBef>
                <a:spcPts val="0"/>
              </a:spcBef>
              <a:spcAft>
                <a:spcPts val="0"/>
              </a:spcAft>
            </a:pPr>
            <a:r>
              <a:rPr lang="ja-JP" altLang="en-US" sz="1108" dirty="0">
                <a:solidFill>
                  <a:prstClr val="black"/>
                </a:solidFill>
                <a:latin typeface="ＭＳ Ｐゴシック"/>
              </a:rPr>
              <a:t>　</a:t>
            </a:r>
            <a:r>
              <a:rPr lang="ja-JP" altLang="en-US" sz="1108" dirty="0" smtClean="0">
                <a:solidFill>
                  <a:prstClr val="black"/>
                </a:solidFill>
                <a:latin typeface="ＭＳ Ｐゴシック"/>
              </a:rPr>
              <a:t>ゼロ（</a:t>
            </a:r>
            <a:r>
              <a:rPr lang="ja-JP" altLang="en-US" sz="1108" dirty="0">
                <a:solidFill>
                  <a:prstClr val="black"/>
                </a:solidFill>
                <a:latin typeface="ＭＳ Ｐゴシック"/>
              </a:rPr>
              <a:t>低所得者）</a:t>
            </a:r>
            <a:endParaRPr lang="en-US" altLang="ja-JP" sz="1108" dirty="0">
              <a:solidFill>
                <a:prstClr val="black"/>
              </a:solidFill>
              <a:latin typeface="ＭＳ Ｐゴシック"/>
            </a:endParaRPr>
          </a:p>
        </p:txBody>
      </p:sp>
      <p:sp>
        <p:nvSpPr>
          <p:cNvPr id="24" name="テキスト ボックス 23"/>
          <p:cNvSpPr txBox="1"/>
          <p:nvPr/>
        </p:nvSpPr>
        <p:spPr>
          <a:xfrm>
            <a:off x="7372982" y="6060819"/>
            <a:ext cx="1453064" cy="426134"/>
          </a:xfrm>
          <a:prstGeom prst="rect">
            <a:avLst/>
          </a:prstGeom>
        </p:spPr>
        <p:style>
          <a:lnRef idx="1">
            <a:schemeClr val="accent6"/>
          </a:lnRef>
          <a:fillRef idx="2">
            <a:schemeClr val="accent6"/>
          </a:fillRef>
          <a:effectRef idx="1">
            <a:schemeClr val="accent6"/>
          </a:effectRef>
          <a:fontRef idx="minor">
            <a:schemeClr val="dk1"/>
          </a:fontRef>
        </p:style>
        <p:txBody>
          <a:bodyPr wrap="square" lIns="84315" tIns="42160" rIns="84315" bIns="42160" rtlCol="0">
            <a:spAutoFit/>
          </a:bodyPr>
          <a:lstStyle/>
          <a:p>
            <a:pPr algn="ctr" fontAlgn="auto">
              <a:spcBef>
                <a:spcPts val="0"/>
              </a:spcBef>
              <a:spcAft>
                <a:spcPts val="0"/>
              </a:spcAft>
            </a:pPr>
            <a:r>
              <a:rPr lang="ja-JP" altLang="en-US" sz="1108" dirty="0">
                <a:solidFill>
                  <a:prstClr val="black"/>
                </a:solidFill>
                <a:latin typeface="ＭＳ Ｐゴシック"/>
              </a:rPr>
              <a:t>［利用者負担］</a:t>
            </a:r>
            <a:endParaRPr lang="en-US" altLang="ja-JP" sz="1108" dirty="0">
              <a:solidFill>
                <a:prstClr val="black"/>
              </a:solidFill>
              <a:latin typeface="ＭＳ Ｐゴシック"/>
            </a:endParaRPr>
          </a:p>
          <a:p>
            <a:pPr algn="ctr" fontAlgn="auto">
              <a:spcBef>
                <a:spcPts val="0"/>
              </a:spcBef>
              <a:spcAft>
                <a:spcPts val="0"/>
              </a:spcAft>
            </a:pPr>
            <a:r>
              <a:rPr lang="ja-JP" altLang="en-US" sz="1108" dirty="0">
                <a:solidFill>
                  <a:prstClr val="black"/>
                </a:solidFill>
                <a:latin typeface="ＭＳ Ｐゴシック"/>
              </a:rPr>
              <a:t>　１割</a:t>
            </a:r>
            <a:endParaRPr lang="en-US" altLang="ja-JP" sz="1108" dirty="0">
              <a:solidFill>
                <a:prstClr val="black"/>
              </a:solidFill>
              <a:latin typeface="ＭＳ Ｐゴシック"/>
            </a:endParaRPr>
          </a:p>
        </p:txBody>
      </p:sp>
      <p:sp>
        <p:nvSpPr>
          <p:cNvPr id="27" name="角丸四角形吹き出し 26"/>
          <p:cNvSpPr/>
          <p:nvPr/>
        </p:nvSpPr>
        <p:spPr>
          <a:xfrm>
            <a:off x="6017079" y="4510511"/>
            <a:ext cx="1497211" cy="447638"/>
          </a:xfrm>
          <a:prstGeom prst="wedgeRoundRectCallout">
            <a:avLst>
              <a:gd name="adj1" fmla="val 45341"/>
              <a:gd name="adj2" fmla="val 96373"/>
              <a:gd name="adj3" fmla="val 16667"/>
            </a:avLst>
          </a:prstGeom>
          <a:ln w="3175"/>
        </p:spPr>
        <p:style>
          <a:lnRef idx="2">
            <a:schemeClr val="dk1"/>
          </a:lnRef>
          <a:fillRef idx="1">
            <a:schemeClr val="lt1"/>
          </a:fillRef>
          <a:effectRef idx="0">
            <a:schemeClr val="dk1"/>
          </a:effectRef>
          <a:fontRef idx="minor">
            <a:schemeClr val="dk1"/>
          </a:fontRef>
        </p:style>
        <p:txBody>
          <a:bodyPr lIns="84315" tIns="42160" rIns="84315" bIns="42160" rtlCol="0" anchor="ctr"/>
          <a:lstStyle/>
          <a:p>
            <a:pPr fontAlgn="auto">
              <a:spcBef>
                <a:spcPts val="0"/>
              </a:spcBef>
              <a:spcAft>
                <a:spcPts val="0"/>
              </a:spcAft>
            </a:pPr>
            <a:r>
              <a:rPr lang="ja-JP" altLang="en-US" sz="1015" dirty="0">
                <a:solidFill>
                  <a:prstClr val="black"/>
                </a:solidFill>
                <a:latin typeface="ＭＳ Ｐゴシック"/>
              </a:rPr>
              <a:t>介護保険事業所になりやすくする等の仕組み</a:t>
            </a:r>
            <a:endParaRPr lang="en-US" altLang="ja-JP" sz="1015" dirty="0">
              <a:solidFill>
                <a:prstClr val="black"/>
              </a:solidFill>
              <a:latin typeface="ＭＳ Ｐゴシック"/>
            </a:endParaRPr>
          </a:p>
        </p:txBody>
      </p:sp>
      <p:sp>
        <p:nvSpPr>
          <p:cNvPr id="37" name="右矢印 36"/>
          <p:cNvSpPr/>
          <p:nvPr/>
        </p:nvSpPr>
        <p:spPr>
          <a:xfrm>
            <a:off x="6566071" y="6159743"/>
            <a:ext cx="816899" cy="327213"/>
          </a:xfrm>
          <a:prstGeom prst="rightArrow">
            <a:avLst>
              <a:gd name="adj1" fmla="val 29900"/>
              <a:gd name="adj2" fmla="val 50000"/>
            </a:avLst>
          </a:prstGeom>
          <a:solidFill>
            <a:srgbClr val="FF0000"/>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39" name="角丸四角形 38"/>
          <p:cNvSpPr/>
          <p:nvPr/>
        </p:nvSpPr>
        <p:spPr>
          <a:xfrm>
            <a:off x="4572000" y="6072826"/>
            <a:ext cx="1994068" cy="480599"/>
          </a:xfrm>
          <a:prstGeom prst="roundRect">
            <a:avLst>
              <a:gd name="adj" fmla="val 35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3196" tIns="42160" rIns="33196" bIns="42160" rtlCol="0" anchor="ctr"/>
          <a:lstStyle/>
          <a:p>
            <a:pPr marL="80512" indent="-80512" algn="ctr" fontAlgn="auto">
              <a:spcBef>
                <a:spcPts val="0"/>
              </a:spcBef>
              <a:spcAft>
                <a:spcPts val="0"/>
              </a:spcAft>
            </a:pPr>
            <a:r>
              <a:rPr lang="ja-JP" altLang="en-US" sz="1108" dirty="0">
                <a:solidFill>
                  <a:prstClr val="black"/>
                </a:solidFill>
                <a:latin typeface="ＭＳ Ｐゴシック"/>
              </a:rPr>
              <a:t>一定の高齢障害者に対し</a:t>
            </a:r>
            <a:endParaRPr lang="en-US" altLang="ja-JP" sz="1108" dirty="0">
              <a:solidFill>
                <a:prstClr val="black"/>
              </a:solidFill>
              <a:latin typeface="ＭＳ Ｐゴシック"/>
            </a:endParaRPr>
          </a:p>
          <a:p>
            <a:pPr marL="80512" indent="-80512" algn="ctr" fontAlgn="auto">
              <a:spcBef>
                <a:spcPts val="0"/>
              </a:spcBef>
              <a:spcAft>
                <a:spcPts val="0"/>
              </a:spcAft>
            </a:pPr>
            <a:r>
              <a:rPr lang="ja-JP" altLang="en-US" sz="1108" dirty="0">
                <a:solidFill>
                  <a:prstClr val="black"/>
                </a:solidFill>
                <a:latin typeface="ＭＳ Ｐゴシック"/>
              </a:rPr>
              <a:t>利用者負担を軽減（償還）</a:t>
            </a:r>
            <a:endParaRPr lang="en-US" altLang="ja-JP" sz="923" dirty="0">
              <a:solidFill>
                <a:prstClr val="black"/>
              </a:solidFill>
              <a:latin typeface="ＭＳ Ｐゴシック"/>
            </a:endParaRPr>
          </a:p>
        </p:txBody>
      </p:sp>
      <p:sp>
        <p:nvSpPr>
          <p:cNvPr id="9" name="正方形/長方形 8"/>
          <p:cNvSpPr/>
          <p:nvPr/>
        </p:nvSpPr>
        <p:spPr>
          <a:xfrm>
            <a:off x="100442" y="2827261"/>
            <a:ext cx="1656184"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 具体的内容</a:t>
            </a:r>
          </a:p>
        </p:txBody>
      </p:sp>
      <p:sp>
        <p:nvSpPr>
          <p:cNvPr id="44" name="テキスト ボックス 43"/>
          <p:cNvSpPr txBox="1"/>
          <p:nvPr/>
        </p:nvSpPr>
        <p:spPr>
          <a:xfrm>
            <a:off x="4554532" y="2831161"/>
            <a:ext cx="1080977" cy="283980"/>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84315" tIns="42160" rIns="84315" bIns="42160" rtlCol="0">
            <a:spAutoFit/>
          </a:bodyPr>
          <a:lstStyle/>
          <a:p>
            <a:pPr algn="ctr" fontAlgn="auto">
              <a:spcBef>
                <a:spcPts val="0"/>
              </a:spcBef>
              <a:spcAft>
                <a:spcPts val="0"/>
              </a:spcAft>
            </a:pPr>
            <a:r>
              <a:rPr lang="en-US" altLang="ja-JP" sz="1292" dirty="0">
                <a:solidFill>
                  <a:prstClr val="black"/>
                </a:solidFill>
                <a:latin typeface="ＭＳ Ｐゴシック"/>
              </a:rPr>
              <a:t>65</a:t>
            </a:r>
            <a:r>
              <a:rPr lang="ja-JP" altLang="en-US" sz="1292" dirty="0">
                <a:solidFill>
                  <a:prstClr val="black"/>
                </a:solidFill>
                <a:latin typeface="ＭＳ Ｐゴシック"/>
              </a:rPr>
              <a:t>歳未満</a:t>
            </a:r>
          </a:p>
        </p:txBody>
      </p:sp>
      <p:sp>
        <p:nvSpPr>
          <p:cNvPr id="45" name="テキスト ボックス 44"/>
          <p:cNvSpPr txBox="1"/>
          <p:nvPr/>
        </p:nvSpPr>
        <p:spPr>
          <a:xfrm>
            <a:off x="7398842" y="3960804"/>
            <a:ext cx="1453064" cy="426134"/>
          </a:xfrm>
          <a:prstGeom prst="rect">
            <a:avLst/>
          </a:prstGeom>
        </p:spPr>
        <p:style>
          <a:lnRef idx="1">
            <a:schemeClr val="accent6"/>
          </a:lnRef>
          <a:fillRef idx="2">
            <a:schemeClr val="accent6"/>
          </a:fillRef>
          <a:effectRef idx="1">
            <a:schemeClr val="accent6"/>
          </a:effectRef>
          <a:fontRef idx="minor">
            <a:schemeClr val="dk1"/>
          </a:fontRef>
        </p:style>
        <p:txBody>
          <a:bodyPr wrap="square" lIns="84315" tIns="42160" rIns="84315" bIns="42160" rtlCol="0">
            <a:spAutoFit/>
          </a:bodyPr>
          <a:lstStyle/>
          <a:p>
            <a:pPr algn="ctr" fontAlgn="auto">
              <a:spcBef>
                <a:spcPts val="0"/>
              </a:spcBef>
              <a:spcAft>
                <a:spcPts val="0"/>
              </a:spcAft>
            </a:pPr>
            <a:r>
              <a:rPr lang="ja-JP" altLang="en-US" sz="1108" dirty="0">
                <a:solidFill>
                  <a:prstClr val="black"/>
                </a:solidFill>
                <a:latin typeface="ＭＳ Ｐゴシック"/>
              </a:rPr>
              <a:t>［利用者負担］</a:t>
            </a:r>
            <a:endParaRPr lang="en-US" altLang="ja-JP" sz="1108" dirty="0">
              <a:solidFill>
                <a:prstClr val="black"/>
              </a:solidFill>
              <a:latin typeface="ＭＳ Ｐゴシック"/>
            </a:endParaRPr>
          </a:p>
          <a:p>
            <a:pPr algn="ctr" fontAlgn="auto">
              <a:spcBef>
                <a:spcPts val="0"/>
              </a:spcBef>
              <a:spcAft>
                <a:spcPts val="0"/>
              </a:spcAft>
            </a:pPr>
            <a:r>
              <a:rPr lang="ja-JP" altLang="en-US" sz="1108" dirty="0">
                <a:solidFill>
                  <a:prstClr val="black"/>
                </a:solidFill>
                <a:latin typeface="ＭＳ Ｐゴシック"/>
              </a:rPr>
              <a:t>　１割</a:t>
            </a:r>
            <a:endParaRPr lang="en-US" altLang="ja-JP" sz="1108" dirty="0">
              <a:solidFill>
                <a:prstClr val="black"/>
              </a:solidFill>
              <a:latin typeface="ＭＳ Ｐゴシック"/>
            </a:endParaRPr>
          </a:p>
        </p:txBody>
      </p:sp>
      <p:sp>
        <p:nvSpPr>
          <p:cNvPr id="46" name="テキスト ボックス 45"/>
          <p:cNvSpPr txBox="1"/>
          <p:nvPr/>
        </p:nvSpPr>
        <p:spPr>
          <a:xfrm>
            <a:off x="7118283" y="2831080"/>
            <a:ext cx="1940058" cy="283980"/>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84315" tIns="42160" rIns="84315" bIns="42160" rtlCol="0">
            <a:spAutoFit/>
          </a:bodyPr>
          <a:lstStyle/>
          <a:p>
            <a:pPr fontAlgn="auto">
              <a:spcBef>
                <a:spcPts val="0"/>
              </a:spcBef>
              <a:spcAft>
                <a:spcPts val="0"/>
              </a:spcAft>
            </a:pPr>
            <a:r>
              <a:rPr lang="ja-JP" altLang="en-US" sz="1292" dirty="0">
                <a:solidFill>
                  <a:prstClr val="black"/>
                </a:solidFill>
                <a:latin typeface="ＭＳ Ｐゴシック"/>
              </a:rPr>
              <a:t> </a:t>
            </a:r>
            <a:r>
              <a:rPr lang="en-US" altLang="ja-JP" sz="1292" dirty="0">
                <a:solidFill>
                  <a:prstClr val="black"/>
                </a:solidFill>
                <a:latin typeface="ＭＳ Ｐゴシック"/>
              </a:rPr>
              <a:t>65</a:t>
            </a:r>
            <a:r>
              <a:rPr lang="ja-JP" altLang="en-US" sz="1292" dirty="0">
                <a:solidFill>
                  <a:prstClr val="black"/>
                </a:solidFill>
                <a:latin typeface="ＭＳ Ｐゴシック"/>
              </a:rPr>
              <a:t>歳以上 </a:t>
            </a:r>
            <a:r>
              <a:rPr lang="en-US" altLang="ja-JP" sz="923" dirty="0">
                <a:solidFill>
                  <a:prstClr val="black"/>
                </a:solidFill>
                <a:latin typeface="ＭＳ Ｐゴシック"/>
              </a:rPr>
              <a:t>※</a:t>
            </a:r>
            <a:r>
              <a:rPr lang="ja-JP" altLang="en-US" sz="923" dirty="0">
                <a:solidFill>
                  <a:prstClr val="black"/>
                </a:solidFill>
                <a:latin typeface="ＭＳ Ｐゴシック"/>
              </a:rPr>
              <a:t>介護保険が優先</a:t>
            </a:r>
          </a:p>
        </p:txBody>
      </p:sp>
      <p:cxnSp>
        <p:nvCxnSpPr>
          <p:cNvPr id="47" name="直線矢印コネクタ 46"/>
          <p:cNvCxnSpPr/>
          <p:nvPr/>
        </p:nvCxnSpPr>
        <p:spPr>
          <a:xfrm flipV="1">
            <a:off x="6016868" y="3833833"/>
            <a:ext cx="1101410" cy="4064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6016889" y="5168006"/>
            <a:ext cx="1080951" cy="4391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rot="20388338">
            <a:off x="6119705" y="3743476"/>
            <a:ext cx="708383" cy="234401"/>
          </a:xfrm>
          <a:prstGeom prst="roundRect">
            <a:avLst/>
          </a:prstGeom>
          <a:solidFill>
            <a:schemeClr val="bg1"/>
          </a:solid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ＭＳ Ｐゴシック"/>
              </a:rPr>
              <a:t>現行</a:t>
            </a:r>
          </a:p>
        </p:txBody>
      </p:sp>
      <p:sp>
        <p:nvSpPr>
          <p:cNvPr id="63" name="角丸四角形 62"/>
          <p:cNvSpPr/>
          <p:nvPr/>
        </p:nvSpPr>
        <p:spPr>
          <a:xfrm rot="1443703">
            <a:off x="6272409" y="5120910"/>
            <a:ext cx="708383" cy="234401"/>
          </a:xfrm>
          <a:prstGeom prst="roundRect">
            <a:avLst/>
          </a:prstGeom>
          <a:no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ＭＳ Ｐゴシック"/>
              </a:rPr>
              <a:t>改正後</a:t>
            </a:r>
          </a:p>
        </p:txBody>
      </p:sp>
      <p:sp>
        <p:nvSpPr>
          <p:cNvPr id="65" name="角丸四角形吹き出し 64"/>
          <p:cNvSpPr/>
          <p:nvPr/>
        </p:nvSpPr>
        <p:spPr>
          <a:xfrm>
            <a:off x="4970814" y="5489537"/>
            <a:ext cx="1596759" cy="363168"/>
          </a:xfrm>
          <a:prstGeom prst="wedgeRoundRectCallout">
            <a:avLst>
              <a:gd name="adj1" fmla="val 38537"/>
              <a:gd name="adj2" fmla="val -82383"/>
              <a:gd name="adj3" fmla="val 16667"/>
            </a:avLst>
          </a:prstGeom>
        </p:spPr>
        <p:style>
          <a:lnRef idx="1">
            <a:schemeClr val="accent2"/>
          </a:lnRef>
          <a:fillRef idx="2">
            <a:schemeClr val="accent2"/>
          </a:fillRef>
          <a:effectRef idx="1">
            <a:schemeClr val="accent2"/>
          </a:effectRef>
          <a:fontRef idx="minor">
            <a:schemeClr val="dk1"/>
          </a:fontRef>
        </p:style>
        <p:txBody>
          <a:bodyPr lIns="84315" tIns="42160" rIns="84315" bIns="42160" rtlCol="0" anchor="ctr"/>
          <a:lstStyle/>
          <a:p>
            <a:pPr algn="ctr" fontAlgn="auto">
              <a:spcBef>
                <a:spcPts val="0"/>
              </a:spcBef>
              <a:spcAft>
                <a:spcPts val="0"/>
              </a:spcAft>
            </a:pPr>
            <a:r>
              <a:rPr lang="ja-JP" altLang="en-US" sz="1108" dirty="0">
                <a:solidFill>
                  <a:prstClr val="black"/>
                </a:solidFill>
              </a:rPr>
              <a:t>介護保険サービスの</a:t>
            </a:r>
            <a:endParaRPr lang="en-US" altLang="ja-JP" sz="1108" dirty="0">
              <a:solidFill>
                <a:prstClr val="black"/>
              </a:solidFill>
            </a:endParaRPr>
          </a:p>
          <a:p>
            <a:pPr algn="ctr" fontAlgn="auto">
              <a:spcBef>
                <a:spcPts val="0"/>
              </a:spcBef>
              <a:spcAft>
                <a:spcPts val="0"/>
              </a:spcAft>
            </a:pPr>
            <a:r>
              <a:rPr lang="ja-JP" altLang="en-US" sz="1108" dirty="0">
                <a:solidFill>
                  <a:prstClr val="black"/>
                </a:solidFill>
              </a:rPr>
              <a:t>円滑な利用を促進</a:t>
            </a:r>
          </a:p>
        </p:txBody>
      </p:sp>
      <p:pic>
        <p:nvPicPr>
          <p:cNvPr id="22"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5687" y="4713303"/>
            <a:ext cx="817979" cy="443891"/>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32918" y="6539154"/>
            <a:ext cx="2057400" cy="365125"/>
          </a:xfrm>
        </p:spPr>
        <p:txBody>
          <a:bodyPr/>
          <a:lstStyle/>
          <a:p>
            <a:pPr>
              <a:defRPr/>
            </a:pPr>
            <a:fld id="{804D6B79-3AEB-42FE-A736-A41F7AEA0445}" type="slidenum">
              <a:rPr lang="en-US" altLang="ja-JP" smtClean="0"/>
              <a:pPr>
                <a:defRPr/>
              </a:pPr>
              <a:t>11</a:t>
            </a:fld>
            <a:endParaRPr lang="en-US" altLang="ja-JP"/>
          </a:p>
        </p:txBody>
      </p:sp>
    </p:spTree>
    <p:extLst>
      <p:ext uri="{BB962C8B-B14F-4D97-AF65-F5344CB8AC3E}">
        <p14:creationId xmlns:p14="http://schemas.microsoft.com/office/powerpoint/2010/main" val="17914456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26308" y="1328540"/>
            <a:ext cx="9091385" cy="5210344"/>
          </a:xfrm>
          <a:prstGeom prst="roundRect">
            <a:avLst>
              <a:gd name="adj" fmla="val 23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4402" tIns="42201" rIns="84402" bIns="42201" anchor="ctr"/>
          <a:lstStyle/>
          <a:p>
            <a:pPr algn="ctr" fontAlgn="auto">
              <a:spcBef>
                <a:spcPts val="0"/>
              </a:spcBef>
              <a:spcAft>
                <a:spcPts val="0"/>
              </a:spcAft>
              <a:defRPr/>
            </a:pPr>
            <a:endParaRPr lang="ja-JP" altLang="en-US" sz="1108">
              <a:solidFill>
                <a:srgbClr val="FFFFFF"/>
              </a:solidFill>
            </a:endParaRPr>
          </a:p>
        </p:txBody>
      </p:sp>
      <p:sp>
        <p:nvSpPr>
          <p:cNvPr id="333827" name="Rectangle 3"/>
          <p:cNvSpPr>
            <a:spLocks noChangeArrowheads="1"/>
          </p:cNvSpPr>
          <p:nvPr/>
        </p:nvSpPr>
        <p:spPr bwMode="auto">
          <a:xfrm>
            <a:off x="7773866" y="2299029"/>
            <a:ext cx="1261696" cy="3964495"/>
          </a:xfrm>
          <a:prstGeom prst="rect">
            <a:avLst/>
          </a:prstGeom>
          <a:solidFill>
            <a:schemeClr val="accent1">
              <a:lumMod val="20000"/>
              <a:lumOff val="80000"/>
            </a:schemeClr>
          </a:solidFill>
          <a:ln w="57150">
            <a:solidFill>
              <a:schemeClr val="tx1"/>
            </a:solidFill>
            <a:miter lim="800000"/>
            <a:headEnd/>
            <a:tailEnd/>
          </a:ln>
          <a:effectLst/>
        </p:spPr>
        <p:txBody>
          <a:bodyPr wrap="none" lIns="84402" tIns="42201" rIns="84402" bIns="42201" anchor="ctr"/>
          <a:lstStyle/>
          <a:p>
            <a:pPr fontAlgn="auto">
              <a:spcBef>
                <a:spcPts val="0"/>
              </a:spcBef>
              <a:spcAft>
                <a:spcPts val="0"/>
              </a:spcAft>
              <a:defRPr/>
            </a:pPr>
            <a:endParaRPr lang="ja-JP" altLang="en-US" sz="1108">
              <a:solidFill>
                <a:srgbClr val="000000"/>
              </a:solidFill>
              <a:ea typeface="ＭＳ Ｐゴシック"/>
            </a:endParaRPr>
          </a:p>
        </p:txBody>
      </p:sp>
      <p:sp>
        <p:nvSpPr>
          <p:cNvPr id="18437" name="Rectangle 5"/>
          <p:cNvSpPr>
            <a:spLocks noChangeArrowheads="1"/>
          </p:cNvSpPr>
          <p:nvPr/>
        </p:nvSpPr>
        <p:spPr bwMode="auto">
          <a:xfrm>
            <a:off x="1299797" y="2322642"/>
            <a:ext cx="4529538" cy="2832043"/>
          </a:xfrm>
          <a:prstGeom prst="rect">
            <a:avLst/>
          </a:prstGeom>
          <a:solidFill>
            <a:srgbClr val="FFFF66">
              <a:alpha val="59607"/>
            </a:srgbClr>
          </a:solidFill>
          <a:ln w="57150">
            <a:solidFill>
              <a:schemeClr val="tx1"/>
            </a:solidFill>
            <a:miter lim="800000"/>
            <a:headEnd/>
            <a:tailEnd/>
          </a:ln>
        </p:spPr>
        <p:txBody>
          <a:bodyPr wrap="none" lIns="84402" tIns="42201" rIns="84402" bIns="42201" anchor="ctr"/>
          <a:lstStyle/>
          <a:p>
            <a:endParaRPr lang="ja-JP" altLang="en-US" sz="1108">
              <a:solidFill>
                <a:srgbClr val="000000"/>
              </a:solidFill>
              <a:latin typeface="Calibri"/>
              <a:ea typeface="ＭＳ Ｐゴシック"/>
            </a:endParaRPr>
          </a:p>
        </p:txBody>
      </p:sp>
      <p:sp>
        <p:nvSpPr>
          <p:cNvPr id="18438" name="Text Box 7"/>
          <p:cNvSpPr txBox="1">
            <a:spLocks noChangeArrowheads="1"/>
          </p:cNvSpPr>
          <p:nvPr/>
        </p:nvSpPr>
        <p:spPr bwMode="auto">
          <a:xfrm>
            <a:off x="4088423" y="3440723"/>
            <a:ext cx="1652954" cy="426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402" tIns="42201" rIns="84402" bIns="4220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ja-JP" sz="2215">
              <a:solidFill>
                <a:srgbClr val="000000"/>
              </a:solidFill>
              <a:latin typeface="Calibri" pitchFamily="34" charset="0"/>
            </a:endParaRPr>
          </a:p>
        </p:txBody>
      </p:sp>
      <p:sp>
        <p:nvSpPr>
          <p:cNvPr id="18439" name="Text Box 8"/>
          <p:cNvSpPr txBox="1">
            <a:spLocks noChangeArrowheads="1"/>
          </p:cNvSpPr>
          <p:nvPr/>
        </p:nvSpPr>
        <p:spPr bwMode="auto">
          <a:xfrm>
            <a:off x="3868657" y="3640021"/>
            <a:ext cx="1585546" cy="255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402" tIns="42201" rIns="84402" bIns="4220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ja-JP" sz="1108">
              <a:solidFill>
                <a:srgbClr val="000000"/>
              </a:solidFill>
              <a:latin typeface="Calibri" pitchFamily="34" charset="0"/>
            </a:endParaRPr>
          </a:p>
        </p:txBody>
      </p:sp>
      <p:sp>
        <p:nvSpPr>
          <p:cNvPr id="18441" name="AutoShape 10"/>
          <p:cNvSpPr>
            <a:spLocks noChangeArrowheads="1"/>
          </p:cNvSpPr>
          <p:nvPr/>
        </p:nvSpPr>
        <p:spPr bwMode="auto">
          <a:xfrm>
            <a:off x="5901378" y="5016044"/>
            <a:ext cx="1734353" cy="277272"/>
          </a:xfrm>
          <a:prstGeom prst="leftArrow">
            <a:avLst>
              <a:gd name="adj1" fmla="val 56050"/>
              <a:gd name="adj2" fmla="val 83465"/>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4402" tIns="42201" rIns="84402" bIns="42201" anchor="ctr"/>
          <a:lstStyle/>
          <a:p>
            <a:endParaRPr lang="ja-JP" altLang="en-US" sz="1108">
              <a:solidFill>
                <a:srgbClr val="000000"/>
              </a:solidFill>
              <a:latin typeface="Calibri"/>
              <a:ea typeface="ＭＳ Ｐゴシック"/>
            </a:endParaRPr>
          </a:p>
        </p:txBody>
      </p:sp>
      <p:sp>
        <p:nvSpPr>
          <p:cNvPr id="333836" name="Rectangle 12"/>
          <p:cNvSpPr>
            <a:spLocks noChangeArrowheads="1"/>
          </p:cNvSpPr>
          <p:nvPr/>
        </p:nvSpPr>
        <p:spPr bwMode="auto">
          <a:xfrm>
            <a:off x="2596663" y="5623192"/>
            <a:ext cx="3080238" cy="719182"/>
          </a:xfrm>
          <a:prstGeom prst="rect">
            <a:avLst/>
          </a:prstGeom>
          <a:solidFill>
            <a:schemeClr val="accent3">
              <a:lumMod val="20000"/>
              <a:lumOff val="80000"/>
            </a:schemeClr>
          </a:solidFill>
          <a:ln w="15875">
            <a:solidFill>
              <a:schemeClr val="tx1"/>
            </a:solidFill>
            <a:miter lim="800000"/>
            <a:headEnd/>
            <a:tailEnd/>
          </a:ln>
          <a:effectLst/>
        </p:spPr>
        <p:txBody>
          <a:bodyPr wrap="none" lIns="84402" tIns="42201" rIns="84402" bIns="42201" anchor="ctr"/>
          <a:lstStyle/>
          <a:p>
            <a:pPr fontAlgn="auto">
              <a:spcBef>
                <a:spcPts val="0"/>
              </a:spcBef>
              <a:spcAft>
                <a:spcPts val="0"/>
              </a:spcAft>
              <a:defRPr/>
            </a:pPr>
            <a:endParaRPr lang="ja-JP" altLang="en-US" sz="1108">
              <a:solidFill>
                <a:srgbClr val="000000"/>
              </a:solidFill>
              <a:ea typeface="ＭＳ Ｐゴシック"/>
            </a:endParaRPr>
          </a:p>
        </p:txBody>
      </p:sp>
      <p:sp>
        <p:nvSpPr>
          <p:cNvPr id="18446" name="AutoShape 15"/>
          <p:cNvSpPr>
            <a:spLocks noChangeArrowheads="1"/>
          </p:cNvSpPr>
          <p:nvPr/>
        </p:nvSpPr>
        <p:spPr bwMode="auto">
          <a:xfrm>
            <a:off x="1115615" y="5496022"/>
            <a:ext cx="1414582" cy="664064"/>
          </a:xfrm>
          <a:prstGeom prst="leftArrow">
            <a:avLst>
              <a:gd name="adj1" fmla="val 64526"/>
              <a:gd name="adj2" fmla="val 47700"/>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4402" tIns="42201" rIns="84402" bIns="42201" anchor="ctr"/>
          <a:lstStyle/>
          <a:p>
            <a:endParaRPr lang="ja-JP" altLang="en-US" sz="1108">
              <a:solidFill>
                <a:srgbClr val="000000"/>
              </a:solidFill>
              <a:latin typeface="Calibri"/>
              <a:ea typeface="ＭＳ Ｐゴシック"/>
            </a:endParaRPr>
          </a:p>
        </p:txBody>
      </p:sp>
      <p:sp>
        <p:nvSpPr>
          <p:cNvPr id="18448" name="Text Box 18"/>
          <p:cNvSpPr txBox="1">
            <a:spLocks noChangeArrowheads="1"/>
          </p:cNvSpPr>
          <p:nvPr/>
        </p:nvSpPr>
        <p:spPr bwMode="auto">
          <a:xfrm>
            <a:off x="4514851" y="2577246"/>
            <a:ext cx="1082919" cy="255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402" tIns="42201" rIns="84402" bIns="4220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ja-JP" sz="1108">
              <a:solidFill>
                <a:srgbClr val="000000"/>
              </a:solidFill>
              <a:latin typeface="Calibri" pitchFamily="34" charset="0"/>
            </a:endParaRPr>
          </a:p>
        </p:txBody>
      </p:sp>
      <p:sp>
        <p:nvSpPr>
          <p:cNvPr id="18450" name="AutoShape 21"/>
          <p:cNvSpPr>
            <a:spLocks noChangeArrowheads="1"/>
          </p:cNvSpPr>
          <p:nvPr/>
        </p:nvSpPr>
        <p:spPr bwMode="auto">
          <a:xfrm rot="10800000">
            <a:off x="5747278" y="5556631"/>
            <a:ext cx="1921120" cy="664063"/>
          </a:xfrm>
          <a:prstGeom prst="leftArrow">
            <a:avLst>
              <a:gd name="adj1" fmla="val 61300"/>
              <a:gd name="adj2" fmla="val 47513"/>
            </a:avLst>
          </a:prstGeom>
          <a:solidFill>
            <a:srgbClr val="CCFFFF"/>
          </a:solidFill>
          <a:ln w="57150">
            <a:solidFill>
              <a:schemeClr val="tx1"/>
            </a:solidFill>
            <a:miter lim="800000"/>
            <a:headEnd/>
            <a:tailEnd/>
          </a:ln>
        </p:spPr>
        <p:txBody>
          <a:bodyPr wrap="none" lIns="84402" tIns="42201" rIns="84402" bIns="42201" anchor="ctr"/>
          <a:lstStyle/>
          <a:p>
            <a:endParaRPr lang="ja-JP" altLang="en-US" sz="1108">
              <a:solidFill>
                <a:srgbClr val="000000"/>
              </a:solidFill>
              <a:latin typeface="Calibri"/>
              <a:ea typeface="ＭＳ Ｐゴシック"/>
            </a:endParaRPr>
          </a:p>
        </p:txBody>
      </p:sp>
      <p:sp>
        <p:nvSpPr>
          <p:cNvPr id="18452" name="Text Box 25"/>
          <p:cNvSpPr txBox="1">
            <a:spLocks noChangeArrowheads="1"/>
          </p:cNvSpPr>
          <p:nvPr/>
        </p:nvSpPr>
        <p:spPr bwMode="auto">
          <a:xfrm>
            <a:off x="6246969" y="2926007"/>
            <a:ext cx="1264626" cy="255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402" tIns="42201" rIns="84402" bIns="4220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ja-JP" sz="1108">
              <a:solidFill>
                <a:srgbClr val="000000"/>
              </a:solidFill>
              <a:latin typeface="Calibri" pitchFamily="34" charset="0"/>
            </a:endParaRPr>
          </a:p>
        </p:txBody>
      </p:sp>
      <p:grpSp>
        <p:nvGrpSpPr>
          <p:cNvPr id="2" name="グループ化 1"/>
          <p:cNvGrpSpPr/>
          <p:nvPr/>
        </p:nvGrpSpPr>
        <p:grpSpPr>
          <a:xfrm>
            <a:off x="172263" y="1502025"/>
            <a:ext cx="8806154" cy="701829"/>
            <a:chOff x="200473" y="1341443"/>
            <a:chExt cx="9540000" cy="760315"/>
          </a:xfrm>
        </p:grpSpPr>
        <p:sp>
          <p:nvSpPr>
            <p:cNvPr id="2081" name="Text Box 29"/>
            <p:cNvSpPr txBox="1">
              <a:spLocks noChangeArrowheads="1"/>
            </p:cNvSpPr>
            <p:nvPr/>
          </p:nvSpPr>
          <p:spPr bwMode="auto">
            <a:xfrm>
              <a:off x="200473" y="1341443"/>
              <a:ext cx="9540000" cy="760315"/>
            </a:xfrm>
            <a:prstGeom prst="rect">
              <a:avLst/>
            </a:prstGeom>
            <a:noFill/>
            <a:ln w="15875">
              <a:solidFill>
                <a:schemeClr val="tx1"/>
              </a:solidFill>
              <a:miter lim="800000"/>
              <a:headEnd/>
              <a:tailEnd/>
            </a:ln>
          </p:spPr>
          <p:txBody>
            <a:bodyPr lIns="0" tIns="42197" rIns="84391" bIns="42197" anchor="ctr"/>
            <a:lstStyle/>
            <a:p>
              <a:pPr marL="1320278">
                <a:spcBef>
                  <a:spcPct val="50000"/>
                </a:spcBef>
                <a:defRPr/>
              </a:pPr>
              <a:r>
                <a:rPr lang="ja-JP" altLang="en-US" sz="1292" b="1" dirty="0">
                  <a:solidFill>
                    <a:srgbClr val="000000"/>
                  </a:solidFill>
                  <a:latin typeface="Times New Roman" pitchFamily="18" charset="0"/>
                  <a:ea typeface="ＭＳ Ｐゴシック"/>
                </a:rPr>
                <a:t>① 特別支援学校から一般企業への就職が</a:t>
              </a:r>
              <a:r>
                <a:rPr lang="ja-JP" altLang="en-US" sz="1292" b="1" dirty="0">
                  <a:solidFill>
                    <a:srgbClr val="FF0000"/>
                  </a:solidFill>
                  <a:latin typeface="Times New Roman" pitchFamily="18" charset="0"/>
                  <a:ea typeface="ＭＳ Ｐゴシック"/>
                </a:rPr>
                <a:t>約 ３０．１％　</a:t>
              </a:r>
              <a:r>
                <a:rPr lang="ja-JP" altLang="en-US" sz="1292" b="1" dirty="0">
                  <a:solidFill>
                    <a:prstClr val="black"/>
                  </a:solidFill>
                  <a:latin typeface="Times New Roman" pitchFamily="18" charset="0"/>
                  <a:ea typeface="ＭＳ Ｐゴシック"/>
                </a:rPr>
                <a:t>就労系</a:t>
              </a:r>
              <a:r>
                <a:rPr lang="ja-JP" altLang="en-US" sz="1292" b="1" dirty="0">
                  <a:solidFill>
                    <a:srgbClr val="000000"/>
                  </a:solidFill>
                  <a:latin typeface="Times New Roman" pitchFamily="18" charset="0"/>
                  <a:ea typeface="ＭＳ Ｐゴシック"/>
                </a:rPr>
                <a:t>障害福祉サービスの利用が</a:t>
              </a:r>
              <a:r>
                <a:rPr lang="ja-JP" altLang="en-US" sz="1292" b="1" dirty="0">
                  <a:solidFill>
                    <a:srgbClr val="FF0000"/>
                  </a:solidFill>
                  <a:latin typeface="Times New Roman" pitchFamily="18" charset="0"/>
                  <a:ea typeface="ＭＳ Ｐゴシック"/>
                </a:rPr>
                <a:t>約 ３０．２％ </a:t>
              </a:r>
              <a:r>
                <a:rPr lang="ja-JP" altLang="en-US" sz="1385" b="1" dirty="0">
                  <a:solidFill>
                    <a:srgbClr val="FF0000"/>
                  </a:solidFill>
                  <a:latin typeface="Times New Roman" pitchFamily="18" charset="0"/>
                  <a:ea typeface="ＭＳ Ｐゴシック"/>
                </a:rPr>
                <a:t>　</a:t>
              </a:r>
            </a:p>
            <a:p>
              <a:pPr marL="1320278">
                <a:defRPr/>
              </a:pPr>
              <a:r>
                <a:rPr lang="ja-JP" altLang="en-US" sz="1292" b="1" dirty="0">
                  <a:solidFill>
                    <a:srgbClr val="000000"/>
                  </a:solidFill>
                  <a:latin typeface="ＭＳ Ｐゴシック" charset="-128"/>
                  <a:ea typeface="ＭＳ Ｐゴシック"/>
                </a:rPr>
                <a:t>② 障害福祉サービスから一般企業への就職が</a:t>
              </a:r>
              <a:r>
                <a:rPr lang="ja-JP" altLang="en-US" sz="1292" b="1" dirty="0">
                  <a:solidFill>
                    <a:srgbClr val="FF0000"/>
                  </a:solidFill>
                  <a:latin typeface="ＭＳ Ｐゴシック" charset="-128"/>
                  <a:ea typeface="ＭＳ Ｐゴシック"/>
                </a:rPr>
                <a:t>年間 １．３ ％（Ｈ１５）　→　４．３％（Ｈ２８）</a:t>
              </a:r>
              <a:endParaRPr lang="en-US" altLang="ja-JP" sz="1292" b="1" dirty="0">
                <a:solidFill>
                  <a:srgbClr val="FF0000"/>
                </a:solidFill>
                <a:latin typeface="ＭＳ Ｐゴシック" charset="-128"/>
                <a:ea typeface="ＭＳ Ｐゴシック"/>
              </a:endParaRPr>
            </a:p>
            <a:p>
              <a:pPr marL="1236752">
                <a:lnSpc>
                  <a:spcPts val="1477"/>
                </a:lnSpc>
                <a:defRPr/>
              </a:pPr>
              <a:r>
                <a:rPr lang="ja-JP" altLang="en-US" sz="1385" b="1" dirty="0">
                  <a:solidFill>
                    <a:srgbClr val="FF0000"/>
                  </a:solidFill>
                  <a:latin typeface="ＭＳ Ｐゴシック" charset="-128"/>
                  <a:ea typeface="ＭＳ Ｐゴシック"/>
                </a:rPr>
                <a:t>　　　　　　　　　　　　　　　　　　　　　　　　　　　　　　　　　　　　　　　　　</a:t>
              </a:r>
              <a:r>
                <a:rPr lang="ja-JP" altLang="en-US" sz="1108" b="1" dirty="0">
                  <a:solidFill>
                    <a:srgbClr val="FF0000"/>
                  </a:solidFill>
                  <a:latin typeface="ＭＳ Ｐゴシック" charset="-128"/>
                  <a:ea typeface="ＭＳ Ｐゴシック"/>
                </a:rPr>
                <a:t>　</a:t>
              </a:r>
              <a:r>
                <a:rPr lang="en-US" altLang="ja-JP" sz="1108" b="1" dirty="0">
                  <a:solidFill>
                    <a:srgbClr val="FF0000"/>
                  </a:solidFill>
                  <a:latin typeface="ＭＳ Ｐゴシック" charset="-128"/>
                  <a:ea typeface="ＭＳ Ｐゴシック"/>
                </a:rPr>
                <a:t>※</a:t>
              </a:r>
              <a:r>
                <a:rPr lang="ja-JP" altLang="en-US" sz="1108" b="1" dirty="0">
                  <a:solidFill>
                    <a:srgbClr val="FF0000"/>
                  </a:solidFill>
                  <a:latin typeface="ＭＳ Ｐゴシック" charset="-128"/>
                  <a:ea typeface="ＭＳ Ｐゴシック"/>
                </a:rPr>
                <a:t>就労移行支援からは２５．１％</a:t>
              </a:r>
              <a:r>
                <a:rPr lang="ja-JP" altLang="en-US" sz="1385" b="1" dirty="0">
                  <a:solidFill>
                    <a:srgbClr val="FF0000"/>
                  </a:solidFill>
                  <a:latin typeface="ＭＳ Ｐゴシック" charset="-128"/>
                  <a:ea typeface="ＭＳ Ｐゴシック"/>
                </a:rPr>
                <a:t> </a:t>
              </a:r>
              <a:r>
                <a:rPr lang="ja-JP" altLang="en-US" sz="1108" b="1" dirty="0">
                  <a:solidFill>
                    <a:srgbClr val="FF0000"/>
                  </a:solidFill>
                  <a:latin typeface="ＭＳ Ｐゴシック" charset="-128"/>
                  <a:ea typeface="ＭＳ Ｐゴシック"/>
                </a:rPr>
                <a:t>（Ｈ２８）</a:t>
              </a:r>
            </a:p>
          </p:txBody>
        </p:sp>
        <p:sp>
          <p:nvSpPr>
            <p:cNvPr id="18453" name="Text Box 26"/>
            <p:cNvSpPr txBox="1">
              <a:spLocks noChangeArrowheads="1"/>
            </p:cNvSpPr>
            <p:nvPr/>
          </p:nvSpPr>
          <p:spPr bwMode="auto">
            <a:xfrm>
              <a:off x="272487" y="1412777"/>
              <a:ext cx="1260000" cy="576000"/>
            </a:xfrm>
            <a:prstGeom prst="rect">
              <a:avLst/>
            </a:prstGeom>
            <a:solidFill>
              <a:srgbClr val="CCFF99"/>
            </a:solidFill>
            <a:ln w="9525">
              <a:solidFill>
                <a:schemeClr val="tx1"/>
              </a:solidFill>
              <a:miter lim="800000"/>
              <a:headEnd/>
              <a:tailEnd/>
            </a:ln>
            <a:extLst/>
          </p:spPr>
          <p:txBody>
            <a:bodyPr lIns="33229" tIns="33229" rIns="33229" bIns="33229" anchor="ctr" anchorCtr="1"/>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292" b="1" dirty="0">
                  <a:solidFill>
                    <a:srgbClr val="000000"/>
                  </a:solidFill>
                  <a:latin typeface="Times New Roman" pitchFamily="18" charset="0"/>
                </a:rPr>
                <a:t>一般就労への</a:t>
              </a:r>
              <a:endParaRPr lang="en-US" altLang="ja-JP" sz="1292" b="1" dirty="0">
                <a:solidFill>
                  <a:srgbClr val="000000"/>
                </a:solidFill>
                <a:latin typeface="Times New Roman" pitchFamily="18" charset="0"/>
              </a:endParaRPr>
            </a:p>
            <a:p>
              <a:pPr eaLnBrk="1" hangingPunct="1">
                <a:spcBef>
                  <a:spcPct val="50000"/>
                </a:spcBef>
              </a:pPr>
              <a:r>
                <a:rPr lang="ja-JP" altLang="en-US" sz="1292" b="1" dirty="0">
                  <a:solidFill>
                    <a:srgbClr val="000000"/>
                  </a:solidFill>
                  <a:latin typeface="Times New Roman" pitchFamily="18" charset="0"/>
                </a:rPr>
                <a:t>移行の現状</a:t>
              </a:r>
              <a:endParaRPr lang="en-US" altLang="ja-JP" sz="1292" b="1" dirty="0">
                <a:solidFill>
                  <a:srgbClr val="000000"/>
                </a:solidFill>
                <a:latin typeface="Calibri" pitchFamily="34" charset="0"/>
              </a:endParaRPr>
            </a:p>
          </p:txBody>
        </p:sp>
      </p:grpSp>
      <p:sp>
        <p:nvSpPr>
          <p:cNvPr id="18454" name="Text Box 27"/>
          <p:cNvSpPr txBox="1">
            <a:spLocks noChangeArrowheads="1"/>
          </p:cNvSpPr>
          <p:nvPr/>
        </p:nvSpPr>
        <p:spPr bwMode="auto">
          <a:xfrm>
            <a:off x="5901411" y="5755413"/>
            <a:ext cx="754674" cy="312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402" tIns="42201" rIns="84402" bIns="4220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77" dirty="0">
                <a:solidFill>
                  <a:srgbClr val="000000"/>
                </a:solidFill>
                <a:latin typeface="Calibri" pitchFamily="34" charset="0"/>
              </a:rPr>
              <a:t>就職</a:t>
            </a:r>
          </a:p>
        </p:txBody>
      </p:sp>
      <p:sp>
        <p:nvSpPr>
          <p:cNvPr id="333866" name="Text Box 42"/>
          <p:cNvSpPr txBox="1">
            <a:spLocks noChangeArrowheads="1"/>
          </p:cNvSpPr>
          <p:nvPr/>
        </p:nvSpPr>
        <p:spPr bwMode="auto">
          <a:xfrm>
            <a:off x="7854094" y="2564906"/>
            <a:ext cx="1131277" cy="312524"/>
          </a:xfrm>
          <a:prstGeom prst="rect">
            <a:avLst/>
          </a:prstGeom>
          <a:noFill/>
          <a:ln w="9525" algn="ctr">
            <a:noFill/>
            <a:miter lim="800000"/>
            <a:headEnd/>
            <a:tailEnd/>
          </a:ln>
          <a:effectLst/>
        </p:spPr>
        <p:txBody>
          <a:bodyPr lIns="84391" tIns="42197" rIns="84391" bIns="42197">
            <a:spAutoFit/>
          </a:bodyPr>
          <a:lstStyle/>
          <a:p>
            <a:pPr algn="ctr" fontAlgn="auto">
              <a:spcBef>
                <a:spcPct val="50000"/>
              </a:spcBef>
              <a:spcAft>
                <a:spcPts val="0"/>
              </a:spcAft>
              <a:defRPr/>
            </a:pPr>
            <a:r>
              <a:rPr lang="ja-JP" altLang="en-US" sz="1477" b="1" u="sng" dirty="0">
                <a:solidFill>
                  <a:srgbClr val="000000"/>
                </a:solidFill>
                <a:effectLst>
                  <a:outerShdw blurRad="38100" dist="38100" dir="2700000" algn="tl">
                    <a:srgbClr val="C0C0C0"/>
                  </a:outerShdw>
                </a:effectLst>
                <a:ea typeface="ＭＳ Ｐゴシック"/>
              </a:rPr>
              <a:t>企　業　等</a:t>
            </a:r>
          </a:p>
        </p:txBody>
      </p:sp>
      <p:grpSp>
        <p:nvGrpSpPr>
          <p:cNvPr id="5" name="グループ化 4"/>
          <p:cNvGrpSpPr/>
          <p:nvPr/>
        </p:nvGrpSpPr>
        <p:grpSpPr>
          <a:xfrm>
            <a:off x="5949258" y="4600753"/>
            <a:ext cx="1734351" cy="490020"/>
            <a:chOff x="6445030" y="4604674"/>
            <a:chExt cx="1878880" cy="530855"/>
          </a:xfrm>
        </p:grpSpPr>
        <p:sp>
          <p:nvSpPr>
            <p:cNvPr id="18451" name="AutoShape 22"/>
            <p:cNvSpPr>
              <a:spLocks noChangeArrowheads="1"/>
            </p:cNvSpPr>
            <p:nvPr/>
          </p:nvSpPr>
          <p:spPr bwMode="auto">
            <a:xfrm rot="10800000">
              <a:off x="6445030" y="4604674"/>
              <a:ext cx="1878880" cy="530855"/>
            </a:xfrm>
            <a:prstGeom prst="leftArrow">
              <a:avLst>
                <a:gd name="adj1" fmla="val 54486"/>
                <a:gd name="adj2" fmla="val 58468"/>
              </a:avLst>
            </a:prstGeom>
            <a:solidFill>
              <a:srgbClr val="CCFFFF"/>
            </a:solidFill>
            <a:ln w="57150">
              <a:solidFill>
                <a:schemeClr val="tx1"/>
              </a:solidFill>
              <a:miter lim="800000"/>
              <a:headEnd/>
              <a:tailEnd/>
            </a:ln>
          </p:spPr>
          <p:txBody>
            <a:bodyPr wrap="none" lIns="84402" tIns="42201" rIns="84402" bIns="42201" anchor="ctr"/>
            <a:lstStyle/>
            <a:p>
              <a:endParaRPr lang="ja-JP" altLang="en-US" sz="1108">
                <a:solidFill>
                  <a:srgbClr val="000000"/>
                </a:solidFill>
                <a:latin typeface="Calibri"/>
                <a:ea typeface="ＭＳ Ｐゴシック"/>
              </a:endParaRPr>
            </a:p>
          </p:txBody>
        </p:sp>
        <p:sp>
          <p:nvSpPr>
            <p:cNvPr id="18466" name="Text Box 27"/>
            <p:cNvSpPr txBox="1">
              <a:spLocks noChangeArrowheads="1"/>
            </p:cNvSpPr>
            <p:nvPr/>
          </p:nvSpPr>
          <p:spPr bwMode="auto">
            <a:xfrm>
              <a:off x="6912765" y="4728304"/>
              <a:ext cx="883337" cy="338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402" tIns="42201" rIns="84402" bIns="4220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77" dirty="0">
                  <a:solidFill>
                    <a:srgbClr val="000000"/>
                  </a:solidFill>
                  <a:latin typeface="Calibri" pitchFamily="34" charset="0"/>
                </a:rPr>
                <a:t>就　職</a:t>
              </a:r>
            </a:p>
          </p:txBody>
        </p:sp>
      </p:grpSp>
      <p:sp>
        <p:nvSpPr>
          <p:cNvPr id="50" name="Text Box 28"/>
          <p:cNvSpPr txBox="1">
            <a:spLocks noChangeArrowheads="1"/>
          </p:cNvSpPr>
          <p:nvPr/>
        </p:nvSpPr>
        <p:spPr bwMode="auto">
          <a:xfrm>
            <a:off x="33" y="205305"/>
            <a:ext cx="9144000" cy="483027"/>
          </a:xfrm>
          <a:prstGeom prst="rect">
            <a:avLst/>
          </a:prstGeom>
          <a:noFill/>
          <a:ln w="9525" algn="ctr">
            <a:noFill/>
            <a:miter lim="800000"/>
            <a:headEnd/>
            <a:tailEnd/>
          </a:ln>
        </p:spPr>
        <p:txBody>
          <a:bodyPr lIns="84402" tIns="42201" rIns="84402" bIns="42201">
            <a:spAutoFit/>
          </a:bodyPr>
          <a:lstStyle/>
          <a:p>
            <a:pPr algn="ctr">
              <a:spcBef>
                <a:spcPct val="50000"/>
              </a:spcBef>
              <a:defRPr/>
            </a:pPr>
            <a:r>
              <a:rPr lang="ja-JP" altLang="en-US" sz="2585" dirty="0">
                <a:solidFill>
                  <a:srgbClr val="000000"/>
                </a:solidFill>
                <a:latin typeface="HGP創英角ｺﾞｼｯｸUB" panose="020B0900000000000000" pitchFamily="50" charset="-128"/>
              </a:rPr>
              <a:t>就労支援施策の対象となる障害者数／地域の流れ</a:t>
            </a:r>
          </a:p>
        </p:txBody>
      </p:sp>
      <p:sp>
        <p:nvSpPr>
          <p:cNvPr id="18468" name="Text Box 29"/>
          <p:cNvSpPr txBox="1">
            <a:spLocks noChangeArrowheads="1"/>
          </p:cNvSpPr>
          <p:nvPr/>
        </p:nvSpPr>
        <p:spPr bwMode="auto">
          <a:xfrm>
            <a:off x="76403" y="770243"/>
            <a:ext cx="8991206" cy="665265"/>
          </a:xfrm>
          <a:prstGeom prst="rect">
            <a:avLst/>
          </a:prstGeom>
          <a:solidFill>
            <a:schemeClr val="bg1"/>
          </a:solidFill>
          <a:ln w="15875">
            <a:solidFill>
              <a:schemeClr val="tx1"/>
            </a:solidFill>
            <a:miter lim="800000"/>
            <a:headEnd/>
            <a:tailEnd/>
          </a:ln>
        </p:spPr>
        <p:txBody>
          <a:bodyPr lIns="84391" tIns="42197" rIns="84391" bIns="42197"/>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1846" b="1" dirty="0">
                <a:solidFill>
                  <a:srgbClr val="000000"/>
                </a:solidFill>
                <a:latin typeface="Times New Roman" pitchFamily="18" charset="0"/>
              </a:rPr>
              <a:t>障害者総数</a:t>
            </a:r>
            <a:r>
              <a:rPr lang="ja-JP" altLang="en-US" sz="2215" b="1" dirty="0">
                <a:solidFill>
                  <a:srgbClr val="FF3300"/>
                </a:solidFill>
                <a:latin typeface="Times New Roman" pitchFamily="18" charset="0"/>
              </a:rPr>
              <a:t>約９３７万人</a:t>
            </a:r>
            <a:r>
              <a:rPr lang="ja-JP" altLang="en-US" sz="1846" b="1" dirty="0">
                <a:solidFill>
                  <a:srgbClr val="000000"/>
                </a:solidFill>
                <a:latin typeface="Times New Roman" pitchFamily="18" charset="0"/>
              </a:rPr>
              <a:t>中、１８歳～６４歳の在宅者数</a:t>
            </a:r>
            <a:r>
              <a:rPr lang="ja-JP" altLang="en-US" sz="2215" b="1" dirty="0">
                <a:solidFill>
                  <a:srgbClr val="FF0000"/>
                </a:solidFill>
                <a:latin typeface="Times New Roman" pitchFamily="18" charset="0"/>
              </a:rPr>
              <a:t>約３６１万人</a:t>
            </a:r>
            <a:endParaRPr lang="en-US" altLang="ja-JP" sz="2215" b="1" dirty="0">
              <a:solidFill>
                <a:srgbClr val="FF0000"/>
              </a:solidFill>
              <a:latin typeface="Times New Roman" pitchFamily="18" charset="0"/>
            </a:endParaRPr>
          </a:p>
          <a:p>
            <a:pPr algn="r" eaLnBrk="1" hangingPunct="1">
              <a:lnSpc>
                <a:spcPts val="1477"/>
              </a:lnSpc>
            </a:pPr>
            <a:r>
              <a:rPr lang="ja-JP" altLang="en-US" sz="1292" b="1" dirty="0">
                <a:solidFill>
                  <a:srgbClr val="000000"/>
                </a:solidFill>
                <a:latin typeface="Times New Roman" pitchFamily="18" charset="0"/>
              </a:rPr>
              <a:t>（内訳：身体１０１万人、知的 ５８万人、精神２０２万人）　</a:t>
            </a:r>
            <a:r>
              <a:rPr lang="ja-JP" altLang="en-US" sz="1846" b="1" dirty="0">
                <a:solidFill>
                  <a:srgbClr val="000000"/>
                </a:solidFill>
                <a:latin typeface="Times New Roman" pitchFamily="18" charset="0"/>
              </a:rPr>
              <a:t>　　　　</a:t>
            </a:r>
          </a:p>
        </p:txBody>
      </p:sp>
      <p:sp>
        <p:nvSpPr>
          <p:cNvPr id="38" name="正方形/長方形 37"/>
          <p:cNvSpPr/>
          <p:nvPr/>
        </p:nvSpPr>
        <p:spPr>
          <a:xfrm>
            <a:off x="5897513" y="4412600"/>
            <a:ext cx="1789633" cy="236287"/>
          </a:xfrm>
          <a:prstGeom prst="rect">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402" tIns="42201" rIns="84402" bIns="42201" anchor="ctr"/>
          <a:lstStyle/>
          <a:p>
            <a:pPr algn="ctr">
              <a:defRPr/>
            </a:pPr>
            <a:endParaRPr lang="ja-JP" altLang="en-US">
              <a:solidFill>
                <a:srgbClr val="FFFFFF"/>
              </a:solidFill>
            </a:endParaRPr>
          </a:p>
        </p:txBody>
      </p:sp>
      <p:sp>
        <p:nvSpPr>
          <p:cNvPr id="39" name="Text Box 26"/>
          <p:cNvSpPr txBox="1">
            <a:spLocks noChangeArrowheads="1"/>
          </p:cNvSpPr>
          <p:nvPr/>
        </p:nvSpPr>
        <p:spPr bwMode="auto">
          <a:xfrm>
            <a:off x="5955323" y="2312781"/>
            <a:ext cx="1790394" cy="2556480"/>
          </a:xfrm>
          <a:prstGeom prst="rect">
            <a:avLst/>
          </a:prstGeom>
          <a:noFill/>
          <a:ln w="9525">
            <a:noFill/>
            <a:miter lim="800000"/>
            <a:headEnd/>
            <a:tailEnd/>
          </a:ln>
        </p:spPr>
        <p:txBody>
          <a:bodyPr wrap="square" lIns="33231" tIns="42201" rIns="33231" bIns="42201">
            <a:spAutoFit/>
          </a:bodyPr>
          <a:lstStyle/>
          <a:p>
            <a:pPr algn="ctr" fontAlgn="auto">
              <a:spcBef>
                <a:spcPts val="0"/>
              </a:spcBef>
              <a:spcAft>
                <a:spcPts val="0"/>
              </a:spcAft>
              <a:defRPr/>
            </a:pPr>
            <a:r>
              <a:rPr lang="ja-JP" altLang="en-US" sz="1015" b="1" spc="-37" dirty="0">
                <a:solidFill>
                  <a:srgbClr val="FF0000"/>
                </a:solidFill>
                <a:latin typeface="Arial"/>
                <a:ea typeface="ＭＳ Ｐゴシック"/>
              </a:rPr>
              <a:t>就労系障害福祉サービス</a:t>
            </a:r>
            <a:endParaRPr lang="en-US" altLang="ja-JP" sz="1015" b="1" spc="-37" dirty="0">
              <a:solidFill>
                <a:srgbClr val="FF0000"/>
              </a:solidFill>
              <a:latin typeface="Arial"/>
              <a:ea typeface="ＭＳ Ｐゴシック"/>
            </a:endParaRPr>
          </a:p>
          <a:p>
            <a:pPr algn="ctr" fontAlgn="auto">
              <a:spcBef>
                <a:spcPts val="0"/>
              </a:spcBef>
              <a:spcAft>
                <a:spcPts val="0"/>
              </a:spcAft>
              <a:defRPr/>
            </a:pPr>
            <a:r>
              <a:rPr lang="ja-JP" altLang="en-US" sz="1015" b="1" spc="-37" dirty="0">
                <a:solidFill>
                  <a:srgbClr val="FF0000"/>
                </a:solidFill>
                <a:latin typeface="Arial"/>
                <a:ea typeface="ＭＳ Ｐゴシック"/>
              </a:rPr>
              <a:t>から一般就労への移行</a:t>
            </a:r>
            <a:endParaRPr lang="en-US" altLang="ja-JP" sz="554" b="1" dirty="0">
              <a:solidFill>
                <a:srgbClr val="000000"/>
              </a:solidFill>
              <a:latin typeface="Arial"/>
              <a:ea typeface="ＭＳ Ｐゴシック"/>
            </a:endParaRPr>
          </a:p>
          <a:p>
            <a:pPr fontAlgn="auto">
              <a:spcBef>
                <a:spcPts val="0"/>
              </a:spcBef>
              <a:spcAft>
                <a:spcPts val="0"/>
              </a:spcAft>
              <a:defRPr/>
            </a:pPr>
            <a:r>
              <a:rPr lang="ja-JP" altLang="en-US" sz="1292" b="1" dirty="0">
                <a:solidFill>
                  <a:srgbClr val="FF0000"/>
                </a:solidFill>
                <a:latin typeface="HGSｺﾞｼｯｸE" pitchFamily="50" charset="-128"/>
                <a:ea typeface="HGSｺﾞｼｯｸE" pitchFamily="50" charset="-128"/>
              </a:rPr>
              <a:t> </a:t>
            </a:r>
            <a:r>
              <a:rPr lang="en-US" altLang="ja-JP" sz="1292" b="1" dirty="0">
                <a:solidFill>
                  <a:srgbClr val="FF0000"/>
                </a:solidFill>
                <a:latin typeface="HGSｺﾞｼｯｸE" pitchFamily="50" charset="-128"/>
                <a:ea typeface="HGSｺﾞｼｯｸE" pitchFamily="50" charset="-128"/>
              </a:rPr>
              <a:t>1,288</a:t>
            </a:r>
            <a:r>
              <a:rPr lang="ja-JP" altLang="en-US" sz="1292" b="1" dirty="0">
                <a:solidFill>
                  <a:srgbClr val="FF0000"/>
                </a:solidFill>
                <a:latin typeface="HGSｺﾞｼｯｸE" pitchFamily="50" charset="-128"/>
                <a:ea typeface="HGSｺﾞｼｯｸE" pitchFamily="50" charset="-128"/>
              </a:rPr>
              <a:t>人</a:t>
            </a:r>
            <a:r>
              <a:rPr lang="en-US" altLang="ja-JP" sz="1108" b="1" dirty="0">
                <a:solidFill>
                  <a:srgbClr val="000000"/>
                </a:solidFill>
                <a:latin typeface="ＭＳ Ｐゴシック"/>
                <a:ea typeface="ＭＳ Ｐゴシック"/>
              </a:rPr>
              <a:t>/ H15</a:t>
            </a:r>
            <a:r>
              <a:rPr lang="ja-JP" altLang="en-US" sz="1108" b="1" dirty="0">
                <a:solidFill>
                  <a:srgbClr val="000000"/>
                </a:solidFill>
                <a:latin typeface="ＭＳ Ｐゴシック"/>
                <a:ea typeface="ＭＳ Ｐゴシック"/>
              </a:rPr>
              <a:t>　 </a:t>
            </a:r>
            <a:r>
              <a:rPr lang="en-US" altLang="ja-JP" sz="1292" b="1" u="sng" dirty="0">
                <a:solidFill>
                  <a:srgbClr val="000000"/>
                </a:solidFill>
                <a:latin typeface="HGPｺﾞｼｯｸE" pitchFamily="50" charset="-128"/>
                <a:ea typeface="HGPｺﾞｼｯｸE" pitchFamily="50" charset="-128"/>
              </a:rPr>
              <a:t>1.0</a:t>
            </a:r>
          </a:p>
          <a:p>
            <a:pPr fontAlgn="auto">
              <a:spcBef>
                <a:spcPts val="0"/>
              </a:spcBef>
              <a:spcAft>
                <a:spcPts val="0"/>
              </a:spcAft>
              <a:defRPr/>
            </a:pPr>
            <a:r>
              <a:rPr lang="en-US" altLang="ja-JP" sz="1292" b="1" dirty="0">
                <a:solidFill>
                  <a:srgbClr val="FF0000"/>
                </a:solidFill>
                <a:latin typeface="HGSｺﾞｼｯｸE" pitchFamily="50" charset="-128"/>
                <a:ea typeface="HGSｺﾞｼｯｸE" pitchFamily="50" charset="-128"/>
              </a:rPr>
              <a:t> 2,460</a:t>
            </a:r>
            <a:r>
              <a:rPr lang="ja-JP" altLang="en-US" sz="1292" b="1" dirty="0">
                <a:solidFill>
                  <a:srgbClr val="FF0000"/>
                </a:solidFill>
                <a:latin typeface="HGSｺﾞｼｯｸE" pitchFamily="50" charset="-128"/>
                <a:ea typeface="HGSｺﾞｼｯｸE" pitchFamily="50" charset="-128"/>
              </a:rPr>
              <a:t>人</a:t>
            </a:r>
            <a:r>
              <a:rPr lang="en-US" altLang="ja-JP" sz="1108" b="1" dirty="0">
                <a:solidFill>
                  <a:srgbClr val="000000"/>
                </a:solidFill>
                <a:latin typeface="ＭＳ Ｐゴシック"/>
                <a:ea typeface="ＭＳ Ｐゴシック"/>
              </a:rPr>
              <a:t>/ H18</a:t>
            </a:r>
            <a:r>
              <a:rPr lang="ja-JP" altLang="en-US" sz="1292" b="1" dirty="0">
                <a:solidFill>
                  <a:srgbClr val="000000"/>
                </a:solidFill>
                <a:latin typeface="ＭＳ Ｐゴシック"/>
                <a:ea typeface="ＭＳ Ｐゴシック"/>
              </a:rPr>
              <a:t>　</a:t>
            </a:r>
            <a:r>
              <a:rPr lang="ja-JP" altLang="en-US" sz="1108" b="1" dirty="0">
                <a:solidFill>
                  <a:srgbClr val="000000"/>
                </a:solidFill>
                <a:latin typeface="ＭＳ Ｐゴシック"/>
                <a:ea typeface="ＭＳ Ｐゴシック"/>
              </a:rPr>
              <a:t> </a:t>
            </a:r>
            <a:r>
              <a:rPr lang="en-US" altLang="ja-JP" sz="1292" b="1" u="sng" dirty="0">
                <a:solidFill>
                  <a:srgbClr val="FF0000"/>
                </a:solidFill>
                <a:latin typeface="HGPｺﾞｼｯｸE" pitchFamily="50" charset="-128"/>
                <a:ea typeface="HGPｺﾞｼｯｸE" pitchFamily="50" charset="-128"/>
              </a:rPr>
              <a:t>1.9</a:t>
            </a:r>
            <a:r>
              <a:rPr lang="ja-JP" altLang="en-US" sz="1292" b="1" u="sng" dirty="0">
                <a:solidFill>
                  <a:srgbClr val="FF0000"/>
                </a:solidFill>
                <a:latin typeface="HGPｺﾞｼｯｸE" pitchFamily="50" charset="-128"/>
                <a:ea typeface="HGPｺﾞｼｯｸE" pitchFamily="50" charset="-128"/>
              </a:rPr>
              <a:t> 倍</a:t>
            </a:r>
            <a:endParaRPr lang="en-US" altLang="ja-JP" sz="1292"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292" b="1" dirty="0">
                <a:solidFill>
                  <a:srgbClr val="FF0000"/>
                </a:solidFill>
                <a:latin typeface="HGSｺﾞｼｯｸE" pitchFamily="50" charset="-128"/>
                <a:ea typeface="HGSｺﾞｼｯｸE" pitchFamily="50" charset="-128"/>
              </a:rPr>
              <a:t> 3,293</a:t>
            </a:r>
            <a:r>
              <a:rPr lang="ja-JP" altLang="en-US" sz="1108" b="1" dirty="0">
                <a:solidFill>
                  <a:srgbClr val="FF0000"/>
                </a:solidFill>
                <a:latin typeface="HGSｺﾞｼｯｸE" pitchFamily="50" charset="-128"/>
                <a:ea typeface="HGSｺﾞｼｯｸE" pitchFamily="50" charset="-128"/>
              </a:rPr>
              <a:t>人</a:t>
            </a:r>
            <a:r>
              <a:rPr lang="en-US" altLang="ja-JP" sz="1108" b="1" dirty="0">
                <a:solidFill>
                  <a:srgbClr val="000000"/>
                </a:solidFill>
                <a:latin typeface="ＭＳ Ｐゴシック"/>
                <a:ea typeface="ＭＳ Ｐゴシック"/>
              </a:rPr>
              <a:t>/ H21</a:t>
            </a:r>
            <a:r>
              <a:rPr lang="ja-JP" altLang="en-US" sz="1108" b="1" dirty="0">
                <a:solidFill>
                  <a:srgbClr val="000000"/>
                </a:solidFill>
                <a:latin typeface="ＭＳ Ｐゴシック"/>
                <a:ea typeface="ＭＳ Ｐゴシック"/>
              </a:rPr>
              <a:t>　  </a:t>
            </a:r>
            <a:r>
              <a:rPr lang="en-US" altLang="ja-JP" sz="1292" b="1" u="sng" dirty="0">
                <a:solidFill>
                  <a:srgbClr val="FF0000"/>
                </a:solidFill>
                <a:latin typeface="HGPｺﾞｼｯｸE" pitchFamily="50" charset="-128"/>
                <a:ea typeface="HGPｺﾞｼｯｸE" pitchFamily="50" charset="-128"/>
              </a:rPr>
              <a:t>2.6 </a:t>
            </a:r>
            <a:r>
              <a:rPr lang="ja-JP" altLang="en-US" sz="1292" b="1" u="sng" dirty="0">
                <a:solidFill>
                  <a:srgbClr val="FF0000"/>
                </a:solidFill>
                <a:latin typeface="HGPｺﾞｼｯｸE" pitchFamily="50" charset="-128"/>
                <a:ea typeface="HGPｺﾞｼｯｸE" pitchFamily="50" charset="-128"/>
              </a:rPr>
              <a:t>倍</a:t>
            </a:r>
            <a:endParaRPr lang="en-US" altLang="ja-JP" sz="1292"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292" b="1" dirty="0">
                <a:solidFill>
                  <a:srgbClr val="FF0000"/>
                </a:solidFill>
                <a:latin typeface="HGSｺﾞｼｯｸE" pitchFamily="50" charset="-128"/>
                <a:ea typeface="HGSｺﾞｼｯｸE" pitchFamily="50" charset="-128"/>
              </a:rPr>
              <a:t> 4,403</a:t>
            </a:r>
            <a:r>
              <a:rPr lang="ja-JP" altLang="en-US" sz="1108" b="1" dirty="0">
                <a:solidFill>
                  <a:srgbClr val="FF0000"/>
                </a:solidFill>
                <a:latin typeface="HGSｺﾞｼｯｸE" pitchFamily="50" charset="-128"/>
                <a:ea typeface="HGSｺﾞｼｯｸE" pitchFamily="50" charset="-128"/>
              </a:rPr>
              <a:t>人</a:t>
            </a:r>
            <a:r>
              <a:rPr lang="en-US" altLang="ja-JP" sz="1108" b="1" dirty="0">
                <a:solidFill>
                  <a:srgbClr val="000000"/>
                </a:solidFill>
                <a:latin typeface="ＭＳ Ｐゴシック"/>
                <a:ea typeface="ＭＳ Ｐゴシック"/>
              </a:rPr>
              <a:t>/ H22</a:t>
            </a:r>
            <a:r>
              <a:rPr lang="ja-JP" altLang="en-US" sz="1108" b="1" dirty="0">
                <a:solidFill>
                  <a:srgbClr val="000000"/>
                </a:solidFill>
                <a:latin typeface="ＭＳ Ｐゴシック"/>
                <a:ea typeface="ＭＳ Ｐゴシック"/>
              </a:rPr>
              <a:t>　  </a:t>
            </a:r>
            <a:r>
              <a:rPr lang="en-US" altLang="ja-JP" sz="1292" b="1" u="sng" dirty="0">
                <a:solidFill>
                  <a:srgbClr val="FF0000"/>
                </a:solidFill>
                <a:latin typeface="HGPｺﾞｼｯｸE" pitchFamily="50" charset="-128"/>
                <a:ea typeface="HGPｺﾞｼｯｸE" pitchFamily="50" charset="-128"/>
              </a:rPr>
              <a:t>3.4 </a:t>
            </a:r>
            <a:r>
              <a:rPr lang="ja-JP" altLang="en-US" sz="1292" b="1" u="sng" dirty="0">
                <a:solidFill>
                  <a:srgbClr val="FF0000"/>
                </a:solidFill>
                <a:latin typeface="HGPｺﾞｼｯｸE" pitchFamily="50" charset="-128"/>
                <a:ea typeface="HGPｺﾞｼｯｸE" pitchFamily="50" charset="-128"/>
              </a:rPr>
              <a:t>倍</a:t>
            </a:r>
            <a:endParaRPr lang="en-US" altLang="ja-JP" sz="1292"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292" b="1" dirty="0">
                <a:solidFill>
                  <a:srgbClr val="FF0000"/>
                </a:solidFill>
                <a:latin typeface="HGSｺﾞｼｯｸE" pitchFamily="50" charset="-128"/>
                <a:ea typeface="HGSｺﾞｼｯｸE" pitchFamily="50" charset="-128"/>
              </a:rPr>
              <a:t> 5,675</a:t>
            </a:r>
            <a:r>
              <a:rPr lang="ja-JP" altLang="en-US" sz="1108" b="1" dirty="0">
                <a:solidFill>
                  <a:srgbClr val="FF0000"/>
                </a:solidFill>
                <a:latin typeface="HGSｺﾞｼｯｸE" pitchFamily="50" charset="-128"/>
                <a:ea typeface="HGSｺﾞｼｯｸE" pitchFamily="50" charset="-128"/>
              </a:rPr>
              <a:t>人</a:t>
            </a:r>
            <a:r>
              <a:rPr lang="en-US" altLang="ja-JP" sz="1108" b="1" dirty="0">
                <a:solidFill>
                  <a:srgbClr val="000000"/>
                </a:solidFill>
                <a:latin typeface="ＭＳ Ｐゴシック"/>
                <a:ea typeface="ＭＳ Ｐゴシック"/>
              </a:rPr>
              <a:t>/ H23</a:t>
            </a:r>
            <a:r>
              <a:rPr lang="ja-JP" altLang="en-US" sz="1108" b="1" dirty="0">
                <a:solidFill>
                  <a:srgbClr val="000000"/>
                </a:solidFill>
                <a:latin typeface="ＭＳ Ｐゴシック"/>
                <a:ea typeface="ＭＳ Ｐゴシック"/>
              </a:rPr>
              <a:t>　  </a:t>
            </a:r>
            <a:r>
              <a:rPr lang="en-US" altLang="ja-JP" sz="1292" b="1" u="sng" dirty="0">
                <a:solidFill>
                  <a:srgbClr val="FF0000"/>
                </a:solidFill>
                <a:latin typeface="HGPｺﾞｼｯｸE" pitchFamily="50" charset="-128"/>
                <a:ea typeface="HGPｺﾞｼｯｸE" pitchFamily="50" charset="-128"/>
              </a:rPr>
              <a:t>4.4 </a:t>
            </a:r>
            <a:r>
              <a:rPr lang="ja-JP" altLang="en-US" sz="1292" b="1" u="sng" dirty="0">
                <a:solidFill>
                  <a:srgbClr val="FF0000"/>
                </a:solidFill>
                <a:latin typeface="HGPｺﾞｼｯｸE" pitchFamily="50" charset="-128"/>
                <a:ea typeface="HGPｺﾞｼｯｸE" pitchFamily="50" charset="-128"/>
              </a:rPr>
              <a:t>倍</a:t>
            </a:r>
            <a:endParaRPr lang="en-US" altLang="ja-JP" sz="1292"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292" b="1" dirty="0">
                <a:solidFill>
                  <a:srgbClr val="FF0000"/>
                </a:solidFill>
                <a:latin typeface="HGSｺﾞｼｯｸE" pitchFamily="50" charset="-128"/>
                <a:ea typeface="HGSｺﾞｼｯｸE" pitchFamily="50" charset="-128"/>
              </a:rPr>
              <a:t> 7,717</a:t>
            </a:r>
            <a:r>
              <a:rPr lang="ja-JP" altLang="en-US" sz="1108" b="1" dirty="0">
                <a:solidFill>
                  <a:srgbClr val="FF0000"/>
                </a:solidFill>
                <a:latin typeface="HGSｺﾞｼｯｸE" pitchFamily="50" charset="-128"/>
                <a:ea typeface="HGSｺﾞｼｯｸE" pitchFamily="50" charset="-128"/>
              </a:rPr>
              <a:t>人</a:t>
            </a:r>
            <a:r>
              <a:rPr lang="en-US" altLang="ja-JP" sz="1108" b="1" dirty="0">
                <a:solidFill>
                  <a:srgbClr val="000000"/>
                </a:solidFill>
                <a:latin typeface="ＭＳ Ｐゴシック"/>
                <a:ea typeface="ＭＳ Ｐゴシック"/>
              </a:rPr>
              <a:t>/ H24</a:t>
            </a:r>
            <a:r>
              <a:rPr lang="ja-JP" altLang="en-US" sz="1108" b="1" dirty="0">
                <a:solidFill>
                  <a:srgbClr val="000000"/>
                </a:solidFill>
                <a:latin typeface="ＭＳ Ｐゴシック"/>
                <a:ea typeface="ＭＳ Ｐゴシック"/>
              </a:rPr>
              <a:t>　  </a:t>
            </a:r>
            <a:r>
              <a:rPr lang="en-US" altLang="ja-JP" sz="1292" b="1" u="sng" dirty="0">
                <a:solidFill>
                  <a:srgbClr val="FF0000"/>
                </a:solidFill>
                <a:latin typeface="HGPｺﾞｼｯｸE" pitchFamily="50" charset="-128"/>
                <a:ea typeface="HGPｺﾞｼｯｸE" pitchFamily="50" charset="-128"/>
              </a:rPr>
              <a:t>6.0 </a:t>
            </a:r>
            <a:r>
              <a:rPr lang="ja-JP" altLang="en-US" sz="1292" b="1" u="sng" dirty="0">
                <a:solidFill>
                  <a:srgbClr val="FF0000"/>
                </a:solidFill>
                <a:latin typeface="HGPｺﾞｼｯｸE" pitchFamily="50" charset="-128"/>
                <a:ea typeface="HGPｺﾞｼｯｸE" pitchFamily="50" charset="-128"/>
              </a:rPr>
              <a:t>倍</a:t>
            </a:r>
            <a:endParaRPr lang="en-US" altLang="ja-JP" sz="1292"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292" b="1" dirty="0">
                <a:solidFill>
                  <a:srgbClr val="FF0000"/>
                </a:solidFill>
                <a:latin typeface="HGSｺﾞｼｯｸE" pitchFamily="50" charset="-128"/>
                <a:ea typeface="HGSｺﾞｼｯｸE" pitchFamily="50" charset="-128"/>
              </a:rPr>
              <a:t>10,001</a:t>
            </a:r>
            <a:r>
              <a:rPr lang="ja-JP" altLang="en-US" sz="1108" b="1" dirty="0">
                <a:solidFill>
                  <a:srgbClr val="FF0000"/>
                </a:solidFill>
                <a:latin typeface="HGSｺﾞｼｯｸE" pitchFamily="50" charset="-128"/>
                <a:ea typeface="HGSｺﾞｼｯｸE" pitchFamily="50" charset="-128"/>
              </a:rPr>
              <a:t>人</a:t>
            </a:r>
            <a:r>
              <a:rPr lang="en-US" altLang="ja-JP" sz="1108" b="1" dirty="0">
                <a:solidFill>
                  <a:srgbClr val="000000"/>
                </a:solidFill>
                <a:latin typeface="ＭＳ Ｐゴシック"/>
                <a:ea typeface="ＭＳ Ｐゴシック"/>
              </a:rPr>
              <a:t>/ H25</a:t>
            </a:r>
            <a:r>
              <a:rPr lang="ja-JP" altLang="en-US" sz="1108" b="1" dirty="0">
                <a:solidFill>
                  <a:srgbClr val="000000"/>
                </a:solidFill>
                <a:latin typeface="ＭＳ Ｐゴシック"/>
                <a:ea typeface="ＭＳ Ｐゴシック"/>
              </a:rPr>
              <a:t>　 </a:t>
            </a:r>
            <a:r>
              <a:rPr lang="en-US" altLang="ja-JP" sz="1292" b="1" u="sng" dirty="0">
                <a:solidFill>
                  <a:srgbClr val="FF0000"/>
                </a:solidFill>
                <a:latin typeface="HGPｺﾞｼｯｸE" pitchFamily="50" charset="-128"/>
                <a:ea typeface="HGPｺﾞｼｯｸE" pitchFamily="50" charset="-128"/>
              </a:rPr>
              <a:t>7.8 </a:t>
            </a:r>
            <a:r>
              <a:rPr lang="ja-JP" altLang="en-US" sz="1292" b="1" u="sng" dirty="0">
                <a:solidFill>
                  <a:srgbClr val="FF0000"/>
                </a:solidFill>
                <a:latin typeface="HGPｺﾞｼｯｸE" pitchFamily="50" charset="-128"/>
                <a:ea typeface="HGPｺﾞｼｯｸE" pitchFamily="50" charset="-128"/>
              </a:rPr>
              <a:t>倍</a:t>
            </a:r>
            <a:endParaRPr lang="en-US" altLang="ja-JP" sz="1292"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292" b="1" dirty="0">
                <a:solidFill>
                  <a:srgbClr val="FF0000"/>
                </a:solidFill>
                <a:latin typeface="HGSｺﾞｼｯｸE" pitchFamily="50" charset="-128"/>
                <a:ea typeface="HGSｺﾞｼｯｸE" pitchFamily="50" charset="-128"/>
              </a:rPr>
              <a:t>10,920</a:t>
            </a:r>
            <a:r>
              <a:rPr lang="ja-JP" altLang="en-US" sz="1108" b="1" dirty="0">
                <a:solidFill>
                  <a:srgbClr val="FF0000"/>
                </a:solidFill>
                <a:latin typeface="HGSｺﾞｼｯｸE" pitchFamily="50" charset="-128"/>
                <a:ea typeface="HGSｺﾞｼｯｸE" pitchFamily="50" charset="-128"/>
              </a:rPr>
              <a:t>人</a:t>
            </a:r>
            <a:r>
              <a:rPr lang="en-US" altLang="ja-JP" sz="1108" b="1" dirty="0">
                <a:solidFill>
                  <a:srgbClr val="000000"/>
                </a:solidFill>
                <a:latin typeface="ＭＳ Ｐゴシック"/>
                <a:ea typeface="ＭＳ Ｐゴシック"/>
              </a:rPr>
              <a:t>/ H26</a:t>
            </a:r>
            <a:r>
              <a:rPr lang="ja-JP" altLang="en-US" sz="1108" b="1" dirty="0">
                <a:solidFill>
                  <a:srgbClr val="000000"/>
                </a:solidFill>
                <a:latin typeface="ＭＳ Ｐゴシック"/>
                <a:ea typeface="ＭＳ Ｐゴシック"/>
              </a:rPr>
              <a:t>　 </a:t>
            </a:r>
            <a:r>
              <a:rPr lang="en-US" altLang="ja-JP" sz="1292" b="1" u="sng" dirty="0">
                <a:solidFill>
                  <a:srgbClr val="FF0000"/>
                </a:solidFill>
                <a:latin typeface="HGPｺﾞｼｯｸE" pitchFamily="50" charset="-128"/>
                <a:ea typeface="HGPｺﾞｼｯｸE" pitchFamily="50" charset="-128"/>
              </a:rPr>
              <a:t>8.5 </a:t>
            </a:r>
            <a:r>
              <a:rPr lang="ja-JP" altLang="en-US" sz="1292" b="1" u="sng" dirty="0">
                <a:solidFill>
                  <a:srgbClr val="FF0000"/>
                </a:solidFill>
                <a:latin typeface="HGPｺﾞｼｯｸE" pitchFamily="50" charset="-128"/>
                <a:ea typeface="HGPｺﾞｼｯｸE" pitchFamily="50" charset="-128"/>
              </a:rPr>
              <a:t>倍</a:t>
            </a:r>
            <a:endParaRPr lang="en-US" altLang="ja-JP" sz="1292"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292" b="1" dirty="0">
                <a:solidFill>
                  <a:srgbClr val="FF0000"/>
                </a:solidFill>
                <a:latin typeface="HGPｺﾞｼｯｸE" pitchFamily="50" charset="-128"/>
                <a:ea typeface="HGPｺﾞｼｯｸE" pitchFamily="50" charset="-128"/>
              </a:rPr>
              <a:t>11,928</a:t>
            </a:r>
            <a:r>
              <a:rPr lang="ja-JP" altLang="en-US" sz="1108" b="1" dirty="0">
                <a:solidFill>
                  <a:srgbClr val="FF0000"/>
                </a:solidFill>
                <a:latin typeface="HGPｺﾞｼｯｸE" pitchFamily="50" charset="-128"/>
                <a:ea typeface="HGPｺﾞｼｯｸE" pitchFamily="50" charset="-128"/>
              </a:rPr>
              <a:t>人</a:t>
            </a:r>
            <a:r>
              <a:rPr lang="en-US" altLang="ja-JP" sz="1108" b="1" dirty="0">
                <a:solidFill>
                  <a:prstClr val="black"/>
                </a:solidFill>
                <a:latin typeface="ＭＳ Ｐゴシック"/>
                <a:ea typeface="ＭＳ Ｐゴシック"/>
              </a:rPr>
              <a:t>/</a:t>
            </a:r>
            <a:r>
              <a:rPr lang="ja-JP" altLang="en-US" sz="1108" b="1" dirty="0">
                <a:solidFill>
                  <a:prstClr val="black"/>
                </a:solidFill>
                <a:latin typeface="ＭＳ Ｐゴシック"/>
                <a:ea typeface="ＭＳ Ｐゴシック"/>
              </a:rPr>
              <a:t> </a:t>
            </a:r>
            <a:r>
              <a:rPr lang="en-US" altLang="ja-JP" sz="1108" b="1" dirty="0">
                <a:solidFill>
                  <a:prstClr val="black"/>
                </a:solidFill>
                <a:latin typeface="ＭＳ Ｐゴシック"/>
                <a:ea typeface="ＭＳ Ｐゴシック"/>
              </a:rPr>
              <a:t>H27</a:t>
            </a:r>
            <a:r>
              <a:rPr lang="ja-JP" altLang="en-US" sz="1108" b="1" dirty="0">
                <a:solidFill>
                  <a:prstClr val="black"/>
                </a:solidFill>
                <a:latin typeface="ＭＳ Ｐゴシック"/>
                <a:ea typeface="ＭＳ Ｐゴシック"/>
              </a:rPr>
              <a:t>　 </a:t>
            </a:r>
            <a:r>
              <a:rPr lang="en-US" altLang="ja-JP" sz="1292" b="1" u="sng" dirty="0">
                <a:solidFill>
                  <a:srgbClr val="FF0000"/>
                </a:solidFill>
                <a:latin typeface="HGPｺﾞｼｯｸE" pitchFamily="50" charset="-128"/>
                <a:ea typeface="HGPｺﾞｼｯｸE" pitchFamily="50" charset="-128"/>
              </a:rPr>
              <a:t>9.3 </a:t>
            </a:r>
            <a:r>
              <a:rPr lang="ja-JP" altLang="en-US" sz="1292" b="1" u="sng" dirty="0">
                <a:solidFill>
                  <a:srgbClr val="FF0000"/>
                </a:solidFill>
                <a:latin typeface="HGPｺﾞｼｯｸE" pitchFamily="50" charset="-128"/>
                <a:ea typeface="HGPｺﾞｼｯｸE" pitchFamily="50" charset="-128"/>
              </a:rPr>
              <a:t>倍</a:t>
            </a:r>
            <a:endParaRPr lang="en-US" altLang="ja-JP" sz="1292"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292" b="1" dirty="0">
                <a:solidFill>
                  <a:srgbClr val="FF0000"/>
                </a:solidFill>
                <a:latin typeface="HGPｺﾞｼｯｸE" pitchFamily="50" charset="-128"/>
                <a:ea typeface="HGPｺﾞｼｯｸE" pitchFamily="50" charset="-128"/>
              </a:rPr>
              <a:t>13,517</a:t>
            </a:r>
            <a:r>
              <a:rPr lang="ja-JP" altLang="en-US" sz="1108" b="1" dirty="0">
                <a:solidFill>
                  <a:srgbClr val="FF0000"/>
                </a:solidFill>
                <a:latin typeface="HGPｺﾞｼｯｸE" pitchFamily="50" charset="-128"/>
                <a:ea typeface="HGPｺﾞｼｯｸE" pitchFamily="50" charset="-128"/>
              </a:rPr>
              <a:t>人</a:t>
            </a:r>
            <a:r>
              <a:rPr lang="en-US" altLang="ja-JP" sz="1108" b="1" dirty="0">
                <a:solidFill>
                  <a:prstClr val="black"/>
                </a:solidFill>
                <a:latin typeface="ＭＳ Ｐゴシック"/>
                <a:ea typeface="ＭＳ Ｐゴシック"/>
              </a:rPr>
              <a:t>/</a:t>
            </a:r>
            <a:r>
              <a:rPr lang="ja-JP" altLang="en-US" sz="1108" b="1" dirty="0">
                <a:solidFill>
                  <a:prstClr val="black"/>
                </a:solidFill>
                <a:latin typeface="ＭＳ Ｐゴシック"/>
                <a:ea typeface="ＭＳ Ｐゴシック"/>
              </a:rPr>
              <a:t> </a:t>
            </a:r>
            <a:r>
              <a:rPr lang="en-US" altLang="ja-JP" sz="1108" b="1" dirty="0">
                <a:solidFill>
                  <a:prstClr val="black"/>
                </a:solidFill>
                <a:latin typeface="ＭＳ Ｐゴシック"/>
                <a:ea typeface="ＭＳ Ｐゴシック"/>
              </a:rPr>
              <a:t>H28</a:t>
            </a:r>
            <a:r>
              <a:rPr lang="ja-JP" altLang="en-US" sz="1108" b="1" dirty="0">
                <a:solidFill>
                  <a:prstClr val="black"/>
                </a:solidFill>
                <a:latin typeface="ＭＳ Ｐゴシック"/>
                <a:ea typeface="ＭＳ Ｐゴシック"/>
              </a:rPr>
              <a:t>　</a:t>
            </a:r>
            <a:r>
              <a:rPr lang="en-US" altLang="ja-JP" sz="1292" b="1" u="sng" dirty="0">
                <a:solidFill>
                  <a:srgbClr val="FF0000"/>
                </a:solidFill>
                <a:latin typeface="HGPｺﾞｼｯｸE" pitchFamily="50" charset="-128"/>
                <a:ea typeface="HGPｺﾞｼｯｸE" pitchFamily="50" charset="-128"/>
              </a:rPr>
              <a:t>10.5</a:t>
            </a:r>
            <a:r>
              <a:rPr lang="ja-JP" altLang="en-US" sz="1292" b="1" u="sng" dirty="0">
                <a:solidFill>
                  <a:srgbClr val="FF0000"/>
                </a:solidFill>
                <a:latin typeface="HGPｺﾞｼｯｸE" pitchFamily="50" charset="-128"/>
                <a:ea typeface="HGPｺﾞｼｯｸE" pitchFamily="50" charset="-128"/>
              </a:rPr>
              <a:t>倍</a:t>
            </a:r>
            <a:endParaRPr lang="en-US" altLang="ja-JP" sz="1292" b="1" u="sng" dirty="0">
              <a:solidFill>
                <a:prstClr val="black"/>
              </a:solidFill>
              <a:latin typeface="HGPｺﾞｼｯｸE" panose="020B0900000000000000" pitchFamily="50" charset="-128"/>
              <a:ea typeface="HGPｺﾞｼｯｸE" panose="020B0900000000000000" pitchFamily="50" charset="-128"/>
            </a:endParaRPr>
          </a:p>
          <a:p>
            <a:pPr fontAlgn="auto">
              <a:spcBef>
                <a:spcPts val="0"/>
              </a:spcBef>
              <a:spcAft>
                <a:spcPts val="0"/>
              </a:spcAft>
              <a:defRPr/>
            </a:pPr>
            <a:endParaRPr lang="en-US" altLang="ja-JP" sz="1108" b="1" u="sng" dirty="0">
              <a:solidFill>
                <a:prstClr val="black"/>
              </a:solidFill>
              <a:latin typeface="HGPｺﾞｼｯｸE" panose="020B0900000000000000" pitchFamily="50" charset="-128"/>
              <a:ea typeface="HGPｺﾞｼｯｸE" panose="020B0900000000000000" pitchFamily="50" charset="-128"/>
            </a:endParaRPr>
          </a:p>
        </p:txBody>
      </p:sp>
      <p:sp>
        <p:nvSpPr>
          <p:cNvPr id="333840" name="Text Box 16"/>
          <p:cNvSpPr txBox="1">
            <a:spLocks noChangeArrowheads="1"/>
          </p:cNvSpPr>
          <p:nvPr/>
        </p:nvSpPr>
        <p:spPr bwMode="auto">
          <a:xfrm>
            <a:off x="1312531" y="2442959"/>
            <a:ext cx="4497294" cy="483027"/>
          </a:xfrm>
          <a:prstGeom prst="rect">
            <a:avLst/>
          </a:prstGeom>
          <a:noFill/>
          <a:ln w="9525">
            <a:noFill/>
            <a:miter lim="800000"/>
            <a:headEnd/>
            <a:tailEnd/>
          </a:ln>
          <a:effectLst/>
        </p:spPr>
        <p:txBody>
          <a:bodyPr wrap="square" lIns="84402" tIns="42201" rIns="84402" bIns="42201">
            <a:spAutoFit/>
          </a:bodyPr>
          <a:lstStyle/>
          <a:p>
            <a:pPr algn="ctr" fontAlgn="auto">
              <a:spcBef>
                <a:spcPct val="50000"/>
              </a:spcBef>
              <a:spcAft>
                <a:spcPts val="0"/>
              </a:spcAft>
              <a:defRPr/>
            </a:pPr>
            <a:r>
              <a:rPr lang="ja-JP" altLang="en-US" sz="2215" u="sng" dirty="0">
                <a:solidFill>
                  <a:srgbClr val="0000CC"/>
                </a:solidFill>
                <a:ea typeface="ＤＨＰ特太ゴシック体" pitchFamily="2" charset="-128"/>
              </a:rPr>
              <a:t>障害福祉サービス</a:t>
            </a:r>
            <a:r>
              <a:rPr lang="ja-JP" altLang="en-US" sz="2585" u="sng" dirty="0">
                <a:solidFill>
                  <a:srgbClr val="0000CC"/>
                </a:solidFill>
                <a:ea typeface="ＤＨＰ特太ゴシック体" pitchFamily="2" charset="-128"/>
              </a:rPr>
              <a:t>　</a:t>
            </a:r>
          </a:p>
        </p:txBody>
      </p:sp>
      <p:grpSp>
        <p:nvGrpSpPr>
          <p:cNvPr id="46" name="グループ化 10"/>
          <p:cNvGrpSpPr>
            <a:grpSpLocks/>
          </p:cNvGrpSpPr>
          <p:nvPr/>
        </p:nvGrpSpPr>
        <p:grpSpPr bwMode="auto">
          <a:xfrm>
            <a:off x="74" y="637305"/>
            <a:ext cx="9144000" cy="65943"/>
            <a:chOff x="0" y="188640"/>
            <a:chExt cx="9144000" cy="72008"/>
          </a:xfrm>
        </p:grpSpPr>
        <p:cxnSp>
          <p:nvCxnSpPr>
            <p:cNvPr id="47" name="直線コネクタ 46"/>
            <p:cNvCxnSpPr/>
            <p:nvPr/>
          </p:nvCxnSpPr>
          <p:spPr>
            <a:xfrm>
              <a:off x="0" y="188640"/>
              <a:ext cx="9144000" cy="0"/>
            </a:xfrm>
            <a:prstGeom prst="line">
              <a:avLst/>
            </a:prstGeom>
            <a:noFill/>
            <a:ln w="9525" cap="flat" cmpd="sng" algn="ctr">
              <a:solidFill>
                <a:srgbClr val="99CCFF"/>
              </a:solidFill>
              <a:prstDash val="solid"/>
            </a:ln>
            <a:effectLst/>
          </p:spPr>
        </p:cxnSp>
        <p:cxnSp>
          <p:nvCxnSpPr>
            <p:cNvPr id="48" name="直線コネクタ 47"/>
            <p:cNvCxnSpPr/>
            <p:nvPr/>
          </p:nvCxnSpPr>
          <p:spPr>
            <a:xfrm>
              <a:off x="0" y="260648"/>
              <a:ext cx="9144000" cy="0"/>
            </a:xfrm>
            <a:prstGeom prst="line">
              <a:avLst/>
            </a:prstGeom>
            <a:noFill/>
            <a:ln w="57150" cap="flat" cmpd="sng" algn="ctr">
              <a:solidFill>
                <a:srgbClr val="99CCFF"/>
              </a:solidFill>
              <a:prstDash val="solid"/>
            </a:ln>
            <a:effectLst/>
          </p:spPr>
        </p:cxnSp>
      </p:grpSp>
      <p:sp>
        <p:nvSpPr>
          <p:cNvPr id="51" name="テキスト ボックス 50"/>
          <p:cNvSpPr txBox="1"/>
          <p:nvPr/>
        </p:nvSpPr>
        <p:spPr>
          <a:xfrm>
            <a:off x="381995" y="2845519"/>
            <a:ext cx="468718" cy="3085691"/>
          </a:xfrm>
          <a:prstGeom prst="rect">
            <a:avLst/>
          </a:prstGeom>
          <a:noFill/>
        </p:spPr>
        <p:txBody>
          <a:bodyPr vert="eaVert" wrap="square" rtlCol="0">
            <a:spAutoFit/>
          </a:bodyPr>
          <a:lstStyle/>
          <a:p>
            <a:r>
              <a:rPr lang="ja-JP" altLang="en-US" sz="1846" b="1" dirty="0">
                <a:solidFill>
                  <a:prstClr val="black"/>
                </a:solidFill>
                <a:ea typeface="ＭＳ Ｐゴシック"/>
              </a:rPr>
              <a:t>大学・専修学校への進学等</a:t>
            </a:r>
          </a:p>
        </p:txBody>
      </p:sp>
      <p:sp>
        <p:nvSpPr>
          <p:cNvPr id="52" name="正方形/長方形 51"/>
          <p:cNvSpPr/>
          <p:nvPr/>
        </p:nvSpPr>
        <p:spPr>
          <a:xfrm>
            <a:off x="185125" y="2299029"/>
            <a:ext cx="864095" cy="38577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440" name="AutoShape 9"/>
          <p:cNvSpPr>
            <a:spLocks noChangeArrowheads="1"/>
          </p:cNvSpPr>
          <p:nvPr/>
        </p:nvSpPr>
        <p:spPr bwMode="auto">
          <a:xfrm>
            <a:off x="1840898" y="5074797"/>
            <a:ext cx="4068296" cy="523805"/>
          </a:xfrm>
          <a:prstGeom prst="upArrow">
            <a:avLst>
              <a:gd name="adj1" fmla="val 62094"/>
              <a:gd name="adj2" fmla="val 51871"/>
            </a:avLst>
          </a:prstGeom>
          <a:solidFill>
            <a:schemeClr val="bg1"/>
          </a:solidFill>
          <a:ln w="9525">
            <a:solidFill>
              <a:schemeClr val="tx1"/>
            </a:solidFill>
            <a:miter lim="800000"/>
            <a:headEnd/>
            <a:tailEnd/>
          </a:ln>
          <a:extLst/>
        </p:spPr>
        <p:txBody>
          <a:bodyPr vert="eaVert" wrap="none" lIns="84402" tIns="42201" rIns="84402" bIns="42201" anchor="ctr"/>
          <a:lstStyle/>
          <a:p>
            <a:endParaRPr lang="ja-JP" altLang="en-US" sz="1108">
              <a:solidFill>
                <a:srgbClr val="000000"/>
              </a:solidFill>
              <a:latin typeface="Calibri"/>
              <a:ea typeface="ＭＳ Ｐゴシック"/>
            </a:endParaRPr>
          </a:p>
        </p:txBody>
      </p:sp>
      <p:sp>
        <p:nvSpPr>
          <p:cNvPr id="45" name="テキスト ボックス 44"/>
          <p:cNvSpPr txBox="1"/>
          <p:nvPr/>
        </p:nvSpPr>
        <p:spPr>
          <a:xfrm>
            <a:off x="114227" y="6322811"/>
            <a:ext cx="7118911" cy="225524"/>
          </a:xfrm>
          <a:prstGeom prst="rect">
            <a:avLst/>
          </a:prstGeom>
          <a:noFill/>
        </p:spPr>
        <p:txBody>
          <a:bodyPr wrap="square" lIns="82687" tIns="41345" rIns="82687" bIns="41345" rtlCol="0">
            <a:spAutoFit/>
          </a:bodyPr>
          <a:lstStyle/>
          <a:p>
            <a:r>
              <a:rPr lang="en-US" altLang="ja-JP" sz="923" dirty="0">
                <a:solidFill>
                  <a:prstClr val="black"/>
                </a:solidFill>
                <a:ea typeface="ＭＳ Ｐゴシック"/>
              </a:rPr>
              <a:t>【</a:t>
            </a:r>
            <a:r>
              <a:rPr lang="ja-JP" altLang="en-US" sz="923" dirty="0">
                <a:solidFill>
                  <a:prstClr val="black"/>
                </a:solidFill>
                <a:ea typeface="ＭＳ Ｐゴシック"/>
              </a:rPr>
              <a:t>出典</a:t>
            </a:r>
            <a:r>
              <a:rPr lang="en-US" altLang="ja-JP" sz="923" dirty="0">
                <a:solidFill>
                  <a:prstClr val="black"/>
                </a:solidFill>
                <a:ea typeface="ＭＳ Ｐゴシック"/>
              </a:rPr>
              <a:t>】</a:t>
            </a:r>
            <a:r>
              <a:rPr lang="ja-JP" altLang="en-US" sz="923" dirty="0">
                <a:solidFill>
                  <a:prstClr val="black"/>
                </a:solidFill>
                <a:ea typeface="ＭＳ Ｐゴシック"/>
              </a:rPr>
              <a:t>社会福祉施設等調査、国保連データ、学校基本調査、障害者雇用状況調査、患者調査、生活のしづらさなどに関する調査　等</a:t>
            </a:r>
          </a:p>
        </p:txBody>
      </p:sp>
      <p:sp>
        <p:nvSpPr>
          <p:cNvPr id="54" name="Text Box 34"/>
          <p:cNvSpPr txBox="1">
            <a:spLocks noChangeArrowheads="1"/>
          </p:cNvSpPr>
          <p:nvPr/>
        </p:nvSpPr>
        <p:spPr bwMode="auto">
          <a:xfrm>
            <a:off x="1447961" y="3229479"/>
            <a:ext cx="4232031" cy="153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402" tIns="42201" rIns="84402" bIns="42201">
            <a:spAutoFit/>
          </a:bodyPr>
          <a:lstStyle>
            <a:lvl1pPr eaLnBrk="0" hangingPunct="0">
              <a:tabLst>
                <a:tab pos="2962275" algn="l"/>
              </a:tabLst>
              <a:defRPr kumimoji="1">
                <a:solidFill>
                  <a:schemeClr val="tx1"/>
                </a:solidFill>
                <a:latin typeface="Arial" charset="0"/>
                <a:ea typeface="ＭＳ Ｐゴシック" pitchFamily="50" charset="-128"/>
              </a:defRPr>
            </a:lvl1pPr>
            <a:lvl2pPr marL="742950" indent="-285750" eaLnBrk="0" hangingPunct="0">
              <a:tabLst>
                <a:tab pos="2962275" algn="l"/>
              </a:tabLst>
              <a:defRPr kumimoji="1">
                <a:solidFill>
                  <a:schemeClr val="tx1"/>
                </a:solidFill>
                <a:latin typeface="Arial" charset="0"/>
                <a:ea typeface="ＭＳ Ｐゴシック" pitchFamily="50" charset="-128"/>
              </a:defRPr>
            </a:lvl2pPr>
            <a:lvl3pPr marL="1143000" indent="-228600" eaLnBrk="0" hangingPunct="0">
              <a:tabLst>
                <a:tab pos="2962275" algn="l"/>
              </a:tabLst>
              <a:defRPr kumimoji="1">
                <a:solidFill>
                  <a:schemeClr val="tx1"/>
                </a:solidFill>
                <a:latin typeface="Arial" charset="0"/>
                <a:ea typeface="ＭＳ Ｐゴシック" pitchFamily="50" charset="-128"/>
              </a:defRPr>
            </a:lvl3pPr>
            <a:lvl4pPr marL="1600200" indent="-228600" eaLnBrk="0" hangingPunct="0">
              <a:tabLst>
                <a:tab pos="2962275" algn="l"/>
              </a:tabLst>
              <a:defRPr kumimoji="1">
                <a:solidFill>
                  <a:schemeClr val="tx1"/>
                </a:solidFill>
                <a:latin typeface="Arial" charset="0"/>
                <a:ea typeface="ＭＳ Ｐゴシック" pitchFamily="50" charset="-128"/>
              </a:defRPr>
            </a:lvl4pPr>
            <a:lvl5pPr marL="2057400" indent="-228600" eaLnBrk="0" hangingPunct="0">
              <a:tabLst>
                <a:tab pos="2962275"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9pPr>
          </a:lstStyle>
          <a:p>
            <a:pPr eaLnBrk="1" fontAlgn="auto" hangingPunct="1">
              <a:spcBef>
                <a:spcPct val="50000"/>
              </a:spcBef>
              <a:spcAft>
                <a:spcPts val="0"/>
              </a:spcAft>
            </a:pPr>
            <a:r>
              <a:rPr lang="ja-JP" altLang="en-US" b="1" dirty="0">
                <a:solidFill>
                  <a:srgbClr val="000000"/>
                </a:solidFill>
                <a:latin typeface="ＭＳ Ｐゴシック" pitchFamily="50" charset="-128"/>
              </a:rPr>
              <a:t>・就労移行</a:t>
            </a:r>
            <a:r>
              <a:rPr lang="ja-JP" altLang="en-US" b="1" dirty="0" smtClean="0">
                <a:solidFill>
                  <a:srgbClr val="000000"/>
                </a:solidFill>
                <a:latin typeface="ＭＳ Ｐゴシック" pitchFamily="50" charset="-128"/>
              </a:rPr>
              <a:t>支援　　　　　約　３．２万人</a:t>
            </a:r>
            <a:endParaRPr lang="en-US" altLang="ja-JP" b="1" dirty="0">
              <a:solidFill>
                <a:srgbClr val="000000"/>
              </a:solidFill>
              <a:latin typeface="ＭＳ Ｐゴシック" pitchFamily="50" charset="-128"/>
            </a:endParaRPr>
          </a:p>
          <a:p>
            <a:pPr eaLnBrk="1" fontAlgn="auto" hangingPunct="1">
              <a:spcBef>
                <a:spcPct val="50000"/>
              </a:spcBef>
              <a:spcAft>
                <a:spcPts val="0"/>
              </a:spcAft>
            </a:pPr>
            <a:r>
              <a:rPr lang="ja-JP" altLang="en-US" b="1" dirty="0">
                <a:solidFill>
                  <a:srgbClr val="000000"/>
                </a:solidFill>
                <a:latin typeface="ＭＳ Ｐゴシック" pitchFamily="50" charset="-128"/>
              </a:rPr>
              <a:t>・就労継続支援</a:t>
            </a:r>
            <a:r>
              <a:rPr lang="ja-JP" altLang="en-US" b="1" dirty="0" smtClean="0">
                <a:solidFill>
                  <a:srgbClr val="000000"/>
                </a:solidFill>
                <a:latin typeface="ＭＳ Ｐゴシック" pitchFamily="50" charset="-128"/>
              </a:rPr>
              <a:t>Ａ型　　 約</a:t>
            </a:r>
            <a:r>
              <a:rPr lang="ja-JP" altLang="en-US" b="1" dirty="0">
                <a:solidFill>
                  <a:srgbClr val="000000"/>
                </a:solidFill>
                <a:latin typeface="ＭＳ Ｐゴシック" pitchFamily="50" charset="-128"/>
              </a:rPr>
              <a:t>　６．６万人</a:t>
            </a:r>
            <a:endParaRPr lang="en-US" altLang="ja-JP" b="1" dirty="0">
              <a:solidFill>
                <a:srgbClr val="000000"/>
              </a:solidFill>
              <a:latin typeface="ＭＳ Ｐゴシック" pitchFamily="50" charset="-128"/>
            </a:endParaRPr>
          </a:p>
          <a:p>
            <a:pPr eaLnBrk="1" fontAlgn="auto" hangingPunct="1">
              <a:spcBef>
                <a:spcPct val="50000"/>
              </a:spcBef>
              <a:spcAft>
                <a:spcPts val="0"/>
              </a:spcAft>
            </a:pPr>
            <a:r>
              <a:rPr lang="ja-JP" altLang="en-US" b="1" dirty="0">
                <a:solidFill>
                  <a:srgbClr val="000000"/>
                </a:solidFill>
                <a:latin typeface="ＭＳ Ｐゴシック" pitchFamily="50" charset="-128"/>
              </a:rPr>
              <a:t>・就労継続支援</a:t>
            </a:r>
            <a:r>
              <a:rPr lang="ja-JP" altLang="en-US" b="1" dirty="0" smtClean="0">
                <a:solidFill>
                  <a:srgbClr val="000000"/>
                </a:solidFill>
                <a:latin typeface="ＭＳ Ｐゴシック" pitchFamily="50" charset="-128"/>
              </a:rPr>
              <a:t>Ｂ型     約</a:t>
            </a:r>
            <a:r>
              <a:rPr lang="ja-JP" altLang="en-US" b="1" dirty="0">
                <a:solidFill>
                  <a:srgbClr val="000000"/>
                </a:solidFill>
                <a:latin typeface="ＭＳ Ｐゴシック" pitchFamily="50" charset="-128"/>
              </a:rPr>
              <a:t>２２．４万人</a:t>
            </a:r>
            <a:endParaRPr lang="en-US" altLang="ja-JP" b="1" dirty="0">
              <a:solidFill>
                <a:srgbClr val="000000"/>
              </a:solidFill>
              <a:latin typeface="ＭＳ Ｐゴシック" pitchFamily="50" charset="-128"/>
            </a:endParaRPr>
          </a:p>
          <a:p>
            <a:pPr eaLnBrk="1" fontAlgn="auto" hangingPunct="1">
              <a:spcBef>
                <a:spcPct val="50000"/>
              </a:spcBef>
              <a:spcAft>
                <a:spcPts val="0"/>
              </a:spcAft>
            </a:pPr>
            <a:r>
              <a:rPr lang="ja-JP" altLang="en-US" sz="1477" b="1" dirty="0">
                <a:solidFill>
                  <a:srgbClr val="000000"/>
                </a:solidFill>
                <a:latin typeface="ＭＳ Ｐゴシック" pitchFamily="50" charset="-128"/>
              </a:rPr>
              <a:t>　　　　　　　　　　　　　　　　　　　　　（平成２９年３月）</a:t>
            </a:r>
            <a:endParaRPr lang="en-US" altLang="ja-JP" sz="1477" b="1" dirty="0">
              <a:solidFill>
                <a:srgbClr val="000000"/>
              </a:solidFill>
              <a:latin typeface="ＭＳ Ｐゴシック" pitchFamily="50" charset="-128"/>
            </a:endParaRPr>
          </a:p>
        </p:txBody>
      </p:sp>
      <p:grpSp>
        <p:nvGrpSpPr>
          <p:cNvPr id="3" name="グループ化 2"/>
          <p:cNvGrpSpPr/>
          <p:nvPr/>
        </p:nvGrpSpPr>
        <p:grpSpPr>
          <a:xfrm>
            <a:off x="7762509" y="3163807"/>
            <a:ext cx="1314450" cy="1129222"/>
            <a:chOff x="8409385" y="2834368"/>
            <a:chExt cx="1423988" cy="1223323"/>
          </a:xfrm>
        </p:grpSpPr>
        <p:sp>
          <p:nvSpPr>
            <p:cNvPr id="41" name="AutoShape 4"/>
            <p:cNvSpPr>
              <a:spLocks noChangeArrowheads="1"/>
            </p:cNvSpPr>
            <p:nvPr/>
          </p:nvSpPr>
          <p:spPr bwMode="auto">
            <a:xfrm>
              <a:off x="8508602" y="2835029"/>
              <a:ext cx="1225550" cy="1025771"/>
            </a:xfrm>
            <a:prstGeom prst="roundRect">
              <a:avLst>
                <a:gd name="adj" fmla="val 16667"/>
              </a:avLst>
            </a:prstGeom>
            <a:solidFill>
              <a:srgbClr val="00FFFF">
                <a:alpha val="16078"/>
              </a:srgbClr>
            </a:solidFill>
            <a:ln w="9525">
              <a:solidFill>
                <a:schemeClr val="tx1"/>
              </a:solidFill>
              <a:round/>
              <a:headEnd/>
              <a:tailEnd/>
            </a:ln>
          </p:spPr>
          <p:txBody>
            <a:bodyPr wrap="none" lIns="84402" tIns="42201" rIns="84402" bIns="42201" anchor="ctr"/>
            <a:lstStyle/>
            <a:p>
              <a:endParaRPr lang="ja-JP" altLang="en-US" sz="1108">
                <a:solidFill>
                  <a:srgbClr val="000000"/>
                </a:solidFill>
                <a:latin typeface="Calibri"/>
                <a:ea typeface="ＭＳ Ｐゴシック"/>
              </a:endParaRPr>
            </a:p>
          </p:txBody>
        </p:sp>
        <p:sp>
          <p:nvSpPr>
            <p:cNvPr id="55" name="Text Box 43"/>
            <p:cNvSpPr txBox="1">
              <a:spLocks noChangeArrowheads="1"/>
            </p:cNvSpPr>
            <p:nvPr/>
          </p:nvSpPr>
          <p:spPr bwMode="auto">
            <a:xfrm>
              <a:off x="8409385" y="2834368"/>
              <a:ext cx="1423988" cy="1223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84391" tIns="42197" rIns="84391" bIns="42197">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ct val="50000"/>
                </a:spcBef>
                <a:spcAft>
                  <a:spcPts val="0"/>
                </a:spcAft>
              </a:pPr>
              <a:r>
                <a:rPr lang="ja-JP" altLang="en-US" sz="1108" b="1" dirty="0">
                  <a:solidFill>
                    <a:srgbClr val="000000"/>
                  </a:solidFill>
                  <a:latin typeface="Calibri" pitchFamily="34" charset="0"/>
                </a:rPr>
                <a:t>雇用者数</a:t>
              </a:r>
            </a:p>
            <a:p>
              <a:pPr algn="ctr" eaLnBrk="1" fontAlgn="auto" hangingPunct="1">
                <a:spcBef>
                  <a:spcPct val="50000"/>
                </a:spcBef>
                <a:spcAft>
                  <a:spcPts val="0"/>
                </a:spcAft>
              </a:pPr>
              <a:r>
                <a:rPr lang="ja-JP" altLang="en-US" sz="1108" b="1" dirty="0">
                  <a:solidFill>
                    <a:srgbClr val="FF0000"/>
                  </a:solidFill>
                  <a:latin typeface="Calibri" pitchFamily="34" charset="0"/>
                </a:rPr>
                <a:t>約４９．６万人</a:t>
              </a:r>
              <a:endParaRPr lang="en-US" altLang="ja-JP" sz="1108" b="1" dirty="0">
                <a:solidFill>
                  <a:srgbClr val="FF0000"/>
                </a:solidFill>
                <a:latin typeface="Calibri" pitchFamily="34" charset="0"/>
              </a:endParaRPr>
            </a:p>
            <a:p>
              <a:pPr algn="ctr" eaLnBrk="1" fontAlgn="auto" hangingPunct="1">
                <a:spcBef>
                  <a:spcPct val="50000"/>
                </a:spcBef>
                <a:spcAft>
                  <a:spcPts val="0"/>
                </a:spcAft>
              </a:pPr>
              <a:r>
                <a:rPr lang="ja-JP" altLang="en-US" sz="923" b="1" dirty="0">
                  <a:solidFill>
                    <a:srgbClr val="FF0000"/>
                  </a:solidFill>
                  <a:latin typeface="Calibri" pitchFamily="34" charset="0"/>
                </a:rPr>
                <a:t>（平成２９年６月１日）</a:t>
              </a:r>
              <a:endParaRPr lang="en-US" altLang="ja-JP" sz="923" b="1" dirty="0">
                <a:solidFill>
                  <a:srgbClr val="FF0000"/>
                </a:solidFill>
                <a:latin typeface="Calibri" pitchFamily="34" charset="0"/>
              </a:endParaRPr>
            </a:p>
            <a:p>
              <a:pPr algn="ctr" eaLnBrk="1" fontAlgn="auto" hangingPunct="1">
                <a:spcBef>
                  <a:spcPct val="50000"/>
                </a:spcBef>
                <a:spcAft>
                  <a:spcPts val="0"/>
                </a:spcAft>
              </a:pPr>
              <a:r>
                <a:rPr lang="ja-JP" altLang="en-US" sz="1015" b="1" dirty="0">
                  <a:solidFill>
                    <a:prstClr val="black"/>
                  </a:solidFill>
                  <a:latin typeface="Calibri" pitchFamily="34" charset="0"/>
                </a:rPr>
                <a:t>＊</a:t>
              </a:r>
              <a:r>
                <a:rPr lang="en-US" altLang="ja-JP" sz="1015" b="1" dirty="0">
                  <a:solidFill>
                    <a:prstClr val="black"/>
                  </a:solidFill>
                  <a:latin typeface="Calibri" pitchFamily="34" charset="0"/>
                </a:rPr>
                <a:t>50</a:t>
              </a:r>
              <a:r>
                <a:rPr lang="ja-JP" altLang="en-US" sz="1015" b="1" dirty="0">
                  <a:solidFill>
                    <a:prstClr val="black"/>
                  </a:solidFill>
                  <a:latin typeface="Calibri" pitchFamily="34" charset="0"/>
                </a:rPr>
                <a:t>人以上企業</a:t>
              </a:r>
            </a:p>
            <a:p>
              <a:pPr algn="ctr" eaLnBrk="1" fontAlgn="auto" hangingPunct="1">
                <a:spcBef>
                  <a:spcPct val="50000"/>
                </a:spcBef>
                <a:spcAft>
                  <a:spcPts val="0"/>
                </a:spcAft>
              </a:pPr>
              <a:endParaRPr lang="en-US" altLang="ja-JP" sz="738" b="1" dirty="0">
                <a:solidFill>
                  <a:srgbClr val="FF0000"/>
                </a:solidFill>
                <a:latin typeface="Calibri" pitchFamily="34" charset="0"/>
              </a:endParaRPr>
            </a:p>
          </p:txBody>
        </p:sp>
      </p:grpSp>
      <p:sp>
        <p:nvSpPr>
          <p:cNvPr id="57" name="Text Box 11"/>
          <p:cNvSpPr txBox="1">
            <a:spLocks noChangeArrowheads="1"/>
          </p:cNvSpPr>
          <p:nvPr/>
        </p:nvSpPr>
        <p:spPr bwMode="auto">
          <a:xfrm>
            <a:off x="2562226" y="5081045"/>
            <a:ext cx="2697945" cy="532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402" tIns="42201" rIns="84402" bIns="42201"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ct val="50000"/>
              </a:spcBef>
              <a:spcAft>
                <a:spcPts val="0"/>
              </a:spcAft>
            </a:pPr>
            <a:r>
              <a:rPr lang="en-US" altLang="ja-JP" b="1" u="sng" dirty="0">
                <a:solidFill>
                  <a:srgbClr val="000000"/>
                </a:solidFill>
                <a:latin typeface="Calibri" pitchFamily="34" charset="0"/>
              </a:rPr>
              <a:t>12,844</a:t>
            </a:r>
            <a:r>
              <a:rPr lang="ja-JP" altLang="en-US" b="1" u="sng" dirty="0">
                <a:solidFill>
                  <a:srgbClr val="000000"/>
                </a:solidFill>
                <a:latin typeface="Calibri" pitchFamily="34" charset="0"/>
              </a:rPr>
              <a:t>人</a:t>
            </a:r>
            <a:r>
              <a:rPr lang="en-US" altLang="ja-JP" b="1" u="sng" dirty="0">
                <a:solidFill>
                  <a:srgbClr val="000000"/>
                </a:solidFill>
                <a:latin typeface="Calibri" pitchFamily="34" charset="0"/>
              </a:rPr>
              <a:t>/</a:t>
            </a:r>
            <a:r>
              <a:rPr lang="ja-JP" altLang="en-US" b="1" u="sng" dirty="0">
                <a:solidFill>
                  <a:srgbClr val="000000"/>
                </a:solidFill>
                <a:latin typeface="Calibri" pitchFamily="34" charset="0"/>
              </a:rPr>
              <a:t>年</a:t>
            </a:r>
            <a:endParaRPr lang="en-US" altLang="ja-JP" b="1" u="sng" dirty="0">
              <a:solidFill>
                <a:srgbClr val="000000"/>
              </a:solidFill>
              <a:latin typeface="Calibri" pitchFamily="34" charset="0"/>
            </a:endParaRPr>
          </a:p>
          <a:p>
            <a:pPr algn="ctr" eaLnBrk="1" fontAlgn="auto" hangingPunct="1">
              <a:spcBef>
                <a:spcPts val="0"/>
              </a:spcBef>
              <a:spcAft>
                <a:spcPts val="0"/>
              </a:spcAft>
            </a:pPr>
            <a:r>
              <a:rPr lang="ja-JP" altLang="en-US" sz="1108" b="1" dirty="0">
                <a:solidFill>
                  <a:srgbClr val="000000"/>
                </a:solidFill>
                <a:latin typeface="Calibri" pitchFamily="34" charset="0"/>
              </a:rPr>
              <a:t>（うち就労系障害福祉サービス　</a:t>
            </a:r>
            <a:r>
              <a:rPr lang="en-US" altLang="ja-JP" sz="1108" b="1" dirty="0">
                <a:solidFill>
                  <a:srgbClr val="000000"/>
                </a:solidFill>
                <a:latin typeface="Calibri" pitchFamily="34" charset="0"/>
              </a:rPr>
              <a:t>6,434</a:t>
            </a:r>
            <a:r>
              <a:rPr lang="ja-JP" altLang="en-US" sz="1108" b="1" dirty="0">
                <a:solidFill>
                  <a:srgbClr val="000000"/>
                </a:solidFill>
                <a:latin typeface="Calibri" pitchFamily="34" charset="0"/>
              </a:rPr>
              <a:t>人）</a:t>
            </a:r>
          </a:p>
        </p:txBody>
      </p:sp>
      <p:sp>
        <p:nvSpPr>
          <p:cNvPr id="58" name="Text Box 14"/>
          <p:cNvSpPr txBox="1">
            <a:spLocks noChangeArrowheads="1"/>
          </p:cNvSpPr>
          <p:nvPr/>
        </p:nvSpPr>
        <p:spPr bwMode="auto">
          <a:xfrm>
            <a:off x="6301188" y="5720243"/>
            <a:ext cx="1296866" cy="36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402" tIns="42201" rIns="84402" bIns="4220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ct val="50000"/>
              </a:spcBef>
              <a:spcAft>
                <a:spcPts val="0"/>
              </a:spcAft>
            </a:pPr>
            <a:r>
              <a:rPr lang="en-US" altLang="ja-JP" b="1" u="sng" dirty="0">
                <a:solidFill>
                  <a:srgbClr val="000000"/>
                </a:solidFill>
                <a:latin typeface="Calibri" pitchFamily="34" charset="0"/>
              </a:rPr>
              <a:t>6,411</a:t>
            </a:r>
            <a:r>
              <a:rPr lang="ja-JP" altLang="en-US" b="1" u="sng" dirty="0">
                <a:solidFill>
                  <a:srgbClr val="000000"/>
                </a:solidFill>
                <a:latin typeface="Calibri" pitchFamily="34" charset="0"/>
              </a:rPr>
              <a:t>人</a:t>
            </a:r>
            <a:r>
              <a:rPr lang="en-US" altLang="ja-JP" b="1" u="sng" dirty="0">
                <a:solidFill>
                  <a:srgbClr val="000000"/>
                </a:solidFill>
                <a:latin typeface="Calibri" pitchFamily="34" charset="0"/>
              </a:rPr>
              <a:t>/</a:t>
            </a:r>
            <a:r>
              <a:rPr lang="ja-JP" altLang="en-US" b="1" u="sng" dirty="0">
                <a:solidFill>
                  <a:srgbClr val="000000"/>
                </a:solidFill>
                <a:latin typeface="Calibri" pitchFamily="34" charset="0"/>
              </a:rPr>
              <a:t>年</a:t>
            </a:r>
          </a:p>
        </p:txBody>
      </p:sp>
      <p:sp>
        <p:nvSpPr>
          <p:cNvPr id="59" name="Text Box 20"/>
          <p:cNvSpPr txBox="1">
            <a:spLocks noChangeArrowheads="1"/>
          </p:cNvSpPr>
          <p:nvPr/>
        </p:nvSpPr>
        <p:spPr bwMode="auto">
          <a:xfrm>
            <a:off x="1437508" y="5664451"/>
            <a:ext cx="1082200" cy="36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402" tIns="42201" rIns="84402" bIns="4220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auto" hangingPunct="1">
              <a:spcBef>
                <a:spcPct val="50000"/>
              </a:spcBef>
              <a:spcAft>
                <a:spcPts val="0"/>
              </a:spcAft>
            </a:pPr>
            <a:r>
              <a:rPr lang="en-US" altLang="ja-JP" b="1" u="sng" dirty="0">
                <a:solidFill>
                  <a:srgbClr val="000000"/>
                </a:solidFill>
                <a:latin typeface="Calibri" pitchFamily="34" charset="0"/>
              </a:rPr>
              <a:t>777</a:t>
            </a:r>
            <a:r>
              <a:rPr lang="ja-JP" altLang="en-US" b="1" u="sng" dirty="0">
                <a:solidFill>
                  <a:srgbClr val="000000"/>
                </a:solidFill>
                <a:latin typeface="Calibri" pitchFamily="34" charset="0"/>
              </a:rPr>
              <a:t>人</a:t>
            </a:r>
            <a:r>
              <a:rPr lang="en-US" altLang="ja-JP" b="1" u="sng" dirty="0">
                <a:solidFill>
                  <a:srgbClr val="000000"/>
                </a:solidFill>
                <a:latin typeface="Calibri" pitchFamily="34" charset="0"/>
              </a:rPr>
              <a:t>/</a:t>
            </a:r>
            <a:r>
              <a:rPr lang="ja-JP" altLang="en-US" b="1" u="sng" dirty="0">
                <a:solidFill>
                  <a:srgbClr val="000000"/>
                </a:solidFill>
                <a:latin typeface="Calibri" pitchFamily="34" charset="0"/>
              </a:rPr>
              <a:t>年</a:t>
            </a:r>
          </a:p>
        </p:txBody>
      </p:sp>
      <p:sp>
        <p:nvSpPr>
          <p:cNvPr id="60" name="Text Box 13"/>
          <p:cNvSpPr txBox="1">
            <a:spLocks noChangeArrowheads="1"/>
          </p:cNvSpPr>
          <p:nvPr/>
        </p:nvSpPr>
        <p:spPr bwMode="auto">
          <a:xfrm>
            <a:off x="2596663" y="5662483"/>
            <a:ext cx="3080238" cy="596585"/>
          </a:xfrm>
          <a:prstGeom prst="rect">
            <a:avLst/>
          </a:prstGeom>
          <a:noFill/>
          <a:ln w="9525">
            <a:noFill/>
            <a:miter lim="800000"/>
            <a:headEnd/>
            <a:tailEnd/>
          </a:ln>
          <a:effectLst/>
        </p:spPr>
        <p:txBody>
          <a:bodyPr wrap="square" lIns="84402" tIns="42201" rIns="84402" bIns="42201">
            <a:spAutoFit/>
          </a:bodyPr>
          <a:lstStyle/>
          <a:p>
            <a:pPr algn="ctr" fontAlgn="auto">
              <a:spcBef>
                <a:spcPct val="50000"/>
              </a:spcBef>
              <a:spcAft>
                <a:spcPts val="0"/>
              </a:spcAft>
              <a:defRPr/>
            </a:pPr>
            <a:r>
              <a:rPr lang="ja-JP" altLang="en-US" sz="1846" b="1" u="sng" dirty="0">
                <a:solidFill>
                  <a:srgbClr val="000000"/>
                </a:solidFill>
                <a:latin typeface="Calibri"/>
                <a:ea typeface="ＭＳ Ｐゴシック"/>
              </a:rPr>
              <a:t>特別支援学校</a:t>
            </a:r>
          </a:p>
          <a:p>
            <a:pPr algn="ctr" fontAlgn="auto">
              <a:spcBef>
                <a:spcPts val="0"/>
              </a:spcBef>
              <a:spcAft>
                <a:spcPts val="0"/>
              </a:spcAft>
              <a:defRPr/>
            </a:pPr>
            <a:r>
              <a:rPr lang="ja-JP" altLang="en-US" sz="1292" b="1" u="sng" dirty="0">
                <a:solidFill>
                  <a:srgbClr val="000000"/>
                </a:solidFill>
                <a:latin typeface="ＭＳ Ｐゴシック" pitchFamily="50" charset="-128"/>
                <a:ea typeface="ＭＳ Ｐゴシック"/>
              </a:rPr>
              <a:t>卒業生</a:t>
            </a:r>
            <a:r>
              <a:rPr lang="en-US" altLang="ja-JP" sz="1477" b="1" u="sng" dirty="0">
                <a:solidFill>
                  <a:srgbClr val="000000"/>
                </a:solidFill>
                <a:latin typeface="Calibri"/>
                <a:ea typeface="ＭＳ Ｐゴシック"/>
              </a:rPr>
              <a:t>21,292</a:t>
            </a:r>
            <a:r>
              <a:rPr lang="ja-JP" altLang="en-US" sz="1292" b="1" u="sng" dirty="0">
                <a:solidFill>
                  <a:srgbClr val="000000"/>
                </a:solidFill>
                <a:latin typeface="ＭＳ Ｐゴシック" pitchFamily="50" charset="-128"/>
                <a:ea typeface="ＭＳ Ｐゴシック"/>
              </a:rPr>
              <a:t>人（平成２９年３月卒）</a:t>
            </a:r>
          </a:p>
        </p:txBody>
      </p:sp>
      <p:grpSp>
        <p:nvGrpSpPr>
          <p:cNvPr id="6" name="グループ化 5"/>
          <p:cNvGrpSpPr/>
          <p:nvPr/>
        </p:nvGrpSpPr>
        <p:grpSpPr>
          <a:xfrm>
            <a:off x="7762509" y="4427564"/>
            <a:ext cx="1314450" cy="1194910"/>
            <a:chOff x="8409385" y="4438770"/>
            <a:chExt cx="1423988" cy="1294486"/>
          </a:xfrm>
        </p:grpSpPr>
        <p:grpSp>
          <p:nvGrpSpPr>
            <p:cNvPr id="4" name="グループ化 3"/>
            <p:cNvGrpSpPr/>
            <p:nvPr/>
          </p:nvGrpSpPr>
          <p:grpSpPr>
            <a:xfrm>
              <a:off x="8409385" y="4438770"/>
              <a:ext cx="1423988" cy="1294486"/>
              <a:chOff x="8409385" y="4438770"/>
              <a:chExt cx="1423988" cy="1294486"/>
            </a:xfrm>
          </p:grpSpPr>
          <p:sp>
            <p:nvSpPr>
              <p:cNvPr id="18436" name="AutoShape 4"/>
              <p:cNvSpPr>
                <a:spLocks noChangeArrowheads="1"/>
              </p:cNvSpPr>
              <p:nvPr/>
            </p:nvSpPr>
            <p:spPr bwMode="auto">
              <a:xfrm>
                <a:off x="8508602" y="4438770"/>
                <a:ext cx="1225550" cy="1294486"/>
              </a:xfrm>
              <a:prstGeom prst="roundRect">
                <a:avLst>
                  <a:gd name="adj" fmla="val 16667"/>
                </a:avLst>
              </a:prstGeom>
              <a:solidFill>
                <a:srgbClr val="00FFFF">
                  <a:alpha val="16078"/>
                </a:srgbClr>
              </a:solidFill>
              <a:ln w="9525">
                <a:solidFill>
                  <a:schemeClr val="tx1"/>
                </a:solidFill>
                <a:round/>
                <a:headEnd/>
                <a:tailEnd/>
              </a:ln>
            </p:spPr>
            <p:txBody>
              <a:bodyPr wrap="none" lIns="84402" tIns="42201" rIns="84402" bIns="42201" anchor="ctr"/>
              <a:lstStyle/>
              <a:p>
                <a:endParaRPr lang="ja-JP" altLang="en-US" sz="1108">
                  <a:solidFill>
                    <a:srgbClr val="000000"/>
                  </a:solidFill>
                  <a:latin typeface="Calibri"/>
                  <a:ea typeface="ＭＳ Ｐゴシック"/>
                </a:endParaRPr>
              </a:p>
            </p:txBody>
          </p:sp>
          <p:sp>
            <p:nvSpPr>
              <p:cNvPr id="18460" name="正方形/長方形 44"/>
              <p:cNvSpPr>
                <a:spLocks noChangeArrowheads="1"/>
              </p:cNvSpPr>
              <p:nvPr/>
            </p:nvSpPr>
            <p:spPr bwMode="auto">
              <a:xfrm>
                <a:off x="8612576" y="5415542"/>
                <a:ext cx="1071562" cy="168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lIns="33971" tIns="6792" rIns="33971" bIns="6792"/>
              <a:lstStyle/>
              <a:p>
                <a:pPr marL="109901" indent="-109901" algn="ctr" defTabSz="805940"/>
                <a:r>
                  <a:rPr lang="ja-JP" altLang="en-US" sz="1108" b="1" dirty="0">
                    <a:solidFill>
                      <a:srgbClr val="FF0000"/>
                    </a:solidFill>
                    <a:latin typeface="Calibri"/>
                    <a:ea typeface="ＭＳ Ｐゴシック"/>
                  </a:rPr>
                  <a:t>（平成２８年度）</a:t>
                </a:r>
              </a:p>
            </p:txBody>
          </p:sp>
          <p:sp>
            <p:nvSpPr>
              <p:cNvPr id="56" name="Text Box 43"/>
              <p:cNvSpPr txBox="1">
                <a:spLocks noChangeArrowheads="1"/>
              </p:cNvSpPr>
              <p:nvPr/>
            </p:nvSpPr>
            <p:spPr bwMode="auto">
              <a:xfrm>
                <a:off x="8409385" y="4562558"/>
                <a:ext cx="1423988" cy="738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84391" tIns="42197" rIns="84391" bIns="42197">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ct val="50000"/>
                  </a:spcBef>
                  <a:spcAft>
                    <a:spcPts val="0"/>
                  </a:spcAft>
                </a:pPr>
                <a:r>
                  <a:rPr lang="ja-JP" altLang="en-US" sz="1108" b="1" dirty="0">
                    <a:solidFill>
                      <a:srgbClr val="000000"/>
                    </a:solidFill>
                    <a:latin typeface="Calibri" pitchFamily="34" charset="0"/>
                  </a:rPr>
                  <a:t>ハローワークからの紹介就職件数</a:t>
                </a:r>
              </a:p>
              <a:p>
                <a:pPr algn="ctr" eaLnBrk="1" fontAlgn="auto" hangingPunct="1">
                  <a:spcBef>
                    <a:spcPct val="50000"/>
                  </a:spcBef>
                  <a:spcAft>
                    <a:spcPts val="0"/>
                  </a:spcAft>
                </a:pPr>
                <a:r>
                  <a:rPr lang="ja-JP" altLang="en-US" sz="1108" b="1" dirty="0">
                    <a:solidFill>
                      <a:srgbClr val="FF0000"/>
                    </a:solidFill>
                    <a:latin typeface="Calibri" pitchFamily="34" charset="0"/>
                  </a:rPr>
                  <a:t>９３，２２９件</a:t>
                </a:r>
              </a:p>
            </p:txBody>
          </p:sp>
        </p:grpSp>
        <p:sp>
          <p:nvSpPr>
            <p:cNvPr id="53" name="正方形/長方形 44"/>
            <p:cNvSpPr>
              <a:spLocks noChangeArrowheads="1"/>
            </p:cNvSpPr>
            <p:nvPr/>
          </p:nvSpPr>
          <p:spPr bwMode="auto">
            <a:xfrm>
              <a:off x="8481392" y="5229200"/>
              <a:ext cx="1224136" cy="168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lIns="33971" tIns="6792" rIns="33971" bIns="6792"/>
            <a:lstStyle/>
            <a:p>
              <a:pPr marL="109901" indent="-109901" algn="ctr" defTabSz="805940"/>
              <a:r>
                <a:rPr lang="en-US" altLang="ja-JP" sz="923" dirty="0">
                  <a:solidFill>
                    <a:prstClr val="black"/>
                  </a:solidFill>
                  <a:latin typeface="Calibri"/>
                  <a:ea typeface="ＭＳ Ｐゴシック"/>
                </a:rPr>
                <a:t>※A</a:t>
              </a:r>
              <a:r>
                <a:rPr lang="ja-JP" altLang="en-US" sz="923" dirty="0">
                  <a:solidFill>
                    <a:prstClr val="black"/>
                  </a:solidFill>
                  <a:latin typeface="Calibri"/>
                  <a:ea typeface="ＭＳ Ｐゴシック"/>
                </a:rPr>
                <a:t>型：</a:t>
              </a:r>
              <a:r>
                <a:rPr lang="en-US" altLang="ja-JP" sz="923" dirty="0">
                  <a:solidFill>
                    <a:prstClr val="black"/>
                  </a:solidFill>
                  <a:latin typeface="Calibri"/>
                  <a:ea typeface="ＭＳ Ｐゴシック"/>
                </a:rPr>
                <a:t>21,607</a:t>
              </a:r>
              <a:r>
                <a:rPr lang="ja-JP" altLang="en-US" sz="923" dirty="0">
                  <a:solidFill>
                    <a:prstClr val="black"/>
                  </a:solidFill>
                  <a:latin typeface="Calibri"/>
                  <a:ea typeface="ＭＳ Ｐゴシック"/>
                </a:rPr>
                <a:t>件</a:t>
              </a:r>
            </a:p>
          </p:txBody>
        </p:sp>
      </p:grpSp>
      <p:sp>
        <p:nvSpPr>
          <p:cNvPr id="61" name="Text Box 15"/>
          <p:cNvSpPr txBox="1">
            <a:spLocks noChangeArrowheads="1"/>
          </p:cNvSpPr>
          <p:nvPr/>
        </p:nvSpPr>
        <p:spPr bwMode="auto">
          <a:xfrm>
            <a:off x="82266" y="660792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スライド番号プレースホルダー 6"/>
          <p:cNvSpPr>
            <a:spLocks noGrp="1"/>
          </p:cNvSpPr>
          <p:nvPr>
            <p:ph type="sldNum" sz="quarter" idx="12"/>
          </p:nvPr>
        </p:nvSpPr>
        <p:spPr>
          <a:xfrm>
            <a:off x="7086633" y="6528497"/>
            <a:ext cx="2057400" cy="365125"/>
          </a:xfrm>
        </p:spPr>
        <p:txBody>
          <a:bodyPr/>
          <a:lstStyle/>
          <a:p>
            <a:pPr>
              <a:defRPr/>
            </a:pPr>
            <a:fld id="{431CAECD-5926-4741-A906-A08E04809A27}" type="slidenum">
              <a:rPr lang="en-US" altLang="ja-JP" smtClean="0"/>
              <a:pPr>
                <a:defRPr/>
              </a:pPr>
              <a:t>110</a:t>
            </a:fld>
            <a:endParaRPr lang="en-US" altLang="ja-JP"/>
          </a:p>
        </p:txBody>
      </p:sp>
    </p:spTree>
    <p:extLst>
      <p:ext uri="{BB962C8B-B14F-4D97-AF65-F5344CB8AC3E}">
        <p14:creationId xmlns:p14="http://schemas.microsoft.com/office/powerpoint/2010/main" val="15307240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7"/>
          <p:cNvSpPr txBox="1">
            <a:spLocks/>
          </p:cNvSpPr>
          <p:nvPr/>
        </p:nvSpPr>
        <p:spPr bwMode="auto">
          <a:xfrm>
            <a:off x="33" y="238493"/>
            <a:ext cx="9144000" cy="465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4087" tIns="42043" rIns="84087" bIns="42043"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970" algn="ctr" rtl="0" fontAlgn="base">
              <a:spcBef>
                <a:spcPct val="0"/>
              </a:spcBef>
              <a:spcAft>
                <a:spcPct val="0"/>
              </a:spcAft>
              <a:defRPr kumimoji="1" sz="4400">
                <a:solidFill>
                  <a:schemeClr val="tx1"/>
                </a:solidFill>
                <a:latin typeface="Calibri" pitchFamily="34" charset="0"/>
                <a:ea typeface="ＭＳ Ｐゴシック" charset="-128"/>
              </a:defRPr>
            </a:lvl6pPr>
            <a:lvl7pPr marL="911945" algn="ctr" rtl="0" fontAlgn="base">
              <a:spcBef>
                <a:spcPct val="0"/>
              </a:spcBef>
              <a:spcAft>
                <a:spcPct val="0"/>
              </a:spcAft>
              <a:defRPr kumimoji="1" sz="4400">
                <a:solidFill>
                  <a:schemeClr val="tx1"/>
                </a:solidFill>
                <a:latin typeface="Calibri" pitchFamily="34" charset="0"/>
                <a:ea typeface="ＭＳ Ｐゴシック" charset="-128"/>
              </a:defRPr>
            </a:lvl7pPr>
            <a:lvl8pPr marL="1367920" algn="ctr" rtl="0" fontAlgn="base">
              <a:spcBef>
                <a:spcPct val="0"/>
              </a:spcBef>
              <a:spcAft>
                <a:spcPct val="0"/>
              </a:spcAft>
              <a:defRPr kumimoji="1" sz="4400">
                <a:solidFill>
                  <a:schemeClr val="tx1"/>
                </a:solidFill>
                <a:latin typeface="Calibri" pitchFamily="34" charset="0"/>
                <a:ea typeface="ＭＳ Ｐゴシック" charset="-128"/>
              </a:defRPr>
            </a:lvl8pPr>
            <a:lvl9pPr marL="1823892"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215" dirty="0">
                <a:solidFill>
                  <a:srgbClr val="002060"/>
                </a:solidFill>
                <a:latin typeface="HGP創英角ｺﾞｼｯｸUB" panose="020B0900000000000000" pitchFamily="50" charset="-128"/>
                <a:ea typeface="HGP創英角ｺﾞｼｯｸUB" panose="020B0900000000000000" pitchFamily="50" charset="-128"/>
              </a:rPr>
              <a:t>就労移行支援事業による一般就労への移行率別の施設割合の推移</a:t>
            </a:r>
          </a:p>
        </p:txBody>
      </p:sp>
      <p:sp>
        <p:nvSpPr>
          <p:cNvPr id="2" name="正方形/長方形 1"/>
          <p:cNvSpPr/>
          <p:nvPr/>
        </p:nvSpPr>
        <p:spPr>
          <a:xfrm>
            <a:off x="52136" y="836828"/>
            <a:ext cx="9038769" cy="59259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marL="165983" indent="-421589" fontAlgn="auto">
              <a:spcBef>
                <a:spcPts val="0"/>
              </a:spcBef>
              <a:spcAft>
                <a:spcPts val="0"/>
              </a:spcAft>
            </a:pPr>
            <a:r>
              <a:rPr lang="ja-JP" altLang="en-US" sz="1385" dirty="0">
                <a:solidFill>
                  <a:prstClr val="black"/>
                </a:solidFill>
              </a:rPr>
              <a:t>○　一般就労への移行率が２０％以上の就労移行支援事業所の割合は、５１．９％である。一方で、移行率が０％の事業所が３割弱となっている。　</a:t>
            </a:r>
          </a:p>
        </p:txBody>
      </p:sp>
      <p:grpSp>
        <p:nvGrpSpPr>
          <p:cNvPr id="25" name="グループ化 10"/>
          <p:cNvGrpSpPr>
            <a:grpSpLocks/>
          </p:cNvGrpSpPr>
          <p:nvPr/>
        </p:nvGrpSpPr>
        <p:grpSpPr bwMode="auto">
          <a:xfrm>
            <a:off x="74" y="704306"/>
            <a:ext cx="9144000" cy="65943"/>
            <a:chOff x="0" y="188640"/>
            <a:chExt cx="9144000" cy="72008"/>
          </a:xfrm>
        </p:grpSpPr>
        <p:cxnSp>
          <p:nvCxnSpPr>
            <p:cNvPr id="27" name="直線コネクタ 26"/>
            <p:cNvCxnSpPr/>
            <p:nvPr/>
          </p:nvCxnSpPr>
          <p:spPr>
            <a:xfrm>
              <a:off x="0" y="188640"/>
              <a:ext cx="9144000" cy="0"/>
            </a:xfrm>
            <a:prstGeom prst="line">
              <a:avLst/>
            </a:prstGeom>
            <a:noFill/>
            <a:ln w="9525" cap="flat" cmpd="sng" algn="ctr">
              <a:solidFill>
                <a:srgbClr val="99CCFF"/>
              </a:solidFill>
              <a:prstDash val="solid"/>
            </a:ln>
            <a:effectLst/>
          </p:spPr>
        </p:cxnSp>
        <p:cxnSp>
          <p:nvCxnSpPr>
            <p:cNvPr id="28" name="直線コネクタ 27"/>
            <p:cNvCxnSpPr/>
            <p:nvPr/>
          </p:nvCxnSpPr>
          <p:spPr>
            <a:xfrm>
              <a:off x="0" y="260648"/>
              <a:ext cx="9144000" cy="0"/>
            </a:xfrm>
            <a:prstGeom prst="line">
              <a:avLst/>
            </a:prstGeom>
            <a:noFill/>
            <a:ln w="57150" cap="flat" cmpd="sng" algn="ctr">
              <a:solidFill>
                <a:srgbClr val="99CCFF"/>
              </a:solidFill>
              <a:prstDash val="solid"/>
            </a:ln>
            <a:effectLst/>
          </p:spPr>
        </p:cxnSp>
      </p:gr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02" y="-205520"/>
            <a:ext cx="9477430" cy="6730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左中かっこ 11"/>
          <p:cNvSpPr/>
          <p:nvPr/>
        </p:nvSpPr>
        <p:spPr>
          <a:xfrm rot="16200000">
            <a:off x="6879231" y="1906703"/>
            <a:ext cx="199408" cy="3323444"/>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84315" tIns="42157" rIns="84315" bIns="42157"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1015">
              <a:solidFill>
                <a:srgbClr val="000000"/>
              </a:solidFill>
            </a:endParaRPr>
          </a:p>
        </p:txBody>
      </p:sp>
      <p:sp>
        <p:nvSpPr>
          <p:cNvPr id="10" name="左中かっこ 9"/>
          <p:cNvSpPr/>
          <p:nvPr/>
        </p:nvSpPr>
        <p:spPr>
          <a:xfrm rot="16200000">
            <a:off x="6760264" y="1307504"/>
            <a:ext cx="199409" cy="3569552"/>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84315" tIns="42157" rIns="84315" bIns="42157"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1015">
              <a:solidFill>
                <a:srgbClr val="000000"/>
              </a:solidFill>
            </a:endParaRPr>
          </a:p>
        </p:txBody>
      </p:sp>
      <p:sp>
        <p:nvSpPr>
          <p:cNvPr id="11" name="テキスト ボックス 1"/>
          <p:cNvSpPr txBox="1"/>
          <p:nvPr/>
        </p:nvSpPr>
        <p:spPr>
          <a:xfrm>
            <a:off x="5196232" y="3087945"/>
            <a:ext cx="3740143" cy="246063"/>
          </a:xfrm>
          <a:prstGeom prst="rect">
            <a:avLst/>
          </a:prstGeom>
        </p:spPr>
        <p:txBody>
          <a:bodyPr wrap="square" lIns="0" tIns="42157" rIns="0" bIns="4215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rgbClr val="000000"/>
                </a:solidFill>
                <a:latin typeface="HGPｺﾞｼｯｸE" pitchFamily="50" charset="-128"/>
                <a:ea typeface="HGPｺﾞｼｯｸE" pitchFamily="50" charset="-128"/>
              </a:rPr>
              <a:t>一般就労への移行率が</a:t>
            </a:r>
            <a:r>
              <a:rPr lang="en-US" altLang="ja-JP" sz="1000" dirty="0">
                <a:solidFill>
                  <a:srgbClr val="000000"/>
                </a:solidFill>
                <a:latin typeface="HGPｺﾞｼｯｸE" pitchFamily="50" charset="-128"/>
                <a:ea typeface="HGPｺﾞｼｯｸE" pitchFamily="50" charset="-128"/>
              </a:rPr>
              <a:t>20%</a:t>
            </a:r>
            <a:r>
              <a:rPr lang="ja-JP" altLang="en-US" sz="1000" dirty="0">
                <a:solidFill>
                  <a:srgbClr val="000000"/>
                </a:solidFill>
                <a:latin typeface="HGPｺﾞｼｯｸE" pitchFamily="50" charset="-128"/>
                <a:ea typeface="HGPｺﾞｼｯｸE" pitchFamily="50" charset="-128"/>
              </a:rPr>
              <a:t>以上の施設　</a:t>
            </a:r>
            <a:r>
              <a:rPr lang="en-US" altLang="ja-JP" sz="10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44.9%</a:t>
            </a:r>
            <a:r>
              <a:rPr lang="ja-JP" altLang="en-US" sz="10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en-US" altLang="ja-JP" sz="1000" dirty="0">
                <a:solidFill>
                  <a:prstClr val="black"/>
                </a:solidFill>
                <a:latin typeface="HGPｺﾞｼｯｸE" pitchFamily="50" charset="-128"/>
                <a:ea typeface="HGPｺﾞｼｯｸE" pitchFamily="50" charset="-128"/>
              </a:rPr>
              <a:t>(</a:t>
            </a:r>
            <a:r>
              <a:rPr lang="ja-JP" altLang="en-US" sz="1000" dirty="0">
                <a:solidFill>
                  <a:prstClr val="black"/>
                </a:solidFill>
                <a:latin typeface="HGPｺﾞｼｯｸE" pitchFamily="50" charset="-128"/>
                <a:ea typeface="HGPｺﾞｼｯｸE" pitchFamily="50" charset="-128"/>
              </a:rPr>
              <a:t>施設数</a:t>
            </a:r>
            <a:r>
              <a:rPr lang="en-US" altLang="ja-JP" sz="1000" dirty="0">
                <a:solidFill>
                  <a:prstClr val="black"/>
                </a:solidFill>
                <a:latin typeface="HGPｺﾞｼｯｸE" pitchFamily="50" charset="-128"/>
                <a:ea typeface="HGPｺﾞｼｯｸE" pitchFamily="50" charset="-128"/>
              </a:rPr>
              <a:t>1038)</a:t>
            </a:r>
            <a:r>
              <a:rPr lang="ja-JP" altLang="en-US" sz="1015"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sz="1015" dirty="0">
              <a:solidFill>
                <a:srgbClr val="000000"/>
              </a:solidFill>
              <a:latin typeface="HGPｺﾞｼｯｸE" pitchFamily="50" charset="-128"/>
              <a:ea typeface="HGPｺﾞｼｯｸE" pitchFamily="50" charset="-128"/>
            </a:endParaRPr>
          </a:p>
        </p:txBody>
      </p:sp>
      <p:sp>
        <p:nvSpPr>
          <p:cNvPr id="13" name="テキスト ボックス 1"/>
          <p:cNvSpPr txBox="1"/>
          <p:nvPr/>
        </p:nvSpPr>
        <p:spPr>
          <a:xfrm>
            <a:off x="5317213" y="3596298"/>
            <a:ext cx="3498183" cy="232639"/>
          </a:xfrm>
          <a:prstGeom prst="rect">
            <a:avLst/>
          </a:prstGeom>
        </p:spPr>
        <p:txBody>
          <a:bodyPr wrap="square" lIns="84315" tIns="42157" rIns="84315" bIns="4215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rgbClr val="000000"/>
                </a:solidFill>
                <a:latin typeface="HGPｺﾞｼｯｸE" pitchFamily="50" charset="-128"/>
                <a:ea typeface="HGPｺﾞｼｯｸE" pitchFamily="50" charset="-128"/>
              </a:rPr>
              <a:t>一般就労への移行率が</a:t>
            </a:r>
            <a:r>
              <a:rPr lang="en-US" altLang="ja-JP" sz="1000" dirty="0">
                <a:solidFill>
                  <a:srgbClr val="000000"/>
                </a:solidFill>
                <a:latin typeface="HGPｺﾞｼｯｸE" pitchFamily="50" charset="-128"/>
                <a:ea typeface="HGPｺﾞｼｯｸE" pitchFamily="50" charset="-128"/>
              </a:rPr>
              <a:t>20%</a:t>
            </a:r>
            <a:r>
              <a:rPr lang="ja-JP" altLang="en-US" sz="1000" dirty="0">
                <a:solidFill>
                  <a:srgbClr val="000000"/>
                </a:solidFill>
                <a:latin typeface="HGPｺﾞｼｯｸE" pitchFamily="50" charset="-128"/>
                <a:ea typeface="HGPｺﾞｼｯｸE" pitchFamily="50" charset="-128"/>
              </a:rPr>
              <a:t>以上の施設　</a:t>
            </a:r>
            <a:r>
              <a:rPr lang="en-US" altLang="ja-JP" sz="10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42.5</a:t>
            </a:r>
            <a:r>
              <a:rPr lang="en-US" altLang="ja-JP" sz="1000"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a:t>
            </a:r>
            <a:r>
              <a:rPr lang="en-US" altLang="ja-JP" sz="1000" dirty="0">
                <a:solidFill>
                  <a:prstClr val="black"/>
                </a:solidFill>
                <a:latin typeface="HGPｺﾞｼｯｸE" pitchFamily="50" charset="-128"/>
                <a:ea typeface="HGPｺﾞｼｯｸE" pitchFamily="50" charset="-128"/>
              </a:rPr>
              <a:t>(</a:t>
            </a:r>
            <a:r>
              <a:rPr lang="ja-JP" altLang="en-US" sz="1000" dirty="0">
                <a:solidFill>
                  <a:prstClr val="black"/>
                </a:solidFill>
                <a:latin typeface="HGPｺﾞｼｯｸE" pitchFamily="50" charset="-128"/>
                <a:ea typeface="HGPｺﾞｼｯｸE" pitchFamily="50" charset="-128"/>
              </a:rPr>
              <a:t>施設数</a:t>
            </a:r>
            <a:r>
              <a:rPr lang="en-US" altLang="ja-JP" sz="1000" dirty="0">
                <a:solidFill>
                  <a:prstClr val="black"/>
                </a:solidFill>
                <a:latin typeface="HGPｺﾞｼｯｸE" pitchFamily="50" charset="-128"/>
                <a:ea typeface="HGPｺﾞｼｯｸE" pitchFamily="50" charset="-128"/>
              </a:rPr>
              <a:t>880</a:t>
            </a:r>
            <a:r>
              <a:rPr lang="en-US" altLang="ja-JP" sz="1015" dirty="0">
                <a:solidFill>
                  <a:prstClr val="black"/>
                </a:solidFill>
                <a:latin typeface="HGPｺﾞｼｯｸE" pitchFamily="50" charset="-128"/>
                <a:ea typeface="HGPｺﾞｼｯｸE" pitchFamily="50" charset="-128"/>
              </a:rPr>
              <a:t>)</a:t>
            </a:r>
            <a:r>
              <a:rPr lang="ja-JP" altLang="en-US" sz="1015"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sz="1015" dirty="0">
              <a:solidFill>
                <a:srgbClr val="000000"/>
              </a:solidFill>
              <a:latin typeface="HGPｺﾞｼｯｸE" pitchFamily="50" charset="-128"/>
              <a:ea typeface="HGPｺﾞｼｯｸE" pitchFamily="50" charset="-128"/>
            </a:endParaRPr>
          </a:p>
        </p:txBody>
      </p:sp>
      <p:sp>
        <p:nvSpPr>
          <p:cNvPr id="14" name="左中かっこ 13"/>
          <p:cNvSpPr/>
          <p:nvPr/>
        </p:nvSpPr>
        <p:spPr>
          <a:xfrm rot="16200000">
            <a:off x="6935777" y="2503459"/>
            <a:ext cx="199408" cy="3256977"/>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84315" tIns="42157" rIns="84315" bIns="42157"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1015">
              <a:solidFill>
                <a:srgbClr val="000000"/>
              </a:solidFill>
            </a:endParaRPr>
          </a:p>
        </p:txBody>
      </p:sp>
      <p:sp>
        <p:nvSpPr>
          <p:cNvPr id="15" name="テキスト ボックス 1"/>
          <p:cNvSpPr txBox="1"/>
          <p:nvPr/>
        </p:nvSpPr>
        <p:spPr>
          <a:xfrm>
            <a:off x="5338636" y="4155196"/>
            <a:ext cx="3511557" cy="232615"/>
          </a:xfrm>
          <a:prstGeom prst="rect">
            <a:avLst/>
          </a:prstGeom>
        </p:spPr>
        <p:txBody>
          <a:bodyPr wrap="square" lIns="84315" tIns="42157" rIns="84315" bIns="4215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rgbClr val="000000"/>
                </a:solidFill>
                <a:latin typeface="HGPｺﾞｼｯｸE" pitchFamily="50" charset="-128"/>
                <a:ea typeface="HGPｺﾞｼｯｸE" pitchFamily="50" charset="-128"/>
              </a:rPr>
              <a:t>一般就労への移行率が</a:t>
            </a:r>
            <a:r>
              <a:rPr lang="en-US" altLang="ja-JP" sz="1000" dirty="0">
                <a:solidFill>
                  <a:srgbClr val="000000"/>
                </a:solidFill>
                <a:latin typeface="HGPｺﾞｼｯｸE" pitchFamily="50" charset="-128"/>
                <a:ea typeface="HGPｺﾞｼｯｸE" pitchFamily="50" charset="-128"/>
              </a:rPr>
              <a:t>20%</a:t>
            </a:r>
            <a:r>
              <a:rPr lang="ja-JP" altLang="en-US" sz="1000" dirty="0">
                <a:solidFill>
                  <a:srgbClr val="000000"/>
                </a:solidFill>
                <a:latin typeface="HGPｺﾞｼｯｸE" pitchFamily="50" charset="-128"/>
                <a:ea typeface="HGPｺﾞｼｯｸE" pitchFamily="50" charset="-128"/>
              </a:rPr>
              <a:t>以上の施設　</a:t>
            </a:r>
            <a:r>
              <a:rPr lang="en-US" altLang="ja-JP" sz="10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41.3%</a:t>
            </a:r>
            <a:r>
              <a:rPr lang="en-US" altLang="ja-JP" sz="1000" dirty="0">
                <a:solidFill>
                  <a:prstClr val="black"/>
                </a:solidFill>
                <a:latin typeface="HGPｺﾞｼｯｸE" pitchFamily="50" charset="-128"/>
                <a:ea typeface="HGPｺﾞｼｯｸE" pitchFamily="50" charset="-128"/>
              </a:rPr>
              <a:t>(</a:t>
            </a:r>
            <a:r>
              <a:rPr lang="ja-JP" altLang="en-US" sz="1000" dirty="0">
                <a:solidFill>
                  <a:prstClr val="black"/>
                </a:solidFill>
                <a:latin typeface="HGPｺﾞｼｯｸE" pitchFamily="50" charset="-128"/>
                <a:ea typeface="HGPｺﾞｼｯｸE" pitchFamily="50" charset="-128"/>
              </a:rPr>
              <a:t>施設数</a:t>
            </a:r>
            <a:r>
              <a:rPr lang="en-US" altLang="ja-JP" sz="1000" dirty="0">
                <a:solidFill>
                  <a:prstClr val="black"/>
                </a:solidFill>
                <a:latin typeface="HGPｺﾞｼｯｸE" pitchFamily="50" charset="-128"/>
                <a:ea typeface="HGPｺﾞｼｯｸE" pitchFamily="50" charset="-128"/>
              </a:rPr>
              <a:t>612)</a:t>
            </a:r>
            <a:r>
              <a:rPr lang="ja-JP" altLang="en-US" sz="1015"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sz="1015" dirty="0">
              <a:solidFill>
                <a:srgbClr val="000000"/>
              </a:solidFill>
              <a:latin typeface="HGPｺﾞｼｯｸE" pitchFamily="50" charset="-128"/>
              <a:ea typeface="HGPｺﾞｼｯｸE" pitchFamily="50" charset="-128"/>
            </a:endParaRPr>
          </a:p>
        </p:txBody>
      </p:sp>
      <p:sp>
        <p:nvSpPr>
          <p:cNvPr id="16" name="左中かっこ 15"/>
          <p:cNvSpPr/>
          <p:nvPr/>
        </p:nvSpPr>
        <p:spPr>
          <a:xfrm rot="16200000">
            <a:off x="6954868" y="3010284"/>
            <a:ext cx="199408" cy="3176154"/>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84315" tIns="42157" rIns="84315" bIns="42157"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1015">
              <a:solidFill>
                <a:srgbClr val="000000"/>
              </a:solidFill>
            </a:endParaRPr>
          </a:p>
        </p:txBody>
      </p:sp>
      <p:sp>
        <p:nvSpPr>
          <p:cNvPr id="17" name="テキスト ボックス 1"/>
          <p:cNvSpPr txBox="1"/>
          <p:nvPr/>
        </p:nvSpPr>
        <p:spPr>
          <a:xfrm>
            <a:off x="5283588" y="4598850"/>
            <a:ext cx="3503785" cy="232615"/>
          </a:xfrm>
          <a:prstGeom prst="rect">
            <a:avLst/>
          </a:prstGeom>
        </p:spPr>
        <p:txBody>
          <a:bodyPr wrap="square" lIns="84315" tIns="42157" rIns="84315" bIns="4215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rgbClr val="000000"/>
                </a:solidFill>
                <a:latin typeface="HGPｺﾞｼｯｸE" pitchFamily="50" charset="-128"/>
                <a:ea typeface="HGPｺﾞｼｯｸE" pitchFamily="50" charset="-128"/>
              </a:rPr>
              <a:t>一般就労への移行率が</a:t>
            </a:r>
            <a:r>
              <a:rPr lang="en-US" altLang="ja-JP" sz="1000" dirty="0">
                <a:solidFill>
                  <a:srgbClr val="000000"/>
                </a:solidFill>
                <a:latin typeface="HGPｺﾞｼｯｸE" pitchFamily="50" charset="-128"/>
                <a:ea typeface="HGPｺﾞｼｯｸE" pitchFamily="50" charset="-128"/>
              </a:rPr>
              <a:t>20%</a:t>
            </a:r>
            <a:r>
              <a:rPr lang="ja-JP" altLang="en-US" sz="1000" dirty="0">
                <a:solidFill>
                  <a:srgbClr val="000000"/>
                </a:solidFill>
                <a:latin typeface="HGPｺﾞｼｯｸE" pitchFamily="50" charset="-128"/>
                <a:ea typeface="HGPｺﾞｼｯｸE" pitchFamily="50" charset="-128"/>
              </a:rPr>
              <a:t>以上の施設　</a:t>
            </a:r>
            <a:r>
              <a:rPr lang="en-US" altLang="ja-JP" sz="10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40.1%</a:t>
            </a:r>
            <a:r>
              <a:rPr lang="en-US" altLang="ja-JP" sz="1000" dirty="0">
                <a:solidFill>
                  <a:prstClr val="black"/>
                </a:solidFill>
                <a:latin typeface="HGPｺﾞｼｯｸE" pitchFamily="50" charset="-128"/>
                <a:ea typeface="HGPｺﾞｼｯｸE" pitchFamily="50" charset="-128"/>
              </a:rPr>
              <a:t>(</a:t>
            </a:r>
            <a:r>
              <a:rPr lang="ja-JP" altLang="en-US" sz="1000" dirty="0">
                <a:solidFill>
                  <a:prstClr val="black"/>
                </a:solidFill>
                <a:latin typeface="HGPｺﾞｼｯｸE" pitchFamily="50" charset="-128"/>
                <a:ea typeface="HGPｺﾞｼｯｸE" pitchFamily="50" charset="-128"/>
              </a:rPr>
              <a:t>施設数</a:t>
            </a:r>
            <a:r>
              <a:rPr lang="en-US" altLang="ja-JP" sz="1000" dirty="0">
                <a:solidFill>
                  <a:prstClr val="black"/>
                </a:solidFill>
                <a:latin typeface="HGPｺﾞｼｯｸE" pitchFamily="50" charset="-128"/>
                <a:ea typeface="HGPｺﾞｼｯｸE" pitchFamily="50" charset="-128"/>
              </a:rPr>
              <a:t>463)</a:t>
            </a:r>
            <a:r>
              <a:rPr lang="ja-JP" altLang="en-US" sz="1015"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sz="1015" dirty="0">
              <a:solidFill>
                <a:srgbClr val="000000"/>
              </a:solidFill>
              <a:latin typeface="HGPｺﾞｼｯｸE" pitchFamily="50" charset="-128"/>
              <a:ea typeface="HGPｺﾞｼｯｸE" pitchFamily="50" charset="-128"/>
            </a:endParaRPr>
          </a:p>
        </p:txBody>
      </p:sp>
      <p:sp>
        <p:nvSpPr>
          <p:cNvPr id="18" name="左中かっこ 17"/>
          <p:cNvSpPr/>
          <p:nvPr/>
        </p:nvSpPr>
        <p:spPr>
          <a:xfrm rot="16200000">
            <a:off x="7345738" y="3910941"/>
            <a:ext cx="166154" cy="2392615"/>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84315" tIns="42157" rIns="84315" bIns="42157"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1015">
              <a:solidFill>
                <a:srgbClr val="000000"/>
              </a:solidFill>
            </a:endParaRPr>
          </a:p>
        </p:txBody>
      </p:sp>
      <p:sp>
        <p:nvSpPr>
          <p:cNvPr id="19" name="テキスト ボックス 1"/>
          <p:cNvSpPr txBox="1"/>
          <p:nvPr/>
        </p:nvSpPr>
        <p:spPr>
          <a:xfrm>
            <a:off x="5323533" y="5128454"/>
            <a:ext cx="3503785" cy="232615"/>
          </a:xfrm>
          <a:prstGeom prst="rect">
            <a:avLst/>
          </a:prstGeom>
        </p:spPr>
        <p:txBody>
          <a:bodyPr wrap="square" lIns="84315" tIns="42157" rIns="84315" bIns="4215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rgbClr val="000000"/>
                </a:solidFill>
                <a:latin typeface="HGPｺﾞｼｯｸE" pitchFamily="50" charset="-128"/>
                <a:ea typeface="HGPｺﾞｼｯｸE" pitchFamily="50" charset="-128"/>
              </a:rPr>
              <a:t>一般就労への移行率が</a:t>
            </a:r>
            <a:r>
              <a:rPr lang="en-US" altLang="ja-JP" sz="1000" dirty="0">
                <a:solidFill>
                  <a:srgbClr val="000000"/>
                </a:solidFill>
                <a:latin typeface="HGPｺﾞｼｯｸE" pitchFamily="50" charset="-128"/>
                <a:ea typeface="HGPｺﾞｼｯｸE" pitchFamily="50" charset="-128"/>
              </a:rPr>
              <a:t>20%</a:t>
            </a:r>
            <a:r>
              <a:rPr lang="ja-JP" altLang="en-US" sz="1000" dirty="0">
                <a:solidFill>
                  <a:srgbClr val="000000"/>
                </a:solidFill>
                <a:latin typeface="HGPｺﾞｼｯｸE" pitchFamily="50" charset="-128"/>
                <a:ea typeface="HGPｺﾞｼｯｸE" pitchFamily="50" charset="-128"/>
              </a:rPr>
              <a:t>以上の施設　</a:t>
            </a:r>
            <a:r>
              <a:rPr lang="en-US" altLang="ja-JP" sz="10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30.1%</a:t>
            </a:r>
            <a:r>
              <a:rPr lang="en-US" altLang="ja-JP" sz="1000" dirty="0">
                <a:solidFill>
                  <a:prstClr val="black"/>
                </a:solidFill>
                <a:latin typeface="HGPｺﾞｼｯｸE" pitchFamily="50" charset="-128"/>
                <a:ea typeface="HGPｺﾞｼｯｸE" pitchFamily="50" charset="-128"/>
              </a:rPr>
              <a:t>(</a:t>
            </a:r>
            <a:r>
              <a:rPr lang="ja-JP" altLang="en-US" sz="1000" dirty="0">
                <a:solidFill>
                  <a:prstClr val="black"/>
                </a:solidFill>
                <a:latin typeface="HGPｺﾞｼｯｸE" pitchFamily="50" charset="-128"/>
                <a:ea typeface="HGPｺﾞｼｯｸE" pitchFamily="50" charset="-128"/>
              </a:rPr>
              <a:t>施設数</a:t>
            </a:r>
            <a:r>
              <a:rPr lang="en-US" altLang="ja-JP" sz="1000" dirty="0">
                <a:solidFill>
                  <a:prstClr val="black"/>
                </a:solidFill>
                <a:latin typeface="HGPｺﾞｼｯｸE" pitchFamily="50" charset="-128"/>
                <a:ea typeface="HGPｺﾞｼｯｸE" pitchFamily="50" charset="-128"/>
              </a:rPr>
              <a:t>310)</a:t>
            </a:r>
            <a:r>
              <a:rPr lang="ja-JP" altLang="en-US" sz="10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15"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sz="1015" dirty="0">
              <a:solidFill>
                <a:srgbClr val="000000"/>
              </a:solidFill>
              <a:latin typeface="HGPｺﾞｼｯｸE" pitchFamily="50" charset="-128"/>
              <a:ea typeface="HGPｺﾞｼｯｸE" pitchFamily="50" charset="-128"/>
            </a:endParaRPr>
          </a:p>
        </p:txBody>
      </p:sp>
      <p:sp>
        <p:nvSpPr>
          <p:cNvPr id="21" name="左中かっこ 20"/>
          <p:cNvSpPr/>
          <p:nvPr/>
        </p:nvSpPr>
        <p:spPr>
          <a:xfrm rot="16200000">
            <a:off x="7395584" y="4449367"/>
            <a:ext cx="166154" cy="2292923"/>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84315" tIns="42157" rIns="84315" bIns="42157"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1015">
              <a:solidFill>
                <a:srgbClr val="000000"/>
              </a:solidFill>
            </a:endParaRPr>
          </a:p>
        </p:txBody>
      </p:sp>
      <p:sp>
        <p:nvSpPr>
          <p:cNvPr id="22" name="テキスト ボックス 1"/>
          <p:cNvSpPr txBox="1"/>
          <p:nvPr/>
        </p:nvSpPr>
        <p:spPr>
          <a:xfrm>
            <a:off x="5297492" y="5626412"/>
            <a:ext cx="3503785" cy="282090"/>
          </a:xfrm>
          <a:prstGeom prst="rect">
            <a:avLst/>
          </a:prstGeom>
        </p:spPr>
        <p:txBody>
          <a:bodyPr wrap="square" lIns="84315" tIns="42157" rIns="84315" bIns="4215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rgbClr val="000000"/>
                </a:solidFill>
                <a:latin typeface="HGPｺﾞｼｯｸE" pitchFamily="50" charset="-128"/>
                <a:ea typeface="HGPｺﾞｼｯｸE" pitchFamily="50" charset="-128"/>
              </a:rPr>
              <a:t>一般就労への移行率が</a:t>
            </a:r>
            <a:r>
              <a:rPr lang="en-US" altLang="ja-JP" sz="1000" dirty="0">
                <a:solidFill>
                  <a:srgbClr val="000000"/>
                </a:solidFill>
                <a:latin typeface="HGPｺﾞｼｯｸE" pitchFamily="50" charset="-128"/>
                <a:ea typeface="HGPｺﾞｼｯｸE" pitchFamily="50" charset="-128"/>
              </a:rPr>
              <a:t>20%</a:t>
            </a:r>
            <a:r>
              <a:rPr lang="ja-JP" altLang="en-US" sz="1000" dirty="0">
                <a:solidFill>
                  <a:srgbClr val="000000"/>
                </a:solidFill>
                <a:latin typeface="HGPｺﾞｼｯｸE" pitchFamily="50" charset="-128"/>
                <a:ea typeface="HGPｺﾞｼｯｸE" pitchFamily="50" charset="-128"/>
              </a:rPr>
              <a:t>以上の施設　</a:t>
            </a:r>
            <a:r>
              <a:rPr lang="en-US" altLang="ja-JP" sz="10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29.3%</a:t>
            </a:r>
            <a:r>
              <a:rPr lang="en-US" altLang="ja-JP" sz="1000" dirty="0">
                <a:solidFill>
                  <a:prstClr val="black"/>
                </a:solidFill>
                <a:latin typeface="HGPｺﾞｼｯｸE" pitchFamily="50" charset="-128"/>
                <a:ea typeface="HGPｺﾞｼｯｸE" pitchFamily="50" charset="-128"/>
              </a:rPr>
              <a:t>(</a:t>
            </a:r>
            <a:r>
              <a:rPr lang="ja-JP" altLang="en-US" sz="1000" dirty="0">
                <a:solidFill>
                  <a:prstClr val="black"/>
                </a:solidFill>
                <a:latin typeface="HGPｺﾞｼｯｸE" pitchFamily="50" charset="-128"/>
                <a:ea typeface="HGPｺﾞｼｯｸE" pitchFamily="50" charset="-128"/>
              </a:rPr>
              <a:t>施設数</a:t>
            </a:r>
            <a:r>
              <a:rPr lang="en-US" altLang="ja-JP" sz="1000" dirty="0">
                <a:solidFill>
                  <a:prstClr val="black"/>
                </a:solidFill>
                <a:latin typeface="HGPｺﾞｼｯｸE" pitchFamily="50" charset="-128"/>
                <a:ea typeface="HGPｺﾞｼｯｸE" pitchFamily="50" charset="-128"/>
              </a:rPr>
              <a:t>224)</a:t>
            </a:r>
            <a:r>
              <a:rPr lang="ja-JP" altLang="en-US" sz="1015"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sz="1015" dirty="0">
              <a:solidFill>
                <a:srgbClr val="000000"/>
              </a:solidFill>
              <a:latin typeface="HGPｺﾞｼｯｸE" pitchFamily="50" charset="-128"/>
              <a:ea typeface="HGPｺﾞｼｯｸE" pitchFamily="50" charset="-128"/>
            </a:endParaRPr>
          </a:p>
        </p:txBody>
      </p:sp>
      <p:sp>
        <p:nvSpPr>
          <p:cNvPr id="23" name="左中かっこ 22"/>
          <p:cNvSpPr/>
          <p:nvPr/>
        </p:nvSpPr>
        <p:spPr>
          <a:xfrm rot="16200000">
            <a:off x="7708400" y="5196321"/>
            <a:ext cx="144628" cy="1728000"/>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84315" tIns="42157" rIns="84315" bIns="42157"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1015">
              <a:solidFill>
                <a:srgbClr val="000000"/>
              </a:solidFill>
            </a:endParaRPr>
          </a:p>
        </p:txBody>
      </p:sp>
      <p:sp>
        <p:nvSpPr>
          <p:cNvPr id="24" name="テキスト ボックス 1"/>
          <p:cNvSpPr txBox="1"/>
          <p:nvPr/>
        </p:nvSpPr>
        <p:spPr>
          <a:xfrm>
            <a:off x="5386718" y="6111088"/>
            <a:ext cx="3503785" cy="232615"/>
          </a:xfrm>
          <a:prstGeom prst="rect">
            <a:avLst/>
          </a:prstGeom>
        </p:spPr>
        <p:txBody>
          <a:bodyPr wrap="square" lIns="84315" tIns="42157" rIns="84315" bIns="4215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rgbClr val="000000"/>
                </a:solidFill>
                <a:latin typeface="HGPｺﾞｼｯｸE" pitchFamily="50" charset="-128"/>
                <a:ea typeface="HGPｺﾞｼｯｸE" pitchFamily="50" charset="-128"/>
              </a:rPr>
              <a:t>一般就労への移行率が</a:t>
            </a:r>
            <a:r>
              <a:rPr lang="en-US" altLang="ja-JP" sz="1000" dirty="0">
                <a:solidFill>
                  <a:srgbClr val="000000"/>
                </a:solidFill>
                <a:latin typeface="HGPｺﾞｼｯｸE" pitchFamily="50" charset="-128"/>
                <a:ea typeface="HGPｺﾞｼｯｸE" pitchFamily="50" charset="-128"/>
              </a:rPr>
              <a:t>20%</a:t>
            </a:r>
            <a:r>
              <a:rPr lang="ja-JP" altLang="en-US" sz="1000" dirty="0">
                <a:solidFill>
                  <a:srgbClr val="000000"/>
                </a:solidFill>
                <a:latin typeface="HGPｺﾞｼｯｸE" pitchFamily="50" charset="-128"/>
                <a:ea typeface="HGPｺﾞｼｯｸE" pitchFamily="50" charset="-128"/>
              </a:rPr>
              <a:t>以上の施設　</a:t>
            </a:r>
            <a:r>
              <a:rPr lang="en-US" altLang="ja-JP" sz="10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21.5%</a:t>
            </a:r>
            <a:r>
              <a:rPr lang="en-US" altLang="ja-JP" sz="1000" dirty="0">
                <a:solidFill>
                  <a:prstClr val="black"/>
                </a:solidFill>
                <a:latin typeface="HGPｺﾞｼｯｸE" pitchFamily="50" charset="-128"/>
                <a:ea typeface="HGPｺﾞｼｯｸE" pitchFamily="50" charset="-128"/>
              </a:rPr>
              <a:t>(</a:t>
            </a:r>
            <a:r>
              <a:rPr lang="ja-JP" altLang="en-US" sz="1000" dirty="0">
                <a:solidFill>
                  <a:prstClr val="black"/>
                </a:solidFill>
                <a:latin typeface="HGPｺﾞｼｯｸE" pitchFamily="50" charset="-128"/>
                <a:ea typeface="HGPｺﾞｼｯｸE" pitchFamily="50" charset="-128"/>
              </a:rPr>
              <a:t>施設数</a:t>
            </a:r>
            <a:r>
              <a:rPr lang="en-US" altLang="ja-JP" sz="1000" dirty="0">
                <a:solidFill>
                  <a:prstClr val="black"/>
                </a:solidFill>
                <a:latin typeface="HGPｺﾞｼｯｸE" pitchFamily="50" charset="-128"/>
                <a:ea typeface="HGPｺﾞｼｯｸE" pitchFamily="50" charset="-128"/>
              </a:rPr>
              <a:t>9)</a:t>
            </a:r>
            <a:r>
              <a:rPr lang="ja-JP" altLang="en-US" sz="1015"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sz="1015" dirty="0">
              <a:solidFill>
                <a:srgbClr val="000000"/>
              </a:solidFill>
              <a:latin typeface="HGPｺﾞｼｯｸE" pitchFamily="50" charset="-128"/>
              <a:ea typeface="HGPｺﾞｼｯｸE" pitchFamily="50" charset="-128"/>
            </a:endParaRPr>
          </a:p>
        </p:txBody>
      </p:sp>
      <p:sp>
        <p:nvSpPr>
          <p:cNvPr id="30" name="左中かっこ 29"/>
          <p:cNvSpPr/>
          <p:nvPr/>
        </p:nvSpPr>
        <p:spPr>
          <a:xfrm rot="16200000">
            <a:off x="6695192" y="710728"/>
            <a:ext cx="178818" cy="3681045"/>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84315" tIns="42157" rIns="84315" bIns="42157"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1015">
              <a:solidFill>
                <a:srgbClr val="000000"/>
              </a:solidFill>
            </a:endParaRPr>
          </a:p>
        </p:txBody>
      </p:sp>
      <p:sp>
        <p:nvSpPr>
          <p:cNvPr id="31" name="テキスト ボックス 1"/>
          <p:cNvSpPr txBox="1"/>
          <p:nvPr/>
        </p:nvSpPr>
        <p:spPr>
          <a:xfrm>
            <a:off x="5146609" y="2595839"/>
            <a:ext cx="3710044" cy="245054"/>
          </a:xfrm>
          <a:prstGeom prst="rect">
            <a:avLst/>
          </a:prstGeom>
        </p:spPr>
        <p:txBody>
          <a:bodyPr wrap="square" lIns="0" tIns="42157" rIns="0" bIns="4215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rgbClr val="000000"/>
                </a:solidFill>
                <a:latin typeface="HGPｺﾞｼｯｸE" pitchFamily="50" charset="-128"/>
                <a:ea typeface="HGPｺﾞｼｯｸE" pitchFamily="50" charset="-128"/>
              </a:rPr>
              <a:t>一般就労への移行率が</a:t>
            </a:r>
            <a:r>
              <a:rPr lang="en-US" altLang="ja-JP" sz="1000" dirty="0">
                <a:solidFill>
                  <a:srgbClr val="000000"/>
                </a:solidFill>
                <a:latin typeface="HGPｺﾞｼｯｸE" pitchFamily="50" charset="-128"/>
                <a:ea typeface="HGPｺﾞｼｯｸE" pitchFamily="50" charset="-128"/>
              </a:rPr>
              <a:t>20%</a:t>
            </a:r>
            <a:r>
              <a:rPr lang="ja-JP" altLang="en-US" sz="1000" dirty="0">
                <a:solidFill>
                  <a:srgbClr val="000000"/>
                </a:solidFill>
                <a:latin typeface="HGPｺﾞｼｯｸE" pitchFamily="50" charset="-128"/>
                <a:ea typeface="HGPｺﾞｼｯｸE" pitchFamily="50" charset="-128"/>
              </a:rPr>
              <a:t>以上の施設　</a:t>
            </a:r>
            <a:r>
              <a:rPr lang="en-US" altLang="ja-JP" sz="10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46.9%</a:t>
            </a:r>
            <a:r>
              <a:rPr lang="ja-JP" altLang="en-US" sz="10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en-US" altLang="ja-JP" sz="1000" dirty="0">
                <a:solidFill>
                  <a:prstClr val="black"/>
                </a:solidFill>
                <a:latin typeface="HGPｺﾞｼｯｸE" pitchFamily="50" charset="-128"/>
                <a:ea typeface="HGPｺﾞｼｯｸE" pitchFamily="50" charset="-128"/>
              </a:rPr>
              <a:t>(</a:t>
            </a:r>
            <a:r>
              <a:rPr lang="ja-JP" altLang="en-US" sz="1000" dirty="0">
                <a:solidFill>
                  <a:prstClr val="black"/>
                </a:solidFill>
                <a:latin typeface="HGPｺﾞｼｯｸE" pitchFamily="50" charset="-128"/>
                <a:ea typeface="HGPｺﾞｼｯｸE" pitchFamily="50" charset="-128"/>
              </a:rPr>
              <a:t>施設数</a:t>
            </a:r>
            <a:r>
              <a:rPr lang="en-US" altLang="ja-JP" sz="1000" dirty="0">
                <a:solidFill>
                  <a:prstClr val="black"/>
                </a:solidFill>
                <a:latin typeface="HGPｺﾞｼｯｸE" pitchFamily="50" charset="-128"/>
                <a:ea typeface="HGPｺﾞｼｯｸE" pitchFamily="50" charset="-128"/>
              </a:rPr>
              <a:t>1,156)</a:t>
            </a:r>
            <a:r>
              <a:rPr lang="ja-JP" altLang="en-US" sz="10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sz="1000" dirty="0">
              <a:solidFill>
                <a:srgbClr val="000000"/>
              </a:solidFill>
              <a:latin typeface="HGPｺﾞｼｯｸE" pitchFamily="50" charset="-128"/>
              <a:ea typeface="HGPｺﾞｼｯｸE" pitchFamily="50" charset="-128"/>
            </a:endParaRPr>
          </a:p>
        </p:txBody>
      </p:sp>
      <p:sp>
        <p:nvSpPr>
          <p:cNvPr id="32" name="左中かっこ 31"/>
          <p:cNvSpPr/>
          <p:nvPr/>
        </p:nvSpPr>
        <p:spPr>
          <a:xfrm rot="16200000">
            <a:off x="6494319" y="2052"/>
            <a:ext cx="207983" cy="4053624"/>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84315" tIns="42157" rIns="84315" bIns="42157"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1015">
              <a:solidFill>
                <a:srgbClr val="000000"/>
              </a:solidFill>
            </a:endParaRPr>
          </a:p>
        </p:txBody>
      </p:sp>
      <p:sp>
        <p:nvSpPr>
          <p:cNvPr id="33" name="テキスト ボックス 1"/>
          <p:cNvSpPr txBox="1"/>
          <p:nvPr/>
        </p:nvSpPr>
        <p:spPr>
          <a:xfrm>
            <a:off x="5243314" y="2092202"/>
            <a:ext cx="3516633" cy="196782"/>
          </a:xfrm>
          <a:prstGeom prst="rect">
            <a:avLst/>
          </a:prstGeom>
        </p:spPr>
        <p:txBody>
          <a:bodyPr wrap="square" lIns="0" tIns="42157" rIns="0" bIns="4215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rgbClr val="000000"/>
                </a:solidFill>
                <a:latin typeface="HGPｺﾞｼｯｸE" pitchFamily="50" charset="-128"/>
                <a:ea typeface="HGPｺﾞｼｯｸE" pitchFamily="50" charset="-128"/>
              </a:rPr>
              <a:t>一般就労への移行率が</a:t>
            </a:r>
            <a:r>
              <a:rPr lang="en-US" altLang="ja-JP" sz="1000" dirty="0">
                <a:solidFill>
                  <a:srgbClr val="000000"/>
                </a:solidFill>
                <a:latin typeface="HGPｺﾞｼｯｸE" pitchFamily="50" charset="-128"/>
                <a:ea typeface="HGPｺﾞｼｯｸE" pitchFamily="50" charset="-128"/>
              </a:rPr>
              <a:t>20%</a:t>
            </a:r>
            <a:r>
              <a:rPr lang="ja-JP" altLang="en-US" sz="1000" dirty="0">
                <a:solidFill>
                  <a:srgbClr val="000000"/>
                </a:solidFill>
                <a:latin typeface="HGPｺﾞｼｯｸE" pitchFamily="50" charset="-128"/>
                <a:ea typeface="HGPｺﾞｼｯｸE" pitchFamily="50" charset="-128"/>
              </a:rPr>
              <a:t>以上の施設　</a:t>
            </a:r>
            <a:r>
              <a:rPr lang="en-US" altLang="ja-JP" sz="10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51.9%</a:t>
            </a:r>
            <a:r>
              <a:rPr lang="ja-JP" altLang="en-US" sz="10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en-US" altLang="ja-JP" sz="1000" dirty="0">
                <a:solidFill>
                  <a:prstClr val="black"/>
                </a:solidFill>
                <a:latin typeface="HGPｺﾞｼｯｸE" pitchFamily="50" charset="-128"/>
                <a:ea typeface="HGPｺﾞｼｯｸE" pitchFamily="50" charset="-128"/>
              </a:rPr>
              <a:t>(</a:t>
            </a:r>
            <a:r>
              <a:rPr lang="ja-JP" altLang="en-US" sz="1000" dirty="0">
                <a:solidFill>
                  <a:prstClr val="black"/>
                </a:solidFill>
                <a:latin typeface="HGPｺﾞｼｯｸE" pitchFamily="50" charset="-128"/>
                <a:ea typeface="HGPｺﾞｼｯｸE" pitchFamily="50" charset="-128"/>
              </a:rPr>
              <a:t>施設数</a:t>
            </a:r>
            <a:r>
              <a:rPr lang="en-US" altLang="ja-JP" sz="1000" dirty="0">
                <a:solidFill>
                  <a:prstClr val="black"/>
                </a:solidFill>
                <a:latin typeface="HGPｺﾞｼｯｸE" pitchFamily="50" charset="-128"/>
                <a:ea typeface="HGPｺﾞｼｯｸE" pitchFamily="50" charset="-128"/>
              </a:rPr>
              <a:t>1,454)</a:t>
            </a:r>
            <a:r>
              <a:rPr lang="ja-JP" altLang="en-US" sz="1015"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sz="1015" dirty="0">
              <a:solidFill>
                <a:srgbClr val="000000"/>
              </a:solidFill>
              <a:latin typeface="HGPｺﾞｼｯｸE" pitchFamily="50" charset="-128"/>
              <a:ea typeface="HGPｺﾞｼｯｸE" pitchFamily="50" charset="-128"/>
            </a:endParaRPr>
          </a:p>
        </p:txBody>
      </p:sp>
      <p:sp>
        <p:nvSpPr>
          <p:cNvPr id="34" name="Text Box 29"/>
          <p:cNvSpPr txBox="1">
            <a:spLocks noChangeArrowheads="1"/>
          </p:cNvSpPr>
          <p:nvPr/>
        </p:nvSpPr>
        <p:spPr bwMode="auto">
          <a:xfrm>
            <a:off x="4571498" y="6560263"/>
            <a:ext cx="3588362" cy="227152"/>
          </a:xfrm>
          <a:prstGeom prst="rect">
            <a:avLst/>
          </a:prstGeom>
          <a:noFill/>
          <a:ln w="9525" algn="ctr">
            <a:noFill/>
            <a:miter lim="800000"/>
            <a:headEnd/>
            <a:tailEnd/>
          </a:ln>
          <a:effectLst/>
        </p:spPr>
        <p:txBody>
          <a:bodyPr wrap="square" lIns="0" tIns="42151" rIns="0" bIns="42151">
            <a:spAutoFit/>
          </a:bodyPr>
          <a:lstStyle/>
          <a:p>
            <a:pPr>
              <a:spcBef>
                <a:spcPts val="0"/>
              </a:spcBef>
            </a:pPr>
            <a:r>
              <a:rPr lang="en-US" altLang="ja-JP" sz="923" dirty="0">
                <a:solidFill>
                  <a:srgbClr val="000000">
                    <a:lumMod val="75000"/>
                  </a:srgbClr>
                </a:solidFill>
                <a:latin typeface="HGPｺﾞｼｯｸE" pitchFamily="50" charset="-128"/>
                <a:ea typeface="HGPｺﾞｼｯｸE" pitchFamily="50" charset="-128"/>
              </a:rPr>
              <a:t>【</a:t>
            </a:r>
            <a:r>
              <a:rPr lang="ja-JP" altLang="en-US" sz="923" dirty="0">
                <a:solidFill>
                  <a:srgbClr val="000000">
                    <a:lumMod val="75000"/>
                  </a:srgbClr>
                </a:solidFill>
                <a:latin typeface="HGPｺﾞｼｯｸE" pitchFamily="50" charset="-128"/>
                <a:ea typeface="HGPｺﾞｼｯｸE" pitchFamily="50" charset="-128"/>
              </a:rPr>
              <a:t>出典</a:t>
            </a:r>
            <a:r>
              <a:rPr lang="en-US" altLang="ja-JP" sz="923" dirty="0">
                <a:solidFill>
                  <a:srgbClr val="000000">
                    <a:lumMod val="75000"/>
                  </a:srgbClr>
                </a:solidFill>
                <a:latin typeface="HGPｺﾞｼｯｸE" pitchFamily="50" charset="-128"/>
                <a:ea typeface="HGPｺﾞｼｯｸE" pitchFamily="50" charset="-128"/>
              </a:rPr>
              <a:t>】</a:t>
            </a:r>
            <a:r>
              <a:rPr lang="ja-JP" altLang="en-US" sz="923" dirty="0">
                <a:solidFill>
                  <a:srgbClr val="000000">
                    <a:lumMod val="75000"/>
                  </a:srgbClr>
                </a:solidFill>
                <a:latin typeface="HGPｺﾞｼｯｸE" pitchFamily="50" charset="-128"/>
                <a:ea typeface="HGPｺﾞｼｯｸE" pitchFamily="50" charset="-128"/>
              </a:rPr>
              <a:t>厚生労働省障害福祉課調べ（平成</a:t>
            </a:r>
            <a:r>
              <a:rPr lang="en-US" altLang="ja-JP" sz="923" dirty="0">
                <a:solidFill>
                  <a:srgbClr val="000000">
                    <a:lumMod val="75000"/>
                  </a:srgbClr>
                </a:solidFill>
                <a:latin typeface="HGPｺﾞｼｯｸE" pitchFamily="50" charset="-128"/>
                <a:ea typeface="HGPｺﾞｼｯｸE" pitchFamily="50" charset="-128"/>
              </a:rPr>
              <a:t>28</a:t>
            </a:r>
            <a:r>
              <a:rPr lang="ja-JP" altLang="en-US" sz="923" dirty="0">
                <a:solidFill>
                  <a:srgbClr val="000000">
                    <a:lumMod val="75000"/>
                  </a:srgbClr>
                </a:solidFill>
                <a:latin typeface="HGPｺﾞｼｯｸE" pitchFamily="50" charset="-128"/>
                <a:ea typeface="HGPｺﾞｼｯｸE" pitchFamily="50" charset="-128"/>
              </a:rPr>
              <a:t>年</a:t>
            </a:r>
            <a:r>
              <a:rPr lang="en-US" altLang="ja-JP" sz="923" dirty="0">
                <a:solidFill>
                  <a:srgbClr val="000000">
                    <a:lumMod val="75000"/>
                  </a:srgbClr>
                </a:solidFill>
                <a:latin typeface="HGPｺﾞｼｯｸE" pitchFamily="50" charset="-128"/>
                <a:ea typeface="HGPｺﾞｼｯｸE" pitchFamily="50" charset="-128"/>
              </a:rPr>
              <a:t>4</a:t>
            </a:r>
            <a:r>
              <a:rPr lang="ja-JP" altLang="en-US" sz="923" dirty="0">
                <a:solidFill>
                  <a:srgbClr val="000000">
                    <a:lumMod val="75000"/>
                  </a:srgbClr>
                </a:solidFill>
                <a:latin typeface="HGPｺﾞｼｯｸE" pitchFamily="50" charset="-128"/>
                <a:ea typeface="HGPｺﾞｼｯｸE" pitchFamily="50" charset="-128"/>
              </a:rPr>
              <a:t>月分　回答率：</a:t>
            </a:r>
            <a:r>
              <a:rPr lang="en-US" altLang="ja-JP" sz="923" dirty="0">
                <a:solidFill>
                  <a:srgbClr val="000000">
                    <a:lumMod val="75000"/>
                  </a:srgbClr>
                </a:solidFill>
                <a:latin typeface="HGPｺﾞｼｯｸE" pitchFamily="50" charset="-128"/>
                <a:ea typeface="HGPｺﾞｼｯｸE" pitchFamily="50" charset="-128"/>
              </a:rPr>
              <a:t>89.2</a:t>
            </a:r>
            <a:r>
              <a:rPr lang="ja-JP" altLang="en-US" sz="923" dirty="0">
                <a:solidFill>
                  <a:srgbClr val="000000">
                    <a:lumMod val="75000"/>
                  </a:srgbClr>
                </a:solidFill>
                <a:latin typeface="HGPｺﾞｼｯｸE" pitchFamily="50" charset="-128"/>
                <a:ea typeface="HGPｺﾞｼｯｸE" pitchFamily="50" charset="-128"/>
              </a:rPr>
              <a:t>％）</a:t>
            </a:r>
          </a:p>
        </p:txBody>
      </p:sp>
      <p:sp>
        <p:nvSpPr>
          <p:cNvPr id="3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35480" y="6518740"/>
            <a:ext cx="2057400" cy="365125"/>
          </a:xfrm>
        </p:spPr>
        <p:txBody>
          <a:bodyPr/>
          <a:lstStyle/>
          <a:p>
            <a:pPr>
              <a:defRPr/>
            </a:pPr>
            <a:fld id="{804D6B79-3AEB-42FE-A736-A41F7AEA0445}" type="slidenum">
              <a:rPr lang="en-US" altLang="ja-JP" smtClean="0"/>
              <a:pPr>
                <a:defRPr/>
              </a:pPr>
              <a:t>111</a:t>
            </a:fld>
            <a:endParaRPr lang="en-US" altLang="ja-JP" dirty="0"/>
          </a:p>
        </p:txBody>
      </p:sp>
    </p:spTree>
    <p:extLst>
      <p:ext uri="{BB962C8B-B14F-4D97-AF65-F5344CB8AC3E}">
        <p14:creationId xmlns:p14="http://schemas.microsoft.com/office/powerpoint/2010/main" val="37780394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nvPr>
        </p:nvGraphicFramePr>
        <p:xfrm>
          <a:off x="52112" y="2089707"/>
          <a:ext cx="4519962" cy="4231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p:nvPr>
            <p:extLst>
              <p:ext uri="{D42A27DB-BD31-4B8C-83A1-F6EECF244321}">
                <p14:modId xmlns:p14="http://schemas.microsoft.com/office/powerpoint/2010/main" val="901510973"/>
              </p:ext>
            </p:extLst>
          </p:nvPr>
        </p:nvGraphicFramePr>
        <p:xfrm>
          <a:off x="4491249" y="1946850"/>
          <a:ext cx="4652751" cy="4592018"/>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2105304" y="3425100"/>
            <a:ext cx="709002" cy="319639"/>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477" dirty="0">
                <a:solidFill>
                  <a:prstClr val="black"/>
                </a:solidFill>
                <a:latin typeface="Calibri"/>
                <a:ea typeface="ＭＳ Ｐゴシック"/>
              </a:rPr>
              <a:t>2,054</a:t>
            </a:r>
            <a:endParaRPr lang="ja-JP" altLang="en-US" sz="1477" dirty="0">
              <a:solidFill>
                <a:prstClr val="black"/>
              </a:solidFill>
              <a:latin typeface="Calibri"/>
              <a:ea typeface="ＭＳ Ｐゴシック"/>
            </a:endParaRPr>
          </a:p>
        </p:txBody>
      </p:sp>
      <p:sp>
        <p:nvSpPr>
          <p:cNvPr id="7" name="テキスト ボックス 6"/>
          <p:cNvSpPr txBox="1"/>
          <p:nvPr/>
        </p:nvSpPr>
        <p:spPr>
          <a:xfrm>
            <a:off x="497938" y="4656883"/>
            <a:ext cx="514672" cy="319639"/>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477" dirty="0">
                <a:solidFill>
                  <a:prstClr val="black"/>
                </a:solidFill>
                <a:latin typeface="Calibri"/>
                <a:ea typeface="ＭＳ Ｐゴシック"/>
              </a:rPr>
              <a:t>707</a:t>
            </a:r>
            <a:endParaRPr lang="ja-JP" altLang="en-US" sz="1477" dirty="0">
              <a:solidFill>
                <a:prstClr val="black"/>
              </a:solidFill>
              <a:latin typeface="Calibri"/>
              <a:ea typeface="ＭＳ Ｐゴシック"/>
            </a:endParaRPr>
          </a:p>
        </p:txBody>
      </p:sp>
      <p:sp>
        <p:nvSpPr>
          <p:cNvPr id="8" name="テキスト ボックス 7"/>
          <p:cNvSpPr txBox="1"/>
          <p:nvPr/>
        </p:nvSpPr>
        <p:spPr>
          <a:xfrm>
            <a:off x="974939" y="4274033"/>
            <a:ext cx="664689" cy="319639"/>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477" dirty="0">
                <a:solidFill>
                  <a:prstClr val="black"/>
                </a:solidFill>
                <a:latin typeface="Calibri"/>
                <a:ea typeface="ＭＳ Ｐゴシック"/>
              </a:rPr>
              <a:t>1,058</a:t>
            </a:r>
            <a:endParaRPr lang="ja-JP" altLang="en-US" sz="1477" dirty="0">
              <a:solidFill>
                <a:prstClr val="black"/>
              </a:solidFill>
              <a:latin typeface="Calibri"/>
              <a:ea typeface="ＭＳ Ｐゴシック"/>
            </a:endParaRPr>
          </a:p>
        </p:txBody>
      </p:sp>
      <p:sp>
        <p:nvSpPr>
          <p:cNvPr id="9" name="テキスト ボックス 8"/>
          <p:cNvSpPr txBox="1"/>
          <p:nvPr/>
        </p:nvSpPr>
        <p:spPr>
          <a:xfrm>
            <a:off x="1539299" y="3856385"/>
            <a:ext cx="664689" cy="319639"/>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477" dirty="0">
                <a:solidFill>
                  <a:prstClr val="black"/>
                </a:solidFill>
                <a:latin typeface="Calibri"/>
                <a:ea typeface="ＭＳ Ｐゴシック"/>
              </a:rPr>
              <a:t>1,527</a:t>
            </a:r>
          </a:p>
        </p:txBody>
      </p:sp>
      <p:sp>
        <p:nvSpPr>
          <p:cNvPr id="10" name="Text Box 162"/>
          <p:cNvSpPr txBox="1">
            <a:spLocks noChangeArrowheads="1"/>
          </p:cNvSpPr>
          <p:nvPr/>
        </p:nvSpPr>
        <p:spPr bwMode="auto">
          <a:xfrm>
            <a:off x="311769" y="6313626"/>
            <a:ext cx="3640220" cy="262829"/>
          </a:xfrm>
          <a:prstGeom prst="rect">
            <a:avLst/>
          </a:prstGeom>
          <a:noFill/>
          <a:ln w="9525">
            <a:noFill/>
            <a:miter lim="800000"/>
            <a:headEnd/>
            <a:tailEnd/>
          </a:ln>
        </p:spPr>
        <p:txBody>
          <a:bodyPr wrap="square">
            <a:spAutoFit/>
          </a:bodyPr>
          <a:lstStyle/>
          <a:p>
            <a:pPr fontAlgn="auto">
              <a:spcBef>
                <a:spcPct val="50000"/>
              </a:spcBef>
              <a:spcAft>
                <a:spcPts val="0"/>
              </a:spcAft>
            </a:pPr>
            <a:r>
              <a:rPr lang="en-US" altLang="ja-JP" sz="1108" dirty="0">
                <a:solidFill>
                  <a:prstClr val="black"/>
                </a:solidFill>
                <a:latin typeface="Calibri"/>
                <a:ea typeface="ＭＳ Ｐゴシック"/>
              </a:rPr>
              <a:t>【</a:t>
            </a:r>
            <a:r>
              <a:rPr lang="ja-JP" altLang="en-US" sz="1108" dirty="0">
                <a:solidFill>
                  <a:prstClr val="black"/>
                </a:solidFill>
                <a:latin typeface="Calibri"/>
                <a:ea typeface="ＭＳ Ｐゴシック"/>
              </a:rPr>
              <a:t>出典</a:t>
            </a:r>
            <a:r>
              <a:rPr lang="en-US" altLang="ja-JP" sz="1108" dirty="0">
                <a:solidFill>
                  <a:prstClr val="black"/>
                </a:solidFill>
                <a:latin typeface="Calibri"/>
                <a:ea typeface="ＭＳ Ｐゴシック"/>
              </a:rPr>
              <a:t>】</a:t>
            </a:r>
            <a:r>
              <a:rPr lang="ja-JP" altLang="en-US" sz="1108" dirty="0">
                <a:solidFill>
                  <a:prstClr val="black"/>
                </a:solidFill>
                <a:latin typeface="Calibri"/>
                <a:ea typeface="ＭＳ Ｐゴシック"/>
              </a:rPr>
              <a:t>国保連データ（各年度とも</a:t>
            </a:r>
            <a:r>
              <a:rPr lang="en-US" altLang="ja-JP" sz="1108" dirty="0">
                <a:solidFill>
                  <a:prstClr val="black"/>
                </a:solidFill>
                <a:latin typeface="Calibri"/>
                <a:ea typeface="ＭＳ Ｐゴシック"/>
              </a:rPr>
              <a:t>3</a:t>
            </a:r>
            <a:r>
              <a:rPr lang="ja-JP" altLang="en-US" sz="1108" dirty="0">
                <a:solidFill>
                  <a:prstClr val="black"/>
                </a:solidFill>
                <a:latin typeface="Calibri"/>
                <a:ea typeface="ＭＳ Ｐゴシック"/>
              </a:rPr>
              <a:t>月サービス提供分）</a:t>
            </a:r>
          </a:p>
        </p:txBody>
      </p:sp>
      <p:sp>
        <p:nvSpPr>
          <p:cNvPr id="3" name="正方形/長方形 2"/>
          <p:cNvSpPr/>
          <p:nvPr/>
        </p:nvSpPr>
        <p:spPr>
          <a:xfrm>
            <a:off x="1115616" y="1946850"/>
            <a:ext cx="2525819" cy="285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prstClr val="black"/>
                </a:solidFill>
              </a:rPr>
              <a:t>事業所数の推移</a:t>
            </a:r>
          </a:p>
        </p:txBody>
      </p:sp>
      <p:sp>
        <p:nvSpPr>
          <p:cNvPr id="12" name="正方形/長方形 11"/>
          <p:cNvSpPr/>
          <p:nvPr/>
        </p:nvSpPr>
        <p:spPr>
          <a:xfrm>
            <a:off x="5901379" y="1966684"/>
            <a:ext cx="2525819" cy="285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prstClr val="black"/>
                </a:solidFill>
              </a:rPr>
              <a:t>設置主体別割合の推移</a:t>
            </a:r>
          </a:p>
        </p:txBody>
      </p:sp>
      <p:sp>
        <p:nvSpPr>
          <p:cNvPr id="13" name="正方形/長方形 12"/>
          <p:cNvSpPr/>
          <p:nvPr/>
        </p:nvSpPr>
        <p:spPr>
          <a:xfrm>
            <a:off x="131618" y="856675"/>
            <a:ext cx="8906836" cy="10620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9390" indent="-422041"/>
            <a:r>
              <a:rPr lang="ja-JP" altLang="en-US" sz="1600" dirty="0">
                <a:solidFill>
                  <a:prstClr val="black"/>
                </a:solidFill>
              </a:rPr>
              <a:t>○　設置主体別に就労継続支援</a:t>
            </a:r>
            <a:r>
              <a:rPr lang="en-US" altLang="ja-JP" sz="1600" dirty="0">
                <a:solidFill>
                  <a:prstClr val="black"/>
                </a:solidFill>
              </a:rPr>
              <a:t>A</a:t>
            </a:r>
            <a:r>
              <a:rPr lang="ja-JP" altLang="en-US" sz="1600" dirty="0">
                <a:solidFill>
                  <a:prstClr val="black"/>
                </a:solidFill>
              </a:rPr>
              <a:t>型事業所数の推移を見ると、営利法人が設置する事業所数が著しく増加している。</a:t>
            </a:r>
            <a:endParaRPr lang="en-US" altLang="ja-JP" sz="1600" dirty="0">
              <a:solidFill>
                <a:prstClr val="black"/>
              </a:solidFill>
            </a:endParaRPr>
          </a:p>
          <a:p>
            <a:pPr marL="199390" indent="-422041"/>
            <a:r>
              <a:rPr lang="ja-JP" altLang="en-US" sz="1600" dirty="0">
                <a:solidFill>
                  <a:prstClr val="black"/>
                </a:solidFill>
              </a:rPr>
              <a:t>○　設置主体別の割合を見ると、平成２７年度では、営利法人の割合が最も高く約５割となっており、社会福祉法人の割合は約２割となっている。</a:t>
            </a:r>
          </a:p>
        </p:txBody>
      </p:sp>
      <p:sp>
        <p:nvSpPr>
          <p:cNvPr id="15" name="タイトル 7"/>
          <p:cNvSpPr txBox="1">
            <a:spLocks/>
          </p:cNvSpPr>
          <p:nvPr/>
        </p:nvSpPr>
        <p:spPr bwMode="auto">
          <a:xfrm>
            <a:off x="33" y="304434"/>
            <a:ext cx="9144000" cy="399340"/>
          </a:xfrm>
          <a:prstGeom prst="rect">
            <a:avLst/>
          </a:prstGeom>
          <a:noFill/>
          <a:ln w="9525">
            <a:noFill/>
            <a:miter lim="800000"/>
            <a:headEnd/>
            <a:tailEnd/>
          </a:ln>
        </p:spPr>
        <p:txBody>
          <a:bodyPr vert="horz" wrap="square" lIns="84382" tIns="42190" rIns="84382" bIns="4219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215" kern="0" dirty="0">
                <a:solidFill>
                  <a:prstClr val="black"/>
                </a:solidFill>
                <a:latin typeface="HGP創英角ｺﾞｼｯｸUB" panose="020B0900000000000000" pitchFamily="50" charset="-128"/>
                <a:ea typeface="HGP創英角ｺﾞｼｯｸUB" panose="020B0900000000000000" pitchFamily="50" charset="-128"/>
              </a:rPr>
              <a:t>就労継続支援Ａ型事業所の設置主体別の状況</a:t>
            </a:r>
          </a:p>
        </p:txBody>
      </p:sp>
      <p:grpSp>
        <p:nvGrpSpPr>
          <p:cNvPr id="16" name="グループ化 10"/>
          <p:cNvGrpSpPr>
            <a:grpSpLocks/>
          </p:cNvGrpSpPr>
          <p:nvPr/>
        </p:nvGrpSpPr>
        <p:grpSpPr bwMode="auto">
          <a:xfrm>
            <a:off x="74" y="704300"/>
            <a:ext cx="9144000" cy="65943"/>
            <a:chOff x="0" y="188640"/>
            <a:chExt cx="9144000" cy="72008"/>
          </a:xfrm>
        </p:grpSpPr>
        <p:cxnSp>
          <p:nvCxnSpPr>
            <p:cNvPr id="17" name="直線コネクタ 16"/>
            <p:cNvCxnSpPr/>
            <p:nvPr/>
          </p:nvCxnSpPr>
          <p:spPr>
            <a:xfrm>
              <a:off x="0" y="188640"/>
              <a:ext cx="9144000" cy="0"/>
            </a:xfrm>
            <a:prstGeom prst="line">
              <a:avLst/>
            </a:prstGeom>
            <a:noFill/>
            <a:ln w="9525" cap="flat" cmpd="sng" algn="ctr">
              <a:solidFill>
                <a:srgbClr val="99CCFF"/>
              </a:solidFill>
              <a:prstDash val="solid"/>
            </a:ln>
            <a:effectLst/>
          </p:spPr>
        </p:cxnSp>
        <p:cxnSp>
          <p:nvCxnSpPr>
            <p:cNvPr id="18" name="直線コネクタ 17"/>
            <p:cNvCxnSpPr/>
            <p:nvPr/>
          </p:nvCxnSpPr>
          <p:spPr>
            <a:xfrm>
              <a:off x="0" y="260648"/>
              <a:ext cx="9144000" cy="0"/>
            </a:xfrm>
            <a:prstGeom prst="line">
              <a:avLst/>
            </a:prstGeom>
            <a:noFill/>
            <a:ln w="57150" cap="flat" cmpd="sng" algn="ctr">
              <a:solidFill>
                <a:srgbClr val="99CCFF"/>
              </a:solidFill>
              <a:prstDash val="solid"/>
            </a:ln>
            <a:effectLst/>
          </p:spPr>
        </p:cxnSp>
      </p:grpSp>
      <p:sp>
        <p:nvSpPr>
          <p:cNvPr id="19" name="テキスト ボックス 18"/>
          <p:cNvSpPr txBox="1"/>
          <p:nvPr/>
        </p:nvSpPr>
        <p:spPr>
          <a:xfrm>
            <a:off x="2674662" y="2924451"/>
            <a:ext cx="709002" cy="319639"/>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477" dirty="0">
                <a:solidFill>
                  <a:prstClr val="black"/>
                </a:solidFill>
                <a:latin typeface="Calibri"/>
                <a:ea typeface="ＭＳ Ｐゴシック"/>
              </a:rPr>
              <a:t>2,668</a:t>
            </a:r>
            <a:endParaRPr lang="ja-JP" altLang="en-US" sz="1477" dirty="0">
              <a:solidFill>
                <a:prstClr val="black"/>
              </a:solidFill>
              <a:latin typeface="Calibri"/>
              <a:ea typeface="ＭＳ Ｐゴシック"/>
            </a:endParaRPr>
          </a:p>
        </p:txBody>
      </p:sp>
      <p:sp>
        <p:nvSpPr>
          <p:cNvPr id="20" name="テキスト ボックス 19"/>
          <p:cNvSpPr txBox="1"/>
          <p:nvPr/>
        </p:nvSpPr>
        <p:spPr>
          <a:xfrm>
            <a:off x="3242987" y="2488075"/>
            <a:ext cx="709002" cy="319639"/>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477" dirty="0">
                <a:solidFill>
                  <a:prstClr val="black"/>
                </a:solidFill>
                <a:latin typeface="Calibri"/>
                <a:ea typeface="ＭＳ Ｐゴシック"/>
              </a:rPr>
              <a:t>3,158</a:t>
            </a:r>
            <a:endParaRPr lang="ja-JP" altLang="en-US" sz="1477" dirty="0">
              <a:solidFill>
                <a:prstClr val="black"/>
              </a:solidFill>
              <a:latin typeface="Calibri"/>
              <a:ea typeface="ＭＳ Ｐゴシック"/>
            </a:endParaRPr>
          </a:p>
        </p:txBody>
      </p:sp>
      <p:sp>
        <p:nvSpPr>
          <p:cNvPr id="21" name="テキスト ボックス 20"/>
          <p:cNvSpPr txBox="1"/>
          <p:nvPr/>
        </p:nvSpPr>
        <p:spPr>
          <a:xfrm>
            <a:off x="3876034" y="2099751"/>
            <a:ext cx="709002" cy="319639"/>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477" dirty="0">
                <a:solidFill>
                  <a:prstClr val="black"/>
                </a:solidFill>
                <a:latin typeface="Calibri"/>
                <a:ea typeface="ＭＳ Ｐゴシック"/>
              </a:rPr>
              <a:t>3,596</a:t>
            </a:r>
            <a:endParaRPr lang="ja-JP" altLang="en-US" sz="1477" dirty="0">
              <a:solidFill>
                <a:prstClr val="black"/>
              </a:solidFill>
              <a:latin typeface="Calibri"/>
              <a:ea typeface="ＭＳ Ｐゴシック"/>
            </a:endParaRPr>
          </a:p>
        </p:txBody>
      </p:sp>
      <p:sp>
        <p:nvSpPr>
          <p:cNvPr id="22" name="Text Box 15"/>
          <p:cNvSpPr txBox="1">
            <a:spLocks noChangeArrowheads="1"/>
          </p:cNvSpPr>
          <p:nvPr/>
        </p:nvSpPr>
        <p:spPr bwMode="auto">
          <a:xfrm>
            <a:off x="41035" y="6604700"/>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スライド番号プレースホルダー 5"/>
          <p:cNvSpPr>
            <a:spLocks noGrp="1"/>
          </p:cNvSpPr>
          <p:nvPr>
            <p:ph type="sldNum" sz="quarter" idx="12"/>
          </p:nvPr>
        </p:nvSpPr>
        <p:spPr>
          <a:xfrm>
            <a:off x="7014406" y="6494294"/>
            <a:ext cx="2057400" cy="365125"/>
          </a:xfrm>
        </p:spPr>
        <p:txBody>
          <a:bodyPr/>
          <a:lstStyle/>
          <a:p>
            <a:pPr>
              <a:defRPr/>
            </a:pPr>
            <a:fld id="{F90A3C79-1AFD-481B-B685-7933BCD0898B}" type="slidenum">
              <a:rPr lang="en-US" altLang="ja-JP" smtClean="0"/>
              <a:pPr>
                <a:defRPr/>
              </a:pPr>
              <a:t>112</a:t>
            </a:fld>
            <a:endParaRPr lang="en-US" altLang="ja-JP"/>
          </a:p>
        </p:txBody>
      </p:sp>
    </p:spTree>
    <p:extLst>
      <p:ext uri="{BB962C8B-B14F-4D97-AF65-F5344CB8AC3E}">
        <p14:creationId xmlns:p14="http://schemas.microsoft.com/office/powerpoint/2010/main" val="14526068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nvPr>
        </p:nvGraphicFramePr>
        <p:xfrm>
          <a:off x="218286" y="2221245"/>
          <a:ext cx="8707429"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グループ化 10"/>
          <p:cNvGrpSpPr>
            <a:grpSpLocks/>
          </p:cNvGrpSpPr>
          <p:nvPr/>
        </p:nvGrpSpPr>
        <p:grpSpPr bwMode="auto">
          <a:xfrm>
            <a:off x="74" y="703774"/>
            <a:ext cx="9144000" cy="65943"/>
            <a:chOff x="0" y="188640"/>
            <a:chExt cx="9144000" cy="72008"/>
          </a:xfrm>
        </p:grpSpPr>
        <p:cxnSp>
          <p:nvCxnSpPr>
            <p:cNvPr id="11" name="直線コネクタ 10"/>
            <p:cNvCxnSpPr/>
            <p:nvPr/>
          </p:nvCxnSpPr>
          <p:spPr>
            <a:xfrm>
              <a:off x="0" y="188640"/>
              <a:ext cx="9144000" cy="0"/>
            </a:xfrm>
            <a:prstGeom prst="line">
              <a:avLst/>
            </a:prstGeom>
            <a:noFill/>
            <a:ln w="9525" cap="flat" cmpd="sng" algn="ctr">
              <a:solidFill>
                <a:srgbClr val="99CCFF"/>
              </a:solidFill>
              <a:prstDash val="solid"/>
            </a:ln>
            <a:effectLst/>
          </p:spPr>
        </p:cxnSp>
        <p:cxnSp>
          <p:nvCxnSpPr>
            <p:cNvPr id="12" name="直線コネクタ 11"/>
            <p:cNvCxnSpPr/>
            <p:nvPr/>
          </p:nvCxnSpPr>
          <p:spPr>
            <a:xfrm>
              <a:off x="0" y="260648"/>
              <a:ext cx="9144000" cy="0"/>
            </a:xfrm>
            <a:prstGeom prst="line">
              <a:avLst/>
            </a:prstGeom>
            <a:noFill/>
            <a:ln w="57150" cap="flat" cmpd="sng" algn="ctr">
              <a:solidFill>
                <a:srgbClr val="99CCFF"/>
              </a:solidFill>
              <a:prstDash val="solid"/>
            </a:ln>
            <a:effectLst/>
          </p:spPr>
        </p:cxnSp>
      </p:grpSp>
      <p:sp>
        <p:nvSpPr>
          <p:cNvPr id="13" name="タイトル 7"/>
          <p:cNvSpPr txBox="1">
            <a:spLocks/>
          </p:cNvSpPr>
          <p:nvPr/>
        </p:nvSpPr>
        <p:spPr bwMode="auto">
          <a:xfrm>
            <a:off x="33" y="238491"/>
            <a:ext cx="9144000" cy="498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4176" tIns="42087" rIns="84176" bIns="42087"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970" algn="ctr" rtl="0" fontAlgn="base">
              <a:spcBef>
                <a:spcPct val="0"/>
              </a:spcBef>
              <a:spcAft>
                <a:spcPct val="0"/>
              </a:spcAft>
              <a:defRPr kumimoji="1" sz="4400">
                <a:solidFill>
                  <a:schemeClr val="tx1"/>
                </a:solidFill>
                <a:latin typeface="Calibri" pitchFamily="34" charset="0"/>
                <a:ea typeface="ＭＳ Ｐゴシック" charset="-128"/>
              </a:defRPr>
            </a:lvl6pPr>
            <a:lvl7pPr marL="911945" algn="ctr" rtl="0" fontAlgn="base">
              <a:spcBef>
                <a:spcPct val="0"/>
              </a:spcBef>
              <a:spcAft>
                <a:spcPct val="0"/>
              </a:spcAft>
              <a:defRPr kumimoji="1" sz="4400">
                <a:solidFill>
                  <a:schemeClr val="tx1"/>
                </a:solidFill>
                <a:latin typeface="Calibri" pitchFamily="34" charset="0"/>
                <a:ea typeface="ＭＳ Ｐゴシック" charset="-128"/>
              </a:defRPr>
            </a:lvl7pPr>
            <a:lvl8pPr marL="1367920" algn="ctr" rtl="0" fontAlgn="base">
              <a:spcBef>
                <a:spcPct val="0"/>
              </a:spcBef>
              <a:spcAft>
                <a:spcPct val="0"/>
              </a:spcAft>
              <a:defRPr kumimoji="1" sz="4400">
                <a:solidFill>
                  <a:schemeClr val="tx1"/>
                </a:solidFill>
                <a:latin typeface="Calibri" pitchFamily="34" charset="0"/>
                <a:ea typeface="ＭＳ Ｐゴシック" charset="-128"/>
              </a:defRPr>
            </a:lvl8pPr>
            <a:lvl9pPr marL="1823892"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215" dirty="0">
                <a:solidFill>
                  <a:prstClr val="black"/>
                </a:solidFill>
                <a:latin typeface="HGP創英角ｺﾞｼｯｸUB" panose="020B0900000000000000" pitchFamily="50" charset="-128"/>
                <a:ea typeface="HGP創英角ｺﾞｼｯｸUB" panose="020B0900000000000000" pitchFamily="50" charset="-128"/>
              </a:rPr>
              <a:t>就労継続支援Ａ型事業所における平均賃金月額の推移</a:t>
            </a:r>
          </a:p>
        </p:txBody>
      </p:sp>
      <p:sp>
        <p:nvSpPr>
          <p:cNvPr id="15" name="正方形/長方形 14"/>
          <p:cNvSpPr/>
          <p:nvPr/>
        </p:nvSpPr>
        <p:spPr>
          <a:xfrm>
            <a:off x="85846" y="1076311"/>
            <a:ext cx="8972308" cy="76427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2926" indent="-422041" fontAlgn="auto">
              <a:spcBef>
                <a:spcPts val="0"/>
              </a:spcBef>
              <a:spcAft>
                <a:spcPts val="0"/>
              </a:spcAft>
            </a:pPr>
            <a:r>
              <a:rPr lang="ja-JP" altLang="en-US" sz="1477" dirty="0">
                <a:solidFill>
                  <a:prstClr val="black"/>
                </a:solidFill>
              </a:rPr>
              <a:t>○　就労継続支援Ａ型事業所における平均賃金月額は、平成</a:t>
            </a:r>
            <a:r>
              <a:rPr lang="en-US" altLang="ja-JP" sz="1477" dirty="0">
                <a:solidFill>
                  <a:prstClr val="black"/>
                </a:solidFill>
              </a:rPr>
              <a:t>26</a:t>
            </a:r>
            <a:r>
              <a:rPr lang="ja-JP" altLang="en-US" sz="1477" dirty="0">
                <a:solidFill>
                  <a:prstClr val="black"/>
                </a:solidFill>
              </a:rPr>
              <a:t>年度までは減少傾向であったが、近年は増加傾向にある。</a:t>
            </a:r>
          </a:p>
        </p:txBody>
      </p:sp>
      <p:sp>
        <p:nvSpPr>
          <p:cNvPr id="14" name="テキスト ボックス 13"/>
          <p:cNvSpPr txBox="1"/>
          <p:nvPr/>
        </p:nvSpPr>
        <p:spPr>
          <a:xfrm>
            <a:off x="100832" y="6267153"/>
            <a:ext cx="4812411" cy="291170"/>
          </a:xfrm>
          <a:prstGeom prst="rect">
            <a:avLst/>
          </a:prstGeom>
          <a:noFill/>
        </p:spPr>
        <p:txBody>
          <a:bodyPr wrap="square" rtlCol="0">
            <a:spAutoFit/>
          </a:bodyPr>
          <a:lstStyle/>
          <a:p>
            <a:r>
              <a:rPr lang="en-US" altLang="ja-JP" sz="1292" dirty="0">
                <a:solidFill>
                  <a:prstClr val="black"/>
                </a:solidFill>
              </a:rPr>
              <a:t>【</a:t>
            </a:r>
            <a:r>
              <a:rPr lang="ja-JP" altLang="en-US" sz="1292" dirty="0">
                <a:solidFill>
                  <a:prstClr val="black"/>
                </a:solidFill>
              </a:rPr>
              <a:t>出典</a:t>
            </a:r>
            <a:r>
              <a:rPr lang="en-US" altLang="ja-JP" sz="1292" dirty="0">
                <a:solidFill>
                  <a:prstClr val="black"/>
                </a:solidFill>
              </a:rPr>
              <a:t>】</a:t>
            </a:r>
            <a:r>
              <a:rPr lang="ja-JP" altLang="en-US" sz="1292" dirty="0">
                <a:solidFill>
                  <a:prstClr val="black"/>
                </a:solidFill>
              </a:rPr>
              <a:t>工賃・賃金実績調査（厚生労働省調べ）</a:t>
            </a:r>
          </a:p>
        </p:txBody>
      </p:sp>
      <p:sp>
        <p:nvSpPr>
          <p:cNvPr id="16" name="テキスト ボックス 33"/>
          <p:cNvSpPr txBox="1">
            <a:spLocks noChangeArrowheads="1"/>
          </p:cNvSpPr>
          <p:nvPr/>
        </p:nvSpPr>
        <p:spPr bwMode="auto">
          <a:xfrm>
            <a:off x="93783" y="6024456"/>
            <a:ext cx="7904147" cy="219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68580" tIns="8206" rIns="68580" bIns="8206" anchor="t" anchorCtr="0" upright="1">
            <a:noAutofit/>
          </a:bodyPr>
          <a:lstStyle/>
          <a:p>
            <a:pPr algn="just" fontAlgn="auto">
              <a:spcBef>
                <a:spcPts val="0"/>
              </a:spcBef>
              <a:spcAft>
                <a:spcPts val="0"/>
              </a:spcAft>
            </a:pPr>
            <a:r>
              <a:rPr lang="ja-JP" altLang="en-US" sz="1292" kern="0" dirty="0">
                <a:solidFill>
                  <a:prstClr val="black"/>
                </a:solidFill>
                <a:latin typeface="ＭＳ Ｐゴシック"/>
                <a:ea typeface="ＭＳ Ｐゴシック"/>
                <a:cs typeface="ＭＳ Ｐゴシック"/>
              </a:rPr>
              <a:t>（</a:t>
            </a:r>
            <a:r>
              <a:rPr lang="en-US" altLang="ja-JP" sz="1292" kern="0" dirty="0">
                <a:solidFill>
                  <a:prstClr val="black"/>
                </a:solidFill>
                <a:latin typeface="ＭＳ Ｐゴシック"/>
                <a:ea typeface="ＭＳ Ｐゴシック"/>
                <a:cs typeface="ＭＳ Ｐゴシック"/>
              </a:rPr>
              <a:t>※</a:t>
            </a:r>
            <a:r>
              <a:rPr lang="ja-JP" altLang="en-US" sz="1292" kern="0" dirty="0">
                <a:solidFill>
                  <a:prstClr val="black"/>
                </a:solidFill>
                <a:latin typeface="ＭＳ Ｐゴシック"/>
                <a:ea typeface="ＭＳ Ｐゴシック"/>
                <a:cs typeface="ＭＳ Ｐゴシック"/>
              </a:rPr>
              <a:t>）平成２３年度までは、就労継続支援</a:t>
            </a:r>
            <a:r>
              <a:rPr lang="en-US" altLang="ja-JP" sz="1292" kern="0" dirty="0">
                <a:solidFill>
                  <a:prstClr val="black"/>
                </a:solidFill>
                <a:latin typeface="ＭＳ Ｐゴシック"/>
                <a:ea typeface="ＭＳ Ｐゴシック"/>
                <a:cs typeface="ＭＳ Ｐゴシック"/>
              </a:rPr>
              <a:t>A</a:t>
            </a:r>
            <a:r>
              <a:rPr lang="ja-JP" altLang="en-US" sz="1292" kern="0" dirty="0">
                <a:solidFill>
                  <a:prstClr val="black"/>
                </a:solidFill>
                <a:latin typeface="ＭＳ Ｐゴシック"/>
                <a:ea typeface="ＭＳ Ｐゴシック"/>
                <a:cs typeface="ＭＳ Ｐゴシック"/>
              </a:rPr>
              <a:t>型事業所、福祉工場における平均賃金</a:t>
            </a:r>
            <a:endParaRPr lang="ja-JP" altLang="en-US" sz="1292" kern="100" dirty="0">
              <a:solidFill>
                <a:prstClr val="black"/>
              </a:solidFill>
              <a:latin typeface="ＭＳ Ｐゴシック"/>
              <a:ea typeface="ＭＳ Ｐゴシック"/>
              <a:cs typeface="Times New Roman"/>
            </a:endParaRPr>
          </a:p>
        </p:txBody>
      </p:sp>
      <p:sp>
        <p:nvSpPr>
          <p:cNvPr id="17" name="Text Box 15"/>
          <p:cNvSpPr txBox="1">
            <a:spLocks noChangeArrowheads="1"/>
          </p:cNvSpPr>
          <p:nvPr/>
        </p:nvSpPr>
        <p:spPr bwMode="auto">
          <a:xfrm>
            <a:off x="194206" y="6564356"/>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86633" y="6558323"/>
            <a:ext cx="2057400" cy="365125"/>
          </a:xfrm>
        </p:spPr>
        <p:txBody>
          <a:bodyPr/>
          <a:lstStyle/>
          <a:p>
            <a:pPr>
              <a:defRPr/>
            </a:pPr>
            <a:fld id="{431CAECD-5926-4741-A906-A08E04809A27}" type="slidenum">
              <a:rPr lang="en-US" altLang="ja-JP" smtClean="0"/>
              <a:pPr>
                <a:defRPr/>
              </a:pPr>
              <a:t>113</a:t>
            </a:fld>
            <a:endParaRPr lang="en-US" altLang="ja-JP"/>
          </a:p>
        </p:txBody>
      </p:sp>
    </p:spTree>
    <p:extLst>
      <p:ext uri="{BB962C8B-B14F-4D97-AF65-F5344CB8AC3E}">
        <p14:creationId xmlns:p14="http://schemas.microsoft.com/office/powerpoint/2010/main" val="19358042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7"/>
          <p:cNvSpPr txBox="1">
            <a:spLocks/>
          </p:cNvSpPr>
          <p:nvPr/>
        </p:nvSpPr>
        <p:spPr bwMode="auto">
          <a:xfrm>
            <a:off x="33" y="-27384"/>
            <a:ext cx="9144000" cy="477282"/>
          </a:xfrm>
          <a:prstGeom prst="rect">
            <a:avLst/>
          </a:prstGeom>
          <a:noFill/>
          <a:ln w="9525">
            <a:noFill/>
            <a:miter lim="800000"/>
            <a:headEnd/>
            <a:tailEnd/>
          </a:ln>
        </p:spPr>
        <p:txBody>
          <a:bodyPr vert="horz" wrap="square" lIns="84294" tIns="42144" rIns="84294" bIns="42144"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1846" kern="0" dirty="0">
                <a:solidFill>
                  <a:prstClr val="black"/>
                </a:solidFill>
                <a:latin typeface="HGP創英角ｺﾞｼｯｸUB" panose="020B0900000000000000" pitchFamily="50" charset="-128"/>
                <a:ea typeface="HGP創英角ｺﾞｼｯｸUB" panose="020B0900000000000000" pitchFamily="50" charset="-128"/>
              </a:rPr>
              <a:t>就労継続支援Ａ型の見直しについて</a:t>
            </a:r>
          </a:p>
        </p:txBody>
      </p:sp>
      <p:grpSp>
        <p:nvGrpSpPr>
          <p:cNvPr id="34" name="グループ化 10"/>
          <p:cNvGrpSpPr>
            <a:grpSpLocks/>
          </p:cNvGrpSpPr>
          <p:nvPr/>
        </p:nvGrpSpPr>
        <p:grpSpPr bwMode="auto">
          <a:xfrm>
            <a:off x="0" y="425754"/>
            <a:ext cx="9144000" cy="65943"/>
            <a:chOff x="0" y="188640"/>
            <a:chExt cx="9144000" cy="72008"/>
          </a:xfrm>
        </p:grpSpPr>
        <p:cxnSp>
          <p:nvCxnSpPr>
            <p:cNvPr id="35" name="直線コネクタ 34"/>
            <p:cNvCxnSpPr/>
            <p:nvPr/>
          </p:nvCxnSpPr>
          <p:spPr>
            <a:xfrm>
              <a:off x="0" y="188640"/>
              <a:ext cx="9144000" cy="0"/>
            </a:xfrm>
            <a:prstGeom prst="line">
              <a:avLst/>
            </a:prstGeom>
            <a:noFill/>
            <a:ln w="9525" cap="flat" cmpd="sng" algn="ctr">
              <a:solidFill>
                <a:srgbClr val="99CCFF"/>
              </a:solidFill>
              <a:prstDash val="solid"/>
            </a:ln>
            <a:effectLst/>
          </p:spPr>
        </p:cxnSp>
        <p:cxnSp>
          <p:nvCxnSpPr>
            <p:cNvPr id="36" name="直線コネクタ 35"/>
            <p:cNvCxnSpPr/>
            <p:nvPr/>
          </p:nvCxnSpPr>
          <p:spPr>
            <a:xfrm>
              <a:off x="0" y="260648"/>
              <a:ext cx="9144000" cy="0"/>
            </a:xfrm>
            <a:prstGeom prst="line">
              <a:avLst/>
            </a:prstGeom>
            <a:noFill/>
            <a:ln w="57150" cap="flat" cmpd="sng" algn="ctr">
              <a:solidFill>
                <a:srgbClr val="99CCFF"/>
              </a:solidFill>
              <a:prstDash val="solid"/>
            </a:ln>
            <a:effectLst/>
          </p:spPr>
        </p:cxnSp>
      </p:grpSp>
      <p:sp>
        <p:nvSpPr>
          <p:cNvPr id="4" name="正方形/長方形 3"/>
          <p:cNvSpPr/>
          <p:nvPr/>
        </p:nvSpPr>
        <p:spPr>
          <a:xfrm>
            <a:off x="62920" y="923049"/>
            <a:ext cx="5653682" cy="17009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marL="163949" indent="-163949" fontAlgn="auto">
              <a:spcBef>
                <a:spcPts val="0"/>
              </a:spcBef>
              <a:spcAft>
                <a:spcPts val="0"/>
              </a:spcAft>
            </a:pPr>
            <a:r>
              <a:rPr lang="ja-JP" altLang="en-US" sz="1385" dirty="0">
                <a:solidFill>
                  <a:prstClr val="black"/>
                </a:solidFill>
                <a:latin typeface="ＭＳ Ｐゴシック"/>
              </a:rPr>
              <a:t>○　就労継続支援Ａ型については、利用者数、費用額、事業所数が毎年大きく増加。</a:t>
            </a:r>
            <a:endParaRPr lang="en-US" altLang="ja-JP" sz="1385" dirty="0">
              <a:solidFill>
                <a:prstClr val="black"/>
              </a:solidFill>
              <a:latin typeface="ＭＳ Ｐゴシック"/>
            </a:endParaRPr>
          </a:p>
          <a:p>
            <a:pPr marL="163949" indent="-163949" fontAlgn="auto">
              <a:spcBef>
                <a:spcPts val="0"/>
              </a:spcBef>
              <a:spcAft>
                <a:spcPts val="0"/>
              </a:spcAft>
            </a:pPr>
            <a:endParaRPr lang="en-US" altLang="ja-JP" sz="1385" dirty="0">
              <a:solidFill>
                <a:prstClr val="black"/>
              </a:solidFill>
              <a:latin typeface="ＭＳ Ｐゴシック"/>
            </a:endParaRPr>
          </a:p>
          <a:p>
            <a:pPr marL="163949" indent="-163949" fontAlgn="auto">
              <a:spcBef>
                <a:spcPts val="0"/>
              </a:spcBef>
              <a:spcAft>
                <a:spcPts val="0"/>
              </a:spcAft>
            </a:pPr>
            <a:r>
              <a:rPr lang="ja-JP" altLang="en-US" sz="1385" dirty="0">
                <a:solidFill>
                  <a:prstClr val="black"/>
                </a:solidFill>
                <a:latin typeface="ＭＳ Ｐゴシック"/>
              </a:rPr>
              <a:t>○　一方、生産活動の内容が適切でない事業所や、利用者の意向にかかわらず、全ての利用者の労働時間を一律に短くする事業所など、不適切な事例が増えているとの指摘があり、支援内容の適正化と就労の質の向上が求められている。</a:t>
            </a:r>
            <a:endParaRPr lang="en-US" altLang="ja-JP" sz="1385" dirty="0">
              <a:solidFill>
                <a:prstClr val="black"/>
              </a:solidFill>
              <a:latin typeface="ＭＳ Ｐゴシック"/>
            </a:endParaRPr>
          </a:p>
        </p:txBody>
      </p:sp>
      <p:sp>
        <p:nvSpPr>
          <p:cNvPr id="3" name="角丸四角形 2"/>
          <p:cNvSpPr/>
          <p:nvPr/>
        </p:nvSpPr>
        <p:spPr>
          <a:xfrm>
            <a:off x="62917" y="556020"/>
            <a:ext cx="2116202" cy="332871"/>
          </a:xfrm>
          <a:prstGeom prst="roundRect">
            <a:avLst/>
          </a:prstGeom>
          <a:ln/>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r>
              <a:rPr lang="ja-JP" altLang="en-US" sz="1477" b="1" dirty="0">
                <a:solidFill>
                  <a:prstClr val="white"/>
                </a:solidFill>
                <a:latin typeface="ＭＳ ゴシック" panose="020B0609070205080204" pitchFamily="49" charset="-128"/>
                <a:ea typeface="ＭＳ ゴシック" panose="020B0609070205080204" pitchFamily="49" charset="-128"/>
              </a:rPr>
              <a:t>１　現状・課題</a:t>
            </a:r>
          </a:p>
        </p:txBody>
      </p:sp>
      <p:sp>
        <p:nvSpPr>
          <p:cNvPr id="63" name="角丸四角形 62"/>
          <p:cNvSpPr/>
          <p:nvPr/>
        </p:nvSpPr>
        <p:spPr>
          <a:xfrm>
            <a:off x="62921" y="2770781"/>
            <a:ext cx="2182671" cy="332871"/>
          </a:xfrm>
          <a:prstGeom prst="roundRect">
            <a:avLst/>
          </a:prstGeom>
          <a:ln/>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r>
              <a:rPr lang="ja-JP" altLang="en-US" sz="1477" b="1" dirty="0">
                <a:solidFill>
                  <a:prstClr val="white"/>
                </a:solidFill>
                <a:latin typeface="ＭＳ ゴシック" panose="020B0609070205080204" pitchFamily="49" charset="-128"/>
                <a:ea typeface="ＭＳ ゴシック" panose="020B0609070205080204" pitchFamily="49" charset="-128"/>
              </a:rPr>
              <a:t>２　これまでの対応</a:t>
            </a:r>
          </a:p>
        </p:txBody>
      </p:sp>
      <p:graphicFrame>
        <p:nvGraphicFramePr>
          <p:cNvPr id="8" name="表 7"/>
          <p:cNvGraphicFramePr>
            <a:graphicFrameLocks noGrp="1"/>
          </p:cNvGraphicFramePr>
          <p:nvPr>
            <p:extLst>
              <p:ext uri="{D42A27DB-BD31-4B8C-83A1-F6EECF244321}">
                <p14:modId xmlns:p14="http://schemas.microsoft.com/office/powerpoint/2010/main" val="2696435831"/>
              </p:ext>
            </p:extLst>
          </p:nvPr>
        </p:nvGraphicFramePr>
        <p:xfrm>
          <a:off x="62917" y="3152173"/>
          <a:ext cx="9018166" cy="3353164"/>
        </p:xfrm>
        <a:graphic>
          <a:graphicData uri="http://schemas.openxmlformats.org/drawingml/2006/table">
            <a:tbl>
              <a:tblPr firstRow="1" bandRow="1">
                <a:tableStyleId>{5940675A-B579-460E-94D1-54222C63F5DA}</a:tableStyleId>
              </a:tblPr>
              <a:tblGrid>
                <a:gridCol w="1185637">
                  <a:extLst>
                    <a:ext uri="{9D8B030D-6E8A-4147-A177-3AD203B41FA5}">
                      <a16:colId xmlns:a16="http://schemas.microsoft.com/office/drawing/2014/main" val="20000"/>
                    </a:ext>
                  </a:extLst>
                </a:gridCol>
                <a:gridCol w="7832529">
                  <a:extLst>
                    <a:ext uri="{9D8B030D-6E8A-4147-A177-3AD203B41FA5}">
                      <a16:colId xmlns:a16="http://schemas.microsoft.com/office/drawing/2014/main" val="20001"/>
                    </a:ext>
                  </a:extLst>
                </a:gridCol>
              </a:tblGrid>
              <a:tr h="267547">
                <a:tc>
                  <a:txBody>
                    <a:bodyPr/>
                    <a:lstStyle/>
                    <a:p>
                      <a:pPr algn="ctr"/>
                      <a:r>
                        <a:rPr kumimoji="1" lang="ja-JP" altLang="en-US" sz="1400" dirty="0">
                          <a:latin typeface="+mj-ea"/>
                          <a:ea typeface="+mj-ea"/>
                        </a:rPr>
                        <a:t>時期</a:t>
                      </a:r>
                    </a:p>
                  </a:txBody>
                  <a:tcPr marL="33231" marR="33231" marT="33231" marB="0">
                    <a:solidFill>
                      <a:srgbClr val="FFFFCC"/>
                    </a:solidFill>
                  </a:tcPr>
                </a:tc>
                <a:tc>
                  <a:txBody>
                    <a:bodyPr/>
                    <a:lstStyle/>
                    <a:p>
                      <a:pPr algn="ctr"/>
                      <a:r>
                        <a:rPr kumimoji="1" lang="ja-JP" altLang="en-US" sz="1400" dirty="0">
                          <a:latin typeface="+mj-ea"/>
                          <a:ea typeface="+mj-ea"/>
                        </a:rPr>
                        <a:t>対応内容</a:t>
                      </a:r>
                    </a:p>
                  </a:txBody>
                  <a:tcPr marL="33231" marR="33231" marT="33231" marB="0">
                    <a:solidFill>
                      <a:srgbClr val="FFFFCC"/>
                    </a:solidFill>
                  </a:tcPr>
                </a:tc>
                <a:extLst>
                  <a:ext uri="{0D108BD9-81ED-4DB2-BD59-A6C34878D82A}">
                    <a16:rowId xmlns:a16="http://schemas.microsoft.com/office/drawing/2014/main" val="10000"/>
                  </a:ext>
                </a:extLst>
              </a:tr>
              <a:tr h="471012">
                <a:tc>
                  <a:txBody>
                    <a:bodyPr/>
                    <a:lstStyle/>
                    <a:p>
                      <a:pPr algn="dist"/>
                      <a:r>
                        <a:rPr kumimoji="1" lang="ja-JP" altLang="en-US" sz="1400" b="0" dirty="0">
                          <a:latin typeface="+mj-ea"/>
                          <a:ea typeface="+mj-ea"/>
                        </a:rPr>
                        <a:t>平成</a:t>
                      </a:r>
                      <a:r>
                        <a:rPr kumimoji="1" lang="en-US" altLang="ja-JP" sz="1400" b="0" dirty="0">
                          <a:latin typeface="+mj-ea"/>
                          <a:ea typeface="+mj-ea"/>
                        </a:rPr>
                        <a:t>24</a:t>
                      </a:r>
                      <a:r>
                        <a:rPr kumimoji="1" lang="ja-JP" altLang="en-US" sz="1400" b="0" dirty="0">
                          <a:latin typeface="+mj-ea"/>
                          <a:ea typeface="+mj-ea"/>
                        </a:rPr>
                        <a:t>年</a:t>
                      </a:r>
                      <a:r>
                        <a:rPr kumimoji="1" lang="en-US" altLang="ja-JP" sz="1400" b="0" dirty="0">
                          <a:latin typeface="+mj-ea"/>
                          <a:ea typeface="+mj-ea"/>
                        </a:rPr>
                        <a:t>10</a:t>
                      </a:r>
                      <a:r>
                        <a:rPr kumimoji="1" lang="ja-JP" altLang="en-US" sz="1400" b="0" dirty="0">
                          <a:latin typeface="+mj-ea"/>
                          <a:ea typeface="+mj-ea"/>
                        </a:rPr>
                        <a:t>月</a:t>
                      </a:r>
                    </a:p>
                  </a:txBody>
                  <a:tcPr marL="33231" marR="33231" marT="33231" marB="0"/>
                </a:tc>
                <a:tc>
                  <a:txBody>
                    <a:bodyPr/>
                    <a:lstStyle/>
                    <a:p>
                      <a:pPr marL="0" indent="0">
                        <a:buFont typeface="Wingdings" panose="05000000000000000000" pitchFamily="2" charset="2"/>
                        <a:buNone/>
                      </a:pPr>
                      <a:r>
                        <a:rPr kumimoji="1" lang="ja-JP" altLang="en-US" sz="1400" b="0" dirty="0">
                          <a:latin typeface="+mj-ea"/>
                          <a:ea typeface="+mj-ea"/>
                        </a:rPr>
                        <a:t>○利用者のうち短時間利用者の占める割合が多い場合の減算（</a:t>
                      </a:r>
                      <a:r>
                        <a:rPr kumimoji="1" lang="en-US" altLang="ja-JP" sz="1400" b="0" dirty="0">
                          <a:latin typeface="+mj-ea"/>
                          <a:ea typeface="+mj-ea"/>
                        </a:rPr>
                        <a:t>90</a:t>
                      </a:r>
                      <a:r>
                        <a:rPr kumimoji="1" lang="ja-JP" altLang="en-US" sz="1400" b="0" dirty="0">
                          <a:latin typeface="+mj-ea"/>
                          <a:ea typeface="+mj-ea"/>
                        </a:rPr>
                        <a:t>％、</a:t>
                      </a:r>
                      <a:r>
                        <a:rPr kumimoji="1" lang="en-US" altLang="ja-JP" sz="1400" b="0" dirty="0">
                          <a:latin typeface="+mj-ea"/>
                          <a:ea typeface="+mj-ea"/>
                        </a:rPr>
                        <a:t>75</a:t>
                      </a:r>
                      <a:r>
                        <a:rPr kumimoji="1" lang="ja-JP" altLang="en-US" sz="1400" b="0" dirty="0">
                          <a:latin typeface="+mj-ea"/>
                          <a:ea typeface="+mj-ea"/>
                        </a:rPr>
                        <a:t>％）措置の創設（平成</a:t>
                      </a:r>
                      <a:r>
                        <a:rPr kumimoji="1" lang="en-US" altLang="ja-JP" sz="1400" b="0" dirty="0">
                          <a:latin typeface="+mj-ea"/>
                          <a:ea typeface="+mj-ea"/>
                        </a:rPr>
                        <a:t>24</a:t>
                      </a:r>
                      <a:r>
                        <a:rPr kumimoji="1" lang="ja-JP" altLang="en-US" sz="1400" b="0" dirty="0">
                          <a:latin typeface="+mj-ea"/>
                          <a:ea typeface="+mj-ea"/>
                        </a:rPr>
                        <a:t>年度報酬改定）</a:t>
                      </a:r>
                      <a:endParaRPr kumimoji="1" lang="en-US" altLang="ja-JP" sz="1400" b="0" dirty="0">
                        <a:latin typeface="+mj-ea"/>
                        <a:ea typeface="+mj-ea"/>
                      </a:endParaRPr>
                    </a:p>
                  </a:txBody>
                  <a:tcPr marL="33231" marR="33231" marT="33231" marB="0"/>
                </a:tc>
                <a:extLst>
                  <a:ext uri="{0D108BD9-81ED-4DB2-BD59-A6C34878D82A}">
                    <a16:rowId xmlns:a16="http://schemas.microsoft.com/office/drawing/2014/main" val="10001"/>
                  </a:ext>
                </a:extLst>
              </a:tr>
              <a:tr h="1287402">
                <a:tc>
                  <a:txBody>
                    <a:bodyPr/>
                    <a:lstStyle/>
                    <a:p>
                      <a:pPr algn="dist"/>
                      <a:r>
                        <a:rPr kumimoji="1" lang="ja-JP" altLang="en-US" sz="1400" b="0" dirty="0">
                          <a:latin typeface="+mj-ea"/>
                          <a:ea typeface="+mj-ea"/>
                        </a:rPr>
                        <a:t>平成</a:t>
                      </a:r>
                      <a:r>
                        <a:rPr kumimoji="1" lang="en-US" altLang="ja-JP" sz="1400" b="0" dirty="0">
                          <a:latin typeface="+mj-ea"/>
                          <a:ea typeface="+mj-ea"/>
                        </a:rPr>
                        <a:t>27</a:t>
                      </a:r>
                      <a:r>
                        <a:rPr kumimoji="1" lang="ja-JP" altLang="en-US" sz="1400" b="0" dirty="0">
                          <a:latin typeface="+mj-ea"/>
                          <a:ea typeface="+mj-ea"/>
                        </a:rPr>
                        <a:t>年 </a:t>
                      </a:r>
                      <a:r>
                        <a:rPr kumimoji="1" lang="en-US" altLang="ja-JP" sz="1400" b="0" dirty="0">
                          <a:latin typeface="+mj-ea"/>
                          <a:ea typeface="+mj-ea"/>
                        </a:rPr>
                        <a:t>9</a:t>
                      </a:r>
                      <a:r>
                        <a:rPr kumimoji="1" lang="ja-JP" altLang="en-US" sz="1400" b="0" dirty="0">
                          <a:latin typeface="+mj-ea"/>
                          <a:ea typeface="+mj-ea"/>
                        </a:rPr>
                        <a:t>月</a:t>
                      </a:r>
                    </a:p>
                  </a:txBody>
                  <a:tcPr marL="33231" marR="33231" marT="33231" marB="0"/>
                </a:tc>
                <a:tc>
                  <a:txBody>
                    <a:bodyPr/>
                    <a:lstStyle/>
                    <a:p>
                      <a:pPr marL="0" indent="0">
                        <a:buFont typeface="Wingdings" panose="05000000000000000000" pitchFamily="2" charset="2"/>
                        <a:buNone/>
                      </a:pPr>
                      <a:r>
                        <a:rPr kumimoji="1" lang="ja-JP" altLang="en-US" sz="1400" b="0" dirty="0">
                          <a:latin typeface="+mj-ea"/>
                          <a:ea typeface="+mj-ea"/>
                        </a:rPr>
                        <a:t>○指定就労継続支援Ａ型における適正な事業運営に向けた指導について（課長通知）</a:t>
                      </a:r>
                      <a:endParaRPr kumimoji="1" lang="en-US" altLang="ja-JP" sz="1400" b="0" dirty="0">
                        <a:latin typeface="+mj-ea"/>
                        <a:ea typeface="+mj-ea"/>
                      </a:endParaRPr>
                    </a:p>
                    <a:p>
                      <a:pPr marL="88900" indent="0">
                        <a:buFont typeface="Wingdings" panose="05000000000000000000" pitchFamily="2" charset="2"/>
                        <a:buNone/>
                      </a:pPr>
                      <a:r>
                        <a:rPr kumimoji="1" lang="ja-JP" altLang="en-US" sz="1400" b="0" dirty="0">
                          <a:latin typeface="+mj-ea"/>
                          <a:ea typeface="+mj-ea"/>
                        </a:rPr>
                        <a:t>①</a:t>
                      </a:r>
                      <a:r>
                        <a:rPr kumimoji="1" lang="ja-JP" altLang="en-US" sz="1300" b="0" dirty="0">
                          <a:latin typeface="+mj-ea"/>
                          <a:ea typeface="+mj-ea"/>
                        </a:rPr>
                        <a:t>暫定支給決定の適正な運用の依頼</a:t>
                      </a:r>
                      <a:endParaRPr kumimoji="1" lang="en-US" altLang="ja-JP" sz="1300" b="0" dirty="0">
                        <a:latin typeface="+mj-ea"/>
                        <a:ea typeface="+mj-ea"/>
                      </a:endParaRPr>
                    </a:p>
                    <a:p>
                      <a:pPr marL="88900" indent="0">
                        <a:buFont typeface="Wingdings" panose="05000000000000000000" pitchFamily="2" charset="2"/>
                        <a:buNone/>
                      </a:pPr>
                      <a:r>
                        <a:rPr kumimoji="1" lang="ja-JP" altLang="en-US" sz="1300" b="0" dirty="0">
                          <a:latin typeface="+mj-ea"/>
                          <a:ea typeface="+mj-ea"/>
                        </a:rPr>
                        <a:t>②不適切な事業運営の事例を示すとともに、指導ポイントの明示</a:t>
                      </a:r>
                      <a:endParaRPr kumimoji="1" lang="en-US" altLang="ja-JP" sz="1300" b="0" dirty="0">
                        <a:latin typeface="+mj-ea"/>
                        <a:ea typeface="+mj-ea"/>
                      </a:endParaRPr>
                    </a:p>
                    <a:p>
                      <a:pPr marL="177800" indent="0"/>
                      <a:r>
                        <a:rPr kumimoji="1" lang="ja-JP" altLang="en-US" sz="1000" b="0" dirty="0">
                          <a:latin typeface="+mj-ea"/>
                          <a:ea typeface="+mj-ea"/>
                        </a:rPr>
                        <a:t>（不適切な事例）</a:t>
                      </a:r>
                      <a:endParaRPr kumimoji="1" lang="en-US" altLang="ja-JP" sz="1000" b="0" dirty="0">
                        <a:latin typeface="+mj-ea"/>
                        <a:ea typeface="+mj-ea"/>
                      </a:endParaRPr>
                    </a:p>
                    <a:p>
                      <a:pPr marL="177800" indent="0"/>
                      <a:r>
                        <a:rPr kumimoji="1" lang="ja-JP" altLang="en-US" sz="1000" b="0" dirty="0">
                          <a:latin typeface="+mj-ea"/>
                          <a:ea typeface="+mj-ea"/>
                        </a:rPr>
                        <a:t>・収益の上がらない仕事しか提供せず、生産活動による収益だけでは最低賃金を支払うことが困難</a:t>
                      </a:r>
                      <a:endParaRPr kumimoji="1" lang="en-US" altLang="ja-JP" sz="1000" b="0" dirty="0">
                        <a:latin typeface="+mj-ea"/>
                        <a:ea typeface="+mj-ea"/>
                      </a:endParaRPr>
                    </a:p>
                    <a:p>
                      <a:pPr marL="177800" indent="0"/>
                      <a:r>
                        <a:rPr kumimoji="1" lang="ja-JP" altLang="en-US" sz="1000" b="0" dirty="0">
                          <a:latin typeface="+mj-ea"/>
                          <a:ea typeface="+mj-ea"/>
                        </a:rPr>
                        <a:t>・全ての利用者の労働時間を一律に短時間</a:t>
                      </a:r>
                      <a:endParaRPr kumimoji="1" lang="en-US" altLang="ja-JP" sz="1000" b="0" dirty="0">
                        <a:latin typeface="+mj-ea"/>
                        <a:ea typeface="+mj-ea"/>
                      </a:endParaRPr>
                    </a:p>
                    <a:p>
                      <a:pPr marL="177800" indent="0"/>
                      <a:r>
                        <a:rPr kumimoji="1" lang="ja-JP" altLang="en-US" sz="1000" b="0" dirty="0">
                          <a:latin typeface="+mj-ea"/>
                          <a:ea typeface="+mj-ea"/>
                        </a:rPr>
                        <a:t>・一定期間経過後に事業所を退所させている</a:t>
                      </a:r>
                      <a:endParaRPr kumimoji="1" lang="ja-JP" altLang="en-US" sz="1400" b="0" dirty="0">
                        <a:latin typeface="+mj-ea"/>
                        <a:ea typeface="+mj-ea"/>
                      </a:endParaRPr>
                    </a:p>
                  </a:txBody>
                  <a:tcPr marL="33231" marR="33231" marT="33231" marB="0"/>
                </a:tc>
                <a:extLst>
                  <a:ext uri="{0D108BD9-81ED-4DB2-BD59-A6C34878D82A}">
                    <a16:rowId xmlns:a16="http://schemas.microsoft.com/office/drawing/2014/main" val="10002"/>
                  </a:ext>
                </a:extLst>
              </a:tr>
              <a:tr h="471012">
                <a:tc>
                  <a:txBody>
                    <a:bodyPr/>
                    <a:lstStyle/>
                    <a:p>
                      <a:pPr algn="dist"/>
                      <a:r>
                        <a:rPr kumimoji="1" lang="ja-JP" altLang="en-US" sz="1400" b="0" dirty="0">
                          <a:latin typeface="+mj-ea"/>
                          <a:ea typeface="+mj-ea"/>
                        </a:rPr>
                        <a:t>平成</a:t>
                      </a:r>
                      <a:r>
                        <a:rPr kumimoji="1" lang="en-US" altLang="ja-JP" sz="1400" b="0" dirty="0">
                          <a:latin typeface="+mj-ea"/>
                          <a:ea typeface="+mj-ea"/>
                        </a:rPr>
                        <a:t>27</a:t>
                      </a:r>
                      <a:r>
                        <a:rPr kumimoji="1" lang="ja-JP" altLang="en-US" sz="1400" b="0" dirty="0">
                          <a:latin typeface="+mj-ea"/>
                          <a:ea typeface="+mj-ea"/>
                        </a:rPr>
                        <a:t>年</a:t>
                      </a:r>
                      <a:r>
                        <a:rPr kumimoji="1" lang="en-US" altLang="ja-JP" sz="1400" b="0" dirty="0">
                          <a:latin typeface="+mj-ea"/>
                          <a:ea typeface="+mj-ea"/>
                        </a:rPr>
                        <a:t>10</a:t>
                      </a:r>
                      <a:r>
                        <a:rPr kumimoji="1" lang="ja-JP" altLang="en-US" sz="1400" b="0" dirty="0">
                          <a:latin typeface="+mj-ea"/>
                          <a:ea typeface="+mj-ea"/>
                        </a:rPr>
                        <a:t>月</a:t>
                      </a:r>
                    </a:p>
                  </a:txBody>
                  <a:tcPr marL="33231" marR="33231" marT="33231" marB="0"/>
                </a:tc>
                <a:tc>
                  <a:txBody>
                    <a:bodyPr/>
                    <a:lstStyle/>
                    <a:p>
                      <a:pPr marL="0" indent="0">
                        <a:buFont typeface="Wingdings" panose="05000000000000000000" pitchFamily="2" charset="2"/>
                        <a:buNone/>
                      </a:pPr>
                      <a:r>
                        <a:rPr kumimoji="1" lang="ja-JP" altLang="en-US" sz="1400" b="0" dirty="0">
                          <a:latin typeface="+mj-ea"/>
                          <a:ea typeface="+mj-ea"/>
                        </a:rPr>
                        <a:t>○短時間利用減算の仕組みを利用者割合から平均利用時間に見直すとともに、減算割合（</a:t>
                      </a:r>
                      <a:r>
                        <a:rPr kumimoji="1" lang="en-US" altLang="ja-JP" sz="1400" b="0" dirty="0">
                          <a:latin typeface="+mj-ea"/>
                          <a:ea typeface="+mj-ea"/>
                        </a:rPr>
                        <a:t>90</a:t>
                      </a:r>
                      <a:r>
                        <a:rPr kumimoji="1" lang="ja-JP" altLang="en-US" sz="1400" b="0" dirty="0">
                          <a:latin typeface="+mj-ea"/>
                          <a:ea typeface="+mj-ea"/>
                        </a:rPr>
                        <a:t>％～</a:t>
                      </a:r>
                      <a:r>
                        <a:rPr kumimoji="1" lang="en-US" altLang="ja-JP" sz="1400" b="0" dirty="0">
                          <a:latin typeface="+mj-ea"/>
                          <a:ea typeface="+mj-ea"/>
                        </a:rPr>
                        <a:t>30</a:t>
                      </a:r>
                      <a:r>
                        <a:rPr kumimoji="1" lang="ja-JP" altLang="en-US" sz="1400" b="0" dirty="0">
                          <a:latin typeface="+mj-ea"/>
                          <a:ea typeface="+mj-ea"/>
                        </a:rPr>
                        <a:t>％）を強化（平成</a:t>
                      </a:r>
                      <a:r>
                        <a:rPr kumimoji="1" lang="en-US" altLang="ja-JP" sz="1400" b="0" dirty="0">
                          <a:latin typeface="+mj-ea"/>
                          <a:ea typeface="+mj-ea"/>
                        </a:rPr>
                        <a:t>27</a:t>
                      </a:r>
                      <a:r>
                        <a:rPr kumimoji="1" lang="ja-JP" altLang="en-US" sz="1400" b="0" dirty="0">
                          <a:latin typeface="+mj-ea"/>
                          <a:ea typeface="+mj-ea"/>
                        </a:rPr>
                        <a:t>年度報酬改定）</a:t>
                      </a:r>
                    </a:p>
                  </a:txBody>
                  <a:tcPr marL="33231" marR="33231" marT="33231" marB="0"/>
                </a:tc>
                <a:extLst>
                  <a:ext uri="{0D108BD9-81ED-4DB2-BD59-A6C34878D82A}">
                    <a16:rowId xmlns:a16="http://schemas.microsoft.com/office/drawing/2014/main" val="10003"/>
                  </a:ext>
                </a:extLst>
              </a:tr>
              <a:tr h="849824">
                <a:tc>
                  <a:txBody>
                    <a:bodyPr/>
                    <a:lstStyle/>
                    <a:p>
                      <a:pPr algn="dist"/>
                      <a:r>
                        <a:rPr kumimoji="1" lang="ja-JP" altLang="en-US" sz="1400" b="0" dirty="0">
                          <a:latin typeface="+mj-ea"/>
                          <a:ea typeface="+mj-ea"/>
                        </a:rPr>
                        <a:t>平成</a:t>
                      </a:r>
                      <a:r>
                        <a:rPr kumimoji="1" lang="en-US" altLang="ja-JP" sz="1400" b="0" dirty="0">
                          <a:latin typeface="+mj-ea"/>
                          <a:ea typeface="+mj-ea"/>
                        </a:rPr>
                        <a:t>28</a:t>
                      </a:r>
                      <a:r>
                        <a:rPr kumimoji="1" lang="ja-JP" altLang="en-US" sz="1400" b="0" dirty="0">
                          <a:latin typeface="+mj-ea"/>
                          <a:ea typeface="+mj-ea"/>
                        </a:rPr>
                        <a:t>年 </a:t>
                      </a:r>
                      <a:r>
                        <a:rPr kumimoji="1" lang="en-US" altLang="ja-JP" sz="1400" b="0" dirty="0">
                          <a:latin typeface="+mj-ea"/>
                          <a:ea typeface="+mj-ea"/>
                        </a:rPr>
                        <a:t>3</a:t>
                      </a:r>
                      <a:r>
                        <a:rPr kumimoji="1" lang="ja-JP" altLang="en-US" sz="1400" b="0" dirty="0">
                          <a:latin typeface="+mj-ea"/>
                          <a:ea typeface="+mj-ea"/>
                        </a:rPr>
                        <a:t>月</a:t>
                      </a:r>
                    </a:p>
                  </a:txBody>
                  <a:tcPr marL="33231" marR="33231" marT="33231" marB="0"/>
                </a:tc>
                <a:tc>
                  <a:txBody>
                    <a:bodyPr/>
                    <a:lstStyle/>
                    <a:p>
                      <a:pPr marL="0" indent="0">
                        <a:buFont typeface="Wingdings" panose="05000000000000000000" pitchFamily="2" charset="2"/>
                        <a:buNone/>
                      </a:pPr>
                      <a:r>
                        <a:rPr kumimoji="1" lang="ja-JP" altLang="en-US" sz="1400" b="0" dirty="0">
                          <a:latin typeface="+mj-ea"/>
                          <a:ea typeface="+mj-ea"/>
                        </a:rPr>
                        <a:t>○就労移行支援及び就労継続支援（Ａ型・Ｂ型）における適切なサービス提供の推進について（課長通知）</a:t>
                      </a:r>
                      <a:endParaRPr kumimoji="1" lang="en-US" altLang="ja-JP" sz="1400" b="0" dirty="0">
                        <a:latin typeface="+mj-ea"/>
                        <a:ea typeface="+mj-ea"/>
                      </a:endParaRPr>
                    </a:p>
                    <a:p>
                      <a:pPr marL="88900" indent="0">
                        <a:buFont typeface="Wingdings" panose="05000000000000000000" pitchFamily="2" charset="2"/>
                        <a:buNone/>
                      </a:pPr>
                      <a:r>
                        <a:rPr kumimoji="1" lang="ja-JP" altLang="en-US" sz="1300" b="0" dirty="0">
                          <a:latin typeface="+mj-ea"/>
                          <a:ea typeface="+mj-ea"/>
                        </a:rPr>
                        <a:t>①暫定支給決定を要しない場合の基準を明確化及び市町村間で差が出ないよう都道府県の関与の依頼</a:t>
                      </a:r>
                      <a:endParaRPr kumimoji="1" lang="en-US" altLang="ja-JP" sz="1300" b="0" dirty="0">
                        <a:latin typeface="+mj-ea"/>
                        <a:ea typeface="+mj-ea"/>
                      </a:endParaRPr>
                    </a:p>
                    <a:p>
                      <a:pPr marL="88900" indent="0">
                        <a:buFont typeface="Wingdings" panose="05000000000000000000" pitchFamily="2" charset="2"/>
                        <a:buNone/>
                      </a:pPr>
                      <a:r>
                        <a:rPr kumimoji="1" lang="ja-JP" altLang="en-US" sz="1300" b="0" dirty="0">
                          <a:latin typeface="+mj-ea"/>
                          <a:ea typeface="+mj-ea"/>
                        </a:rPr>
                        <a:t>②不適切な事例に対し再度、指導後の改善見込みがない場合の勧告、命令等の措置を講ずることを依頼</a:t>
                      </a:r>
                    </a:p>
                  </a:txBody>
                  <a:tcPr marL="33231" marR="33231" marT="33231" marB="0"/>
                </a:tc>
                <a:extLst>
                  <a:ext uri="{0D108BD9-81ED-4DB2-BD59-A6C34878D82A}">
                    <a16:rowId xmlns:a16="http://schemas.microsoft.com/office/drawing/2014/main" val="10004"/>
                  </a:ext>
                </a:extLst>
              </a:tr>
            </a:tbl>
          </a:graphicData>
        </a:graphic>
      </p:graphicFrame>
      <p:grpSp>
        <p:nvGrpSpPr>
          <p:cNvPr id="14" name="グループ化 13"/>
          <p:cNvGrpSpPr/>
          <p:nvPr/>
        </p:nvGrpSpPr>
        <p:grpSpPr>
          <a:xfrm>
            <a:off x="5716602" y="577477"/>
            <a:ext cx="3364481" cy="2225231"/>
            <a:chOff x="272507" y="4474717"/>
            <a:chExt cx="3366603" cy="2410667"/>
          </a:xfrm>
        </p:grpSpPr>
        <p:graphicFrame>
          <p:nvGraphicFramePr>
            <p:cNvPr id="15" name="グラフ 14"/>
            <p:cNvGraphicFramePr/>
            <p:nvPr>
              <p:extLst/>
            </p:nvPr>
          </p:nvGraphicFramePr>
          <p:xfrm>
            <a:off x="362746" y="4699064"/>
            <a:ext cx="3276364" cy="218632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164"/>
            <p:cNvSpPr txBox="1">
              <a:spLocks noChangeArrowheads="1"/>
            </p:cNvSpPr>
            <p:nvPr/>
          </p:nvSpPr>
          <p:spPr bwMode="auto">
            <a:xfrm>
              <a:off x="632527" y="4520302"/>
              <a:ext cx="2660517" cy="284731"/>
            </a:xfrm>
            <a:prstGeom prst="rect">
              <a:avLst/>
            </a:prstGeom>
            <a:noFill/>
            <a:ln w="9525">
              <a:noFill/>
              <a:miter lim="800000"/>
              <a:headEnd/>
              <a:tailEnd/>
            </a:ln>
          </p:spPr>
          <p:txBody>
            <a:bodyPr>
              <a:spAutoFit/>
            </a:bodyPr>
            <a:lstStyle/>
            <a:p>
              <a:pPr algn="ctr">
                <a:spcBef>
                  <a:spcPct val="50000"/>
                </a:spcBef>
                <a:defRPr/>
              </a:pPr>
              <a:r>
                <a:rPr kumimoji="0" lang="ja-JP" altLang="en-US" sz="1108" b="1" kern="0" dirty="0">
                  <a:solidFill>
                    <a:prstClr val="black"/>
                  </a:solidFill>
                </a:rPr>
                <a:t>事業所数及び総費用額の推移　　　　　　</a:t>
              </a:r>
              <a:endParaRPr kumimoji="0" lang="en-US" altLang="ja-JP" sz="1108" b="1" kern="0" dirty="0">
                <a:solidFill>
                  <a:prstClr val="black"/>
                </a:solidFill>
              </a:endParaRPr>
            </a:p>
          </p:txBody>
        </p:sp>
        <p:sp>
          <p:nvSpPr>
            <p:cNvPr id="17" name="テキスト ボックス 17"/>
            <p:cNvSpPr txBox="1">
              <a:spLocks noChangeArrowheads="1"/>
            </p:cNvSpPr>
            <p:nvPr/>
          </p:nvSpPr>
          <p:spPr bwMode="auto">
            <a:xfrm>
              <a:off x="272507" y="4474717"/>
              <a:ext cx="710785" cy="284731"/>
            </a:xfrm>
            <a:prstGeom prst="rect">
              <a:avLst/>
            </a:prstGeom>
            <a:noFill/>
            <a:ln w="9525">
              <a:noFill/>
              <a:miter lim="800000"/>
              <a:headEnd/>
              <a:tailEnd/>
            </a:ln>
          </p:spPr>
          <p:txBody>
            <a:bodyPr wrap="square">
              <a:spAutoFit/>
            </a:bodyPr>
            <a:lstStyle/>
            <a:p>
              <a:pPr>
                <a:defRPr/>
              </a:pPr>
              <a:r>
                <a:rPr kumimoji="0" lang="ja-JP" altLang="en-US" sz="1108" kern="0" dirty="0">
                  <a:solidFill>
                    <a:prstClr val="black"/>
                  </a:solidFill>
                </a:rPr>
                <a:t>（</a:t>
              </a:r>
              <a:r>
                <a:rPr kumimoji="0" lang="ja-JP" altLang="en-US" sz="923" kern="0" dirty="0" err="1">
                  <a:solidFill>
                    <a:prstClr val="black"/>
                  </a:solidFill>
                </a:rPr>
                <a:t>か</a:t>
              </a:r>
              <a:r>
                <a:rPr kumimoji="0" lang="ja-JP" altLang="en-US" sz="923" kern="0" dirty="0">
                  <a:solidFill>
                    <a:prstClr val="black"/>
                  </a:solidFill>
                </a:rPr>
                <a:t>所</a:t>
              </a:r>
              <a:r>
                <a:rPr kumimoji="0" lang="ja-JP" altLang="en-US" sz="1108" kern="0" dirty="0">
                  <a:solidFill>
                    <a:prstClr val="black"/>
                  </a:solidFill>
                </a:rPr>
                <a:t>）</a:t>
              </a:r>
            </a:p>
          </p:txBody>
        </p:sp>
        <p:sp>
          <p:nvSpPr>
            <p:cNvPr id="18" name="正方形/長方形 17"/>
            <p:cNvSpPr/>
            <p:nvPr/>
          </p:nvSpPr>
          <p:spPr>
            <a:xfrm>
              <a:off x="1190685" y="586965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46" dirty="0">
                  <a:solidFill>
                    <a:prstClr val="black"/>
                  </a:solidFill>
                  <a:latin typeface="ＭＳ Ｐゴシック"/>
                </a:rPr>
                <a:t>(</a:t>
              </a:r>
              <a:r>
                <a:rPr lang="ja-JP" altLang="en-US" sz="646" dirty="0">
                  <a:solidFill>
                    <a:prstClr val="black"/>
                  </a:solidFill>
                  <a:latin typeface="ＭＳ Ｐゴシック"/>
                </a:rPr>
                <a:t>＋</a:t>
              </a:r>
              <a:r>
                <a:rPr lang="en-US" altLang="ja-JP" sz="646" dirty="0">
                  <a:solidFill>
                    <a:prstClr val="black"/>
                  </a:solidFill>
                  <a:latin typeface="ＭＳ Ｐゴシック"/>
                </a:rPr>
                <a:t>48</a:t>
              </a:r>
              <a:r>
                <a:rPr lang="ja-JP" altLang="en-US" sz="646" dirty="0">
                  <a:solidFill>
                    <a:prstClr val="black"/>
                  </a:solidFill>
                  <a:latin typeface="ＭＳ Ｐゴシック"/>
                </a:rPr>
                <a:t>％</a:t>
              </a:r>
              <a:r>
                <a:rPr lang="en-US" altLang="ja-JP" sz="646" dirty="0">
                  <a:solidFill>
                    <a:prstClr val="black"/>
                  </a:solidFill>
                  <a:latin typeface="ＭＳ Ｐゴシック"/>
                </a:rPr>
                <a:t>)</a:t>
              </a:r>
            </a:p>
          </p:txBody>
        </p:sp>
        <p:sp>
          <p:nvSpPr>
            <p:cNvPr id="19" name="正方形/長方形 18"/>
            <p:cNvSpPr/>
            <p:nvPr/>
          </p:nvSpPr>
          <p:spPr>
            <a:xfrm>
              <a:off x="1632639" y="560295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46" dirty="0">
                  <a:solidFill>
                    <a:prstClr val="black"/>
                  </a:solidFill>
                  <a:latin typeface="ＭＳ Ｐゴシック"/>
                </a:rPr>
                <a:t>(</a:t>
              </a:r>
              <a:r>
                <a:rPr lang="ja-JP" altLang="en-US" sz="646" dirty="0">
                  <a:solidFill>
                    <a:prstClr val="black"/>
                  </a:solidFill>
                  <a:latin typeface="ＭＳ Ｐゴシック"/>
                </a:rPr>
                <a:t>＋</a:t>
              </a:r>
              <a:r>
                <a:rPr lang="en-US" altLang="ja-JP" sz="646" dirty="0">
                  <a:solidFill>
                    <a:prstClr val="black"/>
                  </a:solidFill>
                  <a:latin typeface="ＭＳ Ｐゴシック"/>
                </a:rPr>
                <a:t>38</a:t>
              </a:r>
              <a:r>
                <a:rPr lang="ja-JP" altLang="en-US" sz="646" dirty="0">
                  <a:solidFill>
                    <a:prstClr val="black"/>
                  </a:solidFill>
                  <a:latin typeface="ＭＳ Ｐゴシック"/>
                </a:rPr>
                <a:t>％</a:t>
              </a:r>
              <a:r>
                <a:rPr lang="en-US" altLang="ja-JP" sz="646" dirty="0">
                  <a:solidFill>
                    <a:prstClr val="black"/>
                  </a:solidFill>
                  <a:latin typeface="ＭＳ Ｐゴシック"/>
                </a:rPr>
                <a:t>)</a:t>
              </a:r>
            </a:p>
          </p:txBody>
        </p:sp>
        <p:sp>
          <p:nvSpPr>
            <p:cNvPr id="20" name="正方形/長方形 19"/>
            <p:cNvSpPr/>
            <p:nvPr/>
          </p:nvSpPr>
          <p:spPr>
            <a:xfrm>
              <a:off x="2097461" y="526767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46" dirty="0">
                  <a:solidFill>
                    <a:prstClr val="black"/>
                  </a:solidFill>
                  <a:latin typeface="ＭＳ Ｐゴシック"/>
                </a:rPr>
                <a:t>(</a:t>
              </a:r>
              <a:r>
                <a:rPr lang="ja-JP" altLang="en-US" sz="646" dirty="0">
                  <a:solidFill>
                    <a:prstClr val="black"/>
                  </a:solidFill>
                  <a:latin typeface="ＭＳ Ｐゴシック"/>
                </a:rPr>
                <a:t>＋</a:t>
              </a:r>
              <a:r>
                <a:rPr lang="en-US" altLang="ja-JP" sz="646" dirty="0">
                  <a:solidFill>
                    <a:prstClr val="black"/>
                  </a:solidFill>
                  <a:latin typeface="ＭＳ Ｐゴシック"/>
                </a:rPr>
                <a:t>35</a:t>
              </a:r>
              <a:r>
                <a:rPr lang="ja-JP" altLang="en-US" sz="646" dirty="0">
                  <a:solidFill>
                    <a:prstClr val="black"/>
                  </a:solidFill>
                  <a:latin typeface="ＭＳ Ｐゴシック"/>
                </a:rPr>
                <a:t>％</a:t>
              </a:r>
              <a:r>
                <a:rPr lang="en-US" altLang="ja-JP" sz="646" dirty="0">
                  <a:solidFill>
                    <a:prstClr val="black"/>
                  </a:solidFill>
                  <a:latin typeface="ＭＳ Ｐゴシック"/>
                </a:rPr>
                <a:t>)</a:t>
              </a:r>
            </a:p>
          </p:txBody>
        </p:sp>
        <p:sp>
          <p:nvSpPr>
            <p:cNvPr id="21" name="正方形/長方形 20"/>
            <p:cNvSpPr/>
            <p:nvPr/>
          </p:nvSpPr>
          <p:spPr>
            <a:xfrm>
              <a:off x="2539422" y="494001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46" dirty="0">
                  <a:solidFill>
                    <a:prstClr val="black"/>
                  </a:solidFill>
                  <a:latin typeface="ＭＳ Ｐゴシック"/>
                </a:rPr>
                <a:t>(</a:t>
              </a:r>
              <a:r>
                <a:rPr lang="ja-JP" altLang="en-US" sz="646" dirty="0">
                  <a:solidFill>
                    <a:prstClr val="black"/>
                  </a:solidFill>
                  <a:latin typeface="ＭＳ Ｐゴシック"/>
                </a:rPr>
                <a:t>＋</a:t>
              </a:r>
              <a:r>
                <a:rPr lang="en-US" altLang="ja-JP" sz="646" dirty="0">
                  <a:solidFill>
                    <a:prstClr val="black"/>
                  </a:solidFill>
                  <a:latin typeface="ＭＳ Ｐゴシック"/>
                </a:rPr>
                <a:t>25</a:t>
              </a:r>
              <a:r>
                <a:rPr lang="ja-JP" altLang="en-US" sz="646" dirty="0">
                  <a:solidFill>
                    <a:prstClr val="black"/>
                  </a:solidFill>
                  <a:latin typeface="ＭＳ Ｐゴシック"/>
                </a:rPr>
                <a:t>％</a:t>
              </a:r>
              <a:r>
                <a:rPr lang="en-US" altLang="ja-JP" sz="646" dirty="0">
                  <a:solidFill>
                    <a:prstClr val="black"/>
                  </a:solidFill>
                  <a:latin typeface="ＭＳ Ｐゴシック"/>
                </a:rPr>
                <a:t>)</a:t>
              </a:r>
            </a:p>
          </p:txBody>
        </p:sp>
        <p:sp>
          <p:nvSpPr>
            <p:cNvPr id="22" name="正方形/長方形 21"/>
            <p:cNvSpPr/>
            <p:nvPr/>
          </p:nvSpPr>
          <p:spPr>
            <a:xfrm>
              <a:off x="1139190" y="6212552"/>
              <a:ext cx="228600" cy="884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646" dirty="0">
                  <a:solidFill>
                    <a:prstClr val="black"/>
                  </a:solidFill>
                </a:rPr>
                <a:t>1,058</a:t>
              </a:r>
            </a:p>
          </p:txBody>
        </p:sp>
        <p:sp>
          <p:nvSpPr>
            <p:cNvPr id="23" name="正方形/長方形 22"/>
            <p:cNvSpPr/>
            <p:nvPr/>
          </p:nvSpPr>
          <p:spPr>
            <a:xfrm>
              <a:off x="1583696" y="5994112"/>
              <a:ext cx="228600" cy="731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646" dirty="0">
                  <a:solidFill>
                    <a:prstClr val="black"/>
                  </a:solidFill>
                </a:rPr>
                <a:t>1,527</a:t>
              </a:r>
            </a:p>
          </p:txBody>
        </p:sp>
        <p:sp>
          <p:nvSpPr>
            <p:cNvPr id="24" name="正方形/長方形 23"/>
            <p:cNvSpPr/>
            <p:nvPr/>
          </p:nvSpPr>
          <p:spPr>
            <a:xfrm>
              <a:off x="2000672" y="5733256"/>
              <a:ext cx="228600" cy="884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646" dirty="0">
                  <a:solidFill>
                    <a:prstClr val="black"/>
                  </a:solidFill>
                </a:rPr>
                <a:t>2,054</a:t>
              </a:r>
            </a:p>
          </p:txBody>
        </p:sp>
        <p:sp>
          <p:nvSpPr>
            <p:cNvPr id="25" name="正方形/長方形 24"/>
            <p:cNvSpPr/>
            <p:nvPr/>
          </p:nvSpPr>
          <p:spPr>
            <a:xfrm>
              <a:off x="2473104" y="5428808"/>
              <a:ext cx="228600" cy="884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646" dirty="0">
                  <a:solidFill>
                    <a:prstClr val="black"/>
                  </a:solidFill>
                </a:rPr>
                <a:t>2,688</a:t>
              </a:r>
            </a:p>
          </p:txBody>
        </p:sp>
        <p:sp>
          <p:nvSpPr>
            <p:cNvPr id="26" name="正方形/長方形 25"/>
            <p:cNvSpPr/>
            <p:nvPr/>
          </p:nvSpPr>
          <p:spPr>
            <a:xfrm>
              <a:off x="2811810" y="5168612"/>
              <a:ext cx="228600" cy="884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646" dirty="0">
                  <a:solidFill>
                    <a:prstClr val="black"/>
                  </a:solidFill>
                </a:rPr>
                <a:t>3,158</a:t>
              </a:r>
            </a:p>
          </p:txBody>
        </p:sp>
        <p:sp>
          <p:nvSpPr>
            <p:cNvPr id="27" name="正方形/長方形 26"/>
            <p:cNvSpPr/>
            <p:nvPr/>
          </p:nvSpPr>
          <p:spPr>
            <a:xfrm>
              <a:off x="1416742" y="603475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54" dirty="0">
                  <a:solidFill>
                    <a:prstClr val="black"/>
                  </a:solidFill>
                  <a:latin typeface="ＭＳ Ｐゴシック"/>
                </a:rPr>
                <a:t>(</a:t>
              </a:r>
              <a:r>
                <a:rPr lang="ja-JP" altLang="en-US" sz="554" dirty="0">
                  <a:solidFill>
                    <a:prstClr val="black"/>
                  </a:solidFill>
                  <a:latin typeface="ＭＳ Ｐゴシック"/>
                </a:rPr>
                <a:t>＋</a:t>
              </a:r>
              <a:r>
                <a:rPr lang="en-US" altLang="ja-JP" sz="554" dirty="0">
                  <a:solidFill>
                    <a:prstClr val="black"/>
                  </a:solidFill>
                  <a:latin typeface="ＭＳ Ｐゴシック"/>
                </a:rPr>
                <a:t>44</a:t>
              </a:r>
              <a:r>
                <a:rPr lang="ja-JP" altLang="en-US" sz="554" dirty="0">
                  <a:solidFill>
                    <a:prstClr val="black"/>
                  </a:solidFill>
                  <a:latin typeface="ＭＳ Ｐゴシック"/>
                </a:rPr>
                <a:t>％</a:t>
              </a:r>
              <a:r>
                <a:rPr lang="en-US" altLang="ja-JP" sz="554" dirty="0">
                  <a:solidFill>
                    <a:prstClr val="black"/>
                  </a:solidFill>
                  <a:latin typeface="ＭＳ Ｐゴシック"/>
                </a:rPr>
                <a:t>)</a:t>
              </a:r>
            </a:p>
          </p:txBody>
        </p:sp>
        <p:sp>
          <p:nvSpPr>
            <p:cNvPr id="28" name="正方形/長方形 27"/>
            <p:cNvSpPr/>
            <p:nvPr/>
          </p:nvSpPr>
          <p:spPr>
            <a:xfrm>
              <a:off x="1826949" y="578456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54" dirty="0">
                  <a:solidFill>
                    <a:prstClr val="black"/>
                  </a:solidFill>
                  <a:latin typeface="ＭＳ Ｐゴシック"/>
                </a:rPr>
                <a:t>(</a:t>
              </a:r>
              <a:r>
                <a:rPr lang="ja-JP" altLang="en-US" sz="554" dirty="0">
                  <a:solidFill>
                    <a:prstClr val="black"/>
                  </a:solidFill>
                  <a:latin typeface="ＭＳ Ｐゴシック"/>
                </a:rPr>
                <a:t>＋</a:t>
              </a:r>
              <a:r>
                <a:rPr lang="en-US" altLang="ja-JP" sz="554" dirty="0">
                  <a:solidFill>
                    <a:prstClr val="black"/>
                  </a:solidFill>
                  <a:latin typeface="ＭＳ Ｐゴシック"/>
                </a:rPr>
                <a:t>35</a:t>
              </a:r>
              <a:r>
                <a:rPr lang="ja-JP" altLang="en-US" sz="554" dirty="0">
                  <a:solidFill>
                    <a:prstClr val="black"/>
                  </a:solidFill>
                  <a:latin typeface="ＭＳ Ｐゴシック"/>
                </a:rPr>
                <a:t>％</a:t>
              </a:r>
              <a:r>
                <a:rPr lang="en-US" altLang="ja-JP" sz="554" dirty="0">
                  <a:solidFill>
                    <a:prstClr val="black"/>
                  </a:solidFill>
                  <a:latin typeface="ＭＳ Ｐゴシック"/>
                </a:rPr>
                <a:t>)</a:t>
              </a:r>
            </a:p>
          </p:txBody>
        </p:sp>
        <p:sp>
          <p:nvSpPr>
            <p:cNvPr id="29" name="正方形/長方形 28"/>
            <p:cNvSpPr/>
            <p:nvPr/>
          </p:nvSpPr>
          <p:spPr>
            <a:xfrm>
              <a:off x="2295581" y="547849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54" dirty="0">
                  <a:solidFill>
                    <a:prstClr val="black"/>
                  </a:solidFill>
                  <a:latin typeface="ＭＳ Ｐゴシック"/>
                </a:rPr>
                <a:t>(</a:t>
              </a:r>
              <a:r>
                <a:rPr lang="ja-JP" altLang="en-US" sz="554" dirty="0">
                  <a:solidFill>
                    <a:prstClr val="black"/>
                  </a:solidFill>
                  <a:latin typeface="ＭＳ Ｐゴシック"/>
                </a:rPr>
                <a:t>＋</a:t>
              </a:r>
              <a:r>
                <a:rPr lang="en-US" altLang="ja-JP" sz="554" dirty="0">
                  <a:solidFill>
                    <a:prstClr val="black"/>
                  </a:solidFill>
                  <a:latin typeface="ＭＳ Ｐゴシック"/>
                </a:rPr>
                <a:t>30</a:t>
              </a:r>
              <a:r>
                <a:rPr lang="ja-JP" altLang="en-US" sz="554" dirty="0">
                  <a:solidFill>
                    <a:prstClr val="black"/>
                  </a:solidFill>
                  <a:latin typeface="ＭＳ Ｐゴシック"/>
                </a:rPr>
                <a:t>％</a:t>
              </a:r>
              <a:r>
                <a:rPr lang="en-US" altLang="ja-JP" sz="554" dirty="0">
                  <a:solidFill>
                    <a:prstClr val="black"/>
                  </a:solidFill>
                  <a:latin typeface="ＭＳ Ｐゴシック"/>
                </a:rPr>
                <a:t>)</a:t>
              </a:r>
            </a:p>
          </p:txBody>
        </p:sp>
        <p:sp>
          <p:nvSpPr>
            <p:cNvPr id="30" name="正方形/長方形 29"/>
            <p:cNvSpPr/>
            <p:nvPr/>
          </p:nvSpPr>
          <p:spPr>
            <a:xfrm>
              <a:off x="2642291" y="5217507"/>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54" dirty="0">
                  <a:solidFill>
                    <a:prstClr val="black"/>
                  </a:solidFill>
                  <a:latin typeface="ＭＳ Ｐゴシック"/>
                </a:rPr>
                <a:t>(</a:t>
              </a:r>
              <a:r>
                <a:rPr lang="ja-JP" altLang="en-US" sz="554" dirty="0">
                  <a:solidFill>
                    <a:prstClr val="black"/>
                  </a:solidFill>
                  <a:latin typeface="ＭＳ Ｐゴシック"/>
                </a:rPr>
                <a:t>＋</a:t>
              </a:r>
              <a:r>
                <a:rPr lang="en-US" altLang="ja-JP" sz="554" dirty="0">
                  <a:solidFill>
                    <a:prstClr val="black"/>
                  </a:solidFill>
                  <a:latin typeface="ＭＳ Ｐゴシック"/>
                </a:rPr>
                <a:t>18</a:t>
              </a:r>
              <a:r>
                <a:rPr lang="ja-JP" altLang="en-US" sz="554" dirty="0">
                  <a:solidFill>
                    <a:prstClr val="black"/>
                  </a:solidFill>
                  <a:latin typeface="ＭＳ Ｐゴシック"/>
                </a:rPr>
                <a:t>％</a:t>
              </a:r>
              <a:r>
                <a:rPr lang="en-US" altLang="ja-JP" sz="554" dirty="0">
                  <a:solidFill>
                    <a:prstClr val="black"/>
                  </a:solidFill>
                  <a:latin typeface="ＭＳ Ｐゴシック"/>
                </a:rPr>
                <a:t>)</a:t>
              </a:r>
            </a:p>
          </p:txBody>
        </p:sp>
      </p:grpSp>
      <p:sp>
        <p:nvSpPr>
          <p:cNvPr id="7" name="テキスト ボックス 6"/>
          <p:cNvSpPr txBox="1"/>
          <p:nvPr/>
        </p:nvSpPr>
        <p:spPr>
          <a:xfrm>
            <a:off x="6253739" y="2828582"/>
            <a:ext cx="2199666" cy="212999"/>
          </a:xfrm>
          <a:prstGeom prst="rect">
            <a:avLst/>
          </a:prstGeom>
          <a:noFill/>
        </p:spPr>
        <p:txBody>
          <a:bodyPr wrap="square" lIns="84315" tIns="42160" rIns="84315" bIns="42160" rtlCol="0">
            <a:spAutoFit/>
          </a:bodyPr>
          <a:lstStyle/>
          <a:p>
            <a:r>
              <a:rPr lang="ja-JP" altLang="en-US" sz="831" dirty="0">
                <a:solidFill>
                  <a:prstClr val="black"/>
                </a:solidFill>
              </a:rPr>
              <a:t>（出典）国保連データ</a:t>
            </a:r>
          </a:p>
        </p:txBody>
      </p:sp>
      <p:sp>
        <p:nvSpPr>
          <p:cNvPr id="31" name="テキスト ボックス 17"/>
          <p:cNvSpPr txBox="1">
            <a:spLocks noChangeArrowheads="1"/>
          </p:cNvSpPr>
          <p:nvPr/>
        </p:nvSpPr>
        <p:spPr bwMode="auto">
          <a:xfrm>
            <a:off x="8308581" y="577686"/>
            <a:ext cx="835419" cy="255639"/>
          </a:xfrm>
          <a:prstGeom prst="rect">
            <a:avLst/>
          </a:prstGeom>
          <a:noFill/>
          <a:ln w="9525">
            <a:noFill/>
            <a:miter lim="800000"/>
            <a:headEnd/>
            <a:tailEnd/>
          </a:ln>
        </p:spPr>
        <p:txBody>
          <a:bodyPr wrap="square" lIns="84315" tIns="42160" rIns="84315" bIns="42160">
            <a:spAutoFit/>
          </a:bodyPr>
          <a:lstStyle/>
          <a:p>
            <a:pPr>
              <a:defRPr/>
            </a:pPr>
            <a:r>
              <a:rPr kumimoji="0" lang="ja-JP" altLang="en-US" sz="1108" kern="0" dirty="0">
                <a:solidFill>
                  <a:prstClr val="black"/>
                </a:solidFill>
              </a:rPr>
              <a:t>（</a:t>
            </a:r>
            <a:r>
              <a:rPr kumimoji="0" lang="ja-JP" altLang="en-US" sz="923" kern="0" dirty="0">
                <a:solidFill>
                  <a:prstClr val="black"/>
                </a:solidFill>
              </a:rPr>
              <a:t>百万円</a:t>
            </a:r>
            <a:r>
              <a:rPr kumimoji="0" lang="ja-JP" altLang="en-US" sz="1108" kern="0" dirty="0">
                <a:solidFill>
                  <a:prstClr val="black"/>
                </a:solidFill>
              </a:rPr>
              <a:t>）</a:t>
            </a:r>
          </a:p>
        </p:txBody>
      </p:sp>
      <p:sp>
        <p:nvSpPr>
          <p:cNvPr id="32" name="Text Box 15"/>
          <p:cNvSpPr txBox="1">
            <a:spLocks noChangeArrowheads="1"/>
          </p:cNvSpPr>
          <p:nvPr/>
        </p:nvSpPr>
        <p:spPr bwMode="auto">
          <a:xfrm>
            <a:off x="-22200" y="6577803"/>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58547" y="6553858"/>
            <a:ext cx="2057400" cy="365125"/>
          </a:xfrm>
        </p:spPr>
        <p:txBody>
          <a:bodyPr/>
          <a:lstStyle/>
          <a:p>
            <a:pPr>
              <a:defRPr/>
            </a:pPr>
            <a:fld id="{F90A3C79-1AFD-481B-B685-7933BCD0898B}" type="slidenum">
              <a:rPr lang="en-US" altLang="ja-JP" smtClean="0"/>
              <a:pPr>
                <a:defRPr/>
              </a:pPr>
              <a:t>114</a:t>
            </a:fld>
            <a:endParaRPr lang="en-US" altLang="ja-JP" dirty="0"/>
          </a:p>
        </p:txBody>
      </p:sp>
    </p:spTree>
    <p:extLst>
      <p:ext uri="{BB962C8B-B14F-4D97-AF65-F5344CB8AC3E}">
        <p14:creationId xmlns:p14="http://schemas.microsoft.com/office/powerpoint/2010/main" val="2333185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2917" y="698589"/>
            <a:ext cx="9018166" cy="58697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t" anchorCtr="0"/>
          <a:lstStyle/>
          <a:p>
            <a:pPr marL="163949" indent="-163949" fontAlgn="auto">
              <a:spcBef>
                <a:spcPts val="0"/>
              </a:spcBef>
              <a:spcAft>
                <a:spcPts val="0"/>
              </a:spcAft>
            </a:pPr>
            <a:endParaRPr lang="en-US" altLang="ja-JP" sz="1385" dirty="0">
              <a:solidFill>
                <a:prstClr val="black"/>
              </a:solidFill>
              <a:latin typeface="ＭＳ Ｐゴシック"/>
            </a:endParaRPr>
          </a:p>
        </p:txBody>
      </p:sp>
      <p:sp>
        <p:nvSpPr>
          <p:cNvPr id="3" name="角丸四角形 2"/>
          <p:cNvSpPr/>
          <p:nvPr/>
        </p:nvSpPr>
        <p:spPr>
          <a:xfrm>
            <a:off x="62922" y="304437"/>
            <a:ext cx="2049733" cy="332871"/>
          </a:xfrm>
          <a:prstGeom prst="roundRect">
            <a:avLst/>
          </a:prstGeom>
          <a:ln/>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r>
              <a:rPr lang="ja-JP" altLang="en-US" sz="1477" b="1" dirty="0">
                <a:solidFill>
                  <a:prstClr val="white"/>
                </a:solidFill>
                <a:latin typeface="ＭＳ ゴシック" panose="020B0609070205080204" pitchFamily="49" charset="-128"/>
                <a:ea typeface="ＭＳ ゴシック" panose="020B0609070205080204" pitchFamily="49" charset="-128"/>
              </a:rPr>
              <a:t>３　見直しの概要</a:t>
            </a:r>
          </a:p>
        </p:txBody>
      </p:sp>
      <p:sp>
        <p:nvSpPr>
          <p:cNvPr id="2" name="正方形/長方形 1"/>
          <p:cNvSpPr/>
          <p:nvPr/>
        </p:nvSpPr>
        <p:spPr>
          <a:xfrm>
            <a:off x="123990" y="766669"/>
            <a:ext cx="8896032" cy="865506"/>
          </a:xfrm>
          <a:prstGeom prst="rect">
            <a:avLst/>
          </a:prstGeom>
          <a:ln w="19050"/>
        </p:spPr>
        <p:style>
          <a:lnRef idx="2">
            <a:schemeClr val="accent1"/>
          </a:lnRef>
          <a:fillRef idx="1">
            <a:schemeClr val="lt1"/>
          </a:fillRef>
          <a:effectRef idx="0">
            <a:schemeClr val="accent1"/>
          </a:effectRef>
          <a:fontRef idx="minor">
            <a:schemeClr val="dk1"/>
          </a:fontRef>
        </p:style>
        <p:txBody>
          <a:bodyPr lIns="84315" tIns="42160" rIns="84315" bIns="42160" rtlCol="0" anchor="t" anchorCtr="0"/>
          <a:lstStyle/>
          <a:p>
            <a:endParaRPr lang="en-US" altLang="ja-JP" sz="1385" dirty="0">
              <a:solidFill>
                <a:prstClr val="black"/>
              </a:solidFill>
              <a:latin typeface="ＭＳ Ｐゴシック"/>
            </a:endParaRPr>
          </a:p>
          <a:p>
            <a:endParaRPr lang="en-US" altLang="ja-JP" sz="923" dirty="0">
              <a:solidFill>
                <a:prstClr val="black"/>
              </a:solidFill>
              <a:latin typeface="ＭＳ Ｐゴシック"/>
            </a:endParaRPr>
          </a:p>
          <a:p>
            <a:r>
              <a:rPr lang="ja-JP" altLang="en-US" sz="1385" dirty="0">
                <a:solidFill>
                  <a:prstClr val="black"/>
                </a:solidFill>
                <a:latin typeface="ＭＳ Ｐゴシック"/>
              </a:rPr>
              <a:t>　</a:t>
            </a:r>
            <a:r>
              <a:rPr lang="ja-JP" altLang="en-US" sz="1477" b="1" dirty="0">
                <a:solidFill>
                  <a:prstClr val="black"/>
                </a:solidFill>
                <a:latin typeface="ＭＳ Ｐゴシック"/>
              </a:rPr>
              <a:t>○障害福祉計画と整合性のとれた新規指定</a:t>
            </a:r>
            <a:r>
              <a:rPr lang="ja-JP" altLang="en-US" sz="1292" dirty="0">
                <a:solidFill>
                  <a:prstClr val="black"/>
                </a:solidFill>
                <a:latin typeface="ＭＳ Ｐゴシック"/>
              </a:rPr>
              <a:t>（施行規則第</a:t>
            </a:r>
            <a:r>
              <a:rPr lang="en-US" altLang="ja-JP" sz="1292" dirty="0">
                <a:solidFill>
                  <a:prstClr val="black"/>
                </a:solidFill>
                <a:latin typeface="ＭＳ Ｐゴシック"/>
              </a:rPr>
              <a:t>34</a:t>
            </a:r>
            <a:r>
              <a:rPr lang="ja-JP" altLang="en-US" sz="1292" dirty="0">
                <a:solidFill>
                  <a:prstClr val="black"/>
                </a:solidFill>
                <a:latin typeface="ＭＳ Ｐゴシック"/>
              </a:rPr>
              <a:t>条の</a:t>
            </a:r>
            <a:r>
              <a:rPr lang="en-US" altLang="ja-JP" sz="1292" dirty="0">
                <a:solidFill>
                  <a:prstClr val="black"/>
                </a:solidFill>
                <a:latin typeface="ＭＳ Ｐゴシック"/>
              </a:rPr>
              <a:t>20</a:t>
            </a:r>
            <a:r>
              <a:rPr lang="ja-JP" altLang="en-US" sz="1292" dirty="0">
                <a:solidFill>
                  <a:prstClr val="black"/>
                </a:solidFill>
                <a:latin typeface="ＭＳ Ｐゴシック"/>
              </a:rPr>
              <a:t>の改正）</a:t>
            </a:r>
            <a:endParaRPr lang="en-US" altLang="ja-JP" sz="1292" dirty="0">
              <a:solidFill>
                <a:prstClr val="black"/>
              </a:solidFill>
              <a:latin typeface="ＭＳ Ｐゴシック"/>
            </a:endParaRPr>
          </a:p>
          <a:p>
            <a:pPr marL="327904"/>
            <a:r>
              <a:rPr lang="ja-JP" altLang="en-US" sz="1385" dirty="0">
                <a:solidFill>
                  <a:prstClr val="black"/>
                </a:solidFill>
                <a:latin typeface="ＭＳ Ｐゴシック"/>
              </a:rPr>
              <a:t>→障害福祉計画に定めるサービスの必要な量に達している場合等は、新規指定をしないことが可能。</a:t>
            </a:r>
            <a:endParaRPr lang="en-US" altLang="ja-JP" sz="1385" dirty="0">
              <a:solidFill>
                <a:prstClr val="black"/>
              </a:solidFill>
              <a:latin typeface="ＭＳ Ｐゴシック"/>
            </a:endParaRPr>
          </a:p>
          <a:p>
            <a:pPr marL="245927" indent="-245927"/>
            <a:endParaRPr lang="en-US" altLang="ja-JP" sz="1292" dirty="0">
              <a:solidFill>
                <a:srgbClr val="FF0000"/>
              </a:solidFill>
              <a:latin typeface="ＭＳ Ｐゴシック"/>
            </a:endParaRPr>
          </a:p>
          <a:p>
            <a:pPr marL="245927" indent="-245927"/>
            <a:endParaRPr lang="en-US" altLang="ja-JP" sz="1292" dirty="0">
              <a:solidFill>
                <a:srgbClr val="FF0000"/>
              </a:solidFill>
              <a:latin typeface="ＭＳ Ｐゴシック"/>
            </a:endParaRPr>
          </a:p>
          <a:p>
            <a:pPr marL="245927" indent="-245927"/>
            <a:r>
              <a:rPr lang="ja-JP" altLang="en-US" sz="1385" dirty="0">
                <a:solidFill>
                  <a:prstClr val="black"/>
                </a:solidFill>
                <a:latin typeface="ＭＳ Ｐゴシック"/>
              </a:rPr>
              <a:t>　</a:t>
            </a:r>
          </a:p>
        </p:txBody>
      </p:sp>
      <p:sp>
        <p:nvSpPr>
          <p:cNvPr id="11" name="正方形/長方形 10"/>
          <p:cNvSpPr/>
          <p:nvPr/>
        </p:nvSpPr>
        <p:spPr>
          <a:xfrm>
            <a:off x="185062" y="815755"/>
            <a:ext cx="5317514" cy="328246"/>
          </a:xfrm>
          <a:prstGeom prst="rect">
            <a:avLst/>
          </a:prstGeom>
          <a:ln/>
        </p:spPr>
        <p:style>
          <a:lnRef idx="1">
            <a:schemeClr val="accent5"/>
          </a:lnRef>
          <a:fillRef idx="2">
            <a:schemeClr val="accent5"/>
          </a:fillRef>
          <a:effectRef idx="1">
            <a:schemeClr val="accent5"/>
          </a:effectRef>
          <a:fontRef idx="minor">
            <a:schemeClr val="dk1"/>
          </a:fontRef>
        </p:style>
        <p:txBody>
          <a:bodyPr lIns="84315" tIns="42160" rIns="84315" bIns="42160" rtlCol="0" anchor="t" anchorCtr="0"/>
          <a:lstStyle/>
          <a:p>
            <a:r>
              <a:rPr lang="ja-JP" altLang="en-US" sz="1477" b="1" dirty="0">
                <a:solidFill>
                  <a:prstClr val="black"/>
                </a:solidFill>
                <a:latin typeface="ＭＳ Ｐゴシック"/>
              </a:rPr>
              <a:t>１．法施行規則の改正による対応</a:t>
            </a:r>
            <a:r>
              <a:rPr lang="en-US" altLang="ja-JP" sz="1477" b="1" dirty="0">
                <a:solidFill>
                  <a:prstClr val="black"/>
                </a:solidFill>
                <a:latin typeface="ＭＳ Ｐゴシック"/>
              </a:rPr>
              <a:t>【</a:t>
            </a:r>
            <a:r>
              <a:rPr lang="ja-JP" altLang="en-US" sz="1477" b="1" dirty="0">
                <a:solidFill>
                  <a:prstClr val="black"/>
                </a:solidFill>
                <a:latin typeface="ＭＳ Ｐゴシック"/>
              </a:rPr>
              <a:t>平成</a:t>
            </a:r>
            <a:r>
              <a:rPr lang="en-US" altLang="ja-JP" sz="1477" b="1" dirty="0">
                <a:solidFill>
                  <a:prstClr val="black"/>
                </a:solidFill>
                <a:latin typeface="ＭＳ Ｐゴシック"/>
              </a:rPr>
              <a:t>29</a:t>
            </a:r>
            <a:r>
              <a:rPr lang="ja-JP" altLang="en-US" sz="1477" b="1" dirty="0">
                <a:solidFill>
                  <a:prstClr val="black"/>
                </a:solidFill>
                <a:latin typeface="ＭＳ Ｐゴシック"/>
              </a:rPr>
              <a:t>年４月施行</a:t>
            </a:r>
            <a:r>
              <a:rPr lang="en-US" altLang="ja-JP" sz="1477" b="1" dirty="0">
                <a:solidFill>
                  <a:prstClr val="black"/>
                </a:solidFill>
                <a:latin typeface="ＭＳ Ｐゴシック"/>
              </a:rPr>
              <a:t>】</a:t>
            </a:r>
          </a:p>
        </p:txBody>
      </p:sp>
      <p:sp>
        <p:nvSpPr>
          <p:cNvPr id="14" name="正方形/長方形 13"/>
          <p:cNvSpPr/>
          <p:nvPr/>
        </p:nvSpPr>
        <p:spPr>
          <a:xfrm>
            <a:off x="123990" y="1686991"/>
            <a:ext cx="8896032" cy="3270819"/>
          </a:xfrm>
          <a:prstGeom prst="rect">
            <a:avLst/>
          </a:prstGeom>
          <a:ln w="19050"/>
        </p:spPr>
        <p:style>
          <a:lnRef idx="2">
            <a:schemeClr val="accent1"/>
          </a:lnRef>
          <a:fillRef idx="1">
            <a:schemeClr val="lt1"/>
          </a:fillRef>
          <a:effectRef idx="0">
            <a:schemeClr val="accent1"/>
          </a:effectRef>
          <a:fontRef idx="minor">
            <a:schemeClr val="dk1"/>
          </a:fontRef>
        </p:style>
        <p:txBody>
          <a:bodyPr lIns="84315" tIns="42160" rIns="84315" bIns="42160" rtlCol="0" anchor="t" anchorCtr="0"/>
          <a:lstStyle/>
          <a:p>
            <a:endParaRPr lang="en-US" altLang="ja-JP" sz="1477" dirty="0">
              <a:solidFill>
                <a:prstClr val="black"/>
              </a:solidFill>
              <a:latin typeface="ＭＳ Ｐゴシック"/>
            </a:endParaRPr>
          </a:p>
          <a:p>
            <a:endParaRPr lang="en-US" altLang="ja-JP" sz="738" dirty="0">
              <a:solidFill>
                <a:prstClr val="black"/>
              </a:solidFill>
              <a:latin typeface="ＭＳ Ｐゴシック"/>
            </a:endParaRPr>
          </a:p>
          <a:p>
            <a:endParaRPr lang="en-US" altLang="ja-JP" sz="369" dirty="0">
              <a:solidFill>
                <a:prstClr val="black"/>
              </a:solidFill>
              <a:latin typeface="ＭＳ Ｐゴシック"/>
            </a:endParaRPr>
          </a:p>
          <a:p>
            <a:pPr marL="655803"/>
            <a:endParaRPr lang="en-US" altLang="ja-JP" sz="1477" dirty="0">
              <a:solidFill>
                <a:srgbClr val="FF0000"/>
              </a:solidFill>
              <a:latin typeface="ＭＳ Ｐゴシック"/>
            </a:endParaRPr>
          </a:p>
        </p:txBody>
      </p:sp>
      <p:sp>
        <p:nvSpPr>
          <p:cNvPr id="15" name="正方形/長方形 14"/>
          <p:cNvSpPr/>
          <p:nvPr/>
        </p:nvSpPr>
        <p:spPr>
          <a:xfrm>
            <a:off x="185069" y="1746154"/>
            <a:ext cx="6248079" cy="328246"/>
          </a:xfrm>
          <a:prstGeom prst="rect">
            <a:avLst/>
          </a:prstGeom>
          <a:ln/>
        </p:spPr>
        <p:style>
          <a:lnRef idx="1">
            <a:schemeClr val="accent5"/>
          </a:lnRef>
          <a:fillRef idx="2">
            <a:schemeClr val="accent5"/>
          </a:fillRef>
          <a:effectRef idx="1">
            <a:schemeClr val="accent5"/>
          </a:effectRef>
          <a:fontRef idx="minor">
            <a:schemeClr val="dk1"/>
          </a:fontRef>
        </p:style>
        <p:txBody>
          <a:bodyPr lIns="84315" tIns="42160" rIns="84315" bIns="42160" rtlCol="0" anchor="t" anchorCtr="0"/>
          <a:lstStyle/>
          <a:p>
            <a:r>
              <a:rPr lang="ja-JP" altLang="en-US" sz="1477" b="1" dirty="0">
                <a:solidFill>
                  <a:prstClr val="black"/>
                </a:solidFill>
                <a:latin typeface="ＭＳ Ｐゴシック"/>
              </a:rPr>
              <a:t>２．指定基準（運営基準）等の改正による対応</a:t>
            </a:r>
            <a:r>
              <a:rPr lang="en-US" altLang="ja-JP" sz="1477" b="1" dirty="0">
                <a:solidFill>
                  <a:prstClr val="black"/>
                </a:solidFill>
                <a:latin typeface="ＭＳ Ｐゴシック"/>
              </a:rPr>
              <a:t>【</a:t>
            </a:r>
            <a:r>
              <a:rPr lang="ja-JP" altLang="en-US" sz="1477" b="1" dirty="0">
                <a:solidFill>
                  <a:prstClr val="black"/>
                </a:solidFill>
                <a:latin typeface="ＭＳ Ｐゴシック"/>
              </a:rPr>
              <a:t>平成</a:t>
            </a:r>
            <a:r>
              <a:rPr lang="en-US" altLang="ja-JP" sz="1477" b="1" dirty="0">
                <a:solidFill>
                  <a:prstClr val="black"/>
                </a:solidFill>
                <a:latin typeface="ＭＳ Ｐゴシック"/>
              </a:rPr>
              <a:t>29</a:t>
            </a:r>
            <a:r>
              <a:rPr lang="ja-JP" altLang="en-US" sz="1477" b="1" dirty="0">
                <a:solidFill>
                  <a:prstClr val="black"/>
                </a:solidFill>
                <a:latin typeface="ＭＳ Ｐゴシック"/>
              </a:rPr>
              <a:t>年４月施行</a:t>
            </a:r>
            <a:r>
              <a:rPr lang="en-US" altLang="ja-JP" sz="1477" b="1" dirty="0">
                <a:solidFill>
                  <a:prstClr val="black"/>
                </a:solidFill>
                <a:latin typeface="ＭＳ Ｐゴシック"/>
              </a:rPr>
              <a:t>】</a:t>
            </a:r>
          </a:p>
        </p:txBody>
      </p:sp>
      <p:sp>
        <p:nvSpPr>
          <p:cNvPr id="16" name="正方形/長方形 15"/>
          <p:cNvSpPr/>
          <p:nvPr/>
        </p:nvSpPr>
        <p:spPr>
          <a:xfrm>
            <a:off x="187791" y="2152248"/>
            <a:ext cx="8768502" cy="944407"/>
          </a:xfrm>
          <a:prstGeom prst="rect">
            <a:avLst/>
          </a:prstGeom>
          <a:no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r>
              <a:rPr lang="ja-JP" altLang="en-US" sz="1477" b="1" dirty="0">
                <a:solidFill>
                  <a:prstClr val="black"/>
                </a:solidFill>
                <a:latin typeface="ＭＳ Ｐゴシック"/>
              </a:rPr>
              <a:t>○希望を踏まえた就労機会の提供の徹底</a:t>
            </a:r>
            <a:r>
              <a:rPr lang="ja-JP" altLang="en-US" sz="1292" dirty="0">
                <a:solidFill>
                  <a:prstClr val="black"/>
                </a:solidFill>
                <a:latin typeface="ＭＳ Ｐゴシック"/>
              </a:rPr>
              <a:t>（指定基準第</a:t>
            </a:r>
            <a:r>
              <a:rPr lang="en-US" altLang="ja-JP" sz="1292" dirty="0">
                <a:solidFill>
                  <a:prstClr val="black"/>
                </a:solidFill>
                <a:latin typeface="ＭＳ Ｐゴシック"/>
              </a:rPr>
              <a:t>191</a:t>
            </a:r>
            <a:r>
              <a:rPr lang="ja-JP" altLang="en-US" sz="1292" dirty="0">
                <a:solidFill>
                  <a:prstClr val="black"/>
                </a:solidFill>
                <a:latin typeface="ＭＳ Ｐゴシック"/>
              </a:rPr>
              <a:t>条（就労）に新たに規定）</a:t>
            </a:r>
            <a:endParaRPr lang="en-US" altLang="ja-JP" sz="1292" dirty="0">
              <a:solidFill>
                <a:prstClr val="black"/>
              </a:solidFill>
              <a:latin typeface="ＭＳ Ｐゴシック"/>
            </a:endParaRPr>
          </a:p>
          <a:p>
            <a:pPr marL="163949"/>
            <a:r>
              <a:rPr lang="ja-JP" altLang="en-US" sz="1292" dirty="0">
                <a:solidFill>
                  <a:prstClr val="black"/>
                </a:solidFill>
                <a:latin typeface="ＭＳ Ｐゴシック"/>
              </a:rPr>
              <a:t>   指定就労継続支援Ａ型は、利用者が自立した日常生活及び社会生活を営むことができるよう、利用者に対し就労の機会を提供するとともに、その就労の知識及び能力の向上のために必要な訓練や支援を適切かつ効果的に行う障害福祉サービスであることから、</a:t>
            </a:r>
            <a:r>
              <a:rPr lang="ja-JP" altLang="en-US" sz="1292" u="sng" dirty="0">
                <a:solidFill>
                  <a:prstClr val="black"/>
                </a:solidFill>
                <a:latin typeface="ＭＳ Ｐゴシック"/>
              </a:rPr>
              <a:t>利用者の希望や能力を踏まえた個別支援計画の作成を徹底</a:t>
            </a:r>
            <a:r>
              <a:rPr lang="ja-JP" altLang="en-US" sz="1292" dirty="0">
                <a:solidFill>
                  <a:prstClr val="black"/>
                </a:solidFill>
                <a:latin typeface="ＭＳ Ｐゴシック"/>
              </a:rPr>
              <a:t>。</a:t>
            </a:r>
            <a:endParaRPr lang="en-US" altLang="ja-JP" sz="1292" dirty="0">
              <a:solidFill>
                <a:prstClr val="black"/>
              </a:solidFill>
              <a:latin typeface="ＭＳ Ｐゴシック"/>
            </a:endParaRPr>
          </a:p>
        </p:txBody>
      </p:sp>
      <p:sp>
        <p:nvSpPr>
          <p:cNvPr id="17" name="正方形/長方形 16"/>
          <p:cNvSpPr/>
          <p:nvPr/>
        </p:nvSpPr>
        <p:spPr>
          <a:xfrm>
            <a:off x="187791" y="3170671"/>
            <a:ext cx="8768502" cy="1084070"/>
          </a:xfrm>
          <a:prstGeom prst="rect">
            <a:avLst/>
          </a:prstGeom>
          <a:no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r>
              <a:rPr lang="ja-JP" altLang="en-US" sz="1477" b="1" dirty="0">
                <a:solidFill>
                  <a:prstClr val="black"/>
                </a:solidFill>
                <a:latin typeface="ＭＳ Ｐゴシック"/>
              </a:rPr>
              <a:t>○賃金の支払い</a:t>
            </a:r>
            <a:endParaRPr lang="en-US" altLang="ja-JP" sz="1477" dirty="0">
              <a:solidFill>
                <a:prstClr val="black"/>
              </a:solidFill>
              <a:latin typeface="ＭＳ Ｐゴシック"/>
            </a:endParaRPr>
          </a:p>
          <a:p>
            <a:pPr marL="245714"/>
            <a:r>
              <a:rPr lang="ja-JP" altLang="en-US" sz="1292" dirty="0">
                <a:solidFill>
                  <a:prstClr val="black"/>
                </a:solidFill>
                <a:latin typeface="ＭＳ Ｐゴシック"/>
              </a:rPr>
              <a:t>   指定基準第</a:t>
            </a:r>
            <a:r>
              <a:rPr lang="en-US" altLang="ja-JP" sz="1292" dirty="0">
                <a:solidFill>
                  <a:prstClr val="black"/>
                </a:solidFill>
                <a:latin typeface="ＭＳ Ｐゴシック"/>
              </a:rPr>
              <a:t>192</a:t>
            </a:r>
            <a:r>
              <a:rPr lang="ja-JP" altLang="en-US" sz="1292" dirty="0">
                <a:solidFill>
                  <a:prstClr val="black"/>
                </a:solidFill>
                <a:latin typeface="ＭＳ Ｐゴシック"/>
              </a:rPr>
              <a:t>条（賃金及び工賃）に新たに、以下を規定し、就労の質の向上を推進。</a:t>
            </a:r>
            <a:endParaRPr lang="en-US" altLang="ja-JP" sz="1292" dirty="0">
              <a:solidFill>
                <a:prstClr val="black"/>
              </a:solidFill>
              <a:latin typeface="ＭＳ Ｐゴシック"/>
            </a:endParaRPr>
          </a:p>
          <a:p>
            <a:pPr marL="509209" indent="-263493">
              <a:buFont typeface="Wingdings" panose="05000000000000000000" pitchFamily="2" charset="2"/>
              <a:buChar char="Ø"/>
            </a:pPr>
            <a:r>
              <a:rPr lang="ja-JP" altLang="en-US" sz="1292" u="sng" dirty="0">
                <a:solidFill>
                  <a:prstClr val="black"/>
                </a:solidFill>
                <a:latin typeface="ＭＳ Ｐゴシック"/>
              </a:rPr>
              <a:t>生産活動に係る事業収入から必要</a:t>
            </a:r>
            <a:r>
              <a:rPr lang="ja-JP" altLang="en-US" sz="1292" u="sng">
                <a:solidFill>
                  <a:prstClr val="black"/>
                </a:solidFill>
                <a:latin typeface="ＭＳ Ｐゴシック"/>
              </a:rPr>
              <a:t>経費を控除した</a:t>
            </a:r>
            <a:r>
              <a:rPr lang="ja-JP" altLang="en-US" sz="1292" u="sng" dirty="0">
                <a:solidFill>
                  <a:prstClr val="black"/>
                </a:solidFill>
                <a:latin typeface="ＭＳ Ｐゴシック"/>
              </a:rPr>
              <a:t>額に相当する金額が、利用者に支払う賃金総額以上</a:t>
            </a:r>
            <a:r>
              <a:rPr lang="ja-JP" altLang="en-US" sz="1292" dirty="0">
                <a:solidFill>
                  <a:prstClr val="black"/>
                </a:solidFill>
                <a:latin typeface="ＭＳ Ｐゴシック"/>
              </a:rPr>
              <a:t>。　　</a:t>
            </a:r>
            <a:endParaRPr lang="en-US" altLang="ja-JP" sz="738" dirty="0">
              <a:solidFill>
                <a:prstClr val="black"/>
              </a:solidFill>
              <a:latin typeface="ＭＳ Ｐゴシック"/>
            </a:endParaRPr>
          </a:p>
          <a:p>
            <a:pPr marL="509209" indent="-263493">
              <a:buFont typeface="Wingdings" panose="05000000000000000000" pitchFamily="2" charset="2"/>
              <a:buChar char="Ø"/>
            </a:pPr>
            <a:r>
              <a:rPr lang="ja-JP" altLang="en-US" sz="1292" u="sng" dirty="0">
                <a:solidFill>
                  <a:prstClr val="black"/>
                </a:solidFill>
                <a:latin typeface="ＭＳ Ｐゴシック"/>
              </a:rPr>
              <a:t>賃金の支払は、原則、自立支援給付から支払うことは禁止</a:t>
            </a:r>
            <a:r>
              <a:rPr lang="ja-JP" altLang="en-US" sz="1292" dirty="0">
                <a:solidFill>
                  <a:prstClr val="black"/>
                </a:solidFill>
                <a:latin typeface="ＭＳ Ｐゴシック"/>
              </a:rPr>
              <a:t>。</a:t>
            </a:r>
            <a:endParaRPr lang="en-US" altLang="ja-JP" sz="1292" dirty="0">
              <a:solidFill>
                <a:prstClr val="black"/>
              </a:solidFill>
              <a:latin typeface="ＭＳ Ｐゴシック"/>
            </a:endParaRPr>
          </a:p>
          <a:p>
            <a:pPr marL="491433" indent="-245714"/>
            <a:r>
              <a:rPr lang="ja-JP" altLang="en-US" sz="1292" dirty="0">
                <a:solidFill>
                  <a:prstClr val="black"/>
                </a:solidFill>
                <a:latin typeface="ＭＳ Ｐゴシック"/>
              </a:rPr>
              <a:t>　→これら指定基準を満たさない場合には、経営改善計画書を提出し経営改善に取り組む。</a:t>
            </a:r>
            <a:endParaRPr lang="en-US" altLang="ja-JP" sz="1292" dirty="0">
              <a:solidFill>
                <a:prstClr val="black"/>
              </a:solidFill>
              <a:latin typeface="ＭＳ Ｐゴシック"/>
            </a:endParaRPr>
          </a:p>
        </p:txBody>
      </p:sp>
      <p:sp>
        <p:nvSpPr>
          <p:cNvPr id="20" name="正方形/長方形 19"/>
          <p:cNvSpPr/>
          <p:nvPr/>
        </p:nvSpPr>
        <p:spPr>
          <a:xfrm>
            <a:off x="118582" y="5024254"/>
            <a:ext cx="8896032" cy="1514526"/>
          </a:xfrm>
          <a:prstGeom prst="rect">
            <a:avLst/>
          </a:prstGeom>
          <a:ln w="19050"/>
        </p:spPr>
        <p:style>
          <a:lnRef idx="2">
            <a:schemeClr val="accent1"/>
          </a:lnRef>
          <a:fillRef idx="1">
            <a:schemeClr val="lt1"/>
          </a:fillRef>
          <a:effectRef idx="0">
            <a:schemeClr val="accent1"/>
          </a:effectRef>
          <a:fontRef idx="minor">
            <a:schemeClr val="dk1"/>
          </a:fontRef>
        </p:style>
        <p:txBody>
          <a:bodyPr lIns="84315" tIns="42160" rIns="84315" bIns="42160" rtlCol="0" anchor="t" anchorCtr="0"/>
          <a:lstStyle/>
          <a:p>
            <a:endParaRPr lang="en-US" altLang="ja-JP" sz="1385" dirty="0">
              <a:solidFill>
                <a:prstClr val="black"/>
              </a:solidFill>
              <a:latin typeface="ＭＳ Ｐゴシック"/>
            </a:endParaRPr>
          </a:p>
          <a:p>
            <a:endParaRPr lang="en-US" altLang="ja-JP" sz="1385" dirty="0">
              <a:solidFill>
                <a:prstClr val="black"/>
              </a:solidFill>
              <a:latin typeface="ＭＳ Ｐゴシック"/>
            </a:endParaRPr>
          </a:p>
          <a:p>
            <a:pPr marL="245927" indent="-245927"/>
            <a:endParaRPr lang="en-US" altLang="ja-JP" sz="1292" dirty="0">
              <a:solidFill>
                <a:srgbClr val="FF0000"/>
              </a:solidFill>
              <a:latin typeface="ＭＳ Ｐゴシック"/>
            </a:endParaRPr>
          </a:p>
          <a:p>
            <a:pPr marL="245927" indent="-245927"/>
            <a:endParaRPr lang="en-US" altLang="ja-JP" sz="1292" dirty="0">
              <a:solidFill>
                <a:srgbClr val="FF0000"/>
              </a:solidFill>
              <a:latin typeface="ＭＳ Ｐゴシック"/>
            </a:endParaRPr>
          </a:p>
          <a:p>
            <a:pPr marL="245927" indent="-245927"/>
            <a:r>
              <a:rPr lang="ja-JP" altLang="en-US" sz="1385" dirty="0">
                <a:solidFill>
                  <a:prstClr val="black"/>
                </a:solidFill>
                <a:latin typeface="ＭＳ Ｐゴシック"/>
              </a:rPr>
              <a:t>　</a:t>
            </a:r>
          </a:p>
        </p:txBody>
      </p:sp>
      <p:sp>
        <p:nvSpPr>
          <p:cNvPr id="23" name="正方形/長方形 22"/>
          <p:cNvSpPr/>
          <p:nvPr/>
        </p:nvSpPr>
        <p:spPr>
          <a:xfrm>
            <a:off x="179651" y="5098920"/>
            <a:ext cx="5317514" cy="328246"/>
          </a:xfrm>
          <a:prstGeom prst="rect">
            <a:avLst/>
          </a:prstGeom>
          <a:ln/>
        </p:spPr>
        <p:style>
          <a:lnRef idx="1">
            <a:schemeClr val="accent5"/>
          </a:lnRef>
          <a:fillRef idx="2">
            <a:schemeClr val="accent5"/>
          </a:fillRef>
          <a:effectRef idx="1">
            <a:schemeClr val="accent5"/>
          </a:effectRef>
          <a:fontRef idx="minor">
            <a:schemeClr val="dk1"/>
          </a:fontRef>
        </p:style>
        <p:txBody>
          <a:bodyPr lIns="84315" tIns="42160" rIns="84315" bIns="42160" rtlCol="0" anchor="t" anchorCtr="0"/>
          <a:lstStyle/>
          <a:p>
            <a:r>
              <a:rPr lang="ja-JP" altLang="en-US" sz="1477" b="1" dirty="0">
                <a:solidFill>
                  <a:prstClr val="black"/>
                </a:solidFill>
                <a:latin typeface="ＭＳ Ｐゴシック"/>
              </a:rPr>
              <a:t>３．課長通知による対応</a:t>
            </a:r>
            <a:r>
              <a:rPr lang="en-US" altLang="ja-JP" sz="1477" b="1" dirty="0">
                <a:solidFill>
                  <a:prstClr val="black"/>
                </a:solidFill>
                <a:latin typeface="ＭＳ Ｐゴシック"/>
              </a:rPr>
              <a:t>【</a:t>
            </a:r>
            <a:r>
              <a:rPr lang="ja-JP" altLang="en-US" sz="1477" b="1" dirty="0">
                <a:solidFill>
                  <a:prstClr val="black"/>
                </a:solidFill>
                <a:latin typeface="ＭＳ Ｐゴシック"/>
              </a:rPr>
              <a:t>平成</a:t>
            </a:r>
            <a:r>
              <a:rPr lang="en-US" altLang="ja-JP" sz="1477" b="1" dirty="0">
                <a:solidFill>
                  <a:prstClr val="black"/>
                </a:solidFill>
                <a:latin typeface="ＭＳ Ｐゴシック"/>
              </a:rPr>
              <a:t>29</a:t>
            </a:r>
            <a:r>
              <a:rPr lang="ja-JP" altLang="en-US" sz="1477" b="1" dirty="0">
                <a:solidFill>
                  <a:prstClr val="black"/>
                </a:solidFill>
                <a:latin typeface="ＭＳ Ｐゴシック"/>
              </a:rPr>
              <a:t>年４月～</a:t>
            </a:r>
            <a:r>
              <a:rPr lang="en-US" altLang="ja-JP" sz="1477" b="1" dirty="0">
                <a:solidFill>
                  <a:prstClr val="black"/>
                </a:solidFill>
                <a:latin typeface="ＭＳ Ｐゴシック"/>
              </a:rPr>
              <a:t>】</a:t>
            </a:r>
          </a:p>
        </p:txBody>
      </p:sp>
      <p:sp>
        <p:nvSpPr>
          <p:cNvPr id="25" name="正方形/長方形 24"/>
          <p:cNvSpPr/>
          <p:nvPr/>
        </p:nvSpPr>
        <p:spPr>
          <a:xfrm>
            <a:off x="187791" y="5522553"/>
            <a:ext cx="8768502" cy="949759"/>
          </a:xfrm>
          <a:prstGeom prst="rect">
            <a:avLst/>
          </a:prstGeom>
          <a:no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t" anchorCtr="0"/>
          <a:lstStyle/>
          <a:p>
            <a:r>
              <a:rPr lang="ja-JP" altLang="en-US" sz="1477" b="1" dirty="0">
                <a:solidFill>
                  <a:prstClr val="black"/>
                </a:solidFill>
                <a:latin typeface="ＭＳ Ｐゴシック"/>
              </a:rPr>
              <a:t>○情報公表の先行実施</a:t>
            </a:r>
            <a:endParaRPr lang="en-US" altLang="ja-JP" sz="1477" b="1" dirty="0">
              <a:solidFill>
                <a:prstClr val="black"/>
              </a:solidFill>
              <a:latin typeface="ＭＳ Ｐゴシック"/>
            </a:endParaRPr>
          </a:p>
          <a:p>
            <a:pPr marL="242788"/>
            <a:r>
              <a:rPr lang="ja-JP" altLang="en-US" sz="1477" dirty="0">
                <a:solidFill>
                  <a:prstClr val="black"/>
                </a:solidFill>
                <a:latin typeface="ＭＳ Ｐゴシック"/>
              </a:rPr>
              <a:t>就労継続支援Ａ型事業所は先行して、障害者やその家族等が適切な事業所を選択できるように、「財務諸表」、「主な生産活動の内容」、「平均月額賃金」を自治体のホームページで公表、又は事業所のホームページでの公表を促すことを各都道府県等に依頼。</a:t>
            </a:r>
            <a:endParaRPr lang="en-US" altLang="ja-JP" sz="1477" dirty="0">
              <a:solidFill>
                <a:prstClr val="black"/>
              </a:solidFill>
              <a:latin typeface="ＭＳ Ｐゴシック"/>
            </a:endParaRPr>
          </a:p>
        </p:txBody>
      </p:sp>
      <p:sp>
        <p:nvSpPr>
          <p:cNvPr id="18" name="正方形/長方形 17"/>
          <p:cNvSpPr/>
          <p:nvPr/>
        </p:nvSpPr>
        <p:spPr>
          <a:xfrm>
            <a:off x="187791" y="4345722"/>
            <a:ext cx="8768502" cy="545594"/>
          </a:xfrm>
          <a:prstGeom prst="rect">
            <a:avLst/>
          </a:prstGeom>
          <a:no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r>
              <a:rPr lang="ja-JP" altLang="en-US" sz="1477" b="1" dirty="0">
                <a:solidFill>
                  <a:prstClr val="black"/>
                </a:solidFill>
                <a:latin typeface="ＭＳ Ｐゴシック"/>
              </a:rPr>
              <a:t>○運営規程の記載事項の追加</a:t>
            </a:r>
            <a:endParaRPr lang="en-US" altLang="ja-JP" sz="1477" b="1" dirty="0">
              <a:solidFill>
                <a:prstClr val="black"/>
              </a:solidFill>
              <a:latin typeface="ＭＳ Ｐゴシック"/>
            </a:endParaRPr>
          </a:p>
          <a:p>
            <a:r>
              <a:rPr lang="ja-JP" altLang="en-US" sz="1292" dirty="0">
                <a:solidFill>
                  <a:prstClr val="black"/>
                </a:solidFill>
                <a:latin typeface="ＭＳ Ｐゴシック"/>
              </a:rPr>
              <a:t>　</a:t>
            </a:r>
            <a:r>
              <a:rPr lang="ja-JP" altLang="en-US" sz="1292" dirty="0" smtClean="0">
                <a:solidFill>
                  <a:prstClr val="black"/>
                </a:solidFill>
                <a:latin typeface="ＭＳ Ｐゴシック"/>
              </a:rPr>
              <a:t> 就労</a:t>
            </a:r>
            <a:r>
              <a:rPr lang="ja-JP" altLang="en-US" sz="1292" dirty="0">
                <a:solidFill>
                  <a:prstClr val="black"/>
                </a:solidFill>
                <a:latin typeface="ＭＳ Ｐゴシック"/>
              </a:rPr>
              <a:t>継続支援Ａ型事業者における運営規程には、新たに</a:t>
            </a:r>
            <a:r>
              <a:rPr lang="ja-JP" altLang="en-US" sz="1292" u="sng" dirty="0">
                <a:solidFill>
                  <a:prstClr val="black"/>
                </a:solidFill>
                <a:latin typeface="ＭＳ Ｐゴシック"/>
              </a:rPr>
              <a:t>「主な生産活動の内容</a:t>
            </a:r>
            <a:r>
              <a:rPr lang="ja-JP" altLang="en-US" sz="1292" u="sng" dirty="0" smtClean="0">
                <a:solidFill>
                  <a:prstClr val="black"/>
                </a:solidFill>
                <a:latin typeface="ＭＳ Ｐゴシック"/>
              </a:rPr>
              <a:t>」</a:t>
            </a:r>
            <a:r>
              <a:rPr lang="en-US" altLang="ja-JP" sz="1292" u="sng" dirty="0" smtClean="0">
                <a:solidFill>
                  <a:prstClr val="black"/>
                </a:solidFill>
                <a:latin typeface="ＭＳ Ｐゴシック"/>
              </a:rPr>
              <a:t>､</a:t>
            </a:r>
            <a:r>
              <a:rPr lang="ja-JP" altLang="en-US" sz="1292" u="sng" dirty="0" smtClean="0">
                <a:solidFill>
                  <a:prstClr val="black"/>
                </a:solidFill>
                <a:latin typeface="ＭＳ Ｐゴシック"/>
              </a:rPr>
              <a:t>「</a:t>
            </a:r>
            <a:r>
              <a:rPr lang="ja-JP" altLang="en-US" sz="1292" u="sng" dirty="0">
                <a:solidFill>
                  <a:prstClr val="black"/>
                </a:solidFill>
                <a:latin typeface="ＭＳ Ｐゴシック"/>
              </a:rPr>
              <a:t>賃金</a:t>
            </a:r>
            <a:r>
              <a:rPr lang="ja-JP" altLang="en-US" sz="1292" u="sng" dirty="0" smtClean="0">
                <a:solidFill>
                  <a:prstClr val="black"/>
                </a:solidFill>
                <a:latin typeface="ＭＳ Ｐゴシック"/>
              </a:rPr>
              <a:t>」</a:t>
            </a:r>
            <a:r>
              <a:rPr lang="en-US" altLang="ja-JP" sz="1292" u="sng" dirty="0" smtClean="0">
                <a:solidFill>
                  <a:prstClr val="black"/>
                </a:solidFill>
                <a:latin typeface="ＭＳ Ｐゴシック"/>
              </a:rPr>
              <a:t>､</a:t>
            </a:r>
            <a:r>
              <a:rPr lang="ja-JP" altLang="en-US" sz="1292" u="sng" dirty="0" smtClean="0">
                <a:solidFill>
                  <a:prstClr val="black"/>
                </a:solidFill>
                <a:latin typeface="ＭＳ Ｐゴシック"/>
              </a:rPr>
              <a:t>「</a:t>
            </a:r>
            <a:r>
              <a:rPr lang="ja-JP" altLang="en-US" sz="1292" u="sng" dirty="0">
                <a:solidFill>
                  <a:prstClr val="black"/>
                </a:solidFill>
                <a:latin typeface="ＭＳ Ｐゴシック"/>
              </a:rPr>
              <a:t>労働時間」</a:t>
            </a:r>
            <a:r>
              <a:rPr lang="ja-JP" altLang="en-US" sz="1292" dirty="0">
                <a:solidFill>
                  <a:prstClr val="black"/>
                </a:solidFill>
                <a:latin typeface="ＭＳ Ｐゴシック"/>
              </a:rPr>
              <a:t>を</a:t>
            </a:r>
            <a:r>
              <a:rPr lang="ja-JP" altLang="en-US" sz="1292" dirty="0" smtClean="0">
                <a:solidFill>
                  <a:prstClr val="black"/>
                </a:solidFill>
                <a:latin typeface="ＭＳ Ｐゴシック"/>
              </a:rPr>
              <a:t>規定</a:t>
            </a:r>
            <a:r>
              <a:rPr lang="ja-JP" altLang="en-US" sz="1292" dirty="0">
                <a:solidFill>
                  <a:prstClr val="black"/>
                </a:solidFill>
                <a:latin typeface="ＭＳ Ｐゴシック"/>
              </a:rPr>
              <a:t>。</a:t>
            </a:r>
            <a:endParaRPr lang="en-US" altLang="ja-JP" sz="1292" dirty="0">
              <a:solidFill>
                <a:prstClr val="black"/>
              </a:solidFill>
              <a:latin typeface="ＭＳ Ｐゴシック"/>
            </a:endParaRPr>
          </a:p>
        </p:txBody>
      </p:sp>
      <p:sp>
        <p:nvSpPr>
          <p:cNvPr id="19" name="Text Box 15"/>
          <p:cNvSpPr txBox="1">
            <a:spLocks noChangeArrowheads="1"/>
          </p:cNvSpPr>
          <p:nvPr/>
        </p:nvSpPr>
        <p:spPr bwMode="auto">
          <a:xfrm>
            <a:off x="95069" y="6597629"/>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2"/>
          </p:nvPr>
        </p:nvSpPr>
        <p:spPr>
          <a:xfrm>
            <a:off x="7014863" y="6538780"/>
            <a:ext cx="2057400" cy="365125"/>
          </a:xfrm>
        </p:spPr>
        <p:txBody>
          <a:bodyPr/>
          <a:lstStyle/>
          <a:p>
            <a:pPr>
              <a:defRPr/>
            </a:pPr>
            <a:fld id="{F90A3C79-1AFD-481B-B685-7933BCD0898B}" type="slidenum">
              <a:rPr lang="en-US" altLang="ja-JP" smtClean="0"/>
              <a:pPr>
                <a:defRPr/>
              </a:pPr>
              <a:t>115</a:t>
            </a:fld>
            <a:endParaRPr lang="en-US" altLang="ja-JP" dirty="0"/>
          </a:p>
        </p:txBody>
      </p:sp>
    </p:spTree>
    <p:extLst>
      <p:ext uri="{BB962C8B-B14F-4D97-AF65-F5344CB8AC3E}">
        <p14:creationId xmlns:p14="http://schemas.microsoft.com/office/powerpoint/2010/main" val="94022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33"/>
          <p:cNvSpPr txBox="1">
            <a:spLocks noChangeArrowheads="1"/>
          </p:cNvSpPr>
          <p:nvPr/>
        </p:nvSpPr>
        <p:spPr bwMode="auto">
          <a:xfrm>
            <a:off x="175161" y="5754327"/>
            <a:ext cx="7904147" cy="219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68580" tIns="8206" rIns="68580" bIns="8206" anchor="t" anchorCtr="0" upright="1">
            <a:noAutofit/>
          </a:bodyPr>
          <a:lstStyle/>
          <a:p>
            <a:pPr algn="just" fontAlgn="auto">
              <a:spcBef>
                <a:spcPts val="0"/>
              </a:spcBef>
              <a:spcAft>
                <a:spcPts val="0"/>
              </a:spcAft>
            </a:pPr>
            <a:r>
              <a:rPr lang="ja-JP" altLang="en-US" sz="1292" kern="0" dirty="0">
                <a:solidFill>
                  <a:prstClr val="black"/>
                </a:solidFill>
                <a:latin typeface="ＭＳ Ｐゴシック"/>
                <a:ea typeface="ＭＳ Ｐゴシック"/>
                <a:cs typeface="ＭＳ Ｐゴシック"/>
              </a:rPr>
              <a:t>（</a:t>
            </a:r>
            <a:r>
              <a:rPr lang="en-US" altLang="ja-JP" sz="1292" kern="0" dirty="0">
                <a:solidFill>
                  <a:prstClr val="black"/>
                </a:solidFill>
                <a:latin typeface="ＭＳ Ｐゴシック"/>
                <a:ea typeface="ＭＳ Ｐゴシック"/>
                <a:cs typeface="ＭＳ Ｐゴシック"/>
              </a:rPr>
              <a:t>※</a:t>
            </a:r>
            <a:r>
              <a:rPr lang="ja-JP" altLang="en-US" sz="1292" kern="0" dirty="0">
                <a:solidFill>
                  <a:prstClr val="black"/>
                </a:solidFill>
                <a:latin typeface="ＭＳ Ｐゴシック"/>
                <a:ea typeface="ＭＳ Ｐゴシック"/>
                <a:cs typeface="ＭＳ Ｐゴシック"/>
              </a:rPr>
              <a:t>）平成２３年度までは、就労継続支援Ｂ型事業所、授産施設、小規模通所授産施設における平均工賃</a:t>
            </a:r>
            <a:endParaRPr lang="ja-JP" altLang="en-US" sz="1292" kern="100" dirty="0">
              <a:solidFill>
                <a:prstClr val="black"/>
              </a:solidFill>
              <a:latin typeface="ＭＳ Ｐゴシック"/>
              <a:ea typeface="ＭＳ Ｐゴシック"/>
              <a:cs typeface="Times New Roman"/>
            </a:endParaRPr>
          </a:p>
        </p:txBody>
      </p:sp>
      <p:graphicFrame>
        <p:nvGraphicFramePr>
          <p:cNvPr id="2" name="グラフ 1"/>
          <p:cNvGraphicFramePr/>
          <p:nvPr>
            <p:extLst>
              <p:ext uri="{D42A27DB-BD31-4B8C-83A1-F6EECF244321}">
                <p14:modId xmlns:p14="http://schemas.microsoft.com/office/powerpoint/2010/main" val="2595838453"/>
              </p:ext>
            </p:extLst>
          </p:nvPr>
        </p:nvGraphicFramePr>
        <p:xfrm>
          <a:off x="218285" y="2113276"/>
          <a:ext cx="8707429" cy="4124036"/>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グループ化 10"/>
          <p:cNvGrpSpPr>
            <a:grpSpLocks/>
          </p:cNvGrpSpPr>
          <p:nvPr/>
        </p:nvGrpSpPr>
        <p:grpSpPr bwMode="auto">
          <a:xfrm>
            <a:off x="74" y="703774"/>
            <a:ext cx="9144000" cy="65943"/>
            <a:chOff x="0" y="188640"/>
            <a:chExt cx="9144000" cy="72008"/>
          </a:xfrm>
        </p:grpSpPr>
        <p:cxnSp>
          <p:nvCxnSpPr>
            <p:cNvPr id="11" name="直線コネクタ 10"/>
            <p:cNvCxnSpPr/>
            <p:nvPr/>
          </p:nvCxnSpPr>
          <p:spPr>
            <a:xfrm>
              <a:off x="0" y="188640"/>
              <a:ext cx="9144000" cy="0"/>
            </a:xfrm>
            <a:prstGeom prst="line">
              <a:avLst/>
            </a:prstGeom>
            <a:noFill/>
            <a:ln w="9525" cap="flat" cmpd="sng" algn="ctr">
              <a:solidFill>
                <a:srgbClr val="99CCFF"/>
              </a:solidFill>
              <a:prstDash val="solid"/>
            </a:ln>
            <a:effectLst/>
          </p:spPr>
        </p:cxnSp>
        <p:cxnSp>
          <p:nvCxnSpPr>
            <p:cNvPr id="12" name="直線コネクタ 11"/>
            <p:cNvCxnSpPr/>
            <p:nvPr/>
          </p:nvCxnSpPr>
          <p:spPr>
            <a:xfrm>
              <a:off x="0" y="260648"/>
              <a:ext cx="9144000" cy="0"/>
            </a:xfrm>
            <a:prstGeom prst="line">
              <a:avLst/>
            </a:prstGeom>
            <a:noFill/>
            <a:ln w="57150" cap="flat" cmpd="sng" algn="ctr">
              <a:solidFill>
                <a:srgbClr val="99CCFF"/>
              </a:solidFill>
              <a:prstDash val="solid"/>
            </a:ln>
            <a:effectLst/>
          </p:spPr>
        </p:cxnSp>
      </p:grpSp>
      <p:sp>
        <p:nvSpPr>
          <p:cNvPr id="13" name="タイトル 7"/>
          <p:cNvSpPr txBox="1">
            <a:spLocks/>
          </p:cNvSpPr>
          <p:nvPr/>
        </p:nvSpPr>
        <p:spPr bwMode="auto">
          <a:xfrm>
            <a:off x="33" y="238491"/>
            <a:ext cx="9144000" cy="498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4176" tIns="42087" rIns="84176" bIns="42087"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970" algn="ctr" rtl="0" fontAlgn="base">
              <a:spcBef>
                <a:spcPct val="0"/>
              </a:spcBef>
              <a:spcAft>
                <a:spcPct val="0"/>
              </a:spcAft>
              <a:defRPr kumimoji="1" sz="4400">
                <a:solidFill>
                  <a:schemeClr val="tx1"/>
                </a:solidFill>
                <a:latin typeface="Calibri" pitchFamily="34" charset="0"/>
                <a:ea typeface="ＭＳ Ｐゴシック" charset="-128"/>
              </a:defRPr>
            </a:lvl6pPr>
            <a:lvl7pPr marL="911945" algn="ctr" rtl="0" fontAlgn="base">
              <a:spcBef>
                <a:spcPct val="0"/>
              </a:spcBef>
              <a:spcAft>
                <a:spcPct val="0"/>
              </a:spcAft>
              <a:defRPr kumimoji="1" sz="4400">
                <a:solidFill>
                  <a:schemeClr val="tx1"/>
                </a:solidFill>
                <a:latin typeface="Calibri" pitchFamily="34" charset="0"/>
                <a:ea typeface="ＭＳ Ｐゴシック" charset="-128"/>
              </a:defRPr>
            </a:lvl7pPr>
            <a:lvl8pPr marL="1367920" algn="ctr" rtl="0" fontAlgn="base">
              <a:spcBef>
                <a:spcPct val="0"/>
              </a:spcBef>
              <a:spcAft>
                <a:spcPct val="0"/>
              </a:spcAft>
              <a:defRPr kumimoji="1" sz="4400">
                <a:solidFill>
                  <a:schemeClr val="tx1"/>
                </a:solidFill>
                <a:latin typeface="Calibri" pitchFamily="34" charset="0"/>
                <a:ea typeface="ＭＳ Ｐゴシック" charset="-128"/>
              </a:defRPr>
            </a:lvl8pPr>
            <a:lvl9pPr marL="1823892"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215" dirty="0">
                <a:solidFill>
                  <a:prstClr val="black"/>
                </a:solidFill>
                <a:latin typeface="HGP創英角ｺﾞｼｯｸUB" panose="020B0900000000000000" pitchFamily="50" charset="-128"/>
                <a:ea typeface="HGP創英角ｺﾞｼｯｸUB" panose="020B0900000000000000" pitchFamily="50" charset="-128"/>
              </a:rPr>
              <a:t>就労継続支援Ｂ型事業所における平均工賃の推移</a:t>
            </a:r>
          </a:p>
        </p:txBody>
      </p:sp>
      <p:sp>
        <p:nvSpPr>
          <p:cNvPr id="15" name="正方形/長方形 14"/>
          <p:cNvSpPr/>
          <p:nvPr/>
        </p:nvSpPr>
        <p:spPr>
          <a:xfrm>
            <a:off x="85846" y="1036119"/>
            <a:ext cx="8972308" cy="76427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2926" indent="-422041" fontAlgn="auto">
              <a:spcBef>
                <a:spcPts val="0"/>
              </a:spcBef>
              <a:spcAft>
                <a:spcPts val="0"/>
              </a:spcAft>
            </a:pPr>
            <a:r>
              <a:rPr lang="ja-JP" altLang="en-US" sz="1477" dirty="0">
                <a:solidFill>
                  <a:prstClr val="black"/>
                </a:solidFill>
              </a:rPr>
              <a:t>○　就労継続支援Ｂ型事業所における平均工賃月額は、平成２０年度以降、毎年増加してきており、平成１８年度から２５．２％上昇している。</a:t>
            </a:r>
          </a:p>
        </p:txBody>
      </p:sp>
      <p:sp>
        <p:nvSpPr>
          <p:cNvPr id="9" name="テキスト ボックス 8"/>
          <p:cNvSpPr txBox="1"/>
          <p:nvPr/>
        </p:nvSpPr>
        <p:spPr>
          <a:xfrm>
            <a:off x="139745" y="6004371"/>
            <a:ext cx="4812411" cy="291170"/>
          </a:xfrm>
          <a:prstGeom prst="rect">
            <a:avLst/>
          </a:prstGeom>
          <a:noFill/>
        </p:spPr>
        <p:txBody>
          <a:bodyPr wrap="square" rtlCol="0">
            <a:spAutoFit/>
          </a:bodyPr>
          <a:lstStyle/>
          <a:p>
            <a:r>
              <a:rPr lang="en-US" altLang="ja-JP" sz="1292" dirty="0">
                <a:solidFill>
                  <a:prstClr val="black"/>
                </a:solidFill>
              </a:rPr>
              <a:t>【</a:t>
            </a:r>
            <a:r>
              <a:rPr lang="ja-JP" altLang="en-US" sz="1292" dirty="0">
                <a:solidFill>
                  <a:prstClr val="black"/>
                </a:solidFill>
              </a:rPr>
              <a:t>出典</a:t>
            </a:r>
            <a:r>
              <a:rPr lang="en-US" altLang="ja-JP" sz="1292" dirty="0">
                <a:solidFill>
                  <a:prstClr val="black"/>
                </a:solidFill>
              </a:rPr>
              <a:t>】</a:t>
            </a:r>
            <a:r>
              <a:rPr lang="ja-JP" altLang="en-US" sz="1292" dirty="0">
                <a:solidFill>
                  <a:prstClr val="black"/>
                </a:solidFill>
              </a:rPr>
              <a:t>工賃・賃金実績調査（厚生労働省調べ）</a:t>
            </a:r>
          </a:p>
        </p:txBody>
      </p:sp>
      <p:sp>
        <p:nvSpPr>
          <p:cNvPr id="1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51496" y="6481281"/>
            <a:ext cx="2057400" cy="365125"/>
          </a:xfrm>
        </p:spPr>
        <p:txBody>
          <a:bodyPr/>
          <a:lstStyle/>
          <a:p>
            <a:pPr>
              <a:defRPr/>
            </a:pPr>
            <a:fld id="{431CAECD-5926-4741-A906-A08E04809A27}" type="slidenum">
              <a:rPr lang="en-US" altLang="ja-JP" smtClean="0"/>
              <a:pPr>
                <a:defRPr/>
              </a:pPr>
              <a:t>116</a:t>
            </a:fld>
            <a:endParaRPr lang="en-US" altLang="ja-JP"/>
          </a:p>
        </p:txBody>
      </p:sp>
    </p:spTree>
    <p:extLst>
      <p:ext uri="{BB962C8B-B14F-4D97-AF65-F5344CB8AC3E}">
        <p14:creationId xmlns:p14="http://schemas.microsoft.com/office/powerpoint/2010/main" val="33665019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2" y="271767"/>
            <a:ext cx="9144000" cy="36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04" tIns="8202" rIns="68504" bIns="8202" numCol="1" anchor="t" anchorCtr="0" compatLnSpc="1">
            <a:prstTxWarp prst="textNoShape">
              <a:avLst/>
            </a:prstTxWarp>
          </a:bodyPr>
          <a:lstStyle/>
          <a:p>
            <a:pPr algn="ctr">
              <a:lnSpc>
                <a:spcPct val="112000"/>
              </a:lnSpc>
            </a:pPr>
            <a:r>
              <a:rPr lang="ja-JP" altLang="ja-JP" sz="1846" b="1" noProof="1">
                <a:solidFill>
                  <a:prstClr val="black"/>
                </a:solidFill>
                <a:latin typeface="HGP創英角ｺﾞｼｯｸUB" panose="020B0900000000000000" pitchFamily="50" charset="-128"/>
                <a:cs typeface="ＭＳ Ｐゴシック" pitchFamily="50" charset="-128"/>
              </a:rPr>
              <a:t>国等による障害者就労施設等からの物品等の調達の推進等に関する法律の概要</a:t>
            </a:r>
            <a:endParaRPr lang="ja-JP" altLang="ja-JP" sz="2585" b="1" dirty="0">
              <a:solidFill>
                <a:prstClr val="black"/>
              </a:solidFill>
              <a:latin typeface="HGP創英角ｺﾞｼｯｸUB" panose="020B0900000000000000" pitchFamily="50" charset="-128"/>
              <a:cs typeface="ＭＳ Ｐゴシック" pitchFamily="50" charset="-128"/>
            </a:endParaRPr>
          </a:p>
        </p:txBody>
      </p:sp>
      <p:sp>
        <p:nvSpPr>
          <p:cNvPr id="5" name="AutoShape 5"/>
          <p:cNvSpPr>
            <a:spLocks noChangeArrowheads="1"/>
          </p:cNvSpPr>
          <p:nvPr/>
        </p:nvSpPr>
        <p:spPr bwMode="auto">
          <a:xfrm>
            <a:off x="35513" y="870031"/>
            <a:ext cx="9072000" cy="764308"/>
          </a:xfrm>
          <a:prstGeom prst="roundRect">
            <a:avLst>
              <a:gd name="adj" fmla="val 17625"/>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6" name="Text Box 6"/>
          <p:cNvSpPr txBox="1">
            <a:spLocks noChangeArrowheads="1"/>
          </p:cNvSpPr>
          <p:nvPr/>
        </p:nvSpPr>
        <p:spPr bwMode="auto">
          <a:xfrm>
            <a:off x="72504" y="1036244"/>
            <a:ext cx="9036000" cy="564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04" tIns="8202" rIns="68504" bIns="8202" numCol="1" anchor="t" anchorCtr="0" compatLnSpc="1">
            <a:prstTxWarp prst="textNoShape">
              <a:avLst/>
            </a:prstTxWarp>
          </a:bodyPr>
          <a:lstStyle/>
          <a:p>
            <a:pPr algn="just">
              <a:lnSpc>
                <a:spcPct val="96000"/>
              </a:lnSpc>
            </a:pPr>
            <a:r>
              <a:rPr lang="ja-JP" altLang="en-US" sz="1108" dirty="0">
                <a:solidFill>
                  <a:prstClr val="black"/>
                </a:solidFill>
                <a:latin typeface="Century" pitchFamily="18" charset="0"/>
                <a:ea typeface="ＭＳ 明朝" pitchFamily="17" charset="-128"/>
                <a:cs typeface="ＭＳ Ｐゴシック" pitchFamily="50" charset="-128"/>
              </a:rPr>
              <a:t>　</a:t>
            </a:r>
            <a:r>
              <a:rPr lang="ja-JP" altLang="en-US" sz="1292" dirty="0">
                <a:solidFill>
                  <a:prstClr val="black"/>
                </a:solidFill>
                <a:latin typeface="ＭＳ ゴシック" pitchFamily="49" charset="-128"/>
                <a:ea typeface="ＭＳ ゴシック" pitchFamily="49" charset="-128"/>
                <a:cs typeface="ＭＳ Ｐゴシック" pitchFamily="50" charset="-128"/>
              </a:rPr>
              <a:t>障害者就労施設、在宅就業障害者及び在宅就業支援団体（以下「障害者就労施設等」という。）の受注の機会を確保するために必要な事項等を定めることにより、障害者就労施設等が供給する物品等に対する需要の増進等を図り、もって障害者就労施設で就労する障害者、在宅就業障害者等の自立の促進に資する。</a:t>
            </a:r>
            <a:endParaRPr lang="ja-JP" altLang="ja-JP" sz="1846" dirty="0">
              <a:solidFill>
                <a:prstClr val="black"/>
              </a:solidFill>
              <a:latin typeface="Arial"/>
              <a:ea typeface="ＭＳ Ｐゴシック"/>
              <a:cs typeface="ＭＳ Ｐゴシック" pitchFamily="50" charset="-128"/>
            </a:endParaRPr>
          </a:p>
        </p:txBody>
      </p:sp>
      <p:sp>
        <p:nvSpPr>
          <p:cNvPr id="8" name="Text Box 9"/>
          <p:cNvSpPr txBox="1">
            <a:spLocks noChangeArrowheads="1"/>
          </p:cNvSpPr>
          <p:nvPr/>
        </p:nvSpPr>
        <p:spPr bwMode="auto">
          <a:xfrm>
            <a:off x="179512" y="770265"/>
            <a:ext cx="1800000" cy="199385"/>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68504" tIns="8202" rIns="68504" bIns="8202" numCol="1" anchor="t" anchorCtr="0" compatLnSpc="1">
            <a:prstTxWarp prst="textNoShape">
              <a:avLst/>
            </a:prstTxWarp>
          </a:bodyPr>
          <a:lstStyle/>
          <a:p>
            <a:pPr algn="just"/>
            <a:r>
              <a:rPr lang="ja-JP" altLang="en-US" sz="1292" dirty="0">
                <a:solidFill>
                  <a:prstClr val="black"/>
                </a:solidFill>
                <a:latin typeface="HGSｺﾞｼｯｸE" pitchFamily="50" charset="-128"/>
                <a:ea typeface="HGSｺﾞｼｯｸE" pitchFamily="50" charset="-128"/>
                <a:cs typeface="ＭＳ Ｐゴシック" pitchFamily="50" charset="-128"/>
              </a:rPr>
              <a:t>１．目的（第１条）</a:t>
            </a:r>
            <a:endParaRPr lang="ja-JP" altLang="ja-JP" sz="1846" dirty="0">
              <a:solidFill>
                <a:prstClr val="black"/>
              </a:solidFill>
              <a:latin typeface="Arial"/>
              <a:ea typeface="ＭＳ Ｐゴシック"/>
              <a:cs typeface="ＭＳ Ｐゴシック" pitchFamily="50" charset="-128"/>
            </a:endParaRPr>
          </a:p>
        </p:txBody>
      </p:sp>
      <p:sp>
        <p:nvSpPr>
          <p:cNvPr id="9" name="Text Box 10"/>
          <p:cNvSpPr txBox="1">
            <a:spLocks noChangeArrowheads="1"/>
          </p:cNvSpPr>
          <p:nvPr/>
        </p:nvSpPr>
        <p:spPr bwMode="auto">
          <a:xfrm>
            <a:off x="1224488" y="1933490"/>
            <a:ext cx="7740000" cy="232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04" tIns="8202" rIns="68504" bIns="8202" numCol="1" anchor="t" anchorCtr="0" compatLnSpc="1">
            <a:prstTxWarp prst="textNoShape">
              <a:avLst/>
            </a:prstTxWarp>
          </a:bodyPr>
          <a:lstStyle/>
          <a:p>
            <a:pPr algn="just"/>
            <a:r>
              <a:rPr lang="ja-JP" altLang="en-US" sz="1108" dirty="0">
                <a:solidFill>
                  <a:prstClr val="black"/>
                </a:solidFill>
                <a:latin typeface="HGPｺﾞｼｯｸE" pitchFamily="50" charset="-128"/>
                <a:ea typeface="HGPｺﾞｼｯｸE" pitchFamily="50" charset="-128"/>
                <a:cs typeface="ＭＳ Ｐゴシック" pitchFamily="50" charset="-128"/>
              </a:rPr>
              <a:t>＜国・独立行政法人等＞　　　　　　　　　　　　 　　　　　　　　　　　　　　　　　＜地方公共団体・地方独立行政法人＞</a:t>
            </a:r>
            <a:endParaRPr lang="ja-JP" altLang="ja-JP" sz="1846" dirty="0">
              <a:solidFill>
                <a:prstClr val="black"/>
              </a:solidFill>
              <a:latin typeface="Arial"/>
              <a:ea typeface="ＭＳ Ｐゴシック"/>
              <a:cs typeface="ＭＳ Ｐゴシック" pitchFamily="50" charset="-128"/>
            </a:endParaRPr>
          </a:p>
        </p:txBody>
      </p:sp>
      <p:sp>
        <p:nvSpPr>
          <p:cNvPr id="12" name="Text Box 12"/>
          <p:cNvSpPr txBox="1">
            <a:spLocks noChangeArrowheads="1"/>
          </p:cNvSpPr>
          <p:nvPr/>
        </p:nvSpPr>
        <p:spPr bwMode="auto">
          <a:xfrm>
            <a:off x="107522" y="2166105"/>
            <a:ext cx="4392000" cy="4320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68504" tIns="8202" rIns="68504" bIns="8202" numCol="1" anchor="t" anchorCtr="0" compatLnSpc="1">
            <a:prstTxWarp prst="textNoShape">
              <a:avLst/>
            </a:prstTxWarp>
          </a:bodyPr>
          <a:lstStyle/>
          <a:p>
            <a:pPr algn="just"/>
            <a:r>
              <a:rPr lang="ja-JP" altLang="en-US" sz="1292" b="1" i="1" u="sng" dirty="0">
                <a:solidFill>
                  <a:prstClr val="black"/>
                </a:solidFill>
                <a:latin typeface="HGSｺﾞｼｯｸM" pitchFamily="50" charset="-128"/>
                <a:ea typeface="HGSｺﾞｼｯｸM" pitchFamily="50" charset="-128"/>
                <a:cs typeface="ＭＳ Ｐゴシック" pitchFamily="50" charset="-128"/>
              </a:rPr>
              <a:t>優先的に障害者就労施設等から物品等を調達するよう努める責務</a:t>
            </a:r>
            <a:endParaRPr lang="ja-JP" altLang="ja-JP" sz="2954" dirty="0">
              <a:solidFill>
                <a:prstClr val="black"/>
              </a:solidFill>
              <a:latin typeface="Arial"/>
              <a:ea typeface="ＭＳ Ｐゴシック"/>
              <a:cs typeface="ＭＳ Ｐゴシック" pitchFamily="50" charset="-128"/>
            </a:endParaRPr>
          </a:p>
        </p:txBody>
      </p:sp>
      <p:sp>
        <p:nvSpPr>
          <p:cNvPr id="13" name="AutoShape 13"/>
          <p:cNvSpPr>
            <a:spLocks noChangeArrowheads="1"/>
          </p:cNvSpPr>
          <p:nvPr/>
        </p:nvSpPr>
        <p:spPr bwMode="auto">
          <a:xfrm>
            <a:off x="107522" y="2731117"/>
            <a:ext cx="4392000" cy="232615"/>
          </a:xfrm>
          <a:prstGeom prst="roundRect">
            <a:avLst>
              <a:gd name="adj" fmla="val 16667"/>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algn="ctr"/>
            <a:r>
              <a:rPr lang="ja-JP" altLang="en-US" sz="1292" dirty="0">
                <a:solidFill>
                  <a:prstClr val="black"/>
                </a:solidFill>
                <a:latin typeface="HGSｺﾞｼｯｸM" pitchFamily="50" charset="-128"/>
                <a:ea typeface="HGSｺﾞｼｯｸM" pitchFamily="50" charset="-128"/>
                <a:cs typeface="ＭＳ Ｐゴシック" pitchFamily="50" charset="-128"/>
              </a:rPr>
              <a:t>基本方針の策定・公表（厚生労働大臣）</a:t>
            </a:r>
            <a:endParaRPr lang="ja-JP" altLang="ja-JP" sz="2954" dirty="0">
              <a:solidFill>
                <a:prstClr val="black"/>
              </a:solidFill>
              <a:latin typeface="Arial"/>
              <a:ea typeface="ＭＳ Ｐゴシック"/>
              <a:cs typeface="ＭＳ Ｐゴシック" pitchFamily="50" charset="-128"/>
            </a:endParaRPr>
          </a:p>
        </p:txBody>
      </p:sp>
      <p:sp>
        <p:nvSpPr>
          <p:cNvPr id="16" name="AutoShape 13"/>
          <p:cNvSpPr>
            <a:spLocks noChangeArrowheads="1"/>
          </p:cNvSpPr>
          <p:nvPr/>
        </p:nvSpPr>
        <p:spPr bwMode="auto">
          <a:xfrm>
            <a:off x="107522" y="3196422"/>
            <a:ext cx="4392000" cy="232615"/>
          </a:xfrm>
          <a:prstGeom prst="roundRect">
            <a:avLst>
              <a:gd name="adj" fmla="val 16667"/>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algn="ctr"/>
            <a:r>
              <a:rPr lang="ja-JP" altLang="en-US" sz="1292" dirty="0">
                <a:solidFill>
                  <a:prstClr val="black"/>
                </a:solidFill>
                <a:latin typeface="HGSｺﾞｼｯｸM" pitchFamily="50" charset="-128"/>
                <a:ea typeface="HGSｺﾞｼｯｸM" pitchFamily="50" charset="-128"/>
                <a:cs typeface="ＭＳ Ｐゴシック" pitchFamily="50" charset="-128"/>
              </a:rPr>
              <a:t>調達方針の策定・公表（各省各庁の長等）</a:t>
            </a:r>
            <a:endParaRPr lang="ja-JP" altLang="ja-JP" sz="2954" dirty="0">
              <a:solidFill>
                <a:prstClr val="black"/>
              </a:solidFill>
              <a:latin typeface="Arial"/>
              <a:ea typeface="ＭＳ Ｐゴシック"/>
              <a:cs typeface="ＭＳ Ｐゴシック" pitchFamily="50" charset="-128"/>
            </a:endParaRPr>
          </a:p>
        </p:txBody>
      </p:sp>
      <p:sp>
        <p:nvSpPr>
          <p:cNvPr id="18" name="AutoShape 13"/>
          <p:cNvSpPr>
            <a:spLocks noChangeArrowheads="1"/>
          </p:cNvSpPr>
          <p:nvPr/>
        </p:nvSpPr>
        <p:spPr bwMode="auto">
          <a:xfrm>
            <a:off x="107522" y="3661704"/>
            <a:ext cx="4392000" cy="232615"/>
          </a:xfrm>
          <a:prstGeom prst="roundRect">
            <a:avLst>
              <a:gd name="adj" fmla="val 16667"/>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algn="ctr"/>
            <a:r>
              <a:rPr lang="ja-JP" altLang="en-US" sz="1292" dirty="0">
                <a:solidFill>
                  <a:prstClr val="black"/>
                </a:solidFill>
                <a:latin typeface="HGSｺﾞｼｯｸM" pitchFamily="50" charset="-128"/>
                <a:ea typeface="HGSｺﾞｼｯｸM" pitchFamily="50" charset="-128"/>
                <a:cs typeface="ＭＳ Ｐゴシック" pitchFamily="50" charset="-128"/>
              </a:rPr>
              <a:t>調達方針に即した調達の実施</a:t>
            </a:r>
            <a:endParaRPr lang="ja-JP" altLang="ja-JP" sz="2954" dirty="0">
              <a:solidFill>
                <a:prstClr val="black"/>
              </a:solidFill>
              <a:latin typeface="Arial"/>
              <a:ea typeface="ＭＳ Ｐゴシック"/>
              <a:cs typeface="ＭＳ Ｐゴシック" pitchFamily="50" charset="-128"/>
            </a:endParaRPr>
          </a:p>
        </p:txBody>
      </p:sp>
      <p:sp>
        <p:nvSpPr>
          <p:cNvPr id="19" name="AutoShape 13"/>
          <p:cNvSpPr>
            <a:spLocks noChangeArrowheads="1"/>
          </p:cNvSpPr>
          <p:nvPr/>
        </p:nvSpPr>
        <p:spPr bwMode="auto">
          <a:xfrm>
            <a:off x="108009" y="4160247"/>
            <a:ext cx="4392000" cy="232615"/>
          </a:xfrm>
          <a:prstGeom prst="roundRect">
            <a:avLst>
              <a:gd name="adj" fmla="val 16667"/>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algn="ctr"/>
            <a:r>
              <a:rPr lang="ja-JP" altLang="en-US" sz="1292" dirty="0">
                <a:solidFill>
                  <a:prstClr val="black"/>
                </a:solidFill>
                <a:latin typeface="HGSｺﾞｼｯｸM" pitchFamily="50" charset="-128"/>
                <a:ea typeface="HGSｺﾞｼｯｸM" pitchFamily="50" charset="-128"/>
                <a:cs typeface="ＭＳ Ｐゴシック" pitchFamily="50" charset="-128"/>
              </a:rPr>
              <a:t>調達実績の取りまとめ・公表等</a:t>
            </a:r>
            <a:endParaRPr lang="ja-JP" altLang="ja-JP" sz="2954" dirty="0">
              <a:solidFill>
                <a:prstClr val="black"/>
              </a:solidFill>
              <a:latin typeface="Arial"/>
              <a:ea typeface="ＭＳ Ｐゴシック"/>
              <a:cs typeface="ＭＳ Ｐゴシック" pitchFamily="50" charset="-128"/>
            </a:endParaRPr>
          </a:p>
        </p:txBody>
      </p:sp>
      <p:sp>
        <p:nvSpPr>
          <p:cNvPr id="23" name="AutoShape 13"/>
          <p:cNvSpPr>
            <a:spLocks noChangeArrowheads="1"/>
          </p:cNvSpPr>
          <p:nvPr/>
        </p:nvSpPr>
        <p:spPr bwMode="auto">
          <a:xfrm>
            <a:off x="4644008" y="2731117"/>
            <a:ext cx="4392000" cy="232615"/>
          </a:xfrm>
          <a:prstGeom prst="roundRect">
            <a:avLst>
              <a:gd name="adj" fmla="val 16667"/>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algn="ctr"/>
            <a:r>
              <a:rPr lang="ja-JP" altLang="en-US" sz="1292" dirty="0">
                <a:solidFill>
                  <a:prstClr val="black"/>
                </a:solidFill>
                <a:latin typeface="HGSｺﾞｼｯｸM" pitchFamily="50" charset="-128"/>
                <a:ea typeface="HGSｺﾞｼｯｸM" pitchFamily="50" charset="-128"/>
                <a:cs typeface="ＭＳ Ｐゴシック" pitchFamily="50" charset="-128"/>
              </a:rPr>
              <a:t>調達方針の策定・</a:t>
            </a:r>
            <a:r>
              <a:rPr lang="ja-JP" altLang="en-US" sz="1292">
                <a:solidFill>
                  <a:prstClr val="black"/>
                </a:solidFill>
                <a:latin typeface="HGSｺﾞｼｯｸM" pitchFamily="50" charset="-128"/>
                <a:ea typeface="HGSｺﾞｼｯｸM" pitchFamily="50" charset="-128"/>
                <a:cs typeface="ＭＳ Ｐゴシック" pitchFamily="50" charset="-128"/>
              </a:rPr>
              <a:t>公表（都道府県の</a:t>
            </a:r>
            <a:r>
              <a:rPr lang="ja-JP" altLang="en-US" sz="1292" dirty="0">
                <a:solidFill>
                  <a:prstClr val="black"/>
                </a:solidFill>
                <a:latin typeface="HGSｺﾞｼｯｸM" pitchFamily="50" charset="-128"/>
                <a:ea typeface="HGSｺﾞｼｯｸM" pitchFamily="50" charset="-128"/>
                <a:cs typeface="ＭＳ Ｐゴシック" pitchFamily="50" charset="-128"/>
              </a:rPr>
              <a:t>長等）</a:t>
            </a:r>
            <a:endParaRPr lang="ja-JP" altLang="ja-JP" sz="2954" dirty="0">
              <a:solidFill>
                <a:prstClr val="black"/>
              </a:solidFill>
              <a:latin typeface="Arial"/>
              <a:ea typeface="ＭＳ Ｐゴシック"/>
              <a:cs typeface="ＭＳ Ｐゴシック" pitchFamily="50" charset="-128"/>
            </a:endParaRPr>
          </a:p>
        </p:txBody>
      </p:sp>
      <p:sp>
        <p:nvSpPr>
          <p:cNvPr id="24" name="AutoShape 14"/>
          <p:cNvSpPr>
            <a:spLocks noChangeArrowheads="1"/>
          </p:cNvSpPr>
          <p:nvPr/>
        </p:nvSpPr>
        <p:spPr bwMode="auto">
          <a:xfrm>
            <a:off x="6516264" y="2997015"/>
            <a:ext cx="432000" cy="631385"/>
          </a:xfrm>
          <a:prstGeom prst="downArrow">
            <a:avLst>
              <a:gd name="adj1" fmla="val 50000"/>
              <a:gd name="adj2" fmla="val 25000"/>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25" name="AutoShape 13"/>
          <p:cNvSpPr>
            <a:spLocks noChangeArrowheads="1"/>
          </p:cNvSpPr>
          <p:nvPr/>
        </p:nvSpPr>
        <p:spPr bwMode="auto">
          <a:xfrm>
            <a:off x="4644008" y="3661704"/>
            <a:ext cx="4392000" cy="232615"/>
          </a:xfrm>
          <a:prstGeom prst="roundRect">
            <a:avLst>
              <a:gd name="adj" fmla="val 16667"/>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algn="ctr"/>
            <a:r>
              <a:rPr lang="ja-JP" altLang="en-US" sz="1292" dirty="0">
                <a:solidFill>
                  <a:prstClr val="black"/>
                </a:solidFill>
                <a:latin typeface="HGSｺﾞｼｯｸM" pitchFamily="50" charset="-128"/>
                <a:ea typeface="HGSｺﾞｼｯｸM" pitchFamily="50" charset="-128"/>
                <a:cs typeface="ＭＳ Ｐゴシック" pitchFamily="50" charset="-128"/>
              </a:rPr>
              <a:t>調達方針に即した調達の実施</a:t>
            </a:r>
            <a:endParaRPr lang="ja-JP" altLang="ja-JP" sz="2954" dirty="0">
              <a:solidFill>
                <a:prstClr val="black"/>
              </a:solidFill>
              <a:latin typeface="Arial"/>
              <a:ea typeface="ＭＳ Ｐゴシック"/>
              <a:cs typeface="ＭＳ Ｐゴシック" pitchFamily="50" charset="-128"/>
            </a:endParaRPr>
          </a:p>
        </p:txBody>
      </p:sp>
      <p:sp>
        <p:nvSpPr>
          <p:cNvPr id="26" name="AutoShape 13"/>
          <p:cNvSpPr>
            <a:spLocks noChangeArrowheads="1"/>
          </p:cNvSpPr>
          <p:nvPr/>
        </p:nvSpPr>
        <p:spPr bwMode="auto">
          <a:xfrm>
            <a:off x="4644008" y="4160247"/>
            <a:ext cx="4392000" cy="232615"/>
          </a:xfrm>
          <a:prstGeom prst="roundRect">
            <a:avLst>
              <a:gd name="adj" fmla="val 16667"/>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algn="ctr"/>
            <a:r>
              <a:rPr lang="ja-JP" altLang="en-US" sz="1292" dirty="0">
                <a:solidFill>
                  <a:prstClr val="black"/>
                </a:solidFill>
                <a:latin typeface="HGSｺﾞｼｯｸM" pitchFamily="50" charset="-128"/>
                <a:ea typeface="HGSｺﾞｼｯｸM" pitchFamily="50" charset="-128"/>
                <a:cs typeface="ＭＳ Ｐゴシック" pitchFamily="50" charset="-128"/>
              </a:rPr>
              <a:t>調達実績の取りまとめ・公表等</a:t>
            </a:r>
            <a:endParaRPr lang="ja-JP" altLang="ja-JP" sz="2954" dirty="0">
              <a:solidFill>
                <a:prstClr val="black"/>
              </a:solidFill>
              <a:latin typeface="Arial"/>
              <a:ea typeface="ＭＳ Ｐゴシック"/>
              <a:cs typeface="ＭＳ Ｐゴシック" pitchFamily="50" charset="-128"/>
            </a:endParaRPr>
          </a:p>
        </p:txBody>
      </p:sp>
      <p:sp>
        <p:nvSpPr>
          <p:cNvPr id="28" name="Text Box 12"/>
          <p:cNvSpPr txBox="1">
            <a:spLocks noChangeArrowheads="1"/>
          </p:cNvSpPr>
          <p:nvPr/>
        </p:nvSpPr>
        <p:spPr bwMode="auto">
          <a:xfrm>
            <a:off x="4644008" y="2166105"/>
            <a:ext cx="4392000" cy="4320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68504" tIns="8202" rIns="68504" bIns="8202" numCol="1" anchor="t" anchorCtr="0" compatLnSpc="1">
            <a:prstTxWarp prst="textNoShape">
              <a:avLst/>
            </a:prstTxWarp>
          </a:bodyPr>
          <a:lstStyle/>
          <a:p>
            <a:pPr algn="just"/>
            <a:r>
              <a:rPr lang="ja-JP" altLang="en-US" sz="1292" b="1" i="1" u="sng" dirty="0">
                <a:solidFill>
                  <a:prstClr val="black"/>
                </a:solidFill>
                <a:latin typeface="HGSｺﾞｼｯｸM" pitchFamily="50" charset="-128"/>
                <a:ea typeface="HGSｺﾞｼｯｸM" pitchFamily="50" charset="-128"/>
                <a:cs typeface="ＭＳ Ｐゴシック" pitchFamily="50" charset="-128"/>
              </a:rPr>
              <a:t>障害者就労施設等の受注機会の増大を図るための措置を講ずるよう努める責務</a:t>
            </a:r>
            <a:endParaRPr lang="ja-JP" altLang="ja-JP" sz="2954" dirty="0">
              <a:solidFill>
                <a:prstClr val="black"/>
              </a:solidFill>
              <a:latin typeface="Arial"/>
              <a:ea typeface="ＭＳ Ｐゴシック"/>
              <a:cs typeface="ＭＳ Ｐゴシック" pitchFamily="50" charset="-128"/>
            </a:endParaRPr>
          </a:p>
        </p:txBody>
      </p:sp>
      <p:sp>
        <p:nvSpPr>
          <p:cNvPr id="30" name="AutoShape 5"/>
          <p:cNvSpPr>
            <a:spLocks noChangeArrowheads="1"/>
          </p:cNvSpPr>
          <p:nvPr/>
        </p:nvSpPr>
        <p:spPr bwMode="auto">
          <a:xfrm>
            <a:off x="35513" y="4641497"/>
            <a:ext cx="9072000" cy="1163077"/>
          </a:xfrm>
          <a:prstGeom prst="roundRect">
            <a:avLst>
              <a:gd name="adj" fmla="val 1339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31" name="正方形/長方形 30"/>
          <p:cNvSpPr/>
          <p:nvPr/>
        </p:nvSpPr>
        <p:spPr bwMode="auto">
          <a:xfrm>
            <a:off x="107504" y="4791681"/>
            <a:ext cx="9036000" cy="985425"/>
          </a:xfrm>
          <a:prstGeom prst="rect">
            <a:avLst/>
          </a:prstGeom>
          <a:noFill/>
          <a:ln w="9525" cap="flat" cmpd="sng" algn="ctr">
            <a:noFill/>
            <a:prstDash val="solid"/>
            <a:round/>
            <a:headEnd type="none" w="med" len="med"/>
            <a:tailEnd type="none" w="med" len="med"/>
          </a:ln>
          <a:effectLst/>
        </p:spPr>
        <p:txBody>
          <a:bodyPr vert="horz" wrap="square" lIns="33939" tIns="6791" rIns="33939" bIns="6791" numCol="1" rtlCol="0" anchor="t" anchorCtr="0" compatLnSpc="1">
            <a:prstTxWarp prst="textNoShape">
              <a:avLst/>
            </a:prstTxWarp>
          </a:bodyPr>
          <a:lstStyle/>
          <a:p>
            <a:pPr marL="109789" indent="-109789" defTabSz="805117"/>
            <a:r>
              <a:rPr lang="ja-JP" altLang="en-US" sz="1292" dirty="0">
                <a:solidFill>
                  <a:prstClr val="black"/>
                </a:solidFill>
                <a:latin typeface="Arial"/>
                <a:ea typeface="ＭＳ Ｐゴシック"/>
              </a:rPr>
              <a:t>①　国及び独立行政法人等は、公契約について、競争参加資格を定めるに当たって法定雇用率を満たしていること又は障害者就労施設等から相当程度の物品等を調達していることに配慮する等障害者の就業を促進するために必要な措置を講ずるよう努めるものとする。</a:t>
            </a:r>
          </a:p>
          <a:p>
            <a:pPr marL="109789" indent="-109789" defTabSz="805117"/>
            <a:r>
              <a:rPr lang="ja-JP" altLang="en-US" sz="1292" dirty="0">
                <a:solidFill>
                  <a:prstClr val="black"/>
                </a:solidFill>
                <a:latin typeface="Arial"/>
                <a:ea typeface="ＭＳ Ｐゴシック"/>
              </a:rPr>
              <a:t>②　地方公共団体及び地方独立行政法人は、①による国及び独立行政法人等の措置に準じて必要な措置を講ずるよう努めるものとする。</a:t>
            </a:r>
          </a:p>
        </p:txBody>
      </p:sp>
      <p:sp>
        <p:nvSpPr>
          <p:cNvPr id="34" name="AutoShape 5"/>
          <p:cNvSpPr>
            <a:spLocks noChangeArrowheads="1"/>
          </p:cNvSpPr>
          <p:nvPr/>
        </p:nvSpPr>
        <p:spPr bwMode="auto">
          <a:xfrm>
            <a:off x="35513" y="5988116"/>
            <a:ext cx="9072000" cy="564923"/>
          </a:xfrm>
          <a:prstGeom prst="roundRect">
            <a:avLst>
              <a:gd name="adj" fmla="val 21379"/>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Arial"/>
              <a:ea typeface="ＭＳ Ｐゴシック"/>
            </a:endParaRPr>
          </a:p>
        </p:txBody>
      </p:sp>
      <p:sp>
        <p:nvSpPr>
          <p:cNvPr id="35" name="正方形/長方形 34"/>
          <p:cNvSpPr/>
          <p:nvPr/>
        </p:nvSpPr>
        <p:spPr bwMode="auto">
          <a:xfrm>
            <a:off x="179512" y="6121054"/>
            <a:ext cx="8856496" cy="411388"/>
          </a:xfrm>
          <a:prstGeom prst="rect">
            <a:avLst/>
          </a:prstGeom>
          <a:noFill/>
          <a:ln w="9525" cap="flat" cmpd="sng" algn="ctr">
            <a:noFill/>
            <a:prstDash val="solid"/>
            <a:round/>
            <a:headEnd type="none" w="med" len="med"/>
            <a:tailEnd type="none" w="med" len="med"/>
          </a:ln>
          <a:effectLst/>
        </p:spPr>
        <p:txBody>
          <a:bodyPr vert="horz" wrap="square" lIns="0" tIns="6791" rIns="0" bIns="6791" numCol="1" rtlCol="0" anchor="t" anchorCtr="0" compatLnSpc="1">
            <a:prstTxWarp prst="textNoShape">
              <a:avLst/>
            </a:prstTxWarp>
            <a:noAutofit/>
          </a:bodyPr>
          <a:lstStyle/>
          <a:p>
            <a:pPr marL="109789" indent="-109789" defTabSz="805117"/>
            <a:r>
              <a:rPr lang="ja-JP" altLang="en-US" sz="1292" dirty="0">
                <a:solidFill>
                  <a:prstClr val="black"/>
                </a:solidFill>
                <a:latin typeface="Arial"/>
                <a:ea typeface="ＭＳ Ｐゴシック"/>
              </a:rPr>
              <a:t>障害者就労施設等は、単独で又は相互に連携して若しくは共同して、購入者等に対し、その物品等に関する情報</a:t>
            </a:r>
            <a:r>
              <a:rPr lang="ja-JP" altLang="en-US" sz="1292" dirty="0" smtClean="0">
                <a:solidFill>
                  <a:prstClr val="black"/>
                </a:solidFill>
                <a:latin typeface="Arial"/>
                <a:ea typeface="ＭＳ Ｐゴシック"/>
              </a:rPr>
              <a:t>を提供するよう努める</a:t>
            </a:r>
            <a:r>
              <a:rPr lang="ja-JP" altLang="en-US" sz="1292" dirty="0">
                <a:solidFill>
                  <a:prstClr val="black"/>
                </a:solidFill>
                <a:latin typeface="Arial"/>
                <a:ea typeface="ＭＳ Ｐゴシック"/>
              </a:rPr>
              <a:t>とともに、当該物品等の質の向上及び供給の円滑化に努めるものとする。</a:t>
            </a:r>
          </a:p>
        </p:txBody>
      </p:sp>
      <p:sp>
        <p:nvSpPr>
          <p:cNvPr id="33" name="Text Box 9"/>
          <p:cNvSpPr txBox="1">
            <a:spLocks noChangeArrowheads="1"/>
          </p:cNvSpPr>
          <p:nvPr/>
        </p:nvSpPr>
        <p:spPr bwMode="auto">
          <a:xfrm>
            <a:off x="252218" y="5855178"/>
            <a:ext cx="6120000" cy="199385"/>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68504" tIns="8202" rIns="68504" bIns="8202" numCol="1" anchor="t" anchorCtr="0" compatLnSpc="1">
            <a:prstTxWarp prst="textNoShape">
              <a:avLst/>
            </a:prstTxWarp>
          </a:bodyPr>
          <a:lstStyle/>
          <a:p>
            <a:pPr algn="just"/>
            <a:r>
              <a:rPr lang="ja-JP" altLang="en-US" sz="1292" dirty="0">
                <a:solidFill>
                  <a:prstClr val="black"/>
                </a:solidFill>
                <a:latin typeface="HGSｺﾞｼｯｸE" pitchFamily="50" charset="-128"/>
                <a:ea typeface="HGSｺﾞｼｯｸE" pitchFamily="50" charset="-128"/>
                <a:cs typeface="ＭＳ Ｐゴシック" pitchFamily="50" charset="-128"/>
              </a:rPr>
              <a:t>４．障害者就労施設等の供給する物品等に関する情報の提供（第１１条）</a:t>
            </a:r>
            <a:endParaRPr lang="ja-JP" altLang="ja-JP" sz="1846" dirty="0">
              <a:solidFill>
                <a:prstClr val="black"/>
              </a:solidFill>
              <a:latin typeface="Arial"/>
              <a:ea typeface="ＭＳ Ｐゴシック"/>
              <a:cs typeface="ＭＳ Ｐゴシック" pitchFamily="50" charset="-128"/>
            </a:endParaRPr>
          </a:p>
        </p:txBody>
      </p:sp>
      <p:sp>
        <p:nvSpPr>
          <p:cNvPr id="36" name="AutoShape 5"/>
          <p:cNvSpPr>
            <a:spLocks noChangeArrowheads="1"/>
          </p:cNvSpPr>
          <p:nvPr/>
        </p:nvSpPr>
        <p:spPr bwMode="auto">
          <a:xfrm>
            <a:off x="35514" y="1767406"/>
            <a:ext cx="9072000" cy="2691692"/>
          </a:xfrm>
          <a:prstGeom prst="roundRect">
            <a:avLst>
              <a:gd name="adj" fmla="val 6121"/>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10" name="Text Box 9"/>
          <p:cNvSpPr txBox="1">
            <a:spLocks noChangeArrowheads="1"/>
          </p:cNvSpPr>
          <p:nvPr/>
        </p:nvSpPr>
        <p:spPr bwMode="auto">
          <a:xfrm>
            <a:off x="179512" y="1667636"/>
            <a:ext cx="4680000" cy="199385"/>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68504" tIns="8202" rIns="68504" bIns="8202" numCol="1" anchor="t" anchorCtr="0" compatLnSpc="1">
            <a:prstTxWarp prst="textNoShape">
              <a:avLst/>
            </a:prstTxWarp>
          </a:bodyPr>
          <a:lstStyle/>
          <a:p>
            <a:pPr algn="just"/>
            <a:r>
              <a:rPr lang="ja-JP" altLang="en-US" sz="1292" dirty="0">
                <a:solidFill>
                  <a:prstClr val="black"/>
                </a:solidFill>
                <a:latin typeface="HGSｺﾞｼｯｸE" pitchFamily="50" charset="-128"/>
                <a:ea typeface="HGSｺﾞｼｯｸE" pitchFamily="50" charset="-128"/>
                <a:cs typeface="ＭＳ Ｐゴシック" pitchFamily="50" charset="-128"/>
              </a:rPr>
              <a:t>２．国等の責務及び調達の推進（第３条～第９条）</a:t>
            </a:r>
            <a:endParaRPr lang="ja-JP" altLang="ja-JP" sz="1846" dirty="0">
              <a:solidFill>
                <a:prstClr val="black"/>
              </a:solidFill>
              <a:latin typeface="Arial"/>
              <a:ea typeface="ＭＳ Ｐゴシック"/>
              <a:cs typeface="ＭＳ Ｐゴシック" pitchFamily="50" charset="-128"/>
            </a:endParaRPr>
          </a:p>
        </p:txBody>
      </p:sp>
      <p:sp>
        <p:nvSpPr>
          <p:cNvPr id="37" name="AutoShape 14"/>
          <p:cNvSpPr>
            <a:spLocks noChangeArrowheads="1"/>
          </p:cNvSpPr>
          <p:nvPr/>
        </p:nvSpPr>
        <p:spPr bwMode="auto">
          <a:xfrm>
            <a:off x="6516227" y="3927580"/>
            <a:ext cx="432000" cy="166154"/>
          </a:xfrm>
          <a:prstGeom prst="downArrow">
            <a:avLst>
              <a:gd name="adj1" fmla="val 50000"/>
              <a:gd name="adj2" fmla="val 25000"/>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38" name="AutoShape 14"/>
          <p:cNvSpPr>
            <a:spLocks noChangeArrowheads="1"/>
          </p:cNvSpPr>
          <p:nvPr/>
        </p:nvSpPr>
        <p:spPr bwMode="auto">
          <a:xfrm>
            <a:off x="1907743" y="2996993"/>
            <a:ext cx="432000" cy="166154"/>
          </a:xfrm>
          <a:prstGeom prst="downArrow">
            <a:avLst>
              <a:gd name="adj1" fmla="val 50000"/>
              <a:gd name="adj2" fmla="val 25000"/>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39" name="AutoShape 14"/>
          <p:cNvSpPr>
            <a:spLocks noChangeArrowheads="1"/>
          </p:cNvSpPr>
          <p:nvPr/>
        </p:nvSpPr>
        <p:spPr bwMode="auto">
          <a:xfrm>
            <a:off x="1907743" y="3462319"/>
            <a:ext cx="432000" cy="166154"/>
          </a:xfrm>
          <a:prstGeom prst="downArrow">
            <a:avLst>
              <a:gd name="adj1" fmla="val 50000"/>
              <a:gd name="adj2" fmla="val 25000"/>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40" name="AutoShape 14"/>
          <p:cNvSpPr>
            <a:spLocks noChangeArrowheads="1"/>
          </p:cNvSpPr>
          <p:nvPr/>
        </p:nvSpPr>
        <p:spPr bwMode="auto">
          <a:xfrm>
            <a:off x="1907743" y="3927580"/>
            <a:ext cx="432000" cy="166154"/>
          </a:xfrm>
          <a:prstGeom prst="downArrow">
            <a:avLst>
              <a:gd name="adj1" fmla="val 50000"/>
              <a:gd name="adj2" fmla="val 25000"/>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68504" tIns="8202" rIns="68504" bIns="8202"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29" name="Text Box 9"/>
          <p:cNvSpPr txBox="1">
            <a:spLocks noChangeArrowheads="1"/>
          </p:cNvSpPr>
          <p:nvPr/>
        </p:nvSpPr>
        <p:spPr bwMode="auto">
          <a:xfrm>
            <a:off x="216209" y="4525800"/>
            <a:ext cx="5940000" cy="199385"/>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68504" tIns="8202" rIns="68504" bIns="8202" numCol="1" anchor="t" anchorCtr="0" compatLnSpc="1">
            <a:prstTxWarp prst="textNoShape">
              <a:avLst/>
            </a:prstTxWarp>
          </a:bodyPr>
          <a:lstStyle/>
          <a:p>
            <a:pPr algn="just"/>
            <a:r>
              <a:rPr lang="ja-JP" altLang="en-US" sz="1292" dirty="0">
                <a:solidFill>
                  <a:prstClr val="black"/>
                </a:solidFill>
                <a:latin typeface="HGSｺﾞｼｯｸE" pitchFamily="50" charset="-128"/>
                <a:ea typeface="HGSｺﾞｼｯｸE" pitchFamily="50" charset="-128"/>
                <a:cs typeface="ＭＳ Ｐゴシック" pitchFamily="50" charset="-128"/>
              </a:rPr>
              <a:t>３．公契約における障害者の就業を促進するための措置等（第１０条）</a:t>
            </a:r>
            <a:endParaRPr lang="ja-JP" altLang="ja-JP" sz="1846" dirty="0">
              <a:solidFill>
                <a:prstClr val="black"/>
              </a:solidFill>
              <a:latin typeface="Arial"/>
              <a:ea typeface="ＭＳ Ｐゴシック"/>
              <a:cs typeface="ＭＳ Ｐゴシック" pitchFamily="50" charset="-128"/>
            </a:endParaRPr>
          </a:p>
        </p:txBody>
      </p:sp>
      <p:sp>
        <p:nvSpPr>
          <p:cNvPr id="2" name="正方形/長方形 1"/>
          <p:cNvSpPr/>
          <p:nvPr/>
        </p:nvSpPr>
        <p:spPr bwMode="auto">
          <a:xfrm>
            <a:off x="72050" y="3163125"/>
            <a:ext cx="4464000" cy="299077"/>
          </a:xfrm>
          <a:prstGeom prst="rect">
            <a:avLst/>
          </a:prstGeom>
          <a:noFill/>
          <a:ln w="38100" cap="flat" cmpd="sng" algn="ctr">
            <a:solidFill>
              <a:srgbClr val="FF0000"/>
            </a:solidFill>
            <a:prstDash val="solid"/>
            <a:round/>
            <a:headEnd type="none" w="med" len="med"/>
            <a:tailEnd type="none" w="med" len="med"/>
          </a:ln>
          <a:effectLst/>
        </p:spPr>
        <p:txBody>
          <a:bodyPr vert="horz" wrap="square" lIns="33939" tIns="6791" rIns="33939" bIns="6791" numCol="1" rtlCol="0" anchor="t" anchorCtr="0" compatLnSpc="1">
            <a:prstTxWarp prst="textNoShape">
              <a:avLst/>
            </a:prstTxWarp>
          </a:bodyPr>
          <a:lstStyle/>
          <a:p>
            <a:pPr marL="109789" indent="-109789" defTabSz="805117"/>
            <a:endParaRPr lang="ja-JP" altLang="en-US" sz="1108">
              <a:solidFill>
                <a:prstClr val="black"/>
              </a:solidFill>
              <a:ea typeface="ＭＳ Ｐゴシック" pitchFamily="50" charset="-128"/>
            </a:endParaRPr>
          </a:p>
        </p:txBody>
      </p:sp>
      <p:sp>
        <p:nvSpPr>
          <p:cNvPr id="42" name="正方形/長方形 41"/>
          <p:cNvSpPr/>
          <p:nvPr/>
        </p:nvSpPr>
        <p:spPr bwMode="auto">
          <a:xfrm>
            <a:off x="4644008" y="2697881"/>
            <a:ext cx="4428000" cy="332308"/>
          </a:xfrm>
          <a:prstGeom prst="rect">
            <a:avLst/>
          </a:prstGeom>
          <a:noFill/>
          <a:ln w="38100" cap="flat" cmpd="sng" algn="ctr">
            <a:solidFill>
              <a:srgbClr val="FF0000"/>
            </a:solidFill>
            <a:prstDash val="solid"/>
            <a:round/>
            <a:headEnd type="none" w="med" len="med"/>
            <a:tailEnd type="none" w="med" len="med"/>
          </a:ln>
          <a:effectLst/>
        </p:spPr>
        <p:txBody>
          <a:bodyPr vert="horz" wrap="square" lIns="33939" tIns="6791" rIns="33939" bIns="6791" numCol="1" rtlCol="0" anchor="t" anchorCtr="0" compatLnSpc="1">
            <a:prstTxWarp prst="textNoShape">
              <a:avLst/>
            </a:prstTxWarp>
          </a:bodyPr>
          <a:lstStyle/>
          <a:p>
            <a:pPr marL="109789" indent="-109789" defTabSz="805117"/>
            <a:endParaRPr lang="ja-JP" altLang="en-US" sz="1108">
              <a:solidFill>
                <a:prstClr val="black"/>
              </a:solidFill>
              <a:ea typeface="ＭＳ Ｐゴシック" pitchFamily="50" charset="-128"/>
            </a:endParaRPr>
          </a:p>
        </p:txBody>
      </p:sp>
      <p:sp>
        <p:nvSpPr>
          <p:cNvPr id="43" name="正方形/長方形 42"/>
          <p:cNvSpPr/>
          <p:nvPr/>
        </p:nvSpPr>
        <p:spPr bwMode="auto">
          <a:xfrm>
            <a:off x="72496" y="3628408"/>
            <a:ext cx="9000000" cy="764455"/>
          </a:xfrm>
          <a:prstGeom prst="rect">
            <a:avLst/>
          </a:prstGeom>
          <a:noFill/>
          <a:ln w="38100" cap="flat" cmpd="sng" algn="ctr">
            <a:solidFill>
              <a:srgbClr val="FF0000"/>
            </a:solidFill>
            <a:prstDash val="solid"/>
            <a:round/>
            <a:headEnd type="none" w="med" len="med"/>
            <a:tailEnd type="none" w="med" len="med"/>
          </a:ln>
          <a:effectLst/>
        </p:spPr>
        <p:txBody>
          <a:bodyPr vert="horz" wrap="square" lIns="33939" tIns="6791" rIns="33939" bIns="6791" numCol="1" rtlCol="0" anchor="t" anchorCtr="0" compatLnSpc="1">
            <a:prstTxWarp prst="textNoShape">
              <a:avLst/>
            </a:prstTxWarp>
          </a:bodyPr>
          <a:lstStyle/>
          <a:p>
            <a:pPr marL="109789" indent="-109789" defTabSz="805117"/>
            <a:endParaRPr lang="ja-JP" altLang="en-US" sz="1108">
              <a:solidFill>
                <a:prstClr val="black"/>
              </a:solidFill>
              <a:ea typeface="ＭＳ Ｐゴシック" pitchFamily="50" charset="-128"/>
            </a:endParaRPr>
          </a:p>
        </p:txBody>
      </p:sp>
      <p:sp>
        <p:nvSpPr>
          <p:cNvPr id="7" name="正方形/長方形 6"/>
          <p:cNvSpPr/>
          <p:nvPr/>
        </p:nvSpPr>
        <p:spPr bwMode="auto">
          <a:xfrm>
            <a:off x="5436096" y="703796"/>
            <a:ext cx="3636016" cy="18353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6791" rIns="0" bIns="6791" numCol="1" rtlCol="0" anchor="t" anchorCtr="0" compatLnSpc="1">
            <a:prstTxWarp prst="textNoShape">
              <a:avLst/>
            </a:prstTxWarp>
          </a:bodyPr>
          <a:lstStyle/>
          <a:p>
            <a:pPr marL="109789" indent="-109789" algn="ctr" defTabSz="805117"/>
            <a:r>
              <a:rPr lang="ja-JP" altLang="en-US" sz="1108" b="1" dirty="0">
                <a:solidFill>
                  <a:prstClr val="white"/>
                </a:solidFill>
              </a:rPr>
              <a:t>平成２５年４月１日施行（平成２４年６月２０日成立）</a:t>
            </a:r>
          </a:p>
        </p:txBody>
      </p:sp>
      <p:grpSp>
        <p:nvGrpSpPr>
          <p:cNvPr id="41" name="グループ化 10"/>
          <p:cNvGrpSpPr>
            <a:grpSpLocks/>
          </p:cNvGrpSpPr>
          <p:nvPr/>
        </p:nvGrpSpPr>
        <p:grpSpPr bwMode="auto">
          <a:xfrm>
            <a:off x="11943" y="570854"/>
            <a:ext cx="9144000" cy="65943"/>
            <a:chOff x="0" y="188640"/>
            <a:chExt cx="9144000" cy="72008"/>
          </a:xfrm>
        </p:grpSpPr>
        <p:cxnSp>
          <p:nvCxnSpPr>
            <p:cNvPr id="44" name="直線コネクタ 43"/>
            <p:cNvCxnSpPr/>
            <p:nvPr/>
          </p:nvCxnSpPr>
          <p:spPr>
            <a:xfrm>
              <a:off x="0" y="188640"/>
              <a:ext cx="9144000" cy="0"/>
            </a:xfrm>
            <a:prstGeom prst="line">
              <a:avLst/>
            </a:prstGeom>
            <a:noFill/>
            <a:ln w="9525" cap="flat" cmpd="sng" algn="ctr">
              <a:solidFill>
                <a:srgbClr val="99CCFF"/>
              </a:solidFill>
              <a:prstDash val="solid"/>
            </a:ln>
            <a:effectLst/>
          </p:spPr>
        </p:cxnSp>
        <p:cxnSp>
          <p:nvCxnSpPr>
            <p:cNvPr id="45" name="直線コネクタ 44"/>
            <p:cNvCxnSpPr/>
            <p:nvPr/>
          </p:nvCxnSpPr>
          <p:spPr>
            <a:xfrm>
              <a:off x="0" y="260648"/>
              <a:ext cx="9144000" cy="0"/>
            </a:xfrm>
            <a:prstGeom prst="line">
              <a:avLst/>
            </a:prstGeom>
            <a:noFill/>
            <a:ln w="57150" cap="flat" cmpd="sng" algn="ctr">
              <a:solidFill>
                <a:srgbClr val="99CCFF"/>
              </a:solidFill>
              <a:prstDash val="solid"/>
            </a:ln>
            <a:effectLst/>
          </p:spPr>
        </p:cxnSp>
      </p:grpSp>
      <p:sp>
        <p:nvSpPr>
          <p:cNvPr id="4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35329" y="6556673"/>
            <a:ext cx="2057400" cy="365125"/>
          </a:xfrm>
        </p:spPr>
        <p:txBody>
          <a:bodyPr/>
          <a:lstStyle/>
          <a:p>
            <a:pPr>
              <a:defRPr/>
            </a:pPr>
            <a:fld id="{431CAECD-5926-4741-A906-A08E04809A27}" type="slidenum">
              <a:rPr lang="en-US" altLang="ja-JP" smtClean="0"/>
              <a:pPr>
                <a:defRPr/>
              </a:pPr>
              <a:t>117</a:t>
            </a:fld>
            <a:endParaRPr lang="en-US" altLang="ja-JP"/>
          </a:p>
        </p:txBody>
      </p:sp>
    </p:spTree>
    <p:extLst>
      <p:ext uri="{BB962C8B-B14F-4D97-AF65-F5344CB8AC3E}">
        <p14:creationId xmlns:p14="http://schemas.microsoft.com/office/powerpoint/2010/main" val="14594960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タイトル 1"/>
          <p:cNvSpPr>
            <a:spLocks noGrp="1"/>
          </p:cNvSpPr>
          <p:nvPr>
            <p:ph type="title"/>
          </p:nvPr>
        </p:nvSpPr>
        <p:spPr>
          <a:xfrm>
            <a:off x="1514429" y="517281"/>
            <a:ext cx="7172371" cy="5703277"/>
          </a:xfrm>
        </p:spPr>
        <p:txBody>
          <a:bodyPr/>
          <a:lstStyle/>
          <a:p>
            <a:pPr algn="l"/>
            <a:r>
              <a:rPr lang="ja-JP" altLang="en-US" sz="3323" dirty="0">
                <a:latin typeface="+mj-ea"/>
              </a:rPr>
              <a:t>２　障害児支援について</a:t>
            </a:r>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86600" y="6504985"/>
            <a:ext cx="2057400" cy="365125"/>
          </a:xfrm>
        </p:spPr>
        <p:txBody>
          <a:bodyPr/>
          <a:lstStyle/>
          <a:p>
            <a:pPr>
              <a:defRPr/>
            </a:pPr>
            <a:fld id="{EC602E4F-3B58-4928-9C49-10C64EE68D88}" type="slidenum">
              <a:rPr lang="en-US" altLang="ja-JP" smtClean="0"/>
              <a:pPr>
                <a:defRPr/>
              </a:pPr>
              <a:t>118</a:t>
            </a:fld>
            <a:endParaRPr lang="en-US" altLang="ja-JP" dirty="0"/>
          </a:p>
        </p:txBody>
      </p:sp>
    </p:spTree>
    <p:extLst>
      <p:ext uri="{BB962C8B-B14F-4D97-AF65-F5344CB8AC3E}">
        <p14:creationId xmlns:p14="http://schemas.microsoft.com/office/powerpoint/2010/main" val="33804475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631952412"/>
              </p:ext>
            </p:extLst>
          </p:nvPr>
        </p:nvGraphicFramePr>
        <p:xfrm>
          <a:off x="62917" y="3029969"/>
          <a:ext cx="9018166" cy="3546684"/>
        </p:xfrm>
        <a:graphic>
          <a:graphicData uri="http://schemas.openxmlformats.org/drawingml/2006/table">
            <a:tbl>
              <a:tblPr firstRow="1" bandRow="1">
                <a:tableStyleId>{5940675A-B579-460E-94D1-54222C63F5DA}</a:tableStyleId>
              </a:tblPr>
              <a:tblGrid>
                <a:gridCol w="1185637">
                  <a:extLst>
                    <a:ext uri="{9D8B030D-6E8A-4147-A177-3AD203B41FA5}">
                      <a16:colId xmlns:a16="http://schemas.microsoft.com/office/drawing/2014/main" val="20000"/>
                    </a:ext>
                  </a:extLst>
                </a:gridCol>
                <a:gridCol w="7832529">
                  <a:extLst>
                    <a:ext uri="{9D8B030D-6E8A-4147-A177-3AD203B41FA5}">
                      <a16:colId xmlns:a16="http://schemas.microsoft.com/office/drawing/2014/main" val="20001"/>
                    </a:ext>
                  </a:extLst>
                </a:gridCol>
              </a:tblGrid>
              <a:tr h="244246">
                <a:tc>
                  <a:txBody>
                    <a:bodyPr/>
                    <a:lstStyle/>
                    <a:p>
                      <a:pPr algn="ctr"/>
                      <a:r>
                        <a:rPr kumimoji="1" lang="ja-JP" altLang="en-US" sz="1400" dirty="0">
                          <a:latin typeface="+mj-ea"/>
                          <a:ea typeface="+mj-ea"/>
                        </a:rPr>
                        <a:t>時期</a:t>
                      </a:r>
                    </a:p>
                  </a:txBody>
                  <a:tcPr marL="33231" marR="33231" marT="33231" marB="0">
                    <a:solidFill>
                      <a:srgbClr val="FFFFCC"/>
                    </a:solidFill>
                  </a:tcPr>
                </a:tc>
                <a:tc>
                  <a:txBody>
                    <a:bodyPr/>
                    <a:lstStyle/>
                    <a:p>
                      <a:pPr algn="ctr"/>
                      <a:r>
                        <a:rPr kumimoji="1" lang="ja-JP" altLang="en-US" sz="1400" dirty="0">
                          <a:latin typeface="+mj-ea"/>
                          <a:ea typeface="+mj-ea"/>
                        </a:rPr>
                        <a:t>対応内容</a:t>
                      </a:r>
                    </a:p>
                  </a:txBody>
                  <a:tcPr marL="33231" marR="33231" marT="33231" marB="0">
                    <a:solidFill>
                      <a:srgbClr val="FFFFCC"/>
                    </a:solidFill>
                  </a:tcPr>
                </a:tc>
                <a:extLst>
                  <a:ext uri="{0D108BD9-81ED-4DB2-BD59-A6C34878D82A}">
                    <a16:rowId xmlns:a16="http://schemas.microsoft.com/office/drawing/2014/main" val="10000"/>
                  </a:ext>
                </a:extLst>
              </a:tr>
              <a:tr h="244246">
                <a:tc>
                  <a:txBody>
                    <a:bodyPr/>
                    <a:lstStyle/>
                    <a:p>
                      <a:pPr algn="l"/>
                      <a:r>
                        <a:rPr kumimoji="1" lang="ja-JP" altLang="en-US" sz="1400" b="0" dirty="0">
                          <a:latin typeface="+mj-ea"/>
                          <a:ea typeface="+mj-ea"/>
                        </a:rPr>
                        <a:t>平成</a:t>
                      </a:r>
                      <a:r>
                        <a:rPr kumimoji="1" lang="en-US" altLang="ja-JP" sz="1400" b="0" dirty="0">
                          <a:latin typeface="+mj-ea"/>
                          <a:ea typeface="+mj-ea"/>
                        </a:rPr>
                        <a:t>27</a:t>
                      </a:r>
                      <a:r>
                        <a:rPr kumimoji="1" lang="ja-JP" altLang="en-US" sz="1400" b="0" dirty="0">
                          <a:latin typeface="+mj-ea"/>
                          <a:ea typeface="+mj-ea"/>
                        </a:rPr>
                        <a:t>年</a:t>
                      </a:r>
                      <a:r>
                        <a:rPr kumimoji="1" lang="en-US" altLang="ja-JP" sz="1400" b="0" dirty="0">
                          <a:latin typeface="+mj-ea"/>
                          <a:ea typeface="+mj-ea"/>
                        </a:rPr>
                        <a:t>4</a:t>
                      </a:r>
                      <a:r>
                        <a:rPr kumimoji="1" lang="ja-JP" altLang="en-US" sz="1400" b="0" dirty="0">
                          <a:latin typeface="+mj-ea"/>
                          <a:ea typeface="+mj-ea"/>
                        </a:rPr>
                        <a:t>月</a:t>
                      </a:r>
                    </a:p>
                  </a:txBody>
                  <a:tcPr marL="33231" marR="33231" marT="33231" marB="0"/>
                </a:tc>
                <a:tc>
                  <a:txBody>
                    <a:bodyPr/>
                    <a:lstStyle/>
                    <a:p>
                      <a:pPr marL="0" indent="0">
                        <a:buFont typeface="Wingdings" panose="05000000000000000000" pitchFamily="2" charset="2"/>
                        <a:buNone/>
                      </a:pPr>
                      <a:r>
                        <a:rPr kumimoji="1" lang="ja-JP" altLang="en-US" sz="1400" b="0" dirty="0">
                          <a:latin typeface="+mj-ea"/>
                          <a:ea typeface="+mj-ea"/>
                        </a:rPr>
                        <a:t>○放課後等デイサービスガイドラインの作成・公表</a:t>
                      </a:r>
                      <a:endParaRPr kumimoji="1" lang="en-US" altLang="ja-JP" sz="1400" b="0" dirty="0">
                        <a:latin typeface="+mj-ea"/>
                        <a:ea typeface="+mj-ea"/>
                      </a:endParaRPr>
                    </a:p>
                  </a:txBody>
                  <a:tcPr marL="33231" marR="33231" marT="33231" marB="0"/>
                </a:tc>
                <a:extLst>
                  <a:ext uri="{0D108BD9-81ED-4DB2-BD59-A6C34878D82A}">
                    <a16:rowId xmlns:a16="http://schemas.microsoft.com/office/drawing/2014/main" val="10001"/>
                  </a:ext>
                </a:extLst>
              </a:tr>
              <a:tr h="1932369">
                <a:tc>
                  <a:txBody>
                    <a:bodyPr/>
                    <a:lstStyle/>
                    <a:p>
                      <a:pPr algn="l"/>
                      <a:r>
                        <a:rPr kumimoji="1" lang="ja-JP" altLang="en-US" sz="1400" b="0" dirty="0">
                          <a:latin typeface="+mj-ea"/>
                          <a:ea typeface="+mj-ea"/>
                        </a:rPr>
                        <a:t>平成</a:t>
                      </a:r>
                      <a:r>
                        <a:rPr kumimoji="1" lang="en-US" altLang="ja-JP" sz="1400" b="0" dirty="0">
                          <a:latin typeface="+mj-ea"/>
                          <a:ea typeface="+mj-ea"/>
                        </a:rPr>
                        <a:t>28</a:t>
                      </a:r>
                      <a:r>
                        <a:rPr kumimoji="1" lang="ja-JP" altLang="en-US" sz="1400" b="0" dirty="0">
                          <a:latin typeface="+mj-ea"/>
                          <a:ea typeface="+mj-ea"/>
                        </a:rPr>
                        <a:t>年</a:t>
                      </a:r>
                      <a:r>
                        <a:rPr kumimoji="1" lang="en-US" altLang="ja-JP" sz="1400" b="0" dirty="0">
                          <a:latin typeface="+mj-ea"/>
                          <a:ea typeface="+mj-ea"/>
                        </a:rPr>
                        <a:t>3</a:t>
                      </a:r>
                      <a:r>
                        <a:rPr kumimoji="1" lang="ja-JP" altLang="en-US" sz="1400" b="0" dirty="0">
                          <a:latin typeface="+mj-ea"/>
                          <a:ea typeface="+mj-ea"/>
                        </a:rPr>
                        <a:t>月</a:t>
                      </a:r>
                    </a:p>
                  </a:txBody>
                  <a:tcPr marL="33231" marR="33231" marT="33231" marB="0"/>
                </a:tc>
                <a:tc>
                  <a:txBody>
                    <a:bodyPr/>
                    <a:lstStyle/>
                    <a:p>
                      <a:pPr marL="0" indent="0">
                        <a:buFont typeface="Wingdings" panose="05000000000000000000" pitchFamily="2" charset="2"/>
                        <a:buNone/>
                      </a:pPr>
                      <a:r>
                        <a:rPr kumimoji="1" lang="ja-JP" altLang="en-US" sz="1400" b="0" dirty="0">
                          <a:latin typeface="+mj-ea"/>
                          <a:ea typeface="+mj-ea"/>
                        </a:rPr>
                        <a:t>○支給決定の適正化に向けた留意事項通知（</a:t>
                      </a:r>
                      <a:r>
                        <a:rPr kumimoji="1" lang="en-US" altLang="ja-JP" sz="1400" b="0" dirty="0">
                          <a:latin typeface="+mj-ea"/>
                          <a:ea typeface="+mj-ea"/>
                        </a:rPr>
                        <a:t>H28.3.7</a:t>
                      </a:r>
                      <a:r>
                        <a:rPr kumimoji="1" lang="ja-JP" altLang="en-US" sz="1400" b="0" dirty="0">
                          <a:latin typeface="+mj-ea"/>
                          <a:ea typeface="+mj-ea"/>
                        </a:rPr>
                        <a:t>障害福祉課長通知）</a:t>
                      </a:r>
                    </a:p>
                    <a:p>
                      <a:pPr marL="0" indent="0">
                        <a:buFont typeface="Wingdings" panose="05000000000000000000" pitchFamily="2" charset="2"/>
                        <a:buNone/>
                      </a:pPr>
                      <a:r>
                        <a:rPr kumimoji="1" lang="ja-JP" altLang="en-US" sz="1400" b="0" dirty="0">
                          <a:latin typeface="+mj-ea"/>
                          <a:ea typeface="+mj-ea"/>
                        </a:rPr>
                        <a:t>　①指定障害児通所支援事業者の指導の徹底（支援の提供拒否の禁止などの運営基準の遵守）</a:t>
                      </a:r>
                    </a:p>
                    <a:p>
                      <a:pPr marL="0" indent="0">
                        <a:buFont typeface="Wingdings" panose="05000000000000000000" pitchFamily="2" charset="2"/>
                        <a:buNone/>
                      </a:pPr>
                      <a:r>
                        <a:rPr kumimoji="1" lang="ja-JP" altLang="en-US" sz="1400" b="0" dirty="0">
                          <a:latin typeface="+mj-ea"/>
                          <a:ea typeface="+mj-ea"/>
                        </a:rPr>
                        <a:t>　②放課後等デイサービスガイドラインの活用の周知徹底、自己評価結果の公表状況の把握に努</a:t>
                      </a:r>
                      <a:endParaRPr kumimoji="1" lang="en-US" altLang="ja-JP" sz="1400" b="0" dirty="0">
                        <a:latin typeface="+mj-ea"/>
                        <a:ea typeface="+mj-ea"/>
                      </a:endParaRPr>
                    </a:p>
                    <a:p>
                      <a:pPr marL="0" indent="0">
                        <a:buFont typeface="Wingdings" panose="05000000000000000000" pitchFamily="2" charset="2"/>
                        <a:buNone/>
                      </a:pPr>
                      <a:r>
                        <a:rPr kumimoji="1" lang="ja-JP" altLang="en-US" sz="1400" b="0" dirty="0">
                          <a:latin typeface="+mj-ea"/>
                          <a:ea typeface="+mj-ea"/>
                        </a:rPr>
                        <a:t>　　めること</a:t>
                      </a:r>
                    </a:p>
                    <a:p>
                      <a:pPr marL="0" indent="0">
                        <a:buFont typeface="Wingdings" panose="05000000000000000000" pitchFamily="2" charset="2"/>
                        <a:buNone/>
                      </a:pPr>
                      <a:r>
                        <a:rPr kumimoji="1" lang="ja-JP" altLang="en-US" sz="1400" b="0" dirty="0">
                          <a:latin typeface="+mj-ea"/>
                          <a:ea typeface="+mj-ea"/>
                        </a:rPr>
                        <a:t>　③障害児通所給付費等の通所給付決定の適正化</a:t>
                      </a:r>
                    </a:p>
                    <a:p>
                      <a:pPr marL="0" indent="0">
                        <a:buFont typeface="Wingdings" panose="05000000000000000000" pitchFamily="2" charset="2"/>
                        <a:buNone/>
                      </a:pPr>
                      <a:r>
                        <a:rPr kumimoji="1" lang="ja-JP" altLang="en-US" sz="1400" b="0" dirty="0">
                          <a:latin typeface="+mj-ea"/>
                          <a:ea typeface="+mj-ea"/>
                        </a:rPr>
                        <a:t>　・一般施策を含めた適切な支援体制の構築、環境整備を行う</a:t>
                      </a:r>
                    </a:p>
                    <a:p>
                      <a:pPr marL="0" indent="0">
                        <a:buFont typeface="Wingdings" panose="05000000000000000000" pitchFamily="2" charset="2"/>
                        <a:buNone/>
                      </a:pPr>
                      <a:r>
                        <a:rPr kumimoji="1" lang="ja-JP" altLang="en-US" sz="1400" b="0" dirty="0">
                          <a:latin typeface="+mj-ea"/>
                          <a:ea typeface="+mj-ea"/>
                        </a:rPr>
                        <a:t>　・支給量の目安（支給量は、原則として各月の日数から８日を控除した日数を上限）を示し、</a:t>
                      </a:r>
                      <a:endParaRPr kumimoji="1" lang="en-US" altLang="ja-JP" sz="1400" b="0" dirty="0">
                        <a:latin typeface="+mj-ea"/>
                        <a:ea typeface="+mj-ea"/>
                      </a:endParaRPr>
                    </a:p>
                    <a:p>
                      <a:pPr marL="0" indent="0">
                        <a:buFont typeface="Wingdings" panose="05000000000000000000" pitchFamily="2" charset="2"/>
                        <a:buNone/>
                      </a:pPr>
                      <a:r>
                        <a:rPr kumimoji="1" lang="ja-JP" altLang="en-US" sz="1400" b="0" dirty="0">
                          <a:latin typeface="+mj-ea"/>
                          <a:ea typeface="+mj-ea"/>
                        </a:rPr>
                        <a:t>　　上限を超える場合は、市町村において支給の必要性を確認する</a:t>
                      </a:r>
                    </a:p>
                    <a:p>
                      <a:pPr marL="0" indent="0">
                        <a:buFont typeface="Wingdings" panose="05000000000000000000" pitchFamily="2" charset="2"/>
                        <a:buNone/>
                      </a:pPr>
                      <a:r>
                        <a:rPr kumimoji="1" lang="ja-JP" altLang="en-US" sz="1400" b="0" dirty="0">
                          <a:latin typeface="+mj-ea"/>
                          <a:ea typeface="+mj-ea"/>
                        </a:rPr>
                        <a:t>　・主として障害児の家族の就労支援又は障害児を日常的に介護している家族の一時的な休息</a:t>
                      </a:r>
                      <a:endParaRPr kumimoji="1" lang="en-US" altLang="ja-JP" sz="1400" b="0" dirty="0">
                        <a:latin typeface="+mj-ea"/>
                        <a:ea typeface="+mj-ea"/>
                      </a:endParaRPr>
                    </a:p>
                    <a:p>
                      <a:pPr marL="0" indent="0">
                        <a:buFont typeface="Wingdings" panose="05000000000000000000" pitchFamily="2" charset="2"/>
                        <a:buNone/>
                      </a:pPr>
                      <a:r>
                        <a:rPr kumimoji="1" lang="ja-JP" altLang="en-US" sz="1400" b="0" dirty="0">
                          <a:latin typeface="+mj-ea"/>
                          <a:ea typeface="+mj-ea"/>
                        </a:rPr>
                        <a:t>　　を目的とする場合には、地域生活支援事業の日中一時支援等を活用すること</a:t>
                      </a:r>
                    </a:p>
                  </a:txBody>
                  <a:tcPr marL="33231" marR="33231" marT="33231" marB="0"/>
                </a:tc>
                <a:extLst>
                  <a:ext uri="{0D108BD9-81ED-4DB2-BD59-A6C34878D82A}">
                    <a16:rowId xmlns:a16="http://schemas.microsoft.com/office/drawing/2014/main" val="10002"/>
                  </a:ext>
                </a:extLst>
              </a:tr>
              <a:tr h="877292">
                <a:tc>
                  <a:txBody>
                    <a:bodyPr/>
                    <a:lstStyle/>
                    <a:p>
                      <a:pPr algn="l"/>
                      <a:r>
                        <a:rPr kumimoji="1" lang="ja-JP" altLang="en-US" sz="1400" b="0" dirty="0">
                          <a:latin typeface="+mj-ea"/>
                          <a:ea typeface="+mj-ea"/>
                        </a:rPr>
                        <a:t>平成</a:t>
                      </a:r>
                      <a:r>
                        <a:rPr kumimoji="1" lang="en-US" altLang="ja-JP" sz="1400" b="0" dirty="0">
                          <a:latin typeface="+mj-ea"/>
                          <a:ea typeface="+mj-ea"/>
                        </a:rPr>
                        <a:t>28</a:t>
                      </a:r>
                      <a:r>
                        <a:rPr kumimoji="1" lang="ja-JP" altLang="en-US" sz="1400" b="0" dirty="0">
                          <a:latin typeface="+mj-ea"/>
                          <a:ea typeface="+mj-ea"/>
                        </a:rPr>
                        <a:t>年</a:t>
                      </a:r>
                      <a:r>
                        <a:rPr kumimoji="1" lang="en-US" altLang="ja-JP" sz="1400" b="0" dirty="0">
                          <a:latin typeface="+mj-ea"/>
                          <a:ea typeface="+mj-ea"/>
                        </a:rPr>
                        <a:t>6</a:t>
                      </a:r>
                      <a:r>
                        <a:rPr kumimoji="1" lang="ja-JP" altLang="en-US" sz="1400" b="0" dirty="0">
                          <a:latin typeface="+mj-ea"/>
                          <a:ea typeface="+mj-ea"/>
                        </a:rPr>
                        <a:t>月</a:t>
                      </a:r>
                    </a:p>
                  </a:txBody>
                  <a:tcPr marL="33231" marR="33231" marT="33231" marB="0"/>
                </a:tc>
                <a:tc>
                  <a:txBody>
                    <a:bodyPr/>
                    <a:lstStyle/>
                    <a:p>
                      <a:pPr marL="0" indent="0">
                        <a:buFont typeface="Wingdings" panose="05000000000000000000" pitchFamily="2" charset="2"/>
                        <a:buNone/>
                      </a:pPr>
                      <a:r>
                        <a:rPr kumimoji="1" lang="ja-JP" altLang="en-US" sz="1400" b="0" dirty="0">
                          <a:latin typeface="+mj-ea"/>
                          <a:ea typeface="+mj-ea"/>
                        </a:rPr>
                        <a:t>○障害福祉サービス等の不正請求等への対応について（監査の強化等）（</a:t>
                      </a:r>
                      <a:r>
                        <a:rPr kumimoji="1" lang="en-US" altLang="ja-JP" sz="1400" b="0" dirty="0">
                          <a:latin typeface="+mj-ea"/>
                          <a:ea typeface="+mj-ea"/>
                        </a:rPr>
                        <a:t>H28.6.20</a:t>
                      </a:r>
                      <a:r>
                        <a:rPr kumimoji="1" lang="ja-JP" altLang="en-US" sz="1400" b="0" dirty="0">
                          <a:latin typeface="+mj-ea"/>
                          <a:ea typeface="+mj-ea"/>
                        </a:rPr>
                        <a:t>事務連絡）</a:t>
                      </a:r>
                    </a:p>
                    <a:p>
                      <a:pPr marL="0" indent="0">
                        <a:buFont typeface="Wingdings" panose="05000000000000000000" pitchFamily="2" charset="2"/>
                        <a:buNone/>
                      </a:pPr>
                      <a:r>
                        <a:rPr kumimoji="1" lang="ja-JP" altLang="en-US" sz="1400" b="0" dirty="0">
                          <a:latin typeface="+mj-ea"/>
                          <a:ea typeface="+mj-ea"/>
                        </a:rPr>
                        <a:t>　・営利法人及び新規の放課後等デイサービス事業所の重点的な実地指導の実施等</a:t>
                      </a:r>
                    </a:p>
                    <a:p>
                      <a:pPr marL="0" indent="0">
                        <a:buFont typeface="Wingdings" panose="05000000000000000000" pitchFamily="2" charset="2"/>
                        <a:buNone/>
                      </a:pPr>
                      <a:r>
                        <a:rPr kumimoji="1" lang="ja-JP" altLang="en-US" sz="1400" b="0" dirty="0">
                          <a:latin typeface="+mj-ea"/>
                          <a:ea typeface="+mj-ea"/>
                        </a:rPr>
                        <a:t>　・放課後等デイサービスの指導監査の実施状況等について、当面の間、四半期ごとに厚生労</a:t>
                      </a:r>
                      <a:endParaRPr kumimoji="1" lang="en-US" altLang="ja-JP" sz="1400" b="0" dirty="0">
                        <a:latin typeface="+mj-ea"/>
                        <a:ea typeface="+mj-ea"/>
                      </a:endParaRPr>
                    </a:p>
                    <a:p>
                      <a:pPr marL="0" indent="0">
                        <a:buFont typeface="Wingdings" panose="05000000000000000000" pitchFamily="2" charset="2"/>
                        <a:buNone/>
                      </a:pPr>
                      <a:r>
                        <a:rPr kumimoji="1" lang="ja-JP" altLang="en-US" sz="1400" b="0" dirty="0">
                          <a:latin typeface="+mj-ea"/>
                          <a:ea typeface="+mj-ea"/>
                        </a:rPr>
                        <a:t>　　働省に報告する</a:t>
                      </a:r>
                    </a:p>
                  </a:txBody>
                  <a:tcPr marL="33231" marR="33231" marT="33231" marB="0"/>
                </a:tc>
                <a:extLst>
                  <a:ext uri="{0D108BD9-81ED-4DB2-BD59-A6C34878D82A}">
                    <a16:rowId xmlns:a16="http://schemas.microsoft.com/office/drawing/2014/main" val="10003"/>
                  </a:ext>
                </a:extLst>
              </a:tr>
            </a:tbl>
          </a:graphicData>
        </a:graphic>
      </p:graphicFrame>
      <p:sp>
        <p:nvSpPr>
          <p:cNvPr id="4" name="正方形/長方形 3"/>
          <p:cNvSpPr/>
          <p:nvPr/>
        </p:nvSpPr>
        <p:spPr>
          <a:xfrm>
            <a:off x="62919" y="857328"/>
            <a:ext cx="5717865" cy="155894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marL="163949" indent="-163949" fontAlgn="auto">
              <a:spcBef>
                <a:spcPts val="0"/>
              </a:spcBef>
              <a:spcAft>
                <a:spcPts val="0"/>
              </a:spcAft>
            </a:pPr>
            <a:r>
              <a:rPr lang="ja-JP" altLang="en-US" sz="1385" dirty="0">
                <a:solidFill>
                  <a:prstClr val="black"/>
                </a:solidFill>
                <a:latin typeface="ＭＳ Ｐゴシック"/>
              </a:rPr>
              <a:t>○　放課後等デイサービスについては、平成</a:t>
            </a:r>
            <a:r>
              <a:rPr lang="en-US" altLang="ja-JP" sz="1385" dirty="0">
                <a:solidFill>
                  <a:prstClr val="black"/>
                </a:solidFill>
                <a:latin typeface="ＭＳ Ｐゴシック"/>
              </a:rPr>
              <a:t>24</a:t>
            </a:r>
            <a:r>
              <a:rPr lang="ja-JP" altLang="en-US" sz="1385" dirty="0">
                <a:solidFill>
                  <a:prstClr val="black"/>
                </a:solidFill>
                <a:latin typeface="ＭＳ Ｐゴシック"/>
              </a:rPr>
              <a:t>年４月の制度創設以降、　</a:t>
            </a:r>
            <a:r>
              <a:rPr lang="ja-JP" altLang="en-US" sz="1385" dirty="0" smtClean="0">
                <a:solidFill>
                  <a:prstClr val="black"/>
                </a:solidFill>
                <a:latin typeface="ＭＳ Ｐゴシック"/>
              </a:rPr>
              <a:t>利用者</a:t>
            </a:r>
            <a:r>
              <a:rPr lang="ja-JP" altLang="en-US" sz="1385" dirty="0">
                <a:solidFill>
                  <a:prstClr val="black"/>
                </a:solidFill>
                <a:latin typeface="ＭＳ Ｐゴシック"/>
              </a:rPr>
              <a:t>、費用、事業所の数が大幅に増加している。</a:t>
            </a:r>
            <a:endParaRPr lang="en-US" altLang="ja-JP" sz="1385" dirty="0">
              <a:solidFill>
                <a:prstClr val="black"/>
              </a:solidFill>
              <a:latin typeface="ＭＳ Ｐゴシック"/>
            </a:endParaRPr>
          </a:p>
          <a:p>
            <a:pPr marL="163949" indent="-163949" fontAlgn="auto">
              <a:spcBef>
                <a:spcPts val="0"/>
              </a:spcBef>
              <a:spcAft>
                <a:spcPts val="0"/>
              </a:spcAft>
            </a:pPr>
            <a:r>
              <a:rPr lang="ja-JP" altLang="en-US" sz="1385" dirty="0">
                <a:solidFill>
                  <a:prstClr val="black"/>
                </a:solidFill>
                <a:latin typeface="ＭＳ Ｐゴシック"/>
              </a:rPr>
              <a:t>○　一方、利潤を追求し支援の質が低い事業所や適切ではない支援</a:t>
            </a:r>
            <a:r>
              <a:rPr lang="en-US" altLang="ja-JP" sz="1385" dirty="0">
                <a:solidFill>
                  <a:prstClr val="black"/>
                </a:solidFill>
                <a:latin typeface="ＭＳ Ｐゴシック"/>
              </a:rPr>
              <a:t>※</a:t>
            </a:r>
            <a:r>
              <a:rPr lang="ja-JP" altLang="en-US" sz="1385" dirty="0">
                <a:solidFill>
                  <a:prstClr val="black"/>
                </a:solidFill>
                <a:latin typeface="ＭＳ Ｐゴシック"/>
              </a:rPr>
              <a:t>を</a:t>
            </a:r>
            <a:r>
              <a:rPr lang="ja-JP" altLang="en-US" sz="1385" dirty="0" smtClean="0">
                <a:solidFill>
                  <a:prstClr val="black"/>
                </a:solidFill>
                <a:latin typeface="ＭＳ Ｐゴシック"/>
              </a:rPr>
              <a:t>行う事業所</a:t>
            </a:r>
            <a:r>
              <a:rPr lang="ja-JP" altLang="en-US" sz="1385" dirty="0">
                <a:solidFill>
                  <a:prstClr val="black"/>
                </a:solidFill>
                <a:latin typeface="ＭＳ Ｐゴシック"/>
              </a:rPr>
              <a:t>が増えているとの指摘があり、支援内容の適正化と質の向上が求められている。</a:t>
            </a:r>
            <a:endParaRPr lang="en-US" altLang="ja-JP" sz="1385" dirty="0">
              <a:solidFill>
                <a:prstClr val="black"/>
              </a:solidFill>
              <a:latin typeface="ＭＳ Ｐゴシック"/>
            </a:endParaRPr>
          </a:p>
          <a:p>
            <a:pPr marL="163949" indent="-163949" fontAlgn="auto">
              <a:spcBef>
                <a:spcPts val="0"/>
              </a:spcBef>
              <a:spcAft>
                <a:spcPts val="0"/>
              </a:spcAft>
            </a:pPr>
            <a:r>
              <a:rPr lang="ja-JP" altLang="en-US" sz="1385" dirty="0">
                <a:solidFill>
                  <a:prstClr val="black"/>
                </a:solidFill>
                <a:latin typeface="ＭＳ Ｐゴシック"/>
              </a:rPr>
              <a:t>　　</a:t>
            </a:r>
            <a:r>
              <a:rPr lang="en-US" altLang="ja-JP" sz="1108" dirty="0">
                <a:solidFill>
                  <a:prstClr val="black"/>
                </a:solidFill>
                <a:latin typeface="ＭＳ Ｐゴシック"/>
              </a:rPr>
              <a:t>※</a:t>
            </a:r>
            <a:r>
              <a:rPr lang="ja-JP" altLang="en-US" sz="1108" dirty="0">
                <a:solidFill>
                  <a:prstClr val="black"/>
                </a:solidFill>
                <a:latin typeface="ＭＳ Ｐゴシック"/>
              </a:rPr>
              <a:t>例えば、テレビを見せているだけ、ゲーム等を渡して遊ばせているだけ</a:t>
            </a:r>
          </a:p>
        </p:txBody>
      </p:sp>
      <p:sp>
        <p:nvSpPr>
          <p:cNvPr id="33" name="タイトル 7"/>
          <p:cNvSpPr txBox="1">
            <a:spLocks/>
          </p:cNvSpPr>
          <p:nvPr/>
        </p:nvSpPr>
        <p:spPr bwMode="auto">
          <a:xfrm>
            <a:off x="-202068" y="44624"/>
            <a:ext cx="9144000" cy="399340"/>
          </a:xfrm>
          <a:prstGeom prst="rect">
            <a:avLst/>
          </a:prstGeom>
          <a:noFill/>
          <a:ln w="9525">
            <a:noFill/>
            <a:miter lim="800000"/>
            <a:headEnd/>
            <a:tailEnd/>
          </a:ln>
        </p:spPr>
        <p:txBody>
          <a:bodyPr vert="horz" wrap="square" lIns="84294" tIns="42144" rIns="84294" bIns="42144"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1846" kern="0" dirty="0">
                <a:solidFill>
                  <a:prstClr val="black"/>
                </a:solidFill>
                <a:latin typeface="HGP創英角ｺﾞｼｯｸUB" panose="020B0900000000000000" pitchFamily="50" charset="-128"/>
                <a:ea typeface="HGP創英角ｺﾞｼｯｸUB" panose="020B0900000000000000" pitchFamily="50" charset="-128"/>
              </a:rPr>
              <a:t>放課後等デイサービスの見直しについて</a:t>
            </a:r>
          </a:p>
        </p:txBody>
      </p:sp>
      <p:grpSp>
        <p:nvGrpSpPr>
          <p:cNvPr id="34" name="グループ化 10"/>
          <p:cNvGrpSpPr>
            <a:grpSpLocks/>
          </p:cNvGrpSpPr>
          <p:nvPr/>
        </p:nvGrpSpPr>
        <p:grpSpPr bwMode="auto">
          <a:xfrm>
            <a:off x="74" y="409153"/>
            <a:ext cx="9144000" cy="65943"/>
            <a:chOff x="0" y="188640"/>
            <a:chExt cx="9144000" cy="72008"/>
          </a:xfrm>
        </p:grpSpPr>
        <p:cxnSp>
          <p:nvCxnSpPr>
            <p:cNvPr id="35" name="直線コネクタ 34"/>
            <p:cNvCxnSpPr/>
            <p:nvPr/>
          </p:nvCxnSpPr>
          <p:spPr>
            <a:xfrm>
              <a:off x="0" y="188640"/>
              <a:ext cx="9144000" cy="0"/>
            </a:xfrm>
            <a:prstGeom prst="line">
              <a:avLst/>
            </a:prstGeom>
            <a:noFill/>
            <a:ln w="9525" cap="flat" cmpd="sng" algn="ctr">
              <a:solidFill>
                <a:srgbClr val="99CCFF"/>
              </a:solidFill>
              <a:prstDash val="solid"/>
            </a:ln>
            <a:effectLst/>
          </p:spPr>
        </p:cxnSp>
        <p:cxnSp>
          <p:nvCxnSpPr>
            <p:cNvPr id="36" name="直線コネクタ 35"/>
            <p:cNvCxnSpPr/>
            <p:nvPr/>
          </p:nvCxnSpPr>
          <p:spPr>
            <a:xfrm>
              <a:off x="0" y="260648"/>
              <a:ext cx="9144000" cy="0"/>
            </a:xfrm>
            <a:prstGeom prst="line">
              <a:avLst/>
            </a:prstGeom>
            <a:noFill/>
            <a:ln w="57150" cap="flat" cmpd="sng" algn="ctr">
              <a:solidFill>
                <a:srgbClr val="99CCFF"/>
              </a:solidFill>
              <a:prstDash val="solid"/>
            </a:ln>
            <a:effectLst/>
          </p:spPr>
        </p:cxnSp>
      </p:grpSp>
      <p:sp>
        <p:nvSpPr>
          <p:cNvPr id="3" name="角丸四角形 2"/>
          <p:cNvSpPr/>
          <p:nvPr/>
        </p:nvSpPr>
        <p:spPr>
          <a:xfrm>
            <a:off x="62917" y="553132"/>
            <a:ext cx="2116202" cy="265846"/>
          </a:xfrm>
          <a:prstGeom prst="roundRect">
            <a:avLst/>
          </a:prstGeom>
          <a:ln/>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r>
              <a:rPr lang="ja-JP" altLang="en-US" sz="1477" b="1" dirty="0">
                <a:solidFill>
                  <a:prstClr val="white"/>
                </a:solidFill>
                <a:latin typeface="ＭＳ ゴシック" panose="020B0609070205080204" pitchFamily="49" charset="-128"/>
                <a:ea typeface="ＭＳ ゴシック" panose="020B0609070205080204" pitchFamily="49" charset="-128"/>
              </a:rPr>
              <a:t>１　現状・課題</a:t>
            </a:r>
          </a:p>
        </p:txBody>
      </p:sp>
      <p:sp>
        <p:nvSpPr>
          <p:cNvPr id="63" name="角丸四角形 62"/>
          <p:cNvSpPr/>
          <p:nvPr/>
        </p:nvSpPr>
        <p:spPr>
          <a:xfrm>
            <a:off x="62921" y="2708920"/>
            <a:ext cx="2182671" cy="265846"/>
          </a:xfrm>
          <a:prstGeom prst="roundRect">
            <a:avLst/>
          </a:prstGeom>
          <a:ln/>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r>
              <a:rPr lang="ja-JP" altLang="en-US" sz="1477" b="1" dirty="0">
                <a:solidFill>
                  <a:prstClr val="white"/>
                </a:solidFill>
                <a:latin typeface="ＭＳ ゴシック" panose="020B0609070205080204" pitchFamily="49" charset="-128"/>
                <a:ea typeface="ＭＳ ゴシック" panose="020B0609070205080204" pitchFamily="49" charset="-128"/>
              </a:rPr>
              <a:t>２　これまでの対応</a:t>
            </a:r>
          </a:p>
        </p:txBody>
      </p:sp>
      <p:graphicFrame>
        <p:nvGraphicFramePr>
          <p:cNvPr id="12" name="グラフ 11"/>
          <p:cNvGraphicFramePr/>
          <p:nvPr>
            <p:extLst>
              <p:ext uri="{D42A27DB-BD31-4B8C-83A1-F6EECF244321}">
                <p14:modId xmlns:p14="http://schemas.microsoft.com/office/powerpoint/2010/main" val="2266874747"/>
              </p:ext>
            </p:extLst>
          </p:nvPr>
        </p:nvGraphicFramePr>
        <p:xfrm>
          <a:off x="6036480" y="817186"/>
          <a:ext cx="3024336" cy="2018142"/>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7"/>
          <p:cNvSpPr txBox="1">
            <a:spLocks noChangeArrowheads="1"/>
          </p:cNvSpPr>
          <p:nvPr/>
        </p:nvSpPr>
        <p:spPr bwMode="auto">
          <a:xfrm>
            <a:off x="8501468" y="610195"/>
            <a:ext cx="935038" cy="255639"/>
          </a:xfrm>
          <a:prstGeom prst="rect">
            <a:avLst/>
          </a:prstGeom>
          <a:noFill/>
          <a:ln w="9525">
            <a:noFill/>
            <a:miter lim="800000"/>
            <a:headEnd/>
            <a:tailEnd/>
          </a:ln>
        </p:spPr>
        <p:txBody>
          <a:bodyPr lIns="84315" tIns="42160" rIns="84315" bIns="42160">
            <a:spAutoFit/>
          </a:bodyPr>
          <a:lstStyle/>
          <a:p>
            <a:pPr>
              <a:defRPr/>
            </a:pPr>
            <a:r>
              <a:rPr kumimoji="0" lang="ja-JP" altLang="en-US" sz="1108" kern="0" dirty="0">
                <a:solidFill>
                  <a:prstClr val="black"/>
                </a:solidFill>
              </a:rPr>
              <a:t>（</a:t>
            </a:r>
            <a:r>
              <a:rPr kumimoji="0" lang="ja-JP" altLang="en-US" sz="923" kern="0" dirty="0">
                <a:solidFill>
                  <a:prstClr val="black"/>
                </a:solidFill>
              </a:rPr>
              <a:t>百万円</a:t>
            </a:r>
            <a:r>
              <a:rPr kumimoji="0" lang="ja-JP" altLang="en-US" sz="1108" kern="0" dirty="0">
                <a:solidFill>
                  <a:prstClr val="black"/>
                </a:solidFill>
              </a:rPr>
              <a:t>）</a:t>
            </a:r>
          </a:p>
        </p:txBody>
      </p:sp>
      <p:sp>
        <p:nvSpPr>
          <p:cNvPr id="14" name="Text Box 164"/>
          <p:cNvSpPr txBox="1">
            <a:spLocks noChangeArrowheads="1"/>
          </p:cNvSpPr>
          <p:nvPr/>
        </p:nvSpPr>
        <p:spPr bwMode="auto">
          <a:xfrm>
            <a:off x="6276947" y="610180"/>
            <a:ext cx="2455862" cy="255639"/>
          </a:xfrm>
          <a:prstGeom prst="rect">
            <a:avLst/>
          </a:prstGeom>
          <a:noFill/>
          <a:ln w="9525">
            <a:noFill/>
            <a:miter lim="800000"/>
            <a:headEnd/>
            <a:tailEnd/>
          </a:ln>
        </p:spPr>
        <p:txBody>
          <a:bodyPr lIns="84315" tIns="42160" rIns="84315" bIns="42160">
            <a:spAutoFit/>
          </a:bodyPr>
          <a:lstStyle/>
          <a:p>
            <a:pPr algn="ctr">
              <a:spcBef>
                <a:spcPct val="50000"/>
              </a:spcBef>
              <a:defRPr/>
            </a:pPr>
            <a:r>
              <a:rPr kumimoji="0" lang="ja-JP" altLang="en-US" sz="1108" b="1" kern="0" dirty="0">
                <a:solidFill>
                  <a:prstClr val="black"/>
                </a:solidFill>
              </a:rPr>
              <a:t>事業所数及び総費用額の推移　　　　　　</a:t>
            </a:r>
            <a:endParaRPr kumimoji="0" lang="en-US" altLang="ja-JP" sz="1108" b="1" kern="0" dirty="0">
              <a:solidFill>
                <a:prstClr val="black"/>
              </a:solidFill>
            </a:endParaRPr>
          </a:p>
        </p:txBody>
      </p:sp>
      <p:sp>
        <p:nvSpPr>
          <p:cNvPr id="15" name="テキスト ボックス 17"/>
          <p:cNvSpPr txBox="1">
            <a:spLocks noChangeArrowheads="1"/>
          </p:cNvSpPr>
          <p:nvPr/>
        </p:nvSpPr>
        <p:spPr bwMode="auto">
          <a:xfrm>
            <a:off x="5780784" y="610180"/>
            <a:ext cx="828625" cy="255639"/>
          </a:xfrm>
          <a:prstGeom prst="rect">
            <a:avLst/>
          </a:prstGeom>
          <a:noFill/>
          <a:ln w="9525">
            <a:noFill/>
            <a:miter lim="800000"/>
            <a:headEnd/>
            <a:tailEnd/>
          </a:ln>
        </p:spPr>
        <p:txBody>
          <a:bodyPr wrap="square" lIns="84315" tIns="42160" rIns="84315" bIns="42160">
            <a:spAutoFit/>
          </a:bodyPr>
          <a:lstStyle/>
          <a:p>
            <a:pPr>
              <a:defRPr/>
            </a:pPr>
            <a:r>
              <a:rPr kumimoji="0" lang="ja-JP" altLang="en-US" sz="1108" kern="0" dirty="0">
                <a:solidFill>
                  <a:prstClr val="black"/>
                </a:solidFill>
              </a:rPr>
              <a:t>（</a:t>
            </a:r>
            <a:r>
              <a:rPr kumimoji="0" lang="ja-JP" altLang="en-US" sz="923" kern="0" dirty="0" err="1">
                <a:solidFill>
                  <a:prstClr val="black"/>
                </a:solidFill>
              </a:rPr>
              <a:t>か</a:t>
            </a:r>
            <a:r>
              <a:rPr kumimoji="0" lang="ja-JP" altLang="en-US" sz="923" kern="0" dirty="0">
                <a:solidFill>
                  <a:prstClr val="black"/>
                </a:solidFill>
              </a:rPr>
              <a:t>所</a:t>
            </a:r>
            <a:r>
              <a:rPr kumimoji="0" lang="ja-JP" altLang="en-US" sz="1108" kern="0" dirty="0">
                <a:solidFill>
                  <a:prstClr val="black"/>
                </a:solidFill>
              </a:rPr>
              <a:t>）</a:t>
            </a:r>
          </a:p>
        </p:txBody>
      </p:sp>
      <p:sp>
        <p:nvSpPr>
          <p:cNvPr id="16" name="正方形/長方形 15"/>
          <p:cNvSpPr/>
          <p:nvPr/>
        </p:nvSpPr>
        <p:spPr>
          <a:xfrm>
            <a:off x="6609375" y="1673467"/>
            <a:ext cx="950831" cy="233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en-US" altLang="ja-JP" sz="738" dirty="0">
                <a:solidFill>
                  <a:prstClr val="black"/>
                </a:solidFill>
                <a:latin typeface="ＭＳ Ｐゴシック"/>
              </a:rPr>
              <a:t>(</a:t>
            </a:r>
            <a:r>
              <a:rPr lang="ja-JP" altLang="en-US" sz="738" dirty="0">
                <a:solidFill>
                  <a:prstClr val="black"/>
                </a:solidFill>
                <a:latin typeface="ＭＳ Ｐゴシック"/>
              </a:rPr>
              <a:t>＋</a:t>
            </a:r>
            <a:r>
              <a:rPr lang="en-US" altLang="ja-JP" sz="738" dirty="0">
                <a:solidFill>
                  <a:prstClr val="black"/>
                </a:solidFill>
                <a:latin typeface="ＭＳ Ｐゴシック"/>
              </a:rPr>
              <a:t>47</a:t>
            </a:r>
            <a:r>
              <a:rPr lang="ja-JP" altLang="en-US" sz="738" dirty="0">
                <a:solidFill>
                  <a:prstClr val="black"/>
                </a:solidFill>
                <a:latin typeface="ＭＳ Ｐゴシック"/>
              </a:rPr>
              <a:t>％</a:t>
            </a:r>
            <a:r>
              <a:rPr lang="en-US" altLang="ja-JP" sz="738" dirty="0">
                <a:solidFill>
                  <a:prstClr val="black"/>
                </a:solidFill>
                <a:latin typeface="ＭＳ Ｐゴシック"/>
              </a:rPr>
              <a:t>)</a:t>
            </a:r>
          </a:p>
        </p:txBody>
      </p:sp>
      <p:sp>
        <p:nvSpPr>
          <p:cNvPr id="17" name="正方形/長方形 16"/>
          <p:cNvSpPr/>
          <p:nvPr/>
        </p:nvSpPr>
        <p:spPr>
          <a:xfrm>
            <a:off x="7015600" y="1274660"/>
            <a:ext cx="950831" cy="233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en-US" altLang="ja-JP" sz="738" dirty="0">
                <a:solidFill>
                  <a:prstClr val="black"/>
                </a:solidFill>
                <a:latin typeface="ＭＳ Ｐゴシック"/>
              </a:rPr>
              <a:t>(</a:t>
            </a:r>
            <a:r>
              <a:rPr lang="ja-JP" altLang="en-US" sz="738" dirty="0">
                <a:solidFill>
                  <a:prstClr val="black"/>
                </a:solidFill>
                <a:latin typeface="ＭＳ Ｐゴシック"/>
              </a:rPr>
              <a:t>＋</a:t>
            </a:r>
            <a:r>
              <a:rPr lang="en-US" altLang="ja-JP" sz="738" dirty="0">
                <a:solidFill>
                  <a:prstClr val="black"/>
                </a:solidFill>
                <a:latin typeface="ＭＳ Ｐゴシック"/>
              </a:rPr>
              <a:t>46</a:t>
            </a:r>
            <a:r>
              <a:rPr lang="ja-JP" altLang="en-US" sz="738" dirty="0">
                <a:solidFill>
                  <a:prstClr val="black"/>
                </a:solidFill>
                <a:latin typeface="ＭＳ Ｐゴシック"/>
              </a:rPr>
              <a:t>％</a:t>
            </a:r>
            <a:r>
              <a:rPr lang="en-US" altLang="ja-JP" sz="738" dirty="0">
                <a:solidFill>
                  <a:prstClr val="black"/>
                </a:solidFill>
                <a:latin typeface="ＭＳ Ｐゴシック"/>
              </a:rPr>
              <a:t>)</a:t>
            </a:r>
          </a:p>
        </p:txBody>
      </p:sp>
      <p:sp>
        <p:nvSpPr>
          <p:cNvPr id="18" name="正方形/長方形 17"/>
          <p:cNvSpPr/>
          <p:nvPr/>
        </p:nvSpPr>
        <p:spPr>
          <a:xfrm>
            <a:off x="7406941" y="908296"/>
            <a:ext cx="950831" cy="233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en-US" altLang="ja-JP" sz="738" dirty="0">
                <a:solidFill>
                  <a:prstClr val="black"/>
                </a:solidFill>
                <a:latin typeface="ＭＳ Ｐゴシック"/>
              </a:rPr>
              <a:t>(</a:t>
            </a:r>
            <a:r>
              <a:rPr lang="ja-JP" altLang="en-US" sz="738" dirty="0">
                <a:solidFill>
                  <a:prstClr val="black"/>
                </a:solidFill>
                <a:latin typeface="ＭＳ Ｐゴシック"/>
              </a:rPr>
              <a:t>＋</a:t>
            </a:r>
            <a:r>
              <a:rPr lang="en-US" altLang="ja-JP" sz="738" dirty="0">
                <a:solidFill>
                  <a:prstClr val="black"/>
                </a:solidFill>
                <a:latin typeface="ＭＳ Ｐゴシック"/>
              </a:rPr>
              <a:t>41</a:t>
            </a:r>
            <a:r>
              <a:rPr lang="ja-JP" altLang="en-US" sz="738" dirty="0">
                <a:solidFill>
                  <a:prstClr val="black"/>
                </a:solidFill>
                <a:latin typeface="ＭＳ Ｐゴシック"/>
              </a:rPr>
              <a:t>％</a:t>
            </a:r>
            <a:r>
              <a:rPr lang="en-US" altLang="ja-JP" sz="738" dirty="0">
                <a:solidFill>
                  <a:prstClr val="black"/>
                </a:solidFill>
                <a:latin typeface="ＭＳ Ｐゴシック"/>
              </a:rPr>
              <a:t>)</a:t>
            </a:r>
          </a:p>
        </p:txBody>
      </p:sp>
      <p:sp>
        <p:nvSpPr>
          <p:cNvPr id="19" name="テキスト ボックス 18"/>
          <p:cNvSpPr txBox="1"/>
          <p:nvPr/>
        </p:nvSpPr>
        <p:spPr>
          <a:xfrm>
            <a:off x="6276921" y="2072824"/>
            <a:ext cx="531751" cy="198701"/>
          </a:xfrm>
          <a:prstGeom prst="rect">
            <a:avLst/>
          </a:prstGeom>
          <a:noFill/>
        </p:spPr>
        <p:txBody>
          <a:bodyPr wrap="square" lIns="84315" tIns="42160" rIns="84315" bIns="42160" rtlCol="0">
            <a:spAutoFit/>
          </a:bodyPr>
          <a:lstStyle/>
          <a:p>
            <a:r>
              <a:rPr lang="en-US" altLang="ja-JP" sz="738" dirty="0">
                <a:solidFill>
                  <a:prstClr val="black"/>
                </a:solidFill>
              </a:rPr>
              <a:t>2,540</a:t>
            </a:r>
            <a:endParaRPr lang="ja-JP" altLang="en-US" sz="738" dirty="0">
              <a:solidFill>
                <a:prstClr val="black"/>
              </a:solidFill>
            </a:endParaRPr>
          </a:p>
        </p:txBody>
      </p:sp>
      <p:sp>
        <p:nvSpPr>
          <p:cNvPr id="20" name="テキスト ボックス 19"/>
          <p:cNvSpPr txBox="1"/>
          <p:nvPr/>
        </p:nvSpPr>
        <p:spPr>
          <a:xfrm>
            <a:off x="6875169" y="1906891"/>
            <a:ext cx="531751" cy="198701"/>
          </a:xfrm>
          <a:prstGeom prst="rect">
            <a:avLst/>
          </a:prstGeom>
          <a:noFill/>
        </p:spPr>
        <p:txBody>
          <a:bodyPr wrap="square" lIns="84315" tIns="42160" rIns="84315" bIns="42160" rtlCol="0">
            <a:spAutoFit/>
          </a:bodyPr>
          <a:lstStyle/>
          <a:p>
            <a:r>
              <a:rPr lang="en-US" altLang="ja-JP" sz="738" dirty="0">
                <a:solidFill>
                  <a:prstClr val="black"/>
                </a:solidFill>
              </a:rPr>
              <a:t>3,359</a:t>
            </a:r>
            <a:endParaRPr lang="ja-JP" altLang="en-US" sz="738" dirty="0">
              <a:solidFill>
                <a:prstClr val="black"/>
              </a:solidFill>
            </a:endParaRPr>
          </a:p>
        </p:txBody>
      </p:sp>
      <p:sp>
        <p:nvSpPr>
          <p:cNvPr id="21" name="テキスト ボックス 20"/>
          <p:cNvSpPr txBox="1"/>
          <p:nvPr/>
        </p:nvSpPr>
        <p:spPr>
          <a:xfrm>
            <a:off x="7273977" y="1674016"/>
            <a:ext cx="531751" cy="198701"/>
          </a:xfrm>
          <a:prstGeom prst="rect">
            <a:avLst/>
          </a:prstGeom>
          <a:noFill/>
        </p:spPr>
        <p:txBody>
          <a:bodyPr wrap="square" lIns="84315" tIns="42160" rIns="84315" bIns="42160" rtlCol="0">
            <a:spAutoFit/>
          </a:bodyPr>
          <a:lstStyle/>
          <a:p>
            <a:r>
              <a:rPr lang="en-US" altLang="ja-JP" sz="738" dirty="0">
                <a:solidFill>
                  <a:prstClr val="black"/>
                </a:solidFill>
              </a:rPr>
              <a:t>4,595</a:t>
            </a:r>
            <a:endParaRPr lang="ja-JP" altLang="en-US" sz="738" dirty="0">
              <a:solidFill>
                <a:prstClr val="black"/>
              </a:solidFill>
            </a:endParaRPr>
          </a:p>
        </p:txBody>
      </p:sp>
      <p:sp>
        <p:nvSpPr>
          <p:cNvPr id="22" name="テキスト ボックス 21"/>
          <p:cNvSpPr txBox="1"/>
          <p:nvPr/>
        </p:nvSpPr>
        <p:spPr>
          <a:xfrm>
            <a:off x="7672773" y="1341121"/>
            <a:ext cx="531751" cy="198701"/>
          </a:xfrm>
          <a:prstGeom prst="rect">
            <a:avLst/>
          </a:prstGeom>
          <a:noFill/>
        </p:spPr>
        <p:txBody>
          <a:bodyPr wrap="square" lIns="84315" tIns="42160" rIns="84315" bIns="42160" rtlCol="0">
            <a:spAutoFit/>
          </a:bodyPr>
          <a:lstStyle/>
          <a:p>
            <a:r>
              <a:rPr lang="en-US" altLang="ja-JP" sz="738" dirty="0">
                <a:solidFill>
                  <a:prstClr val="black"/>
                </a:solidFill>
              </a:rPr>
              <a:t>6,117</a:t>
            </a:r>
            <a:endParaRPr lang="ja-JP" altLang="en-US" sz="738" dirty="0">
              <a:solidFill>
                <a:prstClr val="black"/>
              </a:solidFill>
            </a:endParaRPr>
          </a:p>
        </p:txBody>
      </p:sp>
      <p:sp>
        <p:nvSpPr>
          <p:cNvPr id="23" name="テキスト ボックス 22"/>
          <p:cNvSpPr txBox="1"/>
          <p:nvPr/>
        </p:nvSpPr>
        <p:spPr>
          <a:xfrm>
            <a:off x="8073093" y="944485"/>
            <a:ext cx="531751" cy="198701"/>
          </a:xfrm>
          <a:prstGeom prst="rect">
            <a:avLst/>
          </a:prstGeom>
          <a:noFill/>
        </p:spPr>
        <p:txBody>
          <a:bodyPr wrap="square" lIns="84315" tIns="42160" rIns="84315" bIns="42160" rtlCol="0">
            <a:spAutoFit/>
          </a:bodyPr>
          <a:lstStyle/>
          <a:p>
            <a:r>
              <a:rPr lang="en-US" altLang="ja-JP" sz="738" dirty="0">
                <a:solidFill>
                  <a:prstClr val="black"/>
                </a:solidFill>
              </a:rPr>
              <a:t>8,352</a:t>
            </a:r>
            <a:endParaRPr lang="ja-JP" altLang="en-US" sz="738" dirty="0">
              <a:solidFill>
                <a:prstClr val="black"/>
              </a:solidFill>
            </a:endParaRPr>
          </a:p>
        </p:txBody>
      </p:sp>
      <p:sp>
        <p:nvSpPr>
          <p:cNvPr id="25" name="正方形/長方形 24"/>
          <p:cNvSpPr/>
          <p:nvPr/>
        </p:nvSpPr>
        <p:spPr>
          <a:xfrm>
            <a:off x="6808772" y="1939339"/>
            <a:ext cx="950831" cy="233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en-US" altLang="ja-JP" sz="554" dirty="0">
                <a:solidFill>
                  <a:prstClr val="black"/>
                </a:solidFill>
                <a:latin typeface="ＭＳ Ｐゴシック"/>
              </a:rPr>
              <a:t>(</a:t>
            </a:r>
            <a:r>
              <a:rPr lang="ja-JP" altLang="en-US" sz="554" dirty="0">
                <a:solidFill>
                  <a:prstClr val="black"/>
                </a:solidFill>
                <a:latin typeface="ＭＳ Ｐゴシック"/>
              </a:rPr>
              <a:t>＋</a:t>
            </a:r>
            <a:r>
              <a:rPr lang="en-US" altLang="ja-JP" sz="554" dirty="0">
                <a:solidFill>
                  <a:prstClr val="black"/>
                </a:solidFill>
                <a:latin typeface="ＭＳ Ｐゴシック"/>
              </a:rPr>
              <a:t>32</a:t>
            </a:r>
            <a:r>
              <a:rPr lang="ja-JP" altLang="en-US" sz="554" dirty="0">
                <a:solidFill>
                  <a:prstClr val="black"/>
                </a:solidFill>
                <a:latin typeface="ＭＳ Ｐゴシック"/>
              </a:rPr>
              <a:t>％</a:t>
            </a:r>
            <a:r>
              <a:rPr lang="en-US" altLang="ja-JP" sz="554" dirty="0">
                <a:solidFill>
                  <a:prstClr val="black"/>
                </a:solidFill>
                <a:latin typeface="ＭＳ Ｐゴシック"/>
              </a:rPr>
              <a:t>)</a:t>
            </a:r>
          </a:p>
        </p:txBody>
      </p:sp>
      <p:sp>
        <p:nvSpPr>
          <p:cNvPr id="26" name="正方形/長方形 25"/>
          <p:cNvSpPr/>
          <p:nvPr/>
        </p:nvSpPr>
        <p:spPr>
          <a:xfrm>
            <a:off x="8071711" y="944496"/>
            <a:ext cx="950831" cy="233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en-US" altLang="ja-JP" sz="554" dirty="0">
                <a:solidFill>
                  <a:prstClr val="black"/>
                </a:solidFill>
                <a:latin typeface="ＭＳ Ｐゴシック"/>
              </a:rPr>
              <a:t>(</a:t>
            </a:r>
            <a:r>
              <a:rPr lang="ja-JP" altLang="en-US" sz="554" dirty="0">
                <a:solidFill>
                  <a:prstClr val="black"/>
                </a:solidFill>
                <a:latin typeface="ＭＳ Ｐゴシック"/>
              </a:rPr>
              <a:t>＋</a:t>
            </a:r>
            <a:r>
              <a:rPr lang="en-US" altLang="ja-JP" sz="554" dirty="0">
                <a:solidFill>
                  <a:prstClr val="black"/>
                </a:solidFill>
                <a:latin typeface="ＭＳ Ｐゴシック"/>
              </a:rPr>
              <a:t>37</a:t>
            </a:r>
            <a:r>
              <a:rPr lang="ja-JP" altLang="en-US" sz="554" dirty="0">
                <a:solidFill>
                  <a:prstClr val="black"/>
                </a:solidFill>
                <a:latin typeface="ＭＳ Ｐゴシック"/>
              </a:rPr>
              <a:t>％</a:t>
            </a:r>
            <a:r>
              <a:rPr lang="en-US" altLang="ja-JP" sz="554" dirty="0">
                <a:solidFill>
                  <a:prstClr val="black"/>
                </a:solidFill>
                <a:latin typeface="ＭＳ Ｐゴシック"/>
              </a:rPr>
              <a:t>)</a:t>
            </a:r>
          </a:p>
        </p:txBody>
      </p:sp>
      <p:sp>
        <p:nvSpPr>
          <p:cNvPr id="27" name="正方形/長方形 26"/>
          <p:cNvSpPr/>
          <p:nvPr/>
        </p:nvSpPr>
        <p:spPr>
          <a:xfrm>
            <a:off x="7652572" y="1373578"/>
            <a:ext cx="950831" cy="233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en-US" altLang="ja-JP" sz="554" dirty="0">
                <a:solidFill>
                  <a:prstClr val="black"/>
                </a:solidFill>
                <a:latin typeface="ＭＳ Ｐゴシック"/>
              </a:rPr>
              <a:t>(</a:t>
            </a:r>
            <a:r>
              <a:rPr lang="ja-JP" altLang="en-US" sz="554" dirty="0">
                <a:solidFill>
                  <a:prstClr val="black"/>
                </a:solidFill>
                <a:latin typeface="ＭＳ Ｐゴシック"/>
              </a:rPr>
              <a:t>＋</a:t>
            </a:r>
            <a:r>
              <a:rPr lang="en-US" altLang="ja-JP" sz="554" dirty="0">
                <a:solidFill>
                  <a:prstClr val="black"/>
                </a:solidFill>
                <a:latin typeface="ＭＳ Ｐゴシック"/>
              </a:rPr>
              <a:t>33</a:t>
            </a:r>
            <a:r>
              <a:rPr lang="ja-JP" altLang="en-US" sz="554" dirty="0">
                <a:solidFill>
                  <a:prstClr val="black"/>
                </a:solidFill>
                <a:latin typeface="ＭＳ Ｐゴシック"/>
              </a:rPr>
              <a:t>％</a:t>
            </a:r>
            <a:r>
              <a:rPr lang="en-US" altLang="ja-JP" sz="554" dirty="0">
                <a:solidFill>
                  <a:prstClr val="black"/>
                </a:solidFill>
                <a:latin typeface="ＭＳ Ｐゴシック"/>
              </a:rPr>
              <a:t>)</a:t>
            </a:r>
          </a:p>
        </p:txBody>
      </p:sp>
      <p:sp>
        <p:nvSpPr>
          <p:cNvPr id="28" name="正方形/長方形 27"/>
          <p:cNvSpPr/>
          <p:nvPr/>
        </p:nvSpPr>
        <p:spPr>
          <a:xfrm>
            <a:off x="7207524" y="1705915"/>
            <a:ext cx="950831" cy="233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en-US" altLang="ja-JP" sz="554" dirty="0">
                <a:solidFill>
                  <a:prstClr val="black"/>
                </a:solidFill>
                <a:latin typeface="ＭＳ Ｐゴシック"/>
              </a:rPr>
              <a:t>(</a:t>
            </a:r>
            <a:r>
              <a:rPr lang="ja-JP" altLang="en-US" sz="554" dirty="0">
                <a:solidFill>
                  <a:prstClr val="black"/>
                </a:solidFill>
                <a:latin typeface="ＭＳ Ｐゴシック"/>
              </a:rPr>
              <a:t>＋</a:t>
            </a:r>
            <a:r>
              <a:rPr lang="en-US" altLang="ja-JP" sz="554" dirty="0">
                <a:solidFill>
                  <a:prstClr val="black"/>
                </a:solidFill>
                <a:latin typeface="ＭＳ Ｐゴシック"/>
              </a:rPr>
              <a:t>37</a:t>
            </a:r>
            <a:r>
              <a:rPr lang="ja-JP" altLang="en-US" sz="554" dirty="0">
                <a:solidFill>
                  <a:prstClr val="black"/>
                </a:solidFill>
                <a:latin typeface="ＭＳ Ｐゴシック"/>
              </a:rPr>
              <a:t>％</a:t>
            </a:r>
            <a:r>
              <a:rPr lang="en-US" altLang="ja-JP" sz="554" dirty="0">
                <a:solidFill>
                  <a:prstClr val="black"/>
                </a:solidFill>
                <a:latin typeface="ＭＳ Ｐゴシック"/>
              </a:rPr>
              <a:t>)</a:t>
            </a:r>
          </a:p>
        </p:txBody>
      </p:sp>
      <p:sp>
        <p:nvSpPr>
          <p:cNvPr id="5" name="テキスト ボックス 4"/>
          <p:cNvSpPr txBox="1"/>
          <p:nvPr/>
        </p:nvSpPr>
        <p:spPr>
          <a:xfrm>
            <a:off x="6609376" y="2782615"/>
            <a:ext cx="2437230" cy="184530"/>
          </a:xfrm>
          <a:prstGeom prst="rect">
            <a:avLst/>
          </a:prstGeom>
          <a:noFill/>
        </p:spPr>
        <p:txBody>
          <a:bodyPr wrap="square" lIns="84315" tIns="42160" rIns="84315" bIns="42160" rtlCol="0">
            <a:spAutoFit/>
          </a:bodyPr>
          <a:lstStyle/>
          <a:p>
            <a:r>
              <a:rPr lang="en-US" altLang="ja-JP" sz="646" dirty="0">
                <a:solidFill>
                  <a:prstClr val="black"/>
                </a:solidFill>
              </a:rPr>
              <a:t>※</a:t>
            </a:r>
            <a:r>
              <a:rPr lang="ja-JP" altLang="en-US" sz="646" dirty="0">
                <a:solidFill>
                  <a:prstClr val="black"/>
                </a:solidFill>
              </a:rPr>
              <a:t>国保連データより（事業所数は各年度４月）</a:t>
            </a:r>
          </a:p>
        </p:txBody>
      </p:sp>
      <p:sp>
        <p:nvSpPr>
          <p:cNvPr id="29"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31206" y="6536353"/>
            <a:ext cx="2057400" cy="365125"/>
          </a:xfrm>
        </p:spPr>
        <p:txBody>
          <a:bodyPr/>
          <a:lstStyle/>
          <a:p>
            <a:pPr>
              <a:defRPr/>
            </a:pPr>
            <a:fld id="{F90A3C79-1AFD-481B-B685-7933BCD0898B}" type="slidenum">
              <a:rPr lang="en-US" altLang="ja-JP" smtClean="0"/>
              <a:pPr>
                <a:defRPr/>
              </a:pPr>
              <a:t>119</a:t>
            </a:fld>
            <a:endParaRPr lang="en-US" altLang="ja-JP" dirty="0"/>
          </a:p>
        </p:txBody>
      </p:sp>
    </p:spTree>
    <p:extLst>
      <p:ext uri="{BB962C8B-B14F-4D97-AF65-F5344CB8AC3E}">
        <p14:creationId xmlns:p14="http://schemas.microsoft.com/office/powerpoint/2010/main" val="2755798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4" descr="C:\Users\TMJVT\Documents\●その他資料\イラスト\NB24_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1805" y="4282703"/>
            <a:ext cx="408007" cy="785456"/>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ドーナツ 38"/>
          <p:cNvSpPr/>
          <p:nvPr/>
        </p:nvSpPr>
        <p:spPr>
          <a:xfrm>
            <a:off x="4970960" y="2963758"/>
            <a:ext cx="4040495" cy="2536013"/>
          </a:xfrm>
          <a:prstGeom prst="donut">
            <a:avLst>
              <a:gd name="adj" fmla="val 9363"/>
            </a:avLst>
          </a:prstGeom>
          <a:solidFill>
            <a:srgbClr val="FFFF99"/>
          </a:solidFill>
          <a:ln w="15875"/>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p:txBody>
      </p:sp>
      <p:sp>
        <p:nvSpPr>
          <p:cNvPr id="34" name="Rectangle 2"/>
          <p:cNvSpPr>
            <a:spLocks noChangeArrowheads="1"/>
          </p:cNvSpPr>
          <p:nvPr/>
        </p:nvSpPr>
        <p:spPr bwMode="auto">
          <a:xfrm>
            <a:off x="-36490" y="318408"/>
            <a:ext cx="9180512"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srgbClr val="000000"/>
                </a:solidFill>
                <a:latin typeface="HG創英角ｺﾞｼｯｸUB" panose="020B0909000000000000" pitchFamily="49" charset="-128"/>
                <a:ea typeface="HG創英角ｺﾞｼｯｸUB" panose="020B0909000000000000" pitchFamily="49" charset="-128"/>
              </a:rPr>
              <a:t>居宅訪問により児童発達支援を提供するサービスの創設</a:t>
            </a:r>
          </a:p>
          <a:p>
            <a:pPr algn="ctr" fontAlgn="auto">
              <a:spcBef>
                <a:spcPts val="0"/>
              </a:spcBef>
              <a:spcAft>
                <a:spcPts val="0"/>
              </a:spcAft>
            </a:pPr>
            <a:endParaRPr lang="en-US" altLang="ja-JP" sz="2585" spc="-92" dirty="0">
              <a:solidFill>
                <a:prstClr val="black">
                  <a:lumMod val="65000"/>
                  <a:lumOff val="35000"/>
                </a:prstClr>
              </a:solidFill>
              <a:latin typeface="HG創英角ｺﾞｼｯｸUB" pitchFamily="49" charset="-128"/>
              <a:ea typeface="HG創英角ｺﾞｼｯｸUB" pitchFamily="49" charset="-128"/>
            </a:endParaRPr>
          </a:p>
        </p:txBody>
      </p:sp>
      <p:grpSp>
        <p:nvGrpSpPr>
          <p:cNvPr id="35" name="グループ化 18"/>
          <p:cNvGrpSpPr/>
          <p:nvPr/>
        </p:nvGrpSpPr>
        <p:grpSpPr>
          <a:xfrm>
            <a:off x="0" y="770246"/>
            <a:ext cx="9144000" cy="66469"/>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角丸四角形 2"/>
          <p:cNvSpPr/>
          <p:nvPr/>
        </p:nvSpPr>
        <p:spPr>
          <a:xfrm>
            <a:off x="5635547" y="5797210"/>
            <a:ext cx="3375806" cy="498462"/>
          </a:xfrm>
          <a:prstGeom prst="roundRect">
            <a:avLst>
              <a:gd name="adj" fmla="val 0"/>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fontAlgn="auto">
              <a:spcBef>
                <a:spcPts val="0"/>
              </a:spcBef>
              <a:spcAft>
                <a:spcPts val="0"/>
              </a:spcAft>
            </a:pPr>
            <a:r>
              <a:rPr lang="ja-JP" altLang="en-US" sz="1108" dirty="0">
                <a:solidFill>
                  <a:srgbClr val="000000"/>
                </a:solidFill>
                <a:latin typeface="HGPｺﾞｼｯｸM" panose="020B0600000000000000" pitchFamily="50" charset="-128"/>
                <a:ea typeface="HGPｺﾞｼｯｸM" panose="020B0600000000000000" pitchFamily="50" charset="-128"/>
              </a:rPr>
              <a:t>・在宅の</a:t>
            </a:r>
            <a:r>
              <a:rPr lang="ja-JP" altLang="en-US" sz="1108" dirty="0">
                <a:solidFill>
                  <a:prstClr val="black"/>
                </a:solidFill>
                <a:latin typeface="HGPｺﾞｼｯｸM" panose="020B0600000000000000" pitchFamily="50" charset="-128"/>
                <a:ea typeface="HGPｺﾞｼｯｸM" panose="020B0600000000000000" pitchFamily="50" charset="-128"/>
              </a:rPr>
              <a:t>障害児の</a:t>
            </a:r>
            <a:r>
              <a:rPr lang="ja-JP" altLang="en-US" sz="1108" b="1" dirty="0">
                <a:solidFill>
                  <a:srgbClr val="0070C0"/>
                </a:solidFill>
                <a:latin typeface="HGPｺﾞｼｯｸM" panose="020B0600000000000000" pitchFamily="50" charset="-128"/>
                <a:ea typeface="HGPｺﾞｼｯｸM" panose="020B0600000000000000" pitchFamily="50" charset="-128"/>
              </a:rPr>
              <a:t>発達支援の機会の確保</a:t>
            </a:r>
            <a:endParaRPr lang="en-US" altLang="ja-JP" sz="1108"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・訪問支援から通所支援への</a:t>
            </a:r>
            <a:r>
              <a:rPr lang="ja-JP" altLang="en-US" sz="1108" b="1" dirty="0">
                <a:solidFill>
                  <a:srgbClr val="0070C0"/>
                </a:solidFill>
                <a:latin typeface="HGPｺﾞｼｯｸM" panose="020B0600000000000000" pitchFamily="50" charset="-128"/>
                <a:ea typeface="HGPｺﾞｼｯｸM" panose="020B0600000000000000" pitchFamily="50" charset="-128"/>
              </a:rPr>
              <a:t>社会生活の移行を推進</a:t>
            </a:r>
          </a:p>
        </p:txBody>
      </p:sp>
      <p:sp>
        <p:nvSpPr>
          <p:cNvPr id="40" name="角丸四角形 39"/>
          <p:cNvSpPr/>
          <p:nvPr/>
        </p:nvSpPr>
        <p:spPr>
          <a:xfrm>
            <a:off x="5511789" y="2960233"/>
            <a:ext cx="1035295" cy="363261"/>
          </a:xfrm>
          <a:prstGeom prst="roundRect">
            <a:avLst>
              <a:gd name="adj" fmla="val 12242"/>
            </a:avLst>
          </a:prstGeom>
          <a:solidFill>
            <a:schemeClr val="accent5"/>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r>
              <a:rPr lang="ja-JP" altLang="en-US" sz="923" dirty="0">
                <a:solidFill>
                  <a:prstClr val="black"/>
                </a:solidFill>
              </a:rPr>
              <a:t>訪問教育</a:t>
            </a:r>
          </a:p>
        </p:txBody>
      </p:sp>
      <p:cxnSp>
        <p:nvCxnSpPr>
          <p:cNvPr id="45" name="直線矢印コネクタ 44"/>
          <p:cNvCxnSpPr>
            <a:stCxn id="51" idx="3"/>
          </p:cNvCxnSpPr>
          <p:nvPr/>
        </p:nvCxnSpPr>
        <p:spPr>
          <a:xfrm>
            <a:off x="5850112" y="3834317"/>
            <a:ext cx="880852" cy="1008189"/>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4709032" y="4448416"/>
            <a:ext cx="1570730" cy="394395"/>
          </a:xfrm>
          <a:prstGeom prst="roundRect">
            <a:avLst>
              <a:gd name="adj" fmla="val 12242"/>
            </a:avLst>
          </a:prstGeom>
          <a:solidFill>
            <a:srgbClr val="FDBBC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r>
              <a:rPr lang="ja-JP" altLang="en-US" sz="1015" dirty="0">
                <a:solidFill>
                  <a:prstClr val="black"/>
                </a:solidFill>
              </a:rPr>
              <a:t>訪問診療・訪問看護</a:t>
            </a:r>
          </a:p>
        </p:txBody>
      </p:sp>
      <p:sp>
        <p:nvSpPr>
          <p:cNvPr id="51" name="角丸四角形 50"/>
          <p:cNvSpPr/>
          <p:nvPr/>
        </p:nvSpPr>
        <p:spPr>
          <a:xfrm>
            <a:off x="4737718" y="3628454"/>
            <a:ext cx="1112394" cy="411697"/>
          </a:xfrm>
          <a:prstGeom prst="roundRect">
            <a:avLst>
              <a:gd name="adj" fmla="val 12242"/>
            </a:avLst>
          </a:prstGeom>
          <a:solidFill>
            <a:srgbClr val="CCFF66"/>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r>
              <a:rPr lang="ja-JP" altLang="en-US" sz="923" dirty="0">
                <a:solidFill>
                  <a:prstClr val="black"/>
                </a:solidFill>
              </a:rPr>
              <a:t>居宅訪問型保育</a:t>
            </a:r>
          </a:p>
        </p:txBody>
      </p:sp>
      <p:cxnSp>
        <p:nvCxnSpPr>
          <p:cNvPr id="52" name="直線矢印コネクタ 51"/>
          <p:cNvCxnSpPr/>
          <p:nvPr/>
        </p:nvCxnSpPr>
        <p:spPr>
          <a:xfrm>
            <a:off x="6480942" y="3362531"/>
            <a:ext cx="417493" cy="147991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7486330" y="3518823"/>
            <a:ext cx="1333693" cy="441970"/>
          </a:xfrm>
          <a:prstGeom prst="rect">
            <a:avLst/>
          </a:prstGeom>
          <a:solidFill>
            <a:srgbClr val="FFCC99"/>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r>
              <a:rPr lang="ja-JP" altLang="en-US" sz="1015" dirty="0">
                <a:solidFill>
                  <a:prstClr val="black"/>
                </a:solidFill>
                <a:latin typeface="HGPｺﾞｼｯｸM" panose="020B0600000000000000" pitchFamily="50" charset="-128"/>
                <a:ea typeface="HGPｺﾞｼｯｸM" panose="020B0600000000000000" pitchFamily="50" charset="-128"/>
              </a:rPr>
              <a:t>居宅訪問型</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defRPr/>
            </a:pPr>
            <a:r>
              <a:rPr lang="ja-JP" altLang="en-US" sz="1015" dirty="0">
                <a:solidFill>
                  <a:prstClr val="black"/>
                </a:solidFill>
                <a:latin typeface="HGPｺﾞｼｯｸM" panose="020B0600000000000000" pitchFamily="50" charset="-128"/>
                <a:ea typeface="HGPｺﾞｼｯｸM" panose="020B0600000000000000" pitchFamily="50" charset="-128"/>
              </a:rPr>
              <a:t>児童発達支援（新設）</a:t>
            </a:r>
          </a:p>
        </p:txBody>
      </p:sp>
      <p:cxnSp>
        <p:nvCxnSpPr>
          <p:cNvPr id="56" name="直線矢印コネクタ 55"/>
          <p:cNvCxnSpPr/>
          <p:nvPr/>
        </p:nvCxnSpPr>
        <p:spPr>
          <a:xfrm>
            <a:off x="6296357" y="4675035"/>
            <a:ext cx="369124" cy="377411"/>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KKKPH\AppData\Local\Microsoft\Windows\Temporary Internet Files\Content.IE5\U0BHBEX7\lgi01a2014032911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30967" y="4923633"/>
            <a:ext cx="765686" cy="76568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正方形/長方形 4"/>
          <p:cNvSpPr/>
          <p:nvPr/>
        </p:nvSpPr>
        <p:spPr>
          <a:xfrm>
            <a:off x="7296964" y="5500024"/>
            <a:ext cx="455611" cy="255639"/>
          </a:xfrm>
          <a:prstGeom prst="rect">
            <a:avLst/>
          </a:prstGeom>
          <a:noFill/>
        </p:spPr>
        <p:txBody>
          <a:bodyPr wrap="none" lIns="84315" tIns="42160" rIns="84315" bIns="42160">
            <a:spAutoFit/>
          </a:bodyPr>
          <a:lstStyle/>
          <a:p>
            <a:pPr algn="ctr" fontAlgn="auto">
              <a:spcBef>
                <a:spcPts val="0"/>
              </a:spcBef>
              <a:spcAft>
                <a:spcPts val="0"/>
              </a:spcAft>
              <a:defRPr/>
            </a:pPr>
            <a:r>
              <a:rPr lang="ja-JP" altLang="en-US" sz="1108" dirty="0">
                <a:solidFill>
                  <a:prstClr val="black"/>
                </a:solidFill>
                <a:latin typeface="Arial"/>
                <a:ea typeface="ＭＳ Ｐゴシック"/>
              </a:rPr>
              <a:t>居宅</a:t>
            </a:r>
          </a:p>
        </p:txBody>
      </p:sp>
      <p:sp>
        <p:nvSpPr>
          <p:cNvPr id="55" name="1 つの角を丸めた四角形 54"/>
          <p:cNvSpPr/>
          <p:nvPr/>
        </p:nvSpPr>
        <p:spPr>
          <a:xfrm>
            <a:off x="7224814" y="3186431"/>
            <a:ext cx="2000056" cy="398814"/>
          </a:xfrm>
          <a:prstGeom prst="snipRoundRect">
            <a:avLst>
              <a:gd name="adj1" fmla="val 16667"/>
              <a:gd name="adj2" fmla="val 3244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fontAlgn="auto">
              <a:spcBef>
                <a:spcPts val="0"/>
              </a:spcBef>
              <a:spcAft>
                <a:spcPts val="0"/>
              </a:spcAft>
              <a:defRPr/>
            </a:pPr>
            <a:r>
              <a:rPr lang="ja-JP" altLang="en-US" sz="1477" b="1" dirty="0">
                <a:solidFill>
                  <a:srgbClr val="000000"/>
                </a:solidFill>
              </a:rPr>
              <a:t> </a:t>
            </a:r>
            <a:r>
              <a:rPr lang="ja-JP" altLang="en-US" sz="1108" b="1" dirty="0">
                <a:solidFill>
                  <a:srgbClr val="000000"/>
                </a:solidFill>
                <a:latin typeface="HGPｺﾞｼｯｸM" panose="020B0600000000000000" pitchFamily="50" charset="-128"/>
                <a:ea typeface="HGPｺﾞｼｯｸM" panose="020B0600000000000000" pitchFamily="50" charset="-128"/>
              </a:rPr>
              <a:t>児童発達支援センター　等　 </a:t>
            </a:r>
            <a:endParaRPr lang="en-US" altLang="ja-JP" sz="1108" b="1" dirty="0">
              <a:solidFill>
                <a:srgbClr val="000000"/>
              </a:solidFill>
              <a:latin typeface="HGPｺﾞｼｯｸM" panose="020B0600000000000000" pitchFamily="50" charset="-128"/>
              <a:ea typeface="HGPｺﾞｼｯｸM" panose="020B0600000000000000" pitchFamily="50" charset="-128"/>
            </a:endParaRPr>
          </a:p>
        </p:txBody>
      </p:sp>
      <p:pic>
        <p:nvPicPr>
          <p:cNvPr id="42" name="Picture 2" descr="http://msp.c.yimg.jp/yjimage?q=UVn3R60XyLGTYNoB3petaXbwggp3HAUe23sYxFcAYNjHity7.r1FMP91m8wofIXw0tihQMvRp1Uxf6iWAoxPKegC6RGgB7f_ZA_3Ly5K9xv6rBU5YxtMgy.NtXp4EGqZWwNn12ZMbDPL.J48nQ--&amp;sig=138pojjr2&amp;x=170&amp;y=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306" y="2760933"/>
            <a:ext cx="1068760" cy="529413"/>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右矢印 16"/>
          <p:cNvSpPr/>
          <p:nvPr/>
        </p:nvSpPr>
        <p:spPr>
          <a:xfrm rot="7114606">
            <a:off x="7039475" y="4313257"/>
            <a:ext cx="855035" cy="375000"/>
          </a:xfrm>
          <a:prstGeom prst="rightArrow">
            <a:avLst/>
          </a:prstGeom>
          <a:solidFill>
            <a:srgbClr val="FF0000"/>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33" name="正方形/長方形 32"/>
          <p:cNvSpPr/>
          <p:nvPr/>
        </p:nvSpPr>
        <p:spPr>
          <a:xfrm>
            <a:off x="193807" y="3030229"/>
            <a:ext cx="4112362" cy="994729"/>
          </a:xfrm>
          <a:prstGeom prst="rect">
            <a:avLst/>
          </a:prstGeom>
          <a:noFill/>
          <a:ln w="6350" cap="flat" cmpd="sng" algn="ctr">
            <a:solidFill>
              <a:schemeClr val="tx1"/>
            </a:solidFill>
            <a:prstDash val="solid"/>
          </a:ln>
          <a:effectLst/>
        </p:spPr>
        <p:txBody>
          <a:bodyPr lIns="84309" tIns="42151" rIns="84309" bIns="42151" anchor="t" anchorCtr="0"/>
          <a:lstStyle/>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重症心身障害児</a:t>
            </a:r>
            <a:r>
              <a:rPr kumimoji="0" lang="ja-JP" altLang="en-US" sz="1292" kern="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などの重度の障害児</a:t>
            </a: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等であって、児童発達支援等の障害児通所支援を受けるために外出することが著しく困難な障害児</a:t>
            </a: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a:t>
            </a:r>
            <a:endParaRPr kumimoji="0" lang="en-US" altLang="ja-JP" sz="1292" kern="0" dirty="0">
              <a:solidFill>
                <a:prstClr val="black"/>
              </a:solidFill>
              <a:latin typeface="HGPｺﾞｼｯｸM" panose="020B0600000000000000" pitchFamily="50" charset="-128"/>
              <a:ea typeface="HGPｺﾞｼｯｸM" panose="020B0600000000000000" pitchFamily="50" charset="-128"/>
            </a:endParaRPr>
          </a:p>
        </p:txBody>
      </p:sp>
      <p:sp>
        <p:nvSpPr>
          <p:cNvPr id="37" name="正方形/長方形 36"/>
          <p:cNvSpPr/>
          <p:nvPr/>
        </p:nvSpPr>
        <p:spPr>
          <a:xfrm>
            <a:off x="119974" y="2830780"/>
            <a:ext cx="1656184" cy="269394"/>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 対象者</a:t>
            </a:r>
          </a:p>
        </p:txBody>
      </p:sp>
      <p:sp>
        <p:nvSpPr>
          <p:cNvPr id="43" name="正方形/長方形 42"/>
          <p:cNvSpPr/>
          <p:nvPr/>
        </p:nvSpPr>
        <p:spPr>
          <a:xfrm>
            <a:off x="187045" y="4592374"/>
            <a:ext cx="4119084" cy="1495385"/>
          </a:xfrm>
          <a:prstGeom prst="rect">
            <a:avLst/>
          </a:prstGeom>
          <a:noFill/>
          <a:ln w="6350" cap="flat" cmpd="sng" algn="ctr">
            <a:solidFill>
              <a:schemeClr val="tx1"/>
            </a:solidFill>
            <a:prstDash val="solid"/>
          </a:ln>
          <a:effectLst/>
        </p:spPr>
        <p:txBody>
          <a:bodyPr lIns="84309" tIns="42151" rIns="84309" bIns="42151" anchor="t"/>
          <a:lstStyle/>
          <a:p>
            <a:pPr marL="168349" indent="-168349" fontAlgn="auto">
              <a:lnSpc>
                <a:spcPct val="110000"/>
              </a:lnSpc>
              <a:spcBef>
                <a:spcPts val="0"/>
              </a:spcBef>
              <a:spcAft>
                <a:spcPts val="0"/>
              </a:spcAft>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8349" indent="-168349" fontAlgn="auto">
              <a:lnSpc>
                <a:spcPct val="110000"/>
              </a:lnSpc>
              <a:spcBef>
                <a:spcPts val="0"/>
              </a:spcBef>
              <a:spcAft>
                <a:spcPts val="0"/>
              </a:spcAft>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障害児の居宅を訪問し、日常生活における基本的な動作の指導、知識技能の付与等の支援を実施</a:t>
            </a:r>
          </a:p>
          <a:p>
            <a:pPr marL="168349" indent="-168349" fontAlgn="auto">
              <a:lnSpc>
                <a:spcPct val="110000"/>
              </a:lnSpc>
              <a:spcBef>
                <a:spcPts val="0"/>
              </a:spcBef>
              <a:spcAft>
                <a:spcPts val="0"/>
              </a:spcAft>
            </a:pPr>
            <a:endParaRPr kumimoji="0" lang="en-US" altLang="ja-JP" sz="369" kern="0" dirty="0">
              <a:solidFill>
                <a:prstClr val="black"/>
              </a:solidFill>
              <a:latin typeface="HGPｺﾞｼｯｸM" panose="020B0600000000000000" pitchFamily="50" charset="-128"/>
              <a:ea typeface="HGPｺﾞｼｯｸM" panose="020B0600000000000000" pitchFamily="50" charset="-128"/>
            </a:endParaRPr>
          </a:p>
          <a:p>
            <a:pPr marL="168349" indent="-168349" fontAlgn="auto">
              <a:lnSpc>
                <a:spcPct val="110000"/>
              </a:lnSpc>
              <a:spcBef>
                <a:spcPts val="0"/>
              </a:spcBef>
              <a:spcAft>
                <a:spcPts val="0"/>
              </a:spcAft>
            </a:pPr>
            <a:r>
              <a:rPr kumimoji="0" lang="ja-JP" altLang="en-US" sz="1108" kern="0" dirty="0">
                <a:solidFill>
                  <a:prstClr val="black"/>
                </a:solidFill>
                <a:latin typeface="HGPｺﾞｼｯｸM" panose="020B0600000000000000" pitchFamily="50" charset="-128"/>
                <a:ea typeface="HGPｺﾞｼｯｸM" panose="020B0600000000000000" pitchFamily="50" charset="-128"/>
              </a:rPr>
              <a:t>　　</a:t>
            </a:r>
            <a:r>
              <a:rPr kumimoji="0" lang="en-US" altLang="ja-JP" sz="1108" kern="0" dirty="0">
                <a:solidFill>
                  <a:prstClr val="black"/>
                </a:solidFill>
                <a:latin typeface="HGPｺﾞｼｯｸM" panose="020B0600000000000000" pitchFamily="50" charset="-128"/>
                <a:ea typeface="HGPｺﾞｼｯｸM" panose="020B0600000000000000" pitchFamily="50" charset="-128"/>
              </a:rPr>
              <a:t>【</a:t>
            </a:r>
            <a:r>
              <a:rPr kumimoji="0" lang="ja-JP" altLang="en-US" sz="1108" kern="0" dirty="0">
                <a:solidFill>
                  <a:prstClr val="black"/>
                </a:solidFill>
                <a:latin typeface="HGPｺﾞｼｯｸM" panose="020B0600000000000000" pitchFamily="50" charset="-128"/>
                <a:ea typeface="HGPｺﾞｼｯｸM" panose="020B0600000000000000" pitchFamily="50" charset="-128"/>
              </a:rPr>
              <a:t>具体的な支援内容の例</a:t>
            </a:r>
            <a:r>
              <a:rPr kumimoji="0" lang="en-US" altLang="ja-JP" sz="1108" kern="0" dirty="0">
                <a:solidFill>
                  <a:prstClr val="black"/>
                </a:solidFill>
                <a:latin typeface="HGPｺﾞｼｯｸM" panose="020B0600000000000000" pitchFamily="50" charset="-128"/>
                <a:ea typeface="HGPｺﾞｼｯｸM" panose="020B0600000000000000" pitchFamily="50" charset="-128"/>
              </a:rPr>
              <a:t>】</a:t>
            </a:r>
            <a:endParaRPr kumimoji="0" lang="ja-JP" altLang="en-US" sz="1108" kern="0" dirty="0">
              <a:solidFill>
                <a:prstClr val="black"/>
              </a:solidFill>
              <a:latin typeface="HGPｺﾞｼｯｸM" panose="020B0600000000000000" pitchFamily="50" charset="-128"/>
              <a:ea typeface="HGPｺﾞｼｯｸM" panose="020B0600000000000000" pitchFamily="50" charset="-128"/>
            </a:endParaRPr>
          </a:p>
          <a:p>
            <a:pPr marL="168349" indent="-168349" fontAlgn="auto">
              <a:lnSpc>
                <a:spcPct val="110000"/>
              </a:lnSpc>
              <a:spcBef>
                <a:spcPts val="0"/>
              </a:spcBef>
              <a:spcAft>
                <a:spcPts val="0"/>
              </a:spcAft>
            </a:pPr>
            <a:r>
              <a:rPr kumimoji="0" lang="ja-JP" altLang="en-US" sz="1108" kern="0" dirty="0">
                <a:solidFill>
                  <a:prstClr val="black"/>
                </a:solidFill>
                <a:latin typeface="HGPｺﾞｼｯｸM" panose="020B0600000000000000" pitchFamily="50" charset="-128"/>
                <a:ea typeface="HGPｺﾞｼｯｸM" panose="020B0600000000000000" pitchFamily="50" charset="-128"/>
              </a:rPr>
              <a:t>　　・手先の感覚と脳の認識のずれを埋めるための活動</a:t>
            </a:r>
          </a:p>
          <a:p>
            <a:pPr marL="168349" indent="-168349" fontAlgn="auto">
              <a:lnSpc>
                <a:spcPct val="110000"/>
              </a:lnSpc>
              <a:spcBef>
                <a:spcPts val="0"/>
              </a:spcBef>
              <a:spcAft>
                <a:spcPts val="0"/>
              </a:spcAft>
            </a:pPr>
            <a:r>
              <a:rPr kumimoji="0" lang="ja-JP" altLang="en-US" sz="1108" kern="0" dirty="0">
                <a:solidFill>
                  <a:prstClr val="black"/>
                </a:solidFill>
                <a:latin typeface="HGPｺﾞｼｯｸM" panose="020B0600000000000000" pitchFamily="50" charset="-128"/>
                <a:ea typeface="HGPｺﾞｼｯｸM" panose="020B0600000000000000" pitchFamily="50" charset="-128"/>
              </a:rPr>
              <a:t>　　・絵カードや写真を利用した言葉の理解のための活動</a:t>
            </a:r>
          </a:p>
          <a:p>
            <a:pPr marL="168349" indent="-168349" fontAlgn="auto">
              <a:lnSpc>
                <a:spcPct val="110000"/>
              </a:lnSpc>
              <a:spcBef>
                <a:spcPts val="0"/>
              </a:spcBef>
              <a:spcAft>
                <a:spcPts val="0"/>
              </a:spcAft>
              <a:defRPr/>
            </a:pPr>
            <a:endParaRPr kumimoji="0" lang="en-US" altLang="ja-JP" sz="738" kern="0" dirty="0">
              <a:solidFill>
                <a:prstClr val="black"/>
              </a:solidFill>
              <a:latin typeface="HGPｺﾞｼｯｸM" panose="020B0600000000000000" pitchFamily="50" charset="-128"/>
              <a:ea typeface="HGPｺﾞｼｯｸM" panose="020B0600000000000000" pitchFamily="50" charset="-128"/>
            </a:endParaRPr>
          </a:p>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4" name="正方形/長方形 43"/>
          <p:cNvSpPr/>
          <p:nvPr/>
        </p:nvSpPr>
        <p:spPr>
          <a:xfrm>
            <a:off x="118582" y="4413541"/>
            <a:ext cx="1944216" cy="269394"/>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支援内容</a:t>
            </a:r>
          </a:p>
        </p:txBody>
      </p:sp>
      <p:sp>
        <p:nvSpPr>
          <p:cNvPr id="50" name="角丸四角形 49"/>
          <p:cNvSpPr/>
          <p:nvPr/>
        </p:nvSpPr>
        <p:spPr>
          <a:xfrm>
            <a:off x="85669" y="926128"/>
            <a:ext cx="8972664" cy="1638837"/>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1024" indent="-161024"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障害児支援については、一般的には複数の児童が集まる通所による支援が成長にとって望ましいと考えられるため、これまで通所支援の充実を図ってきたが、現状では、重度の障害等のために外出が著しく困難な障害児に発達支援を受ける機会が提供されていない。</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1024" indent="-161024" fontAlgn="auto">
              <a:lnSpc>
                <a:spcPct val="110000"/>
              </a:lnSpc>
              <a:spcBef>
                <a:spcPts val="0"/>
              </a:spcBef>
              <a:spcAft>
                <a:spcPts val="0"/>
              </a:spcAft>
            </a:pPr>
            <a:endParaRPr lang="en-US" altLang="ja-JP" sz="738" dirty="0">
              <a:solidFill>
                <a:srgbClr val="000000"/>
              </a:solidFill>
              <a:latin typeface="HGPｺﾞｼｯｸM" panose="020B0600000000000000" pitchFamily="50" charset="-128"/>
              <a:ea typeface="HGPｺﾞｼｯｸM" panose="020B0600000000000000" pitchFamily="50" charset="-128"/>
            </a:endParaRPr>
          </a:p>
          <a:p>
            <a:pPr marL="168349" indent="-168349"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このため、重度の障害等の状態にある障害児であって、障害児通所支援を利用するために外出することが著しく困難な障害児に発達支援が提供できるよう、障害児の居宅を訪問して発達支援を行うサービスを新たに創設する（「居宅訪問型児童発達支援」）。</a:t>
            </a:r>
          </a:p>
        </p:txBody>
      </p:sp>
      <p:sp>
        <p:nvSpPr>
          <p:cNvPr id="2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18986" y="6507157"/>
            <a:ext cx="2057400" cy="365125"/>
          </a:xfrm>
        </p:spPr>
        <p:txBody>
          <a:bodyPr/>
          <a:lstStyle/>
          <a:p>
            <a:pPr>
              <a:defRPr/>
            </a:pPr>
            <a:fld id="{F90A3C79-1AFD-481B-B685-7933BCD0898B}" type="slidenum">
              <a:rPr lang="en-US" altLang="ja-JP" smtClean="0"/>
              <a:pPr>
                <a:defRPr/>
              </a:pPr>
              <a:t>12</a:t>
            </a:fld>
            <a:endParaRPr lang="en-US" altLang="ja-JP"/>
          </a:p>
        </p:txBody>
      </p:sp>
    </p:spTree>
    <p:extLst>
      <p:ext uri="{BB962C8B-B14F-4D97-AF65-F5344CB8AC3E}">
        <p14:creationId xmlns:p14="http://schemas.microsoft.com/office/powerpoint/2010/main" val="8669827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33890" y="4815580"/>
            <a:ext cx="8896032" cy="1737452"/>
          </a:xfrm>
          <a:prstGeom prst="rect">
            <a:avLst/>
          </a:prstGeom>
          <a:ln w="19050"/>
        </p:spPr>
        <p:style>
          <a:lnRef idx="2">
            <a:schemeClr val="accent1"/>
          </a:lnRef>
          <a:fillRef idx="1">
            <a:schemeClr val="lt1"/>
          </a:fillRef>
          <a:effectRef idx="0">
            <a:schemeClr val="accent1"/>
          </a:effectRef>
          <a:fontRef idx="minor">
            <a:schemeClr val="dk1"/>
          </a:fontRef>
        </p:style>
        <p:txBody>
          <a:bodyPr lIns="84315" tIns="42160" rIns="84315" bIns="42160" rtlCol="0" anchor="t" anchorCtr="0"/>
          <a:lstStyle/>
          <a:p>
            <a:pPr marL="245927" indent="-245927"/>
            <a:endParaRPr lang="en-US" altLang="ja-JP" sz="1477" dirty="0">
              <a:solidFill>
                <a:prstClr val="black"/>
              </a:solidFill>
              <a:latin typeface="ＭＳ Ｐゴシック"/>
            </a:endParaRPr>
          </a:p>
          <a:p>
            <a:pPr marL="245927" indent="-245927">
              <a:lnSpc>
                <a:spcPts val="1291"/>
              </a:lnSpc>
            </a:pPr>
            <a:endParaRPr lang="en-US" altLang="ja-JP" sz="1477" dirty="0">
              <a:solidFill>
                <a:prstClr val="black"/>
              </a:solidFill>
              <a:latin typeface="ＭＳ Ｐゴシック"/>
            </a:endParaRPr>
          </a:p>
          <a:p>
            <a:pPr marL="245927" indent="-245927"/>
            <a:r>
              <a:rPr lang="ja-JP" altLang="en-US" sz="1477" dirty="0">
                <a:solidFill>
                  <a:prstClr val="black"/>
                </a:solidFill>
                <a:latin typeface="ＭＳ Ｐゴシック"/>
              </a:rPr>
              <a:t>　</a:t>
            </a:r>
            <a:r>
              <a:rPr lang="ja-JP" altLang="en-US" sz="1477" b="1" dirty="0">
                <a:solidFill>
                  <a:prstClr val="black"/>
                </a:solidFill>
                <a:latin typeface="ＭＳ Ｐゴシック"/>
              </a:rPr>
              <a:t>○情報公表の先行実施</a:t>
            </a:r>
            <a:endParaRPr lang="en-US" altLang="ja-JP" sz="1477" b="1" dirty="0">
              <a:solidFill>
                <a:prstClr val="black"/>
              </a:solidFill>
              <a:latin typeface="ＭＳ Ｐゴシック"/>
            </a:endParaRPr>
          </a:p>
          <a:p>
            <a:pPr marL="332293" indent="-326440"/>
            <a:r>
              <a:rPr lang="ja-JP" altLang="en-US" sz="1385" dirty="0">
                <a:solidFill>
                  <a:prstClr val="black"/>
                </a:solidFill>
                <a:latin typeface="ＭＳ Ｐゴシック"/>
              </a:rPr>
              <a:t>　　　指定放課後等デイサービス事業者は支援の提供を開始するとき、支援内容（タイムスケジュール等）、ＢＳ（貸借対照表）やＰＬ（損益計算書）などの財務諸表等の情報を都道府県等に提供し、事業所のＨＰ等で公表に努めること。</a:t>
            </a:r>
          </a:p>
          <a:p>
            <a:pPr marL="332293" indent="-326440"/>
            <a:r>
              <a:rPr lang="ja-JP" altLang="en-US" sz="1385" dirty="0">
                <a:solidFill>
                  <a:prstClr val="black"/>
                </a:solidFill>
                <a:latin typeface="ＭＳ Ｐゴシック"/>
              </a:rPr>
              <a:t>　　　都道府県等は事業者に対して、支援内容や人員配置（職員の資格等）、財務諸表等の公表をすることを促すこと。</a:t>
            </a:r>
          </a:p>
        </p:txBody>
      </p:sp>
      <p:sp>
        <p:nvSpPr>
          <p:cNvPr id="3" name="角丸四角形 2"/>
          <p:cNvSpPr/>
          <p:nvPr/>
        </p:nvSpPr>
        <p:spPr>
          <a:xfrm>
            <a:off x="62917" y="116632"/>
            <a:ext cx="2581484" cy="265846"/>
          </a:xfrm>
          <a:prstGeom prst="roundRect">
            <a:avLst/>
          </a:prstGeom>
          <a:ln/>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r>
              <a:rPr lang="ja-JP" altLang="en-US" sz="1477" b="1" dirty="0">
                <a:solidFill>
                  <a:prstClr val="white"/>
                </a:solidFill>
                <a:latin typeface="ＭＳ ゴシック" panose="020B0609070205080204" pitchFamily="49" charset="-128"/>
                <a:ea typeface="ＭＳ ゴシック" panose="020B0609070205080204" pitchFamily="49" charset="-128"/>
              </a:rPr>
              <a:t>３　見直し概要</a:t>
            </a:r>
          </a:p>
        </p:txBody>
      </p:sp>
      <p:sp>
        <p:nvSpPr>
          <p:cNvPr id="8" name="正方形/長方形 7"/>
          <p:cNvSpPr/>
          <p:nvPr/>
        </p:nvSpPr>
        <p:spPr>
          <a:xfrm>
            <a:off x="72823" y="506974"/>
            <a:ext cx="9018166" cy="60460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t" anchorCtr="0"/>
          <a:lstStyle/>
          <a:p>
            <a:pPr marL="163949" indent="-163949" fontAlgn="auto">
              <a:spcBef>
                <a:spcPts val="0"/>
              </a:spcBef>
              <a:spcAft>
                <a:spcPts val="0"/>
              </a:spcAft>
            </a:pPr>
            <a:endParaRPr lang="en-US" altLang="ja-JP" sz="1385" dirty="0">
              <a:solidFill>
                <a:prstClr val="black"/>
              </a:solidFill>
              <a:latin typeface="ＭＳ Ｐゴシック"/>
            </a:endParaRPr>
          </a:p>
        </p:txBody>
      </p:sp>
      <p:grpSp>
        <p:nvGrpSpPr>
          <p:cNvPr id="9" name="グループ化 8"/>
          <p:cNvGrpSpPr/>
          <p:nvPr/>
        </p:nvGrpSpPr>
        <p:grpSpPr>
          <a:xfrm>
            <a:off x="133890" y="573425"/>
            <a:ext cx="8896032" cy="4087385"/>
            <a:chOff x="134316" y="616744"/>
            <a:chExt cx="9637368" cy="4943011"/>
          </a:xfrm>
        </p:grpSpPr>
        <p:sp>
          <p:nvSpPr>
            <p:cNvPr id="10" name="正方形/長方形 9"/>
            <p:cNvSpPr/>
            <p:nvPr/>
          </p:nvSpPr>
          <p:spPr>
            <a:xfrm>
              <a:off x="134316" y="616744"/>
              <a:ext cx="9637368" cy="4943011"/>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477" dirty="0">
                <a:solidFill>
                  <a:prstClr val="black"/>
                </a:solidFill>
                <a:latin typeface="ＭＳ Ｐゴシック"/>
              </a:endParaRPr>
            </a:p>
            <a:p>
              <a:endParaRPr lang="en-US" altLang="ja-JP" sz="738" dirty="0">
                <a:solidFill>
                  <a:prstClr val="black"/>
                </a:solidFill>
                <a:latin typeface="ＭＳ Ｐゴシック"/>
              </a:endParaRPr>
            </a:p>
            <a:p>
              <a:endParaRPr lang="en-US" altLang="ja-JP" sz="369" dirty="0">
                <a:solidFill>
                  <a:prstClr val="black"/>
                </a:solidFill>
                <a:latin typeface="ＭＳ Ｐゴシック"/>
              </a:endParaRPr>
            </a:p>
            <a:p>
              <a:r>
                <a:rPr lang="ja-JP" altLang="en-US" dirty="0">
                  <a:solidFill>
                    <a:prstClr val="black"/>
                  </a:solidFill>
                  <a:latin typeface="ＭＳ Ｐゴシック"/>
                </a:rPr>
                <a:t>（１）障害児支援等の経験者の配置</a:t>
              </a:r>
            </a:p>
            <a:p>
              <a:pPr>
                <a:lnSpc>
                  <a:spcPts val="554"/>
                </a:lnSpc>
              </a:pPr>
              <a:endParaRPr lang="en-US" altLang="ja-JP" sz="1477" dirty="0">
                <a:solidFill>
                  <a:prstClr val="black"/>
                </a:solidFill>
                <a:latin typeface="ＭＳ Ｐゴシック"/>
              </a:endParaRPr>
            </a:p>
            <a:p>
              <a:r>
                <a:rPr lang="ja-JP" altLang="en-US" sz="1477" dirty="0">
                  <a:solidFill>
                    <a:prstClr val="black"/>
                  </a:solidFill>
                  <a:latin typeface="ＭＳ Ｐゴシック"/>
                </a:rPr>
                <a:t>　</a:t>
              </a:r>
              <a:r>
                <a:rPr lang="ja-JP" altLang="en-US" sz="1477" b="1" dirty="0">
                  <a:solidFill>
                    <a:prstClr val="black"/>
                  </a:solidFill>
                  <a:latin typeface="ＭＳ Ｐゴシック"/>
                </a:rPr>
                <a:t>○児童発達支援管理責任者の資格要件の見直し（告示の改正）</a:t>
              </a:r>
              <a:endParaRPr lang="en-US" altLang="ja-JP" sz="1477" dirty="0">
                <a:solidFill>
                  <a:prstClr val="black"/>
                </a:solidFill>
                <a:latin typeface="ＭＳ Ｐゴシック"/>
              </a:endParaRPr>
            </a:p>
            <a:p>
              <a:r>
                <a:rPr lang="ja-JP" altLang="en-US" sz="1477" dirty="0">
                  <a:solidFill>
                    <a:prstClr val="black"/>
                  </a:solidFill>
                  <a:latin typeface="ＭＳ Ｐゴシック"/>
                </a:rPr>
                <a:t>　　　</a:t>
              </a:r>
              <a:r>
                <a:rPr lang="ja-JP" altLang="en-US" sz="1292" dirty="0">
                  <a:solidFill>
                    <a:prstClr val="black"/>
                  </a:solidFill>
                  <a:latin typeface="ＭＳ Ｐゴシック"/>
                </a:rPr>
                <a:t>現行の実務要件に</a:t>
              </a:r>
              <a:r>
                <a:rPr lang="ja-JP" altLang="en-US" sz="1292" u="sng" dirty="0">
                  <a:solidFill>
                    <a:srgbClr val="FF0000"/>
                  </a:solidFill>
                  <a:latin typeface="ＭＳ Ｐゴシック"/>
                </a:rPr>
                <a:t>保育所等の児童福祉に関する経験を追加</a:t>
              </a:r>
              <a:r>
                <a:rPr lang="ja-JP" altLang="en-US" sz="1292" dirty="0">
                  <a:solidFill>
                    <a:prstClr val="black"/>
                  </a:solidFill>
                  <a:latin typeface="ＭＳ Ｐゴシック"/>
                </a:rPr>
                <a:t>し、</a:t>
              </a:r>
              <a:r>
                <a:rPr lang="ja-JP" altLang="en-US" sz="1292" u="sng" dirty="0">
                  <a:solidFill>
                    <a:srgbClr val="FF0000"/>
                  </a:solidFill>
                  <a:latin typeface="ＭＳ Ｐゴシック"/>
                </a:rPr>
                <a:t>障害児・児童・障害者の支援の経験（３年</a:t>
              </a:r>
              <a:r>
                <a:rPr lang="ja-JP" altLang="en-US" sz="1292" u="sng" dirty="0" smtClean="0">
                  <a:solidFill>
                    <a:srgbClr val="FF0000"/>
                  </a:solidFill>
                  <a:latin typeface="ＭＳ Ｐゴシック"/>
                </a:rPr>
                <a:t>以</a:t>
              </a:r>
              <a:endParaRPr lang="en-US" altLang="ja-JP" sz="1292" u="sng" dirty="0" smtClean="0">
                <a:solidFill>
                  <a:srgbClr val="FF0000"/>
                </a:solidFill>
                <a:latin typeface="ＭＳ Ｐゴシック"/>
              </a:endParaRPr>
            </a:p>
            <a:p>
              <a:r>
                <a:rPr lang="ja-JP" altLang="en-US" sz="1292" dirty="0" smtClean="0">
                  <a:solidFill>
                    <a:srgbClr val="FF0000"/>
                  </a:solidFill>
                  <a:latin typeface="ＭＳ Ｐゴシック"/>
                </a:rPr>
                <a:t>　　　</a:t>
              </a:r>
              <a:r>
                <a:rPr lang="ja-JP" altLang="en-US" sz="1292" u="sng" dirty="0" smtClean="0">
                  <a:solidFill>
                    <a:srgbClr val="FF0000"/>
                  </a:solidFill>
                  <a:latin typeface="ＭＳ Ｐゴシック"/>
                </a:rPr>
                <a:t>上）を必須化</a:t>
              </a:r>
              <a:r>
                <a:rPr lang="ja-JP" altLang="en-US" sz="1292" dirty="0" smtClean="0">
                  <a:solidFill>
                    <a:prstClr val="black"/>
                  </a:solidFill>
                  <a:latin typeface="ＭＳ Ｐゴシック"/>
                </a:rPr>
                <a:t>する。</a:t>
              </a:r>
              <a:endParaRPr lang="en-US" altLang="ja-JP" sz="1292" dirty="0" smtClean="0">
                <a:solidFill>
                  <a:prstClr val="black"/>
                </a:solidFill>
                <a:latin typeface="ＭＳ Ｐゴシック"/>
              </a:endParaRPr>
            </a:p>
            <a:p>
              <a:pPr marL="327904"/>
              <a:r>
                <a:rPr lang="ja-JP" altLang="en-US" sz="1292" dirty="0">
                  <a:solidFill>
                    <a:prstClr val="black"/>
                  </a:solidFill>
                  <a:latin typeface="ＭＳ Ｐゴシック"/>
                </a:rPr>
                <a:t>　</a:t>
              </a:r>
              <a:r>
                <a:rPr lang="en-US" altLang="ja-JP" sz="1292" dirty="0">
                  <a:solidFill>
                    <a:prstClr val="black"/>
                  </a:solidFill>
                  <a:latin typeface="ＭＳ Ｐゴシック"/>
                </a:rPr>
                <a:t>※</a:t>
              </a:r>
              <a:r>
                <a:rPr lang="ja-JP" altLang="en-US" sz="1292" dirty="0">
                  <a:solidFill>
                    <a:prstClr val="black"/>
                  </a:solidFill>
                  <a:latin typeface="ＭＳ Ｐゴシック"/>
                </a:rPr>
                <a:t>既存の事業所は１年間の経過措置</a:t>
              </a:r>
              <a:endParaRPr lang="en-US" altLang="ja-JP" sz="1292" dirty="0">
                <a:solidFill>
                  <a:prstClr val="black"/>
                </a:solidFill>
                <a:latin typeface="ＭＳ Ｐゴシック"/>
              </a:endParaRPr>
            </a:p>
            <a:p>
              <a:pPr marL="327904">
                <a:lnSpc>
                  <a:spcPts val="738"/>
                </a:lnSpc>
              </a:pPr>
              <a:endParaRPr lang="en-US" altLang="ja-JP" sz="1477" dirty="0">
                <a:solidFill>
                  <a:prstClr val="black"/>
                </a:solidFill>
                <a:latin typeface="ＭＳ Ｐゴシック"/>
              </a:endParaRPr>
            </a:p>
            <a:p>
              <a:r>
                <a:rPr lang="ja-JP" altLang="en-US" sz="1477" dirty="0">
                  <a:solidFill>
                    <a:prstClr val="black"/>
                  </a:solidFill>
                  <a:latin typeface="ＭＳ Ｐゴシック"/>
                </a:rPr>
                <a:t>　</a:t>
              </a:r>
              <a:r>
                <a:rPr lang="ja-JP" altLang="en-US" sz="1477" b="1" dirty="0">
                  <a:solidFill>
                    <a:prstClr val="black"/>
                  </a:solidFill>
                  <a:latin typeface="ＭＳ Ｐゴシック"/>
                </a:rPr>
                <a:t>○人員配置基準の見直し（基準省令の改正）</a:t>
              </a:r>
              <a:endParaRPr lang="en-US" altLang="ja-JP" sz="1477" dirty="0">
                <a:solidFill>
                  <a:prstClr val="black"/>
                </a:solidFill>
                <a:latin typeface="ＭＳ Ｐゴシック"/>
              </a:endParaRPr>
            </a:p>
            <a:p>
              <a:pPr marL="4394"/>
              <a:r>
                <a:rPr lang="ja-JP" altLang="en-US" sz="1292" dirty="0">
                  <a:solidFill>
                    <a:prstClr val="black"/>
                  </a:solidFill>
                  <a:latin typeface="ＭＳ Ｐゴシック"/>
                </a:rPr>
                <a:t>　　　　人員配置基準上配置すべき職員を「指導員又は保育士」から</a:t>
              </a:r>
              <a:r>
                <a:rPr lang="ja-JP" altLang="en-US" sz="1292" u="sng" dirty="0">
                  <a:solidFill>
                    <a:srgbClr val="FF0000"/>
                  </a:solidFill>
                  <a:latin typeface="ＭＳ Ｐゴシック"/>
                </a:rPr>
                <a:t>「児童指導員、保育士又は障害福祉サービス経験　　　</a:t>
              </a:r>
              <a:endParaRPr lang="en-US" altLang="ja-JP" sz="1292" dirty="0">
                <a:solidFill>
                  <a:srgbClr val="FF0000"/>
                </a:solidFill>
                <a:latin typeface="ＭＳ Ｐゴシック"/>
              </a:endParaRPr>
            </a:p>
            <a:p>
              <a:pPr marL="4394"/>
              <a:r>
                <a:rPr lang="ja-JP" altLang="en-US" sz="1292" dirty="0">
                  <a:solidFill>
                    <a:srgbClr val="FF0000"/>
                  </a:solidFill>
                  <a:latin typeface="ＭＳ Ｐゴシック"/>
                </a:rPr>
                <a:t>　　　</a:t>
              </a:r>
              <a:r>
                <a:rPr lang="ja-JP" altLang="en-US" sz="1292" u="sng" dirty="0">
                  <a:solidFill>
                    <a:srgbClr val="FF0000"/>
                  </a:solidFill>
                  <a:latin typeface="ＭＳ Ｐゴシック"/>
                </a:rPr>
                <a:t>者＊に見直し</a:t>
              </a:r>
              <a:r>
                <a:rPr lang="ja-JP" altLang="en-US" sz="1292" dirty="0">
                  <a:solidFill>
                    <a:prstClr val="black"/>
                  </a:solidFill>
                  <a:latin typeface="ＭＳ Ｐゴシック"/>
                </a:rPr>
                <a:t>、そのうち、</a:t>
              </a:r>
              <a:r>
                <a:rPr lang="ja-JP" altLang="en-US" sz="1292" u="sng" dirty="0">
                  <a:solidFill>
                    <a:srgbClr val="FF0000"/>
                  </a:solidFill>
                  <a:latin typeface="ＭＳ Ｐゴシック"/>
                </a:rPr>
                <a:t>児童指導員又は保育士を半数以上</a:t>
              </a:r>
              <a:r>
                <a:rPr lang="ja-JP" altLang="en-US" sz="1292" dirty="0">
                  <a:solidFill>
                    <a:prstClr val="black"/>
                  </a:solidFill>
                  <a:latin typeface="ＭＳ Ｐゴシック"/>
                </a:rPr>
                <a:t>配置することとする。</a:t>
              </a:r>
              <a:endParaRPr lang="en-US" altLang="ja-JP" sz="1292" dirty="0">
                <a:solidFill>
                  <a:prstClr val="black"/>
                </a:solidFill>
                <a:latin typeface="ＭＳ Ｐゴシック"/>
              </a:endParaRPr>
            </a:p>
            <a:p>
              <a:pPr marL="4394"/>
              <a:r>
                <a:rPr lang="ja-JP" altLang="en-US" sz="1292" dirty="0">
                  <a:solidFill>
                    <a:prstClr val="black"/>
                  </a:solidFill>
                  <a:latin typeface="ＭＳ Ｐゴシック"/>
                </a:rPr>
                <a:t>　　　　＊２年以上障害福祉サービス事業に従事した者</a:t>
              </a:r>
              <a:endParaRPr lang="en-US" altLang="ja-JP" sz="1292" dirty="0">
                <a:solidFill>
                  <a:prstClr val="black"/>
                </a:solidFill>
                <a:latin typeface="ＭＳ Ｐゴシック"/>
              </a:endParaRPr>
            </a:p>
            <a:p>
              <a:pPr marL="4394"/>
              <a:r>
                <a:rPr lang="ja-JP" altLang="en-US" sz="1292" dirty="0">
                  <a:solidFill>
                    <a:prstClr val="black"/>
                  </a:solidFill>
                  <a:latin typeface="ＭＳ Ｐゴシック"/>
                </a:rPr>
                <a:t>　　　　</a:t>
              </a:r>
              <a:r>
                <a:rPr lang="en-US" altLang="ja-JP" sz="1292" dirty="0">
                  <a:solidFill>
                    <a:prstClr val="black"/>
                  </a:solidFill>
                  <a:latin typeface="ＭＳ Ｐゴシック"/>
                </a:rPr>
                <a:t>※</a:t>
              </a:r>
              <a:r>
                <a:rPr lang="ja-JP" altLang="en-US" sz="1292" dirty="0">
                  <a:solidFill>
                    <a:prstClr val="black"/>
                  </a:solidFill>
                  <a:latin typeface="ＭＳ Ｐゴシック"/>
                </a:rPr>
                <a:t>既存の事業所は１年間の経過措置</a:t>
              </a:r>
            </a:p>
            <a:p>
              <a:pPr>
                <a:lnSpc>
                  <a:spcPts val="738"/>
                </a:lnSpc>
              </a:pPr>
              <a:endParaRPr lang="en-US" altLang="ja-JP" sz="1477" dirty="0">
                <a:solidFill>
                  <a:prstClr val="black"/>
                </a:solidFill>
                <a:latin typeface="ＭＳ Ｐゴシック"/>
              </a:endParaRPr>
            </a:p>
            <a:p>
              <a:r>
                <a:rPr lang="ja-JP" altLang="en-US" dirty="0">
                  <a:solidFill>
                    <a:prstClr val="black"/>
                  </a:solidFill>
                  <a:latin typeface="ＭＳ Ｐゴシック"/>
                </a:rPr>
                <a:t>（２）放課後等デイサービスガイドラインの遵守及び自己評価結果公表の義務付け</a:t>
              </a:r>
            </a:p>
            <a:p>
              <a:pPr marL="4394">
                <a:lnSpc>
                  <a:spcPts val="554"/>
                </a:lnSpc>
              </a:pPr>
              <a:endParaRPr lang="en-US" altLang="ja-JP" sz="1477" dirty="0">
                <a:solidFill>
                  <a:prstClr val="black"/>
                </a:solidFill>
                <a:latin typeface="ＭＳ Ｐゴシック"/>
              </a:endParaRPr>
            </a:p>
            <a:p>
              <a:pPr marL="4394"/>
              <a:r>
                <a:rPr lang="ja-JP" altLang="en-US" sz="1477" dirty="0">
                  <a:solidFill>
                    <a:prstClr val="black"/>
                  </a:solidFill>
                  <a:latin typeface="ＭＳ Ｐゴシック"/>
                </a:rPr>
                <a:t>　</a:t>
              </a:r>
              <a:r>
                <a:rPr lang="ja-JP" altLang="en-US" sz="1477" b="1" dirty="0">
                  <a:solidFill>
                    <a:prstClr val="black"/>
                  </a:solidFill>
                  <a:latin typeface="ＭＳ Ｐゴシック"/>
                </a:rPr>
                <a:t>○運営基準の見直し（基準省令の改正）</a:t>
              </a:r>
              <a:endParaRPr lang="en-US" altLang="ja-JP" sz="1477" dirty="0">
                <a:solidFill>
                  <a:prstClr val="black"/>
                </a:solidFill>
                <a:latin typeface="ＭＳ Ｐゴシック"/>
              </a:endParaRPr>
            </a:p>
            <a:p>
              <a:pPr marL="663926" indent="-263493">
                <a:spcBef>
                  <a:spcPts val="0"/>
                </a:spcBef>
                <a:buFont typeface="Wingdings" panose="05000000000000000000" pitchFamily="2" charset="2"/>
                <a:buChar char="Ø"/>
              </a:pPr>
              <a:r>
                <a:rPr lang="ja-JP" altLang="en-US" sz="1292" dirty="0">
                  <a:solidFill>
                    <a:prstClr val="black"/>
                  </a:solidFill>
                  <a:latin typeface="ＭＳ Ｐゴシック"/>
                </a:rPr>
                <a:t>運営基準において、放課後等デイサービスガイドラインの内容に沿った評価項目を規定し、それに基づいた評価を行うことを義務付ける。</a:t>
              </a:r>
              <a:endParaRPr lang="en-US" altLang="ja-JP" sz="1292" dirty="0">
                <a:solidFill>
                  <a:prstClr val="black"/>
                </a:solidFill>
                <a:latin typeface="ＭＳ Ｐゴシック"/>
              </a:endParaRPr>
            </a:p>
            <a:p>
              <a:pPr marL="663926" indent="-263493">
                <a:spcBef>
                  <a:spcPts val="0"/>
                </a:spcBef>
                <a:buFont typeface="Wingdings" panose="05000000000000000000" pitchFamily="2" charset="2"/>
                <a:buChar char="Ø"/>
              </a:pPr>
              <a:r>
                <a:rPr lang="ja-JP" altLang="en-US" sz="1292" dirty="0">
                  <a:solidFill>
                    <a:prstClr val="black"/>
                  </a:solidFill>
                  <a:latin typeface="ＭＳ Ｐゴシック"/>
                </a:rPr>
                <a:t>質の評価及び改善の内容をおおむね１年に１回以上公表しなければならない旨規定</a:t>
              </a:r>
            </a:p>
          </p:txBody>
        </p:sp>
        <p:sp>
          <p:nvSpPr>
            <p:cNvPr id="11" name="正方形/長方形 10"/>
            <p:cNvSpPr/>
            <p:nvPr/>
          </p:nvSpPr>
          <p:spPr>
            <a:xfrm>
              <a:off x="200471" y="680864"/>
              <a:ext cx="5989935" cy="28776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nchorCtr="0"/>
            <a:lstStyle/>
            <a:p>
              <a:r>
                <a:rPr lang="ja-JP" altLang="en-US" sz="1477" b="1" dirty="0">
                  <a:solidFill>
                    <a:prstClr val="black"/>
                  </a:solidFill>
                  <a:latin typeface="ＭＳ Ｐゴシック"/>
                </a:rPr>
                <a:t>１．指定基準等の見直しによる対応</a:t>
              </a:r>
              <a:r>
                <a:rPr lang="en-US" altLang="ja-JP" sz="1477" b="1" dirty="0">
                  <a:solidFill>
                    <a:prstClr val="black"/>
                  </a:solidFill>
                  <a:latin typeface="ＭＳ Ｐゴシック"/>
                </a:rPr>
                <a:t>【</a:t>
              </a:r>
              <a:r>
                <a:rPr lang="ja-JP" altLang="en-US" sz="1477" b="1" dirty="0">
                  <a:solidFill>
                    <a:prstClr val="black"/>
                  </a:solidFill>
                  <a:latin typeface="ＭＳ Ｐゴシック"/>
                </a:rPr>
                <a:t>平成２９年４月施行</a:t>
              </a:r>
              <a:r>
                <a:rPr lang="en-US" altLang="ja-JP" sz="1477" b="1" dirty="0">
                  <a:solidFill>
                    <a:prstClr val="black"/>
                  </a:solidFill>
                  <a:latin typeface="ＭＳ Ｐゴシック"/>
                </a:rPr>
                <a:t>】</a:t>
              </a:r>
            </a:p>
          </p:txBody>
        </p:sp>
      </p:grpSp>
      <p:sp>
        <p:nvSpPr>
          <p:cNvPr id="12" name="正方形/長方形 11"/>
          <p:cNvSpPr/>
          <p:nvPr/>
        </p:nvSpPr>
        <p:spPr>
          <a:xfrm>
            <a:off x="185070" y="4896584"/>
            <a:ext cx="4026890" cy="216288"/>
          </a:xfrm>
          <a:prstGeom prst="rect">
            <a:avLst/>
          </a:prstGeom>
          <a:ln/>
        </p:spPr>
        <p:style>
          <a:lnRef idx="1">
            <a:schemeClr val="accent5"/>
          </a:lnRef>
          <a:fillRef idx="2">
            <a:schemeClr val="accent5"/>
          </a:fillRef>
          <a:effectRef idx="1">
            <a:schemeClr val="accent5"/>
          </a:effectRef>
          <a:fontRef idx="minor">
            <a:schemeClr val="dk1"/>
          </a:fontRef>
        </p:style>
        <p:txBody>
          <a:bodyPr lIns="84315" tIns="42160" rIns="84315" bIns="42160" rtlCol="0" anchor="ctr" anchorCtr="0"/>
          <a:lstStyle/>
          <a:p>
            <a:r>
              <a:rPr lang="ja-JP" altLang="en-US" sz="1477" b="1" dirty="0">
                <a:solidFill>
                  <a:prstClr val="black"/>
                </a:solidFill>
                <a:latin typeface="ＭＳ Ｐゴシック"/>
              </a:rPr>
              <a:t>２．その他の対応</a:t>
            </a:r>
            <a:r>
              <a:rPr lang="en-US" altLang="ja-JP" sz="1477" b="1" dirty="0">
                <a:solidFill>
                  <a:prstClr val="black"/>
                </a:solidFill>
                <a:latin typeface="ＭＳ Ｐゴシック"/>
              </a:rPr>
              <a:t>【</a:t>
            </a:r>
            <a:r>
              <a:rPr lang="ja-JP" altLang="en-US" sz="1477" b="1" dirty="0">
                <a:solidFill>
                  <a:prstClr val="black"/>
                </a:solidFill>
                <a:latin typeface="ＭＳ Ｐゴシック"/>
              </a:rPr>
              <a:t>平成２９年４月～</a:t>
            </a:r>
            <a:r>
              <a:rPr lang="en-US" altLang="ja-JP" sz="1477" b="1" dirty="0">
                <a:solidFill>
                  <a:prstClr val="black"/>
                </a:solidFill>
                <a:latin typeface="ＭＳ Ｐゴシック"/>
              </a:rPr>
              <a:t>】</a:t>
            </a:r>
          </a:p>
        </p:txBody>
      </p:sp>
      <p:sp>
        <p:nvSpPr>
          <p:cNvPr id="1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98908" y="6495126"/>
            <a:ext cx="2057400" cy="365125"/>
          </a:xfrm>
        </p:spPr>
        <p:txBody>
          <a:bodyPr/>
          <a:lstStyle/>
          <a:p>
            <a:pPr>
              <a:defRPr/>
            </a:pPr>
            <a:fld id="{F90A3C79-1AFD-481B-B685-7933BCD0898B}" type="slidenum">
              <a:rPr lang="en-US" altLang="ja-JP" smtClean="0"/>
              <a:pPr>
                <a:defRPr/>
              </a:pPr>
              <a:t>120</a:t>
            </a:fld>
            <a:endParaRPr lang="en-US" altLang="ja-JP" dirty="0"/>
          </a:p>
        </p:txBody>
      </p:sp>
    </p:spTree>
    <p:extLst>
      <p:ext uri="{BB962C8B-B14F-4D97-AF65-F5344CB8AC3E}">
        <p14:creationId xmlns:p14="http://schemas.microsoft.com/office/powerpoint/2010/main" val="6053726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684778" y="371430"/>
            <a:ext cx="7703680" cy="616329"/>
          </a:xfrm>
          <a:prstGeom prst="rect">
            <a:avLst/>
          </a:prstGeom>
          <a:solidFill>
            <a:srgbClr val="FFC000"/>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pPr algn="ctr"/>
            <a:r>
              <a:rPr lang="ja-JP" altLang="en-US" sz="2585" b="1" dirty="0">
                <a:solidFill>
                  <a:prstClr val="black">
                    <a:lumMod val="65000"/>
                    <a:lumOff val="35000"/>
                  </a:prstClr>
                </a:solidFill>
              </a:rPr>
              <a:t>「放課後等デイサービスガイドライン」の概要</a:t>
            </a:r>
            <a:endParaRPr lang="en-US" altLang="ja-JP" sz="2585" b="1" dirty="0">
              <a:solidFill>
                <a:prstClr val="black">
                  <a:lumMod val="65000"/>
                  <a:lumOff val="35000"/>
                </a:prstClr>
              </a:solidFill>
            </a:endParaRPr>
          </a:p>
        </p:txBody>
      </p:sp>
      <p:sp>
        <p:nvSpPr>
          <p:cNvPr id="2" name="正方形/長方形 1"/>
          <p:cNvSpPr/>
          <p:nvPr/>
        </p:nvSpPr>
        <p:spPr>
          <a:xfrm>
            <a:off x="291811" y="1102589"/>
            <a:ext cx="8657994" cy="1994068"/>
          </a:xfrm>
          <a:prstGeom prst="rect">
            <a:avLst/>
          </a:prstGeom>
          <a:solidFill>
            <a:schemeClr val="bg1">
              <a:lumMod val="95000"/>
            </a:schemeClr>
          </a:solidFill>
          <a:ln>
            <a:solidFill>
              <a:schemeClr val="tx2"/>
            </a:solidFill>
          </a:ln>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a:endParaRPr lang="ja-JP" altLang="en-US">
              <a:solidFill>
                <a:prstClr val="black"/>
              </a:solidFill>
            </a:endParaRPr>
          </a:p>
        </p:txBody>
      </p:sp>
      <p:sp>
        <p:nvSpPr>
          <p:cNvPr id="3" name="正方形/長方形 2"/>
          <p:cNvSpPr/>
          <p:nvPr/>
        </p:nvSpPr>
        <p:spPr>
          <a:xfrm>
            <a:off x="393469" y="1377333"/>
            <a:ext cx="456442" cy="1320527"/>
          </a:xfrm>
          <a:prstGeom prst="rect">
            <a:avLst/>
          </a:prstGeom>
          <a:ln/>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pPr algn="ctr"/>
            <a:r>
              <a:rPr lang="ja-JP" altLang="en-US" b="1" dirty="0">
                <a:solidFill>
                  <a:prstClr val="white"/>
                </a:solidFill>
              </a:rPr>
              <a:t>総則</a:t>
            </a:r>
          </a:p>
        </p:txBody>
      </p:sp>
      <p:sp>
        <p:nvSpPr>
          <p:cNvPr id="5" name="角丸四角形 4"/>
          <p:cNvSpPr/>
          <p:nvPr/>
        </p:nvSpPr>
        <p:spPr>
          <a:xfrm>
            <a:off x="172743" y="3220281"/>
            <a:ext cx="8896130" cy="3200996"/>
          </a:xfrm>
          <a:prstGeom prst="roundRect">
            <a:avLst>
              <a:gd name="adj" fmla="val 3451"/>
            </a:avLst>
          </a:prstGeom>
          <a:ln/>
        </p:spPr>
        <p:style>
          <a:lnRef idx="2">
            <a:schemeClr val="accent1"/>
          </a:lnRef>
          <a:fillRef idx="1">
            <a:schemeClr val="lt1"/>
          </a:fillRef>
          <a:effectRef idx="0">
            <a:schemeClr val="accent1"/>
          </a:effectRef>
          <a:fontRef idx="minor">
            <a:schemeClr val="dk1"/>
          </a:fontRef>
        </p:style>
        <p:txBody>
          <a:bodyPr lIns="84315" tIns="42160" rIns="84315" bIns="42160" rtlCol="0" anchor="ctr"/>
          <a:lstStyle/>
          <a:p>
            <a:pPr algn="ctr"/>
            <a:endParaRPr lang="ja-JP" altLang="en-US">
              <a:solidFill>
                <a:prstClr val="black"/>
              </a:solidFill>
              <a:effectLst>
                <a:outerShdw blurRad="50800" dist="38100" dir="2700000" algn="tl" rotWithShape="0">
                  <a:prstClr val="black">
                    <a:alpha val="40000"/>
                  </a:prstClr>
                </a:outerShdw>
              </a:effectLst>
            </a:endParaRPr>
          </a:p>
        </p:txBody>
      </p:sp>
      <p:sp>
        <p:nvSpPr>
          <p:cNvPr id="29" name="正方形/長方形 28"/>
          <p:cNvSpPr/>
          <p:nvPr/>
        </p:nvSpPr>
        <p:spPr>
          <a:xfrm>
            <a:off x="6660276" y="3219126"/>
            <a:ext cx="2054436" cy="475775"/>
          </a:xfrm>
          <a:prstGeom prst="rect">
            <a:avLst/>
          </a:prstGeom>
          <a:ln/>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pPr algn="ctr"/>
            <a:r>
              <a:rPr lang="ja-JP" altLang="en-US" sz="1477" b="1" dirty="0">
                <a:solidFill>
                  <a:prstClr val="white"/>
                </a:solidFill>
              </a:rPr>
              <a:t>従業者向け</a:t>
            </a:r>
            <a:endParaRPr lang="en-US" altLang="ja-JP" sz="1477" b="1" dirty="0">
              <a:solidFill>
                <a:prstClr val="white"/>
              </a:solidFill>
            </a:endParaRPr>
          </a:p>
          <a:p>
            <a:pPr algn="ctr"/>
            <a:r>
              <a:rPr lang="ja-JP" altLang="en-US" sz="1477" b="1" dirty="0">
                <a:solidFill>
                  <a:prstClr val="white"/>
                </a:solidFill>
              </a:rPr>
              <a:t>ガイドライン</a:t>
            </a:r>
            <a:endParaRPr lang="en-US" altLang="ja-JP" sz="1477" b="1" dirty="0">
              <a:solidFill>
                <a:prstClr val="white"/>
              </a:solidFill>
            </a:endParaRPr>
          </a:p>
        </p:txBody>
      </p:sp>
      <p:sp>
        <p:nvSpPr>
          <p:cNvPr id="28" name="正方形/長方形 27"/>
          <p:cNvSpPr/>
          <p:nvPr/>
        </p:nvSpPr>
        <p:spPr>
          <a:xfrm>
            <a:off x="3458494" y="3219126"/>
            <a:ext cx="2520280" cy="475775"/>
          </a:xfrm>
          <a:prstGeom prst="rect">
            <a:avLst/>
          </a:prstGeom>
          <a:ln/>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pPr algn="ctr"/>
            <a:r>
              <a:rPr lang="ja-JP" altLang="en-US" sz="1477" b="1" dirty="0">
                <a:solidFill>
                  <a:prstClr val="white"/>
                </a:solidFill>
              </a:rPr>
              <a:t>児童発達支援管理責任者</a:t>
            </a:r>
            <a:endParaRPr lang="en-US" altLang="ja-JP" sz="1477" b="1" dirty="0">
              <a:solidFill>
                <a:prstClr val="white"/>
              </a:solidFill>
            </a:endParaRPr>
          </a:p>
          <a:p>
            <a:pPr algn="ctr"/>
            <a:r>
              <a:rPr lang="ja-JP" altLang="en-US" sz="1477" b="1" dirty="0">
                <a:solidFill>
                  <a:prstClr val="white"/>
                </a:solidFill>
              </a:rPr>
              <a:t>向けガイドライン</a:t>
            </a:r>
          </a:p>
        </p:txBody>
      </p:sp>
      <p:sp>
        <p:nvSpPr>
          <p:cNvPr id="27" name="正方形/長方形 26"/>
          <p:cNvSpPr/>
          <p:nvPr/>
        </p:nvSpPr>
        <p:spPr>
          <a:xfrm>
            <a:off x="412305" y="3219126"/>
            <a:ext cx="2386067" cy="475775"/>
          </a:xfrm>
          <a:prstGeom prst="rect">
            <a:avLst/>
          </a:prstGeom>
          <a:ln/>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pPr algn="ctr"/>
            <a:r>
              <a:rPr lang="ja-JP" altLang="en-US" sz="1477" b="1" dirty="0">
                <a:solidFill>
                  <a:prstClr val="white"/>
                </a:solidFill>
              </a:rPr>
              <a:t>設置者・管理者向け</a:t>
            </a:r>
            <a:endParaRPr lang="en-US" altLang="ja-JP" sz="1477" b="1" dirty="0">
              <a:solidFill>
                <a:prstClr val="white"/>
              </a:solidFill>
            </a:endParaRPr>
          </a:p>
          <a:p>
            <a:pPr algn="ctr"/>
            <a:r>
              <a:rPr lang="ja-JP" altLang="en-US" sz="1477" b="1" dirty="0">
                <a:solidFill>
                  <a:prstClr val="white"/>
                </a:solidFill>
              </a:rPr>
              <a:t>ガイドライン</a:t>
            </a:r>
          </a:p>
        </p:txBody>
      </p:sp>
      <p:sp>
        <p:nvSpPr>
          <p:cNvPr id="10" name="テキスト ボックス 9"/>
          <p:cNvSpPr txBox="1"/>
          <p:nvPr/>
        </p:nvSpPr>
        <p:spPr>
          <a:xfrm>
            <a:off x="971600" y="1204444"/>
            <a:ext cx="7743068" cy="1830173"/>
          </a:xfrm>
          <a:prstGeom prst="rect">
            <a:avLst/>
          </a:prstGeom>
          <a:noFill/>
          <a:ln w="12700">
            <a:solidFill>
              <a:schemeClr val="tx2"/>
            </a:solidFill>
            <a:prstDash val="lgDash"/>
          </a:ln>
        </p:spPr>
        <p:txBody>
          <a:bodyPr wrap="square" lIns="84315" tIns="42160" rIns="84315" bIns="42160" rtlCol="0">
            <a:spAutoFit/>
          </a:bodyPr>
          <a:lstStyle/>
          <a:p>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7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ガイドラインの趣旨</a:t>
            </a:r>
            <a:endParaRPr lang="en-US" altLang="ja-JP"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放課後等デイサービスの基本的役割</a:t>
            </a:r>
            <a:endParaRPr lang="en-US" altLang="ja-JP"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Aft>
                <a:spcPts val="554"/>
              </a:spcAft>
            </a:pP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子どもの最善の利益の保障／共生社会の実現に向けた後方支援／保護者支援</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放課後等デイサービスの提供に当たっての基本的姿勢と基本活動</a:t>
            </a:r>
            <a:endParaRPr lang="en-US" altLang="ja-JP"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Aft>
                <a:spcPts val="554"/>
              </a:spcAft>
            </a:pP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基本活動：　自立支援と日常生活の充実のための活動／創作活動／地域交流／余暇の提供　等</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事業所が適切な放課後等デイサービスを提供するために必要な組織運営管理</a:t>
            </a:r>
            <a:endParaRPr lang="en-US" altLang="ja-JP"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26152" y="3894313"/>
            <a:ext cx="8302366" cy="2319153"/>
          </a:xfrm>
          <a:prstGeom prst="rect">
            <a:avLst/>
          </a:prstGeom>
          <a:noFill/>
          <a:ln w="28575">
            <a:solidFill>
              <a:schemeClr val="tx2"/>
            </a:solidFill>
            <a:prstDash val="dash"/>
          </a:ln>
        </p:spPr>
        <p:txBody>
          <a:bodyPr wrap="square" lIns="84315" tIns="42160" rIns="84315" bIns="42160" rtlCol="0">
            <a:spAutoFit/>
          </a:bodyPr>
          <a:lstStyle/>
          <a:p>
            <a:pPr>
              <a:spcAft>
                <a:spcPts val="554"/>
              </a:spcAft>
            </a:pP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7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子どものニーズに応じた適切な支援の提供と支援の質の向上</a:t>
            </a:r>
            <a:endParaRPr lang="en-US" altLang="ja-JP"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環境・体制整備／ＰＤＣＡサイクルによる適切な事業所の管理</a:t>
            </a:r>
            <a:endPar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従業者等の知識・技術の向上／関係機関・団体や保護者との連携　等</a:t>
            </a:r>
            <a:endPar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108"/>
              </a:spcBef>
            </a:pP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子どもと保護者に対する説明責任等</a:t>
            </a:r>
            <a:endParaRPr lang="en-US" altLang="ja-JP"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運営規程の周知／子どもと保護者に対する支援利用申込時の説明／保護者に対する相談支援等</a:t>
            </a:r>
            <a:endPar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苦情解決対応／適切な情報伝達手段の確保／地域に開かれた事業運営　等</a:t>
            </a:r>
            <a:endPar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108"/>
              </a:spcBef>
            </a:pP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緊急時の対応と法令遵守等</a:t>
            </a:r>
            <a:endParaRPr lang="en-US" altLang="ja-JP" sz="1477"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緊急時対応／非常災害・防犯対策／虐待防止／身体拘束への対応</a:t>
            </a:r>
            <a:endPar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衛生・健康管理／安全確保／秘密保持等　等</a:t>
            </a:r>
            <a:endPar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7079312" y="6492875"/>
            <a:ext cx="2057400" cy="365125"/>
          </a:xfrm>
        </p:spPr>
        <p:txBody>
          <a:bodyPr/>
          <a:lstStyle/>
          <a:p>
            <a:pPr>
              <a:defRPr/>
            </a:pPr>
            <a:fld id="{804D6B79-3AEB-42FE-A736-A41F7AEA0445}" type="slidenum">
              <a:rPr lang="en-US" altLang="ja-JP" smtClean="0"/>
              <a:pPr>
                <a:defRPr/>
              </a:pPr>
              <a:t>121</a:t>
            </a:fld>
            <a:endParaRPr lang="en-US" altLang="ja-JP"/>
          </a:p>
        </p:txBody>
      </p:sp>
    </p:spTree>
    <p:extLst>
      <p:ext uri="{BB962C8B-B14F-4D97-AF65-F5344CB8AC3E}">
        <p14:creationId xmlns:p14="http://schemas.microsoft.com/office/powerpoint/2010/main" val="30499116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5969" y="581914"/>
            <a:ext cx="8981566" cy="731158"/>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738" dirty="0">
              <a:solidFill>
                <a:prstClr val="black"/>
              </a:solidFill>
            </a:endParaRPr>
          </a:p>
          <a:p>
            <a:r>
              <a:rPr lang="ja-JP" altLang="en-US" sz="1200" dirty="0">
                <a:solidFill>
                  <a:prstClr val="black"/>
                </a:solidFill>
              </a:rPr>
              <a:t>○　児童発達支援は、平成２４年４月に約１，７００か所であったが、平成２９年１月には約４，７００か所へと増加している。このような中、支援の質の確保及びその向上を図る必要がある。このため、児童発達支援が提供すべき支援の内容を示し、支援の一定の質を担保するための全国共通の枠組みとして策定、公表。（平成</a:t>
            </a:r>
            <a:r>
              <a:rPr lang="en-US" altLang="ja-JP" sz="1200" dirty="0">
                <a:solidFill>
                  <a:prstClr val="black"/>
                </a:solidFill>
              </a:rPr>
              <a:t>29</a:t>
            </a:r>
            <a:r>
              <a:rPr lang="ja-JP" altLang="en-US" sz="1200" dirty="0">
                <a:solidFill>
                  <a:prstClr val="black"/>
                </a:solidFill>
              </a:rPr>
              <a:t>年</a:t>
            </a:r>
            <a:r>
              <a:rPr lang="en-US" altLang="ja-JP" sz="1200" dirty="0">
                <a:solidFill>
                  <a:prstClr val="black"/>
                </a:solidFill>
              </a:rPr>
              <a:t>7</a:t>
            </a:r>
            <a:r>
              <a:rPr lang="ja-JP" altLang="en-US" sz="1200" dirty="0">
                <a:solidFill>
                  <a:prstClr val="black"/>
                </a:solidFill>
              </a:rPr>
              <a:t>月</a:t>
            </a:r>
            <a:r>
              <a:rPr lang="en-US" altLang="ja-JP" sz="1200" dirty="0">
                <a:solidFill>
                  <a:prstClr val="black"/>
                </a:solidFill>
              </a:rPr>
              <a:t>24</a:t>
            </a:r>
            <a:r>
              <a:rPr lang="ja-JP" altLang="en-US" sz="1200" dirty="0">
                <a:solidFill>
                  <a:prstClr val="black"/>
                </a:solidFill>
              </a:rPr>
              <a:t>日付障発</a:t>
            </a:r>
            <a:r>
              <a:rPr lang="en-US" altLang="ja-JP" sz="1200" dirty="0">
                <a:solidFill>
                  <a:prstClr val="black"/>
                </a:solidFill>
              </a:rPr>
              <a:t>0724</a:t>
            </a:r>
            <a:r>
              <a:rPr lang="ja-JP" altLang="en-US" sz="1200" dirty="0">
                <a:solidFill>
                  <a:prstClr val="black"/>
                </a:solidFill>
              </a:rPr>
              <a:t>第１号）</a:t>
            </a:r>
          </a:p>
        </p:txBody>
      </p:sp>
      <p:sp>
        <p:nvSpPr>
          <p:cNvPr id="3" name="正方形/長方形 2"/>
          <p:cNvSpPr/>
          <p:nvPr/>
        </p:nvSpPr>
        <p:spPr>
          <a:xfrm>
            <a:off x="67426" y="382510"/>
            <a:ext cx="1646410" cy="269871"/>
          </a:xfrm>
          <a:prstGeom prst="rect">
            <a:avLst/>
          </a:prstGeom>
          <a:gradFill>
            <a:gsLst>
              <a:gs pos="0">
                <a:srgbClr val="FFC000"/>
              </a:gs>
              <a:gs pos="51000">
                <a:schemeClr val="accent6">
                  <a:lumMod val="20000"/>
                  <a:lumOff val="80000"/>
                </a:schemeClr>
              </a:gs>
              <a:gs pos="100000">
                <a:schemeClr val="accent6">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rPr>
              <a:t>ガイドラインの策定</a:t>
            </a:r>
          </a:p>
        </p:txBody>
      </p:sp>
      <p:sp>
        <p:nvSpPr>
          <p:cNvPr id="6" name="正方形/長方形 5"/>
          <p:cNvSpPr/>
          <p:nvPr/>
        </p:nvSpPr>
        <p:spPr>
          <a:xfrm>
            <a:off x="95969" y="1313072"/>
            <a:ext cx="8981566" cy="5092830"/>
          </a:xfrm>
          <a:prstGeom prst="rect">
            <a:avLst/>
          </a:prstGeom>
          <a:solidFill>
            <a:schemeClr val="accent6">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219388" y="1428856"/>
            <a:ext cx="8806057" cy="688843"/>
          </a:xfrm>
          <a:prstGeom prst="rect">
            <a:avLst/>
          </a:prstGeom>
          <a:solidFill>
            <a:schemeClr val="accent5">
              <a:lumMod val="20000"/>
              <a:lumOff val="80000"/>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lang="en-US" altLang="ja-JP" sz="1292" dirty="0">
              <a:solidFill>
                <a:prstClr val="black"/>
              </a:solidFill>
            </a:endParaRPr>
          </a:p>
          <a:p>
            <a:r>
              <a:rPr lang="ja-JP" altLang="en-US" sz="1292" dirty="0">
                <a:solidFill>
                  <a:prstClr val="black"/>
                </a:solidFill>
              </a:rPr>
              <a:t>　児童発達支援について、障害のある子ども本人やその家族に対して質の高い児童発達支援を提供するため、児童発達支援センター等における児童発達支援の内容や運営及びこれに関する事項を定める。</a:t>
            </a:r>
            <a:endParaRPr lang="en-US" altLang="ja-JP" sz="1292" dirty="0">
              <a:solidFill>
                <a:prstClr val="black"/>
              </a:solidFill>
            </a:endParaRPr>
          </a:p>
        </p:txBody>
      </p:sp>
      <p:sp>
        <p:nvSpPr>
          <p:cNvPr id="14" name="正方形/長方形 13"/>
          <p:cNvSpPr/>
          <p:nvPr/>
        </p:nvSpPr>
        <p:spPr>
          <a:xfrm>
            <a:off x="185051" y="1356679"/>
            <a:ext cx="1794662" cy="288738"/>
          </a:xfrm>
          <a:prstGeom prst="rect">
            <a:avLst/>
          </a:prstGeom>
          <a:gradFill>
            <a:gsLst>
              <a:gs pos="0">
                <a:srgbClr val="FFC000"/>
              </a:gs>
              <a:gs pos="51000">
                <a:schemeClr val="accent6">
                  <a:lumMod val="20000"/>
                  <a:lumOff val="80000"/>
                </a:schemeClr>
              </a:gs>
              <a:gs pos="100000">
                <a:schemeClr val="accent6">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black"/>
                </a:solidFill>
              </a:rPr>
              <a:t>ガイドラインの目的</a:t>
            </a:r>
          </a:p>
        </p:txBody>
      </p:sp>
      <p:sp>
        <p:nvSpPr>
          <p:cNvPr id="30" name="正方形/長方形 29"/>
          <p:cNvSpPr/>
          <p:nvPr/>
        </p:nvSpPr>
        <p:spPr>
          <a:xfrm>
            <a:off x="219388" y="2285982"/>
            <a:ext cx="8806057" cy="1626792"/>
          </a:xfrm>
          <a:prstGeom prst="rect">
            <a:avLst/>
          </a:prstGeom>
          <a:solidFill>
            <a:schemeClr val="accent5">
              <a:lumMod val="20000"/>
              <a:lumOff val="80000"/>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lang="en-US" altLang="ja-JP" sz="1108" dirty="0">
              <a:solidFill>
                <a:prstClr val="black"/>
              </a:solidFill>
            </a:endParaRPr>
          </a:p>
          <a:p>
            <a:r>
              <a:rPr lang="ja-JP" altLang="en-US" sz="1108" dirty="0">
                <a:solidFill>
                  <a:prstClr val="black"/>
                </a:solidFill>
              </a:rPr>
              <a:t>　児童発達支援は、大別すると「発達支援（本人支援及び移行支援）」、「家庭支援」及び「地域支援」からなる。</a:t>
            </a:r>
            <a:endParaRPr lang="en-US" altLang="ja-JP" sz="1108" dirty="0">
              <a:solidFill>
                <a:prstClr val="black"/>
              </a:solidFill>
            </a:endParaRPr>
          </a:p>
          <a:p>
            <a:r>
              <a:rPr lang="ja-JP" altLang="en-US" sz="1108" dirty="0">
                <a:solidFill>
                  <a:prstClr val="black"/>
                </a:solidFill>
              </a:rPr>
              <a:t>　</a:t>
            </a:r>
            <a:r>
              <a:rPr lang="en-US" altLang="ja-JP" sz="1108" dirty="0">
                <a:solidFill>
                  <a:prstClr val="black"/>
                </a:solidFill>
              </a:rPr>
              <a:t>【</a:t>
            </a:r>
            <a:r>
              <a:rPr lang="ja-JP" altLang="en-US" sz="1108" dirty="0">
                <a:solidFill>
                  <a:prstClr val="black"/>
                </a:solidFill>
              </a:rPr>
              <a:t>本人支援</a:t>
            </a:r>
            <a:r>
              <a:rPr lang="en-US" altLang="ja-JP" sz="1108" dirty="0">
                <a:solidFill>
                  <a:prstClr val="black"/>
                </a:solidFill>
              </a:rPr>
              <a:t>】</a:t>
            </a:r>
            <a:r>
              <a:rPr lang="ja-JP" altLang="en-US" sz="1108" dirty="0">
                <a:solidFill>
                  <a:prstClr val="black"/>
                </a:solidFill>
              </a:rPr>
              <a:t>障害のある子どもの発達の側面から、「健康・生活」、「運動・感覚」、「認知・行動」、「言語・コミュニケーション」、「人間関係・社会性」　の５領域において、将来、日常生活や社会生活を円滑に営めるようにすることを大きな目標として支援。</a:t>
            </a:r>
            <a:endParaRPr lang="en-US" altLang="ja-JP" sz="1108" dirty="0">
              <a:solidFill>
                <a:prstClr val="black"/>
              </a:solidFill>
            </a:endParaRPr>
          </a:p>
          <a:p>
            <a:r>
              <a:rPr lang="ja-JP" altLang="en-US" sz="1108" dirty="0">
                <a:solidFill>
                  <a:prstClr val="black"/>
                </a:solidFill>
              </a:rPr>
              <a:t>　</a:t>
            </a:r>
            <a:r>
              <a:rPr lang="en-US" altLang="ja-JP" sz="1108" dirty="0">
                <a:solidFill>
                  <a:prstClr val="black"/>
                </a:solidFill>
              </a:rPr>
              <a:t>【</a:t>
            </a:r>
            <a:r>
              <a:rPr lang="ja-JP" altLang="en-US" sz="1108" dirty="0">
                <a:solidFill>
                  <a:prstClr val="black"/>
                </a:solidFill>
              </a:rPr>
              <a:t>移行支援</a:t>
            </a:r>
            <a:r>
              <a:rPr lang="en-US" altLang="ja-JP" sz="1108" dirty="0">
                <a:solidFill>
                  <a:prstClr val="black"/>
                </a:solidFill>
              </a:rPr>
              <a:t>】</a:t>
            </a:r>
            <a:r>
              <a:rPr lang="ja-JP" altLang="en-US" sz="1108" dirty="0">
                <a:solidFill>
                  <a:prstClr val="black"/>
                </a:solidFill>
              </a:rPr>
              <a:t>障害の有無にかかわらず、全ての子どもが共に成長できるよう、可能な限り、地域の保育、教育等の支援を受けられるようにし、かつ同年代の子どもとの仲間作りを図っていくこと。</a:t>
            </a:r>
            <a:endParaRPr lang="en-US" altLang="ja-JP" sz="1108" dirty="0">
              <a:solidFill>
                <a:prstClr val="black"/>
              </a:solidFill>
            </a:endParaRPr>
          </a:p>
          <a:p>
            <a:r>
              <a:rPr lang="ja-JP" altLang="en-US" sz="1108" dirty="0">
                <a:solidFill>
                  <a:prstClr val="black"/>
                </a:solidFill>
              </a:rPr>
              <a:t>　</a:t>
            </a:r>
            <a:r>
              <a:rPr lang="en-US" altLang="ja-JP" sz="1108" dirty="0">
                <a:solidFill>
                  <a:prstClr val="black"/>
                </a:solidFill>
              </a:rPr>
              <a:t>【</a:t>
            </a:r>
            <a:r>
              <a:rPr lang="ja-JP" altLang="en-US" sz="1108" dirty="0">
                <a:solidFill>
                  <a:prstClr val="black"/>
                </a:solidFill>
              </a:rPr>
              <a:t>家族支援</a:t>
            </a:r>
            <a:r>
              <a:rPr lang="en-US" altLang="ja-JP" sz="1108" dirty="0">
                <a:solidFill>
                  <a:prstClr val="black"/>
                </a:solidFill>
              </a:rPr>
              <a:t>】</a:t>
            </a:r>
            <a:r>
              <a:rPr lang="ja-JP" altLang="en-US" sz="1108" dirty="0">
                <a:solidFill>
                  <a:prstClr val="black"/>
                </a:solidFill>
              </a:rPr>
              <a:t>家族が安心して子育てを行うことが出来るよう、さまざまな家族の負担を軽減していくための物理的及び心理的支援等。</a:t>
            </a:r>
            <a:endParaRPr lang="en-US" altLang="ja-JP" sz="1108" dirty="0">
              <a:solidFill>
                <a:prstClr val="black"/>
              </a:solidFill>
            </a:endParaRPr>
          </a:p>
          <a:p>
            <a:r>
              <a:rPr lang="ja-JP" altLang="en-US" sz="1108" dirty="0">
                <a:solidFill>
                  <a:prstClr val="black"/>
                </a:solidFill>
              </a:rPr>
              <a:t>　</a:t>
            </a:r>
            <a:r>
              <a:rPr lang="en-US" altLang="ja-JP" sz="1108" dirty="0">
                <a:solidFill>
                  <a:prstClr val="black"/>
                </a:solidFill>
              </a:rPr>
              <a:t>【</a:t>
            </a:r>
            <a:r>
              <a:rPr lang="ja-JP" altLang="en-US" sz="1108" dirty="0">
                <a:solidFill>
                  <a:prstClr val="black"/>
                </a:solidFill>
              </a:rPr>
              <a:t>地域支援</a:t>
            </a:r>
            <a:r>
              <a:rPr lang="en-US" altLang="ja-JP" sz="1108" dirty="0">
                <a:solidFill>
                  <a:prstClr val="black"/>
                </a:solidFill>
              </a:rPr>
              <a:t>】</a:t>
            </a:r>
            <a:r>
              <a:rPr lang="ja-JP" altLang="en-US" sz="1108" dirty="0">
                <a:solidFill>
                  <a:prstClr val="black"/>
                </a:solidFill>
              </a:rPr>
              <a:t>支援を利用する子どもが地域で適切な支援を受けられるよう、関係機関等と連携すること。また、地域の子育て支援力を高めるためのネットワークを構築すること。</a:t>
            </a:r>
          </a:p>
        </p:txBody>
      </p:sp>
      <p:sp>
        <p:nvSpPr>
          <p:cNvPr id="18" name="正方形/長方形 17"/>
          <p:cNvSpPr/>
          <p:nvPr/>
        </p:nvSpPr>
        <p:spPr>
          <a:xfrm>
            <a:off x="185058" y="2154306"/>
            <a:ext cx="2658757" cy="288738"/>
          </a:xfrm>
          <a:prstGeom prst="rect">
            <a:avLst/>
          </a:prstGeom>
          <a:gradFill>
            <a:gsLst>
              <a:gs pos="0">
                <a:srgbClr val="FFC000"/>
              </a:gs>
              <a:gs pos="51000">
                <a:schemeClr val="accent6">
                  <a:lumMod val="20000"/>
                  <a:lumOff val="80000"/>
                </a:schemeClr>
              </a:gs>
              <a:gs pos="100000">
                <a:schemeClr val="accent6">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black"/>
                </a:solidFill>
              </a:rPr>
              <a:t>児童発達支援の提供すべき支援</a:t>
            </a:r>
          </a:p>
        </p:txBody>
      </p:sp>
      <p:sp>
        <p:nvSpPr>
          <p:cNvPr id="40" name="正方形/長方形 39"/>
          <p:cNvSpPr/>
          <p:nvPr/>
        </p:nvSpPr>
        <p:spPr>
          <a:xfrm>
            <a:off x="219388" y="4038299"/>
            <a:ext cx="8806057" cy="632161"/>
          </a:xfrm>
          <a:prstGeom prst="rect">
            <a:avLst/>
          </a:prstGeom>
          <a:solidFill>
            <a:schemeClr val="accent5">
              <a:lumMod val="20000"/>
              <a:lumOff val="80000"/>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lang="en-US" altLang="ja-JP" sz="1292" dirty="0">
              <a:solidFill>
                <a:prstClr val="black"/>
              </a:solidFill>
            </a:endParaRPr>
          </a:p>
          <a:p>
            <a:r>
              <a:rPr lang="ja-JP" altLang="en-US" sz="1108" dirty="0">
                <a:solidFill>
                  <a:prstClr val="black"/>
                </a:solidFill>
              </a:rPr>
              <a:t>　障害のある子どもや保護者の生活全般における支援ニーズとそれに基づいた総合的な支援計画を把握し、具体的な支援内容を検討し実施する。　障害児支援利用計画と整合性のある児童発達支援計画を作成し、児童発達支援を実施する。</a:t>
            </a:r>
          </a:p>
        </p:txBody>
      </p:sp>
      <p:sp>
        <p:nvSpPr>
          <p:cNvPr id="39" name="正方形/長方形 38"/>
          <p:cNvSpPr/>
          <p:nvPr/>
        </p:nvSpPr>
        <p:spPr>
          <a:xfrm>
            <a:off x="185074" y="3944968"/>
            <a:ext cx="2802773" cy="292737"/>
          </a:xfrm>
          <a:prstGeom prst="rect">
            <a:avLst/>
          </a:prstGeom>
          <a:gradFill>
            <a:gsLst>
              <a:gs pos="0">
                <a:srgbClr val="FFC000"/>
              </a:gs>
              <a:gs pos="51000">
                <a:schemeClr val="accent6">
                  <a:lumMod val="20000"/>
                  <a:lumOff val="80000"/>
                </a:schemeClr>
              </a:gs>
              <a:gs pos="100000">
                <a:schemeClr val="accent6">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black"/>
                </a:solidFill>
              </a:rPr>
              <a:t>児童発達支援計画の作成及び評価</a:t>
            </a:r>
          </a:p>
        </p:txBody>
      </p:sp>
      <p:sp>
        <p:nvSpPr>
          <p:cNvPr id="44" name="額縁 43"/>
          <p:cNvSpPr/>
          <p:nvPr/>
        </p:nvSpPr>
        <p:spPr>
          <a:xfrm>
            <a:off x="2245588" y="116632"/>
            <a:ext cx="4652825" cy="373536"/>
          </a:xfrm>
          <a:prstGeom prst="bevel">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b="1" dirty="0">
                <a:solidFill>
                  <a:prstClr val="black"/>
                </a:solidFill>
              </a:rPr>
              <a:t>「児童発達支援ガイドライン」の概要</a:t>
            </a:r>
          </a:p>
        </p:txBody>
      </p:sp>
      <p:sp>
        <p:nvSpPr>
          <p:cNvPr id="24" name="正方形/長方形 23"/>
          <p:cNvSpPr/>
          <p:nvPr/>
        </p:nvSpPr>
        <p:spPr>
          <a:xfrm>
            <a:off x="219388" y="5407344"/>
            <a:ext cx="8806057" cy="632161"/>
          </a:xfrm>
          <a:prstGeom prst="rect">
            <a:avLst/>
          </a:prstGeom>
          <a:solidFill>
            <a:schemeClr val="accent5">
              <a:lumMod val="20000"/>
              <a:lumOff val="80000"/>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lang="en-US" altLang="ja-JP" sz="1292" dirty="0">
              <a:solidFill>
                <a:prstClr val="black"/>
              </a:solidFill>
            </a:endParaRPr>
          </a:p>
          <a:p>
            <a:r>
              <a:rPr lang="ja-JP" altLang="en-US" sz="1108" dirty="0">
                <a:solidFill>
                  <a:prstClr val="black"/>
                </a:solidFill>
              </a:rPr>
              <a:t>　支援に関わる人材の知識・技術を高めるため、様々な研修機会の確保、知識・技術の取得意欲を喚起することが重要。</a:t>
            </a:r>
            <a:endParaRPr lang="en-US" altLang="ja-JP" sz="1108" dirty="0">
              <a:solidFill>
                <a:prstClr val="black"/>
              </a:solidFill>
            </a:endParaRPr>
          </a:p>
          <a:p>
            <a:r>
              <a:rPr lang="ja-JP" altLang="en-US" sz="1108" dirty="0">
                <a:solidFill>
                  <a:prstClr val="black"/>
                </a:solidFill>
              </a:rPr>
              <a:t>　児童の権利条約、障害者の権利条約、児童福祉法等が求める子どもの最善の利益が考慮される必要がある。</a:t>
            </a:r>
          </a:p>
        </p:txBody>
      </p:sp>
      <p:sp>
        <p:nvSpPr>
          <p:cNvPr id="22" name="正方形/長方形 21"/>
          <p:cNvSpPr/>
          <p:nvPr/>
        </p:nvSpPr>
        <p:spPr>
          <a:xfrm>
            <a:off x="219388" y="4846667"/>
            <a:ext cx="8806057" cy="461665"/>
          </a:xfrm>
          <a:prstGeom prst="rect">
            <a:avLst/>
          </a:prstGeom>
          <a:solidFill>
            <a:schemeClr val="accent5">
              <a:lumMod val="20000"/>
              <a:lumOff val="80000"/>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lang="en-US" altLang="ja-JP" sz="1292" dirty="0">
              <a:solidFill>
                <a:prstClr val="black"/>
              </a:solidFill>
            </a:endParaRPr>
          </a:p>
          <a:p>
            <a:r>
              <a:rPr lang="ja-JP" altLang="en-US" sz="1108" dirty="0">
                <a:solidFill>
                  <a:prstClr val="black"/>
                </a:solidFill>
              </a:rPr>
              <a:t>　市町村、保健所、病院・診療所、保育所等、特別支援学校等の関係機関と連携を図り、円滑な児童発達支援の利用と、適切な移行を図る。</a:t>
            </a:r>
          </a:p>
        </p:txBody>
      </p:sp>
      <p:sp>
        <p:nvSpPr>
          <p:cNvPr id="21" name="正方形/長方形 20"/>
          <p:cNvSpPr/>
          <p:nvPr/>
        </p:nvSpPr>
        <p:spPr>
          <a:xfrm>
            <a:off x="185051" y="4702991"/>
            <a:ext cx="1528785" cy="292737"/>
          </a:xfrm>
          <a:prstGeom prst="rect">
            <a:avLst/>
          </a:prstGeom>
          <a:gradFill>
            <a:gsLst>
              <a:gs pos="0">
                <a:srgbClr val="FFC000"/>
              </a:gs>
              <a:gs pos="51000">
                <a:schemeClr val="accent6">
                  <a:lumMod val="20000"/>
                  <a:lumOff val="80000"/>
                </a:schemeClr>
              </a:gs>
              <a:gs pos="100000">
                <a:schemeClr val="accent6">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black"/>
                </a:solidFill>
              </a:rPr>
              <a:t>関係機関との連携</a:t>
            </a:r>
          </a:p>
        </p:txBody>
      </p:sp>
      <p:sp>
        <p:nvSpPr>
          <p:cNvPr id="23" name="正方形/長方形 22"/>
          <p:cNvSpPr/>
          <p:nvPr/>
        </p:nvSpPr>
        <p:spPr>
          <a:xfrm>
            <a:off x="185066" y="5340815"/>
            <a:ext cx="2298717" cy="292737"/>
          </a:xfrm>
          <a:prstGeom prst="rect">
            <a:avLst/>
          </a:prstGeom>
          <a:gradFill>
            <a:gsLst>
              <a:gs pos="0">
                <a:srgbClr val="FFC000"/>
              </a:gs>
              <a:gs pos="51000">
                <a:schemeClr val="accent6">
                  <a:lumMod val="20000"/>
                  <a:lumOff val="80000"/>
                </a:schemeClr>
              </a:gs>
              <a:gs pos="100000">
                <a:schemeClr val="accent6">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black"/>
                </a:solidFill>
              </a:rPr>
              <a:t>支援の質の向上と権利擁護</a:t>
            </a:r>
          </a:p>
        </p:txBody>
      </p:sp>
      <p:sp>
        <p:nvSpPr>
          <p:cNvPr id="25" name="正方形/長方形 24"/>
          <p:cNvSpPr/>
          <p:nvPr/>
        </p:nvSpPr>
        <p:spPr>
          <a:xfrm>
            <a:off x="219388" y="6005073"/>
            <a:ext cx="8806057" cy="43332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en-US" altLang="ja-JP" sz="1108" dirty="0">
                <a:solidFill>
                  <a:prstClr val="black"/>
                </a:solidFill>
              </a:rPr>
              <a:t>【</a:t>
            </a:r>
            <a:r>
              <a:rPr lang="ja-JP" altLang="en-US" sz="1108" dirty="0">
                <a:solidFill>
                  <a:prstClr val="black"/>
                </a:solidFill>
              </a:rPr>
              <a:t>自己評価結果の公表</a:t>
            </a:r>
            <a:r>
              <a:rPr lang="en-US" altLang="ja-JP" sz="1108" dirty="0">
                <a:solidFill>
                  <a:prstClr val="black"/>
                </a:solidFill>
              </a:rPr>
              <a:t>】</a:t>
            </a:r>
            <a:r>
              <a:rPr lang="ja-JP" altLang="en-US" sz="1108" dirty="0">
                <a:solidFill>
                  <a:prstClr val="black"/>
                </a:solidFill>
              </a:rPr>
              <a:t>　　職員による事業所支援の評価及び保護者等による事業所評価を踏まえ、事業所全体として自己評価を行う。また、概ね１年に１回以上、インターネットのホームページや会報等で公表していくことが必要。</a:t>
            </a:r>
          </a:p>
        </p:txBody>
      </p:sp>
      <p:sp>
        <p:nvSpPr>
          <p:cNvPr id="19"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6963421" y="6472431"/>
            <a:ext cx="2057400" cy="365125"/>
          </a:xfrm>
        </p:spPr>
        <p:txBody>
          <a:bodyPr/>
          <a:lstStyle/>
          <a:p>
            <a:pPr>
              <a:defRPr/>
            </a:pPr>
            <a:fld id="{F90A3C79-1AFD-481B-B685-7933BCD0898B}" type="slidenum">
              <a:rPr lang="en-US" altLang="ja-JP" smtClean="0"/>
              <a:pPr>
                <a:defRPr/>
              </a:pPr>
              <a:t>122</a:t>
            </a:fld>
            <a:endParaRPr lang="en-US" altLang="ja-JP" dirty="0"/>
          </a:p>
        </p:txBody>
      </p:sp>
    </p:spTree>
    <p:extLst>
      <p:ext uri="{BB962C8B-B14F-4D97-AF65-F5344CB8AC3E}">
        <p14:creationId xmlns:p14="http://schemas.microsoft.com/office/powerpoint/2010/main" val="34894147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47864" y="637307"/>
            <a:ext cx="5796219" cy="332345"/>
          </a:xfrm>
        </p:spPr>
        <p:txBody>
          <a:bodyPr>
            <a:normAutofit/>
          </a:bodyPr>
          <a:lstStyle/>
          <a:p>
            <a:r>
              <a:rPr lang="en-US" altLang="ja-JP" sz="1292" dirty="0"/>
              <a:t>【</a:t>
            </a:r>
            <a:r>
              <a:rPr lang="ja-JP" altLang="en-US" sz="1292" dirty="0"/>
              <a:t>障害保健福祉関係主管課長会議（平成３０年３月１４日）資料抜粋</a:t>
            </a:r>
            <a:r>
              <a:rPr lang="en-US" altLang="ja-JP" sz="1292" dirty="0"/>
              <a:t>】</a:t>
            </a:r>
            <a:endParaRPr lang="ja-JP" altLang="en-US" sz="1292" dirty="0"/>
          </a:p>
        </p:txBody>
      </p:sp>
      <p:sp>
        <p:nvSpPr>
          <p:cNvPr id="3" name="コンテンツ プレースホルダー 2"/>
          <p:cNvSpPr>
            <a:spLocks noGrp="1"/>
          </p:cNvSpPr>
          <p:nvPr>
            <p:ph idx="1"/>
          </p:nvPr>
        </p:nvSpPr>
        <p:spPr>
          <a:xfrm>
            <a:off x="118582" y="969652"/>
            <a:ext cx="8958949" cy="5516921"/>
          </a:xfrm>
          <a:ln>
            <a:solidFill>
              <a:schemeClr val="accent1">
                <a:shade val="50000"/>
              </a:schemeClr>
            </a:solidFill>
          </a:ln>
        </p:spPr>
        <p:txBody>
          <a:bodyPr>
            <a:normAutofit lnSpcReduction="10000"/>
          </a:bodyPr>
          <a:lstStyle/>
          <a:p>
            <a:pPr marL="0" indent="0">
              <a:buNone/>
            </a:pPr>
            <a:endParaRPr lang="en-US" altLang="ja-JP" sz="462" b="1" dirty="0"/>
          </a:p>
          <a:p>
            <a:pPr marL="0" indent="0">
              <a:buNone/>
            </a:pPr>
            <a:r>
              <a:rPr lang="ja-JP" altLang="en-US" sz="1108" b="1" dirty="0"/>
              <a:t>（ ４ ） 福祉型障害児入所施設における過齢児の地域移行等について</a:t>
            </a:r>
          </a:p>
          <a:p>
            <a:pPr marL="0" indent="0">
              <a:buNone/>
            </a:pPr>
            <a:endParaRPr lang="ja-JP" altLang="en-US" sz="1108" dirty="0"/>
          </a:p>
          <a:p>
            <a:pPr marL="0" indent="0">
              <a:buNone/>
            </a:pPr>
            <a:r>
              <a:rPr lang="ja-JP" altLang="en-US" sz="1108"/>
              <a:t>　障害児</a:t>
            </a:r>
            <a:r>
              <a:rPr lang="ja-JP" altLang="en-US" sz="1108" dirty="0"/>
              <a:t>入所施設の移行に関しては、昨年度の主管課長会議において、</a:t>
            </a:r>
          </a:p>
          <a:p>
            <a:pPr marL="0" indent="0">
              <a:buNone/>
            </a:pPr>
            <a:endParaRPr lang="ja-JP" altLang="en-US" sz="1108" dirty="0"/>
          </a:p>
          <a:p>
            <a:pPr marL="0" indent="0">
              <a:buNone/>
            </a:pPr>
            <a:r>
              <a:rPr lang="en-US" altLang="ja-JP" sz="1108" dirty="0"/>
              <a:t>【</a:t>
            </a:r>
            <a:r>
              <a:rPr lang="ja-JP" altLang="en-US" sz="1108" dirty="0"/>
              <a:t>福祉型障害児入所施設</a:t>
            </a:r>
            <a:r>
              <a:rPr lang="en-US" altLang="ja-JP" sz="1108" dirty="0"/>
              <a:t>】</a:t>
            </a:r>
          </a:p>
          <a:p>
            <a:pPr marL="0" indent="0">
              <a:buNone/>
            </a:pPr>
            <a:r>
              <a:rPr lang="ja-JP" altLang="en-US" sz="1108" dirty="0"/>
              <a:t>　福祉型障害児入所施設については、特に都市部において、強度行動障害者等の障害福祉サービスでの支援の提供の場が不足している状況等に鑑み、みなし規定の期限を３ 年延長し、平成</a:t>
            </a:r>
            <a:r>
              <a:rPr lang="en-US" altLang="ja-JP" sz="1108" dirty="0"/>
              <a:t>33 </a:t>
            </a:r>
            <a:r>
              <a:rPr lang="ja-JP" altLang="en-US" sz="1108" dirty="0"/>
              <a:t>年３ 月</a:t>
            </a:r>
            <a:r>
              <a:rPr lang="en-US" altLang="ja-JP" sz="1108" dirty="0"/>
              <a:t>31 </a:t>
            </a:r>
            <a:r>
              <a:rPr lang="ja-JP" altLang="en-US" sz="1108" dirty="0"/>
              <a:t>日までとする。</a:t>
            </a:r>
          </a:p>
          <a:p>
            <a:pPr marL="0" indent="0">
              <a:buNone/>
            </a:pPr>
            <a:endParaRPr lang="ja-JP" altLang="en-US" sz="1108" dirty="0"/>
          </a:p>
          <a:p>
            <a:pPr marL="0" indent="0">
              <a:buNone/>
            </a:pPr>
            <a:r>
              <a:rPr lang="en-US" altLang="ja-JP" sz="1108" dirty="0"/>
              <a:t>【</a:t>
            </a:r>
            <a:r>
              <a:rPr lang="ja-JP" altLang="en-US" sz="1108" dirty="0"/>
              <a:t>医療型障害児入所施設等</a:t>
            </a:r>
            <a:r>
              <a:rPr lang="en-US" altLang="ja-JP" sz="1108" dirty="0"/>
              <a:t>】</a:t>
            </a:r>
          </a:p>
          <a:p>
            <a:pPr marL="0" indent="0">
              <a:buNone/>
            </a:pPr>
            <a:r>
              <a:rPr lang="ja-JP" altLang="en-US" sz="1108" dirty="0"/>
              <a:t>　平成</a:t>
            </a:r>
            <a:r>
              <a:rPr lang="en-US" altLang="ja-JP" sz="1108" dirty="0"/>
              <a:t>26 </a:t>
            </a:r>
            <a:r>
              <a:rPr lang="ja-JP" altLang="en-US" sz="1108" dirty="0"/>
              <a:t>年の「障害児の在り方に関する検討会」報告書において、「障害児入所施設と療養介護が一体的に実施できる事業所指定の特例措置を恒久的な制度にする必要がある」とされたことから、医療型障害児入所施設及び指定発達支援医療機関については、「入所者の年齢や状態に応じた適切な日中活動を提供していくことを前提に、医療型障害児入所施設等と療養介護の両方の指定を同時に受ける、現行のみなし規定を恒久化する。」とお示ししたところである。</a:t>
            </a:r>
          </a:p>
          <a:p>
            <a:pPr marL="0" indent="0">
              <a:buNone/>
            </a:pPr>
            <a:endParaRPr lang="ja-JP" altLang="en-US" sz="1108" dirty="0"/>
          </a:p>
          <a:p>
            <a:pPr marL="0" indent="0">
              <a:buNone/>
            </a:pPr>
            <a:r>
              <a:rPr lang="ja-JP" altLang="en-US" sz="1108" dirty="0"/>
              <a:t>　福祉型障害児入所施設の地域移行等については、障害児福祉計画において、障害児通所支援や障害児入所支援から障害福祉サービスへ円滑に支援の移行が図られるよう、都道府県と市町村は緊密な連携を図る必要があることや、特に障害児入所支援から障害福祉サービスへの支援の移行に当たっては、市町村は都道府県と連携し、障害児入所施設や障害福祉サービス事業所等と協力しながら、障害児が指定障害児入所施設等へ入所した後から、退所後の支援を見据え、連絡調整を図っていくことが必要であることを盛り込んでいる。</a:t>
            </a:r>
          </a:p>
          <a:p>
            <a:pPr marL="0" indent="0">
              <a:buNone/>
            </a:pPr>
            <a:endParaRPr lang="ja-JP" altLang="en-US" sz="1108" dirty="0"/>
          </a:p>
          <a:p>
            <a:pPr marL="0" indent="0">
              <a:buNone/>
            </a:pPr>
            <a:r>
              <a:rPr lang="ja-JP" altLang="en-US" sz="1108" dirty="0"/>
              <a:t>　厚生労働省では、各地方自治体に対して、都道府県と市町村の移行支援の体制や方法等の実態調査を行い、いくつかの自治体及び施設に対してヒアリング調査を行ったところであり、その事例を参考資料としてお示しするので、各地方自治体においては参考にされたい。</a:t>
            </a:r>
          </a:p>
          <a:p>
            <a:pPr marL="0" indent="0">
              <a:buNone/>
            </a:pPr>
            <a:endParaRPr lang="ja-JP" altLang="en-US" sz="1108" dirty="0"/>
          </a:p>
          <a:p>
            <a:pPr marL="0" indent="0">
              <a:buNone/>
            </a:pPr>
            <a:r>
              <a:rPr lang="ja-JP" altLang="en-US" sz="1108" dirty="0"/>
              <a:t>　なお、移行予定状況等については、これまでどおり障害保健福祉関係主管課長会議において示していくが、各地方自治体においても引き続き、地域移行の促進をお願いする。</a:t>
            </a:r>
          </a:p>
        </p:txBody>
      </p:sp>
      <p:sp>
        <p:nvSpPr>
          <p:cNvPr id="6" name="テキスト ボックス 5"/>
          <p:cNvSpPr txBox="1"/>
          <p:nvPr/>
        </p:nvSpPr>
        <p:spPr>
          <a:xfrm>
            <a:off x="0" y="277644"/>
            <a:ext cx="9144000" cy="426006"/>
          </a:xfrm>
          <a:prstGeom prst="rect">
            <a:avLst/>
          </a:prstGeom>
          <a:noFill/>
        </p:spPr>
        <p:txBody>
          <a:bodyPr wrap="square" lIns="84315" tIns="42160" rIns="84315" bIns="42160" rtlCol="0">
            <a:spAutoFit/>
          </a:bodyPr>
          <a:lstStyle/>
          <a:p>
            <a:pPr algn="ctr"/>
            <a:r>
              <a:rPr lang="ja-JP" altLang="en-US" sz="2215" dirty="0">
                <a:solidFill>
                  <a:prstClr val="black"/>
                </a:solidFill>
              </a:rPr>
              <a:t>障害児入所施設の移行に関する今後の方針</a:t>
            </a:r>
          </a:p>
        </p:txBody>
      </p:sp>
      <p:sp>
        <p:nvSpPr>
          <p:cNvPr id="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7020131" y="6525345"/>
            <a:ext cx="2057400" cy="365125"/>
          </a:xfrm>
        </p:spPr>
        <p:txBody>
          <a:bodyPr/>
          <a:lstStyle/>
          <a:p>
            <a:pPr>
              <a:defRPr/>
            </a:pPr>
            <a:fld id="{804D6B79-3AEB-42FE-A736-A41F7AEA0445}" type="slidenum">
              <a:rPr lang="en-US" altLang="ja-JP" smtClean="0"/>
              <a:pPr>
                <a:defRPr/>
              </a:pPr>
              <a:t>123</a:t>
            </a:fld>
            <a:endParaRPr lang="en-US" altLang="ja-JP"/>
          </a:p>
        </p:txBody>
      </p:sp>
    </p:spTree>
    <p:extLst>
      <p:ext uri="{BB962C8B-B14F-4D97-AF65-F5344CB8AC3E}">
        <p14:creationId xmlns:p14="http://schemas.microsoft.com/office/powerpoint/2010/main" val="8523220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タイトル 1"/>
          <p:cNvSpPr>
            <a:spLocks noGrp="1"/>
          </p:cNvSpPr>
          <p:nvPr>
            <p:ph type="title"/>
          </p:nvPr>
        </p:nvSpPr>
        <p:spPr>
          <a:xfrm>
            <a:off x="1248553" y="517281"/>
            <a:ext cx="7438247" cy="5703277"/>
          </a:xfrm>
        </p:spPr>
        <p:txBody>
          <a:bodyPr/>
          <a:lstStyle/>
          <a:p>
            <a:pPr algn="l"/>
            <a:r>
              <a:rPr lang="ja-JP" altLang="en-US" sz="3323" dirty="0">
                <a:latin typeface="+mj-ea"/>
              </a:rPr>
              <a:t>３　発達障害者支援について</a:t>
            </a:r>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79312" y="6492875"/>
            <a:ext cx="2057400" cy="365125"/>
          </a:xfrm>
        </p:spPr>
        <p:txBody>
          <a:bodyPr/>
          <a:lstStyle/>
          <a:p>
            <a:pPr>
              <a:defRPr/>
            </a:pPr>
            <a:fld id="{EC602E4F-3B58-4928-9C49-10C64EE68D88}" type="slidenum">
              <a:rPr lang="en-US" altLang="ja-JP" smtClean="0"/>
              <a:pPr>
                <a:defRPr/>
              </a:pPr>
              <a:t>124</a:t>
            </a:fld>
            <a:endParaRPr lang="en-US" altLang="ja-JP" dirty="0"/>
          </a:p>
        </p:txBody>
      </p:sp>
    </p:spTree>
    <p:extLst>
      <p:ext uri="{BB962C8B-B14F-4D97-AF65-F5344CB8AC3E}">
        <p14:creationId xmlns:p14="http://schemas.microsoft.com/office/powerpoint/2010/main" val="14324292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3"/>
          <p:cNvSpPr>
            <a:spLocks noChangeArrowheads="1"/>
          </p:cNvSpPr>
          <p:nvPr/>
        </p:nvSpPr>
        <p:spPr bwMode="auto">
          <a:xfrm>
            <a:off x="97318" y="998399"/>
            <a:ext cx="8928100" cy="968297"/>
          </a:xfrm>
          <a:prstGeom prst="foldedCorner">
            <a:avLst>
              <a:gd name="adj" fmla="val 12500"/>
            </a:avLst>
          </a:prstGeom>
          <a:solidFill>
            <a:srgbClr val="CCFFCC"/>
          </a:solidFill>
          <a:ln w="9525">
            <a:solidFill>
              <a:schemeClr val="tx1"/>
            </a:solidFill>
            <a:round/>
            <a:headEnd/>
            <a:tailEnd/>
          </a:ln>
        </p:spPr>
        <p:txBody>
          <a:bodyPr wrap="none" lIns="84309" tIns="42154" rIns="84309" bIns="42154"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050" name="AutoShape 2"/>
          <p:cNvSpPr>
            <a:spLocks noChangeArrowheads="1"/>
          </p:cNvSpPr>
          <p:nvPr/>
        </p:nvSpPr>
        <p:spPr bwMode="auto">
          <a:xfrm>
            <a:off x="96843" y="3429000"/>
            <a:ext cx="8928100" cy="530882"/>
          </a:xfrm>
          <a:prstGeom prst="foldedCorner">
            <a:avLst>
              <a:gd name="adj" fmla="val 12500"/>
            </a:avLst>
          </a:prstGeom>
          <a:solidFill>
            <a:srgbClr val="CCFFCC"/>
          </a:solidFill>
          <a:ln w="9525">
            <a:solidFill>
              <a:schemeClr val="tx1"/>
            </a:solidFill>
            <a:round/>
            <a:headEnd/>
            <a:tailEnd/>
          </a:ln>
        </p:spPr>
        <p:txBody>
          <a:bodyPr wrap="none" lIns="84309" tIns="42154" rIns="84309" bIns="42154"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051" name="AutoShape 3"/>
          <p:cNvSpPr>
            <a:spLocks noChangeArrowheads="1"/>
          </p:cNvSpPr>
          <p:nvPr/>
        </p:nvSpPr>
        <p:spPr bwMode="auto">
          <a:xfrm>
            <a:off x="96843" y="2269548"/>
            <a:ext cx="8928100" cy="784643"/>
          </a:xfrm>
          <a:prstGeom prst="foldedCorner">
            <a:avLst>
              <a:gd name="adj" fmla="val 12500"/>
            </a:avLst>
          </a:prstGeom>
          <a:solidFill>
            <a:srgbClr val="CCFFCC"/>
          </a:solidFill>
          <a:ln w="9525">
            <a:solidFill>
              <a:schemeClr val="tx1"/>
            </a:solidFill>
            <a:round/>
            <a:headEnd/>
            <a:tailEnd/>
          </a:ln>
        </p:spPr>
        <p:txBody>
          <a:bodyPr wrap="none" lIns="84309" tIns="42154" rIns="84309" bIns="42154"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052" name="Text Box 4"/>
          <p:cNvSpPr txBox="1">
            <a:spLocks noChangeArrowheads="1"/>
          </p:cNvSpPr>
          <p:nvPr/>
        </p:nvSpPr>
        <p:spPr bwMode="auto">
          <a:xfrm>
            <a:off x="96839" y="1966704"/>
            <a:ext cx="9047162" cy="1060000"/>
          </a:xfrm>
          <a:prstGeom prst="rect">
            <a:avLst/>
          </a:prstGeom>
          <a:noFill/>
          <a:ln w="9525">
            <a:noFill/>
            <a:miter lim="800000"/>
            <a:headEnd/>
            <a:tailEnd/>
          </a:ln>
        </p:spPr>
        <p:txBody>
          <a:bodyPr wrap="square" lIns="84309" tIns="33194" rIns="84309" bIns="33194">
            <a:spAutoFit/>
          </a:bodyPr>
          <a:lstStyle/>
          <a:p>
            <a:pPr fontAlgn="auto">
              <a:spcBef>
                <a:spcPct val="50000"/>
              </a:spcBef>
              <a:spcAft>
                <a:spcPts val="0"/>
              </a:spcAft>
            </a:pPr>
            <a:r>
              <a:rPr lang="en-US" altLang="ja-JP" dirty="0">
                <a:solidFill>
                  <a:prstClr val="black"/>
                </a:solidFill>
                <a:latin typeface="Times New Roman" pitchFamily="18" charset="0"/>
                <a:ea typeface="ＭＳ Ｐゴシック"/>
              </a:rPr>
              <a:t>Ⅱ</a:t>
            </a:r>
            <a:r>
              <a:rPr lang="ja-JP" altLang="en-US" dirty="0">
                <a:solidFill>
                  <a:prstClr val="black"/>
                </a:solidFill>
                <a:latin typeface="Times New Roman" pitchFamily="18" charset="0"/>
                <a:ea typeface="ＭＳ Ｐゴシック"/>
              </a:rPr>
              <a:t>　主な趣旨</a:t>
            </a:r>
          </a:p>
          <a:p>
            <a:pPr fontAlgn="auto">
              <a:lnSpc>
                <a:spcPct val="70000"/>
              </a:lnSpc>
              <a:spcBef>
                <a:spcPct val="50000"/>
              </a:spcBef>
              <a:spcAft>
                <a:spcPts val="0"/>
              </a:spcAft>
            </a:pPr>
            <a:r>
              <a:rPr lang="ja-JP" altLang="en-US" sz="1292" b="1" dirty="0">
                <a:solidFill>
                  <a:prstClr val="black"/>
                </a:solidFill>
                <a:latin typeface="HG丸ｺﾞｼｯｸM-PRO" pitchFamily="50" charset="-128"/>
                <a:ea typeface="HG丸ｺﾞｼｯｸM-PRO" pitchFamily="50" charset="-128"/>
              </a:rPr>
              <a:t>　○発達障害者に対する障害の定義と発達障害への理解の促進</a:t>
            </a:r>
          </a:p>
          <a:p>
            <a:pPr fontAlgn="auto">
              <a:lnSpc>
                <a:spcPct val="70000"/>
              </a:lnSpc>
              <a:spcBef>
                <a:spcPct val="50000"/>
              </a:spcBef>
              <a:spcAft>
                <a:spcPts val="0"/>
              </a:spcAft>
            </a:pPr>
            <a:r>
              <a:rPr lang="ja-JP" altLang="en-US" sz="1292" b="1" dirty="0">
                <a:solidFill>
                  <a:prstClr val="black"/>
                </a:solidFill>
                <a:latin typeface="HG丸ｺﾞｼｯｸM-PRO" pitchFamily="50" charset="-128"/>
                <a:ea typeface="HG丸ｺﾞｼｯｸM-PRO" pitchFamily="50" charset="-128"/>
              </a:rPr>
              <a:t>　○発達生活全般にわたる支援の促進</a:t>
            </a:r>
          </a:p>
          <a:p>
            <a:pPr fontAlgn="auto">
              <a:lnSpc>
                <a:spcPct val="70000"/>
              </a:lnSpc>
              <a:spcBef>
                <a:spcPct val="50000"/>
              </a:spcBef>
              <a:spcAft>
                <a:spcPts val="0"/>
              </a:spcAft>
            </a:pPr>
            <a:r>
              <a:rPr lang="ja-JP" altLang="en-US" sz="1292" b="1" dirty="0">
                <a:solidFill>
                  <a:prstClr val="black"/>
                </a:solidFill>
                <a:latin typeface="HG丸ｺﾞｼｯｸM-PRO" pitchFamily="50" charset="-128"/>
                <a:ea typeface="HG丸ｺﾞｼｯｸM-PRO" pitchFamily="50" charset="-128"/>
              </a:rPr>
              <a:t>　○発達障害者支援を担当する部局相互の緊密な連携の確保、関係機関との協力体制の整備　等</a:t>
            </a:r>
          </a:p>
        </p:txBody>
      </p:sp>
      <p:sp>
        <p:nvSpPr>
          <p:cNvPr id="2053" name="Text Box 5"/>
          <p:cNvSpPr txBox="1">
            <a:spLocks noChangeArrowheads="1"/>
          </p:cNvSpPr>
          <p:nvPr/>
        </p:nvSpPr>
        <p:spPr bwMode="auto">
          <a:xfrm>
            <a:off x="-61118" y="3009201"/>
            <a:ext cx="2627313" cy="425994"/>
          </a:xfrm>
          <a:prstGeom prst="rect">
            <a:avLst/>
          </a:prstGeom>
          <a:noFill/>
          <a:ln w="9525">
            <a:noFill/>
            <a:miter lim="800000"/>
            <a:headEnd/>
            <a:tailEnd/>
          </a:ln>
        </p:spPr>
        <p:txBody>
          <a:bodyPr lIns="84309" tIns="42154" rIns="84309" bIns="42154">
            <a:spAutoFit/>
          </a:bodyPr>
          <a:lstStyle/>
          <a:p>
            <a:pPr fontAlgn="auto">
              <a:spcBef>
                <a:spcPct val="50000"/>
              </a:spcBef>
              <a:spcAft>
                <a:spcPts val="0"/>
              </a:spcAft>
            </a:pPr>
            <a:r>
              <a:rPr lang="ja-JP" altLang="en-US" sz="2215" dirty="0">
                <a:solidFill>
                  <a:prstClr val="black"/>
                </a:solidFill>
                <a:latin typeface="Times New Roman" pitchFamily="18" charset="0"/>
                <a:ea typeface="ＭＳ Ｐゴシック"/>
              </a:rPr>
              <a:t>　</a:t>
            </a:r>
            <a:r>
              <a:rPr lang="en-US" altLang="ja-JP" dirty="0">
                <a:solidFill>
                  <a:prstClr val="black"/>
                </a:solidFill>
                <a:latin typeface="Times New Roman" pitchFamily="18" charset="0"/>
                <a:ea typeface="ＭＳ Ｐゴシック"/>
              </a:rPr>
              <a:t>Ⅲ</a:t>
            </a:r>
            <a:r>
              <a:rPr lang="ja-JP" altLang="en-US" dirty="0">
                <a:solidFill>
                  <a:prstClr val="black"/>
                </a:solidFill>
                <a:latin typeface="Times New Roman" pitchFamily="18" charset="0"/>
                <a:ea typeface="ＭＳ Ｐゴシック"/>
              </a:rPr>
              <a:t>　概要</a:t>
            </a:r>
          </a:p>
        </p:txBody>
      </p:sp>
      <p:sp>
        <p:nvSpPr>
          <p:cNvPr id="2054" name="Text Box 6"/>
          <p:cNvSpPr txBox="1">
            <a:spLocks noChangeArrowheads="1"/>
          </p:cNvSpPr>
          <p:nvPr/>
        </p:nvSpPr>
        <p:spPr bwMode="auto">
          <a:xfrm>
            <a:off x="249334" y="3533332"/>
            <a:ext cx="8786813" cy="403360"/>
          </a:xfrm>
          <a:prstGeom prst="rect">
            <a:avLst/>
          </a:prstGeom>
          <a:noFill/>
          <a:ln w="9525">
            <a:noFill/>
            <a:miter lim="800000"/>
            <a:headEnd/>
            <a:tailEnd/>
          </a:ln>
        </p:spPr>
        <p:txBody>
          <a:bodyPr lIns="84309" tIns="42154" rIns="84309" bIns="42154" anchor="ctr">
            <a:spAutoFit/>
          </a:bodyPr>
          <a:lstStyle/>
          <a:p>
            <a:pPr fontAlgn="auto">
              <a:lnSpc>
                <a:spcPct val="55000"/>
              </a:lnSpc>
              <a:spcBef>
                <a:spcPct val="50000"/>
              </a:spcBef>
              <a:spcAft>
                <a:spcPts val="0"/>
              </a:spcAft>
            </a:pPr>
            <a:r>
              <a:rPr lang="ja-JP" altLang="en-US" sz="1292" b="1" dirty="0">
                <a:solidFill>
                  <a:prstClr val="black"/>
                </a:solidFill>
                <a:latin typeface="HG丸ｺﾞｼｯｸM-PRO" pitchFamily="50" charset="-128"/>
                <a:ea typeface="HG丸ｺﾞｼｯｸM-PRO" pitchFamily="50" charset="-128"/>
              </a:rPr>
              <a:t>　定義：発達障害＝自閉症、アスペルガー症候群その他の広汎性発達障害、学習障害、</a:t>
            </a:r>
            <a:endParaRPr lang="en-US" altLang="ja-JP" sz="1292" b="1" dirty="0">
              <a:solidFill>
                <a:prstClr val="black"/>
              </a:solidFill>
              <a:latin typeface="HG丸ｺﾞｼｯｸM-PRO" pitchFamily="50" charset="-128"/>
              <a:ea typeface="HG丸ｺﾞｼｯｸM-PRO" pitchFamily="50" charset="-128"/>
            </a:endParaRPr>
          </a:p>
          <a:p>
            <a:pPr fontAlgn="auto">
              <a:lnSpc>
                <a:spcPct val="55000"/>
              </a:lnSpc>
              <a:spcBef>
                <a:spcPct val="50000"/>
              </a:spcBef>
              <a:spcAft>
                <a:spcPts val="0"/>
              </a:spcAft>
            </a:pPr>
            <a:r>
              <a:rPr lang="ja-JP" altLang="en-US" sz="1292" b="1" dirty="0">
                <a:solidFill>
                  <a:prstClr val="black"/>
                </a:solidFill>
                <a:latin typeface="HG丸ｺﾞｼｯｸM-PRO" pitchFamily="50" charset="-128"/>
                <a:ea typeface="HG丸ｺﾞｼｯｸM-PRO" pitchFamily="50" charset="-128"/>
              </a:rPr>
              <a:t>　　　　　　　　　注意欠陥多動性障害などの脳機能の障害で、通常低年齢で発現する障害</a:t>
            </a:r>
          </a:p>
        </p:txBody>
      </p:sp>
      <p:sp>
        <p:nvSpPr>
          <p:cNvPr id="2055" name="AutoShape 7"/>
          <p:cNvSpPr>
            <a:spLocks noChangeArrowheads="1"/>
          </p:cNvSpPr>
          <p:nvPr/>
        </p:nvSpPr>
        <p:spPr bwMode="auto">
          <a:xfrm>
            <a:off x="107957" y="6154916"/>
            <a:ext cx="8856663" cy="332643"/>
          </a:xfrm>
          <a:prstGeom prst="roundRect">
            <a:avLst>
              <a:gd name="adj" fmla="val 16667"/>
            </a:avLst>
          </a:prstGeom>
          <a:solidFill>
            <a:srgbClr val="FFDDDD"/>
          </a:solidFill>
          <a:ln w="31750">
            <a:solidFill>
              <a:schemeClr val="tx1"/>
            </a:solidFill>
            <a:round/>
            <a:headEnd/>
            <a:tailEnd/>
          </a:ln>
        </p:spPr>
        <p:txBody>
          <a:bodyPr wrap="none" lIns="84309" tIns="42154" rIns="84309" bIns="42154"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056" name="AutoShape 8"/>
          <p:cNvSpPr>
            <a:spLocks noChangeArrowheads="1"/>
          </p:cNvSpPr>
          <p:nvPr/>
        </p:nvSpPr>
        <p:spPr bwMode="auto">
          <a:xfrm>
            <a:off x="107957" y="5753100"/>
            <a:ext cx="8856663" cy="334108"/>
          </a:xfrm>
          <a:prstGeom prst="roundRect">
            <a:avLst>
              <a:gd name="adj" fmla="val 16667"/>
            </a:avLst>
          </a:prstGeom>
          <a:solidFill>
            <a:srgbClr val="FFCCFF"/>
          </a:solidFill>
          <a:ln w="31750">
            <a:solidFill>
              <a:schemeClr val="tx1"/>
            </a:solidFill>
            <a:round/>
            <a:headEnd/>
            <a:tailEnd/>
          </a:ln>
        </p:spPr>
        <p:txBody>
          <a:bodyPr wrap="none" lIns="84309" tIns="42154" rIns="84309" bIns="42154"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057" name="AutoShape 9"/>
          <p:cNvSpPr>
            <a:spLocks noChangeArrowheads="1"/>
          </p:cNvSpPr>
          <p:nvPr/>
        </p:nvSpPr>
        <p:spPr bwMode="auto">
          <a:xfrm>
            <a:off x="107976" y="4426311"/>
            <a:ext cx="1943100" cy="1258192"/>
          </a:xfrm>
          <a:prstGeom prst="roundRect">
            <a:avLst>
              <a:gd name="adj" fmla="val 6162"/>
            </a:avLst>
          </a:prstGeom>
          <a:solidFill>
            <a:srgbClr val="FFFFE1"/>
          </a:solidFill>
          <a:ln w="9525">
            <a:solidFill>
              <a:schemeClr val="tx1"/>
            </a:solidFill>
            <a:round/>
            <a:headEnd/>
            <a:tailEnd/>
          </a:ln>
        </p:spPr>
        <p:txBody>
          <a:bodyPr wrap="none" lIns="84309" tIns="42154" rIns="84309" bIns="42154"/>
          <a:lstStyle/>
          <a:p>
            <a:pPr fontAlgn="auto">
              <a:lnSpc>
                <a:spcPts val="1846"/>
              </a:lnSpc>
              <a:spcBef>
                <a:spcPts val="0"/>
              </a:spcBef>
              <a:spcAft>
                <a:spcPts val="0"/>
              </a:spcAft>
            </a:pPr>
            <a:r>
              <a:rPr lang="ja-JP" altLang="en-US" sz="1292" b="1" dirty="0">
                <a:solidFill>
                  <a:prstClr val="black"/>
                </a:solidFill>
                <a:latin typeface="Calibri"/>
                <a:ea typeface="ＭＳ ゴシック" pitchFamily="49" charset="-128"/>
              </a:rPr>
              <a:t>○乳幼児健診等に</a:t>
            </a:r>
          </a:p>
          <a:p>
            <a:pPr fontAlgn="auto">
              <a:lnSpc>
                <a:spcPts val="1846"/>
              </a:lnSpc>
              <a:spcBef>
                <a:spcPts val="0"/>
              </a:spcBef>
              <a:spcAft>
                <a:spcPts val="0"/>
              </a:spcAft>
            </a:pPr>
            <a:r>
              <a:rPr lang="ja-JP" altLang="en-US" sz="1292" b="1" dirty="0">
                <a:solidFill>
                  <a:prstClr val="black"/>
                </a:solidFill>
                <a:latin typeface="Calibri"/>
                <a:ea typeface="ＭＳ ゴシック" pitchFamily="49" charset="-128"/>
              </a:rPr>
              <a:t>　よる早期発見</a:t>
            </a:r>
            <a:endParaRPr lang="en-US" altLang="ja-JP" sz="1292" b="1" dirty="0">
              <a:solidFill>
                <a:prstClr val="black"/>
              </a:solidFill>
              <a:latin typeface="Calibri"/>
              <a:ea typeface="ＭＳ ゴシック" pitchFamily="49" charset="-128"/>
            </a:endParaRPr>
          </a:p>
          <a:p>
            <a:pPr fontAlgn="auto">
              <a:lnSpc>
                <a:spcPts val="1846"/>
              </a:lnSpc>
              <a:spcBef>
                <a:spcPts val="0"/>
              </a:spcBef>
              <a:spcAft>
                <a:spcPts val="0"/>
              </a:spcAft>
            </a:pPr>
            <a:r>
              <a:rPr lang="ja-JP" altLang="en-US" sz="1292" b="1" dirty="0">
                <a:solidFill>
                  <a:prstClr val="black"/>
                </a:solidFill>
                <a:latin typeface="Calibri"/>
                <a:ea typeface="ＭＳ ゴシック" pitchFamily="49" charset="-128"/>
              </a:rPr>
              <a:t>○早期の発達支援</a:t>
            </a:r>
          </a:p>
          <a:p>
            <a:pPr fontAlgn="auto">
              <a:spcBef>
                <a:spcPts val="0"/>
              </a:spcBef>
              <a:spcAft>
                <a:spcPts val="0"/>
              </a:spcAft>
            </a:pPr>
            <a:endParaRPr lang="ja-JP" altLang="en-US" sz="1477" b="1" dirty="0">
              <a:solidFill>
                <a:prstClr val="black"/>
              </a:solidFill>
              <a:latin typeface="Calibri"/>
              <a:ea typeface="ＭＳ ゴシック" pitchFamily="49" charset="-128"/>
            </a:endParaRPr>
          </a:p>
        </p:txBody>
      </p:sp>
      <p:sp>
        <p:nvSpPr>
          <p:cNvPr id="2058" name="AutoShape 10"/>
          <p:cNvSpPr>
            <a:spLocks noChangeArrowheads="1"/>
          </p:cNvSpPr>
          <p:nvPr/>
        </p:nvSpPr>
        <p:spPr bwMode="auto">
          <a:xfrm>
            <a:off x="2195530" y="4426035"/>
            <a:ext cx="3384550" cy="1258193"/>
          </a:xfrm>
          <a:prstGeom prst="roundRect">
            <a:avLst>
              <a:gd name="adj" fmla="val 6380"/>
            </a:avLst>
          </a:prstGeom>
          <a:solidFill>
            <a:srgbClr val="E5F2FF"/>
          </a:solidFill>
          <a:ln w="9525">
            <a:solidFill>
              <a:schemeClr val="tx1"/>
            </a:solidFill>
            <a:round/>
            <a:headEnd/>
            <a:tailEnd/>
          </a:ln>
        </p:spPr>
        <p:txBody>
          <a:bodyPr wrap="none" lIns="84309" tIns="42154" rIns="84309" bIns="42154"/>
          <a:lstStyle/>
          <a:p>
            <a:pPr fontAlgn="auto">
              <a:lnSpc>
                <a:spcPts val="1846"/>
              </a:lnSpc>
              <a:spcBef>
                <a:spcPts val="0"/>
              </a:spcBef>
              <a:spcAft>
                <a:spcPts val="0"/>
              </a:spcAft>
            </a:pPr>
            <a:r>
              <a:rPr lang="ja-JP" altLang="en-US" sz="1292" b="1" dirty="0">
                <a:solidFill>
                  <a:prstClr val="black"/>
                </a:solidFill>
                <a:latin typeface="Calibri"/>
                <a:ea typeface="ＭＳ ゴシック" pitchFamily="49" charset="-128"/>
              </a:rPr>
              <a:t>○就学時健康診断における発見</a:t>
            </a:r>
          </a:p>
          <a:p>
            <a:pPr fontAlgn="auto">
              <a:lnSpc>
                <a:spcPts val="1846"/>
              </a:lnSpc>
              <a:spcBef>
                <a:spcPts val="0"/>
              </a:spcBef>
              <a:spcAft>
                <a:spcPts val="0"/>
              </a:spcAft>
            </a:pPr>
            <a:r>
              <a:rPr lang="ja-JP" altLang="en-US" sz="1292" b="1" dirty="0">
                <a:solidFill>
                  <a:prstClr val="black"/>
                </a:solidFill>
                <a:latin typeface="Calibri"/>
                <a:ea typeface="ＭＳ ゴシック" pitchFamily="49" charset="-128"/>
              </a:rPr>
              <a:t>○適切な教育的支援・支援体制の</a:t>
            </a:r>
          </a:p>
          <a:p>
            <a:pPr fontAlgn="auto">
              <a:lnSpc>
                <a:spcPts val="1846"/>
              </a:lnSpc>
              <a:spcBef>
                <a:spcPts val="0"/>
              </a:spcBef>
              <a:spcAft>
                <a:spcPts val="0"/>
              </a:spcAft>
            </a:pPr>
            <a:r>
              <a:rPr lang="ja-JP" altLang="en-US" sz="1292" b="1" dirty="0">
                <a:solidFill>
                  <a:prstClr val="black"/>
                </a:solidFill>
                <a:latin typeface="Calibri"/>
                <a:ea typeface="ＭＳ ゴシック" pitchFamily="49" charset="-128"/>
              </a:rPr>
              <a:t>　整備</a:t>
            </a:r>
          </a:p>
          <a:p>
            <a:pPr fontAlgn="auto">
              <a:lnSpc>
                <a:spcPts val="1846"/>
              </a:lnSpc>
              <a:spcBef>
                <a:spcPts val="0"/>
              </a:spcBef>
              <a:spcAft>
                <a:spcPts val="0"/>
              </a:spcAft>
            </a:pPr>
            <a:r>
              <a:rPr lang="ja-JP" altLang="en-US" sz="1292" b="1" dirty="0">
                <a:solidFill>
                  <a:prstClr val="black"/>
                </a:solidFill>
                <a:latin typeface="Calibri"/>
                <a:ea typeface="ＭＳ ゴシック" pitchFamily="49" charset="-128"/>
              </a:rPr>
              <a:t>○放課後児童健全育成事業の利用</a:t>
            </a:r>
          </a:p>
          <a:p>
            <a:pPr fontAlgn="auto">
              <a:lnSpc>
                <a:spcPts val="1846"/>
              </a:lnSpc>
              <a:spcBef>
                <a:spcPts val="0"/>
              </a:spcBef>
              <a:spcAft>
                <a:spcPts val="0"/>
              </a:spcAft>
            </a:pPr>
            <a:r>
              <a:rPr lang="ja-JP" altLang="en-US" sz="1292" b="1" dirty="0">
                <a:solidFill>
                  <a:prstClr val="black"/>
                </a:solidFill>
                <a:latin typeface="Calibri"/>
                <a:ea typeface="ＭＳ ゴシック" pitchFamily="49" charset="-128"/>
              </a:rPr>
              <a:t>○専門的発達支援</a:t>
            </a:r>
          </a:p>
        </p:txBody>
      </p:sp>
      <p:sp>
        <p:nvSpPr>
          <p:cNvPr id="2059" name="AutoShape 11"/>
          <p:cNvSpPr>
            <a:spLocks noChangeArrowheads="1"/>
          </p:cNvSpPr>
          <p:nvPr/>
        </p:nvSpPr>
        <p:spPr bwMode="auto">
          <a:xfrm>
            <a:off x="5724562" y="4426035"/>
            <a:ext cx="3240088" cy="1258193"/>
          </a:xfrm>
          <a:prstGeom prst="roundRect">
            <a:avLst>
              <a:gd name="adj" fmla="val 7995"/>
            </a:avLst>
          </a:prstGeom>
          <a:solidFill>
            <a:srgbClr val="ECE7FF"/>
          </a:solidFill>
          <a:ln w="9525">
            <a:solidFill>
              <a:schemeClr val="tx1"/>
            </a:solidFill>
            <a:round/>
            <a:headEnd/>
            <a:tailEnd/>
          </a:ln>
        </p:spPr>
        <p:txBody>
          <a:bodyPr wrap="none" lIns="84309" tIns="42154" rIns="84309" bIns="42154"/>
          <a:lstStyle/>
          <a:p>
            <a:pPr fontAlgn="auto">
              <a:lnSpc>
                <a:spcPts val="1846"/>
              </a:lnSpc>
              <a:spcBef>
                <a:spcPts val="0"/>
              </a:spcBef>
              <a:spcAft>
                <a:spcPts val="0"/>
              </a:spcAft>
            </a:pPr>
            <a:r>
              <a:rPr lang="ja-JP" altLang="en-US" sz="1292" b="1" dirty="0">
                <a:solidFill>
                  <a:prstClr val="black"/>
                </a:solidFill>
                <a:latin typeface="Calibri"/>
                <a:ea typeface="ＭＳ ゴシック" pitchFamily="49" charset="-128"/>
              </a:rPr>
              <a:t>○発達障害者の特性に応じた</a:t>
            </a:r>
          </a:p>
          <a:p>
            <a:pPr fontAlgn="auto">
              <a:lnSpc>
                <a:spcPts val="1846"/>
              </a:lnSpc>
              <a:spcBef>
                <a:spcPts val="0"/>
              </a:spcBef>
              <a:spcAft>
                <a:spcPts val="0"/>
              </a:spcAft>
            </a:pPr>
            <a:r>
              <a:rPr lang="ja-JP" altLang="en-US" sz="1292" b="1" dirty="0">
                <a:solidFill>
                  <a:prstClr val="black"/>
                </a:solidFill>
                <a:latin typeface="Calibri"/>
                <a:ea typeface="ＭＳ ゴシック" pitchFamily="49" charset="-128"/>
              </a:rPr>
              <a:t>　適切な就労の機会の確保</a:t>
            </a:r>
          </a:p>
          <a:p>
            <a:pPr fontAlgn="auto">
              <a:lnSpc>
                <a:spcPts val="1846"/>
              </a:lnSpc>
              <a:spcBef>
                <a:spcPts val="0"/>
              </a:spcBef>
              <a:spcAft>
                <a:spcPts val="0"/>
              </a:spcAft>
            </a:pPr>
            <a:r>
              <a:rPr lang="ja-JP" altLang="en-US" sz="1292" b="1" dirty="0">
                <a:solidFill>
                  <a:prstClr val="black"/>
                </a:solidFill>
                <a:latin typeface="Calibri"/>
                <a:ea typeface="ＭＳ ゴシック" pitchFamily="49" charset="-128"/>
              </a:rPr>
              <a:t>○地域での生活支援</a:t>
            </a:r>
          </a:p>
          <a:p>
            <a:pPr fontAlgn="auto">
              <a:lnSpc>
                <a:spcPts val="1846"/>
              </a:lnSpc>
              <a:spcBef>
                <a:spcPts val="0"/>
              </a:spcBef>
              <a:spcAft>
                <a:spcPts val="0"/>
              </a:spcAft>
            </a:pPr>
            <a:r>
              <a:rPr lang="ja-JP" altLang="en-US" sz="1292" b="1" dirty="0">
                <a:solidFill>
                  <a:prstClr val="black"/>
                </a:solidFill>
                <a:latin typeface="Calibri"/>
                <a:ea typeface="ＭＳ ゴシック" pitchFamily="49" charset="-128"/>
              </a:rPr>
              <a:t>○発達障害者の権利擁護</a:t>
            </a:r>
          </a:p>
        </p:txBody>
      </p:sp>
      <p:sp>
        <p:nvSpPr>
          <p:cNvPr id="2060" name="Text Box 12"/>
          <p:cNvSpPr txBox="1">
            <a:spLocks noChangeArrowheads="1"/>
          </p:cNvSpPr>
          <p:nvPr/>
        </p:nvSpPr>
        <p:spPr bwMode="auto">
          <a:xfrm>
            <a:off x="408023" y="5775086"/>
            <a:ext cx="8388350" cy="312438"/>
          </a:xfrm>
          <a:prstGeom prst="rect">
            <a:avLst/>
          </a:prstGeom>
          <a:noFill/>
          <a:ln w="9525">
            <a:noFill/>
            <a:miter lim="800000"/>
            <a:headEnd/>
            <a:tailEnd/>
          </a:ln>
        </p:spPr>
        <p:txBody>
          <a:bodyPr lIns="84309" tIns="42154" rIns="84309" bIns="42154">
            <a:spAutoFit/>
          </a:bodyPr>
          <a:lstStyle/>
          <a:p>
            <a:pPr fontAlgn="auto">
              <a:spcBef>
                <a:spcPct val="50000"/>
              </a:spcBef>
              <a:spcAft>
                <a:spcPts val="0"/>
              </a:spcAft>
            </a:pPr>
            <a:r>
              <a:rPr lang="en-US" altLang="ja-JP" sz="1292" b="1" dirty="0">
                <a:solidFill>
                  <a:prstClr val="black"/>
                </a:solidFill>
                <a:latin typeface="Times New Roman" pitchFamily="18" charset="0"/>
                <a:ea typeface="ＭＳ Ｐゴシック"/>
              </a:rPr>
              <a:t>【</a:t>
            </a:r>
            <a:r>
              <a:rPr lang="ja-JP" altLang="en-US" sz="1292" b="1" dirty="0">
                <a:solidFill>
                  <a:prstClr val="black"/>
                </a:solidFill>
                <a:latin typeface="Times New Roman" pitchFamily="18" charset="0"/>
                <a:ea typeface="ＭＳ Ｐゴシック"/>
              </a:rPr>
              <a:t>都道府県</a:t>
            </a:r>
            <a:r>
              <a:rPr lang="en-US" altLang="ja-JP" sz="1292" b="1" dirty="0">
                <a:solidFill>
                  <a:prstClr val="black"/>
                </a:solidFill>
                <a:latin typeface="Times New Roman" pitchFamily="18" charset="0"/>
                <a:ea typeface="ＭＳ Ｐゴシック"/>
              </a:rPr>
              <a:t>】</a:t>
            </a:r>
            <a:r>
              <a:rPr lang="ja-JP" altLang="en-US" sz="1292" b="1" dirty="0">
                <a:solidFill>
                  <a:prstClr val="black"/>
                </a:solidFill>
                <a:latin typeface="Times New Roman" pitchFamily="18" charset="0"/>
                <a:ea typeface="ＭＳ Ｐゴシック"/>
              </a:rPr>
              <a:t>　発達障害者支援センター（相談支援・情報提供・研修等）、専門的な医療機関の確保　等　</a:t>
            </a:r>
            <a:r>
              <a:rPr lang="ja-JP" altLang="en-US" sz="1477" b="1" dirty="0">
                <a:solidFill>
                  <a:prstClr val="black"/>
                </a:solidFill>
                <a:latin typeface="Times New Roman" pitchFamily="18" charset="0"/>
                <a:ea typeface="ＭＳ Ｐゴシック"/>
              </a:rPr>
              <a:t>　</a:t>
            </a:r>
          </a:p>
        </p:txBody>
      </p:sp>
      <p:sp>
        <p:nvSpPr>
          <p:cNvPr id="2061" name="Text Box 13"/>
          <p:cNvSpPr txBox="1">
            <a:spLocks noChangeArrowheads="1"/>
          </p:cNvSpPr>
          <p:nvPr/>
        </p:nvSpPr>
        <p:spPr bwMode="auto">
          <a:xfrm>
            <a:off x="300040" y="6154619"/>
            <a:ext cx="7704137" cy="283968"/>
          </a:xfrm>
          <a:prstGeom prst="rect">
            <a:avLst/>
          </a:prstGeom>
          <a:noFill/>
          <a:ln w="9525">
            <a:noFill/>
            <a:miter lim="800000"/>
            <a:headEnd/>
            <a:tailEnd/>
          </a:ln>
        </p:spPr>
        <p:txBody>
          <a:bodyPr lIns="84309" tIns="42154" rIns="84309" bIns="42154">
            <a:spAutoFit/>
          </a:bodyPr>
          <a:lstStyle/>
          <a:p>
            <a:pPr fontAlgn="auto">
              <a:spcBef>
                <a:spcPct val="50000"/>
              </a:spcBef>
              <a:spcAft>
                <a:spcPts val="0"/>
              </a:spcAft>
            </a:pPr>
            <a:r>
              <a:rPr lang="en-US" altLang="ja-JP" sz="1292" b="1" dirty="0">
                <a:solidFill>
                  <a:prstClr val="black"/>
                </a:solidFill>
                <a:latin typeface="ＭＳ ゴシック" pitchFamily="49" charset="-128"/>
                <a:ea typeface="ＭＳ ゴシック" pitchFamily="49" charset="-128"/>
              </a:rPr>
              <a:t>【</a:t>
            </a:r>
            <a:r>
              <a:rPr lang="ja-JP" altLang="en-US" sz="1292" b="1" dirty="0">
                <a:solidFill>
                  <a:prstClr val="black"/>
                </a:solidFill>
                <a:latin typeface="ＭＳ ゴシック" pitchFamily="49" charset="-128"/>
                <a:ea typeface="ＭＳ ゴシック" pitchFamily="49" charset="-128"/>
              </a:rPr>
              <a:t>国</a:t>
            </a:r>
            <a:r>
              <a:rPr lang="en-US" altLang="ja-JP" sz="1292" b="1" dirty="0">
                <a:solidFill>
                  <a:prstClr val="black"/>
                </a:solidFill>
                <a:latin typeface="ＭＳ ゴシック" pitchFamily="49" charset="-128"/>
                <a:ea typeface="ＭＳ ゴシック" pitchFamily="49" charset="-128"/>
              </a:rPr>
              <a:t>】</a:t>
            </a:r>
            <a:r>
              <a:rPr lang="ja-JP" altLang="en-US" sz="1292" b="1" dirty="0">
                <a:solidFill>
                  <a:prstClr val="black"/>
                </a:solidFill>
                <a:latin typeface="ＭＳ ゴシック" pitchFamily="49" charset="-128"/>
                <a:ea typeface="ＭＳ ゴシック" pitchFamily="49" charset="-128"/>
              </a:rPr>
              <a:t>専門的知識を有する人材確保（研修等）、調査研究　等　</a:t>
            </a:r>
          </a:p>
        </p:txBody>
      </p:sp>
      <p:sp>
        <p:nvSpPr>
          <p:cNvPr id="2062" name="Rectangle 14"/>
          <p:cNvSpPr>
            <a:spLocks noChangeArrowheads="1"/>
          </p:cNvSpPr>
          <p:nvPr/>
        </p:nvSpPr>
        <p:spPr bwMode="auto">
          <a:xfrm>
            <a:off x="107976" y="4027220"/>
            <a:ext cx="1943100" cy="332642"/>
          </a:xfrm>
          <a:prstGeom prst="rect">
            <a:avLst/>
          </a:prstGeom>
          <a:solidFill>
            <a:srgbClr val="FFFFE1"/>
          </a:solidFill>
          <a:ln w="9525">
            <a:solidFill>
              <a:schemeClr val="tx1"/>
            </a:solidFill>
            <a:miter lim="800000"/>
            <a:headEnd/>
            <a:tailEnd/>
          </a:ln>
        </p:spPr>
        <p:txBody>
          <a:bodyPr wrap="none" lIns="84309" tIns="42154" rIns="84309" bIns="42154" anchor="ctr"/>
          <a:lstStyle/>
          <a:p>
            <a:pPr algn="ctr" fontAlgn="auto">
              <a:spcBef>
                <a:spcPts val="0"/>
              </a:spcBef>
              <a:spcAft>
                <a:spcPts val="0"/>
              </a:spcAft>
            </a:pPr>
            <a:r>
              <a:rPr lang="ja-JP" altLang="en-US" sz="1477" b="1" dirty="0">
                <a:solidFill>
                  <a:prstClr val="black"/>
                </a:solidFill>
                <a:latin typeface="ＭＳ ゴシック" pitchFamily="49" charset="-128"/>
                <a:ea typeface="ＭＳ ゴシック" pitchFamily="49" charset="-128"/>
              </a:rPr>
              <a:t>就学前（乳幼児期）</a:t>
            </a:r>
          </a:p>
        </p:txBody>
      </p:sp>
      <p:sp>
        <p:nvSpPr>
          <p:cNvPr id="2063" name="Rectangle 15"/>
          <p:cNvSpPr>
            <a:spLocks noChangeArrowheads="1"/>
          </p:cNvSpPr>
          <p:nvPr/>
        </p:nvSpPr>
        <p:spPr bwMode="auto">
          <a:xfrm>
            <a:off x="2197677" y="4027220"/>
            <a:ext cx="3384550" cy="332642"/>
          </a:xfrm>
          <a:prstGeom prst="rect">
            <a:avLst/>
          </a:prstGeom>
          <a:solidFill>
            <a:srgbClr val="E5F2FF"/>
          </a:solidFill>
          <a:ln w="9525">
            <a:solidFill>
              <a:schemeClr val="tx1"/>
            </a:solidFill>
            <a:miter lim="800000"/>
            <a:headEnd/>
            <a:tailEnd/>
          </a:ln>
        </p:spPr>
        <p:txBody>
          <a:bodyPr wrap="none" lIns="84309" tIns="42154" rIns="84309" bIns="42154" anchor="ctr"/>
          <a:lstStyle/>
          <a:p>
            <a:pPr algn="ctr" fontAlgn="auto">
              <a:spcBef>
                <a:spcPts val="0"/>
              </a:spcBef>
              <a:spcAft>
                <a:spcPts val="0"/>
              </a:spcAft>
            </a:pPr>
            <a:r>
              <a:rPr lang="ja-JP" altLang="en-US" sz="1477" b="1" dirty="0">
                <a:solidFill>
                  <a:prstClr val="black"/>
                </a:solidFill>
                <a:latin typeface="ＭＳ ゴシック" pitchFamily="49" charset="-128"/>
                <a:ea typeface="ＭＳ ゴシック" pitchFamily="49" charset="-128"/>
              </a:rPr>
              <a:t>就学中（学童期等）</a:t>
            </a:r>
          </a:p>
        </p:txBody>
      </p:sp>
      <p:sp>
        <p:nvSpPr>
          <p:cNvPr id="2064" name="Rectangle 16"/>
          <p:cNvSpPr>
            <a:spLocks noChangeArrowheads="1"/>
          </p:cNvSpPr>
          <p:nvPr/>
        </p:nvSpPr>
        <p:spPr bwMode="auto">
          <a:xfrm>
            <a:off x="5721902" y="4027220"/>
            <a:ext cx="3240088" cy="332642"/>
          </a:xfrm>
          <a:prstGeom prst="rect">
            <a:avLst/>
          </a:prstGeom>
          <a:solidFill>
            <a:srgbClr val="ECE7FF"/>
          </a:solidFill>
          <a:ln w="9525">
            <a:solidFill>
              <a:schemeClr val="tx1"/>
            </a:solidFill>
            <a:miter lim="800000"/>
            <a:headEnd/>
            <a:tailEnd/>
          </a:ln>
        </p:spPr>
        <p:txBody>
          <a:bodyPr wrap="none" lIns="84309" tIns="42154" rIns="84309" bIns="42154" anchor="ctr"/>
          <a:lstStyle/>
          <a:p>
            <a:pPr algn="ctr" fontAlgn="auto">
              <a:spcBef>
                <a:spcPts val="0"/>
              </a:spcBef>
              <a:spcAft>
                <a:spcPts val="0"/>
              </a:spcAft>
            </a:pPr>
            <a:r>
              <a:rPr lang="ja-JP" altLang="en-US" sz="1477" b="1" dirty="0">
                <a:solidFill>
                  <a:prstClr val="black"/>
                </a:solidFill>
                <a:latin typeface="ＭＳ ゴシック" pitchFamily="49" charset="-128"/>
                <a:ea typeface="ＭＳ ゴシック" pitchFamily="49" charset="-128"/>
              </a:rPr>
              <a:t>就学後（青壮年期）</a:t>
            </a:r>
          </a:p>
        </p:txBody>
      </p:sp>
      <p:sp>
        <p:nvSpPr>
          <p:cNvPr id="18" name="正方形/長方形 17"/>
          <p:cNvSpPr/>
          <p:nvPr/>
        </p:nvSpPr>
        <p:spPr>
          <a:xfrm>
            <a:off x="118582" y="637307"/>
            <a:ext cx="8677756" cy="126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09" tIns="42154" rIns="84309" bIns="42154" anchor="ctr"/>
          <a:lstStyle/>
          <a:p>
            <a:pPr fontAlgn="auto">
              <a:spcBef>
                <a:spcPts val="0"/>
              </a:spcBef>
              <a:spcAft>
                <a:spcPts val="0"/>
              </a:spcAft>
              <a:defRPr/>
            </a:pPr>
            <a:r>
              <a:rPr lang="en-US" altLang="ja-JP" sz="1108" dirty="0">
                <a:solidFill>
                  <a:prstClr val="white"/>
                </a:solidFill>
                <a:latin typeface="Times New Roman" pitchFamily="18" charset="0"/>
              </a:rPr>
              <a:t>Ⅰ</a:t>
            </a:r>
            <a:r>
              <a:rPr lang="ja-JP" altLang="en-US" sz="1108" dirty="0">
                <a:solidFill>
                  <a:prstClr val="white"/>
                </a:solidFill>
                <a:latin typeface="Times New Roman" pitchFamily="18" charset="0"/>
              </a:rPr>
              <a:t>　ねらい</a:t>
            </a:r>
            <a:r>
              <a:rPr lang="ja-JP" altLang="en-US" sz="1108" dirty="0">
                <a:solidFill>
                  <a:prstClr val="black"/>
                </a:solidFill>
              </a:rPr>
              <a:t> </a:t>
            </a:r>
            <a:endParaRPr lang="en-US" altLang="ja-JP" sz="1108" dirty="0">
              <a:solidFill>
                <a:prstClr val="black"/>
              </a:solidFill>
            </a:endParaRPr>
          </a:p>
          <a:p>
            <a:pPr fontAlgn="auto">
              <a:spcBef>
                <a:spcPts val="0"/>
              </a:spcBef>
              <a:spcAft>
                <a:spcPts val="0"/>
              </a:spcAft>
              <a:defRPr/>
            </a:pPr>
            <a:r>
              <a:rPr lang="en-US" altLang="ja-JP" dirty="0">
                <a:solidFill>
                  <a:prstClr val="black"/>
                </a:solidFill>
              </a:rPr>
              <a:t>Ⅰ</a:t>
            </a:r>
            <a:r>
              <a:rPr lang="ja-JP" altLang="en-US" dirty="0">
                <a:solidFill>
                  <a:prstClr val="black"/>
                </a:solidFill>
              </a:rPr>
              <a:t>　これまでの主な経緯</a:t>
            </a:r>
            <a:endParaRPr lang="en-US" altLang="ja-JP" dirty="0">
              <a:solidFill>
                <a:prstClr val="black"/>
              </a:solidFill>
            </a:endParaRPr>
          </a:p>
          <a:p>
            <a:pPr marL="242995" fontAlgn="auto">
              <a:spcBef>
                <a:spcPts val="0"/>
              </a:spcBef>
              <a:spcAft>
                <a:spcPts val="0"/>
              </a:spcAft>
              <a:defRPr/>
            </a:pPr>
            <a:r>
              <a:rPr lang="ja-JP" altLang="en-US" sz="1015" dirty="0">
                <a:solidFill>
                  <a:prstClr val="black"/>
                </a:solidFill>
              </a:rPr>
              <a:t>昭和５５年　知的障害児施設の種類として新たに医療型自閉症児施設及び福祉型自閉症児施設を位置づけ</a:t>
            </a:r>
            <a:endParaRPr lang="en-US" altLang="ja-JP" sz="1015" dirty="0">
              <a:solidFill>
                <a:prstClr val="black"/>
              </a:solidFill>
            </a:endParaRPr>
          </a:p>
          <a:p>
            <a:pPr marL="242995" fontAlgn="auto">
              <a:spcBef>
                <a:spcPts val="0"/>
              </a:spcBef>
              <a:spcAft>
                <a:spcPts val="0"/>
              </a:spcAft>
              <a:defRPr/>
            </a:pPr>
            <a:r>
              <a:rPr lang="ja-JP" altLang="en-US" sz="1015" dirty="0">
                <a:solidFill>
                  <a:prstClr val="black"/>
                </a:solidFill>
              </a:rPr>
              <a:t>平成５年　　強度行動障害者特別処遇事業の創設（実施主体：都道府県等）</a:t>
            </a:r>
            <a:endParaRPr lang="en-US" altLang="ja-JP" sz="1015" dirty="0">
              <a:solidFill>
                <a:prstClr val="black"/>
              </a:solidFill>
            </a:endParaRPr>
          </a:p>
          <a:p>
            <a:pPr marL="242995" fontAlgn="auto">
              <a:spcBef>
                <a:spcPts val="0"/>
              </a:spcBef>
              <a:spcAft>
                <a:spcPts val="0"/>
              </a:spcAft>
              <a:defRPr/>
            </a:pPr>
            <a:r>
              <a:rPr lang="ja-JP" altLang="en-US" sz="1015" dirty="0">
                <a:solidFill>
                  <a:prstClr val="black"/>
                </a:solidFill>
              </a:rPr>
              <a:t>平成１４年　自閉症・発達障害者支援センター運営事業の開始（広汎性発達障害者を対象とした地域支援の拠点の整備の推進）</a:t>
            </a:r>
            <a:endParaRPr lang="en-US" altLang="ja-JP" sz="1015" dirty="0">
              <a:solidFill>
                <a:prstClr val="black"/>
              </a:solidFill>
            </a:endParaRPr>
          </a:p>
          <a:p>
            <a:pPr marL="242995" fontAlgn="auto">
              <a:spcBef>
                <a:spcPts val="0"/>
              </a:spcBef>
              <a:spcAft>
                <a:spcPts val="0"/>
              </a:spcAft>
              <a:defRPr/>
            </a:pPr>
            <a:r>
              <a:rPr lang="ja-JP" altLang="en-US" sz="1015" dirty="0">
                <a:solidFill>
                  <a:prstClr val="black"/>
                </a:solidFill>
              </a:rPr>
              <a:t>平成１６年１２月　 超党派の議員立法により発達障害者支援法が成立　　→　　平成１７年  ４月　 施行</a:t>
            </a:r>
            <a:endParaRPr lang="en-US" altLang="ja-JP" sz="1015" dirty="0">
              <a:solidFill>
                <a:prstClr val="black"/>
              </a:solidFill>
            </a:endParaRPr>
          </a:p>
          <a:p>
            <a:pPr marL="242995" fontAlgn="auto">
              <a:spcBef>
                <a:spcPts val="0"/>
              </a:spcBef>
              <a:spcAft>
                <a:spcPts val="0"/>
              </a:spcAft>
              <a:defRPr/>
            </a:pPr>
            <a:r>
              <a:rPr lang="ja-JP" altLang="en-US" sz="1015" dirty="0">
                <a:solidFill>
                  <a:prstClr val="black"/>
                </a:solidFill>
              </a:rPr>
              <a:t>平成２２年１２月　発達障害が障害者に含まれるものであることを障害者自立支援法、児童福祉法において明確化</a:t>
            </a:r>
            <a:endParaRPr lang="en-US" altLang="ja-JP" sz="1015" dirty="0">
              <a:solidFill>
                <a:prstClr val="black"/>
              </a:solidFill>
            </a:endParaRPr>
          </a:p>
          <a:p>
            <a:pPr marL="242995" fontAlgn="auto">
              <a:spcBef>
                <a:spcPts val="0"/>
              </a:spcBef>
              <a:spcAft>
                <a:spcPts val="0"/>
              </a:spcAft>
              <a:defRPr/>
            </a:pPr>
            <a:r>
              <a:rPr lang="ja-JP" altLang="en-US" sz="1015" dirty="0">
                <a:solidFill>
                  <a:prstClr val="black"/>
                </a:solidFill>
              </a:rPr>
              <a:t>平成２８年５月　超党派の議員立法により「発達障害者支援法の一部を改正する法律」が成立</a:t>
            </a:r>
          </a:p>
        </p:txBody>
      </p:sp>
      <p:grpSp>
        <p:nvGrpSpPr>
          <p:cNvPr id="23" name="グループ化 18"/>
          <p:cNvGrpSpPr/>
          <p:nvPr/>
        </p:nvGrpSpPr>
        <p:grpSpPr>
          <a:xfrm>
            <a:off x="-35712" y="636991"/>
            <a:ext cx="9144000" cy="66469"/>
            <a:chOff x="0" y="188640"/>
            <a:chExt cx="9144000" cy="72008"/>
          </a:xfrm>
        </p:grpSpPr>
        <p:cxnSp>
          <p:nvCxnSpPr>
            <p:cNvPr id="24" name="直線コネクタ 23"/>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p:cNvSpPr txBox="1"/>
          <p:nvPr/>
        </p:nvSpPr>
        <p:spPr>
          <a:xfrm>
            <a:off x="2445016" y="267971"/>
            <a:ext cx="4652825" cy="369196"/>
          </a:xfrm>
          <a:prstGeom prst="rect">
            <a:avLst/>
          </a:prstGeom>
          <a:noFill/>
        </p:spPr>
        <p:txBody>
          <a:bodyPr wrap="square" lIns="84315" tIns="42160" rIns="84315" bIns="42160" rtlCol="0">
            <a:spAutoFit/>
          </a:bodyPr>
          <a:lstStyle/>
          <a:p>
            <a:pPr algn="ctr" fontAlgn="auto">
              <a:spcBef>
                <a:spcPts val="0"/>
              </a:spcBef>
              <a:spcAft>
                <a:spcPts val="0"/>
              </a:spcAft>
            </a:pPr>
            <a:r>
              <a:rPr lang="ja-JP" altLang="en-US" sz="1846" b="1" dirty="0">
                <a:solidFill>
                  <a:prstClr val="black"/>
                </a:solidFill>
                <a:latin typeface="Calibri"/>
                <a:ea typeface="ＭＳ Ｐゴシック"/>
              </a:rPr>
              <a:t>発達障害者支援法の全体像</a:t>
            </a:r>
          </a:p>
        </p:txBody>
      </p:sp>
      <p:sp>
        <p:nvSpPr>
          <p:cNvPr id="29"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86600" y="6525345"/>
            <a:ext cx="2057400" cy="365125"/>
          </a:xfrm>
        </p:spPr>
        <p:txBody>
          <a:bodyPr/>
          <a:lstStyle/>
          <a:p>
            <a:pPr>
              <a:defRPr/>
            </a:pPr>
            <a:fld id="{431CAECD-5926-4741-A906-A08E04809A27}" type="slidenum">
              <a:rPr lang="en-US" altLang="ja-JP" smtClean="0"/>
              <a:pPr>
                <a:defRPr/>
              </a:pPr>
              <a:t>125</a:t>
            </a:fld>
            <a:endParaRPr lang="en-US" altLang="ja-JP" dirty="0"/>
          </a:p>
        </p:txBody>
      </p:sp>
    </p:spTree>
    <p:extLst>
      <p:ext uri="{BB962C8B-B14F-4D97-AF65-F5344CB8AC3E}">
        <p14:creationId xmlns:p14="http://schemas.microsoft.com/office/powerpoint/2010/main" val="15022083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215596" y="4648761"/>
            <a:ext cx="8806154" cy="1661121"/>
          </a:xfrm>
          <a:prstGeom prst="rect">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29" name="正方形/長方形 28"/>
          <p:cNvSpPr/>
          <p:nvPr/>
        </p:nvSpPr>
        <p:spPr>
          <a:xfrm>
            <a:off x="185070" y="4474032"/>
            <a:ext cx="3389538" cy="299077"/>
          </a:xfrm>
          <a:prstGeom prst="rect">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28" name="正方形/長方形 27"/>
          <p:cNvSpPr/>
          <p:nvPr/>
        </p:nvSpPr>
        <p:spPr>
          <a:xfrm>
            <a:off x="215596" y="2721217"/>
            <a:ext cx="8809822" cy="1619929"/>
          </a:xfrm>
          <a:prstGeom prst="rect">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26" name="正方形/長方形 25"/>
          <p:cNvSpPr/>
          <p:nvPr/>
        </p:nvSpPr>
        <p:spPr>
          <a:xfrm>
            <a:off x="185516" y="2516436"/>
            <a:ext cx="3289846" cy="299077"/>
          </a:xfrm>
          <a:prstGeom prst="rect">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2" name="正方形/長方形 1"/>
          <p:cNvSpPr/>
          <p:nvPr/>
        </p:nvSpPr>
        <p:spPr>
          <a:xfrm>
            <a:off x="215596" y="884691"/>
            <a:ext cx="8809822" cy="1395862"/>
          </a:xfrm>
          <a:prstGeom prst="rect">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16" name="テキスト ボックス 15"/>
          <p:cNvSpPr txBox="1"/>
          <p:nvPr/>
        </p:nvSpPr>
        <p:spPr>
          <a:xfrm>
            <a:off x="185080" y="4474028"/>
            <a:ext cx="3788729" cy="320580"/>
          </a:xfrm>
          <a:prstGeom prst="rect">
            <a:avLst/>
          </a:prstGeom>
          <a:noFill/>
        </p:spPr>
        <p:txBody>
          <a:bodyPr wrap="square" lIns="82986" tIns="46186" rIns="92375" bIns="46186" rtlCol="0" anchor="t" anchorCtr="0">
            <a:spAutoFit/>
          </a:bodyPr>
          <a:lstStyle>
            <a:defPPr>
              <a:defRPr lang="ja-JP"/>
            </a:defPPr>
            <a:lvl1pPr>
              <a:defRPr sz="1800" b="1">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pPr>
            <a:r>
              <a:rPr lang="ja-JP" altLang="en-US" sz="1477" b="0" dirty="0">
                <a:solidFill>
                  <a:prstClr val="black"/>
                </a:solidFill>
                <a:latin typeface="ＭＳ Ｐゴシック"/>
                <a:ea typeface="ＭＳ Ｐゴシック"/>
              </a:rPr>
              <a:t>３．地域の身近な場所で受けられる支援</a:t>
            </a:r>
          </a:p>
        </p:txBody>
      </p:sp>
      <p:sp>
        <p:nvSpPr>
          <p:cNvPr id="80" name="テキスト ボックス 79"/>
          <p:cNvSpPr txBox="1"/>
          <p:nvPr/>
        </p:nvSpPr>
        <p:spPr>
          <a:xfrm>
            <a:off x="185051" y="2560085"/>
            <a:ext cx="6036585" cy="227306"/>
          </a:xfrm>
          <a:prstGeom prst="rect">
            <a:avLst/>
          </a:prstGeom>
          <a:noFill/>
        </p:spPr>
        <p:txBody>
          <a:bodyPr wrap="square" lIns="82986" tIns="0" rIns="79668" bIns="0" rtlCol="0">
            <a:spAutoFit/>
          </a:bodyPr>
          <a:lstStyle/>
          <a:p>
            <a:pPr fontAlgn="auto">
              <a:spcBef>
                <a:spcPts val="0"/>
              </a:spcBef>
              <a:spcAft>
                <a:spcPts val="0"/>
              </a:spcAft>
            </a:pPr>
            <a:r>
              <a:rPr lang="ja-JP" altLang="en-US" sz="1477" dirty="0">
                <a:solidFill>
                  <a:prstClr val="black"/>
                </a:solidFill>
                <a:latin typeface="ＭＳ Ｐゴシック"/>
                <a:ea typeface="ＭＳ Ｐゴシック"/>
                <a:cs typeface="メイリオ" panose="020B0604030504040204" pitchFamily="50" charset="-128"/>
              </a:rPr>
              <a:t>２．家族なども含めた、きめ細かな支援</a:t>
            </a:r>
          </a:p>
        </p:txBody>
      </p:sp>
      <p:sp>
        <p:nvSpPr>
          <p:cNvPr id="3" name="テキスト ボックス 2"/>
          <p:cNvSpPr txBox="1"/>
          <p:nvPr/>
        </p:nvSpPr>
        <p:spPr>
          <a:xfrm>
            <a:off x="251526" y="1017703"/>
            <a:ext cx="8707429" cy="1233215"/>
          </a:xfrm>
          <a:prstGeom prst="rect">
            <a:avLst/>
          </a:prstGeom>
          <a:noFill/>
        </p:spPr>
        <p:txBody>
          <a:bodyPr wrap="square" lIns="84315" tIns="42160" rIns="84315" bIns="42160" rtlCol="0">
            <a:spAutoFit/>
          </a:bodyPr>
          <a:lstStyle/>
          <a:p>
            <a:pPr fontAlgn="auto">
              <a:spcBef>
                <a:spcPts val="0"/>
              </a:spcBef>
              <a:spcAft>
                <a:spcPts val="0"/>
              </a:spcAft>
            </a:pPr>
            <a:r>
              <a:rPr lang="ja-JP" altLang="en-US" sz="1292" dirty="0">
                <a:solidFill>
                  <a:prstClr val="black"/>
                </a:solidFill>
                <a:latin typeface="Calibri"/>
                <a:ea typeface="ＭＳ Ｐゴシック"/>
              </a:rPr>
              <a:t>　医療、保健、福祉、教育、労働等の各分野の関係機関が相互に連携し、一人一人の発達障害者に、「切れ目のない」支援を実施</a:t>
            </a:r>
            <a:endParaRPr lang="en-US" altLang="ja-JP" sz="1292" dirty="0">
              <a:solidFill>
                <a:prstClr val="black"/>
              </a:solidFill>
              <a:latin typeface="Calibri"/>
              <a:ea typeface="ＭＳ Ｐゴシック"/>
            </a:endParaRPr>
          </a:p>
          <a:p>
            <a:pPr fontAlgn="auto">
              <a:spcBef>
                <a:spcPts val="554"/>
              </a:spcBef>
              <a:spcAft>
                <a:spcPts val="0"/>
              </a:spcAft>
            </a:pPr>
            <a:r>
              <a:rPr lang="en-US" altLang="ja-JP" sz="1292" dirty="0">
                <a:solidFill>
                  <a:prstClr val="black"/>
                </a:solidFill>
                <a:latin typeface="Calibri"/>
                <a:ea typeface="ＭＳ Ｐゴシック"/>
              </a:rPr>
              <a:t>【</a:t>
            </a:r>
            <a:r>
              <a:rPr lang="ja-JP" altLang="en-US" sz="1292" dirty="0">
                <a:solidFill>
                  <a:prstClr val="black"/>
                </a:solidFill>
                <a:latin typeface="Calibri"/>
                <a:ea typeface="ＭＳ Ｐゴシック"/>
              </a:rPr>
              <a:t>関連条文</a:t>
            </a:r>
            <a:r>
              <a:rPr lang="en-US" altLang="ja-JP" sz="1292" dirty="0">
                <a:solidFill>
                  <a:prstClr val="black"/>
                </a:solidFill>
                <a:latin typeface="Calibri"/>
                <a:ea typeface="ＭＳ Ｐゴシック"/>
              </a:rPr>
              <a:t>】</a:t>
            </a:r>
            <a:r>
              <a:rPr lang="ja-JP" altLang="en-US" sz="1292" dirty="0">
                <a:solidFill>
                  <a:prstClr val="black"/>
                </a:solidFill>
                <a:latin typeface="Calibri"/>
                <a:ea typeface="ＭＳ Ｐゴシック"/>
              </a:rPr>
              <a:t>　　</a:t>
            </a:r>
            <a:endParaRPr lang="en-US" altLang="ja-JP" sz="1292" dirty="0">
              <a:solidFill>
                <a:prstClr val="black"/>
              </a:solidFill>
              <a:latin typeface="Calibri"/>
              <a:ea typeface="ＭＳ Ｐゴシック"/>
            </a:endParaRPr>
          </a:p>
          <a:p>
            <a:pPr fontAlgn="auto">
              <a:spcBef>
                <a:spcPts val="554"/>
              </a:spcBef>
              <a:spcAft>
                <a:spcPts val="0"/>
              </a:spcAft>
            </a:pPr>
            <a:r>
              <a:rPr lang="ja-JP" altLang="en-US" sz="1292" dirty="0">
                <a:solidFill>
                  <a:prstClr val="black"/>
                </a:solidFill>
                <a:latin typeface="Calibri"/>
                <a:ea typeface="ＭＳ Ｐゴシック"/>
              </a:rPr>
              <a:t>第１条（切れ目のない支援、共生社会の実現に資することを追加）、第２条の２（基本理念の新設）、第３条（相談体制の整備、協力部局の例示に警察を追加）、第９条の２（情報の共有の促進を新設）、第１９条の２（発達障害者支援地域協議会を新設）</a:t>
            </a:r>
          </a:p>
        </p:txBody>
      </p:sp>
      <p:sp>
        <p:nvSpPr>
          <p:cNvPr id="36" name="Rectangle 15"/>
          <p:cNvSpPr>
            <a:spLocks noChangeArrowheads="1"/>
          </p:cNvSpPr>
          <p:nvPr/>
        </p:nvSpPr>
        <p:spPr bwMode="auto">
          <a:xfrm>
            <a:off x="0" y="116632"/>
            <a:ext cx="9144000" cy="369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4315" tIns="42160" rIns="84315" bIns="42160" numCol="1" anchor="ctr" anchorCtr="0" compatLnSpc="1">
            <a:prstTxWarp prst="textNoShape">
              <a:avLst/>
            </a:prstTxWarp>
            <a:spAutoFit/>
          </a:bodyPr>
          <a:lstStyle/>
          <a:p>
            <a:pPr algn="ctr"/>
            <a:r>
              <a:rPr lang="ja-JP" altLang="ja-JP" sz="1846" b="1" dirty="0">
                <a:solidFill>
                  <a:prstClr val="black"/>
                </a:solidFill>
                <a:latin typeface="ＭＳ ゴシック" pitchFamily="49" charset="-128"/>
                <a:ea typeface="ＭＳ ゴシック" pitchFamily="49" charset="-128"/>
                <a:cs typeface="Times New Roman" pitchFamily="18" charset="0"/>
              </a:rPr>
              <a:t>発達障害者支援法の一部を改正する法律　</a:t>
            </a:r>
            <a:r>
              <a:rPr lang="ja-JP" altLang="en-US" sz="1846" b="1" dirty="0">
                <a:solidFill>
                  <a:prstClr val="black"/>
                </a:solidFill>
                <a:latin typeface="ＭＳ ゴシック" pitchFamily="49" charset="-128"/>
                <a:ea typeface="ＭＳ ゴシック" pitchFamily="49" charset="-128"/>
                <a:cs typeface="Times New Roman" pitchFamily="18" charset="0"/>
              </a:rPr>
              <a:t>概要</a:t>
            </a:r>
            <a:endParaRPr lang="ja-JP" altLang="ja-JP" sz="1846" dirty="0">
              <a:solidFill>
                <a:prstClr val="black"/>
              </a:solidFill>
              <a:latin typeface="Arial" pitchFamily="34" charset="0"/>
              <a:ea typeface="ＭＳ Ｐゴシック" pitchFamily="50" charset="-128"/>
              <a:cs typeface="ＭＳ Ｐゴシック" pitchFamily="50" charset="-128"/>
            </a:endParaRPr>
          </a:p>
        </p:txBody>
      </p:sp>
      <p:grpSp>
        <p:nvGrpSpPr>
          <p:cNvPr id="37" name="グループ化 18"/>
          <p:cNvGrpSpPr/>
          <p:nvPr/>
        </p:nvGrpSpPr>
        <p:grpSpPr>
          <a:xfrm>
            <a:off x="0" y="485892"/>
            <a:ext cx="9144000" cy="66469"/>
            <a:chOff x="0" y="188640"/>
            <a:chExt cx="9144000" cy="72008"/>
          </a:xfrm>
        </p:grpSpPr>
        <p:cxnSp>
          <p:nvCxnSpPr>
            <p:cNvPr id="38" name="直線コネクタ 3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40" name="テキスト ボックス 39"/>
          <p:cNvSpPr txBox="1"/>
          <p:nvPr/>
        </p:nvSpPr>
        <p:spPr>
          <a:xfrm>
            <a:off x="5635605" y="583885"/>
            <a:ext cx="3522762" cy="227170"/>
          </a:xfrm>
          <a:prstGeom prst="rect">
            <a:avLst/>
          </a:prstGeom>
          <a:noFill/>
        </p:spPr>
        <p:txBody>
          <a:bodyPr wrap="square" lIns="84315" tIns="42160" rIns="84315" bIns="42160" rtlCol="0">
            <a:spAutoFit/>
          </a:bodyPr>
          <a:lstStyle/>
          <a:p>
            <a:pPr fontAlgn="auto">
              <a:spcBef>
                <a:spcPts val="0"/>
              </a:spcBef>
              <a:spcAft>
                <a:spcPts val="0"/>
              </a:spcAft>
            </a:pPr>
            <a:r>
              <a:rPr lang="ja-JP" altLang="en-US" sz="923" dirty="0">
                <a:solidFill>
                  <a:prstClr val="black"/>
                </a:solidFill>
                <a:latin typeface="Calibri"/>
                <a:ea typeface="ＭＳ Ｐゴシック"/>
              </a:rPr>
              <a:t>（平成２８年５月２５日成立・同年６月３日公布・同年８月１日施行）</a:t>
            </a:r>
          </a:p>
        </p:txBody>
      </p:sp>
      <p:sp>
        <p:nvSpPr>
          <p:cNvPr id="41" name="テキスト ボックス 40"/>
          <p:cNvSpPr txBox="1"/>
          <p:nvPr/>
        </p:nvSpPr>
        <p:spPr>
          <a:xfrm>
            <a:off x="251537" y="2812334"/>
            <a:ext cx="8773898" cy="1432051"/>
          </a:xfrm>
          <a:prstGeom prst="rect">
            <a:avLst/>
          </a:prstGeom>
          <a:noFill/>
        </p:spPr>
        <p:txBody>
          <a:bodyPr wrap="square" lIns="84315" tIns="42160" rIns="84315" bIns="42160" rtlCol="0">
            <a:spAutoFit/>
          </a:bodyPr>
          <a:lstStyle/>
          <a:p>
            <a:pPr fontAlgn="auto">
              <a:spcBef>
                <a:spcPts val="0"/>
              </a:spcBef>
              <a:spcAft>
                <a:spcPts val="0"/>
              </a:spcAft>
            </a:pPr>
            <a:r>
              <a:rPr lang="ja-JP" altLang="en-US" sz="1292" dirty="0">
                <a:solidFill>
                  <a:prstClr val="black"/>
                </a:solidFill>
                <a:latin typeface="Calibri"/>
                <a:ea typeface="ＭＳ Ｐゴシック"/>
              </a:rPr>
              <a:t>　家族なども含めた、きめ細かな支援を推進するため、教育、就労の支援、司法手続における配慮、発達障害者の家族等への支援</a:t>
            </a:r>
          </a:p>
          <a:p>
            <a:pPr fontAlgn="auto">
              <a:spcBef>
                <a:spcPts val="554"/>
              </a:spcBef>
              <a:spcAft>
                <a:spcPts val="0"/>
              </a:spcAft>
            </a:pPr>
            <a:r>
              <a:rPr lang="en-US" altLang="ja-JP" sz="1292" dirty="0">
                <a:solidFill>
                  <a:prstClr val="black"/>
                </a:solidFill>
                <a:latin typeface="Calibri"/>
                <a:ea typeface="ＭＳ Ｐゴシック"/>
              </a:rPr>
              <a:t>【</a:t>
            </a:r>
            <a:r>
              <a:rPr lang="ja-JP" altLang="en-US" sz="1292" dirty="0">
                <a:solidFill>
                  <a:prstClr val="black"/>
                </a:solidFill>
                <a:latin typeface="Calibri"/>
                <a:ea typeface="ＭＳ Ｐゴシック"/>
              </a:rPr>
              <a:t>関連条文</a:t>
            </a:r>
            <a:r>
              <a:rPr lang="en-US" altLang="ja-JP" sz="1292" dirty="0">
                <a:solidFill>
                  <a:prstClr val="black"/>
                </a:solidFill>
                <a:latin typeface="Calibri"/>
                <a:ea typeface="ＭＳ Ｐゴシック"/>
              </a:rPr>
              <a:t>】</a:t>
            </a:r>
            <a:r>
              <a:rPr lang="ja-JP" altLang="en-US" sz="1292" dirty="0">
                <a:solidFill>
                  <a:prstClr val="black"/>
                </a:solidFill>
                <a:latin typeface="Calibri"/>
                <a:ea typeface="ＭＳ Ｐゴシック"/>
              </a:rPr>
              <a:t>　</a:t>
            </a:r>
            <a:endParaRPr lang="en-US" altLang="ja-JP" sz="1292" dirty="0">
              <a:solidFill>
                <a:prstClr val="black"/>
              </a:solidFill>
              <a:latin typeface="Calibri"/>
              <a:ea typeface="ＭＳ Ｐゴシック"/>
            </a:endParaRPr>
          </a:p>
          <a:p>
            <a:pPr fontAlgn="auto">
              <a:spcBef>
                <a:spcPts val="554"/>
              </a:spcBef>
              <a:spcAft>
                <a:spcPts val="0"/>
              </a:spcAft>
            </a:pPr>
            <a:r>
              <a:rPr lang="ja-JP" altLang="en-US" sz="1292" dirty="0">
                <a:solidFill>
                  <a:prstClr val="black"/>
                </a:solidFill>
                <a:latin typeface="Calibri"/>
                <a:ea typeface="ＭＳ Ｐゴシック"/>
              </a:rPr>
              <a:t>第５条（保護者への情報提供、助言を追加）、第８条（個別の教育支援計画の作成等を追加）、第１０条（就労定着のための支援等を追加）、第１１条（生活支援の視点として性別等追加）、第１２条（権利利益の擁護に、いじめの防止等を追加）、第１２条の２（司法手続きにおける配慮を新設）、第１３条（家族支援の内容に、家族が互いに支え合うための活動の支援等を追加）</a:t>
            </a:r>
          </a:p>
        </p:txBody>
      </p:sp>
      <p:sp>
        <p:nvSpPr>
          <p:cNvPr id="42" name="テキスト ボックス 41"/>
          <p:cNvSpPr txBox="1"/>
          <p:nvPr/>
        </p:nvSpPr>
        <p:spPr>
          <a:xfrm>
            <a:off x="251539" y="4797152"/>
            <a:ext cx="8770230" cy="1707832"/>
          </a:xfrm>
          <a:prstGeom prst="rect">
            <a:avLst/>
          </a:prstGeom>
          <a:noFill/>
        </p:spPr>
        <p:txBody>
          <a:bodyPr wrap="square" lIns="84315" tIns="42160" rIns="84315" bIns="42160" rtlCol="0">
            <a:spAutoFit/>
          </a:bodyPr>
          <a:lstStyle/>
          <a:p>
            <a:pPr fontAlgn="auto">
              <a:spcBef>
                <a:spcPts val="0"/>
              </a:spcBef>
              <a:spcAft>
                <a:spcPts val="0"/>
              </a:spcAft>
            </a:pPr>
            <a:r>
              <a:rPr lang="ja-JP" altLang="en-US" sz="1292" dirty="0">
                <a:solidFill>
                  <a:prstClr val="black"/>
                </a:solidFill>
                <a:latin typeface="Calibri"/>
                <a:ea typeface="ＭＳ Ｐゴシック"/>
              </a:rPr>
              <a:t>　発達障害の支援について、可能な限り身近な場所で必要な支援が受けられるよう配慮</a:t>
            </a:r>
          </a:p>
          <a:p>
            <a:pPr fontAlgn="auto">
              <a:spcBef>
                <a:spcPts val="554"/>
              </a:spcBef>
              <a:spcAft>
                <a:spcPts val="0"/>
              </a:spcAft>
            </a:pPr>
            <a:r>
              <a:rPr lang="en-US" altLang="ja-JP" sz="1292" dirty="0">
                <a:solidFill>
                  <a:prstClr val="black"/>
                </a:solidFill>
                <a:latin typeface="Calibri"/>
                <a:ea typeface="ＭＳ Ｐゴシック"/>
              </a:rPr>
              <a:t>【</a:t>
            </a:r>
            <a:r>
              <a:rPr lang="ja-JP" altLang="en-US" sz="1292" dirty="0">
                <a:solidFill>
                  <a:prstClr val="black"/>
                </a:solidFill>
                <a:latin typeface="Calibri"/>
                <a:ea typeface="ＭＳ Ｐゴシック"/>
              </a:rPr>
              <a:t>関連条文</a:t>
            </a:r>
            <a:r>
              <a:rPr lang="en-US" altLang="ja-JP" sz="1292" dirty="0">
                <a:solidFill>
                  <a:prstClr val="black"/>
                </a:solidFill>
                <a:latin typeface="Calibri"/>
                <a:ea typeface="ＭＳ Ｐゴシック"/>
              </a:rPr>
              <a:t>】</a:t>
            </a:r>
            <a:r>
              <a:rPr lang="ja-JP" altLang="en-US" sz="1292" dirty="0">
                <a:solidFill>
                  <a:prstClr val="black"/>
                </a:solidFill>
                <a:latin typeface="Calibri"/>
                <a:ea typeface="ＭＳ Ｐゴシック"/>
              </a:rPr>
              <a:t>　</a:t>
            </a:r>
            <a:endParaRPr lang="en-US" altLang="ja-JP" sz="1292" dirty="0">
              <a:solidFill>
                <a:prstClr val="black"/>
              </a:solidFill>
              <a:latin typeface="Calibri"/>
              <a:ea typeface="ＭＳ Ｐゴシック"/>
            </a:endParaRPr>
          </a:p>
          <a:p>
            <a:pPr fontAlgn="auto">
              <a:spcBef>
                <a:spcPts val="554"/>
              </a:spcBef>
              <a:spcAft>
                <a:spcPts val="0"/>
              </a:spcAft>
            </a:pPr>
            <a:r>
              <a:rPr lang="ja-JP" altLang="en-US" sz="1292" dirty="0">
                <a:solidFill>
                  <a:prstClr val="black"/>
                </a:solidFill>
                <a:latin typeface="Calibri"/>
                <a:ea typeface="ＭＳ Ｐゴシック"/>
              </a:rPr>
              <a:t>第４条（国民の責務に、発達障害者の自立及び社会参加に協力することを追加）、第１４条（当事者や家族が身近な場所で支援を受けられるように適切な配慮をすることを追加）、第２１条（普及、啓発の内容に個々の発達障害の特性を追加、方法として学校等の様々な場を通じて行うことを追加）、第２３条（専門的知識を有する人材の確保等の対象に労働、捜査及び裁判に関する業務に従事する者を追加）</a:t>
            </a:r>
            <a:endParaRPr lang="en-US" altLang="ja-JP" sz="1292" dirty="0">
              <a:solidFill>
                <a:prstClr val="black"/>
              </a:solidFill>
              <a:latin typeface="Calibri"/>
              <a:ea typeface="ＭＳ Ｐゴシック"/>
            </a:endParaRPr>
          </a:p>
          <a:p>
            <a:pPr fontAlgn="auto">
              <a:spcBef>
                <a:spcPts val="554"/>
              </a:spcBef>
              <a:spcAft>
                <a:spcPts val="0"/>
              </a:spcAft>
            </a:pPr>
            <a:r>
              <a:rPr lang="ja-JP" altLang="en-US" sz="1292" dirty="0">
                <a:solidFill>
                  <a:prstClr val="black"/>
                </a:solidFill>
                <a:latin typeface="Calibri"/>
                <a:ea typeface="ＭＳ Ｐゴシック"/>
              </a:rPr>
              <a:t>　</a:t>
            </a:r>
          </a:p>
        </p:txBody>
      </p:sp>
      <p:sp>
        <p:nvSpPr>
          <p:cNvPr id="5" name="正方形/長方形 4"/>
          <p:cNvSpPr/>
          <p:nvPr/>
        </p:nvSpPr>
        <p:spPr>
          <a:xfrm>
            <a:off x="185516" y="685309"/>
            <a:ext cx="3721846" cy="299077"/>
          </a:xfrm>
          <a:prstGeom prst="rect">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79" name="テキスト ボックス 78"/>
          <p:cNvSpPr txBox="1"/>
          <p:nvPr/>
        </p:nvSpPr>
        <p:spPr>
          <a:xfrm>
            <a:off x="185538" y="723941"/>
            <a:ext cx="4187077" cy="227306"/>
          </a:xfrm>
          <a:prstGeom prst="rect">
            <a:avLst/>
          </a:prstGeom>
          <a:noFill/>
          <a:ln w="22225">
            <a:noFill/>
          </a:ln>
        </p:spPr>
        <p:txBody>
          <a:bodyPr wrap="square" lIns="82986" tIns="0" rIns="80607" bIns="0" rtlCol="0">
            <a:spAutoFit/>
          </a:bodyPr>
          <a:lstStyle/>
          <a:p>
            <a:pPr fontAlgn="auto">
              <a:spcBef>
                <a:spcPts val="0"/>
              </a:spcBef>
              <a:spcAft>
                <a:spcPts val="0"/>
              </a:spcAft>
            </a:pPr>
            <a:r>
              <a:rPr lang="ja-JP" altLang="en-US" sz="1477" dirty="0">
                <a:ln w="25400">
                  <a:noFill/>
                </a:ln>
                <a:solidFill>
                  <a:prstClr val="black"/>
                </a:solidFill>
                <a:latin typeface="ＭＳ Ｐゴシック"/>
                <a:ea typeface="ＭＳ Ｐゴシック"/>
                <a:cs typeface="メイリオ" panose="020B0604030504040204" pitchFamily="50" charset="-128"/>
              </a:rPr>
              <a:t>１．ライフステージを通じた切れ目のない</a:t>
            </a:r>
            <a:r>
              <a:rPr lang="ja-JP" altLang="en-US" sz="1477" dirty="0">
                <a:solidFill>
                  <a:prstClr val="black"/>
                </a:solidFill>
                <a:latin typeface="ＭＳ Ｐゴシック"/>
                <a:ea typeface="ＭＳ Ｐゴシック"/>
                <a:cs typeface="メイリオ" panose="020B0604030504040204" pitchFamily="50" charset="-128"/>
              </a:rPr>
              <a:t>支援</a:t>
            </a:r>
          </a:p>
        </p:txBody>
      </p:sp>
      <p:sp>
        <p:nvSpPr>
          <p:cNvPr id="20"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6969886" y="6525345"/>
            <a:ext cx="2057400" cy="365125"/>
          </a:xfrm>
        </p:spPr>
        <p:txBody>
          <a:bodyPr/>
          <a:lstStyle/>
          <a:p>
            <a:pPr>
              <a:defRPr/>
            </a:pPr>
            <a:fld id="{F90A3C79-1AFD-481B-B685-7933BCD0898B}" type="slidenum">
              <a:rPr lang="en-US" altLang="ja-JP" smtClean="0"/>
              <a:pPr>
                <a:defRPr/>
              </a:pPr>
              <a:t>126</a:t>
            </a:fld>
            <a:endParaRPr lang="en-US" altLang="ja-JP"/>
          </a:p>
        </p:txBody>
      </p:sp>
    </p:spTree>
    <p:extLst>
      <p:ext uri="{BB962C8B-B14F-4D97-AF65-F5344CB8AC3E}">
        <p14:creationId xmlns:p14="http://schemas.microsoft.com/office/powerpoint/2010/main" val="21187048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95407" y="33584"/>
            <a:ext cx="4869474" cy="430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283" tIns="42141" rIns="84283" bIns="42141" anchor="ctr"/>
          <a:lstStyle/>
          <a:p>
            <a:pPr algn="ctr" fontAlgn="auto">
              <a:spcBef>
                <a:spcPts val="0"/>
              </a:spcBef>
              <a:spcAft>
                <a:spcPts val="0"/>
              </a:spcAft>
              <a:defRPr/>
            </a:pPr>
            <a:r>
              <a:rPr lang="ja-JP" altLang="en-US" sz="1846" b="1" dirty="0">
                <a:solidFill>
                  <a:prstClr val="black"/>
                </a:solidFill>
              </a:rPr>
              <a:t>発達障害者支援体制整備</a:t>
            </a:r>
            <a:r>
              <a:rPr lang="ja-JP" altLang="en-US" sz="1846" dirty="0">
                <a:solidFill>
                  <a:prstClr val="black"/>
                </a:solidFill>
              </a:rPr>
              <a:t>　　　　</a:t>
            </a:r>
          </a:p>
        </p:txBody>
      </p:sp>
      <p:sp>
        <p:nvSpPr>
          <p:cNvPr id="5" name="正方形/長方形 4"/>
          <p:cNvSpPr/>
          <p:nvPr/>
        </p:nvSpPr>
        <p:spPr>
          <a:xfrm>
            <a:off x="52155" y="631767"/>
            <a:ext cx="9039774" cy="126291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84283" tIns="42141" rIns="84283" bIns="42141" anchor="ctr"/>
          <a:lstStyle/>
          <a:p>
            <a:pPr fontAlgn="auto">
              <a:spcBef>
                <a:spcPts val="0"/>
              </a:spcBef>
              <a:spcAft>
                <a:spcPts val="0"/>
              </a:spcAft>
              <a:tabLst>
                <a:tab pos="81977" algn="l"/>
              </a:tabLst>
              <a:defRPr/>
            </a:pPr>
            <a:r>
              <a:rPr lang="ja-JP" altLang="en-US" sz="1292" dirty="0">
                <a:solidFill>
                  <a:prstClr val="black"/>
                </a:solidFill>
              </a:rPr>
              <a:t>   乳幼児期から成人期における各ライフステージに対応する一貫した支援を行うため、関係機関等によるネットワークを構築するとともに、ペアレント・メンター・ペアレントトレーニング・ソーシャルスキルトレーニングの導入による家族支援体制の整備や、発達障害特有のアセスメントツールの導入を促進するための研修会を実施する。</a:t>
            </a:r>
            <a:endParaRPr lang="en-US" altLang="ja-JP" sz="1292" dirty="0">
              <a:solidFill>
                <a:prstClr val="black"/>
              </a:solidFill>
            </a:endParaRPr>
          </a:p>
          <a:p>
            <a:pPr fontAlgn="auto">
              <a:spcBef>
                <a:spcPts val="0"/>
              </a:spcBef>
              <a:spcAft>
                <a:spcPts val="0"/>
              </a:spcAft>
              <a:defRPr/>
            </a:pPr>
            <a:r>
              <a:rPr lang="ja-JP" altLang="en-US" sz="1292" dirty="0">
                <a:solidFill>
                  <a:prstClr val="black"/>
                </a:solidFill>
              </a:rPr>
              <a:t>　</a:t>
            </a:r>
            <a:r>
              <a:rPr lang="ja-JP" altLang="en-US" sz="1292" dirty="0" smtClean="0">
                <a:solidFill>
                  <a:prstClr val="black"/>
                </a:solidFill>
              </a:rPr>
              <a:t>また</a:t>
            </a:r>
            <a:r>
              <a:rPr lang="en-US" altLang="ja-JP" sz="1292" dirty="0" smtClean="0">
                <a:solidFill>
                  <a:prstClr val="black"/>
                </a:solidFill>
              </a:rPr>
              <a:t>､</a:t>
            </a:r>
            <a:r>
              <a:rPr lang="ja-JP" altLang="en-US" sz="1292" dirty="0" smtClean="0">
                <a:solidFill>
                  <a:prstClr val="black"/>
                </a:solidFill>
              </a:rPr>
              <a:t>市町村</a:t>
            </a:r>
            <a:r>
              <a:rPr lang="ja-JP" altLang="en-US" sz="1292" dirty="0">
                <a:solidFill>
                  <a:prstClr val="black"/>
                </a:solidFill>
              </a:rPr>
              <a:t>・事業所等</a:t>
            </a:r>
            <a:r>
              <a:rPr lang="ja-JP" altLang="en-US" sz="1292" dirty="0" smtClean="0">
                <a:solidFill>
                  <a:prstClr val="black"/>
                </a:solidFill>
              </a:rPr>
              <a:t>支援</a:t>
            </a:r>
            <a:r>
              <a:rPr lang="en-US" altLang="ja-JP" sz="1292" dirty="0" smtClean="0">
                <a:solidFill>
                  <a:prstClr val="black"/>
                </a:solidFill>
              </a:rPr>
              <a:t>､</a:t>
            </a:r>
            <a:r>
              <a:rPr lang="ja-JP" altLang="en-US" sz="1292" dirty="0" smtClean="0">
                <a:solidFill>
                  <a:prstClr val="black"/>
                </a:solidFill>
              </a:rPr>
              <a:t>医療</a:t>
            </a:r>
            <a:r>
              <a:rPr lang="ja-JP" altLang="en-US" sz="1292" dirty="0">
                <a:solidFill>
                  <a:prstClr val="black"/>
                </a:solidFill>
              </a:rPr>
              <a:t>機関との連携や困難ケースへの対応を行うための「発達障害者地域支援</a:t>
            </a:r>
            <a:r>
              <a:rPr lang="ja-JP" altLang="en-US" sz="1292" dirty="0" smtClean="0">
                <a:solidFill>
                  <a:prstClr val="black"/>
                </a:solidFill>
              </a:rPr>
              <a:t>マネジャー」</a:t>
            </a:r>
            <a:r>
              <a:rPr lang="ja-JP" altLang="en-US" sz="1292" dirty="0">
                <a:solidFill>
                  <a:prstClr val="black"/>
                </a:solidFill>
              </a:rPr>
              <a:t>を配置し、地域の中核である発達障害者支援センターの地域支援機能の強化を図る。</a:t>
            </a:r>
          </a:p>
        </p:txBody>
      </p:sp>
      <p:sp>
        <p:nvSpPr>
          <p:cNvPr id="10" name="角丸四角形 9"/>
          <p:cNvSpPr/>
          <p:nvPr/>
        </p:nvSpPr>
        <p:spPr>
          <a:xfrm>
            <a:off x="177298" y="2160569"/>
            <a:ext cx="8945741" cy="2678868"/>
          </a:xfrm>
          <a:prstGeom prst="roundRect">
            <a:avLst>
              <a:gd name="adj" fmla="val 573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283" tIns="42141" rIns="84283" bIns="42141">
            <a:normAutofit/>
          </a:bodyPr>
          <a:lstStyle/>
          <a:p>
            <a:pPr>
              <a:defRPr/>
            </a:pPr>
            <a:r>
              <a:rPr lang="ja-JP" altLang="en-US" sz="369" dirty="0">
                <a:solidFill>
                  <a:prstClr val="white"/>
                </a:solidFill>
              </a:rPr>
              <a:t>　　　</a:t>
            </a:r>
            <a:endParaRPr lang="en-US" altLang="ja-JP" sz="369" dirty="0">
              <a:solidFill>
                <a:prstClr val="white"/>
              </a:solidFill>
            </a:endParaRPr>
          </a:p>
          <a:p>
            <a:pPr>
              <a:defRPr/>
            </a:pPr>
            <a:r>
              <a:rPr lang="ja-JP" altLang="en-US" sz="369" dirty="0">
                <a:solidFill>
                  <a:prstClr val="white"/>
                </a:solidFill>
                <a:latin typeface="ＭＳ Ｐゴシック"/>
              </a:rPr>
              <a:t>　　　　　</a:t>
            </a:r>
            <a:endParaRPr lang="en-US" altLang="ja-JP" sz="1477" dirty="0">
              <a:solidFill>
                <a:prstClr val="black"/>
              </a:solidFill>
              <a:latin typeface="ＭＳ Ｐゴシック"/>
            </a:endParaRPr>
          </a:p>
          <a:p>
            <a:pPr>
              <a:defRPr/>
            </a:pPr>
            <a:endParaRPr lang="en-US" altLang="ja-JP" sz="1477" dirty="0">
              <a:solidFill>
                <a:prstClr val="black"/>
              </a:solidFill>
              <a:latin typeface="ＭＳ Ｐゴシック"/>
            </a:endParaRPr>
          </a:p>
          <a:p>
            <a:pPr>
              <a:defRPr/>
            </a:pPr>
            <a:endParaRPr lang="ja-JP" altLang="en-US" sz="1477" dirty="0">
              <a:solidFill>
                <a:prstClr val="black"/>
              </a:solidFill>
              <a:latin typeface="ＭＳ Ｐゴシック"/>
            </a:endParaRPr>
          </a:p>
        </p:txBody>
      </p:sp>
      <p:sp>
        <p:nvSpPr>
          <p:cNvPr id="11" name="正方形/長方形 10"/>
          <p:cNvSpPr/>
          <p:nvPr/>
        </p:nvSpPr>
        <p:spPr>
          <a:xfrm>
            <a:off x="3050113" y="2360007"/>
            <a:ext cx="2984277" cy="228122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283" tIns="42141" rIns="84283" bIns="42141" anchor="ctr"/>
          <a:lstStyle/>
          <a:p>
            <a:pPr algn="ctr">
              <a:defRPr/>
            </a:pPr>
            <a:endParaRPr lang="ja-JP" altLang="en-US" sz="923">
              <a:solidFill>
                <a:prstClr val="white"/>
              </a:solidFill>
            </a:endParaRPr>
          </a:p>
        </p:txBody>
      </p:sp>
      <p:pic>
        <p:nvPicPr>
          <p:cNvPr id="8213" name="Picture 2" descr="C:\Users\yspmg\AppData\Local\Microsoft\Windows\Temporary Internet Files\Content.IE5\ZGB3EBQ6\MCj04455900000[1].wmf"/>
          <p:cNvPicPr>
            <a:picLocks noChangeAspect="1" noChangeArrowheads="1"/>
          </p:cNvPicPr>
          <p:nvPr/>
        </p:nvPicPr>
        <p:blipFill>
          <a:blip r:embed="rId3" cstate="print"/>
          <a:srcRect/>
          <a:stretch>
            <a:fillRect/>
          </a:stretch>
        </p:blipFill>
        <p:spPr bwMode="auto">
          <a:xfrm>
            <a:off x="6052911" y="3091121"/>
            <a:ext cx="579626" cy="469896"/>
          </a:xfrm>
          <a:prstGeom prst="rect">
            <a:avLst/>
          </a:prstGeom>
          <a:noFill/>
          <a:ln w="9525">
            <a:noFill/>
            <a:miter lim="800000"/>
            <a:headEnd/>
            <a:tailEnd/>
          </a:ln>
        </p:spPr>
      </p:pic>
      <p:pic>
        <p:nvPicPr>
          <p:cNvPr id="8214" name="Picture 29" descr="j0310838"/>
          <p:cNvPicPr>
            <a:picLocks noChangeAspect="1" noChangeArrowheads="1"/>
          </p:cNvPicPr>
          <p:nvPr/>
        </p:nvPicPr>
        <p:blipFill>
          <a:blip r:embed="rId4" cstate="print"/>
          <a:srcRect/>
          <a:stretch>
            <a:fillRect/>
          </a:stretch>
        </p:blipFill>
        <p:spPr bwMode="auto">
          <a:xfrm>
            <a:off x="6102421" y="4302353"/>
            <a:ext cx="463805" cy="283778"/>
          </a:xfrm>
          <a:prstGeom prst="rect">
            <a:avLst/>
          </a:prstGeom>
          <a:noFill/>
          <a:ln w="9525">
            <a:noFill/>
            <a:miter lim="800000"/>
            <a:headEnd/>
            <a:tailEnd/>
          </a:ln>
        </p:spPr>
      </p:pic>
      <p:pic>
        <p:nvPicPr>
          <p:cNvPr id="8215" name="Picture 2" descr="C:\Users\yspmg\AppData\Local\Microsoft\Windows\Temporary Internet Files\Content.IE5\J5E7E87F\MCj04460060000[1].wmf"/>
          <p:cNvPicPr>
            <a:picLocks noChangeAspect="1" noChangeArrowheads="1"/>
          </p:cNvPicPr>
          <p:nvPr/>
        </p:nvPicPr>
        <p:blipFill>
          <a:blip r:embed="rId5" cstate="print"/>
          <a:srcRect/>
          <a:stretch>
            <a:fillRect/>
          </a:stretch>
        </p:blipFill>
        <p:spPr bwMode="auto">
          <a:xfrm>
            <a:off x="4040249" y="3916441"/>
            <a:ext cx="1189794" cy="657103"/>
          </a:xfrm>
          <a:prstGeom prst="rect">
            <a:avLst/>
          </a:prstGeom>
          <a:noFill/>
          <a:ln w="9525">
            <a:noFill/>
            <a:miter lim="800000"/>
            <a:headEnd/>
            <a:tailEnd/>
          </a:ln>
        </p:spPr>
      </p:pic>
      <p:sp>
        <p:nvSpPr>
          <p:cNvPr id="40" name="Rectangle 13"/>
          <p:cNvSpPr>
            <a:spLocks noChangeArrowheads="1"/>
          </p:cNvSpPr>
          <p:nvPr/>
        </p:nvSpPr>
        <p:spPr bwMode="auto">
          <a:xfrm>
            <a:off x="3375561" y="2227020"/>
            <a:ext cx="2259943" cy="273190"/>
          </a:xfrm>
          <a:prstGeom prst="rect">
            <a:avLst/>
          </a:prstGeom>
          <a:solidFill>
            <a:schemeClr val="bg1"/>
          </a:solidFill>
          <a:ln w="9525">
            <a:solidFill>
              <a:schemeClr val="tx1"/>
            </a:solidFill>
            <a:miter lim="800000"/>
            <a:headEnd/>
            <a:tailEnd/>
          </a:ln>
        </p:spPr>
        <p:txBody>
          <a:bodyPr wrap="none" lIns="84283" tIns="42141" rIns="84283" bIns="42141" anchor="ctr"/>
          <a:lstStyle/>
          <a:p>
            <a:pPr algn="ctr">
              <a:defRPr/>
            </a:pPr>
            <a:r>
              <a:rPr lang="ja-JP" altLang="en-US" sz="1292" dirty="0">
                <a:solidFill>
                  <a:prstClr val="black"/>
                </a:solidFill>
                <a:ea typeface="ＭＳ Ｐゴシック"/>
              </a:rPr>
              <a:t>発達障害者支援地域協議会</a:t>
            </a:r>
            <a:endParaRPr lang="ja-JP" altLang="en-US" sz="831" dirty="0">
              <a:solidFill>
                <a:prstClr val="black"/>
              </a:solidFill>
              <a:ea typeface="ＭＳ Ｐゴシック"/>
            </a:endParaRPr>
          </a:p>
        </p:txBody>
      </p:sp>
      <p:sp>
        <p:nvSpPr>
          <p:cNvPr id="42" name="Rectangle 14"/>
          <p:cNvSpPr>
            <a:spLocks noChangeArrowheads="1"/>
          </p:cNvSpPr>
          <p:nvPr/>
        </p:nvSpPr>
        <p:spPr bwMode="auto">
          <a:xfrm>
            <a:off x="7087539" y="3826259"/>
            <a:ext cx="2004390" cy="432472"/>
          </a:xfrm>
          <a:prstGeom prst="rect">
            <a:avLst/>
          </a:prstGeom>
          <a:noFill/>
          <a:ln w="9525">
            <a:noFill/>
            <a:miter lim="800000"/>
            <a:headEnd/>
            <a:tailEnd/>
          </a:ln>
        </p:spPr>
        <p:txBody>
          <a:bodyPr wrap="none" lIns="84283" tIns="42141" rIns="84283" bIns="42141" anchor="ctr"/>
          <a:lstStyle/>
          <a:p>
            <a:pPr>
              <a:defRPr/>
            </a:pPr>
            <a:endParaRPr lang="ja-JP" altLang="en-US" sz="923" dirty="0">
              <a:solidFill>
                <a:prstClr val="black"/>
              </a:solidFill>
              <a:latin typeface="ＭＳ Ｐゴシック"/>
              <a:ea typeface="ＭＳ Ｐゴシック"/>
            </a:endParaRPr>
          </a:p>
        </p:txBody>
      </p:sp>
      <p:sp>
        <p:nvSpPr>
          <p:cNvPr id="50" name="Rectangle 14"/>
          <p:cNvSpPr>
            <a:spLocks noChangeArrowheads="1"/>
          </p:cNvSpPr>
          <p:nvPr/>
        </p:nvSpPr>
        <p:spPr bwMode="auto">
          <a:xfrm>
            <a:off x="6613944" y="2875539"/>
            <a:ext cx="2411476" cy="1478489"/>
          </a:xfrm>
          <a:prstGeom prst="rect">
            <a:avLst/>
          </a:prstGeom>
          <a:noFill/>
          <a:ln w="9525">
            <a:noFill/>
            <a:miter lim="800000"/>
            <a:headEnd/>
            <a:tailEnd/>
          </a:ln>
        </p:spPr>
        <p:txBody>
          <a:bodyPr wrap="none" lIns="84283" tIns="42141" rIns="84283" bIns="42141" anchor="ctr"/>
          <a:lstStyle/>
          <a:p>
            <a:endParaRPr lang="en-US" altLang="ja-JP" sz="923" dirty="0">
              <a:solidFill>
                <a:prstClr val="black"/>
              </a:solidFill>
              <a:ea typeface="ＭＳ Ｐゴシック"/>
            </a:endParaRPr>
          </a:p>
          <a:p>
            <a:endParaRPr lang="en-US" altLang="ja-JP" sz="923" dirty="0">
              <a:solidFill>
                <a:prstClr val="black"/>
              </a:solidFill>
              <a:ea typeface="ＭＳ Ｐゴシック"/>
            </a:endParaRPr>
          </a:p>
          <a:p>
            <a:endParaRPr lang="en-US" altLang="ja-JP" sz="923" dirty="0">
              <a:solidFill>
                <a:prstClr val="black"/>
              </a:solidFill>
              <a:ea typeface="ＭＳ Ｐゴシック"/>
            </a:endParaRPr>
          </a:p>
          <a:p>
            <a:r>
              <a:rPr lang="ja-JP" altLang="en-US" sz="923" dirty="0">
                <a:solidFill>
                  <a:prstClr val="black"/>
                </a:solidFill>
                <a:ea typeface="ＭＳ Ｐゴシック"/>
              </a:rPr>
              <a:t>○家族支援のための人材育成</a:t>
            </a:r>
            <a:endParaRPr lang="en-US" altLang="ja-JP" sz="923" dirty="0">
              <a:solidFill>
                <a:prstClr val="black"/>
              </a:solidFill>
              <a:ea typeface="ＭＳ Ｐゴシック"/>
            </a:endParaRPr>
          </a:p>
          <a:p>
            <a:r>
              <a:rPr lang="ja-JP" altLang="en-US" sz="923" dirty="0">
                <a:solidFill>
                  <a:prstClr val="black"/>
                </a:solidFill>
                <a:ea typeface="ＭＳ Ｐゴシック"/>
              </a:rPr>
              <a:t>　（家族の対応力向上）</a:t>
            </a:r>
            <a:endParaRPr lang="en-US" altLang="ja-JP" sz="923" dirty="0">
              <a:solidFill>
                <a:prstClr val="black"/>
              </a:solidFill>
              <a:ea typeface="ＭＳ Ｐゴシック"/>
            </a:endParaRPr>
          </a:p>
          <a:p>
            <a:pPr indent="76117"/>
            <a:r>
              <a:rPr lang="ja-JP" altLang="en-US" sz="923" dirty="0">
                <a:solidFill>
                  <a:prstClr val="black"/>
                </a:solidFill>
                <a:ea typeface="ＭＳ Ｐゴシック"/>
              </a:rPr>
              <a:t> ・ペアレントトレーニング</a:t>
            </a:r>
            <a:endParaRPr lang="en-US" altLang="ja-JP" sz="923" dirty="0">
              <a:solidFill>
                <a:prstClr val="black"/>
              </a:solidFill>
              <a:ea typeface="ＭＳ Ｐゴシック"/>
            </a:endParaRPr>
          </a:p>
          <a:p>
            <a:pPr indent="76117"/>
            <a:r>
              <a:rPr lang="ja-JP" altLang="en-US" sz="923" dirty="0">
                <a:solidFill>
                  <a:prstClr val="black"/>
                </a:solidFill>
                <a:ea typeface="ＭＳ Ｐゴシック"/>
              </a:rPr>
              <a:t> ・ペアレントプログラム</a:t>
            </a:r>
          </a:p>
          <a:p>
            <a:r>
              <a:rPr lang="ja-JP" altLang="en-US" sz="923" dirty="0">
                <a:solidFill>
                  <a:prstClr val="black"/>
                </a:solidFill>
                <a:ea typeface="ＭＳ Ｐゴシック"/>
              </a:rPr>
              <a:t>　（当事者による助言）</a:t>
            </a:r>
            <a:endParaRPr lang="en-US" altLang="ja-JP" sz="923" dirty="0">
              <a:solidFill>
                <a:prstClr val="black"/>
              </a:solidFill>
              <a:ea typeface="ＭＳ Ｐゴシック"/>
            </a:endParaRPr>
          </a:p>
          <a:p>
            <a:pPr indent="76117"/>
            <a:r>
              <a:rPr lang="ja-JP" altLang="en-US" sz="923" dirty="0">
                <a:solidFill>
                  <a:prstClr val="black"/>
                </a:solidFill>
                <a:ea typeface="ＭＳ Ｐゴシック"/>
              </a:rPr>
              <a:t> ・ペアレントメンター　　等　　　　　　　　　　　　　　　　　</a:t>
            </a:r>
            <a:endParaRPr lang="en-US" altLang="ja-JP" sz="923" dirty="0">
              <a:solidFill>
                <a:prstClr val="black"/>
              </a:solidFill>
              <a:ea typeface="ＭＳ Ｐゴシック"/>
            </a:endParaRPr>
          </a:p>
          <a:p>
            <a:endParaRPr lang="en-US" altLang="ja-JP" sz="923" dirty="0">
              <a:solidFill>
                <a:prstClr val="black"/>
              </a:solidFill>
              <a:ea typeface="ＭＳ Ｐゴシック"/>
            </a:endParaRPr>
          </a:p>
          <a:p>
            <a:r>
              <a:rPr lang="ja-JP" altLang="en-US" sz="923" dirty="0">
                <a:solidFill>
                  <a:prstClr val="black"/>
                </a:solidFill>
                <a:ea typeface="ＭＳ Ｐゴシック"/>
              </a:rPr>
              <a:t>○当事者の適応力向上のための人材育成</a:t>
            </a:r>
            <a:endParaRPr lang="en-US" altLang="ja-JP" sz="923" dirty="0">
              <a:solidFill>
                <a:prstClr val="black"/>
              </a:solidFill>
              <a:ea typeface="ＭＳ Ｐゴシック"/>
            </a:endParaRPr>
          </a:p>
          <a:p>
            <a:r>
              <a:rPr lang="ja-JP" altLang="en-US" sz="923" dirty="0">
                <a:solidFill>
                  <a:prstClr val="black"/>
                </a:solidFill>
                <a:ea typeface="ＭＳ Ｐゴシック"/>
              </a:rPr>
              <a:t> 　・ソーシャルスキルトレーニング　等　　　　</a:t>
            </a:r>
          </a:p>
          <a:p>
            <a:pPr>
              <a:defRPr/>
            </a:pPr>
            <a:endParaRPr lang="en-US" altLang="ja-JP" sz="923" dirty="0">
              <a:solidFill>
                <a:prstClr val="black"/>
              </a:solidFill>
              <a:ea typeface="ＭＳ Ｐゴシック"/>
            </a:endParaRPr>
          </a:p>
          <a:p>
            <a:pPr>
              <a:defRPr/>
            </a:pPr>
            <a:r>
              <a:rPr lang="ja-JP" altLang="en-US" sz="923" dirty="0">
                <a:solidFill>
                  <a:prstClr val="black"/>
                </a:solidFill>
                <a:latin typeface="ＭＳ Ｐゴシック"/>
                <a:ea typeface="ＭＳ Ｐゴシック"/>
              </a:rPr>
              <a:t>○アセスメントツールの導入促進</a:t>
            </a:r>
            <a:endParaRPr lang="en-US" altLang="ja-JP" sz="923" dirty="0">
              <a:solidFill>
                <a:prstClr val="black"/>
              </a:solidFill>
              <a:latin typeface="ＭＳ Ｐゴシック"/>
              <a:ea typeface="ＭＳ Ｐゴシック"/>
            </a:endParaRPr>
          </a:p>
          <a:p>
            <a:pPr>
              <a:defRPr/>
            </a:pPr>
            <a:r>
              <a:rPr lang="ja-JP" altLang="en-US" sz="923" dirty="0">
                <a:solidFill>
                  <a:prstClr val="black"/>
                </a:solidFill>
                <a:latin typeface="ＭＳ Ｐゴシック"/>
                <a:ea typeface="ＭＳ Ｐゴシック"/>
              </a:rPr>
              <a:t> 　・Ｍ－ＣＨＡＴ、ＰＡＲＳ</a:t>
            </a:r>
            <a:r>
              <a:rPr lang="en-US" altLang="ja-JP" sz="923" dirty="0">
                <a:solidFill>
                  <a:prstClr val="black"/>
                </a:solidFill>
                <a:latin typeface="ＭＳ Ｐゴシック"/>
                <a:ea typeface="ＭＳ Ｐゴシック"/>
              </a:rPr>
              <a:t>-</a:t>
            </a:r>
            <a:r>
              <a:rPr lang="ja-JP" altLang="en-US" sz="923" dirty="0">
                <a:solidFill>
                  <a:prstClr val="black"/>
                </a:solidFill>
                <a:latin typeface="ＭＳ Ｐゴシック"/>
                <a:ea typeface="ＭＳ Ｐゴシック"/>
              </a:rPr>
              <a:t>ＴＲ　　等</a:t>
            </a:r>
          </a:p>
          <a:p>
            <a:endParaRPr lang="en-US" altLang="ja-JP" sz="923" dirty="0">
              <a:solidFill>
                <a:prstClr val="black"/>
              </a:solidFill>
              <a:ea typeface="ＭＳ Ｐゴシック"/>
            </a:endParaRPr>
          </a:p>
          <a:p>
            <a:endParaRPr lang="en-US" altLang="ja-JP" sz="923" dirty="0">
              <a:solidFill>
                <a:prstClr val="black"/>
              </a:solidFill>
              <a:ea typeface="ＭＳ Ｐゴシック"/>
            </a:endParaRPr>
          </a:p>
          <a:p>
            <a:endParaRPr lang="ja-JP" altLang="en-US" sz="923" dirty="0">
              <a:solidFill>
                <a:prstClr val="black"/>
              </a:solidFill>
              <a:ea typeface="ＭＳ Ｐゴシック"/>
            </a:endParaRPr>
          </a:p>
        </p:txBody>
      </p:sp>
      <p:cxnSp>
        <p:nvCxnSpPr>
          <p:cNvPr id="59" name="直線矢印コネクタ 58"/>
          <p:cNvCxnSpPr>
            <a:endCxn id="6" idx="1"/>
          </p:cNvCxnSpPr>
          <p:nvPr/>
        </p:nvCxnSpPr>
        <p:spPr>
          <a:xfrm flipV="1">
            <a:off x="5417533" y="3558405"/>
            <a:ext cx="1215034" cy="5877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直線矢印コネクタ 66"/>
          <p:cNvCxnSpPr/>
          <p:nvPr/>
        </p:nvCxnSpPr>
        <p:spPr>
          <a:xfrm>
            <a:off x="2759304" y="3781744"/>
            <a:ext cx="1212300" cy="505813"/>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98" name="Rectangle 13"/>
          <p:cNvSpPr>
            <a:spLocks noChangeArrowheads="1"/>
          </p:cNvSpPr>
          <p:nvPr/>
        </p:nvSpPr>
        <p:spPr bwMode="auto">
          <a:xfrm>
            <a:off x="3252684" y="3999587"/>
            <a:ext cx="388921" cy="221502"/>
          </a:xfrm>
          <a:prstGeom prst="rect">
            <a:avLst/>
          </a:prstGeom>
          <a:solidFill>
            <a:schemeClr val="bg1"/>
          </a:solidFill>
          <a:ln w="9525">
            <a:solidFill>
              <a:schemeClr val="accent1"/>
            </a:solidFill>
            <a:miter lim="800000"/>
            <a:headEnd/>
            <a:tailEnd/>
          </a:ln>
        </p:spPr>
        <p:txBody>
          <a:bodyPr wrap="none" lIns="84283" tIns="42141" rIns="84283" bIns="42141" anchor="ctr"/>
          <a:lstStyle/>
          <a:p>
            <a:pPr>
              <a:defRPr/>
            </a:pPr>
            <a:r>
              <a:rPr lang="ja-JP" altLang="en-US" sz="831" dirty="0">
                <a:solidFill>
                  <a:prstClr val="black"/>
                </a:solidFill>
                <a:ea typeface="ＭＳ Ｐゴシック"/>
              </a:rPr>
              <a:t>連携</a:t>
            </a:r>
          </a:p>
        </p:txBody>
      </p:sp>
      <p:sp>
        <p:nvSpPr>
          <p:cNvPr id="16" name="テキスト ボックス 15"/>
          <p:cNvSpPr txBox="1"/>
          <p:nvPr/>
        </p:nvSpPr>
        <p:spPr>
          <a:xfrm>
            <a:off x="3109684" y="2492903"/>
            <a:ext cx="3168218" cy="1449107"/>
          </a:xfrm>
          <a:prstGeom prst="rect">
            <a:avLst/>
          </a:prstGeom>
          <a:noFill/>
        </p:spPr>
        <p:txBody>
          <a:bodyPr wrap="square" lIns="84315" tIns="42160" rIns="84315" bIns="42160" rtlCol="0">
            <a:spAutoFit/>
          </a:bodyPr>
          <a:lstStyle/>
          <a:p>
            <a:pPr marL="76117" indent="-76117" fontAlgn="auto">
              <a:spcBef>
                <a:spcPts val="0"/>
              </a:spcBef>
              <a:spcAft>
                <a:spcPts val="0"/>
              </a:spcAft>
            </a:pPr>
            <a:r>
              <a:rPr lang="ja-JP" altLang="en-US" sz="1108" dirty="0">
                <a:solidFill>
                  <a:prstClr val="black"/>
                </a:solidFill>
                <a:latin typeface="ＭＳ Ｐゴシック"/>
                <a:ea typeface="ＭＳ Ｐゴシック"/>
              </a:rPr>
              <a:t>１）自治体内の支援ニーズや支援体制の現状</a:t>
            </a:r>
            <a:endParaRPr lang="en-US" altLang="ja-JP" sz="1108" dirty="0">
              <a:solidFill>
                <a:prstClr val="black"/>
              </a:solidFill>
              <a:latin typeface="ＭＳ Ｐゴシック"/>
              <a:ea typeface="ＭＳ Ｐゴシック"/>
            </a:endParaRPr>
          </a:p>
          <a:p>
            <a:pPr marL="76117" indent="-76117" fontAlgn="auto">
              <a:spcBef>
                <a:spcPts val="0"/>
              </a:spcBef>
              <a:spcAft>
                <a:spcPts val="0"/>
              </a:spcAft>
            </a:pPr>
            <a:r>
              <a:rPr lang="ja-JP" altLang="en-US" sz="1108" dirty="0">
                <a:solidFill>
                  <a:prstClr val="black"/>
                </a:solidFill>
                <a:latin typeface="ＭＳ Ｐゴシック"/>
                <a:ea typeface="ＭＳ Ｐゴシック"/>
              </a:rPr>
              <a:t>　  等を把握。市町村又は障害福祉圏域ごとの</a:t>
            </a:r>
            <a:endParaRPr lang="en-US" altLang="ja-JP" sz="1108" dirty="0">
              <a:solidFill>
                <a:prstClr val="black"/>
              </a:solidFill>
              <a:latin typeface="ＭＳ Ｐゴシック"/>
              <a:ea typeface="ＭＳ Ｐゴシック"/>
            </a:endParaRPr>
          </a:p>
          <a:p>
            <a:pPr marL="76117" indent="-76117" fontAlgn="auto">
              <a:spcBef>
                <a:spcPts val="0"/>
              </a:spcBef>
              <a:spcAft>
                <a:spcPts val="0"/>
              </a:spcAft>
            </a:pPr>
            <a:r>
              <a:rPr lang="ja-JP" altLang="en-US" sz="1108" dirty="0">
                <a:solidFill>
                  <a:prstClr val="black"/>
                </a:solidFill>
                <a:latin typeface="ＭＳ Ｐゴシック"/>
                <a:ea typeface="ＭＳ Ｐゴシック"/>
              </a:rPr>
              <a:t>　　支援体制の整備の状況や発達障害者支援</a:t>
            </a:r>
            <a:endParaRPr lang="en-US" altLang="ja-JP" sz="1108" dirty="0">
              <a:solidFill>
                <a:prstClr val="black"/>
              </a:solidFill>
              <a:latin typeface="ＭＳ Ｐゴシック"/>
              <a:ea typeface="ＭＳ Ｐゴシック"/>
            </a:endParaRPr>
          </a:p>
          <a:p>
            <a:pPr marL="76117" indent="-76117" fontAlgn="auto">
              <a:spcBef>
                <a:spcPts val="0"/>
              </a:spcBef>
              <a:spcAft>
                <a:spcPts val="0"/>
              </a:spcAft>
            </a:pPr>
            <a:r>
              <a:rPr lang="ja-JP" altLang="en-US" sz="1108" dirty="0">
                <a:solidFill>
                  <a:prstClr val="black"/>
                </a:solidFill>
                <a:latin typeface="ＭＳ Ｐゴシック"/>
                <a:ea typeface="ＭＳ Ｐゴシック"/>
              </a:rPr>
              <a:t>　　センターの活動状況について検証</a:t>
            </a:r>
            <a:endParaRPr lang="en-US" altLang="ja-JP" sz="1108" dirty="0">
              <a:solidFill>
                <a:prstClr val="black"/>
              </a:solidFill>
              <a:latin typeface="ＭＳ Ｐゴシック"/>
              <a:ea typeface="ＭＳ Ｐゴシック"/>
            </a:endParaRPr>
          </a:p>
          <a:p>
            <a:pPr marL="76117" indent="-76117" fontAlgn="auto">
              <a:spcBef>
                <a:spcPts val="0"/>
              </a:spcBef>
              <a:spcAft>
                <a:spcPts val="0"/>
              </a:spcAft>
            </a:pPr>
            <a:r>
              <a:rPr lang="ja-JP" altLang="en-US" sz="1108" dirty="0">
                <a:solidFill>
                  <a:prstClr val="black"/>
                </a:solidFill>
                <a:latin typeface="ＭＳ Ｐゴシック"/>
                <a:ea typeface="ＭＳ Ｐゴシック"/>
              </a:rPr>
              <a:t>２）センターの拡充やマネジャーの配置、その</a:t>
            </a:r>
            <a:endParaRPr lang="en-US" altLang="ja-JP" sz="1108" dirty="0">
              <a:solidFill>
                <a:prstClr val="black"/>
              </a:solidFill>
              <a:latin typeface="ＭＳ Ｐゴシック"/>
              <a:ea typeface="ＭＳ Ｐゴシック"/>
            </a:endParaRPr>
          </a:p>
          <a:p>
            <a:pPr marL="76117" indent="-76117" fontAlgn="auto">
              <a:spcBef>
                <a:spcPts val="0"/>
              </a:spcBef>
              <a:spcAft>
                <a:spcPts val="0"/>
              </a:spcAft>
            </a:pPr>
            <a:r>
              <a:rPr lang="ja-JP" altLang="en-US" sz="1108" dirty="0">
                <a:solidFill>
                  <a:prstClr val="black"/>
                </a:solidFill>
                <a:latin typeface="ＭＳ Ｐゴシック"/>
                <a:ea typeface="ＭＳ Ｐゴシック"/>
              </a:rPr>
              <a:t>　　役割の見直し等を検討</a:t>
            </a:r>
            <a:endParaRPr lang="en-US" altLang="ja-JP" sz="1108" dirty="0">
              <a:solidFill>
                <a:prstClr val="black"/>
              </a:solidFill>
              <a:latin typeface="ＭＳ Ｐゴシック"/>
              <a:ea typeface="ＭＳ Ｐゴシック"/>
            </a:endParaRPr>
          </a:p>
          <a:p>
            <a:pPr marL="76117" indent="-76117" fontAlgn="auto">
              <a:spcBef>
                <a:spcPts val="0"/>
              </a:spcBef>
              <a:spcAft>
                <a:spcPts val="0"/>
              </a:spcAft>
            </a:pPr>
            <a:r>
              <a:rPr lang="ja-JP" altLang="en-US" sz="1108" dirty="0">
                <a:solidFill>
                  <a:prstClr val="black"/>
                </a:solidFill>
                <a:latin typeface="ＭＳ Ｐゴシック"/>
                <a:ea typeface="ＭＳ Ｐゴシック"/>
              </a:rPr>
              <a:t>３）家族支援やアセスメントツールの普及を計画</a:t>
            </a:r>
            <a:endParaRPr lang="en-US" altLang="ja-JP" sz="1108" dirty="0">
              <a:solidFill>
                <a:prstClr val="black"/>
              </a:solidFill>
              <a:latin typeface="ＭＳ Ｐゴシック"/>
              <a:ea typeface="ＭＳ Ｐゴシック"/>
            </a:endParaRPr>
          </a:p>
          <a:p>
            <a:pPr marL="76117" indent="-76117" fontAlgn="auto">
              <a:spcBef>
                <a:spcPts val="0"/>
              </a:spcBef>
              <a:spcAft>
                <a:spcPts val="0"/>
              </a:spcAft>
            </a:pPr>
            <a:r>
              <a:rPr lang="en-US" altLang="ja-JP" sz="1108" dirty="0">
                <a:solidFill>
                  <a:prstClr val="black"/>
                </a:solidFill>
                <a:latin typeface="ＭＳ Ｐゴシック"/>
                <a:ea typeface="ＭＳ Ｐゴシック"/>
              </a:rPr>
              <a:t>※</a:t>
            </a:r>
            <a:r>
              <a:rPr lang="ja-JP" altLang="en-US" sz="1108" dirty="0">
                <a:solidFill>
                  <a:prstClr val="black"/>
                </a:solidFill>
                <a:latin typeface="ＭＳ Ｐゴシック"/>
                <a:ea typeface="ＭＳ Ｐゴシック"/>
              </a:rPr>
              <a:t>年２～３回程度開催</a:t>
            </a:r>
            <a:endParaRPr lang="en-US" altLang="ja-JP" sz="1108" dirty="0">
              <a:solidFill>
                <a:prstClr val="black"/>
              </a:solidFill>
              <a:latin typeface="ＭＳ Ｐゴシック"/>
              <a:ea typeface="ＭＳ Ｐゴシック"/>
            </a:endParaRPr>
          </a:p>
        </p:txBody>
      </p:sp>
      <p:sp>
        <p:nvSpPr>
          <p:cNvPr id="78" name="上下矢印 77"/>
          <p:cNvSpPr/>
          <p:nvPr/>
        </p:nvSpPr>
        <p:spPr>
          <a:xfrm>
            <a:off x="4273902" y="4839675"/>
            <a:ext cx="1095733" cy="644578"/>
          </a:xfrm>
          <a:prstGeom prst="upDownArrow">
            <a:avLst>
              <a:gd name="adj1" fmla="val 60081"/>
              <a:gd name="adj2" fmla="val 35418"/>
            </a:avLst>
          </a:prstGeom>
          <a:ln/>
        </p:spPr>
        <p:style>
          <a:lnRef idx="1">
            <a:schemeClr val="accent3"/>
          </a:lnRef>
          <a:fillRef idx="2">
            <a:schemeClr val="accent3"/>
          </a:fillRef>
          <a:effectRef idx="1">
            <a:schemeClr val="accent3"/>
          </a:effectRef>
          <a:fontRef idx="minor">
            <a:schemeClr val="dk1"/>
          </a:fontRef>
        </p:style>
        <p:txBody>
          <a:bodyPr lIns="84283" tIns="42141" rIns="84283" bIns="42141" anchor="ctr"/>
          <a:lstStyle/>
          <a:p>
            <a:pPr algn="ctr">
              <a:defRPr/>
            </a:pPr>
            <a:r>
              <a:rPr lang="ja-JP" altLang="en-US" sz="1108" dirty="0">
                <a:solidFill>
                  <a:prstClr val="black"/>
                </a:solidFill>
              </a:rPr>
              <a:t>連携</a:t>
            </a:r>
          </a:p>
        </p:txBody>
      </p:sp>
      <p:sp>
        <p:nvSpPr>
          <p:cNvPr id="103" name="AutoShape 9"/>
          <p:cNvSpPr>
            <a:spLocks noChangeArrowheads="1"/>
          </p:cNvSpPr>
          <p:nvPr/>
        </p:nvSpPr>
        <p:spPr bwMode="auto">
          <a:xfrm>
            <a:off x="177217" y="5483997"/>
            <a:ext cx="8895369" cy="880311"/>
          </a:xfrm>
          <a:prstGeom prst="roundRect">
            <a:avLst>
              <a:gd name="adj" fmla="val 0"/>
            </a:avLst>
          </a:prstGeom>
          <a:noFill/>
          <a:ln w="9525" cmpd="sng">
            <a:solidFill>
              <a:schemeClr val="tx1"/>
            </a:solidFill>
            <a:miter lim="800000"/>
            <a:headEnd/>
            <a:tailEnd/>
          </a:ln>
        </p:spPr>
        <p:txBody>
          <a:bodyPr wrap="none" lIns="84283" tIns="42141" rIns="84283" bIns="42141"/>
          <a:lstStyle/>
          <a:p>
            <a:endParaRPr lang="en-US" altLang="ja-JP" sz="738" dirty="0">
              <a:solidFill>
                <a:prstClr val="black"/>
              </a:solidFill>
              <a:ea typeface="ＭＳ Ｐゴシック"/>
            </a:endParaRPr>
          </a:p>
          <a:p>
            <a:r>
              <a:rPr lang="ja-JP" altLang="en-US" sz="1292" dirty="0">
                <a:solidFill>
                  <a:prstClr val="black"/>
                </a:solidFill>
                <a:ea typeface="ＭＳ Ｐゴシック"/>
              </a:rPr>
              <a:t>　　</a:t>
            </a:r>
            <a:endParaRPr lang="en-US" altLang="ja-JP" sz="1292" dirty="0">
              <a:solidFill>
                <a:prstClr val="black"/>
              </a:solidFill>
              <a:ea typeface="ＭＳ Ｐゴシック"/>
            </a:endParaRPr>
          </a:p>
        </p:txBody>
      </p:sp>
      <p:pic>
        <p:nvPicPr>
          <p:cNvPr id="115" name="Picture 4" descr="C:\Users\yspmg\AppData\Local\Microsoft\Windows\Temporary Internet Files\Content.IE5\PK6VHFIT\MCj04455080000[1].wmf"/>
          <p:cNvPicPr>
            <a:picLocks noChangeAspect="1" noChangeArrowheads="1"/>
          </p:cNvPicPr>
          <p:nvPr/>
        </p:nvPicPr>
        <p:blipFill>
          <a:blip r:embed="rId6" cstate="print"/>
          <a:srcRect/>
          <a:stretch>
            <a:fillRect/>
          </a:stretch>
        </p:blipFill>
        <p:spPr bwMode="auto">
          <a:xfrm>
            <a:off x="3574972" y="5750143"/>
            <a:ext cx="942161" cy="480505"/>
          </a:xfrm>
          <a:prstGeom prst="rect">
            <a:avLst/>
          </a:prstGeom>
          <a:noFill/>
          <a:ln w="9525">
            <a:noFill/>
            <a:miter lim="800000"/>
            <a:headEnd/>
            <a:tailEnd/>
          </a:ln>
        </p:spPr>
      </p:pic>
      <p:sp>
        <p:nvSpPr>
          <p:cNvPr id="2" name="テキスト ボックス 1"/>
          <p:cNvSpPr txBox="1"/>
          <p:nvPr/>
        </p:nvSpPr>
        <p:spPr>
          <a:xfrm>
            <a:off x="299948" y="5617015"/>
            <a:ext cx="2676801" cy="653248"/>
          </a:xfrm>
          <a:prstGeom prst="rect">
            <a:avLst/>
          </a:prstGeom>
          <a:noFill/>
        </p:spPr>
        <p:txBody>
          <a:bodyPr wrap="square" lIns="84315" tIns="42160" rIns="84315" bIns="42160" rtlCol="0">
            <a:spAutoFit/>
          </a:bodyPr>
          <a:lstStyle/>
          <a:p>
            <a:pPr fontAlgn="auto">
              <a:spcBef>
                <a:spcPts val="0"/>
              </a:spcBef>
              <a:spcAft>
                <a:spcPts val="0"/>
              </a:spcAft>
            </a:pPr>
            <a:r>
              <a:rPr lang="ja-JP" altLang="en-US" sz="923" dirty="0">
                <a:solidFill>
                  <a:prstClr val="black"/>
                </a:solidFill>
                <a:latin typeface="Calibri"/>
                <a:ea typeface="ＭＳ Ｐゴシック"/>
              </a:rPr>
              <a:t>１）住民にわかりやすい窓口の設置</a:t>
            </a:r>
            <a:endParaRPr lang="en-US" altLang="ja-JP" sz="923" dirty="0">
              <a:solidFill>
                <a:prstClr val="black"/>
              </a:solidFill>
              <a:latin typeface="Calibri"/>
              <a:ea typeface="ＭＳ Ｐゴシック"/>
            </a:endParaRPr>
          </a:p>
          <a:p>
            <a:pPr fontAlgn="auto">
              <a:spcBef>
                <a:spcPts val="0"/>
              </a:spcBef>
              <a:spcAft>
                <a:spcPts val="0"/>
              </a:spcAft>
            </a:pPr>
            <a:r>
              <a:rPr lang="en-US" altLang="ja-JP" sz="923" dirty="0">
                <a:solidFill>
                  <a:prstClr val="black"/>
                </a:solidFill>
                <a:latin typeface="Calibri"/>
                <a:ea typeface="ＭＳ Ｐゴシック"/>
              </a:rPr>
              <a:t>      </a:t>
            </a:r>
            <a:r>
              <a:rPr lang="ja-JP" altLang="en-US" sz="923" dirty="0">
                <a:solidFill>
                  <a:prstClr val="black"/>
                </a:solidFill>
                <a:latin typeface="Calibri"/>
                <a:ea typeface="ＭＳ Ｐゴシック"/>
              </a:rPr>
              <a:t>や連絡先の周知</a:t>
            </a:r>
            <a:endParaRPr lang="en-US" altLang="ja-JP" sz="923" dirty="0">
              <a:solidFill>
                <a:prstClr val="black"/>
              </a:solidFill>
              <a:latin typeface="Calibri"/>
              <a:ea typeface="ＭＳ Ｐゴシック"/>
            </a:endParaRPr>
          </a:p>
          <a:p>
            <a:pPr fontAlgn="auto">
              <a:spcBef>
                <a:spcPts val="0"/>
              </a:spcBef>
              <a:spcAft>
                <a:spcPts val="0"/>
              </a:spcAft>
            </a:pPr>
            <a:r>
              <a:rPr lang="ja-JP" altLang="en-US" sz="923" dirty="0">
                <a:solidFill>
                  <a:prstClr val="black"/>
                </a:solidFill>
                <a:latin typeface="Calibri"/>
                <a:ea typeface="ＭＳ Ｐゴシック"/>
              </a:rPr>
              <a:t>２）関係部署との連携体制の構築</a:t>
            </a:r>
          </a:p>
          <a:p>
            <a:pPr fontAlgn="auto">
              <a:spcBef>
                <a:spcPts val="0"/>
              </a:spcBef>
              <a:spcAft>
                <a:spcPts val="0"/>
              </a:spcAft>
            </a:pPr>
            <a:r>
              <a:rPr lang="ja-JP" altLang="en-US" sz="923" dirty="0">
                <a:solidFill>
                  <a:prstClr val="black"/>
                </a:solidFill>
                <a:latin typeface="Calibri"/>
                <a:ea typeface="ＭＳ Ｐゴシック"/>
              </a:rPr>
              <a:t>（例：個別支援ファイルの活用・普及）</a:t>
            </a:r>
          </a:p>
        </p:txBody>
      </p:sp>
      <p:sp>
        <p:nvSpPr>
          <p:cNvPr id="63" name="テキスト ボックス 62"/>
          <p:cNvSpPr txBox="1"/>
          <p:nvPr/>
        </p:nvSpPr>
        <p:spPr>
          <a:xfrm>
            <a:off x="4505571" y="5533489"/>
            <a:ext cx="4719294" cy="795274"/>
          </a:xfrm>
          <a:prstGeom prst="rect">
            <a:avLst/>
          </a:prstGeom>
          <a:noFill/>
        </p:spPr>
        <p:txBody>
          <a:bodyPr wrap="square" lIns="84315" tIns="42160" rIns="84315" bIns="42160" rtlCol="0">
            <a:spAutoFit/>
          </a:bodyPr>
          <a:lstStyle/>
          <a:p>
            <a:pPr fontAlgn="auto">
              <a:spcBef>
                <a:spcPts val="0"/>
              </a:spcBef>
              <a:spcAft>
                <a:spcPts val="0"/>
              </a:spcAft>
            </a:pPr>
            <a:r>
              <a:rPr lang="ja-JP" altLang="en-US" sz="923" dirty="0">
                <a:solidFill>
                  <a:prstClr val="black"/>
                </a:solidFill>
                <a:latin typeface="Calibri"/>
                <a:ea typeface="ＭＳ Ｐゴシック"/>
              </a:rPr>
              <a:t>３）早期発見、早期支援等（ペアレントトレーニング、ペアレントプログラム、ペアレント　</a:t>
            </a:r>
            <a:endParaRPr lang="en-US" altLang="ja-JP" sz="923" dirty="0">
              <a:solidFill>
                <a:prstClr val="black"/>
              </a:solidFill>
              <a:latin typeface="Calibri"/>
              <a:ea typeface="ＭＳ Ｐゴシック"/>
            </a:endParaRPr>
          </a:p>
          <a:p>
            <a:pPr fontAlgn="auto">
              <a:spcBef>
                <a:spcPts val="0"/>
              </a:spcBef>
              <a:spcAft>
                <a:spcPts val="0"/>
              </a:spcAft>
            </a:pPr>
            <a:r>
              <a:rPr lang="ja-JP" altLang="en-US" sz="923" dirty="0">
                <a:solidFill>
                  <a:prstClr val="black"/>
                </a:solidFill>
                <a:latin typeface="Calibri"/>
                <a:ea typeface="ＭＳ Ｐゴシック"/>
              </a:rPr>
              <a:t>　 メンター、ソーシャルスキルトレーニング）の推進　　　</a:t>
            </a:r>
            <a:endParaRPr lang="en-US" altLang="ja-JP" sz="923" dirty="0">
              <a:solidFill>
                <a:prstClr val="black"/>
              </a:solidFill>
              <a:latin typeface="Calibri"/>
              <a:ea typeface="ＭＳ Ｐゴシック"/>
            </a:endParaRPr>
          </a:p>
          <a:p>
            <a:pPr fontAlgn="auto">
              <a:spcBef>
                <a:spcPts val="0"/>
              </a:spcBef>
              <a:spcAft>
                <a:spcPts val="0"/>
              </a:spcAft>
            </a:pPr>
            <a:r>
              <a:rPr lang="ja-JP" altLang="en-US" sz="923" dirty="0">
                <a:solidFill>
                  <a:prstClr val="black"/>
                </a:solidFill>
                <a:latin typeface="Calibri"/>
                <a:ea typeface="ＭＳ Ｐゴシック"/>
              </a:rPr>
              <a:t>　　・人材確保／人材養成</a:t>
            </a:r>
            <a:endParaRPr lang="en-US" altLang="ja-JP" sz="923" dirty="0">
              <a:solidFill>
                <a:prstClr val="black"/>
              </a:solidFill>
              <a:latin typeface="Calibri"/>
              <a:ea typeface="ＭＳ Ｐゴシック"/>
            </a:endParaRPr>
          </a:p>
          <a:p>
            <a:pPr fontAlgn="auto">
              <a:spcBef>
                <a:spcPts val="0"/>
              </a:spcBef>
              <a:spcAft>
                <a:spcPts val="0"/>
              </a:spcAft>
            </a:pPr>
            <a:r>
              <a:rPr lang="ja-JP" altLang="en-US" sz="923" dirty="0">
                <a:solidFill>
                  <a:prstClr val="black"/>
                </a:solidFill>
                <a:latin typeface="Calibri"/>
                <a:ea typeface="ＭＳ Ｐゴシック"/>
              </a:rPr>
              <a:t>　　・専門的な機関との連携</a:t>
            </a:r>
            <a:endParaRPr lang="en-US" altLang="ja-JP" sz="923" dirty="0">
              <a:solidFill>
                <a:prstClr val="black"/>
              </a:solidFill>
              <a:latin typeface="Calibri"/>
              <a:ea typeface="ＭＳ Ｐゴシック"/>
            </a:endParaRPr>
          </a:p>
          <a:p>
            <a:pPr fontAlgn="auto">
              <a:spcBef>
                <a:spcPts val="0"/>
              </a:spcBef>
              <a:spcAft>
                <a:spcPts val="0"/>
              </a:spcAft>
            </a:pPr>
            <a:r>
              <a:rPr lang="ja-JP" altLang="en-US" sz="923" dirty="0">
                <a:solidFill>
                  <a:prstClr val="black"/>
                </a:solidFill>
                <a:latin typeface="Calibri"/>
                <a:ea typeface="ＭＳ Ｐゴシック"/>
              </a:rPr>
              <a:t>　　・保健センター等でアセスメントツールを活用</a:t>
            </a:r>
          </a:p>
        </p:txBody>
      </p:sp>
      <p:pic>
        <p:nvPicPr>
          <p:cNvPr id="1028" name="Picture 4" descr="現場 イメージ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213" y="5683670"/>
            <a:ext cx="845909" cy="516507"/>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会議 イメージ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1" y="5949576"/>
            <a:ext cx="1340093" cy="38127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角丸四角形 5"/>
          <p:cNvSpPr/>
          <p:nvPr/>
        </p:nvSpPr>
        <p:spPr>
          <a:xfrm>
            <a:off x="6632583" y="2543197"/>
            <a:ext cx="2373558" cy="2030350"/>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grpSp>
        <p:nvGrpSpPr>
          <p:cNvPr id="54" name="グループ化 18"/>
          <p:cNvGrpSpPr/>
          <p:nvPr/>
        </p:nvGrpSpPr>
        <p:grpSpPr>
          <a:xfrm>
            <a:off x="0" y="432359"/>
            <a:ext cx="9144000" cy="66469"/>
            <a:chOff x="0" y="188640"/>
            <a:chExt cx="9144000" cy="72008"/>
          </a:xfrm>
        </p:grpSpPr>
        <p:cxnSp>
          <p:nvCxnSpPr>
            <p:cNvPr id="57" name="直線コネクタ 5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68" name="正方形/長方形 67"/>
          <p:cNvSpPr/>
          <p:nvPr/>
        </p:nvSpPr>
        <p:spPr>
          <a:xfrm>
            <a:off x="118620" y="2027618"/>
            <a:ext cx="2366244" cy="332345"/>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477" kern="0" dirty="0">
                <a:solidFill>
                  <a:prstClr val="white"/>
                </a:solidFill>
                <a:latin typeface="HGS創英角ｺﾞｼｯｸUB" pitchFamily="50" charset="-128"/>
                <a:ea typeface="HGS創英角ｺﾞｼｯｸUB" pitchFamily="50" charset="-128"/>
              </a:rPr>
              <a:t> 都道府県・指定都市</a:t>
            </a:r>
          </a:p>
        </p:txBody>
      </p:sp>
      <p:sp>
        <p:nvSpPr>
          <p:cNvPr id="70" name="正方形/長方形 69"/>
          <p:cNvSpPr/>
          <p:nvPr/>
        </p:nvSpPr>
        <p:spPr>
          <a:xfrm>
            <a:off x="118652" y="5284591"/>
            <a:ext cx="1935455" cy="299084"/>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477" kern="0" dirty="0">
                <a:solidFill>
                  <a:prstClr val="white"/>
                </a:solidFill>
                <a:latin typeface="HGS創英角ｺﾞｼｯｸUB" pitchFamily="50" charset="-128"/>
                <a:ea typeface="HGS創英角ｺﾞｼｯｸUB" pitchFamily="50" charset="-128"/>
              </a:rPr>
              <a:t>市町村</a:t>
            </a:r>
          </a:p>
        </p:txBody>
      </p:sp>
      <p:sp>
        <p:nvSpPr>
          <p:cNvPr id="71" name="正方形/長方形 70"/>
          <p:cNvSpPr/>
          <p:nvPr/>
        </p:nvSpPr>
        <p:spPr>
          <a:xfrm>
            <a:off x="6831944" y="2426427"/>
            <a:ext cx="1058108" cy="25319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defRPr/>
            </a:pPr>
            <a:r>
              <a:rPr lang="ja-JP" altLang="en-US" sz="923" dirty="0">
                <a:solidFill>
                  <a:prstClr val="black"/>
                </a:solidFill>
                <a:latin typeface="Arial" charset="0"/>
              </a:rPr>
              <a:t>研修会等の実施</a:t>
            </a:r>
            <a:endParaRPr lang="en-US" altLang="ja-JP" sz="923" dirty="0">
              <a:solidFill>
                <a:prstClr val="black"/>
              </a:solidFill>
              <a:latin typeface="Arial" charset="0"/>
            </a:endParaRPr>
          </a:p>
        </p:txBody>
      </p:sp>
      <p:sp>
        <p:nvSpPr>
          <p:cNvPr id="73" name="右矢印 72"/>
          <p:cNvSpPr/>
          <p:nvPr/>
        </p:nvSpPr>
        <p:spPr>
          <a:xfrm rot="5400000">
            <a:off x="7313172" y="4525692"/>
            <a:ext cx="610168" cy="1306442"/>
          </a:xfrm>
          <a:prstGeom prst="rightArrow">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vert="vert270" lIns="84315" tIns="42160" rIns="84315" bIns="42160" rtlCol="0" anchor="ctr"/>
          <a:lstStyle/>
          <a:p>
            <a:pPr algn="ctr" fontAlgn="auto">
              <a:spcBef>
                <a:spcPts val="0"/>
              </a:spcBef>
              <a:spcAft>
                <a:spcPts val="0"/>
              </a:spcAft>
            </a:pPr>
            <a:endParaRPr lang="ja-JP" altLang="en-US" sz="923" dirty="0">
              <a:ln>
                <a:solidFill>
                  <a:srgbClr val="00CC00"/>
                </a:solidFill>
              </a:ln>
              <a:solidFill>
                <a:srgbClr val="00CC00"/>
              </a:solidFill>
              <a:latin typeface="HG丸ｺﾞｼｯｸM-PRO" pitchFamily="50" charset="-128"/>
              <a:ea typeface="HG丸ｺﾞｼｯｸM-PRO" pitchFamily="50" charset="-128"/>
            </a:endParaRPr>
          </a:p>
        </p:txBody>
      </p:sp>
      <p:sp>
        <p:nvSpPr>
          <p:cNvPr id="75" name="テキスト ボックス 74"/>
          <p:cNvSpPr txBox="1"/>
          <p:nvPr/>
        </p:nvSpPr>
        <p:spPr>
          <a:xfrm>
            <a:off x="7297233" y="4983738"/>
            <a:ext cx="778663" cy="227170"/>
          </a:xfrm>
          <a:prstGeom prst="rect">
            <a:avLst/>
          </a:prstGeom>
          <a:noFill/>
        </p:spPr>
        <p:txBody>
          <a:bodyPr wrap="square" lIns="84315" tIns="42160" rIns="84315" bIns="42160" rtlCol="0">
            <a:spAutoFit/>
          </a:bodyPr>
          <a:lstStyle/>
          <a:p>
            <a:pPr fontAlgn="auto">
              <a:spcBef>
                <a:spcPts val="0"/>
              </a:spcBef>
              <a:spcAft>
                <a:spcPts val="0"/>
              </a:spcAft>
            </a:pPr>
            <a:r>
              <a:rPr lang="ja-JP" altLang="en-US" sz="923" dirty="0">
                <a:solidFill>
                  <a:prstClr val="black"/>
                </a:solidFill>
                <a:latin typeface="Calibri"/>
                <a:ea typeface="ＭＳ Ｐゴシック"/>
              </a:rPr>
              <a:t>展開・普及</a:t>
            </a:r>
          </a:p>
        </p:txBody>
      </p:sp>
      <p:sp>
        <p:nvSpPr>
          <p:cNvPr id="83" name="右矢印 82"/>
          <p:cNvSpPr/>
          <p:nvPr/>
        </p:nvSpPr>
        <p:spPr>
          <a:xfrm rot="5400000">
            <a:off x="2589410" y="4397269"/>
            <a:ext cx="610170" cy="1563614"/>
          </a:xfrm>
          <a:prstGeom prst="rightArrow">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vert="vert270" lIns="84315" tIns="42160" rIns="84315" bIns="42160" rtlCol="0" anchor="ctr"/>
          <a:lstStyle/>
          <a:p>
            <a:pPr algn="ctr" fontAlgn="auto">
              <a:spcBef>
                <a:spcPts val="0"/>
              </a:spcBef>
              <a:spcAft>
                <a:spcPts val="0"/>
              </a:spcAft>
            </a:pPr>
            <a:endParaRPr lang="ja-JP" altLang="en-US" sz="923" dirty="0">
              <a:ln>
                <a:solidFill>
                  <a:srgbClr val="00CC00"/>
                </a:solidFill>
              </a:ln>
              <a:solidFill>
                <a:srgbClr val="00CC00"/>
              </a:solidFill>
              <a:latin typeface="HG丸ｺﾞｼｯｸM-PRO" pitchFamily="50" charset="-128"/>
              <a:ea typeface="HG丸ｺﾞｼｯｸM-PRO" pitchFamily="50" charset="-128"/>
            </a:endParaRPr>
          </a:p>
        </p:txBody>
      </p:sp>
      <p:sp>
        <p:nvSpPr>
          <p:cNvPr id="84" name="テキスト ボックス 83"/>
          <p:cNvSpPr txBox="1"/>
          <p:nvPr/>
        </p:nvSpPr>
        <p:spPr>
          <a:xfrm>
            <a:off x="2445139" y="4983738"/>
            <a:ext cx="1861131" cy="227170"/>
          </a:xfrm>
          <a:prstGeom prst="rect">
            <a:avLst/>
          </a:prstGeom>
          <a:noFill/>
        </p:spPr>
        <p:txBody>
          <a:bodyPr wrap="square" lIns="84315" tIns="42160" rIns="84315" bIns="42160" rtlCol="0">
            <a:spAutoFit/>
          </a:bodyPr>
          <a:lstStyle/>
          <a:p>
            <a:pPr fontAlgn="auto">
              <a:spcBef>
                <a:spcPts val="0"/>
              </a:spcBef>
              <a:spcAft>
                <a:spcPts val="0"/>
              </a:spcAft>
            </a:pPr>
            <a:r>
              <a:rPr lang="ja-JP" altLang="en-US" sz="923" dirty="0">
                <a:solidFill>
                  <a:prstClr val="black"/>
                </a:solidFill>
                <a:latin typeface="Calibri"/>
                <a:ea typeface="ＭＳ Ｐゴシック"/>
              </a:rPr>
              <a:t>派遣・サポート</a:t>
            </a:r>
            <a:endParaRPr lang="en-US" altLang="ja-JP" sz="923" dirty="0">
              <a:solidFill>
                <a:prstClr val="black"/>
              </a:solidFill>
              <a:latin typeface="Calibri"/>
              <a:ea typeface="ＭＳ Ｐゴシック"/>
            </a:endParaRPr>
          </a:p>
        </p:txBody>
      </p:sp>
      <p:sp>
        <p:nvSpPr>
          <p:cNvPr id="58" name="Rectangle 14"/>
          <p:cNvSpPr>
            <a:spLocks noChangeArrowheads="1"/>
          </p:cNvSpPr>
          <p:nvPr/>
        </p:nvSpPr>
        <p:spPr bwMode="auto">
          <a:xfrm>
            <a:off x="754947" y="3810800"/>
            <a:ext cx="2004390" cy="432472"/>
          </a:xfrm>
          <a:prstGeom prst="rect">
            <a:avLst/>
          </a:prstGeom>
          <a:noFill/>
          <a:ln w="9525">
            <a:noFill/>
            <a:miter lim="800000"/>
            <a:headEnd/>
            <a:tailEnd/>
          </a:ln>
        </p:spPr>
        <p:txBody>
          <a:bodyPr wrap="none" lIns="84283" tIns="42141" rIns="84283" bIns="42141" anchor="ctr"/>
          <a:lstStyle/>
          <a:p>
            <a:pPr>
              <a:defRPr/>
            </a:pPr>
            <a:endParaRPr lang="ja-JP" altLang="en-US" sz="923" dirty="0">
              <a:solidFill>
                <a:prstClr val="black"/>
              </a:solidFill>
              <a:latin typeface="ＭＳ Ｐゴシック"/>
              <a:ea typeface="ＭＳ Ｐゴシック"/>
            </a:endParaRPr>
          </a:p>
        </p:txBody>
      </p:sp>
      <p:sp>
        <p:nvSpPr>
          <p:cNvPr id="62" name="Rectangle 14"/>
          <p:cNvSpPr>
            <a:spLocks noChangeArrowheads="1"/>
          </p:cNvSpPr>
          <p:nvPr/>
        </p:nvSpPr>
        <p:spPr bwMode="auto">
          <a:xfrm>
            <a:off x="203157" y="2825246"/>
            <a:ext cx="2441250" cy="1698006"/>
          </a:xfrm>
          <a:prstGeom prst="rect">
            <a:avLst/>
          </a:prstGeom>
          <a:noFill/>
          <a:ln w="9525">
            <a:noFill/>
            <a:miter lim="800000"/>
            <a:headEnd/>
            <a:tailEnd/>
          </a:ln>
        </p:spPr>
        <p:txBody>
          <a:bodyPr wrap="none" lIns="84283" tIns="42141" rIns="84283" bIns="42141" anchor="ctr"/>
          <a:lstStyle/>
          <a:p>
            <a:endParaRPr lang="en-US" altLang="ja-JP" sz="923" dirty="0">
              <a:solidFill>
                <a:prstClr val="black"/>
              </a:solidFill>
              <a:ea typeface="ＭＳ Ｐゴシック"/>
            </a:endParaRPr>
          </a:p>
          <a:p>
            <a:endParaRPr lang="en-US" altLang="ja-JP" sz="923" dirty="0">
              <a:solidFill>
                <a:prstClr val="black"/>
              </a:solidFill>
              <a:ea typeface="ＭＳ Ｐゴシック"/>
            </a:endParaRPr>
          </a:p>
          <a:p>
            <a:endParaRPr lang="en-US" altLang="ja-JP" sz="923" dirty="0">
              <a:solidFill>
                <a:prstClr val="black"/>
              </a:solidFill>
              <a:ea typeface="ＭＳ Ｐゴシック"/>
            </a:endParaRPr>
          </a:p>
          <a:p>
            <a:r>
              <a:rPr lang="ja-JP" altLang="en-US" sz="923" dirty="0">
                <a:solidFill>
                  <a:prstClr val="black"/>
                </a:solidFill>
                <a:ea typeface="ＭＳ Ｐゴシック"/>
              </a:rPr>
              <a:t>○発達障害者支援センター</a:t>
            </a:r>
            <a:endParaRPr lang="en-US" altLang="ja-JP" sz="923" dirty="0">
              <a:solidFill>
                <a:prstClr val="black"/>
              </a:solidFill>
              <a:ea typeface="ＭＳ Ｐゴシック"/>
            </a:endParaRPr>
          </a:p>
          <a:p>
            <a:pPr indent="76117"/>
            <a:r>
              <a:rPr lang="ja-JP" altLang="en-US" sz="923" dirty="0">
                <a:solidFill>
                  <a:prstClr val="black"/>
                </a:solidFill>
                <a:ea typeface="ＭＳ Ｐゴシック"/>
              </a:rPr>
              <a:t>・発達障害者及びその家族からの相談に応</a:t>
            </a:r>
            <a:endParaRPr lang="en-US" altLang="ja-JP" sz="923" dirty="0">
              <a:solidFill>
                <a:prstClr val="black"/>
              </a:solidFill>
              <a:ea typeface="ＭＳ Ｐゴシック"/>
            </a:endParaRPr>
          </a:p>
          <a:p>
            <a:pPr indent="76117"/>
            <a:r>
              <a:rPr lang="ja-JP" altLang="en-US" sz="923" dirty="0">
                <a:solidFill>
                  <a:prstClr val="black"/>
                </a:solidFill>
                <a:ea typeface="ＭＳ Ｐゴシック"/>
              </a:rPr>
              <a:t>　じ、適切な指導又は助言を行う。（直接支援）</a:t>
            </a:r>
          </a:p>
          <a:p>
            <a:pPr indent="76117"/>
            <a:r>
              <a:rPr lang="ja-JP" altLang="en-US" sz="923" dirty="0">
                <a:solidFill>
                  <a:prstClr val="black"/>
                </a:solidFill>
                <a:ea typeface="ＭＳ Ｐゴシック"/>
              </a:rPr>
              <a:t>・関係機関との連携強化や各種研修の実施に</a:t>
            </a:r>
            <a:endParaRPr lang="en-US" altLang="ja-JP" sz="923" dirty="0">
              <a:solidFill>
                <a:prstClr val="black"/>
              </a:solidFill>
              <a:ea typeface="ＭＳ Ｐゴシック"/>
            </a:endParaRPr>
          </a:p>
          <a:p>
            <a:pPr indent="76117"/>
            <a:r>
              <a:rPr lang="ja-JP" altLang="en-US" sz="923" dirty="0">
                <a:solidFill>
                  <a:prstClr val="black"/>
                </a:solidFill>
                <a:ea typeface="ＭＳ Ｐゴシック"/>
              </a:rPr>
              <a:t>　より、発達障害者に対する地域おける総合的</a:t>
            </a:r>
            <a:endParaRPr lang="en-US" altLang="ja-JP" sz="923" dirty="0">
              <a:solidFill>
                <a:prstClr val="black"/>
              </a:solidFill>
              <a:ea typeface="ＭＳ Ｐゴシック"/>
            </a:endParaRPr>
          </a:p>
          <a:p>
            <a:pPr indent="76117"/>
            <a:r>
              <a:rPr lang="ja-JP" altLang="en-US" sz="923" dirty="0">
                <a:solidFill>
                  <a:prstClr val="black"/>
                </a:solidFill>
                <a:ea typeface="ＭＳ Ｐゴシック"/>
              </a:rPr>
              <a:t>　な支援体制の整備を推進（間接支援）</a:t>
            </a:r>
          </a:p>
          <a:p>
            <a:pPr indent="76117"/>
            <a:r>
              <a:rPr lang="ja-JP" altLang="en-US" sz="923" dirty="0">
                <a:solidFill>
                  <a:prstClr val="black"/>
                </a:solidFill>
                <a:ea typeface="ＭＳ Ｐゴシック"/>
              </a:rPr>
              <a:t>　　　　　　　　　　　　　　　</a:t>
            </a:r>
            <a:endParaRPr lang="en-US" altLang="ja-JP" sz="923" dirty="0">
              <a:solidFill>
                <a:prstClr val="black"/>
              </a:solidFill>
              <a:ea typeface="ＭＳ Ｐゴシック"/>
            </a:endParaRPr>
          </a:p>
          <a:p>
            <a:r>
              <a:rPr lang="ja-JP" altLang="en-US" sz="923" dirty="0">
                <a:solidFill>
                  <a:prstClr val="black"/>
                </a:solidFill>
                <a:ea typeface="ＭＳ Ｐゴシック"/>
              </a:rPr>
              <a:t>○発達障害者地域支援マネジャー</a:t>
            </a:r>
            <a:endParaRPr lang="en-US" altLang="ja-JP" sz="923" dirty="0">
              <a:solidFill>
                <a:prstClr val="black"/>
              </a:solidFill>
              <a:ea typeface="ＭＳ Ｐゴシック"/>
            </a:endParaRPr>
          </a:p>
          <a:p>
            <a:r>
              <a:rPr lang="ja-JP" altLang="en-US" sz="923" dirty="0">
                <a:solidFill>
                  <a:prstClr val="black"/>
                </a:solidFill>
                <a:ea typeface="ＭＳ Ｐゴシック"/>
              </a:rPr>
              <a:t> 　・市町村・事業所等支援、医療機関との連携</a:t>
            </a:r>
            <a:endParaRPr lang="en-US" altLang="ja-JP" sz="923" dirty="0">
              <a:solidFill>
                <a:prstClr val="black"/>
              </a:solidFill>
              <a:ea typeface="ＭＳ Ｐゴシック"/>
            </a:endParaRPr>
          </a:p>
          <a:p>
            <a:r>
              <a:rPr lang="ja-JP" altLang="en-US" sz="923" dirty="0">
                <a:solidFill>
                  <a:prstClr val="black"/>
                </a:solidFill>
                <a:ea typeface="ＭＳ Ｐゴシック"/>
              </a:rPr>
              <a:t>　　及び困難ケースへの対応等により地域支援</a:t>
            </a:r>
            <a:endParaRPr lang="en-US" altLang="ja-JP" sz="923" dirty="0">
              <a:solidFill>
                <a:prstClr val="black"/>
              </a:solidFill>
              <a:ea typeface="ＭＳ Ｐゴシック"/>
            </a:endParaRPr>
          </a:p>
          <a:p>
            <a:r>
              <a:rPr lang="ja-JP" altLang="en-US" sz="923" dirty="0">
                <a:solidFill>
                  <a:prstClr val="black"/>
                </a:solidFill>
                <a:ea typeface="ＭＳ Ｐゴシック"/>
              </a:rPr>
              <a:t>　　の機能強化を推進</a:t>
            </a:r>
            <a:endParaRPr lang="en-US" altLang="ja-JP" sz="923" dirty="0">
              <a:solidFill>
                <a:prstClr val="black"/>
              </a:solidFill>
              <a:ea typeface="ＭＳ Ｐゴシック"/>
            </a:endParaRPr>
          </a:p>
          <a:p>
            <a:r>
              <a:rPr lang="ja-JP" altLang="en-US" sz="923" dirty="0">
                <a:solidFill>
                  <a:prstClr val="black"/>
                </a:solidFill>
                <a:ea typeface="ＭＳ Ｐゴシック"/>
              </a:rPr>
              <a:t>　</a:t>
            </a:r>
            <a:r>
              <a:rPr lang="en-US" altLang="ja-JP" sz="923" dirty="0">
                <a:solidFill>
                  <a:prstClr val="black"/>
                </a:solidFill>
                <a:ea typeface="ＭＳ Ｐゴシック"/>
              </a:rPr>
              <a:t>※</a:t>
            </a:r>
            <a:r>
              <a:rPr lang="ja-JP" altLang="en-US" sz="923" dirty="0">
                <a:solidFill>
                  <a:prstClr val="black"/>
                </a:solidFill>
                <a:ea typeface="ＭＳ Ｐゴシック"/>
              </a:rPr>
              <a:t>原則として、発達障害者支援センターに</a:t>
            </a:r>
            <a:endParaRPr lang="en-US" altLang="ja-JP" sz="923" dirty="0">
              <a:solidFill>
                <a:prstClr val="black"/>
              </a:solidFill>
              <a:ea typeface="ＭＳ Ｐゴシック"/>
            </a:endParaRPr>
          </a:p>
          <a:p>
            <a:r>
              <a:rPr lang="ja-JP" altLang="en-US" sz="923" dirty="0">
                <a:solidFill>
                  <a:prstClr val="black"/>
                </a:solidFill>
                <a:ea typeface="ＭＳ Ｐゴシック"/>
              </a:rPr>
              <a:t>　　  配置</a:t>
            </a:r>
          </a:p>
          <a:p>
            <a:endParaRPr lang="en-US" altLang="ja-JP" sz="923" dirty="0">
              <a:solidFill>
                <a:prstClr val="black"/>
              </a:solidFill>
              <a:ea typeface="ＭＳ Ｐゴシック"/>
            </a:endParaRPr>
          </a:p>
          <a:p>
            <a:endParaRPr lang="ja-JP" altLang="en-US" sz="923" dirty="0">
              <a:solidFill>
                <a:prstClr val="black"/>
              </a:solidFill>
              <a:ea typeface="ＭＳ Ｐゴシック"/>
            </a:endParaRPr>
          </a:p>
        </p:txBody>
      </p:sp>
      <p:sp>
        <p:nvSpPr>
          <p:cNvPr id="64" name="角丸四角形 63"/>
          <p:cNvSpPr/>
          <p:nvPr/>
        </p:nvSpPr>
        <p:spPr>
          <a:xfrm>
            <a:off x="251613" y="2527771"/>
            <a:ext cx="2507718" cy="2225115"/>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66" name="正方形/長方形 65"/>
          <p:cNvSpPr/>
          <p:nvPr/>
        </p:nvSpPr>
        <p:spPr>
          <a:xfrm>
            <a:off x="499376" y="2410966"/>
            <a:ext cx="1945641" cy="26866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defRPr/>
            </a:pPr>
            <a:r>
              <a:rPr lang="ja-JP" altLang="en-US" sz="923" dirty="0">
                <a:solidFill>
                  <a:prstClr val="black"/>
                </a:solidFill>
                <a:latin typeface="Arial" charset="0"/>
              </a:rPr>
              <a:t>相談、コンサルテーションの実施</a:t>
            </a:r>
            <a:endParaRPr lang="en-US" altLang="ja-JP" sz="923" dirty="0">
              <a:solidFill>
                <a:prstClr val="black"/>
              </a:solidFill>
              <a:latin typeface="Arial" charset="0"/>
            </a:endParaRPr>
          </a:p>
        </p:txBody>
      </p:sp>
      <p:sp>
        <p:nvSpPr>
          <p:cNvPr id="41"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61034" y="6525345"/>
            <a:ext cx="2057400" cy="365125"/>
          </a:xfrm>
        </p:spPr>
        <p:txBody>
          <a:bodyPr/>
          <a:lstStyle/>
          <a:p>
            <a:pPr>
              <a:defRPr/>
            </a:pPr>
            <a:fld id="{F90A3C79-1AFD-481B-B685-7933BCD0898B}" type="slidenum">
              <a:rPr lang="en-US" altLang="ja-JP" smtClean="0"/>
              <a:pPr>
                <a:defRPr/>
              </a:pPr>
              <a:t>127</a:t>
            </a:fld>
            <a:endParaRPr lang="en-US" altLang="ja-JP" dirty="0"/>
          </a:p>
        </p:txBody>
      </p:sp>
    </p:spTree>
    <p:extLst>
      <p:ext uri="{BB962C8B-B14F-4D97-AF65-F5344CB8AC3E}">
        <p14:creationId xmlns:p14="http://schemas.microsoft.com/office/powerpoint/2010/main" val="12894979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AutoShape 58"/>
          <p:cNvSpPr>
            <a:spLocks noChangeArrowheads="1"/>
          </p:cNvSpPr>
          <p:nvPr/>
        </p:nvSpPr>
        <p:spPr bwMode="auto">
          <a:xfrm>
            <a:off x="93663" y="172057"/>
            <a:ext cx="9002712" cy="492368"/>
          </a:xfrm>
          <a:prstGeom prst="bevel">
            <a:avLst>
              <a:gd name="adj" fmla="val 12500"/>
            </a:avLst>
          </a:prstGeom>
          <a:noFill/>
          <a:ln w="9525">
            <a:noFill/>
            <a:miter lim="800000"/>
            <a:headEnd/>
            <a:tailEnd/>
          </a:ln>
        </p:spPr>
        <p:txBody>
          <a:bodyPr wrap="none" lIns="94409" tIns="47203" rIns="94409" bIns="47203"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発達障害児者及び家族等支援事業の創設</a:t>
            </a:r>
          </a:p>
        </p:txBody>
      </p:sp>
      <p:sp>
        <p:nvSpPr>
          <p:cNvPr id="13" name="テキスト ボックス 12"/>
          <p:cNvSpPr txBox="1"/>
          <p:nvPr/>
        </p:nvSpPr>
        <p:spPr>
          <a:xfrm>
            <a:off x="52508" y="640653"/>
            <a:ext cx="9002711" cy="958652"/>
          </a:xfrm>
          <a:prstGeom prst="rect">
            <a:avLst/>
          </a:prstGeom>
          <a:noFill/>
          <a:ln>
            <a:solidFill>
              <a:schemeClr val="tx1"/>
            </a:solidFill>
          </a:ln>
        </p:spPr>
        <p:txBody>
          <a:bodyPr wrap="square" lIns="84315" tIns="42160" rIns="84315" bIns="42160"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sz="1292" dirty="0">
                <a:solidFill>
                  <a:prstClr val="black"/>
                </a:solidFill>
                <a:latin typeface="HG丸ｺﾞｼｯｸM-PRO" panose="020F0600000000000000" pitchFamily="50" charset="-128"/>
                <a:ea typeface="HG丸ｺﾞｼｯｸM-PRO" panose="020F0600000000000000" pitchFamily="50" charset="-128"/>
              </a:rPr>
              <a:t>平成</a:t>
            </a:r>
            <a:r>
              <a:rPr lang="en-US" altLang="ja-JP" sz="1292" dirty="0">
                <a:solidFill>
                  <a:prstClr val="black"/>
                </a:solidFill>
                <a:latin typeface="HG丸ｺﾞｼｯｸM-PRO" panose="020F0600000000000000" pitchFamily="50" charset="-128"/>
                <a:ea typeface="HG丸ｺﾞｼｯｸM-PRO" panose="020F0600000000000000" pitchFamily="50" charset="-128"/>
              </a:rPr>
              <a:t>28</a:t>
            </a:r>
            <a:r>
              <a:rPr lang="ja-JP" altLang="en-US" sz="1292" dirty="0">
                <a:solidFill>
                  <a:prstClr val="black"/>
                </a:solidFill>
                <a:latin typeface="HG丸ｺﾞｼｯｸM-PRO" panose="020F0600000000000000" pitchFamily="50" charset="-128"/>
                <a:ea typeface="HG丸ｺﾞｼｯｸM-PRO" panose="020F0600000000000000" pitchFamily="50" charset="-128"/>
              </a:rPr>
              <a:t>年８月に施行された改正された発達障害者支援法において、</a:t>
            </a:r>
            <a:r>
              <a:rPr lang="ja-JP" altLang="ja-JP" sz="1292" dirty="0">
                <a:solidFill>
                  <a:prstClr val="black"/>
                </a:solidFill>
                <a:latin typeface="HG丸ｺﾞｼｯｸM-PRO" panose="020F0600000000000000" pitchFamily="50" charset="-128"/>
                <a:ea typeface="HG丸ｺﾞｼｯｸM-PRO" panose="020F0600000000000000" pitchFamily="50" charset="-128"/>
              </a:rPr>
              <a:t>都道府県及び市町村は、発達障害者の家族が互いに支え合うための活動の支援を行うことを努めるよう明記された。</a:t>
            </a:r>
            <a:r>
              <a:rPr lang="ja-JP" altLang="en-US" sz="1292" dirty="0">
                <a:solidFill>
                  <a:prstClr val="black"/>
                </a:solidFill>
                <a:latin typeface="HG丸ｺﾞｼｯｸM-PRO" panose="020F0600000000000000" pitchFamily="50" charset="-128"/>
                <a:ea typeface="HG丸ｺﾞｼｯｸM-PRO" panose="020F0600000000000000" pitchFamily="50" charset="-128"/>
              </a:rPr>
              <a:t>家族</a:t>
            </a:r>
            <a:r>
              <a:rPr lang="ja-JP" altLang="ja-JP" sz="1292" dirty="0">
                <a:solidFill>
                  <a:prstClr val="black"/>
                </a:solidFill>
                <a:latin typeface="HG丸ｺﾞｼｯｸM-PRO" panose="020F0600000000000000" pitchFamily="50" charset="-128"/>
                <a:ea typeface="HG丸ｺﾞｼｯｸM-PRO" panose="020F0600000000000000" pitchFamily="50" charset="-128"/>
              </a:rPr>
              <a:t>への支援については、</a:t>
            </a:r>
            <a:r>
              <a:rPr lang="ja-JP" altLang="en-US" sz="1292" dirty="0">
                <a:solidFill>
                  <a:prstClr val="black"/>
                </a:solidFill>
                <a:latin typeface="HG丸ｺﾞｼｯｸM-PRO" panose="020F0600000000000000" pitchFamily="50" charset="-128"/>
                <a:ea typeface="HG丸ｺﾞｼｯｸM-PRO" panose="020F0600000000000000" pitchFamily="50" charset="-128"/>
              </a:rPr>
              <a:t>現在、</a:t>
            </a:r>
            <a:r>
              <a:rPr lang="ja-JP" altLang="ja-JP" sz="1292" dirty="0">
                <a:solidFill>
                  <a:prstClr val="black"/>
                </a:solidFill>
                <a:latin typeface="HG丸ｺﾞｼｯｸM-PRO" panose="020F0600000000000000" pitchFamily="50" charset="-128"/>
                <a:ea typeface="HG丸ｺﾞｼｯｸM-PRO" panose="020F0600000000000000" pitchFamily="50" charset="-128"/>
              </a:rPr>
              <a:t>ペアレントプログラム</a:t>
            </a:r>
            <a:r>
              <a:rPr lang="ja-JP" altLang="en-US" sz="1292" dirty="0">
                <a:solidFill>
                  <a:prstClr val="black"/>
                </a:solidFill>
                <a:latin typeface="HG丸ｺﾞｼｯｸM-PRO" panose="020F0600000000000000" pitchFamily="50" charset="-128"/>
                <a:ea typeface="HG丸ｺﾞｼｯｸM-PRO" panose="020F0600000000000000" pitchFamily="50" charset="-128"/>
              </a:rPr>
              <a:t>の実施や</a:t>
            </a:r>
            <a:r>
              <a:rPr lang="ja-JP" altLang="ja-JP" sz="1292" dirty="0">
                <a:solidFill>
                  <a:prstClr val="black"/>
                </a:solidFill>
                <a:latin typeface="HG丸ｺﾞｼｯｸM-PRO" panose="020F0600000000000000" pitchFamily="50" charset="-128"/>
                <a:ea typeface="HG丸ｺﾞｼｯｸM-PRO" panose="020F0600000000000000" pitchFamily="50" charset="-128"/>
              </a:rPr>
              <a:t>ペアレントメンター</a:t>
            </a:r>
            <a:r>
              <a:rPr lang="ja-JP" altLang="en-US" sz="1292" dirty="0">
                <a:solidFill>
                  <a:prstClr val="black"/>
                </a:solidFill>
                <a:latin typeface="HG丸ｺﾞｼｯｸM-PRO" panose="020F0600000000000000" pitchFamily="50" charset="-128"/>
                <a:ea typeface="HG丸ｺﾞｼｯｸM-PRO" panose="020F0600000000000000" pitchFamily="50" charset="-128"/>
              </a:rPr>
              <a:t>の養成</a:t>
            </a:r>
            <a:r>
              <a:rPr lang="ja-JP" altLang="ja-JP" sz="1292" dirty="0">
                <a:solidFill>
                  <a:prstClr val="black"/>
                </a:solidFill>
                <a:latin typeface="HG丸ｺﾞｼｯｸM-PRO" panose="020F0600000000000000" pitchFamily="50" charset="-128"/>
                <a:ea typeface="HG丸ｺﾞｼｯｸM-PRO" panose="020F0600000000000000" pitchFamily="50" charset="-128"/>
              </a:rPr>
              <a:t>等について補助しているところであるが</a:t>
            </a:r>
            <a:r>
              <a:rPr lang="ja-JP" altLang="en-US" sz="1292" dirty="0">
                <a:solidFill>
                  <a:prstClr val="black"/>
                </a:solidFill>
                <a:latin typeface="HG丸ｺﾞｼｯｸM-PRO" panose="020F0600000000000000" pitchFamily="50" charset="-128"/>
                <a:ea typeface="HG丸ｺﾞｼｯｸM-PRO" panose="020F0600000000000000" pitchFamily="50" charset="-128"/>
              </a:rPr>
              <a:t>、新たに家族支援のためのメニューを創設し、身近な支援を実施するため対象自治体を市区町村まで拡大する。</a:t>
            </a:r>
            <a:endParaRPr lang="en-US" altLang="ja-JP" sz="1292"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52508" y="1673339"/>
            <a:ext cx="1950882" cy="312450"/>
          </a:xfrm>
          <a:prstGeom prst="rect">
            <a:avLst/>
          </a:prstGeom>
          <a:noFill/>
        </p:spPr>
        <p:txBody>
          <a:bodyPr wrap="square" lIns="84315" tIns="42160" rIns="84315" bIns="42160" rtlCol="0">
            <a:spAutoFit/>
          </a:bodyPr>
          <a:lstStyle/>
          <a:p>
            <a:r>
              <a:rPr lang="ja-JP" altLang="en-US" sz="1477" dirty="0">
                <a:solidFill>
                  <a:prstClr val="black"/>
                </a:solidFill>
                <a:latin typeface="HG丸ｺﾞｼｯｸM-PRO" panose="020F0600000000000000" pitchFamily="50" charset="-128"/>
                <a:ea typeface="HG丸ｺﾞｼｯｸM-PRO" panose="020F0600000000000000" pitchFamily="50" charset="-128"/>
              </a:rPr>
              <a:t>＜事業イメージ＞</a:t>
            </a:r>
          </a:p>
        </p:txBody>
      </p:sp>
      <p:sp>
        <p:nvSpPr>
          <p:cNvPr id="4" name="角丸四角形 3"/>
          <p:cNvSpPr/>
          <p:nvPr/>
        </p:nvSpPr>
        <p:spPr>
          <a:xfrm>
            <a:off x="141547" y="2593418"/>
            <a:ext cx="3559499" cy="3679315"/>
          </a:xfrm>
          <a:prstGeom prst="roundRect">
            <a:avLst>
              <a:gd name="adj" fmla="val 5515"/>
            </a:avLst>
          </a:prstGeom>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a:endParaRPr lang="ja-JP" altLang="en-US">
              <a:solidFill>
                <a:prstClr val="black"/>
              </a:solidFill>
            </a:endParaRPr>
          </a:p>
        </p:txBody>
      </p:sp>
      <p:sp>
        <p:nvSpPr>
          <p:cNvPr id="46" name="テキスト ボックス 45"/>
          <p:cNvSpPr txBox="1"/>
          <p:nvPr/>
        </p:nvSpPr>
        <p:spPr>
          <a:xfrm>
            <a:off x="301388" y="3243965"/>
            <a:ext cx="2635266" cy="1193139"/>
          </a:xfrm>
          <a:prstGeom prst="rect">
            <a:avLst/>
          </a:prstGeom>
          <a:noFill/>
        </p:spPr>
        <p:txBody>
          <a:bodyPr wrap="square" lIns="84315" tIns="42160" rIns="84315" bIns="42160" rtlCol="0">
            <a:spAutoFit/>
          </a:bodyPr>
          <a:lstStyle/>
          <a:p>
            <a:r>
              <a:rPr lang="ja-JP" altLang="en-US" dirty="0">
                <a:solidFill>
                  <a:prstClr val="black"/>
                </a:solidFill>
                <a:ea typeface="ＭＳ Ｐゴシック" pitchFamily="50" charset="-128"/>
              </a:rPr>
              <a:t>①地域支援体制サポート</a:t>
            </a:r>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　・市町村支援</a:t>
            </a:r>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　・事業所等支援</a:t>
            </a:r>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　・医療機関との連携</a:t>
            </a:r>
            <a:endParaRPr lang="en-US" altLang="ja-JP" dirty="0">
              <a:solidFill>
                <a:prstClr val="black"/>
              </a:solidFill>
              <a:ea typeface="ＭＳ Ｐゴシック" pitchFamily="50" charset="-128"/>
            </a:endParaRPr>
          </a:p>
        </p:txBody>
      </p:sp>
      <p:sp>
        <p:nvSpPr>
          <p:cNvPr id="2" name="テキスト ボックス 1"/>
          <p:cNvSpPr txBox="1"/>
          <p:nvPr/>
        </p:nvSpPr>
        <p:spPr>
          <a:xfrm>
            <a:off x="154164" y="2013109"/>
            <a:ext cx="4129803" cy="639141"/>
          </a:xfrm>
          <a:prstGeom prst="rect">
            <a:avLst/>
          </a:prstGeom>
          <a:noFill/>
        </p:spPr>
        <p:txBody>
          <a:bodyPr wrap="square" lIns="84315" tIns="42160" rIns="84315" bIns="42160" rtlCol="0">
            <a:spAutoFit/>
          </a:bodyPr>
          <a:lstStyle/>
          <a:p>
            <a:r>
              <a:rPr lang="ja-JP" altLang="en-US" dirty="0">
                <a:solidFill>
                  <a:prstClr val="black"/>
                </a:solidFill>
                <a:ea typeface="ＭＳ Ｐゴシック" pitchFamily="50" charset="-128"/>
              </a:rPr>
              <a:t>平成</a:t>
            </a:r>
            <a:r>
              <a:rPr lang="en-US" altLang="ja-JP" dirty="0">
                <a:solidFill>
                  <a:prstClr val="black"/>
                </a:solidFill>
                <a:ea typeface="ＭＳ Ｐゴシック" pitchFamily="50" charset="-128"/>
              </a:rPr>
              <a:t>29</a:t>
            </a:r>
            <a:r>
              <a:rPr lang="ja-JP" altLang="en-US" dirty="0">
                <a:solidFill>
                  <a:prstClr val="black"/>
                </a:solidFill>
                <a:ea typeface="ＭＳ Ｐゴシック" pitchFamily="50" charset="-128"/>
              </a:rPr>
              <a:t>年度まで</a:t>
            </a:r>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（地域生活支援事業費等補助金）</a:t>
            </a:r>
            <a:endParaRPr lang="en-US" altLang="ja-JP" dirty="0">
              <a:solidFill>
                <a:prstClr val="black"/>
              </a:solidFill>
              <a:ea typeface="ＭＳ Ｐゴシック" pitchFamily="50" charset="-128"/>
            </a:endParaRPr>
          </a:p>
        </p:txBody>
      </p:sp>
      <p:sp>
        <p:nvSpPr>
          <p:cNvPr id="5" name="正方形/長方形 4"/>
          <p:cNvSpPr/>
          <p:nvPr/>
        </p:nvSpPr>
        <p:spPr>
          <a:xfrm>
            <a:off x="302479" y="4385138"/>
            <a:ext cx="3300078" cy="1747137"/>
          </a:xfrm>
          <a:prstGeom prst="rect">
            <a:avLst/>
          </a:prstGeom>
          <a:ln w="19050">
            <a:solidFill>
              <a:srgbClr val="FF0000"/>
            </a:solidFill>
            <a:prstDash val="sysDash"/>
          </a:ln>
        </p:spPr>
        <p:txBody>
          <a:bodyPr wrap="square" lIns="84315" tIns="42160" rIns="84315" bIns="42160">
            <a:spAutoFit/>
          </a:bodyPr>
          <a:lstStyle/>
          <a:p>
            <a:r>
              <a:rPr lang="ja-JP" altLang="en-US" dirty="0">
                <a:solidFill>
                  <a:prstClr val="black"/>
                </a:solidFill>
                <a:ea typeface="ＭＳ Ｐゴシック" pitchFamily="50" charset="-128"/>
              </a:rPr>
              <a:t>②家族支援体制整備</a:t>
            </a:r>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・ペアレントメンターの養成に必要な研修等</a:t>
            </a:r>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・ペアレントトレーニングの実施</a:t>
            </a:r>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・ソーシャルスキルトレーニングの実施 　　　　　　等</a:t>
            </a:r>
            <a:endParaRPr lang="en-US" altLang="ja-JP" dirty="0">
              <a:solidFill>
                <a:prstClr val="black"/>
              </a:solidFill>
              <a:ea typeface="ＭＳ Ｐゴシック" pitchFamily="50" charset="-128"/>
            </a:endParaRPr>
          </a:p>
        </p:txBody>
      </p:sp>
      <p:sp>
        <p:nvSpPr>
          <p:cNvPr id="6" name="角丸四角形 5"/>
          <p:cNvSpPr/>
          <p:nvPr/>
        </p:nvSpPr>
        <p:spPr>
          <a:xfrm>
            <a:off x="264002" y="2701365"/>
            <a:ext cx="3217769" cy="5165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a:r>
              <a:rPr lang="ja-JP" altLang="en-US" dirty="0">
                <a:solidFill>
                  <a:prstClr val="black"/>
                </a:solidFill>
              </a:rPr>
              <a:t>発達障害者支援体制整備事業</a:t>
            </a:r>
          </a:p>
        </p:txBody>
      </p:sp>
      <p:sp>
        <p:nvSpPr>
          <p:cNvPr id="52" name="角丸四角形 51"/>
          <p:cNvSpPr/>
          <p:nvPr/>
        </p:nvSpPr>
        <p:spPr>
          <a:xfrm>
            <a:off x="4822465" y="2593427"/>
            <a:ext cx="4275130" cy="2622327"/>
          </a:xfrm>
          <a:prstGeom prst="roundRect">
            <a:avLst>
              <a:gd name="adj" fmla="val 7476"/>
            </a:avLst>
          </a:prstGeom>
        </p:spPr>
        <p:style>
          <a:lnRef idx="1">
            <a:schemeClr val="accent6"/>
          </a:lnRef>
          <a:fillRef idx="2">
            <a:schemeClr val="accent6"/>
          </a:fillRef>
          <a:effectRef idx="1">
            <a:schemeClr val="accent6"/>
          </a:effectRef>
          <a:fontRef idx="minor">
            <a:schemeClr val="dk1"/>
          </a:fontRef>
        </p:style>
        <p:txBody>
          <a:bodyPr lIns="84315" tIns="42160" rIns="84315" bIns="42160" rtlCol="0" anchor="ctr"/>
          <a:lstStyle/>
          <a:p>
            <a:pPr algn="ctr"/>
            <a:endParaRPr lang="ja-JP" altLang="en-US">
              <a:solidFill>
                <a:prstClr val="black"/>
              </a:solidFill>
            </a:endParaRPr>
          </a:p>
        </p:txBody>
      </p:sp>
      <p:sp>
        <p:nvSpPr>
          <p:cNvPr id="53" name="テキスト ボックス 52"/>
          <p:cNvSpPr txBox="1"/>
          <p:nvPr/>
        </p:nvSpPr>
        <p:spPr>
          <a:xfrm>
            <a:off x="4982305" y="3243965"/>
            <a:ext cx="4115290" cy="2024136"/>
          </a:xfrm>
          <a:prstGeom prst="rect">
            <a:avLst/>
          </a:prstGeom>
          <a:noFill/>
        </p:spPr>
        <p:txBody>
          <a:bodyPr wrap="square" lIns="84315" tIns="42160" rIns="84315" bIns="42160" rtlCol="0">
            <a:spAutoFit/>
          </a:bodyPr>
          <a:lstStyle/>
          <a:p>
            <a:r>
              <a:rPr lang="ja-JP" altLang="en-US" dirty="0">
                <a:solidFill>
                  <a:prstClr val="black"/>
                </a:solidFill>
                <a:ea typeface="ＭＳ Ｐゴシック" pitchFamily="50" charset="-128"/>
              </a:rPr>
              <a:t>①ペアレントメンター養成等事業</a:t>
            </a:r>
            <a:endParaRPr lang="en-US" altLang="ja-JP" dirty="0">
              <a:solidFill>
                <a:prstClr val="black"/>
              </a:solidFill>
              <a:ea typeface="ＭＳ Ｐゴシック" pitchFamily="50" charset="-128"/>
            </a:endParaRPr>
          </a:p>
          <a:p>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②家族のスキル向上支援事業</a:t>
            </a:r>
            <a:endParaRPr lang="en-US" altLang="ja-JP" dirty="0">
              <a:solidFill>
                <a:prstClr val="black"/>
              </a:solidFill>
              <a:ea typeface="ＭＳ Ｐゴシック" pitchFamily="50" charset="-128"/>
            </a:endParaRPr>
          </a:p>
          <a:p>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③ピアサポート推進事業</a:t>
            </a:r>
            <a:endParaRPr lang="en-US" altLang="ja-JP" dirty="0">
              <a:solidFill>
                <a:prstClr val="black"/>
              </a:solidFill>
              <a:ea typeface="ＭＳ Ｐゴシック" pitchFamily="50" charset="-128"/>
            </a:endParaRPr>
          </a:p>
          <a:p>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④その他本人・家族支援事業</a:t>
            </a:r>
          </a:p>
        </p:txBody>
      </p:sp>
      <p:sp>
        <p:nvSpPr>
          <p:cNvPr id="55" name="角丸四角形 54"/>
          <p:cNvSpPr/>
          <p:nvPr/>
        </p:nvSpPr>
        <p:spPr>
          <a:xfrm>
            <a:off x="5019835" y="2619335"/>
            <a:ext cx="3899027" cy="5760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a:r>
              <a:rPr lang="ja-JP" altLang="en-US" dirty="0">
                <a:solidFill>
                  <a:prstClr val="black"/>
                </a:solidFill>
              </a:rPr>
              <a:t>発達障害児者及び家族支援</a:t>
            </a:r>
            <a:endParaRPr lang="en-US" altLang="ja-JP" dirty="0">
              <a:solidFill>
                <a:prstClr val="black"/>
              </a:solidFill>
            </a:endParaRPr>
          </a:p>
          <a:p>
            <a:pPr algn="ctr"/>
            <a:r>
              <a:rPr lang="ja-JP" altLang="en-US" dirty="0">
                <a:solidFill>
                  <a:prstClr val="black"/>
                </a:solidFill>
              </a:rPr>
              <a:t>体制整備事業</a:t>
            </a:r>
          </a:p>
        </p:txBody>
      </p:sp>
      <p:sp>
        <p:nvSpPr>
          <p:cNvPr id="56" name="テキスト ボックス 55"/>
          <p:cNvSpPr txBox="1"/>
          <p:nvPr/>
        </p:nvSpPr>
        <p:spPr>
          <a:xfrm>
            <a:off x="4822446" y="1997073"/>
            <a:ext cx="3998025" cy="639141"/>
          </a:xfrm>
          <a:prstGeom prst="rect">
            <a:avLst/>
          </a:prstGeom>
          <a:noFill/>
        </p:spPr>
        <p:txBody>
          <a:bodyPr wrap="square" lIns="84315" tIns="42160" rIns="84315" bIns="42160" rtlCol="0">
            <a:spAutoFit/>
          </a:bodyPr>
          <a:lstStyle/>
          <a:p>
            <a:r>
              <a:rPr lang="ja-JP" altLang="en-US" dirty="0">
                <a:solidFill>
                  <a:prstClr val="black"/>
                </a:solidFill>
                <a:ea typeface="ＭＳ Ｐゴシック" pitchFamily="50" charset="-128"/>
              </a:rPr>
              <a:t>平成</a:t>
            </a:r>
            <a:r>
              <a:rPr lang="en-US" altLang="ja-JP" dirty="0">
                <a:solidFill>
                  <a:prstClr val="black"/>
                </a:solidFill>
                <a:ea typeface="ＭＳ Ｐゴシック" pitchFamily="50" charset="-128"/>
              </a:rPr>
              <a:t>30</a:t>
            </a:r>
            <a:r>
              <a:rPr lang="ja-JP" altLang="en-US" dirty="0">
                <a:solidFill>
                  <a:prstClr val="black"/>
                </a:solidFill>
                <a:ea typeface="ＭＳ Ｐゴシック" pitchFamily="50" charset="-128"/>
              </a:rPr>
              <a:t>年度以降</a:t>
            </a:r>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（地域生活支援事業費等補助金）</a:t>
            </a:r>
            <a:endParaRPr lang="en-US" altLang="ja-JP" dirty="0">
              <a:solidFill>
                <a:prstClr val="black"/>
              </a:solidFill>
              <a:ea typeface="ＭＳ Ｐゴシック" pitchFamily="50" charset="-128"/>
            </a:endParaRPr>
          </a:p>
        </p:txBody>
      </p:sp>
      <p:cxnSp>
        <p:nvCxnSpPr>
          <p:cNvPr id="9" name="直線矢印コネクタ 8"/>
          <p:cNvCxnSpPr>
            <a:endCxn id="55" idx="1"/>
          </p:cNvCxnSpPr>
          <p:nvPr/>
        </p:nvCxnSpPr>
        <p:spPr>
          <a:xfrm>
            <a:off x="4173231" y="2937144"/>
            <a:ext cx="846643"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162990" y="2902126"/>
            <a:ext cx="10216" cy="252549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3575007" y="5392746"/>
            <a:ext cx="588006" cy="0"/>
          </a:xfrm>
          <a:prstGeom prst="line">
            <a:avLst/>
          </a:prstGeom>
          <a:ln w="63500">
            <a:tailEnd type="oval"/>
          </a:ln>
        </p:spPr>
        <p:style>
          <a:lnRef idx="1">
            <a:schemeClr val="accent1"/>
          </a:lnRef>
          <a:fillRef idx="0">
            <a:schemeClr val="accent1"/>
          </a:fillRef>
          <a:effectRef idx="0">
            <a:schemeClr val="accent1"/>
          </a:effectRef>
          <a:fontRef idx="minor">
            <a:schemeClr val="tx1"/>
          </a:fontRef>
        </p:style>
      </p:cxnSp>
      <p:sp>
        <p:nvSpPr>
          <p:cNvPr id="3" name="下矢印 2"/>
          <p:cNvSpPr/>
          <p:nvPr/>
        </p:nvSpPr>
        <p:spPr>
          <a:xfrm>
            <a:off x="5890893" y="5258707"/>
            <a:ext cx="1861130" cy="551701"/>
          </a:xfrm>
          <a:prstGeom prst="downArrow">
            <a:avLst/>
          </a:prstGeom>
        </p:spPr>
        <p:style>
          <a:lnRef idx="1">
            <a:schemeClr val="accent6"/>
          </a:lnRef>
          <a:fillRef idx="3">
            <a:schemeClr val="accent6"/>
          </a:fillRef>
          <a:effectRef idx="2">
            <a:schemeClr val="accent6"/>
          </a:effectRef>
          <a:fontRef idx="minor">
            <a:schemeClr val="lt1"/>
          </a:fontRef>
        </p:style>
        <p:txBody>
          <a:bodyPr lIns="84315" tIns="42160" rIns="84315" bIns="42160" rtlCol="0" anchor="ctr"/>
          <a:lstStyle/>
          <a:p>
            <a:pPr algn="ctr"/>
            <a:endParaRPr lang="ja-JP" altLang="en-US">
              <a:solidFill>
                <a:prstClr val="white"/>
              </a:solidFill>
            </a:endParaRPr>
          </a:p>
        </p:txBody>
      </p:sp>
      <p:sp>
        <p:nvSpPr>
          <p:cNvPr id="18" name="角丸四角形 17"/>
          <p:cNvSpPr/>
          <p:nvPr/>
        </p:nvSpPr>
        <p:spPr>
          <a:xfrm>
            <a:off x="4683893" y="5840385"/>
            <a:ext cx="4275130" cy="432349"/>
          </a:xfrm>
          <a:prstGeom prst="roundRect">
            <a:avLst/>
          </a:prstGeom>
        </p:spPr>
        <p:style>
          <a:lnRef idx="2">
            <a:schemeClr val="accent6"/>
          </a:lnRef>
          <a:fillRef idx="1">
            <a:schemeClr val="lt1"/>
          </a:fillRef>
          <a:effectRef idx="0">
            <a:schemeClr val="accent6"/>
          </a:effectRef>
          <a:fontRef idx="minor">
            <a:schemeClr val="dk1"/>
          </a:fontRef>
        </p:style>
        <p:txBody>
          <a:bodyPr lIns="84315" tIns="42160" rIns="84315" bIns="42160" rtlCol="0" anchor="ctr"/>
          <a:lstStyle/>
          <a:p>
            <a:pPr algn="ctr"/>
            <a:r>
              <a:rPr lang="ja-JP" altLang="en-US" dirty="0">
                <a:solidFill>
                  <a:prstClr val="black"/>
                </a:solidFill>
              </a:rPr>
              <a:t>都道府県及び市町村で事業実施</a:t>
            </a:r>
          </a:p>
        </p:txBody>
      </p:sp>
      <p:sp>
        <p:nvSpPr>
          <p:cNvPr id="21"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スライド番号プレースホルダー 6"/>
          <p:cNvSpPr>
            <a:spLocks noGrp="1"/>
          </p:cNvSpPr>
          <p:nvPr>
            <p:ph type="sldNum" sz="quarter" idx="12"/>
          </p:nvPr>
        </p:nvSpPr>
        <p:spPr>
          <a:xfrm>
            <a:off x="6997819" y="6490901"/>
            <a:ext cx="2057400" cy="365125"/>
          </a:xfrm>
        </p:spPr>
        <p:txBody>
          <a:bodyPr/>
          <a:lstStyle/>
          <a:p>
            <a:pPr>
              <a:defRPr/>
            </a:pPr>
            <a:fld id="{804D6B79-3AEB-42FE-A736-A41F7AEA0445}" type="slidenum">
              <a:rPr lang="en-US" altLang="ja-JP" smtClean="0"/>
              <a:pPr>
                <a:defRPr/>
              </a:pPr>
              <a:t>128</a:t>
            </a:fld>
            <a:endParaRPr lang="en-US" altLang="ja-JP" dirty="0"/>
          </a:p>
        </p:txBody>
      </p:sp>
    </p:spTree>
    <p:extLst>
      <p:ext uri="{BB962C8B-B14F-4D97-AF65-F5344CB8AC3E}">
        <p14:creationId xmlns:p14="http://schemas.microsoft.com/office/powerpoint/2010/main" val="28871627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テキスト ボックス 205"/>
          <p:cNvSpPr txBox="1"/>
          <p:nvPr/>
        </p:nvSpPr>
        <p:spPr>
          <a:xfrm>
            <a:off x="4002764" y="3335972"/>
            <a:ext cx="2790813" cy="596630"/>
          </a:xfrm>
          <a:prstGeom prst="rect">
            <a:avLst/>
          </a:prstGeom>
          <a:solidFill>
            <a:schemeClr val="bg1"/>
          </a:solidFill>
        </p:spPr>
        <p:txBody>
          <a:bodyPr wrap="square" lIns="84315" tIns="42160" rIns="84315" bIns="42160" rtlCol="0">
            <a:spAutoFit/>
          </a:bodyPr>
          <a:lstStyle/>
          <a:p>
            <a:r>
              <a:rPr lang="ja-JP" altLang="en-US" sz="1108" dirty="0">
                <a:solidFill>
                  <a:prstClr val="black"/>
                </a:solidFill>
                <a:latin typeface="HG丸ｺﾞｼｯｸM-PRO" panose="020F0600000000000000" pitchFamily="50" charset="-128"/>
                <a:ea typeface="HG丸ｺﾞｼｯｸM-PRO" panose="020F0600000000000000" pitchFamily="50" charset="-128"/>
              </a:rPr>
              <a:t>拠点となる医療機関以外の専門性を有する病院（</a:t>
            </a:r>
            <a:r>
              <a:rPr lang="en-US" altLang="ja-JP" sz="1108" dirty="0">
                <a:solidFill>
                  <a:prstClr val="black"/>
                </a:solidFill>
                <a:latin typeface="HG丸ｺﾞｼｯｸM-PRO" panose="020F0600000000000000" pitchFamily="50" charset="-128"/>
                <a:ea typeface="HG丸ｺﾞｼｯｸM-PRO" panose="020F0600000000000000" pitchFamily="50" charset="-128"/>
              </a:rPr>
              <a:t>ex.</a:t>
            </a:r>
            <a:r>
              <a:rPr lang="ja-JP" altLang="en-US" sz="1108" dirty="0">
                <a:solidFill>
                  <a:prstClr val="black"/>
                </a:solidFill>
                <a:latin typeface="HG丸ｺﾞｼｯｸM-PRO" panose="020F0600000000000000" pitchFamily="50" charset="-128"/>
                <a:ea typeface="HG丸ｺﾞｼｯｸM-PRO" panose="020F0600000000000000" pitchFamily="50" charset="-128"/>
              </a:rPr>
              <a:t>子ども、思春期、成人期等の分野）</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ドーナツ 19"/>
          <p:cNvSpPr/>
          <p:nvPr/>
        </p:nvSpPr>
        <p:spPr>
          <a:xfrm>
            <a:off x="356811" y="2592353"/>
            <a:ext cx="8726334" cy="3835791"/>
          </a:xfrm>
          <a:prstGeom prst="donut">
            <a:avLst>
              <a:gd name="adj" fmla="val 9817"/>
            </a:avLst>
          </a:prstGeom>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a:endParaRPr lang="ja-JP" altLang="en-US">
              <a:solidFill>
                <a:prstClr val="black"/>
              </a:solidFill>
            </a:endParaRPr>
          </a:p>
        </p:txBody>
      </p:sp>
      <p:sp>
        <p:nvSpPr>
          <p:cNvPr id="97" name="AutoShape 58"/>
          <p:cNvSpPr>
            <a:spLocks noChangeArrowheads="1"/>
          </p:cNvSpPr>
          <p:nvPr/>
        </p:nvSpPr>
        <p:spPr bwMode="auto">
          <a:xfrm>
            <a:off x="93663" y="172057"/>
            <a:ext cx="9002712" cy="492368"/>
          </a:xfrm>
          <a:prstGeom prst="bevel">
            <a:avLst>
              <a:gd name="adj" fmla="val 12500"/>
            </a:avLst>
          </a:prstGeom>
          <a:noFill/>
          <a:ln w="9525">
            <a:noFill/>
            <a:miter lim="800000"/>
            <a:headEnd/>
            <a:tailEnd/>
          </a:ln>
        </p:spPr>
        <p:txBody>
          <a:bodyPr wrap="none" lIns="94409" tIns="47203" rIns="94409" bIns="47203"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発達障害専門医療機関ネットワーク構築事業（新規）　</a:t>
            </a:r>
          </a:p>
        </p:txBody>
      </p:sp>
      <p:pic>
        <p:nvPicPr>
          <p:cNvPr id="1027" name="Picture 3" descr="C:\Users\TTPGX\AppData\Local\Microsoft\Windows\Temporary Internet Files\Content.IE5\PO4A8T10\lgi01a201410211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45" y="2099065"/>
            <a:ext cx="661893" cy="107754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テキスト ボックス 12"/>
          <p:cNvSpPr txBox="1"/>
          <p:nvPr/>
        </p:nvSpPr>
        <p:spPr>
          <a:xfrm>
            <a:off x="68521" y="580082"/>
            <a:ext cx="9002711" cy="958652"/>
          </a:xfrm>
          <a:prstGeom prst="rect">
            <a:avLst/>
          </a:prstGeom>
          <a:noFill/>
          <a:ln>
            <a:solidFill>
              <a:schemeClr val="tx1"/>
            </a:solidFill>
          </a:ln>
        </p:spPr>
        <p:txBody>
          <a:bodyPr wrap="square" lIns="84315" tIns="42160" rIns="84315" bIns="42160"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sz="1292" dirty="0">
                <a:solidFill>
                  <a:prstClr val="black"/>
                </a:solidFill>
                <a:latin typeface="HG丸ｺﾞｼｯｸM-PRO" panose="020F0600000000000000" pitchFamily="50" charset="-128"/>
                <a:ea typeface="HG丸ｺﾞｼｯｸM-PRO" panose="020F0600000000000000" pitchFamily="50" charset="-128"/>
              </a:rPr>
              <a:t>平成</a:t>
            </a:r>
            <a:r>
              <a:rPr lang="en-US" altLang="ja-JP" sz="1292" dirty="0">
                <a:solidFill>
                  <a:prstClr val="black"/>
                </a:solidFill>
                <a:latin typeface="HG丸ｺﾞｼｯｸM-PRO" panose="020F0600000000000000" pitchFamily="50" charset="-128"/>
                <a:ea typeface="HG丸ｺﾞｼｯｸM-PRO" panose="020F0600000000000000" pitchFamily="50" charset="-128"/>
              </a:rPr>
              <a:t>29</a:t>
            </a:r>
            <a:r>
              <a:rPr lang="ja-JP" altLang="en-US" sz="1292" dirty="0">
                <a:solidFill>
                  <a:prstClr val="black"/>
                </a:solidFill>
                <a:latin typeface="HG丸ｺﾞｼｯｸM-PRO" panose="020F0600000000000000" pitchFamily="50" charset="-128"/>
                <a:ea typeface="HG丸ｺﾞｼｯｸM-PRO" panose="020F0600000000000000" pitchFamily="50" charset="-128"/>
              </a:rPr>
              <a:t>年１月に総務省から「発達障害者支援に関する行政評価・監視結果に基づく勧告」がなされたが、発達障害の専門的医療機関が少ないという指摘があり、専門的医療機関の確保が急務となっている。</a:t>
            </a:r>
            <a:endParaRPr lang="en-US" altLang="ja-JP" sz="1292"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92" dirty="0">
                <a:solidFill>
                  <a:prstClr val="black"/>
                </a:solidFill>
                <a:latin typeface="HG丸ｺﾞｼｯｸM-PRO" panose="020F0600000000000000" pitchFamily="50" charset="-128"/>
                <a:ea typeface="HG丸ｺﾞｼｯｸM-PRO" panose="020F0600000000000000" pitchFamily="50" charset="-128"/>
              </a:rPr>
              <a:t>　これを踏まえ、平成</a:t>
            </a:r>
            <a:r>
              <a:rPr lang="en-US" altLang="ja-JP" sz="1292" dirty="0">
                <a:solidFill>
                  <a:prstClr val="black"/>
                </a:solidFill>
                <a:latin typeface="HG丸ｺﾞｼｯｸM-PRO" panose="020F0600000000000000" pitchFamily="50" charset="-128"/>
                <a:ea typeface="HG丸ｺﾞｼｯｸM-PRO" panose="020F0600000000000000" pitchFamily="50" charset="-128"/>
              </a:rPr>
              <a:t>30</a:t>
            </a:r>
            <a:r>
              <a:rPr lang="ja-JP" altLang="en-US" sz="1292" dirty="0">
                <a:solidFill>
                  <a:prstClr val="black"/>
                </a:solidFill>
                <a:latin typeface="HG丸ｺﾞｼｯｸM-PRO" panose="020F0600000000000000" pitchFamily="50" charset="-128"/>
                <a:ea typeface="HG丸ｺﾞｼｯｸM-PRO" panose="020F0600000000000000" pitchFamily="50" charset="-128"/>
              </a:rPr>
              <a:t>年度予算において</a:t>
            </a:r>
            <a:r>
              <a:rPr lang="ja-JP" altLang="ja-JP" sz="1292" dirty="0">
                <a:solidFill>
                  <a:prstClr val="black"/>
                </a:solidFill>
                <a:latin typeface="HG丸ｺﾞｼｯｸM-PRO" panose="020F0600000000000000" pitchFamily="50" charset="-128"/>
                <a:ea typeface="HG丸ｺﾞｼｯｸM-PRO" panose="020F0600000000000000" pitchFamily="50" charset="-128"/>
              </a:rPr>
              <a:t>発達障害の診療・支援ができる医師の養成を行うための</a:t>
            </a:r>
            <a:r>
              <a:rPr lang="ja-JP" altLang="en-US" sz="1292" dirty="0">
                <a:solidFill>
                  <a:prstClr val="black"/>
                </a:solidFill>
                <a:latin typeface="HG丸ｺﾞｼｯｸM-PRO" panose="020F0600000000000000" pitchFamily="50" charset="-128"/>
                <a:ea typeface="HG丸ｺﾞｼｯｸM-PRO" panose="020F0600000000000000" pitchFamily="50" charset="-128"/>
              </a:rPr>
              <a:t>実地</a:t>
            </a:r>
            <a:r>
              <a:rPr lang="ja-JP" altLang="ja-JP" sz="1292" dirty="0">
                <a:solidFill>
                  <a:prstClr val="black"/>
                </a:solidFill>
                <a:latin typeface="HG丸ｺﾞｼｯｸM-PRO" panose="020F0600000000000000" pitchFamily="50" charset="-128"/>
                <a:ea typeface="HG丸ｺﾞｼｯｸM-PRO" panose="020F0600000000000000" pitchFamily="50" charset="-128"/>
              </a:rPr>
              <a:t>研修等を実施し、専門的医療機関の確保を図る。</a:t>
            </a:r>
          </a:p>
        </p:txBody>
      </p:sp>
      <p:sp>
        <p:nvSpPr>
          <p:cNvPr id="14" name="テキスト ボックス 13"/>
          <p:cNvSpPr txBox="1"/>
          <p:nvPr/>
        </p:nvSpPr>
        <p:spPr>
          <a:xfrm>
            <a:off x="2" y="1702477"/>
            <a:ext cx="1950882" cy="312450"/>
          </a:xfrm>
          <a:prstGeom prst="rect">
            <a:avLst/>
          </a:prstGeom>
          <a:noFill/>
        </p:spPr>
        <p:txBody>
          <a:bodyPr wrap="square" lIns="84315" tIns="42160" rIns="84315" bIns="42160" rtlCol="0">
            <a:spAutoFit/>
          </a:bodyPr>
          <a:lstStyle/>
          <a:p>
            <a:r>
              <a:rPr lang="ja-JP" altLang="en-US" sz="1477" dirty="0">
                <a:solidFill>
                  <a:prstClr val="black"/>
                </a:solidFill>
                <a:latin typeface="HG丸ｺﾞｼｯｸM-PRO" panose="020F0600000000000000" pitchFamily="50" charset="-128"/>
                <a:ea typeface="HG丸ｺﾞｼｯｸM-PRO" panose="020F0600000000000000" pitchFamily="50" charset="-128"/>
              </a:rPr>
              <a:t>＜事業イメージ＞</a:t>
            </a:r>
          </a:p>
        </p:txBody>
      </p:sp>
      <p:sp>
        <p:nvSpPr>
          <p:cNvPr id="104" name="テキスト ボックス 103"/>
          <p:cNvSpPr txBox="1"/>
          <p:nvPr/>
        </p:nvSpPr>
        <p:spPr>
          <a:xfrm>
            <a:off x="59377" y="3224418"/>
            <a:ext cx="1647991" cy="283980"/>
          </a:xfrm>
          <a:prstGeom prst="rect">
            <a:avLst/>
          </a:prstGeom>
          <a:solidFill>
            <a:schemeClr val="bg1"/>
          </a:solidFill>
        </p:spPr>
        <p:txBody>
          <a:bodyPr wrap="square" lIns="84315" tIns="42160" rIns="84315" bIns="42160" rtlCol="0">
            <a:spAutoFit/>
          </a:bodyPr>
          <a:lstStyle/>
          <a:p>
            <a:r>
              <a:rPr lang="ja-JP" altLang="en-US" sz="1292" dirty="0">
                <a:solidFill>
                  <a:prstClr val="black"/>
                </a:solidFill>
                <a:latin typeface="HG丸ｺﾞｼｯｸM-PRO" panose="020F0600000000000000" pitchFamily="50" charset="-128"/>
                <a:ea typeface="HG丸ｺﾞｼｯｸM-PRO" panose="020F0600000000000000" pitchFamily="50" charset="-128"/>
              </a:rPr>
              <a:t>都道府県・指定都市</a:t>
            </a:r>
            <a:endParaRPr lang="en-US" altLang="ja-JP" sz="1292"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29" name="Picture 5" descr="C:\Users\TTPGX\AppData\Local\Microsoft\Windows\Temporary Internet Files\Content.IE5\A2A2DYWF\Hospita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374" y="1700464"/>
            <a:ext cx="1418114" cy="1578759"/>
          </a:xfrm>
          <a:prstGeom prst="rect">
            <a:avLst/>
          </a:prstGeom>
          <a:noFill/>
          <a:extLst>
            <a:ext uri="{909E8E84-426E-40dd-AFC4-6F175D3DCCD1}">
              <a14:hiddenFill xmlns="" xmlns:a14="http://schemas.microsoft.com/office/drawing/2010/main">
                <a:solidFill>
                  <a:srgbClr val="FFFFFF"/>
                </a:solidFill>
              </a14:hiddenFill>
            </a:ext>
          </a:extLst>
        </p:spPr>
      </p:pic>
      <p:sp>
        <p:nvSpPr>
          <p:cNvPr id="122" name="右矢印 121"/>
          <p:cNvSpPr/>
          <p:nvPr/>
        </p:nvSpPr>
        <p:spPr>
          <a:xfrm rot="16200000">
            <a:off x="2883928" y="3321052"/>
            <a:ext cx="1287318" cy="1592198"/>
          </a:xfrm>
          <a:prstGeom prst="rightArrow">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25" name="テキスト ボックス 124"/>
          <p:cNvSpPr txBox="1"/>
          <p:nvPr/>
        </p:nvSpPr>
        <p:spPr>
          <a:xfrm>
            <a:off x="3247186" y="3521167"/>
            <a:ext cx="624888" cy="1524055"/>
          </a:xfrm>
          <a:prstGeom prst="rect">
            <a:avLst/>
          </a:prstGeom>
          <a:noFill/>
        </p:spPr>
        <p:txBody>
          <a:bodyPr vert="eaVert" wrap="square" lIns="84315" tIns="42160" rIns="84315" bIns="42160" rtlCol="0">
            <a:spAutoFit/>
          </a:bodyPr>
          <a:lstStyle/>
          <a:p>
            <a:r>
              <a:rPr lang="ja-JP" altLang="en-US" sz="1292" dirty="0">
                <a:solidFill>
                  <a:srgbClr val="FF0000"/>
                </a:solidFill>
                <a:latin typeface="HG丸ｺﾞｼｯｸM-PRO" panose="020F0600000000000000" pitchFamily="50" charset="-128"/>
                <a:ea typeface="HG丸ｺﾞｼｯｸM-PRO" panose="020F0600000000000000" pitchFamily="50" charset="-128"/>
              </a:rPr>
              <a:t>　</a:t>
            </a:r>
            <a:r>
              <a:rPr lang="ja-JP" altLang="en-US" sz="1477" dirty="0">
                <a:solidFill>
                  <a:srgbClr val="FF0000"/>
                </a:solidFill>
                <a:latin typeface="HG丸ｺﾞｼｯｸM-PRO" panose="020F0600000000000000" pitchFamily="50" charset="-128"/>
                <a:ea typeface="HG丸ｺﾞｼｯｸM-PRO" panose="020F0600000000000000" pitchFamily="50" charset="-128"/>
              </a:rPr>
              <a:t>実地研修</a:t>
            </a:r>
            <a:endParaRPr lang="en-US" altLang="ja-JP" sz="1477"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477" dirty="0">
                <a:solidFill>
                  <a:srgbClr val="FF0000"/>
                </a:solidFill>
                <a:latin typeface="HG丸ｺﾞｼｯｸM-PRO" panose="020F0600000000000000" pitchFamily="50" charset="-128"/>
                <a:ea typeface="HG丸ｺﾞｼｯｸM-PRO" panose="020F0600000000000000" pitchFamily="50" charset="-128"/>
              </a:rPr>
              <a:t>（診察へ陪席）</a:t>
            </a:r>
          </a:p>
        </p:txBody>
      </p:sp>
      <p:pic>
        <p:nvPicPr>
          <p:cNvPr id="1033" name="Picture 9" descr="C:\Users\TTPGX\Desktop\PP素材\illust6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0230" y="3819460"/>
            <a:ext cx="1687969" cy="1026040"/>
          </a:xfrm>
          <a:prstGeom prst="rect">
            <a:avLst/>
          </a:prstGeom>
          <a:noFill/>
          <a:extLst>
            <a:ext uri="{909E8E84-426E-40dd-AFC4-6F175D3DCCD1}">
              <a14:hiddenFill xmlns="" xmlns:a14="http://schemas.microsoft.com/office/drawing/2010/main">
                <a:solidFill>
                  <a:srgbClr val="FFFFFF"/>
                </a:solidFill>
              </a14:hiddenFill>
            </a:ext>
          </a:extLst>
        </p:spPr>
      </p:pic>
      <p:sp>
        <p:nvSpPr>
          <p:cNvPr id="139" name="右矢印 138"/>
          <p:cNvSpPr/>
          <p:nvPr/>
        </p:nvSpPr>
        <p:spPr>
          <a:xfrm rot="9984232" flipV="1">
            <a:off x="5157868" y="5357498"/>
            <a:ext cx="1998692" cy="561447"/>
          </a:xfrm>
          <a:prstGeom prst="rightArrow">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相談</a:t>
            </a:r>
          </a:p>
        </p:txBody>
      </p:sp>
      <p:sp>
        <p:nvSpPr>
          <p:cNvPr id="140" name="右矢印 139"/>
          <p:cNvSpPr/>
          <p:nvPr/>
        </p:nvSpPr>
        <p:spPr>
          <a:xfrm rot="20848375">
            <a:off x="5017847" y="4836472"/>
            <a:ext cx="1740838" cy="512049"/>
          </a:xfrm>
          <a:prstGeom prst="rightArrow">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a:r>
              <a:rPr lang="ja-JP" altLang="en-US" sz="1477" dirty="0">
                <a:solidFill>
                  <a:prstClr val="black"/>
                </a:solidFill>
                <a:latin typeface="HG丸ｺﾞｼｯｸM-PRO" panose="020F0600000000000000" pitchFamily="50" charset="-128"/>
                <a:ea typeface="HG丸ｺﾞｼｯｸM-PRO" panose="020F0600000000000000" pitchFamily="50" charset="-128"/>
              </a:rPr>
              <a:t>診療・支援</a:t>
            </a:r>
          </a:p>
        </p:txBody>
      </p:sp>
      <p:sp>
        <p:nvSpPr>
          <p:cNvPr id="147" name="テキスト ボックス 146"/>
          <p:cNvSpPr txBox="1"/>
          <p:nvPr/>
        </p:nvSpPr>
        <p:spPr>
          <a:xfrm>
            <a:off x="7013425" y="4903218"/>
            <a:ext cx="2069765" cy="283980"/>
          </a:xfrm>
          <a:prstGeom prst="rect">
            <a:avLst/>
          </a:prstGeom>
          <a:solidFill>
            <a:schemeClr val="bg1"/>
          </a:solidFill>
        </p:spPr>
        <p:txBody>
          <a:bodyPr wrap="square" lIns="84315" tIns="42160" rIns="84315" bIns="42160" rtlCol="0">
            <a:spAutoFit/>
          </a:bodyPr>
          <a:lstStyle/>
          <a:p>
            <a:r>
              <a:rPr lang="ja-JP" altLang="en-US" sz="1292" dirty="0">
                <a:solidFill>
                  <a:prstClr val="black"/>
                </a:solidFill>
                <a:latin typeface="HG丸ｺﾞｼｯｸM-PRO" panose="020F0600000000000000" pitchFamily="50" charset="-128"/>
                <a:ea typeface="HG丸ｺﾞｼｯｸM-PRO" panose="020F0600000000000000" pitchFamily="50" charset="-128"/>
              </a:rPr>
              <a:t>発達障害児者とその家族</a:t>
            </a:r>
            <a:endParaRPr lang="en-US" altLang="ja-JP" sz="1292"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右矢印 14"/>
          <p:cNvSpPr/>
          <p:nvPr/>
        </p:nvSpPr>
        <p:spPr>
          <a:xfrm>
            <a:off x="737002" y="2285513"/>
            <a:ext cx="1052080" cy="695031"/>
          </a:xfrm>
          <a:prstGeom prst="rightArrow">
            <a:avLst/>
          </a:prstGeom>
        </p:spPr>
        <p:style>
          <a:lnRef idx="1">
            <a:schemeClr val="accent2"/>
          </a:lnRef>
          <a:fillRef idx="2">
            <a:schemeClr val="accent2"/>
          </a:fillRef>
          <a:effectRef idx="1">
            <a:schemeClr val="accent2"/>
          </a:effectRef>
          <a:fontRef idx="minor">
            <a:schemeClr val="dk1"/>
          </a:fontRef>
        </p:style>
        <p:txBody>
          <a:bodyPr lIns="84315" tIns="42160" rIns="84315" bIns="42160"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指定</a:t>
            </a:r>
          </a:p>
        </p:txBody>
      </p:sp>
      <p:grpSp>
        <p:nvGrpSpPr>
          <p:cNvPr id="2" name="グループ化 1"/>
          <p:cNvGrpSpPr/>
          <p:nvPr/>
        </p:nvGrpSpPr>
        <p:grpSpPr>
          <a:xfrm>
            <a:off x="1977334" y="4775803"/>
            <a:ext cx="3009088" cy="1796367"/>
            <a:chOff x="1988433" y="4651288"/>
            <a:chExt cx="3259845" cy="1946064"/>
          </a:xfrm>
        </p:grpSpPr>
        <p:pic>
          <p:nvPicPr>
            <p:cNvPr id="1026"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1746" y="5198912"/>
              <a:ext cx="1069650" cy="1069650"/>
            </a:xfrm>
            <a:prstGeom prst="rect">
              <a:avLst/>
            </a:prstGeom>
            <a:noFill/>
            <a:extLst>
              <a:ext uri="{909E8E84-426E-40dd-AFC4-6F175D3DCCD1}">
                <a14:hiddenFill xmlns="" xmlns:a14="http://schemas.microsoft.com/office/drawing/2010/main">
                  <a:solidFill>
                    <a:srgbClr val="FFFFFF"/>
                  </a:solidFill>
                </a14:hiddenFill>
              </a:ext>
            </a:extLst>
          </p:spPr>
        </p:pic>
        <p:pic>
          <p:nvPicPr>
            <p:cNvPr id="113"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6598" y="5198912"/>
              <a:ext cx="1069650" cy="1069650"/>
            </a:xfrm>
            <a:prstGeom prst="rect">
              <a:avLst/>
            </a:prstGeom>
            <a:noFill/>
            <a:extLst>
              <a:ext uri="{909E8E84-426E-40dd-AFC4-6F175D3DCCD1}">
                <a14:hiddenFill xmlns="" xmlns:a14="http://schemas.microsoft.com/office/drawing/2010/main">
                  <a:solidFill>
                    <a:srgbClr val="FFFFFF"/>
                  </a:solidFill>
                </a14:hiddenFill>
              </a:ext>
            </a:extLst>
          </p:spPr>
        </p:pic>
        <p:pic>
          <p:nvPicPr>
            <p:cNvPr id="120"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8628" y="5166703"/>
              <a:ext cx="1069650" cy="1069650"/>
            </a:xfrm>
            <a:prstGeom prst="rect">
              <a:avLst/>
            </a:prstGeom>
            <a:noFill/>
            <a:extLst>
              <a:ext uri="{909E8E84-426E-40dd-AFC4-6F175D3DCCD1}">
                <a14:hiddenFill xmlns="" xmlns:a14="http://schemas.microsoft.com/office/drawing/2010/main">
                  <a:solidFill>
                    <a:srgbClr val="FFFFFF"/>
                  </a:solidFill>
                </a14:hiddenFill>
              </a:ext>
            </a:extLst>
          </p:spPr>
        </p:pic>
        <p:pic>
          <p:nvPicPr>
            <p:cNvPr id="121"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1805" y="5198912"/>
              <a:ext cx="1069650" cy="106965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角丸四角形 16"/>
            <p:cNvSpPr/>
            <p:nvPr/>
          </p:nvSpPr>
          <p:spPr>
            <a:xfrm>
              <a:off x="1988433" y="4651288"/>
              <a:ext cx="3259845" cy="194606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テキスト ボックス 123"/>
            <p:cNvSpPr txBox="1"/>
            <p:nvPr/>
          </p:nvSpPr>
          <p:spPr>
            <a:xfrm>
              <a:off x="2001746" y="4818299"/>
              <a:ext cx="3246531" cy="530840"/>
            </a:xfrm>
            <a:prstGeom prst="rect">
              <a:avLst/>
            </a:prstGeom>
            <a:noFill/>
          </p:spPr>
          <p:txBody>
            <a:bodyPr wrap="square" rtlCol="0">
              <a:spAutoFit/>
            </a:bodyPr>
            <a:lstStyle/>
            <a:p>
              <a:r>
                <a:rPr lang="ja-JP" altLang="en-US" sz="1292" b="1" dirty="0">
                  <a:solidFill>
                    <a:prstClr val="black"/>
                  </a:solidFill>
                  <a:latin typeface="HG丸ｺﾞｼｯｸM-PRO" panose="020F0600000000000000" pitchFamily="50" charset="-128"/>
                  <a:ea typeface="HG丸ｺﾞｼｯｸM-PRO" panose="020F0600000000000000" pitchFamily="50" charset="-128"/>
                </a:rPr>
                <a:t>地域の専門病院、診療所（かかりつけ医含む）</a:t>
              </a:r>
              <a:endParaRPr lang="en-US" altLang="ja-JP" sz="1292"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050" name="テキスト ボックス 2049"/>
            <p:cNvSpPr txBox="1"/>
            <p:nvPr/>
          </p:nvSpPr>
          <p:spPr>
            <a:xfrm>
              <a:off x="2145850" y="6135687"/>
              <a:ext cx="2958321" cy="407750"/>
            </a:xfrm>
            <a:prstGeom prst="rect">
              <a:avLst/>
            </a:prstGeom>
            <a:solidFill>
              <a:schemeClr val="bg1"/>
            </a:solidFill>
          </p:spPr>
          <p:txBody>
            <a:bodyPr wrap="square" rtlCol="0">
              <a:spAutoFit/>
            </a:bodyPr>
            <a:lstStyle/>
            <a:p>
              <a:r>
                <a:rPr lang="en-US" altLang="ja-JP" sz="923" dirty="0">
                  <a:solidFill>
                    <a:prstClr val="black"/>
                  </a:solidFill>
                  <a:ea typeface="ＭＳ Ｐゴシック" pitchFamily="50" charset="-128"/>
                </a:rPr>
                <a:t>※</a:t>
              </a:r>
              <a:r>
                <a:rPr lang="ja-JP" altLang="en-US" sz="923" dirty="0">
                  <a:solidFill>
                    <a:prstClr val="black"/>
                  </a:solidFill>
                  <a:ea typeface="ＭＳ Ｐゴシック" pitchFamily="50" charset="-128"/>
                </a:rPr>
                <a:t>医療機関によっては、かかりつけ医等発達障害対応力向上研修も併せて受講</a:t>
              </a:r>
            </a:p>
          </p:txBody>
        </p:sp>
      </p:grpSp>
      <p:grpSp>
        <p:nvGrpSpPr>
          <p:cNvPr id="3" name="グループ化 2"/>
          <p:cNvGrpSpPr/>
          <p:nvPr/>
        </p:nvGrpSpPr>
        <p:grpSpPr>
          <a:xfrm>
            <a:off x="5061262" y="1872906"/>
            <a:ext cx="2711779" cy="1359387"/>
            <a:chOff x="1773963" y="4421935"/>
            <a:chExt cx="3078333" cy="1533419"/>
          </a:xfrm>
        </p:grpSpPr>
        <p:pic>
          <p:nvPicPr>
            <p:cNvPr id="4" name="Picture 3" descr="C:\Users\TTPGX\Desktop\PP素材\illust226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8558" y="4539680"/>
              <a:ext cx="589966" cy="93033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テキスト ボックス 6"/>
            <p:cNvSpPr txBox="1"/>
            <p:nvPr/>
          </p:nvSpPr>
          <p:spPr>
            <a:xfrm>
              <a:off x="1924688" y="5526350"/>
              <a:ext cx="2707062" cy="2964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1108" dirty="0">
                  <a:solidFill>
                    <a:prstClr val="black"/>
                  </a:solidFill>
                </a:rPr>
                <a:t>発達障害支援のコーディネーター</a:t>
              </a:r>
            </a:p>
          </p:txBody>
        </p:sp>
        <p:sp>
          <p:nvSpPr>
            <p:cNvPr id="5" name="角丸四角形吹き出し 4"/>
            <p:cNvSpPr/>
            <p:nvPr/>
          </p:nvSpPr>
          <p:spPr>
            <a:xfrm>
              <a:off x="1773963" y="4421935"/>
              <a:ext cx="2995504" cy="1533419"/>
            </a:xfrm>
            <a:prstGeom prst="wedgeRoundRectCallout">
              <a:avLst>
                <a:gd name="adj1" fmla="val -132133"/>
                <a:gd name="adj2" fmla="val -21509"/>
                <a:gd name="adj3" fmla="val 16667"/>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52" name="テキスト ボックス 51"/>
            <p:cNvSpPr txBox="1"/>
            <p:nvPr/>
          </p:nvSpPr>
          <p:spPr>
            <a:xfrm>
              <a:off x="2488521" y="4476067"/>
              <a:ext cx="2363775" cy="1065767"/>
            </a:xfrm>
            <a:prstGeom prst="rect">
              <a:avLst/>
            </a:prstGeom>
            <a:noFill/>
          </p:spPr>
          <p:txBody>
            <a:bodyPr wrap="square" rtlCol="0">
              <a:spAutoFit/>
            </a:bodyPr>
            <a:lstStyle/>
            <a:p>
              <a:r>
                <a:rPr lang="ja-JP" altLang="en-US" sz="1108" dirty="0">
                  <a:solidFill>
                    <a:prstClr val="black"/>
                  </a:solidFill>
                  <a:ea typeface="ＭＳ Ｐゴシック" pitchFamily="50" charset="-128"/>
                </a:rPr>
                <a:t>①医療機関の研修実施のコーディネート</a:t>
              </a:r>
              <a:endParaRPr lang="en-US" altLang="ja-JP" sz="1108" dirty="0">
                <a:solidFill>
                  <a:prstClr val="black"/>
                </a:solidFill>
                <a:ea typeface="ＭＳ Ｐゴシック" pitchFamily="50" charset="-128"/>
              </a:endParaRPr>
            </a:p>
            <a:p>
              <a:r>
                <a:rPr lang="ja-JP" altLang="en-US" sz="1108" dirty="0">
                  <a:solidFill>
                    <a:prstClr val="black"/>
                  </a:solidFill>
                  <a:ea typeface="ＭＳ Ｐゴシック" pitchFamily="50" charset="-128"/>
                </a:rPr>
                <a:t>②医療機関同士の研修会実施</a:t>
              </a:r>
              <a:endParaRPr lang="en-US" altLang="ja-JP" sz="1108" dirty="0">
                <a:solidFill>
                  <a:prstClr val="black"/>
                </a:solidFill>
                <a:ea typeface="ＭＳ Ｐゴシック" pitchFamily="50" charset="-128"/>
              </a:endParaRPr>
            </a:p>
            <a:p>
              <a:r>
                <a:rPr lang="ja-JP" altLang="en-US" sz="1108" dirty="0">
                  <a:solidFill>
                    <a:prstClr val="black"/>
                  </a:solidFill>
                  <a:ea typeface="ＭＳ Ｐゴシック" pitchFamily="50" charset="-128"/>
                </a:rPr>
                <a:t>③当事者・家族に対して適切な医療機関の紹介</a:t>
              </a:r>
              <a:endParaRPr lang="en-US" altLang="ja-JP" sz="1108" dirty="0">
                <a:solidFill>
                  <a:prstClr val="black"/>
                </a:solidFill>
                <a:ea typeface="ＭＳ Ｐゴシック" pitchFamily="50" charset="-128"/>
              </a:endParaRPr>
            </a:p>
          </p:txBody>
        </p:sp>
      </p:grpSp>
      <p:sp>
        <p:nvSpPr>
          <p:cNvPr id="53" name="右矢印 52"/>
          <p:cNvSpPr/>
          <p:nvPr/>
        </p:nvSpPr>
        <p:spPr>
          <a:xfrm rot="14034161" flipV="1">
            <a:off x="6798556" y="3587082"/>
            <a:ext cx="1093164" cy="487501"/>
          </a:xfrm>
          <a:prstGeom prst="rightArrow">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相談</a:t>
            </a:r>
          </a:p>
        </p:txBody>
      </p:sp>
      <p:sp>
        <p:nvSpPr>
          <p:cNvPr id="54" name="右矢印 53"/>
          <p:cNvSpPr/>
          <p:nvPr/>
        </p:nvSpPr>
        <p:spPr>
          <a:xfrm rot="3226162">
            <a:off x="7351831" y="3265986"/>
            <a:ext cx="850646" cy="472535"/>
          </a:xfrm>
          <a:prstGeom prst="rightArrow">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紹介</a:t>
            </a:r>
          </a:p>
        </p:txBody>
      </p:sp>
      <p:grpSp>
        <p:nvGrpSpPr>
          <p:cNvPr id="163" name="グループ化 162"/>
          <p:cNvGrpSpPr/>
          <p:nvPr/>
        </p:nvGrpSpPr>
        <p:grpSpPr>
          <a:xfrm>
            <a:off x="3732005" y="2575800"/>
            <a:ext cx="1273898" cy="746132"/>
            <a:chOff x="3186944" y="5094185"/>
            <a:chExt cx="2565400" cy="1012825"/>
          </a:xfrm>
        </p:grpSpPr>
        <p:grpSp>
          <p:nvGrpSpPr>
            <p:cNvPr id="164" name="グループ化 163"/>
            <p:cNvGrpSpPr/>
            <p:nvPr/>
          </p:nvGrpSpPr>
          <p:grpSpPr>
            <a:xfrm>
              <a:off x="3186944" y="5094185"/>
              <a:ext cx="2565400" cy="1012825"/>
              <a:chOff x="344684" y="5094185"/>
              <a:chExt cx="2565400" cy="1012825"/>
            </a:xfrm>
          </p:grpSpPr>
          <p:sp>
            <p:nvSpPr>
              <p:cNvPr id="169" name="Rectangle 178"/>
              <p:cNvSpPr>
                <a:spLocks noChangeArrowheads="1"/>
              </p:cNvSpPr>
              <p:nvPr/>
            </p:nvSpPr>
            <p:spPr bwMode="auto">
              <a:xfrm>
                <a:off x="1245876" y="5239748"/>
                <a:ext cx="763017" cy="69723"/>
              </a:xfrm>
              <a:prstGeom prst="rect">
                <a:avLst/>
              </a:prstGeom>
              <a:solidFill>
                <a:srgbClr val="C0C0C0"/>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70" name="AutoShape 179"/>
              <p:cNvSpPr>
                <a:spLocks noChangeArrowheads="1"/>
              </p:cNvSpPr>
              <p:nvPr/>
            </p:nvSpPr>
            <p:spPr bwMode="auto">
              <a:xfrm>
                <a:off x="378922" y="5309471"/>
                <a:ext cx="2495701" cy="103974"/>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1" name="Rectangle 180"/>
              <p:cNvSpPr>
                <a:spLocks noChangeArrowheads="1"/>
              </p:cNvSpPr>
              <p:nvPr/>
            </p:nvSpPr>
            <p:spPr bwMode="auto">
              <a:xfrm>
                <a:off x="378922" y="5413445"/>
                <a:ext cx="2495701" cy="693565"/>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2" name="Rectangle 181"/>
              <p:cNvSpPr>
                <a:spLocks noChangeArrowheads="1"/>
              </p:cNvSpPr>
              <p:nvPr/>
            </p:nvSpPr>
            <p:spPr bwMode="auto">
              <a:xfrm>
                <a:off x="517096"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3" name="Rectangle 182"/>
              <p:cNvSpPr>
                <a:spLocks noChangeArrowheads="1"/>
              </p:cNvSpPr>
              <p:nvPr/>
            </p:nvSpPr>
            <p:spPr bwMode="auto">
              <a:xfrm>
                <a:off x="726192"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4" name="Rectangle 183"/>
              <p:cNvSpPr>
                <a:spLocks noChangeArrowheads="1"/>
              </p:cNvSpPr>
              <p:nvPr/>
            </p:nvSpPr>
            <p:spPr bwMode="auto">
              <a:xfrm>
                <a:off x="934066"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5" name="Rectangle 184"/>
              <p:cNvSpPr>
                <a:spLocks noChangeArrowheads="1"/>
              </p:cNvSpPr>
              <p:nvPr/>
            </p:nvSpPr>
            <p:spPr bwMode="auto">
              <a:xfrm>
                <a:off x="2285242"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6" name="Rectangle 185"/>
              <p:cNvSpPr>
                <a:spLocks noChangeArrowheads="1"/>
              </p:cNvSpPr>
              <p:nvPr/>
            </p:nvSpPr>
            <p:spPr bwMode="auto">
              <a:xfrm>
                <a:off x="2494338"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7" name="Rectangle 186"/>
              <p:cNvSpPr>
                <a:spLocks noChangeArrowheads="1"/>
              </p:cNvSpPr>
              <p:nvPr/>
            </p:nvSpPr>
            <p:spPr bwMode="auto">
              <a:xfrm>
                <a:off x="2702211"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8" name="AutoShape 187"/>
              <p:cNvSpPr>
                <a:spLocks noChangeArrowheads="1"/>
              </p:cNvSpPr>
              <p:nvPr/>
            </p:nvSpPr>
            <p:spPr bwMode="auto">
              <a:xfrm>
                <a:off x="1176177" y="5795089"/>
                <a:ext cx="901192" cy="172474"/>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9" name="AutoShape 188"/>
              <p:cNvSpPr>
                <a:spLocks noChangeArrowheads="1"/>
              </p:cNvSpPr>
              <p:nvPr/>
            </p:nvSpPr>
            <p:spPr bwMode="auto">
              <a:xfrm>
                <a:off x="1176177" y="5655642"/>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0" name="AutoShape 189"/>
              <p:cNvSpPr>
                <a:spLocks noChangeArrowheads="1"/>
              </p:cNvSpPr>
              <p:nvPr/>
            </p:nvSpPr>
            <p:spPr bwMode="auto">
              <a:xfrm>
                <a:off x="1176177" y="5517419"/>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1" name="AutoShape 190"/>
              <p:cNvSpPr>
                <a:spLocks noChangeArrowheads="1"/>
              </p:cNvSpPr>
              <p:nvPr/>
            </p:nvSpPr>
            <p:spPr bwMode="auto">
              <a:xfrm>
                <a:off x="1176177" y="5377972"/>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2" name="AutoShape 191"/>
              <p:cNvSpPr>
                <a:spLocks noChangeArrowheads="1"/>
              </p:cNvSpPr>
              <p:nvPr/>
            </p:nvSpPr>
            <p:spPr bwMode="auto">
              <a:xfrm>
                <a:off x="2077368" y="537797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3" name="AutoShape 192"/>
              <p:cNvSpPr>
                <a:spLocks noChangeArrowheads="1"/>
              </p:cNvSpPr>
              <p:nvPr/>
            </p:nvSpPr>
            <p:spPr bwMode="auto">
              <a:xfrm>
                <a:off x="2077368" y="551741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4" name="AutoShape 193"/>
              <p:cNvSpPr>
                <a:spLocks noChangeArrowheads="1"/>
              </p:cNvSpPr>
              <p:nvPr/>
            </p:nvSpPr>
            <p:spPr bwMode="auto">
              <a:xfrm>
                <a:off x="2077368" y="565564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5" name="AutoShape 194"/>
              <p:cNvSpPr>
                <a:spLocks noChangeArrowheads="1"/>
              </p:cNvSpPr>
              <p:nvPr/>
            </p:nvSpPr>
            <p:spPr bwMode="auto">
              <a:xfrm>
                <a:off x="2077368" y="579508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6" name="AutoShape 195"/>
              <p:cNvSpPr>
                <a:spLocks noChangeArrowheads="1"/>
              </p:cNvSpPr>
              <p:nvPr/>
            </p:nvSpPr>
            <p:spPr bwMode="auto">
              <a:xfrm>
                <a:off x="2077368" y="5933313"/>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7" name="AutoShape 196"/>
              <p:cNvSpPr>
                <a:spLocks noChangeArrowheads="1"/>
              </p:cNvSpPr>
              <p:nvPr/>
            </p:nvSpPr>
            <p:spPr bwMode="auto">
              <a:xfrm>
                <a:off x="344684" y="537797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8" name="AutoShape 197"/>
              <p:cNvSpPr>
                <a:spLocks noChangeArrowheads="1"/>
              </p:cNvSpPr>
              <p:nvPr/>
            </p:nvSpPr>
            <p:spPr bwMode="auto">
              <a:xfrm>
                <a:off x="344684" y="551741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9" name="AutoShape 198"/>
              <p:cNvSpPr>
                <a:spLocks noChangeArrowheads="1"/>
              </p:cNvSpPr>
              <p:nvPr/>
            </p:nvSpPr>
            <p:spPr bwMode="auto">
              <a:xfrm>
                <a:off x="344684" y="565564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0" name="AutoShape 199"/>
              <p:cNvSpPr>
                <a:spLocks noChangeArrowheads="1"/>
              </p:cNvSpPr>
              <p:nvPr/>
            </p:nvSpPr>
            <p:spPr bwMode="auto">
              <a:xfrm>
                <a:off x="344684" y="579508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1" name="AutoShape 200"/>
              <p:cNvSpPr>
                <a:spLocks noChangeArrowheads="1"/>
              </p:cNvSpPr>
              <p:nvPr/>
            </p:nvSpPr>
            <p:spPr bwMode="auto">
              <a:xfrm>
                <a:off x="344684" y="5933313"/>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2" name="Rectangle 201"/>
              <p:cNvSpPr>
                <a:spLocks noChangeArrowheads="1"/>
              </p:cNvSpPr>
              <p:nvPr/>
            </p:nvSpPr>
            <p:spPr bwMode="auto">
              <a:xfrm>
                <a:off x="1141939" y="5343722"/>
                <a:ext cx="69699" cy="763288"/>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3" name="Rectangle 202"/>
              <p:cNvSpPr>
                <a:spLocks noChangeArrowheads="1"/>
              </p:cNvSpPr>
              <p:nvPr/>
            </p:nvSpPr>
            <p:spPr bwMode="auto">
              <a:xfrm>
                <a:off x="2043130" y="5343722"/>
                <a:ext cx="69699" cy="763288"/>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4" name="Rectangle 203"/>
              <p:cNvSpPr>
                <a:spLocks noChangeArrowheads="1"/>
              </p:cNvSpPr>
              <p:nvPr/>
            </p:nvSpPr>
            <p:spPr bwMode="auto">
              <a:xfrm>
                <a:off x="1176177" y="5967563"/>
                <a:ext cx="901192" cy="35473"/>
              </a:xfrm>
              <a:prstGeom prst="rect">
                <a:avLst/>
              </a:prstGeom>
              <a:solidFill>
                <a:schemeClr val="tx1">
                  <a:lumMod val="95000"/>
                  <a:lumOff val="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5" name="Rectangle 204"/>
              <p:cNvSpPr>
                <a:spLocks noChangeArrowheads="1"/>
              </p:cNvSpPr>
              <p:nvPr/>
            </p:nvSpPr>
            <p:spPr bwMode="auto">
              <a:xfrm>
                <a:off x="1245876"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6" name="Rectangle 205"/>
              <p:cNvSpPr>
                <a:spLocks noChangeArrowheads="1"/>
              </p:cNvSpPr>
              <p:nvPr/>
            </p:nvSpPr>
            <p:spPr bwMode="auto">
              <a:xfrm>
                <a:off x="1973432"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7" name="Rectangle 206"/>
              <p:cNvSpPr>
                <a:spLocks noChangeArrowheads="1"/>
              </p:cNvSpPr>
              <p:nvPr/>
            </p:nvSpPr>
            <p:spPr bwMode="auto">
              <a:xfrm>
                <a:off x="1315574" y="6037287"/>
                <a:ext cx="172412" cy="69723"/>
              </a:xfrm>
              <a:prstGeom prst="rect">
                <a:avLst/>
              </a:prstGeom>
              <a:gradFill rotWithShape="1">
                <a:gsLst>
                  <a:gs pos="0">
                    <a:srgbClr val="99CCFF"/>
                  </a:gs>
                  <a:gs pos="50000">
                    <a:srgbClr val="99CCFF">
                      <a:gamma/>
                      <a:tint val="0"/>
                      <a:invGamma/>
                    </a:srgbClr>
                  </a:gs>
                  <a:gs pos="100000">
                    <a:srgbClr val="99CCFF"/>
                  </a:gs>
                </a:gsLst>
                <a:lin ang="18900000" scaled="1"/>
              </a:gra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98" name="Rectangle 207"/>
              <p:cNvSpPr>
                <a:spLocks noChangeArrowheads="1"/>
              </p:cNvSpPr>
              <p:nvPr/>
            </p:nvSpPr>
            <p:spPr bwMode="auto">
              <a:xfrm>
                <a:off x="1765559" y="6037287"/>
                <a:ext cx="172412" cy="69723"/>
              </a:xfrm>
              <a:prstGeom prst="rect">
                <a:avLst/>
              </a:prstGeom>
              <a:gradFill rotWithShape="1">
                <a:gsLst>
                  <a:gs pos="0">
                    <a:srgbClr val="99CCFF"/>
                  </a:gs>
                  <a:gs pos="50000">
                    <a:srgbClr val="99CCFF">
                      <a:gamma/>
                      <a:tint val="0"/>
                      <a:invGamma/>
                    </a:srgbClr>
                  </a:gs>
                  <a:gs pos="100000">
                    <a:srgbClr val="99CCFF"/>
                  </a:gs>
                </a:gsLst>
                <a:lin ang="18900000" scaled="1"/>
              </a:gra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99" name="Rectangle 208"/>
              <p:cNvSpPr>
                <a:spLocks noChangeArrowheads="1"/>
              </p:cNvSpPr>
              <p:nvPr/>
            </p:nvSpPr>
            <p:spPr bwMode="auto">
              <a:xfrm>
                <a:off x="1419511"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200" name="Rectangle 209"/>
              <p:cNvSpPr>
                <a:spLocks noChangeArrowheads="1"/>
              </p:cNvSpPr>
              <p:nvPr/>
            </p:nvSpPr>
            <p:spPr bwMode="auto">
              <a:xfrm>
                <a:off x="1799796"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grpSp>
            <p:nvGrpSpPr>
              <p:cNvPr id="201" name="Group 210"/>
              <p:cNvGrpSpPr>
                <a:grpSpLocks/>
              </p:cNvGrpSpPr>
              <p:nvPr/>
            </p:nvGrpSpPr>
            <p:grpSpPr bwMode="auto">
              <a:xfrm>
                <a:off x="1210415" y="5094185"/>
                <a:ext cx="835161" cy="179813"/>
                <a:chOff x="3999" y="1310"/>
                <a:chExt cx="654" cy="141"/>
              </a:xfrm>
            </p:grpSpPr>
            <p:sp>
              <p:nvSpPr>
                <p:cNvPr id="202" name="AutoShape 211"/>
                <p:cNvSpPr>
                  <a:spLocks noChangeArrowheads="1"/>
                </p:cNvSpPr>
                <p:nvPr/>
              </p:nvSpPr>
              <p:spPr bwMode="auto">
                <a:xfrm>
                  <a:off x="3999" y="1310"/>
                  <a:ext cx="142" cy="141"/>
                </a:xfrm>
                <a:prstGeom prst="bevel">
                  <a:avLst>
                    <a:gd name="adj" fmla="val 4255"/>
                  </a:avLst>
                </a:prstGeom>
                <a:solidFill>
                  <a:srgbClr val="993300"/>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3" name="AutoShape 212"/>
                <p:cNvSpPr>
                  <a:spLocks noChangeArrowheads="1"/>
                </p:cNvSpPr>
                <p:nvPr/>
              </p:nvSpPr>
              <p:spPr bwMode="auto">
                <a:xfrm>
                  <a:off x="4170" y="1310"/>
                  <a:ext cx="142" cy="141"/>
                </a:xfrm>
                <a:prstGeom prst="bevel">
                  <a:avLst>
                    <a:gd name="adj" fmla="val 4255"/>
                  </a:avLst>
                </a:prstGeom>
                <a:solidFill>
                  <a:srgbClr val="993300"/>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4" name="AutoShape 213"/>
                <p:cNvSpPr>
                  <a:spLocks noChangeArrowheads="1"/>
                </p:cNvSpPr>
                <p:nvPr/>
              </p:nvSpPr>
              <p:spPr bwMode="auto">
                <a:xfrm>
                  <a:off x="4340" y="1310"/>
                  <a:ext cx="142" cy="141"/>
                </a:xfrm>
                <a:prstGeom prst="bevel">
                  <a:avLst>
                    <a:gd name="adj" fmla="val 4255"/>
                  </a:avLst>
                </a:prstGeom>
                <a:solidFill>
                  <a:srgbClr val="993300"/>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5" name="AutoShape 214"/>
                <p:cNvSpPr>
                  <a:spLocks noChangeArrowheads="1"/>
                </p:cNvSpPr>
                <p:nvPr/>
              </p:nvSpPr>
              <p:spPr bwMode="auto">
                <a:xfrm>
                  <a:off x="4511" y="1310"/>
                  <a:ext cx="142" cy="141"/>
                </a:xfrm>
                <a:prstGeom prst="bevel">
                  <a:avLst>
                    <a:gd name="adj" fmla="val 4255"/>
                  </a:avLst>
                </a:prstGeom>
                <a:solidFill>
                  <a:srgbClr val="993300"/>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grpSp>
        </p:grpSp>
        <p:sp>
          <p:nvSpPr>
            <p:cNvPr id="165" name="WordArt 215"/>
            <p:cNvSpPr>
              <a:spLocks noChangeArrowheads="1" noChangeShapeType="1" noTextEdit="1"/>
            </p:cNvSpPr>
            <p:nvPr/>
          </p:nvSpPr>
          <p:spPr bwMode="auto">
            <a:xfrm>
              <a:off x="4072239"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3323" kern="10" dirty="0">
                  <a:solidFill>
                    <a:srgbClr val="FFFFFF"/>
                  </a:solidFill>
                  <a:latin typeface="ＭＳ Ｐゴシック"/>
                  <a:ea typeface="ＭＳ Ｐゴシック"/>
                </a:rPr>
                <a:t>○</a:t>
              </a:r>
            </a:p>
          </p:txBody>
        </p:sp>
        <p:sp>
          <p:nvSpPr>
            <p:cNvPr id="166" name="WordArt 216"/>
            <p:cNvSpPr>
              <a:spLocks noChangeArrowheads="1" noChangeShapeType="1" noTextEdit="1"/>
            </p:cNvSpPr>
            <p:nvPr/>
          </p:nvSpPr>
          <p:spPr bwMode="auto">
            <a:xfrm>
              <a:off x="4292340"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3323" kern="10">
                  <a:solidFill>
                    <a:srgbClr val="FFFFFF"/>
                  </a:solidFill>
                  <a:latin typeface="ＭＳ Ｐゴシック"/>
                  <a:ea typeface="ＭＳ Ｐゴシック"/>
                </a:rPr>
                <a:t>○</a:t>
              </a:r>
            </a:p>
          </p:txBody>
        </p:sp>
        <p:sp>
          <p:nvSpPr>
            <p:cNvPr id="167" name="WordArt 217"/>
            <p:cNvSpPr>
              <a:spLocks noChangeArrowheads="1" noChangeShapeType="1" noTextEdit="1"/>
            </p:cNvSpPr>
            <p:nvPr/>
          </p:nvSpPr>
          <p:spPr bwMode="auto">
            <a:xfrm>
              <a:off x="4512441"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3323" kern="10">
                  <a:solidFill>
                    <a:srgbClr val="FFFFFF"/>
                  </a:solidFill>
                  <a:latin typeface="ＭＳ Ｐゴシック"/>
                  <a:ea typeface="ＭＳ Ｐゴシック"/>
                </a:rPr>
                <a:t>病</a:t>
              </a:r>
            </a:p>
          </p:txBody>
        </p:sp>
        <p:sp>
          <p:nvSpPr>
            <p:cNvPr id="168" name="WordArt 218"/>
            <p:cNvSpPr>
              <a:spLocks noChangeArrowheads="1" noChangeShapeType="1" noTextEdit="1"/>
            </p:cNvSpPr>
            <p:nvPr/>
          </p:nvSpPr>
          <p:spPr bwMode="auto">
            <a:xfrm>
              <a:off x="4732542"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3323" kern="10" dirty="0">
                  <a:solidFill>
                    <a:srgbClr val="FFFFFF"/>
                  </a:solidFill>
                  <a:latin typeface="ＭＳ Ｐゴシック"/>
                  <a:ea typeface="ＭＳ Ｐゴシック"/>
                </a:rPr>
                <a:t>院</a:t>
              </a:r>
            </a:p>
          </p:txBody>
        </p:sp>
      </p:grpSp>
      <p:sp>
        <p:nvSpPr>
          <p:cNvPr id="209" name="右矢印 208"/>
          <p:cNvSpPr/>
          <p:nvPr/>
        </p:nvSpPr>
        <p:spPr>
          <a:xfrm rot="2439050">
            <a:off x="2942758" y="2359895"/>
            <a:ext cx="860160" cy="695031"/>
          </a:xfrm>
          <a:prstGeom prst="rightArrow">
            <a:avLst/>
          </a:prstGeom>
        </p:spPr>
        <p:style>
          <a:lnRef idx="1">
            <a:schemeClr val="accent2"/>
          </a:lnRef>
          <a:fillRef idx="2">
            <a:schemeClr val="accent2"/>
          </a:fillRef>
          <a:effectRef idx="1">
            <a:schemeClr val="accent2"/>
          </a:effectRef>
          <a:fontRef idx="minor">
            <a:schemeClr val="dk1"/>
          </a:fontRef>
        </p:style>
        <p:txBody>
          <a:bodyPr lIns="84315" tIns="42160" rIns="84315" bIns="42160" rtlCol="0" anchor="ctr"/>
          <a:lstStyle/>
          <a:p>
            <a:pPr algn="ctr"/>
            <a:r>
              <a:rPr lang="ja-JP" altLang="en-US" sz="1292" dirty="0">
                <a:solidFill>
                  <a:prstClr val="black"/>
                </a:solidFill>
                <a:latin typeface="HG丸ｺﾞｼｯｸM-PRO" panose="020F0600000000000000" pitchFamily="50" charset="-128"/>
                <a:ea typeface="HG丸ｺﾞｼｯｸM-PRO" panose="020F0600000000000000" pitchFamily="50" charset="-128"/>
              </a:rPr>
              <a:t>研修</a:t>
            </a:r>
            <a:endParaRPr lang="en-US" altLang="ja-JP" sz="1292"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292" dirty="0">
                <a:solidFill>
                  <a:prstClr val="black"/>
                </a:solidFill>
                <a:latin typeface="HG丸ｺﾞｼｯｸM-PRO" panose="020F0600000000000000" pitchFamily="50" charset="-128"/>
                <a:ea typeface="HG丸ｺﾞｼｯｸM-PRO" panose="020F0600000000000000" pitchFamily="50" charset="-128"/>
              </a:rPr>
              <a:t>委託可</a:t>
            </a:r>
          </a:p>
        </p:txBody>
      </p:sp>
      <p:sp>
        <p:nvSpPr>
          <p:cNvPr id="107" name="テキスト ボックス 106"/>
          <p:cNvSpPr txBox="1"/>
          <p:nvPr/>
        </p:nvSpPr>
        <p:spPr>
          <a:xfrm>
            <a:off x="1659523" y="3080493"/>
            <a:ext cx="1513811" cy="681653"/>
          </a:xfrm>
          <a:prstGeom prst="rect">
            <a:avLst/>
          </a:prstGeom>
          <a:solidFill>
            <a:schemeClr val="bg1"/>
          </a:solidFill>
        </p:spPr>
        <p:txBody>
          <a:bodyPr wrap="square" lIns="84315" tIns="42160" rIns="84315" bIns="42160" rtlCol="0">
            <a:spAutoFit/>
          </a:bodyPr>
          <a:lstStyle/>
          <a:p>
            <a:pPr algn="ctr"/>
            <a:r>
              <a:rPr lang="ja-JP" altLang="en-US" sz="1292" dirty="0">
                <a:solidFill>
                  <a:prstClr val="black"/>
                </a:solidFill>
                <a:latin typeface="HG丸ｺﾞｼｯｸM-PRO" panose="020F0600000000000000" pitchFamily="50" charset="-128"/>
                <a:ea typeface="HG丸ｺﾞｼｯｸM-PRO" panose="020F0600000000000000" pitchFamily="50" charset="-128"/>
              </a:rPr>
              <a:t>地域の拠点となる医療機関</a:t>
            </a:r>
            <a:endParaRPr lang="en-US" altLang="ja-JP" sz="1292"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292" dirty="0">
                <a:solidFill>
                  <a:prstClr val="black"/>
                </a:solidFill>
                <a:latin typeface="HG丸ｺﾞｼｯｸM-PRO" panose="020F0600000000000000" pitchFamily="50" charset="-128"/>
                <a:ea typeface="HG丸ｺﾞｼｯｸM-PRO" panose="020F0600000000000000" pitchFamily="50" charset="-128"/>
              </a:rPr>
              <a:t>（高度な専門性）</a:t>
            </a:r>
            <a:endParaRPr lang="en-US" altLang="ja-JP" sz="1292"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6058171" y="1493444"/>
            <a:ext cx="3041256" cy="362142"/>
          </a:xfrm>
          <a:prstGeom prst="rect">
            <a:avLst/>
          </a:prstGeom>
        </p:spPr>
        <p:txBody>
          <a:bodyPr wrap="none" lIns="84315" tIns="42160" rIns="84315" bIns="4216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平成</a:t>
            </a:r>
            <a:r>
              <a:rPr lang="en-US" altLang="ja-JP" dirty="0">
                <a:solidFill>
                  <a:prstClr val="black"/>
                </a:solidFill>
                <a:latin typeface="HG丸ｺﾞｼｯｸM-PRO" panose="020F0600000000000000" pitchFamily="50" charset="-128"/>
                <a:ea typeface="HG丸ｺﾞｼｯｸM-PRO" panose="020F0600000000000000" pitchFamily="50" charset="-128"/>
              </a:rPr>
              <a:t>30</a:t>
            </a:r>
            <a:r>
              <a:rPr lang="ja-JP" altLang="en-US" dirty="0">
                <a:solidFill>
                  <a:prstClr val="black"/>
                </a:solidFill>
                <a:latin typeface="HG丸ｺﾞｼｯｸM-PRO" panose="020F0600000000000000" pitchFamily="50" charset="-128"/>
                <a:ea typeface="HG丸ｺﾞｼｯｸM-PRO" panose="020F0600000000000000" pitchFamily="50" charset="-128"/>
              </a:rPr>
              <a:t>年度予算　</a:t>
            </a:r>
            <a:r>
              <a:rPr lang="en-US" altLang="ja-JP" dirty="0">
                <a:solidFill>
                  <a:prstClr val="black"/>
                </a:solidFill>
                <a:latin typeface="HG丸ｺﾞｼｯｸM-PRO" panose="020F0600000000000000" pitchFamily="50" charset="-128"/>
                <a:ea typeface="HG丸ｺﾞｼｯｸM-PRO" panose="020F0600000000000000" pitchFamily="50" charset="-128"/>
              </a:rPr>
              <a:t>1.</a:t>
            </a:r>
            <a:r>
              <a:rPr lang="ja-JP" altLang="en-US" dirty="0">
                <a:solidFill>
                  <a:prstClr val="black"/>
                </a:solidFill>
                <a:latin typeface="HG丸ｺﾞｼｯｸM-PRO" panose="020F0600000000000000" pitchFamily="50" charset="-128"/>
                <a:ea typeface="HG丸ｺﾞｼｯｸM-PRO" panose="020F0600000000000000" pitchFamily="50" charset="-128"/>
              </a:rPr>
              <a:t>０億円</a:t>
            </a:r>
          </a:p>
        </p:txBody>
      </p:sp>
      <p:sp>
        <p:nvSpPr>
          <p:cNvPr id="80"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8" name="スライド番号プレースホルダー 7"/>
          <p:cNvSpPr>
            <a:spLocks noGrp="1"/>
          </p:cNvSpPr>
          <p:nvPr>
            <p:ph type="sldNum" sz="quarter" idx="12"/>
          </p:nvPr>
        </p:nvSpPr>
        <p:spPr>
          <a:xfrm>
            <a:off x="7000801" y="6437843"/>
            <a:ext cx="2057400" cy="365125"/>
          </a:xfrm>
        </p:spPr>
        <p:txBody>
          <a:bodyPr/>
          <a:lstStyle/>
          <a:p>
            <a:pPr>
              <a:defRPr/>
            </a:pPr>
            <a:fld id="{804D6B79-3AEB-42FE-A736-A41F7AEA0445}" type="slidenum">
              <a:rPr lang="en-US" altLang="ja-JP" smtClean="0"/>
              <a:pPr>
                <a:defRPr/>
              </a:pPr>
              <a:t>129</a:t>
            </a:fld>
            <a:endParaRPr lang="en-US" altLang="ja-JP" dirty="0"/>
          </a:p>
        </p:txBody>
      </p:sp>
    </p:spTree>
    <p:extLst>
      <p:ext uri="{BB962C8B-B14F-4D97-AF65-F5344CB8AC3E}">
        <p14:creationId xmlns:p14="http://schemas.microsoft.com/office/powerpoint/2010/main" val="51956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角丸四角形 96"/>
          <p:cNvSpPr/>
          <p:nvPr/>
        </p:nvSpPr>
        <p:spPr>
          <a:xfrm>
            <a:off x="6812309" y="5400162"/>
            <a:ext cx="2193231" cy="1020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srgbClr val="FFFFFF"/>
              </a:solidFill>
            </a:endParaRPr>
          </a:p>
        </p:txBody>
      </p:sp>
      <p:sp>
        <p:nvSpPr>
          <p:cNvPr id="5" name="Rectangle 2"/>
          <p:cNvSpPr>
            <a:spLocks noChangeArrowheads="1"/>
          </p:cNvSpPr>
          <p:nvPr/>
        </p:nvSpPr>
        <p:spPr bwMode="auto">
          <a:xfrm>
            <a:off x="-36490" y="238494"/>
            <a:ext cx="9180512" cy="531751"/>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srgbClr val="000000"/>
                </a:solidFill>
                <a:latin typeface="HG創英角ｺﾞｼｯｸUB" panose="020B0909000000000000" pitchFamily="49" charset="-128"/>
                <a:ea typeface="HG創英角ｺﾞｼｯｸUB" panose="020B0909000000000000" pitchFamily="49" charset="-128"/>
              </a:rPr>
              <a:t>保育所等訪問支援の支援対象の拡大</a:t>
            </a:r>
          </a:p>
        </p:txBody>
      </p:sp>
      <p:grpSp>
        <p:nvGrpSpPr>
          <p:cNvPr id="6" name="グループ化 18"/>
          <p:cNvGrpSpPr/>
          <p:nvPr/>
        </p:nvGrpSpPr>
        <p:grpSpPr>
          <a:xfrm>
            <a:off x="0" y="703774"/>
            <a:ext cx="9144000" cy="66469"/>
            <a:chOff x="0" y="188640"/>
            <a:chExt cx="9144000" cy="72008"/>
          </a:xfrm>
        </p:grpSpPr>
        <p:cxnSp>
          <p:nvCxnSpPr>
            <p:cNvPr id="7" name="直線コネクタ 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pic>
        <p:nvPicPr>
          <p:cNvPr id="59" name="Picture 4" descr="C:\Users\KKKPH\AppData\Local\Microsoft\Windows\Temporary Internet Files\Content.IE5\QG3CZTPE\lgi01a2013121115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096" y="3429869"/>
            <a:ext cx="991515" cy="587743"/>
          </a:xfrm>
          <a:prstGeom prst="rect">
            <a:avLst/>
          </a:prstGeom>
          <a:noFill/>
          <a:extLst>
            <a:ext uri="{909E8E84-426E-40dd-AFC4-6F175D3DCCD1}">
              <a14:hiddenFill xmlns="" xmlns:a14="http://schemas.microsoft.com/office/drawing/2010/main">
                <a:solidFill>
                  <a:srgbClr val="FFFFFF"/>
                </a:solidFill>
              </a14:hiddenFill>
            </a:ext>
          </a:extLst>
        </p:spPr>
      </p:pic>
      <p:pic>
        <p:nvPicPr>
          <p:cNvPr id="60" name="Picture 3" descr="C:\Users\TMJVT\Documents\●その他資料\イラスト\NB42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201" y="3801291"/>
            <a:ext cx="636850" cy="757714"/>
          </a:xfrm>
          <a:prstGeom prst="rect">
            <a:avLst/>
          </a:prstGeom>
          <a:noFill/>
          <a:ln w="6350">
            <a:noFill/>
          </a:ln>
          <a:extLst>
            <a:ext uri="{909E8E84-426E-40dd-AFC4-6F175D3DCCD1}">
              <a14:hiddenFill xmlns="" xmlns:a14="http://schemas.microsoft.com/office/drawing/2010/main">
                <a:solidFill>
                  <a:srgbClr val="FFFFFF"/>
                </a:solidFill>
              </a14:hiddenFill>
            </a:ext>
          </a:extLst>
        </p:spPr>
      </p:pic>
      <p:sp>
        <p:nvSpPr>
          <p:cNvPr id="62" name="正方形/長方形 61"/>
          <p:cNvSpPr/>
          <p:nvPr/>
        </p:nvSpPr>
        <p:spPr>
          <a:xfrm>
            <a:off x="5087062" y="4640814"/>
            <a:ext cx="1213130" cy="369196"/>
          </a:xfrm>
          <a:prstGeom prst="rect">
            <a:avLst/>
          </a:prstGeom>
        </p:spPr>
        <p:txBody>
          <a:bodyPr wrap="square" lIns="84315" tIns="42160" rIns="84315" bIns="42160">
            <a:spAutoFit/>
          </a:bodyPr>
          <a:lstStyle/>
          <a:p>
            <a:pPr algn="ctr" fontAlgn="auto">
              <a:spcBef>
                <a:spcPts val="0"/>
              </a:spcBef>
              <a:spcAft>
                <a:spcPts val="0"/>
              </a:spcAft>
            </a:pPr>
            <a:r>
              <a:rPr lang="ja-JP" altLang="en-US" sz="923" b="1" dirty="0">
                <a:solidFill>
                  <a:srgbClr val="000000"/>
                </a:solidFill>
                <a:latin typeface="HG丸ｺﾞｼｯｸM-PRO" panose="020F0600000000000000" pitchFamily="50" charset="-128"/>
                <a:ea typeface="HG丸ｺﾞｼｯｸM-PRO" panose="020F0600000000000000" pitchFamily="50" charset="-128"/>
              </a:rPr>
              <a:t>児童発達支援</a:t>
            </a:r>
            <a:endParaRPr lang="en-US" altLang="ja-JP" sz="923" b="1" dirty="0">
              <a:solidFill>
                <a:srgbClr val="000000"/>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923" b="1" dirty="0">
                <a:solidFill>
                  <a:srgbClr val="000000"/>
                </a:solidFill>
                <a:latin typeface="HG丸ｺﾞｼｯｸM-PRO" panose="020F0600000000000000" pitchFamily="50" charset="-128"/>
                <a:ea typeface="HG丸ｺﾞｼｯｸM-PRO" panose="020F0600000000000000" pitchFamily="50" charset="-128"/>
              </a:rPr>
              <a:t>センター等</a:t>
            </a:r>
          </a:p>
        </p:txBody>
      </p:sp>
      <p:pic>
        <p:nvPicPr>
          <p:cNvPr id="65" name="Picture 3" descr="C:\Users\KKKPH\AppData\Local\Microsoft\Windows\Temporary Internet Files\Content.IE5\7WY9GE0X\gi01a201407132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502" y="3675700"/>
            <a:ext cx="668809" cy="351530"/>
          </a:xfrm>
          <a:prstGeom prst="rect">
            <a:avLst/>
          </a:prstGeom>
          <a:noFill/>
          <a:extLst>
            <a:ext uri="{909E8E84-426E-40dd-AFC4-6F175D3DCCD1}">
              <a14:hiddenFill xmlns="" xmlns:a14="http://schemas.microsoft.com/office/drawing/2010/main">
                <a:solidFill>
                  <a:srgbClr val="FFFFFF"/>
                </a:solidFill>
              </a14:hiddenFill>
            </a:ext>
          </a:extLst>
        </p:spPr>
      </p:pic>
      <p:pic>
        <p:nvPicPr>
          <p:cNvPr id="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345" y="3030570"/>
            <a:ext cx="849242" cy="580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7" name="Picture 3" descr="C:\Users\KKKPH\AppData\Local\Microsoft\Windows\Temporary Internet Files\Content.IE5\7WY9GE0X\gi01a2014071320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8025" y="3257432"/>
            <a:ext cx="710709" cy="373554"/>
          </a:xfrm>
          <a:prstGeom prst="rect">
            <a:avLst/>
          </a:prstGeom>
          <a:noFill/>
          <a:extLst>
            <a:ext uri="{909E8E84-426E-40dd-AFC4-6F175D3DCCD1}">
              <a14:hiddenFill xmlns="" xmlns:a14="http://schemas.microsoft.com/office/drawing/2010/main">
                <a:solidFill>
                  <a:srgbClr val="FFFFFF"/>
                </a:solidFill>
              </a14:hiddenFill>
            </a:ext>
          </a:extLst>
        </p:spPr>
      </p:pic>
      <p:sp>
        <p:nvSpPr>
          <p:cNvPr id="68" name="正方形/長方形 67"/>
          <p:cNvSpPr/>
          <p:nvPr/>
        </p:nvSpPr>
        <p:spPr>
          <a:xfrm>
            <a:off x="5037301" y="3694883"/>
            <a:ext cx="1595254" cy="255419"/>
          </a:xfrm>
          <a:prstGeom prst="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a:defRPr/>
            </a:pPr>
            <a:r>
              <a:rPr lang="ja-JP" altLang="en-US" sz="1292" dirty="0">
                <a:solidFill>
                  <a:prstClr val="black"/>
                </a:solidFill>
                <a:latin typeface="HG丸ｺﾞｼｯｸM-PRO" panose="020F0600000000000000" pitchFamily="50" charset="-128"/>
                <a:ea typeface="HG丸ｺﾞｼｯｸM-PRO" panose="020F0600000000000000" pitchFamily="50" charset="-128"/>
              </a:rPr>
              <a:t>保育所等訪問支援</a:t>
            </a:r>
          </a:p>
        </p:txBody>
      </p:sp>
      <p:sp>
        <p:nvSpPr>
          <p:cNvPr id="77" name="正方形/長方形 76"/>
          <p:cNvSpPr/>
          <p:nvPr/>
        </p:nvSpPr>
        <p:spPr>
          <a:xfrm>
            <a:off x="6898413" y="3532041"/>
            <a:ext cx="1329319" cy="227170"/>
          </a:xfrm>
          <a:prstGeom prst="rect">
            <a:avLst/>
          </a:prstGeom>
        </p:spPr>
        <p:txBody>
          <a:bodyPr wrap="square" lIns="84315" tIns="42160" rIns="84315" bIns="42160">
            <a:spAutoFit/>
          </a:bodyPr>
          <a:lstStyle/>
          <a:p>
            <a:pPr fontAlgn="auto">
              <a:spcBef>
                <a:spcPts val="0"/>
              </a:spcBef>
              <a:spcAft>
                <a:spcPts val="0"/>
              </a:spcAft>
            </a:pPr>
            <a:r>
              <a:rPr lang="ja-JP" altLang="en-US" sz="923" b="1" dirty="0">
                <a:solidFill>
                  <a:srgbClr val="000000"/>
                </a:solidFill>
                <a:latin typeface="HG丸ｺﾞｼｯｸM-PRO" panose="020F0600000000000000" pitchFamily="50" charset="-128"/>
                <a:ea typeface="HG丸ｺﾞｼｯｸM-PRO" panose="020F0600000000000000" pitchFamily="50" charset="-128"/>
              </a:rPr>
              <a:t>保育所・幼稚園</a:t>
            </a:r>
          </a:p>
        </p:txBody>
      </p:sp>
      <p:sp>
        <p:nvSpPr>
          <p:cNvPr id="78" name="正方形/長方形 77"/>
          <p:cNvSpPr/>
          <p:nvPr/>
        </p:nvSpPr>
        <p:spPr>
          <a:xfrm>
            <a:off x="7264139" y="4516891"/>
            <a:ext cx="731158" cy="227170"/>
          </a:xfrm>
          <a:prstGeom prst="rect">
            <a:avLst/>
          </a:prstGeom>
        </p:spPr>
        <p:txBody>
          <a:bodyPr wrap="square" lIns="84315" tIns="42160" rIns="84315" bIns="42160">
            <a:spAutoFit/>
          </a:bodyPr>
          <a:lstStyle/>
          <a:p>
            <a:pPr fontAlgn="auto">
              <a:spcBef>
                <a:spcPts val="0"/>
              </a:spcBef>
              <a:spcAft>
                <a:spcPts val="0"/>
              </a:spcAft>
            </a:pPr>
            <a:r>
              <a:rPr lang="ja-JP" altLang="en-US" sz="923" b="1" dirty="0">
                <a:solidFill>
                  <a:srgbClr val="000000"/>
                </a:solidFill>
                <a:latin typeface="HG丸ｺﾞｼｯｸM-PRO" panose="020F0600000000000000" pitchFamily="50" charset="-128"/>
                <a:ea typeface="HG丸ｺﾞｼｯｸM-PRO" panose="020F0600000000000000" pitchFamily="50" charset="-128"/>
              </a:rPr>
              <a:t>小学校</a:t>
            </a:r>
          </a:p>
        </p:txBody>
      </p:sp>
      <p:sp>
        <p:nvSpPr>
          <p:cNvPr id="79" name="正方形/長方形 78"/>
          <p:cNvSpPr/>
          <p:nvPr/>
        </p:nvSpPr>
        <p:spPr>
          <a:xfrm>
            <a:off x="7887219" y="3960752"/>
            <a:ext cx="1307222" cy="227170"/>
          </a:xfrm>
          <a:prstGeom prst="rect">
            <a:avLst/>
          </a:prstGeom>
        </p:spPr>
        <p:txBody>
          <a:bodyPr wrap="square" lIns="84315" tIns="42160" rIns="84315" bIns="42160">
            <a:spAutoFit/>
          </a:bodyPr>
          <a:lstStyle/>
          <a:p>
            <a:pPr fontAlgn="auto">
              <a:spcBef>
                <a:spcPts val="0"/>
              </a:spcBef>
              <a:spcAft>
                <a:spcPts val="0"/>
              </a:spcAft>
            </a:pPr>
            <a:r>
              <a:rPr lang="ja-JP" altLang="en-US" sz="923" b="1" dirty="0">
                <a:solidFill>
                  <a:srgbClr val="000000"/>
                </a:solidFill>
                <a:latin typeface="HG丸ｺﾞｼｯｸM-PRO" panose="020F0600000000000000" pitchFamily="50" charset="-128"/>
                <a:ea typeface="HG丸ｺﾞｼｯｸM-PRO" panose="020F0600000000000000" pitchFamily="50" charset="-128"/>
              </a:rPr>
              <a:t>放課後児童クラブ</a:t>
            </a:r>
          </a:p>
        </p:txBody>
      </p:sp>
      <p:sp>
        <p:nvSpPr>
          <p:cNvPr id="80" name="角丸四角形 79"/>
          <p:cNvSpPr/>
          <p:nvPr/>
        </p:nvSpPr>
        <p:spPr>
          <a:xfrm>
            <a:off x="6765475" y="2724283"/>
            <a:ext cx="2292923" cy="3721846"/>
          </a:xfrm>
          <a:prstGeom prst="roundRect">
            <a:avLst>
              <a:gd name="adj" fmla="val 8204"/>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srgbClr val="FFFFFF"/>
              </a:solidFill>
            </a:endParaRPr>
          </a:p>
        </p:txBody>
      </p:sp>
      <p:sp>
        <p:nvSpPr>
          <p:cNvPr id="81" name="角丸四角形 80"/>
          <p:cNvSpPr/>
          <p:nvPr/>
        </p:nvSpPr>
        <p:spPr>
          <a:xfrm>
            <a:off x="6831943" y="2697842"/>
            <a:ext cx="930565" cy="232615"/>
          </a:xfrm>
          <a:prstGeom prst="roundRect">
            <a:avLst>
              <a:gd name="adj" fmla="val 8204"/>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srgbClr val="000000"/>
                </a:solidFill>
                <a:latin typeface="HG丸ｺﾞｼｯｸM-PRO" panose="020F0600000000000000" pitchFamily="50" charset="-128"/>
                <a:ea typeface="HG丸ｺﾞｼｯｸM-PRO" panose="020F0600000000000000" pitchFamily="50" charset="-128"/>
              </a:rPr>
              <a:t>訪問先</a:t>
            </a:r>
          </a:p>
        </p:txBody>
      </p:sp>
      <p:sp>
        <p:nvSpPr>
          <p:cNvPr id="75" name="正方形/長方形 74"/>
          <p:cNvSpPr/>
          <p:nvPr/>
        </p:nvSpPr>
        <p:spPr>
          <a:xfrm>
            <a:off x="5834953" y="4957785"/>
            <a:ext cx="949258" cy="64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集団生活への適応のための支援　　　等</a:t>
            </a:r>
          </a:p>
        </p:txBody>
      </p:sp>
      <p:cxnSp>
        <p:nvCxnSpPr>
          <p:cNvPr id="40" name="直線矢印コネクタ 39"/>
          <p:cNvCxnSpPr/>
          <p:nvPr/>
        </p:nvCxnSpPr>
        <p:spPr>
          <a:xfrm flipV="1">
            <a:off x="6116689" y="4878154"/>
            <a:ext cx="515879" cy="135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 name="右矢印 91"/>
          <p:cNvSpPr/>
          <p:nvPr/>
        </p:nvSpPr>
        <p:spPr>
          <a:xfrm rot="5400000">
            <a:off x="7693576" y="4395430"/>
            <a:ext cx="570081" cy="129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srgbClr val="FFFFFF"/>
              </a:solidFill>
            </a:endParaRPr>
          </a:p>
        </p:txBody>
      </p:sp>
      <p:sp>
        <p:nvSpPr>
          <p:cNvPr id="93" name="テキスト ボックス 92"/>
          <p:cNvSpPr txBox="1"/>
          <p:nvPr/>
        </p:nvSpPr>
        <p:spPr>
          <a:xfrm>
            <a:off x="7557654" y="4803043"/>
            <a:ext cx="864096" cy="426134"/>
          </a:xfrm>
          <a:prstGeom prst="rect">
            <a:avLst/>
          </a:prstGeom>
          <a:noFill/>
        </p:spPr>
        <p:txBody>
          <a:bodyPr wrap="square" lIns="84315" tIns="42160" rIns="84315" bIns="42160" rtlCol="0">
            <a:spAutoFit/>
          </a:bodyPr>
          <a:lstStyle/>
          <a:p>
            <a:pPr algn="ctr" fontAlgn="auto">
              <a:spcBef>
                <a:spcPts val="0"/>
              </a:spcBef>
              <a:spcAft>
                <a:spcPts val="0"/>
              </a:spcAft>
            </a:pPr>
            <a:r>
              <a:rPr lang="ja-JP" altLang="en-US" sz="1108" dirty="0">
                <a:solidFill>
                  <a:srgbClr val="000000"/>
                </a:solidFill>
                <a:latin typeface="HG丸ｺﾞｼｯｸM-PRO" panose="020F0600000000000000" pitchFamily="50" charset="-128"/>
                <a:ea typeface="HG丸ｺﾞｼｯｸM-PRO" panose="020F0600000000000000" pitchFamily="50" charset="-128"/>
              </a:rPr>
              <a:t>訪問対象の拡大</a:t>
            </a:r>
          </a:p>
        </p:txBody>
      </p:sp>
      <p:pic>
        <p:nvPicPr>
          <p:cNvPr id="94" name="図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343191" y="4269425"/>
            <a:ext cx="289374" cy="488956"/>
          </a:xfrm>
          <a:prstGeom prst="rect">
            <a:avLst/>
          </a:prstGeom>
        </p:spPr>
      </p:pic>
      <p:pic>
        <p:nvPicPr>
          <p:cNvPr id="3079" name="Picture 7" descr="C:\Users\KKKPH\AppData\Local\Microsoft\Windows\Temporary Internet Files\Content.IE5\WHB5SLS6\lgi01c20140225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2061" y="5598481"/>
            <a:ext cx="916916" cy="539046"/>
          </a:xfrm>
          <a:prstGeom prst="rect">
            <a:avLst/>
          </a:prstGeom>
          <a:noFill/>
          <a:extLst>
            <a:ext uri="{909E8E84-426E-40dd-AFC4-6F175D3DCCD1}">
              <a14:hiddenFill xmlns="" xmlns:a14="http://schemas.microsoft.com/office/drawing/2010/main">
                <a:solidFill>
                  <a:srgbClr val="FFFFFF"/>
                </a:solidFill>
              </a14:hiddenFill>
            </a:ext>
          </a:extLst>
        </p:spPr>
      </p:pic>
      <p:pic>
        <p:nvPicPr>
          <p:cNvPr id="96" name="Picture 7" descr="C:\Users\KKKPH\AppData\Local\Microsoft\Windows\Temporary Internet Files\Content.IE5\WHB5SLS6\lgi01c20140225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5559" y="5556397"/>
            <a:ext cx="916916" cy="539046"/>
          </a:xfrm>
          <a:prstGeom prst="rect">
            <a:avLst/>
          </a:prstGeom>
          <a:noFill/>
          <a:extLst>
            <a:ext uri="{909E8E84-426E-40dd-AFC4-6F175D3DCCD1}">
              <a14:hiddenFill xmlns="" xmlns:a14="http://schemas.microsoft.com/office/drawing/2010/main">
                <a:solidFill>
                  <a:srgbClr val="FFFFFF"/>
                </a:solidFill>
              </a14:hiddenFill>
            </a:ext>
          </a:extLst>
        </p:spPr>
      </p:pic>
      <p:pic>
        <p:nvPicPr>
          <p:cNvPr id="100" name="Picture 3" descr="C:\Users\KKKPH\AppData\Local\Microsoft\Windows\Temporary Internet Files\Content.IE5\7WY9GE0X\gi01a2014071320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8852" y="5822266"/>
            <a:ext cx="710709" cy="373554"/>
          </a:xfrm>
          <a:prstGeom prst="rect">
            <a:avLst/>
          </a:prstGeom>
          <a:noFill/>
          <a:extLst>
            <a:ext uri="{909E8E84-426E-40dd-AFC4-6F175D3DCCD1}">
              <a14:hiddenFill xmlns="" xmlns:a14="http://schemas.microsoft.com/office/drawing/2010/main">
                <a:solidFill>
                  <a:srgbClr val="FFFFFF"/>
                </a:solidFill>
              </a14:hiddenFill>
            </a:ext>
          </a:extLst>
        </p:spPr>
      </p:pic>
      <p:sp>
        <p:nvSpPr>
          <p:cNvPr id="101" name="正方形/長方形 100"/>
          <p:cNvSpPr/>
          <p:nvPr/>
        </p:nvSpPr>
        <p:spPr>
          <a:xfrm>
            <a:off x="7071403" y="6154226"/>
            <a:ext cx="704754" cy="227170"/>
          </a:xfrm>
          <a:prstGeom prst="rect">
            <a:avLst/>
          </a:prstGeom>
        </p:spPr>
        <p:txBody>
          <a:bodyPr wrap="square" lIns="84315" tIns="42160" rIns="84315" bIns="42160">
            <a:spAutoFit/>
          </a:bodyPr>
          <a:lstStyle/>
          <a:p>
            <a:pPr fontAlgn="auto">
              <a:spcBef>
                <a:spcPts val="0"/>
              </a:spcBef>
              <a:spcAft>
                <a:spcPts val="0"/>
              </a:spcAft>
            </a:pPr>
            <a:r>
              <a:rPr lang="ja-JP" altLang="en-US" sz="923" b="1" dirty="0">
                <a:solidFill>
                  <a:srgbClr val="000000"/>
                </a:solidFill>
                <a:latin typeface="HG丸ｺﾞｼｯｸM-PRO" panose="020F0600000000000000" pitchFamily="50" charset="-128"/>
                <a:ea typeface="HG丸ｺﾞｼｯｸM-PRO" panose="020F0600000000000000" pitchFamily="50" charset="-128"/>
              </a:rPr>
              <a:t>乳児院</a:t>
            </a:r>
          </a:p>
        </p:txBody>
      </p:sp>
      <p:sp>
        <p:nvSpPr>
          <p:cNvPr id="102" name="正方形/長方形 101"/>
          <p:cNvSpPr/>
          <p:nvPr/>
        </p:nvSpPr>
        <p:spPr>
          <a:xfrm>
            <a:off x="7961944" y="6154226"/>
            <a:ext cx="1196441" cy="227170"/>
          </a:xfrm>
          <a:prstGeom prst="rect">
            <a:avLst/>
          </a:prstGeom>
        </p:spPr>
        <p:txBody>
          <a:bodyPr wrap="square" lIns="84315" tIns="42160" rIns="84315" bIns="42160">
            <a:spAutoFit/>
          </a:bodyPr>
          <a:lstStyle/>
          <a:p>
            <a:pPr fontAlgn="auto">
              <a:spcBef>
                <a:spcPts val="0"/>
              </a:spcBef>
              <a:spcAft>
                <a:spcPts val="0"/>
              </a:spcAft>
            </a:pPr>
            <a:r>
              <a:rPr lang="ja-JP" altLang="en-US" sz="923" b="1" dirty="0">
                <a:solidFill>
                  <a:srgbClr val="000000"/>
                </a:solidFill>
                <a:latin typeface="HG丸ｺﾞｼｯｸM-PRO" panose="020F0600000000000000" pitchFamily="50" charset="-128"/>
                <a:ea typeface="HG丸ｺﾞｼｯｸM-PRO" panose="020F0600000000000000" pitchFamily="50" charset="-128"/>
              </a:rPr>
              <a:t>児童養護施設</a:t>
            </a:r>
          </a:p>
        </p:txBody>
      </p:sp>
      <p:pic>
        <p:nvPicPr>
          <p:cNvPr id="41" name="Picture 9" descr="MCj03950900000[1]"/>
          <p:cNvPicPr preferRelativeResize="0">
            <a:picLocks noChangeAspect="1" noChangeArrowheads="1"/>
          </p:cNvPicPr>
          <p:nvPr/>
        </p:nvPicPr>
        <p:blipFill>
          <a:blip r:embed="rId9" cstate="print">
            <a:lum bright="-6000"/>
          </a:blip>
          <a:srcRect/>
          <a:stretch>
            <a:fillRect/>
          </a:stretch>
        </p:blipFill>
        <p:spPr bwMode="auto">
          <a:xfrm>
            <a:off x="7170998" y="5896657"/>
            <a:ext cx="505963" cy="302946"/>
          </a:xfrm>
          <a:prstGeom prst="rect">
            <a:avLst/>
          </a:prstGeom>
          <a:noFill/>
          <a:ln w="9525">
            <a:noFill/>
            <a:miter lim="800000"/>
            <a:headEnd/>
            <a:tailEnd/>
          </a:ln>
        </p:spPr>
      </p:pic>
      <p:pic>
        <p:nvPicPr>
          <p:cNvPr id="42" name="Picture 2" descr="http://msp.c.yimg.jp/yjimage?q=UVn3R60XyLGTYNoB3petaXbwggp3HAUe23sYxFcAYNjHity7.r1FMP91m8wofIXw0tihQMvRp1Uxf6iWAoxPKegC6RGgB7f_ZA_3Ly5K9xv6rBU5YxtMgy.NtXp4EGqZWwNn12ZMbDPL.J48nQ--&amp;sig=138pojjr2&amp;x=170&amp;y=1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3946" y="4111334"/>
            <a:ext cx="1068760" cy="529413"/>
          </a:xfrm>
          <a:prstGeom prst="rect">
            <a:avLst/>
          </a:prstGeom>
          <a:noFill/>
          <a:extLst>
            <a:ext uri="{909E8E84-426E-40dd-AFC4-6F175D3DCCD1}">
              <a14:hiddenFill xmlns="" xmlns:a14="http://schemas.microsoft.com/office/drawing/2010/main">
                <a:solidFill>
                  <a:srgbClr val="FFFFFF"/>
                </a:solidFill>
              </a14:hiddenFill>
            </a:ext>
          </a:extLst>
        </p:spPr>
      </p:pic>
      <p:sp>
        <p:nvSpPr>
          <p:cNvPr id="43" name="角丸四角形 42"/>
          <p:cNvSpPr/>
          <p:nvPr/>
        </p:nvSpPr>
        <p:spPr>
          <a:xfrm>
            <a:off x="6864221" y="5256921"/>
            <a:ext cx="714476" cy="232615"/>
          </a:xfrm>
          <a:prstGeom prst="roundRect">
            <a:avLst>
              <a:gd name="adj" fmla="val 8204"/>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srgbClr val="000000"/>
                </a:solidFill>
                <a:latin typeface="HG丸ｺﾞｼｯｸM-PRO" panose="020F0600000000000000" pitchFamily="50" charset="-128"/>
                <a:ea typeface="HG丸ｺﾞｼｯｸM-PRO" panose="020F0600000000000000" pitchFamily="50" charset="-128"/>
              </a:rPr>
              <a:t>改正後</a:t>
            </a:r>
          </a:p>
        </p:txBody>
      </p:sp>
      <p:sp>
        <p:nvSpPr>
          <p:cNvPr id="44" name="正方形/長方形 43"/>
          <p:cNvSpPr/>
          <p:nvPr/>
        </p:nvSpPr>
        <p:spPr>
          <a:xfrm>
            <a:off x="110167" y="2897291"/>
            <a:ext cx="4774678" cy="1438644"/>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3196" tIns="42151" rIns="33196" bIns="42151" anchor="t" anchorCtr="0"/>
          <a:lstStyle/>
          <a:p>
            <a:pPr marL="165420" indent="-165420" fontAlgn="auto">
              <a:spcBef>
                <a:spcPts val="0"/>
              </a:spcBef>
              <a:spcAft>
                <a:spcPts val="0"/>
              </a:spcAft>
              <a:defRPr/>
            </a:pP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乳児院、児童養護施設に入所している障害児を対象者として追加</a:t>
            </a: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73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現在の対象者は、以下の施設に通う障害児</a:t>
            </a:r>
            <a:endParaRPr lang="en-US" altLang="ja-JP"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185"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・保育所、幼稚園、小学校　等</a:t>
            </a:r>
            <a:endParaRPr lang="en-US" altLang="ja-JP"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ja-JP" altLang="en-US" sz="185"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336686" indent="-336686" fontAlgn="auto">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・その他児童が集団生活を営む施設として、地方自治体が認めるもの</a:t>
            </a:r>
            <a:endParaRPr lang="en-US" altLang="ja-JP"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336686" indent="-336686" fontAlgn="auto">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（例：放課後児童クラブ）</a:t>
            </a: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369"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5" name="正方形/長方形 44"/>
          <p:cNvSpPr/>
          <p:nvPr/>
        </p:nvSpPr>
        <p:spPr>
          <a:xfrm>
            <a:off x="52132" y="2697842"/>
            <a:ext cx="1642468"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srgbClr val="FFFFFF"/>
                </a:solidFill>
                <a:latin typeface="HGS創英角ｺﾞｼｯｸUB" pitchFamily="50" charset="-128"/>
                <a:ea typeface="HGS創英角ｺﾞｼｯｸUB" pitchFamily="50" charset="-128"/>
              </a:rPr>
              <a:t> 対象</a:t>
            </a:r>
            <a:r>
              <a:rPr lang="ja-JP" altLang="en-US" sz="1292" strike="sngStrike" dirty="0">
                <a:solidFill>
                  <a:srgbClr val="FFFFFF"/>
                </a:solidFill>
                <a:latin typeface="HGS創英角ｺﾞｼｯｸUB" pitchFamily="50" charset="-128"/>
                <a:ea typeface="HGS創英角ｺﾞｼｯｸUB" pitchFamily="50" charset="-128"/>
              </a:rPr>
              <a:t>者</a:t>
            </a:r>
            <a:r>
              <a:rPr lang="ja-JP" altLang="en-US" sz="1292" dirty="0">
                <a:solidFill>
                  <a:srgbClr val="FFFFFF"/>
                </a:solidFill>
                <a:latin typeface="HGS創英角ｺﾞｼｯｸUB" pitchFamily="50" charset="-128"/>
                <a:ea typeface="HGS創英角ｺﾞｼｯｸUB" pitchFamily="50" charset="-128"/>
              </a:rPr>
              <a:t>の拡大</a:t>
            </a:r>
          </a:p>
        </p:txBody>
      </p:sp>
      <p:sp>
        <p:nvSpPr>
          <p:cNvPr id="46" name="正方形/長方形 45"/>
          <p:cNvSpPr/>
          <p:nvPr/>
        </p:nvSpPr>
        <p:spPr>
          <a:xfrm>
            <a:off x="146307" y="4893447"/>
            <a:ext cx="4738542" cy="1315424"/>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3196" tIns="42151" rIns="33196" bIns="42151" anchor="t"/>
          <a:lstStyle/>
          <a:p>
            <a:pPr marL="165420" indent="-165420" fontAlgn="auto">
              <a:spcBef>
                <a:spcPts val="0"/>
              </a:spcBef>
              <a:spcAft>
                <a:spcPts val="0"/>
              </a:spcAft>
              <a:defRPr/>
            </a:pP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児童が集団生活を営む施設を訪問し、他の児童との集団生活への適応のための専門的な支援等を行う。</a:t>
            </a: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ja-JP" altLang="en-US" sz="277"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2931" fontAlgn="auto">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①障害児本人に対する支援（集団生活適応のための訓練等）</a:t>
            </a: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2931" fontAlgn="auto">
              <a:spcBef>
                <a:spcPts val="0"/>
              </a:spcBef>
              <a:spcAft>
                <a:spcPts val="0"/>
              </a:spcAft>
              <a:defRPr/>
            </a:pPr>
            <a:endParaRPr lang="ja-JP" altLang="en-US" sz="277"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2931" fontAlgn="auto">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②訪問先施設のスタッフに対する支援（支援方法</a:t>
            </a: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等の指導等）</a:t>
            </a:r>
          </a:p>
          <a:p>
            <a:pPr marL="165420" indent="-165420" fontAlgn="auto">
              <a:spcBef>
                <a:spcPts val="0"/>
              </a:spcBef>
              <a:spcAft>
                <a:spcPts val="0"/>
              </a:spcAft>
              <a:defRPr/>
            </a:pPr>
            <a:endParaRPr lang="ja-JP" altLang="en-US" sz="738"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7" name="正方形/長方形 46"/>
          <p:cNvSpPr/>
          <p:nvPr/>
        </p:nvSpPr>
        <p:spPr>
          <a:xfrm>
            <a:off x="52138" y="4691910"/>
            <a:ext cx="1642469"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支援内容</a:t>
            </a:r>
          </a:p>
        </p:txBody>
      </p:sp>
      <p:sp>
        <p:nvSpPr>
          <p:cNvPr id="49" name="角丸四角形 48"/>
          <p:cNvSpPr/>
          <p:nvPr/>
        </p:nvSpPr>
        <p:spPr>
          <a:xfrm>
            <a:off x="52131" y="903179"/>
            <a:ext cx="8972664" cy="1595077"/>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乳児院や児童養護施設の入所者に占める障害児の割合は３割程度となっており、職員による支援に加えて、発達支援に関する専門的な支援が求められている。（乳児院：</a:t>
            </a:r>
            <a:r>
              <a:rPr lang="en-US" altLang="ja-JP" sz="1292" dirty="0">
                <a:solidFill>
                  <a:srgbClr val="000000"/>
                </a:solidFill>
                <a:latin typeface="HGPｺﾞｼｯｸM" panose="020B0600000000000000" pitchFamily="50" charset="-128"/>
                <a:ea typeface="HGPｺﾞｼｯｸM" panose="020B0600000000000000" pitchFamily="50" charset="-128"/>
              </a:rPr>
              <a:t>28.2</a:t>
            </a:r>
            <a:r>
              <a:rPr lang="ja-JP" altLang="en-US" sz="1292" dirty="0">
                <a:solidFill>
                  <a:srgbClr val="000000"/>
                </a:solidFill>
                <a:latin typeface="HGPｺﾞｼｯｸM" panose="020B0600000000000000" pitchFamily="50" charset="-128"/>
                <a:ea typeface="HGPｺﾞｼｯｸM" panose="020B0600000000000000" pitchFamily="50" charset="-128"/>
              </a:rPr>
              <a:t>％、児童養護施設：</a:t>
            </a:r>
            <a:r>
              <a:rPr lang="en-US" altLang="ja-JP" sz="1292" dirty="0">
                <a:solidFill>
                  <a:srgbClr val="000000"/>
                </a:solidFill>
                <a:latin typeface="HGPｺﾞｼｯｸM" panose="020B0600000000000000" pitchFamily="50" charset="-128"/>
                <a:ea typeface="HGPｺﾞｼｯｸM" panose="020B0600000000000000" pitchFamily="50" charset="-128"/>
              </a:rPr>
              <a:t>28.5</a:t>
            </a:r>
            <a:r>
              <a:rPr lang="ja-JP" altLang="en-US" sz="1292" dirty="0">
                <a:solidFill>
                  <a:srgbClr val="000000"/>
                </a:solidFill>
                <a:latin typeface="HGPｺﾞｼｯｸM" panose="020B0600000000000000" pitchFamily="50" charset="-128"/>
                <a:ea typeface="HGPｺﾞｼｯｸM" panose="020B0600000000000000" pitchFamily="50" charset="-128"/>
              </a:rPr>
              <a:t>％／平成</a:t>
            </a:r>
            <a:r>
              <a:rPr lang="en-US" altLang="ja-JP" sz="1292" dirty="0">
                <a:solidFill>
                  <a:srgbClr val="000000"/>
                </a:solidFill>
                <a:latin typeface="HGPｺﾞｼｯｸM" panose="020B0600000000000000" pitchFamily="50" charset="-128"/>
                <a:ea typeface="HGPｺﾞｼｯｸM" panose="020B0600000000000000" pitchFamily="50" charset="-128"/>
              </a:rPr>
              <a:t>24</a:t>
            </a:r>
            <a:r>
              <a:rPr lang="ja-JP" altLang="en-US" sz="1292" dirty="0">
                <a:solidFill>
                  <a:srgbClr val="000000"/>
                </a:solidFill>
                <a:latin typeface="HGPｺﾞｼｯｸM" panose="020B0600000000000000" pitchFamily="50" charset="-128"/>
                <a:ea typeface="HGPｺﾞｼｯｸM" panose="020B0600000000000000" pitchFamily="50" charset="-128"/>
              </a:rPr>
              <a:t>年度）</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en-US" altLang="ja-JP" sz="738"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このため、保育所等訪問支援の対象を乳児院や児童養護施設に入所している障害児に拡大し、障害児本人に対して他の児童との集団生活への適応のための専門的な支援を行うとともに、当該施設の職員に対して障害児の特性に応じた支援内容や関わり方についての助言等を行うことができることとする。</a:t>
            </a:r>
          </a:p>
        </p:txBody>
      </p:sp>
      <p:sp>
        <p:nvSpPr>
          <p:cNvPr id="3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06401" y="6530072"/>
            <a:ext cx="2057400" cy="365125"/>
          </a:xfrm>
        </p:spPr>
        <p:txBody>
          <a:bodyPr/>
          <a:lstStyle/>
          <a:p>
            <a:pPr>
              <a:defRPr/>
            </a:pPr>
            <a:fld id="{804D6B79-3AEB-42FE-A736-A41F7AEA0445}" type="slidenum">
              <a:rPr lang="en-US" altLang="ja-JP" smtClean="0"/>
              <a:pPr>
                <a:defRPr/>
              </a:pPr>
              <a:t>13</a:t>
            </a:fld>
            <a:endParaRPr lang="en-US" altLang="ja-JP"/>
          </a:p>
        </p:txBody>
      </p:sp>
    </p:spTree>
    <p:extLst>
      <p:ext uri="{BB962C8B-B14F-4D97-AF65-F5344CB8AC3E}">
        <p14:creationId xmlns:p14="http://schemas.microsoft.com/office/powerpoint/2010/main" val="39385134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1" y="371430"/>
            <a:ext cx="8229600" cy="6115141"/>
          </a:xfrm>
        </p:spPr>
        <p:txBody>
          <a:bodyPr/>
          <a:lstStyle/>
          <a:p>
            <a:r>
              <a:rPr lang="ja-JP" altLang="en-US" sz="3323" dirty="0"/>
              <a:t>４</a:t>
            </a:r>
            <a:r>
              <a:rPr lang="ja-JP" altLang="en-US" sz="3323" dirty="0">
                <a:solidFill>
                  <a:schemeClr val="tx1"/>
                </a:solidFill>
              </a:rPr>
              <a:t>　地域生活支援事業について</a:t>
            </a:r>
          </a:p>
        </p:txBody>
      </p:sp>
      <p:sp>
        <p:nvSpPr>
          <p:cNvPr id="4" name="Text Box 15"/>
          <p:cNvSpPr txBox="1">
            <a:spLocks noChangeArrowheads="1"/>
          </p:cNvSpPr>
          <p:nvPr/>
        </p:nvSpPr>
        <p:spPr bwMode="auto">
          <a:xfrm>
            <a:off x="108601"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50608" y="6414789"/>
            <a:ext cx="2057400" cy="365125"/>
          </a:xfrm>
        </p:spPr>
        <p:txBody>
          <a:bodyPr/>
          <a:lstStyle/>
          <a:p>
            <a:pPr>
              <a:defRPr/>
            </a:pPr>
            <a:fld id="{EC602E4F-3B58-4928-9C49-10C64EE68D88}" type="slidenum">
              <a:rPr lang="en-US" altLang="ja-JP" smtClean="0"/>
              <a:pPr>
                <a:defRPr/>
              </a:pPr>
              <a:t>130</a:t>
            </a:fld>
            <a:endParaRPr lang="en-US" altLang="ja-JP"/>
          </a:p>
        </p:txBody>
      </p:sp>
    </p:spTree>
    <p:extLst>
      <p:ext uri="{BB962C8B-B14F-4D97-AF65-F5344CB8AC3E}">
        <p14:creationId xmlns:p14="http://schemas.microsoft.com/office/powerpoint/2010/main" val="3369350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bwMode="auto">
          <a:xfrm>
            <a:off x="65176" y="2028201"/>
            <a:ext cx="9031166" cy="84406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lIns="33973" tIns="6793" rIns="33973" bIns="6793"/>
          <a:lstStyle/>
          <a:p>
            <a:pPr marL="164127" indent="-164127">
              <a:defRPr/>
            </a:pPr>
            <a:endParaRPr lang="en-US" altLang="ja-JP" sz="277" kern="0" dirty="0">
              <a:solidFill>
                <a:srgbClr val="000000"/>
              </a:solidFill>
              <a:latin typeface="HG丸ｺﾞｼｯｸM-PRO" pitchFamily="50" charset="-128"/>
              <a:ea typeface="HG丸ｺﾞｼｯｸM-PRO" pitchFamily="50" charset="-128"/>
            </a:endParaRPr>
          </a:p>
          <a:p>
            <a:pPr marL="164127" indent="-164127">
              <a:defRPr/>
            </a:pPr>
            <a:endParaRPr lang="en-US" altLang="ja-JP" sz="277" kern="0" dirty="0">
              <a:solidFill>
                <a:srgbClr val="000000"/>
              </a:solidFill>
              <a:latin typeface="HG丸ｺﾞｼｯｸM-PRO" pitchFamily="50" charset="-128"/>
              <a:ea typeface="HG丸ｺﾞｼｯｸM-PRO" pitchFamily="50" charset="-128"/>
            </a:endParaRPr>
          </a:p>
          <a:p>
            <a:pPr marL="164127" indent="-164127">
              <a:defRPr/>
            </a:pPr>
            <a:r>
              <a:rPr lang="ja-JP" altLang="en-US" sz="969" b="1" kern="0" dirty="0">
                <a:solidFill>
                  <a:srgbClr val="000000"/>
                </a:solidFill>
                <a:latin typeface="HG丸ｺﾞｼｯｸM-PRO" pitchFamily="50" charset="-128"/>
                <a:ea typeface="HG丸ｺﾞｼｯｸM-PRO" pitchFamily="50" charset="-128"/>
              </a:rPr>
              <a:t>　</a:t>
            </a:r>
            <a:r>
              <a:rPr lang="ja-JP" altLang="en-US" sz="1292" b="1" kern="0" dirty="0">
                <a:solidFill>
                  <a:srgbClr val="000000"/>
                </a:solidFill>
                <a:latin typeface="HG丸ｺﾞｼｯｸM-PRO" pitchFamily="50" charset="-128"/>
                <a:ea typeface="HG丸ｺﾞｼｯｸM-PRO" pitchFamily="50" charset="-128"/>
              </a:rPr>
              <a:t>地域生活支援事業費等補助金　    ４９３億円</a:t>
            </a:r>
            <a:r>
              <a:rPr lang="ja-JP" altLang="en-US" sz="1292" kern="0" dirty="0">
                <a:solidFill>
                  <a:srgbClr val="000000"/>
                </a:solidFill>
                <a:latin typeface="HG丸ｺﾞｼｯｸM-PRO" pitchFamily="50" charset="-128"/>
                <a:ea typeface="HG丸ｺﾞｼｯｸM-PRO" pitchFamily="50" charset="-128"/>
              </a:rPr>
              <a:t>　</a:t>
            </a:r>
            <a:r>
              <a:rPr lang="ja-JP" altLang="en-US" sz="1108" kern="0" dirty="0">
                <a:solidFill>
                  <a:srgbClr val="000000"/>
                </a:solidFill>
                <a:latin typeface="HG丸ｺﾞｼｯｸM-PRO" pitchFamily="50" charset="-128"/>
                <a:ea typeface="HG丸ｺﾞｼｯｸM-PRO" pitchFamily="50" charset="-128"/>
              </a:rPr>
              <a:t>　 （４８８億円）</a:t>
            </a:r>
            <a:endParaRPr lang="en-US" altLang="ja-JP" sz="1108" kern="0" dirty="0">
              <a:solidFill>
                <a:srgbClr val="000000"/>
              </a:solidFill>
              <a:latin typeface="HG丸ｺﾞｼｯｸM-PRO" pitchFamily="50" charset="-128"/>
              <a:ea typeface="HG丸ｺﾞｼｯｸM-PRO" pitchFamily="50" charset="-128"/>
            </a:endParaRPr>
          </a:p>
          <a:p>
            <a:pPr marL="164127" indent="-164127">
              <a:defRPr/>
            </a:pPr>
            <a:r>
              <a:rPr lang="ja-JP" altLang="en-US" sz="1108" kern="0" dirty="0">
                <a:solidFill>
                  <a:srgbClr val="000000"/>
                </a:solidFill>
                <a:latin typeface="HG丸ｺﾞｼｯｸM-PRO" pitchFamily="50" charset="-128"/>
                <a:ea typeface="HG丸ｺﾞｼｯｸM-PRO" pitchFamily="50" charset="-128"/>
              </a:rPr>
              <a:t>　　　　　　                                     ○地域生活支援事業</a:t>
            </a:r>
            <a:r>
              <a:rPr lang="ja-JP" altLang="en-US" sz="1477" kern="0" dirty="0">
                <a:solidFill>
                  <a:srgbClr val="000000"/>
                </a:solidFill>
                <a:latin typeface="HG丸ｺﾞｼｯｸM-PRO" pitchFamily="50" charset="-128"/>
                <a:ea typeface="HG丸ｺﾞｼｯｸM-PRO" pitchFamily="50" charset="-128"/>
              </a:rPr>
              <a:t>　４５１億円</a:t>
            </a:r>
            <a:r>
              <a:rPr lang="ja-JP" altLang="en-US" sz="1108" kern="0" dirty="0">
                <a:solidFill>
                  <a:srgbClr val="000000"/>
                </a:solidFill>
                <a:latin typeface="HG丸ｺﾞｼｯｸM-PRO" pitchFamily="50" charset="-128"/>
                <a:ea typeface="HG丸ｺﾞｼｯｸM-PRO" pitchFamily="50" charset="-128"/>
              </a:rPr>
              <a:t>　○地域生活支援促進事業</a:t>
            </a:r>
            <a:r>
              <a:rPr lang="ja-JP" altLang="en-US" sz="1477" kern="0" dirty="0">
                <a:solidFill>
                  <a:srgbClr val="000000"/>
                </a:solidFill>
                <a:latin typeface="HG丸ｺﾞｼｯｸM-PRO" pitchFamily="50" charset="-128"/>
                <a:ea typeface="HG丸ｺﾞｼｯｸM-PRO" pitchFamily="50" charset="-128"/>
              </a:rPr>
              <a:t>　４２億円</a:t>
            </a:r>
            <a:endParaRPr lang="en-US" altLang="ja-JP" sz="1477" kern="0" dirty="0">
              <a:solidFill>
                <a:srgbClr val="000000"/>
              </a:solidFill>
              <a:latin typeface="HG丸ｺﾞｼｯｸM-PRO" pitchFamily="50" charset="-128"/>
              <a:ea typeface="HG丸ｺﾞｼｯｸM-PRO" pitchFamily="50" charset="-128"/>
            </a:endParaRPr>
          </a:p>
          <a:p>
            <a:pPr marL="164127" indent="-164127">
              <a:defRPr/>
            </a:pPr>
            <a:r>
              <a:rPr lang="ja-JP" altLang="en-US" sz="1108" kern="0" dirty="0">
                <a:solidFill>
                  <a:srgbClr val="000000"/>
                </a:solidFill>
                <a:latin typeface="HG丸ｺﾞｼｯｸM-PRO" pitchFamily="50" charset="-128"/>
                <a:ea typeface="HG丸ｺﾞｼｯｸM-PRO" pitchFamily="50" charset="-128"/>
              </a:rPr>
              <a:t>　　　</a:t>
            </a:r>
            <a:r>
              <a:rPr lang="en-US" altLang="ja-JP" sz="1015" kern="0" dirty="0">
                <a:solidFill>
                  <a:srgbClr val="000000"/>
                </a:solidFill>
                <a:latin typeface="HG丸ｺﾞｼｯｸM-PRO" pitchFamily="50" charset="-128"/>
                <a:ea typeface="HG丸ｺﾞｼｯｸM-PRO" pitchFamily="50" charset="-128"/>
              </a:rPr>
              <a:t>※</a:t>
            </a:r>
            <a:r>
              <a:rPr lang="ja-JP" altLang="en-US" sz="1015" kern="0" dirty="0">
                <a:solidFill>
                  <a:srgbClr val="000000"/>
                </a:solidFill>
                <a:latin typeface="HG丸ｺﾞｼｯｸM-PRO" pitchFamily="50" charset="-128"/>
                <a:ea typeface="HG丸ｺﾞｼｯｸM-PRO" pitchFamily="50" charset="-128"/>
              </a:rPr>
              <a:t>括弧書きは平成</a:t>
            </a:r>
            <a:r>
              <a:rPr lang="en-US" altLang="ja-JP" sz="1015" kern="0" dirty="0">
                <a:solidFill>
                  <a:srgbClr val="000000"/>
                </a:solidFill>
                <a:latin typeface="HG丸ｺﾞｼｯｸM-PRO" pitchFamily="50" charset="-128"/>
                <a:ea typeface="HG丸ｺﾞｼｯｸM-PRO" pitchFamily="50" charset="-128"/>
              </a:rPr>
              <a:t>29</a:t>
            </a:r>
            <a:r>
              <a:rPr lang="ja-JP" altLang="en-US" sz="1015" kern="0" dirty="0">
                <a:solidFill>
                  <a:srgbClr val="000000"/>
                </a:solidFill>
                <a:latin typeface="HG丸ｺﾞｼｯｸM-PRO" pitchFamily="50" charset="-128"/>
                <a:ea typeface="HG丸ｺﾞｼｯｸM-PRO" pitchFamily="50" charset="-128"/>
              </a:rPr>
              <a:t>年度予算額                                           （４５４億円）　　　　　　     　　　　　 　（３４億円）</a:t>
            </a:r>
            <a:endParaRPr lang="en-US" altLang="ja-JP" sz="1108" kern="0" dirty="0">
              <a:solidFill>
                <a:srgbClr val="000000"/>
              </a:solidFill>
              <a:latin typeface="HG丸ｺﾞｼｯｸM-PRO" pitchFamily="50" charset="-128"/>
              <a:ea typeface="HG丸ｺﾞｼｯｸM-PRO" pitchFamily="50" charset="-128"/>
            </a:endParaRPr>
          </a:p>
          <a:p>
            <a:pPr marL="164127" indent="-164127">
              <a:defRPr/>
            </a:pPr>
            <a:r>
              <a:rPr lang="ja-JP" altLang="en-US" sz="969" b="1" kern="0" dirty="0">
                <a:solidFill>
                  <a:srgbClr val="000000"/>
                </a:solidFill>
                <a:latin typeface="HG丸ｺﾞｼｯｸM-PRO" pitchFamily="50" charset="-128"/>
                <a:ea typeface="HG丸ｺﾞｼｯｸM-PRO" pitchFamily="50" charset="-128"/>
              </a:rPr>
              <a:t>　</a:t>
            </a:r>
            <a:endParaRPr lang="ja-JP" altLang="en-US" sz="831" kern="0" dirty="0">
              <a:solidFill>
                <a:srgbClr val="000000"/>
              </a:solidFill>
              <a:latin typeface="HG丸ｺﾞｼｯｸM-PRO" pitchFamily="50" charset="-128"/>
              <a:ea typeface="HG丸ｺﾞｼｯｸM-PRO" pitchFamily="50" charset="-128"/>
            </a:endParaRPr>
          </a:p>
        </p:txBody>
      </p:sp>
      <p:sp>
        <p:nvSpPr>
          <p:cNvPr id="9" name="AutoShape 2"/>
          <p:cNvSpPr txBox="1">
            <a:spLocks noChangeArrowheads="1"/>
          </p:cNvSpPr>
          <p:nvPr/>
        </p:nvSpPr>
        <p:spPr bwMode="auto">
          <a:xfrm>
            <a:off x="38800" y="3102925"/>
            <a:ext cx="9031166" cy="3456137"/>
          </a:xfrm>
          <a:prstGeom prst="roundRect">
            <a:avLst>
              <a:gd name="adj" fmla="val 3338"/>
            </a:avLst>
          </a:prstGeom>
          <a:noFill/>
          <a:ln w="9525">
            <a:solidFill>
              <a:schemeClr val="tx1"/>
            </a:solidFill>
            <a:miter lim="800000"/>
            <a:headEnd/>
            <a:tailEnd/>
          </a:ln>
        </p:spPr>
        <p:txBody>
          <a:bodyPr lIns="33231" tIns="0" rIns="33231" bIns="0" anchor="t" anchorCtr="0"/>
          <a:lstStyle/>
          <a:p>
            <a:pPr marL="315066" indent="-315066">
              <a:defRPr/>
            </a:pPr>
            <a:endParaRPr lang="en-US" altLang="ja-JP" sz="1292" b="1" kern="0" dirty="0" smtClean="0">
              <a:solidFill>
                <a:srgbClr val="000000"/>
              </a:solidFill>
              <a:latin typeface="HG丸ｺﾞｼｯｸM-PRO" pitchFamily="50" charset="-128"/>
              <a:ea typeface="HG丸ｺﾞｼｯｸM-PRO" pitchFamily="50" charset="-128"/>
            </a:endParaRPr>
          </a:p>
          <a:p>
            <a:pPr marL="315066" indent="-315066">
              <a:defRPr/>
            </a:pPr>
            <a:r>
              <a:rPr lang="ja-JP" altLang="en-US" sz="1292" b="1" kern="0" dirty="0" smtClean="0">
                <a:solidFill>
                  <a:srgbClr val="000000"/>
                </a:solidFill>
                <a:latin typeface="HG丸ｺﾞｼｯｸM-PRO" pitchFamily="50" charset="-128"/>
                <a:ea typeface="HG丸ｺﾞｼｯｸM-PRO" pitchFamily="50" charset="-128"/>
              </a:rPr>
              <a:t>○</a:t>
            </a:r>
            <a:r>
              <a:rPr lang="ja-JP" altLang="en-US" sz="1292" b="1" kern="0" dirty="0">
                <a:solidFill>
                  <a:srgbClr val="000000"/>
                </a:solidFill>
                <a:latin typeface="HG丸ｺﾞｼｯｸM-PRO" pitchFamily="50" charset="-128"/>
                <a:ea typeface="HG丸ｺﾞｼｯｸM-PRO" pitchFamily="50" charset="-128"/>
              </a:rPr>
              <a:t>　地域生活支援事業 </a:t>
            </a:r>
            <a:r>
              <a:rPr lang="ja-JP" altLang="en-US" sz="1200" b="1" kern="0" dirty="0">
                <a:solidFill>
                  <a:srgbClr val="000000"/>
                </a:solidFill>
                <a:latin typeface="HG丸ｺﾞｼｯｸM-PRO" pitchFamily="50" charset="-128"/>
                <a:ea typeface="HG丸ｺﾞｼｯｸM-PRO" pitchFamily="50" charset="-128"/>
              </a:rPr>
              <a:t>　</a:t>
            </a:r>
            <a:r>
              <a:rPr lang="ja-JP" altLang="en-US" sz="1200" kern="0" dirty="0">
                <a:solidFill>
                  <a:srgbClr val="000000"/>
                </a:solidFill>
                <a:latin typeface="HG丸ｺﾞｼｯｸM-PRO" pitchFamily="50" charset="-128"/>
                <a:ea typeface="HG丸ｺﾞｼｯｸM-PRO" pitchFamily="50" charset="-128"/>
              </a:rPr>
              <a:t>（障害者総合支援法第</a:t>
            </a:r>
            <a:r>
              <a:rPr lang="en-US" altLang="ja-JP" sz="1200" kern="0" dirty="0">
                <a:solidFill>
                  <a:srgbClr val="000000"/>
                </a:solidFill>
                <a:latin typeface="HG丸ｺﾞｼｯｸM-PRO" pitchFamily="50" charset="-128"/>
                <a:ea typeface="HG丸ｺﾞｼｯｸM-PRO" pitchFamily="50" charset="-128"/>
              </a:rPr>
              <a:t>77</a:t>
            </a:r>
            <a:r>
              <a:rPr lang="ja-JP" altLang="en-US" sz="1200" kern="0" dirty="0">
                <a:solidFill>
                  <a:srgbClr val="000000"/>
                </a:solidFill>
                <a:latin typeface="HG丸ｺﾞｼｯｸM-PRO" pitchFamily="50" charset="-128"/>
                <a:ea typeface="HG丸ｺﾞｼｯｸM-PRO" pitchFamily="50" charset="-128"/>
              </a:rPr>
              <a:t>条・第</a:t>
            </a:r>
            <a:r>
              <a:rPr lang="en-US" altLang="ja-JP" sz="1200" kern="0" dirty="0">
                <a:solidFill>
                  <a:srgbClr val="000000"/>
                </a:solidFill>
                <a:latin typeface="HG丸ｺﾞｼｯｸM-PRO" pitchFamily="50" charset="-128"/>
                <a:ea typeface="HG丸ｺﾞｼｯｸM-PRO" pitchFamily="50" charset="-128"/>
              </a:rPr>
              <a:t>77</a:t>
            </a:r>
            <a:r>
              <a:rPr lang="ja-JP" altLang="en-US" sz="1200" kern="0" dirty="0">
                <a:solidFill>
                  <a:srgbClr val="000000"/>
                </a:solidFill>
                <a:latin typeface="HG丸ｺﾞｼｯｸM-PRO" pitchFamily="50" charset="-128"/>
                <a:ea typeface="HG丸ｺﾞｼｯｸM-PRO" pitchFamily="50" charset="-128"/>
              </a:rPr>
              <a:t>条の</a:t>
            </a:r>
            <a:r>
              <a:rPr lang="en-US" altLang="ja-JP" sz="1200" kern="0" dirty="0">
                <a:solidFill>
                  <a:srgbClr val="000000"/>
                </a:solidFill>
                <a:latin typeface="HG丸ｺﾞｼｯｸM-PRO" pitchFamily="50" charset="-128"/>
                <a:ea typeface="HG丸ｺﾞｼｯｸM-PRO" pitchFamily="50" charset="-128"/>
              </a:rPr>
              <a:t>2</a:t>
            </a:r>
            <a:r>
              <a:rPr lang="ja-JP" altLang="en-US" sz="1200" kern="0" dirty="0">
                <a:solidFill>
                  <a:srgbClr val="000000"/>
                </a:solidFill>
                <a:latin typeface="HG丸ｺﾞｼｯｸM-PRO" pitchFamily="50" charset="-128"/>
                <a:ea typeface="HG丸ｺﾞｼｯｸM-PRO" pitchFamily="50" charset="-128"/>
              </a:rPr>
              <a:t>・第</a:t>
            </a:r>
            <a:r>
              <a:rPr lang="en-US" altLang="ja-JP" sz="1200" kern="0" dirty="0">
                <a:solidFill>
                  <a:srgbClr val="000000"/>
                </a:solidFill>
                <a:latin typeface="HG丸ｺﾞｼｯｸM-PRO" pitchFamily="50" charset="-128"/>
                <a:ea typeface="HG丸ｺﾞｼｯｸM-PRO" pitchFamily="50" charset="-128"/>
              </a:rPr>
              <a:t>78</a:t>
            </a:r>
            <a:r>
              <a:rPr lang="ja-JP" altLang="en-US" sz="1200" kern="0" dirty="0">
                <a:solidFill>
                  <a:srgbClr val="000000"/>
                </a:solidFill>
                <a:latin typeface="HG丸ｺﾞｼｯｸM-PRO" pitchFamily="50" charset="-128"/>
                <a:ea typeface="HG丸ｺﾞｼｯｸM-PRO" pitchFamily="50" charset="-128"/>
              </a:rPr>
              <a:t>条）</a:t>
            </a:r>
            <a:endParaRPr lang="en-US" altLang="ja-JP" sz="1200" kern="0" dirty="0">
              <a:solidFill>
                <a:srgbClr val="000000"/>
              </a:solidFill>
              <a:latin typeface="HG丸ｺﾞｼｯｸM-PRO" pitchFamily="50" charset="-128"/>
              <a:ea typeface="HG丸ｺﾞｼｯｸM-PRO" pitchFamily="50" charset="-128"/>
            </a:endParaRPr>
          </a:p>
          <a:p>
            <a:pPr marL="315066" indent="-315066">
              <a:defRPr/>
            </a:pPr>
            <a:r>
              <a:rPr lang="ja-JP" altLang="en-US" sz="1292" kern="0" dirty="0">
                <a:solidFill>
                  <a:srgbClr val="000000"/>
                </a:solidFill>
                <a:latin typeface="HG丸ｺﾞｼｯｸM-PRO" pitchFamily="50" charset="-128"/>
                <a:ea typeface="HG丸ｺﾞｼｯｸM-PRO" pitchFamily="50" charset="-128"/>
              </a:rPr>
              <a:t>　 </a:t>
            </a:r>
            <a:r>
              <a:rPr lang="en-US" altLang="ja-JP" sz="1292" kern="0" dirty="0">
                <a:solidFill>
                  <a:srgbClr val="000000"/>
                </a:solidFill>
                <a:latin typeface="HG丸ｺﾞｼｯｸM-PRO" pitchFamily="50" charset="-128"/>
                <a:ea typeface="HG丸ｺﾞｼｯｸM-PRO" pitchFamily="50" charset="-128"/>
              </a:rPr>
              <a:t>(1)</a:t>
            </a:r>
            <a:r>
              <a:rPr lang="ja-JP" altLang="en-US" sz="1292" kern="0" dirty="0">
                <a:solidFill>
                  <a:srgbClr val="000000"/>
                </a:solidFill>
                <a:latin typeface="HG丸ｺﾞｼｯｸM-PRO" pitchFamily="50" charset="-128"/>
                <a:ea typeface="HG丸ｺﾞｼｯｸM-PRO" pitchFamily="50" charset="-128"/>
              </a:rPr>
              <a:t>　事業の実施主体である市町村等が、地域の特性や利用者の状況に応じて柔軟に実施することにより、効果的・</a:t>
            </a:r>
            <a:endParaRPr lang="en-US" altLang="ja-JP" sz="1292" kern="0" dirty="0">
              <a:solidFill>
                <a:srgbClr val="000000"/>
              </a:solidFill>
              <a:latin typeface="HG丸ｺﾞｼｯｸM-PRO" pitchFamily="50" charset="-128"/>
              <a:ea typeface="HG丸ｺﾞｼｯｸM-PRO" pitchFamily="50" charset="-128"/>
            </a:endParaRPr>
          </a:p>
          <a:p>
            <a:pPr marL="315066" indent="-315066">
              <a:defRPr/>
            </a:pPr>
            <a:r>
              <a:rPr lang="ja-JP" altLang="en-US" sz="1292" kern="0" dirty="0">
                <a:solidFill>
                  <a:srgbClr val="000000"/>
                </a:solidFill>
                <a:latin typeface="HG丸ｺﾞｼｯｸM-PRO" pitchFamily="50" charset="-128"/>
                <a:ea typeface="HG丸ｺﾞｼｯｸM-PRO" pitchFamily="50" charset="-128"/>
              </a:rPr>
              <a:t>　　　効率的な事業実施が可能である事業</a:t>
            </a:r>
          </a:p>
          <a:p>
            <a:pPr marL="315066" indent="-315066">
              <a:defRPr/>
            </a:pPr>
            <a:r>
              <a:rPr lang="ja-JP" altLang="en-US" sz="1292" kern="0" dirty="0">
                <a:solidFill>
                  <a:srgbClr val="000000"/>
                </a:solidFill>
                <a:latin typeface="HG丸ｺﾞｼｯｸM-PRO" pitchFamily="50" charset="-128"/>
                <a:ea typeface="HG丸ｺﾞｼｯｸM-PRO" pitchFamily="50" charset="-128"/>
              </a:rPr>
              <a:t>　　　　　［地域の特性］　地理的条件や社会資源の状況</a:t>
            </a:r>
          </a:p>
          <a:p>
            <a:pPr marL="315066" indent="-315066">
              <a:defRPr/>
            </a:pPr>
            <a:r>
              <a:rPr lang="ja-JP" altLang="en-US" sz="1292" kern="0" dirty="0">
                <a:solidFill>
                  <a:srgbClr val="000000"/>
                </a:solidFill>
                <a:latin typeface="HG丸ｺﾞｼｯｸM-PRO" pitchFamily="50" charset="-128"/>
                <a:ea typeface="HG丸ｺﾞｼｯｸM-PRO" pitchFamily="50" charset="-128"/>
              </a:rPr>
              <a:t>　　　　　［柔軟な形態］　①委託契約、広域連合等の活用、②突発的なニーズに臨機応変に対応が可能、</a:t>
            </a:r>
            <a:endParaRPr lang="en-US" altLang="ja-JP" sz="1292" kern="0" dirty="0">
              <a:solidFill>
                <a:srgbClr val="000000"/>
              </a:solidFill>
              <a:latin typeface="HG丸ｺﾞｼｯｸM-PRO" pitchFamily="50" charset="-128"/>
              <a:ea typeface="HG丸ｺﾞｼｯｸM-PRO" pitchFamily="50" charset="-128"/>
            </a:endParaRPr>
          </a:p>
          <a:p>
            <a:pPr marL="315066" indent="-315066">
              <a:defRPr/>
            </a:pPr>
            <a:r>
              <a:rPr lang="ja-JP" altLang="en-US" sz="1292" kern="0" dirty="0">
                <a:solidFill>
                  <a:srgbClr val="000000"/>
                </a:solidFill>
                <a:latin typeface="HG丸ｺﾞｼｯｸM-PRO" pitchFamily="50" charset="-128"/>
                <a:ea typeface="HG丸ｺﾞｼｯｸM-PRO" pitchFamily="50" charset="-128"/>
              </a:rPr>
              <a:t>　　　　　　　　　　　　　③個別給付では対応できない複数の利用者への対応が可能</a:t>
            </a:r>
          </a:p>
          <a:p>
            <a:pPr marL="315066" indent="-315066">
              <a:defRPr/>
            </a:pPr>
            <a:r>
              <a:rPr lang="ja-JP" altLang="en-US" sz="1292" kern="0" dirty="0">
                <a:solidFill>
                  <a:srgbClr val="000000"/>
                </a:solidFill>
                <a:latin typeface="HG丸ｺﾞｼｯｸM-PRO" pitchFamily="50" charset="-128"/>
                <a:ea typeface="HG丸ｺﾞｼｯｸM-PRO" pitchFamily="50" charset="-128"/>
              </a:rPr>
              <a:t> 　</a:t>
            </a:r>
            <a:r>
              <a:rPr lang="en-US" altLang="ja-JP" sz="1292" kern="0" dirty="0">
                <a:solidFill>
                  <a:srgbClr val="000000"/>
                </a:solidFill>
                <a:latin typeface="HG丸ｺﾞｼｯｸM-PRO" pitchFamily="50" charset="-128"/>
                <a:ea typeface="HG丸ｺﾞｼｯｸM-PRO" pitchFamily="50" charset="-128"/>
              </a:rPr>
              <a:t>(2)</a:t>
            </a:r>
            <a:r>
              <a:rPr lang="ja-JP" altLang="en-US" sz="1292" kern="0" dirty="0">
                <a:solidFill>
                  <a:srgbClr val="000000"/>
                </a:solidFill>
                <a:latin typeface="HG丸ｺﾞｼｯｸM-PRO" pitchFamily="50" charset="-128"/>
                <a:ea typeface="HG丸ｺﾞｼｯｸM-PRO" pitchFamily="50" charset="-128"/>
              </a:rPr>
              <a:t>　地方分権の観点から、地方が自主的に取り組む事業（事業の実施内容は地方が決定）</a:t>
            </a:r>
          </a:p>
          <a:p>
            <a:pPr marL="315066" indent="-315066">
              <a:defRPr/>
            </a:pPr>
            <a:r>
              <a:rPr lang="ja-JP" altLang="en-US" sz="1292" kern="0" dirty="0">
                <a:solidFill>
                  <a:srgbClr val="000000"/>
                </a:solidFill>
                <a:latin typeface="HG丸ｺﾞｼｯｸM-PRO" pitchFamily="50" charset="-128"/>
                <a:ea typeface="HG丸ｺﾞｼｯｸM-PRO" pitchFamily="50" charset="-128"/>
              </a:rPr>
              <a:t> 　</a:t>
            </a:r>
            <a:r>
              <a:rPr lang="en-US" altLang="ja-JP" sz="1292" kern="0" dirty="0">
                <a:solidFill>
                  <a:srgbClr val="000000"/>
                </a:solidFill>
                <a:latin typeface="HG丸ｺﾞｼｯｸM-PRO" pitchFamily="50" charset="-128"/>
                <a:ea typeface="HG丸ｺﾞｼｯｸM-PRO" pitchFamily="50" charset="-128"/>
              </a:rPr>
              <a:t>(3)</a:t>
            </a:r>
            <a:r>
              <a:rPr lang="ja-JP" altLang="en-US" sz="1292" kern="0" dirty="0">
                <a:solidFill>
                  <a:srgbClr val="000000"/>
                </a:solidFill>
                <a:latin typeface="HG丸ｺﾞｼｯｸM-PRO" pitchFamily="50" charset="-128"/>
                <a:ea typeface="HG丸ｺﾞｼｯｸM-PRO" pitchFamily="50" charset="-128"/>
              </a:rPr>
              <a:t>　生活ニーズに応じて個別給付と組み合わせて利用することも可能。</a:t>
            </a:r>
            <a:endParaRPr lang="en-US" altLang="ja-JP" sz="1292" kern="0" dirty="0">
              <a:solidFill>
                <a:srgbClr val="000000"/>
              </a:solidFill>
              <a:latin typeface="HG丸ｺﾞｼｯｸM-PRO" pitchFamily="50" charset="-128"/>
              <a:ea typeface="HG丸ｺﾞｼｯｸM-PRO" pitchFamily="50" charset="-128"/>
            </a:endParaRPr>
          </a:p>
          <a:p>
            <a:pPr marL="315066" indent="-315066">
              <a:defRPr/>
            </a:pPr>
            <a:r>
              <a:rPr lang="ja-JP" altLang="en-US" sz="1292" kern="0" dirty="0">
                <a:solidFill>
                  <a:srgbClr val="000000"/>
                </a:solidFill>
                <a:latin typeface="HG丸ｺﾞｼｯｸM-PRO" pitchFamily="50" charset="-128"/>
                <a:ea typeface="HG丸ｺﾞｼｯｸM-PRO" pitchFamily="50" charset="-128"/>
              </a:rPr>
              <a:t>　  ・補助率　</a:t>
            </a:r>
            <a:r>
              <a:rPr lang="en-US" altLang="ja-JP" sz="1292" kern="0" dirty="0">
                <a:solidFill>
                  <a:srgbClr val="000000"/>
                </a:solidFill>
                <a:latin typeface="HG丸ｺﾞｼｯｸM-PRO" pitchFamily="50" charset="-128"/>
                <a:ea typeface="HG丸ｺﾞｼｯｸM-PRO" pitchFamily="50" charset="-128"/>
              </a:rPr>
              <a:t>※</a:t>
            </a:r>
            <a:r>
              <a:rPr lang="ja-JP" altLang="en-US" sz="1292" kern="0" dirty="0">
                <a:solidFill>
                  <a:srgbClr val="000000"/>
                </a:solidFill>
                <a:latin typeface="HG丸ｺﾞｼｯｸM-PRO" pitchFamily="50" charset="-128"/>
                <a:ea typeface="HG丸ｺﾞｼｯｸM-PRO" pitchFamily="50" charset="-128"/>
              </a:rPr>
              <a:t>統合補助金</a:t>
            </a:r>
            <a:endParaRPr lang="en-US" altLang="ja-JP" sz="1292" kern="0" dirty="0">
              <a:solidFill>
                <a:srgbClr val="000000"/>
              </a:solidFill>
              <a:latin typeface="HG丸ｺﾞｼｯｸM-PRO" pitchFamily="50" charset="-128"/>
              <a:ea typeface="HG丸ｺﾞｼｯｸM-PRO" pitchFamily="50" charset="-128"/>
            </a:endParaRPr>
          </a:p>
          <a:p>
            <a:pPr marL="315066" indent="-315066">
              <a:defRPr/>
            </a:pPr>
            <a:r>
              <a:rPr lang="ja-JP" altLang="en-US" sz="1292" kern="0" dirty="0">
                <a:solidFill>
                  <a:srgbClr val="000000"/>
                </a:solidFill>
                <a:latin typeface="HG丸ｺﾞｼｯｸM-PRO" pitchFamily="50" charset="-128"/>
                <a:ea typeface="HG丸ｺﾞｼｯｸM-PRO" pitchFamily="50" charset="-128"/>
              </a:rPr>
              <a:t>　　　  市町村事業　：国１／２以内、都道府県１／４以内で補助、 都道府県事業　：１／２以内で補助</a:t>
            </a:r>
            <a:endParaRPr lang="en-US" altLang="ja-JP" sz="1292" kern="0" dirty="0">
              <a:solidFill>
                <a:srgbClr val="000000"/>
              </a:solidFill>
              <a:latin typeface="HG丸ｺﾞｼｯｸM-PRO" pitchFamily="50" charset="-128"/>
              <a:ea typeface="HG丸ｺﾞｼｯｸM-PRO" pitchFamily="50" charset="-128"/>
            </a:endParaRPr>
          </a:p>
          <a:p>
            <a:pPr marL="315066" indent="-315066">
              <a:defRPr/>
            </a:pPr>
            <a:endParaRPr lang="en-US" altLang="ja-JP" sz="1050" kern="0" dirty="0">
              <a:solidFill>
                <a:srgbClr val="000000"/>
              </a:solidFill>
              <a:latin typeface="HG丸ｺﾞｼｯｸM-PRO" pitchFamily="50" charset="-128"/>
              <a:ea typeface="HG丸ｺﾞｼｯｸM-PRO" pitchFamily="50" charset="-128"/>
            </a:endParaRPr>
          </a:p>
          <a:p>
            <a:pPr marL="315066" indent="-315066">
              <a:defRPr/>
            </a:pPr>
            <a:r>
              <a:rPr lang="ja-JP" altLang="en-US" sz="1292" b="1" kern="0" dirty="0">
                <a:solidFill>
                  <a:srgbClr val="000000"/>
                </a:solidFill>
                <a:latin typeface="HG丸ｺﾞｼｯｸM-PRO" pitchFamily="50" charset="-128"/>
                <a:ea typeface="HG丸ｺﾞｼｯｸM-PRO" pitchFamily="50" charset="-128"/>
              </a:rPr>
              <a:t>○　地域生活支援促進事業 </a:t>
            </a:r>
            <a:endParaRPr lang="en-US" altLang="ja-JP" sz="1292" kern="0" dirty="0">
              <a:solidFill>
                <a:srgbClr val="000000"/>
              </a:solidFill>
              <a:latin typeface="HG丸ｺﾞｼｯｸM-PRO" pitchFamily="50" charset="-128"/>
              <a:ea typeface="HG丸ｺﾞｼｯｸM-PRO" pitchFamily="50" charset="-128"/>
            </a:endParaRPr>
          </a:p>
          <a:p>
            <a:pPr marL="315066" indent="-315066">
              <a:defRPr/>
            </a:pPr>
            <a:r>
              <a:rPr lang="ja-JP" altLang="en-US" sz="1292" kern="0" dirty="0">
                <a:solidFill>
                  <a:srgbClr val="000000"/>
                </a:solidFill>
                <a:latin typeface="HG丸ｺﾞｼｯｸM-PRO" pitchFamily="50" charset="-128"/>
                <a:ea typeface="HG丸ｺﾞｼｯｸM-PRO" pitchFamily="50" charset="-128"/>
              </a:rPr>
              <a:t>　　　 発達障害者支援、障害者虐待防止対策、障害者就労支援、障害者の芸術文化活動の促進等、国として促進すべき事業について、特別枠に位置づけ、５割又は定額の補助を確保し、質の高い事業実施を図る。平成２９年度に創設。</a:t>
            </a:r>
            <a:endParaRPr lang="en-US" altLang="ja-JP" sz="1292" kern="0" dirty="0">
              <a:solidFill>
                <a:srgbClr val="000000"/>
              </a:solidFill>
              <a:latin typeface="HG丸ｺﾞｼｯｸM-PRO" pitchFamily="50" charset="-128"/>
              <a:ea typeface="HG丸ｺﾞｼｯｸM-PRO" pitchFamily="50" charset="-128"/>
            </a:endParaRPr>
          </a:p>
          <a:p>
            <a:pPr marL="315066" indent="-315066">
              <a:defRPr/>
            </a:pPr>
            <a:r>
              <a:rPr lang="ja-JP" altLang="en-US" sz="1292" kern="0" dirty="0">
                <a:solidFill>
                  <a:srgbClr val="000000"/>
                </a:solidFill>
                <a:latin typeface="HG丸ｺﾞｼｯｸM-PRO" pitchFamily="50" charset="-128"/>
                <a:ea typeface="HG丸ｺﾞｼｯｸM-PRO" pitchFamily="50" charset="-128"/>
              </a:rPr>
              <a:t>　  ・補助率</a:t>
            </a:r>
            <a:endParaRPr lang="en-US" altLang="ja-JP" sz="1292" kern="0" dirty="0">
              <a:solidFill>
                <a:srgbClr val="000000"/>
              </a:solidFill>
              <a:latin typeface="HG丸ｺﾞｼｯｸM-PRO" pitchFamily="50" charset="-128"/>
              <a:ea typeface="HG丸ｺﾞｼｯｸM-PRO" pitchFamily="50" charset="-128"/>
            </a:endParaRPr>
          </a:p>
          <a:p>
            <a:pPr marL="315066" indent="-315066">
              <a:defRPr/>
            </a:pPr>
            <a:r>
              <a:rPr lang="ja-JP" altLang="en-US" sz="1292" kern="0" dirty="0">
                <a:solidFill>
                  <a:srgbClr val="000000"/>
                </a:solidFill>
                <a:latin typeface="HG丸ｺﾞｼｯｸM-PRO" pitchFamily="50" charset="-128"/>
                <a:ea typeface="HG丸ｺﾞｼｯｸM-PRO" pitchFamily="50" charset="-128"/>
              </a:rPr>
              <a:t>　　　　国１／２又は定額（１０／１０相当）</a:t>
            </a:r>
            <a:endParaRPr lang="en-US" altLang="ja-JP" sz="1292" kern="0" dirty="0">
              <a:solidFill>
                <a:srgbClr val="000000"/>
              </a:solidFill>
              <a:latin typeface="HG丸ｺﾞｼｯｸM-PRO" pitchFamily="50" charset="-128"/>
              <a:ea typeface="HG丸ｺﾞｼｯｸM-PRO" pitchFamily="50" charset="-128"/>
            </a:endParaRPr>
          </a:p>
        </p:txBody>
      </p:sp>
      <p:sp>
        <p:nvSpPr>
          <p:cNvPr id="13" name="角丸四角形 12"/>
          <p:cNvSpPr/>
          <p:nvPr/>
        </p:nvSpPr>
        <p:spPr>
          <a:xfrm>
            <a:off x="95745" y="360934"/>
            <a:ext cx="3958244" cy="440537"/>
          </a:xfrm>
          <a:prstGeom prst="roundRect">
            <a:avLst/>
          </a:prstGeom>
          <a:solidFill>
            <a:srgbClr val="CCFF99"/>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lIns="82913" tIns="41456" rIns="82913" bIns="41456" anchor="ctr"/>
          <a:lstStyle/>
          <a:p>
            <a:pPr algn="ctr">
              <a:defRPr/>
            </a:pPr>
            <a:r>
              <a:rPr lang="ja-JP" altLang="en-US" sz="1846" b="1" dirty="0">
                <a:solidFill>
                  <a:srgbClr val="000000"/>
                </a:solidFill>
                <a:effectLst>
                  <a:outerShdw blurRad="38100" dist="38100" dir="2700000" algn="tl">
                    <a:srgbClr val="FFFFFF"/>
                  </a:outerShdw>
                </a:effectLst>
                <a:ea typeface="HG丸ｺﾞｼｯｸM-PRO" pitchFamily="50" charset="-128"/>
              </a:rPr>
              <a:t>地域生活支援事業等について</a:t>
            </a:r>
            <a:endParaRPr lang="en-US" altLang="ja-JP" sz="1846" b="1" dirty="0">
              <a:solidFill>
                <a:srgbClr val="000000"/>
              </a:solidFill>
              <a:effectLst>
                <a:outerShdw blurRad="38100" dist="38100" dir="2700000" algn="tl">
                  <a:srgbClr val="FFFFFF"/>
                </a:outerShdw>
              </a:effectLst>
              <a:ea typeface="HG丸ｺﾞｼｯｸM-PRO" pitchFamily="50" charset="-128"/>
            </a:endParaRPr>
          </a:p>
        </p:txBody>
      </p:sp>
      <p:sp>
        <p:nvSpPr>
          <p:cNvPr id="11" name="角丸四角形 10"/>
          <p:cNvSpPr/>
          <p:nvPr/>
        </p:nvSpPr>
        <p:spPr bwMode="auto">
          <a:xfrm>
            <a:off x="33682" y="1153286"/>
            <a:ext cx="9048750" cy="6506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lIns="33973" tIns="6793" rIns="33973" bIns="6793"/>
          <a:lstStyle/>
          <a:p>
            <a:pPr marL="109907" indent="-109907" defTabSz="805982">
              <a:defRPr/>
            </a:pPr>
            <a:endParaRPr lang="en-US" altLang="ja-JP" sz="738" kern="0" dirty="0">
              <a:solidFill>
                <a:srgbClr val="000000"/>
              </a:solidFill>
              <a:latin typeface="HG丸ｺﾞｼｯｸM-PRO" pitchFamily="50" charset="-128"/>
              <a:ea typeface="HG丸ｺﾞｼｯｸM-PRO" pitchFamily="50" charset="-128"/>
            </a:endParaRPr>
          </a:p>
          <a:p>
            <a:pPr marL="109907" indent="-109907" defTabSz="805982">
              <a:defRPr/>
            </a:pPr>
            <a:r>
              <a:rPr lang="ja-JP" altLang="en-US" sz="1292" kern="0" dirty="0">
                <a:solidFill>
                  <a:srgbClr val="000000"/>
                </a:solidFill>
                <a:latin typeface="HG丸ｺﾞｼｯｸM-PRO" pitchFamily="50" charset="-128"/>
                <a:ea typeface="HG丸ｺﾞｼｯｸM-PRO" pitchFamily="50" charset="-128"/>
              </a:rPr>
              <a:t>　　障害者及び障害児が基本的人権を享有する個人としての尊厳にふさわしい日常生活又は社会生活を営むことができるよう、</a:t>
            </a:r>
            <a:r>
              <a:rPr lang="ja-JP" altLang="en-US" sz="1292" b="1" u="sng" kern="0" dirty="0">
                <a:solidFill>
                  <a:srgbClr val="000000"/>
                </a:solidFill>
                <a:latin typeface="HG丸ｺﾞｼｯｸM-PRO" panose="020F0600000000000000" pitchFamily="50" charset="-128"/>
                <a:ea typeface="HG丸ｺﾞｼｯｸM-PRO" panose="020F0600000000000000" pitchFamily="50" charset="-128"/>
              </a:rPr>
              <a:t>地域の特性や利用者の状況に応じ、実施主体である市町村等が柔軟な形態により事業を計画的に実施</a:t>
            </a:r>
            <a:r>
              <a:rPr lang="ja-JP" altLang="en-US" sz="1292" b="1" kern="0" dirty="0">
                <a:solidFill>
                  <a:srgbClr val="000000"/>
                </a:solidFill>
                <a:latin typeface="HG丸ｺﾞｼｯｸM-PRO" pitchFamily="50" charset="-128"/>
                <a:ea typeface="HG丸ｺﾞｼｯｸM-PRO" pitchFamily="50" charset="-128"/>
              </a:rPr>
              <a:t>。</a:t>
            </a:r>
            <a:endParaRPr lang="en-US" altLang="ja-JP" sz="1292" b="1" kern="0" dirty="0">
              <a:solidFill>
                <a:srgbClr val="000000"/>
              </a:solidFill>
              <a:latin typeface="HG丸ｺﾞｼｯｸM-PRO" pitchFamily="50" charset="-128"/>
              <a:ea typeface="HG丸ｺﾞｼｯｸM-PRO" pitchFamily="50" charset="-128"/>
            </a:endParaRPr>
          </a:p>
          <a:p>
            <a:pPr marL="109907" indent="-109907" defTabSz="805982">
              <a:defRPr/>
            </a:pPr>
            <a:endParaRPr lang="ja-JP" altLang="en-US" sz="1477" dirty="0">
              <a:ea typeface="ＭＳ Ｐゴシック" pitchFamily="50" charset="-128"/>
            </a:endParaRPr>
          </a:p>
        </p:txBody>
      </p:sp>
      <p:sp>
        <p:nvSpPr>
          <p:cNvPr id="2056" name="角丸四角形 11"/>
          <p:cNvSpPr>
            <a:spLocks noChangeArrowheads="1"/>
          </p:cNvSpPr>
          <p:nvPr/>
        </p:nvSpPr>
        <p:spPr bwMode="auto">
          <a:xfrm>
            <a:off x="4337538" y="419549"/>
            <a:ext cx="1960685" cy="504092"/>
          </a:xfrm>
          <a:prstGeom prst="roundRect">
            <a:avLst>
              <a:gd name="adj" fmla="val 16667"/>
            </a:avLst>
          </a:prstGeom>
          <a:solidFill>
            <a:schemeClr val="bg1"/>
          </a:solidFill>
          <a:ln w="9525" algn="ctr">
            <a:solidFill>
              <a:schemeClr val="bg1"/>
            </a:solidFill>
            <a:round/>
            <a:headEnd/>
            <a:tailEnd/>
          </a:ln>
        </p:spPr>
        <p:txBody>
          <a:bodyPr lIns="33973" tIns="6793" rIns="33973" bIns="6793"/>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742950" indent="-285750" defTabSz="873125" eaLnBrk="0" hangingPunct="0">
              <a:spcBef>
                <a:spcPct val="20000"/>
              </a:spcBef>
              <a:buChar char="–"/>
              <a:defRPr kumimoji="1" sz="2800">
                <a:solidFill>
                  <a:schemeClr val="tx1"/>
                </a:solidFill>
                <a:latin typeface="Arial" charset="0"/>
                <a:ea typeface="ＭＳ Ｐゴシック" charset="-128"/>
              </a:defRPr>
            </a:lvl2pPr>
            <a:lvl3pPr marL="1143000" indent="-228600" defTabSz="873125" eaLnBrk="0" hangingPunct="0">
              <a:spcBef>
                <a:spcPct val="20000"/>
              </a:spcBef>
              <a:buChar char="•"/>
              <a:defRPr kumimoji="1" sz="2400">
                <a:solidFill>
                  <a:schemeClr val="tx1"/>
                </a:solidFill>
                <a:latin typeface="Arial" charset="0"/>
                <a:ea typeface="ＭＳ Ｐゴシック" charset="-128"/>
              </a:defRPr>
            </a:lvl3pPr>
            <a:lvl4pPr marL="1600200" indent="-228600" defTabSz="873125" eaLnBrk="0" hangingPunct="0">
              <a:spcBef>
                <a:spcPct val="20000"/>
              </a:spcBef>
              <a:buChar char="–"/>
              <a:defRPr kumimoji="1" sz="2000">
                <a:solidFill>
                  <a:schemeClr val="tx1"/>
                </a:solidFill>
                <a:latin typeface="Arial" charset="0"/>
                <a:ea typeface="ＭＳ Ｐゴシック" charset="-128"/>
              </a:defRPr>
            </a:lvl4pPr>
            <a:lvl5pPr marL="2057400" indent="-228600" defTabSz="873125" eaLnBrk="0" hangingPunct="0">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92" b="1" dirty="0">
                <a:latin typeface="HG丸ｺﾞｼｯｸM-PRO" pitchFamily="50" charset="-128"/>
                <a:ea typeface="HG丸ｺﾞｼｯｸM-PRO" pitchFamily="50" charset="-128"/>
              </a:rPr>
              <a:t>平成２９年度予算額</a:t>
            </a:r>
            <a:endParaRPr lang="en-US" altLang="ja-JP" sz="1292" b="1" dirty="0">
              <a:latin typeface="HG丸ｺﾞｼｯｸM-PRO" pitchFamily="50" charset="-128"/>
              <a:ea typeface="HG丸ｺﾞｼｯｸM-PRO" pitchFamily="50" charset="-128"/>
            </a:endParaRPr>
          </a:p>
          <a:p>
            <a:pPr algn="ctr" eaLnBrk="1" hangingPunct="1">
              <a:spcBef>
                <a:spcPct val="0"/>
              </a:spcBef>
              <a:buFontTx/>
              <a:buNone/>
            </a:pPr>
            <a:r>
              <a:rPr lang="ja-JP" altLang="en-US" sz="1292" b="1" dirty="0">
                <a:latin typeface="HG丸ｺﾞｼｯｸM-PRO" pitchFamily="50" charset="-128"/>
                <a:ea typeface="HG丸ｺﾞｼｯｸM-PRO" pitchFamily="50" charset="-128"/>
              </a:rPr>
              <a:t>４８８億円</a:t>
            </a:r>
          </a:p>
        </p:txBody>
      </p:sp>
      <p:sp>
        <p:nvSpPr>
          <p:cNvPr id="2057" name="角丸四角形 19"/>
          <p:cNvSpPr>
            <a:spLocks noChangeArrowheads="1"/>
          </p:cNvSpPr>
          <p:nvPr/>
        </p:nvSpPr>
        <p:spPr bwMode="auto">
          <a:xfrm>
            <a:off x="6732240" y="399861"/>
            <a:ext cx="2136531" cy="504092"/>
          </a:xfrm>
          <a:prstGeom prst="roundRect">
            <a:avLst>
              <a:gd name="adj" fmla="val 16667"/>
            </a:avLst>
          </a:prstGeom>
          <a:solidFill>
            <a:schemeClr val="bg1"/>
          </a:solidFill>
          <a:ln w="9525" algn="ctr">
            <a:solidFill>
              <a:schemeClr val="bg1"/>
            </a:solidFill>
            <a:round/>
            <a:headEnd/>
            <a:tailEnd/>
          </a:ln>
        </p:spPr>
        <p:txBody>
          <a:bodyPr lIns="33973" tIns="6793" rIns="33973" bIns="6793"/>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742950" indent="-285750" defTabSz="873125" eaLnBrk="0" hangingPunct="0">
              <a:spcBef>
                <a:spcPct val="20000"/>
              </a:spcBef>
              <a:buChar char="–"/>
              <a:defRPr kumimoji="1" sz="2800">
                <a:solidFill>
                  <a:schemeClr val="tx1"/>
                </a:solidFill>
                <a:latin typeface="Arial" charset="0"/>
                <a:ea typeface="ＭＳ Ｐゴシック" charset="-128"/>
              </a:defRPr>
            </a:lvl2pPr>
            <a:lvl3pPr marL="1143000" indent="-228600" defTabSz="873125" eaLnBrk="0" hangingPunct="0">
              <a:spcBef>
                <a:spcPct val="20000"/>
              </a:spcBef>
              <a:buChar char="•"/>
              <a:defRPr kumimoji="1" sz="2400">
                <a:solidFill>
                  <a:schemeClr val="tx1"/>
                </a:solidFill>
                <a:latin typeface="Arial" charset="0"/>
                <a:ea typeface="ＭＳ Ｐゴシック" charset="-128"/>
              </a:defRPr>
            </a:lvl3pPr>
            <a:lvl4pPr marL="1600200" indent="-228600" defTabSz="873125" eaLnBrk="0" hangingPunct="0">
              <a:spcBef>
                <a:spcPct val="20000"/>
              </a:spcBef>
              <a:buChar char="–"/>
              <a:defRPr kumimoji="1" sz="2000">
                <a:solidFill>
                  <a:schemeClr val="tx1"/>
                </a:solidFill>
                <a:latin typeface="Arial" charset="0"/>
                <a:ea typeface="ＭＳ Ｐゴシック" charset="-128"/>
              </a:defRPr>
            </a:lvl4pPr>
            <a:lvl5pPr marL="2057400" indent="-228600" defTabSz="873125" eaLnBrk="0" hangingPunct="0">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92" b="1" dirty="0">
                <a:latin typeface="HG丸ｺﾞｼｯｸM-PRO" pitchFamily="50" charset="-128"/>
                <a:ea typeface="HG丸ｺﾞｼｯｸM-PRO" pitchFamily="50" charset="-128"/>
              </a:rPr>
              <a:t>平成３０年度予算額</a:t>
            </a:r>
            <a:endParaRPr lang="en-US" altLang="ja-JP" sz="1292" b="1" dirty="0">
              <a:latin typeface="HG丸ｺﾞｼｯｸM-PRO" pitchFamily="50" charset="-128"/>
              <a:ea typeface="HG丸ｺﾞｼｯｸM-PRO" pitchFamily="50" charset="-128"/>
            </a:endParaRPr>
          </a:p>
          <a:p>
            <a:pPr algn="ctr" eaLnBrk="1" hangingPunct="1">
              <a:spcBef>
                <a:spcPct val="0"/>
              </a:spcBef>
              <a:buFontTx/>
              <a:buNone/>
            </a:pPr>
            <a:r>
              <a:rPr lang="ja-JP" altLang="en-US" sz="1292" b="1" dirty="0">
                <a:latin typeface="HG丸ｺﾞｼｯｸM-PRO" pitchFamily="50" charset="-128"/>
                <a:ea typeface="HG丸ｺﾞｼｯｸM-PRO" pitchFamily="50" charset="-128"/>
              </a:rPr>
              <a:t>４９３億円</a:t>
            </a:r>
          </a:p>
        </p:txBody>
      </p:sp>
      <p:sp>
        <p:nvSpPr>
          <p:cNvPr id="2058" name="右矢印 13"/>
          <p:cNvSpPr>
            <a:spLocks noChangeArrowheads="1"/>
          </p:cNvSpPr>
          <p:nvPr/>
        </p:nvSpPr>
        <p:spPr bwMode="auto">
          <a:xfrm>
            <a:off x="6336322" y="581202"/>
            <a:ext cx="263769" cy="211015"/>
          </a:xfrm>
          <a:prstGeom prst="rightArrow">
            <a:avLst>
              <a:gd name="adj1" fmla="val 50000"/>
              <a:gd name="adj2" fmla="val 49855"/>
            </a:avLst>
          </a:prstGeom>
          <a:solidFill>
            <a:srgbClr val="CCFF99"/>
          </a:solidFill>
          <a:ln w="12700" algn="ctr">
            <a:solidFill>
              <a:schemeClr val="tx1"/>
            </a:solidFill>
            <a:round/>
            <a:headEnd/>
            <a:tailEnd/>
          </a:ln>
        </p:spPr>
        <p:txBody>
          <a:bodyPr lIns="33973" tIns="6793" rIns="33973" bIns="6793"/>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742950" indent="-285750" defTabSz="873125" eaLnBrk="0" hangingPunct="0">
              <a:spcBef>
                <a:spcPct val="20000"/>
              </a:spcBef>
              <a:buChar char="–"/>
              <a:defRPr kumimoji="1" sz="2800">
                <a:solidFill>
                  <a:schemeClr val="tx1"/>
                </a:solidFill>
                <a:latin typeface="Arial" charset="0"/>
                <a:ea typeface="ＭＳ Ｐゴシック" charset="-128"/>
              </a:defRPr>
            </a:lvl2pPr>
            <a:lvl3pPr marL="1143000" indent="-228600" defTabSz="873125" eaLnBrk="0" hangingPunct="0">
              <a:spcBef>
                <a:spcPct val="20000"/>
              </a:spcBef>
              <a:buChar char="•"/>
              <a:defRPr kumimoji="1" sz="2400">
                <a:solidFill>
                  <a:schemeClr val="tx1"/>
                </a:solidFill>
                <a:latin typeface="Arial" charset="0"/>
                <a:ea typeface="ＭＳ Ｐゴシック" charset="-128"/>
              </a:defRPr>
            </a:lvl3pPr>
            <a:lvl4pPr marL="1600200" indent="-228600" defTabSz="873125" eaLnBrk="0" hangingPunct="0">
              <a:spcBef>
                <a:spcPct val="20000"/>
              </a:spcBef>
              <a:buChar char="–"/>
              <a:defRPr kumimoji="1" sz="2000">
                <a:solidFill>
                  <a:schemeClr val="tx1"/>
                </a:solidFill>
                <a:latin typeface="Arial" charset="0"/>
                <a:ea typeface="ＭＳ Ｐゴシック" charset="-128"/>
              </a:defRPr>
            </a:lvl4pPr>
            <a:lvl5pPr marL="2057400" indent="-228600" defTabSz="873125" eaLnBrk="0" hangingPunct="0">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108"/>
          </a:p>
        </p:txBody>
      </p:sp>
      <p:sp>
        <p:nvSpPr>
          <p:cNvPr id="16" name="角丸四角形 15"/>
          <p:cNvSpPr/>
          <p:nvPr/>
        </p:nvSpPr>
        <p:spPr bwMode="auto">
          <a:xfrm>
            <a:off x="124559" y="1042378"/>
            <a:ext cx="927588" cy="240323"/>
          </a:xfrm>
          <a:prstGeom prst="roundRect">
            <a:avLst/>
          </a:prstGeom>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33973" tIns="6793" rIns="33973" bIns="6793"/>
          <a:lstStyle/>
          <a:p>
            <a:pPr marL="109907" indent="-109907" algn="ctr" defTabSz="805982">
              <a:defRPr/>
            </a:pPr>
            <a:r>
              <a:rPr lang="ja-JP" altLang="en-US" sz="1292" b="1" dirty="0">
                <a:solidFill>
                  <a:schemeClr val="tx1"/>
                </a:solidFill>
                <a:latin typeface="HG丸ｺﾞｼｯｸM-PRO" panose="020F0600000000000000" pitchFamily="50" charset="-128"/>
                <a:ea typeface="HG丸ｺﾞｼｯｸM-PRO" panose="020F0600000000000000" pitchFamily="50" charset="-128"/>
              </a:rPr>
              <a:t>概要</a:t>
            </a:r>
          </a:p>
        </p:txBody>
      </p:sp>
      <p:sp>
        <p:nvSpPr>
          <p:cNvPr id="24" name="角丸四角形 23"/>
          <p:cNvSpPr/>
          <p:nvPr/>
        </p:nvSpPr>
        <p:spPr bwMode="auto">
          <a:xfrm>
            <a:off x="122663" y="1876522"/>
            <a:ext cx="2035420" cy="232996"/>
          </a:xfrm>
          <a:prstGeom prst="roundRect">
            <a:avLst/>
          </a:prstGeom>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33973" tIns="6793" rIns="33973" bIns="6793"/>
          <a:lstStyle/>
          <a:p>
            <a:pPr marL="109907" indent="-109907" algn="ctr" defTabSz="805982">
              <a:defRPr/>
            </a:pPr>
            <a:r>
              <a:rPr lang="ja-JP" altLang="en-US" sz="1292" b="1"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292" b="1" dirty="0">
                <a:solidFill>
                  <a:schemeClr val="tx1"/>
                </a:solidFill>
                <a:latin typeface="HG丸ｺﾞｼｯｸM-PRO" panose="020F0600000000000000" pitchFamily="50" charset="-128"/>
                <a:ea typeface="HG丸ｺﾞｼｯｸM-PRO" panose="020F0600000000000000" pitchFamily="50" charset="-128"/>
              </a:rPr>
              <a:t>30</a:t>
            </a:r>
            <a:r>
              <a:rPr lang="ja-JP" altLang="en-US" sz="1292" b="1" dirty="0">
                <a:solidFill>
                  <a:schemeClr val="tx1"/>
                </a:solidFill>
                <a:latin typeface="HG丸ｺﾞｼｯｸM-PRO" panose="020F0600000000000000" pitchFamily="50" charset="-128"/>
                <a:ea typeface="HG丸ｺﾞｼｯｸM-PRO" panose="020F0600000000000000" pitchFamily="50" charset="-128"/>
              </a:rPr>
              <a:t>年度予算額</a:t>
            </a:r>
          </a:p>
        </p:txBody>
      </p:sp>
      <p:sp>
        <p:nvSpPr>
          <p:cNvPr id="25" name="角丸四角形 24"/>
          <p:cNvSpPr/>
          <p:nvPr/>
        </p:nvSpPr>
        <p:spPr bwMode="auto">
          <a:xfrm>
            <a:off x="124559" y="2986426"/>
            <a:ext cx="804496" cy="232997"/>
          </a:xfrm>
          <a:prstGeom prst="roundRect">
            <a:avLst/>
          </a:prstGeom>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33973" tIns="6793" rIns="33973" bIns="6793"/>
          <a:lstStyle/>
          <a:p>
            <a:pPr marL="109907" indent="-109907" algn="ctr" defTabSz="805982">
              <a:defRPr/>
            </a:pPr>
            <a:r>
              <a:rPr lang="ja-JP" altLang="en-US" sz="1292" b="1" dirty="0">
                <a:solidFill>
                  <a:schemeClr val="tx1"/>
                </a:solidFill>
                <a:latin typeface="HG丸ｺﾞｼｯｸM-PRO" panose="020F0600000000000000" pitchFamily="50" charset="-128"/>
                <a:ea typeface="HG丸ｺﾞｼｯｸM-PRO" panose="020F0600000000000000" pitchFamily="50" charset="-128"/>
              </a:rPr>
              <a:t>事業内容</a:t>
            </a:r>
          </a:p>
        </p:txBody>
      </p:sp>
      <p:sp>
        <p:nvSpPr>
          <p:cNvPr id="12" name="Text Box 15"/>
          <p:cNvSpPr txBox="1">
            <a:spLocks noChangeArrowheads="1"/>
          </p:cNvSpPr>
          <p:nvPr/>
        </p:nvSpPr>
        <p:spPr bwMode="auto">
          <a:xfrm>
            <a:off x="33682" y="655906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89928" y="6525786"/>
            <a:ext cx="2057400" cy="365125"/>
          </a:xfrm>
        </p:spPr>
        <p:txBody>
          <a:bodyPr/>
          <a:lstStyle/>
          <a:p>
            <a:pPr>
              <a:defRPr/>
            </a:pPr>
            <a:fld id="{804D6B79-3AEB-42FE-A736-A41F7AEA0445}" type="slidenum">
              <a:rPr lang="en-US" altLang="ja-JP" smtClean="0"/>
              <a:pPr>
                <a:defRPr/>
              </a:pPr>
              <a:t>131</a:t>
            </a:fld>
            <a:endParaRPr lang="en-US" altLang="ja-JP"/>
          </a:p>
        </p:txBody>
      </p:sp>
    </p:spTree>
    <p:extLst>
      <p:ext uri="{BB962C8B-B14F-4D97-AF65-F5344CB8AC3E}">
        <p14:creationId xmlns:p14="http://schemas.microsoft.com/office/powerpoint/2010/main" val="11541723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383931" y="1012582"/>
            <a:ext cx="3656135" cy="5407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1" tIns="0" rIns="68571" bIns="0"/>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eaLnBrk="1" hangingPunct="1">
              <a:lnSpc>
                <a:spcPts val="2400"/>
              </a:lnSpc>
              <a:spcBef>
                <a:spcPct val="0"/>
              </a:spcBef>
              <a:buNone/>
            </a:pPr>
            <a:r>
              <a:rPr lang="ja-JP" altLang="en-US" sz="1108" u="sng">
                <a:solidFill>
                  <a:srgbClr val="000000"/>
                </a:solidFill>
                <a:latin typeface="ＭＳ ゴシック" pitchFamily="49" charset="-128"/>
                <a:ea typeface="ＭＳ ゴシック" pitchFamily="49" charset="-128"/>
              </a:rPr>
              <a:t>１　理解促進研修・啓発事業 </a:t>
            </a:r>
            <a:endParaRPr lang="en-US" altLang="ja-JP" sz="1108" u="sng">
              <a:solidFill>
                <a:srgbClr val="000000"/>
              </a:solidFill>
              <a:latin typeface="ＭＳ ゴシック" pitchFamily="49" charset="-128"/>
              <a:ea typeface="ＭＳ ゴシック" pitchFamily="49" charset="-128"/>
            </a:endParaRPr>
          </a:p>
          <a:p>
            <a:pPr algn="just" eaLnBrk="1" hangingPunct="1">
              <a:lnSpc>
                <a:spcPts val="2400"/>
              </a:lnSpc>
              <a:spcBef>
                <a:spcPct val="0"/>
              </a:spcBef>
              <a:buNone/>
            </a:pPr>
            <a:r>
              <a:rPr lang="ja-JP" altLang="en-US" sz="1108" u="sng">
                <a:solidFill>
                  <a:srgbClr val="000000"/>
                </a:solidFill>
                <a:latin typeface="ＭＳ ゴシック" pitchFamily="49" charset="-128"/>
                <a:ea typeface="ＭＳ ゴシック" pitchFamily="49" charset="-128"/>
              </a:rPr>
              <a:t>２　自発的活動支援事業 </a:t>
            </a:r>
            <a:endParaRPr lang="en-US" altLang="ja-JP" sz="1108" u="sng">
              <a:solidFill>
                <a:srgbClr val="000000"/>
              </a:solidFill>
              <a:latin typeface="ＭＳ ゴシック" pitchFamily="49" charset="-128"/>
              <a:ea typeface="ＭＳ ゴシック" pitchFamily="49" charset="-128"/>
            </a:endParaRPr>
          </a:p>
          <a:p>
            <a:pPr algn="just" eaLnBrk="1" hangingPunct="1">
              <a:lnSpc>
                <a:spcPts val="2400"/>
              </a:lnSpc>
              <a:spcBef>
                <a:spcPct val="0"/>
              </a:spcBef>
              <a:buNone/>
            </a:pPr>
            <a:r>
              <a:rPr lang="ja-JP" altLang="en-US" sz="1108" u="sng">
                <a:solidFill>
                  <a:srgbClr val="000000"/>
                </a:solidFill>
                <a:latin typeface="ＭＳ ゴシック" pitchFamily="49" charset="-128"/>
                <a:ea typeface="ＭＳ ゴシック" pitchFamily="49" charset="-128"/>
              </a:rPr>
              <a:t>３　相談支援事業</a:t>
            </a:r>
          </a:p>
          <a:p>
            <a:pPr algn="just" eaLnBrk="1" hangingPunct="1">
              <a:lnSpc>
                <a:spcPts val="2400"/>
              </a:lnSpc>
              <a:spcBef>
                <a:spcPct val="0"/>
              </a:spcBef>
              <a:buNone/>
            </a:pPr>
            <a:r>
              <a:rPr lang="ja-JP" altLang="en-US" sz="1108">
                <a:solidFill>
                  <a:srgbClr val="000000"/>
                </a:solidFill>
                <a:latin typeface="ＭＳ ゴシック" pitchFamily="49" charset="-128"/>
                <a:ea typeface="ＭＳ ゴシック" pitchFamily="49" charset="-128"/>
              </a:rPr>
              <a:t>　</a:t>
            </a:r>
            <a:r>
              <a:rPr lang="en-US" altLang="ja-JP" sz="1108">
                <a:solidFill>
                  <a:srgbClr val="000000"/>
                </a:solidFill>
                <a:latin typeface="ＭＳ ゴシック" pitchFamily="49" charset="-128"/>
                <a:ea typeface="ＭＳ ゴシック" pitchFamily="49" charset="-128"/>
              </a:rPr>
              <a:t>(1)</a:t>
            </a:r>
            <a:r>
              <a:rPr lang="ja-JP" altLang="en-US" sz="1108">
                <a:solidFill>
                  <a:srgbClr val="000000"/>
                </a:solidFill>
                <a:latin typeface="ＭＳ ゴシック" pitchFamily="49" charset="-128"/>
                <a:ea typeface="ＭＳ ゴシック" pitchFamily="49" charset="-128"/>
              </a:rPr>
              <a:t>　障害者相談支援事業</a:t>
            </a:r>
            <a:r>
              <a:rPr lang="en-US" altLang="ja-JP" sz="1108">
                <a:solidFill>
                  <a:srgbClr val="000000"/>
                </a:solidFill>
                <a:latin typeface="ＭＳ ゴシック" pitchFamily="49" charset="-128"/>
                <a:ea typeface="ＭＳ ゴシック" pitchFamily="49" charset="-128"/>
              </a:rPr>
              <a:t>《</a:t>
            </a:r>
            <a:r>
              <a:rPr lang="ja-JP" altLang="en-US" sz="1108">
                <a:solidFill>
                  <a:srgbClr val="000000"/>
                </a:solidFill>
                <a:latin typeface="ＭＳ ゴシック" pitchFamily="49" charset="-128"/>
                <a:ea typeface="ＭＳ ゴシック" pitchFamily="49" charset="-128"/>
              </a:rPr>
              <a:t>交付税</a:t>
            </a:r>
            <a:r>
              <a:rPr lang="en-US" altLang="ja-JP" sz="1108">
                <a:solidFill>
                  <a:srgbClr val="000000"/>
                </a:solidFill>
                <a:latin typeface="ＭＳ ゴシック" pitchFamily="49" charset="-128"/>
                <a:ea typeface="ＭＳ ゴシック" pitchFamily="49" charset="-128"/>
              </a:rPr>
              <a:t>》</a:t>
            </a:r>
          </a:p>
          <a:p>
            <a:pPr algn="just" eaLnBrk="1" hangingPunct="1">
              <a:lnSpc>
                <a:spcPts val="2400"/>
              </a:lnSpc>
              <a:spcBef>
                <a:spcPct val="0"/>
              </a:spcBef>
              <a:buNone/>
            </a:pPr>
            <a:r>
              <a:rPr lang="ja-JP" altLang="en-US" sz="1108">
                <a:solidFill>
                  <a:srgbClr val="000000"/>
                </a:solidFill>
                <a:latin typeface="ＭＳ ゴシック" pitchFamily="49" charset="-128"/>
                <a:ea typeface="ＭＳ ゴシック" pitchFamily="49" charset="-128"/>
              </a:rPr>
              <a:t>　</a:t>
            </a:r>
            <a:r>
              <a:rPr lang="en-US" altLang="ja-JP" sz="1108">
                <a:solidFill>
                  <a:srgbClr val="000000"/>
                </a:solidFill>
                <a:latin typeface="ＭＳ ゴシック" pitchFamily="49" charset="-128"/>
                <a:ea typeface="ＭＳ ゴシック" pitchFamily="49" charset="-128"/>
              </a:rPr>
              <a:t>(2)  </a:t>
            </a:r>
            <a:r>
              <a:rPr lang="ja-JP" altLang="en-US" sz="1108">
                <a:solidFill>
                  <a:srgbClr val="000000"/>
                </a:solidFill>
                <a:latin typeface="ＭＳ ゴシック" pitchFamily="49" charset="-128"/>
                <a:ea typeface="ＭＳ ゴシック" pitchFamily="49" charset="-128"/>
              </a:rPr>
              <a:t>基幹相談支援センター等機能強化事業</a:t>
            </a:r>
          </a:p>
          <a:p>
            <a:pPr algn="just" eaLnBrk="1" hangingPunct="1">
              <a:lnSpc>
                <a:spcPts val="2400"/>
              </a:lnSpc>
              <a:spcBef>
                <a:spcPct val="0"/>
              </a:spcBef>
              <a:buNone/>
            </a:pPr>
            <a:r>
              <a:rPr lang="ja-JP" altLang="en-US" sz="1108">
                <a:solidFill>
                  <a:srgbClr val="000000"/>
                </a:solidFill>
                <a:latin typeface="ＭＳ ゴシック" pitchFamily="49" charset="-128"/>
                <a:ea typeface="ＭＳ ゴシック" pitchFamily="49" charset="-128"/>
              </a:rPr>
              <a:t>　</a:t>
            </a:r>
            <a:r>
              <a:rPr lang="en-US" altLang="ja-JP" sz="1108">
                <a:solidFill>
                  <a:srgbClr val="000000"/>
                </a:solidFill>
                <a:latin typeface="ＭＳ ゴシック" pitchFamily="49" charset="-128"/>
                <a:ea typeface="ＭＳ ゴシック" pitchFamily="49" charset="-128"/>
              </a:rPr>
              <a:t>(3)  </a:t>
            </a:r>
            <a:r>
              <a:rPr lang="ja-JP" altLang="en-US" sz="1108">
                <a:solidFill>
                  <a:srgbClr val="000000"/>
                </a:solidFill>
                <a:latin typeface="ＭＳ ゴシック" pitchFamily="49" charset="-128"/>
                <a:ea typeface="ＭＳ ゴシック" pitchFamily="49" charset="-128"/>
              </a:rPr>
              <a:t>住宅入居等支援事業（居住サポート事業）</a:t>
            </a:r>
          </a:p>
          <a:p>
            <a:pPr algn="just" eaLnBrk="1" hangingPunct="1">
              <a:lnSpc>
                <a:spcPts val="2400"/>
              </a:lnSpc>
              <a:spcBef>
                <a:spcPct val="0"/>
              </a:spcBef>
              <a:buNone/>
            </a:pPr>
            <a:r>
              <a:rPr lang="ja-JP" altLang="en-US" sz="1108" u="sng">
                <a:solidFill>
                  <a:srgbClr val="000000"/>
                </a:solidFill>
                <a:latin typeface="ＭＳ ゴシック" pitchFamily="49" charset="-128"/>
                <a:ea typeface="ＭＳ ゴシック" pitchFamily="49" charset="-128"/>
              </a:rPr>
              <a:t>４　成年後見制度利用支援事業</a:t>
            </a:r>
            <a:endParaRPr lang="en-US" altLang="ja-JP" sz="1108" u="sng">
              <a:solidFill>
                <a:srgbClr val="000000"/>
              </a:solidFill>
              <a:latin typeface="ＭＳ ゴシック" pitchFamily="49" charset="-128"/>
              <a:ea typeface="ＭＳ ゴシック" pitchFamily="49" charset="-128"/>
            </a:endParaRPr>
          </a:p>
          <a:p>
            <a:pPr algn="just" eaLnBrk="1" hangingPunct="1">
              <a:lnSpc>
                <a:spcPts val="2400"/>
              </a:lnSpc>
              <a:spcBef>
                <a:spcPct val="0"/>
              </a:spcBef>
              <a:buNone/>
            </a:pPr>
            <a:r>
              <a:rPr lang="ja-JP" altLang="en-US" sz="1108" u="sng">
                <a:solidFill>
                  <a:srgbClr val="000000"/>
                </a:solidFill>
                <a:latin typeface="ＭＳ ゴシック" pitchFamily="49" charset="-128"/>
                <a:ea typeface="ＭＳ ゴシック" pitchFamily="49" charset="-128"/>
              </a:rPr>
              <a:t>５　成年後見制度法人後見支援事業</a:t>
            </a:r>
            <a:endParaRPr lang="en-US" altLang="ja-JP" sz="1108" u="sng">
              <a:solidFill>
                <a:srgbClr val="000000"/>
              </a:solidFill>
              <a:latin typeface="ＭＳ ゴシック" pitchFamily="49" charset="-128"/>
              <a:ea typeface="ＭＳ ゴシック" pitchFamily="49" charset="-128"/>
            </a:endParaRPr>
          </a:p>
          <a:p>
            <a:pPr algn="just" eaLnBrk="1" hangingPunct="1">
              <a:lnSpc>
                <a:spcPts val="2400"/>
              </a:lnSpc>
              <a:spcBef>
                <a:spcPct val="0"/>
              </a:spcBef>
              <a:buNone/>
            </a:pPr>
            <a:r>
              <a:rPr lang="ja-JP" altLang="en-US" sz="1108" u="sng">
                <a:solidFill>
                  <a:srgbClr val="000000"/>
                </a:solidFill>
                <a:latin typeface="ＭＳ ゴシック" pitchFamily="49" charset="-128"/>
                <a:ea typeface="ＭＳ ゴシック" pitchFamily="49" charset="-128"/>
              </a:rPr>
              <a:t>６　意思疎通支援事業</a:t>
            </a:r>
            <a:endParaRPr lang="en-US" altLang="ja-JP" sz="1108" u="sng">
              <a:solidFill>
                <a:srgbClr val="000000"/>
              </a:solidFill>
              <a:latin typeface="ＭＳ ゴシック" pitchFamily="49" charset="-128"/>
              <a:ea typeface="ＭＳ ゴシック" pitchFamily="49" charset="-128"/>
            </a:endParaRPr>
          </a:p>
          <a:p>
            <a:pPr algn="just" eaLnBrk="1" hangingPunct="1">
              <a:lnSpc>
                <a:spcPts val="2400"/>
              </a:lnSpc>
              <a:spcBef>
                <a:spcPct val="0"/>
              </a:spcBef>
              <a:buNone/>
            </a:pPr>
            <a:r>
              <a:rPr lang="ja-JP" altLang="en-US" sz="1108" u="sng">
                <a:solidFill>
                  <a:srgbClr val="000000"/>
                </a:solidFill>
                <a:latin typeface="ＭＳ ゴシック" pitchFamily="49" charset="-128"/>
                <a:ea typeface="ＭＳ ゴシック" pitchFamily="49" charset="-128"/>
              </a:rPr>
              <a:t>７　日常生活用具給付等事業　</a:t>
            </a:r>
          </a:p>
          <a:p>
            <a:pPr algn="just" eaLnBrk="1" hangingPunct="1">
              <a:lnSpc>
                <a:spcPts val="2400"/>
              </a:lnSpc>
              <a:spcBef>
                <a:spcPct val="0"/>
              </a:spcBef>
              <a:buNone/>
            </a:pPr>
            <a:r>
              <a:rPr lang="ja-JP" altLang="en-US" sz="1108" u="sng">
                <a:solidFill>
                  <a:srgbClr val="000000"/>
                </a:solidFill>
                <a:latin typeface="ＭＳ ゴシック" pitchFamily="49" charset="-128"/>
                <a:ea typeface="ＭＳ ゴシック" pitchFamily="49" charset="-128"/>
              </a:rPr>
              <a:t>８　</a:t>
            </a:r>
            <a:r>
              <a:rPr lang="zh-TW" altLang="en-US" sz="1108" u="sng">
                <a:solidFill>
                  <a:srgbClr val="000000"/>
                </a:solidFill>
                <a:latin typeface="ＭＳ ゴシック" pitchFamily="49" charset="-128"/>
                <a:ea typeface="ＭＳ ゴシック" pitchFamily="49" charset="-128"/>
              </a:rPr>
              <a:t>手話奉仕員養成研修事業</a:t>
            </a:r>
            <a:endParaRPr lang="ja-JP" altLang="en-US" sz="1108" u="sng">
              <a:solidFill>
                <a:srgbClr val="000000"/>
              </a:solidFill>
              <a:latin typeface="ＭＳ ゴシック" pitchFamily="49" charset="-128"/>
              <a:ea typeface="ＭＳ ゴシック" pitchFamily="49" charset="-128"/>
            </a:endParaRPr>
          </a:p>
          <a:p>
            <a:pPr algn="just" eaLnBrk="1" hangingPunct="1">
              <a:lnSpc>
                <a:spcPts val="2400"/>
              </a:lnSpc>
              <a:spcBef>
                <a:spcPct val="0"/>
              </a:spcBef>
              <a:buNone/>
            </a:pPr>
            <a:r>
              <a:rPr lang="ja-JP" altLang="en-US" sz="1108" u="sng">
                <a:solidFill>
                  <a:srgbClr val="000000"/>
                </a:solidFill>
                <a:latin typeface="ＭＳ ゴシック" pitchFamily="49" charset="-128"/>
                <a:ea typeface="ＭＳ ゴシック" pitchFamily="49" charset="-128"/>
              </a:rPr>
              <a:t>９　移動支援事業</a:t>
            </a:r>
          </a:p>
          <a:p>
            <a:pPr algn="just" eaLnBrk="1" hangingPunct="1">
              <a:lnSpc>
                <a:spcPts val="2400"/>
              </a:lnSpc>
              <a:spcBef>
                <a:spcPct val="0"/>
              </a:spcBef>
              <a:buNone/>
            </a:pPr>
            <a:r>
              <a:rPr lang="en-US" altLang="ja-JP" sz="1108" u="sng">
                <a:solidFill>
                  <a:srgbClr val="000000"/>
                </a:solidFill>
                <a:latin typeface="ＭＳ ゴシック" pitchFamily="49" charset="-128"/>
                <a:ea typeface="ＭＳ ゴシック" pitchFamily="49" charset="-128"/>
              </a:rPr>
              <a:t>10</a:t>
            </a:r>
            <a:r>
              <a:rPr lang="ja-JP" altLang="en-US" sz="1108" u="sng">
                <a:solidFill>
                  <a:srgbClr val="000000"/>
                </a:solidFill>
                <a:latin typeface="ＭＳ ゴシック" pitchFamily="49" charset="-128"/>
                <a:ea typeface="ＭＳ ゴシック" pitchFamily="49" charset="-128"/>
              </a:rPr>
              <a:t>　地域活動支援センター</a:t>
            </a:r>
          </a:p>
          <a:p>
            <a:pPr algn="just" eaLnBrk="1" hangingPunct="1">
              <a:lnSpc>
                <a:spcPts val="2400"/>
              </a:lnSpc>
              <a:spcBef>
                <a:spcPct val="0"/>
              </a:spcBef>
              <a:buNone/>
            </a:pPr>
            <a:r>
              <a:rPr lang="ja-JP" altLang="en-US" sz="1108">
                <a:solidFill>
                  <a:srgbClr val="000000"/>
                </a:solidFill>
                <a:latin typeface="ＭＳ ゴシック" pitchFamily="49" charset="-128"/>
                <a:ea typeface="ＭＳ ゴシック" pitchFamily="49" charset="-128"/>
              </a:rPr>
              <a:t>　</a:t>
            </a:r>
            <a:r>
              <a:rPr lang="en-US" altLang="ja-JP" sz="1108">
                <a:solidFill>
                  <a:srgbClr val="000000"/>
                </a:solidFill>
                <a:latin typeface="ＭＳ ゴシック" pitchFamily="49" charset="-128"/>
                <a:ea typeface="ＭＳ ゴシック" pitchFamily="49" charset="-128"/>
              </a:rPr>
              <a:t>(1)</a:t>
            </a:r>
            <a:r>
              <a:rPr lang="ja-JP" altLang="en-US" sz="1108">
                <a:solidFill>
                  <a:srgbClr val="000000"/>
                </a:solidFill>
                <a:latin typeface="ＭＳ ゴシック" pitchFamily="49" charset="-128"/>
                <a:ea typeface="ＭＳ ゴシック" pitchFamily="49" charset="-128"/>
              </a:rPr>
              <a:t>　地域活動支援センター基礎的事業</a:t>
            </a:r>
            <a:r>
              <a:rPr lang="en-US" altLang="ja-JP" sz="1108">
                <a:solidFill>
                  <a:srgbClr val="000000"/>
                </a:solidFill>
                <a:latin typeface="ＭＳ ゴシック" pitchFamily="49" charset="-128"/>
                <a:ea typeface="ＭＳ ゴシック" pitchFamily="49" charset="-128"/>
              </a:rPr>
              <a:t>《</a:t>
            </a:r>
            <a:r>
              <a:rPr lang="ja-JP" altLang="en-US" sz="1108">
                <a:solidFill>
                  <a:srgbClr val="000000"/>
                </a:solidFill>
                <a:latin typeface="ＭＳ ゴシック" pitchFamily="49" charset="-128"/>
                <a:ea typeface="ＭＳ ゴシック" pitchFamily="49" charset="-128"/>
              </a:rPr>
              <a:t>交付税</a:t>
            </a:r>
            <a:r>
              <a:rPr lang="en-US" altLang="ja-JP" sz="1108">
                <a:solidFill>
                  <a:srgbClr val="000000"/>
                </a:solidFill>
                <a:latin typeface="ＭＳ ゴシック" pitchFamily="49" charset="-128"/>
                <a:ea typeface="ＭＳ ゴシック" pitchFamily="49" charset="-128"/>
              </a:rPr>
              <a:t>》</a:t>
            </a:r>
          </a:p>
          <a:p>
            <a:pPr algn="just" eaLnBrk="1" hangingPunct="1">
              <a:lnSpc>
                <a:spcPts val="2400"/>
              </a:lnSpc>
              <a:spcBef>
                <a:spcPct val="0"/>
              </a:spcBef>
              <a:buNone/>
            </a:pPr>
            <a:r>
              <a:rPr lang="ja-JP" altLang="en-US" sz="1108">
                <a:solidFill>
                  <a:srgbClr val="000000"/>
                </a:solidFill>
                <a:latin typeface="ＭＳ ゴシック" pitchFamily="49" charset="-128"/>
                <a:ea typeface="ＭＳ ゴシック" pitchFamily="49" charset="-128"/>
              </a:rPr>
              <a:t>　</a:t>
            </a:r>
            <a:r>
              <a:rPr lang="en-US" altLang="ja-JP" sz="1108">
                <a:solidFill>
                  <a:srgbClr val="000000"/>
                </a:solidFill>
                <a:latin typeface="ＭＳ ゴシック" pitchFamily="49" charset="-128"/>
                <a:ea typeface="ＭＳ ゴシック" pitchFamily="49" charset="-128"/>
              </a:rPr>
              <a:t>(2)</a:t>
            </a:r>
            <a:r>
              <a:rPr lang="ja-JP" altLang="en-US" sz="1108">
                <a:solidFill>
                  <a:srgbClr val="000000"/>
                </a:solidFill>
                <a:latin typeface="ＭＳ ゴシック" pitchFamily="49" charset="-128"/>
                <a:ea typeface="ＭＳ ゴシック" pitchFamily="49" charset="-128"/>
              </a:rPr>
              <a:t>　地域活動支援センター機能強化事業</a:t>
            </a:r>
          </a:p>
          <a:p>
            <a:pPr algn="just" eaLnBrk="1" hangingPunct="1">
              <a:lnSpc>
                <a:spcPts val="1662"/>
              </a:lnSpc>
              <a:spcBef>
                <a:spcPct val="0"/>
              </a:spcBef>
              <a:buNone/>
            </a:pPr>
            <a:endParaRPr lang="ja-JP" altLang="en-US" sz="1108">
              <a:solidFill>
                <a:srgbClr val="000000"/>
              </a:solidFill>
              <a:latin typeface="ＭＳ ゴシック" pitchFamily="49" charset="-128"/>
              <a:ea typeface="ＭＳ ゴシック" pitchFamily="49" charset="-128"/>
            </a:endParaRPr>
          </a:p>
          <a:p>
            <a:pPr algn="just" eaLnBrk="1" hangingPunct="1">
              <a:lnSpc>
                <a:spcPts val="1662"/>
              </a:lnSpc>
              <a:spcBef>
                <a:spcPct val="0"/>
              </a:spcBef>
              <a:buNone/>
            </a:pPr>
            <a:r>
              <a:rPr lang="ja-JP" altLang="en-US" sz="1108">
                <a:solidFill>
                  <a:srgbClr val="000000"/>
                </a:solidFill>
                <a:latin typeface="ＭＳ ゴシック" pitchFamily="49" charset="-128"/>
                <a:ea typeface="ＭＳ ゴシック" pitchFamily="49" charset="-128"/>
              </a:rPr>
              <a:t>　</a:t>
            </a:r>
          </a:p>
        </p:txBody>
      </p:sp>
      <p:sp>
        <p:nvSpPr>
          <p:cNvPr id="3075" name="Rectangle 7"/>
          <p:cNvSpPr>
            <a:spLocks noChangeArrowheads="1"/>
          </p:cNvSpPr>
          <p:nvPr/>
        </p:nvSpPr>
        <p:spPr bwMode="auto">
          <a:xfrm>
            <a:off x="361627" y="6165304"/>
            <a:ext cx="1065334" cy="13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395" tIns="42197" rIns="84395" bIns="42197"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8" dirty="0">
                <a:solidFill>
                  <a:srgbClr val="000000"/>
                </a:solidFill>
              </a:rPr>
              <a:t>注）下線は必須事業</a:t>
            </a:r>
          </a:p>
        </p:txBody>
      </p:sp>
      <p:sp>
        <p:nvSpPr>
          <p:cNvPr id="3076" name="Text Box 11"/>
          <p:cNvSpPr txBox="1">
            <a:spLocks noChangeArrowheads="1"/>
          </p:cNvSpPr>
          <p:nvPr/>
        </p:nvSpPr>
        <p:spPr bwMode="auto">
          <a:xfrm>
            <a:off x="0" y="268167"/>
            <a:ext cx="9144000" cy="31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395" tIns="42197" rIns="84395" bIns="42197">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477">
                <a:solidFill>
                  <a:srgbClr val="000000"/>
                </a:solidFill>
                <a:latin typeface="ＤＦ特太ゴシック体" pitchFamily="49" charset="-128"/>
                <a:ea typeface="ＤＦ特太ゴシック体" pitchFamily="49" charset="-128"/>
              </a:rPr>
              <a:t>平成</a:t>
            </a:r>
            <a:r>
              <a:rPr lang="en-US" altLang="ja-JP" sz="1477">
                <a:solidFill>
                  <a:srgbClr val="000000"/>
                </a:solidFill>
                <a:latin typeface="ＤＦ特太ゴシック体" pitchFamily="49" charset="-128"/>
                <a:ea typeface="ＤＦ特太ゴシック体" pitchFamily="49" charset="-128"/>
              </a:rPr>
              <a:t>30</a:t>
            </a:r>
            <a:r>
              <a:rPr lang="ja-JP" altLang="en-US" sz="1477">
                <a:solidFill>
                  <a:srgbClr val="000000"/>
                </a:solidFill>
                <a:latin typeface="ＤＦ特太ゴシック体" pitchFamily="49" charset="-128"/>
                <a:ea typeface="ＤＦ特太ゴシック体" pitchFamily="49" charset="-128"/>
              </a:rPr>
              <a:t>年度地域生活支援事業一覧</a:t>
            </a:r>
          </a:p>
        </p:txBody>
      </p:sp>
      <p:sp>
        <p:nvSpPr>
          <p:cNvPr id="3077" name="Rectangle 3"/>
          <p:cNvSpPr>
            <a:spLocks noChangeArrowheads="1"/>
          </p:cNvSpPr>
          <p:nvPr/>
        </p:nvSpPr>
        <p:spPr bwMode="auto">
          <a:xfrm>
            <a:off x="4173416" y="994997"/>
            <a:ext cx="4911969" cy="5517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1" tIns="0" rIns="68571" bIns="0"/>
          <a:lstStyle>
            <a:lvl1pPr eaLnBrk="0" hangingPunct="0">
              <a:defRPr kumimoji="1" sz="1200">
                <a:solidFill>
                  <a:schemeClr val="tx1"/>
                </a:solidFill>
                <a:latin typeface="Arial" charset="0"/>
                <a:ea typeface="ＭＳ Ｐゴシック" pitchFamily="50" charset="-128"/>
              </a:defRPr>
            </a:lvl1pPr>
            <a:lvl2pPr marL="742950" indent="-285750" eaLnBrk="0" hangingPunct="0">
              <a:defRPr kumimoji="1" sz="1200">
                <a:solidFill>
                  <a:schemeClr val="tx1"/>
                </a:solidFill>
                <a:latin typeface="Arial" charset="0"/>
                <a:ea typeface="ＭＳ Ｐゴシック" pitchFamily="50" charset="-128"/>
              </a:defRPr>
            </a:lvl2pPr>
            <a:lvl3pPr marL="1143000" indent="-228600" eaLnBrk="0" hangingPunct="0">
              <a:defRPr kumimoji="1" sz="1200">
                <a:solidFill>
                  <a:schemeClr val="tx1"/>
                </a:solidFill>
                <a:latin typeface="Arial" charset="0"/>
                <a:ea typeface="ＭＳ Ｐゴシック" pitchFamily="50" charset="-128"/>
              </a:defRPr>
            </a:lvl3pPr>
            <a:lvl4pPr marL="1600200" indent="-228600" eaLnBrk="0" hangingPunct="0">
              <a:defRPr kumimoji="1" sz="1200">
                <a:solidFill>
                  <a:schemeClr val="tx1"/>
                </a:solidFill>
                <a:latin typeface="Arial" charset="0"/>
                <a:ea typeface="ＭＳ Ｐゴシック" pitchFamily="50" charset="-128"/>
              </a:defRPr>
            </a:lvl4pPr>
            <a:lvl5pPr marL="2057400" indent="-228600" eaLnBrk="0" hangingPunct="0">
              <a:defRPr kumimoji="1" sz="12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algn="just" eaLnBrk="1" hangingPunct="1">
              <a:lnSpc>
                <a:spcPts val="1662"/>
              </a:lnSpc>
              <a:defRPr/>
            </a:pPr>
            <a:r>
              <a:rPr lang="en-US" altLang="ja-JP" sz="1108" dirty="0">
                <a:solidFill>
                  <a:srgbClr val="000000"/>
                </a:solidFill>
                <a:latin typeface="ＭＳ ゴシック" pitchFamily="49" charset="-128"/>
                <a:ea typeface="ＭＳ ゴシック" pitchFamily="49" charset="-128"/>
              </a:rPr>
              <a:t>11</a:t>
            </a:r>
            <a:r>
              <a:rPr lang="ja-JP" altLang="en-US" sz="1108" dirty="0">
                <a:solidFill>
                  <a:srgbClr val="000000"/>
                </a:solidFill>
                <a:latin typeface="ＭＳ ゴシック" pitchFamily="49" charset="-128"/>
                <a:ea typeface="ＭＳ ゴシック" pitchFamily="49" charset="-128"/>
              </a:rPr>
              <a:t>　任意事業</a:t>
            </a:r>
            <a:endParaRPr lang="en-US" altLang="ja-JP" sz="1108" dirty="0">
              <a:solidFill>
                <a:srgbClr val="000000"/>
              </a:solidFill>
              <a:latin typeface="ＭＳ ゴシック" pitchFamily="49" charset="-128"/>
              <a:ea typeface="ＭＳ ゴシック" pitchFamily="49" charset="-128"/>
            </a:endParaRP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a:t>
            </a:r>
            <a:r>
              <a:rPr lang="ja-JP" altLang="en-US" sz="1108" dirty="0">
                <a:solidFill>
                  <a:srgbClr val="000000"/>
                </a:solidFill>
                <a:latin typeface="ＭＳ ゴシック" pitchFamily="49" charset="-128"/>
                <a:ea typeface="ＭＳ ゴシック" pitchFamily="49" charset="-128"/>
              </a:rPr>
              <a:t>日常生活支援</a:t>
            </a:r>
            <a:r>
              <a:rPr lang="en-US" altLang="ja-JP" sz="1108" dirty="0">
                <a:solidFill>
                  <a:srgbClr val="000000"/>
                </a:solidFill>
                <a:latin typeface="ＭＳ ゴシック" pitchFamily="49" charset="-128"/>
                <a:ea typeface="ＭＳ ゴシック" pitchFamily="49" charset="-128"/>
              </a:rPr>
              <a:t>】</a:t>
            </a:r>
          </a:p>
          <a:p>
            <a:pPr algn="just" eaLnBrk="1" hangingPunct="1">
              <a:lnSpc>
                <a:spcPts val="1662"/>
              </a:lnSpc>
              <a:defRPr/>
            </a:pPr>
            <a:r>
              <a:rPr lang="en-US" altLang="ja-JP" sz="1108" dirty="0">
                <a:solidFill>
                  <a:srgbClr val="000000"/>
                </a:solidFill>
                <a:latin typeface="ＭＳ ゴシック" pitchFamily="49" charset="-128"/>
                <a:ea typeface="ＭＳ ゴシック" pitchFamily="49" charset="-128"/>
              </a:rPr>
              <a:t>    (1)</a:t>
            </a:r>
            <a:r>
              <a:rPr lang="ja-JP" altLang="en-US" sz="1108" dirty="0">
                <a:solidFill>
                  <a:srgbClr val="000000"/>
                </a:solidFill>
                <a:latin typeface="ＭＳ ゴシック" pitchFamily="49" charset="-128"/>
                <a:ea typeface="ＭＳ ゴシック" pitchFamily="49" charset="-128"/>
              </a:rPr>
              <a:t>　福祉ホームの運営</a:t>
            </a: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(2)  </a:t>
            </a:r>
            <a:r>
              <a:rPr lang="ja-JP" altLang="en-US" sz="1108" dirty="0">
                <a:solidFill>
                  <a:srgbClr val="000000"/>
                </a:solidFill>
                <a:latin typeface="ＭＳ ゴシック" pitchFamily="49" charset="-128"/>
                <a:ea typeface="ＭＳ ゴシック" pitchFamily="49" charset="-128"/>
              </a:rPr>
              <a:t>訪問入浴サービス</a:t>
            </a: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(3)</a:t>
            </a:r>
            <a:r>
              <a:rPr lang="ja-JP" altLang="en-US" sz="1108" dirty="0">
                <a:solidFill>
                  <a:srgbClr val="000000"/>
                </a:solidFill>
                <a:latin typeface="ＭＳ ゴシック" pitchFamily="49" charset="-128"/>
                <a:ea typeface="ＭＳ ゴシック" pitchFamily="49" charset="-128"/>
              </a:rPr>
              <a:t>　生活訓練等</a:t>
            </a:r>
            <a:endParaRPr lang="en-US" altLang="ja-JP" sz="1108" dirty="0">
              <a:solidFill>
                <a:srgbClr val="000000"/>
              </a:solidFill>
              <a:latin typeface="ＭＳ ゴシック" pitchFamily="49" charset="-128"/>
              <a:ea typeface="ＭＳ ゴシック" pitchFamily="49" charset="-128"/>
            </a:endParaRP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(4)</a:t>
            </a:r>
            <a:r>
              <a:rPr lang="ja-JP" altLang="en-US" sz="1108" dirty="0">
                <a:solidFill>
                  <a:srgbClr val="000000"/>
                </a:solidFill>
                <a:latin typeface="ＭＳ ゴシック" pitchFamily="49" charset="-128"/>
                <a:ea typeface="ＭＳ ゴシック" pitchFamily="49" charset="-128"/>
              </a:rPr>
              <a:t>　日中一時支援</a:t>
            </a:r>
            <a:endParaRPr lang="en-US" altLang="ja-JP" sz="1108" dirty="0">
              <a:solidFill>
                <a:srgbClr val="000000"/>
              </a:solidFill>
              <a:latin typeface="ＭＳ ゴシック" pitchFamily="49" charset="-128"/>
              <a:ea typeface="ＭＳ ゴシック" pitchFamily="49" charset="-128"/>
            </a:endParaRP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(5)</a:t>
            </a:r>
            <a:r>
              <a:rPr lang="ja-JP" altLang="en-US" sz="1108" dirty="0">
                <a:solidFill>
                  <a:srgbClr val="000000"/>
                </a:solidFill>
                <a:latin typeface="ＭＳ ゴシック" pitchFamily="49" charset="-128"/>
                <a:ea typeface="ＭＳ ゴシック" pitchFamily="49" charset="-128"/>
              </a:rPr>
              <a:t>　地域移行のための安心生活支援</a:t>
            </a:r>
            <a:endParaRPr lang="en-US" altLang="ja-JP" sz="1108" dirty="0">
              <a:solidFill>
                <a:srgbClr val="000000"/>
              </a:solidFill>
              <a:latin typeface="ＭＳ ゴシック" pitchFamily="49" charset="-128"/>
              <a:ea typeface="ＭＳ ゴシック" pitchFamily="49" charset="-128"/>
            </a:endParaRP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(6)</a:t>
            </a:r>
            <a:r>
              <a:rPr lang="ja-JP" altLang="en-US" sz="1108" dirty="0">
                <a:solidFill>
                  <a:srgbClr val="000000"/>
                </a:solidFill>
                <a:latin typeface="ＭＳ ゴシック" pitchFamily="49" charset="-128"/>
                <a:ea typeface="ＭＳ ゴシック" pitchFamily="49" charset="-128"/>
              </a:rPr>
              <a:t>  </a:t>
            </a:r>
            <a:r>
              <a:rPr lang="zh-TW" altLang="en-US" sz="1108" dirty="0">
                <a:solidFill>
                  <a:srgbClr val="000000"/>
                </a:solidFill>
              </a:rPr>
              <a:t>巡回支援専門員整備</a:t>
            </a:r>
            <a:endParaRPr lang="en-US" altLang="zh-TW" sz="1108" dirty="0">
              <a:solidFill>
                <a:srgbClr val="000000"/>
              </a:solidFill>
            </a:endParaRPr>
          </a:p>
          <a:p>
            <a:pPr algn="just" eaLnBrk="1" hangingPunct="1">
              <a:lnSpc>
                <a:spcPts val="1662"/>
              </a:lnSpc>
              <a:defRPr/>
            </a:pPr>
            <a:r>
              <a:rPr lang="ja-JP" altLang="en-US" sz="1108" dirty="0">
                <a:solidFill>
                  <a:srgbClr val="000000"/>
                </a:solidFill>
              </a:rPr>
              <a:t>　　　</a:t>
            </a:r>
            <a:r>
              <a:rPr lang="en-US" altLang="ja-JP" sz="1108" dirty="0">
                <a:solidFill>
                  <a:srgbClr val="000000"/>
                </a:solidFill>
                <a:latin typeface="ＭＳ ゴシック" pitchFamily="49" charset="-128"/>
                <a:ea typeface="ＭＳ ゴシック" pitchFamily="49" charset="-128"/>
              </a:rPr>
              <a:t>(7)</a:t>
            </a:r>
            <a:r>
              <a:rPr lang="ja-JP" altLang="en-US" sz="1108" dirty="0">
                <a:solidFill>
                  <a:srgbClr val="000000"/>
                </a:solidFill>
                <a:latin typeface="ＭＳ ゴシック" pitchFamily="49" charset="-128"/>
                <a:ea typeface="ＭＳ ゴシック" pitchFamily="49" charset="-128"/>
              </a:rPr>
              <a:t>  </a:t>
            </a:r>
            <a:r>
              <a:rPr lang="ja-JP" altLang="en-US" sz="1108" dirty="0">
                <a:solidFill>
                  <a:srgbClr val="000000"/>
                </a:solidFill>
              </a:rPr>
              <a:t>相談支援事業所等（地域援助事業者）における退院支援体制確保</a:t>
            </a:r>
            <a:endParaRPr lang="en-US" altLang="ja-JP" sz="1108" dirty="0">
              <a:solidFill>
                <a:srgbClr val="000000"/>
              </a:solidFill>
            </a:endParaRPr>
          </a:p>
          <a:p>
            <a:pPr marL="574445" indent="-574445" algn="just" eaLnBrk="1" hangingPunct="1">
              <a:lnSpc>
                <a:spcPts val="1662"/>
              </a:lnSpc>
              <a:defRPr/>
            </a:pPr>
            <a:r>
              <a:rPr lang="en-US" altLang="ja-JP" sz="1108" dirty="0">
                <a:solidFill>
                  <a:srgbClr val="000000"/>
                </a:solidFill>
                <a:latin typeface="ＭＳ ゴシック" panose="020B0609070205080204" pitchFamily="49" charset="-128"/>
                <a:ea typeface="ＭＳ ゴシック" panose="020B0609070205080204" pitchFamily="49" charset="-128"/>
              </a:rPr>
              <a:t>    (8)  </a:t>
            </a:r>
            <a:r>
              <a:rPr lang="ja-JP" altLang="en-US" sz="1108" dirty="0">
                <a:solidFill>
                  <a:srgbClr val="000000"/>
                </a:solidFill>
                <a:latin typeface="ＭＳ ゴシック" panose="020B0609070205080204" pitchFamily="49" charset="-128"/>
                <a:ea typeface="ＭＳ ゴシック" panose="020B0609070205080204" pitchFamily="49" charset="-128"/>
              </a:rPr>
              <a:t>協議会における地域資源の開発・利用促進等の支援</a:t>
            </a:r>
            <a:endParaRPr lang="en-US" altLang="ja-JP" sz="1108" dirty="0">
              <a:solidFill>
                <a:srgbClr val="000000"/>
              </a:solidFill>
              <a:latin typeface="ＭＳ ゴシック" panose="020B0609070205080204" pitchFamily="49" charset="-128"/>
              <a:ea typeface="ＭＳ ゴシック" panose="020B0609070205080204" pitchFamily="49" charset="-128"/>
            </a:endParaRP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a:t>
            </a:r>
            <a:r>
              <a:rPr lang="ja-JP" altLang="en-US" sz="1108" dirty="0">
                <a:solidFill>
                  <a:srgbClr val="000000"/>
                </a:solidFill>
                <a:latin typeface="ＭＳ ゴシック" pitchFamily="49" charset="-128"/>
                <a:ea typeface="ＭＳ ゴシック" pitchFamily="49" charset="-128"/>
              </a:rPr>
              <a:t>社会参加支援</a:t>
            </a:r>
            <a:r>
              <a:rPr lang="en-US" altLang="ja-JP" sz="1108" dirty="0">
                <a:solidFill>
                  <a:srgbClr val="000000"/>
                </a:solidFill>
                <a:latin typeface="ＭＳ ゴシック" pitchFamily="49" charset="-128"/>
                <a:ea typeface="ＭＳ ゴシック" pitchFamily="49" charset="-128"/>
              </a:rPr>
              <a:t>】</a:t>
            </a: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(1)</a:t>
            </a:r>
            <a:r>
              <a:rPr lang="ja-JP" altLang="en-US" sz="1108" dirty="0">
                <a:solidFill>
                  <a:srgbClr val="000000"/>
                </a:solidFill>
                <a:latin typeface="ＭＳ ゴシック" pitchFamily="49" charset="-128"/>
                <a:ea typeface="ＭＳ ゴシック" pitchFamily="49" charset="-128"/>
              </a:rPr>
              <a:t>　レクリエーション活動等支援</a:t>
            </a:r>
            <a:endParaRPr lang="en-US" altLang="ja-JP" sz="1108" dirty="0">
              <a:solidFill>
                <a:srgbClr val="000000"/>
              </a:solidFill>
              <a:latin typeface="ＭＳ ゴシック" pitchFamily="49" charset="-128"/>
              <a:ea typeface="ＭＳ ゴシック" pitchFamily="49" charset="-128"/>
            </a:endParaRP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(2)</a:t>
            </a:r>
            <a:r>
              <a:rPr lang="ja-JP" altLang="en-US" sz="1108" dirty="0">
                <a:solidFill>
                  <a:srgbClr val="000000"/>
                </a:solidFill>
                <a:latin typeface="ＭＳ ゴシック" pitchFamily="49" charset="-128"/>
                <a:ea typeface="ＭＳ ゴシック" pitchFamily="49" charset="-128"/>
              </a:rPr>
              <a:t>　芸術文化活動振興</a:t>
            </a:r>
            <a:endParaRPr lang="en-US" altLang="ja-JP" sz="1108" dirty="0">
              <a:solidFill>
                <a:srgbClr val="000000"/>
              </a:solidFill>
              <a:latin typeface="ＭＳ ゴシック" pitchFamily="49" charset="-128"/>
              <a:ea typeface="ＭＳ ゴシック" pitchFamily="49" charset="-128"/>
            </a:endParaRP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(3)</a:t>
            </a:r>
            <a:r>
              <a:rPr lang="ja-JP" altLang="en-US" sz="1108" dirty="0">
                <a:solidFill>
                  <a:srgbClr val="000000"/>
                </a:solidFill>
                <a:latin typeface="ＭＳ ゴシック" pitchFamily="49" charset="-128"/>
                <a:ea typeface="ＭＳ ゴシック" pitchFamily="49" charset="-128"/>
              </a:rPr>
              <a:t>　点字・声の広報等発行</a:t>
            </a:r>
            <a:endParaRPr lang="en-US" altLang="ja-JP" sz="1108" dirty="0">
              <a:solidFill>
                <a:srgbClr val="000000"/>
              </a:solidFill>
              <a:latin typeface="ＭＳ ゴシック" pitchFamily="49" charset="-128"/>
              <a:ea typeface="ＭＳ ゴシック" pitchFamily="49" charset="-128"/>
            </a:endParaRP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(4)</a:t>
            </a:r>
            <a:r>
              <a:rPr lang="ja-JP" altLang="en-US" sz="1108" dirty="0">
                <a:solidFill>
                  <a:srgbClr val="000000"/>
                </a:solidFill>
                <a:latin typeface="ＭＳ ゴシック" pitchFamily="49" charset="-128"/>
                <a:ea typeface="ＭＳ ゴシック" pitchFamily="49" charset="-128"/>
              </a:rPr>
              <a:t>　奉仕員養成研修</a:t>
            </a:r>
            <a:endParaRPr lang="en-US" altLang="ja-JP" sz="1108" dirty="0">
              <a:solidFill>
                <a:srgbClr val="000000"/>
              </a:solidFill>
              <a:latin typeface="ＭＳ ゴシック" pitchFamily="49" charset="-128"/>
              <a:ea typeface="ＭＳ ゴシック" pitchFamily="49" charset="-128"/>
            </a:endParaRPr>
          </a:p>
          <a:p>
            <a:pPr marL="574445" indent="-574445" algn="just" eaLnBrk="1" hangingPunct="1">
              <a:lnSpc>
                <a:spcPts val="1662"/>
              </a:lnSpc>
              <a:defRPr/>
            </a:pPr>
            <a:r>
              <a:rPr lang="en-US" altLang="ja-JP" sz="1108" dirty="0">
                <a:solidFill>
                  <a:srgbClr val="000000"/>
                </a:solidFill>
                <a:latin typeface="ＭＳ ゴシック" pitchFamily="49" charset="-128"/>
                <a:ea typeface="ＭＳ ゴシック" pitchFamily="49" charset="-128"/>
              </a:rPr>
              <a:t>    (5)</a:t>
            </a:r>
            <a:r>
              <a:rPr lang="ja-JP" altLang="en-US" sz="1108" dirty="0">
                <a:solidFill>
                  <a:srgbClr val="000000"/>
                </a:solidFill>
                <a:latin typeface="ＭＳ ゴシック" pitchFamily="49" charset="-128"/>
                <a:ea typeface="ＭＳ ゴシック" pitchFamily="49" charset="-128"/>
              </a:rPr>
              <a:t>　</a:t>
            </a:r>
            <a:r>
              <a:rPr lang="ja-JP" altLang="ja-JP" sz="1108" dirty="0"/>
              <a:t>複数市町村における意思疎通支援の共同実施促進</a:t>
            </a:r>
            <a:endParaRPr lang="en-US" altLang="ja-JP" sz="1108" dirty="0">
              <a:solidFill>
                <a:srgbClr val="000000"/>
              </a:solidFill>
              <a:latin typeface="ＭＳ ゴシック" pitchFamily="49" charset="-128"/>
              <a:ea typeface="ＭＳ ゴシック" pitchFamily="49" charset="-128"/>
            </a:endParaRP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(6)</a:t>
            </a:r>
            <a:r>
              <a:rPr lang="ja-JP" altLang="en-US" sz="1108" dirty="0">
                <a:solidFill>
                  <a:srgbClr val="000000"/>
                </a:solidFill>
              </a:rPr>
              <a:t>　 自動車運転免許取得・改造助成</a:t>
            </a:r>
            <a:r>
              <a:rPr lang="en-US" altLang="ja-JP" sz="1108" dirty="0">
                <a:solidFill>
                  <a:srgbClr val="000000"/>
                </a:solidFill>
                <a:latin typeface="ＭＳ ゴシック" pitchFamily="49" charset="-128"/>
                <a:ea typeface="ＭＳ ゴシック" pitchFamily="49" charset="-128"/>
              </a:rPr>
              <a:t>《</a:t>
            </a:r>
            <a:r>
              <a:rPr lang="ja-JP" altLang="en-US" sz="1108" dirty="0">
                <a:solidFill>
                  <a:srgbClr val="000000"/>
                </a:solidFill>
                <a:latin typeface="ＭＳ ゴシック" pitchFamily="49" charset="-128"/>
                <a:ea typeface="ＭＳ ゴシック" pitchFamily="49" charset="-128"/>
              </a:rPr>
              <a:t>交付税</a:t>
            </a:r>
            <a:r>
              <a:rPr lang="en-US" altLang="ja-JP" sz="1108" dirty="0">
                <a:solidFill>
                  <a:srgbClr val="000000"/>
                </a:solidFill>
                <a:latin typeface="ＭＳ ゴシック" pitchFamily="49" charset="-128"/>
                <a:ea typeface="ＭＳ ゴシック" pitchFamily="49" charset="-128"/>
              </a:rPr>
              <a:t>》</a:t>
            </a:r>
            <a:endParaRPr lang="en-US" altLang="ja-JP" sz="1108" dirty="0">
              <a:solidFill>
                <a:srgbClr val="000000"/>
              </a:solidFill>
            </a:endParaRPr>
          </a:p>
          <a:p>
            <a:pPr algn="just" eaLnBrk="1" hangingPunct="1">
              <a:lnSpc>
                <a:spcPts val="1662"/>
              </a:lnSpc>
              <a:defRPr/>
            </a:pPr>
            <a:r>
              <a:rPr lang="ja-JP" altLang="en-US" sz="1108" dirty="0">
                <a:solidFill>
                  <a:srgbClr val="000000"/>
                </a:solidFill>
              </a:rPr>
              <a:t>　　</a:t>
            </a:r>
            <a:r>
              <a:rPr lang="en-US" altLang="ja-JP" sz="1108" dirty="0">
                <a:solidFill>
                  <a:srgbClr val="000000"/>
                </a:solidFill>
              </a:rPr>
              <a:t>【</a:t>
            </a:r>
            <a:r>
              <a:rPr lang="ja-JP" altLang="en-US" sz="1108" dirty="0">
                <a:solidFill>
                  <a:srgbClr val="000000"/>
                </a:solidFill>
              </a:rPr>
              <a:t>就業・就労支援</a:t>
            </a:r>
            <a:r>
              <a:rPr lang="en-US" altLang="ja-JP" sz="1108" dirty="0">
                <a:solidFill>
                  <a:srgbClr val="000000"/>
                </a:solidFill>
              </a:rPr>
              <a:t>】</a:t>
            </a: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(1)</a:t>
            </a:r>
            <a:r>
              <a:rPr lang="ja-JP" altLang="en-US" sz="1108" dirty="0">
                <a:solidFill>
                  <a:srgbClr val="000000"/>
                </a:solidFill>
                <a:latin typeface="ＭＳ ゴシック" pitchFamily="49" charset="-128"/>
                <a:ea typeface="ＭＳ ゴシック" pitchFamily="49" charset="-128"/>
              </a:rPr>
              <a:t>　盲人ホームの運営</a:t>
            </a:r>
            <a:endParaRPr lang="en-US" altLang="ja-JP" sz="1108" dirty="0">
              <a:solidFill>
                <a:srgbClr val="000000"/>
              </a:solidFill>
              <a:latin typeface="ＭＳ ゴシック" pitchFamily="49" charset="-128"/>
              <a:ea typeface="ＭＳ ゴシック" pitchFamily="49" charset="-128"/>
            </a:endParaRP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(2)</a:t>
            </a:r>
            <a:r>
              <a:rPr lang="ja-JP" altLang="en-US" sz="1108" dirty="0">
                <a:solidFill>
                  <a:srgbClr val="000000"/>
                </a:solidFill>
                <a:latin typeface="ＭＳ ゴシック" pitchFamily="49" charset="-128"/>
                <a:ea typeface="ＭＳ ゴシック" pitchFamily="49" charset="-128"/>
              </a:rPr>
              <a:t>　更生訓練費給付</a:t>
            </a:r>
            <a:r>
              <a:rPr lang="en-US" altLang="ja-JP" sz="1108" dirty="0">
                <a:solidFill>
                  <a:srgbClr val="000000"/>
                </a:solidFill>
                <a:latin typeface="ＭＳ ゴシック" pitchFamily="49" charset="-128"/>
                <a:ea typeface="ＭＳ ゴシック" pitchFamily="49" charset="-128"/>
              </a:rPr>
              <a:t>《</a:t>
            </a:r>
            <a:r>
              <a:rPr lang="ja-JP" altLang="en-US" sz="1108" dirty="0">
                <a:solidFill>
                  <a:srgbClr val="000000"/>
                </a:solidFill>
                <a:latin typeface="ＭＳ ゴシック" pitchFamily="49" charset="-128"/>
                <a:ea typeface="ＭＳ ゴシック" pitchFamily="49" charset="-128"/>
              </a:rPr>
              <a:t>交付税</a:t>
            </a:r>
            <a:r>
              <a:rPr lang="en-US" altLang="ja-JP" sz="1108" dirty="0">
                <a:solidFill>
                  <a:srgbClr val="000000"/>
                </a:solidFill>
                <a:latin typeface="ＭＳ ゴシック" pitchFamily="49" charset="-128"/>
                <a:ea typeface="ＭＳ ゴシック" pitchFamily="49" charset="-128"/>
              </a:rPr>
              <a:t>》</a:t>
            </a: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r>
              <a:rPr lang="en-US" altLang="ja-JP" sz="1108" dirty="0">
                <a:solidFill>
                  <a:srgbClr val="000000"/>
                </a:solidFill>
                <a:latin typeface="ＭＳ ゴシック" pitchFamily="49" charset="-128"/>
                <a:ea typeface="ＭＳ ゴシック" pitchFamily="49" charset="-128"/>
              </a:rPr>
              <a:t>(3)</a:t>
            </a:r>
            <a:r>
              <a:rPr lang="ja-JP" altLang="en-US" sz="1108" dirty="0">
                <a:solidFill>
                  <a:srgbClr val="000000"/>
                </a:solidFill>
                <a:latin typeface="ＭＳ ゴシック" pitchFamily="49" charset="-128"/>
                <a:ea typeface="ＭＳ ゴシック" pitchFamily="49" charset="-128"/>
              </a:rPr>
              <a:t>　知的障害者職親委託　</a:t>
            </a:r>
            <a:endParaRPr lang="en-US" altLang="ja-JP" sz="1108" dirty="0">
              <a:solidFill>
                <a:srgbClr val="000000"/>
              </a:solidFill>
              <a:latin typeface="ＭＳ ゴシック" pitchFamily="49" charset="-128"/>
              <a:ea typeface="ＭＳ ゴシック" pitchFamily="49" charset="-128"/>
            </a:endParaRPr>
          </a:p>
          <a:p>
            <a:pPr algn="just" eaLnBrk="1" hangingPunct="1">
              <a:lnSpc>
                <a:spcPts val="1662"/>
              </a:lnSpc>
              <a:defRPr/>
            </a:pPr>
            <a:r>
              <a:rPr lang="en-US" altLang="zh-TW" sz="1108" dirty="0">
                <a:solidFill>
                  <a:srgbClr val="000000"/>
                </a:solidFill>
                <a:latin typeface="ＭＳ ゴシック" pitchFamily="49" charset="-128"/>
                <a:ea typeface="ＭＳ ゴシック" pitchFamily="49" charset="-128"/>
              </a:rPr>
              <a:t>12</a:t>
            </a:r>
            <a:r>
              <a:rPr lang="ja-JP" altLang="en-US" sz="1108" dirty="0">
                <a:solidFill>
                  <a:srgbClr val="000000"/>
                </a:solidFill>
                <a:latin typeface="ＭＳ ゴシック" pitchFamily="49" charset="-128"/>
                <a:ea typeface="ＭＳ ゴシック" pitchFamily="49" charset="-128"/>
              </a:rPr>
              <a:t>　</a:t>
            </a:r>
            <a:r>
              <a:rPr lang="zh-TW" altLang="en-US" sz="1108" dirty="0">
                <a:solidFill>
                  <a:srgbClr val="000000"/>
                </a:solidFill>
                <a:latin typeface="ＭＳ ゴシック" pitchFamily="49" charset="-128"/>
                <a:ea typeface="ＭＳ ゴシック" pitchFamily="49" charset="-128"/>
              </a:rPr>
              <a:t>障害</a:t>
            </a:r>
            <a:r>
              <a:rPr lang="ja-JP" altLang="en-US" sz="1108" dirty="0">
                <a:solidFill>
                  <a:srgbClr val="000000"/>
                </a:solidFill>
                <a:latin typeface="ＭＳ ゴシック" pitchFamily="49" charset="-128"/>
                <a:ea typeface="ＭＳ ゴシック" pitchFamily="49" charset="-128"/>
              </a:rPr>
              <a:t>支援</a:t>
            </a:r>
            <a:r>
              <a:rPr lang="zh-TW" altLang="en-US" sz="1108" dirty="0">
                <a:solidFill>
                  <a:srgbClr val="000000"/>
                </a:solidFill>
                <a:latin typeface="ＭＳ ゴシック" pitchFamily="49" charset="-128"/>
                <a:ea typeface="ＭＳ ゴシック" pitchFamily="49" charset="-128"/>
              </a:rPr>
              <a:t>区分認定等事務</a:t>
            </a:r>
            <a:r>
              <a:rPr lang="en-US" altLang="ja-JP" sz="1108" dirty="0">
                <a:solidFill>
                  <a:srgbClr val="000000"/>
                </a:solidFill>
                <a:latin typeface="ＭＳ ゴシック" pitchFamily="49" charset="-128"/>
                <a:ea typeface="ＭＳ ゴシック" pitchFamily="49" charset="-128"/>
              </a:rPr>
              <a:t>《</a:t>
            </a:r>
            <a:r>
              <a:rPr lang="ja-JP" altLang="en-US" sz="1108" dirty="0">
                <a:solidFill>
                  <a:srgbClr val="000000"/>
                </a:solidFill>
                <a:latin typeface="ＭＳ ゴシック" pitchFamily="49" charset="-128"/>
                <a:ea typeface="ＭＳ ゴシック" pitchFamily="49" charset="-128"/>
              </a:rPr>
              <a:t>交付税</a:t>
            </a:r>
            <a:r>
              <a:rPr lang="en-US" altLang="ja-JP" sz="1108" dirty="0">
                <a:solidFill>
                  <a:srgbClr val="000000"/>
                </a:solidFill>
                <a:latin typeface="ＭＳ ゴシック" pitchFamily="49" charset="-128"/>
                <a:ea typeface="ＭＳ ゴシック" pitchFamily="49" charset="-128"/>
              </a:rPr>
              <a:t>》</a:t>
            </a:r>
            <a:endParaRPr lang="ja-JP" altLang="en-US" sz="1108" dirty="0">
              <a:solidFill>
                <a:srgbClr val="000000"/>
              </a:solidFill>
              <a:latin typeface="ＭＳ ゴシック" pitchFamily="49" charset="-128"/>
              <a:ea typeface="ＭＳ ゴシック" pitchFamily="49" charset="-128"/>
            </a:endParaRPr>
          </a:p>
          <a:p>
            <a:pPr algn="just" eaLnBrk="1" hangingPunct="1">
              <a:lnSpc>
                <a:spcPts val="1662"/>
              </a:lnSpc>
              <a:defRPr/>
            </a:pPr>
            <a:r>
              <a:rPr lang="ja-JP" altLang="en-US" sz="1108" dirty="0">
                <a:solidFill>
                  <a:srgbClr val="000000"/>
                </a:solidFill>
                <a:latin typeface="ＭＳ ゴシック" pitchFamily="49" charset="-128"/>
                <a:ea typeface="ＭＳ ゴシック" pitchFamily="49" charset="-128"/>
              </a:rPr>
              <a:t>　</a:t>
            </a:r>
          </a:p>
        </p:txBody>
      </p:sp>
      <p:sp>
        <p:nvSpPr>
          <p:cNvPr id="7" name="正方形/長方形 6"/>
          <p:cNvSpPr/>
          <p:nvPr/>
        </p:nvSpPr>
        <p:spPr bwMode="auto">
          <a:xfrm>
            <a:off x="184639" y="770793"/>
            <a:ext cx="8900746" cy="5649058"/>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3973" tIns="6793" rIns="33973" bIns="6793"/>
          <a:lstStyle/>
          <a:p>
            <a:pPr marL="109907" indent="-109907" defTabSz="805982">
              <a:defRPr/>
            </a:pPr>
            <a:endParaRPr lang="ja-JP" altLang="en-US">
              <a:solidFill>
                <a:srgbClr val="000000"/>
              </a:solidFill>
            </a:endParaRPr>
          </a:p>
        </p:txBody>
      </p:sp>
      <p:sp>
        <p:nvSpPr>
          <p:cNvPr id="122885" name="Rectangle 5"/>
          <p:cNvSpPr>
            <a:spLocks noChangeArrowheads="1"/>
          </p:cNvSpPr>
          <p:nvPr/>
        </p:nvSpPr>
        <p:spPr bwMode="auto">
          <a:xfrm>
            <a:off x="2076450" y="637443"/>
            <a:ext cx="4800600" cy="265234"/>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9525">
            <a:solidFill>
              <a:schemeClr val="tx1"/>
            </a:solidFill>
            <a:miter lim="800000"/>
            <a:headEnd/>
            <a:tailEnd/>
          </a:ln>
          <a:effectLst/>
        </p:spPr>
        <p:txBody>
          <a:bodyPr wrap="none" lIns="84395" tIns="42197" rIns="84395" bIns="42197" anchor="ctr"/>
          <a:lstStyle/>
          <a:p>
            <a:pPr algn="ctr">
              <a:defRPr/>
            </a:pPr>
            <a:r>
              <a:rPr lang="ja-JP" altLang="en-US" sz="1477" dirty="0">
                <a:solidFill>
                  <a:srgbClr val="000000"/>
                </a:solidFill>
                <a:latin typeface="Arial" pitchFamily="34" charset="0"/>
                <a:ea typeface="ＤＦ特太ゴシック体" pitchFamily="1" charset="-128"/>
              </a:rPr>
              <a:t>市　町　村　事　業</a:t>
            </a:r>
          </a:p>
        </p:txBody>
      </p:sp>
      <p:sp>
        <p:nvSpPr>
          <p:cNvPr id="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27985" y="6525345"/>
            <a:ext cx="2057400" cy="365125"/>
          </a:xfrm>
        </p:spPr>
        <p:txBody>
          <a:bodyPr/>
          <a:lstStyle/>
          <a:p>
            <a:pPr>
              <a:defRPr/>
            </a:pPr>
            <a:fld id="{F90A3C79-1AFD-481B-B685-7933BCD0898B}" type="slidenum">
              <a:rPr lang="en-US" altLang="ja-JP" smtClean="0"/>
              <a:pPr>
                <a:defRPr/>
              </a:pPr>
              <a:t>132</a:t>
            </a:fld>
            <a:endParaRPr lang="en-US" altLang="ja-JP" dirty="0"/>
          </a:p>
        </p:txBody>
      </p:sp>
    </p:spTree>
    <p:extLst>
      <p:ext uri="{BB962C8B-B14F-4D97-AF65-F5344CB8AC3E}">
        <p14:creationId xmlns:p14="http://schemas.microsoft.com/office/powerpoint/2010/main" val="10684013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4637943" y="914400"/>
            <a:ext cx="4188069" cy="5838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1" tIns="8205" rIns="68571" bIns="820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７　任意事業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a:t>
            </a:r>
            <a:r>
              <a:rPr lang="ja-JP" altLang="en-US" sz="1015">
                <a:solidFill>
                  <a:srgbClr val="000000"/>
                </a:solidFill>
                <a:latin typeface="ＭＳ ゴシック" pitchFamily="49" charset="-128"/>
                <a:ea typeface="ＭＳ ゴシック" pitchFamily="49" charset="-128"/>
              </a:rPr>
              <a:t>日常生活支援</a:t>
            </a:r>
            <a:r>
              <a:rPr lang="en-US" altLang="ja-JP" sz="1015">
                <a:solidFill>
                  <a:srgbClr val="000000"/>
                </a:solidFill>
                <a:latin typeface="ＭＳ ゴシック" pitchFamily="49" charset="-128"/>
                <a:ea typeface="ＭＳ ゴシック" pitchFamily="49" charset="-128"/>
              </a:rPr>
              <a:t>】</a:t>
            </a:r>
            <a:endParaRPr lang="ja-JP" altLang="en-US"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(1)</a:t>
            </a:r>
            <a:r>
              <a:rPr lang="ja-JP" altLang="en-US" sz="1015">
                <a:solidFill>
                  <a:srgbClr val="000000"/>
                </a:solidFill>
                <a:latin typeface="ＭＳ ゴシック" pitchFamily="49" charset="-128"/>
                <a:ea typeface="ＭＳ ゴシック" pitchFamily="49" charset="-128"/>
              </a:rPr>
              <a:t>　福祉ホームの運営</a:t>
            </a: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(2)  </a:t>
            </a:r>
            <a:r>
              <a:rPr lang="ja-JP" altLang="en-US" sz="1015">
                <a:solidFill>
                  <a:srgbClr val="000000"/>
                </a:solidFill>
                <a:latin typeface="ＭＳ ゴシック" pitchFamily="49" charset="-128"/>
                <a:ea typeface="ＭＳ ゴシック" pitchFamily="49" charset="-128"/>
              </a:rPr>
              <a:t>オストメイト（人工肛門、人工膀胱造設者）社会適応訓練</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(3)</a:t>
            </a:r>
            <a:r>
              <a:rPr lang="ja-JP" altLang="en-US" sz="1015">
                <a:solidFill>
                  <a:srgbClr val="000000"/>
                </a:solidFill>
                <a:latin typeface="ＭＳ ゴシック" pitchFamily="49" charset="-128"/>
                <a:ea typeface="ＭＳ ゴシック" pitchFamily="49" charset="-128"/>
              </a:rPr>
              <a:t>　音声機能障害者発声訓練</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en-US" altLang="ja-JP" sz="1015">
                <a:solidFill>
                  <a:srgbClr val="000000"/>
                </a:solidFill>
                <a:latin typeface="ＭＳ ゴシック" pitchFamily="49" charset="-128"/>
                <a:ea typeface="ＭＳ ゴシック" pitchFamily="49" charset="-128"/>
              </a:rPr>
              <a:t> </a:t>
            </a: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(4)</a:t>
            </a:r>
            <a:r>
              <a:rPr lang="ja-JP" altLang="en-US" sz="1015">
                <a:solidFill>
                  <a:srgbClr val="000000"/>
                </a:solidFill>
                <a:latin typeface="ＭＳ ゴシック" pitchFamily="49" charset="-128"/>
                <a:ea typeface="ＭＳ ゴシック" pitchFamily="49" charset="-128"/>
              </a:rPr>
              <a:t>　児童発達支援センター等の機能強化等</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(5)</a:t>
            </a:r>
            <a:r>
              <a:rPr lang="ja-JP" altLang="en-US" sz="1015">
                <a:solidFill>
                  <a:srgbClr val="000000"/>
                </a:solidFill>
                <a:latin typeface="ＭＳ ゴシック" pitchFamily="49" charset="-128"/>
                <a:ea typeface="ＭＳ ゴシック" pitchFamily="49" charset="-128"/>
              </a:rPr>
              <a:t>　矯正施設等を退所した障害者の地域生活への移行促進</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en-US" altLang="ja-JP" sz="1015">
                <a:solidFill>
                  <a:srgbClr val="000000"/>
                </a:solidFill>
                <a:latin typeface="ＭＳ ゴシック" pitchFamily="49" charset="-128"/>
                <a:ea typeface="ＭＳ ゴシック" pitchFamily="49" charset="-128"/>
              </a:rPr>
              <a:t> </a:t>
            </a: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 (6)</a:t>
            </a:r>
            <a:r>
              <a:rPr lang="ja-JP" altLang="en-US" sz="1015">
                <a:solidFill>
                  <a:srgbClr val="000000"/>
                </a:solidFill>
                <a:latin typeface="ＭＳ ゴシック" pitchFamily="49" charset="-128"/>
                <a:ea typeface="ＭＳ ゴシック" pitchFamily="49" charset="-128"/>
              </a:rPr>
              <a:t>　医療型短期入所事業所開設支援</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(7)</a:t>
            </a:r>
            <a:r>
              <a:rPr lang="ja-JP" altLang="en-US" sz="1015">
                <a:solidFill>
                  <a:srgbClr val="000000"/>
                </a:solidFill>
                <a:latin typeface="ＭＳ ゴシック" pitchFamily="49" charset="-128"/>
                <a:ea typeface="ＭＳ ゴシック" pitchFamily="49" charset="-128"/>
              </a:rPr>
              <a:t>　障害者の地域生活の推進に向けた体制強化支援事業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en-US" altLang="ja-JP" sz="1015">
                <a:solidFill>
                  <a:srgbClr val="000000"/>
                </a:solidFill>
                <a:latin typeface="ＭＳ ゴシック" pitchFamily="49" charset="-128"/>
                <a:ea typeface="ＭＳ ゴシック" pitchFamily="49" charset="-128"/>
              </a:rPr>
              <a:t> 【</a:t>
            </a:r>
            <a:r>
              <a:rPr lang="ja-JP" altLang="en-US" sz="1015">
                <a:solidFill>
                  <a:srgbClr val="000000"/>
                </a:solidFill>
                <a:latin typeface="ＭＳ ゴシック" pitchFamily="49" charset="-128"/>
                <a:ea typeface="ＭＳ ゴシック" pitchFamily="49" charset="-128"/>
              </a:rPr>
              <a:t>社会参加支援</a:t>
            </a:r>
            <a:r>
              <a:rPr lang="en-US" altLang="ja-JP" sz="1015">
                <a:solidFill>
                  <a:srgbClr val="000000"/>
                </a:solidFill>
                <a:latin typeface="ＭＳ ゴシック" pitchFamily="49" charset="-128"/>
                <a:ea typeface="ＭＳ ゴシック" pitchFamily="49" charset="-128"/>
              </a:rPr>
              <a:t>】</a:t>
            </a: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(1)</a:t>
            </a:r>
            <a:r>
              <a:rPr lang="ja-JP" altLang="en-US" sz="1015">
                <a:solidFill>
                  <a:srgbClr val="000000"/>
                </a:solidFill>
                <a:latin typeface="ＭＳ ゴシック" pitchFamily="49" charset="-128"/>
                <a:ea typeface="ＭＳ ゴシック" pitchFamily="49" charset="-128"/>
              </a:rPr>
              <a:t>　手話通訳者設置</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(2)</a:t>
            </a:r>
            <a:r>
              <a:rPr lang="ja-JP" altLang="en-US" sz="1015">
                <a:solidFill>
                  <a:srgbClr val="000000"/>
                </a:solidFill>
                <a:latin typeface="ＭＳ ゴシック" pitchFamily="49" charset="-128"/>
                <a:ea typeface="ＭＳ ゴシック" pitchFamily="49" charset="-128"/>
              </a:rPr>
              <a:t>　字幕入り映像ライブラリーの提供</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(3)</a:t>
            </a:r>
            <a:r>
              <a:rPr lang="ja-JP" altLang="en-US" sz="1015">
                <a:solidFill>
                  <a:srgbClr val="000000"/>
                </a:solidFill>
                <a:latin typeface="ＭＳ ゴシック" pitchFamily="49" charset="-128"/>
                <a:ea typeface="ＭＳ ゴシック" pitchFamily="49" charset="-128"/>
              </a:rPr>
              <a:t>　点字・声の広報等発行</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(4)</a:t>
            </a:r>
            <a:r>
              <a:rPr lang="ja-JP" altLang="en-US" sz="1015">
                <a:solidFill>
                  <a:srgbClr val="000000"/>
                </a:solidFill>
                <a:latin typeface="ＭＳ ゴシック" pitchFamily="49" charset="-128"/>
                <a:ea typeface="ＭＳ ゴシック" pitchFamily="49" charset="-128"/>
              </a:rPr>
              <a:t>　点字による即時情報ネットワーク</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(5)</a:t>
            </a:r>
            <a:r>
              <a:rPr lang="ja-JP" altLang="en-US" sz="1015">
                <a:solidFill>
                  <a:srgbClr val="000000"/>
                </a:solidFill>
                <a:latin typeface="ＭＳ ゴシック" pitchFamily="49" charset="-128"/>
                <a:ea typeface="ＭＳ ゴシック" pitchFamily="49" charset="-128"/>
              </a:rPr>
              <a:t>　障害者ＩＴサポートセンター運営</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(6)</a:t>
            </a:r>
            <a:r>
              <a:rPr lang="ja-JP" altLang="en-US" sz="1015">
                <a:solidFill>
                  <a:srgbClr val="000000"/>
                </a:solidFill>
                <a:latin typeface="ＭＳ ゴシック" pitchFamily="49" charset="-128"/>
                <a:ea typeface="ＭＳ ゴシック" pitchFamily="49" charset="-128"/>
              </a:rPr>
              <a:t>　パソコンボランティア養成・派遣</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(7)</a:t>
            </a:r>
            <a:r>
              <a:rPr lang="ja-JP" altLang="en-US" sz="1015">
                <a:solidFill>
                  <a:srgbClr val="000000"/>
                </a:solidFill>
                <a:latin typeface="ＭＳ ゴシック" pitchFamily="49" charset="-128"/>
                <a:ea typeface="ＭＳ ゴシック" pitchFamily="49" charset="-128"/>
              </a:rPr>
              <a:t>　都道府県障害者社会参加推進センター運営</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(8)</a:t>
            </a:r>
            <a:r>
              <a:rPr lang="ja-JP" altLang="en-US" sz="1015">
                <a:solidFill>
                  <a:srgbClr val="000000"/>
                </a:solidFill>
                <a:latin typeface="ＭＳ ゴシック" pitchFamily="49" charset="-128"/>
                <a:ea typeface="ＭＳ ゴシック" pitchFamily="49" charset="-128"/>
              </a:rPr>
              <a:t>　</a:t>
            </a:r>
            <a:r>
              <a:rPr lang="zh-TW" altLang="en-US" sz="1015">
                <a:solidFill>
                  <a:srgbClr val="000000"/>
                </a:solidFill>
                <a:latin typeface="ＭＳ ゴシック" pitchFamily="49" charset="-128"/>
                <a:ea typeface="ＭＳ ゴシック" pitchFamily="49" charset="-128"/>
              </a:rPr>
              <a:t>奉仕員養成研修</a:t>
            </a:r>
            <a:endParaRPr lang="en-US" altLang="zh-TW"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(9)</a:t>
            </a:r>
            <a:r>
              <a:rPr lang="ja-JP" altLang="en-US" sz="1015">
                <a:solidFill>
                  <a:srgbClr val="000000"/>
                </a:solidFill>
                <a:latin typeface="ＭＳ ゴシック" pitchFamily="49" charset="-128"/>
                <a:ea typeface="ＭＳ ゴシック" pitchFamily="49" charset="-128"/>
              </a:rPr>
              <a:t>　レクリエーション活動等支援</a:t>
            </a: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(10)</a:t>
            </a:r>
            <a:r>
              <a:rPr lang="ja-JP" altLang="en-US" sz="1015">
                <a:solidFill>
                  <a:srgbClr val="000000"/>
                </a:solidFill>
                <a:latin typeface="ＭＳ ゴシック" pitchFamily="49" charset="-128"/>
                <a:ea typeface="ＭＳ ゴシック" pitchFamily="49" charset="-128"/>
              </a:rPr>
              <a:t> 芸術文化活動振興</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(11)</a:t>
            </a:r>
            <a:r>
              <a:rPr lang="ja-JP" altLang="en-US" sz="1015">
                <a:solidFill>
                  <a:srgbClr val="000000"/>
                </a:solidFill>
                <a:latin typeface="ＭＳ ゴシック" pitchFamily="49" charset="-128"/>
                <a:ea typeface="ＭＳ ゴシック" pitchFamily="49" charset="-128"/>
              </a:rPr>
              <a:t> サービス提供者情報提供等</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(12)</a:t>
            </a:r>
            <a:r>
              <a:rPr lang="ja-JP" altLang="en-US" sz="1015">
                <a:solidFill>
                  <a:srgbClr val="000000"/>
                </a:solidFill>
                <a:latin typeface="ＭＳ ゴシック" pitchFamily="49" charset="-128"/>
                <a:ea typeface="ＭＳ ゴシック" pitchFamily="49" charset="-128"/>
              </a:rPr>
              <a:t> 地域における障害者自立支援機器の普及促進</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en-US" altLang="ja-JP" sz="1015">
                <a:solidFill>
                  <a:srgbClr val="000000"/>
                </a:solidFill>
                <a:latin typeface="ＭＳ ゴシック" pitchFamily="49" charset="-128"/>
                <a:ea typeface="ＭＳ ゴシック" pitchFamily="49" charset="-128"/>
              </a:rPr>
              <a:t>    (13) </a:t>
            </a:r>
            <a:r>
              <a:rPr lang="ja-JP" altLang="en-US" sz="1015">
                <a:solidFill>
                  <a:srgbClr val="000000"/>
                </a:solidFill>
                <a:latin typeface="ＭＳ ゴシック" pitchFamily="49" charset="-128"/>
                <a:ea typeface="ＭＳ ゴシック" pitchFamily="49" charset="-128"/>
              </a:rPr>
              <a:t>視覚障害者用地域情報提供</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en-US" altLang="ja-JP" sz="1015">
                <a:solidFill>
                  <a:srgbClr val="000000"/>
                </a:solidFill>
                <a:latin typeface="ＭＳ ゴシック" pitchFamily="49" charset="-128"/>
                <a:ea typeface="ＭＳ ゴシック" pitchFamily="49" charset="-128"/>
              </a:rPr>
              <a:t>    (14) </a:t>
            </a:r>
            <a:r>
              <a:rPr lang="ja-JP" altLang="en-US" sz="1015">
                <a:solidFill>
                  <a:srgbClr val="000000"/>
                </a:solidFill>
                <a:latin typeface="ＭＳ ゴシック" pitchFamily="49" charset="-128"/>
                <a:ea typeface="ＭＳ ゴシック" pitchFamily="49" charset="-128"/>
              </a:rPr>
              <a:t>企業ＣＳＲ連携促進</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a:t>
            </a:r>
            <a:r>
              <a:rPr lang="ja-JP" altLang="en-US" sz="1015">
                <a:solidFill>
                  <a:srgbClr val="000000"/>
                </a:solidFill>
                <a:latin typeface="ＭＳ ゴシック" pitchFamily="49" charset="-128"/>
                <a:ea typeface="ＭＳ ゴシック" pitchFamily="49" charset="-128"/>
              </a:rPr>
              <a:t>就業・就労支援</a:t>
            </a:r>
            <a:r>
              <a:rPr lang="en-US" altLang="ja-JP" sz="1015">
                <a:solidFill>
                  <a:srgbClr val="000000"/>
                </a:solidFill>
                <a:latin typeface="ＭＳ ゴシック" pitchFamily="49" charset="-128"/>
                <a:ea typeface="ＭＳ ゴシック" pitchFamily="49" charset="-128"/>
              </a:rPr>
              <a:t>】</a:t>
            </a: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(1)</a:t>
            </a:r>
            <a:r>
              <a:rPr lang="ja-JP" altLang="en-US" sz="1015">
                <a:solidFill>
                  <a:srgbClr val="000000"/>
                </a:solidFill>
                <a:latin typeface="ＭＳ ゴシック" pitchFamily="49" charset="-128"/>
                <a:ea typeface="ＭＳ ゴシック" pitchFamily="49" charset="-128"/>
              </a:rPr>
              <a:t>　盲人ホームの運営</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(2)</a:t>
            </a:r>
            <a:r>
              <a:rPr lang="ja-JP" altLang="en-US" sz="1015">
                <a:solidFill>
                  <a:srgbClr val="000000"/>
                </a:solidFill>
                <a:latin typeface="ＭＳ ゴシック" pitchFamily="49" charset="-128"/>
                <a:ea typeface="ＭＳ ゴシック" pitchFamily="49" charset="-128"/>
              </a:rPr>
              <a:t>　重度障害者在宅就労促進（バーチャル工房支援）</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(3)  </a:t>
            </a:r>
            <a:r>
              <a:rPr lang="ja-JP" altLang="en-US" sz="1015">
                <a:solidFill>
                  <a:srgbClr val="000000"/>
                </a:solidFill>
                <a:latin typeface="ＭＳ ゴシック" pitchFamily="49" charset="-128"/>
                <a:ea typeface="ＭＳ ゴシック" pitchFamily="49" charset="-128"/>
              </a:rPr>
              <a:t>一般就労移行等促進　</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(4)</a:t>
            </a:r>
            <a:r>
              <a:rPr lang="ja-JP" altLang="en-US" sz="1015">
                <a:solidFill>
                  <a:srgbClr val="000000"/>
                </a:solidFill>
                <a:latin typeface="ＭＳ ゴシック" pitchFamily="49" charset="-128"/>
                <a:ea typeface="ＭＳ ゴシック" pitchFamily="49" charset="-128"/>
              </a:rPr>
              <a:t>　障害者就業・生活支援センター体制強化等</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a:t>
            </a:r>
            <a:r>
              <a:rPr lang="ja-JP" altLang="en-US" sz="1015">
                <a:solidFill>
                  <a:srgbClr val="000000"/>
                </a:solidFill>
                <a:latin typeface="ＭＳ ゴシック" pitchFamily="49" charset="-128"/>
                <a:ea typeface="ＭＳ ゴシック" pitchFamily="49" charset="-128"/>
              </a:rPr>
              <a:t>重度障害者に係る市町村特別支援</a:t>
            </a:r>
            <a:r>
              <a:rPr lang="en-US" altLang="ja-JP" sz="1015">
                <a:solidFill>
                  <a:srgbClr val="000000"/>
                </a:solidFill>
                <a:latin typeface="ＭＳ ゴシック" pitchFamily="49" charset="-128"/>
                <a:ea typeface="ＭＳ ゴシック" pitchFamily="49" charset="-128"/>
              </a:rPr>
              <a:t>】</a:t>
            </a:r>
          </a:p>
          <a:p>
            <a:pPr algn="just" eaLnBrk="1" hangingPunct="1">
              <a:lnSpc>
                <a:spcPts val="1477"/>
              </a:lnSpc>
              <a:spcBef>
                <a:spcPct val="0"/>
              </a:spcBef>
              <a:buNone/>
            </a:pPr>
            <a:r>
              <a:rPr lang="ja-JP" altLang="en-US" sz="1015">
                <a:solidFill>
                  <a:srgbClr val="000000"/>
                </a:solidFill>
                <a:latin typeface="ＭＳ ゴシック" pitchFamily="49" charset="-128"/>
                <a:ea typeface="ＭＳ ゴシック" pitchFamily="49" charset="-128"/>
              </a:rPr>
              <a:t>　</a:t>
            </a:r>
            <a:endParaRPr lang="en-US" altLang="ja-JP" sz="1015">
              <a:solidFill>
                <a:srgbClr val="000000"/>
              </a:solidFill>
              <a:latin typeface="ＭＳ ゴシック" pitchFamily="49" charset="-128"/>
              <a:ea typeface="ＭＳ ゴシック" pitchFamily="49" charset="-128"/>
            </a:endParaRPr>
          </a:p>
        </p:txBody>
      </p:sp>
      <p:sp>
        <p:nvSpPr>
          <p:cNvPr id="4100" name="Rectangle 4"/>
          <p:cNvSpPr>
            <a:spLocks noChangeArrowheads="1"/>
          </p:cNvSpPr>
          <p:nvPr/>
        </p:nvSpPr>
        <p:spPr bwMode="auto">
          <a:xfrm>
            <a:off x="322385" y="848458"/>
            <a:ext cx="4254012" cy="5838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1" tIns="8205" rIns="68571" bIns="820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eaLnBrk="1" hangingPunct="1">
              <a:lnSpc>
                <a:spcPts val="1292"/>
              </a:lnSpc>
              <a:spcBef>
                <a:spcPct val="0"/>
              </a:spcBef>
              <a:buNone/>
            </a:pPr>
            <a:r>
              <a:rPr lang="ja-JP" altLang="en-US" sz="1015" u="sng">
                <a:solidFill>
                  <a:srgbClr val="000000"/>
                </a:solidFill>
                <a:latin typeface="ＭＳ ゴシック" pitchFamily="49" charset="-128"/>
                <a:ea typeface="ＭＳ ゴシック" pitchFamily="49" charset="-128"/>
              </a:rPr>
              <a:t>１　専門性の高い相談支援事業</a:t>
            </a: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(1)  </a:t>
            </a:r>
            <a:r>
              <a:rPr lang="ja-JP" altLang="en-US" sz="1015">
                <a:solidFill>
                  <a:srgbClr val="000000"/>
                </a:solidFill>
                <a:latin typeface="ＭＳ ゴシック" pitchFamily="49" charset="-128"/>
                <a:ea typeface="ＭＳ ゴシック" pitchFamily="49" charset="-128"/>
              </a:rPr>
              <a:t>発達障害者支援センター運営事業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(2)</a:t>
            </a:r>
            <a:r>
              <a:rPr lang="ja-JP" altLang="en-US" sz="1015">
                <a:solidFill>
                  <a:srgbClr val="000000"/>
                </a:solidFill>
                <a:latin typeface="ＭＳ ゴシック" pitchFamily="49" charset="-128"/>
                <a:ea typeface="ＭＳ ゴシック" pitchFamily="49" charset="-128"/>
              </a:rPr>
              <a:t>　高次脳機能障害及びその関連障害に対する</a:t>
            </a: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支援普及事業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(3)</a:t>
            </a:r>
            <a:r>
              <a:rPr lang="ja-JP" altLang="en-US" sz="1015">
                <a:solidFill>
                  <a:srgbClr val="000000"/>
                </a:solidFill>
                <a:latin typeface="ＭＳ ゴシック" pitchFamily="49" charset="-128"/>
                <a:ea typeface="ＭＳ ゴシック" pitchFamily="49" charset="-128"/>
              </a:rPr>
              <a:t>　障害児等療育支援事業</a:t>
            </a:r>
            <a:r>
              <a:rPr lang="en-US" altLang="ja-JP" sz="1015">
                <a:solidFill>
                  <a:srgbClr val="000000"/>
                </a:solidFill>
                <a:latin typeface="ＭＳ ゴシック" pitchFamily="49" charset="-128"/>
                <a:ea typeface="ＭＳ ゴシック" pitchFamily="49" charset="-128"/>
              </a:rPr>
              <a:t>《</a:t>
            </a:r>
            <a:r>
              <a:rPr lang="ja-JP" altLang="en-US" sz="1015">
                <a:solidFill>
                  <a:srgbClr val="000000"/>
                </a:solidFill>
                <a:latin typeface="ＭＳ ゴシック" pitchFamily="49" charset="-128"/>
                <a:ea typeface="ＭＳ ゴシック" pitchFamily="49" charset="-128"/>
              </a:rPr>
              <a:t>交付税</a:t>
            </a:r>
            <a:r>
              <a:rPr lang="en-US" altLang="ja-JP" sz="1015">
                <a:solidFill>
                  <a:srgbClr val="000000"/>
                </a:solidFill>
                <a:latin typeface="ＭＳ ゴシック" pitchFamily="49" charset="-128"/>
                <a:ea typeface="ＭＳ ゴシック" pitchFamily="49" charset="-128"/>
              </a:rPr>
              <a:t>》</a:t>
            </a:r>
            <a:endParaRPr lang="ja-JP" altLang="en-US"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u="sng">
                <a:solidFill>
                  <a:srgbClr val="000000"/>
                </a:solidFill>
                <a:latin typeface="ＭＳ ゴシック" pitchFamily="49" charset="-128"/>
                <a:ea typeface="ＭＳ ゴシック" pitchFamily="49" charset="-128"/>
              </a:rPr>
              <a:t>２　専門性の高い意思疎通支援を行う者の養成研修事業</a:t>
            </a:r>
            <a:endParaRPr lang="en-US" altLang="ja-JP" sz="1015" u="sng">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(1)  </a:t>
            </a:r>
            <a:r>
              <a:rPr lang="ja-JP" altLang="en-US" sz="1015">
                <a:solidFill>
                  <a:srgbClr val="000000"/>
                </a:solidFill>
                <a:latin typeface="ＭＳ ゴシック" pitchFamily="49" charset="-128"/>
                <a:ea typeface="ＭＳ ゴシック" pitchFamily="49" charset="-128"/>
              </a:rPr>
              <a:t>手話通訳者・要約筆記者養成研修事業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en-US" altLang="ja-JP" sz="1015">
                <a:solidFill>
                  <a:srgbClr val="000000"/>
                </a:solidFill>
                <a:latin typeface="ＭＳ ゴシック" pitchFamily="49" charset="-128"/>
                <a:ea typeface="ＭＳ ゴシック" pitchFamily="49" charset="-128"/>
              </a:rPr>
              <a:t>  (2)</a:t>
            </a:r>
            <a:r>
              <a:rPr lang="ja-JP" altLang="en-US" sz="1015">
                <a:solidFill>
                  <a:srgbClr val="000000"/>
                </a:solidFill>
                <a:latin typeface="ＭＳ ゴシック" pitchFamily="49" charset="-128"/>
                <a:ea typeface="ＭＳ ゴシック" pitchFamily="49" charset="-128"/>
              </a:rPr>
              <a:t>　盲ろう者向け通訳・介助員養成研修事業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en-US" altLang="ja-JP" sz="1015">
                <a:solidFill>
                  <a:srgbClr val="000000"/>
                </a:solidFill>
                <a:latin typeface="ＭＳ ゴシック" pitchFamily="49" charset="-128"/>
                <a:ea typeface="ＭＳ ゴシック" pitchFamily="49" charset="-128"/>
              </a:rPr>
              <a:t>  (3)  </a:t>
            </a:r>
            <a:r>
              <a:rPr lang="ja-JP" altLang="en-US" sz="1015">
                <a:solidFill>
                  <a:srgbClr val="000000"/>
                </a:solidFill>
                <a:latin typeface="ＭＳ ゴシック" pitchFamily="49" charset="-128"/>
                <a:ea typeface="ＭＳ ゴシック" pitchFamily="49" charset="-128"/>
              </a:rPr>
              <a:t>失語症者向け意思疎通支援者養成研修事業</a:t>
            </a:r>
            <a:endParaRPr lang="en-US" altLang="ja-JP" sz="1015" u="sng">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u="sng">
                <a:solidFill>
                  <a:srgbClr val="000000"/>
                </a:solidFill>
                <a:latin typeface="ＭＳ ゴシック" pitchFamily="49" charset="-128"/>
                <a:ea typeface="ＭＳ ゴシック" pitchFamily="49" charset="-128"/>
              </a:rPr>
              <a:t>３　専門性の高い意思疎通支援を行う者の派遣事業</a:t>
            </a:r>
            <a:endParaRPr lang="en-US" altLang="ja-JP" sz="1015" u="sng">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(1)</a:t>
            </a:r>
            <a:r>
              <a:rPr lang="ja-JP" altLang="en-US" sz="1015">
                <a:solidFill>
                  <a:srgbClr val="000000"/>
                </a:solidFill>
                <a:latin typeface="ＭＳ ゴシック" pitchFamily="49" charset="-128"/>
                <a:ea typeface="ＭＳ ゴシック" pitchFamily="49" charset="-128"/>
              </a:rPr>
              <a:t>　手話通訳者・要約筆記者派遣事業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(2)</a:t>
            </a:r>
            <a:r>
              <a:rPr lang="ja-JP" altLang="en-US" sz="1015">
                <a:solidFill>
                  <a:srgbClr val="000000"/>
                </a:solidFill>
                <a:latin typeface="ＭＳ ゴシック" pitchFamily="49" charset="-128"/>
                <a:ea typeface="ＭＳ ゴシック" pitchFamily="49" charset="-128"/>
              </a:rPr>
              <a:t>　盲ろう者向け通訳・介助員派遣事業</a:t>
            </a:r>
            <a:endParaRPr lang="en-US" altLang="ja-JP" sz="1015" u="sng">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u="sng">
                <a:solidFill>
                  <a:srgbClr val="000000"/>
                </a:solidFill>
                <a:latin typeface="ＭＳ ゴシック" pitchFamily="49" charset="-128"/>
                <a:ea typeface="ＭＳ ゴシック" pitchFamily="49" charset="-128"/>
              </a:rPr>
              <a:t>４　意思疎通支援を行う者の派遣に係る市町村相互間の連絡調整事業</a:t>
            </a:r>
            <a:endParaRPr lang="en-US" altLang="ja-JP" sz="1015" u="sng">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u="sng">
                <a:solidFill>
                  <a:srgbClr val="000000"/>
                </a:solidFill>
                <a:latin typeface="ＭＳ ゴシック" pitchFamily="49" charset="-128"/>
                <a:ea typeface="ＭＳ ゴシック" pitchFamily="49" charset="-128"/>
              </a:rPr>
              <a:t>５　広域的な支援事業</a:t>
            </a: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(1)  </a:t>
            </a:r>
            <a:r>
              <a:rPr lang="ja-JP" altLang="en-US" sz="1015">
                <a:solidFill>
                  <a:srgbClr val="000000"/>
                </a:solidFill>
                <a:latin typeface="ＭＳ ゴシック" pitchFamily="49" charset="-128"/>
                <a:ea typeface="ＭＳ ゴシック" pitchFamily="49" charset="-128"/>
              </a:rPr>
              <a:t>都道府県相談支援体制整備事業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en-US" altLang="ja-JP" sz="1015">
                <a:solidFill>
                  <a:srgbClr val="000000"/>
                </a:solidFill>
                <a:latin typeface="ＭＳ ゴシック" pitchFamily="49" charset="-128"/>
                <a:ea typeface="ＭＳ ゴシック" pitchFamily="49" charset="-128"/>
              </a:rPr>
              <a:t>  (2)  </a:t>
            </a:r>
            <a:r>
              <a:rPr lang="ja-JP" altLang="en-US" sz="1015">
                <a:solidFill>
                  <a:srgbClr val="000000"/>
                </a:solidFill>
                <a:latin typeface="ＭＳ ゴシック" pitchFamily="49" charset="-128"/>
                <a:ea typeface="ＭＳ ゴシック" pitchFamily="49" charset="-128"/>
              </a:rPr>
              <a:t>精神障害者地域生活支援広域調整等事業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en-US" altLang="ja-JP" sz="1015">
                <a:solidFill>
                  <a:srgbClr val="000000"/>
                </a:solidFill>
                <a:latin typeface="ＭＳ ゴシック" pitchFamily="49" charset="-128"/>
                <a:ea typeface="ＭＳ ゴシック" pitchFamily="49" charset="-128"/>
              </a:rPr>
              <a:t>  (3)</a:t>
            </a:r>
            <a:r>
              <a:rPr lang="ja-JP" altLang="en-US" sz="1015">
                <a:solidFill>
                  <a:srgbClr val="000000"/>
                </a:solidFill>
                <a:latin typeface="ＭＳ ゴシック" pitchFamily="49" charset="-128"/>
                <a:ea typeface="ＭＳ ゴシック" pitchFamily="49" charset="-128"/>
              </a:rPr>
              <a:t>　発達障害者支援地域協議会による体制整備事業</a:t>
            </a: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６　サービス・相談支援者、指導者育成事業</a:t>
            </a: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(1)  </a:t>
            </a:r>
            <a:r>
              <a:rPr lang="ja-JP" altLang="en-US" sz="1015">
                <a:solidFill>
                  <a:srgbClr val="000000"/>
                </a:solidFill>
                <a:latin typeface="ＭＳ ゴシック" pitchFamily="49" charset="-128"/>
                <a:ea typeface="ＭＳ ゴシック" pitchFamily="49" charset="-128"/>
              </a:rPr>
              <a:t>障害支援区分認定調査員等研修事業</a:t>
            </a: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(2)</a:t>
            </a:r>
            <a:r>
              <a:rPr lang="ja-JP" altLang="en-US" sz="1015">
                <a:solidFill>
                  <a:srgbClr val="000000"/>
                </a:solidFill>
                <a:latin typeface="ＭＳ ゴシック" pitchFamily="49" charset="-128"/>
                <a:ea typeface="ＭＳ ゴシック" pitchFamily="49" charset="-128"/>
              </a:rPr>
              <a:t>　相談支援従事者研修事業</a:t>
            </a: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(3)  </a:t>
            </a:r>
            <a:r>
              <a:rPr lang="ja-JP" altLang="en-US" sz="1015">
                <a:solidFill>
                  <a:srgbClr val="000000"/>
                </a:solidFill>
                <a:latin typeface="ＭＳ ゴシック" pitchFamily="49" charset="-128"/>
                <a:ea typeface="ＭＳ ゴシック" pitchFamily="49" charset="-128"/>
              </a:rPr>
              <a:t>サービス管理責任者研修事業</a:t>
            </a: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(4)</a:t>
            </a:r>
            <a:r>
              <a:rPr lang="ja-JP" altLang="en-US" sz="1015">
                <a:solidFill>
                  <a:srgbClr val="000000"/>
                </a:solidFill>
                <a:latin typeface="ＭＳ ゴシック" pitchFamily="49" charset="-128"/>
                <a:ea typeface="ＭＳ ゴシック" pitchFamily="49" charset="-128"/>
              </a:rPr>
              <a:t>　居宅介護従事者等養成研修事業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(5)</a:t>
            </a:r>
            <a:r>
              <a:rPr lang="ja-JP" altLang="en-US" sz="1015">
                <a:solidFill>
                  <a:srgbClr val="000000"/>
                </a:solidFill>
                <a:latin typeface="ＭＳ ゴシック" pitchFamily="49" charset="-128"/>
                <a:ea typeface="ＭＳ ゴシック" pitchFamily="49" charset="-128"/>
              </a:rPr>
              <a:t>  身体障害者・知的障害者相談員活動強化事業</a:t>
            </a: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(6)  </a:t>
            </a:r>
            <a:r>
              <a:rPr lang="ja-JP" altLang="en-US" sz="1015">
                <a:solidFill>
                  <a:srgbClr val="000000"/>
                </a:solidFill>
                <a:latin typeface="ＭＳ ゴシック" pitchFamily="49" charset="-128"/>
                <a:ea typeface="ＭＳ ゴシック" pitchFamily="49" charset="-128"/>
              </a:rPr>
              <a:t>音声機能障害者発声訓練指導者養成事業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ja-JP" sz="1015">
                <a:solidFill>
                  <a:srgbClr val="000000"/>
                </a:solidFill>
                <a:latin typeface="ＭＳ ゴシック" pitchFamily="49" charset="-128"/>
                <a:ea typeface="ＭＳ ゴシック" pitchFamily="49" charset="-128"/>
              </a:rPr>
              <a:t>(7)  </a:t>
            </a:r>
            <a:r>
              <a:rPr lang="ja-JP" altLang="en-US" sz="1015">
                <a:solidFill>
                  <a:srgbClr val="000000"/>
                </a:solidFill>
                <a:latin typeface="ＭＳ ゴシック" pitchFamily="49" charset="-128"/>
                <a:ea typeface="ＭＳ ゴシック" pitchFamily="49" charset="-128"/>
              </a:rPr>
              <a:t>精神障害関係従事者養成研修事業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015">
                <a:solidFill>
                  <a:srgbClr val="000000"/>
                </a:solidFill>
                <a:latin typeface="ＭＳ ゴシック" pitchFamily="49" charset="-128"/>
                <a:ea typeface="ＭＳ ゴシック" pitchFamily="49" charset="-128"/>
              </a:rPr>
              <a:t>　</a:t>
            </a:r>
            <a:r>
              <a:rPr lang="en-US" altLang="zh-TW" sz="1015">
                <a:solidFill>
                  <a:srgbClr val="000000"/>
                </a:solidFill>
                <a:latin typeface="ＭＳ ゴシック" pitchFamily="49" charset="-128"/>
                <a:ea typeface="ＭＳ ゴシック" pitchFamily="49" charset="-128"/>
              </a:rPr>
              <a:t>(8)  </a:t>
            </a:r>
            <a:r>
              <a:rPr lang="ja-JP" altLang="en-US" sz="1015">
                <a:solidFill>
                  <a:srgbClr val="000000"/>
                </a:solidFill>
                <a:latin typeface="ＭＳ ゴシック" pitchFamily="49" charset="-128"/>
                <a:ea typeface="ＭＳ ゴシック" pitchFamily="49" charset="-128"/>
              </a:rPr>
              <a:t>精神障害者支援の障害特性と支援技法を学ぶ研修事業</a:t>
            </a:r>
            <a:endParaRPr lang="en-US" altLang="ja-JP" sz="1015">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endParaRPr lang="en-US" altLang="ja-JP"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endParaRPr lang="ja-JP" altLang="en-US" sz="1015">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endParaRPr lang="en-US" altLang="ja-JP" sz="1015">
              <a:solidFill>
                <a:srgbClr val="000000"/>
              </a:solidFill>
              <a:latin typeface="ＭＳ ゴシック" pitchFamily="49" charset="-128"/>
              <a:ea typeface="ＭＳ ゴシック" pitchFamily="49" charset="-128"/>
            </a:endParaRPr>
          </a:p>
        </p:txBody>
      </p:sp>
      <p:sp>
        <p:nvSpPr>
          <p:cNvPr id="4101" name="Rectangle 7"/>
          <p:cNvSpPr>
            <a:spLocks noChangeArrowheads="1"/>
          </p:cNvSpPr>
          <p:nvPr/>
        </p:nvSpPr>
        <p:spPr bwMode="auto">
          <a:xfrm>
            <a:off x="7628794" y="6238143"/>
            <a:ext cx="1065334" cy="134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395" tIns="42197" rIns="84395" bIns="42197"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15" dirty="0">
                <a:solidFill>
                  <a:srgbClr val="000000"/>
                </a:solidFill>
              </a:rPr>
              <a:t>注）下線は必須事業</a:t>
            </a:r>
          </a:p>
        </p:txBody>
      </p:sp>
      <p:sp>
        <p:nvSpPr>
          <p:cNvPr id="8" name="正方形/長方形 6"/>
          <p:cNvSpPr>
            <a:spLocks noChangeArrowheads="1"/>
          </p:cNvSpPr>
          <p:nvPr/>
        </p:nvSpPr>
        <p:spPr bwMode="auto">
          <a:xfrm>
            <a:off x="252046" y="703386"/>
            <a:ext cx="8639908" cy="573405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lIns="33973" tIns="6793" rIns="33973" bIns="6793"/>
          <a:lstStyle/>
          <a:p>
            <a:pPr marL="109907" indent="-109907" defTabSz="805982">
              <a:defRPr/>
            </a:pPr>
            <a:endParaRPr lang="ja-JP" altLang="en-US">
              <a:solidFill>
                <a:srgbClr val="000000"/>
              </a:solidFill>
            </a:endParaRPr>
          </a:p>
        </p:txBody>
      </p:sp>
      <p:sp>
        <p:nvSpPr>
          <p:cNvPr id="9" name="Rectangle 5"/>
          <p:cNvSpPr>
            <a:spLocks noChangeArrowheads="1"/>
          </p:cNvSpPr>
          <p:nvPr/>
        </p:nvSpPr>
        <p:spPr bwMode="auto">
          <a:xfrm>
            <a:off x="2045677" y="571500"/>
            <a:ext cx="4800600" cy="265235"/>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9525">
            <a:solidFill>
              <a:schemeClr val="tx1"/>
            </a:solidFill>
            <a:miter lim="800000"/>
            <a:headEnd/>
            <a:tailEnd/>
          </a:ln>
          <a:effectLst/>
        </p:spPr>
        <p:txBody>
          <a:bodyPr wrap="none" lIns="84395" tIns="42197" rIns="84395" bIns="42197" anchor="ctr"/>
          <a:lstStyle/>
          <a:p>
            <a:pPr algn="ctr">
              <a:defRPr/>
            </a:pPr>
            <a:r>
              <a:rPr lang="ja-JP" altLang="en-US" sz="1477" dirty="0">
                <a:solidFill>
                  <a:srgbClr val="000000"/>
                </a:solidFill>
                <a:latin typeface="Arial" pitchFamily="34" charset="0"/>
                <a:ea typeface="ＤＦ特太ゴシック体" pitchFamily="1" charset="-128"/>
              </a:rPr>
              <a:t>都　道　府　県　事　業</a:t>
            </a:r>
          </a:p>
        </p:txBody>
      </p:sp>
      <p:sp>
        <p:nvSpPr>
          <p:cNvPr id="4104" name="Text Box 11"/>
          <p:cNvSpPr txBox="1">
            <a:spLocks noChangeArrowheads="1"/>
          </p:cNvSpPr>
          <p:nvPr/>
        </p:nvSpPr>
        <p:spPr bwMode="auto">
          <a:xfrm>
            <a:off x="0" y="268167"/>
            <a:ext cx="9144000" cy="31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395" tIns="42197" rIns="84395" bIns="42197">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477">
                <a:solidFill>
                  <a:srgbClr val="000000"/>
                </a:solidFill>
                <a:latin typeface="ＤＦ特太ゴシック体" pitchFamily="49" charset="-128"/>
                <a:ea typeface="ＤＦ特太ゴシック体" pitchFamily="49" charset="-128"/>
              </a:rPr>
              <a:t>平成</a:t>
            </a:r>
            <a:r>
              <a:rPr lang="en-US" altLang="ja-JP" sz="1477">
                <a:solidFill>
                  <a:srgbClr val="000000"/>
                </a:solidFill>
                <a:latin typeface="ＤＦ特太ゴシック体" pitchFamily="49" charset="-128"/>
                <a:ea typeface="ＤＦ特太ゴシック体" pitchFamily="49" charset="-128"/>
              </a:rPr>
              <a:t>30</a:t>
            </a:r>
            <a:r>
              <a:rPr lang="ja-JP" altLang="en-US" sz="1477">
                <a:solidFill>
                  <a:srgbClr val="000000"/>
                </a:solidFill>
                <a:latin typeface="ＤＦ特太ゴシック体" pitchFamily="49" charset="-128"/>
                <a:ea typeface="ＤＦ特太ゴシック体" pitchFamily="49" charset="-128"/>
              </a:rPr>
              <a:t>年度地域生活支援事業一覧</a:t>
            </a:r>
            <a:endParaRPr lang="en-US" altLang="ja-JP" sz="1477">
              <a:solidFill>
                <a:srgbClr val="000000"/>
              </a:solidFill>
              <a:latin typeface="ＤＦ特太ゴシック体" pitchFamily="49" charset="-128"/>
              <a:ea typeface="ＤＦ特太ゴシック体" pitchFamily="49" charset="-128"/>
            </a:endParaRPr>
          </a:p>
        </p:txBody>
      </p:sp>
      <p:sp>
        <p:nvSpPr>
          <p:cNvPr id="4105" name="Rectangle 7"/>
          <p:cNvSpPr>
            <a:spLocks noChangeArrowheads="1"/>
          </p:cNvSpPr>
          <p:nvPr/>
        </p:nvSpPr>
        <p:spPr bwMode="auto">
          <a:xfrm>
            <a:off x="6233747" y="6238143"/>
            <a:ext cx="2460381" cy="199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395" tIns="42197" rIns="84395" bIns="42197"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015">
              <a:solidFill>
                <a:srgbClr val="000000"/>
              </a:solidFill>
            </a:endParaRPr>
          </a:p>
        </p:txBody>
      </p:sp>
      <p:sp>
        <p:nvSpPr>
          <p:cNvPr id="10"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79096" y="6535029"/>
            <a:ext cx="2057400" cy="365125"/>
          </a:xfrm>
        </p:spPr>
        <p:txBody>
          <a:bodyPr/>
          <a:lstStyle/>
          <a:p>
            <a:pPr>
              <a:defRPr/>
            </a:pPr>
            <a:fld id="{804D6B79-3AEB-42FE-A736-A41F7AEA0445}" type="slidenum">
              <a:rPr lang="en-US" altLang="ja-JP" smtClean="0"/>
              <a:pPr>
                <a:defRPr/>
              </a:pPr>
              <a:t>133</a:t>
            </a:fld>
            <a:endParaRPr lang="en-US" altLang="ja-JP" dirty="0"/>
          </a:p>
        </p:txBody>
      </p:sp>
    </p:spTree>
    <p:extLst>
      <p:ext uri="{BB962C8B-B14F-4D97-AF65-F5344CB8AC3E}">
        <p14:creationId xmlns:p14="http://schemas.microsoft.com/office/powerpoint/2010/main" val="22467841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484126" y="2324149"/>
            <a:ext cx="4292111" cy="3985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1" tIns="8205" rIns="68571" bIns="8205"/>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just" eaLnBrk="1" hangingPunct="1">
              <a:lnSpc>
                <a:spcPts val="1385"/>
              </a:lnSpc>
              <a:spcBef>
                <a:spcPct val="0"/>
              </a:spcBef>
              <a:buNone/>
              <a:defRPr/>
            </a:pPr>
            <a:r>
              <a:rPr lang="en-US" altLang="ja-JP" sz="1015" dirty="0">
                <a:solidFill>
                  <a:srgbClr val="000000"/>
                </a:solidFill>
                <a:latin typeface="ＭＳ ゴシック" pitchFamily="49" charset="-128"/>
                <a:ea typeface="ＭＳ ゴシック" pitchFamily="49" charset="-128"/>
              </a:rPr>
              <a:t>13</a:t>
            </a:r>
            <a:r>
              <a:rPr lang="ja-JP" altLang="en-US" sz="1015" dirty="0">
                <a:solidFill>
                  <a:srgbClr val="000000"/>
                </a:solidFill>
                <a:latin typeface="ＭＳ ゴシック" pitchFamily="49" charset="-128"/>
                <a:ea typeface="ＭＳ ゴシック" pitchFamily="49" charset="-128"/>
              </a:rPr>
              <a:t>　成年後見制度普及啓発事業</a:t>
            </a:r>
          </a:p>
          <a:p>
            <a:pPr algn="just" eaLnBrk="1" hangingPunct="1">
              <a:lnSpc>
                <a:spcPts val="1385"/>
              </a:lnSpc>
              <a:spcBef>
                <a:spcPct val="0"/>
              </a:spcBef>
              <a:buNone/>
              <a:defRPr/>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r>
              <a:rPr lang="en-US" altLang="ja-JP" sz="1015" dirty="0">
                <a:solidFill>
                  <a:srgbClr val="000000"/>
                </a:solidFill>
                <a:latin typeface="ＭＳ ゴシック" pitchFamily="49" charset="-128"/>
                <a:ea typeface="ＭＳ ゴシック" pitchFamily="49" charset="-128"/>
              </a:rPr>
              <a:t>14</a:t>
            </a:r>
            <a:r>
              <a:rPr lang="ja-JP" altLang="en-US" sz="1015" dirty="0">
                <a:solidFill>
                  <a:srgbClr val="000000"/>
                </a:solidFill>
                <a:latin typeface="ＭＳ ゴシック" pitchFamily="49" charset="-128"/>
                <a:ea typeface="ＭＳ ゴシック" pitchFamily="49" charset="-128"/>
              </a:rPr>
              <a:t>　アルコール関連問題に取り組む民間団体支援事業</a:t>
            </a:r>
          </a:p>
          <a:p>
            <a:pPr algn="just" eaLnBrk="1" hangingPunct="1">
              <a:lnSpc>
                <a:spcPts val="1385"/>
              </a:lnSpc>
              <a:spcBef>
                <a:spcPct val="0"/>
              </a:spcBef>
              <a:buNone/>
              <a:defRPr/>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r>
              <a:rPr lang="en-US" altLang="ja-JP" sz="1015" dirty="0">
                <a:solidFill>
                  <a:srgbClr val="000000"/>
                </a:solidFill>
                <a:latin typeface="ＭＳ ゴシック" pitchFamily="49" charset="-128"/>
                <a:ea typeface="ＭＳ ゴシック" pitchFamily="49" charset="-128"/>
              </a:rPr>
              <a:t>15</a:t>
            </a:r>
            <a:r>
              <a:rPr lang="ja-JP" altLang="en-US" sz="1015" dirty="0">
                <a:solidFill>
                  <a:srgbClr val="000000"/>
                </a:solidFill>
                <a:latin typeface="ＭＳ ゴシック" pitchFamily="49" charset="-128"/>
                <a:ea typeface="ＭＳ ゴシック" pitchFamily="49" charset="-128"/>
              </a:rPr>
              <a:t>　薬物依存症に関する問題に取り組む民間団体</a:t>
            </a: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r>
              <a:rPr lang="ja-JP" altLang="en-US" sz="1015" dirty="0">
                <a:solidFill>
                  <a:srgbClr val="000000"/>
                </a:solidFill>
                <a:latin typeface="ＭＳ ゴシック" pitchFamily="49" charset="-128"/>
                <a:ea typeface="ＭＳ ゴシック" pitchFamily="49" charset="-128"/>
              </a:rPr>
              <a:t>　　支援事業</a:t>
            </a:r>
          </a:p>
          <a:p>
            <a:pPr algn="just" eaLnBrk="1" hangingPunct="1">
              <a:lnSpc>
                <a:spcPts val="1385"/>
              </a:lnSpc>
              <a:spcBef>
                <a:spcPct val="0"/>
              </a:spcBef>
              <a:buNone/>
              <a:defRPr/>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r>
              <a:rPr lang="en-US" altLang="ja-JP" sz="1015" dirty="0">
                <a:solidFill>
                  <a:srgbClr val="000000"/>
                </a:solidFill>
                <a:latin typeface="ＭＳ ゴシック" pitchFamily="49" charset="-128"/>
                <a:ea typeface="ＭＳ ゴシック" pitchFamily="49" charset="-128"/>
              </a:rPr>
              <a:t>16</a:t>
            </a:r>
            <a:r>
              <a:rPr lang="ja-JP" altLang="en-US" sz="1015" dirty="0">
                <a:solidFill>
                  <a:srgbClr val="000000"/>
                </a:solidFill>
                <a:latin typeface="ＭＳ ゴシック" pitchFamily="49" charset="-128"/>
                <a:ea typeface="ＭＳ ゴシック" pitchFamily="49" charset="-128"/>
              </a:rPr>
              <a:t>　ギャンブル等依存症に関する問題に取り組む</a:t>
            </a: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r>
              <a:rPr lang="ja-JP" altLang="en-US" sz="1015" dirty="0">
                <a:solidFill>
                  <a:srgbClr val="000000"/>
                </a:solidFill>
                <a:latin typeface="ＭＳ ゴシック" pitchFamily="49" charset="-128"/>
                <a:ea typeface="ＭＳ ゴシック" pitchFamily="49" charset="-128"/>
              </a:rPr>
              <a:t>　　民間団体支援事業</a:t>
            </a:r>
          </a:p>
          <a:p>
            <a:pPr algn="just" eaLnBrk="1" hangingPunct="1">
              <a:lnSpc>
                <a:spcPts val="1385"/>
              </a:lnSpc>
              <a:spcBef>
                <a:spcPct val="0"/>
              </a:spcBef>
              <a:buNone/>
              <a:defRPr/>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r>
              <a:rPr lang="en-US" altLang="ja-JP" sz="1015" dirty="0">
                <a:solidFill>
                  <a:srgbClr val="000000"/>
                </a:solidFill>
                <a:latin typeface="ＭＳ ゴシック" pitchFamily="49" charset="-128"/>
                <a:ea typeface="ＭＳ ゴシック" pitchFamily="49" charset="-128"/>
              </a:rPr>
              <a:t>17</a:t>
            </a:r>
            <a:r>
              <a:rPr lang="ja-JP" altLang="en-US" sz="1015" dirty="0">
                <a:solidFill>
                  <a:srgbClr val="000000"/>
                </a:solidFill>
                <a:latin typeface="ＭＳ ゴシック" pitchFamily="49" charset="-128"/>
                <a:ea typeface="ＭＳ ゴシック" pitchFamily="49" charset="-128"/>
              </a:rPr>
              <a:t>　「心のバリアフリー」推進事業</a:t>
            </a: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r>
              <a:rPr lang="en-US" altLang="ja-JP" sz="1015" dirty="0">
                <a:solidFill>
                  <a:srgbClr val="000000"/>
                </a:solidFill>
                <a:latin typeface="ＭＳ ゴシック" pitchFamily="49" charset="-128"/>
                <a:ea typeface="ＭＳ ゴシック" pitchFamily="49" charset="-128"/>
              </a:rPr>
              <a:t>18</a:t>
            </a:r>
            <a:r>
              <a:rPr lang="ja-JP" altLang="en-US" sz="1015" dirty="0">
                <a:solidFill>
                  <a:srgbClr val="000000"/>
                </a:solidFill>
                <a:latin typeface="ＭＳ ゴシック" pitchFamily="49" charset="-128"/>
                <a:ea typeface="ＭＳ ゴシック" pitchFamily="49" charset="-128"/>
              </a:rPr>
              <a:t>　身体障害者補助犬育成促進事業</a:t>
            </a: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r>
              <a:rPr lang="en-US" altLang="ja-JP" sz="1015" dirty="0">
                <a:solidFill>
                  <a:srgbClr val="000000"/>
                </a:solidFill>
                <a:latin typeface="ＭＳ ゴシック" pitchFamily="49" charset="-128"/>
                <a:ea typeface="ＭＳ ゴシック" pitchFamily="49" charset="-128"/>
              </a:rPr>
              <a:t>19</a:t>
            </a:r>
            <a:r>
              <a:rPr lang="ja-JP" altLang="en-US" sz="1015" dirty="0">
                <a:solidFill>
                  <a:srgbClr val="000000"/>
                </a:solidFill>
                <a:latin typeface="ＭＳ ゴシック" pitchFamily="49" charset="-128"/>
                <a:ea typeface="ＭＳ ゴシック" pitchFamily="49" charset="-128"/>
              </a:rPr>
              <a:t>　発達障害児者及び家族等支援事業</a:t>
            </a: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r>
              <a:rPr lang="en-US" altLang="ja-JP" sz="1015" dirty="0">
                <a:solidFill>
                  <a:srgbClr val="000000"/>
                </a:solidFill>
                <a:latin typeface="ＭＳ ゴシック" pitchFamily="49" charset="-128"/>
                <a:ea typeface="ＭＳ ゴシック" pitchFamily="49" charset="-128"/>
              </a:rPr>
              <a:t>20</a:t>
            </a:r>
            <a:r>
              <a:rPr lang="ja-JP" altLang="en-US" sz="1015" dirty="0">
                <a:solidFill>
                  <a:srgbClr val="000000"/>
                </a:solidFill>
                <a:latin typeface="ＭＳ ゴシック" pitchFamily="49" charset="-128"/>
                <a:ea typeface="ＭＳ ゴシック" pitchFamily="49" charset="-128"/>
              </a:rPr>
              <a:t>　発達障害専門医療機関ネットワーク構築事業</a:t>
            </a: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r>
              <a:rPr lang="en-US" altLang="ja-JP" sz="1015" dirty="0">
                <a:solidFill>
                  <a:srgbClr val="000000"/>
                </a:solidFill>
                <a:latin typeface="ＭＳ ゴシック" pitchFamily="49" charset="-128"/>
                <a:ea typeface="ＭＳ ゴシック" pitchFamily="49" charset="-128"/>
              </a:rPr>
              <a:t>21</a:t>
            </a:r>
            <a:r>
              <a:rPr lang="ja-JP" altLang="en-US" sz="1015" dirty="0">
                <a:solidFill>
                  <a:srgbClr val="000000"/>
                </a:solidFill>
                <a:latin typeface="ＭＳ ゴシック" pitchFamily="49" charset="-128"/>
                <a:ea typeface="ＭＳ ゴシック" pitchFamily="49" charset="-128"/>
              </a:rPr>
              <a:t>　精神障害にも対応した地域包括ケアシステムの構築推進</a:t>
            </a:r>
            <a:r>
              <a:rPr lang="ja-JP" altLang="en-US" sz="1015" dirty="0" smtClean="0">
                <a:solidFill>
                  <a:srgbClr val="000000"/>
                </a:solidFill>
                <a:latin typeface="ＭＳ ゴシック" pitchFamily="49" charset="-128"/>
                <a:ea typeface="ＭＳ ゴシック" pitchFamily="49" charset="-128"/>
              </a:rPr>
              <a:t>事業</a:t>
            </a: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r>
              <a:rPr lang="ja-JP" altLang="en-US" sz="969" dirty="0">
                <a:solidFill>
                  <a:srgbClr val="000000"/>
                </a:solidFill>
                <a:latin typeface="ＭＳ ゴシック" pitchFamily="49" charset="-128"/>
                <a:ea typeface="ＭＳ ゴシック" pitchFamily="49" charset="-128"/>
              </a:rPr>
              <a:t>　　　　　　　　　　　　　　　　（</a:t>
            </a:r>
            <a:r>
              <a:rPr lang="en-US" altLang="ja-JP" sz="969" dirty="0">
                <a:solidFill>
                  <a:srgbClr val="000000"/>
                </a:solidFill>
                <a:latin typeface="ＭＳ ゴシック" pitchFamily="49" charset="-128"/>
                <a:ea typeface="ＭＳ ゴシック" pitchFamily="49" charset="-128"/>
              </a:rPr>
              <a:t>※</a:t>
            </a:r>
            <a:r>
              <a:rPr lang="ja-JP" altLang="en-US" sz="969" dirty="0">
                <a:solidFill>
                  <a:srgbClr val="000000"/>
                </a:solidFill>
                <a:latin typeface="ＭＳ ゴシック" pitchFamily="49" charset="-128"/>
                <a:ea typeface="ＭＳ ゴシック" pitchFamily="49" charset="-128"/>
              </a:rPr>
              <a:t>）定額（</a:t>
            </a:r>
            <a:r>
              <a:rPr lang="en-US" altLang="ja-JP" sz="969" dirty="0">
                <a:solidFill>
                  <a:srgbClr val="000000"/>
                </a:solidFill>
                <a:latin typeface="ＭＳ ゴシック" pitchFamily="49" charset="-128"/>
                <a:ea typeface="ＭＳ ゴシック" pitchFamily="49" charset="-128"/>
              </a:rPr>
              <a:t>10/10</a:t>
            </a:r>
            <a:r>
              <a:rPr lang="ja-JP" altLang="en-US" sz="969" dirty="0">
                <a:solidFill>
                  <a:srgbClr val="000000"/>
                </a:solidFill>
                <a:latin typeface="ＭＳ ゴシック" pitchFamily="49" charset="-128"/>
                <a:ea typeface="ＭＳ ゴシック" pitchFamily="49" charset="-128"/>
              </a:rPr>
              <a:t>相当）補助を含む。</a:t>
            </a:r>
            <a:endParaRPr lang="en-US" altLang="ja-JP" sz="969"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defRPr/>
            </a:pPr>
            <a:endParaRPr lang="en-US" altLang="ja-JP" sz="1015" dirty="0">
              <a:solidFill>
                <a:srgbClr val="000000"/>
              </a:solidFill>
              <a:latin typeface="ＭＳ ゴシック" pitchFamily="49" charset="-128"/>
              <a:ea typeface="ＭＳ ゴシック" pitchFamily="49" charset="-128"/>
            </a:endParaRPr>
          </a:p>
        </p:txBody>
      </p:sp>
      <p:sp>
        <p:nvSpPr>
          <p:cNvPr id="5123" name="Rectangle 4"/>
          <p:cNvSpPr>
            <a:spLocks noChangeArrowheads="1"/>
          </p:cNvSpPr>
          <p:nvPr/>
        </p:nvSpPr>
        <p:spPr bwMode="auto">
          <a:xfrm>
            <a:off x="460131" y="2324206"/>
            <a:ext cx="4254011" cy="4237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1" tIns="8205" rIns="68571" bIns="820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eaLnBrk="1" hangingPunct="1">
              <a:lnSpc>
                <a:spcPts val="1385"/>
              </a:lnSpc>
              <a:spcBef>
                <a:spcPct val="0"/>
              </a:spcBef>
              <a:buNone/>
            </a:pPr>
            <a:r>
              <a:rPr lang="ja-JP" altLang="en-US" sz="1015" dirty="0">
                <a:solidFill>
                  <a:srgbClr val="000000"/>
                </a:solidFill>
                <a:latin typeface="ＭＳ ゴシック" pitchFamily="49" charset="-128"/>
                <a:ea typeface="ＭＳ ゴシック" pitchFamily="49" charset="-128"/>
              </a:rPr>
              <a:t>　１　発達障害児者地域生活支援モデル事業</a:t>
            </a:r>
          </a:p>
          <a:p>
            <a:pPr algn="just" eaLnBrk="1" hangingPunct="1">
              <a:lnSpc>
                <a:spcPts val="1385"/>
              </a:lnSpc>
              <a:spcBef>
                <a:spcPct val="0"/>
              </a:spcBef>
              <a:buNone/>
            </a:pPr>
            <a:endParaRPr lang="ja-JP" altLang="en-US"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dirty="0">
                <a:solidFill>
                  <a:srgbClr val="000000"/>
                </a:solidFill>
                <a:latin typeface="ＭＳ ゴシック" pitchFamily="49" charset="-128"/>
                <a:ea typeface="ＭＳ ゴシック" pitchFamily="49" charset="-128"/>
              </a:rPr>
              <a:t>　２　かかりつけ医等発達障害対応力向上研修事業</a:t>
            </a:r>
          </a:p>
          <a:p>
            <a:pPr algn="just" eaLnBrk="1" hangingPunct="1">
              <a:lnSpc>
                <a:spcPts val="1385"/>
              </a:lnSpc>
              <a:spcBef>
                <a:spcPct val="0"/>
              </a:spcBef>
              <a:buNone/>
            </a:pPr>
            <a:endParaRPr lang="ja-JP" altLang="en-US"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dirty="0">
                <a:solidFill>
                  <a:srgbClr val="000000"/>
                </a:solidFill>
                <a:latin typeface="ＭＳ ゴシック" pitchFamily="49" charset="-128"/>
                <a:ea typeface="ＭＳ ゴシック" pitchFamily="49" charset="-128"/>
              </a:rPr>
              <a:t>　３　発達障害者支援体制整備事業</a:t>
            </a:r>
          </a:p>
          <a:p>
            <a:pPr algn="just" eaLnBrk="1" hangingPunct="1">
              <a:lnSpc>
                <a:spcPts val="1385"/>
              </a:lnSpc>
              <a:spcBef>
                <a:spcPct val="0"/>
              </a:spcBef>
              <a:buNone/>
            </a:pPr>
            <a:endParaRPr lang="ja-JP" altLang="en-US"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dirty="0">
                <a:solidFill>
                  <a:srgbClr val="000000"/>
                </a:solidFill>
                <a:latin typeface="ＭＳ ゴシック" pitchFamily="49" charset="-128"/>
                <a:ea typeface="ＭＳ ゴシック" pitchFamily="49" charset="-128"/>
              </a:rPr>
              <a:t>　４　障害者虐待防止対策支援事業</a:t>
            </a:r>
          </a:p>
          <a:p>
            <a:pPr algn="just" eaLnBrk="1" hangingPunct="1">
              <a:lnSpc>
                <a:spcPts val="1385"/>
              </a:lnSpc>
              <a:spcBef>
                <a:spcPct val="0"/>
              </a:spcBef>
              <a:buNone/>
            </a:pPr>
            <a:endParaRPr lang="ja-JP" altLang="en-US"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dirty="0">
                <a:solidFill>
                  <a:srgbClr val="000000"/>
                </a:solidFill>
                <a:latin typeface="ＭＳ ゴシック" pitchFamily="49" charset="-128"/>
                <a:ea typeface="ＭＳ ゴシック" pitchFamily="49" charset="-128"/>
              </a:rPr>
              <a:t>　５　障害者就業・生活支援センター事業</a:t>
            </a:r>
          </a:p>
          <a:p>
            <a:pPr algn="just" eaLnBrk="1" hangingPunct="1">
              <a:lnSpc>
                <a:spcPts val="1385"/>
              </a:lnSpc>
              <a:spcBef>
                <a:spcPct val="0"/>
              </a:spcBef>
              <a:buNone/>
            </a:pPr>
            <a:endParaRPr lang="ja-JP" altLang="en-US"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dirty="0">
                <a:solidFill>
                  <a:srgbClr val="000000"/>
                </a:solidFill>
                <a:latin typeface="ＭＳ ゴシック" pitchFamily="49" charset="-128"/>
                <a:ea typeface="ＭＳ ゴシック" pitchFamily="49" charset="-128"/>
              </a:rPr>
              <a:t>　６　工賃向上計画支援等事業（</a:t>
            </a:r>
            <a:r>
              <a:rPr lang="en-US" altLang="ja-JP" sz="1015" dirty="0">
                <a:solidFill>
                  <a:srgbClr val="000000"/>
                </a:solidFill>
                <a:latin typeface="ＭＳ ゴシック" pitchFamily="49" charset="-128"/>
                <a:ea typeface="ＭＳ ゴシック" pitchFamily="49" charset="-128"/>
              </a:rPr>
              <a:t>※</a:t>
            </a:r>
            <a:r>
              <a:rPr lang="ja-JP" altLang="en-US" sz="1015" dirty="0">
                <a:solidFill>
                  <a:srgbClr val="000000"/>
                </a:solidFill>
                <a:latin typeface="ＭＳ ゴシック" pitchFamily="49" charset="-128"/>
                <a:ea typeface="ＭＳ ゴシック" pitchFamily="49" charset="-128"/>
              </a:rPr>
              <a:t>）</a:t>
            </a:r>
          </a:p>
          <a:p>
            <a:pPr algn="just" eaLnBrk="1" hangingPunct="1">
              <a:lnSpc>
                <a:spcPts val="1385"/>
              </a:lnSpc>
              <a:spcBef>
                <a:spcPct val="0"/>
              </a:spcBef>
              <a:buNone/>
            </a:pPr>
            <a:endParaRPr lang="ja-JP" altLang="en-US"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dirty="0">
                <a:solidFill>
                  <a:srgbClr val="000000"/>
                </a:solidFill>
                <a:latin typeface="ＭＳ ゴシック" pitchFamily="49" charset="-128"/>
                <a:ea typeface="ＭＳ ゴシック" pitchFamily="49" charset="-128"/>
              </a:rPr>
              <a:t>　７　就労移行等連携調整事業</a:t>
            </a:r>
          </a:p>
          <a:p>
            <a:pPr algn="just" eaLnBrk="1" hangingPunct="1">
              <a:lnSpc>
                <a:spcPts val="1385"/>
              </a:lnSpc>
              <a:spcBef>
                <a:spcPct val="0"/>
              </a:spcBef>
              <a:buNone/>
            </a:pPr>
            <a:endParaRPr lang="ja-JP" altLang="en-US"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dirty="0">
                <a:solidFill>
                  <a:srgbClr val="000000"/>
                </a:solidFill>
                <a:latin typeface="ＭＳ ゴシック" pitchFamily="49" charset="-128"/>
                <a:ea typeface="ＭＳ ゴシック" pitchFamily="49" charset="-128"/>
              </a:rPr>
              <a:t>　８　障害者芸術・文化祭開催事業（</a:t>
            </a:r>
            <a:r>
              <a:rPr lang="en-US" altLang="ja-JP" sz="1015" dirty="0">
                <a:solidFill>
                  <a:srgbClr val="000000"/>
                </a:solidFill>
                <a:latin typeface="ＭＳ ゴシック" pitchFamily="49" charset="-128"/>
                <a:ea typeface="ＭＳ ゴシック" pitchFamily="49" charset="-128"/>
              </a:rPr>
              <a:t>※</a:t>
            </a:r>
            <a:r>
              <a:rPr lang="ja-JP" altLang="en-US" sz="1015" dirty="0">
                <a:solidFill>
                  <a:srgbClr val="000000"/>
                </a:solidFill>
                <a:latin typeface="ＭＳ ゴシック" pitchFamily="49" charset="-128"/>
                <a:ea typeface="ＭＳ ゴシック" pitchFamily="49" charset="-128"/>
              </a:rPr>
              <a:t>）</a:t>
            </a:r>
          </a:p>
          <a:p>
            <a:pPr algn="just" eaLnBrk="1" hangingPunct="1">
              <a:lnSpc>
                <a:spcPts val="1385"/>
              </a:lnSpc>
              <a:spcBef>
                <a:spcPct val="0"/>
              </a:spcBef>
              <a:buNone/>
            </a:pPr>
            <a:endParaRPr lang="ja-JP" altLang="en-US"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dirty="0">
                <a:solidFill>
                  <a:srgbClr val="000000"/>
                </a:solidFill>
                <a:latin typeface="ＭＳ ゴシック" pitchFamily="49" charset="-128"/>
                <a:ea typeface="ＭＳ ゴシック" pitchFamily="49" charset="-128"/>
              </a:rPr>
              <a:t>　９　障害者芸術・文化祭のサテライト開催事業</a:t>
            </a:r>
          </a:p>
          <a:p>
            <a:pPr algn="just" eaLnBrk="1" hangingPunct="1">
              <a:lnSpc>
                <a:spcPts val="1385"/>
              </a:lnSpc>
              <a:spcBef>
                <a:spcPct val="0"/>
              </a:spcBef>
              <a:buNone/>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dirty="0">
                <a:solidFill>
                  <a:srgbClr val="000000"/>
                </a:solidFill>
                <a:latin typeface="ＭＳ ゴシック" pitchFamily="49" charset="-128"/>
                <a:ea typeface="ＭＳ ゴシック" pitchFamily="49" charset="-128"/>
              </a:rPr>
              <a:t>　</a:t>
            </a:r>
            <a:r>
              <a:rPr lang="en-US" altLang="ja-JP" sz="1015" dirty="0">
                <a:solidFill>
                  <a:srgbClr val="000000"/>
                </a:solidFill>
                <a:latin typeface="ＭＳ ゴシック" pitchFamily="49" charset="-128"/>
                <a:ea typeface="ＭＳ ゴシック" pitchFamily="49" charset="-128"/>
              </a:rPr>
              <a:t>10</a:t>
            </a:r>
            <a:r>
              <a:rPr lang="ja-JP" altLang="en-US" sz="1015" dirty="0">
                <a:solidFill>
                  <a:srgbClr val="000000"/>
                </a:solidFill>
                <a:latin typeface="ＭＳ ゴシック" pitchFamily="49" charset="-128"/>
                <a:ea typeface="ＭＳ ゴシック" pitchFamily="49" charset="-128"/>
              </a:rPr>
              <a:t>　医療的ケア児等コーディネーター養成研修等事業</a:t>
            </a: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385"/>
              </a:lnSpc>
              <a:spcBef>
                <a:spcPct val="0"/>
              </a:spcBef>
              <a:buNone/>
            </a:pPr>
            <a:r>
              <a:rPr lang="ja-JP" altLang="en-US" sz="1015" dirty="0">
                <a:solidFill>
                  <a:srgbClr val="000000"/>
                </a:solidFill>
                <a:latin typeface="ＭＳ ゴシック" pitchFamily="49" charset="-128"/>
                <a:ea typeface="ＭＳ ゴシック" pitchFamily="49" charset="-128"/>
              </a:rPr>
              <a:t>　</a:t>
            </a:r>
            <a:r>
              <a:rPr lang="en-US" altLang="ja-JP" sz="1015" dirty="0">
                <a:solidFill>
                  <a:srgbClr val="000000"/>
                </a:solidFill>
                <a:latin typeface="ＭＳ ゴシック" pitchFamily="49" charset="-128"/>
                <a:ea typeface="ＭＳ ゴシック" pitchFamily="49" charset="-128"/>
              </a:rPr>
              <a:t>11</a:t>
            </a:r>
            <a:r>
              <a:rPr lang="ja-JP" altLang="en-US" sz="1015" dirty="0">
                <a:solidFill>
                  <a:srgbClr val="000000"/>
                </a:solidFill>
                <a:latin typeface="ＭＳ ゴシック" pitchFamily="49" charset="-128"/>
                <a:ea typeface="ＭＳ ゴシック" pitchFamily="49" charset="-128"/>
              </a:rPr>
              <a:t>　強度行動障害支援者養成研修事業（基礎研修、実践研修）</a:t>
            </a:r>
          </a:p>
          <a:p>
            <a:pPr algn="just" eaLnBrk="1" hangingPunct="1">
              <a:lnSpc>
                <a:spcPts val="1385"/>
              </a:lnSpc>
              <a:spcBef>
                <a:spcPct val="0"/>
              </a:spcBef>
              <a:buNone/>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en-US" altLang="ja-JP" sz="1015" dirty="0">
                <a:solidFill>
                  <a:srgbClr val="000000"/>
                </a:solidFill>
                <a:latin typeface="ＭＳ ゴシック" pitchFamily="49" charset="-128"/>
                <a:ea typeface="ＭＳ ゴシック" pitchFamily="49" charset="-128"/>
              </a:rPr>
              <a:t>  12</a:t>
            </a:r>
            <a:r>
              <a:rPr lang="ja-JP" altLang="en-US" sz="1015" dirty="0">
                <a:solidFill>
                  <a:srgbClr val="000000"/>
                </a:solidFill>
                <a:latin typeface="ＭＳ ゴシック" pitchFamily="49" charset="-128"/>
                <a:ea typeface="ＭＳ ゴシック" pitchFamily="49" charset="-128"/>
              </a:rPr>
              <a:t>　障害福祉従事者の専門性向上のための研修受講促進事業</a:t>
            </a:r>
          </a:p>
          <a:p>
            <a:pPr algn="just" eaLnBrk="1" hangingPunct="1">
              <a:lnSpc>
                <a:spcPts val="1292"/>
              </a:lnSpc>
              <a:spcBef>
                <a:spcPct val="0"/>
              </a:spcBef>
              <a:buNone/>
            </a:pPr>
            <a:endParaRPr lang="en-US" altLang="ja-JP" sz="1015" dirty="0">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endParaRPr lang="ja-JP" altLang="en-US" sz="1015" dirty="0">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endParaRPr lang="en-US" altLang="ja-JP" sz="1015" dirty="0">
              <a:solidFill>
                <a:srgbClr val="000000"/>
              </a:solidFill>
              <a:latin typeface="ＭＳ ゴシック" pitchFamily="49" charset="-128"/>
              <a:ea typeface="ＭＳ ゴシック" pitchFamily="49" charset="-128"/>
            </a:endParaRPr>
          </a:p>
        </p:txBody>
      </p:sp>
      <p:sp>
        <p:nvSpPr>
          <p:cNvPr id="4101" name="正方形/長方形 6"/>
          <p:cNvSpPr>
            <a:spLocks noChangeArrowheads="1"/>
          </p:cNvSpPr>
          <p:nvPr/>
        </p:nvSpPr>
        <p:spPr bwMode="auto">
          <a:xfrm>
            <a:off x="252046" y="703386"/>
            <a:ext cx="8639908" cy="573405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lIns="33973" tIns="6793" rIns="33973" bIns="6793"/>
          <a:lstStyle/>
          <a:p>
            <a:pPr marL="109907" indent="-109907" defTabSz="805982">
              <a:defRPr/>
            </a:pPr>
            <a:endParaRPr lang="ja-JP" altLang="en-US">
              <a:solidFill>
                <a:srgbClr val="000000"/>
              </a:solidFill>
            </a:endParaRPr>
          </a:p>
        </p:txBody>
      </p:sp>
      <p:sp>
        <p:nvSpPr>
          <p:cNvPr id="9" name="Rectangle 5"/>
          <p:cNvSpPr>
            <a:spLocks noChangeArrowheads="1"/>
          </p:cNvSpPr>
          <p:nvPr/>
        </p:nvSpPr>
        <p:spPr bwMode="auto">
          <a:xfrm>
            <a:off x="2076450" y="1978330"/>
            <a:ext cx="4800600" cy="265235"/>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9525">
            <a:solidFill>
              <a:schemeClr val="tx1"/>
            </a:solidFill>
            <a:miter lim="800000"/>
            <a:headEnd/>
            <a:tailEnd/>
          </a:ln>
          <a:effectLst/>
        </p:spPr>
        <p:txBody>
          <a:bodyPr wrap="none" lIns="84395" tIns="42197" rIns="84395" bIns="42197" anchor="ctr"/>
          <a:lstStyle/>
          <a:p>
            <a:pPr algn="ctr">
              <a:defRPr/>
            </a:pPr>
            <a:r>
              <a:rPr lang="ja-JP" altLang="en-US" sz="1477" dirty="0">
                <a:solidFill>
                  <a:srgbClr val="000000"/>
                </a:solidFill>
                <a:latin typeface="Arial" pitchFamily="34" charset="0"/>
                <a:ea typeface="ＤＦ特太ゴシック体" pitchFamily="1" charset="-128"/>
              </a:rPr>
              <a:t>都　道　府　県　事　業</a:t>
            </a:r>
          </a:p>
        </p:txBody>
      </p:sp>
      <p:sp>
        <p:nvSpPr>
          <p:cNvPr id="5126" name="Text Box 11"/>
          <p:cNvSpPr txBox="1">
            <a:spLocks noChangeArrowheads="1"/>
          </p:cNvSpPr>
          <p:nvPr/>
        </p:nvSpPr>
        <p:spPr bwMode="auto">
          <a:xfrm>
            <a:off x="0" y="268167"/>
            <a:ext cx="9144000" cy="31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395" tIns="42197" rIns="84395" bIns="42197">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477">
                <a:solidFill>
                  <a:srgbClr val="000000"/>
                </a:solidFill>
                <a:latin typeface="ＤＦ特太ゴシック体" pitchFamily="49" charset="-128"/>
                <a:ea typeface="ＤＦ特太ゴシック体" pitchFamily="49" charset="-128"/>
              </a:rPr>
              <a:t>平成</a:t>
            </a:r>
            <a:r>
              <a:rPr lang="en-US" altLang="ja-JP" sz="1477">
                <a:solidFill>
                  <a:srgbClr val="000000"/>
                </a:solidFill>
                <a:latin typeface="ＤＦ特太ゴシック体" pitchFamily="49" charset="-128"/>
                <a:ea typeface="ＤＦ特太ゴシック体" pitchFamily="49" charset="-128"/>
              </a:rPr>
              <a:t>30</a:t>
            </a:r>
            <a:r>
              <a:rPr lang="ja-JP" altLang="en-US" sz="1477">
                <a:solidFill>
                  <a:srgbClr val="000000"/>
                </a:solidFill>
                <a:latin typeface="ＤＦ特太ゴシック体" pitchFamily="49" charset="-128"/>
                <a:ea typeface="ＤＦ特太ゴシック体" pitchFamily="49" charset="-128"/>
              </a:rPr>
              <a:t>年度地域生活支援促進事業一覧</a:t>
            </a:r>
            <a:endParaRPr lang="en-US" altLang="ja-JP" sz="1477">
              <a:solidFill>
                <a:srgbClr val="000000"/>
              </a:solidFill>
              <a:latin typeface="ＤＦ特太ゴシック体" pitchFamily="49" charset="-128"/>
              <a:ea typeface="ＤＦ特太ゴシック体" pitchFamily="49" charset="-128"/>
            </a:endParaRPr>
          </a:p>
        </p:txBody>
      </p:sp>
      <p:sp>
        <p:nvSpPr>
          <p:cNvPr id="5127" name="Rectangle 7"/>
          <p:cNvSpPr>
            <a:spLocks noChangeArrowheads="1"/>
          </p:cNvSpPr>
          <p:nvPr/>
        </p:nvSpPr>
        <p:spPr bwMode="auto">
          <a:xfrm>
            <a:off x="6233746" y="6238143"/>
            <a:ext cx="2658208" cy="199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395" tIns="42197" rIns="84395" bIns="42197"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015">
              <a:solidFill>
                <a:srgbClr val="000000"/>
              </a:solidFill>
            </a:endParaRPr>
          </a:p>
        </p:txBody>
      </p:sp>
      <p:sp>
        <p:nvSpPr>
          <p:cNvPr id="5128" name="正方形/長方形 1"/>
          <p:cNvSpPr>
            <a:spLocks noChangeArrowheads="1"/>
          </p:cNvSpPr>
          <p:nvPr/>
        </p:nvSpPr>
        <p:spPr bwMode="auto">
          <a:xfrm>
            <a:off x="460131" y="970085"/>
            <a:ext cx="8100646" cy="925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eaLnBrk="1" hangingPunct="1">
              <a:lnSpc>
                <a:spcPts val="1292"/>
              </a:lnSpc>
              <a:spcBef>
                <a:spcPct val="0"/>
              </a:spcBef>
              <a:buNone/>
            </a:pPr>
            <a:r>
              <a:rPr lang="ja-JP" altLang="en-US" sz="1108">
                <a:solidFill>
                  <a:srgbClr val="000000"/>
                </a:solidFill>
                <a:latin typeface="ＭＳ ゴシック" pitchFamily="49" charset="-128"/>
                <a:ea typeface="ＭＳ ゴシック" pitchFamily="49" charset="-128"/>
              </a:rPr>
              <a:t>　１　発達障害児者地域生活支援モデル事業　　　　　　 　　　４　発達障害児者及び家族等支援事業</a:t>
            </a:r>
            <a:endParaRPr lang="en-US" altLang="ja-JP" sz="1108">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endParaRPr lang="ja-JP" altLang="en-US" sz="1108">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108">
                <a:solidFill>
                  <a:srgbClr val="000000"/>
                </a:solidFill>
                <a:latin typeface="ＭＳ ゴシック" pitchFamily="49" charset="-128"/>
                <a:ea typeface="ＭＳ ゴシック" pitchFamily="49" charset="-128"/>
              </a:rPr>
              <a:t>　２　障害者虐待防止対策支援事業　　　　　　　　　　　 　　５　重度訪問介護利用者の大学修学支援事業</a:t>
            </a:r>
            <a:endParaRPr lang="en-US" altLang="ja-JP" sz="1108">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endParaRPr lang="ja-JP" altLang="en-US" sz="1108">
              <a:solidFill>
                <a:srgbClr val="000000"/>
              </a:solidFill>
              <a:latin typeface="ＭＳ ゴシック" pitchFamily="49" charset="-128"/>
              <a:ea typeface="ＭＳ ゴシック" pitchFamily="49" charset="-128"/>
            </a:endParaRPr>
          </a:p>
          <a:p>
            <a:pPr algn="just" eaLnBrk="1" hangingPunct="1">
              <a:lnSpc>
                <a:spcPts val="1292"/>
              </a:lnSpc>
              <a:spcBef>
                <a:spcPct val="0"/>
              </a:spcBef>
              <a:buNone/>
            </a:pPr>
            <a:r>
              <a:rPr lang="ja-JP" altLang="en-US" sz="1108">
                <a:solidFill>
                  <a:srgbClr val="000000"/>
                </a:solidFill>
                <a:latin typeface="ＭＳ ゴシック" pitchFamily="49" charset="-128"/>
                <a:ea typeface="ＭＳ ゴシック" pitchFamily="49" charset="-128"/>
              </a:rPr>
              <a:t>　３　成年後見制度普及啓発事業</a:t>
            </a:r>
            <a:endParaRPr lang="en-US" altLang="ja-JP" sz="1108">
              <a:solidFill>
                <a:srgbClr val="000000"/>
              </a:solidFill>
              <a:latin typeface="ＭＳ ゴシック" pitchFamily="49" charset="-128"/>
              <a:ea typeface="ＭＳ ゴシック" pitchFamily="49" charset="-128"/>
            </a:endParaRPr>
          </a:p>
        </p:txBody>
      </p:sp>
      <p:sp>
        <p:nvSpPr>
          <p:cNvPr id="10" name="Rectangle 5"/>
          <p:cNvSpPr>
            <a:spLocks noChangeArrowheads="1"/>
          </p:cNvSpPr>
          <p:nvPr/>
        </p:nvSpPr>
        <p:spPr bwMode="auto">
          <a:xfrm>
            <a:off x="2076450" y="637443"/>
            <a:ext cx="4800600" cy="265234"/>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9525">
            <a:solidFill>
              <a:schemeClr val="tx1"/>
            </a:solidFill>
            <a:miter lim="800000"/>
            <a:headEnd/>
            <a:tailEnd/>
          </a:ln>
          <a:effectLst/>
        </p:spPr>
        <p:txBody>
          <a:bodyPr wrap="none" lIns="84395" tIns="42197" rIns="84395" bIns="42197" anchor="ctr"/>
          <a:lstStyle/>
          <a:p>
            <a:pPr algn="ctr">
              <a:defRPr/>
            </a:pPr>
            <a:r>
              <a:rPr lang="ja-JP" altLang="en-US" sz="1477" dirty="0">
                <a:solidFill>
                  <a:srgbClr val="000000"/>
                </a:solidFill>
                <a:latin typeface="Arial" pitchFamily="34" charset="0"/>
                <a:ea typeface="ＤＦ特太ゴシック体" pitchFamily="1" charset="-128"/>
              </a:rPr>
              <a:t>市　町　村　事　業</a:t>
            </a:r>
          </a:p>
        </p:txBody>
      </p:sp>
      <p:sp>
        <p:nvSpPr>
          <p:cNvPr id="11"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36007" y="6548497"/>
            <a:ext cx="2057400" cy="365125"/>
          </a:xfrm>
        </p:spPr>
        <p:txBody>
          <a:bodyPr/>
          <a:lstStyle/>
          <a:p>
            <a:pPr>
              <a:defRPr/>
            </a:pPr>
            <a:fld id="{F90A3C79-1AFD-481B-B685-7933BCD0898B}" type="slidenum">
              <a:rPr lang="en-US" altLang="ja-JP" smtClean="0"/>
              <a:pPr>
                <a:defRPr/>
              </a:pPr>
              <a:t>134</a:t>
            </a:fld>
            <a:endParaRPr lang="en-US" altLang="ja-JP" dirty="0"/>
          </a:p>
        </p:txBody>
      </p:sp>
    </p:spTree>
    <p:extLst>
      <p:ext uri="{BB962C8B-B14F-4D97-AF65-F5344CB8AC3E}">
        <p14:creationId xmlns:p14="http://schemas.microsoft.com/office/powerpoint/2010/main" val="241841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p:nvPr/>
        </p:nvCxnSpPr>
        <p:spPr bwMode="auto">
          <a:xfrm>
            <a:off x="28345" y="-346880"/>
            <a:ext cx="9208738" cy="0"/>
          </a:xfrm>
          <a:prstGeom prst="line">
            <a:avLst/>
          </a:prstGeom>
          <a:noFill/>
          <a:ln w="9525" cap="flat" cmpd="sng" algn="ctr">
            <a:solidFill>
              <a:srgbClr val="99CCFF"/>
            </a:solidFill>
            <a:prstDash val="solid"/>
          </a:ln>
          <a:effectLst/>
        </p:spPr>
      </p:cxnSp>
      <p:sp>
        <p:nvSpPr>
          <p:cNvPr id="46" name="Rectangle 2"/>
          <p:cNvSpPr>
            <a:spLocks noChangeArrowheads="1"/>
          </p:cNvSpPr>
          <p:nvPr/>
        </p:nvSpPr>
        <p:spPr bwMode="auto">
          <a:xfrm>
            <a:off x="0" y="170040"/>
            <a:ext cx="9144000" cy="398209"/>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srgbClr val="000000"/>
                </a:solidFill>
                <a:latin typeface="HG創英角ｺﾞｼｯｸUB" panose="020B0909000000000000" pitchFamily="49" charset="-128"/>
                <a:ea typeface="HG創英角ｺﾞｼｯｸUB" panose="020B0909000000000000" pitchFamily="49" charset="-128"/>
              </a:rPr>
              <a:t>医療的ケアを要する障害児に対する支援</a:t>
            </a:r>
            <a:endParaRPr lang="en-US" altLang="ja-JP" sz="2215" spc="-92"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47" name="角丸四角形 46"/>
          <p:cNvSpPr/>
          <p:nvPr/>
        </p:nvSpPr>
        <p:spPr>
          <a:xfrm>
            <a:off x="59082" y="688848"/>
            <a:ext cx="8972664" cy="1211368"/>
          </a:xfrm>
          <a:prstGeom prst="roundRect">
            <a:avLst>
              <a:gd name="adj" fmla="val 4923"/>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ja-JP" sz="1292" dirty="0">
                <a:solidFill>
                  <a:srgbClr val="000000"/>
                </a:solidFill>
                <a:latin typeface="HGPｺﾞｼｯｸM" panose="020B0600000000000000" pitchFamily="50" charset="-128"/>
                <a:ea typeface="HGPｺﾞｼｯｸM" panose="020B0600000000000000" pitchFamily="50" charset="-128"/>
              </a:rPr>
              <a:t>○　医療技術の進歩等を背景として、ＮＩＣＵ等に長期間入院した後、</a:t>
            </a:r>
            <a:r>
              <a:rPr lang="ja-JP" altLang="en-US" sz="1292" dirty="0">
                <a:solidFill>
                  <a:srgbClr val="000000"/>
                </a:solidFill>
                <a:latin typeface="HGPｺﾞｼｯｸM" panose="020B0600000000000000" pitchFamily="50" charset="-128"/>
                <a:ea typeface="HGPｺﾞｼｯｸM" panose="020B0600000000000000" pitchFamily="50" charset="-128"/>
              </a:rPr>
              <a:t>引き続き</a:t>
            </a:r>
            <a:r>
              <a:rPr lang="ja-JP" altLang="ja-JP" sz="1292" dirty="0">
                <a:solidFill>
                  <a:srgbClr val="000000"/>
                </a:solidFill>
                <a:latin typeface="HGPｺﾞｼｯｸM" panose="020B0600000000000000" pitchFamily="50" charset="-128"/>
                <a:ea typeface="HGPｺﾞｼｯｸM" panose="020B0600000000000000" pitchFamily="50" charset="-128"/>
              </a:rPr>
              <a:t>人工呼吸器</a:t>
            </a:r>
            <a:r>
              <a:rPr lang="ja-JP" altLang="en-US" sz="1292" dirty="0">
                <a:solidFill>
                  <a:srgbClr val="000000"/>
                </a:solidFill>
                <a:latin typeface="HGPｺﾞｼｯｸM" panose="020B0600000000000000" pitchFamily="50" charset="-128"/>
                <a:ea typeface="HGPｺﾞｼｯｸM" panose="020B0600000000000000" pitchFamily="50" charset="-128"/>
              </a:rPr>
              <a:t>や胃</a:t>
            </a:r>
            <a:r>
              <a:rPr lang="ja-JP" altLang="en-US" sz="1292" dirty="0" err="1">
                <a:solidFill>
                  <a:srgbClr val="000000"/>
                </a:solidFill>
                <a:latin typeface="HGPｺﾞｼｯｸM" panose="020B0600000000000000" pitchFamily="50" charset="-128"/>
                <a:ea typeface="HGPｺﾞｼｯｸM" panose="020B0600000000000000" pitchFamily="50" charset="-128"/>
              </a:rPr>
              <a:t>ろう</a:t>
            </a:r>
            <a:r>
              <a:rPr lang="ja-JP" altLang="ja-JP" sz="1292" dirty="0">
                <a:solidFill>
                  <a:srgbClr val="000000"/>
                </a:solidFill>
                <a:latin typeface="HGPｺﾞｼｯｸM" panose="020B0600000000000000" pitchFamily="50" charset="-128"/>
                <a:ea typeface="HGPｺﾞｼｯｸM" panose="020B0600000000000000" pitchFamily="50" charset="-128"/>
              </a:rPr>
              <a:t>等を使用し、たんの吸引</a:t>
            </a:r>
            <a:r>
              <a:rPr lang="ja-JP" altLang="en-US" sz="1292" dirty="0">
                <a:solidFill>
                  <a:srgbClr val="000000"/>
                </a:solidFill>
                <a:latin typeface="HGPｺﾞｼｯｸM" panose="020B0600000000000000" pitchFamily="50" charset="-128"/>
                <a:ea typeface="HGPｺﾞｼｯｸM" panose="020B0600000000000000" pitchFamily="50" charset="-128"/>
              </a:rPr>
              <a:t>や経管栄養</a:t>
            </a:r>
            <a:r>
              <a:rPr lang="ja-JP" altLang="ja-JP" sz="1292" dirty="0">
                <a:solidFill>
                  <a:srgbClr val="000000"/>
                </a:solidFill>
                <a:latin typeface="HGPｺﾞｼｯｸM" panose="020B0600000000000000" pitchFamily="50" charset="-128"/>
                <a:ea typeface="HGPｺﾞｼｯｸM" panose="020B0600000000000000" pitchFamily="50" charset="-128"/>
              </a:rPr>
              <a:t>などの医療的ケアが必要な障害児（医療的ケア児）が増加している。</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ja-JP" altLang="ja-JP" sz="277"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spcBef>
                <a:spcPts val="0"/>
              </a:spcBef>
              <a:spcAft>
                <a:spcPts val="0"/>
              </a:spcAft>
            </a:pPr>
            <a:r>
              <a:rPr lang="ja-JP" altLang="ja-JP" sz="1292" dirty="0">
                <a:solidFill>
                  <a:srgbClr val="000000"/>
                </a:solidFill>
                <a:latin typeface="HGPｺﾞｼｯｸM" panose="020B0600000000000000" pitchFamily="50" charset="-128"/>
                <a:ea typeface="HGPｺﾞｼｯｸM" panose="020B0600000000000000" pitchFamily="50" charset="-128"/>
              </a:rPr>
              <a:t>○　</a:t>
            </a:r>
            <a:r>
              <a:rPr lang="ja-JP" altLang="en-US" sz="1292" dirty="0">
                <a:solidFill>
                  <a:srgbClr val="000000"/>
                </a:solidFill>
                <a:latin typeface="HGPｺﾞｼｯｸM" panose="020B0600000000000000" pitchFamily="50" charset="-128"/>
                <a:ea typeface="HGPｺﾞｼｯｸM" panose="020B0600000000000000" pitchFamily="50" charset="-128"/>
              </a:rPr>
              <a:t>このため、</a:t>
            </a:r>
            <a:r>
              <a:rPr lang="ja-JP" altLang="ja-JP" sz="1292" dirty="0">
                <a:solidFill>
                  <a:srgbClr val="000000"/>
                </a:solidFill>
                <a:latin typeface="HGPｺﾞｼｯｸM" panose="020B0600000000000000" pitchFamily="50" charset="-128"/>
                <a:ea typeface="HGPｺﾞｼｯｸM" panose="020B0600000000000000" pitchFamily="50" charset="-128"/>
              </a:rPr>
              <a:t>医療的ケア児が、地域において必要な支援を円滑に受けることができるよう、地方公共団体は保健、</a:t>
            </a:r>
            <a:r>
              <a:rPr lang="ja-JP" altLang="en-US" sz="1292" dirty="0">
                <a:solidFill>
                  <a:srgbClr val="000000"/>
                </a:solidFill>
                <a:latin typeface="HGPｺﾞｼｯｸM" panose="020B0600000000000000" pitchFamily="50" charset="-128"/>
                <a:ea typeface="HGPｺﾞｼｯｸM" panose="020B0600000000000000" pitchFamily="50" charset="-128"/>
              </a:rPr>
              <a:t>医療、</a:t>
            </a:r>
            <a:r>
              <a:rPr lang="ja-JP" altLang="ja-JP" sz="1292" dirty="0">
                <a:solidFill>
                  <a:srgbClr val="000000"/>
                </a:solidFill>
                <a:latin typeface="HGPｺﾞｼｯｸM" panose="020B0600000000000000" pitchFamily="50" charset="-128"/>
                <a:ea typeface="HGPｺﾞｼｯｸM" panose="020B0600000000000000" pitchFamily="50" charset="-128"/>
              </a:rPr>
              <a:t>福祉その他の各関連分野の支援を行う機関との連絡調整を行うための体制の整備について必要な措置を講ずる</a:t>
            </a:r>
            <a:r>
              <a:rPr lang="ja-JP" altLang="en-US" sz="1292" dirty="0">
                <a:solidFill>
                  <a:srgbClr val="000000"/>
                </a:solidFill>
                <a:latin typeface="HGPｺﾞｼｯｸM" panose="020B0600000000000000" pitchFamily="50" charset="-128"/>
                <a:ea typeface="HGPｺﾞｼｯｸM" panose="020B0600000000000000" pitchFamily="50" charset="-128"/>
              </a:rPr>
              <a:t>よう努めることとする。</a:t>
            </a:r>
            <a:endParaRPr lang="ja-JP" altLang="ja-JP" sz="369" dirty="0">
              <a:solidFill>
                <a:srgbClr val="000000"/>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108" dirty="0">
                <a:solidFill>
                  <a:srgbClr val="000000"/>
                </a:solidFill>
                <a:latin typeface="HGPｺﾞｼｯｸM" panose="020B0600000000000000" pitchFamily="50" charset="-128"/>
                <a:ea typeface="HGPｺﾞｼｯｸM" panose="020B0600000000000000" pitchFamily="50" charset="-128"/>
              </a:rPr>
              <a:t>　　</a:t>
            </a:r>
            <a:r>
              <a:rPr lang="en-US" altLang="ja-JP" sz="1108" dirty="0">
                <a:solidFill>
                  <a:srgbClr val="000000"/>
                </a:solidFill>
                <a:latin typeface="HGPｺﾞｼｯｸM" panose="020B0600000000000000" pitchFamily="50" charset="-128"/>
                <a:ea typeface="HGPｺﾞｼｯｸM" panose="020B0600000000000000" pitchFamily="50" charset="-128"/>
              </a:rPr>
              <a:t>※ </a:t>
            </a:r>
            <a:r>
              <a:rPr lang="ja-JP" altLang="ja-JP" sz="1108" dirty="0">
                <a:solidFill>
                  <a:srgbClr val="000000"/>
                </a:solidFill>
                <a:latin typeface="HGPｺﾞｼｯｸM" panose="020B0600000000000000" pitchFamily="50" charset="-128"/>
                <a:ea typeface="HGPｺﾞｼｯｸM" panose="020B0600000000000000" pitchFamily="50" charset="-128"/>
              </a:rPr>
              <a:t>施策例</a:t>
            </a:r>
            <a:r>
              <a:rPr lang="ja-JP" altLang="en-US" sz="1108" dirty="0">
                <a:solidFill>
                  <a:srgbClr val="000000"/>
                </a:solidFill>
                <a:latin typeface="HGPｺﾞｼｯｸM" panose="020B0600000000000000" pitchFamily="50" charset="-128"/>
                <a:ea typeface="HGPｺﾞｼｯｸM" panose="020B0600000000000000" pitchFamily="50" charset="-128"/>
              </a:rPr>
              <a:t>：　都道府県や市町村による</a:t>
            </a:r>
            <a:r>
              <a:rPr lang="ja-JP" altLang="ja-JP" sz="1108" dirty="0">
                <a:solidFill>
                  <a:srgbClr val="000000"/>
                </a:solidFill>
                <a:latin typeface="HGPｺﾞｼｯｸM" panose="020B0600000000000000" pitchFamily="50" charset="-128"/>
                <a:ea typeface="HGPｺﾞｼｯｸM" panose="020B0600000000000000" pitchFamily="50" charset="-128"/>
              </a:rPr>
              <a:t>関係機関の連携の場の設置</a:t>
            </a:r>
            <a:r>
              <a:rPr lang="ja-JP" altLang="en-US" sz="1108" dirty="0">
                <a:solidFill>
                  <a:srgbClr val="000000"/>
                </a:solidFill>
                <a:latin typeface="HGPｺﾞｼｯｸM" panose="020B0600000000000000" pitchFamily="50" charset="-128"/>
                <a:ea typeface="HGPｺﾞｼｯｸM" panose="020B0600000000000000" pitchFamily="50" charset="-128"/>
              </a:rPr>
              <a:t>、</a:t>
            </a:r>
            <a:r>
              <a:rPr lang="ja-JP" altLang="ja-JP" sz="1108" dirty="0">
                <a:solidFill>
                  <a:srgbClr val="000000"/>
                </a:solidFill>
                <a:latin typeface="HGPｺﾞｼｯｸM" panose="020B0600000000000000" pitchFamily="50" charset="-128"/>
                <a:ea typeface="HGPｺﾞｼｯｸM" panose="020B0600000000000000" pitchFamily="50" charset="-128"/>
              </a:rPr>
              <a:t>技術・知識の共有等を通じた医療・福祉</a:t>
            </a:r>
            <a:r>
              <a:rPr lang="ja-JP" altLang="en-US" sz="1108" dirty="0">
                <a:solidFill>
                  <a:srgbClr val="000000"/>
                </a:solidFill>
                <a:latin typeface="HGPｺﾞｼｯｸM" panose="020B0600000000000000" pitchFamily="50" charset="-128"/>
                <a:ea typeface="HGPｺﾞｼｯｸM" panose="020B0600000000000000" pitchFamily="50" charset="-128"/>
              </a:rPr>
              <a:t>等</a:t>
            </a:r>
            <a:r>
              <a:rPr lang="ja-JP" altLang="ja-JP" sz="1108" dirty="0">
                <a:solidFill>
                  <a:srgbClr val="000000"/>
                </a:solidFill>
                <a:latin typeface="HGPｺﾞｼｯｸM" panose="020B0600000000000000" pitchFamily="50" charset="-128"/>
                <a:ea typeface="HGPｺﾞｼｯｸM" panose="020B0600000000000000" pitchFamily="50" charset="-128"/>
              </a:rPr>
              <a:t>の連携体制の</a:t>
            </a:r>
            <a:r>
              <a:rPr lang="ja-JP" altLang="en-US" sz="1108" dirty="0">
                <a:solidFill>
                  <a:srgbClr val="000000"/>
                </a:solidFill>
                <a:latin typeface="HGPｺﾞｼｯｸM" panose="020B0600000000000000" pitchFamily="50" charset="-128"/>
                <a:ea typeface="HGPｺﾞｼｯｸM" panose="020B0600000000000000" pitchFamily="50" charset="-128"/>
              </a:rPr>
              <a:t>構築</a:t>
            </a:r>
            <a:endParaRPr lang="en-US" altLang="ja-JP" sz="1108" dirty="0">
              <a:solidFill>
                <a:srgbClr val="000000"/>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endParaRPr lang="ja-JP" altLang="ja-JP" sz="1108" dirty="0">
              <a:solidFill>
                <a:srgbClr val="000000"/>
              </a:solidFill>
              <a:latin typeface="HGPｺﾞｼｯｸM" panose="020B0600000000000000" pitchFamily="50" charset="-128"/>
              <a:ea typeface="HGPｺﾞｼｯｸM" panose="020B0600000000000000" pitchFamily="50" charset="-128"/>
            </a:endParaRPr>
          </a:p>
        </p:txBody>
      </p:sp>
      <p:sp>
        <p:nvSpPr>
          <p:cNvPr id="9" name="角丸四角形 8"/>
          <p:cNvSpPr/>
          <p:nvPr/>
        </p:nvSpPr>
        <p:spPr bwMode="auto">
          <a:xfrm>
            <a:off x="93063" y="4874821"/>
            <a:ext cx="8919390" cy="1678218"/>
          </a:xfrm>
          <a:prstGeom prst="roundRect">
            <a:avLst>
              <a:gd name="adj" fmla="val 5312"/>
            </a:avLst>
          </a:prstGeom>
          <a:solidFill>
            <a:schemeClr val="bg1"/>
          </a:solidFill>
          <a:ln w="6350" cap="flat" cmpd="sng" algn="ctr">
            <a:solidFill>
              <a:schemeClr val="tx1">
                <a:lumMod val="75000"/>
                <a:lumOff val="25000"/>
              </a:schemeClr>
            </a:solidFill>
            <a:prstDash val="solid"/>
            <a:round/>
            <a:headEnd type="none" w="med" len="med"/>
            <a:tailEnd type="none" w="med" len="med"/>
          </a:ln>
          <a:effectLst/>
        </p:spPr>
        <p:txBody>
          <a:bodyPr vert="horz" wrap="square" lIns="33939" tIns="6791" rIns="33939" bIns="6791" numCol="1" rtlCol="0" anchor="t" anchorCtr="0" compatLnSpc="1">
            <a:prstTxWarp prst="textNoShape">
              <a:avLst/>
            </a:prstTxWarp>
          </a:bodyPr>
          <a:lstStyle/>
          <a:p>
            <a:pPr marL="109789" indent="-109789" defTabSz="805117"/>
            <a:endParaRPr lang="ja-JP" altLang="en-US" sz="1108">
              <a:solidFill>
                <a:srgbClr val="000000"/>
              </a:solidFill>
              <a:latin typeface="Arial"/>
              <a:ea typeface="ＭＳ Ｐゴシック"/>
            </a:endParaRPr>
          </a:p>
        </p:txBody>
      </p:sp>
      <p:sp>
        <p:nvSpPr>
          <p:cNvPr id="20" name="アーチ 19"/>
          <p:cNvSpPr/>
          <p:nvPr/>
        </p:nvSpPr>
        <p:spPr>
          <a:xfrm rot="16200000">
            <a:off x="117538" y="5205483"/>
            <a:ext cx="972330" cy="980823"/>
          </a:xfrm>
          <a:prstGeom prst="blockArc">
            <a:avLst>
              <a:gd name="adj1" fmla="val 9625393"/>
              <a:gd name="adj2" fmla="val 1427701"/>
              <a:gd name="adj3" fmla="val 16154"/>
            </a:avLst>
          </a:prstGeom>
          <a:solidFill>
            <a:schemeClr val="accent3">
              <a:lumMod val="95000"/>
            </a:schemeClr>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vert="eaVert" lIns="84315" tIns="42160" rIns="84315" bIns="42160" rtlCol="0" anchor="ctr"/>
          <a:lstStyle/>
          <a:p>
            <a:pPr algn="ctr" fontAlgn="auto">
              <a:spcBef>
                <a:spcPts val="0"/>
              </a:spcBef>
              <a:spcAft>
                <a:spcPts val="0"/>
              </a:spcAft>
            </a:pPr>
            <a:r>
              <a:rPr lang="ja-JP" altLang="en-US" sz="1477" b="1" dirty="0">
                <a:solidFill>
                  <a:srgbClr val="EEECE1">
                    <a:lumMod val="25000"/>
                  </a:srgbClr>
                </a:solidFill>
                <a:latin typeface="HG丸ｺﾞｼｯｸM-PRO" pitchFamily="50" charset="-128"/>
                <a:ea typeface="HG丸ｺﾞｼｯｸM-PRO" pitchFamily="50" charset="-128"/>
              </a:rPr>
              <a:t>連携</a:t>
            </a:r>
          </a:p>
        </p:txBody>
      </p:sp>
      <p:sp>
        <p:nvSpPr>
          <p:cNvPr id="29" name="角丸四角形 28"/>
          <p:cNvSpPr/>
          <p:nvPr/>
        </p:nvSpPr>
        <p:spPr>
          <a:xfrm>
            <a:off x="714270" y="4875182"/>
            <a:ext cx="8074594" cy="828010"/>
          </a:xfrm>
          <a:prstGeom prst="roundRect">
            <a:avLst>
              <a:gd name="adj" fmla="val 4065"/>
            </a:avLst>
          </a:prstGeom>
          <a:solidFill>
            <a:srgbClr val="FFFF99"/>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endParaRPr lang="ja-JP" altLang="en-US" sz="2215" dirty="0">
              <a:ln>
                <a:solidFill>
                  <a:srgbClr val="00CC00"/>
                </a:solidFill>
              </a:ln>
              <a:solidFill>
                <a:srgbClr val="00CC00"/>
              </a:solidFill>
              <a:latin typeface="HG丸ｺﾞｼｯｸM-PRO" pitchFamily="50" charset="-128"/>
              <a:ea typeface="HG丸ｺﾞｼｯｸM-PRO" pitchFamily="50" charset="-128"/>
            </a:endParaRPr>
          </a:p>
        </p:txBody>
      </p:sp>
      <p:sp>
        <p:nvSpPr>
          <p:cNvPr id="28" name="角丸四角形 27"/>
          <p:cNvSpPr/>
          <p:nvPr/>
        </p:nvSpPr>
        <p:spPr>
          <a:xfrm>
            <a:off x="714252" y="5703193"/>
            <a:ext cx="8074657" cy="844640"/>
          </a:xfrm>
          <a:prstGeom prst="roundRect">
            <a:avLst>
              <a:gd name="adj" fmla="val 3040"/>
            </a:avLst>
          </a:prstGeom>
          <a:solidFill>
            <a:schemeClr val="accent5"/>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endParaRPr lang="ja-JP" altLang="en-US" sz="2215" dirty="0">
              <a:ln>
                <a:solidFill>
                  <a:srgbClr val="00CC00"/>
                </a:solidFill>
              </a:ln>
              <a:solidFill>
                <a:srgbClr val="00CC00"/>
              </a:solidFill>
              <a:latin typeface="HG丸ｺﾞｼｯｸM-PRO" pitchFamily="50" charset="-128"/>
              <a:ea typeface="HG丸ｺﾞｼｯｸM-PRO" pitchFamily="50" charset="-128"/>
            </a:endParaRPr>
          </a:p>
        </p:txBody>
      </p:sp>
      <p:sp>
        <p:nvSpPr>
          <p:cNvPr id="5" name="角丸四角形 4"/>
          <p:cNvSpPr/>
          <p:nvPr/>
        </p:nvSpPr>
        <p:spPr>
          <a:xfrm>
            <a:off x="887709" y="5836724"/>
            <a:ext cx="396245" cy="576249"/>
          </a:xfrm>
          <a:prstGeom prst="roundRect">
            <a:avLst/>
          </a:prstGeom>
          <a:solidFill>
            <a:srgbClr val="00B0F0"/>
          </a:solidFill>
          <a:ln/>
        </p:spPr>
        <p:style>
          <a:lnRef idx="0">
            <a:schemeClr val="accent6"/>
          </a:lnRef>
          <a:fillRef idx="3">
            <a:schemeClr val="accent6"/>
          </a:fillRef>
          <a:effectRef idx="3">
            <a:schemeClr val="accent6"/>
          </a:effectRef>
          <a:fontRef idx="minor">
            <a:schemeClr val="lt1"/>
          </a:fontRef>
        </p:style>
        <p:txBody>
          <a:bodyPr lIns="84315" tIns="42160" rIns="84315" bIns="42160" rtlCol="0" anchor="ctr"/>
          <a:lstStyle/>
          <a:p>
            <a:pPr algn="ctr" fontAlgn="auto">
              <a:spcBef>
                <a:spcPts val="0"/>
              </a:spcBef>
              <a:spcAft>
                <a:spcPts val="0"/>
              </a:spcAft>
            </a:pPr>
            <a:r>
              <a:rPr lang="ja-JP" altLang="en-US" sz="1477" b="1" dirty="0">
                <a:ln w="18415" cmpd="sng">
                  <a:noFill/>
                  <a:prstDash val="solid"/>
                </a:ln>
                <a:solidFill>
                  <a:srgbClr val="FFFFFF"/>
                </a:solidFill>
                <a:latin typeface="HGPｺﾞｼｯｸM" panose="020B0600000000000000" pitchFamily="50" charset="-128"/>
                <a:ea typeface="HGPｺﾞｼｯｸM" panose="020B0600000000000000" pitchFamily="50" charset="-128"/>
              </a:rPr>
              <a:t>医療</a:t>
            </a:r>
          </a:p>
        </p:txBody>
      </p:sp>
      <p:sp>
        <p:nvSpPr>
          <p:cNvPr id="21" name="角丸四角形 20"/>
          <p:cNvSpPr/>
          <p:nvPr/>
        </p:nvSpPr>
        <p:spPr>
          <a:xfrm>
            <a:off x="869207" y="5001362"/>
            <a:ext cx="409838" cy="591074"/>
          </a:xfrm>
          <a:prstGeom prst="roundRect">
            <a:avLst/>
          </a:prstGeom>
          <a:solidFill>
            <a:srgbClr val="FFC000"/>
          </a:solidFill>
          <a:ln>
            <a:solidFill>
              <a:schemeClr val="tx2">
                <a:lumMod val="50000"/>
                <a:lumOff val="50000"/>
              </a:schemeClr>
            </a:solidFill>
          </a:ln>
        </p:spPr>
        <p:style>
          <a:lnRef idx="0">
            <a:schemeClr val="dk1"/>
          </a:lnRef>
          <a:fillRef idx="3">
            <a:schemeClr val="dk1"/>
          </a:fillRef>
          <a:effectRef idx="3">
            <a:schemeClr val="dk1"/>
          </a:effectRef>
          <a:fontRef idx="minor">
            <a:schemeClr val="lt1"/>
          </a:fontRef>
        </p:style>
        <p:txBody>
          <a:bodyPr lIns="84315" tIns="42160" rIns="84315" bIns="42160" rtlCol="0" anchor="ctr"/>
          <a:lstStyle/>
          <a:p>
            <a:pPr algn="ctr" fontAlgn="auto">
              <a:spcBef>
                <a:spcPts val="0"/>
              </a:spcBef>
              <a:spcAft>
                <a:spcPts val="0"/>
              </a:spcAft>
            </a:pPr>
            <a:r>
              <a:rPr lang="ja-JP" altLang="en-US" sz="1477" b="1" dirty="0">
                <a:ln w="18415" cmpd="sng">
                  <a:noFill/>
                  <a:prstDash val="solid"/>
                </a:ln>
                <a:solidFill>
                  <a:srgbClr val="000000">
                    <a:lumMod val="75000"/>
                    <a:lumOff val="25000"/>
                  </a:srgbClr>
                </a:solidFill>
                <a:latin typeface="HGPｺﾞｼｯｸM" panose="020B0600000000000000" pitchFamily="50" charset="-128"/>
                <a:ea typeface="HGPｺﾞｼｯｸM" panose="020B0600000000000000" pitchFamily="50" charset="-128"/>
              </a:rPr>
              <a:t>福祉</a:t>
            </a:r>
          </a:p>
        </p:txBody>
      </p:sp>
      <p:sp>
        <p:nvSpPr>
          <p:cNvPr id="24" name="角丸四角形 23"/>
          <p:cNvSpPr/>
          <p:nvPr/>
        </p:nvSpPr>
        <p:spPr>
          <a:xfrm>
            <a:off x="5274832" y="5473781"/>
            <a:ext cx="1796372" cy="449854"/>
          </a:xfrm>
          <a:prstGeom prst="roundRect">
            <a:avLst>
              <a:gd name="adj" fmla="val 2501"/>
            </a:avLst>
          </a:prstGeom>
          <a:solidFill>
            <a:schemeClr val="bg1"/>
          </a:solidFill>
          <a:ln w="19050">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（自立支援）協議会</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子ども関係の専門部会等</a:t>
            </a:r>
          </a:p>
        </p:txBody>
      </p:sp>
      <p:sp>
        <p:nvSpPr>
          <p:cNvPr id="42" name="円/楕円 41"/>
          <p:cNvSpPr/>
          <p:nvPr/>
        </p:nvSpPr>
        <p:spPr>
          <a:xfrm>
            <a:off x="3357093" y="5468188"/>
            <a:ext cx="1055391" cy="455846"/>
          </a:xfrm>
          <a:prstGeom prst="ellipse">
            <a:avLst/>
          </a:prstGeom>
          <a:solidFill>
            <a:srgbClr val="FFFF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自治体</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担当課</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425" y="5482029"/>
            <a:ext cx="598215" cy="49680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31" name="グラフ 30"/>
          <p:cNvGraphicFramePr>
            <a:graphicFrameLocks/>
          </p:cNvGraphicFramePr>
          <p:nvPr>
            <p:extLst/>
          </p:nvPr>
        </p:nvGraphicFramePr>
        <p:xfrm>
          <a:off x="3134998" y="2337896"/>
          <a:ext cx="2820880" cy="2203501"/>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Grp="1" noChangeAspect="1" noChangeArrowheads="1"/>
          </p:cNvPicPr>
          <p:nvPr>
            <p:ph idx="1"/>
          </p:nvPr>
        </p:nvPicPr>
        <p:blipFill>
          <a:blip r:embed="rId4">
            <a:biLevel thresh="75000"/>
            <a:extLst>
              <a:ext uri="{28A0092B-C50C-407E-A947-70E740481C1C}">
                <a14:useLocalDpi xmlns:a14="http://schemas.microsoft.com/office/drawing/2010/main" val="0"/>
              </a:ext>
            </a:extLst>
          </a:blip>
          <a:stretch>
            <a:fillRect/>
          </a:stretch>
        </p:blipFill>
        <p:spPr bwMode="auto">
          <a:xfrm>
            <a:off x="807393" y="2931353"/>
            <a:ext cx="7529213" cy="2139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横巻き 6"/>
          <p:cNvSpPr/>
          <p:nvPr/>
        </p:nvSpPr>
        <p:spPr>
          <a:xfrm>
            <a:off x="38384" y="4592448"/>
            <a:ext cx="2257134" cy="371428"/>
          </a:xfrm>
          <a:prstGeom prst="horizontalScroll">
            <a:avLst/>
          </a:prstGeom>
          <a:solidFill>
            <a:schemeClr val="bg1"/>
          </a:solidFill>
          <a:ln w="158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fontAlgn="auto">
              <a:spcBef>
                <a:spcPts val="0"/>
              </a:spcBef>
              <a:spcAft>
                <a:spcPts val="0"/>
              </a:spcAft>
            </a:pPr>
            <a:r>
              <a:rPr lang="ja-JP" altLang="en-US" sz="1108" b="1" dirty="0">
                <a:solidFill>
                  <a:prstClr val="black"/>
                </a:solidFill>
                <a:latin typeface="HG丸ｺﾞｼｯｸM-PRO" panose="020F0600000000000000" pitchFamily="50" charset="-128"/>
                <a:ea typeface="HG丸ｺﾞｼｯｸM-PRO" panose="020F0600000000000000" pitchFamily="50" charset="-128"/>
              </a:rPr>
              <a:t>関係機関による連携イメージ図</a:t>
            </a:r>
          </a:p>
        </p:txBody>
      </p:sp>
      <p:sp>
        <p:nvSpPr>
          <p:cNvPr id="35" name="円/楕円 34"/>
          <p:cNvSpPr/>
          <p:nvPr/>
        </p:nvSpPr>
        <p:spPr>
          <a:xfrm>
            <a:off x="1491014" y="5150832"/>
            <a:ext cx="1658570" cy="381179"/>
          </a:xfrm>
          <a:prstGeom prst="ellipse">
            <a:avLst/>
          </a:prstGeom>
          <a:solidFill>
            <a:srgbClr val="FFC0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相談支援事業所</a:t>
            </a:r>
          </a:p>
        </p:txBody>
      </p:sp>
      <p:sp>
        <p:nvSpPr>
          <p:cNvPr id="19" name="円/楕円 18"/>
          <p:cNvSpPr/>
          <p:nvPr/>
        </p:nvSpPr>
        <p:spPr>
          <a:xfrm>
            <a:off x="3259149" y="4985617"/>
            <a:ext cx="1556212" cy="363474"/>
          </a:xfrm>
          <a:prstGeom prst="ellipse">
            <a:avLst/>
          </a:prstGeom>
          <a:solidFill>
            <a:srgbClr val="FFC0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児童発達支援</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センター等</a:t>
            </a:r>
          </a:p>
        </p:txBody>
      </p:sp>
      <p:sp>
        <p:nvSpPr>
          <p:cNvPr id="44" name="円/楕円 43"/>
          <p:cNvSpPr/>
          <p:nvPr/>
        </p:nvSpPr>
        <p:spPr>
          <a:xfrm>
            <a:off x="5143628" y="4985111"/>
            <a:ext cx="1796372" cy="388961"/>
          </a:xfrm>
          <a:prstGeom prst="ellipse">
            <a:avLst/>
          </a:prstGeom>
          <a:solidFill>
            <a:srgbClr val="FFC0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障害福祉サービス事業所</a:t>
            </a:r>
          </a:p>
        </p:txBody>
      </p:sp>
      <p:sp>
        <p:nvSpPr>
          <p:cNvPr id="11" name="角丸四角形吹き出し 10"/>
          <p:cNvSpPr/>
          <p:nvPr/>
        </p:nvSpPr>
        <p:spPr>
          <a:xfrm>
            <a:off x="7261105" y="5185957"/>
            <a:ext cx="1404634" cy="412729"/>
          </a:xfrm>
          <a:prstGeom prst="wedgeRoundRectCallout">
            <a:avLst>
              <a:gd name="adj1" fmla="val -57518"/>
              <a:gd name="adj2" fmla="val -8612"/>
              <a:gd name="adj3" fmla="val 16667"/>
            </a:avLst>
          </a:prstGeom>
          <a:solidFill>
            <a:schemeClr val="bg1"/>
          </a:solidFill>
          <a:ln w="12700">
            <a:solidFill>
              <a:schemeClr val="tx1">
                <a:lumMod val="65000"/>
                <a:lumOff val="35000"/>
              </a:schemeClr>
            </a:solidFill>
            <a:prstDash val="dash"/>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fontAlgn="auto">
              <a:lnSpc>
                <a:spcPts val="1200"/>
              </a:lnSpc>
              <a:spcBef>
                <a:spcPts val="0"/>
              </a:spcBef>
              <a:spcAft>
                <a:spcPts val="0"/>
              </a:spcAft>
            </a:pPr>
            <a:r>
              <a:rPr lang="ja-JP" altLang="en-US" sz="1292" dirty="0">
                <a:solidFill>
                  <a:srgbClr val="EEECE1">
                    <a:lumMod val="25000"/>
                  </a:srgbClr>
                </a:solidFill>
                <a:latin typeface="HG丸ｺﾞｼｯｸM-PRO" pitchFamily="50" charset="-128"/>
                <a:ea typeface="HG丸ｺﾞｼｯｸM-PRO" pitchFamily="50" charset="-128"/>
              </a:rPr>
              <a:t>　</a:t>
            </a:r>
            <a:r>
              <a:rPr lang="ja-JP" altLang="en-US" sz="1015" dirty="0">
                <a:solidFill>
                  <a:srgbClr val="EEECE1">
                    <a:lumMod val="25000"/>
                  </a:srgbClr>
                </a:solidFill>
                <a:latin typeface="HG丸ｺﾞｼｯｸM-PRO" pitchFamily="50" charset="-128"/>
                <a:ea typeface="HG丸ｺﾞｼｯｸM-PRO" pitchFamily="50" charset="-128"/>
              </a:rPr>
              <a:t>・</a:t>
            </a:r>
            <a:r>
              <a:rPr lang="ja-JP" altLang="en-US" sz="923" dirty="0">
                <a:solidFill>
                  <a:srgbClr val="EEECE1">
                    <a:lumMod val="25000"/>
                  </a:srgbClr>
                </a:solidFill>
                <a:latin typeface="HG丸ｺﾞｼｯｸM-PRO" pitchFamily="50" charset="-128"/>
                <a:ea typeface="HG丸ｺﾞｼｯｸM-PRO" pitchFamily="50" charset="-128"/>
              </a:rPr>
              <a:t>特別支援学校　</a:t>
            </a:r>
            <a:endParaRPr lang="en-US" altLang="ja-JP" sz="923" dirty="0">
              <a:solidFill>
                <a:srgbClr val="EEECE1">
                  <a:lumMod val="25000"/>
                </a:srgbClr>
              </a:solidFill>
              <a:latin typeface="HG丸ｺﾞｼｯｸM-PRO" pitchFamily="50" charset="-128"/>
              <a:ea typeface="HG丸ｺﾞｼｯｸM-PRO" pitchFamily="50" charset="-128"/>
            </a:endParaRPr>
          </a:p>
          <a:p>
            <a:pPr fontAlgn="auto">
              <a:lnSpc>
                <a:spcPts val="1200"/>
              </a:lnSpc>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　 ・訪問教育</a:t>
            </a:r>
          </a:p>
        </p:txBody>
      </p:sp>
      <p:sp>
        <p:nvSpPr>
          <p:cNvPr id="36" name="角丸四角形 35"/>
          <p:cNvSpPr/>
          <p:nvPr/>
        </p:nvSpPr>
        <p:spPr>
          <a:xfrm>
            <a:off x="7330636" y="5095632"/>
            <a:ext cx="205846" cy="484069"/>
          </a:xfrm>
          <a:prstGeom prst="roundRect">
            <a:avLst/>
          </a:prstGeom>
          <a:solidFill>
            <a:srgbClr val="CCFF99"/>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1015" b="1" dirty="0">
                <a:ln w="18415" cmpd="sng">
                  <a:noFill/>
                  <a:prstDash val="solid"/>
                </a:ln>
                <a:solidFill>
                  <a:srgbClr val="EEECE1">
                    <a:lumMod val="25000"/>
                  </a:srgbClr>
                </a:solidFill>
                <a:latin typeface="HG丸ｺﾞｼｯｸM-PRO" pitchFamily="50" charset="-128"/>
                <a:ea typeface="HG丸ｺﾞｼｯｸM-PRO" pitchFamily="50" charset="-128"/>
              </a:rPr>
              <a:t>教育</a:t>
            </a:r>
          </a:p>
        </p:txBody>
      </p:sp>
      <p:sp>
        <p:nvSpPr>
          <p:cNvPr id="33" name="角丸四角形吹き出し 32"/>
          <p:cNvSpPr/>
          <p:nvPr/>
        </p:nvSpPr>
        <p:spPr>
          <a:xfrm>
            <a:off x="7333927" y="6048870"/>
            <a:ext cx="1404634" cy="412729"/>
          </a:xfrm>
          <a:prstGeom prst="wedgeRoundRectCallout">
            <a:avLst>
              <a:gd name="adj1" fmla="val -60425"/>
              <a:gd name="adj2" fmla="val -19569"/>
              <a:gd name="adj3" fmla="val 16667"/>
            </a:avLst>
          </a:prstGeom>
          <a:solidFill>
            <a:schemeClr val="bg1"/>
          </a:solidFill>
          <a:ln w="12700">
            <a:solidFill>
              <a:schemeClr val="tx1">
                <a:lumMod val="65000"/>
                <a:lumOff val="35000"/>
              </a:schemeClr>
            </a:solidFill>
            <a:prstDash val="dash"/>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fontAlgn="auto">
              <a:lnSpc>
                <a:spcPts val="1200"/>
              </a:lnSpc>
              <a:spcBef>
                <a:spcPts val="0"/>
              </a:spcBef>
              <a:spcAft>
                <a:spcPts val="0"/>
              </a:spcAft>
            </a:pPr>
            <a:r>
              <a:rPr lang="ja-JP" altLang="en-US" sz="1292" dirty="0">
                <a:solidFill>
                  <a:srgbClr val="EEECE1">
                    <a:lumMod val="25000"/>
                  </a:srgbClr>
                </a:solidFill>
                <a:latin typeface="HG丸ｺﾞｼｯｸM-PRO" pitchFamily="50" charset="-128"/>
                <a:ea typeface="HG丸ｺﾞｼｯｸM-PRO" pitchFamily="50" charset="-128"/>
              </a:rPr>
              <a:t>　</a:t>
            </a:r>
            <a:r>
              <a:rPr lang="ja-JP" altLang="en-US" sz="923" dirty="0">
                <a:solidFill>
                  <a:srgbClr val="EEECE1">
                    <a:lumMod val="25000"/>
                  </a:srgbClr>
                </a:solidFill>
                <a:latin typeface="HG丸ｺﾞｼｯｸM-PRO" pitchFamily="50" charset="-128"/>
                <a:ea typeface="HG丸ｺﾞｼｯｸM-PRO" pitchFamily="50" charset="-128"/>
              </a:rPr>
              <a:t>・保健所　</a:t>
            </a:r>
            <a:endParaRPr lang="en-US" altLang="ja-JP" sz="923" dirty="0">
              <a:solidFill>
                <a:srgbClr val="EEECE1">
                  <a:lumMod val="25000"/>
                </a:srgbClr>
              </a:solidFill>
              <a:latin typeface="HG丸ｺﾞｼｯｸM-PRO" pitchFamily="50" charset="-128"/>
              <a:ea typeface="HG丸ｺﾞｼｯｸM-PRO" pitchFamily="50" charset="-128"/>
            </a:endParaRPr>
          </a:p>
          <a:p>
            <a:pPr fontAlgn="auto">
              <a:lnSpc>
                <a:spcPts val="1200"/>
              </a:lnSpc>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　 ・保健センター</a:t>
            </a:r>
          </a:p>
        </p:txBody>
      </p:sp>
      <p:sp>
        <p:nvSpPr>
          <p:cNvPr id="37" name="角丸四角形 36"/>
          <p:cNvSpPr/>
          <p:nvPr/>
        </p:nvSpPr>
        <p:spPr>
          <a:xfrm>
            <a:off x="7333913" y="5998596"/>
            <a:ext cx="205846" cy="484069"/>
          </a:xfrm>
          <a:prstGeom prst="roundRect">
            <a:avLst/>
          </a:prstGeom>
          <a:solidFill>
            <a:srgbClr val="FDBBC1"/>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b="1" dirty="0">
                <a:ln w="18415" cmpd="sng">
                  <a:noFill/>
                  <a:prstDash val="solid"/>
                </a:ln>
                <a:solidFill>
                  <a:srgbClr val="EEECE1">
                    <a:lumMod val="25000"/>
                  </a:srgbClr>
                </a:solidFill>
                <a:latin typeface="HG丸ｺﾞｼｯｸM-PRO" pitchFamily="50" charset="-128"/>
                <a:ea typeface="HG丸ｺﾞｼｯｸM-PRO" pitchFamily="50" charset="-128"/>
              </a:rPr>
              <a:t>保健</a:t>
            </a:r>
          </a:p>
        </p:txBody>
      </p:sp>
      <p:sp>
        <p:nvSpPr>
          <p:cNvPr id="16" name="円/楕円 15"/>
          <p:cNvSpPr/>
          <p:nvPr/>
        </p:nvSpPr>
        <p:spPr>
          <a:xfrm>
            <a:off x="5077308" y="6077875"/>
            <a:ext cx="1929313" cy="424763"/>
          </a:xfrm>
          <a:prstGeom prst="ellipse">
            <a:avLst/>
          </a:prstGeom>
          <a:solidFill>
            <a:srgbClr val="99CCFF"/>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地域中核病院</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地域小児科センター</a:t>
            </a:r>
          </a:p>
        </p:txBody>
      </p:sp>
      <p:sp>
        <p:nvSpPr>
          <p:cNvPr id="32" name="円/楕円 31"/>
          <p:cNvSpPr/>
          <p:nvPr/>
        </p:nvSpPr>
        <p:spPr>
          <a:xfrm>
            <a:off x="2883757" y="6086774"/>
            <a:ext cx="1960810" cy="396276"/>
          </a:xfrm>
          <a:prstGeom prst="ellipse">
            <a:avLst/>
          </a:prstGeom>
          <a:solidFill>
            <a:srgbClr val="99CCFF"/>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小児科診療所</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在宅療養支援診療所</a:t>
            </a:r>
          </a:p>
        </p:txBody>
      </p:sp>
      <p:sp>
        <p:nvSpPr>
          <p:cNvPr id="34" name="円/楕円 33"/>
          <p:cNvSpPr/>
          <p:nvPr/>
        </p:nvSpPr>
        <p:spPr>
          <a:xfrm>
            <a:off x="1491229" y="5893524"/>
            <a:ext cx="1372635" cy="378157"/>
          </a:xfrm>
          <a:prstGeom prst="ellipse">
            <a:avLst/>
          </a:prstGeom>
          <a:solidFill>
            <a:srgbClr val="99CCFF"/>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訪問看護</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ステーション</a:t>
            </a:r>
          </a:p>
        </p:txBody>
      </p:sp>
      <p:sp>
        <p:nvSpPr>
          <p:cNvPr id="51" name="テキスト ボックス 50"/>
          <p:cNvSpPr txBox="1"/>
          <p:nvPr/>
        </p:nvSpPr>
        <p:spPr>
          <a:xfrm>
            <a:off x="3168647" y="2022012"/>
            <a:ext cx="2834809" cy="369196"/>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lIns="84315" tIns="42160" rIns="84315" bIns="42160" rtlCol="0">
            <a:spAutoFit/>
          </a:bodyPr>
          <a:lstStyle/>
          <a:p>
            <a:pPr fontAlgn="auto">
              <a:spcBef>
                <a:spcPts val="0"/>
              </a:spcBef>
              <a:spcAft>
                <a:spcPts val="0"/>
              </a:spcAft>
            </a:pP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在宅人工呼吸指導管理料算定件数</a:t>
            </a:r>
            <a:endParaRPr lang="en-US" altLang="ja-JP"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auto">
              <a:spcBef>
                <a:spcPts val="0"/>
              </a:spcBef>
              <a:spcAft>
                <a:spcPts val="0"/>
              </a:spcAft>
            </a:pP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0</a:t>
            </a: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19</a:t>
            </a: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歳）の推移</a:t>
            </a:r>
          </a:p>
        </p:txBody>
      </p:sp>
      <p:sp>
        <p:nvSpPr>
          <p:cNvPr id="40" name="テキスト ボックス 39"/>
          <p:cNvSpPr txBox="1"/>
          <p:nvPr/>
        </p:nvSpPr>
        <p:spPr>
          <a:xfrm>
            <a:off x="3149582" y="2512815"/>
            <a:ext cx="465282" cy="227170"/>
          </a:xfrm>
          <a:prstGeom prst="rect">
            <a:avLst/>
          </a:prstGeom>
          <a:noFill/>
        </p:spPr>
        <p:txBody>
          <a:bodyPr wrap="square" lIns="84315" tIns="42160" rIns="84315" bIns="42160" rtlCol="0">
            <a:spAutoFit/>
          </a:bodyPr>
          <a:lstStyle/>
          <a:p>
            <a:pPr fontAlgn="auto">
              <a:spcBef>
                <a:spcPts val="0"/>
              </a:spcBef>
              <a:spcAft>
                <a:spcPts val="0"/>
              </a:spcAft>
            </a:pPr>
            <a:r>
              <a:rPr lang="ja-JP" altLang="en-US" sz="923" dirty="0">
                <a:solidFill>
                  <a:srgbClr val="000000"/>
                </a:solidFill>
                <a:latin typeface="Arial"/>
                <a:ea typeface="ＭＳ Ｐゴシック"/>
              </a:rPr>
              <a:t>（件）</a:t>
            </a:r>
          </a:p>
        </p:txBody>
      </p:sp>
      <p:grpSp>
        <p:nvGrpSpPr>
          <p:cNvPr id="48" name="グループ化 18"/>
          <p:cNvGrpSpPr/>
          <p:nvPr/>
        </p:nvGrpSpPr>
        <p:grpSpPr>
          <a:xfrm>
            <a:off x="0" y="568194"/>
            <a:ext cx="9144000" cy="66469"/>
            <a:chOff x="0" y="188640"/>
            <a:chExt cx="9144000" cy="72008"/>
          </a:xfrm>
        </p:grpSpPr>
        <p:cxnSp>
          <p:nvCxnSpPr>
            <p:cNvPr id="49" name="直線コネクタ 4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graphicFrame>
        <p:nvGraphicFramePr>
          <p:cNvPr id="60" name="表 59"/>
          <p:cNvGraphicFramePr>
            <a:graphicFrameLocks noGrp="1"/>
          </p:cNvGraphicFramePr>
          <p:nvPr>
            <p:extLst/>
          </p:nvPr>
        </p:nvGraphicFramePr>
        <p:xfrm>
          <a:off x="6161251" y="2484355"/>
          <a:ext cx="2889683" cy="2000115"/>
        </p:xfrm>
        <a:graphic>
          <a:graphicData uri="http://schemas.openxmlformats.org/drawingml/2006/table">
            <a:tbl>
              <a:tblPr firstRow="1" firstCol="1" bandRow="1">
                <a:tableStyleId>{5940675A-B579-460E-94D1-54222C63F5DA}</a:tableStyleId>
              </a:tblPr>
              <a:tblGrid>
                <a:gridCol w="2199482">
                  <a:extLst>
                    <a:ext uri="{9D8B030D-6E8A-4147-A177-3AD203B41FA5}">
                      <a16:colId xmlns:a16="http://schemas.microsoft.com/office/drawing/2014/main" val="20000"/>
                    </a:ext>
                  </a:extLst>
                </a:gridCol>
                <a:gridCol w="328290">
                  <a:extLst>
                    <a:ext uri="{9D8B030D-6E8A-4147-A177-3AD203B41FA5}">
                      <a16:colId xmlns:a16="http://schemas.microsoft.com/office/drawing/2014/main" val="20001"/>
                    </a:ext>
                  </a:extLst>
                </a:gridCol>
                <a:gridCol w="361911">
                  <a:extLst>
                    <a:ext uri="{9D8B030D-6E8A-4147-A177-3AD203B41FA5}">
                      <a16:colId xmlns:a16="http://schemas.microsoft.com/office/drawing/2014/main" val="20002"/>
                    </a:ext>
                  </a:extLst>
                </a:gridCol>
              </a:tblGrid>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ctr">
                        <a:spcAft>
                          <a:spcPts val="0"/>
                        </a:spcAft>
                      </a:pPr>
                      <a:r>
                        <a:rPr lang="ja-JP" altLang="en-US" sz="900" b="0" kern="100" dirty="0">
                          <a:solidFill>
                            <a:schemeClr val="tx1">
                              <a:lumMod val="85000"/>
                              <a:lumOff val="15000"/>
                            </a:schemeClr>
                          </a:solidFill>
                          <a:effectLst/>
                        </a:rPr>
                        <a:t>相談先</a:t>
                      </a:r>
                      <a:endParaRPr lang="ja-JP" sz="900" b="0" kern="100" dirty="0">
                        <a:solidFill>
                          <a:schemeClr val="tx1">
                            <a:lumMod val="85000"/>
                            <a:lumOff val="15000"/>
                          </a:schemeClr>
                        </a:solidFill>
                        <a:effectLst/>
                        <a:latin typeface="+mn-ea"/>
                        <a:ea typeface="+mn-ea"/>
                        <a:cs typeface="Times New Roman"/>
                      </a:endParaRPr>
                    </a:p>
                  </a:txBody>
                  <a:tcPr marL="63305" marR="63305" marT="0" marB="0">
                    <a:solidFill>
                      <a:srgbClr val="D2DCF0"/>
                    </a:solidFill>
                  </a:tcPr>
                </a:tc>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r">
                        <a:spcAft>
                          <a:spcPts val="0"/>
                        </a:spcAft>
                      </a:pPr>
                      <a:r>
                        <a:rPr lang="ja-JP" sz="900" b="0" kern="0" dirty="0">
                          <a:solidFill>
                            <a:schemeClr val="tx1">
                              <a:lumMod val="85000"/>
                              <a:lumOff val="15000"/>
                            </a:schemeClr>
                          </a:solidFill>
                          <a:effectLst/>
                        </a:rPr>
                        <a:t>人</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r">
                        <a:spcAft>
                          <a:spcPts val="0"/>
                        </a:spcAft>
                      </a:pPr>
                      <a:r>
                        <a:rPr lang="ja-JP" sz="900" b="0" kern="0" dirty="0">
                          <a:solidFill>
                            <a:schemeClr val="tx1">
                              <a:lumMod val="85000"/>
                              <a:lumOff val="15000"/>
                            </a:schemeClr>
                          </a:solidFill>
                          <a:effectLst/>
                        </a:rPr>
                        <a:t>％</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extLst>
                  <a:ext uri="{0D108BD9-81ED-4DB2-BD59-A6C34878D82A}">
                    <a16:rowId xmlns:a16="http://schemas.microsoft.com/office/drawing/2014/main" val="10000"/>
                  </a:ext>
                </a:extLst>
              </a:tr>
              <a:tr h="294751">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0" dirty="0">
                          <a:solidFill>
                            <a:schemeClr val="tx1">
                              <a:lumMod val="85000"/>
                              <a:lumOff val="15000"/>
                            </a:schemeClr>
                          </a:solidFill>
                          <a:effectLst/>
                        </a:rPr>
                        <a:t>医療機関の職員（医師、看護師、</a:t>
                      </a:r>
                      <a:r>
                        <a:rPr lang="en-US" altLang="ja-JP" sz="900" b="0" kern="0" dirty="0">
                          <a:solidFill>
                            <a:schemeClr val="tx1">
                              <a:lumMod val="85000"/>
                              <a:lumOff val="15000"/>
                            </a:schemeClr>
                          </a:solidFill>
                          <a:effectLst/>
                        </a:rPr>
                        <a:t>MSW</a:t>
                      </a:r>
                      <a:r>
                        <a:rPr lang="ja-JP" altLang="en-US" sz="900" b="0" kern="0" dirty="0">
                          <a:solidFill>
                            <a:schemeClr val="tx1">
                              <a:lumMod val="85000"/>
                              <a:lumOff val="15000"/>
                            </a:schemeClr>
                          </a:solidFill>
                          <a:effectLst/>
                        </a:rPr>
                        <a:t>等）</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692</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77.4</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val="10001"/>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訪問看護事業所等の職員（看護師等）</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405</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45.3</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val="10002"/>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福祉サービス事業所等の職員</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292</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32.7</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val="10003"/>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行政機関の職員（保健師等）</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216</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24.2</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val="10004"/>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学校・保育所等の職員</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317</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35.5</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val="10005"/>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知人・友人</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412</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46.1</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val="10006"/>
                  </a:ext>
                </a:extLst>
              </a:tr>
              <a:tr h="23360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患者団体・支援団体</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46</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5.1</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val="10007"/>
                  </a:ext>
                </a:extLst>
              </a:tr>
              <a:tr h="233337">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その他</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32</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3.6</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val="10008"/>
                  </a:ext>
                </a:extLst>
              </a:tr>
              <a:tr h="235891">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a:solidFill>
                            <a:schemeClr val="tx1">
                              <a:lumMod val="85000"/>
                              <a:lumOff val="15000"/>
                            </a:schemeClr>
                          </a:solidFill>
                          <a:effectLst/>
                        </a:rPr>
                        <a:t>相談先がない・分からない</a:t>
                      </a:r>
                      <a:endParaRPr lang="en-US" alt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31</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a:effectLst/>
                        </a:rPr>
                        <a:t>3.5</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val="10009"/>
                  </a:ext>
                </a:extLst>
              </a:tr>
            </a:tbl>
          </a:graphicData>
        </a:graphic>
      </p:graphicFrame>
      <p:sp>
        <p:nvSpPr>
          <p:cNvPr id="62" name="正方形/長方形 61"/>
          <p:cNvSpPr/>
          <p:nvPr/>
        </p:nvSpPr>
        <p:spPr>
          <a:xfrm>
            <a:off x="6159728" y="2022012"/>
            <a:ext cx="2872021" cy="369196"/>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lIns="84315" tIns="42160" rIns="84315" bIns="42160">
            <a:spAutoFit/>
          </a:bodyPr>
          <a:lstStyle/>
          <a:p>
            <a:pPr eaLnBrk="0" hangingPunct="0"/>
            <a:r>
              <a:rPr lang="ja-JP" altLang="en-US" sz="923" dirty="0">
                <a:solidFill>
                  <a:srgbClr val="FFFFFF"/>
                </a:solidFill>
                <a:latin typeface="HG丸ｺﾞｼｯｸM-PRO" panose="020F0600000000000000" pitchFamily="50" charset="-128"/>
                <a:ea typeface="HG丸ｺﾞｼｯｸM-PRO" panose="020F0600000000000000" pitchFamily="50" charset="-128"/>
                <a:cs typeface="Times New Roman" pitchFamily="18" charset="0"/>
              </a:rPr>
              <a:t>◆　育児や療育、在宅での生活等の全般に</a:t>
            </a:r>
            <a:endParaRPr lang="en-US" altLang="ja-JP" sz="923" dirty="0">
              <a:solidFill>
                <a:srgbClr val="FFFFFF"/>
              </a:solidFill>
              <a:latin typeface="HG丸ｺﾞｼｯｸM-PRO" panose="020F0600000000000000" pitchFamily="50" charset="-128"/>
              <a:ea typeface="HG丸ｺﾞｼｯｸM-PRO" panose="020F0600000000000000" pitchFamily="50" charset="-128"/>
              <a:cs typeface="Times New Roman" pitchFamily="18" charset="0"/>
            </a:endParaRPr>
          </a:p>
          <a:p>
            <a:pPr eaLnBrk="0" hangingPunct="0"/>
            <a:r>
              <a:rPr lang="ja-JP" altLang="en-US" sz="923" dirty="0">
                <a:solidFill>
                  <a:srgbClr val="FFFFFF"/>
                </a:solidFill>
                <a:latin typeface="HG丸ｺﾞｼｯｸM-PRO" panose="020F0600000000000000" pitchFamily="50" charset="-128"/>
                <a:ea typeface="HG丸ｺﾞｼｯｸM-PRO" panose="020F0600000000000000" pitchFamily="50" charset="-128"/>
                <a:cs typeface="Times New Roman" pitchFamily="18" charset="0"/>
              </a:rPr>
              <a:t>　　関する相談先</a:t>
            </a:r>
            <a:endParaRPr lang="ja-JP" altLang="en-US" sz="923" dirty="0">
              <a:solidFill>
                <a:srgbClr val="FFFFFF"/>
              </a:solidFill>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65" name="正方形/長方形 64"/>
          <p:cNvSpPr/>
          <p:nvPr/>
        </p:nvSpPr>
        <p:spPr>
          <a:xfrm>
            <a:off x="3752324" y="4474536"/>
            <a:ext cx="2184404" cy="270633"/>
          </a:xfrm>
          <a:prstGeom prst="rect">
            <a:avLst/>
          </a:prstGeom>
          <a:no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fontAlgn="auto">
              <a:spcBef>
                <a:spcPts val="0"/>
              </a:spcBef>
              <a:spcAft>
                <a:spcPts val="0"/>
              </a:spcAft>
            </a:pPr>
            <a:r>
              <a:rPr lang="ja-JP" altLang="en-US" sz="831" dirty="0">
                <a:solidFill>
                  <a:srgbClr val="000000">
                    <a:lumMod val="85000"/>
                    <a:lumOff val="15000"/>
                  </a:srgbClr>
                </a:solidFill>
                <a:latin typeface="HG丸ｺﾞｼｯｸM-PRO" panose="020F0600000000000000" pitchFamily="50" charset="-128"/>
                <a:ea typeface="HG丸ｺﾞｼｯｸM-PRO" panose="020F0600000000000000" pitchFamily="50" charset="-128"/>
              </a:rPr>
              <a:t>出典：社会医療診療行為別調査</a:t>
            </a:r>
          </a:p>
        </p:txBody>
      </p:sp>
      <p:sp>
        <p:nvSpPr>
          <p:cNvPr id="66" name="テキスト ボックス 65"/>
          <p:cNvSpPr txBox="1"/>
          <p:nvPr/>
        </p:nvSpPr>
        <p:spPr>
          <a:xfrm>
            <a:off x="137820" y="2026804"/>
            <a:ext cx="2834809" cy="369196"/>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lIns="84315" tIns="42160" rIns="84315" bIns="42160" rtlCol="0">
            <a:spAutoFit/>
          </a:bodyPr>
          <a:lstStyle/>
          <a:p>
            <a:pPr fontAlgn="auto">
              <a:spcBef>
                <a:spcPts val="0"/>
              </a:spcBef>
              <a:spcAft>
                <a:spcPts val="0"/>
              </a:spcAft>
            </a:pP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特別支援学校及び小中学校における</a:t>
            </a:r>
            <a:endParaRPr lang="en-US" altLang="ja-JP"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auto">
              <a:spcBef>
                <a:spcPts val="0"/>
              </a:spcBef>
              <a:spcAft>
                <a:spcPts val="0"/>
              </a:spcAft>
            </a:pP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医療的ケアが必要な幼児児童生徒数　</a:t>
            </a:r>
          </a:p>
        </p:txBody>
      </p:sp>
      <p:sp>
        <p:nvSpPr>
          <p:cNvPr id="83" name="テキスト ボックス 82"/>
          <p:cNvSpPr txBox="1"/>
          <p:nvPr/>
        </p:nvSpPr>
        <p:spPr>
          <a:xfrm>
            <a:off x="85904" y="4218246"/>
            <a:ext cx="2886672" cy="340854"/>
          </a:xfrm>
          <a:prstGeom prst="rect">
            <a:avLst/>
          </a:prstGeom>
          <a:solidFill>
            <a:schemeClr val="bg1">
              <a:alpha val="73000"/>
            </a:schemeClr>
          </a:solidFill>
        </p:spPr>
        <p:txBody>
          <a:bodyPr wrap="square" lIns="84315" tIns="42160" rIns="84315" bIns="42160" rtlCol="0">
            <a:spAutoFit/>
          </a:bodyPr>
          <a:lstStyle/>
          <a:p>
            <a:pPr fontAlgn="auto">
              <a:spcBef>
                <a:spcPts val="0"/>
              </a:spcBef>
              <a:spcAft>
                <a:spcPts val="0"/>
              </a:spcAft>
            </a:pPr>
            <a:r>
              <a:rPr kumimoji="0" lang="ja-JP" altLang="en-US"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出典：文部科学省「特別支援学校等の医療的ケアに関する</a:t>
            </a:r>
            <a:endParaRPr kumimoji="0" lang="en-US" altLang="ja-JP"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kumimoji="0" lang="ja-JP" altLang="en-US"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調査結果」（</a:t>
            </a:r>
            <a:r>
              <a:rPr lang="en-US" altLang="ja-JP" sz="831" dirty="0">
                <a:solidFill>
                  <a:srgbClr val="000000">
                    <a:lumMod val="75000"/>
                    <a:lumOff val="2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31" dirty="0">
                <a:solidFill>
                  <a:srgbClr val="000000">
                    <a:lumMod val="75000"/>
                    <a:lumOff val="25000"/>
                  </a:srgbClr>
                </a:solidFill>
                <a:latin typeface="Meiryo UI" panose="020B0604030504040204" pitchFamily="50" charset="-128"/>
                <a:ea typeface="Meiryo UI" panose="020B0604030504040204" pitchFamily="50" charset="-128"/>
                <a:cs typeface="Meiryo UI" panose="020B0604030504040204" pitchFamily="50" charset="-128"/>
              </a:rPr>
              <a:t>小中学校は平成２４年度から調査</a:t>
            </a:r>
            <a:r>
              <a:rPr kumimoji="0" lang="ja-JP" altLang="en-US"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5" name="グラフ 84"/>
          <p:cNvGraphicFramePr>
            <a:graphicFrameLocks/>
          </p:cNvGraphicFramePr>
          <p:nvPr>
            <p:extLst/>
          </p:nvPr>
        </p:nvGraphicFramePr>
        <p:xfrm>
          <a:off x="151570" y="2452698"/>
          <a:ext cx="2807202" cy="1869753"/>
        </p:xfrm>
        <a:graphic>
          <a:graphicData uri="http://schemas.openxmlformats.org/drawingml/2006/chart">
            <c:chart xmlns:c="http://schemas.openxmlformats.org/drawingml/2006/chart" xmlns:r="http://schemas.openxmlformats.org/officeDocument/2006/relationships" r:id="rId5"/>
          </a:graphicData>
        </a:graphic>
      </p:graphicFrame>
      <p:grpSp>
        <p:nvGrpSpPr>
          <p:cNvPr id="86" name="グループ化 85"/>
          <p:cNvGrpSpPr/>
          <p:nvPr/>
        </p:nvGrpSpPr>
        <p:grpSpPr>
          <a:xfrm>
            <a:off x="971212" y="2830780"/>
            <a:ext cx="1473785" cy="403658"/>
            <a:chOff x="1264363" y="912133"/>
            <a:chExt cx="1615957" cy="822819"/>
          </a:xfrm>
        </p:grpSpPr>
        <p:cxnSp>
          <p:nvCxnSpPr>
            <p:cNvPr id="87" name="直線コネクタ 86"/>
            <p:cNvCxnSpPr/>
            <p:nvPr/>
          </p:nvCxnSpPr>
          <p:spPr>
            <a:xfrm flipV="1">
              <a:off x="1264363" y="1344180"/>
              <a:ext cx="679853" cy="390772"/>
            </a:xfrm>
            <a:prstGeom prst="line">
              <a:avLst/>
            </a:prstGeom>
            <a:ln w="38100">
              <a:solidFill>
                <a:srgbClr val="CC0000"/>
              </a:solidFill>
            </a:ln>
          </p:spPr>
          <p:style>
            <a:lnRef idx="2">
              <a:schemeClr val="accent2"/>
            </a:lnRef>
            <a:fillRef idx="0">
              <a:schemeClr val="accent2"/>
            </a:fillRef>
            <a:effectRef idx="1">
              <a:schemeClr val="accent2"/>
            </a:effectRef>
            <a:fontRef idx="minor">
              <a:schemeClr val="tx1"/>
            </a:fontRef>
          </p:style>
        </p:cxnSp>
        <p:cxnSp>
          <p:nvCxnSpPr>
            <p:cNvPr id="88" name="直線矢印コネクタ 87"/>
            <p:cNvCxnSpPr/>
            <p:nvPr/>
          </p:nvCxnSpPr>
          <p:spPr>
            <a:xfrm flipV="1">
              <a:off x="1944217" y="912133"/>
              <a:ext cx="936103" cy="432049"/>
            </a:xfrm>
            <a:prstGeom prst="straightConnector1">
              <a:avLst/>
            </a:prstGeom>
            <a:ln w="38100">
              <a:solidFill>
                <a:srgbClr val="CC0000"/>
              </a:solidFill>
              <a:tailEnd type="arrow"/>
            </a:ln>
          </p:spPr>
          <p:style>
            <a:lnRef idx="2">
              <a:schemeClr val="accent2"/>
            </a:lnRef>
            <a:fillRef idx="0">
              <a:schemeClr val="accent2"/>
            </a:fillRef>
            <a:effectRef idx="1">
              <a:schemeClr val="accent2"/>
            </a:effectRef>
            <a:fontRef idx="minor">
              <a:schemeClr val="tx1"/>
            </a:fontRef>
          </p:style>
        </p:cxnSp>
      </p:grpSp>
      <p:sp>
        <p:nvSpPr>
          <p:cNvPr id="89" name="正方形/長方形 88"/>
          <p:cNvSpPr/>
          <p:nvPr/>
        </p:nvSpPr>
        <p:spPr>
          <a:xfrm>
            <a:off x="170324" y="2453098"/>
            <a:ext cx="452687" cy="228878"/>
          </a:xfrm>
          <a:prstGeom prst="rect">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r>
              <a:rPr lang="ja-JP" altLang="en-US"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rPr>
              <a:t>（人）</a:t>
            </a:r>
          </a:p>
        </p:txBody>
      </p:sp>
      <p:sp>
        <p:nvSpPr>
          <p:cNvPr id="90" name="大波 89"/>
          <p:cNvSpPr/>
          <p:nvPr/>
        </p:nvSpPr>
        <p:spPr>
          <a:xfrm>
            <a:off x="2325103" y="3697018"/>
            <a:ext cx="348070" cy="42202"/>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91" name="大波 90"/>
          <p:cNvSpPr/>
          <p:nvPr/>
        </p:nvSpPr>
        <p:spPr>
          <a:xfrm>
            <a:off x="1977029" y="3685538"/>
            <a:ext cx="348070" cy="53663"/>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92" name="大波 91"/>
          <p:cNvSpPr/>
          <p:nvPr/>
        </p:nvSpPr>
        <p:spPr>
          <a:xfrm>
            <a:off x="1280911" y="3685519"/>
            <a:ext cx="348070" cy="61459"/>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93" name="大波 92"/>
          <p:cNvSpPr/>
          <p:nvPr/>
        </p:nvSpPr>
        <p:spPr>
          <a:xfrm>
            <a:off x="1628976" y="3685519"/>
            <a:ext cx="348070" cy="61459"/>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94" name="正方形/長方形 93"/>
          <p:cNvSpPr/>
          <p:nvPr/>
        </p:nvSpPr>
        <p:spPr>
          <a:xfrm>
            <a:off x="2179125" y="2626101"/>
            <a:ext cx="531751" cy="129116"/>
          </a:xfrm>
          <a:prstGeom prst="rect">
            <a:avLst/>
          </a:prstGeom>
          <a:noFill/>
          <a:ln w="15875">
            <a:solidFill>
              <a:schemeClr val="bg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r>
              <a:rPr lang="en-US" altLang="ja-JP" sz="738" dirty="0">
                <a:solidFill>
                  <a:prstClr val="black"/>
                </a:solidFill>
              </a:rPr>
              <a:t>8,750</a:t>
            </a:r>
            <a:endParaRPr lang="ja-JP" altLang="en-US" sz="738" dirty="0">
              <a:solidFill>
                <a:prstClr val="black"/>
              </a:solidFill>
            </a:endParaRPr>
          </a:p>
        </p:txBody>
      </p:sp>
      <p:sp>
        <p:nvSpPr>
          <p:cNvPr id="50"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1" name="正方形/長方形 60"/>
          <p:cNvSpPr/>
          <p:nvPr/>
        </p:nvSpPr>
        <p:spPr>
          <a:xfrm>
            <a:off x="6186074" y="4474496"/>
            <a:ext cx="2872021" cy="312257"/>
          </a:xfrm>
          <a:prstGeom prst="rect">
            <a:avLst/>
          </a:prstGeom>
          <a:solidFill>
            <a:schemeClr val="bg1">
              <a:alpha val="82000"/>
            </a:schemeClr>
          </a:solidFill>
        </p:spPr>
        <p:txBody>
          <a:bodyPr wrap="square" lIns="84315" tIns="42160" rIns="84315" bIns="42160">
            <a:spAutoFit/>
          </a:bodyPr>
          <a:lstStyle/>
          <a:p>
            <a:pPr fontAlgn="auto">
              <a:spcBef>
                <a:spcPts val="0"/>
              </a:spcBef>
              <a:spcAft>
                <a:spcPts val="0"/>
              </a:spcAft>
            </a:pPr>
            <a:r>
              <a:rPr lang="ja-JP" altLang="en-US"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平成</a:t>
            </a:r>
            <a:r>
              <a:rPr lang="en-US" altLang="ja-JP"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27</a:t>
            </a:r>
            <a:r>
              <a:rPr lang="ja-JP" altLang="en-US"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年度厚生労働省社会・援護局委託事業「在宅医療</a:t>
            </a:r>
            <a:endParaRPr lang="en-US" altLang="ja-JP"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fontAlgn="auto">
              <a:spcBef>
                <a:spcPts val="0"/>
              </a:spcBef>
              <a:spcAft>
                <a:spcPts val="0"/>
              </a:spcAft>
            </a:pPr>
            <a:r>
              <a:rPr lang="ja-JP" altLang="en-US"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ケアが必要な子どもに関する調査」速報値</a:t>
            </a:r>
          </a:p>
        </p:txBody>
      </p:sp>
      <p:sp>
        <p:nvSpPr>
          <p:cNvPr id="63" name="Rectangle 2"/>
          <p:cNvSpPr>
            <a:spLocks noChangeArrowheads="1"/>
          </p:cNvSpPr>
          <p:nvPr/>
        </p:nvSpPr>
        <p:spPr bwMode="auto">
          <a:xfrm>
            <a:off x="8085828" y="4609434"/>
            <a:ext cx="1108034" cy="198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84315" tIns="42160" rIns="84315" bIns="42160" numCol="1" anchor="ctr" anchorCtr="0" compatLnSpc="1">
            <a:prstTxWarp prst="textNoShape">
              <a:avLst/>
            </a:prstTxWarp>
            <a:spAutoFit/>
          </a:bodyPr>
          <a:lstStyle/>
          <a:p>
            <a:pPr eaLnBrk="0" hangingPunct="0"/>
            <a:r>
              <a:rPr lang="en-US" altLang="ja-JP" sz="738"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Times New Roman" pitchFamily="18" charset="0"/>
              </a:rPr>
              <a:t>(N=797</a:t>
            </a:r>
            <a:r>
              <a:rPr lang="ja-JP" altLang="en-US" sz="738"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Times New Roman" pitchFamily="18" charset="0"/>
              </a:rPr>
              <a:t>（複数回答）</a:t>
            </a:r>
            <a:endParaRPr lang="ja-JP" altLang="en-US" sz="738"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2" name="スライド番号プレースホルダー 1"/>
          <p:cNvSpPr>
            <a:spLocks noGrp="1"/>
          </p:cNvSpPr>
          <p:nvPr>
            <p:ph type="sldNum" sz="quarter" idx="12"/>
          </p:nvPr>
        </p:nvSpPr>
        <p:spPr>
          <a:xfrm>
            <a:off x="7057128" y="6521338"/>
            <a:ext cx="2057400" cy="365125"/>
          </a:xfrm>
        </p:spPr>
        <p:txBody>
          <a:bodyPr/>
          <a:lstStyle/>
          <a:p>
            <a:pPr>
              <a:defRPr/>
            </a:pPr>
            <a:fld id="{804D6B79-3AEB-42FE-A736-A41F7AEA0445}" type="slidenum">
              <a:rPr lang="en-US" altLang="ja-JP" smtClean="0"/>
              <a:pPr>
                <a:defRPr/>
              </a:pPr>
              <a:t>14</a:t>
            </a:fld>
            <a:endParaRPr lang="en-US" altLang="ja-JP"/>
          </a:p>
        </p:txBody>
      </p:sp>
    </p:spTree>
    <p:extLst>
      <p:ext uri="{BB962C8B-B14F-4D97-AF65-F5344CB8AC3E}">
        <p14:creationId xmlns:p14="http://schemas.microsoft.com/office/powerpoint/2010/main" val="39474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6490" y="251919"/>
            <a:ext cx="9180512"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dirty="0">
                <a:solidFill>
                  <a:srgbClr val="000000"/>
                </a:solidFill>
                <a:latin typeface="HG創英角ｺﾞｼｯｸUB" panose="020B0909000000000000" pitchFamily="49" charset="-128"/>
                <a:ea typeface="HG創英角ｺﾞｼｯｸUB" panose="020B0909000000000000" pitchFamily="49" charset="-128"/>
              </a:rPr>
              <a:t>障害児のサービス提供体制の計画的な構築</a:t>
            </a:r>
            <a:endParaRPr lang="en-US" altLang="ja-JP" sz="2215" spc="-92" dirty="0">
              <a:solidFill>
                <a:srgbClr val="000000"/>
              </a:solidFill>
              <a:latin typeface="HG創英角ｺﾞｼｯｸUB" panose="020B0909000000000000" pitchFamily="49" charset="-128"/>
              <a:ea typeface="HG創英角ｺﾞｼｯｸUB" panose="020B0909000000000000" pitchFamily="49" charset="-128"/>
            </a:endParaRPr>
          </a:p>
        </p:txBody>
      </p:sp>
      <p:grpSp>
        <p:nvGrpSpPr>
          <p:cNvPr id="4" name="グループ化 18"/>
          <p:cNvGrpSpPr/>
          <p:nvPr/>
        </p:nvGrpSpPr>
        <p:grpSpPr>
          <a:xfrm>
            <a:off x="0" y="703774"/>
            <a:ext cx="9144000" cy="66469"/>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232615" y="2257616"/>
            <a:ext cx="8707429" cy="4253538"/>
          </a:xfrm>
          <a:prstGeom prst="rect">
            <a:avLst/>
          </a:prstGeom>
          <a:noFill/>
          <a:ln w="6350">
            <a:solidFill>
              <a:schemeClr val="tx1"/>
            </a:solidFill>
          </a:ln>
        </p:spPr>
        <p:txBody>
          <a:bodyPr wrap="square" lIns="33196" tIns="33196" rIns="33196" bIns="33196" rtlCol="0">
            <a:noAutofit/>
          </a:bodyPr>
          <a:lstStyle/>
          <a:p>
            <a:pPr fontAlgn="auto">
              <a:lnSpc>
                <a:spcPts val="1477"/>
              </a:lnSpc>
              <a:spcBef>
                <a:spcPts val="0"/>
              </a:spcBef>
              <a:spcAft>
                <a:spcPts val="0"/>
              </a:spcAft>
              <a:defRPr/>
            </a:pPr>
            <a:r>
              <a:rPr lang="en-US" altLang="ja-JP" sz="1292" b="1" dirty="0">
                <a:solidFill>
                  <a:srgbClr val="000000"/>
                </a:solidFill>
                <a:latin typeface="HGPｺﾞｼｯｸM" panose="020B0600000000000000" pitchFamily="50" charset="-128"/>
                <a:ea typeface="HGPｺﾞｼｯｸM" panose="020B0600000000000000" pitchFamily="50" charset="-128"/>
              </a:rPr>
              <a:t> </a:t>
            </a:r>
          </a:p>
          <a:p>
            <a:pPr fontAlgn="auto">
              <a:lnSpc>
                <a:spcPts val="1477"/>
              </a:lnSpc>
              <a:spcBef>
                <a:spcPts val="0"/>
              </a:spcBef>
              <a:spcAft>
                <a:spcPts val="0"/>
              </a:spcAft>
              <a:defRPr/>
            </a:pPr>
            <a:r>
              <a:rPr lang="ja-JP" altLang="en-US" sz="1292" b="1" dirty="0">
                <a:solidFill>
                  <a:srgbClr val="000000"/>
                </a:solidFill>
                <a:latin typeface="HGPｺﾞｼｯｸM" panose="020B0600000000000000" pitchFamily="50" charset="-128"/>
                <a:ea typeface="HGPｺﾞｼｯｸM" panose="020B0600000000000000" pitchFamily="50" charset="-128"/>
              </a:rPr>
              <a:t> </a:t>
            </a:r>
            <a:r>
              <a:rPr lang="en-US" altLang="ja-JP" sz="1292" b="1" dirty="0">
                <a:solidFill>
                  <a:srgbClr val="000000"/>
                </a:solidFill>
                <a:latin typeface="HGPｺﾞｼｯｸM" panose="020B0600000000000000" pitchFamily="50" charset="-128"/>
                <a:ea typeface="HGPｺﾞｼｯｸM" panose="020B0600000000000000" pitchFamily="50" charset="-128"/>
              </a:rPr>
              <a:t>【</a:t>
            </a:r>
            <a:r>
              <a:rPr lang="ja-JP" altLang="en-US" sz="1292" b="1" dirty="0">
                <a:solidFill>
                  <a:srgbClr val="000000"/>
                </a:solidFill>
                <a:latin typeface="HGPｺﾞｼｯｸM" panose="020B0600000000000000" pitchFamily="50" charset="-128"/>
                <a:ea typeface="HGPｺﾞｼｯｸM" panose="020B0600000000000000" pitchFamily="50" charset="-128"/>
              </a:rPr>
              <a:t>基本指針</a:t>
            </a:r>
            <a:r>
              <a:rPr lang="en-US" altLang="ja-JP" sz="1292" b="1" dirty="0">
                <a:solidFill>
                  <a:srgbClr val="000000"/>
                </a:solidFill>
                <a:latin typeface="HGPｺﾞｼｯｸM" panose="020B0600000000000000" pitchFamily="50" charset="-128"/>
                <a:ea typeface="HGPｺﾞｼｯｸM" panose="020B0600000000000000" pitchFamily="50" charset="-128"/>
              </a:rPr>
              <a:t>】</a:t>
            </a:r>
          </a:p>
          <a:p>
            <a:pPr marL="326440" indent="-326440" fontAlgn="auto">
              <a:lnSpc>
                <a:spcPts val="1477"/>
              </a:lnSpc>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rPr>
              <a:t>　 ○ 厚生労働大臣は、障害児通所・入所支援、障害児相談支援の提供体制の整備や円滑な実施を確保するための基本的な指針を定める。　</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fontAlgn="auto">
              <a:lnSpc>
                <a:spcPts val="923"/>
              </a:lnSpc>
              <a:spcBef>
                <a:spcPts val="0"/>
              </a:spcBef>
              <a:spcAft>
                <a:spcPts val="0"/>
              </a:spcAft>
              <a:defRPr/>
            </a:pPr>
            <a:endParaRPr lang="en-US" altLang="ja-JP" sz="277" dirty="0">
              <a:solidFill>
                <a:srgbClr val="000000"/>
              </a:solidFill>
              <a:latin typeface="HGPｺﾞｼｯｸM" panose="020B0600000000000000" pitchFamily="50" charset="-128"/>
              <a:ea typeface="HGPｺﾞｼｯｸM" panose="020B0600000000000000" pitchFamily="50" charset="-128"/>
            </a:endParaRPr>
          </a:p>
          <a:p>
            <a:pPr fontAlgn="auto">
              <a:lnSpc>
                <a:spcPts val="1477"/>
              </a:lnSpc>
              <a:spcBef>
                <a:spcPts val="0"/>
              </a:spcBef>
              <a:spcAft>
                <a:spcPts val="0"/>
              </a:spcAft>
              <a:defRPr/>
            </a:pPr>
            <a:r>
              <a:rPr lang="en-US" altLang="ja-JP" sz="1292" b="1" dirty="0">
                <a:solidFill>
                  <a:srgbClr val="000000"/>
                </a:solidFill>
                <a:latin typeface="HGPｺﾞｼｯｸM" panose="020B0600000000000000" pitchFamily="50" charset="-128"/>
                <a:ea typeface="HGPｺﾞｼｯｸM" panose="020B0600000000000000" pitchFamily="50" charset="-128"/>
              </a:rPr>
              <a:t> 【</a:t>
            </a:r>
            <a:r>
              <a:rPr lang="ja-JP" altLang="en-US" sz="1292" b="1" dirty="0">
                <a:solidFill>
                  <a:srgbClr val="000000"/>
                </a:solidFill>
                <a:latin typeface="HGPｺﾞｼｯｸM" panose="020B0600000000000000" pitchFamily="50" charset="-128"/>
                <a:ea typeface="HGPｺﾞｼｯｸM" panose="020B0600000000000000" pitchFamily="50" charset="-128"/>
              </a:rPr>
              <a:t>障害児福祉計画</a:t>
            </a:r>
            <a:r>
              <a:rPr lang="en-US" altLang="ja-JP" sz="1292" b="1" dirty="0">
                <a:solidFill>
                  <a:srgbClr val="000000"/>
                </a:solidFill>
                <a:latin typeface="HGPｺﾞｼｯｸM" panose="020B0600000000000000" pitchFamily="50" charset="-128"/>
                <a:ea typeface="HGPｺﾞｼｯｸM" panose="020B0600000000000000" pitchFamily="50" charset="-128"/>
              </a:rPr>
              <a:t>】</a:t>
            </a:r>
          </a:p>
          <a:p>
            <a:pPr fontAlgn="auto">
              <a:lnSpc>
                <a:spcPts val="1477"/>
              </a:lnSpc>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rPr>
              <a:t>   ○ 市町村・都道府県は、基本指針に即して、障害児福祉計画を策定する。</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fontAlgn="auto">
              <a:lnSpc>
                <a:spcPts val="554"/>
              </a:lnSpc>
              <a:spcBef>
                <a:spcPts val="0"/>
              </a:spcBef>
              <a:spcAft>
                <a:spcPts val="0"/>
              </a:spcAft>
              <a:defRPr/>
            </a:pPr>
            <a:endParaRPr lang="en-US" altLang="ja-JP" sz="1292" b="1" dirty="0">
              <a:solidFill>
                <a:srgbClr val="000000"/>
              </a:solidFill>
              <a:latin typeface="HGPｺﾞｼｯｸM" panose="020B0600000000000000" pitchFamily="50" charset="-128"/>
              <a:ea typeface="HGPｺﾞｼｯｸM" panose="020B0600000000000000" pitchFamily="50" charset="-128"/>
            </a:endParaRPr>
          </a:p>
          <a:p>
            <a:pPr fontAlgn="auto">
              <a:lnSpc>
                <a:spcPts val="1477"/>
              </a:lnSpc>
              <a:spcBef>
                <a:spcPts val="0"/>
              </a:spcBef>
              <a:spcAft>
                <a:spcPts val="0"/>
              </a:spcAft>
              <a:defRPr/>
            </a:pPr>
            <a:r>
              <a:rPr lang="ja-JP" altLang="en-US" sz="1292" b="1" dirty="0">
                <a:solidFill>
                  <a:srgbClr val="000000"/>
                </a:solidFill>
                <a:latin typeface="HGPｺﾞｼｯｸM" panose="020B0600000000000000" pitchFamily="50" charset="-128"/>
                <a:ea typeface="HGPｺﾞｼｯｸM" panose="020B0600000000000000" pitchFamily="50" charset="-128"/>
              </a:rPr>
              <a:t>　 （市町村障害児福祉計画）</a:t>
            </a:r>
            <a:endParaRPr lang="en-US" altLang="ja-JP" sz="1292" b="1" dirty="0">
              <a:solidFill>
                <a:srgbClr val="000000"/>
              </a:solidFill>
              <a:latin typeface="HGPｺﾞｼｯｸM" panose="020B0600000000000000" pitchFamily="50" charset="-128"/>
              <a:ea typeface="HGPｺﾞｼｯｸM" panose="020B0600000000000000" pitchFamily="50" charset="-128"/>
            </a:endParaRPr>
          </a:p>
          <a:p>
            <a:pPr fontAlgn="auto">
              <a:lnSpc>
                <a:spcPts val="1477"/>
              </a:lnSpc>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rPr>
              <a:t>　　　・障害児通所支援や障害児相談支援の提供体制の確保に係る目標に関する事項</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fontAlgn="auto">
              <a:lnSpc>
                <a:spcPts val="1477"/>
              </a:lnSpc>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rPr>
              <a:t>　　　・各年度の自治体が指定する障害児通所支援や障害児相談支援の種類ごとの必要な量の見込み</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fontAlgn="auto">
              <a:lnSpc>
                <a:spcPts val="554"/>
              </a:lnSpc>
              <a:spcBef>
                <a:spcPts val="0"/>
              </a:spcBef>
              <a:spcAft>
                <a:spcPts val="0"/>
              </a:spcAft>
              <a:defRPr/>
            </a:pP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fontAlgn="auto">
              <a:lnSpc>
                <a:spcPts val="1477"/>
              </a:lnSpc>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rPr>
              <a:t>　 </a:t>
            </a:r>
            <a:r>
              <a:rPr lang="ja-JP" altLang="en-US" sz="1292" b="1" dirty="0">
                <a:solidFill>
                  <a:srgbClr val="000000"/>
                </a:solidFill>
                <a:latin typeface="HGPｺﾞｼｯｸM" panose="020B0600000000000000" pitchFamily="50" charset="-128"/>
                <a:ea typeface="HGPｺﾞｼｯｸM" panose="020B0600000000000000" pitchFamily="50" charset="-128"/>
              </a:rPr>
              <a:t>（都道府県障害児福祉計画）</a:t>
            </a:r>
            <a:endParaRPr lang="en-US" altLang="ja-JP" sz="1292" b="1" dirty="0">
              <a:solidFill>
                <a:srgbClr val="000000"/>
              </a:solidFill>
              <a:latin typeface="HGPｺﾞｼｯｸM" panose="020B0600000000000000" pitchFamily="50" charset="-128"/>
              <a:ea typeface="HGPｺﾞｼｯｸM" panose="020B0600000000000000" pitchFamily="50" charset="-128"/>
            </a:endParaRPr>
          </a:p>
          <a:p>
            <a:pPr fontAlgn="auto">
              <a:lnSpc>
                <a:spcPts val="1477"/>
              </a:lnSpc>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rPr>
              <a:t>　　　・障害児通所・入所支援、障害児相談支援の提供体制の確保に係る目標に関する事項</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408414" indent="-408414" fontAlgn="auto">
              <a:lnSpc>
                <a:spcPts val="1477"/>
              </a:lnSpc>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rPr>
              <a:t>　　　・都道府県が定める区域ごとに、当該区域における各年度の自治体が指定する障害児通所支援や障害児相談支援の種類ごとの必要な量の見込み</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fontAlgn="auto">
              <a:lnSpc>
                <a:spcPts val="1477"/>
              </a:lnSpc>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rPr>
              <a:t>　　　・各年度の障害児入所施設の必要入所定員総数</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fontAlgn="auto">
              <a:lnSpc>
                <a:spcPts val="554"/>
              </a:lnSpc>
              <a:spcBef>
                <a:spcPts val="0"/>
              </a:spcBef>
              <a:spcAft>
                <a:spcPts val="0"/>
              </a:spcAft>
              <a:defRPr/>
            </a:pPr>
            <a:endParaRPr lang="en-US" altLang="ja-JP" sz="277" dirty="0">
              <a:solidFill>
                <a:srgbClr val="000000"/>
              </a:solidFill>
              <a:latin typeface="HGPｺﾞｼｯｸM" panose="020B0600000000000000" pitchFamily="50" charset="-128"/>
              <a:ea typeface="HGPｺﾞｼｯｸM" panose="020B0600000000000000" pitchFamily="50" charset="-128"/>
            </a:endParaRPr>
          </a:p>
          <a:p>
            <a:pPr marL="326440" indent="-326440" fontAlgn="auto">
              <a:lnSpc>
                <a:spcPts val="1477"/>
              </a:lnSpc>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rPr>
              <a:t>　　</a:t>
            </a:r>
            <a:r>
              <a:rPr lang="en-US" altLang="ja-JP" sz="1108" dirty="0">
                <a:solidFill>
                  <a:srgbClr val="000000"/>
                </a:solidFill>
                <a:latin typeface="HGPｺﾞｼｯｸM" panose="020B0600000000000000" pitchFamily="50" charset="-128"/>
                <a:ea typeface="HGPｺﾞｼｯｸM" panose="020B0600000000000000" pitchFamily="50" charset="-128"/>
              </a:rPr>
              <a:t>※</a:t>
            </a:r>
            <a:r>
              <a:rPr lang="ja-JP" altLang="en-US" sz="1108" dirty="0">
                <a:solidFill>
                  <a:srgbClr val="000000"/>
                </a:solidFill>
                <a:latin typeface="HGPｺﾞｼｯｸM" panose="020B0600000000000000" pitchFamily="50" charset="-128"/>
                <a:ea typeface="HGPｺﾞｼｯｸM" panose="020B0600000000000000" pitchFamily="50" charset="-128"/>
              </a:rPr>
              <a:t>上記の基本指針、市町村障害児福祉計画、都道府県障害児福祉計画は、障害者総合支援法に基づく基本指針、市町村障害福祉計画、都道府県障害福祉計画と一体のものとして策定することができる。</a:t>
            </a:r>
            <a:endParaRPr lang="en-US" altLang="ja-JP" sz="1108" dirty="0">
              <a:solidFill>
                <a:srgbClr val="000000"/>
              </a:solidFill>
              <a:latin typeface="HGPｺﾞｼｯｸM" panose="020B0600000000000000" pitchFamily="50" charset="-128"/>
              <a:ea typeface="HGPｺﾞｼｯｸM" panose="020B0600000000000000" pitchFamily="50" charset="-128"/>
            </a:endParaRPr>
          </a:p>
          <a:p>
            <a:pPr fontAlgn="auto">
              <a:lnSpc>
                <a:spcPts val="1477"/>
              </a:lnSpc>
              <a:spcBef>
                <a:spcPts val="0"/>
              </a:spcBef>
              <a:spcAft>
                <a:spcPts val="0"/>
              </a:spcAft>
              <a:defRPr/>
            </a:pPr>
            <a:endParaRPr lang="en-US" altLang="ja-JP" sz="1292" b="1" dirty="0">
              <a:solidFill>
                <a:srgbClr val="000000"/>
              </a:solidFill>
              <a:latin typeface="HGPｺﾞｼｯｸM" panose="020B0600000000000000" pitchFamily="50" charset="-128"/>
              <a:ea typeface="HGPｺﾞｼｯｸM" panose="020B0600000000000000" pitchFamily="50" charset="-128"/>
            </a:endParaRPr>
          </a:p>
          <a:p>
            <a:pPr marL="326440" indent="-326440" fontAlgn="auto">
              <a:lnSpc>
                <a:spcPts val="1477"/>
              </a:lnSpc>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rPr>
              <a:t>　 ○ 放課後等デイサービス等の障害児通所支援や障害児入所支援については、都道府県障害児福祉計画の達成に支障を生ずるおそれがあると認めるとき（計画に定めるサービスの必要な量に達している場合等）、都道府県は事業所等の指定をしないことができる。</a:t>
            </a:r>
            <a:r>
              <a:rPr lang="en-US" altLang="ja-JP" sz="1292" dirty="0">
                <a:solidFill>
                  <a:srgbClr val="000000"/>
                </a:solidFill>
                <a:latin typeface="HGPｺﾞｼｯｸM" panose="020B0600000000000000" pitchFamily="50" charset="-128"/>
                <a:ea typeface="HGPｺﾞｼｯｸM" panose="020B0600000000000000" pitchFamily="50" charset="-128"/>
              </a:rPr>
              <a:t>  </a:t>
            </a:r>
          </a:p>
        </p:txBody>
      </p:sp>
      <p:sp>
        <p:nvSpPr>
          <p:cNvPr id="10" name="正方形/長方形 9"/>
          <p:cNvSpPr/>
          <p:nvPr/>
        </p:nvSpPr>
        <p:spPr>
          <a:xfrm>
            <a:off x="119266" y="2124693"/>
            <a:ext cx="1656184"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 具体的内容</a:t>
            </a:r>
          </a:p>
        </p:txBody>
      </p:sp>
      <p:sp>
        <p:nvSpPr>
          <p:cNvPr id="15" name="角丸四角形 14"/>
          <p:cNvSpPr/>
          <p:nvPr/>
        </p:nvSpPr>
        <p:spPr>
          <a:xfrm>
            <a:off x="85669" y="903196"/>
            <a:ext cx="8972664" cy="1063385"/>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a:t>
            </a:r>
            <a:r>
              <a:rPr lang="ja-JP" altLang="ja-JP" sz="1292" dirty="0">
                <a:solidFill>
                  <a:srgbClr val="000000"/>
                </a:solidFill>
                <a:latin typeface="HGPｺﾞｼｯｸM" panose="020B0600000000000000" pitchFamily="50" charset="-128"/>
                <a:ea typeface="HGPｺﾞｼｯｸM" panose="020B0600000000000000" pitchFamily="50" charset="-128"/>
              </a:rPr>
              <a:t>児童福祉法に基づく障害児</a:t>
            </a:r>
            <a:r>
              <a:rPr lang="ja-JP" altLang="en-US" sz="1292" dirty="0">
                <a:solidFill>
                  <a:srgbClr val="000000"/>
                </a:solidFill>
                <a:latin typeface="HGPｺﾞｼｯｸM" panose="020B0600000000000000" pitchFamily="50" charset="-128"/>
                <a:ea typeface="HGPｺﾞｼｯｸM" panose="020B0600000000000000" pitchFamily="50" charset="-128"/>
              </a:rPr>
              <a:t>通所・入所支援などについて、</a:t>
            </a:r>
            <a:r>
              <a:rPr lang="ja-JP" altLang="ja-JP" sz="1292" dirty="0">
                <a:solidFill>
                  <a:srgbClr val="000000"/>
                </a:solidFill>
                <a:latin typeface="HGPｺﾞｼｯｸM" panose="020B0600000000000000" pitchFamily="50" charset="-128"/>
                <a:ea typeface="HGPｺﾞｼｯｸM" panose="020B0600000000000000" pitchFamily="50" charset="-128"/>
              </a:rPr>
              <a:t>サービス</a:t>
            </a:r>
            <a:r>
              <a:rPr lang="ja-JP" altLang="en-US" sz="1292" dirty="0">
                <a:solidFill>
                  <a:srgbClr val="000000"/>
                </a:solidFill>
                <a:latin typeface="HGPｺﾞｼｯｸM" panose="020B0600000000000000" pitchFamily="50" charset="-128"/>
                <a:ea typeface="HGPｺﾞｼｯｸM" panose="020B0600000000000000" pitchFamily="50" charset="-128"/>
              </a:rPr>
              <a:t>の</a:t>
            </a:r>
            <a:r>
              <a:rPr lang="ja-JP" altLang="ja-JP" sz="1292" dirty="0">
                <a:solidFill>
                  <a:srgbClr val="000000"/>
                </a:solidFill>
                <a:latin typeface="HGPｺﾞｼｯｸM" panose="020B0600000000000000" pitchFamily="50" charset="-128"/>
                <a:ea typeface="HGPｺﾞｼｯｸM" panose="020B0600000000000000" pitchFamily="50" charset="-128"/>
              </a:rPr>
              <a:t>提供</a:t>
            </a:r>
            <a:r>
              <a:rPr lang="ja-JP" altLang="en-US" sz="1292" dirty="0">
                <a:solidFill>
                  <a:srgbClr val="000000"/>
                </a:solidFill>
                <a:latin typeface="HGPｺﾞｼｯｸM" panose="020B0600000000000000" pitchFamily="50" charset="-128"/>
                <a:ea typeface="HGPｺﾞｼｯｸM" panose="020B0600000000000000" pitchFamily="50" charset="-128"/>
              </a:rPr>
              <a:t>体制を計画的に確保するため、都道府県及び市町村において障害児福祉計画を策定する等の見直しを行う。</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en-US" altLang="ja-JP" sz="369" dirty="0">
              <a:solidFill>
                <a:srgbClr val="000000"/>
              </a:solidFill>
              <a:latin typeface="HGPｺﾞｼｯｸM" panose="020B0600000000000000" pitchFamily="50" charset="-128"/>
              <a:ea typeface="HGPｺﾞｼｯｸM" panose="020B0600000000000000" pitchFamily="50" charset="-128"/>
            </a:endParaRPr>
          </a:p>
          <a:p>
            <a:pPr marL="408414" indent="-408414" fontAlgn="auto">
              <a:spcBef>
                <a:spcPts val="0"/>
              </a:spcBef>
              <a:spcAft>
                <a:spcPts val="0"/>
              </a:spcAft>
            </a:pPr>
            <a:r>
              <a:rPr lang="ja-JP" altLang="en-US" sz="1108" dirty="0">
                <a:solidFill>
                  <a:srgbClr val="000000"/>
                </a:solidFill>
                <a:latin typeface="HGPｺﾞｼｯｸM" panose="020B0600000000000000" pitchFamily="50" charset="-128"/>
                <a:ea typeface="HGPｺﾞｼｯｸM" panose="020B0600000000000000" pitchFamily="50" charset="-128"/>
              </a:rPr>
              <a:t>　　</a:t>
            </a:r>
            <a:r>
              <a:rPr lang="en-US" altLang="ja-JP" sz="1108" dirty="0">
                <a:solidFill>
                  <a:srgbClr val="000000"/>
                </a:solidFill>
                <a:latin typeface="HGPｺﾞｼｯｸM" panose="020B0600000000000000" pitchFamily="50" charset="-128"/>
                <a:ea typeface="HGPｺﾞｼｯｸM" panose="020B0600000000000000" pitchFamily="50" charset="-128"/>
              </a:rPr>
              <a:t>※</a:t>
            </a:r>
            <a:r>
              <a:rPr lang="ja-JP" altLang="en-US" sz="1108" dirty="0">
                <a:solidFill>
                  <a:srgbClr val="000000"/>
                </a:solidFill>
                <a:latin typeface="HGPｺﾞｼｯｸM" panose="020B0600000000000000" pitchFamily="50" charset="-128"/>
                <a:ea typeface="HGPｺﾞｼｯｸM" panose="020B0600000000000000" pitchFamily="50" charset="-128"/>
              </a:rPr>
              <a:t>　現在、障害者総合支援法に基づく障害福祉サービスについては、</a:t>
            </a:r>
            <a:r>
              <a:rPr lang="ja-JP" altLang="ja-JP" sz="1108" dirty="0">
                <a:solidFill>
                  <a:srgbClr val="000000"/>
                </a:solidFill>
                <a:latin typeface="HGPｺﾞｼｯｸM" panose="020B0600000000000000" pitchFamily="50" charset="-128"/>
                <a:ea typeface="HGPｺﾞｼｯｸM" panose="020B0600000000000000" pitchFamily="50" charset="-128"/>
              </a:rPr>
              <a:t>サービスの提供体制を計画的に確保する</a:t>
            </a:r>
            <a:r>
              <a:rPr lang="ja-JP" altLang="en-US" sz="1108" dirty="0">
                <a:solidFill>
                  <a:srgbClr val="000000"/>
                </a:solidFill>
                <a:latin typeface="HGPｺﾞｼｯｸM" panose="020B0600000000000000" pitchFamily="50" charset="-128"/>
                <a:ea typeface="HGPｺﾞｼｯｸM" panose="020B0600000000000000" pitchFamily="50" charset="-128"/>
              </a:rPr>
              <a:t>ため、</a:t>
            </a:r>
            <a:r>
              <a:rPr lang="ja-JP" altLang="ja-JP" sz="1108" dirty="0">
                <a:solidFill>
                  <a:srgbClr val="000000"/>
                </a:solidFill>
                <a:latin typeface="HGPｺﾞｼｯｸM" panose="020B0600000000000000" pitchFamily="50" charset="-128"/>
                <a:ea typeface="HGPｺﾞｼｯｸM" panose="020B0600000000000000" pitchFamily="50" charset="-128"/>
              </a:rPr>
              <a:t>都道府県</a:t>
            </a:r>
            <a:r>
              <a:rPr lang="ja-JP" altLang="en-US" sz="1108" dirty="0">
                <a:solidFill>
                  <a:srgbClr val="000000"/>
                </a:solidFill>
                <a:latin typeface="HGPｺﾞｼｯｸM" panose="020B0600000000000000" pitchFamily="50" charset="-128"/>
                <a:ea typeface="HGPｺﾞｼｯｸM" panose="020B0600000000000000" pitchFamily="50" charset="-128"/>
              </a:rPr>
              <a:t>及び市町村</a:t>
            </a:r>
            <a:r>
              <a:rPr lang="ja-JP" altLang="ja-JP" sz="1108" dirty="0">
                <a:solidFill>
                  <a:srgbClr val="000000"/>
                </a:solidFill>
                <a:latin typeface="HGPｺﾞｼｯｸM" panose="020B0600000000000000" pitchFamily="50" charset="-128"/>
                <a:ea typeface="HGPｺﾞｼｯｸM" panose="020B0600000000000000" pitchFamily="50" charset="-128"/>
              </a:rPr>
              <a:t>が障害福祉計画を策定し、サービスの種類ごとの必要な量の見込みや提供体制の確保に係る目標等を</a:t>
            </a:r>
            <a:r>
              <a:rPr lang="ja-JP" altLang="en-US" sz="1108" dirty="0">
                <a:solidFill>
                  <a:srgbClr val="000000"/>
                </a:solidFill>
                <a:latin typeface="HGPｺﾞｼｯｸM" panose="020B0600000000000000" pitchFamily="50" charset="-128"/>
                <a:ea typeface="HGPｺﾞｼｯｸM" panose="020B0600000000000000" pitchFamily="50" charset="-128"/>
              </a:rPr>
              <a:t>策定。</a:t>
            </a:r>
            <a:endParaRPr lang="en-US" altLang="ja-JP" sz="1108" dirty="0">
              <a:solidFill>
                <a:srgbClr val="000000"/>
              </a:solidFill>
              <a:latin typeface="HGPｺﾞｼｯｸM" panose="020B0600000000000000" pitchFamily="50" charset="-128"/>
              <a:ea typeface="HGPｺﾞｼｯｸM" panose="020B0600000000000000" pitchFamily="50" charset="-128"/>
            </a:endParaRPr>
          </a:p>
        </p:txBody>
      </p:sp>
      <p:sp>
        <p:nvSpPr>
          <p:cNvPr id="1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71816" y="6536353"/>
            <a:ext cx="2057400" cy="365125"/>
          </a:xfrm>
        </p:spPr>
        <p:txBody>
          <a:bodyPr/>
          <a:lstStyle/>
          <a:p>
            <a:pPr>
              <a:defRPr/>
            </a:pPr>
            <a:fld id="{F90A3C79-1AFD-481B-B685-7933BCD0898B}" type="slidenum">
              <a:rPr lang="en-US" altLang="ja-JP" smtClean="0"/>
              <a:pPr>
                <a:defRPr/>
              </a:pPr>
              <a:t>15</a:t>
            </a:fld>
            <a:endParaRPr lang="en-US" altLang="ja-JP" dirty="0"/>
          </a:p>
        </p:txBody>
      </p:sp>
    </p:spTree>
    <p:extLst>
      <p:ext uri="{BB962C8B-B14F-4D97-AF65-F5344CB8AC3E}">
        <p14:creationId xmlns:p14="http://schemas.microsoft.com/office/powerpoint/2010/main" val="3210081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18"/>
          <p:cNvGrpSpPr/>
          <p:nvPr/>
        </p:nvGrpSpPr>
        <p:grpSpPr>
          <a:xfrm>
            <a:off x="3944" y="703774"/>
            <a:ext cx="9144000" cy="66469"/>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971670" y="277488"/>
            <a:ext cx="6990315" cy="426006"/>
          </a:xfrm>
          <a:prstGeom prst="rect">
            <a:avLst/>
          </a:prstGeom>
          <a:noFill/>
        </p:spPr>
        <p:txBody>
          <a:bodyPr wrap="square" lIns="84315" tIns="42160" rIns="84315" bIns="42160" rtlCol="0">
            <a:spAutoFit/>
          </a:bodyPr>
          <a:lstStyle/>
          <a:p>
            <a:pPr algn="ctr" fontAlgn="auto">
              <a:spcBef>
                <a:spcPts val="0"/>
              </a:spcBef>
              <a:spcAft>
                <a:spcPts val="0"/>
              </a:spcAft>
            </a:pPr>
            <a:r>
              <a:rPr lang="ja-JP" altLang="en-US" sz="2215" dirty="0">
                <a:solidFill>
                  <a:srgbClr val="000000"/>
                </a:solidFill>
                <a:latin typeface="HG創英角ｺﾞｼｯｸUB" panose="020B0909000000000000" pitchFamily="49" charset="-128"/>
                <a:ea typeface="HG創英角ｺﾞｼｯｸUB" panose="020B0909000000000000" pitchFamily="49" charset="-128"/>
              </a:rPr>
              <a:t>補装具費の支給範囲の拡大（貸与の追加）</a:t>
            </a:r>
          </a:p>
        </p:txBody>
      </p:sp>
      <p:sp>
        <p:nvSpPr>
          <p:cNvPr id="9" name="正方形/長方形 8"/>
          <p:cNvSpPr/>
          <p:nvPr/>
        </p:nvSpPr>
        <p:spPr>
          <a:xfrm>
            <a:off x="36023" y="2297267"/>
            <a:ext cx="9026258" cy="4253538"/>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84309" tIns="42151" rIns="84309" bIns="42151" anchor="ctr"/>
          <a:lstStyle/>
          <a:p>
            <a:pPr fontAlgn="auto">
              <a:spcBef>
                <a:spcPts val="0"/>
              </a:spcBef>
              <a:spcAft>
                <a:spcPts val="0"/>
              </a:spcAft>
              <a:defRPr/>
            </a:pPr>
            <a:r>
              <a:rPr lang="ja-JP" altLang="en-US" sz="1108" dirty="0">
                <a:solidFill>
                  <a:prstClr val="black"/>
                </a:solidFill>
                <a:latin typeface="ＭＳ Ｐゴシック"/>
              </a:rPr>
              <a:t>　　　　</a:t>
            </a:r>
            <a:endParaRPr lang="en-US" altLang="ja-JP" sz="1108" dirty="0">
              <a:solidFill>
                <a:prstClr val="black"/>
              </a:solidFill>
              <a:latin typeface="ＭＳ Ｐゴシック"/>
            </a:endParaRPr>
          </a:p>
        </p:txBody>
      </p:sp>
      <p:sp>
        <p:nvSpPr>
          <p:cNvPr id="13" name="正方形/長方形 12"/>
          <p:cNvSpPr/>
          <p:nvPr/>
        </p:nvSpPr>
        <p:spPr>
          <a:xfrm>
            <a:off x="41055" y="2162572"/>
            <a:ext cx="1872208"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具体的内容</a:t>
            </a:r>
          </a:p>
        </p:txBody>
      </p:sp>
      <p:grpSp>
        <p:nvGrpSpPr>
          <p:cNvPr id="2" name="グループ化 1"/>
          <p:cNvGrpSpPr/>
          <p:nvPr/>
        </p:nvGrpSpPr>
        <p:grpSpPr>
          <a:xfrm>
            <a:off x="297505" y="2615764"/>
            <a:ext cx="4008658" cy="3538517"/>
            <a:chOff x="288094" y="-880680"/>
            <a:chExt cx="4813525" cy="6445942"/>
          </a:xfrm>
        </p:grpSpPr>
        <p:sp>
          <p:nvSpPr>
            <p:cNvPr id="42" name="角丸四角形 41"/>
            <p:cNvSpPr/>
            <p:nvPr/>
          </p:nvSpPr>
          <p:spPr>
            <a:xfrm>
              <a:off x="288094" y="-604130"/>
              <a:ext cx="4254821" cy="6169392"/>
            </a:xfrm>
            <a:prstGeom prst="roundRect">
              <a:avLst>
                <a:gd name="adj" fmla="val 3877"/>
              </a:avLst>
            </a:prstGeom>
            <a:gradFill>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15875">
              <a:solidFill>
                <a:srgbClr val="F79646">
                  <a:shade val="95000"/>
                  <a:satMod val="105000"/>
                </a:srgbClr>
              </a:solidFill>
            </a:ln>
          </p:spPr>
          <p:txBody>
            <a:bodyPr wrap="square" lIns="84328" tIns="42163" rIns="84328" bIns="42163" anchor="t" anchorCtr="0">
              <a:noAutofit/>
            </a:bodyPr>
            <a:lstStyle/>
            <a:p>
              <a:pPr defTabSz="843121" fontAlgn="auto">
                <a:spcBef>
                  <a:spcPts val="0"/>
                </a:spcBef>
                <a:spcAft>
                  <a:spcPts val="0"/>
                </a:spcAft>
                <a:defRPr/>
              </a:pPr>
              <a:endParaRPr lang="en-US" altLang="ja-JP"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○成長に伴って短期間での交換が必要となる</a:t>
              </a:r>
              <a:endParaRPr lang="en-US" altLang="ja-JP" sz="1292"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　障害児</a:t>
              </a:r>
              <a:endParaRPr lang="en-US" altLang="ja-JP" sz="1292"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endParaRPr lang="en-US" altLang="ja-JP" sz="1200"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○障害の進行により、短期間の利用が想定さ</a:t>
              </a:r>
              <a:endParaRPr lang="en-US" altLang="ja-JP" sz="1292"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　</a:t>
              </a:r>
              <a:r>
                <a:rPr lang="ja-JP" altLang="en-US" sz="1292" dirty="0" err="1">
                  <a:solidFill>
                    <a:prstClr val="black"/>
                  </a:solidFill>
                  <a:latin typeface="HG丸ｺﾞｼｯｸM-PRO" pitchFamily="50" charset="-128"/>
                  <a:ea typeface="HG丸ｺﾞｼｯｸM-PRO" pitchFamily="50" charset="-128"/>
                </a:rPr>
                <a:t>れる</a:t>
              </a:r>
              <a:r>
                <a:rPr lang="ja-JP" altLang="en-US" sz="1292" dirty="0">
                  <a:solidFill>
                    <a:prstClr val="black"/>
                  </a:solidFill>
                  <a:latin typeface="HG丸ｺﾞｼｯｸM-PRO" pitchFamily="50" charset="-128"/>
                  <a:ea typeface="HG丸ｺﾞｼｯｸM-PRO" pitchFamily="50" charset="-128"/>
                </a:rPr>
                <a:t>もの</a:t>
              </a:r>
              <a:endParaRPr lang="en-US" altLang="ja-JP" sz="1292"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endParaRPr lang="en-US" altLang="ja-JP" sz="1200"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r>
                <a:rPr lang="ja-JP" altLang="en-US" sz="1292" dirty="0">
                  <a:solidFill>
                    <a:prstClr val="black"/>
                  </a:solidFill>
                  <a:latin typeface="HG丸ｺﾞｼｯｸM-PRO" pitchFamily="50" charset="-128"/>
                  <a:ea typeface="HG丸ｺﾞｼｯｸM-PRO" pitchFamily="50" charset="-128"/>
                </a:rPr>
                <a:t>○仮合わせ前の試用　</a:t>
              </a:r>
              <a:endParaRPr lang="en-US" altLang="ja-JP" sz="1292"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649154" y="-880680"/>
              <a:ext cx="3591262" cy="51732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FC000"/>
              </a:solidFill>
              <a:prstDash val="solid"/>
            </a:ln>
            <a:effectLst>
              <a:outerShdw blurRad="40000" dist="23000" dir="5400000" rotWithShape="0">
                <a:srgbClr val="000000">
                  <a:alpha val="35000"/>
                </a:srgbClr>
              </a:outerShdw>
            </a:effectLst>
          </p:spPr>
          <p:txBody>
            <a:bodyPr wrap="square" lIns="84328" tIns="42163" rIns="84328" bIns="42163" rtlCol="0">
              <a:spAutoFit/>
            </a:bodyPr>
            <a:lstStyle/>
            <a:p>
              <a:pPr algn="ctr" fontAlgn="auto">
                <a:spcBef>
                  <a:spcPts val="0"/>
                </a:spcBef>
                <a:spcAft>
                  <a:spcPts val="0"/>
                </a:spcAft>
                <a:defRPr/>
              </a:pPr>
              <a:r>
                <a:rPr kumimoji="0" lang="ja-JP" altLang="en-US" sz="1292" kern="0" dirty="0">
                  <a:solidFill>
                    <a:prstClr val="white"/>
                  </a:solidFill>
                  <a:latin typeface="HG丸ｺﾞｼｯｸM-PRO" pitchFamily="50" charset="-128"/>
                  <a:ea typeface="HG丸ｺﾞｼｯｸM-PRO" pitchFamily="50" charset="-128"/>
                </a:rPr>
                <a:t>貸与が適切と考えられる場合（例）</a:t>
              </a:r>
            </a:p>
          </p:txBody>
        </p:sp>
        <p:sp>
          <p:nvSpPr>
            <p:cNvPr id="46" name="タイトル 2"/>
            <p:cNvSpPr txBox="1">
              <a:spLocks/>
            </p:cNvSpPr>
            <p:nvPr/>
          </p:nvSpPr>
          <p:spPr bwMode="auto">
            <a:xfrm>
              <a:off x="444430" y="3022517"/>
              <a:ext cx="4657189" cy="2127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4386" tIns="42192" rIns="84386" bIns="42192" numCol="1" anchor="t"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923" kern="0" dirty="0">
                  <a:solidFill>
                    <a:srgbClr val="000000"/>
                  </a:solidFill>
                  <a:latin typeface="メイリオ" pitchFamily="50" charset="-128"/>
                  <a:ea typeface="メイリオ" pitchFamily="50" charset="-128"/>
                  <a:cs typeface="メイリオ" pitchFamily="50" charset="-128"/>
                </a:rPr>
                <a:t>　</a:t>
              </a:r>
              <a:r>
                <a:rPr lang="en-US" altLang="ja-JP" sz="1108" kern="0" dirty="0">
                  <a:solidFill>
                    <a:srgbClr val="000000"/>
                  </a:solidFill>
                  <a:latin typeface="メイリオ" pitchFamily="50" charset="-128"/>
                  <a:ea typeface="メイリオ" pitchFamily="50" charset="-128"/>
                  <a:cs typeface="メイリオ" pitchFamily="50" charset="-128"/>
                </a:rPr>
                <a:t>※</a:t>
              </a:r>
              <a:r>
                <a:rPr lang="ja-JP" altLang="en-US" sz="1108" kern="0" dirty="0">
                  <a:solidFill>
                    <a:srgbClr val="000000"/>
                  </a:solidFill>
                  <a:latin typeface="メイリオ" pitchFamily="50" charset="-128"/>
                  <a:ea typeface="メイリオ" pitchFamily="50" charset="-128"/>
                  <a:cs typeface="メイリオ" pitchFamily="50" charset="-128"/>
                </a:rPr>
                <a:t>　上記のような場合が想定されるが、今後、</a:t>
              </a:r>
              <a:endParaRPr lang="en-US" altLang="ja-JP" sz="1108" kern="0" dirty="0">
                <a:solidFill>
                  <a:srgbClr val="000000"/>
                </a:solidFill>
                <a:latin typeface="メイリオ" pitchFamily="50" charset="-128"/>
                <a:ea typeface="メイリオ" pitchFamily="50" charset="-128"/>
                <a:cs typeface="メイリオ" pitchFamily="50" charset="-128"/>
              </a:endParaRPr>
            </a:p>
            <a:p>
              <a:pPr algn="l"/>
              <a:r>
                <a:rPr lang="ja-JP" altLang="en-US" sz="1108" kern="0" dirty="0">
                  <a:solidFill>
                    <a:srgbClr val="000000"/>
                  </a:solidFill>
                  <a:latin typeface="メイリオ" pitchFamily="50" charset="-128"/>
                  <a:ea typeface="メイリオ" pitchFamily="50" charset="-128"/>
                  <a:cs typeface="メイリオ" pitchFamily="50" charset="-128"/>
                </a:rPr>
                <a:t>　　関係者の意見も踏まえて検討。</a:t>
              </a:r>
              <a:endParaRPr lang="en-US" altLang="ja-JP" sz="1108" kern="0" dirty="0">
                <a:solidFill>
                  <a:srgbClr val="000000"/>
                </a:solidFill>
                <a:latin typeface="メイリオ" pitchFamily="50" charset="-128"/>
                <a:ea typeface="メイリオ" pitchFamily="50" charset="-128"/>
                <a:cs typeface="メイリオ" pitchFamily="50" charset="-128"/>
              </a:endParaRPr>
            </a:p>
            <a:p>
              <a:pPr algn="l"/>
              <a:endParaRPr lang="en-US" altLang="ja-JP" sz="738" kern="0" dirty="0">
                <a:solidFill>
                  <a:srgbClr val="000000"/>
                </a:solidFill>
                <a:latin typeface="メイリオ" pitchFamily="50" charset="-128"/>
                <a:ea typeface="メイリオ" pitchFamily="50" charset="-128"/>
                <a:cs typeface="メイリオ" pitchFamily="50" charset="-128"/>
              </a:endParaRPr>
            </a:p>
            <a:p>
              <a:pPr algn="l"/>
              <a:r>
                <a:rPr lang="ja-JP" altLang="en-US" sz="1108" kern="0" dirty="0">
                  <a:solidFill>
                    <a:srgbClr val="000000"/>
                  </a:solidFill>
                  <a:latin typeface="メイリオ" pitchFamily="50" charset="-128"/>
                  <a:ea typeface="メイリオ" pitchFamily="50" charset="-128"/>
                  <a:cs typeface="メイリオ" pitchFamily="50" charset="-128"/>
                </a:rPr>
                <a:t>　</a:t>
              </a:r>
              <a:r>
                <a:rPr lang="en-US" altLang="ja-JP" sz="1108" kern="0" dirty="0">
                  <a:solidFill>
                    <a:srgbClr val="000000"/>
                  </a:solidFill>
                  <a:latin typeface="メイリオ" pitchFamily="50" charset="-128"/>
                  <a:ea typeface="メイリオ" pitchFamily="50" charset="-128"/>
                  <a:cs typeface="メイリオ" pitchFamily="50" charset="-128"/>
                </a:rPr>
                <a:t>※</a:t>
              </a:r>
              <a:r>
                <a:rPr lang="ja-JP" altLang="en-US" sz="1108" kern="0" dirty="0">
                  <a:solidFill>
                    <a:srgbClr val="000000"/>
                  </a:solidFill>
                  <a:latin typeface="メイリオ" pitchFamily="50" charset="-128"/>
                  <a:ea typeface="メイリオ" pitchFamily="50" charset="-128"/>
                  <a:cs typeface="メイリオ" pitchFamily="50" charset="-128"/>
                </a:rPr>
                <a:t>　身体への適合を図るための製作が必要なも</a:t>
              </a:r>
              <a:endParaRPr lang="en-US" altLang="ja-JP" sz="1108" kern="0" dirty="0">
                <a:solidFill>
                  <a:srgbClr val="000000"/>
                </a:solidFill>
                <a:latin typeface="メイリオ" pitchFamily="50" charset="-128"/>
                <a:ea typeface="メイリオ" pitchFamily="50" charset="-128"/>
                <a:cs typeface="メイリオ" pitchFamily="50" charset="-128"/>
              </a:endParaRPr>
            </a:p>
            <a:p>
              <a:pPr algn="l"/>
              <a:r>
                <a:rPr lang="ja-JP" altLang="en-US" sz="1108" kern="0" dirty="0">
                  <a:solidFill>
                    <a:srgbClr val="000000"/>
                  </a:solidFill>
                  <a:latin typeface="メイリオ" pitchFamily="50" charset="-128"/>
                  <a:ea typeface="メイリオ" pitchFamily="50" charset="-128"/>
                  <a:cs typeface="メイリオ" pitchFamily="50" charset="-128"/>
                </a:rPr>
                <a:t>　　の等については、貸与になじまないものと考</a:t>
              </a:r>
              <a:endParaRPr lang="en-US" altLang="ja-JP" sz="1108" kern="0" dirty="0">
                <a:solidFill>
                  <a:srgbClr val="000000"/>
                </a:solidFill>
                <a:latin typeface="メイリオ" pitchFamily="50" charset="-128"/>
                <a:ea typeface="メイリオ" pitchFamily="50" charset="-128"/>
                <a:cs typeface="メイリオ" pitchFamily="50" charset="-128"/>
              </a:endParaRPr>
            </a:p>
            <a:p>
              <a:pPr algn="l"/>
              <a:r>
                <a:rPr lang="ja-JP" altLang="en-US" sz="1108" kern="0" dirty="0">
                  <a:solidFill>
                    <a:srgbClr val="000000"/>
                  </a:solidFill>
                  <a:latin typeface="メイリオ" pitchFamily="50" charset="-128"/>
                  <a:ea typeface="メイリオ" pitchFamily="50" charset="-128"/>
                  <a:cs typeface="メイリオ" pitchFamily="50" charset="-128"/>
                </a:rPr>
                <a:t>　　えられる。</a:t>
              </a:r>
            </a:p>
          </p:txBody>
        </p:sp>
      </p:grpSp>
      <p:grpSp>
        <p:nvGrpSpPr>
          <p:cNvPr id="23" name="グループ化 22"/>
          <p:cNvGrpSpPr/>
          <p:nvPr/>
        </p:nvGrpSpPr>
        <p:grpSpPr>
          <a:xfrm>
            <a:off x="4306124" y="2431966"/>
            <a:ext cx="4652825" cy="2060537"/>
            <a:chOff x="998509" y="2636912"/>
            <a:chExt cx="7921770" cy="3720412"/>
          </a:xfrm>
        </p:grpSpPr>
        <p:sp>
          <p:nvSpPr>
            <p:cNvPr id="24" name="角丸四角形 23"/>
            <p:cNvSpPr/>
            <p:nvPr/>
          </p:nvSpPr>
          <p:spPr>
            <a:xfrm>
              <a:off x="998509" y="2636912"/>
              <a:ext cx="631935" cy="372040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vert="eaVert" rtlCol="0" anchor="ctr"/>
            <a:lstStyle/>
            <a:p>
              <a:pPr algn="ctr" fontAlgn="auto">
                <a:spcBef>
                  <a:spcPts val="0"/>
                </a:spcBef>
                <a:spcAft>
                  <a:spcPts val="0"/>
                </a:spcAft>
                <a:defRPr/>
              </a:pPr>
              <a:r>
                <a:rPr kumimoji="0" lang="ja-JP" altLang="en-US" sz="923" kern="0" dirty="0">
                  <a:solidFill>
                    <a:prstClr val="black"/>
                  </a:solidFill>
                  <a:latin typeface="Arial"/>
                  <a:ea typeface="ＭＳ Ｐゴシック"/>
                </a:rPr>
                <a:t>補装具の購入希望</a:t>
              </a:r>
            </a:p>
          </p:txBody>
        </p:sp>
        <p:sp>
          <p:nvSpPr>
            <p:cNvPr id="26" name="角丸四角形 25"/>
            <p:cNvSpPr/>
            <p:nvPr/>
          </p:nvSpPr>
          <p:spPr>
            <a:xfrm>
              <a:off x="2721832" y="4926881"/>
              <a:ext cx="2592289" cy="1430443"/>
            </a:xfrm>
            <a:prstGeom prst="roundRect">
              <a:avLst/>
            </a:prstGeom>
            <a:noFill/>
            <a:ln w="9525" cap="flat" cmpd="sng" algn="ctr">
              <a:noFill/>
              <a:prstDash val="dash"/>
            </a:ln>
            <a:effectLst>
              <a:outerShdw blurRad="40000" dist="20000" dir="5400000" rotWithShape="0">
                <a:srgbClr val="000000">
                  <a:alpha val="38000"/>
                </a:srgbClr>
              </a:outerShdw>
            </a:effectLst>
          </p:spPr>
          <p:txBody>
            <a:bodyPr rtlCol="0" anchor="ctr"/>
            <a:lstStyle/>
            <a:p>
              <a:pPr marL="165420" indent="-165420" fontAlgn="auto">
                <a:spcBef>
                  <a:spcPts val="0"/>
                </a:spcBef>
                <a:spcAft>
                  <a:spcPts val="0"/>
                </a:spcAft>
                <a:defRPr/>
              </a:pPr>
              <a:r>
                <a:rPr kumimoji="0" lang="ja-JP" altLang="en-US" sz="923" kern="0" dirty="0">
                  <a:solidFill>
                    <a:prstClr val="black"/>
                  </a:solidFill>
                  <a:latin typeface="Arial"/>
                  <a:ea typeface="ＭＳ Ｐゴシック"/>
                </a:rPr>
                <a:t>・ 成長に合わせた作り</a:t>
              </a:r>
              <a:endParaRPr kumimoji="0" lang="en-US" altLang="ja-JP" sz="923" kern="0" dirty="0">
                <a:solidFill>
                  <a:prstClr val="black"/>
                </a:solidFill>
                <a:latin typeface="Arial"/>
                <a:ea typeface="ＭＳ Ｐゴシック"/>
              </a:endParaRPr>
            </a:p>
            <a:p>
              <a:pPr marL="165420" indent="-165420" fontAlgn="auto">
                <a:spcBef>
                  <a:spcPts val="0"/>
                </a:spcBef>
                <a:spcAft>
                  <a:spcPts val="0"/>
                </a:spcAft>
                <a:defRPr/>
              </a:pPr>
              <a:r>
                <a:rPr kumimoji="0" lang="ja-JP" altLang="en-US" sz="923" kern="0" dirty="0">
                  <a:solidFill>
                    <a:prstClr val="black"/>
                  </a:solidFill>
                  <a:latin typeface="Arial"/>
                  <a:ea typeface="ＭＳ Ｐゴシック"/>
                </a:rPr>
                <a:t>　替えが必要</a:t>
              </a:r>
              <a:endParaRPr kumimoji="0" lang="en-US" altLang="ja-JP" sz="923" kern="0" dirty="0">
                <a:solidFill>
                  <a:prstClr val="black"/>
                </a:solidFill>
                <a:latin typeface="Arial"/>
                <a:ea typeface="ＭＳ Ｐゴシック"/>
              </a:endParaRPr>
            </a:p>
            <a:p>
              <a:pPr marL="165420" indent="-165420" fontAlgn="auto">
                <a:spcBef>
                  <a:spcPts val="0"/>
                </a:spcBef>
                <a:spcAft>
                  <a:spcPts val="0"/>
                </a:spcAft>
                <a:defRPr/>
              </a:pPr>
              <a:r>
                <a:rPr kumimoji="0" lang="ja-JP" altLang="en-US" sz="923" kern="0" dirty="0">
                  <a:solidFill>
                    <a:prstClr val="black"/>
                  </a:solidFill>
                  <a:latin typeface="Arial"/>
                  <a:ea typeface="ＭＳ Ｐゴシック"/>
                </a:rPr>
                <a:t>・ 適切な補装具の選定</a:t>
              </a:r>
              <a:endParaRPr kumimoji="0" lang="en-US" altLang="ja-JP" sz="923" kern="0" dirty="0">
                <a:solidFill>
                  <a:prstClr val="black"/>
                </a:solidFill>
                <a:latin typeface="Arial"/>
                <a:ea typeface="ＭＳ Ｐゴシック"/>
              </a:endParaRPr>
            </a:p>
            <a:p>
              <a:pPr marL="165420" indent="-165420" fontAlgn="auto">
                <a:spcBef>
                  <a:spcPts val="0"/>
                </a:spcBef>
                <a:spcAft>
                  <a:spcPts val="0"/>
                </a:spcAft>
                <a:defRPr/>
              </a:pPr>
              <a:r>
                <a:rPr kumimoji="0" lang="ja-JP" altLang="en-US" sz="923" kern="0" dirty="0">
                  <a:solidFill>
                    <a:prstClr val="black"/>
                  </a:solidFill>
                  <a:latin typeface="Arial"/>
                  <a:ea typeface="ＭＳ Ｐゴシック"/>
                </a:rPr>
                <a:t>　が必要</a:t>
              </a:r>
            </a:p>
          </p:txBody>
        </p:sp>
        <p:sp>
          <p:nvSpPr>
            <p:cNvPr id="27" name="角丸四角形 26"/>
            <p:cNvSpPr/>
            <p:nvPr/>
          </p:nvSpPr>
          <p:spPr>
            <a:xfrm>
              <a:off x="2678811" y="2636912"/>
              <a:ext cx="2592289" cy="2064421"/>
            </a:xfrm>
            <a:prstGeom prst="roundRect">
              <a:avLst>
                <a:gd name="adj" fmla="val 847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65420" indent="-165420" fontAlgn="auto">
                <a:spcBef>
                  <a:spcPts val="0"/>
                </a:spcBef>
                <a:spcAft>
                  <a:spcPts val="0"/>
                </a:spcAft>
                <a:defRPr/>
              </a:pPr>
              <a:r>
                <a:rPr kumimoji="0" lang="ja-JP" altLang="en-US" sz="923" kern="0" dirty="0">
                  <a:solidFill>
                    <a:prstClr val="black"/>
                  </a:solidFill>
                  <a:latin typeface="Arial"/>
                  <a:ea typeface="ＭＳ Ｐゴシック"/>
                </a:rPr>
                <a:t>・ 早期に不適合が予想</a:t>
              </a:r>
              <a:endParaRPr kumimoji="0" lang="en-US" altLang="ja-JP" sz="923" kern="0" dirty="0">
                <a:solidFill>
                  <a:prstClr val="black"/>
                </a:solidFill>
                <a:latin typeface="Arial"/>
                <a:ea typeface="ＭＳ Ｐゴシック"/>
              </a:endParaRPr>
            </a:p>
            <a:p>
              <a:pPr marL="165420" indent="-165420" fontAlgn="auto">
                <a:spcBef>
                  <a:spcPts val="0"/>
                </a:spcBef>
                <a:spcAft>
                  <a:spcPts val="0"/>
                </a:spcAft>
                <a:defRPr/>
              </a:pPr>
              <a:r>
                <a:rPr kumimoji="0" lang="ja-JP" altLang="en-US" sz="923" kern="0" dirty="0">
                  <a:solidFill>
                    <a:prstClr val="black"/>
                  </a:solidFill>
                  <a:latin typeface="Arial"/>
                  <a:ea typeface="ＭＳ Ｐゴシック"/>
                </a:rPr>
                <a:t>　されない</a:t>
              </a:r>
              <a:endParaRPr kumimoji="0" lang="en-US" altLang="ja-JP" sz="923" kern="0" dirty="0">
                <a:solidFill>
                  <a:prstClr val="black"/>
                </a:solidFill>
                <a:latin typeface="Arial"/>
                <a:ea typeface="ＭＳ Ｐゴシック"/>
              </a:endParaRPr>
            </a:p>
            <a:p>
              <a:pPr marL="165420" indent="-165420" fontAlgn="auto">
                <a:spcBef>
                  <a:spcPts val="0"/>
                </a:spcBef>
                <a:spcAft>
                  <a:spcPts val="0"/>
                </a:spcAft>
                <a:defRPr/>
              </a:pPr>
              <a:r>
                <a:rPr kumimoji="0" lang="ja-JP" altLang="en-US" sz="923" kern="0" dirty="0">
                  <a:solidFill>
                    <a:prstClr val="black"/>
                  </a:solidFill>
                  <a:latin typeface="Arial"/>
                  <a:ea typeface="ＭＳ Ｐゴシック"/>
                </a:rPr>
                <a:t>・ 必要な補装具が明確</a:t>
              </a:r>
            </a:p>
          </p:txBody>
        </p:sp>
        <p:sp>
          <p:nvSpPr>
            <p:cNvPr id="28" name="右矢印 27"/>
            <p:cNvSpPr/>
            <p:nvPr/>
          </p:nvSpPr>
          <p:spPr>
            <a:xfrm>
              <a:off x="5412066" y="5397217"/>
              <a:ext cx="495742" cy="541983"/>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ysClr val="windowText" lastClr="000000"/>
              </a:solidFill>
              <a:prstDash val="dash"/>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sz="923" kern="0">
                <a:solidFill>
                  <a:prstClr val="black"/>
                </a:solidFill>
                <a:latin typeface="Arial"/>
                <a:ea typeface="ＭＳ Ｐゴシック"/>
              </a:endParaRPr>
            </a:p>
          </p:txBody>
        </p:sp>
        <p:sp>
          <p:nvSpPr>
            <p:cNvPr id="29" name="右矢印 28"/>
            <p:cNvSpPr/>
            <p:nvPr/>
          </p:nvSpPr>
          <p:spPr>
            <a:xfrm>
              <a:off x="5451495" y="3116965"/>
              <a:ext cx="2337103" cy="1320146"/>
            </a:xfrm>
            <a:prstGeom prst="rightArrow">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sz="923" kern="0">
                <a:solidFill>
                  <a:prstClr val="black"/>
                </a:solidFill>
                <a:latin typeface="Arial"/>
                <a:ea typeface="ＭＳ Ｐゴシック"/>
              </a:endParaRPr>
            </a:p>
          </p:txBody>
        </p:sp>
        <p:sp>
          <p:nvSpPr>
            <p:cNvPr id="30" name="角丸四角形 29"/>
            <p:cNvSpPr/>
            <p:nvPr/>
          </p:nvSpPr>
          <p:spPr>
            <a:xfrm>
              <a:off x="6013617" y="4926883"/>
              <a:ext cx="1049677" cy="1430433"/>
            </a:xfrm>
            <a:prstGeom prst="roundRect">
              <a:avLst/>
            </a:prstGeom>
            <a:noFill/>
            <a:ln w="9525" cap="flat" cmpd="sng" algn="ctr">
              <a:noFill/>
              <a:prstDash val="dash"/>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kumimoji="0" lang="ja-JP" altLang="en-US" sz="923" kern="0" dirty="0">
                  <a:solidFill>
                    <a:prstClr val="black"/>
                  </a:solidFill>
                  <a:latin typeface="Arial"/>
                  <a:ea typeface="ＭＳ Ｐゴシック"/>
                </a:rPr>
                <a:t>貸与の活用</a:t>
              </a:r>
            </a:p>
          </p:txBody>
        </p:sp>
        <p:sp>
          <p:nvSpPr>
            <p:cNvPr id="31" name="角丸四角形 30"/>
            <p:cNvSpPr/>
            <p:nvPr/>
          </p:nvSpPr>
          <p:spPr>
            <a:xfrm>
              <a:off x="7870601" y="2636912"/>
              <a:ext cx="1021878" cy="2400266"/>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kumimoji="0" lang="ja-JP" altLang="en-US" sz="923" kern="0" dirty="0">
                  <a:solidFill>
                    <a:prstClr val="black"/>
                  </a:solidFill>
                  <a:latin typeface="Arial"/>
                  <a:ea typeface="ＭＳ Ｐゴシック"/>
                </a:rPr>
                <a:t>購入（製作）</a:t>
              </a:r>
            </a:p>
          </p:txBody>
        </p:sp>
        <p:sp>
          <p:nvSpPr>
            <p:cNvPr id="32" name="右矢印 31"/>
            <p:cNvSpPr/>
            <p:nvPr/>
          </p:nvSpPr>
          <p:spPr>
            <a:xfrm rot="19372016">
              <a:off x="7139944" y="4937565"/>
              <a:ext cx="648072" cy="735108"/>
            </a:xfrm>
            <a:prstGeom prst="rightArrow">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sz="923" kern="0">
                <a:solidFill>
                  <a:prstClr val="black"/>
                </a:solidFill>
                <a:latin typeface="Arial"/>
                <a:ea typeface="ＭＳ Ｐゴシック"/>
              </a:endParaRPr>
            </a:p>
          </p:txBody>
        </p:sp>
        <p:sp>
          <p:nvSpPr>
            <p:cNvPr id="33" name="右矢印 32"/>
            <p:cNvSpPr/>
            <p:nvPr/>
          </p:nvSpPr>
          <p:spPr>
            <a:xfrm>
              <a:off x="7140526" y="5757257"/>
              <a:ext cx="648072" cy="504056"/>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ysClr val="windowText" lastClr="000000"/>
              </a:solidFill>
              <a:prstDash val="dash"/>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sz="923" kern="0">
                <a:solidFill>
                  <a:prstClr val="black"/>
                </a:solidFill>
                <a:latin typeface="Arial"/>
                <a:ea typeface="ＭＳ Ｐゴシック"/>
              </a:endParaRPr>
            </a:p>
          </p:txBody>
        </p:sp>
        <p:sp>
          <p:nvSpPr>
            <p:cNvPr id="34" name="角丸四角形 33"/>
            <p:cNvSpPr/>
            <p:nvPr/>
          </p:nvSpPr>
          <p:spPr>
            <a:xfrm>
              <a:off x="7870602" y="5376771"/>
              <a:ext cx="1049677" cy="980553"/>
            </a:xfrm>
            <a:prstGeom prst="roundRect">
              <a:avLst/>
            </a:prstGeom>
            <a:noFill/>
            <a:ln w="9525" cap="flat" cmpd="sng" algn="ctr">
              <a:noFill/>
              <a:prstDash val="dash"/>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kumimoji="0" lang="ja-JP" altLang="en-US" sz="923" kern="0" dirty="0">
                  <a:solidFill>
                    <a:prstClr val="black"/>
                  </a:solidFill>
                  <a:latin typeface="Arial"/>
                  <a:ea typeface="ＭＳ Ｐゴシック"/>
                </a:rPr>
                <a:t>貸与の継続</a:t>
              </a:r>
            </a:p>
          </p:txBody>
        </p:sp>
      </p:grpSp>
      <p:sp>
        <p:nvSpPr>
          <p:cNvPr id="36" name="角丸四角形 35"/>
          <p:cNvSpPr/>
          <p:nvPr/>
        </p:nvSpPr>
        <p:spPr>
          <a:xfrm>
            <a:off x="89612" y="836721"/>
            <a:ext cx="8972664" cy="1196441"/>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kumimoji="0" lang="ja-JP" altLang="en-US" sz="1292" kern="0" dirty="0">
                <a:solidFill>
                  <a:prstClr val="black"/>
                </a:solidFill>
                <a:latin typeface="HGPｺﾞｼｯｸM" panose="020B0600000000000000" pitchFamily="50" charset="-128"/>
                <a:ea typeface="HGPｺﾞｼｯｸM" panose="020B0600000000000000" pitchFamily="50" charset="-128"/>
              </a:rPr>
              <a:t>○</a:t>
            </a:r>
            <a:r>
              <a:rPr kumimoji="0" lang="ja-JP" altLang="en-US" sz="1292" kern="0" dirty="0">
                <a:solidFill>
                  <a:srgbClr val="000000"/>
                </a:solidFill>
                <a:latin typeface="HGPｺﾞｼｯｸM" panose="020B0600000000000000" pitchFamily="50" charset="-128"/>
                <a:ea typeface="HGPｺﾞｼｯｸM" panose="020B0600000000000000" pitchFamily="50" charset="-128"/>
              </a:rPr>
              <a:t>　補装具費については、身体障害者の身体機能を補完・代替する補装具の「購入」に対して支給されているが、成長に伴って短期間での交換が必要となる障害児など、「購入」より「貸与」の方が利用者の便宜を図ることが可能な場合がある。</a:t>
            </a:r>
          </a:p>
          <a:p>
            <a:pPr marL="162486" indent="-162486" fontAlgn="auto">
              <a:lnSpc>
                <a:spcPct val="110000"/>
              </a:lnSpc>
              <a:spcBef>
                <a:spcPts val="0"/>
              </a:spcBef>
              <a:spcAft>
                <a:spcPts val="0"/>
              </a:spcAft>
            </a:pPr>
            <a:endParaRPr kumimoji="0" lang="ja-JP" altLang="en-US" sz="738" kern="0"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kumimoji="0" lang="ja-JP" altLang="en-US" sz="1292" kern="0" dirty="0">
                <a:solidFill>
                  <a:srgbClr val="000000"/>
                </a:solidFill>
                <a:latin typeface="HGPｺﾞｼｯｸM" panose="020B0600000000000000" pitchFamily="50" charset="-128"/>
                <a:ea typeface="HGPｺﾞｼｯｸM" panose="020B0600000000000000" pitchFamily="50" charset="-128"/>
              </a:rPr>
              <a:t>○　このため、「購入」を基本とする原則は維持した上で、障害者の利便に照らして「貸与」が</a:t>
            </a:r>
            <a:r>
              <a:rPr kumimoji="0" lang="ja-JP" altLang="en-US" sz="1292" kern="0" dirty="0">
                <a:solidFill>
                  <a:prstClr val="black"/>
                </a:solidFill>
                <a:latin typeface="HGPｺﾞｼｯｸM" panose="020B0600000000000000" pitchFamily="50" charset="-128"/>
                <a:ea typeface="HGPｺﾞｼｯｸM" panose="020B0600000000000000" pitchFamily="50" charset="-128"/>
              </a:rPr>
              <a:t>適切と考えられる場合に限り、新たに補装具費の支給の対象とする。</a:t>
            </a:r>
          </a:p>
        </p:txBody>
      </p:sp>
      <p:sp>
        <p:nvSpPr>
          <p:cNvPr id="37" name="右矢印 36"/>
          <p:cNvSpPr/>
          <p:nvPr/>
        </p:nvSpPr>
        <p:spPr>
          <a:xfrm>
            <a:off x="4771455" y="3960751"/>
            <a:ext cx="512286" cy="279170"/>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ysClr val="windowText" lastClr="000000"/>
            </a:solidFill>
            <a:prstDash val="dash"/>
          </a:ln>
          <a:effectLst>
            <a:outerShdw blurRad="40000" dist="20000" dir="5400000" rotWithShape="0">
              <a:srgbClr val="000000">
                <a:alpha val="38000"/>
              </a:srgbClr>
            </a:outerShdw>
          </a:effectLst>
        </p:spPr>
        <p:txBody>
          <a:bodyPr lIns="84315" tIns="42160" rIns="84315" bIns="42160" rtlCol="0" anchor="ctr"/>
          <a:lstStyle/>
          <a:p>
            <a:pPr algn="ctr" fontAlgn="auto">
              <a:spcBef>
                <a:spcPts val="0"/>
              </a:spcBef>
              <a:spcAft>
                <a:spcPts val="0"/>
              </a:spcAft>
              <a:defRPr/>
            </a:pPr>
            <a:endParaRPr kumimoji="0" lang="ja-JP" altLang="en-US" sz="923" kern="0">
              <a:solidFill>
                <a:prstClr val="black"/>
              </a:solidFill>
              <a:latin typeface="Arial"/>
              <a:ea typeface="ＭＳ Ｐゴシック"/>
            </a:endParaRPr>
          </a:p>
        </p:txBody>
      </p:sp>
      <p:sp>
        <p:nvSpPr>
          <p:cNvPr id="38" name="右矢印 37"/>
          <p:cNvSpPr/>
          <p:nvPr/>
        </p:nvSpPr>
        <p:spPr>
          <a:xfrm>
            <a:off x="4771431" y="2697845"/>
            <a:ext cx="498462" cy="711039"/>
          </a:xfrm>
          <a:prstGeom prst="rightArrow">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lIns="84315" tIns="42160" rIns="84315" bIns="42160" rtlCol="0" anchor="ctr"/>
          <a:lstStyle/>
          <a:p>
            <a:pPr algn="ctr" fontAlgn="auto">
              <a:spcBef>
                <a:spcPts val="0"/>
              </a:spcBef>
              <a:spcAft>
                <a:spcPts val="0"/>
              </a:spcAft>
              <a:defRPr/>
            </a:pPr>
            <a:endParaRPr kumimoji="0" lang="ja-JP" altLang="en-US" sz="923" kern="0">
              <a:solidFill>
                <a:prstClr val="black"/>
              </a:solidFill>
              <a:latin typeface="Arial"/>
              <a:ea typeface="ＭＳ Ｐゴシック"/>
            </a:endParaRPr>
          </a:p>
        </p:txBody>
      </p:sp>
      <p:sp>
        <p:nvSpPr>
          <p:cNvPr id="50" name="タイトル 2"/>
          <p:cNvSpPr txBox="1">
            <a:spLocks/>
          </p:cNvSpPr>
          <p:nvPr/>
        </p:nvSpPr>
        <p:spPr bwMode="auto">
          <a:xfrm>
            <a:off x="6295052" y="5017775"/>
            <a:ext cx="1306632" cy="269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4299" tIns="42147" rIns="84299" bIns="42147"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en-US" altLang="ja-JP"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a:t>
            </a:r>
            <a:r>
              <a:rPr lang="ja-JP" altLang="en-US"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座位保持椅子</a:t>
            </a:r>
            <a:r>
              <a:rPr lang="en-US" altLang="ja-JP"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a:t>
            </a:r>
          </a:p>
        </p:txBody>
      </p:sp>
      <p:sp>
        <p:nvSpPr>
          <p:cNvPr id="53" name="テキスト ボックス 52"/>
          <p:cNvSpPr txBox="1"/>
          <p:nvPr/>
        </p:nvSpPr>
        <p:spPr>
          <a:xfrm>
            <a:off x="6034547" y="5238928"/>
            <a:ext cx="1723751" cy="369196"/>
          </a:xfrm>
          <a:prstGeom prst="rect">
            <a:avLst/>
          </a:prstGeom>
          <a:noFill/>
          <a:ln>
            <a:noFill/>
            <a:prstDash val="dash"/>
          </a:ln>
        </p:spPr>
        <p:txBody>
          <a:bodyPr wrap="square" lIns="84315" tIns="42160" rIns="84315" bIns="42160" rtlCol="0">
            <a:spAutoFit/>
          </a:bodyPr>
          <a:lstStyle/>
          <a:p>
            <a:pPr>
              <a:defRPr/>
            </a:pPr>
            <a:r>
              <a:rPr kumimoji="0" lang="ja-JP" altLang="en-US" sz="923" kern="0" dirty="0">
                <a:solidFill>
                  <a:prstClr val="black"/>
                </a:solidFill>
                <a:latin typeface="メイリオ" pitchFamily="50" charset="-128"/>
                <a:ea typeface="メイリオ" pitchFamily="50" charset="-128"/>
                <a:cs typeface="メイリオ" pitchFamily="50" charset="-128"/>
              </a:rPr>
              <a:t>姿勢を保持することが困難な障害児が日常生活の中で使用</a:t>
            </a:r>
          </a:p>
        </p:txBody>
      </p:sp>
      <p:sp>
        <p:nvSpPr>
          <p:cNvPr id="41" name="テキスト ボックス 40"/>
          <p:cNvSpPr txBox="1"/>
          <p:nvPr/>
        </p:nvSpPr>
        <p:spPr>
          <a:xfrm>
            <a:off x="7563102" y="6036663"/>
            <a:ext cx="2436980" cy="369196"/>
          </a:xfrm>
          <a:prstGeom prst="rect">
            <a:avLst/>
          </a:prstGeom>
          <a:noFill/>
          <a:ln>
            <a:noFill/>
            <a:prstDash val="dash"/>
          </a:ln>
        </p:spPr>
        <p:txBody>
          <a:bodyPr wrap="square" lIns="84315" tIns="42160" rIns="84315" bIns="42160" rtlCol="0">
            <a:spAutoFit/>
          </a:bodyPr>
          <a:lstStyle/>
          <a:p>
            <a:pPr>
              <a:defRPr/>
            </a:pPr>
            <a:r>
              <a:rPr kumimoji="0" lang="en-US" altLang="ja-JP" sz="923" kern="0" dirty="0">
                <a:solidFill>
                  <a:prstClr val="black"/>
                </a:solidFill>
                <a:latin typeface="メイリオ" pitchFamily="50" charset="-128"/>
                <a:ea typeface="メイリオ" pitchFamily="50" charset="-128"/>
                <a:cs typeface="メイリオ" pitchFamily="50" charset="-128"/>
              </a:rPr>
              <a:t>※</a:t>
            </a:r>
            <a:r>
              <a:rPr kumimoji="0" lang="ja-JP" altLang="en-US" sz="923" kern="0" dirty="0">
                <a:solidFill>
                  <a:prstClr val="black"/>
                </a:solidFill>
                <a:latin typeface="メイリオ" pitchFamily="50" charset="-128"/>
                <a:ea typeface="メイリオ" pitchFamily="50" charset="-128"/>
                <a:cs typeface="メイリオ" pitchFamily="50" charset="-128"/>
              </a:rPr>
              <a:t>対象種目については、</a:t>
            </a:r>
            <a:endParaRPr kumimoji="0" lang="en-US" altLang="ja-JP" sz="923"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923" kern="0" dirty="0">
                <a:solidFill>
                  <a:prstClr val="black"/>
                </a:solidFill>
                <a:latin typeface="メイリオ" pitchFamily="50" charset="-128"/>
                <a:ea typeface="メイリオ" pitchFamily="50" charset="-128"/>
                <a:cs typeface="メイリオ" pitchFamily="50" charset="-128"/>
              </a:rPr>
              <a:t>　今後検討。</a:t>
            </a:r>
          </a:p>
        </p:txBody>
      </p:sp>
      <p:sp>
        <p:nvSpPr>
          <p:cNvPr id="48" name="正方形/長方形 47"/>
          <p:cNvSpPr/>
          <p:nvPr/>
        </p:nvSpPr>
        <p:spPr>
          <a:xfrm>
            <a:off x="4439062" y="5212020"/>
            <a:ext cx="1377541" cy="511222"/>
          </a:xfrm>
          <a:prstGeom prst="rect">
            <a:avLst/>
          </a:prstGeom>
          <a:ln>
            <a:noFill/>
            <a:prstDash val="dash"/>
          </a:ln>
        </p:spPr>
        <p:txBody>
          <a:bodyPr wrap="square" lIns="84315" tIns="42160" rIns="84315" bIns="4216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0" lang="ja-JP" altLang="en-US" sz="923" kern="0" dirty="0">
                <a:solidFill>
                  <a:prstClr val="black"/>
                </a:solidFill>
                <a:latin typeface="メイリオ" pitchFamily="50" charset="-128"/>
                <a:ea typeface="メイリオ" pitchFamily="50" charset="-128"/>
                <a:cs typeface="メイリオ" pitchFamily="50" charset="-128"/>
              </a:rPr>
              <a:t>歩行機能を補うため、</a:t>
            </a:r>
            <a:endParaRPr kumimoji="0" lang="en-US" altLang="ja-JP" sz="923"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923" kern="0" dirty="0">
                <a:solidFill>
                  <a:prstClr val="black"/>
                </a:solidFill>
                <a:latin typeface="メイリオ" pitchFamily="50" charset="-128"/>
                <a:ea typeface="メイリオ" pitchFamily="50" charset="-128"/>
                <a:cs typeface="メイリオ" pitchFamily="50" charset="-128"/>
              </a:rPr>
              <a:t>移動時に体重を支える器具</a:t>
            </a:r>
          </a:p>
        </p:txBody>
      </p:sp>
      <p:sp>
        <p:nvSpPr>
          <p:cNvPr id="49" name="タイトル 2"/>
          <p:cNvSpPr txBox="1">
            <a:spLocks/>
          </p:cNvSpPr>
          <p:nvPr/>
        </p:nvSpPr>
        <p:spPr bwMode="auto">
          <a:xfrm>
            <a:off x="4774471" y="4990884"/>
            <a:ext cx="993971" cy="269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4299" tIns="42147" rIns="84299" bIns="42147"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en-US" altLang="ja-JP"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a:t>
            </a:r>
            <a:r>
              <a:rPr lang="ja-JP" altLang="en-US"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歩行器</a:t>
            </a:r>
            <a:r>
              <a:rPr lang="en-US" altLang="ja-JP"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a:t>
            </a:r>
          </a:p>
        </p:txBody>
      </p:sp>
      <p:sp>
        <p:nvSpPr>
          <p:cNvPr id="52" name="タイトル 2"/>
          <p:cNvSpPr txBox="1">
            <a:spLocks/>
          </p:cNvSpPr>
          <p:nvPr/>
        </p:nvSpPr>
        <p:spPr bwMode="auto">
          <a:xfrm>
            <a:off x="4239655" y="4691915"/>
            <a:ext cx="2756677" cy="269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4299" tIns="42147" rIns="84299" bIns="42147"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＜貸与の活用があり得る種目（例）＞</a:t>
            </a:r>
            <a:endParaRPr lang="en-US" altLang="ja-JP"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p:txBody>
      </p:sp>
      <p:sp>
        <p:nvSpPr>
          <p:cNvPr id="8" name="大かっこ 7"/>
          <p:cNvSpPr/>
          <p:nvPr/>
        </p:nvSpPr>
        <p:spPr>
          <a:xfrm>
            <a:off x="5318356" y="3761374"/>
            <a:ext cx="1497304" cy="731154"/>
          </a:xfrm>
          <a:prstGeom prst="bracketPair">
            <a:avLst/>
          </a:prstGeom>
          <a:ln w="25400">
            <a:solidFill>
              <a:srgbClr val="FDBBC1"/>
            </a:solidFill>
          </a:ln>
        </p:spPr>
        <p:style>
          <a:lnRef idx="1">
            <a:schemeClr val="accent1"/>
          </a:lnRef>
          <a:fillRef idx="0">
            <a:schemeClr val="accent1"/>
          </a:fillRef>
          <a:effectRef idx="0">
            <a:schemeClr val="accent1"/>
          </a:effectRef>
          <a:fontRef idx="minor">
            <a:schemeClr val="tx1"/>
          </a:fontRef>
        </p:style>
        <p:txBody>
          <a:bodyPr lIns="84315" tIns="42160" rIns="84315" bIns="42160" rtlCol="0" anchor="ctr"/>
          <a:lstStyle/>
          <a:p>
            <a:pPr algn="ctr" fontAlgn="auto">
              <a:spcBef>
                <a:spcPts val="0"/>
              </a:spcBef>
              <a:spcAft>
                <a:spcPts val="0"/>
              </a:spcAft>
            </a:pPr>
            <a:endParaRPr lang="ja-JP" altLang="en-US">
              <a:solidFill>
                <a:srgbClr val="000000"/>
              </a:solidFill>
            </a:endParaRPr>
          </a:p>
        </p:txBody>
      </p:sp>
      <p:sp>
        <p:nvSpPr>
          <p:cNvPr id="51" name="大かっこ 50"/>
          <p:cNvSpPr/>
          <p:nvPr/>
        </p:nvSpPr>
        <p:spPr>
          <a:xfrm>
            <a:off x="7251751" y="3761374"/>
            <a:ext cx="577246" cy="731154"/>
          </a:xfrm>
          <a:prstGeom prst="bracketPair">
            <a:avLst/>
          </a:prstGeom>
          <a:ln w="25400">
            <a:solidFill>
              <a:srgbClr val="FDBBC1"/>
            </a:solidFill>
          </a:ln>
        </p:spPr>
        <p:style>
          <a:lnRef idx="1">
            <a:schemeClr val="accent1"/>
          </a:lnRef>
          <a:fillRef idx="0">
            <a:schemeClr val="accent1"/>
          </a:fillRef>
          <a:effectRef idx="0">
            <a:schemeClr val="accent1"/>
          </a:effectRef>
          <a:fontRef idx="minor">
            <a:schemeClr val="tx1"/>
          </a:fontRef>
        </p:style>
        <p:txBody>
          <a:bodyPr lIns="84315" tIns="42160" rIns="84315" bIns="42160" rtlCol="0" anchor="ctr"/>
          <a:lstStyle/>
          <a:p>
            <a:pPr algn="ctr" fontAlgn="auto">
              <a:spcBef>
                <a:spcPts val="0"/>
              </a:spcBef>
              <a:spcAft>
                <a:spcPts val="0"/>
              </a:spcAft>
            </a:pPr>
            <a:endParaRPr lang="ja-JP" altLang="en-US">
              <a:solidFill>
                <a:srgbClr val="000000"/>
              </a:solidFill>
            </a:endParaRPr>
          </a:p>
        </p:txBody>
      </p:sp>
      <p:sp>
        <p:nvSpPr>
          <p:cNvPr id="56" name="大かっこ 55"/>
          <p:cNvSpPr/>
          <p:nvPr/>
        </p:nvSpPr>
        <p:spPr>
          <a:xfrm>
            <a:off x="8362066" y="3949456"/>
            <a:ext cx="577246" cy="543071"/>
          </a:xfrm>
          <a:prstGeom prst="bracketPair">
            <a:avLst/>
          </a:prstGeom>
          <a:ln w="25400">
            <a:solidFill>
              <a:srgbClr val="FDBBC1"/>
            </a:solidFill>
          </a:ln>
        </p:spPr>
        <p:style>
          <a:lnRef idx="1">
            <a:schemeClr val="accent1"/>
          </a:lnRef>
          <a:fillRef idx="0">
            <a:schemeClr val="accent1"/>
          </a:fillRef>
          <a:effectRef idx="0">
            <a:schemeClr val="accent1"/>
          </a:effectRef>
          <a:fontRef idx="minor">
            <a:schemeClr val="tx1"/>
          </a:fontRef>
        </p:style>
        <p:txBody>
          <a:bodyPr lIns="84315" tIns="42160" rIns="84315" bIns="42160" rtlCol="0" anchor="ctr"/>
          <a:lstStyle/>
          <a:p>
            <a:pPr algn="ctr" fontAlgn="auto">
              <a:spcBef>
                <a:spcPts val="0"/>
              </a:spcBef>
              <a:spcAft>
                <a:spcPts val="0"/>
              </a:spcAft>
            </a:pPr>
            <a:endParaRPr lang="ja-JP" altLang="en-US">
              <a:solidFill>
                <a:srgbClr val="000000"/>
              </a:solidFill>
            </a:endParaRPr>
          </a:p>
        </p:txBody>
      </p:sp>
      <p:grpSp>
        <p:nvGrpSpPr>
          <p:cNvPr id="11" name="グループ化 10"/>
          <p:cNvGrpSpPr/>
          <p:nvPr/>
        </p:nvGrpSpPr>
        <p:grpSpPr>
          <a:xfrm>
            <a:off x="4572030" y="5681949"/>
            <a:ext cx="1358005" cy="804624"/>
            <a:chOff x="4928243" y="5730069"/>
            <a:chExt cx="1247737" cy="73929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243" y="5732011"/>
              <a:ext cx="687572" cy="7240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1692" y="5730069"/>
              <a:ext cx="644288" cy="7392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8320" y="5588939"/>
            <a:ext cx="689964" cy="8979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0"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72656" y="6559731"/>
            <a:ext cx="2057400" cy="365125"/>
          </a:xfrm>
        </p:spPr>
        <p:txBody>
          <a:bodyPr/>
          <a:lstStyle/>
          <a:p>
            <a:pPr>
              <a:defRPr/>
            </a:pPr>
            <a:fld id="{F90A3C79-1AFD-481B-B685-7933BCD0898B}" type="slidenum">
              <a:rPr lang="en-US" altLang="ja-JP" smtClean="0"/>
              <a:pPr>
                <a:defRPr/>
              </a:pPr>
              <a:t>16</a:t>
            </a:fld>
            <a:endParaRPr lang="en-US" altLang="ja-JP"/>
          </a:p>
        </p:txBody>
      </p:sp>
    </p:spTree>
    <p:extLst>
      <p:ext uri="{BB962C8B-B14F-4D97-AF65-F5344CB8AC3E}">
        <p14:creationId xmlns:p14="http://schemas.microsoft.com/office/powerpoint/2010/main" val="226211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94159" y="3059662"/>
            <a:ext cx="3580214" cy="3429581"/>
          </a:xfrm>
          <a:prstGeom prst="roundRect">
            <a:avLst>
              <a:gd name="adj" fmla="val 0"/>
            </a:avLst>
          </a:prstGeom>
          <a:solidFill>
            <a:schemeClr val="tx2">
              <a:lumMod val="20000"/>
              <a:lumOff val="80000"/>
            </a:schemeClr>
          </a:solidFill>
          <a:ln w="25400">
            <a:solidFill>
              <a:schemeClr val="accent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1292" b="1" dirty="0">
              <a:solidFill>
                <a:sysClr val="windowText" lastClr="000000"/>
              </a:solidFill>
              <a:latin typeface="HG丸ｺﾞｼｯｸM-PRO" pitchFamily="50" charset="-128"/>
              <a:ea typeface="HG丸ｺﾞｼｯｸM-PRO" pitchFamily="50" charset="-128"/>
            </a:endParaRPr>
          </a:p>
          <a:p>
            <a:pPr algn="ctr"/>
            <a:endParaRPr lang="en-US" altLang="ja-JP" sz="1292" b="1" dirty="0">
              <a:solidFill>
                <a:sysClr val="windowText" lastClr="000000"/>
              </a:solidFill>
              <a:latin typeface="HG丸ｺﾞｼｯｸM-PRO" pitchFamily="50" charset="-128"/>
              <a:ea typeface="HG丸ｺﾞｼｯｸM-PRO" pitchFamily="50" charset="-128"/>
            </a:endParaRPr>
          </a:p>
        </p:txBody>
      </p:sp>
      <p:sp>
        <p:nvSpPr>
          <p:cNvPr id="28" name="テキスト ボックス 27"/>
          <p:cNvSpPr txBox="1"/>
          <p:nvPr/>
        </p:nvSpPr>
        <p:spPr>
          <a:xfrm>
            <a:off x="384459" y="2895504"/>
            <a:ext cx="3256977" cy="332308"/>
          </a:xfrm>
          <a:prstGeom prst="roundRect">
            <a:avLst/>
          </a:prstGeom>
          <a:solidFill>
            <a:srgbClr val="FFFFCC"/>
          </a:solidFill>
          <a:ln w="25400">
            <a:solidFill>
              <a:schemeClr val="tx1"/>
            </a:solidFill>
          </a:ln>
          <a:effectLst>
            <a:outerShdw blurRad="44450" dist="27940" dir="5400000" algn="ctr">
              <a:srgbClr val="000000">
                <a:alpha val="32000"/>
              </a:srgbClr>
            </a:outerShdw>
          </a:effectLst>
        </p:spPr>
        <p:txBody>
          <a:bodyPr wrap="square" lIns="0" tIns="33231" rIns="0" bIns="0" rtlCol="0">
            <a:noAutofit/>
          </a:bodyPr>
          <a:lstStyle/>
          <a:p>
            <a:pPr algn="ctr"/>
            <a:r>
              <a:rPr lang="ja-JP" altLang="en-US" sz="1292" dirty="0">
                <a:solidFill>
                  <a:prstClr val="black"/>
                </a:solidFill>
                <a:latin typeface="HG丸ｺﾞｼｯｸM-PRO" pitchFamily="50" charset="-128"/>
                <a:ea typeface="HG丸ｺﾞｼｯｸM-PRO" pitchFamily="50" charset="-128"/>
              </a:rPr>
              <a:t>障害福祉サービス等の施設・事業者</a:t>
            </a:r>
          </a:p>
        </p:txBody>
      </p:sp>
      <p:sp>
        <p:nvSpPr>
          <p:cNvPr id="45" name="角丸四角形 44"/>
          <p:cNvSpPr/>
          <p:nvPr/>
        </p:nvSpPr>
        <p:spPr>
          <a:xfrm>
            <a:off x="4306125" y="3059661"/>
            <a:ext cx="3057570" cy="3429582"/>
          </a:xfrm>
          <a:prstGeom prst="roundRect">
            <a:avLst>
              <a:gd name="adj" fmla="val 0"/>
            </a:avLst>
          </a:prstGeom>
          <a:solidFill>
            <a:schemeClr val="tx2">
              <a:lumMod val="20000"/>
              <a:lumOff val="80000"/>
            </a:schemeClr>
          </a:solidFill>
          <a:ln w="25400">
            <a:solidFill>
              <a:schemeClr val="accent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altLang="ja-JP" sz="1292" b="1" dirty="0">
              <a:solidFill>
                <a:sysClr val="windowText" lastClr="000000"/>
              </a:solidFill>
              <a:latin typeface="HG丸ｺﾞｼｯｸM-PRO" pitchFamily="50" charset="-128"/>
              <a:ea typeface="HG丸ｺﾞｼｯｸM-PRO" pitchFamily="50" charset="-128"/>
            </a:endParaRPr>
          </a:p>
          <a:p>
            <a:endParaRPr lang="en-US" altLang="ja-JP" sz="1292" b="1" dirty="0">
              <a:solidFill>
                <a:sysClr val="windowText" lastClr="000000"/>
              </a:solidFill>
              <a:latin typeface="HG丸ｺﾞｼｯｸM-PRO" pitchFamily="50" charset="-128"/>
              <a:ea typeface="HG丸ｺﾞｼｯｸM-PRO" pitchFamily="50" charset="-128"/>
            </a:endParaRPr>
          </a:p>
        </p:txBody>
      </p:sp>
      <p:sp>
        <p:nvSpPr>
          <p:cNvPr id="31" name="テキスト ボックス 30"/>
          <p:cNvSpPr txBox="1"/>
          <p:nvPr/>
        </p:nvSpPr>
        <p:spPr>
          <a:xfrm>
            <a:off x="4904345" y="2895504"/>
            <a:ext cx="1927599" cy="332308"/>
          </a:xfrm>
          <a:prstGeom prst="roundRect">
            <a:avLst/>
          </a:prstGeom>
          <a:solidFill>
            <a:srgbClr val="FFFFCC"/>
          </a:solidFill>
          <a:ln w="25400">
            <a:solidFill>
              <a:schemeClr val="tx1"/>
            </a:solidFill>
          </a:ln>
          <a:effectLst>
            <a:outerShdw blurRad="44450" dist="27940" dir="5400000" algn="ctr">
              <a:srgbClr val="000000">
                <a:alpha val="32000"/>
              </a:srgbClr>
            </a:outerShdw>
          </a:effectLst>
        </p:spPr>
        <p:txBody>
          <a:bodyPr wrap="square" lIns="0" tIns="33231" rIns="0" bIns="0" rtlCol="0">
            <a:noAutofit/>
          </a:bodyPr>
          <a:lstStyle/>
          <a:p>
            <a:pPr algn="ctr"/>
            <a:r>
              <a:rPr lang="ja-JP" altLang="en-US" sz="1292" dirty="0">
                <a:solidFill>
                  <a:prstClr val="black"/>
                </a:solidFill>
                <a:latin typeface="HG丸ｺﾞｼｯｸM-PRO" pitchFamily="50" charset="-128"/>
                <a:ea typeface="HG丸ｺﾞｼｯｸM-PRO" pitchFamily="50" charset="-128"/>
              </a:rPr>
              <a:t>都道府県</a:t>
            </a:r>
          </a:p>
        </p:txBody>
      </p:sp>
      <p:sp>
        <p:nvSpPr>
          <p:cNvPr id="3" name="左矢印 2"/>
          <p:cNvSpPr/>
          <p:nvPr/>
        </p:nvSpPr>
        <p:spPr>
          <a:xfrm>
            <a:off x="7220125" y="3513638"/>
            <a:ext cx="1406480" cy="933772"/>
          </a:xfrm>
          <a:prstGeom prst="leftArrow">
            <a:avLst>
              <a:gd name="adj1" fmla="val 50000"/>
              <a:gd name="adj2" fmla="val 261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b="1" dirty="0" smtClean="0">
                <a:solidFill>
                  <a:prstClr val="black"/>
                </a:solidFill>
              </a:rPr>
              <a:t>　　閲覧</a:t>
            </a:r>
            <a:endParaRPr lang="en-US" altLang="ja-JP" sz="1292" b="1" dirty="0" smtClean="0">
              <a:solidFill>
                <a:prstClr val="black"/>
              </a:solidFill>
            </a:endParaRPr>
          </a:p>
          <a:p>
            <a:r>
              <a:rPr lang="ja-JP" altLang="en-US" sz="831" b="1" dirty="0" smtClean="0">
                <a:solidFill>
                  <a:prstClr val="black"/>
                </a:solidFill>
              </a:rPr>
              <a:t>（インターネット）</a:t>
            </a:r>
            <a:endParaRPr lang="ja-JP" altLang="en-US" sz="831" b="1" dirty="0">
              <a:solidFill>
                <a:prstClr val="black"/>
              </a:solidFill>
            </a:endParaRPr>
          </a:p>
        </p:txBody>
      </p:sp>
      <p:sp>
        <p:nvSpPr>
          <p:cNvPr id="4" name="角丸四角形 3"/>
          <p:cNvSpPr/>
          <p:nvPr/>
        </p:nvSpPr>
        <p:spPr>
          <a:xfrm>
            <a:off x="4439062" y="3371906"/>
            <a:ext cx="2764000" cy="1161603"/>
          </a:xfrm>
          <a:prstGeom prst="roundRect">
            <a:avLst>
              <a:gd name="adj" fmla="val 5922"/>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524" indent="-168524"/>
            <a:r>
              <a:rPr lang="ja-JP" altLang="en-US" sz="1292" b="1" dirty="0">
                <a:solidFill>
                  <a:sysClr val="windowText" lastClr="000000"/>
                </a:solidFill>
                <a:latin typeface="HG丸ｺﾞｼｯｸM-PRO" pitchFamily="50" charset="-128"/>
                <a:ea typeface="HG丸ｺﾞｼｯｸM-PRO" pitchFamily="50" charset="-128"/>
              </a:rPr>
              <a:t> ○障害福祉サービス</a:t>
            </a:r>
            <a:r>
              <a:rPr lang="ja-JP" altLang="en-US" sz="1292" b="1" dirty="0">
                <a:solidFill>
                  <a:prstClr val="black"/>
                </a:solidFill>
                <a:latin typeface="HG丸ｺﾞｼｯｸM-PRO" pitchFamily="50" charset="-128"/>
                <a:ea typeface="HG丸ｺﾞｼｯｸM-PRO" pitchFamily="50" charset="-128"/>
              </a:rPr>
              <a:t>等</a:t>
            </a:r>
            <a:r>
              <a:rPr lang="ja-JP" altLang="en-US" sz="1292" b="1" dirty="0">
                <a:solidFill>
                  <a:sysClr val="windowText" lastClr="000000"/>
                </a:solidFill>
                <a:latin typeface="HG丸ｺﾞｼｯｸM-PRO" pitchFamily="50" charset="-128"/>
                <a:ea typeface="HG丸ｺﾞｼｯｸM-PRO" pitchFamily="50" charset="-128"/>
              </a:rPr>
              <a:t>情報の公表</a:t>
            </a:r>
            <a:endParaRPr lang="en-US" altLang="ja-JP" sz="1292" b="1" dirty="0">
              <a:solidFill>
                <a:sysClr val="windowText" lastClr="000000"/>
              </a:solidFill>
              <a:latin typeface="HG丸ｺﾞｼｯｸM-PRO" pitchFamily="50" charset="-128"/>
              <a:ea typeface="HG丸ｺﾞｼｯｸM-PRO" pitchFamily="50" charset="-128"/>
            </a:endParaRPr>
          </a:p>
          <a:p>
            <a:pPr marL="168524" indent="-168524"/>
            <a:r>
              <a:rPr lang="ja-JP" altLang="en-US" sz="1292" b="1" dirty="0">
                <a:solidFill>
                  <a:sysClr val="windowText" lastClr="000000"/>
                </a:solidFill>
                <a:latin typeface="HG丸ｺﾞｼｯｸM-PRO" pitchFamily="50" charset="-128"/>
                <a:ea typeface="HG丸ｺﾞｼｯｸM-PRO" pitchFamily="50" charset="-128"/>
              </a:rPr>
              <a:t>　</a:t>
            </a:r>
            <a:r>
              <a:rPr lang="ja-JP" altLang="en-US" sz="1108" dirty="0">
                <a:solidFill>
                  <a:sysClr val="windowText" lastClr="000000"/>
                </a:solidFill>
                <a:latin typeface="HG丸ｺﾞｼｯｸM-PRO" pitchFamily="50" charset="-128"/>
                <a:ea typeface="HG丸ｺﾞｼｯｸM-PRO" pitchFamily="50" charset="-128"/>
              </a:rPr>
              <a:t>施設・事業者から報告された情報を集約し、公表</a:t>
            </a:r>
            <a:r>
              <a:rPr lang="ja-JP" altLang="en-US" sz="1108" dirty="0">
                <a:solidFill>
                  <a:srgbClr val="0070C0"/>
                </a:solidFill>
                <a:latin typeface="HG丸ｺﾞｼｯｸM-PRO" pitchFamily="50" charset="-128"/>
                <a:ea typeface="HG丸ｺﾞｼｯｸM-PRO" pitchFamily="50" charset="-128"/>
              </a:rPr>
              <a:t>。</a:t>
            </a:r>
            <a:endParaRPr lang="en-US" altLang="ja-JP" sz="1108" dirty="0">
              <a:solidFill>
                <a:srgbClr val="0070C0"/>
              </a:solidFill>
              <a:latin typeface="ＭＳ ゴシック" panose="020B0609070205080204" pitchFamily="49" charset="-128"/>
              <a:ea typeface="ＭＳ ゴシック" panose="020B0609070205080204" pitchFamily="49" charset="-128"/>
            </a:endParaRPr>
          </a:p>
        </p:txBody>
      </p:sp>
      <p:sp>
        <p:nvSpPr>
          <p:cNvPr id="5" name="上矢印 4"/>
          <p:cNvSpPr/>
          <p:nvPr/>
        </p:nvSpPr>
        <p:spPr>
          <a:xfrm>
            <a:off x="5679795" y="4460340"/>
            <a:ext cx="997034" cy="765996"/>
          </a:xfrm>
          <a:prstGeom prst="upArrow">
            <a:avLst>
              <a:gd name="adj1" fmla="val 50000"/>
              <a:gd name="adj2" fmla="val 458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23" dirty="0">
                <a:solidFill>
                  <a:prstClr val="black"/>
                </a:solidFill>
              </a:rPr>
              <a:t>反映</a:t>
            </a:r>
          </a:p>
        </p:txBody>
      </p:sp>
      <p:sp>
        <p:nvSpPr>
          <p:cNvPr id="19" name="角丸四角形 18"/>
          <p:cNvSpPr/>
          <p:nvPr/>
        </p:nvSpPr>
        <p:spPr>
          <a:xfrm>
            <a:off x="384459" y="3327159"/>
            <a:ext cx="3221775" cy="3062022"/>
          </a:xfrm>
          <a:prstGeom prst="roundRect">
            <a:avLst>
              <a:gd name="adj" fmla="val 3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524" indent="-168524"/>
            <a:r>
              <a:rPr lang="ja-JP" altLang="en-US" sz="1292" b="1" dirty="0">
                <a:solidFill>
                  <a:prstClr val="black"/>
                </a:solidFill>
                <a:latin typeface="HG丸ｺﾞｼｯｸM-PRO" pitchFamily="50" charset="-128"/>
                <a:ea typeface="HG丸ｺﾞｼｯｸM-PRO" pitchFamily="50" charset="-128"/>
              </a:rPr>
              <a:t>＜障害福祉サービス等情報＞</a:t>
            </a:r>
            <a:endParaRPr lang="en-US" altLang="ja-JP" sz="1292" b="1" dirty="0">
              <a:solidFill>
                <a:prstClr val="black"/>
              </a:solidFill>
              <a:latin typeface="HG丸ｺﾞｼｯｸM-PRO" pitchFamily="50" charset="-128"/>
              <a:ea typeface="HG丸ｺﾞｼｯｸM-PRO" pitchFamily="50" charset="-128"/>
            </a:endParaRPr>
          </a:p>
          <a:p>
            <a:endParaRPr lang="en-US" altLang="ja-JP" sz="1108" b="1" u="sng" dirty="0">
              <a:solidFill>
                <a:prstClr val="black"/>
              </a:solidFill>
              <a:latin typeface="HG丸ｺﾞｼｯｸM-PRO" pitchFamily="50" charset="-128"/>
              <a:ea typeface="HG丸ｺﾞｼｯｸM-PRO" pitchFamily="50" charset="-128"/>
            </a:endParaRPr>
          </a:p>
          <a:p>
            <a:r>
              <a:rPr lang="ja-JP" altLang="en-US" sz="1108" dirty="0">
                <a:solidFill>
                  <a:prstClr val="black"/>
                </a:solidFill>
                <a:latin typeface="ＭＳ ゴシック" panose="020B0609070205080204" pitchFamily="49" charset="-128"/>
                <a:ea typeface="ＭＳ ゴシック" panose="020B0609070205080204" pitchFamily="49" charset="-128"/>
              </a:rPr>
              <a:t>　</a:t>
            </a:r>
            <a:r>
              <a:rPr lang="ja-JP" altLang="en-US" sz="1108" dirty="0">
                <a:solidFill>
                  <a:prstClr val="black"/>
                </a:solidFill>
                <a:latin typeface="HG丸ｺﾞｼｯｸM-PRO" panose="020F0600000000000000" pitchFamily="50" charset="-128"/>
                <a:ea typeface="HG丸ｺﾞｼｯｸM-PRO" panose="020F0600000000000000" pitchFamily="50" charset="-128"/>
              </a:rPr>
              <a:t>■基本情報</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（例）事業所等の所在地</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従業員数</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営業時間</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事業所の事業内容　など</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■運営情報</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障害福祉サービス等に関する具体的な</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取組の状況</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（例）関係機関との連携</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苦情対応の状況</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安全管理等の取組状況　など</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■都道府県が必要と認める事項（任意）</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左矢印 19"/>
          <p:cNvSpPr/>
          <p:nvPr/>
        </p:nvSpPr>
        <p:spPr>
          <a:xfrm>
            <a:off x="3355532" y="5115210"/>
            <a:ext cx="1205836" cy="832466"/>
          </a:xfrm>
          <a:prstGeom prst="leftArrow">
            <a:avLst>
              <a:gd name="adj1" fmla="val 50000"/>
              <a:gd name="adj2" fmla="val 43562"/>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23" dirty="0">
                <a:solidFill>
                  <a:prstClr val="black"/>
                </a:solidFill>
              </a:rPr>
              <a:t>必要に</a:t>
            </a:r>
            <a:endParaRPr lang="en-US" altLang="ja-JP" sz="923" dirty="0">
              <a:solidFill>
                <a:prstClr val="black"/>
              </a:solidFill>
            </a:endParaRPr>
          </a:p>
          <a:p>
            <a:pPr algn="ctr"/>
            <a:r>
              <a:rPr lang="ja-JP" altLang="en-US" sz="923" dirty="0">
                <a:solidFill>
                  <a:prstClr val="black"/>
                </a:solidFill>
              </a:rPr>
              <a:t>応じて</a:t>
            </a:r>
            <a:endParaRPr lang="en-US" altLang="ja-JP" sz="923" dirty="0">
              <a:solidFill>
                <a:prstClr val="black"/>
              </a:solidFill>
            </a:endParaRPr>
          </a:p>
          <a:p>
            <a:pPr algn="ctr"/>
            <a:r>
              <a:rPr lang="ja-JP" altLang="en-US" sz="923" dirty="0">
                <a:solidFill>
                  <a:prstClr val="black"/>
                </a:solidFill>
              </a:rPr>
              <a:t>調査</a:t>
            </a:r>
            <a:endParaRPr lang="en-US" altLang="ja-JP" sz="923" dirty="0">
              <a:solidFill>
                <a:prstClr val="black"/>
              </a:solidFill>
            </a:endParaRPr>
          </a:p>
        </p:txBody>
      </p:sp>
      <p:sp>
        <p:nvSpPr>
          <p:cNvPr id="6" name="右矢印 5"/>
          <p:cNvSpPr/>
          <p:nvPr/>
        </p:nvSpPr>
        <p:spPr>
          <a:xfrm>
            <a:off x="3491880" y="3581711"/>
            <a:ext cx="1020321" cy="797626"/>
          </a:xfrm>
          <a:prstGeom prst="rightArrow">
            <a:avLst>
              <a:gd name="adj1" fmla="val 50000"/>
              <a:gd name="adj2" fmla="val 43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prstClr val="black"/>
                </a:solidFill>
              </a:rPr>
              <a:t>報告</a:t>
            </a:r>
          </a:p>
        </p:txBody>
      </p:sp>
      <p:sp>
        <p:nvSpPr>
          <p:cNvPr id="24" name="角丸四角形 23"/>
          <p:cNvSpPr/>
          <p:nvPr/>
        </p:nvSpPr>
        <p:spPr>
          <a:xfrm>
            <a:off x="71312" y="1102588"/>
            <a:ext cx="8972664" cy="1595255"/>
          </a:xfrm>
          <a:prstGeom prst="roundRect">
            <a:avLst>
              <a:gd name="adj" fmla="val 0"/>
            </a:avLst>
          </a:prstGeom>
          <a:solidFill>
            <a:sysClr val="window" lastClr="FFFFFF"/>
          </a:solidFill>
          <a:ln w="19050" cap="flat" cmpd="sng" algn="ctr">
            <a:solidFill>
              <a:srgbClr val="99CCFF"/>
            </a:solidFill>
            <a:prstDash val="solid"/>
          </a:ln>
          <a:effectLst>
            <a:outerShdw blurRad="40000" dist="20000" dir="5400000" rotWithShape="0">
              <a:srgbClr val="000000">
                <a:alpha val="38000"/>
              </a:srgbClr>
            </a:outerShdw>
          </a:effectLst>
        </p:spPr>
        <p:txBody>
          <a:bodyPr lIns="66462" tIns="33231" bIns="33231" anchor="ctr" anchorCtr="0"/>
          <a:lstStyle/>
          <a:p>
            <a:pPr marL="162662" indent="-162662">
              <a:lnSpc>
                <a:spcPts val="1385"/>
              </a:lnSpc>
            </a:pP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障害福祉サービス等を提供する事業所数が大幅に増加する中、利用者が個々のニーズに応じて良質なサービスを選択できるようにするとともに、事業者によるサービスの質の向上が重要な課題となっている。</a:t>
            </a:r>
            <a:endParaRPr kumimoji="0" lang="en-US" altLang="ja-JP" sz="1292" kern="0" dirty="0">
              <a:solidFill>
                <a:prstClr val="black"/>
              </a:solidFill>
              <a:latin typeface="HGPｺﾞｼｯｸM" panose="020B0600000000000000" pitchFamily="50" charset="-128"/>
              <a:ea typeface="HGPｺﾞｼｯｸM" panose="020B0600000000000000" pitchFamily="50" charset="-128"/>
            </a:endParaRPr>
          </a:p>
          <a:p>
            <a:pPr marL="162662" indent="-162662">
              <a:lnSpc>
                <a:spcPts val="1385"/>
              </a:lnSpc>
            </a:pPr>
            <a:endParaRPr kumimoji="0" lang="ja-JP" altLang="en-US" sz="738" kern="0" dirty="0">
              <a:solidFill>
                <a:prstClr val="black"/>
              </a:solidFill>
              <a:latin typeface="HGPｺﾞｼｯｸM" panose="020B0600000000000000" pitchFamily="50" charset="-128"/>
              <a:ea typeface="HGPｺﾞｼｯｸM" panose="020B0600000000000000" pitchFamily="50" charset="-128"/>
            </a:endParaRPr>
          </a:p>
          <a:p>
            <a:pPr marL="162662" indent="-162662">
              <a:lnSpc>
                <a:spcPts val="1385"/>
              </a:lnSpc>
            </a:pP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このため、平成</a:t>
            </a:r>
            <a:r>
              <a:rPr kumimoji="0" lang="en-US" altLang="ja-JP" sz="1292" kern="0" dirty="0">
                <a:solidFill>
                  <a:prstClr val="black"/>
                </a:solidFill>
                <a:latin typeface="HGPｺﾞｼｯｸM" panose="020B0600000000000000" pitchFamily="50" charset="-128"/>
                <a:ea typeface="HGPｺﾞｼｯｸM" panose="020B0600000000000000" pitchFamily="50" charset="-128"/>
              </a:rPr>
              <a:t>28</a:t>
            </a:r>
            <a:r>
              <a:rPr kumimoji="0" lang="ja-JP" altLang="en-US" sz="1292" kern="0" dirty="0">
                <a:solidFill>
                  <a:prstClr val="black"/>
                </a:solidFill>
                <a:latin typeface="HGPｺﾞｼｯｸM" panose="020B0600000000000000" pitchFamily="50" charset="-128"/>
                <a:ea typeface="HGPｺﾞｼｯｸM" panose="020B0600000000000000" pitchFamily="50" charset="-128"/>
              </a:rPr>
              <a:t>年５月に成立した障害者総合支援法及び児童福祉法の一部を改正する法律において①事業者に対して障害福祉サービスの内容等を都道府県知事へ報告することを求めるとともに、②都道府県知事が報告された内容を公表する仕組みを創設し、利用者による個々のニーズに応じた良質なサービスの選択に資すること等を目的とする（平成</a:t>
            </a:r>
            <a:r>
              <a:rPr kumimoji="0" lang="en-US" altLang="ja-JP" sz="1292" kern="0" dirty="0">
                <a:solidFill>
                  <a:prstClr val="black"/>
                </a:solidFill>
                <a:latin typeface="HGPｺﾞｼｯｸM" panose="020B0600000000000000" pitchFamily="50" charset="-128"/>
                <a:ea typeface="HGPｺﾞｼｯｸM" panose="020B0600000000000000" pitchFamily="50" charset="-128"/>
              </a:rPr>
              <a:t>30</a:t>
            </a:r>
            <a:r>
              <a:rPr kumimoji="0" lang="ja-JP" altLang="en-US" sz="1292" kern="0" dirty="0">
                <a:solidFill>
                  <a:prstClr val="black"/>
                </a:solidFill>
                <a:latin typeface="HGPｺﾞｼｯｸM" panose="020B0600000000000000" pitchFamily="50" charset="-128"/>
                <a:ea typeface="HGPｺﾞｼｯｸM" panose="020B0600000000000000" pitchFamily="50" charset="-128"/>
              </a:rPr>
              <a:t>年４月施行）。</a:t>
            </a:r>
            <a:endParaRPr kumimoji="0" lang="en-US" altLang="ja-JP" sz="1292" kern="0" dirty="0">
              <a:solidFill>
                <a:prstClr val="black"/>
              </a:solidFill>
              <a:latin typeface="HGPｺﾞｼｯｸM" panose="020B0600000000000000" pitchFamily="50" charset="-128"/>
              <a:ea typeface="HGPｺﾞｼｯｸM" panose="020B0600000000000000" pitchFamily="50" charset="-128"/>
            </a:endParaRPr>
          </a:p>
        </p:txBody>
      </p:sp>
      <p:cxnSp>
        <p:nvCxnSpPr>
          <p:cNvPr id="7" name="直線矢印コネクタ 6"/>
          <p:cNvCxnSpPr/>
          <p:nvPr/>
        </p:nvCxnSpPr>
        <p:spPr>
          <a:xfrm flipH="1">
            <a:off x="3366164" y="5824554"/>
            <a:ext cx="1191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大かっこ 9"/>
          <p:cNvSpPr/>
          <p:nvPr/>
        </p:nvSpPr>
        <p:spPr>
          <a:xfrm>
            <a:off x="4580975" y="5226333"/>
            <a:ext cx="2676502" cy="930565"/>
          </a:xfrm>
          <a:prstGeom prst="bracketPair">
            <a:avLst/>
          </a:prstGeom>
          <a:solidFill>
            <a:schemeClr val="bg1"/>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108">
              <a:solidFill>
                <a:prstClr val="black"/>
              </a:solidFill>
            </a:endParaRPr>
          </a:p>
        </p:txBody>
      </p:sp>
      <p:sp>
        <p:nvSpPr>
          <p:cNvPr id="17" name="角丸四角形 16"/>
          <p:cNvSpPr/>
          <p:nvPr/>
        </p:nvSpPr>
        <p:spPr>
          <a:xfrm>
            <a:off x="4557644" y="4960459"/>
            <a:ext cx="2690862" cy="1428725"/>
          </a:xfrm>
          <a:prstGeom prst="roundRect">
            <a:avLst>
              <a:gd name="adj" fmla="val 59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524" indent="-168524"/>
            <a:r>
              <a:rPr lang="ja-JP" altLang="en-US" sz="1108" b="1" dirty="0">
                <a:solidFill>
                  <a:prstClr val="black"/>
                </a:solidFill>
                <a:latin typeface="HG丸ｺﾞｼｯｸM-PRO" panose="020F0600000000000000" pitchFamily="50" charset="-128"/>
                <a:ea typeface="HG丸ｺﾞｼｯｸM-PRO" panose="020F0600000000000000" pitchFamily="50" charset="-128"/>
              </a:rPr>
              <a:t>○障害福祉サービス等情報の調</a:t>
            </a:r>
            <a:r>
              <a:rPr lang="ja-JP" altLang="en-US" sz="1108" b="1" dirty="0">
                <a:solidFill>
                  <a:prstClr val="black"/>
                </a:solidFill>
                <a:latin typeface="ＭＳ ゴシック" panose="020B0609070205080204" pitchFamily="49" charset="-128"/>
                <a:ea typeface="ＭＳ ゴシック" panose="020B0609070205080204" pitchFamily="49" charset="-128"/>
              </a:rPr>
              <a:t>査</a:t>
            </a:r>
            <a:endParaRPr lang="en-US" altLang="ja-JP" sz="1108" b="1" dirty="0">
              <a:solidFill>
                <a:prstClr val="black"/>
              </a:solidFill>
              <a:latin typeface="ＭＳ ゴシック" panose="020B0609070205080204" pitchFamily="49" charset="-128"/>
              <a:ea typeface="ＭＳ ゴシック" panose="020B0609070205080204" pitchFamily="49" charset="-128"/>
            </a:endParaRPr>
          </a:p>
          <a:p>
            <a:pPr marL="168524" indent="-168524"/>
            <a:r>
              <a:rPr lang="ja-JP" altLang="en-US" sz="1292" b="1" dirty="0">
                <a:solidFill>
                  <a:prstClr val="black"/>
                </a:solidFill>
                <a:latin typeface="ＭＳ ゴシック" panose="020B0609070205080204" pitchFamily="49" charset="-128"/>
                <a:ea typeface="ＭＳ ゴシック" panose="020B0609070205080204" pitchFamily="49" charset="-128"/>
              </a:rPr>
              <a:t>　</a:t>
            </a:r>
            <a:r>
              <a:rPr lang="ja-JP" altLang="en-US" sz="923" dirty="0">
                <a:solidFill>
                  <a:prstClr val="black"/>
                </a:solidFill>
                <a:latin typeface="HG丸ｺﾞｼｯｸM-PRO" panose="020F0600000000000000" pitchFamily="50" charset="-128"/>
                <a:ea typeface="HG丸ｺﾞｼｯｸM-PRO" panose="020F0600000000000000" pitchFamily="50" charset="-128"/>
              </a:rPr>
              <a:t>新規指定時、指定更新時、虚偽報告が疑われる場合などにおいて、必要に応じ訪問調査を実施し、結果を公表に反映。</a:t>
            </a:r>
            <a:endParaRPr lang="en-US" altLang="ja-JP" sz="923"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29" name="直線矢印コネクタ 28"/>
          <p:cNvCxnSpPr/>
          <p:nvPr/>
        </p:nvCxnSpPr>
        <p:spPr>
          <a:xfrm flipV="1">
            <a:off x="5919226" y="4561644"/>
            <a:ext cx="0" cy="6646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8546" y="263769"/>
            <a:ext cx="9118362" cy="506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46" b="1" dirty="0">
                <a:solidFill>
                  <a:prstClr val="black"/>
                </a:solidFill>
              </a:rPr>
              <a:t>　障害福祉サービス等情報公表制度の概要</a:t>
            </a:r>
          </a:p>
        </p:txBody>
      </p:sp>
      <p:grpSp>
        <p:nvGrpSpPr>
          <p:cNvPr id="21" name="グループ化 10"/>
          <p:cNvGrpSpPr>
            <a:grpSpLocks/>
          </p:cNvGrpSpPr>
          <p:nvPr/>
        </p:nvGrpSpPr>
        <p:grpSpPr bwMode="auto">
          <a:xfrm>
            <a:off x="28980" y="676954"/>
            <a:ext cx="9093110" cy="65943"/>
            <a:chOff x="0" y="188640"/>
            <a:chExt cx="9144000" cy="72008"/>
          </a:xfrm>
        </p:grpSpPr>
        <p:cxnSp>
          <p:nvCxnSpPr>
            <p:cNvPr id="25" name="直線コネクタ 2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0" name="正方形/長方形 29"/>
          <p:cNvSpPr/>
          <p:nvPr/>
        </p:nvSpPr>
        <p:spPr>
          <a:xfrm>
            <a:off x="71312" y="876310"/>
            <a:ext cx="1728192" cy="226278"/>
          </a:xfrm>
          <a:prstGeom prst="rect">
            <a:avLst/>
          </a:prstGeom>
          <a:solidFill>
            <a:srgbClr val="99CCFF"/>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dirty="0">
                <a:solidFill>
                  <a:prstClr val="black"/>
                </a:solidFill>
              </a:rPr>
              <a:t>１．趣旨・目的</a:t>
            </a:r>
          </a:p>
        </p:txBody>
      </p:sp>
      <p:sp>
        <p:nvSpPr>
          <p:cNvPr id="3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2" name="角丸四角形 21"/>
          <p:cNvSpPr/>
          <p:nvPr/>
        </p:nvSpPr>
        <p:spPr>
          <a:xfrm>
            <a:off x="8454893" y="2906622"/>
            <a:ext cx="504056" cy="3582622"/>
          </a:xfrm>
          <a:prstGeom prst="roundRect">
            <a:avLst/>
          </a:prstGeom>
          <a:solidFill>
            <a:srgbClr val="FFFFCC"/>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77" dirty="0">
                <a:solidFill>
                  <a:sysClr val="windowText" lastClr="000000"/>
                </a:solidFill>
                <a:latin typeface="HG丸ｺﾞｼｯｸM-PRO" pitchFamily="50" charset="-128"/>
                <a:ea typeface="HG丸ｺﾞｼｯｸM-PRO" pitchFamily="50" charset="-128"/>
              </a:rPr>
              <a:t>利用者</a:t>
            </a:r>
          </a:p>
        </p:txBody>
      </p:sp>
      <p:sp>
        <p:nvSpPr>
          <p:cNvPr id="2" name="スライド番号プレースホルダー 1"/>
          <p:cNvSpPr>
            <a:spLocks noGrp="1"/>
          </p:cNvSpPr>
          <p:nvPr>
            <p:ph type="sldNum" sz="quarter" idx="12"/>
          </p:nvPr>
        </p:nvSpPr>
        <p:spPr>
          <a:xfrm>
            <a:off x="7079498" y="6528424"/>
            <a:ext cx="2057400" cy="365125"/>
          </a:xfrm>
        </p:spPr>
        <p:txBody>
          <a:bodyPr/>
          <a:lstStyle/>
          <a:p>
            <a:pPr>
              <a:defRPr/>
            </a:pPr>
            <a:fld id="{431CAECD-5926-4741-A906-A08E04809A27}" type="slidenum">
              <a:rPr lang="en-US" altLang="ja-JP" smtClean="0"/>
              <a:pPr>
                <a:defRPr/>
              </a:pPr>
              <a:t>17</a:t>
            </a:fld>
            <a:endParaRPr lang="en-US" altLang="ja-JP"/>
          </a:p>
        </p:txBody>
      </p:sp>
    </p:spTree>
    <p:extLst>
      <p:ext uri="{BB962C8B-B14F-4D97-AF65-F5344CB8AC3E}">
        <p14:creationId xmlns:p14="http://schemas.microsoft.com/office/powerpoint/2010/main" val="592474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6490" y="318408"/>
            <a:ext cx="9180512"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dirty="0">
                <a:solidFill>
                  <a:srgbClr val="000000"/>
                </a:solidFill>
                <a:latin typeface="HG創英角ｺﾞｼｯｸUB" panose="020B0909000000000000" pitchFamily="49" charset="-128"/>
                <a:ea typeface="HG創英角ｺﾞｼｯｸUB" panose="020B0909000000000000" pitchFamily="49" charset="-128"/>
              </a:rPr>
              <a:t>自治体による調査事務・審査事務の効率化</a:t>
            </a:r>
            <a:endParaRPr lang="en-US" altLang="ja-JP" sz="2215" spc="-92" dirty="0">
              <a:solidFill>
                <a:srgbClr val="000000"/>
              </a:solidFill>
              <a:latin typeface="HG創英角ｺﾞｼｯｸUB" panose="020B0909000000000000" pitchFamily="49" charset="-128"/>
              <a:ea typeface="HG創英角ｺﾞｼｯｸUB" panose="020B0909000000000000" pitchFamily="49" charset="-128"/>
            </a:endParaRPr>
          </a:p>
        </p:txBody>
      </p:sp>
      <p:grpSp>
        <p:nvGrpSpPr>
          <p:cNvPr id="4" name="グループ化 18"/>
          <p:cNvGrpSpPr/>
          <p:nvPr/>
        </p:nvGrpSpPr>
        <p:grpSpPr>
          <a:xfrm>
            <a:off x="0" y="770246"/>
            <a:ext cx="9144000" cy="66469"/>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6" name="角丸四角形 15"/>
          <p:cNvSpPr/>
          <p:nvPr/>
        </p:nvSpPr>
        <p:spPr>
          <a:xfrm>
            <a:off x="3574966" y="2767838"/>
            <a:ext cx="2858164" cy="2256423"/>
          </a:xfrm>
          <a:prstGeom prst="roundRect">
            <a:avLst>
              <a:gd name="adj" fmla="val 4092"/>
            </a:avLst>
          </a:prstGeom>
          <a:gradFill>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15875">
            <a:solidFill>
              <a:srgbClr val="F79646">
                <a:shade val="95000"/>
                <a:satMod val="105000"/>
              </a:srgbClr>
            </a:solidFill>
          </a:ln>
        </p:spPr>
        <p:txBody>
          <a:bodyPr wrap="square" lIns="84236" tIns="42118" rIns="84236" bIns="42118" anchor="t" anchorCtr="0">
            <a:noAutofit/>
          </a:bodyPr>
          <a:lstStyle/>
          <a:p>
            <a:pPr algn="ctr" defTabSz="843121" fontAlgn="auto">
              <a:spcBef>
                <a:spcPts val="0"/>
              </a:spcBef>
              <a:spcAft>
                <a:spcPts val="0"/>
              </a:spcAft>
              <a:defRPr/>
            </a:pPr>
            <a:endParaRPr lang="en-US" altLang="ja-JP" sz="923" dirty="0">
              <a:solidFill>
                <a:prstClr val="black"/>
              </a:solidFill>
              <a:latin typeface="ＤＦ特太ゴシック体" panose="020B0509000000000000" pitchFamily="49" charset="-128"/>
              <a:ea typeface="ＤＦ特太ゴシック体" panose="020B0509000000000000" pitchFamily="49" charset="-128"/>
            </a:endParaRPr>
          </a:p>
          <a:p>
            <a:pPr algn="ctr" defTabSz="843121" fontAlgn="auto">
              <a:spcBef>
                <a:spcPts val="0"/>
              </a:spcBef>
              <a:spcAft>
                <a:spcPts val="0"/>
              </a:spcAft>
              <a:defRPr/>
            </a:pPr>
            <a:r>
              <a:rPr lang="ja-JP" altLang="en-US" sz="1477" dirty="0">
                <a:solidFill>
                  <a:prstClr val="black"/>
                </a:solidFill>
                <a:latin typeface="ＤＦ特太ゴシック体" panose="020B0509000000000000" pitchFamily="49" charset="-128"/>
                <a:ea typeface="ＤＦ特太ゴシック体" panose="020B0509000000000000" pitchFamily="49" charset="-128"/>
              </a:rPr>
              <a:t>指導監査事務</a:t>
            </a:r>
            <a:endParaRPr lang="en-US" altLang="ja-JP" sz="1477" dirty="0">
              <a:solidFill>
                <a:prstClr val="black"/>
              </a:solidFill>
              <a:latin typeface="ＤＦ特太ゴシック体" panose="020B0509000000000000" pitchFamily="49" charset="-128"/>
              <a:ea typeface="ＤＦ特太ゴシック体" panose="020B0509000000000000" pitchFamily="49" charset="-128"/>
            </a:endParaRPr>
          </a:p>
          <a:p>
            <a:pPr algn="ctr" defTabSz="843121" fontAlgn="auto">
              <a:spcBef>
                <a:spcPts val="0"/>
              </a:spcBef>
              <a:spcAft>
                <a:spcPts val="0"/>
              </a:spcAft>
              <a:defRPr/>
            </a:pPr>
            <a:endParaRPr lang="en-US" altLang="ja-JP" sz="2215"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r>
              <a:rPr lang="ja-JP" altLang="en-US" sz="1108" dirty="0">
                <a:solidFill>
                  <a:prstClr val="black"/>
                </a:solidFill>
                <a:latin typeface="HG丸ｺﾞｼｯｸM-PRO" pitchFamily="50" charset="-128"/>
                <a:ea typeface="HG丸ｺﾞｼｯｸM-PRO" pitchFamily="50" charset="-128"/>
              </a:rPr>
              <a:t>①立入検査・命令・質問の対象者の選定</a:t>
            </a:r>
            <a:endParaRPr lang="en-US" altLang="ja-JP" sz="2585"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endParaRPr lang="en-US" altLang="ja-JP" sz="1108"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r>
              <a:rPr lang="ja-JP" altLang="en-US" sz="1108" dirty="0">
                <a:solidFill>
                  <a:prstClr val="black"/>
                </a:solidFill>
                <a:latin typeface="HG丸ｺﾞｼｯｸM-PRO" pitchFamily="50" charset="-128"/>
                <a:ea typeface="HG丸ｺﾞｼｯｸM-PRO" pitchFamily="50" charset="-128"/>
              </a:rPr>
              <a:t>②立入検査</a:t>
            </a:r>
            <a:endParaRPr lang="en-US" altLang="ja-JP" sz="1108"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endParaRPr lang="en-US" altLang="ja-JP" sz="1108"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r>
              <a:rPr lang="ja-JP" altLang="en-US" sz="1108" dirty="0">
                <a:solidFill>
                  <a:prstClr val="black"/>
                </a:solidFill>
                <a:latin typeface="HG丸ｺﾞｼｯｸM-PRO" pitchFamily="50" charset="-128"/>
                <a:ea typeface="HG丸ｺﾞｼｯｸM-PRO" pitchFamily="50" charset="-128"/>
              </a:rPr>
              <a:t>③報告・物件提示の命令</a:t>
            </a:r>
            <a:endParaRPr lang="en-US" altLang="ja-JP" sz="1108"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endParaRPr lang="en-US" altLang="ja-JP"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r>
              <a:rPr lang="ja-JP" altLang="en-US" sz="1108" dirty="0">
                <a:solidFill>
                  <a:prstClr val="black"/>
                </a:solidFill>
                <a:latin typeface="HG丸ｺﾞｼｯｸM-PRO" pitchFamily="50" charset="-128"/>
                <a:ea typeface="HG丸ｺﾞｼｯｸM-PRO" pitchFamily="50" charset="-128"/>
              </a:rPr>
              <a:t>④質問や文書提出の依頼</a:t>
            </a:r>
            <a:endParaRPr lang="en-US" altLang="ja-JP" sz="1108"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endParaRPr lang="en-US" altLang="ja-JP" sz="1200" dirty="0">
              <a:solidFill>
                <a:prstClr val="black"/>
              </a:solidFill>
              <a:latin typeface="HG丸ｺﾞｼｯｸM-PRO" pitchFamily="50" charset="-128"/>
              <a:ea typeface="HG丸ｺﾞｼｯｸM-PRO" pitchFamily="50" charset="-128"/>
            </a:endParaRPr>
          </a:p>
          <a:p>
            <a:pPr defTabSz="843121" fontAlgn="auto">
              <a:spcBef>
                <a:spcPts val="0"/>
              </a:spcBef>
              <a:spcAft>
                <a:spcPts val="0"/>
              </a:spcAft>
              <a:defRPr/>
            </a:pPr>
            <a:endParaRPr lang="en-US" altLang="ja-JP" sz="1200" dirty="0">
              <a:solidFill>
                <a:prstClr val="black"/>
              </a:solidFill>
              <a:latin typeface="HG丸ｺﾞｼｯｸM-PRO" pitchFamily="50" charset="-128"/>
              <a:ea typeface="HG丸ｺﾞｼｯｸM-PRO" pitchFamily="50" charset="-128"/>
            </a:endParaRPr>
          </a:p>
        </p:txBody>
      </p:sp>
      <p:sp>
        <p:nvSpPr>
          <p:cNvPr id="2" name="左中かっこ 1"/>
          <p:cNvSpPr/>
          <p:nvPr/>
        </p:nvSpPr>
        <p:spPr>
          <a:xfrm flipH="1" flipV="1">
            <a:off x="6233754" y="3362598"/>
            <a:ext cx="228637" cy="1131944"/>
          </a:xfrm>
          <a:prstGeom prst="lef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lIns="84315" tIns="42160" rIns="84315" bIns="42160" rtlCol="0" anchor="ctr"/>
          <a:lstStyle/>
          <a:p>
            <a:pPr algn="ctr" fontAlgn="auto">
              <a:spcBef>
                <a:spcPts val="0"/>
              </a:spcBef>
              <a:spcAft>
                <a:spcPts val="0"/>
              </a:spcAft>
            </a:pPr>
            <a:endParaRPr lang="ja-JP" altLang="en-US">
              <a:solidFill>
                <a:srgbClr val="000000"/>
              </a:solidFill>
            </a:endParaRPr>
          </a:p>
        </p:txBody>
      </p:sp>
      <p:sp>
        <p:nvSpPr>
          <p:cNvPr id="19" name="角丸四角形 18"/>
          <p:cNvSpPr/>
          <p:nvPr/>
        </p:nvSpPr>
        <p:spPr>
          <a:xfrm>
            <a:off x="7293278" y="2767838"/>
            <a:ext cx="1661723" cy="2256424"/>
          </a:xfrm>
          <a:prstGeom prst="roundRect">
            <a:avLst>
              <a:gd name="adj" fmla="val 5358"/>
            </a:avLst>
          </a:prstGeom>
          <a:gradFill>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15875">
            <a:solidFill>
              <a:srgbClr val="4BACC6">
                <a:shade val="95000"/>
                <a:satMod val="105000"/>
              </a:srgbClr>
            </a:solidFill>
          </a:ln>
        </p:spPr>
        <p:txBody>
          <a:bodyPr wrap="square" lIns="84236" tIns="42118" rIns="84236" bIns="42118" anchor="t" anchorCtr="0">
            <a:noAutofit/>
          </a:bodyPr>
          <a:lstStyle/>
          <a:p>
            <a:pPr algn="ctr" defTabSz="843121" fontAlgn="auto">
              <a:spcBef>
                <a:spcPts val="0"/>
              </a:spcBef>
              <a:spcAft>
                <a:spcPts val="0"/>
              </a:spcAft>
              <a:defRPr/>
            </a:pPr>
            <a:endParaRPr lang="en-US" altLang="ja-JP" sz="738" dirty="0">
              <a:solidFill>
                <a:prstClr val="black"/>
              </a:solidFill>
              <a:latin typeface="ＤＦ特太ゴシック体" panose="020B0509000000000000" pitchFamily="49" charset="-128"/>
              <a:ea typeface="ＤＦ特太ゴシック体" panose="020B0509000000000000" pitchFamily="49" charset="-128"/>
            </a:endParaRPr>
          </a:p>
          <a:p>
            <a:pPr algn="ctr" defTabSz="843121" fontAlgn="auto">
              <a:spcBef>
                <a:spcPts val="0"/>
              </a:spcBef>
              <a:spcAft>
                <a:spcPts val="0"/>
              </a:spcAft>
              <a:defRPr/>
            </a:pPr>
            <a:r>
              <a:rPr lang="ja-JP" altLang="en-US" sz="1200" dirty="0">
                <a:solidFill>
                  <a:prstClr val="black"/>
                </a:solidFill>
                <a:latin typeface="ＤＦ特太ゴシック体" panose="020B0509000000000000" pitchFamily="49" charset="-128"/>
                <a:ea typeface="ＤＦ特太ゴシック体" panose="020B0509000000000000" pitchFamily="49" charset="-128"/>
              </a:rPr>
              <a:t>指定事務受託法人</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a:p>
            <a:pPr algn="ctr" defTabSz="843121" fontAlgn="auto">
              <a:spcBef>
                <a:spcPts val="0"/>
              </a:spcBef>
              <a:spcAft>
                <a:spcPts val="0"/>
              </a:spcAft>
              <a:defRPr/>
            </a:pPr>
            <a:r>
              <a:rPr lang="ja-JP" altLang="en-US" sz="1015" dirty="0">
                <a:solidFill>
                  <a:prstClr val="black"/>
                </a:solidFill>
                <a:latin typeface="ＤＦ特太ゴシック体" panose="020B0509000000000000" pitchFamily="49" charset="-128"/>
                <a:ea typeface="ＤＦ特太ゴシック体" panose="020B0509000000000000" pitchFamily="49" charset="-128"/>
              </a:rPr>
              <a:t>（都道府県知事が指定）</a:t>
            </a:r>
            <a:endParaRPr lang="en-US" altLang="ja-JP" sz="1015" dirty="0">
              <a:solidFill>
                <a:prstClr val="black"/>
              </a:solidFill>
              <a:latin typeface="ＤＦ特太ゴシック体" panose="020B0509000000000000" pitchFamily="49" charset="-128"/>
              <a:ea typeface="ＤＦ特太ゴシック体" panose="020B0509000000000000" pitchFamily="49" charset="-128"/>
            </a:endParaRPr>
          </a:p>
          <a:p>
            <a:pPr algn="ctr" defTabSz="843121" fontAlgn="auto">
              <a:spcBef>
                <a:spcPts val="0"/>
              </a:spcBef>
              <a:spcAft>
                <a:spcPts val="0"/>
              </a:spcAft>
              <a:defRPr/>
            </a:pPr>
            <a:endParaRPr lang="en-US" altLang="ja-JP" sz="1846" dirty="0">
              <a:solidFill>
                <a:prstClr val="black"/>
              </a:solidFill>
              <a:latin typeface="ＤＦ特太ゴシック体" panose="020B0509000000000000" pitchFamily="49" charset="-128"/>
              <a:ea typeface="ＤＦ特太ゴシック体" panose="020B0509000000000000" pitchFamily="49" charset="-128"/>
            </a:endParaRPr>
          </a:p>
          <a:p>
            <a:pPr defTabSz="843121" fontAlgn="auto">
              <a:spcBef>
                <a:spcPts val="0"/>
              </a:spcBef>
              <a:spcAft>
                <a:spcPts val="0"/>
              </a:spcAft>
              <a:defRPr/>
            </a:pPr>
            <a:r>
              <a:rPr lang="ja-JP" altLang="en-US" sz="1108" dirty="0">
                <a:solidFill>
                  <a:prstClr val="black"/>
                </a:solidFill>
                <a:latin typeface="HG丸ｺﾞｼｯｸM-PRO" panose="020F0600000000000000" pitchFamily="50" charset="-128"/>
                <a:ea typeface="HG丸ｺﾞｼｯｸM-PRO" panose="020F0600000000000000" pitchFamily="50" charset="-128"/>
              </a:rPr>
              <a:t>事務処理能力や役職員の構成等を踏まえ、文書提出の依頼や質問等の事務を適切かつ公正に実施可能な法人　</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3618162" y="4583779"/>
            <a:ext cx="2080582" cy="332308"/>
          </a:xfrm>
          <a:prstGeom prst="roundRect">
            <a:avLst/>
          </a:prstGeom>
          <a:noFill/>
          <a:ln w="222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21" name="下矢印 20"/>
          <p:cNvSpPr/>
          <p:nvPr/>
        </p:nvSpPr>
        <p:spPr>
          <a:xfrm rot="16200000">
            <a:off x="6371957" y="3999254"/>
            <a:ext cx="222075" cy="1562045"/>
          </a:xfrm>
          <a:prstGeom prst="downArrow">
            <a:avLst/>
          </a:prstGeom>
          <a:solidFill>
            <a:srgbClr val="FF00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23" name="正方形/長方形 22"/>
          <p:cNvSpPr/>
          <p:nvPr/>
        </p:nvSpPr>
        <p:spPr>
          <a:xfrm>
            <a:off x="6365358" y="4849571"/>
            <a:ext cx="997034" cy="398814"/>
          </a:xfrm>
          <a:prstGeom prst="rect">
            <a:avLst/>
          </a:prstGeom>
          <a:no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r>
              <a:rPr lang="ja-JP" altLang="en-US" sz="1108" b="1" dirty="0">
                <a:solidFill>
                  <a:srgbClr val="FF0000"/>
                </a:solidFill>
              </a:rPr>
              <a:t>業務委託を</a:t>
            </a:r>
            <a:endParaRPr lang="en-US" altLang="ja-JP" sz="1108" b="1" dirty="0">
              <a:solidFill>
                <a:srgbClr val="FF0000"/>
              </a:solidFill>
            </a:endParaRPr>
          </a:p>
          <a:p>
            <a:pPr algn="ctr" fontAlgn="auto">
              <a:spcBef>
                <a:spcPts val="0"/>
              </a:spcBef>
              <a:spcAft>
                <a:spcPts val="0"/>
              </a:spcAft>
            </a:pPr>
            <a:r>
              <a:rPr lang="ja-JP" altLang="en-US" sz="1108" b="1" dirty="0">
                <a:solidFill>
                  <a:srgbClr val="FF0000"/>
                </a:solidFill>
              </a:rPr>
              <a:t>可能とする</a:t>
            </a:r>
          </a:p>
        </p:txBody>
      </p:sp>
      <p:sp>
        <p:nvSpPr>
          <p:cNvPr id="32" name="角丸四角形 31"/>
          <p:cNvSpPr/>
          <p:nvPr/>
        </p:nvSpPr>
        <p:spPr>
          <a:xfrm>
            <a:off x="85669" y="903183"/>
            <a:ext cx="8972664" cy="1528615"/>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spcBef>
                <a:spcPts val="0"/>
              </a:spcBef>
              <a:spcAft>
                <a:spcPts val="0"/>
              </a:spcAft>
            </a:pP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a:t>
            </a:r>
            <a:r>
              <a:rPr lang="ja-JP" altLang="en-US" sz="1292" dirty="0">
                <a:solidFill>
                  <a:srgbClr val="000000"/>
                </a:solidFill>
                <a:latin typeface="HGPｺﾞｼｯｸM" panose="020B0600000000000000" pitchFamily="50" charset="-128"/>
                <a:ea typeface="HGPｺﾞｼｯｸM" panose="020B0600000000000000" pitchFamily="50" charset="-128"/>
              </a:rPr>
              <a:t>障害者自立支援法の施行から</a:t>
            </a:r>
            <a:r>
              <a:rPr lang="en-US" altLang="ja-JP" sz="1292" dirty="0">
                <a:solidFill>
                  <a:srgbClr val="000000"/>
                </a:solidFill>
                <a:latin typeface="HGPｺﾞｼｯｸM" panose="020B0600000000000000" pitchFamily="50" charset="-128"/>
                <a:ea typeface="HGPｺﾞｼｯｸM" panose="020B0600000000000000" pitchFamily="50" charset="-128"/>
              </a:rPr>
              <a:t>10</a:t>
            </a:r>
            <a:r>
              <a:rPr lang="ja-JP" altLang="en-US" sz="1292" dirty="0">
                <a:solidFill>
                  <a:srgbClr val="000000"/>
                </a:solidFill>
                <a:latin typeface="HGPｺﾞｼｯｸM" panose="020B0600000000000000" pitchFamily="50" charset="-128"/>
                <a:ea typeface="HGPｺﾞｼｯｸM" panose="020B0600000000000000" pitchFamily="50" charset="-128"/>
              </a:rPr>
              <a:t>年が経過し、障害福祉サービス等の事業所数や利用者数は大きく増加しており、自治体による調査事務や審査事務の業務量が大幅に増加している。</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kumimoji="0" lang="en-US" altLang="ja-JP" sz="462" kern="0"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kumimoji="0" lang="ja-JP" altLang="en-US" sz="1108" kern="0" dirty="0">
                <a:solidFill>
                  <a:srgbClr val="000000"/>
                </a:solidFill>
                <a:latin typeface="HGPｺﾞｼｯｸM" panose="020B0600000000000000" pitchFamily="50" charset="-128"/>
                <a:ea typeface="HGPｺﾞｼｯｸM" panose="020B0600000000000000" pitchFamily="50" charset="-128"/>
              </a:rPr>
              <a:t>　　　</a:t>
            </a:r>
            <a:r>
              <a:rPr kumimoji="0" lang="en-US" altLang="ja-JP" sz="1108" kern="0" dirty="0">
                <a:solidFill>
                  <a:srgbClr val="000000"/>
                </a:solidFill>
                <a:latin typeface="HGPｺﾞｼｯｸM" panose="020B0600000000000000" pitchFamily="50" charset="-128"/>
                <a:ea typeface="HGPｺﾞｼｯｸM" panose="020B0600000000000000" pitchFamily="50" charset="-128"/>
              </a:rPr>
              <a:t>※</a:t>
            </a:r>
            <a:r>
              <a:rPr kumimoji="0" lang="zh-TW" altLang="en-US" sz="1108" kern="0" dirty="0">
                <a:solidFill>
                  <a:srgbClr val="000000"/>
                </a:solidFill>
                <a:latin typeface="HGPｺﾞｼｯｸM" panose="020B0600000000000000" pitchFamily="50" charset="-128"/>
                <a:ea typeface="HGPｺﾞｼｯｸM" panose="020B0600000000000000" pitchFamily="50" charset="-128"/>
              </a:rPr>
              <a:t>請求事業所数</a:t>
            </a:r>
            <a:r>
              <a:rPr kumimoji="0" lang="ja-JP" altLang="en-US" sz="1108" kern="0" dirty="0">
                <a:solidFill>
                  <a:srgbClr val="000000"/>
                </a:solidFill>
                <a:latin typeface="HGPｺﾞｼｯｸM" panose="020B0600000000000000" pitchFamily="50" charset="-128"/>
                <a:ea typeface="HGPｺﾞｼｯｸM" panose="020B0600000000000000" pitchFamily="50" charset="-128"/>
              </a:rPr>
              <a:t>　</a:t>
            </a:r>
            <a:r>
              <a:rPr kumimoji="0" lang="zh-TW" altLang="en-US" sz="1108" kern="0" dirty="0">
                <a:solidFill>
                  <a:srgbClr val="000000"/>
                </a:solidFill>
                <a:latin typeface="HGPｺﾞｼｯｸM" panose="020B0600000000000000" pitchFamily="50" charset="-128"/>
                <a:ea typeface="HGPｺﾞｼｯｸM" panose="020B0600000000000000" pitchFamily="50" charset="-128"/>
              </a:rPr>
              <a:t>：</a:t>
            </a:r>
            <a:r>
              <a:rPr kumimoji="0" lang="ja-JP" altLang="en-US" sz="1108" kern="0" dirty="0">
                <a:solidFill>
                  <a:srgbClr val="000000"/>
                </a:solidFill>
                <a:latin typeface="HGPｺﾞｼｯｸM" panose="020B0600000000000000" pitchFamily="50" charset="-128"/>
                <a:ea typeface="HGPｺﾞｼｯｸM" panose="020B0600000000000000" pitchFamily="50" charset="-128"/>
              </a:rPr>
              <a:t>　</a:t>
            </a:r>
            <a:r>
              <a:rPr kumimoji="0" lang="zh-TW" altLang="en-US" sz="1108" kern="0" dirty="0">
                <a:solidFill>
                  <a:srgbClr val="000000"/>
                </a:solidFill>
                <a:latin typeface="HGPｺﾞｼｯｸM" panose="020B0600000000000000" pitchFamily="50" charset="-128"/>
                <a:ea typeface="HGPｺﾞｼｯｸM" panose="020B0600000000000000" pitchFamily="50" charset="-128"/>
              </a:rPr>
              <a:t>平成</a:t>
            </a:r>
            <a:r>
              <a:rPr kumimoji="0" lang="en-US" altLang="zh-TW" sz="1108" kern="0" dirty="0">
                <a:solidFill>
                  <a:srgbClr val="000000"/>
                </a:solidFill>
                <a:latin typeface="HGPｺﾞｼｯｸM" panose="020B0600000000000000" pitchFamily="50" charset="-128"/>
                <a:ea typeface="HGPｺﾞｼｯｸM" panose="020B0600000000000000" pitchFamily="50" charset="-128"/>
              </a:rPr>
              <a:t>22</a:t>
            </a:r>
            <a:r>
              <a:rPr kumimoji="0" lang="zh-TW" altLang="en-US" sz="1108" kern="0" dirty="0">
                <a:solidFill>
                  <a:srgbClr val="000000"/>
                </a:solidFill>
                <a:latin typeface="HGPｺﾞｼｯｸM" panose="020B0600000000000000" pitchFamily="50" charset="-128"/>
                <a:ea typeface="HGPｺﾞｼｯｸM" panose="020B0600000000000000" pitchFamily="50" charset="-128"/>
              </a:rPr>
              <a:t>年</a:t>
            </a:r>
            <a:r>
              <a:rPr kumimoji="0" lang="ja-JP" altLang="en-US" sz="1108" kern="0" dirty="0">
                <a:solidFill>
                  <a:srgbClr val="000000"/>
                </a:solidFill>
                <a:latin typeface="HGPｺﾞｼｯｸM" panose="020B0600000000000000" pitchFamily="50" charset="-128"/>
                <a:ea typeface="HGPｺﾞｼｯｸM" panose="020B0600000000000000" pitchFamily="50" charset="-128"/>
              </a:rPr>
              <a:t>４</a:t>
            </a:r>
            <a:r>
              <a:rPr kumimoji="0" lang="zh-TW" altLang="en-US" sz="1108" kern="0" dirty="0">
                <a:solidFill>
                  <a:srgbClr val="000000"/>
                </a:solidFill>
                <a:latin typeface="HGPｺﾞｼｯｸM" panose="020B0600000000000000" pitchFamily="50" charset="-128"/>
                <a:ea typeface="HGPｺﾞｼｯｸM" panose="020B0600000000000000" pitchFamily="50" charset="-128"/>
              </a:rPr>
              <a:t>月　</a:t>
            </a:r>
            <a:r>
              <a:rPr kumimoji="0" lang="en-US" altLang="zh-TW" sz="1108" kern="0" dirty="0">
                <a:solidFill>
                  <a:srgbClr val="000000"/>
                </a:solidFill>
                <a:latin typeface="HGPｺﾞｼｯｸM" panose="020B0600000000000000" pitchFamily="50" charset="-128"/>
                <a:ea typeface="HGPｺﾞｼｯｸM" panose="020B0600000000000000" pitchFamily="50" charset="-128"/>
              </a:rPr>
              <a:t>48,300</a:t>
            </a:r>
            <a:r>
              <a:rPr kumimoji="0" lang="zh-TW" altLang="en-US" sz="1108" kern="0" dirty="0">
                <a:solidFill>
                  <a:srgbClr val="000000"/>
                </a:solidFill>
                <a:latin typeface="HGPｺﾞｼｯｸM" panose="020B0600000000000000" pitchFamily="50" charset="-128"/>
                <a:ea typeface="HGPｺﾞｼｯｸM" panose="020B0600000000000000" pitchFamily="50" charset="-128"/>
              </a:rPr>
              <a:t>事業所　→　平成</a:t>
            </a:r>
            <a:r>
              <a:rPr kumimoji="0" lang="en-US" altLang="ja-JP" sz="1108" kern="0" dirty="0">
                <a:solidFill>
                  <a:srgbClr val="000000"/>
                </a:solidFill>
                <a:latin typeface="HGPｺﾞｼｯｸM" panose="020B0600000000000000" pitchFamily="50" charset="-128"/>
                <a:ea typeface="HGPｺﾞｼｯｸM" panose="020B0600000000000000" pitchFamily="50" charset="-128"/>
              </a:rPr>
              <a:t>27</a:t>
            </a:r>
            <a:r>
              <a:rPr kumimoji="0" lang="zh-TW" altLang="en-US" sz="1108" kern="0" dirty="0">
                <a:solidFill>
                  <a:srgbClr val="000000"/>
                </a:solidFill>
                <a:latin typeface="HGPｺﾞｼｯｸM" panose="020B0600000000000000" pitchFamily="50" charset="-128"/>
                <a:ea typeface="HGPｺﾞｼｯｸM" panose="020B0600000000000000" pitchFamily="50" charset="-128"/>
              </a:rPr>
              <a:t>年</a:t>
            </a:r>
            <a:r>
              <a:rPr kumimoji="0" lang="ja-JP" altLang="en-US" sz="1108" kern="0" dirty="0">
                <a:solidFill>
                  <a:srgbClr val="000000"/>
                </a:solidFill>
                <a:latin typeface="HGPｺﾞｼｯｸM" panose="020B0600000000000000" pitchFamily="50" charset="-128"/>
                <a:ea typeface="HGPｺﾞｼｯｸM" panose="020B0600000000000000" pitchFamily="50" charset="-128"/>
              </a:rPr>
              <a:t>４</a:t>
            </a:r>
            <a:r>
              <a:rPr kumimoji="0" lang="zh-TW" altLang="en-US" sz="1108" kern="0" dirty="0">
                <a:solidFill>
                  <a:srgbClr val="000000"/>
                </a:solidFill>
                <a:latin typeface="HGPｺﾞｼｯｸM" panose="020B0600000000000000" pitchFamily="50" charset="-128"/>
                <a:ea typeface="HGPｺﾞｼｯｸM" panose="020B0600000000000000" pitchFamily="50" charset="-128"/>
              </a:rPr>
              <a:t>月　</a:t>
            </a:r>
            <a:r>
              <a:rPr kumimoji="0" lang="en-US" altLang="zh-TW" sz="1108" kern="0" dirty="0">
                <a:solidFill>
                  <a:srgbClr val="000000"/>
                </a:solidFill>
                <a:latin typeface="HGPｺﾞｼｯｸM" panose="020B0600000000000000" pitchFamily="50" charset="-128"/>
                <a:ea typeface="HGPｺﾞｼｯｸM" panose="020B0600000000000000" pitchFamily="50" charset="-128"/>
              </a:rPr>
              <a:t>90,990</a:t>
            </a:r>
            <a:r>
              <a:rPr kumimoji="0" lang="zh-TW" altLang="en-US" sz="1108" kern="0" dirty="0">
                <a:solidFill>
                  <a:srgbClr val="000000"/>
                </a:solidFill>
                <a:latin typeface="HGPｺﾞｼｯｸM" panose="020B0600000000000000" pitchFamily="50" charset="-128"/>
                <a:ea typeface="HGPｺﾞｼｯｸM" panose="020B0600000000000000" pitchFamily="50" charset="-128"/>
              </a:rPr>
              <a:t>事業所</a:t>
            </a:r>
            <a:endParaRPr kumimoji="0" lang="en-US" altLang="zh-TW" sz="1108" kern="0"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kumimoji="0" lang="ja-JP" altLang="en-US" sz="1108" kern="0" dirty="0">
                <a:solidFill>
                  <a:srgbClr val="000000"/>
                </a:solidFill>
                <a:latin typeface="HGPｺﾞｼｯｸM" panose="020B0600000000000000" pitchFamily="50" charset="-128"/>
                <a:ea typeface="HGPｺﾞｼｯｸM" panose="020B0600000000000000" pitchFamily="50" charset="-128"/>
              </a:rPr>
              <a:t>　　　</a:t>
            </a:r>
            <a:r>
              <a:rPr kumimoji="0" lang="en-US" altLang="ja-JP" sz="1108" kern="0" dirty="0">
                <a:solidFill>
                  <a:srgbClr val="000000"/>
                </a:solidFill>
                <a:latin typeface="HGPｺﾞｼｯｸM" panose="020B0600000000000000" pitchFamily="50" charset="-128"/>
                <a:ea typeface="HGPｺﾞｼｯｸM" panose="020B0600000000000000" pitchFamily="50" charset="-128"/>
              </a:rPr>
              <a:t>※</a:t>
            </a:r>
            <a:r>
              <a:rPr kumimoji="0" lang="ja-JP" altLang="en-US" sz="1108" kern="0" dirty="0">
                <a:solidFill>
                  <a:srgbClr val="000000"/>
                </a:solidFill>
                <a:latin typeface="HGPｺﾞｼｯｸM" panose="020B0600000000000000" pitchFamily="50" charset="-128"/>
                <a:ea typeface="HGPｺﾞｼｯｸM" panose="020B0600000000000000" pitchFamily="50" charset="-128"/>
              </a:rPr>
              <a:t>利用者数　　　　：　平成</a:t>
            </a:r>
            <a:r>
              <a:rPr kumimoji="0" lang="en-US" altLang="ja-JP" sz="1108" kern="0" dirty="0">
                <a:solidFill>
                  <a:srgbClr val="000000"/>
                </a:solidFill>
                <a:latin typeface="HGPｺﾞｼｯｸM" panose="020B0600000000000000" pitchFamily="50" charset="-128"/>
                <a:ea typeface="HGPｺﾞｼｯｸM" panose="020B0600000000000000" pitchFamily="50" charset="-128"/>
              </a:rPr>
              <a:t>22</a:t>
            </a:r>
            <a:r>
              <a:rPr kumimoji="0" lang="ja-JP" altLang="en-US" sz="1108" kern="0" dirty="0">
                <a:solidFill>
                  <a:srgbClr val="000000"/>
                </a:solidFill>
                <a:latin typeface="HGPｺﾞｼｯｸM" panose="020B0600000000000000" pitchFamily="50" charset="-128"/>
                <a:ea typeface="HGPｺﾞｼｯｸM" panose="020B0600000000000000" pitchFamily="50" charset="-128"/>
              </a:rPr>
              <a:t>年４月　</a:t>
            </a:r>
            <a:r>
              <a:rPr kumimoji="0" lang="en-US" altLang="ja-JP" sz="1108" kern="0" dirty="0">
                <a:solidFill>
                  <a:srgbClr val="000000"/>
                </a:solidFill>
                <a:latin typeface="HGPｺﾞｼｯｸM" panose="020B0600000000000000" pitchFamily="50" charset="-128"/>
                <a:ea typeface="HGPｺﾞｼｯｸM" panose="020B0600000000000000" pitchFamily="50" charset="-128"/>
              </a:rPr>
              <a:t>570,499</a:t>
            </a:r>
            <a:r>
              <a:rPr kumimoji="0" lang="ja-JP" altLang="en-US" sz="1108" kern="0" dirty="0">
                <a:solidFill>
                  <a:srgbClr val="000000"/>
                </a:solidFill>
                <a:latin typeface="HGPｺﾞｼｯｸM" panose="020B0600000000000000" pitchFamily="50" charset="-128"/>
                <a:ea typeface="HGPｺﾞｼｯｸM" panose="020B0600000000000000" pitchFamily="50" charset="-128"/>
              </a:rPr>
              <a:t>人　　　→　平成</a:t>
            </a:r>
            <a:r>
              <a:rPr kumimoji="0" lang="en-US" altLang="ja-JP" sz="1108" kern="0" dirty="0">
                <a:solidFill>
                  <a:srgbClr val="000000"/>
                </a:solidFill>
                <a:latin typeface="HGPｺﾞｼｯｸM" panose="020B0600000000000000" pitchFamily="50" charset="-128"/>
                <a:ea typeface="HGPｺﾞｼｯｸM" panose="020B0600000000000000" pitchFamily="50" charset="-128"/>
              </a:rPr>
              <a:t>27</a:t>
            </a:r>
            <a:r>
              <a:rPr kumimoji="0" lang="ja-JP" altLang="en-US" sz="1108" kern="0" dirty="0">
                <a:solidFill>
                  <a:srgbClr val="000000"/>
                </a:solidFill>
                <a:latin typeface="HGPｺﾞｼｯｸM" panose="020B0600000000000000" pitchFamily="50" charset="-128"/>
                <a:ea typeface="HGPｺﾞｼｯｸM" panose="020B0600000000000000" pitchFamily="50" charset="-128"/>
              </a:rPr>
              <a:t>年４月　</a:t>
            </a:r>
            <a:r>
              <a:rPr kumimoji="0" lang="en-US" altLang="ja-JP" sz="1108" kern="0" dirty="0">
                <a:solidFill>
                  <a:srgbClr val="000000"/>
                </a:solidFill>
                <a:latin typeface="HGPｺﾞｼｯｸM" panose="020B0600000000000000" pitchFamily="50" charset="-128"/>
                <a:ea typeface="HGPｺﾞｼｯｸM" panose="020B0600000000000000" pitchFamily="50" charset="-128"/>
              </a:rPr>
              <a:t>906,504</a:t>
            </a:r>
            <a:r>
              <a:rPr kumimoji="0" lang="ja-JP" altLang="en-US" sz="1108" kern="0" dirty="0">
                <a:solidFill>
                  <a:srgbClr val="000000"/>
                </a:solidFill>
                <a:latin typeface="HGPｺﾞｼｯｸM" panose="020B0600000000000000" pitchFamily="50" charset="-128"/>
                <a:ea typeface="HGPｺﾞｼｯｸM" panose="020B0600000000000000" pitchFamily="50" charset="-128"/>
              </a:rPr>
              <a:t>人</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spcBef>
                <a:spcPts val="0"/>
              </a:spcBef>
              <a:spcAft>
                <a:spcPts val="0"/>
              </a:spcAft>
            </a:pPr>
            <a:endParaRPr lang="en-US" altLang="ja-JP" sz="738"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このため、自治体による調査事務や審査事務を効率的に実施できるよう、これらの事務の一部を委託可能とするために必要な規定を整備する。</a:t>
            </a:r>
            <a:endParaRPr lang="en-US" altLang="ja-JP" sz="738" dirty="0">
              <a:solidFill>
                <a:srgbClr val="000000"/>
              </a:solidFill>
              <a:latin typeface="HG丸ｺﾞｼｯｸM-PRO" panose="020F0600000000000000" pitchFamily="50" charset="-128"/>
              <a:ea typeface="HG丸ｺﾞｼｯｸM-PRO" panose="020F0600000000000000" pitchFamily="50" charset="-128"/>
            </a:endParaRPr>
          </a:p>
        </p:txBody>
      </p:sp>
      <p:sp>
        <p:nvSpPr>
          <p:cNvPr id="33" name="タイトル 2"/>
          <p:cNvSpPr txBox="1">
            <a:spLocks/>
          </p:cNvSpPr>
          <p:nvPr/>
        </p:nvSpPr>
        <p:spPr bwMode="auto">
          <a:xfrm>
            <a:off x="273061" y="4426050"/>
            <a:ext cx="4298944" cy="269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4299" tIns="42147" rIns="84299" bIns="42147"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923"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　</a:t>
            </a:r>
            <a:r>
              <a:rPr lang="en-US" altLang="ja-JP"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a:t>
            </a:r>
            <a:r>
              <a:rPr lang="ja-JP" altLang="en-US"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　介護保険制度では、既に同様の制度が導入</a:t>
            </a:r>
            <a:endParaRPr lang="en-US" altLang="ja-JP"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algn="l"/>
            <a:r>
              <a:rPr lang="ja-JP" altLang="en-US"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　　されている。</a:t>
            </a:r>
            <a:endParaRPr lang="en-US" altLang="ja-JP" sz="1108" kern="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p:txBody>
      </p:sp>
      <p:sp>
        <p:nvSpPr>
          <p:cNvPr id="34" name="タイトル 2"/>
          <p:cNvSpPr txBox="1">
            <a:spLocks/>
          </p:cNvSpPr>
          <p:nvPr/>
        </p:nvSpPr>
        <p:spPr bwMode="auto">
          <a:xfrm>
            <a:off x="6588086" y="3724601"/>
            <a:ext cx="753626" cy="5337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4299" tIns="42147" rIns="84299" bIns="42147"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1108" kern="0" dirty="0">
                <a:solidFill>
                  <a:srgbClr val="000000"/>
                </a:solidFill>
                <a:latin typeface="ＤＦ特太ゴシック体" panose="020B0509000000000000" pitchFamily="49" charset="-128"/>
                <a:ea typeface="ＤＦ特太ゴシック体" panose="020B0509000000000000" pitchFamily="49" charset="-128"/>
                <a:cs typeface="メイリオ" pitchFamily="50" charset="-128"/>
              </a:rPr>
              <a:t>引き続き</a:t>
            </a:r>
            <a:endParaRPr lang="en-US" altLang="ja-JP" sz="1108" kern="0" dirty="0">
              <a:solidFill>
                <a:srgbClr val="000000"/>
              </a:solidFill>
              <a:latin typeface="ＤＦ特太ゴシック体" panose="020B0509000000000000" pitchFamily="49" charset="-128"/>
              <a:ea typeface="ＤＦ特太ゴシック体" panose="020B0509000000000000" pitchFamily="49" charset="-128"/>
              <a:cs typeface="メイリオ" pitchFamily="50" charset="-128"/>
            </a:endParaRPr>
          </a:p>
          <a:p>
            <a:r>
              <a:rPr lang="ja-JP" altLang="en-US" sz="1108" kern="0" dirty="0">
                <a:solidFill>
                  <a:srgbClr val="000000"/>
                </a:solidFill>
                <a:latin typeface="ＤＦ特太ゴシック体" panose="020B0509000000000000" pitchFamily="49" charset="-128"/>
                <a:ea typeface="ＤＦ特太ゴシック体" panose="020B0509000000000000" pitchFamily="49" charset="-128"/>
                <a:cs typeface="メイリオ" pitchFamily="50" charset="-128"/>
              </a:rPr>
              <a:t>自治体が</a:t>
            </a:r>
            <a:endParaRPr lang="en-US" altLang="ja-JP" sz="1108" kern="0" dirty="0">
              <a:solidFill>
                <a:srgbClr val="000000"/>
              </a:solidFill>
              <a:latin typeface="ＤＦ特太ゴシック体" panose="020B0509000000000000" pitchFamily="49" charset="-128"/>
              <a:ea typeface="ＤＦ特太ゴシック体" panose="020B0509000000000000" pitchFamily="49" charset="-128"/>
              <a:cs typeface="メイリオ" pitchFamily="50" charset="-128"/>
            </a:endParaRPr>
          </a:p>
          <a:p>
            <a:r>
              <a:rPr lang="ja-JP" altLang="en-US" sz="1108" kern="0" dirty="0">
                <a:solidFill>
                  <a:srgbClr val="000000"/>
                </a:solidFill>
                <a:latin typeface="ＤＦ特太ゴシック体" panose="020B0509000000000000" pitchFamily="49" charset="-128"/>
                <a:ea typeface="ＤＦ特太ゴシック体" panose="020B0509000000000000" pitchFamily="49" charset="-128"/>
                <a:cs typeface="メイリオ" pitchFamily="50" charset="-128"/>
              </a:rPr>
              <a:t>実施</a:t>
            </a:r>
            <a:endParaRPr lang="en-US" altLang="ja-JP" sz="1108" kern="0" dirty="0">
              <a:solidFill>
                <a:srgbClr val="000000"/>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24" name="正方形/長方形 23"/>
          <p:cNvSpPr/>
          <p:nvPr/>
        </p:nvSpPr>
        <p:spPr>
          <a:xfrm>
            <a:off x="99692" y="2656385"/>
            <a:ext cx="8948679" cy="2592000"/>
          </a:xfrm>
          <a:prstGeom prst="rect">
            <a:avLst/>
          </a:prstGeom>
          <a:noFill/>
          <a:ln w="6350" cap="flat" cmpd="sng" algn="ctr">
            <a:solidFill>
              <a:schemeClr val="tx1"/>
            </a:solidFill>
            <a:prstDash val="solid"/>
          </a:ln>
          <a:effectLst/>
        </p:spPr>
        <p:txBody>
          <a:bodyPr lIns="84309" tIns="42151" rIns="84309" bIns="42151" anchor="t" anchorCtr="0"/>
          <a:lstStyle/>
          <a:p>
            <a:pPr marL="165420" indent="-165420" fontAlgn="auto">
              <a:spcBef>
                <a:spcPts val="0"/>
              </a:spcBef>
              <a:spcAft>
                <a:spcPts val="0"/>
              </a:spcAft>
              <a:defRPr/>
            </a:pPr>
            <a:endParaRPr kumimoji="0" lang="en-US" altLang="ja-JP" sz="2585"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　自治体の事務のうち、公権力の行使に</a:t>
            </a: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当たらない「質問」や「文書提出の依頼」</a:t>
            </a: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等について、これらの事務を適切に実施</a:t>
            </a: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することができるものとして都道府県知事</a:t>
            </a: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が指定する民間法人に対し、業務委託を</a:t>
            </a: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可能とする。</a:t>
            </a: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a:t>
            </a:r>
            <a:endParaRPr kumimoji="0" lang="en-US" altLang="ja-JP" sz="1292" kern="0" dirty="0">
              <a:solidFill>
                <a:prstClr val="black"/>
              </a:solidFill>
              <a:latin typeface="HGPｺﾞｼｯｸM" panose="020B0600000000000000" pitchFamily="50" charset="-128"/>
              <a:ea typeface="HGPｺﾞｼｯｸM" panose="020B0600000000000000" pitchFamily="50" charset="-128"/>
            </a:endParaRPr>
          </a:p>
        </p:txBody>
      </p:sp>
      <p:sp>
        <p:nvSpPr>
          <p:cNvPr id="25" name="正方形/長方形 24"/>
          <p:cNvSpPr/>
          <p:nvPr/>
        </p:nvSpPr>
        <p:spPr>
          <a:xfrm>
            <a:off x="85669" y="5423083"/>
            <a:ext cx="8972664" cy="1129846"/>
          </a:xfrm>
          <a:prstGeom prst="rect">
            <a:avLst/>
          </a:prstGeom>
          <a:noFill/>
          <a:ln w="6350" cap="flat" cmpd="sng" algn="ctr">
            <a:solidFill>
              <a:schemeClr val="tx1"/>
            </a:solidFill>
            <a:prstDash val="solid"/>
          </a:ln>
          <a:effectLst/>
        </p:spPr>
        <p:txBody>
          <a:bodyPr lIns="84309" tIns="42151" rIns="84309" bIns="42151" anchor="t" anchorCtr="0"/>
          <a:lstStyle/>
          <a:p>
            <a:pPr marL="165420" indent="-165420" fontAlgn="auto">
              <a:spcBef>
                <a:spcPts val="0"/>
              </a:spcBef>
              <a:spcAft>
                <a:spcPts val="0"/>
              </a:spcAft>
              <a:defRPr/>
            </a:pPr>
            <a:endParaRPr kumimoji="0" lang="en-US" altLang="ja-JP" sz="1015"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244464" indent="-244464" fontAlgn="auto">
              <a:spcBef>
                <a:spcPts val="0"/>
              </a:spcBef>
              <a:spcAft>
                <a:spcPts val="0"/>
              </a:spcAft>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1292" dirty="0">
                <a:solidFill>
                  <a:srgbClr val="000000"/>
                </a:solidFill>
                <a:latin typeface="HGPｺﾞｼｯｸM" panose="020B0600000000000000" pitchFamily="50" charset="-128"/>
                <a:ea typeface="HGPｺﾞｼｯｸM" panose="020B0600000000000000" pitchFamily="50" charset="-128"/>
              </a:rPr>
              <a:t>　市町村が実施する障害福祉サービスの給付費の「審査・支払」事務について、現在、「支払」を委託している国民健康保険団体連合会に、「審査」も委託することができることとする。</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spcBef>
                <a:spcPts val="0"/>
              </a:spcBef>
              <a:spcAft>
                <a:spcPts val="0"/>
              </a:spcAft>
            </a:pPr>
            <a:endParaRPr lang="en-US" altLang="ja-JP" sz="738" dirty="0">
              <a:solidFill>
                <a:srgbClr val="000000"/>
              </a:solidFill>
              <a:latin typeface="HGPｺﾞｼｯｸM" panose="020B0600000000000000" pitchFamily="50" charset="-128"/>
              <a:ea typeface="HGPｺﾞｼｯｸM" panose="020B0600000000000000" pitchFamily="50" charset="-128"/>
            </a:endParaRPr>
          </a:p>
          <a:p>
            <a:pPr marL="408414" indent="-163949" fontAlgn="auto">
              <a:spcBef>
                <a:spcPts val="0"/>
              </a:spcBef>
              <a:spcAft>
                <a:spcPts val="0"/>
              </a:spcAft>
            </a:pPr>
            <a:r>
              <a:rPr lang="en-US" altLang="ja-JP" sz="1108" dirty="0">
                <a:solidFill>
                  <a:srgbClr val="000000"/>
                </a:solidFill>
                <a:latin typeface="HGPｺﾞｼｯｸM" panose="020B0600000000000000" pitchFamily="50" charset="-128"/>
                <a:ea typeface="HGPｺﾞｼｯｸM" panose="020B0600000000000000" pitchFamily="50" charset="-128"/>
              </a:rPr>
              <a:t>※</a:t>
            </a:r>
            <a:r>
              <a:rPr lang="ja-JP" altLang="en-US" sz="1108" dirty="0">
                <a:solidFill>
                  <a:srgbClr val="000000"/>
                </a:solidFill>
                <a:latin typeface="HGPｺﾞｼｯｸM" panose="020B0600000000000000" pitchFamily="50" charset="-128"/>
                <a:ea typeface="HGPｺﾞｼｯｸM" panose="020B0600000000000000" pitchFamily="50" charset="-128"/>
              </a:rPr>
              <a:t>　現在、国保連では、「支払」を行う際に、必要な「点検」も併せて行っているが、今後、点検項目の精緻化等を図ることにより、審査として効果的・効率的に実施できるようにすることを検討。</a:t>
            </a:r>
            <a:endParaRPr lang="en-US" altLang="ja-JP" sz="1108" dirty="0">
              <a:solidFill>
                <a:srgbClr val="000000"/>
              </a:solidFill>
              <a:latin typeface="HGPｺﾞｼｯｸM" panose="020B0600000000000000" pitchFamily="50" charset="-128"/>
              <a:ea typeface="HGPｺﾞｼｯｸM" panose="020B0600000000000000" pitchFamily="50" charset="-128"/>
            </a:endParaRPr>
          </a:p>
        </p:txBody>
      </p:sp>
      <p:sp>
        <p:nvSpPr>
          <p:cNvPr id="20" name="正方形/長方形 19"/>
          <p:cNvSpPr/>
          <p:nvPr/>
        </p:nvSpPr>
        <p:spPr>
          <a:xfrm>
            <a:off x="52117" y="2523462"/>
            <a:ext cx="2550580"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①調査事務の効率化</a:t>
            </a:r>
          </a:p>
        </p:txBody>
      </p:sp>
      <p:sp>
        <p:nvSpPr>
          <p:cNvPr id="22" name="正方形/長方形 21"/>
          <p:cNvSpPr/>
          <p:nvPr/>
        </p:nvSpPr>
        <p:spPr>
          <a:xfrm>
            <a:off x="52117" y="5290130"/>
            <a:ext cx="2550580"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②審査事務の効率化</a:t>
            </a:r>
          </a:p>
        </p:txBody>
      </p:sp>
      <p:sp>
        <p:nvSpPr>
          <p:cNvPr id="2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スライド番号プレースホルダー 6"/>
          <p:cNvSpPr>
            <a:spLocks noGrp="1"/>
          </p:cNvSpPr>
          <p:nvPr>
            <p:ph type="sldNum" sz="quarter" idx="12"/>
          </p:nvPr>
        </p:nvSpPr>
        <p:spPr>
          <a:xfrm>
            <a:off x="7086600" y="6530017"/>
            <a:ext cx="2057400" cy="365125"/>
          </a:xfrm>
        </p:spPr>
        <p:txBody>
          <a:bodyPr/>
          <a:lstStyle/>
          <a:p>
            <a:pPr>
              <a:defRPr/>
            </a:pPr>
            <a:fld id="{F90A3C79-1AFD-481B-B685-7933BCD0898B}" type="slidenum">
              <a:rPr lang="en-US" altLang="ja-JP" smtClean="0"/>
              <a:pPr>
                <a:defRPr/>
              </a:pPr>
              <a:t>18</a:t>
            </a:fld>
            <a:endParaRPr lang="en-US" altLang="ja-JP" dirty="0"/>
          </a:p>
        </p:txBody>
      </p:sp>
    </p:spTree>
    <p:extLst>
      <p:ext uri="{BB962C8B-B14F-4D97-AF65-F5344CB8AC3E}">
        <p14:creationId xmlns:p14="http://schemas.microsoft.com/office/powerpoint/2010/main" val="304932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836238" y="718683"/>
            <a:ext cx="1322118" cy="255639"/>
          </a:xfrm>
          <a:prstGeom prst="rect">
            <a:avLst/>
          </a:prstGeom>
          <a:noFill/>
        </p:spPr>
        <p:txBody>
          <a:bodyPr wrap="square" lIns="84315" tIns="42160" rIns="84315" bIns="42160" rtlCol="0">
            <a:spAutoFit/>
          </a:bodyPr>
          <a:lstStyle/>
          <a:p>
            <a:pPr defTabSz="844083">
              <a:defRPr/>
            </a:pPr>
            <a:r>
              <a:rPr lang="ja-JP" altLang="en-US" sz="1108" b="1" dirty="0">
                <a:solidFill>
                  <a:prstClr val="black"/>
                </a:solidFill>
                <a:ea typeface="ＭＳ Ｐゴシック" charset="-128"/>
              </a:rPr>
              <a:t>単位（万人）</a:t>
            </a:r>
          </a:p>
        </p:txBody>
      </p:sp>
      <p:sp>
        <p:nvSpPr>
          <p:cNvPr id="9" name="AutoShape 6"/>
          <p:cNvSpPr>
            <a:spLocks noChangeArrowheads="1"/>
          </p:cNvSpPr>
          <p:nvPr/>
        </p:nvSpPr>
        <p:spPr bwMode="auto">
          <a:xfrm>
            <a:off x="469946" y="4161442"/>
            <a:ext cx="8186790" cy="373674"/>
          </a:xfrm>
          <a:prstGeom prst="roundRect">
            <a:avLst>
              <a:gd name="adj" fmla="val 16667"/>
            </a:avLst>
          </a:prstGeom>
          <a:noFill/>
          <a:ln w="9525" algn="ctr">
            <a:solidFill>
              <a:schemeClr val="tx1"/>
            </a:solidFill>
            <a:round/>
            <a:headEnd/>
            <a:tailEnd/>
          </a:ln>
        </p:spPr>
        <p:txBody>
          <a:bodyPr wrap="none"/>
          <a:lstStyle/>
          <a:p>
            <a:r>
              <a:rPr lang="ja-JP" altLang="en-US" sz="1846" dirty="0"/>
              <a:t>　 </a:t>
            </a:r>
            <a:r>
              <a:rPr lang="en-US" altLang="ja-JP" sz="1846" dirty="0"/>
              <a:t>○</a:t>
            </a:r>
            <a:r>
              <a:rPr lang="ja-JP" altLang="en-US" sz="1846" dirty="0"/>
              <a:t>平成２９年３月→平成３０年３月の伸び率（年率）・・</a:t>
            </a:r>
            <a:r>
              <a:rPr lang="ja-JP" altLang="en-US" sz="1846" dirty="0" smtClean="0"/>
              <a:t>・・</a:t>
            </a:r>
            <a:r>
              <a:rPr lang="ja-JP" altLang="en-US" sz="1846" dirty="0"/>
              <a:t>　６．４％</a:t>
            </a:r>
          </a:p>
        </p:txBody>
      </p:sp>
      <p:sp>
        <p:nvSpPr>
          <p:cNvPr id="10" name="テキスト ボックス 9"/>
          <p:cNvSpPr txBox="1"/>
          <p:nvPr/>
        </p:nvSpPr>
        <p:spPr>
          <a:xfrm>
            <a:off x="650334" y="4565687"/>
            <a:ext cx="8132350" cy="1285801"/>
          </a:xfrm>
          <a:prstGeom prst="rect">
            <a:avLst/>
          </a:prstGeom>
          <a:noFill/>
        </p:spPr>
        <p:txBody>
          <a:bodyPr wrap="square" rtlCol="0">
            <a:spAutoFit/>
          </a:bodyPr>
          <a:lstStyle/>
          <a:p>
            <a:pPr>
              <a:buFontTx/>
              <a:buNone/>
            </a:pPr>
            <a:r>
              <a:rPr lang="ja-JP" altLang="en-US" sz="1108" dirty="0">
                <a:latin typeface="ＭＳ ゴシック" pitchFamily="49" charset="-128"/>
                <a:ea typeface="ＭＳ ゴシック" pitchFamily="49" charset="-128"/>
              </a:rPr>
              <a:t>　　　　　　　　　　　　　　　　　　　　　　　　　　　　　　　　　　　　　　　　　　　</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３０年３月の利用者数</a:t>
            </a:r>
            <a:r>
              <a:rPr lang="en-US" altLang="ja-JP" sz="1108" dirty="0">
                <a:latin typeface="ＭＳ ゴシック" pitchFamily="49" charset="-128"/>
                <a:ea typeface="ＭＳ ゴシック" pitchFamily="49" charset="-128"/>
              </a:rPr>
              <a:t>)</a:t>
            </a:r>
          </a:p>
          <a:p>
            <a:pPr>
              <a:buFontTx/>
              <a:buNone/>
            </a:pPr>
            <a:r>
              <a:rPr lang="ja-JP" altLang="en-US" sz="1108" dirty="0">
                <a:latin typeface="ＭＳ ゴシック" pitchFamily="49" charset="-128"/>
                <a:ea typeface="ＭＳ ゴシック" pitchFamily="49" charset="-128"/>
              </a:rPr>
              <a:t>このうち　身体障害者の伸び率</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　　０</a:t>
            </a:r>
            <a:r>
              <a:rPr lang="en-US" altLang="ja-JP" sz="1108" dirty="0">
                <a:latin typeface="ＭＳ ゴシック" pitchFamily="49" charset="-128"/>
                <a:ea typeface="ＭＳ ゴシック" pitchFamily="49" charset="-128"/>
              </a:rPr>
              <a:t>. </a:t>
            </a:r>
            <a:r>
              <a:rPr lang="ja-JP" altLang="en-US" sz="1108" dirty="0">
                <a:latin typeface="ＭＳ ゴシック" pitchFamily="49" charset="-128"/>
                <a:ea typeface="ＭＳ ゴシック" pitchFamily="49" charset="-128"/>
              </a:rPr>
              <a:t>８％　　　　身体障害者</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　　２１．５万人　　</a:t>
            </a:r>
          </a:p>
          <a:p>
            <a:pPr>
              <a:buFontTx/>
              <a:buNone/>
            </a:pPr>
            <a:r>
              <a:rPr lang="ja-JP" altLang="en-US" sz="1108" dirty="0">
                <a:latin typeface="ＭＳ ゴシック" pitchFamily="49" charset="-128"/>
                <a:ea typeface="ＭＳ ゴシック" pitchFamily="49" charset="-128"/>
              </a:rPr>
              <a:t>　　　　　知的障害者の伸び率</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　　２</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 ７％　　　　知的障害者</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　　３８．８万人</a:t>
            </a:r>
          </a:p>
          <a:p>
            <a:pPr>
              <a:buFontTx/>
              <a:buNone/>
            </a:pPr>
            <a:r>
              <a:rPr lang="ja-JP" altLang="en-US" sz="1108" dirty="0">
                <a:latin typeface="ＭＳ ゴシック" pitchFamily="49" charset="-128"/>
                <a:ea typeface="ＭＳ ゴシック" pitchFamily="49" charset="-128"/>
              </a:rPr>
              <a:t>　　　　　精神障害者の伸び率</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　　８</a:t>
            </a:r>
            <a:r>
              <a:rPr lang="en-US" altLang="ja-JP" sz="1108" dirty="0">
                <a:latin typeface="ＭＳ ゴシック" pitchFamily="49" charset="-128"/>
                <a:ea typeface="ＭＳ ゴシック" pitchFamily="49" charset="-128"/>
              </a:rPr>
              <a:t>. </a:t>
            </a:r>
            <a:r>
              <a:rPr lang="ja-JP" altLang="en-US" sz="1108" dirty="0">
                <a:latin typeface="ＭＳ ゴシック" pitchFamily="49" charset="-128"/>
                <a:ea typeface="ＭＳ ゴシック" pitchFamily="49" charset="-128"/>
              </a:rPr>
              <a:t>１％　　　　精神障害者</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　　２１．２万人</a:t>
            </a:r>
            <a:endParaRPr lang="en-US" altLang="ja-JP" sz="1108" dirty="0">
              <a:latin typeface="ＭＳ ゴシック" pitchFamily="49" charset="-128"/>
              <a:ea typeface="ＭＳ ゴシック" pitchFamily="49" charset="-128"/>
            </a:endParaRPr>
          </a:p>
          <a:p>
            <a:pPr>
              <a:buFontTx/>
              <a:buNone/>
            </a:pPr>
            <a:r>
              <a:rPr lang="ja-JP" altLang="en-US" sz="1108" dirty="0">
                <a:latin typeface="ＭＳ ゴシック" pitchFamily="49" charset="-128"/>
                <a:ea typeface="ＭＳ ゴシック" pitchFamily="49" charset="-128"/>
              </a:rPr>
              <a:t>　　　　　障害児の伸び率　　</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　１４．８％　　　　難病等対象者</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　　　０．３万人（</a:t>
            </a:r>
            <a:r>
              <a:rPr lang="en-US" altLang="ja-JP" sz="1108" dirty="0">
                <a:latin typeface="ＭＳ ゴシック" pitchFamily="49" charset="-128"/>
                <a:ea typeface="ＭＳ ゴシック" pitchFamily="49" charset="-128"/>
              </a:rPr>
              <a:t>2,698</a:t>
            </a:r>
            <a:r>
              <a:rPr lang="ja-JP" altLang="en-US" sz="1108" dirty="0">
                <a:latin typeface="ＭＳ ゴシック" pitchFamily="49" charset="-128"/>
                <a:ea typeface="ＭＳ ゴシック" pitchFamily="49" charset="-128"/>
              </a:rPr>
              <a:t> 人）</a:t>
            </a:r>
            <a:endParaRPr lang="en-US" altLang="ja-JP" sz="1108" dirty="0">
              <a:latin typeface="ＭＳ ゴシック" pitchFamily="49" charset="-128"/>
              <a:ea typeface="ＭＳ ゴシック" pitchFamily="49" charset="-128"/>
            </a:endParaRPr>
          </a:p>
          <a:p>
            <a:pPr>
              <a:buFontTx/>
              <a:buNone/>
            </a:pPr>
            <a:r>
              <a:rPr lang="ja-JP" altLang="en-US" sz="1108" dirty="0">
                <a:latin typeface="ＭＳ ゴシック" pitchFamily="49" charset="-128"/>
                <a:ea typeface="ＭＳ ゴシック" pitchFamily="49" charset="-128"/>
              </a:rPr>
              <a:t>　　　　　　　　　　　　　　　　　　　　　　　　　　障害児　　</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　　３０．４万人（</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　</a:t>
            </a:r>
            <a:endParaRPr lang="en-US" altLang="ja-JP" sz="1108" dirty="0">
              <a:latin typeface="ＭＳ ゴシック" pitchFamily="49" charset="-128"/>
              <a:ea typeface="ＭＳ ゴシック" pitchFamily="49" charset="-128"/>
            </a:endParaRPr>
          </a:p>
          <a:p>
            <a:pPr>
              <a:buFontTx/>
              <a:buNone/>
            </a:pPr>
            <a:r>
              <a:rPr lang="ja-JP" altLang="en-US" sz="1108" dirty="0">
                <a:latin typeface="ＭＳ ゴシック" pitchFamily="49" charset="-128"/>
                <a:ea typeface="ＭＳ ゴシック" pitchFamily="49" charset="-128"/>
              </a:rPr>
              <a:t>　　　　　　　　　　　　　　　　　　　　　　　　　　（</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障害福祉サービスを利用する障害児を含む）　　　　　　</a:t>
            </a:r>
            <a:endParaRPr lang="ja-JP" altLang="en-US" sz="1108" dirty="0"/>
          </a:p>
        </p:txBody>
      </p:sp>
      <p:pic>
        <p:nvPicPr>
          <p:cNvPr id="11" name="図 10"/>
          <p:cNvPicPr>
            <a:picLocks noChangeAspect="1"/>
          </p:cNvPicPr>
          <p:nvPr/>
        </p:nvPicPr>
        <p:blipFill>
          <a:blip r:embed="rId3"/>
          <a:stretch>
            <a:fillRect/>
          </a:stretch>
        </p:blipFill>
        <p:spPr>
          <a:xfrm>
            <a:off x="457773" y="974345"/>
            <a:ext cx="8198962" cy="3088068"/>
          </a:xfrm>
          <a:prstGeom prst="rect">
            <a:avLst/>
          </a:prstGeom>
        </p:spPr>
      </p:pic>
      <p:sp>
        <p:nvSpPr>
          <p:cNvPr id="12" name="正方形/長方形 11"/>
          <p:cNvSpPr/>
          <p:nvPr/>
        </p:nvSpPr>
        <p:spPr>
          <a:xfrm>
            <a:off x="650334" y="5821881"/>
            <a:ext cx="2849856" cy="664689"/>
          </a:xfrm>
          <a:prstGeom prst="rect">
            <a:avLst/>
          </a:prstGeom>
          <a:noFill/>
          <a:ln w="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69" dirty="0">
                <a:solidFill>
                  <a:schemeClr val="tx1"/>
                </a:solidFill>
                <a:latin typeface="ＭＳ ゴシック" panose="020B0609070205080204" pitchFamily="49" charset="-128"/>
                <a:ea typeface="ＭＳ ゴシック" panose="020B0609070205080204" pitchFamily="49" charset="-128"/>
              </a:rPr>
              <a:t>※</a:t>
            </a:r>
            <a:r>
              <a:rPr lang="ja-JP" altLang="en-US" sz="969" dirty="0">
                <a:solidFill>
                  <a:schemeClr val="tx1"/>
                </a:solidFill>
                <a:latin typeface="ＭＳ ゴシック" panose="020B0609070205080204" pitchFamily="49" charset="-128"/>
                <a:ea typeface="ＭＳ ゴシック" panose="020B0609070205080204" pitchFamily="49" charset="-128"/>
              </a:rPr>
              <a:t>各年代の前年同月における伸び率</a:t>
            </a:r>
            <a:endParaRPr lang="en-US" altLang="ja-JP" sz="969" dirty="0">
              <a:solidFill>
                <a:schemeClr val="tx1"/>
              </a:solidFill>
              <a:latin typeface="ＭＳ ゴシック" panose="020B0609070205080204" pitchFamily="49" charset="-128"/>
              <a:ea typeface="ＭＳ ゴシック" panose="020B0609070205080204" pitchFamily="49" charset="-128"/>
            </a:endParaRPr>
          </a:p>
          <a:p>
            <a:r>
              <a:rPr lang="ja-JP" altLang="en-US" sz="969" dirty="0">
                <a:solidFill>
                  <a:schemeClr val="tx1"/>
                </a:solidFill>
                <a:latin typeface="ＭＳ ゴシック" panose="020B0609070205080204" pitchFamily="49" charset="-128"/>
                <a:ea typeface="ＭＳ ゴシック" panose="020B0609070205080204" pitchFamily="49" charset="-128"/>
              </a:rPr>
              <a:t>　２０歳以上３０歳未満・・・・３．４％</a:t>
            </a:r>
            <a:endParaRPr lang="en-US" altLang="ja-JP" sz="969" dirty="0">
              <a:solidFill>
                <a:schemeClr val="tx1"/>
              </a:solidFill>
              <a:latin typeface="ＭＳ ゴシック" panose="020B0609070205080204" pitchFamily="49" charset="-128"/>
              <a:ea typeface="ＭＳ ゴシック" panose="020B0609070205080204" pitchFamily="49" charset="-128"/>
            </a:endParaRPr>
          </a:p>
          <a:p>
            <a:r>
              <a:rPr lang="ja-JP" altLang="en-US" sz="969" dirty="0">
                <a:solidFill>
                  <a:schemeClr val="tx1"/>
                </a:solidFill>
                <a:latin typeface="ＭＳ ゴシック" panose="020B0609070205080204" pitchFamily="49" charset="-128"/>
                <a:ea typeface="ＭＳ ゴシック" panose="020B0609070205080204" pitchFamily="49" charset="-128"/>
              </a:rPr>
              <a:t>　３０歳以上４０歳未満・・・・１．６％</a:t>
            </a:r>
            <a:endParaRPr lang="en-US" altLang="ja-JP" sz="969" dirty="0">
              <a:solidFill>
                <a:schemeClr val="tx1"/>
              </a:solidFill>
              <a:latin typeface="ＭＳ ゴシック" panose="020B0609070205080204" pitchFamily="49" charset="-128"/>
              <a:ea typeface="ＭＳ ゴシック" panose="020B0609070205080204" pitchFamily="49" charset="-128"/>
            </a:endParaRPr>
          </a:p>
          <a:p>
            <a:r>
              <a:rPr lang="ja-JP" altLang="en-US" sz="969" dirty="0">
                <a:solidFill>
                  <a:schemeClr val="tx1"/>
                </a:solidFill>
                <a:latin typeface="ＭＳ ゴシック" panose="020B0609070205080204" pitchFamily="49" charset="-128"/>
                <a:ea typeface="ＭＳ ゴシック" panose="020B0609070205080204" pitchFamily="49" charset="-128"/>
              </a:rPr>
              <a:t>　４０歳以上５０歳未満・・・・２．９％</a:t>
            </a:r>
            <a:endParaRPr lang="en-US" altLang="ja-JP" sz="969" dirty="0">
              <a:solidFill>
                <a:schemeClr val="tx1"/>
              </a:solidFill>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3433721" y="5954819"/>
            <a:ext cx="2725226" cy="531751"/>
          </a:xfrm>
          <a:prstGeom prst="rect">
            <a:avLst/>
          </a:prstGeom>
          <a:noFill/>
          <a:ln w="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69" dirty="0">
                <a:solidFill>
                  <a:schemeClr val="tx1"/>
                </a:solidFill>
                <a:latin typeface="ＭＳ ゴシック" panose="020B0609070205080204" pitchFamily="49" charset="-128"/>
                <a:ea typeface="ＭＳ ゴシック" panose="020B0609070205080204" pitchFamily="49" charset="-128"/>
              </a:rPr>
              <a:t>５０歳以上６０歳未満・・・・７．０％</a:t>
            </a:r>
            <a:endParaRPr lang="en-US" altLang="ja-JP" sz="969" dirty="0">
              <a:solidFill>
                <a:schemeClr val="tx1"/>
              </a:solidFill>
              <a:latin typeface="ＭＳ ゴシック" panose="020B0609070205080204" pitchFamily="49" charset="-128"/>
              <a:ea typeface="ＭＳ ゴシック" panose="020B0609070205080204" pitchFamily="49" charset="-128"/>
            </a:endParaRPr>
          </a:p>
          <a:p>
            <a:r>
              <a:rPr lang="ja-JP" altLang="en-US" sz="969" dirty="0">
                <a:solidFill>
                  <a:schemeClr val="tx1"/>
                </a:solidFill>
                <a:latin typeface="ＭＳ ゴシック" panose="020B0609070205080204" pitchFamily="49" charset="-128"/>
                <a:ea typeface="ＭＳ ゴシック" panose="020B0609070205080204" pitchFamily="49" charset="-128"/>
              </a:rPr>
              <a:t>６０歳以上６５歳未満・・・・０．７％</a:t>
            </a:r>
            <a:endParaRPr lang="en-US" altLang="ja-JP" sz="969" dirty="0">
              <a:solidFill>
                <a:schemeClr val="tx1"/>
              </a:solidFill>
              <a:latin typeface="ＭＳ ゴシック" panose="020B0609070205080204" pitchFamily="49" charset="-128"/>
              <a:ea typeface="ＭＳ ゴシック" panose="020B0609070205080204" pitchFamily="49" charset="-128"/>
            </a:endParaRPr>
          </a:p>
          <a:p>
            <a:r>
              <a:rPr lang="ja-JP" altLang="en-US" sz="969" dirty="0">
                <a:solidFill>
                  <a:schemeClr val="tx1"/>
                </a:solidFill>
                <a:latin typeface="ＭＳ ゴシック" panose="020B0609070205080204" pitchFamily="49" charset="-128"/>
                <a:ea typeface="ＭＳ ゴシック" panose="020B0609070205080204" pitchFamily="49" charset="-128"/>
              </a:rPr>
              <a:t>６５歳以上・・・・６．０％</a:t>
            </a:r>
            <a:endParaRPr lang="en-US" altLang="ja-JP" sz="969" dirty="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0" y="264064"/>
            <a:ext cx="9179792" cy="376385"/>
          </a:xfrm>
          <a:prstGeom prst="rect">
            <a:avLst/>
          </a:prstGeom>
          <a:solidFill>
            <a:schemeClr val="tx2"/>
          </a:solidFill>
        </p:spPr>
        <p:txBody>
          <a:bodyPr wrap="square" rtlCol="0" anchor="ctr">
            <a:spAutoFit/>
          </a:bodyPr>
          <a:lstStyle/>
          <a:p>
            <a:pPr algn="ctr" fontAlgn="auto">
              <a:spcBef>
                <a:spcPts val="0"/>
              </a:spcBef>
              <a:spcAft>
                <a:spcPts val="0"/>
              </a:spcAft>
              <a:defRPr/>
            </a:pPr>
            <a:r>
              <a:rPr lang="ja-JP" altLang="en-US" sz="1846" b="1" dirty="0">
                <a:solidFill>
                  <a:prstClr val="white"/>
                </a:solidFill>
                <a:latin typeface="ＭＳ Ｐゴシック"/>
                <a:ea typeface="ＭＳ Ｐゴシック"/>
              </a:rPr>
              <a:t>利用者数の推移（６ヶ月毎の利用者数推移）（障害福祉サービスと障害児サービス）</a:t>
            </a:r>
          </a:p>
        </p:txBody>
      </p:sp>
      <p:sp>
        <p:nvSpPr>
          <p:cNvPr id="1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正方形/長方形 2"/>
          <p:cNvSpPr/>
          <p:nvPr/>
        </p:nvSpPr>
        <p:spPr>
          <a:xfrm>
            <a:off x="1187624" y="2903951"/>
            <a:ext cx="4320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50" b="1" dirty="0" smtClean="0"/>
              <a:t>69.6</a:t>
            </a:r>
            <a:endParaRPr kumimoji="1" lang="ja-JP" altLang="en-US" sz="1050" b="1" dirty="0"/>
          </a:p>
        </p:txBody>
      </p:sp>
      <p:sp>
        <p:nvSpPr>
          <p:cNvPr id="16" name="正方形/長方形 15"/>
          <p:cNvSpPr/>
          <p:nvPr/>
        </p:nvSpPr>
        <p:spPr>
          <a:xfrm>
            <a:off x="1943708" y="2903951"/>
            <a:ext cx="4320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50" b="1" dirty="0" smtClean="0"/>
              <a:t>72.0</a:t>
            </a:r>
            <a:endParaRPr kumimoji="1" lang="ja-JP" altLang="en-US" sz="1050" b="1" dirty="0"/>
          </a:p>
        </p:txBody>
      </p:sp>
      <p:sp>
        <p:nvSpPr>
          <p:cNvPr id="17" name="正方形/長方形 16"/>
          <p:cNvSpPr/>
          <p:nvPr/>
        </p:nvSpPr>
        <p:spPr>
          <a:xfrm>
            <a:off x="2699792" y="2904768"/>
            <a:ext cx="4320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50" b="1" dirty="0" smtClean="0"/>
              <a:t>73.6</a:t>
            </a:r>
            <a:endParaRPr kumimoji="1" lang="ja-JP" altLang="en-US" sz="1050" b="1" dirty="0"/>
          </a:p>
        </p:txBody>
      </p:sp>
      <p:sp>
        <p:nvSpPr>
          <p:cNvPr id="18" name="正方形/長方形 17"/>
          <p:cNvSpPr/>
          <p:nvPr/>
        </p:nvSpPr>
        <p:spPr>
          <a:xfrm>
            <a:off x="3451655" y="2903951"/>
            <a:ext cx="4320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50" b="1" dirty="0" smtClean="0"/>
              <a:t>75.6</a:t>
            </a:r>
            <a:endParaRPr kumimoji="1" lang="ja-JP" altLang="en-US" sz="1050" b="1" dirty="0"/>
          </a:p>
        </p:txBody>
      </p:sp>
      <p:sp>
        <p:nvSpPr>
          <p:cNvPr id="19" name="正方形/長方形 18"/>
          <p:cNvSpPr/>
          <p:nvPr/>
        </p:nvSpPr>
        <p:spPr>
          <a:xfrm>
            <a:off x="4203518" y="2903951"/>
            <a:ext cx="4320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50" b="1" dirty="0" smtClean="0"/>
              <a:t>77.1</a:t>
            </a:r>
            <a:endParaRPr kumimoji="1" lang="ja-JP" altLang="en-US" sz="1050" b="1" dirty="0"/>
          </a:p>
        </p:txBody>
      </p:sp>
      <p:sp>
        <p:nvSpPr>
          <p:cNvPr id="20" name="正方形/長方形 19"/>
          <p:cNvSpPr/>
          <p:nvPr/>
        </p:nvSpPr>
        <p:spPr>
          <a:xfrm>
            <a:off x="4955381" y="2903951"/>
            <a:ext cx="4320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50" b="1" dirty="0" smtClean="0"/>
              <a:t>79.0</a:t>
            </a:r>
            <a:endParaRPr kumimoji="1" lang="ja-JP" altLang="en-US" sz="1050" b="1" dirty="0"/>
          </a:p>
        </p:txBody>
      </p:sp>
      <p:sp>
        <p:nvSpPr>
          <p:cNvPr id="21" name="正方形/長方形 20"/>
          <p:cNvSpPr/>
          <p:nvPr/>
        </p:nvSpPr>
        <p:spPr>
          <a:xfrm>
            <a:off x="5707244" y="2903951"/>
            <a:ext cx="4320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50" b="1" dirty="0" smtClean="0"/>
              <a:t>80.0</a:t>
            </a:r>
            <a:endParaRPr kumimoji="1" lang="ja-JP" altLang="en-US" sz="1050" b="1" dirty="0"/>
          </a:p>
        </p:txBody>
      </p:sp>
      <p:sp>
        <p:nvSpPr>
          <p:cNvPr id="22" name="正方形/長方形 21"/>
          <p:cNvSpPr/>
          <p:nvPr/>
        </p:nvSpPr>
        <p:spPr>
          <a:xfrm>
            <a:off x="6457950" y="2903951"/>
            <a:ext cx="4320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50" b="1" dirty="0" smtClean="0"/>
              <a:t>82.3</a:t>
            </a:r>
            <a:endParaRPr kumimoji="1" lang="ja-JP" altLang="en-US" sz="1050" b="1" dirty="0"/>
          </a:p>
        </p:txBody>
      </p:sp>
      <p:sp>
        <p:nvSpPr>
          <p:cNvPr id="23" name="正方形/長方形 22"/>
          <p:cNvSpPr/>
          <p:nvPr/>
        </p:nvSpPr>
        <p:spPr>
          <a:xfrm>
            <a:off x="7208656" y="2903951"/>
            <a:ext cx="4320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50" b="1" dirty="0" smtClean="0"/>
              <a:t>83.3</a:t>
            </a:r>
            <a:endParaRPr kumimoji="1" lang="ja-JP" altLang="en-US" sz="1050" b="1" dirty="0"/>
          </a:p>
        </p:txBody>
      </p:sp>
      <p:sp>
        <p:nvSpPr>
          <p:cNvPr id="2" name="スライド番号プレースホルダー 1"/>
          <p:cNvSpPr>
            <a:spLocks noGrp="1"/>
          </p:cNvSpPr>
          <p:nvPr>
            <p:ph type="sldNum" sz="quarter" idx="12"/>
          </p:nvPr>
        </p:nvSpPr>
        <p:spPr>
          <a:xfrm>
            <a:off x="7110680" y="6481281"/>
            <a:ext cx="2057400" cy="365125"/>
          </a:xfrm>
        </p:spPr>
        <p:txBody>
          <a:bodyPr/>
          <a:lstStyle/>
          <a:p>
            <a:pPr>
              <a:defRPr/>
            </a:pPr>
            <a:fld id="{431CAECD-5926-4741-A906-A08E04809A27}" type="slidenum">
              <a:rPr lang="en-US" altLang="ja-JP" smtClean="0"/>
              <a:pPr>
                <a:defRPr/>
              </a:pPr>
              <a:t>19</a:t>
            </a:fld>
            <a:endParaRPr lang="en-US" altLang="ja-JP"/>
          </a:p>
        </p:txBody>
      </p:sp>
    </p:spTree>
    <p:extLst>
      <p:ext uri="{BB962C8B-B14F-4D97-AF65-F5344CB8AC3E}">
        <p14:creationId xmlns:p14="http://schemas.microsoft.com/office/powerpoint/2010/main" val="2332576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本科目のねらい</a:t>
            </a:r>
          </a:p>
        </p:txBody>
      </p:sp>
      <p:sp>
        <p:nvSpPr>
          <p:cNvPr id="3" name="コンテンツ プレースホルダー 2"/>
          <p:cNvSpPr>
            <a:spLocks noGrp="1"/>
          </p:cNvSpPr>
          <p:nvPr>
            <p:ph idx="1"/>
          </p:nvPr>
        </p:nvSpPr>
        <p:spPr/>
        <p:txBody>
          <a:bodyPr/>
          <a:lstStyle/>
          <a:p>
            <a:pPr>
              <a:lnSpc>
                <a:spcPct val="150000"/>
              </a:lnSpc>
            </a:pPr>
            <a:r>
              <a:rPr lang="ja-JP" altLang="en-US" dirty="0" smtClean="0"/>
              <a:t>障害福祉に関する最新の制度及び関連する</a:t>
            </a:r>
            <a:r>
              <a:rPr lang="ja-JP" altLang="en-US" dirty="0"/>
              <a:t>制度を障害者への相談支援に活用</a:t>
            </a:r>
            <a:r>
              <a:rPr lang="ja-JP" altLang="en-US" dirty="0" smtClean="0"/>
              <a:t>するとともに、事業所内や地域において共有を図るために、障害者</a:t>
            </a:r>
            <a:r>
              <a:rPr lang="ja-JP" altLang="en-US" dirty="0"/>
              <a:t>総合支援法及び児童福祉法に関する最新の</a:t>
            </a:r>
            <a:r>
              <a:rPr lang="ja-JP" altLang="en-US" dirty="0" smtClean="0"/>
              <a:t>動向を把握し、</a:t>
            </a:r>
            <a:r>
              <a:rPr lang="ja-JP" altLang="en-US" dirty="0"/>
              <a:t>その他関連する制度等を</a:t>
            </a:r>
            <a:r>
              <a:rPr lang="ja-JP" altLang="en-US" dirty="0" smtClean="0"/>
              <a:t>理解する。</a:t>
            </a:r>
            <a:endParaRPr kumimoji="1" lang="ja-JP" alt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48264" y="6481281"/>
            <a:ext cx="2057400" cy="365125"/>
          </a:xfrm>
        </p:spPr>
        <p:txBody>
          <a:bodyPr/>
          <a:lstStyle/>
          <a:p>
            <a:pPr>
              <a:defRPr/>
            </a:pPr>
            <a:fld id="{804D6B79-3AEB-42FE-A736-A41F7AEA0445}" type="slidenum">
              <a:rPr lang="en-US" altLang="ja-JP" smtClean="0"/>
              <a:pPr>
                <a:defRPr/>
              </a:pPr>
              <a:t>2</a:t>
            </a:fld>
            <a:endParaRPr lang="en-US" altLang="ja-JP"/>
          </a:p>
        </p:txBody>
      </p:sp>
    </p:spTree>
    <p:extLst>
      <p:ext uri="{BB962C8B-B14F-4D97-AF65-F5344CB8AC3E}">
        <p14:creationId xmlns:p14="http://schemas.microsoft.com/office/powerpoint/2010/main" val="196100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グラフ 26"/>
          <p:cNvGraphicFramePr>
            <a:graphicFrameLocks/>
          </p:cNvGraphicFramePr>
          <p:nvPr>
            <p:extLst/>
          </p:nvPr>
        </p:nvGraphicFramePr>
        <p:xfrm>
          <a:off x="50549" y="1157439"/>
          <a:ext cx="8776248" cy="4989635"/>
        </p:xfrm>
        <a:graphic>
          <a:graphicData uri="http://schemas.openxmlformats.org/presentationml/2006/ole">
            <mc:AlternateContent xmlns:mc="http://schemas.openxmlformats.org/markup-compatibility/2006">
              <mc:Choice xmlns:v="urn:schemas-microsoft-com:vml" Requires="v">
                <p:oleObj spid="_x0000_s2153" name="ワークシート" r:id="rId3" imgW="9477354" imgH="5391113" progId="Excel.Sheet.8">
                  <p:embed/>
                </p:oleObj>
              </mc:Choice>
              <mc:Fallback>
                <p:oleObj name="ワークシート" r:id="rId3" imgW="9477354" imgH="5391113" progId="Excel.Sheet.8">
                  <p:embed/>
                  <p:pic>
                    <p:nvPicPr>
                      <p:cNvPr id="18434" name="グラフ 26"/>
                      <p:cNvPicPr>
                        <a:picLocks noChangeArrowheads="1"/>
                      </p:cNvPicPr>
                      <p:nvPr/>
                    </p:nvPicPr>
                    <p:blipFill>
                      <a:blip r:embed="rId4"/>
                      <a:srcRect/>
                      <a:stretch>
                        <a:fillRect/>
                      </a:stretch>
                    </p:blipFill>
                    <p:spPr bwMode="auto">
                      <a:xfrm>
                        <a:off x="50549" y="1157439"/>
                        <a:ext cx="8776248" cy="4989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8436" name="AutoShape 3"/>
          <p:cNvSpPr>
            <a:spLocks noChangeArrowheads="1"/>
          </p:cNvSpPr>
          <p:nvPr/>
        </p:nvSpPr>
        <p:spPr bwMode="auto">
          <a:xfrm>
            <a:off x="617573" y="726461"/>
            <a:ext cx="7703758" cy="309658"/>
          </a:xfrm>
          <a:prstGeom prst="roundRect">
            <a:avLst>
              <a:gd name="adj" fmla="val 16667"/>
            </a:avLst>
          </a:prstGeom>
          <a:solidFill>
            <a:srgbClr val="FFFFFF"/>
          </a:solidFill>
          <a:ln w="9525">
            <a:solidFill>
              <a:srgbClr val="000000"/>
            </a:solidFill>
            <a:round/>
            <a:headEnd/>
            <a:tailEnd/>
          </a:ln>
        </p:spPr>
        <p:txBody>
          <a:bodyPr lIns="68526" tIns="8200" rIns="68526" bIns="8200"/>
          <a:lstStyle/>
          <a:p>
            <a:pPr algn="ctr" defTabSz="844083" fontAlgn="auto">
              <a:spcBef>
                <a:spcPts val="0"/>
              </a:spcBef>
              <a:spcAft>
                <a:spcPts val="0"/>
              </a:spcAft>
              <a:defRPr/>
            </a:pPr>
            <a:r>
              <a:rPr lang="ja-JP" altLang="en-US" sz="1477" b="1" dirty="0">
                <a:solidFill>
                  <a:srgbClr val="000000"/>
                </a:solidFill>
                <a:latin typeface="ＭＳ Ｐゴシック" charset="-128"/>
                <a:ea typeface="HG丸ｺﾞｼｯｸM-PRO" pitchFamily="50" charset="-128"/>
              </a:rPr>
              <a:t>障害福祉サービス関係予算額は</a:t>
            </a:r>
            <a:r>
              <a:rPr lang="en-US" altLang="ja-JP" sz="1477" b="1" dirty="0">
                <a:solidFill>
                  <a:srgbClr val="000000"/>
                </a:solidFill>
                <a:latin typeface="ＭＳ Ｐゴシック" charset="-128"/>
                <a:ea typeface="HG丸ｺﾞｼｯｸM-PRO" pitchFamily="50" charset="-128"/>
              </a:rPr>
              <a:t>10</a:t>
            </a:r>
            <a:r>
              <a:rPr lang="ja-JP" altLang="en-US" sz="1477" b="1" dirty="0">
                <a:solidFill>
                  <a:srgbClr val="000000"/>
                </a:solidFill>
                <a:latin typeface="ＭＳ Ｐゴシック" charset="-128"/>
                <a:ea typeface="HG丸ｺﾞｼｯｸM-PRO" pitchFamily="50" charset="-128"/>
              </a:rPr>
              <a:t>年間で２倍以上に増加している。</a:t>
            </a:r>
            <a:endParaRPr lang="ja-JP" altLang="en-US" sz="1477" b="1" dirty="0">
              <a:solidFill>
                <a:srgbClr val="000000"/>
              </a:solidFill>
              <a:ea typeface="HG丸ｺﾞｼｯｸM-PRO" pitchFamily="50" charset="-128"/>
            </a:endParaRPr>
          </a:p>
        </p:txBody>
      </p:sp>
      <p:sp>
        <p:nvSpPr>
          <p:cNvPr id="18437" name="Rectangle 272"/>
          <p:cNvSpPr>
            <a:spLocks noChangeArrowheads="1"/>
          </p:cNvSpPr>
          <p:nvPr/>
        </p:nvSpPr>
        <p:spPr bwMode="auto">
          <a:xfrm>
            <a:off x="583892" y="5965947"/>
            <a:ext cx="8379192" cy="65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cmpd="dbl" algn="ctr">
                <a:solidFill>
                  <a:srgbClr val="000000"/>
                </a:solidFill>
                <a:prstDash val="sysDot"/>
                <a:miter lim="800000"/>
                <a:headEnd/>
                <a:tailEnd/>
              </a14:hiddenLine>
            </a:ext>
          </a:extLst>
        </p:spPr>
        <p:txBody>
          <a:bodyPr wrap="none" lIns="84346" tIns="42173" rIns="84346" bIns="42173" anchor="ctr"/>
          <a:lstStyle/>
          <a:p>
            <a:pPr defTabSz="844083" fontAlgn="auto">
              <a:spcBef>
                <a:spcPts val="0"/>
              </a:spcBef>
              <a:spcAft>
                <a:spcPts val="0"/>
              </a:spcAft>
              <a:defRPr/>
            </a:pPr>
            <a:r>
              <a:rPr lang="ja-JP" altLang="en-US" sz="1108" dirty="0">
                <a:solidFill>
                  <a:srgbClr val="000000"/>
                </a:solidFill>
                <a:latin typeface="+mj-ea"/>
                <a:ea typeface="+mj-ea"/>
              </a:rPr>
              <a:t>（注１） 平成</a:t>
            </a:r>
            <a:r>
              <a:rPr lang="en-US" altLang="ja-JP" sz="1108" dirty="0">
                <a:solidFill>
                  <a:srgbClr val="000000"/>
                </a:solidFill>
                <a:latin typeface="+mj-ea"/>
                <a:ea typeface="+mj-ea"/>
              </a:rPr>
              <a:t>20</a:t>
            </a:r>
            <a:r>
              <a:rPr lang="ja-JP" altLang="en-US" sz="1108" dirty="0">
                <a:solidFill>
                  <a:srgbClr val="000000"/>
                </a:solidFill>
                <a:latin typeface="+mj-ea"/>
                <a:ea typeface="+mj-ea"/>
              </a:rPr>
              <a:t>年度の自立支援給付費予算額は補正後予算額である。</a:t>
            </a:r>
            <a:endParaRPr lang="en-US" altLang="ja-JP" sz="1108" dirty="0">
              <a:solidFill>
                <a:srgbClr val="000000"/>
              </a:solidFill>
              <a:latin typeface="+mj-ea"/>
              <a:ea typeface="+mj-ea"/>
            </a:endParaRPr>
          </a:p>
          <a:p>
            <a:pPr defTabSz="844083" fontAlgn="auto">
              <a:spcBef>
                <a:spcPts val="0"/>
              </a:spcBef>
              <a:spcAft>
                <a:spcPts val="0"/>
              </a:spcAft>
              <a:defRPr/>
            </a:pPr>
            <a:r>
              <a:rPr lang="ja-JP" altLang="en-US" sz="1108" dirty="0">
                <a:solidFill>
                  <a:srgbClr val="000000"/>
                </a:solidFill>
                <a:latin typeface="+mj-ea"/>
                <a:ea typeface="+mj-ea"/>
              </a:rPr>
              <a:t>（注２） 平成</a:t>
            </a:r>
            <a:r>
              <a:rPr lang="en-US" altLang="ja-JP" sz="1108" dirty="0">
                <a:solidFill>
                  <a:srgbClr val="000000"/>
                </a:solidFill>
                <a:latin typeface="+mj-ea"/>
                <a:ea typeface="+mj-ea"/>
              </a:rPr>
              <a:t>21</a:t>
            </a:r>
            <a:r>
              <a:rPr lang="ja-JP" altLang="en-US" sz="1108" dirty="0">
                <a:solidFill>
                  <a:srgbClr val="000000"/>
                </a:solidFill>
                <a:latin typeface="+mj-ea"/>
                <a:ea typeface="+mj-ea"/>
              </a:rPr>
              <a:t>年度の障害児措置費・給付費予算額は補正後予算額である。</a:t>
            </a:r>
            <a:endParaRPr lang="en-US" altLang="ja-JP" sz="1108" dirty="0">
              <a:solidFill>
                <a:srgbClr val="000000"/>
              </a:solidFill>
              <a:latin typeface="+mj-ea"/>
              <a:ea typeface="+mj-ea"/>
            </a:endParaRPr>
          </a:p>
          <a:p>
            <a:pPr defTabSz="844083" fontAlgn="auto">
              <a:spcBef>
                <a:spcPts val="0"/>
              </a:spcBef>
              <a:spcAft>
                <a:spcPts val="0"/>
              </a:spcAft>
              <a:defRPr/>
            </a:pPr>
            <a:r>
              <a:rPr lang="ja-JP" altLang="en-US" sz="1108" dirty="0">
                <a:solidFill>
                  <a:srgbClr val="000000"/>
                </a:solidFill>
                <a:latin typeface="+mj-ea"/>
                <a:ea typeface="+mj-ea"/>
              </a:rPr>
              <a:t>（注３） 平成</a:t>
            </a:r>
            <a:r>
              <a:rPr lang="en-US" altLang="ja-JP" sz="1108" dirty="0">
                <a:solidFill>
                  <a:srgbClr val="000000"/>
                </a:solidFill>
                <a:latin typeface="+mj-ea"/>
                <a:ea typeface="+mj-ea"/>
              </a:rPr>
              <a:t>29</a:t>
            </a:r>
            <a:r>
              <a:rPr lang="ja-JP" altLang="en-US" sz="1108" dirty="0">
                <a:solidFill>
                  <a:srgbClr val="000000"/>
                </a:solidFill>
                <a:latin typeface="+mj-ea"/>
                <a:ea typeface="+mj-ea"/>
              </a:rPr>
              <a:t>年度の地域生活支援事業等には地域生活支援促進事業分も含まれる。</a:t>
            </a:r>
            <a:endParaRPr lang="en-US" altLang="ja-JP" sz="1108" dirty="0">
              <a:solidFill>
                <a:srgbClr val="000000"/>
              </a:solidFill>
              <a:latin typeface="+mj-ea"/>
              <a:ea typeface="+mj-ea"/>
            </a:endParaRPr>
          </a:p>
        </p:txBody>
      </p:sp>
      <p:sp>
        <p:nvSpPr>
          <p:cNvPr id="18438" name="正方形/長方形 8"/>
          <p:cNvSpPr>
            <a:spLocks noChangeArrowheads="1"/>
          </p:cNvSpPr>
          <p:nvPr/>
        </p:nvSpPr>
        <p:spPr bwMode="auto">
          <a:xfrm>
            <a:off x="252768" y="1201400"/>
            <a:ext cx="731110" cy="200758"/>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33954" tIns="6789" rIns="33954" bIns="6789"/>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742950" indent="-285750" defTabSz="873125" eaLnBrk="0" hangingPunct="0">
              <a:spcBef>
                <a:spcPct val="20000"/>
              </a:spcBef>
              <a:buChar char="–"/>
              <a:defRPr kumimoji="1" sz="2800">
                <a:solidFill>
                  <a:schemeClr val="tx1"/>
                </a:solidFill>
                <a:latin typeface="Arial" charset="0"/>
                <a:ea typeface="ＭＳ Ｐゴシック" charset="-128"/>
              </a:defRPr>
            </a:lvl2pPr>
            <a:lvl3pPr marL="1143000" indent="-228600" defTabSz="873125" eaLnBrk="0" hangingPunct="0">
              <a:spcBef>
                <a:spcPct val="20000"/>
              </a:spcBef>
              <a:buChar char="•"/>
              <a:defRPr kumimoji="1" sz="2400">
                <a:solidFill>
                  <a:schemeClr val="tx1"/>
                </a:solidFill>
                <a:latin typeface="Arial" charset="0"/>
                <a:ea typeface="ＭＳ Ｐゴシック" charset="-128"/>
              </a:defRPr>
            </a:lvl3pPr>
            <a:lvl4pPr marL="1600200" indent="-228600" defTabSz="873125" eaLnBrk="0" hangingPunct="0">
              <a:spcBef>
                <a:spcPct val="20000"/>
              </a:spcBef>
              <a:buChar char="–"/>
              <a:defRPr kumimoji="1" sz="2000">
                <a:solidFill>
                  <a:schemeClr val="tx1"/>
                </a:solidFill>
                <a:latin typeface="Arial" charset="0"/>
                <a:ea typeface="ＭＳ Ｐゴシック" charset="-128"/>
              </a:defRPr>
            </a:lvl4pPr>
            <a:lvl5pPr marL="2057400" indent="-228600" defTabSz="873125" eaLnBrk="0" hangingPunct="0">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defTabSz="805982" eaLnBrk="1" fontAlgn="auto" hangingPunct="1">
              <a:spcBef>
                <a:spcPct val="0"/>
              </a:spcBef>
              <a:spcAft>
                <a:spcPts val="0"/>
              </a:spcAft>
              <a:buNone/>
              <a:defRPr/>
            </a:pPr>
            <a:r>
              <a:rPr lang="ja-JP" altLang="en-US" sz="1108">
                <a:solidFill>
                  <a:srgbClr val="000000"/>
                </a:solidFill>
              </a:rPr>
              <a:t>（億円）</a:t>
            </a:r>
          </a:p>
        </p:txBody>
      </p:sp>
      <p:sp>
        <p:nvSpPr>
          <p:cNvPr id="18439" name="正方形/長方形 11"/>
          <p:cNvSpPr>
            <a:spLocks noChangeArrowheads="1"/>
          </p:cNvSpPr>
          <p:nvPr/>
        </p:nvSpPr>
        <p:spPr bwMode="auto">
          <a:xfrm>
            <a:off x="5136903" y="1873267"/>
            <a:ext cx="773598" cy="359020"/>
          </a:xfrm>
          <a:prstGeom prst="rect">
            <a:avLst/>
          </a:prstGeom>
          <a:solidFill>
            <a:schemeClr val="bg1"/>
          </a:solidFill>
          <a:ln w="9525" algn="ctr">
            <a:solidFill>
              <a:schemeClr val="tx1"/>
            </a:solidFill>
            <a:round/>
            <a:headEnd/>
            <a:tailEnd/>
          </a:ln>
        </p:spPr>
        <p:txBody>
          <a:bodyPr lIns="33954" tIns="6789" rIns="33954" bIns="6789" anchor="ctr"/>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457200" indent="-285750" defTabSz="873125" eaLnBrk="0" hangingPunct="0">
              <a:spcBef>
                <a:spcPct val="20000"/>
              </a:spcBef>
              <a:buChar char="–"/>
              <a:defRPr kumimoji="1" sz="2800">
                <a:solidFill>
                  <a:schemeClr val="tx1"/>
                </a:solidFill>
                <a:latin typeface="Arial" charset="0"/>
                <a:ea typeface="ＭＳ Ｐゴシック" charset="-128"/>
              </a:defRPr>
            </a:lvl2pPr>
            <a:lvl3pPr marL="914400" indent="-228600" defTabSz="873125" eaLnBrk="0" hangingPunct="0">
              <a:spcBef>
                <a:spcPct val="20000"/>
              </a:spcBef>
              <a:buChar char="•"/>
              <a:defRPr kumimoji="1" sz="2400">
                <a:solidFill>
                  <a:schemeClr val="tx1"/>
                </a:solidFill>
                <a:latin typeface="Arial" charset="0"/>
                <a:ea typeface="ＭＳ Ｐゴシック" charset="-128"/>
              </a:defRPr>
            </a:lvl3pPr>
            <a:lvl4pPr marL="1371600" indent="-228600" defTabSz="873125" eaLnBrk="0" hangingPunct="0">
              <a:spcBef>
                <a:spcPct val="20000"/>
              </a:spcBef>
              <a:buChar char="–"/>
              <a:defRPr kumimoji="1" sz="2000">
                <a:solidFill>
                  <a:schemeClr val="tx1"/>
                </a:solidFill>
                <a:latin typeface="Arial" charset="0"/>
                <a:ea typeface="ＭＳ Ｐゴシック" charset="-128"/>
              </a:defRPr>
            </a:lvl4pPr>
            <a:lvl5pPr marL="1828800" indent="-228600" defTabSz="873125" eaLnBrk="0" hangingPunct="0">
              <a:spcBef>
                <a:spcPct val="20000"/>
              </a:spcBef>
              <a:buChar char="»"/>
              <a:defRPr kumimoji="1" sz="2000">
                <a:solidFill>
                  <a:schemeClr val="tx1"/>
                </a:solidFill>
                <a:latin typeface="Arial" charset="0"/>
                <a:ea typeface="ＭＳ Ｐゴシック" charset="-128"/>
              </a:defRPr>
            </a:lvl5pPr>
            <a:lvl6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algn="ctr" defTabSz="805982" eaLnBrk="1" fontAlgn="auto" hangingPunct="1">
              <a:spcBef>
                <a:spcPct val="0"/>
              </a:spcBef>
              <a:spcAft>
                <a:spcPts val="0"/>
              </a:spcAft>
              <a:buNone/>
              <a:defRPr/>
            </a:pPr>
            <a:r>
              <a:rPr lang="en-US" altLang="ja-JP" sz="1015" dirty="0">
                <a:solidFill>
                  <a:srgbClr val="000000"/>
                </a:solidFill>
                <a:latin typeface="ＭＳ Ｐゴシック" charset="-128"/>
              </a:rPr>
              <a:t>10,373</a:t>
            </a:r>
            <a:r>
              <a:rPr lang="ja-JP" altLang="en-US" sz="1015" dirty="0">
                <a:solidFill>
                  <a:srgbClr val="000000"/>
                </a:solidFill>
                <a:latin typeface="ＭＳ Ｐゴシック" charset="-128"/>
              </a:rPr>
              <a:t>億円</a:t>
            </a:r>
            <a:endParaRPr lang="en-US" altLang="ja-JP" sz="1015" dirty="0">
              <a:solidFill>
                <a:srgbClr val="000000"/>
              </a:solidFill>
              <a:latin typeface="ＭＳ Ｐゴシック" charset="-128"/>
            </a:endParaRPr>
          </a:p>
          <a:p>
            <a:pPr marL="109907" indent="-109907" algn="ctr" defTabSz="805982" eaLnBrk="1" fontAlgn="auto" hangingPunct="1">
              <a:spcBef>
                <a:spcPct val="0"/>
              </a:spcBef>
              <a:spcAft>
                <a:spcPts val="0"/>
              </a:spcAft>
              <a:buNone/>
              <a:defRPr/>
            </a:pPr>
            <a:r>
              <a:rPr lang="ja-JP" altLang="en-US" sz="1015" dirty="0">
                <a:solidFill>
                  <a:srgbClr val="000000"/>
                </a:solidFill>
                <a:latin typeface="ＭＳ Ｐゴシック" charset="-128"/>
              </a:rPr>
              <a:t>（</a:t>
            </a:r>
            <a:r>
              <a:rPr lang="en-US" altLang="ja-JP" sz="1015" dirty="0">
                <a:solidFill>
                  <a:srgbClr val="000000"/>
                </a:solidFill>
                <a:latin typeface="ＭＳ Ｐゴシック" charset="-128"/>
              </a:rPr>
              <a:t>+11.4%</a:t>
            </a:r>
            <a:r>
              <a:rPr lang="ja-JP" altLang="en-US" sz="1015" dirty="0">
                <a:solidFill>
                  <a:srgbClr val="000000"/>
                </a:solidFill>
                <a:latin typeface="ＭＳ Ｐゴシック" charset="-128"/>
              </a:rPr>
              <a:t>）</a:t>
            </a:r>
          </a:p>
        </p:txBody>
      </p:sp>
      <p:sp>
        <p:nvSpPr>
          <p:cNvPr id="18440" name="正方形/長方形 20"/>
          <p:cNvSpPr>
            <a:spLocks noChangeArrowheads="1"/>
          </p:cNvSpPr>
          <p:nvPr/>
        </p:nvSpPr>
        <p:spPr bwMode="auto">
          <a:xfrm>
            <a:off x="5817555" y="1721159"/>
            <a:ext cx="773598" cy="357554"/>
          </a:xfrm>
          <a:prstGeom prst="rect">
            <a:avLst/>
          </a:prstGeom>
          <a:solidFill>
            <a:schemeClr val="bg1"/>
          </a:solidFill>
          <a:ln w="9525" algn="ctr">
            <a:solidFill>
              <a:schemeClr val="tx1"/>
            </a:solidFill>
            <a:round/>
            <a:headEnd/>
            <a:tailEnd/>
          </a:ln>
        </p:spPr>
        <p:txBody>
          <a:bodyPr lIns="33954" tIns="6789" rIns="33954" bIns="6789" anchor="ctr"/>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457200" indent="-285750" defTabSz="873125" eaLnBrk="0" hangingPunct="0">
              <a:spcBef>
                <a:spcPct val="20000"/>
              </a:spcBef>
              <a:buChar char="–"/>
              <a:defRPr kumimoji="1" sz="2800">
                <a:solidFill>
                  <a:schemeClr val="tx1"/>
                </a:solidFill>
                <a:latin typeface="Arial" charset="0"/>
                <a:ea typeface="ＭＳ Ｐゴシック" charset="-128"/>
              </a:defRPr>
            </a:lvl2pPr>
            <a:lvl3pPr marL="914400" indent="-228600" defTabSz="873125" eaLnBrk="0" hangingPunct="0">
              <a:spcBef>
                <a:spcPct val="20000"/>
              </a:spcBef>
              <a:buChar char="•"/>
              <a:defRPr kumimoji="1" sz="2400">
                <a:solidFill>
                  <a:schemeClr val="tx1"/>
                </a:solidFill>
                <a:latin typeface="Arial" charset="0"/>
                <a:ea typeface="ＭＳ Ｐゴシック" charset="-128"/>
              </a:defRPr>
            </a:lvl3pPr>
            <a:lvl4pPr marL="1371600" indent="-228600" defTabSz="873125" eaLnBrk="0" hangingPunct="0">
              <a:spcBef>
                <a:spcPct val="20000"/>
              </a:spcBef>
              <a:buChar char="–"/>
              <a:defRPr kumimoji="1" sz="2000">
                <a:solidFill>
                  <a:schemeClr val="tx1"/>
                </a:solidFill>
                <a:latin typeface="Arial" charset="0"/>
                <a:ea typeface="ＭＳ Ｐゴシック" charset="-128"/>
              </a:defRPr>
            </a:lvl4pPr>
            <a:lvl5pPr marL="1828800" indent="-228600" defTabSz="873125" eaLnBrk="0" hangingPunct="0">
              <a:spcBef>
                <a:spcPct val="20000"/>
              </a:spcBef>
              <a:buChar char="»"/>
              <a:defRPr kumimoji="1" sz="2000">
                <a:solidFill>
                  <a:schemeClr val="tx1"/>
                </a:solidFill>
                <a:latin typeface="Arial" charset="0"/>
                <a:ea typeface="ＭＳ Ｐゴシック" charset="-128"/>
              </a:defRPr>
            </a:lvl5pPr>
            <a:lvl6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algn="ctr" defTabSz="805982" eaLnBrk="1" fontAlgn="auto" hangingPunct="1">
              <a:spcBef>
                <a:spcPct val="0"/>
              </a:spcBef>
              <a:spcAft>
                <a:spcPts val="0"/>
              </a:spcAft>
              <a:buNone/>
              <a:defRPr/>
            </a:pPr>
            <a:r>
              <a:rPr lang="en-US" altLang="ja-JP" sz="1015" dirty="0">
                <a:solidFill>
                  <a:srgbClr val="000000"/>
                </a:solidFill>
                <a:latin typeface="ＭＳ Ｐゴシック" charset="-128"/>
              </a:rPr>
              <a:t>10,849</a:t>
            </a:r>
            <a:r>
              <a:rPr lang="ja-JP" altLang="en-US" sz="1015" dirty="0">
                <a:solidFill>
                  <a:srgbClr val="000000"/>
                </a:solidFill>
                <a:latin typeface="ＭＳ Ｐゴシック" charset="-128"/>
              </a:rPr>
              <a:t>億円</a:t>
            </a:r>
            <a:endParaRPr lang="en-US" altLang="ja-JP" sz="1015" dirty="0">
              <a:solidFill>
                <a:srgbClr val="000000"/>
              </a:solidFill>
              <a:latin typeface="ＭＳ Ｐゴシック" charset="-128"/>
            </a:endParaRPr>
          </a:p>
          <a:p>
            <a:pPr marL="109907" indent="-109907" algn="ctr" defTabSz="805982" eaLnBrk="1" fontAlgn="auto" hangingPunct="1">
              <a:spcBef>
                <a:spcPct val="0"/>
              </a:spcBef>
              <a:spcAft>
                <a:spcPts val="0"/>
              </a:spcAft>
              <a:buNone/>
              <a:defRPr/>
            </a:pPr>
            <a:r>
              <a:rPr lang="ja-JP" altLang="en-US" sz="1015" dirty="0">
                <a:solidFill>
                  <a:srgbClr val="000000"/>
                </a:solidFill>
                <a:latin typeface="ＭＳ Ｐゴシック" charset="-128"/>
              </a:rPr>
              <a:t>（</a:t>
            </a:r>
            <a:r>
              <a:rPr lang="en-US" altLang="ja-JP" sz="1015" dirty="0">
                <a:solidFill>
                  <a:srgbClr val="000000"/>
                </a:solidFill>
                <a:latin typeface="ＭＳ Ｐゴシック" charset="-128"/>
              </a:rPr>
              <a:t>+4.6%</a:t>
            </a:r>
            <a:r>
              <a:rPr lang="ja-JP" altLang="en-US" sz="1015" dirty="0">
                <a:solidFill>
                  <a:srgbClr val="000000"/>
                </a:solidFill>
                <a:latin typeface="ＭＳ Ｐゴシック" charset="-128"/>
              </a:rPr>
              <a:t>）</a:t>
            </a:r>
          </a:p>
        </p:txBody>
      </p:sp>
      <p:sp>
        <p:nvSpPr>
          <p:cNvPr id="18441" name="正方形/長方形 15"/>
          <p:cNvSpPr>
            <a:spLocks noChangeArrowheads="1"/>
          </p:cNvSpPr>
          <p:nvPr/>
        </p:nvSpPr>
        <p:spPr bwMode="auto">
          <a:xfrm>
            <a:off x="6466073" y="1514926"/>
            <a:ext cx="782390" cy="357554"/>
          </a:xfrm>
          <a:prstGeom prst="rect">
            <a:avLst/>
          </a:prstGeom>
          <a:solidFill>
            <a:schemeClr val="bg1"/>
          </a:solidFill>
          <a:ln w="9525" algn="ctr">
            <a:solidFill>
              <a:schemeClr val="tx1"/>
            </a:solidFill>
            <a:round/>
            <a:headEnd/>
            <a:tailEnd/>
          </a:ln>
        </p:spPr>
        <p:txBody>
          <a:bodyPr lIns="33954" tIns="6789" rIns="33954" bIns="6789" anchor="ctr"/>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457200" indent="-285750" defTabSz="873125" eaLnBrk="0" hangingPunct="0">
              <a:spcBef>
                <a:spcPct val="20000"/>
              </a:spcBef>
              <a:buChar char="–"/>
              <a:defRPr kumimoji="1" sz="2800">
                <a:solidFill>
                  <a:schemeClr val="tx1"/>
                </a:solidFill>
                <a:latin typeface="Arial" charset="0"/>
                <a:ea typeface="ＭＳ Ｐゴシック" charset="-128"/>
              </a:defRPr>
            </a:lvl2pPr>
            <a:lvl3pPr marL="914400" indent="-228600" defTabSz="873125" eaLnBrk="0" hangingPunct="0">
              <a:spcBef>
                <a:spcPct val="20000"/>
              </a:spcBef>
              <a:buChar char="•"/>
              <a:defRPr kumimoji="1" sz="2400">
                <a:solidFill>
                  <a:schemeClr val="tx1"/>
                </a:solidFill>
                <a:latin typeface="Arial" charset="0"/>
                <a:ea typeface="ＭＳ Ｐゴシック" charset="-128"/>
              </a:defRPr>
            </a:lvl3pPr>
            <a:lvl4pPr marL="1371600" indent="-228600" defTabSz="873125" eaLnBrk="0" hangingPunct="0">
              <a:spcBef>
                <a:spcPct val="20000"/>
              </a:spcBef>
              <a:buChar char="–"/>
              <a:defRPr kumimoji="1" sz="2000">
                <a:solidFill>
                  <a:schemeClr val="tx1"/>
                </a:solidFill>
                <a:latin typeface="Arial" charset="0"/>
                <a:ea typeface="ＭＳ Ｐゴシック" charset="-128"/>
              </a:defRPr>
            </a:lvl4pPr>
            <a:lvl5pPr marL="1828800" indent="-228600" defTabSz="873125" eaLnBrk="0" hangingPunct="0">
              <a:spcBef>
                <a:spcPct val="20000"/>
              </a:spcBef>
              <a:buChar char="»"/>
              <a:defRPr kumimoji="1" sz="2000">
                <a:solidFill>
                  <a:schemeClr val="tx1"/>
                </a:solidFill>
                <a:latin typeface="Arial" charset="0"/>
                <a:ea typeface="ＭＳ Ｐゴシック" charset="-128"/>
              </a:defRPr>
            </a:lvl5pPr>
            <a:lvl6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algn="ctr" defTabSz="805982" eaLnBrk="1" fontAlgn="auto" hangingPunct="1">
              <a:spcBef>
                <a:spcPct val="0"/>
              </a:spcBef>
              <a:spcAft>
                <a:spcPts val="0"/>
              </a:spcAft>
              <a:buNone/>
              <a:defRPr/>
            </a:pPr>
            <a:r>
              <a:rPr lang="en-US" altLang="ja-JP" sz="1015">
                <a:solidFill>
                  <a:srgbClr val="000000"/>
                </a:solidFill>
                <a:latin typeface="ＭＳ Ｐゴシック" charset="-128"/>
              </a:rPr>
              <a:t>11,560</a:t>
            </a:r>
            <a:r>
              <a:rPr lang="ja-JP" altLang="en-US" sz="1015">
                <a:solidFill>
                  <a:srgbClr val="000000"/>
                </a:solidFill>
                <a:latin typeface="ＭＳ Ｐゴシック" charset="-128"/>
              </a:rPr>
              <a:t>億円</a:t>
            </a:r>
            <a:endParaRPr lang="en-US" altLang="ja-JP" sz="1015">
              <a:solidFill>
                <a:srgbClr val="000000"/>
              </a:solidFill>
              <a:latin typeface="ＭＳ Ｐゴシック" charset="-128"/>
            </a:endParaRPr>
          </a:p>
          <a:p>
            <a:pPr marL="109907" indent="-109907" algn="ctr" defTabSz="805982" eaLnBrk="1" fontAlgn="auto" hangingPunct="1">
              <a:spcBef>
                <a:spcPct val="0"/>
              </a:spcBef>
              <a:spcAft>
                <a:spcPts val="0"/>
              </a:spcAft>
              <a:buNone/>
              <a:defRPr/>
            </a:pPr>
            <a:r>
              <a:rPr lang="ja-JP" altLang="en-US" sz="1015">
                <a:solidFill>
                  <a:srgbClr val="000000"/>
                </a:solidFill>
                <a:latin typeface="ＭＳ Ｐゴシック" charset="-128"/>
              </a:rPr>
              <a:t>（</a:t>
            </a:r>
            <a:r>
              <a:rPr lang="en-US" altLang="ja-JP" sz="1015">
                <a:solidFill>
                  <a:srgbClr val="000000"/>
                </a:solidFill>
                <a:latin typeface="ＭＳ Ｐゴシック" charset="-128"/>
              </a:rPr>
              <a:t>+6.5%</a:t>
            </a:r>
            <a:r>
              <a:rPr lang="ja-JP" altLang="en-US" sz="1015">
                <a:solidFill>
                  <a:srgbClr val="000000"/>
                </a:solidFill>
                <a:latin typeface="ＭＳ Ｐゴシック" charset="-128"/>
              </a:rPr>
              <a:t>）</a:t>
            </a:r>
          </a:p>
        </p:txBody>
      </p:sp>
      <p:sp>
        <p:nvSpPr>
          <p:cNvPr id="18442" name="正方形/長方形 23"/>
          <p:cNvSpPr>
            <a:spLocks noChangeArrowheads="1"/>
          </p:cNvSpPr>
          <p:nvPr/>
        </p:nvSpPr>
        <p:spPr bwMode="auto">
          <a:xfrm>
            <a:off x="7064188" y="1202019"/>
            <a:ext cx="748692" cy="357554"/>
          </a:xfrm>
          <a:prstGeom prst="rect">
            <a:avLst/>
          </a:prstGeom>
          <a:solidFill>
            <a:schemeClr val="bg1"/>
          </a:solidFill>
          <a:ln w="9525" algn="ctr">
            <a:solidFill>
              <a:schemeClr val="tx1"/>
            </a:solidFill>
            <a:round/>
            <a:headEnd/>
            <a:tailEnd/>
          </a:ln>
        </p:spPr>
        <p:txBody>
          <a:bodyPr lIns="33954" tIns="6789" rIns="33954" bIns="6789" anchor="ctr"/>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457200" indent="-285750" defTabSz="873125" eaLnBrk="0" hangingPunct="0">
              <a:spcBef>
                <a:spcPct val="20000"/>
              </a:spcBef>
              <a:buChar char="–"/>
              <a:defRPr kumimoji="1" sz="2800">
                <a:solidFill>
                  <a:schemeClr val="tx1"/>
                </a:solidFill>
                <a:latin typeface="Arial" charset="0"/>
                <a:ea typeface="ＭＳ Ｐゴシック" charset="-128"/>
              </a:defRPr>
            </a:lvl2pPr>
            <a:lvl3pPr marL="914400" indent="-228600" defTabSz="873125" eaLnBrk="0" hangingPunct="0">
              <a:spcBef>
                <a:spcPct val="20000"/>
              </a:spcBef>
              <a:buChar char="•"/>
              <a:defRPr kumimoji="1" sz="2400">
                <a:solidFill>
                  <a:schemeClr val="tx1"/>
                </a:solidFill>
                <a:latin typeface="Arial" charset="0"/>
                <a:ea typeface="ＭＳ Ｐゴシック" charset="-128"/>
              </a:defRPr>
            </a:lvl3pPr>
            <a:lvl4pPr marL="1371600" indent="-228600" defTabSz="873125" eaLnBrk="0" hangingPunct="0">
              <a:spcBef>
                <a:spcPct val="20000"/>
              </a:spcBef>
              <a:buChar char="–"/>
              <a:defRPr kumimoji="1" sz="2000">
                <a:solidFill>
                  <a:schemeClr val="tx1"/>
                </a:solidFill>
                <a:latin typeface="Arial" charset="0"/>
                <a:ea typeface="ＭＳ Ｐゴシック" charset="-128"/>
              </a:defRPr>
            </a:lvl4pPr>
            <a:lvl5pPr marL="1828800" indent="-228600" defTabSz="873125" eaLnBrk="0" hangingPunct="0">
              <a:spcBef>
                <a:spcPct val="20000"/>
              </a:spcBef>
              <a:buChar char="»"/>
              <a:defRPr kumimoji="1" sz="2000">
                <a:solidFill>
                  <a:schemeClr val="tx1"/>
                </a:solidFill>
                <a:latin typeface="Arial" charset="0"/>
                <a:ea typeface="ＭＳ Ｐゴシック" charset="-128"/>
              </a:defRPr>
            </a:lvl5pPr>
            <a:lvl6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algn="ctr" defTabSz="805982" eaLnBrk="1" fontAlgn="auto" hangingPunct="1">
              <a:spcBef>
                <a:spcPct val="0"/>
              </a:spcBef>
              <a:spcAft>
                <a:spcPts val="0"/>
              </a:spcAft>
              <a:buNone/>
              <a:defRPr/>
            </a:pPr>
            <a:r>
              <a:rPr lang="en-US" altLang="ja-JP" sz="1015">
                <a:solidFill>
                  <a:srgbClr val="000000"/>
                </a:solidFill>
                <a:latin typeface="ＭＳ Ｐゴシック" charset="-128"/>
              </a:rPr>
              <a:t>12,656</a:t>
            </a:r>
            <a:r>
              <a:rPr lang="ja-JP" altLang="en-US" sz="1015">
                <a:solidFill>
                  <a:srgbClr val="000000"/>
                </a:solidFill>
                <a:latin typeface="ＭＳ Ｐゴシック" charset="-128"/>
              </a:rPr>
              <a:t>億円</a:t>
            </a:r>
            <a:endParaRPr lang="en-US" altLang="ja-JP" sz="1015">
              <a:solidFill>
                <a:srgbClr val="000000"/>
              </a:solidFill>
              <a:latin typeface="ＭＳ Ｐゴシック" charset="-128"/>
            </a:endParaRPr>
          </a:p>
          <a:p>
            <a:pPr marL="109907" indent="-109907" algn="ctr" defTabSz="805982" eaLnBrk="1" fontAlgn="auto" hangingPunct="1">
              <a:spcBef>
                <a:spcPct val="0"/>
              </a:spcBef>
              <a:spcAft>
                <a:spcPts val="0"/>
              </a:spcAft>
              <a:buNone/>
              <a:defRPr/>
            </a:pPr>
            <a:r>
              <a:rPr lang="ja-JP" altLang="en-US" sz="1015">
                <a:solidFill>
                  <a:srgbClr val="000000"/>
                </a:solidFill>
                <a:latin typeface="ＭＳ Ｐゴシック" charset="-128"/>
              </a:rPr>
              <a:t>（</a:t>
            </a:r>
            <a:r>
              <a:rPr lang="en-US" altLang="ja-JP" sz="1015">
                <a:solidFill>
                  <a:srgbClr val="000000"/>
                </a:solidFill>
                <a:latin typeface="ＭＳ Ｐゴシック" charset="-128"/>
              </a:rPr>
              <a:t>+9.5%</a:t>
            </a:r>
            <a:r>
              <a:rPr lang="ja-JP" altLang="en-US" sz="1015">
                <a:solidFill>
                  <a:srgbClr val="000000"/>
                </a:solidFill>
                <a:latin typeface="ＭＳ Ｐゴシック" charset="-128"/>
              </a:rPr>
              <a:t>）</a:t>
            </a:r>
          </a:p>
        </p:txBody>
      </p:sp>
      <p:sp>
        <p:nvSpPr>
          <p:cNvPr id="18443" name="正方形/長方形 11"/>
          <p:cNvSpPr>
            <a:spLocks noChangeArrowheads="1"/>
          </p:cNvSpPr>
          <p:nvPr/>
        </p:nvSpPr>
        <p:spPr bwMode="auto">
          <a:xfrm>
            <a:off x="817112" y="3639762"/>
            <a:ext cx="651992" cy="178777"/>
          </a:xfrm>
          <a:prstGeom prst="rect">
            <a:avLst/>
          </a:prstGeom>
          <a:solidFill>
            <a:schemeClr val="bg1"/>
          </a:solidFill>
          <a:ln w="9525" algn="ctr">
            <a:solidFill>
              <a:schemeClr val="tx1"/>
            </a:solidFill>
            <a:round/>
            <a:headEnd/>
            <a:tailEnd/>
          </a:ln>
        </p:spPr>
        <p:txBody>
          <a:bodyPr lIns="33954" tIns="6789" rIns="33954" bIns="6789" anchor="ctr"/>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457200" indent="-285750" defTabSz="873125" eaLnBrk="0" hangingPunct="0">
              <a:spcBef>
                <a:spcPct val="20000"/>
              </a:spcBef>
              <a:buChar char="–"/>
              <a:defRPr kumimoji="1" sz="2800">
                <a:solidFill>
                  <a:schemeClr val="tx1"/>
                </a:solidFill>
                <a:latin typeface="Arial" charset="0"/>
                <a:ea typeface="ＭＳ Ｐゴシック" charset="-128"/>
              </a:defRPr>
            </a:lvl2pPr>
            <a:lvl3pPr marL="914400" indent="-228600" defTabSz="873125" eaLnBrk="0" hangingPunct="0">
              <a:spcBef>
                <a:spcPct val="20000"/>
              </a:spcBef>
              <a:buChar char="•"/>
              <a:defRPr kumimoji="1" sz="2400">
                <a:solidFill>
                  <a:schemeClr val="tx1"/>
                </a:solidFill>
                <a:latin typeface="Arial" charset="0"/>
                <a:ea typeface="ＭＳ Ｐゴシック" charset="-128"/>
              </a:defRPr>
            </a:lvl3pPr>
            <a:lvl4pPr marL="1371600" indent="-228600" defTabSz="873125" eaLnBrk="0" hangingPunct="0">
              <a:spcBef>
                <a:spcPct val="20000"/>
              </a:spcBef>
              <a:buChar char="–"/>
              <a:defRPr kumimoji="1" sz="2000">
                <a:solidFill>
                  <a:schemeClr val="tx1"/>
                </a:solidFill>
                <a:latin typeface="Arial" charset="0"/>
                <a:ea typeface="ＭＳ Ｐゴシック" charset="-128"/>
              </a:defRPr>
            </a:lvl4pPr>
            <a:lvl5pPr marL="1828800" indent="-228600" defTabSz="873125" eaLnBrk="0" hangingPunct="0">
              <a:spcBef>
                <a:spcPct val="20000"/>
              </a:spcBef>
              <a:buChar char="»"/>
              <a:defRPr kumimoji="1" sz="2000">
                <a:solidFill>
                  <a:schemeClr val="tx1"/>
                </a:solidFill>
                <a:latin typeface="Arial" charset="0"/>
                <a:ea typeface="ＭＳ Ｐゴシック" charset="-128"/>
              </a:defRPr>
            </a:lvl5pPr>
            <a:lvl6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algn="ctr" defTabSz="805982" eaLnBrk="1" fontAlgn="auto" hangingPunct="1">
              <a:spcBef>
                <a:spcPct val="0"/>
              </a:spcBef>
              <a:spcAft>
                <a:spcPts val="0"/>
              </a:spcAft>
              <a:buNone/>
              <a:defRPr/>
            </a:pPr>
            <a:r>
              <a:rPr lang="en-US" altLang="ja-JP" sz="1015">
                <a:solidFill>
                  <a:srgbClr val="000000"/>
                </a:solidFill>
                <a:latin typeface="ＭＳ Ｐゴシック" charset="-128"/>
              </a:rPr>
              <a:t>5,380</a:t>
            </a:r>
            <a:r>
              <a:rPr lang="ja-JP" altLang="en-US" sz="1015">
                <a:solidFill>
                  <a:srgbClr val="000000"/>
                </a:solidFill>
                <a:latin typeface="ＭＳ Ｐゴシック" charset="-128"/>
              </a:rPr>
              <a:t>億円</a:t>
            </a:r>
            <a:endParaRPr lang="en-US" altLang="ja-JP" sz="1015">
              <a:solidFill>
                <a:srgbClr val="000000"/>
              </a:solidFill>
              <a:latin typeface="ＭＳ Ｐゴシック" charset="-128"/>
            </a:endParaRPr>
          </a:p>
        </p:txBody>
      </p:sp>
      <p:sp>
        <p:nvSpPr>
          <p:cNvPr id="18444" name="正方形/長方形 11"/>
          <p:cNvSpPr>
            <a:spLocks noChangeArrowheads="1"/>
          </p:cNvSpPr>
          <p:nvPr/>
        </p:nvSpPr>
        <p:spPr bwMode="auto">
          <a:xfrm>
            <a:off x="1415235" y="3318533"/>
            <a:ext cx="697411" cy="359020"/>
          </a:xfrm>
          <a:prstGeom prst="rect">
            <a:avLst/>
          </a:prstGeom>
          <a:solidFill>
            <a:schemeClr val="bg1"/>
          </a:solidFill>
          <a:ln w="9525" algn="ctr">
            <a:solidFill>
              <a:schemeClr val="tx1"/>
            </a:solidFill>
            <a:round/>
            <a:headEnd/>
            <a:tailEnd/>
          </a:ln>
        </p:spPr>
        <p:txBody>
          <a:bodyPr lIns="33954" tIns="6789" rIns="33954" bIns="6789" anchor="ctr"/>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457200" indent="-285750" defTabSz="873125" eaLnBrk="0" hangingPunct="0">
              <a:spcBef>
                <a:spcPct val="20000"/>
              </a:spcBef>
              <a:buChar char="–"/>
              <a:defRPr kumimoji="1" sz="2800">
                <a:solidFill>
                  <a:schemeClr val="tx1"/>
                </a:solidFill>
                <a:latin typeface="Arial" charset="0"/>
                <a:ea typeface="ＭＳ Ｐゴシック" charset="-128"/>
              </a:defRPr>
            </a:lvl2pPr>
            <a:lvl3pPr marL="914400" indent="-228600" defTabSz="873125" eaLnBrk="0" hangingPunct="0">
              <a:spcBef>
                <a:spcPct val="20000"/>
              </a:spcBef>
              <a:buChar char="•"/>
              <a:defRPr kumimoji="1" sz="2400">
                <a:solidFill>
                  <a:schemeClr val="tx1"/>
                </a:solidFill>
                <a:latin typeface="Arial" charset="0"/>
                <a:ea typeface="ＭＳ Ｐゴシック" charset="-128"/>
              </a:defRPr>
            </a:lvl3pPr>
            <a:lvl4pPr marL="1371600" indent="-228600" defTabSz="873125" eaLnBrk="0" hangingPunct="0">
              <a:spcBef>
                <a:spcPct val="20000"/>
              </a:spcBef>
              <a:buChar char="–"/>
              <a:defRPr kumimoji="1" sz="2000">
                <a:solidFill>
                  <a:schemeClr val="tx1"/>
                </a:solidFill>
                <a:latin typeface="Arial" charset="0"/>
                <a:ea typeface="ＭＳ Ｐゴシック" charset="-128"/>
              </a:defRPr>
            </a:lvl4pPr>
            <a:lvl5pPr marL="1828800" indent="-228600" defTabSz="873125" eaLnBrk="0" hangingPunct="0">
              <a:spcBef>
                <a:spcPct val="20000"/>
              </a:spcBef>
              <a:buChar char="»"/>
              <a:defRPr kumimoji="1" sz="2000">
                <a:solidFill>
                  <a:schemeClr val="tx1"/>
                </a:solidFill>
                <a:latin typeface="Arial" charset="0"/>
                <a:ea typeface="ＭＳ Ｐゴシック" charset="-128"/>
              </a:defRPr>
            </a:lvl5pPr>
            <a:lvl6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algn="ctr" defTabSz="805982" eaLnBrk="1" fontAlgn="auto" hangingPunct="1">
              <a:spcBef>
                <a:spcPct val="0"/>
              </a:spcBef>
              <a:spcAft>
                <a:spcPts val="0"/>
              </a:spcAft>
              <a:buNone/>
              <a:defRPr/>
            </a:pPr>
            <a:r>
              <a:rPr lang="en-US" altLang="ja-JP" sz="1015">
                <a:solidFill>
                  <a:srgbClr val="000000"/>
                </a:solidFill>
                <a:latin typeface="ＭＳ Ｐゴシック" charset="-128"/>
              </a:rPr>
              <a:t>5,840</a:t>
            </a:r>
            <a:r>
              <a:rPr lang="ja-JP" altLang="en-US" sz="1015">
                <a:solidFill>
                  <a:srgbClr val="000000"/>
                </a:solidFill>
                <a:latin typeface="ＭＳ Ｐゴシック" charset="-128"/>
              </a:rPr>
              <a:t>億円</a:t>
            </a:r>
            <a:endParaRPr lang="en-US" altLang="ja-JP" sz="1015">
              <a:solidFill>
                <a:srgbClr val="000000"/>
              </a:solidFill>
              <a:latin typeface="ＭＳ Ｐゴシック" charset="-128"/>
            </a:endParaRPr>
          </a:p>
          <a:p>
            <a:pPr marL="109907" indent="-109907" algn="ctr" defTabSz="805982" eaLnBrk="1" fontAlgn="auto" hangingPunct="1">
              <a:spcBef>
                <a:spcPct val="0"/>
              </a:spcBef>
              <a:spcAft>
                <a:spcPts val="0"/>
              </a:spcAft>
              <a:buNone/>
              <a:defRPr/>
            </a:pPr>
            <a:r>
              <a:rPr lang="ja-JP" altLang="en-US" sz="1015">
                <a:solidFill>
                  <a:srgbClr val="000000"/>
                </a:solidFill>
                <a:latin typeface="ＭＳ Ｐゴシック" charset="-128"/>
              </a:rPr>
              <a:t>（</a:t>
            </a:r>
            <a:r>
              <a:rPr lang="en-US" altLang="ja-JP" sz="1015">
                <a:solidFill>
                  <a:srgbClr val="000000"/>
                </a:solidFill>
                <a:latin typeface="ＭＳ Ｐゴシック" charset="-128"/>
              </a:rPr>
              <a:t>+8.6%</a:t>
            </a:r>
            <a:r>
              <a:rPr lang="ja-JP" altLang="en-US" sz="1015">
                <a:solidFill>
                  <a:srgbClr val="000000"/>
                </a:solidFill>
                <a:latin typeface="ＭＳ Ｐゴシック" charset="-128"/>
              </a:rPr>
              <a:t>）</a:t>
            </a:r>
          </a:p>
        </p:txBody>
      </p:sp>
      <p:sp>
        <p:nvSpPr>
          <p:cNvPr id="18445" name="正方形/長方形 11"/>
          <p:cNvSpPr>
            <a:spLocks noChangeArrowheads="1"/>
          </p:cNvSpPr>
          <p:nvPr/>
        </p:nvSpPr>
        <p:spPr bwMode="auto">
          <a:xfrm>
            <a:off x="2059184" y="3217839"/>
            <a:ext cx="697411" cy="359020"/>
          </a:xfrm>
          <a:prstGeom prst="rect">
            <a:avLst/>
          </a:prstGeom>
          <a:solidFill>
            <a:schemeClr val="bg1"/>
          </a:solidFill>
          <a:ln w="9525" algn="ctr">
            <a:solidFill>
              <a:schemeClr val="tx1"/>
            </a:solidFill>
            <a:round/>
            <a:headEnd/>
            <a:tailEnd/>
          </a:ln>
        </p:spPr>
        <p:txBody>
          <a:bodyPr lIns="33954" tIns="6789" rIns="33954" bIns="6789" anchor="ctr"/>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457200" indent="-285750" defTabSz="873125" eaLnBrk="0" hangingPunct="0">
              <a:spcBef>
                <a:spcPct val="20000"/>
              </a:spcBef>
              <a:buChar char="–"/>
              <a:defRPr kumimoji="1" sz="2800">
                <a:solidFill>
                  <a:schemeClr val="tx1"/>
                </a:solidFill>
                <a:latin typeface="Arial" charset="0"/>
                <a:ea typeface="ＭＳ Ｐゴシック" charset="-128"/>
              </a:defRPr>
            </a:lvl2pPr>
            <a:lvl3pPr marL="914400" indent="-228600" defTabSz="873125" eaLnBrk="0" hangingPunct="0">
              <a:spcBef>
                <a:spcPct val="20000"/>
              </a:spcBef>
              <a:buChar char="•"/>
              <a:defRPr kumimoji="1" sz="2400">
                <a:solidFill>
                  <a:schemeClr val="tx1"/>
                </a:solidFill>
                <a:latin typeface="Arial" charset="0"/>
                <a:ea typeface="ＭＳ Ｐゴシック" charset="-128"/>
              </a:defRPr>
            </a:lvl3pPr>
            <a:lvl4pPr marL="1371600" indent="-228600" defTabSz="873125" eaLnBrk="0" hangingPunct="0">
              <a:spcBef>
                <a:spcPct val="20000"/>
              </a:spcBef>
              <a:buChar char="–"/>
              <a:defRPr kumimoji="1" sz="2000">
                <a:solidFill>
                  <a:schemeClr val="tx1"/>
                </a:solidFill>
                <a:latin typeface="Arial" charset="0"/>
                <a:ea typeface="ＭＳ Ｐゴシック" charset="-128"/>
              </a:defRPr>
            </a:lvl4pPr>
            <a:lvl5pPr marL="1828800" indent="-228600" defTabSz="873125" eaLnBrk="0" hangingPunct="0">
              <a:spcBef>
                <a:spcPct val="20000"/>
              </a:spcBef>
              <a:buChar char="»"/>
              <a:defRPr kumimoji="1" sz="2000">
                <a:solidFill>
                  <a:schemeClr val="tx1"/>
                </a:solidFill>
                <a:latin typeface="Arial" charset="0"/>
                <a:ea typeface="ＭＳ Ｐゴシック" charset="-128"/>
              </a:defRPr>
            </a:lvl5pPr>
            <a:lvl6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algn="ctr" defTabSz="805982" eaLnBrk="1" fontAlgn="auto" hangingPunct="1">
              <a:spcBef>
                <a:spcPct val="0"/>
              </a:spcBef>
              <a:spcAft>
                <a:spcPts val="0"/>
              </a:spcAft>
              <a:buNone/>
              <a:defRPr/>
            </a:pPr>
            <a:r>
              <a:rPr lang="en-US" altLang="ja-JP" sz="1015" dirty="0">
                <a:solidFill>
                  <a:srgbClr val="000000"/>
                </a:solidFill>
                <a:latin typeface="ＭＳ Ｐゴシック" charset="-128"/>
              </a:rPr>
              <a:t>5,989</a:t>
            </a:r>
            <a:r>
              <a:rPr lang="ja-JP" altLang="en-US" sz="1015" dirty="0">
                <a:solidFill>
                  <a:srgbClr val="000000"/>
                </a:solidFill>
                <a:latin typeface="ＭＳ Ｐゴシック" charset="-128"/>
              </a:rPr>
              <a:t>億円</a:t>
            </a:r>
            <a:endParaRPr lang="en-US" altLang="ja-JP" sz="1015" dirty="0">
              <a:solidFill>
                <a:srgbClr val="000000"/>
              </a:solidFill>
              <a:latin typeface="ＭＳ Ｐゴシック" charset="-128"/>
            </a:endParaRPr>
          </a:p>
          <a:p>
            <a:pPr marL="109907" indent="-109907" algn="ctr" defTabSz="805982" eaLnBrk="1" fontAlgn="auto" hangingPunct="1">
              <a:spcBef>
                <a:spcPct val="0"/>
              </a:spcBef>
              <a:spcAft>
                <a:spcPts val="0"/>
              </a:spcAft>
              <a:buNone/>
              <a:defRPr/>
            </a:pPr>
            <a:r>
              <a:rPr lang="ja-JP" altLang="en-US" sz="1015" dirty="0">
                <a:solidFill>
                  <a:srgbClr val="000000"/>
                </a:solidFill>
                <a:latin typeface="ＭＳ Ｐゴシック" charset="-128"/>
              </a:rPr>
              <a:t>（</a:t>
            </a:r>
            <a:r>
              <a:rPr lang="en-US" altLang="ja-JP" sz="1015" dirty="0">
                <a:solidFill>
                  <a:srgbClr val="000000"/>
                </a:solidFill>
                <a:latin typeface="ＭＳ Ｐゴシック" charset="-128"/>
              </a:rPr>
              <a:t>+2.5%</a:t>
            </a:r>
            <a:r>
              <a:rPr lang="ja-JP" altLang="en-US" sz="1015" dirty="0">
                <a:solidFill>
                  <a:srgbClr val="000000"/>
                </a:solidFill>
                <a:latin typeface="ＭＳ Ｐゴシック" charset="-128"/>
              </a:rPr>
              <a:t>）</a:t>
            </a:r>
          </a:p>
        </p:txBody>
      </p:sp>
      <p:sp>
        <p:nvSpPr>
          <p:cNvPr id="18446" name="正方形/長方形 11"/>
          <p:cNvSpPr>
            <a:spLocks noChangeArrowheads="1"/>
          </p:cNvSpPr>
          <p:nvPr/>
        </p:nvSpPr>
        <p:spPr bwMode="auto">
          <a:xfrm>
            <a:off x="2677286" y="3078167"/>
            <a:ext cx="773598" cy="359019"/>
          </a:xfrm>
          <a:prstGeom prst="rect">
            <a:avLst/>
          </a:prstGeom>
          <a:solidFill>
            <a:schemeClr val="bg1"/>
          </a:solidFill>
          <a:ln w="9525" algn="ctr">
            <a:solidFill>
              <a:schemeClr val="tx1"/>
            </a:solidFill>
            <a:round/>
            <a:headEnd/>
            <a:tailEnd/>
          </a:ln>
        </p:spPr>
        <p:txBody>
          <a:bodyPr lIns="33954" tIns="6789" rIns="33954" bIns="6789" anchor="ctr"/>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457200" indent="-285750" defTabSz="873125" eaLnBrk="0" hangingPunct="0">
              <a:spcBef>
                <a:spcPct val="20000"/>
              </a:spcBef>
              <a:buChar char="–"/>
              <a:defRPr kumimoji="1" sz="2800">
                <a:solidFill>
                  <a:schemeClr val="tx1"/>
                </a:solidFill>
                <a:latin typeface="Arial" charset="0"/>
                <a:ea typeface="ＭＳ Ｐゴシック" charset="-128"/>
              </a:defRPr>
            </a:lvl2pPr>
            <a:lvl3pPr marL="914400" indent="-228600" defTabSz="873125" eaLnBrk="0" hangingPunct="0">
              <a:spcBef>
                <a:spcPct val="20000"/>
              </a:spcBef>
              <a:buChar char="•"/>
              <a:defRPr kumimoji="1" sz="2400">
                <a:solidFill>
                  <a:schemeClr val="tx1"/>
                </a:solidFill>
                <a:latin typeface="Arial" charset="0"/>
                <a:ea typeface="ＭＳ Ｐゴシック" charset="-128"/>
              </a:defRPr>
            </a:lvl3pPr>
            <a:lvl4pPr marL="1371600" indent="-228600" defTabSz="873125" eaLnBrk="0" hangingPunct="0">
              <a:spcBef>
                <a:spcPct val="20000"/>
              </a:spcBef>
              <a:buChar char="–"/>
              <a:defRPr kumimoji="1" sz="2000">
                <a:solidFill>
                  <a:schemeClr val="tx1"/>
                </a:solidFill>
                <a:latin typeface="Arial" charset="0"/>
                <a:ea typeface="ＭＳ Ｐゴシック" charset="-128"/>
              </a:defRPr>
            </a:lvl4pPr>
            <a:lvl5pPr marL="1828800" indent="-228600" defTabSz="873125" eaLnBrk="0" hangingPunct="0">
              <a:spcBef>
                <a:spcPct val="20000"/>
              </a:spcBef>
              <a:buChar char="»"/>
              <a:defRPr kumimoji="1" sz="2000">
                <a:solidFill>
                  <a:schemeClr val="tx1"/>
                </a:solidFill>
                <a:latin typeface="Arial" charset="0"/>
                <a:ea typeface="ＭＳ Ｐゴシック" charset="-128"/>
              </a:defRPr>
            </a:lvl5pPr>
            <a:lvl6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algn="ctr" defTabSz="805982" eaLnBrk="1" fontAlgn="auto" hangingPunct="1">
              <a:spcBef>
                <a:spcPct val="0"/>
              </a:spcBef>
              <a:spcAft>
                <a:spcPts val="0"/>
              </a:spcAft>
              <a:buNone/>
              <a:defRPr/>
            </a:pPr>
            <a:r>
              <a:rPr lang="en-US" altLang="ja-JP" sz="1015" dirty="0">
                <a:solidFill>
                  <a:srgbClr val="000000"/>
                </a:solidFill>
                <a:latin typeface="ＭＳ Ｐゴシック" charset="-128"/>
              </a:rPr>
              <a:t>6,716</a:t>
            </a:r>
            <a:r>
              <a:rPr lang="ja-JP" altLang="en-US" sz="1015" dirty="0">
                <a:solidFill>
                  <a:srgbClr val="000000"/>
                </a:solidFill>
                <a:latin typeface="ＭＳ Ｐゴシック" charset="-128"/>
              </a:rPr>
              <a:t>億円</a:t>
            </a:r>
            <a:endParaRPr lang="en-US" altLang="ja-JP" sz="1015" dirty="0">
              <a:solidFill>
                <a:srgbClr val="000000"/>
              </a:solidFill>
              <a:latin typeface="ＭＳ Ｐゴシック" charset="-128"/>
            </a:endParaRPr>
          </a:p>
          <a:p>
            <a:pPr marL="109907" indent="-109907" algn="ctr" defTabSz="805982" eaLnBrk="1" fontAlgn="auto" hangingPunct="1">
              <a:spcBef>
                <a:spcPct val="0"/>
              </a:spcBef>
              <a:spcAft>
                <a:spcPts val="0"/>
              </a:spcAft>
              <a:buNone/>
              <a:defRPr/>
            </a:pPr>
            <a:r>
              <a:rPr lang="ja-JP" altLang="en-US" sz="1015" dirty="0">
                <a:solidFill>
                  <a:srgbClr val="000000"/>
                </a:solidFill>
                <a:latin typeface="ＭＳ Ｐゴシック" charset="-128"/>
              </a:rPr>
              <a:t>（</a:t>
            </a:r>
            <a:r>
              <a:rPr lang="en-US" altLang="ja-JP" sz="1015" dirty="0">
                <a:solidFill>
                  <a:srgbClr val="000000"/>
                </a:solidFill>
                <a:latin typeface="ＭＳ Ｐゴシック" charset="-128"/>
              </a:rPr>
              <a:t>+12.1%</a:t>
            </a:r>
            <a:r>
              <a:rPr lang="ja-JP" altLang="en-US" sz="1015" dirty="0">
                <a:solidFill>
                  <a:srgbClr val="000000"/>
                </a:solidFill>
                <a:latin typeface="ＭＳ Ｐゴシック" charset="-128"/>
              </a:rPr>
              <a:t>）</a:t>
            </a:r>
          </a:p>
        </p:txBody>
      </p:sp>
      <p:sp>
        <p:nvSpPr>
          <p:cNvPr id="18447" name="正方形/長方形 11"/>
          <p:cNvSpPr>
            <a:spLocks noChangeArrowheads="1"/>
          </p:cNvSpPr>
          <p:nvPr/>
        </p:nvSpPr>
        <p:spPr bwMode="auto">
          <a:xfrm>
            <a:off x="3367717" y="2849665"/>
            <a:ext cx="664509" cy="359020"/>
          </a:xfrm>
          <a:prstGeom prst="rect">
            <a:avLst/>
          </a:prstGeom>
          <a:solidFill>
            <a:schemeClr val="bg1"/>
          </a:solidFill>
          <a:ln w="9525" algn="ctr">
            <a:solidFill>
              <a:schemeClr val="tx1"/>
            </a:solidFill>
            <a:round/>
            <a:headEnd/>
            <a:tailEnd/>
          </a:ln>
        </p:spPr>
        <p:txBody>
          <a:bodyPr lIns="33954" tIns="6789" rIns="33954" bIns="6789" anchor="ctr"/>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457200" indent="-285750" defTabSz="873125" eaLnBrk="0" hangingPunct="0">
              <a:spcBef>
                <a:spcPct val="20000"/>
              </a:spcBef>
              <a:buChar char="–"/>
              <a:defRPr kumimoji="1" sz="2800">
                <a:solidFill>
                  <a:schemeClr val="tx1"/>
                </a:solidFill>
                <a:latin typeface="Arial" charset="0"/>
                <a:ea typeface="ＭＳ Ｐゴシック" charset="-128"/>
              </a:defRPr>
            </a:lvl2pPr>
            <a:lvl3pPr marL="914400" indent="-228600" defTabSz="873125" eaLnBrk="0" hangingPunct="0">
              <a:spcBef>
                <a:spcPct val="20000"/>
              </a:spcBef>
              <a:buChar char="•"/>
              <a:defRPr kumimoji="1" sz="2400">
                <a:solidFill>
                  <a:schemeClr val="tx1"/>
                </a:solidFill>
                <a:latin typeface="Arial" charset="0"/>
                <a:ea typeface="ＭＳ Ｐゴシック" charset="-128"/>
              </a:defRPr>
            </a:lvl3pPr>
            <a:lvl4pPr marL="1371600" indent="-228600" defTabSz="873125" eaLnBrk="0" hangingPunct="0">
              <a:spcBef>
                <a:spcPct val="20000"/>
              </a:spcBef>
              <a:buChar char="–"/>
              <a:defRPr kumimoji="1" sz="2000">
                <a:solidFill>
                  <a:schemeClr val="tx1"/>
                </a:solidFill>
                <a:latin typeface="Arial" charset="0"/>
                <a:ea typeface="ＭＳ Ｐゴシック" charset="-128"/>
              </a:defRPr>
            </a:lvl4pPr>
            <a:lvl5pPr marL="1828800" indent="-228600" defTabSz="873125" eaLnBrk="0" hangingPunct="0">
              <a:spcBef>
                <a:spcPct val="20000"/>
              </a:spcBef>
              <a:buChar char="»"/>
              <a:defRPr kumimoji="1" sz="2000">
                <a:solidFill>
                  <a:schemeClr val="tx1"/>
                </a:solidFill>
                <a:latin typeface="Arial" charset="0"/>
                <a:ea typeface="ＭＳ Ｐゴシック" charset="-128"/>
              </a:defRPr>
            </a:lvl5pPr>
            <a:lvl6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algn="ctr" defTabSz="805982" eaLnBrk="1" fontAlgn="auto" hangingPunct="1">
              <a:spcBef>
                <a:spcPct val="0"/>
              </a:spcBef>
              <a:spcAft>
                <a:spcPts val="0"/>
              </a:spcAft>
              <a:buNone/>
              <a:defRPr/>
            </a:pPr>
            <a:r>
              <a:rPr lang="en-US" altLang="ja-JP" sz="1015">
                <a:solidFill>
                  <a:srgbClr val="000000"/>
                </a:solidFill>
                <a:latin typeface="ＭＳ Ｐゴシック" charset="-128"/>
              </a:rPr>
              <a:t>7,346</a:t>
            </a:r>
            <a:r>
              <a:rPr lang="ja-JP" altLang="en-US" sz="1015">
                <a:solidFill>
                  <a:srgbClr val="000000"/>
                </a:solidFill>
                <a:latin typeface="ＭＳ Ｐゴシック" charset="-128"/>
              </a:rPr>
              <a:t>億円</a:t>
            </a:r>
            <a:endParaRPr lang="en-US" altLang="ja-JP" sz="1015">
              <a:solidFill>
                <a:srgbClr val="000000"/>
              </a:solidFill>
              <a:latin typeface="ＭＳ Ｐゴシック" charset="-128"/>
            </a:endParaRPr>
          </a:p>
          <a:p>
            <a:pPr marL="109907" indent="-109907" algn="ctr" defTabSz="805982" eaLnBrk="1" fontAlgn="auto" hangingPunct="1">
              <a:spcBef>
                <a:spcPct val="0"/>
              </a:spcBef>
              <a:spcAft>
                <a:spcPts val="0"/>
              </a:spcAft>
              <a:buNone/>
              <a:defRPr/>
            </a:pPr>
            <a:r>
              <a:rPr lang="ja-JP" altLang="en-US" sz="1015">
                <a:solidFill>
                  <a:srgbClr val="000000"/>
                </a:solidFill>
                <a:latin typeface="ＭＳ Ｐゴシック" charset="-128"/>
              </a:rPr>
              <a:t>（</a:t>
            </a:r>
            <a:r>
              <a:rPr lang="en-US" altLang="ja-JP" sz="1015">
                <a:solidFill>
                  <a:srgbClr val="000000"/>
                </a:solidFill>
                <a:latin typeface="ＭＳ Ｐゴシック" charset="-128"/>
              </a:rPr>
              <a:t>+9.4%</a:t>
            </a:r>
            <a:r>
              <a:rPr lang="ja-JP" altLang="en-US" sz="1015">
                <a:solidFill>
                  <a:srgbClr val="000000"/>
                </a:solidFill>
                <a:latin typeface="ＭＳ Ｐゴシック" charset="-128"/>
              </a:rPr>
              <a:t>）</a:t>
            </a:r>
          </a:p>
        </p:txBody>
      </p:sp>
      <p:sp>
        <p:nvSpPr>
          <p:cNvPr id="18448" name="正方形/長方形 11"/>
          <p:cNvSpPr>
            <a:spLocks noChangeArrowheads="1"/>
          </p:cNvSpPr>
          <p:nvPr/>
        </p:nvSpPr>
        <p:spPr bwMode="auto">
          <a:xfrm>
            <a:off x="3953245" y="2504743"/>
            <a:ext cx="697734" cy="359019"/>
          </a:xfrm>
          <a:prstGeom prst="rect">
            <a:avLst/>
          </a:prstGeom>
          <a:solidFill>
            <a:schemeClr val="bg1"/>
          </a:solidFill>
          <a:ln w="9525" algn="ctr">
            <a:solidFill>
              <a:schemeClr val="tx1"/>
            </a:solidFill>
            <a:round/>
            <a:headEnd/>
            <a:tailEnd/>
          </a:ln>
        </p:spPr>
        <p:txBody>
          <a:bodyPr lIns="33954" tIns="6789" rIns="33954" bIns="6789" anchor="ctr"/>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457200" indent="-285750" defTabSz="873125" eaLnBrk="0" hangingPunct="0">
              <a:spcBef>
                <a:spcPct val="20000"/>
              </a:spcBef>
              <a:buChar char="–"/>
              <a:defRPr kumimoji="1" sz="2800">
                <a:solidFill>
                  <a:schemeClr val="tx1"/>
                </a:solidFill>
                <a:latin typeface="Arial" charset="0"/>
                <a:ea typeface="ＭＳ Ｐゴシック" charset="-128"/>
              </a:defRPr>
            </a:lvl2pPr>
            <a:lvl3pPr marL="914400" indent="-228600" defTabSz="873125" eaLnBrk="0" hangingPunct="0">
              <a:spcBef>
                <a:spcPct val="20000"/>
              </a:spcBef>
              <a:buChar char="•"/>
              <a:defRPr kumimoji="1" sz="2400">
                <a:solidFill>
                  <a:schemeClr val="tx1"/>
                </a:solidFill>
                <a:latin typeface="Arial" charset="0"/>
                <a:ea typeface="ＭＳ Ｐゴシック" charset="-128"/>
              </a:defRPr>
            </a:lvl3pPr>
            <a:lvl4pPr marL="1371600" indent="-228600" defTabSz="873125" eaLnBrk="0" hangingPunct="0">
              <a:spcBef>
                <a:spcPct val="20000"/>
              </a:spcBef>
              <a:buChar char="–"/>
              <a:defRPr kumimoji="1" sz="2000">
                <a:solidFill>
                  <a:schemeClr val="tx1"/>
                </a:solidFill>
                <a:latin typeface="Arial" charset="0"/>
                <a:ea typeface="ＭＳ Ｐゴシック" charset="-128"/>
              </a:defRPr>
            </a:lvl4pPr>
            <a:lvl5pPr marL="1828800" indent="-228600" defTabSz="873125" eaLnBrk="0" hangingPunct="0">
              <a:spcBef>
                <a:spcPct val="20000"/>
              </a:spcBef>
              <a:buChar char="»"/>
              <a:defRPr kumimoji="1" sz="2000">
                <a:solidFill>
                  <a:schemeClr val="tx1"/>
                </a:solidFill>
                <a:latin typeface="Arial" charset="0"/>
                <a:ea typeface="ＭＳ Ｐゴシック" charset="-128"/>
              </a:defRPr>
            </a:lvl5pPr>
            <a:lvl6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algn="ctr" defTabSz="805982" eaLnBrk="1" fontAlgn="auto" hangingPunct="1">
              <a:spcBef>
                <a:spcPct val="0"/>
              </a:spcBef>
              <a:spcAft>
                <a:spcPts val="0"/>
              </a:spcAft>
              <a:buNone/>
              <a:defRPr/>
            </a:pPr>
            <a:r>
              <a:rPr lang="en-US" altLang="ja-JP" sz="1015">
                <a:solidFill>
                  <a:srgbClr val="000000"/>
                </a:solidFill>
                <a:latin typeface="ＭＳ Ｐゴシック" charset="-128"/>
              </a:rPr>
              <a:t>8,406</a:t>
            </a:r>
            <a:r>
              <a:rPr lang="ja-JP" altLang="en-US" sz="1015">
                <a:solidFill>
                  <a:srgbClr val="000000"/>
                </a:solidFill>
                <a:latin typeface="ＭＳ Ｐゴシック" charset="-128"/>
              </a:rPr>
              <a:t>億円</a:t>
            </a:r>
            <a:endParaRPr lang="en-US" altLang="ja-JP" sz="1015">
              <a:solidFill>
                <a:srgbClr val="000000"/>
              </a:solidFill>
              <a:latin typeface="ＭＳ Ｐゴシック" charset="-128"/>
            </a:endParaRPr>
          </a:p>
          <a:p>
            <a:pPr marL="109907" indent="-109907" algn="ctr" defTabSz="805982" eaLnBrk="1" fontAlgn="auto" hangingPunct="1">
              <a:spcBef>
                <a:spcPct val="0"/>
              </a:spcBef>
              <a:spcAft>
                <a:spcPts val="0"/>
              </a:spcAft>
              <a:buNone/>
              <a:defRPr/>
            </a:pPr>
            <a:r>
              <a:rPr lang="ja-JP" altLang="en-US" sz="1015">
                <a:solidFill>
                  <a:srgbClr val="000000"/>
                </a:solidFill>
                <a:latin typeface="ＭＳ Ｐゴシック" charset="-128"/>
              </a:rPr>
              <a:t>（</a:t>
            </a:r>
            <a:r>
              <a:rPr lang="en-US" altLang="ja-JP" sz="1015">
                <a:solidFill>
                  <a:srgbClr val="000000"/>
                </a:solidFill>
                <a:latin typeface="ＭＳ Ｐゴシック" charset="-128"/>
              </a:rPr>
              <a:t>+14.4%</a:t>
            </a:r>
            <a:r>
              <a:rPr lang="ja-JP" altLang="en-US" sz="1015">
                <a:solidFill>
                  <a:srgbClr val="000000"/>
                </a:solidFill>
                <a:latin typeface="ＭＳ Ｐゴシック" charset="-128"/>
              </a:rPr>
              <a:t>）</a:t>
            </a:r>
          </a:p>
        </p:txBody>
      </p:sp>
      <p:sp>
        <p:nvSpPr>
          <p:cNvPr id="18449" name="正方形/長方形 11"/>
          <p:cNvSpPr>
            <a:spLocks noChangeArrowheads="1"/>
          </p:cNvSpPr>
          <p:nvPr/>
        </p:nvSpPr>
        <p:spPr bwMode="auto">
          <a:xfrm>
            <a:off x="4605232" y="2224249"/>
            <a:ext cx="697734" cy="359020"/>
          </a:xfrm>
          <a:prstGeom prst="rect">
            <a:avLst/>
          </a:prstGeom>
          <a:solidFill>
            <a:schemeClr val="bg1"/>
          </a:solidFill>
          <a:ln w="9525" algn="ctr">
            <a:solidFill>
              <a:schemeClr val="tx1"/>
            </a:solidFill>
            <a:round/>
            <a:headEnd/>
            <a:tailEnd/>
          </a:ln>
        </p:spPr>
        <p:txBody>
          <a:bodyPr lIns="33954" tIns="6789" rIns="33954" bIns="6789" anchor="ctr"/>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457200" indent="-285750" defTabSz="873125" eaLnBrk="0" hangingPunct="0">
              <a:spcBef>
                <a:spcPct val="20000"/>
              </a:spcBef>
              <a:buChar char="–"/>
              <a:defRPr kumimoji="1" sz="2800">
                <a:solidFill>
                  <a:schemeClr val="tx1"/>
                </a:solidFill>
                <a:latin typeface="Arial" charset="0"/>
                <a:ea typeface="ＭＳ Ｐゴシック" charset="-128"/>
              </a:defRPr>
            </a:lvl2pPr>
            <a:lvl3pPr marL="914400" indent="-228600" defTabSz="873125" eaLnBrk="0" hangingPunct="0">
              <a:spcBef>
                <a:spcPct val="20000"/>
              </a:spcBef>
              <a:buChar char="•"/>
              <a:defRPr kumimoji="1" sz="2400">
                <a:solidFill>
                  <a:schemeClr val="tx1"/>
                </a:solidFill>
                <a:latin typeface="Arial" charset="0"/>
                <a:ea typeface="ＭＳ Ｐゴシック" charset="-128"/>
              </a:defRPr>
            </a:lvl3pPr>
            <a:lvl4pPr marL="1371600" indent="-228600" defTabSz="873125" eaLnBrk="0" hangingPunct="0">
              <a:spcBef>
                <a:spcPct val="20000"/>
              </a:spcBef>
              <a:buChar char="–"/>
              <a:defRPr kumimoji="1" sz="2000">
                <a:solidFill>
                  <a:schemeClr val="tx1"/>
                </a:solidFill>
                <a:latin typeface="Arial" charset="0"/>
                <a:ea typeface="ＭＳ Ｐゴシック" charset="-128"/>
              </a:defRPr>
            </a:lvl4pPr>
            <a:lvl5pPr marL="1828800" indent="-228600" defTabSz="873125" eaLnBrk="0" hangingPunct="0">
              <a:spcBef>
                <a:spcPct val="20000"/>
              </a:spcBef>
              <a:buChar char="»"/>
              <a:defRPr kumimoji="1" sz="2000">
                <a:solidFill>
                  <a:schemeClr val="tx1"/>
                </a:solidFill>
                <a:latin typeface="Arial" charset="0"/>
                <a:ea typeface="ＭＳ Ｐゴシック" charset="-128"/>
              </a:defRPr>
            </a:lvl5pPr>
            <a:lvl6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algn="ctr" defTabSz="805982" eaLnBrk="1" fontAlgn="auto" hangingPunct="1">
              <a:spcBef>
                <a:spcPct val="0"/>
              </a:spcBef>
              <a:spcAft>
                <a:spcPts val="0"/>
              </a:spcAft>
              <a:buNone/>
              <a:defRPr/>
            </a:pPr>
            <a:r>
              <a:rPr lang="en-US" altLang="ja-JP" sz="1015" dirty="0">
                <a:solidFill>
                  <a:srgbClr val="000000"/>
                </a:solidFill>
                <a:latin typeface="ＭＳ Ｐゴシック" charset="-128"/>
              </a:rPr>
              <a:t>9,314</a:t>
            </a:r>
            <a:r>
              <a:rPr lang="ja-JP" altLang="en-US" sz="1015" dirty="0">
                <a:solidFill>
                  <a:srgbClr val="000000"/>
                </a:solidFill>
                <a:latin typeface="ＭＳ Ｐゴシック" charset="-128"/>
              </a:rPr>
              <a:t>億円</a:t>
            </a:r>
            <a:endParaRPr lang="en-US" altLang="ja-JP" sz="1015" dirty="0">
              <a:solidFill>
                <a:srgbClr val="000000"/>
              </a:solidFill>
              <a:latin typeface="ＭＳ Ｐゴシック" charset="-128"/>
            </a:endParaRPr>
          </a:p>
          <a:p>
            <a:pPr marL="109907" indent="-109907" algn="ctr" defTabSz="805982" eaLnBrk="1" fontAlgn="auto" hangingPunct="1">
              <a:spcBef>
                <a:spcPct val="0"/>
              </a:spcBef>
              <a:spcAft>
                <a:spcPts val="0"/>
              </a:spcAft>
              <a:buNone/>
              <a:defRPr/>
            </a:pPr>
            <a:r>
              <a:rPr lang="ja-JP" altLang="en-US" sz="1015" dirty="0">
                <a:solidFill>
                  <a:srgbClr val="000000"/>
                </a:solidFill>
                <a:latin typeface="ＭＳ Ｐゴシック" charset="-128"/>
              </a:rPr>
              <a:t>（</a:t>
            </a:r>
            <a:r>
              <a:rPr lang="en-US" altLang="ja-JP" sz="1015" dirty="0">
                <a:solidFill>
                  <a:srgbClr val="000000"/>
                </a:solidFill>
                <a:latin typeface="ＭＳ Ｐゴシック" charset="-128"/>
              </a:rPr>
              <a:t>+10.8%</a:t>
            </a:r>
            <a:r>
              <a:rPr lang="ja-JP" altLang="en-US" sz="1015" dirty="0">
                <a:solidFill>
                  <a:srgbClr val="000000"/>
                </a:solidFill>
                <a:latin typeface="ＭＳ Ｐゴシック" charset="-128"/>
              </a:rPr>
              <a:t>）</a:t>
            </a:r>
          </a:p>
        </p:txBody>
      </p:sp>
      <p:sp>
        <p:nvSpPr>
          <p:cNvPr id="19" name="正方形/長方形 23"/>
          <p:cNvSpPr>
            <a:spLocks noChangeArrowheads="1"/>
          </p:cNvSpPr>
          <p:nvPr/>
        </p:nvSpPr>
        <p:spPr bwMode="auto">
          <a:xfrm>
            <a:off x="7733330" y="1110404"/>
            <a:ext cx="748692" cy="357554"/>
          </a:xfrm>
          <a:prstGeom prst="rect">
            <a:avLst/>
          </a:prstGeom>
          <a:solidFill>
            <a:schemeClr val="bg1"/>
          </a:solidFill>
          <a:ln w="9525" algn="ctr">
            <a:solidFill>
              <a:schemeClr val="tx1"/>
            </a:solidFill>
            <a:round/>
            <a:headEnd/>
            <a:tailEnd/>
          </a:ln>
        </p:spPr>
        <p:txBody>
          <a:bodyPr lIns="33954" tIns="6789" rIns="33954" bIns="6789" anchor="ctr"/>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457200" indent="-285750" defTabSz="873125" eaLnBrk="0" hangingPunct="0">
              <a:spcBef>
                <a:spcPct val="20000"/>
              </a:spcBef>
              <a:buChar char="–"/>
              <a:defRPr kumimoji="1" sz="2800">
                <a:solidFill>
                  <a:schemeClr val="tx1"/>
                </a:solidFill>
                <a:latin typeface="Arial" charset="0"/>
                <a:ea typeface="ＭＳ Ｐゴシック" charset="-128"/>
              </a:defRPr>
            </a:lvl2pPr>
            <a:lvl3pPr marL="914400" indent="-228600" defTabSz="873125" eaLnBrk="0" hangingPunct="0">
              <a:spcBef>
                <a:spcPct val="20000"/>
              </a:spcBef>
              <a:buChar char="•"/>
              <a:defRPr kumimoji="1" sz="2400">
                <a:solidFill>
                  <a:schemeClr val="tx1"/>
                </a:solidFill>
                <a:latin typeface="Arial" charset="0"/>
                <a:ea typeface="ＭＳ Ｐゴシック" charset="-128"/>
              </a:defRPr>
            </a:lvl3pPr>
            <a:lvl4pPr marL="1371600" indent="-228600" defTabSz="873125" eaLnBrk="0" hangingPunct="0">
              <a:spcBef>
                <a:spcPct val="20000"/>
              </a:spcBef>
              <a:buChar char="–"/>
              <a:defRPr kumimoji="1" sz="2000">
                <a:solidFill>
                  <a:schemeClr val="tx1"/>
                </a:solidFill>
                <a:latin typeface="Arial" charset="0"/>
                <a:ea typeface="ＭＳ Ｐゴシック" charset="-128"/>
              </a:defRPr>
            </a:lvl4pPr>
            <a:lvl5pPr marL="1828800" indent="-228600" defTabSz="873125" eaLnBrk="0" hangingPunct="0">
              <a:spcBef>
                <a:spcPct val="20000"/>
              </a:spcBef>
              <a:buChar char="»"/>
              <a:defRPr kumimoji="1" sz="2000">
                <a:solidFill>
                  <a:schemeClr val="tx1"/>
                </a:solidFill>
                <a:latin typeface="Arial" charset="0"/>
                <a:ea typeface="ＭＳ Ｐゴシック" charset="-128"/>
              </a:defRPr>
            </a:lvl5pPr>
            <a:lvl6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09907" indent="-109907" algn="ctr" defTabSz="805982" eaLnBrk="1" fontAlgn="auto" hangingPunct="1">
              <a:spcBef>
                <a:spcPct val="0"/>
              </a:spcBef>
              <a:spcAft>
                <a:spcPts val="0"/>
              </a:spcAft>
              <a:buNone/>
              <a:defRPr/>
            </a:pPr>
            <a:r>
              <a:rPr lang="en-US" altLang="ja-JP" sz="1015" dirty="0">
                <a:solidFill>
                  <a:srgbClr val="000000"/>
                </a:solidFill>
                <a:latin typeface="ＭＳ Ｐゴシック" charset="-128"/>
              </a:rPr>
              <a:t>13,810</a:t>
            </a:r>
            <a:r>
              <a:rPr lang="ja-JP" altLang="en-US" sz="1015" dirty="0">
                <a:solidFill>
                  <a:srgbClr val="000000"/>
                </a:solidFill>
                <a:latin typeface="ＭＳ Ｐゴシック" charset="-128"/>
              </a:rPr>
              <a:t>億円</a:t>
            </a:r>
            <a:endParaRPr lang="en-US" altLang="ja-JP" sz="1015" dirty="0">
              <a:solidFill>
                <a:srgbClr val="000000"/>
              </a:solidFill>
              <a:latin typeface="ＭＳ Ｐゴシック" charset="-128"/>
            </a:endParaRPr>
          </a:p>
          <a:p>
            <a:pPr marL="109907" indent="-109907" algn="ctr" defTabSz="805982" eaLnBrk="1" fontAlgn="auto" hangingPunct="1">
              <a:spcBef>
                <a:spcPct val="0"/>
              </a:spcBef>
              <a:spcAft>
                <a:spcPts val="0"/>
              </a:spcAft>
              <a:buNone/>
              <a:defRPr/>
            </a:pPr>
            <a:r>
              <a:rPr lang="ja-JP" altLang="en-US" sz="1015" dirty="0">
                <a:solidFill>
                  <a:srgbClr val="000000"/>
                </a:solidFill>
                <a:latin typeface="ＭＳ Ｐゴシック" charset="-128"/>
              </a:rPr>
              <a:t>（</a:t>
            </a:r>
            <a:r>
              <a:rPr lang="en-US" altLang="ja-JP" sz="1015" dirty="0">
                <a:solidFill>
                  <a:srgbClr val="000000"/>
                </a:solidFill>
                <a:latin typeface="ＭＳ Ｐゴシック" charset="-128"/>
              </a:rPr>
              <a:t>+9.1%</a:t>
            </a:r>
            <a:r>
              <a:rPr lang="ja-JP" altLang="en-US" sz="1015" dirty="0">
                <a:solidFill>
                  <a:srgbClr val="000000"/>
                </a:solidFill>
                <a:latin typeface="ＭＳ Ｐゴシック" charset="-128"/>
              </a:rPr>
              <a:t>）</a:t>
            </a:r>
          </a:p>
        </p:txBody>
      </p:sp>
      <p:sp>
        <p:nvSpPr>
          <p:cNvPr id="22" name="テキスト ボックス 21"/>
          <p:cNvSpPr txBox="1"/>
          <p:nvPr/>
        </p:nvSpPr>
        <p:spPr>
          <a:xfrm>
            <a:off x="0" y="264064"/>
            <a:ext cx="9179792" cy="376385"/>
          </a:xfrm>
          <a:prstGeom prst="rect">
            <a:avLst/>
          </a:prstGeom>
          <a:solidFill>
            <a:schemeClr val="tx2"/>
          </a:solidFill>
        </p:spPr>
        <p:txBody>
          <a:bodyPr wrap="square" rtlCol="0" anchor="ctr">
            <a:spAutoFit/>
          </a:bodyPr>
          <a:lstStyle/>
          <a:p>
            <a:pPr algn="ctr" fontAlgn="auto">
              <a:spcBef>
                <a:spcPts val="0"/>
              </a:spcBef>
              <a:spcAft>
                <a:spcPts val="0"/>
              </a:spcAft>
              <a:defRPr/>
            </a:pPr>
            <a:r>
              <a:rPr lang="ja-JP" altLang="en-US" sz="1846" b="1" dirty="0">
                <a:solidFill>
                  <a:prstClr val="white"/>
                </a:solidFill>
                <a:latin typeface="ＭＳ Ｐゴシック"/>
                <a:ea typeface="ＭＳ Ｐゴシック"/>
              </a:rPr>
              <a:t>障害福祉サービス等予算の推移</a:t>
            </a:r>
          </a:p>
        </p:txBody>
      </p:sp>
      <p:sp>
        <p:nvSpPr>
          <p:cNvPr id="20"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1" name="正方形/長方形 20"/>
          <p:cNvSpPr/>
          <p:nvPr/>
        </p:nvSpPr>
        <p:spPr>
          <a:xfrm>
            <a:off x="755576" y="4786102"/>
            <a:ext cx="659659" cy="2607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b="1" dirty="0" smtClean="0"/>
              <a:t>4,473</a:t>
            </a:r>
            <a:r>
              <a:rPr kumimoji="1" lang="ja-JP" altLang="en-US" sz="800" b="1" dirty="0" smtClean="0"/>
              <a:t>億円</a:t>
            </a:r>
            <a:endParaRPr kumimoji="1" lang="ja-JP" altLang="en-US" sz="800" b="1" dirty="0"/>
          </a:p>
        </p:txBody>
      </p:sp>
      <p:sp>
        <p:nvSpPr>
          <p:cNvPr id="23" name="正方形/長方形 22"/>
          <p:cNvSpPr/>
          <p:nvPr/>
        </p:nvSpPr>
        <p:spPr>
          <a:xfrm>
            <a:off x="1441149" y="4654664"/>
            <a:ext cx="618035" cy="2686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b="1" dirty="0" smtClean="0"/>
              <a:t>4,945</a:t>
            </a:r>
            <a:r>
              <a:rPr kumimoji="1" lang="ja-JP" altLang="en-US" sz="800" b="1" dirty="0" smtClean="0"/>
              <a:t>億円</a:t>
            </a:r>
            <a:endParaRPr kumimoji="1" lang="ja-JP" altLang="en-US" sz="800" b="1" dirty="0"/>
          </a:p>
        </p:txBody>
      </p:sp>
      <p:sp>
        <p:nvSpPr>
          <p:cNvPr id="25" name="正方形/長方形 24"/>
          <p:cNvSpPr/>
          <p:nvPr/>
        </p:nvSpPr>
        <p:spPr>
          <a:xfrm>
            <a:off x="2119351" y="4610083"/>
            <a:ext cx="618035" cy="2686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b="1" dirty="0" smtClean="0"/>
              <a:t>5,071</a:t>
            </a:r>
            <a:r>
              <a:rPr kumimoji="1" lang="ja-JP" altLang="en-US" sz="800" b="1" dirty="0" smtClean="0"/>
              <a:t>億円</a:t>
            </a:r>
            <a:endParaRPr kumimoji="1" lang="ja-JP" altLang="en-US" sz="800" b="1" dirty="0"/>
          </a:p>
        </p:txBody>
      </p:sp>
      <p:sp>
        <p:nvSpPr>
          <p:cNvPr id="26" name="正方形/長方形 25"/>
          <p:cNvSpPr/>
          <p:nvPr/>
        </p:nvSpPr>
        <p:spPr>
          <a:xfrm>
            <a:off x="2757712" y="4489210"/>
            <a:ext cx="618035" cy="2686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b="1" dirty="0" smtClean="0"/>
              <a:t>5,719</a:t>
            </a:r>
            <a:r>
              <a:rPr kumimoji="1" lang="ja-JP" altLang="en-US" sz="800" b="1" dirty="0" smtClean="0"/>
              <a:t>億円</a:t>
            </a:r>
            <a:endParaRPr kumimoji="1" lang="ja-JP" altLang="en-US" sz="800" b="1" dirty="0"/>
          </a:p>
        </p:txBody>
      </p:sp>
      <p:sp>
        <p:nvSpPr>
          <p:cNvPr id="27" name="正方形/長方形 26"/>
          <p:cNvSpPr/>
          <p:nvPr/>
        </p:nvSpPr>
        <p:spPr>
          <a:xfrm>
            <a:off x="3400568" y="4421643"/>
            <a:ext cx="618035" cy="2686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b="1" dirty="0" smtClean="0"/>
              <a:t>6,341</a:t>
            </a:r>
            <a:r>
              <a:rPr kumimoji="1" lang="ja-JP" altLang="en-US" sz="800" b="1" dirty="0" smtClean="0"/>
              <a:t>億円</a:t>
            </a:r>
            <a:endParaRPr kumimoji="1" lang="ja-JP" altLang="en-US" sz="800" b="1" dirty="0"/>
          </a:p>
        </p:txBody>
      </p:sp>
      <p:sp>
        <p:nvSpPr>
          <p:cNvPr id="28" name="正方形/長方形 27"/>
          <p:cNvSpPr/>
          <p:nvPr/>
        </p:nvSpPr>
        <p:spPr>
          <a:xfrm>
            <a:off x="4032226" y="4248657"/>
            <a:ext cx="618035" cy="2686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b="1" dirty="0" smtClean="0"/>
              <a:t>7,434</a:t>
            </a:r>
            <a:r>
              <a:rPr kumimoji="1" lang="ja-JP" altLang="en-US" sz="800" b="1" dirty="0" smtClean="0"/>
              <a:t>億円</a:t>
            </a:r>
            <a:endParaRPr kumimoji="1" lang="ja-JP" altLang="en-US" sz="800" b="1" dirty="0"/>
          </a:p>
        </p:txBody>
      </p:sp>
      <p:sp>
        <p:nvSpPr>
          <p:cNvPr id="29" name="正方形/長方形 28"/>
          <p:cNvSpPr/>
          <p:nvPr/>
        </p:nvSpPr>
        <p:spPr>
          <a:xfrm>
            <a:off x="4653012" y="4138304"/>
            <a:ext cx="618035" cy="2686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b="1" dirty="0" smtClean="0"/>
              <a:t>8,229</a:t>
            </a:r>
            <a:r>
              <a:rPr kumimoji="1" lang="ja-JP" altLang="en-US" sz="800" b="1" dirty="0" smtClean="0"/>
              <a:t>億円</a:t>
            </a:r>
            <a:endParaRPr kumimoji="1" lang="ja-JP" altLang="en-US" sz="800" b="1" dirty="0"/>
          </a:p>
        </p:txBody>
      </p:sp>
      <p:sp>
        <p:nvSpPr>
          <p:cNvPr id="30" name="正方形/長方形 29"/>
          <p:cNvSpPr/>
          <p:nvPr/>
        </p:nvSpPr>
        <p:spPr>
          <a:xfrm>
            <a:off x="5267515" y="3980442"/>
            <a:ext cx="618035" cy="2686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b="1" dirty="0" smtClean="0"/>
              <a:t>9,071</a:t>
            </a:r>
            <a:r>
              <a:rPr kumimoji="1" lang="ja-JP" altLang="en-US" sz="800" b="1" dirty="0" smtClean="0"/>
              <a:t>億円</a:t>
            </a:r>
            <a:endParaRPr kumimoji="1" lang="ja-JP" altLang="en-US" sz="800" b="1" dirty="0"/>
          </a:p>
        </p:txBody>
      </p:sp>
      <p:sp>
        <p:nvSpPr>
          <p:cNvPr id="31" name="正方形/長方形 30"/>
          <p:cNvSpPr/>
          <p:nvPr/>
        </p:nvSpPr>
        <p:spPr>
          <a:xfrm>
            <a:off x="5895336" y="3897025"/>
            <a:ext cx="618035" cy="2686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b="1" dirty="0" smtClean="0"/>
              <a:t>9,330</a:t>
            </a:r>
            <a:r>
              <a:rPr kumimoji="1" lang="ja-JP" altLang="en-US" sz="800" b="1" dirty="0" smtClean="0"/>
              <a:t>億円</a:t>
            </a:r>
            <a:endParaRPr kumimoji="1" lang="ja-JP" altLang="en-US" sz="800" b="1" dirty="0"/>
          </a:p>
        </p:txBody>
      </p:sp>
      <p:sp>
        <p:nvSpPr>
          <p:cNvPr id="32" name="正方形/長方形 31"/>
          <p:cNvSpPr/>
          <p:nvPr/>
        </p:nvSpPr>
        <p:spPr>
          <a:xfrm>
            <a:off x="6513371" y="3830428"/>
            <a:ext cx="618035" cy="2686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b="1" dirty="0" smtClean="0"/>
              <a:t>9,701</a:t>
            </a:r>
            <a:r>
              <a:rPr kumimoji="1" lang="ja-JP" altLang="en-US" sz="800" b="1" dirty="0" smtClean="0"/>
              <a:t>億円</a:t>
            </a:r>
            <a:endParaRPr kumimoji="1" lang="ja-JP" altLang="en-US" sz="800" b="1" dirty="0"/>
          </a:p>
        </p:txBody>
      </p:sp>
      <p:sp>
        <p:nvSpPr>
          <p:cNvPr id="33" name="正方形/長方形 32"/>
          <p:cNvSpPr/>
          <p:nvPr/>
        </p:nvSpPr>
        <p:spPr>
          <a:xfrm>
            <a:off x="7129516" y="3722701"/>
            <a:ext cx="618035" cy="2686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b="1" dirty="0" smtClean="0"/>
              <a:t>10,391</a:t>
            </a:r>
          </a:p>
          <a:p>
            <a:pPr algn="ctr"/>
            <a:r>
              <a:rPr kumimoji="1" lang="ja-JP" altLang="en-US" sz="800" b="1" dirty="0" smtClean="0"/>
              <a:t>億円</a:t>
            </a:r>
            <a:endParaRPr kumimoji="1" lang="ja-JP" altLang="en-US" sz="800" b="1" dirty="0"/>
          </a:p>
        </p:txBody>
      </p:sp>
      <p:sp>
        <p:nvSpPr>
          <p:cNvPr id="34" name="正方形/長方形 33"/>
          <p:cNvSpPr/>
          <p:nvPr/>
        </p:nvSpPr>
        <p:spPr>
          <a:xfrm>
            <a:off x="7773058" y="3588356"/>
            <a:ext cx="618035" cy="2686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800" b="1" dirty="0" smtClean="0"/>
              <a:t>10,997</a:t>
            </a:r>
          </a:p>
          <a:p>
            <a:pPr algn="ctr"/>
            <a:r>
              <a:rPr kumimoji="1" lang="ja-JP" altLang="en-US" sz="800" b="1" dirty="0" smtClean="0"/>
              <a:t>億円</a:t>
            </a:r>
            <a:endParaRPr kumimoji="1" lang="ja-JP" altLang="en-US" sz="800" b="1" dirty="0"/>
          </a:p>
        </p:txBody>
      </p:sp>
      <p:sp>
        <p:nvSpPr>
          <p:cNvPr id="2" name="スライド番号プレースホルダー 1"/>
          <p:cNvSpPr>
            <a:spLocks noGrp="1"/>
          </p:cNvSpPr>
          <p:nvPr>
            <p:ph type="sldNum" sz="quarter" idx="12"/>
          </p:nvPr>
        </p:nvSpPr>
        <p:spPr>
          <a:xfrm>
            <a:off x="7053375" y="6387511"/>
            <a:ext cx="2057400" cy="365125"/>
          </a:xfrm>
        </p:spPr>
        <p:txBody>
          <a:bodyPr/>
          <a:lstStyle/>
          <a:p>
            <a:pPr>
              <a:defRPr/>
            </a:pPr>
            <a:fld id="{804D6B79-3AEB-42FE-A736-A41F7AEA0445}" type="slidenum">
              <a:rPr lang="en-US" altLang="ja-JP" smtClean="0"/>
              <a:pPr>
                <a:defRPr/>
              </a:pPr>
              <a:t>20</a:t>
            </a:fld>
            <a:endParaRPr lang="en-US" altLang="ja-JP" dirty="0"/>
          </a:p>
        </p:txBody>
      </p:sp>
    </p:spTree>
    <p:extLst>
      <p:ext uri="{BB962C8B-B14F-4D97-AF65-F5344CB8AC3E}">
        <p14:creationId xmlns:p14="http://schemas.microsoft.com/office/powerpoint/2010/main" val="3351899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52117" y="727944"/>
          <a:ext cx="9024001" cy="4884906"/>
        </p:xfrm>
        <a:graphic>
          <a:graphicData uri="http://schemas.openxmlformats.org/drawingml/2006/table">
            <a:tbl>
              <a:tblPr firstRow="1" bandRow="1">
                <a:tableStyleId>{5C22544A-7EE6-4342-B048-85BDC9FD1C3A}</a:tableStyleId>
              </a:tblPr>
              <a:tblGrid>
                <a:gridCol w="1640881">
                  <a:extLst>
                    <a:ext uri="{9D8B030D-6E8A-4147-A177-3AD203B41FA5}">
                      <a16:colId xmlns:a16="http://schemas.microsoft.com/office/drawing/2014/main" val="20000"/>
                    </a:ext>
                  </a:extLst>
                </a:gridCol>
                <a:gridCol w="1230520">
                  <a:extLst>
                    <a:ext uri="{9D8B030D-6E8A-4147-A177-3AD203B41FA5}">
                      <a16:colId xmlns:a16="http://schemas.microsoft.com/office/drawing/2014/main" val="20001"/>
                    </a:ext>
                  </a:extLst>
                </a:gridCol>
                <a:gridCol w="1230520">
                  <a:extLst>
                    <a:ext uri="{9D8B030D-6E8A-4147-A177-3AD203B41FA5}">
                      <a16:colId xmlns:a16="http://schemas.microsoft.com/office/drawing/2014/main" val="20002"/>
                    </a:ext>
                  </a:extLst>
                </a:gridCol>
                <a:gridCol w="1230520">
                  <a:extLst>
                    <a:ext uri="{9D8B030D-6E8A-4147-A177-3AD203B41FA5}">
                      <a16:colId xmlns:a16="http://schemas.microsoft.com/office/drawing/2014/main" val="20003"/>
                    </a:ext>
                  </a:extLst>
                </a:gridCol>
                <a:gridCol w="1230520">
                  <a:extLst>
                    <a:ext uri="{9D8B030D-6E8A-4147-A177-3AD203B41FA5}">
                      <a16:colId xmlns:a16="http://schemas.microsoft.com/office/drawing/2014/main" val="20004"/>
                    </a:ext>
                  </a:extLst>
                </a:gridCol>
                <a:gridCol w="1230520">
                  <a:extLst>
                    <a:ext uri="{9D8B030D-6E8A-4147-A177-3AD203B41FA5}">
                      <a16:colId xmlns:a16="http://schemas.microsoft.com/office/drawing/2014/main" val="20005"/>
                    </a:ext>
                  </a:extLst>
                </a:gridCol>
                <a:gridCol w="1230520">
                  <a:extLst>
                    <a:ext uri="{9D8B030D-6E8A-4147-A177-3AD203B41FA5}">
                      <a16:colId xmlns:a16="http://schemas.microsoft.com/office/drawing/2014/main" val="20006"/>
                    </a:ext>
                  </a:extLst>
                </a:gridCol>
              </a:tblGrid>
              <a:tr h="365762">
                <a:tc>
                  <a:txBody>
                    <a:bodyPr/>
                    <a:lstStyle/>
                    <a:p>
                      <a:pPr algn="ctr"/>
                      <a:endParaRPr kumimoji="1" lang="en-US" altLang="ja-JP" sz="1800" dirty="0"/>
                    </a:p>
                  </a:txBody>
                  <a:tcPr marT="42204" marB="42204" anchor="ctr">
                    <a:lnB w="19050" cap="flat" cmpd="sng" algn="ctr">
                      <a:solidFill>
                        <a:schemeClr val="bg1"/>
                      </a:solidFill>
                      <a:prstDash val="solid"/>
                      <a:round/>
                      <a:headEnd type="none" w="med" len="med"/>
                      <a:tailEnd type="none" w="med" len="med"/>
                    </a:lnB>
                  </a:tcPr>
                </a:tc>
                <a:tc gridSpan="2">
                  <a:txBody>
                    <a:bodyPr/>
                    <a:lstStyle/>
                    <a:p>
                      <a:pPr algn="ctr"/>
                      <a:r>
                        <a:rPr kumimoji="1" lang="ja-JP" altLang="en-US" sz="1800" dirty="0"/>
                        <a:t>医療</a:t>
                      </a:r>
                      <a:endParaRPr kumimoji="1" lang="en-US" altLang="ja-JP" sz="1800" dirty="0"/>
                    </a:p>
                  </a:txBody>
                  <a:tcPr marT="42204" marB="42204" anchor="ctr">
                    <a:lnB w="19050" cap="flat" cmpd="sng" algn="ctr">
                      <a:solidFill>
                        <a:schemeClr val="bg1"/>
                      </a:solidFill>
                      <a:prstDash val="solid"/>
                      <a:round/>
                      <a:headEnd type="none" w="med" len="med"/>
                      <a:tailEnd type="none" w="med" len="med"/>
                    </a:lnB>
                  </a:tcPr>
                </a:tc>
                <a:tc hMerge="1">
                  <a:txBody>
                    <a:bodyPr/>
                    <a:lstStyle/>
                    <a:p>
                      <a:pPr algn="ctr"/>
                      <a:endParaRPr kumimoji="1" lang="en-US" altLang="ja-JP" sz="1400" dirty="0"/>
                    </a:p>
                  </a:txBody>
                  <a:tcPr anchor="ctr"/>
                </a:tc>
                <a:tc gridSpan="2">
                  <a:txBody>
                    <a:bodyPr/>
                    <a:lstStyle/>
                    <a:p>
                      <a:pPr algn="ctr"/>
                      <a:r>
                        <a:rPr kumimoji="1" lang="ja-JP" altLang="en-US" sz="1800" dirty="0"/>
                        <a:t>介護</a:t>
                      </a:r>
                      <a:endParaRPr kumimoji="1" lang="en-US" altLang="ja-JP" sz="1800" dirty="0"/>
                    </a:p>
                  </a:txBody>
                  <a:tcPr marT="42204" marB="42204" anchor="ctr">
                    <a:lnB w="19050" cap="flat" cmpd="sng" algn="ctr">
                      <a:solidFill>
                        <a:schemeClr val="bg1"/>
                      </a:solidFill>
                      <a:prstDash val="solid"/>
                      <a:round/>
                      <a:headEnd type="none" w="med" len="med"/>
                      <a:tailEnd type="none" w="med" len="med"/>
                    </a:lnB>
                  </a:tcPr>
                </a:tc>
                <a:tc hMerge="1">
                  <a:txBody>
                    <a:bodyPr/>
                    <a:lstStyle/>
                    <a:p>
                      <a:pPr algn="ctr"/>
                      <a:endParaRPr kumimoji="1" lang="en-US" altLang="ja-JP" sz="1400" dirty="0"/>
                    </a:p>
                  </a:txBody>
                  <a:tcPr anchor="ctr"/>
                </a:tc>
                <a:tc gridSpan="2">
                  <a:txBody>
                    <a:bodyPr/>
                    <a:lstStyle/>
                    <a:p>
                      <a:pPr algn="ctr"/>
                      <a:r>
                        <a:rPr kumimoji="1" lang="ja-JP" altLang="en-US" sz="1800" dirty="0"/>
                        <a:t>障害</a:t>
                      </a:r>
                      <a:endParaRPr kumimoji="1" lang="en-US" altLang="ja-JP" sz="1800" dirty="0"/>
                    </a:p>
                  </a:txBody>
                  <a:tcPr marT="42204" marB="42204" anchor="ctr">
                    <a:lnB w="19050" cap="flat" cmpd="sng" algn="ctr">
                      <a:solidFill>
                        <a:schemeClr val="bg1"/>
                      </a:solidFill>
                      <a:prstDash val="solid"/>
                      <a:round/>
                      <a:headEnd type="none" w="med" len="med"/>
                      <a:tailEnd type="none" w="med" len="med"/>
                    </a:lnB>
                  </a:tcPr>
                </a:tc>
                <a:tc hMerge="1">
                  <a:txBody>
                    <a:bodyPr/>
                    <a:lstStyle/>
                    <a:p>
                      <a:pPr algn="ctr"/>
                      <a:endParaRPr kumimoji="1" lang="ja-JP" altLang="en-US" sz="1400" dirty="0"/>
                    </a:p>
                  </a:txBody>
                  <a:tcPr anchor="ctr"/>
                </a:tc>
                <a:extLst>
                  <a:ext uri="{0D108BD9-81ED-4DB2-BD59-A6C34878D82A}">
                    <a16:rowId xmlns:a16="http://schemas.microsoft.com/office/drawing/2014/main" val="10000"/>
                  </a:ext>
                </a:extLst>
              </a:tr>
              <a:tr h="450168">
                <a:tc>
                  <a:txBody>
                    <a:bodyPr/>
                    <a:lstStyle/>
                    <a:p>
                      <a:pPr algn="ctr"/>
                      <a:endParaRPr kumimoji="1" lang="ja-JP" altLang="en-US" sz="2200" dirty="0">
                        <a:latin typeface="+mj-ea"/>
                        <a:ea typeface="+mj-ea"/>
                      </a:endParaRPr>
                    </a:p>
                  </a:txBody>
                  <a:tcPr marT="42204" marB="42204" anchor="ctr">
                    <a:lnT w="1905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a:latin typeface="+mj-ea"/>
                          <a:ea typeface="+mj-ea"/>
                        </a:rPr>
                        <a:t>総費用額</a:t>
                      </a:r>
                      <a:endParaRPr kumimoji="1" lang="en-US" altLang="ja-JP" sz="1200" dirty="0">
                        <a:latin typeface="+mj-ea"/>
                        <a:ea typeface="+mj-ea"/>
                      </a:endParaRPr>
                    </a:p>
                  </a:txBody>
                  <a:tcPr marT="42204" marB="42204" anchor="ctr">
                    <a:lnT w="19050" cap="flat" cmpd="sng" algn="ctr">
                      <a:solidFill>
                        <a:schemeClr val="bg1"/>
                      </a:solidFill>
                      <a:prstDash val="solid"/>
                      <a:round/>
                      <a:headEnd type="none" w="med" len="med"/>
                      <a:tailEnd type="none" w="med" len="med"/>
                    </a:lnT>
                  </a:tcPr>
                </a:tc>
                <a:tc>
                  <a:txBody>
                    <a:bodyPr/>
                    <a:lstStyle/>
                    <a:p>
                      <a:pPr algn="ctr"/>
                      <a:r>
                        <a:rPr kumimoji="1" lang="ja-JP" altLang="en-US" sz="1200" dirty="0">
                          <a:latin typeface="+mj-ea"/>
                          <a:ea typeface="+mj-ea"/>
                        </a:rPr>
                        <a:t>伸び率</a:t>
                      </a:r>
                      <a:endParaRPr kumimoji="1" lang="en-US" altLang="ja-JP" sz="1200" dirty="0">
                        <a:latin typeface="+mj-ea"/>
                        <a:ea typeface="+mj-ea"/>
                      </a:endParaRPr>
                    </a:p>
                    <a:p>
                      <a:pPr algn="ctr"/>
                      <a:r>
                        <a:rPr kumimoji="1" lang="ja-JP" altLang="en-US" sz="1200" dirty="0">
                          <a:latin typeface="+mj-ea"/>
                          <a:ea typeface="+mj-ea"/>
                        </a:rPr>
                        <a:t>（対前年度）</a:t>
                      </a:r>
                    </a:p>
                  </a:txBody>
                  <a:tcPr marT="42204" marB="42204" anchor="ctr">
                    <a:lnT w="1905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a:latin typeface="+mj-ea"/>
                          <a:ea typeface="+mj-ea"/>
                        </a:rPr>
                        <a:t>総費用額</a:t>
                      </a:r>
                      <a:endParaRPr kumimoji="1" lang="en-US" altLang="ja-JP" sz="1200" dirty="0">
                        <a:latin typeface="+mj-ea"/>
                        <a:ea typeface="+mj-ea"/>
                      </a:endParaRPr>
                    </a:p>
                  </a:txBody>
                  <a:tcPr marT="42204" marB="42204" anchor="ctr">
                    <a:lnT w="19050" cap="flat" cmpd="sng" algn="ctr">
                      <a:solidFill>
                        <a:schemeClr val="bg1"/>
                      </a:solidFill>
                      <a:prstDash val="solid"/>
                      <a:round/>
                      <a:headEnd type="none" w="med" len="med"/>
                      <a:tailEnd type="none" w="med" len="med"/>
                    </a:lnT>
                  </a:tcPr>
                </a:tc>
                <a:tc>
                  <a:txBody>
                    <a:bodyPr/>
                    <a:lstStyle/>
                    <a:p>
                      <a:pPr algn="ctr"/>
                      <a:r>
                        <a:rPr kumimoji="1" lang="ja-JP" altLang="en-US" sz="1200" dirty="0">
                          <a:latin typeface="+mj-ea"/>
                          <a:ea typeface="+mj-ea"/>
                        </a:rPr>
                        <a:t>伸び率</a:t>
                      </a:r>
                      <a:endParaRPr kumimoji="1" lang="en-US" altLang="ja-JP" sz="1200" dirty="0">
                        <a:latin typeface="+mj-ea"/>
                        <a:ea typeface="+mj-ea"/>
                      </a:endParaRPr>
                    </a:p>
                    <a:p>
                      <a:pPr algn="ctr"/>
                      <a:r>
                        <a:rPr kumimoji="1" lang="ja-JP" altLang="en-US" sz="1200" dirty="0">
                          <a:latin typeface="+mj-ea"/>
                          <a:ea typeface="+mj-ea"/>
                        </a:rPr>
                        <a:t>（対前年度）</a:t>
                      </a:r>
                    </a:p>
                  </a:txBody>
                  <a:tcPr marT="42204" marB="42204" anchor="ctr">
                    <a:lnT w="1905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a:latin typeface="+mj-ea"/>
                          <a:ea typeface="+mj-ea"/>
                        </a:rPr>
                        <a:t>総費用額</a:t>
                      </a:r>
                      <a:endParaRPr kumimoji="1" lang="en-US" altLang="ja-JP" sz="1200" dirty="0">
                        <a:latin typeface="+mj-ea"/>
                        <a:ea typeface="+mj-ea"/>
                      </a:endParaRPr>
                    </a:p>
                  </a:txBody>
                  <a:tcPr marT="42204" marB="42204" anchor="ctr">
                    <a:lnT w="19050" cap="flat" cmpd="sng" algn="ctr">
                      <a:solidFill>
                        <a:schemeClr val="bg1"/>
                      </a:solidFill>
                      <a:prstDash val="solid"/>
                      <a:round/>
                      <a:headEnd type="none" w="med" len="med"/>
                      <a:tailEnd type="none" w="med" len="med"/>
                    </a:lnT>
                  </a:tcPr>
                </a:tc>
                <a:tc>
                  <a:txBody>
                    <a:bodyPr/>
                    <a:lstStyle/>
                    <a:p>
                      <a:pPr algn="ctr"/>
                      <a:r>
                        <a:rPr kumimoji="1" lang="ja-JP" altLang="en-US" sz="1200" dirty="0">
                          <a:latin typeface="+mj-ea"/>
                          <a:ea typeface="+mj-ea"/>
                        </a:rPr>
                        <a:t>伸び率</a:t>
                      </a:r>
                      <a:endParaRPr kumimoji="1" lang="en-US" altLang="ja-JP" sz="1200" dirty="0">
                        <a:latin typeface="+mj-ea"/>
                        <a:ea typeface="+mj-ea"/>
                      </a:endParaRPr>
                    </a:p>
                    <a:p>
                      <a:pPr algn="ctr"/>
                      <a:r>
                        <a:rPr kumimoji="1" lang="ja-JP" altLang="en-US" sz="1200" dirty="0">
                          <a:latin typeface="+mj-ea"/>
                          <a:ea typeface="+mj-ea"/>
                        </a:rPr>
                        <a:t>（対前年度）</a:t>
                      </a:r>
                    </a:p>
                  </a:txBody>
                  <a:tcPr marT="42204" marB="42204"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242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平成１８年度</a:t>
                      </a:r>
                    </a:p>
                  </a:txBody>
                  <a:tcPr marT="42204" marB="42204" anchor="ctr"/>
                </a:tc>
                <a:tc>
                  <a:txBody>
                    <a:bodyPr/>
                    <a:lstStyle/>
                    <a:p>
                      <a:pPr algn="ctr">
                        <a:lnSpc>
                          <a:spcPts val="1400"/>
                        </a:lnSpc>
                      </a:pPr>
                      <a:r>
                        <a:rPr kumimoji="1" lang="ja-JP" altLang="en-US" sz="1200" kern="1200" dirty="0">
                          <a:latin typeface="+mj-ea"/>
                          <a:ea typeface="+mj-ea"/>
                        </a:rPr>
                        <a:t>３３．１兆円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０．０％</a:t>
                      </a:r>
                    </a:p>
                  </a:txBody>
                  <a:tcPr marT="42204" marB="42204" anchor="ctr"/>
                </a:tc>
                <a:tc>
                  <a:txBody>
                    <a:bodyPr/>
                    <a:lstStyle/>
                    <a:p>
                      <a:pPr algn="ctr">
                        <a:lnSpc>
                          <a:spcPts val="1400"/>
                        </a:lnSpc>
                      </a:pPr>
                      <a:r>
                        <a:rPr kumimoji="1" lang="ja-JP" altLang="en-US" sz="1200" kern="1200" dirty="0">
                          <a:latin typeface="+mj-ea"/>
                          <a:ea typeface="+mj-ea"/>
                        </a:rPr>
                        <a:t>６．４兆円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０．０％</a:t>
                      </a:r>
                    </a:p>
                  </a:txBody>
                  <a:tcPr marT="42204" marB="42204" anchor="ctr"/>
                </a:tc>
                <a:tc>
                  <a:txBody>
                    <a:bodyPr/>
                    <a:lstStyle/>
                    <a:p>
                      <a:pPr algn="ctr">
                        <a:lnSpc>
                          <a:spcPts val="1400"/>
                        </a:lnSpc>
                      </a:pPr>
                      <a:r>
                        <a:rPr kumimoji="1" lang="ja-JP" altLang="en-US" sz="1200" kern="1200" dirty="0">
                          <a:latin typeface="+mj-ea"/>
                          <a:ea typeface="+mj-ea"/>
                        </a:rPr>
                        <a:t>０．６兆円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a:t>
                      </a:r>
                    </a:p>
                  </a:txBody>
                  <a:tcPr marT="42204" marB="42204" anchor="ctr"/>
                </a:tc>
                <a:extLst>
                  <a:ext uri="{0D108BD9-81ED-4DB2-BD59-A6C34878D82A}">
                    <a16:rowId xmlns:a16="http://schemas.microsoft.com/office/drawing/2014/main" val="10002"/>
                  </a:ext>
                </a:extLst>
              </a:tr>
              <a:tr h="3242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平成１９年度</a:t>
                      </a:r>
                    </a:p>
                  </a:txBody>
                  <a:tcPr marT="42204" marB="42204" anchor="ctr"/>
                </a:tc>
                <a:tc>
                  <a:txBody>
                    <a:bodyPr/>
                    <a:lstStyle/>
                    <a:p>
                      <a:pPr algn="ctr">
                        <a:lnSpc>
                          <a:spcPts val="1400"/>
                        </a:lnSpc>
                      </a:pPr>
                      <a:r>
                        <a:rPr kumimoji="1" lang="ja-JP" altLang="en-US" sz="1200" kern="1200" dirty="0">
                          <a:latin typeface="+mj-ea"/>
                          <a:ea typeface="+mj-ea"/>
                        </a:rPr>
                        <a:t>３４．１兆円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３．０％</a:t>
                      </a:r>
                    </a:p>
                  </a:txBody>
                  <a:tcPr marT="42204" marB="42204" anchor="ctr"/>
                </a:tc>
                <a:tc>
                  <a:txBody>
                    <a:bodyPr/>
                    <a:lstStyle/>
                    <a:p>
                      <a:pPr algn="ctr">
                        <a:lnSpc>
                          <a:spcPts val="1400"/>
                        </a:lnSpc>
                      </a:pPr>
                      <a:r>
                        <a:rPr kumimoji="1" lang="ja-JP" altLang="en-US" sz="1200" kern="1200" dirty="0">
                          <a:latin typeface="+mj-ea"/>
                          <a:ea typeface="+mj-ea"/>
                        </a:rPr>
                        <a:t>６．７兆円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４．９％</a:t>
                      </a:r>
                    </a:p>
                  </a:txBody>
                  <a:tcPr marT="42204" marB="42204" anchor="ctr"/>
                </a:tc>
                <a:tc>
                  <a:txBody>
                    <a:bodyPr/>
                    <a:lstStyle/>
                    <a:p>
                      <a:pPr algn="ctr">
                        <a:lnSpc>
                          <a:spcPts val="1400"/>
                        </a:lnSpc>
                      </a:pPr>
                      <a:r>
                        <a:rPr kumimoji="1" lang="ja-JP" altLang="en-US" sz="1200" kern="1200" dirty="0">
                          <a:latin typeface="+mj-ea"/>
                          <a:ea typeface="+mj-ea"/>
                        </a:rPr>
                        <a:t>０．９兆円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（６６．２％）</a:t>
                      </a:r>
                      <a:r>
                        <a:rPr kumimoji="1" lang="en-US" altLang="ja-JP" sz="1200" dirty="0">
                          <a:latin typeface="+mj-ea"/>
                          <a:ea typeface="+mj-ea"/>
                        </a:rPr>
                        <a:t>※</a:t>
                      </a:r>
                      <a:endParaRPr kumimoji="1" lang="ja-JP" altLang="en-US" sz="1200" dirty="0">
                        <a:latin typeface="+mj-ea"/>
                        <a:ea typeface="+mj-ea"/>
                      </a:endParaRPr>
                    </a:p>
                  </a:txBody>
                  <a:tcPr marT="42204" marB="42204" anchor="ctr"/>
                </a:tc>
                <a:extLst>
                  <a:ext uri="{0D108BD9-81ED-4DB2-BD59-A6C34878D82A}">
                    <a16:rowId xmlns:a16="http://schemas.microsoft.com/office/drawing/2014/main" val="10003"/>
                  </a:ext>
                </a:extLst>
              </a:tr>
              <a:tr h="3242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平成２０年度</a:t>
                      </a:r>
                    </a:p>
                  </a:txBody>
                  <a:tcPr marT="42204" marB="42204" anchor="ctr"/>
                </a:tc>
                <a:tc>
                  <a:txBody>
                    <a:bodyPr/>
                    <a:lstStyle/>
                    <a:p>
                      <a:pPr algn="ctr">
                        <a:lnSpc>
                          <a:spcPts val="1400"/>
                        </a:lnSpc>
                      </a:pPr>
                      <a:r>
                        <a:rPr kumimoji="1" lang="ja-JP" altLang="en-US" sz="1200" kern="1200" dirty="0">
                          <a:latin typeface="+mj-ea"/>
                          <a:ea typeface="+mj-ea"/>
                        </a:rPr>
                        <a:t>３４．８兆円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２．０％</a:t>
                      </a:r>
                    </a:p>
                  </a:txBody>
                  <a:tcPr marT="42204" marB="42204" anchor="ctr"/>
                </a:tc>
                <a:tc>
                  <a:txBody>
                    <a:bodyPr/>
                    <a:lstStyle/>
                    <a:p>
                      <a:pPr algn="ctr">
                        <a:lnSpc>
                          <a:spcPts val="1400"/>
                        </a:lnSpc>
                      </a:pPr>
                      <a:r>
                        <a:rPr kumimoji="1" lang="ja-JP" altLang="en-US" sz="1200" kern="1200" dirty="0">
                          <a:latin typeface="+mj-ea"/>
                          <a:ea typeface="+mj-ea"/>
                        </a:rPr>
                        <a:t>６．９兆円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４．２％</a:t>
                      </a:r>
                    </a:p>
                  </a:txBody>
                  <a:tcPr marT="42204" marB="42204" anchor="ctr"/>
                </a:tc>
                <a:tc>
                  <a:txBody>
                    <a:bodyPr/>
                    <a:lstStyle/>
                    <a:p>
                      <a:pPr algn="ctr">
                        <a:lnSpc>
                          <a:spcPts val="1400"/>
                        </a:lnSpc>
                      </a:pPr>
                      <a:r>
                        <a:rPr kumimoji="1" lang="ja-JP" altLang="en-US" sz="1200" kern="1200" dirty="0">
                          <a:latin typeface="+mj-ea"/>
                          <a:ea typeface="+mj-ea"/>
                        </a:rPr>
                        <a:t>１．０兆円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９．７％</a:t>
                      </a:r>
                    </a:p>
                  </a:txBody>
                  <a:tcPr marT="42204" marB="42204" anchor="ctr"/>
                </a:tc>
                <a:extLst>
                  <a:ext uri="{0D108BD9-81ED-4DB2-BD59-A6C34878D82A}">
                    <a16:rowId xmlns:a16="http://schemas.microsoft.com/office/drawing/2014/main" val="10004"/>
                  </a:ext>
                </a:extLst>
              </a:tr>
              <a:tr h="3242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平成２１年度</a:t>
                      </a:r>
                    </a:p>
                  </a:txBody>
                  <a:tcPr marT="42204" marB="42204" anchor="ctr"/>
                </a:tc>
                <a:tc>
                  <a:txBody>
                    <a:bodyPr/>
                    <a:lstStyle/>
                    <a:p>
                      <a:pPr algn="ctr">
                        <a:lnSpc>
                          <a:spcPts val="1400"/>
                        </a:lnSpc>
                      </a:pPr>
                      <a:r>
                        <a:rPr kumimoji="1" lang="ja-JP" altLang="en-US" sz="1200" kern="1200" dirty="0">
                          <a:latin typeface="+mj-ea"/>
                          <a:ea typeface="+mj-ea"/>
                        </a:rPr>
                        <a:t>３６．０兆円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３．４％</a:t>
                      </a:r>
                    </a:p>
                  </a:txBody>
                  <a:tcPr marT="42204" marB="42204" anchor="ctr"/>
                </a:tc>
                <a:tc>
                  <a:txBody>
                    <a:bodyPr/>
                    <a:lstStyle/>
                    <a:p>
                      <a:pPr algn="ctr">
                        <a:lnSpc>
                          <a:spcPts val="1400"/>
                        </a:lnSpc>
                      </a:pPr>
                      <a:r>
                        <a:rPr kumimoji="1" lang="ja-JP" altLang="en-US" sz="1200" kern="1200" dirty="0">
                          <a:latin typeface="+mj-ea"/>
                          <a:ea typeface="+mj-ea"/>
                        </a:rPr>
                        <a:t>７．４兆円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６．９％</a:t>
                      </a:r>
                    </a:p>
                  </a:txBody>
                  <a:tcPr marT="42204" marB="42204" anchor="ctr"/>
                </a:tc>
                <a:tc>
                  <a:txBody>
                    <a:bodyPr/>
                    <a:lstStyle/>
                    <a:p>
                      <a:pPr algn="ctr">
                        <a:lnSpc>
                          <a:spcPts val="1400"/>
                        </a:lnSpc>
                      </a:pPr>
                      <a:r>
                        <a:rPr kumimoji="1" lang="ja-JP" altLang="en-US" sz="1200" kern="1200" dirty="0">
                          <a:latin typeface="+mj-ea"/>
                          <a:ea typeface="+mj-ea"/>
                        </a:rPr>
                        <a:t>１．２兆円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１１．９％</a:t>
                      </a:r>
                    </a:p>
                  </a:txBody>
                  <a:tcPr marT="42204" marB="42204" anchor="ctr"/>
                </a:tc>
                <a:extLst>
                  <a:ext uri="{0D108BD9-81ED-4DB2-BD59-A6C34878D82A}">
                    <a16:rowId xmlns:a16="http://schemas.microsoft.com/office/drawing/2014/main" val="10005"/>
                  </a:ext>
                </a:extLst>
              </a:tr>
              <a:tr h="324269">
                <a:tc>
                  <a:txBody>
                    <a:bodyPr/>
                    <a:lstStyle/>
                    <a:p>
                      <a:pPr algn="ctr"/>
                      <a:r>
                        <a:rPr kumimoji="1" lang="ja-JP" altLang="en-US" sz="1300" dirty="0">
                          <a:latin typeface="+mj-ea"/>
                          <a:ea typeface="+mj-ea"/>
                        </a:rPr>
                        <a:t>平成２２年度</a:t>
                      </a:r>
                    </a:p>
                  </a:txBody>
                  <a:tcPr marT="42204" marB="42204" anchor="ctr"/>
                </a:tc>
                <a:tc>
                  <a:txBody>
                    <a:bodyPr/>
                    <a:lstStyle/>
                    <a:p>
                      <a:pPr algn="ctr">
                        <a:lnSpc>
                          <a:spcPts val="1400"/>
                        </a:lnSpc>
                      </a:pPr>
                      <a:r>
                        <a:rPr kumimoji="1" lang="ja-JP" altLang="en-US" sz="1200" dirty="0">
                          <a:latin typeface="+mj-ea"/>
                          <a:ea typeface="+mj-ea"/>
                        </a:rPr>
                        <a:t>３７．４兆円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３．９％</a:t>
                      </a:r>
                    </a:p>
                  </a:txBody>
                  <a:tcPr marT="42204" marB="42204" anchor="ctr"/>
                </a:tc>
                <a:tc>
                  <a:txBody>
                    <a:bodyPr/>
                    <a:lstStyle/>
                    <a:p>
                      <a:pPr algn="ctr">
                        <a:lnSpc>
                          <a:spcPts val="1400"/>
                        </a:lnSpc>
                      </a:pPr>
                      <a:r>
                        <a:rPr kumimoji="1" lang="ja-JP" altLang="en-US" sz="1200" kern="1200" dirty="0">
                          <a:latin typeface="+mj-ea"/>
                          <a:ea typeface="+mj-ea"/>
                        </a:rPr>
                        <a:t>７．８兆円</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５．２</a:t>
                      </a:r>
                      <a:r>
                        <a:rPr kumimoji="1" lang="ja-JP" altLang="en-US" sz="1200" dirty="0">
                          <a:latin typeface="+mj-ea"/>
                          <a:ea typeface="+mj-ea"/>
                        </a:rPr>
                        <a:t>％</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１．３兆円</a:t>
                      </a:r>
                      <a:endParaRPr kumimoji="1" lang="en-US" altLang="ja-JP" sz="1200" dirty="0">
                        <a:latin typeface="+mj-ea"/>
                        <a:ea typeface="+mj-ea"/>
                      </a:endParaRPr>
                    </a:p>
                  </a:txBody>
                  <a:tcPr marT="42204" marB="42204" anchor="ctr"/>
                </a:tc>
                <a:tc>
                  <a:txBody>
                    <a:bodyPr/>
                    <a:lstStyle/>
                    <a:p>
                      <a:pPr algn="ctr"/>
                      <a:r>
                        <a:rPr kumimoji="1" lang="ja-JP" altLang="en-US" sz="1200" dirty="0">
                          <a:latin typeface="+mj-ea"/>
                          <a:ea typeface="+mj-ea"/>
                        </a:rPr>
                        <a:t>９．５％</a:t>
                      </a:r>
                    </a:p>
                  </a:txBody>
                  <a:tcPr marT="42204" marB="42204" anchor="ctr"/>
                </a:tc>
                <a:extLst>
                  <a:ext uri="{0D108BD9-81ED-4DB2-BD59-A6C34878D82A}">
                    <a16:rowId xmlns:a16="http://schemas.microsoft.com/office/drawing/2014/main" val="10006"/>
                  </a:ext>
                </a:extLst>
              </a:tr>
              <a:tr h="3316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平成２３年度</a:t>
                      </a:r>
                    </a:p>
                  </a:txBody>
                  <a:tcPr marT="42204" marB="42204" anchor="ctr"/>
                </a:tc>
                <a:tc>
                  <a:txBody>
                    <a:bodyPr/>
                    <a:lstStyle/>
                    <a:p>
                      <a:pPr algn="ctr">
                        <a:lnSpc>
                          <a:spcPts val="1400"/>
                        </a:lnSpc>
                      </a:pPr>
                      <a:r>
                        <a:rPr kumimoji="1" lang="ja-JP" altLang="en-US" sz="1200" kern="1200" dirty="0">
                          <a:latin typeface="+mj-ea"/>
                          <a:ea typeface="+mj-ea"/>
                        </a:rPr>
                        <a:t>３８．６兆円</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dirty="0">
                          <a:latin typeface="+mj-ea"/>
                          <a:ea typeface="+mj-ea"/>
                        </a:rPr>
                        <a:t>３．１％</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８．２兆円</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５．２</a:t>
                      </a:r>
                      <a:r>
                        <a:rPr kumimoji="1" lang="ja-JP" altLang="en-US" sz="1200" dirty="0">
                          <a:latin typeface="+mj-ea"/>
                          <a:ea typeface="+mj-ea"/>
                        </a:rPr>
                        <a:t>％</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１．６兆円</a:t>
                      </a:r>
                      <a:endParaRPr kumimoji="1" lang="en-US" altLang="ja-JP" sz="1200" dirty="0">
                        <a:latin typeface="+mj-ea"/>
                        <a:ea typeface="+mj-ea"/>
                      </a:endParaRPr>
                    </a:p>
                  </a:txBody>
                  <a:tcPr marT="42204" marB="42204" anchor="ctr"/>
                </a:tc>
                <a:tc>
                  <a:txBody>
                    <a:bodyPr/>
                    <a:lstStyle/>
                    <a:p>
                      <a:pPr algn="ctr"/>
                      <a:r>
                        <a:rPr kumimoji="1" lang="ja-JP" altLang="en-US" sz="1200" kern="1200" dirty="0">
                          <a:latin typeface="+mj-ea"/>
                          <a:ea typeface="+mj-ea"/>
                        </a:rPr>
                        <a:t>９．２</a:t>
                      </a:r>
                      <a:r>
                        <a:rPr kumimoji="1" lang="ja-JP" altLang="en-US" sz="1200" dirty="0">
                          <a:latin typeface="+mj-ea"/>
                          <a:ea typeface="+mj-ea"/>
                        </a:rPr>
                        <a:t>％</a:t>
                      </a:r>
                    </a:p>
                  </a:txBody>
                  <a:tcPr marT="42204" marB="42204" anchor="ctr"/>
                </a:tc>
                <a:extLst>
                  <a:ext uri="{0D108BD9-81ED-4DB2-BD59-A6C34878D82A}">
                    <a16:rowId xmlns:a16="http://schemas.microsoft.com/office/drawing/2014/main" val="10007"/>
                  </a:ext>
                </a:extLst>
              </a:tr>
              <a:tr h="3316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平成２４年度</a:t>
                      </a:r>
                    </a:p>
                  </a:txBody>
                  <a:tcPr marT="42204" marB="42204" anchor="ctr"/>
                </a:tc>
                <a:tc>
                  <a:txBody>
                    <a:bodyPr/>
                    <a:lstStyle/>
                    <a:p>
                      <a:pPr algn="ctr">
                        <a:lnSpc>
                          <a:spcPts val="1400"/>
                        </a:lnSpc>
                      </a:pPr>
                      <a:r>
                        <a:rPr kumimoji="1" lang="ja-JP" altLang="en-US" sz="1200" kern="1200" dirty="0">
                          <a:latin typeface="+mj-ea"/>
                          <a:ea typeface="+mj-ea"/>
                        </a:rPr>
                        <a:t>３９．２兆円</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dirty="0">
                          <a:latin typeface="+mj-ea"/>
                          <a:ea typeface="+mj-ea"/>
                        </a:rPr>
                        <a:t>１．６％</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８．８兆円</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６．５</a:t>
                      </a:r>
                      <a:r>
                        <a:rPr kumimoji="1" lang="ja-JP" altLang="en-US" sz="1200" dirty="0">
                          <a:latin typeface="+mj-ea"/>
                          <a:ea typeface="+mj-ea"/>
                        </a:rPr>
                        <a:t>％</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１．７兆円</a:t>
                      </a:r>
                      <a:endParaRPr kumimoji="1" lang="en-US" altLang="ja-JP" sz="1200" dirty="0">
                        <a:latin typeface="+mj-ea"/>
                        <a:ea typeface="+mj-ea"/>
                      </a:endParaRPr>
                    </a:p>
                  </a:txBody>
                  <a:tcPr marT="42204" marB="42204" anchor="ctr"/>
                </a:tc>
                <a:tc>
                  <a:txBody>
                    <a:bodyPr/>
                    <a:lstStyle/>
                    <a:p>
                      <a:pPr algn="ctr"/>
                      <a:r>
                        <a:rPr kumimoji="1" lang="ja-JP" altLang="en-US" sz="1200" kern="1200" dirty="0">
                          <a:latin typeface="+mj-ea"/>
                          <a:ea typeface="+mj-ea"/>
                        </a:rPr>
                        <a:t>１４．９</a:t>
                      </a:r>
                      <a:r>
                        <a:rPr kumimoji="1" lang="ja-JP" altLang="en-US" sz="1200" dirty="0">
                          <a:latin typeface="+mj-ea"/>
                          <a:ea typeface="+mj-ea"/>
                        </a:rPr>
                        <a:t>％</a:t>
                      </a:r>
                    </a:p>
                  </a:txBody>
                  <a:tcPr marT="42204" marB="42204" anchor="ctr"/>
                </a:tc>
                <a:extLst>
                  <a:ext uri="{0D108BD9-81ED-4DB2-BD59-A6C34878D82A}">
                    <a16:rowId xmlns:a16="http://schemas.microsoft.com/office/drawing/2014/main" val="10008"/>
                  </a:ext>
                </a:extLst>
              </a:tr>
              <a:tr h="3316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平成２５年度</a:t>
                      </a:r>
                    </a:p>
                  </a:txBody>
                  <a:tcPr marT="42204" marB="42204" anchor="ctr"/>
                </a:tc>
                <a:tc>
                  <a:txBody>
                    <a:bodyPr/>
                    <a:lstStyle/>
                    <a:p>
                      <a:pPr algn="ctr">
                        <a:lnSpc>
                          <a:spcPts val="1400"/>
                        </a:lnSpc>
                      </a:pPr>
                      <a:r>
                        <a:rPr kumimoji="1" lang="ja-JP" altLang="en-US" sz="1200" kern="1200" dirty="0">
                          <a:latin typeface="+mj-ea"/>
                          <a:ea typeface="+mj-ea"/>
                        </a:rPr>
                        <a:t>４０．１兆円</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dirty="0">
                          <a:latin typeface="+mj-ea"/>
                          <a:ea typeface="+mj-ea"/>
                        </a:rPr>
                        <a:t>２．２％</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９．２兆円</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４．８</a:t>
                      </a:r>
                      <a:r>
                        <a:rPr kumimoji="1" lang="ja-JP" altLang="en-US" sz="1200" dirty="0">
                          <a:latin typeface="+mj-ea"/>
                          <a:ea typeface="+mj-ea"/>
                        </a:rPr>
                        <a:t>％</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１．８兆円</a:t>
                      </a:r>
                      <a:endParaRPr kumimoji="1" lang="en-US" altLang="ja-JP" sz="1200" dirty="0">
                        <a:latin typeface="+mj-ea"/>
                        <a:ea typeface="+mj-ea"/>
                      </a:endParaRPr>
                    </a:p>
                  </a:txBody>
                  <a:tcPr marT="42204" marB="42204" anchor="ctr"/>
                </a:tc>
                <a:tc>
                  <a:txBody>
                    <a:bodyPr/>
                    <a:lstStyle/>
                    <a:p>
                      <a:pPr algn="ctr"/>
                      <a:r>
                        <a:rPr kumimoji="1" lang="ja-JP" altLang="en-US" sz="1200" kern="1200" dirty="0">
                          <a:latin typeface="+mj-ea"/>
                          <a:ea typeface="+mj-ea"/>
                        </a:rPr>
                        <a:t>９．６</a:t>
                      </a:r>
                      <a:r>
                        <a:rPr kumimoji="1" lang="ja-JP" altLang="en-US" sz="1200" dirty="0">
                          <a:latin typeface="+mj-ea"/>
                          <a:ea typeface="+mj-ea"/>
                        </a:rPr>
                        <a:t>％</a:t>
                      </a:r>
                    </a:p>
                  </a:txBody>
                  <a:tcPr marT="42204" marB="42204" anchor="ctr"/>
                </a:tc>
                <a:extLst>
                  <a:ext uri="{0D108BD9-81ED-4DB2-BD59-A6C34878D82A}">
                    <a16:rowId xmlns:a16="http://schemas.microsoft.com/office/drawing/2014/main" val="10009"/>
                  </a:ext>
                </a:extLst>
              </a:tr>
              <a:tr h="3316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平成２６年度</a:t>
                      </a:r>
                    </a:p>
                  </a:txBody>
                  <a:tcPr marT="42204" marB="42204" anchor="ctr"/>
                </a:tc>
                <a:tc>
                  <a:txBody>
                    <a:bodyPr/>
                    <a:lstStyle/>
                    <a:p>
                      <a:pPr algn="ctr">
                        <a:lnSpc>
                          <a:spcPts val="1400"/>
                        </a:lnSpc>
                      </a:pPr>
                      <a:r>
                        <a:rPr kumimoji="1" lang="ja-JP" altLang="en-US" sz="1200" kern="1200" dirty="0">
                          <a:latin typeface="+mj-ea"/>
                          <a:ea typeface="+mj-ea"/>
                        </a:rPr>
                        <a:t>４０．８兆円</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dirty="0">
                          <a:latin typeface="+mj-ea"/>
                          <a:ea typeface="+mj-ea"/>
                        </a:rPr>
                        <a:t>１．９％</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９．６兆円</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４．４</a:t>
                      </a:r>
                      <a:r>
                        <a:rPr kumimoji="1" lang="ja-JP" altLang="en-US" sz="1200" dirty="0">
                          <a:latin typeface="+mj-ea"/>
                          <a:ea typeface="+mj-ea"/>
                        </a:rPr>
                        <a:t>％</a:t>
                      </a:r>
                      <a:endParaRPr kumimoji="1" lang="en-US" altLang="ja-JP" sz="1200" dirty="0">
                        <a:latin typeface="+mj-ea"/>
                        <a:ea typeface="+mj-ea"/>
                      </a:endParaRPr>
                    </a:p>
                  </a:txBody>
                  <a:tcPr marT="42204" marB="42204" anchor="ctr"/>
                </a:tc>
                <a:tc>
                  <a:txBody>
                    <a:bodyPr/>
                    <a:lstStyle/>
                    <a:p>
                      <a:pPr algn="ctr">
                        <a:lnSpc>
                          <a:spcPts val="1400"/>
                        </a:lnSpc>
                      </a:pPr>
                      <a:r>
                        <a:rPr kumimoji="1" lang="ja-JP" altLang="en-US" sz="1200" kern="1200" dirty="0">
                          <a:latin typeface="+mj-ea"/>
                          <a:ea typeface="+mj-ea"/>
                        </a:rPr>
                        <a:t>１．９兆円</a:t>
                      </a:r>
                      <a:endParaRPr kumimoji="1" lang="en-US" altLang="ja-JP" sz="1200" dirty="0">
                        <a:latin typeface="+mj-ea"/>
                        <a:ea typeface="+mj-ea"/>
                      </a:endParaRPr>
                    </a:p>
                  </a:txBody>
                  <a:tcPr marT="42204" marB="42204" anchor="ctr"/>
                </a:tc>
                <a:tc>
                  <a:txBody>
                    <a:bodyPr/>
                    <a:lstStyle/>
                    <a:p>
                      <a:pPr algn="ctr"/>
                      <a:r>
                        <a:rPr kumimoji="1" lang="ja-JP" altLang="en-US" sz="1200" kern="1200" dirty="0">
                          <a:latin typeface="+mj-ea"/>
                          <a:ea typeface="+mj-ea"/>
                        </a:rPr>
                        <a:t>８．１</a:t>
                      </a:r>
                      <a:r>
                        <a:rPr kumimoji="1" lang="ja-JP" altLang="en-US" sz="1200" dirty="0">
                          <a:latin typeface="+mj-ea"/>
                          <a:ea typeface="+mj-ea"/>
                        </a:rPr>
                        <a:t>％</a:t>
                      </a:r>
                    </a:p>
                  </a:txBody>
                  <a:tcPr marT="42204" marB="42204" anchor="ctr"/>
                </a:tc>
                <a:extLst>
                  <a:ext uri="{0D108BD9-81ED-4DB2-BD59-A6C34878D82A}">
                    <a16:rowId xmlns:a16="http://schemas.microsoft.com/office/drawing/2014/main" val="10010"/>
                  </a:ext>
                </a:extLst>
              </a:tr>
              <a:tr h="3316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平成２７年度</a:t>
                      </a:r>
                    </a:p>
                  </a:txBody>
                  <a:tcPr marT="42204" marB="42204" anchor="ctr">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200" kern="1200" dirty="0">
                          <a:latin typeface="+mj-ea"/>
                          <a:ea typeface="+mj-ea"/>
                        </a:rPr>
                        <a:t>４２．４兆円</a:t>
                      </a:r>
                      <a:endParaRPr kumimoji="1" lang="en-US" altLang="ja-JP" sz="1200" dirty="0">
                        <a:latin typeface="+mj-ea"/>
                        <a:ea typeface="+mj-ea"/>
                      </a:endParaRPr>
                    </a:p>
                  </a:txBody>
                  <a:tcPr marT="42204" marB="42204" anchor="ctr">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200" dirty="0">
                          <a:latin typeface="+mj-ea"/>
                          <a:ea typeface="+mj-ea"/>
                        </a:rPr>
                        <a:t>３．８％</a:t>
                      </a:r>
                      <a:endParaRPr kumimoji="1" lang="en-US" altLang="ja-JP" sz="1200" dirty="0">
                        <a:latin typeface="+mj-ea"/>
                        <a:ea typeface="+mj-ea"/>
                      </a:endParaRPr>
                    </a:p>
                  </a:txBody>
                  <a:tcPr marT="42204" marB="42204" anchor="ctr">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200" kern="1200" dirty="0">
                          <a:latin typeface="+mj-ea"/>
                          <a:ea typeface="+mj-ea"/>
                        </a:rPr>
                        <a:t>１０．</a:t>
                      </a:r>
                      <a:r>
                        <a:rPr kumimoji="1" lang="en-US" altLang="ja-JP" sz="1200" kern="1200" dirty="0">
                          <a:latin typeface="+mj-ea"/>
                          <a:ea typeface="+mj-ea"/>
                        </a:rPr>
                        <a:t>1</a:t>
                      </a:r>
                      <a:r>
                        <a:rPr kumimoji="1" lang="ja-JP" altLang="en-US" sz="1200" kern="1200" dirty="0">
                          <a:latin typeface="+mj-ea"/>
                          <a:ea typeface="+mj-ea"/>
                        </a:rPr>
                        <a:t>兆円</a:t>
                      </a:r>
                      <a:endParaRPr kumimoji="1" lang="en-US" altLang="ja-JP" sz="1200" dirty="0">
                        <a:latin typeface="+mj-ea"/>
                        <a:ea typeface="+mj-ea"/>
                      </a:endParaRPr>
                    </a:p>
                  </a:txBody>
                  <a:tcPr marT="42204" marB="42204" anchor="ctr">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200" kern="1200" dirty="0">
                          <a:latin typeface="+mj-ea"/>
                          <a:ea typeface="+mj-ea"/>
                        </a:rPr>
                        <a:t>５．６</a:t>
                      </a:r>
                      <a:r>
                        <a:rPr kumimoji="1" lang="ja-JP" altLang="en-US" sz="1200" dirty="0">
                          <a:latin typeface="+mj-ea"/>
                          <a:ea typeface="+mj-ea"/>
                        </a:rPr>
                        <a:t>％</a:t>
                      </a:r>
                      <a:endParaRPr kumimoji="1" lang="en-US" altLang="ja-JP" sz="1200" dirty="0">
                        <a:latin typeface="+mj-ea"/>
                        <a:ea typeface="+mj-ea"/>
                      </a:endParaRPr>
                    </a:p>
                  </a:txBody>
                  <a:tcPr marT="42204" marB="42204" anchor="ctr">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200" kern="1200" dirty="0">
                          <a:latin typeface="+mj-ea"/>
                          <a:ea typeface="+mj-ea"/>
                        </a:rPr>
                        <a:t>２．１兆円</a:t>
                      </a:r>
                      <a:endParaRPr kumimoji="1" lang="en-US" altLang="ja-JP" sz="1200" dirty="0">
                        <a:latin typeface="+mj-ea"/>
                        <a:ea typeface="+mj-ea"/>
                      </a:endParaRPr>
                    </a:p>
                  </a:txBody>
                  <a:tcPr marT="42204" marB="42204" anchor="ctr">
                    <a:lnB w="38100" cap="flat" cmpd="sng" algn="ctr">
                      <a:solidFill>
                        <a:srgbClr val="FF0000"/>
                      </a:solidFill>
                      <a:prstDash val="solid"/>
                      <a:round/>
                      <a:headEnd type="none" w="med" len="med"/>
                      <a:tailEnd type="none" w="med" len="med"/>
                    </a:lnB>
                  </a:tcPr>
                </a:tc>
                <a:tc>
                  <a:txBody>
                    <a:bodyPr/>
                    <a:lstStyle/>
                    <a:p>
                      <a:pPr algn="ctr"/>
                      <a:r>
                        <a:rPr kumimoji="1" lang="ja-JP" altLang="en-US" sz="1200" kern="1200" dirty="0">
                          <a:latin typeface="+mj-ea"/>
                          <a:ea typeface="+mj-ea"/>
                        </a:rPr>
                        <a:t>１０．２</a:t>
                      </a:r>
                      <a:r>
                        <a:rPr kumimoji="1" lang="ja-JP" altLang="en-US" sz="1200" dirty="0">
                          <a:latin typeface="+mj-ea"/>
                          <a:ea typeface="+mj-ea"/>
                        </a:rPr>
                        <a:t>％</a:t>
                      </a:r>
                    </a:p>
                  </a:txBody>
                  <a:tcPr marT="42204" marB="42204" anchor="ct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11"/>
                  </a:ext>
                </a:extLst>
              </a:tr>
              <a:tr h="3316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平均伸び率</a:t>
                      </a:r>
                    </a:p>
                  </a:txBody>
                  <a:tcPr marT="42204" marB="42204"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en-US" altLang="ja-JP" sz="1200" dirty="0">
                          <a:latin typeface="+mj-ea"/>
                          <a:ea typeface="+mj-ea"/>
                        </a:rPr>
                        <a:t>-</a:t>
                      </a:r>
                    </a:p>
                  </a:txBody>
                  <a:tcPr marT="42204" marB="42204"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200" dirty="0">
                          <a:latin typeface="+mj-ea"/>
                          <a:ea typeface="+mj-ea"/>
                        </a:rPr>
                        <a:t>２．８％</a:t>
                      </a:r>
                      <a:endParaRPr kumimoji="1" lang="en-US" altLang="ja-JP" sz="1200" dirty="0">
                        <a:latin typeface="+mj-ea"/>
                        <a:ea typeface="+mj-ea"/>
                      </a:endParaRPr>
                    </a:p>
                  </a:txBody>
                  <a:tcPr marT="42204" marB="42204"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en-US" altLang="ja-JP" sz="1200" dirty="0">
                          <a:latin typeface="+mj-ea"/>
                          <a:ea typeface="+mj-ea"/>
                        </a:rPr>
                        <a:t>-</a:t>
                      </a:r>
                    </a:p>
                  </a:txBody>
                  <a:tcPr marT="42204" marB="42204"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200" dirty="0">
                          <a:latin typeface="+mj-ea"/>
                          <a:ea typeface="+mj-ea"/>
                        </a:rPr>
                        <a:t>５．３％</a:t>
                      </a:r>
                      <a:endParaRPr kumimoji="1" lang="en-US" altLang="ja-JP" sz="1200" dirty="0">
                        <a:latin typeface="+mj-ea"/>
                        <a:ea typeface="+mj-ea"/>
                      </a:endParaRPr>
                    </a:p>
                  </a:txBody>
                  <a:tcPr marT="42204" marB="42204"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en-US" altLang="ja-JP" sz="1200" dirty="0">
                          <a:latin typeface="+mj-ea"/>
                          <a:ea typeface="+mj-ea"/>
                        </a:rPr>
                        <a:t>-</a:t>
                      </a:r>
                    </a:p>
                  </a:txBody>
                  <a:tcPr marT="42204" marB="42204"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1200" dirty="0">
                          <a:latin typeface="+mj-ea"/>
                          <a:ea typeface="+mj-ea"/>
                        </a:rPr>
                        <a:t>１０．４％</a:t>
                      </a:r>
                      <a:endParaRPr kumimoji="1" lang="en-US" altLang="ja-JP" sz="1200" dirty="0">
                        <a:latin typeface="+mj-ea"/>
                        <a:ea typeface="+mj-ea"/>
                      </a:endParaRPr>
                    </a:p>
                  </a:txBody>
                  <a:tcPr marT="42204" marB="42204"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12"/>
                  </a:ext>
                </a:extLst>
              </a:tr>
              <a:tr h="3316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a:latin typeface="+mj-ea"/>
                          <a:ea typeface="+mj-ea"/>
                        </a:rPr>
                        <a:t>10</a:t>
                      </a:r>
                      <a:r>
                        <a:rPr kumimoji="1" lang="ja-JP" altLang="en-US" sz="1300" dirty="0">
                          <a:latin typeface="+mj-ea"/>
                          <a:ea typeface="+mj-ea"/>
                        </a:rPr>
                        <a:t>年間の伸び率</a:t>
                      </a:r>
                    </a:p>
                  </a:txBody>
                  <a:tcPr marT="42204" marB="42204" anchor="ctr">
                    <a:lnT w="38100" cap="flat" cmpd="sng" algn="ctr">
                      <a:solidFill>
                        <a:srgbClr val="FF0000"/>
                      </a:solidFill>
                      <a:prstDash val="solid"/>
                      <a:round/>
                      <a:headEnd type="none" w="med" len="med"/>
                      <a:tailEnd type="none" w="med" len="med"/>
                    </a:lnT>
                  </a:tcPr>
                </a:tc>
                <a:tc>
                  <a:txBody>
                    <a:bodyPr/>
                    <a:lstStyle/>
                    <a:p>
                      <a:pPr algn="ctr">
                        <a:lnSpc>
                          <a:spcPts val="1400"/>
                        </a:lnSpc>
                      </a:pPr>
                      <a:endParaRPr kumimoji="1" lang="en-US" altLang="ja-JP" sz="1200" dirty="0">
                        <a:latin typeface="+mj-ea"/>
                        <a:ea typeface="+mj-ea"/>
                      </a:endParaRPr>
                    </a:p>
                  </a:txBody>
                  <a:tcPr marT="42204" marB="42204" anchor="ctr">
                    <a:lnT w="38100" cap="flat" cmpd="sng" algn="ctr">
                      <a:solidFill>
                        <a:srgbClr val="FF0000"/>
                      </a:solidFill>
                      <a:prstDash val="solid"/>
                      <a:round/>
                      <a:headEnd type="none" w="med" len="med"/>
                      <a:tailEnd type="none" w="med" len="med"/>
                    </a:lnT>
                  </a:tcPr>
                </a:tc>
                <a:tc>
                  <a:txBody>
                    <a:bodyPr/>
                    <a:lstStyle/>
                    <a:p>
                      <a:pPr algn="ctr">
                        <a:lnSpc>
                          <a:spcPts val="1400"/>
                        </a:lnSpc>
                      </a:pPr>
                      <a:r>
                        <a:rPr kumimoji="1" lang="ja-JP" altLang="en-US" sz="1200" dirty="0">
                          <a:latin typeface="+mj-ea"/>
                          <a:ea typeface="+mj-ea"/>
                        </a:rPr>
                        <a:t>１２８．１％</a:t>
                      </a:r>
                      <a:endParaRPr kumimoji="1" lang="en-US" altLang="ja-JP" sz="1200" dirty="0">
                        <a:latin typeface="+mj-ea"/>
                        <a:ea typeface="+mj-ea"/>
                      </a:endParaRPr>
                    </a:p>
                  </a:txBody>
                  <a:tcPr marT="42204" marB="42204" anchor="ctr">
                    <a:lnT w="38100" cap="flat" cmpd="sng" algn="ctr">
                      <a:solidFill>
                        <a:srgbClr val="FF0000"/>
                      </a:solidFill>
                      <a:prstDash val="solid"/>
                      <a:round/>
                      <a:headEnd type="none" w="med" len="med"/>
                      <a:tailEnd type="none" w="med" len="med"/>
                    </a:lnT>
                  </a:tcPr>
                </a:tc>
                <a:tc>
                  <a:txBody>
                    <a:bodyPr/>
                    <a:lstStyle/>
                    <a:p>
                      <a:pPr algn="ctr">
                        <a:lnSpc>
                          <a:spcPts val="1400"/>
                        </a:lnSpc>
                      </a:pPr>
                      <a:endParaRPr kumimoji="1" lang="en-US" altLang="ja-JP" sz="1200" dirty="0">
                        <a:latin typeface="+mj-ea"/>
                        <a:ea typeface="+mj-ea"/>
                      </a:endParaRPr>
                    </a:p>
                  </a:txBody>
                  <a:tcPr marT="42204" marB="42204" anchor="ctr">
                    <a:lnT w="38100" cap="flat" cmpd="sng" algn="ctr">
                      <a:solidFill>
                        <a:srgbClr val="FF0000"/>
                      </a:solidFill>
                      <a:prstDash val="solid"/>
                      <a:round/>
                      <a:headEnd type="none" w="med" len="med"/>
                      <a:tailEnd type="none" w="med" len="med"/>
                    </a:lnT>
                  </a:tcPr>
                </a:tc>
                <a:tc>
                  <a:txBody>
                    <a:bodyPr/>
                    <a:lstStyle/>
                    <a:p>
                      <a:pPr algn="ctr">
                        <a:lnSpc>
                          <a:spcPts val="1400"/>
                        </a:lnSpc>
                      </a:pPr>
                      <a:r>
                        <a:rPr kumimoji="1" lang="ja-JP" altLang="en-US" sz="1200" dirty="0">
                          <a:latin typeface="+mj-ea"/>
                          <a:ea typeface="+mj-ea"/>
                        </a:rPr>
                        <a:t>１５７．８％</a:t>
                      </a:r>
                      <a:endParaRPr kumimoji="1" lang="en-US" altLang="ja-JP" sz="1200" dirty="0">
                        <a:latin typeface="+mj-ea"/>
                        <a:ea typeface="+mj-ea"/>
                      </a:endParaRPr>
                    </a:p>
                  </a:txBody>
                  <a:tcPr marT="42204" marB="42204" anchor="ctr">
                    <a:lnT w="38100" cap="flat" cmpd="sng" algn="ctr">
                      <a:solidFill>
                        <a:srgbClr val="FF0000"/>
                      </a:solidFill>
                      <a:prstDash val="solid"/>
                      <a:round/>
                      <a:headEnd type="none" w="med" len="med"/>
                      <a:tailEnd type="none" w="med" len="med"/>
                    </a:lnT>
                  </a:tcPr>
                </a:tc>
                <a:tc>
                  <a:txBody>
                    <a:bodyPr/>
                    <a:lstStyle/>
                    <a:p>
                      <a:pPr algn="ctr">
                        <a:lnSpc>
                          <a:spcPts val="1400"/>
                        </a:lnSpc>
                      </a:pPr>
                      <a:endParaRPr kumimoji="1" lang="en-US" altLang="ja-JP" sz="1200" dirty="0">
                        <a:latin typeface="+mj-ea"/>
                        <a:ea typeface="+mj-ea"/>
                      </a:endParaRPr>
                    </a:p>
                  </a:txBody>
                  <a:tcPr marT="42204" marB="42204" anchor="ctr">
                    <a:lnT w="38100" cap="flat" cmpd="sng" algn="ctr">
                      <a:solidFill>
                        <a:srgbClr val="FF0000"/>
                      </a:solidFill>
                      <a:prstDash val="solid"/>
                      <a:round/>
                      <a:headEnd type="none" w="med" len="med"/>
                      <a:tailEnd type="none" w="med" len="med"/>
                    </a:lnT>
                  </a:tcPr>
                </a:tc>
                <a:tc>
                  <a:txBody>
                    <a:bodyPr/>
                    <a:lstStyle/>
                    <a:p>
                      <a:pPr algn="ctr"/>
                      <a:r>
                        <a:rPr kumimoji="1" lang="ja-JP" altLang="en-US" sz="1200" dirty="0">
                          <a:latin typeface="+mj-ea"/>
                          <a:ea typeface="+mj-ea"/>
                        </a:rPr>
                        <a:t>２３３．３％</a:t>
                      </a:r>
                      <a:endParaRPr kumimoji="1" lang="en-US" altLang="ja-JP" sz="1200" dirty="0">
                        <a:latin typeface="+mj-ea"/>
                        <a:ea typeface="+mj-ea"/>
                      </a:endParaRPr>
                    </a:p>
                  </a:txBody>
                  <a:tcPr marT="42204" marB="42204" anchor="ct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0013"/>
                  </a:ext>
                </a:extLst>
              </a:tr>
            </a:tbl>
          </a:graphicData>
        </a:graphic>
      </p:graphicFrame>
      <p:sp>
        <p:nvSpPr>
          <p:cNvPr id="3" name="テキスト ボックス 2"/>
          <p:cNvSpPr txBox="1"/>
          <p:nvPr/>
        </p:nvSpPr>
        <p:spPr>
          <a:xfrm>
            <a:off x="0" y="203303"/>
            <a:ext cx="9144000" cy="425966"/>
          </a:xfrm>
          <a:prstGeom prst="rect">
            <a:avLst/>
          </a:prstGeom>
          <a:solidFill>
            <a:schemeClr val="bg1"/>
          </a:solidFill>
          <a:ln>
            <a:solidFill>
              <a:schemeClr val="bg1"/>
            </a:solidFill>
          </a:ln>
        </p:spPr>
        <p:txBody>
          <a:bodyPr wrap="square" lIns="84284" tIns="42140" rIns="84284" bIns="42140" rtlCol="0" anchor="ctr">
            <a:spAutoFit/>
          </a:bodyPr>
          <a:lstStyle/>
          <a:p>
            <a:pPr algn="ctr" defTabSz="843081"/>
            <a:r>
              <a:rPr lang="ja-JP" altLang="en-US" sz="2215" dirty="0">
                <a:solidFill>
                  <a:prstClr val="black"/>
                </a:solidFill>
                <a:latin typeface="ＭＳ Ｐゴシック"/>
                <a:ea typeface="ＭＳ Ｐゴシック"/>
              </a:rPr>
              <a:t>過去</a:t>
            </a:r>
            <a:r>
              <a:rPr lang="en-US" altLang="ja-JP" sz="2215" dirty="0">
                <a:solidFill>
                  <a:prstClr val="black"/>
                </a:solidFill>
                <a:latin typeface="ＭＳ Ｐゴシック"/>
                <a:ea typeface="ＭＳ Ｐゴシック"/>
              </a:rPr>
              <a:t>10</a:t>
            </a:r>
            <a:r>
              <a:rPr lang="ja-JP" altLang="en-US" sz="2215" dirty="0">
                <a:solidFill>
                  <a:prstClr val="black"/>
                </a:solidFill>
                <a:latin typeface="ＭＳ Ｐゴシック"/>
                <a:ea typeface="ＭＳ Ｐゴシック"/>
              </a:rPr>
              <a:t>年間の医療、介護、障害の総費用額・伸び率の推移</a:t>
            </a:r>
          </a:p>
        </p:txBody>
      </p:sp>
      <p:sp>
        <p:nvSpPr>
          <p:cNvPr id="5" name="テキスト ボックス 4"/>
          <p:cNvSpPr txBox="1"/>
          <p:nvPr/>
        </p:nvSpPr>
        <p:spPr>
          <a:xfrm>
            <a:off x="59499" y="5556017"/>
            <a:ext cx="8568952" cy="983283"/>
          </a:xfrm>
          <a:prstGeom prst="rect">
            <a:avLst/>
          </a:prstGeom>
          <a:noFill/>
        </p:spPr>
        <p:txBody>
          <a:bodyPr wrap="square" rtlCol="0">
            <a:spAutoFit/>
          </a:bodyPr>
          <a:lstStyle/>
          <a:p>
            <a:r>
              <a:rPr lang="en-US" altLang="ja-JP" sz="1108" dirty="0">
                <a:solidFill>
                  <a:prstClr val="black"/>
                </a:solidFill>
                <a:latin typeface="Arial"/>
                <a:ea typeface="ＭＳ Ｐゴシック"/>
              </a:rPr>
              <a:t>※</a:t>
            </a:r>
            <a:r>
              <a:rPr lang="ja-JP" altLang="en-US" sz="1108" dirty="0">
                <a:solidFill>
                  <a:prstClr val="black"/>
                </a:solidFill>
                <a:latin typeface="Arial"/>
                <a:ea typeface="ＭＳ Ｐゴシック"/>
              </a:rPr>
              <a:t>障害の平成</a:t>
            </a:r>
            <a:r>
              <a:rPr lang="ja-JP" altLang="en-US" sz="1108" dirty="0">
                <a:solidFill>
                  <a:prstClr val="black"/>
                </a:solidFill>
                <a:latin typeface="ＭＳ Ｐゴシック"/>
                <a:ea typeface="ＭＳ Ｐゴシック"/>
              </a:rPr>
              <a:t>１９年度の伸び率は、法施行（</a:t>
            </a:r>
            <a:r>
              <a:rPr lang="en-US" altLang="ja-JP" sz="1108" dirty="0">
                <a:solidFill>
                  <a:prstClr val="black"/>
                </a:solidFill>
                <a:latin typeface="ＭＳ Ｐゴシック"/>
                <a:ea typeface="ＭＳ Ｐゴシック"/>
              </a:rPr>
              <a:t>18</a:t>
            </a:r>
            <a:r>
              <a:rPr lang="ja-JP" altLang="en-US" sz="1108" dirty="0">
                <a:solidFill>
                  <a:prstClr val="black"/>
                </a:solidFill>
                <a:latin typeface="ＭＳ Ｐゴシック"/>
                <a:ea typeface="ＭＳ Ｐゴシック"/>
              </a:rPr>
              <a:t>年</a:t>
            </a:r>
            <a:r>
              <a:rPr lang="en-US" altLang="ja-JP" sz="1108" dirty="0">
                <a:solidFill>
                  <a:prstClr val="black"/>
                </a:solidFill>
                <a:latin typeface="ＭＳ Ｐゴシック"/>
                <a:ea typeface="ＭＳ Ｐゴシック"/>
              </a:rPr>
              <a:t>10</a:t>
            </a:r>
            <a:r>
              <a:rPr lang="ja-JP" altLang="en-US" sz="1108" dirty="0">
                <a:solidFill>
                  <a:prstClr val="black"/>
                </a:solidFill>
                <a:latin typeface="ＭＳ Ｐゴシック"/>
                <a:ea typeface="ＭＳ Ｐゴシック"/>
              </a:rPr>
              <a:t>月</a:t>
            </a:r>
            <a:r>
              <a:rPr lang="en-US" altLang="ja-JP" sz="1108" dirty="0">
                <a:solidFill>
                  <a:prstClr val="black"/>
                </a:solidFill>
                <a:latin typeface="ＭＳ Ｐゴシック"/>
                <a:ea typeface="ＭＳ Ｐゴシック"/>
              </a:rPr>
              <a:t>1</a:t>
            </a:r>
            <a:r>
              <a:rPr lang="ja-JP" altLang="en-US" sz="1108" dirty="0">
                <a:solidFill>
                  <a:prstClr val="black"/>
                </a:solidFill>
                <a:latin typeface="ＭＳ Ｐゴシック"/>
                <a:ea typeface="ＭＳ Ｐゴシック"/>
              </a:rPr>
              <a:t>日）後の平年度課によるもの。平均伸び率、</a:t>
            </a:r>
            <a:r>
              <a:rPr lang="en-US" altLang="ja-JP" sz="1108" dirty="0">
                <a:solidFill>
                  <a:prstClr val="black"/>
                </a:solidFill>
                <a:latin typeface="ＭＳ Ｐゴシック"/>
                <a:ea typeface="ＭＳ Ｐゴシック"/>
              </a:rPr>
              <a:t>10</a:t>
            </a:r>
            <a:r>
              <a:rPr lang="ja-JP" altLang="en-US" sz="1108" dirty="0">
                <a:solidFill>
                  <a:prstClr val="black"/>
                </a:solidFill>
                <a:latin typeface="ＭＳ Ｐゴシック"/>
                <a:ea typeface="ＭＳ Ｐゴシック"/>
              </a:rPr>
              <a:t>年間の伸び率の算定</a:t>
            </a:r>
            <a:r>
              <a:rPr lang="ja-JP" altLang="en-US" sz="1108" dirty="0">
                <a:solidFill>
                  <a:prstClr val="black"/>
                </a:solidFill>
                <a:latin typeface="Arial"/>
                <a:ea typeface="ＭＳ Ｐゴシック"/>
              </a:rPr>
              <a:t>から除外している。</a:t>
            </a:r>
            <a:endParaRPr lang="en-US" altLang="ja-JP" sz="1108" dirty="0">
              <a:solidFill>
                <a:prstClr val="black"/>
              </a:solidFill>
              <a:latin typeface="Arial"/>
              <a:ea typeface="ＭＳ Ｐゴシック"/>
            </a:endParaRPr>
          </a:p>
          <a:p>
            <a:r>
              <a:rPr lang="ja-JP" altLang="en-US" sz="1108" dirty="0">
                <a:solidFill>
                  <a:prstClr val="black"/>
                </a:solidFill>
                <a:latin typeface="Arial"/>
                <a:ea typeface="ＭＳ Ｐゴシック"/>
              </a:rPr>
              <a:t>（出典）</a:t>
            </a:r>
            <a:endParaRPr lang="en-US" altLang="ja-JP" sz="1108" dirty="0">
              <a:solidFill>
                <a:prstClr val="black"/>
              </a:solidFill>
              <a:latin typeface="Arial"/>
              <a:ea typeface="ＭＳ Ｐゴシック"/>
            </a:endParaRPr>
          </a:p>
          <a:p>
            <a:pPr>
              <a:lnSpc>
                <a:spcPts val="277"/>
              </a:lnSpc>
            </a:pPr>
            <a:endParaRPr lang="en-US" altLang="ja-JP" sz="1108" dirty="0">
              <a:solidFill>
                <a:prstClr val="black"/>
              </a:solidFill>
              <a:latin typeface="Arial"/>
              <a:ea typeface="ＭＳ Ｐゴシック"/>
            </a:endParaRPr>
          </a:p>
          <a:p>
            <a:r>
              <a:rPr lang="ja-JP" altLang="en-US" sz="1108" dirty="0">
                <a:solidFill>
                  <a:prstClr val="black"/>
                </a:solidFill>
                <a:latin typeface="Arial"/>
                <a:ea typeface="ＭＳ Ｐゴシック"/>
              </a:rPr>
              <a:t>・　医療 ： 医療費の動向</a:t>
            </a:r>
            <a:endParaRPr lang="en-US" altLang="ja-JP" sz="1108" dirty="0">
              <a:solidFill>
                <a:prstClr val="black"/>
              </a:solidFill>
              <a:latin typeface="ＭＳ Ｐゴシック"/>
              <a:ea typeface="ＭＳ Ｐゴシック"/>
            </a:endParaRPr>
          </a:p>
          <a:p>
            <a:r>
              <a:rPr lang="ja-JP" altLang="en-US" sz="1108" dirty="0">
                <a:solidFill>
                  <a:prstClr val="black"/>
                </a:solidFill>
                <a:latin typeface="ＭＳ Ｐゴシック"/>
                <a:ea typeface="ＭＳ Ｐゴシック"/>
              </a:rPr>
              <a:t>・　介護 ： 介護給付費総費用額実績　</a:t>
            </a:r>
            <a:r>
              <a:rPr lang="en-US" altLang="ja-JP" sz="1108" dirty="0">
                <a:solidFill>
                  <a:prstClr val="black"/>
                </a:solidFill>
                <a:latin typeface="ＭＳ Ｐゴシック"/>
                <a:ea typeface="ＭＳ Ｐゴシック"/>
              </a:rPr>
              <a:t>※</a:t>
            </a:r>
            <a:r>
              <a:rPr lang="ja-JP" altLang="en-US" sz="1108" dirty="0">
                <a:solidFill>
                  <a:prstClr val="black"/>
                </a:solidFill>
                <a:latin typeface="ＭＳ Ｐゴシック"/>
                <a:ea typeface="ＭＳ Ｐゴシック"/>
              </a:rPr>
              <a:t>平成</a:t>
            </a:r>
            <a:r>
              <a:rPr lang="en-US" altLang="ja-JP" sz="1108" dirty="0">
                <a:solidFill>
                  <a:prstClr val="black"/>
                </a:solidFill>
                <a:latin typeface="ＭＳ Ｐゴシック"/>
                <a:ea typeface="ＭＳ Ｐゴシック"/>
              </a:rPr>
              <a:t>27</a:t>
            </a:r>
            <a:r>
              <a:rPr lang="ja-JP" altLang="en-US" sz="1108" dirty="0">
                <a:solidFill>
                  <a:prstClr val="black"/>
                </a:solidFill>
                <a:latin typeface="ＭＳ Ｐゴシック"/>
                <a:ea typeface="ＭＳ Ｐゴシック"/>
              </a:rPr>
              <a:t>年度は当初予算額</a:t>
            </a:r>
            <a:endParaRPr lang="en-US" altLang="ja-JP" sz="1108" dirty="0">
              <a:solidFill>
                <a:prstClr val="black"/>
              </a:solidFill>
              <a:latin typeface="ＭＳ Ｐゴシック"/>
              <a:ea typeface="ＭＳ Ｐゴシック"/>
            </a:endParaRPr>
          </a:p>
          <a:p>
            <a:r>
              <a:rPr lang="ja-JP" altLang="en-US" sz="1108" dirty="0">
                <a:solidFill>
                  <a:prstClr val="black"/>
                </a:solidFill>
                <a:latin typeface="ＭＳ Ｐゴシック"/>
                <a:ea typeface="ＭＳ Ｐゴシック"/>
              </a:rPr>
              <a:t>・　障害 ： 国保連データ及び障害者自立支援給付費負担</a:t>
            </a:r>
            <a:r>
              <a:rPr lang="ja-JP" altLang="en-US" sz="1108" dirty="0">
                <a:solidFill>
                  <a:prstClr val="black"/>
                </a:solidFill>
                <a:latin typeface="Arial"/>
                <a:ea typeface="ＭＳ Ｐゴシック"/>
              </a:rPr>
              <a:t>金を基に障害福祉課において推計</a:t>
            </a:r>
          </a:p>
        </p:txBody>
      </p:sp>
      <p:grpSp>
        <p:nvGrpSpPr>
          <p:cNvPr id="6" name="グループ化 5"/>
          <p:cNvGrpSpPr>
            <a:grpSpLocks/>
          </p:cNvGrpSpPr>
          <p:nvPr/>
        </p:nvGrpSpPr>
        <p:grpSpPr bwMode="auto">
          <a:xfrm>
            <a:off x="14496" y="597449"/>
            <a:ext cx="9115020" cy="73028"/>
            <a:chOff x="0" y="188640"/>
            <a:chExt cx="9144000" cy="72008"/>
          </a:xfrm>
        </p:grpSpPr>
        <p:cxnSp>
          <p:nvCxnSpPr>
            <p:cNvPr id="7" name="直線コネクタ 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0"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7032638" y="6478060"/>
            <a:ext cx="2057400" cy="365125"/>
          </a:xfrm>
        </p:spPr>
        <p:txBody>
          <a:bodyPr/>
          <a:lstStyle/>
          <a:p>
            <a:pPr>
              <a:defRPr/>
            </a:pPr>
            <a:fld id="{431CAECD-5926-4741-A906-A08E04809A27}" type="slidenum">
              <a:rPr lang="en-US" altLang="ja-JP" smtClean="0"/>
              <a:pPr>
                <a:defRPr/>
              </a:pPr>
              <a:t>21</a:t>
            </a:fld>
            <a:endParaRPr lang="en-US" altLang="ja-JP" dirty="0"/>
          </a:p>
        </p:txBody>
      </p:sp>
    </p:spTree>
    <p:extLst>
      <p:ext uri="{BB962C8B-B14F-4D97-AF65-F5344CB8AC3E}">
        <p14:creationId xmlns:p14="http://schemas.microsoft.com/office/powerpoint/2010/main" val="602465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メモ 6"/>
          <p:cNvSpPr/>
          <p:nvPr/>
        </p:nvSpPr>
        <p:spPr>
          <a:xfrm>
            <a:off x="130419" y="2066878"/>
            <a:ext cx="8872615" cy="4486154"/>
          </a:xfrm>
          <a:prstGeom prst="foldedCorner">
            <a:avLst>
              <a:gd name="adj" fmla="val 5414"/>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8418" tIns="44209" rIns="88418" bIns="44209" anchor="ctr"/>
          <a:lstStyle/>
          <a:p>
            <a:pPr algn="ctr" defTabSz="827585">
              <a:defRPr/>
            </a:pPr>
            <a:endParaRPr lang="ja-JP" altLang="en-US" dirty="0"/>
          </a:p>
        </p:txBody>
      </p:sp>
      <p:sp>
        <p:nvSpPr>
          <p:cNvPr id="4099" name="正方形/長方形 3"/>
          <p:cNvSpPr>
            <a:spLocks noChangeArrowheads="1"/>
          </p:cNvSpPr>
          <p:nvPr/>
        </p:nvSpPr>
        <p:spPr bwMode="auto">
          <a:xfrm>
            <a:off x="168519" y="2431966"/>
            <a:ext cx="8806154" cy="4220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418" tIns="44209" rIns="88418" bIns="44209"/>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923"/>
              </a:lnSpc>
              <a:spcBef>
                <a:spcPct val="0"/>
              </a:spcBef>
              <a:buNone/>
              <a:defRPr/>
            </a:pPr>
            <a:r>
              <a:rPr lang="ja-JP" altLang="en-US" sz="1477" b="1" dirty="0">
                <a:latin typeface="ＭＳ ゴシック" pitchFamily="49" charset="-128"/>
                <a:ea typeface="ＭＳ ゴシック" pitchFamily="49" charset="-128"/>
              </a:rPr>
              <a:t>① 良質な障害福祉サービス、障害児支援の確保　</a:t>
            </a:r>
            <a:r>
              <a:rPr lang="en-US" altLang="ja-JP" sz="1477" b="1" dirty="0">
                <a:solidFill>
                  <a:srgbClr val="FF0000"/>
                </a:solidFill>
                <a:latin typeface="ＭＳ ゴシック" pitchFamily="49" charset="-128"/>
                <a:ea typeface="ＭＳ ゴシック" pitchFamily="49" charset="-128"/>
              </a:rPr>
              <a:t>1</a:t>
            </a:r>
            <a:r>
              <a:rPr lang="zh-TW" altLang="en-US" sz="1477" b="1" dirty="0">
                <a:solidFill>
                  <a:srgbClr val="FF0000"/>
                </a:solidFill>
                <a:latin typeface="ＭＳ ゴシック" pitchFamily="49" charset="-128"/>
                <a:ea typeface="ＭＳ ゴシック" pitchFamily="49" charset="-128"/>
              </a:rPr>
              <a:t>兆</a:t>
            </a:r>
            <a:r>
              <a:rPr lang="en-US" altLang="ja-JP" sz="1477" b="1" dirty="0">
                <a:solidFill>
                  <a:srgbClr val="FF0000"/>
                </a:solidFill>
                <a:latin typeface="ＭＳ ゴシック" pitchFamily="49" charset="-128"/>
                <a:ea typeface="ＭＳ ゴシック" pitchFamily="49" charset="-128"/>
              </a:rPr>
              <a:t>4</a:t>
            </a:r>
            <a:r>
              <a:rPr lang="en-US" altLang="zh-TW" sz="1477" b="1" dirty="0">
                <a:solidFill>
                  <a:srgbClr val="FF0000"/>
                </a:solidFill>
                <a:latin typeface="ＭＳ ゴシック" pitchFamily="49" charset="-128"/>
                <a:ea typeface="ＭＳ ゴシック" pitchFamily="49" charset="-128"/>
              </a:rPr>
              <a:t>,</a:t>
            </a:r>
            <a:r>
              <a:rPr lang="en-US" altLang="ja-JP" sz="1477" b="1" dirty="0">
                <a:solidFill>
                  <a:srgbClr val="FF0000"/>
                </a:solidFill>
                <a:latin typeface="ＭＳ ゴシック" pitchFamily="49" charset="-128"/>
                <a:ea typeface="ＭＳ ゴシック" pitchFamily="49" charset="-128"/>
              </a:rPr>
              <a:t>426</a:t>
            </a:r>
            <a:r>
              <a:rPr lang="zh-TW" altLang="en-US" sz="1477" b="1" dirty="0">
                <a:solidFill>
                  <a:srgbClr val="FF0000"/>
                </a:solidFill>
                <a:latin typeface="ＭＳ ゴシック" pitchFamily="49" charset="-128"/>
                <a:ea typeface="ＭＳ ゴシック" pitchFamily="49" charset="-128"/>
              </a:rPr>
              <a:t>億円（</a:t>
            </a:r>
            <a:r>
              <a:rPr lang="en-US" altLang="ja-JP" sz="1477" b="1" dirty="0">
                <a:solidFill>
                  <a:srgbClr val="FF0000"/>
                </a:solidFill>
                <a:latin typeface="ＭＳ ゴシック" pitchFamily="49" charset="-128"/>
                <a:ea typeface="ＭＳ ゴシック" pitchFamily="49" charset="-128"/>
              </a:rPr>
              <a:t>1</a:t>
            </a:r>
            <a:r>
              <a:rPr lang="zh-TW" altLang="en-US" sz="1477" b="1" dirty="0">
                <a:solidFill>
                  <a:srgbClr val="FF0000"/>
                </a:solidFill>
                <a:latin typeface="ＭＳ ゴシック" pitchFamily="49" charset="-128"/>
                <a:ea typeface="ＭＳ ゴシック" pitchFamily="49" charset="-128"/>
              </a:rPr>
              <a:t>兆</a:t>
            </a:r>
            <a:r>
              <a:rPr lang="en-US" altLang="ja-JP" sz="1477" b="1" dirty="0">
                <a:solidFill>
                  <a:srgbClr val="FF0000"/>
                </a:solidFill>
                <a:latin typeface="ＭＳ ゴシック" pitchFamily="49" charset="-128"/>
                <a:ea typeface="ＭＳ ゴシック" pitchFamily="49" charset="-128"/>
              </a:rPr>
              <a:t>3</a:t>
            </a:r>
            <a:r>
              <a:rPr lang="en-US" altLang="zh-TW" sz="1477" b="1" dirty="0">
                <a:solidFill>
                  <a:srgbClr val="FF0000"/>
                </a:solidFill>
                <a:latin typeface="ＭＳ ゴシック" pitchFamily="49" charset="-128"/>
                <a:ea typeface="ＭＳ ゴシック" pitchFamily="49" charset="-128"/>
              </a:rPr>
              <a:t>,</a:t>
            </a:r>
            <a:r>
              <a:rPr lang="en-US" altLang="ja-JP" sz="1477" b="1" dirty="0">
                <a:solidFill>
                  <a:srgbClr val="FF0000"/>
                </a:solidFill>
                <a:latin typeface="ＭＳ ゴシック" pitchFamily="49" charset="-128"/>
                <a:ea typeface="ＭＳ ゴシック" pitchFamily="49" charset="-128"/>
              </a:rPr>
              <a:t>317</a:t>
            </a:r>
            <a:r>
              <a:rPr lang="zh-TW" altLang="en-US" sz="1477" b="1" dirty="0">
                <a:solidFill>
                  <a:srgbClr val="FF0000"/>
                </a:solidFill>
                <a:latin typeface="ＭＳ ゴシック" pitchFamily="49" charset="-128"/>
                <a:ea typeface="ＭＳ ゴシック" pitchFamily="49" charset="-128"/>
              </a:rPr>
              <a:t>億円）</a:t>
            </a:r>
            <a:endParaRPr lang="en-US" altLang="ja-JP" sz="1477" b="1" dirty="0">
              <a:latin typeface="ＭＳ ゴシック" pitchFamily="49" charset="-128"/>
              <a:ea typeface="ＭＳ ゴシック" pitchFamily="49" charset="-128"/>
            </a:endParaRPr>
          </a:p>
          <a:p>
            <a:pPr eaLnBrk="1" hangingPunct="1">
              <a:lnSpc>
                <a:spcPts val="277"/>
              </a:lnSpc>
              <a:spcBef>
                <a:spcPct val="0"/>
              </a:spcBef>
              <a:buNone/>
              <a:defRPr/>
            </a:pPr>
            <a:endParaRPr lang="en-US" altLang="ja-JP" sz="1477" b="1" dirty="0">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dirty="0">
                <a:latin typeface="ＭＳ ゴシック" pitchFamily="49" charset="-128"/>
                <a:ea typeface="ＭＳ ゴシック" pitchFamily="49" charset="-128"/>
              </a:rPr>
              <a:t>　　障害児・障害者が地域や住み慣れた場所で暮らすために必要な障害福祉サービスや障害児支援等に必要な経費</a:t>
            </a:r>
            <a:endParaRPr lang="en-US" altLang="ja-JP" sz="1292" dirty="0">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dirty="0">
                <a:latin typeface="ＭＳ ゴシック" pitchFamily="49" charset="-128"/>
                <a:ea typeface="ＭＳ ゴシック" pitchFamily="49" charset="-128"/>
              </a:rPr>
              <a:t>　を確保する。</a:t>
            </a:r>
            <a:endParaRPr lang="en-US" altLang="ja-JP" sz="1292" dirty="0">
              <a:latin typeface="ＭＳ ゴシック" pitchFamily="49" charset="-128"/>
              <a:ea typeface="ＭＳ ゴシック" pitchFamily="49" charset="-128"/>
            </a:endParaRPr>
          </a:p>
          <a:p>
            <a:pPr eaLnBrk="1" hangingPunct="1">
              <a:lnSpc>
                <a:spcPts val="1569"/>
              </a:lnSpc>
              <a:spcBef>
                <a:spcPct val="0"/>
              </a:spcBef>
              <a:buNone/>
              <a:defRPr/>
            </a:pPr>
            <a:r>
              <a:rPr lang="ja-JP" altLang="en-US" sz="1108" dirty="0">
                <a:latin typeface="ＭＳ ゴシック" pitchFamily="49" charset="-128"/>
                <a:ea typeface="ＭＳ ゴシック" pitchFamily="49" charset="-128"/>
              </a:rPr>
              <a:t>　 </a:t>
            </a:r>
            <a:r>
              <a:rPr lang="en-US" altLang="ja-JP" sz="1108" dirty="0">
                <a:latin typeface="ＭＳ ゴシック" pitchFamily="49" charset="-128"/>
                <a:ea typeface="ＭＳ ゴシック" pitchFamily="49" charset="-128"/>
              </a:rPr>
              <a:t>※</a:t>
            </a:r>
            <a:r>
              <a:rPr lang="ja-JP" altLang="en-US" sz="1108" dirty="0">
                <a:latin typeface="ＭＳ ゴシック" pitchFamily="49" charset="-128"/>
                <a:ea typeface="ＭＳ ゴシック" pitchFamily="49" charset="-128"/>
              </a:rPr>
              <a:t>　障害福祉人材の処遇改善及び消費税率引上げに伴う障害福祉サービス等報酬改定、就学前の障害児の発達支援等の無償化につい</a:t>
            </a:r>
            <a:endParaRPr lang="en-US" altLang="ja-JP" sz="1108" dirty="0">
              <a:latin typeface="ＭＳ ゴシック" pitchFamily="49" charset="-128"/>
              <a:ea typeface="ＭＳ ゴシック" pitchFamily="49" charset="-128"/>
            </a:endParaRPr>
          </a:p>
          <a:p>
            <a:pPr eaLnBrk="1" hangingPunct="1">
              <a:lnSpc>
                <a:spcPts val="1569"/>
              </a:lnSpc>
              <a:spcBef>
                <a:spcPct val="0"/>
              </a:spcBef>
              <a:buNone/>
              <a:defRPr/>
            </a:pPr>
            <a:r>
              <a:rPr lang="ja-JP" altLang="en-US" sz="1108" dirty="0">
                <a:latin typeface="ＭＳ ゴシック" pitchFamily="49" charset="-128"/>
                <a:ea typeface="ＭＳ ゴシック" pitchFamily="49" charset="-128"/>
              </a:rPr>
              <a:t>　　 ては、予算編成過程で検討する。</a:t>
            </a:r>
            <a:endParaRPr lang="en-US" altLang="ja-JP" sz="1292" dirty="0">
              <a:latin typeface="ＭＳ ゴシック" pitchFamily="49" charset="-128"/>
              <a:ea typeface="ＭＳ ゴシック" pitchFamily="49" charset="-128"/>
            </a:endParaRPr>
          </a:p>
          <a:p>
            <a:pPr eaLnBrk="1" hangingPunct="1">
              <a:lnSpc>
                <a:spcPts val="1292"/>
              </a:lnSpc>
              <a:spcBef>
                <a:spcPct val="0"/>
              </a:spcBef>
              <a:buNone/>
              <a:defRPr/>
            </a:pPr>
            <a:endParaRPr lang="en-US" altLang="ja-JP" sz="1292" dirty="0">
              <a:latin typeface="ＭＳ ゴシック" pitchFamily="49" charset="-128"/>
              <a:ea typeface="ＭＳ ゴシック" pitchFamily="49" charset="-128"/>
            </a:endParaRPr>
          </a:p>
          <a:p>
            <a:pPr eaLnBrk="1" hangingPunct="1">
              <a:lnSpc>
                <a:spcPts val="1569"/>
              </a:lnSpc>
              <a:spcBef>
                <a:spcPct val="0"/>
              </a:spcBef>
              <a:buNone/>
              <a:defRPr/>
            </a:pPr>
            <a:r>
              <a:rPr lang="ja-JP" altLang="en-US" sz="1477" b="1" dirty="0">
                <a:latin typeface="ＭＳ ゴシック" pitchFamily="49" charset="-128"/>
                <a:ea typeface="ＭＳ ゴシック" pitchFamily="49" charset="-128"/>
              </a:rPr>
              <a:t>② 地域生活支援事業等の拡充　</a:t>
            </a:r>
            <a:r>
              <a:rPr lang="en-US" altLang="ja-JP" sz="1477" b="1" dirty="0">
                <a:solidFill>
                  <a:srgbClr val="FF0000"/>
                </a:solidFill>
                <a:latin typeface="ＭＳ ゴシック" pitchFamily="49" charset="-128"/>
                <a:ea typeface="ＭＳ ゴシック" pitchFamily="49" charset="-128"/>
              </a:rPr>
              <a:t>537</a:t>
            </a:r>
            <a:r>
              <a:rPr lang="ja-JP" altLang="en-US" sz="1477" b="1" dirty="0">
                <a:solidFill>
                  <a:srgbClr val="FF0000"/>
                </a:solidFill>
                <a:latin typeface="ＭＳ ゴシック" pitchFamily="49" charset="-128"/>
                <a:ea typeface="ＭＳ ゴシック" pitchFamily="49" charset="-128"/>
              </a:rPr>
              <a:t>億円（</a:t>
            </a:r>
            <a:r>
              <a:rPr lang="en-US" altLang="ja-JP" sz="1477" b="1" dirty="0">
                <a:solidFill>
                  <a:srgbClr val="FF0000"/>
                </a:solidFill>
                <a:latin typeface="ＭＳ ゴシック" pitchFamily="49" charset="-128"/>
                <a:ea typeface="ＭＳ ゴシック" pitchFamily="49" charset="-128"/>
              </a:rPr>
              <a:t>493</a:t>
            </a:r>
            <a:r>
              <a:rPr lang="ja-JP" altLang="en-US" sz="1477" b="1" dirty="0">
                <a:solidFill>
                  <a:srgbClr val="FF0000"/>
                </a:solidFill>
                <a:latin typeface="ＭＳ ゴシック" pitchFamily="49" charset="-128"/>
                <a:ea typeface="ＭＳ ゴシック" pitchFamily="49" charset="-128"/>
              </a:rPr>
              <a:t>億円）（一部新規）</a:t>
            </a:r>
            <a:endParaRPr lang="en-US" altLang="ja-JP" sz="1477" b="1" dirty="0">
              <a:latin typeface="ＭＳ ゴシック" pitchFamily="49" charset="-128"/>
              <a:ea typeface="ＭＳ ゴシック" pitchFamily="49" charset="-128"/>
            </a:endParaRPr>
          </a:p>
          <a:p>
            <a:pPr eaLnBrk="1" hangingPunct="1">
              <a:lnSpc>
                <a:spcPts val="1569"/>
              </a:lnSpc>
              <a:spcBef>
                <a:spcPct val="0"/>
              </a:spcBef>
              <a:buNone/>
              <a:defRPr/>
            </a:pPr>
            <a:r>
              <a:rPr lang="en-US" altLang="ja-JP" sz="1292" dirty="0">
                <a:latin typeface="ＭＳ ゴシック" pitchFamily="49" charset="-128"/>
                <a:ea typeface="ＭＳ ゴシック" pitchFamily="49" charset="-128"/>
              </a:rPr>
              <a:t>  </a:t>
            </a:r>
            <a:r>
              <a:rPr lang="ja-JP" altLang="en-US" sz="1292" dirty="0">
                <a:latin typeface="ＭＳ ゴシック" pitchFamily="49" charset="-128"/>
                <a:ea typeface="ＭＳ ゴシック" pitchFamily="49" charset="-128"/>
              </a:rPr>
              <a:t>　意思疎通支援や移動支援など障害児・障害者の地域生活を支援する事業について、必要額を確保しつつ、事業の</a:t>
            </a:r>
            <a:endParaRPr lang="en-US" altLang="ja-JP" sz="1292" dirty="0">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dirty="0">
                <a:latin typeface="ＭＳ ゴシック" pitchFamily="49" charset="-128"/>
                <a:ea typeface="ＭＳ ゴシック" pitchFamily="49" charset="-128"/>
              </a:rPr>
              <a:t>　拡充を図る。</a:t>
            </a:r>
            <a:endParaRPr lang="en-US" altLang="ja-JP" sz="1292" dirty="0">
              <a:latin typeface="ＭＳ ゴシック" pitchFamily="49" charset="-128"/>
              <a:ea typeface="ＭＳ ゴシック" pitchFamily="49" charset="-128"/>
            </a:endParaRPr>
          </a:p>
          <a:p>
            <a:pPr eaLnBrk="1" hangingPunct="1">
              <a:lnSpc>
                <a:spcPts val="1292"/>
              </a:lnSpc>
              <a:spcBef>
                <a:spcPct val="0"/>
              </a:spcBef>
              <a:buNone/>
              <a:defRPr/>
            </a:pPr>
            <a:endParaRPr lang="en-US" altLang="ja-JP" sz="1477" b="1" dirty="0">
              <a:latin typeface="ＭＳ ゴシック" pitchFamily="49" charset="-128"/>
              <a:ea typeface="ＭＳ ゴシック" pitchFamily="49" charset="-128"/>
            </a:endParaRPr>
          </a:p>
          <a:p>
            <a:pPr eaLnBrk="1" hangingPunct="1">
              <a:lnSpc>
                <a:spcPts val="1569"/>
              </a:lnSpc>
              <a:spcBef>
                <a:spcPct val="0"/>
              </a:spcBef>
              <a:buNone/>
              <a:defRPr/>
            </a:pPr>
            <a:r>
              <a:rPr lang="ja-JP" altLang="en-US" sz="1477" b="1" dirty="0">
                <a:latin typeface="ＭＳ ゴシック" pitchFamily="49" charset="-128"/>
                <a:ea typeface="ＭＳ ゴシック" pitchFamily="49" charset="-128"/>
              </a:rPr>
              <a:t>③ 障害福祉サービスの提供体制の基盤整備（施設整備費）　</a:t>
            </a:r>
            <a:r>
              <a:rPr lang="en-US" altLang="ja-JP" sz="1477" b="1" dirty="0">
                <a:solidFill>
                  <a:srgbClr val="FF0000"/>
                </a:solidFill>
                <a:latin typeface="ＭＳ ゴシック" pitchFamily="49" charset="-128"/>
                <a:ea typeface="ＭＳ ゴシック" pitchFamily="49" charset="-128"/>
              </a:rPr>
              <a:t>104</a:t>
            </a:r>
            <a:r>
              <a:rPr lang="ja-JP" altLang="en-US" sz="1477" b="1" dirty="0">
                <a:solidFill>
                  <a:srgbClr val="FF0000"/>
                </a:solidFill>
                <a:latin typeface="ＭＳ ゴシック" pitchFamily="49" charset="-128"/>
                <a:ea typeface="ＭＳ ゴシック" pitchFamily="49" charset="-128"/>
              </a:rPr>
              <a:t>億円（</a:t>
            </a:r>
            <a:r>
              <a:rPr lang="en-US" altLang="ja-JP" sz="1477" b="1" dirty="0">
                <a:solidFill>
                  <a:srgbClr val="FF0000"/>
                </a:solidFill>
                <a:latin typeface="ＭＳ ゴシック" pitchFamily="49" charset="-128"/>
                <a:ea typeface="ＭＳ ゴシック" pitchFamily="49" charset="-128"/>
              </a:rPr>
              <a:t>72</a:t>
            </a:r>
            <a:r>
              <a:rPr lang="ja-JP" altLang="en-US" sz="1477" b="1" dirty="0">
                <a:solidFill>
                  <a:srgbClr val="FF0000"/>
                </a:solidFill>
                <a:latin typeface="ＭＳ ゴシック" pitchFamily="49" charset="-128"/>
                <a:ea typeface="ＭＳ ゴシック" pitchFamily="49" charset="-128"/>
              </a:rPr>
              <a:t>億円）</a:t>
            </a:r>
            <a:endParaRPr lang="en-US" altLang="ja-JP" sz="1477" b="1" dirty="0">
              <a:latin typeface="ＭＳ ゴシック" pitchFamily="49" charset="-128"/>
              <a:ea typeface="ＭＳ ゴシック" pitchFamily="49" charset="-128"/>
            </a:endParaRPr>
          </a:p>
          <a:p>
            <a:pPr marL="164127" indent="-164127" eaLnBrk="1" hangingPunct="1">
              <a:lnSpc>
                <a:spcPts val="1569"/>
              </a:lnSpc>
              <a:spcBef>
                <a:spcPct val="0"/>
              </a:spcBef>
              <a:buNone/>
              <a:defRPr/>
            </a:pPr>
            <a:r>
              <a:rPr lang="ja-JP" altLang="en-US" sz="1292" dirty="0">
                <a:latin typeface="ＭＳ ゴシック" pitchFamily="49" charset="-128"/>
                <a:ea typeface="ＭＳ ゴシック" pitchFamily="49" charset="-128"/>
              </a:rPr>
              <a:t>　　就労移行支援事業等を行う日中活動系事業所や地域移行の受け皿としてのグループホーム等の整備促進を図るとともに、防災体制等の強化を図る。</a:t>
            </a:r>
            <a:endParaRPr lang="en-US" altLang="ja-JP" sz="1292" dirty="0">
              <a:latin typeface="ＭＳ ゴシック" pitchFamily="49" charset="-128"/>
              <a:ea typeface="ＭＳ ゴシック" pitchFamily="49" charset="-128"/>
            </a:endParaRPr>
          </a:p>
          <a:p>
            <a:pPr marL="164127" indent="-164127" eaLnBrk="1" hangingPunct="1">
              <a:lnSpc>
                <a:spcPts val="1292"/>
              </a:lnSpc>
              <a:spcBef>
                <a:spcPct val="0"/>
              </a:spcBef>
              <a:buNone/>
              <a:defRPr/>
            </a:pPr>
            <a:endParaRPr lang="en-US" altLang="ja-JP" sz="1477" b="1"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477" b="1" dirty="0">
                <a:solidFill>
                  <a:srgbClr val="000000"/>
                </a:solidFill>
                <a:latin typeface="ＭＳ ゴシック" pitchFamily="49" charset="-128"/>
                <a:ea typeface="ＭＳ ゴシック" pitchFamily="49" charset="-128"/>
              </a:rPr>
              <a:t>④ 医療的ケア児に対する支援</a:t>
            </a:r>
            <a:r>
              <a:rPr lang="ja-JP" altLang="en-US" sz="1662" b="1" dirty="0">
                <a:solidFill>
                  <a:srgbClr val="FF0000"/>
                </a:solidFill>
                <a:latin typeface="ＭＳ ゴシック" pitchFamily="49" charset="-128"/>
                <a:ea typeface="ＭＳ ゴシック" pitchFamily="49" charset="-128"/>
              </a:rPr>
              <a:t>　</a:t>
            </a:r>
            <a:r>
              <a:rPr lang="en-US" altLang="ja-JP" sz="1477" b="1" dirty="0">
                <a:solidFill>
                  <a:srgbClr val="FF0000"/>
                </a:solidFill>
                <a:latin typeface="ＭＳ ゴシック" pitchFamily="49" charset="-128"/>
                <a:ea typeface="ＭＳ ゴシック" pitchFamily="49" charset="-128"/>
              </a:rPr>
              <a:t>0.9</a:t>
            </a:r>
            <a:r>
              <a:rPr lang="ja-JP" altLang="en-US" sz="1477" b="1" dirty="0">
                <a:solidFill>
                  <a:srgbClr val="FF0000"/>
                </a:solidFill>
                <a:latin typeface="ＭＳ ゴシック" pitchFamily="49" charset="-128"/>
                <a:ea typeface="ＭＳ ゴシック" pitchFamily="49" charset="-128"/>
              </a:rPr>
              <a:t>億円（</a:t>
            </a:r>
            <a:r>
              <a:rPr lang="en-US" altLang="ja-JP" sz="1477" b="1" dirty="0">
                <a:solidFill>
                  <a:srgbClr val="FF0000"/>
                </a:solidFill>
                <a:latin typeface="ＭＳ ゴシック" pitchFamily="49" charset="-128"/>
                <a:ea typeface="ＭＳ ゴシック" pitchFamily="49" charset="-128"/>
              </a:rPr>
              <a:t>1.8</a:t>
            </a:r>
            <a:r>
              <a:rPr lang="ja-JP" altLang="en-US" sz="1477" b="1" dirty="0">
                <a:solidFill>
                  <a:srgbClr val="FF0000"/>
                </a:solidFill>
                <a:latin typeface="ＭＳ ゴシック" pitchFamily="49" charset="-128"/>
                <a:ea typeface="ＭＳ ゴシック" pitchFamily="49" charset="-128"/>
              </a:rPr>
              <a:t>億円）</a:t>
            </a:r>
            <a:endParaRPr lang="en-US" altLang="ja-JP" sz="1477" b="1" dirty="0">
              <a:solidFill>
                <a:srgbClr val="FF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b="1" dirty="0">
                <a:solidFill>
                  <a:srgbClr val="FF0000"/>
                </a:solidFill>
                <a:latin typeface="ＭＳ ゴシック" pitchFamily="49" charset="-128"/>
                <a:ea typeface="ＭＳ ゴシック" pitchFamily="49" charset="-128"/>
              </a:rPr>
              <a:t>　　</a:t>
            </a:r>
            <a:r>
              <a:rPr lang="ja-JP" altLang="en-US" sz="1292" dirty="0">
                <a:solidFill>
                  <a:srgbClr val="000000"/>
                </a:solidFill>
                <a:latin typeface="ＭＳ ゴシック" pitchFamily="49" charset="-128"/>
                <a:ea typeface="ＭＳ ゴシック" pitchFamily="49" charset="-128"/>
              </a:rPr>
              <a:t>医療的ケア児による保育所等の利用を促進するモデル事業を実施するとともに、</a:t>
            </a:r>
            <a:r>
              <a:rPr lang="en-US" altLang="ja-JP" sz="1292" dirty="0">
                <a:solidFill>
                  <a:srgbClr val="000000"/>
                </a:solidFill>
                <a:latin typeface="ＭＳ ゴシック" pitchFamily="49" charset="-128"/>
                <a:ea typeface="ＭＳ ゴシック" pitchFamily="49" charset="-128"/>
              </a:rPr>
              <a:t>ICT</a:t>
            </a:r>
            <a:r>
              <a:rPr lang="ja-JP" altLang="en-US" sz="1292" dirty="0">
                <a:solidFill>
                  <a:srgbClr val="000000"/>
                </a:solidFill>
                <a:latin typeface="ＭＳ ゴシック" pitchFamily="49" charset="-128"/>
                <a:ea typeface="ＭＳ ゴシック" pitchFamily="49" charset="-128"/>
              </a:rPr>
              <a:t>を活用し外出先でも適切な医</a:t>
            </a: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dirty="0">
                <a:solidFill>
                  <a:srgbClr val="000000"/>
                </a:solidFill>
                <a:latin typeface="ＭＳ ゴシック" pitchFamily="49" charset="-128"/>
                <a:ea typeface="ＭＳ ゴシック" pitchFamily="49" charset="-128"/>
              </a:rPr>
              <a:t>　療を受けられる体制の整備を図る。</a:t>
            </a:r>
            <a:endParaRPr lang="en-US" altLang="ja-JP" sz="1292" dirty="0">
              <a:solidFill>
                <a:srgbClr val="000000"/>
              </a:solidFill>
              <a:latin typeface="ＭＳ ゴシック" pitchFamily="49" charset="-128"/>
              <a:ea typeface="ＭＳ ゴシック" pitchFamily="49" charset="-128"/>
            </a:endParaRPr>
          </a:p>
          <a:p>
            <a:pPr eaLnBrk="1" hangingPunct="1">
              <a:lnSpc>
                <a:spcPts val="1292"/>
              </a:lnSpc>
              <a:spcBef>
                <a:spcPct val="0"/>
              </a:spcBef>
              <a:buNone/>
              <a:defRPr/>
            </a:pPr>
            <a:endParaRPr lang="en-US" altLang="ja-JP" sz="1477" b="1"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477" b="1" dirty="0">
                <a:solidFill>
                  <a:srgbClr val="000000"/>
                </a:solidFill>
                <a:latin typeface="ＭＳ ゴシック" pitchFamily="49" charset="-128"/>
                <a:ea typeface="ＭＳ ゴシック" pitchFamily="49" charset="-128"/>
              </a:rPr>
              <a:t>⑤ 教育と福祉の連携の推進　</a:t>
            </a:r>
            <a:r>
              <a:rPr lang="ja-JP" altLang="en-US" sz="1477" b="1" dirty="0">
                <a:solidFill>
                  <a:srgbClr val="FF0000"/>
                </a:solidFill>
                <a:latin typeface="ＭＳ ゴシック" pitchFamily="49" charset="-128"/>
                <a:ea typeface="ＭＳ ゴシック" pitchFamily="49" charset="-128"/>
              </a:rPr>
              <a:t>地域生活支援事業等（</a:t>
            </a:r>
            <a:r>
              <a:rPr lang="en-US" altLang="ja-JP" sz="1477" b="1" dirty="0">
                <a:solidFill>
                  <a:srgbClr val="FF0000"/>
                </a:solidFill>
                <a:latin typeface="ＭＳ ゴシック" pitchFamily="49" charset="-128"/>
                <a:ea typeface="ＭＳ ゴシック" pitchFamily="49" charset="-128"/>
              </a:rPr>
              <a:t>537</a:t>
            </a:r>
            <a:r>
              <a:rPr lang="ja-JP" altLang="en-US" sz="1477" b="1" dirty="0">
                <a:solidFill>
                  <a:srgbClr val="FF0000"/>
                </a:solidFill>
                <a:latin typeface="ＭＳ ゴシック" pitchFamily="49" charset="-128"/>
                <a:ea typeface="ＭＳ ゴシック" pitchFamily="49" charset="-128"/>
              </a:rPr>
              <a:t>億円）の内数（新規）</a:t>
            </a:r>
            <a:endParaRPr lang="en-US" altLang="ja-JP" sz="1477" b="1"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dirty="0">
                <a:solidFill>
                  <a:srgbClr val="000000"/>
                </a:solidFill>
                <a:latin typeface="ＭＳ ゴシック" pitchFamily="49" charset="-128"/>
                <a:ea typeface="ＭＳ ゴシック" pitchFamily="49" charset="-128"/>
              </a:rPr>
              <a:t>　　市町村内における家庭・教育・福祉の連携促進等を図るため、発達障害、医療的ケア児等について協議を行う場</a:t>
            </a: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dirty="0">
                <a:solidFill>
                  <a:srgbClr val="000000"/>
                </a:solidFill>
                <a:latin typeface="ＭＳ ゴシック" pitchFamily="49" charset="-128"/>
                <a:ea typeface="ＭＳ ゴシック" pitchFamily="49" charset="-128"/>
              </a:rPr>
              <a:t>　の設置や福祉機関と教育機関等との連携の役割を担うコーディネーターの配置に係る取組を実施する。</a:t>
            </a: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endParaRPr lang="en-US" altLang="ja-JP" sz="1292" dirty="0">
              <a:solidFill>
                <a:srgbClr val="000000"/>
              </a:solidFill>
              <a:latin typeface="ＭＳ ゴシック" pitchFamily="49" charset="-128"/>
              <a:ea typeface="ＭＳ ゴシック" pitchFamily="49" charset="-128"/>
            </a:endParaRPr>
          </a:p>
        </p:txBody>
      </p:sp>
      <p:sp>
        <p:nvSpPr>
          <p:cNvPr id="9" name="メモ 8"/>
          <p:cNvSpPr/>
          <p:nvPr/>
        </p:nvSpPr>
        <p:spPr>
          <a:xfrm>
            <a:off x="130420" y="717352"/>
            <a:ext cx="8872614" cy="1296000"/>
          </a:xfrm>
          <a:prstGeom prst="foldedCorner">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8393" tIns="44196" rIns="88393" bIns="44196" anchor="ctr"/>
          <a:lstStyle/>
          <a:p>
            <a:pPr algn="ctr" defTabSz="827585">
              <a:defRPr/>
            </a:pPr>
            <a:endParaRPr lang="ja-JP" altLang="en-US" b="1" dirty="0">
              <a:solidFill>
                <a:schemeClr val="tx1"/>
              </a:solidFill>
            </a:endParaRPr>
          </a:p>
        </p:txBody>
      </p:sp>
      <p:sp>
        <p:nvSpPr>
          <p:cNvPr id="4101" name="正方形/長方形 23"/>
          <p:cNvSpPr>
            <a:spLocks noChangeArrowheads="1"/>
          </p:cNvSpPr>
          <p:nvPr/>
        </p:nvSpPr>
        <p:spPr bwMode="auto">
          <a:xfrm>
            <a:off x="264410" y="717351"/>
            <a:ext cx="8827477" cy="1511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393" tIns="44196" rIns="88393" bIns="4419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77" b="1" dirty="0"/>
              <a:t>　</a:t>
            </a:r>
            <a:r>
              <a:rPr lang="ja-JP" altLang="en-US" sz="1477" b="1" u="sng" dirty="0"/>
              <a:t>◆予算額</a:t>
            </a:r>
            <a:r>
              <a:rPr lang="ja-JP" altLang="en-US" sz="1477" b="1" dirty="0"/>
              <a:t>　（３０年度予算額）　　　　　　 （３１年度要求額）　　　　　　　　　　　　　　　　　　　　　　　　　　　　　　　　　　　　　　　　　</a:t>
            </a:r>
            <a:endParaRPr lang="en-US" altLang="ja-JP" sz="1477" b="1" dirty="0"/>
          </a:p>
          <a:p>
            <a:pPr eaLnBrk="1" hangingPunct="1">
              <a:spcBef>
                <a:spcPct val="0"/>
              </a:spcBef>
              <a:buFontTx/>
              <a:buNone/>
            </a:pPr>
            <a:r>
              <a:rPr lang="ja-JP" altLang="en-US" sz="1477" b="1" dirty="0"/>
              <a:t>　　　　　　　　 １兆８，６４８億円　　　　　　　</a:t>
            </a:r>
            <a:r>
              <a:rPr lang="ja-JP" altLang="en-US" sz="1477" b="1" dirty="0">
                <a:solidFill>
                  <a:srgbClr val="FF0000"/>
                </a:solidFill>
              </a:rPr>
              <a:t>１兆９，９３７億円</a:t>
            </a:r>
            <a:r>
              <a:rPr lang="zh-TW" altLang="en-US" sz="1477" b="1" dirty="0">
                <a:solidFill>
                  <a:srgbClr val="FF0000"/>
                </a:solidFill>
              </a:rPr>
              <a:t>（＋１，</a:t>
            </a:r>
            <a:r>
              <a:rPr lang="ja-JP" altLang="en-US" sz="1477" b="1" dirty="0">
                <a:solidFill>
                  <a:srgbClr val="FF0000"/>
                </a:solidFill>
              </a:rPr>
              <a:t>２８９</a:t>
            </a:r>
            <a:r>
              <a:rPr lang="zh-TW" altLang="en-US" sz="1477" b="1" dirty="0">
                <a:solidFill>
                  <a:srgbClr val="FF0000"/>
                </a:solidFill>
              </a:rPr>
              <a:t>億円、＋６．</a:t>
            </a:r>
            <a:r>
              <a:rPr lang="ja-JP" altLang="en-US" sz="1477" b="1" dirty="0">
                <a:solidFill>
                  <a:srgbClr val="FF0000"/>
                </a:solidFill>
              </a:rPr>
              <a:t>９</a:t>
            </a:r>
            <a:r>
              <a:rPr lang="zh-TW" altLang="en-US" sz="1477" b="1" dirty="0">
                <a:solidFill>
                  <a:srgbClr val="FF0000"/>
                </a:solidFill>
              </a:rPr>
              <a:t>％）</a:t>
            </a:r>
            <a:endParaRPr lang="en-US" altLang="ja-JP" sz="1477" b="1" dirty="0"/>
          </a:p>
          <a:p>
            <a:pPr eaLnBrk="1" hangingPunct="1">
              <a:lnSpc>
                <a:spcPts val="923"/>
              </a:lnSpc>
              <a:spcBef>
                <a:spcPct val="0"/>
              </a:spcBef>
              <a:buNone/>
            </a:pPr>
            <a:endParaRPr lang="en-US" altLang="ja-JP" sz="1477" b="1" dirty="0"/>
          </a:p>
          <a:p>
            <a:pPr eaLnBrk="1" hangingPunct="1">
              <a:spcBef>
                <a:spcPct val="0"/>
              </a:spcBef>
              <a:buFontTx/>
              <a:buNone/>
            </a:pPr>
            <a:r>
              <a:rPr lang="ja-JP" altLang="en-US" sz="1108" b="1" dirty="0"/>
              <a:t>　</a:t>
            </a:r>
            <a:r>
              <a:rPr lang="ja-JP" altLang="en-US" sz="1477" dirty="0"/>
              <a:t>　</a:t>
            </a:r>
            <a:r>
              <a:rPr lang="ja-JP" altLang="en-US" sz="1477" b="1" u="sng" dirty="0"/>
              <a:t>◆障害福祉サービス関係費</a:t>
            </a:r>
            <a:r>
              <a:rPr lang="ja-JP" altLang="en-US" sz="1292" dirty="0"/>
              <a:t>（自立支援給付費＋障害児措置費・給付費＋地域生活支援事業費）</a:t>
            </a:r>
          </a:p>
          <a:p>
            <a:pPr eaLnBrk="1" hangingPunct="1">
              <a:spcBef>
                <a:spcPct val="0"/>
              </a:spcBef>
              <a:buFontTx/>
              <a:buNone/>
            </a:pPr>
            <a:r>
              <a:rPr lang="ja-JP" altLang="en-US" sz="1477" b="1" dirty="0"/>
              <a:t>　　　　　　　　（３０年度予算額）　　　　　　 （３１年度要求額）　　　　　　　　　　　　　　　　　　　　　　　　　　　　　　　　　　　　　　　　　</a:t>
            </a:r>
            <a:endParaRPr lang="en-US" altLang="ja-JP" sz="1477" b="1" dirty="0"/>
          </a:p>
          <a:p>
            <a:pPr eaLnBrk="1" hangingPunct="1">
              <a:spcBef>
                <a:spcPct val="0"/>
              </a:spcBef>
              <a:buFontTx/>
              <a:buNone/>
            </a:pPr>
            <a:r>
              <a:rPr lang="ja-JP" altLang="en-US" sz="1477" b="1" dirty="0"/>
              <a:t>　　　　　　　 　１兆３，８１０億円　　　　　　　</a:t>
            </a:r>
            <a:r>
              <a:rPr lang="zh-TW" altLang="en-US" sz="1477" b="1" dirty="0">
                <a:solidFill>
                  <a:srgbClr val="FF0000"/>
                </a:solidFill>
              </a:rPr>
              <a:t>１兆</a:t>
            </a:r>
            <a:r>
              <a:rPr lang="ja-JP" altLang="en-US" sz="1477" b="1" dirty="0">
                <a:solidFill>
                  <a:srgbClr val="FF0000"/>
                </a:solidFill>
              </a:rPr>
              <a:t>４</a:t>
            </a:r>
            <a:r>
              <a:rPr lang="zh-TW" altLang="en-US" sz="1477" b="1" dirty="0">
                <a:solidFill>
                  <a:srgbClr val="FF0000"/>
                </a:solidFill>
              </a:rPr>
              <a:t>，</a:t>
            </a:r>
            <a:r>
              <a:rPr lang="ja-JP" altLang="en-US" sz="1477" b="1" dirty="0">
                <a:solidFill>
                  <a:srgbClr val="FF0000"/>
                </a:solidFill>
              </a:rPr>
              <a:t>９６３</a:t>
            </a:r>
            <a:r>
              <a:rPr lang="zh-TW" altLang="en-US" sz="1477" b="1" dirty="0">
                <a:solidFill>
                  <a:srgbClr val="FF0000"/>
                </a:solidFill>
              </a:rPr>
              <a:t>億円（＋</a:t>
            </a:r>
            <a:r>
              <a:rPr lang="ja-JP" altLang="en-US" sz="1477" b="1" dirty="0">
                <a:solidFill>
                  <a:srgbClr val="FF0000"/>
                </a:solidFill>
              </a:rPr>
              <a:t>１，１５３</a:t>
            </a:r>
            <a:r>
              <a:rPr lang="zh-TW" altLang="en-US" sz="1477" b="1" dirty="0">
                <a:solidFill>
                  <a:srgbClr val="FF0000"/>
                </a:solidFill>
              </a:rPr>
              <a:t>億円、＋</a:t>
            </a:r>
            <a:r>
              <a:rPr lang="ja-JP" altLang="en-US" sz="1477" b="1" dirty="0">
                <a:solidFill>
                  <a:srgbClr val="FF0000"/>
                </a:solidFill>
              </a:rPr>
              <a:t>８．３</a:t>
            </a:r>
            <a:r>
              <a:rPr lang="zh-TW" altLang="en-US" sz="1477" b="1" dirty="0">
                <a:solidFill>
                  <a:srgbClr val="FF0000"/>
                </a:solidFill>
              </a:rPr>
              <a:t>％）</a:t>
            </a:r>
          </a:p>
          <a:p>
            <a:pPr eaLnBrk="1" hangingPunct="1">
              <a:spcBef>
                <a:spcPct val="0"/>
              </a:spcBef>
              <a:buFontTx/>
              <a:buNone/>
            </a:pPr>
            <a:endParaRPr lang="en-US" altLang="ja-JP" sz="1108" b="1" dirty="0"/>
          </a:p>
        </p:txBody>
      </p:sp>
      <p:sp>
        <p:nvSpPr>
          <p:cNvPr id="14" name="正方形/長方形 13"/>
          <p:cNvSpPr/>
          <p:nvPr/>
        </p:nvSpPr>
        <p:spPr>
          <a:xfrm>
            <a:off x="63013" y="2066878"/>
            <a:ext cx="2107532" cy="35288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88418" tIns="44209" rIns="88418" bIns="44209" anchor="ctr"/>
          <a:lstStyle/>
          <a:p>
            <a:pPr algn="ctr" defTabSz="827585">
              <a:defRPr/>
            </a:pPr>
            <a:r>
              <a:rPr lang="en-US" altLang="ja-JP" b="1" dirty="0">
                <a:solidFill>
                  <a:schemeClr val="tx1"/>
                </a:solidFill>
              </a:rPr>
              <a:t>【 </a:t>
            </a:r>
            <a:r>
              <a:rPr lang="ja-JP" altLang="en-US" b="1" dirty="0">
                <a:solidFill>
                  <a:schemeClr val="tx1"/>
                </a:solidFill>
              </a:rPr>
              <a:t>主 な 施 策 </a:t>
            </a:r>
            <a:r>
              <a:rPr lang="en-US" altLang="ja-JP" b="1" dirty="0">
                <a:solidFill>
                  <a:schemeClr val="tx1"/>
                </a:solidFill>
              </a:rPr>
              <a:t>】</a:t>
            </a:r>
            <a:endParaRPr lang="ja-JP" altLang="en-US" b="1" dirty="0">
              <a:solidFill>
                <a:schemeClr val="tx1"/>
              </a:solidFill>
            </a:endParaRPr>
          </a:p>
        </p:txBody>
      </p:sp>
      <p:sp>
        <p:nvSpPr>
          <p:cNvPr id="11" name="額縁 10"/>
          <p:cNvSpPr/>
          <p:nvPr/>
        </p:nvSpPr>
        <p:spPr>
          <a:xfrm>
            <a:off x="1513743" y="305190"/>
            <a:ext cx="6049108" cy="365538"/>
          </a:xfrm>
          <a:prstGeom prst="bevel">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8393" tIns="44196" rIns="88393" bIns="44196" anchor="ctr"/>
          <a:lstStyle/>
          <a:p>
            <a:pPr algn="ctr" defTabSz="827585">
              <a:defRPr/>
            </a:pPr>
            <a:r>
              <a:rPr lang="ja-JP" altLang="en-US" sz="1846" b="1" dirty="0">
                <a:solidFill>
                  <a:schemeClr val="tx1"/>
                </a:solidFill>
              </a:rPr>
              <a:t>平成３１年度障害保健福祉関係概算要求の概要</a:t>
            </a:r>
          </a:p>
        </p:txBody>
      </p:sp>
      <p:sp>
        <p:nvSpPr>
          <p:cNvPr id="10" name="右矢印 9"/>
          <p:cNvSpPr/>
          <p:nvPr/>
        </p:nvSpPr>
        <p:spPr>
          <a:xfrm>
            <a:off x="2949133" y="1007498"/>
            <a:ext cx="426426" cy="199292"/>
          </a:xfrm>
          <a:prstGeom prst="rightArrow">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8393" tIns="44196" rIns="88393" bIns="44196" anchor="ctr"/>
          <a:lstStyle/>
          <a:p>
            <a:pPr algn="ctr" defTabSz="827585">
              <a:defRPr/>
            </a:pPr>
            <a:endParaRPr lang="ja-JP" altLang="en-US" b="1" dirty="0">
              <a:solidFill>
                <a:schemeClr val="tx1"/>
              </a:solidFill>
            </a:endParaRPr>
          </a:p>
        </p:txBody>
      </p:sp>
      <p:sp>
        <p:nvSpPr>
          <p:cNvPr id="13" name="右矢印 12"/>
          <p:cNvSpPr/>
          <p:nvPr/>
        </p:nvSpPr>
        <p:spPr>
          <a:xfrm>
            <a:off x="2949133" y="1778290"/>
            <a:ext cx="426426" cy="200758"/>
          </a:xfrm>
          <a:prstGeom prst="rightArrow">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8393" tIns="44196" rIns="88393" bIns="44196" anchor="ctr"/>
          <a:lstStyle/>
          <a:p>
            <a:pPr algn="ctr" defTabSz="827585">
              <a:defRPr/>
            </a:pPr>
            <a:endParaRPr lang="ja-JP" altLang="en-US" b="1" dirty="0">
              <a:solidFill>
                <a:schemeClr val="tx1"/>
              </a:solidFill>
            </a:endParaRPr>
          </a:p>
        </p:txBody>
      </p:sp>
      <p:sp>
        <p:nvSpPr>
          <p:cNvPr id="4106" name="テキスト ボックス 3"/>
          <p:cNvSpPr txBox="1">
            <a:spLocks noChangeArrowheads="1"/>
          </p:cNvSpPr>
          <p:nvPr/>
        </p:nvSpPr>
        <p:spPr bwMode="auto">
          <a:xfrm>
            <a:off x="130419" y="326097"/>
            <a:ext cx="1251438" cy="364492"/>
          </a:xfrm>
          <a:prstGeom prst="rect">
            <a:avLst/>
          </a:prstGeom>
          <a:solidFill>
            <a:srgbClr val="FFFFFF"/>
          </a:solidFill>
          <a:ln w="6350">
            <a:solidFill>
              <a:srgbClr val="000000"/>
            </a:solidFill>
            <a:miter lim="800000"/>
            <a:headEnd/>
            <a:tailEnd/>
          </a:ln>
        </p:spPr>
        <p:txBody>
          <a:bodyPr tIns="66462" anchor="ctr"/>
          <a:lstStyle/>
          <a:p>
            <a:pPr algn="ctr">
              <a:lnSpc>
                <a:spcPts val="1108"/>
              </a:lnSpc>
            </a:pPr>
            <a:r>
              <a:rPr lang="ja-JP" altLang="en-US" sz="1108" dirty="0"/>
              <a:t>厚生労働省</a:t>
            </a:r>
          </a:p>
          <a:p>
            <a:pPr algn="ctr">
              <a:lnSpc>
                <a:spcPts val="1108"/>
              </a:lnSpc>
            </a:pPr>
            <a:r>
              <a:rPr lang="ja-JP" altLang="en-US" sz="1108" dirty="0"/>
              <a:t>障害保健福祉部</a:t>
            </a:r>
            <a:endParaRPr lang="ja-JP" altLang="ja-JP" sz="1108" dirty="0"/>
          </a:p>
        </p:txBody>
      </p:sp>
      <p:graphicFrame>
        <p:nvGraphicFramePr>
          <p:cNvPr id="12" name="表 11"/>
          <p:cNvGraphicFramePr>
            <a:graphicFrameLocks noGrp="1"/>
          </p:cNvGraphicFramePr>
          <p:nvPr>
            <p:extLst>
              <p:ext uri="{D42A27DB-BD31-4B8C-83A1-F6EECF244321}">
                <p14:modId xmlns:p14="http://schemas.microsoft.com/office/powerpoint/2010/main" val="4207181436"/>
              </p:ext>
            </p:extLst>
          </p:nvPr>
        </p:nvGraphicFramePr>
        <p:xfrm>
          <a:off x="7092279" y="25028"/>
          <a:ext cx="2010700" cy="665561"/>
        </p:xfrm>
        <a:graphic>
          <a:graphicData uri="http://schemas.openxmlformats.org/drawingml/2006/table">
            <a:tbl>
              <a:tblPr firstRow="1" bandRow="1">
                <a:tableStyleId>{5940675A-B579-460E-94D1-54222C63F5DA}</a:tableStyleId>
              </a:tblPr>
              <a:tblGrid>
                <a:gridCol w="1005350">
                  <a:extLst>
                    <a:ext uri="{9D8B030D-6E8A-4147-A177-3AD203B41FA5}">
                      <a16:colId xmlns:a16="http://schemas.microsoft.com/office/drawing/2014/main" val="20000"/>
                    </a:ext>
                  </a:extLst>
                </a:gridCol>
                <a:gridCol w="1005350">
                  <a:extLst>
                    <a:ext uri="{9D8B030D-6E8A-4147-A177-3AD203B41FA5}">
                      <a16:colId xmlns:a16="http://schemas.microsoft.com/office/drawing/2014/main" val="20001"/>
                    </a:ext>
                  </a:extLst>
                </a:gridCol>
              </a:tblGrid>
              <a:tr h="276355">
                <a:tc gridSpan="2">
                  <a:txBody>
                    <a:bodyPr/>
                    <a:lstStyle/>
                    <a:p>
                      <a:pPr algn="ctr"/>
                      <a:r>
                        <a:rPr kumimoji="1" lang="ja-JP" altLang="en-US" sz="1000" dirty="0"/>
                        <a:t>社会保障審議会障害者部会</a:t>
                      </a:r>
                    </a:p>
                  </a:txBody>
                  <a:tcPr marL="84406" marR="84406" marT="42203" marB="42203" anchor="ctr">
                    <a:solidFill>
                      <a:schemeClr val="bg1"/>
                    </a:solidFill>
                  </a:tcPr>
                </a:tc>
                <a:tc hMerge="1">
                  <a:txBody>
                    <a:bodyPr/>
                    <a:lstStyle/>
                    <a:p>
                      <a:endParaRPr kumimoji="1" lang="ja-JP" altLang="en-US" dirty="0"/>
                    </a:p>
                  </a:txBody>
                  <a:tcPr/>
                </a:tc>
                <a:extLst>
                  <a:ext uri="{0D108BD9-81ED-4DB2-BD59-A6C34878D82A}">
                    <a16:rowId xmlns:a16="http://schemas.microsoft.com/office/drawing/2014/main" val="10000"/>
                  </a:ext>
                </a:extLst>
              </a:tr>
              <a:tr h="379828">
                <a:tc>
                  <a:txBody>
                    <a:bodyPr/>
                    <a:lstStyle/>
                    <a:p>
                      <a:pPr algn="ctr"/>
                      <a:r>
                        <a:rPr kumimoji="1" lang="ja-JP" altLang="en-US" sz="1000" dirty="0">
                          <a:latin typeface="+mn-ea"/>
                          <a:ea typeface="+mn-ea"/>
                        </a:rPr>
                        <a:t>第</a:t>
                      </a:r>
                      <a:r>
                        <a:rPr kumimoji="1" lang="en-US" altLang="ja-JP" sz="1000" dirty="0">
                          <a:latin typeface="+mn-ea"/>
                          <a:ea typeface="+mn-ea"/>
                        </a:rPr>
                        <a:t>91</a:t>
                      </a:r>
                      <a:r>
                        <a:rPr kumimoji="1" lang="ja-JP" altLang="en-US" sz="1000" dirty="0">
                          <a:latin typeface="+mn-ea"/>
                          <a:ea typeface="+mn-ea"/>
                        </a:rPr>
                        <a:t>回（</a:t>
                      </a:r>
                      <a:r>
                        <a:rPr kumimoji="1" lang="en-US" altLang="ja-JP" sz="1000" dirty="0">
                          <a:latin typeface="+mn-ea"/>
                          <a:ea typeface="+mn-ea"/>
                        </a:rPr>
                        <a:t>H30.10.24</a:t>
                      </a:r>
                      <a:r>
                        <a:rPr kumimoji="1" lang="ja-JP" altLang="en-US" sz="1000" dirty="0">
                          <a:latin typeface="+mn-ea"/>
                          <a:ea typeface="+mn-ea"/>
                        </a:rPr>
                        <a:t>）</a:t>
                      </a:r>
                    </a:p>
                  </a:txBody>
                  <a:tcPr marL="84406" marR="84406" marT="42203" marB="42203" anchor="ctr">
                    <a:solidFill>
                      <a:schemeClr val="bg1"/>
                    </a:solidFill>
                  </a:tcPr>
                </a:tc>
                <a:tc>
                  <a:txBody>
                    <a:bodyPr/>
                    <a:lstStyle/>
                    <a:p>
                      <a:pPr algn="ctr"/>
                      <a:r>
                        <a:rPr kumimoji="1" lang="ja-JP" altLang="en-US" sz="1000" dirty="0"/>
                        <a:t>参考資料</a:t>
                      </a:r>
                      <a:r>
                        <a:rPr kumimoji="1" lang="en-US" altLang="ja-JP" sz="1000" dirty="0"/>
                        <a:t>1</a:t>
                      </a:r>
                      <a:endParaRPr kumimoji="1" lang="ja-JP" altLang="en-US" sz="1000" dirty="0"/>
                    </a:p>
                  </a:txBody>
                  <a:tcPr marL="84406" marR="84406" marT="42203" marB="42203" anchor="ctr">
                    <a:solidFill>
                      <a:schemeClr val="bg1"/>
                    </a:solidFill>
                  </a:tcPr>
                </a:tc>
                <a:extLst>
                  <a:ext uri="{0D108BD9-81ED-4DB2-BD59-A6C34878D82A}">
                    <a16:rowId xmlns:a16="http://schemas.microsoft.com/office/drawing/2014/main" val="10001"/>
                  </a:ext>
                </a:extLst>
              </a:tr>
            </a:tbl>
          </a:graphicData>
        </a:graphic>
      </p:graphicFrame>
      <p:sp>
        <p:nvSpPr>
          <p:cNvPr id="1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92279" y="6536353"/>
            <a:ext cx="2057400" cy="365125"/>
          </a:xfrm>
        </p:spPr>
        <p:txBody>
          <a:bodyPr/>
          <a:lstStyle/>
          <a:p>
            <a:pPr>
              <a:defRPr/>
            </a:pPr>
            <a:fld id="{F90A3C79-1AFD-481B-B685-7933BCD0898B}" type="slidenum">
              <a:rPr lang="en-US" altLang="ja-JP" smtClean="0"/>
              <a:pPr>
                <a:defRPr/>
              </a:pPr>
              <a:t>22</a:t>
            </a:fld>
            <a:endParaRPr lang="en-US" altLang="ja-JP" dirty="0"/>
          </a:p>
        </p:txBody>
      </p:sp>
    </p:spTree>
    <p:extLst>
      <p:ext uri="{BB962C8B-B14F-4D97-AF65-F5344CB8AC3E}">
        <p14:creationId xmlns:p14="http://schemas.microsoft.com/office/powerpoint/2010/main" val="2772612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メモ 6"/>
          <p:cNvSpPr/>
          <p:nvPr/>
        </p:nvSpPr>
        <p:spPr>
          <a:xfrm>
            <a:off x="75260" y="437899"/>
            <a:ext cx="8905846" cy="5915734"/>
          </a:xfrm>
          <a:prstGeom prst="foldedCorner">
            <a:avLst>
              <a:gd name="adj" fmla="val 5414"/>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8418" tIns="44209" rIns="88418" bIns="44209" anchor="ctr"/>
          <a:lstStyle/>
          <a:p>
            <a:pPr algn="ctr" defTabSz="827585">
              <a:defRPr/>
            </a:pPr>
            <a:endParaRPr lang="ja-JP" altLang="en-US" dirty="0"/>
          </a:p>
        </p:txBody>
      </p:sp>
      <p:sp>
        <p:nvSpPr>
          <p:cNvPr id="5123" name="正方形/長方形 3"/>
          <p:cNvSpPr>
            <a:spLocks noChangeArrowheads="1"/>
          </p:cNvSpPr>
          <p:nvPr/>
        </p:nvSpPr>
        <p:spPr bwMode="auto">
          <a:xfrm>
            <a:off x="118582" y="626010"/>
            <a:ext cx="8862524" cy="6039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8418" tIns="44209" rIns="88418" bIns="44209">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1569"/>
              </a:lnSpc>
              <a:spcBef>
                <a:spcPct val="0"/>
              </a:spcBef>
              <a:buNone/>
              <a:defRPr/>
            </a:pPr>
            <a:r>
              <a:rPr lang="ja-JP" altLang="en-US" sz="1477" b="1" dirty="0">
                <a:solidFill>
                  <a:srgbClr val="000000"/>
                </a:solidFill>
                <a:latin typeface="ＭＳ ゴシック" pitchFamily="49" charset="-128"/>
                <a:ea typeface="ＭＳ ゴシック" pitchFamily="49" charset="-128"/>
              </a:rPr>
              <a:t>⑥ 発達障害児・発達障害者の支援施策の推進　</a:t>
            </a:r>
            <a:r>
              <a:rPr lang="en-US" altLang="ja-JP" sz="1477" b="1" dirty="0">
                <a:solidFill>
                  <a:srgbClr val="FF0000"/>
                </a:solidFill>
                <a:latin typeface="ＭＳ ゴシック" pitchFamily="49" charset="-128"/>
                <a:ea typeface="ＭＳ ゴシック" pitchFamily="49" charset="-128"/>
              </a:rPr>
              <a:t>5.0</a:t>
            </a:r>
            <a:r>
              <a:rPr lang="ja-JP" altLang="en-US" sz="1477" b="1" dirty="0">
                <a:solidFill>
                  <a:srgbClr val="FF0000"/>
                </a:solidFill>
                <a:latin typeface="ＭＳ ゴシック" pitchFamily="49" charset="-128"/>
                <a:ea typeface="ＭＳ ゴシック" pitchFamily="49" charset="-128"/>
              </a:rPr>
              <a:t>億円（</a:t>
            </a:r>
            <a:r>
              <a:rPr lang="en-US" altLang="ja-JP" sz="1477" b="1" dirty="0">
                <a:solidFill>
                  <a:srgbClr val="FF0000"/>
                </a:solidFill>
                <a:latin typeface="ＭＳ ゴシック" pitchFamily="49" charset="-128"/>
                <a:ea typeface="ＭＳ ゴシック" pitchFamily="49" charset="-128"/>
              </a:rPr>
              <a:t>4.1</a:t>
            </a:r>
            <a:r>
              <a:rPr lang="ja-JP" altLang="en-US" sz="1477" b="1" dirty="0">
                <a:solidFill>
                  <a:srgbClr val="FF0000"/>
                </a:solidFill>
                <a:latin typeface="ＭＳ ゴシック" pitchFamily="49" charset="-128"/>
                <a:ea typeface="ＭＳ ゴシック" pitchFamily="49" charset="-128"/>
              </a:rPr>
              <a:t>億円）（一部新規）</a:t>
            </a:r>
            <a:endParaRPr lang="ja-JP" altLang="en-US" sz="1477" b="1" dirty="0">
              <a:solidFill>
                <a:srgbClr val="000000"/>
              </a:solidFill>
              <a:latin typeface="ＭＳ ゴシック" pitchFamily="49" charset="-128"/>
              <a:ea typeface="ＭＳ ゴシック" pitchFamily="49" charset="-128"/>
            </a:endParaRPr>
          </a:p>
          <a:p>
            <a:pPr marL="164127" indent="-164127" eaLnBrk="1" hangingPunct="1">
              <a:lnSpc>
                <a:spcPts val="1569"/>
              </a:lnSpc>
              <a:spcBef>
                <a:spcPct val="0"/>
              </a:spcBef>
              <a:buNone/>
              <a:defRPr/>
            </a:pPr>
            <a:r>
              <a:rPr lang="ja-JP" altLang="en-US" sz="1292" dirty="0">
                <a:solidFill>
                  <a:srgbClr val="000000"/>
                </a:solidFill>
                <a:latin typeface="ＭＳ ゴシック" pitchFamily="49" charset="-128"/>
                <a:ea typeface="ＭＳ ゴシック" pitchFamily="49" charset="-128"/>
              </a:rPr>
              <a:t>　　発達障害児者及びその家族の支援を推進するため、同じ悩みを持つ本人同士や発達障害児者の家族に対するピアサポート等の支援を実施し、家族だけでなく本人の生活の質の向上を図る。また、発達障害児者の診断に係る初診待機の解消を進めるため、発達障害の医療ネットワークの構築に加え、</a:t>
            </a:r>
            <a:r>
              <a:rPr lang="ja-JP" altLang="en-US" sz="1292" u="sng" dirty="0">
                <a:solidFill>
                  <a:srgbClr val="000000"/>
                </a:solidFill>
                <a:latin typeface="ＭＳ ゴシック" pitchFamily="49" charset="-128"/>
                <a:ea typeface="ＭＳ ゴシック" pitchFamily="49" charset="-128"/>
              </a:rPr>
              <a:t>医療機関での診療にかかる時間の短縮を図るための取組等を実施</a:t>
            </a:r>
            <a:r>
              <a:rPr lang="ja-JP" altLang="en-US" sz="1292" dirty="0">
                <a:solidFill>
                  <a:srgbClr val="000000"/>
                </a:solidFill>
                <a:latin typeface="ＭＳ ゴシック" pitchFamily="49" charset="-128"/>
                <a:ea typeface="ＭＳ ゴシック" pitchFamily="49" charset="-128"/>
              </a:rPr>
              <a:t>する。</a:t>
            </a: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endParaRPr lang="en-US" altLang="ja-JP" sz="1477"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477" b="1" dirty="0">
                <a:solidFill>
                  <a:srgbClr val="000000"/>
                </a:solidFill>
                <a:latin typeface="ＭＳ ゴシック" pitchFamily="49" charset="-128"/>
                <a:ea typeface="ＭＳ ゴシック" pitchFamily="49" charset="-128"/>
              </a:rPr>
              <a:t>⑦ 芸術文化活動の支援の推進　</a:t>
            </a:r>
            <a:r>
              <a:rPr lang="en-US" altLang="ja-JP" sz="1477" b="1" dirty="0">
                <a:solidFill>
                  <a:srgbClr val="FF0000"/>
                </a:solidFill>
                <a:latin typeface="ＭＳ ゴシック" pitchFamily="49" charset="-128"/>
                <a:ea typeface="ＭＳ ゴシック" pitchFamily="49" charset="-128"/>
              </a:rPr>
              <a:t>3.7</a:t>
            </a:r>
            <a:r>
              <a:rPr lang="ja-JP" altLang="en-US" sz="1477" b="1" dirty="0">
                <a:solidFill>
                  <a:srgbClr val="FF0000"/>
                </a:solidFill>
                <a:latin typeface="ＭＳ ゴシック" pitchFamily="49" charset="-128"/>
                <a:ea typeface="ＭＳ ゴシック" pitchFamily="49" charset="-128"/>
              </a:rPr>
              <a:t>億円（</a:t>
            </a:r>
            <a:r>
              <a:rPr lang="en-US" altLang="ja-JP" sz="1477" b="1" dirty="0">
                <a:solidFill>
                  <a:srgbClr val="FF0000"/>
                </a:solidFill>
                <a:latin typeface="ＭＳ ゴシック" pitchFamily="49" charset="-128"/>
                <a:ea typeface="ＭＳ ゴシック" pitchFamily="49" charset="-128"/>
              </a:rPr>
              <a:t>2.8</a:t>
            </a:r>
            <a:r>
              <a:rPr lang="ja-JP" altLang="en-US" sz="1477" b="1" dirty="0">
                <a:solidFill>
                  <a:srgbClr val="FF0000"/>
                </a:solidFill>
                <a:latin typeface="ＭＳ ゴシック" pitchFamily="49" charset="-128"/>
                <a:ea typeface="ＭＳ ゴシック" pitchFamily="49" charset="-128"/>
              </a:rPr>
              <a:t>億円）</a:t>
            </a:r>
            <a:endParaRPr lang="ja-JP" altLang="en-US" sz="1477" b="1" dirty="0">
              <a:solidFill>
                <a:srgbClr val="000000"/>
              </a:solidFill>
              <a:latin typeface="ＭＳ ゴシック" pitchFamily="49" charset="-128"/>
              <a:ea typeface="ＭＳ ゴシック" pitchFamily="49" charset="-128"/>
            </a:endParaRPr>
          </a:p>
          <a:p>
            <a:pPr marL="164127" indent="-164127" eaLnBrk="1" hangingPunct="1">
              <a:lnSpc>
                <a:spcPts val="1569"/>
              </a:lnSpc>
              <a:spcBef>
                <a:spcPct val="0"/>
              </a:spcBef>
              <a:buNone/>
              <a:defRPr/>
            </a:pPr>
            <a:r>
              <a:rPr lang="ja-JP" altLang="en-US" sz="1292" dirty="0">
                <a:solidFill>
                  <a:srgbClr val="000000"/>
                </a:solidFill>
                <a:latin typeface="ＭＳ ゴシック" pitchFamily="49" charset="-128"/>
                <a:ea typeface="ＭＳ ゴシック" pitchFamily="49" charset="-128"/>
              </a:rPr>
              <a:t>　　障害者文化芸術活動推進法の施行を踏まえ、芸術文化活動を通した障害者の社会参加を一層推進するため、地域における障害者の芸術文化活動への支援を強化するとともに、全国に展開するための支援等を実施する。</a:t>
            </a: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endParaRPr lang="en-US" altLang="ja-JP" sz="1477" b="1"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477" b="1" dirty="0">
                <a:solidFill>
                  <a:srgbClr val="000000"/>
                </a:solidFill>
                <a:latin typeface="ＭＳ ゴシック" pitchFamily="49" charset="-128"/>
                <a:ea typeface="ＭＳ ゴシック" pitchFamily="49" charset="-128"/>
              </a:rPr>
              <a:t>⑧ 視覚障害者等の読書環境の向上　</a:t>
            </a:r>
            <a:endParaRPr lang="en-US" altLang="ja-JP" sz="1477" b="1"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477" b="1" dirty="0">
                <a:solidFill>
                  <a:srgbClr val="FF0000"/>
                </a:solidFill>
                <a:latin typeface="ＭＳ ゴシック" pitchFamily="49" charset="-128"/>
                <a:ea typeface="ＭＳ ゴシック" pitchFamily="49" charset="-128"/>
              </a:rPr>
              <a:t>　　　　　　　　　　　</a:t>
            </a:r>
            <a:r>
              <a:rPr lang="en-US" altLang="ja-JP" sz="1477" b="1" dirty="0">
                <a:solidFill>
                  <a:srgbClr val="FF0000"/>
                </a:solidFill>
                <a:latin typeface="ＭＳ ゴシック" pitchFamily="49" charset="-128"/>
                <a:ea typeface="ＭＳ ゴシック" pitchFamily="49" charset="-128"/>
              </a:rPr>
              <a:t>3.9</a:t>
            </a:r>
            <a:r>
              <a:rPr lang="ja-JP" altLang="en-US" sz="1477" b="1" dirty="0">
                <a:solidFill>
                  <a:srgbClr val="FF0000"/>
                </a:solidFill>
                <a:latin typeface="ＭＳ ゴシック" pitchFamily="49" charset="-128"/>
                <a:ea typeface="ＭＳ ゴシック" pitchFamily="49" charset="-128"/>
              </a:rPr>
              <a:t>億円（</a:t>
            </a:r>
            <a:r>
              <a:rPr lang="en-US" altLang="ja-JP" sz="1477" b="1" dirty="0">
                <a:solidFill>
                  <a:srgbClr val="FF0000"/>
                </a:solidFill>
                <a:latin typeface="ＭＳ ゴシック" pitchFamily="49" charset="-128"/>
                <a:ea typeface="ＭＳ ゴシック" pitchFamily="49" charset="-128"/>
              </a:rPr>
              <a:t>1.8</a:t>
            </a:r>
            <a:r>
              <a:rPr lang="ja-JP" altLang="en-US" sz="1477" b="1" dirty="0">
                <a:solidFill>
                  <a:srgbClr val="FF0000"/>
                </a:solidFill>
                <a:latin typeface="ＭＳ ゴシック" pitchFamily="49" charset="-128"/>
                <a:ea typeface="ＭＳ ゴシック" pitchFamily="49" charset="-128"/>
              </a:rPr>
              <a:t>億円）及び地域生活支援事業等（</a:t>
            </a:r>
            <a:r>
              <a:rPr lang="en-US" altLang="ja-JP" sz="1477" b="1" dirty="0">
                <a:solidFill>
                  <a:srgbClr val="FF0000"/>
                </a:solidFill>
                <a:latin typeface="ＭＳ ゴシック" pitchFamily="49" charset="-128"/>
                <a:ea typeface="ＭＳ ゴシック" pitchFamily="49" charset="-128"/>
              </a:rPr>
              <a:t>537</a:t>
            </a:r>
            <a:r>
              <a:rPr lang="ja-JP" altLang="en-US" sz="1477" b="1" dirty="0">
                <a:solidFill>
                  <a:srgbClr val="FF0000"/>
                </a:solidFill>
                <a:latin typeface="ＭＳ ゴシック" pitchFamily="49" charset="-128"/>
                <a:ea typeface="ＭＳ ゴシック" pitchFamily="49" charset="-128"/>
              </a:rPr>
              <a:t>億円）の内数（一部新規）</a:t>
            </a:r>
            <a:endParaRPr lang="en-US" altLang="ja-JP" sz="1292" b="1" dirty="0">
              <a:solidFill>
                <a:srgbClr val="FF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dirty="0">
                <a:solidFill>
                  <a:srgbClr val="000000"/>
                </a:solidFill>
                <a:latin typeface="ＭＳ ゴシック" pitchFamily="49" charset="-128"/>
                <a:ea typeface="ＭＳ ゴシック" pitchFamily="49" charset="-128"/>
              </a:rPr>
              <a:t>　　マラケシュ条約の承認や著作権法の改正を踏まえ、障害者の読書環境を一層推進するため、障害者が利用しや</a:t>
            </a:r>
            <a:r>
              <a:rPr lang="ja-JP" altLang="en-US" sz="1292" dirty="0" err="1">
                <a:solidFill>
                  <a:srgbClr val="000000"/>
                </a:solidFill>
                <a:latin typeface="ＭＳ ゴシック" pitchFamily="49" charset="-128"/>
                <a:ea typeface="ＭＳ ゴシック" pitchFamily="49" charset="-128"/>
              </a:rPr>
              <a:t>す</a:t>
            </a: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dirty="0">
                <a:solidFill>
                  <a:srgbClr val="000000"/>
                </a:solidFill>
                <a:latin typeface="ＭＳ ゴシック" pitchFamily="49" charset="-128"/>
                <a:ea typeface="ＭＳ ゴシック" pitchFamily="49" charset="-128"/>
              </a:rPr>
              <a:t>　</a:t>
            </a:r>
            <a:r>
              <a:rPr lang="ja-JP" altLang="en-US" sz="1292" dirty="0" err="1">
                <a:solidFill>
                  <a:srgbClr val="000000"/>
                </a:solidFill>
                <a:latin typeface="ＭＳ ゴシック" pitchFamily="49" charset="-128"/>
                <a:ea typeface="ＭＳ ゴシック" pitchFamily="49" charset="-128"/>
              </a:rPr>
              <a:t>い</a:t>
            </a:r>
            <a:r>
              <a:rPr lang="ja-JP" altLang="en-US" sz="1292" dirty="0">
                <a:solidFill>
                  <a:srgbClr val="000000"/>
                </a:solidFill>
                <a:latin typeface="ＭＳ ゴシック" pitchFamily="49" charset="-128"/>
                <a:ea typeface="ＭＳ ゴシック" pitchFamily="49" charset="-128"/>
              </a:rPr>
              <a:t>図書の製作やインターネットを活用した提供を促進するとともに、</a:t>
            </a:r>
            <a:r>
              <a:rPr lang="ja-JP" altLang="en-US" sz="1292" u="sng" dirty="0">
                <a:solidFill>
                  <a:srgbClr val="000000"/>
                </a:solidFill>
                <a:latin typeface="ＭＳ ゴシック" pitchFamily="49" charset="-128"/>
                <a:ea typeface="ＭＳ ゴシック" pitchFamily="49" charset="-128"/>
              </a:rPr>
              <a:t>地域の障害者に対する</a:t>
            </a:r>
            <a:r>
              <a:rPr lang="en-US" altLang="ja-JP" sz="1292" u="sng" dirty="0">
                <a:solidFill>
                  <a:srgbClr val="000000"/>
                </a:solidFill>
                <a:latin typeface="ＭＳ ゴシック" pitchFamily="49" charset="-128"/>
                <a:ea typeface="ＭＳ ゴシック" pitchFamily="49" charset="-128"/>
              </a:rPr>
              <a:t>ICT</a:t>
            </a:r>
            <a:r>
              <a:rPr lang="ja-JP" altLang="en-US" sz="1292" u="sng" dirty="0">
                <a:solidFill>
                  <a:srgbClr val="000000"/>
                </a:solidFill>
                <a:latin typeface="ＭＳ ゴシック" pitchFamily="49" charset="-128"/>
                <a:ea typeface="ＭＳ ゴシック" pitchFamily="49" charset="-128"/>
              </a:rPr>
              <a:t>機器の活用支援</a:t>
            </a:r>
            <a:r>
              <a:rPr lang="ja-JP" altLang="en-US" sz="1292" dirty="0">
                <a:solidFill>
                  <a:srgbClr val="000000"/>
                </a:solidFill>
                <a:latin typeface="ＭＳ ゴシック" pitchFamily="49" charset="-128"/>
                <a:ea typeface="ＭＳ ゴシック" pitchFamily="49" charset="-128"/>
              </a:rPr>
              <a:t>を行</a:t>
            </a: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dirty="0">
                <a:solidFill>
                  <a:srgbClr val="000000"/>
                </a:solidFill>
                <a:latin typeface="ＭＳ ゴシック" pitchFamily="49" charset="-128"/>
                <a:ea typeface="ＭＳ ゴシック" pitchFamily="49" charset="-128"/>
              </a:rPr>
              <a:t>　い、情報アクセシビリティの向上を図る。</a:t>
            </a:r>
            <a:endParaRPr lang="en-US" altLang="ja-JP" sz="1477" b="1"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endParaRPr lang="en-US" altLang="ja-JP" sz="1477" b="1"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477" b="1" dirty="0">
                <a:solidFill>
                  <a:srgbClr val="000000"/>
                </a:solidFill>
                <a:latin typeface="ＭＳ ゴシック" pitchFamily="49" charset="-128"/>
                <a:ea typeface="ＭＳ ゴシック" pitchFamily="49" charset="-128"/>
              </a:rPr>
              <a:t>⑨ 障害者支援施設等におけるロボット等の導入支援　</a:t>
            </a:r>
            <a:r>
              <a:rPr lang="en-US" altLang="ja-JP" sz="1477" b="1" dirty="0">
                <a:solidFill>
                  <a:srgbClr val="FF0000"/>
                </a:solidFill>
                <a:latin typeface="ＭＳ ゴシック" pitchFamily="49" charset="-128"/>
                <a:ea typeface="ＭＳ ゴシック" pitchFamily="49" charset="-128"/>
              </a:rPr>
              <a:t>2.7</a:t>
            </a:r>
            <a:r>
              <a:rPr lang="ja-JP" altLang="en-US" sz="1477" b="1" dirty="0">
                <a:solidFill>
                  <a:srgbClr val="FF0000"/>
                </a:solidFill>
                <a:latin typeface="ＭＳ ゴシック" pitchFamily="49" charset="-128"/>
                <a:ea typeface="ＭＳ ゴシック" pitchFamily="49" charset="-128"/>
              </a:rPr>
              <a:t>億円（新規）</a:t>
            </a:r>
            <a:endParaRPr lang="en-US" altLang="ja-JP" sz="1477" b="1" dirty="0">
              <a:solidFill>
                <a:srgbClr val="FF0000"/>
              </a:solidFill>
              <a:latin typeface="ＭＳ ゴシック" pitchFamily="49" charset="-128"/>
              <a:ea typeface="ＭＳ ゴシック" pitchFamily="49" charset="-128"/>
            </a:endParaRPr>
          </a:p>
          <a:p>
            <a:pPr eaLnBrk="1" hangingPunct="1">
              <a:lnSpc>
                <a:spcPts val="1569"/>
              </a:lnSpc>
              <a:spcBef>
                <a:spcPct val="0"/>
              </a:spcBef>
              <a:buNone/>
              <a:defRPr/>
            </a:pPr>
            <a:r>
              <a:rPr lang="en-US" altLang="ja-JP" sz="1292" dirty="0">
                <a:solidFill>
                  <a:srgbClr val="000000"/>
                </a:solidFill>
                <a:latin typeface="ＭＳ ゴシック" pitchFamily="49" charset="-128"/>
                <a:ea typeface="ＭＳ ゴシック" pitchFamily="49" charset="-128"/>
              </a:rPr>
              <a:t>    </a:t>
            </a:r>
            <a:r>
              <a:rPr lang="ja-JP" altLang="en-US" sz="1292" dirty="0">
                <a:solidFill>
                  <a:srgbClr val="000000"/>
                </a:solidFill>
                <a:latin typeface="ＭＳ ゴシック" pitchFamily="49" charset="-128"/>
                <a:ea typeface="ＭＳ ゴシック" pitchFamily="49" charset="-128"/>
              </a:rPr>
              <a:t>障害福祉の現場におけるロボット技術の活用による介護業務の負担軽減等を図るなど、障害福祉分野における生</a:t>
            </a: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dirty="0">
                <a:solidFill>
                  <a:srgbClr val="000000"/>
                </a:solidFill>
                <a:latin typeface="ＭＳ ゴシック" pitchFamily="49" charset="-128"/>
                <a:ea typeface="ＭＳ ゴシック" pitchFamily="49" charset="-128"/>
              </a:rPr>
              <a:t>　産性向上を推進するため、障害者支援施設等におけるロボット等の導入の支援を実施する。</a:t>
            </a: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endParaRPr lang="en-US" altLang="ja-JP" sz="1477" b="1"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477" b="1" dirty="0">
                <a:solidFill>
                  <a:srgbClr val="000000"/>
                </a:solidFill>
                <a:latin typeface="ＭＳ ゴシック" pitchFamily="49" charset="-128"/>
                <a:ea typeface="ＭＳ ゴシック" pitchFamily="49" charset="-128"/>
              </a:rPr>
              <a:t>⑩ 障害者自立支援機器の開発の促進　</a:t>
            </a:r>
            <a:r>
              <a:rPr lang="en-US" altLang="ja-JP" sz="1477" b="1" dirty="0">
                <a:solidFill>
                  <a:srgbClr val="FF0000"/>
                </a:solidFill>
                <a:latin typeface="ＭＳ ゴシック" pitchFamily="49" charset="-128"/>
                <a:ea typeface="ＭＳ ゴシック" pitchFamily="49" charset="-128"/>
              </a:rPr>
              <a:t>1.8</a:t>
            </a:r>
            <a:r>
              <a:rPr lang="ja-JP" altLang="en-US" sz="1477" b="1" dirty="0">
                <a:solidFill>
                  <a:srgbClr val="FF0000"/>
                </a:solidFill>
                <a:latin typeface="ＭＳ ゴシック" pitchFamily="49" charset="-128"/>
                <a:ea typeface="ＭＳ ゴシック" pitchFamily="49" charset="-128"/>
              </a:rPr>
              <a:t>億円（</a:t>
            </a:r>
            <a:r>
              <a:rPr lang="en-US" altLang="ja-JP" sz="1477" b="1" dirty="0">
                <a:solidFill>
                  <a:srgbClr val="FF0000"/>
                </a:solidFill>
                <a:latin typeface="ＭＳ ゴシック" pitchFamily="49" charset="-128"/>
                <a:ea typeface="ＭＳ ゴシック" pitchFamily="49" charset="-128"/>
              </a:rPr>
              <a:t>1.5</a:t>
            </a:r>
            <a:r>
              <a:rPr lang="ja-JP" altLang="en-US" sz="1477" b="1" dirty="0">
                <a:solidFill>
                  <a:srgbClr val="FF0000"/>
                </a:solidFill>
                <a:latin typeface="ＭＳ ゴシック" pitchFamily="49" charset="-128"/>
                <a:ea typeface="ＭＳ ゴシック" pitchFamily="49" charset="-128"/>
              </a:rPr>
              <a:t>億円）（一部新規）</a:t>
            </a:r>
            <a:endParaRPr lang="ja-JP" altLang="en-US" sz="1477" b="1"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dirty="0">
                <a:solidFill>
                  <a:srgbClr val="000000"/>
                </a:solidFill>
                <a:latin typeface="ＭＳ ゴシック" pitchFamily="49" charset="-128"/>
                <a:ea typeface="ＭＳ ゴシック" pitchFamily="49" charset="-128"/>
              </a:rPr>
              <a:t>  　</a:t>
            </a:r>
            <a:r>
              <a:rPr lang="ja-JP" altLang="en-US" sz="1292" u="sng" dirty="0">
                <a:solidFill>
                  <a:srgbClr val="000000"/>
                </a:solidFill>
                <a:latin typeface="ＭＳ ゴシック" pitchFamily="49" charset="-128"/>
                <a:ea typeface="ＭＳ ゴシック" pitchFamily="49" charset="-128"/>
              </a:rPr>
              <a:t>多様な障害者のニーズを的確にとらえた障害者自立支援機器の開発・実用的製品化の促進を図る</a:t>
            </a:r>
            <a:r>
              <a:rPr lang="ja-JP" altLang="en-US" sz="1292" dirty="0">
                <a:solidFill>
                  <a:srgbClr val="000000"/>
                </a:solidFill>
                <a:latin typeface="ＭＳ ゴシック" pitchFamily="49" charset="-128"/>
                <a:ea typeface="ＭＳ ゴシック" pitchFamily="49" charset="-128"/>
              </a:rPr>
              <a:t>とともに、導入　</a:t>
            </a: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292" dirty="0">
                <a:solidFill>
                  <a:srgbClr val="000000"/>
                </a:solidFill>
                <a:latin typeface="ＭＳ ゴシック" pitchFamily="49" charset="-128"/>
                <a:ea typeface="ＭＳ ゴシック" pitchFamily="49" charset="-128"/>
              </a:rPr>
              <a:t>　好事例の公表などによる実用的製品の普及促進を行う。</a:t>
            </a: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endParaRPr lang="en-US" altLang="ja-JP" sz="1477" b="1"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r>
              <a:rPr lang="ja-JP" altLang="en-US" sz="1477" b="1" dirty="0">
                <a:solidFill>
                  <a:srgbClr val="000000"/>
                </a:solidFill>
                <a:latin typeface="ＭＳ ゴシック" pitchFamily="49" charset="-128"/>
                <a:ea typeface="ＭＳ ゴシック" pitchFamily="49" charset="-128"/>
              </a:rPr>
              <a:t>⑪ 農福連携による就労支援の推進　</a:t>
            </a:r>
            <a:r>
              <a:rPr lang="en-US" altLang="ja-JP" sz="1477" b="1" dirty="0">
                <a:solidFill>
                  <a:srgbClr val="FF0000"/>
                </a:solidFill>
                <a:latin typeface="ＭＳ ゴシック" pitchFamily="49" charset="-128"/>
                <a:ea typeface="ＭＳ ゴシック" pitchFamily="49" charset="-128"/>
              </a:rPr>
              <a:t>2.7</a:t>
            </a:r>
            <a:r>
              <a:rPr lang="ja-JP" altLang="en-US" sz="1477" b="1" dirty="0">
                <a:solidFill>
                  <a:srgbClr val="FF0000"/>
                </a:solidFill>
                <a:latin typeface="ＭＳ ゴシック" pitchFamily="49" charset="-128"/>
                <a:ea typeface="ＭＳ ゴシック" pitchFamily="49" charset="-128"/>
              </a:rPr>
              <a:t>億円（</a:t>
            </a:r>
            <a:r>
              <a:rPr lang="en-US" altLang="ja-JP" sz="1477" b="1" dirty="0">
                <a:solidFill>
                  <a:srgbClr val="FF0000"/>
                </a:solidFill>
                <a:latin typeface="ＭＳ ゴシック" pitchFamily="49" charset="-128"/>
                <a:ea typeface="ＭＳ ゴシック" pitchFamily="49" charset="-128"/>
              </a:rPr>
              <a:t>2.7</a:t>
            </a:r>
            <a:r>
              <a:rPr lang="ja-JP" altLang="en-US" sz="1477" b="1" dirty="0">
                <a:solidFill>
                  <a:srgbClr val="FF0000"/>
                </a:solidFill>
                <a:latin typeface="ＭＳ ゴシック" pitchFamily="49" charset="-128"/>
                <a:ea typeface="ＭＳ ゴシック" pitchFamily="49" charset="-128"/>
              </a:rPr>
              <a:t>億円）</a:t>
            </a:r>
            <a:endParaRPr lang="en-US" altLang="ja-JP" sz="1477" b="1" dirty="0">
              <a:solidFill>
                <a:srgbClr val="000000"/>
              </a:solidFill>
              <a:latin typeface="ＭＳ ゴシック" pitchFamily="49" charset="-128"/>
              <a:ea typeface="ＭＳ ゴシック" pitchFamily="49" charset="-128"/>
            </a:endParaRPr>
          </a:p>
          <a:p>
            <a:pPr marL="164127" indent="-164127" eaLnBrk="1" hangingPunct="1">
              <a:lnSpc>
                <a:spcPts val="1569"/>
              </a:lnSpc>
              <a:spcBef>
                <a:spcPct val="0"/>
              </a:spcBef>
              <a:buNone/>
              <a:defRPr/>
            </a:pPr>
            <a:r>
              <a:rPr lang="ja-JP" altLang="en-US" sz="1292" dirty="0">
                <a:solidFill>
                  <a:srgbClr val="000000"/>
                </a:solidFill>
                <a:latin typeface="ＭＳ ゴシック" pitchFamily="49" charset="-128"/>
                <a:ea typeface="ＭＳ ゴシック" pitchFamily="49" charset="-128"/>
              </a:rPr>
              <a:t>　　農業分野での障害者の就労支援に向け、障害者就労施設への農業の専門家の派遣による農業技術に係る指導・助言や６次産業化支援、農業に取り組む障害者就労施設によるマルシェの開催等の支援を実施する。</a:t>
            </a:r>
            <a:endParaRPr lang="en-US" altLang="ja-JP" sz="1292"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endParaRPr lang="en-US" altLang="ja-JP" sz="1477" b="1" dirty="0">
              <a:solidFill>
                <a:srgbClr val="000000"/>
              </a:solidFill>
              <a:latin typeface="ＭＳ ゴシック" pitchFamily="49" charset="-128"/>
              <a:ea typeface="ＭＳ ゴシック" pitchFamily="49" charset="-128"/>
            </a:endParaRPr>
          </a:p>
          <a:p>
            <a:pPr eaLnBrk="1" hangingPunct="1">
              <a:lnSpc>
                <a:spcPts val="1569"/>
              </a:lnSpc>
              <a:spcBef>
                <a:spcPct val="0"/>
              </a:spcBef>
              <a:buNone/>
              <a:defRPr/>
            </a:pPr>
            <a:endParaRPr lang="en-US" altLang="ja-JP" sz="1477" b="1" dirty="0">
              <a:solidFill>
                <a:srgbClr val="000000"/>
              </a:solidFill>
              <a:latin typeface="ＭＳ ゴシック" pitchFamily="49" charset="-128"/>
              <a:ea typeface="ＭＳ ゴシック" pitchFamily="49" charset="-128"/>
            </a:endParaRPr>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67028" y="6476188"/>
            <a:ext cx="2057400" cy="365125"/>
          </a:xfrm>
        </p:spPr>
        <p:txBody>
          <a:bodyPr/>
          <a:lstStyle/>
          <a:p>
            <a:pPr>
              <a:defRPr/>
            </a:pPr>
            <a:fld id="{F90A3C79-1AFD-481B-B685-7933BCD0898B}" type="slidenum">
              <a:rPr lang="en-US" altLang="ja-JP" smtClean="0"/>
              <a:pPr>
                <a:defRPr/>
              </a:pPr>
              <a:t>23</a:t>
            </a:fld>
            <a:endParaRPr lang="en-US" altLang="ja-JP"/>
          </a:p>
        </p:txBody>
      </p:sp>
    </p:spTree>
    <p:extLst>
      <p:ext uri="{BB962C8B-B14F-4D97-AF65-F5344CB8AC3E}">
        <p14:creationId xmlns:p14="http://schemas.microsoft.com/office/powerpoint/2010/main" val="395465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メモ 6"/>
          <p:cNvSpPr/>
          <p:nvPr/>
        </p:nvSpPr>
        <p:spPr>
          <a:xfrm>
            <a:off x="75260" y="437897"/>
            <a:ext cx="8905846" cy="3821538"/>
          </a:xfrm>
          <a:prstGeom prst="foldedCorner">
            <a:avLst>
              <a:gd name="adj" fmla="val 5414"/>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8418" tIns="44209" rIns="88418" bIns="44209" anchor="ctr"/>
          <a:lstStyle/>
          <a:p>
            <a:pPr algn="ctr" defTabSz="827585">
              <a:defRPr/>
            </a:pPr>
            <a:endParaRPr lang="ja-JP" altLang="en-US" dirty="0"/>
          </a:p>
        </p:txBody>
      </p:sp>
      <p:sp>
        <p:nvSpPr>
          <p:cNvPr id="5123" name="正方形/長方形 3"/>
          <p:cNvSpPr>
            <a:spLocks noChangeArrowheads="1"/>
          </p:cNvSpPr>
          <p:nvPr/>
        </p:nvSpPr>
        <p:spPr bwMode="auto">
          <a:xfrm>
            <a:off x="118582" y="437898"/>
            <a:ext cx="8862524" cy="3778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8418" tIns="44209" rIns="88418" bIns="44209">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64127" indent="-164127" eaLnBrk="1" hangingPunct="1">
              <a:lnSpc>
                <a:spcPts val="923"/>
              </a:lnSpc>
              <a:spcBef>
                <a:spcPct val="0"/>
              </a:spcBef>
              <a:buNone/>
              <a:defRPr/>
            </a:pPr>
            <a:endParaRPr lang="en-US" altLang="ja-JP" sz="1292" dirty="0">
              <a:latin typeface="ＭＳ ゴシック" pitchFamily="49" charset="-128"/>
              <a:ea typeface="ＭＳ ゴシック" pitchFamily="49" charset="-128"/>
            </a:endParaRPr>
          </a:p>
          <a:p>
            <a:pPr eaLnBrk="1" hangingPunct="1">
              <a:lnSpc>
                <a:spcPts val="1569"/>
              </a:lnSpc>
              <a:spcBef>
                <a:spcPct val="0"/>
              </a:spcBef>
              <a:buNone/>
              <a:defRPr/>
            </a:pPr>
            <a:r>
              <a:rPr lang="ja-JP" altLang="en-US" sz="1477" b="1" dirty="0">
                <a:solidFill>
                  <a:srgbClr val="000000"/>
                </a:solidFill>
                <a:latin typeface="ＭＳ ゴシック" pitchFamily="49" charset="-128"/>
                <a:ea typeface="ＭＳ ゴシック" pitchFamily="49" charset="-128"/>
              </a:rPr>
              <a:t>⑫ 精神障害にも対応した地域包括ケアシステムの構築　</a:t>
            </a:r>
            <a:r>
              <a:rPr lang="en-US" altLang="ja-JP" sz="1477" b="1" dirty="0">
                <a:solidFill>
                  <a:srgbClr val="FF0000"/>
                </a:solidFill>
                <a:latin typeface="ＭＳ ゴシック" pitchFamily="49" charset="-128"/>
                <a:ea typeface="ＭＳ ゴシック" pitchFamily="49" charset="-128"/>
              </a:rPr>
              <a:t>5.8</a:t>
            </a:r>
            <a:r>
              <a:rPr lang="ja-JP" altLang="en-US" sz="1477" b="1" dirty="0">
                <a:solidFill>
                  <a:srgbClr val="FF0000"/>
                </a:solidFill>
                <a:latin typeface="ＭＳ ゴシック" pitchFamily="49" charset="-128"/>
                <a:ea typeface="ＭＳ ゴシック" pitchFamily="49" charset="-128"/>
              </a:rPr>
              <a:t>億円（</a:t>
            </a:r>
            <a:r>
              <a:rPr lang="en-US" altLang="ja-JP" sz="1477" b="1" dirty="0">
                <a:solidFill>
                  <a:srgbClr val="FF0000"/>
                </a:solidFill>
                <a:latin typeface="ＭＳ ゴシック" pitchFamily="49" charset="-128"/>
                <a:ea typeface="ＭＳ ゴシック" pitchFamily="49" charset="-128"/>
              </a:rPr>
              <a:t>5.6</a:t>
            </a:r>
            <a:r>
              <a:rPr lang="ja-JP" altLang="en-US" sz="1477" b="1" dirty="0">
                <a:solidFill>
                  <a:srgbClr val="FF0000"/>
                </a:solidFill>
                <a:latin typeface="ＭＳ ゴシック" pitchFamily="49" charset="-128"/>
                <a:ea typeface="ＭＳ ゴシック" pitchFamily="49" charset="-128"/>
              </a:rPr>
              <a:t>億円）（一部新規）</a:t>
            </a:r>
            <a:endParaRPr lang="en-US" altLang="ja-JP" sz="1477" b="1" dirty="0">
              <a:solidFill>
                <a:srgbClr val="FF0000"/>
              </a:solidFill>
              <a:latin typeface="ＭＳ ゴシック" pitchFamily="49" charset="-128"/>
              <a:ea typeface="ＭＳ ゴシック" pitchFamily="49" charset="-128"/>
            </a:endParaRPr>
          </a:p>
          <a:p>
            <a:pPr marL="164127" indent="-164127" eaLnBrk="1" hangingPunct="1">
              <a:lnSpc>
                <a:spcPts val="1569"/>
              </a:lnSpc>
              <a:spcBef>
                <a:spcPts val="0"/>
              </a:spcBef>
              <a:buNone/>
              <a:defRPr/>
            </a:pPr>
            <a:r>
              <a:rPr lang="ja-JP" altLang="en-US" sz="1292" dirty="0">
                <a:solidFill>
                  <a:srgbClr val="000000"/>
                </a:solidFill>
              </a:rPr>
              <a:t>　　　精神障害者が地域の一員として安心して自分らしい暮らしをすることができるよう、都道府県等と精神科病院等との重層的な連携による支援体制を構築するなど、地域包括ケアシステムの構築に資する取組を推進するとともに、</a:t>
            </a:r>
            <a:r>
              <a:rPr lang="ja-JP" altLang="en-US" sz="1292" u="sng" dirty="0">
                <a:solidFill>
                  <a:srgbClr val="000000"/>
                </a:solidFill>
              </a:rPr>
              <a:t>地域住民の理解を深めるためのシンポジウムの開催等の普及啓発を実施</a:t>
            </a:r>
            <a:r>
              <a:rPr lang="ja-JP" altLang="en-US" sz="1292" dirty="0">
                <a:solidFill>
                  <a:srgbClr val="000000"/>
                </a:solidFill>
              </a:rPr>
              <a:t>する。</a:t>
            </a:r>
            <a:endParaRPr lang="en-US" altLang="ja-JP" sz="1477" b="1" dirty="0">
              <a:solidFill>
                <a:srgbClr val="000000"/>
              </a:solidFill>
              <a:latin typeface="ＭＳ ゴシック" pitchFamily="49" charset="-128"/>
              <a:ea typeface="ＭＳ ゴシック" pitchFamily="49" charset="-128"/>
            </a:endParaRPr>
          </a:p>
          <a:p>
            <a:pPr eaLnBrk="1" hangingPunct="1">
              <a:spcBef>
                <a:spcPct val="0"/>
              </a:spcBef>
              <a:buFontTx/>
              <a:buNone/>
              <a:defRPr/>
            </a:pPr>
            <a:endParaRPr lang="en-US" altLang="ja-JP" sz="1477" b="1" dirty="0">
              <a:latin typeface="ＭＳ ゴシック" pitchFamily="49" charset="-128"/>
              <a:ea typeface="ＭＳ ゴシック" pitchFamily="49" charset="-128"/>
            </a:endParaRPr>
          </a:p>
          <a:p>
            <a:pPr eaLnBrk="1" hangingPunct="1">
              <a:spcBef>
                <a:spcPct val="0"/>
              </a:spcBef>
              <a:buFontTx/>
              <a:buNone/>
              <a:defRPr/>
            </a:pPr>
            <a:r>
              <a:rPr lang="ja-JP" altLang="en-US" sz="1477" b="1" dirty="0">
                <a:latin typeface="ＭＳ ゴシック" pitchFamily="49" charset="-128"/>
                <a:ea typeface="ＭＳ ゴシック" pitchFamily="49" charset="-128"/>
              </a:rPr>
              <a:t>⑬ 依存症対策の推進　</a:t>
            </a:r>
            <a:r>
              <a:rPr lang="en-US" altLang="ja-JP" sz="1477" b="1" dirty="0">
                <a:solidFill>
                  <a:srgbClr val="FF0000"/>
                </a:solidFill>
                <a:latin typeface="ＭＳ ゴシック" pitchFamily="49" charset="-128"/>
                <a:ea typeface="ＭＳ ゴシック" pitchFamily="49" charset="-128"/>
              </a:rPr>
              <a:t>8.1</a:t>
            </a:r>
            <a:r>
              <a:rPr lang="ja-JP" altLang="en-US" sz="1477" b="1" dirty="0">
                <a:solidFill>
                  <a:srgbClr val="FF0000"/>
                </a:solidFill>
                <a:latin typeface="ＭＳ ゴシック" pitchFamily="49" charset="-128"/>
                <a:ea typeface="ＭＳ ゴシック" pitchFamily="49" charset="-128"/>
              </a:rPr>
              <a:t>億円（</a:t>
            </a:r>
            <a:r>
              <a:rPr lang="en-US" altLang="ja-JP" sz="1477" b="1" dirty="0">
                <a:solidFill>
                  <a:srgbClr val="FF0000"/>
                </a:solidFill>
                <a:latin typeface="ＭＳ ゴシック" pitchFamily="49" charset="-128"/>
                <a:ea typeface="ＭＳ ゴシック" pitchFamily="49" charset="-128"/>
              </a:rPr>
              <a:t>6.1</a:t>
            </a:r>
            <a:r>
              <a:rPr lang="ja-JP" altLang="en-US" sz="1477" b="1" dirty="0">
                <a:solidFill>
                  <a:srgbClr val="FF0000"/>
                </a:solidFill>
                <a:latin typeface="ＭＳ ゴシック" pitchFamily="49" charset="-128"/>
                <a:ea typeface="ＭＳ ゴシック" pitchFamily="49" charset="-128"/>
              </a:rPr>
              <a:t>億円）（一部新規）</a:t>
            </a:r>
            <a:endParaRPr lang="en-US" altLang="ja-JP" sz="1477" b="1" dirty="0">
              <a:latin typeface="ＭＳ ゴシック" pitchFamily="49" charset="-128"/>
              <a:ea typeface="ＭＳ ゴシック" pitchFamily="49" charset="-128"/>
            </a:endParaRPr>
          </a:p>
          <a:p>
            <a:pPr marL="164127" indent="-164127" eaLnBrk="1" hangingPunct="1">
              <a:spcBef>
                <a:spcPct val="0"/>
              </a:spcBef>
              <a:buNone/>
              <a:defRPr/>
            </a:pPr>
            <a:r>
              <a:rPr lang="ja-JP" altLang="en-US" sz="1292" dirty="0">
                <a:latin typeface="ＭＳ ゴシック" pitchFamily="49" charset="-128"/>
                <a:ea typeface="ＭＳ ゴシック" pitchFamily="49" charset="-128"/>
              </a:rPr>
              <a:t>　　アルコール・薬物・ギャンブル等の依存症対策の全国拠点機関において、依存症に関する情報提供機能の強化を図るとともに、都道府県等において、人材養成や医療体制・相談体制の整備、受診後の患者支援に係るモデル事業、</a:t>
            </a:r>
            <a:r>
              <a:rPr lang="ja-JP" altLang="en-US" sz="1292" u="sng" dirty="0">
                <a:latin typeface="ＭＳ ゴシック" pitchFamily="49" charset="-128"/>
                <a:ea typeface="ＭＳ ゴシック" pitchFamily="49" charset="-128"/>
              </a:rPr>
              <a:t>専門医療機関の認知度向上のための普及啓発等を実施</a:t>
            </a:r>
            <a:r>
              <a:rPr lang="ja-JP" altLang="en-US" sz="1292" dirty="0">
                <a:latin typeface="ＭＳ ゴシック" pitchFamily="49" charset="-128"/>
                <a:ea typeface="ＭＳ ゴシック" pitchFamily="49" charset="-128"/>
              </a:rPr>
              <a:t>する。また、自助グループ等の民間団体におけるネットワークの構築や相談支援体制の強化を図る。</a:t>
            </a:r>
            <a:endParaRPr lang="en-US" altLang="ja-JP" sz="1292" dirty="0">
              <a:latin typeface="ＭＳ ゴシック" pitchFamily="49" charset="-128"/>
              <a:ea typeface="ＭＳ ゴシック" pitchFamily="49" charset="-128"/>
            </a:endParaRPr>
          </a:p>
          <a:p>
            <a:pPr eaLnBrk="1" hangingPunct="1">
              <a:spcBef>
                <a:spcPct val="0"/>
              </a:spcBef>
              <a:buFontTx/>
              <a:buNone/>
              <a:defRPr/>
            </a:pPr>
            <a:endParaRPr lang="en-US" altLang="ja-JP" sz="1477" b="1" dirty="0">
              <a:latin typeface="ＭＳ ゴシック" pitchFamily="49" charset="-128"/>
              <a:ea typeface="ＭＳ ゴシック" pitchFamily="49" charset="-128"/>
            </a:endParaRPr>
          </a:p>
          <a:p>
            <a:pPr eaLnBrk="1" hangingPunct="1">
              <a:spcBef>
                <a:spcPct val="0"/>
              </a:spcBef>
              <a:buFontTx/>
              <a:buNone/>
              <a:defRPr/>
            </a:pPr>
            <a:r>
              <a:rPr lang="ja-JP" altLang="en-US" sz="1477" b="1" dirty="0">
                <a:latin typeface="ＭＳ ゴシック" pitchFamily="49" charset="-128"/>
                <a:ea typeface="ＭＳ ゴシック" pitchFamily="49" charset="-128"/>
              </a:rPr>
              <a:t>⑭ 東日本大震災及び熊本地震からの復旧・復興への支援　</a:t>
            </a:r>
            <a:endParaRPr lang="en-US" altLang="ja-JP" sz="1477" b="1" dirty="0">
              <a:latin typeface="ＭＳ ゴシック" pitchFamily="49" charset="-128"/>
              <a:ea typeface="ＭＳ ゴシック" pitchFamily="49" charset="-128"/>
            </a:endParaRPr>
          </a:p>
          <a:p>
            <a:pPr eaLnBrk="1" hangingPunct="1">
              <a:spcBef>
                <a:spcPct val="0"/>
              </a:spcBef>
              <a:buFontTx/>
              <a:buNone/>
              <a:defRPr/>
            </a:pPr>
            <a:r>
              <a:rPr lang="ja-JP" altLang="en-US" sz="1477" b="1" dirty="0">
                <a:solidFill>
                  <a:srgbClr val="FF0000"/>
                </a:solidFill>
                <a:latin typeface="ＭＳ ゴシック" pitchFamily="49" charset="-128"/>
                <a:ea typeface="ＭＳ ゴシック" pitchFamily="49" charset="-128"/>
              </a:rPr>
              <a:t>　　　　　　　　　　　　　　　　　</a:t>
            </a:r>
            <a:r>
              <a:rPr lang="en-US" altLang="ja-JP" sz="1477" b="1" dirty="0">
                <a:solidFill>
                  <a:srgbClr val="FF0000"/>
                </a:solidFill>
                <a:latin typeface="ＭＳ ゴシック" pitchFamily="49" charset="-128"/>
                <a:ea typeface="ＭＳ ゴシック" pitchFamily="49" charset="-128"/>
              </a:rPr>
              <a:t>12</a:t>
            </a:r>
            <a:r>
              <a:rPr lang="ja-JP" altLang="en-US" sz="1477" b="1" dirty="0">
                <a:solidFill>
                  <a:srgbClr val="FF0000"/>
                </a:solidFill>
                <a:latin typeface="ＭＳ ゴシック" pitchFamily="49" charset="-128"/>
                <a:ea typeface="ＭＳ ゴシック" pitchFamily="49" charset="-128"/>
              </a:rPr>
              <a:t>億円及び被災者支援総合交付金（</a:t>
            </a:r>
            <a:r>
              <a:rPr lang="en-US" altLang="ja-JP" sz="1477" b="1" dirty="0">
                <a:solidFill>
                  <a:srgbClr val="FF0000"/>
                </a:solidFill>
                <a:latin typeface="ＭＳ ゴシック" pitchFamily="49" charset="-128"/>
                <a:ea typeface="ＭＳ ゴシック" pitchFamily="49" charset="-128"/>
              </a:rPr>
              <a:t>190</a:t>
            </a:r>
            <a:r>
              <a:rPr lang="ja-JP" altLang="en-US" sz="1477" b="1" dirty="0">
                <a:solidFill>
                  <a:srgbClr val="FF0000"/>
                </a:solidFill>
                <a:latin typeface="ＭＳ ゴシック" pitchFamily="49" charset="-128"/>
                <a:ea typeface="ＭＳ ゴシック" pitchFamily="49" charset="-128"/>
              </a:rPr>
              <a:t>億円）の内数（</a:t>
            </a:r>
            <a:r>
              <a:rPr lang="en-US" altLang="ja-JP" sz="1477" b="1" dirty="0">
                <a:solidFill>
                  <a:srgbClr val="FF0000"/>
                </a:solidFill>
                <a:latin typeface="ＭＳ ゴシック" pitchFamily="49" charset="-128"/>
                <a:ea typeface="ＭＳ ゴシック" pitchFamily="49" charset="-128"/>
              </a:rPr>
              <a:t>22</a:t>
            </a:r>
            <a:r>
              <a:rPr lang="ja-JP" altLang="en-US" sz="1477" b="1" dirty="0">
                <a:solidFill>
                  <a:srgbClr val="FF0000"/>
                </a:solidFill>
                <a:latin typeface="ＭＳ ゴシック" pitchFamily="49" charset="-128"/>
                <a:ea typeface="ＭＳ ゴシック" pitchFamily="49" charset="-128"/>
              </a:rPr>
              <a:t>億円）</a:t>
            </a:r>
            <a:endParaRPr lang="en-US" altLang="ja-JP" sz="1477" b="1" dirty="0">
              <a:solidFill>
                <a:srgbClr val="FF0000"/>
              </a:solidFill>
              <a:latin typeface="ＭＳ ゴシック" pitchFamily="49" charset="-128"/>
              <a:ea typeface="ＭＳ ゴシック" pitchFamily="49" charset="-128"/>
            </a:endParaRPr>
          </a:p>
          <a:p>
            <a:pPr marL="164127" indent="-164127" eaLnBrk="1" hangingPunct="1">
              <a:lnSpc>
                <a:spcPts val="1569"/>
              </a:lnSpc>
              <a:spcBef>
                <a:spcPct val="0"/>
              </a:spcBef>
              <a:buNone/>
              <a:defRPr/>
            </a:pPr>
            <a:r>
              <a:rPr lang="ja-JP" altLang="en-US" sz="1292" dirty="0">
                <a:latin typeface="ＭＳ ゴシック" pitchFamily="49" charset="-128"/>
                <a:ea typeface="ＭＳ ゴシック" pitchFamily="49" charset="-128"/>
              </a:rPr>
              <a:t>  　東日本大震災により被災した社会福祉施設等の復旧に必要な経費を補助するとともに、被災者の精神保健面の支援のため、専門職による相談支援等を実施するとともに、帰還者の不安に対応する拠点の設置や自主避難者等への支援などを通じて、専門的な心のケア支援の充実・強化を図る。また、熊本地震による被災者の専門的な心のケア支援についても引き続き実施する。</a:t>
            </a:r>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70928" y="6525345"/>
            <a:ext cx="2057400" cy="365125"/>
          </a:xfrm>
        </p:spPr>
        <p:txBody>
          <a:bodyPr/>
          <a:lstStyle/>
          <a:p>
            <a:pPr>
              <a:defRPr/>
            </a:pPr>
            <a:fld id="{F90A3C79-1AFD-481B-B685-7933BCD0898B}" type="slidenum">
              <a:rPr lang="en-US" altLang="ja-JP" smtClean="0"/>
              <a:pPr>
                <a:defRPr/>
              </a:pPr>
              <a:t>24</a:t>
            </a:fld>
            <a:endParaRPr lang="en-US" altLang="ja-JP"/>
          </a:p>
        </p:txBody>
      </p:sp>
    </p:spTree>
    <p:extLst>
      <p:ext uri="{BB962C8B-B14F-4D97-AF65-F5344CB8AC3E}">
        <p14:creationId xmlns:p14="http://schemas.microsoft.com/office/powerpoint/2010/main" val="850666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タイトル 1"/>
          <p:cNvSpPr>
            <a:spLocks noGrp="1"/>
          </p:cNvSpPr>
          <p:nvPr>
            <p:ph type="title"/>
          </p:nvPr>
        </p:nvSpPr>
        <p:spPr>
          <a:xfrm>
            <a:off x="1403647" y="517281"/>
            <a:ext cx="7283153" cy="5703277"/>
          </a:xfrm>
        </p:spPr>
        <p:txBody>
          <a:bodyPr/>
          <a:lstStyle/>
          <a:p>
            <a:pPr algn="l"/>
            <a:r>
              <a:rPr lang="en-US" altLang="ja-JP" sz="3323" dirty="0">
                <a:latin typeface="+mj-ea"/>
              </a:rPr>
              <a:t>Ⅱ</a:t>
            </a:r>
            <a:r>
              <a:rPr lang="ja-JP" altLang="en-US" sz="3323" dirty="0">
                <a:latin typeface="+mj-ea"/>
              </a:rPr>
              <a:t>　相談支援事業について</a:t>
            </a:r>
            <a:r>
              <a:rPr lang="en-US" altLang="ja-JP" sz="3323" dirty="0">
                <a:latin typeface="+mj-ea"/>
              </a:rPr>
              <a:t/>
            </a:r>
            <a:br>
              <a:rPr lang="en-US" altLang="ja-JP" sz="3323" dirty="0">
                <a:latin typeface="+mj-ea"/>
              </a:rPr>
            </a:br>
            <a:endParaRPr lang="ja-JP" altLang="en-US" sz="3323" dirty="0">
              <a:solidFill>
                <a:schemeClr val="tx1"/>
              </a:solidFill>
              <a:latin typeface="+mj-ea"/>
            </a:endParaRPr>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71816" y="6427019"/>
            <a:ext cx="2057400" cy="365125"/>
          </a:xfrm>
        </p:spPr>
        <p:txBody>
          <a:bodyPr/>
          <a:lstStyle/>
          <a:p>
            <a:pPr>
              <a:defRPr/>
            </a:pPr>
            <a:fld id="{EC602E4F-3B58-4928-9C49-10C64EE68D88}" type="slidenum">
              <a:rPr lang="en-US" altLang="ja-JP" smtClean="0"/>
              <a:pPr>
                <a:defRPr/>
              </a:pPr>
              <a:t>25</a:t>
            </a:fld>
            <a:endParaRPr lang="en-US" altLang="ja-JP"/>
          </a:p>
        </p:txBody>
      </p:sp>
    </p:spTree>
    <p:extLst>
      <p:ext uri="{BB962C8B-B14F-4D97-AF65-F5344CB8AC3E}">
        <p14:creationId xmlns:p14="http://schemas.microsoft.com/office/powerpoint/2010/main" val="1039084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6690" y="116632"/>
            <a:ext cx="8784976" cy="33234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a:noAutofit/>
          </a:bodyPr>
          <a:lstStyle/>
          <a:p>
            <a:pPr algn="ctr"/>
            <a:r>
              <a:rPr lang="ja-JP" altLang="en-US" sz="2123" dirty="0"/>
              <a:t>現行の相談支援体制の概略</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787819585"/>
              </p:ext>
            </p:extLst>
          </p:nvPr>
        </p:nvGraphicFramePr>
        <p:xfrm>
          <a:off x="56448" y="606860"/>
          <a:ext cx="9025417" cy="5938910"/>
        </p:xfrm>
        <a:graphic>
          <a:graphicData uri="http://schemas.openxmlformats.org/drawingml/2006/table">
            <a:tbl>
              <a:tblPr firstRow="1" bandRow="1">
                <a:tableStyleId>{5940675A-B579-460E-94D1-54222C63F5DA}</a:tableStyleId>
              </a:tblPr>
              <a:tblGrid>
                <a:gridCol w="2023465">
                  <a:extLst>
                    <a:ext uri="{9D8B030D-6E8A-4147-A177-3AD203B41FA5}">
                      <a16:colId xmlns:a16="http://schemas.microsoft.com/office/drawing/2014/main" val="20000"/>
                    </a:ext>
                  </a:extLst>
                </a:gridCol>
                <a:gridCol w="1684438">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725226">
                  <a:extLst>
                    <a:ext uri="{9D8B030D-6E8A-4147-A177-3AD203B41FA5}">
                      <a16:colId xmlns:a16="http://schemas.microsoft.com/office/drawing/2014/main" val="20003"/>
                    </a:ext>
                  </a:extLst>
                </a:gridCol>
              </a:tblGrid>
              <a:tr h="295422">
                <a:tc>
                  <a:txBody>
                    <a:bodyPr/>
                    <a:lstStyle/>
                    <a:p>
                      <a:pPr algn="ctr"/>
                      <a:r>
                        <a:rPr kumimoji="1" lang="ja-JP" altLang="en-US" sz="1400" dirty="0"/>
                        <a:t>相談支援事業名等</a:t>
                      </a:r>
                    </a:p>
                  </a:txBody>
                  <a:tcPr marT="42203" marB="42203">
                    <a:solidFill>
                      <a:srgbClr val="99FF99"/>
                    </a:solidFill>
                  </a:tcPr>
                </a:tc>
                <a:tc>
                  <a:txBody>
                    <a:bodyPr/>
                    <a:lstStyle/>
                    <a:p>
                      <a:pPr algn="ctr"/>
                      <a:r>
                        <a:rPr kumimoji="1" lang="ja-JP" altLang="en-US" sz="1400" dirty="0"/>
                        <a:t>配置メンバー</a:t>
                      </a:r>
                    </a:p>
                  </a:txBody>
                  <a:tcPr marT="42203" marB="42203">
                    <a:solidFill>
                      <a:srgbClr val="99FF99"/>
                    </a:solidFill>
                  </a:tcPr>
                </a:tc>
                <a:tc>
                  <a:txBody>
                    <a:bodyPr/>
                    <a:lstStyle/>
                    <a:p>
                      <a:pPr algn="ctr"/>
                      <a:r>
                        <a:rPr kumimoji="1" lang="ja-JP" altLang="en-US" sz="1400" dirty="0"/>
                        <a:t>業務内容</a:t>
                      </a:r>
                    </a:p>
                  </a:txBody>
                  <a:tcPr marT="42203" marB="42203">
                    <a:solidFill>
                      <a:srgbClr val="99FF99"/>
                    </a:solidFill>
                  </a:tcPr>
                </a:tc>
                <a:tc>
                  <a:txBody>
                    <a:bodyPr/>
                    <a:lstStyle/>
                    <a:p>
                      <a:pPr algn="ctr"/>
                      <a:r>
                        <a:rPr kumimoji="1" lang="ja-JP" altLang="en-US" sz="1400" dirty="0"/>
                        <a:t>実施状況等</a:t>
                      </a:r>
                    </a:p>
                  </a:txBody>
                  <a:tcPr marT="42203" marB="42203">
                    <a:solidFill>
                      <a:srgbClr val="99FF99"/>
                    </a:solidFill>
                  </a:tcPr>
                </a:tc>
                <a:extLst>
                  <a:ext uri="{0D108BD9-81ED-4DB2-BD59-A6C34878D82A}">
                    <a16:rowId xmlns:a16="http://schemas.microsoft.com/office/drawing/2014/main" val="10000"/>
                  </a:ext>
                </a:extLst>
              </a:tr>
              <a:tr h="1461845">
                <a:tc>
                  <a:txBody>
                    <a:bodyPr/>
                    <a:lstStyle/>
                    <a:p>
                      <a:r>
                        <a:rPr kumimoji="1" lang="ja-JP" altLang="en-US" sz="1200" b="1" dirty="0"/>
                        <a:t>基幹相談支援センター</a:t>
                      </a:r>
                      <a:endParaRPr kumimoji="1" lang="en-US" altLang="ja-JP" sz="1200" b="1" dirty="0"/>
                    </a:p>
                  </a:txBody>
                  <a:tcPr marT="42203" marB="42203"/>
                </a:tc>
                <a:tc>
                  <a:txBody>
                    <a:bodyPr/>
                    <a:lstStyle/>
                    <a:p>
                      <a:r>
                        <a:rPr kumimoji="1" lang="ja-JP" altLang="en-US" sz="1200" dirty="0"/>
                        <a:t>定めなし</a:t>
                      </a:r>
                      <a:endParaRPr kumimoji="1" lang="en-US" altLang="ja-JP" sz="1200" dirty="0"/>
                    </a:p>
                    <a:p>
                      <a:r>
                        <a:rPr kumimoji="1" lang="ja-JP" altLang="en-US" sz="1200" dirty="0"/>
                        <a:t>（地活要綱例示）</a:t>
                      </a:r>
                      <a:endParaRPr kumimoji="1" lang="en-US" altLang="ja-JP" sz="1200" dirty="0"/>
                    </a:p>
                    <a:p>
                      <a:r>
                        <a:rPr kumimoji="1" lang="ja-JP" altLang="en-US" sz="1200" dirty="0" smtClean="0">
                          <a:solidFill>
                            <a:srgbClr val="FF0000"/>
                          </a:solidFill>
                        </a:rPr>
                        <a:t>主任相談支援専門員</a:t>
                      </a:r>
                      <a:endParaRPr kumimoji="1" lang="en-US" altLang="ja-JP" sz="1200" dirty="0" smtClean="0">
                        <a:solidFill>
                          <a:srgbClr val="FF0000"/>
                        </a:solidFill>
                      </a:endParaRPr>
                    </a:p>
                    <a:p>
                      <a:r>
                        <a:rPr kumimoji="1" lang="en-US" altLang="ja-JP" sz="1050" dirty="0" smtClean="0">
                          <a:solidFill>
                            <a:srgbClr val="FF0000"/>
                          </a:solidFill>
                        </a:rPr>
                        <a:t>※</a:t>
                      </a:r>
                      <a:r>
                        <a:rPr kumimoji="1" lang="ja-JP" altLang="en-US" sz="1050" dirty="0" smtClean="0">
                          <a:solidFill>
                            <a:srgbClr val="FF0000"/>
                          </a:solidFill>
                        </a:rPr>
                        <a:t>平成</a:t>
                      </a:r>
                      <a:r>
                        <a:rPr kumimoji="1" lang="en-US" altLang="ja-JP" sz="1050" dirty="0" smtClean="0">
                          <a:solidFill>
                            <a:srgbClr val="FF0000"/>
                          </a:solidFill>
                        </a:rPr>
                        <a:t>30</a:t>
                      </a:r>
                      <a:r>
                        <a:rPr kumimoji="1" lang="ja-JP" altLang="en-US" sz="1050" dirty="0" smtClean="0">
                          <a:solidFill>
                            <a:srgbClr val="FF0000"/>
                          </a:solidFill>
                        </a:rPr>
                        <a:t>年度より追記</a:t>
                      </a:r>
                      <a:r>
                        <a:rPr kumimoji="1" lang="ja-JP" altLang="en-US" sz="1200" dirty="0"/>
                        <a:t>　</a:t>
                      </a:r>
                      <a:endParaRPr kumimoji="1" lang="en-US" altLang="ja-JP" sz="1200" dirty="0" smtClean="0"/>
                    </a:p>
                    <a:p>
                      <a:r>
                        <a:rPr kumimoji="1" lang="ja-JP" altLang="en-US" sz="1200" dirty="0" smtClean="0"/>
                        <a:t>相談</a:t>
                      </a:r>
                      <a:r>
                        <a:rPr kumimoji="1" lang="ja-JP" altLang="en-US" sz="1200" dirty="0"/>
                        <a:t>支援専門員</a:t>
                      </a:r>
                      <a:endParaRPr kumimoji="1" lang="en-US" altLang="ja-JP" sz="1200" dirty="0"/>
                    </a:p>
                    <a:p>
                      <a:r>
                        <a:rPr kumimoji="1" lang="ja-JP" altLang="en-US" sz="1200" dirty="0" smtClean="0"/>
                        <a:t>社会</a:t>
                      </a:r>
                      <a:r>
                        <a:rPr kumimoji="1" lang="ja-JP" altLang="en-US" sz="1200" dirty="0"/>
                        <a:t>福祉士</a:t>
                      </a:r>
                      <a:endParaRPr kumimoji="1" lang="en-US" altLang="ja-JP" sz="1200" dirty="0"/>
                    </a:p>
                    <a:p>
                      <a:r>
                        <a:rPr kumimoji="1" lang="ja-JP" altLang="en-US" sz="1200" dirty="0" smtClean="0"/>
                        <a:t>精神</a:t>
                      </a:r>
                      <a:r>
                        <a:rPr kumimoji="1" lang="ja-JP" altLang="en-US" sz="1200" dirty="0"/>
                        <a:t>保健福祉士</a:t>
                      </a:r>
                      <a:endParaRPr kumimoji="1" lang="en-US" altLang="ja-JP" sz="1200" dirty="0"/>
                    </a:p>
                    <a:p>
                      <a:r>
                        <a:rPr kumimoji="1" lang="ja-JP" altLang="en-US" sz="1200" dirty="0" smtClean="0"/>
                        <a:t>保健師</a:t>
                      </a:r>
                      <a:r>
                        <a:rPr kumimoji="1" lang="ja-JP" altLang="en-US" sz="1200" dirty="0"/>
                        <a:t>　　　　　　　等</a:t>
                      </a:r>
                    </a:p>
                  </a:txBody>
                  <a:tcPr marT="42203" marB="42203"/>
                </a:tc>
                <a:tc>
                  <a:txBody>
                    <a:bodyPr/>
                    <a:lstStyle/>
                    <a:p>
                      <a:pPr marL="285750" indent="-285750">
                        <a:buFont typeface="Wingdings" charset="2"/>
                        <a:buChar char="l"/>
                      </a:pPr>
                      <a:r>
                        <a:rPr kumimoji="1" lang="ja-JP" altLang="en-US" sz="1100" dirty="0"/>
                        <a:t>総合的・専門的な相談の実施</a:t>
                      </a:r>
                      <a:endParaRPr kumimoji="1" lang="en-US" altLang="ja-JP" sz="1100" dirty="0"/>
                    </a:p>
                    <a:p>
                      <a:pPr marL="285750" indent="-285750">
                        <a:buFont typeface="Wingdings" charset="2"/>
                        <a:buChar char="l"/>
                      </a:pPr>
                      <a:r>
                        <a:rPr kumimoji="1" lang="ja-JP" altLang="en-US" sz="1100" dirty="0"/>
                        <a:t>地域の相談支援体制強化の取組</a:t>
                      </a:r>
                      <a:endParaRPr kumimoji="1" lang="en-US" altLang="ja-JP" sz="1100" dirty="0"/>
                    </a:p>
                    <a:p>
                      <a:pPr marL="285750" indent="-285750">
                        <a:buFont typeface="Wingdings" charset="2"/>
                        <a:buChar char="l"/>
                      </a:pPr>
                      <a:r>
                        <a:rPr kumimoji="1" lang="ja-JP" altLang="en-US" sz="1100" dirty="0"/>
                        <a:t>地域の相談事業者への専門的な指導助言、・人材育成</a:t>
                      </a:r>
                      <a:endParaRPr kumimoji="1" lang="en-US" altLang="ja-JP" sz="1100" dirty="0"/>
                    </a:p>
                    <a:p>
                      <a:pPr marL="285750" indent="-285750">
                        <a:buFont typeface="Wingdings" charset="2"/>
                        <a:buChar char="l"/>
                      </a:pPr>
                      <a:r>
                        <a:rPr kumimoji="1" lang="ja-JP" altLang="en-US" sz="1100" dirty="0"/>
                        <a:t>地域の相談機関との連携強化</a:t>
                      </a:r>
                      <a:endParaRPr kumimoji="1" lang="en-US" altLang="ja-JP" sz="1100" dirty="0"/>
                    </a:p>
                    <a:p>
                      <a:pPr marL="285750" indent="-285750">
                        <a:buFont typeface="Wingdings" charset="2"/>
                        <a:buChar char="l"/>
                      </a:pPr>
                      <a:r>
                        <a:rPr kumimoji="1" lang="ja-JP" altLang="en-US" sz="1100" dirty="0"/>
                        <a:t>地域移行・地域定着の促進の取組</a:t>
                      </a:r>
                      <a:endParaRPr kumimoji="1" lang="en-US" altLang="ja-JP" sz="1100" dirty="0"/>
                    </a:p>
                    <a:p>
                      <a:pPr marL="285750" indent="-285750">
                        <a:buFont typeface="Wingdings" charset="2"/>
                        <a:buChar char="l"/>
                      </a:pPr>
                      <a:r>
                        <a:rPr kumimoji="1" lang="ja-JP" altLang="en-US" sz="1100" dirty="0"/>
                        <a:t>権利擁護・虐待の防止</a:t>
                      </a:r>
                    </a:p>
                  </a:txBody>
                  <a:tcPr marT="42203" marB="42203"/>
                </a:tc>
                <a:tc>
                  <a:txBody>
                    <a:bodyPr/>
                    <a:lstStyle/>
                    <a:p>
                      <a:r>
                        <a:rPr kumimoji="1" lang="ja-JP" altLang="en-US" sz="1400" dirty="0"/>
                        <a:t>■</a:t>
                      </a:r>
                      <a:r>
                        <a:rPr kumimoji="1" lang="en-US" altLang="ja-JP" sz="1400" dirty="0"/>
                        <a:t>1,741</a:t>
                      </a:r>
                      <a:r>
                        <a:rPr kumimoji="1" lang="ja-JP" altLang="en-US" sz="1400" dirty="0"/>
                        <a:t>市町村中</a:t>
                      </a:r>
                      <a:endParaRPr kumimoji="1" lang="en-US" altLang="ja-JP" sz="1400" dirty="0"/>
                    </a:p>
                    <a:p>
                      <a:r>
                        <a:rPr kumimoji="1" lang="ja-JP" altLang="en-US" sz="1400" dirty="0"/>
                        <a:t>　　</a:t>
                      </a:r>
                      <a:r>
                        <a:rPr kumimoji="1" lang="en-US" altLang="ja-JP" sz="1400" dirty="0" smtClean="0">
                          <a:solidFill>
                            <a:schemeClr val="tx1"/>
                          </a:solidFill>
                        </a:rPr>
                        <a:t>429</a:t>
                      </a:r>
                      <a:r>
                        <a:rPr kumimoji="1" lang="ja-JP" altLang="en-US" sz="1400" dirty="0">
                          <a:solidFill>
                            <a:schemeClr val="tx1"/>
                          </a:solidFill>
                        </a:rPr>
                        <a:t>市町村</a:t>
                      </a:r>
                      <a:r>
                        <a:rPr kumimoji="1" lang="en-US" altLang="ja-JP" sz="1400" dirty="0">
                          <a:solidFill>
                            <a:schemeClr val="tx1"/>
                          </a:solidFill>
                        </a:rPr>
                        <a:t>(H27.4)25%</a:t>
                      </a:r>
                    </a:p>
                    <a:p>
                      <a:r>
                        <a:rPr kumimoji="1" lang="ja-JP" altLang="en-US" sz="1400" dirty="0">
                          <a:solidFill>
                            <a:srgbClr val="FF0000"/>
                          </a:solidFill>
                        </a:rPr>
                        <a:t>　　</a:t>
                      </a:r>
                      <a:r>
                        <a:rPr kumimoji="1" lang="en-US" altLang="ja-JP" sz="1400" dirty="0">
                          <a:solidFill>
                            <a:schemeClr val="tx1"/>
                          </a:solidFill>
                        </a:rPr>
                        <a:t>473</a:t>
                      </a:r>
                      <a:r>
                        <a:rPr kumimoji="1" lang="ja-JP" altLang="en-US" sz="1400" dirty="0">
                          <a:solidFill>
                            <a:schemeClr val="tx1"/>
                          </a:solidFill>
                        </a:rPr>
                        <a:t>市町村</a:t>
                      </a:r>
                      <a:r>
                        <a:rPr kumimoji="1" lang="en-US" altLang="ja-JP" sz="1400" dirty="0">
                          <a:solidFill>
                            <a:schemeClr val="tx1"/>
                          </a:solidFill>
                        </a:rPr>
                        <a:t>(H28.4)27%</a:t>
                      </a:r>
                    </a:p>
                    <a:p>
                      <a:r>
                        <a:rPr kumimoji="1" lang="en-US" altLang="en-US" sz="1400" dirty="0"/>
                        <a:t>     </a:t>
                      </a:r>
                      <a:r>
                        <a:rPr kumimoji="1" lang="ja-JP" altLang="en-US" sz="1400" dirty="0" smtClean="0"/>
                        <a:t>　</a:t>
                      </a:r>
                      <a:r>
                        <a:rPr kumimoji="1" lang="en-US" altLang="ja-JP" sz="1400" dirty="0" smtClean="0">
                          <a:solidFill>
                            <a:schemeClr val="tx1"/>
                          </a:solidFill>
                        </a:rPr>
                        <a:t>518</a:t>
                      </a:r>
                      <a:r>
                        <a:rPr kumimoji="1" lang="ja-JP" altLang="en-US" sz="1400" dirty="0">
                          <a:solidFill>
                            <a:schemeClr val="tx1"/>
                          </a:solidFill>
                        </a:rPr>
                        <a:t>市町村</a:t>
                      </a:r>
                      <a:r>
                        <a:rPr kumimoji="1" lang="en-US" altLang="ja-JP" sz="1400" dirty="0">
                          <a:solidFill>
                            <a:schemeClr val="tx1"/>
                          </a:solidFill>
                        </a:rPr>
                        <a:t>(H29.4)30</a:t>
                      </a:r>
                      <a:r>
                        <a:rPr kumimoji="1" lang="en-US" altLang="ja-JP" sz="1400" dirty="0" smtClean="0">
                          <a:solidFill>
                            <a:schemeClr val="tx1"/>
                          </a:solidFill>
                        </a:rPr>
                        <a:t>%</a:t>
                      </a:r>
                    </a:p>
                    <a:p>
                      <a:r>
                        <a:rPr kumimoji="1" lang="ja-JP" altLang="en-US" sz="1400" dirty="0" smtClean="0">
                          <a:solidFill>
                            <a:schemeClr val="tx1"/>
                          </a:solidFill>
                        </a:rPr>
                        <a:t>　　</a:t>
                      </a:r>
                      <a:r>
                        <a:rPr kumimoji="1" lang="en-US" altLang="ja-JP" sz="1400" dirty="0" smtClean="0">
                          <a:solidFill>
                            <a:srgbClr val="FF0000"/>
                          </a:solidFill>
                        </a:rPr>
                        <a:t>649</a:t>
                      </a:r>
                      <a:r>
                        <a:rPr kumimoji="1" lang="ja-JP" altLang="en-US" sz="1400" dirty="0" smtClean="0">
                          <a:solidFill>
                            <a:srgbClr val="FF0000"/>
                          </a:solidFill>
                        </a:rPr>
                        <a:t>市町村</a:t>
                      </a:r>
                      <a:r>
                        <a:rPr kumimoji="1" lang="en-US" altLang="ja-JP" sz="1400" dirty="0" smtClean="0">
                          <a:solidFill>
                            <a:srgbClr val="FF0000"/>
                          </a:solidFill>
                        </a:rPr>
                        <a:t>(H30</a:t>
                      </a:r>
                      <a:r>
                        <a:rPr kumimoji="1" lang="en-US" altLang="ja-JP" sz="1400" baseline="0" dirty="0" smtClean="0">
                          <a:solidFill>
                            <a:srgbClr val="FF0000"/>
                          </a:solidFill>
                        </a:rPr>
                        <a:t>.4)37</a:t>
                      </a:r>
                      <a:r>
                        <a:rPr kumimoji="1" lang="ja-JP" altLang="en-US" sz="1400" baseline="0" dirty="0" smtClean="0">
                          <a:solidFill>
                            <a:srgbClr val="FF0000"/>
                          </a:solidFill>
                        </a:rPr>
                        <a:t>％</a:t>
                      </a:r>
                      <a:endParaRPr kumimoji="1" lang="en-US" altLang="en-US" sz="1400" dirty="0">
                        <a:solidFill>
                          <a:srgbClr val="FF0000"/>
                        </a:solidFill>
                      </a:endParaRPr>
                    </a:p>
                    <a:p>
                      <a:r>
                        <a:rPr kumimoji="1" lang="en-US" altLang="en-US" sz="1400" dirty="0">
                          <a:solidFill>
                            <a:srgbClr val="FF0000"/>
                          </a:solidFill>
                        </a:rPr>
                        <a:t> </a:t>
                      </a:r>
                      <a:r>
                        <a:rPr kumimoji="1" lang="ja-JP" altLang="en-US" sz="1400" dirty="0">
                          <a:solidFill>
                            <a:srgbClr val="FF0000"/>
                          </a:solidFill>
                        </a:rPr>
                        <a:t>　　</a:t>
                      </a:r>
                      <a:r>
                        <a:rPr kumimoji="1" lang="ja-JP" altLang="en-US" sz="1400" dirty="0" smtClean="0">
                          <a:solidFill>
                            <a:srgbClr val="FF0000"/>
                          </a:solidFill>
                        </a:rPr>
                        <a:t>→</a:t>
                      </a:r>
                      <a:r>
                        <a:rPr kumimoji="1" lang="en-US" altLang="ja-JP" sz="1400" dirty="0" smtClean="0">
                          <a:solidFill>
                            <a:srgbClr val="FF0000"/>
                          </a:solidFill>
                        </a:rPr>
                        <a:t>719</a:t>
                      </a:r>
                      <a:r>
                        <a:rPr kumimoji="1" lang="ja-JP" altLang="en-US" sz="1400" dirty="0" smtClean="0">
                          <a:solidFill>
                            <a:srgbClr val="FF0000"/>
                          </a:solidFill>
                        </a:rPr>
                        <a:t>カ所</a:t>
                      </a:r>
                      <a:endParaRPr kumimoji="1" lang="en-US" altLang="ja-JP" sz="1400" dirty="0" smtClean="0">
                        <a:solidFill>
                          <a:srgbClr val="FF0000"/>
                        </a:solidFill>
                      </a:endParaRPr>
                    </a:p>
                    <a:p>
                      <a:r>
                        <a:rPr kumimoji="1" lang="ja-JP" altLang="en-US" sz="1050" dirty="0" smtClean="0">
                          <a:solidFill>
                            <a:srgbClr val="FF0000"/>
                          </a:solidFill>
                        </a:rPr>
                        <a:t>　　　</a:t>
                      </a:r>
                      <a:r>
                        <a:rPr kumimoji="1" lang="en-US" altLang="ja-JP" sz="1050" dirty="0" smtClean="0">
                          <a:solidFill>
                            <a:srgbClr val="FF0000"/>
                          </a:solidFill>
                        </a:rPr>
                        <a:t>※</a:t>
                      </a:r>
                      <a:r>
                        <a:rPr kumimoji="1" lang="ja-JP" altLang="en-US" sz="1050" dirty="0" smtClean="0">
                          <a:solidFill>
                            <a:srgbClr val="FF0000"/>
                          </a:solidFill>
                        </a:rPr>
                        <a:t>平成</a:t>
                      </a:r>
                      <a:r>
                        <a:rPr kumimoji="1" lang="en-US" altLang="ja-JP" sz="1050" dirty="0" smtClean="0">
                          <a:solidFill>
                            <a:srgbClr val="FF0000"/>
                          </a:solidFill>
                        </a:rPr>
                        <a:t>30</a:t>
                      </a:r>
                      <a:r>
                        <a:rPr kumimoji="1" lang="ja-JP" altLang="en-US" sz="1050" dirty="0" smtClean="0">
                          <a:solidFill>
                            <a:srgbClr val="FF0000"/>
                          </a:solidFill>
                        </a:rPr>
                        <a:t>年は速報値</a:t>
                      </a:r>
                      <a:endParaRPr kumimoji="1" lang="en-US" altLang="ja-JP" sz="1050" dirty="0">
                        <a:solidFill>
                          <a:srgbClr val="FF0000"/>
                        </a:solidFill>
                      </a:endParaRPr>
                    </a:p>
                  </a:txBody>
                  <a:tcPr marT="42203" marB="42203"/>
                </a:tc>
                <a:extLst>
                  <a:ext uri="{0D108BD9-81ED-4DB2-BD59-A6C34878D82A}">
                    <a16:rowId xmlns:a16="http://schemas.microsoft.com/office/drawing/2014/main" val="10001"/>
                  </a:ext>
                </a:extLst>
              </a:tr>
              <a:tr h="1634608">
                <a:tc>
                  <a:txBody>
                    <a:bodyPr/>
                    <a:lstStyle/>
                    <a:p>
                      <a:r>
                        <a:rPr kumimoji="1" lang="ja-JP" altLang="en-US" sz="1200" b="1" dirty="0"/>
                        <a:t>障害者相談支援事業</a:t>
                      </a:r>
                      <a:endParaRPr kumimoji="1" lang="en-US" altLang="ja-JP" sz="1200" b="1" dirty="0"/>
                    </a:p>
                    <a:p>
                      <a:r>
                        <a:rPr kumimoji="1" lang="ja-JP" altLang="en-US" sz="1200" dirty="0"/>
                        <a:t>実施主体：市町村→指定特定相談支援事業者、指定一般相談支援事業者への委託可</a:t>
                      </a:r>
                    </a:p>
                  </a:txBody>
                  <a:tcPr marT="42203" marB="42203"/>
                </a:tc>
                <a:tc>
                  <a:txBody>
                    <a:bodyPr/>
                    <a:lstStyle/>
                    <a:p>
                      <a:r>
                        <a:rPr kumimoji="1" lang="ja-JP" altLang="en-US" sz="1200" dirty="0"/>
                        <a:t>定めなし</a:t>
                      </a:r>
                      <a:endParaRPr kumimoji="1" lang="en-US" altLang="ja-JP" sz="1200" dirty="0"/>
                    </a:p>
                    <a:p>
                      <a:endParaRPr kumimoji="1" lang="en-US" altLang="ja-JP" sz="1200" dirty="0"/>
                    </a:p>
                  </a:txBody>
                  <a:tcPr marT="42203" marB="42203"/>
                </a:tc>
                <a:tc>
                  <a:txBody>
                    <a:bodyPr/>
                    <a:lstStyle/>
                    <a:p>
                      <a:pPr marL="285750" indent="-285750">
                        <a:buFont typeface="Wingdings" charset="2"/>
                        <a:buChar char="l"/>
                      </a:pPr>
                      <a:r>
                        <a:rPr kumimoji="1" lang="ja-JP" altLang="en-US" sz="1100" dirty="0"/>
                        <a:t>福祉サービスの利用援助（情報提供、相談等）</a:t>
                      </a:r>
                      <a:endParaRPr kumimoji="1" lang="en-US" altLang="ja-JP" sz="1100" dirty="0"/>
                    </a:p>
                    <a:p>
                      <a:pPr marL="285750" indent="-285750">
                        <a:buFont typeface="Wingdings" charset="2"/>
                        <a:buChar char="l"/>
                      </a:pPr>
                      <a:r>
                        <a:rPr kumimoji="1" lang="ja-JP" altLang="en-US" sz="1100" dirty="0"/>
                        <a:t>社会資源を活用するための支援（各種支援施策に関する助言・指導）</a:t>
                      </a:r>
                      <a:endParaRPr kumimoji="1" lang="en-US" altLang="ja-JP" sz="1100" dirty="0"/>
                    </a:p>
                    <a:p>
                      <a:pPr marL="285750" indent="-285750">
                        <a:buFont typeface="Wingdings" charset="2"/>
                        <a:buChar char="l"/>
                      </a:pPr>
                      <a:r>
                        <a:rPr kumimoji="1" lang="ja-JP" altLang="en-US" sz="1100" dirty="0"/>
                        <a:t>社会生活力を高めるための支援</a:t>
                      </a:r>
                      <a:endParaRPr kumimoji="1" lang="en-US" altLang="ja-JP" sz="1100" dirty="0"/>
                    </a:p>
                    <a:p>
                      <a:pPr marL="285750" indent="-285750">
                        <a:buFont typeface="Wingdings" charset="2"/>
                        <a:buChar char="l"/>
                      </a:pPr>
                      <a:r>
                        <a:rPr kumimoji="1" lang="ja-JP" altLang="en-US" sz="1100" dirty="0"/>
                        <a:t>ピアカウンセリング</a:t>
                      </a:r>
                      <a:endParaRPr kumimoji="1" lang="en-US" altLang="ja-JP" sz="1100" dirty="0"/>
                    </a:p>
                    <a:p>
                      <a:pPr marL="285750" indent="-285750">
                        <a:buFont typeface="Wingdings" charset="2"/>
                        <a:buChar char="l"/>
                      </a:pPr>
                      <a:r>
                        <a:rPr kumimoji="1" lang="ja-JP" altLang="en-US" sz="1100" dirty="0"/>
                        <a:t>権利擁護のために必要な援助</a:t>
                      </a:r>
                      <a:endParaRPr kumimoji="1" lang="en-US" altLang="ja-JP" sz="1100" dirty="0"/>
                    </a:p>
                    <a:p>
                      <a:pPr marL="285750" indent="-285750">
                        <a:buFont typeface="Wingdings" charset="2"/>
                        <a:buChar char="l"/>
                      </a:pPr>
                      <a:r>
                        <a:rPr kumimoji="1" lang="ja-JP" altLang="en-US" sz="1100" dirty="0"/>
                        <a:t>専門機関の紹介　　　　　　　　　等</a:t>
                      </a:r>
                    </a:p>
                  </a:txBody>
                  <a:tcPr marT="42203" marB="422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solidFill>
                            <a:srgbClr val="FF0000"/>
                          </a:solidFill>
                          <a:latin typeface="+mn-ea"/>
                          <a:ea typeface="+mn-ea"/>
                        </a:rPr>
                        <a:t>■全部又は一部を委託</a:t>
                      </a:r>
                      <a:r>
                        <a:rPr kumimoji="1" lang="en-US" altLang="ja-JP" sz="1500" dirty="0">
                          <a:solidFill>
                            <a:srgbClr val="FF0000"/>
                          </a:solidFill>
                          <a:latin typeface="+mn-ea"/>
                          <a:ea typeface="+mn-ea"/>
                        </a:rPr>
                        <a:t>1,570</a:t>
                      </a:r>
                      <a:r>
                        <a:rPr kumimoji="1" lang="ja-JP" altLang="en-US" sz="1500" dirty="0">
                          <a:solidFill>
                            <a:srgbClr val="FF0000"/>
                          </a:solidFill>
                          <a:latin typeface="+mn-ea"/>
                          <a:ea typeface="+mn-ea"/>
                        </a:rPr>
                        <a:t>市町村（</a:t>
                      </a:r>
                      <a:r>
                        <a:rPr kumimoji="1" lang="en-US" altLang="ja-JP" sz="1500" dirty="0">
                          <a:solidFill>
                            <a:srgbClr val="FF0000"/>
                          </a:solidFill>
                          <a:latin typeface="+mn-ea"/>
                          <a:ea typeface="+mn-ea"/>
                        </a:rPr>
                        <a:t>90%</a:t>
                      </a:r>
                      <a:r>
                        <a:rPr kumimoji="1" lang="ja-JP" altLang="en-US" sz="1500" dirty="0">
                          <a:solidFill>
                            <a:srgbClr val="FF0000"/>
                          </a:solidFill>
                          <a:latin typeface="+mn-ea"/>
                          <a:ea typeface="+mn-ea"/>
                        </a:rPr>
                        <a:t>）</a:t>
                      </a:r>
                      <a:endParaRPr kumimoji="1" lang="en-US" altLang="ja-JP" sz="1500" dirty="0">
                        <a:solidFill>
                          <a:srgbClr val="FF000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mn-ea"/>
                          <a:ea typeface="+mn-ea"/>
                        </a:rPr>
                        <a:t>■単独市町村で実施</a:t>
                      </a:r>
                      <a:r>
                        <a:rPr kumimoji="1" lang="en-US" altLang="ja-JP" sz="1500" dirty="0">
                          <a:latin typeface="+mn-ea"/>
                          <a:ea typeface="+mn-ea"/>
                        </a:rPr>
                        <a:t>57%</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latin typeface="+mn-ea"/>
                          <a:ea typeface="+mn-ea"/>
                        </a:rPr>
                        <a:t>※H29.4</a:t>
                      </a:r>
                      <a:r>
                        <a:rPr kumimoji="1" lang="ja-JP" altLang="en-US" sz="1500" dirty="0">
                          <a:latin typeface="+mn-ea"/>
                          <a:ea typeface="+mn-ea"/>
                        </a:rPr>
                        <a:t>時点</a:t>
                      </a:r>
                      <a:endParaRPr kumimoji="1" lang="en-US" altLang="ja-JP" sz="1500" dirty="0">
                        <a:latin typeface="+mn-ea"/>
                        <a:ea typeface="+mn-ea"/>
                      </a:endParaRPr>
                    </a:p>
                  </a:txBody>
                  <a:tcPr marT="42203" marB="42203"/>
                </a:tc>
                <a:extLst>
                  <a:ext uri="{0D108BD9-81ED-4DB2-BD59-A6C34878D82A}">
                    <a16:rowId xmlns:a16="http://schemas.microsoft.com/office/drawing/2014/main" val="10002"/>
                  </a:ext>
                </a:extLst>
              </a:tr>
              <a:tr h="1322363">
                <a:tc>
                  <a:txBody>
                    <a:bodyPr/>
                    <a:lstStyle/>
                    <a:p>
                      <a:r>
                        <a:rPr kumimoji="1" lang="ja-JP" altLang="en-US" sz="1200" b="1" dirty="0"/>
                        <a:t>指定特定相談支援事業所</a:t>
                      </a:r>
                      <a:endParaRPr kumimoji="1" lang="en-US" altLang="ja-JP" sz="1200" b="1" dirty="0"/>
                    </a:p>
                    <a:p>
                      <a:r>
                        <a:rPr kumimoji="1" lang="ja-JP" altLang="en-US" sz="1200" b="1" dirty="0"/>
                        <a:t>指定障害児相談支援事業所</a:t>
                      </a:r>
                    </a:p>
                  </a:txBody>
                  <a:tcPr marT="42203" marB="42203"/>
                </a:tc>
                <a:tc>
                  <a:txBody>
                    <a:bodyPr/>
                    <a:lstStyle/>
                    <a:p>
                      <a:r>
                        <a:rPr kumimoji="1" lang="ja-JP" altLang="en-US" sz="1200" dirty="0"/>
                        <a:t>専従の相談支援専門員（業務に支障なければ兼務可）、管理者</a:t>
                      </a:r>
                    </a:p>
                  </a:txBody>
                  <a:tcPr marT="42203" marB="42203"/>
                </a:tc>
                <a:tc>
                  <a:txBody>
                    <a:bodyPr/>
                    <a:lstStyle/>
                    <a:p>
                      <a:pPr marL="171450" indent="-171450">
                        <a:buFont typeface="Wingdings" charset="2"/>
                        <a:buChar char="l"/>
                      </a:pPr>
                      <a:r>
                        <a:rPr kumimoji="1" lang="ja-JP" altLang="en-US" sz="1100" dirty="0"/>
                        <a:t>基本相談支援</a:t>
                      </a:r>
                      <a:endParaRPr kumimoji="1" lang="en-US" altLang="ja-JP" sz="1100" dirty="0"/>
                    </a:p>
                    <a:p>
                      <a:pPr marL="171450" indent="-171450">
                        <a:buFont typeface="Wingdings" charset="2"/>
                        <a:buChar char="l"/>
                      </a:pPr>
                      <a:r>
                        <a:rPr kumimoji="1" lang="ja-JP" altLang="en-US" sz="1100" dirty="0"/>
                        <a:t>計画相談支援等</a:t>
                      </a:r>
                      <a:endParaRPr kumimoji="1" lang="en-US" altLang="ja-JP" sz="1100" dirty="0"/>
                    </a:p>
                    <a:p>
                      <a:r>
                        <a:rPr kumimoji="1" lang="ja-JP" altLang="en-US" sz="1100" dirty="0"/>
                        <a:t>　・サービス利用支援、</a:t>
                      </a:r>
                    </a:p>
                    <a:p>
                      <a:r>
                        <a:rPr kumimoji="1" lang="ja-JP" altLang="en-US" sz="1100" dirty="0"/>
                        <a:t>　・継続サービス利用支援</a:t>
                      </a:r>
                      <a:endParaRPr kumimoji="1" lang="en-US" altLang="ja-JP" sz="1100" dirty="0"/>
                    </a:p>
                    <a:p>
                      <a:r>
                        <a:rPr kumimoji="1" lang="en-US" altLang="ja-JP" sz="1100" dirty="0"/>
                        <a:t>※</a:t>
                      </a:r>
                      <a:r>
                        <a:rPr kumimoji="1" lang="ja-JP" altLang="en-US" sz="1100" dirty="0"/>
                        <a:t>特定事業所加算を受けている場合は</a:t>
                      </a:r>
                      <a:r>
                        <a:rPr kumimoji="1" lang="en-US" altLang="ja-JP" sz="1100" dirty="0"/>
                        <a:t>24</a:t>
                      </a:r>
                      <a:r>
                        <a:rPr kumimoji="1" lang="ja-JP" altLang="en-US" sz="1100" dirty="0"/>
                        <a:t>時間対応及び困難事例にも対応する場合あり</a:t>
                      </a:r>
                    </a:p>
                  </a:txBody>
                  <a:tcPr marT="42203" marB="42203"/>
                </a:tc>
                <a:tc>
                  <a:txBody>
                    <a:bodyPr/>
                    <a:lstStyle/>
                    <a:p>
                      <a:r>
                        <a:rPr kumimoji="1" lang="ja-JP" altLang="en-US" sz="1500" dirty="0"/>
                        <a:t>■ </a:t>
                      </a:r>
                      <a:r>
                        <a:rPr kumimoji="1" lang="en-US" altLang="ja-JP" sz="1500" dirty="0"/>
                        <a:t>5,942</a:t>
                      </a:r>
                      <a:r>
                        <a:rPr kumimoji="1" lang="ja-JP" altLang="en-US" sz="1500" dirty="0"/>
                        <a:t>ヶ所</a:t>
                      </a:r>
                      <a:r>
                        <a:rPr kumimoji="1" lang="en-US" altLang="ja-JP" sz="1500" dirty="0"/>
                        <a:t>(H26.4)</a:t>
                      </a:r>
                    </a:p>
                    <a:p>
                      <a:r>
                        <a:rPr kumimoji="1" lang="ja-JP" altLang="en-US" sz="1500" dirty="0"/>
                        <a:t>　</a:t>
                      </a:r>
                      <a:r>
                        <a:rPr kumimoji="1" lang="en-US" altLang="ja-JP" sz="1500" dirty="0"/>
                        <a:t>  </a:t>
                      </a:r>
                      <a:r>
                        <a:rPr kumimoji="1" lang="en-US" altLang="ja-JP" sz="1500" dirty="0">
                          <a:solidFill>
                            <a:schemeClr val="tx1"/>
                          </a:solidFill>
                        </a:rPr>
                        <a:t>7,927</a:t>
                      </a:r>
                      <a:r>
                        <a:rPr kumimoji="1" lang="ja-JP" altLang="en-US" sz="1500" dirty="0">
                          <a:solidFill>
                            <a:schemeClr val="tx1"/>
                          </a:solidFill>
                        </a:rPr>
                        <a:t>ヶ所</a:t>
                      </a:r>
                      <a:r>
                        <a:rPr kumimoji="1" lang="en-US" altLang="ja-JP" sz="1500" dirty="0">
                          <a:solidFill>
                            <a:schemeClr val="tx1"/>
                          </a:solidFill>
                        </a:rPr>
                        <a:t>(H27.4)15,575</a:t>
                      </a:r>
                      <a:r>
                        <a:rPr kumimoji="1" lang="ja-JP" altLang="en-US" sz="1500" dirty="0">
                          <a:solidFill>
                            <a:schemeClr val="tx1"/>
                          </a:solidFill>
                        </a:rPr>
                        <a:t>人</a:t>
                      </a:r>
                      <a:endParaRPr kumimoji="1" lang="en-US" altLang="ja-JP" sz="1500" dirty="0">
                        <a:solidFill>
                          <a:schemeClr val="tx1"/>
                        </a:solidFill>
                      </a:endParaRPr>
                    </a:p>
                    <a:p>
                      <a:r>
                        <a:rPr kumimoji="1" lang="en-US" altLang="ja-JP" sz="1500" dirty="0">
                          <a:solidFill>
                            <a:srgbClr val="FF0000"/>
                          </a:solidFill>
                        </a:rPr>
                        <a:t>  </a:t>
                      </a:r>
                      <a:r>
                        <a:rPr kumimoji="1" lang="ja-JP" altLang="en-US" sz="1500" dirty="0" smtClean="0">
                          <a:solidFill>
                            <a:srgbClr val="FF0000"/>
                          </a:solidFill>
                        </a:rPr>
                        <a:t>　</a:t>
                      </a:r>
                      <a:r>
                        <a:rPr kumimoji="1" lang="en-US" altLang="ja-JP" sz="1500" dirty="0" smtClean="0">
                          <a:solidFill>
                            <a:schemeClr val="tx1"/>
                          </a:solidFill>
                        </a:rPr>
                        <a:t>8,684</a:t>
                      </a:r>
                      <a:r>
                        <a:rPr kumimoji="1" lang="ja-JP" altLang="en-US" sz="1500" dirty="0">
                          <a:solidFill>
                            <a:schemeClr val="tx1"/>
                          </a:solidFill>
                        </a:rPr>
                        <a:t>ヶ所</a:t>
                      </a:r>
                      <a:r>
                        <a:rPr kumimoji="1" lang="en-US" altLang="ja-JP" sz="1500" dirty="0">
                          <a:solidFill>
                            <a:schemeClr val="tx1"/>
                          </a:solidFill>
                        </a:rPr>
                        <a:t>(H28.4)17,579</a:t>
                      </a:r>
                      <a:r>
                        <a:rPr kumimoji="1" lang="ja-JP" altLang="en-US" sz="1500" dirty="0">
                          <a:solidFill>
                            <a:schemeClr val="tx1"/>
                          </a:solidFill>
                        </a:rPr>
                        <a:t>人</a:t>
                      </a:r>
                      <a:endParaRPr kumimoji="1" lang="en-US" altLang="ja-JP" sz="1500" dirty="0">
                        <a:solidFill>
                          <a:schemeClr val="tx1"/>
                        </a:solidFill>
                      </a:endParaRPr>
                    </a:p>
                    <a:p>
                      <a:r>
                        <a:rPr kumimoji="1" lang="ja-JP" altLang="en-US" sz="1500" dirty="0" smtClean="0">
                          <a:solidFill>
                            <a:srgbClr val="FF0000"/>
                          </a:solidFill>
                        </a:rPr>
                        <a:t>　  </a:t>
                      </a:r>
                      <a:r>
                        <a:rPr kumimoji="1" lang="en-US" altLang="ja-JP" sz="1500" dirty="0">
                          <a:solidFill>
                            <a:srgbClr val="FF0000"/>
                          </a:solidFill>
                        </a:rPr>
                        <a:t>9,364</a:t>
                      </a:r>
                      <a:r>
                        <a:rPr kumimoji="1" lang="ja-JP" altLang="en-US" sz="1500" dirty="0">
                          <a:solidFill>
                            <a:srgbClr val="FF0000"/>
                          </a:solidFill>
                        </a:rPr>
                        <a:t>ヶ所</a:t>
                      </a:r>
                      <a:r>
                        <a:rPr kumimoji="1" lang="en-US" altLang="ja-JP" sz="1500" dirty="0">
                          <a:solidFill>
                            <a:srgbClr val="FF0000"/>
                          </a:solidFill>
                        </a:rPr>
                        <a:t>(H29.4)19,083</a:t>
                      </a:r>
                      <a:r>
                        <a:rPr kumimoji="1" lang="ja-JP" altLang="en-US" sz="1500" dirty="0">
                          <a:solidFill>
                            <a:srgbClr val="FF0000"/>
                          </a:solidFill>
                        </a:rPr>
                        <a:t>人</a:t>
                      </a:r>
                      <a:endParaRPr kumimoji="1" lang="en-US" altLang="ja-JP" sz="1500" dirty="0">
                        <a:solidFill>
                          <a:srgbClr val="FF0000"/>
                        </a:solidFill>
                      </a:endParaRPr>
                    </a:p>
                    <a:p>
                      <a:r>
                        <a:rPr kumimoji="1" lang="en-US" altLang="ja-JP" sz="1100" dirty="0">
                          <a:solidFill>
                            <a:srgbClr val="FF0000"/>
                          </a:solidFill>
                        </a:rPr>
                        <a:t>※</a:t>
                      </a:r>
                      <a:r>
                        <a:rPr kumimoji="1" lang="ja-JP" altLang="en-US" sz="1100" dirty="0">
                          <a:solidFill>
                            <a:srgbClr val="FF0000"/>
                          </a:solidFill>
                        </a:rPr>
                        <a:t>障害者相談支援事業受託事業所数　</a:t>
                      </a:r>
                      <a:endParaRPr kumimoji="1" lang="en-US" altLang="ja-JP" sz="1100" dirty="0">
                        <a:solidFill>
                          <a:srgbClr val="FF0000"/>
                        </a:solidFill>
                      </a:endParaRPr>
                    </a:p>
                    <a:p>
                      <a:r>
                        <a:rPr kumimoji="1" lang="en-US" altLang="ja-JP" sz="1100" dirty="0">
                          <a:solidFill>
                            <a:srgbClr val="FF0000"/>
                          </a:solidFill>
                        </a:rPr>
                        <a:t>    2,365</a:t>
                      </a:r>
                      <a:r>
                        <a:rPr kumimoji="1" lang="ja-JP" altLang="en-US" sz="1100" dirty="0">
                          <a:solidFill>
                            <a:srgbClr val="FF0000"/>
                          </a:solidFill>
                        </a:rPr>
                        <a:t>ヶ所</a:t>
                      </a:r>
                      <a:r>
                        <a:rPr kumimoji="1" lang="en-US" altLang="ja-JP" sz="1100" dirty="0">
                          <a:solidFill>
                            <a:srgbClr val="FF0000"/>
                          </a:solidFill>
                        </a:rPr>
                        <a:t>(25%)</a:t>
                      </a:r>
                    </a:p>
                  </a:txBody>
                  <a:tcPr marT="42203" marB="42203"/>
                </a:tc>
                <a:extLst>
                  <a:ext uri="{0D108BD9-81ED-4DB2-BD59-A6C34878D82A}">
                    <a16:rowId xmlns:a16="http://schemas.microsoft.com/office/drawing/2014/main" val="10003"/>
                  </a:ext>
                </a:extLst>
              </a:tr>
              <a:tr h="815926">
                <a:tc>
                  <a:txBody>
                    <a:bodyPr/>
                    <a:lstStyle/>
                    <a:p>
                      <a:r>
                        <a:rPr kumimoji="1" lang="ja-JP" altLang="en-US" sz="1200" b="1" dirty="0"/>
                        <a:t>指定一般相談支援事業所</a:t>
                      </a:r>
                    </a:p>
                  </a:txBody>
                  <a:tcPr marT="42203" marB="42203"/>
                </a:tc>
                <a:tc>
                  <a:txBody>
                    <a:bodyPr/>
                    <a:lstStyle/>
                    <a:p>
                      <a:r>
                        <a:rPr kumimoji="1" lang="ja-JP" altLang="en-US" sz="1200" dirty="0"/>
                        <a:t>専従の指定地域移行支援従事者</a:t>
                      </a:r>
                      <a:r>
                        <a:rPr kumimoji="1" lang="en-US" altLang="ja-JP" sz="1200" dirty="0"/>
                        <a:t>(</a:t>
                      </a:r>
                      <a:r>
                        <a:rPr kumimoji="1" lang="ja-JP" altLang="en-US" sz="1200" dirty="0"/>
                        <a:t>兼務可）、うち１以上は相談支援専門員、管理者</a:t>
                      </a:r>
                    </a:p>
                  </a:txBody>
                  <a:tcPr marT="42203" marB="42203"/>
                </a:tc>
                <a:tc>
                  <a:txBody>
                    <a:bodyPr/>
                    <a:lstStyle/>
                    <a:p>
                      <a:pPr marL="171450" indent="-171450">
                        <a:buFont typeface="Wingdings" charset="2"/>
                        <a:buChar char="l"/>
                      </a:pPr>
                      <a:r>
                        <a:rPr kumimoji="1" lang="ja-JP" altLang="en-US" sz="1100" dirty="0"/>
                        <a:t>基本相談支援</a:t>
                      </a:r>
                      <a:endParaRPr kumimoji="1" lang="en-US" altLang="ja-JP" sz="1100" dirty="0"/>
                    </a:p>
                    <a:p>
                      <a:pPr marL="171450" indent="-171450">
                        <a:buFont typeface="Wingdings" charset="2"/>
                        <a:buChar char="l"/>
                      </a:pPr>
                      <a:r>
                        <a:rPr kumimoji="1" lang="ja-JP" altLang="en-US" sz="1100" dirty="0"/>
                        <a:t>地域相談支援等</a:t>
                      </a:r>
                      <a:endParaRPr kumimoji="1" lang="en-US" altLang="ja-JP" sz="1100" dirty="0"/>
                    </a:p>
                    <a:p>
                      <a:r>
                        <a:rPr kumimoji="1" lang="ja-JP" altLang="en-US" sz="1100" dirty="0"/>
                        <a:t>　・地域移行支援</a:t>
                      </a:r>
                      <a:endParaRPr kumimoji="1" lang="en-US" altLang="ja-JP" sz="1100" dirty="0"/>
                    </a:p>
                    <a:p>
                      <a:r>
                        <a:rPr kumimoji="1" lang="ja-JP" altLang="en-US" sz="1100" dirty="0"/>
                        <a:t>　・地域定着支援　　　　　　等</a:t>
                      </a:r>
                    </a:p>
                  </a:txBody>
                  <a:tcPr marT="42203" marB="42203"/>
                </a:tc>
                <a:tc>
                  <a:txBody>
                    <a:bodyPr/>
                    <a:lstStyle/>
                    <a:p>
                      <a:r>
                        <a:rPr kumimoji="1" lang="ja-JP" altLang="en-US" sz="1500" dirty="0"/>
                        <a:t>■ </a:t>
                      </a:r>
                      <a:r>
                        <a:rPr kumimoji="1" lang="en-US" altLang="ja-JP" sz="1500" dirty="0"/>
                        <a:t>3,299</a:t>
                      </a:r>
                      <a:r>
                        <a:rPr kumimoji="1" lang="ja-JP" altLang="en-US" sz="1500" dirty="0"/>
                        <a:t>ヶ所</a:t>
                      </a:r>
                      <a:r>
                        <a:rPr kumimoji="1" lang="en-US" altLang="ja-JP" sz="1500" dirty="0"/>
                        <a:t>(H27.4)</a:t>
                      </a:r>
                    </a:p>
                    <a:p>
                      <a:r>
                        <a:rPr kumimoji="1" lang="ja-JP" altLang="en-US" sz="1500" baseline="0" dirty="0"/>
                        <a:t>　  </a:t>
                      </a:r>
                      <a:r>
                        <a:rPr kumimoji="1" lang="en-US" altLang="ja-JP" sz="1500" dirty="0"/>
                        <a:t>3,357</a:t>
                      </a:r>
                      <a:r>
                        <a:rPr kumimoji="1" lang="ja-JP" altLang="en-US" sz="1500" dirty="0"/>
                        <a:t>ヶ所</a:t>
                      </a:r>
                      <a:r>
                        <a:rPr kumimoji="1" lang="en-US" altLang="ja-JP" sz="1500" dirty="0"/>
                        <a:t>(H28.4)</a:t>
                      </a:r>
                    </a:p>
                    <a:p>
                      <a:r>
                        <a:rPr kumimoji="1" lang="ja-JP" altLang="en-US" sz="1500" dirty="0"/>
                        <a:t>　</a:t>
                      </a:r>
                      <a:r>
                        <a:rPr kumimoji="1" lang="ja-JP" altLang="en-US" sz="1500" baseline="0" dirty="0"/>
                        <a:t>  </a:t>
                      </a:r>
                      <a:r>
                        <a:rPr kumimoji="1" lang="en-US" altLang="ja-JP" sz="1500" dirty="0">
                          <a:solidFill>
                            <a:srgbClr val="FF0000"/>
                          </a:solidFill>
                        </a:rPr>
                        <a:t>3,420</a:t>
                      </a:r>
                      <a:r>
                        <a:rPr kumimoji="1" lang="ja-JP" altLang="en-US" sz="1500" dirty="0">
                          <a:solidFill>
                            <a:srgbClr val="FF0000"/>
                          </a:solidFill>
                        </a:rPr>
                        <a:t>ヶ所</a:t>
                      </a:r>
                      <a:r>
                        <a:rPr kumimoji="1" lang="en-US" altLang="ja-JP" sz="1500" dirty="0">
                          <a:solidFill>
                            <a:srgbClr val="FF0000"/>
                          </a:solidFill>
                        </a:rPr>
                        <a:t>(H29.4)</a:t>
                      </a:r>
                      <a:endParaRPr kumimoji="1" lang="ja-JP" altLang="en-US" sz="1500" dirty="0">
                        <a:solidFill>
                          <a:srgbClr val="FF0000"/>
                        </a:solidFill>
                      </a:endParaRPr>
                    </a:p>
                  </a:txBody>
                  <a:tcPr marT="42203" marB="42203"/>
                </a:tc>
                <a:extLst>
                  <a:ext uri="{0D108BD9-81ED-4DB2-BD59-A6C34878D82A}">
                    <a16:rowId xmlns:a16="http://schemas.microsoft.com/office/drawing/2014/main" val="10004"/>
                  </a:ext>
                </a:extLst>
              </a:tr>
            </a:tbl>
          </a:graphicData>
        </a:graphic>
      </p:graphicFrame>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24465" y="6545770"/>
            <a:ext cx="2057400" cy="365125"/>
          </a:xfrm>
        </p:spPr>
        <p:txBody>
          <a:bodyPr/>
          <a:lstStyle/>
          <a:p>
            <a:pPr>
              <a:defRPr/>
            </a:pPr>
            <a:fld id="{804D6B79-3AEB-42FE-A736-A41F7AEA0445}" type="slidenum">
              <a:rPr lang="en-US" altLang="ja-JP" smtClean="0"/>
              <a:pPr>
                <a:defRPr/>
              </a:pPr>
              <a:t>26</a:t>
            </a:fld>
            <a:endParaRPr lang="en-US" altLang="ja-JP"/>
          </a:p>
        </p:txBody>
      </p:sp>
    </p:spTree>
    <p:extLst>
      <p:ext uri="{BB962C8B-B14F-4D97-AF65-F5344CB8AC3E}">
        <p14:creationId xmlns:p14="http://schemas.microsoft.com/office/powerpoint/2010/main" val="456291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51520" y="3716452"/>
            <a:ext cx="8640960" cy="2534720"/>
          </a:xfrm>
          <a:prstGeom prst="rect">
            <a:avLst/>
          </a:prstGeom>
          <a:ln w="38100" cmpd="dbl">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graphicFrame>
        <p:nvGraphicFramePr>
          <p:cNvPr id="17" name="グラフ 16"/>
          <p:cNvGraphicFramePr>
            <a:graphicFrameLocks/>
          </p:cNvGraphicFramePr>
          <p:nvPr>
            <p:extLst>
              <p:ext uri="{D42A27DB-BD31-4B8C-83A1-F6EECF244321}">
                <p14:modId xmlns:p14="http://schemas.microsoft.com/office/powerpoint/2010/main" val="3493051772"/>
              </p:ext>
            </p:extLst>
          </p:nvPr>
        </p:nvGraphicFramePr>
        <p:xfrm>
          <a:off x="-146103" y="3990660"/>
          <a:ext cx="9433048" cy="2152790"/>
        </p:xfrm>
        <a:graphic>
          <a:graphicData uri="http://schemas.openxmlformats.org/drawingml/2006/chart">
            <c:chart xmlns:c="http://schemas.openxmlformats.org/drawingml/2006/chart" xmlns:r="http://schemas.openxmlformats.org/officeDocument/2006/relationships" r:id="rId3"/>
          </a:graphicData>
        </a:graphic>
      </p:graphicFrame>
      <p:sp>
        <p:nvSpPr>
          <p:cNvPr id="18" name="正方形/長方形 17"/>
          <p:cNvSpPr/>
          <p:nvPr/>
        </p:nvSpPr>
        <p:spPr>
          <a:xfrm>
            <a:off x="251520" y="908144"/>
            <a:ext cx="8640960" cy="2354026"/>
          </a:xfrm>
          <a:prstGeom prst="rect">
            <a:avLst/>
          </a:prstGeom>
          <a:ln w="38100" cmpd="dbl">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4" name="正方形/長方形 3"/>
          <p:cNvSpPr/>
          <p:nvPr/>
        </p:nvSpPr>
        <p:spPr>
          <a:xfrm>
            <a:off x="251520" y="0"/>
            <a:ext cx="864096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dirty="0">
                <a:solidFill>
                  <a:prstClr val="black"/>
                </a:solidFill>
                <a:latin typeface="HGS創英角ﾎﾟｯﾌﾟ体" pitchFamily="50" charset="-128"/>
                <a:ea typeface="HGS創英角ﾎﾟｯﾌﾟ体" pitchFamily="50" charset="-128"/>
              </a:rPr>
              <a:t>計画相談</a:t>
            </a:r>
            <a:r>
              <a:rPr lang="ja-JP" altLang="en-US" dirty="0" smtClean="0">
                <a:solidFill>
                  <a:prstClr val="black"/>
                </a:solidFill>
                <a:latin typeface="HGS創英角ﾎﾟｯﾌﾟ体" pitchFamily="50" charset="-128"/>
                <a:ea typeface="HGS創英角ﾎﾟｯﾌﾟ体" pitchFamily="50" charset="-128"/>
              </a:rPr>
              <a:t>支援 関連データ（</a:t>
            </a:r>
            <a:r>
              <a:rPr lang="ja-JP" altLang="en-US" dirty="0">
                <a:solidFill>
                  <a:prstClr val="black"/>
                </a:solidFill>
                <a:latin typeface="HGS創英角ﾎﾟｯﾌﾟ体" pitchFamily="50" charset="-128"/>
                <a:ea typeface="HGS創英角ﾎﾟｯﾌﾟ体" pitchFamily="50" charset="-128"/>
              </a:rPr>
              <a:t>都道府県別：実績）</a:t>
            </a:r>
          </a:p>
        </p:txBody>
      </p:sp>
      <p:sp>
        <p:nvSpPr>
          <p:cNvPr id="19" name="テキスト ボックス 18"/>
          <p:cNvSpPr txBox="1"/>
          <p:nvPr/>
        </p:nvSpPr>
        <p:spPr>
          <a:xfrm>
            <a:off x="4283969" y="3060147"/>
            <a:ext cx="4553234" cy="215444"/>
          </a:xfrm>
          <a:prstGeom prst="rect">
            <a:avLst/>
          </a:prstGeom>
          <a:noFill/>
        </p:spPr>
        <p:txBody>
          <a:bodyPr wrap="square" rtlCol="0">
            <a:spAutoFit/>
          </a:bodyPr>
          <a:lstStyle/>
          <a:p>
            <a:pPr algn="r" fontAlgn="auto">
              <a:spcBef>
                <a:spcPts val="0"/>
              </a:spcBef>
              <a:spcAft>
                <a:spcPts val="0"/>
              </a:spcAft>
            </a:pPr>
            <a:r>
              <a:rPr lang="ja-JP" altLang="en-US" sz="800" dirty="0">
                <a:solidFill>
                  <a:prstClr val="black"/>
                </a:solidFill>
                <a:latin typeface="+mn-ea"/>
              </a:rPr>
              <a:t>単位：％　</a:t>
            </a:r>
            <a:r>
              <a:rPr lang="en-US" altLang="ja-JP" sz="800" dirty="0" smtClean="0">
                <a:solidFill>
                  <a:prstClr val="black"/>
                </a:solidFill>
                <a:latin typeface="+mn-ea"/>
              </a:rPr>
              <a:t>【</a:t>
            </a:r>
            <a:r>
              <a:rPr lang="ja-JP" altLang="en-US" sz="800" dirty="0">
                <a:solidFill>
                  <a:prstClr val="black"/>
                </a:solidFill>
                <a:latin typeface="+mn-ea"/>
              </a:rPr>
              <a:t>都道府県名の下の数字は</a:t>
            </a:r>
            <a:r>
              <a:rPr lang="ja-JP" altLang="en-US" sz="800" dirty="0" smtClean="0">
                <a:solidFill>
                  <a:prstClr val="black"/>
                </a:solidFill>
                <a:latin typeface="+mn-ea"/>
              </a:rPr>
              <a:t>順位</a:t>
            </a:r>
            <a:r>
              <a:rPr lang="ja-JP" altLang="en-US" sz="800" dirty="0">
                <a:solidFill>
                  <a:prstClr val="black"/>
                </a:solidFill>
                <a:latin typeface="+mn-ea"/>
              </a:rPr>
              <a:t>　</a:t>
            </a:r>
            <a:r>
              <a:rPr lang="ja-JP" altLang="en-US" sz="800" dirty="0" smtClean="0">
                <a:solidFill>
                  <a:prstClr val="black"/>
                </a:solidFill>
                <a:latin typeface="+mn-ea"/>
              </a:rPr>
              <a:t>進捗率平均</a:t>
            </a:r>
            <a:r>
              <a:rPr lang="en-US" altLang="ja-JP" sz="800" dirty="0" smtClean="0">
                <a:solidFill>
                  <a:srgbClr val="FF0000"/>
                </a:solidFill>
                <a:latin typeface="+mn-ea"/>
              </a:rPr>
              <a:t>99.3%</a:t>
            </a:r>
            <a:r>
              <a:rPr lang="ja-JP" altLang="en-US" sz="800" dirty="0" smtClean="0">
                <a:solidFill>
                  <a:prstClr val="black"/>
                </a:solidFill>
                <a:latin typeface="+mn-ea"/>
              </a:rPr>
              <a:t>　セルフ率平均</a:t>
            </a:r>
            <a:r>
              <a:rPr lang="en-US" altLang="ja-JP" sz="800" dirty="0" smtClean="0">
                <a:solidFill>
                  <a:srgbClr val="FF0000"/>
                </a:solidFill>
                <a:latin typeface="+mn-ea"/>
              </a:rPr>
              <a:t>16.1%</a:t>
            </a:r>
            <a:r>
              <a:rPr lang="ja-JP" altLang="en-US" sz="800" dirty="0" smtClean="0">
                <a:solidFill>
                  <a:prstClr val="black"/>
                </a:solidFill>
                <a:latin typeface="+mn-ea"/>
              </a:rPr>
              <a:t>）</a:t>
            </a:r>
            <a:r>
              <a:rPr lang="en-US" altLang="ja-JP" sz="800" dirty="0" smtClean="0">
                <a:solidFill>
                  <a:prstClr val="black"/>
                </a:solidFill>
                <a:latin typeface="+mn-ea"/>
              </a:rPr>
              <a:t>】</a:t>
            </a:r>
            <a:endParaRPr lang="ja-JP" altLang="en-US" sz="800" dirty="0">
              <a:solidFill>
                <a:prstClr val="black"/>
              </a:solidFill>
              <a:latin typeface="+mn-ea"/>
            </a:endParaRPr>
          </a:p>
        </p:txBody>
      </p:sp>
      <p:sp>
        <p:nvSpPr>
          <p:cNvPr id="21" name="角丸四角形 20"/>
          <p:cNvSpPr/>
          <p:nvPr/>
        </p:nvSpPr>
        <p:spPr>
          <a:xfrm>
            <a:off x="241371" y="469763"/>
            <a:ext cx="8658100" cy="432048"/>
          </a:xfrm>
          <a:prstGeom prst="roundRect">
            <a:avLst/>
          </a:prstGeom>
          <a:solidFill>
            <a:schemeClr val="accent2">
              <a:lumMod val="20000"/>
              <a:lumOff val="80000"/>
            </a:schemeClr>
          </a:solidFill>
          <a:ln w="38100" cmpd="dbl">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zh-TW" altLang="en-US" sz="1400" dirty="0">
                <a:solidFill>
                  <a:prstClr val="black"/>
                </a:solidFill>
                <a:latin typeface="HGS創英角ﾎﾟｯﾌﾟ体" pitchFamily="50" charset="-128"/>
                <a:ea typeface="HGS創英角ﾎﾟｯﾌﾟ体" pitchFamily="50" charset="-128"/>
              </a:rPr>
              <a:t>○　都道府県別　計画</a:t>
            </a:r>
            <a:r>
              <a:rPr lang="zh-TW" altLang="en-US" sz="1400" dirty="0" smtClean="0">
                <a:solidFill>
                  <a:prstClr val="black"/>
                </a:solidFill>
                <a:latin typeface="HGS創英角ﾎﾟｯﾌﾟ体" pitchFamily="50" charset="-128"/>
                <a:ea typeface="HGS創英角ﾎﾟｯﾌﾟ体" pitchFamily="50" charset="-128"/>
              </a:rPr>
              <a:t>相談</a:t>
            </a:r>
            <a:r>
              <a:rPr lang="ja-JP" altLang="en-US" sz="1400" dirty="0" smtClean="0">
                <a:solidFill>
                  <a:prstClr val="black"/>
                </a:solidFill>
                <a:latin typeface="HGS創英角ﾎﾟｯﾌﾟ体" pitchFamily="50" charset="-128"/>
                <a:ea typeface="HGS創英角ﾎﾟｯﾌﾟ体" pitchFamily="50" charset="-128"/>
              </a:rPr>
              <a:t>支援</a:t>
            </a:r>
            <a:r>
              <a:rPr lang="zh-TW" altLang="en-US" sz="1400" dirty="0" smtClean="0">
                <a:solidFill>
                  <a:prstClr val="black"/>
                </a:solidFill>
                <a:latin typeface="HGS創英角ﾎﾟｯﾌﾟ体" pitchFamily="50" charset="-128"/>
                <a:ea typeface="HGS創英角ﾎﾟｯﾌﾟ体" pitchFamily="50" charset="-128"/>
              </a:rPr>
              <a:t>実績</a:t>
            </a:r>
            <a:r>
              <a:rPr lang="zh-TW" altLang="en-US" sz="1400" dirty="0">
                <a:solidFill>
                  <a:prstClr val="black"/>
                </a:solidFill>
                <a:latin typeface="HGS創英角ﾎﾟｯﾌﾟ体" pitchFamily="50" charset="-128"/>
                <a:ea typeface="HGS創英角ﾎﾟｯﾌﾟ体" pitchFamily="50" charset="-128"/>
              </a:rPr>
              <a:t>　</a:t>
            </a:r>
            <a:r>
              <a:rPr lang="ja-JP" altLang="en-US" sz="1400" dirty="0" smtClean="0">
                <a:solidFill>
                  <a:prstClr val="black"/>
                </a:solidFill>
                <a:latin typeface="HGS創英角ﾎﾟｯﾌﾟ体" pitchFamily="50" charset="-128"/>
                <a:ea typeface="HGS創英角ﾎﾟｯﾌﾟ体" pitchFamily="50" charset="-128"/>
              </a:rPr>
              <a:t>（</a:t>
            </a:r>
            <a:r>
              <a:rPr lang="ja-JP" altLang="en-US" sz="1400" dirty="0" smtClean="0">
                <a:solidFill>
                  <a:srgbClr val="FF0000"/>
                </a:solidFill>
                <a:latin typeface="HGS創英角ﾎﾟｯﾌﾟ体" pitchFamily="50" charset="-128"/>
                <a:ea typeface="HGS創英角ﾎﾟｯﾌﾟ体" pitchFamily="50" charset="-128"/>
              </a:rPr>
              <a:t>Ｈ</a:t>
            </a:r>
            <a:r>
              <a:rPr lang="en-US" altLang="ja-JP" sz="1400" dirty="0" smtClean="0">
                <a:solidFill>
                  <a:srgbClr val="FF0000"/>
                </a:solidFill>
                <a:latin typeface="HGS創英角ﾎﾟｯﾌﾟ体" pitchFamily="50" charset="-128"/>
                <a:ea typeface="HGS創英角ﾎﾟｯﾌﾟ体" pitchFamily="50" charset="-128"/>
              </a:rPr>
              <a:t>30.9</a:t>
            </a:r>
            <a:r>
              <a:rPr lang="ja-JP" altLang="en-US" sz="1400" dirty="0" smtClean="0">
                <a:solidFill>
                  <a:prstClr val="black"/>
                </a:solidFill>
                <a:latin typeface="HGS創英角ﾎﾟｯﾌﾟ体" pitchFamily="50" charset="-128"/>
                <a:ea typeface="HGS創英角ﾎﾟｯﾌﾟ体" pitchFamily="50" charset="-128"/>
              </a:rPr>
              <a:t>：</a:t>
            </a:r>
            <a:r>
              <a:rPr lang="ja-JP" altLang="en-US" sz="1400" dirty="0">
                <a:solidFill>
                  <a:prstClr val="black"/>
                </a:solidFill>
                <a:latin typeface="HGS創英角ﾎﾟｯﾌﾟ体" pitchFamily="50" charset="-128"/>
                <a:ea typeface="HGS創英角ﾎﾟｯﾌﾟ体" pitchFamily="50" charset="-128"/>
              </a:rPr>
              <a:t>厚生労働省調べ）</a:t>
            </a:r>
          </a:p>
        </p:txBody>
      </p:sp>
      <p:sp>
        <p:nvSpPr>
          <p:cNvPr id="25" name="角丸四角形 24"/>
          <p:cNvSpPr/>
          <p:nvPr/>
        </p:nvSpPr>
        <p:spPr>
          <a:xfrm>
            <a:off x="251520" y="3501008"/>
            <a:ext cx="8640960" cy="432048"/>
          </a:xfrm>
          <a:prstGeom prst="roundRect">
            <a:avLst/>
          </a:prstGeom>
          <a:solidFill>
            <a:schemeClr val="accent3">
              <a:lumMod val="20000"/>
              <a:lumOff val="80000"/>
            </a:schemeClr>
          </a:solidFill>
          <a:ln w="38100" cmpd="dbl">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400" dirty="0" smtClean="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400" dirty="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1400" dirty="0" smtClean="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都道府県別　</a:t>
            </a:r>
            <a:r>
              <a:rPr lang="ja-JP" altLang="en-US" sz="1400" dirty="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障害児</a:t>
            </a:r>
            <a:r>
              <a:rPr lang="ja-JP" altLang="en-US" sz="1400" dirty="0" smtClean="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相談支援実績　（</a:t>
            </a:r>
            <a:r>
              <a:rPr lang="ja-JP" altLang="en-US" sz="14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Ｈ</a:t>
            </a:r>
            <a:r>
              <a:rPr lang="en-US" altLang="ja-JP" sz="14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30.9</a:t>
            </a:r>
            <a:r>
              <a:rPr lang="ja-JP" altLang="en-US" sz="1400" dirty="0" smtClean="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：厚生</a:t>
            </a:r>
            <a:r>
              <a:rPr lang="ja-JP" altLang="en-US" sz="1400" dirty="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労働省調べ）</a:t>
            </a:r>
          </a:p>
        </p:txBody>
      </p:sp>
      <p:sp>
        <p:nvSpPr>
          <p:cNvPr id="26" name="テキスト ボックス 25"/>
          <p:cNvSpPr txBox="1"/>
          <p:nvPr/>
        </p:nvSpPr>
        <p:spPr>
          <a:xfrm>
            <a:off x="4644008" y="6035728"/>
            <a:ext cx="4248472" cy="215444"/>
          </a:xfrm>
          <a:prstGeom prst="rect">
            <a:avLst/>
          </a:prstGeom>
          <a:noFill/>
        </p:spPr>
        <p:txBody>
          <a:bodyPr wrap="square" rtlCol="0">
            <a:spAutoFit/>
          </a:bodyPr>
          <a:lstStyle/>
          <a:p>
            <a:pPr algn="r" fontAlgn="auto">
              <a:spcBef>
                <a:spcPts val="0"/>
              </a:spcBef>
              <a:spcAft>
                <a:spcPts val="0"/>
              </a:spcAft>
            </a:pPr>
            <a:r>
              <a:rPr lang="ja-JP" altLang="en-US" sz="800" dirty="0" smtClean="0">
                <a:solidFill>
                  <a:prstClr val="black"/>
                </a:solidFill>
                <a:latin typeface="+mn-ea"/>
              </a:rPr>
              <a:t>単位：％　</a:t>
            </a:r>
            <a:r>
              <a:rPr lang="en-US" altLang="ja-JP" sz="800" dirty="0" smtClean="0">
                <a:solidFill>
                  <a:prstClr val="black"/>
                </a:solidFill>
                <a:latin typeface="+mn-ea"/>
              </a:rPr>
              <a:t>【</a:t>
            </a:r>
            <a:r>
              <a:rPr lang="ja-JP" altLang="en-US" sz="800" dirty="0" smtClean="0">
                <a:solidFill>
                  <a:prstClr val="black"/>
                </a:solidFill>
                <a:latin typeface="+mn-ea"/>
              </a:rPr>
              <a:t>都道府県名の下の数字は順位</a:t>
            </a:r>
            <a:r>
              <a:rPr lang="ja-JP" altLang="en-US" sz="800" dirty="0">
                <a:solidFill>
                  <a:prstClr val="black"/>
                </a:solidFill>
                <a:latin typeface="+mn-ea"/>
              </a:rPr>
              <a:t>　</a:t>
            </a:r>
            <a:r>
              <a:rPr lang="ja-JP" altLang="en-US" sz="800" dirty="0" smtClean="0">
                <a:solidFill>
                  <a:prstClr val="black"/>
                </a:solidFill>
                <a:latin typeface="+mn-ea"/>
              </a:rPr>
              <a:t>進捗率平均</a:t>
            </a:r>
            <a:r>
              <a:rPr lang="en-US" altLang="ja-JP" sz="800" dirty="0" smtClean="0">
                <a:solidFill>
                  <a:srgbClr val="FF0000"/>
                </a:solidFill>
                <a:latin typeface="+mn-ea"/>
              </a:rPr>
              <a:t>99.7%</a:t>
            </a:r>
            <a:r>
              <a:rPr lang="ja-JP" altLang="en-US" sz="800" dirty="0">
                <a:solidFill>
                  <a:prstClr val="black"/>
                </a:solidFill>
                <a:latin typeface="+mn-ea"/>
              </a:rPr>
              <a:t>　</a:t>
            </a:r>
            <a:r>
              <a:rPr lang="ja-JP" altLang="en-US" sz="800" dirty="0" smtClean="0">
                <a:solidFill>
                  <a:prstClr val="black"/>
                </a:solidFill>
                <a:latin typeface="+mn-ea"/>
              </a:rPr>
              <a:t>セルフ率平均</a:t>
            </a:r>
            <a:r>
              <a:rPr lang="en-US" altLang="ja-JP" sz="800" dirty="0" smtClean="0">
                <a:solidFill>
                  <a:srgbClr val="FF0000"/>
                </a:solidFill>
                <a:latin typeface="+mn-ea"/>
              </a:rPr>
              <a:t>28.1%</a:t>
            </a:r>
            <a:r>
              <a:rPr lang="en-US" altLang="ja-JP" sz="800" dirty="0" smtClean="0">
                <a:solidFill>
                  <a:prstClr val="black"/>
                </a:solidFill>
                <a:latin typeface="+mn-ea"/>
              </a:rPr>
              <a:t>】</a:t>
            </a:r>
            <a:endParaRPr lang="ja-JP" altLang="en-US" sz="800" dirty="0">
              <a:solidFill>
                <a:prstClr val="black"/>
              </a:solidFill>
              <a:latin typeface="+mn-ea"/>
            </a:endParaRPr>
          </a:p>
        </p:txBody>
      </p:sp>
      <p:sp>
        <p:nvSpPr>
          <p:cNvPr id="2" name="テキスト ボックス 1"/>
          <p:cNvSpPr txBox="1"/>
          <p:nvPr/>
        </p:nvSpPr>
        <p:spPr>
          <a:xfrm>
            <a:off x="642470" y="3279614"/>
            <a:ext cx="8226052" cy="253916"/>
          </a:xfrm>
          <a:prstGeom prst="rect">
            <a:avLst/>
          </a:prstGeom>
          <a:noFill/>
        </p:spPr>
        <p:txBody>
          <a:bodyPr wrap="square" rtlCol="0">
            <a:spAutoFit/>
          </a:bodyPr>
          <a:lstStyle/>
          <a:p>
            <a:pPr fontAlgn="auto">
              <a:spcBef>
                <a:spcPts val="0"/>
              </a:spcBef>
              <a:spcAft>
                <a:spcPts val="0"/>
              </a:spcAft>
            </a:pPr>
            <a:r>
              <a:rPr lang="ja-JP" altLang="en-US" sz="1050" dirty="0" smtClean="0">
                <a:solidFill>
                  <a:prstClr val="black"/>
                </a:solidFill>
                <a:latin typeface="Calibri"/>
                <a:ea typeface="ＭＳ Ｐゴシック"/>
              </a:rPr>
              <a:t>　</a:t>
            </a:r>
            <a:r>
              <a:rPr lang="ja-JP" altLang="en-US" sz="1050" dirty="0">
                <a:solidFill>
                  <a:prstClr val="black"/>
                </a:solidFill>
                <a:latin typeface="Calibri"/>
                <a:ea typeface="ＭＳ Ｐゴシック"/>
              </a:rPr>
              <a:t>↑　同月の障害福祉サービス・地域相談支援の利用者のうち既にサービス等利用</a:t>
            </a:r>
            <a:r>
              <a:rPr lang="ja-JP" altLang="en-US" sz="1050" dirty="0" smtClean="0">
                <a:solidFill>
                  <a:prstClr val="black"/>
                </a:solidFill>
                <a:latin typeface="Calibri"/>
                <a:ea typeface="ＭＳ Ｐゴシック"/>
              </a:rPr>
              <a:t>計画を</a:t>
            </a:r>
            <a:r>
              <a:rPr lang="ja-JP" altLang="en-US" sz="1050" dirty="0">
                <a:solidFill>
                  <a:prstClr val="black"/>
                </a:solidFill>
                <a:latin typeface="Calibri"/>
                <a:ea typeface="ＭＳ Ｐゴシック"/>
              </a:rPr>
              <a:t>作成しているものの割合</a:t>
            </a:r>
          </a:p>
        </p:txBody>
      </p:sp>
      <p:sp>
        <p:nvSpPr>
          <p:cNvPr id="13" name="テキスト ボックス 12"/>
          <p:cNvSpPr txBox="1"/>
          <p:nvPr/>
        </p:nvSpPr>
        <p:spPr>
          <a:xfrm>
            <a:off x="530982" y="6241774"/>
            <a:ext cx="8226052" cy="253916"/>
          </a:xfrm>
          <a:prstGeom prst="rect">
            <a:avLst/>
          </a:prstGeom>
          <a:noFill/>
        </p:spPr>
        <p:txBody>
          <a:bodyPr wrap="square" rtlCol="0">
            <a:spAutoFit/>
          </a:bodyPr>
          <a:lstStyle/>
          <a:p>
            <a:pPr fontAlgn="auto">
              <a:spcBef>
                <a:spcPts val="0"/>
              </a:spcBef>
              <a:spcAft>
                <a:spcPts val="0"/>
              </a:spcAft>
            </a:pPr>
            <a:r>
              <a:rPr lang="ja-JP" altLang="en-US" sz="1050" dirty="0" smtClean="0">
                <a:solidFill>
                  <a:prstClr val="black"/>
                </a:solidFill>
                <a:latin typeface="Calibri"/>
                <a:ea typeface="ＭＳ Ｐゴシック"/>
              </a:rPr>
              <a:t>　</a:t>
            </a:r>
            <a:r>
              <a:rPr lang="ja-JP" altLang="en-US" sz="1050" dirty="0">
                <a:solidFill>
                  <a:prstClr val="black"/>
                </a:solidFill>
                <a:latin typeface="Calibri"/>
                <a:ea typeface="ＭＳ Ｐゴシック"/>
              </a:rPr>
              <a:t>↑　同月</a:t>
            </a:r>
            <a:r>
              <a:rPr lang="ja-JP" altLang="en-US" sz="1050" dirty="0" smtClean="0">
                <a:solidFill>
                  <a:prstClr val="black"/>
                </a:solidFill>
                <a:latin typeface="Calibri"/>
                <a:ea typeface="ＭＳ Ｐゴシック"/>
              </a:rPr>
              <a:t>の障害児通所支援の</a:t>
            </a:r>
            <a:r>
              <a:rPr lang="ja-JP" altLang="en-US" sz="1050" dirty="0">
                <a:solidFill>
                  <a:prstClr val="black"/>
                </a:solidFill>
                <a:latin typeface="Calibri"/>
                <a:ea typeface="ＭＳ Ｐゴシック"/>
              </a:rPr>
              <a:t>利用者のうち既</a:t>
            </a:r>
            <a:r>
              <a:rPr lang="ja-JP" altLang="en-US" sz="1050" dirty="0" smtClean="0">
                <a:solidFill>
                  <a:prstClr val="black"/>
                </a:solidFill>
                <a:latin typeface="Calibri"/>
                <a:ea typeface="ＭＳ Ｐゴシック"/>
              </a:rPr>
              <a:t>に障害児支援利用計画を</a:t>
            </a:r>
            <a:r>
              <a:rPr lang="ja-JP" altLang="en-US" sz="1050" dirty="0">
                <a:solidFill>
                  <a:prstClr val="black"/>
                </a:solidFill>
                <a:latin typeface="Calibri"/>
                <a:ea typeface="ＭＳ Ｐゴシック"/>
              </a:rPr>
              <a:t>作成しているものの割合</a:t>
            </a:r>
          </a:p>
        </p:txBody>
      </p:sp>
      <p:graphicFrame>
        <p:nvGraphicFramePr>
          <p:cNvPr id="14" name="グラフ 13"/>
          <p:cNvGraphicFramePr>
            <a:graphicFrameLocks/>
          </p:cNvGraphicFramePr>
          <p:nvPr>
            <p:extLst>
              <p:ext uri="{D42A27DB-BD31-4B8C-83A1-F6EECF244321}">
                <p14:modId xmlns:p14="http://schemas.microsoft.com/office/powerpoint/2010/main" val="2227613779"/>
              </p:ext>
            </p:extLst>
          </p:nvPr>
        </p:nvGraphicFramePr>
        <p:xfrm>
          <a:off x="-146103" y="962928"/>
          <a:ext cx="9433048" cy="220756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897232" y="6477854"/>
            <a:ext cx="1168858" cy="371980"/>
          </a:xfrm>
        </p:spPr>
        <p:txBody>
          <a:bodyPr/>
          <a:lstStyle/>
          <a:p>
            <a:pPr>
              <a:defRPr/>
            </a:pPr>
            <a:fld id="{804D6B79-3AEB-42FE-A736-A41F7AEA0445}" type="slidenum">
              <a:rPr lang="en-US" altLang="ja-JP" smtClean="0"/>
              <a:pPr>
                <a:defRPr/>
              </a:pPr>
              <a:t>27</a:t>
            </a:fld>
            <a:endParaRPr lang="en-US" altLang="ja-JP"/>
          </a:p>
        </p:txBody>
      </p:sp>
    </p:spTree>
    <p:extLst>
      <p:ext uri="{BB962C8B-B14F-4D97-AF65-F5344CB8AC3E}">
        <p14:creationId xmlns:p14="http://schemas.microsoft.com/office/powerpoint/2010/main" val="272216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4638469" y="1169057"/>
            <a:ext cx="3921666" cy="2459350"/>
          </a:xfrm>
          <a:prstGeom prst="rect">
            <a:avLst/>
          </a:prstGeom>
          <a:ln w="38100" cmpd="dbl">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18" name="正方形/長方形 17"/>
          <p:cNvSpPr/>
          <p:nvPr/>
        </p:nvSpPr>
        <p:spPr>
          <a:xfrm>
            <a:off x="583865" y="1102056"/>
            <a:ext cx="3931035" cy="2575065"/>
          </a:xfrm>
          <a:prstGeom prst="rect">
            <a:avLst/>
          </a:prstGeom>
          <a:ln w="38100" cmpd="dbl">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4" name="正方形/長方形 3"/>
          <p:cNvSpPr/>
          <p:nvPr/>
        </p:nvSpPr>
        <p:spPr>
          <a:xfrm>
            <a:off x="367841" y="188640"/>
            <a:ext cx="8452631" cy="46528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dirty="0">
                <a:solidFill>
                  <a:prstClr val="black"/>
                </a:solidFill>
                <a:latin typeface="HGS創英角ﾎﾟｯﾌﾟ体" pitchFamily="50" charset="-128"/>
                <a:ea typeface="HGS創英角ﾎﾟｯﾌﾟ体" pitchFamily="50" charset="-128"/>
              </a:rPr>
              <a:t>計画相談支援 モニタリング頻度（実数・割合）（</a:t>
            </a:r>
            <a:r>
              <a:rPr lang="en-US" altLang="ja-JP" dirty="0">
                <a:solidFill>
                  <a:prstClr val="black"/>
                </a:solidFill>
                <a:latin typeface="HGS創英角ﾎﾟｯﾌﾟ体" pitchFamily="50" charset="-128"/>
                <a:ea typeface="HGS創英角ﾎﾟｯﾌﾟ体" pitchFamily="50" charset="-128"/>
              </a:rPr>
              <a:t>H30</a:t>
            </a:r>
            <a:r>
              <a:rPr lang="ja-JP" altLang="en-US" dirty="0" err="1">
                <a:solidFill>
                  <a:prstClr val="black"/>
                </a:solidFill>
                <a:latin typeface="HGS創英角ﾎﾟｯﾌﾟ体" pitchFamily="50" charset="-128"/>
                <a:ea typeface="HGS創英角ﾎﾟｯﾌﾟ体" pitchFamily="50" charset="-128"/>
              </a:rPr>
              <a:t>．</a:t>
            </a:r>
            <a:r>
              <a:rPr lang="ja-JP" altLang="en-US" dirty="0">
                <a:solidFill>
                  <a:prstClr val="black"/>
                </a:solidFill>
                <a:latin typeface="HGS創英角ﾎﾟｯﾌﾟ体" pitchFamily="50" charset="-128"/>
                <a:ea typeface="HGS創英角ﾎﾟｯﾌﾟ体" pitchFamily="50" charset="-128"/>
              </a:rPr>
              <a:t>９：厚生労働省調べ）</a:t>
            </a:r>
          </a:p>
        </p:txBody>
      </p:sp>
      <p:sp>
        <p:nvSpPr>
          <p:cNvPr id="21" name="角丸四角形 20"/>
          <p:cNvSpPr/>
          <p:nvPr/>
        </p:nvSpPr>
        <p:spPr>
          <a:xfrm>
            <a:off x="583866" y="836712"/>
            <a:ext cx="3931035" cy="398814"/>
          </a:xfrm>
          <a:prstGeom prst="roundRect">
            <a:avLst/>
          </a:prstGeom>
          <a:solidFill>
            <a:schemeClr val="accent2">
              <a:lumMod val="20000"/>
              <a:lumOff val="80000"/>
            </a:schemeClr>
          </a:solidFill>
          <a:ln w="38100" cmpd="dbl">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zh-TW" altLang="en-US" sz="1292" dirty="0">
                <a:solidFill>
                  <a:prstClr val="black"/>
                </a:solidFill>
                <a:latin typeface="HGS創英角ﾎﾟｯﾌﾟ体" pitchFamily="50" charset="-128"/>
                <a:ea typeface="HGS創英角ﾎﾟｯﾌﾟ体" pitchFamily="50" charset="-128"/>
              </a:rPr>
              <a:t>○　計画相談</a:t>
            </a:r>
            <a:r>
              <a:rPr lang="ja-JP" altLang="en-US" sz="1292" dirty="0">
                <a:solidFill>
                  <a:prstClr val="black"/>
                </a:solidFill>
                <a:latin typeface="HGS創英角ﾎﾟｯﾌﾟ体" pitchFamily="50" charset="-128"/>
                <a:ea typeface="HGS創英角ﾎﾟｯﾌﾟ体" pitchFamily="50" charset="-128"/>
              </a:rPr>
              <a:t>支援におけるモニタリング頻度</a:t>
            </a:r>
          </a:p>
        </p:txBody>
      </p:sp>
      <p:sp>
        <p:nvSpPr>
          <p:cNvPr id="25" name="角丸四角形 24"/>
          <p:cNvSpPr/>
          <p:nvPr/>
        </p:nvSpPr>
        <p:spPr>
          <a:xfrm>
            <a:off x="4638471" y="836712"/>
            <a:ext cx="3926202" cy="398814"/>
          </a:xfrm>
          <a:prstGeom prst="roundRect">
            <a:avLst/>
          </a:prstGeom>
          <a:solidFill>
            <a:schemeClr val="accent3">
              <a:lumMod val="20000"/>
              <a:lumOff val="80000"/>
            </a:schemeClr>
          </a:solidFill>
          <a:ln w="38100" cmpd="dbl">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292" dirty="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障害児相談支援におけるモニタリング頻度</a:t>
            </a:r>
          </a:p>
        </p:txBody>
      </p:sp>
      <p:sp>
        <p:nvSpPr>
          <p:cNvPr id="16" name="正方形/長方形 15"/>
          <p:cNvSpPr/>
          <p:nvPr/>
        </p:nvSpPr>
        <p:spPr>
          <a:xfrm>
            <a:off x="583864" y="3648273"/>
            <a:ext cx="3931035" cy="2575066"/>
          </a:xfrm>
          <a:prstGeom prst="rect">
            <a:avLst/>
          </a:prstGeom>
          <a:ln w="38100" cmpd="dbl">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20" name="正方形/長方形 19"/>
          <p:cNvSpPr/>
          <p:nvPr/>
        </p:nvSpPr>
        <p:spPr>
          <a:xfrm>
            <a:off x="4638469" y="3628408"/>
            <a:ext cx="3921666" cy="2575066"/>
          </a:xfrm>
          <a:prstGeom prst="rect">
            <a:avLst/>
          </a:prstGeom>
          <a:ln w="38100" cmpd="dbl">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graphicFrame>
        <p:nvGraphicFramePr>
          <p:cNvPr id="17" name="グラフ 16"/>
          <p:cNvGraphicFramePr>
            <a:graphicFrameLocks/>
          </p:cNvGraphicFramePr>
          <p:nvPr>
            <p:extLst/>
          </p:nvPr>
        </p:nvGraphicFramePr>
        <p:xfrm>
          <a:off x="650333" y="1301994"/>
          <a:ext cx="3788729" cy="23462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extLst/>
          </p:nvPr>
        </p:nvGraphicFramePr>
        <p:xfrm>
          <a:off x="4704938" y="1301995"/>
          <a:ext cx="3788729" cy="23264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グラフ 26"/>
          <p:cNvGraphicFramePr>
            <a:graphicFrameLocks/>
          </p:cNvGraphicFramePr>
          <p:nvPr>
            <p:extLst>
              <p:ext uri="{D42A27DB-BD31-4B8C-83A1-F6EECF244321}">
                <p14:modId xmlns:p14="http://schemas.microsoft.com/office/powerpoint/2010/main" val="2012667695"/>
              </p:ext>
            </p:extLst>
          </p:nvPr>
        </p:nvGraphicFramePr>
        <p:xfrm>
          <a:off x="450928" y="3677121"/>
          <a:ext cx="4063970" cy="25441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グラフ 27"/>
          <p:cNvGraphicFramePr>
            <a:graphicFrameLocks/>
          </p:cNvGraphicFramePr>
          <p:nvPr>
            <p:extLst>
              <p:ext uri="{D42A27DB-BD31-4B8C-83A1-F6EECF244321}">
                <p14:modId xmlns:p14="http://schemas.microsoft.com/office/powerpoint/2010/main" val="1854413021"/>
              </p:ext>
            </p:extLst>
          </p:nvPr>
        </p:nvGraphicFramePr>
        <p:xfrm>
          <a:off x="4638471" y="3660783"/>
          <a:ext cx="3926202" cy="2562555"/>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51496" y="6492875"/>
            <a:ext cx="2057400" cy="365125"/>
          </a:xfrm>
        </p:spPr>
        <p:txBody>
          <a:bodyPr/>
          <a:lstStyle/>
          <a:p>
            <a:pPr>
              <a:defRPr/>
            </a:pPr>
            <a:fld id="{804D6B79-3AEB-42FE-A736-A41F7AEA0445}" type="slidenum">
              <a:rPr lang="en-US" altLang="ja-JP" smtClean="0"/>
              <a:pPr>
                <a:defRPr/>
              </a:pPr>
              <a:t>28</a:t>
            </a:fld>
            <a:endParaRPr lang="en-US" altLang="ja-JP" dirty="0"/>
          </a:p>
        </p:txBody>
      </p:sp>
    </p:spTree>
    <p:extLst>
      <p:ext uri="{BB962C8B-B14F-4D97-AF65-F5344CB8AC3E}">
        <p14:creationId xmlns:p14="http://schemas.microsoft.com/office/powerpoint/2010/main" val="3538358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正方形/長方形 1"/>
          <p:cNvSpPr>
            <a:spLocks noChangeArrowheads="1"/>
          </p:cNvSpPr>
          <p:nvPr/>
        </p:nvSpPr>
        <p:spPr bwMode="auto">
          <a:xfrm>
            <a:off x="77789" y="934915"/>
            <a:ext cx="9007475" cy="633046"/>
          </a:xfrm>
          <a:prstGeom prst="rect">
            <a:avLst/>
          </a:prstGeom>
          <a:noFill/>
          <a:ln w="25400">
            <a:solidFill>
              <a:schemeClr val="accent1"/>
            </a:solidFill>
            <a:bevel/>
            <a:headEnd/>
            <a:tailEnd/>
          </a:ln>
          <a:extLst>
            <a:ext uri="{909E8E84-426E-40dd-AFC4-6F175D3DCCD1}">
              <a14:hiddenFill xmlns="" xmlns:a14="http://schemas.microsoft.com/office/drawing/2010/main">
                <a:solidFill>
                  <a:srgbClr val="FFFFFF"/>
                </a:solidFill>
              </a14:hiddenFill>
            </a:ext>
          </a:extLst>
        </p:spPr>
        <p:txBody>
          <a:bodyPr lIns="132923" tIns="33231" rIns="132923" bIns="31577"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just">
              <a:lnSpc>
                <a:spcPts val="1431"/>
              </a:lnSpc>
              <a:spcBef>
                <a:spcPts val="92"/>
              </a:spcBef>
              <a:buNone/>
            </a:pPr>
            <a:r>
              <a:rPr lang="ja-JP" altLang="en-US" sz="1108">
                <a:solidFill>
                  <a:srgbClr val="000000"/>
                </a:solidFill>
                <a:latin typeface="ＭＳ Ｐゴシック" charset="-128"/>
                <a:sym typeface="ＭＳ Ｐゴシック" charset="-128"/>
              </a:rPr>
              <a:t>　平成２７年４月から原則として全ての障害児者に専門的な相談支援を実施することとされている中、障害児者の相談支援の質の向上を図るため、有識者や関係団体で構成する「相談支援の質の向上に向けた検討会」において相談支援専門員の資質の向上や相談支援体制の在り方について幅広く議論を行い、今後目指すべき方向性をとりまとめた。（平成２８年３月から７月まで計５回開催）</a:t>
            </a:r>
          </a:p>
        </p:txBody>
      </p:sp>
      <p:sp>
        <p:nvSpPr>
          <p:cNvPr id="2052" name="角丸四角形 11"/>
          <p:cNvSpPr>
            <a:spLocks noChangeArrowheads="1"/>
          </p:cNvSpPr>
          <p:nvPr/>
        </p:nvSpPr>
        <p:spPr bwMode="auto">
          <a:xfrm>
            <a:off x="23813" y="703386"/>
            <a:ext cx="1063625" cy="232997"/>
          </a:xfrm>
          <a:prstGeom prst="roundRect">
            <a:avLst>
              <a:gd name="adj" fmla="val 16667"/>
            </a:avLst>
          </a:pr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lang="ja-JP" altLang="en-US" sz="1292">
                <a:solidFill>
                  <a:srgbClr val="FFFFFF"/>
                </a:solidFill>
                <a:latin typeface="ＭＳ Ｐゴシック" charset="-128"/>
                <a:sym typeface="ＭＳ Ｐゴシック" charset="-128"/>
              </a:rPr>
              <a:t>趣　旨</a:t>
            </a:r>
          </a:p>
        </p:txBody>
      </p:sp>
      <p:sp>
        <p:nvSpPr>
          <p:cNvPr id="2053" name="直線コネクタ 15"/>
          <p:cNvSpPr>
            <a:spLocks noChangeShapeType="1"/>
          </p:cNvSpPr>
          <p:nvPr/>
        </p:nvSpPr>
        <p:spPr bwMode="auto">
          <a:xfrm>
            <a:off x="-36513" y="637443"/>
            <a:ext cx="9236076" cy="0"/>
          </a:xfrm>
          <a:prstGeom prst="line">
            <a:avLst/>
          </a:prstGeom>
          <a:noFill/>
          <a:ln w="38100">
            <a:solidFill>
              <a:srgbClr val="333399"/>
            </a:solidFill>
            <a:bevel/>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2054" name="正方形/長方形 12"/>
          <p:cNvSpPr>
            <a:spLocks noChangeArrowheads="1"/>
          </p:cNvSpPr>
          <p:nvPr/>
        </p:nvSpPr>
        <p:spPr bwMode="auto">
          <a:xfrm>
            <a:off x="65088" y="304800"/>
            <a:ext cx="9007475" cy="328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chemeClr val="accent1"/>
                </a:solidFill>
                <a:bevel/>
                <a:headEnd/>
                <a:tailEnd/>
              </a14:hiddenLine>
            </a:ext>
          </a:extLst>
        </p:spPr>
        <p:txBody>
          <a:bodyPr tIns="99692" bIns="0"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a:lnSpc>
                <a:spcPts val="1846"/>
              </a:lnSpc>
              <a:spcBef>
                <a:spcPts val="554"/>
              </a:spcBef>
              <a:buNone/>
            </a:pPr>
            <a:r>
              <a:rPr lang="ja-JP" altLang="en-US" sz="1477" b="1">
                <a:solidFill>
                  <a:srgbClr val="000000"/>
                </a:solidFill>
                <a:latin typeface="メイリオ" pitchFamily="50" charset="-128"/>
                <a:ea typeface="メイリオ" pitchFamily="50" charset="-128"/>
                <a:cs typeface="メイリオ" pitchFamily="50" charset="-128"/>
                <a:sym typeface="メイリオ" pitchFamily="50" charset="-128"/>
              </a:rPr>
              <a:t>「相談支援の質の向上に向けた検討会」における議論のとりまとめ（概要）</a:t>
            </a:r>
          </a:p>
        </p:txBody>
      </p:sp>
      <p:sp>
        <p:nvSpPr>
          <p:cNvPr id="2055" name="正方形/長方形 17"/>
          <p:cNvSpPr>
            <a:spLocks noChangeArrowheads="1"/>
          </p:cNvSpPr>
          <p:nvPr/>
        </p:nvSpPr>
        <p:spPr bwMode="auto">
          <a:xfrm>
            <a:off x="77789" y="1881554"/>
            <a:ext cx="9007475" cy="4671646"/>
          </a:xfrm>
          <a:prstGeom prst="rect">
            <a:avLst/>
          </a:prstGeom>
          <a:noFill/>
          <a:ln w="25400">
            <a:solidFill>
              <a:schemeClr val="accent1"/>
            </a:solidFill>
            <a:bevel/>
            <a:headEnd/>
            <a:tailEnd/>
          </a:ln>
          <a:extLst>
            <a:ext uri="{909E8E84-426E-40dd-AFC4-6F175D3DCCD1}">
              <a14:hiddenFill xmlns="" xmlns:a14="http://schemas.microsoft.com/office/drawing/2010/main">
                <a:solidFill>
                  <a:srgbClr val="FFFFFF"/>
                </a:solidFill>
              </a14:hiddenFill>
            </a:ext>
          </a:extLst>
        </p:spPr>
        <p:txBody>
          <a:bodyPr lIns="63152" tIns="31577" rIns="63152" bIns="31577" anchor="ctr"/>
          <a:lstStyle>
            <a:lvl1pPr marL="265113" indent="-265113">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Font typeface="Arial" charset="0"/>
              <a:buNone/>
            </a:pPr>
            <a:r>
              <a:rPr lang="ja-JP" altLang="en-US" sz="1108" b="1" i="1" u="sng" dirty="0">
                <a:latin typeface="ＭＳ Ｐゴシック" charset="-128"/>
                <a:sym typeface="ＭＳ Ｐゴシック" charset="-128"/>
              </a:rPr>
              <a:t> </a:t>
            </a:r>
            <a:r>
              <a:rPr lang="ja-JP" altLang="en-US" sz="1108" b="1" u="sng" dirty="0">
                <a:latin typeface="ＭＳ Ｐゴシック" charset="-128"/>
                <a:sym typeface="ＭＳ Ｐゴシック" charset="-128"/>
              </a:rPr>
              <a:t>①　基本的な考え方について</a:t>
            </a:r>
            <a:endParaRPr lang="en-US" altLang="ja-JP" sz="1108" b="1" u="sng" dirty="0">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a:t>
            </a:r>
            <a:r>
              <a:rPr lang="ja-JP" altLang="en-US" sz="1108" dirty="0">
                <a:latin typeface="Arial" charset="0"/>
                <a:sym typeface="ＭＳ Ｐゴシック" charset="-128"/>
              </a:rPr>
              <a:t>　</a:t>
            </a:r>
            <a:r>
              <a:rPr lang="ja-JP" altLang="en-US" sz="1108" dirty="0">
                <a:latin typeface="Arial" charset="0"/>
              </a:rPr>
              <a:t>相談支援専門員は、障害児者の自立の促進と共生社会の実現に向けた支援を実施することが望まれている。そのためには、ソーシャルワークの担い手としてスキル・知識を高めつつ、インフォーマルサービスを含めた社会資源の改善及び開発、地域のつながりや支援者・住民等との関係構築、生きがいや希望を見出す等の支援を行うことが求められている。また</a:t>
            </a:r>
            <a:r>
              <a:rPr lang="ja-JP" altLang="en-US" sz="1108" dirty="0">
                <a:solidFill>
                  <a:srgbClr val="000000"/>
                </a:solidFill>
                <a:sym typeface="ＭＳ Ｐゴシック" charset="-128"/>
              </a:rPr>
              <a:t>将来的には、社会経済や雇用情勢なども含め、幅広い見識を</a:t>
            </a:r>
            <a:r>
              <a:rPr lang="ja-JP" altLang="en-US" sz="1108" dirty="0" smtClean="0">
                <a:solidFill>
                  <a:srgbClr val="000000"/>
                </a:solidFill>
                <a:sym typeface="ＭＳ Ｐゴシック" charset="-128"/>
              </a:rPr>
              <a:t>有するソーシャルワーカー</a:t>
            </a:r>
            <a:r>
              <a:rPr lang="ja-JP" altLang="en-US" sz="1108" dirty="0">
                <a:solidFill>
                  <a:srgbClr val="000000"/>
                </a:solidFill>
                <a:sym typeface="ＭＳ Ｐゴシック" charset="-128"/>
              </a:rPr>
              <a:t>としての活躍が期待される。</a:t>
            </a:r>
          </a:p>
          <a:p>
            <a:pPr eaLnBrk="1" hangingPunct="1">
              <a:spcBef>
                <a:spcPct val="0"/>
              </a:spcBef>
              <a:buFont typeface="Arial" charset="0"/>
              <a:buNone/>
            </a:pPr>
            <a:endParaRPr lang="en-US" altLang="ja-JP" sz="1108"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b="1" u="sng" dirty="0">
                <a:latin typeface="ＭＳ Ｐゴシック" charset="-128"/>
                <a:sym typeface="ＭＳ Ｐゴシック" charset="-128"/>
              </a:rPr>
              <a:t> ②　人材育成の方策について</a:t>
            </a:r>
            <a:endParaRPr lang="en-US" altLang="ja-JP" sz="1108" b="1" u="sng" dirty="0">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相談支援専門員の要件である研修制度や実務経験年数などの見直しを行うとともに、キャリアパスの一環として指定特定相談支援事業だけでなく、サービス管理責任者や基幹相談支援センターの業務を担うなど、幅広い活躍の場が得られる仕組みを検討するべき。</a:t>
            </a: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研修カリキュラムの見直しについては、「初任者研修」及び「現任研修」の更なる充実に加え、指導的役割を担う「主任相談支援専門員（仮称）」の育成に必要な研修プログラムを新たに設けるとともに、より効果的な実地研修（</a:t>
            </a:r>
            <a:r>
              <a:rPr lang="en-US" altLang="ja-JP" sz="1108" dirty="0">
                <a:solidFill>
                  <a:srgbClr val="000000"/>
                </a:solidFill>
                <a:latin typeface="ＭＳ Ｐゴシック" charset="-128"/>
                <a:sym typeface="ＭＳ Ｐゴシック" charset="-128"/>
              </a:rPr>
              <a:t>OJT</a:t>
            </a:r>
            <a:r>
              <a:rPr lang="ja-JP" altLang="en-US" sz="1108" dirty="0">
                <a:solidFill>
                  <a:srgbClr val="000000"/>
                </a:solidFill>
                <a:latin typeface="ＭＳ Ｐゴシック" charset="-128"/>
                <a:sym typeface="ＭＳ Ｐゴシック" charset="-128"/>
              </a:rPr>
              <a:t>）を組み込むべき。</a:t>
            </a:r>
          </a:p>
          <a:p>
            <a:pPr eaLnBrk="1" hangingPunct="1">
              <a:spcBef>
                <a:spcPct val="0"/>
              </a:spcBef>
              <a:buFont typeface="Arial" charset="0"/>
              <a:buNone/>
            </a:pPr>
            <a:endParaRPr lang="en-US" altLang="ja-JP" sz="1108" dirty="0">
              <a:solidFill>
                <a:srgbClr val="000000"/>
              </a:solidFill>
              <a:latin typeface="ＭＳ Ｐゴシック" charset="-128"/>
              <a:sym typeface="ＭＳ Ｐゴシック" charset="-128"/>
            </a:endParaRPr>
          </a:p>
          <a:p>
            <a:pPr eaLnBrk="1" hangingPunct="1">
              <a:spcBef>
                <a:spcPct val="0"/>
              </a:spcBef>
              <a:buFont typeface="Arial" charset="0"/>
              <a:buNone/>
            </a:pPr>
            <a:r>
              <a:rPr lang="en-US" altLang="ja-JP" sz="1108" b="1" u="sng" dirty="0">
                <a:solidFill>
                  <a:srgbClr val="000000"/>
                </a:solidFill>
                <a:latin typeface="ＭＳ Ｐゴシック" charset="-128"/>
                <a:sym typeface="ＭＳ Ｐゴシック" charset="-128"/>
              </a:rPr>
              <a:t> </a:t>
            </a:r>
            <a:r>
              <a:rPr lang="ja-JP" altLang="en-US" sz="1108" b="1" u="sng" dirty="0">
                <a:solidFill>
                  <a:srgbClr val="000000"/>
                </a:solidFill>
                <a:latin typeface="ＭＳ Ｐゴシック" charset="-128"/>
                <a:sym typeface="ＭＳ Ｐゴシック" charset="-128"/>
              </a:rPr>
              <a:t>③　指導的役割を担う「主任相談支援専門員（仮称）」について</a:t>
            </a:r>
            <a:endParaRPr lang="en-US" altLang="ja-JP" sz="1108"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a:t>
            </a:r>
            <a:r>
              <a:rPr lang="ja-JP" altLang="en-US" sz="1108" dirty="0">
                <a:latin typeface="Arial" charset="0"/>
              </a:rPr>
              <a:t>相談支援専門員の支援スキルやサービス等利用計画について適切に評価・助言を行い、相談 支援の質の確保を図る役割が期待され</a:t>
            </a:r>
            <a:r>
              <a:rPr lang="ja-JP" altLang="en-US" sz="1108" dirty="0">
                <a:solidFill>
                  <a:srgbClr val="000000"/>
                </a:solidFill>
                <a:latin typeface="ＭＳ Ｐゴシック" charset="-128"/>
                <a:sym typeface="ＭＳ Ｐゴシック" charset="-128"/>
              </a:rPr>
              <a:t>ており、基幹相談支援センター等に計画的に配置されるべき。また、更新研修等も導入すべき。</a:t>
            </a: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指導的役割を果たすため、適切な指導や助言を行う技術を習得する機会が確保されるよう、都道府県等が人材育成に関するビジョンを策定するなど、地域における相談支援従事者の段階的な人材育成に取り組むべき。</a:t>
            </a:r>
            <a:endParaRPr lang="en-US" altLang="ja-JP" sz="1108" i="1" dirty="0">
              <a:solidFill>
                <a:srgbClr val="000000"/>
              </a:solidFill>
              <a:latin typeface="ＭＳ Ｐゴシック" charset="-128"/>
              <a:sym typeface="ＭＳ Ｐゴシック" charset="-128"/>
            </a:endParaRPr>
          </a:p>
          <a:p>
            <a:pPr eaLnBrk="1" hangingPunct="1">
              <a:spcBef>
                <a:spcPct val="0"/>
              </a:spcBef>
              <a:buFont typeface="Arial" charset="0"/>
              <a:buNone/>
            </a:pPr>
            <a:endParaRPr lang="ja-JP" altLang="en-US" sz="1108" i="1"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b="1" i="1" u="sng" dirty="0">
                <a:latin typeface="ＭＳ Ｐゴシック" charset="-128"/>
                <a:sym typeface="ＭＳ Ｐゴシック" charset="-128"/>
              </a:rPr>
              <a:t> </a:t>
            </a:r>
            <a:r>
              <a:rPr lang="ja-JP" altLang="en-US" sz="1108" b="1" u="sng" dirty="0">
                <a:latin typeface="ＭＳ Ｐゴシック" charset="-128"/>
                <a:sym typeface="ＭＳ Ｐゴシック" charset="-128"/>
              </a:rPr>
              <a:t>④　相談支援専門員と介護支援専門員について</a:t>
            </a:r>
            <a:endParaRPr lang="en-US" altLang="ja-JP" sz="1108" b="1" u="sng" dirty="0">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障害者の高齢化や「親亡き後」へのより適切な支援を行うため、両者の合同での研修会等の実施や日々の業務で支援方針等について連携を図るとともに、両方の資格を有する者を拡大することも一案と考えられる。</a:t>
            </a:r>
          </a:p>
          <a:p>
            <a:pPr eaLnBrk="1" hangingPunct="1">
              <a:spcBef>
                <a:spcPct val="0"/>
              </a:spcBef>
              <a:buFont typeface="Arial" charset="0"/>
              <a:buNone/>
            </a:pPr>
            <a:endParaRPr lang="ja-JP" altLang="en-US" sz="1108"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b="1" u="sng" dirty="0">
                <a:solidFill>
                  <a:srgbClr val="000000"/>
                </a:solidFill>
                <a:latin typeface="ＭＳ Ｐゴシック" charset="-128"/>
                <a:sym typeface="ＭＳ Ｐゴシック" charset="-128"/>
              </a:rPr>
              <a:t> ⑤　障害児支援利用計画について</a:t>
            </a:r>
            <a:endParaRPr lang="en-US" altLang="ja-JP" sz="1108"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障害児支援利用計画については、いわゆるセルフプランの割合が高いが、</a:t>
            </a:r>
            <a:r>
              <a:rPr lang="ja-JP" altLang="en-US" sz="1108" dirty="0">
                <a:latin typeface="Arial" charset="0"/>
              </a:rPr>
              <a:t>障害児についての十分な知識や経験を有する相談支援専門員が少ないことが原因の一つと考えられる</a:t>
            </a:r>
            <a:r>
              <a:rPr lang="ja-JP" altLang="en-US" sz="1108" dirty="0">
                <a:solidFill>
                  <a:srgbClr val="000000"/>
                </a:solidFill>
                <a:latin typeface="ＭＳ Ｐゴシック" charset="-128"/>
                <a:sym typeface="ＭＳ Ｐゴシック" charset="-128"/>
              </a:rPr>
              <a:t>。</a:t>
            </a:r>
            <a:r>
              <a:rPr lang="ja-JP" altLang="en-US" sz="1108" dirty="0">
                <a:latin typeface="Arial" charset="0"/>
              </a:rPr>
              <a:t>これまでの専門コース別研修に加え、</a:t>
            </a:r>
            <a:r>
              <a:rPr lang="ja-JP" altLang="en-US" sz="1108" dirty="0">
                <a:solidFill>
                  <a:srgbClr val="000000"/>
                </a:solidFill>
                <a:sym typeface="ＭＳ Ｐゴシック" charset="-128"/>
              </a:rPr>
              <a:t>障害児支援に関する実地研修などを設けるべき。</a:t>
            </a: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市町村においても、障害児を取り巻く状況を十分把握し、評価を加えた上で適切な関係機関につなぐなど十分配慮し、そのために必要な知見の習得に努めるべき。　</a:t>
            </a:r>
            <a:endParaRPr lang="en-US" altLang="ja-JP" sz="1108" dirty="0">
              <a:solidFill>
                <a:srgbClr val="000000"/>
              </a:solidFill>
              <a:latin typeface="ＭＳ Ｐゴシック" charset="-128"/>
              <a:sym typeface="ＭＳ Ｐゴシック" charset="-128"/>
            </a:endParaRPr>
          </a:p>
        </p:txBody>
      </p:sp>
      <p:sp>
        <p:nvSpPr>
          <p:cNvPr id="2056" name="角丸四角形 18"/>
          <p:cNvSpPr>
            <a:spLocks noChangeArrowheads="1"/>
          </p:cNvSpPr>
          <p:nvPr/>
        </p:nvSpPr>
        <p:spPr bwMode="auto">
          <a:xfrm>
            <a:off x="14288" y="1663212"/>
            <a:ext cx="5494337" cy="232996"/>
          </a:xfrm>
          <a:prstGeom prst="roundRect">
            <a:avLst>
              <a:gd name="adj" fmla="val 16667"/>
            </a:avLst>
          </a:pr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lang="ja-JP" altLang="en-US" sz="1292">
                <a:solidFill>
                  <a:srgbClr val="FFFFFF"/>
                </a:solidFill>
                <a:latin typeface="ＭＳ Ｐゴシック" charset="-128"/>
                <a:sym typeface="ＭＳ Ｐゴシック" charset="-128"/>
              </a:rPr>
              <a:t>とりまとめのポイントⅠ　～相談支援専門員の資質の向上について～</a:t>
            </a:r>
          </a:p>
        </p:txBody>
      </p:sp>
      <p:sp>
        <p:nvSpPr>
          <p:cNvPr id="9"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01267" y="6525345"/>
            <a:ext cx="2057400" cy="365125"/>
          </a:xfrm>
        </p:spPr>
        <p:txBody>
          <a:bodyPr/>
          <a:lstStyle/>
          <a:p>
            <a:pPr>
              <a:defRPr/>
            </a:pPr>
            <a:fld id="{59DCADD6-EAD8-482C-AF59-1BC07AF25A5E}" type="slidenum">
              <a:rPr lang="ja-JP" altLang="en-US" smtClean="0"/>
              <a:pPr>
                <a:defRPr/>
              </a:pPr>
              <a:t>29</a:t>
            </a:fld>
            <a:endParaRPr lang="ja-JP" altLang="en-US" sz="1662" dirty="0">
              <a:solidFill>
                <a:schemeClr val="tx1"/>
              </a:solidFill>
            </a:endParaRPr>
          </a:p>
        </p:txBody>
      </p:sp>
    </p:spTree>
    <p:extLst>
      <p:ext uri="{BB962C8B-B14F-4D97-AF65-F5344CB8AC3E}">
        <p14:creationId xmlns:p14="http://schemas.microsoft.com/office/powerpoint/2010/main" val="94591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251520" y="1078124"/>
            <a:ext cx="7776864" cy="4708981"/>
          </a:xfrm>
        </p:spPr>
        <p:txBody>
          <a:bodyPr wrap="square">
            <a:spAutoFit/>
          </a:bodyPr>
          <a:lstStyle/>
          <a:p>
            <a:pPr algn="l" eaLnBrk="1" hangingPunct="1">
              <a:lnSpc>
                <a:spcPts val="2400"/>
              </a:lnSpc>
              <a:spcBef>
                <a:spcPct val="0"/>
              </a:spcBef>
            </a:pPr>
            <a:r>
              <a:rPr lang="en-US" altLang="ja-JP" sz="1846" dirty="0">
                <a:latin typeface="ＭＳ ゴシック" pitchFamily="49" charset="-128"/>
                <a:ea typeface="ＭＳ ゴシック" pitchFamily="49" charset="-128"/>
              </a:rPr>
              <a:t>Ⅰ</a:t>
            </a:r>
            <a:r>
              <a:rPr lang="ja-JP" altLang="en-US" sz="1846" dirty="0">
                <a:latin typeface="ＭＳ ゴシック" pitchFamily="49" charset="-128"/>
                <a:ea typeface="ＭＳ ゴシック" pitchFamily="49" charset="-128"/>
              </a:rPr>
              <a:t>　障害福祉施策の経緯と</a:t>
            </a:r>
            <a:r>
              <a:rPr lang="ja-JP" altLang="en-US" sz="1846" dirty="0" smtClean="0">
                <a:latin typeface="ＭＳ ゴシック" pitchFamily="49" charset="-128"/>
                <a:ea typeface="ＭＳ ゴシック" pitchFamily="49" charset="-128"/>
              </a:rPr>
              <a:t>動向</a:t>
            </a:r>
            <a:endParaRPr lang="en-US" altLang="ja-JP" sz="1846" dirty="0" smtClean="0">
              <a:latin typeface="ＭＳ ゴシック" pitchFamily="49" charset="-128"/>
              <a:ea typeface="ＭＳ ゴシック" pitchFamily="49" charset="-128"/>
            </a:endParaRPr>
          </a:p>
          <a:p>
            <a:pPr algn="l" eaLnBrk="1" hangingPunct="1">
              <a:lnSpc>
                <a:spcPts val="2400"/>
              </a:lnSpc>
              <a:spcBef>
                <a:spcPct val="0"/>
              </a:spcBef>
            </a:pPr>
            <a:endParaRPr lang="en-US" altLang="ja-JP" sz="1846" dirty="0">
              <a:latin typeface="ＭＳ ゴシック" pitchFamily="49" charset="-128"/>
              <a:ea typeface="ＭＳ ゴシック" pitchFamily="49" charset="-128"/>
            </a:endParaRPr>
          </a:p>
          <a:p>
            <a:pPr algn="l" eaLnBrk="1" hangingPunct="1">
              <a:lnSpc>
                <a:spcPts val="2400"/>
              </a:lnSpc>
              <a:spcBef>
                <a:spcPct val="0"/>
              </a:spcBef>
            </a:pPr>
            <a:r>
              <a:rPr lang="en-US" altLang="ja-JP" sz="1846" dirty="0">
                <a:latin typeface="ＭＳ ゴシック" pitchFamily="49" charset="-128"/>
                <a:ea typeface="ＭＳ ゴシック" pitchFamily="49" charset="-128"/>
              </a:rPr>
              <a:t>Ⅱ</a:t>
            </a:r>
            <a:r>
              <a:rPr lang="ja-JP" altLang="en-US" sz="1846" dirty="0">
                <a:latin typeface="ＭＳ ゴシック" pitchFamily="49" charset="-128"/>
                <a:ea typeface="ＭＳ ゴシック" pitchFamily="49" charset="-128"/>
              </a:rPr>
              <a:t>　相談支援事業に</a:t>
            </a:r>
            <a:r>
              <a:rPr lang="ja-JP" altLang="en-US" sz="1846" dirty="0" smtClean="0">
                <a:latin typeface="ＭＳ ゴシック" pitchFamily="49" charset="-128"/>
                <a:ea typeface="ＭＳ ゴシック" pitchFamily="49" charset="-128"/>
              </a:rPr>
              <a:t>ついて</a:t>
            </a:r>
            <a:endParaRPr lang="en-US" altLang="ja-JP" sz="1846" dirty="0">
              <a:latin typeface="ＭＳ ゴシック" pitchFamily="49" charset="-128"/>
              <a:ea typeface="ＭＳ ゴシック" pitchFamily="49" charset="-128"/>
            </a:endParaRPr>
          </a:p>
          <a:p>
            <a:pPr algn="l" eaLnBrk="1" hangingPunct="1">
              <a:lnSpc>
                <a:spcPts val="2400"/>
              </a:lnSpc>
              <a:spcBef>
                <a:spcPct val="0"/>
              </a:spcBef>
            </a:pPr>
            <a:endParaRPr lang="en-US" altLang="ja-JP" sz="1846" dirty="0">
              <a:latin typeface="ＭＳ ゴシック" pitchFamily="49" charset="-128"/>
              <a:ea typeface="ＭＳ ゴシック" pitchFamily="49" charset="-128"/>
            </a:endParaRPr>
          </a:p>
          <a:p>
            <a:pPr algn="l" eaLnBrk="1" hangingPunct="1">
              <a:lnSpc>
                <a:spcPts val="2400"/>
              </a:lnSpc>
              <a:spcBef>
                <a:spcPct val="0"/>
              </a:spcBef>
            </a:pPr>
            <a:r>
              <a:rPr lang="en-US" altLang="ja-JP" sz="1846" dirty="0">
                <a:latin typeface="ＭＳ ゴシック" pitchFamily="49" charset="-128"/>
                <a:ea typeface="ＭＳ ゴシック" pitchFamily="49" charset="-128"/>
              </a:rPr>
              <a:t>Ⅲ</a:t>
            </a:r>
            <a:r>
              <a:rPr lang="ja-JP" altLang="en-US" sz="1846" dirty="0">
                <a:latin typeface="ＭＳ ゴシック" pitchFamily="49" charset="-128"/>
                <a:ea typeface="ＭＳ ゴシック" pitchFamily="49" charset="-128"/>
              </a:rPr>
              <a:t>　地域包括ケアの深化と地域共生社会の</a:t>
            </a:r>
            <a:r>
              <a:rPr lang="ja-JP" altLang="en-US" sz="1846" dirty="0" smtClean="0">
                <a:latin typeface="ＭＳ ゴシック" pitchFamily="49" charset="-128"/>
                <a:ea typeface="ＭＳ ゴシック" pitchFamily="49" charset="-128"/>
              </a:rPr>
              <a:t>実現</a:t>
            </a:r>
            <a:r>
              <a:rPr lang="ja-JP" altLang="en-US" sz="1846" dirty="0">
                <a:latin typeface="ＭＳ ゴシック" pitchFamily="49" charset="-128"/>
                <a:ea typeface="ＭＳ ゴシック" pitchFamily="49" charset="-128"/>
              </a:rPr>
              <a:t>　</a:t>
            </a:r>
            <a:endParaRPr lang="en-US" altLang="ja-JP" sz="1846" dirty="0">
              <a:latin typeface="ＭＳ ゴシック" pitchFamily="49" charset="-128"/>
              <a:ea typeface="ＭＳ ゴシック" pitchFamily="49" charset="-128"/>
            </a:endParaRPr>
          </a:p>
          <a:p>
            <a:pPr algn="l" eaLnBrk="1" hangingPunct="1">
              <a:lnSpc>
                <a:spcPts val="2400"/>
              </a:lnSpc>
              <a:spcBef>
                <a:spcPct val="0"/>
              </a:spcBef>
            </a:pPr>
            <a:endParaRPr lang="en-US" altLang="ja-JP" sz="1846" dirty="0">
              <a:latin typeface="ＭＳ ゴシック" pitchFamily="49" charset="-128"/>
              <a:ea typeface="ＭＳ ゴシック" pitchFamily="49" charset="-128"/>
            </a:endParaRPr>
          </a:p>
          <a:p>
            <a:pPr algn="l" eaLnBrk="1" hangingPunct="1">
              <a:lnSpc>
                <a:spcPts val="2400"/>
              </a:lnSpc>
              <a:spcBef>
                <a:spcPct val="0"/>
              </a:spcBef>
            </a:pPr>
            <a:r>
              <a:rPr lang="en-US" altLang="ja-JP" sz="1846" dirty="0">
                <a:latin typeface="ＭＳ ゴシック" pitchFamily="49" charset="-128"/>
                <a:ea typeface="ＭＳ ゴシック" pitchFamily="49" charset="-128"/>
              </a:rPr>
              <a:t>Ⅳ</a:t>
            </a:r>
            <a:r>
              <a:rPr lang="ja-JP" altLang="en-US" sz="1846" dirty="0">
                <a:latin typeface="ＭＳ ゴシック" pitchFamily="49" charset="-128"/>
                <a:ea typeface="ＭＳ ゴシック" pitchFamily="49" charset="-128"/>
              </a:rPr>
              <a:t>　平成</a:t>
            </a:r>
            <a:r>
              <a:rPr lang="en-US" altLang="ja-JP" sz="1846" dirty="0">
                <a:latin typeface="ＭＳ ゴシック" panose="020B0609070205080204" pitchFamily="49" charset="-128"/>
                <a:ea typeface="ＭＳ ゴシック" panose="020B0609070205080204" pitchFamily="49" charset="-128"/>
              </a:rPr>
              <a:t>30</a:t>
            </a:r>
            <a:r>
              <a:rPr lang="ja-JP" altLang="en-US" sz="1846" dirty="0">
                <a:latin typeface="ＭＳ ゴシック" panose="020B0609070205080204" pitchFamily="49" charset="-128"/>
                <a:ea typeface="ＭＳ ゴシック" panose="020B0609070205080204" pitchFamily="49" charset="-128"/>
              </a:rPr>
              <a:t>年度障害福祉サービス等報酬改定に</a:t>
            </a:r>
            <a:r>
              <a:rPr lang="ja-JP" altLang="en-US" sz="1846" dirty="0" smtClean="0">
                <a:latin typeface="ＭＳ ゴシック" panose="020B0609070205080204" pitchFamily="49" charset="-128"/>
                <a:ea typeface="ＭＳ ゴシック" panose="020B0609070205080204" pitchFamily="49" charset="-128"/>
              </a:rPr>
              <a:t>ついて</a:t>
            </a:r>
            <a:endParaRPr lang="en-US" altLang="ja-JP" sz="1846" dirty="0" smtClean="0">
              <a:latin typeface="ＭＳ ゴシック" panose="020B0609070205080204" pitchFamily="49" charset="-128"/>
              <a:ea typeface="ＭＳ ゴシック" panose="020B0609070205080204" pitchFamily="49" charset="-128"/>
            </a:endParaRPr>
          </a:p>
          <a:p>
            <a:pPr algn="l" eaLnBrk="1" hangingPunct="1">
              <a:lnSpc>
                <a:spcPts val="2400"/>
              </a:lnSpc>
              <a:spcBef>
                <a:spcPct val="0"/>
              </a:spcBef>
            </a:pPr>
            <a:endParaRPr lang="en-US" altLang="ja-JP" sz="1846" dirty="0">
              <a:latin typeface="ＭＳ ゴシック" pitchFamily="49" charset="-128"/>
              <a:ea typeface="ＭＳ ゴシック" pitchFamily="49" charset="-128"/>
            </a:endParaRPr>
          </a:p>
          <a:p>
            <a:pPr algn="l" eaLnBrk="1" hangingPunct="1">
              <a:lnSpc>
                <a:spcPts val="2400"/>
              </a:lnSpc>
              <a:spcBef>
                <a:spcPct val="0"/>
              </a:spcBef>
            </a:pPr>
            <a:r>
              <a:rPr lang="en-US" altLang="ja-JP" sz="1846" dirty="0">
                <a:latin typeface="ＭＳ ゴシック" pitchFamily="49" charset="-128"/>
                <a:ea typeface="ＭＳ ゴシック" pitchFamily="49" charset="-128"/>
              </a:rPr>
              <a:t>Ⅴ</a:t>
            </a:r>
            <a:r>
              <a:rPr lang="ja-JP" altLang="en-US" sz="1846" dirty="0">
                <a:latin typeface="ＭＳ ゴシック" pitchFamily="49" charset="-128"/>
                <a:ea typeface="ＭＳ ゴシック" pitchFamily="49" charset="-128"/>
              </a:rPr>
              <a:t>　障害福祉計画に</a:t>
            </a:r>
            <a:r>
              <a:rPr lang="ja-JP" altLang="en-US" sz="1846" dirty="0" smtClean="0">
                <a:latin typeface="ＭＳ ゴシック" pitchFamily="49" charset="-128"/>
                <a:ea typeface="ＭＳ ゴシック" pitchFamily="49" charset="-128"/>
              </a:rPr>
              <a:t>ついて</a:t>
            </a:r>
            <a:endParaRPr lang="en-US" altLang="ja-JP" sz="1846" dirty="0">
              <a:latin typeface="ＭＳ ゴシック" pitchFamily="49" charset="-128"/>
              <a:ea typeface="ＭＳ ゴシック" pitchFamily="49" charset="-128"/>
            </a:endParaRPr>
          </a:p>
          <a:p>
            <a:pPr algn="l" eaLnBrk="1" hangingPunct="1">
              <a:lnSpc>
                <a:spcPts val="2400"/>
              </a:lnSpc>
              <a:spcBef>
                <a:spcPct val="0"/>
              </a:spcBef>
            </a:pPr>
            <a:endParaRPr lang="en-US" altLang="ja-JP" sz="1846" dirty="0">
              <a:latin typeface="ＭＳ ゴシック" pitchFamily="49" charset="-128"/>
              <a:ea typeface="ＭＳ ゴシック" pitchFamily="49" charset="-128"/>
            </a:endParaRPr>
          </a:p>
          <a:p>
            <a:pPr algn="l" eaLnBrk="1" hangingPunct="1">
              <a:lnSpc>
                <a:spcPts val="2400"/>
              </a:lnSpc>
              <a:spcBef>
                <a:spcPct val="0"/>
              </a:spcBef>
            </a:pPr>
            <a:r>
              <a:rPr lang="en-US" altLang="ja-JP" sz="1846" dirty="0">
                <a:latin typeface="ＭＳ ゴシック" pitchFamily="49" charset="-128"/>
                <a:ea typeface="ＭＳ ゴシック" pitchFamily="49" charset="-128"/>
              </a:rPr>
              <a:t>Ⅵ</a:t>
            </a:r>
            <a:r>
              <a:rPr lang="ja-JP" altLang="en-US" sz="1846" dirty="0">
                <a:latin typeface="ＭＳ ゴシック" panose="020B0609070205080204" pitchFamily="49" charset="-128"/>
                <a:ea typeface="ＭＳ ゴシック" panose="020B0609070205080204" pitchFamily="49" charset="-128"/>
              </a:rPr>
              <a:t>　</a:t>
            </a:r>
            <a:r>
              <a:rPr lang="ja-JP" altLang="ja-JP" sz="1846" dirty="0">
                <a:latin typeface="ＭＳ ゴシック" panose="020B0609070205080204" pitchFamily="49" charset="-128"/>
                <a:ea typeface="ＭＳ ゴシック" panose="020B0609070205080204" pitchFamily="49" charset="-128"/>
              </a:rPr>
              <a:t>障害者支援における権利擁護と虐待防止に関わる法律</a:t>
            </a:r>
            <a:r>
              <a:rPr lang="ja-JP" altLang="en-US" sz="1846" dirty="0" smtClean="0">
                <a:latin typeface="ＭＳ ゴシック" panose="020B0609070205080204" pitchFamily="49" charset="-128"/>
                <a:ea typeface="ＭＳ ゴシック" panose="020B0609070205080204" pitchFamily="49" charset="-128"/>
              </a:rPr>
              <a:t>等</a:t>
            </a:r>
            <a:endParaRPr lang="en-US" altLang="ja-JP" sz="1846" dirty="0" smtClean="0">
              <a:latin typeface="ＭＳ ゴシック" panose="020B0609070205080204" pitchFamily="49" charset="-128"/>
              <a:ea typeface="ＭＳ ゴシック" panose="020B0609070205080204" pitchFamily="49" charset="-128"/>
            </a:endParaRPr>
          </a:p>
          <a:p>
            <a:pPr algn="l" eaLnBrk="1" hangingPunct="1">
              <a:lnSpc>
                <a:spcPts val="2400"/>
              </a:lnSpc>
              <a:spcBef>
                <a:spcPct val="0"/>
              </a:spcBef>
            </a:pPr>
            <a:endParaRPr lang="en-US" altLang="ja-JP" sz="1846" dirty="0">
              <a:latin typeface="ＭＳ ゴシック" panose="020B0609070205080204" pitchFamily="49" charset="-128"/>
              <a:ea typeface="ＭＳ ゴシック" panose="020B0609070205080204" pitchFamily="49" charset="-128"/>
            </a:endParaRPr>
          </a:p>
          <a:p>
            <a:pPr algn="l" eaLnBrk="1" hangingPunct="1">
              <a:lnSpc>
                <a:spcPts val="2400"/>
              </a:lnSpc>
              <a:spcBef>
                <a:spcPct val="0"/>
              </a:spcBef>
            </a:pPr>
            <a:r>
              <a:rPr lang="en-US" altLang="ja-JP" sz="1846" dirty="0">
                <a:latin typeface="ＭＳ ゴシック" panose="020B0609070205080204" pitchFamily="49" charset="-128"/>
                <a:ea typeface="ＭＳ ゴシック" panose="020B0609070205080204" pitchFamily="49" charset="-128"/>
              </a:rPr>
              <a:t>Ⅶ</a:t>
            </a:r>
            <a:r>
              <a:rPr lang="ja-JP" altLang="en-US" sz="1846" dirty="0">
                <a:latin typeface="ＭＳ ゴシック" panose="020B0609070205080204" pitchFamily="49" charset="-128"/>
                <a:ea typeface="ＭＳ ゴシック" panose="020B0609070205080204" pitchFamily="49" charset="-128"/>
              </a:rPr>
              <a:t>　各分野の動向に</a:t>
            </a:r>
            <a:r>
              <a:rPr lang="ja-JP" altLang="en-US" sz="1846" dirty="0" smtClean="0">
                <a:latin typeface="ＭＳ ゴシック" panose="020B0609070205080204" pitchFamily="49" charset="-128"/>
                <a:ea typeface="ＭＳ ゴシック" panose="020B0609070205080204" pitchFamily="49" charset="-128"/>
              </a:rPr>
              <a:t>ついて</a:t>
            </a:r>
            <a:endParaRPr lang="en-US" altLang="ja-JP" sz="1846" dirty="0">
              <a:latin typeface="ＭＳ ゴシック" panose="020B0609070205080204" pitchFamily="49" charset="-128"/>
              <a:ea typeface="ＭＳ ゴシック" panose="020B0609070205080204" pitchFamily="49" charset="-128"/>
            </a:endParaRPr>
          </a:p>
          <a:p>
            <a:pPr algn="l" eaLnBrk="1" hangingPunct="1">
              <a:lnSpc>
                <a:spcPts val="2400"/>
              </a:lnSpc>
              <a:spcBef>
                <a:spcPct val="0"/>
              </a:spcBef>
            </a:pPr>
            <a:endParaRPr lang="en-US" altLang="ja-JP" sz="1846" dirty="0">
              <a:latin typeface="ＭＳ ゴシック" panose="020B0609070205080204" pitchFamily="49" charset="-128"/>
              <a:ea typeface="ＭＳ ゴシック" panose="020B0609070205080204" pitchFamily="49" charset="-128"/>
            </a:endParaRPr>
          </a:p>
          <a:p>
            <a:pPr algn="l" eaLnBrk="1" hangingPunct="1">
              <a:lnSpc>
                <a:spcPts val="2400"/>
              </a:lnSpc>
              <a:spcBef>
                <a:spcPct val="0"/>
              </a:spcBef>
            </a:pPr>
            <a:r>
              <a:rPr lang="ja-JP" altLang="en-US" sz="1846" dirty="0">
                <a:latin typeface="ＭＳ ゴシック" pitchFamily="49" charset="-128"/>
                <a:ea typeface="ＭＳ ゴシック" pitchFamily="49" charset="-128"/>
              </a:rPr>
              <a:t>　</a:t>
            </a:r>
            <a:endParaRPr lang="en-US" altLang="ja-JP" sz="1846" dirty="0">
              <a:latin typeface="ＭＳ ゴシック" pitchFamily="49" charset="-128"/>
              <a:ea typeface="ＭＳ ゴシック" pitchFamily="49" charset="-128"/>
            </a:endParaRPr>
          </a:p>
        </p:txBody>
      </p:sp>
      <p:sp>
        <p:nvSpPr>
          <p:cNvPr id="17411" name="Rectangle 3"/>
          <p:cNvSpPr>
            <a:spLocks noChangeArrowheads="1"/>
          </p:cNvSpPr>
          <p:nvPr/>
        </p:nvSpPr>
        <p:spPr bwMode="auto">
          <a:xfrm>
            <a:off x="-14356" y="330238"/>
            <a:ext cx="9144000" cy="506474"/>
          </a:xfrm>
          <a:prstGeom prst="rect">
            <a:avLst/>
          </a:prstGeom>
          <a:noFill/>
          <a:ln w="9525">
            <a:noFill/>
            <a:miter lim="800000"/>
            <a:headEnd/>
            <a:tailEnd/>
          </a:ln>
        </p:spPr>
        <p:txBody>
          <a:bodyPr lIns="84358" tIns="42181" rIns="84358" bIns="42181" anchor="ctr"/>
          <a:lstStyle/>
          <a:p>
            <a:pPr algn="ctr"/>
            <a:r>
              <a:rPr lang="ja-JP" altLang="en-US" sz="2585" b="1" dirty="0" smtClean="0"/>
              <a:t>項　目</a:t>
            </a:r>
            <a:endParaRPr lang="ja-JP" altLang="en-US" sz="2585" b="1" dirty="0"/>
          </a:p>
        </p:txBody>
      </p:sp>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99684" y="6437219"/>
            <a:ext cx="2057400" cy="365125"/>
          </a:xfrm>
        </p:spPr>
        <p:txBody>
          <a:bodyPr/>
          <a:lstStyle/>
          <a:p>
            <a:pPr>
              <a:defRPr/>
            </a:pPr>
            <a:fld id="{F90A3C79-1AFD-481B-B685-7933BCD0898B}" type="slidenum">
              <a:rPr lang="en-US" altLang="ja-JP" smtClean="0"/>
              <a:pPr>
                <a:defRPr/>
              </a:pPr>
              <a:t>3</a:t>
            </a:fld>
            <a:endParaRPr lang="en-US" altLang="ja-JP" dirty="0"/>
          </a:p>
        </p:txBody>
      </p:sp>
    </p:spTree>
    <p:extLst>
      <p:ext uri="{BB962C8B-B14F-4D97-AF65-F5344CB8AC3E}">
        <p14:creationId xmlns:p14="http://schemas.microsoft.com/office/powerpoint/2010/main" val="3542718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51405"/>
            <a:ext cx="8712968" cy="452369"/>
          </a:xfrm>
          <a:noFill/>
          <a:ln>
            <a:noFill/>
          </a:ln>
        </p:spPr>
        <p:txBody>
          <a:bodyPr>
            <a:noAutofit/>
          </a:bodyPr>
          <a:lstStyle/>
          <a:p>
            <a:r>
              <a:rPr lang="ja-JP" altLang="en-US" sz="2215" b="1" dirty="0"/>
              <a:t>相談支援専門員の研修制度の</a:t>
            </a:r>
            <a:r>
              <a:rPr lang="ja-JP" altLang="en-US" sz="2215" b="1" dirty="0" smtClean="0"/>
              <a:t>見直し案について</a:t>
            </a:r>
            <a:endParaRPr lang="ja-JP" altLang="en-US" sz="2215" b="1" dirty="0"/>
          </a:p>
        </p:txBody>
      </p:sp>
      <p:sp>
        <p:nvSpPr>
          <p:cNvPr id="5" name="正方形/長方形 4"/>
          <p:cNvSpPr/>
          <p:nvPr/>
        </p:nvSpPr>
        <p:spPr>
          <a:xfrm>
            <a:off x="100080" y="2942076"/>
            <a:ext cx="1506012" cy="775326"/>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108" b="1" dirty="0">
                <a:solidFill>
                  <a:schemeClr val="tx1"/>
                </a:solidFill>
              </a:rPr>
              <a:t>相談支援従事者</a:t>
            </a:r>
          </a:p>
          <a:p>
            <a:pPr algn="ctr"/>
            <a:r>
              <a:rPr lang="ja-JP" altLang="en-US" sz="1108" b="1" dirty="0">
                <a:solidFill>
                  <a:schemeClr val="tx1"/>
                </a:solidFill>
              </a:rPr>
              <a:t>実務要件</a:t>
            </a:r>
            <a:endParaRPr lang="en-US" altLang="ja-JP" sz="1108" b="1" dirty="0">
              <a:solidFill>
                <a:schemeClr val="tx1"/>
              </a:solidFill>
            </a:endParaRPr>
          </a:p>
        </p:txBody>
      </p:sp>
      <p:sp>
        <p:nvSpPr>
          <p:cNvPr id="6" name="正方形/長方形 5"/>
          <p:cNvSpPr/>
          <p:nvPr/>
        </p:nvSpPr>
        <p:spPr>
          <a:xfrm>
            <a:off x="2075393" y="2995693"/>
            <a:ext cx="1353969" cy="72209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15" dirty="0">
                <a:solidFill>
                  <a:schemeClr val="tx1"/>
                </a:solidFill>
              </a:rPr>
              <a:t>相談支援従事者</a:t>
            </a:r>
            <a:endParaRPr lang="en-US" altLang="ja-JP" sz="1015" dirty="0">
              <a:solidFill>
                <a:schemeClr val="tx1"/>
              </a:solidFill>
            </a:endParaRPr>
          </a:p>
          <a:p>
            <a:pPr algn="ctr"/>
            <a:r>
              <a:rPr lang="ja-JP" altLang="en-US" sz="1015" dirty="0">
                <a:solidFill>
                  <a:schemeClr val="tx1"/>
                </a:solidFill>
              </a:rPr>
              <a:t>初任者研修</a:t>
            </a:r>
            <a:endParaRPr lang="en-US" altLang="ja-JP" sz="1015" dirty="0">
              <a:solidFill>
                <a:schemeClr val="tx1"/>
              </a:solidFill>
            </a:endParaRPr>
          </a:p>
          <a:p>
            <a:pPr algn="ctr"/>
            <a:r>
              <a:rPr lang="ja-JP" altLang="en-US" sz="1015" dirty="0">
                <a:solidFill>
                  <a:schemeClr val="tx1"/>
                </a:solidFill>
                <a:latin typeface="+mn-ea"/>
              </a:rPr>
              <a:t>（３１．５ｈ）</a:t>
            </a:r>
          </a:p>
        </p:txBody>
      </p:sp>
      <p:sp>
        <p:nvSpPr>
          <p:cNvPr id="8" name="正方形/長方形 7"/>
          <p:cNvSpPr/>
          <p:nvPr/>
        </p:nvSpPr>
        <p:spPr>
          <a:xfrm>
            <a:off x="5438085" y="2995693"/>
            <a:ext cx="1807897" cy="72171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8" dirty="0">
                <a:solidFill>
                  <a:schemeClr val="tx1"/>
                </a:solidFill>
              </a:rPr>
              <a:t>相談支援従事者</a:t>
            </a:r>
            <a:endParaRPr lang="en-US" altLang="ja-JP" sz="1108" dirty="0">
              <a:solidFill>
                <a:schemeClr val="tx1"/>
              </a:solidFill>
            </a:endParaRPr>
          </a:p>
          <a:p>
            <a:pPr algn="ctr"/>
            <a:r>
              <a:rPr lang="ja-JP" altLang="en-US" sz="1108" dirty="0">
                <a:solidFill>
                  <a:schemeClr val="tx1"/>
                </a:solidFill>
              </a:rPr>
              <a:t>現任研修</a:t>
            </a:r>
            <a:r>
              <a:rPr lang="ja-JP" altLang="en-US" sz="1108" dirty="0">
                <a:solidFill>
                  <a:schemeClr val="tx1"/>
                </a:solidFill>
                <a:latin typeface="+mn-ea"/>
              </a:rPr>
              <a:t>（１８ｈ）</a:t>
            </a:r>
            <a:endParaRPr lang="en-US" altLang="ja-JP" sz="1108" dirty="0">
              <a:solidFill>
                <a:schemeClr val="tx1"/>
              </a:solidFill>
              <a:latin typeface="+mn-ea"/>
            </a:endParaRPr>
          </a:p>
          <a:p>
            <a:pPr algn="ctr"/>
            <a:r>
              <a:rPr lang="en-US" altLang="ja-JP" sz="1015" dirty="0">
                <a:solidFill>
                  <a:schemeClr val="tx1"/>
                </a:solidFill>
              </a:rPr>
              <a:t>※</a:t>
            </a:r>
            <a:r>
              <a:rPr lang="ja-JP" altLang="en-US" sz="1015" dirty="0">
                <a:solidFill>
                  <a:schemeClr val="tx1"/>
                </a:solidFill>
              </a:rPr>
              <a:t>５年毎に現任研修を受講</a:t>
            </a:r>
            <a:endParaRPr lang="en-US" altLang="ja-JP" sz="1015" dirty="0">
              <a:solidFill>
                <a:schemeClr val="tx1"/>
              </a:solidFill>
            </a:endParaRPr>
          </a:p>
          <a:p>
            <a:pPr algn="ctr"/>
            <a:r>
              <a:rPr lang="ja-JP" altLang="en-US" sz="1015" dirty="0">
                <a:solidFill>
                  <a:schemeClr val="tx1"/>
                </a:solidFill>
              </a:rPr>
              <a:t>（更新研修）</a:t>
            </a:r>
          </a:p>
        </p:txBody>
      </p:sp>
      <p:sp>
        <p:nvSpPr>
          <p:cNvPr id="14" name="正方形/長方形 13"/>
          <p:cNvSpPr/>
          <p:nvPr/>
        </p:nvSpPr>
        <p:spPr>
          <a:xfrm>
            <a:off x="2052075" y="4587340"/>
            <a:ext cx="1377287" cy="91975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15" b="1" dirty="0">
                <a:solidFill>
                  <a:srgbClr val="FF0000"/>
                </a:solidFill>
              </a:rPr>
              <a:t>【</a:t>
            </a:r>
            <a:r>
              <a:rPr lang="ja-JP" altLang="en-US" sz="1015" b="1" dirty="0">
                <a:solidFill>
                  <a:srgbClr val="FF0000"/>
                </a:solidFill>
              </a:rPr>
              <a:t>カリキュラム改定</a:t>
            </a:r>
            <a:r>
              <a:rPr lang="en-US" altLang="ja-JP" sz="1015" b="1" dirty="0">
                <a:solidFill>
                  <a:srgbClr val="FF0000"/>
                </a:solidFill>
              </a:rPr>
              <a:t>】</a:t>
            </a:r>
          </a:p>
          <a:p>
            <a:pPr algn="ctr"/>
            <a:r>
              <a:rPr lang="ja-JP" altLang="en-US" sz="1015" dirty="0">
                <a:solidFill>
                  <a:schemeClr val="tx1"/>
                </a:solidFill>
              </a:rPr>
              <a:t>相談支援従事者</a:t>
            </a:r>
            <a:endParaRPr lang="en-US" altLang="ja-JP" sz="1015" dirty="0">
              <a:solidFill>
                <a:schemeClr val="tx1"/>
              </a:solidFill>
            </a:endParaRPr>
          </a:p>
          <a:p>
            <a:pPr algn="ctr"/>
            <a:r>
              <a:rPr lang="ja-JP" altLang="en-US" sz="1015" dirty="0">
                <a:solidFill>
                  <a:schemeClr val="tx1"/>
                </a:solidFill>
              </a:rPr>
              <a:t>初任者研修</a:t>
            </a:r>
            <a:endParaRPr lang="en-US" altLang="ja-JP" sz="1015" dirty="0">
              <a:solidFill>
                <a:schemeClr val="tx1"/>
              </a:solidFill>
            </a:endParaRPr>
          </a:p>
          <a:p>
            <a:pPr algn="ctr"/>
            <a:r>
              <a:rPr lang="ja-JP" altLang="en-US" sz="1015" b="1" dirty="0">
                <a:solidFill>
                  <a:srgbClr val="FF0000"/>
                </a:solidFill>
              </a:rPr>
              <a:t>（４２．５ｈ）</a:t>
            </a:r>
          </a:p>
        </p:txBody>
      </p:sp>
      <p:sp>
        <p:nvSpPr>
          <p:cNvPr id="7" name="正方形/長方形 6"/>
          <p:cNvSpPr/>
          <p:nvPr/>
        </p:nvSpPr>
        <p:spPr>
          <a:xfrm>
            <a:off x="2075393" y="2523889"/>
            <a:ext cx="5031439" cy="29423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15" dirty="0">
                <a:solidFill>
                  <a:schemeClr val="tx1"/>
                </a:solidFill>
              </a:rPr>
              <a:t>専門コース別研修　（任意研修）</a:t>
            </a:r>
          </a:p>
        </p:txBody>
      </p:sp>
      <p:sp>
        <p:nvSpPr>
          <p:cNvPr id="16" name="正方形/長方形 15"/>
          <p:cNvSpPr/>
          <p:nvPr/>
        </p:nvSpPr>
        <p:spPr>
          <a:xfrm>
            <a:off x="2068613" y="4076314"/>
            <a:ext cx="5073018" cy="334424"/>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15" dirty="0">
                <a:solidFill>
                  <a:schemeClr val="tx1"/>
                </a:solidFill>
              </a:rPr>
              <a:t>専門コース別研修（任意研修）</a:t>
            </a:r>
            <a:endParaRPr lang="en-US" altLang="ja-JP" sz="1015" dirty="0">
              <a:solidFill>
                <a:schemeClr val="tx1"/>
              </a:solidFill>
            </a:endParaRPr>
          </a:p>
          <a:p>
            <a:pPr algn="ctr"/>
            <a:r>
              <a:rPr lang="en-US" altLang="ja-JP" sz="1015" dirty="0">
                <a:solidFill>
                  <a:schemeClr val="tx1"/>
                </a:solidFill>
              </a:rPr>
              <a:t>※</a:t>
            </a:r>
            <a:r>
              <a:rPr lang="ja-JP" altLang="en-US" sz="1015" dirty="0">
                <a:solidFill>
                  <a:schemeClr val="tx1"/>
                </a:solidFill>
              </a:rPr>
              <a:t>一部必須及び現任・主任研修受講の要件について検討</a:t>
            </a:r>
            <a:endParaRPr lang="en-US" altLang="ja-JP" sz="1015" dirty="0">
              <a:solidFill>
                <a:schemeClr val="tx1"/>
              </a:solidFill>
            </a:endParaRPr>
          </a:p>
        </p:txBody>
      </p:sp>
      <p:sp>
        <p:nvSpPr>
          <p:cNvPr id="50" name="角丸四角形 49"/>
          <p:cNvSpPr/>
          <p:nvPr/>
        </p:nvSpPr>
        <p:spPr>
          <a:xfrm>
            <a:off x="38083" y="2489434"/>
            <a:ext cx="1397549" cy="3323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77" dirty="0"/>
              <a:t>現行</a:t>
            </a:r>
          </a:p>
        </p:txBody>
      </p:sp>
      <p:sp>
        <p:nvSpPr>
          <p:cNvPr id="51" name="加算記号 50"/>
          <p:cNvSpPr/>
          <p:nvPr/>
        </p:nvSpPr>
        <p:spPr>
          <a:xfrm>
            <a:off x="1592335" y="3129690"/>
            <a:ext cx="471035" cy="415666"/>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2" name="AutoShape 10"/>
          <p:cNvSpPr>
            <a:spLocks noChangeArrowheads="1"/>
          </p:cNvSpPr>
          <p:nvPr/>
        </p:nvSpPr>
        <p:spPr bwMode="auto">
          <a:xfrm rot="5400000">
            <a:off x="7149784" y="3231557"/>
            <a:ext cx="551468" cy="196364"/>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84390" tIns="42196" rIns="84390" bIns="42196" anchor="ctr"/>
          <a:lstStyle/>
          <a:p>
            <a:pPr fontAlgn="base">
              <a:spcBef>
                <a:spcPct val="0"/>
              </a:spcBef>
              <a:spcAft>
                <a:spcPct val="0"/>
              </a:spcAft>
            </a:pPr>
            <a:endParaRPr lang="ja-JP" altLang="en-US" sz="2215" dirty="0">
              <a:solidFill>
                <a:srgbClr val="000000"/>
              </a:solidFill>
            </a:endParaRPr>
          </a:p>
        </p:txBody>
      </p:sp>
      <p:sp>
        <p:nvSpPr>
          <p:cNvPr id="53" name="加算記号 52"/>
          <p:cNvSpPr/>
          <p:nvPr/>
        </p:nvSpPr>
        <p:spPr>
          <a:xfrm>
            <a:off x="4991203" y="3121906"/>
            <a:ext cx="471035" cy="423450"/>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4" name="Rectangle 7"/>
          <p:cNvSpPr>
            <a:spLocks noChangeArrowheads="1"/>
          </p:cNvSpPr>
          <p:nvPr/>
        </p:nvSpPr>
        <p:spPr bwMode="auto">
          <a:xfrm>
            <a:off x="3768880" y="3000634"/>
            <a:ext cx="1247051" cy="72316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84390" tIns="42196" rIns="84390" bIns="42196" anchor="ctr"/>
          <a:lstStyle/>
          <a:p>
            <a:pPr algn="ctr" fontAlgn="base">
              <a:spcBef>
                <a:spcPct val="0"/>
              </a:spcBef>
              <a:spcAft>
                <a:spcPct val="0"/>
              </a:spcAft>
            </a:pPr>
            <a:r>
              <a:rPr lang="ja-JP" altLang="en-US" sz="1108" b="1" dirty="0">
                <a:solidFill>
                  <a:srgbClr val="000000"/>
                </a:solidFill>
                <a:latin typeface="Arial" charset="0"/>
              </a:rPr>
              <a:t>相談支援</a:t>
            </a:r>
            <a:endParaRPr lang="en-US" altLang="ja-JP" sz="1108" b="1" dirty="0">
              <a:solidFill>
                <a:srgbClr val="000000"/>
              </a:solidFill>
              <a:latin typeface="Arial" charset="0"/>
            </a:endParaRPr>
          </a:p>
          <a:p>
            <a:pPr algn="ctr" fontAlgn="base">
              <a:spcBef>
                <a:spcPct val="0"/>
              </a:spcBef>
              <a:spcAft>
                <a:spcPct val="0"/>
              </a:spcAft>
            </a:pPr>
            <a:r>
              <a:rPr lang="ja-JP" altLang="en-US" sz="1108" b="1" dirty="0">
                <a:solidFill>
                  <a:srgbClr val="000000"/>
                </a:solidFill>
                <a:latin typeface="Arial" charset="0"/>
              </a:rPr>
              <a:t>専門員</a:t>
            </a:r>
            <a:endParaRPr lang="en-US" altLang="ja-JP" sz="1108" b="1" dirty="0">
              <a:solidFill>
                <a:srgbClr val="000000"/>
              </a:solidFill>
              <a:latin typeface="Arial" charset="0"/>
            </a:endParaRPr>
          </a:p>
          <a:p>
            <a:pPr algn="ctr" fontAlgn="base">
              <a:spcBef>
                <a:spcPct val="0"/>
              </a:spcBef>
              <a:spcAft>
                <a:spcPct val="0"/>
              </a:spcAft>
            </a:pPr>
            <a:r>
              <a:rPr lang="ja-JP" altLang="en-US" sz="1108" b="1" dirty="0">
                <a:solidFill>
                  <a:srgbClr val="000000"/>
                </a:solidFill>
                <a:latin typeface="Arial" charset="0"/>
              </a:rPr>
              <a:t>として配置</a:t>
            </a:r>
          </a:p>
        </p:txBody>
      </p:sp>
      <p:sp>
        <p:nvSpPr>
          <p:cNvPr id="57" name="加算記号 56"/>
          <p:cNvSpPr/>
          <p:nvPr/>
        </p:nvSpPr>
        <p:spPr>
          <a:xfrm>
            <a:off x="2532325" y="2644269"/>
            <a:ext cx="416785" cy="347714"/>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58" name="正方形/長方形 57"/>
          <p:cNvSpPr/>
          <p:nvPr/>
        </p:nvSpPr>
        <p:spPr>
          <a:xfrm>
            <a:off x="93502" y="4573425"/>
            <a:ext cx="1528264" cy="931887"/>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108" b="1" dirty="0">
                <a:solidFill>
                  <a:schemeClr val="tx1"/>
                </a:solidFill>
              </a:rPr>
              <a:t>相談支援従事者</a:t>
            </a:r>
          </a:p>
          <a:p>
            <a:pPr algn="ctr"/>
            <a:r>
              <a:rPr lang="ja-JP" altLang="en-US" sz="1108" b="1" dirty="0">
                <a:solidFill>
                  <a:schemeClr val="tx1"/>
                </a:solidFill>
              </a:rPr>
              <a:t>実務要件</a:t>
            </a:r>
            <a:endParaRPr lang="en-US" altLang="ja-JP" sz="1108" b="1" dirty="0">
              <a:solidFill>
                <a:schemeClr val="tx1"/>
              </a:solidFill>
            </a:endParaRPr>
          </a:p>
        </p:txBody>
      </p:sp>
      <p:sp>
        <p:nvSpPr>
          <p:cNvPr id="59" name="角丸四角形 58"/>
          <p:cNvSpPr/>
          <p:nvPr/>
        </p:nvSpPr>
        <p:spPr>
          <a:xfrm>
            <a:off x="38083" y="4013531"/>
            <a:ext cx="1397549" cy="3275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77" dirty="0"/>
              <a:t>改定後</a:t>
            </a:r>
          </a:p>
        </p:txBody>
      </p:sp>
      <p:sp>
        <p:nvSpPr>
          <p:cNvPr id="61" name="加算記号 60"/>
          <p:cNvSpPr/>
          <p:nvPr/>
        </p:nvSpPr>
        <p:spPr>
          <a:xfrm>
            <a:off x="1597579" y="4801239"/>
            <a:ext cx="471035" cy="415666"/>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2" name="AutoShape 10"/>
          <p:cNvSpPr>
            <a:spLocks noChangeArrowheads="1"/>
          </p:cNvSpPr>
          <p:nvPr/>
        </p:nvSpPr>
        <p:spPr bwMode="auto">
          <a:xfrm rot="5400000">
            <a:off x="7163420" y="4934607"/>
            <a:ext cx="541330" cy="159067"/>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84390" tIns="42196" rIns="84390" bIns="42196" anchor="ctr"/>
          <a:lstStyle/>
          <a:p>
            <a:pPr fontAlgn="base">
              <a:spcBef>
                <a:spcPct val="0"/>
              </a:spcBef>
              <a:spcAft>
                <a:spcPct val="0"/>
              </a:spcAft>
            </a:pPr>
            <a:endParaRPr lang="ja-JP" altLang="en-US" sz="2215" dirty="0">
              <a:solidFill>
                <a:srgbClr val="000000"/>
              </a:solidFill>
            </a:endParaRPr>
          </a:p>
        </p:txBody>
      </p:sp>
      <p:sp>
        <p:nvSpPr>
          <p:cNvPr id="67" name="正方形/長方形 66"/>
          <p:cNvSpPr/>
          <p:nvPr/>
        </p:nvSpPr>
        <p:spPr>
          <a:xfrm>
            <a:off x="5438085" y="5781919"/>
            <a:ext cx="1810061" cy="7598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15" b="1" dirty="0">
                <a:solidFill>
                  <a:srgbClr val="FF0000"/>
                </a:solidFill>
              </a:rPr>
              <a:t>【</a:t>
            </a:r>
            <a:r>
              <a:rPr lang="ja-JP" altLang="en-US" sz="1015" b="1" dirty="0">
                <a:solidFill>
                  <a:srgbClr val="FF0000"/>
                </a:solidFill>
              </a:rPr>
              <a:t>カリキュラム創設</a:t>
            </a:r>
            <a:r>
              <a:rPr lang="en-US" altLang="ja-JP" sz="1015" b="1" dirty="0">
                <a:solidFill>
                  <a:srgbClr val="FF0000"/>
                </a:solidFill>
              </a:rPr>
              <a:t>】</a:t>
            </a:r>
          </a:p>
          <a:p>
            <a:pPr algn="ctr"/>
            <a:r>
              <a:rPr lang="ja-JP" altLang="en-US" sz="1015" b="1" dirty="0">
                <a:solidFill>
                  <a:srgbClr val="FF0000"/>
                </a:solidFill>
              </a:rPr>
              <a:t>主任相談支援専門員</a:t>
            </a:r>
            <a:endParaRPr lang="en-US" altLang="ja-JP" sz="1015" b="1" dirty="0">
              <a:solidFill>
                <a:srgbClr val="FF0000"/>
              </a:solidFill>
            </a:endParaRPr>
          </a:p>
          <a:p>
            <a:pPr algn="ctr"/>
            <a:r>
              <a:rPr lang="ja-JP" altLang="en-US" sz="1015" b="1" dirty="0">
                <a:solidFill>
                  <a:srgbClr val="FF0000"/>
                </a:solidFill>
              </a:rPr>
              <a:t>研修（３０ｈ）</a:t>
            </a:r>
            <a:endParaRPr lang="en-US" altLang="ja-JP" sz="1015" b="1" dirty="0">
              <a:solidFill>
                <a:srgbClr val="FF0000"/>
              </a:solidFill>
            </a:endParaRPr>
          </a:p>
        </p:txBody>
      </p:sp>
      <p:sp>
        <p:nvSpPr>
          <p:cNvPr id="68" name="AutoShape 10"/>
          <p:cNvSpPr>
            <a:spLocks noChangeArrowheads="1"/>
          </p:cNvSpPr>
          <p:nvPr/>
        </p:nvSpPr>
        <p:spPr bwMode="auto">
          <a:xfrm rot="5400000">
            <a:off x="7164722" y="6062163"/>
            <a:ext cx="541330" cy="159067"/>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84390" tIns="42196" rIns="84390" bIns="42196" anchor="ctr"/>
          <a:lstStyle/>
          <a:p>
            <a:pPr fontAlgn="base">
              <a:spcBef>
                <a:spcPct val="0"/>
              </a:spcBef>
              <a:spcAft>
                <a:spcPct val="0"/>
              </a:spcAft>
            </a:pPr>
            <a:endParaRPr lang="ja-JP" altLang="en-US" sz="2215" dirty="0">
              <a:solidFill>
                <a:srgbClr val="000000"/>
              </a:solidFill>
            </a:endParaRPr>
          </a:p>
        </p:txBody>
      </p:sp>
      <p:sp>
        <p:nvSpPr>
          <p:cNvPr id="69" name="Rectangle 7"/>
          <p:cNvSpPr>
            <a:spLocks noChangeArrowheads="1"/>
          </p:cNvSpPr>
          <p:nvPr/>
        </p:nvSpPr>
        <p:spPr bwMode="auto">
          <a:xfrm>
            <a:off x="7613002" y="5781920"/>
            <a:ext cx="1339029" cy="757556"/>
          </a:xfrm>
          <a:prstGeom prst="rect">
            <a:avLst/>
          </a:prstGeom>
          <a:solidFill>
            <a:schemeClr val="bg1"/>
          </a:solidFill>
          <a:ln>
            <a:headEnd/>
            <a:tailEnd/>
          </a:ln>
        </p:spPr>
        <p:style>
          <a:lnRef idx="2">
            <a:schemeClr val="accent6"/>
          </a:lnRef>
          <a:fillRef idx="1">
            <a:schemeClr val="lt1"/>
          </a:fillRef>
          <a:effectRef idx="0">
            <a:schemeClr val="accent6"/>
          </a:effectRef>
          <a:fontRef idx="minor">
            <a:schemeClr val="dk1"/>
          </a:fontRef>
        </p:style>
        <p:txBody>
          <a:bodyPr lIns="84390" tIns="42196" rIns="84390" bIns="42196" anchor="ctr"/>
          <a:lstStyle/>
          <a:p>
            <a:pPr algn="ctr" fontAlgn="base">
              <a:spcBef>
                <a:spcPct val="0"/>
              </a:spcBef>
              <a:spcAft>
                <a:spcPct val="0"/>
              </a:spcAft>
            </a:pPr>
            <a:r>
              <a:rPr lang="ja-JP" altLang="en-US" sz="1108" b="1" dirty="0">
                <a:solidFill>
                  <a:srgbClr val="000000"/>
                </a:solidFill>
                <a:latin typeface="Arial" charset="0"/>
              </a:rPr>
              <a:t>主任相談支援</a:t>
            </a:r>
            <a:endParaRPr lang="en-US" altLang="ja-JP" sz="1108" b="1" dirty="0">
              <a:solidFill>
                <a:srgbClr val="000000"/>
              </a:solidFill>
              <a:latin typeface="Arial" charset="0"/>
            </a:endParaRPr>
          </a:p>
          <a:p>
            <a:pPr algn="ctr" fontAlgn="base">
              <a:spcBef>
                <a:spcPct val="0"/>
              </a:spcBef>
              <a:spcAft>
                <a:spcPct val="0"/>
              </a:spcAft>
            </a:pPr>
            <a:r>
              <a:rPr lang="ja-JP" altLang="en-US" sz="1108" b="1" dirty="0">
                <a:solidFill>
                  <a:srgbClr val="000000"/>
                </a:solidFill>
                <a:latin typeface="Arial" charset="0"/>
              </a:rPr>
              <a:t>専門員</a:t>
            </a:r>
            <a:endParaRPr lang="en-US" altLang="ja-JP" sz="1108" b="1" dirty="0">
              <a:solidFill>
                <a:srgbClr val="000000"/>
              </a:solidFill>
              <a:latin typeface="Arial" charset="0"/>
            </a:endParaRPr>
          </a:p>
          <a:p>
            <a:pPr algn="ctr" fontAlgn="base">
              <a:spcBef>
                <a:spcPct val="0"/>
              </a:spcBef>
              <a:spcAft>
                <a:spcPct val="0"/>
              </a:spcAft>
            </a:pPr>
            <a:r>
              <a:rPr lang="ja-JP" altLang="en-US" sz="1108" b="1" dirty="0">
                <a:solidFill>
                  <a:srgbClr val="000000"/>
                </a:solidFill>
                <a:latin typeface="Arial" charset="0"/>
              </a:rPr>
              <a:t>として配置</a:t>
            </a:r>
          </a:p>
        </p:txBody>
      </p:sp>
      <p:sp>
        <p:nvSpPr>
          <p:cNvPr id="71" name="加算記号 70"/>
          <p:cNvSpPr/>
          <p:nvPr/>
        </p:nvSpPr>
        <p:spPr>
          <a:xfrm>
            <a:off x="5778330" y="5460854"/>
            <a:ext cx="403085" cy="349626"/>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74" name="AutoShape 10"/>
          <p:cNvSpPr>
            <a:spLocks noChangeArrowheads="1"/>
          </p:cNvSpPr>
          <p:nvPr/>
        </p:nvSpPr>
        <p:spPr bwMode="auto">
          <a:xfrm rot="5400000">
            <a:off x="3327120" y="3257987"/>
            <a:ext cx="551468" cy="159068"/>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84390" tIns="42196" rIns="84390" bIns="42196" anchor="ctr"/>
          <a:lstStyle/>
          <a:p>
            <a:pPr fontAlgn="base">
              <a:spcBef>
                <a:spcPct val="0"/>
              </a:spcBef>
              <a:spcAft>
                <a:spcPct val="0"/>
              </a:spcAft>
            </a:pPr>
            <a:endParaRPr lang="ja-JP" altLang="en-US" sz="2215" dirty="0">
              <a:solidFill>
                <a:srgbClr val="000000"/>
              </a:solidFill>
            </a:endParaRPr>
          </a:p>
        </p:txBody>
      </p:sp>
      <p:sp>
        <p:nvSpPr>
          <p:cNvPr id="75" name="正方形/長方形 74"/>
          <p:cNvSpPr/>
          <p:nvPr/>
        </p:nvSpPr>
        <p:spPr>
          <a:xfrm>
            <a:off x="7613002" y="4587341"/>
            <a:ext cx="1312136" cy="9179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15" b="1" dirty="0">
                <a:solidFill>
                  <a:schemeClr val="tx1"/>
                </a:solidFill>
              </a:rPr>
              <a:t>相談支援専門員</a:t>
            </a:r>
            <a:endParaRPr lang="en-US" altLang="ja-JP" sz="1015" b="1" dirty="0">
              <a:solidFill>
                <a:schemeClr val="tx1"/>
              </a:solidFill>
            </a:endParaRPr>
          </a:p>
          <a:p>
            <a:pPr algn="ctr"/>
            <a:r>
              <a:rPr lang="ja-JP" altLang="en-US" sz="1015" b="1" dirty="0">
                <a:solidFill>
                  <a:schemeClr val="tx1"/>
                </a:solidFill>
              </a:rPr>
              <a:t>としての要件更新</a:t>
            </a:r>
            <a:endParaRPr lang="en-US" altLang="ja-JP" sz="1015" b="1" dirty="0">
              <a:solidFill>
                <a:schemeClr val="tx1"/>
              </a:solidFill>
            </a:endParaRPr>
          </a:p>
        </p:txBody>
      </p:sp>
      <p:sp>
        <p:nvSpPr>
          <p:cNvPr id="76" name="正方形/長方形 75"/>
          <p:cNvSpPr/>
          <p:nvPr/>
        </p:nvSpPr>
        <p:spPr>
          <a:xfrm>
            <a:off x="5407747" y="4573426"/>
            <a:ext cx="1838234" cy="93188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15" b="1" dirty="0">
                <a:solidFill>
                  <a:srgbClr val="FF0000"/>
                </a:solidFill>
              </a:rPr>
              <a:t>【</a:t>
            </a:r>
            <a:r>
              <a:rPr lang="ja-JP" altLang="en-US" sz="1015" b="1" dirty="0">
                <a:solidFill>
                  <a:srgbClr val="FF0000"/>
                </a:solidFill>
              </a:rPr>
              <a:t>カリキュラム改定</a:t>
            </a:r>
            <a:r>
              <a:rPr lang="en-US" altLang="ja-JP" sz="1015" b="1" dirty="0">
                <a:solidFill>
                  <a:srgbClr val="FF0000"/>
                </a:solidFill>
              </a:rPr>
              <a:t>】</a:t>
            </a:r>
          </a:p>
          <a:p>
            <a:pPr algn="ctr"/>
            <a:r>
              <a:rPr lang="ja-JP" altLang="en-US" sz="1015" dirty="0">
                <a:solidFill>
                  <a:schemeClr val="tx1"/>
                </a:solidFill>
              </a:rPr>
              <a:t>相談支援従事者</a:t>
            </a:r>
            <a:endParaRPr lang="en-US" altLang="ja-JP" sz="1015" dirty="0">
              <a:solidFill>
                <a:schemeClr val="tx1"/>
              </a:solidFill>
            </a:endParaRPr>
          </a:p>
          <a:p>
            <a:pPr algn="ctr"/>
            <a:r>
              <a:rPr lang="ja-JP" altLang="en-US" sz="1015" dirty="0">
                <a:solidFill>
                  <a:schemeClr val="tx1"/>
                </a:solidFill>
              </a:rPr>
              <a:t>現任研修</a:t>
            </a:r>
            <a:r>
              <a:rPr lang="ja-JP" altLang="en-US" sz="1015" b="1" dirty="0">
                <a:solidFill>
                  <a:srgbClr val="FF0000"/>
                </a:solidFill>
              </a:rPr>
              <a:t>（２４ｈ）</a:t>
            </a:r>
            <a:endParaRPr lang="en-US" altLang="ja-JP" sz="1015" b="1" dirty="0">
              <a:solidFill>
                <a:srgbClr val="FF0000"/>
              </a:solidFill>
            </a:endParaRPr>
          </a:p>
          <a:p>
            <a:pPr algn="ctr"/>
            <a:r>
              <a:rPr lang="en-US" altLang="ja-JP" sz="1015" dirty="0">
                <a:solidFill>
                  <a:schemeClr val="tx1"/>
                </a:solidFill>
              </a:rPr>
              <a:t>※</a:t>
            </a:r>
            <a:r>
              <a:rPr lang="ja-JP" altLang="en-US" sz="1015" dirty="0">
                <a:solidFill>
                  <a:schemeClr val="tx1"/>
                </a:solidFill>
              </a:rPr>
              <a:t>５年毎に現任研修を受講</a:t>
            </a:r>
            <a:endParaRPr lang="en-US" altLang="ja-JP" sz="1015" dirty="0">
              <a:solidFill>
                <a:schemeClr val="tx1"/>
              </a:solidFill>
            </a:endParaRPr>
          </a:p>
          <a:p>
            <a:pPr algn="ctr"/>
            <a:r>
              <a:rPr lang="ja-JP" altLang="en-US" sz="1015" dirty="0">
                <a:solidFill>
                  <a:schemeClr val="tx1"/>
                </a:solidFill>
              </a:rPr>
              <a:t>（更新研修）</a:t>
            </a:r>
          </a:p>
        </p:txBody>
      </p:sp>
      <p:cxnSp>
        <p:nvCxnSpPr>
          <p:cNvPr id="4" name="直線コネクタ 3"/>
          <p:cNvCxnSpPr/>
          <p:nvPr/>
        </p:nvCxnSpPr>
        <p:spPr>
          <a:xfrm>
            <a:off x="0" y="3872056"/>
            <a:ext cx="914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下矢印 77"/>
          <p:cNvSpPr/>
          <p:nvPr/>
        </p:nvSpPr>
        <p:spPr>
          <a:xfrm>
            <a:off x="3012577" y="3790610"/>
            <a:ext cx="2979617" cy="198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p:cNvGrpSpPr/>
          <p:nvPr/>
        </p:nvGrpSpPr>
        <p:grpSpPr>
          <a:xfrm>
            <a:off x="0" y="639828"/>
            <a:ext cx="9144000" cy="66469"/>
            <a:chOff x="0" y="188640"/>
            <a:chExt cx="9144000" cy="72008"/>
          </a:xfrm>
        </p:grpSpPr>
        <p:cxnSp>
          <p:nvCxnSpPr>
            <p:cNvPr id="44" name="直線コネクタ 43"/>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四角形 2">
            <a:extLst>
              <a:ext uri="{FF2B5EF4-FFF2-40B4-BE49-F238E27FC236}">
                <a16:creationId xmlns:a16="http://schemas.microsoft.com/office/drawing/2014/main" id="{F5DDAAD5-74AC-AD44-9C9F-45BE5DA18529}"/>
              </a:ext>
            </a:extLst>
          </p:cNvPr>
          <p:cNvSpPr/>
          <p:nvPr/>
        </p:nvSpPr>
        <p:spPr>
          <a:xfrm>
            <a:off x="79909" y="788457"/>
            <a:ext cx="8919970" cy="16703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59731" indent="-159731">
              <a:lnSpc>
                <a:spcPct val="110000"/>
              </a:lnSpc>
            </a:pPr>
            <a:r>
              <a:rPr lang="ja-JP" altLang="en-US" sz="1108" dirty="0">
                <a:solidFill>
                  <a:schemeClr val="tx1"/>
                </a:solidFill>
              </a:rPr>
              <a:t>○　意思決定支援への配慮、高齢障害者への対応やサービス等利用計画の質の向上、障害福祉サービス支給決定の適正化等を図り、質の高いケアマネジメントを含む地域を基盤としたソーシャルワークを実践できる相談支援専門員を養成するため、</a:t>
            </a:r>
            <a:r>
              <a:rPr lang="ja-JP" altLang="en-US" sz="1108" b="1" u="sng" dirty="0">
                <a:solidFill>
                  <a:schemeClr val="tx1"/>
                </a:solidFill>
              </a:rPr>
              <a:t>現行のカリキュラムの内容を充実</a:t>
            </a:r>
            <a:r>
              <a:rPr lang="ja-JP" altLang="en-US" sz="1108" b="1" dirty="0">
                <a:solidFill>
                  <a:schemeClr val="tx1"/>
                </a:solidFill>
              </a:rPr>
              <a:t>する。</a:t>
            </a:r>
            <a:endParaRPr lang="en-US" altLang="ja-JP" sz="1108" b="1" dirty="0">
              <a:solidFill>
                <a:schemeClr val="tx1"/>
              </a:solidFill>
            </a:endParaRPr>
          </a:p>
          <a:p>
            <a:pPr marL="159731" indent="-159731">
              <a:lnSpc>
                <a:spcPct val="110000"/>
              </a:lnSpc>
            </a:pPr>
            <a:endParaRPr lang="en-US" altLang="ja-JP" sz="738" b="1" dirty="0">
              <a:solidFill>
                <a:schemeClr val="tx1"/>
              </a:solidFill>
            </a:endParaRPr>
          </a:p>
          <a:p>
            <a:pPr marL="159731" indent="-159731">
              <a:lnSpc>
                <a:spcPct val="110000"/>
              </a:lnSpc>
            </a:pPr>
            <a:r>
              <a:rPr lang="ja-JP" altLang="en-US" sz="1108" dirty="0">
                <a:solidFill>
                  <a:schemeClr val="tx1"/>
                </a:solidFill>
              </a:rPr>
              <a:t>○　実践力の高い相談支援専門員養成のために、実践の積み重ねを行いながらスキルアップできるよう、現任研修（更新研修含む）の受講に当たり、相談支援に関する</a:t>
            </a:r>
            <a:r>
              <a:rPr lang="ja-JP" altLang="en-US" sz="1108" b="1" u="sng" dirty="0">
                <a:solidFill>
                  <a:schemeClr val="tx1"/>
                </a:solidFill>
              </a:rPr>
              <a:t>一定の実務経験の要件</a:t>
            </a:r>
            <a:r>
              <a:rPr lang="en-US" altLang="ja-JP" sz="1108" b="1" u="sng" dirty="0">
                <a:solidFill>
                  <a:schemeClr val="tx1"/>
                </a:solidFill>
                <a:latin typeface="+mn-ea"/>
              </a:rPr>
              <a:t>(</a:t>
            </a:r>
            <a:r>
              <a:rPr lang="ja-JP" altLang="en-US" sz="1108" b="1" u="sng" dirty="0">
                <a:solidFill>
                  <a:schemeClr val="tx1"/>
                </a:solidFill>
                <a:latin typeface="+mn-ea"/>
              </a:rPr>
              <a:t>注</a:t>
            </a:r>
            <a:r>
              <a:rPr lang="en-US" altLang="ja-JP" sz="1108" b="1" u="sng" dirty="0">
                <a:solidFill>
                  <a:schemeClr val="tx1"/>
                </a:solidFill>
                <a:latin typeface="+mn-ea"/>
              </a:rPr>
              <a:t>)</a:t>
            </a:r>
            <a:r>
              <a:rPr lang="ja-JP" altLang="en-US" sz="1108" dirty="0">
                <a:solidFill>
                  <a:schemeClr val="tx1"/>
                </a:solidFill>
              </a:rPr>
              <a:t>を追加</a:t>
            </a:r>
            <a:r>
              <a:rPr lang="ja-JP" altLang="en-US" sz="1015" dirty="0">
                <a:solidFill>
                  <a:schemeClr val="tx1"/>
                </a:solidFill>
                <a:latin typeface="ＭＳ 明朝" panose="02020609040205080304" pitchFamily="17" charset="-128"/>
                <a:ea typeface="ＭＳ 明朝" panose="02020609040205080304" pitchFamily="17" charset="-128"/>
              </a:rPr>
              <a:t>。 </a:t>
            </a:r>
            <a:r>
              <a:rPr lang="ja-JP" altLang="en-US" sz="1108" dirty="0">
                <a:solidFill>
                  <a:schemeClr val="tx1"/>
                </a:solidFill>
              </a:rPr>
              <a:t>（</a:t>
            </a:r>
            <a:r>
              <a:rPr lang="en-US" altLang="ja-JP" sz="1108" dirty="0">
                <a:solidFill>
                  <a:schemeClr val="tx1"/>
                </a:solidFill>
              </a:rPr>
              <a:t>※</a:t>
            </a:r>
            <a:r>
              <a:rPr lang="ja-JP" altLang="en-US" sz="1108" dirty="0">
                <a:solidFill>
                  <a:schemeClr val="tx1"/>
                </a:solidFill>
              </a:rPr>
              <a:t>旧カリキュラム受講者は初回の更新時は従前の例による。）</a:t>
            </a:r>
            <a:endParaRPr lang="en-US" altLang="ja-JP" sz="1108" dirty="0">
              <a:solidFill>
                <a:schemeClr val="tx1"/>
              </a:solidFill>
            </a:endParaRPr>
          </a:p>
          <a:p>
            <a:pPr marL="159731" indent="-159731">
              <a:lnSpc>
                <a:spcPct val="110000"/>
              </a:lnSpc>
            </a:pPr>
            <a:endParaRPr lang="en-US" altLang="ja-JP" sz="738" dirty="0">
              <a:solidFill>
                <a:schemeClr val="tx1"/>
              </a:solidFill>
            </a:endParaRPr>
          </a:p>
          <a:p>
            <a:pPr marL="159731" indent="-159731">
              <a:lnSpc>
                <a:spcPct val="110000"/>
              </a:lnSpc>
            </a:pPr>
            <a:r>
              <a:rPr lang="ja-JP" altLang="en-US" sz="1108" dirty="0">
                <a:solidFill>
                  <a:schemeClr val="tx1"/>
                </a:solidFill>
              </a:rPr>
              <a:t>○　さらに、地域づくり、人材育成、困難事例への対応など地域の中核的な役割を担う専門職を育成するとともに、相談支援専門員のキャリアパスを明確にし、目指すべき将来像及びやりがいをもって長期に働ける環境を整えるため、</a:t>
            </a:r>
            <a:r>
              <a:rPr lang="ja-JP" altLang="en-US" sz="1108" b="1" u="sng" dirty="0">
                <a:solidFill>
                  <a:schemeClr val="tx1"/>
                </a:solidFill>
              </a:rPr>
              <a:t>主任相談支援専門員研修を創設</a:t>
            </a:r>
            <a:r>
              <a:rPr lang="ja-JP" altLang="en-US" sz="1108" dirty="0">
                <a:solidFill>
                  <a:schemeClr val="tx1"/>
                </a:solidFill>
              </a:rPr>
              <a:t>。</a:t>
            </a:r>
            <a:endParaRPr lang="en-US" altLang="ja-JP" sz="1108" dirty="0">
              <a:solidFill>
                <a:schemeClr val="tx1"/>
              </a:solidFill>
            </a:endParaRPr>
          </a:p>
        </p:txBody>
      </p:sp>
      <p:sp>
        <p:nvSpPr>
          <p:cNvPr id="42" name="加算記号 41"/>
          <p:cNvSpPr/>
          <p:nvPr/>
        </p:nvSpPr>
        <p:spPr>
          <a:xfrm>
            <a:off x="6280112" y="2648358"/>
            <a:ext cx="416785" cy="347714"/>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7" name="AutoShape 10"/>
          <p:cNvSpPr>
            <a:spLocks noChangeArrowheads="1"/>
          </p:cNvSpPr>
          <p:nvPr/>
        </p:nvSpPr>
        <p:spPr bwMode="auto">
          <a:xfrm rot="5400000">
            <a:off x="3290455" y="4929536"/>
            <a:ext cx="551468" cy="159068"/>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84390" tIns="42196" rIns="84390" bIns="42196" anchor="ctr"/>
          <a:lstStyle/>
          <a:p>
            <a:pPr fontAlgn="base">
              <a:spcBef>
                <a:spcPct val="0"/>
              </a:spcBef>
              <a:spcAft>
                <a:spcPct val="0"/>
              </a:spcAft>
            </a:pPr>
            <a:endParaRPr lang="ja-JP" altLang="en-US" sz="2215" dirty="0">
              <a:solidFill>
                <a:srgbClr val="000000"/>
              </a:solidFill>
            </a:endParaRPr>
          </a:p>
        </p:txBody>
      </p:sp>
      <p:sp>
        <p:nvSpPr>
          <p:cNvPr id="48" name="Rectangle 7"/>
          <p:cNvSpPr>
            <a:spLocks noChangeArrowheads="1"/>
          </p:cNvSpPr>
          <p:nvPr/>
        </p:nvSpPr>
        <p:spPr bwMode="auto">
          <a:xfrm>
            <a:off x="3696114" y="4573427"/>
            <a:ext cx="1319817" cy="9366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84390" tIns="42196" rIns="84390" bIns="42196" anchor="ctr"/>
          <a:lstStyle/>
          <a:p>
            <a:pPr algn="ctr" fontAlgn="base">
              <a:spcBef>
                <a:spcPct val="0"/>
              </a:spcBef>
              <a:spcAft>
                <a:spcPct val="0"/>
              </a:spcAft>
            </a:pPr>
            <a:r>
              <a:rPr lang="ja-JP" altLang="en-US" sz="1108" b="1" dirty="0">
                <a:solidFill>
                  <a:srgbClr val="000000"/>
                </a:solidFill>
                <a:latin typeface="Arial" charset="0"/>
              </a:rPr>
              <a:t>相談支援</a:t>
            </a:r>
            <a:endParaRPr lang="en-US" altLang="ja-JP" sz="1108" b="1" dirty="0">
              <a:solidFill>
                <a:srgbClr val="000000"/>
              </a:solidFill>
              <a:latin typeface="Arial" charset="0"/>
            </a:endParaRPr>
          </a:p>
          <a:p>
            <a:pPr algn="ctr" fontAlgn="base">
              <a:spcBef>
                <a:spcPct val="0"/>
              </a:spcBef>
              <a:spcAft>
                <a:spcPct val="0"/>
              </a:spcAft>
            </a:pPr>
            <a:r>
              <a:rPr lang="ja-JP" altLang="en-US" sz="1108" b="1" dirty="0">
                <a:solidFill>
                  <a:srgbClr val="000000"/>
                </a:solidFill>
                <a:latin typeface="Arial" charset="0"/>
              </a:rPr>
              <a:t>専門員</a:t>
            </a:r>
            <a:endParaRPr lang="en-US" altLang="ja-JP" sz="1108" b="1" dirty="0">
              <a:solidFill>
                <a:srgbClr val="000000"/>
              </a:solidFill>
              <a:latin typeface="Arial" charset="0"/>
            </a:endParaRPr>
          </a:p>
          <a:p>
            <a:pPr algn="ctr" fontAlgn="base">
              <a:spcBef>
                <a:spcPct val="0"/>
              </a:spcBef>
              <a:spcAft>
                <a:spcPct val="0"/>
              </a:spcAft>
            </a:pPr>
            <a:r>
              <a:rPr lang="ja-JP" altLang="en-US" sz="1108" b="1" dirty="0">
                <a:solidFill>
                  <a:srgbClr val="000000"/>
                </a:solidFill>
                <a:latin typeface="Arial" charset="0"/>
              </a:rPr>
              <a:t>として配置</a:t>
            </a:r>
            <a:endParaRPr lang="en-US" altLang="ja-JP" sz="1108" b="1" dirty="0">
              <a:solidFill>
                <a:srgbClr val="000000"/>
              </a:solidFill>
              <a:latin typeface="Arial" charset="0"/>
            </a:endParaRPr>
          </a:p>
        </p:txBody>
      </p:sp>
      <p:sp>
        <p:nvSpPr>
          <p:cNvPr id="55" name="正方形/長方形 54"/>
          <p:cNvSpPr/>
          <p:nvPr/>
        </p:nvSpPr>
        <p:spPr>
          <a:xfrm>
            <a:off x="7632482" y="2970867"/>
            <a:ext cx="1273175" cy="77357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15" b="1" dirty="0">
                <a:solidFill>
                  <a:schemeClr val="tx1"/>
                </a:solidFill>
              </a:rPr>
              <a:t>相談支援専門員</a:t>
            </a:r>
            <a:endParaRPr lang="en-US" altLang="ja-JP" sz="1015" b="1" dirty="0">
              <a:solidFill>
                <a:schemeClr val="tx1"/>
              </a:solidFill>
            </a:endParaRPr>
          </a:p>
          <a:p>
            <a:pPr algn="ctr"/>
            <a:r>
              <a:rPr lang="ja-JP" altLang="en-US" sz="1015" b="1" dirty="0">
                <a:solidFill>
                  <a:schemeClr val="tx1"/>
                </a:solidFill>
              </a:rPr>
              <a:t>としての要件更新</a:t>
            </a:r>
            <a:endParaRPr lang="en-US" altLang="ja-JP" sz="1015" b="1" dirty="0">
              <a:solidFill>
                <a:schemeClr val="tx1"/>
              </a:solidFill>
            </a:endParaRPr>
          </a:p>
        </p:txBody>
      </p:sp>
      <p:sp>
        <p:nvSpPr>
          <p:cNvPr id="65" name="加算記号 64"/>
          <p:cNvSpPr/>
          <p:nvPr/>
        </p:nvSpPr>
        <p:spPr>
          <a:xfrm>
            <a:off x="2532325" y="4243466"/>
            <a:ext cx="416785" cy="347714"/>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6" name="加算記号 65"/>
          <p:cNvSpPr/>
          <p:nvPr/>
        </p:nvSpPr>
        <p:spPr>
          <a:xfrm>
            <a:off x="6276712" y="4244802"/>
            <a:ext cx="416785" cy="347714"/>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76765" y="5777162"/>
            <a:ext cx="4790279" cy="774315"/>
          </a:xfrm>
          <a:prstGeom prst="rect">
            <a:avLst/>
          </a:prstGeom>
          <a:solidFill>
            <a:schemeClr val="bg1"/>
          </a:solidFill>
          <a:ln>
            <a:solidFill>
              <a:schemeClr val="tx1"/>
            </a:solidFill>
            <a:prstDash val="dash"/>
          </a:ln>
        </p:spPr>
        <p:txBody>
          <a:bodyPr wrap="square" rtlCol="0">
            <a:spAutoFit/>
          </a:bodyPr>
          <a:lstStyle/>
          <a:p>
            <a:r>
              <a:rPr lang="ja-JP" altLang="en-US" sz="1108" dirty="0"/>
              <a:t>一定の実務経験の要件</a:t>
            </a:r>
            <a:r>
              <a:rPr lang="en-US" altLang="ja-JP" sz="1108" dirty="0"/>
              <a:t>(</a:t>
            </a:r>
            <a:r>
              <a:rPr lang="ja-JP" altLang="en-US" sz="1108" dirty="0"/>
              <a:t>注</a:t>
            </a:r>
            <a:r>
              <a:rPr lang="en-US" altLang="ja-JP" sz="1108" dirty="0"/>
              <a:t>)</a:t>
            </a:r>
          </a:p>
          <a:p>
            <a:r>
              <a:rPr lang="ja-JP" altLang="en-US" sz="1108" dirty="0"/>
              <a:t>　　（現任研修は①、更新研修は①又は②のいずれかに該当する場合）</a:t>
            </a:r>
            <a:endParaRPr lang="en-US" altLang="ja-JP" sz="1108" dirty="0"/>
          </a:p>
          <a:p>
            <a:r>
              <a:rPr lang="ja-JP" altLang="en-US" sz="1108" dirty="0"/>
              <a:t>　　①過去５年間に２年以上の相談支援の実務経験がある</a:t>
            </a:r>
            <a:endParaRPr lang="en-US" altLang="ja-JP" sz="1108" dirty="0"/>
          </a:p>
          <a:p>
            <a:r>
              <a:rPr lang="ja-JP" altLang="en-US" sz="1108" dirty="0"/>
              <a:t>　　②現に相談支援業務に従事している</a:t>
            </a:r>
            <a:endParaRPr lang="en-US" altLang="ja-JP" sz="1108" dirty="0"/>
          </a:p>
        </p:txBody>
      </p:sp>
      <p:sp>
        <p:nvSpPr>
          <p:cNvPr id="41" name="加算記号 40"/>
          <p:cNvSpPr/>
          <p:nvPr/>
        </p:nvSpPr>
        <p:spPr>
          <a:xfrm>
            <a:off x="4975893" y="4800118"/>
            <a:ext cx="471035" cy="415666"/>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6" name="正方形/長方形 45"/>
          <p:cNvSpPr/>
          <p:nvPr/>
        </p:nvSpPr>
        <p:spPr>
          <a:xfrm>
            <a:off x="6004392" y="5500401"/>
            <a:ext cx="1490744" cy="262829"/>
          </a:xfrm>
          <a:prstGeom prst="rect">
            <a:avLst/>
          </a:prstGeom>
        </p:spPr>
        <p:txBody>
          <a:bodyPr wrap="square">
            <a:spAutoFit/>
          </a:bodyPr>
          <a:lstStyle/>
          <a:p>
            <a:pPr algn="ctr"/>
            <a:r>
              <a:rPr lang="ja-JP" altLang="en-US" sz="1108" dirty="0"/>
              <a:t>３年以上の実務</a:t>
            </a:r>
            <a:endParaRPr lang="en-US" altLang="ja-JP" sz="1108" dirty="0"/>
          </a:p>
        </p:txBody>
      </p:sp>
      <p:sp>
        <p:nvSpPr>
          <p:cNvPr id="5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9" name="スライド番号プレースホルダー 8"/>
          <p:cNvSpPr>
            <a:spLocks noGrp="1"/>
          </p:cNvSpPr>
          <p:nvPr>
            <p:ph type="sldNum" sz="quarter" idx="12"/>
          </p:nvPr>
        </p:nvSpPr>
        <p:spPr>
          <a:xfrm>
            <a:off x="7086600" y="6588668"/>
            <a:ext cx="2057400" cy="365125"/>
          </a:xfrm>
        </p:spPr>
        <p:txBody>
          <a:bodyPr/>
          <a:lstStyle/>
          <a:p>
            <a:pPr>
              <a:defRPr/>
            </a:pPr>
            <a:fld id="{804D6B79-3AEB-42FE-A736-A41F7AEA0445}" type="slidenum">
              <a:rPr lang="en-US" altLang="ja-JP" smtClean="0"/>
              <a:pPr>
                <a:defRPr/>
              </a:pPr>
              <a:t>30</a:t>
            </a:fld>
            <a:endParaRPr lang="en-US" altLang="ja-JP"/>
          </a:p>
        </p:txBody>
      </p:sp>
      <p:sp>
        <p:nvSpPr>
          <p:cNvPr id="49" name="テキスト ボックス 48"/>
          <p:cNvSpPr txBox="1"/>
          <p:nvPr/>
        </p:nvSpPr>
        <p:spPr>
          <a:xfrm>
            <a:off x="4912670" y="6604084"/>
            <a:ext cx="4104456" cy="253916"/>
          </a:xfrm>
          <a:prstGeom prst="rect">
            <a:avLst/>
          </a:prstGeom>
          <a:noFill/>
        </p:spPr>
        <p:txBody>
          <a:bodyPr wrap="square" rtlCol="0">
            <a:spAutoFit/>
          </a:bodyPr>
          <a:lstStyle/>
          <a:p>
            <a:r>
              <a:rPr lang="ja-JP" altLang="en-US" sz="1050" dirty="0" smtClean="0"/>
              <a:t>出典：第</a:t>
            </a:r>
            <a:r>
              <a:rPr lang="en-US" altLang="ja-JP" sz="1050" dirty="0" smtClean="0"/>
              <a:t>89</a:t>
            </a:r>
            <a:r>
              <a:rPr lang="ja-JP" altLang="en-US" sz="1050" dirty="0" smtClean="0"/>
              <a:t>回社会保障審議会障害者部会（</a:t>
            </a:r>
            <a:r>
              <a:rPr lang="en-US" altLang="ja-JP" sz="1050" dirty="0" smtClean="0"/>
              <a:t>H30.3.2</a:t>
            </a:r>
            <a:r>
              <a:rPr lang="ja-JP" altLang="en-US" sz="1050" dirty="0" smtClean="0"/>
              <a:t>）　資料３</a:t>
            </a:r>
            <a:r>
              <a:rPr kumimoji="1" lang="ja-JP" altLang="en-US" sz="1050" dirty="0" smtClean="0"/>
              <a:t>　</a:t>
            </a:r>
            <a:endParaRPr kumimoji="1" lang="ja-JP" altLang="en-US" sz="1050" dirty="0"/>
          </a:p>
        </p:txBody>
      </p:sp>
    </p:spTree>
    <p:extLst>
      <p:ext uri="{BB962C8B-B14F-4D97-AF65-F5344CB8AC3E}">
        <p14:creationId xmlns:p14="http://schemas.microsoft.com/office/powerpoint/2010/main" val="3280728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07413466"/>
              </p:ext>
            </p:extLst>
          </p:nvPr>
        </p:nvGraphicFramePr>
        <p:xfrm>
          <a:off x="4316819" y="851507"/>
          <a:ext cx="4675898" cy="2185181"/>
        </p:xfrm>
        <a:graphic>
          <a:graphicData uri="http://schemas.openxmlformats.org/drawingml/2006/table">
            <a:tbl>
              <a:tblPr firstRow="1" bandRow="1">
                <a:tableStyleId>{5940675A-B579-460E-94D1-54222C63F5DA}</a:tableStyleId>
              </a:tblPr>
              <a:tblGrid>
                <a:gridCol w="567898">
                  <a:extLst>
                    <a:ext uri="{9D8B030D-6E8A-4147-A177-3AD203B41FA5}">
                      <a16:colId xmlns:a16="http://schemas.microsoft.com/office/drawing/2014/main" val="20000"/>
                    </a:ext>
                  </a:extLst>
                </a:gridCol>
                <a:gridCol w="3287683">
                  <a:extLst>
                    <a:ext uri="{9D8B030D-6E8A-4147-A177-3AD203B41FA5}">
                      <a16:colId xmlns:a16="http://schemas.microsoft.com/office/drawing/2014/main" val="20001"/>
                    </a:ext>
                  </a:extLst>
                </a:gridCol>
                <a:gridCol w="820317">
                  <a:extLst>
                    <a:ext uri="{9D8B030D-6E8A-4147-A177-3AD203B41FA5}">
                      <a16:colId xmlns:a16="http://schemas.microsoft.com/office/drawing/2014/main" val="20002"/>
                    </a:ext>
                  </a:extLst>
                </a:gridCol>
              </a:tblGrid>
              <a:tr h="232117">
                <a:tc gridSpan="2">
                  <a:txBody>
                    <a:bodyPr/>
                    <a:lstStyle/>
                    <a:p>
                      <a:pPr algn="ctr"/>
                      <a:r>
                        <a:rPr kumimoji="1" lang="ja-JP" altLang="en-US" sz="1000" b="1" dirty="0"/>
                        <a:t>初任者研修（見直し後）</a:t>
                      </a:r>
                    </a:p>
                  </a:txBody>
                  <a:tcPr marT="42203" marB="42203">
                    <a:solidFill>
                      <a:srgbClr val="B2ECE0"/>
                    </a:solidFill>
                  </a:tcPr>
                </a:tc>
                <a:tc hMerge="1">
                  <a:txBody>
                    <a:bodyPr/>
                    <a:lstStyle/>
                    <a:p>
                      <a:endParaRPr kumimoji="1" lang="ja-JP" altLang="en-US"/>
                    </a:p>
                  </a:txBody>
                  <a:tcPr/>
                </a:tc>
                <a:tc>
                  <a:txBody>
                    <a:bodyPr/>
                    <a:lstStyle/>
                    <a:p>
                      <a:r>
                        <a:rPr kumimoji="1" lang="ja-JP" altLang="en-US" sz="1000" dirty="0"/>
                        <a:t>時間数</a:t>
                      </a:r>
                    </a:p>
                  </a:txBody>
                  <a:tcPr marT="42203" marB="42203">
                    <a:solidFill>
                      <a:srgbClr val="B2ECE0"/>
                    </a:solidFill>
                  </a:tcPr>
                </a:tc>
                <a:extLst>
                  <a:ext uri="{0D108BD9-81ED-4DB2-BD59-A6C34878D82A}">
                    <a16:rowId xmlns:a16="http://schemas.microsoft.com/office/drawing/2014/main" val="10000"/>
                  </a:ext>
                </a:extLst>
              </a:tr>
              <a:tr h="365760">
                <a:tc rowSpan="3">
                  <a:txBody>
                    <a:bodyPr/>
                    <a:lstStyle/>
                    <a:p>
                      <a:pPr algn="ctr"/>
                      <a:r>
                        <a:rPr kumimoji="1" lang="ja-JP" altLang="en-US" sz="900" dirty="0"/>
                        <a:t>講義</a:t>
                      </a:r>
                    </a:p>
                  </a:txBody>
                  <a:tcPr marT="42203" marB="42203" anchor="ctr">
                    <a:lnB w="12700" cap="flat" cmpd="sng" algn="ctr">
                      <a:solidFill>
                        <a:schemeClr val="tx1"/>
                      </a:solidFill>
                      <a:prstDash val="solid"/>
                      <a:round/>
                      <a:headEnd type="none" w="med" len="med"/>
                      <a:tailEnd type="none" w="med" len="med"/>
                    </a:lnB>
                  </a:tcPr>
                </a:tc>
                <a:tc>
                  <a:txBody>
                    <a:bodyPr/>
                    <a:lstStyle/>
                    <a:p>
                      <a:r>
                        <a:rPr kumimoji="1" lang="ja-JP" altLang="en-US" sz="900" dirty="0"/>
                        <a:t>障害者の地域支援と相談支援従事者（サービス管理責任者・児童発達支援管理責任者）の役割に関する講義</a:t>
                      </a:r>
                    </a:p>
                  </a:txBody>
                  <a:tcPr marT="42203" marB="42203" anchor="ctr"/>
                </a:tc>
                <a:tc>
                  <a:txBody>
                    <a:bodyPr/>
                    <a:lstStyle/>
                    <a:p>
                      <a:pPr algn="ctr"/>
                      <a:r>
                        <a:rPr kumimoji="1" lang="ja-JP" altLang="en-US" sz="1000" dirty="0"/>
                        <a:t>５ｈ</a:t>
                      </a:r>
                    </a:p>
                  </a:txBody>
                  <a:tcPr marT="42203" marB="42203" anchor="ctr"/>
                </a:tc>
                <a:extLst>
                  <a:ext uri="{0D108BD9-81ED-4DB2-BD59-A6C34878D82A}">
                    <a16:rowId xmlns:a16="http://schemas.microsoft.com/office/drawing/2014/main" val="10001"/>
                  </a:ext>
                </a:extLst>
              </a:tr>
              <a:tr h="506437">
                <a:tc vMerge="1">
                  <a:txBody>
                    <a:bodyPr/>
                    <a:lstStyle/>
                    <a:p>
                      <a:endParaRPr kumimoji="1" lang="ja-JP" altLang="en-US" sz="900" dirty="0"/>
                    </a:p>
                  </a:txBody>
                  <a:tcPr/>
                </a:tc>
                <a:tc>
                  <a:txBody>
                    <a:bodyPr/>
                    <a:lstStyle/>
                    <a:p>
                      <a:r>
                        <a:rPr kumimoji="1" lang="ja-JP" altLang="en-US" sz="900" dirty="0"/>
                        <a:t>障害者の日常生活及び社会生活を総合的に支援するための法律及び児童福祉法の概要並びにサービス提供のプロセスに関する講義</a:t>
                      </a:r>
                    </a:p>
                  </a:txBody>
                  <a:tcPr marT="42203" marB="42203" anchor="ctr"/>
                </a:tc>
                <a:tc>
                  <a:txBody>
                    <a:bodyPr/>
                    <a:lstStyle/>
                    <a:p>
                      <a:pPr algn="ctr"/>
                      <a:r>
                        <a:rPr kumimoji="1" lang="ja-JP" altLang="en-US" sz="1000" dirty="0"/>
                        <a:t>３ｈ</a:t>
                      </a:r>
                    </a:p>
                  </a:txBody>
                  <a:tcPr marT="42203" marB="42203" anchor="ctr"/>
                </a:tc>
                <a:extLst>
                  <a:ext uri="{0D108BD9-81ED-4DB2-BD59-A6C34878D82A}">
                    <a16:rowId xmlns:a16="http://schemas.microsoft.com/office/drawing/2014/main" val="10002"/>
                  </a:ext>
                </a:extLst>
              </a:tr>
              <a:tr h="232117">
                <a:tc vMerge="1">
                  <a:txBody>
                    <a:bodyPr/>
                    <a:lstStyle/>
                    <a:p>
                      <a:endParaRPr kumimoji="1" lang="ja-JP" altLang="en-US" sz="900" dirty="0"/>
                    </a:p>
                  </a:txBody>
                  <a:tcPr/>
                </a:tc>
                <a:tc>
                  <a:txBody>
                    <a:bodyPr/>
                    <a:lstStyle/>
                    <a:p>
                      <a:r>
                        <a:rPr kumimoji="1" lang="ja-JP" altLang="en-US" sz="900" dirty="0"/>
                        <a:t>相談支援におけるケアマネジメント手法に関する講義</a:t>
                      </a:r>
                    </a:p>
                  </a:txBody>
                  <a:tcPr marT="42203" marB="42203"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３ｈ</a:t>
                      </a:r>
                    </a:p>
                  </a:txBody>
                  <a:tcPr marT="42203" marB="42203" anchor="ctr"/>
                </a:tc>
                <a:extLst>
                  <a:ext uri="{0D108BD9-81ED-4DB2-BD59-A6C34878D82A}">
                    <a16:rowId xmlns:a16="http://schemas.microsoft.com/office/drawing/2014/main" val="10003"/>
                  </a:ext>
                </a:extLst>
              </a:tr>
              <a:tr h="365760">
                <a:tc>
                  <a:txBody>
                    <a:bodyPr/>
                    <a:lstStyle/>
                    <a:p>
                      <a:pPr marL="0" indent="0" algn="ctr"/>
                      <a:r>
                        <a:rPr kumimoji="1" lang="ja-JP" altLang="en-US" sz="900" dirty="0"/>
                        <a:t>講義及び演習</a:t>
                      </a:r>
                    </a:p>
                  </a:txBody>
                  <a:tcPr marL="45720" marR="45720"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aseline="0" dirty="0"/>
                        <a:t>ケアマネジメントプロセスに関する講義及び演習</a:t>
                      </a:r>
                      <a:endParaRPr kumimoji="1" lang="en-US" altLang="ja-JP" sz="900" baseline="0" dirty="0"/>
                    </a:p>
                  </a:txBody>
                  <a:tcPr marT="42203" marB="42203"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３１．５ｈ</a:t>
                      </a:r>
                    </a:p>
                  </a:txBody>
                  <a:tcPr marT="42203" marB="42203" anchor="ctr"/>
                </a:tc>
                <a:extLst>
                  <a:ext uri="{0D108BD9-81ED-4DB2-BD59-A6C34878D82A}">
                    <a16:rowId xmlns:a16="http://schemas.microsoft.com/office/drawing/2014/main" val="10007"/>
                  </a:ext>
                </a:extLst>
              </a:tr>
              <a:tr h="232117">
                <a:tc>
                  <a:txBody>
                    <a:bodyPr/>
                    <a:lstStyle/>
                    <a:p>
                      <a:pPr algn="ctr"/>
                      <a:r>
                        <a:rPr kumimoji="1" lang="ja-JP" altLang="en-US" sz="900" dirty="0"/>
                        <a:t>実習</a:t>
                      </a:r>
                    </a:p>
                  </a:txBody>
                  <a:tcPr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aseline="0" dirty="0"/>
                        <a:t>相談支援の基礎技術に関する実習</a:t>
                      </a:r>
                      <a:endParaRPr kumimoji="1" lang="en-US" altLang="ja-JP" sz="900" baseline="0" dirty="0"/>
                    </a:p>
                  </a:txBody>
                  <a:tcPr marT="42203" marB="42203" anchor="ctr"/>
                </a:tc>
                <a:tc>
                  <a:txBody>
                    <a:bodyPr/>
                    <a:lstStyle/>
                    <a:p>
                      <a:pPr algn="ctr"/>
                      <a:r>
                        <a:rPr kumimoji="1" lang="ja-JP" altLang="en-US" sz="1000" dirty="0"/>
                        <a:t>－</a:t>
                      </a:r>
                    </a:p>
                  </a:txBody>
                  <a:tcPr marT="42203" marB="42203" anchor="ctr"/>
                </a:tc>
                <a:extLst>
                  <a:ext uri="{0D108BD9-81ED-4DB2-BD59-A6C34878D82A}">
                    <a16:rowId xmlns:a16="http://schemas.microsoft.com/office/drawing/2014/main" val="10005"/>
                  </a:ext>
                </a:extLst>
              </a:tr>
              <a:tr h="232117">
                <a:tc>
                  <a:txBody>
                    <a:bodyPr/>
                    <a:lstStyle/>
                    <a:p>
                      <a:pPr algn="ctr"/>
                      <a:endParaRPr kumimoji="1" lang="ja-JP" altLang="en-US" sz="1000" dirty="0"/>
                    </a:p>
                  </a:txBody>
                  <a:tcPr marT="42203" marB="42203" vert="eaVert">
                    <a:lnT w="12700" cap="flat" cmpd="sng" algn="ctr">
                      <a:solidFill>
                        <a:schemeClr val="tx1"/>
                      </a:solidFill>
                      <a:prstDash val="solid"/>
                      <a:round/>
                      <a:headEnd type="none" w="med" len="med"/>
                      <a:tailEnd type="none" w="med" len="med"/>
                    </a:lnT>
                    <a:solidFill>
                      <a:srgbClr val="B2ECE0"/>
                    </a:solidFill>
                  </a:tcPr>
                </a:tc>
                <a:tc>
                  <a:txBody>
                    <a:bodyPr/>
                    <a:lstStyle/>
                    <a:p>
                      <a:r>
                        <a:rPr kumimoji="1" lang="ja-JP" altLang="en-US" sz="1000" dirty="0"/>
                        <a:t>合計</a:t>
                      </a:r>
                    </a:p>
                  </a:txBody>
                  <a:tcPr marT="42203" marB="42203" anchor="ctr">
                    <a:solidFill>
                      <a:srgbClr val="B2ECE0"/>
                    </a:solidFill>
                  </a:tcPr>
                </a:tc>
                <a:tc>
                  <a:txBody>
                    <a:bodyPr/>
                    <a:lstStyle/>
                    <a:p>
                      <a:pPr algn="ctr"/>
                      <a:r>
                        <a:rPr kumimoji="1" lang="ja-JP" altLang="en-US" sz="1000" dirty="0"/>
                        <a:t>４２．５ｈ</a:t>
                      </a:r>
                    </a:p>
                  </a:txBody>
                  <a:tcPr marT="42203" marB="42203" anchor="ctr">
                    <a:solidFill>
                      <a:srgbClr val="B2ECE0"/>
                    </a:solidFill>
                  </a:tcPr>
                </a:tc>
                <a:extLst>
                  <a:ext uri="{0D108BD9-81ED-4DB2-BD59-A6C34878D82A}">
                    <a16:rowId xmlns:a16="http://schemas.microsoft.com/office/drawing/2014/main" val="10011"/>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46952227"/>
              </p:ext>
            </p:extLst>
          </p:nvPr>
        </p:nvGraphicFramePr>
        <p:xfrm>
          <a:off x="4323452" y="3074227"/>
          <a:ext cx="4671692" cy="1763119"/>
        </p:xfrm>
        <a:graphic>
          <a:graphicData uri="http://schemas.openxmlformats.org/drawingml/2006/table">
            <a:tbl>
              <a:tblPr firstRow="1" bandRow="1">
                <a:tableStyleId>{5940675A-B579-460E-94D1-54222C63F5DA}</a:tableStyleId>
              </a:tblPr>
              <a:tblGrid>
                <a:gridCol w="559173">
                  <a:extLst>
                    <a:ext uri="{9D8B030D-6E8A-4147-A177-3AD203B41FA5}">
                      <a16:colId xmlns:a16="http://schemas.microsoft.com/office/drawing/2014/main" val="20000"/>
                    </a:ext>
                  </a:extLst>
                </a:gridCol>
                <a:gridCol w="3289775">
                  <a:extLst>
                    <a:ext uri="{9D8B030D-6E8A-4147-A177-3AD203B41FA5}">
                      <a16:colId xmlns:a16="http://schemas.microsoft.com/office/drawing/2014/main" val="20001"/>
                    </a:ext>
                  </a:extLst>
                </a:gridCol>
                <a:gridCol w="822744">
                  <a:extLst>
                    <a:ext uri="{9D8B030D-6E8A-4147-A177-3AD203B41FA5}">
                      <a16:colId xmlns:a16="http://schemas.microsoft.com/office/drawing/2014/main" val="20002"/>
                    </a:ext>
                  </a:extLst>
                </a:gridCol>
              </a:tblGrid>
              <a:tr h="232117">
                <a:tc gridSpan="2">
                  <a:txBody>
                    <a:bodyPr/>
                    <a:lstStyle/>
                    <a:p>
                      <a:pPr algn="ctr"/>
                      <a:r>
                        <a:rPr kumimoji="1" lang="ja-JP" altLang="en-US" sz="1000" b="1" dirty="0"/>
                        <a:t>現任研修（見直し後）</a:t>
                      </a:r>
                    </a:p>
                  </a:txBody>
                  <a:tcPr marT="42203" marB="42203">
                    <a:solidFill>
                      <a:srgbClr val="FFFFCC"/>
                    </a:solidFill>
                  </a:tcPr>
                </a:tc>
                <a:tc hMerge="1">
                  <a:txBody>
                    <a:bodyPr/>
                    <a:lstStyle/>
                    <a:p>
                      <a:endParaRPr kumimoji="1" lang="ja-JP" altLang="en-US"/>
                    </a:p>
                  </a:txBody>
                  <a:tcPr/>
                </a:tc>
                <a:tc>
                  <a:txBody>
                    <a:bodyPr/>
                    <a:lstStyle/>
                    <a:p>
                      <a:pPr algn="ctr"/>
                      <a:r>
                        <a:rPr kumimoji="1" lang="ja-JP" altLang="en-US" sz="1000" dirty="0"/>
                        <a:t>時間数</a:t>
                      </a:r>
                    </a:p>
                  </a:txBody>
                  <a:tcPr marT="42203" marB="42203">
                    <a:solidFill>
                      <a:srgbClr val="FFFFCC"/>
                    </a:solidFill>
                  </a:tcPr>
                </a:tc>
                <a:extLst>
                  <a:ext uri="{0D108BD9-81ED-4DB2-BD59-A6C34878D82A}">
                    <a16:rowId xmlns:a16="http://schemas.microsoft.com/office/drawing/2014/main" val="10000"/>
                  </a:ext>
                </a:extLst>
              </a:tr>
              <a:tr h="245337">
                <a:tc rowSpan="3">
                  <a:txBody>
                    <a:bodyPr/>
                    <a:lstStyle/>
                    <a:p>
                      <a:pPr algn="ctr"/>
                      <a:r>
                        <a:rPr kumimoji="1" lang="ja-JP" altLang="en-US" sz="900" dirty="0"/>
                        <a:t>講義</a:t>
                      </a:r>
                    </a:p>
                  </a:txBody>
                  <a:tcPr marT="42203" marB="42203" anchor="ctr"/>
                </a:tc>
                <a:tc>
                  <a:txBody>
                    <a:bodyPr/>
                    <a:lstStyle/>
                    <a:p>
                      <a:r>
                        <a:rPr kumimoji="1" lang="ja-JP" altLang="en-US" sz="900" dirty="0"/>
                        <a:t>障害福祉の動向に関する講義</a:t>
                      </a:r>
                    </a:p>
                  </a:txBody>
                  <a:tcPr marT="42203" marB="42203" anchor="ctr"/>
                </a:tc>
                <a:tc>
                  <a:txBody>
                    <a:bodyPr/>
                    <a:lstStyle/>
                    <a:p>
                      <a:pPr algn="ctr"/>
                      <a:r>
                        <a:rPr kumimoji="1" lang="ja-JP" altLang="en-US" sz="1000" dirty="0"/>
                        <a:t>１．５ｈ</a:t>
                      </a:r>
                    </a:p>
                  </a:txBody>
                  <a:tcPr marT="42203" marB="42203" anchor="ctr"/>
                </a:tc>
                <a:extLst>
                  <a:ext uri="{0D108BD9-81ED-4DB2-BD59-A6C34878D82A}">
                    <a16:rowId xmlns:a16="http://schemas.microsoft.com/office/drawing/2014/main" val="10001"/>
                  </a:ext>
                </a:extLst>
              </a:tr>
              <a:tr h="314070">
                <a:tc vMerge="1">
                  <a:txBody>
                    <a:bodyPr/>
                    <a:lstStyle/>
                    <a:p>
                      <a:endParaRPr kumimoji="1" lang="ja-JP" altLang="en-US" sz="900" dirty="0"/>
                    </a:p>
                  </a:txBody>
                  <a:tcPr/>
                </a:tc>
                <a:tc>
                  <a:txBody>
                    <a:bodyPr/>
                    <a:lstStyle/>
                    <a:p>
                      <a:r>
                        <a:rPr kumimoji="1" lang="ja-JP" altLang="en-US" sz="900" dirty="0"/>
                        <a:t>相談支援の基本姿勢及びケアマネジメントの展開に関する講義</a:t>
                      </a:r>
                    </a:p>
                  </a:txBody>
                  <a:tcPr marT="42203" marB="42203"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３ｈ</a:t>
                      </a:r>
                    </a:p>
                  </a:txBody>
                  <a:tcPr marT="42203" marB="42203"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2117">
                <a:tc vMerge="1">
                  <a:txBody>
                    <a:bodyPr/>
                    <a:lstStyle/>
                    <a:p>
                      <a:endParaRPr kumimoji="1" lang="ja-JP" altLang="en-US"/>
                    </a:p>
                  </a:txBody>
                  <a:tcPr/>
                </a:tc>
                <a:tc>
                  <a:txBody>
                    <a:bodyPr/>
                    <a:lstStyle/>
                    <a:p>
                      <a:r>
                        <a:rPr kumimoji="1" lang="ja-JP" altLang="en-US" sz="900" dirty="0"/>
                        <a:t>人材育成の手法に関する講義</a:t>
                      </a:r>
                    </a:p>
                  </a:txBody>
                  <a:tcPr marT="42203" marB="42203"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１．５ｈ</a:t>
                      </a:r>
                    </a:p>
                  </a:txBody>
                  <a:tcPr marT="42203" marB="42203"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432664">
                <a:tc>
                  <a:txBody>
                    <a:bodyPr/>
                    <a:lstStyle/>
                    <a:p>
                      <a:pPr algn="ctr"/>
                      <a:r>
                        <a:rPr kumimoji="1" lang="ja-JP" altLang="en-US" sz="900" dirty="0"/>
                        <a:t>講義及び演習</a:t>
                      </a:r>
                    </a:p>
                  </a:txBody>
                  <a:tcPr marL="45720" marR="45720" marT="42203" marB="42203" anchor="ctr"/>
                </a:tc>
                <a:tc>
                  <a:txBody>
                    <a:bodyPr/>
                    <a:lstStyle/>
                    <a:p>
                      <a:r>
                        <a:rPr kumimoji="1" lang="ja-JP" altLang="en-US" sz="900" dirty="0"/>
                        <a:t>相談援助に関する講義及び演習</a:t>
                      </a:r>
                    </a:p>
                    <a:p>
                      <a:r>
                        <a:rPr kumimoji="1" lang="ja-JP" altLang="en-US" sz="900" dirty="0"/>
                        <a:t>コミュニティワーク</a:t>
                      </a:r>
                    </a:p>
                  </a:txBody>
                  <a:tcPr marT="42203" marB="42203" anchor="ctr"/>
                </a:tc>
                <a:tc>
                  <a:txBody>
                    <a:bodyPr/>
                    <a:lstStyle/>
                    <a:p>
                      <a:pPr algn="ctr"/>
                      <a:r>
                        <a:rPr kumimoji="1" lang="ja-JP" altLang="en-US" sz="1000" dirty="0"/>
                        <a:t>１８ｈ</a:t>
                      </a:r>
                    </a:p>
                  </a:txBody>
                  <a:tcPr marT="42203" marB="42203" anchor="ctr"/>
                </a:tc>
                <a:extLst>
                  <a:ext uri="{0D108BD9-81ED-4DB2-BD59-A6C34878D82A}">
                    <a16:rowId xmlns:a16="http://schemas.microsoft.com/office/drawing/2014/main" val="10004"/>
                  </a:ext>
                </a:extLst>
              </a:tr>
              <a:tr h="252780">
                <a:tc>
                  <a:txBody>
                    <a:bodyPr/>
                    <a:lstStyle/>
                    <a:p>
                      <a:pPr algn="ctr"/>
                      <a:endParaRPr kumimoji="1" lang="ja-JP" altLang="en-US" sz="1000" dirty="0"/>
                    </a:p>
                  </a:txBody>
                  <a:tcPr marT="42203" marB="42203" vert="eaVert">
                    <a:solidFill>
                      <a:srgbClr val="FFFFCC"/>
                    </a:solidFill>
                  </a:tcPr>
                </a:tc>
                <a:tc>
                  <a:txBody>
                    <a:bodyPr/>
                    <a:lstStyle/>
                    <a:p>
                      <a:r>
                        <a:rPr kumimoji="1" lang="ja-JP" altLang="en-US" sz="1000" dirty="0"/>
                        <a:t>合計</a:t>
                      </a:r>
                    </a:p>
                  </a:txBody>
                  <a:tcPr marT="42203" marB="42203" anchor="ctr">
                    <a:solidFill>
                      <a:srgbClr val="FFFFCC"/>
                    </a:solidFill>
                  </a:tcPr>
                </a:tc>
                <a:tc>
                  <a:txBody>
                    <a:bodyPr/>
                    <a:lstStyle/>
                    <a:p>
                      <a:pPr algn="ctr"/>
                      <a:r>
                        <a:rPr kumimoji="1" lang="ja-JP" altLang="en-US" sz="1000" dirty="0"/>
                        <a:t>２４ｈ</a:t>
                      </a:r>
                    </a:p>
                  </a:txBody>
                  <a:tcPr marT="42203" marB="42203" anchor="ctr">
                    <a:solidFill>
                      <a:srgbClr val="FFFFCC"/>
                    </a:solidFill>
                  </a:tcPr>
                </a:tc>
                <a:extLst>
                  <a:ext uri="{0D108BD9-81ED-4DB2-BD59-A6C34878D82A}">
                    <a16:rowId xmlns:a16="http://schemas.microsoft.com/office/drawing/2014/main" val="10006"/>
                  </a:ext>
                </a:extLst>
              </a:tr>
            </a:tbl>
          </a:graphicData>
        </a:graphic>
      </p:graphicFrame>
      <p:sp>
        <p:nvSpPr>
          <p:cNvPr id="2" name="タイトル 1"/>
          <p:cNvSpPr>
            <a:spLocks noGrp="1"/>
          </p:cNvSpPr>
          <p:nvPr>
            <p:ph type="title"/>
          </p:nvPr>
        </p:nvSpPr>
        <p:spPr>
          <a:xfrm>
            <a:off x="457200" y="267723"/>
            <a:ext cx="8229600" cy="385900"/>
          </a:xfrm>
        </p:spPr>
        <p:txBody>
          <a:bodyPr>
            <a:noAutofit/>
          </a:bodyPr>
          <a:lstStyle/>
          <a:p>
            <a:r>
              <a:rPr lang="ja-JP" altLang="en-US" sz="1662" b="1" dirty="0"/>
              <a:t>相談支援専門員研修の告示別表（案）</a:t>
            </a:r>
            <a:endParaRPr lang="ja-JP" altLang="en-US" sz="1292" b="1" dirty="0"/>
          </a:p>
        </p:txBody>
      </p:sp>
      <p:cxnSp>
        <p:nvCxnSpPr>
          <p:cNvPr id="4" name="直線コネクタ 3"/>
          <p:cNvCxnSpPr/>
          <p:nvPr/>
        </p:nvCxnSpPr>
        <p:spPr>
          <a:xfrm>
            <a:off x="-35496" y="730089"/>
            <a:ext cx="9144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3662371209"/>
              </p:ext>
            </p:extLst>
          </p:nvPr>
        </p:nvGraphicFramePr>
        <p:xfrm>
          <a:off x="74430" y="843627"/>
          <a:ext cx="3732027" cy="2030091"/>
        </p:xfrm>
        <a:graphic>
          <a:graphicData uri="http://schemas.openxmlformats.org/drawingml/2006/table">
            <a:tbl>
              <a:tblPr firstRow="1" bandRow="1">
                <a:tableStyleId>{5940675A-B579-460E-94D1-54222C63F5DA}</a:tableStyleId>
              </a:tblPr>
              <a:tblGrid>
                <a:gridCol w="557356">
                  <a:extLst>
                    <a:ext uri="{9D8B030D-6E8A-4147-A177-3AD203B41FA5}">
                      <a16:colId xmlns:a16="http://schemas.microsoft.com/office/drawing/2014/main" val="20000"/>
                    </a:ext>
                  </a:extLst>
                </a:gridCol>
                <a:gridCol w="2356038">
                  <a:extLst>
                    <a:ext uri="{9D8B030D-6E8A-4147-A177-3AD203B41FA5}">
                      <a16:colId xmlns:a16="http://schemas.microsoft.com/office/drawing/2014/main" val="20001"/>
                    </a:ext>
                  </a:extLst>
                </a:gridCol>
                <a:gridCol w="818633">
                  <a:extLst>
                    <a:ext uri="{9D8B030D-6E8A-4147-A177-3AD203B41FA5}">
                      <a16:colId xmlns:a16="http://schemas.microsoft.com/office/drawing/2014/main" val="20002"/>
                    </a:ext>
                  </a:extLst>
                </a:gridCol>
              </a:tblGrid>
              <a:tr h="240385">
                <a:tc gridSpan="2">
                  <a:txBody>
                    <a:bodyPr/>
                    <a:lstStyle/>
                    <a:p>
                      <a:pPr algn="ctr"/>
                      <a:r>
                        <a:rPr kumimoji="1" lang="ja-JP" altLang="en-US" sz="1000" b="1" dirty="0"/>
                        <a:t>初任者研修（現行）</a:t>
                      </a:r>
                    </a:p>
                  </a:txBody>
                  <a:tcPr marT="42203" marB="42203">
                    <a:solidFill>
                      <a:srgbClr val="B2ECE0"/>
                    </a:solidFill>
                  </a:tcPr>
                </a:tc>
                <a:tc hMerge="1">
                  <a:txBody>
                    <a:bodyPr/>
                    <a:lstStyle/>
                    <a:p>
                      <a:endParaRPr kumimoji="1" lang="ja-JP" altLang="en-US"/>
                    </a:p>
                  </a:txBody>
                  <a:tcPr/>
                </a:tc>
                <a:tc>
                  <a:txBody>
                    <a:bodyPr/>
                    <a:lstStyle/>
                    <a:p>
                      <a:r>
                        <a:rPr kumimoji="1" lang="ja-JP" altLang="en-US" sz="1000" dirty="0"/>
                        <a:t>時間数</a:t>
                      </a:r>
                    </a:p>
                  </a:txBody>
                  <a:tcPr marT="42203" marB="42203">
                    <a:solidFill>
                      <a:srgbClr val="B2ECE0"/>
                    </a:solidFill>
                  </a:tcPr>
                </a:tc>
                <a:extLst>
                  <a:ext uri="{0D108BD9-81ED-4DB2-BD59-A6C34878D82A}">
                    <a16:rowId xmlns:a16="http://schemas.microsoft.com/office/drawing/2014/main" val="10000"/>
                  </a:ext>
                </a:extLst>
              </a:tr>
              <a:tr h="707899">
                <a:tc rowSpan="3">
                  <a:txBody>
                    <a:bodyPr/>
                    <a:lstStyle/>
                    <a:p>
                      <a:pPr algn="ctr"/>
                      <a:r>
                        <a:rPr kumimoji="1" lang="ja-JP" altLang="en-US" sz="900" dirty="0"/>
                        <a:t>講義</a:t>
                      </a:r>
                    </a:p>
                  </a:txBody>
                  <a:tcPr marT="42203" marB="42203" anchor="ctr">
                    <a:lnB w="12700" cap="flat" cmpd="sng" algn="ctr">
                      <a:solidFill>
                        <a:schemeClr val="tx1"/>
                      </a:solidFill>
                      <a:prstDash val="solid"/>
                      <a:round/>
                      <a:headEnd type="none" w="med" len="med"/>
                      <a:tailEnd type="none" w="med" len="med"/>
                    </a:lnB>
                  </a:tcPr>
                </a:tc>
                <a:tc>
                  <a:txBody>
                    <a:bodyPr/>
                    <a:lstStyle/>
                    <a:p>
                      <a:r>
                        <a:rPr kumimoji="1" lang="ja-JP" altLang="en-US" sz="900" dirty="0"/>
                        <a:t>障害者の日常生活及び社会生活を総合的に支援するための法律及び児童福祉法も概要並びに相談支援従事者の役割に関する講義</a:t>
                      </a:r>
                    </a:p>
                  </a:txBody>
                  <a:tcPr marT="42203" marB="42203" anchor="ctr"/>
                </a:tc>
                <a:tc>
                  <a:txBody>
                    <a:bodyPr/>
                    <a:lstStyle/>
                    <a:p>
                      <a:pPr algn="ctr"/>
                      <a:r>
                        <a:rPr kumimoji="1" lang="ja-JP" altLang="en-US" sz="1000" dirty="0"/>
                        <a:t>６．５ｈ</a:t>
                      </a:r>
                    </a:p>
                  </a:txBody>
                  <a:tcPr marT="42203" marB="42203" anchor="ctr"/>
                </a:tc>
                <a:extLst>
                  <a:ext uri="{0D108BD9-81ED-4DB2-BD59-A6C34878D82A}">
                    <a16:rowId xmlns:a16="http://schemas.microsoft.com/office/drawing/2014/main" val="10001"/>
                  </a:ext>
                </a:extLst>
              </a:tr>
              <a:tr h="275350">
                <a:tc vMerge="1">
                  <a:txBody>
                    <a:bodyPr/>
                    <a:lstStyle/>
                    <a:p>
                      <a:endParaRPr kumimoji="1" lang="ja-JP" altLang="en-US"/>
                    </a:p>
                  </a:txBody>
                  <a:tcPr/>
                </a:tc>
                <a:tc>
                  <a:txBody>
                    <a:bodyPr/>
                    <a:lstStyle/>
                    <a:p>
                      <a:r>
                        <a:rPr kumimoji="1" lang="ja-JP" altLang="en-US" sz="900" dirty="0"/>
                        <a:t>ケアマネジメントの手法に関する講義</a:t>
                      </a:r>
                    </a:p>
                  </a:txBody>
                  <a:tcPr marT="42203" marB="42203" anchor="ctr"/>
                </a:tc>
                <a:tc>
                  <a:txBody>
                    <a:bodyPr/>
                    <a:lstStyle/>
                    <a:p>
                      <a:pPr algn="ctr"/>
                      <a:r>
                        <a:rPr kumimoji="1" lang="ja-JP" altLang="en-US" sz="1000" dirty="0"/>
                        <a:t>８ｈ</a:t>
                      </a:r>
                    </a:p>
                  </a:txBody>
                  <a:tcPr marT="42203" marB="42203" anchor="ctr"/>
                </a:tc>
                <a:extLst>
                  <a:ext uri="{0D108BD9-81ED-4DB2-BD59-A6C34878D82A}">
                    <a16:rowId xmlns:a16="http://schemas.microsoft.com/office/drawing/2014/main" val="10003"/>
                  </a:ext>
                </a:extLst>
              </a:tr>
              <a:tr h="279230">
                <a:tc vMerge="1">
                  <a:txBody>
                    <a:bodyPr/>
                    <a:lstStyle/>
                    <a:p>
                      <a:endParaRPr kumimoji="1" lang="ja-JP" altLang="en-US" sz="900" dirty="0"/>
                    </a:p>
                  </a:txBody>
                  <a:tcPr/>
                </a:tc>
                <a:tc>
                  <a:txBody>
                    <a:bodyPr/>
                    <a:lstStyle/>
                    <a:p>
                      <a:r>
                        <a:rPr kumimoji="1" lang="ja-JP" altLang="en-US" sz="900" kern="1200" dirty="0">
                          <a:effectLst/>
                        </a:rPr>
                        <a:t>地域支援に関する講義</a:t>
                      </a:r>
                      <a:endParaRPr kumimoji="1" lang="ja-JP" altLang="en-US" sz="900" dirty="0"/>
                    </a:p>
                  </a:txBody>
                  <a:tcPr marT="42203" marB="42203"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６ｈ</a:t>
                      </a:r>
                    </a:p>
                  </a:txBody>
                  <a:tcPr marT="42203" marB="42203" anchor="ctr"/>
                </a:tc>
                <a:extLst>
                  <a:ext uri="{0D108BD9-81ED-4DB2-BD59-A6C34878D82A}">
                    <a16:rowId xmlns:a16="http://schemas.microsoft.com/office/drawing/2014/main" val="10004"/>
                  </a:ext>
                </a:extLst>
              </a:tr>
              <a:tr h="290421">
                <a:tc>
                  <a:txBody>
                    <a:bodyPr/>
                    <a:lstStyle/>
                    <a:p>
                      <a:pPr algn="ctr"/>
                      <a:r>
                        <a:rPr kumimoji="1" lang="ja-JP" altLang="en-US" sz="900" dirty="0"/>
                        <a:t>演習</a:t>
                      </a:r>
                      <a:endParaRPr kumimoji="1" lang="en-US" altLang="ja-JP" sz="900" dirty="0"/>
                    </a:p>
                  </a:txBody>
                  <a:tcPr marT="42203" marB="42203" anchor="ct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a:effectLst/>
                        </a:rPr>
                        <a:t> ケアマネジメントプロセスに関する演習</a:t>
                      </a:r>
                      <a:endParaRPr kumimoji="1" lang="ja-JP" altLang="en-US" sz="900" dirty="0"/>
                    </a:p>
                  </a:txBody>
                  <a:tcPr marT="42203" marB="42203"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１１ｈ</a:t>
                      </a:r>
                    </a:p>
                  </a:txBody>
                  <a:tcPr marT="42203" marB="42203" anchor="ctr"/>
                </a:tc>
                <a:extLst>
                  <a:ext uri="{0D108BD9-81ED-4DB2-BD59-A6C34878D82A}">
                    <a16:rowId xmlns:a16="http://schemas.microsoft.com/office/drawing/2014/main" val="10009"/>
                  </a:ext>
                </a:extLst>
              </a:tr>
              <a:tr h="232117">
                <a:tc>
                  <a:txBody>
                    <a:bodyPr/>
                    <a:lstStyle/>
                    <a:p>
                      <a:pPr algn="ctr"/>
                      <a:endParaRPr kumimoji="1" lang="ja-JP" altLang="en-US" sz="1000" dirty="0"/>
                    </a:p>
                  </a:txBody>
                  <a:tcPr marT="42203" marB="42203" vert="eaVert">
                    <a:solidFill>
                      <a:srgbClr val="B2ECE0"/>
                    </a:solidFill>
                  </a:tcPr>
                </a:tc>
                <a:tc>
                  <a:txBody>
                    <a:bodyPr/>
                    <a:lstStyle/>
                    <a:p>
                      <a:r>
                        <a:rPr kumimoji="1" lang="ja-JP" altLang="en-US" sz="1000" dirty="0"/>
                        <a:t>合計</a:t>
                      </a:r>
                    </a:p>
                  </a:txBody>
                  <a:tcPr marT="42203" marB="42203" anchor="ctr">
                    <a:solidFill>
                      <a:srgbClr val="B2ECE0"/>
                    </a:solidFill>
                  </a:tcPr>
                </a:tc>
                <a:tc>
                  <a:txBody>
                    <a:bodyPr/>
                    <a:lstStyle/>
                    <a:p>
                      <a:pPr algn="ctr"/>
                      <a:r>
                        <a:rPr kumimoji="1" lang="ja-JP" altLang="en-US" sz="1000" dirty="0"/>
                        <a:t>３１．５ｈ</a:t>
                      </a:r>
                    </a:p>
                  </a:txBody>
                  <a:tcPr marT="42203" marB="42203" anchor="ctr">
                    <a:solidFill>
                      <a:srgbClr val="B2ECE0"/>
                    </a:solidFill>
                  </a:tcPr>
                </a:tc>
                <a:extLst>
                  <a:ext uri="{0D108BD9-81ED-4DB2-BD59-A6C34878D82A}">
                    <a16:rowId xmlns:a16="http://schemas.microsoft.com/office/drawing/2014/main" val="1001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4238551484"/>
              </p:ext>
            </p:extLst>
          </p:nvPr>
        </p:nvGraphicFramePr>
        <p:xfrm>
          <a:off x="85061" y="3074226"/>
          <a:ext cx="3732027" cy="1773808"/>
        </p:xfrm>
        <a:graphic>
          <a:graphicData uri="http://schemas.openxmlformats.org/drawingml/2006/table">
            <a:tbl>
              <a:tblPr firstRow="1" bandRow="1">
                <a:tableStyleId>{5940675A-B579-460E-94D1-54222C63F5DA}</a:tableStyleId>
              </a:tblPr>
              <a:tblGrid>
                <a:gridCol w="501697">
                  <a:extLst>
                    <a:ext uri="{9D8B030D-6E8A-4147-A177-3AD203B41FA5}">
                      <a16:colId xmlns:a16="http://schemas.microsoft.com/office/drawing/2014/main" val="20000"/>
                    </a:ext>
                  </a:extLst>
                </a:gridCol>
                <a:gridCol w="2401066">
                  <a:extLst>
                    <a:ext uri="{9D8B030D-6E8A-4147-A177-3AD203B41FA5}">
                      <a16:colId xmlns:a16="http://schemas.microsoft.com/office/drawing/2014/main" val="20001"/>
                    </a:ext>
                  </a:extLst>
                </a:gridCol>
                <a:gridCol w="829264">
                  <a:extLst>
                    <a:ext uri="{9D8B030D-6E8A-4147-A177-3AD203B41FA5}">
                      <a16:colId xmlns:a16="http://schemas.microsoft.com/office/drawing/2014/main" val="20002"/>
                    </a:ext>
                  </a:extLst>
                </a:gridCol>
              </a:tblGrid>
              <a:tr h="232117">
                <a:tc gridSpan="2">
                  <a:txBody>
                    <a:bodyPr/>
                    <a:lstStyle/>
                    <a:p>
                      <a:pPr algn="ctr"/>
                      <a:r>
                        <a:rPr kumimoji="1" lang="ja-JP" altLang="en-US" sz="1000" b="1" dirty="0"/>
                        <a:t>現任研修（現行）　</a:t>
                      </a:r>
                    </a:p>
                  </a:txBody>
                  <a:tcPr marT="42203" marB="42203">
                    <a:solidFill>
                      <a:srgbClr val="FFFFCC"/>
                    </a:solidFill>
                  </a:tcPr>
                </a:tc>
                <a:tc hMerge="1">
                  <a:txBody>
                    <a:bodyPr/>
                    <a:lstStyle/>
                    <a:p>
                      <a:endParaRPr kumimoji="1" lang="ja-JP" altLang="en-US"/>
                    </a:p>
                  </a:txBody>
                  <a:tcPr/>
                </a:tc>
                <a:tc>
                  <a:txBody>
                    <a:bodyPr/>
                    <a:lstStyle/>
                    <a:p>
                      <a:r>
                        <a:rPr kumimoji="1" lang="ja-JP" altLang="en-US" sz="1000" dirty="0"/>
                        <a:t>時間数</a:t>
                      </a:r>
                    </a:p>
                  </a:txBody>
                  <a:tcPr marT="42203" marB="42203">
                    <a:solidFill>
                      <a:srgbClr val="FFFFCC"/>
                    </a:solidFill>
                  </a:tcPr>
                </a:tc>
                <a:extLst>
                  <a:ext uri="{0D108BD9-81ED-4DB2-BD59-A6C34878D82A}">
                    <a16:rowId xmlns:a16="http://schemas.microsoft.com/office/drawing/2014/main" val="10000"/>
                  </a:ext>
                </a:extLst>
              </a:tr>
              <a:tr h="225083">
                <a:tc rowSpan="4">
                  <a:txBody>
                    <a:bodyPr/>
                    <a:lstStyle/>
                    <a:p>
                      <a:pPr algn="ctr"/>
                      <a:r>
                        <a:rPr kumimoji="1" lang="ja-JP" altLang="en-US" sz="900" dirty="0"/>
                        <a:t>講義</a:t>
                      </a:r>
                    </a:p>
                  </a:txBody>
                  <a:tcPr marT="42203" marB="42203" anchor="ctr"/>
                </a:tc>
                <a:tc>
                  <a:txBody>
                    <a:bodyPr/>
                    <a:lstStyle/>
                    <a:p>
                      <a:r>
                        <a:rPr kumimoji="1" lang="ja-JP" altLang="en-US" sz="900" dirty="0"/>
                        <a:t>障害福祉の動向に関する講義</a:t>
                      </a:r>
                    </a:p>
                  </a:txBody>
                  <a:tcPr marT="42203" marB="42203" anchor="ctr"/>
                </a:tc>
                <a:tc rowSpan="2">
                  <a:txBody>
                    <a:bodyPr/>
                    <a:lstStyle/>
                    <a:p>
                      <a:pPr algn="ctr"/>
                      <a:r>
                        <a:rPr kumimoji="1" lang="ja-JP" altLang="en-US" sz="1000" dirty="0"/>
                        <a:t>２ｈ</a:t>
                      </a:r>
                    </a:p>
                  </a:txBody>
                  <a:tcPr marT="42203" marB="42203" anchor="ctr"/>
                </a:tc>
                <a:extLst>
                  <a:ext uri="{0D108BD9-81ED-4DB2-BD59-A6C34878D82A}">
                    <a16:rowId xmlns:a16="http://schemas.microsoft.com/office/drawing/2014/main" val="10001"/>
                  </a:ext>
                </a:extLst>
              </a:tr>
              <a:tr h="225083">
                <a:tc vMerge="1">
                  <a:txBody>
                    <a:bodyPr/>
                    <a:lstStyle/>
                    <a:p>
                      <a:endParaRPr kumimoji="1" lang="ja-JP" altLang="en-US" sz="900" dirty="0"/>
                    </a:p>
                  </a:txBody>
                  <a:tcPr/>
                </a:tc>
                <a:tc>
                  <a:txBody>
                    <a:bodyPr/>
                    <a:lstStyle/>
                    <a:p>
                      <a:r>
                        <a:rPr kumimoji="1" lang="ja-JP" altLang="en-US" sz="900" dirty="0"/>
                        <a:t>地域生活支援事業に関する講義</a:t>
                      </a:r>
                    </a:p>
                  </a:txBody>
                  <a:tcPr marT="42203" marB="42203" anchor="ctr"/>
                </a:tc>
                <a:tc vMerge="1">
                  <a:txBody>
                    <a:bodyPr/>
                    <a:lstStyle/>
                    <a:p>
                      <a:pPr algn="ctr"/>
                      <a:endParaRPr kumimoji="1" lang="ja-JP" altLang="en-US" sz="1100" dirty="0"/>
                    </a:p>
                  </a:txBody>
                  <a:tcPr anchor="ctr"/>
                </a:tc>
                <a:extLst>
                  <a:ext uri="{0D108BD9-81ED-4DB2-BD59-A6C34878D82A}">
                    <a16:rowId xmlns:a16="http://schemas.microsoft.com/office/drawing/2014/main" val="10002"/>
                  </a:ext>
                </a:extLst>
              </a:tr>
              <a:tr h="365760">
                <a:tc vMerge="1">
                  <a:txBody>
                    <a:bodyPr/>
                    <a:lstStyle/>
                    <a:p>
                      <a:endParaRPr kumimoji="1" lang="ja-JP" altLang="en-US" sz="900" dirty="0"/>
                    </a:p>
                  </a:txBody>
                  <a:tcPr/>
                </a:tc>
                <a:tc>
                  <a:txBody>
                    <a:bodyPr/>
                    <a:lstStyle/>
                    <a:p>
                      <a:r>
                        <a:rPr kumimoji="1" lang="ja-JP" altLang="en-US" sz="900" dirty="0"/>
                        <a:t>相談支援の基本姿勢及びケアマネジメントの展開に関する講義</a:t>
                      </a:r>
                    </a:p>
                  </a:txBody>
                  <a:tcPr marT="42203" marB="42203" anchor="ctr"/>
                </a:tc>
                <a:tc>
                  <a:txBody>
                    <a:bodyPr/>
                    <a:lstStyle/>
                    <a:p>
                      <a:pPr algn="ctr"/>
                      <a:r>
                        <a:rPr kumimoji="1" lang="ja-JP" altLang="en-US" sz="1000" dirty="0"/>
                        <a:t>２ｈ</a:t>
                      </a:r>
                    </a:p>
                  </a:txBody>
                  <a:tcPr marT="42203" marB="42203" anchor="ctr"/>
                </a:tc>
                <a:extLst>
                  <a:ext uri="{0D108BD9-81ED-4DB2-BD59-A6C34878D82A}">
                    <a16:rowId xmlns:a16="http://schemas.microsoft.com/office/drawing/2014/main" val="10003"/>
                  </a:ext>
                </a:extLst>
              </a:tr>
              <a:tr h="232117">
                <a:tc vMerge="1">
                  <a:txBody>
                    <a:bodyPr/>
                    <a:lstStyle/>
                    <a:p>
                      <a:pPr algn="ctr"/>
                      <a:endParaRPr kumimoji="1" lang="ja-JP" altLang="en-US" sz="1500" dirty="0"/>
                    </a:p>
                  </a:txBody>
                  <a:tcPr vert="eaVert"/>
                </a:tc>
                <a:tc>
                  <a:txBody>
                    <a:bodyPr/>
                    <a:lstStyle/>
                    <a:p>
                      <a:r>
                        <a:rPr kumimoji="1" lang="ja-JP" altLang="en-US" sz="900" dirty="0"/>
                        <a:t>協議会に関する講義</a:t>
                      </a:r>
                    </a:p>
                  </a:txBody>
                  <a:tcPr marT="42203" marB="42203" anchor="ctr"/>
                </a:tc>
                <a:tc>
                  <a:txBody>
                    <a:bodyPr/>
                    <a:lstStyle/>
                    <a:p>
                      <a:pPr algn="ctr"/>
                      <a:r>
                        <a:rPr kumimoji="1" lang="ja-JP" altLang="en-US" sz="1000" dirty="0"/>
                        <a:t>２ｈ</a:t>
                      </a:r>
                    </a:p>
                  </a:txBody>
                  <a:tcPr marT="42203" marB="42203" anchor="ctr"/>
                </a:tc>
                <a:extLst>
                  <a:ext uri="{0D108BD9-81ED-4DB2-BD59-A6C34878D82A}">
                    <a16:rowId xmlns:a16="http://schemas.microsoft.com/office/drawing/2014/main" val="10004"/>
                  </a:ext>
                </a:extLst>
              </a:tr>
              <a:tr h="247464">
                <a:tc>
                  <a:txBody>
                    <a:bodyPr/>
                    <a:lstStyle/>
                    <a:p>
                      <a:pPr algn="ctr"/>
                      <a:r>
                        <a:rPr kumimoji="1" lang="ja-JP" altLang="en-US" sz="900" dirty="0"/>
                        <a:t>演習</a:t>
                      </a:r>
                    </a:p>
                  </a:txBody>
                  <a:tcPr marT="42203" marB="42203" anchor="ctr"/>
                </a:tc>
                <a:tc>
                  <a:txBody>
                    <a:bodyPr/>
                    <a:lstStyle/>
                    <a:p>
                      <a:r>
                        <a:rPr kumimoji="1" lang="ja-JP" altLang="en-US" sz="900" dirty="0"/>
                        <a:t>ケアマネジメントに関する演習</a:t>
                      </a:r>
                    </a:p>
                  </a:txBody>
                  <a:tcPr marT="42203" marB="42203" anchor="ctr"/>
                </a:tc>
                <a:tc>
                  <a:txBody>
                    <a:bodyPr/>
                    <a:lstStyle/>
                    <a:p>
                      <a:pPr algn="ctr"/>
                      <a:r>
                        <a:rPr kumimoji="1" lang="ja-JP" altLang="en-US" sz="1000" dirty="0"/>
                        <a:t>１２ｈ</a:t>
                      </a:r>
                    </a:p>
                  </a:txBody>
                  <a:tcPr marT="42203" marB="42203" anchor="ctr"/>
                </a:tc>
                <a:extLst>
                  <a:ext uri="{0D108BD9-81ED-4DB2-BD59-A6C34878D82A}">
                    <a16:rowId xmlns:a16="http://schemas.microsoft.com/office/drawing/2014/main" val="10005"/>
                  </a:ext>
                </a:extLst>
              </a:tr>
              <a:tr h="232117">
                <a:tc>
                  <a:txBody>
                    <a:bodyPr/>
                    <a:lstStyle/>
                    <a:p>
                      <a:pPr algn="ctr"/>
                      <a:endParaRPr kumimoji="1" lang="ja-JP" altLang="en-US" sz="1000" dirty="0"/>
                    </a:p>
                  </a:txBody>
                  <a:tcPr marT="42203" marB="42203" vert="eaVert">
                    <a:solidFill>
                      <a:srgbClr val="FFFFCC"/>
                    </a:solidFill>
                  </a:tcPr>
                </a:tc>
                <a:tc>
                  <a:txBody>
                    <a:bodyPr/>
                    <a:lstStyle/>
                    <a:p>
                      <a:r>
                        <a:rPr kumimoji="1" lang="ja-JP" altLang="en-US" sz="1000" dirty="0"/>
                        <a:t>合計</a:t>
                      </a:r>
                    </a:p>
                  </a:txBody>
                  <a:tcPr marT="42203" marB="42203" anchor="ctr">
                    <a:solidFill>
                      <a:srgbClr val="FFFFCC"/>
                    </a:solidFill>
                  </a:tcPr>
                </a:tc>
                <a:tc>
                  <a:txBody>
                    <a:bodyPr/>
                    <a:lstStyle/>
                    <a:p>
                      <a:pPr algn="ctr"/>
                      <a:r>
                        <a:rPr kumimoji="1" lang="ja-JP" altLang="en-US" sz="1000" dirty="0"/>
                        <a:t>１８ｈ</a:t>
                      </a:r>
                    </a:p>
                  </a:txBody>
                  <a:tcPr marT="42203" marB="42203" anchor="ctr">
                    <a:solidFill>
                      <a:srgbClr val="FFFFCC"/>
                    </a:solidFill>
                  </a:tcPr>
                </a:tc>
                <a:extLst>
                  <a:ext uri="{0D108BD9-81ED-4DB2-BD59-A6C34878D82A}">
                    <a16:rowId xmlns:a16="http://schemas.microsoft.com/office/drawing/2014/main" val="10007"/>
                  </a:ext>
                </a:extLst>
              </a:tr>
            </a:tbl>
          </a:graphicData>
        </a:graphic>
      </p:graphicFrame>
      <p:grpSp>
        <p:nvGrpSpPr>
          <p:cNvPr id="7" name="グループ化 6">
            <a:extLst>
              <a:ext uri="{FF2B5EF4-FFF2-40B4-BE49-F238E27FC236}">
                <a16:creationId xmlns:a16="http://schemas.microsoft.com/office/drawing/2014/main" id="{14D6039F-05D0-1A47-942C-D43B72179361}"/>
              </a:ext>
            </a:extLst>
          </p:cNvPr>
          <p:cNvGrpSpPr/>
          <p:nvPr/>
        </p:nvGrpSpPr>
        <p:grpSpPr>
          <a:xfrm>
            <a:off x="0" y="620198"/>
            <a:ext cx="9144000" cy="66469"/>
            <a:chOff x="0" y="188640"/>
            <a:chExt cx="9144000" cy="72008"/>
          </a:xfrm>
        </p:grpSpPr>
        <p:cxnSp>
          <p:nvCxnSpPr>
            <p:cNvPr id="18" name="直線コネクタ 17">
              <a:extLst>
                <a:ext uri="{FF2B5EF4-FFF2-40B4-BE49-F238E27FC236}">
                  <a16:creationId xmlns:a16="http://schemas.microsoft.com/office/drawing/2014/main" id="{267A116B-83C7-E441-93D3-246BDACB4DDC}"/>
                </a:ext>
              </a:extLst>
            </p:cNvPr>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125FFC1-EC09-1847-B19B-44CDD57F93FE}"/>
                </a:ext>
              </a:extLst>
            </p:cNvPr>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5" name="右矢印 14"/>
          <p:cNvSpPr/>
          <p:nvPr/>
        </p:nvSpPr>
        <p:spPr>
          <a:xfrm>
            <a:off x="3941662" y="2250986"/>
            <a:ext cx="310960" cy="1673579"/>
          </a:xfrm>
          <a:prstGeom prst="rightArrow">
            <a:avLst>
              <a:gd name="adj1" fmla="val 6034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表 16"/>
          <p:cNvGraphicFramePr>
            <a:graphicFrameLocks noGrp="1"/>
          </p:cNvGraphicFramePr>
          <p:nvPr>
            <p:extLst>
              <p:ext uri="{D42A27DB-BD31-4B8C-83A1-F6EECF244321}">
                <p14:modId xmlns:p14="http://schemas.microsoft.com/office/powerpoint/2010/main" val="3038115193"/>
              </p:ext>
            </p:extLst>
          </p:nvPr>
        </p:nvGraphicFramePr>
        <p:xfrm>
          <a:off x="4327452" y="5013997"/>
          <a:ext cx="4667693" cy="1549790"/>
        </p:xfrm>
        <a:graphic>
          <a:graphicData uri="http://schemas.openxmlformats.org/drawingml/2006/table">
            <a:tbl>
              <a:tblPr firstRow="1" bandRow="1">
                <a:tableStyleId>{5940675A-B579-460E-94D1-54222C63F5DA}</a:tableStyleId>
              </a:tblPr>
              <a:tblGrid>
                <a:gridCol w="563526">
                  <a:extLst>
                    <a:ext uri="{9D8B030D-6E8A-4147-A177-3AD203B41FA5}">
                      <a16:colId xmlns:a16="http://schemas.microsoft.com/office/drawing/2014/main" val="20000"/>
                    </a:ext>
                  </a:extLst>
                </a:gridCol>
                <a:gridCol w="3281422">
                  <a:extLst>
                    <a:ext uri="{9D8B030D-6E8A-4147-A177-3AD203B41FA5}">
                      <a16:colId xmlns:a16="http://schemas.microsoft.com/office/drawing/2014/main" val="20001"/>
                    </a:ext>
                  </a:extLst>
                </a:gridCol>
                <a:gridCol w="822745">
                  <a:extLst>
                    <a:ext uri="{9D8B030D-6E8A-4147-A177-3AD203B41FA5}">
                      <a16:colId xmlns:a16="http://schemas.microsoft.com/office/drawing/2014/main" val="20002"/>
                    </a:ext>
                  </a:extLst>
                </a:gridCol>
              </a:tblGrid>
              <a:tr h="232117">
                <a:tc gridSpan="2">
                  <a:txBody>
                    <a:bodyPr/>
                    <a:lstStyle/>
                    <a:p>
                      <a:pPr algn="ctr"/>
                      <a:r>
                        <a:rPr kumimoji="1" lang="ja-JP" altLang="en-US" sz="1000" b="1" dirty="0"/>
                        <a:t>主任相談支援専門員研修</a:t>
                      </a:r>
                    </a:p>
                  </a:txBody>
                  <a:tcPr marT="42203" marB="42203" anchor="ctr">
                    <a:solidFill>
                      <a:schemeClr val="accent2">
                        <a:lumMod val="40000"/>
                        <a:lumOff val="60000"/>
                      </a:schemeClr>
                    </a:solidFill>
                  </a:tcPr>
                </a:tc>
                <a:tc hMerge="1">
                  <a:txBody>
                    <a:bodyPr/>
                    <a:lstStyle/>
                    <a:p>
                      <a:endParaRPr kumimoji="1" lang="ja-JP" altLang="en-US"/>
                    </a:p>
                  </a:txBody>
                  <a:tcPr/>
                </a:tc>
                <a:tc>
                  <a:txBody>
                    <a:bodyPr/>
                    <a:lstStyle/>
                    <a:p>
                      <a:pPr algn="ctr"/>
                      <a:r>
                        <a:rPr kumimoji="1" lang="ja-JP" altLang="en-US" sz="1000" dirty="0"/>
                        <a:t>時間数</a:t>
                      </a:r>
                    </a:p>
                  </a:txBody>
                  <a:tcPr marT="42203" marB="42203" anchor="ctr">
                    <a:solidFill>
                      <a:schemeClr val="accent2">
                        <a:lumMod val="40000"/>
                        <a:lumOff val="60000"/>
                      </a:schemeClr>
                    </a:solidFill>
                  </a:tcPr>
                </a:tc>
                <a:extLst>
                  <a:ext uri="{0D108BD9-81ED-4DB2-BD59-A6C34878D82A}">
                    <a16:rowId xmlns:a16="http://schemas.microsoft.com/office/drawing/2014/main" val="10000"/>
                  </a:ext>
                </a:extLst>
              </a:tr>
              <a:tr h="365760">
                <a:tc rowSpan="2">
                  <a:txBody>
                    <a:bodyPr/>
                    <a:lstStyle/>
                    <a:p>
                      <a:pPr algn="ctr"/>
                      <a:r>
                        <a:rPr kumimoji="1" lang="ja-JP" altLang="en-US" sz="900" dirty="0"/>
                        <a:t>講義</a:t>
                      </a:r>
                    </a:p>
                  </a:txBody>
                  <a:tcPr marT="42203" marB="42203" anchor="ctr">
                    <a:lnB w="12700" cap="flat" cmpd="sng" algn="ctr">
                      <a:solidFill>
                        <a:schemeClr val="tx1"/>
                      </a:solidFill>
                      <a:prstDash val="solid"/>
                      <a:round/>
                      <a:headEnd type="none" w="med" len="med"/>
                      <a:tailEnd type="none" w="med" len="med"/>
                    </a:lnB>
                  </a:tcPr>
                </a:tc>
                <a:tc>
                  <a:txBody>
                    <a:bodyPr/>
                    <a:lstStyle/>
                    <a:p>
                      <a:r>
                        <a:rPr kumimoji="1" lang="ja-JP" altLang="ja-JP" sz="900" kern="1200" dirty="0">
                          <a:solidFill>
                            <a:schemeClr val="tx1"/>
                          </a:solidFill>
                          <a:effectLst/>
                          <a:latin typeface="ＭＳ ゴシック" panose="020B0609070205080204" pitchFamily="49" charset="-128"/>
                          <a:ea typeface="ＭＳ ゴシック" panose="020B0609070205080204" pitchFamily="49" charset="-128"/>
                          <a:cs typeface="+mn-cs"/>
                        </a:rPr>
                        <a:t>障害福祉の動向と主任</a:t>
                      </a:r>
                      <a:r>
                        <a:rPr kumimoji="1" lang="zh-TW" altLang="en-US" sz="900" kern="1200" dirty="0">
                          <a:solidFill>
                            <a:schemeClr val="tx1"/>
                          </a:solidFill>
                          <a:effectLst/>
                          <a:latin typeface="ＭＳ ゴシック" panose="020B0609070205080204" pitchFamily="49" charset="-128"/>
                          <a:ea typeface="ＭＳ ゴシック" panose="020B0609070205080204" pitchFamily="49" charset="-128"/>
                          <a:cs typeface="+mn-cs"/>
                        </a:rPr>
                        <a:t>相談支援専門員</a:t>
                      </a:r>
                      <a:r>
                        <a:rPr kumimoji="1" lang="ja-JP" altLang="ja-JP" sz="900" kern="1200" dirty="0">
                          <a:solidFill>
                            <a:schemeClr val="tx1"/>
                          </a:solidFill>
                          <a:effectLst/>
                          <a:latin typeface="ＭＳ ゴシック" panose="020B0609070205080204" pitchFamily="49" charset="-128"/>
                          <a:ea typeface="ＭＳ ゴシック" panose="020B0609070205080204" pitchFamily="49" charset="-128"/>
                          <a:cs typeface="+mn-cs"/>
                        </a:rPr>
                        <a:t>研修修了者の役割と視点に関する講義</a:t>
                      </a:r>
                      <a:endParaRPr kumimoji="1" lang="ja-JP" altLang="en-US" sz="900" dirty="0">
                        <a:latin typeface="ＭＳ ゴシック" panose="020B0609070205080204" pitchFamily="49" charset="-128"/>
                        <a:ea typeface="ＭＳ ゴシック" panose="020B0609070205080204" pitchFamily="49" charset="-128"/>
                      </a:endParaRPr>
                    </a:p>
                  </a:txBody>
                  <a:tcPr marT="42203" marB="42203" anchor="ctr"/>
                </a:tc>
                <a:tc>
                  <a:txBody>
                    <a:bodyPr/>
                    <a:lstStyle/>
                    <a:p>
                      <a:pPr algn="ctr"/>
                      <a:r>
                        <a:rPr kumimoji="1" lang="ja-JP" altLang="en-US" sz="1000" dirty="0"/>
                        <a:t>３ｈ</a:t>
                      </a:r>
                    </a:p>
                  </a:txBody>
                  <a:tcPr marT="42203" marB="42203" anchor="ctr"/>
                </a:tc>
                <a:extLst>
                  <a:ext uri="{0D108BD9-81ED-4DB2-BD59-A6C34878D82A}">
                    <a16:rowId xmlns:a16="http://schemas.microsoft.com/office/drawing/2014/main" val="10001"/>
                  </a:ext>
                </a:extLst>
              </a:tr>
              <a:tr h="232117">
                <a:tc vMerge="1">
                  <a:txBody>
                    <a:bodyPr/>
                    <a:lstStyle/>
                    <a:p>
                      <a:endParaRPr kumimoji="1" lang="ja-JP" altLang="en-US" sz="900" dirty="0"/>
                    </a:p>
                  </a:txBody>
                  <a:tcPr/>
                </a:tc>
                <a:tc>
                  <a:txBody>
                    <a:bodyPr/>
                    <a:lstStyle/>
                    <a:p>
                      <a:r>
                        <a:rPr kumimoji="1" lang="ja-JP" altLang="ja-JP" sz="900" kern="1200" dirty="0">
                          <a:solidFill>
                            <a:schemeClr val="tx1"/>
                          </a:solidFill>
                          <a:effectLst/>
                          <a:latin typeface="+mn-lt"/>
                          <a:ea typeface="+mn-ea"/>
                          <a:cs typeface="+mn-cs"/>
                        </a:rPr>
                        <a:t>運営管理に関する講義</a:t>
                      </a:r>
                      <a:endParaRPr kumimoji="1" lang="ja-JP" altLang="en-US" sz="900" dirty="0"/>
                    </a:p>
                  </a:txBody>
                  <a:tcPr marT="42203" marB="42203"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３ｈ</a:t>
                      </a:r>
                    </a:p>
                  </a:txBody>
                  <a:tcPr marT="42203" marB="42203" anchor="ctr"/>
                </a:tc>
                <a:extLst>
                  <a:ext uri="{0D108BD9-81ED-4DB2-BD59-A6C34878D82A}">
                    <a16:rowId xmlns:a16="http://schemas.microsoft.com/office/drawing/2014/main" val="10002"/>
                  </a:ext>
                </a:extLst>
              </a:tr>
              <a:tr h="232117">
                <a:tc rowSpan="2">
                  <a:txBody>
                    <a:bodyPr/>
                    <a:lstStyle/>
                    <a:p>
                      <a:pPr marL="0" indent="0" algn="ctr"/>
                      <a:r>
                        <a:rPr kumimoji="1" lang="ja-JP" altLang="en-US" sz="900" dirty="0"/>
                        <a:t>講義及び演習</a:t>
                      </a:r>
                    </a:p>
                  </a:txBody>
                  <a:tcPr marL="45720" marR="45720"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900" kern="1200" dirty="0">
                          <a:solidFill>
                            <a:schemeClr val="tx1"/>
                          </a:solidFill>
                          <a:effectLst/>
                          <a:latin typeface="+mn-lt"/>
                          <a:ea typeface="+mn-ea"/>
                          <a:cs typeface="+mn-cs"/>
                        </a:rPr>
                        <a:t>相談支援従事者の人材育成に関する講義・演習</a:t>
                      </a:r>
                      <a:endParaRPr kumimoji="1" lang="ja-JP" altLang="en-US" sz="900" dirty="0"/>
                    </a:p>
                  </a:txBody>
                  <a:tcPr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t>１３ｈ</a:t>
                      </a:r>
                    </a:p>
                  </a:txBody>
                  <a:tcPr marT="42203" marB="42203" anchor="ctr"/>
                </a:tc>
                <a:extLst>
                  <a:ext uri="{0D108BD9-81ED-4DB2-BD59-A6C34878D82A}">
                    <a16:rowId xmlns:a16="http://schemas.microsoft.com/office/drawing/2014/main" val="10003"/>
                  </a:ext>
                </a:extLst>
              </a:tr>
              <a:tr h="232117">
                <a:tc vMerge="1">
                  <a:txBody>
                    <a:bodyPr/>
                    <a:lstStyle/>
                    <a:p>
                      <a:pPr algn="ctr"/>
                      <a:endParaRPr kumimoji="1" lang="ja-JP" altLang="en-US" sz="1400" dirty="0"/>
                    </a:p>
                  </a:txBody>
                  <a:tcPr vert="ea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900" kern="1200" dirty="0">
                          <a:solidFill>
                            <a:schemeClr val="tx1"/>
                          </a:solidFill>
                          <a:effectLst/>
                          <a:latin typeface="+mn-lt"/>
                          <a:ea typeface="+mn-ea"/>
                          <a:cs typeface="+mn-cs"/>
                        </a:rPr>
                        <a:t>地域援助技術に関する講義・演習</a:t>
                      </a:r>
                      <a:endParaRPr kumimoji="1" lang="en-US" altLang="ja-JP" sz="900" baseline="0" dirty="0"/>
                    </a:p>
                  </a:txBody>
                  <a:tcPr marT="42203" marB="42203"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１１ｈ</a:t>
                      </a:r>
                    </a:p>
                  </a:txBody>
                  <a:tcPr marT="42203" marB="42203" anchor="ctr"/>
                </a:tc>
                <a:extLst>
                  <a:ext uri="{0D108BD9-81ED-4DB2-BD59-A6C34878D82A}">
                    <a16:rowId xmlns:a16="http://schemas.microsoft.com/office/drawing/2014/main" val="10007"/>
                  </a:ext>
                </a:extLst>
              </a:tr>
              <a:tr h="232117">
                <a:tc>
                  <a:txBody>
                    <a:bodyPr/>
                    <a:lstStyle/>
                    <a:p>
                      <a:pPr algn="ctr"/>
                      <a:endParaRPr kumimoji="1" lang="ja-JP" altLang="en-US" sz="1000" dirty="0"/>
                    </a:p>
                  </a:txBody>
                  <a:tcPr marT="42203" marB="42203" vert="eaVert">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r>
                        <a:rPr kumimoji="1" lang="ja-JP" altLang="en-US" sz="1000" dirty="0"/>
                        <a:t>合計</a:t>
                      </a:r>
                    </a:p>
                  </a:txBody>
                  <a:tcPr marT="42203" marB="42203" anchor="ctr">
                    <a:solidFill>
                      <a:schemeClr val="accent2">
                        <a:lumMod val="40000"/>
                        <a:lumOff val="60000"/>
                      </a:schemeClr>
                    </a:solidFill>
                  </a:tcPr>
                </a:tc>
                <a:tc>
                  <a:txBody>
                    <a:bodyPr/>
                    <a:lstStyle/>
                    <a:p>
                      <a:pPr algn="ctr"/>
                      <a:r>
                        <a:rPr kumimoji="1" lang="ja-JP" altLang="en-US" sz="1000" dirty="0"/>
                        <a:t>３０ｈ</a:t>
                      </a:r>
                    </a:p>
                  </a:txBody>
                  <a:tcPr marT="42203" marB="42203" anchor="ctr">
                    <a:solidFill>
                      <a:schemeClr val="accent2">
                        <a:lumMod val="40000"/>
                        <a:lumOff val="60000"/>
                      </a:schemeClr>
                    </a:solidFill>
                  </a:tcPr>
                </a:tc>
                <a:extLst>
                  <a:ext uri="{0D108BD9-81ED-4DB2-BD59-A6C34878D82A}">
                    <a16:rowId xmlns:a16="http://schemas.microsoft.com/office/drawing/2014/main" val="10011"/>
                  </a:ext>
                </a:extLst>
              </a:tr>
            </a:tbl>
          </a:graphicData>
        </a:graphic>
      </p:graphicFrame>
      <p:sp>
        <p:nvSpPr>
          <p:cNvPr id="20" name="右矢印 19"/>
          <p:cNvSpPr/>
          <p:nvPr/>
        </p:nvSpPr>
        <p:spPr>
          <a:xfrm>
            <a:off x="3955903" y="5078484"/>
            <a:ext cx="310960" cy="1404454"/>
          </a:xfrm>
          <a:prstGeom prst="rightArrow">
            <a:avLst>
              <a:gd name="adj1" fmla="val 6034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V="1">
            <a:off x="12958" y="4905152"/>
            <a:ext cx="9118086" cy="1"/>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1471613" y="5280181"/>
            <a:ext cx="1321593" cy="546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954" b="1" dirty="0"/>
              <a:t>新設</a:t>
            </a:r>
          </a:p>
        </p:txBody>
      </p:sp>
      <p:sp>
        <p:nvSpPr>
          <p:cNvPr id="2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73644" y="6571462"/>
            <a:ext cx="2057400" cy="365125"/>
          </a:xfrm>
        </p:spPr>
        <p:txBody>
          <a:bodyPr/>
          <a:lstStyle/>
          <a:p>
            <a:pPr>
              <a:defRPr/>
            </a:pPr>
            <a:fld id="{804D6B79-3AEB-42FE-A736-A41F7AEA0445}" type="slidenum">
              <a:rPr lang="en-US" altLang="ja-JP" smtClean="0"/>
              <a:pPr>
                <a:defRPr/>
              </a:pPr>
              <a:t>31</a:t>
            </a:fld>
            <a:endParaRPr lang="en-US" altLang="ja-JP" dirty="0"/>
          </a:p>
        </p:txBody>
      </p:sp>
      <p:sp>
        <p:nvSpPr>
          <p:cNvPr id="24" name="テキスト ボックス 23"/>
          <p:cNvSpPr txBox="1"/>
          <p:nvPr/>
        </p:nvSpPr>
        <p:spPr>
          <a:xfrm>
            <a:off x="4252622" y="6604084"/>
            <a:ext cx="4176464" cy="253916"/>
          </a:xfrm>
          <a:prstGeom prst="rect">
            <a:avLst/>
          </a:prstGeom>
          <a:noFill/>
        </p:spPr>
        <p:txBody>
          <a:bodyPr wrap="square" rtlCol="0">
            <a:spAutoFit/>
          </a:bodyPr>
          <a:lstStyle/>
          <a:p>
            <a:r>
              <a:rPr lang="ja-JP" altLang="en-US" sz="1050" dirty="0" smtClean="0"/>
              <a:t>出典：第</a:t>
            </a:r>
            <a:r>
              <a:rPr lang="en-US" altLang="ja-JP" sz="1050" dirty="0" smtClean="0"/>
              <a:t>89</a:t>
            </a:r>
            <a:r>
              <a:rPr lang="ja-JP" altLang="en-US" sz="1050" dirty="0" smtClean="0"/>
              <a:t>回社会保障審議会障害者部会（</a:t>
            </a:r>
            <a:r>
              <a:rPr lang="en-US" altLang="ja-JP" sz="1050" dirty="0" smtClean="0"/>
              <a:t>H30.3.2</a:t>
            </a:r>
            <a:r>
              <a:rPr lang="ja-JP" altLang="en-US" sz="1050" dirty="0" smtClean="0"/>
              <a:t>）　資料３</a:t>
            </a:r>
            <a:r>
              <a:rPr kumimoji="1" lang="ja-JP" altLang="en-US" sz="1050" dirty="0" smtClean="0"/>
              <a:t>　</a:t>
            </a:r>
            <a:endParaRPr kumimoji="1" lang="ja-JP" altLang="en-US" sz="1050" dirty="0"/>
          </a:p>
        </p:txBody>
      </p:sp>
    </p:spTree>
    <p:extLst>
      <p:ext uri="{BB962C8B-B14F-4D97-AF65-F5344CB8AC3E}">
        <p14:creationId xmlns:p14="http://schemas.microsoft.com/office/powerpoint/2010/main" val="2306494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 y="263769"/>
            <a:ext cx="9144013" cy="472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2215" dirty="0">
                <a:solidFill>
                  <a:prstClr val="black"/>
                </a:solidFill>
                <a:latin typeface="HG創英角ｺﾞｼｯｸUB" pitchFamily="49" charset="-128"/>
                <a:ea typeface="HG創英角ｺﾞｼｯｸUB" pitchFamily="49" charset="-128"/>
              </a:rPr>
              <a:t>主任相談支援専門員養成研修等事業について</a:t>
            </a:r>
            <a:endParaRPr lang="en-US" altLang="ja-JP" sz="2215" dirty="0">
              <a:solidFill>
                <a:prstClr val="black"/>
              </a:solidFill>
              <a:latin typeface="HG創英角ｺﾞｼｯｸUB" pitchFamily="49" charset="-128"/>
              <a:ea typeface="HG創英角ｺﾞｼｯｸUB" pitchFamily="49"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43435957"/>
              </p:ext>
            </p:extLst>
          </p:nvPr>
        </p:nvGraphicFramePr>
        <p:xfrm>
          <a:off x="97976" y="4226568"/>
          <a:ext cx="8946610" cy="2332617"/>
        </p:xfrm>
        <a:graphic>
          <a:graphicData uri="http://schemas.openxmlformats.org/drawingml/2006/table">
            <a:tbl>
              <a:tblPr firstRow="1" bandRow="1">
                <a:tableStyleId>{5C22544A-7EE6-4342-B048-85BDC9FD1C3A}</a:tableStyleId>
              </a:tblPr>
              <a:tblGrid>
                <a:gridCol w="1945686">
                  <a:extLst>
                    <a:ext uri="{9D8B030D-6E8A-4147-A177-3AD203B41FA5}">
                      <a16:colId xmlns:a16="http://schemas.microsoft.com/office/drawing/2014/main" val="20000"/>
                    </a:ext>
                  </a:extLst>
                </a:gridCol>
                <a:gridCol w="1513825">
                  <a:extLst>
                    <a:ext uri="{9D8B030D-6E8A-4147-A177-3AD203B41FA5}">
                      <a16:colId xmlns:a16="http://schemas.microsoft.com/office/drawing/2014/main" val="20001"/>
                    </a:ext>
                  </a:extLst>
                </a:gridCol>
                <a:gridCol w="2789000">
                  <a:extLst>
                    <a:ext uri="{9D8B030D-6E8A-4147-A177-3AD203B41FA5}">
                      <a16:colId xmlns:a16="http://schemas.microsoft.com/office/drawing/2014/main" val="20002"/>
                    </a:ext>
                  </a:extLst>
                </a:gridCol>
                <a:gridCol w="1335540">
                  <a:extLst>
                    <a:ext uri="{9D8B030D-6E8A-4147-A177-3AD203B41FA5}">
                      <a16:colId xmlns:a16="http://schemas.microsoft.com/office/drawing/2014/main" val="20003"/>
                    </a:ext>
                  </a:extLst>
                </a:gridCol>
                <a:gridCol w="1362559">
                  <a:extLst>
                    <a:ext uri="{9D8B030D-6E8A-4147-A177-3AD203B41FA5}">
                      <a16:colId xmlns:a16="http://schemas.microsoft.com/office/drawing/2014/main" val="20004"/>
                    </a:ext>
                  </a:extLst>
                </a:gridCol>
              </a:tblGrid>
              <a:tr h="309489">
                <a:tc>
                  <a:txBody>
                    <a:bodyPr/>
                    <a:lstStyle/>
                    <a:p>
                      <a:pPr algn="ctr"/>
                      <a:r>
                        <a:rPr kumimoji="1" lang="ja-JP" altLang="en-US" sz="1500" dirty="0"/>
                        <a:t>事業</a:t>
                      </a:r>
                    </a:p>
                  </a:txBody>
                  <a:tcPr marT="42203" marB="42203"/>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Ｈ</a:t>
                      </a:r>
                      <a:r>
                        <a:rPr kumimoji="1" lang="en-US" altLang="ja-JP" sz="1500" dirty="0"/>
                        <a:t>29</a:t>
                      </a:r>
                      <a:r>
                        <a:rPr kumimoji="1" lang="ja-JP" altLang="en-US" sz="1500" dirty="0"/>
                        <a:t>年度</a:t>
                      </a:r>
                    </a:p>
                  </a:txBody>
                  <a:tcPr marT="42203" marB="42203"/>
                </a:tc>
                <a:tc>
                  <a:txBody>
                    <a:bodyPr/>
                    <a:lstStyle/>
                    <a:p>
                      <a:pPr algn="ctr"/>
                      <a:r>
                        <a:rPr kumimoji="1" lang="ja-JP" altLang="en-US" sz="1500" dirty="0"/>
                        <a:t>Ｈ</a:t>
                      </a:r>
                      <a:r>
                        <a:rPr kumimoji="1" lang="en-US" altLang="ja-JP" sz="1500" dirty="0"/>
                        <a:t>30</a:t>
                      </a:r>
                      <a:r>
                        <a:rPr kumimoji="1" lang="ja-JP" altLang="en-US" sz="1500" dirty="0"/>
                        <a:t>年度</a:t>
                      </a:r>
                    </a:p>
                  </a:txBody>
                  <a:tcPr marT="42203" marB="42203"/>
                </a:tc>
                <a:tc>
                  <a:txBody>
                    <a:bodyPr/>
                    <a:lstStyle/>
                    <a:p>
                      <a:pPr algn="ctr"/>
                      <a:r>
                        <a:rPr kumimoji="1" lang="ja-JP" altLang="en-US" sz="1500" dirty="0"/>
                        <a:t>Ｈ</a:t>
                      </a:r>
                      <a:r>
                        <a:rPr kumimoji="1" lang="en-US" altLang="ja-JP" sz="1500" dirty="0"/>
                        <a:t>31</a:t>
                      </a:r>
                      <a:r>
                        <a:rPr kumimoji="1" lang="ja-JP" altLang="en-US" sz="1500" dirty="0"/>
                        <a:t>年度</a:t>
                      </a:r>
                    </a:p>
                  </a:txBody>
                  <a:tcPr marT="42203" marB="42203"/>
                </a:tc>
                <a:tc>
                  <a:txBody>
                    <a:bodyPr/>
                    <a:lstStyle/>
                    <a:p>
                      <a:pPr algn="ctr"/>
                      <a:r>
                        <a:rPr kumimoji="1" lang="ja-JP" altLang="en-US" sz="1500" dirty="0"/>
                        <a:t>Ｈ</a:t>
                      </a:r>
                      <a:r>
                        <a:rPr kumimoji="1" lang="en-US" altLang="ja-JP" sz="1500" dirty="0"/>
                        <a:t>32</a:t>
                      </a:r>
                      <a:r>
                        <a:rPr kumimoji="1" lang="ja-JP" altLang="en-US" sz="1500" dirty="0"/>
                        <a:t>年度</a:t>
                      </a:r>
                    </a:p>
                  </a:txBody>
                  <a:tcPr marT="42203" marB="42203"/>
                </a:tc>
                <a:extLst>
                  <a:ext uri="{0D108BD9-81ED-4DB2-BD59-A6C34878D82A}">
                    <a16:rowId xmlns:a16="http://schemas.microsoft.com/office/drawing/2014/main" val="10000"/>
                  </a:ext>
                </a:extLst>
              </a:tr>
              <a:tr h="977794">
                <a:tc>
                  <a:txBody>
                    <a:bodyPr/>
                    <a:lstStyle/>
                    <a:p>
                      <a:pPr marL="342900" indent="-342900">
                        <a:buFont typeface="+mj-lt"/>
                        <a:buAutoNum type="arabicPeriod"/>
                      </a:pPr>
                      <a:r>
                        <a:rPr kumimoji="1" lang="ja-JP" altLang="en-US" sz="1300" dirty="0"/>
                        <a:t>主任相談支援専門員養成関係</a:t>
                      </a:r>
                    </a:p>
                  </a:txBody>
                  <a:tcPr marT="42203" marB="42203" anchor="ctr"/>
                </a:tc>
                <a:tc>
                  <a:txBody>
                    <a:bodyPr/>
                    <a:lstStyle/>
                    <a:p>
                      <a:endParaRPr kumimoji="1" lang="ja-JP" altLang="en-US" sz="1100" dirty="0"/>
                    </a:p>
                  </a:txBody>
                  <a:tcPr marT="42203" marB="42203" anchor="ctr"/>
                </a:tc>
                <a:tc>
                  <a:txBody>
                    <a:bodyPr/>
                    <a:lstStyle/>
                    <a:p>
                      <a:endParaRPr kumimoji="1" lang="ja-JP" altLang="en-US" sz="1500" dirty="0"/>
                    </a:p>
                  </a:txBody>
                  <a:tcPr marT="42203" marB="42203"/>
                </a:tc>
                <a:tc>
                  <a:txBody>
                    <a:bodyPr/>
                    <a:lstStyle/>
                    <a:p>
                      <a:endParaRPr kumimoji="1" lang="ja-JP" altLang="en-US" sz="1500" dirty="0"/>
                    </a:p>
                  </a:txBody>
                  <a:tcPr marT="42203" marB="42203"/>
                </a:tc>
                <a:tc>
                  <a:txBody>
                    <a:bodyPr/>
                    <a:lstStyle/>
                    <a:p>
                      <a:endParaRPr kumimoji="1" lang="ja-JP" altLang="en-US" sz="1500" dirty="0"/>
                    </a:p>
                  </a:txBody>
                  <a:tcPr marT="42203" marB="42203"/>
                </a:tc>
                <a:extLst>
                  <a:ext uri="{0D108BD9-81ED-4DB2-BD59-A6C34878D82A}">
                    <a16:rowId xmlns:a16="http://schemas.microsoft.com/office/drawing/2014/main" val="10001"/>
                  </a:ext>
                </a:extLst>
              </a:tr>
              <a:tr h="1041817">
                <a:tc>
                  <a:txBody>
                    <a:bodyPr/>
                    <a:lstStyle/>
                    <a:p>
                      <a:pPr marL="342900" indent="-342900">
                        <a:buFont typeface="+mj-lt"/>
                        <a:buAutoNum type="arabicPeriod" startAt="2"/>
                      </a:pPr>
                      <a:r>
                        <a:rPr kumimoji="1" lang="ja-JP" altLang="en-US" sz="1300" dirty="0"/>
                        <a:t>基幹相談支援センター設置促進関係</a:t>
                      </a:r>
                    </a:p>
                  </a:txBody>
                  <a:tcPr marT="42203" marB="42203" anchor="ctr"/>
                </a:tc>
                <a:tc>
                  <a:txBody>
                    <a:bodyPr/>
                    <a:lstStyle/>
                    <a:p>
                      <a:endParaRPr kumimoji="1" lang="ja-JP" altLang="en-US" sz="1100" dirty="0"/>
                    </a:p>
                  </a:txBody>
                  <a:tcPr marT="42203" marB="42203" anchor="ctr"/>
                </a:tc>
                <a:tc>
                  <a:txBody>
                    <a:bodyPr/>
                    <a:lstStyle/>
                    <a:p>
                      <a:endParaRPr kumimoji="1" lang="ja-JP" altLang="en-US" sz="1500" dirty="0"/>
                    </a:p>
                  </a:txBody>
                  <a:tcPr marT="42203" marB="42203"/>
                </a:tc>
                <a:tc>
                  <a:txBody>
                    <a:bodyPr/>
                    <a:lstStyle/>
                    <a:p>
                      <a:endParaRPr kumimoji="1" lang="ja-JP" altLang="en-US" sz="1500" dirty="0"/>
                    </a:p>
                  </a:txBody>
                  <a:tcPr marT="42203" marB="42203"/>
                </a:tc>
                <a:tc>
                  <a:txBody>
                    <a:bodyPr/>
                    <a:lstStyle/>
                    <a:p>
                      <a:endParaRPr kumimoji="1" lang="ja-JP" altLang="en-US" sz="1500" dirty="0"/>
                    </a:p>
                  </a:txBody>
                  <a:tcPr marT="42203" marB="42203"/>
                </a:tc>
                <a:extLst>
                  <a:ext uri="{0D108BD9-81ED-4DB2-BD59-A6C34878D82A}">
                    <a16:rowId xmlns:a16="http://schemas.microsoft.com/office/drawing/2014/main" val="10002"/>
                  </a:ext>
                </a:extLst>
              </a:tr>
            </a:tbl>
          </a:graphicData>
        </a:graphic>
      </p:graphicFrame>
      <p:sp>
        <p:nvSpPr>
          <p:cNvPr id="5" name="ホームベース 4"/>
          <p:cNvSpPr/>
          <p:nvPr/>
        </p:nvSpPr>
        <p:spPr>
          <a:xfrm>
            <a:off x="3564613" y="4562692"/>
            <a:ext cx="1766807" cy="449518"/>
          </a:xfrm>
          <a:prstGeom prst="homePlate">
            <a:avLst>
              <a:gd name="adj" fmla="val 34129"/>
            </a:avLst>
          </a:prstGeom>
        </p:spPr>
        <p:style>
          <a:lnRef idx="1">
            <a:schemeClr val="accent1"/>
          </a:lnRef>
          <a:fillRef idx="2">
            <a:schemeClr val="accent1"/>
          </a:fillRef>
          <a:effectRef idx="1">
            <a:schemeClr val="accent1"/>
          </a:effectRef>
          <a:fontRef idx="minor">
            <a:schemeClr val="dk1"/>
          </a:fontRef>
        </p:style>
        <p:txBody>
          <a:bodyPr rtlCol="0" anchor="ctr"/>
          <a:lstStyle/>
          <a:p>
            <a:pPr marL="86460" indent="-86460">
              <a:buFont typeface="Arial" panose="020B0604020202020204" pitchFamily="34" charset="0"/>
              <a:buChar char="•"/>
            </a:pPr>
            <a:r>
              <a:rPr lang="ja-JP" altLang="en-US" sz="1108" dirty="0">
                <a:solidFill>
                  <a:prstClr val="black"/>
                </a:solidFill>
              </a:rPr>
              <a:t>主任相談支援専門員</a:t>
            </a:r>
            <a:endParaRPr lang="en-US" altLang="ja-JP" sz="1108" dirty="0">
              <a:solidFill>
                <a:prstClr val="black"/>
              </a:solidFill>
            </a:endParaRPr>
          </a:p>
          <a:p>
            <a:r>
              <a:rPr lang="ja-JP" altLang="en-US" sz="1108" dirty="0">
                <a:solidFill>
                  <a:prstClr val="black"/>
                </a:solidFill>
              </a:rPr>
              <a:t>　養成テキストの作成</a:t>
            </a:r>
          </a:p>
        </p:txBody>
      </p:sp>
      <p:sp>
        <p:nvSpPr>
          <p:cNvPr id="36" name="ホームベース 35"/>
          <p:cNvSpPr/>
          <p:nvPr/>
        </p:nvSpPr>
        <p:spPr>
          <a:xfrm>
            <a:off x="6803647" y="5041007"/>
            <a:ext cx="2211392" cy="472241"/>
          </a:xfrm>
          <a:prstGeom prst="homePlate">
            <a:avLst>
              <a:gd name="adj" fmla="val 40912"/>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86460" indent="-86460">
              <a:buFont typeface="Arial" panose="020B0604020202020204" pitchFamily="34" charset="0"/>
              <a:buChar char="•"/>
            </a:pPr>
            <a:r>
              <a:rPr lang="ja-JP" altLang="en-US" sz="1108" dirty="0">
                <a:solidFill>
                  <a:prstClr val="black"/>
                </a:solidFill>
              </a:rPr>
              <a:t>都道府県による養成開始</a:t>
            </a:r>
            <a:endParaRPr lang="en-US" altLang="ja-JP" sz="1108" dirty="0">
              <a:solidFill>
                <a:prstClr val="black"/>
              </a:solidFill>
            </a:endParaRPr>
          </a:p>
        </p:txBody>
      </p:sp>
      <p:sp>
        <p:nvSpPr>
          <p:cNvPr id="37" name="ホームベース 36"/>
          <p:cNvSpPr/>
          <p:nvPr/>
        </p:nvSpPr>
        <p:spPr>
          <a:xfrm>
            <a:off x="3564613" y="5557039"/>
            <a:ext cx="2803245" cy="972817"/>
          </a:xfrm>
          <a:prstGeom prst="homePlate">
            <a:avLst>
              <a:gd name="adj" fmla="val 18207"/>
            </a:avLst>
          </a:prstGeom>
        </p:spPr>
        <p:style>
          <a:lnRef idx="1">
            <a:schemeClr val="accent1"/>
          </a:lnRef>
          <a:fillRef idx="2">
            <a:schemeClr val="accent1"/>
          </a:fillRef>
          <a:effectRef idx="1">
            <a:schemeClr val="accent1"/>
          </a:effectRef>
          <a:fontRef idx="minor">
            <a:schemeClr val="dk1"/>
          </a:fontRef>
        </p:style>
        <p:txBody>
          <a:bodyPr rtlCol="0" anchor="ctr"/>
          <a:lstStyle/>
          <a:p>
            <a:pPr marL="86460" indent="-86460">
              <a:buFont typeface="Arial" panose="020B0604020202020204" pitchFamily="34" charset="0"/>
              <a:buChar char="•"/>
            </a:pPr>
            <a:r>
              <a:rPr lang="ja-JP" altLang="en-US" sz="1108" dirty="0">
                <a:solidFill>
                  <a:prstClr val="black"/>
                </a:solidFill>
              </a:rPr>
              <a:t>取り組みの好事例の収集、具体的な取り組み方法等の整理分析による設置運営のための手引きの作成</a:t>
            </a:r>
          </a:p>
        </p:txBody>
      </p:sp>
      <p:sp>
        <p:nvSpPr>
          <p:cNvPr id="42" name="ホームベース 41"/>
          <p:cNvSpPr/>
          <p:nvPr/>
        </p:nvSpPr>
        <p:spPr>
          <a:xfrm>
            <a:off x="6367857" y="5557041"/>
            <a:ext cx="2647183" cy="972815"/>
          </a:xfrm>
          <a:prstGeom prst="homePlate">
            <a:avLst>
              <a:gd name="adj" fmla="val 26651"/>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86460" indent="-86460">
              <a:buFont typeface="Arial" panose="020B0604020202020204" pitchFamily="34" charset="0"/>
              <a:buChar char="•"/>
            </a:pPr>
            <a:r>
              <a:rPr lang="ja-JP" altLang="en-US" sz="1108" dirty="0">
                <a:solidFill>
                  <a:prstClr val="black"/>
                </a:solidFill>
              </a:rPr>
              <a:t>市町村において手引きも活用し、</a:t>
            </a:r>
            <a:endParaRPr lang="en-US" altLang="ja-JP" sz="1108" dirty="0">
              <a:solidFill>
                <a:prstClr val="black"/>
              </a:solidFill>
            </a:endParaRPr>
          </a:p>
          <a:p>
            <a:r>
              <a:rPr lang="ja-JP" altLang="en-US" sz="1108" dirty="0">
                <a:solidFill>
                  <a:prstClr val="black"/>
                </a:solidFill>
              </a:rPr>
              <a:t>　センターの設置を促進</a:t>
            </a:r>
          </a:p>
        </p:txBody>
      </p:sp>
      <p:sp>
        <p:nvSpPr>
          <p:cNvPr id="11" name="ホームベース 10"/>
          <p:cNvSpPr/>
          <p:nvPr/>
        </p:nvSpPr>
        <p:spPr>
          <a:xfrm>
            <a:off x="5331419" y="4562693"/>
            <a:ext cx="2360030" cy="427158"/>
          </a:xfrm>
          <a:prstGeom prst="homePlate">
            <a:avLst>
              <a:gd name="adj" fmla="val 34129"/>
            </a:avLst>
          </a:prstGeom>
        </p:spPr>
        <p:style>
          <a:lnRef idx="1">
            <a:schemeClr val="accent1"/>
          </a:lnRef>
          <a:fillRef idx="2">
            <a:schemeClr val="accent1"/>
          </a:fillRef>
          <a:effectRef idx="1">
            <a:schemeClr val="accent1"/>
          </a:effectRef>
          <a:fontRef idx="minor">
            <a:schemeClr val="dk1"/>
          </a:fontRef>
        </p:style>
        <p:txBody>
          <a:bodyPr rtlCol="0" anchor="ctr"/>
          <a:lstStyle/>
          <a:p>
            <a:pPr marL="86460" indent="-86460">
              <a:buFont typeface="Arial" panose="020B0604020202020204" pitchFamily="34" charset="0"/>
              <a:buChar char="•"/>
            </a:pPr>
            <a:r>
              <a:rPr lang="ja-JP" altLang="en-US" sz="1108" dirty="0">
                <a:solidFill>
                  <a:prstClr val="black"/>
                </a:solidFill>
              </a:rPr>
              <a:t>国による養成実施</a:t>
            </a:r>
          </a:p>
        </p:txBody>
      </p:sp>
      <p:sp>
        <p:nvSpPr>
          <p:cNvPr id="12" name="ホームベース 11"/>
          <p:cNvSpPr/>
          <p:nvPr/>
        </p:nvSpPr>
        <p:spPr>
          <a:xfrm>
            <a:off x="2573502" y="4562692"/>
            <a:ext cx="991109" cy="449518"/>
          </a:xfrm>
          <a:prstGeom prst="homePlate">
            <a:avLst>
              <a:gd name="adj" fmla="val 33057"/>
            </a:avLst>
          </a:prstGeom>
        </p:spPr>
        <p:style>
          <a:lnRef idx="2">
            <a:schemeClr val="accent1"/>
          </a:lnRef>
          <a:fillRef idx="1">
            <a:schemeClr val="lt1"/>
          </a:fillRef>
          <a:effectRef idx="0">
            <a:schemeClr val="accent1"/>
          </a:effectRef>
          <a:fontRef idx="minor">
            <a:schemeClr val="dk1"/>
          </a:fontRef>
        </p:style>
        <p:txBody>
          <a:bodyPr vert="horz" rtlCol="0" anchor="ctr"/>
          <a:lstStyle/>
          <a:p>
            <a:r>
              <a:rPr lang="ja-JP" altLang="en-US" sz="1108" dirty="0">
                <a:solidFill>
                  <a:prstClr val="black"/>
                </a:solidFill>
              </a:rPr>
              <a:t>・制度創設の準備</a:t>
            </a:r>
            <a:endParaRPr lang="en-US" altLang="ja-JP" sz="1108" dirty="0">
              <a:solidFill>
                <a:prstClr val="black"/>
              </a:solidFill>
            </a:endParaRPr>
          </a:p>
        </p:txBody>
      </p:sp>
      <p:sp>
        <p:nvSpPr>
          <p:cNvPr id="2" name="テキスト ボックス 1"/>
          <p:cNvSpPr txBox="1"/>
          <p:nvPr/>
        </p:nvSpPr>
        <p:spPr>
          <a:xfrm>
            <a:off x="3356439" y="750716"/>
            <a:ext cx="5787562" cy="319639"/>
          </a:xfrm>
          <a:prstGeom prst="rect">
            <a:avLst/>
          </a:prstGeom>
          <a:noFill/>
        </p:spPr>
        <p:txBody>
          <a:bodyPr wrap="square" rtlCol="0">
            <a:spAutoFit/>
          </a:bodyPr>
          <a:lstStyle/>
          <a:p>
            <a:pPr algn="r"/>
            <a:r>
              <a:rPr lang="ja-JP" altLang="en-US" sz="1477" dirty="0">
                <a:solidFill>
                  <a:prstClr val="black"/>
                </a:solidFill>
              </a:rPr>
              <a:t>平成３０年度予算額　１３，７６６千円（新規）</a:t>
            </a:r>
          </a:p>
        </p:txBody>
      </p:sp>
      <p:sp>
        <p:nvSpPr>
          <p:cNvPr id="14" name="角丸四角形 13"/>
          <p:cNvSpPr/>
          <p:nvPr/>
        </p:nvSpPr>
        <p:spPr>
          <a:xfrm>
            <a:off x="216976" y="1121313"/>
            <a:ext cx="8827612" cy="759053"/>
          </a:xfrm>
          <a:prstGeom prst="roundRect">
            <a:avLst>
              <a:gd name="adj" fmla="val 2179"/>
            </a:avLst>
          </a:prstGeom>
          <a:noFill/>
          <a:ln w="15875"/>
        </p:spPr>
        <p:style>
          <a:lnRef idx="2">
            <a:schemeClr val="dk1">
              <a:shade val="50000"/>
            </a:schemeClr>
          </a:lnRef>
          <a:fillRef idx="1">
            <a:schemeClr val="dk1"/>
          </a:fillRef>
          <a:effectRef idx="0">
            <a:schemeClr val="dk1"/>
          </a:effectRef>
          <a:fontRef idx="minor">
            <a:schemeClr val="lt1"/>
          </a:fontRef>
        </p:style>
        <p:txBody>
          <a:bodyPr lIns="33231" tIns="33231" rIns="33231" bIns="33231" anchor="t"/>
          <a:lstStyle/>
          <a:p>
            <a:pPr defTabSz="843586" latinLnBrk="1">
              <a:defRPr/>
            </a:pPr>
            <a:endParaRPr lang="en-US" altLang="ja-JP" sz="1385" dirty="0">
              <a:solidFill>
                <a:srgbClr val="000000"/>
              </a:solidFill>
            </a:endParaRPr>
          </a:p>
          <a:p>
            <a:pPr defTabSz="843586" latinLnBrk="1">
              <a:defRPr/>
            </a:pPr>
            <a:r>
              <a:rPr lang="ja-JP" altLang="en-US" sz="1385" dirty="0">
                <a:solidFill>
                  <a:srgbClr val="000000"/>
                </a:solidFill>
              </a:rPr>
              <a:t>　    地域における相談支援等の指導的役割を果たす主任相談支援専門員を養成するための研修を実施</a:t>
            </a:r>
            <a:endParaRPr lang="en-US" altLang="ja-JP" sz="1385" dirty="0">
              <a:solidFill>
                <a:srgbClr val="000000"/>
              </a:solidFill>
            </a:endParaRPr>
          </a:p>
          <a:p>
            <a:pPr defTabSz="843586" latinLnBrk="1">
              <a:defRPr/>
            </a:pPr>
            <a:r>
              <a:rPr lang="ja-JP" altLang="en-US" sz="1385" dirty="0">
                <a:solidFill>
                  <a:srgbClr val="000000"/>
                </a:solidFill>
              </a:rPr>
              <a:t>　するとともに、主な配置先となる基幹相談支援センターの設置促進を図るための方策の検討等を行う。</a:t>
            </a:r>
            <a:endParaRPr lang="en-US" altLang="ja-JP" sz="1385" dirty="0">
              <a:solidFill>
                <a:prstClr val="white"/>
              </a:solidFill>
            </a:endParaRPr>
          </a:p>
          <a:p>
            <a:pPr defTabSz="843586">
              <a:defRPr/>
            </a:pPr>
            <a:endParaRPr lang="en-US" altLang="ja-JP" sz="1385" dirty="0">
              <a:solidFill>
                <a:prstClr val="white"/>
              </a:solidFill>
            </a:endParaRPr>
          </a:p>
        </p:txBody>
      </p:sp>
      <p:sp>
        <p:nvSpPr>
          <p:cNvPr id="15" name="テキスト ボックス 14"/>
          <p:cNvSpPr txBox="1"/>
          <p:nvPr/>
        </p:nvSpPr>
        <p:spPr>
          <a:xfrm>
            <a:off x="97978" y="921177"/>
            <a:ext cx="936436" cy="319639"/>
          </a:xfrm>
          <a:prstGeom prst="rect">
            <a:avLst/>
          </a:prstGeom>
          <a:solidFill>
            <a:srgbClr val="92D050"/>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gn="ctr" defTabSz="843586">
              <a:defRPr/>
            </a:pPr>
            <a:r>
              <a:rPr lang="ja-JP" altLang="en-US" sz="1477" dirty="0">
                <a:solidFill>
                  <a:prstClr val="white"/>
                </a:solidFill>
              </a:rPr>
              <a:t>概　要</a:t>
            </a:r>
          </a:p>
        </p:txBody>
      </p:sp>
      <p:sp>
        <p:nvSpPr>
          <p:cNvPr id="17" name="角丸四角形 16"/>
          <p:cNvSpPr/>
          <p:nvPr/>
        </p:nvSpPr>
        <p:spPr>
          <a:xfrm>
            <a:off x="216976" y="2154947"/>
            <a:ext cx="8798064" cy="1742580"/>
          </a:xfrm>
          <a:prstGeom prst="roundRect">
            <a:avLst>
              <a:gd name="adj" fmla="val 2179"/>
            </a:avLst>
          </a:prstGeom>
          <a:noFill/>
          <a:ln w="15875"/>
        </p:spPr>
        <p:style>
          <a:lnRef idx="2">
            <a:schemeClr val="dk1">
              <a:shade val="50000"/>
            </a:schemeClr>
          </a:lnRef>
          <a:fillRef idx="1">
            <a:schemeClr val="dk1"/>
          </a:fillRef>
          <a:effectRef idx="0">
            <a:schemeClr val="dk1"/>
          </a:effectRef>
          <a:fontRef idx="minor">
            <a:schemeClr val="lt1"/>
          </a:fontRef>
        </p:style>
        <p:txBody>
          <a:bodyPr lIns="33231" tIns="33231" rIns="33231" bIns="33231" anchor="t"/>
          <a:lstStyle/>
          <a:p>
            <a:pPr defTabSz="843586" latinLnBrk="1">
              <a:defRPr/>
            </a:pPr>
            <a:endParaRPr lang="en-US" altLang="ja-JP" sz="1292" dirty="0">
              <a:solidFill>
                <a:srgbClr val="000000"/>
              </a:solidFill>
            </a:endParaRPr>
          </a:p>
          <a:p>
            <a:pPr defTabSz="843586" latinLnBrk="1">
              <a:defRPr/>
            </a:pPr>
            <a:r>
              <a:rPr lang="en-US" altLang="ja-JP" sz="1385" dirty="0">
                <a:solidFill>
                  <a:srgbClr val="000000"/>
                </a:solidFill>
              </a:rPr>
              <a:t>【</a:t>
            </a:r>
            <a:r>
              <a:rPr lang="ja-JP" altLang="en-US" sz="1385" dirty="0">
                <a:solidFill>
                  <a:srgbClr val="000000"/>
                </a:solidFill>
              </a:rPr>
              <a:t>事業内容</a:t>
            </a:r>
            <a:r>
              <a:rPr lang="en-US" altLang="ja-JP" sz="1385" dirty="0">
                <a:solidFill>
                  <a:srgbClr val="000000"/>
                </a:solidFill>
              </a:rPr>
              <a:t>】</a:t>
            </a:r>
          </a:p>
          <a:p>
            <a:pPr defTabSz="843586" latinLnBrk="1">
              <a:defRPr/>
            </a:pPr>
            <a:r>
              <a:rPr lang="ja-JP" altLang="en-US" sz="1385" dirty="0">
                <a:solidFill>
                  <a:srgbClr val="000000"/>
                </a:solidFill>
              </a:rPr>
              <a:t>・主任相談支援専門員養成研修の実施及びテキスト案の作成</a:t>
            </a:r>
            <a:endParaRPr lang="en-US" altLang="ja-JP" sz="1385" dirty="0">
              <a:solidFill>
                <a:srgbClr val="000000"/>
              </a:solidFill>
            </a:endParaRPr>
          </a:p>
          <a:p>
            <a:pPr defTabSz="843586" latinLnBrk="1">
              <a:defRPr/>
            </a:pPr>
            <a:endParaRPr lang="ja-JP" altLang="en-US" sz="738" dirty="0">
              <a:solidFill>
                <a:srgbClr val="000000"/>
              </a:solidFill>
            </a:endParaRPr>
          </a:p>
          <a:p>
            <a:pPr defTabSz="843586" latinLnBrk="1">
              <a:defRPr/>
            </a:pPr>
            <a:r>
              <a:rPr lang="ja-JP" altLang="en-US" sz="1385" dirty="0">
                <a:solidFill>
                  <a:srgbClr val="000000"/>
                </a:solidFill>
              </a:rPr>
              <a:t>・基幹相談支援センター設置促進の方策の検討</a:t>
            </a:r>
            <a:endParaRPr lang="en-US" altLang="ja-JP" sz="1385" dirty="0">
              <a:solidFill>
                <a:srgbClr val="000000"/>
              </a:solidFill>
            </a:endParaRPr>
          </a:p>
          <a:p>
            <a:pPr defTabSz="843586" latinLnBrk="1">
              <a:defRPr/>
            </a:pPr>
            <a:endParaRPr lang="en-US" altLang="ja-JP" sz="738" dirty="0">
              <a:solidFill>
                <a:srgbClr val="000000"/>
              </a:solidFill>
            </a:endParaRPr>
          </a:p>
          <a:p>
            <a:pPr defTabSz="843586" latinLnBrk="1">
              <a:defRPr/>
            </a:pPr>
            <a:r>
              <a:rPr lang="ja-JP" altLang="en-US" sz="1385" dirty="0">
                <a:solidFill>
                  <a:srgbClr val="000000"/>
                </a:solidFill>
              </a:rPr>
              <a:t>・基幹相談支援センターにおける取組の好事例を収集、具体的な取組方法等を整理・分析した手引き等の作成</a:t>
            </a:r>
            <a:endParaRPr lang="en-US" altLang="ja-JP" sz="923" dirty="0">
              <a:solidFill>
                <a:srgbClr val="000000"/>
              </a:solidFill>
            </a:endParaRPr>
          </a:p>
          <a:p>
            <a:pPr defTabSz="843586" latinLnBrk="1">
              <a:defRPr/>
            </a:pPr>
            <a:r>
              <a:rPr lang="ja-JP" altLang="en-US" sz="1385" dirty="0">
                <a:solidFill>
                  <a:srgbClr val="000000"/>
                </a:solidFill>
              </a:rPr>
              <a:t>　</a:t>
            </a:r>
            <a:r>
              <a:rPr lang="en-US" altLang="ja-JP" sz="1385" dirty="0">
                <a:solidFill>
                  <a:srgbClr val="000000"/>
                </a:solidFill>
              </a:rPr>
              <a:t>【</a:t>
            </a:r>
            <a:r>
              <a:rPr lang="ja-JP" altLang="en-US" sz="1385" dirty="0">
                <a:solidFill>
                  <a:srgbClr val="000000"/>
                </a:solidFill>
              </a:rPr>
              <a:t>実施主体</a:t>
            </a:r>
            <a:r>
              <a:rPr lang="en-US" altLang="ja-JP" sz="1385" dirty="0">
                <a:solidFill>
                  <a:srgbClr val="000000"/>
                </a:solidFill>
              </a:rPr>
              <a:t>】</a:t>
            </a:r>
            <a:r>
              <a:rPr lang="ja-JP" altLang="en-US" sz="1385" dirty="0">
                <a:solidFill>
                  <a:srgbClr val="000000"/>
                </a:solidFill>
              </a:rPr>
              <a:t>　　国（民間団体へ委託予定）</a:t>
            </a:r>
            <a:endParaRPr lang="en-US" altLang="ja-JP" sz="1385" dirty="0">
              <a:solidFill>
                <a:srgbClr val="000000"/>
              </a:solidFill>
            </a:endParaRPr>
          </a:p>
        </p:txBody>
      </p:sp>
      <p:sp>
        <p:nvSpPr>
          <p:cNvPr id="16" name="テキスト ボックス 15"/>
          <p:cNvSpPr txBox="1"/>
          <p:nvPr/>
        </p:nvSpPr>
        <p:spPr>
          <a:xfrm>
            <a:off x="53829" y="1998691"/>
            <a:ext cx="1399442" cy="319639"/>
          </a:xfrm>
          <a:prstGeom prst="rect">
            <a:avLst/>
          </a:prstGeom>
          <a:solidFill>
            <a:srgbClr val="92D050"/>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gn="ctr" defTabSz="843586">
              <a:defRPr/>
            </a:pPr>
            <a:r>
              <a:rPr lang="ja-JP" altLang="en-US" sz="1477" dirty="0">
                <a:solidFill>
                  <a:prstClr val="white"/>
                </a:solidFill>
              </a:rPr>
              <a:t>事業内容等</a:t>
            </a:r>
          </a:p>
        </p:txBody>
      </p:sp>
      <p:sp>
        <p:nvSpPr>
          <p:cNvPr id="7" name="テキスト ボックス 6"/>
          <p:cNvSpPr txBox="1"/>
          <p:nvPr/>
        </p:nvSpPr>
        <p:spPr>
          <a:xfrm>
            <a:off x="216978" y="3897527"/>
            <a:ext cx="1236293" cy="319639"/>
          </a:xfrm>
          <a:prstGeom prst="rect">
            <a:avLst/>
          </a:prstGeom>
          <a:noFill/>
        </p:spPr>
        <p:txBody>
          <a:bodyPr wrap="square" rtlCol="0">
            <a:spAutoFit/>
          </a:bodyPr>
          <a:lstStyle/>
          <a:p>
            <a:r>
              <a:rPr lang="ja-JP" altLang="en-US" sz="1477" dirty="0">
                <a:solidFill>
                  <a:prstClr val="black"/>
                </a:solidFill>
                <a:latin typeface="ＭＳ Ｐゴシック"/>
              </a:rPr>
              <a:t>（参考）</a:t>
            </a:r>
            <a:endParaRPr lang="ja-JP" altLang="en-US" sz="1477" dirty="0">
              <a:solidFill>
                <a:prstClr val="black"/>
              </a:solidFill>
              <a:latin typeface="ＭＳ Ｐゴシック" panose="020B0600070205080204" pitchFamily="50" charset="-128"/>
              <a:ea typeface="ＭＳ Ｐゴシック" panose="020B0600070205080204" pitchFamily="50" charset="-128"/>
            </a:endParaRPr>
          </a:p>
        </p:txBody>
      </p:sp>
      <p:sp>
        <p:nvSpPr>
          <p:cNvPr id="19"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スライド番号プレースホルダー 5"/>
          <p:cNvSpPr>
            <a:spLocks noGrp="1"/>
          </p:cNvSpPr>
          <p:nvPr>
            <p:ph type="sldNum" sz="quarter" idx="12"/>
          </p:nvPr>
        </p:nvSpPr>
        <p:spPr>
          <a:xfrm>
            <a:off x="7059880" y="6509924"/>
            <a:ext cx="2057400" cy="365125"/>
          </a:xfrm>
        </p:spPr>
        <p:txBody>
          <a:bodyPr/>
          <a:lstStyle/>
          <a:p>
            <a:pPr>
              <a:defRPr/>
            </a:pPr>
            <a:fld id="{F90A3C79-1AFD-481B-B685-7933BCD0898B}" type="slidenum">
              <a:rPr lang="en-US" altLang="ja-JP" smtClean="0"/>
              <a:pPr>
                <a:defRPr/>
              </a:pPr>
              <a:t>32</a:t>
            </a:fld>
            <a:endParaRPr lang="en-US" altLang="ja-JP" dirty="0"/>
          </a:p>
        </p:txBody>
      </p:sp>
      <p:sp>
        <p:nvSpPr>
          <p:cNvPr id="8" name="正方形/長方形 7"/>
          <p:cNvSpPr/>
          <p:nvPr/>
        </p:nvSpPr>
        <p:spPr>
          <a:xfrm>
            <a:off x="4572000" y="6610341"/>
            <a:ext cx="3744416" cy="24765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t>平成</a:t>
            </a:r>
            <a:r>
              <a:rPr kumimoji="1" lang="en-US" altLang="ja-JP" sz="1050" dirty="0"/>
              <a:t>29</a:t>
            </a:r>
            <a:r>
              <a:rPr kumimoji="1" lang="ja-JP" altLang="en-US" sz="1050" dirty="0"/>
              <a:t>年度障害保健福祉関係主管課長会議資料より引用</a:t>
            </a:r>
          </a:p>
        </p:txBody>
      </p:sp>
    </p:spTree>
    <p:extLst>
      <p:ext uri="{BB962C8B-B14F-4D97-AF65-F5344CB8AC3E}">
        <p14:creationId xmlns:p14="http://schemas.microsoft.com/office/powerpoint/2010/main" val="3037398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63769"/>
            <a:ext cx="9144000" cy="46523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HGS創英角ｺﾞｼｯｸUB" panose="020B0900000000000000" pitchFamily="50" charset="-128"/>
                <a:ea typeface="HGS創英角ｺﾞｼｯｸUB" panose="020B0900000000000000" pitchFamily="50" charset="-128"/>
              </a:rPr>
              <a:t>相談支援専門員と介護支援専門員との連携のあり方に関する調査研究事業</a:t>
            </a:r>
          </a:p>
          <a:p>
            <a:pPr algn="ctr"/>
            <a:r>
              <a:rPr lang="ja-JP" altLang="en-US" sz="1292" dirty="0">
                <a:latin typeface="HGS創英角ｺﾞｼｯｸUB" panose="020B0900000000000000" pitchFamily="50" charset="-128"/>
                <a:ea typeface="HGS創英角ｺﾞｼｯｸUB" panose="020B0900000000000000" pitchFamily="50" charset="-128"/>
              </a:rPr>
              <a:t>（平成</a:t>
            </a:r>
            <a:r>
              <a:rPr lang="en-US" altLang="ja-JP" sz="1292" dirty="0">
                <a:latin typeface="HGS創英角ｺﾞｼｯｸUB" panose="020B0900000000000000" pitchFamily="50" charset="-128"/>
                <a:ea typeface="HGS創英角ｺﾞｼｯｸUB" panose="020B0900000000000000" pitchFamily="50" charset="-128"/>
              </a:rPr>
              <a:t>29</a:t>
            </a:r>
            <a:r>
              <a:rPr lang="ja-JP" altLang="en-US" sz="1292" dirty="0">
                <a:latin typeface="HGS創英角ｺﾞｼｯｸUB" panose="020B0900000000000000" pitchFamily="50" charset="-128"/>
                <a:ea typeface="HGS創英角ｺﾞｼｯｸUB" panose="020B0900000000000000" pitchFamily="50" charset="-128"/>
              </a:rPr>
              <a:t>年度老人保健健康増進等事業）</a:t>
            </a:r>
          </a:p>
        </p:txBody>
      </p:sp>
      <p:sp>
        <p:nvSpPr>
          <p:cNvPr id="2" name="正方形/長方形 1"/>
          <p:cNvSpPr/>
          <p:nvPr/>
        </p:nvSpPr>
        <p:spPr>
          <a:xfrm>
            <a:off x="0" y="729000"/>
            <a:ext cx="9144000" cy="2990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実施主体：株式会社三菱総合研究所</a:t>
            </a:r>
          </a:p>
        </p:txBody>
      </p:sp>
      <p:sp>
        <p:nvSpPr>
          <p:cNvPr id="33" name="正方形/長方形 32"/>
          <p:cNvSpPr/>
          <p:nvPr/>
        </p:nvSpPr>
        <p:spPr>
          <a:xfrm>
            <a:off x="95554" y="1028077"/>
            <a:ext cx="8929864" cy="53920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r>
              <a:rPr lang="ja-JP" altLang="en-US" sz="1292" b="1" u="sng" dirty="0">
                <a:latin typeface="メイリオ" panose="020B0604030504040204" pitchFamily="50" charset="-128"/>
                <a:ea typeface="メイリオ" panose="020B0604030504040204" pitchFamily="50" charset="-128"/>
                <a:cs typeface="メイリオ" panose="020B0604030504040204" pitchFamily="50" charset="-128"/>
              </a:rPr>
              <a:t>１．目的･ねらい</a:t>
            </a:r>
            <a:endParaRPr lang="en-US" altLang="ja-JP" sz="1292"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高齢障害者の介護保険移行においては、相談支援専門員と介護支援専門員の緊密な連携が必要である。</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そこで、本調査研究では、両専門員の具体的な連携内容、連携プロセス等の実態を把握し、高齢障害者の介護保険移行における、</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行政や両専門員の役割を整理することで、地域における関係者の協働を促進し、高齢障害者に個人の特性に応じて介護保険サービス、</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障害福祉サービスが適切に提供される仕組みの充実を図ることを目的とした。</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8"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92" b="1" u="sng" dirty="0">
                <a:latin typeface="メイリオ" panose="020B0604030504040204" pitchFamily="50" charset="-128"/>
                <a:ea typeface="メイリオ" panose="020B0604030504040204" pitchFamily="50" charset="-128"/>
                <a:cs typeface="メイリオ" panose="020B0604030504040204" pitchFamily="50" charset="-128"/>
              </a:rPr>
              <a:t>２．事業概要</a:t>
            </a:r>
            <a:endParaRPr lang="en-US" altLang="ja-JP" sz="1292"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事業所アンケート調査：</a:t>
            </a:r>
            <a:r>
              <a:rPr lang="zh-TW" altLang="en-US" sz="1100" dirty="0">
                <a:latin typeface="メイリオ" panose="020B0604030504040204" pitchFamily="50" charset="-128"/>
                <a:ea typeface="メイリオ" panose="020B0604030504040204" pitchFamily="50" charset="-128"/>
                <a:cs typeface="メイリオ" panose="020B0604030504040204" pitchFamily="50" charset="-128"/>
              </a:rPr>
              <a:t>特定相談支援事業所</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326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ヶ所／居宅介護支援事業所</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597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ヶ所の回答から、連携実態を把握。</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自治体ヒアリング調査：</a:t>
            </a:r>
            <a:r>
              <a:rPr lang="zh-TW" altLang="en-US" sz="1100" dirty="0">
                <a:latin typeface="メイリオ" panose="020B0604030504040204" pitchFamily="50" charset="-128"/>
                <a:ea typeface="メイリオ" panose="020B0604030504040204" pitchFamily="50" charset="-128"/>
                <a:cs typeface="メイリオ" panose="020B0604030504040204" pitchFamily="50" charset="-128"/>
              </a:rPr>
              <a:t>岩手県花巻市</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dirty="0">
                <a:latin typeface="メイリオ" panose="020B0604030504040204" pitchFamily="50" charset="-128"/>
                <a:ea typeface="メイリオ" panose="020B0604030504040204" pitchFamily="50" charset="-128"/>
                <a:cs typeface="メイリオ" panose="020B0604030504040204" pitchFamily="50" charset="-128"/>
              </a:rPr>
              <a:t>新潟県新潟市（秋葉区）</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dirty="0">
                <a:latin typeface="メイリオ" panose="020B0604030504040204" pitchFamily="50" charset="-128"/>
                <a:ea typeface="メイリオ" panose="020B0604030504040204" pitchFamily="50" charset="-128"/>
                <a:cs typeface="メイリオ" panose="020B0604030504040204" pitchFamily="50" charset="-128"/>
              </a:rPr>
              <a:t>滋賀県大津市</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dirty="0">
                <a:latin typeface="メイリオ" panose="020B0604030504040204" pitchFamily="50" charset="-128"/>
                <a:ea typeface="メイリオ" panose="020B0604030504040204" pitchFamily="50" charset="-128"/>
                <a:cs typeface="メイリオ" panose="020B0604030504040204" pitchFamily="50" charset="-128"/>
              </a:rPr>
              <a:t>兵庫県三田市</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dirty="0">
                <a:latin typeface="メイリオ" panose="020B0604030504040204" pitchFamily="50" charset="-128"/>
                <a:ea typeface="メイリオ" panose="020B0604030504040204" pitchFamily="50" charset="-128"/>
                <a:cs typeface="メイリオ" panose="020B0604030504040204" pitchFamily="50" charset="-128"/>
              </a:rPr>
              <a:t>島根県出雲市</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の取り組み事例を把握。</a:t>
            </a:r>
            <a:endParaRPr lang="zh-TW"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モデル研修会：滋賀県において相談支援専門員と介護支援専門員を対象にした合同モデル研修会を実施。</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8"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92" b="1" u="sng" dirty="0">
                <a:latin typeface="メイリオ" panose="020B0604030504040204" pitchFamily="50" charset="-128"/>
                <a:ea typeface="メイリオ" panose="020B0604030504040204" pitchFamily="50" charset="-128"/>
                <a:cs typeface="メイリオ" panose="020B0604030504040204" pitchFamily="50" charset="-128"/>
              </a:rPr>
              <a:t>３．事業の成果（今後の展望等）</a:t>
            </a:r>
            <a:endParaRPr lang="en-US" altLang="ja-JP" sz="1292"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a:extLst>
              <a:ext uri="{FF2B5EF4-FFF2-40B4-BE49-F238E27FC236}">
                <a16:creationId xmlns:a16="http://schemas.microsoft.com/office/drawing/2014/main" id="{58CA02E2-5F1D-4229-BC69-9BDB36583CF0}"/>
              </a:ext>
            </a:extLst>
          </p:cNvPr>
          <p:cNvGraphicFramePr>
            <a:graphicFrameLocks noGrp="1"/>
          </p:cNvGraphicFramePr>
          <p:nvPr>
            <p:extLst/>
          </p:nvPr>
        </p:nvGraphicFramePr>
        <p:xfrm>
          <a:off x="362747" y="3229593"/>
          <a:ext cx="3988135" cy="1479452"/>
        </p:xfrm>
        <a:graphic>
          <a:graphicData uri="http://schemas.openxmlformats.org/drawingml/2006/table">
            <a:tbl>
              <a:tblPr firstRow="1" bandRow="1">
                <a:tableStyleId>{B301B821-A1FF-4177-AEE7-76D212191A09}</a:tableStyleId>
              </a:tblPr>
              <a:tblGrid>
                <a:gridCol w="3988135">
                  <a:extLst>
                    <a:ext uri="{9D8B030D-6E8A-4147-A177-3AD203B41FA5}">
                      <a16:colId xmlns:a16="http://schemas.microsoft.com/office/drawing/2014/main" val="677563235"/>
                    </a:ext>
                  </a:extLst>
                </a:gridCol>
              </a:tblGrid>
              <a:tr h="232117">
                <a:tc>
                  <a:txBody>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事業所アンケートから見えた高齢障害者の介護保険移行の課題</a:t>
                      </a:r>
                    </a:p>
                  </a:txBody>
                  <a:tcPr marL="84406" marR="84406" marT="42203" marB="42203" anchor="ctr"/>
                </a:tc>
                <a:extLst>
                  <a:ext uri="{0D108BD9-81ED-4DB2-BD59-A6C34878D82A}">
                    <a16:rowId xmlns:a16="http://schemas.microsoft.com/office/drawing/2014/main" val="1708614530"/>
                  </a:ext>
                </a:extLst>
              </a:tr>
              <a:tr h="1223889">
                <a:tc>
                  <a:txBody>
                    <a:bodyPr/>
                    <a:lstStyle/>
                    <a:p>
                      <a:pPr marL="171450" indent="-171450">
                        <a:buClr>
                          <a:schemeClr val="tx2">
                            <a:lumMod val="50000"/>
                          </a:schemeClr>
                        </a:buClr>
                        <a:buFont typeface="Wingdings" panose="05000000000000000000" pitchFamily="2" charset="2"/>
                        <a:buChar char="Ø"/>
                      </a:pP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相談支援専門員と介護支援専門員が</a:t>
                      </a: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お互いを知らない</a:t>
                      </a: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（制度の知識不足、多忙）</a:t>
                      </a:r>
                    </a:p>
                    <a:p>
                      <a:pPr marL="171450" indent="-171450">
                        <a:buClr>
                          <a:schemeClr val="tx2">
                            <a:lumMod val="50000"/>
                          </a:schemeClr>
                        </a:buClr>
                        <a:buFont typeface="Wingdings" panose="05000000000000000000" pitchFamily="2" charset="2"/>
                        <a:buChar char="Ø"/>
                      </a:pP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介護保険移行の</a:t>
                      </a: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業務プロセスが標準化されていない</a:t>
                      </a: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（情報提供の方法、移行に関するマニュアルや様式・ツール等）</a:t>
                      </a:r>
                      <a:endParaRPr kumimoji="1" lang="en-US" altLang="ja-JP" sz="800" kern="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Clr>
                          <a:schemeClr val="tx2">
                            <a:lumMod val="50000"/>
                          </a:schemeClr>
                        </a:buClr>
                        <a:buFont typeface="Wingdings" panose="05000000000000000000" pitchFamily="2" charset="2"/>
                        <a:buChar char="Ø"/>
                      </a:pP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介護保険移行に関する</a:t>
                      </a: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教育・人材育成の仕組みが不十分</a:t>
                      </a: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である</a:t>
                      </a:r>
                    </a:p>
                    <a:p>
                      <a:pPr marL="171450" indent="-171450">
                        <a:buClr>
                          <a:schemeClr val="tx2">
                            <a:lumMod val="50000"/>
                          </a:schemeClr>
                        </a:buClr>
                        <a:buFont typeface="Wingdings" panose="05000000000000000000" pitchFamily="2" charset="2"/>
                        <a:buChar char="Ø"/>
                      </a:pP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介護保険移行のあり方について</a:t>
                      </a: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協議する場がない</a:t>
                      </a:r>
                    </a:p>
                    <a:p>
                      <a:pPr marL="171450" indent="-171450">
                        <a:buClr>
                          <a:schemeClr val="tx2">
                            <a:lumMod val="50000"/>
                          </a:schemeClr>
                        </a:buClr>
                        <a:buFont typeface="Wingdings" panose="05000000000000000000" pitchFamily="2" charset="2"/>
                        <a:buChar char="Ø"/>
                      </a:pP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介護保険</a:t>
                      </a: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移行ケースは事業所全体からみればわずか</a:t>
                      </a: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なため、課題解決に向けたアクションを起こしにくい</a:t>
                      </a:r>
                      <a:endPar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solidFill>
                      <a:schemeClr val="bg1"/>
                    </a:solidFill>
                  </a:tcPr>
                </a:tc>
                <a:extLst>
                  <a:ext uri="{0D108BD9-81ED-4DB2-BD59-A6C34878D82A}">
                    <a16:rowId xmlns:a16="http://schemas.microsoft.com/office/drawing/2014/main" val="3583932372"/>
                  </a:ext>
                </a:extLst>
              </a:tr>
            </a:tbl>
          </a:graphicData>
        </a:graphic>
      </p:graphicFrame>
      <p:graphicFrame>
        <p:nvGraphicFramePr>
          <p:cNvPr id="12" name="表 11">
            <a:extLst>
              <a:ext uri="{FF2B5EF4-FFF2-40B4-BE49-F238E27FC236}">
                <a16:creationId xmlns:a16="http://schemas.microsoft.com/office/drawing/2014/main" id="{9FA70A64-B883-4755-876A-A2DA7C015607}"/>
              </a:ext>
            </a:extLst>
          </p:cNvPr>
          <p:cNvGraphicFramePr>
            <a:graphicFrameLocks noGrp="1"/>
          </p:cNvGraphicFramePr>
          <p:nvPr>
            <p:extLst/>
          </p:nvPr>
        </p:nvGraphicFramePr>
        <p:xfrm>
          <a:off x="362747" y="5035845"/>
          <a:ext cx="3988135" cy="1388012"/>
        </p:xfrm>
        <a:graphic>
          <a:graphicData uri="http://schemas.openxmlformats.org/drawingml/2006/table">
            <a:tbl>
              <a:tblPr firstRow="1" bandRow="1">
                <a:tableStyleId>{B301B821-A1FF-4177-AEE7-76D212191A09}</a:tableStyleId>
              </a:tblPr>
              <a:tblGrid>
                <a:gridCol w="3988135">
                  <a:extLst>
                    <a:ext uri="{9D8B030D-6E8A-4147-A177-3AD203B41FA5}">
                      <a16:colId xmlns:a16="http://schemas.microsoft.com/office/drawing/2014/main" val="677563235"/>
                    </a:ext>
                  </a:extLst>
                </a:gridCol>
              </a:tblGrid>
              <a:tr h="232117">
                <a:tc>
                  <a:txBody>
                    <a:bodyPr/>
                    <a:lstStyle/>
                    <a:p>
                      <a:r>
                        <a:rPr kumimoji="1" lang="ja-JP" altLang="en-US" sz="1000" b="1" kern="120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合同研修会のポイント</a:t>
                      </a:r>
                    </a:p>
                  </a:txBody>
                  <a:tcPr marL="84406" marR="84406" marT="42203" marB="42203" anchor="ctr"/>
                </a:tc>
                <a:extLst>
                  <a:ext uri="{0D108BD9-81ED-4DB2-BD59-A6C34878D82A}">
                    <a16:rowId xmlns:a16="http://schemas.microsoft.com/office/drawing/2014/main" val="1708614530"/>
                  </a:ext>
                </a:extLst>
              </a:tr>
              <a:tr h="1118382">
                <a:tc>
                  <a:txBody>
                    <a:bodyPr/>
                    <a:lstStyle/>
                    <a:p>
                      <a:pPr marL="171450" indent="-171450">
                        <a:buClr>
                          <a:schemeClr val="tx2">
                            <a:lumMod val="50000"/>
                          </a:schemeClr>
                        </a:buClr>
                        <a:buFont typeface="Wingdings" panose="05000000000000000000" pitchFamily="2" charset="2"/>
                        <a:buChar char="Ø"/>
                      </a:pPr>
                      <a:r>
                        <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介護護保険移行を円滑に進めるための</a:t>
                      </a: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地域の基盤整備の第一ステップとして</a:t>
                      </a:r>
                      <a:r>
                        <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、合同研修会は有効</a:t>
                      </a:r>
                      <a:endParaRPr kumimoji="1" lang="en-US" altLang="ja-JP"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Clr>
                          <a:schemeClr val="tx2">
                            <a:lumMod val="50000"/>
                          </a:schemeClr>
                        </a:buClr>
                        <a:buFont typeface="Wingdings" panose="05000000000000000000" pitchFamily="2" charset="2"/>
                        <a:buChar char="Ø"/>
                      </a:pPr>
                      <a:r>
                        <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プログラム：制度に関する理解を深める座学＋お互い顔見知りになり、</a:t>
                      </a: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今後協働して何ができるかを考えるグループワーク</a:t>
                      </a:r>
                      <a:endParaRPr kumimoji="1" lang="en-US" altLang="ja-JP"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Clr>
                          <a:schemeClr val="tx2">
                            <a:lumMod val="50000"/>
                          </a:schemeClr>
                        </a:buClr>
                        <a:buFont typeface="Wingdings" panose="05000000000000000000" pitchFamily="2" charset="2"/>
                        <a:buChar char="Ø"/>
                      </a:pPr>
                      <a:r>
                        <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研修開催エリア：地域の関係者が</a:t>
                      </a: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従来どの単位で連携</a:t>
                      </a:r>
                      <a:r>
                        <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を進めているかを踏まえ検討（単一市町村／圏域単位／都道府県全域で</a:t>
                      </a: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重層的に</a:t>
                      </a:r>
                      <a:r>
                        <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a:t>
                      </a:r>
                    </a:p>
                  </a:txBody>
                  <a:tcPr marL="84406" marR="84406" marT="42203" marB="42203">
                    <a:solidFill>
                      <a:schemeClr val="bg1"/>
                    </a:solidFill>
                  </a:tcPr>
                </a:tc>
                <a:extLst>
                  <a:ext uri="{0D108BD9-81ED-4DB2-BD59-A6C34878D82A}">
                    <a16:rowId xmlns:a16="http://schemas.microsoft.com/office/drawing/2014/main" val="3583932372"/>
                  </a:ext>
                </a:extLst>
              </a:tr>
            </a:tbl>
          </a:graphicData>
        </a:graphic>
      </p:graphicFrame>
      <p:sp>
        <p:nvSpPr>
          <p:cNvPr id="4" name="矢印: 下 3">
            <a:extLst>
              <a:ext uri="{FF2B5EF4-FFF2-40B4-BE49-F238E27FC236}">
                <a16:creationId xmlns:a16="http://schemas.microsoft.com/office/drawing/2014/main" id="{440BA23C-4237-4B73-A454-D47DCFD9B4FF}"/>
              </a:ext>
            </a:extLst>
          </p:cNvPr>
          <p:cNvSpPr/>
          <p:nvPr/>
        </p:nvSpPr>
        <p:spPr>
          <a:xfrm>
            <a:off x="548188" y="4748683"/>
            <a:ext cx="265876" cy="268501"/>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B53EA61-BE90-467C-88E0-6DB78294B5A2}"/>
              </a:ext>
            </a:extLst>
          </p:cNvPr>
          <p:cNvSpPr txBox="1"/>
          <p:nvPr/>
        </p:nvSpPr>
        <p:spPr>
          <a:xfrm>
            <a:off x="757998" y="4748684"/>
            <a:ext cx="3264548" cy="248530"/>
          </a:xfrm>
          <a:prstGeom prst="rect">
            <a:avLst/>
          </a:prstGeom>
          <a:noFill/>
        </p:spPr>
        <p:txBody>
          <a:bodyPr wrap="square" rtlCol="0">
            <a:spAutoFit/>
          </a:bodyPr>
          <a:lstStyle/>
          <a:p>
            <a:r>
              <a:rPr lang="ja-JP" altLang="en-US" sz="1015" dirty="0">
                <a:latin typeface="メイリオ" panose="020B0604030504040204" pitchFamily="50" charset="-128"/>
                <a:ea typeface="メイリオ" panose="020B0604030504040204" pitchFamily="50" charset="-128"/>
                <a:cs typeface="メイリオ" panose="020B0604030504040204" pitchFamily="50" charset="-128"/>
              </a:rPr>
              <a:t>まずは両専門員が一つのテーブルを囲むことから</a:t>
            </a:r>
          </a:p>
        </p:txBody>
      </p:sp>
      <p:graphicFrame>
        <p:nvGraphicFramePr>
          <p:cNvPr id="15" name="表 14">
            <a:extLst>
              <a:ext uri="{FF2B5EF4-FFF2-40B4-BE49-F238E27FC236}">
                <a16:creationId xmlns:a16="http://schemas.microsoft.com/office/drawing/2014/main" id="{DD9ADFBF-CA0D-4474-B22A-94EC0123ECCC}"/>
              </a:ext>
            </a:extLst>
          </p:cNvPr>
          <p:cNvGraphicFramePr>
            <a:graphicFrameLocks noGrp="1"/>
          </p:cNvGraphicFramePr>
          <p:nvPr>
            <p:extLst/>
          </p:nvPr>
        </p:nvGraphicFramePr>
        <p:xfrm>
          <a:off x="4453034" y="3226394"/>
          <a:ext cx="4372976" cy="3155852"/>
        </p:xfrm>
        <a:graphic>
          <a:graphicData uri="http://schemas.openxmlformats.org/drawingml/2006/table">
            <a:tbl>
              <a:tblPr firstRow="1" bandRow="1">
                <a:tableStyleId>{B301B821-A1FF-4177-AEE7-76D212191A09}</a:tableStyleId>
              </a:tblPr>
              <a:tblGrid>
                <a:gridCol w="4372976">
                  <a:extLst>
                    <a:ext uri="{9D8B030D-6E8A-4147-A177-3AD203B41FA5}">
                      <a16:colId xmlns:a16="http://schemas.microsoft.com/office/drawing/2014/main" val="677563235"/>
                    </a:ext>
                  </a:extLst>
                </a:gridCol>
              </a:tblGrid>
              <a:tr h="232117">
                <a:tc>
                  <a:txBody>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先行する取り組み事例から見えた連携のポイント</a:t>
                      </a:r>
                    </a:p>
                  </a:txBody>
                  <a:tcPr marL="84406" marR="84406" marT="42203" marB="42203" anchor="ctr">
                    <a:solidFill>
                      <a:schemeClr val="tx2"/>
                    </a:solidFill>
                  </a:tcPr>
                </a:tc>
                <a:extLst>
                  <a:ext uri="{0D108BD9-81ED-4DB2-BD59-A6C34878D82A}">
                    <a16:rowId xmlns:a16="http://schemas.microsoft.com/office/drawing/2014/main" val="1708614530"/>
                  </a:ext>
                </a:extLst>
              </a:tr>
              <a:tr h="2919046">
                <a:tc>
                  <a:txBody>
                    <a:bodyPr/>
                    <a:lstStyle/>
                    <a:p>
                      <a:pPr marL="171450" indent="-171450">
                        <a:buClr>
                          <a:schemeClr val="tx2">
                            <a:lumMod val="50000"/>
                          </a:schemeClr>
                        </a:buClr>
                        <a:buFont typeface="Wingdings" panose="05000000000000000000" pitchFamily="2" charset="2"/>
                        <a:buChar char="Ø"/>
                      </a:pP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制度の運用主体である市町村行政</a:t>
                      </a: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の役割</a:t>
                      </a:r>
                    </a:p>
                    <a:p>
                      <a:pPr marL="188550" indent="0">
                        <a:buClr>
                          <a:schemeClr val="tx2">
                            <a:lumMod val="50000"/>
                          </a:schemeClr>
                        </a:buClr>
                        <a:buFont typeface="Wingdings" panose="05000000000000000000" pitchFamily="2" charset="2"/>
                        <a:buNone/>
                      </a:pPr>
                      <a:r>
                        <a:rPr kumimoji="1" lang="ja-JP" altLang="en-US" sz="700" kern="1200" dirty="0">
                          <a:latin typeface="メイリオ" panose="020B0604030504040204" pitchFamily="50" charset="-128"/>
                          <a:ea typeface="メイリオ" panose="020B0604030504040204" pitchFamily="50" charset="-128"/>
                          <a:cs typeface="メイリオ" panose="020B0604030504040204" pitchFamily="50" charset="-128"/>
                        </a:rPr>
                        <a:t>介護保険移行は制度をまたぐため、個別の支援者だけでは対応しきれない。行政が、支援者の専門性を尊重しながら、制度の運用主体として推進することが重要。</a:t>
                      </a:r>
                      <a:endParaRPr kumimoji="1" lang="en-US" altLang="ja-JP" sz="700" kern="1200" dirty="0">
                        <a:latin typeface="メイリオ" panose="020B0604030504040204" pitchFamily="50" charset="-128"/>
                        <a:ea typeface="メイリオ" panose="020B0604030504040204" pitchFamily="50" charset="-128"/>
                        <a:cs typeface="メイリオ" panose="020B0604030504040204" pitchFamily="50" charset="-128"/>
                      </a:endParaRPr>
                    </a:p>
                    <a:p>
                      <a:pPr marL="360000" indent="-171450">
                        <a:buClr>
                          <a:schemeClr val="tx2">
                            <a:lumMod val="50000"/>
                          </a:schemeClr>
                        </a:buClr>
                        <a:buFont typeface="Wingdings" panose="05000000000000000000" pitchFamily="2" charset="2"/>
                        <a:buChar char="ü"/>
                      </a:pPr>
                      <a:endPar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Clr>
                          <a:schemeClr val="tx2">
                            <a:lumMod val="50000"/>
                          </a:schemeClr>
                        </a:buClr>
                        <a:buFont typeface="Wingdings" panose="05000000000000000000" pitchFamily="2" charset="2"/>
                        <a:buChar char="Ø"/>
                      </a:pP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高齢側の一元的窓口</a:t>
                      </a: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としての</a:t>
                      </a: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地域包括支援センター</a:t>
                      </a: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の役割</a:t>
                      </a:r>
                      <a:endParaRPr kumimoji="1" lang="en-US" altLang="ja-JP" sz="1000" kern="1200" dirty="0">
                        <a:latin typeface="メイリオ" panose="020B0604030504040204" pitchFamily="50" charset="-128"/>
                        <a:ea typeface="メイリオ" panose="020B0604030504040204" pitchFamily="50" charset="-128"/>
                        <a:cs typeface="メイリオ" panose="020B0604030504040204" pitchFamily="50" charset="-128"/>
                      </a:endParaRPr>
                    </a:p>
                    <a:p>
                      <a:pPr marL="188550" indent="0" algn="l" defTabSz="914400" rtl="0" eaLnBrk="1" latinLnBrk="0" hangingPunct="1">
                        <a:buClr>
                          <a:schemeClr val="tx2">
                            <a:lumMod val="50000"/>
                          </a:schemeClr>
                        </a:buClr>
                        <a:buFont typeface="Wingdings" panose="05000000000000000000" pitchFamily="2" charset="2"/>
                        <a:buNone/>
                      </a:pPr>
                      <a:r>
                        <a:rPr kumimoji="1" lang="ja-JP" altLang="en-US"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介護保険移行前の窓口は相談支援専門員に集約。移行後は、介護支援専門員の人数が多く、要支援･非該当で対応できない場合も。高齢側の相談窓口を地域包括支援センターに一元化し、移行の流れが円滑になり、支援の取りこぼしを防ぐことができる。</a:t>
                      </a:r>
                      <a:endParaRPr kumimoji="1" lang="en-US" altLang="ja-JP"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marL="360000" indent="-171450" algn="l" defTabSz="914400" rtl="0" eaLnBrk="1" latinLnBrk="0" hangingPunct="1">
                        <a:buClr>
                          <a:schemeClr val="tx2">
                            <a:lumMod val="50000"/>
                          </a:schemeClr>
                        </a:buClr>
                        <a:buFont typeface="Wingdings" panose="05000000000000000000" pitchFamily="2" charset="2"/>
                        <a:buChar char="ü"/>
                      </a:pPr>
                      <a:endParaRPr kumimoji="1" lang="ja-JP" altLang="en-US"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Clr>
                          <a:schemeClr val="tx2">
                            <a:lumMod val="50000"/>
                          </a:schemeClr>
                        </a:buClr>
                        <a:buFont typeface="Wingdings" panose="05000000000000000000" pitchFamily="2" charset="2"/>
                        <a:buChar char="Ø"/>
                      </a:pP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市町村行政、障害の支援者、高齢の支援者の</a:t>
                      </a: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三者協働</a:t>
                      </a: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の重要性</a:t>
                      </a:r>
                    </a:p>
                    <a:p>
                      <a:pPr marL="188550" indent="0" algn="l" defTabSz="914400" rtl="0" eaLnBrk="1" latinLnBrk="0" hangingPunct="1">
                        <a:buClr>
                          <a:schemeClr val="tx2">
                            <a:lumMod val="50000"/>
                          </a:schemeClr>
                        </a:buClr>
                        <a:buFont typeface="Wingdings" panose="05000000000000000000" pitchFamily="2" charset="2"/>
                        <a:buNone/>
                      </a:pPr>
                      <a:r>
                        <a:rPr kumimoji="1" lang="ja-JP" altLang="en-US"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市町村行政、障害、高齢の支援者が協働して介護保険移行を進めることで、相互の役割を理解し地域包括ケアを推進できる。</a:t>
                      </a:r>
                    </a:p>
                    <a:p>
                      <a:pPr marL="188550" indent="0" algn="l" defTabSz="914400" rtl="0" eaLnBrk="1" latinLnBrk="0" hangingPunct="1">
                        <a:buClr>
                          <a:schemeClr val="tx2">
                            <a:lumMod val="50000"/>
                          </a:schemeClr>
                        </a:buClr>
                        <a:buFont typeface="Wingdings" panose="05000000000000000000" pitchFamily="2" charset="2"/>
                        <a:buNone/>
                      </a:pPr>
                      <a:r>
                        <a:rPr kumimoji="1" lang="ja-JP" altLang="en-US"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市町村行政が現場の声を踏まえて柔軟な行政判断を実施することは、重要な役割。介護保険移行は、この役割を実際の業務を通じて実感するのに極めて有効。</a:t>
                      </a:r>
                    </a:p>
                    <a:p>
                      <a:pPr marL="171450" indent="-171450">
                        <a:buClr>
                          <a:schemeClr val="tx2">
                            <a:lumMod val="50000"/>
                          </a:schemeClr>
                        </a:buClr>
                        <a:buFont typeface="Wingdings" panose="05000000000000000000" pitchFamily="2" charset="2"/>
                        <a:buChar char="Ø"/>
                      </a:pPr>
                      <a:endPar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Clr>
                          <a:schemeClr val="tx2">
                            <a:lumMod val="50000"/>
                          </a:schemeClr>
                        </a:buClr>
                        <a:buFont typeface="Wingdings" panose="05000000000000000000" pitchFamily="2" charset="2"/>
                        <a:buChar char="Ø"/>
                      </a:pP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移行のあり方について</a:t>
                      </a: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検討する場の設定</a:t>
                      </a:r>
                    </a:p>
                    <a:p>
                      <a:pPr marL="188550" indent="0" algn="l" defTabSz="914400" rtl="0" eaLnBrk="1" latinLnBrk="0" hangingPunct="1">
                        <a:buClr>
                          <a:schemeClr val="tx2">
                            <a:lumMod val="50000"/>
                          </a:schemeClr>
                        </a:buClr>
                        <a:buFont typeface="Wingdings" panose="05000000000000000000" pitchFamily="2" charset="2"/>
                        <a:buNone/>
                      </a:pPr>
                      <a:r>
                        <a:rPr kumimoji="1" lang="ja-JP" altLang="en-US"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今後の移行ケースの増加予測等を踏まえ、市町村行政が主導して、一般的なケースをもとに移行の仕組みをつくることが重要。具体的には、（自立支援）協議会等の活用が期待される。</a:t>
                      </a:r>
                      <a:endParaRPr kumimoji="1" lang="en-US" altLang="ja-JP"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marL="188550" indent="0" algn="l" defTabSz="914400" rtl="0" eaLnBrk="1" latinLnBrk="0" hangingPunct="1">
                        <a:buClr>
                          <a:schemeClr val="tx2">
                            <a:lumMod val="50000"/>
                          </a:schemeClr>
                        </a:buClr>
                        <a:buFont typeface="Wingdings" panose="05000000000000000000" pitchFamily="2" charset="2"/>
                        <a:buNone/>
                      </a:pPr>
                      <a:endParaRPr kumimoji="1" lang="ja-JP" altLang="en-US"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Clr>
                          <a:schemeClr val="tx2">
                            <a:lumMod val="50000"/>
                          </a:schemeClr>
                        </a:buClr>
                        <a:buFont typeface="Wingdings" panose="05000000000000000000" pitchFamily="2" charset="2"/>
                        <a:buChar char="Ø"/>
                      </a:pPr>
                      <a:r>
                        <a:rPr kumimoji="1" lang="ja-JP" altLang="en-US" sz="1000" b="1" kern="12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人材育成における都道府県、専門職団体</a:t>
                      </a:r>
                      <a:r>
                        <a:rPr kumimoji="1" lang="ja-JP" altLang="en-US" sz="1000" kern="1200" dirty="0">
                          <a:latin typeface="メイリオ" panose="020B0604030504040204" pitchFamily="50" charset="-128"/>
                          <a:ea typeface="メイリオ" panose="020B0604030504040204" pitchFamily="50" charset="-128"/>
                          <a:cs typeface="メイリオ" panose="020B0604030504040204" pitchFamily="50" charset="-128"/>
                        </a:rPr>
                        <a:t>の役割</a:t>
                      </a:r>
                    </a:p>
                    <a:p>
                      <a:pPr marL="188550" indent="0" algn="l" defTabSz="914400" rtl="0" eaLnBrk="1" latinLnBrk="0" hangingPunct="1">
                        <a:buClr>
                          <a:schemeClr val="tx2">
                            <a:lumMod val="50000"/>
                          </a:schemeClr>
                        </a:buClr>
                        <a:buFont typeface="Wingdings" panose="05000000000000000000" pitchFamily="2" charset="2"/>
                        <a:buNone/>
                      </a:pPr>
                      <a:r>
                        <a:rPr kumimoji="1" lang="ja-JP" altLang="en-US"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市町村行政の担当職員数には限りがあり、障害･高齢のサービス提供基盤は単一市町村を越えて整備される場合も多いことを踏まえ、教育･人材育成は、単一市町村だけでなく、都道府県や専門職団体による広域の取り組みも積極的に。</a:t>
                      </a:r>
                    </a:p>
                  </a:txBody>
                  <a:tcPr marL="84406" marR="84406" marT="42203" marB="42203"/>
                </a:tc>
                <a:extLst>
                  <a:ext uri="{0D108BD9-81ED-4DB2-BD59-A6C34878D82A}">
                    <a16:rowId xmlns:a16="http://schemas.microsoft.com/office/drawing/2014/main" val="3583932372"/>
                  </a:ext>
                </a:extLst>
              </a:tr>
            </a:tbl>
          </a:graphicData>
        </a:graphic>
      </p:graphicFrame>
      <p:sp>
        <p:nvSpPr>
          <p:cNvPr id="16" name="テキスト ボックス 15">
            <a:extLst>
              <a:ext uri="{FF2B5EF4-FFF2-40B4-BE49-F238E27FC236}">
                <a16:creationId xmlns:a16="http://schemas.microsoft.com/office/drawing/2014/main" id="{6ECB0F47-4274-4310-92B6-29839E3FAABA}"/>
              </a:ext>
            </a:extLst>
          </p:cNvPr>
          <p:cNvSpPr txBox="1"/>
          <p:nvPr/>
        </p:nvSpPr>
        <p:spPr>
          <a:xfrm>
            <a:off x="3343783" y="6445813"/>
            <a:ext cx="5482227" cy="220188"/>
          </a:xfrm>
          <a:prstGeom prst="rect">
            <a:avLst/>
          </a:prstGeom>
          <a:noFill/>
        </p:spPr>
        <p:txBody>
          <a:bodyPr wrap="square" rtlCol="0">
            <a:spAutoFit/>
          </a:bodyPr>
          <a:lstStyle/>
          <a:p>
            <a:pPr algn="r"/>
            <a:r>
              <a:rPr lang="en-US" altLang="ja-JP" sz="83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31" dirty="0">
                <a:latin typeface="メイリオ" panose="020B0604030504040204" pitchFamily="50" charset="-128"/>
                <a:ea typeface="メイリオ" panose="020B0604030504040204" pitchFamily="50" charset="-128"/>
                <a:cs typeface="メイリオ" panose="020B0604030504040204" pitchFamily="50" charset="-128"/>
              </a:rPr>
              <a:t>報告書本編の掲載ウェブサイト：</a:t>
            </a:r>
            <a:r>
              <a:rPr lang="en-US" altLang="ja-JP" sz="831" dirty="0">
                <a:latin typeface="メイリオ" panose="020B0604030504040204" pitchFamily="50" charset="-128"/>
                <a:ea typeface="メイリオ" panose="020B0604030504040204" pitchFamily="50" charset="-128"/>
                <a:cs typeface="メイリオ" panose="020B0604030504040204" pitchFamily="50" charset="-128"/>
              </a:rPr>
              <a:t>https://www.mri.co.jp/project_related/roujinhoken/index.html</a:t>
            </a:r>
            <a:endParaRPr lang="ja-JP" altLang="en-US" sz="83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Group 2">
            <a:extLst>
              <a:ext uri="{FF2B5EF4-FFF2-40B4-BE49-F238E27FC236}">
                <a16:creationId xmlns:a16="http://schemas.microsoft.com/office/drawing/2014/main" id="{2976EB1E-7188-4C78-ABCC-7AA5F6716FBF}"/>
              </a:ext>
            </a:extLst>
          </p:cNvPr>
          <p:cNvGrpSpPr>
            <a:grpSpLocks/>
          </p:cNvGrpSpPr>
          <p:nvPr/>
        </p:nvGrpSpPr>
        <p:grpSpPr bwMode="auto">
          <a:xfrm>
            <a:off x="3711144" y="4762069"/>
            <a:ext cx="362532" cy="222608"/>
            <a:chOff x="2485" y="3410"/>
            <a:chExt cx="572" cy="384"/>
          </a:xfrm>
        </p:grpSpPr>
        <p:sp>
          <p:nvSpPr>
            <p:cNvPr id="22" name="Freeform 3">
              <a:extLst>
                <a:ext uri="{FF2B5EF4-FFF2-40B4-BE49-F238E27FC236}">
                  <a16:creationId xmlns:a16="http://schemas.microsoft.com/office/drawing/2014/main" id="{6F6179A1-971D-4775-A004-82F2ABFC3FDF}"/>
                </a:ext>
              </a:extLst>
            </p:cNvPr>
            <p:cNvSpPr>
              <a:spLocks noChangeAspect="1"/>
            </p:cNvSpPr>
            <p:nvPr/>
          </p:nvSpPr>
          <p:spPr bwMode="gray">
            <a:xfrm>
              <a:off x="2485" y="3410"/>
              <a:ext cx="457" cy="381"/>
            </a:xfrm>
            <a:custGeom>
              <a:avLst/>
              <a:gdLst>
                <a:gd name="T0" fmla="*/ 298 w 298"/>
                <a:gd name="T1" fmla="*/ 163 h 248"/>
                <a:gd name="T2" fmla="*/ 292 w 298"/>
                <a:gd name="T3" fmla="*/ 148 h 248"/>
                <a:gd name="T4" fmla="*/ 265 w 298"/>
                <a:gd name="T5" fmla="*/ 120 h 248"/>
                <a:gd name="T6" fmla="*/ 257 w 298"/>
                <a:gd name="T7" fmla="*/ 112 h 248"/>
                <a:gd name="T8" fmla="*/ 178 w 298"/>
                <a:gd name="T9" fmla="*/ 33 h 248"/>
                <a:gd name="T10" fmla="*/ 110 w 298"/>
                <a:gd name="T11" fmla="*/ 0 h 248"/>
                <a:gd name="T12" fmla="*/ 0 w 298"/>
                <a:gd name="T13" fmla="*/ 0 h 248"/>
                <a:gd name="T14" fmla="*/ 0 w 298"/>
                <a:gd name="T15" fmla="*/ 115 h 248"/>
                <a:gd name="T16" fmla="*/ 59 w 298"/>
                <a:gd name="T17" fmla="*/ 115 h 248"/>
                <a:gd name="T18" fmla="*/ 68 w 298"/>
                <a:gd name="T19" fmla="*/ 128 h 248"/>
                <a:gd name="T20" fmla="*/ 75 w 298"/>
                <a:gd name="T21" fmla="*/ 139 h 248"/>
                <a:gd name="T22" fmla="*/ 163 w 298"/>
                <a:gd name="T23" fmla="*/ 229 h 248"/>
                <a:gd name="T24" fmla="*/ 175 w 298"/>
                <a:gd name="T25" fmla="*/ 241 h 248"/>
                <a:gd name="T26" fmla="*/ 190 w 298"/>
                <a:gd name="T27" fmla="*/ 248 h 248"/>
                <a:gd name="T28" fmla="*/ 206 w 298"/>
                <a:gd name="T29" fmla="*/ 242 h 248"/>
                <a:gd name="T30" fmla="*/ 212 w 298"/>
                <a:gd name="T31" fmla="*/ 228 h 248"/>
                <a:gd name="T32" fmla="*/ 216 w 298"/>
                <a:gd name="T33" fmla="*/ 232 h 248"/>
                <a:gd name="T34" fmla="*/ 231 w 298"/>
                <a:gd name="T35" fmla="*/ 239 h 248"/>
                <a:gd name="T36" fmla="*/ 246 w 298"/>
                <a:gd name="T37" fmla="*/ 233 h 248"/>
                <a:gd name="T38" fmla="*/ 253 w 298"/>
                <a:gd name="T39" fmla="*/ 217 h 248"/>
                <a:gd name="T40" fmla="*/ 252 w 298"/>
                <a:gd name="T41" fmla="*/ 216 h 248"/>
                <a:gd name="T42" fmla="*/ 259 w 298"/>
                <a:gd name="T43" fmla="*/ 218 h 248"/>
                <a:gd name="T44" fmla="*/ 275 w 298"/>
                <a:gd name="T45" fmla="*/ 212 h 248"/>
                <a:gd name="T46" fmla="*/ 281 w 298"/>
                <a:gd name="T47" fmla="*/ 196 h 248"/>
                <a:gd name="T48" fmla="*/ 277 w 298"/>
                <a:gd name="T49" fmla="*/ 184 h 248"/>
                <a:gd name="T50" fmla="*/ 291 w 298"/>
                <a:gd name="T51" fmla="*/ 178 h 248"/>
                <a:gd name="T52" fmla="*/ 298 w 298"/>
                <a:gd name="T53" fmla="*/ 16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8" h="248">
                  <a:moveTo>
                    <a:pt x="298" y="163"/>
                  </a:moveTo>
                  <a:cubicBezTo>
                    <a:pt x="298" y="157"/>
                    <a:pt x="296" y="152"/>
                    <a:pt x="292" y="148"/>
                  </a:cubicBezTo>
                  <a:cubicBezTo>
                    <a:pt x="265" y="120"/>
                    <a:pt x="265" y="120"/>
                    <a:pt x="265" y="120"/>
                  </a:cubicBezTo>
                  <a:cubicBezTo>
                    <a:pt x="257" y="112"/>
                    <a:pt x="257" y="112"/>
                    <a:pt x="257" y="112"/>
                  </a:cubicBezTo>
                  <a:cubicBezTo>
                    <a:pt x="257" y="112"/>
                    <a:pt x="178" y="33"/>
                    <a:pt x="178" y="33"/>
                  </a:cubicBezTo>
                  <a:cubicBezTo>
                    <a:pt x="177" y="31"/>
                    <a:pt x="140" y="0"/>
                    <a:pt x="110" y="0"/>
                  </a:cubicBezTo>
                  <a:cubicBezTo>
                    <a:pt x="0" y="0"/>
                    <a:pt x="0" y="0"/>
                    <a:pt x="0" y="0"/>
                  </a:cubicBezTo>
                  <a:cubicBezTo>
                    <a:pt x="0" y="115"/>
                    <a:pt x="0" y="115"/>
                    <a:pt x="0" y="115"/>
                  </a:cubicBezTo>
                  <a:cubicBezTo>
                    <a:pt x="0" y="115"/>
                    <a:pt x="58" y="115"/>
                    <a:pt x="59" y="115"/>
                  </a:cubicBezTo>
                  <a:cubicBezTo>
                    <a:pt x="61" y="116"/>
                    <a:pt x="66" y="124"/>
                    <a:pt x="68" y="128"/>
                  </a:cubicBezTo>
                  <a:cubicBezTo>
                    <a:pt x="75" y="139"/>
                    <a:pt x="75" y="139"/>
                    <a:pt x="75" y="139"/>
                  </a:cubicBezTo>
                  <a:cubicBezTo>
                    <a:pt x="82" y="148"/>
                    <a:pt x="130" y="198"/>
                    <a:pt x="163" y="229"/>
                  </a:cubicBezTo>
                  <a:cubicBezTo>
                    <a:pt x="175" y="241"/>
                    <a:pt x="175" y="241"/>
                    <a:pt x="175" y="241"/>
                  </a:cubicBezTo>
                  <a:cubicBezTo>
                    <a:pt x="179" y="245"/>
                    <a:pt x="185" y="248"/>
                    <a:pt x="190" y="248"/>
                  </a:cubicBezTo>
                  <a:cubicBezTo>
                    <a:pt x="196" y="248"/>
                    <a:pt x="202" y="246"/>
                    <a:pt x="206" y="242"/>
                  </a:cubicBezTo>
                  <a:cubicBezTo>
                    <a:pt x="209" y="238"/>
                    <a:pt x="211" y="233"/>
                    <a:pt x="212" y="228"/>
                  </a:cubicBezTo>
                  <a:cubicBezTo>
                    <a:pt x="212" y="229"/>
                    <a:pt x="216" y="232"/>
                    <a:pt x="216" y="232"/>
                  </a:cubicBezTo>
                  <a:cubicBezTo>
                    <a:pt x="220" y="236"/>
                    <a:pt x="225" y="239"/>
                    <a:pt x="231" y="239"/>
                  </a:cubicBezTo>
                  <a:cubicBezTo>
                    <a:pt x="236" y="239"/>
                    <a:pt x="242" y="237"/>
                    <a:pt x="246" y="233"/>
                  </a:cubicBezTo>
                  <a:cubicBezTo>
                    <a:pt x="250" y="228"/>
                    <a:pt x="253" y="223"/>
                    <a:pt x="253" y="217"/>
                  </a:cubicBezTo>
                  <a:cubicBezTo>
                    <a:pt x="253" y="217"/>
                    <a:pt x="252" y="216"/>
                    <a:pt x="252" y="216"/>
                  </a:cubicBezTo>
                  <a:cubicBezTo>
                    <a:pt x="255" y="217"/>
                    <a:pt x="257" y="218"/>
                    <a:pt x="259" y="218"/>
                  </a:cubicBezTo>
                  <a:cubicBezTo>
                    <a:pt x="265" y="218"/>
                    <a:pt x="271" y="216"/>
                    <a:pt x="275" y="212"/>
                  </a:cubicBezTo>
                  <a:cubicBezTo>
                    <a:pt x="279" y="207"/>
                    <a:pt x="281" y="202"/>
                    <a:pt x="281" y="196"/>
                  </a:cubicBezTo>
                  <a:cubicBezTo>
                    <a:pt x="281" y="192"/>
                    <a:pt x="280" y="188"/>
                    <a:pt x="277" y="184"/>
                  </a:cubicBezTo>
                  <a:cubicBezTo>
                    <a:pt x="283" y="184"/>
                    <a:pt x="287" y="182"/>
                    <a:pt x="291" y="178"/>
                  </a:cubicBezTo>
                  <a:cubicBezTo>
                    <a:pt x="296" y="174"/>
                    <a:pt x="298" y="169"/>
                    <a:pt x="298" y="16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a:p>
          </p:txBody>
        </p:sp>
        <p:sp>
          <p:nvSpPr>
            <p:cNvPr id="23" name="Freeform 4">
              <a:extLst>
                <a:ext uri="{FF2B5EF4-FFF2-40B4-BE49-F238E27FC236}">
                  <a16:creationId xmlns:a16="http://schemas.microsoft.com/office/drawing/2014/main" id="{8E2F3488-D42F-4CF8-A49C-598F5FEFD1E3}"/>
                </a:ext>
              </a:extLst>
            </p:cNvPr>
            <p:cNvSpPr>
              <a:spLocks noChangeAspect="1"/>
            </p:cNvSpPr>
            <p:nvPr/>
          </p:nvSpPr>
          <p:spPr bwMode="gray">
            <a:xfrm>
              <a:off x="2485" y="3422"/>
              <a:ext cx="445" cy="356"/>
            </a:xfrm>
            <a:custGeom>
              <a:avLst/>
              <a:gdLst>
                <a:gd name="T0" fmla="*/ 75 w 290"/>
                <a:gd name="T1" fmla="*/ 116 h 232"/>
                <a:gd name="T2" fmla="*/ 81 w 290"/>
                <a:gd name="T3" fmla="*/ 126 h 232"/>
                <a:gd name="T4" fmla="*/ 169 w 290"/>
                <a:gd name="T5" fmla="*/ 215 h 232"/>
                <a:gd name="T6" fmla="*/ 181 w 290"/>
                <a:gd name="T7" fmla="*/ 228 h 232"/>
                <a:gd name="T8" fmla="*/ 190 w 290"/>
                <a:gd name="T9" fmla="*/ 232 h 232"/>
                <a:gd name="T10" fmla="*/ 200 w 290"/>
                <a:gd name="T11" fmla="*/ 228 h 232"/>
                <a:gd name="T12" fmla="*/ 200 w 290"/>
                <a:gd name="T13" fmla="*/ 209 h 232"/>
                <a:gd name="T14" fmla="*/ 178 w 290"/>
                <a:gd name="T15" fmla="*/ 185 h 232"/>
                <a:gd name="T16" fmla="*/ 178 w 290"/>
                <a:gd name="T17" fmla="*/ 179 h 232"/>
                <a:gd name="T18" fmla="*/ 183 w 290"/>
                <a:gd name="T19" fmla="*/ 179 h 232"/>
                <a:gd name="T20" fmla="*/ 221 w 290"/>
                <a:gd name="T21" fmla="*/ 219 h 232"/>
                <a:gd name="T22" fmla="*/ 231 w 290"/>
                <a:gd name="T23" fmla="*/ 223 h 232"/>
                <a:gd name="T24" fmla="*/ 240 w 290"/>
                <a:gd name="T25" fmla="*/ 219 h 232"/>
                <a:gd name="T26" fmla="*/ 245 w 290"/>
                <a:gd name="T27" fmla="*/ 209 h 232"/>
                <a:gd name="T28" fmla="*/ 241 w 290"/>
                <a:gd name="T29" fmla="*/ 200 h 232"/>
                <a:gd name="T30" fmla="*/ 239 w 290"/>
                <a:gd name="T31" fmla="*/ 198 h 232"/>
                <a:gd name="T32" fmla="*/ 200 w 290"/>
                <a:gd name="T33" fmla="*/ 157 h 232"/>
                <a:gd name="T34" fmla="*/ 199 w 290"/>
                <a:gd name="T35" fmla="*/ 154 h 232"/>
                <a:gd name="T36" fmla="*/ 200 w 290"/>
                <a:gd name="T37" fmla="*/ 151 h 232"/>
                <a:gd name="T38" fmla="*/ 203 w 290"/>
                <a:gd name="T39" fmla="*/ 150 h 232"/>
                <a:gd name="T40" fmla="*/ 205 w 290"/>
                <a:gd name="T41" fmla="*/ 151 h 232"/>
                <a:gd name="T42" fmla="*/ 250 w 290"/>
                <a:gd name="T43" fmla="*/ 197 h 232"/>
                <a:gd name="T44" fmla="*/ 259 w 290"/>
                <a:gd name="T45" fmla="*/ 202 h 232"/>
                <a:gd name="T46" fmla="*/ 269 w 290"/>
                <a:gd name="T47" fmla="*/ 198 h 232"/>
                <a:gd name="T48" fmla="*/ 273 w 290"/>
                <a:gd name="T49" fmla="*/ 188 h 232"/>
                <a:gd name="T50" fmla="*/ 269 w 290"/>
                <a:gd name="T51" fmla="*/ 179 h 232"/>
                <a:gd name="T52" fmla="*/ 261 w 290"/>
                <a:gd name="T53" fmla="*/ 170 h 232"/>
                <a:gd name="T54" fmla="*/ 261 w 290"/>
                <a:gd name="T55" fmla="*/ 170 h 232"/>
                <a:gd name="T56" fmla="*/ 231 w 290"/>
                <a:gd name="T57" fmla="*/ 138 h 232"/>
                <a:gd name="T58" fmla="*/ 227 w 290"/>
                <a:gd name="T59" fmla="*/ 135 h 232"/>
                <a:gd name="T60" fmla="*/ 226 w 290"/>
                <a:gd name="T61" fmla="*/ 132 h 232"/>
                <a:gd name="T62" fmla="*/ 227 w 290"/>
                <a:gd name="T63" fmla="*/ 129 h 232"/>
                <a:gd name="T64" fmla="*/ 232 w 290"/>
                <a:gd name="T65" fmla="*/ 129 h 232"/>
                <a:gd name="T66" fmla="*/ 233 w 290"/>
                <a:gd name="T67" fmla="*/ 130 h 232"/>
                <a:gd name="T68" fmla="*/ 236 w 290"/>
                <a:gd name="T69" fmla="*/ 133 h 232"/>
                <a:gd name="T70" fmla="*/ 243 w 290"/>
                <a:gd name="T71" fmla="*/ 140 h 232"/>
                <a:gd name="T72" fmla="*/ 267 w 290"/>
                <a:gd name="T73" fmla="*/ 165 h 232"/>
                <a:gd name="T74" fmla="*/ 276 w 290"/>
                <a:gd name="T75" fmla="*/ 168 h 232"/>
                <a:gd name="T76" fmla="*/ 286 w 290"/>
                <a:gd name="T77" fmla="*/ 165 h 232"/>
                <a:gd name="T78" fmla="*/ 290 w 290"/>
                <a:gd name="T79" fmla="*/ 155 h 232"/>
                <a:gd name="T80" fmla="*/ 286 w 290"/>
                <a:gd name="T81" fmla="*/ 145 h 232"/>
                <a:gd name="T82" fmla="*/ 260 w 290"/>
                <a:gd name="T83" fmla="*/ 119 h 232"/>
                <a:gd name="T84" fmla="*/ 252 w 290"/>
                <a:gd name="T85" fmla="*/ 110 h 232"/>
                <a:gd name="T86" fmla="*/ 173 w 290"/>
                <a:gd name="T87" fmla="*/ 30 h 232"/>
                <a:gd name="T88" fmla="*/ 110 w 290"/>
                <a:gd name="T89" fmla="*/ 0 h 232"/>
                <a:gd name="T90" fmla="*/ 0 w 290"/>
                <a:gd name="T91" fmla="*/ 0 h 232"/>
                <a:gd name="T92" fmla="*/ 0 w 290"/>
                <a:gd name="T93" fmla="*/ 99 h 232"/>
                <a:gd name="T94" fmla="*/ 60 w 290"/>
                <a:gd name="T95" fmla="*/ 99 h 232"/>
                <a:gd name="T96" fmla="*/ 75 w 290"/>
                <a:gd name="T97"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0" h="232">
                  <a:moveTo>
                    <a:pt x="75" y="116"/>
                  </a:moveTo>
                  <a:cubicBezTo>
                    <a:pt x="81" y="126"/>
                    <a:pt x="81" y="126"/>
                    <a:pt x="81" y="126"/>
                  </a:cubicBezTo>
                  <a:cubicBezTo>
                    <a:pt x="87" y="134"/>
                    <a:pt x="135" y="184"/>
                    <a:pt x="169" y="215"/>
                  </a:cubicBezTo>
                  <a:cubicBezTo>
                    <a:pt x="181" y="228"/>
                    <a:pt x="181" y="228"/>
                    <a:pt x="181" y="228"/>
                  </a:cubicBezTo>
                  <a:cubicBezTo>
                    <a:pt x="183" y="230"/>
                    <a:pt x="187" y="232"/>
                    <a:pt x="190" y="232"/>
                  </a:cubicBezTo>
                  <a:cubicBezTo>
                    <a:pt x="194" y="232"/>
                    <a:pt x="197" y="230"/>
                    <a:pt x="200" y="228"/>
                  </a:cubicBezTo>
                  <a:cubicBezTo>
                    <a:pt x="205" y="223"/>
                    <a:pt x="206" y="214"/>
                    <a:pt x="200" y="209"/>
                  </a:cubicBezTo>
                  <a:cubicBezTo>
                    <a:pt x="178" y="185"/>
                    <a:pt x="178" y="185"/>
                    <a:pt x="178" y="185"/>
                  </a:cubicBezTo>
                  <a:cubicBezTo>
                    <a:pt x="176" y="183"/>
                    <a:pt x="176" y="181"/>
                    <a:pt x="178" y="179"/>
                  </a:cubicBezTo>
                  <a:cubicBezTo>
                    <a:pt x="179" y="178"/>
                    <a:pt x="182" y="178"/>
                    <a:pt x="183" y="179"/>
                  </a:cubicBezTo>
                  <a:cubicBezTo>
                    <a:pt x="221" y="219"/>
                    <a:pt x="221" y="219"/>
                    <a:pt x="221" y="219"/>
                  </a:cubicBezTo>
                  <a:cubicBezTo>
                    <a:pt x="224" y="221"/>
                    <a:pt x="227" y="223"/>
                    <a:pt x="231" y="223"/>
                  </a:cubicBezTo>
                  <a:cubicBezTo>
                    <a:pt x="234" y="223"/>
                    <a:pt x="238" y="221"/>
                    <a:pt x="240" y="219"/>
                  </a:cubicBezTo>
                  <a:cubicBezTo>
                    <a:pt x="243" y="216"/>
                    <a:pt x="245" y="213"/>
                    <a:pt x="245" y="209"/>
                  </a:cubicBezTo>
                  <a:cubicBezTo>
                    <a:pt x="245" y="206"/>
                    <a:pt x="243" y="202"/>
                    <a:pt x="241" y="200"/>
                  </a:cubicBezTo>
                  <a:cubicBezTo>
                    <a:pt x="239" y="198"/>
                    <a:pt x="239" y="198"/>
                    <a:pt x="239" y="198"/>
                  </a:cubicBezTo>
                  <a:cubicBezTo>
                    <a:pt x="200" y="157"/>
                    <a:pt x="200" y="157"/>
                    <a:pt x="200" y="157"/>
                  </a:cubicBezTo>
                  <a:cubicBezTo>
                    <a:pt x="199" y="156"/>
                    <a:pt x="199" y="155"/>
                    <a:pt x="199" y="154"/>
                  </a:cubicBezTo>
                  <a:cubicBezTo>
                    <a:pt x="199" y="153"/>
                    <a:pt x="199" y="152"/>
                    <a:pt x="200" y="151"/>
                  </a:cubicBezTo>
                  <a:cubicBezTo>
                    <a:pt x="201" y="151"/>
                    <a:pt x="202" y="150"/>
                    <a:pt x="203" y="150"/>
                  </a:cubicBezTo>
                  <a:cubicBezTo>
                    <a:pt x="204" y="150"/>
                    <a:pt x="205" y="151"/>
                    <a:pt x="205" y="151"/>
                  </a:cubicBezTo>
                  <a:cubicBezTo>
                    <a:pt x="250" y="197"/>
                    <a:pt x="250" y="197"/>
                    <a:pt x="250" y="197"/>
                  </a:cubicBezTo>
                  <a:cubicBezTo>
                    <a:pt x="252" y="200"/>
                    <a:pt x="256" y="202"/>
                    <a:pt x="259" y="202"/>
                  </a:cubicBezTo>
                  <a:cubicBezTo>
                    <a:pt x="263" y="202"/>
                    <a:pt x="266" y="200"/>
                    <a:pt x="269" y="198"/>
                  </a:cubicBezTo>
                  <a:cubicBezTo>
                    <a:pt x="272" y="195"/>
                    <a:pt x="273" y="192"/>
                    <a:pt x="273" y="188"/>
                  </a:cubicBezTo>
                  <a:cubicBezTo>
                    <a:pt x="273" y="185"/>
                    <a:pt x="272" y="181"/>
                    <a:pt x="269" y="179"/>
                  </a:cubicBezTo>
                  <a:cubicBezTo>
                    <a:pt x="269" y="179"/>
                    <a:pt x="264" y="173"/>
                    <a:pt x="261" y="170"/>
                  </a:cubicBezTo>
                  <a:cubicBezTo>
                    <a:pt x="261" y="170"/>
                    <a:pt x="261" y="170"/>
                    <a:pt x="261" y="170"/>
                  </a:cubicBezTo>
                  <a:cubicBezTo>
                    <a:pt x="261" y="170"/>
                    <a:pt x="235" y="143"/>
                    <a:pt x="231" y="138"/>
                  </a:cubicBezTo>
                  <a:cubicBezTo>
                    <a:pt x="230" y="138"/>
                    <a:pt x="227" y="135"/>
                    <a:pt x="227" y="135"/>
                  </a:cubicBezTo>
                  <a:cubicBezTo>
                    <a:pt x="226" y="134"/>
                    <a:pt x="226" y="133"/>
                    <a:pt x="226" y="132"/>
                  </a:cubicBezTo>
                  <a:cubicBezTo>
                    <a:pt x="226" y="131"/>
                    <a:pt x="226" y="129"/>
                    <a:pt x="227" y="129"/>
                  </a:cubicBezTo>
                  <a:cubicBezTo>
                    <a:pt x="228" y="127"/>
                    <a:pt x="231" y="127"/>
                    <a:pt x="232" y="129"/>
                  </a:cubicBezTo>
                  <a:cubicBezTo>
                    <a:pt x="232" y="129"/>
                    <a:pt x="233" y="130"/>
                    <a:pt x="233" y="130"/>
                  </a:cubicBezTo>
                  <a:cubicBezTo>
                    <a:pt x="233" y="130"/>
                    <a:pt x="236" y="132"/>
                    <a:pt x="236" y="133"/>
                  </a:cubicBezTo>
                  <a:cubicBezTo>
                    <a:pt x="239" y="135"/>
                    <a:pt x="243" y="140"/>
                    <a:pt x="243" y="140"/>
                  </a:cubicBezTo>
                  <a:cubicBezTo>
                    <a:pt x="243" y="140"/>
                    <a:pt x="258" y="155"/>
                    <a:pt x="267" y="165"/>
                  </a:cubicBezTo>
                  <a:cubicBezTo>
                    <a:pt x="270" y="167"/>
                    <a:pt x="273" y="168"/>
                    <a:pt x="276" y="168"/>
                  </a:cubicBezTo>
                  <a:cubicBezTo>
                    <a:pt x="280" y="169"/>
                    <a:pt x="283" y="167"/>
                    <a:pt x="286" y="165"/>
                  </a:cubicBezTo>
                  <a:cubicBezTo>
                    <a:pt x="289" y="162"/>
                    <a:pt x="290" y="158"/>
                    <a:pt x="290" y="155"/>
                  </a:cubicBezTo>
                  <a:cubicBezTo>
                    <a:pt x="290" y="151"/>
                    <a:pt x="289" y="148"/>
                    <a:pt x="286" y="145"/>
                  </a:cubicBezTo>
                  <a:cubicBezTo>
                    <a:pt x="260" y="119"/>
                    <a:pt x="260" y="119"/>
                    <a:pt x="260" y="119"/>
                  </a:cubicBezTo>
                  <a:cubicBezTo>
                    <a:pt x="252" y="110"/>
                    <a:pt x="252" y="110"/>
                    <a:pt x="252" y="110"/>
                  </a:cubicBezTo>
                  <a:cubicBezTo>
                    <a:pt x="252" y="110"/>
                    <a:pt x="173" y="30"/>
                    <a:pt x="173" y="30"/>
                  </a:cubicBezTo>
                  <a:cubicBezTo>
                    <a:pt x="172" y="30"/>
                    <a:pt x="137" y="0"/>
                    <a:pt x="110" y="0"/>
                  </a:cubicBezTo>
                  <a:cubicBezTo>
                    <a:pt x="0" y="0"/>
                    <a:pt x="0" y="0"/>
                    <a:pt x="0" y="0"/>
                  </a:cubicBezTo>
                  <a:cubicBezTo>
                    <a:pt x="0" y="99"/>
                    <a:pt x="0" y="99"/>
                    <a:pt x="0" y="99"/>
                  </a:cubicBezTo>
                  <a:cubicBezTo>
                    <a:pt x="60" y="99"/>
                    <a:pt x="60" y="99"/>
                    <a:pt x="60" y="99"/>
                  </a:cubicBezTo>
                  <a:cubicBezTo>
                    <a:pt x="65" y="99"/>
                    <a:pt x="68" y="103"/>
                    <a:pt x="75" y="116"/>
                  </a:cubicBezTo>
                  <a:close/>
                </a:path>
              </a:pathLst>
            </a:custGeom>
            <a:solidFill>
              <a:srgbClr val="5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a:p>
          </p:txBody>
        </p:sp>
        <p:sp>
          <p:nvSpPr>
            <p:cNvPr id="24" name="Freeform 5">
              <a:extLst>
                <a:ext uri="{FF2B5EF4-FFF2-40B4-BE49-F238E27FC236}">
                  <a16:creationId xmlns:a16="http://schemas.microsoft.com/office/drawing/2014/main" id="{8E7F42EF-1F09-4107-BD9E-203331015A6E}"/>
                </a:ext>
              </a:extLst>
            </p:cNvPr>
            <p:cNvSpPr>
              <a:spLocks noChangeAspect="1"/>
            </p:cNvSpPr>
            <p:nvPr/>
          </p:nvSpPr>
          <p:spPr bwMode="gray">
            <a:xfrm>
              <a:off x="2586" y="3602"/>
              <a:ext cx="204" cy="192"/>
            </a:xfrm>
            <a:custGeom>
              <a:avLst/>
              <a:gdLst>
                <a:gd name="T0" fmla="*/ 124 w 133"/>
                <a:gd name="T1" fmla="*/ 72 h 125"/>
                <a:gd name="T2" fmla="*/ 111 w 133"/>
                <a:gd name="T3" fmla="*/ 66 h 125"/>
                <a:gd name="T4" fmla="*/ 114 w 133"/>
                <a:gd name="T5" fmla="*/ 55 h 125"/>
                <a:gd name="T6" fmla="*/ 108 w 133"/>
                <a:gd name="T7" fmla="*/ 40 h 125"/>
                <a:gd name="T8" fmla="*/ 108 w 133"/>
                <a:gd name="T9" fmla="*/ 40 h 125"/>
                <a:gd name="T10" fmla="*/ 88 w 133"/>
                <a:gd name="T11" fmla="*/ 34 h 125"/>
                <a:gd name="T12" fmla="*/ 89 w 133"/>
                <a:gd name="T13" fmla="*/ 29 h 125"/>
                <a:gd name="T14" fmla="*/ 82 w 133"/>
                <a:gd name="T15" fmla="*/ 15 h 125"/>
                <a:gd name="T16" fmla="*/ 53 w 133"/>
                <a:gd name="T17" fmla="*/ 15 h 125"/>
                <a:gd name="T18" fmla="*/ 48 w 133"/>
                <a:gd name="T19" fmla="*/ 20 h 125"/>
                <a:gd name="T20" fmla="*/ 42 w 133"/>
                <a:gd name="T21" fmla="*/ 8 h 125"/>
                <a:gd name="T22" fmla="*/ 12 w 133"/>
                <a:gd name="T23" fmla="*/ 8 h 125"/>
                <a:gd name="T24" fmla="*/ 6 w 133"/>
                <a:gd name="T25" fmla="*/ 14 h 125"/>
                <a:gd name="T26" fmla="*/ 0 w 133"/>
                <a:gd name="T27" fmla="*/ 29 h 125"/>
                <a:gd name="T28" fmla="*/ 6 w 133"/>
                <a:gd name="T29" fmla="*/ 44 h 125"/>
                <a:gd name="T30" fmla="*/ 24 w 133"/>
                <a:gd name="T31" fmla="*/ 50 h 125"/>
                <a:gd name="T32" fmla="*/ 30 w 133"/>
                <a:gd name="T33" fmla="*/ 69 h 125"/>
                <a:gd name="T34" fmla="*/ 49 w 133"/>
                <a:gd name="T35" fmla="*/ 75 h 125"/>
                <a:gd name="T36" fmla="*/ 48 w 133"/>
                <a:gd name="T37" fmla="*/ 80 h 125"/>
                <a:gd name="T38" fmla="*/ 55 w 133"/>
                <a:gd name="T39" fmla="*/ 94 h 125"/>
                <a:gd name="T40" fmla="*/ 74 w 133"/>
                <a:gd name="T41" fmla="*/ 100 h 125"/>
                <a:gd name="T42" fmla="*/ 74 w 133"/>
                <a:gd name="T43" fmla="*/ 102 h 125"/>
                <a:gd name="T44" fmla="*/ 80 w 133"/>
                <a:gd name="T45" fmla="*/ 117 h 125"/>
                <a:gd name="T46" fmla="*/ 110 w 133"/>
                <a:gd name="T47" fmla="*/ 117 h 125"/>
                <a:gd name="T48" fmla="*/ 125 w 133"/>
                <a:gd name="T49" fmla="*/ 101 h 125"/>
                <a:gd name="T50" fmla="*/ 124 w 133"/>
                <a:gd name="T51" fmla="*/ 7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25">
                  <a:moveTo>
                    <a:pt x="124" y="72"/>
                  </a:moveTo>
                  <a:cubicBezTo>
                    <a:pt x="121" y="68"/>
                    <a:pt x="116" y="66"/>
                    <a:pt x="111" y="66"/>
                  </a:cubicBezTo>
                  <a:cubicBezTo>
                    <a:pt x="113" y="62"/>
                    <a:pt x="114" y="59"/>
                    <a:pt x="114" y="55"/>
                  </a:cubicBezTo>
                  <a:cubicBezTo>
                    <a:pt x="114" y="49"/>
                    <a:pt x="112" y="44"/>
                    <a:pt x="108" y="40"/>
                  </a:cubicBezTo>
                  <a:cubicBezTo>
                    <a:pt x="108" y="40"/>
                    <a:pt x="108" y="40"/>
                    <a:pt x="108" y="40"/>
                  </a:cubicBezTo>
                  <a:cubicBezTo>
                    <a:pt x="102" y="35"/>
                    <a:pt x="95" y="33"/>
                    <a:pt x="88" y="34"/>
                  </a:cubicBezTo>
                  <a:cubicBezTo>
                    <a:pt x="89" y="33"/>
                    <a:pt x="89" y="31"/>
                    <a:pt x="89" y="29"/>
                  </a:cubicBezTo>
                  <a:cubicBezTo>
                    <a:pt x="89" y="24"/>
                    <a:pt x="87" y="19"/>
                    <a:pt x="82" y="15"/>
                  </a:cubicBezTo>
                  <a:cubicBezTo>
                    <a:pt x="74" y="7"/>
                    <a:pt x="61" y="7"/>
                    <a:pt x="53" y="15"/>
                  </a:cubicBezTo>
                  <a:cubicBezTo>
                    <a:pt x="48" y="20"/>
                    <a:pt x="48" y="20"/>
                    <a:pt x="48" y="20"/>
                  </a:cubicBezTo>
                  <a:cubicBezTo>
                    <a:pt x="47" y="15"/>
                    <a:pt x="45" y="11"/>
                    <a:pt x="42" y="8"/>
                  </a:cubicBezTo>
                  <a:cubicBezTo>
                    <a:pt x="34" y="0"/>
                    <a:pt x="20" y="0"/>
                    <a:pt x="12" y="8"/>
                  </a:cubicBezTo>
                  <a:cubicBezTo>
                    <a:pt x="6" y="14"/>
                    <a:pt x="6" y="14"/>
                    <a:pt x="6" y="14"/>
                  </a:cubicBezTo>
                  <a:cubicBezTo>
                    <a:pt x="2" y="19"/>
                    <a:pt x="0" y="24"/>
                    <a:pt x="0" y="29"/>
                  </a:cubicBezTo>
                  <a:cubicBezTo>
                    <a:pt x="0" y="35"/>
                    <a:pt x="2" y="40"/>
                    <a:pt x="6" y="44"/>
                  </a:cubicBezTo>
                  <a:cubicBezTo>
                    <a:pt x="11" y="49"/>
                    <a:pt x="18" y="51"/>
                    <a:pt x="24" y="50"/>
                  </a:cubicBezTo>
                  <a:cubicBezTo>
                    <a:pt x="22" y="57"/>
                    <a:pt x="24" y="64"/>
                    <a:pt x="30" y="69"/>
                  </a:cubicBezTo>
                  <a:cubicBezTo>
                    <a:pt x="35" y="74"/>
                    <a:pt x="42" y="76"/>
                    <a:pt x="49" y="75"/>
                  </a:cubicBezTo>
                  <a:cubicBezTo>
                    <a:pt x="49" y="76"/>
                    <a:pt x="48" y="78"/>
                    <a:pt x="48" y="80"/>
                  </a:cubicBezTo>
                  <a:cubicBezTo>
                    <a:pt x="48" y="85"/>
                    <a:pt x="51" y="90"/>
                    <a:pt x="55" y="94"/>
                  </a:cubicBezTo>
                  <a:cubicBezTo>
                    <a:pt x="60" y="99"/>
                    <a:pt x="67" y="101"/>
                    <a:pt x="74" y="100"/>
                  </a:cubicBezTo>
                  <a:cubicBezTo>
                    <a:pt x="74" y="101"/>
                    <a:pt x="74" y="101"/>
                    <a:pt x="74" y="102"/>
                  </a:cubicBezTo>
                  <a:cubicBezTo>
                    <a:pt x="74" y="108"/>
                    <a:pt x="76" y="113"/>
                    <a:pt x="80" y="117"/>
                  </a:cubicBezTo>
                  <a:cubicBezTo>
                    <a:pt x="89" y="125"/>
                    <a:pt x="102" y="125"/>
                    <a:pt x="110" y="117"/>
                  </a:cubicBezTo>
                  <a:cubicBezTo>
                    <a:pt x="125" y="101"/>
                    <a:pt x="125" y="101"/>
                    <a:pt x="125" y="101"/>
                  </a:cubicBezTo>
                  <a:cubicBezTo>
                    <a:pt x="133" y="93"/>
                    <a:pt x="133" y="80"/>
                    <a:pt x="124" y="7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a:p>
          </p:txBody>
        </p:sp>
        <p:sp>
          <p:nvSpPr>
            <p:cNvPr id="25" name="Freeform 6">
              <a:extLst>
                <a:ext uri="{FF2B5EF4-FFF2-40B4-BE49-F238E27FC236}">
                  <a16:creationId xmlns:a16="http://schemas.microsoft.com/office/drawing/2014/main" id="{43BE444F-4CEA-41CA-A06E-03B2DE7DF351}"/>
                </a:ext>
              </a:extLst>
            </p:cNvPr>
            <p:cNvSpPr>
              <a:spLocks noChangeAspect="1"/>
            </p:cNvSpPr>
            <p:nvPr/>
          </p:nvSpPr>
          <p:spPr bwMode="gray">
            <a:xfrm>
              <a:off x="2712" y="3713"/>
              <a:ext cx="63" cy="67"/>
            </a:xfrm>
            <a:custGeom>
              <a:avLst/>
              <a:gdLst>
                <a:gd name="T0" fmla="*/ 4 w 41"/>
                <a:gd name="T1" fmla="*/ 39 h 44"/>
                <a:gd name="T2" fmla="*/ 0 w 41"/>
                <a:gd name="T3" fmla="*/ 30 h 44"/>
                <a:gd name="T4" fmla="*/ 4 w 41"/>
                <a:gd name="T5" fmla="*/ 21 h 44"/>
                <a:gd name="T6" fmla="*/ 18 w 41"/>
                <a:gd name="T7" fmla="*/ 6 h 44"/>
                <a:gd name="T8" fmla="*/ 37 w 41"/>
                <a:gd name="T9" fmla="*/ 5 h 44"/>
                <a:gd name="T10" fmla="*/ 41 w 41"/>
                <a:gd name="T11" fmla="*/ 15 h 44"/>
                <a:gd name="T12" fmla="*/ 37 w 41"/>
                <a:gd name="T13" fmla="*/ 24 h 44"/>
                <a:gd name="T14" fmla="*/ 22 w 41"/>
                <a:gd name="T15" fmla="*/ 39 h 44"/>
                <a:gd name="T16" fmla="*/ 4 w 41"/>
                <a:gd name="T1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4">
                  <a:moveTo>
                    <a:pt x="4" y="39"/>
                  </a:moveTo>
                  <a:cubicBezTo>
                    <a:pt x="1" y="37"/>
                    <a:pt x="0" y="34"/>
                    <a:pt x="0" y="30"/>
                  </a:cubicBezTo>
                  <a:cubicBezTo>
                    <a:pt x="0" y="27"/>
                    <a:pt x="1" y="23"/>
                    <a:pt x="4" y="21"/>
                  </a:cubicBezTo>
                  <a:cubicBezTo>
                    <a:pt x="18" y="6"/>
                    <a:pt x="18" y="6"/>
                    <a:pt x="18" y="6"/>
                  </a:cubicBezTo>
                  <a:cubicBezTo>
                    <a:pt x="23" y="0"/>
                    <a:pt x="32" y="0"/>
                    <a:pt x="37" y="5"/>
                  </a:cubicBezTo>
                  <a:cubicBezTo>
                    <a:pt x="39" y="8"/>
                    <a:pt x="41" y="11"/>
                    <a:pt x="41" y="15"/>
                  </a:cubicBezTo>
                  <a:cubicBezTo>
                    <a:pt x="41" y="18"/>
                    <a:pt x="40" y="21"/>
                    <a:pt x="37" y="24"/>
                  </a:cubicBezTo>
                  <a:cubicBezTo>
                    <a:pt x="22" y="39"/>
                    <a:pt x="22" y="39"/>
                    <a:pt x="22" y="39"/>
                  </a:cubicBezTo>
                  <a:cubicBezTo>
                    <a:pt x="17" y="44"/>
                    <a:pt x="9" y="44"/>
                    <a:pt x="4" y="39"/>
                  </a:cubicBezTo>
                  <a:close/>
                </a:path>
              </a:pathLst>
            </a:custGeom>
            <a:solidFill>
              <a:srgbClr val="5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a:p>
          </p:txBody>
        </p:sp>
        <p:sp>
          <p:nvSpPr>
            <p:cNvPr id="26" name="Freeform 7">
              <a:extLst>
                <a:ext uri="{FF2B5EF4-FFF2-40B4-BE49-F238E27FC236}">
                  <a16:creationId xmlns:a16="http://schemas.microsoft.com/office/drawing/2014/main" id="{DDE66427-6D70-4A5B-B362-55D1BE33CFD4}"/>
                </a:ext>
              </a:extLst>
            </p:cNvPr>
            <p:cNvSpPr>
              <a:spLocks noChangeAspect="1"/>
            </p:cNvSpPr>
            <p:nvPr/>
          </p:nvSpPr>
          <p:spPr bwMode="gray">
            <a:xfrm>
              <a:off x="2598" y="3616"/>
              <a:ext cx="49" cy="54"/>
            </a:xfrm>
            <a:custGeom>
              <a:avLst/>
              <a:gdLst>
                <a:gd name="T0" fmla="*/ 4 w 32"/>
                <a:gd name="T1" fmla="*/ 30 h 35"/>
                <a:gd name="T2" fmla="*/ 0 w 32"/>
                <a:gd name="T3" fmla="*/ 20 h 35"/>
                <a:gd name="T4" fmla="*/ 3 w 32"/>
                <a:gd name="T5" fmla="*/ 11 h 35"/>
                <a:gd name="T6" fmla="*/ 10 w 32"/>
                <a:gd name="T7" fmla="*/ 5 h 35"/>
                <a:gd name="T8" fmla="*/ 28 w 32"/>
                <a:gd name="T9" fmla="*/ 5 h 35"/>
                <a:gd name="T10" fmla="*/ 32 w 32"/>
                <a:gd name="T11" fmla="*/ 14 h 35"/>
                <a:gd name="T12" fmla="*/ 29 w 32"/>
                <a:gd name="T13" fmla="*/ 23 h 35"/>
                <a:gd name="T14" fmla="*/ 22 w 32"/>
                <a:gd name="T15" fmla="*/ 29 h 35"/>
                <a:gd name="T16" fmla="*/ 4 w 32"/>
                <a:gd name="T17"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5">
                  <a:moveTo>
                    <a:pt x="4" y="30"/>
                  </a:moveTo>
                  <a:cubicBezTo>
                    <a:pt x="1" y="27"/>
                    <a:pt x="0" y="24"/>
                    <a:pt x="0" y="20"/>
                  </a:cubicBezTo>
                  <a:cubicBezTo>
                    <a:pt x="0" y="17"/>
                    <a:pt x="1" y="14"/>
                    <a:pt x="3" y="11"/>
                  </a:cubicBezTo>
                  <a:cubicBezTo>
                    <a:pt x="10" y="5"/>
                    <a:pt x="10" y="5"/>
                    <a:pt x="10" y="5"/>
                  </a:cubicBezTo>
                  <a:cubicBezTo>
                    <a:pt x="15" y="0"/>
                    <a:pt x="23" y="0"/>
                    <a:pt x="28" y="5"/>
                  </a:cubicBezTo>
                  <a:cubicBezTo>
                    <a:pt x="31" y="7"/>
                    <a:pt x="32" y="10"/>
                    <a:pt x="32" y="14"/>
                  </a:cubicBezTo>
                  <a:cubicBezTo>
                    <a:pt x="32" y="17"/>
                    <a:pt x="31" y="21"/>
                    <a:pt x="29" y="23"/>
                  </a:cubicBezTo>
                  <a:cubicBezTo>
                    <a:pt x="22" y="29"/>
                    <a:pt x="22" y="29"/>
                    <a:pt x="22" y="29"/>
                  </a:cubicBezTo>
                  <a:cubicBezTo>
                    <a:pt x="17" y="34"/>
                    <a:pt x="9" y="35"/>
                    <a:pt x="4" y="30"/>
                  </a:cubicBezTo>
                  <a:close/>
                </a:path>
              </a:pathLst>
            </a:custGeom>
            <a:solidFill>
              <a:srgbClr val="5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a:p>
          </p:txBody>
        </p:sp>
        <p:sp>
          <p:nvSpPr>
            <p:cNvPr id="27" name="Freeform 8">
              <a:extLst>
                <a:ext uri="{FF2B5EF4-FFF2-40B4-BE49-F238E27FC236}">
                  <a16:creationId xmlns:a16="http://schemas.microsoft.com/office/drawing/2014/main" id="{4EC892FC-992B-4FFD-89D2-8670EE4F102E}"/>
                </a:ext>
              </a:extLst>
            </p:cNvPr>
            <p:cNvSpPr>
              <a:spLocks noChangeAspect="1"/>
            </p:cNvSpPr>
            <p:nvPr/>
          </p:nvSpPr>
          <p:spPr bwMode="gray">
            <a:xfrm>
              <a:off x="2672" y="3665"/>
              <a:ext cx="77" cy="82"/>
            </a:xfrm>
            <a:custGeom>
              <a:avLst/>
              <a:gdLst>
                <a:gd name="T0" fmla="*/ 4 w 50"/>
                <a:gd name="T1" fmla="*/ 48 h 53"/>
                <a:gd name="T2" fmla="*/ 0 w 50"/>
                <a:gd name="T3" fmla="*/ 38 h 53"/>
                <a:gd name="T4" fmla="*/ 4 w 50"/>
                <a:gd name="T5" fmla="*/ 29 h 53"/>
                <a:gd name="T6" fmla="*/ 28 w 50"/>
                <a:gd name="T7" fmla="*/ 5 h 53"/>
                <a:gd name="T8" fmla="*/ 46 w 50"/>
                <a:gd name="T9" fmla="*/ 5 h 53"/>
                <a:gd name="T10" fmla="*/ 50 w 50"/>
                <a:gd name="T11" fmla="*/ 14 h 53"/>
                <a:gd name="T12" fmla="*/ 50 w 50"/>
                <a:gd name="T13" fmla="*/ 14 h 53"/>
                <a:gd name="T14" fmla="*/ 46 w 50"/>
                <a:gd name="T15" fmla="*/ 23 h 53"/>
                <a:gd name="T16" fmla="*/ 23 w 50"/>
                <a:gd name="T17" fmla="*/ 47 h 53"/>
                <a:gd name="T18" fmla="*/ 4 w 50"/>
                <a:gd name="T19"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3">
                  <a:moveTo>
                    <a:pt x="4" y="48"/>
                  </a:moveTo>
                  <a:cubicBezTo>
                    <a:pt x="2" y="45"/>
                    <a:pt x="0" y="42"/>
                    <a:pt x="0" y="38"/>
                  </a:cubicBezTo>
                  <a:cubicBezTo>
                    <a:pt x="0" y="35"/>
                    <a:pt x="2" y="32"/>
                    <a:pt x="4" y="29"/>
                  </a:cubicBezTo>
                  <a:cubicBezTo>
                    <a:pt x="28" y="5"/>
                    <a:pt x="28" y="5"/>
                    <a:pt x="28" y="5"/>
                  </a:cubicBezTo>
                  <a:cubicBezTo>
                    <a:pt x="33" y="0"/>
                    <a:pt x="41" y="0"/>
                    <a:pt x="46" y="5"/>
                  </a:cubicBezTo>
                  <a:cubicBezTo>
                    <a:pt x="49" y="7"/>
                    <a:pt x="50" y="10"/>
                    <a:pt x="50" y="14"/>
                  </a:cubicBezTo>
                  <a:cubicBezTo>
                    <a:pt x="50" y="14"/>
                    <a:pt x="50" y="14"/>
                    <a:pt x="50" y="14"/>
                  </a:cubicBezTo>
                  <a:cubicBezTo>
                    <a:pt x="50" y="17"/>
                    <a:pt x="49" y="21"/>
                    <a:pt x="46" y="23"/>
                  </a:cubicBezTo>
                  <a:cubicBezTo>
                    <a:pt x="23" y="47"/>
                    <a:pt x="23" y="47"/>
                    <a:pt x="23" y="47"/>
                  </a:cubicBezTo>
                  <a:cubicBezTo>
                    <a:pt x="18" y="52"/>
                    <a:pt x="10" y="53"/>
                    <a:pt x="4" y="48"/>
                  </a:cubicBezTo>
                  <a:close/>
                </a:path>
              </a:pathLst>
            </a:custGeom>
            <a:solidFill>
              <a:srgbClr val="5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a:p>
          </p:txBody>
        </p:sp>
        <p:sp>
          <p:nvSpPr>
            <p:cNvPr id="28" name="Freeform 9">
              <a:extLst>
                <a:ext uri="{FF2B5EF4-FFF2-40B4-BE49-F238E27FC236}">
                  <a16:creationId xmlns:a16="http://schemas.microsoft.com/office/drawing/2014/main" id="{982952D5-2F62-41E9-820D-CF891D64DAB4}"/>
                </a:ext>
              </a:extLst>
            </p:cNvPr>
            <p:cNvSpPr>
              <a:spLocks noChangeAspect="1"/>
            </p:cNvSpPr>
            <p:nvPr/>
          </p:nvSpPr>
          <p:spPr bwMode="gray">
            <a:xfrm>
              <a:off x="2632" y="3625"/>
              <a:ext cx="78" cy="81"/>
            </a:xfrm>
            <a:custGeom>
              <a:avLst/>
              <a:gdLst>
                <a:gd name="T0" fmla="*/ 5 w 51"/>
                <a:gd name="T1" fmla="*/ 48 h 53"/>
                <a:gd name="T2" fmla="*/ 5 w 51"/>
                <a:gd name="T3" fmla="*/ 30 h 53"/>
                <a:gd name="T4" fmla="*/ 28 w 51"/>
                <a:gd name="T5" fmla="*/ 6 h 53"/>
                <a:gd name="T6" fmla="*/ 47 w 51"/>
                <a:gd name="T7" fmla="*/ 5 h 53"/>
                <a:gd name="T8" fmla="*/ 51 w 51"/>
                <a:gd name="T9" fmla="*/ 15 h 53"/>
                <a:gd name="T10" fmla="*/ 47 w 51"/>
                <a:gd name="T11" fmla="*/ 24 h 53"/>
                <a:gd name="T12" fmla="*/ 24 w 51"/>
                <a:gd name="T13" fmla="*/ 48 h 53"/>
                <a:gd name="T14" fmla="*/ 5 w 51"/>
                <a:gd name="T15" fmla="*/ 48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3">
                  <a:moveTo>
                    <a:pt x="5" y="48"/>
                  </a:moveTo>
                  <a:cubicBezTo>
                    <a:pt x="0" y="43"/>
                    <a:pt x="0" y="35"/>
                    <a:pt x="5" y="30"/>
                  </a:cubicBezTo>
                  <a:cubicBezTo>
                    <a:pt x="28" y="6"/>
                    <a:pt x="28" y="6"/>
                    <a:pt x="28" y="6"/>
                  </a:cubicBezTo>
                  <a:cubicBezTo>
                    <a:pt x="33" y="1"/>
                    <a:pt x="42" y="0"/>
                    <a:pt x="47" y="5"/>
                  </a:cubicBezTo>
                  <a:cubicBezTo>
                    <a:pt x="49" y="8"/>
                    <a:pt x="51" y="11"/>
                    <a:pt x="51" y="15"/>
                  </a:cubicBezTo>
                  <a:cubicBezTo>
                    <a:pt x="51" y="18"/>
                    <a:pt x="50" y="21"/>
                    <a:pt x="47" y="24"/>
                  </a:cubicBezTo>
                  <a:cubicBezTo>
                    <a:pt x="24" y="48"/>
                    <a:pt x="24" y="48"/>
                    <a:pt x="24" y="48"/>
                  </a:cubicBezTo>
                  <a:cubicBezTo>
                    <a:pt x="19" y="53"/>
                    <a:pt x="10" y="53"/>
                    <a:pt x="5" y="48"/>
                  </a:cubicBezTo>
                  <a:close/>
                </a:path>
              </a:pathLst>
            </a:custGeom>
            <a:solidFill>
              <a:srgbClr val="5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a:p>
          </p:txBody>
        </p:sp>
        <p:sp>
          <p:nvSpPr>
            <p:cNvPr id="29" name="Freeform 10">
              <a:extLst>
                <a:ext uri="{FF2B5EF4-FFF2-40B4-BE49-F238E27FC236}">
                  <a16:creationId xmlns:a16="http://schemas.microsoft.com/office/drawing/2014/main" id="{49E76FEB-23A6-43D9-9658-8B9D36F7D128}"/>
                </a:ext>
              </a:extLst>
            </p:cNvPr>
            <p:cNvSpPr>
              <a:spLocks noChangeAspect="1"/>
            </p:cNvSpPr>
            <p:nvPr/>
          </p:nvSpPr>
          <p:spPr bwMode="gray">
            <a:xfrm>
              <a:off x="2641" y="3410"/>
              <a:ext cx="416" cy="238"/>
            </a:xfrm>
            <a:custGeom>
              <a:avLst/>
              <a:gdLst>
                <a:gd name="T0" fmla="*/ 140 w 271"/>
                <a:gd name="T1" fmla="*/ 0 h 155"/>
                <a:gd name="T2" fmla="*/ 85 w 271"/>
                <a:gd name="T3" fmla="*/ 2 h 155"/>
                <a:gd name="T4" fmla="*/ 1 w 271"/>
                <a:gd name="T5" fmla="*/ 68 h 155"/>
                <a:gd name="T6" fmla="*/ 7 w 271"/>
                <a:gd name="T7" fmla="*/ 86 h 155"/>
                <a:gd name="T8" fmla="*/ 51 w 271"/>
                <a:gd name="T9" fmla="*/ 86 h 155"/>
                <a:gd name="T10" fmla="*/ 99 w 271"/>
                <a:gd name="T11" fmla="*/ 68 h 155"/>
                <a:gd name="T12" fmla="*/ 185 w 271"/>
                <a:gd name="T13" fmla="*/ 154 h 155"/>
                <a:gd name="T14" fmla="*/ 188 w 271"/>
                <a:gd name="T15" fmla="*/ 155 h 155"/>
                <a:gd name="T16" fmla="*/ 191 w 271"/>
                <a:gd name="T17" fmla="*/ 154 h 155"/>
                <a:gd name="T18" fmla="*/ 206 w 271"/>
                <a:gd name="T19" fmla="*/ 132 h 155"/>
                <a:gd name="T20" fmla="*/ 214 w 271"/>
                <a:gd name="T21" fmla="*/ 115 h 155"/>
                <a:gd name="T22" fmla="*/ 271 w 271"/>
                <a:gd name="T23" fmla="*/ 115 h 155"/>
                <a:gd name="T24" fmla="*/ 271 w 271"/>
                <a:gd name="T25" fmla="*/ 0 h 155"/>
                <a:gd name="T26" fmla="*/ 140 w 271"/>
                <a:gd name="T2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155">
                  <a:moveTo>
                    <a:pt x="140" y="0"/>
                  </a:moveTo>
                  <a:cubicBezTo>
                    <a:pt x="139" y="0"/>
                    <a:pt x="104" y="0"/>
                    <a:pt x="85" y="2"/>
                  </a:cubicBezTo>
                  <a:cubicBezTo>
                    <a:pt x="67" y="5"/>
                    <a:pt x="3" y="57"/>
                    <a:pt x="1" y="68"/>
                  </a:cubicBezTo>
                  <a:cubicBezTo>
                    <a:pt x="0" y="75"/>
                    <a:pt x="2" y="82"/>
                    <a:pt x="7" y="86"/>
                  </a:cubicBezTo>
                  <a:cubicBezTo>
                    <a:pt x="15" y="93"/>
                    <a:pt x="31" y="93"/>
                    <a:pt x="51" y="86"/>
                  </a:cubicBezTo>
                  <a:cubicBezTo>
                    <a:pt x="51" y="86"/>
                    <a:pt x="94" y="69"/>
                    <a:pt x="99" y="68"/>
                  </a:cubicBezTo>
                  <a:cubicBezTo>
                    <a:pt x="102" y="71"/>
                    <a:pt x="185" y="154"/>
                    <a:pt x="185" y="154"/>
                  </a:cubicBezTo>
                  <a:cubicBezTo>
                    <a:pt x="186" y="155"/>
                    <a:pt x="187" y="155"/>
                    <a:pt x="188" y="155"/>
                  </a:cubicBezTo>
                  <a:cubicBezTo>
                    <a:pt x="190" y="155"/>
                    <a:pt x="191" y="155"/>
                    <a:pt x="191" y="154"/>
                  </a:cubicBezTo>
                  <a:cubicBezTo>
                    <a:pt x="192" y="153"/>
                    <a:pt x="200" y="143"/>
                    <a:pt x="206" y="132"/>
                  </a:cubicBezTo>
                  <a:cubicBezTo>
                    <a:pt x="210" y="124"/>
                    <a:pt x="213" y="119"/>
                    <a:pt x="214" y="115"/>
                  </a:cubicBezTo>
                  <a:cubicBezTo>
                    <a:pt x="219" y="115"/>
                    <a:pt x="271" y="115"/>
                    <a:pt x="271" y="115"/>
                  </a:cubicBezTo>
                  <a:cubicBezTo>
                    <a:pt x="271" y="0"/>
                    <a:pt x="271" y="0"/>
                    <a:pt x="271" y="0"/>
                  </a:cubicBezTo>
                  <a:lnTo>
                    <a:pt x="14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a:p>
          </p:txBody>
        </p:sp>
        <p:sp>
          <p:nvSpPr>
            <p:cNvPr id="30" name="Freeform 11">
              <a:extLst>
                <a:ext uri="{FF2B5EF4-FFF2-40B4-BE49-F238E27FC236}">
                  <a16:creationId xmlns:a16="http://schemas.microsoft.com/office/drawing/2014/main" id="{B7B0AEBB-B442-468C-A704-46129600D2A1}"/>
                </a:ext>
              </a:extLst>
            </p:cNvPr>
            <p:cNvSpPr>
              <a:spLocks noChangeAspect="1"/>
            </p:cNvSpPr>
            <p:nvPr/>
          </p:nvSpPr>
          <p:spPr bwMode="gray">
            <a:xfrm>
              <a:off x="2653" y="3422"/>
              <a:ext cx="404" cy="211"/>
            </a:xfrm>
            <a:custGeom>
              <a:avLst/>
              <a:gdLst>
                <a:gd name="T0" fmla="*/ 78 w 263"/>
                <a:gd name="T1" fmla="*/ 2 h 137"/>
                <a:gd name="T2" fmla="*/ 1 w 263"/>
                <a:gd name="T3" fmla="*/ 61 h 137"/>
                <a:gd name="T4" fmla="*/ 4 w 263"/>
                <a:gd name="T5" fmla="*/ 72 h 137"/>
                <a:gd name="T6" fmla="*/ 41 w 263"/>
                <a:gd name="T7" fmla="*/ 70 h 137"/>
                <a:gd name="T8" fmla="*/ 90 w 263"/>
                <a:gd name="T9" fmla="*/ 51 h 137"/>
                <a:gd name="T10" fmla="*/ 95 w 263"/>
                <a:gd name="T11" fmla="*/ 52 h 137"/>
                <a:gd name="T12" fmla="*/ 180 w 263"/>
                <a:gd name="T13" fmla="*/ 137 h 137"/>
                <a:gd name="T14" fmla="*/ 191 w 263"/>
                <a:gd name="T15" fmla="*/ 120 h 137"/>
                <a:gd name="T16" fmla="*/ 199 w 263"/>
                <a:gd name="T17" fmla="*/ 102 h 137"/>
                <a:gd name="T18" fmla="*/ 203 w 263"/>
                <a:gd name="T19" fmla="*/ 99 h 137"/>
                <a:gd name="T20" fmla="*/ 263 w 263"/>
                <a:gd name="T21" fmla="*/ 99 h 137"/>
                <a:gd name="T22" fmla="*/ 263 w 263"/>
                <a:gd name="T23" fmla="*/ 0 h 137"/>
                <a:gd name="T24" fmla="*/ 132 w 263"/>
                <a:gd name="T25" fmla="*/ 0 h 137"/>
                <a:gd name="T26" fmla="*/ 78 w 263"/>
                <a:gd name="T27"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3" h="137">
                  <a:moveTo>
                    <a:pt x="78" y="2"/>
                  </a:moveTo>
                  <a:cubicBezTo>
                    <a:pt x="63" y="4"/>
                    <a:pt x="4" y="54"/>
                    <a:pt x="1" y="61"/>
                  </a:cubicBezTo>
                  <a:cubicBezTo>
                    <a:pt x="0" y="66"/>
                    <a:pt x="1" y="70"/>
                    <a:pt x="4" y="72"/>
                  </a:cubicBezTo>
                  <a:cubicBezTo>
                    <a:pt x="10" y="77"/>
                    <a:pt x="24" y="76"/>
                    <a:pt x="41" y="70"/>
                  </a:cubicBezTo>
                  <a:cubicBezTo>
                    <a:pt x="90" y="51"/>
                    <a:pt x="90" y="51"/>
                    <a:pt x="90" y="51"/>
                  </a:cubicBezTo>
                  <a:cubicBezTo>
                    <a:pt x="92" y="51"/>
                    <a:pt x="93" y="51"/>
                    <a:pt x="95" y="52"/>
                  </a:cubicBezTo>
                  <a:cubicBezTo>
                    <a:pt x="95" y="52"/>
                    <a:pt x="174" y="131"/>
                    <a:pt x="180" y="137"/>
                  </a:cubicBezTo>
                  <a:cubicBezTo>
                    <a:pt x="183" y="133"/>
                    <a:pt x="187" y="127"/>
                    <a:pt x="191" y="120"/>
                  </a:cubicBezTo>
                  <a:cubicBezTo>
                    <a:pt x="196" y="111"/>
                    <a:pt x="199" y="105"/>
                    <a:pt x="199" y="102"/>
                  </a:cubicBezTo>
                  <a:cubicBezTo>
                    <a:pt x="200" y="100"/>
                    <a:pt x="202" y="99"/>
                    <a:pt x="203" y="99"/>
                  </a:cubicBezTo>
                  <a:cubicBezTo>
                    <a:pt x="263" y="99"/>
                    <a:pt x="263" y="99"/>
                    <a:pt x="263" y="99"/>
                  </a:cubicBezTo>
                  <a:cubicBezTo>
                    <a:pt x="263" y="0"/>
                    <a:pt x="263" y="0"/>
                    <a:pt x="263" y="0"/>
                  </a:cubicBezTo>
                  <a:cubicBezTo>
                    <a:pt x="132" y="0"/>
                    <a:pt x="132" y="0"/>
                    <a:pt x="132" y="0"/>
                  </a:cubicBezTo>
                  <a:cubicBezTo>
                    <a:pt x="132" y="0"/>
                    <a:pt x="97" y="0"/>
                    <a:pt x="78" y="2"/>
                  </a:cubicBezTo>
                  <a:close/>
                </a:path>
              </a:pathLst>
            </a:custGeom>
            <a:solidFill>
              <a:srgbClr val="5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a:p>
          </p:txBody>
        </p:sp>
      </p:grpSp>
      <p:grpSp>
        <p:nvGrpSpPr>
          <p:cNvPr id="58" name="Group 45">
            <a:extLst>
              <a:ext uri="{FF2B5EF4-FFF2-40B4-BE49-F238E27FC236}">
                <a16:creationId xmlns:a16="http://schemas.microsoft.com/office/drawing/2014/main" id="{70BDF629-9F9A-44B5-9375-26F6D2CD4640}"/>
              </a:ext>
            </a:extLst>
          </p:cNvPr>
          <p:cNvGrpSpPr>
            <a:grpSpLocks/>
          </p:cNvGrpSpPr>
          <p:nvPr/>
        </p:nvGrpSpPr>
        <p:grpSpPr bwMode="auto">
          <a:xfrm>
            <a:off x="7379909" y="3023256"/>
            <a:ext cx="531113" cy="431372"/>
            <a:chOff x="3558" y="2306"/>
            <a:chExt cx="426" cy="346"/>
          </a:xfrm>
        </p:grpSpPr>
        <p:sp>
          <p:nvSpPr>
            <p:cNvPr id="59" name="Rectangle 23">
              <a:extLst>
                <a:ext uri="{FF2B5EF4-FFF2-40B4-BE49-F238E27FC236}">
                  <a16:creationId xmlns:a16="http://schemas.microsoft.com/office/drawing/2014/main" id="{9E9C312B-0CAD-44D2-848C-190ECC8247EB}"/>
                </a:ext>
              </a:extLst>
            </p:cNvPr>
            <p:cNvSpPr>
              <a:spLocks noChangeArrowheads="1"/>
            </p:cNvSpPr>
            <p:nvPr/>
          </p:nvSpPr>
          <p:spPr bwMode="auto">
            <a:xfrm rot="547810">
              <a:off x="3558" y="2465"/>
              <a:ext cx="406" cy="187"/>
            </a:xfrm>
            <a:prstGeom prst="rect">
              <a:avLst/>
            </a:prstGeom>
            <a:solidFill>
              <a:schemeClr val="bg2"/>
            </a:solidFill>
            <a:ln w="9525" algn="ctr">
              <a:solidFill>
                <a:schemeClr val="bg2"/>
              </a:solidFill>
              <a:miter lim="800000"/>
              <a:headEnd/>
              <a:tailEnd/>
            </a:ln>
          </p:spPr>
          <p:txBody>
            <a:bodyPr wrap="none" lIns="0" tIns="0" rIns="0" bIns="0" anchor="ctr"/>
            <a:lstStyle/>
            <a:p>
              <a:pPr algn="ctr">
                <a:spcBef>
                  <a:spcPct val="20000"/>
                </a:spcBef>
              </a:pPr>
              <a:endParaRPr kumimoji="0" lang="ja-JP" altLang="ja-JP" dirty="0">
                <a:latin typeface="+mn-ea"/>
                <a:ea typeface="+mn-ea"/>
              </a:endParaRPr>
            </a:p>
          </p:txBody>
        </p:sp>
        <p:grpSp>
          <p:nvGrpSpPr>
            <p:cNvPr id="60" name="Group 24">
              <a:extLst>
                <a:ext uri="{FF2B5EF4-FFF2-40B4-BE49-F238E27FC236}">
                  <a16:creationId xmlns:a16="http://schemas.microsoft.com/office/drawing/2014/main" id="{D3AC033B-64AD-46D2-A27A-E1C957FA8233}"/>
                </a:ext>
              </a:extLst>
            </p:cNvPr>
            <p:cNvGrpSpPr>
              <a:grpSpLocks/>
            </p:cNvGrpSpPr>
            <p:nvPr/>
          </p:nvGrpSpPr>
          <p:grpSpPr bwMode="auto">
            <a:xfrm>
              <a:off x="3580" y="2306"/>
              <a:ext cx="404" cy="319"/>
              <a:chOff x="3524" y="2943"/>
              <a:chExt cx="404" cy="319"/>
            </a:xfrm>
          </p:grpSpPr>
          <p:sp>
            <p:nvSpPr>
              <p:cNvPr id="61" name="Rectangle 25">
                <a:extLst>
                  <a:ext uri="{FF2B5EF4-FFF2-40B4-BE49-F238E27FC236}">
                    <a16:creationId xmlns:a16="http://schemas.microsoft.com/office/drawing/2014/main" id="{9713DA37-9CE8-451D-9B5D-F667D85D6C1E}"/>
                  </a:ext>
                </a:extLst>
              </p:cNvPr>
              <p:cNvSpPr>
                <a:spLocks noChangeArrowheads="1"/>
              </p:cNvSpPr>
              <p:nvPr/>
            </p:nvSpPr>
            <p:spPr bwMode="auto">
              <a:xfrm rot="547810">
                <a:off x="3524" y="3074"/>
                <a:ext cx="404" cy="187"/>
              </a:xfrm>
              <a:prstGeom prst="rect">
                <a:avLst/>
              </a:prstGeom>
              <a:solidFill>
                <a:srgbClr val="99CCFF"/>
              </a:solidFill>
              <a:ln w="9525" algn="ctr">
                <a:solidFill>
                  <a:srgbClr val="66CCFF"/>
                </a:solidFill>
                <a:miter lim="800000"/>
                <a:headEnd/>
                <a:tailEnd/>
              </a:ln>
            </p:spPr>
            <p:txBody>
              <a:bodyPr wrap="none" lIns="0" tIns="0" rIns="0" bIns="0" anchor="ctr"/>
              <a:lstStyle/>
              <a:p>
                <a:pPr algn="ctr">
                  <a:spcBef>
                    <a:spcPct val="20000"/>
                  </a:spcBef>
                </a:pPr>
                <a:endParaRPr kumimoji="0" lang="ja-JP" altLang="ja-JP" dirty="0">
                  <a:latin typeface="+mn-ea"/>
                  <a:ea typeface="+mn-ea"/>
                </a:endParaRPr>
              </a:p>
            </p:txBody>
          </p:sp>
          <p:grpSp>
            <p:nvGrpSpPr>
              <p:cNvPr id="62" name="Group 26">
                <a:extLst>
                  <a:ext uri="{FF2B5EF4-FFF2-40B4-BE49-F238E27FC236}">
                    <a16:creationId xmlns:a16="http://schemas.microsoft.com/office/drawing/2014/main" id="{7C312A03-6444-4806-8154-10448E578560}"/>
                  </a:ext>
                </a:extLst>
              </p:cNvPr>
              <p:cNvGrpSpPr>
                <a:grpSpLocks noChangeAspect="1"/>
              </p:cNvGrpSpPr>
              <p:nvPr/>
            </p:nvGrpSpPr>
            <p:grpSpPr bwMode="auto">
              <a:xfrm>
                <a:off x="3619" y="2943"/>
                <a:ext cx="232" cy="228"/>
                <a:chOff x="1015" y="1049"/>
                <a:chExt cx="541" cy="487"/>
              </a:xfrm>
            </p:grpSpPr>
            <p:sp>
              <p:nvSpPr>
                <p:cNvPr id="64" name="Oval 27">
                  <a:extLst>
                    <a:ext uri="{FF2B5EF4-FFF2-40B4-BE49-F238E27FC236}">
                      <a16:creationId xmlns:a16="http://schemas.microsoft.com/office/drawing/2014/main" id="{08458C5C-5505-4E58-83A7-6B4536630392}"/>
                    </a:ext>
                  </a:extLst>
                </p:cNvPr>
                <p:cNvSpPr>
                  <a:spLocks noChangeAspect="1" noChangeArrowheads="1"/>
                </p:cNvSpPr>
                <p:nvPr/>
              </p:nvSpPr>
              <p:spPr bwMode="gray">
                <a:xfrm>
                  <a:off x="1097" y="1162"/>
                  <a:ext cx="376" cy="374"/>
                </a:xfrm>
                <a:prstGeom prst="ellipse">
                  <a:avLst/>
                </a:prstGeom>
                <a:solidFill>
                  <a:srgbClr val="5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spcBef>
                      <a:spcPct val="20000"/>
                    </a:spcBef>
                  </a:pPr>
                  <a:endParaRPr kumimoji="0" lang="ja-JP" altLang="ja-JP" dirty="0">
                    <a:latin typeface="+mn-ea"/>
                    <a:ea typeface="+mn-ea"/>
                  </a:endParaRPr>
                </a:p>
              </p:txBody>
            </p:sp>
            <p:sp>
              <p:nvSpPr>
                <p:cNvPr id="65" name="Rectangle 28">
                  <a:extLst>
                    <a:ext uri="{FF2B5EF4-FFF2-40B4-BE49-F238E27FC236}">
                      <a16:creationId xmlns:a16="http://schemas.microsoft.com/office/drawing/2014/main" id="{AD583496-2C0D-447B-832A-479565F14A59}"/>
                    </a:ext>
                  </a:extLst>
                </p:cNvPr>
                <p:cNvSpPr>
                  <a:spLocks noChangeAspect="1" noChangeArrowheads="1"/>
                </p:cNvSpPr>
                <p:nvPr/>
              </p:nvSpPr>
              <p:spPr bwMode="gray">
                <a:xfrm>
                  <a:off x="1275" y="1049"/>
                  <a:ext cx="21" cy="66"/>
                </a:xfrm>
                <a:prstGeom prst="rect">
                  <a:avLst/>
                </a:prstGeom>
                <a:solidFill>
                  <a:srgbClr val="558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spcBef>
                      <a:spcPct val="20000"/>
                    </a:spcBef>
                  </a:pPr>
                  <a:endParaRPr kumimoji="0" lang="ja-JP" altLang="ja-JP" dirty="0">
                    <a:latin typeface="+mn-ea"/>
                    <a:ea typeface="+mn-ea"/>
                  </a:endParaRPr>
                </a:p>
              </p:txBody>
            </p:sp>
            <p:sp>
              <p:nvSpPr>
                <p:cNvPr id="66" name="Freeform 29">
                  <a:extLst>
                    <a:ext uri="{FF2B5EF4-FFF2-40B4-BE49-F238E27FC236}">
                      <a16:creationId xmlns:a16="http://schemas.microsoft.com/office/drawing/2014/main" id="{E2A8B07A-8D20-4E1C-984F-8B0A3E1ADDE5}"/>
                    </a:ext>
                  </a:extLst>
                </p:cNvPr>
                <p:cNvSpPr>
                  <a:spLocks noChangeAspect="1"/>
                </p:cNvSpPr>
                <p:nvPr/>
              </p:nvSpPr>
              <p:spPr bwMode="gray">
                <a:xfrm>
                  <a:off x="1397" y="1087"/>
                  <a:ext cx="52" cy="66"/>
                </a:xfrm>
                <a:custGeom>
                  <a:avLst/>
                  <a:gdLst>
                    <a:gd name="T0" fmla="*/ 0 w 52"/>
                    <a:gd name="T1" fmla="*/ 57 h 66"/>
                    <a:gd name="T2" fmla="*/ 19 w 52"/>
                    <a:gd name="T3" fmla="*/ 66 h 66"/>
                    <a:gd name="T4" fmla="*/ 52 w 52"/>
                    <a:gd name="T5" fmla="*/ 12 h 66"/>
                    <a:gd name="T6" fmla="*/ 34 w 52"/>
                    <a:gd name="T7" fmla="*/ 0 h 66"/>
                    <a:gd name="T8" fmla="*/ 0 w 52"/>
                    <a:gd name="T9" fmla="*/ 57 h 66"/>
                    <a:gd name="T10" fmla="*/ 0 60000 65536"/>
                    <a:gd name="T11" fmla="*/ 0 60000 65536"/>
                    <a:gd name="T12" fmla="*/ 0 60000 65536"/>
                    <a:gd name="T13" fmla="*/ 0 60000 65536"/>
                    <a:gd name="T14" fmla="*/ 0 60000 65536"/>
                    <a:gd name="T15" fmla="*/ 0 w 52"/>
                    <a:gd name="T16" fmla="*/ 0 h 66"/>
                    <a:gd name="T17" fmla="*/ 52 w 52"/>
                    <a:gd name="T18" fmla="*/ 66 h 66"/>
                  </a:gdLst>
                  <a:ahLst/>
                  <a:cxnLst>
                    <a:cxn ang="T10">
                      <a:pos x="T0" y="T1"/>
                    </a:cxn>
                    <a:cxn ang="T11">
                      <a:pos x="T2" y="T3"/>
                    </a:cxn>
                    <a:cxn ang="T12">
                      <a:pos x="T4" y="T5"/>
                    </a:cxn>
                    <a:cxn ang="T13">
                      <a:pos x="T6" y="T7"/>
                    </a:cxn>
                    <a:cxn ang="T14">
                      <a:pos x="T8" y="T9"/>
                    </a:cxn>
                  </a:cxnLst>
                  <a:rect l="T15" t="T16" r="T17" b="T18"/>
                  <a:pathLst>
                    <a:path w="52" h="66">
                      <a:moveTo>
                        <a:pt x="0" y="57"/>
                      </a:moveTo>
                      <a:lnTo>
                        <a:pt x="19" y="66"/>
                      </a:lnTo>
                      <a:lnTo>
                        <a:pt x="52" y="12"/>
                      </a:lnTo>
                      <a:lnTo>
                        <a:pt x="34" y="0"/>
                      </a:lnTo>
                      <a:lnTo>
                        <a:pt x="0" y="57"/>
                      </a:lnTo>
                      <a:close/>
                    </a:path>
                  </a:pathLst>
                </a:custGeom>
                <a:solidFill>
                  <a:srgbClr val="5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dirty="0">
                    <a:latin typeface="+mn-ea"/>
                    <a:ea typeface="+mn-ea"/>
                  </a:endParaRPr>
                </a:p>
              </p:txBody>
            </p:sp>
            <p:sp>
              <p:nvSpPr>
                <p:cNvPr id="67" name="Freeform 30">
                  <a:extLst>
                    <a:ext uri="{FF2B5EF4-FFF2-40B4-BE49-F238E27FC236}">
                      <a16:creationId xmlns:a16="http://schemas.microsoft.com/office/drawing/2014/main" id="{9A1B8B9D-8C61-4649-9654-A706690A9CFB}"/>
                    </a:ext>
                  </a:extLst>
                </p:cNvPr>
                <p:cNvSpPr>
                  <a:spLocks noChangeAspect="1"/>
                </p:cNvSpPr>
                <p:nvPr/>
              </p:nvSpPr>
              <p:spPr bwMode="gray">
                <a:xfrm>
                  <a:off x="1490" y="1200"/>
                  <a:ext cx="66" cy="47"/>
                </a:xfrm>
                <a:custGeom>
                  <a:avLst/>
                  <a:gdLst>
                    <a:gd name="T0" fmla="*/ 0 w 66"/>
                    <a:gd name="T1" fmla="*/ 31 h 47"/>
                    <a:gd name="T2" fmla="*/ 9 w 66"/>
                    <a:gd name="T3" fmla="*/ 47 h 47"/>
                    <a:gd name="T4" fmla="*/ 66 w 66"/>
                    <a:gd name="T5" fmla="*/ 17 h 47"/>
                    <a:gd name="T6" fmla="*/ 56 w 66"/>
                    <a:gd name="T7" fmla="*/ 0 h 47"/>
                    <a:gd name="T8" fmla="*/ 0 w 66"/>
                    <a:gd name="T9" fmla="*/ 31 h 47"/>
                    <a:gd name="T10" fmla="*/ 0 60000 65536"/>
                    <a:gd name="T11" fmla="*/ 0 60000 65536"/>
                    <a:gd name="T12" fmla="*/ 0 60000 65536"/>
                    <a:gd name="T13" fmla="*/ 0 60000 65536"/>
                    <a:gd name="T14" fmla="*/ 0 60000 65536"/>
                    <a:gd name="T15" fmla="*/ 0 w 66"/>
                    <a:gd name="T16" fmla="*/ 0 h 47"/>
                    <a:gd name="T17" fmla="*/ 66 w 66"/>
                    <a:gd name="T18" fmla="*/ 47 h 47"/>
                  </a:gdLst>
                  <a:ahLst/>
                  <a:cxnLst>
                    <a:cxn ang="T10">
                      <a:pos x="T0" y="T1"/>
                    </a:cxn>
                    <a:cxn ang="T11">
                      <a:pos x="T2" y="T3"/>
                    </a:cxn>
                    <a:cxn ang="T12">
                      <a:pos x="T4" y="T5"/>
                    </a:cxn>
                    <a:cxn ang="T13">
                      <a:pos x="T6" y="T7"/>
                    </a:cxn>
                    <a:cxn ang="T14">
                      <a:pos x="T8" y="T9"/>
                    </a:cxn>
                  </a:cxnLst>
                  <a:rect l="T15" t="T16" r="T17" b="T18"/>
                  <a:pathLst>
                    <a:path w="66" h="47">
                      <a:moveTo>
                        <a:pt x="0" y="31"/>
                      </a:moveTo>
                      <a:lnTo>
                        <a:pt x="9" y="47"/>
                      </a:lnTo>
                      <a:lnTo>
                        <a:pt x="66" y="17"/>
                      </a:lnTo>
                      <a:lnTo>
                        <a:pt x="56" y="0"/>
                      </a:lnTo>
                      <a:lnTo>
                        <a:pt x="0" y="31"/>
                      </a:lnTo>
                      <a:close/>
                    </a:path>
                  </a:pathLst>
                </a:custGeom>
                <a:solidFill>
                  <a:srgbClr val="5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dirty="0">
                    <a:latin typeface="+mn-ea"/>
                    <a:ea typeface="+mn-ea"/>
                  </a:endParaRPr>
                </a:p>
              </p:txBody>
            </p:sp>
            <p:sp>
              <p:nvSpPr>
                <p:cNvPr id="68" name="Freeform 31">
                  <a:extLst>
                    <a:ext uri="{FF2B5EF4-FFF2-40B4-BE49-F238E27FC236}">
                      <a16:creationId xmlns:a16="http://schemas.microsoft.com/office/drawing/2014/main" id="{BC331B14-AB78-4F49-A13A-E419A989260D}"/>
                    </a:ext>
                  </a:extLst>
                </p:cNvPr>
                <p:cNvSpPr>
                  <a:spLocks noChangeAspect="1"/>
                </p:cNvSpPr>
                <p:nvPr/>
              </p:nvSpPr>
              <p:spPr bwMode="gray">
                <a:xfrm>
                  <a:off x="1123" y="1087"/>
                  <a:ext cx="50" cy="66"/>
                </a:xfrm>
                <a:custGeom>
                  <a:avLst/>
                  <a:gdLst>
                    <a:gd name="T0" fmla="*/ 0 w 50"/>
                    <a:gd name="T1" fmla="*/ 12 h 66"/>
                    <a:gd name="T2" fmla="*/ 33 w 50"/>
                    <a:gd name="T3" fmla="*/ 66 h 66"/>
                    <a:gd name="T4" fmla="*/ 50 w 50"/>
                    <a:gd name="T5" fmla="*/ 57 h 66"/>
                    <a:gd name="T6" fmla="*/ 17 w 50"/>
                    <a:gd name="T7" fmla="*/ 0 h 66"/>
                    <a:gd name="T8" fmla="*/ 0 w 50"/>
                    <a:gd name="T9" fmla="*/ 12 h 66"/>
                    <a:gd name="T10" fmla="*/ 0 60000 65536"/>
                    <a:gd name="T11" fmla="*/ 0 60000 65536"/>
                    <a:gd name="T12" fmla="*/ 0 60000 65536"/>
                    <a:gd name="T13" fmla="*/ 0 60000 65536"/>
                    <a:gd name="T14" fmla="*/ 0 60000 65536"/>
                    <a:gd name="T15" fmla="*/ 0 w 50"/>
                    <a:gd name="T16" fmla="*/ 0 h 66"/>
                    <a:gd name="T17" fmla="*/ 50 w 50"/>
                    <a:gd name="T18" fmla="*/ 66 h 66"/>
                  </a:gdLst>
                  <a:ahLst/>
                  <a:cxnLst>
                    <a:cxn ang="T10">
                      <a:pos x="T0" y="T1"/>
                    </a:cxn>
                    <a:cxn ang="T11">
                      <a:pos x="T2" y="T3"/>
                    </a:cxn>
                    <a:cxn ang="T12">
                      <a:pos x="T4" y="T5"/>
                    </a:cxn>
                    <a:cxn ang="T13">
                      <a:pos x="T6" y="T7"/>
                    </a:cxn>
                    <a:cxn ang="T14">
                      <a:pos x="T8" y="T9"/>
                    </a:cxn>
                  </a:cxnLst>
                  <a:rect l="T15" t="T16" r="T17" b="T18"/>
                  <a:pathLst>
                    <a:path w="50" h="66">
                      <a:moveTo>
                        <a:pt x="0" y="12"/>
                      </a:moveTo>
                      <a:lnTo>
                        <a:pt x="33" y="66"/>
                      </a:lnTo>
                      <a:lnTo>
                        <a:pt x="50" y="57"/>
                      </a:lnTo>
                      <a:lnTo>
                        <a:pt x="17" y="0"/>
                      </a:lnTo>
                      <a:lnTo>
                        <a:pt x="0" y="12"/>
                      </a:lnTo>
                      <a:close/>
                    </a:path>
                  </a:pathLst>
                </a:custGeom>
                <a:solidFill>
                  <a:srgbClr val="5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dirty="0">
                    <a:latin typeface="+mn-ea"/>
                    <a:ea typeface="+mn-ea"/>
                  </a:endParaRPr>
                </a:p>
              </p:txBody>
            </p:sp>
            <p:sp>
              <p:nvSpPr>
                <p:cNvPr id="69" name="Freeform 32">
                  <a:extLst>
                    <a:ext uri="{FF2B5EF4-FFF2-40B4-BE49-F238E27FC236}">
                      <a16:creationId xmlns:a16="http://schemas.microsoft.com/office/drawing/2014/main" id="{A8AAAA11-82ED-49DA-A777-47A1D46F2CED}"/>
                    </a:ext>
                  </a:extLst>
                </p:cNvPr>
                <p:cNvSpPr>
                  <a:spLocks noChangeAspect="1"/>
                </p:cNvSpPr>
                <p:nvPr/>
              </p:nvSpPr>
              <p:spPr bwMode="gray">
                <a:xfrm>
                  <a:off x="1015" y="1200"/>
                  <a:ext cx="68" cy="47"/>
                </a:xfrm>
                <a:custGeom>
                  <a:avLst/>
                  <a:gdLst>
                    <a:gd name="T0" fmla="*/ 0 w 68"/>
                    <a:gd name="T1" fmla="*/ 17 h 47"/>
                    <a:gd name="T2" fmla="*/ 59 w 68"/>
                    <a:gd name="T3" fmla="*/ 47 h 47"/>
                    <a:gd name="T4" fmla="*/ 68 w 68"/>
                    <a:gd name="T5" fmla="*/ 31 h 47"/>
                    <a:gd name="T6" fmla="*/ 9 w 68"/>
                    <a:gd name="T7" fmla="*/ 0 h 47"/>
                    <a:gd name="T8" fmla="*/ 0 w 68"/>
                    <a:gd name="T9" fmla="*/ 17 h 47"/>
                    <a:gd name="T10" fmla="*/ 0 60000 65536"/>
                    <a:gd name="T11" fmla="*/ 0 60000 65536"/>
                    <a:gd name="T12" fmla="*/ 0 60000 65536"/>
                    <a:gd name="T13" fmla="*/ 0 60000 65536"/>
                    <a:gd name="T14" fmla="*/ 0 60000 65536"/>
                    <a:gd name="T15" fmla="*/ 0 w 68"/>
                    <a:gd name="T16" fmla="*/ 0 h 47"/>
                    <a:gd name="T17" fmla="*/ 68 w 68"/>
                    <a:gd name="T18" fmla="*/ 47 h 47"/>
                  </a:gdLst>
                  <a:ahLst/>
                  <a:cxnLst>
                    <a:cxn ang="T10">
                      <a:pos x="T0" y="T1"/>
                    </a:cxn>
                    <a:cxn ang="T11">
                      <a:pos x="T2" y="T3"/>
                    </a:cxn>
                    <a:cxn ang="T12">
                      <a:pos x="T4" y="T5"/>
                    </a:cxn>
                    <a:cxn ang="T13">
                      <a:pos x="T6" y="T7"/>
                    </a:cxn>
                    <a:cxn ang="T14">
                      <a:pos x="T8" y="T9"/>
                    </a:cxn>
                  </a:cxnLst>
                  <a:rect l="T15" t="T16" r="T17" b="T18"/>
                  <a:pathLst>
                    <a:path w="68" h="47">
                      <a:moveTo>
                        <a:pt x="0" y="17"/>
                      </a:moveTo>
                      <a:lnTo>
                        <a:pt x="59" y="47"/>
                      </a:lnTo>
                      <a:lnTo>
                        <a:pt x="68" y="31"/>
                      </a:lnTo>
                      <a:lnTo>
                        <a:pt x="9" y="0"/>
                      </a:lnTo>
                      <a:lnTo>
                        <a:pt x="0" y="17"/>
                      </a:lnTo>
                      <a:close/>
                    </a:path>
                  </a:pathLst>
                </a:custGeom>
                <a:solidFill>
                  <a:srgbClr val="5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dirty="0">
                    <a:latin typeface="+mn-ea"/>
                    <a:ea typeface="+mn-ea"/>
                  </a:endParaRPr>
                </a:p>
              </p:txBody>
            </p:sp>
            <p:sp>
              <p:nvSpPr>
                <p:cNvPr id="70" name="Freeform 33">
                  <a:extLst>
                    <a:ext uri="{FF2B5EF4-FFF2-40B4-BE49-F238E27FC236}">
                      <a16:creationId xmlns:a16="http://schemas.microsoft.com/office/drawing/2014/main" id="{CA1DFF58-80AA-4A13-806B-42AD86600867}"/>
                    </a:ext>
                  </a:extLst>
                </p:cNvPr>
                <p:cNvSpPr>
                  <a:spLocks noChangeAspect="1"/>
                </p:cNvSpPr>
                <p:nvPr/>
              </p:nvSpPr>
              <p:spPr bwMode="gray">
                <a:xfrm>
                  <a:off x="1213" y="1311"/>
                  <a:ext cx="144" cy="206"/>
                </a:xfrm>
                <a:custGeom>
                  <a:avLst/>
                  <a:gdLst>
                    <a:gd name="T0" fmla="*/ 0 w 61"/>
                    <a:gd name="T1" fmla="*/ 1061 h 87"/>
                    <a:gd name="T2" fmla="*/ 0 w 61"/>
                    <a:gd name="T3" fmla="*/ 263 h 87"/>
                    <a:gd name="T4" fmla="*/ 212 w 61"/>
                    <a:gd name="T5" fmla="*/ 0 h 87"/>
                    <a:gd name="T6" fmla="*/ 340 w 61"/>
                    <a:gd name="T7" fmla="*/ 50 h 87"/>
                    <a:gd name="T8" fmla="*/ 262 w 61"/>
                    <a:gd name="T9" fmla="*/ 279 h 87"/>
                    <a:gd name="T10" fmla="*/ 406 w 61"/>
                    <a:gd name="T11" fmla="*/ 545 h 87"/>
                    <a:gd name="T12" fmla="*/ 569 w 61"/>
                    <a:gd name="T13" fmla="*/ 279 h 87"/>
                    <a:gd name="T14" fmla="*/ 500 w 61"/>
                    <a:gd name="T15" fmla="*/ 50 h 87"/>
                    <a:gd name="T16" fmla="*/ 630 w 61"/>
                    <a:gd name="T17" fmla="*/ 0 h 87"/>
                    <a:gd name="T18" fmla="*/ 803 w 61"/>
                    <a:gd name="T19" fmla="*/ 253 h 87"/>
                    <a:gd name="T20" fmla="*/ 803 w 61"/>
                    <a:gd name="T21" fmla="*/ 1061 h 87"/>
                    <a:gd name="T22" fmla="*/ 406 w 61"/>
                    <a:gd name="T23" fmla="*/ 1155 h 87"/>
                    <a:gd name="T24" fmla="*/ 0 w 61"/>
                    <a:gd name="T25" fmla="*/ 1061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87"/>
                    <a:gd name="T41" fmla="*/ 61 w 61"/>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87">
                      <a:moveTo>
                        <a:pt x="0" y="80"/>
                      </a:moveTo>
                      <a:cubicBezTo>
                        <a:pt x="0" y="20"/>
                        <a:pt x="0" y="20"/>
                        <a:pt x="0" y="20"/>
                      </a:cubicBezTo>
                      <a:cubicBezTo>
                        <a:pt x="0" y="12"/>
                        <a:pt x="2" y="0"/>
                        <a:pt x="16" y="0"/>
                      </a:cubicBezTo>
                      <a:cubicBezTo>
                        <a:pt x="20" y="0"/>
                        <a:pt x="24" y="2"/>
                        <a:pt x="26" y="4"/>
                      </a:cubicBezTo>
                      <a:cubicBezTo>
                        <a:pt x="22" y="9"/>
                        <a:pt x="20" y="15"/>
                        <a:pt x="20" y="21"/>
                      </a:cubicBezTo>
                      <a:cubicBezTo>
                        <a:pt x="20" y="30"/>
                        <a:pt x="20" y="41"/>
                        <a:pt x="31" y="41"/>
                      </a:cubicBezTo>
                      <a:cubicBezTo>
                        <a:pt x="43" y="41"/>
                        <a:pt x="43" y="29"/>
                        <a:pt x="43" y="21"/>
                      </a:cubicBezTo>
                      <a:cubicBezTo>
                        <a:pt x="43" y="16"/>
                        <a:pt x="41" y="10"/>
                        <a:pt x="38" y="4"/>
                      </a:cubicBezTo>
                      <a:cubicBezTo>
                        <a:pt x="41" y="2"/>
                        <a:pt x="44" y="0"/>
                        <a:pt x="48" y="0"/>
                      </a:cubicBezTo>
                      <a:cubicBezTo>
                        <a:pt x="56" y="0"/>
                        <a:pt x="61" y="7"/>
                        <a:pt x="61" y="19"/>
                      </a:cubicBezTo>
                      <a:cubicBezTo>
                        <a:pt x="61" y="80"/>
                        <a:pt x="61" y="80"/>
                        <a:pt x="61" y="80"/>
                      </a:cubicBezTo>
                      <a:cubicBezTo>
                        <a:pt x="52" y="84"/>
                        <a:pt x="42" y="87"/>
                        <a:pt x="31" y="87"/>
                      </a:cubicBezTo>
                      <a:cubicBezTo>
                        <a:pt x="20" y="87"/>
                        <a:pt x="9" y="85"/>
                        <a:pt x="0" y="8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dirty="0">
                    <a:latin typeface="+mn-ea"/>
                    <a:ea typeface="+mn-ea"/>
                  </a:endParaRPr>
                </a:p>
              </p:txBody>
            </p:sp>
            <p:sp>
              <p:nvSpPr>
                <p:cNvPr id="71" name="Freeform 34">
                  <a:extLst>
                    <a:ext uri="{FF2B5EF4-FFF2-40B4-BE49-F238E27FC236}">
                      <a16:creationId xmlns:a16="http://schemas.microsoft.com/office/drawing/2014/main" id="{4D9D7762-A7D8-4B0C-9F85-322F532650D4}"/>
                    </a:ext>
                  </a:extLst>
                </p:cNvPr>
                <p:cNvSpPr>
                  <a:spLocks noChangeAspect="1"/>
                </p:cNvSpPr>
                <p:nvPr/>
              </p:nvSpPr>
              <p:spPr bwMode="gray">
                <a:xfrm>
                  <a:off x="1279" y="1337"/>
                  <a:ext cx="17" cy="50"/>
                </a:xfrm>
                <a:custGeom>
                  <a:avLst/>
                  <a:gdLst>
                    <a:gd name="T0" fmla="*/ 0 w 7"/>
                    <a:gd name="T1" fmla="*/ 136 h 21"/>
                    <a:gd name="T2" fmla="*/ 58 w 7"/>
                    <a:gd name="T3" fmla="*/ 0 h 21"/>
                    <a:gd name="T4" fmla="*/ 100 w 7"/>
                    <a:gd name="T5" fmla="*/ 136 h 21"/>
                    <a:gd name="T6" fmla="*/ 41 w 7"/>
                    <a:gd name="T7" fmla="*/ 283 h 21"/>
                    <a:gd name="T8" fmla="*/ 0 w 7"/>
                    <a:gd name="T9" fmla="*/ 136 h 21"/>
                    <a:gd name="T10" fmla="*/ 0 60000 65536"/>
                    <a:gd name="T11" fmla="*/ 0 60000 65536"/>
                    <a:gd name="T12" fmla="*/ 0 60000 65536"/>
                    <a:gd name="T13" fmla="*/ 0 60000 65536"/>
                    <a:gd name="T14" fmla="*/ 0 60000 65536"/>
                    <a:gd name="T15" fmla="*/ 0 w 7"/>
                    <a:gd name="T16" fmla="*/ 0 h 21"/>
                    <a:gd name="T17" fmla="*/ 7 w 7"/>
                    <a:gd name="T18" fmla="*/ 21 h 21"/>
                  </a:gdLst>
                  <a:ahLst/>
                  <a:cxnLst>
                    <a:cxn ang="T10">
                      <a:pos x="T0" y="T1"/>
                    </a:cxn>
                    <a:cxn ang="T11">
                      <a:pos x="T2" y="T3"/>
                    </a:cxn>
                    <a:cxn ang="T12">
                      <a:pos x="T4" y="T5"/>
                    </a:cxn>
                    <a:cxn ang="T13">
                      <a:pos x="T6" y="T7"/>
                    </a:cxn>
                    <a:cxn ang="T14">
                      <a:pos x="T8" y="T9"/>
                    </a:cxn>
                  </a:cxnLst>
                  <a:rect l="T15" t="T16" r="T17" b="T18"/>
                  <a:pathLst>
                    <a:path w="7" h="21">
                      <a:moveTo>
                        <a:pt x="0" y="10"/>
                      </a:moveTo>
                      <a:cubicBezTo>
                        <a:pt x="0" y="7"/>
                        <a:pt x="2" y="3"/>
                        <a:pt x="4" y="0"/>
                      </a:cubicBezTo>
                      <a:cubicBezTo>
                        <a:pt x="6" y="3"/>
                        <a:pt x="7" y="7"/>
                        <a:pt x="7" y="10"/>
                      </a:cubicBezTo>
                      <a:cubicBezTo>
                        <a:pt x="7" y="21"/>
                        <a:pt x="6" y="21"/>
                        <a:pt x="3" y="21"/>
                      </a:cubicBezTo>
                      <a:cubicBezTo>
                        <a:pt x="1" y="21"/>
                        <a:pt x="0" y="21"/>
                        <a:pt x="0" y="1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dirty="0">
                    <a:latin typeface="+mn-ea"/>
                    <a:ea typeface="+mn-ea"/>
                  </a:endParaRPr>
                </a:p>
              </p:txBody>
            </p:sp>
            <p:sp>
              <p:nvSpPr>
                <p:cNvPr id="72" name="Freeform 35">
                  <a:extLst>
                    <a:ext uri="{FF2B5EF4-FFF2-40B4-BE49-F238E27FC236}">
                      <a16:creationId xmlns:a16="http://schemas.microsoft.com/office/drawing/2014/main" id="{7044B010-3814-4003-9D00-E21CC3ECF787}"/>
                    </a:ext>
                  </a:extLst>
                </p:cNvPr>
                <p:cNvSpPr>
                  <a:spLocks noChangeAspect="1"/>
                </p:cNvSpPr>
                <p:nvPr/>
              </p:nvSpPr>
              <p:spPr bwMode="gray">
                <a:xfrm>
                  <a:off x="1119" y="1184"/>
                  <a:ext cx="333" cy="304"/>
                </a:xfrm>
                <a:custGeom>
                  <a:avLst/>
                  <a:gdLst>
                    <a:gd name="T0" fmla="*/ 1450 w 141"/>
                    <a:gd name="T1" fmla="*/ 1687 h 129"/>
                    <a:gd name="T2" fmla="*/ 1450 w 141"/>
                    <a:gd name="T3" fmla="*/ 954 h 129"/>
                    <a:gd name="T4" fmla="*/ 1160 w 141"/>
                    <a:gd name="T5" fmla="*/ 601 h 129"/>
                    <a:gd name="T6" fmla="*/ 947 w 141"/>
                    <a:gd name="T7" fmla="*/ 683 h 129"/>
                    <a:gd name="T8" fmla="*/ 737 w 141"/>
                    <a:gd name="T9" fmla="*/ 589 h 129"/>
                    <a:gd name="T10" fmla="*/ 423 w 141"/>
                    <a:gd name="T11" fmla="*/ 966 h 129"/>
                    <a:gd name="T12" fmla="*/ 423 w 141"/>
                    <a:gd name="T13" fmla="*/ 1687 h 129"/>
                    <a:gd name="T14" fmla="*/ 0 w 141"/>
                    <a:gd name="T15" fmla="*/ 917 h 129"/>
                    <a:gd name="T16" fmla="*/ 938 w 141"/>
                    <a:gd name="T17" fmla="*/ 0 h 129"/>
                    <a:gd name="T18" fmla="*/ 1856 w 141"/>
                    <a:gd name="T19" fmla="*/ 917 h 129"/>
                    <a:gd name="T20" fmla="*/ 1450 w 141"/>
                    <a:gd name="T21" fmla="*/ 1687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
                    <a:gd name="T34" fmla="*/ 0 h 129"/>
                    <a:gd name="T35" fmla="*/ 141 w 141"/>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 h="129">
                      <a:moveTo>
                        <a:pt x="110" y="129"/>
                      </a:moveTo>
                      <a:cubicBezTo>
                        <a:pt x="110" y="73"/>
                        <a:pt x="110" y="73"/>
                        <a:pt x="110" y="73"/>
                      </a:cubicBezTo>
                      <a:cubicBezTo>
                        <a:pt x="110" y="56"/>
                        <a:pt x="101" y="46"/>
                        <a:pt x="88" y="46"/>
                      </a:cubicBezTo>
                      <a:cubicBezTo>
                        <a:pt x="82" y="46"/>
                        <a:pt x="77" y="48"/>
                        <a:pt x="72" y="52"/>
                      </a:cubicBezTo>
                      <a:cubicBezTo>
                        <a:pt x="68" y="48"/>
                        <a:pt x="62" y="45"/>
                        <a:pt x="56" y="45"/>
                      </a:cubicBezTo>
                      <a:cubicBezTo>
                        <a:pt x="38" y="45"/>
                        <a:pt x="32" y="60"/>
                        <a:pt x="32" y="74"/>
                      </a:cubicBezTo>
                      <a:cubicBezTo>
                        <a:pt x="32" y="129"/>
                        <a:pt x="32" y="129"/>
                        <a:pt x="32" y="129"/>
                      </a:cubicBezTo>
                      <a:cubicBezTo>
                        <a:pt x="13" y="117"/>
                        <a:pt x="0" y="95"/>
                        <a:pt x="0" y="70"/>
                      </a:cubicBezTo>
                      <a:cubicBezTo>
                        <a:pt x="0" y="31"/>
                        <a:pt x="32" y="0"/>
                        <a:pt x="71" y="0"/>
                      </a:cubicBezTo>
                      <a:cubicBezTo>
                        <a:pt x="110" y="0"/>
                        <a:pt x="141" y="31"/>
                        <a:pt x="141" y="70"/>
                      </a:cubicBezTo>
                      <a:cubicBezTo>
                        <a:pt x="141" y="95"/>
                        <a:pt x="129" y="117"/>
                        <a:pt x="110" y="12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ja-JP" altLang="en-US" dirty="0">
                    <a:latin typeface="+mn-ea"/>
                    <a:ea typeface="+mn-ea"/>
                  </a:endParaRPr>
                </a:p>
              </p:txBody>
            </p:sp>
          </p:grpSp>
          <p:sp>
            <p:nvSpPr>
              <p:cNvPr id="63" name="Text Box 36">
                <a:extLst>
                  <a:ext uri="{FF2B5EF4-FFF2-40B4-BE49-F238E27FC236}">
                    <a16:creationId xmlns:a16="http://schemas.microsoft.com/office/drawing/2014/main" id="{26C5AD05-3ACD-4BB3-8AA4-02C1728A7F0D}"/>
                  </a:ext>
                </a:extLst>
              </p:cNvPr>
              <p:cNvSpPr txBox="1">
                <a:spLocks noChangeArrowheads="1"/>
              </p:cNvSpPr>
              <p:nvPr/>
            </p:nvSpPr>
            <p:spPr bwMode="auto">
              <a:xfrm>
                <a:off x="3538" y="3171"/>
                <a:ext cx="390" cy="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bIns="0">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buClr>
                    <a:schemeClr val="tx1"/>
                  </a:buClr>
                  <a:buFont typeface="Wingdings" pitchFamily="2" charset="2"/>
                  <a:buNone/>
                </a:pPr>
                <a:r>
                  <a:rPr lang="ja-JP" altLang="en-US" sz="738" dirty="0">
                    <a:solidFill>
                      <a:schemeClr val="hlink"/>
                    </a:solidFill>
                    <a:latin typeface="+mn-ea"/>
                    <a:ea typeface="+mn-ea"/>
                  </a:rPr>
                  <a:t>ポイント</a:t>
                </a:r>
              </a:p>
            </p:txBody>
          </p:sp>
        </p:grpSp>
      </p:grpSp>
      <p:sp>
        <p:nvSpPr>
          <p:cNvPr id="3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スライド番号プレースホルダー 6"/>
          <p:cNvSpPr>
            <a:spLocks noGrp="1"/>
          </p:cNvSpPr>
          <p:nvPr>
            <p:ph type="sldNum" sz="quarter" idx="12"/>
          </p:nvPr>
        </p:nvSpPr>
        <p:spPr>
          <a:xfrm>
            <a:off x="6974442" y="6536616"/>
            <a:ext cx="2057400" cy="365125"/>
          </a:xfrm>
        </p:spPr>
        <p:txBody>
          <a:bodyPr/>
          <a:lstStyle/>
          <a:p>
            <a:pPr>
              <a:defRPr/>
            </a:pPr>
            <a:fld id="{F90A3C79-1AFD-481B-B685-7933BCD0898B}" type="slidenum">
              <a:rPr lang="en-US" altLang="ja-JP" smtClean="0"/>
              <a:pPr>
                <a:defRPr/>
              </a:pPr>
              <a:t>33</a:t>
            </a:fld>
            <a:endParaRPr lang="en-US" altLang="ja-JP" dirty="0"/>
          </a:p>
        </p:txBody>
      </p:sp>
    </p:spTree>
    <p:extLst>
      <p:ext uri="{BB962C8B-B14F-4D97-AF65-F5344CB8AC3E}">
        <p14:creationId xmlns:p14="http://schemas.microsoft.com/office/powerpoint/2010/main" val="2501986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4"/>
          <p:cNvSpPr txBox="1">
            <a:spLocks noChangeArrowheads="1"/>
          </p:cNvSpPr>
          <p:nvPr/>
        </p:nvSpPr>
        <p:spPr bwMode="auto">
          <a:xfrm>
            <a:off x="107514" y="1235568"/>
            <a:ext cx="8964488" cy="1228863"/>
          </a:xfrm>
          <a:prstGeom prst="rect">
            <a:avLst/>
          </a:prstGeom>
          <a:noFill/>
          <a:ln w="19050">
            <a:solidFill>
              <a:schemeClr val="tx1"/>
            </a:solidFill>
            <a:miter lim="800000"/>
            <a:headEnd/>
            <a:tailEnd/>
          </a:ln>
        </p:spPr>
        <p:txBody>
          <a:bodyPr wrap="square">
            <a:spAutoFit/>
          </a:bodyPr>
          <a:lstStyle/>
          <a:p>
            <a:pPr fontAlgn="base">
              <a:spcBef>
                <a:spcPct val="0"/>
              </a:spcBef>
              <a:spcAft>
                <a:spcPct val="0"/>
              </a:spcAft>
            </a:pPr>
            <a:r>
              <a:rPr lang="ja-JP" altLang="en-US" sz="1477" dirty="0">
                <a:solidFill>
                  <a:prstClr val="black"/>
                </a:solidFill>
              </a:rPr>
              <a:t>　学校と障害児通所支援を提供する事業所や障害児入所施設、居宅サービスを提供する事業所（以下「障害児通所支援事業所等」という。）が緊密な連携を図るとともに、学校等で作成する個別の教育支援計画及び個別の指導計画（以下「個別の教育支援計画等」という。）と障害児相談支援事業所で作成する障害児支援利用計画及び障害児通所支援事業所等で作成する個別支援計画（以下「障害児支援利用計画等」という。）が、個人情報に留意しつつ連携していくことが望ましい。</a:t>
            </a:r>
            <a:endParaRPr lang="en-US" altLang="ja-JP" sz="1477" dirty="0">
              <a:solidFill>
                <a:srgbClr val="000000"/>
              </a:solidFill>
            </a:endParaRPr>
          </a:p>
        </p:txBody>
      </p:sp>
      <p:sp>
        <p:nvSpPr>
          <p:cNvPr id="58370" name="Text Box 25"/>
          <p:cNvSpPr txBox="1">
            <a:spLocks noChangeArrowheads="1"/>
          </p:cNvSpPr>
          <p:nvPr/>
        </p:nvSpPr>
        <p:spPr bwMode="auto">
          <a:xfrm>
            <a:off x="85" y="334442"/>
            <a:ext cx="9143999" cy="390748"/>
          </a:xfrm>
          <a:prstGeom prst="rect">
            <a:avLst/>
          </a:prstGeom>
          <a:noFill/>
          <a:ln w="38100" cmpd="dbl">
            <a:solidFill>
              <a:schemeClr val="accent5">
                <a:lumMod val="75000"/>
              </a:schemeClr>
            </a:solidFill>
            <a:miter lim="800000"/>
            <a:headEnd/>
            <a:tailEnd/>
          </a:ln>
        </p:spPr>
        <p:txBody>
          <a:bodyPr wrap="square">
            <a:spAutoFit/>
          </a:bodyPr>
          <a:lstStyle/>
          <a:p>
            <a:pPr algn="ctr" fontAlgn="base">
              <a:spcBef>
                <a:spcPct val="0"/>
              </a:spcBef>
              <a:spcAft>
                <a:spcPct val="0"/>
              </a:spcAft>
            </a:pPr>
            <a:r>
              <a:rPr lang="ja-JP" altLang="en-US" sz="1939" b="1" dirty="0">
                <a:solidFill>
                  <a:srgbClr val="000000"/>
                </a:solidFill>
              </a:rPr>
              <a:t>児童福祉法等の改正による教育と福祉の連携の一層の推進について（概要）</a:t>
            </a:r>
          </a:p>
        </p:txBody>
      </p:sp>
      <p:sp>
        <p:nvSpPr>
          <p:cNvPr id="16" name="角丸四角形 15"/>
          <p:cNvSpPr/>
          <p:nvPr/>
        </p:nvSpPr>
        <p:spPr>
          <a:xfrm>
            <a:off x="118696" y="969650"/>
            <a:ext cx="1284952" cy="265876"/>
          </a:xfrm>
          <a:prstGeom prst="roundRect">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b="1" dirty="0">
                <a:solidFill>
                  <a:prstClr val="black"/>
                </a:solidFill>
              </a:rPr>
              <a:t>◆　趣旨</a:t>
            </a:r>
          </a:p>
        </p:txBody>
      </p:sp>
      <p:sp>
        <p:nvSpPr>
          <p:cNvPr id="12" name="正方形/長方形 11"/>
          <p:cNvSpPr/>
          <p:nvPr/>
        </p:nvSpPr>
        <p:spPr>
          <a:xfrm>
            <a:off x="395536" y="637305"/>
            <a:ext cx="8964488" cy="465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8" dirty="0">
                <a:solidFill>
                  <a:prstClr val="black"/>
                </a:solidFill>
              </a:rPr>
              <a:t>（平成２４年４月１８日付厚生労働省社会・援護局障害保健福祉部障害福祉課、文部科学省初等中等教育局特別支援教育課連名通知）</a:t>
            </a:r>
          </a:p>
        </p:txBody>
      </p:sp>
      <p:sp>
        <p:nvSpPr>
          <p:cNvPr id="14" name="角丸四角形 13"/>
          <p:cNvSpPr/>
          <p:nvPr/>
        </p:nvSpPr>
        <p:spPr>
          <a:xfrm>
            <a:off x="118696" y="2631373"/>
            <a:ext cx="1644992" cy="265876"/>
          </a:xfrm>
          <a:prstGeom prst="roundRect">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b="1" dirty="0">
                <a:solidFill>
                  <a:prstClr val="black"/>
                </a:solidFill>
              </a:rPr>
              <a:t>◆　留意事項</a:t>
            </a:r>
          </a:p>
        </p:txBody>
      </p:sp>
      <p:sp>
        <p:nvSpPr>
          <p:cNvPr id="15" name="Text Box 24"/>
          <p:cNvSpPr txBox="1">
            <a:spLocks noChangeArrowheads="1"/>
          </p:cNvSpPr>
          <p:nvPr/>
        </p:nvSpPr>
        <p:spPr bwMode="auto">
          <a:xfrm>
            <a:off x="107514" y="2897270"/>
            <a:ext cx="8964488" cy="3615477"/>
          </a:xfrm>
          <a:prstGeom prst="rect">
            <a:avLst/>
          </a:prstGeom>
          <a:noFill/>
          <a:ln w="19050">
            <a:solidFill>
              <a:schemeClr val="tx1"/>
            </a:solidFill>
            <a:miter lim="800000"/>
            <a:headEnd/>
            <a:tailEnd/>
          </a:ln>
        </p:spPr>
        <p:txBody>
          <a:bodyPr wrap="square">
            <a:spAutoFit/>
          </a:bodyPr>
          <a:lstStyle/>
          <a:p>
            <a:pPr fontAlgn="base">
              <a:spcBef>
                <a:spcPct val="0"/>
              </a:spcBef>
              <a:spcAft>
                <a:spcPct val="0"/>
              </a:spcAft>
            </a:pPr>
            <a:r>
              <a:rPr lang="ja-JP" altLang="en-US" sz="1477" b="1" u="sng" dirty="0">
                <a:solidFill>
                  <a:prstClr val="black"/>
                </a:solidFill>
              </a:rPr>
              <a:t>１　相談支援</a:t>
            </a:r>
            <a:r>
              <a:rPr lang="ja-JP" altLang="en-US" sz="1477" dirty="0">
                <a:solidFill>
                  <a:prstClr val="black"/>
                </a:solidFill>
              </a:rPr>
              <a:t>　</a:t>
            </a:r>
            <a:endParaRPr lang="en-US" altLang="ja-JP" sz="1477" dirty="0">
              <a:solidFill>
                <a:prstClr val="black"/>
              </a:solidFill>
            </a:endParaRPr>
          </a:p>
          <a:p>
            <a:pPr marL="87925" indent="164127"/>
            <a:r>
              <a:rPr lang="ja-JP" altLang="en-US" sz="1477" dirty="0">
                <a:solidFill>
                  <a:prstClr val="black"/>
                </a:solidFill>
              </a:rPr>
              <a:t>障害児支援利用計画等の作成を担当する相談支援事業所と個別の教育支援計画等の作成を担当する学校等が密接に連絡調整を行い、就学前の福祉サービス利用から就学への移行、学齢期に利用する福祉サービスとの連携、さらには学校卒業に当たって地域生活に向けた福祉サービス利用への移行が円滑に進むよう、保護者の了解を得つつ、特段の配慮をお願いする。</a:t>
            </a:r>
            <a:endParaRPr lang="en-US" altLang="ja-JP" sz="1477" dirty="0">
              <a:solidFill>
                <a:prstClr val="black"/>
              </a:solidFill>
            </a:endParaRPr>
          </a:p>
          <a:p>
            <a:pPr marL="87925" indent="164127"/>
            <a:endParaRPr lang="en-US" altLang="ja-JP" sz="738" dirty="0">
              <a:solidFill>
                <a:srgbClr val="000000"/>
              </a:solidFill>
            </a:endParaRPr>
          </a:p>
          <a:p>
            <a:pPr fontAlgn="base">
              <a:spcBef>
                <a:spcPct val="0"/>
              </a:spcBef>
              <a:spcAft>
                <a:spcPct val="0"/>
              </a:spcAft>
            </a:pPr>
            <a:r>
              <a:rPr lang="ja-JP" altLang="en-US" sz="1477" b="1" u="sng" dirty="0">
                <a:solidFill>
                  <a:srgbClr val="000000"/>
                </a:solidFill>
              </a:rPr>
              <a:t>２　障害児支援の強化</a:t>
            </a:r>
            <a:endParaRPr lang="en-US" altLang="ja-JP" sz="1477" b="1" u="sng" dirty="0">
              <a:solidFill>
                <a:srgbClr val="000000"/>
              </a:solidFill>
            </a:endParaRPr>
          </a:p>
          <a:p>
            <a:pPr fontAlgn="base">
              <a:spcBef>
                <a:spcPct val="0"/>
              </a:spcBef>
              <a:spcAft>
                <a:spcPct val="0"/>
              </a:spcAft>
            </a:pPr>
            <a:r>
              <a:rPr lang="ja-JP" altLang="en-US" sz="1477" dirty="0">
                <a:solidFill>
                  <a:srgbClr val="000000"/>
                </a:solidFill>
              </a:rPr>
              <a:t>（１）　保育所等訪問支援の創設</a:t>
            </a:r>
            <a:endParaRPr lang="en-US" altLang="ja-JP" sz="1477" dirty="0">
              <a:solidFill>
                <a:srgbClr val="000000"/>
              </a:solidFill>
            </a:endParaRPr>
          </a:p>
          <a:p>
            <a:pPr marL="252052" indent="164127"/>
            <a:r>
              <a:rPr lang="ja-JP" altLang="en-US" sz="1477" dirty="0">
                <a:solidFill>
                  <a:prstClr val="black"/>
                </a:solidFill>
              </a:rPr>
              <a:t>このサービスが効果的に行われるためには、保育所等訪問支援の訪問先施設の理解と協力が不可欠であり、該当する障害児の状況の把握や支援方法等について、訪問先施設と保育所等訪問支援事業所、保護者との間で情報共有するとともに、十分調整した上で、必要な対応がなされるよう配慮をお願いする。</a:t>
            </a:r>
            <a:endParaRPr lang="en-US" altLang="ja-JP" sz="1477" dirty="0">
              <a:solidFill>
                <a:srgbClr val="000000"/>
              </a:solidFill>
            </a:endParaRPr>
          </a:p>
          <a:p>
            <a:pPr fontAlgn="base">
              <a:spcBef>
                <a:spcPct val="0"/>
              </a:spcBef>
              <a:spcAft>
                <a:spcPct val="0"/>
              </a:spcAft>
            </a:pPr>
            <a:r>
              <a:rPr lang="ja-JP" altLang="en-US" sz="1477" dirty="0">
                <a:solidFill>
                  <a:srgbClr val="000000"/>
                </a:solidFill>
              </a:rPr>
              <a:t>（２）　個別支援計画の作成</a:t>
            </a:r>
            <a:endParaRPr lang="en-US" altLang="ja-JP" sz="1477" dirty="0">
              <a:solidFill>
                <a:srgbClr val="000000"/>
              </a:solidFill>
            </a:endParaRPr>
          </a:p>
          <a:p>
            <a:pPr marL="265113"/>
            <a:r>
              <a:rPr lang="ja-JP" altLang="en-US" sz="1477" dirty="0">
                <a:solidFill>
                  <a:prstClr val="black"/>
                </a:solidFill>
              </a:rPr>
              <a:t>　障害児通所支援事業所等の児童発達支援管理責任者と教員等が連携し、障害児通所支援等における個別支援計画と学校における個別の教育支援計画等との連携を保護者の了解を得つつ確保し、相乗的な効果が得られるよう、必要な配慮をお願いする。 </a:t>
            </a:r>
            <a:endParaRPr lang="en-US" altLang="ja-JP" sz="1477" dirty="0">
              <a:solidFill>
                <a:srgbClr val="000000"/>
              </a:solidFill>
            </a:endParaRPr>
          </a:p>
        </p:txBody>
      </p:sp>
      <p:sp>
        <p:nvSpPr>
          <p:cNvPr id="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14602" y="6546513"/>
            <a:ext cx="2057400" cy="365125"/>
          </a:xfrm>
        </p:spPr>
        <p:txBody>
          <a:bodyPr/>
          <a:lstStyle/>
          <a:p>
            <a:pPr>
              <a:defRPr/>
            </a:pPr>
            <a:fld id="{F90A3C79-1AFD-481B-B685-7933BCD0898B}" type="slidenum">
              <a:rPr lang="en-US" altLang="ja-JP" smtClean="0"/>
              <a:pPr>
                <a:defRPr/>
              </a:pPr>
              <a:t>34</a:t>
            </a:fld>
            <a:endParaRPr lang="en-US" altLang="ja-JP"/>
          </a:p>
        </p:txBody>
      </p:sp>
    </p:spTree>
    <p:extLst>
      <p:ext uri="{BB962C8B-B14F-4D97-AF65-F5344CB8AC3E}">
        <p14:creationId xmlns:p14="http://schemas.microsoft.com/office/powerpoint/2010/main" val="3979345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正方形/長方形 17"/>
          <p:cNvSpPr>
            <a:spLocks noChangeArrowheads="1"/>
          </p:cNvSpPr>
          <p:nvPr/>
        </p:nvSpPr>
        <p:spPr bwMode="auto">
          <a:xfrm>
            <a:off x="77789" y="798637"/>
            <a:ext cx="9007475" cy="5622680"/>
          </a:xfrm>
          <a:prstGeom prst="rect">
            <a:avLst/>
          </a:prstGeom>
          <a:noFill/>
          <a:ln w="25400">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lIns="63152" tIns="31577" rIns="63152" bIns="31577" anchor="ctr"/>
          <a:lstStyle>
            <a:lvl1pPr marL="265113" indent="-265113">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lnSpc>
                <a:spcPct val="150000"/>
              </a:lnSpc>
              <a:spcBef>
                <a:spcPct val="0"/>
              </a:spcBef>
              <a:buFont typeface="Arial" charset="0"/>
              <a:buNone/>
            </a:pPr>
            <a:r>
              <a:rPr lang="en-US" altLang="ja-JP" sz="1108" b="1" u="sng" dirty="0">
                <a:solidFill>
                  <a:srgbClr val="000000"/>
                </a:solidFill>
                <a:latin typeface="ＭＳ Ｐゴシック" charset="-128"/>
                <a:sym typeface="ＭＳ Ｐゴシック" charset="-128"/>
              </a:rPr>
              <a:t> </a:t>
            </a:r>
            <a:r>
              <a:rPr lang="ja-JP" altLang="en-US" sz="1108" b="1" u="sng" dirty="0">
                <a:solidFill>
                  <a:srgbClr val="000000"/>
                </a:solidFill>
                <a:latin typeface="ＭＳ Ｐゴシック" charset="-128"/>
                <a:sym typeface="ＭＳ Ｐゴシック" charset="-128"/>
              </a:rPr>
              <a:t>①　相談支援の関係機関の機能分担について</a:t>
            </a:r>
            <a:endParaRPr lang="en-US" altLang="ja-JP" sz="1108"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基本相談支援を基盤とした計画相談支援、一般的な相談支援、体制整備や社会資源の開発等の役割について、地域の実情に応じて関係機関が十分に機能を果たすことが必要である。そのためには、協議会等が中心となって調整を進めるとともに、市町村職員の深い理解や都道府県を中心に協議会担当者向けの研修会を推進する必要がある。</a:t>
            </a: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市町村は、計画相談支援の対象とならない事例や支援区分認定が難しい事例に対しても積極的かつ真摯に対応することが求められており、この点は相談支援事業者に委託する場合であっても同様であることに留意するべき。</a:t>
            </a:r>
            <a:endParaRPr lang="en-US" altLang="ja-JP" sz="1108" dirty="0">
              <a:solidFill>
                <a:srgbClr val="000000"/>
              </a:solidFill>
              <a:latin typeface="ＭＳ Ｐゴシック" charset="-128"/>
              <a:sym typeface="ＭＳ Ｐゴシック" charset="-128"/>
            </a:endParaRPr>
          </a:p>
          <a:p>
            <a:pPr eaLnBrk="1" hangingPunct="1">
              <a:spcBef>
                <a:spcPct val="0"/>
              </a:spcBef>
              <a:buFont typeface="Arial" charset="0"/>
              <a:buNone/>
            </a:pPr>
            <a:endParaRPr lang="en-US" altLang="ja-JP" sz="1108" dirty="0">
              <a:solidFill>
                <a:srgbClr val="000000"/>
              </a:solidFill>
              <a:latin typeface="ＭＳ Ｐゴシック" charset="-128"/>
              <a:sym typeface="ＭＳ Ｐゴシック" charset="-128"/>
            </a:endParaRPr>
          </a:p>
          <a:p>
            <a:pPr eaLnBrk="1" hangingPunct="1">
              <a:spcBef>
                <a:spcPct val="0"/>
              </a:spcBef>
              <a:buFont typeface="Arial" charset="0"/>
              <a:buNone/>
            </a:pPr>
            <a:r>
              <a:rPr lang="en-US" altLang="ja-JP" sz="1108" b="1" u="sng" dirty="0">
                <a:solidFill>
                  <a:srgbClr val="000000"/>
                </a:solidFill>
                <a:latin typeface="ＭＳ Ｐゴシック" charset="-128"/>
                <a:sym typeface="ＭＳ Ｐゴシック" charset="-128"/>
              </a:rPr>
              <a:t> </a:t>
            </a:r>
            <a:r>
              <a:rPr lang="ja-JP" altLang="en-US" sz="1108" b="1" u="sng" dirty="0">
                <a:solidFill>
                  <a:srgbClr val="000000"/>
                </a:solidFill>
                <a:latin typeface="ＭＳ Ｐゴシック" charset="-128"/>
                <a:sym typeface="ＭＳ Ｐゴシック" charset="-128"/>
              </a:rPr>
              <a:t>②　基幹相談支援センターの設置促進等について</a:t>
            </a:r>
            <a:endParaRPr lang="en-US" altLang="ja-JP" sz="1108"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基幹相談支援センターの設置促進に向け、市町村において、障害福祉計画の作成等に際して相談支援の提供体制の確保に関する方策を整理し、地域の関係者と十分議論することが重要。仮に基幹相談支援センターの設置に一定期間を要する場合でも、基幹相談支援センターが担うべき役割をどのような形で補完するか市町村において整理するべき。</a:t>
            </a: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都道府県においても、障害福祉計画のとりまとめ等の際に、基幹相談支援センターを設置していない市町村に対して相談支援体制の確保に関する取り組みをフォローし、必要に応じて広域調整などの支援を行うべき。</a:t>
            </a:r>
            <a:endParaRPr lang="en-US" altLang="ja-JP" sz="1108" dirty="0">
              <a:solidFill>
                <a:srgbClr val="000000"/>
              </a:solidFill>
              <a:latin typeface="ＭＳ Ｐゴシック" charset="-128"/>
              <a:sym typeface="ＭＳ Ｐゴシック" charset="-128"/>
            </a:endParaRPr>
          </a:p>
          <a:p>
            <a:pPr eaLnBrk="1" hangingPunct="1">
              <a:spcBef>
                <a:spcPct val="0"/>
              </a:spcBef>
              <a:buFont typeface="Arial" charset="0"/>
              <a:buNone/>
            </a:pPr>
            <a:endParaRPr lang="en-US" altLang="ja-JP" sz="1108" dirty="0">
              <a:solidFill>
                <a:srgbClr val="000000"/>
              </a:solidFill>
              <a:latin typeface="ＭＳ Ｐゴシック" charset="-128"/>
              <a:sym typeface="ＭＳ Ｐゴシック" charset="-128"/>
            </a:endParaRPr>
          </a:p>
          <a:p>
            <a:pPr eaLnBrk="1" hangingPunct="1">
              <a:spcBef>
                <a:spcPct val="0"/>
              </a:spcBef>
              <a:buFont typeface="Arial" charset="0"/>
              <a:buNone/>
            </a:pPr>
            <a:r>
              <a:rPr lang="en-US" altLang="ja-JP" sz="1108" b="1" u="sng" dirty="0">
                <a:solidFill>
                  <a:srgbClr val="000000"/>
                </a:solidFill>
                <a:latin typeface="ＭＳ Ｐゴシック" charset="-128"/>
                <a:sym typeface="ＭＳ Ｐゴシック" charset="-128"/>
              </a:rPr>
              <a:t> </a:t>
            </a:r>
            <a:r>
              <a:rPr lang="ja-JP" altLang="en-US" sz="1108" b="1" u="sng" dirty="0">
                <a:solidFill>
                  <a:srgbClr val="000000"/>
                </a:solidFill>
                <a:latin typeface="ＭＳ Ｐゴシック" charset="-128"/>
                <a:sym typeface="ＭＳ Ｐゴシック" charset="-128"/>
              </a:rPr>
              <a:t>③　相談窓口の一元化等について</a:t>
            </a:r>
            <a:endParaRPr lang="en-US" altLang="ja-JP" sz="1108"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相談支援の関係機関の相談機能の調整にあたっては、必要に応じて地域包括支援センター等との連携や相談窓口の一元化なども視野に入れ、地域の相談体制を総合的に考える視点も必要。</a:t>
            </a: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a:t>
            </a:r>
            <a:r>
              <a:rPr lang="en-US" altLang="ja-JP" sz="1108" dirty="0" err="1">
                <a:solidFill>
                  <a:srgbClr val="000000"/>
                </a:solidFill>
                <a:latin typeface="ＭＳ Ｐゴシック" charset="-128"/>
                <a:sym typeface="ＭＳ Ｐゴシック" charset="-128"/>
              </a:rPr>
              <a:t>こうした取組を進めるにあたっては、すでに一部の地域で先駆的に実施されている取組状況を広く横展開することが有効</a:t>
            </a:r>
            <a:r>
              <a:rPr lang="en-US" altLang="ja-JP" sz="1108" dirty="0">
                <a:solidFill>
                  <a:srgbClr val="000000"/>
                </a:solidFill>
                <a:latin typeface="ＭＳ Ｐゴシック" charset="-128"/>
                <a:sym typeface="ＭＳ Ｐゴシック" charset="-128"/>
              </a:rPr>
              <a:t>。</a:t>
            </a: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a:t>
            </a:r>
            <a:r>
              <a:rPr lang="en-US" altLang="ja-JP" sz="1108" dirty="0" err="1">
                <a:solidFill>
                  <a:srgbClr val="000000"/>
                </a:solidFill>
                <a:latin typeface="ＭＳ Ｐゴシック" charset="-128"/>
                <a:sym typeface="ＭＳ Ｐゴシック" charset="-128"/>
              </a:rPr>
              <a:t>総合的な相談窓口は必要</a:t>
            </a:r>
            <a:r>
              <a:rPr lang="ja-JP" altLang="en-US" sz="1108" dirty="0">
                <a:solidFill>
                  <a:srgbClr val="000000"/>
                </a:solidFill>
                <a:latin typeface="ＭＳ Ｐゴシック" charset="-128"/>
                <a:sym typeface="ＭＳ Ｐゴシック" charset="-128"/>
              </a:rPr>
              <a:t>である</a:t>
            </a:r>
            <a:r>
              <a:rPr lang="en-US" altLang="ja-JP" sz="1108" dirty="0">
                <a:solidFill>
                  <a:srgbClr val="000000"/>
                </a:solidFill>
                <a:latin typeface="ＭＳ Ｐゴシック" charset="-128"/>
                <a:sym typeface="ＭＳ Ｐゴシック" charset="-128"/>
              </a:rPr>
              <a:t>が、</a:t>
            </a:r>
            <a:r>
              <a:rPr lang="ja-JP" altLang="en-US" sz="1108" dirty="0">
                <a:solidFill>
                  <a:srgbClr val="000000"/>
                </a:solidFill>
                <a:latin typeface="ＭＳ Ｐゴシック" charset="-128"/>
                <a:sym typeface="ＭＳ Ｐゴシック" charset="-128"/>
              </a:rPr>
              <a:t>一方で</a:t>
            </a:r>
            <a:r>
              <a:rPr lang="en-US" altLang="ja-JP" sz="1108" dirty="0" err="1">
                <a:solidFill>
                  <a:srgbClr val="000000"/>
                </a:solidFill>
                <a:latin typeface="ＭＳ Ｐゴシック" charset="-128"/>
                <a:sym typeface="ＭＳ Ｐゴシック" charset="-128"/>
              </a:rPr>
              <a:t>身近な窓口や専門的な相談機関も</a:t>
            </a:r>
            <a:r>
              <a:rPr lang="ja-JP" altLang="en-US" sz="1108" dirty="0">
                <a:solidFill>
                  <a:srgbClr val="000000"/>
                </a:solidFill>
                <a:latin typeface="ＭＳ Ｐゴシック" charset="-128"/>
                <a:sym typeface="ＭＳ Ｐゴシック" charset="-128"/>
              </a:rPr>
              <a:t>求められている。いずれの場合でも</a:t>
            </a:r>
            <a:r>
              <a:rPr lang="en-US" altLang="ja-JP" sz="1108" dirty="0" err="1">
                <a:solidFill>
                  <a:srgbClr val="000000"/>
                </a:solidFill>
                <a:latin typeface="ＭＳ Ｐゴシック" charset="-128"/>
                <a:sym typeface="ＭＳ Ｐゴシック" charset="-128"/>
              </a:rPr>
              <a:t>ワンストップで適切な関係機関に必ずつながるよう、関係機関間での連携強化を図るなど、各自治体において適した取組を考える</a:t>
            </a:r>
            <a:r>
              <a:rPr lang="ja-JP" altLang="en-US" sz="1108" dirty="0">
                <a:solidFill>
                  <a:srgbClr val="000000"/>
                </a:solidFill>
                <a:latin typeface="ＭＳ Ｐゴシック" charset="-128"/>
                <a:sym typeface="ＭＳ Ｐゴシック" charset="-128"/>
              </a:rPr>
              <a:t>べき</a:t>
            </a:r>
            <a:r>
              <a:rPr lang="en-US" altLang="ja-JP" sz="1108" dirty="0">
                <a:solidFill>
                  <a:srgbClr val="000000"/>
                </a:solidFill>
                <a:latin typeface="ＭＳ Ｐゴシック" charset="-128"/>
                <a:sym typeface="ＭＳ Ｐゴシック" charset="-128"/>
              </a:rPr>
              <a:t>。</a:t>
            </a:r>
          </a:p>
          <a:p>
            <a:pPr eaLnBrk="1" hangingPunct="1">
              <a:spcBef>
                <a:spcPct val="0"/>
              </a:spcBef>
              <a:buFont typeface="Arial" charset="0"/>
              <a:buNone/>
            </a:pPr>
            <a:endParaRPr lang="en-US" altLang="ja-JP" sz="1108" dirty="0">
              <a:solidFill>
                <a:srgbClr val="000000"/>
              </a:solidFill>
              <a:latin typeface="ＭＳ Ｐゴシック" charset="-128"/>
              <a:sym typeface="ＭＳ Ｐゴシック" charset="-128"/>
            </a:endParaRPr>
          </a:p>
          <a:p>
            <a:pPr eaLnBrk="1" hangingPunct="1">
              <a:spcBef>
                <a:spcPct val="0"/>
              </a:spcBef>
              <a:buFont typeface="Arial" charset="0"/>
              <a:buNone/>
            </a:pPr>
            <a:r>
              <a:rPr lang="en-US" altLang="ja-JP" sz="1108" b="1" u="sng" dirty="0">
                <a:solidFill>
                  <a:srgbClr val="000000"/>
                </a:solidFill>
                <a:latin typeface="ＭＳ Ｐゴシック" charset="-128"/>
                <a:sym typeface="ＭＳ Ｐゴシック" charset="-128"/>
              </a:rPr>
              <a:t> </a:t>
            </a:r>
            <a:r>
              <a:rPr lang="ja-JP" altLang="en-US" sz="1108" b="1" u="sng" dirty="0">
                <a:solidFill>
                  <a:srgbClr val="000000"/>
                </a:solidFill>
                <a:latin typeface="ＭＳ Ｐゴシック" charset="-128"/>
                <a:sym typeface="ＭＳ Ｐゴシック" charset="-128"/>
              </a:rPr>
              <a:t>④　計画相談支援におけるモニタリング及び市町村職員の役割について</a:t>
            </a:r>
            <a:endParaRPr lang="en-US" altLang="ja-JP" sz="1108"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a:t>
            </a:r>
            <a:r>
              <a:rPr lang="en-US" altLang="ja-JP" sz="1108" dirty="0">
                <a:solidFill>
                  <a:srgbClr val="000000"/>
                </a:solidFill>
                <a:latin typeface="ＭＳ Ｐゴシック" charset="-128"/>
                <a:sym typeface="ＭＳ Ｐゴシック" charset="-128"/>
              </a:rPr>
              <a:t>計画相談支援におけるモニタリングは、サービス利用状況の確認のみならず、利用者との一層の信頼関係を醸成し、新たなニーズや状況の変化に応じたニーズを見出し、サービスの再調整に関する助言をするなど、継続的かつ定期的に実施することが重要である。</a:t>
            </a: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a:t>
            </a:r>
            <a:r>
              <a:rPr lang="en-US" altLang="ja-JP" sz="1108" dirty="0">
                <a:solidFill>
                  <a:srgbClr val="000000"/>
                </a:solidFill>
                <a:latin typeface="ＭＳ Ｐゴシック" charset="-128"/>
                <a:sym typeface="ＭＳ Ｐゴシック" charset="-128"/>
              </a:rPr>
              <a:t>特に高齢障害者が介護保険サービスへ移行する際には、制度間の隙間が生じないよう相談支援専門員による十分なモニタリングを実施し、その結果を介護支援専門員によるアセスメントにもつなげる</a:t>
            </a:r>
            <a:r>
              <a:rPr lang="ja-JP" altLang="en-US" sz="1108" dirty="0">
                <a:solidFill>
                  <a:srgbClr val="000000"/>
                </a:solidFill>
                <a:latin typeface="ＭＳ Ｐゴシック" charset="-128"/>
                <a:sym typeface="ＭＳ Ｐゴシック" charset="-128"/>
              </a:rPr>
              <a:t>べき</a:t>
            </a:r>
            <a:r>
              <a:rPr lang="en-US" altLang="ja-JP" sz="1108" dirty="0">
                <a:solidFill>
                  <a:srgbClr val="000000"/>
                </a:solidFill>
                <a:latin typeface="ＭＳ Ｐゴシック" charset="-128"/>
                <a:sym typeface="ＭＳ Ｐゴシック" charset="-128"/>
              </a:rPr>
              <a:t>。</a:t>
            </a: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相談支援専門員一人が担当する利用者の数もしくは一月あたりの対応件数について、一定の目安を設定することも相談支援の質の確保にあたっては必要。また、地域相談支援についても、障害者の地域移行を促進する観点から、計画相談支援との連携をより一層有効に進めるべき。</a:t>
            </a:r>
            <a:endParaRPr lang="en-US" altLang="ja-JP" sz="1108"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a:t>
            </a:r>
            <a:r>
              <a:rPr lang="en-US" altLang="ja-JP" sz="1108" dirty="0" err="1">
                <a:solidFill>
                  <a:srgbClr val="000000"/>
                </a:solidFill>
                <a:latin typeface="ＭＳ Ｐゴシック" charset="-128"/>
                <a:sym typeface="ＭＳ Ｐゴシック" charset="-128"/>
              </a:rPr>
              <a:t>障害福祉サービス等の支給</a:t>
            </a:r>
            <a:r>
              <a:rPr lang="ja-JP" altLang="en-US" sz="1108" dirty="0">
                <a:solidFill>
                  <a:srgbClr val="000000"/>
                </a:solidFill>
                <a:latin typeface="ＭＳ Ｐゴシック" charset="-128"/>
                <a:sym typeface="ＭＳ Ｐゴシック" charset="-128"/>
              </a:rPr>
              <a:t>決定の内容がサービス等利用計画案と大きく異なる場合には、</a:t>
            </a:r>
            <a:r>
              <a:rPr lang="en-US" altLang="ja-JP" sz="1108" dirty="0" err="1">
                <a:solidFill>
                  <a:srgbClr val="000000"/>
                </a:solidFill>
                <a:latin typeface="ＭＳ Ｐゴシック" charset="-128"/>
                <a:sym typeface="ＭＳ Ｐゴシック" charset="-128"/>
              </a:rPr>
              <a:t>市町村の担当職員や相談支援専門員を中心</a:t>
            </a:r>
            <a:r>
              <a:rPr lang="ja-JP" altLang="en-US" sz="1108" dirty="0">
                <a:solidFill>
                  <a:srgbClr val="000000"/>
                </a:solidFill>
                <a:latin typeface="ＭＳ Ｐゴシック" charset="-128"/>
                <a:sym typeface="ＭＳ Ｐゴシック" charset="-128"/>
              </a:rPr>
              <a:t>として</a:t>
            </a:r>
            <a:r>
              <a:rPr lang="en-US" altLang="ja-JP" sz="1108" dirty="0" err="1">
                <a:solidFill>
                  <a:srgbClr val="000000"/>
                </a:solidFill>
                <a:latin typeface="ＭＳ Ｐゴシック" charset="-128"/>
                <a:sym typeface="ＭＳ Ｐゴシック" charset="-128"/>
              </a:rPr>
              <a:t>地域の関係者間で調整を行う必要がある</a:t>
            </a:r>
            <a:r>
              <a:rPr lang="ja-JP" altLang="en-US" sz="1108" dirty="0" err="1">
                <a:solidFill>
                  <a:srgbClr val="000000"/>
                </a:solidFill>
                <a:latin typeface="ＭＳ Ｐゴシック" charset="-128"/>
                <a:sym typeface="ＭＳ Ｐゴシック" charset="-128"/>
              </a:rPr>
              <a:t>。</a:t>
            </a:r>
            <a:r>
              <a:rPr lang="ja-JP" altLang="en-US" sz="1108" dirty="0">
                <a:solidFill>
                  <a:srgbClr val="000000"/>
                </a:solidFill>
                <a:latin typeface="ＭＳ Ｐゴシック" charset="-128"/>
                <a:sym typeface="ＭＳ Ｐゴシック" charset="-128"/>
              </a:rPr>
              <a:t>そのため、</a:t>
            </a:r>
            <a:r>
              <a:rPr lang="en-US" altLang="ja-JP" sz="1108" dirty="0">
                <a:solidFill>
                  <a:srgbClr val="000000"/>
                </a:solidFill>
                <a:latin typeface="ＭＳ Ｐゴシック" charset="-128"/>
                <a:sym typeface="ＭＳ Ｐゴシック" charset="-128"/>
              </a:rPr>
              <a:t>市町村の担当職員においては、機械的に事務処理を進めることのないよう、相談支援従事者研修などに参加することなどを通じて一定の専門的知見を身につけ、適切かつ積極的な調整を行う</a:t>
            </a:r>
            <a:r>
              <a:rPr lang="ja-JP" altLang="en-US" sz="1108" dirty="0">
                <a:solidFill>
                  <a:srgbClr val="000000"/>
                </a:solidFill>
                <a:latin typeface="ＭＳ Ｐゴシック" charset="-128"/>
                <a:sym typeface="ＭＳ Ｐゴシック" charset="-128"/>
              </a:rPr>
              <a:t>べき</a:t>
            </a:r>
            <a:r>
              <a:rPr lang="en-US" altLang="ja-JP" sz="1108" dirty="0">
                <a:solidFill>
                  <a:srgbClr val="000000"/>
                </a:solidFill>
                <a:latin typeface="ＭＳ Ｐゴシック" charset="-128"/>
                <a:sym typeface="ＭＳ Ｐゴシック" charset="-128"/>
              </a:rPr>
              <a:t>。</a:t>
            </a:r>
          </a:p>
        </p:txBody>
      </p:sp>
      <p:sp>
        <p:nvSpPr>
          <p:cNvPr id="3076" name="角丸四角形 18"/>
          <p:cNvSpPr>
            <a:spLocks noChangeArrowheads="1"/>
          </p:cNvSpPr>
          <p:nvPr/>
        </p:nvSpPr>
        <p:spPr bwMode="auto">
          <a:xfrm>
            <a:off x="11113" y="575896"/>
            <a:ext cx="4418012" cy="232996"/>
          </a:xfrm>
          <a:prstGeom prst="roundRect">
            <a:avLst>
              <a:gd name="adj" fmla="val 16667"/>
            </a:avLst>
          </a:pr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lang="ja-JP" altLang="en-US" sz="1292">
                <a:solidFill>
                  <a:srgbClr val="FFFFFF"/>
                </a:solidFill>
                <a:latin typeface="ＭＳ Ｐゴシック" charset="-128"/>
                <a:sym typeface="ＭＳ Ｐゴシック" charset="-128"/>
              </a:rPr>
              <a:t>とりまとめのポイントⅡ　～相談支援体制について～</a:t>
            </a:r>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51496" y="6525345"/>
            <a:ext cx="2057400" cy="365125"/>
          </a:xfrm>
        </p:spPr>
        <p:txBody>
          <a:bodyPr/>
          <a:lstStyle/>
          <a:p>
            <a:pPr>
              <a:defRPr/>
            </a:pPr>
            <a:fld id="{F90A3C79-1AFD-481B-B685-7933BCD0898B}" type="slidenum">
              <a:rPr lang="en-US" altLang="ja-JP" smtClean="0"/>
              <a:pPr>
                <a:defRPr/>
              </a:pPr>
              <a:t>35</a:t>
            </a:fld>
            <a:endParaRPr lang="en-US" altLang="ja-JP" dirty="0"/>
          </a:p>
        </p:txBody>
      </p:sp>
    </p:spTree>
    <p:extLst>
      <p:ext uri="{BB962C8B-B14F-4D97-AF65-F5344CB8AC3E}">
        <p14:creationId xmlns:p14="http://schemas.microsoft.com/office/powerpoint/2010/main" val="261211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つの角を切り取った四角形 11"/>
          <p:cNvSpPr/>
          <p:nvPr/>
        </p:nvSpPr>
        <p:spPr>
          <a:xfrm flipH="1">
            <a:off x="2522545" y="809374"/>
            <a:ext cx="6363799" cy="5677197"/>
          </a:xfrm>
          <a:prstGeom prst="snip1Rect">
            <a:avLst>
              <a:gd name="adj" fmla="val 2564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6998" y="225000"/>
            <a:ext cx="8229600" cy="545244"/>
          </a:xfrm>
        </p:spPr>
        <p:txBody>
          <a:bodyPr>
            <a:noAutofit/>
          </a:bodyPr>
          <a:lstStyle/>
          <a:p>
            <a:pPr algn="ctr"/>
            <a:r>
              <a:rPr lang="ja-JP" altLang="en-US" sz="2769" b="1" dirty="0">
                <a:solidFill>
                  <a:schemeClr val="tx1">
                    <a:lumMod val="85000"/>
                    <a:lumOff val="15000"/>
                  </a:schemeClr>
                </a:solidFill>
              </a:rPr>
              <a:t>重層的な相談支援体制</a:t>
            </a:r>
          </a:p>
        </p:txBody>
      </p:sp>
      <p:sp>
        <p:nvSpPr>
          <p:cNvPr id="26" name="テキスト ボックス 25"/>
          <p:cNvSpPr txBox="1"/>
          <p:nvPr/>
        </p:nvSpPr>
        <p:spPr>
          <a:xfrm>
            <a:off x="133984" y="4994439"/>
            <a:ext cx="1629586" cy="433196"/>
          </a:xfrm>
          <a:prstGeom prst="rect">
            <a:avLst/>
          </a:prstGeom>
          <a:noFill/>
        </p:spPr>
        <p:txBody>
          <a:bodyPr wrap="square" rtlCol="0">
            <a:spAutoFit/>
          </a:bodyPr>
          <a:lstStyle/>
          <a:p>
            <a:r>
              <a:rPr lang="ja-JP" altLang="en-US" sz="2215" b="1" dirty="0"/>
              <a:t>＜第１層＞</a:t>
            </a:r>
          </a:p>
        </p:txBody>
      </p:sp>
      <p:sp>
        <p:nvSpPr>
          <p:cNvPr id="27" name="テキスト ボックス 26"/>
          <p:cNvSpPr txBox="1"/>
          <p:nvPr/>
        </p:nvSpPr>
        <p:spPr>
          <a:xfrm>
            <a:off x="180666" y="2897250"/>
            <a:ext cx="1783177" cy="433196"/>
          </a:xfrm>
          <a:prstGeom prst="rect">
            <a:avLst/>
          </a:prstGeom>
          <a:noFill/>
        </p:spPr>
        <p:txBody>
          <a:bodyPr wrap="square" rtlCol="0">
            <a:spAutoFit/>
          </a:bodyPr>
          <a:lstStyle/>
          <a:p>
            <a:r>
              <a:rPr lang="ja-JP" altLang="en-US" sz="2215" b="1" dirty="0"/>
              <a:t>＜第２層＞</a:t>
            </a:r>
          </a:p>
        </p:txBody>
      </p:sp>
      <p:sp>
        <p:nvSpPr>
          <p:cNvPr id="28" name="テキスト ボックス 27"/>
          <p:cNvSpPr txBox="1"/>
          <p:nvPr/>
        </p:nvSpPr>
        <p:spPr>
          <a:xfrm>
            <a:off x="133984" y="809374"/>
            <a:ext cx="2739761" cy="433196"/>
          </a:xfrm>
          <a:prstGeom prst="rect">
            <a:avLst/>
          </a:prstGeom>
          <a:noFill/>
        </p:spPr>
        <p:txBody>
          <a:bodyPr wrap="square" rtlCol="0">
            <a:spAutoFit/>
          </a:bodyPr>
          <a:lstStyle/>
          <a:p>
            <a:r>
              <a:rPr lang="ja-JP" altLang="en-US" sz="2215" b="1" dirty="0"/>
              <a:t>＜第３層＞</a:t>
            </a:r>
          </a:p>
        </p:txBody>
      </p:sp>
      <p:sp>
        <p:nvSpPr>
          <p:cNvPr id="29" name="テキスト ボックス 28"/>
          <p:cNvSpPr txBox="1"/>
          <p:nvPr/>
        </p:nvSpPr>
        <p:spPr>
          <a:xfrm>
            <a:off x="2627784" y="2305998"/>
            <a:ext cx="6192688"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kumimoji="1" lang="ja-JP" altLang="en-US" sz="1600" b="1" dirty="0"/>
              <a:t>主な担い手⇒基幹相談支援センター、地域（自立支援）協議会</a:t>
            </a:r>
          </a:p>
        </p:txBody>
      </p:sp>
      <p:sp>
        <p:nvSpPr>
          <p:cNvPr id="8" name="正方形/長方形 7"/>
          <p:cNvSpPr/>
          <p:nvPr/>
        </p:nvSpPr>
        <p:spPr>
          <a:xfrm>
            <a:off x="0" y="5368390"/>
            <a:ext cx="2465946" cy="923330"/>
          </a:xfrm>
          <a:prstGeom prst="rect">
            <a:avLst/>
          </a:prstGeom>
        </p:spPr>
        <p:txBody>
          <a:bodyPr wrap="square">
            <a:spAutoFit/>
          </a:bodyPr>
          <a:lstStyle/>
          <a:p>
            <a:pPr marL="422041" indent="-422041">
              <a:buFont typeface="+mj-lt"/>
              <a:buAutoNum type="alphaLcPeriod"/>
            </a:pPr>
            <a:r>
              <a:rPr lang="ja-JP" altLang="en-US" b="1" dirty="0"/>
              <a:t>基本相談支援を基盤とした計画相談支援</a:t>
            </a:r>
            <a:endParaRPr lang="en-US" altLang="ja-JP" b="1" dirty="0"/>
          </a:p>
        </p:txBody>
      </p:sp>
      <p:sp>
        <p:nvSpPr>
          <p:cNvPr id="9" name="正方形/長方形 8"/>
          <p:cNvSpPr/>
          <p:nvPr/>
        </p:nvSpPr>
        <p:spPr>
          <a:xfrm>
            <a:off x="1" y="3221016"/>
            <a:ext cx="2522546" cy="369332"/>
          </a:xfrm>
          <a:prstGeom prst="rect">
            <a:avLst/>
          </a:prstGeom>
        </p:spPr>
        <p:txBody>
          <a:bodyPr wrap="square">
            <a:spAutoFit/>
          </a:bodyPr>
          <a:lstStyle/>
          <a:p>
            <a:pPr marL="422041" indent="-422041">
              <a:buFont typeface="+mj-lt"/>
              <a:buAutoNum type="alphaLcPeriod" startAt="2"/>
            </a:pPr>
            <a:r>
              <a:rPr lang="ja-JP" altLang="en-US" b="1" dirty="0"/>
              <a:t>一般的な相談支援</a:t>
            </a:r>
            <a:endParaRPr lang="en-US" altLang="ja-JP" b="1" dirty="0"/>
          </a:p>
        </p:txBody>
      </p:sp>
      <p:sp>
        <p:nvSpPr>
          <p:cNvPr id="10" name="正方形/長方形 9"/>
          <p:cNvSpPr/>
          <p:nvPr/>
        </p:nvSpPr>
        <p:spPr>
          <a:xfrm>
            <a:off x="0" y="1169058"/>
            <a:ext cx="3626515" cy="646331"/>
          </a:xfrm>
          <a:prstGeom prst="rect">
            <a:avLst/>
          </a:prstGeom>
        </p:spPr>
        <p:txBody>
          <a:bodyPr wrap="square">
            <a:spAutoFit/>
          </a:bodyPr>
          <a:lstStyle/>
          <a:p>
            <a:pPr marL="316531" indent="-316531">
              <a:buFont typeface="+mj-lt"/>
              <a:buAutoNum type="alphaLcPeriod" startAt="3"/>
            </a:pPr>
            <a:r>
              <a:rPr lang="ja-JP" altLang="en-US" b="1" dirty="0"/>
              <a:t>地域における相談支援体制の　整備や社会資源の開発など</a:t>
            </a:r>
          </a:p>
        </p:txBody>
      </p:sp>
      <p:sp>
        <p:nvSpPr>
          <p:cNvPr id="13" name="テキスト ボックス 12"/>
          <p:cNvSpPr txBox="1"/>
          <p:nvPr/>
        </p:nvSpPr>
        <p:spPr>
          <a:xfrm>
            <a:off x="4062928" y="969651"/>
            <a:ext cx="4540324" cy="128535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63776" indent="-263776">
              <a:buFont typeface="Wingdings" charset="2"/>
              <a:buChar char="l"/>
            </a:pPr>
            <a:r>
              <a:rPr lang="ja-JP" altLang="en-US" sz="1292" dirty="0"/>
              <a:t>総合的・専門的な相談の実施</a:t>
            </a:r>
            <a:endParaRPr lang="en-US" altLang="ja-JP" sz="1292" dirty="0"/>
          </a:p>
          <a:p>
            <a:pPr marL="263776" indent="-263776">
              <a:buFont typeface="Wingdings" charset="2"/>
              <a:buChar char="l"/>
            </a:pPr>
            <a:r>
              <a:rPr lang="ja-JP" altLang="en-US" sz="1292" dirty="0"/>
              <a:t>地域の相談支援体制強化の取組</a:t>
            </a:r>
            <a:endParaRPr lang="en-US" altLang="ja-JP" sz="1292" dirty="0"/>
          </a:p>
          <a:p>
            <a:pPr marL="263776" indent="-263776">
              <a:buFont typeface="Wingdings" charset="2"/>
              <a:buChar char="l"/>
            </a:pPr>
            <a:r>
              <a:rPr lang="ja-JP" altLang="en-US" sz="1292" dirty="0"/>
              <a:t>地域の相談事業者への専門的な指導助言、人材育成</a:t>
            </a:r>
            <a:endParaRPr lang="en-US" altLang="ja-JP" sz="1292" dirty="0"/>
          </a:p>
          <a:p>
            <a:pPr marL="263776" indent="-263776">
              <a:buFont typeface="Wingdings" charset="2"/>
              <a:buChar char="l"/>
            </a:pPr>
            <a:r>
              <a:rPr lang="ja-JP" altLang="en-US" sz="1292" dirty="0"/>
              <a:t>地域の相談機関との連携強化</a:t>
            </a:r>
            <a:endParaRPr lang="en-US" altLang="ja-JP" sz="1292" dirty="0"/>
          </a:p>
          <a:p>
            <a:pPr marL="263776" indent="-263776">
              <a:buFont typeface="Wingdings" charset="2"/>
              <a:buChar char="l"/>
            </a:pPr>
            <a:r>
              <a:rPr lang="ja-JP" altLang="en-US" sz="1292" dirty="0"/>
              <a:t>地域移行・地域定着の促進の取組</a:t>
            </a:r>
            <a:endParaRPr lang="en-US" altLang="ja-JP" sz="1292" dirty="0"/>
          </a:p>
          <a:p>
            <a:pPr marL="263776" indent="-263776">
              <a:buFont typeface="Wingdings" charset="2"/>
              <a:buChar char="l"/>
            </a:pPr>
            <a:r>
              <a:rPr lang="ja-JP" altLang="en-US" sz="1292" dirty="0"/>
              <a:t>権利擁護・虐待の防止</a:t>
            </a:r>
          </a:p>
        </p:txBody>
      </p:sp>
      <p:sp>
        <p:nvSpPr>
          <p:cNvPr id="21" name="1 つの角を切り取った四角形 20"/>
          <p:cNvSpPr/>
          <p:nvPr/>
        </p:nvSpPr>
        <p:spPr>
          <a:xfrm>
            <a:off x="2547159" y="2764311"/>
            <a:ext cx="4740174" cy="3722260"/>
          </a:xfrm>
          <a:prstGeom prst="snip1Rect">
            <a:avLst>
              <a:gd name="adj" fmla="val 2564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2594553" y="2897249"/>
            <a:ext cx="4065679" cy="14841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63776" indent="-263776">
              <a:buFont typeface="Wingdings" charset="2"/>
              <a:buChar char="l"/>
            </a:pPr>
            <a:r>
              <a:rPr lang="ja-JP" altLang="en-US" sz="1292" dirty="0"/>
              <a:t>福祉サービスの利用援助（情報提供、相談等）</a:t>
            </a:r>
            <a:endParaRPr lang="en-US" altLang="ja-JP" sz="1292" dirty="0"/>
          </a:p>
          <a:p>
            <a:pPr marL="263776" indent="-263776">
              <a:buFont typeface="Wingdings" charset="2"/>
              <a:buChar char="l"/>
            </a:pPr>
            <a:r>
              <a:rPr lang="ja-JP" altLang="en-US" sz="1292" dirty="0"/>
              <a:t>社会資源を活用するための支援（各種支援施策に関する助言・指導）</a:t>
            </a:r>
            <a:endParaRPr lang="en-US" altLang="ja-JP" sz="1292" dirty="0"/>
          </a:p>
          <a:p>
            <a:pPr marL="263776" indent="-263776">
              <a:buFont typeface="Wingdings" charset="2"/>
              <a:buChar char="l"/>
            </a:pPr>
            <a:r>
              <a:rPr lang="ja-JP" altLang="en-US" sz="1292" dirty="0"/>
              <a:t>社会生活力を高めるための支援</a:t>
            </a:r>
            <a:endParaRPr lang="en-US" altLang="ja-JP" sz="1292" dirty="0"/>
          </a:p>
          <a:p>
            <a:pPr marL="263776" indent="-263776">
              <a:buFont typeface="Wingdings" charset="2"/>
              <a:buChar char="l"/>
            </a:pPr>
            <a:r>
              <a:rPr lang="ja-JP" altLang="en-US" sz="1292" dirty="0"/>
              <a:t>ピアカウンセリング</a:t>
            </a:r>
            <a:endParaRPr lang="en-US" altLang="ja-JP" sz="1292" dirty="0"/>
          </a:p>
          <a:p>
            <a:pPr marL="263776" indent="-263776">
              <a:buFont typeface="Wingdings" charset="2"/>
              <a:buChar char="l"/>
            </a:pPr>
            <a:r>
              <a:rPr lang="ja-JP" altLang="en-US" sz="1292" dirty="0"/>
              <a:t>権利擁護のために必要な援助</a:t>
            </a:r>
            <a:endParaRPr lang="en-US" altLang="ja-JP" sz="1292" dirty="0"/>
          </a:p>
          <a:p>
            <a:pPr marL="263776" indent="-263776">
              <a:buFont typeface="Wingdings" charset="2"/>
              <a:buChar char="l"/>
            </a:pPr>
            <a:r>
              <a:rPr lang="ja-JP" altLang="en-US" sz="1292" dirty="0"/>
              <a:t>専門機関の紹介　　　　　　　</a:t>
            </a:r>
          </a:p>
        </p:txBody>
      </p:sp>
      <p:sp>
        <p:nvSpPr>
          <p:cNvPr id="37" name="テキスト ボックス 36"/>
          <p:cNvSpPr txBox="1"/>
          <p:nvPr/>
        </p:nvSpPr>
        <p:spPr>
          <a:xfrm>
            <a:off x="2587483" y="4420249"/>
            <a:ext cx="4072749"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b="1" dirty="0"/>
              <a:t>主な担い手⇒市町村相談支援事業</a:t>
            </a:r>
          </a:p>
        </p:txBody>
      </p:sp>
      <p:sp>
        <p:nvSpPr>
          <p:cNvPr id="33" name="片側の 2 つの角を切り取った四角形 32"/>
          <p:cNvSpPr/>
          <p:nvPr/>
        </p:nvSpPr>
        <p:spPr>
          <a:xfrm>
            <a:off x="2522546" y="4941638"/>
            <a:ext cx="6363799" cy="1544934"/>
          </a:xfrm>
          <a:prstGeom prst="snip2SameRect">
            <a:avLst>
              <a:gd name="adj1" fmla="val 50000"/>
              <a:gd name="adj2"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5" name="テキスト ボックス 14"/>
          <p:cNvSpPr txBox="1"/>
          <p:nvPr/>
        </p:nvSpPr>
        <p:spPr>
          <a:xfrm>
            <a:off x="3923928" y="5281553"/>
            <a:ext cx="4177350" cy="6888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58265" indent="-158265">
              <a:buFont typeface="Wingdings" charset="2"/>
              <a:buChar char="l"/>
            </a:pPr>
            <a:r>
              <a:rPr lang="ja-JP" altLang="en-US" sz="1292" dirty="0"/>
              <a:t>基本相談支援</a:t>
            </a:r>
            <a:endParaRPr lang="en-US" altLang="ja-JP" sz="1292" dirty="0"/>
          </a:p>
          <a:p>
            <a:pPr marL="158265" indent="-158265">
              <a:buFont typeface="Wingdings" charset="2"/>
              <a:buChar char="l"/>
            </a:pPr>
            <a:r>
              <a:rPr lang="ja-JP" altLang="en-US" sz="1292" dirty="0"/>
              <a:t>計画相談支援等</a:t>
            </a:r>
            <a:endParaRPr lang="en-US" altLang="ja-JP" sz="1292" dirty="0"/>
          </a:p>
          <a:p>
            <a:r>
              <a:rPr lang="ja-JP" altLang="en-US" sz="1292" dirty="0"/>
              <a:t>　・サービス利用支援　・継続サービス利用支援</a:t>
            </a:r>
            <a:endParaRPr lang="en-US" altLang="ja-JP" sz="1292" dirty="0"/>
          </a:p>
        </p:txBody>
      </p:sp>
      <p:sp>
        <p:nvSpPr>
          <p:cNvPr id="38" name="テキスト ボックス 37"/>
          <p:cNvSpPr txBox="1"/>
          <p:nvPr/>
        </p:nvSpPr>
        <p:spPr>
          <a:xfrm>
            <a:off x="3928067" y="6012711"/>
            <a:ext cx="417304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b="1" dirty="0"/>
              <a:t>主な担い手⇒指定特定相談支援事業</a:t>
            </a:r>
          </a:p>
        </p:txBody>
      </p:sp>
      <p:cxnSp>
        <p:nvCxnSpPr>
          <p:cNvPr id="19" name="直線コネクタ 18"/>
          <p:cNvCxnSpPr/>
          <p:nvPr/>
        </p:nvCxnSpPr>
        <p:spPr>
          <a:xfrm>
            <a:off x="207809" y="4921982"/>
            <a:ext cx="8936192" cy="0"/>
          </a:xfrm>
          <a:prstGeom prst="line">
            <a:avLst/>
          </a:prstGeom>
          <a:ln w="38100">
            <a:solidFill>
              <a:schemeClr val="tx1">
                <a:lumMod val="75000"/>
                <a:lumOff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80665" y="2764311"/>
            <a:ext cx="8963335" cy="0"/>
          </a:xfrm>
          <a:prstGeom prst="line">
            <a:avLst/>
          </a:prstGeom>
          <a:ln w="38100">
            <a:solidFill>
              <a:schemeClr val="tx1">
                <a:lumMod val="65000"/>
                <a:lumOff val="3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703774"/>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72407" y="6486571"/>
            <a:ext cx="2057400" cy="365125"/>
          </a:xfrm>
        </p:spPr>
        <p:txBody>
          <a:bodyPr/>
          <a:lstStyle/>
          <a:p>
            <a:pPr>
              <a:defRPr/>
            </a:pPr>
            <a:fld id="{804D6B79-3AEB-42FE-A736-A41F7AEA0445}" type="slidenum">
              <a:rPr lang="en-US" altLang="ja-JP" smtClean="0"/>
              <a:pPr>
                <a:defRPr/>
              </a:pPr>
              <a:t>36</a:t>
            </a:fld>
            <a:endParaRPr lang="en-US" altLang="ja-JP"/>
          </a:p>
        </p:txBody>
      </p:sp>
    </p:spTree>
    <p:extLst>
      <p:ext uri="{BB962C8B-B14F-4D97-AF65-F5344CB8AC3E}">
        <p14:creationId xmlns:p14="http://schemas.microsoft.com/office/powerpoint/2010/main" val="2379012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1558508514"/>
              </p:ext>
            </p:extLst>
          </p:nvPr>
        </p:nvGraphicFramePr>
        <p:xfrm>
          <a:off x="118583" y="617361"/>
          <a:ext cx="8906836" cy="6014652"/>
        </p:xfrm>
        <a:graphic>
          <a:graphicData uri="http://schemas.openxmlformats.org/drawingml/2006/table">
            <a:tbl>
              <a:tblPr firstRow="1" bandRow="1">
                <a:tableStyleId>{5940675A-B579-460E-94D1-54222C63F5DA}</a:tableStyleId>
              </a:tblPr>
              <a:tblGrid>
                <a:gridCol w="4453418">
                  <a:extLst>
                    <a:ext uri="{9D8B030D-6E8A-4147-A177-3AD203B41FA5}">
                      <a16:colId xmlns:a16="http://schemas.microsoft.com/office/drawing/2014/main" val="20000"/>
                    </a:ext>
                  </a:extLst>
                </a:gridCol>
                <a:gridCol w="4453418">
                  <a:extLst>
                    <a:ext uri="{9D8B030D-6E8A-4147-A177-3AD203B41FA5}">
                      <a16:colId xmlns:a16="http://schemas.microsoft.com/office/drawing/2014/main" val="20001"/>
                    </a:ext>
                  </a:extLst>
                </a:gridCol>
              </a:tblGrid>
              <a:tr h="3007326">
                <a:tc>
                  <a:txBody>
                    <a:bodyPr/>
                    <a:lstStyle/>
                    <a:p>
                      <a:endParaRPr kumimoji="1" lang="ja-JP" altLang="en-US" sz="1800" dirty="0"/>
                    </a:p>
                  </a:txBody>
                  <a:tcPr marL="84406" marR="84406" marT="44928" marB="44928"/>
                </a:tc>
                <a:tc>
                  <a:txBody>
                    <a:bodyPr/>
                    <a:lstStyle/>
                    <a:p>
                      <a:endParaRPr kumimoji="1" lang="en-US" altLang="ja-JP" sz="1800" dirty="0"/>
                    </a:p>
                    <a:p>
                      <a:endParaRPr kumimoji="1" lang="en-US" altLang="ja-JP" sz="1800" dirty="0"/>
                    </a:p>
                    <a:p>
                      <a:endParaRPr kumimoji="1" lang="ja-JP" altLang="en-US" sz="1600" dirty="0"/>
                    </a:p>
                  </a:txBody>
                  <a:tcPr marL="84406" marR="84406" marT="44928" marB="44928"/>
                </a:tc>
                <a:extLst>
                  <a:ext uri="{0D108BD9-81ED-4DB2-BD59-A6C34878D82A}">
                    <a16:rowId xmlns:a16="http://schemas.microsoft.com/office/drawing/2014/main" val="10000"/>
                  </a:ext>
                </a:extLst>
              </a:tr>
              <a:tr h="3007326">
                <a:tc>
                  <a:txBody>
                    <a:bodyPr/>
                    <a:lstStyle/>
                    <a:p>
                      <a:endParaRPr kumimoji="1" lang="ja-JP" altLang="en-US" sz="1800" dirty="0"/>
                    </a:p>
                  </a:txBody>
                  <a:tcPr marL="84406" marR="84406" marT="44928" marB="44928"/>
                </a:tc>
                <a:tc>
                  <a:txBody>
                    <a:bodyPr/>
                    <a:lstStyle/>
                    <a:p>
                      <a:pPr algn="r"/>
                      <a:endParaRPr kumimoji="1" lang="ja-JP" altLang="en-US" sz="1800" dirty="0"/>
                    </a:p>
                  </a:txBody>
                  <a:tcPr marL="84406" marR="84406" marT="44928" marB="44928"/>
                </a:tc>
                <a:extLst>
                  <a:ext uri="{0D108BD9-81ED-4DB2-BD59-A6C34878D82A}">
                    <a16:rowId xmlns:a16="http://schemas.microsoft.com/office/drawing/2014/main" val="10001"/>
                  </a:ext>
                </a:extLst>
              </a:tr>
            </a:tbl>
          </a:graphicData>
        </a:graphic>
      </p:graphicFrame>
      <p:sp>
        <p:nvSpPr>
          <p:cNvPr id="11" name="円/楕円 10"/>
          <p:cNvSpPr/>
          <p:nvPr/>
        </p:nvSpPr>
        <p:spPr>
          <a:xfrm>
            <a:off x="2777340" y="2032573"/>
            <a:ext cx="3655791" cy="2912282"/>
          </a:xfrm>
          <a:prstGeom prst="ellipse">
            <a:avLst/>
          </a:prstGeom>
        </p:spPr>
        <p:style>
          <a:lnRef idx="2">
            <a:schemeClr val="accent1"/>
          </a:lnRef>
          <a:fillRef idx="1">
            <a:schemeClr val="lt1"/>
          </a:fillRef>
          <a:effectRef idx="0">
            <a:schemeClr val="accent1"/>
          </a:effectRef>
          <a:fontRef idx="minor">
            <a:schemeClr val="dk1"/>
          </a:fontRef>
        </p:style>
        <p:txBody>
          <a:bodyPr rtlCol="0" anchor="t"/>
          <a:lstStyle/>
          <a:p>
            <a:pPr algn="ctr"/>
            <a:endParaRPr kumimoji="1" lang="ja-JP" altLang="en-US" dirty="0"/>
          </a:p>
        </p:txBody>
      </p:sp>
      <p:sp>
        <p:nvSpPr>
          <p:cNvPr id="22" name="テキスト ボックス 21"/>
          <p:cNvSpPr txBox="1"/>
          <p:nvPr/>
        </p:nvSpPr>
        <p:spPr>
          <a:xfrm>
            <a:off x="2777339" y="2740181"/>
            <a:ext cx="3389915" cy="816602"/>
          </a:xfrm>
          <a:prstGeom prst="rect">
            <a:avLst/>
          </a:prstGeom>
          <a:noFill/>
        </p:spPr>
        <p:txBody>
          <a:bodyPr wrap="square" rtlCol="0">
            <a:spAutoFit/>
          </a:bodyPr>
          <a:lstStyle/>
          <a:p>
            <a:pPr marL="355688" indent="-180964">
              <a:buFont typeface="Wingdings" panose="05000000000000000000" pitchFamily="2" charset="2"/>
              <a:buChar char="l"/>
            </a:pPr>
            <a:r>
              <a:rPr lang="ja-JP" altLang="en-US" sz="1278" dirty="0"/>
              <a:t>業務負担に応じた加算を設けること等に伴い、一定程度引き下げ</a:t>
            </a:r>
            <a:endParaRPr lang="en-US" altLang="ja-JP" sz="1278" dirty="0"/>
          </a:p>
          <a:p>
            <a:pPr marL="262086"/>
            <a:r>
              <a:rPr lang="en-US" altLang="ja-JP" sz="1081" dirty="0"/>
              <a:t>※</a:t>
            </a:r>
            <a:r>
              <a:rPr lang="ja-JP" altLang="en-US" sz="1081" dirty="0"/>
              <a:t>障害児相談支援は見直しを行わない</a:t>
            </a:r>
            <a:endParaRPr lang="en-US" altLang="ja-JP" sz="1081" dirty="0"/>
          </a:p>
          <a:p>
            <a:pPr marL="262086"/>
            <a:r>
              <a:rPr lang="en-US" altLang="ja-JP" sz="1081" dirty="0"/>
              <a:t>※</a:t>
            </a:r>
            <a:r>
              <a:rPr lang="ja-JP" altLang="en-US" sz="1081" dirty="0"/>
              <a:t>新単価の適用には経過措置を実施</a:t>
            </a:r>
            <a:endParaRPr lang="en-US" altLang="ja-JP" sz="1081" dirty="0"/>
          </a:p>
        </p:txBody>
      </p:sp>
      <p:sp>
        <p:nvSpPr>
          <p:cNvPr id="23" name="テキスト ボックス 22"/>
          <p:cNvSpPr txBox="1"/>
          <p:nvPr/>
        </p:nvSpPr>
        <p:spPr>
          <a:xfrm>
            <a:off x="4572001" y="829643"/>
            <a:ext cx="4386949" cy="877090"/>
          </a:xfrm>
          <a:prstGeom prst="rect">
            <a:avLst/>
          </a:prstGeom>
          <a:noFill/>
        </p:spPr>
        <p:txBody>
          <a:bodyPr wrap="square" rtlCol="0">
            <a:spAutoFit/>
          </a:bodyPr>
          <a:lstStyle/>
          <a:p>
            <a:pPr marL="177844" indent="-177844">
              <a:buFont typeface="Wingdings" panose="05000000000000000000" pitchFamily="2" charset="2"/>
              <a:buChar char="l"/>
              <a:defRPr/>
            </a:pPr>
            <a:r>
              <a:rPr lang="ja-JP" altLang="en-US" sz="1278" dirty="0"/>
              <a:t>サービスの質の標準化を図る観点から、</a:t>
            </a:r>
            <a:r>
              <a:rPr lang="en-US" altLang="ja-JP" sz="1278" dirty="0"/>
              <a:t>1</a:t>
            </a:r>
            <a:r>
              <a:rPr lang="ja-JP" altLang="en-US" sz="1278" dirty="0"/>
              <a:t>人の相談支援専門員が担当する一月の標準担当件数（</a:t>
            </a:r>
            <a:r>
              <a:rPr lang="en-US" altLang="ja-JP" sz="1278" dirty="0"/>
              <a:t>35</a:t>
            </a:r>
            <a:r>
              <a:rPr lang="ja-JP" altLang="en-US" sz="1278" dirty="0"/>
              <a:t>件）を設定</a:t>
            </a:r>
            <a:endParaRPr lang="en-US" altLang="ja-JP" sz="1278" dirty="0"/>
          </a:p>
          <a:p>
            <a:pPr marL="177844" indent="-177844">
              <a:buFont typeface="Wingdings" panose="05000000000000000000" pitchFamily="2" charset="2"/>
              <a:buChar char="l"/>
              <a:defRPr/>
            </a:pPr>
            <a:r>
              <a:rPr lang="ja-JP" altLang="en-US" sz="1278" dirty="0"/>
              <a:t>標準件数を一定程度超過（</a:t>
            </a:r>
            <a:r>
              <a:rPr lang="en-US" altLang="ja-JP" sz="1278" dirty="0"/>
              <a:t>40</a:t>
            </a:r>
            <a:r>
              <a:rPr lang="ja-JP" altLang="en-US" sz="1278" dirty="0"/>
              <a:t>件以上）する場合の基本報酬の逓減制を導入</a:t>
            </a:r>
            <a:endParaRPr lang="en-US" altLang="ja-JP" sz="1278" dirty="0"/>
          </a:p>
        </p:txBody>
      </p:sp>
      <p:sp>
        <p:nvSpPr>
          <p:cNvPr id="38" name="テキスト ボックス 37"/>
          <p:cNvSpPr txBox="1"/>
          <p:nvPr/>
        </p:nvSpPr>
        <p:spPr>
          <a:xfrm>
            <a:off x="130743" y="829643"/>
            <a:ext cx="4308320" cy="1058558"/>
          </a:xfrm>
          <a:prstGeom prst="rect">
            <a:avLst/>
          </a:prstGeom>
          <a:noFill/>
        </p:spPr>
        <p:txBody>
          <a:bodyPr wrap="square" rtlCol="0">
            <a:spAutoFit/>
          </a:bodyPr>
          <a:lstStyle/>
          <a:p>
            <a:pPr marL="177844" indent="-177844">
              <a:buFont typeface="Wingdings" panose="05000000000000000000" pitchFamily="2" charset="2"/>
              <a:buChar char="l"/>
              <a:defRPr/>
            </a:pPr>
            <a:r>
              <a:rPr lang="ja-JP" altLang="en-US" sz="1278" dirty="0"/>
              <a:t>支援の必要性の観点から標準期間の一部を見直し、モニタリングの頻度を高める</a:t>
            </a:r>
            <a:endParaRPr lang="en-US" altLang="ja-JP" sz="1278" dirty="0"/>
          </a:p>
          <a:p>
            <a:pPr>
              <a:defRPr/>
            </a:pPr>
            <a:r>
              <a:rPr lang="ja-JP" altLang="en-US" sz="1179" dirty="0"/>
              <a:t>　</a:t>
            </a:r>
            <a:r>
              <a:rPr lang="en-US" altLang="ja-JP" sz="1081" dirty="0"/>
              <a:t>※</a:t>
            </a:r>
            <a:r>
              <a:rPr lang="ja-JP" altLang="en-US" sz="1081" dirty="0"/>
              <a:t>見直し後の期間適用には経過措置を実施</a:t>
            </a:r>
            <a:endParaRPr lang="en-US" altLang="ja-JP" sz="1179" dirty="0"/>
          </a:p>
          <a:p>
            <a:pPr marL="177844" indent="-177844">
              <a:buFont typeface="Wingdings" panose="05000000000000000000" pitchFamily="2" charset="2"/>
              <a:buChar char="l"/>
              <a:defRPr/>
            </a:pPr>
            <a:r>
              <a:rPr lang="ja-JP" altLang="en-US" sz="1278" dirty="0"/>
              <a:t>サービス提供事業者から利用状況について情報提供</a:t>
            </a:r>
            <a:endParaRPr lang="en-US" altLang="ja-JP" sz="1278" dirty="0"/>
          </a:p>
          <a:p>
            <a:pPr marL="177844" indent="-177844">
              <a:buFont typeface="Wingdings" panose="05000000000000000000" pitchFamily="2" charset="2"/>
              <a:buChar char="l"/>
              <a:defRPr/>
            </a:pPr>
            <a:r>
              <a:rPr lang="ja-JP" altLang="en-US" sz="1278" dirty="0"/>
              <a:t>市町村によるモニタリング結果の抽出と内容検証</a:t>
            </a:r>
            <a:endParaRPr lang="en-US" altLang="ja-JP" sz="1278" dirty="0"/>
          </a:p>
        </p:txBody>
      </p:sp>
      <p:sp>
        <p:nvSpPr>
          <p:cNvPr id="39" name="テキスト ボックス 38"/>
          <p:cNvSpPr txBox="1"/>
          <p:nvPr/>
        </p:nvSpPr>
        <p:spPr>
          <a:xfrm>
            <a:off x="118583" y="5704138"/>
            <a:ext cx="4420183" cy="984731"/>
          </a:xfrm>
          <a:prstGeom prst="rect">
            <a:avLst/>
          </a:prstGeom>
          <a:noFill/>
        </p:spPr>
        <p:txBody>
          <a:bodyPr wrap="square" rtlCol="0">
            <a:spAutoFit/>
          </a:bodyPr>
          <a:lstStyle/>
          <a:p>
            <a:pPr marL="177844" indent="-177844">
              <a:buFont typeface="Wingdings" panose="05000000000000000000" pitchFamily="2" charset="2"/>
              <a:buChar char="l"/>
              <a:defRPr/>
            </a:pPr>
            <a:r>
              <a:rPr lang="ja-JP" altLang="en-US" sz="1278" dirty="0"/>
              <a:t>支援の質の向上と効率化を図るために特定事業所加算を拡充</a:t>
            </a:r>
            <a:endParaRPr lang="en-US" altLang="ja-JP" sz="1278" dirty="0"/>
          </a:p>
          <a:p>
            <a:pPr marL="280807" indent="-104523">
              <a:buFont typeface="Arial" panose="020B0604020202020204" pitchFamily="34" charset="0"/>
              <a:buChar char="•"/>
              <a:defRPr/>
            </a:pPr>
            <a:r>
              <a:rPr lang="ja-JP" altLang="en-US" sz="1081" dirty="0"/>
              <a:t>より充実した支援体制を要件とした区分を創設</a:t>
            </a:r>
            <a:endParaRPr lang="en-US" altLang="ja-JP" sz="1081" dirty="0"/>
          </a:p>
          <a:p>
            <a:pPr marL="280807" indent="-104523">
              <a:buFont typeface="Arial" panose="020B0604020202020204" pitchFamily="34" charset="0"/>
              <a:buChar char="•"/>
              <a:defRPr/>
            </a:pPr>
            <a:r>
              <a:rPr lang="ja-JP" altLang="en-US" sz="1081" dirty="0"/>
              <a:t>事業者が段階的な体制整備を図れるよう、現行の要件を緩和した区分を一定期間に限り設ける</a:t>
            </a:r>
            <a:endParaRPr lang="en-US" altLang="ja-JP" sz="1081" dirty="0"/>
          </a:p>
        </p:txBody>
      </p:sp>
      <p:sp>
        <p:nvSpPr>
          <p:cNvPr id="55" name="テキスト ボックス 54"/>
          <p:cNvSpPr txBox="1"/>
          <p:nvPr/>
        </p:nvSpPr>
        <p:spPr>
          <a:xfrm>
            <a:off x="4518917" y="5147324"/>
            <a:ext cx="4320480" cy="1544423"/>
          </a:xfrm>
          <a:prstGeom prst="rect">
            <a:avLst/>
          </a:prstGeom>
          <a:noFill/>
        </p:spPr>
        <p:txBody>
          <a:bodyPr wrap="square" rtlCol="0">
            <a:spAutoFit/>
          </a:bodyPr>
          <a:lstStyle/>
          <a:p>
            <a:pPr marL="177844" indent="-177844">
              <a:buFont typeface="Wingdings" panose="05000000000000000000" pitchFamily="2" charset="2"/>
              <a:buChar char="l"/>
              <a:defRPr/>
            </a:pPr>
            <a:r>
              <a:rPr lang="ja-JP" altLang="en-US" sz="1278" dirty="0"/>
              <a:t>必要に応じた質の高い支援を実施した場合に、支援の専門性と業務負担を評価</a:t>
            </a:r>
            <a:endParaRPr lang="en-US" altLang="ja-JP" sz="1278" dirty="0"/>
          </a:p>
          <a:p>
            <a:pPr marL="268326">
              <a:defRPr/>
            </a:pPr>
            <a:r>
              <a:rPr lang="ja-JP" altLang="en-US" sz="1081" dirty="0"/>
              <a:t>（初回加算、入院時情報連携加算、退院・退所加算、サービス提供時</a:t>
            </a:r>
            <a:endParaRPr lang="en-US" altLang="ja-JP" sz="1081" dirty="0"/>
          </a:p>
          <a:p>
            <a:pPr marL="268326">
              <a:defRPr/>
            </a:pPr>
            <a:r>
              <a:rPr lang="ja-JP" altLang="en-US" sz="1081" dirty="0"/>
              <a:t>モニタリング加算、サービス担当者会議実施加算等７項目）</a:t>
            </a:r>
            <a:endParaRPr lang="en-US" altLang="ja-JP" sz="1081" dirty="0"/>
          </a:p>
          <a:p>
            <a:pPr marL="177844" indent="-177844">
              <a:buFont typeface="Wingdings" panose="05000000000000000000" pitchFamily="2" charset="2"/>
              <a:buChar char="l"/>
              <a:defRPr/>
            </a:pPr>
            <a:r>
              <a:rPr lang="ja-JP" altLang="en-US" sz="1278" dirty="0"/>
              <a:t>専門性の高い支援を実施できる体制を整えていることを適切に評価</a:t>
            </a:r>
            <a:r>
              <a:rPr lang="ja-JP" altLang="en-US" sz="1081" dirty="0"/>
              <a:t>（行動障害支援、要医療児者支援、精神障害者支援の各体制加算）</a:t>
            </a:r>
            <a:endParaRPr lang="en-US" altLang="ja-JP" sz="1376" dirty="0"/>
          </a:p>
        </p:txBody>
      </p:sp>
      <p:pic>
        <p:nvPicPr>
          <p:cNvPr id="1026" name="Picture 2" descr="バンザイをしている人たち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6182" y="4337920"/>
            <a:ext cx="1095828" cy="80812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困っている女性会社員のイラスト（スー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02" y="5159978"/>
            <a:ext cx="452190" cy="481387"/>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仲の良い会社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5024" y="4721477"/>
            <a:ext cx="839324" cy="566490"/>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世間話をする男性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335" y="4881215"/>
            <a:ext cx="642110" cy="618630"/>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曲折矢印 56"/>
          <p:cNvSpPr/>
          <p:nvPr/>
        </p:nvSpPr>
        <p:spPr>
          <a:xfrm rot="16200000" flipV="1">
            <a:off x="560574" y="5267915"/>
            <a:ext cx="211879" cy="675738"/>
          </a:xfrm>
          <a:prstGeom prst="ben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chemeClr val="tx1"/>
              </a:solidFill>
            </a:endParaRPr>
          </a:p>
        </p:txBody>
      </p:sp>
      <p:sp>
        <p:nvSpPr>
          <p:cNvPr id="63" name="曲折矢印 62"/>
          <p:cNvSpPr/>
          <p:nvPr/>
        </p:nvSpPr>
        <p:spPr>
          <a:xfrm rot="16200000" flipV="1">
            <a:off x="1315849" y="5087333"/>
            <a:ext cx="231233" cy="631694"/>
          </a:xfrm>
          <a:prstGeom prst="ben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chemeClr val="tx1"/>
              </a:solidFill>
            </a:endParaRPr>
          </a:p>
        </p:txBody>
      </p:sp>
      <p:sp>
        <p:nvSpPr>
          <p:cNvPr id="64" name="曲折矢印 63"/>
          <p:cNvSpPr/>
          <p:nvPr/>
        </p:nvSpPr>
        <p:spPr>
          <a:xfrm rot="16200000" flipV="1">
            <a:off x="2139650" y="4919637"/>
            <a:ext cx="211877" cy="664688"/>
          </a:xfrm>
          <a:prstGeom prst="ben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chemeClr val="tx1"/>
              </a:solidFill>
            </a:endParaRPr>
          </a:p>
        </p:txBody>
      </p:sp>
      <p:pic>
        <p:nvPicPr>
          <p:cNvPr id="1036" name="Picture 12" descr="ビジネスのイラスト「会議」">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28385" y="4349956"/>
            <a:ext cx="892900" cy="796087"/>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退院した男性のイラスト">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99007" y="4401597"/>
            <a:ext cx="796062" cy="704335"/>
          </a:xfrm>
          <a:prstGeom prst="rect">
            <a:avLst/>
          </a:prstGeom>
          <a:noFill/>
          <a:extLst>
            <a:ext uri="{909E8E84-426E-40dd-AFC4-6F175D3DCCD1}">
              <a14:hiddenFill xmlns="" xmlns:a14="http://schemas.microsoft.com/office/drawing/2010/main">
                <a:solidFill>
                  <a:srgbClr val="FFFFFF"/>
                </a:solidFill>
              </a14:hiddenFill>
            </a:ext>
          </a:extLst>
        </p:spPr>
      </p:pic>
      <p:pic>
        <p:nvPicPr>
          <p:cNvPr id="1042" name="Picture 18" descr="たんの吸引のイラスト">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60373" y="4054855"/>
            <a:ext cx="805103" cy="666623"/>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遠隔医療のイラスト（女性医師）">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72882" y="3943110"/>
            <a:ext cx="721973" cy="684044"/>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0476" y="2012410"/>
            <a:ext cx="513894" cy="525191"/>
          </a:xfrm>
          <a:prstGeom prst="rect">
            <a:avLst/>
          </a:prstGeom>
          <a:noFill/>
          <a:extLst>
            <a:ext uri="{909E8E84-426E-40dd-AFC4-6F175D3DCCD1}">
              <a14:hiddenFill xmlns="" xmlns:a14="http://schemas.microsoft.com/office/drawing/2010/main">
                <a:solidFill>
                  <a:srgbClr val="FFFFFF"/>
                </a:solidFill>
              </a14:hiddenFill>
            </a:ext>
          </a:extLst>
        </p:spPr>
      </p:pic>
      <p:sp>
        <p:nvSpPr>
          <p:cNvPr id="60" name="正方形/長方形 59"/>
          <p:cNvSpPr/>
          <p:nvPr/>
        </p:nvSpPr>
        <p:spPr>
          <a:xfrm>
            <a:off x="118582" y="548680"/>
            <a:ext cx="3245273" cy="3007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376" b="1" dirty="0"/>
              <a:t>①モニタリング実施標準期間の見直し</a:t>
            </a:r>
          </a:p>
        </p:txBody>
      </p:sp>
      <p:sp>
        <p:nvSpPr>
          <p:cNvPr id="74" name="正方形/長方形 73"/>
          <p:cNvSpPr/>
          <p:nvPr/>
        </p:nvSpPr>
        <p:spPr>
          <a:xfrm>
            <a:off x="4556702" y="548680"/>
            <a:ext cx="4335778" cy="3080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376" b="1" dirty="0"/>
              <a:t>②相談支援専門員１人あたりの標準担当件数の設定</a:t>
            </a:r>
          </a:p>
        </p:txBody>
      </p:sp>
      <p:sp>
        <p:nvSpPr>
          <p:cNvPr id="75" name="正方形/長方形 74"/>
          <p:cNvSpPr/>
          <p:nvPr/>
        </p:nvSpPr>
        <p:spPr>
          <a:xfrm>
            <a:off x="6440522" y="3518548"/>
            <a:ext cx="2586690" cy="4422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376" b="1" dirty="0"/>
              <a:t>④高い質と専門性を評価する加算の創設</a:t>
            </a:r>
          </a:p>
        </p:txBody>
      </p:sp>
      <p:sp>
        <p:nvSpPr>
          <p:cNvPr id="77" name="正方形/長方形 76"/>
          <p:cNvSpPr/>
          <p:nvPr/>
        </p:nvSpPr>
        <p:spPr>
          <a:xfrm>
            <a:off x="3571282" y="2032574"/>
            <a:ext cx="1997754" cy="5050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376" b="1" dirty="0"/>
              <a:t>⑤計画相談支援の</a:t>
            </a:r>
            <a:endParaRPr lang="en-US" altLang="ja-JP" sz="1376" b="1" dirty="0"/>
          </a:p>
          <a:p>
            <a:pPr algn="ctr"/>
            <a:r>
              <a:rPr lang="ja-JP" altLang="en-US" sz="1376" b="1" dirty="0"/>
              <a:t>基本報酬の見直し</a:t>
            </a:r>
          </a:p>
        </p:txBody>
      </p:sp>
      <p:pic>
        <p:nvPicPr>
          <p:cNvPr id="78"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96383" y="2012409"/>
            <a:ext cx="513894" cy="52519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2" name="直線矢印コネクタ 61"/>
          <p:cNvCxnSpPr>
            <a:stCxn id="1046" idx="3"/>
            <a:endCxn id="78" idx="1"/>
          </p:cNvCxnSpPr>
          <p:nvPr/>
        </p:nvCxnSpPr>
        <p:spPr>
          <a:xfrm flipV="1">
            <a:off x="684370" y="2275005"/>
            <a:ext cx="1712014" cy="1"/>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68" name="テキスト ボックス 67"/>
          <p:cNvSpPr txBox="1"/>
          <p:nvPr/>
        </p:nvSpPr>
        <p:spPr>
          <a:xfrm>
            <a:off x="755576" y="2012410"/>
            <a:ext cx="1584176" cy="273767"/>
          </a:xfrm>
          <a:prstGeom prst="rect">
            <a:avLst/>
          </a:prstGeom>
          <a:noFill/>
        </p:spPr>
        <p:txBody>
          <a:bodyPr wrap="square" rtlCol="0">
            <a:spAutoFit/>
          </a:bodyPr>
          <a:lstStyle/>
          <a:p>
            <a:r>
              <a:rPr lang="ja-JP" altLang="en-US" sz="1179" b="1" dirty="0"/>
              <a:t>（６月間・１年間）</a:t>
            </a:r>
          </a:p>
        </p:txBody>
      </p:sp>
      <p:pic>
        <p:nvPicPr>
          <p:cNvPr id="85"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5052" y="2730481"/>
            <a:ext cx="513894" cy="525191"/>
          </a:xfrm>
          <a:prstGeom prst="rect">
            <a:avLst/>
          </a:prstGeom>
          <a:noFill/>
          <a:extLst>
            <a:ext uri="{909E8E84-426E-40dd-AFC4-6F175D3DCCD1}">
              <a14:hiddenFill xmlns="" xmlns:a14="http://schemas.microsoft.com/office/drawing/2010/main">
                <a:solidFill>
                  <a:srgbClr val="FFFFFF"/>
                </a:solidFill>
              </a14:hiddenFill>
            </a:ext>
          </a:extLst>
        </p:spPr>
      </p:pic>
      <p:pic>
        <p:nvPicPr>
          <p:cNvPr id="86"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66412" y="2736946"/>
            <a:ext cx="513894" cy="52519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7" name="直線矢印コネクタ 86"/>
          <p:cNvCxnSpPr/>
          <p:nvPr/>
        </p:nvCxnSpPr>
        <p:spPr>
          <a:xfrm flipV="1">
            <a:off x="716804" y="2993076"/>
            <a:ext cx="549609" cy="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88" name="テキスト ボックス 87"/>
          <p:cNvSpPr txBox="1"/>
          <p:nvPr/>
        </p:nvSpPr>
        <p:spPr>
          <a:xfrm>
            <a:off x="611560" y="3216516"/>
            <a:ext cx="1585454" cy="273767"/>
          </a:xfrm>
          <a:prstGeom prst="rect">
            <a:avLst/>
          </a:prstGeom>
          <a:noFill/>
        </p:spPr>
        <p:txBody>
          <a:bodyPr wrap="square" rtlCol="0">
            <a:spAutoFit/>
          </a:bodyPr>
          <a:lstStyle/>
          <a:p>
            <a:r>
              <a:rPr lang="ja-JP" altLang="en-US" sz="1179" b="1" dirty="0"/>
              <a:t>（３月間・６月間）</a:t>
            </a:r>
          </a:p>
        </p:txBody>
      </p:sp>
      <p:sp>
        <p:nvSpPr>
          <p:cNvPr id="73" name="下矢印 72"/>
          <p:cNvSpPr/>
          <p:nvPr/>
        </p:nvSpPr>
        <p:spPr>
          <a:xfrm>
            <a:off x="871105" y="2457138"/>
            <a:ext cx="1377621" cy="20258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4" name="正方形/長方形 93"/>
          <p:cNvSpPr/>
          <p:nvPr/>
        </p:nvSpPr>
        <p:spPr>
          <a:xfrm>
            <a:off x="118583" y="3518549"/>
            <a:ext cx="2326412" cy="3062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376" b="1" dirty="0"/>
              <a:t>③特定事業所加算の見直し</a:t>
            </a:r>
          </a:p>
        </p:txBody>
      </p:sp>
      <p:pic>
        <p:nvPicPr>
          <p:cNvPr id="97"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78525" y="2711456"/>
            <a:ext cx="513894" cy="52519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8" name="直線矢印コネクタ 97"/>
          <p:cNvCxnSpPr/>
          <p:nvPr/>
        </p:nvCxnSpPr>
        <p:spPr>
          <a:xfrm flipV="1">
            <a:off x="1828916" y="2999541"/>
            <a:ext cx="549609" cy="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82" name="テキスト ボックス 81"/>
          <p:cNvSpPr txBox="1"/>
          <p:nvPr/>
        </p:nvSpPr>
        <p:spPr>
          <a:xfrm>
            <a:off x="7416580" y="1525261"/>
            <a:ext cx="683812" cy="304083"/>
          </a:xfrm>
          <a:prstGeom prst="rect">
            <a:avLst/>
          </a:prstGeom>
          <a:noFill/>
        </p:spPr>
        <p:txBody>
          <a:bodyPr wrap="square" rtlCol="0">
            <a:spAutoFit/>
          </a:bodyPr>
          <a:lstStyle/>
          <a:p>
            <a:r>
              <a:rPr lang="en-US" altLang="ja-JP" sz="1376" b="1" dirty="0">
                <a:latin typeface="+mj-ea"/>
                <a:ea typeface="+mj-ea"/>
              </a:rPr>
              <a:t>60</a:t>
            </a:r>
            <a:r>
              <a:rPr lang="ja-JP" altLang="en-US" sz="1376" b="1" dirty="0">
                <a:latin typeface="+mj-ea"/>
                <a:ea typeface="+mj-ea"/>
              </a:rPr>
              <a:t>件</a:t>
            </a:r>
          </a:p>
        </p:txBody>
      </p:sp>
      <p:sp>
        <p:nvSpPr>
          <p:cNvPr id="105" name="下矢印 104"/>
          <p:cNvSpPr/>
          <p:nvPr/>
        </p:nvSpPr>
        <p:spPr>
          <a:xfrm>
            <a:off x="7105132" y="2445148"/>
            <a:ext cx="1043138" cy="20258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1052" name="Picture 28" descr="紙に何かを書く会社員のイラスト（泣いた顔・女性）">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67386" y="1849175"/>
            <a:ext cx="331807" cy="547040"/>
          </a:xfrm>
          <a:prstGeom prst="rect">
            <a:avLst/>
          </a:prstGeom>
          <a:noFill/>
          <a:extLst>
            <a:ext uri="{909E8E84-426E-40dd-AFC4-6F175D3DCCD1}">
              <a14:hiddenFill xmlns="" xmlns:a14="http://schemas.microsoft.com/office/drawing/2010/main">
                <a:solidFill>
                  <a:srgbClr val="FFFFFF"/>
                </a:solidFill>
              </a14:hiddenFill>
            </a:ext>
          </a:extLst>
        </p:spPr>
      </p:pic>
      <p:sp>
        <p:nvSpPr>
          <p:cNvPr id="109" name="テキスト ボックス 108"/>
          <p:cNvSpPr txBox="1"/>
          <p:nvPr/>
        </p:nvSpPr>
        <p:spPr>
          <a:xfrm>
            <a:off x="7760945" y="2699467"/>
            <a:ext cx="987519" cy="304083"/>
          </a:xfrm>
          <a:prstGeom prst="rect">
            <a:avLst/>
          </a:prstGeom>
          <a:noFill/>
        </p:spPr>
        <p:txBody>
          <a:bodyPr wrap="square" rtlCol="0">
            <a:spAutoFit/>
          </a:bodyPr>
          <a:lstStyle/>
          <a:p>
            <a:r>
              <a:rPr lang="en-US" altLang="ja-JP" sz="1376" b="1" dirty="0">
                <a:latin typeface="+mj-ea"/>
                <a:ea typeface="+mj-ea"/>
              </a:rPr>
              <a:t>35</a:t>
            </a:r>
            <a:r>
              <a:rPr lang="ja-JP" altLang="en-US" sz="1376" b="1" dirty="0">
                <a:latin typeface="+mj-ea"/>
                <a:ea typeface="+mj-ea"/>
              </a:rPr>
              <a:t>件</a:t>
            </a:r>
          </a:p>
        </p:txBody>
      </p:sp>
      <p:pic>
        <p:nvPicPr>
          <p:cNvPr id="1054" name="Picture 30" descr="http://2.bp.blogspot.com/-gvnbug6EfxI/WD_cadIiC0I/AAAAAAABAFc/ub5pSBC_zUcX7V0g0NlcnwAhAxkxtw1CwCLcB/s800/writing_businesswoman1_smile.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34418" y="2981084"/>
            <a:ext cx="327183" cy="53746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4" name="直線コネクタ 83"/>
          <p:cNvCxnSpPr/>
          <p:nvPr/>
        </p:nvCxnSpPr>
        <p:spPr>
          <a:xfrm flipV="1">
            <a:off x="7794373" y="2957690"/>
            <a:ext cx="433419" cy="2185"/>
          </a:xfrm>
          <a:prstGeom prst="line">
            <a:avLst/>
          </a:prstGeom>
        </p:spPr>
        <p:style>
          <a:lnRef idx="3">
            <a:schemeClr val="accent3"/>
          </a:lnRef>
          <a:fillRef idx="0">
            <a:schemeClr val="accent3"/>
          </a:fillRef>
          <a:effectRef idx="2">
            <a:schemeClr val="accent3"/>
          </a:effectRef>
          <a:fontRef idx="minor">
            <a:schemeClr val="tx1"/>
          </a:fontRef>
        </p:style>
      </p:cxnSp>
      <p:cxnSp>
        <p:nvCxnSpPr>
          <p:cNvPr id="129" name="直線コネクタ 128"/>
          <p:cNvCxnSpPr/>
          <p:nvPr/>
        </p:nvCxnSpPr>
        <p:spPr>
          <a:xfrm flipV="1">
            <a:off x="7416580" y="1838169"/>
            <a:ext cx="433419" cy="2185"/>
          </a:xfrm>
          <a:prstGeom prst="line">
            <a:avLst/>
          </a:prstGeom>
        </p:spPr>
        <p:style>
          <a:lnRef idx="3">
            <a:schemeClr val="accent1"/>
          </a:lnRef>
          <a:fillRef idx="0">
            <a:schemeClr val="accent1"/>
          </a:fillRef>
          <a:effectRef idx="2">
            <a:schemeClr val="accent1"/>
          </a:effectRef>
          <a:fontRef idx="minor">
            <a:schemeClr val="tx1"/>
          </a:fontRef>
        </p:style>
      </p:cxnSp>
      <p:pic>
        <p:nvPicPr>
          <p:cNvPr id="1056" name="Picture 32" descr="紙に何かを書く会社員のイラスト（笑顔・男性）">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874727" y="3004698"/>
            <a:ext cx="305751" cy="501860"/>
          </a:xfrm>
          <a:prstGeom prst="rect">
            <a:avLst/>
          </a:prstGeom>
          <a:noFill/>
          <a:extLst>
            <a:ext uri="{909E8E84-426E-40dd-AFC4-6F175D3DCCD1}">
              <a14:hiddenFill xmlns="" xmlns:a14="http://schemas.microsoft.com/office/drawing/2010/main">
                <a:solidFill>
                  <a:srgbClr val="FFFFFF"/>
                </a:solidFill>
              </a14:hiddenFill>
            </a:ext>
          </a:extLst>
        </p:spPr>
      </p:pic>
      <p:sp>
        <p:nvSpPr>
          <p:cNvPr id="132" name="テキスト ボックス 131"/>
          <p:cNvSpPr txBox="1"/>
          <p:nvPr/>
        </p:nvSpPr>
        <p:spPr>
          <a:xfrm>
            <a:off x="7051940" y="2702254"/>
            <a:ext cx="832428" cy="304083"/>
          </a:xfrm>
          <a:prstGeom prst="rect">
            <a:avLst/>
          </a:prstGeom>
          <a:noFill/>
        </p:spPr>
        <p:txBody>
          <a:bodyPr wrap="square" rtlCol="0">
            <a:spAutoFit/>
          </a:bodyPr>
          <a:lstStyle/>
          <a:p>
            <a:r>
              <a:rPr lang="en-US" altLang="ja-JP" sz="1376" b="1" dirty="0">
                <a:latin typeface="+mj-ea"/>
                <a:ea typeface="+mj-ea"/>
              </a:rPr>
              <a:t>35</a:t>
            </a:r>
            <a:r>
              <a:rPr lang="ja-JP" altLang="en-US" sz="1376" b="1" dirty="0">
                <a:latin typeface="+mj-ea"/>
                <a:ea typeface="+mj-ea"/>
              </a:rPr>
              <a:t>件</a:t>
            </a:r>
          </a:p>
        </p:txBody>
      </p:sp>
      <p:cxnSp>
        <p:nvCxnSpPr>
          <p:cNvPr id="133" name="直線コネクタ 132"/>
          <p:cNvCxnSpPr/>
          <p:nvPr/>
        </p:nvCxnSpPr>
        <p:spPr>
          <a:xfrm flipV="1">
            <a:off x="7081300" y="2979993"/>
            <a:ext cx="433419" cy="2185"/>
          </a:xfrm>
          <a:prstGeom prst="line">
            <a:avLst/>
          </a:prstGeom>
        </p:spPr>
        <p:style>
          <a:lnRef idx="3">
            <a:schemeClr val="accent3"/>
          </a:lnRef>
          <a:fillRef idx="0">
            <a:schemeClr val="accent3"/>
          </a:fillRef>
          <a:effectRef idx="2">
            <a:schemeClr val="accent3"/>
          </a:effectRef>
          <a:fontRef idx="minor">
            <a:schemeClr val="tx1"/>
          </a:fontRef>
        </p:style>
      </p:cxnSp>
      <p:sp>
        <p:nvSpPr>
          <p:cNvPr id="66" name="正方形/長方形 65"/>
          <p:cNvSpPr/>
          <p:nvPr/>
        </p:nvSpPr>
        <p:spPr>
          <a:xfrm>
            <a:off x="1" y="-27384"/>
            <a:ext cx="9144000" cy="45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192" tIns="100345" rIns="81192" bIns="40596" rtlCol="0" anchor="ctr"/>
          <a:lstStyle/>
          <a:p>
            <a:pPr algn="ctr" defTabSz="896183"/>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年度報酬改定「計画相談支援・障害児相談支援における質の高い事業者の適切な評価」</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7" name="グループ化 10"/>
          <p:cNvGrpSpPr>
            <a:grpSpLocks/>
          </p:cNvGrpSpPr>
          <p:nvPr/>
        </p:nvGrpSpPr>
        <p:grpSpPr bwMode="auto">
          <a:xfrm>
            <a:off x="26764" y="408107"/>
            <a:ext cx="9117236" cy="68565"/>
            <a:chOff x="0" y="188640"/>
            <a:chExt cx="9144000" cy="72008"/>
          </a:xfrm>
        </p:grpSpPr>
        <p:cxnSp>
          <p:nvCxnSpPr>
            <p:cNvPr id="69" name="直線コネクタ 6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65" name="テキスト ボックス 64"/>
          <p:cNvSpPr txBox="1"/>
          <p:nvPr/>
        </p:nvSpPr>
        <p:spPr>
          <a:xfrm>
            <a:off x="118583" y="3851998"/>
            <a:ext cx="2183278" cy="423423"/>
          </a:xfrm>
          <a:prstGeom prst="rect">
            <a:avLst/>
          </a:prstGeom>
          <a:noFill/>
        </p:spPr>
        <p:txBody>
          <a:bodyPr wrap="square" rtlCol="0">
            <a:spAutoFit/>
          </a:bodyPr>
          <a:lstStyle/>
          <a:p>
            <a:pPr marL="70754" indent="-449290"/>
            <a:r>
              <a:rPr lang="en-US" altLang="ja-JP" sz="1081" dirty="0"/>
              <a:t>※</a:t>
            </a:r>
            <a:r>
              <a:rPr lang="ja-JP" altLang="en-US" sz="1081" dirty="0"/>
              <a:t>相談支援専門員等の手厚い配置等を評価する加算</a:t>
            </a:r>
            <a:endParaRPr lang="en-US" altLang="ja-JP" sz="1081" dirty="0"/>
          </a:p>
        </p:txBody>
      </p:sp>
      <p:sp>
        <p:nvSpPr>
          <p:cNvPr id="71" name="フローチャート : 磁気ディスク 70"/>
          <p:cNvSpPr/>
          <p:nvPr/>
        </p:nvSpPr>
        <p:spPr>
          <a:xfrm>
            <a:off x="4899911" y="3911112"/>
            <a:ext cx="1001468" cy="548394"/>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tLang="ja-JP" sz="1179" dirty="0"/>
          </a:p>
          <a:p>
            <a:pPr algn="ctr"/>
            <a:r>
              <a:rPr lang="ja-JP" altLang="en-US" sz="1179" dirty="0"/>
              <a:t>⑤新基本</a:t>
            </a:r>
            <a:endParaRPr lang="en-US" altLang="ja-JP" sz="1179" dirty="0"/>
          </a:p>
          <a:p>
            <a:pPr algn="ctr"/>
            <a:r>
              <a:rPr lang="ja-JP" altLang="en-US" sz="1179" dirty="0"/>
              <a:t>報酬</a:t>
            </a:r>
          </a:p>
        </p:txBody>
      </p:sp>
      <p:sp>
        <p:nvSpPr>
          <p:cNvPr id="72" name="フローチャート : 磁気ディスク 71"/>
          <p:cNvSpPr/>
          <p:nvPr/>
        </p:nvSpPr>
        <p:spPr>
          <a:xfrm>
            <a:off x="4899911" y="3734210"/>
            <a:ext cx="1001468" cy="353803"/>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179" dirty="0"/>
              <a:t>③加算</a:t>
            </a:r>
          </a:p>
        </p:txBody>
      </p:sp>
      <p:sp>
        <p:nvSpPr>
          <p:cNvPr id="76" name="フローチャート : 磁気ディスク 75"/>
          <p:cNvSpPr/>
          <p:nvPr/>
        </p:nvSpPr>
        <p:spPr>
          <a:xfrm>
            <a:off x="4899911" y="3556783"/>
            <a:ext cx="1001468" cy="315567"/>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179" dirty="0"/>
              <a:t>④加算</a:t>
            </a:r>
          </a:p>
        </p:txBody>
      </p:sp>
      <p:grpSp>
        <p:nvGrpSpPr>
          <p:cNvPr id="5" name="グループ化 4"/>
          <p:cNvGrpSpPr/>
          <p:nvPr/>
        </p:nvGrpSpPr>
        <p:grpSpPr>
          <a:xfrm>
            <a:off x="3296713" y="3653419"/>
            <a:ext cx="1052321" cy="997298"/>
            <a:chOff x="3630767" y="3717032"/>
            <a:chExt cx="1140014" cy="1014879"/>
          </a:xfrm>
        </p:grpSpPr>
        <p:sp>
          <p:nvSpPr>
            <p:cNvPr id="2" name="フローチャート : 磁気ディスク 1"/>
            <p:cNvSpPr/>
            <p:nvPr/>
          </p:nvSpPr>
          <p:spPr>
            <a:xfrm>
              <a:off x="3644176" y="3717032"/>
              <a:ext cx="1084924" cy="1014879"/>
            </a:xfrm>
            <a:prstGeom prst="flowChartMagneticDisk">
              <a:avLst/>
            </a:prstGeom>
            <a:scene3d>
              <a:camera prst="orthographicFront">
                <a:rot lat="3000000" lon="0" rev="0"/>
              </a:camera>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179" dirty="0"/>
            </a:p>
          </p:txBody>
        </p:sp>
        <p:sp>
          <p:nvSpPr>
            <p:cNvPr id="3" name="テキスト ボックス 2"/>
            <p:cNvSpPr txBox="1"/>
            <p:nvPr/>
          </p:nvSpPr>
          <p:spPr>
            <a:xfrm>
              <a:off x="3630767" y="4195389"/>
              <a:ext cx="1140014" cy="276999"/>
            </a:xfrm>
            <a:prstGeom prst="rect">
              <a:avLst/>
            </a:prstGeom>
            <a:noFill/>
          </p:spPr>
          <p:txBody>
            <a:bodyPr wrap="square" rtlCol="0">
              <a:spAutoFit/>
            </a:bodyPr>
            <a:lstStyle/>
            <a:p>
              <a:pPr algn="ctr"/>
              <a:r>
                <a:rPr lang="ja-JP" altLang="en-US" sz="1179" dirty="0"/>
                <a:t>旧基本報酬</a:t>
              </a:r>
            </a:p>
          </p:txBody>
        </p:sp>
      </p:grpSp>
      <p:sp>
        <p:nvSpPr>
          <p:cNvPr id="17" name="右矢印 16"/>
          <p:cNvSpPr/>
          <p:nvPr/>
        </p:nvSpPr>
        <p:spPr>
          <a:xfrm>
            <a:off x="4439063" y="3943110"/>
            <a:ext cx="332345" cy="38719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89" name="直線コネクタ 88"/>
          <p:cNvCxnSpPr/>
          <p:nvPr/>
        </p:nvCxnSpPr>
        <p:spPr>
          <a:xfrm flipV="1">
            <a:off x="4310560" y="3589308"/>
            <a:ext cx="589351" cy="353803"/>
          </a:xfrm>
          <a:prstGeom prst="line">
            <a:avLst/>
          </a:prstGeom>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41742" y="4676680"/>
            <a:ext cx="969947" cy="258661"/>
          </a:xfrm>
          <a:prstGeom prst="rect">
            <a:avLst/>
          </a:prstGeom>
          <a:noFill/>
        </p:spPr>
        <p:txBody>
          <a:bodyPr wrap="square" rtlCol="0">
            <a:spAutoFit/>
          </a:bodyPr>
          <a:lstStyle/>
          <a:p>
            <a:r>
              <a:rPr lang="en-US" altLang="ja-JP" sz="1081" dirty="0"/>
              <a:t>【</a:t>
            </a:r>
            <a:r>
              <a:rPr lang="ja-JP" altLang="en-US" sz="1081" dirty="0"/>
              <a:t>加算</a:t>
            </a:r>
            <a:r>
              <a:rPr lang="en-US" altLang="ja-JP" sz="1081" dirty="0"/>
              <a:t>Ⅳ】</a:t>
            </a:r>
            <a:endParaRPr lang="ja-JP" altLang="en-US" sz="1081" dirty="0"/>
          </a:p>
        </p:txBody>
      </p:sp>
      <p:sp>
        <p:nvSpPr>
          <p:cNvPr id="79" name="テキスト ボックス 78"/>
          <p:cNvSpPr txBox="1"/>
          <p:nvPr/>
        </p:nvSpPr>
        <p:spPr>
          <a:xfrm>
            <a:off x="1172900" y="4509196"/>
            <a:ext cx="969947" cy="258661"/>
          </a:xfrm>
          <a:prstGeom prst="rect">
            <a:avLst/>
          </a:prstGeom>
          <a:noFill/>
        </p:spPr>
        <p:txBody>
          <a:bodyPr wrap="square" rtlCol="0">
            <a:spAutoFit/>
          </a:bodyPr>
          <a:lstStyle/>
          <a:p>
            <a:r>
              <a:rPr lang="en-US" altLang="ja-JP" sz="1081" dirty="0"/>
              <a:t>【</a:t>
            </a:r>
            <a:r>
              <a:rPr lang="ja-JP" altLang="en-US" sz="1081" dirty="0"/>
              <a:t>加算</a:t>
            </a:r>
            <a:r>
              <a:rPr lang="en-US" altLang="ja-JP" sz="1081" dirty="0"/>
              <a:t>Ⅲ】</a:t>
            </a:r>
            <a:endParaRPr lang="ja-JP" altLang="en-US" sz="1081" dirty="0"/>
          </a:p>
        </p:txBody>
      </p:sp>
      <p:sp>
        <p:nvSpPr>
          <p:cNvPr id="80" name="テキスト ボックス 79"/>
          <p:cNvSpPr txBox="1"/>
          <p:nvPr/>
        </p:nvSpPr>
        <p:spPr>
          <a:xfrm>
            <a:off x="1981277" y="4155392"/>
            <a:ext cx="1219648" cy="258661"/>
          </a:xfrm>
          <a:prstGeom prst="rect">
            <a:avLst/>
          </a:prstGeom>
          <a:noFill/>
        </p:spPr>
        <p:txBody>
          <a:bodyPr wrap="square" rtlCol="0">
            <a:spAutoFit/>
          </a:bodyPr>
          <a:lstStyle/>
          <a:p>
            <a:r>
              <a:rPr lang="en-US" altLang="ja-JP" sz="1081" dirty="0"/>
              <a:t>【</a:t>
            </a:r>
            <a:r>
              <a:rPr lang="ja-JP" altLang="en-US" sz="1081" dirty="0"/>
              <a:t>加算</a:t>
            </a:r>
            <a:r>
              <a:rPr lang="en-US" altLang="ja-JP" sz="1081" dirty="0"/>
              <a:t>Ⅰ</a:t>
            </a:r>
            <a:r>
              <a:rPr lang="ja-JP" altLang="en-US" sz="1081" dirty="0"/>
              <a:t>・</a:t>
            </a:r>
            <a:r>
              <a:rPr lang="en-US" altLang="ja-JP" sz="1081" dirty="0"/>
              <a:t>Ⅱ】</a:t>
            </a:r>
            <a:endParaRPr lang="ja-JP" altLang="en-US" sz="1081" dirty="0"/>
          </a:p>
        </p:txBody>
      </p:sp>
      <p:sp>
        <p:nvSpPr>
          <p:cNvPr id="81" name="Text Box 15"/>
          <p:cNvSpPr txBox="1">
            <a:spLocks noChangeArrowheads="1"/>
          </p:cNvSpPr>
          <p:nvPr/>
        </p:nvSpPr>
        <p:spPr bwMode="auto">
          <a:xfrm>
            <a:off x="78902"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7061030" y="6580692"/>
            <a:ext cx="2057400" cy="365125"/>
          </a:xfrm>
        </p:spPr>
        <p:txBody>
          <a:bodyPr/>
          <a:lstStyle/>
          <a:p>
            <a:pPr>
              <a:defRPr/>
            </a:pPr>
            <a:fld id="{804D6B79-3AEB-42FE-A736-A41F7AEA0445}" type="slidenum">
              <a:rPr lang="en-US" altLang="ja-JP" smtClean="0"/>
              <a:pPr>
                <a:defRPr/>
              </a:pPr>
              <a:t>37</a:t>
            </a:fld>
            <a:endParaRPr lang="en-US" altLang="ja-JP" dirty="0"/>
          </a:p>
        </p:txBody>
      </p:sp>
    </p:spTree>
    <p:extLst>
      <p:ext uri="{BB962C8B-B14F-4D97-AF65-F5344CB8AC3E}">
        <p14:creationId xmlns:p14="http://schemas.microsoft.com/office/powerpoint/2010/main" val="1410199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382529" y="1687141"/>
            <a:ext cx="5718257" cy="3868865"/>
          </a:xfrm>
          <a:prstGeom prst="rect">
            <a:avLst/>
          </a:prstGeom>
        </p:spPr>
      </p:pic>
      <p:sp>
        <p:nvSpPr>
          <p:cNvPr id="6" name="正方形/長方形 5"/>
          <p:cNvSpPr/>
          <p:nvPr/>
        </p:nvSpPr>
        <p:spPr bwMode="auto">
          <a:xfrm>
            <a:off x="6300193" y="2033153"/>
            <a:ext cx="2658314" cy="4386949"/>
          </a:xfrm>
          <a:prstGeom prst="rect">
            <a:avLst/>
          </a:prstGeom>
          <a:solidFill>
            <a:srgbClr val="DBEEF4"/>
          </a:solidFill>
          <a:ln w="9525" cap="flat" cmpd="sng" algn="ctr">
            <a:solidFill>
              <a:schemeClr val="tx1"/>
            </a:solidFill>
            <a:prstDash val="dash"/>
            <a:round/>
            <a:headEnd type="none" w="med" len="med"/>
            <a:tailEnd type="none" w="med" len="med"/>
          </a:ln>
          <a:effectLst>
            <a:innerShdw blurRad="114300">
              <a:prstClr val="black"/>
            </a:innerShdw>
          </a:effectLst>
        </p:spPr>
        <p:txBody>
          <a:bodyPr vert="horz" wrap="square" lIns="0" tIns="6793" rIns="0" bIns="6793" numCol="1" rtlCol="0" anchor="t" anchorCtr="0" compatLnSpc="1">
            <a:prstTxWarp prst="textNoShape">
              <a:avLst/>
            </a:prstTxWarp>
          </a:bodyPr>
          <a:lstStyle/>
          <a:p>
            <a:pPr marL="109907" indent="-109907" defTabSz="805982"/>
            <a:endParaRPr lang="en-US" altLang="ja-JP" sz="969" dirty="0">
              <a:solidFill>
                <a:prstClr val="black"/>
              </a:solidFill>
              <a:latin typeface="HGｺﾞｼｯｸM" pitchFamily="49" charset="-128"/>
              <a:ea typeface="ＤＨＰ特太ゴシック体" pitchFamily="2" charset="-128"/>
            </a:endParaRPr>
          </a:p>
          <a:p>
            <a:pPr marL="109907" indent="-109907" defTabSz="805982">
              <a:lnSpc>
                <a:spcPts val="554"/>
              </a:lnSpc>
            </a:pPr>
            <a:endParaRPr lang="en-US" altLang="ja-JP" sz="969" dirty="0">
              <a:solidFill>
                <a:prstClr val="black"/>
              </a:solidFill>
              <a:latin typeface="HGｺﾞｼｯｸM" pitchFamily="49" charset="-128"/>
              <a:ea typeface="ＤＨＰ特太ゴシック体" pitchFamily="2" charset="-128"/>
            </a:endParaRPr>
          </a:p>
          <a:p>
            <a:pPr marL="109907" indent="-109907" defTabSz="805982"/>
            <a:r>
              <a:rPr lang="ja-JP" altLang="en-US" sz="969" dirty="0">
                <a:solidFill>
                  <a:prstClr val="black"/>
                </a:solidFill>
                <a:latin typeface="HGｺﾞｼｯｸM" pitchFamily="49" charset="-128"/>
                <a:ea typeface="ＤＨＰ特太ゴシック体" pitchFamily="2" charset="-128"/>
              </a:rPr>
              <a:t>（地域移行支援）</a:t>
            </a:r>
            <a:endParaRPr lang="en-US" altLang="ja-JP" sz="969" dirty="0">
              <a:solidFill>
                <a:prstClr val="black"/>
              </a:solidFill>
              <a:latin typeface="HGｺﾞｼｯｸM" pitchFamily="49" charset="-128"/>
              <a:ea typeface="ＤＨＰ特太ゴシック体" pitchFamily="2" charset="-128"/>
            </a:endParaRPr>
          </a:p>
          <a:p>
            <a:pPr marL="109907" indent="-109907" defTabSz="805982"/>
            <a:r>
              <a:rPr lang="ja-JP" altLang="en-US" sz="969" dirty="0">
                <a:solidFill>
                  <a:prstClr val="black"/>
                </a:solidFill>
                <a:latin typeface="HGｺﾞｼｯｸM" pitchFamily="49" charset="-128"/>
                <a:ea typeface="HGｺﾞｼｯｸM" pitchFamily="49" charset="-128"/>
              </a:rPr>
              <a:t> ・地域移行支援ｻｰﾋﾞｽ費</a:t>
            </a:r>
            <a:r>
              <a:rPr lang="en-US" altLang="ja-JP" sz="969" dirty="0">
                <a:solidFill>
                  <a:prstClr val="black"/>
                </a:solidFill>
                <a:latin typeface="HGｺﾞｼｯｸM" pitchFamily="49" charset="-128"/>
                <a:ea typeface="HGｺﾞｼｯｸM" pitchFamily="49" charset="-128"/>
              </a:rPr>
              <a:t>(Ⅰ)</a:t>
            </a:r>
            <a:r>
              <a:rPr lang="ja-JP" altLang="en-US" sz="969" dirty="0">
                <a:solidFill>
                  <a:prstClr val="black"/>
                </a:solidFill>
                <a:latin typeface="HGｺﾞｼｯｸM" pitchFamily="49" charset="-128"/>
                <a:ea typeface="HGｺﾞｼｯｸM" pitchFamily="49" charset="-128"/>
              </a:rPr>
              <a:t>　</a:t>
            </a:r>
            <a:r>
              <a:rPr lang="en-US" altLang="ja-JP" sz="969" u="sng" dirty="0">
                <a:solidFill>
                  <a:prstClr val="black"/>
                </a:solidFill>
                <a:latin typeface="HGｺﾞｼｯｸM" pitchFamily="49" charset="-128"/>
                <a:ea typeface="HGｺﾞｼｯｸM" pitchFamily="49" charset="-128"/>
              </a:rPr>
              <a:t>3,044</a:t>
            </a:r>
            <a:r>
              <a:rPr lang="ja-JP" altLang="en-US" sz="969" u="sng" dirty="0">
                <a:solidFill>
                  <a:prstClr val="black"/>
                </a:solidFill>
                <a:latin typeface="HGｺﾞｼｯｸM" pitchFamily="49" charset="-128"/>
                <a:ea typeface="HGｺﾞｼｯｸM" pitchFamily="49" charset="-128"/>
              </a:rPr>
              <a:t>単位</a:t>
            </a:r>
            <a:r>
              <a:rPr lang="en-US" altLang="ja-JP" sz="969" u="sng" dirty="0">
                <a:solidFill>
                  <a:prstClr val="black"/>
                </a:solidFill>
                <a:latin typeface="HGｺﾞｼｯｸM" pitchFamily="49" charset="-128"/>
                <a:ea typeface="HGｺﾞｼｯｸM" pitchFamily="49" charset="-128"/>
              </a:rPr>
              <a:t>/</a:t>
            </a:r>
            <a:r>
              <a:rPr lang="ja-JP" altLang="en-US" sz="969" u="sng" dirty="0">
                <a:solidFill>
                  <a:prstClr val="black"/>
                </a:solidFill>
                <a:latin typeface="HGｺﾞｼｯｸM" pitchFamily="49" charset="-128"/>
                <a:ea typeface="HGｺﾞｼｯｸM" pitchFamily="49" charset="-128"/>
              </a:rPr>
              <a:t>月</a:t>
            </a:r>
            <a:endParaRPr lang="en-US" altLang="ja-JP" sz="969" u="sng"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a:t>
            </a:r>
            <a:r>
              <a:rPr lang="en-US" altLang="ja-JP" sz="969" dirty="0">
                <a:solidFill>
                  <a:prstClr val="black"/>
                </a:solidFill>
                <a:latin typeface="HGｺﾞｼｯｸM" pitchFamily="49" charset="-128"/>
                <a:ea typeface="HGｺﾞｼｯｸM" pitchFamily="49" charset="-128"/>
              </a:rPr>
              <a:t>〃</a:t>
            </a:r>
            <a:r>
              <a:rPr lang="ja-JP" altLang="en-US" sz="969" dirty="0">
                <a:solidFill>
                  <a:prstClr val="black"/>
                </a:solidFill>
                <a:latin typeface="HGｺﾞｼｯｸM" pitchFamily="49" charset="-128"/>
                <a:ea typeface="HGｺﾞｼｯｸM" pitchFamily="49" charset="-128"/>
              </a:rPr>
              <a:t>　　　　</a:t>
            </a:r>
            <a:r>
              <a:rPr lang="en-US" altLang="zh-TW" sz="969" dirty="0">
                <a:solidFill>
                  <a:prstClr val="black"/>
                </a:solidFill>
                <a:latin typeface="HGｺﾞｼｯｸM" pitchFamily="49" charset="-128"/>
                <a:ea typeface="HGｺﾞｼｯｸM" pitchFamily="49" charset="-128"/>
              </a:rPr>
              <a:t>(</a:t>
            </a:r>
            <a:r>
              <a:rPr lang="en-US" altLang="ja-JP" sz="969" dirty="0">
                <a:solidFill>
                  <a:prstClr val="black"/>
                </a:solidFill>
                <a:latin typeface="HGｺﾞｼｯｸM" pitchFamily="49" charset="-128"/>
                <a:ea typeface="HGｺﾞｼｯｸM" pitchFamily="49" charset="-128"/>
              </a:rPr>
              <a:t>Ⅱ</a:t>
            </a:r>
            <a:r>
              <a:rPr lang="en-US" altLang="zh-TW" sz="969" dirty="0">
                <a:solidFill>
                  <a:prstClr val="black"/>
                </a:solidFill>
                <a:latin typeface="HGｺﾞｼｯｸM" pitchFamily="49" charset="-128"/>
                <a:ea typeface="HGｺﾞｼｯｸM" pitchFamily="49" charset="-128"/>
              </a:rPr>
              <a:t>)</a:t>
            </a:r>
            <a:r>
              <a:rPr lang="zh-TW" altLang="en-US" sz="969" dirty="0">
                <a:solidFill>
                  <a:prstClr val="black"/>
                </a:solidFill>
                <a:latin typeface="HGｺﾞｼｯｸM" pitchFamily="49" charset="-128"/>
                <a:ea typeface="HGｺﾞｼｯｸM" pitchFamily="49" charset="-128"/>
              </a:rPr>
              <a:t>　</a:t>
            </a:r>
            <a:r>
              <a:rPr lang="en-US" altLang="zh-TW" sz="969" u="sng" dirty="0">
                <a:solidFill>
                  <a:prstClr val="black"/>
                </a:solidFill>
                <a:latin typeface="HGｺﾞｼｯｸM" pitchFamily="49" charset="-128"/>
                <a:ea typeface="HGｺﾞｼｯｸM" pitchFamily="49" charset="-128"/>
              </a:rPr>
              <a:t>2,3</a:t>
            </a:r>
            <a:r>
              <a:rPr lang="en-US" altLang="ja-JP" sz="969" u="sng" dirty="0">
                <a:solidFill>
                  <a:prstClr val="black"/>
                </a:solidFill>
                <a:latin typeface="HGｺﾞｼｯｸM" pitchFamily="49" charset="-128"/>
                <a:ea typeface="HGｺﾞｼｯｸM" pitchFamily="49" charset="-128"/>
              </a:rPr>
              <a:t>36</a:t>
            </a:r>
            <a:r>
              <a:rPr lang="zh-TW" altLang="en-US" sz="969" u="sng" dirty="0">
                <a:solidFill>
                  <a:prstClr val="black"/>
                </a:solidFill>
                <a:latin typeface="HGｺﾞｼｯｸM" pitchFamily="49" charset="-128"/>
                <a:ea typeface="HGｺﾞｼｯｸM" pitchFamily="49" charset="-128"/>
              </a:rPr>
              <a:t>単位</a:t>
            </a:r>
            <a:r>
              <a:rPr lang="en-US" altLang="zh-TW" sz="969" u="sng" dirty="0">
                <a:solidFill>
                  <a:prstClr val="black"/>
                </a:solidFill>
                <a:latin typeface="HGｺﾞｼｯｸM" pitchFamily="49" charset="-128"/>
                <a:ea typeface="HGｺﾞｼｯｸM" pitchFamily="49" charset="-128"/>
              </a:rPr>
              <a:t>/</a:t>
            </a:r>
            <a:r>
              <a:rPr lang="zh-TW" altLang="en-US" sz="969" u="sng" dirty="0">
                <a:solidFill>
                  <a:prstClr val="black"/>
                </a:solidFill>
                <a:latin typeface="HGｺﾞｼｯｸM" pitchFamily="49" charset="-128"/>
                <a:ea typeface="HGｺﾞｼｯｸM" pitchFamily="49" charset="-128"/>
              </a:rPr>
              <a:t>月</a:t>
            </a:r>
          </a:p>
          <a:p>
            <a:pPr marL="109907" indent="-109907" defTabSz="805982"/>
            <a:r>
              <a:rPr lang="en-US" altLang="ja-JP" sz="462" dirty="0">
                <a:solidFill>
                  <a:prstClr val="black"/>
                </a:solidFill>
                <a:latin typeface="HGｺﾞｼｯｸM" pitchFamily="49" charset="-128"/>
                <a:ea typeface="HGｺﾞｼｯｸM" pitchFamily="49" charset="-128"/>
              </a:rPr>
              <a:t> </a:t>
            </a:r>
          </a:p>
          <a:p>
            <a:pPr marL="109907" indent="-109907" defTabSz="805982"/>
            <a:r>
              <a:rPr lang="en-US" altLang="ja-JP" sz="969" dirty="0">
                <a:solidFill>
                  <a:prstClr val="black"/>
                </a:solidFill>
                <a:latin typeface="HGｺﾞｼｯｸM" pitchFamily="49" charset="-128"/>
                <a:ea typeface="HGｺﾞｼｯｸM" pitchFamily="49" charset="-128"/>
              </a:rPr>
              <a:t> </a:t>
            </a:r>
            <a:r>
              <a:rPr lang="ja-JP" altLang="en-US" sz="969" dirty="0">
                <a:solidFill>
                  <a:prstClr val="black"/>
                </a:solidFill>
                <a:latin typeface="HGｺﾞｼｯｸM" pitchFamily="49" charset="-128"/>
                <a:ea typeface="HGｺﾞｼｯｸM" pitchFamily="49" charset="-128"/>
              </a:rPr>
              <a:t>・初回加算　　　　　　　 　　</a:t>
            </a:r>
            <a:r>
              <a:rPr lang="en-US" altLang="ja-JP" sz="969" u="sng" dirty="0">
                <a:solidFill>
                  <a:prstClr val="black"/>
                </a:solidFill>
                <a:latin typeface="HGｺﾞｼｯｸM" pitchFamily="49" charset="-128"/>
                <a:ea typeface="HGｺﾞｼｯｸM" pitchFamily="49" charset="-128"/>
              </a:rPr>
              <a:t>500</a:t>
            </a:r>
            <a:r>
              <a:rPr lang="ja-JP" altLang="en-US" sz="969" u="sng" dirty="0">
                <a:solidFill>
                  <a:prstClr val="black"/>
                </a:solidFill>
                <a:latin typeface="HGｺﾞｼｯｸM" pitchFamily="49" charset="-128"/>
                <a:ea typeface="HGｺﾞｼｯｸM" pitchFamily="49" charset="-128"/>
              </a:rPr>
              <a:t>単位</a:t>
            </a:r>
            <a:r>
              <a:rPr lang="en-US" altLang="ja-JP" sz="969" u="sng" dirty="0">
                <a:solidFill>
                  <a:prstClr val="black"/>
                </a:solidFill>
                <a:latin typeface="HGｺﾞｼｯｸM" pitchFamily="49" charset="-128"/>
                <a:ea typeface="HGｺﾞｼｯｸM" pitchFamily="49" charset="-128"/>
              </a:rPr>
              <a:t>/</a:t>
            </a:r>
            <a:r>
              <a:rPr lang="ja-JP" altLang="en-US" sz="969" u="sng" dirty="0">
                <a:solidFill>
                  <a:prstClr val="black"/>
                </a:solidFill>
                <a:latin typeface="HGｺﾞｼｯｸM" pitchFamily="49" charset="-128"/>
                <a:ea typeface="HGｺﾞｼｯｸM" pitchFamily="49" charset="-128"/>
              </a:rPr>
              <a:t>月</a:t>
            </a:r>
            <a:endParaRPr lang="en-US" altLang="ja-JP" sz="969" dirty="0">
              <a:solidFill>
                <a:prstClr val="black"/>
              </a:solidFill>
              <a:latin typeface="HGｺﾞｼｯｸM" pitchFamily="49" charset="-128"/>
              <a:ea typeface="HGｺﾞｼｯｸM" pitchFamily="49" charset="-128"/>
            </a:endParaRPr>
          </a:p>
          <a:p>
            <a:pPr marL="109907" indent="-109907" defTabSz="805982"/>
            <a:r>
              <a:rPr lang="ja-JP" altLang="en-US" sz="738" dirty="0">
                <a:solidFill>
                  <a:prstClr val="black"/>
                </a:solidFill>
                <a:latin typeface="HGｺﾞｼｯｸM" pitchFamily="49" charset="-128"/>
                <a:ea typeface="HGｺﾞｼｯｸM" pitchFamily="49" charset="-128"/>
              </a:rPr>
              <a:t>　　（利用を開始した月に加算）</a:t>
            </a:r>
            <a:endParaRPr lang="en-US" altLang="ja-JP" sz="738" dirty="0">
              <a:solidFill>
                <a:prstClr val="black"/>
              </a:solidFill>
              <a:latin typeface="HGｺﾞｼｯｸM" pitchFamily="49" charset="-128"/>
              <a:ea typeface="HGｺﾞｼｯｸM" pitchFamily="49" charset="-128"/>
            </a:endParaRPr>
          </a:p>
          <a:p>
            <a:pPr marL="109907" indent="-109907" defTabSz="805982"/>
            <a:endParaRPr lang="en-US" altLang="ja-JP" sz="462"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・集中支援加算　　　　　 　　</a:t>
            </a:r>
            <a:r>
              <a:rPr lang="en-US" altLang="ja-JP" sz="969" u="sng" dirty="0">
                <a:solidFill>
                  <a:prstClr val="black"/>
                </a:solidFill>
                <a:latin typeface="HGｺﾞｼｯｸM" pitchFamily="49" charset="-128"/>
                <a:ea typeface="HGｺﾞｼｯｸM" pitchFamily="49" charset="-128"/>
              </a:rPr>
              <a:t>500</a:t>
            </a:r>
            <a:r>
              <a:rPr lang="ja-JP" altLang="en-US" sz="969" u="sng" dirty="0">
                <a:solidFill>
                  <a:prstClr val="black"/>
                </a:solidFill>
                <a:latin typeface="HGｺﾞｼｯｸM" pitchFamily="49" charset="-128"/>
                <a:ea typeface="HGｺﾞｼｯｸM" pitchFamily="49" charset="-128"/>
              </a:rPr>
              <a:t>単位</a:t>
            </a:r>
            <a:r>
              <a:rPr lang="en-US" altLang="ja-JP" sz="969" u="sng" dirty="0">
                <a:solidFill>
                  <a:prstClr val="black"/>
                </a:solidFill>
                <a:latin typeface="HGｺﾞｼｯｸM" pitchFamily="49" charset="-128"/>
                <a:ea typeface="HGｺﾞｼｯｸM" pitchFamily="49" charset="-128"/>
              </a:rPr>
              <a:t>/</a:t>
            </a:r>
            <a:r>
              <a:rPr lang="ja-JP" altLang="en-US" sz="969" u="sng" dirty="0">
                <a:solidFill>
                  <a:prstClr val="black"/>
                </a:solidFill>
                <a:latin typeface="HGｺﾞｼｯｸM" pitchFamily="49" charset="-128"/>
                <a:ea typeface="HGｺﾞｼｯｸM" pitchFamily="49" charset="-128"/>
              </a:rPr>
              <a:t>月</a:t>
            </a:r>
            <a:endParaRPr lang="en-US" altLang="ja-JP" sz="969" dirty="0">
              <a:solidFill>
                <a:prstClr val="black"/>
              </a:solidFill>
              <a:latin typeface="HGｺﾞｼｯｸM" pitchFamily="49" charset="-128"/>
              <a:ea typeface="HGｺﾞｼｯｸM" pitchFamily="49" charset="-128"/>
            </a:endParaRPr>
          </a:p>
          <a:p>
            <a:pPr marL="109907" indent="-109907" defTabSz="805982"/>
            <a:r>
              <a:rPr lang="en-US" altLang="ja-JP" sz="738" dirty="0">
                <a:solidFill>
                  <a:prstClr val="black"/>
                </a:solidFill>
                <a:latin typeface="HGｺﾞｼｯｸM" pitchFamily="49" charset="-128"/>
                <a:ea typeface="HGｺﾞｼｯｸM" pitchFamily="49" charset="-128"/>
              </a:rPr>
              <a:t>   </a:t>
            </a:r>
            <a:r>
              <a:rPr lang="ja-JP" altLang="en-US" sz="738" dirty="0">
                <a:solidFill>
                  <a:prstClr val="black"/>
                </a:solidFill>
                <a:latin typeface="HGｺﾞｼｯｸM" pitchFamily="49" charset="-128"/>
                <a:ea typeface="HGｺﾞｼｯｸM" pitchFamily="49" charset="-128"/>
              </a:rPr>
              <a:t>（月</a:t>
            </a:r>
            <a:r>
              <a:rPr lang="en-US" altLang="ja-JP" sz="738" dirty="0">
                <a:solidFill>
                  <a:prstClr val="black"/>
                </a:solidFill>
                <a:latin typeface="HGｺﾞｼｯｸM" pitchFamily="49" charset="-128"/>
                <a:ea typeface="HGｺﾞｼｯｸM" pitchFamily="49" charset="-128"/>
              </a:rPr>
              <a:t>6</a:t>
            </a:r>
            <a:r>
              <a:rPr lang="ja-JP" altLang="en-US" sz="738" dirty="0">
                <a:solidFill>
                  <a:prstClr val="black"/>
                </a:solidFill>
                <a:latin typeface="HGｺﾞｼｯｸM" pitchFamily="49" charset="-128"/>
                <a:ea typeface="HGｺﾞｼｯｸM" pitchFamily="49" charset="-128"/>
              </a:rPr>
              <a:t>日以上面接・同行による支援を行った場合に加算）</a:t>
            </a:r>
            <a:endParaRPr lang="en-US" altLang="ja-JP" sz="738" dirty="0">
              <a:solidFill>
                <a:prstClr val="black"/>
              </a:solidFill>
              <a:latin typeface="HGｺﾞｼｯｸM" pitchFamily="49" charset="-128"/>
              <a:ea typeface="HGｺﾞｼｯｸM" pitchFamily="49" charset="-128"/>
            </a:endParaRPr>
          </a:p>
          <a:p>
            <a:pPr marL="109907" indent="-109907" defTabSz="805982"/>
            <a:endParaRPr lang="en-US" altLang="ja-JP" sz="462"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・退院・退所月加算　　 　　</a:t>
            </a:r>
            <a:r>
              <a:rPr lang="en-US" altLang="ja-JP" sz="969" u="sng" dirty="0">
                <a:solidFill>
                  <a:prstClr val="black"/>
                </a:solidFill>
                <a:latin typeface="HGｺﾞｼｯｸM" pitchFamily="49" charset="-128"/>
                <a:ea typeface="HGｺﾞｼｯｸM" pitchFamily="49" charset="-128"/>
              </a:rPr>
              <a:t>2,700</a:t>
            </a:r>
            <a:r>
              <a:rPr lang="ja-JP" altLang="en-US" sz="969" u="sng" dirty="0">
                <a:solidFill>
                  <a:prstClr val="black"/>
                </a:solidFill>
                <a:latin typeface="HGｺﾞｼｯｸM" pitchFamily="49" charset="-128"/>
                <a:ea typeface="HGｺﾞｼｯｸM" pitchFamily="49" charset="-128"/>
              </a:rPr>
              <a:t>単位</a:t>
            </a:r>
            <a:r>
              <a:rPr lang="en-US" altLang="ja-JP" sz="969" u="sng" dirty="0">
                <a:solidFill>
                  <a:prstClr val="black"/>
                </a:solidFill>
                <a:latin typeface="HGｺﾞｼｯｸM" pitchFamily="49" charset="-128"/>
                <a:ea typeface="HGｺﾞｼｯｸM" pitchFamily="49" charset="-128"/>
              </a:rPr>
              <a:t>/</a:t>
            </a:r>
            <a:r>
              <a:rPr lang="ja-JP" altLang="en-US" sz="969" u="sng" dirty="0">
                <a:solidFill>
                  <a:prstClr val="black"/>
                </a:solidFill>
                <a:latin typeface="HGｺﾞｼｯｸM" pitchFamily="49" charset="-128"/>
                <a:ea typeface="HGｺﾞｼｯｸM" pitchFamily="49" charset="-128"/>
              </a:rPr>
              <a:t>月</a:t>
            </a:r>
            <a:endParaRPr lang="en-US" altLang="ja-JP" sz="969"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a:t>
            </a:r>
            <a:r>
              <a:rPr lang="ja-JP" altLang="en-US" sz="738" dirty="0">
                <a:solidFill>
                  <a:prstClr val="black"/>
                </a:solidFill>
                <a:latin typeface="HGｺﾞｼｯｸM" pitchFamily="49" charset="-128"/>
                <a:ea typeface="HGｺﾞｼｯｸM" pitchFamily="49" charset="-128"/>
              </a:rPr>
              <a:t>（退院・退所月に加算）</a:t>
            </a:r>
            <a:endParaRPr lang="en-US" altLang="ja-JP" sz="738" dirty="0">
              <a:solidFill>
                <a:prstClr val="black"/>
              </a:solidFill>
              <a:latin typeface="HGｺﾞｼｯｸM" pitchFamily="49" charset="-128"/>
              <a:ea typeface="HGｺﾞｼｯｸM" pitchFamily="49" charset="-128"/>
            </a:endParaRPr>
          </a:p>
          <a:p>
            <a:pPr marL="109907" indent="-109907" defTabSz="805982"/>
            <a:r>
              <a:rPr lang="ja-JP" altLang="en-US" sz="462" dirty="0">
                <a:solidFill>
                  <a:prstClr val="black"/>
                </a:solidFill>
                <a:latin typeface="HGｺﾞｼｯｸM" pitchFamily="49" charset="-128"/>
                <a:ea typeface="HGｺﾞｼｯｸM" pitchFamily="49" charset="-128"/>
              </a:rPr>
              <a:t>　</a:t>
            </a:r>
            <a:endParaRPr lang="en-US" altLang="ja-JP" sz="462"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・障害福祉サービス事業の体験利用加算</a:t>
            </a:r>
            <a:endParaRPr lang="en-US" altLang="ja-JP" sz="969"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a:t>
            </a:r>
            <a:r>
              <a:rPr lang="ja-JP" altLang="en-US" sz="738" dirty="0">
                <a:solidFill>
                  <a:prstClr val="black"/>
                </a:solidFill>
                <a:latin typeface="HGｺﾞｼｯｸM" pitchFamily="49" charset="-128"/>
                <a:ea typeface="HGｺﾞｼｯｸM" pitchFamily="49" charset="-128"/>
              </a:rPr>
              <a:t>（障害福祉ｻｰﾋﾞｽの体験的な利用支援を行った場合に加算）</a:t>
            </a:r>
            <a:endParaRPr lang="en-US" altLang="ja-JP" sz="738"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a:t>
            </a:r>
            <a:r>
              <a:rPr lang="zh-TW" altLang="en-US" sz="969" dirty="0">
                <a:solidFill>
                  <a:prstClr val="black"/>
                </a:solidFill>
                <a:latin typeface="HGｺﾞｼｯｸM" pitchFamily="49" charset="-128"/>
                <a:ea typeface="HGｺﾞｼｯｸM" pitchFamily="49" charset="-128"/>
              </a:rPr>
              <a:t>開始日～</a:t>
            </a:r>
            <a:r>
              <a:rPr lang="en-US" altLang="zh-TW" sz="969" dirty="0">
                <a:solidFill>
                  <a:prstClr val="black"/>
                </a:solidFill>
                <a:latin typeface="HGｺﾞｼｯｸM" pitchFamily="49" charset="-128"/>
                <a:ea typeface="HGｺﾞｼｯｸM" pitchFamily="49" charset="-128"/>
              </a:rPr>
              <a:t>5</a:t>
            </a:r>
            <a:r>
              <a:rPr lang="zh-TW" altLang="en-US" sz="969" dirty="0">
                <a:solidFill>
                  <a:prstClr val="black"/>
                </a:solidFill>
                <a:latin typeface="HGｺﾞｼｯｸM" pitchFamily="49" charset="-128"/>
                <a:ea typeface="HGｺﾞｼｯｸM" pitchFamily="49" charset="-128"/>
              </a:rPr>
              <a:t>日目　　</a:t>
            </a:r>
            <a:r>
              <a:rPr lang="en-US" altLang="zh-TW" sz="969" u="sng" dirty="0">
                <a:solidFill>
                  <a:prstClr val="black"/>
                </a:solidFill>
                <a:latin typeface="HGｺﾞｼｯｸM" pitchFamily="49" charset="-128"/>
                <a:ea typeface="HGｺﾞｼｯｸM" pitchFamily="49" charset="-128"/>
              </a:rPr>
              <a:t>500</a:t>
            </a:r>
            <a:r>
              <a:rPr lang="zh-TW" altLang="en-US" sz="969" u="sng" dirty="0">
                <a:solidFill>
                  <a:prstClr val="black"/>
                </a:solidFill>
                <a:latin typeface="HGｺﾞｼｯｸM" pitchFamily="49" charset="-128"/>
                <a:ea typeface="HGｺﾞｼｯｸM" pitchFamily="49" charset="-128"/>
              </a:rPr>
              <a:t>単位</a:t>
            </a:r>
            <a:r>
              <a:rPr lang="en-US" altLang="ja-JP" sz="969" u="sng" dirty="0">
                <a:solidFill>
                  <a:prstClr val="black"/>
                </a:solidFill>
                <a:latin typeface="HGｺﾞｼｯｸM" pitchFamily="49" charset="-128"/>
                <a:ea typeface="HGｺﾞｼｯｸM" pitchFamily="49" charset="-128"/>
              </a:rPr>
              <a:t>/</a:t>
            </a:r>
            <a:r>
              <a:rPr lang="ja-JP" altLang="en-US" sz="969" u="sng" dirty="0">
                <a:solidFill>
                  <a:prstClr val="black"/>
                </a:solidFill>
                <a:latin typeface="HGｺﾞｼｯｸM" pitchFamily="49" charset="-128"/>
                <a:ea typeface="HGｺﾞｼｯｸM" pitchFamily="49" charset="-128"/>
              </a:rPr>
              <a:t>日</a:t>
            </a:r>
            <a:endParaRPr lang="zh-TW" altLang="en-US" sz="969" dirty="0">
              <a:solidFill>
                <a:prstClr val="black"/>
              </a:solidFill>
              <a:latin typeface="HGｺﾞｼｯｸM" pitchFamily="49" charset="-128"/>
              <a:ea typeface="HGｺﾞｼｯｸM" pitchFamily="49" charset="-128"/>
            </a:endParaRPr>
          </a:p>
          <a:p>
            <a:pPr marL="109907" indent="-109907" defTabSz="805982"/>
            <a:r>
              <a:rPr lang="zh-TW" altLang="en-US" sz="969" dirty="0">
                <a:solidFill>
                  <a:prstClr val="black"/>
                </a:solidFill>
                <a:latin typeface="HGｺﾞｼｯｸM" pitchFamily="49" charset="-128"/>
                <a:ea typeface="HGｺﾞｼｯｸM" pitchFamily="49" charset="-128"/>
              </a:rPr>
              <a:t>　</a:t>
            </a:r>
            <a:r>
              <a:rPr lang="ja-JP" altLang="en-US" sz="969" dirty="0">
                <a:solidFill>
                  <a:prstClr val="black"/>
                </a:solidFill>
                <a:latin typeface="HGｺﾞｼｯｸM" pitchFamily="49" charset="-128"/>
                <a:ea typeface="HGｺﾞｼｯｸM" pitchFamily="49" charset="-128"/>
              </a:rPr>
              <a:t>　　　</a:t>
            </a:r>
            <a:r>
              <a:rPr lang="zh-TW" altLang="en-US" sz="969" dirty="0">
                <a:solidFill>
                  <a:prstClr val="black"/>
                </a:solidFill>
                <a:latin typeface="HGｺﾞｼｯｸM" pitchFamily="49" charset="-128"/>
                <a:ea typeface="HGｺﾞｼｯｸM" pitchFamily="49" charset="-128"/>
              </a:rPr>
              <a:t>　 　</a:t>
            </a:r>
            <a:r>
              <a:rPr lang="en-US" altLang="zh-TW" sz="969" dirty="0">
                <a:solidFill>
                  <a:prstClr val="black"/>
                </a:solidFill>
                <a:latin typeface="HGｺﾞｼｯｸM" pitchFamily="49" charset="-128"/>
                <a:ea typeface="HGｺﾞｼｯｸM" pitchFamily="49" charset="-128"/>
              </a:rPr>
              <a:t>6</a:t>
            </a:r>
            <a:r>
              <a:rPr lang="zh-TW" altLang="en-US" sz="969" dirty="0">
                <a:solidFill>
                  <a:prstClr val="black"/>
                </a:solidFill>
                <a:latin typeface="HGｺﾞｼｯｸM" pitchFamily="49" charset="-128"/>
                <a:ea typeface="HGｺﾞｼｯｸM" pitchFamily="49" charset="-128"/>
              </a:rPr>
              <a:t>日目～</a:t>
            </a:r>
            <a:r>
              <a:rPr lang="en-US" altLang="zh-TW" sz="969" dirty="0">
                <a:solidFill>
                  <a:prstClr val="black"/>
                </a:solidFill>
                <a:latin typeface="HGｺﾞｼｯｸM" pitchFamily="49" charset="-128"/>
                <a:ea typeface="HGｺﾞｼｯｸM" pitchFamily="49" charset="-128"/>
              </a:rPr>
              <a:t>15</a:t>
            </a:r>
            <a:r>
              <a:rPr lang="zh-TW" altLang="en-US" sz="969" dirty="0">
                <a:solidFill>
                  <a:prstClr val="black"/>
                </a:solidFill>
                <a:latin typeface="HGｺﾞｼｯｸM" pitchFamily="49" charset="-128"/>
                <a:ea typeface="HGｺﾞｼｯｸM" pitchFamily="49" charset="-128"/>
              </a:rPr>
              <a:t>日目　　</a:t>
            </a:r>
            <a:r>
              <a:rPr lang="en-US" altLang="zh-TW" sz="969" u="sng" dirty="0">
                <a:solidFill>
                  <a:prstClr val="black"/>
                </a:solidFill>
                <a:latin typeface="HGｺﾞｼｯｸM" pitchFamily="49" charset="-128"/>
                <a:ea typeface="HGｺﾞｼｯｸM" pitchFamily="49" charset="-128"/>
              </a:rPr>
              <a:t>250</a:t>
            </a:r>
            <a:r>
              <a:rPr lang="zh-TW" altLang="en-US" sz="969" u="sng" dirty="0">
                <a:solidFill>
                  <a:prstClr val="black"/>
                </a:solidFill>
                <a:latin typeface="HGｺﾞｼｯｸM" pitchFamily="49" charset="-128"/>
                <a:ea typeface="HGｺﾞｼｯｸM" pitchFamily="49" charset="-128"/>
              </a:rPr>
              <a:t>単位</a:t>
            </a:r>
            <a:r>
              <a:rPr lang="en-US" altLang="ja-JP" sz="969" u="sng" dirty="0">
                <a:solidFill>
                  <a:prstClr val="black"/>
                </a:solidFill>
                <a:latin typeface="HGｺﾞｼｯｸM" pitchFamily="49" charset="-128"/>
                <a:ea typeface="HGｺﾞｼｯｸM" pitchFamily="49" charset="-128"/>
              </a:rPr>
              <a:t>/</a:t>
            </a:r>
            <a:r>
              <a:rPr lang="ja-JP" altLang="en-US" sz="969" u="sng" dirty="0">
                <a:solidFill>
                  <a:prstClr val="black"/>
                </a:solidFill>
                <a:latin typeface="HGｺﾞｼｯｸM" pitchFamily="49" charset="-128"/>
                <a:ea typeface="HGｺﾞｼｯｸM" pitchFamily="49" charset="-128"/>
              </a:rPr>
              <a:t>日</a:t>
            </a:r>
            <a:endParaRPr lang="zh-TW" altLang="en-US" sz="969" dirty="0">
              <a:solidFill>
                <a:prstClr val="black"/>
              </a:solidFill>
              <a:latin typeface="HGｺﾞｼｯｸM" pitchFamily="49" charset="-128"/>
              <a:ea typeface="HGｺﾞｼｯｸM" pitchFamily="49" charset="-128"/>
            </a:endParaRPr>
          </a:p>
          <a:p>
            <a:pPr marL="109907" indent="-109907" defTabSz="805982"/>
            <a:r>
              <a:rPr lang="ja-JP" altLang="en-US" sz="462" dirty="0">
                <a:solidFill>
                  <a:prstClr val="black"/>
                </a:solidFill>
                <a:latin typeface="HGｺﾞｼｯｸM" pitchFamily="49" charset="-128"/>
                <a:ea typeface="HGｺﾞｼｯｸM" pitchFamily="49" charset="-128"/>
              </a:rPr>
              <a:t>　　</a:t>
            </a:r>
            <a:endParaRPr lang="en-US" altLang="ja-JP" sz="462"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・体験宿泊加算（</a:t>
            </a:r>
            <a:r>
              <a:rPr lang="en-US" altLang="ja-JP" sz="969" dirty="0">
                <a:solidFill>
                  <a:prstClr val="black"/>
                </a:solidFill>
                <a:latin typeface="HGｺﾞｼｯｸM" pitchFamily="49" charset="-128"/>
                <a:ea typeface="HGｺﾞｼｯｸM" pitchFamily="49" charset="-128"/>
              </a:rPr>
              <a:t>Ⅰ</a:t>
            </a:r>
            <a:r>
              <a:rPr lang="ja-JP" altLang="en-US" sz="969" dirty="0">
                <a:solidFill>
                  <a:prstClr val="black"/>
                </a:solidFill>
                <a:latin typeface="HGｺﾞｼｯｸM" pitchFamily="49" charset="-128"/>
                <a:ea typeface="HGｺﾞｼｯｸM" pitchFamily="49" charset="-128"/>
              </a:rPr>
              <a:t>）　 　　　</a:t>
            </a:r>
            <a:r>
              <a:rPr lang="en-US" altLang="ja-JP" sz="969" u="sng" dirty="0">
                <a:solidFill>
                  <a:prstClr val="black"/>
                </a:solidFill>
                <a:latin typeface="HGｺﾞｼｯｸM" pitchFamily="49" charset="-128"/>
                <a:ea typeface="HGｺﾞｼｯｸM" pitchFamily="49" charset="-128"/>
              </a:rPr>
              <a:t>300</a:t>
            </a:r>
            <a:r>
              <a:rPr lang="ja-JP" altLang="en-US" sz="969" u="sng" dirty="0">
                <a:solidFill>
                  <a:prstClr val="black"/>
                </a:solidFill>
                <a:latin typeface="HGｺﾞｼｯｸM" pitchFamily="49" charset="-128"/>
                <a:ea typeface="HGｺﾞｼｯｸM" pitchFamily="49" charset="-128"/>
              </a:rPr>
              <a:t>単位</a:t>
            </a:r>
            <a:r>
              <a:rPr lang="en-US" altLang="ja-JP" sz="969" u="sng" dirty="0">
                <a:solidFill>
                  <a:prstClr val="black"/>
                </a:solidFill>
                <a:latin typeface="HGｺﾞｼｯｸM" pitchFamily="49" charset="-128"/>
                <a:ea typeface="HGｺﾞｼｯｸM" pitchFamily="49" charset="-128"/>
              </a:rPr>
              <a:t>/</a:t>
            </a:r>
            <a:r>
              <a:rPr lang="ja-JP" altLang="en-US" sz="969" u="sng" dirty="0">
                <a:solidFill>
                  <a:prstClr val="black"/>
                </a:solidFill>
                <a:latin typeface="HGｺﾞｼｯｸM" pitchFamily="49" charset="-128"/>
                <a:ea typeface="HGｺﾞｼｯｸM" pitchFamily="49" charset="-128"/>
              </a:rPr>
              <a:t>日</a:t>
            </a:r>
            <a:endParaRPr lang="en-US" altLang="ja-JP" sz="969" u="sng"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a:t>
            </a:r>
            <a:r>
              <a:rPr lang="en-US" altLang="ja-JP" sz="969" dirty="0">
                <a:solidFill>
                  <a:prstClr val="black"/>
                </a:solidFill>
                <a:latin typeface="HGｺﾞｼｯｸM" pitchFamily="49" charset="-128"/>
                <a:ea typeface="HGｺﾞｼｯｸM" pitchFamily="49" charset="-128"/>
              </a:rPr>
              <a:t>〃</a:t>
            </a:r>
            <a:r>
              <a:rPr lang="ja-JP" altLang="en-US" sz="969" dirty="0">
                <a:solidFill>
                  <a:prstClr val="black"/>
                </a:solidFill>
                <a:latin typeface="HGｺﾞｼｯｸM" pitchFamily="49" charset="-128"/>
                <a:ea typeface="HGｺﾞｼｯｸM" pitchFamily="49" charset="-128"/>
              </a:rPr>
              <a:t>　　 （</a:t>
            </a:r>
            <a:r>
              <a:rPr lang="en-US" altLang="ja-JP" sz="969" dirty="0">
                <a:solidFill>
                  <a:prstClr val="black"/>
                </a:solidFill>
                <a:latin typeface="HGｺﾞｼｯｸM" pitchFamily="49" charset="-128"/>
                <a:ea typeface="HGｺﾞｼｯｸM" pitchFamily="49" charset="-128"/>
              </a:rPr>
              <a:t>Ⅱ</a:t>
            </a:r>
            <a:r>
              <a:rPr lang="ja-JP" altLang="en-US" sz="969" dirty="0">
                <a:solidFill>
                  <a:prstClr val="black"/>
                </a:solidFill>
                <a:latin typeface="HGｺﾞｼｯｸM" pitchFamily="49" charset="-128"/>
                <a:ea typeface="HGｺﾞｼｯｸM" pitchFamily="49" charset="-128"/>
              </a:rPr>
              <a:t>）　　 　　</a:t>
            </a:r>
            <a:r>
              <a:rPr lang="en-US" altLang="ja-JP" sz="969" u="sng" dirty="0">
                <a:solidFill>
                  <a:prstClr val="black"/>
                </a:solidFill>
                <a:latin typeface="HGｺﾞｼｯｸM" pitchFamily="49" charset="-128"/>
                <a:ea typeface="HGｺﾞｼｯｸM" pitchFamily="49" charset="-128"/>
              </a:rPr>
              <a:t>700</a:t>
            </a:r>
            <a:r>
              <a:rPr lang="ja-JP" altLang="en-US" sz="969" u="sng" dirty="0">
                <a:solidFill>
                  <a:prstClr val="black"/>
                </a:solidFill>
                <a:latin typeface="HGｺﾞｼｯｸM" pitchFamily="49" charset="-128"/>
                <a:ea typeface="HGｺﾞｼｯｸM" pitchFamily="49" charset="-128"/>
              </a:rPr>
              <a:t>単位</a:t>
            </a:r>
            <a:r>
              <a:rPr lang="en-US" altLang="ja-JP" sz="969" u="sng" dirty="0">
                <a:solidFill>
                  <a:prstClr val="black"/>
                </a:solidFill>
                <a:latin typeface="HGｺﾞｼｯｸM" pitchFamily="49" charset="-128"/>
                <a:ea typeface="HGｺﾞｼｯｸM" pitchFamily="49" charset="-128"/>
              </a:rPr>
              <a:t>/</a:t>
            </a:r>
            <a:r>
              <a:rPr lang="ja-JP" altLang="en-US" sz="969" u="sng" dirty="0">
                <a:solidFill>
                  <a:prstClr val="black"/>
                </a:solidFill>
                <a:latin typeface="HGｺﾞｼｯｸM" pitchFamily="49" charset="-128"/>
                <a:ea typeface="HGｺﾞｼｯｸM" pitchFamily="49" charset="-128"/>
              </a:rPr>
              <a:t>日</a:t>
            </a:r>
            <a:endParaRPr lang="en-US" altLang="ja-JP" sz="969" u="sng" dirty="0">
              <a:solidFill>
                <a:prstClr val="black"/>
              </a:solidFill>
              <a:latin typeface="HGｺﾞｼｯｸM" pitchFamily="49" charset="-128"/>
              <a:ea typeface="HGｺﾞｼｯｸM" pitchFamily="49" charset="-128"/>
            </a:endParaRPr>
          </a:p>
          <a:p>
            <a:pPr marL="109907" indent="-109907" defTabSz="805982"/>
            <a:r>
              <a:rPr lang="ja-JP" altLang="en-US" sz="738" dirty="0">
                <a:solidFill>
                  <a:prstClr val="black"/>
                </a:solidFill>
                <a:latin typeface="HGｺﾞｼｯｸM" pitchFamily="49" charset="-128"/>
                <a:ea typeface="HGｺﾞｼｯｸM" pitchFamily="49" charset="-128"/>
              </a:rPr>
              <a:t>　　（一人暮らしに向けた体験的な宿泊支援を行った場合）</a:t>
            </a:r>
          </a:p>
          <a:p>
            <a:pPr marL="109907" indent="-109907" defTabSz="805982"/>
            <a:r>
              <a:rPr lang="ja-JP" altLang="en-US" sz="462" dirty="0">
                <a:solidFill>
                  <a:prstClr val="black"/>
                </a:solidFill>
                <a:latin typeface="HGｺﾞｼｯｸM" pitchFamily="49" charset="-128"/>
                <a:ea typeface="HGｺﾞｼｯｸM" pitchFamily="49" charset="-128"/>
              </a:rPr>
              <a:t>　</a:t>
            </a:r>
            <a:endParaRPr lang="en-US" altLang="ja-JP" sz="462"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・特別地域加算　　　　　　　　</a:t>
            </a:r>
            <a:r>
              <a:rPr lang="ja-JP" altLang="en-US" sz="969" u="sng" dirty="0">
                <a:solidFill>
                  <a:prstClr val="black"/>
                </a:solidFill>
                <a:latin typeface="HGｺﾞｼｯｸM" pitchFamily="49" charset="-128"/>
                <a:ea typeface="HGｺﾞｼｯｸM" pitchFamily="49" charset="-128"/>
              </a:rPr>
              <a:t>＋</a:t>
            </a:r>
            <a:r>
              <a:rPr lang="en-US" altLang="ja-JP" sz="969" u="sng" dirty="0">
                <a:solidFill>
                  <a:prstClr val="black"/>
                </a:solidFill>
                <a:latin typeface="HGｺﾞｼｯｸM" pitchFamily="49" charset="-128"/>
                <a:ea typeface="HGｺﾞｼｯｸM" pitchFamily="49" charset="-128"/>
              </a:rPr>
              <a:t>15/100</a:t>
            </a:r>
          </a:p>
          <a:p>
            <a:pPr marL="109907" indent="-109907" defTabSz="805982"/>
            <a:r>
              <a:rPr lang="ja-JP" altLang="en-US" sz="738" dirty="0">
                <a:solidFill>
                  <a:prstClr val="black"/>
                </a:solidFill>
                <a:latin typeface="HGｺﾞｼｯｸM" pitchFamily="49" charset="-128"/>
                <a:ea typeface="HGｺﾞｼｯｸM" pitchFamily="49" charset="-128"/>
              </a:rPr>
              <a:t>　　（中山間地域等に居住している者に対して支援した場合）</a:t>
            </a:r>
          </a:p>
          <a:p>
            <a:pPr marL="109907" indent="-109907" defTabSz="805982"/>
            <a:endParaRPr lang="en-US" altLang="ja-JP" sz="969"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ＤＨＰ特太ゴシック体" pitchFamily="2" charset="-128"/>
              </a:rPr>
              <a:t>（地域定着支援）</a:t>
            </a:r>
            <a:endParaRPr lang="en-US" altLang="ja-JP" sz="969" dirty="0">
              <a:solidFill>
                <a:prstClr val="black"/>
              </a:solidFill>
              <a:latin typeface="HGｺﾞｼｯｸM" pitchFamily="49" charset="-128"/>
              <a:ea typeface="ＤＨＰ特太ゴシック体" pitchFamily="2" charset="-128"/>
            </a:endParaRPr>
          </a:p>
          <a:p>
            <a:pPr marL="109907" indent="-109907" defTabSz="805982"/>
            <a:r>
              <a:rPr lang="ja-JP" altLang="en-US" sz="969" dirty="0">
                <a:solidFill>
                  <a:prstClr val="black"/>
                </a:solidFill>
                <a:latin typeface="HGｺﾞｼｯｸM" pitchFamily="49" charset="-128"/>
                <a:ea typeface="HGｺﾞｼｯｸM" pitchFamily="49" charset="-128"/>
              </a:rPr>
              <a:t> ・地域定着支援サービス費</a:t>
            </a:r>
            <a:endParaRPr lang="en-US" altLang="ja-JP" sz="969"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体制確保費　　　　　 　</a:t>
            </a:r>
            <a:r>
              <a:rPr lang="en-US" altLang="ja-JP" sz="969" u="sng" dirty="0">
                <a:solidFill>
                  <a:prstClr val="black"/>
                </a:solidFill>
                <a:latin typeface="HGｺﾞｼｯｸM" pitchFamily="49" charset="-128"/>
                <a:ea typeface="HGｺﾞｼｯｸM" pitchFamily="49" charset="-128"/>
              </a:rPr>
              <a:t>304</a:t>
            </a:r>
            <a:r>
              <a:rPr lang="ja-JP" altLang="en-US" sz="969" u="sng" dirty="0">
                <a:solidFill>
                  <a:prstClr val="black"/>
                </a:solidFill>
                <a:latin typeface="HGｺﾞｼｯｸM" pitchFamily="49" charset="-128"/>
                <a:ea typeface="HGｺﾞｼｯｸM" pitchFamily="49" charset="-128"/>
              </a:rPr>
              <a:t>単位</a:t>
            </a:r>
            <a:r>
              <a:rPr lang="en-US" altLang="ja-JP" sz="969" u="sng" dirty="0">
                <a:solidFill>
                  <a:prstClr val="black"/>
                </a:solidFill>
                <a:latin typeface="HGｺﾞｼｯｸM" pitchFamily="49" charset="-128"/>
                <a:ea typeface="HGｺﾞｼｯｸM" pitchFamily="49" charset="-128"/>
              </a:rPr>
              <a:t>/</a:t>
            </a:r>
            <a:r>
              <a:rPr lang="ja-JP" altLang="en-US" sz="969" u="sng" dirty="0">
                <a:solidFill>
                  <a:prstClr val="black"/>
                </a:solidFill>
                <a:latin typeface="HGｺﾞｼｯｸM" pitchFamily="49" charset="-128"/>
                <a:ea typeface="HGｺﾞｼｯｸM" pitchFamily="49" charset="-128"/>
              </a:rPr>
              <a:t>月</a:t>
            </a:r>
            <a:endParaRPr lang="en-US" altLang="ja-JP" sz="969" u="sng"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緊急時支援費（</a:t>
            </a:r>
            <a:r>
              <a:rPr lang="en-US" altLang="ja-JP" sz="969" dirty="0">
                <a:solidFill>
                  <a:prstClr val="black"/>
                </a:solidFill>
                <a:latin typeface="HGｺﾞｼｯｸM" pitchFamily="49" charset="-128"/>
                <a:ea typeface="HGｺﾞｼｯｸM" pitchFamily="49" charset="-128"/>
              </a:rPr>
              <a:t>Ⅰ</a:t>
            </a:r>
            <a:r>
              <a:rPr lang="ja-JP" altLang="en-US" sz="969" dirty="0">
                <a:solidFill>
                  <a:prstClr val="black"/>
                </a:solidFill>
                <a:latin typeface="HGｺﾞｼｯｸM" pitchFamily="49" charset="-128"/>
                <a:ea typeface="HGｺﾞｼｯｸM" pitchFamily="49" charset="-128"/>
              </a:rPr>
              <a:t>）　　 </a:t>
            </a:r>
            <a:r>
              <a:rPr lang="en-US" altLang="ja-JP" sz="969" u="sng" dirty="0">
                <a:solidFill>
                  <a:prstClr val="black"/>
                </a:solidFill>
                <a:latin typeface="HGｺﾞｼｯｸM" pitchFamily="49" charset="-128"/>
                <a:ea typeface="HGｺﾞｼｯｸM" pitchFamily="49" charset="-128"/>
              </a:rPr>
              <a:t>709</a:t>
            </a:r>
            <a:r>
              <a:rPr lang="ja-JP" altLang="en-US" sz="969" u="sng" dirty="0">
                <a:solidFill>
                  <a:prstClr val="black"/>
                </a:solidFill>
                <a:latin typeface="HGｺﾞｼｯｸM" pitchFamily="49" charset="-128"/>
                <a:ea typeface="HGｺﾞｼｯｸM" pitchFamily="49" charset="-128"/>
              </a:rPr>
              <a:t>単位</a:t>
            </a:r>
            <a:r>
              <a:rPr lang="en-US" altLang="ja-JP" sz="969" u="sng" dirty="0">
                <a:solidFill>
                  <a:prstClr val="black"/>
                </a:solidFill>
                <a:latin typeface="HGｺﾞｼｯｸM" pitchFamily="49" charset="-128"/>
                <a:ea typeface="HGｺﾞｼｯｸM" pitchFamily="49" charset="-128"/>
              </a:rPr>
              <a:t>/</a:t>
            </a:r>
            <a:r>
              <a:rPr lang="ja-JP" altLang="en-US" sz="969" u="sng" dirty="0">
                <a:solidFill>
                  <a:prstClr val="black"/>
                </a:solidFill>
                <a:latin typeface="HGｺﾞｼｯｸM" pitchFamily="49" charset="-128"/>
                <a:ea typeface="HGｺﾞｼｯｸM" pitchFamily="49" charset="-128"/>
              </a:rPr>
              <a:t>日</a:t>
            </a:r>
            <a:endParaRPr lang="en-US" altLang="ja-JP" sz="969" u="sng" dirty="0">
              <a:solidFill>
                <a:prstClr val="black"/>
              </a:solidFill>
              <a:latin typeface="HGｺﾞｼｯｸM" pitchFamily="49" charset="-128"/>
              <a:ea typeface="HGｺﾞｼｯｸM" pitchFamily="49" charset="-128"/>
            </a:endParaRPr>
          </a:p>
          <a:p>
            <a:pPr marL="109907" indent="-109907" defTabSz="805982"/>
            <a:r>
              <a:rPr lang="en-US" altLang="ja-JP" sz="969" dirty="0">
                <a:solidFill>
                  <a:prstClr val="black"/>
                </a:solidFill>
                <a:latin typeface="HGｺﾞｼｯｸM" pitchFamily="49" charset="-128"/>
                <a:ea typeface="HGｺﾞｼｯｸM" pitchFamily="49" charset="-128"/>
              </a:rPr>
              <a:t>       </a:t>
            </a:r>
            <a:r>
              <a:rPr lang="ja-JP" altLang="en-US" sz="969" dirty="0">
                <a:solidFill>
                  <a:prstClr val="black"/>
                </a:solidFill>
                <a:latin typeface="HGｺﾞｼｯｸM" pitchFamily="49" charset="-128"/>
                <a:ea typeface="HGｺﾞｼｯｸM" pitchFamily="49" charset="-128"/>
              </a:rPr>
              <a:t>　　 </a:t>
            </a:r>
            <a:r>
              <a:rPr lang="en-US" altLang="ja-JP" sz="969" dirty="0">
                <a:solidFill>
                  <a:prstClr val="black"/>
                </a:solidFill>
                <a:latin typeface="HGｺﾞｼｯｸM" pitchFamily="49" charset="-128"/>
                <a:ea typeface="HGｺﾞｼｯｸM" pitchFamily="49" charset="-128"/>
              </a:rPr>
              <a:t>〃</a:t>
            </a:r>
            <a:r>
              <a:rPr lang="ja-JP" altLang="en-US" sz="969" dirty="0">
                <a:solidFill>
                  <a:prstClr val="black"/>
                </a:solidFill>
                <a:latin typeface="HGｺﾞｼｯｸM" pitchFamily="49" charset="-128"/>
                <a:ea typeface="HGｺﾞｼｯｸM" pitchFamily="49" charset="-128"/>
              </a:rPr>
              <a:t>　　 （</a:t>
            </a:r>
            <a:r>
              <a:rPr lang="en-US" altLang="ja-JP" sz="969" dirty="0">
                <a:solidFill>
                  <a:prstClr val="black"/>
                </a:solidFill>
                <a:latin typeface="HGｺﾞｼｯｸM" pitchFamily="49" charset="-128"/>
                <a:ea typeface="HGｺﾞｼｯｸM" pitchFamily="49" charset="-128"/>
              </a:rPr>
              <a:t>Ⅱ</a:t>
            </a:r>
            <a:r>
              <a:rPr lang="ja-JP" altLang="en-US" sz="969" dirty="0">
                <a:solidFill>
                  <a:prstClr val="black"/>
                </a:solidFill>
                <a:latin typeface="HGｺﾞｼｯｸM" pitchFamily="49" charset="-128"/>
                <a:ea typeface="HGｺﾞｼｯｸM" pitchFamily="49" charset="-128"/>
              </a:rPr>
              <a:t>）　　 </a:t>
            </a:r>
            <a:r>
              <a:rPr lang="en-US" altLang="ja-JP" sz="969" dirty="0">
                <a:solidFill>
                  <a:prstClr val="black"/>
                </a:solidFill>
                <a:latin typeface="HGｺﾞｼｯｸM" pitchFamily="49" charset="-128"/>
                <a:ea typeface="HGｺﾞｼｯｸM" pitchFamily="49" charset="-128"/>
              </a:rPr>
              <a:t> </a:t>
            </a:r>
            <a:r>
              <a:rPr lang="en-US" altLang="ja-JP" sz="969" u="sng" dirty="0">
                <a:solidFill>
                  <a:prstClr val="black"/>
                </a:solidFill>
                <a:latin typeface="HGｺﾞｼｯｸM" pitchFamily="49" charset="-128"/>
                <a:ea typeface="HGｺﾞｼｯｸM" pitchFamily="49" charset="-128"/>
              </a:rPr>
              <a:t>94</a:t>
            </a:r>
            <a:r>
              <a:rPr lang="ja-JP" altLang="en-US" sz="969" u="sng" dirty="0">
                <a:solidFill>
                  <a:prstClr val="black"/>
                </a:solidFill>
                <a:latin typeface="HGｺﾞｼｯｸM" pitchFamily="49" charset="-128"/>
                <a:ea typeface="HGｺﾞｼｯｸM" pitchFamily="49" charset="-128"/>
              </a:rPr>
              <a:t>単位</a:t>
            </a:r>
            <a:r>
              <a:rPr lang="en-US" altLang="ja-JP" sz="969" u="sng" dirty="0">
                <a:solidFill>
                  <a:prstClr val="black"/>
                </a:solidFill>
                <a:latin typeface="HGｺﾞｼｯｸM" pitchFamily="49" charset="-128"/>
                <a:ea typeface="HGｺﾞｼｯｸM" pitchFamily="49" charset="-128"/>
              </a:rPr>
              <a:t>/</a:t>
            </a:r>
            <a:r>
              <a:rPr lang="ja-JP" altLang="en-US" sz="969" u="sng" dirty="0">
                <a:solidFill>
                  <a:prstClr val="black"/>
                </a:solidFill>
                <a:latin typeface="HGｺﾞｼｯｸM" pitchFamily="49" charset="-128"/>
                <a:ea typeface="HGｺﾞｼｯｸM" pitchFamily="49" charset="-128"/>
              </a:rPr>
              <a:t>日</a:t>
            </a:r>
          </a:p>
          <a:p>
            <a:pPr marL="109907" indent="-109907" defTabSz="805982"/>
            <a:r>
              <a:rPr lang="ja-JP" altLang="en-US" sz="462" dirty="0">
                <a:solidFill>
                  <a:prstClr val="black"/>
                </a:solidFill>
                <a:latin typeface="HGｺﾞｼｯｸM" pitchFamily="49" charset="-128"/>
                <a:ea typeface="HGｺﾞｼｯｸM" pitchFamily="49" charset="-128"/>
              </a:rPr>
              <a:t>　</a:t>
            </a:r>
            <a:endParaRPr lang="en-US" altLang="ja-JP" sz="462" dirty="0">
              <a:solidFill>
                <a:prstClr val="black"/>
              </a:solidFill>
              <a:latin typeface="HGｺﾞｼｯｸM" pitchFamily="49" charset="-128"/>
              <a:ea typeface="HGｺﾞｼｯｸM" pitchFamily="49" charset="-128"/>
            </a:endParaRPr>
          </a:p>
          <a:p>
            <a:pPr marL="109907" indent="-109907" defTabSz="805982"/>
            <a:r>
              <a:rPr lang="ja-JP" altLang="en-US" sz="969" dirty="0">
                <a:solidFill>
                  <a:prstClr val="black"/>
                </a:solidFill>
                <a:latin typeface="HGｺﾞｼｯｸM" pitchFamily="49" charset="-128"/>
                <a:ea typeface="HGｺﾞｼｯｸM" pitchFamily="49" charset="-128"/>
              </a:rPr>
              <a:t> ・特別地域加算　　　　　　　　</a:t>
            </a:r>
            <a:r>
              <a:rPr lang="ja-JP" altLang="en-US" sz="969" u="sng" dirty="0">
                <a:solidFill>
                  <a:prstClr val="black"/>
                </a:solidFill>
                <a:latin typeface="HGｺﾞｼｯｸM" pitchFamily="49" charset="-128"/>
                <a:ea typeface="HGｺﾞｼｯｸM" pitchFamily="49" charset="-128"/>
              </a:rPr>
              <a:t>＋</a:t>
            </a:r>
            <a:r>
              <a:rPr lang="en-US" altLang="ja-JP" sz="969" u="sng" dirty="0">
                <a:solidFill>
                  <a:prstClr val="black"/>
                </a:solidFill>
                <a:latin typeface="HGｺﾞｼｯｸM" pitchFamily="49" charset="-128"/>
                <a:ea typeface="HGｺﾞｼｯｸM" pitchFamily="49" charset="-128"/>
              </a:rPr>
              <a:t>15/100</a:t>
            </a:r>
          </a:p>
          <a:p>
            <a:pPr marL="109907" indent="-109907" defTabSz="805982"/>
            <a:endParaRPr lang="en-US" altLang="ja-JP" sz="969" u="sng" dirty="0">
              <a:solidFill>
                <a:prstClr val="black"/>
              </a:solidFill>
              <a:latin typeface="HGｺﾞｼｯｸM" pitchFamily="49" charset="-128"/>
              <a:ea typeface="HGｺﾞｼｯｸM" pitchFamily="49" charset="-128"/>
            </a:endParaRPr>
          </a:p>
          <a:p>
            <a:pPr marL="109907" indent="-109907" defTabSz="805982"/>
            <a:endParaRPr lang="en-US" altLang="ja-JP" sz="969" dirty="0">
              <a:solidFill>
                <a:prstClr val="black"/>
              </a:solidFill>
              <a:latin typeface="HGｺﾞｼｯｸM" pitchFamily="49" charset="-128"/>
              <a:ea typeface="HGｺﾞｼｯｸM" pitchFamily="49" charset="-128"/>
            </a:endParaRPr>
          </a:p>
          <a:p>
            <a:pPr marL="109907" indent="-109907" defTabSz="805982"/>
            <a:endParaRPr lang="en-US" altLang="ja-JP" sz="969" dirty="0">
              <a:solidFill>
                <a:prstClr val="black"/>
              </a:solidFill>
              <a:latin typeface="HGｺﾞｼｯｸM" pitchFamily="49" charset="-128"/>
              <a:ea typeface="HGｺﾞｼｯｸM" pitchFamily="49" charset="-128"/>
            </a:endParaRPr>
          </a:p>
          <a:p>
            <a:pPr marL="109907" indent="-109907" defTabSz="805982"/>
            <a:endParaRPr lang="ja-JP" altLang="en-US" sz="969" dirty="0">
              <a:solidFill>
                <a:prstClr val="black"/>
              </a:solidFill>
              <a:latin typeface="HGｺﾞｼｯｸM" pitchFamily="49" charset="-128"/>
              <a:ea typeface="HGｺﾞｼｯｸM" pitchFamily="49" charset="-128"/>
            </a:endParaRPr>
          </a:p>
        </p:txBody>
      </p:sp>
      <p:sp>
        <p:nvSpPr>
          <p:cNvPr id="13" name="角丸四角形 12"/>
          <p:cNvSpPr/>
          <p:nvPr/>
        </p:nvSpPr>
        <p:spPr>
          <a:xfrm>
            <a:off x="66472" y="1900215"/>
            <a:ext cx="4904345" cy="332345"/>
          </a:xfrm>
          <a:prstGeom prst="round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indent="152404" eaLnBrk="0" hangingPunct="0">
              <a:defRPr/>
            </a:pPr>
            <a:r>
              <a:rPr lang="ja-JP" altLang="en-US" sz="1015" dirty="0">
                <a:solidFill>
                  <a:prstClr val="black"/>
                </a:solidFill>
                <a:latin typeface="メイリオ" pitchFamily="50" charset="-128"/>
                <a:ea typeface="メイリオ" pitchFamily="50" charset="-128"/>
              </a:rPr>
              <a:t>（参考）　地域生活への移行に向けた支援の流れ（イメージ）</a:t>
            </a:r>
            <a:endParaRPr lang="en-US" altLang="ja-JP" sz="1015" dirty="0">
              <a:solidFill>
                <a:prstClr val="black"/>
              </a:solidFill>
              <a:latin typeface="メイリオ" pitchFamily="50" charset="-128"/>
              <a:ea typeface="メイリオ" pitchFamily="50" charset="-128"/>
            </a:endParaRPr>
          </a:p>
        </p:txBody>
      </p:sp>
      <p:sp>
        <p:nvSpPr>
          <p:cNvPr id="8" name="角丸四角形 7"/>
          <p:cNvSpPr/>
          <p:nvPr/>
        </p:nvSpPr>
        <p:spPr bwMode="auto">
          <a:xfrm>
            <a:off x="6920569" y="1966684"/>
            <a:ext cx="1440160" cy="210683"/>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33973" tIns="6793" rIns="33973" bIns="6793" numCol="1" rtlCol="0" anchor="ctr" anchorCtr="0" compatLnSpc="1">
            <a:prstTxWarp prst="textNoShape">
              <a:avLst/>
            </a:prstTxWarp>
          </a:bodyPr>
          <a:lstStyle/>
          <a:p>
            <a:pPr marL="109907" indent="-109907" algn="ctr" defTabSz="805982"/>
            <a:r>
              <a:rPr lang="ja-JP" altLang="en-US" sz="1662" dirty="0">
                <a:solidFill>
                  <a:prstClr val="black"/>
                </a:solidFill>
                <a:latin typeface="HGS創英角ﾎﾟｯﾌﾟ体" pitchFamily="50" charset="-128"/>
                <a:ea typeface="ＤＨＰ特太ゴシック体" pitchFamily="2" charset="-128"/>
              </a:rPr>
              <a:t>報 酬 単 価</a:t>
            </a:r>
          </a:p>
        </p:txBody>
      </p:sp>
      <p:sp>
        <p:nvSpPr>
          <p:cNvPr id="9" name="AutoShape 2"/>
          <p:cNvSpPr>
            <a:spLocks noChangeArrowheads="1"/>
          </p:cNvSpPr>
          <p:nvPr/>
        </p:nvSpPr>
        <p:spPr bwMode="auto">
          <a:xfrm>
            <a:off x="251082" y="474125"/>
            <a:ext cx="8707429" cy="500148"/>
          </a:xfrm>
          <a:prstGeom prst="bevel">
            <a:avLst>
              <a:gd name="adj" fmla="val 12500"/>
            </a:avLst>
          </a:prstGeom>
          <a:solidFill>
            <a:srgbClr val="FFFF66">
              <a:alpha val="47843"/>
            </a:srgbClr>
          </a:solidFill>
          <a:ln w="9525">
            <a:solidFill>
              <a:schemeClr val="tx1"/>
            </a:solidFill>
            <a:miter lim="800000"/>
            <a:headEnd/>
            <a:tailEnd/>
          </a:ln>
        </p:spPr>
        <p:txBody>
          <a:bodyPr wrap="square" anchor="ctr">
            <a:spAutoFit/>
          </a:bodyPr>
          <a:lstStyle/>
          <a:p>
            <a:pPr algn="ctr"/>
            <a:r>
              <a:rPr lang="ja-JP" altLang="en-US" sz="1846" dirty="0">
                <a:solidFill>
                  <a:srgbClr val="1F497D">
                    <a:lumMod val="50000"/>
                  </a:srgbClr>
                </a:solidFill>
                <a:ea typeface="ＤＨＰ特太ゴシック体" pitchFamily="2" charset="-128"/>
              </a:rPr>
              <a:t>地域相談支援（地域移行支援・地域定着支援）の概要</a:t>
            </a:r>
          </a:p>
        </p:txBody>
      </p:sp>
      <p:sp>
        <p:nvSpPr>
          <p:cNvPr id="10" name="角丸四角形 9"/>
          <p:cNvSpPr/>
          <p:nvPr/>
        </p:nvSpPr>
        <p:spPr>
          <a:xfrm>
            <a:off x="251082" y="1036119"/>
            <a:ext cx="8707429" cy="864096"/>
          </a:xfrm>
          <a:prstGeom prst="roundRect">
            <a:avLst/>
          </a:prstGeom>
          <a:solidFill>
            <a:schemeClr val="bg1"/>
          </a:solidFill>
          <a:ln w="3175">
            <a:solidFill>
              <a:schemeClr val="tx2">
                <a:lumMod val="50000"/>
              </a:schemeClr>
            </a:solidFill>
            <a:headEnd type="none" w="med" len="med"/>
            <a:tailEnd type="arrow"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vert="horz" rtlCol="0" anchor="ctr"/>
          <a:lstStyle/>
          <a:p>
            <a:r>
              <a:rPr lang="ja-JP" altLang="en-US" sz="1300" b="1" dirty="0">
                <a:solidFill>
                  <a:srgbClr val="1F497D">
                    <a:lumMod val="50000"/>
                  </a:srgbClr>
                </a:solidFill>
                <a:latin typeface="メイリオ" pitchFamily="50" charset="-128"/>
                <a:ea typeface="メイリオ" pitchFamily="50" charset="-128"/>
              </a:rPr>
              <a:t>　地域移行支援</a:t>
            </a:r>
            <a:r>
              <a:rPr lang="ja-JP" altLang="en-US" sz="1300" dirty="0">
                <a:solidFill>
                  <a:srgbClr val="1F497D">
                    <a:lumMod val="50000"/>
                  </a:srgbClr>
                </a:solidFill>
                <a:latin typeface="メイリオ" pitchFamily="50" charset="-128"/>
                <a:ea typeface="メイリオ" pitchFamily="50" charset="-128"/>
              </a:rPr>
              <a:t>・・・障害者支援施設、精神科病院、救護施設・更生施設、矯正施設等に入所又は入院している障害者を対象に住居</a:t>
            </a:r>
            <a:r>
              <a:rPr lang="ja-JP" altLang="en-US" sz="1300" dirty="0" smtClean="0">
                <a:solidFill>
                  <a:srgbClr val="1F497D">
                    <a:lumMod val="50000"/>
                  </a:srgbClr>
                </a:solidFill>
                <a:latin typeface="メイリオ" pitchFamily="50" charset="-128"/>
                <a:ea typeface="メイリオ" pitchFamily="50" charset="-128"/>
              </a:rPr>
              <a:t>の確保</a:t>
            </a:r>
            <a:r>
              <a:rPr lang="ja-JP" altLang="en-US" sz="1300" dirty="0">
                <a:solidFill>
                  <a:srgbClr val="1F497D">
                    <a:lumMod val="50000"/>
                  </a:srgbClr>
                </a:solidFill>
                <a:latin typeface="メイリオ" pitchFamily="50" charset="-128"/>
                <a:ea typeface="メイリオ" pitchFamily="50" charset="-128"/>
              </a:rPr>
              <a:t>その他の地域生活へ移行するための支援を行う。 </a:t>
            </a:r>
            <a:endParaRPr lang="en-US" altLang="ja-JP" sz="1300" dirty="0">
              <a:solidFill>
                <a:srgbClr val="1F497D">
                  <a:lumMod val="50000"/>
                </a:srgbClr>
              </a:solidFill>
              <a:latin typeface="メイリオ" pitchFamily="50" charset="-128"/>
              <a:ea typeface="メイリオ" pitchFamily="50" charset="-128"/>
            </a:endParaRPr>
          </a:p>
          <a:p>
            <a:r>
              <a:rPr lang="ja-JP" altLang="en-US" sz="1300" b="1" dirty="0">
                <a:solidFill>
                  <a:srgbClr val="1F497D">
                    <a:lumMod val="50000"/>
                  </a:srgbClr>
                </a:solidFill>
                <a:latin typeface="メイリオ" pitchFamily="50" charset="-128"/>
                <a:ea typeface="メイリオ" pitchFamily="50" charset="-128"/>
              </a:rPr>
              <a:t>　地域定着支援</a:t>
            </a:r>
            <a:r>
              <a:rPr lang="ja-JP" altLang="en-US" sz="1300" dirty="0">
                <a:solidFill>
                  <a:srgbClr val="1F497D">
                    <a:lumMod val="50000"/>
                  </a:srgbClr>
                </a:solidFill>
                <a:latin typeface="メイリオ" pitchFamily="50" charset="-128"/>
                <a:ea typeface="メイリオ" pitchFamily="50" charset="-128"/>
              </a:rPr>
              <a:t>・・・居宅において単身で生活している障害者等を対象に常時の連絡体制を確保し、緊急時には必要な支援を行う。</a:t>
            </a:r>
            <a:endParaRPr lang="en-US" altLang="ja-JP" sz="1300" dirty="0">
              <a:solidFill>
                <a:srgbClr val="1F497D">
                  <a:lumMod val="50000"/>
                </a:srgbClr>
              </a:solidFill>
              <a:latin typeface="メイリオ" pitchFamily="50" charset="-128"/>
              <a:ea typeface="メイリオ" pitchFamily="50" charset="-128"/>
            </a:endParaRPr>
          </a:p>
        </p:txBody>
      </p:sp>
      <p:graphicFrame>
        <p:nvGraphicFramePr>
          <p:cNvPr id="11" name="表 10"/>
          <p:cNvGraphicFramePr>
            <a:graphicFrameLocks noGrp="1"/>
          </p:cNvGraphicFramePr>
          <p:nvPr>
            <p:extLst/>
          </p:nvPr>
        </p:nvGraphicFramePr>
        <p:xfrm>
          <a:off x="384458" y="5556006"/>
          <a:ext cx="5849263" cy="731159"/>
        </p:xfrm>
        <a:graphic>
          <a:graphicData uri="http://schemas.openxmlformats.org/drawingml/2006/table">
            <a:tbl>
              <a:tblPr firstRow="1" bandRow="1">
                <a:tableStyleId>{BC89EF96-8CEA-46FF-86C4-4CE0E7609802}</a:tableStyleId>
              </a:tblPr>
              <a:tblGrid>
                <a:gridCol w="1496323">
                  <a:extLst>
                    <a:ext uri="{9D8B030D-6E8A-4147-A177-3AD203B41FA5}">
                      <a16:colId xmlns:a16="http://schemas.microsoft.com/office/drawing/2014/main" val="20000"/>
                    </a:ext>
                  </a:extLst>
                </a:gridCol>
                <a:gridCol w="2176470">
                  <a:extLst>
                    <a:ext uri="{9D8B030D-6E8A-4147-A177-3AD203B41FA5}">
                      <a16:colId xmlns:a16="http://schemas.microsoft.com/office/drawing/2014/main" val="20001"/>
                    </a:ext>
                  </a:extLst>
                </a:gridCol>
                <a:gridCol w="2176470">
                  <a:extLst>
                    <a:ext uri="{9D8B030D-6E8A-4147-A177-3AD203B41FA5}">
                      <a16:colId xmlns:a16="http://schemas.microsoft.com/office/drawing/2014/main" val="20002"/>
                    </a:ext>
                  </a:extLst>
                </a:gridCol>
              </a:tblGrid>
              <a:tr h="228133">
                <a:tc>
                  <a:txBody>
                    <a:bodyPr/>
                    <a:lstStyle/>
                    <a:p>
                      <a:endParaRPr kumimoji="1" lang="ja-JP" altLang="en-US" sz="800" b="0" dirty="0">
                        <a:solidFill>
                          <a:schemeClr val="bg1"/>
                        </a:solidFill>
                        <a:latin typeface="メイリオ" pitchFamily="50" charset="-128"/>
                        <a:ea typeface="メイリオ" pitchFamily="50" charset="-128"/>
                      </a:endParaRPr>
                    </a:p>
                  </a:txBody>
                  <a:tcPr marL="84406" marR="84406" marT="42203" marB="42203" anchor="ctr">
                    <a:solidFill>
                      <a:schemeClr val="tx2">
                        <a:lumMod val="60000"/>
                        <a:lumOff val="40000"/>
                      </a:schemeClr>
                    </a:solidFill>
                  </a:tcPr>
                </a:tc>
                <a:tc>
                  <a:txBody>
                    <a:bodyPr/>
                    <a:lstStyle/>
                    <a:p>
                      <a:pPr algn="ctr"/>
                      <a:r>
                        <a:rPr kumimoji="1" lang="ja-JP" altLang="en-US" sz="800" b="0" dirty="0" smtClean="0">
                          <a:solidFill>
                            <a:schemeClr val="bg1"/>
                          </a:solidFill>
                          <a:latin typeface="メイリオ" pitchFamily="50" charset="-128"/>
                          <a:ea typeface="メイリオ" pitchFamily="50" charset="-128"/>
                        </a:rPr>
                        <a:t>地域移行支援</a:t>
                      </a:r>
                      <a:endParaRPr kumimoji="1" lang="ja-JP" altLang="en-US" sz="800" b="0" dirty="0">
                        <a:solidFill>
                          <a:schemeClr val="bg1"/>
                        </a:solidFill>
                        <a:latin typeface="メイリオ" pitchFamily="50" charset="-128"/>
                        <a:ea typeface="メイリオ" pitchFamily="50" charset="-128"/>
                      </a:endParaRPr>
                    </a:p>
                  </a:txBody>
                  <a:tcPr marL="84406" marR="84406" marT="42203" marB="42203" anchor="ctr">
                    <a:solidFill>
                      <a:schemeClr val="tx2">
                        <a:lumMod val="60000"/>
                        <a:lumOff val="40000"/>
                      </a:schemeClr>
                    </a:solidFill>
                  </a:tcPr>
                </a:tc>
                <a:tc>
                  <a:txBody>
                    <a:bodyPr/>
                    <a:lstStyle/>
                    <a:p>
                      <a:pPr algn="ctr"/>
                      <a:r>
                        <a:rPr kumimoji="1" lang="ja-JP" altLang="en-US" sz="800" b="0" dirty="0" smtClean="0">
                          <a:solidFill>
                            <a:schemeClr val="bg1"/>
                          </a:solidFill>
                          <a:latin typeface="メイリオ" pitchFamily="50" charset="-128"/>
                          <a:ea typeface="メイリオ" pitchFamily="50" charset="-128"/>
                        </a:rPr>
                        <a:t>地域定着支援</a:t>
                      </a:r>
                      <a:endParaRPr kumimoji="1" lang="ja-JP" altLang="en-US" sz="800" b="0" dirty="0">
                        <a:solidFill>
                          <a:schemeClr val="bg1"/>
                        </a:solidFill>
                        <a:latin typeface="メイリオ" pitchFamily="50" charset="-128"/>
                        <a:ea typeface="メイリオ" pitchFamily="50" charset="-128"/>
                      </a:endParaRPr>
                    </a:p>
                  </a:txBody>
                  <a:tcPr marL="84406" marR="84406" marT="42203" marB="42203" anchor="ctr">
                    <a:solidFill>
                      <a:schemeClr val="tx2">
                        <a:lumMod val="60000"/>
                        <a:lumOff val="40000"/>
                      </a:schemeClr>
                    </a:solidFill>
                  </a:tcPr>
                </a:tc>
                <a:extLst>
                  <a:ext uri="{0D108BD9-81ED-4DB2-BD59-A6C34878D82A}">
                    <a16:rowId xmlns:a16="http://schemas.microsoft.com/office/drawing/2014/main" val="10000"/>
                  </a:ext>
                </a:extLst>
              </a:tr>
              <a:tr h="274893">
                <a:tc>
                  <a:txBody>
                    <a:bodyPr/>
                    <a:lstStyle/>
                    <a:p>
                      <a:pPr algn="ctr"/>
                      <a:r>
                        <a:rPr kumimoji="1" lang="ja-JP" altLang="en-US" sz="800" dirty="0" smtClean="0">
                          <a:latin typeface="メイリオ" pitchFamily="50" charset="-128"/>
                          <a:ea typeface="メイリオ" pitchFamily="50" charset="-128"/>
                        </a:rPr>
                        <a:t>事業所数</a:t>
                      </a:r>
                      <a:endParaRPr kumimoji="1" lang="ja-JP" altLang="en-US" sz="800" dirty="0">
                        <a:latin typeface="メイリオ" pitchFamily="50" charset="-128"/>
                        <a:ea typeface="メイリオ" pitchFamily="50" charset="-128"/>
                      </a:endParaRPr>
                    </a:p>
                  </a:txBody>
                  <a:tcPr marL="84406" marR="84406" marT="42203" marB="42203" anchor="ctr">
                    <a:solidFill>
                      <a:schemeClr val="bg1"/>
                    </a:solidFill>
                  </a:tcPr>
                </a:tc>
                <a:tc>
                  <a:txBody>
                    <a:bodyPr/>
                    <a:lstStyle/>
                    <a:p>
                      <a:pPr algn="r"/>
                      <a:r>
                        <a:rPr kumimoji="1" lang="ja-JP" altLang="en-US" sz="800" dirty="0" smtClean="0">
                          <a:latin typeface="メイリオ" pitchFamily="50" charset="-128"/>
                          <a:ea typeface="メイリオ" pitchFamily="50" charset="-128"/>
                        </a:rPr>
                        <a:t>３２９事業所</a:t>
                      </a:r>
                      <a:endParaRPr kumimoji="1" lang="ja-JP" altLang="en-US" sz="800" dirty="0">
                        <a:latin typeface="メイリオ" pitchFamily="50" charset="-128"/>
                        <a:ea typeface="メイリオ" pitchFamily="50" charset="-128"/>
                      </a:endParaRPr>
                    </a:p>
                  </a:txBody>
                  <a:tcPr marL="84406" marR="84406" marT="42203" marB="42203" anchor="ctr">
                    <a:solidFill>
                      <a:schemeClr val="bg1"/>
                    </a:solidFill>
                  </a:tcPr>
                </a:tc>
                <a:tc>
                  <a:txBody>
                    <a:bodyPr/>
                    <a:lstStyle/>
                    <a:p>
                      <a:pPr algn="r"/>
                      <a:r>
                        <a:rPr kumimoji="1" lang="ja-JP" altLang="en-US" sz="800" dirty="0" smtClean="0">
                          <a:latin typeface="メイリオ" pitchFamily="50" charset="-128"/>
                          <a:ea typeface="メイリオ" pitchFamily="50" charset="-128"/>
                        </a:rPr>
                        <a:t>４９９事業所</a:t>
                      </a:r>
                      <a:endParaRPr kumimoji="1" lang="ja-JP" altLang="en-US" sz="800" dirty="0">
                        <a:latin typeface="メイリオ" pitchFamily="50" charset="-128"/>
                        <a:ea typeface="メイリオ" pitchFamily="50" charset="-128"/>
                      </a:endParaRPr>
                    </a:p>
                  </a:txBody>
                  <a:tcPr marL="84406" marR="84406" marT="42203" marB="42203" anchor="ctr">
                    <a:solidFill>
                      <a:schemeClr val="bg1"/>
                    </a:solidFill>
                  </a:tcPr>
                </a:tc>
                <a:extLst>
                  <a:ext uri="{0D108BD9-81ED-4DB2-BD59-A6C34878D82A}">
                    <a16:rowId xmlns:a16="http://schemas.microsoft.com/office/drawing/2014/main" val="10001"/>
                  </a:ext>
                </a:extLst>
              </a:tr>
              <a:tr h="228133">
                <a:tc>
                  <a:txBody>
                    <a:bodyPr/>
                    <a:lstStyle/>
                    <a:p>
                      <a:pPr algn="ctr"/>
                      <a:r>
                        <a:rPr kumimoji="1" lang="ja-JP" altLang="en-US" sz="800" dirty="0" smtClean="0">
                          <a:latin typeface="メイリオ" pitchFamily="50" charset="-128"/>
                          <a:ea typeface="メイリオ" pitchFamily="50" charset="-128"/>
                        </a:rPr>
                        <a:t>利用者数</a:t>
                      </a:r>
                      <a:endParaRPr kumimoji="1" lang="ja-JP" altLang="en-US" sz="800" dirty="0">
                        <a:latin typeface="メイリオ" pitchFamily="50" charset="-128"/>
                        <a:ea typeface="メイリオ" pitchFamily="50" charset="-128"/>
                      </a:endParaRPr>
                    </a:p>
                  </a:txBody>
                  <a:tcPr marL="84406" marR="84406" marT="42203" marB="42203" anchor="ctr">
                    <a:solidFill>
                      <a:schemeClr val="bg1"/>
                    </a:solidFill>
                  </a:tcPr>
                </a:tc>
                <a:tc>
                  <a:txBody>
                    <a:bodyPr/>
                    <a:lstStyle/>
                    <a:p>
                      <a:pPr algn="r"/>
                      <a:r>
                        <a:rPr kumimoji="1" lang="ja-JP" altLang="en-US" sz="800" dirty="0" smtClean="0">
                          <a:latin typeface="メイリオ" pitchFamily="50" charset="-128"/>
                          <a:ea typeface="メイリオ" pitchFamily="50" charset="-128"/>
                        </a:rPr>
                        <a:t>６２０人</a:t>
                      </a:r>
                      <a:endParaRPr kumimoji="1" lang="ja-JP" altLang="en-US" sz="800" dirty="0">
                        <a:latin typeface="メイリオ" pitchFamily="50" charset="-128"/>
                        <a:ea typeface="メイリオ" pitchFamily="50" charset="-128"/>
                      </a:endParaRPr>
                    </a:p>
                  </a:txBody>
                  <a:tcPr marL="84406" marR="84406" marT="42203" marB="42203" anchor="ctr">
                    <a:solidFill>
                      <a:schemeClr val="bg1"/>
                    </a:solidFill>
                  </a:tcPr>
                </a:tc>
                <a:tc>
                  <a:txBody>
                    <a:bodyPr/>
                    <a:lstStyle/>
                    <a:p>
                      <a:pPr algn="r"/>
                      <a:r>
                        <a:rPr kumimoji="1" lang="ja-JP" altLang="en-US" sz="800" dirty="0" smtClean="0">
                          <a:latin typeface="メイリオ" pitchFamily="50" charset="-128"/>
                          <a:ea typeface="メイリオ" pitchFamily="50" charset="-128"/>
                        </a:rPr>
                        <a:t>３，１０７人</a:t>
                      </a:r>
                      <a:endParaRPr kumimoji="1" lang="ja-JP" altLang="en-US" sz="800" dirty="0">
                        <a:latin typeface="メイリオ" pitchFamily="50" charset="-128"/>
                        <a:ea typeface="メイリオ" pitchFamily="50" charset="-128"/>
                      </a:endParaRPr>
                    </a:p>
                  </a:txBody>
                  <a:tcPr marL="84406" marR="84406" marT="42203" marB="42203" anchor="ctr">
                    <a:solidFill>
                      <a:schemeClr val="bg1"/>
                    </a:solidFill>
                  </a:tcPr>
                </a:tc>
                <a:extLst>
                  <a:ext uri="{0D108BD9-81ED-4DB2-BD59-A6C34878D82A}">
                    <a16:rowId xmlns:a16="http://schemas.microsoft.com/office/drawing/2014/main" val="10002"/>
                  </a:ext>
                </a:extLst>
              </a:tr>
            </a:tbl>
          </a:graphicData>
        </a:graphic>
      </p:graphicFrame>
      <p:sp>
        <p:nvSpPr>
          <p:cNvPr id="12" name="テキスト ボックス 11"/>
          <p:cNvSpPr txBox="1"/>
          <p:nvPr/>
        </p:nvSpPr>
        <p:spPr>
          <a:xfrm>
            <a:off x="4839804" y="6287164"/>
            <a:ext cx="1395847" cy="220188"/>
          </a:xfrm>
          <a:prstGeom prst="rect">
            <a:avLst/>
          </a:prstGeom>
          <a:noFill/>
        </p:spPr>
        <p:txBody>
          <a:bodyPr wrap="square" rtlCol="0">
            <a:spAutoFit/>
          </a:bodyPr>
          <a:lstStyle/>
          <a:p>
            <a:r>
              <a:rPr lang="ja-JP" altLang="en-US" sz="831" dirty="0">
                <a:solidFill>
                  <a:prstClr val="black"/>
                </a:solidFill>
                <a:ea typeface="ＭＳ Ｐゴシック" charset="-128"/>
              </a:rPr>
              <a:t>国保連平成３０年８月実績</a:t>
            </a:r>
          </a:p>
        </p:txBody>
      </p:sp>
      <p:sp>
        <p:nvSpPr>
          <p:cNvPr id="15" name="Text Box 15"/>
          <p:cNvSpPr txBox="1">
            <a:spLocks noChangeArrowheads="1"/>
          </p:cNvSpPr>
          <p:nvPr/>
        </p:nvSpPr>
        <p:spPr bwMode="auto">
          <a:xfrm>
            <a:off x="78902"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50608" y="6492875"/>
            <a:ext cx="2057400" cy="365125"/>
          </a:xfrm>
        </p:spPr>
        <p:txBody>
          <a:bodyPr/>
          <a:lstStyle/>
          <a:p>
            <a:pPr>
              <a:defRPr/>
            </a:pPr>
            <a:fld id="{804D6B79-3AEB-42FE-A736-A41F7AEA0445}" type="slidenum">
              <a:rPr lang="en-US" altLang="ja-JP" smtClean="0"/>
              <a:pPr>
                <a:defRPr/>
              </a:pPr>
              <a:t>38</a:t>
            </a:fld>
            <a:endParaRPr lang="en-US" altLang="ja-JP" dirty="0"/>
          </a:p>
        </p:txBody>
      </p:sp>
    </p:spTree>
    <p:extLst>
      <p:ext uri="{BB962C8B-B14F-4D97-AF65-F5344CB8AC3E}">
        <p14:creationId xmlns:p14="http://schemas.microsoft.com/office/powerpoint/2010/main" val="3331446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56"/>
          <p:cNvSpPr>
            <a:spLocks noChangeArrowheads="1"/>
          </p:cNvSpPr>
          <p:nvPr/>
        </p:nvSpPr>
        <p:spPr bwMode="auto">
          <a:xfrm>
            <a:off x="118582" y="1059896"/>
            <a:ext cx="5782796" cy="2392881"/>
          </a:xfrm>
          <a:prstGeom prst="rect">
            <a:avLst/>
          </a:prstGeom>
          <a:solidFill>
            <a:schemeClr val="bg1">
              <a:alpha val="50196"/>
            </a:schemeClr>
          </a:solidFill>
          <a:ln w="38100" cmpd="dbl" algn="ctr">
            <a:solidFill>
              <a:schemeClr val="bg1">
                <a:lumMod val="65000"/>
              </a:schemeClr>
            </a:solidFill>
            <a:miter lim="800000"/>
            <a:headEnd/>
            <a:tailEnd/>
          </a:ln>
        </p:spPr>
        <p:txBody>
          <a:bodyPr lIns="84374" tIns="42187" rIns="84374" bIns="42187" anchor="ctr"/>
          <a:lstStyle/>
          <a:p>
            <a:pPr algn="ctr" defTabSz="843839"/>
            <a:endParaRPr lang="ja-JP" altLang="en-US" sz="1662" dirty="0">
              <a:solidFill>
                <a:srgbClr val="000000"/>
              </a:solidFill>
              <a:ea typeface="ＭＳ Ｐゴシック" charset="-128"/>
            </a:endParaRPr>
          </a:p>
        </p:txBody>
      </p:sp>
      <p:sp>
        <p:nvSpPr>
          <p:cNvPr id="43" name="AutoShape 2"/>
          <p:cNvSpPr>
            <a:spLocks noChangeArrowheads="1"/>
          </p:cNvSpPr>
          <p:nvPr/>
        </p:nvSpPr>
        <p:spPr bwMode="auto">
          <a:xfrm>
            <a:off x="118582" y="300275"/>
            <a:ext cx="8892480" cy="500148"/>
          </a:xfrm>
          <a:prstGeom prst="bevel">
            <a:avLst>
              <a:gd name="adj" fmla="val 12500"/>
            </a:avLst>
          </a:prstGeom>
          <a:solidFill>
            <a:srgbClr val="FFFF99"/>
          </a:solidFill>
          <a:ln w="9525">
            <a:solidFill>
              <a:schemeClr val="tx1"/>
            </a:solidFill>
            <a:miter lim="800000"/>
            <a:headEnd/>
            <a:tailEnd/>
          </a:ln>
        </p:spPr>
        <p:txBody>
          <a:bodyPr wrap="square" anchor="ctr">
            <a:spAutoFit/>
          </a:bodyPr>
          <a:lstStyle/>
          <a:p>
            <a:pPr algn="ctr"/>
            <a:r>
              <a:rPr lang="ja-JP" altLang="en-US" sz="1846" dirty="0">
                <a:solidFill>
                  <a:srgbClr val="2D2D8A">
                    <a:lumMod val="75000"/>
                  </a:srgbClr>
                </a:solidFill>
                <a:ea typeface="ＤＨＰ特太ゴシック体" pitchFamily="2" charset="-128"/>
              </a:rPr>
              <a:t>地域相談支援（地域移行支援・地域定着支援）の利用者数実績等</a:t>
            </a:r>
          </a:p>
        </p:txBody>
      </p:sp>
      <p:sp>
        <p:nvSpPr>
          <p:cNvPr id="71" name="角丸四角形 70"/>
          <p:cNvSpPr/>
          <p:nvPr/>
        </p:nvSpPr>
        <p:spPr>
          <a:xfrm>
            <a:off x="99667" y="891292"/>
            <a:ext cx="4054604" cy="332345"/>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52404" eaLnBrk="0" hangingPunct="0">
              <a:defRPr/>
            </a:pPr>
            <a:r>
              <a:rPr lang="ja-JP" altLang="en-US" sz="1385" dirty="0">
                <a:solidFill>
                  <a:srgbClr val="333399">
                    <a:lumMod val="75000"/>
                  </a:srgbClr>
                </a:solidFill>
                <a:latin typeface="HGPｺﾞｼｯｸM" pitchFamily="50" charset="-128"/>
                <a:ea typeface="ＤＨＰ特太ゴシック体" pitchFamily="2" charset="-128"/>
              </a:rPr>
              <a:t>◆ 障害福祉計画における見込量と実績</a:t>
            </a:r>
            <a:endParaRPr lang="en-US" altLang="ja-JP" sz="1385" dirty="0">
              <a:solidFill>
                <a:srgbClr val="333399">
                  <a:lumMod val="75000"/>
                </a:srgbClr>
              </a:solidFill>
              <a:latin typeface="HGPｺﾞｼｯｸM" pitchFamily="50" charset="-128"/>
              <a:ea typeface="ＤＨＰ特太ゴシック体" pitchFamily="2" charset="-128"/>
            </a:endParaRPr>
          </a:p>
        </p:txBody>
      </p:sp>
      <p:sp>
        <p:nvSpPr>
          <p:cNvPr id="73" name="角丸四角形 72"/>
          <p:cNvSpPr/>
          <p:nvPr/>
        </p:nvSpPr>
        <p:spPr>
          <a:xfrm>
            <a:off x="3242622" y="1339957"/>
            <a:ext cx="1661538" cy="199407"/>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969"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地域定着支援</a:t>
            </a:r>
          </a:p>
        </p:txBody>
      </p:sp>
      <p:sp>
        <p:nvSpPr>
          <p:cNvPr id="79" name="角丸四角形 78"/>
          <p:cNvSpPr/>
          <p:nvPr/>
        </p:nvSpPr>
        <p:spPr>
          <a:xfrm>
            <a:off x="106694" y="3561938"/>
            <a:ext cx="4054604" cy="332345"/>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52404" eaLnBrk="0" hangingPunct="0">
              <a:defRPr/>
            </a:pPr>
            <a:r>
              <a:rPr lang="ja-JP" altLang="en-US" sz="1385" dirty="0">
                <a:solidFill>
                  <a:srgbClr val="333399">
                    <a:lumMod val="75000"/>
                  </a:srgbClr>
                </a:solidFill>
                <a:latin typeface="HGPｺﾞｼｯｸM" pitchFamily="50" charset="-128"/>
                <a:ea typeface="ＤＨＰ特太ゴシック体" pitchFamily="2" charset="-128"/>
              </a:rPr>
              <a:t>◆ 障害別利用者数の推移（Ｈ２４</a:t>
            </a:r>
            <a:r>
              <a:rPr lang="en-US" altLang="ja-JP" sz="1385" dirty="0">
                <a:solidFill>
                  <a:srgbClr val="333399">
                    <a:lumMod val="75000"/>
                  </a:srgbClr>
                </a:solidFill>
                <a:latin typeface="HGPｺﾞｼｯｸM" pitchFamily="50" charset="-128"/>
                <a:ea typeface="ＤＨＰ特太ゴシック体" pitchFamily="2" charset="-128"/>
              </a:rPr>
              <a:t>.</a:t>
            </a:r>
            <a:r>
              <a:rPr lang="ja-JP" altLang="en-US" sz="1385" dirty="0">
                <a:solidFill>
                  <a:srgbClr val="333399">
                    <a:lumMod val="75000"/>
                  </a:srgbClr>
                </a:solidFill>
                <a:latin typeface="HGPｺﾞｼｯｸM" pitchFamily="50" charset="-128"/>
                <a:ea typeface="ＤＨＰ特太ゴシック体" pitchFamily="2" charset="-128"/>
              </a:rPr>
              <a:t>４～Ｈ３０</a:t>
            </a:r>
            <a:r>
              <a:rPr lang="en-US" altLang="ja-JP" sz="1385" dirty="0">
                <a:solidFill>
                  <a:srgbClr val="333399">
                    <a:lumMod val="75000"/>
                  </a:srgbClr>
                </a:solidFill>
                <a:latin typeface="HGPｺﾞｼｯｸM" pitchFamily="50" charset="-128"/>
                <a:ea typeface="ＤＨＰ特太ゴシック体" pitchFamily="2" charset="-128"/>
              </a:rPr>
              <a:t>.</a:t>
            </a:r>
            <a:r>
              <a:rPr lang="ja-JP" altLang="en-US" sz="1385" dirty="0">
                <a:solidFill>
                  <a:srgbClr val="333399">
                    <a:lumMod val="75000"/>
                  </a:srgbClr>
                </a:solidFill>
                <a:latin typeface="HGPｺﾞｼｯｸM" pitchFamily="50" charset="-128"/>
                <a:ea typeface="ＤＨＰ特太ゴシック体" pitchFamily="2" charset="-128"/>
              </a:rPr>
              <a:t>８）</a:t>
            </a:r>
            <a:endParaRPr lang="en-US" altLang="ja-JP" sz="1385" dirty="0">
              <a:solidFill>
                <a:srgbClr val="333399">
                  <a:lumMod val="75000"/>
                </a:srgbClr>
              </a:solidFill>
              <a:latin typeface="HGPｺﾞｼｯｸM" pitchFamily="50" charset="-128"/>
              <a:ea typeface="ＤＨＰ特太ゴシック体" pitchFamily="2" charset="-128"/>
            </a:endParaRPr>
          </a:p>
        </p:txBody>
      </p:sp>
      <p:sp>
        <p:nvSpPr>
          <p:cNvPr id="80" name="角丸四角形 79"/>
          <p:cNvSpPr/>
          <p:nvPr/>
        </p:nvSpPr>
        <p:spPr>
          <a:xfrm>
            <a:off x="5977305" y="893724"/>
            <a:ext cx="3033757" cy="332345"/>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indent="152404" eaLnBrk="0" hangingPunct="0">
              <a:defRPr/>
            </a:pPr>
            <a:r>
              <a:rPr lang="ja-JP" altLang="en-US" sz="1385" dirty="0">
                <a:solidFill>
                  <a:srgbClr val="333399">
                    <a:lumMod val="75000"/>
                  </a:srgbClr>
                </a:solidFill>
                <a:latin typeface="HGPｺﾞｼｯｸM" pitchFamily="50" charset="-128"/>
                <a:ea typeface="ＤＨＰ特太ゴシック体" pitchFamily="2" charset="-128"/>
              </a:rPr>
              <a:t>◆ 都道府県別利用者数（Ｈ３０</a:t>
            </a:r>
            <a:r>
              <a:rPr lang="en-US" altLang="ja-JP" sz="1385" dirty="0">
                <a:solidFill>
                  <a:srgbClr val="333399">
                    <a:lumMod val="75000"/>
                  </a:srgbClr>
                </a:solidFill>
                <a:latin typeface="HGPｺﾞｼｯｸM" pitchFamily="50" charset="-128"/>
                <a:ea typeface="ＤＨＰ特太ゴシック体" pitchFamily="2" charset="-128"/>
              </a:rPr>
              <a:t>.</a:t>
            </a:r>
            <a:r>
              <a:rPr lang="ja-JP" altLang="en-US" sz="1385" dirty="0">
                <a:solidFill>
                  <a:srgbClr val="333399">
                    <a:lumMod val="75000"/>
                  </a:srgbClr>
                </a:solidFill>
                <a:latin typeface="HGPｺﾞｼｯｸM" pitchFamily="50" charset="-128"/>
                <a:ea typeface="ＤＨＰ特太ゴシック体" pitchFamily="2" charset="-128"/>
              </a:rPr>
              <a:t>８）</a:t>
            </a:r>
            <a:endParaRPr lang="en-US" altLang="ja-JP" sz="1385" dirty="0">
              <a:solidFill>
                <a:srgbClr val="333399">
                  <a:lumMod val="75000"/>
                </a:srgbClr>
              </a:solidFill>
              <a:latin typeface="HGPｺﾞｼｯｸM" pitchFamily="50" charset="-128"/>
              <a:ea typeface="ＤＨＰ特太ゴシック体" pitchFamily="2" charset="-128"/>
            </a:endParaRPr>
          </a:p>
        </p:txBody>
      </p:sp>
      <p:sp>
        <p:nvSpPr>
          <p:cNvPr id="90" name="角丸四角形 89"/>
          <p:cNvSpPr/>
          <p:nvPr/>
        </p:nvSpPr>
        <p:spPr>
          <a:xfrm>
            <a:off x="317989" y="1331572"/>
            <a:ext cx="1661538" cy="199407"/>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969"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地域移行支援</a:t>
            </a:r>
          </a:p>
        </p:txBody>
      </p:sp>
      <p:sp>
        <p:nvSpPr>
          <p:cNvPr id="91" name="角丸四角形 90"/>
          <p:cNvSpPr/>
          <p:nvPr/>
        </p:nvSpPr>
        <p:spPr>
          <a:xfrm>
            <a:off x="3907311" y="4027220"/>
            <a:ext cx="1329378" cy="199407"/>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969"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969"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地域定着支援</a:t>
            </a:r>
          </a:p>
        </p:txBody>
      </p:sp>
      <p:sp>
        <p:nvSpPr>
          <p:cNvPr id="92" name="角丸四角形 91"/>
          <p:cNvSpPr/>
          <p:nvPr/>
        </p:nvSpPr>
        <p:spPr>
          <a:xfrm>
            <a:off x="916209" y="4027220"/>
            <a:ext cx="1329378" cy="199407"/>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969"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969"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地域移行支援</a:t>
            </a:r>
          </a:p>
        </p:txBody>
      </p:sp>
      <p:sp>
        <p:nvSpPr>
          <p:cNvPr id="28" name="テキスト ボックス 27"/>
          <p:cNvSpPr txBox="1"/>
          <p:nvPr/>
        </p:nvSpPr>
        <p:spPr>
          <a:xfrm>
            <a:off x="8360728" y="1240789"/>
            <a:ext cx="650334" cy="319446"/>
          </a:xfrm>
          <a:prstGeom prst="rect">
            <a:avLst/>
          </a:prstGeom>
          <a:noFill/>
        </p:spPr>
        <p:txBody>
          <a:bodyPr wrap="square" rtlCol="0">
            <a:spAutoFit/>
          </a:bodyPr>
          <a:lstStyle/>
          <a:p>
            <a:r>
              <a:rPr lang="ja-JP" altLang="en-US" sz="738" dirty="0">
                <a:latin typeface="+mn-ea"/>
              </a:rPr>
              <a:t>（単位：人）</a:t>
            </a:r>
            <a:endParaRPr kumimoji="1" lang="ja-JP" altLang="en-US" sz="738" dirty="0">
              <a:latin typeface="+mn-ea"/>
            </a:endParaRPr>
          </a:p>
        </p:txBody>
      </p:sp>
      <p:sp>
        <p:nvSpPr>
          <p:cNvPr id="34" name="左右矢印 33"/>
          <p:cNvSpPr/>
          <p:nvPr/>
        </p:nvSpPr>
        <p:spPr>
          <a:xfrm>
            <a:off x="384458" y="3131008"/>
            <a:ext cx="1683301" cy="325422"/>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738" dirty="0"/>
              <a:t>第４期障害福祉計画</a:t>
            </a:r>
          </a:p>
        </p:txBody>
      </p:sp>
      <p:sp>
        <p:nvSpPr>
          <p:cNvPr id="37" name="左右矢印 36"/>
          <p:cNvSpPr/>
          <p:nvPr/>
        </p:nvSpPr>
        <p:spPr>
          <a:xfrm>
            <a:off x="2090076" y="3096288"/>
            <a:ext cx="763971" cy="390560"/>
          </a:xfrm>
          <a:prstGeom prst="leftRightArrow">
            <a:avLst>
              <a:gd name="adj1" fmla="val 50000"/>
              <a:gd name="adj2" fmla="val 1938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738" dirty="0"/>
              <a:t>第５期障害福祉計画</a:t>
            </a:r>
          </a:p>
        </p:txBody>
      </p:sp>
      <p:sp>
        <p:nvSpPr>
          <p:cNvPr id="39" name="左右矢印 38"/>
          <p:cNvSpPr/>
          <p:nvPr/>
        </p:nvSpPr>
        <p:spPr>
          <a:xfrm>
            <a:off x="3309714" y="3151193"/>
            <a:ext cx="1683301" cy="325422"/>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738" dirty="0"/>
              <a:t>第４期障害福祉計画</a:t>
            </a:r>
          </a:p>
        </p:txBody>
      </p:sp>
      <p:sp>
        <p:nvSpPr>
          <p:cNvPr id="44" name="左右矢印 43"/>
          <p:cNvSpPr/>
          <p:nvPr/>
        </p:nvSpPr>
        <p:spPr>
          <a:xfrm>
            <a:off x="5015332" y="3116473"/>
            <a:ext cx="768669" cy="390560"/>
          </a:xfrm>
          <a:prstGeom prst="leftRightArrow">
            <a:avLst>
              <a:gd name="adj1" fmla="val 50000"/>
              <a:gd name="adj2" fmla="val 1938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738" dirty="0"/>
              <a:t>第５期障害福祉計画</a:t>
            </a:r>
          </a:p>
        </p:txBody>
      </p:sp>
      <p:cxnSp>
        <p:nvCxnSpPr>
          <p:cNvPr id="45" name="直線コネクタ 44"/>
          <p:cNvCxnSpPr/>
          <p:nvPr/>
        </p:nvCxnSpPr>
        <p:spPr>
          <a:xfrm>
            <a:off x="2067759" y="1567870"/>
            <a:ext cx="0" cy="1888560"/>
          </a:xfrm>
          <a:prstGeom prst="line">
            <a:avLst/>
          </a:prstGeom>
          <a:ln w="38100"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993015" y="1567870"/>
            <a:ext cx="0" cy="1888560"/>
          </a:xfrm>
          <a:prstGeom prst="line">
            <a:avLst/>
          </a:prstGeom>
          <a:ln w="38100"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5" name="グラフ 34"/>
          <p:cNvGraphicFramePr>
            <a:graphicFrameLocks/>
          </p:cNvGraphicFramePr>
          <p:nvPr>
            <p:extLst/>
          </p:nvPr>
        </p:nvGraphicFramePr>
        <p:xfrm>
          <a:off x="185365" y="4388251"/>
          <a:ext cx="2824615" cy="19938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グラフ 39"/>
          <p:cNvGraphicFramePr>
            <a:graphicFrameLocks/>
          </p:cNvGraphicFramePr>
          <p:nvPr>
            <p:extLst/>
          </p:nvPr>
        </p:nvGraphicFramePr>
        <p:xfrm>
          <a:off x="3033769" y="4388251"/>
          <a:ext cx="2824615" cy="1993846"/>
        </p:xfrm>
        <a:graphic>
          <a:graphicData uri="http://schemas.openxmlformats.org/drawingml/2006/chart">
            <c:chart xmlns:c="http://schemas.openxmlformats.org/drawingml/2006/chart" xmlns:r="http://schemas.openxmlformats.org/officeDocument/2006/relationships" r:id="rId4"/>
          </a:graphicData>
        </a:graphic>
      </p:graphicFrame>
      <p:grpSp>
        <p:nvGrpSpPr>
          <p:cNvPr id="41" name="グループ化 40"/>
          <p:cNvGrpSpPr/>
          <p:nvPr/>
        </p:nvGrpSpPr>
        <p:grpSpPr>
          <a:xfrm>
            <a:off x="6013839" y="1416555"/>
            <a:ext cx="1613647" cy="5147446"/>
            <a:chOff x="0" y="0"/>
            <a:chExt cx="1748118" cy="5576400"/>
          </a:xfrm>
        </p:grpSpPr>
        <p:graphicFrame>
          <p:nvGraphicFramePr>
            <p:cNvPr id="56" name="グラフ 55"/>
            <p:cNvGraphicFramePr>
              <a:graphicFrameLocks/>
            </p:cNvGraphicFramePr>
            <p:nvPr>
              <p:extLst/>
            </p:nvPr>
          </p:nvGraphicFramePr>
          <p:xfrm>
            <a:off x="0" y="0"/>
            <a:ext cx="1645200" cy="5576400"/>
          </p:xfrm>
          <a:graphic>
            <a:graphicData uri="http://schemas.openxmlformats.org/drawingml/2006/chart">
              <c:chart xmlns:c="http://schemas.openxmlformats.org/drawingml/2006/chart" xmlns:r="http://schemas.openxmlformats.org/officeDocument/2006/relationships" r:id="rId5"/>
            </a:graphicData>
          </a:graphic>
        </p:graphicFrame>
        <p:sp>
          <p:nvSpPr>
            <p:cNvPr id="57" name="テキスト ボックス 7"/>
            <p:cNvSpPr txBox="1"/>
            <p:nvPr/>
          </p:nvSpPr>
          <p:spPr>
            <a:xfrm>
              <a:off x="1299882" y="2868706"/>
              <a:ext cx="448236" cy="3025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738"/>
                <a:t>258</a:t>
              </a:r>
              <a:endParaRPr kumimoji="1" lang="ja-JP" altLang="en-US" sz="738"/>
            </a:p>
          </p:txBody>
        </p:sp>
      </p:grpSp>
      <p:grpSp>
        <p:nvGrpSpPr>
          <p:cNvPr id="42" name="グループ化 41"/>
          <p:cNvGrpSpPr/>
          <p:nvPr/>
        </p:nvGrpSpPr>
        <p:grpSpPr>
          <a:xfrm>
            <a:off x="7548831" y="1431275"/>
            <a:ext cx="1691969" cy="5147446"/>
            <a:chOff x="2772653" y="13607"/>
            <a:chExt cx="1832966" cy="5576400"/>
          </a:xfrm>
        </p:grpSpPr>
        <p:grpSp>
          <p:nvGrpSpPr>
            <p:cNvPr id="48" name="グループ化 47"/>
            <p:cNvGrpSpPr/>
            <p:nvPr/>
          </p:nvGrpSpPr>
          <p:grpSpPr>
            <a:xfrm>
              <a:off x="2772653" y="13607"/>
              <a:ext cx="1832966" cy="5576400"/>
              <a:chOff x="2772653" y="13607"/>
              <a:chExt cx="1832966" cy="5576400"/>
            </a:xfrm>
          </p:grpSpPr>
          <p:graphicFrame>
            <p:nvGraphicFramePr>
              <p:cNvPr id="50" name="グラフ 49"/>
              <p:cNvGraphicFramePr>
                <a:graphicFrameLocks/>
              </p:cNvGraphicFramePr>
              <p:nvPr>
                <p:extLst/>
              </p:nvPr>
            </p:nvGraphicFramePr>
            <p:xfrm>
              <a:off x="2772653" y="13607"/>
              <a:ext cx="1645200" cy="5576400"/>
            </p:xfrm>
            <a:graphic>
              <a:graphicData uri="http://schemas.openxmlformats.org/drawingml/2006/chart">
                <c:chart xmlns:c="http://schemas.openxmlformats.org/drawingml/2006/chart" xmlns:r="http://schemas.openxmlformats.org/officeDocument/2006/relationships" r:id="rId6"/>
              </a:graphicData>
            </a:graphic>
          </p:graphicFrame>
          <p:sp>
            <p:nvSpPr>
              <p:cNvPr id="51" name="テキスト ボックス 1"/>
              <p:cNvSpPr txBox="1"/>
              <p:nvPr/>
            </p:nvSpPr>
            <p:spPr>
              <a:xfrm>
                <a:off x="4157383" y="672351"/>
                <a:ext cx="448236" cy="3025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738"/>
                  <a:t>706</a:t>
                </a:r>
                <a:endParaRPr kumimoji="1" lang="ja-JP" altLang="en-US" sz="738"/>
              </a:p>
            </p:txBody>
          </p:sp>
        </p:grpSp>
        <p:sp>
          <p:nvSpPr>
            <p:cNvPr id="49" name="テキスト ボックス 10"/>
            <p:cNvSpPr txBox="1"/>
            <p:nvPr/>
          </p:nvSpPr>
          <p:spPr>
            <a:xfrm>
              <a:off x="4150977" y="1941019"/>
              <a:ext cx="448236" cy="3025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738"/>
                <a:t>214</a:t>
              </a:r>
              <a:endParaRPr kumimoji="1" lang="ja-JP" altLang="en-US" sz="738"/>
            </a:p>
          </p:txBody>
        </p:sp>
      </p:grpSp>
      <p:graphicFrame>
        <p:nvGraphicFramePr>
          <p:cNvPr id="58" name="グラフ 57"/>
          <p:cNvGraphicFramePr>
            <a:graphicFrameLocks/>
          </p:cNvGraphicFramePr>
          <p:nvPr>
            <p:extLst/>
          </p:nvPr>
        </p:nvGraphicFramePr>
        <p:xfrm>
          <a:off x="95893" y="1535599"/>
          <a:ext cx="2758154" cy="16615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9" name="グラフ 58"/>
          <p:cNvGraphicFramePr>
            <a:graphicFrameLocks/>
          </p:cNvGraphicFramePr>
          <p:nvPr>
            <p:extLst/>
          </p:nvPr>
        </p:nvGraphicFramePr>
        <p:xfrm>
          <a:off x="3009501" y="1503698"/>
          <a:ext cx="2758154" cy="1661538"/>
        </p:xfrm>
        <a:graphic>
          <a:graphicData uri="http://schemas.openxmlformats.org/drawingml/2006/chart">
            <c:chart xmlns:c="http://schemas.openxmlformats.org/drawingml/2006/chart" xmlns:r="http://schemas.openxmlformats.org/officeDocument/2006/relationships" r:id="rId8"/>
          </a:graphicData>
        </a:graphic>
      </p:graphicFrame>
      <p:sp>
        <p:nvSpPr>
          <p:cNvPr id="30" name="Text Box 15"/>
          <p:cNvSpPr txBox="1">
            <a:spLocks noChangeArrowheads="1"/>
          </p:cNvSpPr>
          <p:nvPr/>
        </p:nvSpPr>
        <p:spPr bwMode="auto">
          <a:xfrm>
            <a:off x="78902"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66231" y="6519187"/>
            <a:ext cx="2057400" cy="365125"/>
          </a:xfrm>
        </p:spPr>
        <p:txBody>
          <a:bodyPr/>
          <a:lstStyle/>
          <a:p>
            <a:pPr>
              <a:defRPr/>
            </a:pPr>
            <a:fld id="{F90A3C79-1AFD-481B-B685-7933BCD0898B}" type="slidenum">
              <a:rPr lang="en-US" altLang="ja-JP" smtClean="0"/>
              <a:pPr>
                <a:defRPr/>
              </a:pPr>
              <a:t>39</a:t>
            </a:fld>
            <a:endParaRPr lang="en-US" altLang="ja-JP" dirty="0"/>
          </a:p>
        </p:txBody>
      </p:sp>
    </p:spTree>
    <p:extLst>
      <p:ext uri="{BB962C8B-B14F-4D97-AF65-F5344CB8AC3E}">
        <p14:creationId xmlns:p14="http://schemas.microsoft.com/office/powerpoint/2010/main" val="1852597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78786" y="517282"/>
            <a:ext cx="8786446" cy="5836626"/>
          </a:xfrm>
        </p:spPr>
        <p:txBody>
          <a:bodyPr/>
          <a:lstStyle/>
          <a:p>
            <a:r>
              <a:rPr lang="en-US" altLang="ja-JP" sz="3323" dirty="0"/>
              <a:t>Ⅰ</a:t>
            </a:r>
            <a:r>
              <a:rPr lang="ja-JP" altLang="en-US" sz="3323" dirty="0"/>
              <a:t>　障害福祉施策の経緯と動向</a:t>
            </a:r>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20272" y="6430967"/>
            <a:ext cx="2057400" cy="365125"/>
          </a:xfrm>
        </p:spPr>
        <p:txBody>
          <a:bodyPr/>
          <a:lstStyle/>
          <a:p>
            <a:pPr>
              <a:defRPr/>
            </a:pPr>
            <a:fld id="{804D6B79-3AEB-42FE-A736-A41F7AEA0445}" type="slidenum">
              <a:rPr lang="en-US" altLang="ja-JP" smtClean="0"/>
              <a:pPr>
                <a:defRPr/>
              </a:pPr>
              <a:t>4</a:t>
            </a:fld>
            <a:endParaRPr lang="en-US" altLang="ja-JP" dirty="0"/>
          </a:p>
        </p:txBody>
      </p:sp>
    </p:spTree>
    <p:extLst>
      <p:ext uri="{BB962C8B-B14F-4D97-AF65-F5344CB8AC3E}">
        <p14:creationId xmlns:p14="http://schemas.microsoft.com/office/powerpoint/2010/main" val="1418714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5594210" y="4501963"/>
          <a:ext cx="3466876" cy="2008553"/>
        </p:xfrm>
        <a:graphic>
          <a:graphicData uri="http://schemas.openxmlformats.org/drawingml/2006/table">
            <a:tbl>
              <a:tblPr/>
              <a:tblGrid>
                <a:gridCol w="574080">
                  <a:extLst>
                    <a:ext uri="{9D8B030D-6E8A-4147-A177-3AD203B41FA5}">
                      <a16:colId xmlns:a16="http://schemas.microsoft.com/office/drawing/2014/main" val="777749970"/>
                    </a:ext>
                  </a:extLst>
                </a:gridCol>
                <a:gridCol w="125042">
                  <a:extLst>
                    <a:ext uri="{9D8B030D-6E8A-4147-A177-3AD203B41FA5}">
                      <a16:colId xmlns:a16="http://schemas.microsoft.com/office/drawing/2014/main" val="2182829336"/>
                    </a:ext>
                  </a:extLst>
                </a:gridCol>
                <a:gridCol w="757605">
                  <a:extLst>
                    <a:ext uri="{9D8B030D-6E8A-4147-A177-3AD203B41FA5}">
                      <a16:colId xmlns:a16="http://schemas.microsoft.com/office/drawing/2014/main" val="4075224534"/>
                    </a:ext>
                  </a:extLst>
                </a:gridCol>
                <a:gridCol w="458675">
                  <a:extLst>
                    <a:ext uri="{9D8B030D-6E8A-4147-A177-3AD203B41FA5}">
                      <a16:colId xmlns:a16="http://schemas.microsoft.com/office/drawing/2014/main" val="1371709986"/>
                    </a:ext>
                  </a:extLst>
                </a:gridCol>
                <a:gridCol w="517158">
                  <a:extLst>
                    <a:ext uri="{9D8B030D-6E8A-4147-A177-3AD203B41FA5}">
                      <a16:colId xmlns:a16="http://schemas.microsoft.com/office/drawing/2014/main" val="3889900334"/>
                    </a:ext>
                  </a:extLst>
                </a:gridCol>
                <a:gridCol w="517158">
                  <a:extLst>
                    <a:ext uri="{9D8B030D-6E8A-4147-A177-3AD203B41FA5}">
                      <a16:colId xmlns:a16="http://schemas.microsoft.com/office/drawing/2014/main" val="1838902684"/>
                    </a:ext>
                  </a:extLst>
                </a:gridCol>
                <a:gridCol w="517158">
                  <a:extLst>
                    <a:ext uri="{9D8B030D-6E8A-4147-A177-3AD203B41FA5}">
                      <a16:colId xmlns:a16="http://schemas.microsoft.com/office/drawing/2014/main" val="2503376554"/>
                    </a:ext>
                  </a:extLst>
                </a:gridCol>
              </a:tblGrid>
              <a:tr h="163537">
                <a:tc gridSpan="2">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r" fontAlgn="b"/>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（単位：人）</a:t>
                      </a:r>
                    </a:p>
                  </a:txBody>
                  <a:tcPr marL="8792" marR="8792" marT="8792" marB="0" anchor="b">
                    <a:lnL>
                      <a:noFill/>
                    </a:lnL>
                    <a:lnR>
                      <a:noFill/>
                    </a:lnR>
                    <a:lnT>
                      <a:noFill/>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820281835"/>
                  </a:ext>
                </a:extLst>
              </a:tr>
              <a:tr h="262011">
                <a:tc gridSpan="3">
                  <a:txBody>
                    <a:bodyPr/>
                    <a:lstStyle/>
                    <a:p>
                      <a:pPr algn="l" fontAlgn="ctr"/>
                      <a:r>
                        <a:rPr lang="ja-JP" altLang="en-US" sz="1700" b="0" i="0" u="none" strike="noStrike">
                          <a:solidFill>
                            <a:srgbClr val="000000"/>
                          </a:solidFill>
                          <a:effectLst/>
                          <a:latin typeface="Arial" panose="020B0604020202020204" pitchFamily="34" charset="0"/>
                          <a:ea typeface="ＭＳ Ｐゴシック" panose="020B0600070205080204" pitchFamily="50" charset="-128"/>
                        </a:rPr>
                        <a:t>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r>
                        <a:rPr lang="en-US" sz="600" b="0" i="0" u="none" strike="noStrike">
                          <a:solidFill>
                            <a:srgbClr val="000000"/>
                          </a:solidFill>
                          <a:effectLst/>
                          <a:latin typeface="メイリオ" panose="020B0604030504040204" pitchFamily="50" charset="-128"/>
                          <a:ea typeface="メイリオ" panose="020B0604030504040204" pitchFamily="50" charset="-128"/>
                        </a:rPr>
                        <a:t>H27.8</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600" b="0" i="0" u="none" strike="noStrike">
                          <a:solidFill>
                            <a:srgbClr val="000000"/>
                          </a:solidFill>
                          <a:effectLst/>
                          <a:latin typeface="メイリオ" panose="020B0604030504040204" pitchFamily="50" charset="-128"/>
                          <a:ea typeface="メイリオ" panose="020B0604030504040204" pitchFamily="50" charset="-128"/>
                        </a:rPr>
                        <a:t>H28.8</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600" b="0" i="0" u="none" strike="noStrike">
                          <a:solidFill>
                            <a:srgbClr val="000000"/>
                          </a:solidFill>
                          <a:effectLst/>
                          <a:latin typeface="メイリオ" panose="020B0604030504040204" pitchFamily="50" charset="-128"/>
                          <a:ea typeface="メイリオ" panose="020B0604030504040204" pitchFamily="50" charset="-128"/>
                        </a:rPr>
                        <a:t>H29.8</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600" b="0" i="0" u="none" strike="noStrike">
                          <a:solidFill>
                            <a:srgbClr val="000000"/>
                          </a:solidFill>
                          <a:effectLst/>
                          <a:latin typeface="メイリオ" panose="020B0604030504040204" pitchFamily="50" charset="-128"/>
                          <a:ea typeface="メイリオ" panose="020B0604030504040204" pitchFamily="50" charset="-128"/>
                        </a:rPr>
                        <a:t>H30.8</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extLst>
                  <a:ext uri="{0D108BD9-81ED-4DB2-BD59-A6C34878D82A}">
                    <a16:rowId xmlns:a16="http://schemas.microsoft.com/office/drawing/2014/main" val="498443396"/>
                  </a:ext>
                </a:extLst>
              </a:tr>
              <a:tr h="250014">
                <a:tc rowSpan="3">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グループホームの体験入居</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FF66CC"/>
                    </a:solidFill>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介護サービス包括型</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1,102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1,128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1,210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967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87184860"/>
                  </a:ext>
                </a:extLst>
              </a:tr>
              <a:tr h="25001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日中サービス支援型</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ー</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ー</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ー</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01397000"/>
                  </a:ext>
                </a:extLst>
              </a:tr>
              <a:tr h="25001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外部サービス利用型</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116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116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110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99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293193403"/>
                  </a:ext>
                </a:extLst>
              </a:tr>
              <a:tr h="250014">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地域移行支援</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FFC000"/>
                    </a:solidFill>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障害福祉サービスの体験利用（</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日目）</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41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62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51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64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36921990"/>
                  </a:ext>
                </a:extLst>
              </a:tr>
              <a:tr h="25001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障害福祉サービスの体験利用（</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6</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15</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日目）</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ー</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ー</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ー</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17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23698449"/>
                  </a:ext>
                </a:extLst>
              </a:tr>
              <a:tr h="12133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体験宿泊</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17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26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32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28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55840686"/>
                  </a:ext>
                </a:extLst>
              </a:tr>
              <a:tr h="205740">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体験宿泊（夜間支援を行う場合）</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24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32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29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39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3240019883"/>
                  </a:ext>
                </a:extLst>
              </a:tr>
            </a:tbl>
          </a:graphicData>
        </a:graphic>
      </p:graphicFrame>
      <p:sp>
        <p:nvSpPr>
          <p:cNvPr id="161" name="円/楕円 160"/>
          <p:cNvSpPr/>
          <p:nvPr/>
        </p:nvSpPr>
        <p:spPr>
          <a:xfrm rot="5400000">
            <a:off x="-236853" y="1908853"/>
            <a:ext cx="2726393" cy="2182814"/>
          </a:xfrm>
          <a:prstGeom prst="ellipse">
            <a:avLst/>
          </a:prstGeom>
          <a:solidFill>
            <a:srgbClr val="CCFF99">
              <a:alpha val="29020"/>
            </a:srgbClr>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85314" tIns="42658" rIns="85314" bIns="42658" anchor="ctr"/>
          <a:lstStyle/>
          <a:p>
            <a:pPr algn="ctr" defTabSz="853172">
              <a:defRPr/>
            </a:pPr>
            <a:endParaRPr lang="ja-JP" altLang="en-US" sz="1754" dirty="0">
              <a:solidFill>
                <a:srgbClr val="FFFFFF"/>
              </a:solidFill>
            </a:endParaRPr>
          </a:p>
        </p:txBody>
      </p:sp>
      <p:sp>
        <p:nvSpPr>
          <p:cNvPr id="3076" name="Text Box 9"/>
          <p:cNvSpPr txBox="1">
            <a:spLocks noChangeArrowheads="1"/>
          </p:cNvSpPr>
          <p:nvPr/>
        </p:nvSpPr>
        <p:spPr bwMode="auto">
          <a:xfrm>
            <a:off x="8222023" y="2266275"/>
            <a:ext cx="641350" cy="317989"/>
          </a:xfrm>
          <a:prstGeom prst="rect">
            <a:avLst/>
          </a:prstGeom>
          <a:noFill/>
          <a:ln w="9525">
            <a:noFill/>
            <a:miter lim="800000"/>
            <a:headEnd/>
            <a:tailEnd/>
          </a:ln>
        </p:spPr>
        <p:txBody>
          <a:bodyPr lIns="85285" tIns="42642" rIns="85285" bIns="42642"/>
          <a:lstStyle/>
          <a:p>
            <a:pPr algn="ctr" defTabSz="853172" eaLnBrk="0" hangingPunct="0"/>
            <a:r>
              <a:rPr lang="ja-JP" altLang="en-US" sz="1662" dirty="0">
                <a:solidFill>
                  <a:srgbClr val="000000"/>
                </a:solidFill>
                <a:latin typeface="Century" pitchFamily="18" charset="0"/>
                <a:ea typeface="HGPｺﾞｼｯｸM" pitchFamily="50" charset="-128"/>
              </a:rPr>
              <a:t>自宅</a:t>
            </a:r>
          </a:p>
        </p:txBody>
      </p:sp>
      <p:pic>
        <p:nvPicPr>
          <p:cNvPr id="3077" name="Picture 12"/>
          <p:cNvPicPr>
            <a:picLocks noChangeAspect="1" noChangeArrowheads="1"/>
          </p:cNvPicPr>
          <p:nvPr/>
        </p:nvPicPr>
        <p:blipFill>
          <a:blip r:embed="rId2" cstate="print"/>
          <a:srcRect/>
          <a:stretch>
            <a:fillRect/>
          </a:stretch>
        </p:blipFill>
        <p:spPr bwMode="auto">
          <a:xfrm>
            <a:off x="8161703" y="1707221"/>
            <a:ext cx="863586" cy="541165"/>
          </a:xfrm>
          <a:prstGeom prst="rect">
            <a:avLst/>
          </a:prstGeom>
          <a:noFill/>
          <a:ln w="9525">
            <a:noFill/>
            <a:miter lim="800000"/>
            <a:headEnd/>
            <a:tailEnd/>
          </a:ln>
        </p:spPr>
      </p:pic>
      <p:sp>
        <p:nvSpPr>
          <p:cNvPr id="3078" name="Text Box 8"/>
          <p:cNvSpPr txBox="1">
            <a:spLocks noChangeArrowheads="1"/>
          </p:cNvSpPr>
          <p:nvPr/>
        </p:nvSpPr>
        <p:spPr bwMode="auto">
          <a:xfrm>
            <a:off x="5594843" y="2362626"/>
            <a:ext cx="1295400" cy="281320"/>
          </a:xfrm>
          <a:prstGeom prst="rect">
            <a:avLst/>
          </a:prstGeom>
          <a:noFill/>
          <a:ln w="9525">
            <a:noFill/>
            <a:miter lim="800000"/>
            <a:headEnd/>
            <a:tailEnd/>
          </a:ln>
        </p:spPr>
        <p:txBody>
          <a:bodyPr lIns="85285" tIns="42642" rIns="85285" bIns="42642"/>
          <a:lstStyle/>
          <a:p>
            <a:pPr algn="ctr" defTabSz="853172" eaLnBrk="0" hangingPunct="0"/>
            <a:r>
              <a:rPr lang="ja-JP" altLang="en-US" sz="1200" dirty="0">
                <a:solidFill>
                  <a:srgbClr val="000000"/>
                </a:solidFill>
                <a:latin typeface="Century" pitchFamily="18" charset="0"/>
                <a:ea typeface="HGPｺﾞｼｯｸM" pitchFamily="50" charset="-128"/>
              </a:rPr>
              <a:t>グループホーム</a:t>
            </a:r>
            <a:endParaRPr lang="en-US" altLang="ja-JP" sz="1200" dirty="0">
              <a:solidFill>
                <a:srgbClr val="000000"/>
              </a:solidFill>
              <a:latin typeface="Century" pitchFamily="18" charset="0"/>
              <a:ea typeface="HGPｺﾞｼｯｸM" pitchFamily="50" charset="-128"/>
            </a:endParaRPr>
          </a:p>
        </p:txBody>
      </p:sp>
      <p:sp>
        <p:nvSpPr>
          <p:cNvPr id="3079" name="Text Box 8"/>
          <p:cNvSpPr txBox="1">
            <a:spLocks noChangeArrowheads="1"/>
          </p:cNvSpPr>
          <p:nvPr/>
        </p:nvSpPr>
        <p:spPr bwMode="auto">
          <a:xfrm>
            <a:off x="468321" y="2593902"/>
            <a:ext cx="1223963" cy="376603"/>
          </a:xfrm>
          <a:prstGeom prst="rect">
            <a:avLst/>
          </a:prstGeom>
          <a:noFill/>
          <a:ln w="9525">
            <a:noFill/>
            <a:miter lim="800000"/>
            <a:headEnd/>
            <a:tailEnd/>
          </a:ln>
        </p:spPr>
        <p:txBody>
          <a:bodyPr lIns="85285" tIns="42642" rIns="85285" bIns="42642"/>
          <a:lstStyle/>
          <a:p>
            <a:pPr algn="just" defTabSz="853172" eaLnBrk="0" hangingPunct="0"/>
            <a:r>
              <a:rPr lang="ja-JP" altLang="en-US" sz="1200" dirty="0">
                <a:solidFill>
                  <a:srgbClr val="000000"/>
                </a:solidFill>
                <a:latin typeface="Century" pitchFamily="18" charset="0"/>
                <a:ea typeface="HGPｺﾞｼｯｸM" pitchFamily="50" charset="-128"/>
              </a:rPr>
              <a:t>　精神科病院等</a:t>
            </a:r>
          </a:p>
        </p:txBody>
      </p:sp>
      <p:pic>
        <p:nvPicPr>
          <p:cNvPr id="3080" name="Picture 13"/>
          <p:cNvPicPr>
            <a:picLocks noChangeAspect="1" noChangeArrowheads="1"/>
          </p:cNvPicPr>
          <p:nvPr/>
        </p:nvPicPr>
        <p:blipFill>
          <a:blip r:embed="rId3" cstate="print"/>
          <a:srcRect/>
          <a:stretch>
            <a:fillRect/>
          </a:stretch>
        </p:blipFill>
        <p:spPr bwMode="auto">
          <a:xfrm>
            <a:off x="5630529" y="1611246"/>
            <a:ext cx="1173498" cy="760768"/>
          </a:xfrm>
          <a:prstGeom prst="rect">
            <a:avLst/>
          </a:prstGeom>
          <a:noFill/>
          <a:ln w="9525">
            <a:noFill/>
            <a:miter lim="800000"/>
            <a:headEnd/>
            <a:tailEnd/>
          </a:ln>
        </p:spPr>
      </p:pic>
      <p:cxnSp>
        <p:nvCxnSpPr>
          <p:cNvPr id="187" name="直線矢印コネクタ 186"/>
          <p:cNvCxnSpPr/>
          <p:nvPr/>
        </p:nvCxnSpPr>
        <p:spPr>
          <a:xfrm>
            <a:off x="1908176" y="1970475"/>
            <a:ext cx="3793796" cy="0"/>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9490" name="Picture 45" descr="http://www.printout.jp/clipart/clipart_d/11_keikan/01_street/gif/keikan_0017.gif"/>
          <p:cNvPicPr>
            <a:picLocks noChangeAspect="1" noChangeArrowheads="1"/>
          </p:cNvPicPr>
          <p:nvPr/>
        </p:nvPicPr>
        <p:blipFill>
          <a:blip r:embed="rId4" cstate="print"/>
          <a:srcRect/>
          <a:stretch>
            <a:fillRect/>
          </a:stretch>
        </p:blipFill>
        <p:spPr bwMode="auto">
          <a:xfrm>
            <a:off x="3680157" y="5532471"/>
            <a:ext cx="1668504" cy="694981"/>
          </a:xfrm>
          <a:prstGeom prst="rect">
            <a:avLst/>
          </a:prstGeom>
          <a:ln>
            <a:noFill/>
          </a:ln>
          <a:effectLst>
            <a:softEdge rad="112500"/>
          </a:effectLst>
        </p:spPr>
      </p:pic>
      <p:sp>
        <p:nvSpPr>
          <p:cNvPr id="72" name="Text Box 8"/>
          <p:cNvSpPr txBox="1">
            <a:spLocks noChangeArrowheads="1"/>
          </p:cNvSpPr>
          <p:nvPr/>
        </p:nvSpPr>
        <p:spPr bwMode="auto">
          <a:xfrm>
            <a:off x="3749268" y="6116634"/>
            <a:ext cx="1530282" cy="283379"/>
          </a:xfrm>
          <a:prstGeom prst="rect">
            <a:avLst/>
          </a:prstGeom>
          <a:noFill/>
          <a:ln w="9525">
            <a:noFill/>
            <a:miter lim="800000"/>
            <a:headEnd/>
            <a:tailEnd/>
          </a:ln>
        </p:spPr>
        <p:txBody>
          <a:bodyPr lIns="85285" tIns="42642" rIns="85285" bIns="42642"/>
          <a:lstStyle/>
          <a:p>
            <a:pPr algn="ctr" defTabSz="853172" eaLnBrk="0" hangingPunct="0">
              <a:defRPr/>
            </a:pPr>
            <a:r>
              <a:rPr lang="ja-JP" altLang="en-US" sz="1015" dirty="0">
                <a:solidFill>
                  <a:srgbClr val="000000"/>
                </a:solidFill>
                <a:latin typeface="Century" pitchFamily="18" charset="0"/>
                <a:ea typeface="HGPｺﾞｼｯｸM" pitchFamily="50" charset="-128"/>
              </a:rPr>
              <a:t>障害福祉サービス事業所</a:t>
            </a:r>
          </a:p>
        </p:txBody>
      </p:sp>
      <p:pic>
        <p:nvPicPr>
          <p:cNvPr id="3084" name="Picture 46" descr="http://www.printout.jp/clipart/clipart_d/11_keikan/01_street/gif/keikan_0015.gif"/>
          <p:cNvPicPr>
            <a:picLocks noChangeAspect="1" noChangeArrowheads="1"/>
          </p:cNvPicPr>
          <p:nvPr/>
        </p:nvPicPr>
        <p:blipFill>
          <a:blip r:embed="rId5" cstate="print"/>
          <a:srcRect/>
          <a:stretch>
            <a:fillRect/>
          </a:stretch>
        </p:blipFill>
        <p:spPr bwMode="auto">
          <a:xfrm>
            <a:off x="323851" y="2989616"/>
            <a:ext cx="1388579" cy="576666"/>
          </a:xfrm>
          <a:prstGeom prst="rect">
            <a:avLst/>
          </a:prstGeom>
          <a:noFill/>
          <a:ln w="9525">
            <a:noFill/>
            <a:miter lim="800000"/>
            <a:headEnd/>
            <a:tailEnd/>
          </a:ln>
        </p:spPr>
      </p:pic>
      <p:sp>
        <p:nvSpPr>
          <p:cNvPr id="3085" name="Text Box 8"/>
          <p:cNvSpPr txBox="1">
            <a:spLocks noChangeArrowheads="1"/>
          </p:cNvSpPr>
          <p:nvPr/>
        </p:nvSpPr>
        <p:spPr bwMode="auto">
          <a:xfrm>
            <a:off x="323859" y="3509863"/>
            <a:ext cx="1368426" cy="376604"/>
          </a:xfrm>
          <a:prstGeom prst="rect">
            <a:avLst/>
          </a:prstGeom>
          <a:noFill/>
          <a:ln w="9525">
            <a:noFill/>
            <a:miter lim="800000"/>
            <a:headEnd/>
            <a:tailEnd/>
          </a:ln>
        </p:spPr>
        <p:txBody>
          <a:bodyPr lIns="85285" tIns="42642" rIns="85285" bIns="42642"/>
          <a:lstStyle/>
          <a:p>
            <a:pPr algn="ctr" defTabSz="853172" eaLnBrk="0" hangingPunct="0"/>
            <a:r>
              <a:rPr lang="ja-JP" altLang="en-US" sz="1100" dirty="0">
                <a:solidFill>
                  <a:srgbClr val="000000"/>
                </a:solidFill>
                <a:latin typeface="Century" pitchFamily="18" charset="0"/>
                <a:ea typeface="HGPｺﾞｼｯｸM" pitchFamily="50" charset="-128"/>
              </a:rPr>
              <a:t>入所施設</a:t>
            </a:r>
            <a:endParaRPr lang="en-US" altLang="ja-JP" sz="1100" dirty="0">
              <a:solidFill>
                <a:srgbClr val="000000"/>
              </a:solidFill>
              <a:latin typeface="Century" pitchFamily="18" charset="0"/>
              <a:ea typeface="HGPｺﾞｼｯｸM" pitchFamily="50" charset="-128"/>
            </a:endParaRPr>
          </a:p>
          <a:p>
            <a:pPr algn="ctr" defTabSz="853172" eaLnBrk="0" hangingPunct="0"/>
            <a:r>
              <a:rPr lang="ja-JP" altLang="en-US" sz="1100" dirty="0">
                <a:solidFill>
                  <a:srgbClr val="000000"/>
                </a:solidFill>
                <a:latin typeface="Century" pitchFamily="18" charset="0"/>
                <a:ea typeface="HGPｺﾞｼｯｸM" pitchFamily="50" charset="-128"/>
              </a:rPr>
              <a:t>（生活介護等）</a:t>
            </a:r>
          </a:p>
        </p:txBody>
      </p:sp>
      <p:cxnSp>
        <p:nvCxnSpPr>
          <p:cNvPr id="121" name="直線コネクタ 120"/>
          <p:cNvCxnSpPr/>
          <p:nvPr/>
        </p:nvCxnSpPr>
        <p:spPr>
          <a:xfrm>
            <a:off x="1738317" y="3554557"/>
            <a:ext cx="444499" cy="0"/>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2771776" y="1970476"/>
            <a:ext cx="0" cy="1595804"/>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9" name="大かっこ 128"/>
          <p:cNvSpPr/>
          <p:nvPr/>
        </p:nvSpPr>
        <p:spPr>
          <a:xfrm>
            <a:off x="3257572" y="2238078"/>
            <a:ext cx="2444400" cy="1182069"/>
          </a:xfrm>
          <a:prstGeom prst="bracketPair">
            <a:avLst/>
          </a:prstGeom>
          <a:solidFill>
            <a:srgbClr val="FFCCFF">
              <a:alpha val="50196"/>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33231" tIns="42658" rIns="33231" bIns="42658" anchor="ctr"/>
          <a:lstStyle/>
          <a:p>
            <a:pPr defTabSz="853172">
              <a:defRPr/>
            </a:pPr>
            <a:r>
              <a:rPr lang="ja-JP" altLang="en-US" sz="9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共同生活住居への入居を希望している者が体験的な入居を行う場合の報酬</a:t>
            </a:r>
            <a:endParaRPr lang="en-US" altLang="ja-JP" sz="9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・介護サービス包括型：</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691</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272</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（障害支援区分別）</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・日中サービス支援型：</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1,128</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427</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（障害支援区分別）</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・外部サービス利用型：</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272</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3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連続</a:t>
            </a:r>
            <a:r>
              <a:rPr lang="en-US" altLang="ja-JP"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日以内かつ年</a:t>
            </a:r>
            <a:r>
              <a:rPr lang="en-US" altLang="ja-JP"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日以内</a:t>
            </a:r>
            <a:endParaRPr lang="en-US" altLang="ja-JP"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p:cNvSpPr/>
          <p:nvPr/>
        </p:nvSpPr>
        <p:spPr>
          <a:xfrm>
            <a:off x="3980422" y="1753455"/>
            <a:ext cx="998704" cy="398585"/>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2658" rIns="0" bIns="42658" anchor="ctr"/>
          <a:lstStyle/>
          <a:p>
            <a:pPr algn="ctr" defTabSz="853172">
              <a:defRPr/>
            </a:pPr>
            <a:r>
              <a:rPr lang="ja-JP" altLang="en-US"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lang="en-US" altLang="ja-JP"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53172">
              <a:defRPr/>
            </a:pPr>
            <a:r>
              <a:rPr lang="ja-JP" altLang="en-US"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の体験入居</a:t>
            </a:r>
            <a:endParaRPr lang="en-US" altLang="ja-JP"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0" name="大かっこ 129"/>
          <p:cNvSpPr/>
          <p:nvPr/>
        </p:nvSpPr>
        <p:spPr>
          <a:xfrm>
            <a:off x="3491618" y="4003452"/>
            <a:ext cx="2045589" cy="1063137"/>
          </a:xfrm>
          <a:prstGeom prst="bracketPair">
            <a:avLst/>
          </a:prstGeom>
          <a:solidFill>
            <a:srgbClr val="FFC000">
              <a:alpha val="50000"/>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66462" tIns="42658" rIns="0" bIns="42658" anchor="ctr"/>
          <a:lstStyle/>
          <a:p>
            <a:pPr defTabSz="853172">
              <a:defRPr/>
            </a:pPr>
            <a:r>
              <a:rPr lang="ja-JP" altLang="en-US"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体験宿泊加算</a:t>
            </a:r>
            <a:endParaRPr lang="en-US" altLang="ja-JP"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常時の連絡・支援体制を確保した上で、一人暮らしに向けた体験的な宿泊支援を行った場合　　</a:t>
            </a:r>
            <a:r>
              <a:rPr lang="ja-JP" altLang="en-US"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１５日が上限</a:t>
            </a:r>
            <a:endParaRPr lang="en-US" altLang="ja-JP"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障害福祉ｻｰﾋﾞｽ事業者へ委託可</a:t>
            </a: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endPar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単位（夜間支援を行う場合）</a:t>
            </a:r>
            <a:endPar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3864330" y="3534376"/>
            <a:ext cx="1300162" cy="398585"/>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85314" tIns="42658" rIns="85314" bIns="42658" anchor="ctr"/>
          <a:lstStyle/>
          <a:p>
            <a:pPr algn="ctr" defTabSz="853172">
              <a:defRPr/>
            </a:pP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853172">
              <a:defRPr/>
            </a:pP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（体験宿泊）</a:t>
            </a:r>
            <a:endPar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92" name="Text Box 9"/>
          <p:cNvSpPr txBox="1">
            <a:spLocks noChangeArrowheads="1"/>
          </p:cNvSpPr>
          <p:nvPr/>
        </p:nvSpPr>
        <p:spPr bwMode="auto">
          <a:xfrm>
            <a:off x="7464127" y="4103188"/>
            <a:ext cx="1296988" cy="317989"/>
          </a:xfrm>
          <a:prstGeom prst="rect">
            <a:avLst/>
          </a:prstGeom>
          <a:noFill/>
          <a:ln w="9525">
            <a:noFill/>
            <a:miter lim="800000"/>
            <a:headEnd/>
            <a:tailEnd/>
          </a:ln>
        </p:spPr>
        <p:txBody>
          <a:bodyPr lIns="85285" tIns="42642" rIns="85285" bIns="42642"/>
          <a:lstStyle/>
          <a:p>
            <a:pPr algn="just" defTabSz="853172" eaLnBrk="0" hangingPunct="0"/>
            <a:r>
              <a:rPr lang="ja-JP" altLang="en-US" sz="1400" dirty="0">
                <a:solidFill>
                  <a:srgbClr val="000000"/>
                </a:solidFill>
                <a:latin typeface="Century" pitchFamily="18" charset="0"/>
                <a:ea typeface="HGPｺﾞｼｯｸM" pitchFamily="50" charset="-128"/>
              </a:rPr>
              <a:t>体験宿泊の場</a:t>
            </a:r>
          </a:p>
        </p:txBody>
      </p:sp>
      <p:sp>
        <p:nvSpPr>
          <p:cNvPr id="147" name="角丸四角形 146"/>
          <p:cNvSpPr/>
          <p:nvPr/>
        </p:nvSpPr>
        <p:spPr>
          <a:xfrm>
            <a:off x="534989" y="4961326"/>
            <a:ext cx="1300162" cy="398585"/>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85314" tIns="42658" rIns="85314" bIns="42658" anchor="ctr"/>
          <a:lstStyle/>
          <a:p>
            <a:pPr algn="ctr" defTabSz="853172">
              <a:defRPr/>
            </a:pP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853172">
              <a:defRPr/>
            </a:pP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（体験利用）</a:t>
            </a:r>
            <a:endPar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大かっこ 147"/>
          <p:cNvSpPr/>
          <p:nvPr/>
        </p:nvSpPr>
        <p:spPr>
          <a:xfrm>
            <a:off x="169864" y="5359915"/>
            <a:ext cx="2187580" cy="1040102"/>
          </a:xfrm>
          <a:prstGeom prst="bracketPair">
            <a:avLst/>
          </a:prstGeom>
          <a:solidFill>
            <a:srgbClr val="FFC000">
              <a:alpha val="50000"/>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33231" tIns="42658" rIns="33231" bIns="42658" anchor="ctr"/>
          <a:lstStyle/>
          <a:p>
            <a:pPr defTabSz="853172">
              <a:lnSpc>
                <a:spcPts val="1200"/>
              </a:lnSpc>
              <a:defRPr/>
            </a:pPr>
            <a:r>
              <a:rPr lang="ja-JP" altLang="en-US"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障害福祉サービスの体験利用加算</a:t>
            </a:r>
            <a:endParaRPr lang="en-US" altLang="ja-JP"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lnSpc>
                <a:spcPts val="1200"/>
              </a:lnSpc>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地域移行支援事業者が障害福祉ｻｰﾋﾞｽ事業者へ委託し、障害福祉ｻｰﾋﾞｽの体験的な利用支援を行った場合　</a:t>
            </a:r>
            <a:r>
              <a:rPr lang="ja-JP" altLang="en-US"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１５日が上限</a:t>
            </a:r>
            <a:endParaRPr lang="en-US" altLang="ja-JP"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lnSpc>
                <a:spcPts val="1200"/>
              </a:lnSpc>
              <a:defRPr/>
            </a:pP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開始日～</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　</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500</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p>
          <a:p>
            <a:pPr defTabSz="853172">
              <a:lnSpc>
                <a:spcPts val="1200"/>
              </a:lnSpc>
              <a:defRPr/>
            </a:pP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15</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  </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250</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p>
        </p:txBody>
      </p:sp>
      <p:sp>
        <p:nvSpPr>
          <p:cNvPr id="164" name="AutoShape 57"/>
          <p:cNvSpPr>
            <a:spLocks noChangeArrowheads="1"/>
          </p:cNvSpPr>
          <p:nvPr/>
        </p:nvSpPr>
        <p:spPr bwMode="auto">
          <a:xfrm>
            <a:off x="5508104" y="4473960"/>
            <a:ext cx="3099973" cy="179176"/>
          </a:xfrm>
          <a:prstGeom prst="roundRect">
            <a:avLst>
              <a:gd name="adj" fmla="val 16667"/>
            </a:avLst>
          </a:prstGeom>
          <a:solidFill>
            <a:srgbClr val="FFFF99"/>
          </a:solidFill>
          <a:ln w="6350" algn="ctr">
            <a:solidFill>
              <a:schemeClr val="bg2"/>
            </a:solidFill>
            <a:round/>
            <a:headEnd/>
            <a:tailEnd/>
          </a:ln>
          <a:effectLst>
            <a:outerShdw dist="45791" dir="2021404" algn="ctr" rotWithShape="0">
              <a:schemeClr val="bg2">
                <a:alpha val="50000"/>
              </a:schemeClr>
            </a:outerShdw>
          </a:effectLst>
        </p:spPr>
        <p:txBody>
          <a:bodyPr lIns="85314" tIns="42658" rIns="85314" bIns="42658" anchor="ctr"/>
          <a:lstStyle/>
          <a:p>
            <a:pPr algn="ctr" defTabSz="853172">
              <a:spcBef>
                <a:spcPct val="50000"/>
              </a:spcBef>
              <a:defRPr/>
            </a:pPr>
            <a:r>
              <a:rPr lang="ja-JP" altLang="en-US" sz="800" b="1" dirty="0">
                <a:solidFill>
                  <a:srgbClr val="000000"/>
                </a:solidFill>
                <a:latin typeface="メイリオ" pitchFamily="50" charset="-128"/>
                <a:ea typeface="メイリオ" pitchFamily="50" charset="-128"/>
              </a:rPr>
              <a:t>体験入居・体験宿泊・体験利用の利用実績の推移</a:t>
            </a:r>
            <a:r>
              <a:rPr lang="ja-JP" altLang="en-US" sz="700" b="1" dirty="0">
                <a:solidFill>
                  <a:srgbClr val="000000"/>
                </a:solidFill>
                <a:latin typeface="メイリオ" pitchFamily="50" charset="-128"/>
                <a:ea typeface="メイリオ" pitchFamily="50" charset="-128"/>
              </a:rPr>
              <a:t>（国保連ﾃﾞｰﾀ）</a:t>
            </a:r>
            <a:endParaRPr lang="en-US" altLang="ja-JP" sz="700" b="1" dirty="0">
              <a:solidFill>
                <a:srgbClr val="000000"/>
              </a:solidFill>
              <a:latin typeface="メイリオ" pitchFamily="50" charset="-128"/>
              <a:ea typeface="メイリオ" pitchFamily="50" charset="-128"/>
            </a:endParaRPr>
          </a:p>
        </p:txBody>
      </p:sp>
      <p:cxnSp>
        <p:nvCxnSpPr>
          <p:cNvPr id="173" name="直線矢印コネクタ 172"/>
          <p:cNvCxnSpPr>
            <a:stCxn id="3077" idx="1"/>
          </p:cNvCxnSpPr>
          <p:nvPr/>
        </p:nvCxnSpPr>
        <p:spPr>
          <a:xfrm flipH="1" flipV="1">
            <a:off x="6732594" y="1970476"/>
            <a:ext cx="1429111" cy="7327"/>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flipV="1">
            <a:off x="1185072" y="4789140"/>
            <a:ext cx="72743" cy="17376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a:endCxn id="65" idx="1"/>
          </p:cNvCxnSpPr>
          <p:nvPr/>
        </p:nvCxnSpPr>
        <p:spPr>
          <a:xfrm>
            <a:off x="1738317" y="3728980"/>
            <a:ext cx="2126015" cy="469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角丸四角形 156"/>
          <p:cNvSpPr/>
          <p:nvPr/>
        </p:nvSpPr>
        <p:spPr>
          <a:xfrm>
            <a:off x="1936760" y="3098133"/>
            <a:ext cx="1103304" cy="734157"/>
          </a:xfrm>
          <a:prstGeom prst="roundRect">
            <a:avLst/>
          </a:prstGeom>
          <a:solidFill>
            <a:schemeClr val="bg1"/>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853172">
              <a:lnSpc>
                <a:spcPts val="1015"/>
              </a:lnSpc>
              <a:defRPr/>
            </a:pPr>
            <a:r>
              <a:rPr lang="ja-JP" altLang="en-US" sz="900" dirty="0">
                <a:solidFill>
                  <a:srgbClr val="000000"/>
                </a:solidFill>
                <a:latin typeface="+mn-ea"/>
              </a:rPr>
              <a:t>入所者が体験入居・体験宿泊を行う場合は、</a:t>
            </a:r>
            <a:r>
              <a:rPr lang="ja-JP" altLang="en-US" sz="900" b="1" dirty="0">
                <a:solidFill>
                  <a:srgbClr val="000000"/>
                </a:solidFill>
                <a:latin typeface="+mn-ea"/>
              </a:rPr>
              <a:t>入院・外泊時加算</a:t>
            </a:r>
            <a:r>
              <a:rPr lang="en-US" altLang="ja-JP" sz="900" b="1" dirty="0">
                <a:solidFill>
                  <a:srgbClr val="000000"/>
                </a:solidFill>
                <a:latin typeface="+mn-ea"/>
              </a:rPr>
              <a:t>(Ⅰ)</a:t>
            </a:r>
            <a:r>
              <a:rPr lang="ja-JP" altLang="en-US" sz="900" b="1" dirty="0">
                <a:solidFill>
                  <a:srgbClr val="000000"/>
                </a:solidFill>
                <a:latin typeface="+mn-ea"/>
              </a:rPr>
              <a:t>（</a:t>
            </a:r>
            <a:r>
              <a:rPr lang="en-US" altLang="ja-JP" sz="900" b="1" dirty="0">
                <a:solidFill>
                  <a:srgbClr val="000000"/>
                </a:solidFill>
                <a:latin typeface="+mn-ea"/>
              </a:rPr>
              <a:t>320</a:t>
            </a:r>
            <a:r>
              <a:rPr lang="ja-JP" altLang="en-US" sz="900" b="1" dirty="0">
                <a:solidFill>
                  <a:srgbClr val="000000"/>
                </a:solidFill>
                <a:latin typeface="+mn-ea"/>
              </a:rPr>
              <a:t>～</a:t>
            </a:r>
            <a:r>
              <a:rPr lang="en-US" altLang="ja-JP" sz="900" b="1" dirty="0">
                <a:solidFill>
                  <a:srgbClr val="000000"/>
                </a:solidFill>
                <a:latin typeface="+mn-ea"/>
              </a:rPr>
              <a:t>247</a:t>
            </a:r>
            <a:r>
              <a:rPr lang="ja-JP" altLang="en-US" sz="900" b="1" dirty="0">
                <a:solidFill>
                  <a:srgbClr val="000000"/>
                </a:solidFill>
                <a:latin typeface="+mn-ea"/>
              </a:rPr>
              <a:t>単位）</a:t>
            </a:r>
            <a:r>
              <a:rPr lang="ja-JP" altLang="en-US" sz="900" dirty="0">
                <a:solidFill>
                  <a:srgbClr val="000000"/>
                </a:solidFill>
                <a:latin typeface="+mn-ea"/>
              </a:rPr>
              <a:t>を算定可能</a:t>
            </a:r>
            <a:endParaRPr lang="en-US" altLang="ja-JP" sz="900" dirty="0">
              <a:solidFill>
                <a:srgbClr val="000000"/>
              </a:solidFill>
              <a:latin typeface="+mn-ea"/>
            </a:endParaRPr>
          </a:p>
        </p:txBody>
      </p:sp>
      <p:sp>
        <p:nvSpPr>
          <p:cNvPr id="194" name="フリーフォーム 193"/>
          <p:cNvSpPr/>
          <p:nvPr/>
        </p:nvSpPr>
        <p:spPr>
          <a:xfrm>
            <a:off x="4803793" y="2871693"/>
            <a:ext cx="1423987" cy="909269"/>
          </a:xfrm>
          <a:custGeom>
            <a:avLst/>
            <a:gdLst>
              <a:gd name="connsiteX0" fmla="*/ 0 w 1324377"/>
              <a:gd name="connsiteY0" fmla="*/ 772732 h 792050"/>
              <a:gd name="connsiteX1" fmla="*/ 579549 w 1324377"/>
              <a:gd name="connsiteY1" fmla="*/ 785611 h 792050"/>
              <a:gd name="connsiteX2" fmla="*/ 940157 w 1324377"/>
              <a:gd name="connsiteY2" fmla="*/ 734096 h 792050"/>
              <a:gd name="connsiteX3" fmla="*/ 1236372 w 1324377"/>
              <a:gd name="connsiteY3" fmla="*/ 515155 h 792050"/>
              <a:gd name="connsiteX4" fmla="*/ 1313645 w 1324377"/>
              <a:gd name="connsiteY4" fmla="*/ 244699 h 792050"/>
              <a:gd name="connsiteX5" fmla="*/ 1300766 w 1324377"/>
              <a:gd name="connsiteY5" fmla="*/ 0 h 7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377" h="792050">
                <a:moveTo>
                  <a:pt x="0" y="772732"/>
                </a:moveTo>
                <a:cubicBezTo>
                  <a:pt x="211428" y="782391"/>
                  <a:pt x="422856" y="792050"/>
                  <a:pt x="579549" y="785611"/>
                </a:cubicBezTo>
                <a:cubicBezTo>
                  <a:pt x="736242" y="779172"/>
                  <a:pt x="830687" y="779172"/>
                  <a:pt x="940157" y="734096"/>
                </a:cubicBezTo>
                <a:cubicBezTo>
                  <a:pt x="1049627" y="689020"/>
                  <a:pt x="1174124" y="596721"/>
                  <a:pt x="1236372" y="515155"/>
                </a:cubicBezTo>
                <a:cubicBezTo>
                  <a:pt x="1298620" y="433589"/>
                  <a:pt x="1302913" y="330558"/>
                  <a:pt x="1313645" y="244699"/>
                </a:cubicBezTo>
                <a:cubicBezTo>
                  <a:pt x="1324377" y="158840"/>
                  <a:pt x="1312571" y="79420"/>
                  <a:pt x="1300766" y="0"/>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204" name="AutoShape 5" descr="25%"/>
          <p:cNvSpPr>
            <a:spLocks noChangeArrowheads="1"/>
          </p:cNvSpPr>
          <p:nvPr/>
        </p:nvSpPr>
        <p:spPr bwMode="auto">
          <a:xfrm>
            <a:off x="422085" y="845819"/>
            <a:ext cx="8270989" cy="631806"/>
          </a:xfrm>
          <a:prstGeom prst="roundRect">
            <a:avLst>
              <a:gd name="adj" fmla="val 16667"/>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lIns="85314" tIns="42658" rIns="85314" bIns="42658" anchor="ctr"/>
          <a:lstStyle/>
          <a:p>
            <a:pPr defTabSz="853172">
              <a:defRPr/>
            </a:pPr>
            <a:r>
              <a:rPr lang="ja-JP" altLang="en-US" sz="1015" dirty="0">
                <a:solidFill>
                  <a:srgbClr val="333399">
                    <a:lumMod val="50000"/>
                  </a:srgbClr>
                </a:solidFill>
                <a:latin typeface="メイリオ" pitchFamily="50" charset="-128"/>
                <a:ea typeface="メイリオ" pitchFamily="50" charset="-128"/>
              </a:rPr>
              <a:t>　施設入所者等の</a:t>
            </a:r>
            <a:r>
              <a:rPr lang="ja-JP" altLang="ja-JP" sz="1015" dirty="0">
                <a:solidFill>
                  <a:srgbClr val="333399">
                    <a:lumMod val="50000"/>
                  </a:srgbClr>
                </a:solidFill>
                <a:latin typeface="メイリオ" pitchFamily="50" charset="-128"/>
                <a:ea typeface="メイリオ" pitchFamily="50" charset="-128"/>
              </a:rPr>
              <a:t>地域生活への移行を円滑に進めるためには、地域での生活に徐々に慣れていくことが重要であると考えられることから、</a:t>
            </a:r>
            <a:r>
              <a:rPr lang="ja-JP" altLang="ja-JP" sz="1015" b="1" dirty="0">
                <a:solidFill>
                  <a:srgbClr val="333399">
                    <a:lumMod val="50000"/>
                  </a:srgbClr>
                </a:solidFill>
                <a:latin typeface="メイリオ" pitchFamily="50" charset="-128"/>
                <a:ea typeface="メイリオ" pitchFamily="50" charset="-128"/>
              </a:rPr>
              <a:t>入所・入院中の段階から宿泊等の地域生活の体験ができるよう</a:t>
            </a:r>
            <a:r>
              <a:rPr lang="ja-JP" altLang="en-US" sz="1015" b="1" dirty="0">
                <a:solidFill>
                  <a:srgbClr val="333399">
                    <a:lumMod val="50000"/>
                  </a:srgbClr>
                </a:solidFill>
                <a:latin typeface="メイリオ" pitchFamily="50" charset="-128"/>
                <a:ea typeface="メイリオ" pitchFamily="50" charset="-128"/>
              </a:rPr>
              <a:t>グループホーム等の体験入居や体験宿泊、障害福祉サービスの体験利用を</a:t>
            </a:r>
            <a:endParaRPr lang="en-US" altLang="ja-JP" sz="1015" b="1" dirty="0">
              <a:solidFill>
                <a:srgbClr val="333399">
                  <a:lumMod val="50000"/>
                </a:srgbClr>
              </a:solidFill>
              <a:latin typeface="メイリオ" pitchFamily="50" charset="-128"/>
              <a:ea typeface="メイリオ" pitchFamily="50" charset="-128"/>
            </a:endParaRPr>
          </a:p>
          <a:p>
            <a:pPr defTabSz="853172">
              <a:defRPr/>
            </a:pPr>
            <a:r>
              <a:rPr lang="ja-JP" altLang="en-US" sz="1015" b="1" dirty="0">
                <a:solidFill>
                  <a:srgbClr val="333399">
                    <a:lumMod val="50000"/>
                  </a:srgbClr>
                </a:solidFill>
                <a:latin typeface="メイリオ" pitchFamily="50" charset="-128"/>
                <a:ea typeface="メイリオ" pitchFamily="50" charset="-128"/>
              </a:rPr>
              <a:t>促進</a:t>
            </a:r>
            <a:r>
              <a:rPr lang="ja-JP" altLang="en-US" sz="1015" dirty="0">
                <a:solidFill>
                  <a:srgbClr val="333399">
                    <a:lumMod val="50000"/>
                  </a:srgbClr>
                </a:solidFill>
                <a:latin typeface="メイリオ" pitchFamily="50" charset="-128"/>
                <a:ea typeface="メイリオ" pitchFamily="50" charset="-128"/>
              </a:rPr>
              <a:t>。また、グループホームの体験入居については、</a:t>
            </a:r>
            <a:r>
              <a:rPr lang="ja-JP" altLang="en-US" sz="1015" b="1" dirty="0">
                <a:solidFill>
                  <a:srgbClr val="333399">
                    <a:lumMod val="50000"/>
                  </a:srgbClr>
                </a:solidFill>
                <a:latin typeface="メイリオ" pitchFamily="50" charset="-128"/>
                <a:ea typeface="メイリオ" pitchFamily="50" charset="-128"/>
              </a:rPr>
              <a:t>家族と同居しながら自宅で生活する障害者も利用可能</a:t>
            </a:r>
            <a:r>
              <a:rPr lang="ja-JP" altLang="en-US" sz="1015" dirty="0">
                <a:solidFill>
                  <a:srgbClr val="333399">
                    <a:lumMod val="50000"/>
                  </a:srgbClr>
                </a:solidFill>
                <a:latin typeface="メイリオ" pitchFamily="50" charset="-128"/>
                <a:ea typeface="メイリオ" pitchFamily="50" charset="-128"/>
              </a:rPr>
              <a:t>。</a:t>
            </a:r>
            <a:endParaRPr lang="en-US" altLang="ja-JP" sz="1015" dirty="0">
              <a:solidFill>
                <a:srgbClr val="333399">
                  <a:lumMod val="50000"/>
                </a:srgbClr>
              </a:solidFill>
              <a:latin typeface="メイリオ" pitchFamily="50" charset="-128"/>
              <a:ea typeface="メイリオ" pitchFamily="50" charset="-128"/>
            </a:endParaRPr>
          </a:p>
        </p:txBody>
      </p:sp>
      <p:sp>
        <p:nvSpPr>
          <p:cNvPr id="3129" name="テキスト ボックス 221"/>
          <p:cNvSpPr>
            <a:spLocks noChangeArrowheads="1"/>
          </p:cNvSpPr>
          <p:nvPr/>
        </p:nvSpPr>
        <p:spPr bwMode="auto">
          <a:xfrm>
            <a:off x="102138" y="286094"/>
            <a:ext cx="8958949" cy="484493"/>
          </a:xfrm>
          <a:prstGeom prst="bevel">
            <a:avLst>
              <a:gd name="adj" fmla="val 12500"/>
            </a:avLst>
          </a:prstGeom>
          <a:solidFill>
            <a:srgbClr val="FFFF99"/>
          </a:solidFill>
          <a:ln w="3175">
            <a:solidFill>
              <a:schemeClr val="tx1"/>
            </a:solidFill>
            <a:miter lim="800000"/>
            <a:headEnd/>
            <a:tailEnd/>
          </a:ln>
        </p:spPr>
        <p:txBody>
          <a:bodyPr wrap="none" lIns="0" tIns="0" rIns="0" bIns="0" anchor="ctr"/>
          <a:lstStyle/>
          <a:p>
            <a:pPr algn="ctr" defTabSz="1236803"/>
            <a:r>
              <a:rPr lang="ja-JP" altLang="en-US" sz="1846" dirty="0">
                <a:solidFill>
                  <a:srgbClr val="333399">
                    <a:lumMod val="75000"/>
                  </a:srgbClr>
                </a:solidFill>
                <a:latin typeface="Arial"/>
                <a:ea typeface="ＤＨＰ特太ゴシック体" pitchFamily="2" charset="-128"/>
              </a:rPr>
              <a:t>施設入所者等の地域生活の体験に関する仕組み</a:t>
            </a:r>
          </a:p>
        </p:txBody>
      </p:sp>
      <p:sp>
        <p:nvSpPr>
          <p:cNvPr id="43" name="フリーフォーム 42"/>
          <p:cNvSpPr/>
          <p:nvPr/>
        </p:nvSpPr>
        <p:spPr>
          <a:xfrm>
            <a:off x="6804027" y="2636784"/>
            <a:ext cx="1008070" cy="1128793"/>
          </a:xfrm>
          <a:custGeom>
            <a:avLst/>
            <a:gdLst>
              <a:gd name="connsiteX0" fmla="*/ 351302 w 557364"/>
              <a:gd name="connsiteY0" fmla="*/ 1043189 h 1043189"/>
              <a:gd name="connsiteX1" fmla="*/ 480091 w 557364"/>
              <a:gd name="connsiteY1" fmla="*/ 965916 h 1043189"/>
              <a:gd name="connsiteX2" fmla="*/ 492970 w 557364"/>
              <a:gd name="connsiteY2" fmla="*/ 927279 h 1043189"/>
              <a:gd name="connsiteX3" fmla="*/ 518727 w 557364"/>
              <a:gd name="connsiteY3" fmla="*/ 875763 h 1043189"/>
              <a:gd name="connsiteX4" fmla="*/ 531606 w 557364"/>
              <a:gd name="connsiteY4" fmla="*/ 824248 h 1043189"/>
              <a:gd name="connsiteX5" fmla="*/ 557364 w 557364"/>
              <a:gd name="connsiteY5" fmla="*/ 746975 h 1043189"/>
              <a:gd name="connsiteX6" fmla="*/ 544485 w 557364"/>
              <a:gd name="connsiteY6" fmla="*/ 695459 h 1043189"/>
              <a:gd name="connsiteX7" fmla="*/ 518727 w 557364"/>
              <a:gd name="connsiteY7" fmla="*/ 618186 h 1043189"/>
              <a:gd name="connsiteX8" fmla="*/ 505848 w 557364"/>
              <a:gd name="connsiteY8" fmla="*/ 579549 h 1043189"/>
              <a:gd name="connsiteX9" fmla="*/ 454333 w 557364"/>
              <a:gd name="connsiteY9" fmla="*/ 502276 h 1043189"/>
              <a:gd name="connsiteX10" fmla="*/ 415696 w 557364"/>
              <a:gd name="connsiteY10" fmla="*/ 425003 h 1043189"/>
              <a:gd name="connsiteX11" fmla="*/ 351302 w 557364"/>
              <a:gd name="connsiteY11" fmla="*/ 347730 h 1043189"/>
              <a:gd name="connsiteX12" fmla="*/ 261150 w 557364"/>
              <a:gd name="connsiteY12" fmla="*/ 244699 h 1043189"/>
              <a:gd name="connsiteX13" fmla="*/ 235392 w 557364"/>
              <a:gd name="connsiteY13" fmla="*/ 206062 h 1043189"/>
              <a:gd name="connsiteX14" fmla="*/ 119482 w 557364"/>
              <a:gd name="connsiteY14" fmla="*/ 90152 h 1043189"/>
              <a:gd name="connsiteX15" fmla="*/ 42209 w 557364"/>
              <a:gd name="connsiteY15" fmla="*/ 38637 h 1043189"/>
              <a:gd name="connsiteX16" fmla="*/ 3572 w 557364"/>
              <a:gd name="connsiteY16" fmla="*/ 0 h 104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7364" h="1043189">
                <a:moveTo>
                  <a:pt x="351302" y="1043189"/>
                </a:moveTo>
                <a:cubicBezTo>
                  <a:pt x="444549" y="981023"/>
                  <a:pt x="400886" y="1005517"/>
                  <a:pt x="480091" y="965916"/>
                </a:cubicBezTo>
                <a:cubicBezTo>
                  <a:pt x="484384" y="953037"/>
                  <a:pt x="487622" y="939757"/>
                  <a:pt x="492970" y="927279"/>
                </a:cubicBezTo>
                <a:cubicBezTo>
                  <a:pt x="500533" y="909633"/>
                  <a:pt x="511986" y="893739"/>
                  <a:pt x="518727" y="875763"/>
                </a:cubicBezTo>
                <a:cubicBezTo>
                  <a:pt x="524942" y="859190"/>
                  <a:pt x="526520" y="841202"/>
                  <a:pt x="531606" y="824248"/>
                </a:cubicBezTo>
                <a:cubicBezTo>
                  <a:pt x="539408" y="798242"/>
                  <a:pt x="557364" y="746975"/>
                  <a:pt x="557364" y="746975"/>
                </a:cubicBezTo>
                <a:cubicBezTo>
                  <a:pt x="553071" y="729803"/>
                  <a:pt x="549571" y="712413"/>
                  <a:pt x="544485" y="695459"/>
                </a:cubicBezTo>
                <a:cubicBezTo>
                  <a:pt x="536683" y="669453"/>
                  <a:pt x="527313" y="643944"/>
                  <a:pt x="518727" y="618186"/>
                </a:cubicBezTo>
                <a:lnTo>
                  <a:pt x="505848" y="579549"/>
                </a:lnTo>
                <a:cubicBezTo>
                  <a:pt x="496059" y="550181"/>
                  <a:pt x="471505" y="528034"/>
                  <a:pt x="454333" y="502276"/>
                </a:cubicBezTo>
                <a:cubicBezTo>
                  <a:pt x="380518" y="391554"/>
                  <a:pt x="469013" y="531638"/>
                  <a:pt x="415696" y="425003"/>
                </a:cubicBezTo>
                <a:cubicBezTo>
                  <a:pt x="388080" y="369771"/>
                  <a:pt x="391183" y="399005"/>
                  <a:pt x="351302" y="347730"/>
                </a:cubicBezTo>
                <a:cubicBezTo>
                  <a:pt x="270395" y="243707"/>
                  <a:pt x="335947" y="294563"/>
                  <a:pt x="261150" y="244699"/>
                </a:cubicBezTo>
                <a:cubicBezTo>
                  <a:pt x="252564" y="231820"/>
                  <a:pt x="245675" y="217631"/>
                  <a:pt x="235392" y="206062"/>
                </a:cubicBezTo>
                <a:lnTo>
                  <a:pt x="119482" y="90152"/>
                </a:lnTo>
                <a:cubicBezTo>
                  <a:pt x="97592" y="68262"/>
                  <a:pt x="67967" y="55809"/>
                  <a:pt x="42209" y="38637"/>
                </a:cubicBezTo>
                <a:cubicBezTo>
                  <a:pt x="0" y="10498"/>
                  <a:pt x="3572" y="28358"/>
                  <a:pt x="3572"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3132" name="Text Box 8"/>
          <p:cNvSpPr txBox="1">
            <a:spLocks noChangeArrowheads="1"/>
          </p:cNvSpPr>
          <p:nvPr/>
        </p:nvSpPr>
        <p:spPr bwMode="auto">
          <a:xfrm>
            <a:off x="7696129" y="3364551"/>
            <a:ext cx="996946" cy="265235"/>
          </a:xfrm>
          <a:prstGeom prst="rect">
            <a:avLst/>
          </a:prstGeom>
          <a:solidFill>
            <a:schemeClr val="bg1"/>
          </a:solidFill>
          <a:ln w="9525">
            <a:noFill/>
            <a:miter lim="800000"/>
            <a:headEnd/>
            <a:tailEnd/>
          </a:ln>
        </p:spPr>
        <p:txBody>
          <a:bodyPr lIns="85285" tIns="42642" rIns="85285" bIns="42642"/>
          <a:lstStyle/>
          <a:p>
            <a:pPr algn="ctr" defTabSz="853172" eaLnBrk="0" hangingPunct="0"/>
            <a:r>
              <a:rPr lang="ja-JP" altLang="en-US" sz="923" dirty="0">
                <a:solidFill>
                  <a:srgbClr val="000000"/>
                </a:solidFill>
                <a:latin typeface="Century" pitchFamily="18" charset="0"/>
                <a:ea typeface="HGPｺﾞｼｯｸM" pitchFamily="50" charset="-128"/>
              </a:rPr>
              <a:t>地域生活へ移行</a:t>
            </a:r>
          </a:p>
        </p:txBody>
      </p:sp>
      <p:pic>
        <p:nvPicPr>
          <p:cNvPr id="3133" name="図 44" descr="MC900445564.WMF"/>
          <p:cNvPicPr>
            <a:picLocks noChangeAspect="1"/>
          </p:cNvPicPr>
          <p:nvPr/>
        </p:nvPicPr>
        <p:blipFill>
          <a:blip r:embed="rId6" cstate="print"/>
          <a:srcRect/>
          <a:stretch>
            <a:fillRect/>
          </a:stretch>
        </p:blipFill>
        <p:spPr bwMode="auto">
          <a:xfrm>
            <a:off x="7952189" y="2817508"/>
            <a:ext cx="414339" cy="561242"/>
          </a:xfrm>
          <a:prstGeom prst="rect">
            <a:avLst/>
          </a:prstGeom>
          <a:noFill/>
          <a:ln w="9525">
            <a:noFill/>
            <a:miter lim="800000"/>
            <a:headEnd/>
            <a:tailEnd/>
          </a:ln>
        </p:spPr>
      </p:pic>
      <p:pic>
        <p:nvPicPr>
          <p:cNvPr id="3134" name="Picture 67"/>
          <p:cNvPicPr>
            <a:picLocks noChangeAspect="1" noChangeArrowheads="1"/>
          </p:cNvPicPr>
          <p:nvPr/>
        </p:nvPicPr>
        <p:blipFill>
          <a:blip r:embed="rId7" cstate="print"/>
          <a:srcRect/>
          <a:stretch>
            <a:fillRect/>
          </a:stretch>
        </p:blipFill>
        <p:spPr bwMode="auto">
          <a:xfrm>
            <a:off x="577872" y="1839377"/>
            <a:ext cx="1046106" cy="797406"/>
          </a:xfrm>
          <a:prstGeom prst="rect">
            <a:avLst/>
          </a:prstGeom>
          <a:noFill/>
          <a:ln w="9525">
            <a:noFill/>
            <a:miter lim="800000"/>
            <a:headEnd/>
            <a:tailEnd/>
          </a:ln>
        </p:spPr>
      </p:pic>
      <p:cxnSp>
        <p:nvCxnSpPr>
          <p:cNvPr id="49" name="直線コネクタ 48"/>
          <p:cNvCxnSpPr/>
          <p:nvPr/>
        </p:nvCxnSpPr>
        <p:spPr>
          <a:xfrm>
            <a:off x="1655772" y="2303118"/>
            <a:ext cx="1403344"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円弧 70"/>
          <p:cNvSpPr/>
          <p:nvPr/>
        </p:nvSpPr>
        <p:spPr>
          <a:xfrm rot="9645752">
            <a:off x="168275" y="4942320"/>
            <a:ext cx="215900" cy="266700"/>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76" name="円弧 75"/>
          <p:cNvSpPr/>
          <p:nvPr/>
        </p:nvSpPr>
        <p:spPr>
          <a:xfrm rot="288763">
            <a:off x="2932113" y="2301697"/>
            <a:ext cx="215900" cy="266700"/>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77" name="円弧 76"/>
          <p:cNvSpPr/>
          <p:nvPr/>
        </p:nvSpPr>
        <p:spPr>
          <a:xfrm rot="15298665">
            <a:off x="210711" y="2228345"/>
            <a:ext cx="199292" cy="287337"/>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cxnSp>
        <p:nvCxnSpPr>
          <p:cNvPr id="79" name="直線コネクタ 78"/>
          <p:cNvCxnSpPr/>
          <p:nvPr/>
        </p:nvCxnSpPr>
        <p:spPr>
          <a:xfrm flipV="1">
            <a:off x="323859" y="2266279"/>
            <a:ext cx="211130" cy="1675"/>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69863" y="2436471"/>
            <a:ext cx="0" cy="2658208"/>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95299" y="5206045"/>
            <a:ext cx="282575"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933881" y="3886468"/>
            <a:ext cx="84260" cy="211014"/>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146426" y="2467285"/>
            <a:ext cx="0" cy="1261696"/>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8" name="角丸四角形 157"/>
          <p:cNvSpPr/>
          <p:nvPr/>
        </p:nvSpPr>
        <p:spPr>
          <a:xfrm>
            <a:off x="312244" y="4030806"/>
            <a:ext cx="1522906" cy="758334"/>
          </a:xfrm>
          <a:prstGeom prst="roundRect">
            <a:avLst/>
          </a:prstGeom>
          <a:solidFill>
            <a:schemeClr val="bg1"/>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0"/>
          <a:lstStyle/>
          <a:p>
            <a:pPr defTabSz="853172">
              <a:defRPr/>
            </a:pPr>
            <a:r>
              <a:rPr lang="ja-JP" altLang="en-US" sz="800" dirty="0">
                <a:solidFill>
                  <a:srgbClr val="000000"/>
                </a:solidFill>
                <a:latin typeface="+mn-ea"/>
              </a:rPr>
              <a:t>入所者が体験利用を行う場合、</a:t>
            </a:r>
            <a:r>
              <a:rPr lang="ja-JP" altLang="en-US" sz="800" b="1" dirty="0">
                <a:solidFill>
                  <a:srgbClr val="000000"/>
                </a:solidFill>
                <a:latin typeface="+mn-ea"/>
              </a:rPr>
              <a:t>障害福祉ｻｰﾋﾞｽの体験利用時支援加算</a:t>
            </a:r>
            <a:r>
              <a:rPr lang="ja-JP" altLang="en-US" sz="800" dirty="0">
                <a:solidFill>
                  <a:srgbClr val="000000"/>
                </a:solidFill>
                <a:latin typeface="+mn-ea"/>
              </a:rPr>
              <a:t>を算定可能</a:t>
            </a:r>
            <a:endParaRPr lang="en-US" altLang="ja-JP" sz="800" dirty="0">
              <a:solidFill>
                <a:srgbClr val="000000"/>
              </a:solidFill>
              <a:latin typeface="+mn-ea"/>
            </a:endParaRPr>
          </a:p>
          <a:p>
            <a:pPr defTabSz="853172">
              <a:defRPr/>
            </a:pPr>
            <a:r>
              <a:rPr lang="ja-JP" altLang="en-US" sz="800" dirty="0">
                <a:solidFill>
                  <a:srgbClr val="000000"/>
                </a:solidFill>
                <a:latin typeface="+mn-ea"/>
              </a:rPr>
              <a:t>　</a:t>
            </a:r>
            <a:r>
              <a:rPr lang="ja-JP" altLang="en-US" sz="800" dirty="0" smtClean="0">
                <a:solidFill>
                  <a:srgbClr val="000000"/>
                </a:solidFill>
                <a:latin typeface="+mn-ea"/>
              </a:rPr>
              <a:t> </a:t>
            </a:r>
            <a:r>
              <a:rPr lang="zh-TW" altLang="en-US" sz="800" b="1" dirty="0" smtClean="0">
                <a:solidFill>
                  <a:srgbClr val="000000"/>
                </a:solidFill>
                <a:latin typeface="ＭＳ Ｐゴシック" panose="020B0600070205080204" pitchFamily="50" charset="-128"/>
                <a:ea typeface="ＭＳ Ｐゴシック" panose="020B0600070205080204" pitchFamily="50" charset="-128"/>
              </a:rPr>
              <a:t>開始</a:t>
            </a:r>
            <a:r>
              <a:rPr lang="zh-TW" altLang="en-US" sz="800" b="1" dirty="0">
                <a:solidFill>
                  <a:srgbClr val="000000"/>
                </a:solidFill>
                <a:latin typeface="ＭＳ Ｐゴシック" panose="020B0600070205080204" pitchFamily="50" charset="-128"/>
                <a:ea typeface="ＭＳ Ｐゴシック" panose="020B0600070205080204" pitchFamily="50" charset="-128"/>
              </a:rPr>
              <a:t>日～</a:t>
            </a:r>
            <a:r>
              <a:rPr lang="en-US" altLang="zh-TW" sz="800" b="1" dirty="0">
                <a:solidFill>
                  <a:srgbClr val="000000"/>
                </a:solidFill>
                <a:latin typeface="ＭＳ Ｐゴシック" panose="020B0600070205080204" pitchFamily="50" charset="-128"/>
                <a:ea typeface="ＭＳ Ｐゴシック" panose="020B0600070205080204" pitchFamily="50" charset="-128"/>
              </a:rPr>
              <a:t>5</a:t>
            </a:r>
            <a:r>
              <a:rPr lang="zh-TW" altLang="en-US" sz="800" b="1" dirty="0">
                <a:solidFill>
                  <a:srgbClr val="000000"/>
                </a:solidFill>
                <a:latin typeface="ＭＳ Ｐゴシック" panose="020B0600070205080204" pitchFamily="50" charset="-128"/>
                <a:ea typeface="ＭＳ Ｐゴシック" panose="020B0600070205080204" pitchFamily="50" charset="-128"/>
              </a:rPr>
              <a:t>日目　</a:t>
            </a:r>
            <a:r>
              <a:rPr lang="en-US" altLang="zh-TW" sz="800" b="1" dirty="0">
                <a:solidFill>
                  <a:srgbClr val="000000"/>
                </a:solidFill>
                <a:latin typeface="ＭＳ Ｐゴシック" panose="020B0600070205080204" pitchFamily="50" charset="-128"/>
                <a:ea typeface="ＭＳ Ｐゴシック" panose="020B0600070205080204" pitchFamily="50" charset="-128"/>
              </a:rPr>
              <a:t>500</a:t>
            </a:r>
            <a:r>
              <a:rPr lang="zh-TW" altLang="en-US" sz="800" b="1" dirty="0">
                <a:solidFill>
                  <a:srgbClr val="000000"/>
                </a:solidFill>
                <a:latin typeface="ＭＳ Ｐゴシック" panose="020B0600070205080204" pitchFamily="50" charset="-128"/>
                <a:ea typeface="ＭＳ Ｐゴシック" panose="020B0600070205080204" pitchFamily="50" charset="-128"/>
              </a:rPr>
              <a:t>単位</a:t>
            </a:r>
          </a:p>
          <a:p>
            <a:pPr defTabSz="853172">
              <a:defRPr/>
            </a:pPr>
            <a:r>
              <a:rPr lang="zh-TW" altLang="en-US" sz="800" b="1" dirty="0">
                <a:solidFill>
                  <a:srgbClr val="000000"/>
                </a:solidFill>
                <a:latin typeface="ＭＳ Ｐゴシック" panose="020B0600070205080204" pitchFamily="50" charset="-128"/>
                <a:ea typeface="ＭＳ Ｐゴシック" panose="020B0600070205080204" pitchFamily="50" charset="-128"/>
              </a:rPr>
              <a:t>　</a:t>
            </a:r>
            <a:r>
              <a:rPr lang="ja-JP" altLang="en-US" sz="800" b="1" dirty="0">
                <a:solidFill>
                  <a:srgbClr val="000000"/>
                </a:solidFill>
                <a:latin typeface="ＭＳ Ｐゴシック" panose="020B0600070205080204" pitchFamily="50" charset="-128"/>
                <a:ea typeface="ＭＳ Ｐゴシック" panose="020B0600070205080204" pitchFamily="50" charset="-128"/>
              </a:rPr>
              <a:t>　</a:t>
            </a:r>
            <a:r>
              <a:rPr lang="en-US" altLang="zh-TW" sz="800" b="1" dirty="0">
                <a:solidFill>
                  <a:srgbClr val="000000"/>
                </a:solidFill>
                <a:latin typeface="ＭＳ Ｐゴシック" panose="020B0600070205080204" pitchFamily="50" charset="-128"/>
                <a:ea typeface="ＭＳ Ｐゴシック" panose="020B0600070205080204" pitchFamily="50" charset="-128"/>
              </a:rPr>
              <a:t>6</a:t>
            </a:r>
            <a:r>
              <a:rPr lang="zh-TW" altLang="en-US" sz="800" b="1" dirty="0">
                <a:solidFill>
                  <a:srgbClr val="000000"/>
                </a:solidFill>
                <a:latin typeface="ＭＳ Ｐゴシック" panose="020B0600070205080204" pitchFamily="50" charset="-128"/>
                <a:ea typeface="ＭＳ Ｐゴシック" panose="020B0600070205080204" pitchFamily="50" charset="-128"/>
              </a:rPr>
              <a:t>日目～</a:t>
            </a:r>
            <a:r>
              <a:rPr lang="en-US" altLang="zh-TW" sz="800" b="1" dirty="0">
                <a:solidFill>
                  <a:srgbClr val="000000"/>
                </a:solidFill>
                <a:latin typeface="ＭＳ Ｐゴシック" panose="020B0600070205080204" pitchFamily="50" charset="-128"/>
                <a:ea typeface="ＭＳ Ｐゴシック" panose="020B0600070205080204" pitchFamily="50" charset="-128"/>
              </a:rPr>
              <a:t>15</a:t>
            </a:r>
            <a:r>
              <a:rPr lang="zh-TW" altLang="en-US" sz="800" b="1" dirty="0">
                <a:solidFill>
                  <a:srgbClr val="000000"/>
                </a:solidFill>
                <a:latin typeface="ＭＳ Ｐゴシック" panose="020B0600070205080204" pitchFamily="50" charset="-128"/>
                <a:ea typeface="ＭＳ Ｐゴシック" panose="020B0600070205080204" pitchFamily="50" charset="-128"/>
              </a:rPr>
              <a:t>日目  </a:t>
            </a:r>
            <a:r>
              <a:rPr lang="en-US" altLang="zh-TW" sz="800" b="1" dirty="0">
                <a:solidFill>
                  <a:srgbClr val="000000"/>
                </a:solidFill>
                <a:latin typeface="ＭＳ Ｐゴシック" panose="020B0600070205080204" pitchFamily="50" charset="-128"/>
                <a:ea typeface="ＭＳ Ｐゴシック" panose="020B0600070205080204" pitchFamily="50" charset="-128"/>
              </a:rPr>
              <a:t>250</a:t>
            </a:r>
            <a:r>
              <a:rPr lang="zh-TW" altLang="en-US" sz="800" b="1" dirty="0">
                <a:solidFill>
                  <a:srgbClr val="000000"/>
                </a:solidFill>
                <a:latin typeface="ＭＳ Ｐゴシック" panose="020B0600070205080204" pitchFamily="50" charset="-128"/>
                <a:ea typeface="ＭＳ Ｐゴシック" panose="020B0600070205080204" pitchFamily="50" charset="-128"/>
              </a:rPr>
              <a:t>単位</a:t>
            </a:r>
          </a:p>
        </p:txBody>
      </p:sp>
      <p:sp>
        <p:nvSpPr>
          <p:cNvPr id="195" name="フリーフォーム 194"/>
          <p:cNvSpPr/>
          <p:nvPr/>
        </p:nvSpPr>
        <p:spPr>
          <a:xfrm>
            <a:off x="4873633" y="3964135"/>
            <a:ext cx="1874840" cy="196026"/>
          </a:xfrm>
          <a:custGeom>
            <a:avLst/>
            <a:gdLst>
              <a:gd name="connsiteX0" fmla="*/ 0 w 2640169"/>
              <a:gd name="connsiteY0" fmla="*/ 0 h 345583"/>
              <a:gd name="connsiteX1" fmla="*/ 25757 w 2640169"/>
              <a:gd name="connsiteY1" fmla="*/ 296214 h 345583"/>
              <a:gd name="connsiteX2" fmla="*/ 103031 w 2640169"/>
              <a:gd name="connsiteY2" fmla="*/ 296214 h 345583"/>
              <a:gd name="connsiteX3" fmla="*/ 2640169 w 2640169"/>
              <a:gd name="connsiteY3" fmla="*/ 309093 h 345583"/>
            </a:gdLst>
            <a:ahLst/>
            <a:cxnLst>
              <a:cxn ang="0">
                <a:pos x="connsiteX0" y="connsiteY0"/>
              </a:cxn>
              <a:cxn ang="0">
                <a:pos x="connsiteX1" y="connsiteY1"/>
              </a:cxn>
              <a:cxn ang="0">
                <a:pos x="connsiteX2" y="connsiteY2"/>
              </a:cxn>
              <a:cxn ang="0">
                <a:pos x="connsiteX3" y="connsiteY3"/>
              </a:cxn>
            </a:cxnLst>
            <a:rect l="l" t="t" r="r" b="b"/>
            <a:pathLst>
              <a:path w="2640169" h="345583">
                <a:moveTo>
                  <a:pt x="0" y="0"/>
                </a:moveTo>
                <a:cubicBezTo>
                  <a:pt x="4292" y="123422"/>
                  <a:pt x="8585" y="246845"/>
                  <a:pt x="25757" y="296214"/>
                </a:cubicBezTo>
                <a:cubicBezTo>
                  <a:pt x="42929" y="345583"/>
                  <a:pt x="103031" y="296214"/>
                  <a:pt x="103031" y="296214"/>
                </a:cubicBezTo>
                <a:lnTo>
                  <a:pt x="2640169" y="309093"/>
                </a:ln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pic>
        <p:nvPicPr>
          <p:cNvPr id="3125" name="Picture 5" descr="MCj04247600000[1]"/>
          <p:cNvPicPr>
            <a:picLocks noChangeAspect="1" noChangeArrowheads="1"/>
          </p:cNvPicPr>
          <p:nvPr/>
        </p:nvPicPr>
        <p:blipFill>
          <a:blip r:embed="rId8" cstate="print"/>
          <a:srcRect/>
          <a:stretch>
            <a:fillRect/>
          </a:stretch>
        </p:blipFill>
        <p:spPr bwMode="auto">
          <a:xfrm>
            <a:off x="6890243" y="3564659"/>
            <a:ext cx="696912" cy="697523"/>
          </a:xfrm>
          <a:prstGeom prst="rect">
            <a:avLst/>
          </a:prstGeom>
          <a:noFill/>
          <a:ln w="9525">
            <a:noFill/>
            <a:miter lim="800000"/>
            <a:headEnd/>
            <a:tailEnd/>
          </a:ln>
        </p:spPr>
      </p:pic>
      <p:sp>
        <p:nvSpPr>
          <p:cNvPr id="42" name="フリーフォーム 41"/>
          <p:cNvSpPr/>
          <p:nvPr/>
        </p:nvSpPr>
        <p:spPr>
          <a:xfrm>
            <a:off x="7696129" y="2643946"/>
            <a:ext cx="996946" cy="1418203"/>
          </a:xfrm>
          <a:custGeom>
            <a:avLst/>
            <a:gdLst>
              <a:gd name="connsiteX0" fmla="*/ 0 w 811369"/>
              <a:gd name="connsiteY0" fmla="*/ 1481071 h 1496959"/>
              <a:gd name="connsiteX1" fmla="*/ 180305 w 811369"/>
              <a:gd name="connsiteY1" fmla="*/ 1493950 h 1496959"/>
              <a:gd name="connsiteX2" fmla="*/ 257578 w 811369"/>
              <a:gd name="connsiteY2" fmla="*/ 1468192 h 1496959"/>
              <a:gd name="connsiteX3" fmla="*/ 296214 w 811369"/>
              <a:gd name="connsiteY3" fmla="*/ 1455313 h 1496959"/>
              <a:gd name="connsiteX4" fmla="*/ 334851 w 811369"/>
              <a:gd name="connsiteY4" fmla="*/ 1442434 h 1496959"/>
              <a:gd name="connsiteX5" fmla="*/ 386366 w 811369"/>
              <a:gd name="connsiteY5" fmla="*/ 1416677 h 1496959"/>
              <a:gd name="connsiteX6" fmla="*/ 425003 w 811369"/>
              <a:gd name="connsiteY6" fmla="*/ 1390919 h 1496959"/>
              <a:gd name="connsiteX7" fmla="*/ 463640 w 811369"/>
              <a:gd name="connsiteY7" fmla="*/ 1378040 h 1496959"/>
              <a:gd name="connsiteX8" fmla="*/ 489397 w 811369"/>
              <a:gd name="connsiteY8" fmla="*/ 1339403 h 1496959"/>
              <a:gd name="connsiteX9" fmla="*/ 566671 w 811369"/>
              <a:gd name="connsiteY9" fmla="*/ 1287888 h 1496959"/>
              <a:gd name="connsiteX10" fmla="*/ 592428 w 811369"/>
              <a:gd name="connsiteY10" fmla="*/ 1249251 h 1496959"/>
              <a:gd name="connsiteX11" fmla="*/ 656823 w 811369"/>
              <a:gd name="connsiteY11" fmla="*/ 1171978 h 1496959"/>
              <a:gd name="connsiteX12" fmla="*/ 669702 w 811369"/>
              <a:gd name="connsiteY12" fmla="*/ 1133341 h 1496959"/>
              <a:gd name="connsiteX13" fmla="*/ 695459 w 811369"/>
              <a:gd name="connsiteY13" fmla="*/ 1094705 h 1496959"/>
              <a:gd name="connsiteX14" fmla="*/ 746975 w 811369"/>
              <a:gd name="connsiteY14" fmla="*/ 965916 h 1496959"/>
              <a:gd name="connsiteX15" fmla="*/ 759854 w 811369"/>
              <a:gd name="connsiteY15" fmla="*/ 927279 h 1496959"/>
              <a:gd name="connsiteX16" fmla="*/ 772733 w 811369"/>
              <a:gd name="connsiteY16" fmla="*/ 888643 h 1496959"/>
              <a:gd name="connsiteX17" fmla="*/ 785612 w 811369"/>
              <a:gd name="connsiteY17" fmla="*/ 759854 h 1496959"/>
              <a:gd name="connsiteX18" fmla="*/ 811369 w 811369"/>
              <a:gd name="connsiteY18" fmla="*/ 579550 h 1496959"/>
              <a:gd name="connsiteX19" fmla="*/ 798490 w 811369"/>
              <a:gd name="connsiteY19" fmla="*/ 450761 h 1496959"/>
              <a:gd name="connsiteX20" fmla="*/ 785612 w 811369"/>
              <a:gd name="connsiteY20" fmla="*/ 399246 h 1496959"/>
              <a:gd name="connsiteX21" fmla="*/ 759854 w 811369"/>
              <a:gd name="connsiteY21" fmla="*/ 180305 h 1496959"/>
              <a:gd name="connsiteX22" fmla="*/ 746975 w 811369"/>
              <a:gd name="connsiteY22" fmla="*/ 115910 h 1496959"/>
              <a:gd name="connsiteX23" fmla="*/ 746975 w 811369"/>
              <a:gd name="connsiteY23" fmla="*/ 0 h 149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1369" h="1496959">
                <a:moveTo>
                  <a:pt x="0" y="1481071"/>
                </a:moveTo>
                <a:cubicBezTo>
                  <a:pt x="60102" y="1485364"/>
                  <a:pt x="120125" y="1496959"/>
                  <a:pt x="180305" y="1493950"/>
                </a:cubicBezTo>
                <a:cubicBezTo>
                  <a:pt x="207422" y="1492594"/>
                  <a:pt x="231820" y="1476778"/>
                  <a:pt x="257578" y="1468192"/>
                </a:cubicBezTo>
                <a:lnTo>
                  <a:pt x="296214" y="1455313"/>
                </a:lnTo>
                <a:cubicBezTo>
                  <a:pt x="309093" y="1451020"/>
                  <a:pt x="322709" y="1448505"/>
                  <a:pt x="334851" y="1442434"/>
                </a:cubicBezTo>
                <a:cubicBezTo>
                  <a:pt x="352023" y="1433848"/>
                  <a:pt x="369697" y="1426202"/>
                  <a:pt x="386366" y="1416677"/>
                </a:cubicBezTo>
                <a:cubicBezTo>
                  <a:pt x="399805" y="1408997"/>
                  <a:pt x="411158" y="1397841"/>
                  <a:pt x="425003" y="1390919"/>
                </a:cubicBezTo>
                <a:cubicBezTo>
                  <a:pt x="437145" y="1384848"/>
                  <a:pt x="450761" y="1382333"/>
                  <a:pt x="463640" y="1378040"/>
                </a:cubicBezTo>
                <a:cubicBezTo>
                  <a:pt x="472226" y="1365161"/>
                  <a:pt x="477310" y="1349072"/>
                  <a:pt x="489397" y="1339403"/>
                </a:cubicBezTo>
                <a:cubicBezTo>
                  <a:pt x="592571" y="1256862"/>
                  <a:pt x="455032" y="1421856"/>
                  <a:pt x="566671" y="1287888"/>
                </a:cubicBezTo>
                <a:cubicBezTo>
                  <a:pt x="576580" y="1275997"/>
                  <a:pt x="582519" y="1261142"/>
                  <a:pt x="592428" y="1249251"/>
                </a:cubicBezTo>
                <a:cubicBezTo>
                  <a:pt x="628034" y="1206523"/>
                  <a:pt x="632839" y="1219945"/>
                  <a:pt x="656823" y="1171978"/>
                </a:cubicBezTo>
                <a:cubicBezTo>
                  <a:pt x="662894" y="1159836"/>
                  <a:pt x="663631" y="1145483"/>
                  <a:pt x="669702" y="1133341"/>
                </a:cubicBezTo>
                <a:cubicBezTo>
                  <a:pt x="676624" y="1119497"/>
                  <a:pt x="687780" y="1108144"/>
                  <a:pt x="695459" y="1094705"/>
                </a:cubicBezTo>
                <a:cubicBezTo>
                  <a:pt x="725779" y="1041644"/>
                  <a:pt x="725865" y="1029244"/>
                  <a:pt x="746975" y="965916"/>
                </a:cubicBezTo>
                <a:lnTo>
                  <a:pt x="759854" y="927279"/>
                </a:lnTo>
                <a:lnTo>
                  <a:pt x="772733" y="888643"/>
                </a:lnTo>
                <a:cubicBezTo>
                  <a:pt x="777026" y="845713"/>
                  <a:pt x="780261" y="802665"/>
                  <a:pt x="785612" y="759854"/>
                </a:cubicBezTo>
                <a:cubicBezTo>
                  <a:pt x="793142" y="699611"/>
                  <a:pt x="811369" y="579550"/>
                  <a:pt x="811369" y="579550"/>
                </a:cubicBezTo>
                <a:cubicBezTo>
                  <a:pt x="807076" y="536620"/>
                  <a:pt x="804591" y="493471"/>
                  <a:pt x="798490" y="450761"/>
                </a:cubicBezTo>
                <a:cubicBezTo>
                  <a:pt x="795987" y="433239"/>
                  <a:pt x="788522" y="416705"/>
                  <a:pt x="785612" y="399246"/>
                </a:cubicBezTo>
                <a:cubicBezTo>
                  <a:pt x="773571" y="327000"/>
                  <a:pt x="770198" y="252711"/>
                  <a:pt x="759854" y="180305"/>
                </a:cubicBezTo>
                <a:cubicBezTo>
                  <a:pt x="756758" y="158635"/>
                  <a:pt x="748535" y="137744"/>
                  <a:pt x="746975" y="115910"/>
                </a:cubicBezTo>
                <a:cubicBezTo>
                  <a:pt x="744222" y="77372"/>
                  <a:pt x="746975" y="38637"/>
                  <a:pt x="746975"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66" name="角丸四角形 65"/>
          <p:cNvSpPr/>
          <p:nvPr/>
        </p:nvSpPr>
        <p:spPr>
          <a:xfrm>
            <a:off x="7043754" y="1774119"/>
            <a:ext cx="954077" cy="398585"/>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2658" rIns="0" bIns="42658" anchor="ctr"/>
          <a:lstStyle/>
          <a:p>
            <a:pPr algn="ctr" defTabSz="853172">
              <a:defRPr/>
            </a:pPr>
            <a:r>
              <a:rPr lang="ja-JP" altLang="en-US"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lang="en-US" altLang="ja-JP"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53172">
              <a:defRPr/>
            </a:pPr>
            <a:r>
              <a:rPr lang="ja-JP" altLang="en-US"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の体験入居</a:t>
            </a:r>
            <a:endParaRPr lang="en-US" altLang="ja-JP"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8" name="Picture 32" descr="ベッドメイキング/介護福祉士さん 風呂場/出迎え/スタッフ/食事の用意 無料クリップアート/フリーイラスト素材"/>
          <p:cNvPicPr>
            <a:picLocks noChangeAspect="1" noChangeArrowheads="1"/>
          </p:cNvPicPr>
          <p:nvPr/>
        </p:nvPicPr>
        <p:blipFill>
          <a:blip r:embed="rId9" cstate="print">
            <a:extLst/>
          </a:blip>
          <a:srcRect/>
          <a:stretch>
            <a:fillRect/>
          </a:stretch>
        </p:blipFill>
        <p:spPr bwMode="auto">
          <a:xfrm>
            <a:off x="2481577" y="4848631"/>
            <a:ext cx="895402" cy="520712"/>
          </a:xfrm>
          <a:prstGeom prst="rect">
            <a:avLst/>
          </a:prstGeom>
          <a:ln>
            <a:noFill/>
          </a:ln>
          <a:effectLst>
            <a:glow rad="127000">
              <a:schemeClr val="bg1"/>
            </a:glow>
            <a:softEdge rad="112500"/>
          </a:effectLst>
        </p:spPr>
      </p:pic>
      <p:sp>
        <p:nvSpPr>
          <p:cNvPr id="8" name="角丸四角形吹き出し 7"/>
          <p:cNvSpPr/>
          <p:nvPr/>
        </p:nvSpPr>
        <p:spPr>
          <a:xfrm>
            <a:off x="2112653" y="3860695"/>
            <a:ext cx="1262909" cy="365936"/>
          </a:xfrm>
          <a:prstGeom prst="wedgeRoundRectCallout">
            <a:avLst>
              <a:gd name="adj1" fmla="val -38471"/>
              <a:gd name="adj2" fmla="val -61987"/>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38" dirty="0">
                <a:solidFill>
                  <a:schemeClr val="tx1"/>
                </a:solidFill>
                <a:latin typeface="+mn-ea"/>
              </a:rPr>
              <a:t>地域生活支援拠点等の場合</a:t>
            </a:r>
            <a:r>
              <a:rPr lang="ja-JP" altLang="en-US" sz="738" dirty="0">
                <a:solidFill>
                  <a:schemeClr val="tx1"/>
                </a:solidFill>
                <a:latin typeface="+mn-ea"/>
              </a:rPr>
              <a:t>、体験宿泊支援加算（</a:t>
            </a:r>
            <a:r>
              <a:rPr lang="en-US" altLang="ja-JP" sz="738" dirty="0">
                <a:solidFill>
                  <a:schemeClr val="tx1"/>
                </a:solidFill>
                <a:latin typeface="+mn-ea"/>
              </a:rPr>
              <a:t>120</a:t>
            </a:r>
            <a:r>
              <a:rPr lang="ja-JP" altLang="en-US" sz="738" dirty="0">
                <a:solidFill>
                  <a:schemeClr val="tx1"/>
                </a:solidFill>
                <a:latin typeface="+mn-ea"/>
              </a:rPr>
              <a:t>単位）を算定可能</a:t>
            </a:r>
          </a:p>
        </p:txBody>
      </p:sp>
      <p:sp>
        <p:nvSpPr>
          <p:cNvPr id="57" name="フリーフォーム 56"/>
          <p:cNvSpPr/>
          <p:nvPr/>
        </p:nvSpPr>
        <p:spPr>
          <a:xfrm>
            <a:off x="1766645" y="5162088"/>
            <a:ext cx="1941261" cy="593329"/>
          </a:xfrm>
          <a:custGeom>
            <a:avLst/>
            <a:gdLst>
              <a:gd name="connsiteX0" fmla="*/ 0 w 1223683"/>
              <a:gd name="connsiteY0" fmla="*/ 22412 h 950259"/>
              <a:gd name="connsiteX1" fmla="*/ 524436 w 1223683"/>
              <a:gd name="connsiteY1" fmla="*/ 22412 h 950259"/>
              <a:gd name="connsiteX2" fmla="*/ 672353 w 1223683"/>
              <a:gd name="connsiteY2" fmla="*/ 156883 h 950259"/>
              <a:gd name="connsiteX3" fmla="*/ 658906 w 1223683"/>
              <a:gd name="connsiteY3" fmla="*/ 775448 h 950259"/>
              <a:gd name="connsiteX4" fmla="*/ 779930 w 1223683"/>
              <a:gd name="connsiteY4" fmla="*/ 923365 h 950259"/>
              <a:gd name="connsiteX5" fmla="*/ 1223683 w 1223683"/>
              <a:gd name="connsiteY5" fmla="*/ 936812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83" h="950259">
                <a:moveTo>
                  <a:pt x="0" y="22412"/>
                </a:moveTo>
                <a:cubicBezTo>
                  <a:pt x="206188" y="11206"/>
                  <a:pt x="412377" y="0"/>
                  <a:pt x="524436" y="22412"/>
                </a:cubicBezTo>
                <a:cubicBezTo>
                  <a:pt x="636495" y="44824"/>
                  <a:pt x="649941" y="31377"/>
                  <a:pt x="672353" y="156883"/>
                </a:cubicBezTo>
                <a:cubicBezTo>
                  <a:pt x="694765" y="282389"/>
                  <a:pt x="640977" y="647701"/>
                  <a:pt x="658906" y="775448"/>
                </a:cubicBezTo>
                <a:cubicBezTo>
                  <a:pt x="676835" y="903195"/>
                  <a:pt x="685801" y="896471"/>
                  <a:pt x="779930" y="923365"/>
                </a:cubicBezTo>
                <a:cubicBezTo>
                  <a:pt x="874060" y="950259"/>
                  <a:pt x="1048871" y="943535"/>
                  <a:pt x="1223683" y="936812"/>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3128" name="AutoShape 102"/>
          <p:cNvSpPr>
            <a:spLocks noChangeArrowheads="1"/>
          </p:cNvSpPr>
          <p:nvPr/>
        </p:nvSpPr>
        <p:spPr bwMode="auto">
          <a:xfrm>
            <a:off x="2481576" y="5276307"/>
            <a:ext cx="936624" cy="364881"/>
          </a:xfrm>
          <a:prstGeom prst="roundRect">
            <a:avLst>
              <a:gd name="adj" fmla="val 16667"/>
            </a:avLst>
          </a:prstGeom>
          <a:noFill/>
          <a:ln w="9525">
            <a:noFill/>
            <a:round/>
            <a:headEnd/>
            <a:tailEnd/>
          </a:ln>
        </p:spPr>
        <p:txBody>
          <a:bodyPr wrap="none" lIns="85314" tIns="42658" rIns="85314" bIns="42658" anchor="ctr"/>
          <a:lstStyle/>
          <a:p>
            <a:pPr algn="ctr" defTabSz="853172"/>
            <a:r>
              <a:rPr lang="ja-JP" altLang="en-US" sz="831" dirty="0">
                <a:solidFill>
                  <a:srgbClr val="000000"/>
                </a:solidFill>
                <a:latin typeface="メイリオ" pitchFamily="50" charset="-128"/>
                <a:ea typeface="メイリオ" pitchFamily="50" charset="-128"/>
              </a:rPr>
              <a:t>地域移行支援事業所</a:t>
            </a:r>
          </a:p>
        </p:txBody>
      </p:sp>
      <p:sp>
        <p:nvSpPr>
          <p:cNvPr id="60" name="角丸四角形吹き出し 59"/>
          <p:cNvSpPr/>
          <p:nvPr/>
        </p:nvSpPr>
        <p:spPr>
          <a:xfrm>
            <a:off x="1870034" y="4445725"/>
            <a:ext cx="912875" cy="302914"/>
          </a:xfrm>
          <a:prstGeom prst="wedgeRoundRectCallout">
            <a:avLst>
              <a:gd name="adj1" fmla="val -57449"/>
              <a:gd name="adj2" fmla="val -24034"/>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38" dirty="0">
                <a:solidFill>
                  <a:schemeClr val="tx1"/>
                </a:solidFill>
                <a:latin typeface="+mn-ea"/>
              </a:rPr>
              <a:t>地域生活支援拠点等の場合 ＋</a:t>
            </a:r>
            <a:r>
              <a:rPr kumimoji="1" lang="en-US" altLang="ja-JP" sz="738" dirty="0">
                <a:solidFill>
                  <a:schemeClr val="tx1"/>
                </a:solidFill>
                <a:latin typeface="+mn-ea"/>
              </a:rPr>
              <a:t>50</a:t>
            </a:r>
            <a:r>
              <a:rPr lang="ja-JP" altLang="en-US" sz="738" dirty="0">
                <a:solidFill>
                  <a:schemeClr val="tx1"/>
                </a:solidFill>
                <a:latin typeface="+mn-ea"/>
              </a:rPr>
              <a:t>単位</a:t>
            </a:r>
          </a:p>
        </p:txBody>
      </p:sp>
      <p:sp>
        <p:nvSpPr>
          <p:cNvPr id="61" name="角丸四角形吹き出し 60"/>
          <p:cNvSpPr/>
          <p:nvPr/>
        </p:nvSpPr>
        <p:spPr>
          <a:xfrm>
            <a:off x="2030454" y="6154796"/>
            <a:ext cx="934079" cy="311406"/>
          </a:xfrm>
          <a:prstGeom prst="wedgeRoundRectCallout">
            <a:avLst>
              <a:gd name="adj1" fmla="val -57567"/>
              <a:gd name="adj2" fmla="val -27579"/>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38" dirty="0">
                <a:solidFill>
                  <a:schemeClr val="tx1"/>
                </a:solidFill>
                <a:latin typeface="+mn-ea"/>
              </a:rPr>
              <a:t>地域生活支援拠点等の場合 </a:t>
            </a:r>
            <a:r>
              <a:rPr lang="ja-JP" altLang="en-US" sz="738" dirty="0">
                <a:solidFill>
                  <a:schemeClr val="tx1"/>
                </a:solidFill>
                <a:latin typeface="+mn-ea"/>
              </a:rPr>
              <a:t>＋</a:t>
            </a:r>
            <a:r>
              <a:rPr kumimoji="1" lang="en-US" altLang="ja-JP" sz="738" dirty="0">
                <a:solidFill>
                  <a:schemeClr val="tx1"/>
                </a:solidFill>
                <a:latin typeface="+mn-ea"/>
              </a:rPr>
              <a:t>50</a:t>
            </a:r>
            <a:r>
              <a:rPr lang="ja-JP" altLang="en-US" sz="738" dirty="0">
                <a:solidFill>
                  <a:schemeClr val="tx1"/>
                </a:solidFill>
                <a:latin typeface="+mn-ea"/>
              </a:rPr>
              <a:t>単位</a:t>
            </a:r>
          </a:p>
        </p:txBody>
      </p:sp>
      <p:sp>
        <p:nvSpPr>
          <p:cNvPr id="67" name="角丸四角形吹き出し 66"/>
          <p:cNvSpPr/>
          <p:nvPr/>
        </p:nvSpPr>
        <p:spPr>
          <a:xfrm>
            <a:off x="4023334" y="5066593"/>
            <a:ext cx="912875" cy="302914"/>
          </a:xfrm>
          <a:prstGeom prst="wedgeRoundRectCallout">
            <a:avLst>
              <a:gd name="adj1" fmla="val -36613"/>
              <a:gd name="adj2" fmla="val -57393"/>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38" dirty="0">
                <a:solidFill>
                  <a:schemeClr val="tx1"/>
                </a:solidFill>
                <a:latin typeface="+mn-ea"/>
              </a:rPr>
              <a:t>地域生活支援拠点等の場合 ＋</a:t>
            </a:r>
            <a:r>
              <a:rPr kumimoji="1" lang="en-US" altLang="ja-JP" sz="738" dirty="0">
                <a:solidFill>
                  <a:schemeClr val="tx1"/>
                </a:solidFill>
                <a:latin typeface="+mn-ea"/>
              </a:rPr>
              <a:t>50</a:t>
            </a:r>
            <a:r>
              <a:rPr lang="ja-JP" altLang="en-US" sz="738" dirty="0">
                <a:solidFill>
                  <a:schemeClr val="tx1"/>
                </a:solidFill>
                <a:latin typeface="+mn-ea"/>
              </a:rPr>
              <a:t>単位</a:t>
            </a:r>
          </a:p>
        </p:txBody>
      </p:sp>
      <p:sp>
        <p:nvSpPr>
          <p:cNvPr id="56" name="Text Box 15"/>
          <p:cNvSpPr txBox="1">
            <a:spLocks noChangeArrowheads="1"/>
          </p:cNvSpPr>
          <p:nvPr/>
        </p:nvSpPr>
        <p:spPr bwMode="auto">
          <a:xfrm>
            <a:off x="78902"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03686" y="6523003"/>
            <a:ext cx="2057400" cy="365125"/>
          </a:xfrm>
        </p:spPr>
        <p:txBody>
          <a:bodyPr/>
          <a:lstStyle/>
          <a:p>
            <a:pPr>
              <a:defRPr/>
            </a:pPr>
            <a:fld id="{F90A3C79-1AFD-481B-B685-7933BCD0898B}" type="slidenum">
              <a:rPr lang="en-US" altLang="ja-JP" smtClean="0"/>
              <a:pPr>
                <a:defRPr/>
              </a:pPr>
              <a:t>40</a:t>
            </a:fld>
            <a:endParaRPr lang="en-US" altLang="ja-JP"/>
          </a:p>
        </p:txBody>
      </p:sp>
    </p:spTree>
    <p:extLst>
      <p:ext uri="{BB962C8B-B14F-4D97-AF65-F5344CB8AC3E}">
        <p14:creationId xmlns:p14="http://schemas.microsoft.com/office/powerpoint/2010/main" val="16632704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0" y="581201"/>
            <a:ext cx="4572000" cy="5890457"/>
          </a:xfrm>
          <a:prstGeom prst="rect">
            <a:avLst/>
          </a:prstGeom>
          <a:solidFill>
            <a:srgbClr val="FDEFE3"/>
          </a:solidFill>
          <a:ln w="1270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5" name="正方形/長方形 244"/>
          <p:cNvSpPr/>
          <p:nvPr/>
        </p:nvSpPr>
        <p:spPr>
          <a:xfrm>
            <a:off x="4558555" y="581200"/>
            <a:ext cx="4572000" cy="5890457"/>
          </a:xfrm>
          <a:prstGeom prst="rect">
            <a:avLst/>
          </a:prstGeom>
          <a:solidFill>
            <a:srgbClr val="F2F5EB"/>
          </a:solidFill>
          <a:ln w="1270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 name="二等辺三角形 40"/>
          <p:cNvSpPr/>
          <p:nvPr/>
        </p:nvSpPr>
        <p:spPr>
          <a:xfrm>
            <a:off x="35496" y="3815895"/>
            <a:ext cx="9108504" cy="2655762"/>
          </a:xfrm>
          <a:prstGeom prst="triangle">
            <a:avLst>
              <a:gd name="adj" fmla="val 75196"/>
            </a:avLst>
          </a:prstGeom>
          <a:solidFill>
            <a:srgbClr val="ECE7F1"/>
          </a:solidFill>
          <a:ln w="1270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9" name="直線矢印コネクタ 108"/>
          <p:cNvCxnSpPr/>
          <p:nvPr/>
        </p:nvCxnSpPr>
        <p:spPr>
          <a:xfrm flipH="1">
            <a:off x="7582524" y="2071707"/>
            <a:ext cx="403354" cy="32443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43" name="Picture 8" descr="家　イラスト 無料 に対する画像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720" y="780607"/>
            <a:ext cx="1281984" cy="976431"/>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pic>
        <p:nvPicPr>
          <p:cNvPr id="164" name="Picture 4" descr="施設 イラスト 無料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7" y="5258488"/>
            <a:ext cx="1154981" cy="861679"/>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
        <p:nvSpPr>
          <p:cNvPr id="107" name="ドーナツ 106"/>
          <p:cNvSpPr/>
          <p:nvPr/>
        </p:nvSpPr>
        <p:spPr>
          <a:xfrm>
            <a:off x="1482691" y="1208589"/>
            <a:ext cx="6180434" cy="4121070"/>
          </a:xfrm>
          <a:prstGeom prst="donut">
            <a:avLst>
              <a:gd name="adj" fmla="val 45072"/>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a:solidFill>
                  <a:schemeClr val="tx1"/>
                </a:solidFill>
              </a:rPr>
              <a:t>Ｆ</a:t>
            </a:r>
          </a:p>
        </p:txBody>
      </p:sp>
      <p:sp>
        <p:nvSpPr>
          <p:cNvPr id="2" name="タイトル 1"/>
          <p:cNvSpPr>
            <a:spLocks noGrp="1"/>
          </p:cNvSpPr>
          <p:nvPr>
            <p:ph type="title"/>
          </p:nvPr>
        </p:nvSpPr>
        <p:spPr>
          <a:xfrm>
            <a:off x="484664" y="116632"/>
            <a:ext cx="8229600" cy="252963"/>
          </a:xfrm>
        </p:spPr>
        <p:txBody>
          <a:bodyPr>
            <a:noAutofit/>
          </a:bodyPr>
          <a:lstStyle/>
          <a:p>
            <a:pPr algn="ctr"/>
            <a:r>
              <a:rPr lang="ja-JP" altLang="en-US" sz="2215" b="1" dirty="0"/>
              <a:t>相談支援の体制充実及び質の向上による効果（イメージ）</a:t>
            </a:r>
          </a:p>
        </p:txBody>
      </p:sp>
      <p:sp>
        <p:nvSpPr>
          <p:cNvPr id="6" name="円/楕円 5"/>
          <p:cNvSpPr/>
          <p:nvPr/>
        </p:nvSpPr>
        <p:spPr>
          <a:xfrm>
            <a:off x="3419872" y="2578473"/>
            <a:ext cx="2440646" cy="1459111"/>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ja-JP" altLang="en-US" sz="1477"/>
          </a:p>
        </p:txBody>
      </p:sp>
      <p:sp>
        <p:nvSpPr>
          <p:cNvPr id="8" name="テキスト ボックス 7"/>
          <p:cNvSpPr txBox="1"/>
          <p:nvPr/>
        </p:nvSpPr>
        <p:spPr>
          <a:xfrm>
            <a:off x="3666024" y="2554272"/>
            <a:ext cx="2115378" cy="291170"/>
          </a:xfrm>
          <a:prstGeom prst="rect">
            <a:avLst/>
          </a:prstGeom>
          <a:noFill/>
        </p:spPr>
        <p:txBody>
          <a:bodyPr wrap="square" rtlCol="0">
            <a:spAutoFit/>
          </a:bodyPr>
          <a:lstStyle/>
          <a:p>
            <a:r>
              <a:rPr lang="ja-JP" altLang="en-US" sz="1292" b="1">
                <a:solidFill>
                  <a:schemeClr val="tx1">
                    <a:lumMod val="65000"/>
                    <a:lumOff val="35000"/>
                  </a:schemeClr>
                </a:solidFill>
                <a:latin typeface="HG丸ｺﾞｼｯｸM-PRO" panose="020F0600000000000000" pitchFamily="50" charset="-128"/>
                <a:ea typeface="HG丸ｺﾞｼｯｸM-PRO" panose="020F0600000000000000" pitchFamily="50" charset="-128"/>
              </a:rPr>
              <a:t>基幹相談支援センター</a:t>
            </a:r>
          </a:p>
        </p:txBody>
      </p:sp>
      <p:grpSp>
        <p:nvGrpSpPr>
          <p:cNvPr id="1053" name="グループ化 1052"/>
          <p:cNvGrpSpPr/>
          <p:nvPr/>
        </p:nvGrpSpPr>
        <p:grpSpPr>
          <a:xfrm>
            <a:off x="3939660" y="2777685"/>
            <a:ext cx="1296146" cy="655236"/>
            <a:chOff x="3707903" y="2572784"/>
            <a:chExt cx="1800200" cy="976880"/>
          </a:xfrm>
        </p:grpSpPr>
        <p:grpSp>
          <p:nvGrpSpPr>
            <p:cNvPr id="12" name="グループ化 11"/>
            <p:cNvGrpSpPr/>
            <p:nvPr/>
          </p:nvGrpSpPr>
          <p:grpSpPr>
            <a:xfrm>
              <a:off x="4355976" y="2572784"/>
              <a:ext cx="517074" cy="976880"/>
              <a:chOff x="2751618" y="3030104"/>
              <a:chExt cx="449673" cy="954214"/>
            </a:xfrm>
          </p:grpSpPr>
          <p:sp>
            <p:nvSpPr>
              <p:cNvPr id="14" name="円/楕円 13"/>
              <p:cNvSpPr/>
              <p:nvPr/>
            </p:nvSpPr>
            <p:spPr>
              <a:xfrm>
                <a:off x="2787162" y="3030104"/>
                <a:ext cx="373141" cy="3888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108">
                  <a:solidFill>
                    <a:schemeClr val="tx1"/>
                  </a:solidFill>
                </a:endParaRPr>
              </a:p>
            </p:txBody>
          </p:sp>
          <p:sp>
            <p:nvSpPr>
              <p:cNvPr id="15" name="台形 14"/>
              <p:cNvSpPr/>
              <p:nvPr/>
            </p:nvSpPr>
            <p:spPr>
              <a:xfrm rot="10800000">
                <a:off x="2751618" y="3424789"/>
                <a:ext cx="449673" cy="559529"/>
              </a:xfrm>
              <a:prstGeom prst="trapezoi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108">
                  <a:solidFill>
                    <a:schemeClr val="tx1"/>
                  </a:solidFill>
                </a:endParaRPr>
              </a:p>
            </p:txBody>
          </p:sp>
        </p:grpSp>
        <p:grpSp>
          <p:nvGrpSpPr>
            <p:cNvPr id="35" name="グループ化 34"/>
            <p:cNvGrpSpPr/>
            <p:nvPr/>
          </p:nvGrpSpPr>
          <p:grpSpPr>
            <a:xfrm>
              <a:off x="5022094" y="2617003"/>
              <a:ext cx="486009" cy="928219"/>
              <a:chOff x="4993834" y="3323487"/>
              <a:chExt cx="591072" cy="1068336"/>
            </a:xfrm>
          </p:grpSpPr>
          <p:grpSp>
            <p:nvGrpSpPr>
              <p:cNvPr id="22" name="グループ化 21"/>
              <p:cNvGrpSpPr/>
              <p:nvPr/>
            </p:nvGrpSpPr>
            <p:grpSpPr>
              <a:xfrm>
                <a:off x="4993834" y="3323487"/>
                <a:ext cx="591072" cy="966907"/>
                <a:chOff x="2726832" y="3026509"/>
                <a:chExt cx="499066" cy="883308"/>
              </a:xfrm>
            </p:grpSpPr>
            <p:sp>
              <p:nvSpPr>
                <p:cNvPr id="24" name="円/楕円 23"/>
                <p:cNvSpPr/>
                <p:nvPr/>
              </p:nvSpPr>
              <p:spPr>
                <a:xfrm>
                  <a:off x="2762380" y="3026509"/>
                  <a:ext cx="414129" cy="38880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738">
                    <a:solidFill>
                      <a:schemeClr val="tx1"/>
                    </a:solidFill>
                  </a:endParaRPr>
                </a:p>
              </p:txBody>
            </p:sp>
            <p:sp>
              <p:nvSpPr>
                <p:cNvPr id="25" name="台形 24"/>
                <p:cNvSpPr/>
                <p:nvPr/>
              </p:nvSpPr>
              <p:spPr>
                <a:xfrm rot="10800000">
                  <a:off x="2726832" y="3350288"/>
                  <a:ext cx="499066" cy="559529"/>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369">
                    <a:solidFill>
                      <a:schemeClr val="tx1"/>
                    </a:solidFill>
                  </a:endParaRPr>
                </a:p>
              </p:txBody>
            </p:sp>
          </p:grpSp>
          <p:sp>
            <p:nvSpPr>
              <p:cNvPr id="31" name="テキスト ボックス 30"/>
              <p:cNvSpPr txBox="1"/>
              <p:nvPr/>
            </p:nvSpPr>
            <p:spPr>
              <a:xfrm>
                <a:off x="5072927" y="3640384"/>
                <a:ext cx="455974" cy="751439"/>
              </a:xfrm>
              <a:prstGeom prst="rect">
                <a:avLst/>
              </a:prstGeom>
              <a:noFill/>
            </p:spPr>
            <p:txBody>
              <a:bodyPr vert="eaVert" wrap="square" rtlCol="0">
                <a:spAutoFit/>
              </a:bodyPr>
              <a:lstStyle/>
              <a:p>
                <a:r>
                  <a:rPr lang="ja-JP" altLang="en-US" sz="554" dirty="0"/>
                  <a:t>社福士等</a:t>
                </a:r>
              </a:p>
            </p:txBody>
          </p:sp>
        </p:grpSp>
        <p:grpSp>
          <p:nvGrpSpPr>
            <p:cNvPr id="34" name="グループ化 33"/>
            <p:cNvGrpSpPr/>
            <p:nvPr/>
          </p:nvGrpSpPr>
          <p:grpSpPr>
            <a:xfrm>
              <a:off x="3707903" y="2617002"/>
              <a:ext cx="486009" cy="865212"/>
              <a:chOff x="3736579" y="3301548"/>
              <a:chExt cx="591072" cy="995818"/>
            </a:xfrm>
          </p:grpSpPr>
          <p:grpSp>
            <p:nvGrpSpPr>
              <p:cNvPr id="27" name="グループ化 26"/>
              <p:cNvGrpSpPr/>
              <p:nvPr/>
            </p:nvGrpSpPr>
            <p:grpSpPr>
              <a:xfrm>
                <a:off x="3736579" y="3301548"/>
                <a:ext cx="591072" cy="966908"/>
                <a:chOff x="2726836" y="3026509"/>
                <a:chExt cx="499067" cy="883309"/>
              </a:xfrm>
            </p:grpSpPr>
            <p:sp>
              <p:nvSpPr>
                <p:cNvPr id="29" name="円/楕円 28"/>
                <p:cNvSpPr/>
                <p:nvPr/>
              </p:nvSpPr>
              <p:spPr>
                <a:xfrm>
                  <a:off x="2762380" y="3026509"/>
                  <a:ext cx="414128" cy="38880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738">
                    <a:solidFill>
                      <a:schemeClr val="tx1"/>
                    </a:solidFill>
                  </a:endParaRPr>
                </a:p>
              </p:txBody>
            </p:sp>
            <p:sp>
              <p:nvSpPr>
                <p:cNvPr id="30" name="台形 29"/>
                <p:cNvSpPr/>
                <p:nvPr/>
              </p:nvSpPr>
              <p:spPr>
                <a:xfrm rot="10800000">
                  <a:off x="2726836" y="3350289"/>
                  <a:ext cx="499067" cy="559529"/>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738">
                    <a:solidFill>
                      <a:schemeClr val="tx1"/>
                    </a:solidFill>
                  </a:endParaRPr>
                </a:p>
              </p:txBody>
            </p:sp>
          </p:grpSp>
          <p:sp>
            <p:nvSpPr>
              <p:cNvPr id="32" name="テキスト ボックス 31"/>
              <p:cNvSpPr txBox="1"/>
              <p:nvPr/>
            </p:nvSpPr>
            <p:spPr>
              <a:xfrm>
                <a:off x="3781650" y="3655970"/>
                <a:ext cx="503737" cy="641396"/>
              </a:xfrm>
              <a:prstGeom prst="rect">
                <a:avLst/>
              </a:prstGeom>
              <a:noFill/>
            </p:spPr>
            <p:txBody>
              <a:bodyPr vert="eaVert" wrap="square" rtlCol="0">
                <a:spAutoFit/>
              </a:bodyPr>
              <a:lstStyle/>
              <a:p>
                <a:r>
                  <a:rPr lang="ja-JP" altLang="en-US" sz="738"/>
                  <a:t>保健師</a:t>
                </a:r>
              </a:p>
            </p:txBody>
          </p:sp>
        </p:grpSp>
        <p:sp>
          <p:nvSpPr>
            <p:cNvPr id="33" name="テキスト ボックス 32"/>
            <p:cNvSpPr txBox="1"/>
            <p:nvPr/>
          </p:nvSpPr>
          <p:spPr>
            <a:xfrm>
              <a:off x="4079579" y="3052116"/>
              <a:ext cx="1129601" cy="476257"/>
            </a:xfrm>
            <a:prstGeom prst="rect">
              <a:avLst/>
            </a:prstGeom>
          </p:spPr>
          <p:style>
            <a:lnRef idx="2">
              <a:schemeClr val="accent6"/>
            </a:lnRef>
            <a:fillRef idx="1">
              <a:schemeClr val="lt1"/>
            </a:fillRef>
            <a:effectRef idx="0">
              <a:schemeClr val="accent6"/>
            </a:effectRef>
            <a:fontRef idx="minor">
              <a:schemeClr val="dk1"/>
            </a:fontRef>
          </p:style>
          <p:txBody>
            <a:bodyPr vert="horz" wrap="square" rtlCol="0">
              <a:spAutoFit/>
            </a:bodyPr>
            <a:lstStyle/>
            <a:p>
              <a:pPr algn="ctr"/>
              <a:r>
                <a:rPr lang="ja-JP" altLang="en-US" sz="738" b="1" dirty="0">
                  <a:solidFill>
                    <a:schemeClr val="tx1"/>
                  </a:solidFill>
                </a:rPr>
                <a:t>主任相談支援専門員</a:t>
              </a:r>
            </a:p>
          </p:txBody>
        </p:sp>
      </p:grpSp>
      <p:sp>
        <p:nvSpPr>
          <p:cNvPr id="110" name="テキスト ボックス 109"/>
          <p:cNvSpPr txBox="1"/>
          <p:nvPr/>
        </p:nvSpPr>
        <p:spPr>
          <a:xfrm>
            <a:off x="3178576" y="1378828"/>
            <a:ext cx="2867238" cy="9302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292" b="1" dirty="0">
                <a:solidFill>
                  <a:schemeClr val="tx1"/>
                </a:solidFill>
              </a:rPr>
              <a:t>計画相談支援の充実（報酬改定）</a:t>
            </a:r>
            <a:endParaRPr lang="en-US" altLang="ja-JP" sz="1292" b="1" dirty="0">
              <a:solidFill>
                <a:schemeClr val="tx1"/>
              </a:solidFill>
            </a:endParaRPr>
          </a:p>
          <a:p>
            <a:pPr marL="165593" indent="-165593">
              <a:buFont typeface="Wingdings" panose="05000000000000000000" pitchFamily="2" charset="2"/>
              <a:buChar char="Ø"/>
            </a:pPr>
            <a:r>
              <a:rPr lang="ja-JP" altLang="en-US" sz="1015" b="1" dirty="0">
                <a:solidFill>
                  <a:schemeClr val="tx1"/>
                </a:solidFill>
              </a:rPr>
              <a:t>モニタリング頻度の増加</a:t>
            </a:r>
            <a:endParaRPr lang="en-US" altLang="ja-JP" sz="1015" b="1" dirty="0">
              <a:solidFill>
                <a:schemeClr val="tx1"/>
              </a:solidFill>
            </a:endParaRPr>
          </a:p>
          <a:p>
            <a:pPr marL="165593" indent="-165593">
              <a:buFont typeface="Wingdings" panose="05000000000000000000" pitchFamily="2" charset="2"/>
              <a:buChar char="Ø"/>
            </a:pPr>
            <a:r>
              <a:rPr lang="ja-JP" altLang="en-US" sz="1015" b="1" dirty="0">
                <a:solidFill>
                  <a:schemeClr val="tx1"/>
                </a:solidFill>
              </a:rPr>
              <a:t>特定事業所加算の充実と緩和</a:t>
            </a:r>
            <a:endParaRPr lang="en-US" altLang="ja-JP" sz="1015" b="1" dirty="0">
              <a:solidFill>
                <a:schemeClr val="tx1"/>
              </a:solidFill>
            </a:endParaRPr>
          </a:p>
          <a:p>
            <a:pPr marL="165593" indent="-165593">
              <a:buFont typeface="Wingdings" panose="05000000000000000000" pitchFamily="2" charset="2"/>
              <a:buChar char="Ø"/>
            </a:pPr>
            <a:r>
              <a:rPr lang="ja-JP" altLang="en-US" sz="1015" b="1" dirty="0">
                <a:solidFill>
                  <a:schemeClr val="tx1"/>
                </a:solidFill>
              </a:rPr>
              <a:t>連携および質の確保に対する加算創設</a:t>
            </a:r>
            <a:endParaRPr lang="en-US" altLang="ja-JP" sz="1015" b="1" dirty="0">
              <a:solidFill>
                <a:schemeClr val="tx1"/>
              </a:solidFill>
            </a:endParaRPr>
          </a:p>
          <a:p>
            <a:r>
              <a:rPr lang="ja-JP" altLang="en-US" sz="1108" b="1" dirty="0">
                <a:solidFill>
                  <a:schemeClr val="tx1"/>
                </a:solidFill>
              </a:rPr>
              <a:t>→体制の安定に</a:t>
            </a:r>
            <a:r>
              <a:rPr lang="ja-JP" altLang="en-US" sz="1108" b="1" dirty="0" smtClean="0">
                <a:solidFill>
                  <a:schemeClr val="tx1"/>
                </a:solidFill>
              </a:rPr>
              <a:t>よる質</a:t>
            </a:r>
            <a:r>
              <a:rPr lang="ja-JP" altLang="en-US" sz="1108" b="1" dirty="0">
                <a:solidFill>
                  <a:schemeClr val="tx1"/>
                </a:solidFill>
              </a:rPr>
              <a:t>の向上および効率化</a:t>
            </a:r>
            <a:endParaRPr lang="en-US" altLang="ja-JP" sz="1108" b="1" dirty="0">
              <a:solidFill>
                <a:schemeClr val="tx1"/>
              </a:solidFill>
            </a:endParaRPr>
          </a:p>
        </p:txBody>
      </p:sp>
      <p:pic>
        <p:nvPicPr>
          <p:cNvPr id="1028" name="Picture 4" descr="施設 イラスト 無料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114" y="799537"/>
            <a:ext cx="1301850" cy="759770"/>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pic>
        <p:nvPicPr>
          <p:cNvPr id="1026" name="Picture 2" descr="病院 イラスト 無料 に対する画像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2509" y="975469"/>
            <a:ext cx="1331645" cy="868642"/>
          </a:xfrm>
          <a:prstGeom prst="rect">
            <a:avLst/>
          </a:prstGeom>
          <a:noFill/>
          <a:extLst>
            <a:ext uri="{909E8E84-426E-40dd-AFC4-6F175D3DCCD1}">
              <a14:hiddenFill xmlns="" xmlns:a14="http://schemas.microsoft.com/office/drawing/2010/main">
                <a:solidFill>
                  <a:srgbClr val="FFFFFF"/>
                </a:solidFill>
              </a14:hiddenFill>
            </a:ext>
          </a:extLst>
        </p:spPr>
      </p:pic>
      <p:sp>
        <p:nvSpPr>
          <p:cNvPr id="108" name="図形 107"/>
          <p:cNvSpPr/>
          <p:nvPr/>
        </p:nvSpPr>
        <p:spPr>
          <a:xfrm rot="16200000" flipV="1">
            <a:off x="6990111" y="1125417"/>
            <a:ext cx="921565" cy="2757766"/>
          </a:xfrm>
          <a:prstGeom prst="swooshArrow">
            <a:avLst>
              <a:gd name="adj1" fmla="val 16310"/>
              <a:gd name="adj2" fmla="val 24129"/>
            </a:avLst>
          </a:prstGeom>
          <a:scene3d>
            <a:camera prst="perspectiveContrastingRightFacing"/>
            <a:lightRig rig="threePt" dir="t"/>
          </a:scene3d>
        </p:spPr>
        <p:style>
          <a:lnRef idx="1">
            <a:schemeClr val="accent2"/>
          </a:lnRef>
          <a:fillRef idx="2">
            <a:schemeClr val="accent2"/>
          </a:fillRef>
          <a:effectRef idx="1">
            <a:schemeClr val="accent2"/>
          </a:effectRef>
          <a:fontRef idx="minor">
            <a:schemeClr val="dk1"/>
          </a:fontRef>
        </p:style>
      </p:sp>
      <p:sp>
        <p:nvSpPr>
          <p:cNvPr id="114" name="上矢印 113"/>
          <p:cNvSpPr/>
          <p:nvPr/>
        </p:nvSpPr>
        <p:spPr>
          <a:xfrm rot="3211947">
            <a:off x="7166437" y="1383572"/>
            <a:ext cx="507162" cy="588081"/>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65" name="上矢印 164"/>
          <p:cNvSpPr/>
          <p:nvPr/>
        </p:nvSpPr>
        <p:spPr>
          <a:xfrm rot="7697175">
            <a:off x="6600974" y="4740520"/>
            <a:ext cx="507162" cy="716989"/>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cxnSp>
        <p:nvCxnSpPr>
          <p:cNvPr id="1031" name="直線矢印コネクタ 1030"/>
          <p:cNvCxnSpPr/>
          <p:nvPr/>
        </p:nvCxnSpPr>
        <p:spPr>
          <a:xfrm flipH="1">
            <a:off x="4029252" y="5632838"/>
            <a:ext cx="2815303"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32" name="Picture 6" descr="働く イラスト 無料 に対する画像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5919" y="5300495"/>
            <a:ext cx="1521700" cy="906959"/>
          </a:xfrm>
          <a:prstGeom prst="rect">
            <a:avLst/>
          </a:prstGeom>
          <a:noFill/>
          <a:extLst>
            <a:ext uri="{909E8E84-426E-40dd-AFC4-6F175D3DCCD1}">
              <a14:hiddenFill xmlns="" xmlns:a14="http://schemas.microsoft.com/office/drawing/2010/main">
                <a:solidFill>
                  <a:srgbClr val="FFFFFF"/>
                </a:solidFill>
              </a14:hiddenFill>
            </a:ext>
          </a:extLst>
        </p:spPr>
      </p:pic>
      <p:sp>
        <p:nvSpPr>
          <p:cNvPr id="172" name="四角形吹き出し 171"/>
          <p:cNvSpPr/>
          <p:nvPr/>
        </p:nvSpPr>
        <p:spPr>
          <a:xfrm>
            <a:off x="4364184" y="5395430"/>
            <a:ext cx="2368056" cy="968566"/>
          </a:xfrm>
          <a:prstGeom prst="wedgeRectCallout">
            <a:avLst>
              <a:gd name="adj1" fmla="val 58783"/>
              <a:gd name="adj2" fmla="val -80182"/>
            </a:avLst>
          </a:prstGeom>
        </p:spPr>
        <p:style>
          <a:lnRef idx="2">
            <a:schemeClr val="accent1"/>
          </a:lnRef>
          <a:fillRef idx="1">
            <a:schemeClr val="lt1"/>
          </a:fillRef>
          <a:effectRef idx="0">
            <a:schemeClr val="accent1"/>
          </a:effectRef>
          <a:fontRef idx="minor">
            <a:schemeClr val="dk1"/>
          </a:fontRef>
        </p:style>
        <p:txBody>
          <a:bodyPr rtlCol="0" anchor="t"/>
          <a:lstStyle/>
          <a:p>
            <a:pPr marL="158265" indent="-158265">
              <a:buFont typeface="Wingdings" panose="05000000000000000000" pitchFamily="2" charset="2"/>
              <a:buChar char="u"/>
            </a:pPr>
            <a:r>
              <a:rPr lang="ja-JP" altLang="en-US" sz="969" dirty="0">
                <a:solidFill>
                  <a:schemeClr val="tx1"/>
                </a:solidFill>
              </a:rPr>
              <a:t>事業所マッチングの適正化</a:t>
            </a:r>
            <a:endParaRPr lang="en-US" altLang="ja-JP" sz="969" dirty="0">
              <a:solidFill>
                <a:schemeClr val="tx1"/>
              </a:solidFill>
            </a:endParaRPr>
          </a:p>
          <a:p>
            <a:pPr marL="158265" indent="-158265">
              <a:buFont typeface="Wingdings" panose="05000000000000000000" pitchFamily="2" charset="2"/>
              <a:buChar char="u"/>
            </a:pPr>
            <a:r>
              <a:rPr lang="ja-JP" altLang="en-US" sz="969" dirty="0">
                <a:solidFill>
                  <a:schemeClr val="tx1"/>
                </a:solidFill>
              </a:rPr>
              <a:t>サービスの質の向上</a:t>
            </a:r>
            <a:endParaRPr lang="en-US" altLang="ja-JP" sz="969" dirty="0">
              <a:solidFill>
                <a:schemeClr val="tx1"/>
              </a:solidFill>
            </a:endParaRPr>
          </a:p>
          <a:p>
            <a:pPr marL="158265" indent="-158265">
              <a:buFont typeface="Wingdings" panose="05000000000000000000" pitchFamily="2" charset="2"/>
              <a:buChar char="u"/>
            </a:pPr>
            <a:r>
              <a:rPr lang="ja-JP" altLang="en-US" sz="969" dirty="0">
                <a:solidFill>
                  <a:schemeClr val="tx1"/>
                </a:solidFill>
              </a:rPr>
              <a:t>就業・生活支援センターとの連携</a:t>
            </a:r>
            <a:endParaRPr lang="en-US" altLang="ja-JP" sz="969" dirty="0">
              <a:solidFill>
                <a:schemeClr val="tx1"/>
              </a:solidFill>
            </a:endParaRPr>
          </a:p>
          <a:p>
            <a:pPr marL="158265" indent="-158265">
              <a:buFont typeface="Wingdings" panose="05000000000000000000" pitchFamily="2" charset="2"/>
              <a:buChar char="u"/>
            </a:pPr>
            <a:r>
              <a:rPr lang="ja-JP" altLang="en-US" sz="969" dirty="0">
                <a:solidFill>
                  <a:schemeClr val="tx1"/>
                </a:solidFill>
              </a:rPr>
              <a:t>就労定着支援の活用</a:t>
            </a:r>
            <a:endParaRPr lang="en-US" altLang="ja-JP" sz="969" dirty="0">
              <a:solidFill>
                <a:schemeClr val="tx1"/>
              </a:solidFill>
            </a:endParaRPr>
          </a:p>
          <a:p>
            <a:r>
              <a:rPr lang="ja-JP" altLang="en-US" sz="1108" b="1" dirty="0">
                <a:solidFill>
                  <a:schemeClr val="tx1"/>
                </a:solidFill>
              </a:rPr>
              <a:t>→一般就労への移行および</a:t>
            </a:r>
            <a:endParaRPr lang="en-US" altLang="ja-JP" sz="1108" b="1" dirty="0">
              <a:solidFill>
                <a:schemeClr val="tx1"/>
              </a:solidFill>
            </a:endParaRPr>
          </a:p>
          <a:p>
            <a:r>
              <a:rPr lang="ja-JP" altLang="en-US" sz="1108" b="1" dirty="0">
                <a:solidFill>
                  <a:schemeClr val="tx1"/>
                </a:solidFill>
              </a:rPr>
              <a:t>　　定着者増加　　　　　　　　　</a:t>
            </a:r>
            <a:endParaRPr lang="ja-JP" altLang="en-US" sz="1015" dirty="0">
              <a:solidFill>
                <a:schemeClr val="tx1"/>
              </a:solidFill>
            </a:endParaRPr>
          </a:p>
        </p:txBody>
      </p:sp>
      <p:sp>
        <p:nvSpPr>
          <p:cNvPr id="1035" name="テキスト ボックス 1034"/>
          <p:cNvSpPr txBox="1"/>
          <p:nvPr/>
        </p:nvSpPr>
        <p:spPr>
          <a:xfrm>
            <a:off x="6875250" y="6079896"/>
            <a:ext cx="1945223" cy="291170"/>
          </a:xfrm>
          <a:prstGeom prst="rect">
            <a:avLst/>
          </a:prstGeom>
          <a:noFill/>
        </p:spPr>
        <p:txBody>
          <a:bodyPr wrap="square" rtlCol="0">
            <a:spAutoFit/>
          </a:bodyPr>
          <a:lstStyle/>
          <a:p>
            <a:r>
              <a:rPr lang="ja-JP" altLang="en-US" sz="1292"/>
              <a:t>（就労支援系事業所）</a:t>
            </a:r>
          </a:p>
        </p:txBody>
      </p:sp>
      <p:cxnSp>
        <p:nvCxnSpPr>
          <p:cNvPr id="176" name="直線矢印コネクタ 175"/>
          <p:cNvCxnSpPr>
            <a:stCxn id="1028" idx="1"/>
          </p:cNvCxnSpPr>
          <p:nvPr/>
        </p:nvCxnSpPr>
        <p:spPr>
          <a:xfrm flipH="1">
            <a:off x="1546606" y="1179422"/>
            <a:ext cx="552950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29" name="四角形吹き出し 1028"/>
          <p:cNvSpPr/>
          <p:nvPr/>
        </p:nvSpPr>
        <p:spPr>
          <a:xfrm>
            <a:off x="4640195" y="664096"/>
            <a:ext cx="2313947" cy="648262"/>
          </a:xfrm>
          <a:prstGeom prst="wedgeRectCallout">
            <a:avLst>
              <a:gd name="adj1" fmla="val 68181"/>
              <a:gd name="adj2" fmla="val 105652"/>
            </a:avLst>
          </a:prstGeom>
        </p:spPr>
        <p:style>
          <a:lnRef idx="2">
            <a:schemeClr val="accent1"/>
          </a:lnRef>
          <a:fillRef idx="1">
            <a:schemeClr val="lt1"/>
          </a:fillRef>
          <a:effectRef idx="0">
            <a:schemeClr val="accent1"/>
          </a:effectRef>
          <a:fontRef idx="minor">
            <a:schemeClr val="dk1"/>
          </a:fontRef>
        </p:style>
        <p:txBody>
          <a:bodyPr rtlCol="0" anchor="t"/>
          <a:lstStyle/>
          <a:p>
            <a:pPr marL="158265" indent="-158265">
              <a:buFont typeface="Wingdings" panose="05000000000000000000" pitchFamily="2" charset="2"/>
              <a:buChar char="u"/>
            </a:pPr>
            <a:r>
              <a:rPr lang="ja-JP" altLang="en-US" sz="923" dirty="0">
                <a:solidFill>
                  <a:schemeClr val="tx1"/>
                </a:solidFill>
              </a:rPr>
              <a:t>虐待の防止・早期発見・早期対応</a:t>
            </a:r>
            <a:endParaRPr lang="en-US" altLang="ja-JP" sz="923" dirty="0">
              <a:solidFill>
                <a:schemeClr val="tx1"/>
              </a:solidFill>
            </a:endParaRPr>
          </a:p>
          <a:p>
            <a:pPr marL="158265" indent="-158265">
              <a:buFont typeface="Wingdings" panose="05000000000000000000" pitchFamily="2" charset="2"/>
              <a:buChar char="u"/>
            </a:pPr>
            <a:r>
              <a:rPr lang="ja-JP" altLang="en-US" sz="923" dirty="0">
                <a:solidFill>
                  <a:schemeClr val="tx1"/>
                </a:solidFill>
              </a:rPr>
              <a:t>地域移行支援の活用</a:t>
            </a:r>
            <a:endParaRPr lang="en-US" altLang="ja-JP" sz="923" dirty="0">
              <a:solidFill>
                <a:schemeClr val="tx1"/>
              </a:solidFill>
            </a:endParaRPr>
          </a:p>
          <a:p>
            <a:pPr marL="158265" indent="-158265">
              <a:buFont typeface="Wingdings" panose="05000000000000000000" pitchFamily="2" charset="2"/>
              <a:buChar char="u"/>
            </a:pPr>
            <a:r>
              <a:rPr lang="ja-JP" altLang="en-US" sz="923" dirty="0">
                <a:solidFill>
                  <a:schemeClr val="tx1"/>
                </a:solidFill>
              </a:rPr>
              <a:t>地域移行後の支援調整</a:t>
            </a:r>
            <a:endParaRPr lang="en-US" altLang="ja-JP" sz="923" dirty="0">
              <a:solidFill>
                <a:schemeClr val="tx1"/>
              </a:solidFill>
            </a:endParaRPr>
          </a:p>
          <a:p>
            <a:r>
              <a:rPr lang="ja-JP" altLang="en-US" sz="1108" b="1" dirty="0">
                <a:solidFill>
                  <a:schemeClr val="tx1"/>
                </a:solidFill>
              </a:rPr>
              <a:t>→地域移行者の増加</a:t>
            </a:r>
            <a:endParaRPr lang="en-US" altLang="ja-JP" sz="1108" b="1" dirty="0">
              <a:solidFill>
                <a:schemeClr val="tx1"/>
              </a:solidFill>
            </a:endParaRPr>
          </a:p>
        </p:txBody>
      </p:sp>
      <p:sp>
        <p:nvSpPr>
          <p:cNvPr id="1046" name="テキスト ボックス 1045"/>
          <p:cNvSpPr txBox="1"/>
          <p:nvPr/>
        </p:nvSpPr>
        <p:spPr>
          <a:xfrm>
            <a:off x="6876256" y="581200"/>
            <a:ext cx="2347442" cy="369332"/>
          </a:xfrm>
          <a:prstGeom prst="rect">
            <a:avLst/>
          </a:prstGeom>
          <a:noFill/>
        </p:spPr>
        <p:txBody>
          <a:bodyPr wrap="square" rtlCol="0">
            <a:spAutoFit/>
          </a:bodyPr>
          <a:lstStyle/>
          <a:p>
            <a:r>
              <a:rPr kumimoji="1" lang="ja-JP" altLang="en-US" b="1"/>
              <a:t>＜地域移行の促進＞</a:t>
            </a:r>
          </a:p>
        </p:txBody>
      </p:sp>
      <p:sp>
        <p:nvSpPr>
          <p:cNvPr id="186" name="テキスト ボックス 185"/>
          <p:cNvSpPr txBox="1"/>
          <p:nvPr/>
        </p:nvSpPr>
        <p:spPr>
          <a:xfrm>
            <a:off x="819651" y="6156012"/>
            <a:ext cx="3140790" cy="369332"/>
          </a:xfrm>
          <a:prstGeom prst="rect">
            <a:avLst/>
          </a:prstGeom>
          <a:noFill/>
        </p:spPr>
        <p:txBody>
          <a:bodyPr wrap="square" rtlCol="0">
            <a:spAutoFit/>
          </a:bodyPr>
          <a:lstStyle/>
          <a:p>
            <a:r>
              <a:rPr kumimoji="1" lang="ja-JP" altLang="en-US" b="1"/>
              <a:t>＜一般就労への移行促進＞</a:t>
            </a:r>
          </a:p>
        </p:txBody>
      </p:sp>
      <p:sp>
        <p:nvSpPr>
          <p:cNvPr id="187" name="テキスト ボックス 186"/>
          <p:cNvSpPr txBox="1"/>
          <p:nvPr/>
        </p:nvSpPr>
        <p:spPr>
          <a:xfrm>
            <a:off x="-6109" y="556088"/>
            <a:ext cx="2347442" cy="369332"/>
          </a:xfrm>
          <a:prstGeom prst="rect">
            <a:avLst/>
          </a:prstGeom>
          <a:noFill/>
        </p:spPr>
        <p:txBody>
          <a:bodyPr wrap="square" rtlCol="0">
            <a:spAutoFit/>
          </a:bodyPr>
          <a:lstStyle/>
          <a:p>
            <a:r>
              <a:rPr kumimoji="1" lang="ja-JP" altLang="en-US" b="1"/>
              <a:t>＜地域生活の充実＞</a:t>
            </a:r>
          </a:p>
        </p:txBody>
      </p:sp>
      <p:sp>
        <p:nvSpPr>
          <p:cNvPr id="189" name="図形 188"/>
          <p:cNvSpPr/>
          <p:nvPr/>
        </p:nvSpPr>
        <p:spPr>
          <a:xfrm rot="16200000">
            <a:off x="1217821" y="1026033"/>
            <a:ext cx="1192234" cy="2836803"/>
          </a:xfrm>
          <a:prstGeom prst="swooshArrow">
            <a:avLst>
              <a:gd name="adj1" fmla="val 16310"/>
              <a:gd name="adj2" fmla="val 31370"/>
            </a:avLst>
          </a:prstGeom>
          <a:scene3d>
            <a:camera prst="perspectiveContrastingLeftFacing"/>
            <a:lightRig rig="threePt" dir="t"/>
          </a:scene3d>
        </p:spPr>
        <p:style>
          <a:lnRef idx="1">
            <a:schemeClr val="accent2"/>
          </a:lnRef>
          <a:fillRef idx="2">
            <a:schemeClr val="accent2"/>
          </a:fillRef>
          <a:effectRef idx="1">
            <a:schemeClr val="accent2"/>
          </a:effectRef>
          <a:fontRef idx="minor">
            <a:schemeClr val="dk1"/>
          </a:fontRef>
        </p:style>
      </p:sp>
      <p:sp>
        <p:nvSpPr>
          <p:cNvPr id="195" name="図形 194"/>
          <p:cNvSpPr/>
          <p:nvPr/>
        </p:nvSpPr>
        <p:spPr>
          <a:xfrm rot="16200000" flipH="1">
            <a:off x="1184559" y="2035722"/>
            <a:ext cx="948913" cy="2814989"/>
          </a:xfrm>
          <a:prstGeom prst="swooshArrow">
            <a:avLst>
              <a:gd name="adj1" fmla="val 16310"/>
              <a:gd name="adj2" fmla="val 31370"/>
            </a:avLst>
          </a:prstGeom>
        </p:spPr>
        <p:style>
          <a:lnRef idx="1">
            <a:schemeClr val="accent2"/>
          </a:lnRef>
          <a:fillRef idx="2">
            <a:schemeClr val="accent2"/>
          </a:fillRef>
          <a:effectRef idx="1">
            <a:schemeClr val="accent2"/>
          </a:effectRef>
          <a:fontRef idx="minor">
            <a:schemeClr val="dk1"/>
          </a:fontRef>
        </p:style>
      </p:sp>
      <p:sp>
        <p:nvSpPr>
          <p:cNvPr id="210" name="上矢印 209"/>
          <p:cNvSpPr/>
          <p:nvPr/>
        </p:nvSpPr>
        <p:spPr>
          <a:xfrm rot="18398536">
            <a:off x="1463425" y="1389990"/>
            <a:ext cx="507162" cy="581521"/>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11" name="四角形吹き出し 210"/>
          <p:cNvSpPr/>
          <p:nvPr/>
        </p:nvSpPr>
        <p:spPr>
          <a:xfrm>
            <a:off x="2285999" y="661884"/>
            <a:ext cx="2230636" cy="655215"/>
          </a:xfrm>
          <a:prstGeom prst="wedgeRectCallout">
            <a:avLst>
              <a:gd name="adj1" fmla="val -76167"/>
              <a:gd name="adj2" fmla="val 118191"/>
            </a:avLst>
          </a:prstGeom>
        </p:spPr>
        <p:style>
          <a:lnRef idx="2">
            <a:schemeClr val="accent1"/>
          </a:lnRef>
          <a:fillRef idx="1">
            <a:schemeClr val="lt1"/>
          </a:fillRef>
          <a:effectRef idx="0">
            <a:schemeClr val="accent1"/>
          </a:effectRef>
          <a:fontRef idx="minor">
            <a:schemeClr val="dk1"/>
          </a:fontRef>
        </p:style>
        <p:txBody>
          <a:bodyPr rtlCol="0" anchor="t"/>
          <a:lstStyle/>
          <a:p>
            <a:pPr marL="158265" indent="-158265">
              <a:buFont typeface="Wingdings" panose="05000000000000000000" pitchFamily="2" charset="2"/>
              <a:buChar char="u"/>
            </a:pPr>
            <a:r>
              <a:rPr lang="ja-JP" altLang="en-US" sz="969" dirty="0">
                <a:solidFill>
                  <a:schemeClr val="tx1"/>
                </a:solidFill>
              </a:rPr>
              <a:t>自立生活援助の活用</a:t>
            </a:r>
            <a:endParaRPr lang="en-US" altLang="ja-JP" sz="969" dirty="0">
              <a:solidFill>
                <a:schemeClr val="tx1"/>
              </a:solidFill>
            </a:endParaRPr>
          </a:p>
          <a:p>
            <a:pPr marL="158265" indent="-158265">
              <a:buFont typeface="Wingdings" panose="05000000000000000000" pitchFamily="2" charset="2"/>
              <a:buChar char="u"/>
            </a:pPr>
            <a:r>
              <a:rPr lang="ja-JP" altLang="en-US" sz="969" dirty="0">
                <a:solidFill>
                  <a:schemeClr val="tx1"/>
                </a:solidFill>
              </a:rPr>
              <a:t>地域定着支援の活用</a:t>
            </a:r>
            <a:endParaRPr lang="en-US" altLang="ja-JP" sz="969" dirty="0">
              <a:solidFill>
                <a:schemeClr val="tx1"/>
              </a:solidFill>
            </a:endParaRPr>
          </a:p>
          <a:p>
            <a:r>
              <a:rPr lang="ja-JP" altLang="en-US" sz="1108" b="1" dirty="0">
                <a:solidFill>
                  <a:schemeClr val="tx1"/>
                </a:solidFill>
              </a:rPr>
              <a:t>→単身等生活者の増加　</a:t>
            </a:r>
            <a:endParaRPr lang="ja-JP" altLang="en-US" sz="1108" dirty="0">
              <a:solidFill>
                <a:schemeClr val="tx1"/>
              </a:solidFill>
            </a:endParaRPr>
          </a:p>
        </p:txBody>
      </p:sp>
      <p:sp>
        <p:nvSpPr>
          <p:cNvPr id="219" name="上矢印 218"/>
          <p:cNvSpPr/>
          <p:nvPr/>
        </p:nvSpPr>
        <p:spPr>
          <a:xfrm rot="14252452">
            <a:off x="2052345" y="4721574"/>
            <a:ext cx="507162" cy="754789"/>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21" name="円/楕円 220"/>
          <p:cNvSpPr/>
          <p:nvPr/>
        </p:nvSpPr>
        <p:spPr>
          <a:xfrm>
            <a:off x="6246836" y="1711173"/>
            <a:ext cx="1401165" cy="96000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108"/>
          </a:p>
        </p:txBody>
      </p:sp>
      <p:grpSp>
        <p:nvGrpSpPr>
          <p:cNvPr id="222" name="グループ化 221"/>
          <p:cNvGrpSpPr/>
          <p:nvPr/>
        </p:nvGrpSpPr>
        <p:grpSpPr>
          <a:xfrm>
            <a:off x="6752379" y="2122943"/>
            <a:ext cx="281907" cy="416900"/>
            <a:chOff x="2314036" y="2942511"/>
            <a:chExt cx="499066" cy="967306"/>
          </a:xfrm>
        </p:grpSpPr>
        <p:sp>
          <p:nvSpPr>
            <p:cNvPr id="229" name="円/楕円 228"/>
            <p:cNvSpPr/>
            <p:nvPr/>
          </p:nvSpPr>
          <p:spPr>
            <a:xfrm>
              <a:off x="2349584" y="2942511"/>
              <a:ext cx="414128" cy="38880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738"/>
            </a:p>
          </p:txBody>
        </p:sp>
        <p:sp>
          <p:nvSpPr>
            <p:cNvPr id="230" name="台形 229"/>
            <p:cNvSpPr/>
            <p:nvPr/>
          </p:nvSpPr>
          <p:spPr>
            <a:xfrm rot="10800000">
              <a:off x="2314036" y="3350288"/>
              <a:ext cx="499066" cy="559529"/>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738"/>
            </a:p>
          </p:txBody>
        </p:sp>
      </p:grpSp>
      <p:grpSp>
        <p:nvGrpSpPr>
          <p:cNvPr id="225" name="グループ化 224"/>
          <p:cNvGrpSpPr/>
          <p:nvPr/>
        </p:nvGrpSpPr>
        <p:grpSpPr>
          <a:xfrm>
            <a:off x="6433130" y="2088853"/>
            <a:ext cx="280284" cy="475863"/>
            <a:chOff x="2313842" y="2992405"/>
            <a:chExt cx="329325" cy="818589"/>
          </a:xfrm>
        </p:grpSpPr>
        <p:sp>
          <p:nvSpPr>
            <p:cNvPr id="227" name="円/楕円 226"/>
            <p:cNvSpPr/>
            <p:nvPr/>
          </p:nvSpPr>
          <p:spPr>
            <a:xfrm>
              <a:off x="2336531" y="2992405"/>
              <a:ext cx="273275" cy="34844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108"/>
            </a:p>
          </p:txBody>
        </p:sp>
        <p:sp>
          <p:nvSpPr>
            <p:cNvPr id="228" name="台形 227"/>
            <p:cNvSpPr/>
            <p:nvPr/>
          </p:nvSpPr>
          <p:spPr>
            <a:xfrm rot="10800000">
              <a:off x="2313842" y="3359471"/>
              <a:ext cx="329325" cy="451523"/>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108"/>
            </a:p>
          </p:txBody>
        </p:sp>
      </p:grpSp>
      <p:sp>
        <p:nvSpPr>
          <p:cNvPr id="224" name="テキスト ボックス 223"/>
          <p:cNvSpPr txBox="1"/>
          <p:nvPr/>
        </p:nvSpPr>
        <p:spPr>
          <a:xfrm>
            <a:off x="6260042" y="1762620"/>
            <a:ext cx="1552318" cy="390620"/>
          </a:xfrm>
          <a:prstGeom prst="rect">
            <a:avLst/>
          </a:prstGeom>
          <a:noFill/>
        </p:spPr>
        <p:txBody>
          <a:bodyPr wrap="square" rtlCol="0">
            <a:spAutoFit/>
          </a:bodyPr>
          <a:lstStyle/>
          <a:p>
            <a:r>
              <a:rPr lang="ja-JP" altLang="en-US" sz="969" b="1">
                <a:latin typeface="HG丸ｺﾞｼｯｸM-PRO" panose="020F0600000000000000" pitchFamily="50" charset="-128"/>
                <a:ea typeface="HG丸ｺﾞｼｯｸM-PRO" panose="020F0600000000000000" pitchFamily="50" charset="-128"/>
              </a:rPr>
              <a:t>特定相談支援事業者</a:t>
            </a:r>
            <a:endParaRPr lang="en-US" altLang="ja-JP" sz="969" b="1">
              <a:latin typeface="HG丸ｺﾞｼｯｸM-PRO" panose="020F0600000000000000" pitchFamily="50" charset="-128"/>
              <a:ea typeface="HG丸ｺﾞｼｯｸM-PRO" panose="020F0600000000000000" pitchFamily="50" charset="-128"/>
            </a:endParaRPr>
          </a:p>
          <a:p>
            <a:r>
              <a:rPr lang="ja-JP" altLang="en-US" sz="969" b="1">
                <a:latin typeface="HG丸ｺﾞｼｯｸM-PRO" panose="020F0600000000000000" pitchFamily="50" charset="-128"/>
                <a:ea typeface="HG丸ｺﾞｼｯｸM-PRO" panose="020F0600000000000000" pitchFamily="50" charset="-128"/>
              </a:rPr>
              <a:t>一般相談支援事業者</a:t>
            </a:r>
            <a:endParaRPr lang="en-US" altLang="ja-JP" sz="969" b="1">
              <a:latin typeface="HG丸ｺﾞｼｯｸM-PRO" panose="020F0600000000000000" pitchFamily="50" charset="-128"/>
              <a:ea typeface="HG丸ｺﾞｼｯｸM-PRO" panose="020F0600000000000000" pitchFamily="50" charset="-128"/>
            </a:endParaRPr>
          </a:p>
        </p:txBody>
      </p:sp>
      <p:grpSp>
        <p:nvGrpSpPr>
          <p:cNvPr id="231" name="グループ化 230"/>
          <p:cNvGrpSpPr/>
          <p:nvPr/>
        </p:nvGrpSpPr>
        <p:grpSpPr>
          <a:xfrm>
            <a:off x="4931701" y="3941178"/>
            <a:ext cx="1663967" cy="1133176"/>
            <a:chOff x="1596514" y="2290809"/>
            <a:chExt cx="1523065" cy="1245197"/>
          </a:xfrm>
        </p:grpSpPr>
        <p:sp>
          <p:nvSpPr>
            <p:cNvPr id="232" name="円/楕円 231"/>
            <p:cNvSpPr/>
            <p:nvPr/>
          </p:nvSpPr>
          <p:spPr>
            <a:xfrm>
              <a:off x="1596514" y="2290809"/>
              <a:ext cx="1523065" cy="124519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108"/>
            </a:p>
          </p:txBody>
        </p:sp>
        <p:grpSp>
          <p:nvGrpSpPr>
            <p:cNvPr id="233" name="グループ化 232"/>
            <p:cNvGrpSpPr/>
            <p:nvPr/>
          </p:nvGrpSpPr>
          <p:grpSpPr>
            <a:xfrm>
              <a:off x="2416204" y="2857311"/>
              <a:ext cx="306432" cy="522843"/>
              <a:chOff x="2734067" y="2947939"/>
              <a:chExt cx="499066" cy="935278"/>
            </a:xfrm>
          </p:grpSpPr>
          <p:sp>
            <p:nvSpPr>
              <p:cNvPr id="240" name="円/楕円 239"/>
              <p:cNvSpPr/>
              <p:nvPr/>
            </p:nvSpPr>
            <p:spPr>
              <a:xfrm>
                <a:off x="2769613" y="2947939"/>
                <a:ext cx="414129" cy="38880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738"/>
              </a:p>
            </p:txBody>
          </p:sp>
          <p:sp>
            <p:nvSpPr>
              <p:cNvPr id="241" name="台形 240"/>
              <p:cNvSpPr/>
              <p:nvPr/>
            </p:nvSpPr>
            <p:spPr>
              <a:xfrm rot="10800000">
                <a:off x="2734067" y="3323689"/>
                <a:ext cx="499066" cy="559528"/>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738"/>
              </a:p>
            </p:txBody>
          </p:sp>
        </p:grpSp>
        <p:grpSp>
          <p:nvGrpSpPr>
            <p:cNvPr id="234" name="グループ化 233"/>
            <p:cNvGrpSpPr/>
            <p:nvPr/>
          </p:nvGrpSpPr>
          <p:grpSpPr>
            <a:xfrm>
              <a:off x="1757092" y="2815683"/>
              <a:ext cx="1213714" cy="587055"/>
              <a:chOff x="5063666" y="2078407"/>
              <a:chExt cx="1834731" cy="917386"/>
            </a:xfrm>
          </p:grpSpPr>
          <p:grpSp>
            <p:nvGrpSpPr>
              <p:cNvPr id="236" name="グループ化 235"/>
              <p:cNvGrpSpPr/>
              <p:nvPr/>
            </p:nvGrpSpPr>
            <p:grpSpPr>
              <a:xfrm>
                <a:off x="5426869" y="2078407"/>
                <a:ext cx="503735" cy="805892"/>
                <a:chOff x="2514981" y="2999853"/>
                <a:chExt cx="360200" cy="683950"/>
              </a:xfrm>
            </p:grpSpPr>
            <p:sp>
              <p:nvSpPr>
                <p:cNvPr id="238" name="円/楕円 237"/>
                <p:cNvSpPr/>
                <p:nvPr/>
              </p:nvSpPr>
              <p:spPr>
                <a:xfrm>
                  <a:off x="2544444" y="2999853"/>
                  <a:ext cx="300893" cy="33379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108"/>
                </a:p>
              </p:txBody>
            </p:sp>
            <p:sp>
              <p:nvSpPr>
                <p:cNvPr id="239" name="台形 238"/>
                <p:cNvSpPr/>
                <p:nvPr/>
              </p:nvSpPr>
              <p:spPr>
                <a:xfrm rot="10800000">
                  <a:off x="2514981" y="3296635"/>
                  <a:ext cx="360200" cy="387168"/>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108"/>
                </a:p>
              </p:txBody>
            </p:sp>
          </p:grpSp>
          <p:sp>
            <p:nvSpPr>
              <p:cNvPr id="237" name="テキスト ボックス 236"/>
              <p:cNvSpPr txBox="1"/>
              <p:nvPr/>
            </p:nvSpPr>
            <p:spPr>
              <a:xfrm>
                <a:off x="5063666" y="2639052"/>
                <a:ext cx="1834731" cy="35674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ts val="923"/>
                  </a:lnSpc>
                </a:pPr>
                <a:r>
                  <a:rPr lang="ja-JP" altLang="en-US" sz="923"/>
                  <a:t>相談支援専門員</a:t>
                </a:r>
              </a:p>
            </p:txBody>
          </p:sp>
        </p:grpSp>
        <p:sp>
          <p:nvSpPr>
            <p:cNvPr id="235" name="テキスト ボックス 234"/>
            <p:cNvSpPr txBox="1"/>
            <p:nvPr/>
          </p:nvSpPr>
          <p:spPr>
            <a:xfrm>
              <a:off x="1699607" y="2501661"/>
              <a:ext cx="1332038" cy="265347"/>
            </a:xfrm>
            <a:prstGeom prst="rect">
              <a:avLst/>
            </a:prstGeom>
            <a:noFill/>
          </p:spPr>
          <p:txBody>
            <a:bodyPr wrap="square" rtlCol="0">
              <a:spAutoFit/>
            </a:bodyPr>
            <a:lstStyle/>
            <a:p>
              <a:r>
                <a:rPr lang="ja-JP" altLang="en-US" sz="969" b="1" dirty="0">
                  <a:latin typeface="HG丸ｺﾞｼｯｸM-PRO" panose="020F0600000000000000" pitchFamily="50" charset="-128"/>
                  <a:ea typeface="HG丸ｺﾞｼｯｸM-PRO" panose="020F0600000000000000" pitchFamily="50" charset="-128"/>
                </a:rPr>
                <a:t>特定相談支援事業者</a:t>
              </a:r>
              <a:endParaRPr lang="en-US" altLang="ja-JP" sz="969" b="1" dirty="0">
                <a:latin typeface="HG丸ｺﾞｼｯｸM-PRO" panose="020F0600000000000000" pitchFamily="50" charset="-128"/>
                <a:ea typeface="HG丸ｺﾞｼｯｸM-PRO" panose="020F0600000000000000" pitchFamily="50" charset="-128"/>
              </a:endParaRPr>
            </a:p>
          </p:txBody>
        </p:sp>
      </p:grpSp>
      <p:sp>
        <p:nvSpPr>
          <p:cNvPr id="244" name="下矢印 243"/>
          <p:cNvSpPr/>
          <p:nvPr/>
        </p:nvSpPr>
        <p:spPr>
          <a:xfrm rot="19360574">
            <a:off x="5302713" y="3781950"/>
            <a:ext cx="471085" cy="434133"/>
          </a:xfrm>
          <a:prstGeom prst="downArrow">
            <a:avLst/>
          </a:prstGeom>
          <a:solidFill>
            <a:schemeClr val="accent2">
              <a:lumMod val="20000"/>
              <a:lumOff val="80000"/>
            </a:schemeClr>
          </a:solidFill>
          <a:scene3d>
            <a:camera prst="perspectiveContrastingLef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36" name="Picture 12" descr="ヘルパー　イラスト 無料 に対する画像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4788552"/>
            <a:ext cx="717294" cy="777819"/>
          </a:xfrm>
          <a:prstGeom prst="rect">
            <a:avLst/>
          </a:prstGeom>
          <a:noFill/>
          <a:extLst>
            <a:ext uri="{909E8E84-426E-40dd-AFC4-6F175D3DCCD1}">
              <a14:hiddenFill xmlns="" xmlns:a14="http://schemas.microsoft.com/office/drawing/2010/main">
                <a:solidFill>
                  <a:srgbClr val="FFFFFF"/>
                </a:solidFill>
              </a14:hiddenFill>
            </a:ext>
          </a:extLst>
        </p:spPr>
      </p:pic>
      <p:sp>
        <p:nvSpPr>
          <p:cNvPr id="217" name="四角形吹き出し 216"/>
          <p:cNvSpPr/>
          <p:nvPr/>
        </p:nvSpPr>
        <p:spPr>
          <a:xfrm>
            <a:off x="81922" y="4033918"/>
            <a:ext cx="2610698" cy="716370"/>
          </a:xfrm>
          <a:prstGeom prst="wedgeRectCallout">
            <a:avLst>
              <a:gd name="adj1" fmla="val 44439"/>
              <a:gd name="adj2" fmla="val 80768"/>
            </a:avLst>
          </a:prstGeom>
        </p:spPr>
        <p:style>
          <a:lnRef idx="2">
            <a:schemeClr val="accent1"/>
          </a:lnRef>
          <a:fillRef idx="1">
            <a:schemeClr val="lt1"/>
          </a:fillRef>
          <a:effectRef idx="0">
            <a:schemeClr val="accent1"/>
          </a:effectRef>
          <a:fontRef idx="minor">
            <a:schemeClr val="dk1"/>
          </a:fontRef>
        </p:style>
        <p:txBody>
          <a:bodyPr rtlCol="0" anchor="t"/>
          <a:lstStyle/>
          <a:p>
            <a:pPr marL="158265" indent="-158265">
              <a:buFont typeface="Wingdings" panose="05000000000000000000" pitchFamily="2" charset="2"/>
              <a:buChar char="u"/>
            </a:pPr>
            <a:r>
              <a:rPr lang="ja-JP" altLang="en-US" sz="969" dirty="0">
                <a:solidFill>
                  <a:schemeClr val="tx1"/>
                </a:solidFill>
              </a:rPr>
              <a:t>サービスの質の向上</a:t>
            </a:r>
            <a:endParaRPr lang="en-US" altLang="ja-JP" sz="969" dirty="0">
              <a:solidFill>
                <a:schemeClr val="tx1"/>
              </a:solidFill>
            </a:endParaRPr>
          </a:p>
          <a:p>
            <a:pPr marL="158265" indent="-158265">
              <a:buFont typeface="Wingdings" panose="05000000000000000000" pitchFamily="2" charset="2"/>
              <a:buChar char="u"/>
            </a:pPr>
            <a:r>
              <a:rPr lang="ja-JP" altLang="en-US" sz="969" dirty="0">
                <a:solidFill>
                  <a:schemeClr val="tx1"/>
                </a:solidFill>
              </a:rPr>
              <a:t>障害福祉サービス以外の活用</a:t>
            </a:r>
            <a:endParaRPr lang="en-US" altLang="ja-JP" sz="969" dirty="0">
              <a:solidFill>
                <a:schemeClr val="tx1"/>
              </a:solidFill>
            </a:endParaRPr>
          </a:p>
          <a:p>
            <a:pPr marL="158265" indent="-158265">
              <a:buFont typeface="Wingdings" panose="05000000000000000000" pitchFamily="2" charset="2"/>
              <a:buChar char="u"/>
            </a:pPr>
            <a:r>
              <a:rPr lang="ja-JP" altLang="en-US" sz="969" dirty="0">
                <a:solidFill>
                  <a:schemeClr val="tx1"/>
                </a:solidFill>
              </a:rPr>
              <a:t>サービス内容・量の適正化</a:t>
            </a:r>
            <a:endParaRPr lang="en-US" altLang="ja-JP" sz="969" dirty="0">
              <a:solidFill>
                <a:schemeClr val="tx1"/>
              </a:solidFill>
            </a:endParaRPr>
          </a:p>
          <a:p>
            <a:r>
              <a:rPr lang="ja-JP" altLang="en-US" sz="1108" b="1" dirty="0">
                <a:solidFill>
                  <a:schemeClr val="tx1"/>
                </a:solidFill>
              </a:rPr>
              <a:t>→サービス等利用計画の見直し　</a:t>
            </a:r>
            <a:endParaRPr lang="ja-JP" altLang="en-US" sz="1108" dirty="0">
              <a:solidFill>
                <a:schemeClr val="tx1"/>
              </a:solidFill>
            </a:endParaRPr>
          </a:p>
        </p:txBody>
      </p:sp>
      <p:sp>
        <p:nvSpPr>
          <p:cNvPr id="124" name="円/楕円 123"/>
          <p:cNvSpPr/>
          <p:nvPr/>
        </p:nvSpPr>
        <p:spPr>
          <a:xfrm>
            <a:off x="2616915" y="4033918"/>
            <a:ext cx="1573446" cy="106717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108"/>
          </a:p>
        </p:txBody>
      </p:sp>
      <p:grpSp>
        <p:nvGrpSpPr>
          <p:cNvPr id="132" name="グループ化 131"/>
          <p:cNvGrpSpPr/>
          <p:nvPr/>
        </p:nvGrpSpPr>
        <p:grpSpPr>
          <a:xfrm>
            <a:off x="3195157" y="4483784"/>
            <a:ext cx="316568" cy="453728"/>
            <a:chOff x="2330652" y="2926091"/>
            <a:chExt cx="499066" cy="947042"/>
          </a:xfrm>
        </p:grpSpPr>
        <p:sp>
          <p:nvSpPr>
            <p:cNvPr id="134" name="円/楕円 133"/>
            <p:cNvSpPr/>
            <p:nvPr/>
          </p:nvSpPr>
          <p:spPr>
            <a:xfrm>
              <a:off x="2366200" y="2926091"/>
              <a:ext cx="414128" cy="38880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738"/>
            </a:p>
          </p:txBody>
        </p:sp>
        <p:sp>
          <p:nvSpPr>
            <p:cNvPr id="135" name="台形 134"/>
            <p:cNvSpPr/>
            <p:nvPr/>
          </p:nvSpPr>
          <p:spPr>
            <a:xfrm rot="10800000">
              <a:off x="2330652" y="3313606"/>
              <a:ext cx="499066" cy="559527"/>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738"/>
            </a:p>
          </p:txBody>
        </p:sp>
      </p:grpSp>
      <p:grpSp>
        <p:nvGrpSpPr>
          <p:cNvPr id="127" name="グループ化 126"/>
          <p:cNvGrpSpPr/>
          <p:nvPr/>
        </p:nvGrpSpPr>
        <p:grpSpPr>
          <a:xfrm>
            <a:off x="2777340" y="4425472"/>
            <a:ext cx="374062" cy="557267"/>
            <a:chOff x="2262807" y="2948634"/>
            <a:chExt cx="391388" cy="862361"/>
          </a:xfrm>
        </p:grpSpPr>
        <p:sp>
          <p:nvSpPr>
            <p:cNvPr id="129" name="円/楕円 128"/>
            <p:cNvSpPr/>
            <p:nvPr/>
          </p:nvSpPr>
          <p:spPr>
            <a:xfrm>
              <a:off x="2290123" y="2948634"/>
              <a:ext cx="324776" cy="36837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108"/>
            </a:p>
          </p:txBody>
        </p:sp>
        <p:sp>
          <p:nvSpPr>
            <p:cNvPr id="130" name="台形 129"/>
            <p:cNvSpPr/>
            <p:nvPr/>
          </p:nvSpPr>
          <p:spPr>
            <a:xfrm rot="10800000">
              <a:off x="2262807" y="3333653"/>
              <a:ext cx="391388" cy="477342"/>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108"/>
            </a:p>
          </p:txBody>
        </p:sp>
      </p:grpSp>
      <p:sp>
        <p:nvSpPr>
          <p:cNvPr id="126" name="テキスト ボックス 125"/>
          <p:cNvSpPr txBox="1"/>
          <p:nvPr/>
        </p:nvSpPr>
        <p:spPr>
          <a:xfrm>
            <a:off x="2631744" y="4091108"/>
            <a:ext cx="1743185" cy="390620"/>
          </a:xfrm>
          <a:prstGeom prst="rect">
            <a:avLst/>
          </a:prstGeom>
          <a:noFill/>
        </p:spPr>
        <p:txBody>
          <a:bodyPr wrap="square" rtlCol="0">
            <a:spAutoFit/>
          </a:bodyPr>
          <a:lstStyle/>
          <a:p>
            <a:r>
              <a:rPr lang="ja-JP" altLang="en-US" sz="969" b="1">
                <a:latin typeface="HG丸ｺﾞｼｯｸM-PRO" panose="020F0600000000000000" pitchFamily="50" charset="-128"/>
                <a:ea typeface="HG丸ｺﾞｼｯｸM-PRO" panose="020F0600000000000000" pitchFamily="50" charset="-128"/>
              </a:rPr>
              <a:t>特定相談支援事業者</a:t>
            </a:r>
            <a:endParaRPr lang="en-US" altLang="ja-JP" sz="969" b="1">
              <a:latin typeface="HG丸ｺﾞｼｯｸM-PRO" panose="020F0600000000000000" pitchFamily="50" charset="-128"/>
              <a:ea typeface="HG丸ｺﾞｼｯｸM-PRO" panose="020F0600000000000000" pitchFamily="50" charset="-128"/>
            </a:endParaRPr>
          </a:p>
          <a:p>
            <a:r>
              <a:rPr lang="ja-JP" altLang="en-US" sz="969" b="1">
                <a:latin typeface="HG丸ｺﾞｼｯｸM-PRO" panose="020F0600000000000000" pitchFamily="50" charset="-128"/>
                <a:ea typeface="HG丸ｺﾞｼｯｸM-PRO" panose="020F0600000000000000" pitchFamily="50" charset="-128"/>
              </a:rPr>
              <a:t>障害児相談支援事業者</a:t>
            </a:r>
            <a:endParaRPr lang="en-US" altLang="ja-JP" sz="969" b="1">
              <a:latin typeface="HG丸ｺﾞｼｯｸM-PRO" panose="020F0600000000000000" pitchFamily="50" charset="-128"/>
              <a:ea typeface="HG丸ｺﾞｼｯｸM-PRO" panose="020F0600000000000000" pitchFamily="50" charset="-128"/>
            </a:endParaRPr>
          </a:p>
        </p:txBody>
      </p:sp>
      <p:sp>
        <p:nvSpPr>
          <p:cNvPr id="103" name="下矢印 102"/>
          <p:cNvSpPr/>
          <p:nvPr/>
        </p:nvSpPr>
        <p:spPr>
          <a:xfrm rot="2657269">
            <a:off x="3446249" y="3802390"/>
            <a:ext cx="471085" cy="384781"/>
          </a:xfrm>
          <a:prstGeom prst="downArrow">
            <a:avLst/>
          </a:prstGeom>
          <a:solidFill>
            <a:schemeClr val="accent2">
              <a:lumMod val="20000"/>
              <a:lumOff val="80000"/>
            </a:schemeClr>
          </a:solidFill>
          <a:scene3d>
            <a:camera prst="perspectiveContrastingRigh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047" name="Picture 10" descr="家　イラスト 無料 に対する画像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601" y="1014651"/>
            <a:ext cx="804916" cy="742999"/>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pic>
        <p:nvPicPr>
          <p:cNvPr id="5" name="Picture 2" descr="子ども　イラスト　無料 に対する画像結果"/>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964" y="4723323"/>
            <a:ext cx="967653" cy="71010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テキスト ボックス 6"/>
          <p:cNvSpPr txBox="1"/>
          <p:nvPr/>
        </p:nvSpPr>
        <p:spPr>
          <a:xfrm>
            <a:off x="-36512" y="1644702"/>
            <a:ext cx="2016224" cy="291157"/>
          </a:xfrm>
          <a:prstGeom prst="rect">
            <a:avLst/>
          </a:prstGeom>
          <a:noFill/>
        </p:spPr>
        <p:txBody>
          <a:bodyPr wrap="square" rtlCol="0">
            <a:spAutoFit/>
          </a:bodyPr>
          <a:lstStyle/>
          <a:p>
            <a:pPr algn="ctr"/>
            <a:r>
              <a:rPr lang="ja-JP" altLang="en-US" sz="1292" dirty="0"/>
              <a:t>（ＧＨ　・単身生活）</a:t>
            </a:r>
          </a:p>
        </p:txBody>
      </p:sp>
      <p:sp>
        <p:nvSpPr>
          <p:cNvPr id="105" name="テキスト ボックス 104"/>
          <p:cNvSpPr txBox="1"/>
          <p:nvPr/>
        </p:nvSpPr>
        <p:spPr>
          <a:xfrm>
            <a:off x="-36511" y="5482211"/>
            <a:ext cx="1996663" cy="490006"/>
          </a:xfrm>
          <a:prstGeom prst="rect">
            <a:avLst/>
          </a:prstGeom>
          <a:noFill/>
        </p:spPr>
        <p:txBody>
          <a:bodyPr wrap="square" rtlCol="0">
            <a:spAutoFit/>
          </a:bodyPr>
          <a:lstStyle/>
          <a:p>
            <a:r>
              <a:rPr lang="ja-JP" altLang="en-US" sz="1292"/>
              <a:t>（各種ヘルプサービス</a:t>
            </a:r>
            <a:endParaRPr lang="en-US" altLang="ja-JP" sz="1292"/>
          </a:p>
          <a:p>
            <a:r>
              <a:rPr lang="ja-JP" altLang="en-US" sz="1292"/>
              <a:t>放課後等デイサービス）</a:t>
            </a:r>
          </a:p>
        </p:txBody>
      </p:sp>
      <p:sp>
        <p:nvSpPr>
          <p:cNvPr id="106" name="テキスト ボックス 105"/>
          <p:cNvSpPr txBox="1"/>
          <p:nvPr/>
        </p:nvSpPr>
        <p:spPr>
          <a:xfrm>
            <a:off x="7525754" y="1777642"/>
            <a:ext cx="1726766" cy="291170"/>
          </a:xfrm>
          <a:prstGeom prst="rect">
            <a:avLst/>
          </a:prstGeom>
          <a:noFill/>
        </p:spPr>
        <p:txBody>
          <a:bodyPr wrap="square" rtlCol="0">
            <a:spAutoFit/>
          </a:bodyPr>
          <a:lstStyle/>
          <a:p>
            <a:pPr algn="ctr"/>
            <a:r>
              <a:rPr lang="ja-JP" altLang="en-US" sz="1292"/>
              <a:t>（入所施設・病院）</a:t>
            </a:r>
          </a:p>
        </p:txBody>
      </p:sp>
      <p:sp>
        <p:nvSpPr>
          <p:cNvPr id="102" name="下矢印 101"/>
          <p:cNvSpPr/>
          <p:nvPr/>
        </p:nvSpPr>
        <p:spPr>
          <a:xfrm rot="13714081">
            <a:off x="5714797" y="2228861"/>
            <a:ext cx="441539" cy="1291475"/>
          </a:xfrm>
          <a:prstGeom prst="downArrow">
            <a:avLst/>
          </a:prstGeom>
          <a:solidFill>
            <a:schemeClr val="accent2">
              <a:lumMod val="20000"/>
              <a:lumOff val="80000"/>
            </a:schemeClr>
          </a:solidFill>
          <a:scene3d>
            <a:camera prst="perspectiveContrastingRigh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5868144" y="2774675"/>
            <a:ext cx="2616756" cy="525528"/>
          </a:xfrm>
          <a:prstGeom prst="rect">
            <a:avLst/>
          </a:prstGeom>
          <a:scene3d>
            <a:camera prst="perspectiveContrastingRightFacing">
              <a:rot lat="600000" lon="20400000" rev="0"/>
            </a:camera>
            <a:lightRig rig="threePt" dir="t"/>
          </a:scene3d>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969" b="1">
                <a:solidFill>
                  <a:schemeClr val="tx1"/>
                </a:solidFill>
              </a:rPr>
              <a:t>地域移行の体制整備</a:t>
            </a:r>
            <a:endParaRPr lang="en-US" altLang="ja-JP" sz="969" b="1">
              <a:solidFill>
                <a:schemeClr val="tx1"/>
              </a:solidFill>
            </a:endParaRPr>
          </a:p>
          <a:p>
            <a:pPr marL="161196" indent="-161196">
              <a:buFont typeface="Arial" panose="020B0604020202020204" pitchFamily="34" charset="0"/>
              <a:buChar char="•"/>
            </a:pPr>
            <a:r>
              <a:rPr lang="ja-JP" altLang="en-US" sz="923">
                <a:solidFill>
                  <a:schemeClr val="tx1"/>
                </a:solidFill>
              </a:rPr>
              <a:t>病院・施設への働きかけ（対象者把握等）　</a:t>
            </a:r>
            <a:endParaRPr lang="en-US" altLang="ja-JP" sz="923">
              <a:solidFill>
                <a:schemeClr val="tx1"/>
              </a:solidFill>
            </a:endParaRPr>
          </a:p>
          <a:p>
            <a:pPr marL="161196" indent="-161196">
              <a:buFont typeface="Arial" panose="020B0604020202020204" pitchFamily="34" charset="0"/>
              <a:buChar char="•"/>
            </a:pPr>
            <a:r>
              <a:rPr lang="ja-JP" altLang="en-US" sz="923">
                <a:solidFill>
                  <a:schemeClr val="tx1"/>
                </a:solidFill>
              </a:rPr>
              <a:t>特定・一般相談支援事業者への支援</a:t>
            </a:r>
          </a:p>
        </p:txBody>
      </p:sp>
      <p:sp>
        <p:nvSpPr>
          <p:cNvPr id="18" name="テキスト ボックス 17"/>
          <p:cNvSpPr txBox="1"/>
          <p:nvPr/>
        </p:nvSpPr>
        <p:spPr>
          <a:xfrm>
            <a:off x="3275856" y="3402913"/>
            <a:ext cx="2688924" cy="575222"/>
          </a:xfrm>
          <a:prstGeom prst="rect">
            <a:avLst/>
          </a:prstGeom>
          <a:scene3d>
            <a:camera prst="perspectiveRelaxedModerately"/>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108" b="1">
                <a:solidFill>
                  <a:schemeClr val="tx1"/>
                </a:solidFill>
              </a:rPr>
              <a:t>相談支援専門員等の人材育成</a:t>
            </a:r>
            <a:endParaRPr lang="en-US" altLang="ja-JP" sz="1108" b="1">
              <a:solidFill>
                <a:schemeClr val="tx1"/>
              </a:solidFill>
            </a:endParaRPr>
          </a:p>
          <a:p>
            <a:pPr marL="158265" indent="-158265">
              <a:buFont typeface="Arial" panose="020B0604020202020204" pitchFamily="34" charset="0"/>
              <a:buChar char="•"/>
            </a:pPr>
            <a:r>
              <a:rPr lang="ja-JP" altLang="en-US" sz="1015">
                <a:solidFill>
                  <a:schemeClr val="tx1"/>
                </a:solidFill>
              </a:rPr>
              <a:t>相談支援事業者への助言・指導</a:t>
            </a:r>
            <a:endParaRPr lang="en-US" altLang="ja-JP" sz="1015">
              <a:solidFill>
                <a:schemeClr val="tx1"/>
              </a:solidFill>
            </a:endParaRPr>
          </a:p>
          <a:p>
            <a:pPr marL="158265" indent="-158265">
              <a:buFont typeface="Arial" panose="020B0604020202020204" pitchFamily="34" charset="0"/>
              <a:buChar char="•"/>
            </a:pPr>
            <a:r>
              <a:rPr lang="ja-JP" altLang="en-US" sz="1015">
                <a:solidFill>
                  <a:schemeClr val="tx1"/>
                </a:solidFill>
              </a:rPr>
              <a:t>サービス等利用計画の評価・検証</a:t>
            </a:r>
          </a:p>
        </p:txBody>
      </p:sp>
      <p:sp>
        <p:nvSpPr>
          <p:cNvPr id="9" name="角丸四角形吹き出し 8"/>
          <p:cNvSpPr/>
          <p:nvPr/>
        </p:nvSpPr>
        <p:spPr>
          <a:xfrm>
            <a:off x="6679416" y="3372896"/>
            <a:ext cx="2357080" cy="1322042"/>
          </a:xfrm>
          <a:prstGeom prst="wedgeRoundRectCallout">
            <a:avLst>
              <a:gd name="adj1" fmla="val -112056"/>
              <a:gd name="adj2" fmla="val -6109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158265" indent="-158265">
              <a:buFont typeface="Wingdings" panose="05000000000000000000" pitchFamily="2" charset="2"/>
              <a:buChar char="u"/>
            </a:pPr>
            <a:r>
              <a:rPr lang="ja-JP" altLang="en-US" sz="969" b="1" dirty="0">
                <a:solidFill>
                  <a:schemeClr val="tx1"/>
                </a:solidFill>
              </a:rPr>
              <a:t>基幹相談支援センターの充実</a:t>
            </a:r>
            <a:endParaRPr lang="en-US" altLang="ja-JP" sz="969" b="1" dirty="0">
              <a:solidFill>
                <a:schemeClr val="tx1"/>
              </a:solidFill>
            </a:endParaRPr>
          </a:p>
          <a:p>
            <a:pPr marL="168524" indent="-84994">
              <a:buFont typeface="Arial" panose="020B0604020202020204" pitchFamily="34" charset="0"/>
              <a:buChar char="•"/>
            </a:pPr>
            <a:r>
              <a:rPr lang="ja-JP" altLang="en-US" sz="923" dirty="0">
                <a:solidFill>
                  <a:schemeClr val="tx1"/>
                </a:solidFill>
              </a:rPr>
              <a:t>設置の促進</a:t>
            </a:r>
            <a:endParaRPr lang="en-US" altLang="ja-JP" sz="923" dirty="0">
              <a:solidFill>
                <a:schemeClr val="tx1"/>
              </a:solidFill>
            </a:endParaRPr>
          </a:p>
          <a:p>
            <a:pPr marL="168524" indent="-84994">
              <a:buFont typeface="Arial" panose="020B0604020202020204" pitchFamily="34" charset="0"/>
              <a:buChar char="•"/>
            </a:pPr>
            <a:r>
              <a:rPr lang="ja-JP" altLang="en-US" sz="923" dirty="0">
                <a:solidFill>
                  <a:schemeClr val="tx1"/>
                </a:solidFill>
              </a:rPr>
              <a:t>主任相談支援専門員の配置</a:t>
            </a:r>
            <a:endParaRPr lang="en-US" altLang="ja-JP" sz="923" dirty="0">
              <a:solidFill>
                <a:schemeClr val="tx1"/>
              </a:solidFill>
            </a:endParaRPr>
          </a:p>
          <a:p>
            <a:pPr marL="83529"/>
            <a:r>
              <a:rPr lang="ja-JP" altLang="en-US" sz="923" u="sng" dirty="0">
                <a:solidFill>
                  <a:schemeClr val="tx1"/>
                </a:solidFill>
              </a:rPr>
              <a:t>→平成</a:t>
            </a:r>
            <a:r>
              <a:rPr lang="en-US" altLang="ja-JP" sz="923" u="sng" dirty="0">
                <a:solidFill>
                  <a:schemeClr val="tx1"/>
                </a:solidFill>
              </a:rPr>
              <a:t>30</a:t>
            </a:r>
            <a:r>
              <a:rPr lang="ja-JP" altLang="en-US" sz="923" u="sng" dirty="0">
                <a:solidFill>
                  <a:schemeClr val="tx1"/>
                </a:solidFill>
              </a:rPr>
              <a:t>年度概算要求中</a:t>
            </a:r>
            <a:endParaRPr lang="en-US" altLang="ja-JP" sz="923" u="sng" dirty="0">
              <a:solidFill>
                <a:schemeClr val="tx1"/>
              </a:solidFill>
            </a:endParaRPr>
          </a:p>
          <a:p>
            <a:pPr algn="ctr"/>
            <a:endParaRPr lang="en-US" altLang="ja-JP" sz="923" dirty="0">
              <a:solidFill>
                <a:schemeClr val="tx1"/>
              </a:solidFill>
            </a:endParaRPr>
          </a:p>
          <a:p>
            <a:pPr marL="158265" indent="-158265">
              <a:buFont typeface="Wingdings" panose="05000000000000000000" pitchFamily="2" charset="2"/>
              <a:buChar char="u"/>
            </a:pPr>
            <a:r>
              <a:rPr lang="ja-JP" altLang="en-US" sz="969" b="1" dirty="0">
                <a:solidFill>
                  <a:schemeClr val="tx1"/>
                </a:solidFill>
              </a:rPr>
              <a:t>相談支援専門員の質の向上</a:t>
            </a:r>
            <a:endParaRPr lang="en-US" altLang="ja-JP" sz="969" b="1" dirty="0">
              <a:solidFill>
                <a:schemeClr val="tx1"/>
              </a:solidFill>
            </a:endParaRPr>
          </a:p>
          <a:p>
            <a:pPr marL="168524" indent="-84994">
              <a:buFont typeface="Arial" panose="020B0604020202020204" pitchFamily="34" charset="0"/>
              <a:buChar char="•"/>
            </a:pPr>
            <a:r>
              <a:rPr lang="ja-JP" altLang="en-US" sz="923" dirty="0">
                <a:solidFill>
                  <a:schemeClr val="tx1"/>
                </a:solidFill>
              </a:rPr>
              <a:t>法定研修カリキュラム改定</a:t>
            </a:r>
            <a:endParaRPr lang="en-US" altLang="ja-JP" sz="923" dirty="0">
              <a:solidFill>
                <a:schemeClr val="tx1"/>
              </a:solidFill>
            </a:endParaRPr>
          </a:p>
          <a:p>
            <a:pPr marL="168524" indent="-84994">
              <a:buFont typeface="Arial" panose="020B0604020202020204" pitchFamily="34" charset="0"/>
              <a:buChar char="•"/>
            </a:pPr>
            <a:r>
              <a:rPr lang="ja-JP" altLang="en-US" sz="923" dirty="0">
                <a:solidFill>
                  <a:schemeClr val="tx1"/>
                </a:solidFill>
              </a:rPr>
              <a:t>主任相談支援専門員研修創設</a:t>
            </a:r>
            <a:endParaRPr lang="en-US" altLang="ja-JP" sz="923" dirty="0">
              <a:solidFill>
                <a:schemeClr val="tx1"/>
              </a:solidFill>
            </a:endParaRPr>
          </a:p>
          <a:p>
            <a:pPr marL="83529"/>
            <a:r>
              <a:rPr lang="ja-JP" altLang="en-US" sz="923" u="sng" dirty="0">
                <a:solidFill>
                  <a:schemeClr val="tx1"/>
                </a:solidFill>
              </a:rPr>
              <a:t>→平成</a:t>
            </a:r>
            <a:r>
              <a:rPr lang="en-US" altLang="ja-JP" sz="923" u="sng" dirty="0">
                <a:solidFill>
                  <a:schemeClr val="tx1"/>
                </a:solidFill>
              </a:rPr>
              <a:t>30</a:t>
            </a:r>
            <a:r>
              <a:rPr lang="ja-JP" altLang="en-US" sz="923" u="sng" dirty="0">
                <a:solidFill>
                  <a:schemeClr val="tx1"/>
                </a:solidFill>
              </a:rPr>
              <a:t>年度改定において検討</a:t>
            </a:r>
            <a:endParaRPr lang="en-US" altLang="ja-JP" sz="923" u="sng" dirty="0">
              <a:solidFill>
                <a:schemeClr val="tx1"/>
              </a:solidFill>
            </a:endParaRPr>
          </a:p>
        </p:txBody>
      </p:sp>
      <p:grpSp>
        <p:nvGrpSpPr>
          <p:cNvPr id="196" name="グループ化 195"/>
          <p:cNvGrpSpPr/>
          <p:nvPr/>
        </p:nvGrpSpPr>
        <p:grpSpPr>
          <a:xfrm>
            <a:off x="1619672" y="1737672"/>
            <a:ext cx="1612966" cy="970535"/>
            <a:chOff x="1608775" y="2320184"/>
            <a:chExt cx="1701723" cy="1245197"/>
          </a:xfrm>
        </p:grpSpPr>
        <p:sp>
          <p:nvSpPr>
            <p:cNvPr id="197" name="円/楕円 196"/>
            <p:cNvSpPr/>
            <p:nvPr/>
          </p:nvSpPr>
          <p:spPr>
            <a:xfrm>
              <a:off x="1608775" y="2320184"/>
              <a:ext cx="1523065" cy="124519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108"/>
            </a:p>
          </p:txBody>
        </p:sp>
        <p:grpSp>
          <p:nvGrpSpPr>
            <p:cNvPr id="199" name="グループ化 198"/>
            <p:cNvGrpSpPr/>
            <p:nvPr/>
          </p:nvGrpSpPr>
          <p:grpSpPr>
            <a:xfrm>
              <a:off x="2411760" y="2854278"/>
              <a:ext cx="306432" cy="540748"/>
              <a:chOff x="2726832" y="2942511"/>
              <a:chExt cx="499066" cy="967306"/>
            </a:xfrm>
          </p:grpSpPr>
          <p:sp>
            <p:nvSpPr>
              <p:cNvPr id="205" name="円/楕円 204"/>
              <p:cNvSpPr/>
              <p:nvPr/>
            </p:nvSpPr>
            <p:spPr>
              <a:xfrm>
                <a:off x="2762380" y="2942511"/>
                <a:ext cx="414129" cy="38880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738"/>
              </a:p>
            </p:txBody>
          </p:sp>
          <p:sp>
            <p:nvSpPr>
              <p:cNvPr id="206" name="台形 205"/>
              <p:cNvSpPr/>
              <p:nvPr/>
            </p:nvSpPr>
            <p:spPr>
              <a:xfrm rot="10800000">
                <a:off x="2726832" y="3350288"/>
                <a:ext cx="499066" cy="559529"/>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738"/>
              </a:p>
            </p:txBody>
          </p:sp>
        </p:grpSp>
        <p:grpSp>
          <p:nvGrpSpPr>
            <p:cNvPr id="200" name="グループ化 199"/>
            <p:cNvGrpSpPr/>
            <p:nvPr/>
          </p:nvGrpSpPr>
          <p:grpSpPr>
            <a:xfrm>
              <a:off x="1691680" y="2737775"/>
              <a:ext cx="1213714" cy="703216"/>
              <a:chOff x="4964787" y="1956663"/>
              <a:chExt cx="1834731" cy="1098911"/>
            </a:xfrm>
          </p:grpSpPr>
          <p:grpSp>
            <p:nvGrpSpPr>
              <p:cNvPr id="201" name="グループ化 200"/>
              <p:cNvGrpSpPr/>
              <p:nvPr/>
            </p:nvGrpSpPr>
            <p:grpSpPr>
              <a:xfrm>
                <a:off x="5490850" y="1956663"/>
                <a:ext cx="498433" cy="1077502"/>
                <a:chOff x="2560732" y="2896534"/>
                <a:chExt cx="356409" cy="914463"/>
              </a:xfrm>
            </p:grpSpPr>
            <p:sp>
              <p:nvSpPr>
                <p:cNvPr id="203" name="円/楕円 202"/>
                <p:cNvSpPr/>
                <p:nvPr/>
              </p:nvSpPr>
              <p:spPr>
                <a:xfrm>
                  <a:off x="2587561" y="2896534"/>
                  <a:ext cx="295749" cy="40097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108"/>
                </a:p>
              </p:txBody>
            </p:sp>
            <p:sp>
              <p:nvSpPr>
                <p:cNvPr id="204" name="台形 203"/>
                <p:cNvSpPr/>
                <p:nvPr/>
              </p:nvSpPr>
              <p:spPr>
                <a:xfrm rot="10800000">
                  <a:off x="2560732" y="3291411"/>
                  <a:ext cx="356409" cy="519586"/>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108"/>
                </a:p>
              </p:txBody>
            </p:sp>
          </p:grpSp>
          <p:sp>
            <p:nvSpPr>
              <p:cNvPr id="202" name="テキスト ボックス 201"/>
              <p:cNvSpPr txBox="1"/>
              <p:nvPr/>
            </p:nvSpPr>
            <p:spPr>
              <a:xfrm>
                <a:off x="4964787" y="2639051"/>
                <a:ext cx="1834731" cy="41652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ts val="923"/>
                  </a:lnSpc>
                </a:pPr>
                <a:r>
                  <a:rPr lang="ja-JP" altLang="en-US" sz="831"/>
                  <a:t>相談支援</a:t>
                </a:r>
                <a:r>
                  <a:rPr lang="ja-JP" altLang="en-US" sz="923"/>
                  <a:t>専門員</a:t>
                </a:r>
                <a:endParaRPr lang="ja-JP" altLang="en-US" sz="831"/>
              </a:p>
            </p:txBody>
          </p:sp>
        </p:grpSp>
        <p:sp>
          <p:nvSpPr>
            <p:cNvPr id="198" name="テキスト ボックス 197"/>
            <p:cNvSpPr txBox="1"/>
            <p:nvPr/>
          </p:nvSpPr>
          <p:spPr>
            <a:xfrm>
              <a:off x="1623130" y="2386914"/>
              <a:ext cx="1687368" cy="501166"/>
            </a:xfrm>
            <a:prstGeom prst="rect">
              <a:avLst/>
            </a:prstGeom>
            <a:noFill/>
          </p:spPr>
          <p:txBody>
            <a:bodyPr wrap="square" rtlCol="0">
              <a:spAutoFit/>
            </a:bodyPr>
            <a:lstStyle/>
            <a:p>
              <a:r>
                <a:rPr lang="ja-JP" altLang="en-US" sz="969" b="1">
                  <a:latin typeface="HG丸ｺﾞｼｯｸM-PRO" panose="020F0600000000000000" pitchFamily="50" charset="-128"/>
                  <a:ea typeface="HG丸ｺﾞｼｯｸM-PRO" panose="020F0600000000000000" pitchFamily="50" charset="-128"/>
                </a:rPr>
                <a:t>特定相談支援事業者</a:t>
              </a:r>
              <a:endParaRPr lang="en-US" altLang="ja-JP" sz="969" b="1">
                <a:latin typeface="HG丸ｺﾞｼｯｸM-PRO" panose="020F0600000000000000" pitchFamily="50" charset="-128"/>
                <a:ea typeface="HG丸ｺﾞｼｯｸM-PRO" panose="020F0600000000000000" pitchFamily="50" charset="-128"/>
              </a:endParaRPr>
            </a:p>
            <a:p>
              <a:r>
                <a:rPr lang="ja-JP" altLang="en-US" sz="969" b="1">
                  <a:latin typeface="HG丸ｺﾞｼｯｸM-PRO" panose="020F0600000000000000" pitchFamily="50" charset="-128"/>
                  <a:ea typeface="HG丸ｺﾞｼｯｸM-PRO" panose="020F0600000000000000" pitchFamily="50" charset="-128"/>
                </a:rPr>
                <a:t>一般相談支援事業者</a:t>
              </a:r>
              <a:endParaRPr lang="en-US" altLang="ja-JP" sz="969" b="1">
                <a:latin typeface="HG丸ｺﾞｼｯｸM-PRO" panose="020F0600000000000000" pitchFamily="50" charset="-128"/>
                <a:ea typeface="HG丸ｺﾞｼｯｸM-PRO" panose="020F0600000000000000" pitchFamily="50" charset="-128"/>
              </a:endParaRPr>
            </a:p>
          </p:txBody>
        </p:sp>
      </p:grpSp>
      <p:sp>
        <p:nvSpPr>
          <p:cNvPr id="207" name="下矢印 206"/>
          <p:cNvSpPr/>
          <p:nvPr/>
        </p:nvSpPr>
        <p:spPr>
          <a:xfrm rot="8378110">
            <a:off x="3064352" y="2279041"/>
            <a:ext cx="471085" cy="1207614"/>
          </a:xfrm>
          <a:prstGeom prst="downArrow">
            <a:avLst/>
          </a:prstGeom>
          <a:solidFill>
            <a:schemeClr val="accent2">
              <a:lumMod val="20000"/>
              <a:lumOff val="80000"/>
            </a:schemeClr>
          </a:solidFill>
          <a:scene3d>
            <a:camera prst="perspectiveContrastingLef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770486" y="2764463"/>
            <a:ext cx="2664296" cy="656590"/>
          </a:xfrm>
          <a:prstGeom prst="rect">
            <a:avLst/>
          </a:prstGeom>
          <a:scene3d>
            <a:camera prst="perspectiveContrastingLeftFacing">
              <a:rot lat="600000" lon="1200000" rev="21594000"/>
            </a:camera>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ts val="1108"/>
              </a:lnSpc>
            </a:pPr>
            <a:r>
              <a:rPr lang="ja-JP" altLang="en-US" sz="969" b="1">
                <a:solidFill>
                  <a:schemeClr val="tx1"/>
                </a:solidFill>
              </a:rPr>
              <a:t>地域づくりの促進（協議会の活用）</a:t>
            </a:r>
            <a:endParaRPr lang="en-US" altLang="ja-JP" sz="969" b="1">
              <a:solidFill>
                <a:schemeClr val="tx1"/>
              </a:solidFill>
            </a:endParaRPr>
          </a:p>
          <a:p>
            <a:pPr marL="158265" indent="-158265">
              <a:lnSpc>
                <a:spcPts val="1108"/>
              </a:lnSpc>
              <a:buFont typeface="Arial" panose="020B0604020202020204" pitchFamily="34" charset="0"/>
              <a:buChar char="•"/>
            </a:pPr>
            <a:r>
              <a:rPr lang="ja-JP" altLang="en-US" sz="923">
                <a:solidFill>
                  <a:schemeClr val="tx1"/>
                </a:solidFill>
              </a:rPr>
              <a:t>地域連携の促進</a:t>
            </a:r>
            <a:endParaRPr lang="en-US" altLang="ja-JP" sz="923">
              <a:solidFill>
                <a:schemeClr val="tx1"/>
              </a:solidFill>
            </a:endParaRPr>
          </a:p>
          <a:p>
            <a:pPr marL="164127" indent="-164127">
              <a:lnSpc>
                <a:spcPts val="1108"/>
              </a:lnSpc>
              <a:buFont typeface="Arial" panose="020B0604020202020204" pitchFamily="34" charset="0"/>
              <a:buChar char="•"/>
            </a:pPr>
            <a:r>
              <a:rPr lang="ja-JP" altLang="en-US" sz="923">
                <a:solidFill>
                  <a:schemeClr val="tx1"/>
                </a:solidFill>
              </a:rPr>
              <a:t>地域資源の開発　（ＧＨ設置促進、保証人確保等支援、要医療児者支援の促進）</a:t>
            </a:r>
          </a:p>
        </p:txBody>
      </p:sp>
      <p:cxnSp>
        <p:nvCxnSpPr>
          <p:cNvPr id="111" name="直線コネクタ 110"/>
          <p:cNvCxnSpPr/>
          <p:nvPr/>
        </p:nvCxnSpPr>
        <p:spPr>
          <a:xfrm>
            <a:off x="0" y="476672"/>
            <a:ext cx="9144000" cy="0"/>
          </a:xfrm>
          <a:prstGeom prst="line">
            <a:avLst/>
          </a:prstGeom>
          <a:ln w="88900" cmpd="thinThick">
            <a:solidFill>
              <a:srgbClr val="99CCFF"/>
            </a:solidFill>
          </a:ln>
        </p:spPr>
        <p:style>
          <a:lnRef idx="1">
            <a:schemeClr val="accent1"/>
          </a:lnRef>
          <a:fillRef idx="0">
            <a:schemeClr val="accent1"/>
          </a:fillRef>
          <a:effectRef idx="0">
            <a:schemeClr val="accent1"/>
          </a:effectRef>
          <a:fontRef idx="minor">
            <a:schemeClr val="tx1"/>
          </a:fontRef>
        </p:style>
      </p:cxnSp>
      <p:sp>
        <p:nvSpPr>
          <p:cNvPr id="113" name="円/楕円 112"/>
          <p:cNvSpPr/>
          <p:nvPr/>
        </p:nvSpPr>
        <p:spPr>
          <a:xfrm>
            <a:off x="3579884" y="4446135"/>
            <a:ext cx="310398" cy="23804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108"/>
          </a:p>
        </p:txBody>
      </p:sp>
      <p:sp>
        <p:nvSpPr>
          <p:cNvPr id="115" name="台形 114"/>
          <p:cNvSpPr/>
          <p:nvPr/>
        </p:nvSpPr>
        <p:spPr>
          <a:xfrm rot="10800000">
            <a:off x="3553777" y="4694938"/>
            <a:ext cx="374062" cy="308464"/>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108"/>
          </a:p>
        </p:txBody>
      </p:sp>
      <p:sp>
        <p:nvSpPr>
          <p:cNvPr id="128" name="テキスト ボックス 127"/>
          <p:cNvSpPr txBox="1"/>
          <p:nvPr/>
        </p:nvSpPr>
        <p:spPr>
          <a:xfrm>
            <a:off x="2702562" y="4766053"/>
            <a:ext cx="1253862" cy="20774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ts val="923"/>
              </a:lnSpc>
            </a:pPr>
            <a:r>
              <a:rPr lang="ja-JP" altLang="en-US" sz="923" dirty="0"/>
              <a:t>相談支援専門員</a:t>
            </a:r>
          </a:p>
        </p:txBody>
      </p:sp>
      <p:grpSp>
        <p:nvGrpSpPr>
          <p:cNvPr id="3" name="グループ化 2"/>
          <p:cNvGrpSpPr/>
          <p:nvPr/>
        </p:nvGrpSpPr>
        <p:grpSpPr>
          <a:xfrm>
            <a:off x="7076115" y="2099405"/>
            <a:ext cx="280284" cy="475863"/>
            <a:chOff x="7121624" y="2262363"/>
            <a:chExt cx="303641" cy="515518"/>
          </a:xfrm>
        </p:grpSpPr>
        <p:sp>
          <p:nvSpPr>
            <p:cNvPr id="118" name="円/楕円 117"/>
            <p:cNvSpPr/>
            <p:nvPr/>
          </p:nvSpPr>
          <p:spPr>
            <a:xfrm>
              <a:off x="7142543" y="2262363"/>
              <a:ext cx="251962" cy="21944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108"/>
            </a:p>
          </p:txBody>
        </p:sp>
        <p:sp>
          <p:nvSpPr>
            <p:cNvPr id="119" name="台形 118"/>
            <p:cNvSpPr/>
            <p:nvPr/>
          </p:nvSpPr>
          <p:spPr>
            <a:xfrm rot="10800000">
              <a:off x="7121624" y="2493528"/>
              <a:ext cx="303641" cy="284353"/>
            </a:xfrm>
            <a:prstGeom prst="trapezoi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108"/>
            </a:p>
          </p:txBody>
        </p:sp>
      </p:grpSp>
      <p:sp>
        <p:nvSpPr>
          <p:cNvPr id="226" name="テキスト ボックス 225"/>
          <p:cNvSpPr txBox="1"/>
          <p:nvPr/>
        </p:nvSpPr>
        <p:spPr>
          <a:xfrm>
            <a:off x="6412097" y="2369787"/>
            <a:ext cx="1116574" cy="20774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ts val="923"/>
              </a:lnSpc>
            </a:pPr>
            <a:r>
              <a:rPr lang="ja-JP" altLang="en-US" sz="923" dirty="0"/>
              <a:t>相談支援専門員</a:t>
            </a:r>
          </a:p>
        </p:txBody>
      </p:sp>
      <p:sp>
        <p:nvSpPr>
          <p:cNvPr id="112" name="Text Box 15"/>
          <p:cNvSpPr txBox="1">
            <a:spLocks noChangeArrowheads="1"/>
          </p:cNvSpPr>
          <p:nvPr/>
        </p:nvSpPr>
        <p:spPr bwMode="auto">
          <a:xfrm>
            <a:off x="108601"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7021277" y="6539208"/>
            <a:ext cx="2057400" cy="365125"/>
          </a:xfrm>
        </p:spPr>
        <p:txBody>
          <a:bodyPr/>
          <a:lstStyle/>
          <a:p>
            <a:pPr>
              <a:defRPr/>
            </a:pPr>
            <a:fld id="{804D6B79-3AEB-42FE-A736-A41F7AEA0445}" type="slidenum">
              <a:rPr lang="en-US" altLang="ja-JP" smtClean="0"/>
              <a:pPr>
                <a:defRPr/>
              </a:pPr>
              <a:t>41</a:t>
            </a:fld>
            <a:endParaRPr lang="en-US" altLang="ja-JP"/>
          </a:p>
        </p:txBody>
      </p:sp>
    </p:spTree>
    <p:extLst>
      <p:ext uri="{BB962C8B-B14F-4D97-AF65-F5344CB8AC3E}">
        <p14:creationId xmlns:p14="http://schemas.microsoft.com/office/powerpoint/2010/main" val="1063899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50334" y="2780928"/>
            <a:ext cx="8303086" cy="1362075"/>
          </a:xfrm>
        </p:spPr>
        <p:txBody>
          <a:bodyPr>
            <a:noAutofit/>
          </a:bodyPr>
          <a:lstStyle/>
          <a:p>
            <a:r>
              <a:rPr lang="en-US" altLang="ja-JP" sz="3200" dirty="0"/>
              <a:t>Ⅲ</a:t>
            </a:r>
            <a:r>
              <a:rPr kumimoji="1" lang="ja-JP" altLang="en-US" sz="3200" dirty="0"/>
              <a:t>　地域包括ケアの深化</a:t>
            </a:r>
            <a:r>
              <a:rPr lang="ja-JP" altLang="en-US" sz="3200" dirty="0"/>
              <a:t>と</a:t>
            </a:r>
            <a:r>
              <a:rPr lang="en-US" altLang="ja-JP" sz="3200" dirty="0"/>
              <a:t/>
            </a:r>
            <a:br>
              <a:rPr lang="en-US" altLang="ja-JP" sz="3200" dirty="0"/>
            </a:br>
            <a:r>
              <a:rPr lang="en-US" altLang="ja-JP" sz="3200" dirty="0"/>
              <a:t>　</a:t>
            </a:r>
            <a:r>
              <a:rPr lang="ja-JP" altLang="en-US" sz="3200" dirty="0"/>
              <a:t>　　　　　　　　　地域共生社会の実現</a:t>
            </a:r>
            <a:endParaRPr kumimoji="1" lang="ja-JP" altLang="en-US" sz="3200" dirty="0"/>
          </a:p>
        </p:txBody>
      </p:sp>
      <p:sp>
        <p:nvSpPr>
          <p:cNvPr id="3" name="Text Box 15"/>
          <p:cNvSpPr txBox="1">
            <a:spLocks noChangeArrowheads="1"/>
          </p:cNvSpPr>
          <p:nvPr/>
        </p:nvSpPr>
        <p:spPr bwMode="auto">
          <a:xfrm>
            <a:off x="108601"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91248" y="6509226"/>
            <a:ext cx="2057400" cy="365125"/>
          </a:xfrm>
        </p:spPr>
        <p:txBody>
          <a:bodyPr/>
          <a:lstStyle/>
          <a:p>
            <a:pPr>
              <a:defRPr/>
            </a:pPr>
            <a:fld id="{CC9AFF3B-8AB2-4C15-B6CA-167BE0C75E5E}" type="slidenum">
              <a:rPr lang="en-US" altLang="ja-JP" smtClean="0"/>
              <a:pPr>
                <a:defRPr/>
              </a:pPr>
              <a:t>42</a:t>
            </a:fld>
            <a:endParaRPr lang="en-US" altLang="ja-JP" dirty="0"/>
          </a:p>
        </p:txBody>
      </p:sp>
    </p:spTree>
    <p:extLst>
      <p:ext uri="{BB962C8B-B14F-4D97-AF65-F5344CB8AC3E}">
        <p14:creationId xmlns:p14="http://schemas.microsoft.com/office/powerpoint/2010/main" val="3649955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23731" y="2708921"/>
            <a:ext cx="8605426"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398" tIns="45703" rIns="91398" bIns="45703" rtlCol="0" anchor="ctr"/>
          <a:lstStyle/>
          <a:p>
            <a:pPr algn="ctr"/>
            <a:endParaRPr lang="ja-JP" altLang="en-US" spc="-100" dirty="0">
              <a:solidFill>
                <a:prstClr val="black"/>
              </a:solidFill>
            </a:endParaRPr>
          </a:p>
        </p:txBody>
      </p:sp>
      <p:sp>
        <p:nvSpPr>
          <p:cNvPr id="70" name="円/楕円 69"/>
          <p:cNvSpPr/>
          <p:nvPr/>
        </p:nvSpPr>
        <p:spPr>
          <a:xfrm>
            <a:off x="916214" y="3501011"/>
            <a:ext cx="1341188" cy="504056"/>
          </a:xfrm>
          <a:prstGeom prst="ellipse">
            <a:avLst/>
          </a:prstGeom>
        </p:spPr>
        <p:style>
          <a:lnRef idx="1">
            <a:schemeClr val="accent1"/>
          </a:lnRef>
          <a:fillRef idx="2">
            <a:schemeClr val="accent1"/>
          </a:fillRef>
          <a:effectRef idx="1">
            <a:schemeClr val="accent1"/>
          </a:effectRef>
          <a:fontRef idx="minor">
            <a:schemeClr val="dk1"/>
          </a:fontRef>
        </p:style>
        <p:txBody>
          <a:bodyPr lIns="91398" tIns="45703" rIns="91398" bIns="45703" rtlCol="0" anchor="ctr"/>
          <a:lstStyle/>
          <a:p>
            <a:pPr algn="ctr"/>
            <a:endParaRPr lang="ja-JP" altLang="en-US" spc="-100">
              <a:solidFill>
                <a:prstClr val="black"/>
              </a:solidFill>
            </a:endParaRPr>
          </a:p>
        </p:txBody>
      </p:sp>
      <p:sp>
        <p:nvSpPr>
          <p:cNvPr id="57" name="円/楕円 56"/>
          <p:cNvSpPr/>
          <p:nvPr/>
        </p:nvSpPr>
        <p:spPr>
          <a:xfrm>
            <a:off x="1198725" y="3500996"/>
            <a:ext cx="6696744" cy="3096344"/>
          </a:xfrm>
          <a:prstGeom prst="ellipse">
            <a:avLst/>
          </a:prstGeom>
        </p:spPr>
        <p:style>
          <a:lnRef idx="2">
            <a:schemeClr val="accent3"/>
          </a:lnRef>
          <a:fillRef idx="1">
            <a:schemeClr val="lt1"/>
          </a:fillRef>
          <a:effectRef idx="0">
            <a:schemeClr val="accent3"/>
          </a:effectRef>
          <a:fontRef idx="minor">
            <a:schemeClr val="dk1"/>
          </a:fontRef>
        </p:style>
        <p:txBody>
          <a:bodyPr lIns="91398" tIns="45703" rIns="91398" bIns="45703" rtlCol="0" anchor="ctr"/>
          <a:lstStyle/>
          <a:p>
            <a:pPr algn="ctr"/>
            <a:endParaRPr lang="ja-JP" altLang="en-US" spc="-100">
              <a:solidFill>
                <a:prstClr val="black"/>
              </a:solidFill>
            </a:endParaRPr>
          </a:p>
        </p:txBody>
      </p:sp>
      <p:sp>
        <p:nvSpPr>
          <p:cNvPr id="69" name="円/楕円 68"/>
          <p:cNvSpPr/>
          <p:nvPr/>
        </p:nvSpPr>
        <p:spPr>
          <a:xfrm>
            <a:off x="7103357" y="3789027"/>
            <a:ext cx="1595254" cy="504056"/>
          </a:xfrm>
          <a:prstGeom prst="ellipse">
            <a:avLst/>
          </a:prstGeom>
        </p:spPr>
        <p:style>
          <a:lnRef idx="1">
            <a:schemeClr val="accent6"/>
          </a:lnRef>
          <a:fillRef idx="2">
            <a:schemeClr val="accent6"/>
          </a:fillRef>
          <a:effectRef idx="1">
            <a:schemeClr val="accent6"/>
          </a:effectRef>
          <a:fontRef idx="minor">
            <a:schemeClr val="dk1"/>
          </a:fontRef>
        </p:style>
        <p:txBody>
          <a:bodyPr lIns="91398" tIns="45703" rIns="91398" bIns="45703" rtlCol="0" anchor="ctr"/>
          <a:lstStyle/>
          <a:p>
            <a:pPr algn="ctr"/>
            <a:endParaRPr lang="ja-JP" altLang="en-US" spc="-100">
              <a:solidFill>
                <a:prstClr val="black"/>
              </a:solidFill>
            </a:endParaRPr>
          </a:p>
        </p:txBody>
      </p:sp>
      <p:sp>
        <p:nvSpPr>
          <p:cNvPr id="73" name="右カーブ矢印 72"/>
          <p:cNvSpPr/>
          <p:nvPr/>
        </p:nvSpPr>
        <p:spPr>
          <a:xfrm rot="19031753">
            <a:off x="2500915" y="3998340"/>
            <a:ext cx="50003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398" tIns="45703" rIns="91398" bIns="45703" rtlCol="0" anchor="ctr"/>
          <a:lstStyle/>
          <a:p>
            <a:pPr algn="ctr"/>
            <a:endParaRPr lang="ja-JP" altLang="en-US" spc="-100">
              <a:solidFill>
                <a:prstClr val="black"/>
              </a:solidFill>
            </a:endParaRPr>
          </a:p>
        </p:txBody>
      </p:sp>
      <p:sp>
        <p:nvSpPr>
          <p:cNvPr id="74" name="左カーブ矢印 73"/>
          <p:cNvSpPr/>
          <p:nvPr/>
        </p:nvSpPr>
        <p:spPr>
          <a:xfrm rot="9981534" flipH="1">
            <a:off x="3683039" y="3897136"/>
            <a:ext cx="421735"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398" tIns="45703" rIns="91398" bIns="45703" rtlCol="0" anchor="ctr"/>
          <a:lstStyle/>
          <a:p>
            <a:pPr algn="ctr"/>
            <a:endParaRPr lang="ja-JP" altLang="en-US" spc="-100" dirty="0">
              <a:solidFill>
                <a:prstClr val="black"/>
              </a:solidFill>
            </a:endParaRPr>
          </a:p>
        </p:txBody>
      </p:sp>
      <p:sp>
        <p:nvSpPr>
          <p:cNvPr id="75" name="右カーブ矢印 74"/>
          <p:cNvSpPr/>
          <p:nvPr/>
        </p:nvSpPr>
        <p:spPr>
          <a:xfrm rot="11588426" flipH="1">
            <a:off x="4830431" y="3891783"/>
            <a:ext cx="379544"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398" tIns="45703" rIns="91398" bIns="45703" rtlCol="0" anchor="ctr"/>
          <a:lstStyle/>
          <a:p>
            <a:pPr algn="ctr"/>
            <a:endParaRPr lang="ja-JP" altLang="en-US" spc="-100">
              <a:solidFill>
                <a:prstClr val="black"/>
              </a:solidFill>
            </a:endParaRPr>
          </a:p>
        </p:txBody>
      </p:sp>
      <p:sp>
        <p:nvSpPr>
          <p:cNvPr id="71" name="左カーブ矢印 70"/>
          <p:cNvSpPr/>
          <p:nvPr/>
        </p:nvSpPr>
        <p:spPr>
          <a:xfrm rot="2216199">
            <a:off x="6018922" y="3994710"/>
            <a:ext cx="405939"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398" tIns="45703" rIns="91398" bIns="45703" rtlCol="0" anchor="ctr"/>
          <a:lstStyle/>
          <a:p>
            <a:pPr algn="ctr"/>
            <a:endParaRPr lang="ja-JP" altLang="en-US" spc="-100">
              <a:solidFill>
                <a:prstClr val="black"/>
              </a:solidFill>
            </a:endParaRPr>
          </a:p>
        </p:txBody>
      </p:sp>
      <p:sp>
        <p:nvSpPr>
          <p:cNvPr id="77" name="左カーブ矢印 76"/>
          <p:cNvSpPr/>
          <p:nvPr/>
        </p:nvSpPr>
        <p:spPr>
          <a:xfrm rot="1592324" flipH="1">
            <a:off x="3360469" y="4771700"/>
            <a:ext cx="457934"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398" tIns="45703" rIns="91398" bIns="45703" rtlCol="0" anchor="ctr"/>
          <a:lstStyle/>
          <a:p>
            <a:pPr algn="ctr"/>
            <a:endParaRPr lang="ja-JP" altLang="en-US" spc="-100">
              <a:solidFill>
                <a:prstClr val="black"/>
              </a:solidFill>
            </a:endParaRPr>
          </a:p>
        </p:txBody>
      </p:sp>
      <p:sp>
        <p:nvSpPr>
          <p:cNvPr id="76" name="右カーブ矢印 75"/>
          <p:cNvSpPr/>
          <p:nvPr/>
        </p:nvSpPr>
        <p:spPr>
          <a:xfrm rot="12586660">
            <a:off x="5212948" y="5166884"/>
            <a:ext cx="503374"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398" tIns="45703" rIns="91398" bIns="45703" rtlCol="0" anchor="ctr"/>
          <a:lstStyle/>
          <a:p>
            <a:pPr algn="ctr"/>
            <a:endParaRPr lang="ja-JP" altLang="en-US" spc="-100">
              <a:solidFill>
                <a:prstClr val="black"/>
              </a:solidFill>
            </a:endParaRPr>
          </a:p>
        </p:txBody>
      </p:sp>
      <p:sp>
        <p:nvSpPr>
          <p:cNvPr id="38" name="円/楕円 37"/>
          <p:cNvSpPr/>
          <p:nvPr/>
        </p:nvSpPr>
        <p:spPr>
          <a:xfrm>
            <a:off x="3358965" y="4597346"/>
            <a:ext cx="2376264" cy="703848"/>
          </a:xfrm>
          <a:prstGeom prst="ellipse">
            <a:avLst/>
          </a:prstGeom>
        </p:spPr>
        <p:style>
          <a:lnRef idx="1">
            <a:schemeClr val="accent2"/>
          </a:lnRef>
          <a:fillRef idx="2">
            <a:schemeClr val="accent2"/>
          </a:fillRef>
          <a:effectRef idx="1">
            <a:schemeClr val="accent2"/>
          </a:effectRef>
          <a:fontRef idx="minor">
            <a:schemeClr val="dk1"/>
          </a:fontRef>
        </p:style>
        <p:txBody>
          <a:bodyPr lIns="91398" tIns="45703" rIns="91398" bIns="45703" rtlCol="0" anchor="ctr"/>
          <a:lstStyle/>
          <a:p>
            <a:pPr algn="ctr"/>
            <a:endParaRPr lang="ja-JP" altLang="en-US" spc="-100">
              <a:solidFill>
                <a:prstClr val="black"/>
              </a:solidFill>
            </a:endParaRPr>
          </a:p>
        </p:txBody>
      </p:sp>
      <p:sp>
        <p:nvSpPr>
          <p:cNvPr id="36" name="円/楕円 35"/>
          <p:cNvSpPr/>
          <p:nvPr/>
        </p:nvSpPr>
        <p:spPr>
          <a:xfrm>
            <a:off x="3049618" y="6021275"/>
            <a:ext cx="1262909" cy="576064"/>
          </a:xfrm>
          <a:prstGeom prst="ellipse">
            <a:avLst/>
          </a:prstGeom>
        </p:spPr>
        <p:style>
          <a:lnRef idx="1">
            <a:schemeClr val="accent4"/>
          </a:lnRef>
          <a:fillRef idx="2">
            <a:schemeClr val="accent4"/>
          </a:fillRef>
          <a:effectRef idx="1">
            <a:schemeClr val="accent4"/>
          </a:effectRef>
          <a:fontRef idx="minor">
            <a:schemeClr val="dk1"/>
          </a:fontRef>
        </p:style>
        <p:txBody>
          <a:bodyPr lIns="91398" tIns="45703" rIns="91398" bIns="45703" rtlCol="0" anchor="ctr"/>
          <a:lstStyle/>
          <a:p>
            <a:pPr algn="ctr"/>
            <a:endParaRPr lang="ja-JP" altLang="en-US" spc="-100">
              <a:solidFill>
                <a:prstClr val="black"/>
              </a:solidFill>
            </a:endParaRPr>
          </a:p>
        </p:txBody>
      </p:sp>
      <p:sp>
        <p:nvSpPr>
          <p:cNvPr id="41" name="テキスト ボックス 40"/>
          <p:cNvSpPr txBox="1"/>
          <p:nvPr/>
        </p:nvSpPr>
        <p:spPr>
          <a:xfrm>
            <a:off x="1486713" y="3140957"/>
            <a:ext cx="1080120" cy="338554"/>
          </a:xfrm>
          <a:prstGeom prst="rect">
            <a:avLst/>
          </a:prstGeom>
          <a:noFill/>
        </p:spPr>
        <p:txBody>
          <a:bodyPr wrap="square" lIns="91398" tIns="45703" rIns="91398" bIns="45703" rtlCol="0">
            <a:spAutoFit/>
          </a:bodyPr>
          <a:lstStyle/>
          <a:p>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575015" y="5518009"/>
            <a:ext cx="2160240" cy="500123"/>
          </a:xfrm>
          <a:prstGeom prst="rect">
            <a:avLst/>
          </a:prstGeom>
          <a:noFill/>
        </p:spPr>
        <p:txBody>
          <a:bodyPr wrap="square" lIns="91398" tIns="45703" rIns="91398" bIns="45703" rtlCol="0">
            <a:spAutoFit/>
          </a:bodyPr>
          <a:lstStyle/>
          <a:p>
            <a:r>
              <a:rPr lang="ja-JP" altLang="en-US" sz="1000" spc="-100" dirty="0">
                <a:solidFill>
                  <a:prstClr val="black"/>
                </a:solidFill>
                <a:latin typeface="ＭＳ Ｐゴシック"/>
              </a:rPr>
              <a:t>いつまでも元気に暮らすために･･･  </a:t>
            </a:r>
            <a:endParaRPr lang="en-US" altLang="ja-JP" sz="100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112277" y="4386590"/>
            <a:ext cx="952640" cy="338540"/>
          </a:xfrm>
          <a:prstGeom prst="rect">
            <a:avLst/>
          </a:prstGeom>
          <a:noFill/>
        </p:spPr>
        <p:txBody>
          <a:bodyPr wrap="square" lIns="91398" tIns="45703" rIns="91398" bIns="45703" rtlCol="0">
            <a:spAutoFit/>
          </a:bodyPr>
          <a:lstStyle/>
          <a:p>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647375" y="4581116"/>
            <a:ext cx="864097" cy="526898"/>
          </a:xfrm>
          <a:prstGeom prst="rect">
            <a:avLst/>
          </a:prstGeom>
        </p:spPr>
      </p:pic>
      <p:sp>
        <p:nvSpPr>
          <p:cNvPr id="55" name="角丸四角形 54"/>
          <p:cNvSpPr/>
          <p:nvPr/>
        </p:nvSpPr>
        <p:spPr>
          <a:xfrm>
            <a:off x="2731642" y="2924944"/>
            <a:ext cx="4032448"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398" tIns="45703" rIns="91398" bIns="45703" rtlCol="0" anchor="ctr"/>
          <a:lstStyle/>
          <a:p>
            <a:pPr algn="ctr"/>
            <a:r>
              <a:rPr lang="ja-JP" altLang="en-US" spc="-100" dirty="0">
                <a:solidFill>
                  <a:prstClr val="black"/>
                </a:solidFill>
              </a:rPr>
              <a:t>地域包括ケアシステムの姿</a:t>
            </a:r>
          </a:p>
        </p:txBody>
      </p:sp>
      <p:sp>
        <p:nvSpPr>
          <p:cNvPr id="59" name="角丸四角形 58"/>
          <p:cNvSpPr/>
          <p:nvPr/>
        </p:nvSpPr>
        <p:spPr>
          <a:xfrm>
            <a:off x="6039843" y="5301194"/>
            <a:ext cx="2662910"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398" tIns="45703" rIns="91398" bIns="45703" rtlCol="0" anchor="ctr"/>
          <a:lstStyle/>
          <a:p>
            <a:pPr marL="174583" indent="-174583"/>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109293" y="4221906"/>
            <a:ext cx="267857" cy="920889"/>
          </a:xfrm>
          <a:prstGeom prst="rect">
            <a:avLst/>
          </a:prstGeom>
        </p:spPr>
      </p:pic>
      <p:pic>
        <p:nvPicPr>
          <p:cNvPr id="8" name="図 7" descr="health_0180.wmf"/>
          <p:cNvPicPr>
            <a:picLocks noChangeAspect="1"/>
          </p:cNvPicPr>
          <p:nvPr/>
        </p:nvPicPr>
        <p:blipFill>
          <a:blip r:embed="rId5" cstate="print"/>
          <a:stretch>
            <a:fillRect/>
          </a:stretch>
        </p:blipFill>
        <p:spPr>
          <a:xfrm>
            <a:off x="4444563" y="4509111"/>
            <a:ext cx="864096" cy="695910"/>
          </a:xfrm>
          <a:prstGeom prst="rect">
            <a:avLst/>
          </a:prstGeom>
        </p:spPr>
      </p:pic>
      <p:sp>
        <p:nvSpPr>
          <p:cNvPr id="48" name="円/楕円 47"/>
          <p:cNvSpPr/>
          <p:nvPr/>
        </p:nvSpPr>
        <p:spPr>
          <a:xfrm>
            <a:off x="5508527" y="3645010"/>
            <a:ext cx="2126604" cy="720080"/>
          </a:xfrm>
          <a:prstGeom prst="ellipse">
            <a:avLst/>
          </a:prstGeom>
        </p:spPr>
        <p:style>
          <a:lnRef idx="1">
            <a:schemeClr val="accent6"/>
          </a:lnRef>
          <a:fillRef idx="2">
            <a:schemeClr val="accent6"/>
          </a:fillRef>
          <a:effectRef idx="1">
            <a:schemeClr val="accent6"/>
          </a:effectRef>
          <a:fontRef idx="minor">
            <a:schemeClr val="dk1"/>
          </a:fontRef>
        </p:style>
        <p:txBody>
          <a:bodyPr lIns="91398" tIns="45703" rIns="91398" bIns="4570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7427713" y="3284987"/>
            <a:ext cx="864096" cy="604665"/>
          </a:xfrm>
          <a:prstGeom prst="rect">
            <a:avLst/>
          </a:prstGeom>
        </p:spPr>
      </p:pic>
      <p:pic>
        <p:nvPicPr>
          <p:cNvPr id="6" name="図 5" descr="health_0166.wmf"/>
          <p:cNvPicPr>
            <a:picLocks noChangeAspect="1"/>
          </p:cNvPicPr>
          <p:nvPr/>
        </p:nvPicPr>
        <p:blipFill>
          <a:blip r:embed="rId7" cstate="print"/>
          <a:stretch>
            <a:fillRect/>
          </a:stretch>
        </p:blipFill>
        <p:spPr>
          <a:xfrm>
            <a:off x="7427733" y="3573005"/>
            <a:ext cx="792087" cy="559721"/>
          </a:xfrm>
          <a:prstGeom prst="rect">
            <a:avLst/>
          </a:prstGeom>
        </p:spPr>
      </p:pic>
      <p:pic>
        <p:nvPicPr>
          <p:cNvPr id="32" name="図 31" descr="build34.wmf"/>
          <p:cNvPicPr>
            <a:picLocks noChangeAspect="1"/>
          </p:cNvPicPr>
          <p:nvPr/>
        </p:nvPicPr>
        <p:blipFill>
          <a:blip r:embed="rId8" cstate="print"/>
          <a:stretch>
            <a:fillRect/>
          </a:stretch>
        </p:blipFill>
        <p:spPr>
          <a:xfrm>
            <a:off x="6372363" y="3284978"/>
            <a:ext cx="676875" cy="520673"/>
          </a:xfrm>
          <a:prstGeom prst="rect">
            <a:avLst/>
          </a:prstGeom>
        </p:spPr>
      </p:pic>
      <p:pic>
        <p:nvPicPr>
          <p:cNvPr id="9" name="図 8" descr="health_0047.wmf"/>
          <p:cNvPicPr>
            <a:picLocks noChangeAspect="1"/>
          </p:cNvPicPr>
          <p:nvPr/>
        </p:nvPicPr>
        <p:blipFill>
          <a:blip r:embed="rId9" cstate="print"/>
          <a:stretch>
            <a:fillRect/>
          </a:stretch>
        </p:blipFill>
        <p:spPr>
          <a:xfrm>
            <a:off x="6768305" y="3530648"/>
            <a:ext cx="667359" cy="690426"/>
          </a:xfrm>
          <a:prstGeom prst="rect">
            <a:avLst/>
          </a:prstGeom>
        </p:spPr>
      </p:pic>
      <p:sp>
        <p:nvSpPr>
          <p:cNvPr id="39" name="テキスト ボックス 38"/>
          <p:cNvSpPr txBox="1"/>
          <p:nvPr/>
        </p:nvSpPr>
        <p:spPr>
          <a:xfrm>
            <a:off x="5704240" y="3879353"/>
            <a:ext cx="2979724" cy="1109532"/>
          </a:xfrm>
          <a:prstGeom prst="rect">
            <a:avLst/>
          </a:prstGeom>
          <a:noFill/>
        </p:spPr>
        <p:txBody>
          <a:bodyPr wrap="square" lIns="91398" tIns="45703" rIns="91398" bIns="45703" rtlCol="0">
            <a:spAutoFit/>
          </a:bodyPr>
          <a:lstStyle/>
          <a:p>
            <a:r>
              <a:rPr lang="ja-JP" altLang="en-US" sz="900" spc="-100" dirty="0">
                <a:solidFill>
                  <a:prstClr val="black"/>
                </a:solidFill>
                <a:latin typeface="ＭＳ Ｐゴシック"/>
              </a:rPr>
              <a:t>■在宅系サービス：</a:t>
            </a:r>
            <a:endParaRPr lang="en-US" altLang="ja-JP" sz="900" spc="-100" dirty="0">
              <a:solidFill>
                <a:prstClr val="black"/>
              </a:solidFill>
              <a:latin typeface="ＭＳ Ｐゴシック"/>
            </a:endParaRPr>
          </a:p>
          <a:p>
            <a:r>
              <a:rPr lang="ja-JP" altLang="en-US" sz="800" spc="-100" dirty="0">
                <a:solidFill>
                  <a:prstClr val="black"/>
                </a:solidFill>
                <a:latin typeface="ＭＳ Ｐゴシック"/>
              </a:rPr>
              <a:t>・訪問介護　・訪問看護　・通所介護　</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・小規模多機能型居宅介護</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a:t>
            </a:r>
            <a:r>
              <a:rPr lang="ja-JP" altLang="en-US" sz="800" spc="-100" dirty="0">
                <a:solidFill>
                  <a:prstClr val="black"/>
                </a:solidFill>
              </a:rPr>
              <a:t>短期入所生活介護</a:t>
            </a:r>
            <a:endParaRPr lang="en-US" altLang="ja-JP" sz="800" spc="-100" dirty="0">
              <a:solidFill>
                <a:prstClr val="black"/>
              </a:solidFill>
            </a:endParaRPr>
          </a:p>
          <a:p>
            <a:r>
              <a:rPr lang="ja-JP" altLang="en-US" sz="800" spc="-100" dirty="0">
                <a:solidFill>
                  <a:prstClr val="black"/>
                </a:solidFill>
              </a:rPr>
              <a:t>・福祉用具</a:t>
            </a:r>
            <a:endParaRPr lang="en-US" altLang="ja-JP" sz="800" spc="-100" dirty="0">
              <a:solidFill>
                <a:prstClr val="black"/>
              </a:solidFill>
            </a:endParaRPr>
          </a:p>
          <a:p>
            <a:r>
              <a:rPr lang="ja-JP" altLang="en-US" sz="800" spc="-100" dirty="0">
                <a:solidFill>
                  <a:prstClr val="black"/>
                </a:solidFill>
              </a:rPr>
              <a:t>・</a:t>
            </a:r>
            <a:r>
              <a:rPr lang="en-US" altLang="ja-JP" sz="800" spc="-100" dirty="0">
                <a:solidFill>
                  <a:prstClr val="black"/>
                </a:solidFill>
              </a:rPr>
              <a:t>24</a:t>
            </a:r>
            <a:r>
              <a:rPr lang="ja-JP" altLang="en-US" sz="800" spc="-100" dirty="0">
                <a:solidFill>
                  <a:prstClr val="black"/>
                </a:solidFill>
              </a:rPr>
              <a:t>時間対応の訪問サービス</a:t>
            </a:r>
            <a:endParaRPr lang="en-US" altLang="ja-JP" sz="800" spc="-100" dirty="0">
              <a:solidFill>
                <a:prstClr val="black"/>
              </a:solidFill>
            </a:endParaRPr>
          </a:p>
          <a:p>
            <a:r>
              <a:rPr lang="ja-JP" altLang="en-US" sz="800" spc="-100" dirty="0">
                <a:solidFill>
                  <a:prstClr val="black"/>
                </a:solidFill>
              </a:rPr>
              <a:t>・複合型サービス</a:t>
            </a:r>
            <a:endParaRPr lang="en-US" altLang="ja-JP" sz="800" spc="-100" dirty="0">
              <a:solidFill>
                <a:prstClr val="black"/>
              </a:solidFill>
            </a:endParaRPr>
          </a:p>
          <a:p>
            <a:r>
              <a:rPr lang="en-US" altLang="ja-JP" sz="800" spc="-100" dirty="0">
                <a:solidFill>
                  <a:prstClr val="black"/>
                </a:solidFill>
              </a:rPr>
              <a:t>  </a:t>
            </a:r>
            <a:r>
              <a:rPr lang="ja-JP" altLang="en-US" sz="800" spc="-100" dirty="0">
                <a:solidFill>
                  <a:prstClr val="black"/>
                </a:solidFill>
              </a:rPr>
              <a:t>　（小規模多機能型居宅介護＋訪問看護） </a:t>
            </a:r>
            <a:r>
              <a:rPr lang="ja-JP" altLang="en-US" sz="800" spc="-100" dirty="0">
                <a:solidFill>
                  <a:prstClr val="black"/>
                </a:solidFill>
                <a:latin typeface="ＭＳ Ｐゴシック"/>
              </a:rPr>
              <a:t>等</a:t>
            </a:r>
            <a:endParaRPr lang="en-US" altLang="ja-JP" sz="800" spc="-100" dirty="0">
              <a:solidFill>
                <a:prstClr val="black"/>
              </a:solidFill>
              <a:latin typeface="ＭＳ Ｐゴシック"/>
            </a:endParaRPr>
          </a:p>
        </p:txBody>
      </p:sp>
      <p:sp>
        <p:nvSpPr>
          <p:cNvPr id="51" name="角丸四角形吹き出し 50"/>
          <p:cNvSpPr/>
          <p:nvPr/>
        </p:nvSpPr>
        <p:spPr>
          <a:xfrm>
            <a:off x="3574947" y="5157181"/>
            <a:ext cx="1598976"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a:solidFill>
                  <a:prstClr val="black"/>
                </a:solidFill>
              </a:rPr>
              <a:t>　・自宅</a:t>
            </a:r>
            <a:endParaRPr lang="en-US" altLang="ja-JP" sz="900" spc="-100" dirty="0">
              <a:solidFill>
                <a:prstClr val="black"/>
              </a:solidFill>
            </a:endParaRPr>
          </a:p>
          <a:p>
            <a:r>
              <a:rPr lang="ja-JP" altLang="en-US" sz="900" spc="-100" dirty="0">
                <a:solidFill>
                  <a:prstClr val="black"/>
                </a:solidFill>
              </a:rPr>
              <a:t>　・サービス付き高齢者向け住宅 等</a:t>
            </a:r>
          </a:p>
        </p:txBody>
      </p:sp>
      <p:pic>
        <p:nvPicPr>
          <p:cNvPr id="66" name="図 65" descr="building03_cl2.wmf"/>
          <p:cNvPicPr>
            <a:picLocks noChangeAspect="1"/>
          </p:cNvPicPr>
          <p:nvPr/>
        </p:nvPicPr>
        <p:blipFill>
          <a:blip r:embed="rId10" cstate="print"/>
          <a:stretch>
            <a:fillRect/>
          </a:stretch>
        </p:blipFill>
        <p:spPr>
          <a:xfrm flipH="1">
            <a:off x="1273964" y="5323737"/>
            <a:ext cx="598222" cy="551017"/>
          </a:xfrm>
          <a:prstGeom prst="rect">
            <a:avLst/>
          </a:prstGeom>
        </p:spPr>
      </p:pic>
      <p:sp>
        <p:nvSpPr>
          <p:cNvPr id="78" name="角丸四角形吹き出し 77"/>
          <p:cNvSpPr/>
          <p:nvPr/>
        </p:nvSpPr>
        <p:spPr>
          <a:xfrm>
            <a:off x="2005282" y="5373200"/>
            <a:ext cx="1312762"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a:solidFill>
                  <a:prstClr val="black"/>
                </a:solidFill>
              </a:rPr>
              <a:t>相談業務やサービスの</a:t>
            </a:r>
            <a:endParaRPr lang="en-US" altLang="ja-JP" sz="900" spc="-100" dirty="0">
              <a:solidFill>
                <a:prstClr val="black"/>
              </a:solidFill>
            </a:endParaRPr>
          </a:p>
          <a:p>
            <a:pPr algn="ctr"/>
            <a:r>
              <a:rPr lang="ja-JP" altLang="en-US" sz="900" spc="-100" dirty="0">
                <a:solidFill>
                  <a:prstClr val="black"/>
                </a:solidFill>
              </a:rPr>
              <a:t>コーディネートを行います。</a:t>
            </a:r>
          </a:p>
        </p:txBody>
      </p:sp>
      <p:pic>
        <p:nvPicPr>
          <p:cNvPr id="40" name="図 39" descr="health_0179.wmf"/>
          <p:cNvPicPr>
            <a:picLocks noChangeAspect="1"/>
          </p:cNvPicPr>
          <p:nvPr/>
        </p:nvPicPr>
        <p:blipFill>
          <a:blip r:embed="rId11" cstate="print"/>
          <a:stretch>
            <a:fillRect/>
          </a:stretch>
        </p:blipFill>
        <p:spPr>
          <a:xfrm>
            <a:off x="5552136" y="3506484"/>
            <a:ext cx="820221" cy="498566"/>
          </a:xfrm>
          <a:prstGeom prst="rect">
            <a:avLst/>
          </a:prstGeom>
        </p:spPr>
      </p:pic>
      <p:sp>
        <p:nvSpPr>
          <p:cNvPr id="65" name="テキスト ボックス 64"/>
          <p:cNvSpPr txBox="1"/>
          <p:nvPr/>
        </p:nvSpPr>
        <p:spPr>
          <a:xfrm>
            <a:off x="7828039" y="4007992"/>
            <a:ext cx="1522373" cy="954073"/>
          </a:xfrm>
          <a:prstGeom prst="rect">
            <a:avLst/>
          </a:prstGeom>
          <a:noFill/>
        </p:spPr>
        <p:txBody>
          <a:bodyPr wrap="square" lIns="91398" tIns="45703" rIns="91398" bIns="45703" rtlCol="0">
            <a:spAutoFit/>
          </a:bodyPr>
          <a:lstStyle/>
          <a:p>
            <a:r>
              <a:rPr lang="ja-JP" altLang="en-US" sz="800" spc="-100" dirty="0">
                <a:solidFill>
                  <a:prstClr val="black"/>
                </a:solidFill>
              </a:rPr>
              <a:t>■施設・居住系サービス</a:t>
            </a:r>
          </a:p>
          <a:p>
            <a:r>
              <a:rPr lang="ja-JP" altLang="en-US" sz="800" spc="-100" dirty="0">
                <a:solidFill>
                  <a:prstClr val="black"/>
                </a:solidFill>
              </a:rPr>
              <a:t>・介護老人福祉施設</a:t>
            </a:r>
            <a:endParaRPr lang="en-US" altLang="ja-JP" sz="800" spc="-100" dirty="0">
              <a:solidFill>
                <a:prstClr val="black"/>
              </a:solidFill>
            </a:endParaRPr>
          </a:p>
          <a:p>
            <a:r>
              <a:rPr lang="ja-JP" altLang="en-US" sz="800" spc="-100" dirty="0">
                <a:solidFill>
                  <a:prstClr val="black"/>
                </a:solidFill>
              </a:rPr>
              <a:t>・介護老人保健施設</a:t>
            </a:r>
            <a:endParaRPr lang="en-US" altLang="ja-JP" sz="800" spc="-100" dirty="0">
              <a:solidFill>
                <a:prstClr val="black"/>
              </a:solidFill>
            </a:endParaRPr>
          </a:p>
          <a:p>
            <a:r>
              <a:rPr lang="ja-JP" altLang="en-US" sz="800" spc="-100" dirty="0">
                <a:solidFill>
                  <a:prstClr val="black"/>
                </a:solidFill>
                <a:latin typeface="ＭＳ Ｐゴシック"/>
              </a:rPr>
              <a:t>・</a:t>
            </a:r>
            <a:r>
              <a:rPr lang="ja-JP" altLang="en-US" sz="800" spc="-100" dirty="0">
                <a:solidFill>
                  <a:prstClr val="black"/>
                </a:solidFill>
              </a:rPr>
              <a:t>認知症共同生活介護</a:t>
            </a:r>
            <a:endParaRPr lang="en-US" altLang="ja-JP" sz="800" spc="-100" dirty="0">
              <a:solidFill>
                <a:prstClr val="black"/>
              </a:solidFill>
            </a:endParaRPr>
          </a:p>
          <a:p>
            <a:r>
              <a:rPr lang="ja-JP" altLang="en-US" sz="800" spc="-100" dirty="0">
                <a:solidFill>
                  <a:prstClr val="black"/>
                </a:solidFill>
              </a:rPr>
              <a:t>・特定施設入所者生活介護</a:t>
            </a:r>
            <a:endParaRPr lang="en-US" altLang="ja-JP" sz="800" spc="-100" dirty="0">
              <a:solidFill>
                <a:prstClr val="black"/>
              </a:solidFill>
            </a:endParaRPr>
          </a:p>
          <a:p>
            <a:r>
              <a:rPr lang="ja-JP" altLang="en-US" sz="800" spc="-100" dirty="0">
                <a:solidFill>
                  <a:prstClr val="black"/>
                </a:solidFill>
              </a:rPr>
              <a:t>　　　　　　　　　　　等</a:t>
            </a:r>
            <a:endParaRPr lang="en-US" altLang="ja-JP" sz="800" spc="-100" dirty="0">
              <a:solidFill>
                <a:prstClr val="black"/>
              </a:solidFill>
            </a:endParaRPr>
          </a:p>
          <a:p>
            <a:endParaRPr lang="en-US" altLang="ja-JP" sz="800" spc="-100" dirty="0">
              <a:solidFill>
                <a:prstClr val="black"/>
              </a:solidFill>
              <a:latin typeface="ＭＳ Ｐゴシック"/>
            </a:endParaRPr>
          </a:p>
        </p:txBody>
      </p:sp>
      <p:sp>
        <p:nvSpPr>
          <p:cNvPr id="35" name="円/楕円 34"/>
          <p:cNvSpPr/>
          <p:nvPr/>
        </p:nvSpPr>
        <p:spPr>
          <a:xfrm>
            <a:off x="1925798" y="3645012"/>
            <a:ext cx="1721149" cy="648072"/>
          </a:xfrm>
          <a:prstGeom prst="ellipse">
            <a:avLst/>
          </a:prstGeom>
        </p:spPr>
        <p:style>
          <a:lnRef idx="1">
            <a:schemeClr val="accent1"/>
          </a:lnRef>
          <a:fillRef idx="2">
            <a:schemeClr val="accent1"/>
          </a:fillRef>
          <a:effectRef idx="1">
            <a:schemeClr val="accent1"/>
          </a:effectRef>
          <a:fontRef idx="minor">
            <a:schemeClr val="dk1"/>
          </a:fontRef>
        </p:style>
        <p:txBody>
          <a:bodyPr lIns="91398" tIns="45703" rIns="91398" bIns="4570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317610" y="3356980"/>
            <a:ext cx="594190"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648780" y="3365466"/>
            <a:ext cx="594192" cy="713030"/>
          </a:xfrm>
          <a:prstGeom prst="rect">
            <a:avLst/>
          </a:prstGeom>
        </p:spPr>
      </p:pic>
      <p:sp>
        <p:nvSpPr>
          <p:cNvPr id="79" name="円/楕円 78"/>
          <p:cNvSpPr/>
          <p:nvPr/>
        </p:nvSpPr>
        <p:spPr>
          <a:xfrm>
            <a:off x="3979313" y="6281922"/>
            <a:ext cx="1063503" cy="387424"/>
          </a:xfrm>
          <a:prstGeom prst="ellipse">
            <a:avLst/>
          </a:prstGeom>
        </p:spPr>
        <p:style>
          <a:lnRef idx="1">
            <a:schemeClr val="accent4"/>
          </a:lnRef>
          <a:fillRef idx="2">
            <a:schemeClr val="accent4"/>
          </a:fillRef>
          <a:effectRef idx="1">
            <a:schemeClr val="accent4"/>
          </a:effectRef>
          <a:fontRef idx="minor">
            <a:schemeClr val="dk1"/>
          </a:fontRef>
        </p:style>
        <p:txBody>
          <a:bodyPr lIns="91398" tIns="45703" rIns="91398" bIns="45703" rtlCol="0" anchor="ctr"/>
          <a:lstStyle/>
          <a:p>
            <a:pPr algn="ctr"/>
            <a:endParaRPr lang="ja-JP" altLang="en-US" spc="-100">
              <a:solidFill>
                <a:prstClr val="black"/>
              </a:solidFill>
            </a:endParaRPr>
          </a:p>
        </p:txBody>
      </p:sp>
      <p:sp>
        <p:nvSpPr>
          <p:cNvPr id="72" name="円/楕円 71"/>
          <p:cNvSpPr/>
          <p:nvPr/>
        </p:nvSpPr>
        <p:spPr>
          <a:xfrm>
            <a:off x="4773180" y="6136782"/>
            <a:ext cx="1200248" cy="576064"/>
          </a:xfrm>
          <a:prstGeom prst="ellipse">
            <a:avLst/>
          </a:prstGeom>
        </p:spPr>
        <p:style>
          <a:lnRef idx="1">
            <a:schemeClr val="accent4"/>
          </a:lnRef>
          <a:fillRef idx="2">
            <a:schemeClr val="accent4"/>
          </a:fillRef>
          <a:effectRef idx="1">
            <a:schemeClr val="accent4"/>
          </a:effectRef>
          <a:fontRef idx="minor">
            <a:schemeClr val="dk1"/>
          </a:fontRef>
        </p:style>
        <p:txBody>
          <a:bodyPr lIns="91398" tIns="45703" rIns="91398" bIns="45703" rtlCol="0" anchor="ctr"/>
          <a:lstStyle/>
          <a:p>
            <a:pPr algn="ctr"/>
            <a:endParaRPr lang="ja-JP" altLang="en-US" spc="-100">
              <a:solidFill>
                <a:prstClr val="black"/>
              </a:solidFill>
            </a:endParaRPr>
          </a:p>
        </p:txBody>
      </p:sp>
      <p:sp>
        <p:nvSpPr>
          <p:cNvPr id="62" name="正方形/長方形 61"/>
          <p:cNvSpPr/>
          <p:nvPr/>
        </p:nvSpPr>
        <p:spPr>
          <a:xfrm>
            <a:off x="2450499" y="3933042"/>
            <a:ext cx="179466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r>
              <a:rPr lang="ja-JP" altLang="en-US" sz="800" spc="-100" dirty="0">
                <a:solidFill>
                  <a:prstClr val="black"/>
                </a:solidFill>
              </a:rPr>
              <a:t>日常の医療：</a:t>
            </a:r>
            <a:endParaRPr lang="en-US" altLang="ja-JP" sz="800" spc="-100" dirty="0">
              <a:solidFill>
                <a:prstClr val="black"/>
              </a:solidFill>
            </a:endParaRPr>
          </a:p>
          <a:p>
            <a:r>
              <a:rPr lang="ja-JP" altLang="en-US" sz="800" spc="-100" dirty="0">
                <a:solidFill>
                  <a:prstClr val="black"/>
                </a:solidFill>
              </a:rPr>
              <a:t>　・かかりつけ医、有床診療所</a:t>
            </a:r>
            <a:endParaRPr lang="en-US" altLang="ja-JP" sz="800" spc="-100" dirty="0">
              <a:solidFill>
                <a:prstClr val="black"/>
              </a:solidFill>
            </a:endParaRPr>
          </a:p>
          <a:p>
            <a:r>
              <a:rPr lang="ja-JP" altLang="en-US" sz="800" spc="-100" dirty="0">
                <a:solidFill>
                  <a:prstClr val="black"/>
                </a:solidFill>
              </a:rPr>
              <a:t>　・地域の連携病院</a:t>
            </a:r>
            <a:endParaRPr lang="en-US" altLang="ja-JP" sz="800" spc="-100" dirty="0">
              <a:solidFill>
                <a:prstClr val="black"/>
              </a:solidFill>
            </a:endParaRPr>
          </a:p>
          <a:p>
            <a:r>
              <a:rPr lang="ja-JP" altLang="en-US" sz="800" spc="-100" dirty="0">
                <a:solidFill>
                  <a:prstClr val="black"/>
                </a:solidFill>
              </a:rPr>
              <a:t>　・歯科医療、薬局</a:t>
            </a:r>
          </a:p>
        </p:txBody>
      </p:sp>
      <p:pic>
        <p:nvPicPr>
          <p:cNvPr id="4" name="図 3" descr="health_0183.wmf"/>
          <p:cNvPicPr>
            <a:picLocks noChangeAspect="1"/>
          </p:cNvPicPr>
          <p:nvPr/>
        </p:nvPicPr>
        <p:blipFill>
          <a:blip r:embed="rId14" cstate="print"/>
          <a:stretch>
            <a:fillRect/>
          </a:stretch>
        </p:blipFill>
        <p:spPr>
          <a:xfrm>
            <a:off x="5042800" y="5950065"/>
            <a:ext cx="730052" cy="661959"/>
          </a:xfrm>
          <a:prstGeom prst="rect">
            <a:avLst/>
          </a:prstGeom>
        </p:spPr>
      </p:pic>
      <p:pic>
        <p:nvPicPr>
          <p:cNvPr id="5" name="図 4" descr="health_0153.wmf"/>
          <p:cNvPicPr>
            <a:picLocks noChangeAspect="1"/>
          </p:cNvPicPr>
          <p:nvPr/>
        </p:nvPicPr>
        <p:blipFill>
          <a:blip r:embed="rId15" cstate="print"/>
          <a:stretch>
            <a:fillRect/>
          </a:stretch>
        </p:blipFill>
        <p:spPr>
          <a:xfrm>
            <a:off x="4312006" y="6021274"/>
            <a:ext cx="460851" cy="521250"/>
          </a:xfrm>
          <a:prstGeom prst="rect">
            <a:avLst/>
          </a:prstGeom>
        </p:spPr>
      </p:pic>
      <p:sp>
        <p:nvSpPr>
          <p:cNvPr id="47" name="テキスト ボックス 46"/>
          <p:cNvSpPr txBox="1"/>
          <p:nvPr/>
        </p:nvSpPr>
        <p:spPr>
          <a:xfrm>
            <a:off x="2965684" y="6605448"/>
            <a:ext cx="4536504" cy="280721"/>
          </a:xfrm>
          <a:prstGeom prst="rect">
            <a:avLst/>
          </a:prstGeom>
          <a:noFill/>
        </p:spPr>
        <p:txBody>
          <a:bodyPr wrap="square" lIns="91398" tIns="45703" rIns="91398" bIns="45703" rtlCol="0">
            <a:spAutoFit/>
          </a:bodyPr>
          <a:lstStyle/>
          <a:p>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141041" y="5106735"/>
            <a:ext cx="371119" cy="750252"/>
          </a:xfrm>
          <a:prstGeom prst="rect">
            <a:avLst/>
          </a:prstGeom>
        </p:spPr>
      </p:pic>
      <p:sp>
        <p:nvSpPr>
          <p:cNvPr id="49" name="テキスト ボックス 48"/>
          <p:cNvSpPr txBox="1"/>
          <p:nvPr/>
        </p:nvSpPr>
        <p:spPr>
          <a:xfrm>
            <a:off x="690089" y="4725926"/>
            <a:ext cx="1713836" cy="430873"/>
          </a:xfrm>
          <a:prstGeom prst="rect">
            <a:avLst/>
          </a:prstGeom>
          <a:noFill/>
        </p:spPr>
        <p:txBody>
          <a:bodyPr wrap="square" lIns="91398" tIns="45703" rIns="91398" bIns="45703" rtlCol="0">
            <a:spAutoFit/>
          </a:bodyPr>
          <a:lstStyle/>
          <a:p>
            <a:r>
              <a:rPr lang="ja-JP" altLang="en-US" sz="1100" spc="-100" dirty="0">
                <a:solidFill>
                  <a:prstClr val="black"/>
                </a:solidFill>
                <a:latin typeface="ＭＳ Ｐゴシック"/>
              </a:rPr>
              <a:t>・地域包括支援センター</a:t>
            </a:r>
            <a:endParaRPr lang="en-US" altLang="ja-JP" sz="1100" spc="-100" dirty="0">
              <a:solidFill>
                <a:prstClr val="black"/>
              </a:solidFill>
              <a:latin typeface="ＭＳ Ｐゴシック"/>
            </a:endParaRPr>
          </a:p>
          <a:p>
            <a:r>
              <a:rPr lang="ja-JP" altLang="en-US" sz="1100" spc="-100" dirty="0">
                <a:solidFill>
                  <a:prstClr val="black"/>
                </a:solidFill>
                <a:latin typeface="ＭＳ Ｐゴシック"/>
              </a:rPr>
              <a:t>・ケアマネジャー</a:t>
            </a:r>
            <a:endParaRPr lang="en-US" altLang="ja-JP" sz="1100" spc="-100" dirty="0">
              <a:solidFill>
                <a:prstClr val="black"/>
              </a:solidFill>
              <a:latin typeface="ＭＳ Ｐゴシック"/>
            </a:endParaRPr>
          </a:p>
        </p:txBody>
      </p:sp>
      <p:sp>
        <p:nvSpPr>
          <p:cNvPr id="50" name="テキスト ボックス 49"/>
          <p:cNvSpPr txBox="1"/>
          <p:nvPr/>
        </p:nvSpPr>
        <p:spPr>
          <a:xfrm>
            <a:off x="3508497" y="3800104"/>
            <a:ext cx="930565" cy="276985"/>
          </a:xfrm>
          <a:prstGeom prst="rect">
            <a:avLst/>
          </a:prstGeom>
          <a:noFill/>
        </p:spPr>
        <p:txBody>
          <a:bodyPr wrap="square" lIns="91398" tIns="45703" rIns="91398" bIns="45703" rtlCol="0">
            <a:spAutoFit/>
          </a:bodyPr>
          <a:lstStyle/>
          <a:p>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4834496" y="3933064"/>
            <a:ext cx="872985" cy="461631"/>
          </a:xfrm>
          <a:prstGeom prst="rect">
            <a:avLst/>
          </a:prstGeom>
          <a:noFill/>
        </p:spPr>
        <p:txBody>
          <a:bodyPr wrap="square" lIns="91398" tIns="45703" rIns="91398" bIns="45703" rtlCol="0">
            <a:spAutoFit/>
          </a:bodyPr>
          <a:lstStyle/>
          <a:p>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215308" y="3041949"/>
            <a:ext cx="498680" cy="603076"/>
          </a:xfrm>
          <a:prstGeom prst="rect">
            <a:avLst/>
          </a:prstGeom>
        </p:spPr>
      </p:pic>
      <p:sp>
        <p:nvSpPr>
          <p:cNvPr id="63" name="正方形/長方形 62"/>
          <p:cNvSpPr/>
          <p:nvPr/>
        </p:nvSpPr>
        <p:spPr>
          <a:xfrm>
            <a:off x="916209" y="3501010"/>
            <a:ext cx="141472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r>
              <a:rPr lang="ja-JP" altLang="en-US" sz="800" spc="-100" dirty="0">
                <a:solidFill>
                  <a:prstClr val="black"/>
                </a:solidFill>
              </a:rPr>
              <a:t>病院：</a:t>
            </a:r>
            <a:endParaRPr lang="en-US" altLang="ja-JP" sz="800" spc="-100" dirty="0">
              <a:solidFill>
                <a:prstClr val="black"/>
              </a:solidFill>
            </a:endParaRPr>
          </a:p>
          <a:p>
            <a:r>
              <a:rPr lang="ja-JP" altLang="en-US" sz="800" spc="-100" dirty="0">
                <a:solidFill>
                  <a:prstClr val="black"/>
                </a:solidFill>
              </a:rPr>
              <a:t>　急性期、回復期、慢性期</a:t>
            </a:r>
            <a:endParaRPr lang="en-US" altLang="ja-JP" sz="800" spc="-100" dirty="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709132" y="3386700"/>
            <a:ext cx="403668" cy="330332"/>
          </a:xfrm>
          <a:prstGeom prst="rect">
            <a:avLst/>
          </a:prstGeom>
          <a:noFill/>
        </p:spPr>
      </p:pic>
      <p:sp>
        <p:nvSpPr>
          <p:cNvPr id="58" name="正方形/長方形 57"/>
          <p:cNvSpPr/>
          <p:nvPr/>
        </p:nvSpPr>
        <p:spPr>
          <a:xfrm>
            <a:off x="1691425" y="2924943"/>
            <a:ext cx="1364434" cy="677086"/>
          </a:xfrm>
          <a:prstGeom prst="rect">
            <a:avLst/>
          </a:prstGeom>
        </p:spPr>
        <p:txBody>
          <a:bodyPr wrap="none" lIns="91419" tIns="45709" rIns="91419" bIns="45709">
            <a:spAutoFit/>
          </a:bodyPr>
          <a:lstStyle/>
          <a:p>
            <a:pPr algn="ctr" defTabSz="913909">
              <a:defRPr/>
            </a:pPr>
            <a:r>
              <a:rPr lang="ja-JP" altLang="en-US" sz="1200" spc="-100" dirty="0">
                <a:solidFill>
                  <a:prstClr val="black"/>
                </a:solidFill>
                <a:latin typeface="ＭＳ Ｐゴシック"/>
              </a:rPr>
              <a:t>病気になったら･･･  </a:t>
            </a:r>
            <a:endParaRPr lang="en-US" altLang="ja-JP" sz="1200" spc="-100" dirty="0">
              <a:solidFill>
                <a:prstClr val="black"/>
              </a:solidFill>
              <a:latin typeface="ＭＳ Ｐゴシック"/>
            </a:endParaRPr>
          </a:p>
          <a:p>
            <a:pPr algn="ctr" defTabSz="913909">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3909">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159050" y="5937552"/>
            <a:ext cx="1086872" cy="587778"/>
          </a:xfrm>
          <a:prstGeom prst="rect">
            <a:avLst/>
          </a:prstGeom>
          <a:noFill/>
        </p:spPr>
      </p:pic>
      <p:sp>
        <p:nvSpPr>
          <p:cNvPr id="42" name="テキスト ボックス 41"/>
          <p:cNvSpPr txBox="1"/>
          <p:nvPr/>
        </p:nvSpPr>
        <p:spPr>
          <a:xfrm>
            <a:off x="6433434" y="3068946"/>
            <a:ext cx="1979712" cy="523206"/>
          </a:xfrm>
          <a:prstGeom prst="rect">
            <a:avLst/>
          </a:prstGeom>
          <a:noFill/>
        </p:spPr>
        <p:txBody>
          <a:bodyPr wrap="square" lIns="91398" tIns="45703" rIns="91398" bIns="45703" rtlCol="0">
            <a:spAutoFit/>
          </a:bodyPr>
          <a:lstStyle/>
          <a:p>
            <a:r>
              <a:rPr lang="ja-JP" altLang="en-US" sz="1200" spc="-100" dirty="0">
                <a:solidFill>
                  <a:prstClr val="black"/>
                </a:solidFill>
                <a:latin typeface="ＭＳ Ｐゴシック"/>
              </a:rPr>
              <a:t>介護が必要になったら･･･  </a:t>
            </a:r>
            <a:endParaRPr lang="en-US" altLang="ja-JP" sz="120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5732037" y="4869501"/>
            <a:ext cx="1144222" cy="215429"/>
          </a:xfrm>
          <a:prstGeom prst="rect">
            <a:avLst/>
          </a:prstGeom>
          <a:noFill/>
        </p:spPr>
        <p:txBody>
          <a:bodyPr wrap="square" lIns="91398" tIns="45703" rIns="91398" bIns="45703" rtlCol="0">
            <a:spAutoFit/>
          </a:bodyPr>
          <a:lstStyle/>
          <a:p>
            <a:r>
              <a:rPr lang="ja-JP" altLang="en-US" sz="800" spc="-100" dirty="0">
                <a:solidFill>
                  <a:prstClr val="black"/>
                </a:solidFill>
                <a:latin typeface="ＭＳ Ｐゴシック"/>
              </a:rPr>
              <a:t>■介護予防サービス</a:t>
            </a:r>
            <a:endParaRPr lang="en-US" altLang="ja-JP" sz="800" spc="-100" dirty="0">
              <a:solidFill>
                <a:prstClr val="black"/>
              </a:solidFill>
              <a:latin typeface="ＭＳ Ｐゴシック"/>
            </a:endParaRPr>
          </a:p>
        </p:txBody>
      </p:sp>
      <p:sp>
        <p:nvSpPr>
          <p:cNvPr id="68" name="正方形/長方形 67"/>
          <p:cNvSpPr/>
          <p:nvPr/>
        </p:nvSpPr>
        <p:spPr>
          <a:xfrm>
            <a:off x="75227" y="43547"/>
            <a:ext cx="9026712"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lIns="91419" tIns="45709" rIns="91419" bIns="45709" anchor="ctr"/>
          <a:lstStyle/>
          <a:p>
            <a:pPr algn="ctr">
              <a:defRPr/>
            </a:pPr>
            <a:r>
              <a:rPr lang="ja-JP" altLang="en-US" sz="2000"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369627" y="4365107"/>
            <a:ext cx="325842" cy="711162"/>
          </a:xfrm>
          <a:prstGeom prst="rect">
            <a:avLst/>
          </a:prstGeom>
          <a:noFill/>
        </p:spPr>
      </p:pic>
      <p:sp>
        <p:nvSpPr>
          <p:cNvPr id="80" name="角丸四角形 79"/>
          <p:cNvSpPr/>
          <p:nvPr/>
        </p:nvSpPr>
        <p:spPr bwMode="auto">
          <a:xfrm>
            <a:off x="179703" y="476672"/>
            <a:ext cx="8847256"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lIns="91419" tIns="35991" rIns="91419" bIns="35991" anchor="ctr"/>
          <a:lstStyle/>
          <a:p>
            <a:pPr marL="177758" indent="-177758">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600" b="1" dirty="0">
                <a:solidFill>
                  <a:srgbClr val="FF0000"/>
                </a:solidFill>
                <a:latin typeface="HGPｺﾞｼｯｸM" pitchFamily="50" charset="-128"/>
                <a:ea typeface="HGPｺﾞｼｯｸM" pitchFamily="50" charset="-128"/>
              </a:rPr>
              <a:t>医療・介護・予防・住まい・生活支援が包括的に確保される体制（地域包括ケアシステム）の構築を実現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758" indent="-177758">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600" dirty="0">
              <a:solidFill>
                <a:srgbClr val="000000"/>
              </a:solidFill>
              <a:latin typeface="HGPｺﾞｼｯｸM" pitchFamily="50" charset="-128"/>
              <a:ea typeface="HGPｺﾞｼｯｸM" pitchFamily="50" charset="-128"/>
            </a:endParaRPr>
          </a:p>
          <a:p>
            <a:pPr marL="177758" indent="-177758">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600" b="1" dirty="0">
                <a:solidFill>
                  <a:srgbClr val="FF0000"/>
                </a:solidFill>
                <a:latin typeface="HGPｺﾞｼｯｸM" pitchFamily="50" charset="-128"/>
                <a:ea typeface="HGPｺﾞｼｯｸM" pitchFamily="50" charset="-128"/>
              </a:rPr>
              <a:t>高齢化の進展状況には大きな地域差</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758" indent="-177758">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地域包括ケアシステムは、</a:t>
            </a:r>
            <a:r>
              <a:rPr lang="ja-JP" altLang="en-US" sz="16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600" dirty="0">
                <a:solidFill>
                  <a:prstClr val="black"/>
                </a:solidFill>
                <a:latin typeface="HGPｺﾞｼｯｸM" pitchFamily="50" charset="-128"/>
                <a:ea typeface="HGPｺﾞｼｯｸM" pitchFamily="50" charset="-128"/>
              </a:rPr>
              <a:t>ことが必要。</a:t>
            </a:r>
            <a:endParaRPr lang="ja-JP" altLang="en-US" sz="1200" dirty="0">
              <a:solidFill>
                <a:prstClr val="black"/>
              </a:solidFill>
            </a:endParaRPr>
          </a:p>
        </p:txBody>
      </p:sp>
      <p:sp>
        <p:nvSpPr>
          <p:cNvPr id="61" name="Text Box 15"/>
          <p:cNvSpPr txBox="1">
            <a:spLocks noChangeArrowheads="1"/>
          </p:cNvSpPr>
          <p:nvPr/>
        </p:nvSpPr>
        <p:spPr bwMode="auto">
          <a:xfrm>
            <a:off x="78902"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52617" y="6499074"/>
            <a:ext cx="2057400" cy="365125"/>
          </a:xfrm>
        </p:spPr>
        <p:txBody>
          <a:bodyPr/>
          <a:lstStyle/>
          <a:p>
            <a:pPr>
              <a:defRPr/>
            </a:pPr>
            <a:fld id="{431CAECD-5926-4741-A906-A08E04809A27}" type="slidenum">
              <a:rPr lang="en-US" altLang="ja-JP" smtClean="0"/>
              <a:pPr>
                <a:defRPr/>
              </a:pPr>
              <a:t>43</a:t>
            </a:fld>
            <a:endParaRPr lang="en-US" altLang="ja-JP" dirty="0"/>
          </a:p>
        </p:txBody>
      </p:sp>
    </p:spTree>
    <p:extLst>
      <p:ext uri="{BB962C8B-B14F-4D97-AF65-F5344CB8AC3E}">
        <p14:creationId xmlns:p14="http://schemas.microsoft.com/office/powerpoint/2010/main" val="471785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27" y="2005029"/>
            <a:ext cx="3754315" cy="367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81" name="テキスト ボックス 61"/>
          <p:cNvSpPr txBox="1">
            <a:spLocks noChangeArrowheads="1"/>
          </p:cNvSpPr>
          <p:nvPr/>
        </p:nvSpPr>
        <p:spPr bwMode="auto">
          <a:xfrm>
            <a:off x="238871" y="5877272"/>
            <a:ext cx="8713177" cy="5847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457092" eaLnBrk="1" hangingPunct="1">
              <a:defRPr/>
            </a:pPr>
            <a:r>
              <a:rPr lang="ja-JP" altLang="en-US" sz="1600" dirty="0">
                <a:solidFill>
                  <a:srgbClr val="000000"/>
                </a:solidFill>
                <a:latin typeface="ＭＳ Ｐゴシック"/>
                <a:ea typeface="ＭＳ Ｐゴシック"/>
              </a:rPr>
              <a:t>地域包括ケア研究会「地域包括ケアシステムの構築における今後の検討のための論点」（平成</a:t>
            </a:r>
            <a:r>
              <a:rPr lang="en-US" altLang="ja-JP" sz="1600" dirty="0">
                <a:solidFill>
                  <a:srgbClr val="000000"/>
                </a:solidFill>
                <a:latin typeface="ＭＳ Ｐゴシック"/>
                <a:ea typeface="ＭＳ Ｐゴシック"/>
              </a:rPr>
              <a:t>25</a:t>
            </a:r>
            <a:r>
              <a:rPr lang="ja-JP" altLang="en-US" sz="1600" dirty="0">
                <a:solidFill>
                  <a:srgbClr val="000000"/>
                </a:solidFill>
                <a:latin typeface="ＭＳ Ｐゴシック"/>
                <a:ea typeface="ＭＳ Ｐゴシック"/>
              </a:rPr>
              <a:t>年３月）より</a:t>
            </a:r>
          </a:p>
        </p:txBody>
      </p:sp>
      <p:sp>
        <p:nvSpPr>
          <p:cNvPr id="63" name="テキスト ボックス 62"/>
          <p:cNvSpPr txBox="1"/>
          <p:nvPr/>
        </p:nvSpPr>
        <p:spPr>
          <a:xfrm>
            <a:off x="4266249" y="2664422"/>
            <a:ext cx="4655527" cy="3046966"/>
          </a:xfrm>
          <a:prstGeom prst="rect">
            <a:avLst/>
          </a:prstGeom>
          <a:noFill/>
          <a:ln w="25400">
            <a:solidFill>
              <a:schemeClr val="accent1">
                <a:shade val="50000"/>
              </a:schemeClr>
            </a:solidFill>
          </a:ln>
        </p:spPr>
        <p:txBody>
          <a:bodyPr lIns="91419" tIns="45709" rIns="91419" bIns="45709">
            <a:spAutoFit/>
          </a:bodyPr>
          <a:lstStyle/>
          <a:p>
            <a:pPr defTabSz="457092" fontAlgn="auto">
              <a:spcBef>
                <a:spcPts val="0"/>
              </a:spcBef>
              <a:spcAft>
                <a:spcPts val="0"/>
              </a:spcAft>
              <a:defRPr/>
            </a:pPr>
            <a:r>
              <a:rPr lang="ja-JP" altLang="en-US" sz="1600" b="1" u="sng" dirty="0">
                <a:solidFill>
                  <a:srgbClr val="0070C0"/>
                </a:solidFill>
                <a:latin typeface="メイリオ" pitchFamily="50" charset="-128"/>
                <a:ea typeface="メイリオ" pitchFamily="50" charset="-128"/>
                <a:cs typeface="メイリオ" pitchFamily="50" charset="-128"/>
              </a:rPr>
              <a:t>自助</a:t>
            </a:r>
            <a:r>
              <a:rPr lang="ja-JP" altLang="en-US" sz="1600" b="1" dirty="0">
                <a:solidFill>
                  <a:srgbClr val="0070C0"/>
                </a:solidFill>
                <a:latin typeface="メイリオ" pitchFamily="50" charset="-128"/>
                <a:ea typeface="メイリオ" pitchFamily="50" charset="-128"/>
                <a:cs typeface="メイリオ" pitchFamily="50" charset="-128"/>
              </a:rPr>
              <a:t>：・介護保険・医療保険の自己負担部分</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092" fontAlgn="auto">
              <a:spcBef>
                <a:spcPts val="0"/>
              </a:spcBef>
              <a:spcAft>
                <a:spcPts val="0"/>
              </a:spcAft>
              <a:defRPr/>
            </a:pPr>
            <a:r>
              <a:rPr lang="ja-JP" altLang="en-US" sz="1600" b="1" dirty="0">
                <a:solidFill>
                  <a:srgbClr val="0070C0"/>
                </a:solidFill>
                <a:latin typeface="メイリオ" pitchFamily="50" charset="-128"/>
                <a:ea typeface="メイリオ" pitchFamily="50" charset="-128"/>
                <a:cs typeface="メイリオ" pitchFamily="50" charset="-128"/>
              </a:rPr>
              <a:t>　　　・市場サービスの購入</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092" fontAlgn="auto">
              <a:spcBef>
                <a:spcPts val="0"/>
              </a:spcBef>
              <a:spcAft>
                <a:spcPts val="0"/>
              </a:spcAft>
              <a:defRPr/>
            </a:pPr>
            <a:r>
              <a:rPr lang="ja-JP" altLang="en-US" sz="1600" b="1" dirty="0">
                <a:solidFill>
                  <a:srgbClr val="0070C0"/>
                </a:solidFill>
                <a:latin typeface="メイリオ" pitchFamily="50" charset="-128"/>
                <a:ea typeface="メイリオ" pitchFamily="50" charset="-128"/>
                <a:cs typeface="メイリオ" pitchFamily="50" charset="-128"/>
              </a:rPr>
              <a:t>　　　・自身や家族による対応</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092" fontAlgn="auto">
              <a:spcBef>
                <a:spcPts val="0"/>
              </a:spcBef>
              <a:spcAft>
                <a:spcPts val="0"/>
              </a:spcAft>
              <a:defRPr/>
            </a:pPr>
            <a:endParaRPr lang="en-US" altLang="ja-JP" sz="1600" b="1" dirty="0">
              <a:solidFill>
                <a:srgbClr val="0070C0"/>
              </a:solidFill>
              <a:latin typeface="メイリオ" pitchFamily="50" charset="-128"/>
              <a:ea typeface="メイリオ" pitchFamily="50" charset="-128"/>
              <a:cs typeface="メイリオ" pitchFamily="50" charset="-128"/>
            </a:endParaRPr>
          </a:p>
          <a:p>
            <a:pPr marL="714206" indent="-714206" defTabSz="457092" fontAlgn="auto">
              <a:spcBef>
                <a:spcPts val="0"/>
              </a:spcBef>
              <a:spcAft>
                <a:spcPts val="0"/>
              </a:spcAft>
              <a:defRPr/>
            </a:pPr>
            <a:r>
              <a:rPr lang="ja-JP" altLang="en-US" sz="1600" b="1" u="sng" dirty="0">
                <a:solidFill>
                  <a:srgbClr val="0070C0"/>
                </a:solidFill>
                <a:latin typeface="メイリオ" pitchFamily="50" charset="-128"/>
                <a:ea typeface="メイリオ" pitchFamily="50" charset="-128"/>
                <a:cs typeface="メイリオ" pitchFamily="50" charset="-128"/>
              </a:rPr>
              <a:t>互助</a:t>
            </a:r>
            <a:r>
              <a:rPr lang="ja-JP" altLang="en-US" sz="1600" b="1" dirty="0">
                <a:solidFill>
                  <a:srgbClr val="0070C0"/>
                </a:solidFill>
                <a:latin typeface="メイリオ" pitchFamily="50" charset="-128"/>
                <a:ea typeface="メイリオ" pitchFamily="50" charset="-128"/>
                <a:cs typeface="メイリオ" pitchFamily="50" charset="-128"/>
              </a:rPr>
              <a:t>：・費用負担が制度的に保障されていない</a:t>
            </a:r>
            <a:endParaRPr lang="en-US" altLang="ja-JP" sz="1600" b="1" dirty="0">
              <a:solidFill>
                <a:srgbClr val="0070C0"/>
              </a:solidFill>
              <a:latin typeface="メイリオ" pitchFamily="50" charset="-128"/>
              <a:ea typeface="メイリオ" pitchFamily="50" charset="-128"/>
              <a:cs typeface="メイリオ" pitchFamily="50" charset="-128"/>
            </a:endParaRPr>
          </a:p>
          <a:p>
            <a:pPr marL="714206" indent="7935" defTabSz="457092" fontAlgn="auto">
              <a:spcBef>
                <a:spcPts val="0"/>
              </a:spcBef>
              <a:spcAft>
                <a:spcPts val="0"/>
              </a:spcAft>
              <a:defRPr/>
            </a:pPr>
            <a:r>
              <a:rPr lang="ja-JP" altLang="en-US" sz="1600" b="1" dirty="0">
                <a:solidFill>
                  <a:srgbClr val="0070C0"/>
                </a:solidFill>
                <a:latin typeface="メイリオ" pitchFamily="50" charset="-128"/>
                <a:ea typeface="メイリオ" pitchFamily="50" charset="-128"/>
                <a:cs typeface="メイリオ" pitchFamily="50" charset="-128"/>
              </a:rPr>
              <a:t>ボランティアなどの支援、地域住民の取組み</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092" fontAlgn="auto">
              <a:spcBef>
                <a:spcPts val="0"/>
              </a:spcBef>
              <a:spcAft>
                <a:spcPts val="0"/>
              </a:spcAft>
              <a:defRPr/>
            </a:pP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092" fontAlgn="auto">
              <a:spcBef>
                <a:spcPts val="0"/>
              </a:spcBef>
              <a:spcAft>
                <a:spcPts val="0"/>
              </a:spcAft>
              <a:defRPr/>
            </a:pPr>
            <a:r>
              <a:rPr lang="ja-JP" altLang="en-US" sz="1600" b="1" u="sng" dirty="0">
                <a:solidFill>
                  <a:srgbClr val="0070C0"/>
                </a:solidFill>
                <a:latin typeface="メイリオ" pitchFamily="50" charset="-128"/>
                <a:ea typeface="メイリオ" pitchFamily="50" charset="-128"/>
                <a:cs typeface="メイリオ" pitchFamily="50" charset="-128"/>
              </a:rPr>
              <a:t>共助</a:t>
            </a:r>
            <a:r>
              <a:rPr lang="ja-JP" altLang="en-US" sz="1600" b="1" dirty="0">
                <a:solidFill>
                  <a:srgbClr val="0070C0"/>
                </a:solidFill>
                <a:latin typeface="メイリオ" pitchFamily="50" charset="-128"/>
                <a:ea typeface="メイリオ" pitchFamily="50" charset="-128"/>
                <a:cs typeface="メイリオ" pitchFamily="50" charset="-128"/>
              </a:rPr>
              <a:t>：・介護保険・医療保険制度による給付</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092" fontAlgn="auto">
              <a:spcBef>
                <a:spcPts val="0"/>
              </a:spcBef>
              <a:spcAft>
                <a:spcPts val="0"/>
              </a:spcAft>
              <a:defRPr/>
            </a:pPr>
            <a:endParaRPr lang="en-US" altLang="ja-JP" sz="1600" b="1" u="sng" dirty="0">
              <a:solidFill>
                <a:srgbClr val="0070C0"/>
              </a:solidFill>
              <a:latin typeface="メイリオ" pitchFamily="50" charset="-128"/>
              <a:ea typeface="メイリオ" pitchFamily="50" charset="-128"/>
              <a:cs typeface="メイリオ" pitchFamily="50" charset="-128"/>
            </a:endParaRPr>
          </a:p>
          <a:p>
            <a:pPr defTabSz="457092" fontAlgn="auto">
              <a:spcBef>
                <a:spcPts val="0"/>
              </a:spcBef>
              <a:spcAft>
                <a:spcPts val="0"/>
              </a:spcAft>
              <a:defRPr/>
            </a:pPr>
            <a:r>
              <a:rPr lang="ja-JP" altLang="en-US" sz="1600" b="1" u="sng" dirty="0">
                <a:solidFill>
                  <a:srgbClr val="0070C0"/>
                </a:solidFill>
                <a:latin typeface="メイリオ" pitchFamily="50" charset="-128"/>
                <a:ea typeface="メイリオ" pitchFamily="50" charset="-128"/>
                <a:cs typeface="メイリオ" pitchFamily="50" charset="-128"/>
              </a:rPr>
              <a:t>公助</a:t>
            </a:r>
            <a:r>
              <a:rPr lang="ja-JP" altLang="en-US" sz="1600" b="1" dirty="0">
                <a:solidFill>
                  <a:srgbClr val="0070C0"/>
                </a:solidFill>
                <a:latin typeface="メイリオ" pitchFamily="50" charset="-128"/>
                <a:ea typeface="メイリオ" pitchFamily="50" charset="-128"/>
                <a:cs typeface="メイリオ" pitchFamily="50" charset="-128"/>
              </a:rPr>
              <a:t>：・介護保険・医療保険の公費（税金）部分</a:t>
            </a:r>
            <a:endParaRPr lang="en-US" altLang="ja-JP" sz="1600" b="1" dirty="0">
              <a:solidFill>
                <a:srgbClr val="0070C0"/>
              </a:solidFill>
              <a:latin typeface="メイリオ" pitchFamily="50" charset="-128"/>
              <a:ea typeface="メイリオ" pitchFamily="50" charset="-128"/>
              <a:cs typeface="メイリオ" pitchFamily="50" charset="-128"/>
            </a:endParaRPr>
          </a:p>
          <a:p>
            <a:pPr marL="714206" indent="-714206" defTabSz="457092" fontAlgn="auto">
              <a:spcBef>
                <a:spcPts val="0"/>
              </a:spcBef>
              <a:spcAft>
                <a:spcPts val="0"/>
              </a:spcAft>
              <a:defRPr/>
            </a:pPr>
            <a:r>
              <a:rPr lang="ja-JP" altLang="en-US" sz="1600" b="1" dirty="0">
                <a:solidFill>
                  <a:srgbClr val="0070C0"/>
                </a:solidFill>
                <a:latin typeface="メイリオ" pitchFamily="50" charset="-128"/>
                <a:ea typeface="メイリオ" pitchFamily="50" charset="-128"/>
                <a:cs typeface="メイリオ" pitchFamily="50" charset="-128"/>
              </a:rPr>
              <a:t>　　　・自治体等が提供するサービス</a:t>
            </a:r>
            <a:endParaRPr lang="en-US" altLang="ja-JP" sz="1600" b="1" dirty="0">
              <a:solidFill>
                <a:srgbClr val="FF0000"/>
              </a:solidFill>
              <a:latin typeface="メイリオ" pitchFamily="50" charset="-128"/>
              <a:ea typeface="メイリオ" pitchFamily="50" charset="-128"/>
              <a:cs typeface="メイリオ" pitchFamily="50" charset="-128"/>
            </a:endParaRPr>
          </a:p>
        </p:txBody>
      </p:sp>
      <p:sp>
        <p:nvSpPr>
          <p:cNvPr id="11" name="Rectangle 2"/>
          <p:cNvSpPr>
            <a:spLocks noChangeArrowheads="1"/>
          </p:cNvSpPr>
          <p:nvPr/>
        </p:nvSpPr>
        <p:spPr bwMode="auto">
          <a:xfrm>
            <a:off x="118725" y="188640"/>
            <a:ext cx="8953471" cy="1800200"/>
          </a:xfrm>
          <a:prstGeom prst="rect">
            <a:avLst/>
          </a:prstGeom>
          <a:ln w="9525">
            <a:solidFill>
              <a:schemeClr val="tx1"/>
            </a:solidFill>
            <a:headEnd/>
            <a:tailEnd/>
          </a:ln>
          <a:extLst/>
        </p:spPr>
        <p:style>
          <a:lnRef idx="2">
            <a:schemeClr val="accent2"/>
          </a:lnRef>
          <a:fillRef idx="1">
            <a:schemeClr val="lt1"/>
          </a:fillRef>
          <a:effectRef idx="0">
            <a:schemeClr val="accent2"/>
          </a:effectRef>
          <a:fontRef idx="minor">
            <a:schemeClr val="dk1"/>
          </a:fontRef>
        </p:style>
        <p:txBody>
          <a:bodyPr lIns="91419" tIns="45709" rIns="91419" bIns="45709" anchor="ctr"/>
          <a:lstStyle>
            <a:defPPr>
              <a:defRPr lang="ja-JP"/>
            </a:defPPr>
            <a:lvl1pPr marL="0" algn="l" defTabSz="951559" rtl="0" eaLnBrk="1" latinLnBrk="0" hangingPunct="1">
              <a:defRPr kumimoji="1" sz="1900" kern="1200">
                <a:solidFill>
                  <a:schemeClr val="tx1"/>
                </a:solidFill>
                <a:latin typeface="+mn-lt"/>
                <a:ea typeface="+mn-ea"/>
                <a:cs typeface="+mn-cs"/>
              </a:defRPr>
            </a:lvl1pPr>
            <a:lvl2pPr marL="475781" algn="l" defTabSz="951559" rtl="0" eaLnBrk="1" latinLnBrk="0" hangingPunct="1">
              <a:defRPr kumimoji="1" sz="1900" kern="1200">
                <a:solidFill>
                  <a:schemeClr val="tx1"/>
                </a:solidFill>
                <a:latin typeface="+mn-lt"/>
                <a:ea typeface="+mn-ea"/>
                <a:cs typeface="+mn-cs"/>
              </a:defRPr>
            </a:lvl2pPr>
            <a:lvl3pPr marL="951559" algn="l" defTabSz="951559" rtl="0" eaLnBrk="1" latinLnBrk="0" hangingPunct="1">
              <a:defRPr kumimoji="1" sz="1900" kern="1200">
                <a:solidFill>
                  <a:schemeClr val="tx1"/>
                </a:solidFill>
                <a:latin typeface="+mn-lt"/>
                <a:ea typeface="+mn-ea"/>
                <a:cs typeface="+mn-cs"/>
              </a:defRPr>
            </a:lvl3pPr>
            <a:lvl4pPr marL="1427339" algn="l" defTabSz="951559" rtl="0" eaLnBrk="1" latinLnBrk="0" hangingPunct="1">
              <a:defRPr kumimoji="1" sz="1900" kern="1200">
                <a:solidFill>
                  <a:schemeClr val="tx1"/>
                </a:solidFill>
                <a:latin typeface="+mn-lt"/>
                <a:ea typeface="+mn-ea"/>
                <a:cs typeface="+mn-cs"/>
              </a:defRPr>
            </a:lvl4pPr>
            <a:lvl5pPr marL="1903119" algn="l" defTabSz="951559" rtl="0" eaLnBrk="1" latinLnBrk="0" hangingPunct="1">
              <a:defRPr kumimoji="1" sz="1900" kern="1200">
                <a:solidFill>
                  <a:schemeClr val="tx1"/>
                </a:solidFill>
                <a:latin typeface="+mn-lt"/>
                <a:ea typeface="+mn-ea"/>
                <a:cs typeface="+mn-cs"/>
              </a:defRPr>
            </a:lvl5pPr>
            <a:lvl6pPr marL="2378897" algn="l" defTabSz="951559" rtl="0" eaLnBrk="1" latinLnBrk="0" hangingPunct="1">
              <a:defRPr kumimoji="1" sz="1900" kern="1200">
                <a:solidFill>
                  <a:schemeClr val="tx1"/>
                </a:solidFill>
                <a:latin typeface="+mn-lt"/>
                <a:ea typeface="+mn-ea"/>
                <a:cs typeface="+mn-cs"/>
              </a:defRPr>
            </a:lvl6pPr>
            <a:lvl7pPr marL="2854680" algn="l" defTabSz="951559" rtl="0" eaLnBrk="1" latinLnBrk="0" hangingPunct="1">
              <a:defRPr kumimoji="1" sz="1900" kern="1200">
                <a:solidFill>
                  <a:schemeClr val="tx1"/>
                </a:solidFill>
                <a:latin typeface="+mn-lt"/>
                <a:ea typeface="+mn-ea"/>
                <a:cs typeface="+mn-cs"/>
              </a:defRPr>
            </a:lvl7pPr>
            <a:lvl8pPr marL="3330461" algn="l" defTabSz="951559" rtl="0" eaLnBrk="1" latinLnBrk="0" hangingPunct="1">
              <a:defRPr kumimoji="1" sz="1900" kern="1200">
                <a:solidFill>
                  <a:schemeClr val="tx1"/>
                </a:solidFill>
                <a:latin typeface="+mn-lt"/>
                <a:ea typeface="+mn-ea"/>
                <a:cs typeface="+mn-cs"/>
              </a:defRPr>
            </a:lvl8pPr>
            <a:lvl9pPr marL="3806239" algn="l" defTabSz="951559" rtl="0" eaLnBrk="1" latinLnBrk="0" hangingPunct="1">
              <a:defRPr kumimoji="1" sz="1900" kern="1200">
                <a:solidFill>
                  <a:schemeClr val="tx1"/>
                </a:solidFill>
                <a:latin typeface="+mn-lt"/>
                <a:ea typeface="+mn-ea"/>
                <a:cs typeface="+mn-cs"/>
              </a:defRPr>
            </a:lvl9pPr>
          </a:lstStyle>
          <a:p>
            <a:pPr marL="174625" indent="-174625">
              <a:defRPr/>
            </a:pPr>
            <a:r>
              <a:rPr lang="ja-JP" altLang="en-US" dirty="0">
                <a:solidFill>
                  <a:prstClr val="black"/>
                </a:solidFill>
                <a:latin typeface="HGPｺﾞｼｯｸM" panose="020B0600000000000000" pitchFamily="50" charset="-128"/>
                <a:ea typeface="HGPｺﾞｼｯｸM" panose="020B0600000000000000" pitchFamily="50" charset="-128"/>
              </a:rPr>
              <a:t>○地域包括ケアシステムの構築に当たっては、「介護」「医療」「予防」といった専門的サービスの前提として、「住まい」と「生活支援・福祉」といった分野が重要。</a:t>
            </a:r>
            <a:endParaRPr lang="en-US" altLang="ja-JP" dirty="0">
              <a:solidFill>
                <a:prstClr val="black"/>
              </a:solidFill>
              <a:latin typeface="HGPｺﾞｼｯｸM" panose="020B0600000000000000" pitchFamily="50" charset="-128"/>
              <a:ea typeface="HGPｺﾞｼｯｸM" panose="020B0600000000000000" pitchFamily="50" charset="-128"/>
            </a:endParaRPr>
          </a:p>
          <a:p>
            <a:pPr>
              <a:defRPr/>
            </a:pPr>
            <a:r>
              <a:rPr lang="ja-JP" altLang="en-US" dirty="0">
                <a:solidFill>
                  <a:prstClr val="black"/>
                </a:solidFill>
                <a:latin typeface="HGPｺﾞｼｯｸM" panose="020B0600000000000000" pitchFamily="50" charset="-128"/>
                <a:ea typeface="HGPｺﾞｼｯｸM" panose="020B0600000000000000" pitchFamily="50" charset="-128"/>
              </a:rPr>
              <a:t>○自助・共助・互助・公助をつなぎあわせる（体系化・組織化する）役割が必要。</a:t>
            </a:r>
            <a:endParaRPr lang="en-US" altLang="ja-JP" dirty="0">
              <a:solidFill>
                <a:prstClr val="black"/>
              </a:solidFill>
              <a:latin typeface="HGPｺﾞｼｯｸM" panose="020B0600000000000000" pitchFamily="50" charset="-128"/>
              <a:ea typeface="HGPｺﾞｼｯｸM" panose="020B0600000000000000" pitchFamily="50" charset="-128"/>
            </a:endParaRPr>
          </a:p>
          <a:p>
            <a:pPr marL="174625" indent="-174625">
              <a:defRPr/>
            </a:pPr>
            <a:r>
              <a:rPr lang="ja-JP" altLang="en-US" dirty="0">
                <a:solidFill>
                  <a:prstClr val="black"/>
                </a:solidFill>
                <a:latin typeface="HGPｺﾞｼｯｸM" panose="020B0600000000000000" pitchFamily="50" charset="-128"/>
                <a:ea typeface="HGPｺﾞｼｯｸM" panose="020B0600000000000000" pitchFamily="50" charset="-128"/>
              </a:rPr>
              <a:t>○とりわけ、都市部では、意識的に「互助」の強化を行わなければ、強い「互助」を期待できない。</a:t>
            </a:r>
          </a:p>
        </p:txBody>
      </p:sp>
      <p:sp>
        <p:nvSpPr>
          <p:cNvPr id="7" name="Text Box 15"/>
          <p:cNvSpPr txBox="1">
            <a:spLocks noChangeArrowheads="1"/>
          </p:cNvSpPr>
          <p:nvPr/>
        </p:nvSpPr>
        <p:spPr bwMode="auto">
          <a:xfrm>
            <a:off x="78902"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18556" y="6462025"/>
            <a:ext cx="2057400" cy="365125"/>
          </a:xfrm>
        </p:spPr>
        <p:txBody>
          <a:bodyPr/>
          <a:lstStyle/>
          <a:p>
            <a:pPr>
              <a:defRPr/>
            </a:pPr>
            <a:fld id="{431CAECD-5926-4741-A906-A08E04809A27}" type="slidenum">
              <a:rPr lang="en-US" altLang="ja-JP" smtClean="0"/>
              <a:pPr>
                <a:defRPr/>
              </a:pPr>
              <a:t>44</a:t>
            </a:fld>
            <a:endParaRPr lang="en-US" altLang="ja-JP" dirty="0"/>
          </a:p>
        </p:txBody>
      </p:sp>
    </p:spTree>
    <p:extLst>
      <p:ext uri="{BB962C8B-B14F-4D97-AF65-F5344CB8AC3E}">
        <p14:creationId xmlns:p14="http://schemas.microsoft.com/office/powerpoint/2010/main" val="1483844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4576339" y="1741677"/>
            <a:ext cx="4495919" cy="632610"/>
          </a:xfrm>
          <a:prstGeom prst="rect">
            <a:avLst/>
          </a:prstGeom>
          <a:solidFill>
            <a:schemeClr val="accent5">
              <a:lumMod val="20000"/>
              <a:lumOff val="80000"/>
              <a:alpha val="50000"/>
            </a:scheme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fontAlgn="auto">
              <a:spcBef>
                <a:spcPts val="0"/>
              </a:spcBef>
              <a:spcAft>
                <a:spcPts val="0"/>
              </a:spcAft>
            </a:pPr>
            <a:endParaRPr lang="en-US" altLang="ja-JP" sz="1100" dirty="0">
              <a:solidFill>
                <a:prstClr val="black"/>
              </a:solidFill>
            </a:endParaRPr>
          </a:p>
          <a:p>
            <a:pPr fontAlgn="auto">
              <a:spcBef>
                <a:spcPts val="0"/>
              </a:spcBef>
              <a:spcAft>
                <a:spcPts val="0"/>
              </a:spcAft>
            </a:pPr>
            <a:r>
              <a:rPr lang="ja-JP" altLang="en-US" sz="1100" dirty="0">
                <a:solidFill>
                  <a:prstClr val="black"/>
                </a:solidFill>
              </a:rPr>
              <a:t>○住民の主体的な支え合いを育み、暮らしに安心感と生きがいを生み出す</a:t>
            </a:r>
          </a:p>
          <a:p>
            <a:pPr fontAlgn="auto">
              <a:spcBef>
                <a:spcPts val="0"/>
              </a:spcBef>
              <a:spcAft>
                <a:spcPts val="0"/>
              </a:spcAft>
            </a:pPr>
            <a:r>
              <a:rPr lang="ja-JP" altLang="en-US" sz="1100" dirty="0">
                <a:solidFill>
                  <a:prstClr val="black"/>
                </a:solidFill>
              </a:rPr>
              <a:t>○地域の資源を活かし、暮らしと地域社会に豊かさを生み出す</a:t>
            </a:r>
          </a:p>
        </p:txBody>
      </p:sp>
      <p:sp>
        <p:nvSpPr>
          <p:cNvPr id="11" name="正方形/長方形 10"/>
          <p:cNvSpPr/>
          <p:nvPr/>
        </p:nvSpPr>
        <p:spPr>
          <a:xfrm>
            <a:off x="64805" y="1741677"/>
            <a:ext cx="4440726" cy="632610"/>
          </a:xfrm>
          <a:prstGeom prst="rect">
            <a:avLst/>
          </a:prstGeom>
          <a:solidFill>
            <a:schemeClr val="accent5">
              <a:lumMod val="20000"/>
              <a:lumOff val="80000"/>
              <a:alpha val="50000"/>
            </a:scheme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fontAlgn="auto">
              <a:spcBef>
                <a:spcPts val="0"/>
              </a:spcBef>
              <a:spcAft>
                <a:spcPts val="0"/>
              </a:spcAft>
            </a:pPr>
            <a:endParaRPr lang="en-US" altLang="ja-JP" sz="1100" dirty="0">
              <a:solidFill>
                <a:prstClr val="black"/>
              </a:solidFill>
            </a:endParaRPr>
          </a:p>
          <a:p>
            <a:pPr fontAlgn="auto">
              <a:spcBef>
                <a:spcPts val="0"/>
              </a:spcBef>
              <a:spcAft>
                <a:spcPts val="0"/>
              </a:spcAft>
            </a:pPr>
            <a:r>
              <a:rPr lang="ja-JP" altLang="en-US" sz="1100" dirty="0">
                <a:solidFill>
                  <a:prstClr val="black"/>
                </a:solidFill>
              </a:rPr>
              <a:t>○個人や世帯の抱える複合的課題などへの包括的な支援　　　</a:t>
            </a:r>
          </a:p>
          <a:p>
            <a:pPr fontAlgn="auto">
              <a:spcBef>
                <a:spcPts val="0"/>
              </a:spcBef>
              <a:spcAft>
                <a:spcPts val="0"/>
              </a:spcAft>
            </a:pPr>
            <a:r>
              <a:rPr lang="ja-JP" altLang="en-US" sz="1100" dirty="0">
                <a:solidFill>
                  <a:prstClr val="black"/>
                </a:solidFill>
              </a:rPr>
              <a:t>○人口減少に対応する、分野をまたがる総合的サービス提供の支援</a:t>
            </a:r>
          </a:p>
        </p:txBody>
      </p:sp>
      <p:sp>
        <p:nvSpPr>
          <p:cNvPr id="65" name="角丸四角形 64"/>
          <p:cNvSpPr/>
          <p:nvPr/>
        </p:nvSpPr>
        <p:spPr>
          <a:xfrm>
            <a:off x="4576338" y="1574440"/>
            <a:ext cx="4495920" cy="330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6" name="角丸四角形 5"/>
          <p:cNvSpPr/>
          <p:nvPr/>
        </p:nvSpPr>
        <p:spPr>
          <a:xfrm>
            <a:off x="64806" y="1567425"/>
            <a:ext cx="4440726" cy="330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10" name="角丸四角形 9"/>
          <p:cNvSpPr/>
          <p:nvPr/>
        </p:nvSpPr>
        <p:spPr>
          <a:xfrm>
            <a:off x="64806" y="764704"/>
            <a:ext cx="9007452" cy="436775"/>
          </a:xfrm>
          <a:prstGeom prst="roundRect">
            <a:avLst/>
          </a:prstGeom>
          <a:solidFill>
            <a:srgbClr val="FCFDFE"/>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fontAlgn="auto">
              <a:spcBef>
                <a:spcPts val="0"/>
              </a:spcBef>
              <a:spcAft>
                <a:spcPts val="0"/>
              </a:spcAft>
            </a:pPr>
            <a:r>
              <a:rPr lang="ja-JP" altLang="en-US" sz="1100" dirty="0">
                <a:solidFill>
                  <a:prstClr val="black"/>
                </a:solidFill>
              </a:rPr>
              <a:t>◆制度・分野ごとの</a:t>
            </a:r>
            <a:r>
              <a:rPr lang="en-US" altLang="ja-JP" sz="1100" dirty="0">
                <a:solidFill>
                  <a:prstClr val="black"/>
                </a:solidFill>
              </a:rPr>
              <a:t>『</a:t>
            </a:r>
            <a:r>
              <a:rPr lang="ja-JP" altLang="en-US" sz="1100" dirty="0">
                <a:solidFill>
                  <a:prstClr val="black"/>
                </a:solidFill>
              </a:rPr>
              <a:t>縦割り</a:t>
            </a:r>
            <a:r>
              <a:rPr lang="en-US" altLang="ja-JP" sz="1100" dirty="0">
                <a:solidFill>
                  <a:prstClr val="black"/>
                </a:solidFill>
              </a:rPr>
              <a:t>』</a:t>
            </a:r>
            <a:r>
              <a:rPr lang="ja-JP" altLang="en-US" sz="1100" dirty="0">
                <a:solidFill>
                  <a:prstClr val="black"/>
                </a:solidFill>
              </a:rPr>
              <a:t>や「支え手」「受け手」という関係を超えて、地域住民や地域の多様な主体が　</a:t>
            </a:r>
            <a:r>
              <a:rPr lang="en-US" altLang="ja-JP" sz="1100" dirty="0">
                <a:solidFill>
                  <a:prstClr val="black"/>
                </a:solidFill>
              </a:rPr>
              <a:t>『</a:t>
            </a:r>
            <a:r>
              <a:rPr lang="ja-JP" altLang="en-US" sz="1100" dirty="0">
                <a:solidFill>
                  <a:prstClr val="black"/>
                </a:solidFill>
              </a:rPr>
              <a:t>我が事</a:t>
            </a:r>
            <a:r>
              <a:rPr lang="en-US" altLang="ja-JP" sz="1100" dirty="0">
                <a:solidFill>
                  <a:prstClr val="black"/>
                </a:solidFill>
              </a:rPr>
              <a:t>』</a:t>
            </a:r>
            <a:r>
              <a:rPr lang="ja-JP" altLang="en-US" sz="1100" dirty="0">
                <a:solidFill>
                  <a:prstClr val="black"/>
                </a:solidFill>
              </a:rPr>
              <a:t>として参画し、人と人、人と資源が世代や分野を超えて</a:t>
            </a:r>
            <a:r>
              <a:rPr lang="en-US" altLang="ja-JP" sz="1100" dirty="0">
                <a:solidFill>
                  <a:prstClr val="black"/>
                </a:solidFill>
              </a:rPr>
              <a:t>『</a:t>
            </a:r>
            <a:r>
              <a:rPr lang="ja-JP" altLang="en-US" sz="1100" dirty="0">
                <a:solidFill>
                  <a:prstClr val="black"/>
                </a:solidFill>
              </a:rPr>
              <a:t>丸ごと</a:t>
            </a:r>
            <a:r>
              <a:rPr lang="en-US" altLang="ja-JP" sz="1100" dirty="0">
                <a:solidFill>
                  <a:prstClr val="black"/>
                </a:solidFill>
              </a:rPr>
              <a:t>』</a:t>
            </a:r>
            <a:r>
              <a:rPr lang="ja-JP" altLang="en-US" sz="1100" dirty="0">
                <a:solidFill>
                  <a:prstClr val="black"/>
                </a:solidFill>
              </a:rPr>
              <a:t>つながることで、住民一人ひとりの暮らしと生きがい、地域をともに創っていく社会</a:t>
            </a:r>
          </a:p>
        </p:txBody>
      </p:sp>
      <p:sp>
        <p:nvSpPr>
          <p:cNvPr id="4" name="額縁 3"/>
          <p:cNvSpPr/>
          <p:nvPr/>
        </p:nvSpPr>
        <p:spPr>
          <a:xfrm>
            <a:off x="1176047" y="48160"/>
            <a:ext cx="6852337" cy="356504"/>
          </a:xfrm>
          <a:prstGeom prst="bevel">
            <a:avLst>
              <a:gd name="adj" fmla="val 10713"/>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spcBef>
                <a:spcPts val="0"/>
              </a:spcBef>
              <a:spcAft>
                <a:spcPts val="0"/>
              </a:spcAft>
            </a:pPr>
            <a:r>
              <a:rPr lang="ja-JP" altLang="en-US" dirty="0">
                <a:solidFill>
                  <a:prstClr val="black"/>
                </a:solidFill>
                <a:latin typeface="ＤＨＰ特太ゴシック体" panose="020B0500000000000000" pitchFamily="50" charset="-128"/>
                <a:ea typeface="ＤＨＰ特太ゴシック体" panose="020B0500000000000000" pitchFamily="50" charset="-128"/>
              </a:rPr>
              <a:t>「地域共生社会」の実現に向けて（当面の改革工程）</a:t>
            </a:r>
            <a:r>
              <a:rPr lang="en-US" altLang="ja-JP" dirty="0">
                <a:solidFill>
                  <a:prstClr val="black"/>
                </a:solidFill>
                <a:latin typeface="ＤＨＰ特太ゴシック体" panose="020B0500000000000000" pitchFamily="50" charset="-128"/>
                <a:ea typeface="ＤＨＰ特太ゴシック体" panose="020B0500000000000000" pitchFamily="50" charset="-128"/>
              </a:rPr>
              <a:t>【</a:t>
            </a:r>
            <a:r>
              <a:rPr lang="ja-JP" altLang="en-US" dirty="0">
                <a:solidFill>
                  <a:prstClr val="black"/>
                </a:solidFill>
                <a:latin typeface="ＤＨＰ特太ゴシック体" panose="020B0500000000000000" pitchFamily="50" charset="-128"/>
                <a:ea typeface="ＤＨＰ特太ゴシック体" panose="020B0500000000000000" pitchFamily="50" charset="-128"/>
              </a:rPr>
              <a:t>概要</a:t>
            </a:r>
            <a:r>
              <a:rPr lang="en-US" altLang="ja-JP" dirty="0">
                <a:solidFill>
                  <a:prstClr val="black"/>
                </a:solidFill>
                <a:latin typeface="ＤＨＰ特太ゴシック体" panose="020B0500000000000000" pitchFamily="50" charset="-128"/>
                <a:ea typeface="ＤＨＰ特太ゴシック体" panose="020B0500000000000000" pitchFamily="50" charset="-128"/>
              </a:rPr>
              <a:t>】</a:t>
            </a:r>
            <a:endParaRPr lang="ja-JP" altLang="en-US" dirty="0">
              <a:solidFill>
                <a:prstClr val="black"/>
              </a:solidFill>
              <a:latin typeface="ＤＨＰ特太ゴシック体" panose="020B0500000000000000" pitchFamily="50" charset="-128"/>
              <a:ea typeface="ＤＨＰ特太ゴシック体" panose="020B0500000000000000" pitchFamily="50" charset="-128"/>
            </a:endParaRPr>
          </a:p>
        </p:txBody>
      </p:sp>
      <p:sp>
        <p:nvSpPr>
          <p:cNvPr id="31" name="横巻き 30"/>
          <p:cNvSpPr/>
          <p:nvPr/>
        </p:nvSpPr>
        <p:spPr>
          <a:xfrm>
            <a:off x="25544" y="440704"/>
            <a:ext cx="2242199" cy="324000"/>
          </a:xfrm>
          <a:prstGeom prst="horizontalScroll">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500" dirty="0">
                <a:solidFill>
                  <a:prstClr val="white"/>
                </a:solidFill>
                <a:latin typeface="ＤＨＰ特太ゴシック体" panose="020B0500000000000000" pitchFamily="50" charset="-128"/>
                <a:ea typeface="ＤＨＰ特太ゴシック体" panose="020B0500000000000000" pitchFamily="50" charset="-128"/>
              </a:rPr>
              <a:t>「地域共生社会」とは</a:t>
            </a:r>
          </a:p>
        </p:txBody>
      </p:sp>
      <p:sp>
        <p:nvSpPr>
          <p:cNvPr id="35" name="ホームベース 34"/>
          <p:cNvSpPr/>
          <p:nvPr/>
        </p:nvSpPr>
        <p:spPr>
          <a:xfrm>
            <a:off x="97463" y="5568580"/>
            <a:ext cx="8994425" cy="873381"/>
          </a:xfrm>
          <a:prstGeom prst="homePlate">
            <a:avLst>
              <a:gd name="adj" fmla="val 24301"/>
            </a:avLst>
          </a:prstGeom>
          <a:gradFill>
            <a:gsLst>
              <a:gs pos="1000">
                <a:srgbClr val="FF4343"/>
              </a:gs>
              <a:gs pos="100000">
                <a:sysClr val="window" lastClr="FFFFFF"/>
              </a:gs>
              <a:gs pos="100000">
                <a:sysClr val="window" lastClr="FFFFFF"/>
              </a:gs>
            </a:gsLst>
            <a:lin ang="10800000" scaled="1"/>
          </a:gradFill>
          <a:ln w="25400" cap="flat" cmpd="sng" algn="ctr">
            <a:noFill/>
            <a:prstDash val="solid"/>
          </a:ln>
          <a:effectLst/>
        </p:spPr>
        <p:txBody>
          <a:bodyPr rtlCol="0" anchor="ctr"/>
          <a:lstStyle/>
          <a:p>
            <a:pPr algn="ctr" fontAlgn="auto">
              <a:spcBef>
                <a:spcPts val="0"/>
              </a:spcBef>
              <a:spcAft>
                <a:spcPts val="0"/>
              </a:spcAft>
              <a:defRPr/>
            </a:pPr>
            <a:r>
              <a:rPr kumimoji="0" lang="ja-JP" altLang="en-US" kern="0" dirty="0">
                <a:solidFill>
                  <a:prstClr val="white"/>
                </a:solidFill>
                <a:latin typeface="Calibri"/>
                <a:ea typeface="ＭＳ Ｐゴシック"/>
              </a:rPr>
              <a:t>　</a:t>
            </a:r>
            <a:r>
              <a:rPr kumimoji="0" lang="en-US" altLang="ja-JP" kern="0" dirty="0">
                <a:solidFill>
                  <a:prstClr val="white"/>
                </a:solidFill>
                <a:latin typeface="Calibri"/>
                <a:ea typeface="ＭＳ Ｐゴシック"/>
              </a:rPr>
              <a:t>	</a:t>
            </a:r>
            <a:endParaRPr kumimoji="0" lang="ja-JP" altLang="en-US" kern="0" dirty="0">
              <a:solidFill>
                <a:prstClr val="white"/>
              </a:solidFill>
              <a:latin typeface="Calibri"/>
              <a:ea typeface="ＭＳ Ｐゴシック"/>
            </a:endParaRPr>
          </a:p>
        </p:txBody>
      </p:sp>
      <p:sp>
        <p:nvSpPr>
          <p:cNvPr id="36" name="正方形/長方形 35"/>
          <p:cNvSpPr/>
          <p:nvPr/>
        </p:nvSpPr>
        <p:spPr>
          <a:xfrm>
            <a:off x="118582" y="5609113"/>
            <a:ext cx="3090462" cy="580534"/>
          </a:xfrm>
          <a:prstGeom prst="rect">
            <a:avLst/>
          </a:prstGeom>
          <a:solidFill>
            <a:schemeClr val="bg1">
              <a:alpha val="25000"/>
            </a:schemeClr>
          </a:solidFill>
        </p:spPr>
        <p:txBody>
          <a:bodyPr wrap="square" lIns="36000" tIns="36000" rIns="36000" bIns="36000">
            <a:spAutoFit/>
          </a:bodyPr>
          <a:lstStyle/>
          <a:p>
            <a:pPr fontAlgn="auto">
              <a:spcBef>
                <a:spcPts val="0"/>
              </a:spcBef>
              <a:spcAft>
                <a:spcPts val="0"/>
              </a:spcAft>
            </a:pPr>
            <a:r>
              <a:rPr lang="ja-JP" altLang="en-US" sz="1100" spc="-30" dirty="0">
                <a:solidFill>
                  <a:prstClr val="black"/>
                </a:solidFill>
                <a:latin typeface="Calibri"/>
                <a:ea typeface="ＭＳ Ｐゴシック"/>
              </a:rPr>
              <a:t>平成</a:t>
            </a:r>
            <a:r>
              <a:rPr lang="en-US" altLang="ja-JP" sz="1100" spc="-30" dirty="0">
                <a:solidFill>
                  <a:prstClr val="black"/>
                </a:solidFill>
                <a:latin typeface="Calibri"/>
                <a:ea typeface="ＭＳ Ｐゴシック"/>
              </a:rPr>
              <a:t>29</a:t>
            </a:r>
            <a:r>
              <a:rPr lang="ja-JP" altLang="en-US" sz="1100" spc="-30" dirty="0">
                <a:solidFill>
                  <a:prstClr val="black"/>
                </a:solidFill>
                <a:latin typeface="Calibri"/>
                <a:ea typeface="ＭＳ Ｐゴシック"/>
              </a:rPr>
              <a:t>（</a:t>
            </a:r>
            <a:r>
              <a:rPr lang="en-US" altLang="ja-JP" sz="1100" spc="-30" dirty="0">
                <a:solidFill>
                  <a:prstClr val="black"/>
                </a:solidFill>
                <a:latin typeface="Calibri"/>
                <a:ea typeface="ＭＳ Ｐゴシック"/>
              </a:rPr>
              <a:t>2017</a:t>
            </a:r>
            <a:r>
              <a:rPr lang="ja-JP" altLang="en-US" sz="1100" spc="-30" dirty="0">
                <a:solidFill>
                  <a:prstClr val="black"/>
                </a:solidFill>
                <a:latin typeface="Calibri"/>
                <a:ea typeface="ＭＳ Ｐゴシック"/>
              </a:rPr>
              <a:t>）年：介護保険法・社会福祉法等の改正</a:t>
            </a:r>
            <a:endParaRPr lang="en-US" altLang="ja-JP" sz="1100" spc="-30" dirty="0">
              <a:solidFill>
                <a:prstClr val="black"/>
              </a:solidFill>
              <a:latin typeface="Calibri"/>
              <a:ea typeface="ＭＳ Ｐゴシック"/>
            </a:endParaRPr>
          </a:p>
          <a:p>
            <a:pPr marL="285750" indent="-285750" fontAlgn="auto">
              <a:spcBef>
                <a:spcPts val="0"/>
              </a:spcBef>
              <a:spcAft>
                <a:spcPts val="0"/>
              </a:spcAft>
              <a:buFont typeface="Wingdings" panose="05000000000000000000" pitchFamily="2" charset="2"/>
              <a:buChar char="u"/>
            </a:pPr>
            <a:r>
              <a:rPr lang="ja-JP" altLang="en-US" sz="1100" dirty="0">
                <a:solidFill>
                  <a:prstClr val="black"/>
                </a:solidFill>
                <a:latin typeface="Calibri"/>
                <a:ea typeface="ＭＳ Ｐゴシック"/>
              </a:rPr>
              <a:t>市町村による包括的支援体制の制度化</a:t>
            </a:r>
            <a:endParaRPr lang="en-US" altLang="ja-JP" sz="1100" dirty="0">
              <a:solidFill>
                <a:prstClr val="black"/>
              </a:solidFill>
              <a:latin typeface="Calibri"/>
              <a:ea typeface="ＭＳ Ｐゴシック"/>
            </a:endParaRPr>
          </a:p>
          <a:p>
            <a:pPr marL="285750" indent="-285750" fontAlgn="auto">
              <a:spcBef>
                <a:spcPts val="0"/>
              </a:spcBef>
              <a:spcAft>
                <a:spcPts val="0"/>
              </a:spcAft>
              <a:buFont typeface="Wingdings" panose="05000000000000000000" pitchFamily="2" charset="2"/>
              <a:buChar char="u"/>
            </a:pPr>
            <a:r>
              <a:rPr lang="ja-JP" altLang="en-US" sz="1100" dirty="0">
                <a:solidFill>
                  <a:prstClr val="black"/>
                </a:solidFill>
                <a:latin typeface="Calibri"/>
                <a:ea typeface="ＭＳ Ｐゴシック"/>
              </a:rPr>
              <a:t>共生型サービスの創設　　など</a:t>
            </a:r>
            <a:endParaRPr lang="en-US" altLang="ja-JP" sz="1100" dirty="0">
              <a:solidFill>
                <a:prstClr val="black"/>
              </a:solidFill>
              <a:latin typeface="Calibri"/>
              <a:ea typeface="ＭＳ Ｐゴシック"/>
            </a:endParaRPr>
          </a:p>
        </p:txBody>
      </p:sp>
      <p:sp>
        <p:nvSpPr>
          <p:cNvPr id="37" name="正方形/長方形 36"/>
          <p:cNvSpPr/>
          <p:nvPr/>
        </p:nvSpPr>
        <p:spPr>
          <a:xfrm>
            <a:off x="3255035" y="5599588"/>
            <a:ext cx="3256615" cy="580534"/>
          </a:xfrm>
          <a:prstGeom prst="rect">
            <a:avLst/>
          </a:prstGeom>
          <a:solidFill>
            <a:schemeClr val="bg1">
              <a:alpha val="25000"/>
            </a:schemeClr>
          </a:solidFill>
        </p:spPr>
        <p:txBody>
          <a:bodyPr wrap="square" lIns="36000" tIns="36000" rIns="36000" bIns="36000">
            <a:spAutoFit/>
          </a:bodyPr>
          <a:lstStyle/>
          <a:p>
            <a:pPr fontAlgn="auto">
              <a:spcBef>
                <a:spcPts val="0"/>
              </a:spcBef>
              <a:spcAft>
                <a:spcPts val="0"/>
              </a:spcAft>
            </a:pPr>
            <a:r>
              <a:rPr lang="ja-JP" altLang="en-US" sz="1100" dirty="0">
                <a:solidFill>
                  <a:prstClr val="black"/>
                </a:solidFill>
                <a:latin typeface="Calibri"/>
                <a:ea typeface="ＭＳ Ｐゴシック"/>
              </a:rPr>
              <a:t>平成</a:t>
            </a:r>
            <a:r>
              <a:rPr lang="en-US" altLang="ja-JP" sz="1100" dirty="0">
                <a:solidFill>
                  <a:prstClr val="black"/>
                </a:solidFill>
                <a:latin typeface="Calibri"/>
                <a:ea typeface="ＭＳ Ｐゴシック"/>
              </a:rPr>
              <a:t>30</a:t>
            </a:r>
            <a:r>
              <a:rPr lang="ja-JP" altLang="en-US" sz="1100" dirty="0">
                <a:solidFill>
                  <a:prstClr val="black"/>
                </a:solidFill>
                <a:latin typeface="Calibri"/>
                <a:ea typeface="ＭＳ Ｐゴシック"/>
              </a:rPr>
              <a:t>（</a:t>
            </a:r>
            <a:r>
              <a:rPr lang="en-US" altLang="ja-JP" sz="1100" dirty="0">
                <a:solidFill>
                  <a:prstClr val="black"/>
                </a:solidFill>
                <a:latin typeface="Calibri"/>
                <a:ea typeface="ＭＳ Ｐゴシック"/>
              </a:rPr>
              <a:t>2018</a:t>
            </a:r>
            <a:r>
              <a:rPr lang="ja-JP" altLang="en-US" sz="1100" dirty="0">
                <a:solidFill>
                  <a:prstClr val="black"/>
                </a:solidFill>
                <a:latin typeface="Calibri"/>
                <a:ea typeface="ＭＳ Ｐゴシック"/>
              </a:rPr>
              <a:t>）年：　</a:t>
            </a:r>
            <a:endParaRPr lang="en-US" altLang="ja-JP" sz="1100" dirty="0">
              <a:solidFill>
                <a:prstClr val="black"/>
              </a:solidFill>
              <a:latin typeface="Calibri"/>
              <a:ea typeface="ＭＳ Ｐゴシック"/>
            </a:endParaRPr>
          </a:p>
          <a:p>
            <a:pPr marL="285750" indent="-285750" fontAlgn="auto">
              <a:spcBef>
                <a:spcPts val="0"/>
              </a:spcBef>
              <a:spcAft>
                <a:spcPts val="0"/>
              </a:spcAft>
              <a:buFont typeface="Wingdings" panose="05000000000000000000" pitchFamily="2" charset="2"/>
              <a:buChar char="u"/>
            </a:pPr>
            <a:r>
              <a:rPr lang="ja-JP" altLang="en-US" sz="1100" dirty="0">
                <a:solidFill>
                  <a:prstClr val="black"/>
                </a:solidFill>
                <a:latin typeface="Calibri"/>
                <a:ea typeface="ＭＳ Ｐゴシック"/>
              </a:rPr>
              <a:t>介護・障害報酬改定：共生型サービスの評価 など</a:t>
            </a:r>
            <a:endParaRPr lang="en-US" altLang="ja-JP" sz="1100" dirty="0">
              <a:solidFill>
                <a:prstClr val="black"/>
              </a:solidFill>
              <a:latin typeface="Calibri"/>
              <a:ea typeface="ＭＳ Ｐゴシック"/>
            </a:endParaRPr>
          </a:p>
          <a:p>
            <a:pPr marL="285750" indent="-285750" fontAlgn="auto">
              <a:spcBef>
                <a:spcPts val="0"/>
              </a:spcBef>
              <a:spcAft>
                <a:spcPts val="0"/>
              </a:spcAft>
              <a:buFont typeface="Wingdings" panose="05000000000000000000" pitchFamily="2" charset="2"/>
              <a:buChar char="u"/>
            </a:pPr>
            <a:r>
              <a:rPr lang="ja-JP" altLang="en-US" sz="1100" dirty="0">
                <a:solidFill>
                  <a:prstClr val="black"/>
                </a:solidFill>
                <a:latin typeface="Calibri"/>
                <a:ea typeface="ＭＳ Ｐゴシック"/>
              </a:rPr>
              <a:t>生活困窮者自立支援制度の強化</a:t>
            </a:r>
            <a:endParaRPr lang="en-US" altLang="ja-JP" sz="1100" dirty="0">
              <a:solidFill>
                <a:prstClr val="black"/>
              </a:solidFill>
              <a:latin typeface="Calibri"/>
              <a:ea typeface="ＭＳ Ｐゴシック"/>
            </a:endParaRPr>
          </a:p>
        </p:txBody>
      </p:sp>
      <p:sp>
        <p:nvSpPr>
          <p:cNvPr id="38" name="正方形/長方形 37"/>
          <p:cNvSpPr/>
          <p:nvPr/>
        </p:nvSpPr>
        <p:spPr>
          <a:xfrm>
            <a:off x="7962026" y="5784254"/>
            <a:ext cx="996923" cy="411257"/>
          </a:xfrm>
          <a:prstGeom prst="rect">
            <a:avLst/>
          </a:prstGeom>
          <a:solidFill>
            <a:schemeClr val="bg1"/>
          </a:solidFill>
        </p:spPr>
        <p:txBody>
          <a:bodyPr wrap="square" lIns="36000" tIns="36000" rIns="36000" bIns="36000">
            <a:spAutoFit/>
          </a:bodyPr>
          <a:lstStyle/>
          <a:p>
            <a:pPr fontAlgn="auto">
              <a:spcBef>
                <a:spcPts val="0"/>
              </a:spcBef>
              <a:spcAft>
                <a:spcPts val="0"/>
              </a:spcAft>
            </a:pPr>
            <a:r>
              <a:rPr lang="en-US" altLang="ja-JP" sz="1100" dirty="0">
                <a:solidFill>
                  <a:prstClr val="black"/>
                </a:solidFill>
                <a:latin typeface="Calibri"/>
                <a:ea typeface="ＭＳ Ｐゴシック"/>
              </a:rPr>
              <a:t>2020</a:t>
            </a:r>
            <a:r>
              <a:rPr lang="ja-JP" altLang="en-US" sz="1100" dirty="0">
                <a:solidFill>
                  <a:prstClr val="black"/>
                </a:solidFill>
                <a:latin typeface="Calibri"/>
                <a:ea typeface="ＭＳ Ｐゴシック"/>
              </a:rPr>
              <a:t>年代初頭：</a:t>
            </a:r>
            <a:endParaRPr lang="en-US" altLang="ja-JP" sz="1100" dirty="0">
              <a:solidFill>
                <a:prstClr val="black"/>
              </a:solidFill>
              <a:latin typeface="Calibri"/>
              <a:ea typeface="ＭＳ Ｐゴシック"/>
            </a:endParaRPr>
          </a:p>
          <a:p>
            <a:pPr fontAlgn="auto">
              <a:spcBef>
                <a:spcPts val="0"/>
              </a:spcBef>
              <a:spcAft>
                <a:spcPts val="0"/>
              </a:spcAft>
            </a:pPr>
            <a:r>
              <a:rPr lang="ja-JP" altLang="en-US" sz="1100" b="1" dirty="0">
                <a:solidFill>
                  <a:srgbClr val="FF0000"/>
                </a:solidFill>
                <a:latin typeface="Calibri"/>
                <a:ea typeface="ＭＳ Ｐゴシック"/>
              </a:rPr>
              <a:t>全面展開　</a:t>
            </a:r>
            <a:endParaRPr lang="en-US" altLang="ja-JP" sz="1100" b="1" dirty="0">
              <a:solidFill>
                <a:srgbClr val="FF0000"/>
              </a:solidFill>
              <a:latin typeface="Calibri"/>
              <a:ea typeface="ＭＳ Ｐゴシック"/>
            </a:endParaRPr>
          </a:p>
        </p:txBody>
      </p:sp>
      <p:sp>
        <p:nvSpPr>
          <p:cNvPr id="39" name="正方形/長方形 38"/>
          <p:cNvSpPr/>
          <p:nvPr/>
        </p:nvSpPr>
        <p:spPr>
          <a:xfrm>
            <a:off x="198768" y="6151775"/>
            <a:ext cx="6749496" cy="503083"/>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1100" b="1" dirty="0">
                <a:solidFill>
                  <a:prstClr val="black"/>
                </a:solidFill>
              </a:rPr>
              <a:t>【</a:t>
            </a:r>
            <a:r>
              <a:rPr lang="ja-JP" altLang="en-US" sz="1100" b="1" dirty="0">
                <a:solidFill>
                  <a:prstClr val="black"/>
                </a:solidFill>
              </a:rPr>
              <a:t>検討課題</a:t>
            </a:r>
            <a:r>
              <a:rPr lang="en-US" altLang="ja-JP" sz="1100" b="1" dirty="0">
                <a:solidFill>
                  <a:prstClr val="black"/>
                </a:solidFill>
              </a:rPr>
              <a:t>】</a:t>
            </a:r>
          </a:p>
          <a:p>
            <a:pPr fontAlgn="auto">
              <a:spcBef>
                <a:spcPts val="0"/>
              </a:spcBef>
              <a:spcAft>
                <a:spcPts val="0"/>
              </a:spcAft>
            </a:pPr>
            <a:r>
              <a:rPr lang="ja-JP" altLang="en-US" sz="1100" dirty="0">
                <a:solidFill>
                  <a:prstClr val="black"/>
                </a:solidFill>
              </a:rPr>
              <a:t>①地域課題の解決力強化のための体制の全国的な整備のための支援方策（制度のあり方を含む）</a:t>
            </a:r>
            <a:endParaRPr lang="en-US" altLang="ja-JP" sz="1100" dirty="0">
              <a:solidFill>
                <a:prstClr val="black"/>
              </a:solidFill>
            </a:endParaRPr>
          </a:p>
          <a:p>
            <a:pPr fontAlgn="auto">
              <a:spcBef>
                <a:spcPts val="0"/>
              </a:spcBef>
              <a:spcAft>
                <a:spcPts val="0"/>
              </a:spcAft>
            </a:pPr>
            <a:r>
              <a:rPr lang="ja-JP" altLang="en-US" sz="1100" dirty="0">
                <a:solidFill>
                  <a:prstClr val="black"/>
                </a:solidFill>
              </a:rPr>
              <a:t>②保健福祉行政横断的な包括的支援のあり方　　　　　　　③共通基礎課程の創設　　　　　等</a:t>
            </a:r>
            <a:endParaRPr lang="en-US" altLang="ja-JP" sz="1100" dirty="0">
              <a:solidFill>
                <a:prstClr val="black"/>
              </a:solidFill>
            </a:endParaRPr>
          </a:p>
        </p:txBody>
      </p:sp>
      <p:sp>
        <p:nvSpPr>
          <p:cNvPr id="28" name="正方形/長方形 27"/>
          <p:cNvSpPr/>
          <p:nvPr/>
        </p:nvSpPr>
        <p:spPr>
          <a:xfrm>
            <a:off x="6536778" y="5599733"/>
            <a:ext cx="1395692" cy="430887"/>
          </a:xfrm>
          <a:prstGeom prst="rect">
            <a:avLst/>
          </a:prstGeom>
          <a:solidFill>
            <a:schemeClr val="bg1">
              <a:alpha val="50000"/>
            </a:schemeClr>
          </a:solidFill>
        </p:spPr>
        <p:txBody>
          <a:bodyPr wrap="square" lIns="36000" rIns="0">
            <a:spAutoFit/>
          </a:bodyPr>
          <a:lstStyle/>
          <a:p>
            <a:pPr fontAlgn="auto">
              <a:spcBef>
                <a:spcPts val="0"/>
              </a:spcBef>
              <a:spcAft>
                <a:spcPts val="0"/>
              </a:spcAft>
            </a:pPr>
            <a:r>
              <a:rPr lang="ja-JP" altLang="en-US" sz="1100" dirty="0">
                <a:solidFill>
                  <a:prstClr val="black"/>
                </a:solidFill>
                <a:latin typeface="Calibri"/>
                <a:ea typeface="ＭＳ Ｐゴシック"/>
              </a:rPr>
              <a:t>平成</a:t>
            </a:r>
            <a:r>
              <a:rPr lang="en-US" altLang="ja-JP" sz="1100" dirty="0">
                <a:solidFill>
                  <a:prstClr val="black"/>
                </a:solidFill>
                <a:latin typeface="Calibri"/>
                <a:ea typeface="ＭＳ Ｐゴシック"/>
              </a:rPr>
              <a:t>31</a:t>
            </a:r>
            <a:r>
              <a:rPr lang="ja-JP" altLang="en-US" sz="1100" dirty="0">
                <a:solidFill>
                  <a:prstClr val="black"/>
                </a:solidFill>
                <a:latin typeface="Calibri"/>
                <a:ea typeface="ＭＳ Ｐゴシック"/>
              </a:rPr>
              <a:t>（</a:t>
            </a:r>
            <a:r>
              <a:rPr lang="en-US" altLang="ja-JP" sz="1100" dirty="0">
                <a:solidFill>
                  <a:prstClr val="black"/>
                </a:solidFill>
                <a:latin typeface="Calibri"/>
                <a:ea typeface="ＭＳ Ｐゴシック"/>
              </a:rPr>
              <a:t>2019</a:t>
            </a:r>
            <a:r>
              <a:rPr lang="ja-JP" altLang="en-US" sz="1100" dirty="0">
                <a:solidFill>
                  <a:prstClr val="black"/>
                </a:solidFill>
                <a:latin typeface="Calibri"/>
                <a:ea typeface="ＭＳ Ｐゴシック"/>
              </a:rPr>
              <a:t>）年以降：</a:t>
            </a:r>
            <a:r>
              <a:rPr lang="en-US" altLang="ja-JP" sz="1100" dirty="0">
                <a:solidFill>
                  <a:prstClr val="black"/>
                </a:solidFill>
                <a:latin typeface="Calibri"/>
                <a:ea typeface="ＭＳ Ｐゴシック"/>
              </a:rPr>
              <a:t/>
            </a:r>
            <a:br>
              <a:rPr lang="en-US" altLang="ja-JP" sz="1100" dirty="0">
                <a:solidFill>
                  <a:prstClr val="black"/>
                </a:solidFill>
                <a:latin typeface="Calibri"/>
                <a:ea typeface="ＭＳ Ｐゴシック"/>
              </a:rPr>
            </a:br>
            <a:r>
              <a:rPr lang="ja-JP" altLang="en-US" sz="1100" dirty="0">
                <a:solidFill>
                  <a:prstClr val="black"/>
                </a:solidFill>
                <a:latin typeface="Calibri"/>
                <a:ea typeface="ＭＳ Ｐゴシック"/>
              </a:rPr>
              <a:t>　更なる制度見直し　</a:t>
            </a:r>
            <a:endParaRPr lang="en-US" altLang="ja-JP" sz="1100" dirty="0">
              <a:solidFill>
                <a:prstClr val="black"/>
              </a:solidFill>
              <a:latin typeface="Calibri"/>
              <a:ea typeface="ＭＳ Ｐゴシック"/>
            </a:endParaRPr>
          </a:p>
        </p:txBody>
      </p:sp>
      <p:sp>
        <p:nvSpPr>
          <p:cNvPr id="2" name="上矢印 1"/>
          <p:cNvSpPr/>
          <p:nvPr/>
        </p:nvSpPr>
        <p:spPr>
          <a:xfrm rot="2763160">
            <a:off x="6641930" y="6044169"/>
            <a:ext cx="380024" cy="376025"/>
          </a:xfrm>
          <a:prstGeom prst="upArrow">
            <a:avLst/>
          </a:prstGeom>
          <a:solidFill>
            <a:srgbClr val="FFCC6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 name="正方形/長方形 4"/>
          <p:cNvSpPr/>
          <p:nvPr/>
        </p:nvSpPr>
        <p:spPr>
          <a:xfrm>
            <a:off x="3703176" y="467650"/>
            <a:ext cx="5723066" cy="261610"/>
          </a:xfrm>
          <a:prstGeom prst="rect">
            <a:avLst/>
          </a:prstGeom>
        </p:spPr>
        <p:txBody>
          <a:bodyPr wrap="square">
            <a:spAutoFit/>
          </a:bodyPr>
          <a:lstStyle/>
          <a:p>
            <a:pPr algn="ctr" fontAlgn="auto">
              <a:spcBef>
                <a:spcPts val="0"/>
              </a:spcBef>
              <a:spcAft>
                <a:spcPts val="0"/>
              </a:spcAft>
            </a:pPr>
            <a:r>
              <a:rPr lang="ja-JP" altLang="en-US" sz="1100" dirty="0">
                <a:solidFill>
                  <a:prstClr val="black"/>
                </a:solidFill>
                <a:latin typeface="ＭＳ Ｐゴシック"/>
                <a:ea typeface="ＭＳ Ｐゴシック"/>
              </a:rPr>
              <a:t>平成</a:t>
            </a:r>
            <a:r>
              <a:rPr lang="en-US" altLang="ja-JP" sz="1100" dirty="0">
                <a:solidFill>
                  <a:prstClr val="black"/>
                </a:solidFill>
                <a:latin typeface="ＭＳ Ｐゴシック"/>
                <a:ea typeface="ＭＳ Ｐゴシック"/>
              </a:rPr>
              <a:t>29</a:t>
            </a:r>
            <a:r>
              <a:rPr lang="ja-JP" altLang="en-US" sz="1100" dirty="0">
                <a:solidFill>
                  <a:prstClr val="black"/>
                </a:solidFill>
                <a:latin typeface="ＭＳ Ｐゴシック"/>
                <a:ea typeface="ＭＳ Ｐゴシック"/>
              </a:rPr>
              <a:t>年</a:t>
            </a:r>
            <a:r>
              <a:rPr lang="en-US" altLang="ja-JP" sz="1100" dirty="0">
                <a:solidFill>
                  <a:prstClr val="black"/>
                </a:solidFill>
                <a:latin typeface="ＭＳ Ｐゴシック"/>
                <a:ea typeface="ＭＳ Ｐゴシック"/>
              </a:rPr>
              <a:t>2</a:t>
            </a:r>
            <a:r>
              <a:rPr lang="ja-JP" altLang="en-US" sz="1100" dirty="0">
                <a:solidFill>
                  <a:prstClr val="black"/>
                </a:solidFill>
                <a:latin typeface="ＭＳ Ｐゴシック"/>
                <a:ea typeface="ＭＳ Ｐゴシック"/>
              </a:rPr>
              <a:t>月</a:t>
            </a:r>
            <a:r>
              <a:rPr lang="en-US" altLang="ja-JP" sz="1100" dirty="0">
                <a:solidFill>
                  <a:prstClr val="black"/>
                </a:solidFill>
                <a:latin typeface="ＭＳ Ｐゴシック"/>
                <a:ea typeface="ＭＳ Ｐゴシック"/>
              </a:rPr>
              <a:t>7</a:t>
            </a:r>
            <a:r>
              <a:rPr lang="ja-JP" altLang="en-US" sz="1100" dirty="0">
                <a:solidFill>
                  <a:prstClr val="black"/>
                </a:solidFill>
                <a:latin typeface="ＭＳ Ｐゴシック"/>
                <a:ea typeface="ＭＳ Ｐゴシック"/>
              </a:rPr>
              <a:t>日　厚生労働省　「我が事・丸ごと」地域共生社会実現本部決定</a:t>
            </a:r>
          </a:p>
        </p:txBody>
      </p:sp>
      <p:sp>
        <p:nvSpPr>
          <p:cNvPr id="43" name="コンテンツ プレースホルダー 2"/>
          <p:cNvSpPr txBox="1">
            <a:spLocks/>
          </p:cNvSpPr>
          <p:nvPr/>
        </p:nvSpPr>
        <p:spPr>
          <a:xfrm>
            <a:off x="5236691" y="801082"/>
            <a:ext cx="3256976" cy="363113"/>
          </a:xfrm>
          <a:prstGeom prst="rect">
            <a:avLst/>
          </a:prstGeom>
          <a:ln w="19050" cmpd="sng">
            <a:noFill/>
            <a:prstDash val="solid"/>
          </a:ln>
        </p:spPr>
        <p:txBody>
          <a:bodyPr vert="horz" lIns="36000" tIns="36000" rIns="36000" bIns="3600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endParaRPr lang="en-US" altLang="ja-JP" sz="1300" dirty="0">
              <a:solidFill>
                <a:prstClr val="black"/>
              </a:solidFill>
              <a:latin typeface="ＭＳ Ｐゴシック"/>
            </a:endParaRPr>
          </a:p>
        </p:txBody>
      </p:sp>
      <p:sp>
        <p:nvSpPr>
          <p:cNvPr id="32" name="横巻き 31"/>
          <p:cNvSpPr/>
          <p:nvPr/>
        </p:nvSpPr>
        <p:spPr>
          <a:xfrm>
            <a:off x="74620" y="5303901"/>
            <a:ext cx="1994068" cy="324000"/>
          </a:xfrm>
          <a:prstGeom prst="horizontalScroll">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500" dirty="0">
                <a:solidFill>
                  <a:prstClr val="white"/>
                </a:solidFill>
                <a:latin typeface="ＤＨＰ特太ゴシック体" panose="020B0500000000000000" pitchFamily="50" charset="-128"/>
                <a:ea typeface="ＤＨＰ特太ゴシック体" panose="020B0500000000000000" pitchFamily="50" charset="-128"/>
              </a:rPr>
              <a:t>実現に向けた工程</a:t>
            </a:r>
          </a:p>
        </p:txBody>
      </p:sp>
      <p:sp>
        <p:nvSpPr>
          <p:cNvPr id="41" name="横巻き 40"/>
          <p:cNvSpPr/>
          <p:nvPr/>
        </p:nvSpPr>
        <p:spPr>
          <a:xfrm>
            <a:off x="37406" y="2412841"/>
            <a:ext cx="2031283" cy="324000"/>
          </a:xfrm>
          <a:prstGeom prst="horizontalScroll">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500" dirty="0">
                <a:solidFill>
                  <a:prstClr val="white"/>
                </a:solidFill>
                <a:latin typeface="ＤＨＰ特太ゴシック体" panose="020B0500000000000000" pitchFamily="50" charset="-128"/>
                <a:ea typeface="ＤＨＰ特太ゴシック体" panose="020B0500000000000000" pitchFamily="50" charset="-128"/>
              </a:rPr>
              <a:t>改革の骨格</a:t>
            </a:r>
          </a:p>
        </p:txBody>
      </p:sp>
      <p:sp>
        <p:nvSpPr>
          <p:cNvPr id="44" name="円/楕円 43"/>
          <p:cNvSpPr/>
          <p:nvPr/>
        </p:nvSpPr>
        <p:spPr>
          <a:xfrm>
            <a:off x="4270841" y="3915966"/>
            <a:ext cx="4821046" cy="1349210"/>
          </a:xfrm>
          <a:prstGeom prst="ellipse">
            <a:avLst/>
          </a:prstGeom>
          <a:solidFill>
            <a:schemeClr val="accent3">
              <a:lumMod val="40000"/>
              <a:lumOff val="60000"/>
            </a:schemeClr>
          </a:solidFill>
          <a:ln w="25400" cap="flat" cmpd="sng" algn="ctr">
            <a:noFill/>
            <a:prstDash val="solid"/>
          </a:ln>
          <a:effectLst/>
        </p:spPr>
        <p:txBody>
          <a:bodyPr rtlCol="0" anchor="ctr"/>
          <a:lstStyle/>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kumimoji="0" lang="ja-JP" altLang="en-US" sz="1300" kern="0" dirty="0">
              <a:solidFill>
                <a:prstClr val="black"/>
              </a:solidFill>
              <a:latin typeface="Calibri"/>
              <a:ea typeface="ＭＳ Ｐゴシック"/>
            </a:endParaRPr>
          </a:p>
        </p:txBody>
      </p:sp>
      <p:sp>
        <p:nvSpPr>
          <p:cNvPr id="45" name="角丸四角形 44"/>
          <p:cNvSpPr/>
          <p:nvPr/>
        </p:nvSpPr>
        <p:spPr>
          <a:xfrm>
            <a:off x="5024023" y="5013176"/>
            <a:ext cx="3270237" cy="25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500" b="1" dirty="0">
                <a:solidFill>
                  <a:prstClr val="white"/>
                </a:solidFill>
              </a:rPr>
              <a:t>専門人材の機能強化・最大活用</a:t>
            </a:r>
            <a:endParaRPr lang="ja-JP" altLang="en-US" sz="1500" dirty="0">
              <a:solidFill>
                <a:prstClr val="white"/>
              </a:solidFill>
            </a:endParaRPr>
          </a:p>
        </p:txBody>
      </p:sp>
      <p:grpSp>
        <p:nvGrpSpPr>
          <p:cNvPr id="46" name="グループ化 45"/>
          <p:cNvGrpSpPr/>
          <p:nvPr/>
        </p:nvGrpSpPr>
        <p:grpSpPr>
          <a:xfrm>
            <a:off x="4270840" y="2736841"/>
            <a:ext cx="4821047" cy="1512000"/>
            <a:chOff x="4626743" y="2348879"/>
            <a:chExt cx="5222801" cy="1858833"/>
          </a:xfrm>
        </p:grpSpPr>
        <p:grpSp>
          <p:nvGrpSpPr>
            <p:cNvPr id="47" name="グループ化 46"/>
            <p:cNvGrpSpPr/>
            <p:nvPr/>
          </p:nvGrpSpPr>
          <p:grpSpPr>
            <a:xfrm>
              <a:off x="4626743" y="2348879"/>
              <a:ext cx="5222801" cy="1858833"/>
              <a:chOff x="4626743" y="2348879"/>
              <a:chExt cx="5222801" cy="1858833"/>
            </a:xfrm>
          </p:grpSpPr>
          <p:sp>
            <p:nvSpPr>
              <p:cNvPr id="49" name="円/楕円 48"/>
              <p:cNvSpPr/>
              <p:nvPr/>
            </p:nvSpPr>
            <p:spPr>
              <a:xfrm>
                <a:off x="4626743" y="2348879"/>
                <a:ext cx="5222801" cy="1858833"/>
              </a:xfrm>
              <a:prstGeom prst="ellipse">
                <a:avLst/>
              </a:prstGeom>
              <a:solidFill>
                <a:schemeClr val="accent5">
                  <a:lumMod val="20000"/>
                  <a:lumOff val="80000"/>
                </a:schemeClr>
              </a:solidFill>
              <a:ln w="25400" cap="flat" cmpd="sng" algn="ctr">
                <a:noFill/>
                <a:prstDash val="solid"/>
              </a:ln>
              <a:effectLst/>
            </p:spPr>
            <p:txBody>
              <a:bodyPr lIns="36000" rIns="36000" rtlCol="0" anchor="ctr"/>
              <a:lstStyle/>
              <a:p>
                <a:pPr marL="504000" indent="-180000" fontAlgn="auto">
                  <a:spcBef>
                    <a:spcPts val="0"/>
                  </a:spcBef>
                  <a:spcAft>
                    <a:spcPts val="0"/>
                  </a:spcAft>
                  <a:buClr>
                    <a:srgbClr val="FF0000"/>
                  </a:buClr>
                  <a:buFont typeface="Wingdings" panose="05000000000000000000" pitchFamily="2" charset="2"/>
                  <a:buChar char="l"/>
                </a:pPr>
                <a:endParaRPr kumimoji="0" lang="en-US" altLang="ja-JP" sz="1300" kern="0" dirty="0">
                  <a:solidFill>
                    <a:prstClr val="black"/>
                  </a:solidFill>
                  <a:latin typeface="Calibri"/>
                  <a:ea typeface="ＭＳ Ｐゴシック"/>
                </a:endParaRPr>
              </a:p>
              <a:p>
                <a:pPr marL="504000" indent="-180000" fontAlgn="auto">
                  <a:spcBef>
                    <a:spcPts val="30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180000" fontAlgn="auto">
                  <a:spcBef>
                    <a:spcPts val="30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180000" fontAlgn="auto">
                  <a:spcBef>
                    <a:spcPts val="30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180000" fontAlgn="auto">
                  <a:spcBef>
                    <a:spcPts val="30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p:txBody>
          </p:sp>
          <p:sp>
            <p:nvSpPr>
              <p:cNvPr id="50" name="角丸四角形 49"/>
              <p:cNvSpPr/>
              <p:nvPr/>
            </p:nvSpPr>
            <p:spPr>
              <a:xfrm>
                <a:off x="5442691" y="2348880"/>
                <a:ext cx="3542757" cy="302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500" b="1" dirty="0">
                    <a:solidFill>
                      <a:prstClr val="white"/>
                    </a:solidFill>
                  </a:rPr>
                  <a:t>地域を基盤とする包括的支援の強化</a:t>
                </a:r>
              </a:p>
            </p:txBody>
          </p:sp>
        </p:grpSp>
        <p:sp>
          <p:nvSpPr>
            <p:cNvPr id="48" name="正方形/長方形 47"/>
            <p:cNvSpPr/>
            <p:nvPr/>
          </p:nvSpPr>
          <p:spPr>
            <a:xfrm>
              <a:off x="5322466" y="2668656"/>
              <a:ext cx="4513730" cy="1343237"/>
            </a:xfrm>
            <a:prstGeom prst="rect">
              <a:avLst/>
            </a:prstGeom>
          </p:spPr>
          <p:txBody>
            <a:bodyPr wrap="square" lIns="36000" rIns="36000">
              <a:spAutoFit/>
            </a:bodyPr>
            <a:lstStyle/>
            <a:p>
              <a:pPr fontAlgn="auto">
                <a:spcBef>
                  <a:spcPts val="300"/>
                </a:spcBef>
                <a:spcAft>
                  <a:spcPts val="0"/>
                </a:spcAft>
                <a:buClr>
                  <a:srgbClr val="FF0000"/>
                </a:buClr>
                <a:buFont typeface="Wingdings" panose="05000000000000000000" pitchFamily="2" charset="2"/>
                <a:buChar char="l"/>
              </a:pPr>
              <a:r>
                <a:rPr lang="ja-JP" altLang="en-US" sz="1200" dirty="0">
                  <a:solidFill>
                    <a:prstClr val="black"/>
                  </a:solidFill>
                  <a:latin typeface="Calibri"/>
                  <a:ea typeface="ＭＳ Ｐゴシック"/>
                </a:rPr>
                <a:t>地域包括ケアの理念の普遍化：高齢者だけでなく、</a:t>
              </a:r>
              <a:r>
                <a:rPr lang="en-US" altLang="ja-JP" sz="1200" dirty="0">
                  <a:solidFill>
                    <a:prstClr val="black"/>
                  </a:solidFill>
                  <a:latin typeface="Calibri"/>
                  <a:ea typeface="ＭＳ Ｐゴシック"/>
                </a:rPr>
                <a:t/>
              </a:r>
              <a:br>
                <a:rPr lang="en-US" altLang="ja-JP" sz="1200" dirty="0">
                  <a:solidFill>
                    <a:prstClr val="black"/>
                  </a:solidFill>
                  <a:latin typeface="Calibri"/>
                  <a:ea typeface="ＭＳ Ｐゴシック"/>
                </a:rPr>
              </a:br>
              <a:r>
                <a:rPr lang="ja-JP" altLang="en-US" sz="1200" dirty="0">
                  <a:solidFill>
                    <a:prstClr val="black"/>
                  </a:solidFill>
                  <a:latin typeface="Calibri"/>
                  <a:ea typeface="ＭＳ Ｐゴシック"/>
                </a:rPr>
                <a:t>　　　　　生活上の困難を抱える方への包括的支援体制の構築</a:t>
              </a:r>
              <a:endParaRPr lang="en-US" altLang="ja-JP" sz="1200" dirty="0">
                <a:solidFill>
                  <a:prstClr val="black"/>
                </a:solidFill>
                <a:latin typeface="Calibri"/>
                <a:ea typeface="ＭＳ Ｐゴシック"/>
              </a:endParaRPr>
            </a:p>
            <a:p>
              <a:pPr fontAlgn="auto">
                <a:spcBef>
                  <a:spcPts val="300"/>
                </a:spcBef>
                <a:spcAft>
                  <a:spcPts val="0"/>
                </a:spcAft>
                <a:buClr>
                  <a:srgbClr val="FF0000"/>
                </a:buClr>
                <a:buFont typeface="Wingdings" panose="05000000000000000000" pitchFamily="2" charset="2"/>
                <a:buChar char="l"/>
              </a:pPr>
              <a:r>
                <a:rPr lang="ja-JP" altLang="en-US" sz="1200" dirty="0">
                  <a:solidFill>
                    <a:prstClr val="black"/>
                  </a:solidFill>
                  <a:latin typeface="Calibri"/>
                  <a:ea typeface="ＭＳ Ｐゴシック"/>
                </a:rPr>
                <a:t>共生型サービスの創設　</a:t>
              </a:r>
              <a:r>
                <a:rPr kumimoji="0" lang="en-US" altLang="ja-JP" sz="1200" b="1" kern="0" dirty="0">
                  <a:solidFill>
                    <a:srgbClr val="FF0000"/>
                  </a:solidFill>
                  <a:latin typeface="Calibri"/>
                  <a:ea typeface="ＭＳ Ｐゴシック"/>
                </a:rPr>
                <a:t>【29</a:t>
              </a:r>
              <a:r>
                <a:rPr kumimoji="0" lang="ja-JP" altLang="en-US" sz="1200" b="1" kern="0" dirty="0">
                  <a:solidFill>
                    <a:srgbClr val="FF0000"/>
                  </a:solidFill>
                  <a:latin typeface="Calibri"/>
                  <a:ea typeface="ＭＳ Ｐゴシック"/>
                </a:rPr>
                <a:t>年制度改正・</a:t>
              </a:r>
              <a:r>
                <a:rPr kumimoji="0" lang="en-US" altLang="ja-JP" sz="1200" b="1" kern="0" dirty="0">
                  <a:solidFill>
                    <a:srgbClr val="FF0000"/>
                  </a:solidFill>
                  <a:latin typeface="Calibri"/>
                  <a:ea typeface="ＭＳ Ｐゴシック"/>
                </a:rPr>
                <a:t>30</a:t>
              </a:r>
              <a:r>
                <a:rPr kumimoji="0" lang="ja-JP" altLang="en-US" sz="1200" b="1" kern="0" dirty="0">
                  <a:solidFill>
                    <a:srgbClr val="FF0000"/>
                  </a:solidFill>
                  <a:latin typeface="Calibri"/>
                  <a:ea typeface="ＭＳ Ｐゴシック"/>
                </a:rPr>
                <a:t>年報酬改定</a:t>
              </a:r>
              <a:r>
                <a:rPr kumimoji="0" lang="en-US" altLang="ja-JP" sz="1200" b="1" kern="0" dirty="0">
                  <a:solidFill>
                    <a:srgbClr val="FF0000"/>
                  </a:solidFill>
                  <a:latin typeface="Calibri"/>
                  <a:ea typeface="ＭＳ Ｐゴシック"/>
                </a:rPr>
                <a:t>】</a:t>
              </a:r>
              <a:endParaRPr kumimoji="0" lang="ja-JP" altLang="en-US" sz="1200" kern="0" dirty="0">
                <a:solidFill>
                  <a:prstClr val="black"/>
                </a:solidFill>
                <a:latin typeface="Calibri"/>
                <a:ea typeface="ＭＳ Ｐゴシック"/>
              </a:endParaRPr>
            </a:p>
            <a:p>
              <a:pPr fontAlgn="auto">
                <a:spcBef>
                  <a:spcPts val="300"/>
                </a:spcBef>
                <a:spcAft>
                  <a:spcPts val="0"/>
                </a:spcAft>
                <a:buClr>
                  <a:srgbClr val="FF0000"/>
                </a:buClr>
                <a:buFont typeface="Wingdings" panose="05000000000000000000" pitchFamily="2" charset="2"/>
                <a:buChar char="l"/>
              </a:pPr>
              <a:r>
                <a:rPr kumimoji="0" lang="ja-JP" altLang="en-US" sz="1200" kern="0" dirty="0">
                  <a:solidFill>
                    <a:prstClr val="black"/>
                  </a:solidFill>
                  <a:latin typeface="Calibri"/>
                  <a:ea typeface="ＭＳ Ｐゴシック"/>
                </a:rPr>
                <a:t>市町村の地域保健の推進機能の強化、保健福祉横断的な</a:t>
              </a:r>
              <a:r>
                <a:rPr kumimoji="0" lang="en-US" altLang="ja-JP" sz="1200" kern="0" dirty="0">
                  <a:solidFill>
                    <a:prstClr val="black"/>
                  </a:solidFill>
                  <a:latin typeface="Calibri"/>
                  <a:ea typeface="ＭＳ Ｐゴシック"/>
                </a:rPr>
                <a:t/>
              </a:r>
              <a:br>
                <a:rPr kumimoji="0" lang="en-US" altLang="ja-JP" sz="1200" kern="0" dirty="0">
                  <a:solidFill>
                    <a:prstClr val="black"/>
                  </a:solidFill>
                  <a:latin typeface="Calibri"/>
                  <a:ea typeface="ＭＳ Ｐゴシック"/>
                </a:rPr>
              </a:br>
              <a:r>
                <a:rPr kumimoji="0" lang="ja-JP" altLang="en-US" sz="1200" kern="0" dirty="0">
                  <a:solidFill>
                    <a:prstClr val="black"/>
                  </a:solidFill>
                  <a:latin typeface="Calibri"/>
                  <a:ea typeface="ＭＳ Ｐゴシック"/>
                </a:rPr>
                <a:t>　　　　　　　　　　　　　包括的支援のあり方の検討</a:t>
              </a:r>
            </a:p>
          </p:txBody>
        </p:sp>
      </p:grpSp>
      <p:grpSp>
        <p:nvGrpSpPr>
          <p:cNvPr id="51" name="グループ化 50"/>
          <p:cNvGrpSpPr/>
          <p:nvPr/>
        </p:nvGrpSpPr>
        <p:grpSpPr>
          <a:xfrm>
            <a:off x="6389" y="2736841"/>
            <a:ext cx="4906657" cy="1512000"/>
            <a:chOff x="6921" y="2348879"/>
            <a:chExt cx="5315545" cy="1696370"/>
          </a:xfrm>
        </p:grpSpPr>
        <p:grpSp>
          <p:nvGrpSpPr>
            <p:cNvPr id="52" name="グループ化 51"/>
            <p:cNvGrpSpPr/>
            <p:nvPr/>
          </p:nvGrpSpPr>
          <p:grpSpPr>
            <a:xfrm>
              <a:off x="6921" y="2348879"/>
              <a:ext cx="5315545" cy="1696370"/>
              <a:chOff x="6921" y="2348879"/>
              <a:chExt cx="5315545" cy="1696370"/>
            </a:xfrm>
          </p:grpSpPr>
          <p:sp>
            <p:nvSpPr>
              <p:cNvPr id="54" name="円/楕円 53"/>
              <p:cNvSpPr/>
              <p:nvPr/>
            </p:nvSpPr>
            <p:spPr>
              <a:xfrm>
                <a:off x="6921" y="2348879"/>
                <a:ext cx="5315545" cy="1696370"/>
              </a:xfrm>
              <a:prstGeom prst="ellipse">
                <a:avLst/>
              </a:prstGeom>
              <a:solidFill>
                <a:schemeClr val="accent6">
                  <a:lumMod val="40000"/>
                  <a:lumOff val="60000"/>
                </a:schemeClr>
              </a:solidFill>
              <a:ln w="25400" cap="flat" cmpd="sng" algn="ctr">
                <a:noFill/>
                <a:prstDash val="solid"/>
              </a:ln>
              <a:effectLst/>
            </p:spPr>
            <p:txBody>
              <a:bodyPr rtlCol="0" anchor="ctr"/>
              <a:lstStyle/>
              <a:p>
                <a:pPr marL="180000" indent="-180000" fontAlgn="auto">
                  <a:spcBef>
                    <a:spcPts val="0"/>
                  </a:spcBef>
                  <a:spcAft>
                    <a:spcPts val="0"/>
                  </a:spcAft>
                  <a:buClr>
                    <a:srgbClr val="FF0000"/>
                  </a:buClr>
                  <a:buFont typeface="Wingdings" panose="05000000000000000000" pitchFamily="2" charset="2"/>
                  <a:buChar char="l"/>
                </a:pPr>
                <a:endParaRPr kumimoji="0" lang="en-US" altLang="ja-JP" sz="900" kern="0" dirty="0">
                  <a:solidFill>
                    <a:prstClr val="black"/>
                  </a:solidFill>
                  <a:latin typeface="Calibri"/>
                  <a:ea typeface="ＭＳ Ｐゴシック"/>
                </a:endParaRPr>
              </a:p>
              <a:p>
                <a:pPr marL="180000" indent="-180000" fontAlgn="auto">
                  <a:spcBef>
                    <a:spcPts val="0"/>
                  </a:spcBef>
                  <a:spcAft>
                    <a:spcPts val="0"/>
                  </a:spcAft>
                  <a:buClr>
                    <a:srgbClr val="FF0000"/>
                  </a:buClr>
                  <a:buFont typeface="Wingdings" panose="05000000000000000000" pitchFamily="2" charset="2"/>
                  <a:buChar char="l"/>
                </a:pPr>
                <a:endParaRPr kumimoji="0" lang="en-US" altLang="ja-JP" sz="1300" kern="0" dirty="0">
                  <a:solidFill>
                    <a:prstClr val="black"/>
                  </a:solidFill>
                  <a:latin typeface="Calibri"/>
                  <a:ea typeface="ＭＳ Ｐゴシック"/>
                </a:endParaRPr>
              </a:p>
              <a:p>
                <a:pPr marL="180000" indent="-180000" fontAlgn="auto">
                  <a:spcBef>
                    <a:spcPts val="0"/>
                  </a:spcBef>
                  <a:spcAft>
                    <a:spcPts val="0"/>
                  </a:spcAft>
                  <a:buClr>
                    <a:srgbClr val="FF0000"/>
                  </a:buClr>
                  <a:buFont typeface="Wingdings" panose="05000000000000000000" pitchFamily="2" charset="2"/>
                  <a:buChar char="l"/>
                </a:pPr>
                <a:endParaRPr kumimoji="0" lang="en-US" altLang="ja-JP" sz="1300" kern="0" dirty="0">
                  <a:solidFill>
                    <a:prstClr val="black"/>
                  </a:solidFill>
                  <a:latin typeface="Calibri"/>
                  <a:ea typeface="ＭＳ Ｐゴシック"/>
                </a:endParaRPr>
              </a:p>
              <a:p>
                <a:pPr marL="180000" indent="-180000" fontAlgn="auto">
                  <a:spcBef>
                    <a:spcPts val="0"/>
                  </a:spcBef>
                  <a:spcAft>
                    <a:spcPts val="0"/>
                  </a:spcAft>
                  <a:buClr>
                    <a:srgbClr val="FF0000"/>
                  </a:buClr>
                  <a:buFont typeface="Wingdings" panose="05000000000000000000" pitchFamily="2" charset="2"/>
                  <a:buChar char="l"/>
                </a:pPr>
                <a:endParaRPr kumimoji="0" lang="ja-JP" altLang="en-US" sz="1400" kern="0" dirty="0">
                  <a:solidFill>
                    <a:prstClr val="black"/>
                  </a:solidFill>
                  <a:latin typeface="Calibri"/>
                  <a:ea typeface="ＭＳ Ｐゴシック"/>
                </a:endParaRPr>
              </a:p>
            </p:txBody>
          </p:sp>
          <p:sp>
            <p:nvSpPr>
              <p:cNvPr id="55" name="正方形/長方形 54"/>
              <p:cNvSpPr/>
              <p:nvPr/>
            </p:nvSpPr>
            <p:spPr>
              <a:xfrm>
                <a:off x="128463" y="2676821"/>
                <a:ext cx="5150493" cy="1018653"/>
              </a:xfrm>
              <a:prstGeom prst="rect">
                <a:avLst/>
              </a:prstGeom>
            </p:spPr>
            <p:txBody>
              <a:bodyPr wrap="square">
                <a:spAutoFit/>
              </a:bodyPr>
              <a:lstStyle/>
              <a:p>
                <a:pPr marL="180000" indent="-180000" fontAlgn="auto">
                  <a:spcBef>
                    <a:spcPts val="0"/>
                  </a:spcBef>
                  <a:spcAft>
                    <a:spcPts val="0"/>
                  </a:spcAft>
                  <a:buClr>
                    <a:srgbClr val="FF0000"/>
                  </a:buClr>
                  <a:buFont typeface="Wingdings" panose="05000000000000000000" pitchFamily="2" charset="2"/>
                  <a:buChar char="l"/>
                </a:pPr>
                <a:r>
                  <a:rPr kumimoji="0" lang="ja-JP" altLang="en-US" sz="1200" kern="0" dirty="0">
                    <a:solidFill>
                      <a:prstClr val="black"/>
                    </a:solidFill>
                    <a:latin typeface="Calibri"/>
                    <a:ea typeface="ＭＳ Ｐゴシック"/>
                  </a:rPr>
                  <a:t>住民相互の支え合い機能を強化、公的支援と協働して、地域</a:t>
                </a:r>
                <a:r>
                  <a:rPr kumimoji="0" lang="en-US" altLang="ja-JP" sz="1200" kern="0" dirty="0">
                    <a:solidFill>
                      <a:prstClr val="black"/>
                    </a:solidFill>
                    <a:latin typeface="Calibri"/>
                    <a:ea typeface="ＭＳ Ｐゴシック"/>
                  </a:rPr>
                  <a:t/>
                </a:r>
                <a:br>
                  <a:rPr kumimoji="0" lang="en-US" altLang="ja-JP" sz="1200" kern="0" dirty="0">
                    <a:solidFill>
                      <a:prstClr val="black"/>
                    </a:solidFill>
                    <a:latin typeface="Calibri"/>
                    <a:ea typeface="ＭＳ Ｐゴシック"/>
                  </a:rPr>
                </a:br>
                <a:r>
                  <a:rPr kumimoji="0" lang="ja-JP" altLang="en-US" sz="1200" kern="0" dirty="0">
                    <a:solidFill>
                      <a:prstClr val="black"/>
                    </a:solidFill>
                    <a:latin typeface="Calibri"/>
                    <a:ea typeface="ＭＳ Ｐゴシック"/>
                  </a:rPr>
                  <a:t>課題の解決を試みる体制を整備</a:t>
                </a:r>
                <a:r>
                  <a:rPr kumimoji="0" lang="en-US" altLang="ja-JP" sz="1200" b="1" kern="0" dirty="0">
                    <a:solidFill>
                      <a:srgbClr val="FF0000"/>
                    </a:solidFill>
                    <a:latin typeface="Calibri"/>
                    <a:ea typeface="ＭＳ Ｐゴシック"/>
                  </a:rPr>
                  <a:t>【29</a:t>
                </a:r>
                <a:r>
                  <a:rPr kumimoji="0" lang="ja-JP" altLang="en-US" sz="1200" b="1" kern="0" dirty="0">
                    <a:solidFill>
                      <a:srgbClr val="FF0000"/>
                    </a:solidFill>
                    <a:latin typeface="Calibri"/>
                    <a:ea typeface="ＭＳ Ｐゴシック"/>
                  </a:rPr>
                  <a:t>年制度改正</a:t>
                </a:r>
                <a:r>
                  <a:rPr kumimoji="0" lang="en-US" altLang="ja-JP" sz="1200" b="1" kern="0" dirty="0">
                    <a:solidFill>
                      <a:srgbClr val="FF0000"/>
                    </a:solidFill>
                    <a:latin typeface="Calibri"/>
                    <a:ea typeface="ＭＳ Ｐゴシック"/>
                  </a:rPr>
                  <a:t>】</a:t>
                </a:r>
              </a:p>
              <a:p>
                <a:pPr marL="180000" indent="-180000" fontAlgn="auto">
                  <a:spcBef>
                    <a:spcPts val="300"/>
                  </a:spcBef>
                  <a:spcAft>
                    <a:spcPts val="0"/>
                  </a:spcAft>
                  <a:buClr>
                    <a:srgbClr val="FF0000"/>
                  </a:buClr>
                  <a:buFont typeface="Wingdings" panose="05000000000000000000" pitchFamily="2" charset="2"/>
                  <a:buChar char="l"/>
                </a:pPr>
                <a:r>
                  <a:rPr kumimoji="0" lang="ja-JP" altLang="en-US" sz="1200" kern="0" dirty="0">
                    <a:solidFill>
                      <a:prstClr val="black"/>
                    </a:solidFill>
                    <a:latin typeface="Calibri"/>
                    <a:ea typeface="ＭＳ Ｐゴシック"/>
                  </a:rPr>
                  <a:t>複合課題に対応する包括的相談支援体制の構築</a:t>
                </a:r>
                <a:r>
                  <a:rPr kumimoji="0" lang="en-US" altLang="ja-JP" sz="1200" b="1" kern="0" dirty="0">
                    <a:solidFill>
                      <a:srgbClr val="FF0000"/>
                    </a:solidFill>
                    <a:latin typeface="Calibri"/>
                    <a:ea typeface="ＭＳ Ｐゴシック"/>
                  </a:rPr>
                  <a:t>【29</a:t>
                </a:r>
                <a:r>
                  <a:rPr kumimoji="0" lang="ja-JP" altLang="en-US" sz="1200" b="1" kern="0" dirty="0">
                    <a:solidFill>
                      <a:srgbClr val="FF0000"/>
                    </a:solidFill>
                    <a:latin typeface="Calibri"/>
                    <a:ea typeface="ＭＳ Ｐゴシック"/>
                  </a:rPr>
                  <a:t>年制度改正</a:t>
                </a:r>
                <a:r>
                  <a:rPr kumimoji="0" lang="en-US" altLang="ja-JP" sz="1200" b="1" kern="0" dirty="0">
                    <a:solidFill>
                      <a:srgbClr val="FF0000"/>
                    </a:solidFill>
                    <a:latin typeface="Calibri"/>
                    <a:ea typeface="ＭＳ Ｐゴシック"/>
                  </a:rPr>
                  <a:t>】</a:t>
                </a:r>
              </a:p>
              <a:p>
                <a:pPr marL="180000" indent="-180000" fontAlgn="auto">
                  <a:spcBef>
                    <a:spcPts val="300"/>
                  </a:spcBef>
                  <a:spcAft>
                    <a:spcPts val="0"/>
                  </a:spcAft>
                  <a:buClr>
                    <a:srgbClr val="FF0000"/>
                  </a:buClr>
                  <a:buFont typeface="Wingdings" panose="05000000000000000000" pitchFamily="2" charset="2"/>
                  <a:buChar char="l"/>
                </a:pPr>
                <a:r>
                  <a:rPr kumimoji="0" lang="ja-JP" altLang="en-US" sz="1200" kern="0" dirty="0">
                    <a:solidFill>
                      <a:prstClr val="black"/>
                    </a:solidFill>
                    <a:latin typeface="Calibri"/>
                    <a:ea typeface="ＭＳ Ｐゴシック"/>
                  </a:rPr>
                  <a:t>地域福祉計画の充実</a:t>
                </a:r>
                <a:r>
                  <a:rPr kumimoji="0" lang="en-US" altLang="ja-JP" sz="1200" b="1" kern="0" dirty="0">
                    <a:solidFill>
                      <a:srgbClr val="FF0000"/>
                    </a:solidFill>
                    <a:latin typeface="Calibri"/>
                    <a:ea typeface="ＭＳ Ｐゴシック"/>
                  </a:rPr>
                  <a:t>【29</a:t>
                </a:r>
                <a:r>
                  <a:rPr kumimoji="0" lang="ja-JP" altLang="en-US" sz="1200" b="1" kern="0" dirty="0">
                    <a:solidFill>
                      <a:srgbClr val="FF0000"/>
                    </a:solidFill>
                    <a:latin typeface="Calibri"/>
                    <a:ea typeface="ＭＳ Ｐゴシック"/>
                  </a:rPr>
                  <a:t>年制度改正</a:t>
                </a:r>
                <a:r>
                  <a:rPr kumimoji="0" lang="en-US" altLang="ja-JP" sz="1200" b="1" kern="0" dirty="0">
                    <a:solidFill>
                      <a:srgbClr val="FF0000"/>
                    </a:solidFill>
                    <a:latin typeface="Calibri"/>
                    <a:ea typeface="ＭＳ Ｐゴシック"/>
                  </a:rPr>
                  <a:t>】</a:t>
                </a:r>
              </a:p>
            </p:txBody>
          </p:sp>
        </p:grpSp>
        <p:sp>
          <p:nvSpPr>
            <p:cNvPr id="53" name="角丸四角形 52"/>
            <p:cNvSpPr/>
            <p:nvPr/>
          </p:nvSpPr>
          <p:spPr>
            <a:xfrm>
              <a:off x="848544" y="2348880"/>
              <a:ext cx="3662758" cy="27615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ja-JP" altLang="en-US" sz="1500" b="1" dirty="0">
                  <a:solidFill>
                    <a:prstClr val="white"/>
                  </a:solidFill>
                </a:rPr>
                <a:t>地域課題の解決力の強化</a:t>
              </a:r>
              <a:endParaRPr lang="ja-JP" altLang="en-US" sz="1500" dirty="0">
                <a:solidFill>
                  <a:prstClr val="white"/>
                </a:solidFill>
              </a:endParaRPr>
            </a:p>
          </p:txBody>
        </p:sp>
      </p:grpSp>
      <p:sp>
        <p:nvSpPr>
          <p:cNvPr id="59" name="円/楕円 58"/>
          <p:cNvSpPr/>
          <p:nvPr/>
        </p:nvSpPr>
        <p:spPr>
          <a:xfrm>
            <a:off x="6390" y="3915967"/>
            <a:ext cx="4906656" cy="1370967"/>
          </a:xfrm>
          <a:prstGeom prst="ellipse">
            <a:avLst/>
          </a:prstGeom>
          <a:solidFill>
            <a:srgbClr val="FFCCFF"/>
          </a:solidFill>
          <a:ln w="25400" cap="flat" cmpd="sng" algn="ctr">
            <a:noFill/>
            <a:prstDash val="solid"/>
          </a:ln>
          <a:effectLst/>
        </p:spPr>
        <p:txBody>
          <a:bodyPr rtlCol="0" anchor="ctr"/>
          <a:lstStyle/>
          <a:p>
            <a:pPr marL="180000" indent="-180000" fontAlgn="auto">
              <a:spcBef>
                <a:spcPts val="0"/>
              </a:spcBef>
              <a:spcAft>
                <a:spcPts val="0"/>
              </a:spcAft>
              <a:buClr>
                <a:srgbClr val="FF0000"/>
              </a:buClr>
              <a:buFont typeface="Wingdings" panose="05000000000000000000" pitchFamily="2" charset="2"/>
              <a:buChar char="l"/>
            </a:pPr>
            <a:endParaRPr kumimoji="0" lang="ja-JP" altLang="en-US" sz="1300" kern="0" dirty="0">
              <a:solidFill>
                <a:prstClr val="black"/>
              </a:solidFill>
              <a:latin typeface="Calibri"/>
              <a:ea typeface="ＭＳ Ｐゴシック"/>
            </a:endParaRPr>
          </a:p>
        </p:txBody>
      </p:sp>
      <p:sp>
        <p:nvSpPr>
          <p:cNvPr id="58" name="角丸四角形 57"/>
          <p:cNvSpPr/>
          <p:nvPr/>
        </p:nvSpPr>
        <p:spPr>
          <a:xfrm>
            <a:off x="778855" y="5021794"/>
            <a:ext cx="3416292" cy="2488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500" b="1" dirty="0">
                <a:solidFill>
                  <a:prstClr val="white"/>
                </a:solidFill>
              </a:rPr>
              <a:t>地域丸ごとのつながりの強化</a:t>
            </a:r>
            <a:endParaRPr lang="ja-JP" altLang="en-US" sz="1500" dirty="0">
              <a:solidFill>
                <a:prstClr val="white"/>
              </a:solidFill>
            </a:endParaRPr>
          </a:p>
        </p:txBody>
      </p:sp>
      <p:sp>
        <p:nvSpPr>
          <p:cNvPr id="61" name="円/楕円 60"/>
          <p:cNvSpPr/>
          <p:nvPr/>
        </p:nvSpPr>
        <p:spPr>
          <a:xfrm>
            <a:off x="4367670" y="4162592"/>
            <a:ext cx="1063503" cy="850584"/>
          </a:xfrm>
          <a:prstGeom prst="ellipse">
            <a:avLst/>
          </a:prstGeom>
          <a:solidFill>
            <a:schemeClr val="accent3">
              <a:lumMod val="40000"/>
              <a:lumOff val="60000"/>
            </a:schemeClr>
          </a:solidFill>
          <a:ln w="25400" cap="flat" cmpd="sng" algn="ctr">
            <a:noFill/>
            <a:prstDash val="solid"/>
          </a:ln>
          <a:effectLst/>
        </p:spPr>
        <p:txBody>
          <a:bodyPr rtlCol="0" anchor="ctr"/>
          <a:lstStyle/>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961200" lvl="1"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lang="en-US" altLang="ja-JP" sz="1300" dirty="0">
              <a:solidFill>
                <a:prstClr val="black"/>
              </a:solidFill>
              <a:latin typeface="Calibri"/>
              <a:ea typeface="ＭＳ Ｐゴシック"/>
            </a:endParaRPr>
          </a:p>
          <a:p>
            <a:pPr marL="504000" indent="-216000" fontAlgn="auto">
              <a:spcBef>
                <a:spcPts val="0"/>
              </a:spcBef>
              <a:spcAft>
                <a:spcPts val="0"/>
              </a:spcAft>
              <a:buClr>
                <a:srgbClr val="FF0000"/>
              </a:buClr>
              <a:buFont typeface="Wingdings" panose="05000000000000000000" pitchFamily="2" charset="2"/>
              <a:buChar char="l"/>
            </a:pPr>
            <a:endParaRPr kumimoji="0" lang="ja-JP" altLang="en-US" sz="1300" kern="0" dirty="0">
              <a:solidFill>
                <a:prstClr val="black"/>
              </a:solidFill>
              <a:latin typeface="Calibri"/>
              <a:ea typeface="ＭＳ Ｐゴシック"/>
            </a:endParaRPr>
          </a:p>
        </p:txBody>
      </p:sp>
      <p:sp>
        <p:nvSpPr>
          <p:cNvPr id="84" name="正方形/長方形 83"/>
          <p:cNvSpPr/>
          <p:nvPr/>
        </p:nvSpPr>
        <p:spPr>
          <a:xfrm>
            <a:off x="4872884" y="4359903"/>
            <a:ext cx="4215476" cy="684803"/>
          </a:xfrm>
          <a:prstGeom prst="rect">
            <a:avLst/>
          </a:prstGeom>
        </p:spPr>
        <p:txBody>
          <a:bodyPr wrap="square">
            <a:spAutoFit/>
          </a:bodyPr>
          <a:lstStyle/>
          <a:p>
            <a:pPr fontAlgn="auto">
              <a:spcBef>
                <a:spcPts val="300"/>
              </a:spcBef>
              <a:spcAft>
                <a:spcPts val="0"/>
              </a:spcAft>
              <a:buClr>
                <a:srgbClr val="FF0000"/>
              </a:buClr>
              <a:buFont typeface="Wingdings" panose="05000000000000000000" pitchFamily="2" charset="2"/>
              <a:buChar char="l"/>
            </a:pPr>
            <a:r>
              <a:rPr lang="ja-JP" altLang="en-US" sz="1200" dirty="0">
                <a:solidFill>
                  <a:prstClr val="black"/>
                </a:solidFill>
                <a:latin typeface="Calibri"/>
                <a:ea typeface="ＭＳ Ｐゴシック"/>
              </a:rPr>
              <a:t>対人支援を行う専門資格に共通の基礎課程創設の検討</a:t>
            </a:r>
            <a:endParaRPr lang="en-US" altLang="ja-JP" sz="1200" dirty="0">
              <a:solidFill>
                <a:prstClr val="black"/>
              </a:solidFill>
              <a:latin typeface="Calibri"/>
              <a:ea typeface="ＭＳ Ｐゴシック"/>
            </a:endParaRPr>
          </a:p>
          <a:p>
            <a:pPr fontAlgn="auto">
              <a:spcBef>
                <a:spcPts val="300"/>
              </a:spcBef>
              <a:spcAft>
                <a:spcPts val="0"/>
              </a:spcAft>
              <a:buClr>
                <a:srgbClr val="FF0000"/>
              </a:buClr>
              <a:buFont typeface="Wingdings" panose="05000000000000000000" pitchFamily="2" charset="2"/>
              <a:buChar char="l"/>
            </a:pPr>
            <a:r>
              <a:rPr lang="ja-JP" altLang="en-US" sz="1200" dirty="0">
                <a:solidFill>
                  <a:prstClr val="black"/>
                </a:solidFill>
                <a:latin typeface="Calibri"/>
                <a:ea typeface="ＭＳ Ｐゴシック"/>
              </a:rPr>
              <a:t>福祉系国家資格を持つ場合の保育士養成課程・試験科目の</a:t>
            </a:r>
            <a:r>
              <a:rPr lang="en-US" altLang="ja-JP" sz="1200" dirty="0">
                <a:solidFill>
                  <a:prstClr val="black"/>
                </a:solidFill>
                <a:latin typeface="Calibri"/>
                <a:ea typeface="ＭＳ Ｐゴシック"/>
              </a:rPr>
              <a:t/>
            </a:r>
            <a:br>
              <a:rPr lang="en-US" altLang="ja-JP" sz="1200" dirty="0">
                <a:solidFill>
                  <a:prstClr val="black"/>
                </a:solidFill>
                <a:latin typeface="Calibri"/>
                <a:ea typeface="ＭＳ Ｐゴシック"/>
              </a:rPr>
            </a:br>
            <a:r>
              <a:rPr lang="ja-JP" altLang="en-US" sz="1200" dirty="0">
                <a:solidFill>
                  <a:prstClr val="black"/>
                </a:solidFill>
                <a:latin typeface="Calibri"/>
                <a:ea typeface="ＭＳ Ｐゴシック"/>
              </a:rPr>
              <a:t>　一部免除の検討</a:t>
            </a:r>
            <a:endParaRPr lang="en-US" altLang="ja-JP" sz="1200" dirty="0">
              <a:solidFill>
                <a:prstClr val="black"/>
              </a:solidFill>
              <a:latin typeface="Calibri"/>
              <a:ea typeface="ＭＳ Ｐゴシック"/>
            </a:endParaRPr>
          </a:p>
        </p:txBody>
      </p:sp>
      <p:sp>
        <p:nvSpPr>
          <p:cNvPr id="85" name="円/楕円 84"/>
          <p:cNvSpPr/>
          <p:nvPr/>
        </p:nvSpPr>
        <p:spPr>
          <a:xfrm>
            <a:off x="2567925" y="3816961"/>
            <a:ext cx="3692348" cy="542941"/>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6" name="正方形/長方形 85"/>
          <p:cNvSpPr/>
          <p:nvPr/>
        </p:nvSpPr>
        <p:spPr>
          <a:xfrm>
            <a:off x="2686789" y="3992875"/>
            <a:ext cx="3422257" cy="275588"/>
          </a:xfrm>
          <a:prstGeom prst="rect">
            <a:avLst/>
          </a:prstGeom>
        </p:spPr>
        <p:txBody>
          <a:bodyPr wrap="square">
            <a:spAutoFit/>
          </a:bodyPr>
          <a:lstStyle/>
          <a:p>
            <a:pPr algn="ctr" fontAlgn="auto">
              <a:lnSpc>
                <a:spcPts val="1200"/>
              </a:lnSpc>
              <a:spcBef>
                <a:spcPts val="0"/>
              </a:spcBef>
              <a:spcAft>
                <a:spcPts val="0"/>
              </a:spcAft>
            </a:pPr>
            <a:r>
              <a:rPr lang="ja-JP" altLang="en-US" dirty="0">
                <a:solidFill>
                  <a:srgbClr val="F79646"/>
                </a:solidFill>
                <a:latin typeface="ＤＨＰ特太ゴシック体" panose="020B0500000000000000" pitchFamily="50" charset="-128"/>
                <a:ea typeface="ＤＨＰ特太ゴシック体" panose="020B0500000000000000" pitchFamily="50" charset="-128"/>
              </a:rPr>
              <a:t>「地域共生社会」の実現</a:t>
            </a:r>
            <a:endParaRPr lang="en-US" altLang="ja-JP" dirty="0">
              <a:solidFill>
                <a:srgbClr val="F79646"/>
              </a:solidFill>
              <a:latin typeface="ＤＨＰ特太ゴシック体" panose="020B0500000000000000" pitchFamily="50" charset="-128"/>
              <a:ea typeface="ＤＨＰ特太ゴシック体" panose="020B0500000000000000" pitchFamily="50" charset="-128"/>
            </a:endParaRPr>
          </a:p>
        </p:txBody>
      </p:sp>
      <p:sp>
        <p:nvSpPr>
          <p:cNvPr id="40" name="横巻き 39"/>
          <p:cNvSpPr/>
          <p:nvPr/>
        </p:nvSpPr>
        <p:spPr>
          <a:xfrm>
            <a:off x="42299" y="1232792"/>
            <a:ext cx="2225445" cy="324000"/>
          </a:xfrm>
          <a:prstGeom prst="horizontalScroll">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500" dirty="0">
                <a:solidFill>
                  <a:prstClr val="white"/>
                </a:solidFill>
                <a:latin typeface="ＤＨＰ特太ゴシック体" panose="020B0500000000000000" pitchFamily="50" charset="-128"/>
                <a:ea typeface="ＤＨＰ特太ゴシック体" panose="020B0500000000000000" pitchFamily="50" charset="-128"/>
              </a:rPr>
              <a:t>改革の背景と方向性</a:t>
            </a:r>
          </a:p>
        </p:txBody>
      </p:sp>
      <p:sp>
        <p:nvSpPr>
          <p:cNvPr id="7" name="角丸四角形 6"/>
          <p:cNvSpPr/>
          <p:nvPr/>
        </p:nvSpPr>
        <p:spPr>
          <a:xfrm>
            <a:off x="-18829" y="1897989"/>
            <a:ext cx="4759110" cy="540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200" u="sng" dirty="0">
              <a:solidFill>
                <a:srgbClr val="FF0000"/>
              </a:solidFill>
            </a:endParaRPr>
          </a:p>
        </p:txBody>
      </p:sp>
      <p:sp>
        <p:nvSpPr>
          <p:cNvPr id="8" name="テキスト ボックス 7"/>
          <p:cNvSpPr txBox="1"/>
          <p:nvPr/>
        </p:nvSpPr>
        <p:spPr>
          <a:xfrm>
            <a:off x="97462" y="1578058"/>
            <a:ext cx="4408069" cy="307777"/>
          </a:xfrm>
          <a:prstGeom prst="rect">
            <a:avLst/>
          </a:prstGeom>
          <a:noFill/>
        </p:spPr>
        <p:txBody>
          <a:bodyPr wrap="square" rtlCol="0">
            <a:spAutoFit/>
          </a:bodyPr>
          <a:lstStyle/>
          <a:p>
            <a:pPr fontAlgn="auto">
              <a:spcBef>
                <a:spcPts val="0"/>
              </a:spcBef>
              <a:spcAft>
                <a:spcPts val="0"/>
              </a:spcAft>
            </a:pPr>
            <a:r>
              <a:rPr lang="ja-JP" altLang="en-US" sz="1400" b="1" dirty="0">
                <a:solidFill>
                  <a:prstClr val="black"/>
                </a:solidFill>
                <a:latin typeface="ＭＳ Ｐゴシック"/>
                <a:ea typeface="ＭＳ Ｐゴシック"/>
              </a:rPr>
              <a:t>公的支援の</a:t>
            </a:r>
            <a:r>
              <a:rPr lang="en-US" altLang="ja-JP" sz="1400" b="1" dirty="0">
                <a:solidFill>
                  <a:srgbClr val="FF0000"/>
                </a:solidFill>
                <a:latin typeface="ＭＳ Ｐゴシック"/>
                <a:ea typeface="ＭＳ Ｐゴシック"/>
              </a:rPr>
              <a:t>『</a:t>
            </a:r>
            <a:r>
              <a:rPr lang="ja-JP" altLang="en-US" sz="1400" b="1" dirty="0">
                <a:solidFill>
                  <a:srgbClr val="FF0000"/>
                </a:solidFill>
                <a:latin typeface="ＭＳ Ｐゴシック"/>
                <a:ea typeface="ＭＳ Ｐゴシック"/>
              </a:rPr>
              <a:t>縦割り</a:t>
            </a:r>
            <a:r>
              <a:rPr lang="en-US" altLang="ja-JP" sz="1400" b="1" dirty="0">
                <a:solidFill>
                  <a:srgbClr val="FF0000"/>
                </a:solidFill>
                <a:latin typeface="ＭＳ Ｐゴシック"/>
                <a:ea typeface="ＭＳ Ｐゴシック"/>
              </a:rPr>
              <a:t>』</a:t>
            </a:r>
            <a:r>
              <a:rPr lang="ja-JP" altLang="en-US" sz="1400" b="1" dirty="0">
                <a:solidFill>
                  <a:srgbClr val="FF0000"/>
                </a:solidFill>
                <a:latin typeface="ＭＳ Ｐゴシック"/>
                <a:ea typeface="ＭＳ Ｐゴシック"/>
              </a:rPr>
              <a:t>から</a:t>
            </a:r>
            <a:r>
              <a:rPr lang="en-US" altLang="ja-JP" sz="1400" b="1" dirty="0">
                <a:solidFill>
                  <a:srgbClr val="FF0000"/>
                </a:solidFill>
                <a:latin typeface="ＭＳ Ｐゴシック"/>
                <a:ea typeface="ＭＳ Ｐゴシック"/>
              </a:rPr>
              <a:t>『</a:t>
            </a:r>
            <a:r>
              <a:rPr lang="ja-JP" altLang="en-US" sz="1400" b="1" dirty="0">
                <a:solidFill>
                  <a:srgbClr val="FF0000"/>
                </a:solidFill>
                <a:latin typeface="ＭＳ Ｐゴシック"/>
                <a:ea typeface="ＭＳ Ｐゴシック"/>
              </a:rPr>
              <a:t>丸ごと</a:t>
            </a:r>
            <a:r>
              <a:rPr lang="en-US" altLang="ja-JP" sz="1400" b="1" dirty="0">
                <a:solidFill>
                  <a:srgbClr val="FF0000"/>
                </a:solidFill>
                <a:latin typeface="ＭＳ Ｐゴシック"/>
                <a:ea typeface="ＭＳ Ｐゴシック"/>
              </a:rPr>
              <a:t>』</a:t>
            </a:r>
            <a:r>
              <a:rPr lang="ja-JP" altLang="en-US" sz="1400" b="1" dirty="0" err="1">
                <a:solidFill>
                  <a:srgbClr val="FF0000"/>
                </a:solidFill>
                <a:latin typeface="ＭＳ Ｐゴシック"/>
                <a:ea typeface="ＭＳ Ｐゴシック"/>
              </a:rPr>
              <a:t>へ</a:t>
            </a:r>
            <a:r>
              <a:rPr lang="ja-JP" altLang="en-US" sz="1400" b="1" dirty="0" err="1">
                <a:solidFill>
                  <a:prstClr val="black"/>
                </a:solidFill>
                <a:latin typeface="ＭＳ Ｐゴシック"/>
                <a:ea typeface="ＭＳ Ｐゴシック"/>
              </a:rPr>
              <a:t>の</a:t>
            </a:r>
            <a:r>
              <a:rPr lang="ja-JP" altLang="en-US" sz="1400" b="1" dirty="0">
                <a:solidFill>
                  <a:prstClr val="black"/>
                </a:solidFill>
                <a:latin typeface="ＭＳ Ｐゴシック"/>
                <a:ea typeface="ＭＳ Ｐゴシック"/>
              </a:rPr>
              <a:t>転換</a:t>
            </a:r>
            <a:endParaRPr lang="en-US" altLang="ja-JP" sz="1400" b="1" dirty="0">
              <a:solidFill>
                <a:prstClr val="black"/>
              </a:solidFill>
              <a:latin typeface="ＭＳ Ｐゴシック"/>
              <a:ea typeface="ＭＳ Ｐゴシック"/>
            </a:endParaRPr>
          </a:p>
        </p:txBody>
      </p:sp>
      <p:sp>
        <p:nvSpPr>
          <p:cNvPr id="62" name="テキスト ボックス 61"/>
          <p:cNvSpPr txBox="1"/>
          <p:nvPr/>
        </p:nvSpPr>
        <p:spPr>
          <a:xfrm>
            <a:off x="4704938" y="1587789"/>
            <a:ext cx="4054604" cy="292388"/>
          </a:xfrm>
          <a:prstGeom prst="rect">
            <a:avLst/>
          </a:prstGeom>
          <a:noFill/>
        </p:spPr>
        <p:txBody>
          <a:bodyPr wrap="square" rtlCol="0">
            <a:spAutoFit/>
          </a:bodyPr>
          <a:lstStyle/>
          <a:p>
            <a:pPr fontAlgn="auto">
              <a:spcBef>
                <a:spcPts val="0"/>
              </a:spcBef>
              <a:spcAft>
                <a:spcPts val="0"/>
              </a:spcAft>
            </a:pPr>
            <a:r>
              <a:rPr lang="en-US" altLang="ja-JP" sz="1300" b="1" dirty="0">
                <a:solidFill>
                  <a:srgbClr val="FF0000"/>
                </a:solidFill>
                <a:latin typeface="ＭＳ Ｐゴシック"/>
                <a:ea typeface="ＭＳ Ｐゴシック"/>
              </a:rPr>
              <a:t>『</a:t>
            </a:r>
            <a:r>
              <a:rPr lang="ja-JP" altLang="en-US" sz="1300" b="1" dirty="0">
                <a:solidFill>
                  <a:srgbClr val="FF0000"/>
                </a:solidFill>
                <a:latin typeface="ＭＳ Ｐゴシック"/>
                <a:ea typeface="ＭＳ Ｐゴシック"/>
              </a:rPr>
              <a:t>我が事</a:t>
            </a:r>
            <a:r>
              <a:rPr lang="en-US" altLang="ja-JP" sz="1300" b="1" dirty="0">
                <a:solidFill>
                  <a:srgbClr val="FF0000"/>
                </a:solidFill>
                <a:latin typeface="ＭＳ Ｐゴシック"/>
                <a:ea typeface="ＭＳ Ｐゴシック"/>
              </a:rPr>
              <a:t>』</a:t>
            </a:r>
            <a:r>
              <a:rPr lang="ja-JP" altLang="en-US" sz="1300" b="1" dirty="0">
                <a:solidFill>
                  <a:srgbClr val="FF0000"/>
                </a:solidFill>
                <a:latin typeface="ＭＳ Ｐゴシック"/>
                <a:ea typeface="ＭＳ Ｐゴシック"/>
              </a:rPr>
              <a:t>・</a:t>
            </a:r>
            <a:r>
              <a:rPr lang="en-US" altLang="ja-JP" sz="1300" b="1" dirty="0">
                <a:solidFill>
                  <a:srgbClr val="FF0000"/>
                </a:solidFill>
                <a:latin typeface="ＭＳ Ｐゴシック"/>
                <a:ea typeface="ＭＳ Ｐゴシック"/>
              </a:rPr>
              <a:t>『</a:t>
            </a:r>
            <a:r>
              <a:rPr lang="ja-JP" altLang="en-US" sz="1300" b="1" dirty="0">
                <a:solidFill>
                  <a:srgbClr val="FF0000"/>
                </a:solidFill>
                <a:latin typeface="ＭＳ Ｐゴシック"/>
                <a:ea typeface="ＭＳ Ｐゴシック"/>
              </a:rPr>
              <a:t>丸ごと</a:t>
            </a:r>
            <a:r>
              <a:rPr lang="en-US" altLang="ja-JP" sz="1300" b="1" dirty="0">
                <a:solidFill>
                  <a:srgbClr val="FF0000"/>
                </a:solidFill>
                <a:latin typeface="ＭＳ Ｐゴシック"/>
                <a:ea typeface="ＭＳ Ｐゴシック"/>
              </a:rPr>
              <a:t>』</a:t>
            </a:r>
            <a:r>
              <a:rPr lang="ja-JP" altLang="en-US" sz="1300" b="1" dirty="0">
                <a:solidFill>
                  <a:srgbClr val="FF0000"/>
                </a:solidFill>
                <a:latin typeface="ＭＳ Ｐゴシック"/>
                <a:ea typeface="ＭＳ Ｐゴシック"/>
              </a:rPr>
              <a:t>の地域づくり</a:t>
            </a:r>
            <a:r>
              <a:rPr lang="ja-JP" altLang="en-US" sz="1300" b="1" dirty="0">
                <a:solidFill>
                  <a:prstClr val="black"/>
                </a:solidFill>
                <a:latin typeface="ＭＳ Ｐゴシック"/>
                <a:ea typeface="ＭＳ Ｐゴシック"/>
              </a:rPr>
              <a:t>を育む仕組みへの転換</a:t>
            </a:r>
            <a:endParaRPr lang="en-US" altLang="ja-JP" sz="1300" b="1" dirty="0">
              <a:solidFill>
                <a:prstClr val="black"/>
              </a:solidFill>
              <a:latin typeface="ＭＳ Ｐゴシック"/>
              <a:ea typeface="ＭＳ Ｐゴシック"/>
            </a:endParaRPr>
          </a:p>
        </p:txBody>
      </p:sp>
      <p:sp>
        <p:nvSpPr>
          <p:cNvPr id="60" name="正方形/長方形 59"/>
          <p:cNvSpPr/>
          <p:nvPr/>
        </p:nvSpPr>
        <p:spPr>
          <a:xfrm>
            <a:off x="-18829" y="4192148"/>
            <a:ext cx="4679259" cy="848950"/>
          </a:xfrm>
          <a:prstGeom prst="rect">
            <a:avLst/>
          </a:prstGeom>
        </p:spPr>
        <p:txBody>
          <a:bodyPr wrap="square">
            <a:spAutoFit/>
          </a:bodyPr>
          <a:lstStyle/>
          <a:p>
            <a:pPr marL="180000" indent="-180000" fontAlgn="auto">
              <a:lnSpc>
                <a:spcPts val="1440"/>
              </a:lnSpc>
              <a:spcBef>
                <a:spcPts val="0"/>
              </a:spcBef>
              <a:spcAft>
                <a:spcPts val="0"/>
              </a:spcAft>
              <a:buClr>
                <a:srgbClr val="FF0000"/>
              </a:buClr>
              <a:buFont typeface="Wingdings" panose="05000000000000000000" pitchFamily="2" charset="2"/>
              <a:buChar char="l"/>
            </a:pPr>
            <a:r>
              <a:rPr kumimoji="0" lang="ja-JP" altLang="en-US" sz="1200" kern="0" dirty="0">
                <a:solidFill>
                  <a:prstClr val="black"/>
                </a:solidFill>
                <a:latin typeface="Calibri"/>
                <a:ea typeface="ＭＳ Ｐゴシック"/>
              </a:rPr>
              <a:t>多様な担い手の育成・参画、</a:t>
            </a:r>
            <a:r>
              <a:rPr kumimoji="0" lang="en-US" altLang="ja-JP" sz="1200" kern="0" dirty="0">
                <a:solidFill>
                  <a:prstClr val="black"/>
                </a:solidFill>
                <a:latin typeface="Calibri"/>
                <a:ea typeface="ＭＳ Ｐゴシック"/>
              </a:rPr>
              <a:t/>
            </a:r>
            <a:br>
              <a:rPr kumimoji="0" lang="en-US" altLang="ja-JP" sz="1200" kern="0" dirty="0">
                <a:solidFill>
                  <a:prstClr val="black"/>
                </a:solidFill>
                <a:latin typeface="Calibri"/>
                <a:ea typeface="ＭＳ Ｐゴシック"/>
              </a:rPr>
            </a:br>
            <a:r>
              <a:rPr kumimoji="0" lang="ja-JP" altLang="en-US" sz="1200" kern="0" dirty="0">
                <a:solidFill>
                  <a:prstClr val="black"/>
                </a:solidFill>
                <a:latin typeface="Calibri"/>
                <a:ea typeface="ＭＳ Ｐゴシック"/>
              </a:rPr>
              <a:t>民間資金活用の推進、多様な就労・社会参加の場の整備</a:t>
            </a:r>
            <a:endParaRPr kumimoji="0" lang="en-US" altLang="ja-JP" sz="1200" kern="0" dirty="0">
              <a:solidFill>
                <a:prstClr val="black"/>
              </a:solidFill>
              <a:latin typeface="Calibri"/>
              <a:ea typeface="ＭＳ Ｐゴシック"/>
            </a:endParaRPr>
          </a:p>
          <a:p>
            <a:pPr marL="180000" indent="-180000" fontAlgn="auto">
              <a:lnSpc>
                <a:spcPts val="1440"/>
              </a:lnSpc>
              <a:spcBef>
                <a:spcPts val="300"/>
              </a:spcBef>
              <a:spcAft>
                <a:spcPts val="0"/>
              </a:spcAft>
              <a:buClr>
                <a:srgbClr val="FF0000"/>
              </a:buClr>
              <a:buFont typeface="Wingdings" panose="05000000000000000000" pitchFamily="2" charset="2"/>
              <a:buChar char="l"/>
            </a:pPr>
            <a:r>
              <a:rPr kumimoji="0" lang="ja-JP" altLang="en-US" sz="1200" kern="0" dirty="0">
                <a:solidFill>
                  <a:prstClr val="black"/>
                </a:solidFill>
                <a:latin typeface="Calibri"/>
                <a:ea typeface="ＭＳ Ｐゴシック"/>
              </a:rPr>
              <a:t>社会保障の枠を超え、地域資源（耕作放棄地、環境保全など）と</a:t>
            </a:r>
            <a:r>
              <a:rPr kumimoji="0" lang="en-US" altLang="ja-JP" sz="1200" kern="0" dirty="0">
                <a:solidFill>
                  <a:prstClr val="black"/>
                </a:solidFill>
                <a:latin typeface="Calibri"/>
                <a:ea typeface="ＭＳ Ｐゴシック"/>
              </a:rPr>
              <a:t/>
            </a:r>
            <a:br>
              <a:rPr kumimoji="0" lang="en-US" altLang="ja-JP" sz="1200" kern="0" dirty="0">
                <a:solidFill>
                  <a:prstClr val="black"/>
                </a:solidFill>
                <a:latin typeface="Calibri"/>
                <a:ea typeface="ＭＳ Ｐゴシック"/>
              </a:rPr>
            </a:br>
            <a:r>
              <a:rPr kumimoji="0" lang="ja-JP" altLang="en-US" sz="1200" kern="0" dirty="0">
                <a:solidFill>
                  <a:prstClr val="black"/>
                </a:solidFill>
                <a:latin typeface="Calibri"/>
                <a:ea typeface="ＭＳ Ｐゴシック"/>
              </a:rPr>
              <a:t>丸ごとつながることで地域に「循環」を生み出す、先進的取組を支援</a:t>
            </a:r>
          </a:p>
        </p:txBody>
      </p:sp>
      <p:sp>
        <p:nvSpPr>
          <p:cNvPr id="57" name="Text Box 15"/>
          <p:cNvSpPr txBox="1">
            <a:spLocks noChangeArrowheads="1"/>
          </p:cNvSpPr>
          <p:nvPr/>
        </p:nvSpPr>
        <p:spPr bwMode="auto">
          <a:xfrm>
            <a:off x="78902"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28450" y="6524077"/>
            <a:ext cx="2057400" cy="365125"/>
          </a:xfrm>
        </p:spPr>
        <p:txBody>
          <a:bodyPr/>
          <a:lstStyle/>
          <a:p>
            <a:pPr>
              <a:defRPr/>
            </a:pPr>
            <a:fld id="{804D6B79-3AEB-42FE-A736-A41F7AEA0445}" type="slidenum">
              <a:rPr lang="en-US" altLang="ja-JP" smtClean="0"/>
              <a:pPr>
                <a:defRPr/>
              </a:pPr>
              <a:t>45</a:t>
            </a:fld>
            <a:endParaRPr lang="en-US" altLang="ja-JP" dirty="0"/>
          </a:p>
        </p:txBody>
      </p:sp>
    </p:spTree>
    <p:extLst>
      <p:ext uri="{BB962C8B-B14F-4D97-AF65-F5344CB8AC3E}">
        <p14:creationId xmlns:p14="http://schemas.microsoft.com/office/powerpoint/2010/main" val="3332879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54448" y="355381"/>
            <a:ext cx="888687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53" name="テキスト ボックス 52"/>
          <p:cNvSpPr txBox="1"/>
          <p:nvPr/>
        </p:nvSpPr>
        <p:spPr>
          <a:xfrm>
            <a:off x="-21627" y="10445"/>
            <a:ext cx="9176298" cy="369310"/>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dirty="0">
                <a:solidFill>
                  <a:prstClr val="black"/>
                </a:solidFill>
                <a:latin typeface="HG丸ｺﾞｼｯｸM-PRO" panose="020F0600000000000000" pitchFamily="50" charset="-128"/>
                <a:ea typeface="HG丸ｺﾞｼｯｸM-PRO" panose="020F0600000000000000" pitchFamily="50" charset="-128"/>
              </a:rPr>
              <a:t>地域における住民主体の課題解決力強化・包括的な相談支援体制のイメージ</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7376931" y="6080228"/>
            <a:ext cx="1715276" cy="244178"/>
          </a:xfrm>
          <a:prstGeom prst="rect">
            <a:avLst/>
          </a:prstGeom>
          <a:noFill/>
        </p:spPr>
        <p:txBody>
          <a:bodyPr wrap="square" lIns="91419" tIns="45709" rIns="91419" bIns="45709" rtlCol="0">
            <a:spAutoFit/>
          </a:bodyPr>
          <a:lstStyle/>
          <a:p>
            <a:pPr fontAlgn="auto">
              <a:spcBef>
                <a:spcPts val="0"/>
              </a:spcBef>
              <a:spcAft>
                <a:spcPts val="0"/>
              </a:spcAft>
            </a:pPr>
            <a:r>
              <a:rPr lang="en-US" altLang="ja-JP" sz="1000" dirty="0">
                <a:solidFill>
                  <a:prstClr val="black"/>
                </a:solidFill>
                <a:latin typeface="HG丸ｺﾞｼｯｸM-PRO" panose="020F0600000000000000" pitchFamily="50" charset="-128"/>
                <a:ea typeface="HG丸ｺﾞｼｯｸM-PRO" panose="020F0600000000000000" pitchFamily="50" charset="-128"/>
              </a:rPr>
              <a:t>H28</a:t>
            </a:r>
            <a:r>
              <a:rPr lang="ja-JP" altLang="en-US" sz="1000" dirty="0">
                <a:solidFill>
                  <a:prstClr val="black"/>
                </a:solidFill>
                <a:latin typeface="HG丸ｺﾞｼｯｸM-PRO" panose="020F0600000000000000" pitchFamily="50" charset="-128"/>
                <a:ea typeface="HG丸ｺﾞｼｯｸM-PRO" panose="020F0600000000000000" pitchFamily="50" charset="-128"/>
              </a:rPr>
              <a:t>多機関協働事業</a:t>
            </a:r>
          </a:p>
        </p:txBody>
      </p:sp>
      <p:pic>
        <p:nvPicPr>
          <p:cNvPr id="36" name="Picture 8" descr="「認知症　イラスト　無料」の画像検索結果">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861" y="1073305"/>
            <a:ext cx="480114" cy="436757"/>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悩む　イラスト」の画像検索結果">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9028" y="1116130"/>
            <a:ext cx="385043" cy="38573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テキスト ボックス 5"/>
          <p:cNvSpPr txBox="1"/>
          <p:nvPr/>
        </p:nvSpPr>
        <p:spPr>
          <a:xfrm>
            <a:off x="3984985" y="963631"/>
            <a:ext cx="1555760" cy="430887"/>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様々な課題を</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抱える住民</a:t>
            </a:r>
          </a:p>
        </p:txBody>
      </p:sp>
      <p:sp>
        <p:nvSpPr>
          <p:cNvPr id="37" name="円/楕円 36"/>
          <p:cNvSpPr/>
          <p:nvPr/>
        </p:nvSpPr>
        <p:spPr>
          <a:xfrm>
            <a:off x="2639437" y="4823727"/>
            <a:ext cx="4147747" cy="1147869"/>
          </a:xfrm>
          <a:prstGeom prst="ellipse">
            <a:avLst/>
          </a:prstGeom>
          <a:solidFill>
            <a:schemeClr val="accent6">
              <a:lumMod val="40000"/>
              <a:lumOff val="60000"/>
              <a:alpha val="49000"/>
            </a:schemeClr>
          </a:solidFill>
          <a:ln w="57150" cmpd="dbl">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sp>
        <p:nvSpPr>
          <p:cNvPr id="64" name="下矢印 63"/>
          <p:cNvSpPr/>
          <p:nvPr/>
        </p:nvSpPr>
        <p:spPr>
          <a:xfrm>
            <a:off x="3981727" y="4142887"/>
            <a:ext cx="620268" cy="426684"/>
          </a:xfrm>
          <a:prstGeom prst="downArrow">
            <a:avLst/>
          </a:prstGeom>
          <a:solidFill>
            <a:srgbClr val="FFC000"/>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0" name="円/楕円 79"/>
          <p:cNvSpPr/>
          <p:nvPr/>
        </p:nvSpPr>
        <p:spPr>
          <a:xfrm>
            <a:off x="4801926" y="5235577"/>
            <a:ext cx="1175694" cy="409955"/>
          </a:xfrm>
          <a:prstGeom prst="ellipse">
            <a:avLst/>
          </a:prstGeom>
          <a:solidFill>
            <a:srgbClr val="FFC000">
              <a:alpha val="37000"/>
            </a:srgbClr>
          </a:solidFill>
          <a:ln>
            <a:solidFill>
              <a:schemeClr val="accent1">
                <a:shade val="50000"/>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角丸四角形 37"/>
          <p:cNvSpPr/>
          <p:nvPr/>
        </p:nvSpPr>
        <p:spPr>
          <a:xfrm>
            <a:off x="3113103" y="4775986"/>
            <a:ext cx="792340" cy="2059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高齢関係</a:t>
            </a:r>
          </a:p>
        </p:txBody>
      </p:sp>
      <p:sp>
        <p:nvSpPr>
          <p:cNvPr id="42" name="角丸四角形 41"/>
          <p:cNvSpPr/>
          <p:nvPr/>
        </p:nvSpPr>
        <p:spPr>
          <a:xfrm>
            <a:off x="5939355" y="5711088"/>
            <a:ext cx="792340" cy="2059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障害関係</a:t>
            </a:r>
          </a:p>
        </p:txBody>
      </p:sp>
      <p:sp>
        <p:nvSpPr>
          <p:cNvPr id="81" name="右矢印 80"/>
          <p:cNvSpPr/>
          <p:nvPr/>
        </p:nvSpPr>
        <p:spPr>
          <a:xfrm rot="24060000">
            <a:off x="5788614" y="5562219"/>
            <a:ext cx="145250" cy="271868"/>
          </a:xfrm>
          <a:prstGeom prst="righ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2" name="円/楕円 1"/>
          <p:cNvSpPr/>
          <p:nvPr/>
        </p:nvSpPr>
        <p:spPr>
          <a:xfrm>
            <a:off x="3391796" y="5212088"/>
            <a:ext cx="1775221" cy="473441"/>
          </a:xfrm>
          <a:prstGeom prst="ellipse">
            <a:avLst/>
          </a:prstGeom>
          <a:solidFill>
            <a:srgbClr val="FFC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自立相談</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支援機関</a:t>
            </a:r>
          </a:p>
        </p:txBody>
      </p:sp>
      <p:sp>
        <p:nvSpPr>
          <p:cNvPr id="69" name="角丸四角形 68"/>
          <p:cNvSpPr/>
          <p:nvPr/>
        </p:nvSpPr>
        <p:spPr>
          <a:xfrm>
            <a:off x="2755307" y="6034082"/>
            <a:ext cx="792340" cy="2059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児相</a:t>
            </a:r>
          </a:p>
        </p:txBody>
      </p:sp>
      <p:sp>
        <p:nvSpPr>
          <p:cNvPr id="39" name="角丸四角形 38"/>
          <p:cNvSpPr/>
          <p:nvPr/>
        </p:nvSpPr>
        <p:spPr>
          <a:xfrm>
            <a:off x="3008207" y="5817557"/>
            <a:ext cx="792340" cy="2059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児童関係</a:t>
            </a:r>
          </a:p>
        </p:txBody>
      </p:sp>
      <p:sp>
        <p:nvSpPr>
          <p:cNvPr id="71" name="角丸四角形 70"/>
          <p:cNvSpPr/>
          <p:nvPr/>
        </p:nvSpPr>
        <p:spPr>
          <a:xfrm>
            <a:off x="6449608" y="4834463"/>
            <a:ext cx="792340" cy="2059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9" name="右矢印 78"/>
          <p:cNvSpPr/>
          <p:nvPr/>
        </p:nvSpPr>
        <p:spPr>
          <a:xfrm rot="10200000">
            <a:off x="3249630" y="5473652"/>
            <a:ext cx="135803" cy="206899"/>
          </a:xfrm>
          <a:prstGeom prst="righ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83" name="角丸四角形 82"/>
          <p:cNvSpPr/>
          <p:nvPr/>
        </p:nvSpPr>
        <p:spPr>
          <a:xfrm>
            <a:off x="5174480" y="6074382"/>
            <a:ext cx="792340" cy="188541"/>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病院</a:t>
            </a:r>
          </a:p>
        </p:txBody>
      </p:sp>
      <p:sp>
        <p:nvSpPr>
          <p:cNvPr id="20" name="角丸四角形 19"/>
          <p:cNvSpPr/>
          <p:nvPr/>
        </p:nvSpPr>
        <p:spPr>
          <a:xfrm>
            <a:off x="4970084" y="5845541"/>
            <a:ext cx="792340" cy="188541"/>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医療関係</a:t>
            </a:r>
          </a:p>
        </p:txBody>
      </p:sp>
      <p:sp>
        <p:nvSpPr>
          <p:cNvPr id="84" name="角丸四角形 83"/>
          <p:cNvSpPr/>
          <p:nvPr/>
        </p:nvSpPr>
        <p:spPr>
          <a:xfrm>
            <a:off x="6458792" y="5372879"/>
            <a:ext cx="792340" cy="2059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教育関係</a:t>
            </a:r>
          </a:p>
        </p:txBody>
      </p:sp>
      <p:sp>
        <p:nvSpPr>
          <p:cNvPr id="70" name="角丸四角形 69"/>
          <p:cNvSpPr/>
          <p:nvPr/>
        </p:nvSpPr>
        <p:spPr>
          <a:xfrm>
            <a:off x="6167738" y="5069064"/>
            <a:ext cx="792340" cy="2059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保健関係</a:t>
            </a:r>
          </a:p>
        </p:txBody>
      </p:sp>
      <p:grpSp>
        <p:nvGrpSpPr>
          <p:cNvPr id="9" name="グループ化 8"/>
          <p:cNvGrpSpPr/>
          <p:nvPr/>
        </p:nvGrpSpPr>
        <p:grpSpPr>
          <a:xfrm>
            <a:off x="3841322" y="5900357"/>
            <a:ext cx="1029200" cy="247665"/>
            <a:chOff x="5765069" y="1367482"/>
            <a:chExt cx="1114967" cy="254040"/>
          </a:xfrm>
        </p:grpSpPr>
        <p:sp>
          <p:nvSpPr>
            <p:cNvPr id="41" name="角丸四角形 40"/>
            <p:cNvSpPr/>
            <p:nvPr/>
          </p:nvSpPr>
          <p:spPr>
            <a:xfrm>
              <a:off x="5910834" y="1380510"/>
              <a:ext cx="858368" cy="2112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5765069" y="1367482"/>
              <a:ext cx="1114967" cy="254040"/>
            </a:xfrm>
            <a:prstGeom prst="rect">
              <a:avLst/>
            </a:prstGeom>
            <a:noFill/>
          </p:spPr>
          <p:txBody>
            <a:bodyPr wrap="square" rtlCol="0">
              <a:spAutoFit/>
            </a:bodyP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家計支援関係</a:t>
              </a:r>
            </a:p>
          </p:txBody>
        </p:sp>
      </p:grpSp>
      <p:sp>
        <p:nvSpPr>
          <p:cNvPr id="85" name="テキスト ボックス 84"/>
          <p:cNvSpPr txBox="1"/>
          <p:nvPr/>
        </p:nvSpPr>
        <p:spPr>
          <a:xfrm>
            <a:off x="6229142" y="4809825"/>
            <a:ext cx="1229208" cy="246221"/>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がん･難病関係</a:t>
            </a:r>
          </a:p>
        </p:txBody>
      </p:sp>
      <p:grpSp>
        <p:nvGrpSpPr>
          <p:cNvPr id="10" name="グループ化 9"/>
          <p:cNvGrpSpPr/>
          <p:nvPr/>
        </p:nvGrpSpPr>
        <p:grpSpPr>
          <a:xfrm>
            <a:off x="6069595" y="5895625"/>
            <a:ext cx="1229208" cy="246221"/>
            <a:chOff x="8266500" y="2395107"/>
            <a:chExt cx="1331642" cy="252559"/>
          </a:xfrm>
        </p:grpSpPr>
        <p:sp>
          <p:nvSpPr>
            <p:cNvPr id="89" name="角丸四角形 88"/>
            <p:cNvSpPr/>
            <p:nvPr/>
          </p:nvSpPr>
          <p:spPr>
            <a:xfrm>
              <a:off x="8503804" y="2411517"/>
              <a:ext cx="858368" cy="2112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7" name="テキスト ボックス 86"/>
            <p:cNvSpPr txBox="1"/>
            <p:nvPr/>
          </p:nvSpPr>
          <p:spPr>
            <a:xfrm>
              <a:off x="8266500" y="2395107"/>
              <a:ext cx="1331642" cy="252559"/>
            </a:xfrm>
            <a:prstGeom prst="rect">
              <a:avLst/>
            </a:prstGeom>
            <a:noFill/>
          </p:spPr>
          <p:txBody>
            <a:bodyPr wrap="square" rtlCol="0">
              <a:spAutoFit/>
            </a:bodyP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発達障害関係</a:t>
              </a:r>
            </a:p>
          </p:txBody>
        </p:sp>
      </p:grpSp>
      <p:sp>
        <p:nvSpPr>
          <p:cNvPr id="21" name="右矢印 20"/>
          <p:cNvSpPr/>
          <p:nvPr/>
        </p:nvSpPr>
        <p:spPr>
          <a:xfrm rot="19873194" flipV="1">
            <a:off x="5972334" y="5141314"/>
            <a:ext cx="153749" cy="216291"/>
          </a:xfrm>
          <a:prstGeom prst="rightArrow">
            <a:avLst/>
          </a:prstGeom>
          <a:solidFill>
            <a:srgbClr val="FFFF00"/>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90" name="右矢印 89"/>
          <p:cNvSpPr/>
          <p:nvPr/>
        </p:nvSpPr>
        <p:spPr>
          <a:xfrm rot="300000">
            <a:off x="6120000" y="5387465"/>
            <a:ext cx="208027" cy="196709"/>
          </a:xfrm>
          <a:prstGeom prst="righ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68" name="右矢印 67"/>
          <p:cNvSpPr/>
          <p:nvPr/>
        </p:nvSpPr>
        <p:spPr>
          <a:xfrm rot="12840000" flipV="1">
            <a:off x="3537859" y="5026045"/>
            <a:ext cx="180154" cy="159883"/>
          </a:xfrm>
          <a:prstGeom prst="rightArrow">
            <a:avLst/>
          </a:prstGeom>
          <a:solidFill>
            <a:srgbClr val="FFFF00"/>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91" name="右矢印 90"/>
          <p:cNvSpPr/>
          <p:nvPr/>
        </p:nvSpPr>
        <p:spPr>
          <a:xfrm rot="5400000">
            <a:off x="4213890" y="5689832"/>
            <a:ext cx="155941" cy="227791"/>
          </a:xfrm>
          <a:prstGeom prst="rightArrow">
            <a:avLst/>
          </a:prstGeom>
          <a:solidFill>
            <a:srgbClr val="FFFF00"/>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28" name="右カーブ矢印 27"/>
          <p:cNvSpPr/>
          <p:nvPr/>
        </p:nvSpPr>
        <p:spPr>
          <a:xfrm flipV="1">
            <a:off x="2390422" y="4140872"/>
            <a:ext cx="406622" cy="800249"/>
          </a:xfrm>
          <a:prstGeom prst="curvedRightArrow">
            <a:avLst/>
          </a:prstGeom>
          <a:solidFill>
            <a:schemeClr val="accent3">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black"/>
              </a:solidFill>
            </a:endParaRPr>
          </a:p>
        </p:txBody>
      </p:sp>
      <p:sp>
        <p:nvSpPr>
          <p:cNvPr id="30" name="テキスト ボックス 29"/>
          <p:cNvSpPr txBox="1"/>
          <p:nvPr/>
        </p:nvSpPr>
        <p:spPr>
          <a:xfrm>
            <a:off x="1875281" y="4420851"/>
            <a:ext cx="1162957" cy="341880"/>
          </a:xfrm>
          <a:prstGeom prst="rect">
            <a:avLst/>
          </a:prstGeom>
          <a:noFill/>
        </p:spPr>
        <p:txBody>
          <a:bodyPr wrap="square" lIns="91419" tIns="45709" rIns="91419" bIns="45709" rtlCol="0">
            <a:spAutoFit/>
          </a:bodyPr>
          <a:lstStyle/>
          <a:p>
            <a:pPr fontAlgn="auto">
              <a:spcBef>
                <a:spcPts val="0"/>
              </a:spcBef>
              <a:spcAft>
                <a:spcPts val="0"/>
              </a:spcAft>
            </a:pPr>
            <a:r>
              <a:rPr lang="ja-JP" altLang="en-US" sz="800" b="1" dirty="0">
                <a:solidFill>
                  <a:prstClr val="black"/>
                </a:solidFill>
                <a:latin typeface="HG丸ｺﾞｼｯｸM-PRO" panose="020F0600000000000000" pitchFamily="50" charset="-128"/>
                <a:ea typeface="HG丸ｺﾞｼｯｸM-PRO" panose="020F0600000000000000" pitchFamily="50" charset="-128"/>
              </a:rPr>
              <a:t>自治体によっては</a:t>
            </a:r>
            <a:endParaRPr lang="en-US" altLang="ja-JP" sz="800"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800" b="1" dirty="0">
                <a:solidFill>
                  <a:prstClr val="black"/>
                </a:solidFill>
                <a:latin typeface="HG丸ｺﾞｼｯｸM-PRO" panose="020F0600000000000000" pitchFamily="50" charset="-128"/>
                <a:ea typeface="HG丸ｺﾞｼｯｸM-PRO" panose="020F0600000000000000" pitchFamily="50" charset="-128"/>
              </a:rPr>
              <a:t>一体的</a:t>
            </a:r>
            <a:endParaRPr lang="en-US" altLang="ja-JP" sz="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77" name="右矢印 76"/>
          <p:cNvSpPr/>
          <p:nvPr/>
        </p:nvSpPr>
        <p:spPr>
          <a:xfrm rot="8206866">
            <a:off x="3501293" y="5608617"/>
            <a:ext cx="164583" cy="230185"/>
          </a:xfrm>
          <a:prstGeom prst="righ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76" name="右矢印 75"/>
          <p:cNvSpPr/>
          <p:nvPr/>
        </p:nvSpPr>
        <p:spPr>
          <a:xfrm rot="5400000">
            <a:off x="5208188" y="5637694"/>
            <a:ext cx="163922" cy="231344"/>
          </a:xfrm>
          <a:prstGeom prst="righ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31" name="テキスト ボックス 30"/>
          <p:cNvSpPr txBox="1"/>
          <p:nvPr/>
        </p:nvSpPr>
        <p:spPr>
          <a:xfrm>
            <a:off x="4711735" y="5214949"/>
            <a:ext cx="1473510" cy="646331"/>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相談支援</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包括化推進員</a:t>
            </a:r>
          </a:p>
          <a:p>
            <a:pPr fontAlgn="auto">
              <a:spcBef>
                <a:spcPts val="0"/>
              </a:spcBef>
              <a:spcAft>
                <a:spcPts val="0"/>
              </a:spcAft>
            </a:pPr>
            <a:endParaRPr lang="ja-JP" altLang="en-US" sz="1200" dirty="0">
              <a:solidFill>
                <a:prstClr val="black"/>
              </a:solidFill>
              <a:latin typeface="Calibri"/>
              <a:ea typeface="ＭＳ Ｐゴシック"/>
            </a:endParaRPr>
          </a:p>
        </p:txBody>
      </p:sp>
      <p:sp>
        <p:nvSpPr>
          <p:cNvPr id="94" name="下矢印 93"/>
          <p:cNvSpPr/>
          <p:nvPr/>
        </p:nvSpPr>
        <p:spPr>
          <a:xfrm flipV="1">
            <a:off x="4890447" y="4107903"/>
            <a:ext cx="620268" cy="461666"/>
          </a:xfrm>
          <a:prstGeom prst="downArrow">
            <a:avLst/>
          </a:prstGeom>
          <a:solidFill>
            <a:srgbClr val="FFC000"/>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9" name="角丸四角形 118"/>
          <p:cNvSpPr/>
          <p:nvPr/>
        </p:nvSpPr>
        <p:spPr>
          <a:xfrm>
            <a:off x="2143161" y="898734"/>
            <a:ext cx="865045" cy="201562"/>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0" name="角丸四角形 119"/>
          <p:cNvSpPr/>
          <p:nvPr/>
        </p:nvSpPr>
        <p:spPr>
          <a:xfrm>
            <a:off x="3578037" y="1687452"/>
            <a:ext cx="598220" cy="188572"/>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ご近所</a:t>
            </a:r>
          </a:p>
        </p:txBody>
      </p:sp>
      <p:grpSp>
        <p:nvGrpSpPr>
          <p:cNvPr id="7" name="グループ化 6"/>
          <p:cNvGrpSpPr/>
          <p:nvPr/>
        </p:nvGrpSpPr>
        <p:grpSpPr>
          <a:xfrm>
            <a:off x="4190530" y="1769544"/>
            <a:ext cx="1042656" cy="608763"/>
            <a:chOff x="1070114" y="-143149"/>
            <a:chExt cx="1129544" cy="555082"/>
          </a:xfrm>
        </p:grpSpPr>
        <p:sp>
          <p:nvSpPr>
            <p:cNvPr id="121" name="角丸四角形 120"/>
            <p:cNvSpPr/>
            <p:nvPr/>
          </p:nvSpPr>
          <p:spPr>
            <a:xfrm>
              <a:off x="1381128" y="-111304"/>
              <a:ext cx="648072" cy="313121"/>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1070114" y="-143149"/>
              <a:ext cx="1129544" cy="555082"/>
            </a:xfrm>
            <a:prstGeom prst="rect">
              <a:avLst/>
            </a:prstGeom>
            <a:noFill/>
          </p:spPr>
          <p:txBody>
            <a:bodyPr wrap="square" rtlCol="0">
              <a:spAutoFit/>
            </a:bodyPr>
            <a:lstStyle/>
            <a:p>
              <a:pP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　  民生委員・</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児童委員</a:t>
              </a:r>
            </a:p>
          </p:txBody>
        </p:sp>
      </p:grpSp>
      <p:sp>
        <p:nvSpPr>
          <p:cNvPr id="122" name="角丸四角形 121"/>
          <p:cNvSpPr/>
          <p:nvPr/>
        </p:nvSpPr>
        <p:spPr>
          <a:xfrm>
            <a:off x="6731695" y="1265937"/>
            <a:ext cx="598220" cy="188572"/>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en-US" altLang="ja-JP" sz="1000" dirty="0">
                <a:solidFill>
                  <a:prstClr val="black"/>
                </a:solidFill>
                <a:latin typeface="HG丸ｺﾞｼｯｸM-PRO" panose="020F0600000000000000" pitchFamily="50" charset="-128"/>
                <a:ea typeface="HG丸ｺﾞｼｯｸM-PRO" panose="020F0600000000000000" pitchFamily="50" charset="-128"/>
              </a:rPr>
              <a:t>PTA</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6732239" y="875412"/>
            <a:ext cx="882346" cy="246221"/>
            <a:chOff x="3263021" y="1746571"/>
            <a:chExt cx="955875" cy="341589"/>
          </a:xfrm>
        </p:grpSpPr>
        <p:sp>
          <p:nvSpPr>
            <p:cNvPr id="123" name="角丸四角形 122"/>
            <p:cNvSpPr/>
            <p:nvPr/>
          </p:nvSpPr>
          <p:spPr>
            <a:xfrm>
              <a:off x="3322111" y="1811677"/>
              <a:ext cx="648072" cy="261610"/>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4" name="テキスト ボックス 123"/>
            <p:cNvSpPr txBox="1"/>
            <p:nvPr/>
          </p:nvSpPr>
          <p:spPr>
            <a:xfrm>
              <a:off x="3263021" y="1746571"/>
              <a:ext cx="955875" cy="341589"/>
            </a:xfrm>
            <a:prstGeom prst="rect">
              <a:avLst/>
            </a:prstGeom>
            <a:noFill/>
          </p:spPr>
          <p:txBody>
            <a:bodyPr wrap="square" rtlCol="0">
              <a:spAutoFit/>
            </a:bodyPr>
            <a:lstStyle/>
            <a:p>
              <a:pP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子ども会</a:t>
              </a:r>
            </a:p>
          </p:txBody>
        </p:sp>
      </p:grpSp>
      <p:pic>
        <p:nvPicPr>
          <p:cNvPr id="32" name="Picture 2" descr="「父子家庭　イラスト　無料」の画像検索結果">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0597" y="1002368"/>
            <a:ext cx="361537" cy="457538"/>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車椅子の女性の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4124" y="979676"/>
            <a:ext cx="262007" cy="48055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フローチャート : 手操作入力 10"/>
          <p:cNvSpPr/>
          <p:nvPr/>
        </p:nvSpPr>
        <p:spPr>
          <a:xfrm rot="10800000">
            <a:off x="52220" y="555099"/>
            <a:ext cx="482457" cy="411343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10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106 h 10000"/>
              <a:gd name="connsiteX0" fmla="*/ 0 w 10000"/>
              <a:gd name="connsiteY0" fmla="*/ 1003 h 9897"/>
              <a:gd name="connsiteX1" fmla="*/ 10000 w 10000"/>
              <a:gd name="connsiteY1" fmla="*/ 0 h 9897"/>
              <a:gd name="connsiteX2" fmla="*/ 10000 w 10000"/>
              <a:gd name="connsiteY2" fmla="*/ 9897 h 9897"/>
              <a:gd name="connsiteX3" fmla="*/ 0 w 10000"/>
              <a:gd name="connsiteY3" fmla="*/ 9897 h 9897"/>
              <a:gd name="connsiteX4" fmla="*/ 0 w 10000"/>
              <a:gd name="connsiteY4" fmla="*/ 1003 h 9897"/>
              <a:gd name="connsiteX0" fmla="*/ 0 w 10263"/>
              <a:gd name="connsiteY0" fmla="*/ 880 h 10000"/>
              <a:gd name="connsiteX1" fmla="*/ 10263 w 10263"/>
              <a:gd name="connsiteY1" fmla="*/ 0 h 10000"/>
              <a:gd name="connsiteX2" fmla="*/ 10263 w 10263"/>
              <a:gd name="connsiteY2" fmla="*/ 10000 h 10000"/>
              <a:gd name="connsiteX3" fmla="*/ 263 w 10263"/>
              <a:gd name="connsiteY3" fmla="*/ 10000 h 10000"/>
              <a:gd name="connsiteX4" fmla="*/ 0 w 10263"/>
              <a:gd name="connsiteY4" fmla="*/ 880 h 10000"/>
              <a:gd name="connsiteX0" fmla="*/ 0 w 10058"/>
              <a:gd name="connsiteY0" fmla="*/ 1009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1009 h 10000"/>
              <a:gd name="connsiteX0" fmla="*/ 0 w 10267"/>
              <a:gd name="connsiteY0" fmla="*/ 957 h 10000"/>
              <a:gd name="connsiteX1" fmla="*/ 10267 w 10267"/>
              <a:gd name="connsiteY1" fmla="*/ 0 h 10000"/>
              <a:gd name="connsiteX2" fmla="*/ 10267 w 10267"/>
              <a:gd name="connsiteY2" fmla="*/ 10000 h 10000"/>
              <a:gd name="connsiteX3" fmla="*/ 267 w 10267"/>
              <a:gd name="connsiteY3" fmla="*/ 10000 h 10000"/>
              <a:gd name="connsiteX4" fmla="*/ 0 w 10267"/>
              <a:gd name="connsiteY4" fmla="*/ 95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7" h="10000">
                <a:moveTo>
                  <a:pt x="0" y="957"/>
                </a:moveTo>
                <a:lnTo>
                  <a:pt x="10267" y="0"/>
                </a:lnTo>
                <a:lnTo>
                  <a:pt x="10267" y="10000"/>
                </a:lnTo>
                <a:lnTo>
                  <a:pt x="267" y="10000"/>
                </a:lnTo>
                <a:cubicBezTo>
                  <a:pt x="179" y="6960"/>
                  <a:pt x="88" y="3997"/>
                  <a:pt x="0" y="957"/>
                </a:cubicBezTo>
                <a:close/>
              </a:path>
            </a:pathLst>
          </a:cu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106" name="角丸四角形 105"/>
          <p:cNvSpPr/>
          <p:nvPr/>
        </p:nvSpPr>
        <p:spPr>
          <a:xfrm>
            <a:off x="151982" y="1437939"/>
            <a:ext cx="287626" cy="1930755"/>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wordArtVertRtl" lIns="91419" tIns="45709" rIns="91419" bIns="45709" rtlCol="0" anchor="ctr"/>
          <a:lstStyle/>
          <a:p>
            <a:pPr algn="ct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住民に身近な圏域</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8" name="フローチャート : 手操作入力 107"/>
          <p:cNvSpPr/>
          <p:nvPr/>
        </p:nvSpPr>
        <p:spPr>
          <a:xfrm>
            <a:off x="46375" y="4363581"/>
            <a:ext cx="478493" cy="1949209"/>
          </a:xfrm>
          <a:prstGeom prst="flowChartManualInpu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113" name="角丸四角形 112"/>
          <p:cNvSpPr/>
          <p:nvPr/>
        </p:nvSpPr>
        <p:spPr>
          <a:xfrm>
            <a:off x="121264" y="4796757"/>
            <a:ext cx="318326" cy="1277625"/>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wordArtVertRtl" lIns="91419" tIns="45709" rIns="91419" bIns="45709" rtlCol="0" anchor="ctr"/>
          <a:lstStyle/>
          <a:p>
            <a:pPr algn="ct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市町村域等</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5" name="角丸四角形 124"/>
          <p:cNvSpPr/>
          <p:nvPr/>
        </p:nvSpPr>
        <p:spPr>
          <a:xfrm>
            <a:off x="5290694" y="1696234"/>
            <a:ext cx="598220" cy="188572"/>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自治会</a:t>
            </a:r>
          </a:p>
        </p:txBody>
      </p:sp>
      <p:sp>
        <p:nvSpPr>
          <p:cNvPr id="35" name="角丸四角形 34"/>
          <p:cNvSpPr/>
          <p:nvPr/>
        </p:nvSpPr>
        <p:spPr>
          <a:xfrm>
            <a:off x="2232080" y="1261481"/>
            <a:ext cx="598220" cy="188572"/>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en-US" altLang="ja-JP" sz="1000" dirty="0">
                <a:solidFill>
                  <a:prstClr val="black"/>
                </a:solidFill>
                <a:latin typeface="HG丸ｺﾞｼｯｸM-PRO" panose="020F0600000000000000" pitchFamily="50" charset="-128"/>
                <a:ea typeface="HG丸ｺﾞｼｯｸM-PRO" panose="020F0600000000000000" pitchFamily="50" charset="-128"/>
              </a:rPr>
              <a:t>NPO</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3439824" y="471485"/>
            <a:ext cx="2704282" cy="455273"/>
          </a:xfrm>
          <a:prstGeom prst="roundRect">
            <a:avLst/>
          </a:prstGeom>
          <a:solidFill>
            <a:schemeClr val="accent6">
              <a:lumMod val="40000"/>
              <a:lumOff val="60000"/>
            </a:schemeClr>
          </a:solidFill>
          <a:ln w="50800"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19" tIns="45709" rIns="91419" bIns="45709" rtlCol="0" anchor="ctr"/>
          <a:lstStyle/>
          <a:p>
            <a:pPr algn="ct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住民が主体的に地域課題を把握して</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解決を試みる体制づくり</a:t>
            </a:r>
          </a:p>
        </p:txBody>
      </p:sp>
      <p:sp>
        <p:nvSpPr>
          <p:cNvPr id="135" name="角丸四角形 134"/>
          <p:cNvSpPr/>
          <p:nvPr/>
        </p:nvSpPr>
        <p:spPr>
          <a:xfrm>
            <a:off x="7927560" y="1736564"/>
            <a:ext cx="685641" cy="378890"/>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3" name="角丸四角形 152"/>
          <p:cNvSpPr/>
          <p:nvPr/>
        </p:nvSpPr>
        <p:spPr>
          <a:xfrm>
            <a:off x="8103441" y="2839002"/>
            <a:ext cx="700437" cy="378890"/>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環境</a:t>
            </a:r>
          </a:p>
        </p:txBody>
      </p:sp>
      <p:sp>
        <p:nvSpPr>
          <p:cNvPr id="155" name="角丸四角形 154"/>
          <p:cNvSpPr/>
          <p:nvPr/>
        </p:nvSpPr>
        <p:spPr>
          <a:xfrm>
            <a:off x="7695856" y="744214"/>
            <a:ext cx="917345" cy="343092"/>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8" name="角丸四角形 157"/>
          <p:cNvSpPr/>
          <p:nvPr/>
        </p:nvSpPr>
        <p:spPr>
          <a:xfrm>
            <a:off x="878792" y="1904415"/>
            <a:ext cx="700436" cy="378890"/>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産業</a:t>
            </a:r>
          </a:p>
        </p:txBody>
      </p:sp>
      <p:sp>
        <p:nvSpPr>
          <p:cNvPr id="164" name="角丸四角形 163"/>
          <p:cNvSpPr/>
          <p:nvPr/>
        </p:nvSpPr>
        <p:spPr>
          <a:xfrm>
            <a:off x="6328234" y="638385"/>
            <a:ext cx="836054" cy="177460"/>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23" name="グループ化 22"/>
          <p:cNvGrpSpPr/>
          <p:nvPr/>
        </p:nvGrpSpPr>
        <p:grpSpPr>
          <a:xfrm>
            <a:off x="2268221" y="590601"/>
            <a:ext cx="1057645" cy="246221"/>
            <a:chOff x="2685199" y="687549"/>
            <a:chExt cx="887706" cy="246221"/>
          </a:xfrm>
        </p:grpSpPr>
        <p:sp>
          <p:nvSpPr>
            <p:cNvPr id="175" name="角丸四角形 174"/>
            <p:cNvSpPr/>
            <p:nvPr/>
          </p:nvSpPr>
          <p:spPr>
            <a:xfrm>
              <a:off x="2859321" y="735470"/>
              <a:ext cx="648072" cy="188572"/>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2685199" y="687549"/>
              <a:ext cx="887706" cy="246221"/>
            </a:xfrm>
            <a:prstGeom prst="rect">
              <a:avLst/>
            </a:prstGeom>
            <a:noFill/>
          </p:spPr>
          <p:txBody>
            <a:bodyPr wrap="square" rtlCol="0">
              <a:spAutoFit/>
            </a:bodyP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地区社協</a:t>
              </a:r>
            </a:p>
          </p:txBody>
        </p:sp>
      </p:grpSp>
      <p:sp>
        <p:nvSpPr>
          <p:cNvPr id="181" name="角丸四角形 180"/>
          <p:cNvSpPr/>
          <p:nvPr/>
        </p:nvSpPr>
        <p:spPr>
          <a:xfrm>
            <a:off x="2345762" y="5497601"/>
            <a:ext cx="792340" cy="2059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司法関係</a:t>
            </a:r>
          </a:p>
        </p:txBody>
      </p:sp>
      <p:sp>
        <p:nvSpPr>
          <p:cNvPr id="182" name="角丸四角形 181"/>
          <p:cNvSpPr/>
          <p:nvPr/>
        </p:nvSpPr>
        <p:spPr>
          <a:xfrm>
            <a:off x="5286040" y="4735327"/>
            <a:ext cx="841890" cy="151865"/>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住まい関係</a:t>
            </a:r>
          </a:p>
        </p:txBody>
      </p:sp>
      <p:sp>
        <p:nvSpPr>
          <p:cNvPr id="185" name="右矢印 184"/>
          <p:cNvSpPr/>
          <p:nvPr/>
        </p:nvSpPr>
        <p:spPr>
          <a:xfrm rot="12480000">
            <a:off x="3171946" y="5222634"/>
            <a:ext cx="174665" cy="193053"/>
          </a:xfrm>
          <a:prstGeom prst="rightArrow">
            <a:avLst/>
          </a:prstGeom>
          <a:solidFill>
            <a:srgbClr val="FFFF00"/>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186" name="右矢印 185"/>
          <p:cNvSpPr/>
          <p:nvPr/>
        </p:nvSpPr>
        <p:spPr>
          <a:xfrm rot="18060000">
            <a:off x="5531199" y="5010390"/>
            <a:ext cx="155941" cy="227791"/>
          </a:xfrm>
          <a:prstGeom prst="rightArrow">
            <a:avLst/>
          </a:prstGeom>
          <a:solidFill>
            <a:srgbClr val="FFFF00"/>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86" name="角丸四角形 85"/>
          <p:cNvSpPr/>
          <p:nvPr/>
        </p:nvSpPr>
        <p:spPr>
          <a:xfrm>
            <a:off x="452888" y="6309320"/>
            <a:ext cx="8572536" cy="263090"/>
          </a:xfrm>
          <a:prstGeom prst="roundRect">
            <a:avLst>
              <a:gd name="adj" fmla="val 0"/>
            </a:avLst>
          </a:prstGeom>
          <a:solidFill>
            <a:srgbClr val="B9EDFF"/>
          </a:solidFill>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dirty="0">
                <a:solidFill>
                  <a:prstClr val="black"/>
                </a:solidFill>
                <a:latin typeface="HG丸ｺﾞｼｯｸM-PRO" panose="020F0600000000000000" pitchFamily="50" charset="-128"/>
                <a:ea typeface="HG丸ｺﾞｼｯｸM-PRO" panose="020F0600000000000000" pitchFamily="50" charset="-128"/>
              </a:rPr>
              <a:t>市町村</a:t>
            </a:r>
          </a:p>
        </p:txBody>
      </p:sp>
      <p:sp>
        <p:nvSpPr>
          <p:cNvPr id="133" name="角丸四角形 132"/>
          <p:cNvSpPr/>
          <p:nvPr/>
        </p:nvSpPr>
        <p:spPr>
          <a:xfrm>
            <a:off x="6376062" y="4082447"/>
            <a:ext cx="1499395" cy="664512"/>
          </a:xfrm>
          <a:prstGeom prst="roundRect">
            <a:avLst>
              <a:gd name="adj" fmla="val 6836"/>
            </a:avLst>
          </a:prstGeom>
          <a:solidFill>
            <a:schemeClr val="accent6">
              <a:lumMod val="40000"/>
              <a:lumOff val="60000"/>
            </a:schemeClr>
          </a:solidFill>
          <a:ln w="50800"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19" tIns="45709" rIns="91419" bIns="45709" rtlCol="0" anchor="ctr"/>
          <a:lstStyle/>
          <a:p>
            <a:pPr algn="ct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市町村における</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総合的な</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相談支援体制作り</a:t>
            </a:r>
          </a:p>
        </p:txBody>
      </p:sp>
      <p:sp>
        <p:nvSpPr>
          <p:cNvPr id="4" name="テキスト ボックス 3"/>
          <p:cNvSpPr txBox="1"/>
          <p:nvPr/>
        </p:nvSpPr>
        <p:spPr>
          <a:xfrm>
            <a:off x="2830311" y="4191442"/>
            <a:ext cx="1771635" cy="430887"/>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sz="1100" b="1" dirty="0">
                <a:solidFill>
                  <a:prstClr val="black"/>
                </a:solidFill>
                <a:latin typeface="ＭＳ Ｐゴシック"/>
                <a:ea typeface="ＭＳ Ｐゴシック"/>
              </a:rPr>
              <a:t>明らかになったニーズに、</a:t>
            </a:r>
            <a:endParaRPr lang="en-US" altLang="ja-JP" sz="1100" b="1" dirty="0">
              <a:solidFill>
                <a:prstClr val="black"/>
              </a:solidFill>
              <a:latin typeface="ＭＳ Ｐゴシック"/>
              <a:ea typeface="ＭＳ Ｐゴシック"/>
            </a:endParaRPr>
          </a:p>
          <a:p>
            <a:pPr algn="ctr" fontAlgn="auto">
              <a:spcBef>
                <a:spcPts val="0"/>
              </a:spcBef>
              <a:spcAft>
                <a:spcPts val="0"/>
              </a:spcAft>
            </a:pPr>
            <a:r>
              <a:rPr lang="ja-JP" altLang="en-US" sz="1100" b="1" dirty="0">
                <a:solidFill>
                  <a:prstClr val="black"/>
                </a:solidFill>
                <a:latin typeface="ＭＳ Ｐゴシック"/>
                <a:ea typeface="ＭＳ Ｐゴシック"/>
              </a:rPr>
              <a:t>寄り添いつつ、つなぐ</a:t>
            </a:r>
          </a:p>
        </p:txBody>
      </p:sp>
      <p:sp>
        <p:nvSpPr>
          <p:cNvPr id="15" name="テキスト ボックス 14"/>
          <p:cNvSpPr txBox="1"/>
          <p:nvPr/>
        </p:nvSpPr>
        <p:spPr>
          <a:xfrm>
            <a:off x="4997228" y="4248887"/>
            <a:ext cx="1026842" cy="261610"/>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sz="1100" b="1" dirty="0">
                <a:solidFill>
                  <a:prstClr val="black"/>
                </a:solidFill>
                <a:latin typeface="ＭＳ Ｐゴシック"/>
                <a:ea typeface="ＭＳ Ｐゴシック"/>
              </a:rPr>
              <a:t>バックアップ</a:t>
            </a:r>
          </a:p>
        </p:txBody>
      </p:sp>
      <p:sp>
        <p:nvSpPr>
          <p:cNvPr id="114" name="角丸四角形 113"/>
          <p:cNvSpPr/>
          <p:nvPr/>
        </p:nvSpPr>
        <p:spPr>
          <a:xfrm>
            <a:off x="8103378" y="3995727"/>
            <a:ext cx="700434" cy="378890"/>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交通</a:t>
            </a:r>
          </a:p>
        </p:txBody>
      </p:sp>
      <p:sp>
        <p:nvSpPr>
          <p:cNvPr id="115" name="角丸四角形 114"/>
          <p:cNvSpPr/>
          <p:nvPr/>
        </p:nvSpPr>
        <p:spPr>
          <a:xfrm>
            <a:off x="937587" y="4242004"/>
            <a:ext cx="685641" cy="357688"/>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土木</a:t>
            </a:r>
          </a:p>
        </p:txBody>
      </p:sp>
      <p:grpSp>
        <p:nvGrpSpPr>
          <p:cNvPr id="126" name="グループ化 125"/>
          <p:cNvGrpSpPr/>
          <p:nvPr/>
        </p:nvGrpSpPr>
        <p:grpSpPr>
          <a:xfrm>
            <a:off x="6059829" y="1526268"/>
            <a:ext cx="878665" cy="246221"/>
            <a:chOff x="1468741" y="-1170"/>
            <a:chExt cx="951887" cy="341589"/>
          </a:xfrm>
        </p:grpSpPr>
        <p:sp>
          <p:nvSpPr>
            <p:cNvPr id="127" name="角丸四角形 126"/>
            <p:cNvSpPr/>
            <p:nvPr/>
          </p:nvSpPr>
          <p:spPr>
            <a:xfrm>
              <a:off x="1480976" y="39483"/>
              <a:ext cx="648072" cy="261609"/>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0" name="テキスト ボックス 129"/>
            <p:cNvSpPr txBox="1"/>
            <p:nvPr/>
          </p:nvSpPr>
          <p:spPr>
            <a:xfrm>
              <a:off x="1468741" y="-1170"/>
              <a:ext cx="951887" cy="341589"/>
            </a:xfrm>
            <a:prstGeom prst="rect">
              <a:avLst/>
            </a:prstGeom>
            <a:noFill/>
          </p:spPr>
          <p:txBody>
            <a:bodyPr wrap="square" rtlCol="0">
              <a:spAutoFit/>
            </a:bodyPr>
            <a:lstStyle/>
            <a:p>
              <a:pP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老人ｸﾗﾌﾞ</a:t>
              </a:r>
            </a:p>
          </p:txBody>
        </p:sp>
      </p:grpSp>
      <p:sp>
        <p:nvSpPr>
          <p:cNvPr id="51" name="角丸四角形 50"/>
          <p:cNvSpPr/>
          <p:nvPr/>
        </p:nvSpPr>
        <p:spPr>
          <a:xfrm>
            <a:off x="716821" y="5338046"/>
            <a:ext cx="1426354" cy="1223072"/>
          </a:xfrm>
          <a:prstGeom prst="round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fontAlgn="auto">
              <a:spcBef>
                <a:spcPts val="0"/>
              </a:spcBef>
              <a:spcAft>
                <a:spcPts val="0"/>
              </a:spcAft>
            </a:pPr>
            <a:r>
              <a:rPr lang="en-US" altLang="ja-JP" sz="1050" dirty="0">
                <a:solidFill>
                  <a:prstClr val="black"/>
                </a:solidFill>
                <a:latin typeface="HG丸ｺﾞｼｯｸM-PRO" panose="020F0600000000000000" pitchFamily="50" charset="-128"/>
                <a:ea typeface="HG丸ｺﾞｼｯｸM-PRO" panose="020F0600000000000000" pitchFamily="50" charset="-128"/>
              </a:rPr>
              <a:t>DV</a:t>
            </a:r>
            <a:r>
              <a:rPr lang="ja-JP" altLang="en-US" sz="1050" dirty="0">
                <a:solidFill>
                  <a:prstClr val="black"/>
                </a:solidFill>
                <a:latin typeface="HG丸ｺﾞｼｯｸM-PRO" panose="020F0600000000000000" pitchFamily="50" charset="-128"/>
                <a:ea typeface="HG丸ｺﾞｼｯｸM-PRO" panose="020F0600000000000000" pitchFamily="50" charset="-128"/>
              </a:rPr>
              <a:t>や触法、医療的ケアを要する子どもや難病患者など、身近な圏域で対応しがたい、もしくは本人が望まない課題にも留意。</a:t>
            </a:r>
          </a:p>
        </p:txBody>
      </p:sp>
      <p:sp>
        <p:nvSpPr>
          <p:cNvPr id="19" name="円/楕円 18"/>
          <p:cNvSpPr/>
          <p:nvPr/>
        </p:nvSpPr>
        <p:spPr>
          <a:xfrm>
            <a:off x="3071150" y="2206943"/>
            <a:ext cx="3412435" cy="493426"/>
          </a:xfrm>
          <a:prstGeom prst="ellipse">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131" name="下矢印 130"/>
          <p:cNvSpPr/>
          <p:nvPr/>
        </p:nvSpPr>
        <p:spPr>
          <a:xfrm rot="16200000">
            <a:off x="4628670" y="2016742"/>
            <a:ext cx="337593" cy="380427"/>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154" name="下矢印 153"/>
          <p:cNvSpPr/>
          <p:nvPr/>
        </p:nvSpPr>
        <p:spPr>
          <a:xfrm rot="5400000">
            <a:off x="4604819" y="2500626"/>
            <a:ext cx="337593" cy="380427"/>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grpSp>
        <p:nvGrpSpPr>
          <p:cNvPr id="45" name="グループ化 44"/>
          <p:cNvGrpSpPr/>
          <p:nvPr/>
        </p:nvGrpSpPr>
        <p:grpSpPr>
          <a:xfrm>
            <a:off x="677775" y="3097523"/>
            <a:ext cx="931141" cy="363810"/>
            <a:chOff x="8785068" y="2476142"/>
            <a:chExt cx="1008736" cy="363810"/>
          </a:xfrm>
        </p:grpSpPr>
        <p:sp>
          <p:nvSpPr>
            <p:cNvPr id="152" name="角丸四角形 151"/>
            <p:cNvSpPr/>
            <p:nvPr/>
          </p:nvSpPr>
          <p:spPr>
            <a:xfrm>
              <a:off x="8904389" y="2476142"/>
              <a:ext cx="758808" cy="363810"/>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8785068" y="2504684"/>
              <a:ext cx="1008736" cy="276999"/>
            </a:xfrm>
            <a:prstGeom prst="rect">
              <a:avLst/>
            </a:prstGeom>
            <a:noFill/>
          </p:spPr>
          <p:txBody>
            <a:bodyPr wrap="square" rtlCol="0">
              <a:spAutoFit/>
            </a:bodyPr>
            <a:lstStyle/>
            <a:p>
              <a:pPr algn="ctr" fontAlgn="auto">
                <a:spcBef>
                  <a:spcPts val="0"/>
                </a:spcBef>
                <a:spcAft>
                  <a:spcPts val="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農林水産</a:t>
              </a:r>
            </a:p>
          </p:txBody>
        </p:sp>
      </p:grpSp>
      <p:grpSp>
        <p:nvGrpSpPr>
          <p:cNvPr id="156" name="グループ化 155"/>
          <p:cNvGrpSpPr/>
          <p:nvPr/>
        </p:nvGrpSpPr>
        <p:grpSpPr>
          <a:xfrm>
            <a:off x="7830696" y="5004373"/>
            <a:ext cx="931141" cy="363810"/>
            <a:chOff x="8795991" y="2476142"/>
            <a:chExt cx="1008736" cy="363810"/>
          </a:xfrm>
        </p:grpSpPr>
        <p:sp>
          <p:nvSpPr>
            <p:cNvPr id="157" name="角丸四角形 156"/>
            <p:cNvSpPr/>
            <p:nvPr/>
          </p:nvSpPr>
          <p:spPr>
            <a:xfrm>
              <a:off x="8904389" y="2476142"/>
              <a:ext cx="758808" cy="363810"/>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9" name="テキスト ボックス 158"/>
            <p:cNvSpPr txBox="1"/>
            <p:nvPr/>
          </p:nvSpPr>
          <p:spPr>
            <a:xfrm>
              <a:off x="8795991" y="2514172"/>
              <a:ext cx="1008736" cy="276999"/>
            </a:xfrm>
            <a:prstGeom prst="rect">
              <a:avLst/>
            </a:prstGeom>
            <a:noFill/>
          </p:spPr>
          <p:txBody>
            <a:bodyPr wrap="square" rtlCol="0">
              <a:spAutoFit/>
            </a:bodyPr>
            <a:lstStyle/>
            <a:p>
              <a:pPr algn="ctr" fontAlgn="auto">
                <a:spcBef>
                  <a:spcPts val="0"/>
                </a:spcBef>
                <a:spcAft>
                  <a:spcPts val="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都市計画</a:t>
              </a:r>
            </a:p>
          </p:txBody>
        </p:sp>
      </p:grpSp>
      <p:grpSp>
        <p:nvGrpSpPr>
          <p:cNvPr id="160" name="グループ化 159"/>
          <p:cNvGrpSpPr/>
          <p:nvPr/>
        </p:nvGrpSpPr>
        <p:grpSpPr>
          <a:xfrm>
            <a:off x="787917" y="858584"/>
            <a:ext cx="1183681" cy="363810"/>
            <a:chOff x="8501140" y="2476142"/>
            <a:chExt cx="1282321" cy="363810"/>
          </a:xfrm>
        </p:grpSpPr>
        <p:sp>
          <p:nvSpPr>
            <p:cNvPr id="161" name="角丸四角形 160"/>
            <p:cNvSpPr/>
            <p:nvPr/>
          </p:nvSpPr>
          <p:spPr>
            <a:xfrm>
              <a:off x="8652281" y="2476142"/>
              <a:ext cx="1010916" cy="363810"/>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2" name="テキスト ボックス 161"/>
            <p:cNvSpPr txBox="1"/>
            <p:nvPr/>
          </p:nvSpPr>
          <p:spPr>
            <a:xfrm>
              <a:off x="8501140" y="2503540"/>
              <a:ext cx="1282321" cy="276999"/>
            </a:xfrm>
            <a:prstGeom prst="rect">
              <a:avLst/>
            </a:prstGeom>
            <a:noFill/>
          </p:spPr>
          <p:txBody>
            <a:bodyPr wrap="square" rtlCol="0">
              <a:spAutoFit/>
            </a:bodyPr>
            <a:lstStyle/>
            <a:p>
              <a:pPr algn="ctr" fontAlgn="auto">
                <a:spcBef>
                  <a:spcPts val="0"/>
                </a:spcBef>
                <a:spcAft>
                  <a:spcPts val="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まちおこし</a:t>
              </a:r>
            </a:p>
          </p:txBody>
        </p:sp>
      </p:grpSp>
      <p:sp>
        <p:nvSpPr>
          <p:cNvPr id="168" name="下矢印 167"/>
          <p:cNvSpPr/>
          <p:nvPr/>
        </p:nvSpPr>
        <p:spPr>
          <a:xfrm>
            <a:off x="3017377" y="2077018"/>
            <a:ext cx="199407" cy="652537"/>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170" name="下矢印 169"/>
          <p:cNvSpPr/>
          <p:nvPr/>
        </p:nvSpPr>
        <p:spPr>
          <a:xfrm rot="10800000">
            <a:off x="3406381" y="2034639"/>
            <a:ext cx="189064" cy="682200"/>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29" name="円/楕円 28"/>
          <p:cNvSpPr/>
          <p:nvPr/>
        </p:nvSpPr>
        <p:spPr>
          <a:xfrm>
            <a:off x="2173986" y="2888993"/>
            <a:ext cx="5186330" cy="1292354"/>
          </a:xfrm>
          <a:prstGeom prst="ellipse">
            <a:avLst/>
          </a:prstGeom>
          <a:solidFill>
            <a:srgbClr val="ABDFFF">
              <a:alpha val="69804"/>
            </a:srgbClr>
          </a:solidFill>
          <a:ln w="41275" cmpd="thickThin">
            <a:solidFill>
              <a:schemeClr val="tx1">
                <a:lumMod val="75000"/>
                <a:lumOff val="25000"/>
              </a:schemeClr>
            </a:solidFill>
          </a:ln>
          <a:scene3d>
            <a:camera prst="orthographicFront">
              <a:rot lat="30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93" name="角丸四角形 92"/>
          <p:cNvSpPr/>
          <p:nvPr/>
        </p:nvSpPr>
        <p:spPr>
          <a:xfrm>
            <a:off x="3371244" y="3359884"/>
            <a:ext cx="2800131" cy="406050"/>
          </a:xfrm>
          <a:prstGeom prst="roundRect">
            <a:avLst>
              <a:gd name="adj" fmla="val 6836"/>
            </a:avLst>
          </a:prstGeom>
          <a:solidFill>
            <a:schemeClr val="accent6">
              <a:lumMod val="40000"/>
              <a:lumOff val="60000"/>
            </a:schemeClr>
          </a:solidFill>
          <a:ln w="50800"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19" tIns="45709" rIns="91419" bIns="45709" rtlCol="0" anchor="ctr"/>
          <a:lstStyle/>
          <a:p>
            <a:pPr algn="ct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住民が主体的に地域課題を把握して解決を試みる体制づくりを支援する</a:t>
            </a:r>
          </a:p>
        </p:txBody>
      </p:sp>
      <p:grpSp>
        <p:nvGrpSpPr>
          <p:cNvPr id="14" name="グループ化 13"/>
          <p:cNvGrpSpPr/>
          <p:nvPr/>
        </p:nvGrpSpPr>
        <p:grpSpPr>
          <a:xfrm>
            <a:off x="2465761" y="2785723"/>
            <a:ext cx="4249757" cy="358107"/>
            <a:chOff x="-3543944" y="3987926"/>
            <a:chExt cx="2545943" cy="368301"/>
          </a:xfrm>
        </p:grpSpPr>
        <p:sp>
          <p:nvSpPr>
            <p:cNvPr id="109" name="大かっこ 108"/>
            <p:cNvSpPr/>
            <p:nvPr/>
          </p:nvSpPr>
          <p:spPr>
            <a:xfrm>
              <a:off x="-3543944" y="3987926"/>
              <a:ext cx="745744" cy="368301"/>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複合課題の丸ごと</a:t>
              </a:r>
            </a:p>
          </p:txBody>
        </p:sp>
        <p:sp>
          <p:nvSpPr>
            <p:cNvPr id="128" name="大かっこ 127"/>
            <p:cNvSpPr/>
            <p:nvPr/>
          </p:nvSpPr>
          <p:spPr>
            <a:xfrm>
              <a:off x="-2623404" y="3996349"/>
              <a:ext cx="714963" cy="312247"/>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世帯の</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丸ごと</a:t>
              </a:r>
            </a:p>
          </p:txBody>
        </p:sp>
        <p:sp>
          <p:nvSpPr>
            <p:cNvPr id="129" name="大かっこ 128"/>
            <p:cNvSpPr/>
            <p:nvPr/>
          </p:nvSpPr>
          <p:spPr>
            <a:xfrm>
              <a:off x="-1719775" y="3996348"/>
              <a:ext cx="721774" cy="335756"/>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とりあえず</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の</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丸ごと</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112" name="テキスト ボックス 111"/>
          <p:cNvSpPr txBox="1"/>
          <p:nvPr/>
        </p:nvSpPr>
        <p:spPr>
          <a:xfrm>
            <a:off x="3498489" y="2251589"/>
            <a:ext cx="765594" cy="276999"/>
          </a:xfrm>
          <a:prstGeom prst="rect">
            <a:avLst/>
          </a:prstGeom>
          <a:noFill/>
        </p:spPr>
        <p:txBody>
          <a:bodyPr wrap="square" lIns="91419" tIns="45709" rIns="91419" bIns="45709" rtlCol="0">
            <a:spAutoFit/>
          </a:bodyPr>
          <a:lstStyle/>
          <a:p>
            <a:pP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解決</a:t>
            </a:r>
          </a:p>
        </p:txBody>
      </p:sp>
      <p:pic>
        <p:nvPicPr>
          <p:cNvPr id="3074" name="Picture 2" descr="https://sozai-good.com/img/214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6556" y="2877549"/>
            <a:ext cx="522139" cy="596814"/>
          </a:xfrm>
          <a:prstGeom prst="rect">
            <a:avLst/>
          </a:prstGeom>
          <a:noFill/>
          <a:extLst>
            <a:ext uri="{909E8E84-426E-40dd-AFC4-6F175D3DCCD1}">
              <a14:hiddenFill xmlns="" xmlns:a14="http://schemas.microsoft.com/office/drawing/2010/main">
                <a:solidFill>
                  <a:srgbClr val="FFFFFF"/>
                </a:solidFill>
              </a14:hiddenFill>
            </a:ext>
          </a:extLst>
        </p:spPr>
      </p:pic>
      <p:sp>
        <p:nvSpPr>
          <p:cNvPr id="136" name="下矢印 135"/>
          <p:cNvSpPr/>
          <p:nvPr/>
        </p:nvSpPr>
        <p:spPr>
          <a:xfrm rot="10800000">
            <a:off x="6049586" y="2049892"/>
            <a:ext cx="189064" cy="682200"/>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54" name="テキスト ボックス 53"/>
          <p:cNvSpPr txBox="1"/>
          <p:nvPr/>
        </p:nvSpPr>
        <p:spPr>
          <a:xfrm>
            <a:off x="2188762" y="2142041"/>
            <a:ext cx="1059749" cy="461643"/>
          </a:xfrm>
          <a:prstGeom prst="rect">
            <a:avLst/>
          </a:prstGeom>
          <a:noFill/>
        </p:spPr>
        <p:txBody>
          <a:bodyPr wrap="square" lIns="91419" tIns="45709" rIns="91419" bIns="45709" rtlCol="0">
            <a:spAutoFit/>
          </a:bodyPr>
          <a:lstStyle/>
          <a:p>
            <a:pP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課題把握</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受け止め</a:t>
            </a:r>
          </a:p>
        </p:txBody>
      </p:sp>
      <p:sp>
        <p:nvSpPr>
          <p:cNvPr id="137" name="下矢印 136"/>
          <p:cNvSpPr/>
          <p:nvPr/>
        </p:nvSpPr>
        <p:spPr>
          <a:xfrm>
            <a:off x="6454107" y="2077018"/>
            <a:ext cx="199407" cy="652537"/>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140" name="テキスト ボックス 139"/>
          <p:cNvSpPr txBox="1"/>
          <p:nvPr/>
        </p:nvSpPr>
        <p:spPr>
          <a:xfrm>
            <a:off x="5682226" y="2264945"/>
            <a:ext cx="1469276" cy="276977"/>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地域の基盤づくり</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29" name="Picture 5" descr="仲の良い会社のイラスト">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26688" y="4510497"/>
            <a:ext cx="709063" cy="487008"/>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線吹き出し 2 33"/>
          <p:cNvSpPr/>
          <p:nvPr/>
        </p:nvSpPr>
        <p:spPr>
          <a:xfrm>
            <a:off x="8248227" y="6326123"/>
            <a:ext cx="328788" cy="429511"/>
          </a:xfrm>
          <a:prstGeom prst="callout2">
            <a:avLst>
              <a:gd name="adj1" fmla="val -13713"/>
              <a:gd name="adj2" fmla="val -259954"/>
              <a:gd name="adj3" fmla="val -18599"/>
              <a:gd name="adj4" fmla="val -520238"/>
              <a:gd name="adj5" fmla="val -158900"/>
              <a:gd name="adj6" fmla="val -838461"/>
            </a:avLst>
          </a:prstGeom>
          <a:noFill/>
          <a:ln w="12700">
            <a:solidFill>
              <a:schemeClr val="accent1">
                <a:shade val="50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dirty="0">
              <a:solidFill>
                <a:prstClr val="white"/>
              </a:solidFill>
            </a:endParaRPr>
          </a:p>
        </p:txBody>
      </p:sp>
      <p:sp>
        <p:nvSpPr>
          <p:cNvPr id="138" name="左右矢印 137"/>
          <p:cNvSpPr/>
          <p:nvPr/>
        </p:nvSpPr>
        <p:spPr>
          <a:xfrm>
            <a:off x="1778592" y="1799409"/>
            <a:ext cx="214096" cy="550077"/>
          </a:xfrm>
          <a:prstGeom prst="leftRightArrow">
            <a:avLst>
              <a:gd name="adj1" fmla="val 43209"/>
              <a:gd name="adj2" fmla="val 40608"/>
            </a:avLst>
          </a:prstGeom>
          <a:solidFill>
            <a:srgbClr val="C6F7AB"/>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141" name="左右矢印 140"/>
          <p:cNvSpPr/>
          <p:nvPr/>
        </p:nvSpPr>
        <p:spPr>
          <a:xfrm>
            <a:off x="7723657" y="2946826"/>
            <a:ext cx="214096" cy="550077"/>
          </a:xfrm>
          <a:prstGeom prst="leftRightArrow">
            <a:avLst>
              <a:gd name="adj1" fmla="val 43209"/>
              <a:gd name="adj2" fmla="val 40608"/>
            </a:avLst>
          </a:prstGeom>
          <a:solidFill>
            <a:srgbClr val="C6F7AB"/>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142" name="左右矢印 141"/>
          <p:cNvSpPr/>
          <p:nvPr/>
        </p:nvSpPr>
        <p:spPr>
          <a:xfrm>
            <a:off x="7321431" y="1818827"/>
            <a:ext cx="214096" cy="550077"/>
          </a:xfrm>
          <a:prstGeom prst="leftRightArrow">
            <a:avLst>
              <a:gd name="adj1" fmla="val 43209"/>
              <a:gd name="adj2" fmla="val 40608"/>
            </a:avLst>
          </a:prstGeom>
          <a:solidFill>
            <a:srgbClr val="C6F7AB"/>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143" name="左右矢印 142"/>
          <p:cNvSpPr/>
          <p:nvPr/>
        </p:nvSpPr>
        <p:spPr>
          <a:xfrm>
            <a:off x="1711758" y="4575084"/>
            <a:ext cx="214096" cy="550077"/>
          </a:xfrm>
          <a:prstGeom prst="leftRightArrow">
            <a:avLst>
              <a:gd name="adj1" fmla="val 43209"/>
              <a:gd name="adj2" fmla="val 40608"/>
            </a:avLst>
          </a:prstGeom>
          <a:solidFill>
            <a:srgbClr val="C6F7AB"/>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144" name="左右矢印 143"/>
          <p:cNvSpPr/>
          <p:nvPr/>
        </p:nvSpPr>
        <p:spPr>
          <a:xfrm>
            <a:off x="1646494" y="2911391"/>
            <a:ext cx="214096" cy="550077"/>
          </a:xfrm>
          <a:prstGeom prst="leftRightArrow">
            <a:avLst>
              <a:gd name="adj1" fmla="val 43209"/>
              <a:gd name="adj2" fmla="val 40608"/>
            </a:avLst>
          </a:prstGeom>
          <a:solidFill>
            <a:srgbClr val="C6F7AB"/>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a:solidFill>
                <a:prstClr val="white"/>
              </a:solidFill>
            </a:endParaRPr>
          </a:p>
        </p:txBody>
      </p:sp>
      <p:sp>
        <p:nvSpPr>
          <p:cNvPr id="145" name="左右矢印 144"/>
          <p:cNvSpPr/>
          <p:nvPr/>
        </p:nvSpPr>
        <p:spPr>
          <a:xfrm>
            <a:off x="7438102" y="4981927"/>
            <a:ext cx="214096" cy="550077"/>
          </a:xfrm>
          <a:prstGeom prst="leftRightArrow">
            <a:avLst>
              <a:gd name="adj1" fmla="val 43209"/>
              <a:gd name="adj2" fmla="val 40608"/>
            </a:avLst>
          </a:prstGeom>
          <a:solidFill>
            <a:srgbClr val="C6F7AB"/>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b="1" dirty="0">
              <a:solidFill>
                <a:prstClr val="white"/>
              </a:solidFill>
            </a:endParaRPr>
          </a:p>
        </p:txBody>
      </p:sp>
      <p:grpSp>
        <p:nvGrpSpPr>
          <p:cNvPr id="132" name="グループ化 131"/>
          <p:cNvGrpSpPr/>
          <p:nvPr/>
        </p:nvGrpSpPr>
        <p:grpSpPr>
          <a:xfrm>
            <a:off x="2143160" y="5018569"/>
            <a:ext cx="1090967" cy="251776"/>
            <a:chOff x="5793618" y="1369061"/>
            <a:chExt cx="1095542" cy="222662"/>
          </a:xfrm>
        </p:grpSpPr>
        <p:sp>
          <p:nvSpPr>
            <p:cNvPr id="134" name="角丸四角形 133"/>
            <p:cNvSpPr/>
            <p:nvPr/>
          </p:nvSpPr>
          <p:spPr>
            <a:xfrm>
              <a:off x="5910834" y="1380510"/>
              <a:ext cx="858368" cy="2112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46" name="テキスト ボックス 145"/>
            <p:cNvSpPr txBox="1"/>
            <p:nvPr/>
          </p:nvSpPr>
          <p:spPr>
            <a:xfrm>
              <a:off x="5793618" y="1369061"/>
              <a:ext cx="1095542" cy="217749"/>
            </a:xfrm>
            <a:prstGeom prst="rect">
              <a:avLst/>
            </a:prstGeom>
            <a:noFill/>
          </p:spPr>
          <p:txBody>
            <a:bodyPr wrap="square" rtlCol="0">
              <a:spAutoFit/>
            </a:bodyP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雇用･就労関係</a:t>
              </a:r>
            </a:p>
          </p:txBody>
        </p:sp>
      </p:grpSp>
      <p:sp>
        <p:nvSpPr>
          <p:cNvPr id="147" name="テキスト ボックス 146"/>
          <p:cNvSpPr txBox="1"/>
          <p:nvPr/>
        </p:nvSpPr>
        <p:spPr>
          <a:xfrm>
            <a:off x="867715" y="3488962"/>
            <a:ext cx="2760221" cy="615531"/>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sz="1000" b="1" dirty="0">
                <a:solidFill>
                  <a:prstClr val="black"/>
                </a:solidFill>
                <a:latin typeface="HG丸ｺﾞｼｯｸM-PRO" panose="020F0600000000000000" pitchFamily="50" charset="-128"/>
                <a:ea typeface="HG丸ｺﾞｼｯｸM-PRO" panose="020F0600000000000000" pitchFamily="50" charset="-128"/>
              </a:rPr>
              <a:t>「丸ごと」受け止める場</a:t>
            </a:r>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800" b="1" dirty="0">
                <a:solidFill>
                  <a:prstClr val="black"/>
                </a:solidFill>
                <a:latin typeface="HG丸ｺﾞｼｯｸM-PRO" panose="020F0600000000000000" pitchFamily="50" charset="-128"/>
                <a:ea typeface="HG丸ｺﾞｼｯｸM-PRO" panose="020F0600000000000000" pitchFamily="50" charset="-128"/>
              </a:rPr>
              <a:t>（地区社協、市区町村社協の地区担当、地域包括支援センター、相談支援事業所、地域子育て支援拠点、利用者支援事業、社会福祉法人、ＮＰＯ法人等）</a:t>
            </a:r>
          </a:p>
        </p:txBody>
      </p:sp>
      <p:sp>
        <p:nvSpPr>
          <p:cNvPr id="148" name="テキスト ボックス 147"/>
          <p:cNvSpPr txBox="1"/>
          <p:nvPr/>
        </p:nvSpPr>
        <p:spPr>
          <a:xfrm>
            <a:off x="3908663" y="4952748"/>
            <a:ext cx="1528785" cy="244178"/>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sz="1000" b="1" dirty="0">
                <a:solidFill>
                  <a:prstClr val="black"/>
                </a:solidFill>
                <a:latin typeface="HG丸ｺﾞｼｯｸM-PRO" panose="020F0600000000000000" pitchFamily="50" charset="-128"/>
                <a:ea typeface="HG丸ｺﾞｼｯｸM-PRO" panose="020F0600000000000000" pitchFamily="50" charset="-128"/>
              </a:rPr>
              <a:t>協働の中核を担う人</a:t>
            </a:r>
          </a:p>
        </p:txBody>
      </p:sp>
      <p:sp>
        <p:nvSpPr>
          <p:cNvPr id="22" name="テキスト ボックス 21"/>
          <p:cNvSpPr txBox="1"/>
          <p:nvPr/>
        </p:nvSpPr>
        <p:spPr>
          <a:xfrm>
            <a:off x="6192240" y="3587427"/>
            <a:ext cx="1962373" cy="397711"/>
          </a:xfrm>
          <a:prstGeom prst="rect">
            <a:avLst/>
          </a:prstGeom>
          <a:noFill/>
        </p:spPr>
        <p:txBody>
          <a:bodyPr wrap="square" lIns="91419" tIns="45709" rIns="91419" bIns="45709" rtlCol="0">
            <a:spAutoFit/>
          </a:bodyPr>
          <a:lstStyle/>
          <a:p>
            <a:pPr fontAlgn="auto">
              <a:spcBef>
                <a:spcPts val="0"/>
              </a:spcBef>
              <a:spcAft>
                <a:spcPts val="0"/>
              </a:spcAft>
            </a:pPr>
            <a:r>
              <a:rPr lang="ja-JP" altLang="ja-JP" sz="1000" b="1" dirty="0">
                <a:solidFill>
                  <a:prstClr val="black"/>
                </a:solidFill>
                <a:latin typeface="HG丸ｺﾞｼｯｸM-PRO" panose="020F0600000000000000" pitchFamily="50" charset="-128"/>
                <a:ea typeface="HG丸ｺﾞｼｯｸM-PRO" panose="020F0600000000000000" pitchFamily="50" charset="-128"/>
              </a:rPr>
              <a:t>他人事を「我が事」に変えて</a:t>
            </a:r>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ja-JP" sz="1000" b="1" dirty="0">
                <a:solidFill>
                  <a:prstClr val="black"/>
                </a:solidFill>
                <a:latin typeface="HG丸ｺﾞｼｯｸM-PRO" panose="020F0600000000000000" pitchFamily="50" charset="-128"/>
                <a:ea typeface="HG丸ｺﾞｼｯｸM-PRO" panose="020F0600000000000000" pitchFamily="50" charset="-128"/>
              </a:rPr>
              <a:t>いくような働きかけをする</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機能</a:t>
            </a:r>
          </a:p>
        </p:txBody>
      </p:sp>
      <p:sp>
        <p:nvSpPr>
          <p:cNvPr id="16" name="テキスト ボックス 15"/>
          <p:cNvSpPr txBox="1"/>
          <p:nvPr/>
        </p:nvSpPr>
        <p:spPr>
          <a:xfrm>
            <a:off x="7615690" y="784888"/>
            <a:ext cx="1077675" cy="276977"/>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防犯・防災</a:t>
            </a:r>
          </a:p>
        </p:txBody>
      </p:sp>
      <p:sp>
        <p:nvSpPr>
          <p:cNvPr id="149" name="テキスト ボックス 148"/>
          <p:cNvSpPr txBox="1"/>
          <p:nvPr/>
        </p:nvSpPr>
        <p:spPr>
          <a:xfrm>
            <a:off x="7766814" y="1768786"/>
            <a:ext cx="995037" cy="276999"/>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sz="1200" dirty="0">
                <a:solidFill>
                  <a:prstClr val="black"/>
                </a:solidFill>
                <a:latin typeface="HG丸ｺﾞｼｯｸM-PRO" panose="020F0600000000000000" pitchFamily="50" charset="-128"/>
                <a:ea typeface="HG丸ｺﾞｼｯｸM-PRO" panose="020F0600000000000000" pitchFamily="50" charset="-128"/>
              </a:rPr>
              <a:t>社会教育</a:t>
            </a:r>
          </a:p>
        </p:txBody>
      </p:sp>
      <p:sp>
        <p:nvSpPr>
          <p:cNvPr id="150" name="角丸四角形 149"/>
          <p:cNvSpPr/>
          <p:nvPr/>
        </p:nvSpPr>
        <p:spPr>
          <a:xfrm>
            <a:off x="2844140" y="1526177"/>
            <a:ext cx="598220" cy="188572"/>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2108263" y="888639"/>
            <a:ext cx="976227" cy="246221"/>
          </a:xfrm>
          <a:prstGeom prst="rect">
            <a:avLst/>
          </a:prstGeom>
          <a:noFill/>
        </p:spPr>
        <p:txBody>
          <a:bodyPr wrap="square" lIns="91419" tIns="45709" rIns="91419" bIns="45709" rtlCol="0">
            <a:spAutoFit/>
          </a:bodyPr>
          <a:lstStyle/>
          <a:p>
            <a:pP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ボランティア</a:t>
            </a:r>
          </a:p>
        </p:txBody>
      </p:sp>
      <p:sp>
        <p:nvSpPr>
          <p:cNvPr id="151" name="テキスト ボックス 150"/>
          <p:cNvSpPr txBox="1"/>
          <p:nvPr/>
        </p:nvSpPr>
        <p:spPr>
          <a:xfrm>
            <a:off x="2743646" y="1522695"/>
            <a:ext cx="793383" cy="400087"/>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企業・商店</a:t>
            </a:r>
          </a:p>
        </p:txBody>
      </p:sp>
      <p:sp>
        <p:nvSpPr>
          <p:cNvPr id="165" name="テキスト ボックス 164"/>
          <p:cNvSpPr txBox="1"/>
          <p:nvPr/>
        </p:nvSpPr>
        <p:spPr>
          <a:xfrm>
            <a:off x="3779912" y="1414838"/>
            <a:ext cx="1899378" cy="230810"/>
          </a:xfrm>
          <a:prstGeom prst="rect">
            <a:avLst/>
          </a:prstGeom>
          <a:noFill/>
        </p:spPr>
        <p:txBody>
          <a:bodyPr wrap="square" lIns="91419" tIns="45709" rIns="91419" bIns="45709" rtlCol="0">
            <a:spAutoFit/>
          </a:bodyPr>
          <a:lstStyle/>
          <a:p>
            <a:pPr algn="ctr" fontAlgn="auto">
              <a:spcBef>
                <a:spcPts val="0"/>
              </a:spcBef>
              <a:spcAft>
                <a:spcPts val="0"/>
              </a:spcAft>
            </a:pPr>
            <a:r>
              <a:rPr lang="ja-JP" altLang="en-US" sz="900" dirty="0">
                <a:solidFill>
                  <a:prstClr val="black"/>
                </a:solidFill>
                <a:latin typeface="HG丸ｺﾞｼｯｸM-PRO" panose="020F0600000000000000" pitchFamily="50" charset="-128"/>
                <a:ea typeface="HG丸ｺﾞｼｯｸM-PRO" panose="020F0600000000000000" pitchFamily="50" charset="-128"/>
              </a:rPr>
              <a:t>受け手　　　　 　　　　支え手</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6" name="テキスト ボックス 165"/>
          <p:cNvSpPr txBox="1"/>
          <p:nvPr/>
        </p:nvSpPr>
        <p:spPr>
          <a:xfrm>
            <a:off x="6275127" y="603968"/>
            <a:ext cx="976227" cy="246221"/>
          </a:xfrm>
          <a:prstGeom prst="rect">
            <a:avLst/>
          </a:prstGeom>
          <a:noFill/>
        </p:spPr>
        <p:txBody>
          <a:bodyPr wrap="square" lIns="91419" tIns="45709" rIns="91419" bIns="45709" rtlCol="0">
            <a:spAutoFit/>
          </a:bodyPr>
          <a:lstStyle/>
          <a:p>
            <a:pPr fontAlgn="auto">
              <a:spcBef>
                <a:spcPts val="0"/>
              </a:spcBef>
              <a:spcAft>
                <a:spcPts val="0"/>
              </a:spcAft>
            </a:pPr>
            <a:r>
              <a:rPr lang="ja-JP" altLang="en-US" sz="1000" dirty="0">
                <a:solidFill>
                  <a:prstClr val="black"/>
                </a:solidFill>
                <a:latin typeface="HG丸ｺﾞｼｯｸM-PRO" panose="020F0600000000000000" pitchFamily="50" charset="-128"/>
                <a:ea typeface="HG丸ｺﾞｼｯｸM-PRO" panose="020F0600000000000000" pitchFamily="50" charset="-128"/>
              </a:rPr>
              <a:t>社会福祉法人</a:t>
            </a:r>
          </a:p>
        </p:txBody>
      </p:sp>
      <p:cxnSp>
        <p:nvCxnSpPr>
          <p:cNvPr id="40" name="直線矢印コネクタ 39"/>
          <p:cNvCxnSpPr/>
          <p:nvPr/>
        </p:nvCxnSpPr>
        <p:spPr>
          <a:xfrm>
            <a:off x="4415528" y="1541821"/>
            <a:ext cx="67014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779295" y="2960702"/>
            <a:ext cx="664372" cy="369310"/>
          </a:xfrm>
          <a:prstGeom prst="rect">
            <a:avLst/>
          </a:prstGeom>
          <a:noFill/>
        </p:spPr>
        <p:txBody>
          <a:bodyPr wrap="square" lIns="91419" tIns="45709" rIns="91419" bIns="45709" rtlCol="0">
            <a:spAutoFit/>
          </a:bodyPr>
          <a:lstStyle/>
          <a:p>
            <a:pPr algn="ctr" fontAlgn="auto">
              <a:spcBef>
                <a:spcPts val="0"/>
              </a:spcBef>
              <a:spcAft>
                <a:spcPts val="0"/>
              </a:spcAft>
            </a:pPr>
            <a:r>
              <a:rPr lang="en-US" altLang="ja-JP" b="1" dirty="0">
                <a:solidFill>
                  <a:srgbClr val="FF0000"/>
                </a:solidFill>
                <a:latin typeface="Calibri"/>
                <a:ea typeface="ＭＳ Ｐゴシック"/>
              </a:rPr>
              <a:t>【</a:t>
            </a:r>
            <a:r>
              <a:rPr lang="ja-JP" altLang="en-US" b="1" dirty="0">
                <a:solidFill>
                  <a:srgbClr val="FF0000"/>
                </a:solidFill>
                <a:latin typeface="Calibri"/>
                <a:ea typeface="ＭＳ Ｐゴシック"/>
              </a:rPr>
              <a:t>１</a:t>
            </a:r>
            <a:r>
              <a:rPr lang="en-US" altLang="ja-JP" b="1" dirty="0">
                <a:solidFill>
                  <a:srgbClr val="FF0000"/>
                </a:solidFill>
                <a:latin typeface="Calibri"/>
                <a:ea typeface="ＭＳ Ｐゴシック"/>
              </a:rPr>
              <a:t>】</a:t>
            </a:r>
            <a:endParaRPr lang="ja-JP" altLang="en-US" b="1" dirty="0">
              <a:solidFill>
                <a:srgbClr val="FF0000"/>
              </a:solidFill>
              <a:latin typeface="Calibri"/>
              <a:ea typeface="ＭＳ Ｐゴシック"/>
            </a:endParaRPr>
          </a:p>
        </p:txBody>
      </p:sp>
      <p:sp>
        <p:nvSpPr>
          <p:cNvPr id="163" name="テキスト ボックス 162"/>
          <p:cNvSpPr txBox="1"/>
          <p:nvPr/>
        </p:nvSpPr>
        <p:spPr>
          <a:xfrm>
            <a:off x="2498111" y="3213544"/>
            <a:ext cx="664372" cy="369310"/>
          </a:xfrm>
          <a:prstGeom prst="rect">
            <a:avLst/>
          </a:prstGeom>
          <a:noFill/>
        </p:spPr>
        <p:txBody>
          <a:bodyPr wrap="square" lIns="91419" tIns="45709" rIns="91419" bIns="45709" rtlCol="0">
            <a:spAutoFit/>
          </a:bodyPr>
          <a:lstStyle/>
          <a:p>
            <a:pPr algn="ctr" fontAlgn="auto">
              <a:spcBef>
                <a:spcPts val="0"/>
              </a:spcBef>
              <a:spcAft>
                <a:spcPts val="0"/>
              </a:spcAft>
            </a:pPr>
            <a:r>
              <a:rPr lang="en-US" altLang="ja-JP" b="1" dirty="0">
                <a:solidFill>
                  <a:srgbClr val="FF0000"/>
                </a:solidFill>
                <a:latin typeface="Calibri"/>
                <a:ea typeface="ＭＳ Ｐゴシック"/>
              </a:rPr>
              <a:t>【</a:t>
            </a:r>
            <a:r>
              <a:rPr lang="ja-JP" altLang="en-US" b="1" dirty="0">
                <a:solidFill>
                  <a:srgbClr val="FF0000"/>
                </a:solidFill>
                <a:latin typeface="Calibri"/>
                <a:ea typeface="ＭＳ Ｐゴシック"/>
              </a:rPr>
              <a:t>２</a:t>
            </a:r>
            <a:r>
              <a:rPr lang="en-US" altLang="ja-JP" b="1" dirty="0">
                <a:solidFill>
                  <a:srgbClr val="FF0000"/>
                </a:solidFill>
                <a:latin typeface="Calibri"/>
                <a:ea typeface="ＭＳ Ｐゴシック"/>
              </a:rPr>
              <a:t>】</a:t>
            </a:r>
            <a:endParaRPr lang="ja-JP" altLang="en-US" b="1" dirty="0">
              <a:solidFill>
                <a:srgbClr val="FF0000"/>
              </a:solidFill>
              <a:latin typeface="Calibri"/>
              <a:ea typeface="ＭＳ Ｐゴシック"/>
            </a:endParaRPr>
          </a:p>
        </p:txBody>
      </p:sp>
      <p:sp>
        <p:nvSpPr>
          <p:cNvPr id="167" name="テキスト ボックス 166"/>
          <p:cNvSpPr txBox="1"/>
          <p:nvPr/>
        </p:nvSpPr>
        <p:spPr>
          <a:xfrm>
            <a:off x="4692359" y="4550525"/>
            <a:ext cx="664372" cy="369310"/>
          </a:xfrm>
          <a:prstGeom prst="rect">
            <a:avLst/>
          </a:prstGeom>
          <a:noFill/>
        </p:spPr>
        <p:txBody>
          <a:bodyPr wrap="square" lIns="91419" tIns="45709" rIns="91419" bIns="45709" rtlCol="0">
            <a:spAutoFit/>
          </a:bodyPr>
          <a:lstStyle/>
          <a:p>
            <a:pPr algn="ctr" fontAlgn="auto">
              <a:spcBef>
                <a:spcPts val="0"/>
              </a:spcBef>
              <a:spcAft>
                <a:spcPts val="0"/>
              </a:spcAft>
            </a:pPr>
            <a:r>
              <a:rPr lang="en-US" altLang="ja-JP" b="1" dirty="0">
                <a:solidFill>
                  <a:srgbClr val="FF0000"/>
                </a:solidFill>
                <a:latin typeface="Calibri"/>
                <a:ea typeface="ＭＳ Ｐゴシック"/>
              </a:rPr>
              <a:t>【</a:t>
            </a:r>
            <a:r>
              <a:rPr lang="ja-JP" altLang="en-US" b="1" dirty="0">
                <a:solidFill>
                  <a:srgbClr val="FF0000"/>
                </a:solidFill>
                <a:latin typeface="Calibri"/>
                <a:ea typeface="ＭＳ Ｐゴシック"/>
              </a:rPr>
              <a:t>３</a:t>
            </a:r>
            <a:r>
              <a:rPr lang="en-US" altLang="ja-JP" b="1" dirty="0">
                <a:solidFill>
                  <a:srgbClr val="FF0000"/>
                </a:solidFill>
                <a:latin typeface="Calibri"/>
                <a:ea typeface="ＭＳ Ｐゴシック"/>
              </a:rPr>
              <a:t>】</a:t>
            </a:r>
            <a:endParaRPr lang="ja-JP" altLang="en-US" b="1" dirty="0">
              <a:solidFill>
                <a:srgbClr val="FF0000"/>
              </a:solidFill>
              <a:latin typeface="Calibri"/>
              <a:ea typeface="ＭＳ Ｐゴシック"/>
            </a:endParaRPr>
          </a:p>
        </p:txBody>
      </p:sp>
      <p:pic>
        <p:nvPicPr>
          <p:cNvPr id="1038" name="Picture 14" descr="http://kids.wanpug.com/illust/illust280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68115" y="3028447"/>
            <a:ext cx="490835" cy="520316"/>
          </a:xfrm>
          <a:prstGeom prst="rect">
            <a:avLst/>
          </a:prstGeom>
          <a:noFill/>
          <a:extLst>
            <a:ext uri="{909E8E84-426E-40dd-AFC4-6F175D3DCCD1}">
              <a14:hiddenFill xmlns="" xmlns:a14="http://schemas.microsoft.com/office/drawing/2010/main">
                <a:solidFill>
                  <a:srgbClr val="FFFFFF"/>
                </a:solidFill>
              </a14:hiddenFill>
            </a:ext>
          </a:extLst>
        </p:spPr>
      </p:pic>
      <p:sp>
        <p:nvSpPr>
          <p:cNvPr id="139" name="Text Box 15"/>
          <p:cNvSpPr txBox="1">
            <a:spLocks noChangeArrowheads="1"/>
          </p:cNvSpPr>
          <p:nvPr/>
        </p:nvSpPr>
        <p:spPr bwMode="auto">
          <a:xfrm>
            <a:off x="78902"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8" name="スライド番号プレースホルダー 17"/>
          <p:cNvSpPr>
            <a:spLocks noGrp="1"/>
          </p:cNvSpPr>
          <p:nvPr>
            <p:ph type="sldNum" sz="quarter" idx="12"/>
          </p:nvPr>
        </p:nvSpPr>
        <p:spPr>
          <a:xfrm>
            <a:off x="7010620" y="6540779"/>
            <a:ext cx="2057400" cy="365125"/>
          </a:xfrm>
        </p:spPr>
        <p:txBody>
          <a:bodyPr/>
          <a:lstStyle/>
          <a:p>
            <a:pPr>
              <a:defRPr/>
            </a:pPr>
            <a:fld id="{F90A3C79-1AFD-481B-B685-7933BCD0898B}" type="slidenum">
              <a:rPr lang="en-US" altLang="ja-JP" smtClean="0"/>
              <a:pPr>
                <a:defRPr/>
              </a:pPr>
              <a:t>46</a:t>
            </a:fld>
            <a:endParaRPr lang="en-US" altLang="ja-JP" dirty="0"/>
          </a:p>
        </p:txBody>
      </p:sp>
    </p:spTree>
    <p:extLst>
      <p:ext uri="{BB962C8B-B14F-4D97-AF65-F5344CB8AC3E}">
        <p14:creationId xmlns:p14="http://schemas.microsoft.com/office/powerpoint/2010/main" val="1856611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線コネクタ 79"/>
          <p:cNvCxnSpPr/>
          <p:nvPr/>
        </p:nvCxnSpPr>
        <p:spPr>
          <a:xfrm>
            <a:off x="-412154" y="5563776"/>
            <a:ext cx="9859824"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80460" y="1479822"/>
            <a:ext cx="9728286"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346369" y="3416998"/>
            <a:ext cx="9859824"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8315" y="280499"/>
            <a:ext cx="400067" cy="1125830"/>
          </a:xfrm>
          <a:prstGeom prst="rect">
            <a:avLst/>
          </a:prstGeom>
        </p:spPr>
        <p:style>
          <a:lnRef idx="1">
            <a:schemeClr val="accent1"/>
          </a:lnRef>
          <a:fillRef idx="2">
            <a:schemeClr val="accent1"/>
          </a:fillRef>
          <a:effectRef idx="1">
            <a:schemeClr val="accent1"/>
          </a:effectRef>
          <a:fontRef idx="minor">
            <a:schemeClr val="dk1"/>
          </a:fontRef>
        </p:style>
        <p:txBody>
          <a:bodyPr vert="eaVert" wrap="square" lIns="91419" tIns="45709" rIns="91419" bIns="45709" rtlCol="0">
            <a:spAutoFit/>
          </a:bodyPr>
          <a:lstStyle/>
          <a:p>
            <a:pPr algn="ctr" fontAlgn="auto">
              <a:spcBef>
                <a:spcPts val="0"/>
              </a:spcBef>
              <a:spcAft>
                <a:spcPts val="0"/>
              </a:spcAft>
            </a:pPr>
            <a:r>
              <a:rPr lang="ja-JP" altLang="en-US" sz="1400" dirty="0">
                <a:solidFill>
                  <a:prstClr val="black"/>
                </a:solidFill>
                <a:latin typeface="ＭＳ Ｐゴシック"/>
              </a:rPr>
              <a:t>小地域</a:t>
            </a:r>
          </a:p>
        </p:txBody>
      </p:sp>
      <p:sp>
        <p:nvSpPr>
          <p:cNvPr id="11" name="テキスト ボックス 10"/>
          <p:cNvSpPr txBox="1"/>
          <p:nvPr/>
        </p:nvSpPr>
        <p:spPr>
          <a:xfrm>
            <a:off x="68315" y="3503332"/>
            <a:ext cx="400067" cy="1965967"/>
          </a:xfrm>
          <a:prstGeom prst="rect">
            <a:avLst/>
          </a:prstGeom>
        </p:spPr>
        <p:style>
          <a:lnRef idx="1">
            <a:schemeClr val="accent1"/>
          </a:lnRef>
          <a:fillRef idx="2">
            <a:schemeClr val="accent1"/>
          </a:fillRef>
          <a:effectRef idx="1">
            <a:schemeClr val="accent1"/>
          </a:effectRef>
          <a:fontRef idx="minor">
            <a:schemeClr val="dk1"/>
          </a:fontRef>
        </p:style>
        <p:txBody>
          <a:bodyPr vert="eaVert" wrap="square" lIns="91419" tIns="45709" rIns="91419" bIns="45709" rtlCol="0">
            <a:spAutoFit/>
          </a:bodyPr>
          <a:lstStyle/>
          <a:p>
            <a:pPr algn="ctr" fontAlgn="auto">
              <a:spcBef>
                <a:spcPts val="0"/>
              </a:spcBef>
              <a:spcAft>
                <a:spcPts val="0"/>
              </a:spcAft>
            </a:pPr>
            <a:r>
              <a:rPr lang="ja-JP" altLang="en-US" sz="1400" dirty="0">
                <a:solidFill>
                  <a:prstClr val="black"/>
                </a:solidFill>
                <a:latin typeface="ＭＳ Ｐゴシック"/>
              </a:rPr>
              <a:t>広域（市町村）</a:t>
            </a:r>
          </a:p>
        </p:txBody>
      </p:sp>
      <p:sp>
        <p:nvSpPr>
          <p:cNvPr id="58" name="テキスト ボックス 57"/>
          <p:cNvSpPr txBox="1"/>
          <p:nvPr/>
        </p:nvSpPr>
        <p:spPr>
          <a:xfrm>
            <a:off x="68315" y="1540180"/>
            <a:ext cx="400067" cy="1825723"/>
          </a:xfrm>
          <a:prstGeom prst="rect">
            <a:avLst/>
          </a:prstGeom>
        </p:spPr>
        <p:style>
          <a:lnRef idx="1">
            <a:schemeClr val="accent1"/>
          </a:lnRef>
          <a:fillRef idx="2">
            <a:schemeClr val="accent1"/>
          </a:fillRef>
          <a:effectRef idx="1">
            <a:schemeClr val="accent1"/>
          </a:effectRef>
          <a:fontRef idx="minor">
            <a:schemeClr val="dk1"/>
          </a:fontRef>
        </p:style>
        <p:txBody>
          <a:bodyPr vert="eaVert" wrap="square" lIns="91419" tIns="0" rIns="91419" bIns="0" rtlCol="0">
            <a:spAutoFit/>
          </a:bodyPr>
          <a:lstStyle/>
          <a:p>
            <a:pPr algn="ctr" fontAlgn="auto">
              <a:spcBef>
                <a:spcPts val="0"/>
              </a:spcBef>
              <a:spcAft>
                <a:spcPts val="0"/>
              </a:spcAft>
            </a:pPr>
            <a:r>
              <a:rPr lang="ja-JP" altLang="en-US" sz="1400" dirty="0">
                <a:solidFill>
                  <a:prstClr val="black"/>
                </a:solidFill>
                <a:latin typeface="ＭＳ Ｐゴシック"/>
              </a:rPr>
              <a:t>中地域（</a:t>
            </a:r>
            <a:r>
              <a:rPr lang="ja-JP" altLang="en-US" sz="1200" dirty="0">
                <a:solidFill>
                  <a:prstClr val="black"/>
                </a:solidFill>
                <a:latin typeface="ＭＳ Ｐゴシック"/>
              </a:rPr>
              <a:t>小･中学校区</a:t>
            </a:r>
            <a:r>
              <a:rPr lang="ja-JP" altLang="en-US" sz="1400" dirty="0">
                <a:solidFill>
                  <a:prstClr val="black"/>
                </a:solidFill>
                <a:latin typeface="ＭＳ Ｐゴシック"/>
              </a:rPr>
              <a:t>）</a:t>
            </a:r>
          </a:p>
        </p:txBody>
      </p:sp>
      <p:sp>
        <p:nvSpPr>
          <p:cNvPr id="122" name="角丸四角形 121"/>
          <p:cNvSpPr/>
          <p:nvPr/>
        </p:nvSpPr>
        <p:spPr>
          <a:xfrm>
            <a:off x="2482839" y="1995122"/>
            <a:ext cx="484326" cy="3016409"/>
          </a:xfrm>
          <a:prstGeom prst="roundRect">
            <a:avLst>
              <a:gd name="adj" fmla="val 8881"/>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vert="eaVert" lIns="0" tIns="0" rIns="0" bIns="0" rtlCol="0" anchor="ctr"/>
          <a:lstStyle/>
          <a:p>
            <a:pPr algn="ctr" fontAlgn="auto">
              <a:spcBef>
                <a:spcPts val="0"/>
              </a:spcBef>
              <a:spcAft>
                <a:spcPts val="0"/>
              </a:spcAft>
            </a:pPr>
            <a:r>
              <a:rPr lang="ja-JP" altLang="en-US" sz="1400" dirty="0">
                <a:solidFill>
                  <a:prstClr val="black"/>
                </a:solidFill>
                <a:latin typeface="ＭＳ Ｐゴシック"/>
              </a:rPr>
              <a:t>地域包括支援センター（高齢）</a:t>
            </a:r>
            <a:endParaRPr lang="en-US" altLang="ja-JP" sz="1400" dirty="0">
              <a:solidFill>
                <a:prstClr val="black"/>
              </a:solidFill>
              <a:latin typeface="ＭＳ Ｐゴシック"/>
            </a:endParaRPr>
          </a:p>
          <a:p>
            <a:pPr algn="ctr" fontAlgn="auto">
              <a:spcBef>
                <a:spcPts val="0"/>
              </a:spcBef>
              <a:spcAft>
                <a:spcPts val="0"/>
              </a:spcAft>
            </a:pPr>
            <a:endParaRPr lang="ja-JP" altLang="en-US" sz="1400" dirty="0">
              <a:solidFill>
                <a:prstClr val="black"/>
              </a:solidFill>
              <a:latin typeface="ＭＳ Ｐゴシック"/>
            </a:endParaRPr>
          </a:p>
        </p:txBody>
      </p:sp>
      <p:sp>
        <p:nvSpPr>
          <p:cNvPr id="127" name="角丸四角形 126"/>
          <p:cNvSpPr/>
          <p:nvPr/>
        </p:nvSpPr>
        <p:spPr>
          <a:xfrm>
            <a:off x="1231439" y="280499"/>
            <a:ext cx="262637" cy="3085394"/>
          </a:xfrm>
          <a:prstGeom prst="roundRect">
            <a:avLst/>
          </a:prstGeom>
          <a:ln/>
        </p:spPr>
        <p:style>
          <a:lnRef idx="2">
            <a:schemeClr val="dk1"/>
          </a:lnRef>
          <a:fillRef idx="1">
            <a:schemeClr val="lt1"/>
          </a:fillRef>
          <a:effectRef idx="0">
            <a:schemeClr val="dk1"/>
          </a:effectRef>
          <a:fontRef idx="minor">
            <a:schemeClr val="dk1"/>
          </a:fontRef>
        </p:style>
        <p:txBody>
          <a:bodyPr vert="eaVert" lIns="91419" tIns="45709" rIns="91419" bIns="45709" rtlCol="0" anchor="ctr" anchorCtr="0"/>
          <a:lstStyle/>
          <a:p>
            <a:pPr fontAlgn="auto">
              <a:spcBef>
                <a:spcPts val="0"/>
              </a:spcBef>
              <a:spcAft>
                <a:spcPts val="0"/>
              </a:spcAft>
            </a:pPr>
            <a:r>
              <a:rPr lang="ja-JP" altLang="en-US" sz="1400" dirty="0">
                <a:solidFill>
                  <a:prstClr val="black"/>
                </a:solidFill>
                <a:latin typeface="ＭＳ Ｐゴシック"/>
              </a:rPr>
              <a:t>　　　　地区社協　　　　</a:t>
            </a:r>
          </a:p>
        </p:txBody>
      </p:sp>
      <p:sp>
        <p:nvSpPr>
          <p:cNvPr id="128" name="角丸四角形 127"/>
          <p:cNvSpPr/>
          <p:nvPr/>
        </p:nvSpPr>
        <p:spPr>
          <a:xfrm>
            <a:off x="3003745" y="1995128"/>
            <a:ext cx="398814" cy="3527771"/>
          </a:xfrm>
          <a:prstGeom prst="roundRect">
            <a:avLst>
              <a:gd name="adj" fmla="val 6358"/>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vert="eaVert" lIns="35991" tIns="45709" rIns="35991" bIns="45709" rtlCol="0" anchor="ctr"/>
          <a:lstStyle/>
          <a:p>
            <a:pPr algn="ctr" fontAlgn="auto">
              <a:spcBef>
                <a:spcPts val="0"/>
              </a:spcBef>
              <a:spcAft>
                <a:spcPts val="0"/>
              </a:spcAft>
            </a:pPr>
            <a:r>
              <a:rPr lang="ja-JP" altLang="en-US" sz="1400" dirty="0">
                <a:solidFill>
                  <a:prstClr val="black"/>
                </a:solidFill>
                <a:latin typeface="ＭＳ Ｐゴシック"/>
              </a:rPr>
              <a:t>生活支援コーディネーター（高齢）</a:t>
            </a:r>
            <a:endParaRPr lang="en-US" altLang="ja-JP" sz="1400" dirty="0">
              <a:solidFill>
                <a:prstClr val="black"/>
              </a:solidFill>
              <a:latin typeface="ＭＳ Ｐゴシック"/>
            </a:endParaRPr>
          </a:p>
          <a:p>
            <a:pPr fontAlgn="auto">
              <a:spcBef>
                <a:spcPts val="0"/>
              </a:spcBef>
              <a:spcAft>
                <a:spcPts val="0"/>
              </a:spcAft>
            </a:pPr>
            <a:r>
              <a:rPr lang="ja-JP" altLang="en-US" sz="1100" dirty="0">
                <a:solidFill>
                  <a:prstClr val="black"/>
                </a:solidFill>
                <a:latin typeface="ＭＳ Ｐゴシック"/>
              </a:rPr>
              <a:t>　　　　第２層　　　　　　　　　第１層</a:t>
            </a:r>
            <a:endParaRPr lang="ja-JP" altLang="en-US" sz="1400" dirty="0">
              <a:solidFill>
                <a:prstClr val="black"/>
              </a:solidFill>
              <a:latin typeface="ＭＳ Ｐゴシック"/>
            </a:endParaRPr>
          </a:p>
        </p:txBody>
      </p:sp>
      <p:sp>
        <p:nvSpPr>
          <p:cNvPr id="129" name="角丸四角形 128"/>
          <p:cNvSpPr/>
          <p:nvPr/>
        </p:nvSpPr>
        <p:spPr>
          <a:xfrm>
            <a:off x="517403" y="265085"/>
            <a:ext cx="666962" cy="1190826"/>
          </a:xfrm>
          <a:prstGeom prst="roundRect">
            <a:avLst/>
          </a:prstGeom>
          <a:ln/>
        </p:spPr>
        <p:style>
          <a:lnRef idx="2">
            <a:schemeClr val="dk1"/>
          </a:lnRef>
          <a:fillRef idx="1">
            <a:schemeClr val="lt1"/>
          </a:fillRef>
          <a:effectRef idx="0">
            <a:schemeClr val="dk1"/>
          </a:effectRef>
          <a:fontRef idx="minor">
            <a:schemeClr val="dk1"/>
          </a:fontRef>
        </p:style>
        <p:txBody>
          <a:bodyPr vert="eaVert" lIns="35991" tIns="45709" rIns="35991" bIns="45709" rtlCol="0" anchor="ctr"/>
          <a:lstStyle/>
          <a:p>
            <a:pPr algn="ctr" fontAlgn="auto">
              <a:spcBef>
                <a:spcPts val="600"/>
              </a:spcBef>
              <a:spcAft>
                <a:spcPts val="0"/>
              </a:spcAft>
            </a:pPr>
            <a:r>
              <a:rPr lang="ja-JP" altLang="en-US" sz="1400" dirty="0">
                <a:solidFill>
                  <a:prstClr val="black"/>
                </a:solidFill>
                <a:latin typeface="ＭＳ Ｐゴシック"/>
              </a:rPr>
              <a:t>自治会</a:t>
            </a:r>
            <a:endParaRPr lang="en-US" altLang="ja-JP" sz="1400" dirty="0">
              <a:solidFill>
                <a:prstClr val="black"/>
              </a:solidFill>
              <a:latin typeface="ＭＳ Ｐゴシック"/>
            </a:endParaRPr>
          </a:p>
          <a:p>
            <a:pPr algn="ctr" fontAlgn="auto">
              <a:spcBef>
                <a:spcPts val="600"/>
              </a:spcBef>
              <a:spcAft>
                <a:spcPts val="0"/>
              </a:spcAft>
            </a:pPr>
            <a:endParaRPr lang="en-US" altLang="ja-JP" sz="1400" dirty="0">
              <a:solidFill>
                <a:prstClr val="black"/>
              </a:solidFill>
              <a:latin typeface="ＭＳ Ｐゴシック"/>
            </a:endParaRPr>
          </a:p>
        </p:txBody>
      </p:sp>
      <p:sp>
        <p:nvSpPr>
          <p:cNvPr id="132" name="角丸四角形 131"/>
          <p:cNvSpPr/>
          <p:nvPr/>
        </p:nvSpPr>
        <p:spPr>
          <a:xfrm>
            <a:off x="2038128" y="261891"/>
            <a:ext cx="881932" cy="1182413"/>
          </a:xfrm>
          <a:prstGeom prst="roundRect">
            <a:avLst>
              <a:gd name="adj" fmla="val 7034"/>
            </a:avLst>
          </a:prstGeom>
          <a:ln/>
        </p:spPr>
        <p:style>
          <a:lnRef idx="2">
            <a:schemeClr val="dk1"/>
          </a:lnRef>
          <a:fillRef idx="1">
            <a:schemeClr val="lt1"/>
          </a:fillRef>
          <a:effectRef idx="0">
            <a:schemeClr val="dk1"/>
          </a:effectRef>
          <a:fontRef idx="minor">
            <a:schemeClr val="dk1"/>
          </a:fontRef>
        </p:style>
        <p:txBody>
          <a:bodyPr vert="eaVert" lIns="91419" tIns="45709" rIns="91419" bIns="45709" rtlCol="0" anchor="ctr"/>
          <a:lstStyle/>
          <a:p>
            <a:pPr indent="-457092" algn="ctr" fontAlgn="auto">
              <a:spcBef>
                <a:spcPts val="600"/>
              </a:spcBef>
              <a:spcAft>
                <a:spcPts val="0"/>
              </a:spcAft>
            </a:pPr>
            <a:r>
              <a:rPr lang="ja-JP" altLang="en-US" sz="1400" dirty="0">
                <a:solidFill>
                  <a:prstClr val="black"/>
                </a:solidFill>
                <a:latin typeface="ＭＳ Ｐゴシック"/>
              </a:rPr>
              <a:t>民生・</a:t>
            </a:r>
            <a:endParaRPr lang="en-US" altLang="ja-JP" sz="1400" dirty="0">
              <a:solidFill>
                <a:prstClr val="black"/>
              </a:solidFill>
              <a:latin typeface="ＭＳ Ｐゴシック"/>
            </a:endParaRPr>
          </a:p>
          <a:p>
            <a:pPr indent="-457092" algn="ctr" fontAlgn="auto">
              <a:spcBef>
                <a:spcPts val="600"/>
              </a:spcBef>
              <a:spcAft>
                <a:spcPts val="0"/>
              </a:spcAft>
            </a:pPr>
            <a:r>
              <a:rPr lang="ja-JP" altLang="en-US" sz="1400" dirty="0">
                <a:solidFill>
                  <a:prstClr val="black"/>
                </a:solidFill>
                <a:latin typeface="ＭＳ Ｐゴシック"/>
              </a:rPr>
              <a:t>児童委員</a:t>
            </a:r>
            <a:endParaRPr lang="en-US" altLang="ja-JP" sz="1400" dirty="0">
              <a:solidFill>
                <a:prstClr val="black"/>
              </a:solidFill>
              <a:latin typeface="ＭＳ Ｐゴシック"/>
            </a:endParaRPr>
          </a:p>
          <a:p>
            <a:pPr indent="-457092" algn="ctr" fontAlgn="auto">
              <a:spcBef>
                <a:spcPts val="600"/>
              </a:spcBef>
              <a:spcAft>
                <a:spcPts val="0"/>
              </a:spcAft>
            </a:pPr>
            <a:endParaRPr lang="en-US" altLang="ja-JP" sz="1400" dirty="0">
              <a:solidFill>
                <a:prstClr val="black"/>
              </a:solidFill>
              <a:latin typeface="ＭＳ Ｐゴシック"/>
            </a:endParaRPr>
          </a:p>
        </p:txBody>
      </p:sp>
      <p:sp>
        <p:nvSpPr>
          <p:cNvPr id="124" name="角丸四角形 123"/>
          <p:cNvSpPr/>
          <p:nvPr/>
        </p:nvSpPr>
        <p:spPr>
          <a:xfrm>
            <a:off x="3450258" y="1914168"/>
            <a:ext cx="699571" cy="1855483"/>
          </a:xfrm>
          <a:prstGeom prst="roundRect">
            <a:avLst>
              <a:gd name="adj" fmla="val 6051"/>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vert="eaVert" lIns="91419" tIns="45709" rIns="91419" bIns="45709" rtlCol="0" anchor="t" anchorCtr="0"/>
          <a:lstStyle/>
          <a:p>
            <a:pPr algn="ctr" fontAlgn="auto">
              <a:spcBef>
                <a:spcPts val="0"/>
              </a:spcBef>
              <a:spcAft>
                <a:spcPts val="0"/>
              </a:spcAft>
            </a:pPr>
            <a:r>
              <a:rPr lang="ja-JP" altLang="en-US" sz="1400" dirty="0">
                <a:solidFill>
                  <a:prstClr val="black"/>
                </a:solidFill>
                <a:latin typeface="ＭＳ Ｐゴシック"/>
              </a:rPr>
              <a:t>相談支援事業所</a:t>
            </a:r>
            <a:endParaRPr lang="en-US" altLang="ja-JP" sz="1400" dirty="0">
              <a:solidFill>
                <a:prstClr val="black"/>
              </a:solidFill>
              <a:latin typeface="ＭＳ Ｐゴシック"/>
            </a:endParaRPr>
          </a:p>
          <a:p>
            <a:pPr algn="ctr" fontAlgn="auto">
              <a:spcBef>
                <a:spcPts val="0"/>
              </a:spcBef>
              <a:spcAft>
                <a:spcPts val="0"/>
              </a:spcAft>
            </a:pPr>
            <a:r>
              <a:rPr lang="ja-JP" altLang="en-US" sz="1400" dirty="0">
                <a:solidFill>
                  <a:prstClr val="black"/>
                </a:solidFill>
                <a:latin typeface="ＭＳ Ｐゴシック"/>
              </a:rPr>
              <a:t>（障害）</a:t>
            </a:r>
          </a:p>
        </p:txBody>
      </p:sp>
      <p:sp>
        <p:nvSpPr>
          <p:cNvPr id="126" name="角丸四角形 125"/>
          <p:cNvSpPr/>
          <p:nvPr/>
        </p:nvSpPr>
        <p:spPr>
          <a:xfrm>
            <a:off x="832613" y="3503343"/>
            <a:ext cx="672096" cy="2007467"/>
          </a:xfrm>
          <a:prstGeom prst="roundRect">
            <a:avLst>
              <a:gd name="adj" fmla="val 11689"/>
            </a:avLst>
          </a:prstGeom>
          <a:ln/>
        </p:spPr>
        <p:style>
          <a:lnRef idx="2">
            <a:schemeClr val="dk1"/>
          </a:lnRef>
          <a:fillRef idx="1">
            <a:schemeClr val="lt1"/>
          </a:fillRef>
          <a:effectRef idx="0">
            <a:schemeClr val="dk1"/>
          </a:effectRef>
          <a:fontRef idx="minor">
            <a:schemeClr val="dk1"/>
          </a:fontRef>
        </p:style>
        <p:txBody>
          <a:bodyPr vert="eaVert" lIns="91419" tIns="45709" rIns="91419" bIns="45709" rtlCol="0" anchor="t"/>
          <a:lstStyle/>
          <a:p>
            <a:pPr algn="ctr" fontAlgn="auto">
              <a:spcBef>
                <a:spcPts val="0"/>
              </a:spcBef>
              <a:spcAft>
                <a:spcPts val="0"/>
              </a:spcAft>
            </a:pPr>
            <a:r>
              <a:rPr lang="ja-JP" altLang="en-US" sz="1400" dirty="0">
                <a:solidFill>
                  <a:prstClr val="black"/>
                </a:solidFill>
                <a:latin typeface="ＭＳ Ｐゴシック"/>
              </a:rPr>
              <a:t>市町村社協</a:t>
            </a:r>
            <a:endParaRPr lang="en-US" altLang="ja-JP" sz="1400" dirty="0">
              <a:solidFill>
                <a:prstClr val="black"/>
              </a:solidFill>
              <a:latin typeface="ＭＳ Ｐゴシック"/>
            </a:endParaRPr>
          </a:p>
        </p:txBody>
      </p:sp>
      <p:sp>
        <p:nvSpPr>
          <p:cNvPr id="120" name="テキスト ボックス 119"/>
          <p:cNvSpPr txBox="1"/>
          <p:nvPr/>
        </p:nvSpPr>
        <p:spPr>
          <a:xfrm>
            <a:off x="68315" y="5569330"/>
            <a:ext cx="400067" cy="1024928"/>
          </a:xfrm>
          <a:prstGeom prst="rect">
            <a:avLst/>
          </a:prstGeom>
        </p:spPr>
        <p:style>
          <a:lnRef idx="1">
            <a:schemeClr val="accent1"/>
          </a:lnRef>
          <a:fillRef idx="2">
            <a:schemeClr val="accent1"/>
          </a:fillRef>
          <a:effectRef idx="1">
            <a:schemeClr val="accent1"/>
          </a:effectRef>
          <a:fontRef idx="minor">
            <a:schemeClr val="dk1"/>
          </a:fontRef>
        </p:style>
        <p:txBody>
          <a:bodyPr vert="eaVert" wrap="square" lIns="91419" tIns="45709" rIns="91419" bIns="45709" rtlCol="0">
            <a:spAutoFit/>
          </a:bodyPr>
          <a:lstStyle/>
          <a:p>
            <a:pPr algn="ctr" fontAlgn="auto">
              <a:spcBef>
                <a:spcPts val="0"/>
              </a:spcBef>
              <a:spcAft>
                <a:spcPts val="0"/>
              </a:spcAft>
            </a:pPr>
            <a:r>
              <a:rPr lang="ja-JP" altLang="en-US" sz="1400" dirty="0">
                <a:solidFill>
                  <a:prstClr val="black"/>
                </a:solidFill>
                <a:latin typeface="ＭＳ Ｐゴシック"/>
              </a:rPr>
              <a:t>都道府県</a:t>
            </a:r>
          </a:p>
        </p:txBody>
      </p:sp>
      <p:sp>
        <p:nvSpPr>
          <p:cNvPr id="123" name="角丸四角形 122"/>
          <p:cNvSpPr/>
          <p:nvPr/>
        </p:nvSpPr>
        <p:spPr>
          <a:xfrm>
            <a:off x="2482091" y="5623549"/>
            <a:ext cx="1277614" cy="967354"/>
          </a:xfrm>
          <a:prstGeom prst="roundRect">
            <a:avLst/>
          </a:prstGeom>
          <a:solidFill>
            <a:srgbClr val="FFFF99"/>
          </a:solidFill>
          <a:ln/>
        </p:spPr>
        <p:style>
          <a:lnRef idx="2">
            <a:schemeClr val="dk1"/>
          </a:lnRef>
          <a:fillRef idx="1">
            <a:schemeClr val="lt1"/>
          </a:fillRef>
          <a:effectRef idx="0">
            <a:schemeClr val="dk1"/>
          </a:effectRef>
          <a:fontRef idx="minor">
            <a:schemeClr val="dk1"/>
          </a:fontRef>
        </p:style>
        <p:txBody>
          <a:bodyPr lIns="35991" tIns="45709" rIns="35991" bIns="45709" rtlCol="0" anchor="t"/>
          <a:lstStyle/>
          <a:p>
            <a:pPr algn="ctr" fontAlgn="auto">
              <a:spcBef>
                <a:spcPts val="0"/>
              </a:spcBef>
              <a:spcAft>
                <a:spcPts val="0"/>
              </a:spcAft>
            </a:pPr>
            <a:r>
              <a:rPr lang="ja-JP" altLang="en-US" sz="1400" dirty="0">
                <a:solidFill>
                  <a:prstClr val="black"/>
                </a:solidFill>
                <a:latin typeface="ＭＳ Ｐゴシック"/>
              </a:rPr>
              <a:t>難病相談</a:t>
            </a:r>
            <a:endParaRPr lang="en-US" altLang="ja-JP" sz="1400" dirty="0">
              <a:solidFill>
                <a:prstClr val="black"/>
              </a:solidFill>
              <a:latin typeface="ＭＳ Ｐゴシック"/>
            </a:endParaRPr>
          </a:p>
          <a:p>
            <a:pPr algn="ctr" fontAlgn="auto">
              <a:spcBef>
                <a:spcPts val="0"/>
              </a:spcBef>
              <a:spcAft>
                <a:spcPts val="0"/>
              </a:spcAft>
            </a:pPr>
            <a:r>
              <a:rPr lang="ja-JP" altLang="en-US" sz="1400" dirty="0">
                <a:solidFill>
                  <a:prstClr val="black"/>
                </a:solidFill>
                <a:latin typeface="ＭＳ Ｐゴシック"/>
              </a:rPr>
              <a:t>支援センター</a:t>
            </a:r>
          </a:p>
        </p:txBody>
      </p:sp>
      <p:sp>
        <p:nvSpPr>
          <p:cNvPr id="64" name="タイトル 1"/>
          <p:cNvSpPr txBox="1">
            <a:spLocks/>
          </p:cNvSpPr>
          <p:nvPr/>
        </p:nvSpPr>
        <p:spPr>
          <a:xfrm>
            <a:off x="162782" y="-4908"/>
            <a:ext cx="9144000" cy="341311"/>
          </a:xfrm>
          <a:prstGeom prst="rect">
            <a:avLst/>
          </a:prstGeom>
        </p:spPr>
        <p:txBody>
          <a:bodyPr vert="horz" lIns="91419" tIns="45709" rIns="91419" bIns="45709"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1800" dirty="0">
                <a:solidFill>
                  <a:sysClr val="windowText" lastClr="000000"/>
                </a:solidFill>
              </a:rPr>
              <a:t>地域力強化をとりまく様々な資源</a:t>
            </a:r>
          </a:p>
        </p:txBody>
      </p:sp>
      <p:sp>
        <p:nvSpPr>
          <p:cNvPr id="66" name="角丸四角形 65"/>
          <p:cNvSpPr/>
          <p:nvPr/>
        </p:nvSpPr>
        <p:spPr>
          <a:xfrm>
            <a:off x="8548448" y="260648"/>
            <a:ext cx="551909" cy="6333625"/>
          </a:xfrm>
          <a:prstGeom prst="roundRect">
            <a:avLst>
              <a:gd name="adj" fmla="val 11748"/>
            </a:avLst>
          </a:prstGeom>
          <a:ln/>
        </p:spPr>
        <p:style>
          <a:lnRef idx="2">
            <a:schemeClr val="dk1"/>
          </a:lnRef>
          <a:fillRef idx="1">
            <a:schemeClr val="lt1"/>
          </a:fillRef>
          <a:effectRef idx="0">
            <a:schemeClr val="dk1"/>
          </a:effectRef>
          <a:fontRef idx="minor">
            <a:schemeClr val="dk1"/>
          </a:fontRef>
        </p:style>
        <p:txBody>
          <a:bodyPr vert="eaVert" lIns="91419" tIns="45709" rIns="91419" bIns="45709" rtlCol="0" anchor="ctr"/>
          <a:lstStyle/>
          <a:p>
            <a:pPr fontAlgn="auto">
              <a:spcBef>
                <a:spcPts val="0"/>
              </a:spcBef>
              <a:spcAft>
                <a:spcPts val="0"/>
              </a:spcAft>
            </a:pP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400" dirty="0">
                <a:solidFill>
                  <a:prstClr val="black"/>
                </a:solidFill>
                <a:latin typeface="ＭＳ ゴシック" panose="020B0609070205080204" pitchFamily="49" charset="-128"/>
                <a:ea typeface="ＭＳ ゴシック" panose="020B0609070205080204" pitchFamily="49" charset="-128"/>
              </a:rPr>
              <a:t>社会福祉法人</a:t>
            </a: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400" dirty="0">
                <a:solidFill>
                  <a:prstClr val="black"/>
                </a:solidFill>
                <a:latin typeface="ＭＳ ゴシック" panose="020B0609070205080204" pitchFamily="49" charset="-128"/>
                <a:ea typeface="ＭＳ ゴシック" panose="020B0609070205080204" pitchFamily="49" charset="-128"/>
              </a:rPr>
              <a:t>ボランティア</a:t>
            </a: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400" dirty="0">
                <a:solidFill>
                  <a:prstClr val="black"/>
                </a:solidFill>
                <a:latin typeface="ＭＳ ゴシック" panose="020B0609070205080204" pitchFamily="49" charset="-128"/>
                <a:ea typeface="ＭＳ ゴシック" panose="020B0609070205080204" pitchFamily="49" charset="-128"/>
              </a:rPr>
              <a:t>ＮＰＯ、協同組合、共同募金　等</a:t>
            </a:r>
            <a:r>
              <a:rPr lang="ja-JP" altLang="en-US" sz="1200" dirty="0">
                <a:solidFill>
                  <a:prstClr val="black"/>
                </a:solidFill>
                <a:latin typeface="ＭＳ ゴシック" panose="020B0609070205080204" pitchFamily="49" charset="-128"/>
                <a:ea typeface="ＭＳ ゴシック" panose="020B0609070205080204" pitchFamily="49" charset="-128"/>
              </a:rPr>
              <a:t>　</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fontAlgn="auto">
              <a:spcBef>
                <a:spcPts val="0"/>
              </a:spcBef>
              <a:spcAft>
                <a:spcPts val="0"/>
              </a:spcAft>
            </a:pPr>
            <a:endParaRPr lang="ja-JP" altLang="en-US" sz="1000" dirty="0">
              <a:solidFill>
                <a:prstClr val="black"/>
              </a:solidFill>
              <a:latin typeface="ＭＳ 明朝" panose="02020609040205080304" pitchFamily="17" charset="-128"/>
              <a:ea typeface="ＭＳ 明朝" panose="02020609040205080304" pitchFamily="17" charset="-128"/>
            </a:endParaRPr>
          </a:p>
        </p:txBody>
      </p:sp>
      <p:sp>
        <p:nvSpPr>
          <p:cNvPr id="72" name="角丸四角形 71"/>
          <p:cNvSpPr/>
          <p:nvPr/>
        </p:nvSpPr>
        <p:spPr>
          <a:xfrm>
            <a:off x="1562388" y="265085"/>
            <a:ext cx="436148" cy="2342717"/>
          </a:xfrm>
          <a:prstGeom prst="roundRect">
            <a:avLst>
              <a:gd name="adj" fmla="val 13883"/>
            </a:avLst>
          </a:prstGeom>
          <a:ln/>
        </p:spPr>
        <p:style>
          <a:lnRef idx="2">
            <a:schemeClr val="dk1"/>
          </a:lnRef>
          <a:fillRef idx="1">
            <a:schemeClr val="lt1"/>
          </a:fillRef>
          <a:effectRef idx="0">
            <a:schemeClr val="dk1"/>
          </a:effectRef>
          <a:fontRef idx="minor">
            <a:schemeClr val="dk1"/>
          </a:fontRef>
        </p:style>
        <p:txBody>
          <a:bodyPr vert="eaVert" lIns="91419" tIns="45709" rIns="91419" bIns="45709" rtlCol="0" anchor="ctr"/>
          <a:lstStyle/>
          <a:p>
            <a:pPr fontAlgn="auto">
              <a:spcBef>
                <a:spcPts val="0"/>
              </a:spcBef>
              <a:spcAft>
                <a:spcPts val="0"/>
              </a:spcAft>
            </a:pPr>
            <a:r>
              <a:rPr lang="ja-JP" altLang="en-US" sz="1400" dirty="0">
                <a:solidFill>
                  <a:prstClr val="black"/>
                </a:solidFill>
                <a:latin typeface="ＭＳ Ｐゴシック"/>
              </a:rPr>
              <a:t>地域運営組織 </a:t>
            </a:r>
          </a:p>
        </p:txBody>
      </p:sp>
      <p:sp>
        <p:nvSpPr>
          <p:cNvPr id="73" name="角丸四角形 72"/>
          <p:cNvSpPr/>
          <p:nvPr/>
        </p:nvSpPr>
        <p:spPr>
          <a:xfrm>
            <a:off x="6368619" y="4178557"/>
            <a:ext cx="395849" cy="1894653"/>
          </a:xfrm>
          <a:prstGeom prst="roundRect">
            <a:avLst>
              <a:gd name="adj" fmla="val 9311"/>
            </a:avLst>
          </a:prstGeom>
          <a:solidFill>
            <a:srgbClr val="FFCCFF"/>
          </a:solidFill>
          <a:ln/>
        </p:spPr>
        <p:style>
          <a:lnRef idx="2">
            <a:schemeClr val="dk1"/>
          </a:lnRef>
          <a:fillRef idx="1">
            <a:schemeClr val="lt1"/>
          </a:fillRef>
          <a:effectRef idx="0">
            <a:schemeClr val="dk1"/>
          </a:effectRef>
          <a:fontRef idx="minor">
            <a:schemeClr val="dk1"/>
          </a:fontRef>
        </p:style>
        <p:txBody>
          <a:bodyPr vert="eaVert" lIns="91419" tIns="45709" rIns="91419" bIns="45709" rtlCol="0" anchor="ctr"/>
          <a:lstStyle/>
          <a:p>
            <a:pPr fontAlgn="auto">
              <a:spcBef>
                <a:spcPts val="0"/>
              </a:spcBef>
              <a:spcAft>
                <a:spcPts val="0"/>
              </a:spcAft>
            </a:pPr>
            <a:r>
              <a:rPr lang="ja-JP" altLang="en-US" sz="1400" dirty="0">
                <a:solidFill>
                  <a:prstClr val="black"/>
                </a:solidFill>
                <a:latin typeface="ＭＳ Ｐゴシック"/>
              </a:rPr>
              <a:t>福祉事務所</a:t>
            </a:r>
          </a:p>
        </p:txBody>
      </p:sp>
      <p:sp>
        <p:nvSpPr>
          <p:cNvPr id="74" name="角丸四角形 73"/>
          <p:cNvSpPr/>
          <p:nvPr/>
        </p:nvSpPr>
        <p:spPr>
          <a:xfrm>
            <a:off x="6801254" y="4178557"/>
            <a:ext cx="669029" cy="1894653"/>
          </a:xfrm>
          <a:prstGeom prst="roundRect">
            <a:avLst>
              <a:gd name="adj" fmla="val 11991"/>
            </a:avLst>
          </a:prstGeom>
          <a:solidFill>
            <a:srgbClr val="FFCCFF"/>
          </a:solidFill>
          <a:ln/>
        </p:spPr>
        <p:style>
          <a:lnRef idx="2">
            <a:schemeClr val="dk1"/>
          </a:lnRef>
          <a:fillRef idx="1">
            <a:schemeClr val="lt1"/>
          </a:fillRef>
          <a:effectRef idx="0">
            <a:schemeClr val="dk1"/>
          </a:effectRef>
          <a:fontRef idx="minor">
            <a:schemeClr val="dk1"/>
          </a:fontRef>
        </p:style>
        <p:txBody>
          <a:bodyPr vert="eaVert" lIns="91419" tIns="45709" rIns="91419" bIns="45709" rtlCol="0" anchor="t"/>
          <a:lstStyle/>
          <a:p>
            <a:pPr fontAlgn="auto">
              <a:spcBef>
                <a:spcPts val="0"/>
              </a:spcBef>
              <a:spcAft>
                <a:spcPts val="0"/>
              </a:spcAft>
            </a:pPr>
            <a:r>
              <a:rPr lang="ja-JP" altLang="en-US" sz="1400" dirty="0">
                <a:solidFill>
                  <a:prstClr val="black"/>
                </a:solidFill>
                <a:latin typeface="ＭＳ Ｐゴシック"/>
              </a:rPr>
              <a:t>自立相談支援機関（生活困窮者）</a:t>
            </a:r>
          </a:p>
        </p:txBody>
      </p:sp>
      <p:sp>
        <p:nvSpPr>
          <p:cNvPr id="5" name="角丸四角形 4"/>
          <p:cNvSpPr/>
          <p:nvPr/>
        </p:nvSpPr>
        <p:spPr>
          <a:xfrm>
            <a:off x="4634910" y="3465237"/>
            <a:ext cx="631226" cy="2040011"/>
          </a:xfrm>
          <a:prstGeom prst="roundRect">
            <a:avLst>
              <a:gd name="adj" fmla="val 8223"/>
            </a:avLst>
          </a:prstGeom>
          <a:solidFill>
            <a:srgbClr val="D0EAB4"/>
          </a:solidFill>
          <a:ln/>
        </p:spPr>
        <p:style>
          <a:lnRef idx="2">
            <a:schemeClr val="dk1"/>
          </a:lnRef>
          <a:fillRef idx="1">
            <a:schemeClr val="lt1"/>
          </a:fillRef>
          <a:effectRef idx="0">
            <a:schemeClr val="dk1"/>
          </a:effectRef>
          <a:fontRef idx="minor">
            <a:schemeClr val="dk1"/>
          </a:fontRef>
        </p:style>
        <p:txBody>
          <a:bodyPr vert="eaVert" lIns="35991" tIns="45709" rIns="35991" bIns="45709" rtlCol="0" anchor="ctr"/>
          <a:lstStyle/>
          <a:p>
            <a:pPr fontAlgn="auto">
              <a:spcBef>
                <a:spcPts val="0"/>
              </a:spcBef>
              <a:spcAft>
                <a:spcPts val="0"/>
              </a:spcAft>
            </a:pPr>
            <a:r>
              <a:rPr lang="ja-JP" altLang="en-US" sz="1100" dirty="0">
                <a:solidFill>
                  <a:prstClr val="black"/>
                </a:solidFill>
                <a:latin typeface="ＭＳ Ｐゴシック"/>
              </a:rPr>
              <a:t>子育て世代包括支援</a:t>
            </a:r>
            <a:r>
              <a:rPr lang="en-US" altLang="ja-JP" sz="1100" dirty="0">
                <a:solidFill>
                  <a:prstClr val="black"/>
                </a:solidFill>
                <a:latin typeface="ＭＳ Ｐゴシック"/>
              </a:rPr>
              <a:t/>
            </a:r>
            <a:br>
              <a:rPr lang="en-US" altLang="ja-JP" sz="1100" dirty="0">
                <a:solidFill>
                  <a:prstClr val="black"/>
                </a:solidFill>
                <a:latin typeface="ＭＳ Ｐゴシック"/>
              </a:rPr>
            </a:br>
            <a:r>
              <a:rPr lang="ja-JP" altLang="en-US" sz="1100" dirty="0">
                <a:solidFill>
                  <a:prstClr val="black"/>
                </a:solidFill>
                <a:latin typeface="ＭＳ Ｐゴシック"/>
              </a:rPr>
              <a:t>　　　センター　（子育て）</a:t>
            </a:r>
            <a:endParaRPr lang="en-US" altLang="ja-JP" sz="1100" dirty="0">
              <a:solidFill>
                <a:prstClr val="black"/>
              </a:solidFill>
              <a:latin typeface="ＭＳ Ｐゴシック"/>
            </a:endParaRPr>
          </a:p>
          <a:p>
            <a:pPr fontAlgn="auto">
              <a:spcBef>
                <a:spcPts val="0"/>
              </a:spcBef>
              <a:spcAft>
                <a:spcPts val="0"/>
              </a:spcAft>
            </a:pPr>
            <a:endParaRPr lang="ja-JP" altLang="en-US" sz="1100" dirty="0">
              <a:solidFill>
                <a:prstClr val="black"/>
              </a:solidFill>
              <a:latin typeface="ＭＳ Ｐゴシック"/>
            </a:endParaRPr>
          </a:p>
        </p:txBody>
      </p:sp>
      <p:sp>
        <p:nvSpPr>
          <p:cNvPr id="75" name="角丸四角形 74"/>
          <p:cNvSpPr/>
          <p:nvPr/>
        </p:nvSpPr>
        <p:spPr>
          <a:xfrm>
            <a:off x="4638049" y="1964635"/>
            <a:ext cx="616375" cy="1417340"/>
          </a:xfrm>
          <a:prstGeom prst="roundRect">
            <a:avLst>
              <a:gd name="adj" fmla="val 11145"/>
            </a:avLst>
          </a:prstGeom>
          <a:solidFill>
            <a:srgbClr val="D0EAB4"/>
          </a:solidFill>
          <a:ln/>
        </p:spPr>
        <p:style>
          <a:lnRef idx="2">
            <a:schemeClr val="dk1"/>
          </a:lnRef>
          <a:fillRef idx="1">
            <a:schemeClr val="lt1"/>
          </a:fillRef>
          <a:effectRef idx="0">
            <a:schemeClr val="dk1"/>
          </a:effectRef>
          <a:fontRef idx="minor">
            <a:schemeClr val="dk1"/>
          </a:fontRef>
        </p:style>
        <p:txBody>
          <a:bodyPr vert="eaVert" lIns="91419" tIns="45709" rIns="91419" bIns="45709" rtlCol="0" anchor="ctr"/>
          <a:lstStyle/>
          <a:p>
            <a:pPr algn="ctr" fontAlgn="auto">
              <a:spcBef>
                <a:spcPts val="0"/>
              </a:spcBef>
              <a:spcAft>
                <a:spcPts val="0"/>
              </a:spcAft>
            </a:pPr>
            <a:r>
              <a:rPr lang="ja-JP" altLang="en-US" sz="1200" dirty="0">
                <a:solidFill>
                  <a:prstClr val="black"/>
                </a:solidFill>
                <a:latin typeface="ＭＳ Ｐゴシック"/>
              </a:rPr>
              <a:t>地域子育て支援</a:t>
            </a:r>
            <a:endParaRPr lang="en-US" altLang="ja-JP" sz="1200" dirty="0">
              <a:solidFill>
                <a:prstClr val="black"/>
              </a:solidFill>
              <a:latin typeface="ＭＳ Ｐゴシック"/>
            </a:endParaRPr>
          </a:p>
          <a:p>
            <a:pPr algn="ctr" fontAlgn="auto">
              <a:spcBef>
                <a:spcPts val="0"/>
              </a:spcBef>
              <a:spcAft>
                <a:spcPts val="0"/>
              </a:spcAft>
            </a:pPr>
            <a:r>
              <a:rPr lang="ja-JP" altLang="en-US" sz="1200" dirty="0">
                <a:solidFill>
                  <a:prstClr val="black"/>
                </a:solidFill>
                <a:latin typeface="ＭＳ Ｐゴシック"/>
              </a:rPr>
              <a:t>拠点（子育て）</a:t>
            </a:r>
            <a:endParaRPr lang="en-US" altLang="ja-JP" sz="1200" dirty="0">
              <a:solidFill>
                <a:prstClr val="black"/>
              </a:solidFill>
              <a:latin typeface="ＭＳ Ｐゴシック"/>
            </a:endParaRPr>
          </a:p>
          <a:p>
            <a:pPr algn="ctr" fontAlgn="auto">
              <a:spcBef>
                <a:spcPts val="0"/>
              </a:spcBef>
              <a:spcAft>
                <a:spcPts val="0"/>
              </a:spcAft>
            </a:pPr>
            <a:endParaRPr lang="en-US" altLang="ja-JP" sz="1200" dirty="0">
              <a:solidFill>
                <a:prstClr val="black"/>
              </a:solidFill>
              <a:latin typeface="ＭＳ Ｐゴシック"/>
            </a:endParaRPr>
          </a:p>
        </p:txBody>
      </p:sp>
      <p:sp>
        <p:nvSpPr>
          <p:cNvPr id="76" name="角丸四角形 75"/>
          <p:cNvSpPr/>
          <p:nvPr/>
        </p:nvSpPr>
        <p:spPr>
          <a:xfrm>
            <a:off x="3450258" y="3854599"/>
            <a:ext cx="699571" cy="1656184"/>
          </a:xfrm>
          <a:prstGeom prst="roundRect">
            <a:avLst>
              <a:gd name="adj" fmla="val 9588"/>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vert="eaVert" lIns="35991" tIns="35991" rIns="35991" bIns="35991" rtlCol="0" anchor="t" anchorCtr="0"/>
          <a:lstStyle/>
          <a:p>
            <a:pPr algn="ctr" fontAlgn="auto">
              <a:spcBef>
                <a:spcPts val="0"/>
              </a:spcBef>
              <a:spcAft>
                <a:spcPts val="0"/>
              </a:spcAft>
            </a:pPr>
            <a:r>
              <a:rPr lang="ja-JP" altLang="en-US" sz="1400" dirty="0">
                <a:solidFill>
                  <a:prstClr val="black"/>
                </a:solidFill>
                <a:latin typeface="ＭＳ Ｐゴシック"/>
              </a:rPr>
              <a:t>基幹相談支援</a:t>
            </a:r>
            <a:endParaRPr lang="en-US" altLang="ja-JP" sz="1400" dirty="0">
              <a:solidFill>
                <a:prstClr val="black"/>
              </a:solidFill>
              <a:latin typeface="ＭＳ Ｐゴシック"/>
            </a:endParaRPr>
          </a:p>
          <a:p>
            <a:pPr algn="ctr" fontAlgn="auto">
              <a:spcBef>
                <a:spcPts val="0"/>
              </a:spcBef>
              <a:spcAft>
                <a:spcPts val="0"/>
              </a:spcAft>
            </a:pPr>
            <a:r>
              <a:rPr lang="ja-JP" altLang="en-US" sz="1400" dirty="0">
                <a:solidFill>
                  <a:prstClr val="black"/>
                </a:solidFill>
                <a:latin typeface="ＭＳ Ｐゴシック"/>
              </a:rPr>
              <a:t>センター（障害）</a:t>
            </a:r>
          </a:p>
        </p:txBody>
      </p:sp>
      <p:sp>
        <p:nvSpPr>
          <p:cNvPr id="77" name="角丸四角形 76"/>
          <p:cNvSpPr/>
          <p:nvPr/>
        </p:nvSpPr>
        <p:spPr>
          <a:xfrm>
            <a:off x="1548052" y="4070958"/>
            <a:ext cx="361432" cy="2520279"/>
          </a:xfrm>
          <a:prstGeom prst="roundRect">
            <a:avLst>
              <a:gd name="adj" fmla="val 9311"/>
            </a:avLst>
          </a:prstGeom>
          <a:solidFill>
            <a:srgbClr val="FFFF99"/>
          </a:solidFill>
          <a:ln/>
        </p:spPr>
        <p:style>
          <a:lnRef idx="2">
            <a:schemeClr val="dk1"/>
          </a:lnRef>
          <a:fillRef idx="1">
            <a:schemeClr val="lt1"/>
          </a:fillRef>
          <a:effectRef idx="0">
            <a:schemeClr val="dk1"/>
          </a:effectRef>
          <a:fontRef idx="minor">
            <a:schemeClr val="dk1"/>
          </a:fontRef>
        </p:style>
        <p:txBody>
          <a:bodyPr vert="eaVert" lIns="91419" tIns="45709" rIns="91419" bIns="45709" rtlCol="0" anchor="ctr"/>
          <a:lstStyle/>
          <a:p>
            <a:pPr fontAlgn="auto">
              <a:spcBef>
                <a:spcPts val="0"/>
              </a:spcBef>
              <a:spcAft>
                <a:spcPts val="0"/>
              </a:spcAft>
            </a:pPr>
            <a:r>
              <a:rPr lang="ja-JP" altLang="en-US" sz="1400" dirty="0">
                <a:solidFill>
                  <a:prstClr val="black"/>
                </a:solidFill>
                <a:latin typeface="ＭＳ Ｐゴシック"/>
              </a:rPr>
              <a:t>保健所</a:t>
            </a:r>
            <a:endParaRPr lang="en-US" altLang="ja-JP" sz="1400" dirty="0">
              <a:solidFill>
                <a:prstClr val="black"/>
              </a:solidFill>
              <a:latin typeface="ＭＳ Ｐゴシック"/>
            </a:endParaRPr>
          </a:p>
        </p:txBody>
      </p:sp>
      <p:sp>
        <p:nvSpPr>
          <p:cNvPr id="3" name="正方形/長方形 2"/>
          <p:cNvSpPr/>
          <p:nvPr/>
        </p:nvSpPr>
        <p:spPr>
          <a:xfrm rot="5400000">
            <a:off x="812157" y="2193332"/>
            <a:ext cx="1129594" cy="276977"/>
          </a:xfrm>
          <a:prstGeom prst="rect">
            <a:avLst/>
          </a:prstGeom>
        </p:spPr>
        <p:txBody>
          <a:bodyPr wrap="none" lIns="91419" tIns="45709" rIns="91419" bIns="45709">
            <a:spAutoFit/>
          </a:bodyPr>
          <a:lstStyle/>
          <a:p>
            <a:pPr algn="ctr" fontAlgn="auto">
              <a:spcBef>
                <a:spcPts val="0"/>
              </a:spcBef>
              <a:spcAft>
                <a:spcPts val="0"/>
              </a:spcAft>
            </a:pPr>
            <a:r>
              <a:rPr lang="en-US" altLang="ja-JP" sz="1200" dirty="0">
                <a:solidFill>
                  <a:prstClr val="black"/>
                </a:solidFill>
                <a:latin typeface="ＭＳ Ｐゴシック"/>
                <a:ea typeface="ＭＳ Ｐゴシック"/>
              </a:rPr>
              <a:t>656</a:t>
            </a:r>
            <a:r>
              <a:rPr lang="ja-JP" altLang="en-US" sz="1200" dirty="0">
                <a:solidFill>
                  <a:prstClr val="black"/>
                </a:solidFill>
                <a:latin typeface="ＭＳ Ｐゴシック"/>
                <a:ea typeface="ＭＳ Ｐゴシック"/>
              </a:rPr>
              <a:t>か所（</a:t>
            </a:r>
            <a:r>
              <a:rPr lang="en-US" altLang="ja-JP" sz="1200" dirty="0">
                <a:solidFill>
                  <a:prstClr val="black"/>
                </a:solidFill>
                <a:latin typeface="ＭＳ Ｐゴシック"/>
                <a:ea typeface="ＭＳ Ｐゴシック"/>
              </a:rPr>
              <a:t>H24</a:t>
            </a:r>
            <a:r>
              <a:rPr lang="ja-JP" altLang="en-US" sz="1200" dirty="0">
                <a:solidFill>
                  <a:prstClr val="black"/>
                </a:solidFill>
                <a:latin typeface="ＭＳ Ｐゴシック"/>
                <a:ea typeface="ＭＳ Ｐゴシック"/>
              </a:rPr>
              <a:t>）</a:t>
            </a:r>
          </a:p>
        </p:txBody>
      </p:sp>
      <p:sp>
        <p:nvSpPr>
          <p:cNvPr id="4" name="正方形/長方形 3"/>
          <p:cNvSpPr/>
          <p:nvPr/>
        </p:nvSpPr>
        <p:spPr>
          <a:xfrm rot="5400000">
            <a:off x="1628834" y="714608"/>
            <a:ext cx="1184897" cy="276977"/>
          </a:xfrm>
          <a:prstGeom prst="rect">
            <a:avLst/>
          </a:prstGeom>
        </p:spPr>
        <p:txBody>
          <a:bodyPr wrap="none" lIns="91419" tIns="45709" rIns="91419" bIns="45709">
            <a:spAutoFit/>
          </a:bodyPr>
          <a:lstStyle/>
          <a:p>
            <a:pPr marL="87292" indent="-87292" algn="ctr" fontAlgn="auto">
              <a:spcBef>
                <a:spcPts val="200"/>
              </a:spcBef>
              <a:spcAft>
                <a:spcPts val="0"/>
              </a:spcAft>
            </a:pPr>
            <a:r>
              <a:rPr lang="en-US" altLang="ja-JP" sz="1200" dirty="0">
                <a:solidFill>
                  <a:prstClr val="black"/>
                </a:solidFill>
                <a:latin typeface="ＭＳ Ｐゴシック"/>
                <a:ea typeface="ＭＳ Ｐゴシック"/>
              </a:rPr>
              <a:t>232,112</a:t>
            </a:r>
            <a:r>
              <a:rPr lang="ja-JP" altLang="en-US" sz="1200" dirty="0">
                <a:solidFill>
                  <a:prstClr val="black"/>
                </a:solidFill>
                <a:latin typeface="ＭＳ Ｐゴシック"/>
                <a:ea typeface="ＭＳ Ｐゴシック"/>
              </a:rPr>
              <a:t>人</a:t>
            </a:r>
            <a:r>
              <a:rPr lang="en-US" altLang="ja-JP" sz="1200" dirty="0">
                <a:solidFill>
                  <a:prstClr val="black"/>
                </a:solidFill>
                <a:latin typeface="ＭＳ Ｐゴシック"/>
                <a:ea typeface="ＭＳ Ｐゴシック"/>
              </a:rPr>
              <a:t>(H28)</a:t>
            </a:r>
          </a:p>
        </p:txBody>
      </p:sp>
      <p:sp>
        <p:nvSpPr>
          <p:cNvPr id="6" name="正方形/長方形 5"/>
          <p:cNvSpPr/>
          <p:nvPr/>
        </p:nvSpPr>
        <p:spPr>
          <a:xfrm rot="5400000">
            <a:off x="6123051" y="5438493"/>
            <a:ext cx="869007" cy="400087"/>
          </a:xfrm>
          <a:prstGeom prst="rect">
            <a:avLst/>
          </a:prstGeom>
        </p:spPr>
        <p:txBody>
          <a:bodyPr wrap="square" lIns="91419" tIns="45709" rIns="91419" bIns="45709">
            <a:spAutoFit/>
          </a:bodyPr>
          <a:lstStyle/>
          <a:p>
            <a:pPr fontAlgn="auto">
              <a:spcBef>
                <a:spcPts val="0"/>
              </a:spcBef>
              <a:spcAft>
                <a:spcPts val="0"/>
              </a:spcAft>
            </a:pPr>
            <a:r>
              <a:rPr lang="en-US" altLang="ja-JP" sz="1000" dirty="0">
                <a:solidFill>
                  <a:prstClr val="black"/>
                </a:solidFill>
                <a:latin typeface="ＭＳ Ｐゴシック"/>
                <a:ea typeface="ＭＳ Ｐゴシック"/>
              </a:rPr>
              <a:t>1,247</a:t>
            </a:r>
            <a:r>
              <a:rPr lang="ja-JP" altLang="en-US" sz="1000" dirty="0">
                <a:solidFill>
                  <a:prstClr val="black"/>
                </a:solidFill>
                <a:latin typeface="ＭＳ Ｐゴシック"/>
                <a:ea typeface="ＭＳ Ｐゴシック"/>
              </a:rPr>
              <a:t>か所</a:t>
            </a:r>
            <a:endParaRPr lang="en-US" altLang="ja-JP" sz="1000" dirty="0">
              <a:solidFill>
                <a:prstClr val="black"/>
              </a:solidFill>
              <a:latin typeface="ＭＳ Ｐゴシック"/>
              <a:ea typeface="ＭＳ Ｐゴシック"/>
            </a:endParaRPr>
          </a:p>
          <a:p>
            <a:pPr fontAlgn="auto">
              <a:spcBef>
                <a:spcPts val="0"/>
              </a:spcBef>
              <a:spcAft>
                <a:spcPts val="0"/>
              </a:spcAft>
            </a:pPr>
            <a:r>
              <a:rPr lang="ja-JP" altLang="en-US" sz="1000" dirty="0">
                <a:solidFill>
                  <a:prstClr val="black"/>
                </a:solidFill>
                <a:latin typeface="ＭＳ Ｐゴシック"/>
                <a:ea typeface="ＭＳ Ｐゴシック"/>
              </a:rPr>
              <a:t>（</a:t>
            </a:r>
            <a:r>
              <a:rPr lang="en-US" altLang="ja-JP" sz="1000" dirty="0">
                <a:solidFill>
                  <a:prstClr val="black"/>
                </a:solidFill>
                <a:latin typeface="ＭＳ Ｐゴシック"/>
                <a:ea typeface="ＭＳ Ｐゴシック"/>
              </a:rPr>
              <a:t>H28</a:t>
            </a:r>
            <a:r>
              <a:rPr lang="ja-JP" altLang="en-US" sz="1000" dirty="0">
                <a:solidFill>
                  <a:prstClr val="black"/>
                </a:solidFill>
                <a:latin typeface="ＭＳ Ｐゴシック"/>
                <a:ea typeface="ＭＳ Ｐゴシック"/>
              </a:rPr>
              <a:t>）</a:t>
            </a:r>
          </a:p>
        </p:txBody>
      </p:sp>
      <p:sp>
        <p:nvSpPr>
          <p:cNvPr id="33" name="正方形/長方形 32"/>
          <p:cNvSpPr/>
          <p:nvPr/>
        </p:nvSpPr>
        <p:spPr>
          <a:xfrm rot="5400000">
            <a:off x="1295902" y="3439294"/>
            <a:ext cx="2639222" cy="246199"/>
          </a:xfrm>
          <a:prstGeom prst="rect">
            <a:avLst/>
          </a:prstGeom>
        </p:spPr>
        <p:txBody>
          <a:bodyPr wrap="none" lIns="91419" tIns="45709" rIns="91419" bIns="45709">
            <a:spAutoFit/>
          </a:bodyPr>
          <a:lstStyle/>
          <a:p>
            <a:pPr algn="ctr" fontAlgn="auto">
              <a:spcBef>
                <a:spcPts val="0"/>
              </a:spcBef>
              <a:spcAft>
                <a:spcPts val="0"/>
              </a:spcAft>
            </a:pPr>
            <a:r>
              <a:rPr lang="en-US" altLang="ja-JP" sz="1000" dirty="0">
                <a:solidFill>
                  <a:prstClr val="black"/>
                </a:solidFill>
                <a:latin typeface="ＭＳ Ｐゴシック"/>
                <a:ea typeface="ＭＳ Ｐゴシック"/>
              </a:rPr>
              <a:t>4,685</a:t>
            </a:r>
            <a:r>
              <a:rPr lang="ja-JP" altLang="en-US" sz="1000" dirty="0">
                <a:solidFill>
                  <a:prstClr val="black"/>
                </a:solidFill>
                <a:latin typeface="ＭＳ Ｐゴシック"/>
                <a:ea typeface="ＭＳ Ｐゴシック"/>
              </a:rPr>
              <a:t>か所（Ｈ</a:t>
            </a:r>
            <a:r>
              <a:rPr lang="en-US" altLang="ja-JP" sz="1000" dirty="0">
                <a:solidFill>
                  <a:prstClr val="black"/>
                </a:solidFill>
                <a:latin typeface="ＭＳ Ｐゴシック"/>
                <a:ea typeface="ＭＳ Ｐゴシック"/>
              </a:rPr>
              <a:t>27</a:t>
            </a:r>
            <a:r>
              <a:rPr lang="ja-JP" altLang="en-US" sz="1000" dirty="0">
                <a:solidFill>
                  <a:prstClr val="black"/>
                </a:solidFill>
                <a:latin typeface="ＭＳ Ｐゴシック"/>
                <a:ea typeface="ＭＳ Ｐゴシック"/>
              </a:rPr>
              <a:t>）　ブランチ等を含め</a:t>
            </a:r>
            <a:r>
              <a:rPr lang="en-US" altLang="ja-JP" sz="1000" dirty="0">
                <a:solidFill>
                  <a:prstClr val="black"/>
                </a:solidFill>
                <a:latin typeface="ＭＳ Ｐゴシック"/>
                <a:ea typeface="ＭＳ Ｐゴシック"/>
              </a:rPr>
              <a:t>7,268</a:t>
            </a:r>
            <a:r>
              <a:rPr lang="ja-JP" altLang="en-US" sz="1000" dirty="0">
                <a:solidFill>
                  <a:prstClr val="black"/>
                </a:solidFill>
                <a:latin typeface="ＭＳ Ｐゴシック"/>
                <a:ea typeface="ＭＳ Ｐゴシック"/>
              </a:rPr>
              <a:t>か所</a:t>
            </a:r>
          </a:p>
        </p:txBody>
      </p:sp>
      <p:sp>
        <p:nvSpPr>
          <p:cNvPr id="35" name="正方形/長方形 34"/>
          <p:cNvSpPr/>
          <p:nvPr/>
        </p:nvSpPr>
        <p:spPr>
          <a:xfrm rot="5400000">
            <a:off x="8052820" y="2640529"/>
            <a:ext cx="1287490" cy="276977"/>
          </a:xfrm>
          <a:prstGeom prst="rect">
            <a:avLst/>
          </a:prstGeom>
        </p:spPr>
        <p:txBody>
          <a:bodyPr wrap="none" lIns="91419" tIns="45709" rIns="91419" bIns="45709">
            <a:spAutoFit/>
          </a:bodyPr>
          <a:lstStyle/>
          <a:p>
            <a:pPr marL="87292" indent="-87292" algn="ctr" fontAlgn="auto">
              <a:spcBef>
                <a:spcPts val="200"/>
              </a:spcBef>
              <a:spcAft>
                <a:spcPts val="0"/>
              </a:spcAft>
            </a:pPr>
            <a:r>
              <a:rPr lang="en-US" altLang="ja-JP" sz="1200" dirty="0">
                <a:solidFill>
                  <a:prstClr val="black"/>
                </a:solidFill>
                <a:latin typeface="ＭＳ Ｐゴシック"/>
                <a:ea typeface="ＭＳ Ｐゴシック"/>
              </a:rPr>
              <a:t>7,609,487</a:t>
            </a:r>
            <a:r>
              <a:rPr lang="ja-JP" altLang="en-US" sz="1200" dirty="0">
                <a:solidFill>
                  <a:prstClr val="black"/>
                </a:solidFill>
                <a:latin typeface="ＭＳ Ｐゴシック"/>
                <a:ea typeface="ＭＳ Ｐゴシック"/>
              </a:rPr>
              <a:t>人</a:t>
            </a:r>
            <a:r>
              <a:rPr lang="en-US" altLang="ja-JP" sz="1200" dirty="0">
                <a:solidFill>
                  <a:prstClr val="black"/>
                </a:solidFill>
                <a:latin typeface="ＭＳ Ｐゴシック"/>
                <a:ea typeface="ＭＳ Ｐゴシック"/>
              </a:rPr>
              <a:t>(H28)</a:t>
            </a:r>
          </a:p>
        </p:txBody>
      </p:sp>
      <p:sp>
        <p:nvSpPr>
          <p:cNvPr id="36" name="正方形/長方形 35"/>
          <p:cNvSpPr/>
          <p:nvPr/>
        </p:nvSpPr>
        <p:spPr>
          <a:xfrm rot="5400000">
            <a:off x="1230916" y="1877481"/>
            <a:ext cx="1083908" cy="276977"/>
          </a:xfrm>
          <a:prstGeom prst="rect">
            <a:avLst/>
          </a:prstGeom>
        </p:spPr>
        <p:txBody>
          <a:bodyPr wrap="none" lIns="91419" tIns="45709" rIns="91419" bIns="45709">
            <a:spAutoFit/>
          </a:bodyPr>
          <a:lstStyle/>
          <a:p>
            <a:pPr algn="ctr" fontAlgn="auto">
              <a:spcBef>
                <a:spcPts val="0"/>
              </a:spcBef>
              <a:spcAft>
                <a:spcPts val="0"/>
              </a:spcAft>
            </a:pPr>
            <a:r>
              <a:rPr lang="en-US" altLang="ja-JP" sz="1200" dirty="0">
                <a:solidFill>
                  <a:prstClr val="black"/>
                </a:solidFill>
                <a:latin typeface="ＭＳ Ｐゴシック"/>
                <a:ea typeface="ＭＳ Ｐゴシック"/>
              </a:rPr>
              <a:t>1,600</a:t>
            </a:r>
            <a:r>
              <a:rPr lang="ja-JP" altLang="en-US" sz="1200" dirty="0">
                <a:solidFill>
                  <a:prstClr val="black"/>
                </a:solidFill>
                <a:latin typeface="ＭＳ Ｐゴシック"/>
                <a:ea typeface="ＭＳ Ｐゴシック"/>
              </a:rPr>
              <a:t>超（</a:t>
            </a:r>
            <a:r>
              <a:rPr lang="en-US" altLang="ja-JP" sz="1200" dirty="0">
                <a:solidFill>
                  <a:prstClr val="black"/>
                </a:solidFill>
                <a:latin typeface="ＭＳ Ｐゴシック"/>
                <a:ea typeface="ＭＳ Ｐゴシック"/>
              </a:rPr>
              <a:t>H27</a:t>
            </a:r>
            <a:r>
              <a:rPr lang="ja-JP" altLang="en-US" sz="1200" dirty="0">
                <a:solidFill>
                  <a:prstClr val="black"/>
                </a:solidFill>
                <a:latin typeface="ＭＳ Ｐゴシック"/>
                <a:ea typeface="ＭＳ Ｐゴシック"/>
              </a:rPr>
              <a:t>）</a:t>
            </a:r>
          </a:p>
        </p:txBody>
      </p:sp>
      <p:sp>
        <p:nvSpPr>
          <p:cNvPr id="37" name="正方形/長方形 36"/>
          <p:cNvSpPr/>
          <p:nvPr/>
        </p:nvSpPr>
        <p:spPr>
          <a:xfrm rot="5400000">
            <a:off x="1391924" y="4715691"/>
            <a:ext cx="633464" cy="400087"/>
          </a:xfrm>
          <a:prstGeom prst="rect">
            <a:avLst/>
          </a:prstGeom>
        </p:spPr>
        <p:txBody>
          <a:bodyPr wrap="none" lIns="91419" tIns="45709" rIns="91419" bIns="45709">
            <a:spAutoFit/>
          </a:bodyPr>
          <a:lstStyle/>
          <a:p>
            <a:pPr fontAlgn="auto">
              <a:spcBef>
                <a:spcPts val="0"/>
              </a:spcBef>
              <a:spcAft>
                <a:spcPts val="0"/>
              </a:spcAft>
            </a:pPr>
            <a:r>
              <a:rPr lang="en-US" altLang="ja-JP" sz="1000" dirty="0">
                <a:solidFill>
                  <a:prstClr val="black"/>
                </a:solidFill>
                <a:latin typeface="ＭＳ Ｐゴシック"/>
                <a:ea typeface="ＭＳ Ｐゴシック"/>
              </a:rPr>
              <a:t>480</a:t>
            </a:r>
            <a:r>
              <a:rPr lang="ja-JP" altLang="en-US" sz="1000" dirty="0">
                <a:solidFill>
                  <a:prstClr val="black"/>
                </a:solidFill>
                <a:latin typeface="ＭＳ Ｐゴシック"/>
                <a:ea typeface="ＭＳ Ｐゴシック"/>
              </a:rPr>
              <a:t>か所</a:t>
            </a:r>
            <a:endParaRPr lang="en-US" altLang="ja-JP" sz="1000" dirty="0">
              <a:solidFill>
                <a:prstClr val="black"/>
              </a:solidFill>
              <a:latin typeface="ＭＳ Ｐゴシック"/>
              <a:ea typeface="ＭＳ Ｐゴシック"/>
            </a:endParaRPr>
          </a:p>
          <a:p>
            <a:pPr fontAlgn="auto">
              <a:spcBef>
                <a:spcPts val="0"/>
              </a:spcBef>
              <a:spcAft>
                <a:spcPts val="0"/>
              </a:spcAft>
            </a:pPr>
            <a:r>
              <a:rPr lang="ja-JP" altLang="en-US" sz="1000" dirty="0">
                <a:solidFill>
                  <a:prstClr val="black"/>
                </a:solidFill>
                <a:latin typeface="ＭＳ Ｐゴシック"/>
                <a:ea typeface="ＭＳ Ｐゴシック"/>
              </a:rPr>
              <a:t>（</a:t>
            </a:r>
            <a:r>
              <a:rPr lang="en-US" altLang="ja-JP" sz="1000" dirty="0">
                <a:solidFill>
                  <a:prstClr val="black"/>
                </a:solidFill>
                <a:latin typeface="ＭＳ Ｐゴシック"/>
                <a:ea typeface="ＭＳ Ｐゴシック"/>
              </a:rPr>
              <a:t>H28</a:t>
            </a:r>
            <a:r>
              <a:rPr lang="ja-JP" altLang="en-US" sz="1000" dirty="0">
                <a:solidFill>
                  <a:prstClr val="black"/>
                </a:solidFill>
                <a:latin typeface="ＭＳ Ｐゴシック"/>
                <a:ea typeface="ＭＳ Ｐゴシック"/>
              </a:rPr>
              <a:t>）</a:t>
            </a:r>
          </a:p>
        </p:txBody>
      </p:sp>
      <p:sp>
        <p:nvSpPr>
          <p:cNvPr id="39" name="正方形/長方形 38"/>
          <p:cNvSpPr/>
          <p:nvPr/>
        </p:nvSpPr>
        <p:spPr>
          <a:xfrm rot="5400000">
            <a:off x="435344" y="4382530"/>
            <a:ext cx="1237796" cy="276977"/>
          </a:xfrm>
          <a:prstGeom prst="rect">
            <a:avLst/>
          </a:prstGeom>
        </p:spPr>
        <p:txBody>
          <a:bodyPr wrap="none" lIns="91419" tIns="45709" rIns="91419" bIns="45709">
            <a:spAutoFit/>
          </a:bodyPr>
          <a:lstStyle/>
          <a:p>
            <a:pPr algn="ctr" fontAlgn="auto">
              <a:spcBef>
                <a:spcPts val="0"/>
              </a:spcBef>
              <a:spcAft>
                <a:spcPts val="0"/>
              </a:spcAft>
            </a:pPr>
            <a:r>
              <a:rPr lang="en-US" altLang="ja-JP" sz="1200" dirty="0">
                <a:solidFill>
                  <a:prstClr val="black"/>
                </a:solidFill>
                <a:latin typeface="ＭＳ Ｐゴシック"/>
                <a:ea typeface="ＭＳ Ｐゴシック"/>
              </a:rPr>
              <a:t>1,721</a:t>
            </a:r>
            <a:r>
              <a:rPr lang="ja-JP" altLang="en-US" sz="1200" dirty="0">
                <a:solidFill>
                  <a:prstClr val="black"/>
                </a:solidFill>
                <a:latin typeface="ＭＳ Ｐゴシック"/>
                <a:ea typeface="ＭＳ Ｐゴシック"/>
              </a:rPr>
              <a:t>か所（</a:t>
            </a:r>
            <a:r>
              <a:rPr lang="en-US" altLang="ja-JP" sz="1200" dirty="0">
                <a:solidFill>
                  <a:prstClr val="black"/>
                </a:solidFill>
                <a:latin typeface="ＭＳ Ｐゴシック"/>
                <a:ea typeface="ＭＳ Ｐゴシック"/>
              </a:rPr>
              <a:t>H28</a:t>
            </a:r>
            <a:r>
              <a:rPr lang="ja-JP" altLang="en-US" sz="1200" dirty="0">
                <a:solidFill>
                  <a:prstClr val="black"/>
                </a:solidFill>
                <a:latin typeface="ＭＳ Ｐゴシック"/>
                <a:ea typeface="ＭＳ Ｐゴシック"/>
              </a:rPr>
              <a:t>）</a:t>
            </a:r>
          </a:p>
        </p:txBody>
      </p:sp>
      <p:grpSp>
        <p:nvGrpSpPr>
          <p:cNvPr id="7" name="グループ化 6"/>
          <p:cNvGrpSpPr/>
          <p:nvPr/>
        </p:nvGrpSpPr>
        <p:grpSpPr>
          <a:xfrm>
            <a:off x="7340637" y="5243539"/>
            <a:ext cx="1377890" cy="1336602"/>
            <a:chOff x="9329616" y="7669616"/>
            <a:chExt cx="1492715" cy="1005591"/>
          </a:xfrm>
          <a:solidFill>
            <a:srgbClr val="FFCCFF"/>
          </a:solidFill>
        </p:grpSpPr>
        <p:sp>
          <p:nvSpPr>
            <p:cNvPr id="130" name="角丸四角形 129"/>
            <p:cNvSpPr/>
            <p:nvPr/>
          </p:nvSpPr>
          <p:spPr>
            <a:xfrm>
              <a:off x="9523555" y="7669616"/>
              <a:ext cx="1055598" cy="1005591"/>
            </a:xfrm>
            <a:prstGeom prst="roundRect">
              <a:avLst/>
            </a:prstGeom>
            <a:grpFill/>
            <a:ln/>
          </p:spPr>
          <p:style>
            <a:lnRef idx="2">
              <a:schemeClr val="dk1"/>
            </a:lnRef>
            <a:fillRef idx="1">
              <a:schemeClr val="lt1"/>
            </a:fillRef>
            <a:effectRef idx="0">
              <a:schemeClr val="dk1"/>
            </a:effectRef>
            <a:fontRef idx="minor">
              <a:schemeClr val="dk1"/>
            </a:fontRef>
          </p:style>
          <p:txBody>
            <a:bodyPr vert="horz" lIns="36000" rIns="36000" rtlCol="0" anchor="t"/>
            <a:lstStyle/>
            <a:p>
              <a:pPr algn="ctr" fontAlgn="auto">
                <a:spcBef>
                  <a:spcPts val="0"/>
                </a:spcBef>
                <a:spcAft>
                  <a:spcPts val="0"/>
                </a:spcAft>
              </a:pPr>
              <a:r>
                <a:rPr lang="ja-JP" altLang="en-US" sz="1200" dirty="0">
                  <a:solidFill>
                    <a:prstClr val="black"/>
                  </a:solidFill>
                  <a:latin typeface="ＭＳ Ｐゴシック"/>
                </a:rPr>
                <a:t>ひきこもり</a:t>
              </a:r>
              <a:endParaRPr lang="en-US" altLang="ja-JP" sz="1200" dirty="0">
                <a:solidFill>
                  <a:prstClr val="black"/>
                </a:solidFill>
                <a:latin typeface="ＭＳ Ｐゴシック"/>
              </a:endParaRPr>
            </a:p>
            <a:p>
              <a:pPr algn="ctr" fontAlgn="auto">
                <a:spcBef>
                  <a:spcPts val="0"/>
                </a:spcBef>
                <a:spcAft>
                  <a:spcPts val="0"/>
                </a:spcAft>
              </a:pPr>
              <a:r>
                <a:rPr lang="ja-JP" altLang="en-US" sz="1200" dirty="0">
                  <a:solidFill>
                    <a:prstClr val="black"/>
                  </a:solidFill>
                  <a:latin typeface="ＭＳ Ｐゴシック"/>
                </a:rPr>
                <a:t>地域支援</a:t>
              </a:r>
              <a:endParaRPr lang="en-US" altLang="ja-JP" sz="1200" dirty="0">
                <a:solidFill>
                  <a:prstClr val="black"/>
                </a:solidFill>
                <a:latin typeface="ＭＳ Ｐゴシック"/>
              </a:endParaRPr>
            </a:p>
            <a:p>
              <a:pPr algn="ctr" fontAlgn="auto">
                <a:spcBef>
                  <a:spcPts val="0"/>
                </a:spcBef>
                <a:spcAft>
                  <a:spcPts val="0"/>
                </a:spcAft>
              </a:pPr>
              <a:r>
                <a:rPr lang="ja-JP" altLang="en-US" sz="1200" dirty="0">
                  <a:solidFill>
                    <a:prstClr val="black"/>
                  </a:solidFill>
                  <a:latin typeface="ＭＳ Ｐゴシック"/>
                </a:rPr>
                <a:t>センター</a:t>
              </a:r>
            </a:p>
          </p:txBody>
        </p:sp>
        <p:sp>
          <p:nvSpPr>
            <p:cNvPr id="40" name="正方形/長方形 39"/>
            <p:cNvSpPr/>
            <p:nvPr/>
          </p:nvSpPr>
          <p:spPr>
            <a:xfrm>
              <a:off x="9329616" y="8186877"/>
              <a:ext cx="1492715" cy="347333"/>
            </a:xfrm>
            <a:prstGeom prst="rect">
              <a:avLst/>
            </a:prstGeom>
            <a:noFill/>
          </p:spPr>
          <p:txBody>
            <a:bodyPr wrap="square">
              <a:spAutoFit/>
            </a:bodyPr>
            <a:lstStyle/>
            <a:p>
              <a:pPr algn="ctr" fontAlgn="auto">
                <a:spcBef>
                  <a:spcPts val="0"/>
                </a:spcBef>
                <a:spcAft>
                  <a:spcPts val="0"/>
                </a:spcAft>
              </a:pPr>
              <a:r>
                <a:rPr lang="en-US" altLang="ja-JP" sz="1200" dirty="0">
                  <a:solidFill>
                    <a:prstClr val="black"/>
                  </a:solidFill>
                  <a:latin typeface="ＭＳ Ｐゴシック"/>
                  <a:ea typeface="ＭＳ Ｐゴシック"/>
                </a:rPr>
                <a:t>69</a:t>
              </a:r>
              <a:r>
                <a:rPr lang="ja-JP" altLang="en-US" sz="1200" dirty="0">
                  <a:solidFill>
                    <a:prstClr val="black"/>
                  </a:solidFill>
                  <a:latin typeface="ＭＳ Ｐゴシック"/>
                  <a:ea typeface="ＭＳ Ｐゴシック"/>
                </a:rPr>
                <a:t>か所</a:t>
              </a:r>
              <a:endParaRPr lang="en-US" altLang="ja-JP" sz="1200" dirty="0">
                <a:solidFill>
                  <a:prstClr val="black"/>
                </a:solidFill>
                <a:latin typeface="ＭＳ Ｐゴシック"/>
                <a:ea typeface="ＭＳ Ｐゴシック"/>
              </a:endParaRPr>
            </a:p>
            <a:p>
              <a:pPr algn="ctr" fontAlgn="auto">
                <a:spcBef>
                  <a:spcPts val="0"/>
                </a:spcBef>
                <a:spcAft>
                  <a:spcPts val="0"/>
                </a:spcAft>
              </a:pPr>
              <a:r>
                <a:rPr lang="ja-JP" altLang="en-US" sz="1200" dirty="0">
                  <a:solidFill>
                    <a:prstClr val="black"/>
                  </a:solidFill>
                  <a:latin typeface="ＭＳ Ｐゴシック"/>
                  <a:ea typeface="ＭＳ Ｐゴシック"/>
                </a:rPr>
                <a:t>（</a:t>
              </a:r>
              <a:r>
                <a:rPr lang="en-US" altLang="ja-JP" sz="1200" dirty="0">
                  <a:solidFill>
                    <a:prstClr val="black"/>
                  </a:solidFill>
                  <a:latin typeface="ＭＳ Ｐゴシック"/>
                  <a:ea typeface="ＭＳ Ｐゴシック"/>
                </a:rPr>
                <a:t>64</a:t>
              </a:r>
              <a:r>
                <a:rPr lang="ja-JP" altLang="en-US" sz="1200" dirty="0">
                  <a:solidFill>
                    <a:prstClr val="black"/>
                  </a:solidFill>
                  <a:latin typeface="ＭＳ Ｐゴシック"/>
                  <a:ea typeface="ＭＳ Ｐゴシック"/>
                </a:rPr>
                <a:t>自治体</a:t>
              </a:r>
              <a:r>
                <a:rPr lang="en-US" altLang="ja-JP" sz="1200" dirty="0">
                  <a:solidFill>
                    <a:prstClr val="black"/>
                  </a:solidFill>
                  <a:latin typeface="ＭＳ Ｐゴシック"/>
                  <a:ea typeface="ＭＳ Ｐゴシック"/>
                </a:rPr>
                <a:t>,H28</a:t>
              </a:r>
              <a:r>
                <a:rPr lang="ja-JP" altLang="en-US" sz="1200" dirty="0">
                  <a:solidFill>
                    <a:prstClr val="black"/>
                  </a:solidFill>
                  <a:latin typeface="ＭＳ Ｐゴシック"/>
                  <a:ea typeface="ＭＳ Ｐゴシック"/>
                </a:rPr>
                <a:t>）</a:t>
              </a:r>
            </a:p>
          </p:txBody>
        </p:sp>
      </p:grpSp>
      <p:sp>
        <p:nvSpPr>
          <p:cNvPr id="41" name="正方形/長方形 40"/>
          <p:cNvSpPr/>
          <p:nvPr/>
        </p:nvSpPr>
        <p:spPr>
          <a:xfrm rot="5400000">
            <a:off x="8006908" y="947245"/>
            <a:ext cx="1338786" cy="276977"/>
          </a:xfrm>
          <a:prstGeom prst="rect">
            <a:avLst/>
          </a:prstGeom>
        </p:spPr>
        <p:txBody>
          <a:bodyPr wrap="none" lIns="91419" tIns="45709" rIns="91419" bIns="45709">
            <a:spAutoFit/>
          </a:bodyPr>
          <a:lstStyle/>
          <a:p>
            <a:pPr marL="87292" indent="-87292" algn="ctr" fontAlgn="auto">
              <a:spcBef>
                <a:spcPts val="200"/>
              </a:spcBef>
              <a:spcAft>
                <a:spcPts val="0"/>
              </a:spcAft>
            </a:pPr>
            <a:r>
              <a:rPr lang="en-US" altLang="ja-JP" sz="1200" dirty="0">
                <a:solidFill>
                  <a:prstClr val="black"/>
                </a:solidFill>
                <a:latin typeface="ＭＳ Ｐゴシック"/>
                <a:ea typeface="ＭＳ Ｐゴシック"/>
              </a:rPr>
              <a:t>198,237</a:t>
            </a:r>
            <a:r>
              <a:rPr lang="ja-JP" altLang="en-US" sz="1200" dirty="0">
                <a:solidFill>
                  <a:prstClr val="black"/>
                </a:solidFill>
                <a:latin typeface="ＭＳ Ｐゴシック"/>
                <a:ea typeface="ＭＳ Ｐゴシック"/>
              </a:rPr>
              <a:t>か所</a:t>
            </a:r>
            <a:r>
              <a:rPr lang="en-US" altLang="ja-JP" sz="1200" dirty="0">
                <a:solidFill>
                  <a:prstClr val="black"/>
                </a:solidFill>
                <a:latin typeface="ＭＳ Ｐゴシック"/>
                <a:ea typeface="ＭＳ Ｐゴシック"/>
              </a:rPr>
              <a:t>(H26)</a:t>
            </a:r>
          </a:p>
        </p:txBody>
      </p:sp>
      <p:sp>
        <p:nvSpPr>
          <p:cNvPr id="9" name="正方形/長方形 8"/>
          <p:cNvSpPr/>
          <p:nvPr/>
        </p:nvSpPr>
        <p:spPr>
          <a:xfrm rot="5400000">
            <a:off x="2969389" y="2736581"/>
            <a:ext cx="1237796" cy="276977"/>
          </a:xfrm>
          <a:prstGeom prst="rect">
            <a:avLst/>
          </a:prstGeom>
        </p:spPr>
        <p:txBody>
          <a:bodyPr wrap="none" lIns="91419" tIns="45709" rIns="91419" bIns="45709">
            <a:spAutoFit/>
          </a:bodyPr>
          <a:lstStyle/>
          <a:p>
            <a:pPr algn="ctr" fontAlgn="auto">
              <a:spcBef>
                <a:spcPts val="0"/>
              </a:spcBef>
              <a:spcAft>
                <a:spcPts val="0"/>
              </a:spcAft>
            </a:pPr>
            <a:r>
              <a:rPr lang="en-US" altLang="ja-JP" sz="1200" dirty="0">
                <a:solidFill>
                  <a:prstClr val="black"/>
                </a:solidFill>
                <a:latin typeface="ＭＳ Ｐゴシック"/>
                <a:ea typeface="ＭＳ Ｐゴシック"/>
              </a:rPr>
              <a:t>7,927</a:t>
            </a:r>
            <a:r>
              <a:rPr lang="ja-JP" altLang="en-US" sz="1200" dirty="0">
                <a:solidFill>
                  <a:prstClr val="black"/>
                </a:solidFill>
                <a:latin typeface="ＭＳ Ｐゴシック"/>
                <a:ea typeface="ＭＳ Ｐゴシック"/>
              </a:rPr>
              <a:t>か所（</a:t>
            </a:r>
            <a:r>
              <a:rPr lang="en-US" altLang="ja-JP" sz="1200" dirty="0">
                <a:solidFill>
                  <a:prstClr val="black"/>
                </a:solidFill>
                <a:latin typeface="ＭＳ Ｐゴシック"/>
                <a:ea typeface="ＭＳ Ｐゴシック"/>
              </a:rPr>
              <a:t>H27</a:t>
            </a:r>
            <a:r>
              <a:rPr lang="ja-JP" altLang="en-US" sz="1200" dirty="0">
                <a:solidFill>
                  <a:prstClr val="black"/>
                </a:solidFill>
                <a:latin typeface="ＭＳ Ｐゴシック"/>
                <a:ea typeface="ＭＳ Ｐゴシック"/>
              </a:rPr>
              <a:t>）</a:t>
            </a:r>
          </a:p>
        </p:txBody>
      </p:sp>
      <p:sp>
        <p:nvSpPr>
          <p:cNvPr id="12" name="正方形/長方形 11"/>
          <p:cNvSpPr/>
          <p:nvPr/>
        </p:nvSpPr>
        <p:spPr>
          <a:xfrm rot="5400000">
            <a:off x="3027407" y="4781834"/>
            <a:ext cx="1100339" cy="246199"/>
          </a:xfrm>
          <a:prstGeom prst="rect">
            <a:avLst/>
          </a:prstGeom>
        </p:spPr>
        <p:txBody>
          <a:bodyPr wrap="none" lIns="91419" tIns="45709" rIns="91419" bIns="45709">
            <a:spAutoFit/>
          </a:bodyPr>
          <a:lstStyle/>
          <a:p>
            <a:pPr fontAlgn="auto">
              <a:spcBef>
                <a:spcPts val="0"/>
              </a:spcBef>
              <a:spcAft>
                <a:spcPts val="0"/>
              </a:spcAft>
              <a:defRPr/>
            </a:pPr>
            <a:r>
              <a:rPr kumimoji="0" lang="en-US" altLang="ja-JP" sz="1000" kern="0" dirty="0">
                <a:solidFill>
                  <a:srgbClr val="000000"/>
                </a:solidFill>
                <a:latin typeface="ＭＳ Ｐゴシック"/>
                <a:ea typeface="ＭＳ Ｐゴシック"/>
              </a:rPr>
              <a:t>429</a:t>
            </a:r>
            <a:r>
              <a:rPr kumimoji="0" lang="ja-JP" altLang="en-US" sz="1000" kern="0" dirty="0">
                <a:solidFill>
                  <a:srgbClr val="000000"/>
                </a:solidFill>
                <a:latin typeface="ＭＳ Ｐゴシック"/>
                <a:ea typeface="ＭＳ Ｐゴシック"/>
              </a:rPr>
              <a:t>市町村（</a:t>
            </a:r>
            <a:r>
              <a:rPr kumimoji="0" lang="en-US" altLang="ja-JP" sz="1000" kern="0" dirty="0">
                <a:solidFill>
                  <a:srgbClr val="000000"/>
                </a:solidFill>
                <a:latin typeface="ＭＳ Ｐゴシック"/>
                <a:ea typeface="ＭＳ Ｐゴシック"/>
              </a:rPr>
              <a:t>H27</a:t>
            </a:r>
            <a:r>
              <a:rPr kumimoji="0" lang="ja-JP" altLang="en-US" sz="1000" kern="0" dirty="0">
                <a:solidFill>
                  <a:srgbClr val="000000"/>
                </a:solidFill>
                <a:latin typeface="ＭＳ Ｐゴシック"/>
                <a:ea typeface="ＭＳ Ｐゴシック"/>
              </a:rPr>
              <a:t>）</a:t>
            </a:r>
            <a:endParaRPr kumimoji="0" lang="ja-JP" altLang="en-US" sz="1100" kern="0" dirty="0">
              <a:solidFill>
                <a:sysClr val="windowText" lastClr="000000"/>
              </a:solidFill>
              <a:latin typeface="ＭＳ Ｐゴシック"/>
              <a:ea typeface="ＭＳ Ｐゴシック"/>
            </a:endParaRPr>
          </a:p>
        </p:txBody>
      </p:sp>
      <p:sp>
        <p:nvSpPr>
          <p:cNvPr id="46" name="正方形/長方形 45"/>
          <p:cNvSpPr/>
          <p:nvPr/>
        </p:nvSpPr>
        <p:spPr>
          <a:xfrm rot="5400000">
            <a:off x="6576507" y="5601227"/>
            <a:ext cx="869007" cy="400087"/>
          </a:xfrm>
          <a:prstGeom prst="rect">
            <a:avLst/>
          </a:prstGeom>
        </p:spPr>
        <p:txBody>
          <a:bodyPr wrap="square" lIns="91419" tIns="45709" rIns="91419" bIns="45709">
            <a:spAutoFit/>
          </a:bodyPr>
          <a:lstStyle/>
          <a:p>
            <a:pPr fontAlgn="auto">
              <a:spcBef>
                <a:spcPts val="0"/>
              </a:spcBef>
              <a:spcAft>
                <a:spcPts val="0"/>
              </a:spcAft>
            </a:pPr>
            <a:r>
              <a:rPr lang="en-US" altLang="ja-JP" sz="1000" dirty="0">
                <a:solidFill>
                  <a:prstClr val="black"/>
                </a:solidFill>
                <a:latin typeface="ＭＳ Ｐゴシック"/>
                <a:ea typeface="ＭＳ Ｐゴシック"/>
              </a:rPr>
              <a:t>1,345</a:t>
            </a:r>
            <a:r>
              <a:rPr lang="ja-JP" altLang="en-US" sz="1000" dirty="0">
                <a:solidFill>
                  <a:prstClr val="black"/>
                </a:solidFill>
                <a:latin typeface="ＭＳ Ｐゴシック"/>
                <a:ea typeface="ＭＳ Ｐゴシック"/>
              </a:rPr>
              <a:t>か所</a:t>
            </a:r>
            <a:endParaRPr lang="en-US" altLang="ja-JP" sz="1000" dirty="0">
              <a:solidFill>
                <a:prstClr val="black"/>
              </a:solidFill>
              <a:latin typeface="ＭＳ Ｐゴシック"/>
              <a:ea typeface="ＭＳ Ｐゴシック"/>
            </a:endParaRPr>
          </a:p>
          <a:p>
            <a:pPr fontAlgn="auto">
              <a:spcBef>
                <a:spcPts val="0"/>
              </a:spcBef>
              <a:spcAft>
                <a:spcPts val="0"/>
              </a:spcAft>
            </a:pPr>
            <a:r>
              <a:rPr lang="ja-JP" altLang="en-US" sz="1000" dirty="0">
                <a:solidFill>
                  <a:prstClr val="black"/>
                </a:solidFill>
                <a:latin typeface="ＭＳ Ｐゴシック"/>
                <a:ea typeface="ＭＳ Ｐゴシック"/>
              </a:rPr>
              <a:t>（Ｈ</a:t>
            </a:r>
            <a:r>
              <a:rPr lang="en-US" altLang="ja-JP" sz="1000" dirty="0">
                <a:solidFill>
                  <a:prstClr val="black"/>
                </a:solidFill>
                <a:latin typeface="ＭＳ Ｐゴシック"/>
                <a:ea typeface="ＭＳ Ｐゴシック"/>
              </a:rPr>
              <a:t>27</a:t>
            </a:r>
            <a:r>
              <a:rPr lang="ja-JP" altLang="en-US" sz="1000" dirty="0">
                <a:solidFill>
                  <a:prstClr val="black"/>
                </a:solidFill>
                <a:latin typeface="ＭＳ Ｐゴシック"/>
                <a:ea typeface="ＭＳ Ｐゴシック"/>
              </a:rPr>
              <a:t>）</a:t>
            </a:r>
          </a:p>
        </p:txBody>
      </p:sp>
      <p:sp>
        <p:nvSpPr>
          <p:cNvPr id="121" name="角丸四角形 120"/>
          <p:cNvSpPr/>
          <p:nvPr/>
        </p:nvSpPr>
        <p:spPr>
          <a:xfrm>
            <a:off x="5310545" y="3494560"/>
            <a:ext cx="485155" cy="2014626"/>
          </a:xfrm>
          <a:prstGeom prst="roundRect">
            <a:avLst>
              <a:gd name="adj" fmla="val 14342"/>
            </a:avLst>
          </a:prstGeom>
          <a:solidFill>
            <a:srgbClr val="D0EAB4"/>
          </a:solidFill>
          <a:ln/>
        </p:spPr>
        <p:style>
          <a:lnRef idx="2">
            <a:schemeClr val="dk1"/>
          </a:lnRef>
          <a:fillRef idx="1">
            <a:schemeClr val="lt1"/>
          </a:fillRef>
          <a:effectRef idx="0">
            <a:schemeClr val="dk1"/>
          </a:effectRef>
          <a:fontRef idx="minor">
            <a:schemeClr val="dk1"/>
          </a:fontRef>
        </p:style>
        <p:txBody>
          <a:bodyPr vert="eaVert" lIns="35991" tIns="45709" rIns="35991" bIns="45709" rtlCol="0" anchor="t"/>
          <a:lstStyle/>
          <a:p>
            <a:pPr fontAlgn="auto">
              <a:spcBef>
                <a:spcPts val="0"/>
              </a:spcBef>
              <a:spcAft>
                <a:spcPts val="0"/>
              </a:spcAft>
            </a:pPr>
            <a:r>
              <a:rPr lang="ja-JP" altLang="en-US" sz="1200" dirty="0">
                <a:solidFill>
                  <a:prstClr val="black"/>
                </a:solidFill>
                <a:latin typeface="ＭＳ Ｐゴシック"/>
              </a:rPr>
              <a:t>ひとり親家庭子育て</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相談（子育て）</a:t>
            </a:r>
            <a:endParaRPr lang="en-US" altLang="ja-JP" sz="1200" dirty="0">
              <a:solidFill>
                <a:prstClr val="black"/>
              </a:solidFill>
              <a:latin typeface="ＭＳ Ｐゴシック"/>
            </a:endParaRPr>
          </a:p>
        </p:txBody>
      </p:sp>
      <p:sp>
        <p:nvSpPr>
          <p:cNvPr id="13" name="正方形/長方形 12"/>
          <p:cNvSpPr/>
          <p:nvPr/>
        </p:nvSpPr>
        <p:spPr>
          <a:xfrm>
            <a:off x="1473418" y="5158315"/>
            <a:ext cx="492400" cy="777206"/>
          </a:xfrm>
          <a:prstGeom prst="rect">
            <a:avLst/>
          </a:prstGeom>
        </p:spPr>
        <p:txBody>
          <a:bodyPr vert="eaVert" wrap="square" lIns="91419" tIns="45709" rIns="91419" bIns="45709">
            <a:spAutoFit/>
          </a:bodyPr>
          <a:lstStyle/>
          <a:p>
            <a:pPr fontAlgn="auto">
              <a:spcBef>
                <a:spcPts val="0"/>
              </a:spcBef>
              <a:spcAft>
                <a:spcPts val="0"/>
              </a:spcAft>
            </a:pPr>
            <a:r>
              <a:rPr lang="ja-JP" altLang="en-US" sz="1000" dirty="0">
                <a:solidFill>
                  <a:prstClr val="black"/>
                </a:solidFill>
                <a:latin typeface="ＭＳ Ｐゴシック"/>
                <a:ea typeface="ＭＳ Ｐゴシック"/>
              </a:rPr>
              <a:t>市町村保健センター</a:t>
            </a:r>
            <a:endParaRPr lang="en-US" altLang="ja-JP" sz="1000" dirty="0">
              <a:solidFill>
                <a:prstClr val="black"/>
              </a:solidFill>
              <a:latin typeface="ＭＳ Ｐゴシック"/>
              <a:ea typeface="ＭＳ Ｐゴシック"/>
            </a:endParaRPr>
          </a:p>
        </p:txBody>
      </p:sp>
      <p:sp>
        <p:nvSpPr>
          <p:cNvPr id="47" name="正方形/長方形 46"/>
          <p:cNvSpPr/>
          <p:nvPr/>
        </p:nvSpPr>
        <p:spPr>
          <a:xfrm rot="5400000">
            <a:off x="1380066" y="6029391"/>
            <a:ext cx="697584" cy="400087"/>
          </a:xfrm>
          <a:prstGeom prst="rect">
            <a:avLst/>
          </a:prstGeom>
        </p:spPr>
        <p:txBody>
          <a:bodyPr wrap="none" lIns="91419" tIns="45709" rIns="91419" bIns="45709">
            <a:spAutoFit/>
          </a:bodyPr>
          <a:lstStyle/>
          <a:p>
            <a:pPr fontAlgn="auto">
              <a:spcBef>
                <a:spcPts val="0"/>
              </a:spcBef>
              <a:spcAft>
                <a:spcPts val="0"/>
              </a:spcAft>
            </a:pPr>
            <a:r>
              <a:rPr lang="en-US" altLang="ja-JP" sz="1000" dirty="0">
                <a:solidFill>
                  <a:prstClr val="black"/>
                </a:solidFill>
                <a:latin typeface="ＭＳ Ｐゴシック"/>
                <a:ea typeface="ＭＳ Ｐゴシック"/>
              </a:rPr>
              <a:t>2466</a:t>
            </a:r>
            <a:r>
              <a:rPr lang="ja-JP" altLang="en-US" sz="1000" dirty="0">
                <a:solidFill>
                  <a:prstClr val="black"/>
                </a:solidFill>
                <a:latin typeface="ＭＳ Ｐゴシック"/>
                <a:ea typeface="ＭＳ Ｐゴシック"/>
              </a:rPr>
              <a:t>施設</a:t>
            </a:r>
            <a:endParaRPr lang="en-US" altLang="ja-JP" sz="1000" dirty="0">
              <a:solidFill>
                <a:prstClr val="black"/>
              </a:solidFill>
              <a:latin typeface="ＭＳ Ｐゴシック"/>
              <a:ea typeface="ＭＳ Ｐゴシック"/>
            </a:endParaRPr>
          </a:p>
          <a:p>
            <a:pPr fontAlgn="auto">
              <a:spcBef>
                <a:spcPts val="0"/>
              </a:spcBef>
              <a:spcAft>
                <a:spcPts val="0"/>
              </a:spcAft>
            </a:pPr>
            <a:r>
              <a:rPr lang="ja-JP" altLang="en-US" sz="1000" dirty="0">
                <a:solidFill>
                  <a:prstClr val="black"/>
                </a:solidFill>
                <a:latin typeface="ＭＳ Ｐゴシック"/>
                <a:ea typeface="ＭＳ Ｐゴシック"/>
              </a:rPr>
              <a:t>（</a:t>
            </a:r>
            <a:r>
              <a:rPr lang="en-US" altLang="ja-JP" sz="1000" dirty="0">
                <a:solidFill>
                  <a:prstClr val="black"/>
                </a:solidFill>
                <a:latin typeface="ＭＳ Ｐゴシック"/>
                <a:ea typeface="ＭＳ Ｐゴシック"/>
              </a:rPr>
              <a:t>H28</a:t>
            </a:r>
            <a:r>
              <a:rPr lang="ja-JP" altLang="en-US" sz="1000" dirty="0">
                <a:solidFill>
                  <a:prstClr val="black"/>
                </a:solidFill>
                <a:latin typeface="ＭＳ Ｐゴシック"/>
                <a:ea typeface="ＭＳ Ｐゴシック"/>
              </a:rPr>
              <a:t>）</a:t>
            </a:r>
          </a:p>
        </p:txBody>
      </p:sp>
      <p:sp>
        <p:nvSpPr>
          <p:cNvPr id="8" name="正方形/長方形 7"/>
          <p:cNvSpPr/>
          <p:nvPr/>
        </p:nvSpPr>
        <p:spPr>
          <a:xfrm rot="5400000">
            <a:off x="5111776" y="4884264"/>
            <a:ext cx="723233" cy="276977"/>
          </a:xfrm>
          <a:prstGeom prst="rect">
            <a:avLst/>
          </a:prstGeom>
        </p:spPr>
        <p:txBody>
          <a:bodyPr wrap="none" lIns="91419" tIns="45709" rIns="91419" bIns="45709">
            <a:spAutoFit/>
          </a:bodyPr>
          <a:lstStyle/>
          <a:p>
            <a:pPr algn="ctr" fontAlgn="auto">
              <a:spcBef>
                <a:spcPts val="0"/>
              </a:spcBef>
              <a:spcAft>
                <a:spcPts val="0"/>
              </a:spcAft>
            </a:pPr>
            <a:r>
              <a:rPr lang="en-US" altLang="ja-JP" sz="1200" dirty="0">
                <a:solidFill>
                  <a:prstClr val="black"/>
                </a:solidFill>
                <a:latin typeface="ＭＳ Ｐゴシック"/>
                <a:ea typeface="ＭＳ Ｐゴシック"/>
              </a:rPr>
              <a:t>112</a:t>
            </a:r>
            <a:r>
              <a:rPr lang="ja-JP" altLang="en-US" sz="1200" dirty="0">
                <a:solidFill>
                  <a:prstClr val="black"/>
                </a:solidFill>
                <a:latin typeface="ＭＳ Ｐゴシック"/>
                <a:ea typeface="ＭＳ Ｐゴシック"/>
              </a:rPr>
              <a:t>か所</a:t>
            </a:r>
          </a:p>
        </p:txBody>
      </p:sp>
      <p:sp>
        <p:nvSpPr>
          <p:cNvPr id="50" name="正方形/長方形 49"/>
          <p:cNvSpPr/>
          <p:nvPr/>
        </p:nvSpPr>
        <p:spPr>
          <a:xfrm>
            <a:off x="2714879" y="6228412"/>
            <a:ext cx="930462" cy="276999"/>
          </a:xfrm>
          <a:prstGeom prst="rect">
            <a:avLst/>
          </a:prstGeom>
        </p:spPr>
        <p:txBody>
          <a:bodyPr wrap="square" lIns="91419" tIns="45709" rIns="91419" bIns="45709">
            <a:spAutoFit/>
          </a:bodyPr>
          <a:lstStyle/>
          <a:p>
            <a:pPr fontAlgn="auto">
              <a:spcBef>
                <a:spcPts val="0"/>
              </a:spcBef>
              <a:spcAft>
                <a:spcPts val="0"/>
              </a:spcAft>
            </a:pPr>
            <a:r>
              <a:rPr lang="en-US" altLang="ja-JP" sz="1200" dirty="0">
                <a:solidFill>
                  <a:prstClr val="black"/>
                </a:solidFill>
                <a:latin typeface="ＭＳ Ｐゴシック"/>
                <a:ea typeface="ＭＳ Ｐゴシック"/>
              </a:rPr>
              <a:t>47</a:t>
            </a:r>
            <a:r>
              <a:rPr lang="ja-JP" altLang="en-US" sz="1200" dirty="0">
                <a:solidFill>
                  <a:prstClr val="black"/>
                </a:solidFill>
                <a:latin typeface="ＭＳ Ｐゴシック"/>
                <a:ea typeface="ＭＳ Ｐゴシック"/>
              </a:rPr>
              <a:t>か所</a:t>
            </a:r>
            <a:endParaRPr lang="en-US" altLang="ja-JP" sz="1200" dirty="0">
              <a:solidFill>
                <a:prstClr val="black"/>
              </a:solidFill>
              <a:latin typeface="ＭＳ Ｐゴシック"/>
              <a:ea typeface="ＭＳ Ｐゴシック"/>
            </a:endParaRPr>
          </a:p>
        </p:txBody>
      </p:sp>
      <p:sp>
        <p:nvSpPr>
          <p:cNvPr id="51" name="正方形/長方形 50"/>
          <p:cNvSpPr/>
          <p:nvPr/>
        </p:nvSpPr>
        <p:spPr>
          <a:xfrm rot="5400000">
            <a:off x="4187218" y="2551895"/>
            <a:ext cx="1095129" cy="261588"/>
          </a:xfrm>
          <a:prstGeom prst="rect">
            <a:avLst/>
          </a:prstGeom>
        </p:spPr>
        <p:txBody>
          <a:bodyPr wrap="none" lIns="91419" tIns="45709" rIns="91419" bIns="45709">
            <a:spAutoFit/>
          </a:bodyPr>
          <a:lstStyle/>
          <a:p>
            <a:pPr algn="ctr" fontAlgn="auto">
              <a:spcBef>
                <a:spcPts val="0"/>
              </a:spcBef>
              <a:spcAft>
                <a:spcPts val="0"/>
              </a:spcAft>
            </a:pPr>
            <a:r>
              <a:rPr lang="en-US" altLang="ja-JP" sz="1100" dirty="0">
                <a:solidFill>
                  <a:prstClr val="black"/>
                </a:solidFill>
                <a:latin typeface="ＭＳ Ｐゴシック"/>
                <a:ea typeface="ＭＳ Ｐゴシック"/>
              </a:rPr>
              <a:t>6,818</a:t>
            </a:r>
            <a:r>
              <a:rPr lang="ja-JP" altLang="en-US" sz="1100" dirty="0">
                <a:solidFill>
                  <a:prstClr val="black"/>
                </a:solidFill>
                <a:latin typeface="ＭＳ Ｐゴシック"/>
                <a:ea typeface="ＭＳ Ｐゴシック"/>
              </a:rPr>
              <a:t>か所</a:t>
            </a:r>
            <a:r>
              <a:rPr lang="en-US" altLang="ja-JP" sz="1100" dirty="0">
                <a:solidFill>
                  <a:prstClr val="black"/>
                </a:solidFill>
                <a:latin typeface="ＭＳ Ｐゴシック"/>
                <a:ea typeface="ＭＳ Ｐゴシック"/>
              </a:rPr>
              <a:t>(H27)</a:t>
            </a:r>
            <a:endParaRPr lang="ja-JP" altLang="en-US" sz="1100" dirty="0">
              <a:solidFill>
                <a:prstClr val="black"/>
              </a:solidFill>
              <a:latin typeface="ＭＳ Ｐゴシック"/>
              <a:ea typeface="ＭＳ Ｐゴシック"/>
            </a:endParaRPr>
          </a:p>
        </p:txBody>
      </p:sp>
      <p:sp>
        <p:nvSpPr>
          <p:cNvPr id="52" name="正方形/長方形 51"/>
          <p:cNvSpPr/>
          <p:nvPr/>
        </p:nvSpPr>
        <p:spPr>
          <a:xfrm rot="5400000">
            <a:off x="3748341" y="4333128"/>
            <a:ext cx="2014626" cy="261588"/>
          </a:xfrm>
          <a:prstGeom prst="rect">
            <a:avLst/>
          </a:prstGeom>
        </p:spPr>
        <p:txBody>
          <a:bodyPr wrap="square" lIns="91419" tIns="45709" rIns="91419" bIns="45709">
            <a:spAutoFit/>
          </a:bodyPr>
          <a:lstStyle/>
          <a:p>
            <a:pPr marL="87292" indent="-87292" algn="ctr" fontAlgn="auto">
              <a:spcBef>
                <a:spcPts val="0"/>
              </a:spcBef>
              <a:spcAft>
                <a:spcPts val="0"/>
              </a:spcAft>
            </a:pPr>
            <a:r>
              <a:rPr lang="en-US" altLang="ja-JP" sz="1100" dirty="0">
                <a:solidFill>
                  <a:prstClr val="black"/>
                </a:solidFill>
                <a:latin typeface="ＭＳ Ｐゴシック"/>
                <a:ea typeface="ＭＳ Ｐゴシック"/>
              </a:rPr>
              <a:t>720</a:t>
            </a:r>
            <a:r>
              <a:rPr lang="ja-JP" altLang="en-US" sz="1100" dirty="0">
                <a:solidFill>
                  <a:prstClr val="black"/>
                </a:solidFill>
                <a:latin typeface="ＭＳ Ｐゴシック"/>
                <a:ea typeface="ＭＳ Ｐゴシック"/>
              </a:rPr>
              <a:t>か所（</a:t>
            </a:r>
            <a:r>
              <a:rPr lang="en-US" altLang="ja-JP" sz="1100" dirty="0">
                <a:solidFill>
                  <a:prstClr val="black"/>
                </a:solidFill>
                <a:latin typeface="ＭＳ Ｐゴシック"/>
                <a:ea typeface="ＭＳ Ｐゴシック"/>
              </a:rPr>
              <a:t>296</a:t>
            </a:r>
            <a:r>
              <a:rPr lang="ja-JP" altLang="en-US" sz="1100" dirty="0">
                <a:solidFill>
                  <a:prstClr val="black"/>
                </a:solidFill>
                <a:latin typeface="ＭＳ Ｐゴシック"/>
                <a:ea typeface="ＭＳ Ｐゴシック"/>
              </a:rPr>
              <a:t>市町村</a:t>
            </a:r>
            <a:r>
              <a:rPr lang="en-US" altLang="ja-JP" sz="1100" dirty="0">
                <a:solidFill>
                  <a:prstClr val="black"/>
                </a:solidFill>
                <a:latin typeface="ＭＳ Ｐゴシック"/>
                <a:ea typeface="ＭＳ Ｐゴシック"/>
              </a:rPr>
              <a:t>)(H28)</a:t>
            </a:r>
            <a:endParaRPr lang="ja-JP" altLang="en-US" sz="1100" dirty="0">
              <a:solidFill>
                <a:prstClr val="black"/>
              </a:solidFill>
              <a:latin typeface="ＭＳ Ｐゴシック"/>
              <a:ea typeface="ＭＳ Ｐゴシック"/>
            </a:endParaRPr>
          </a:p>
        </p:txBody>
      </p:sp>
      <p:sp>
        <p:nvSpPr>
          <p:cNvPr id="53" name="正方形/長方形 52"/>
          <p:cNvSpPr/>
          <p:nvPr/>
        </p:nvSpPr>
        <p:spPr>
          <a:xfrm rot="5400000">
            <a:off x="114074" y="667086"/>
            <a:ext cx="1274517" cy="461643"/>
          </a:xfrm>
          <a:prstGeom prst="rect">
            <a:avLst/>
          </a:prstGeom>
        </p:spPr>
        <p:txBody>
          <a:bodyPr wrap="square" lIns="91419" tIns="45709" rIns="91419" bIns="45709">
            <a:spAutoFit/>
          </a:bodyPr>
          <a:lstStyle/>
          <a:p>
            <a:pPr marL="87292" indent="-87292" algn="ctr" fontAlgn="auto">
              <a:spcBef>
                <a:spcPts val="600"/>
              </a:spcBef>
              <a:spcAft>
                <a:spcPts val="0"/>
              </a:spcAft>
            </a:pPr>
            <a:r>
              <a:rPr lang="en-US" altLang="ja-JP" sz="1200" dirty="0">
                <a:solidFill>
                  <a:prstClr val="black"/>
                </a:solidFill>
                <a:latin typeface="ＭＳ Ｐゴシック"/>
                <a:ea typeface="ＭＳ Ｐゴシック"/>
              </a:rPr>
              <a:t>298,700</a:t>
            </a:r>
            <a:r>
              <a:rPr lang="ja-JP" altLang="en-US" sz="1200" dirty="0">
                <a:solidFill>
                  <a:prstClr val="black"/>
                </a:solidFill>
                <a:latin typeface="ＭＳ Ｐゴシック"/>
                <a:ea typeface="ＭＳ Ｐゴシック"/>
              </a:rPr>
              <a:t>か所</a:t>
            </a:r>
            <a:r>
              <a:rPr lang="en-US" altLang="ja-JP" sz="1200" dirty="0">
                <a:solidFill>
                  <a:prstClr val="black"/>
                </a:solidFill>
                <a:latin typeface="ＭＳ Ｐゴシック"/>
                <a:ea typeface="ＭＳ Ｐゴシック"/>
              </a:rPr>
              <a:t/>
            </a:r>
            <a:br>
              <a:rPr lang="en-US" altLang="ja-JP" sz="1200" dirty="0">
                <a:solidFill>
                  <a:prstClr val="black"/>
                </a:solidFill>
                <a:latin typeface="ＭＳ Ｐゴシック"/>
                <a:ea typeface="ＭＳ Ｐゴシック"/>
              </a:rPr>
            </a:br>
            <a:r>
              <a:rPr lang="ja-JP" altLang="en-US" sz="1200" dirty="0">
                <a:solidFill>
                  <a:prstClr val="black"/>
                </a:solidFill>
                <a:latin typeface="ＭＳ Ｐゴシック"/>
                <a:ea typeface="ＭＳ Ｐゴシック"/>
              </a:rPr>
              <a:t>（</a:t>
            </a:r>
            <a:r>
              <a:rPr lang="en-US" altLang="ja-JP" sz="1200" dirty="0">
                <a:solidFill>
                  <a:prstClr val="black"/>
                </a:solidFill>
                <a:latin typeface="ＭＳ Ｐゴシック"/>
                <a:ea typeface="ＭＳ Ｐゴシック"/>
              </a:rPr>
              <a:t>H27</a:t>
            </a:r>
            <a:r>
              <a:rPr lang="ja-JP" altLang="en-US" sz="1200" dirty="0">
                <a:solidFill>
                  <a:prstClr val="black"/>
                </a:solidFill>
                <a:latin typeface="ＭＳ Ｐゴシック"/>
                <a:ea typeface="ＭＳ Ｐゴシック"/>
              </a:rPr>
              <a:t>）</a:t>
            </a:r>
            <a:endParaRPr lang="ja-JP" altLang="en-US" sz="2000" dirty="0">
              <a:solidFill>
                <a:prstClr val="black"/>
              </a:solidFill>
              <a:latin typeface="ＭＳ Ｐゴシック"/>
              <a:ea typeface="ＭＳ Ｐゴシック"/>
            </a:endParaRPr>
          </a:p>
        </p:txBody>
      </p:sp>
      <p:sp>
        <p:nvSpPr>
          <p:cNvPr id="55" name="角丸四角形 54"/>
          <p:cNvSpPr/>
          <p:nvPr/>
        </p:nvSpPr>
        <p:spPr>
          <a:xfrm>
            <a:off x="1953080" y="4070958"/>
            <a:ext cx="485368" cy="2520279"/>
          </a:xfrm>
          <a:prstGeom prst="roundRect">
            <a:avLst>
              <a:gd name="adj" fmla="val 9311"/>
            </a:avLst>
          </a:prstGeom>
          <a:solidFill>
            <a:srgbClr val="FFFF99"/>
          </a:solidFill>
          <a:ln/>
        </p:spPr>
        <p:style>
          <a:lnRef idx="2">
            <a:schemeClr val="dk1"/>
          </a:lnRef>
          <a:fillRef idx="1">
            <a:schemeClr val="lt1"/>
          </a:fillRef>
          <a:effectRef idx="0">
            <a:schemeClr val="dk1"/>
          </a:effectRef>
          <a:fontRef idx="minor">
            <a:schemeClr val="dk1"/>
          </a:fontRef>
        </p:style>
        <p:txBody>
          <a:bodyPr vert="eaVert" lIns="91419" tIns="45709" rIns="91419" bIns="45709" rtlCol="0" anchor="ctr"/>
          <a:lstStyle/>
          <a:p>
            <a:pPr algn="ctr" fontAlgn="auto">
              <a:spcBef>
                <a:spcPts val="0"/>
              </a:spcBef>
              <a:spcAft>
                <a:spcPts val="0"/>
              </a:spcAft>
            </a:pPr>
            <a:r>
              <a:rPr lang="ja-JP" altLang="en-US" sz="1400" dirty="0">
                <a:solidFill>
                  <a:prstClr val="black"/>
                </a:solidFill>
                <a:latin typeface="ＭＳ Ｐゴシック"/>
              </a:rPr>
              <a:t>がん相談支援センター</a:t>
            </a:r>
            <a:endParaRPr lang="en-US" altLang="ja-JP" sz="1400" dirty="0">
              <a:solidFill>
                <a:prstClr val="black"/>
              </a:solidFill>
              <a:latin typeface="ＭＳ Ｐゴシック"/>
            </a:endParaRPr>
          </a:p>
          <a:p>
            <a:pPr algn="ctr" fontAlgn="auto">
              <a:spcBef>
                <a:spcPts val="0"/>
              </a:spcBef>
              <a:spcAft>
                <a:spcPts val="0"/>
              </a:spcAft>
            </a:pPr>
            <a:endParaRPr lang="en-US" altLang="ja-JP" sz="1400" dirty="0">
              <a:solidFill>
                <a:prstClr val="black"/>
              </a:solidFill>
              <a:latin typeface="ＭＳ Ｐゴシック"/>
            </a:endParaRPr>
          </a:p>
        </p:txBody>
      </p:sp>
      <p:sp>
        <p:nvSpPr>
          <p:cNvPr id="54" name="正方形/長方形 53"/>
          <p:cNvSpPr/>
          <p:nvPr/>
        </p:nvSpPr>
        <p:spPr>
          <a:xfrm rot="5400000">
            <a:off x="834495" y="5275352"/>
            <a:ext cx="2518596" cy="261588"/>
          </a:xfrm>
          <a:prstGeom prst="rect">
            <a:avLst/>
          </a:prstGeom>
        </p:spPr>
        <p:txBody>
          <a:bodyPr wrap="none" lIns="91419" tIns="45709" rIns="91419" bIns="45709">
            <a:spAutoFit/>
          </a:bodyPr>
          <a:lstStyle/>
          <a:p>
            <a:pPr fontAlgn="auto">
              <a:spcBef>
                <a:spcPts val="0"/>
              </a:spcBef>
              <a:spcAft>
                <a:spcPts val="0"/>
              </a:spcAft>
            </a:pPr>
            <a:r>
              <a:rPr lang="ja-JP" altLang="en-US" sz="1100" dirty="0">
                <a:solidFill>
                  <a:prstClr val="black"/>
                </a:solidFill>
                <a:latin typeface="ＭＳ Ｐゴシック"/>
                <a:ea typeface="ＭＳ Ｐゴシック"/>
              </a:rPr>
              <a:t>がん診療連携拠点病院等数：４２７施設</a:t>
            </a:r>
            <a:endParaRPr lang="en-US" altLang="ja-JP" sz="1100" dirty="0">
              <a:solidFill>
                <a:prstClr val="black"/>
              </a:solidFill>
              <a:latin typeface="ＭＳ Ｐゴシック"/>
              <a:ea typeface="ＭＳ Ｐゴシック"/>
            </a:endParaRPr>
          </a:p>
        </p:txBody>
      </p:sp>
      <p:sp>
        <p:nvSpPr>
          <p:cNvPr id="56" name="角丸四角形 55"/>
          <p:cNvSpPr/>
          <p:nvPr/>
        </p:nvSpPr>
        <p:spPr>
          <a:xfrm>
            <a:off x="5835263" y="4486636"/>
            <a:ext cx="485155" cy="2086047"/>
          </a:xfrm>
          <a:prstGeom prst="roundRect">
            <a:avLst>
              <a:gd name="adj" fmla="val 14342"/>
            </a:avLst>
          </a:prstGeom>
          <a:solidFill>
            <a:srgbClr val="D0EAB4"/>
          </a:solidFill>
          <a:ln/>
        </p:spPr>
        <p:style>
          <a:lnRef idx="2">
            <a:schemeClr val="dk1"/>
          </a:lnRef>
          <a:fillRef idx="1">
            <a:schemeClr val="lt1"/>
          </a:fillRef>
          <a:effectRef idx="0">
            <a:schemeClr val="dk1"/>
          </a:effectRef>
          <a:fontRef idx="minor">
            <a:schemeClr val="dk1"/>
          </a:fontRef>
        </p:style>
        <p:txBody>
          <a:bodyPr vert="eaVert" lIns="35991" tIns="45709" rIns="35991" bIns="45709" rtlCol="0" anchor="t"/>
          <a:lstStyle/>
          <a:p>
            <a:pPr algn="ctr" fontAlgn="auto">
              <a:spcBef>
                <a:spcPts val="0"/>
              </a:spcBef>
              <a:spcAft>
                <a:spcPts val="0"/>
              </a:spcAft>
            </a:pPr>
            <a:r>
              <a:rPr lang="ja-JP" altLang="en-US" sz="1400" dirty="0">
                <a:solidFill>
                  <a:prstClr val="black"/>
                </a:solidFill>
                <a:latin typeface="ＭＳ Ｐゴシック"/>
              </a:rPr>
              <a:t>児童相談所（子育て）</a:t>
            </a:r>
            <a:endParaRPr lang="en-US" altLang="ja-JP" sz="1400" dirty="0">
              <a:solidFill>
                <a:prstClr val="black"/>
              </a:solidFill>
              <a:latin typeface="ＭＳ Ｐゴシック"/>
            </a:endParaRPr>
          </a:p>
        </p:txBody>
      </p:sp>
      <p:sp>
        <p:nvSpPr>
          <p:cNvPr id="14" name="角丸四角形 13"/>
          <p:cNvSpPr/>
          <p:nvPr/>
        </p:nvSpPr>
        <p:spPr>
          <a:xfrm>
            <a:off x="832599" y="1677673"/>
            <a:ext cx="349494" cy="1816295"/>
          </a:xfrm>
          <a:prstGeom prst="roundRect">
            <a:avLst/>
          </a:prstGeom>
          <a:ln/>
        </p:spPr>
        <p:style>
          <a:lnRef idx="2">
            <a:schemeClr val="dk1"/>
          </a:lnRef>
          <a:fillRef idx="1">
            <a:schemeClr val="lt1"/>
          </a:fillRef>
          <a:effectRef idx="0">
            <a:schemeClr val="dk1"/>
          </a:effectRef>
          <a:fontRef idx="minor">
            <a:schemeClr val="dk1"/>
          </a:fontRef>
        </p:style>
        <p:txBody>
          <a:bodyPr vert="eaVert" lIns="91419" tIns="45709" rIns="91419" bIns="45709" rtlCol="0" anchor="ctr"/>
          <a:lstStyle/>
          <a:p>
            <a:pPr algn="ctr" fontAlgn="auto">
              <a:spcBef>
                <a:spcPts val="0"/>
              </a:spcBef>
              <a:spcAft>
                <a:spcPts val="0"/>
              </a:spcAft>
            </a:pPr>
            <a:r>
              <a:rPr lang="ja-JP" altLang="en-US" sz="1200" dirty="0">
                <a:solidFill>
                  <a:prstClr val="black"/>
                </a:solidFill>
              </a:rPr>
              <a:t>（地区担当・支所</a:t>
            </a:r>
            <a:r>
              <a:rPr lang="ja-JP" altLang="en-US" sz="1200" dirty="0" smtClean="0">
                <a:solidFill>
                  <a:prstClr val="black"/>
                </a:solidFill>
              </a:rPr>
              <a:t>）</a:t>
            </a:r>
            <a:endParaRPr lang="en-US" altLang="ja-JP" sz="1200" dirty="0">
              <a:solidFill>
                <a:prstClr val="black"/>
              </a:solidFill>
            </a:endParaRPr>
          </a:p>
        </p:txBody>
      </p:sp>
      <p:sp>
        <p:nvSpPr>
          <p:cNvPr id="15" name="正方形/長方形 14"/>
          <p:cNvSpPr/>
          <p:nvPr/>
        </p:nvSpPr>
        <p:spPr>
          <a:xfrm>
            <a:off x="845344" y="3519345"/>
            <a:ext cx="398814" cy="39774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fontAlgn="auto">
              <a:spcBef>
                <a:spcPts val="0"/>
              </a:spcBef>
              <a:spcAft>
                <a:spcPts val="0"/>
              </a:spcAft>
            </a:pPr>
            <a:endParaRPr lang="ja-JP" altLang="en-US" sz="1200" dirty="0">
              <a:solidFill>
                <a:prstClr val="black"/>
              </a:solidFill>
            </a:endParaRPr>
          </a:p>
        </p:txBody>
      </p:sp>
      <p:sp>
        <p:nvSpPr>
          <p:cNvPr id="59" name="角丸四角形 58"/>
          <p:cNvSpPr/>
          <p:nvPr/>
        </p:nvSpPr>
        <p:spPr>
          <a:xfrm>
            <a:off x="4198019" y="2896829"/>
            <a:ext cx="390783" cy="2612379"/>
          </a:xfrm>
          <a:prstGeom prst="roundRect">
            <a:avLst>
              <a:gd name="adj" fmla="val 11145"/>
            </a:avLst>
          </a:prstGeom>
          <a:solidFill>
            <a:srgbClr val="D2EBB7"/>
          </a:solidFill>
          <a:ln>
            <a:prstDash val="solid"/>
          </a:ln>
        </p:spPr>
        <p:style>
          <a:lnRef idx="2">
            <a:schemeClr val="dk1"/>
          </a:lnRef>
          <a:fillRef idx="1">
            <a:schemeClr val="lt1"/>
          </a:fillRef>
          <a:effectRef idx="0">
            <a:schemeClr val="dk1"/>
          </a:effectRef>
          <a:fontRef idx="minor">
            <a:schemeClr val="dk1"/>
          </a:fontRef>
        </p:style>
        <p:txBody>
          <a:bodyPr vert="eaVert" lIns="91419" tIns="45709" rIns="91419" bIns="45709" rtlCol="0" anchor="ctr"/>
          <a:lstStyle/>
          <a:p>
            <a:pPr fontAlgn="auto">
              <a:spcBef>
                <a:spcPts val="0"/>
              </a:spcBef>
              <a:spcAft>
                <a:spcPts val="0"/>
              </a:spcAft>
            </a:pPr>
            <a:r>
              <a:rPr lang="ja-JP" altLang="en-US" sz="1400" dirty="0">
                <a:solidFill>
                  <a:prstClr val="black"/>
                </a:solidFill>
              </a:rPr>
              <a:t>利用者支援事業</a:t>
            </a:r>
            <a:endParaRPr lang="en-US" altLang="ja-JP" sz="1400" dirty="0">
              <a:solidFill>
                <a:prstClr val="black"/>
              </a:solidFill>
              <a:latin typeface="ＭＳ Ｐゴシック"/>
            </a:endParaRPr>
          </a:p>
        </p:txBody>
      </p:sp>
      <p:sp>
        <p:nvSpPr>
          <p:cNvPr id="61" name="正方形/長方形 60"/>
          <p:cNvSpPr/>
          <p:nvPr/>
        </p:nvSpPr>
        <p:spPr>
          <a:xfrm rot="5400000">
            <a:off x="3654006" y="4661579"/>
            <a:ext cx="1514625" cy="477031"/>
          </a:xfrm>
          <a:prstGeom prst="rect">
            <a:avLst/>
          </a:prstGeom>
        </p:spPr>
        <p:txBody>
          <a:bodyPr wrap="square" lIns="91419" tIns="45709" rIns="91419" bIns="45709">
            <a:spAutoFit/>
          </a:bodyPr>
          <a:lstStyle/>
          <a:p>
            <a:pPr marL="87292" indent="-87292" fontAlgn="auto">
              <a:spcBef>
                <a:spcPts val="0"/>
              </a:spcBef>
              <a:spcAft>
                <a:spcPts val="0"/>
              </a:spcAft>
            </a:pPr>
            <a:r>
              <a:rPr lang="en-US" altLang="ja-JP" sz="1100" dirty="0">
                <a:solidFill>
                  <a:prstClr val="black"/>
                </a:solidFill>
                <a:latin typeface="ＭＳ Ｐゴシック"/>
                <a:ea typeface="ＭＳ Ｐゴシック"/>
              </a:rPr>
              <a:t>930</a:t>
            </a:r>
            <a:r>
              <a:rPr lang="ja-JP" altLang="en-US" sz="1100" dirty="0">
                <a:solidFill>
                  <a:prstClr val="black"/>
                </a:solidFill>
                <a:latin typeface="ＭＳ Ｐゴシック"/>
                <a:ea typeface="ＭＳ Ｐゴシック"/>
              </a:rPr>
              <a:t>か所（</a:t>
            </a:r>
            <a:r>
              <a:rPr lang="en-US" altLang="ja-JP" sz="1100" dirty="0">
                <a:solidFill>
                  <a:prstClr val="black"/>
                </a:solidFill>
                <a:latin typeface="ＭＳ Ｐゴシック"/>
                <a:ea typeface="ＭＳ Ｐゴシック"/>
              </a:rPr>
              <a:t>H27</a:t>
            </a:r>
            <a:r>
              <a:rPr lang="ja-JP" altLang="en-US" sz="1100" dirty="0">
                <a:solidFill>
                  <a:prstClr val="black"/>
                </a:solidFill>
                <a:latin typeface="ＭＳ Ｐゴシック"/>
                <a:ea typeface="ＭＳ Ｐゴシック"/>
              </a:rPr>
              <a:t>）</a:t>
            </a:r>
            <a:endParaRPr lang="en-US" altLang="ja-JP" sz="1100" dirty="0">
              <a:solidFill>
                <a:prstClr val="black"/>
              </a:solidFill>
              <a:latin typeface="ＭＳ Ｐゴシック"/>
              <a:ea typeface="ＭＳ Ｐゴシック"/>
            </a:endParaRPr>
          </a:p>
          <a:p>
            <a:pPr marL="87292" indent="-87292" fontAlgn="auto">
              <a:spcBef>
                <a:spcPts val="0"/>
              </a:spcBef>
              <a:spcAft>
                <a:spcPts val="0"/>
              </a:spcAft>
            </a:pPr>
            <a:r>
              <a:rPr lang="en-US" altLang="ja-JP" sz="700" dirty="0">
                <a:solidFill>
                  <a:prstClr val="black"/>
                </a:solidFill>
                <a:latin typeface="ＭＳ Ｐゴシック"/>
                <a:ea typeface="ＭＳ Ｐゴシック"/>
              </a:rPr>
              <a:t>※</a:t>
            </a:r>
            <a:r>
              <a:rPr lang="ja-JP" altLang="en-US" sz="700" dirty="0">
                <a:solidFill>
                  <a:prstClr val="black"/>
                </a:solidFill>
                <a:latin typeface="ＭＳ Ｐゴシック"/>
                <a:ea typeface="ＭＳ Ｐゴシック"/>
              </a:rPr>
              <a:t>一部子育て世代包括支援センターと重複あり</a:t>
            </a:r>
          </a:p>
        </p:txBody>
      </p:sp>
      <p:sp>
        <p:nvSpPr>
          <p:cNvPr id="62" name="正方形/長方形 61"/>
          <p:cNvSpPr/>
          <p:nvPr/>
        </p:nvSpPr>
        <p:spPr>
          <a:xfrm rot="5400000">
            <a:off x="5395311" y="5433691"/>
            <a:ext cx="1129594" cy="276977"/>
          </a:xfrm>
          <a:prstGeom prst="rect">
            <a:avLst/>
          </a:prstGeom>
        </p:spPr>
        <p:txBody>
          <a:bodyPr wrap="none" lIns="91419" tIns="45709" rIns="91419" bIns="45709">
            <a:spAutoFit/>
          </a:bodyPr>
          <a:lstStyle/>
          <a:p>
            <a:pPr algn="ctr" fontAlgn="auto">
              <a:spcBef>
                <a:spcPts val="0"/>
              </a:spcBef>
              <a:spcAft>
                <a:spcPts val="0"/>
              </a:spcAft>
            </a:pPr>
            <a:r>
              <a:rPr lang="en-US" altLang="ja-JP" sz="1200" dirty="0">
                <a:solidFill>
                  <a:prstClr val="black"/>
                </a:solidFill>
                <a:latin typeface="ＭＳ Ｐゴシック"/>
                <a:ea typeface="ＭＳ Ｐゴシック"/>
              </a:rPr>
              <a:t>209</a:t>
            </a:r>
            <a:r>
              <a:rPr lang="ja-JP" altLang="en-US" sz="1200" dirty="0">
                <a:solidFill>
                  <a:prstClr val="black"/>
                </a:solidFill>
                <a:latin typeface="ＭＳ Ｐゴシック"/>
                <a:ea typeface="ＭＳ Ｐゴシック"/>
              </a:rPr>
              <a:t>か所（</a:t>
            </a:r>
            <a:r>
              <a:rPr lang="en-US" altLang="ja-JP" sz="1200" dirty="0">
                <a:solidFill>
                  <a:prstClr val="black"/>
                </a:solidFill>
                <a:latin typeface="ＭＳ Ｐゴシック"/>
                <a:ea typeface="ＭＳ Ｐゴシック"/>
              </a:rPr>
              <a:t>H28</a:t>
            </a:r>
            <a:r>
              <a:rPr lang="ja-JP" altLang="en-US" sz="1200" dirty="0">
                <a:solidFill>
                  <a:prstClr val="black"/>
                </a:solidFill>
                <a:latin typeface="ＭＳ Ｐゴシック"/>
                <a:ea typeface="ＭＳ Ｐゴシック"/>
              </a:rPr>
              <a:t>）</a:t>
            </a:r>
          </a:p>
        </p:txBody>
      </p:sp>
      <p:sp>
        <p:nvSpPr>
          <p:cNvPr id="63" name="正方形/長方形 62"/>
          <p:cNvSpPr/>
          <p:nvPr/>
        </p:nvSpPr>
        <p:spPr>
          <a:xfrm>
            <a:off x="6757598" y="96559"/>
            <a:ext cx="1707424" cy="493455"/>
          </a:xfrm>
          <a:prstGeom prst="rect">
            <a:avLst/>
          </a:prstGeom>
          <a:solidFill>
            <a:sysClr val="window" lastClr="FFFFFF"/>
          </a:solidFill>
          <a:ln w="25400" cap="flat" cmpd="sng" algn="ctr">
            <a:solidFill>
              <a:srgbClr val="C00000"/>
            </a:solidFill>
            <a:prstDash val="solid"/>
          </a:ln>
          <a:effectLst/>
        </p:spPr>
        <p:txBody>
          <a:bodyPr rot="0" spcFirstLastPara="0" vert="horz" wrap="square" lIns="91419" tIns="45709" rIns="91419" bIns="45709" numCol="1" spcCol="0" rtlCol="0" fromWordArt="0" anchor="ctr" anchorCtr="0" forceAA="0" compatLnSpc="1">
            <a:prstTxWarp prst="textNoShape">
              <a:avLst/>
            </a:prstTxWarp>
            <a:noAutofit/>
          </a:bodyPr>
          <a:lstStyle/>
          <a:p>
            <a:pPr fontAlgn="auto">
              <a:spcBef>
                <a:spcPts val="0"/>
              </a:spcBef>
              <a:spcAft>
                <a:spcPts val="0"/>
              </a:spcAft>
            </a:pPr>
            <a:r>
              <a:rPr lang="ja-JP" altLang="en-US" sz="1200" kern="100" dirty="0">
                <a:solidFill>
                  <a:srgbClr val="000000"/>
                </a:solidFill>
                <a:latin typeface="Century"/>
                <a:ea typeface="ＭＳ ゴシック"/>
                <a:cs typeface="Times New Roman"/>
              </a:rPr>
              <a:t>第１回地域力強化</a:t>
            </a:r>
            <a:endParaRPr lang="en-US" altLang="ja-JP" sz="1200" kern="100" dirty="0">
              <a:solidFill>
                <a:srgbClr val="000000"/>
              </a:solidFill>
              <a:latin typeface="Century"/>
              <a:ea typeface="ＭＳ ゴシック"/>
              <a:cs typeface="Times New Roman"/>
            </a:endParaRPr>
          </a:p>
          <a:p>
            <a:pPr fontAlgn="auto">
              <a:spcBef>
                <a:spcPts val="0"/>
              </a:spcBef>
              <a:spcAft>
                <a:spcPts val="0"/>
              </a:spcAft>
            </a:pPr>
            <a:r>
              <a:rPr lang="ja-JP" altLang="en-US" sz="1200" kern="100" dirty="0">
                <a:solidFill>
                  <a:srgbClr val="000000"/>
                </a:solidFill>
                <a:latin typeface="Century"/>
                <a:ea typeface="ＭＳ ゴシック"/>
                <a:cs typeface="Times New Roman"/>
              </a:rPr>
              <a:t>検討会</a:t>
            </a:r>
            <a:r>
              <a:rPr lang="ja-JP" altLang="en-US" sz="1200" kern="100" dirty="0">
                <a:solidFill>
                  <a:srgbClr val="000000"/>
                </a:solidFill>
                <a:latin typeface="ＭＳ ゴシック" panose="020B0609070205080204" pitchFamily="49" charset="-128"/>
                <a:ea typeface="ＭＳ ゴシック" panose="020B0609070205080204" pitchFamily="49" charset="-128"/>
                <a:cs typeface="Times New Roman"/>
              </a:rPr>
              <a:t>資料</a:t>
            </a:r>
            <a:endParaRPr lang="ja-JP" altLang="en-US" sz="1200" kern="100" dirty="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65" name="Text Box 15"/>
          <p:cNvSpPr txBox="1">
            <a:spLocks noChangeArrowheads="1"/>
          </p:cNvSpPr>
          <p:nvPr/>
        </p:nvSpPr>
        <p:spPr bwMode="auto">
          <a:xfrm>
            <a:off x="78902"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70928" y="6581404"/>
            <a:ext cx="2057400" cy="365125"/>
          </a:xfrm>
        </p:spPr>
        <p:txBody>
          <a:bodyPr/>
          <a:lstStyle/>
          <a:p>
            <a:pPr>
              <a:defRPr/>
            </a:pPr>
            <a:fld id="{804D6B79-3AEB-42FE-A736-A41F7AEA0445}" type="slidenum">
              <a:rPr lang="en-US" altLang="ja-JP" smtClean="0"/>
              <a:pPr>
                <a:defRPr/>
              </a:pPr>
              <a:t>47</a:t>
            </a:fld>
            <a:endParaRPr lang="en-US" altLang="ja-JP" dirty="0"/>
          </a:p>
        </p:txBody>
      </p:sp>
    </p:spTree>
    <p:extLst>
      <p:ext uri="{BB962C8B-B14F-4D97-AF65-F5344CB8AC3E}">
        <p14:creationId xmlns:p14="http://schemas.microsoft.com/office/powerpoint/2010/main" val="1764289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45" y="0"/>
            <a:ext cx="8913073" cy="6597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 Box 15"/>
          <p:cNvSpPr txBox="1">
            <a:spLocks noChangeArrowheads="1"/>
          </p:cNvSpPr>
          <p:nvPr/>
        </p:nvSpPr>
        <p:spPr bwMode="auto">
          <a:xfrm>
            <a:off x="78902"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00781" y="6522769"/>
            <a:ext cx="2057400" cy="365125"/>
          </a:xfrm>
        </p:spPr>
        <p:txBody>
          <a:bodyPr/>
          <a:lstStyle/>
          <a:p>
            <a:pPr>
              <a:defRPr/>
            </a:pPr>
            <a:fld id="{804D6B79-3AEB-42FE-A736-A41F7AEA0445}" type="slidenum">
              <a:rPr lang="en-US" altLang="ja-JP" smtClean="0"/>
              <a:pPr>
                <a:defRPr/>
              </a:pPr>
              <a:t>48</a:t>
            </a:fld>
            <a:endParaRPr lang="en-US" altLang="ja-JP"/>
          </a:p>
        </p:txBody>
      </p:sp>
    </p:spTree>
    <p:extLst>
      <p:ext uri="{BB962C8B-B14F-4D97-AF65-F5344CB8AC3E}">
        <p14:creationId xmlns:p14="http://schemas.microsoft.com/office/powerpoint/2010/main" val="985738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445" y="1034055"/>
            <a:ext cx="9105231" cy="4195145"/>
          </a:xfrm>
          <a:prstGeom prst="roundRect">
            <a:avLst>
              <a:gd name="adj" fmla="val 1784"/>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89271" tIns="44636" rIns="89271" bIns="44636" rtlCol="0" anchor="t" anchorCtr="0"/>
          <a:lstStyle/>
          <a:p>
            <a:pPr>
              <a:lnSpc>
                <a:spcPts val="1200"/>
              </a:lnSpc>
              <a:spcBef>
                <a:spcPts val="100"/>
              </a:spcBef>
            </a:pPr>
            <a:endParaRPr lang="en-US" altLang="ja-JP" sz="300" u="sng" dirty="0">
              <a:solidFill>
                <a:schemeClr val="tx1"/>
              </a:solidFill>
              <a:latin typeface="+mn-ea"/>
            </a:endParaRPr>
          </a:p>
          <a:p>
            <a:pPr>
              <a:lnSpc>
                <a:spcPts val="1200"/>
              </a:lnSpc>
              <a:spcBef>
                <a:spcPts val="100"/>
              </a:spcBef>
            </a:pPr>
            <a:r>
              <a:rPr lang="ja-JP"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自立支援・重度化防止に向けた保険者機能の強化等の取組の推進</a:t>
            </a:r>
            <a:r>
              <a:rPr lang="zh-TW"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（介護保険法）</a:t>
            </a:r>
          </a:p>
          <a:p>
            <a:pPr>
              <a:lnSpc>
                <a:spcPts val="1200"/>
              </a:lnSpc>
              <a:spcBef>
                <a:spcPts val="100"/>
              </a:spcBef>
            </a:pPr>
            <a:r>
              <a:rPr lang="ja-JP" altLang="en-US" sz="1200" dirty="0">
                <a:solidFill>
                  <a:schemeClr val="tx1"/>
                </a:solidFill>
                <a:latin typeface="+mn-ea"/>
              </a:rPr>
              <a:t>　 全市町村が保険者機能を発揮し、自立支援・重度化防止に向けて取り組む仕組みの制度化</a:t>
            </a:r>
            <a:endParaRPr lang="en-US" altLang="ja-JP" sz="1200" dirty="0">
              <a:solidFill>
                <a:schemeClr val="tx1"/>
              </a:solidFill>
              <a:latin typeface="+mn-ea"/>
            </a:endParaRPr>
          </a:p>
          <a:p>
            <a:pPr>
              <a:lnSpc>
                <a:spcPts val="1200"/>
              </a:lnSpc>
              <a:spcBef>
                <a:spcPts val="100"/>
              </a:spcBef>
            </a:pPr>
            <a:r>
              <a:rPr lang="ja-JP" altLang="en-US" sz="1100" dirty="0" smtClean="0">
                <a:solidFill>
                  <a:schemeClr val="tx1"/>
                </a:solidFill>
                <a:latin typeface="+mn-ea"/>
              </a:rPr>
              <a:t>　  </a:t>
            </a:r>
            <a:r>
              <a:rPr lang="ja-JP" altLang="en-US" sz="1100" dirty="0">
                <a:solidFill>
                  <a:schemeClr val="tx1"/>
                </a:solidFill>
                <a:latin typeface="+mn-ea"/>
              </a:rPr>
              <a:t>　</a:t>
            </a:r>
            <a:r>
              <a:rPr lang="ja-JP" altLang="en-US" sz="1100" dirty="0" smtClean="0">
                <a:solidFill>
                  <a:schemeClr val="tx1"/>
                </a:solidFill>
                <a:latin typeface="+mn-ea"/>
              </a:rPr>
              <a:t>・</a:t>
            </a:r>
            <a:r>
              <a:rPr lang="ja-JP" altLang="en-US" sz="1100" dirty="0">
                <a:solidFill>
                  <a:schemeClr val="tx1"/>
                </a:solidFill>
                <a:latin typeface="+mn-ea"/>
              </a:rPr>
              <a:t>　国から提供されたデータを分析の上、介護保険事業（支援）計画を策定。計画に介護予防・重度化防止等の取組内容と目標を記載</a:t>
            </a:r>
            <a:endParaRPr lang="en-US" altLang="ja-JP" sz="1100" dirty="0">
              <a:solidFill>
                <a:schemeClr val="tx1"/>
              </a:solidFill>
              <a:latin typeface="+mn-ea"/>
            </a:endParaRPr>
          </a:p>
          <a:p>
            <a:pPr>
              <a:lnSpc>
                <a:spcPts val="1200"/>
              </a:lnSpc>
              <a:spcBef>
                <a:spcPts val="100"/>
              </a:spcBef>
            </a:pPr>
            <a:r>
              <a:rPr lang="ja-JP" altLang="en-US" sz="1100" dirty="0">
                <a:solidFill>
                  <a:schemeClr val="tx1"/>
                </a:solidFill>
                <a:latin typeface="+mn-ea"/>
              </a:rPr>
              <a:t>　  　・　</a:t>
            </a:r>
            <a:r>
              <a:rPr lang="ja-JP" altLang="en-US" sz="1100" spc="50" dirty="0">
                <a:solidFill>
                  <a:schemeClr val="tx1"/>
                </a:solidFill>
                <a:latin typeface="メイリオ" panose="020B0604030504040204" pitchFamily="50" charset="-128"/>
                <a:cs typeface="メイリオ" panose="020B0604030504040204" pitchFamily="50" charset="-128"/>
              </a:rPr>
              <a:t>都道府県による市町村に対する支援事業の創設　　　　</a:t>
            </a:r>
            <a:r>
              <a:rPr lang="ja-JP" altLang="en-US" sz="1100" dirty="0">
                <a:solidFill>
                  <a:schemeClr val="tx1"/>
                </a:solidFill>
                <a:latin typeface="+mn-ea"/>
              </a:rPr>
              <a:t>・　財政的インセンティブの付与の規定の整備</a:t>
            </a:r>
          </a:p>
          <a:p>
            <a:pPr marL="441325" indent="-441325">
              <a:lnSpc>
                <a:spcPts val="1200"/>
              </a:lnSpc>
              <a:spcBef>
                <a:spcPts val="600"/>
              </a:spcBef>
            </a:pPr>
            <a:r>
              <a:rPr lang="ja-JP" altLang="en-US" sz="1000" dirty="0" smtClean="0">
                <a:solidFill>
                  <a:schemeClr val="tx1"/>
                </a:solidFill>
                <a:latin typeface="ＭＳ 明朝" panose="02020609040205080304" pitchFamily="17" charset="-128"/>
                <a:ea typeface="ＭＳ 明朝" panose="02020609040205080304" pitchFamily="17" charset="-128"/>
              </a:rPr>
              <a:t>　　　</a:t>
            </a:r>
            <a:r>
              <a:rPr lang="ja-JP" altLang="en-US" sz="1000" dirty="0" smtClean="0">
                <a:solidFill>
                  <a:schemeClr val="tx1"/>
                </a:solidFill>
                <a:latin typeface="+mn-ea"/>
              </a:rPr>
              <a:t>（その他）</a:t>
            </a:r>
            <a:endParaRPr lang="en-US" altLang="ja-JP" sz="1000" dirty="0" smtClean="0">
              <a:solidFill>
                <a:schemeClr val="tx1"/>
              </a:solidFill>
              <a:latin typeface="+mn-ea"/>
            </a:endParaRPr>
          </a:p>
          <a:p>
            <a:pPr>
              <a:lnSpc>
                <a:spcPts val="1200"/>
              </a:lnSpc>
              <a:spcBef>
                <a:spcPts val="100"/>
              </a:spcBef>
            </a:pPr>
            <a:r>
              <a:rPr lang="ja-JP" altLang="en-US" sz="1000" dirty="0" smtClean="0">
                <a:solidFill>
                  <a:schemeClr val="tx1"/>
                </a:solidFill>
                <a:latin typeface="+mn-ea"/>
              </a:rPr>
              <a:t>　　　　・ 地域包括支援センターの機能強化（市町村による評価の義務づけ等）</a:t>
            </a:r>
          </a:p>
          <a:p>
            <a:pPr>
              <a:lnSpc>
                <a:spcPts val="1200"/>
              </a:lnSpc>
              <a:spcBef>
                <a:spcPts val="100"/>
              </a:spcBef>
            </a:pPr>
            <a:r>
              <a:rPr lang="ja-JP" altLang="en-US" sz="1000" dirty="0" smtClean="0">
                <a:solidFill>
                  <a:schemeClr val="tx1"/>
                </a:solidFill>
                <a:latin typeface="+mn-ea"/>
              </a:rPr>
              <a:t>　　　　・ 居宅サービス事業者の指定等に対する保険者の関与強化（小規模多機能等を普及させる観点からの指定拒否の仕組み等の導入）</a:t>
            </a:r>
          </a:p>
          <a:p>
            <a:pPr>
              <a:lnSpc>
                <a:spcPts val="1200"/>
              </a:lnSpc>
              <a:spcBef>
                <a:spcPts val="100"/>
              </a:spcBef>
            </a:pPr>
            <a:r>
              <a:rPr lang="ja-JP" altLang="en-US" sz="1000" dirty="0" smtClean="0">
                <a:solidFill>
                  <a:schemeClr val="tx1"/>
                </a:solidFill>
                <a:latin typeface="+mn-ea"/>
              </a:rPr>
              <a:t>　　　　・ 認知症施策の推進（新オレンジプランの基本的な考え方（普及・啓発等の関連施策の総合的な推進）を制度上明確化）</a:t>
            </a:r>
            <a:endParaRPr lang="en-US" altLang="ja-JP" sz="1200" dirty="0" smtClean="0">
              <a:solidFill>
                <a:schemeClr val="tx1"/>
              </a:solidFill>
              <a:latin typeface="+mn-ea"/>
            </a:endParaRPr>
          </a:p>
          <a:p>
            <a:pPr marL="268288" indent="-268288">
              <a:lnSpc>
                <a:spcPts val="1200"/>
              </a:lnSpc>
              <a:spcBef>
                <a:spcPts val="100"/>
              </a:spcBef>
            </a:pPr>
            <a:endParaRPr lang="en-US" altLang="ja-JP" sz="1200" b="1" dirty="0" smtClean="0">
              <a:solidFill>
                <a:schemeClr val="tx1"/>
              </a:solidFill>
              <a:latin typeface="+mn-ea"/>
            </a:endParaRPr>
          </a:p>
          <a:p>
            <a:pPr marL="268288" indent="-268288">
              <a:lnSpc>
                <a:spcPts val="1200"/>
              </a:lnSpc>
              <a:spcBef>
                <a:spcPts val="100"/>
              </a:spcBef>
            </a:pPr>
            <a:r>
              <a:rPr lang="ja-JP" altLang="en-US" sz="12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医療・介護の連携の推進等</a:t>
            </a:r>
            <a:r>
              <a:rPr lang="zh-TW"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（介護保険法、医療法）</a:t>
            </a:r>
            <a:endParaRPr lang="en-US" altLang="ja-JP"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41325" indent="-441325">
              <a:lnSpc>
                <a:spcPts val="1200"/>
              </a:lnSpc>
              <a:spcBef>
                <a:spcPts val="100"/>
              </a:spcBef>
            </a:pPr>
            <a:r>
              <a:rPr lang="ja-JP" altLang="en-US" sz="1200" dirty="0">
                <a:solidFill>
                  <a:schemeClr val="tx1"/>
                </a:solidFill>
                <a:latin typeface="+mn-ea"/>
              </a:rPr>
              <a:t>　①　「日常的な医学管理」や「看取り・ターミナル」等の機能と、「生活施設」としての機能とを兼ね備えた、新たな介護保険施設を創設</a:t>
            </a:r>
            <a:endParaRPr lang="en-US" altLang="ja-JP" sz="1200" dirty="0">
              <a:solidFill>
                <a:schemeClr val="tx1"/>
              </a:solidFill>
              <a:latin typeface="+mn-ea"/>
            </a:endParaRPr>
          </a:p>
          <a:p>
            <a:pPr marL="808038" indent="-808038">
              <a:lnSpc>
                <a:spcPts val="1200"/>
              </a:lnSpc>
              <a:spcBef>
                <a:spcPts val="100"/>
              </a:spcBef>
            </a:pPr>
            <a:r>
              <a:rPr lang="ja-JP" altLang="en-US" sz="1200" dirty="0">
                <a:solidFill>
                  <a:schemeClr val="tx1"/>
                </a:solidFill>
                <a:latin typeface="ＭＳ 明朝" panose="02020609040205080304" pitchFamily="17" charset="-128"/>
                <a:ea typeface="ＭＳ 明朝" panose="02020609040205080304" pitchFamily="17" charset="-128"/>
              </a:rPr>
              <a:t>　　　　</a:t>
            </a:r>
            <a:r>
              <a:rPr lang="en-US" altLang="ja-JP" sz="1000" dirty="0">
                <a:solidFill>
                  <a:schemeClr val="tx1"/>
                </a:solidFill>
                <a:latin typeface="+mn-ea"/>
              </a:rPr>
              <a:t>※ </a:t>
            </a:r>
            <a:r>
              <a:rPr lang="ja-JP" altLang="en-US" sz="1000" dirty="0">
                <a:solidFill>
                  <a:schemeClr val="tx1"/>
                </a:solidFill>
                <a:latin typeface="+mn-ea"/>
              </a:rPr>
              <a:t>現行の介護療養病床の経過措置期間については、６年間延長することとする。病院又は診療所から新施設に転換した場合には、転換前の病院又は診療所の名称を引き続き使用できることとする。</a:t>
            </a:r>
            <a:endParaRPr lang="en-US" altLang="ja-JP" sz="1000" dirty="0">
              <a:solidFill>
                <a:schemeClr val="tx1"/>
              </a:solidFill>
              <a:latin typeface="+mn-ea"/>
            </a:endParaRPr>
          </a:p>
          <a:p>
            <a:pPr marL="441325" indent="-441325">
              <a:lnSpc>
                <a:spcPts val="1200"/>
              </a:lnSpc>
              <a:spcBef>
                <a:spcPts val="600"/>
              </a:spcBef>
            </a:pPr>
            <a:r>
              <a:rPr lang="ja-JP" altLang="en-US" sz="1200" dirty="0">
                <a:solidFill>
                  <a:schemeClr val="tx1"/>
                </a:solidFill>
                <a:latin typeface="+mn-ea"/>
              </a:rPr>
              <a:t>　②　医療・介護の連携等に関し、都道府県による市町村に対する必要な情報の提供その他の支援の規定を整備</a:t>
            </a:r>
            <a:endParaRPr lang="en-US" altLang="ja-JP" sz="1200" dirty="0">
              <a:solidFill>
                <a:schemeClr val="tx1"/>
              </a:solidFill>
              <a:latin typeface="+mn-ea"/>
            </a:endParaRPr>
          </a:p>
          <a:p>
            <a:pPr marL="441325" indent="-441325">
              <a:lnSpc>
                <a:spcPts val="1200"/>
              </a:lnSpc>
              <a:spcBef>
                <a:spcPts val="100"/>
              </a:spcBef>
            </a:pPr>
            <a:endParaRPr lang="ja-JP" altLang="en-US" sz="1200" b="1" dirty="0">
              <a:solidFill>
                <a:schemeClr val="tx1"/>
              </a:solidFill>
              <a:latin typeface="+mn-ea"/>
            </a:endParaRPr>
          </a:p>
          <a:p>
            <a:pPr>
              <a:lnSpc>
                <a:spcPts val="1200"/>
              </a:lnSpc>
              <a:spcBef>
                <a:spcPts val="100"/>
              </a:spcBef>
            </a:pPr>
            <a:r>
              <a:rPr lang="ja-JP" altLang="en-US" sz="1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３　地域共生社会の実現に向けた取組の推進等（社会福祉法、介護保険法、障害者総合支援法、児童福祉法）</a:t>
            </a:r>
          </a:p>
          <a:p>
            <a:pPr marL="461963" indent="-446088">
              <a:lnSpc>
                <a:spcPts val="1200"/>
              </a:lnSpc>
              <a:spcBef>
                <a:spcPts val="100"/>
              </a:spcBef>
            </a:pPr>
            <a:r>
              <a:rPr lang="ja-JP" altLang="en-US" sz="1200" dirty="0">
                <a:solidFill>
                  <a:srgbClr val="FF0000"/>
                </a:solidFill>
                <a:latin typeface="+mn-ea"/>
              </a:rPr>
              <a:t>　  　</a:t>
            </a:r>
            <a:r>
              <a:rPr lang="ja-JP" altLang="en-US" sz="1100" dirty="0">
                <a:solidFill>
                  <a:srgbClr val="FF0000"/>
                </a:solidFill>
                <a:latin typeface="+mn-ea"/>
              </a:rPr>
              <a:t>・　市町村による地域住民と行政等との協働による包括的支援体制作り、福祉分野の共通事項を記載した地域福祉計画の策定の　　　努力義務化</a:t>
            </a:r>
            <a:endParaRPr lang="en-US" altLang="ja-JP" sz="1100" dirty="0">
              <a:solidFill>
                <a:srgbClr val="FF0000"/>
              </a:solidFill>
              <a:latin typeface="+mn-ea"/>
            </a:endParaRPr>
          </a:p>
          <a:p>
            <a:pPr>
              <a:lnSpc>
                <a:spcPts val="1200"/>
              </a:lnSpc>
              <a:spcBef>
                <a:spcPts val="100"/>
              </a:spcBef>
            </a:pPr>
            <a:r>
              <a:rPr lang="ja-JP" altLang="en-US" sz="1100" dirty="0">
                <a:solidFill>
                  <a:srgbClr val="FF0000"/>
                </a:solidFill>
                <a:latin typeface="+mn-ea"/>
              </a:rPr>
              <a:t>　　　・　高齢者と障害児者が同一事業所でサービスを受けやすくするため、介護保険と障害福祉制度に新たに共生型サービスを位置付ける</a:t>
            </a:r>
            <a:endParaRPr lang="en-US" altLang="ja-JP" sz="1100" strike="sngStrike" dirty="0">
              <a:solidFill>
                <a:srgbClr val="FF0000"/>
              </a:solidFill>
              <a:latin typeface="+mn-ea"/>
            </a:endParaRPr>
          </a:p>
          <a:p>
            <a:pPr>
              <a:lnSpc>
                <a:spcPts val="1200"/>
              </a:lnSpc>
              <a:spcBef>
                <a:spcPts val="600"/>
              </a:spcBef>
            </a:pPr>
            <a:r>
              <a:rPr lang="ja-JP" altLang="en-US" sz="1000" dirty="0">
                <a:solidFill>
                  <a:schemeClr val="tx1"/>
                </a:solidFill>
                <a:latin typeface="ＭＳ 明朝" panose="02020609040205080304" pitchFamily="17" charset="-128"/>
                <a:ea typeface="ＭＳ 明朝" panose="02020609040205080304" pitchFamily="17" charset="-128"/>
              </a:rPr>
              <a:t>　　　</a:t>
            </a:r>
            <a:r>
              <a:rPr lang="ja-JP" altLang="en-US" sz="1000" dirty="0">
                <a:solidFill>
                  <a:schemeClr val="tx1"/>
                </a:solidFill>
                <a:latin typeface="+mn-ea"/>
              </a:rPr>
              <a:t>（その他）</a:t>
            </a:r>
            <a:endParaRPr lang="en-US" altLang="ja-JP" sz="1000" dirty="0">
              <a:solidFill>
                <a:schemeClr val="tx1"/>
              </a:solidFill>
              <a:latin typeface="+mn-ea"/>
            </a:endParaRPr>
          </a:p>
          <a:p>
            <a:pPr>
              <a:lnSpc>
                <a:spcPts val="1200"/>
              </a:lnSpc>
              <a:spcBef>
                <a:spcPts val="100"/>
              </a:spcBef>
            </a:pPr>
            <a:r>
              <a:rPr lang="ja-JP" altLang="en-US" sz="1000" dirty="0">
                <a:solidFill>
                  <a:schemeClr val="tx1"/>
                </a:solidFill>
                <a:latin typeface="+mn-ea"/>
              </a:rPr>
              <a:t>　　　　・ 有料老人ホームの入居者保護のための施策の強化（事業停止命令の創設、前払金の保全措置の義務の対象拡大等）</a:t>
            </a:r>
            <a:endParaRPr lang="en-US" altLang="ja-JP" sz="1000" dirty="0">
              <a:solidFill>
                <a:schemeClr val="tx1"/>
              </a:solidFill>
              <a:latin typeface="+mn-ea"/>
            </a:endParaRPr>
          </a:p>
          <a:p>
            <a:pPr>
              <a:lnSpc>
                <a:spcPts val="1200"/>
              </a:lnSpc>
              <a:spcBef>
                <a:spcPts val="100"/>
              </a:spcBef>
            </a:pPr>
            <a:r>
              <a:rPr lang="ja-JP" altLang="en-US" sz="1000" dirty="0">
                <a:solidFill>
                  <a:schemeClr val="tx1"/>
                </a:solidFill>
                <a:latin typeface="+mn-ea"/>
              </a:rPr>
              <a:t>　　　　・ 障害者支援施設等を退所して介護保険施設等に入所した場合の保険者の見直し（障害者支援施設等に入所する前の市町村を保険者とする。）</a:t>
            </a:r>
          </a:p>
        </p:txBody>
      </p:sp>
      <p:sp>
        <p:nvSpPr>
          <p:cNvPr id="9" name="ホームベース 8"/>
          <p:cNvSpPr/>
          <p:nvPr/>
        </p:nvSpPr>
        <p:spPr>
          <a:xfrm>
            <a:off x="14205" y="908752"/>
            <a:ext cx="5981538" cy="288000"/>
          </a:xfrm>
          <a:prstGeom prst="homePlate">
            <a:avLst/>
          </a:prstGeom>
          <a:solidFill>
            <a:srgbClr val="FFCCFF"/>
          </a:solidFill>
          <a:ln>
            <a:solidFill>
              <a:srgbClr val="FF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271" tIns="44636" rIns="89271" bIns="44636" rtlCol="0" anchor="t"/>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地域包括ケアシステムの深化・推進</a:t>
            </a:r>
          </a:p>
        </p:txBody>
      </p:sp>
      <p:sp>
        <p:nvSpPr>
          <p:cNvPr id="12" name="角丸四角形 11"/>
          <p:cNvSpPr/>
          <p:nvPr/>
        </p:nvSpPr>
        <p:spPr>
          <a:xfrm>
            <a:off x="25445" y="5398709"/>
            <a:ext cx="9105231" cy="972000"/>
          </a:xfrm>
          <a:prstGeom prst="roundRect">
            <a:avLst>
              <a:gd name="adj" fmla="val 9550"/>
            </a:avLst>
          </a:prstGeom>
          <a:no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89271" tIns="44636" rIns="89271" bIns="44636" rtlCol="0" anchor="t" anchorCtr="0"/>
          <a:lstStyle/>
          <a:p>
            <a:pPr>
              <a:lnSpc>
                <a:spcPts val="1300"/>
              </a:lnSpc>
              <a:spcBef>
                <a:spcPts val="200"/>
              </a:spcBef>
            </a:pPr>
            <a:endParaRPr lang="en-US" altLang="ja-JP" sz="1100" dirty="0">
              <a:solidFill>
                <a:schemeClr val="tx1"/>
              </a:solidFill>
              <a:latin typeface="+mn-ea"/>
            </a:endParaRPr>
          </a:p>
          <a:p>
            <a:pPr>
              <a:lnSpc>
                <a:spcPts val="1300"/>
              </a:lnSpc>
              <a:spcBef>
                <a:spcPts val="200"/>
              </a:spcBef>
            </a:pP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　２割負担者のうち特に所得の高い層の負担割合を３割とする。</a:t>
            </a:r>
            <a:r>
              <a:rPr lang="zh-TW"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（介護保険法）</a:t>
            </a:r>
            <a:endPar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60588" indent="-2160588">
              <a:lnSpc>
                <a:spcPts val="1300"/>
              </a:lnSpc>
              <a:spcBef>
                <a:spcPts val="1200"/>
              </a:spcBef>
            </a:pP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　介護納付金への総報酬割の導入（介護保険法）</a:t>
            </a:r>
            <a:endParaRPr lang="en-US" altLang="ja-JP"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60588" indent="-2160588">
              <a:lnSpc>
                <a:spcPts val="1300"/>
              </a:lnSpc>
              <a:spcBef>
                <a:spcPts val="200"/>
              </a:spcBef>
            </a:pPr>
            <a:r>
              <a:rPr lang="ja-JP" altLang="en-US" sz="1300" dirty="0">
                <a:solidFill>
                  <a:schemeClr val="tx1"/>
                </a:solidFill>
                <a:latin typeface="+mn-ea"/>
                <a:cs typeface="メイリオ" panose="020B0604030504040204" pitchFamily="50" charset="-128"/>
              </a:rPr>
              <a:t>　　</a:t>
            </a:r>
            <a:r>
              <a:rPr lang="ja-JP" altLang="en-US" sz="1050" dirty="0">
                <a:solidFill>
                  <a:schemeClr val="tx1"/>
                </a:solidFill>
                <a:latin typeface="+mn-ea"/>
                <a:cs typeface="メイリオ" panose="020B0604030504040204" pitchFamily="50" charset="-128"/>
              </a:rPr>
              <a:t>・ 各医療保険者が納付する介護納付金（</a:t>
            </a:r>
            <a:r>
              <a:rPr lang="en-US" altLang="ja-JP" sz="1050" dirty="0">
                <a:solidFill>
                  <a:schemeClr val="tx1"/>
                </a:solidFill>
                <a:latin typeface="+mn-ea"/>
                <a:cs typeface="メイリオ" panose="020B0604030504040204" pitchFamily="50" charset="-128"/>
              </a:rPr>
              <a:t>40</a:t>
            </a:r>
            <a:r>
              <a:rPr lang="ja-JP" altLang="en-US" sz="1050" dirty="0">
                <a:solidFill>
                  <a:schemeClr val="tx1"/>
                </a:solidFill>
                <a:latin typeface="+mn-ea"/>
                <a:cs typeface="メイリオ" panose="020B0604030504040204" pitchFamily="50" charset="-128"/>
              </a:rPr>
              <a:t>～</a:t>
            </a:r>
            <a:r>
              <a:rPr lang="en-US" altLang="ja-JP" sz="1050" dirty="0">
                <a:solidFill>
                  <a:schemeClr val="tx1"/>
                </a:solidFill>
                <a:latin typeface="+mn-ea"/>
                <a:cs typeface="メイリオ" panose="020B0604030504040204" pitchFamily="50" charset="-128"/>
              </a:rPr>
              <a:t>64</a:t>
            </a:r>
            <a:r>
              <a:rPr lang="ja-JP" altLang="en-US" sz="1050" dirty="0">
                <a:solidFill>
                  <a:schemeClr val="tx1"/>
                </a:solidFill>
                <a:latin typeface="+mn-ea"/>
                <a:cs typeface="メイリオ" panose="020B0604030504040204" pitchFamily="50" charset="-128"/>
              </a:rPr>
              <a:t>歳の保険料）について、被用者保険間では</a:t>
            </a:r>
            <a:r>
              <a:rPr lang="en-US" altLang="ja-JP" sz="1050" dirty="0">
                <a:solidFill>
                  <a:schemeClr val="tx1"/>
                </a:solidFill>
                <a:latin typeface="+mn-ea"/>
                <a:cs typeface="メイリオ" panose="020B0604030504040204" pitchFamily="50" charset="-128"/>
              </a:rPr>
              <a:t>『</a:t>
            </a:r>
            <a:r>
              <a:rPr lang="ja-JP" altLang="en-US" sz="1050" dirty="0">
                <a:solidFill>
                  <a:schemeClr val="tx1"/>
                </a:solidFill>
                <a:latin typeface="+mn-ea"/>
                <a:cs typeface="メイリオ" panose="020B0604030504040204" pitchFamily="50" charset="-128"/>
              </a:rPr>
              <a:t>総報酬割</a:t>
            </a:r>
            <a:r>
              <a:rPr lang="en-US" altLang="ja-JP" sz="1050" dirty="0">
                <a:solidFill>
                  <a:schemeClr val="tx1"/>
                </a:solidFill>
                <a:latin typeface="+mn-ea"/>
                <a:cs typeface="メイリオ" panose="020B0604030504040204" pitchFamily="50" charset="-128"/>
              </a:rPr>
              <a:t>』</a:t>
            </a:r>
            <a:r>
              <a:rPr lang="ja-JP" altLang="en-US" sz="1050" dirty="0">
                <a:solidFill>
                  <a:schemeClr val="tx1"/>
                </a:solidFill>
                <a:latin typeface="+mn-ea"/>
                <a:cs typeface="メイリオ" panose="020B0604030504040204" pitchFamily="50" charset="-128"/>
              </a:rPr>
              <a:t>（報酬額に比例した負担）とする。</a:t>
            </a:r>
            <a:endParaRPr lang="zh-TW" altLang="en-US" sz="1050" dirty="0">
              <a:solidFill>
                <a:schemeClr val="tx1"/>
              </a:solidFill>
              <a:latin typeface="+mn-ea"/>
              <a:cs typeface="メイリオ" panose="020B0604030504040204" pitchFamily="50" charset="-128"/>
            </a:endParaRPr>
          </a:p>
        </p:txBody>
      </p:sp>
      <p:sp>
        <p:nvSpPr>
          <p:cNvPr id="10" name="ホームベース 9"/>
          <p:cNvSpPr/>
          <p:nvPr/>
        </p:nvSpPr>
        <p:spPr>
          <a:xfrm>
            <a:off x="22669" y="5254693"/>
            <a:ext cx="5981538" cy="288000"/>
          </a:xfrm>
          <a:prstGeom prst="homePlate">
            <a:avLst/>
          </a:prstGeom>
          <a:solidFill>
            <a:srgbClr val="CCECFF"/>
          </a:solidFill>
          <a:ln>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271" tIns="44636" rIns="89271" bIns="44636" rtlCol="0" anchor="ctr"/>
          <a:lstStyle/>
          <a:p>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介護保険制度の持続可能性の確保</a:t>
            </a:r>
          </a:p>
        </p:txBody>
      </p:sp>
      <p:sp>
        <p:nvSpPr>
          <p:cNvPr id="13" name="テキスト ボックス 15"/>
          <p:cNvSpPr txBox="1">
            <a:spLocks noChangeArrowheads="1"/>
          </p:cNvSpPr>
          <p:nvPr/>
        </p:nvSpPr>
        <p:spPr bwMode="auto">
          <a:xfrm>
            <a:off x="-30603" y="13094"/>
            <a:ext cx="9174604" cy="369045"/>
          </a:xfrm>
          <a:prstGeom prst="rect">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29" tIns="36000" rIns="91429" bIns="36000"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b="1" dirty="0">
                <a:solidFill>
                  <a:prstClr val="white"/>
                </a:solidFill>
                <a:latin typeface="メイリオ" panose="020B0604030504040204" pitchFamily="50" charset="-128"/>
                <a:ea typeface="メイリオ" panose="020B0604030504040204" pitchFamily="50" charset="-128"/>
              </a:rPr>
              <a:t>地域包括ケアシステムの強化のための介護保険法等の一部を改正する法律案のポイント</a:t>
            </a:r>
          </a:p>
        </p:txBody>
      </p:sp>
      <p:sp>
        <p:nvSpPr>
          <p:cNvPr id="2" name="正方形/長方形 1"/>
          <p:cNvSpPr/>
          <p:nvPr/>
        </p:nvSpPr>
        <p:spPr>
          <a:xfrm>
            <a:off x="22004" y="6409413"/>
            <a:ext cx="9569797" cy="261610"/>
          </a:xfrm>
          <a:prstGeom prst="rect">
            <a:avLst/>
          </a:prstGeom>
        </p:spPr>
        <p:txBody>
          <a:bodyPr>
            <a:spAutoFit/>
          </a:bodyPr>
          <a:lstStyle/>
          <a:p>
            <a:r>
              <a:rPr lang="en-US" altLang="ja-JP" sz="1100" dirty="0">
                <a:latin typeface="+mn-ea"/>
              </a:rPr>
              <a:t>※</a:t>
            </a:r>
            <a:r>
              <a:rPr lang="ja-JP" altLang="en-US" sz="1100" dirty="0">
                <a:latin typeface="+mn-ea"/>
              </a:rPr>
              <a:t>　平成３０年４月１日施行。（</a:t>
            </a:r>
            <a:r>
              <a:rPr lang="en-US" altLang="ja-JP" sz="1100" dirty="0">
                <a:solidFill>
                  <a:srgbClr val="FF0000"/>
                </a:solidFill>
                <a:latin typeface="ＭＳ Ｐゴシック"/>
              </a:rPr>
              <a:t> </a:t>
            </a:r>
            <a:r>
              <a:rPr lang="en-US" altLang="ja-JP" sz="1100" dirty="0">
                <a:latin typeface="ＭＳ Ｐゴシック"/>
              </a:rPr>
              <a:t>Ⅱ</a:t>
            </a:r>
            <a:r>
              <a:rPr lang="ja-JP" altLang="en-US" sz="1100" dirty="0">
                <a:latin typeface="ＭＳ Ｐゴシック"/>
              </a:rPr>
              <a:t>５は平成</a:t>
            </a:r>
            <a:r>
              <a:rPr lang="en-US" altLang="ja-JP" sz="1100" dirty="0">
                <a:latin typeface="ＭＳ Ｐゴシック"/>
              </a:rPr>
              <a:t>29</a:t>
            </a:r>
            <a:r>
              <a:rPr lang="ja-JP" altLang="en-US" sz="1100" dirty="0">
                <a:latin typeface="ＭＳ Ｐゴシック"/>
              </a:rPr>
              <a:t>年</a:t>
            </a:r>
            <a:r>
              <a:rPr lang="en-US" altLang="ja-JP" sz="1100" dirty="0">
                <a:latin typeface="ＭＳ Ｐゴシック"/>
              </a:rPr>
              <a:t>8</a:t>
            </a:r>
            <a:r>
              <a:rPr lang="ja-JP" altLang="en-US" sz="1100" dirty="0">
                <a:latin typeface="ＭＳ Ｐゴシック"/>
              </a:rPr>
              <a:t>月分の介護納付金から適用</a:t>
            </a:r>
            <a:r>
              <a:rPr lang="ja-JP" altLang="en-US" sz="1100" dirty="0">
                <a:latin typeface="+mn-ea"/>
              </a:rPr>
              <a:t>、</a:t>
            </a:r>
            <a:r>
              <a:rPr lang="en-US" altLang="ja-JP" sz="1100" dirty="0">
                <a:latin typeface="+mn-ea"/>
              </a:rPr>
              <a:t>Ⅱ</a:t>
            </a:r>
            <a:r>
              <a:rPr lang="ja-JP" altLang="en-US" sz="1100" dirty="0">
                <a:latin typeface="+mn-ea"/>
              </a:rPr>
              <a:t>４は平成３０年８月１日施行）</a:t>
            </a:r>
          </a:p>
        </p:txBody>
      </p:sp>
      <p:sp>
        <p:nvSpPr>
          <p:cNvPr id="14" name="テキスト ボックス 13"/>
          <p:cNvSpPr txBox="1"/>
          <p:nvPr/>
        </p:nvSpPr>
        <p:spPr>
          <a:xfrm>
            <a:off x="22004" y="404664"/>
            <a:ext cx="9072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b="1" dirty="0">
                <a:solidFill>
                  <a:prstClr val="black"/>
                </a:solidFill>
              </a:rPr>
              <a:t>高齢者の自立支援と要介護状態の重度化防止、地域共生社会の実現を図るとともに、制度の持続可能性を確保することに配慮し、サービスを必要とする方に必要なサービスが提供されるようにする。</a:t>
            </a:r>
            <a:endParaRPr lang="en-US" altLang="ja-JP" sz="1200" b="1" dirty="0">
              <a:solidFill>
                <a:prstClr val="black"/>
              </a:solidFill>
            </a:endParaRPr>
          </a:p>
        </p:txBody>
      </p:sp>
      <p:sp>
        <p:nvSpPr>
          <p:cNvPr id="11" name="Text Box 15"/>
          <p:cNvSpPr txBox="1">
            <a:spLocks noChangeArrowheads="1"/>
          </p:cNvSpPr>
          <p:nvPr/>
        </p:nvSpPr>
        <p:spPr bwMode="auto">
          <a:xfrm>
            <a:off x="78902"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36604" y="6559347"/>
            <a:ext cx="2057400" cy="365125"/>
          </a:xfrm>
        </p:spPr>
        <p:txBody>
          <a:bodyPr/>
          <a:lstStyle/>
          <a:p>
            <a:pPr>
              <a:defRPr/>
            </a:pPr>
            <a:fld id="{F90A3C79-1AFD-481B-B685-7933BCD0898B}" type="slidenum">
              <a:rPr lang="en-US" altLang="ja-JP" smtClean="0"/>
              <a:pPr>
                <a:defRPr/>
              </a:pPr>
              <a:t>49</a:t>
            </a:fld>
            <a:endParaRPr lang="en-US" altLang="ja-JP"/>
          </a:p>
        </p:txBody>
      </p:sp>
    </p:spTree>
    <p:extLst>
      <p:ext uri="{BB962C8B-B14F-4D97-AF65-F5344CB8AC3E}">
        <p14:creationId xmlns:p14="http://schemas.microsoft.com/office/powerpoint/2010/main" val="186904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71425" y="1368464"/>
            <a:ext cx="3116713" cy="722732"/>
          </a:xfrm>
        </p:spPr>
        <p:txBody>
          <a:bodyPr/>
          <a:lstStyle/>
          <a:p>
            <a:pPr eaLnBrk="1" hangingPunct="1"/>
            <a:r>
              <a:rPr lang="ja-JP" altLang="en-US" sz="2215" b="1" dirty="0">
                <a:solidFill>
                  <a:schemeClr val="tx1"/>
                </a:solidFill>
              </a:rPr>
              <a:t>（在宅・施設別）</a:t>
            </a:r>
          </a:p>
        </p:txBody>
      </p:sp>
      <p:graphicFrame>
        <p:nvGraphicFramePr>
          <p:cNvPr id="1026" name="Object 4"/>
          <p:cNvGraphicFramePr>
            <a:graphicFrameLocks noChangeAspect="1"/>
          </p:cNvGraphicFramePr>
          <p:nvPr>
            <p:extLst/>
          </p:nvPr>
        </p:nvGraphicFramePr>
        <p:xfrm>
          <a:off x="208265" y="2396885"/>
          <a:ext cx="4189525" cy="3358527"/>
        </p:xfrm>
        <a:graphic>
          <a:graphicData uri="http://schemas.openxmlformats.org/presentationml/2006/ole">
            <mc:AlternateContent xmlns:mc="http://schemas.openxmlformats.org/markup-compatibility/2006">
              <mc:Choice xmlns:v="urn:schemas-microsoft-com:vml" Requires="v">
                <p:oleObj spid="_x0000_s1233" name="Document" r:id="rId4" imgW="8676434" imgH="6996027" progId="Word.Document.8">
                  <p:embed/>
                </p:oleObj>
              </mc:Choice>
              <mc:Fallback>
                <p:oleObj name="Document" r:id="rId4" imgW="8676434" imgH="6996027" progId="Word.Document.8">
                  <p:embed/>
                  <p:pic>
                    <p:nvPicPr>
                      <p:cNvPr id="1026" name="Object 4"/>
                      <p:cNvPicPr>
                        <a:picLocks noChangeAspect="1" noChangeArrowheads="1"/>
                      </p:cNvPicPr>
                      <p:nvPr/>
                    </p:nvPicPr>
                    <p:blipFill>
                      <a:blip r:embed="rId5"/>
                      <a:srcRect/>
                      <a:stretch>
                        <a:fillRect/>
                      </a:stretch>
                    </p:blipFill>
                    <p:spPr bwMode="auto">
                      <a:xfrm>
                        <a:off x="208265" y="2396885"/>
                        <a:ext cx="4189525" cy="3358527"/>
                      </a:xfrm>
                      <a:prstGeom prst="rect">
                        <a:avLst/>
                      </a:prstGeom>
                      <a:noFill/>
                      <a:extLst/>
                    </p:spPr>
                  </p:pic>
                </p:oleObj>
              </mc:Fallback>
            </mc:AlternateContent>
          </a:graphicData>
        </a:graphic>
      </p:graphicFrame>
      <p:sp>
        <p:nvSpPr>
          <p:cNvPr id="6" name="Rectangle 2"/>
          <p:cNvSpPr txBox="1">
            <a:spLocks noChangeArrowheads="1"/>
          </p:cNvSpPr>
          <p:nvPr/>
        </p:nvSpPr>
        <p:spPr bwMode="auto">
          <a:xfrm>
            <a:off x="5839325" y="1461209"/>
            <a:ext cx="2004010" cy="556504"/>
          </a:xfrm>
          <a:prstGeom prst="rect">
            <a:avLst/>
          </a:prstGeom>
          <a:noFill/>
          <a:ln w="9525">
            <a:noFill/>
            <a:miter lim="800000"/>
            <a:headEnd/>
            <a:tailEnd/>
          </a:ln>
        </p:spPr>
        <p:txBody>
          <a:bodyPr vert="horz" wrap="square" lIns="84368" tIns="42186" rIns="84368" bIns="42186" numCol="1" anchor="ctr" anchorCtr="0" compatLnSpc="1">
            <a:prstTxWarp prst="textNoShape">
              <a:avLst/>
            </a:prstTxWarp>
          </a:bodyPr>
          <a:lstStyle/>
          <a:p>
            <a:pPr algn="ctr" defTabSz="844083">
              <a:defRPr/>
            </a:pPr>
            <a:r>
              <a:rPr lang="ja-JP" altLang="en-US" sz="2215" b="1" kern="0" dirty="0">
                <a:solidFill>
                  <a:prstClr val="black"/>
                </a:solidFill>
                <a:latin typeface="Arial"/>
                <a:ea typeface="ＭＳ Ｐゴシック"/>
              </a:rPr>
              <a:t>（年齢別）</a:t>
            </a:r>
          </a:p>
        </p:txBody>
      </p:sp>
      <p:sp>
        <p:nvSpPr>
          <p:cNvPr id="9" name="Rectangle 4"/>
          <p:cNvSpPr txBox="1">
            <a:spLocks noChangeArrowheads="1"/>
          </p:cNvSpPr>
          <p:nvPr/>
        </p:nvSpPr>
        <p:spPr bwMode="auto">
          <a:xfrm>
            <a:off x="901851" y="1842221"/>
            <a:ext cx="2806053" cy="461969"/>
          </a:xfrm>
          <a:prstGeom prst="rect">
            <a:avLst/>
          </a:prstGeom>
          <a:noFill/>
          <a:ln w="9525">
            <a:noFill/>
            <a:miter lim="800000"/>
            <a:headEnd/>
            <a:tailEnd/>
          </a:ln>
        </p:spPr>
        <p:txBody>
          <a:bodyPr vert="horz" wrap="square" lIns="84368" tIns="42186" rIns="84368" bIns="42186" numCol="1" anchor="t" anchorCtr="0" compatLnSpc="1">
            <a:prstTxWarp prst="textNoShape">
              <a:avLst/>
            </a:prstTxWarp>
          </a:bodyPr>
          <a:lstStyle/>
          <a:p>
            <a:pPr marL="316531" indent="-316531" algn="just" defTabSz="844083">
              <a:spcBef>
                <a:spcPct val="20000"/>
              </a:spcBef>
              <a:defRPr/>
            </a:pPr>
            <a:r>
              <a:rPr lang="ja-JP" altLang="en-US" sz="831" kern="0" dirty="0">
                <a:solidFill>
                  <a:prstClr val="black"/>
                </a:solidFill>
                <a:latin typeface="Century" pitchFamily="18" charset="0"/>
                <a:ea typeface="HGPｺﾞｼｯｸM" pitchFamily="50" charset="-128"/>
              </a:rPr>
              <a:t>障害者総数　９３６．６万人（人口の約７．４％）</a:t>
            </a:r>
            <a:endParaRPr lang="en-US" altLang="ja-JP" sz="831" kern="0" dirty="0">
              <a:solidFill>
                <a:prstClr val="black"/>
              </a:solidFill>
              <a:latin typeface="Century" pitchFamily="18" charset="0"/>
              <a:ea typeface="HGPｺﾞｼｯｸM" pitchFamily="50" charset="-128"/>
            </a:endParaRPr>
          </a:p>
          <a:p>
            <a:pPr marL="316531" indent="-316531" algn="just" defTabSz="844083">
              <a:spcBef>
                <a:spcPct val="20000"/>
              </a:spcBef>
              <a:defRPr/>
            </a:pPr>
            <a:r>
              <a:rPr lang="ja-JP" altLang="en-US" sz="831" kern="0" dirty="0">
                <a:solidFill>
                  <a:prstClr val="black"/>
                </a:solidFill>
                <a:latin typeface="Century" pitchFamily="18" charset="0"/>
                <a:ea typeface="HGPｺﾞｼｯｸM" pitchFamily="50" charset="-128"/>
              </a:rPr>
              <a:t>　　　　　　</a:t>
            </a:r>
            <a:r>
              <a:rPr lang="ja-JP" altLang="en-US" sz="831" kern="0" dirty="0" smtClean="0">
                <a:solidFill>
                  <a:prstClr val="black"/>
                </a:solidFill>
                <a:latin typeface="Century" pitchFamily="18" charset="0"/>
                <a:ea typeface="HGPｺﾞｼｯｸM" pitchFamily="50" charset="-128"/>
              </a:rPr>
              <a:t>うち在宅　　　　８８６．０万人（９４．６％）</a:t>
            </a:r>
            <a:endParaRPr lang="ja-JP" altLang="en-US" sz="831" kern="0" dirty="0">
              <a:solidFill>
                <a:prstClr val="black"/>
              </a:solidFill>
              <a:latin typeface="Century" pitchFamily="18" charset="0"/>
              <a:ea typeface="ＭＳ ゴシック" pitchFamily="49" charset="-128"/>
            </a:endParaRPr>
          </a:p>
          <a:p>
            <a:pPr marL="316531" indent="-316531" algn="just" defTabSz="844083">
              <a:spcBef>
                <a:spcPct val="20000"/>
              </a:spcBef>
              <a:defRPr/>
            </a:pPr>
            <a:r>
              <a:rPr lang="ja-JP" altLang="en-US" sz="831" kern="0" dirty="0">
                <a:solidFill>
                  <a:prstClr val="black"/>
                </a:solidFill>
                <a:latin typeface="Century" pitchFamily="18" charset="0"/>
                <a:ea typeface="HGPｺﾞｼｯｸM" pitchFamily="50" charset="-128"/>
              </a:rPr>
              <a:t>   　　  　　</a:t>
            </a:r>
            <a:r>
              <a:rPr lang="ja-JP" altLang="en-US" sz="831" kern="0" dirty="0" smtClean="0">
                <a:solidFill>
                  <a:prstClr val="black"/>
                </a:solidFill>
                <a:latin typeface="Century" pitchFamily="18" charset="0"/>
                <a:ea typeface="HGPｺﾞｼｯｸM" pitchFamily="50" charset="-128"/>
              </a:rPr>
              <a:t>うち施設入所　　５０．６万人（５．４％）</a:t>
            </a:r>
            <a:endParaRPr lang="ja-JP" altLang="en-US" sz="831" kern="0" dirty="0">
              <a:solidFill>
                <a:prstClr val="black"/>
              </a:solidFill>
              <a:latin typeface="Century" pitchFamily="18" charset="0"/>
              <a:ea typeface="HGPｺﾞｼｯｸM" pitchFamily="50" charset="-128"/>
            </a:endParaRPr>
          </a:p>
        </p:txBody>
      </p:sp>
      <p:sp>
        <p:nvSpPr>
          <p:cNvPr id="10" name="テキスト ボックス 9"/>
          <p:cNvSpPr txBox="1"/>
          <p:nvPr/>
        </p:nvSpPr>
        <p:spPr>
          <a:xfrm>
            <a:off x="185051" y="703775"/>
            <a:ext cx="8817153" cy="774251"/>
          </a:xfrm>
          <a:prstGeom prst="rect">
            <a:avLst/>
          </a:prstGeom>
          <a:solidFill>
            <a:srgbClr val="F9F9F9"/>
          </a:solidFill>
          <a:ln w="38100">
            <a:solidFill>
              <a:schemeClr val="bg1">
                <a:lumMod val="65000"/>
              </a:schemeClr>
            </a:solidFill>
          </a:ln>
        </p:spPr>
        <p:txBody>
          <a:bodyPr wrap="square" rtlCol="0">
            <a:spAutoFit/>
          </a:bodyPr>
          <a:lstStyle/>
          <a:p>
            <a:pPr defTabSz="844083">
              <a:defRPr/>
            </a:pPr>
            <a:r>
              <a:rPr lang="ja-JP" altLang="en-US" sz="1477" dirty="0">
                <a:solidFill>
                  <a:prstClr val="black"/>
                </a:solidFill>
                <a:ea typeface="ＭＳ Ｐゴシック" charset="-128"/>
              </a:rPr>
              <a:t>○ 障害者の総数は９３６．６万人であり、人口の約７．４％に相当。</a:t>
            </a:r>
            <a:endParaRPr lang="en-US" altLang="ja-JP" sz="1477" dirty="0">
              <a:solidFill>
                <a:prstClr val="black"/>
              </a:solidFill>
              <a:ea typeface="ＭＳ Ｐゴシック" charset="-128"/>
            </a:endParaRPr>
          </a:p>
          <a:p>
            <a:pPr defTabSz="844083">
              <a:defRPr/>
            </a:pPr>
            <a:r>
              <a:rPr lang="ja-JP" altLang="en-US" sz="1477" dirty="0">
                <a:solidFill>
                  <a:prstClr val="black"/>
                </a:solidFill>
                <a:ea typeface="ＭＳ Ｐゴシック" charset="-128"/>
              </a:rPr>
              <a:t>○ そのうち身体障害者は４３６．０万人、知的障害者は１０８．２万人、精神障害者は３９２．４万人。</a:t>
            </a:r>
            <a:endParaRPr lang="en-US" altLang="ja-JP" sz="1477" dirty="0">
              <a:solidFill>
                <a:prstClr val="black"/>
              </a:solidFill>
              <a:ea typeface="ＭＳ Ｐゴシック" charset="-128"/>
            </a:endParaRPr>
          </a:p>
          <a:p>
            <a:pPr defTabSz="844083">
              <a:defRPr/>
            </a:pPr>
            <a:r>
              <a:rPr lang="ja-JP" altLang="en-US" sz="1477" dirty="0">
                <a:solidFill>
                  <a:prstClr val="black"/>
                </a:solidFill>
                <a:ea typeface="ＭＳ Ｐゴシック" charset="-128"/>
              </a:rPr>
              <a:t>○ 障害者数全体は増加傾向にあり、また、在宅・通所の障害者は増加傾向となっている。</a:t>
            </a:r>
            <a:endParaRPr lang="en-US" altLang="ja-JP" sz="1477" dirty="0">
              <a:solidFill>
                <a:prstClr val="black"/>
              </a:solidFill>
              <a:ea typeface="ＭＳ Ｐゴシック" charset="-128"/>
            </a:endParaRPr>
          </a:p>
        </p:txBody>
      </p:sp>
      <p:sp>
        <p:nvSpPr>
          <p:cNvPr id="11" name="Rectangle 3"/>
          <p:cNvSpPr txBox="1">
            <a:spLocks noChangeArrowheads="1"/>
          </p:cNvSpPr>
          <p:nvPr/>
        </p:nvSpPr>
        <p:spPr bwMode="auto">
          <a:xfrm>
            <a:off x="140018" y="5582906"/>
            <a:ext cx="9039774" cy="1126743"/>
          </a:xfrm>
          <a:prstGeom prst="rect">
            <a:avLst/>
          </a:prstGeom>
          <a:noFill/>
          <a:ln w="9525">
            <a:noFill/>
            <a:miter lim="800000"/>
            <a:headEnd/>
            <a:tailEnd/>
          </a:ln>
        </p:spPr>
        <p:txBody>
          <a:bodyPr vert="horz" wrap="square" lIns="84368" tIns="42186" rIns="84368" bIns="4218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defTabSz="844083">
              <a:buNone/>
              <a:defRPr/>
            </a:pPr>
            <a:r>
              <a:rPr lang="en-US" altLang="ja-JP" sz="831" dirty="0">
                <a:solidFill>
                  <a:prstClr val="black"/>
                </a:solidFill>
                <a:latin typeface="HGPｺﾞｼｯｸM" pitchFamily="50" charset="-128"/>
                <a:ea typeface="HGPｺﾞｼｯｸM" pitchFamily="50" charset="-128"/>
              </a:rPr>
              <a:t>※</a:t>
            </a:r>
            <a:r>
              <a:rPr lang="ja-JP" altLang="en-US" sz="831" dirty="0">
                <a:solidFill>
                  <a:prstClr val="black"/>
                </a:solidFill>
                <a:latin typeface="HGPｺﾞｼｯｸM" pitchFamily="50" charset="-128"/>
                <a:ea typeface="HGPｺﾞｼｯｸM" pitchFamily="50" charset="-128"/>
              </a:rPr>
              <a:t>　</a:t>
            </a:r>
            <a:r>
              <a:rPr lang="ja-JP" altLang="ja-JP" sz="831" dirty="0">
                <a:solidFill>
                  <a:prstClr val="black"/>
                </a:solidFill>
                <a:latin typeface="HGPｺﾞｼｯｸM" pitchFamily="50" charset="-128"/>
                <a:ea typeface="HGPｺﾞｼｯｸM" pitchFamily="50" charset="-128"/>
              </a:rPr>
              <a:t>身体障害者（児） </a:t>
            </a:r>
            <a:r>
              <a:rPr lang="ja-JP" altLang="en-US" sz="831" dirty="0">
                <a:solidFill>
                  <a:prstClr val="black"/>
                </a:solidFill>
                <a:latin typeface="HGPｺﾞｼｯｸM" pitchFamily="50" charset="-128"/>
                <a:ea typeface="HGPｺﾞｼｯｸM" pitchFamily="50" charset="-128"/>
              </a:rPr>
              <a:t>及び知的</a:t>
            </a:r>
            <a:r>
              <a:rPr lang="ja-JP" altLang="ja-JP" sz="831" dirty="0">
                <a:solidFill>
                  <a:prstClr val="black"/>
                </a:solidFill>
                <a:latin typeface="HGPｺﾞｼｯｸM" pitchFamily="50" charset="-128"/>
                <a:ea typeface="HGPｺﾞｼｯｸM" pitchFamily="50" charset="-128"/>
              </a:rPr>
              <a:t>障害者（児）数は平成</a:t>
            </a:r>
            <a:r>
              <a:rPr lang="en-US" altLang="ja-JP" sz="831" dirty="0">
                <a:solidFill>
                  <a:prstClr val="black"/>
                </a:solidFill>
                <a:latin typeface="HGPｺﾞｼｯｸM" pitchFamily="50" charset="-128"/>
                <a:ea typeface="HGPｺﾞｼｯｸM" pitchFamily="50" charset="-128"/>
              </a:rPr>
              <a:t>28</a:t>
            </a:r>
            <a:r>
              <a:rPr lang="ja-JP" altLang="ja-JP" sz="831" dirty="0">
                <a:solidFill>
                  <a:prstClr val="black"/>
                </a:solidFill>
                <a:latin typeface="HGPｺﾞｼｯｸM" pitchFamily="50" charset="-128"/>
                <a:ea typeface="HGPｺﾞｼｯｸM" pitchFamily="50" charset="-128"/>
              </a:rPr>
              <a:t>年（在宅）、平成</a:t>
            </a:r>
            <a:r>
              <a:rPr lang="en-US" altLang="ja-JP" sz="831" dirty="0">
                <a:solidFill>
                  <a:prstClr val="black"/>
                </a:solidFill>
                <a:latin typeface="HGPｺﾞｼｯｸM" pitchFamily="50" charset="-128"/>
                <a:ea typeface="HGPｺﾞｼｯｸM" pitchFamily="50" charset="-128"/>
              </a:rPr>
              <a:t>27</a:t>
            </a:r>
            <a:r>
              <a:rPr lang="ja-JP" altLang="ja-JP" sz="831" dirty="0">
                <a:solidFill>
                  <a:prstClr val="black"/>
                </a:solidFill>
                <a:latin typeface="HGPｺﾞｼｯｸM" pitchFamily="50" charset="-128"/>
                <a:ea typeface="HGPｺﾞｼｯｸM" pitchFamily="50" charset="-128"/>
              </a:rPr>
              <a:t>年（施設）の調査等、精神障害者数は平成</a:t>
            </a:r>
            <a:r>
              <a:rPr lang="en-US" altLang="ja-JP" sz="831" dirty="0">
                <a:solidFill>
                  <a:prstClr val="black"/>
                </a:solidFill>
                <a:latin typeface="HGPｺﾞｼｯｸM" pitchFamily="50" charset="-128"/>
                <a:ea typeface="HGPｺﾞｼｯｸM" pitchFamily="50" charset="-128"/>
              </a:rPr>
              <a:t>26</a:t>
            </a:r>
            <a:r>
              <a:rPr lang="ja-JP" altLang="ja-JP" sz="831" dirty="0">
                <a:solidFill>
                  <a:prstClr val="black"/>
                </a:solidFill>
                <a:latin typeface="HGPｺﾞｼｯｸM" pitchFamily="50" charset="-128"/>
                <a:ea typeface="HGPｺﾞｼｯｸM" pitchFamily="50" charset="-128"/>
              </a:rPr>
              <a:t>年の調査による推計。なお、身体障害者（児）には高齢者施設に入所している身体</a:t>
            </a:r>
            <a:r>
              <a:rPr lang="ja-JP" altLang="ja-JP" sz="831" dirty="0" smtClean="0">
                <a:solidFill>
                  <a:prstClr val="black"/>
                </a:solidFill>
                <a:latin typeface="HGPｺﾞｼｯｸM" pitchFamily="50" charset="-128"/>
                <a:ea typeface="HGPｺﾞｼｯｸM" pitchFamily="50" charset="-128"/>
              </a:rPr>
              <a:t>障害者</a:t>
            </a:r>
            <a:r>
              <a:rPr lang="ja-JP" altLang="ja-JP" sz="831" dirty="0">
                <a:solidFill>
                  <a:prstClr val="black"/>
                </a:solidFill>
                <a:latin typeface="HGPｺﾞｼｯｸM" pitchFamily="50" charset="-128"/>
                <a:ea typeface="HGPｺﾞｼｯｸM" pitchFamily="50" charset="-128"/>
              </a:rPr>
              <a:t>は含まれていない。</a:t>
            </a:r>
          </a:p>
          <a:p>
            <a:pPr marL="0" indent="0" defTabSz="844083">
              <a:buNone/>
              <a:defRPr/>
            </a:pPr>
            <a:r>
              <a:rPr lang="ja-JP" altLang="ja-JP" sz="831" dirty="0">
                <a:solidFill>
                  <a:prstClr val="black"/>
                </a:solidFill>
                <a:latin typeface="HGPｺﾞｼｯｸM" pitchFamily="50" charset="-128"/>
                <a:ea typeface="HGPｺﾞｼｯｸM" pitchFamily="50" charset="-128"/>
              </a:rPr>
              <a:t>※</a:t>
            </a:r>
            <a:r>
              <a:rPr lang="ja-JP" altLang="en-US" sz="831" dirty="0">
                <a:solidFill>
                  <a:prstClr val="black"/>
                </a:solidFill>
                <a:latin typeface="HGPｺﾞｼｯｸM" pitchFamily="50" charset="-128"/>
                <a:ea typeface="HGPｺﾞｼｯｸM" pitchFamily="50" charset="-128"/>
              </a:rPr>
              <a:t>　</a:t>
            </a:r>
            <a:r>
              <a:rPr lang="ja-JP" altLang="ja-JP" sz="831" dirty="0">
                <a:solidFill>
                  <a:prstClr val="black"/>
                </a:solidFill>
                <a:latin typeface="HGPｺﾞｼｯｸM" pitchFamily="50" charset="-128"/>
                <a:ea typeface="HGPｺﾞｼｯｸM" pitchFamily="50" charset="-128"/>
              </a:rPr>
              <a:t>平成</a:t>
            </a:r>
            <a:r>
              <a:rPr lang="en-US" altLang="ja-JP" sz="831" dirty="0">
                <a:solidFill>
                  <a:prstClr val="black"/>
                </a:solidFill>
                <a:latin typeface="HGPｺﾞｼｯｸM" pitchFamily="50" charset="-128"/>
                <a:ea typeface="HGPｺﾞｼｯｸM" pitchFamily="50" charset="-128"/>
              </a:rPr>
              <a:t>2</a:t>
            </a:r>
            <a:r>
              <a:rPr lang="ja-JP" altLang="en-US" sz="831" dirty="0">
                <a:solidFill>
                  <a:prstClr val="black"/>
                </a:solidFill>
                <a:latin typeface="HGPｺﾞｼｯｸM" pitchFamily="50" charset="-128"/>
                <a:ea typeface="HGPｺﾞｼｯｸM" pitchFamily="50" charset="-128"/>
              </a:rPr>
              <a:t>８</a:t>
            </a:r>
            <a:r>
              <a:rPr lang="ja-JP" altLang="ja-JP" sz="831" dirty="0">
                <a:solidFill>
                  <a:prstClr val="black"/>
                </a:solidFill>
                <a:latin typeface="HGPｺﾞｼｯｸM" pitchFamily="50" charset="-128"/>
                <a:ea typeface="HGPｺﾞｼｯｸM" pitchFamily="50" charset="-128"/>
              </a:rPr>
              <a:t>年の調査における在宅身体障害者（児）</a:t>
            </a:r>
            <a:r>
              <a:rPr lang="ja-JP" altLang="en-US" sz="831" dirty="0">
                <a:solidFill>
                  <a:prstClr val="black"/>
                </a:solidFill>
                <a:latin typeface="HGPｺﾞｼｯｸM" pitchFamily="50" charset="-128"/>
                <a:ea typeface="HGPｺﾞｼｯｸM" pitchFamily="50" charset="-128"/>
              </a:rPr>
              <a:t>及び</a:t>
            </a:r>
            <a:r>
              <a:rPr lang="ja-JP" altLang="ja-JP" sz="831" dirty="0">
                <a:solidFill>
                  <a:prstClr val="black"/>
                </a:solidFill>
                <a:latin typeface="HGPｺﾞｼｯｸM" pitchFamily="50" charset="-128"/>
                <a:ea typeface="HGPｺﾞｼｯｸM" pitchFamily="50" charset="-128"/>
              </a:rPr>
              <a:t>在宅知的障害者（児）は</a:t>
            </a:r>
            <a:r>
              <a:rPr lang="ja-JP" altLang="en-US" sz="831" dirty="0">
                <a:solidFill>
                  <a:prstClr val="black"/>
                </a:solidFill>
                <a:latin typeface="HGPｺﾞｼｯｸM" pitchFamily="50" charset="-128"/>
                <a:ea typeface="HGPｺﾞｼｯｸM" pitchFamily="50" charset="-128"/>
              </a:rPr>
              <a:t>鳥取県倉吉市</a:t>
            </a:r>
            <a:r>
              <a:rPr lang="ja-JP" altLang="ja-JP" sz="831" dirty="0">
                <a:solidFill>
                  <a:prstClr val="black"/>
                </a:solidFill>
                <a:latin typeface="HGPｺﾞｼｯｸM" pitchFamily="50" charset="-128"/>
                <a:ea typeface="HGPｺﾞｼｯｸM" pitchFamily="50" charset="-128"/>
              </a:rPr>
              <a:t>を除いた数値である。</a:t>
            </a:r>
            <a:endParaRPr lang="en-US" altLang="ja-JP" sz="831" dirty="0">
              <a:solidFill>
                <a:prstClr val="black"/>
              </a:solidFill>
              <a:latin typeface="HGPｺﾞｼｯｸM" pitchFamily="50" charset="-128"/>
              <a:ea typeface="HGPｺﾞｼｯｸM" pitchFamily="50" charset="-128"/>
            </a:endParaRPr>
          </a:p>
          <a:p>
            <a:pPr marL="0" indent="0" defTabSz="844083">
              <a:buNone/>
              <a:defRPr/>
            </a:pPr>
            <a:r>
              <a:rPr lang="ja-JP" altLang="ja-JP" sz="831" dirty="0">
                <a:solidFill>
                  <a:prstClr val="black"/>
                </a:solidFill>
                <a:latin typeface="HGPｺﾞｼｯｸM" pitchFamily="50" charset="-128"/>
                <a:ea typeface="HGPｺﾞｼｯｸM" pitchFamily="50" charset="-128"/>
              </a:rPr>
              <a:t>※</a:t>
            </a:r>
            <a:r>
              <a:rPr lang="ja-JP" altLang="en-US" sz="831" dirty="0">
                <a:solidFill>
                  <a:prstClr val="black"/>
                </a:solidFill>
                <a:latin typeface="HGPｺﾞｼｯｸM" pitchFamily="50" charset="-128"/>
                <a:ea typeface="HGPｺﾞｼｯｸM" pitchFamily="50" charset="-128"/>
              </a:rPr>
              <a:t>　</a:t>
            </a:r>
            <a:r>
              <a:rPr lang="ja-JP" altLang="ja-JP" sz="831" dirty="0">
                <a:solidFill>
                  <a:prstClr val="black"/>
                </a:solidFill>
                <a:latin typeface="HGPｺﾞｼｯｸM" pitchFamily="50" charset="-128"/>
                <a:ea typeface="HGPｺﾞｼｯｸM" pitchFamily="50" charset="-128"/>
              </a:rPr>
              <a:t>在宅身体障害者（児）</a:t>
            </a:r>
            <a:r>
              <a:rPr lang="ja-JP" altLang="en-US" sz="831" dirty="0">
                <a:solidFill>
                  <a:prstClr val="black"/>
                </a:solidFill>
                <a:latin typeface="HGPｺﾞｼｯｸM" pitchFamily="50" charset="-128"/>
                <a:ea typeface="HGPｺﾞｼｯｸM" pitchFamily="50" charset="-128"/>
              </a:rPr>
              <a:t>及び</a:t>
            </a:r>
            <a:r>
              <a:rPr lang="ja-JP" altLang="ja-JP" sz="831" dirty="0">
                <a:solidFill>
                  <a:prstClr val="black"/>
                </a:solidFill>
                <a:latin typeface="HGPｺﾞｼｯｸM" pitchFamily="50" charset="-128"/>
                <a:ea typeface="HGPｺﾞｼｯｸM" pitchFamily="50" charset="-128"/>
              </a:rPr>
              <a:t>在宅知的障害者（児）は、障害者手帳所持者数</a:t>
            </a:r>
            <a:r>
              <a:rPr lang="ja-JP" altLang="en-US" sz="831" dirty="0">
                <a:solidFill>
                  <a:prstClr val="black"/>
                </a:solidFill>
                <a:latin typeface="HGPｺﾞｼｯｸM" pitchFamily="50" charset="-128"/>
                <a:ea typeface="HGPｺﾞｼｯｸM" pitchFamily="50" charset="-128"/>
              </a:rPr>
              <a:t>の推計</a:t>
            </a:r>
            <a:r>
              <a:rPr lang="ja-JP" altLang="ja-JP" sz="831" dirty="0">
                <a:solidFill>
                  <a:prstClr val="black"/>
                </a:solidFill>
                <a:latin typeface="HGPｺﾞｼｯｸM" pitchFamily="50" charset="-128"/>
                <a:ea typeface="HGPｺﾞｼｯｸM" pitchFamily="50" charset="-128"/>
              </a:rPr>
              <a:t>。障害者手帳非所持で、自立支援給付等（精神通院医療を除く。）を受けている者は</a:t>
            </a:r>
            <a:r>
              <a:rPr lang="en-US" altLang="ja-JP" sz="831" dirty="0">
                <a:solidFill>
                  <a:prstClr val="black"/>
                </a:solidFill>
                <a:latin typeface="HGPｺﾞｼｯｸM" pitchFamily="50" charset="-128"/>
                <a:ea typeface="HGPｺﾞｼｯｸM" pitchFamily="50" charset="-128"/>
              </a:rPr>
              <a:t>19.4</a:t>
            </a:r>
            <a:r>
              <a:rPr lang="ja-JP" altLang="ja-JP" sz="831" dirty="0">
                <a:solidFill>
                  <a:prstClr val="black"/>
                </a:solidFill>
                <a:latin typeface="HGPｺﾞｼｯｸM" pitchFamily="50" charset="-128"/>
                <a:ea typeface="HGPｺﾞｼｯｸM" pitchFamily="50" charset="-128"/>
              </a:rPr>
              <a:t>万人</a:t>
            </a:r>
            <a:r>
              <a:rPr lang="ja-JP" altLang="en-US" sz="831" dirty="0">
                <a:solidFill>
                  <a:prstClr val="black"/>
                </a:solidFill>
                <a:latin typeface="HGPｺﾞｼｯｸM" pitchFamily="50" charset="-128"/>
                <a:ea typeface="HGPｺﾞｼｯｸM" pitchFamily="50" charset="-128"/>
              </a:rPr>
              <a:t>と推計される</a:t>
            </a:r>
            <a:r>
              <a:rPr lang="ja-JP" altLang="ja-JP" sz="831" dirty="0">
                <a:solidFill>
                  <a:prstClr val="black"/>
                </a:solidFill>
                <a:latin typeface="HGPｺﾞｼｯｸM" pitchFamily="50" charset="-128"/>
                <a:ea typeface="HGPｺﾞｼｯｸM" pitchFamily="50" charset="-128"/>
              </a:rPr>
              <a:t>が、障害</a:t>
            </a:r>
            <a:r>
              <a:rPr lang="ja-JP" altLang="ja-JP" sz="831" dirty="0" smtClean="0">
                <a:solidFill>
                  <a:prstClr val="black"/>
                </a:solidFill>
                <a:latin typeface="HGPｺﾞｼｯｸM" pitchFamily="50" charset="-128"/>
                <a:ea typeface="HGPｺﾞｼｯｸM" pitchFamily="50" charset="-128"/>
              </a:rPr>
              <a:t>種別</a:t>
            </a:r>
            <a:r>
              <a:rPr lang="ja-JP" altLang="ja-JP" sz="831" dirty="0">
                <a:solidFill>
                  <a:prstClr val="black"/>
                </a:solidFill>
                <a:latin typeface="HGPｺﾞｼｯｸM" pitchFamily="50" charset="-128"/>
                <a:ea typeface="HGPｺﾞｼｯｸM" pitchFamily="50" charset="-128"/>
              </a:rPr>
              <a:t>が不明のため、上記には含まれていない。</a:t>
            </a:r>
          </a:p>
          <a:p>
            <a:pPr marL="0" indent="0" defTabSz="844083">
              <a:buNone/>
              <a:defRPr/>
            </a:pPr>
            <a:r>
              <a:rPr lang="ja-JP" altLang="ja-JP" sz="831" dirty="0">
                <a:solidFill>
                  <a:prstClr val="black"/>
                </a:solidFill>
                <a:latin typeface="HGPｺﾞｼｯｸM" pitchFamily="50" charset="-128"/>
                <a:ea typeface="HGPｺﾞｼｯｸM" pitchFamily="50" charset="-128"/>
              </a:rPr>
              <a:t>※</a:t>
            </a:r>
            <a:r>
              <a:rPr lang="ja-JP" altLang="en-US" sz="831" dirty="0">
                <a:solidFill>
                  <a:prstClr val="black"/>
                </a:solidFill>
                <a:latin typeface="HGPｺﾞｼｯｸM" pitchFamily="50" charset="-128"/>
                <a:ea typeface="HGPｺﾞｼｯｸM" pitchFamily="50" charset="-128"/>
              </a:rPr>
              <a:t>　</a:t>
            </a:r>
            <a:r>
              <a:rPr lang="ja-JP" altLang="ja-JP" sz="831" dirty="0">
                <a:solidFill>
                  <a:prstClr val="black"/>
                </a:solidFill>
                <a:latin typeface="HGPｺﾞｼｯｸM" pitchFamily="50" charset="-128"/>
                <a:ea typeface="HGPｺﾞｼｯｸM" pitchFamily="50" charset="-128"/>
              </a:rPr>
              <a:t>複数の障害種別に該当する者</a:t>
            </a:r>
            <a:r>
              <a:rPr lang="ja-JP" altLang="en-US" sz="831" dirty="0">
                <a:solidFill>
                  <a:prstClr val="black"/>
                </a:solidFill>
                <a:latin typeface="HGPｺﾞｼｯｸM" pitchFamily="50" charset="-128"/>
                <a:ea typeface="HGPｺﾞｼｯｸM" pitchFamily="50" charset="-128"/>
              </a:rPr>
              <a:t>の</a:t>
            </a:r>
            <a:r>
              <a:rPr lang="ja-JP" altLang="ja-JP" sz="831" dirty="0">
                <a:solidFill>
                  <a:prstClr val="black"/>
                </a:solidFill>
                <a:latin typeface="HGPｺﾞｼｯｸM" pitchFamily="50" charset="-128"/>
                <a:ea typeface="HGPｺﾞｼｯｸM" pitchFamily="50" charset="-128"/>
              </a:rPr>
              <a:t>重複があることから、障害者の総数は粗い推計である。</a:t>
            </a:r>
          </a:p>
        </p:txBody>
      </p:sp>
      <p:graphicFrame>
        <p:nvGraphicFramePr>
          <p:cNvPr id="2" name="オブジェクト 1"/>
          <p:cNvGraphicFramePr>
            <a:graphicFrameLocks/>
          </p:cNvGraphicFramePr>
          <p:nvPr>
            <p:extLst/>
          </p:nvPr>
        </p:nvGraphicFramePr>
        <p:xfrm>
          <a:off x="4586356" y="2425085"/>
          <a:ext cx="4320000" cy="3396797"/>
        </p:xfrm>
        <a:graphic>
          <a:graphicData uri="http://schemas.openxmlformats.org/presentationml/2006/ole">
            <mc:AlternateContent xmlns:mc="http://schemas.openxmlformats.org/markup-compatibility/2006">
              <mc:Choice xmlns:v="urn:schemas-microsoft-com:vml" Requires="v">
                <p:oleObj spid="_x0000_s1234" name="Document" r:id="rId6" imgW="8411308" imgH="6878749" progId="Word.Document.8">
                  <p:embed/>
                </p:oleObj>
              </mc:Choice>
              <mc:Fallback>
                <p:oleObj name="Document" r:id="rId6" imgW="8411308" imgH="6878749" progId="Word.Document.8">
                  <p:embed/>
                  <p:pic>
                    <p:nvPicPr>
                      <p:cNvPr id="2" name="オブジェクト 1"/>
                      <p:cNvPicPr>
                        <a:picLocks noChangeArrowheads="1"/>
                      </p:cNvPicPr>
                      <p:nvPr/>
                    </p:nvPicPr>
                    <p:blipFill>
                      <a:blip r:embed="rId7"/>
                      <a:srcRect/>
                      <a:stretch>
                        <a:fillRect/>
                      </a:stretch>
                    </p:blipFill>
                    <p:spPr bwMode="auto">
                      <a:xfrm>
                        <a:off x="4586356" y="2425085"/>
                        <a:ext cx="4320000" cy="3396797"/>
                      </a:xfrm>
                      <a:prstGeom prst="rect">
                        <a:avLst/>
                      </a:prstGeom>
                      <a:noFill/>
                      <a:ln>
                        <a:noFill/>
                      </a:ln>
                    </p:spPr>
                  </p:pic>
                </p:oleObj>
              </mc:Fallback>
            </mc:AlternateContent>
          </a:graphicData>
        </a:graphic>
      </p:graphicFrame>
      <p:sp>
        <p:nvSpPr>
          <p:cNvPr id="13" name="テキスト ボックス 12"/>
          <p:cNvSpPr txBox="1"/>
          <p:nvPr/>
        </p:nvSpPr>
        <p:spPr>
          <a:xfrm>
            <a:off x="0" y="207648"/>
            <a:ext cx="9179792" cy="433196"/>
          </a:xfrm>
          <a:prstGeom prst="rect">
            <a:avLst/>
          </a:prstGeom>
          <a:solidFill>
            <a:schemeClr val="tx2"/>
          </a:solidFill>
        </p:spPr>
        <p:txBody>
          <a:bodyPr wrap="square" rtlCol="0" anchor="ctr">
            <a:spAutoFit/>
          </a:bodyPr>
          <a:lstStyle/>
          <a:p>
            <a:pPr algn="ctr" fontAlgn="auto">
              <a:spcBef>
                <a:spcPts val="0"/>
              </a:spcBef>
              <a:spcAft>
                <a:spcPts val="0"/>
              </a:spcAft>
              <a:defRPr/>
            </a:pPr>
            <a:r>
              <a:rPr lang="ja-JP" altLang="en-US" sz="2215" b="1" dirty="0">
                <a:solidFill>
                  <a:prstClr val="white"/>
                </a:solidFill>
                <a:latin typeface="ＭＳ Ｐゴシック"/>
                <a:ea typeface="ＭＳ Ｐゴシック"/>
              </a:rPr>
              <a:t>障害者の数</a:t>
            </a:r>
          </a:p>
        </p:txBody>
      </p:sp>
      <p:sp>
        <p:nvSpPr>
          <p:cNvPr id="12"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4" name="Rectangle 4"/>
          <p:cNvSpPr txBox="1">
            <a:spLocks noChangeArrowheads="1"/>
          </p:cNvSpPr>
          <p:nvPr/>
        </p:nvSpPr>
        <p:spPr bwMode="auto">
          <a:xfrm>
            <a:off x="5710038" y="1934916"/>
            <a:ext cx="2806053" cy="461969"/>
          </a:xfrm>
          <a:prstGeom prst="rect">
            <a:avLst/>
          </a:prstGeom>
          <a:noFill/>
          <a:ln w="9525">
            <a:noFill/>
            <a:miter lim="800000"/>
            <a:headEnd/>
            <a:tailEnd/>
          </a:ln>
        </p:spPr>
        <p:txBody>
          <a:bodyPr vert="horz" wrap="square" lIns="84368" tIns="42186" rIns="84368" bIns="42186" numCol="1" anchor="t" anchorCtr="0" compatLnSpc="1">
            <a:prstTxWarp prst="textNoShape">
              <a:avLst/>
            </a:prstTxWarp>
          </a:bodyPr>
          <a:lstStyle/>
          <a:p>
            <a:pPr marL="316531" indent="-316531" algn="just" defTabSz="844083">
              <a:spcBef>
                <a:spcPct val="20000"/>
              </a:spcBef>
              <a:defRPr/>
            </a:pPr>
            <a:r>
              <a:rPr lang="ja-JP" altLang="en-US" sz="831" kern="0" dirty="0">
                <a:solidFill>
                  <a:prstClr val="black"/>
                </a:solidFill>
                <a:latin typeface="Century" pitchFamily="18" charset="0"/>
                <a:ea typeface="HGPｺﾞｼｯｸM" pitchFamily="50" charset="-128"/>
              </a:rPr>
              <a:t>障害者総数　９３６．６万人（人口の約７．４％）</a:t>
            </a:r>
            <a:endParaRPr lang="en-US" altLang="ja-JP" sz="831" kern="0" dirty="0">
              <a:solidFill>
                <a:prstClr val="black"/>
              </a:solidFill>
              <a:latin typeface="Century" pitchFamily="18" charset="0"/>
              <a:ea typeface="HGPｺﾞｼｯｸM" pitchFamily="50" charset="-128"/>
            </a:endParaRPr>
          </a:p>
          <a:p>
            <a:pPr marL="316531" indent="-316531" algn="just" defTabSz="844083">
              <a:spcBef>
                <a:spcPct val="20000"/>
              </a:spcBef>
              <a:defRPr/>
            </a:pPr>
            <a:r>
              <a:rPr lang="ja-JP" altLang="en-US" sz="831" kern="0" dirty="0">
                <a:solidFill>
                  <a:prstClr val="black"/>
                </a:solidFill>
                <a:latin typeface="Century" pitchFamily="18" charset="0"/>
                <a:ea typeface="HGPｺﾞｼｯｸM" pitchFamily="50" charset="-128"/>
              </a:rPr>
              <a:t>　　　　　　うち６５歳未満　　　４８％</a:t>
            </a:r>
            <a:endParaRPr lang="ja-JP" altLang="en-US" sz="831" kern="0" dirty="0">
              <a:solidFill>
                <a:prstClr val="black"/>
              </a:solidFill>
              <a:latin typeface="Century" pitchFamily="18" charset="0"/>
              <a:ea typeface="ＭＳ ゴシック" pitchFamily="49" charset="-128"/>
            </a:endParaRPr>
          </a:p>
          <a:p>
            <a:pPr marL="316531" indent="-316531" algn="just" defTabSz="844083">
              <a:spcBef>
                <a:spcPct val="20000"/>
              </a:spcBef>
              <a:defRPr/>
            </a:pPr>
            <a:r>
              <a:rPr lang="ja-JP" altLang="en-US" sz="831" kern="0" dirty="0">
                <a:solidFill>
                  <a:prstClr val="black"/>
                </a:solidFill>
                <a:latin typeface="Century" pitchFamily="18" charset="0"/>
                <a:ea typeface="HGPｺﾞｼｯｸM" pitchFamily="50" charset="-128"/>
              </a:rPr>
              <a:t>   　　  　　うち６５歳以上　　　５２％</a:t>
            </a:r>
          </a:p>
        </p:txBody>
      </p:sp>
      <p:sp>
        <p:nvSpPr>
          <p:cNvPr id="3" name="スライド番号プレースホルダー 2"/>
          <p:cNvSpPr>
            <a:spLocks noGrp="1"/>
          </p:cNvSpPr>
          <p:nvPr>
            <p:ph type="sldNum" sz="quarter" idx="12"/>
          </p:nvPr>
        </p:nvSpPr>
        <p:spPr>
          <a:xfrm>
            <a:off x="7101408" y="6514043"/>
            <a:ext cx="2057400" cy="365125"/>
          </a:xfrm>
        </p:spPr>
        <p:txBody>
          <a:bodyPr/>
          <a:lstStyle/>
          <a:p>
            <a:pPr>
              <a:defRPr/>
            </a:pPr>
            <a:fld id="{804D6B79-3AEB-42FE-A736-A41F7AEA0445}" type="slidenum">
              <a:rPr lang="en-US" altLang="ja-JP" smtClean="0"/>
              <a:pPr>
                <a:defRPr/>
              </a:pPr>
              <a:t>5</a:t>
            </a:fld>
            <a:endParaRPr lang="en-US" altLang="ja-JP"/>
          </a:p>
        </p:txBody>
      </p:sp>
    </p:spTree>
    <p:extLst>
      <p:ext uri="{BB962C8B-B14F-4D97-AF65-F5344CB8AC3E}">
        <p14:creationId xmlns:p14="http://schemas.microsoft.com/office/powerpoint/2010/main" val="3668583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テキスト ボックス 104"/>
          <p:cNvSpPr txBox="1"/>
          <p:nvPr/>
        </p:nvSpPr>
        <p:spPr>
          <a:xfrm>
            <a:off x="4720463" y="5517273"/>
            <a:ext cx="2308609" cy="892540"/>
          </a:xfrm>
          <a:prstGeom prst="rect">
            <a:avLst/>
          </a:prstGeom>
          <a:solidFill>
            <a:schemeClr val="accent6">
              <a:lumMod val="40000"/>
              <a:lumOff val="60000"/>
            </a:schemeClr>
          </a:solidFill>
          <a:ln w="57150" cmpd="dbl">
            <a:solidFill>
              <a:schemeClr val="accent6">
                <a:lumMod val="75000"/>
              </a:schemeClr>
            </a:solidFill>
          </a:ln>
        </p:spPr>
        <p:txBody>
          <a:bodyPr vert="horz" wrap="square" lIns="91427" tIns="45714" rIns="91427" bIns="45714" rtlCol="0" anchor="ctr">
            <a:spAutoFit/>
          </a:bodyPr>
          <a:lstStyle/>
          <a:p>
            <a:pPr algn="ctr"/>
            <a:r>
              <a:rPr lang="ja-JP" altLang="en-US" sz="1100" dirty="0">
                <a:solidFill>
                  <a:prstClr val="black"/>
                </a:solidFill>
                <a:latin typeface="ＤＦ特太ゴシック体" panose="020B0509000000000000" pitchFamily="49" charset="-128"/>
                <a:ea typeface="ＤＦ特太ゴシック体" panose="020B0509000000000000" pitchFamily="49" charset="-128"/>
              </a:rPr>
              <a:t>　</a:t>
            </a:r>
            <a:endParaRPr lang="en-US" altLang="ja-JP" sz="1100" dirty="0">
              <a:solidFill>
                <a:prstClr val="black"/>
              </a:solidFill>
              <a:latin typeface="ＤＦ特太ゴシック体" panose="020B0509000000000000" pitchFamily="49" charset="-128"/>
              <a:ea typeface="ＤＦ特太ゴシック体" panose="020B0509000000000000" pitchFamily="49" charset="-128"/>
            </a:endParaRPr>
          </a:p>
          <a:p>
            <a:pPr algn="ctr"/>
            <a:r>
              <a:rPr lang="ja-JP" altLang="en-US" sz="1600" u="sng" dirty="0">
                <a:solidFill>
                  <a:srgbClr val="00B050"/>
                </a:solidFill>
                <a:latin typeface="ＭＳ Ｐゴシック"/>
              </a:rPr>
              <a:t>障害</a:t>
            </a:r>
            <a:r>
              <a:rPr lang="ja-JP" altLang="en-US" sz="1100" dirty="0">
                <a:solidFill>
                  <a:prstClr val="black"/>
                </a:solidFill>
                <a:latin typeface="ＭＳ Ｐゴシック"/>
              </a:rPr>
              <a:t>福祉サービス事業所</a:t>
            </a:r>
            <a:r>
              <a:rPr lang="ja-JP" altLang="en-US" sz="1100" dirty="0">
                <a:latin typeface="ＭＳ Ｐゴシック"/>
              </a:rPr>
              <a:t>等</a:t>
            </a:r>
            <a:endParaRPr lang="en-US" altLang="ja-JP" sz="1100" dirty="0">
              <a:latin typeface="ＭＳ Ｐゴシック"/>
            </a:endParaRPr>
          </a:p>
          <a:p>
            <a:pPr algn="ctr"/>
            <a:endParaRPr lang="en-US" altLang="ja-JP" sz="900" dirty="0">
              <a:solidFill>
                <a:schemeClr val="bg1"/>
              </a:solidFill>
              <a:latin typeface="ＭＳ Ｐゴシック"/>
            </a:endParaRPr>
          </a:p>
          <a:p>
            <a:pPr algn="ctr"/>
            <a:r>
              <a:rPr lang="ja-JP" altLang="en-US" sz="1600" u="sng" dirty="0">
                <a:solidFill>
                  <a:schemeClr val="accent1">
                    <a:lumMod val="75000"/>
                  </a:schemeClr>
                </a:solidFill>
                <a:latin typeface="ＭＳ Ｐゴシック"/>
              </a:rPr>
              <a:t>介護</a:t>
            </a:r>
            <a:r>
              <a:rPr lang="ja-JP" altLang="en-US" sz="1100" dirty="0">
                <a:solidFill>
                  <a:prstClr val="black"/>
                </a:solidFill>
                <a:latin typeface="ＭＳ Ｐゴシック"/>
              </a:rPr>
              <a:t>保険事業所</a:t>
            </a:r>
          </a:p>
        </p:txBody>
      </p:sp>
      <p:sp>
        <p:nvSpPr>
          <p:cNvPr id="24" name="テキスト ボックス 23"/>
          <p:cNvSpPr txBox="1"/>
          <p:nvPr/>
        </p:nvSpPr>
        <p:spPr>
          <a:xfrm>
            <a:off x="-3146" y="-4278"/>
            <a:ext cx="9144000" cy="441434"/>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lIns="91424" tIns="45712" rIns="91424" bIns="45712" rtlCol="0" anchor="ctr">
            <a:no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地域共生社会の実現に向けた取組の推進</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38114" y="3769018"/>
            <a:ext cx="4984615" cy="28059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fontAlgn="base">
              <a:spcBef>
                <a:spcPct val="0"/>
              </a:spcBef>
              <a:spcAft>
                <a:spcPct val="0"/>
              </a:spcAft>
            </a:pPr>
            <a:r>
              <a:rPr lang="ja-JP" altLang="en-US" sz="1400" b="1" dirty="0">
                <a:solidFill>
                  <a:prstClr val="black"/>
                </a:solidFill>
              </a:rPr>
              <a:t>　新たに共生型サービスを位置づけ</a:t>
            </a:r>
          </a:p>
        </p:txBody>
      </p:sp>
      <p:sp>
        <p:nvSpPr>
          <p:cNvPr id="6" name="正方形/長方形 5"/>
          <p:cNvSpPr/>
          <p:nvPr/>
        </p:nvSpPr>
        <p:spPr>
          <a:xfrm>
            <a:off x="39894" y="4049608"/>
            <a:ext cx="9072000" cy="648000"/>
          </a:xfrm>
          <a:prstGeom prst="rect">
            <a:avLst/>
          </a:prstGeom>
          <a:ln/>
        </p:spPr>
        <p:style>
          <a:lnRef idx="2">
            <a:schemeClr val="dk1"/>
          </a:lnRef>
          <a:fillRef idx="1">
            <a:schemeClr val="lt1"/>
          </a:fillRef>
          <a:effectRef idx="0">
            <a:schemeClr val="dk1"/>
          </a:effectRef>
          <a:fontRef idx="minor">
            <a:schemeClr val="dk1"/>
          </a:fontRef>
        </p:style>
        <p:txBody>
          <a:bodyPr lIns="97733" tIns="48866" rIns="97733" bIns="48866" rtlCol="0" anchor="ctr"/>
          <a:lstStyle/>
          <a:p>
            <a:pPr marL="173038" indent="-173038" defTabSz="914238"/>
            <a:r>
              <a:rPr lang="ja-JP" altLang="en-US" sz="1200" dirty="0">
                <a:solidFill>
                  <a:prstClr val="black"/>
                </a:solidFill>
                <a:latin typeface="+mj-ea"/>
                <a:ea typeface="+mj-ea"/>
                <a:cs typeface="メイリオ" panose="020B0604030504040204" pitchFamily="50" charset="-128"/>
              </a:rPr>
              <a:t>○　高齢者と障害児者が</a:t>
            </a:r>
            <a:r>
              <a:rPr lang="ja-JP" altLang="ja-JP" sz="1200" dirty="0">
                <a:latin typeface="+mj-ea"/>
                <a:ea typeface="+mj-ea"/>
              </a:rPr>
              <a:t>同一の事業所でサービスを</a:t>
            </a:r>
            <a:r>
              <a:rPr lang="ja-JP" altLang="en-US" sz="1200" dirty="0">
                <a:latin typeface="+mj-ea"/>
                <a:ea typeface="+mj-ea"/>
              </a:rPr>
              <a:t>受けやすく</a:t>
            </a:r>
            <a:r>
              <a:rPr lang="ja-JP" altLang="ja-JP" sz="1200" dirty="0">
                <a:latin typeface="+mj-ea"/>
                <a:ea typeface="+mj-ea"/>
              </a:rPr>
              <a:t>す</a:t>
            </a:r>
            <a:r>
              <a:rPr lang="ja-JP" altLang="en-US" sz="1200" dirty="0">
                <a:latin typeface="+mj-ea"/>
                <a:ea typeface="+mj-ea"/>
              </a:rPr>
              <a:t>るため、 </a:t>
            </a:r>
            <a:r>
              <a:rPr lang="ja-JP" altLang="ja-JP" sz="1200" dirty="0">
                <a:latin typeface="+mj-ea"/>
                <a:ea typeface="+mj-ea"/>
              </a:rPr>
              <a:t>介護保険</a:t>
            </a:r>
            <a:r>
              <a:rPr lang="ja-JP" altLang="en-US" sz="1200" dirty="0">
                <a:latin typeface="+mj-ea"/>
                <a:ea typeface="+mj-ea"/>
              </a:rPr>
              <a:t>と障害福祉両方の制度に　</a:t>
            </a:r>
            <a:r>
              <a:rPr lang="ja-JP" altLang="ja-JP" sz="1200" u="sng" dirty="0">
                <a:solidFill>
                  <a:srgbClr val="FF0000"/>
                </a:solidFill>
                <a:latin typeface="+mj-ea"/>
                <a:ea typeface="+mj-ea"/>
              </a:rPr>
              <a:t>新たに共生型サービスを位置付け</a:t>
            </a:r>
            <a:r>
              <a:rPr lang="ja-JP" altLang="en-US" sz="1200" u="sng" dirty="0">
                <a:solidFill>
                  <a:srgbClr val="FF0000"/>
                </a:solidFill>
                <a:latin typeface="+mj-ea"/>
                <a:ea typeface="+mj-ea"/>
              </a:rPr>
              <a:t>る</a:t>
            </a:r>
            <a:r>
              <a:rPr lang="ja-JP" altLang="en-US" sz="1200" dirty="0">
                <a:latin typeface="+mj-ea"/>
                <a:ea typeface="+mj-ea"/>
              </a:rPr>
              <a:t>。</a:t>
            </a:r>
            <a:r>
              <a:rPr lang="ja-JP" altLang="en-US" sz="1100" dirty="0">
                <a:latin typeface="+mj-ea"/>
                <a:ea typeface="+mj-ea"/>
              </a:rPr>
              <a:t>（</a:t>
            </a:r>
            <a:r>
              <a:rPr lang="ja-JP" altLang="ja-JP" sz="1100" dirty="0">
                <a:latin typeface="+mj-ea"/>
                <a:ea typeface="+mj-ea"/>
              </a:rPr>
              <a:t>指定基準等は、平成</a:t>
            </a:r>
            <a:r>
              <a:rPr lang="en-US" altLang="ja-JP" sz="1100" dirty="0">
                <a:latin typeface="+mj-ea"/>
                <a:ea typeface="+mj-ea"/>
              </a:rPr>
              <a:t>30</a:t>
            </a:r>
            <a:r>
              <a:rPr lang="ja-JP" altLang="ja-JP" sz="1100" dirty="0">
                <a:latin typeface="+mj-ea"/>
                <a:ea typeface="+mj-ea"/>
              </a:rPr>
              <a:t>年度介護報酬改定</a:t>
            </a:r>
            <a:r>
              <a:rPr lang="ja-JP" altLang="en-US" sz="1100" dirty="0">
                <a:solidFill>
                  <a:schemeClr val="tx1"/>
                </a:solidFill>
                <a:latin typeface="+mj-ea"/>
                <a:ea typeface="+mj-ea"/>
              </a:rPr>
              <a:t>及び障害福祉サービス等報酬改定時に検討）</a:t>
            </a:r>
            <a:endParaRPr lang="en-US" altLang="ja-JP" sz="1200" dirty="0">
              <a:latin typeface="+mj-ea"/>
              <a:ea typeface="+mj-ea"/>
            </a:endParaRPr>
          </a:p>
        </p:txBody>
      </p:sp>
      <p:sp>
        <p:nvSpPr>
          <p:cNvPr id="28" name="テキスト ボックス 27"/>
          <p:cNvSpPr txBox="1"/>
          <p:nvPr/>
        </p:nvSpPr>
        <p:spPr>
          <a:xfrm>
            <a:off x="714187" y="5167531"/>
            <a:ext cx="2057613" cy="646331"/>
          </a:xfrm>
          <a:prstGeom prst="rect">
            <a:avLst/>
          </a:prstGeom>
          <a:noFill/>
        </p:spPr>
        <p:txBody>
          <a:bodyPr wrap="square" rtlCol="0">
            <a:spAutoFit/>
          </a:bodyPr>
          <a:lstStyle/>
          <a:p>
            <a:pPr algn="ctr" fontAlgn="base">
              <a:spcBef>
                <a:spcPct val="0"/>
              </a:spcBef>
              <a:spcAft>
                <a:spcPct val="0"/>
              </a:spcAft>
            </a:pPr>
            <a:r>
              <a:rPr lang="ja-JP" altLang="en-US" sz="1200" dirty="0">
                <a:solidFill>
                  <a:prstClr val="black"/>
                </a:solidFill>
                <a:latin typeface="+mj-ea"/>
                <a:ea typeface="+mj-ea"/>
              </a:rPr>
              <a:t>サービスを提供する場合、</a:t>
            </a:r>
            <a:endParaRPr lang="en-US" altLang="ja-JP" sz="1200" dirty="0">
              <a:solidFill>
                <a:prstClr val="black"/>
              </a:solidFill>
              <a:latin typeface="+mj-ea"/>
              <a:ea typeface="+mj-ea"/>
            </a:endParaRPr>
          </a:p>
          <a:p>
            <a:pPr algn="ctr" fontAlgn="base">
              <a:spcBef>
                <a:spcPct val="0"/>
              </a:spcBef>
              <a:spcAft>
                <a:spcPct val="0"/>
              </a:spcAft>
            </a:pPr>
            <a:r>
              <a:rPr lang="ja-JP" altLang="en-US" sz="1200" dirty="0">
                <a:solidFill>
                  <a:prstClr val="black"/>
                </a:solidFill>
                <a:latin typeface="+mj-ea"/>
                <a:ea typeface="+mj-ea"/>
              </a:rPr>
              <a:t>それぞれ指定基準を</a:t>
            </a:r>
            <a:endParaRPr lang="en-US" altLang="ja-JP" sz="1200" dirty="0">
              <a:solidFill>
                <a:prstClr val="black"/>
              </a:solidFill>
              <a:latin typeface="+mj-ea"/>
              <a:ea typeface="+mj-ea"/>
            </a:endParaRPr>
          </a:p>
          <a:p>
            <a:pPr algn="ctr" fontAlgn="base">
              <a:spcBef>
                <a:spcPct val="0"/>
              </a:spcBef>
              <a:spcAft>
                <a:spcPct val="0"/>
              </a:spcAft>
            </a:pPr>
            <a:r>
              <a:rPr lang="ja-JP" altLang="en-US" sz="1200" dirty="0">
                <a:solidFill>
                  <a:prstClr val="black"/>
                </a:solidFill>
                <a:latin typeface="+mj-ea"/>
                <a:ea typeface="+mj-ea"/>
              </a:rPr>
              <a:t>満たす必要がある</a:t>
            </a:r>
          </a:p>
        </p:txBody>
      </p:sp>
      <p:sp>
        <p:nvSpPr>
          <p:cNvPr id="42" name="角丸四角形 41"/>
          <p:cNvSpPr/>
          <p:nvPr/>
        </p:nvSpPr>
        <p:spPr>
          <a:xfrm>
            <a:off x="4872812" y="5239538"/>
            <a:ext cx="2147460" cy="388936"/>
          </a:xfrm>
          <a:prstGeom prst="roundRect">
            <a:avLst>
              <a:gd name="adj" fmla="val 355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7313" indent="-87313" algn="ctr"/>
            <a:r>
              <a:rPr lang="ja-JP" altLang="en-US" sz="1400" b="1" dirty="0">
                <a:solidFill>
                  <a:srgbClr val="FF0000"/>
                </a:solidFill>
                <a:latin typeface="ＭＳ Ｐゴシック"/>
              </a:rPr>
              <a:t>共生型サービス事業所</a:t>
            </a:r>
            <a:endParaRPr lang="en-US" altLang="ja-JP" sz="1400" b="1" dirty="0">
              <a:solidFill>
                <a:srgbClr val="FF0000"/>
              </a:solidFill>
              <a:latin typeface="ＭＳ Ｐゴシック"/>
            </a:endParaRPr>
          </a:p>
        </p:txBody>
      </p:sp>
      <p:sp>
        <p:nvSpPr>
          <p:cNvPr id="65" name="円/楕円 64"/>
          <p:cNvSpPr/>
          <p:nvPr/>
        </p:nvSpPr>
        <p:spPr>
          <a:xfrm>
            <a:off x="4439062" y="5167530"/>
            <a:ext cx="531751" cy="297894"/>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新</a:t>
            </a:r>
            <a:endParaRPr kumimoji="1" lang="ja-JP" altLang="en-US" sz="1400" b="1" dirty="0">
              <a:solidFill>
                <a:srgbClr val="FF0000"/>
              </a:solidFill>
            </a:endParaRPr>
          </a:p>
        </p:txBody>
      </p:sp>
      <p:sp>
        <p:nvSpPr>
          <p:cNvPr id="68" name="正方形/長方形 67"/>
          <p:cNvSpPr/>
          <p:nvPr/>
        </p:nvSpPr>
        <p:spPr>
          <a:xfrm>
            <a:off x="148378" y="5922330"/>
            <a:ext cx="1818666" cy="466869"/>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69" name="正方形/長方形 68"/>
          <p:cNvSpPr/>
          <p:nvPr/>
        </p:nvSpPr>
        <p:spPr>
          <a:xfrm>
            <a:off x="2179119" y="5905136"/>
            <a:ext cx="1495385" cy="486530"/>
          </a:xfrm>
          <a:prstGeom prst="rect">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600" u="sng" dirty="0">
                <a:solidFill>
                  <a:schemeClr val="accent1">
                    <a:lumMod val="75000"/>
                  </a:schemeClr>
                </a:solidFill>
                <a:latin typeface="ＭＳ Ｐゴシック"/>
              </a:rPr>
              <a:t>介護</a:t>
            </a:r>
            <a:r>
              <a:rPr lang="ja-JP" altLang="en-US" sz="1100" dirty="0">
                <a:solidFill>
                  <a:prstClr val="black"/>
                </a:solidFill>
                <a:latin typeface="ＭＳ Ｐゴシック"/>
              </a:rPr>
              <a:t>保険事業所</a:t>
            </a:r>
            <a:endParaRPr lang="en-US" altLang="ja-JP" sz="1100" dirty="0">
              <a:solidFill>
                <a:prstClr val="black"/>
              </a:solidFill>
              <a:latin typeface="ＭＳ Ｐゴシック"/>
            </a:endParaRPr>
          </a:p>
        </p:txBody>
      </p:sp>
      <p:pic>
        <p:nvPicPr>
          <p:cNvPr id="70" name="Picture 3" descr="C:\Users\YSIOY\AppData\Local\Microsoft\Windows\Temporary Internet Files\Content.IE5\1CTOWRQ0\house-illustration-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375" y="5694113"/>
            <a:ext cx="935720" cy="416963"/>
          </a:xfrm>
          <a:prstGeom prst="rect">
            <a:avLst/>
          </a:prstGeom>
          <a:noFill/>
          <a:extLst>
            <a:ext uri="{909E8E84-426E-40dd-AFC4-6F175D3DCCD1}">
              <a14:hiddenFill xmlns="" xmlns:a14="http://schemas.microsoft.com/office/drawing/2010/main">
                <a:solidFill>
                  <a:srgbClr val="FFFFFF"/>
                </a:solidFill>
              </a14:hiddenFill>
            </a:ext>
          </a:extLst>
        </p:spPr>
      </p:pic>
      <p:sp>
        <p:nvSpPr>
          <p:cNvPr id="72" name="テキスト ボックス 71"/>
          <p:cNvSpPr txBox="1"/>
          <p:nvPr/>
        </p:nvSpPr>
        <p:spPr>
          <a:xfrm>
            <a:off x="146530" y="5871938"/>
            <a:ext cx="1977198" cy="461665"/>
          </a:xfrm>
          <a:prstGeom prst="rect">
            <a:avLst/>
          </a:prstGeom>
          <a:noFill/>
        </p:spPr>
        <p:txBody>
          <a:bodyPr wrap="square" rtlCol="0">
            <a:spAutoFit/>
          </a:bodyPr>
          <a:lstStyle/>
          <a:p>
            <a:pPr algn="ctr"/>
            <a:endParaRPr lang="en-US" altLang="ja-JP" sz="800" dirty="0">
              <a:solidFill>
                <a:prstClr val="black"/>
              </a:solidFill>
              <a:latin typeface="ＭＳ Ｐゴシック"/>
            </a:endParaRPr>
          </a:p>
          <a:p>
            <a:pPr algn="ctr"/>
            <a:r>
              <a:rPr lang="ja-JP" altLang="en-US" sz="1600" u="sng" dirty="0">
                <a:solidFill>
                  <a:srgbClr val="00B050"/>
                </a:solidFill>
                <a:latin typeface="ＭＳ Ｐゴシック"/>
              </a:rPr>
              <a:t>障害</a:t>
            </a:r>
            <a:r>
              <a:rPr lang="ja-JP" altLang="en-US" sz="1000" dirty="0">
                <a:solidFill>
                  <a:prstClr val="black"/>
                </a:solidFill>
                <a:latin typeface="ＭＳ Ｐゴシック"/>
              </a:rPr>
              <a:t>福祉サービス事業所</a:t>
            </a:r>
            <a:r>
              <a:rPr lang="ja-JP" altLang="en-US" sz="1000" dirty="0">
                <a:latin typeface="ＭＳ Ｐゴシック"/>
              </a:rPr>
              <a:t>等</a:t>
            </a:r>
            <a:endParaRPr lang="en-US" altLang="ja-JP" sz="1000" dirty="0">
              <a:latin typeface="ＭＳ Ｐゴシック"/>
            </a:endParaRPr>
          </a:p>
        </p:txBody>
      </p:sp>
      <p:pic>
        <p:nvPicPr>
          <p:cNvPr id="73" name="Picture 7" descr="C:\Users\KKKPH\AppData\Local\Microsoft\Windows\Temporary Internet Files\Content.IE5\WHB5SLS6\lgi01c201402250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58" y="5694113"/>
            <a:ext cx="979661" cy="359229"/>
          </a:xfrm>
          <a:prstGeom prst="rect">
            <a:avLst/>
          </a:prstGeom>
          <a:noFill/>
          <a:extLst>
            <a:ext uri="{909E8E84-426E-40dd-AFC4-6F175D3DCCD1}">
              <a14:hiddenFill xmlns="" xmlns:a14="http://schemas.microsoft.com/office/drawing/2010/main">
                <a:solidFill>
                  <a:srgbClr val="FFFFFF"/>
                </a:solidFill>
              </a14:hiddenFill>
            </a:ext>
          </a:extLst>
        </p:spPr>
      </p:pic>
      <p:sp>
        <p:nvSpPr>
          <p:cNvPr id="75" name="角丸四角形 74"/>
          <p:cNvSpPr/>
          <p:nvPr/>
        </p:nvSpPr>
        <p:spPr>
          <a:xfrm>
            <a:off x="2461196" y="4869128"/>
            <a:ext cx="752110" cy="282734"/>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200" dirty="0">
                <a:solidFill>
                  <a:prstClr val="black"/>
                </a:solidFill>
              </a:rPr>
              <a:t>高齢者</a:t>
            </a:r>
          </a:p>
        </p:txBody>
      </p:sp>
      <p:sp>
        <p:nvSpPr>
          <p:cNvPr id="76" name="角丸四角形 75"/>
          <p:cNvSpPr/>
          <p:nvPr/>
        </p:nvSpPr>
        <p:spPr>
          <a:xfrm>
            <a:off x="251520" y="4879498"/>
            <a:ext cx="875723" cy="28803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dirty="0">
                <a:solidFill>
                  <a:prstClr val="black"/>
                </a:solidFill>
              </a:rPr>
              <a:t>障害児者</a:t>
            </a:r>
          </a:p>
        </p:txBody>
      </p:sp>
      <p:cxnSp>
        <p:nvCxnSpPr>
          <p:cNvPr id="77" name="直線矢印コネクタ 76"/>
          <p:cNvCxnSpPr>
            <a:stCxn id="75" idx="2"/>
            <a:endCxn id="70" idx="0"/>
          </p:cNvCxnSpPr>
          <p:nvPr/>
        </p:nvCxnSpPr>
        <p:spPr>
          <a:xfrm>
            <a:off x="2837252" y="5151862"/>
            <a:ext cx="7984" cy="360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76" idx="2"/>
            <a:endCxn id="73" idx="0"/>
          </p:cNvCxnSpPr>
          <p:nvPr/>
        </p:nvCxnSpPr>
        <p:spPr>
          <a:xfrm flipH="1">
            <a:off x="668089" y="5167530"/>
            <a:ext cx="21293" cy="526583"/>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角丸四角形 78"/>
          <p:cNvSpPr/>
          <p:nvPr/>
        </p:nvSpPr>
        <p:spPr>
          <a:xfrm>
            <a:off x="5904207" y="4765388"/>
            <a:ext cx="752110" cy="301064"/>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200" dirty="0">
                <a:solidFill>
                  <a:prstClr val="black"/>
                </a:solidFill>
              </a:rPr>
              <a:t>高齢者</a:t>
            </a:r>
          </a:p>
        </p:txBody>
      </p:sp>
      <p:sp>
        <p:nvSpPr>
          <p:cNvPr id="80" name="角丸四角形 79"/>
          <p:cNvSpPr/>
          <p:nvPr/>
        </p:nvSpPr>
        <p:spPr>
          <a:xfrm>
            <a:off x="5004048" y="4779225"/>
            <a:ext cx="854453" cy="316297"/>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dirty="0">
                <a:solidFill>
                  <a:prstClr val="black"/>
                </a:solidFill>
              </a:rPr>
              <a:t>障害児者</a:t>
            </a:r>
          </a:p>
        </p:txBody>
      </p:sp>
      <p:cxnSp>
        <p:nvCxnSpPr>
          <p:cNvPr id="81" name="直線矢印コネクタ 80"/>
          <p:cNvCxnSpPr>
            <a:stCxn id="79" idx="2"/>
          </p:cNvCxnSpPr>
          <p:nvPr/>
        </p:nvCxnSpPr>
        <p:spPr>
          <a:xfrm>
            <a:off x="6280262" y="5066453"/>
            <a:ext cx="0" cy="2298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5502497" y="5080290"/>
            <a:ext cx="0" cy="200749"/>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0" name="角丸四角形吹き出し 99"/>
          <p:cNvSpPr/>
          <p:nvPr/>
        </p:nvSpPr>
        <p:spPr>
          <a:xfrm>
            <a:off x="7395710" y="4733360"/>
            <a:ext cx="1628308" cy="972000"/>
          </a:xfrm>
          <a:prstGeom prst="wedgeRoundRectCallout">
            <a:avLst>
              <a:gd name="adj1" fmla="val -86376"/>
              <a:gd name="adj2" fmla="val 3119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050" dirty="0">
                <a:solidFill>
                  <a:schemeClr val="tx1"/>
                </a:solidFill>
                <a:latin typeface="+mn-ea"/>
              </a:rPr>
              <a:t>障害福祉サービス事業所等であれば、介護保険事業所の指定も受けやすくする特例を設ける。</a:t>
            </a:r>
            <a:endParaRPr lang="en-US" altLang="ja-JP" sz="1050" dirty="0">
              <a:solidFill>
                <a:schemeClr val="tx1"/>
              </a:solidFill>
              <a:latin typeface="+mn-ea"/>
            </a:endParaRPr>
          </a:p>
          <a:p>
            <a:r>
              <a:rPr lang="en-US" altLang="ja-JP" sz="1050" dirty="0">
                <a:solidFill>
                  <a:schemeClr val="tx1"/>
                </a:solidFill>
                <a:latin typeface="+mn-ea"/>
              </a:rPr>
              <a:t>※</a:t>
            </a:r>
            <a:r>
              <a:rPr lang="ja-JP" altLang="en-US" sz="1050" dirty="0">
                <a:solidFill>
                  <a:schemeClr val="tx1"/>
                </a:solidFill>
                <a:latin typeface="+mn-ea"/>
              </a:rPr>
              <a:t>逆も同じ</a:t>
            </a:r>
            <a:endParaRPr lang="en-US" altLang="ja-JP" sz="1050" dirty="0">
              <a:solidFill>
                <a:schemeClr val="tx1"/>
              </a:solidFill>
              <a:latin typeface="+mn-ea"/>
            </a:endParaRPr>
          </a:p>
        </p:txBody>
      </p:sp>
      <p:sp>
        <p:nvSpPr>
          <p:cNvPr id="103" name="加算記号 102"/>
          <p:cNvSpPr/>
          <p:nvPr/>
        </p:nvSpPr>
        <p:spPr>
          <a:xfrm>
            <a:off x="5665551" y="5981769"/>
            <a:ext cx="235828" cy="198816"/>
          </a:xfrm>
          <a:prstGeom prst="mathPlus">
            <a:avLst>
              <a:gd name="adj1" fmla="val 153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600" b="1" dirty="0">
              <a:solidFill>
                <a:srgbClr val="0070C0"/>
              </a:solidFill>
            </a:endParaRPr>
          </a:p>
        </p:txBody>
      </p:sp>
      <p:sp>
        <p:nvSpPr>
          <p:cNvPr id="111" name="テキスト ボックス 110"/>
          <p:cNvSpPr txBox="1"/>
          <p:nvPr/>
        </p:nvSpPr>
        <p:spPr>
          <a:xfrm>
            <a:off x="7191965" y="5842909"/>
            <a:ext cx="1685077" cy="656590"/>
          </a:xfrm>
          <a:prstGeom prst="rect">
            <a:avLst/>
          </a:prstGeom>
          <a:noFill/>
        </p:spPr>
        <p:txBody>
          <a:bodyPr wrap="none" rtlCol="0">
            <a:spAutoFit/>
          </a:bodyPr>
          <a:lstStyle/>
          <a:p>
            <a:pPr>
              <a:lnSpc>
                <a:spcPts val="1100"/>
              </a:lnSpc>
            </a:pPr>
            <a:r>
              <a:rPr lang="en-US" altLang="ja-JP" sz="900" dirty="0"/>
              <a:t>※</a:t>
            </a:r>
            <a:r>
              <a:rPr lang="ja-JP" altLang="en-US" sz="900" dirty="0"/>
              <a:t>対象サービスは、</a:t>
            </a:r>
            <a:endParaRPr lang="en-US" altLang="ja-JP" sz="900" dirty="0"/>
          </a:p>
          <a:p>
            <a:pPr>
              <a:lnSpc>
                <a:spcPts val="1100"/>
              </a:lnSpc>
            </a:pPr>
            <a:r>
              <a:rPr lang="ja-JP" altLang="en-US" sz="900" dirty="0"/>
              <a:t>　①ホームヘルプサービス、</a:t>
            </a:r>
            <a:endParaRPr lang="en-US" altLang="ja-JP" sz="900" dirty="0"/>
          </a:p>
          <a:p>
            <a:pPr>
              <a:lnSpc>
                <a:spcPts val="1100"/>
              </a:lnSpc>
            </a:pPr>
            <a:r>
              <a:rPr lang="ja-JP" altLang="en-US" sz="900" dirty="0"/>
              <a:t>　②デイサービス、</a:t>
            </a:r>
            <a:endParaRPr lang="en-US" altLang="ja-JP" sz="900" dirty="0"/>
          </a:p>
          <a:p>
            <a:pPr>
              <a:lnSpc>
                <a:spcPts val="1100"/>
              </a:lnSpc>
            </a:pPr>
            <a:r>
              <a:rPr lang="ja-JP" altLang="en-US" sz="900" dirty="0"/>
              <a:t>　③ショートステイ等を想定</a:t>
            </a:r>
          </a:p>
        </p:txBody>
      </p:sp>
      <p:sp>
        <p:nvSpPr>
          <p:cNvPr id="112" name="十字形 111"/>
          <p:cNvSpPr/>
          <p:nvPr/>
        </p:nvSpPr>
        <p:spPr>
          <a:xfrm>
            <a:off x="4173818" y="5528186"/>
            <a:ext cx="331713" cy="359424"/>
          </a:xfrm>
          <a:prstGeom prst="plus">
            <a:avLst>
              <a:gd name="adj" fmla="val 384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 name="正方形/長方形 2"/>
          <p:cNvSpPr/>
          <p:nvPr/>
        </p:nvSpPr>
        <p:spPr>
          <a:xfrm>
            <a:off x="90939" y="4796424"/>
            <a:ext cx="3828440" cy="1656000"/>
          </a:xfrm>
          <a:prstGeom prst="rect">
            <a:avLst/>
          </a:prstGeom>
          <a:noFill/>
          <a:ln w="190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a:p>
        </p:txBody>
      </p:sp>
      <p:sp>
        <p:nvSpPr>
          <p:cNvPr id="50" name="テキスト ボックス 49"/>
          <p:cNvSpPr txBox="1"/>
          <p:nvPr/>
        </p:nvSpPr>
        <p:spPr>
          <a:xfrm>
            <a:off x="1483364" y="4856878"/>
            <a:ext cx="598154" cy="261610"/>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100" dirty="0">
                <a:solidFill>
                  <a:prstClr val="black"/>
                </a:solidFill>
                <a:latin typeface="ＭＳ Ｐゴシック"/>
              </a:rPr>
              <a:t>現行</a:t>
            </a:r>
          </a:p>
        </p:txBody>
      </p:sp>
      <p:sp>
        <p:nvSpPr>
          <p:cNvPr id="51" name="正方形/長方形 50"/>
          <p:cNvSpPr/>
          <p:nvPr/>
        </p:nvSpPr>
        <p:spPr>
          <a:xfrm>
            <a:off x="43857" y="548680"/>
            <a:ext cx="5680271" cy="260567"/>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ja-JP" altLang="en-US" sz="1400" b="1" dirty="0">
                <a:solidFill>
                  <a:prstClr val="black"/>
                </a:solidFill>
              </a:rPr>
              <a:t>「我が事・丸ごと」の地域作り・包括的な支援体制の整備</a:t>
            </a:r>
          </a:p>
        </p:txBody>
      </p:sp>
      <p:sp>
        <p:nvSpPr>
          <p:cNvPr id="52" name="正方形/長方形 51"/>
          <p:cNvSpPr/>
          <p:nvPr/>
        </p:nvSpPr>
        <p:spPr>
          <a:xfrm>
            <a:off x="46190" y="809248"/>
            <a:ext cx="9038769" cy="2664079"/>
          </a:xfrm>
          <a:prstGeom prst="rect">
            <a:avLst/>
          </a:prstGeom>
          <a:ln/>
        </p:spPr>
        <p:style>
          <a:lnRef idx="2">
            <a:schemeClr val="dk1"/>
          </a:lnRef>
          <a:fillRef idx="1">
            <a:schemeClr val="lt1"/>
          </a:fillRef>
          <a:effectRef idx="0">
            <a:schemeClr val="dk1"/>
          </a:effectRef>
          <a:fontRef idx="minor">
            <a:schemeClr val="dk1"/>
          </a:fontRef>
        </p:style>
        <p:txBody>
          <a:bodyPr lIns="97733" tIns="48866" rIns="72000" bIns="48866" rtlCol="0" anchor="t"/>
          <a:lstStyle/>
          <a:p>
            <a:pPr marL="173038" indent="-173038" defTabSz="914238"/>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１．「我が事・丸ごと」の地域福祉推進の理念を規定</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pPr marL="173038" indent="173038" defTabSz="914238"/>
            <a:r>
              <a:rPr lang="ja-JP" altLang="en-US" sz="1200" dirty="0">
                <a:latin typeface="+mj-ea"/>
              </a:rPr>
              <a:t>地域福祉の推進の理念として、支援を必要とする住民（世帯）が抱える多様で複合的な地域生活課題について、住民や福祉関係者に</a:t>
            </a:r>
            <a:r>
              <a:rPr lang="ja-JP" altLang="en-US" sz="1200" dirty="0">
                <a:solidFill>
                  <a:schemeClr val="tx1"/>
                </a:solidFill>
                <a:latin typeface="+mj-ea"/>
              </a:rPr>
              <a:t>よる①把握及び②関係機関との連携等による解決 が図られる</a:t>
            </a:r>
            <a:r>
              <a:rPr lang="ja-JP" altLang="en-US" sz="1200" dirty="0">
                <a:latin typeface="+mj-ea"/>
              </a:rPr>
              <a:t>ことを目指す旨を明記。</a:t>
            </a:r>
          </a:p>
          <a:p>
            <a:pPr marL="173038" indent="-173038" defTabSz="914238">
              <a:spcBef>
                <a:spcPts val="1200"/>
              </a:spcBef>
            </a:pP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２．この理念を実現するため、市町村が以下の包括的な支援体制づくりに努める旨を規定</a:t>
            </a:r>
          </a:p>
          <a:p>
            <a:pPr marL="173038" indent="-173038" defTabSz="914238"/>
            <a:r>
              <a:rPr lang="ja-JP" altLang="en-US" sz="1100" dirty="0" smtClean="0">
                <a:latin typeface="+mj-ea"/>
                <a:ea typeface="+mj-ea"/>
              </a:rPr>
              <a:t>   ○</a:t>
            </a:r>
            <a:r>
              <a:rPr lang="ja-JP" altLang="en-US" sz="1100" dirty="0">
                <a:latin typeface="+mj-ea"/>
                <a:ea typeface="+mj-ea"/>
              </a:rPr>
              <a:t>　地域住民の地域福祉活動への参加を促進するための環境整備</a:t>
            </a:r>
          </a:p>
          <a:p>
            <a:pPr marL="173038" indent="-173038" defTabSz="914238"/>
            <a:r>
              <a:rPr lang="en-US" altLang="ja-JP" sz="1100" dirty="0" smtClean="0">
                <a:latin typeface="+mj-ea"/>
                <a:ea typeface="+mj-ea"/>
              </a:rPr>
              <a:t>   ○</a:t>
            </a:r>
            <a:r>
              <a:rPr lang="ja-JP" altLang="en-US" sz="1100" dirty="0">
                <a:latin typeface="+mj-ea"/>
                <a:ea typeface="+mj-ea"/>
              </a:rPr>
              <a:t>　</a:t>
            </a:r>
            <a:r>
              <a:rPr lang="ja-JP" altLang="en-US" sz="1100" dirty="0">
                <a:solidFill>
                  <a:srgbClr val="FF0000"/>
                </a:solidFill>
                <a:latin typeface="+mj-ea"/>
                <a:ea typeface="+mj-ea"/>
              </a:rPr>
              <a:t>住民に身近な圏域において、分野を超えて地域生活課題について総合的に相談に応じ、関係機関と連絡調整等を行う体制（＊）</a:t>
            </a:r>
            <a:endParaRPr lang="en-US" altLang="ja-JP" sz="1100" dirty="0">
              <a:solidFill>
                <a:srgbClr val="FF0000"/>
              </a:solidFill>
              <a:latin typeface="+mj-ea"/>
              <a:ea typeface="+mj-ea"/>
            </a:endParaRPr>
          </a:p>
          <a:p>
            <a:pPr marL="173038" indent="-173038" defTabSz="914238"/>
            <a:endParaRPr lang="en-US" altLang="ja-JP" sz="600" dirty="0">
              <a:latin typeface="+mj-ea"/>
              <a:ea typeface="+mj-ea"/>
            </a:endParaRPr>
          </a:p>
          <a:p>
            <a:pPr marL="173038" indent="-173038" defTabSz="914238"/>
            <a:r>
              <a:rPr lang="ja-JP" altLang="en-US" sz="1100" dirty="0">
                <a:latin typeface="+mj-ea"/>
                <a:ea typeface="+mj-ea"/>
              </a:rPr>
              <a:t>　</a:t>
            </a:r>
            <a:endParaRPr lang="en-US" altLang="ja-JP" sz="1100" dirty="0" smtClean="0">
              <a:latin typeface="+mj-ea"/>
              <a:ea typeface="+mj-ea"/>
            </a:endParaRPr>
          </a:p>
          <a:p>
            <a:pPr marL="173038" indent="-173038" defTabSz="914238"/>
            <a:r>
              <a:rPr lang="en-US" altLang="ja-JP" sz="1100" dirty="0">
                <a:latin typeface="+mj-ea"/>
                <a:ea typeface="+mj-ea"/>
              </a:rPr>
              <a:t> </a:t>
            </a:r>
            <a:r>
              <a:rPr lang="en-US" altLang="ja-JP" sz="1100" dirty="0" smtClean="0">
                <a:latin typeface="+mj-ea"/>
                <a:ea typeface="+mj-ea"/>
              </a:rPr>
              <a:t>   </a:t>
            </a:r>
          </a:p>
          <a:p>
            <a:pPr marL="173038" indent="-173038" defTabSz="914238"/>
            <a:r>
              <a:rPr lang="ja-JP" altLang="en-US" sz="1100" dirty="0" smtClean="0">
                <a:latin typeface="+mj-ea"/>
                <a:ea typeface="+mj-ea"/>
              </a:rPr>
              <a:t>   ○</a:t>
            </a:r>
            <a:r>
              <a:rPr lang="ja-JP" altLang="en-US" sz="1100" dirty="0">
                <a:latin typeface="+mj-ea"/>
                <a:ea typeface="+mj-ea"/>
              </a:rPr>
              <a:t>　主に市町村圏域において、生活困窮者自立相談支援機関等の関係機関が協働して、複合化した地域生活課題を解決するための体制</a:t>
            </a:r>
            <a:endParaRPr lang="en-US" altLang="ja-JP" sz="1100" dirty="0">
              <a:latin typeface="+mj-ea"/>
              <a:ea typeface="+mj-ea"/>
            </a:endParaRPr>
          </a:p>
          <a:p>
            <a:pPr marL="173038" indent="-173038" defTabSz="914238">
              <a:spcBef>
                <a:spcPts val="1200"/>
              </a:spcBef>
            </a:pPr>
            <a:r>
              <a:rPr lang="ja-JP" altLang="en-US" sz="1400" b="1" u="sng" dirty="0" smtClean="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．地域福祉計画の</a:t>
            </a:r>
            <a:r>
              <a:rPr lang="ja-JP" altLang="en-US" sz="1400" b="1" u="sng" dirty="0" smtClean="0">
                <a:latin typeface="メイリオ" panose="020B0604030504040204" pitchFamily="50" charset="-128"/>
                <a:ea typeface="メイリオ" panose="020B0604030504040204" pitchFamily="50" charset="-128"/>
                <a:cs typeface="メイリオ" panose="020B0604030504040204" pitchFamily="50" charset="-128"/>
              </a:rPr>
              <a:t>充実</a:t>
            </a:r>
          </a:p>
          <a:p>
            <a:pPr marL="173038" indent="-173038" defTabSz="914238"/>
            <a:r>
              <a:rPr lang="ja-JP" altLang="en-US" sz="1200" dirty="0">
                <a:solidFill>
                  <a:schemeClr val="tx1"/>
                </a:solidFill>
                <a:latin typeface="+mj-ea"/>
                <a:ea typeface="+mj-ea"/>
              </a:rPr>
              <a:t> </a:t>
            </a:r>
            <a:r>
              <a:rPr lang="ja-JP" altLang="en-US" sz="1200" dirty="0" smtClean="0">
                <a:solidFill>
                  <a:schemeClr val="tx1"/>
                </a:solidFill>
                <a:latin typeface="+mj-ea"/>
                <a:ea typeface="+mj-ea"/>
              </a:rPr>
              <a:t>  </a:t>
            </a:r>
            <a:r>
              <a:rPr lang="ja-JP" altLang="en-US" sz="1100" dirty="0" smtClean="0">
                <a:solidFill>
                  <a:schemeClr val="tx1"/>
                </a:solidFill>
                <a:latin typeface="+mj-ea"/>
                <a:ea typeface="+mj-ea"/>
              </a:rPr>
              <a:t>○　市町村が地域福祉計画を策定するよう努めるとともに、福祉の各分野における共通事項を定め、上位計画として位置づける。     </a:t>
            </a:r>
            <a:endParaRPr lang="en-US" altLang="ja-JP" sz="1100" dirty="0" smtClean="0">
              <a:solidFill>
                <a:schemeClr val="tx1"/>
              </a:solidFill>
              <a:latin typeface="+mj-ea"/>
              <a:ea typeface="+mj-ea"/>
            </a:endParaRPr>
          </a:p>
          <a:p>
            <a:pPr marL="173038" indent="-173038" defTabSz="914238"/>
            <a:r>
              <a:rPr lang="en-US" altLang="ja-JP" sz="1100" dirty="0">
                <a:solidFill>
                  <a:schemeClr val="tx1"/>
                </a:solidFill>
                <a:latin typeface="+mj-ea"/>
                <a:ea typeface="+mj-ea"/>
              </a:rPr>
              <a:t> </a:t>
            </a:r>
            <a:r>
              <a:rPr lang="en-US" altLang="ja-JP" sz="1100" dirty="0" smtClean="0">
                <a:solidFill>
                  <a:schemeClr val="tx1"/>
                </a:solidFill>
                <a:latin typeface="+mj-ea"/>
                <a:ea typeface="+mj-ea"/>
              </a:rPr>
              <a:t>      </a:t>
            </a:r>
            <a:r>
              <a:rPr lang="ja-JP" altLang="en-US" sz="1100" dirty="0" smtClean="0">
                <a:solidFill>
                  <a:schemeClr val="tx1"/>
                </a:solidFill>
                <a:latin typeface="+mj-ea"/>
              </a:rPr>
              <a:t>（</a:t>
            </a:r>
            <a:r>
              <a:rPr lang="ja-JP" altLang="en-US" sz="1100" dirty="0">
                <a:solidFill>
                  <a:schemeClr val="tx1"/>
                </a:solidFill>
                <a:latin typeface="+mj-ea"/>
              </a:rPr>
              <a:t>都道府県が策定する地域福祉支援計画についても同様。）</a:t>
            </a:r>
          </a:p>
        </p:txBody>
      </p:sp>
      <p:sp>
        <p:nvSpPr>
          <p:cNvPr id="56" name="正方形/長方形 55"/>
          <p:cNvSpPr/>
          <p:nvPr/>
        </p:nvSpPr>
        <p:spPr>
          <a:xfrm>
            <a:off x="251520" y="2174582"/>
            <a:ext cx="8242146" cy="400110"/>
          </a:xfrm>
          <a:prstGeom prst="rect">
            <a:avLst/>
          </a:prstGeom>
        </p:spPr>
        <p:txBody>
          <a:bodyPr wrap="square">
            <a:spAutoFit/>
          </a:bodyPr>
          <a:lstStyle/>
          <a:p>
            <a:pPr marL="336550" indent="-407988"/>
            <a:r>
              <a:rPr lang="ja-JP" altLang="en-US" sz="1000" dirty="0">
                <a:solidFill>
                  <a:prstClr val="black"/>
                </a:solidFill>
                <a:latin typeface="ＭＳ 明朝" panose="02020609040205080304" pitchFamily="17" charset="-128"/>
                <a:ea typeface="ＭＳ 明朝" panose="02020609040205080304" pitchFamily="17" charset="-128"/>
              </a:rPr>
              <a:t>（＊）例えば、地区社協、市区町村社協の地区担当、地域包括支援センター、相談支援事業所、地域子育て支援拠点、利用者支援事業、社会福祉法人、ＮＰＯ法人等</a:t>
            </a:r>
          </a:p>
        </p:txBody>
      </p:sp>
      <p:sp>
        <p:nvSpPr>
          <p:cNvPr id="57" name="テキスト ボックス 56"/>
          <p:cNvSpPr txBox="1"/>
          <p:nvPr/>
        </p:nvSpPr>
        <p:spPr>
          <a:xfrm>
            <a:off x="-21356" y="3409255"/>
            <a:ext cx="9452586" cy="307777"/>
          </a:xfrm>
          <a:prstGeom prst="rect">
            <a:avLst/>
          </a:prstGeom>
          <a:noFill/>
        </p:spPr>
        <p:txBody>
          <a:bodyPr wrap="square" rtlCol="0">
            <a:spAutoFit/>
          </a:bodyPr>
          <a:lstStyle/>
          <a:p>
            <a:pPr marL="180975" lvl="0" indent="-95250">
              <a:lnSpc>
                <a:spcPts val="1800"/>
              </a:lnSpc>
            </a:pPr>
            <a:r>
              <a:rPr lang="en-US" altLang="ja-JP" sz="900" dirty="0">
                <a:solidFill>
                  <a:prstClr val="black"/>
                </a:solidFill>
                <a:latin typeface="HGPｺﾞｼｯｸM" panose="020B0600000000000000" pitchFamily="50" charset="-128"/>
                <a:ea typeface="HGPｺﾞｼｯｸM" panose="020B0600000000000000" pitchFamily="50" charset="-128"/>
              </a:rPr>
              <a:t>※</a:t>
            </a:r>
            <a:r>
              <a:rPr lang="ja-JP" altLang="en-US" sz="900" dirty="0">
                <a:solidFill>
                  <a:prstClr val="black"/>
                </a:solidFill>
                <a:latin typeface="HGPｺﾞｼｯｸM" panose="020B0600000000000000" pitchFamily="50" charset="-128"/>
                <a:ea typeface="HGPｺﾞｼｯｸM" panose="020B0600000000000000" pitchFamily="50" charset="-128"/>
              </a:rPr>
              <a:t>法律の公布後３年を目途として、２の体制を全国的に整備するための方策について検討を加え、必要があると認めるときは、その結果に基づいて所要の措置を講ずる旨の附則を置く。</a:t>
            </a:r>
          </a:p>
        </p:txBody>
      </p:sp>
      <p:sp>
        <p:nvSpPr>
          <p:cNvPr id="34" name="Text Box 15"/>
          <p:cNvSpPr txBox="1">
            <a:spLocks noChangeArrowheads="1"/>
          </p:cNvSpPr>
          <p:nvPr/>
        </p:nvSpPr>
        <p:spPr bwMode="auto">
          <a:xfrm>
            <a:off x="78902" y="653637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27559" y="6476478"/>
            <a:ext cx="2057400" cy="365125"/>
          </a:xfrm>
        </p:spPr>
        <p:txBody>
          <a:bodyPr/>
          <a:lstStyle/>
          <a:p>
            <a:pPr>
              <a:defRPr/>
            </a:pPr>
            <a:fld id="{804D6B79-3AEB-42FE-A736-A41F7AEA0445}" type="slidenum">
              <a:rPr lang="en-US" altLang="ja-JP" smtClean="0"/>
              <a:pPr>
                <a:defRPr/>
              </a:pPr>
              <a:t>50</a:t>
            </a:fld>
            <a:endParaRPr lang="en-US" altLang="ja-JP"/>
          </a:p>
        </p:txBody>
      </p:sp>
    </p:spTree>
    <p:extLst>
      <p:ext uri="{BB962C8B-B14F-4D97-AF65-F5344CB8AC3E}">
        <p14:creationId xmlns:p14="http://schemas.microsoft.com/office/powerpoint/2010/main" val="3257344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53"/>
          <p:cNvSpPr/>
          <p:nvPr/>
        </p:nvSpPr>
        <p:spPr>
          <a:xfrm>
            <a:off x="400499" y="1332155"/>
            <a:ext cx="8605426" cy="3969958"/>
          </a:xfrm>
          <a:prstGeom prst="roundRect">
            <a:avLst/>
          </a:prstGeom>
          <a:ln/>
        </p:spPr>
        <p:style>
          <a:lnRef idx="1">
            <a:schemeClr val="accent6"/>
          </a:lnRef>
          <a:fillRef idx="2">
            <a:schemeClr val="accent6"/>
          </a:fillRef>
          <a:effectRef idx="1">
            <a:schemeClr val="accent6"/>
          </a:effectRef>
          <a:fontRef idx="minor">
            <a:schemeClr val="dk1"/>
          </a:fontRef>
        </p:style>
        <p:txBody>
          <a:bodyPr lIns="91376" tIns="45691" rIns="91376" bIns="45691" rtlCol="0" anchor="ctr"/>
          <a:lstStyle/>
          <a:p>
            <a:pPr algn="ctr"/>
            <a:endParaRPr lang="ja-JP" altLang="en-US" spc="-100" dirty="0">
              <a:solidFill>
                <a:prstClr val="black"/>
              </a:solidFill>
            </a:endParaRPr>
          </a:p>
        </p:txBody>
      </p:sp>
      <p:sp>
        <p:nvSpPr>
          <p:cNvPr id="107" name="円/楕円 56"/>
          <p:cNvSpPr/>
          <p:nvPr/>
        </p:nvSpPr>
        <p:spPr>
          <a:xfrm>
            <a:off x="847654" y="1620014"/>
            <a:ext cx="7446304" cy="3741661"/>
          </a:xfrm>
          <a:prstGeom prst="ellipse">
            <a:avLst/>
          </a:prstGeom>
        </p:spPr>
        <p:style>
          <a:lnRef idx="1">
            <a:schemeClr val="accent2"/>
          </a:lnRef>
          <a:fillRef idx="2">
            <a:schemeClr val="accent2"/>
          </a:fillRef>
          <a:effectRef idx="1">
            <a:schemeClr val="accent2"/>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53" name="円/楕円 56"/>
          <p:cNvSpPr/>
          <p:nvPr/>
        </p:nvSpPr>
        <p:spPr>
          <a:xfrm>
            <a:off x="1863847" y="2343622"/>
            <a:ext cx="5694070" cy="2608953"/>
          </a:xfrm>
          <a:prstGeom prst="ellipse">
            <a:avLst/>
          </a:prstGeom>
        </p:spPr>
        <p:style>
          <a:lnRef idx="1">
            <a:schemeClr val="accent3"/>
          </a:lnRef>
          <a:fillRef idx="2">
            <a:schemeClr val="accent3"/>
          </a:fillRef>
          <a:effectRef idx="1">
            <a:schemeClr val="accent3"/>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57" name="正方形/長方形 56"/>
          <p:cNvSpPr/>
          <p:nvPr/>
        </p:nvSpPr>
        <p:spPr>
          <a:xfrm>
            <a:off x="696" y="-4234"/>
            <a:ext cx="9142516" cy="3139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3575" fontAlgn="auto">
              <a:spcBef>
                <a:spcPts val="0"/>
              </a:spcBef>
              <a:spcAft>
                <a:spcPts val="0"/>
              </a:spcAft>
            </a:pPr>
            <a:r>
              <a:rPr lang="ja-JP" altLang="en-US" sz="1600" b="1" dirty="0">
                <a:solidFill>
                  <a:prstClr val="white"/>
                </a:solidFill>
                <a:latin typeface="HG丸ｺﾞｼｯｸM-PRO" pitchFamily="50" charset="-128"/>
                <a:ea typeface="HG丸ｺﾞｼｯｸM-PRO" pitchFamily="50" charset="-128"/>
              </a:rPr>
              <a:t>精神障害にも対応した地域包括ケアシステムの構築（イメージ）</a:t>
            </a:r>
          </a:p>
        </p:txBody>
      </p:sp>
      <p:sp>
        <p:nvSpPr>
          <p:cNvPr id="44" name="テキスト ボックス 136"/>
          <p:cNvSpPr txBox="1">
            <a:spLocks noChangeArrowheads="1"/>
          </p:cNvSpPr>
          <p:nvPr/>
        </p:nvSpPr>
        <p:spPr bwMode="auto">
          <a:xfrm>
            <a:off x="18527" y="332656"/>
            <a:ext cx="9108506" cy="938719"/>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p>
            <a:pPr marL="179388" indent="-179388" defTabSz="912813" eaLnBrk="0" fontAlgn="auto" hangingPunct="0">
              <a:spcBef>
                <a:spcPts val="0"/>
              </a:spcBef>
              <a:spcAft>
                <a:spcPts val="0"/>
              </a:spcAft>
              <a:defRPr/>
            </a:pPr>
            <a:r>
              <a:rPr lang="ja-JP" altLang="en-US" sz="1100" b="1" dirty="0">
                <a:solidFill>
                  <a:srgbClr val="000000"/>
                </a:solidFill>
                <a:latin typeface="ＭＳ Ｐゴシック" panose="020B0600070205080204" pitchFamily="50" charset="-128"/>
                <a:ea typeface="ＭＳ Ｐゴシック"/>
              </a:rPr>
              <a:t>○精神障害者が、地域の一員として安心して自分らしい暮らしをすることができるよう、医療、障害福祉・介護、住まい、社会参加</a:t>
            </a:r>
            <a:r>
              <a:rPr lang="ja-JP" altLang="en-US" sz="1050" b="1" dirty="0">
                <a:solidFill>
                  <a:srgbClr val="000000"/>
                </a:solidFill>
                <a:latin typeface="ＭＳ Ｐゴシック" panose="020B0600070205080204" pitchFamily="50" charset="-128"/>
                <a:ea typeface="ＭＳ Ｐゴシック"/>
              </a:rPr>
              <a:t>（就労）</a:t>
            </a:r>
            <a:r>
              <a:rPr lang="ja-JP" altLang="en-US" sz="1100" b="1" dirty="0">
                <a:solidFill>
                  <a:srgbClr val="000000"/>
                </a:solidFill>
                <a:latin typeface="ＭＳ Ｐゴシック" panose="020B0600070205080204" pitchFamily="50" charset="-128"/>
                <a:ea typeface="ＭＳ Ｐゴシック"/>
              </a:rPr>
              <a:t>、地域の助け合い、教育が包括的に確保された地域包括ケアシステムの構築を目指す必要がある。</a:t>
            </a:r>
            <a:endParaRPr lang="en-US" altLang="ja-JP" sz="1100" b="1" dirty="0">
              <a:solidFill>
                <a:srgbClr val="000000"/>
              </a:solidFill>
              <a:latin typeface="ＭＳ Ｐゴシック" panose="020B0600070205080204" pitchFamily="50" charset="-128"/>
              <a:ea typeface="ＭＳ Ｐゴシック"/>
            </a:endParaRPr>
          </a:p>
          <a:p>
            <a:pPr marL="179388" indent="-179388" defTabSz="912813" eaLnBrk="0" fontAlgn="auto" hangingPunct="0">
              <a:spcBef>
                <a:spcPts val="0"/>
              </a:spcBef>
              <a:spcAft>
                <a:spcPts val="0"/>
              </a:spcAft>
              <a:defRPr/>
            </a:pPr>
            <a:r>
              <a:rPr lang="ja-JP" altLang="en-US" sz="1100" b="1" dirty="0">
                <a:solidFill>
                  <a:srgbClr val="000000"/>
                </a:solidFill>
                <a:latin typeface="ＭＳ Ｐゴシック" panose="020B0600070205080204" pitchFamily="50" charset="-128"/>
                <a:ea typeface="ＭＳ Ｐゴシック"/>
              </a:rPr>
              <a:t>○このような精神障害にも対応した地域包括ケアシステムの構築にあたっては、計画的に地域の基盤を整備するとともに、市町村や障害福祉・介護事業者が、精神障害の程度によらず地域生活に関する相談に対応できるように、</a:t>
            </a:r>
            <a:r>
              <a:rPr lang="ja-JP" altLang="ja-JP" sz="1100" b="1" dirty="0">
                <a:solidFill>
                  <a:prstClr val="black"/>
                </a:solidFill>
                <a:latin typeface="ＭＳ Ｐゴシック" panose="020B0600070205080204" pitchFamily="50" charset="-128"/>
                <a:ea typeface="ＭＳ Ｐゴシック"/>
              </a:rPr>
              <a:t>圏域ごとの保健・医療・福祉関係者による協議の場</a:t>
            </a:r>
            <a:r>
              <a:rPr lang="ja-JP" altLang="en-US" sz="1100" b="1" dirty="0">
                <a:solidFill>
                  <a:prstClr val="black"/>
                </a:solidFill>
                <a:latin typeface="ＭＳ Ｐゴシック" panose="020B0600070205080204" pitchFamily="50" charset="-128"/>
                <a:ea typeface="ＭＳ Ｐゴシック"/>
              </a:rPr>
              <a:t>を通じて</a:t>
            </a:r>
            <a:r>
              <a:rPr lang="ja-JP" altLang="en-US" sz="1100" b="1" dirty="0">
                <a:solidFill>
                  <a:srgbClr val="000000"/>
                </a:solidFill>
                <a:latin typeface="ＭＳ Ｐゴシック" panose="020B0600070205080204" pitchFamily="50" charset="-128"/>
                <a:ea typeface="ＭＳ Ｐゴシック"/>
              </a:rPr>
              <a:t>、精神科医療機関、その他の医療機関、地域援助事業者、市町村などとの重層的な連携による支援体制を構築していくことが必要。</a:t>
            </a:r>
            <a:endParaRPr lang="ja-JP" altLang="en-US" sz="1100" b="1" dirty="0">
              <a:solidFill>
                <a:prstClr val="black"/>
              </a:solidFill>
              <a:latin typeface="ＭＳ Ｐゴシック" panose="020B0600070205080204" pitchFamily="50" charset="-128"/>
              <a:ea typeface="ＭＳ Ｐゴシック"/>
            </a:endParaRPr>
          </a:p>
        </p:txBody>
      </p:sp>
      <p:sp>
        <p:nvSpPr>
          <p:cNvPr id="65" name="左カーブ矢印 76"/>
          <p:cNvSpPr/>
          <p:nvPr/>
        </p:nvSpPr>
        <p:spPr>
          <a:xfrm rot="1592324" flipH="1">
            <a:off x="3487975" y="3279353"/>
            <a:ext cx="457933" cy="1219124"/>
          </a:xfrm>
          <a:prstGeom prst="curvedLeftArrow">
            <a:avLst/>
          </a:prstGeom>
        </p:spPr>
        <p:style>
          <a:lnRef idx="1">
            <a:schemeClr val="accent3"/>
          </a:lnRef>
          <a:fillRef idx="3">
            <a:schemeClr val="accent3"/>
          </a:fillRef>
          <a:effectRef idx="2">
            <a:schemeClr val="accent3"/>
          </a:effectRef>
          <a:fontRef idx="minor">
            <a:schemeClr val="lt1"/>
          </a:fontRef>
        </p:style>
        <p:txBody>
          <a:bodyPr lIns="91376" tIns="45691" rIns="91376" bIns="45691" rtlCol="0" anchor="ctr"/>
          <a:lstStyle/>
          <a:p>
            <a:pPr algn="ctr"/>
            <a:endParaRPr lang="ja-JP" altLang="en-US" spc="-100">
              <a:solidFill>
                <a:prstClr val="black"/>
              </a:solidFill>
            </a:endParaRPr>
          </a:p>
        </p:txBody>
      </p:sp>
      <p:sp>
        <p:nvSpPr>
          <p:cNvPr id="66" name="右カーブ矢印 75"/>
          <p:cNvSpPr/>
          <p:nvPr/>
        </p:nvSpPr>
        <p:spPr>
          <a:xfrm rot="12586660">
            <a:off x="5224664" y="3636954"/>
            <a:ext cx="503374" cy="1443143"/>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376" tIns="45691" rIns="91376" bIns="45691" rtlCol="0" anchor="ctr"/>
          <a:lstStyle/>
          <a:p>
            <a:pPr algn="ctr"/>
            <a:endParaRPr lang="ja-JP" altLang="en-US" spc="-100">
              <a:solidFill>
                <a:prstClr val="black"/>
              </a:solidFill>
            </a:endParaRPr>
          </a:p>
        </p:txBody>
      </p:sp>
      <p:sp>
        <p:nvSpPr>
          <p:cNvPr id="67" name="円/楕円 37"/>
          <p:cNvSpPr/>
          <p:nvPr/>
        </p:nvSpPr>
        <p:spPr>
          <a:xfrm>
            <a:off x="3358965" y="3105083"/>
            <a:ext cx="2376264" cy="703510"/>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68" name="円/楕円 35"/>
          <p:cNvSpPr/>
          <p:nvPr/>
        </p:nvSpPr>
        <p:spPr>
          <a:xfrm>
            <a:off x="3049551" y="4528455"/>
            <a:ext cx="1262909" cy="575787"/>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69" name="テキスト ボックス 68"/>
          <p:cNvSpPr txBox="1"/>
          <p:nvPr/>
        </p:nvSpPr>
        <p:spPr>
          <a:xfrm>
            <a:off x="1044066" y="2521383"/>
            <a:ext cx="1080120" cy="338391"/>
          </a:xfrm>
          <a:prstGeom prst="rect">
            <a:avLst/>
          </a:prstGeom>
          <a:noFill/>
        </p:spPr>
        <p:txBody>
          <a:bodyPr wrap="square" lIns="91376" tIns="45691" rIns="91376" bIns="45691" rtlCol="0">
            <a:spAutoFit/>
          </a:bodyPr>
          <a:lstStyle/>
          <a:p>
            <a:pPr algn="ctr"/>
            <a:endParaRPr lang="en-US" altLang="ja-JP" sz="1599" b="1" spc="-100" dirty="0">
              <a:solidFill>
                <a:prstClr val="black"/>
              </a:solidFill>
              <a:latin typeface="HG丸ｺﾞｼｯｸM-PRO" pitchFamily="50" charset="-128"/>
              <a:ea typeface="HG丸ｺﾞｼｯｸM-PRO" pitchFamily="50" charset="-128"/>
            </a:endParaRPr>
          </a:p>
        </p:txBody>
      </p:sp>
      <p:sp>
        <p:nvSpPr>
          <p:cNvPr id="70" name="テキスト ボックス 69"/>
          <p:cNvSpPr txBox="1"/>
          <p:nvPr/>
        </p:nvSpPr>
        <p:spPr>
          <a:xfrm>
            <a:off x="2699792" y="4031546"/>
            <a:ext cx="3798928" cy="499822"/>
          </a:xfrm>
          <a:prstGeom prst="rect">
            <a:avLst/>
          </a:prstGeom>
          <a:noFill/>
        </p:spPr>
        <p:txBody>
          <a:bodyPr wrap="square" lIns="91376" tIns="45691" rIns="91376" bIns="45691" rtlCol="0">
            <a:spAutoFit/>
          </a:bodyPr>
          <a:lstStyle/>
          <a:p>
            <a:pPr algn="ctr"/>
            <a:r>
              <a:rPr lang="ja-JP" altLang="en-US" sz="1049" spc="-100" dirty="0">
                <a:solidFill>
                  <a:prstClr val="black"/>
                </a:solidFill>
                <a:latin typeface="ＭＳ Ｐゴシック"/>
                <a:ea typeface="ＭＳ Ｐゴシック"/>
              </a:rPr>
              <a:t>安心して自分らしく暮らすために･･･  </a:t>
            </a:r>
            <a:endParaRPr lang="en-US" altLang="ja-JP" sz="1049" spc="-100" dirty="0">
              <a:solidFill>
                <a:prstClr val="black"/>
              </a:solidFill>
              <a:latin typeface="ＭＳ Ｐゴシック"/>
              <a:ea typeface="ＭＳ Ｐゴシック"/>
            </a:endParaRPr>
          </a:p>
          <a:p>
            <a:pPr algn="ctr"/>
            <a:r>
              <a:rPr lang="ja-JP" altLang="en-US" sz="1599" b="1" spc="-100" dirty="0">
                <a:solidFill>
                  <a:prstClr val="black"/>
                </a:solidFill>
                <a:latin typeface="HG丸ｺﾞｼｯｸM-PRO" pitchFamily="50" charset="-128"/>
                <a:ea typeface="HG丸ｺﾞｼｯｸM-PRO" pitchFamily="50" charset="-128"/>
              </a:rPr>
              <a:t>社会参加</a:t>
            </a:r>
            <a:r>
              <a:rPr lang="ja-JP" altLang="en-US" sz="1400" b="1" spc="-100" dirty="0">
                <a:solidFill>
                  <a:prstClr val="black"/>
                </a:solidFill>
                <a:latin typeface="HG丸ｺﾞｼｯｸM-PRO" pitchFamily="50" charset="-128"/>
                <a:ea typeface="HG丸ｺﾞｼｯｸM-PRO" pitchFamily="50" charset="-128"/>
              </a:rPr>
              <a:t>（就労）</a:t>
            </a:r>
            <a:r>
              <a:rPr lang="ja-JP" altLang="en-US" sz="1599" b="1" spc="-100" dirty="0">
                <a:solidFill>
                  <a:prstClr val="black"/>
                </a:solidFill>
                <a:latin typeface="HG丸ｺﾞｼｯｸM-PRO" pitchFamily="50" charset="-128"/>
                <a:ea typeface="HG丸ｺﾞｼｯｸM-PRO" pitchFamily="50" charset="-128"/>
              </a:rPr>
              <a:t>、地域の助け合い、教育</a:t>
            </a:r>
            <a:endParaRPr lang="en-US" altLang="ja-JP" sz="1599" b="1" spc="-100" dirty="0">
              <a:solidFill>
                <a:prstClr val="black"/>
              </a:solidFill>
              <a:latin typeface="HG丸ｺﾞｼｯｸM-PRO" pitchFamily="50" charset="-128"/>
              <a:ea typeface="HG丸ｺﾞｼｯｸM-PRO" pitchFamily="50" charset="-128"/>
            </a:endParaRPr>
          </a:p>
        </p:txBody>
      </p:sp>
      <p:sp>
        <p:nvSpPr>
          <p:cNvPr id="71" name="テキスト ボックス 70"/>
          <p:cNvSpPr txBox="1"/>
          <p:nvPr/>
        </p:nvSpPr>
        <p:spPr>
          <a:xfrm>
            <a:off x="4040260" y="2801663"/>
            <a:ext cx="952640" cy="338377"/>
          </a:xfrm>
          <a:prstGeom prst="rect">
            <a:avLst/>
          </a:prstGeom>
          <a:noFill/>
        </p:spPr>
        <p:txBody>
          <a:bodyPr wrap="square" lIns="91376" tIns="45691" rIns="91376" bIns="45691" rtlCol="0">
            <a:spAutoFit/>
          </a:bodyPr>
          <a:lstStyle/>
          <a:p>
            <a:pPr algn="ctr"/>
            <a:r>
              <a:rPr lang="ja-JP" altLang="en-US" sz="1599" b="1" spc="-100" dirty="0">
                <a:solidFill>
                  <a:prstClr val="black"/>
                </a:solidFill>
                <a:latin typeface="HG丸ｺﾞｼｯｸM-PRO" pitchFamily="50" charset="-128"/>
                <a:ea typeface="HG丸ｺﾞｼｯｸM-PRO" pitchFamily="50" charset="-128"/>
              </a:rPr>
              <a:t>住まい</a:t>
            </a:r>
            <a:endParaRPr lang="en-US" altLang="ja-JP" sz="1599" b="1" spc="-100" dirty="0">
              <a:solidFill>
                <a:prstClr val="black"/>
              </a:solidFill>
              <a:latin typeface="HG丸ｺﾞｼｯｸM-PRO" pitchFamily="50" charset="-128"/>
              <a:ea typeface="HG丸ｺﾞｼｯｸM-PRO" pitchFamily="50" charset="-128"/>
            </a:endParaRPr>
          </a:p>
        </p:txBody>
      </p:sp>
      <p:pic>
        <p:nvPicPr>
          <p:cNvPr id="72" name="図 71" descr="building02_house1_cl.wmf"/>
          <p:cNvPicPr>
            <a:picLocks noChangeAspect="1"/>
          </p:cNvPicPr>
          <p:nvPr/>
        </p:nvPicPr>
        <p:blipFill>
          <a:blip r:embed="rId2" cstate="print"/>
          <a:stretch>
            <a:fillRect/>
          </a:stretch>
        </p:blipFill>
        <p:spPr>
          <a:xfrm>
            <a:off x="3839115" y="3067681"/>
            <a:ext cx="864097" cy="526645"/>
          </a:xfrm>
          <a:prstGeom prst="rect">
            <a:avLst/>
          </a:prstGeom>
        </p:spPr>
      </p:pic>
      <p:sp>
        <p:nvSpPr>
          <p:cNvPr id="91" name="円/楕円 78"/>
          <p:cNvSpPr/>
          <p:nvPr/>
        </p:nvSpPr>
        <p:spPr>
          <a:xfrm>
            <a:off x="3979289" y="4788849"/>
            <a:ext cx="1063503" cy="387238"/>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92" name="円/楕円 71"/>
          <p:cNvSpPr/>
          <p:nvPr/>
        </p:nvSpPr>
        <p:spPr>
          <a:xfrm>
            <a:off x="4773196" y="4643904"/>
            <a:ext cx="1200248" cy="575787"/>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96" name="テキスト ボックス 95"/>
          <p:cNvSpPr txBox="1"/>
          <p:nvPr/>
        </p:nvSpPr>
        <p:spPr>
          <a:xfrm>
            <a:off x="1837745" y="4975462"/>
            <a:ext cx="5326543" cy="276812"/>
          </a:xfrm>
          <a:prstGeom prst="rect">
            <a:avLst/>
          </a:prstGeom>
          <a:noFill/>
        </p:spPr>
        <p:txBody>
          <a:bodyPr wrap="square" lIns="91376" tIns="45691" rIns="91376" bIns="45691" rtlCol="0">
            <a:spAutoFit/>
          </a:bodyPr>
          <a:lstStyle/>
          <a:p>
            <a:pPr algn="ctr"/>
            <a:r>
              <a:rPr lang="ja-JP" altLang="en-US" sz="1199" spc="-100" dirty="0">
                <a:solidFill>
                  <a:prstClr val="black"/>
                </a:solidFill>
                <a:latin typeface="HG丸ｺﾞｼｯｸM-PRO" pitchFamily="50" charset="-128"/>
                <a:ea typeface="HG丸ｺﾞｼｯｸM-PRO" pitchFamily="50" charset="-128"/>
              </a:rPr>
              <a:t>企業、ピア・サポート活動、自治会、ボランティア、</a:t>
            </a:r>
            <a:r>
              <a:rPr lang="en-US" altLang="ja-JP" sz="1199" spc="-100" dirty="0">
                <a:solidFill>
                  <a:prstClr val="black"/>
                </a:solidFill>
                <a:latin typeface="HG丸ｺﾞｼｯｸM-PRO" pitchFamily="50" charset="-128"/>
                <a:ea typeface="HG丸ｺﾞｼｯｸM-PRO" pitchFamily="50" charset="-128"/>
              </a:rPr>
              <a:t>NPO</a:t>
            </a:r>
            <a:r>
              <a:rPr lang="ja-JP" altLang="en-US" sz="1199" spc="-100" dirty="0">
                <a:solidFill>
                  <a:prstClr val="black"/>
                </a:solidFill>
                <a:latin typeface="HG丸ｺﾞｼｯｸM-PRO" pitchFamily="50" charset="-128"/>
                <a:ea typeface="HG丸ｺﾞｼｯｸM-PRO" pitchFamily="50" charset="-128"/>
              </a:rPr>
              <a:t> 等</a:t>
            </a:r>
            <a:endParaRPr lang="en-US" altLang="ja-JP" sz="1199" spc="-100" dirty="0">
              <a:solidFill>
                <a:prstClr val="black"/>
              </a:solidFill>
              <a:latin typeface="HG丸ｺﾞｼｯｸM-PRO" pitchFamily="50" charset="-128"/>
              <a:ea typeface="HG丸ｺﾞｼｯｸM-PRO" pitchFamily="50" charset="-128"/>
            </a:endParaRPr>
          </a:p>
        </p:txBody>
      </p:sp>
      <p:pic>
        <p:nvPicPr>
          <p:cNvPr id="116" name="Picture 2" descr="19"/>
          <p:cNvPicPr>
            <a:picLocks noChangeAspect="1" noChangeArrowheads="1"/>
          </p:cNvPicPr>
          <p:nvPr/>
        </p:nvPicPr>
        <p:blipFill>
          <a:blip r:embed="rId3" cstate="print"/>
          <a:srcRect/>
          <a:stretch>
            <a:fillRect/>
          </a:stretch>
        </p:blipFill>
        <p:spPr bwMode="auto">
          <a:xfrm>
            <a:off x="3336030" y="4487361"/>
            <a:ext cx="590253" cy="435879"/>
          </a:xfrm>
          <a:prstGeom prst="rect">
            <a:avLst/>
          </a:prstGeom>
          <a:noFill/>
        </p:spPr>
      </p:pic>
      <p:pic>
        <p:nvPicPr>
          <p:cNvPr id="117" name="Picture 2" descr="C:\Users\TSDHV\Desktop\20160625推計第4弾\boy_socc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7176" y="4453977"/>
            <a:ext cx="305398" cy="563145"/>
          </a:xfrm>
          <a:prstGeom prst="rect">
            <a:avLst/>
          </a:prstGeom>
          <a:noFill/>
          <a:extLst>
            <a:ext uri="{909E8E84-426E-40dd-AFC4-6F175D3DCCD1}">
              <a14:hiddenFill xmlns="" xmlns:a14="http://schemas.microsoft.com/office/drawing/2010/main">
                <a:solidFill>
                  <a:srgbClr val="FFFFFF"/>
                </a:solidFill>
              </a14:hiddenFill>
            </a:ext>
          </a:extLst>
        </p:spPr>
      </p:pic>
      <p:sp>
        <p:nvSpPr>
          <p:cNvPr id="119" name="角丸四角形 8"/>
          <p:cNvSpPr/>
          <p:nvPr/>
        </p:nvSpPr>
        <p:spPr bwMode="auto">
          <a:xfrm>
            <a:off x="323606" y="5493414"/>
            <a:ext cx="8606321" cy="24699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kumimoji="0" lang="ja-JP" altLang="en-US" sz="1200" kern="0" dirty="0">
                <a:solidFill>
                  <a:prstClr val="black"/>
                </a:solidFill>
                <a:latin typeface="HG丸ｺﾞｼｯｸM-PRO" pitchFamily="50" charset="-128"/>
                <a:ea typeface="HG丸ｺﾞｼｯｸM-PRO" pitchFamily="50" charset="-128"/>
              </a:rPr>
              <a:t>　　　　市町村ごとの</a:t>
            </a:r>
            <a:r>
              <a:rPr kumimoji="0" lang="ja-JP" altLang="ja-JP" sz="1200" kern="0" dirty="0">
                <a:solidFill>
                  <a:prstClr val="black"/>
                </a:solidFill>
                <a:latin typeface="HG丸ｺﾞｼｯｸM-PRO" pitchFamily="50" charset="-128"/>
                <a:ea typeface="HG丸ｺﾞｼｯｸM-PRO" pitchFamily="50" charset="-128"/>
              </a:rPr>
              <a:t>保健・医療・福祉関係者による協議の場</a:t>
            </a:r>
            <a:r>
              <a:rPr kumimoji="0" lang="ja-JP" altLang="en-US" sz="1200" kern="0" dirty="0">
                <a:solidFill>
                  <a:prstClr val="black"/>
                </a:solidFill>
                <a:latin typeface="HG丸ｺﾞｼｯｸM-PRO" pitchFamily="50" charset="-128"/>
                <a:ea typeface="HG丸ｺﾞｼｯｸM-PRO" pitchFamily="50" charset="-128"/>
              </a:rPr>
              <a:t>、市町村</a:t>
            </a:r>
            <a:endParaRPr kumimoji="0" lang="ja-JP" altLang="en-US" sz="1000" kern="0" dirty="0">
              <a:solidFill>
                <a:prstClr val="black"/>
              </a:solidFill>
              <a:latin typeface="HG丸ｺﾞｼｯｸM-PRO" pitchFamily="50" charset="-128"/>
              <a:ea typeface="HG丸ｺﾞｼｯｸM-PRO" pitchFamily="50" charset="-128"/>
            </a:endParaRPr>
          </a:p>
        </p:txBody>
      </p:sp>
      <p:sp>
        <p:nvSpPr>
          <p:cNvPr id="120" name="角丸四角形 5"/>
          <p:cNvSpPr/>
          <p:nvPr/>
        </p:nvSpPr>
        <p:spPr bwMode="auto">
          <a:xfrm>
            <a:off x="332647" y="5946818"/>
            <a:ext cx="8605426" cy="262123"/>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ja-JP" altLang="en-US" sz="1200" kern="0" dirty="0">
                <a:solidFill>
                  <a:prstClr val="black"/>
                </a:solidFill>
                <a:latin typeface="HG丸ｺﾞｼｯｸM-PRO" pitchFamily="50" charset="-128"/>
                <a:ea typeface="HG丸ｺﾞｼｯｸM-PRO" pitchFamily="50" charset="-128"/>
              </a:rPr>
              <a:t>障害保健福祉</a:t>
            </a:r>
            <a:r>
              <a:rPr kumimoji="0" lang="ja-JP" altLang="ja-JP" sz="1200" kern="0" dirty="0">
                <a:solidFill>
                  <a:prstClr val="black"/>
                </a:solidFill>
                <a:latin typeface="HG丸ｺﾞｼｯｸM-PRO" pitchFamily="50" charset="-128"/>
                <a:ea typeface="HG丸ｺﾞｼｯｸM-PRO" pitchFamily="50" charset="-128"/>
              </a:rPr>
              <a:t>圏域ごとの保健・医療・福祉関係者による協議の場</a:t>
            </a:r>
            <a:r>
              <a:rPr kumimoji="0" lang="ja-JP" altLang="en-US" sz="1200" kern="0" dirty="0">
                <a:solidFill>
                  <a:prstClr val="black"/>
                </a:solidFill>
                <a:latin typeface="HG丸ｺﾞｼｯｸM-PRO" pitchFamily="50" charset="-128"/>
                <a:ea typeface="HG丸ｺﾞｼｯｸM-PRO" pitchFamily="50" charset="-128"/>
              </a:rPr>
              <a:t>、保健所</a:t>
            </a:r>
          </a:p>
        </p:txBody>
      </p:sp>
      <p:sp>
        <p:nvSpPr>
          <p:cNvPr id="121" name="二等辺三角形 120"/>
          <p:cNvSpPr/>
          <p:nvPr/>
        </p:nvSpPr>
        <p:spPr bwMode="auto">
          <a:xfrm>
            <a:off x="1780306" y="5738836"/>
            <a:ext cx="5863854" cy="197984"/>
          </a:xfrm>
          <a:prstGeom prst="triangle">
            <a:avLst/>
          </a:prstGeom>
          <a:ln/>
        </p:spPr>
        <p:style>
          <a:lnRef idx="1">
            <a:schemeClr val="accent6"/>
          </a:lnRef>
          <a:fillRef idx="3">
            <a:schemeClr val="accent6"/>
          </a:fillRef>
          <a:effectRef idx="2">
            <a:schemeClr val="accent6"/>
          </a:effectRef>
          <a:fontRef idx="minor">
            <a:schemeClr val="lt1"/>
          </a:fontRef>
        </p:style>
        <p:txBody>
          <a:bodyPr anchor="b"/>
          <a:lstStyle/>
          <a:p>
            <a:pPr algn="ctr" fontAlgn="auto">
              <a:spcBef>
                <a:spcPts val="0"/>
              </a:spcBef>
              <a:spcAft>
                <a:spcPts val="0"/>
              </a:spcAft>
              <a:defRPr/>
            </a:pPr>
            <a:r>
              <a:rPr kumimoji="0" lang="ja-JP" altLang="en-US" sz="1100" kern="0" dirty="0">
                <a:solidFill>
                  <a:prstClr val="black"/>
                </a:solidFill>
                <a:latin typeface="HG丸ｺﾞｼｯｸM-PRO" pitchFamily="50" charset="-128"/>
                <a:ea typeface="HG丸ｺﾞｼｯｸM-PRO" pitchFamily="50" charset="-128"/>
              </a:rPr>
              <a:t>バックアップ</a:t>
            </a:r>
          </a:p>
        </p:txBody>
      </p:sp>
      <p:sp>
        <p:nvSpPr>
          <p:cNvPr id="122" name="二等辺三角形 121"/>
          <p:cNvSpPr/>
          <p:nvPr/>
        </p:nvSpPr>
        <p:spPr bwMode="auto">
          <a:xfrm>
            <a:off x="1780306" y="5303099"/>
            <a:ext cx="5863854" cy="211223"/>
          </a:xfrm>
          <a:prstGeom prst="triangle">
            <a:avLst/>
          </a:prstGeom>
          <a:ln/>
        </p:spPr>
        <p:style>
          <a:lnRef idx="1">
            <a:schemeClr val="accent2"/>
          </a:lnRef>
          <a:fillRef idx="3">
            <a:schemeClr val="accent2"/>
          </a:fillRef>
          <a:effectRef idx="2">
            <a:schemeClr val="accent2"/>
          </a:effectRef>
          <a:fontRef idx="minor">
            <a:schemeClr val="lt1"/>
          </a:fontRef>
        </p:style>
        <p:txBody>
          <a:bodyPr anchor="b"/>
          <a:lstStyle/>
          <a:p>
            <a:pPr algn="ctr" fontAlgn="auto">
              <a:spcBef>
                <a:spcPts val="0"/>
              </a:spcBef>
              <a:spcAft>
                <a:spcPts val="0"/>
              </a:spcAft>
              <a:defRPr/>
            </a:pPr>
            <a:r>
              <a:rPr kumimoji="0" lang="ja-JP" altLang="en-US" sz="1100" kern="0" dirty="0">
                <a:solidFill>
                  <a:prstClr val="black"/>
                </a:solidFill>
                <a:latin typeface="HG丸ｺﾞｼｯｸM-PRO" pitchFamily="50" charset="-128"/>
                <a:ea typeface="HG丸ｺﾞｼｯｸM-PRO" pitchFamily="50" charset="-128"/>
              </a:rPr>
              <a:t>バックアップ</a:t>
            </a:r>
          </a:p>
        </p:txBody>
      </p:sp>
      <p:sp>
        <p:nvSpPr>
          <p:cNvPr id="111" name="角丸四角形 58"/>
          <p:cNvSpPr/>
          <p:nvPr/>
        </p:nvSpPr>
        <p:spPr>
          <a:xfrm>
            <a:off x="251521" y="2988400"/>
            <a:ext cx="2044506" cy="685800"/>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91376" tIns="45691" rIns="91376" bIns="45691" rtlCol="0" anchor="ctr"/>
          <a:lstStyle/>
          <a:p>
            <a:r>
              <a:rPr lang="ja-JP" altLang="en-US" sz="800" spc="-100" dirty="0">
                <a:solidFill>
                  <a:prstClr val="black"/>
                </a:solidFill>
                <a:latin typeface="ＭＳ Ｐゴシック"/>
              </a:rPr>
              <a:t>・精神保健福祉センター（複雑困難な相談）</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・発達障害者支援センター（発達障害）</a:t>
            </a:r>
            <a:endParaRPr lang="en-US" altLang="ja-JP" sz="800" spc="-100" dirty="0">
              <a:solidFill>
                <a:prstClr val="black"/>
              </a:solidFill>
              <a:latin typeface="ＭＳ Ｐゴシック"/>
            </a:endParaRPr>
          </a:p>
          <a:p>
            <a:r>
              <a:rPr lang="ja-JP" altLang="en-US" sz="800" spc="-100" dirty="0" smtClean="0">
                <a:solidFill>
                  <a:prstClr val="black"/>
                </a:solidFill>
                <a:latin typeface="ＭＳ Ｐゴシック"/>
              </a:rPr>
              <a:t>・</a:t>
            </a:r>
            <a:r>
              <a:rPr lang="ja-JP" altLang="en-US" sz="800" spc="-100" dirty="0">
                <a:solidFill>
                  <a:prstClr val="black"/>
                </a:solidFill>
                <a:latin typeface="ＭＳ Ｐゴシック"/>
              </a:rPr>
              <a:t>保健所（精神保健専門相談）</a:t>
            </a:r>
            <a:endParaRPr lang="en-US" altLang="ja-JP" sz="800" spc="-100" dirty="0">
              <a:solidFill>
                <a:prstClr val="black"/>
              </a:solidFill>
              <a:latin typeface="ＭＳ Ｐゴシック"/>
            </a:endParaRPr>
          </a:p>
          <a:p>
            <a:r>
              <a:rPr lang="ja-JP" altLang="en-US" sz="800" spc="-100" dirty="0" smtClean="0">
                <a:solidFill>
                  <a:prstClr val="black"/>
                </a:solidFill>
                <a:latin typeface="ＭＳ Ｐゴシック"/>
              </a:rPr>
              <a:t>・</a:t>
            </a:r>
            <a:r>
              <a:rPr lang="ja-JP" altLang="en-US" sz="800" spc="-100" dirty="0">
                <a:solidFill>
                  <a:prstClr val="black"/>
                </a:solidFill>
                <a:latin typeface="ＭＳ Ｐゴシック"/>
              </a:rPr>
              <a:t>障害者就業・生活支援センター（就労）</a:t>
            </a:r>
            <a:endParaRPr lang="en-US" altLang="ja-JP" sz="800" spc="-100" dirty="0">
              <a:solidFill>
                <a:prstClr val="black"/>
              </a:solidFill>
              <a:latin typeface="ＭＳ Ｐゴシック"/>
            </a:endParaRPr>
          </a:p>
          <a:p>
            <a:r>
              <a:rPr lang="ja-JP" altLang="en-US" sz="800" spc="-100" dirty="0" smtClean="0">
                <a:solidFill>
                  <a:prstClr val="black"/>
                </a:solidFill>
                <a:latin typeface="ＭＳ Ｐゴシック"/>
              </a:rPr>
              <a:t>・</a:t>
            </a:r>
            <a:r>
              <a:rPr lang="ja-JP" altLang="en-US" sz="800" spc="-100" dirty="0">
                <a:solidFill>
                  <a:prstClr val="black"/>
                </a:solidFill>
                <a:latin typeface="ＭＳ Ｐゴシック"/>
              </a:rPr>
              <a:t>ハローワーク（就労）</a:t>
            </a:r>
            <a:endParaRPr lang="en-US" altLang="ja-JP" sz="800" spc="-100" dirty="0">
              <a:solidFill>
                <a:prstClr val="black"/>
              </a:solidFill>
              <a:latin typeface="ＭＳ Ｐゴシック"/>
            </a:endParaRPr>
          </a:p>
        </p:txBody>
      </p:sp>
      <p:sp>
        <p:nvSpPr>
          <p:cNvPr id="115" name="円/楕円 34"/>
          <p:cNvSpPr/>
          <p:nvPr/>
        </p:nvSpPr>
        <p:spPr>
          <a:xfrm>
            <a:off x="1925783" y="2153205"/>
            <a:ext cx="1721149" cy="647760"/>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pic>
        <p:nvPicPr>
          <p:cNvPr id="118" name="図 117" descr="doctor4_3.gif"/>
          <p:cNvPicPr>
            <a:picLocks noChangeAspect="1"/>
          </p:cNvPicPr>
          <p:nvPr/>
        </p:nvPicPr>
        <p:blipFill>
          <a:blip r:embed="rId5" cstate="print"/>
          <a:stretch>
            <a:fillRect/>
          </a:stretch>
        </p:blipFill>
        <p:spPr>
          <a:xfrm>
            <a:off x="2317627" y="1865311"/>
            <a:ext cx="594190" cy="678750"/>
          </a:xfrm>
          <a:prstGeom prst="rect">
            <a:avLst/>
          </a:prstGeom>
        </p:spPr>
      </p:pic>
      <p:pic>
        <p:nvPicPr>
          <p:cNvPr id="123" name="図 122" descr="doctor_illust07_02.gif"/>
          <p:cNvPicPr>
            <a:picLocks noChangeAspect="1"/>
          </p:cNvPicPr>
          <p:nvPr/>
        </p:nvPicPr>
        <p:blipFill>
          <a:blip r:embed="rId6" cstate="print"/>
          <a:stretch>
            <a:fillRect/>
          </a:stretch>
        </p:blipFill>
        <p:spPr>
          <a:xfrm>
            <a:off x="2648780" y="1873800"/>
            <a:ext cx="594192" cy="712687"/>
          </a:xfrm>
          <a:prstGeom prst="rect">
            <a:avLst/>
          </a:prstGeom>
        </p:spPr>
      </p:pic>
      <p:pic>
        <p:nvPicPr>
          <p:cNvPr id="124" name="図 123" descr="小規模building03_cl2.png"/>
          <p:cNvPicPr>
            <a:picLocks noChangeAspect="1"/>
          </p:cNvPicPr>
          <p:nvPr/>
        </p:nvPicPr>
        <p:blipFill>
          <a:blip r:embed="rId7" cstate="print"/>
          <a:stretch>
            <a:fillRect/>
          </a:stretch>
        </p:blipFill>
        <p:spPr>
          <a:xfrm>
            <a:off x="860000" y="1433486"/>
            <a:ext cx="498680" cy="602786"/>
          </a:xfrm>
          <a:prstGeom prst="rect">
            <a:avLst/>
          </a:prstGeom>
        </p:spPr>
      </p:pic>
      <p:pic>
        <p:nvPicPr>
          <p:cNvPr id="126" name="Picture 2" descr="C:\Users\KNXVS\AppData\Local\Microsoft\Windows\Temporary Internet Files\Content.IE5\ADV5CF2Q\MC900426352[1].wmf"/>
          <p:cNvPicPr>
            <a:picLocks noChangeAspect="1" noChangeArrowheads="1"/>
          </p:cNvPicPr>
          <p:nvPr/>
        </p:nvPicPr>
        <p:blipFill>
          <a:blip r:embed="rId8" cstate="print"/>
          <a:srcRect/>
          <a:stretch>
            <a:fillRect/>
          </a:stretch>
        </p:blipFill>
        <p:spPr bwMode="auto">
          <a:xfrm>
            <a:off x="1460190" y="1694941"/>
            <a:ext cx="403668" cy="330173"/>
          </a:xfrm>
          <a:prstGeom prst="rect">
            <a:avLst/>
          </a:prstGeom>
          <a:noFill/>
        </p:spPr>
      </p:pic>
      <p:sp>
        <p:nvSpPr>
          <p:cNvPr id="127" name="正方形/長方形 126"/>
          <p:cNvSpPr/>
          <p:nvPr/>
        </p:nvSpPr>
        <p:spPr>
          <a:xfrm>
            <a:off x="1713836" y="1352267"/>
            <a:ext cx="3443492" cy="707630"/>
          </a:xfrm>
          <a:prstGeom prst="rect">
            <a:avLst/>
          </a:prstGeom>
        </p:spPr>
        <p:txBody>
          <a:bodyPr wrap="square">
            <a:spAutoFit/>
          </a:bodyPr>
          <a:lstStyle/>
          <a:p>
            <a:pPr defTabSz="913668">
              <a:defRPr/>
            </a:pPr>
            <a:r>
              <a:rPr lang="ja-JP" altLang="en-US" sz="1199" spc="-100" dirty="0">
                <a:solidFill>
                  <a:prstClr val="black"/>
                </a:solidFill>
                <a:latin typeface="ＭＳ Ｐゴシック"/>
                <a:ea typeface="ＭＳ Ｐゴシック"/>
              </a:rPr>
              <a:t>病気になったら･･･  </a:t>
            </a:r>
            <a:endParaRPr lang="en-US" altLang="ja-JP" sz="1199" spc="-100" dirty="0">
              <a:solidFill>
                <a:prstClr val="black"/>
              </a:solidFill>
              <a:latin typeface="ＭＳ Ｐゴシック"/>
              <a:ea typeface="ＭＳ Ｐゴシック"/>
            </a:endParaRPr>
          </a:p>
          <a:p>
            <a:pPr defTabSz="913668">
              <a:defRPr/>
            </a:pPr>
            <a:r>
              <a:rPr lang="ja-JP" altLang="en-US" sz="1399" b="1" spc="-100" dirty="0">
                <a:solidFill>
                  <a:prstClr val="black"/>
                </a:solidFill>
                <a:latin typeface="HG丸ｺﾞｼｯｸM-PRO" pitchFamily="50" charset="-128"/>
                <a:ea typeface="HG丸ｺﾞｼｯｸM-PRO" pitchFamily="50" charset="-128"/>
              </a:rPr>
              <a:t>　</a:t>
            </a:r>
            <a:r>
              <a:rPr lang="ja-JP" altLang="en-US" sz="1600" b="1" spc="-100" dirty="0">
                <a:solidFill>
                  <a:prstClr val="black"/>
                </a:solidFill>
                <a:latin typeface="HG丸ｺﾞｼｯｸM-PRO" pitchFamily="50" charset="-128"/>
                <a:ea typeface="HG丸ｺﾞｼｯｸM-PRO" pitchFamily="50" charset="-128"/>
              </a:rPr>
              <a:t>医療</a:t>
            </a:r>
            <a:endParaRPr lang="en-US" altLang="ja-JP" sz="1200" b="1" spc="-100" dirty="0">
              <a:solidFill>
                <a:prstClr val="black"/>
              </a:solidFill>
              <a:latin typeface="HG丸ｺﾞｼｯｸM-PRO" pitchFamily="50" charset="-128"/>
              <a:ea typeface="HG丸ｺﾞｼｯｸM-PRO" pitchFamily="50" charset="-128"/>
            </a:endParaRPr>
          </a:p>
          <a:p>
            <a:pPr defTabSz="913668">
              <a:defRPr/>
            </a:pPr>
            <a:endParaRPr lang="ja-JP" altLang="en-US" sz="1199" spc="-100" dirty="0">
              <a:solidFill>
                <a:prstClr val="black"/>
              </a:solidFill>
              <a:latin typeface="ＭＳ Ｐゴシック"/>
              <a:ea typeface="ＭＳ Ｐゴシック"/>
            </a:endParaRPr>
          </a:p>
        </p:txBody>
      </p:sp>
      <p:sp>
        <p:nvSpPr>
          <p:cNvPr id="128" name="テキスト ボックス 127"/>
          <p:cNvSpPr txBox="1"/>
          <p:nvPr/>
        </p:nvSpPr>
        <p:spPr>
          <a:xfrm>
            <a:off x="305395" y="2535020"/>
            <a:ext cx="2043463" cy="499822"/>
          </a:xfrm>
          <a:prstGeom prst="rect">
            <a:avLst/>
          </a:prstGeom>
          <a:noFill/>
        </p:spPr>
        <p:txBody>
          <a:bodyPr wrap="square" lIns="91376" tIns="45691" rIns="91376" bIns="45691" rtlCol="0">
            <a:spAutoFit/>
          </a:bodyPr>
          <a:lstStyle/>
          <a:p>
            <a:pPr algn="ctr"/>
            <a:r>
              <a:rPr lang="ja-JP" altLang="en-US" sz="1049" spc="-100" dirty="0">
                <a:solidFill>
                  <a:prstClr val="black"/>
                </a:solidFill>
                <a:latin typeface="ＭＳ Ｐゴシック"/>
                <a:ea typeface="ＭＳ Ｐゴシック"/>
              </a:rPr>
              <a:t>お困りごとはなんでも相談･･･  </a:t>
            </a:r>
            <a:endParaRPr lang="en-US" altLang="ja-JP" sz="1049" spc="-100" dirty="0">
              <a:solidFill>
                <a:prstClr val="black"/>
              </a:solidFill>
              <a:latin typeface="ＭＳ Ｐゴシック"/>
              <a:ea typeface="ＭＳ Ｐゴシック"/>
            </a:endParaRPr>
          </a:p>
          <a:p>
            <a:pPr algn="ctr"/>
            <a:r>
              <a:rPr lang="ja-JP" altLang="en-US" sz="1599" b="1" spc="-100" dirty="0">
                <a:solidFill>
                  <a:prstClr val="black"/>
                </a:solidFill>
                <a:latin typeface="HG丸ｺﾞｼｯｸM-PRO" pitchFamily="50" charset="-128"/>
                <a:ea typeface="HG丸ｺﾞｼｯｸM-PRO" pitchFamily="50" charset="-128"/>
              </a:rPr>
              <a:t>様々な相談窓口</a:t>
            </a:r>
            <a:endParaRPr lang="en-US" altLang="ja-JP" sz="1599" b="1" spc="-100" dirty="0">
              <a:solidFill>
                <a:prstClr val="black"/>
              </a:solidFill>
              <a:latin typeface="HG丸ｺﾞｼｯｸM-PRO" pitchFamily="50" charset="-128"/>
              <a:ea typeface="HG丸ｺﾞｼｯｸM-PRO" pitchFamily="50" charset="-128"/>
            </a:endParaRPr>
          </a:p>
        </p:txBody>
      </p:sp>
      <p:sp>
        <p:nvSpPr>
          <p:cNvPr id="130" name="左カーブ矢印 73"/>
          <p:cNvSpPr/>
          <p:nvPr/>
        </p:nvSpPr>
        <p:spPr>
          <a:xfrm rot="9981534" flipH="1">
            <a:off x="3667130" y="2333418"/>
            <a:ext cx="293867" cy="911054"/>
          </a:xfrm>
          <a:prstGeom prst="curvedLeftArrow">
            <a:avLst/>
          </a:prstGeom>
        </p:spPr>
        <p:style>
          <a:lnRef idx="1">
            <a:schemeClr val="accent3"/>
          </a:lnRef>
          <a:fillRef idx="3">
            <a:schemeClr val="accent3"/>
          </a:fillRef>
          <a:effectRef idx="2">
            <a:schemeClr val="accent3"/>
          </a:effectRef>
          <a:fontRef idx="minor">
            <a:schemeClr val="lt1"/>
          </a:fontRef>
        </p:style>
        <p:txBody>
          <a:bodyPr lIns="91376" tIns="45691" rIns="91376" bIns="45691" rtlCol="0" anchor="ctr"/>
          <a:lstStyle/>
          <a:p>
            <a:pPr algn="ctr"/>
            <a:endParaRPr lang="ja-JP" altLang="en-US" spc="-100" dirty="0">
              <a:solidFill>
                <a:prstClr val="black"/>
              </a:solidFill>
            </a:endParaRPr>
          </a:p>
        </p:txBody>
      </p:sp>
      <p:sp>
        <p:nvSpPr>
          <p:cNvPr id="131" name="正方形/長方形 130"/>
          <p:cNvSpPr/>
          <p:nvPr/>
        </p:nvSpPr>
        <p:spPr>
          <a:xfrm>
            <a:off x="2312057" y="2588266"/>
            <a:ext cx="1794661" cy="5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日常の医療：</a:t>
            </a:r>
            <a:endParaRPr lang="en-US" altLang="ja-JP" sz="800" spc="-100" dirty="0">
              <a:solidFill>
                <a:prstClr val="black"/>
              </a:solidFill>
            </a:endParaRPr>
          </a:p>
          <a:p>
            <a:r>
              <a:rPr lang="ja-JP" altLang="en-US" sz="800" spc="-100" dirty="0">
                <a:solidFill>
                  <a:prstClr val="black"/>
                </a:solidFill>
              </a:rPr>
              <a:t>　・かかりつけ医、有床診療所</a:t>
            </a:r>
            <a:endParaRPr lang="en-US" altLang="ja-JP" sz="800" spc="-100" dirty="0">
              <a:solidFill>
                <a:prstClr val="black"/>
              </a:solidFill>
            </a:endParaRPr>
          </a:p>
          <a:p>
            <a:r>
              <a:rPr lang="ja-JP" altLang="en-US" sz="800" spc="-100" dirty="0">
                <a:solidFill>
                  <a:prstClr val="black"/>
                </a:solidFill>
              </a:rPr>
              <a:t>　・精神科デイケア・精神科訪問看護</a:t>
            </a:r>
            <a:endParaRPr lang="en-US" altLang="ja-JP" sz="800" spc="-100" dirty="0">
              <a:solidFill>
                <a:prstClr val="black"/>
              </a:solidFill>
            </a:endParaRPr>
          </a:p>
          <a:p>
            <a:r>
              <a:rPr lang="ja-JP" altLang="en-US" sz="800" spc="-100" dirty="0">
                <a:solidFill>
                  <a:prstClr val="black"/>
                </a:solidFill>
              </a:rPr>
              <a:t>　・地域の連携病院</a:t>
            </a:r>
            <a:endParaRPr lang="en-US" altLang="ja-JP" sz="800" spc="-100" dirty="0">
              <a:solidFill>
                <a:prstClr val="black"/>
              </a:solidFill>
            </a:endParaRPr>
          </a:p>
          <a:p>
            <a:r>
              <a:rPr lang="ja-JP" altLang="en-US" sz="800" spc="-100" dirty="0">
                <a:solidFill>
                  <a:prstClr val="black"/>
                </a:solidFill>
              </a:rPr>
              <a:t>　・歯科医療、薬局</a:t>
            </a:r>
            <a:endParaRPr lang="en-US" altLang="ja-JP" sz="800" spc="-100" dirty="0">
              <a:solidFill>
                <a:prstClr val="black"/>
              </a:solidFill>
            </a:endParaRPr>
          </a:p>
        </p:txBody>
      </p:sp>
      <p:sp>
        <p:nvSpPr>
          <p:cNvPr id="135" name="円/楕円 69"/>
          <p:cNvSpPr/>
          <p:nvPr/>
        </p:nvSpPr>
        <p:spPr>
          <a:xfrm>
            <a:off x="744619" y="2070292"/>
            <a:ext cx="1341187" cy="503814"/>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endParaRPr lang="ja-JP" altLang="en-US" spc="-100" dirty="0">
              <a:solidFill>
                <a:prstClr val="black"/>
              </a:solidFill>
            </a:endParaRPr>
          </a:p>
        </p:txBody>
      </p:sp>
      <p:sp>
        <p:nvSpPr>
          <p:cNvPr id="125" name="正方形/長方形 124"/>
          <p:cNvSpPr/>
          <p:nvPr/>
        </p:nvSpPr>
        <p:spPr>
          <a:xfrm>
            <a:off x="683568" y="2061125"/>
            <a:ext cx="1586349" cy="5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病院</a:t>
            </a:r>
            <a:r>
              <a:rPr lang="ja-JP" altLang="en-US" sz="800" spc="-100" dirty="0" smtClean="0">
                <a:solidFill>
                  <a:prstClr val="black"/>
                </a:solidFill>
              </a:rPr>
              <a:t>：急性期</a:t>
            </a:r>
            <a:r>
              <a:rPr lang="ja-JP" altLang="en-US" sz="800" spc="-100" dirty="0">
                <a:solidFill>
                  <a:prstClr val="black"/>
                </a:solidFill>
              </a:rPr>
              <a:t>、回復期、慢性期</a:t>
            </a:r>
            <a:endParaRPr lang="en-US" altLang="ja-JP" sz="800" spc="-100" dirty="0">
              <a:solidFill>
                <a:prstClr val="black"/>
              </a:solidFill>
            </a:endParaRPr>
          </a:p>
        </p:txBody>
      </p:sp>
      <p:sp>
        <p:nvSpPr>
          <p:cNvPr id="137" name="円/楕円 68"/>
          <p:cNvSpPr/>
          <p:nvPr/>
        </p:nvSpPr>
        <p:spPr>
          <a:xfrm>
            <a:off x="5897211" y="2480116"/>
            <a:ext cx="1985119" cy="728001"/>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138" name="円/楕円 47"/>
          <p:cNvSpPr/>
          <p:nvPr/>
        </p:nvSpPr>
        <p:spPr>
          <a:xfrm>
            <a:off x="4703202" y="1937302"/>
            <a:ext cx="2126603" cy="719734"/>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pic>
        <p:nvPicPr>
          <p:cNvPr id="139" name="図 138" descr="build32.wmf"/>
          <p:cNvPicPr>
            <a:picLocks noChangeAspect="1"/>
          </p:cNvPicPr>
          <p:nvPr/>
        </p:nvPicPr>
        <p:blipFill>
          <a:blip r:embed="rId9" cstate="print"/>
          <a:stretch>
            <a:fillRect/>
          </a:stretch>
        </p:blipFill>
        <p:spPr>
          <a:xfrm>
            <a:off x="7765593" y="2748013"/>
            <a:ext cx="864096" cy="604374"/>
          </a:xfrm>
          <a:prstGeom prst="rect">
            <a:avLst/>
          </a:prstGeom>
        </p:spPr>
      </p:pic>
      <p:pic>
        <p:nvPicPr>
          <p:cNvPr id="140" name="図 139" descr="build34.wmf"/>
          <p:cNvPicPr>
            <a:picLocks noChangeAspect="1"/>
          </p:cNvPicPr>
          <p:nvPr/>
        </p:nvPicPr>
        <p:blipFill>
          <a:blip r:embed="rId10" cstate="print"/>
          <a:stretch>
            <a:fillRect/>
          </a:stretch>
        </p:blipFill>
        <p:spPr>
          <a:xfrm>
            <a:off x="5581039" y="1527093"/>
            <a:ext cx="676875" cy="520423"/>
          </a:xfrm>
          <a:prstGeom prst="rect">
            <a:avLst/>
          </a:prstGeom>
        </p:spPr>
      </p:pic>
      <p:sp>
        <p:nvSpPr>
          <p:cNvPr id="142" name="テキスト ボックス 141"/>
          <p:cNvSpPr txBox="1"/>
          <p:nvPr/>
        </p:nvSpPr>
        <p:spPr>
          <a:xfrm>
            <a:off x="5828909" y="1352270"/>
            <a:ext cx="2997109" cy="522905"/>
          </a:xfrm>
          <a:prstGeom prst="rect">
            <a:avLst/>
          </a:prstGeom>
          <a:noFill/>
        </p:spPr>
        <p:txBody>
          <a:bodyPr wrap="square" lIns="91376" tIns="45691" rIns="91376" bIns="45691" rtlCol="0">
            <a:spAutoFit/>
          </a:bodyPr>
          <a:lstStyle/>
          <a:p>
            <a:pPr algn="ctr"/>
            <a:r>
              <a:rPr lang="ja-JP" altLang="en-US" sz="1199" spc="-100" dirty="0">
                <a:solidFill>
                  <a:prstClr val="black"/>
                </a:solidFill>
                <a:latin typeface="ＭＳ Ｐゴシック"/>
                <a:ea typeface="ＭＳ Ｐゴシック"/>
              </a:rPr>
              <a:t>介護・訓練等の支援が必要になったら･･･  </a:t>
            </a:r>
            <a:endParaRPr lang="en-US" altLang="ja-JP" sz="1199" spc="-100" dirty="0">
              <a:solidFill>
                <a:prstClr val="black"/>
              </a:solidFill>
              <a:latin typeface="ＭＳ Ｐゴシック"/>
              <a:ea typeface="ＭＳ Ｐゴシック"/>
            </a:endParaRPr>
          </a:p>
          <a:p>
            <a:pPr algn="ctr"/>
            <a:r>
              <a:rPr lang="ja-JP" altLang="en-US" sz="1599" b="1" spc="-100" dirty="0">
                <a:solidFill>
                  <a:prstClr val="black"/>
                </a:solidFill>
                <a:latin typeface="HG丸ｺﾞｼｯｸM-PRO" pitchFamily="50" charset="-128"/>
                <a:ea typeface="HG丸ｺﾞｼｯｸM-PRO" pitchFamily="50" charset="-128"/>
              </a:rPr>
              <a:t>　　　障害福祉・介護</a:t>
            </a:r>
            <a:endParaRPr lang="en-US" altLang="ja-JP" sz="1599" b="1" spc="-100" dirty="0">
              <a:solidFill>
                <a:prstClr val="black"/>
              </a:solidFill>
              <a:latin typeface="HG丸ｺﾞｼｯｸM-PRO" pitchFamily="50" charset="-128"/>
              <a:ea typeface="HG丸ｺﾞｼｯｸM-PRO" pitchFamily="50" charset="-128"/>
            </a:endParaRPr>
          </a:p>
        </p:txBody>
      </p:sp>
      <p:sp>
        <p:nvSpPr>
          <p:cNvPr id="143" name="テキスト ボックス 142"/>
          <p:cNvSpPr txBox="1"/>
          <p:nvPr/>
        </p:nvSpPr>
        <p:spPr>
          <a:xfrm>
            <a:off x="6563930" y="3123818"/>
            <a:ext cx="1498306" cy="1123326"/>
          </a:xfrm>
          <a:prstGeom prst="rect">
            <a:avLst/>
          </a:prstGeom>
          <a:noFill/>
        </p:spPr>
        <p:txBody>
          <a:bodyPr wrap="square" lIns="91376" tIns="45691" rIns="91376" bIns="45691" rtlCol="0">
            <a:spAutoFit/>
          </a:bodyPr>
          <a:lstStyle/>
          <a:p>
            <a:r>
              <a:rPr lang="ja-JP" altLang="en-US" sz="900" spc="-100" dirty="0">
                <a:solidFill>
                  <a:prstClr val="black"/>
                </a:solidFill>
                <a:latin typeface="ＭＳ Ｐゴシック"/>
                <a:ea typeface="ＭＳ Ｐゴシック"/>
              </a:rPr>
              <a:t>（介護保険サービス）</a:t>
            </a:r>
            <a:endParaRPr lang="en-US" altLang="ja-JP" sz="900" spc="-100" dirty="0">
              <a:solidFill>
                <a:prstClr val="black"/>
              </a:solidFill>
              <a:latin typeface="ＭＳ Ｐゴシック"/>
              <a:ea typeface="ＭＳ Ｐゴシック"/>
            </a:endParaRPr>
          </a:p>
          <a:p>
            <a:r>
              <a:rPr lang="ja-JP" altLang="en-US" sz="900" spc="-100" dirty="0">
                <a:solidFill>
                  <a:prstClr val="black"/>
                </a:solidFill>
                <a:latin typeface="ＭＳ Ｐゴシック"/>
                <a:ea typeface="ＭＳ Ｐゴシック"/>
              </a:rPr>
              <a:t>■在宅系：</a:t>
            </a:r>
            <a:endParaRPr lang="en-US" altLang="ja-JP" sz="9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・訪問介護　・訪問看護　・通所介護　</a:t>
            </a:r>
            <a:endParaRPr lang="en-US" altLang="ja-JP" sz="8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・小規模多機能型居宅介護</a:t>
            </a:r>
            <a:endParaRPr lang="en-US" altLang="ja-JP" sz="8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a:t>
            </a:r>
            <a:r>
              <a:rPr lang="ja-JP" altLang="en-US" sz="800" spc="-100" dirty="0">
                <a:solidFill>
                  <a:prstClr val="black"/>
                </a:solidFill>
                <a:ea typeface="ＭＳ Ｐゴシック"/>
              </a:rPr>
              <a:t>短期入所生活介護</a:t>
            </a:r>
            <a:endParaRPr lang="en-US" altLang="ja-JP" sz="800" spc="-100" dirty="0">
              <a:solidFill>
                <a:prstClr val="black"/>
              </a:solidFill>
              <a:ea typeface="ＭＳ Ｐゴシック"/>
            </a:endParaRPr>
          </a:p>
          <a:p>
            <a:r>
              <a:rPr lang="ja-JP" altLang="en-US" sz="800" spc="-100" dirty="0">
                <a:solidFill>
                  <a:prstClr val="black"/>
                </a:solidFill>
                <a:ea typeface="ＭＳ Ｐゴシック"/>
              </a:rPr>
              <a:t>・福祉用具</a:t>
            </a:r>
            <a:endParaRPr lang="en-US" altLang="ja-JP" sz="800" spc="-100" dirty="0">
              <a:solidFill>
                <a:prstClr val="black"/>
              </a:solidFill>
              <a:ea typeface="ＭＳ Ｐゴシック"/>
            </a:endParaRPr>
          </a:p>
          <a:p>
            <a:r>
              <a:rPr lang="ja-JP" altLang="en-US" sz="800" spc="-100" dirty="0">
                <a:solidFill>
                  <a:prstClr val="black"/>
                </a:solidFill>
                <a:ea typeface="ＭＳ Ｐゴシック"/>
              </a:rPr>
              <a:t>・</a:t>
            </a:r>
            <a:r>
              <a:rPr lang="en-US" altLang="ja-JP" sz="800" spc="-100" dirty="0">
                <a:solidFill>
                  <a:prstClr val="black"/>
                </a:solidFill>
                <a:ea typeface="ＭＳ Ｐゴシック"/>
              </a:rPr>
              <a:t>24</a:t>
            </a:r>
            <a:r>
              <a:rPr lang="ja-JP" altLang="en-US" sz="800" spc="-100" dirty="0">
                <a:solidFill>
                  <a:prstClr val="black"/>
                </a:solidFill>
                <a:ea typeface="ＭＳ Ｐゴシック"/>
              </a:rPr>
              <a:t>時間対応の訪問サービス　</a:t>
            </a:r>
            <a:r>
              <a:rPr lang="ja-JP" altLang="en-US" sz="800" spc="-100" dirty="0">
                <a:solidFill>
                  <a:prstClr val="black"/>
                </a:solidFill>
                <a:latin typeface="ＭＳ Ｐゴシック"/>
                <a:ea typeface="ＭＳ Ｐゴシック"/>
              </a:rPr>
              <a:t>等</a:t>
            </a:r>
          </a:p>
          <a:p>
            <a:r>
              <a:rPr lang="ja-JP" altLang="en-US" sz="900" spc="-100" dirty="0">
                <a:solidFill>
                  <a:prstClr val="black"/>
                </a:solidFill>
                <a:latin typeface="ＭＳ Ｐゴシック"/>
                <a:ea typeface="ＭＳ Ｐゴシック"/>
              </a:rPr>
              <a:t>■介護予防サービス</a:t>
            </a:r>
            <a:endParaRPr lang="en-US" altLang="ja-JP" sz="900" spc="-100" dirty="0">
              <a:solidFill>
                <a:prstClr val="black"/>
              </a:solidFill>
              <a:latin typeface="ＭＳ Ｐゴシック"/>
              <a:ea typeface="ＭＳ Ｐゴシック"/>
            </a:endParaRPr>
          </a:p>
        </p:txBody>
      </p:sp>
      <p:pic>
        <p:nvPicPr>
          <p:cNvPr id="152" name="図 151" descr="health_0166.wmf"/>
          <p:cNvPicPr>
            <a:picLocks noChangeAspect="1"/>
          </p:cNvPicPr>
          <p:nvPr/>
        </p:nvPicPr>
        <p:blipFill>
          <a:blip r:embed="rId11" cstate="print"/>
          <a:stretch>
            <a:fillRect/>
          </a:stretch>
        </p:blipFill>
        <p:spPr>
          <a:xfrm>
            <a:off x="6598024" y="2564366"/>
            <a:ext cx="792087" cy="559452"/>
          </a:xfrm>
          <a:prstGeom prst="rect">
            <a:avLst/>
          </a:prstGeom>
        </p:spPr>
      </p:pic>
      <p:pic>
        <p:nvPicPr>
          <p:cNvPr id="15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76240" y="1962416"/>
            <a:ext cx="400236" cy="542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9978" y="1864607"/>
            <a:ext cx="466122" cy="620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5" name="右カーブ矢印 74"/>
          <p:cNvSpPr/>
          <p:nvPr/>
        </p:nvSpPr>
        <p:spPr>
          <a:xfrm rot="11588426" flipH="1">
            <a:off x="4830328" y="2399840"/>
            <a:ext cx="379544" cy="950186"/>
          </a:xfrm>
          <a:prstGeom prst="curvedRightArrow">
            <a:avLst/>
          </a:prstGeom>
        </p:spPr>
        <p:style>
          <a:lnRef idx="1">
            <a:schemeClr val="accent3"/>
          </a:lnRef>
          <a:fillRef idx="3">
            <a:schemeClr val="accent3"/>
          </a:fillRef>
          <a:effectRef idx="2">
            <a:schemeClr val="accent3"/>
          </a:effectRef>
          <a:fontRef idx="minor">
            <a:schemeClr val="lt1"/>
          </a:fontRef>
        </p:style>
        <p:txBody>
          <a:bodyPr lIns="91376" tIns="45691" rIns="91376" bIns="45691" rtlCol="0" anchor="ctr"/>
          <a:lstStyle/>
          <a:p>
            <a:pPr algn="ctr"/>
            <a:endParaRPr lang="ja-JP" altLang="en-US" spc="-100">
              <a:solidFill>
                <a:prstClr val="black"/>
              </a:solidFill>
            </a:endParaRPr>
          </a:p>
        </p:txBody>
      </p:sp>
      <p:sp>
        <p:nvSpPr>
          <p:cNvPr id="156" name="左カーブ矢印 70"/>
          <p:cNvSpPr/>
          <p:nvPr/>
        </p:nvSpPr>
        <p:spPr>
          <a:xfrm rot="2216199">
            <a:off x="5991726" y="2675848"/>
            <a:ext cx="379807" cy="1134933"/>
          </a:xfrm>
          <a:prstGeom prst="curvedLeftArrow">
            <a:avLst/>
          </a:prstGeom>
        </p:spPr>
        <p:style>
          <a:lnRef idx="1">
            <a:schemeClr val="accent6"/>
          </a:lnRef>
          <a:fillRef idx="3">
            <a:schemeClr val="accent6"/>
          </a:fillRef>
          <a:effectRef idx="2">
            <a:schemeClr val="accent6"/>
          </a:effectRef>
          <a:fontRef idx="minor">
            <a:schemeClr val="lt1"/>
          </a:fontRef>
        </p:style>
        <p:txBody>
          <a:bodyPr lIns="91376" tIns="45691" rIns="91376" bIns="45691" rtlCol="0" anchor="ctr"/>
          <a:lstStyle/>
          <a:p>
            <a:pPr algn="ctr"/>
            <a:endParaRPr lang="ja-JP" altLang="en-US" spc="-100">
              <a:solidFill>
                <a:prstClr val="black"/>
              </a:solidFill>
            </a:endParaRPr>
          </a:p>
        </p:txBody>
      </p:sp>
      <p:sp>
        <p:nvSpPr>
          <p:cNvPr id="157" name="テキスト ボックス 156"/>
          <p:cNvSpPr txBox="1"/>
          <p:nvPr/>
        </p:nvSpPr>
        <p:spPr>
          <a:xfrm>
            <a:off x="4439062" y="1774453"/>
            <a:ext cx="1215751" cy="230774"/>
          </a:xfrm>
          <a:prstGeom prst="rect">
            <a:avLst/>
          </a:prstGeom>
          <a:noFill/>
        </p:spPr>
        <p:txBody>
          <a:bodyPr wrap="square" lIns="91376" tIns="45691" rIns="91376" bIns="45691" rtlCol="0">
            <a:spAutoFit/>
          </a:bodyPr>
          <a:lstStyle/>
          <a:p>
            <a:pPr algn="ctr"/>
            <a:r>
              <a:rPr lang="ja-JP" altLang="en-US" sz="900" spc="-100" dirty="0">
                <a:solidFill>
                  <a:prstClr val="black"/>
                </a:solidFill>
                <a:latin typeface="ＭＳ Ｐゴシック"/>
                <a:ea typeface="ＭＳ Ｐゴシック"/>
              </a:rPr>
              <a:t>■地域生活支援</a:t>
            </a:r>
            <a:r>
              <a:rPr lang="ja-JP" altLang="en-US" sz="900" spc="-100" dirty="0" smtClean="0">
                <a:solidFill>
                  <a:prstClr val="black"/>
                </a:solidFill>
                <a:latin typeface="ＭＳ Ｐゴシック"/>
                <a:ea typeface="ＭＳ Ｐゴシック"/>
              </a:rPr>
              <a:t>拠点等</a:t>
            </a:r>
            <a:endParaRPr lang="en-US" altLang="ja-JP" sz="900" spc="-100" dirty="0" smtClean="0">
              <a:solidFill>
                <a:prstClr val="black"/>
              </a:solidFill>
              <a:latin typeface="ＭＳ Ｐゴシック"/>
              <a:ea typeface="ＭＳ Ｐゴシック"/>
            </a:endParaRPr>
          </a:p>
        </p:txBody>
      </p:sp>
      <p:sp>
        <p:nvSpPr>
          <p:cNvPr id="141" name="テキスト ボックス 140"/>
          <p:cNvSpPr txBox="1"/>
          <p:nvPr/>
        </p:nvSpPr>
        <p:spPr>
          <a:xfrm>
            <a:off x="5502572" y="2432387"/>
            <a:ext cx="1095452" cy="861716"/>
          </a:xfrm>
          <a:prstGeom prst="rect">
            <a:avLst/>
          </a:prstGeom>
          <a:noFill/>
        </p:spPr>
        <p:txBody>
          <a:bodyPr wrap="square" lIns="91376" tIns="45691" rIns="91376" bIns="45691" rtlCol="0">
            <a:spAutoFit/>
          </a:bodyPr>
          <a:lstStyle/>
          <a:p>
            <a:r>
              <a:rPr lang="ja-JP" altLang="en-US" sz="900" spc="-100" dirty="0">
                <a:solidFill>
                  <a:prstClr val="black"/>
                </a:solidFill>
                <a:latin typeface="ＭＳ Ｐゴシック"/>
                <a:ea typeface="ＭＳ Ｐゴシック"/>
              </a:rPr>
              <a:t>（障害福祉サービス）</a:t>
            </a:r>
            <a:endParaRPr lang="en-US" altLang="ja-JP" sz="900" spc="-100" dirty="0">
              <a:solidFill>
                <a:prstClr val="black"/>
              </a:solidFill>
              <a:latin typeface="ＭＳ Ｐゴシック"/>
              <a:ea typeface="ＭＳ Ｐゴシック"/>
            </a:endParaRPr>
          </a:p>
          <a:p>
            <a:r>
              <a:rPr lang="ja-JP" altLang="en-US" sz="900" spc="-100" dirty="0">
                <a:solidFill>
                  <a:prstClr val="black"/>
                </a:solidFill>
                <a:latin typeface="ＭＳ Ｐゴシック"/>
                <a:ea typeface="ＭＳ Ｐゴシック"/>
              </a:rPr>
              <a:t>■在宅系：</a:t>
            </a:r>
            <a:endParaRPr lang="en-US" altLang="ja-JP" sz="9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・居宅介護　・生活介護</a:t>
            </a:r>
            <a:endParaRPr lang="en-US" altLang="ja-JP" sz="8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・短期入所　</a:t>
            </a:r>
            <a:endParaRPr lang="en-US" altLang="ja-JP" sz="8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・就労継続支援</a:t>
            </a:r>
            <a:endParaRPr lang="en-US" altLang="ja-JP" sz="8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・自立訓練</a:t>
            </a:r>
            <a:r>
              <a:rPr lang="ja-JP" altLang="en-US" sz="800" spc="-100" dirty="0">
                <a:solidFill>
                  <a:prstClr val="black"/>
                </a:solidFill>
                <a:ea typeface="ＭＳ Ｐゴシック"/>
              </a:rPr>
              <a:t>　</a:t>
            </a:r>
            <a:r>
              <a:rPr lang="ja-JP" altLang="en-US" sz="800" spc="-100" dirty="0">
                <a:solidFill>
                  <a:prstClr val="black"/>
                </a:solidFill>
                <a:latin typeface="ＭＳ Ｐゴシック"/>
                <a:ea typeface="ＭＳ Ｐゴシック"/>
              </a:rPr>
              <a:t>等</a:t>
            </a:r>
            <a:endParaRPr lang="en-US" altLang="ja-JP" sz="800" spc="-100" dirty="0">
              <a:solidFill>
                <a:prstClr val="black"/>
              </a:solidFill>
              <a:latin typeface="ＭＳ Ｐゴシック"/>
              <a:ea typeface="ＭＳ Ｐゴシック"/>
            </a:endParaRPr>
          </a:p>
        </p:txBody>
      </p:sp>
      <p:sp>
        <p:nvSpPr>
          <p:cNvPr id="158" name="角丸四角形 5"/>
          <p:cNvSpPr/>
          <p:nvPr/>
        </p:nvSpPr>
        <p:spPr bwMode="auto">
          <a:xfrm>
            <a:off x="323616" y="6383902"/>
            <a:ext cx="8605426" cy="262123"/>
          </a:xfrm>
          <a:prstGeom prst="roundRect">
            <a:avLst/>
          </a:prstGeom>
          <a:solidFill>
            <a:srgbClr val="FFFF99"/>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kumimoji="0" lang="ja-JP" altLang="en-US" sz="1200" kern="0" dirty="0">
                <a:solidFill>
                  <a:prstClr val="black"/>
                </a:solidFill>
                <a:latin typeface="HG丸ｺﾞｼｯｸM-PRO" pitchFamily="50" charset="-128"/>
                <a:ea typeface="HG丸ｺﾞｼｯｸM-PRO" pitchFamily="50" charset="-128"/>
              </a:rPr>
              <a:t>都道府県</a:t>
            </a:r>
            <a:r>
              <a:rPr kumimoji="0" lang="ja-JP" altLang="ja-JP" sz="1200" kern="0" dirty="0">
                <a:solidFill>
                  <a:prstClr val="black"/>
                </a:solidFill>
                <a:latin typeface="HG丸ｺﾞｼｯｸM-PRO" pitchFamily="50" charset="-128"/>
                <a:ea typeface="HG丸ｺﾞｼｯｸM-PRO" pitchFamily="50" charset="-128"/>
              </a:rPr>
              <a:t>ごとの保健・医療・福祉関係者による協議の場</a:t>
            </a:r>
            <a:r>
              <a:rPr kumimoji="0" lang="ja-JP" altLang="en-US" sz="1200" kern="0" dirty="0">
                <a:solidFill>
                  <a:prstClr val="black"/>
                </a:solidFill>
                <a:latin typeface="HG丸ｺﾞｼｯｸM-PRO" pitchFamily="50" charset="-128"/>
                <a:ea typeface="HG丸ｺﾞｼｯｸM-PRO" pitchFamily="50" charset="-128"/>
              </a:rPr>
              <a:t>、都道府県本庁・精神保健福祉センター・発達障害者支援センター</a:t>
            </a:r>
            <a:endParaRPr kumimoji="0" lang="en-US" altLang="ja-JP" sz="1200" kern="0" dirty="0">
              <a:solidFill>
                <a:prstClr val="black"/>
              </a:solidFill>
              <a:latin typeface="HG丸ｺﾞｼｯｸM-PRO" pitchFamily="50" charset="-128"/>
              <a:ea typeface="HG丸ｺﾞｼｯｸM-PRO" pitchFamily="50" charset="-128"/>
            </a:endParaRPr>
          </a:p>
        </p:txBody>
      </p:sp>
      <p:sp>
        <p:nvSpPr>
          <p:cNvPr id="159" name="二等辺三角形 158"/>
          <p:cNvSpPr/>
          <p:nvPr/>
        </p:nvSpPr>
        <p:spPr bwMode="auto">
          <a:xfrm>
            <a:off x="1771279" y="6187013"/>
            <a:ext cx="5863854" cy="197984"/>
          </a:xfrm>
          <a:prstGeom prst="triangl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kumimoji="0" lang="ja-JP" altLang="en-US" sz="1100" kern="0" dirty="0">
                <a:solidFill>
                  <a:prstClr val="black"/>
                </a:solidFill>
                <a:latin typeface="HG丸ｺﾞｼｯｸM-PRO" pitchFamily="50" charset="-128"/>
                <a:ea typeface="HG丸ｺﾞｼｯｸM-PRO" pitchFamily="50" charset="-128"/>
              </a:rPr>
              <a:t>バックアップ</a:t>
            </a:r>
          </a:p>
        </p:txBody>
      </p:sp>
      <p:pic>
        <p:nvPicPr>
          <p:cNvPr id="1028"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8402" y="2859749"/>
            <a:ext cx="789983" cy="8958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3" name="テキスト ボックス 72"/>
          <p:cNvSpPr txBox="1"/>
          <p:nvPr/>
        </p:nvSpPr>
        <p:spPr>
          <a:xfrm>
            <a:off x="7849612" y="3789759"/>
            <a:ext cx="1395906" cy="600106"/>
          </a:xfrm>
          <a:prstGeom prst="rect">
            <a:avLst/>
          </a:prstGeom>
          <a:noFill/>
        </p:spPr>
        <p:txBody>
          <a:bodyPr wrap="square" lIns="91376" tIns="45691" rIns="91376" bIns="45691" rtlCol="0">
            <a:spAutoFit/>
          </a:bodyPr>
          <a:lstStyle/>
          <a:p>
            <a:r>
              <a:rPr lang="ja-JP" altLang="en-US" sz="900" spc="-100" dirty="0">
                <a:solidFill>
                  <a:prstClr val="black"/>
                </a:solidFill>
                <a:latin typeface="ＭＳ Ｐゴシック"/>
                <a:ea typeface="ＭＳ Ｐゴシック"/>
              </a:rPr>
              <a:t>■施設・居住系サービス</a:t>
            </a:r>
            <a:endParaRPr lang="en-US" altLang="ja-JP" sz="9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・介護老人福祉施設</a:t>
            </a:r>
            <a:endParaRPr lang="en-US" altLang="ja-JP" sz="8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・介護老人保健施設</a:t>
            </a:r>
            <a:endParaRPr lang="en-US" altLang="ja-JP" sz="8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・認知症共同生活介護　等</a:t>
            </a:r>
          </a:p>
        </p:txBody>
      </p:sp>
      <p:sp>
        <p:nvSpPr>
          <p:cNvPr id="74" name="テキスト ボックス 73"/>
          <p:cNvSpPr txBox="1"/>
          <p:nvPr/>
        </p:nvSpPr>
        <p:spPr>
          <a:xfrm>
            <a:off x="6499552" y="1976297"/>
            <a:ext cx="1395906" cy="600106"/>
          </a:xfrm>
          <a:prstGeom prst="rect">
            <a:avLst/>
          </a:prstGeom>
          <a:noFill/>
        </p:spPr>
        <p:txBody>
          <a:bodyPr wrap="square" lIns="91376" tIns="45691" rIns="91376" bIns="45691" rtlCol="0">
            <a:spAutoFit/>
          </a:bodyPr>
          <a:lstStyle/>
          <a:p>
            <a:r>
              <a:rPr lang="ja-JP" altLang="en-US" sz="900" spc="-100" dirty="0">
                <a:solidFill>
                  <a:prstClr val="black"/>
                </a:solidFill>
                <a:latin typeface="ＭＳ Ｐゴシック"/>
                <a:ea typeface="ＭＳ Ｐゴシック"/>
              </a:rPr>
              <a:t>■施設・居住系サービス</a:t>
            </a:r>
            <a:endParaRPr lang="en-US" altLang="ja-JP" sz="9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・施設入所支援</a:t>
            </a:r>
            <a:endParaRPr lang="en-US" altLang="ja-JP" sz="8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・共同生活援助</a:t>
            </a:r>
            <a:endParaRPr lang="en-US" altLang="ja-JP" sz="800" spc="-100" dirty="0">
              <a:solidFill>
                <a:prstClr val="black"/>
              </a:solidFill>
              <a:latin typeface="ＭＳ Ｐゴシック"/>
              <a:ea typeface="ＭＳ Ｐゴシック"/>
            </a:endParaRPr>
          </a:p>
          <a:p>
            <a:r>
              <a:rPr lang="ja-JP" altLang="en-US" sz="800" spc="-100" dirty="0">
                <a:solidFill>
                  <a:prstClr val="black"/>
                </a:solidFill>
                <a:latin typeface="ＭＳ Ｐゴシック"/>
                <a:ea typeface="ＭＳ Ｐゴシック"/>
              </a:rPr>
              <a:t>・宿泊型自立訓練　等</a:t>
            </a:r>
            <a:endParaRPr lang="en-US" altLang="ja-JP" sz="800" spc="-100" dirty="0">
              <a:solidFill>
                <a:prstClr val="black"/>
              </a:solidFill>
              <a:latin typeface="ＭＳ Ｐゴシック"/>
              <a:ea typeface="ＭＳ Ｐゴシック"/>
            </a:endParaRPr>
          </a:p>
        </p:txBody>
      </p:sp>
      <p:sp>
        <p:nvSpPr>
          <p:cNvPr id="162" name="角丸四角形 53"/>
          <p:cNvSpPr/>
          <p:nvPr/>
        </p:nvSpPr>
        <p:spPr>
          <a:xfrm>
            <a:off x="7185773" y="4216954"/>
            <a:ext cx="1894394" cy="2079821"/>
          </a:xfrm>
          <a:prstGeom prst="roundRect">
            <a:avLst>
              <a:gd name="adj" fmla="val 9159"/>
            </a:avLst>
          </a:prstGeom>
          <a:ln w="38100">
            <a:solidFill>
              <a:schemeClr val="accent6"/>
            </a:solidFill>
            <a:prstDash val="dash"/>
          </a:ln>
        </p:spPr>
        <p:style>
          <a:lnRef idx="1">
            <a:schemeClr val="accent6"/>
          </a:lnRef>
          <a:fillRef idx="2">
            <a:schemeClr val="accent6"/>
          </a:fillRef>
          <a:effectRef idx="1">
            <a:schemeClr val="accent6"/>
          </a:effectRef>
          <a:fontRef idx="minor">
            <a:schemeClr val="dk1"/>
          </a:fontRef>
        </p:style>
        <p:txBody>
          <a:bodyPr lIns="91376" tIns="45691" rIns="91376" bIns="45691" rtlCol="0" anchor="ctr"/>
          <a:lstStyle/>
          <a:p>
            <a:pPr algn="ctr"/>
            <a:endParaRPr lang="ja-JP" altLang="en-US" spc="-100" dirty="0">
              <a:solidFill>
                <a:prstClr val="black"/>
              </a:solidFill>
            </a:endParaRPr>
          </a:p>
        </p:txBody>
      </p:sp>
      <p:sp>
        <p:nvSpPr>
          <p:cNvPr id="163" name="円/楕円 56"/>
          <p:cNvSpPr/>
          <p:nvPr/>
        </p:nvSpPr>
        <p:spPr>
          <a:xfrm>
            <a:off x="7430944" y="4542418"/>
            <a:ext cx="1420505" cy="674832"/>
          </a:xfrm>
          <a:prstGeom prst="ellipse">
            <a:avLst/>
          </a:prstGeom>
        </p:spPr>
        <p:style>
          <a:lnRef idx="1">
            <a:schemeClr val="accent2"/>
          </a:lnRef>
          <a:fillRef idx="2">
            <a:schemeClr val="accent2"/>
          </a:fillRef>
          <a:effectRef idx="1">
            <a:schemeClr val="accent2"/>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164" name="円/楕円 56"/>
          <p:cNvSpPr/>
          <p:nvPr/>
        </p:nvSpPr>
        <p:spPr>
          <a:xfrm>
            <a:off x="7629822" y="4615161"/>
            <a:ext cx="1030021" cy="373490"/>
          </a:xfrm>
          <a:prstGeom prst="ellipse">
            <a:avLst/>
          </a:prstGeom>
        </p:spPr>
        <p:style>
          <a:lnRef idx="1">
            <a:schemeClr val="accent3"/>
          </a:lnRef>
          <a:fillRef idx="2">
            <a:schemeClr val="accent3"/>
          </a:fillRef>
          <a:effectRef idx="1">
            <a:schemeClr val="accent3"/>
          </a:effectRef>
          <a:fontRef idx="minor">
            <a:schemeClr val="dk1"/>
          </a:fontRef>
        </p:style>
        <p:txBody>
          <a:bodyPr lIns="91376" tIns="45691" rIns="91376" bIns="45691" rtlCol="0" anchor="ctr"/>
          <a:lstStyle/>
          <a:p>
            <a:pPr algn="ctr"/>
            <a:r>
              <a:rPr lang="ja-JP" altLang="en-US" sz="800" spc="-100" dirty="0">
                <a:solidFill>
                  <a:prstClr val="black"/>
                </a:solidFill>
              </a:rPr>
              <a:t>日常生活圏域</a:t>
            </a:r>
          </a:p>
        </p:txBody>
      </p:sp>
      <p:sp>
        <p:nvSpPr>
          <p:cNvPr id="165" name="テキスト ボックス 164"/>
          <p:cNvSpPr txBox="1"/>
          <p:nvPr/>
        </p:nvSpPr>
        <p:spPr>
          <a:xfrm>
            <a:off x="7574537" y="4950515"/>
            <a:ext cx="1255734" cy="259045"/>
          </a:xfrm>
          <a:prstGeom prst="rect">
            <a:avLst/>
          </a:prstGeom>
          <a:noFill/>
        </p:spPr>
        <p:txBody>
          <a:bodyPr wrap="square" rtlCol="0">
            <a:spAutoFit/>
          </a:bodyPr>
          <a:lstStyle/>
          <a:p>
            <a:pPr algn="ctr">
              <a:lnSpc>
                <a:spcPts val="1300"/>
              </a:lnSpc>
            </a:pPr>
            <a:r>
              <a:rPr lang="ja-JP" altLang="en-US" sz="800" dirty="0">
                <a:solidFill>
                  <a:prstClr val="black"/>
                </a:solidFill>
                <a:ea typeface="ＭＳ Ｐゴシック"/>
              </a:rPr>
              <a:t>基本圏域（市町村）</a:t>
            </a:r>
          </a:p>
        </p:txBody>
      </p:sp>
      <p:sp>
        <p:nvSpPr>
          <p:cNvPr id="166" name="テキスト ボックス 165"/>
          <p:cNvSpPr txBox="1"/>
          <p:nvPr/>
        </p:nvSpPr>
        <p:spPr>
          <a:xfrm>
            <a:off x="7358704" y="5178421"/>
            <a:ext cx="1590525" cy="259045"/>
          </a:xfrm>
          <a:prstGeom prst="rect">
            <a:avLst/>
          </a:prstGeom>
          <a:noFill/>
        </p:spPr>
        <p:txBody>
          <a:bodyPr wrap="square" rtlCol="0">
            <a:spAutoFit/>
          </a:bodyPr>
          <a:lstStyle/>
          <a:p>
            <a:pPr algn="ctr">
              <a:lnSpc>
                <a:spcPts val="1300"/>
              </a:lnSpc>
            </a:pPr>
            <a:r>
              <a:rPr lang="ja-JP" altLang="en-US" sz="800" dirty="0">
                <a:solidFill>
                  <a:prstClr val="black"/>
                </a:solidFill>
                <a:ea typeface="ＭＳ Ｐゴシック"/>
              </a:rPr>
              <a:t>障害保健福祉圏域</a:t>
            </a:r>
            <a:endParaRPr lang="en-US" altLang="ja-JP" sz="800" dirty="0">
              <a:solidFill>
                <a:prstClr val="black"/>
              </a:solidFill>
              <a:ea typeface="ＭＳ Ｐゴシック"/>
            </a:endParaRPr>
          </a:p>
        </p:txBody>
      </p:sp>
      <p:sp>
        <p:nvSpPr>
          <p:cNvPr id="81" name="角丸四角形 58"/>
          <p:cNvSpPr/>
          <p:nvPr/>
        </p:nvSpPr>
        <p:spPr>
          <a:xfrm>
            <a:off x="7261965" y="5370727"/>
            <a:ext cx="1758462" cy="856640"/>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91376" tIns="45691" rIns="91376" bIns="45691" rtlCol="0" anchor="ctr"/>
          <a:lstStyle/>
          <a:p>
            <a:pPr marL="174538" indent="-174538"/>
            <a:r>
              <a:rPr lang="en-US" altLang="ja-JP" sz="700" spc="-100" dirty="0">
                <a:solidFill>
                  <a:prstClr val="black"/>
                </a:solidFill>
              </a:rPr>
              <a:t>※</a:t>
            </a:r>
            <a:r>
              <a:rPr lang="ja-JP" altLang="en-US" sz="700" spc="-100" dirty="0">
                <a:solidFill>
                  <a:prstClr val="black"/>
                </a:solidFill>
              </a:rPr>
              <a:t>　</a:t>
            </a:r>
            <a:r>
              <a:rPr lang="ja-JP" altLang="ja-JP" sz="700" spc="-100" dirty="0">
                <a:solidFill>
                  <a:prstClr val="black"/>
                </a:solidFill>
              </a:rPr>
              <a:t>地域包括ケアシステムは、日常生活圏域</a:t>
            </a:r>
            <a:r>
              <a:rPr lang="ja-JP" altLang="en-US" sz="700" spc="-100" dirty="0">
                <a:solidFill>
                  <a:prstClr val="black"/>
                </a:solidFill>
              </a:rPr>
              <a:t>単位での構築を</a:t>
            </a:r>
            <a:r>
              <a:rPr lang="ja-JP" altLang="ja-JP" sz="700" spc="-100" dirty="0">
                <a:solidFill>
                  <a:prstClr val="black"/>
                </a:solidFill>
              </a:rPr>
              <a:t>想定</a:t>
            </a:r>
            <a:endParaRPr lang="en-US" altLang="ja-JP" sz="700" spc="-100" dirty="0">
              <a:solidFill>
                <a:prstClr val="black"/>
              </a:solidFill>
            </a:endParaRPr>
          </a:p>
          <a:p>
            <a:pPr marL="174538" indent="-174538"/>
            <a:r>
              <a:rPr lang="en-US" altLang="ja-JP" sz="700" spc="-100" dirty="0">
                <a:solidFill>
                  <a:prstClr val="black"/>
                </a:solidFill>
              </a:rPr>
              <a:t>※</a:t>
            </a:r>
            <a:r>
              <a:rPr lang="ja-JP" altLang="en-US" sz="700" spc="-100" dirty="0">
                <a:solidFill>
                  <a:prstClr val="black"/>
                </a:solidFill>
              </a:rPr>
              <a:t>　精神障害にも対応した地域包括ケアシステムの構築にあたっては、障害保健福祉圏域ごとに、精神科医療機関・その他の医療機関・地域援助事業者・市町村による連携支援体制を確保</a:t>
            </a:r>
          </a:p>
        </p:txBody>
      </p:sp>
      <p:sp>
        <p:nvSpPr>
          <p:cNvPr id="75" name="テキスト ボックス 74"/>
          <p:cNvSpPr txBox="1"/>
          <p:nvPr/>
        </p:nvSpPr>
        <p:spPr>
          <a:xfrm>
            <a:off x="4411507" y="2515970"/>
            <a:ext cx="967019" cy="276812"/>
          </a:xfrm>
          <a:prstGeom prst="rect">
            <a:avLst/>
          </a:prstGeom>
          <a:noFill/>
        </p:spPr>
        <p:txBody>
          <a:bodyPr wrap="square" lIns="91376" tIns="45691" rIns="91376" bIns="45691" rtlCol="0">
            <a:spAutoFit/>
          </a:bodyPr>
          <a:lstStyle/>
          <a:p>
            <a:pPr algn="ctr"/>
            <a:r>
              <a:rPr lang="ja-JP" altLang="en-US" sz="1199" spc="-100" dirty="0">
                <a:solidFill>
                  <a:prstClr val="black"/>
                </a:solidFill>
                <a:latin typeface="HG丸ｺﾞｼｯｸM-PRO" pitchFamily="50" charset="-128"/>
                <a:ea typeface="HG丸ｺﾞｼｯｸM-PRO" pitchFamily="50" charset="-128"/>
              </a:rPr>
              <a:t>通所・入所</a:t>
            </a:r>
            <a:endParaRPr lang="en-US" altLang="ja-JP" sz="1199" spc="-100" dirty="0">
              <a:solidFill>
                <a:prstClr val="black"/>
              </a:solidFill>
              <a:latin typeface="HG丸ｺﾞｼｯｸM-PRO" pitchFamily="50" charset="-128"/>
              <a:ea typeface="HG丸ｺﾞｼｯｸM-PRO" pitchFamily="50" charset="-128"/>
            </a:endParaRPr>
          </a:p>
        </p:txBody>
      </p:sp>
      <p:sp>
        <p:nvSpPr>
          <p:cNvPr id="76" name="テキスト ボックス 75"/>
          <p:cNvSpPr txBox="1"/>
          <p:nvPr/>
        </p:nvSpPr>
        <p:spPr>
          <a:xfrm>
            <a:off x="3508497" y="2515970"/>
            <a:ext cx="930565" cy="461298"/>
          </a:xfrm>
          <a:prstGeom prst="rect">
            <a:avLst/>
          </a:prstGeom>
          <a:noFill/>
        </p:spPr>
        <p:txBody>
          <a:bodyPr wrap="square" lIns="91376" tIns="45691" rIns="91376" bIns="45691" rtlCol="0">
            <a:spAutoFit/>
          </a:bodyPr>
          <a:lstStyle/>
          <a:p>
            <a:pPr algn="ctr"/>
            <a:r>
              <a:rPr lang="ja-JP" altLang="en-US" sz="1199" spc="-100" dirty="0">
                <a:solidFill>
                  <a:prstClr val="black"/>
                </a:solidFill>
                <a:latin typeface="HG丸ｺﾞｼｯｸM-PRO" pitchFamily="50" charset="-128"/>
                <a:ea typeface="HG丸ｺﾞｼｯｸM-PRO" pitchFamily="50" charset="-128"/>
              </a:rPr>
              <a:t>通院・入院</a:t>
            </a:r>
            <a:endParaRPr lang="en-US" altLang="ja-JP" sz="1199" spc="-100" dirty="0">
              <a:solidFill>
                <a:prstClr val="black"/>
              </a:solidFill>
              <a:latin typeface="HG丸ｺﾞｼｯｸM-PRO" pitchFamily="50" charset="-128"/>
              <a:ea typeface="HG丸ｺﾞｼｯｸM-PRO" pitchFamily="50" charset="-128"/>
            </a:endParaRPr>
          </a:p>
        </p:txBody>
      </p:sp>
      <p:sp>
        <p:nvSpPr>
          <p:cNvPr id="77" name="角丸四角形 58"/>
          <p:cNvSpPr/>
          <p:nvPr/>
        </p:nvSpPr>
        <p:spPr>
          <a:xfrm>
            <a:off x="7629821" y="4311902"/>
            <a:ext cx="1063503" cy="180587"/>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91376" tIns="45691" rIns="91376" bIns="45691" rtlCol="0" anchor="ctr"/>
          <a:lstStyle/>
          <a:p>
            <a:pPr marL="174538" indent="-174538"/>
            <a:r>
              <a:rPr lang="ja-JP" altLang="en-US" sz="1200" spc="-100" dirty="0">
                <a:solidFill>
                  <a:prstClr val="black"/>
                </a:solidFill>
              </a:rPr>
              <a:t>圏域の考え方</a:t>
            </a:r>
          </a:p>
        </p:txBody>
      </p:sp>
      <p:pic>
        <p:nvPicPr>
          <p:cNvPr id="79" name="Picture 3" descr="C:\Users\KNUIP\Desktop\illust3682thumb.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20092" y="4454697"/>
            <a:ext cx="816975" cy="562425"/>
          </a:xfrm>
          <a:prstGeom prst="rect">
            <a:avLst/>
          </a:prstGeom>
          <a:noFill/>
          <a:extLst>
            <a:ext uri="{909E8E84-426E-40dd-AFC4-6F175D3DCCD1}">
              <a14:hiddenFill xmlns="" xmlns:a14="http://schemas.microsoft.com/office/drawing/2010/main">
                <a:solidFill>
                  <a:srgbClr val="FFFFFF"/>
                </a:solidFill>
              </a14:hiddenFill>
            </a:ext>
          </a:extLst>
        </p:spPr>
      </p:pic>
      <p:sp>
        <p:nvSpPr>
          <p:cNvPr id="82" name="テキスト ボックス 81"/>
          <p:cNvSpPr txBox="1"/>
          <p:nvPr/>
        </p:nvSpPr>
        <p:spPr>
          <a:xfrm>
            <a:off x="5901382" y="3164042"/>
            <a:ext cx="930565" cy="276812"/>
          </a:xfrm>
          <a:prstGeom prst="rect">
            <a:avLst/>
          </a:prstGeom>
          <a:noFill/>
        </p:spPr>
        <p:txBody>
          <a:bodyPr wrap="square" lIns="91376" tIns="45691" rIns="91376" bIns="45691" rtlCol="0">
            <a:spAutoFit/>
          </a:bodyPr>
          <a:lstStyle/>
          <a:p>
            <a:pPr algn="ctr"/>
            <a:r>
              <a:rPr lang="ja-JP" altLang="en-US" sz="1199" spc="-100" dirty="0">
                <a:solidFill>
                  <a:prstClr val="black"/>
                </a:solidFill>
                <a:latin typeface="HG丸ｺﾞｼｯｸM-PRO" pitchFamily="50" charset="-128"/>
                <a:ea typeface="HG丸ｺﾞｼｯｸM-PRO" pitchFamily="50" charset="-128"/>
              </a:rPr>
              <a:t>訪問</a:t>
            </a:r>
            <a:endParaRPr lang="en-US" altLang="ja-JP" sz="1199" spc="-100" dirty="0">
              <a:solidFill>
                <a:prstClr val="black"/>
              </a:solidFill>
              <a:latin typeface="HG丸ｺﾞｼｯｸM-PRO" pitchFamily="50" charset="-128"/>
              <a:ea typeface="HG丸ｺﾞｼｯｸM-PRO" pitchFamily="50" charset="-128"/>
            </a:endParaRPr>
          </a:p>
        </p:txBody>
      </p:sp>
      <p:sp>
        <p:nvSpPr>
          <p:cNvPr id="85" name="角丸四角形吹き出し 50"/>
          <p:cNvSpPr/>
          <p:nvPr/>
        </p:nvSpPr>
        <p:spPr>
          <a:xfrm>
            <a:off x="3418664" y="3593730"/>
            <a:ext cx="1685094" cy="437816"/>
          </a:xfrm>
          <a:prstGeom prst="wedgeRoundRectCallout">
            <a:avLst>
              <a:gd name="adj1" fmla="val -2731"/>
              <a:gd name="adj2" fmla="val -82500"/>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800" spc="-100" dirty="0">
                <a:solidFill>
                  <a:prstClr val="black"/>
                </a:solidFill>
              </a:rPr>
              <a:t>　・自宅（持ち家・借家・公営住宅等）</a:t>
            </a:r>
            <a:endParaRPr lang="en-US" altLang="ja-JP" sz="800" spc="-100" dirty="0">
              <a:solidFill>
                <a:prstClr val="black"/>
              </a:solidFill>
            </a:endParaRPr>
          </a:p>
          <a:p>
            <a:r>
              <a:rPr lang="ja-JP" altLang="en-US" sz="800" spc="-100" dirty="0">
                <a:solidFill>
                  <a:prstClr val="black"/>
                </a:solidFill>
              </a:rPr>
              <a:t>　・サービス付き高齢者向け住宅 </a:t>
            </a:r>
            <a:endParaRPr lang="en-US" altLang="ja-JP" sz="800" spc="-100" dirty="0">
              <a:solidFill>
                <a:prstClr val="black"/>
              </a:solidFill>
            </a:endParaRPr>
          </a:p>
          <a:p>
            <a:r>
              <a:rPr lang="ja-JP" altLang="en-US" sz="800" spc="-100" dirty="0">
                <a:solidFill>
                  <a:prstClr val="black"/>
                </a:solidFill>
              </a:rPr>
              <a:t>　・グループホーム　等</a:t>
            </a:r>
            <a:endParaRPr lang="en-US" altLang="ja-JP" sz="800" spc="-100" dirty="0">
              <a:solidFill>
                <a:prstClr val="black"/>
              </a:solidFill>
            </a:endParaRPr>
          </a:p>
        </p:txBody>
      </p:sp>
      <p:sp>
        <p:nvSpPr>
          <p:cNvPr id="86" name="右カーブ矢印 72"/>
          <p:cNvSpPr/>
          <p:nvPr/>
        </p:nvSpPr>
        <p:spPr>
          <a:xfrm rot="18156404">
            <a:off x="2429381" y="2618284"/>
            <a:ext cx="545659" cy="1378801"/>
          </a:xfrm>
          <a:prstGeom prst="curvedRightArrow">
            <a:avLst/>
          </a:prstGeom>
        </p:spPr>
        <p:style>
          <a:lnRef idx="1">
            <a:schemeClr val="accent6"/>
          </a:lnRef>
          <a:fillRef idx="3">
            <a:schemeClr val="accent6"/>
          </a:fillRef>
          <a:effectRef idx="2">
            <a:schemeClr val="accent6"/>
          </a:effectRef>
          <a:fontRef idx="minor">
            <a:schemeClr val="lt1"/>
          </a:fontRef>
        </p:style>
        <p:txBody>
          <a:bodyPr lIns="91376" tIns="45691" rIns="91376" bIns="45691" rtlCol="0" anchor="ctr"/>
          <a:lstStyle/>
          <a:p>
            <a:pPr algn="ctr"/>
            <a:endParaRPr lang="ja-JP" altLang="en-US" spc="-100">
              <a:solidFill>
                <a:prstClr val="black"/>
              </a:solidFill>
            </a:endParaRPr>
          </a:p>
        </p:txBody>
      </p:sp>
      <p:sp>
        <p:nvSpPr>
          <p:cNvPr id="87" name="テキスト ボックス 86"/>
          <p:cNvSpPr txBox="1"/>
          <p:nvPr/>
        </p:nvSpPr>
        <p:spPr>
          <a:xfrm>
            <a:off x="2046185" y="3312547"/>
            <a:ext cx="930565" cy="276812"/>
          </a:xfrm>
          <a:prstGeom prst="rect">
            <a:avLst/>
          </a:prstGeom>
          <a:noFill/>
        </p:spPr>
        <p:txBody>
          <a:bodyPr wrap="square" lIns="91376" tIns="45691" rIns="91376" bIns="45691" rtlCol="0">
            <a:spAutoFit/>
          </a:bodyPr>
          <a:lstStyle/>
          <a:p>
            <a:pPr algn="ctr"/>
            <a:r>
              <a:rPr lang="ja-JP" altLang="en-US" sz="1199" spc="-100" dirty="0">
                <a:solidFill>
                  <a:prstClr val="black"/>
                </a:solidFill>
                <a:latin typeface="HG丸ｺﾞｼｯｸM-PRO" pitchFamily="50" charset="-128"/>
                <a:ea typeface="HG丸ｺﾞｼｯｸM-PRO" pitchFamily="50" charset="-128"/>
              </a:rPr>
              <a:t>訪問</a:t>
            </a:r>
            <a:endParaRPr lang="en-US" altLang="ja-JP" sz="1199" spc="-100" dirty="0">
              <a:solidFill>
                <a:prstClr val="black"/>
              </a:solidFill>
              <a:latin typeface="HG丸ｺﾞｼｯｸM-PRO" pitchFamily="50" charset="-128"/>
              <a:ea typeface="HG丸ｺﾞｼｯｸM-PRO" pitchFamily="50" charset="-128"/>
            </a:endParaRPr>
          </a:p>
        </p:txBody>
      </p:sp>
      <p:sp>
        <p:nvSpPr>
          <p:cNvPr id="88" name="角丸四角形 58"/>
          <p:cNvSpPr/>
          <p:nvPr/>
        </p:nvSpPr>
        <p:spPr>
          <a:xfrm>
            <a:off x="859293" y="3668098"/>
            <a:ext cx="1785108" cy="356754"/>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91376" tIns="45691" rIns="91376" bIns="45691" rtlCol="0" anchor="ctr"/>
          <a:lstStyle/>
          <a:p>
            <a:r>
              <a:rPr lang="ja-JP" altLang="en-US" sz="800" spc="-100" dirty="0">
                <a:solidFill>
                  <a:prstClr val="black"/>
                </a:solidFill>
                <a:latin typeface="ＭＳ Ｐゴシック"/>
              </a:rPr>
              <a:t>・市町村（精神保健・福祉一般相談）</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・基幹相談支援センター（障害）</a:t>
            </a:r>
            <a:endParaRPr lang="en-US" altLang="ja-JP" sz="800" spc="-100" dirty="0">
              <a:solidFill>
                <a:prstClr val="black"/>
              </a:solidFill>
              <a:latin typeface="ＭＳ Ｐゴシック"/>
            </a:endParaRPr>
          </a:p>
        </p:txBody>
      </p:sp>
      <p:sp>
        <p:nvSpPr>
          <p:cNvPr id="89" name="右カーブ矢印 72"/>
          <p:cNvSpPr/>
          <p:nvPr/>
        </p:nvSpPr>
        <p:spPr>
          <a:xfrm rot="15576999">
            <a:off x="2022518" y="2957392"/>
            <a:ext cx="577354" cy="2526075"/>
          </a:xfrm>
          <a:prstGeom prst="curvedRightArrow">
            <a:avLst/>
          </a:prstGeom>
        </p:spPr>
        <p:style>
          <a:lnRef idx="1">
            <a:schemeClr val="accent6"/>
          </a:lnRef>
          <a:fillRef idx="3">
            <a:schemeClr val="accent6"/>
          </a:fillRef>
          <a:effectRef idx="2">
            <a:schemeClr val="accent6"/>
          </a:effectRef>
          <a:fontRef idx="minor">
            <a:schemeClr val="lt1"/>
          </a:fontRef>
        </p:style>
        <p:txBody>
          <a:bodyPr lIns="91376" tIns="45691" rIns="91376" bIns="45691" rtlCol="0" anchor="ctr"/>
          <a:lstStyle/>
          <a:p>
            <a:pPr algn="ctr"/>
            <a:endParaRPr lang="ja-JP" altLang="en-US" spc="-100">
              <a:solidFill>
                <a:prstClr val="black"/>
              </a:solidFill>
            </a:endParaRPr>
          </a:p>
        </p:txBody>
      </p:sp>
      <p:sp>
        <p:nvSpPr>
          <p:cNvPr id="110" name="角丸四角形 58"/>
          <p:cNvSpPr/>
          <p:nvPr/>
        </p:nvSpPr>
        <p:spPr>
          <a:xfrm>
            <a:off x="1656171" y="4028149"/>
            <a:ext cx="1762493" cy="232937"/>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91376" tIns="45691" rIns="91376" bIns="45691" rtlCol="0" anchor="ctr"/>
          <a:lstStyle/>
          <a:p>
            <a:r>
              <a:rPr lang="ja-JP" altLang="en-US" sz="900" spc="-100" dirty="0">
                <a:solidFill>
                  <a:prstClr val="black"/>
                </a:solidFill>
                <a:latin typeface="ＭＳ Ｐゴシック"/>
              </a:rPr>
              <a:t>・地域包括支援センター（高齢）</a:t>
            </a:r>
            <a:endParaRPr lang="en-US" altLang="ja-JP" sz="900" spc="-100" dirty="0">
              <a:solidFill>
                <a:prstClr val="black"/>
              </a:solidFill>
              <a:latin typeface="ＭＳ Ｐゴシック"/>
            </a:endParaRPr>
          </a:p>
        </p:txBody>
      </p:sp>
      <p:sp>
        <p:nvSpPr>
          <p:cNvPr id="168" name="角丸四角形吹き出し 77"/>
          <p:cNvSpPr/>
          <p:nvPr/>
        </p:nvSpPr>
        <p:spPr>
          <a:xfrm>
            <a:off x="1269411" y="4402195"/>
            <a:ext cx="1312762" cy="489877"/>
          </a:xfrm>
          <a:prstGeom prst="wedgeRoundRectCallout">
            <a:avLst>
              <a:gd name="adj1" fmla="val -67357"/>
              <a:gd name="adj2" fmla="val -26547"/>
              <a:gd name="adj3" fmla="val 16667"/>
            </a:avLst>
          </a:prstGeom>
          <a:ln w="12700">
            <a:solidFill>
              <a:srgbClr val="FFC000"/>
            </a:solidFill>
            <a:prstDash val="solid"/>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a:solidFill>
                  <a:prstClr val="black"/>
                </a:solidFill>
              </a:rPr>
              <a:t>相談業務やサービスの</a:t>
            </a:r>
            <a:endParaRPr lang="en-US" altLang="ja-JP" sz="900" spc="-100" dirty="0">
              <a:solidFill>
                <a:prstClr val="black"/>
              </a:solidFill>
            </a:endParaRPr>
          </a:p>
          <a:p>
            <a:pPr algn="ctr"/>
            <a:r>
              <a:rPr lang="ja-JP" altLang="en-US" sz="900" spc="-100" dirty="0">
                <a:solidFill>
                  <a:prstClr val="black"/>
                </a:solidFill>
              </a:rPr>
              <a:t>コーディネートを行います。</a:t>
            </a:r>
            <a:endParaRPr lang="en-US" altLang="ja-JP" sz="900" spc="-100" dirty="0">
              <a:solidFill>
                <a:prstClr val="black"/>
              </a:solidFill>
            </a:endParaRPr>
          </a:p>
          <a:p>
            <a:pPr algn="ctr"/>
            <a:r>
              <a:rPr lang="ja-JP" altLang="en-US" sz="900" spc="-100" dirty="0">
                <a:solidFill>
                  <a:prstClr val="black"/>
                </a:solidFill>
              </a:rPr>
              <a:t>訪問相談にも対応します。</a:t>
            </a:r>
          </a:p>
        </p:txBody>
      </p:sp>
      <p:pic>
        <p:nvPicPr>
          <p:cNvPr id="167" name="図 166" descr="building03_cl2.wmf"/>
          <p:cNvPicPr>
            <a:picLocks noChangeAspect="1"/>
          </p:cNvPicPr>
          <p:nvPr/>
        </p:nvPicPr>
        <p:blipFill>
          <a:blip r:embed="rId16" cstate="print"/>
          <a:stretch>
            <a:fillRect/>
          </a:stretch>
        </p:blipFill>
        <p:spPr>
          <a:xfrm flipH="1">
            <a:off x="520340" y="3996882"/>
            <a:ext cx="598222" cy="550752"/>
          </a:xfrm>
          <a:prstGeom prst="rect">
            <a:avLst/>
          </a:prstGeom>
        </p:spPr>
      </p:pic>
      <p:pic>
        <p:nvPicPr>
          <p:cNvPr id="169" name="図 168" descr="person_0290.wmf"/>
          <p:cNvPicPr>
            <a:picLocks noChangeAspect="1"/>
          </p:cNvPicPr>
          <p:nvPr/>
        </p:nvPicPr>
        <p:blipFill>
          <a:blip r:embed="rId17" cstate="print"/>
          <a:stretch>
            <a:fillRect/>
          </a:stretch>
        </p:blipFill>
        <p:spPr>
          <a:xfrm flipH="1">
            <a:off x="783272" y="4388189"/>
            <a:ext cx="371119" cy="749891"/>
          </a:xfrm>
          <a:prstGeom prst="rect">
            <a:avLst/>
          </a:prstGeom>
        </p:spPr>
      </p:pic>
      <p:sp>
        <p:nvSpPr>
          <p:cNvPr id="78" name="Text Box 15"/>
          <p:cNvSpPr txBox="1">
            <a:spLocks noChangeArrowheads="1"/>
          </p:cNvSpPr>
          <p:nvPr/>
        </p:nvSpPr>
        <p:spPr bwMode="auto">
          <a:xfrm>
            <a:off x="78902"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69633" y="6620305"/>
            <a:ext cx="2057400" cy="365125"/>
          </a:xfrm>
        </p:spPr>
        <p:txBody>
          <a:bodyPr/>
          <a:lstStyle/>
          <a:p>
            <a:pPr>
              <a:defRPr/>
            </a:pPr>
            <a:fld id="{804D6B79-3AEB-42FE-A736-A41F7AEA0445}" type="slidenum">
              <a:rPr lang="en-US" altLang="ja-JP" smtClean="0"/>
              <a:pPr>
                <a:defRPr/>
              </a:pPr>
              <a:t>51</a:t>
            </a:fld>
            <a:endParaRPr lang="en-US" altLang="ja-JP" dirty="0"/>
          </a:p>
        </p:txBody>
      </p:sp>
    </p:spTree>
    <p:extLst>
      <p:ext uri="{BB962C8B-B14F-4D97-AF65-F5344CB8AC3E}">
        <p14:creationId xmlns:p14="http://schemas.microsoft.com/office/powerpoint/2010/main" val="3914708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3110" y="565967"/>
            <a:ext cx="8925208" cy="1243959"/>
          </a:xfrm>
          <a:prstGeom prst="roundRect">
            <a:avLst>
              <a:gd name="adj" fmla="val 8324"/>
            </a:avLst>
          </a:prstGeom>
        </p:spPr>
        <p:style>
          <a:lnRef idx="2">
            <a:schemeClr val="accent6"/>
          </a:lnRef>
          <a:fillRef idx="1">
            <a:schemeClr val="lt1"/>
          </a:fillRef>
          <a:effectRef idx="0">
            <a:schemeClr val="accent6"/>
          </a:effectRef>
          <a:fontRef idx="minor">
            <a:schemeClr val="dk1"/>
          </a:fontRef>
        </p:style>
        <p:txBody>
          <a:bodyPr lIns="84364" tIns="42183" rIns="84364" bIns="42183"/>
          <a:lstStyle/>
          <a:p>
            <a:pPr marL="165511" marR="0" lvl="0" indent="-165511" algn="l" defTabSz="843874" rtl="0" eaLnBrk="0" fontAlgn="auto" latinLnBrk="0" hangingPunct="0">
              <a:lnSpc>
                <a:spcPts val="1754"/>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292" b="1"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妊娠期から子育て期にわたる切れ目のない支援のため</a:t>
            </a: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に、子育て世代包括支援センターに保健師等を配置して、</a:t>
            </a:r>
            <a:endParaRPr kumimoji="1" lang="en-US" altLang="ja-JP"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165511" marR="0" lvl="0" indent="-165511" algn="l" defTabSz="843874" rtl="0" eaLnBrk="0" fontAlgn="auto" latinLnBrk="0" hangingPunct="0">
              <a:lnSpc>
                <a:spcPts val="1754"/>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292" b="1"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「母子保健サービス」 と 「子育て支援サービス」 を一体的に提供</a:t>
            </a: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できるよう、きめ細かな相談支援等を行う。</a:t>
            </a:r>
            <a:endParaRPr kumimoji="1" lang="en-US" altLang="ja-JP"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165511" marR="0" lvl="0" indent="-165511" algn="l" defTabSz="843874" rtl="0" eaLnBrk="0" fontAlgn="auto" latinLnBrk="0" hangingPunct="0">
              <a:lnSpc>
                <a:spcPts val="1754"/>
              </a:lnSpc>
              <a:spcBef>
                <a:spcPts val="0"/>
              </a:spcBef>
              <a:spcAft>
                <a:spcPts val="0"/>
              </a:spcAft>
              <a:buClrTx/>
              <a:buSzTx/>
              <a:buFontTx/>
              <a:buNone/>
              <a:tabLst/>
              <a:defRPr/>
            </a:pP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○母子保健法を改正し、子育て世代包括支援センターを法定化（２０１７年４月１日施行）（法律上は「母子健康包括支援センター」）。</a:t>
            </a:r>
            <a:endParaRPr kumimoji="1" lang="en-US" altLang="ja-JP" sz="1292" b="1" i="0" u="sng" strike="noStrike" kern="1200" cap="none" spc="-102" normalizeH="0" baseline="0" noProof="0" dirty="0">
              <a:ln>
                <a:noFill/>
              </a:ln>
              <a:solidFill>
                <a:srgbClr val="FF0000"/>
              </a:solidFill>
              <a:effectLst/>
              <a:uLnTx/>
              <a:uFillTx/>
              <a:latin typeface="ＭＳ Ｐゴシック"/>
              <a:ea typeface="ＭＳ Ｐゴシック" panose="020B0600070205080204" pitchFamily="50" charset="-128"/>
              <a:cs typeface="+mn-cs"/>
            </a:endParaRPr>
          </a:p>
          <a:p>
            <a:pPr marL="165511" marR="0" lvl="0" indent="-165511" algn="l" defTabSz="843874" rtl="0" eaLnBrk="0" fontAlgn="auto" latinLnBrk="0" hangingPunct="0">
              <a:lnSpc>
                <a:spcPts val="1754"/>
              </a:lnSpc>
              <a:spcBef>
                <a:spcPts val="0"/>
              </a:spcBef>
              <a:spcAft>
                <a:spcPts val="0"/>
              </a:spcAft>
              <a:buClrTx/>
              <a:buSzTx/>
              <a:buFontTx/>
              <a:buNone/>
              <a:tabLst/>
              <a:defRPr/>
            </a:pP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　➢ 実施市町村数：５２５市区町村（</a:t>
            </a:r>
            <a:r>
              <a:rPr kumimoji="1" lang="ja-JP" altLang="en-US" sz="1292" b="0" i="0" u="none" strike="noStrike" kern="1200" cap="none" spc="-102"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１</a:t>
            </a:r>
            <a:r>
              <a:rPr kumimoji="1" lang="en-US" altLang="ja-JP" sz="1292" b="0" i="0" u="none" strike="noStrike" kern="1200" cap="none" spc="-102"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92" b="0" i="0" u="none" strike="noStrike" kern="1200" cap="none" spc="-102"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１０６か所</a:t>
            </a: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）（平成</a:t>
            </a:r>
            <a:r>
              <a:rPr kumimoji="1" lang="en-US" altLang="ja-JP"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29</a:t>
            </a: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年</a:t>
            </a:r>
            <a:r>
              <a:rPr kumimoji="1" lang="en-US" altLang="ja-JP"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4</a:t>
            </a: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月</a:t>
            </a:r>
            <a:r>
              <a:rPr kumimoji="1" lang="en-US" altLang="ja-JP"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1</a:t>
            </a: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日現在）</a:t>
            </a:r>
            <a:r>
              <a:rPr kumimoji="1" lang="ja-JP" altLang="en-US" sz="1292" b="0" i="0" u="none" strike="noStrike" kern="1200" cap="none" spc="-102" normalizeH="0" baseline="0" noProof="0" dirty="0">
                <a:ln>
                  <a:noFill/>
                </a:ln>
                <a:solidFill>
                  <a:srgbClr val="FF0000"/>
                </a:solidFill>
                <a:effectLst/>
                <a:uLnTx/>
                <a:uFillTx/>
                <a:latin typeface="ＭＳ Ｐゴシック"/>
                <a:ea typeface="ＭＳ Ｐゴシック" panose="020B0600070205080204" pitchFamily="50" charset="-128"/>
                <a:cs typeface="+mn-cs"/>
              </a:rPr>
              <a:t>　</a:t>
            </a: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92" b="0" i="0" u="none" strike="noStrike" kern="1200" cap="none" spc="-102" normalizeH="0" baseline="0" noProof="0" dirty="0">
                <a:ln>
                  <a:noFill/>
                </a:ln>
                <a:solidFill>
                  <a:srgbClr val="FF0000"/>
                </a:solidFill>
                <a:effectLst/>
                <a:uLnTx/>
                <a:uFillTx/>
                <a:latin typeface="ＭＳ Ｐゴシック"/>
                <a:ea typeface="ＭＳ Ｐゴシック" panose="020B0600070205080204" pitchFamily="50" charset="-128"/>
                <a:cs typeface="+mn-cs"/>
              </a:rPr>
              <a:t> </a:t>
            </a:r>
            <a:r>
              <a:rPr kumimoji="1" lang="ja-JP" altLang="en-US" sz="1292" b="1" i="0" u="none" strike="noStrike" kern="1200" cap="none" spc="-102" normalizeH="0" baseline="0" noProof="0" dirty="0">
                <a:ln>
                  <a:noFill/>
                </a:ln>
                <a:solidFill>
                  <a:srgbClr val="FF0000"/>
                </a:solidFill>
                <a:effectLst/>
                <a:uLnTx/>
                <a:uFillTx/>
                <a:latin typeface="ＭＳ Ｐゴシック"/>
                <a:ea typeface="ＭＳ Ｐゴシック" panose="020B0600070205080204" pitchFamily="50" charset="-128"/>
                <a:cs typeface="+mn-cs"/>
              </a:rPr>
              <a:t>２０２０年度末までに全国展開</a:t>
            </a: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を目指す。</a:t>
            </a:r>
            <a:endParaRPr kumimoji="1" lang="en-US" altLang="ja-JP"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165511" marR="0" lvl="0" indent="-165511" algn="l" defTabSz="843874" rtl="0" eaLnBrk="0" fontAlgn="auto" latinLnBrk="0" hangingPunct="0">
              <a:lnSpc>
                <a:spcPts val="1754"/>
              </a:lnSpc>
              <a:spcBef>
                <a:spcPts val="0"/>
              </a:spcBef>
              <a:spcAft>
                <a:spcPts val="0"/>
              </a:spcAft>
              <a:buClrTx/>
              <a:buSzTx/>
              <a:buFontTx/>
              <a:buNone/>
              <a:tabLst/>
              <a:defRPr/>
            </a:pP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en-US" altLang="ja-JP" sz="1108"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108"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各市区町村が実情に応じて必要な箇所数や管轄区域を判断して設置。</a:t>
            </a:r>
            <a:endParaRPr kumimoji="1" lang="en-US" altLang="ja-JP" sz="1108"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165511" marR="0" lvl="0" indent="-165511" algn="l" defTabSz="843874" rtl="0" eaLnBrk="0" fontAlgn="auto" latinLnBrk="0" hangingPunct="0">
              <a:lnSpc>
                <a:spcPts val="1846"/>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165511" marR="0" lvl="0" indent="-165511" algn="l" defTabSz="843874" rtl="0" eaLnBrk="0" fontAlgn="auto" latinLnBrk="0" hangingPunct="0">
              <a:lnSpc>
                <a:spcPts val="1846"/>
              </a:lnSpc>
              <a:spcBef>
                <a:spcPts val="0"/>
              </a:spcBef>
              <a:spcAft>
                <a:spcPts val="0"/>
              </a:spcAft>
              <a:buClrTx/>
              <a:buSzTx/>
              <a:buFontTx/>
              <a:buNone/>
              <a:tabLst/>
              <a:defRPr/>
            </a:pPr>
            <a:endParaRPr kumimoji="1" lang="en-US" altLang="ja-JP" sz="1292"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55" name="円/楕円 54"/>
          <p:cNvSpPr/>
          <p:nvPr/>
        </p:nvSpPr>
        <p:spPr>
          <a:xfrm>
            <a:off x="194421" y="2005854"/>
            <a:ext cx="8508021" cy="1643637"/>
          </a:xfrm>
          <a:prstGeom prst="ellipse">
            <a:avLst/>
          </a:prstGeom>
          <a:noFill/>
          <a:ln w="152400" cmpd="tri">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3348" name="Picture 4" descr="C:\Program Files\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586" y="1954351"/>
            <a:ext cx="851329" cy="531423"/>
          </a:xfrm>
          <a:prstGeom prst="rect">
            <a:avLst/>
          </a:prstGeom>
          <a:solidFill>
            <a:schemeClr val="bg1"/>
          </a:solidFill>
          <a:ln>
            <a:noFill/>
          </a:ln>
          <a:extLst/>
        </p:spPr>
      </p:pic>
      <p:pic>
        <p:nvPicPr>
          <p:cNvPr id="13349" name="Picture 5" descr="C:\Program Files\Microsoft Office\MEDIA\CAGCAT10\j023531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211" y="1942884"/>
            <a:ext cx="674058" cy="511382"/>
          </a:xfrm>
          <a:prstGeom prst="rect">
            <a:avLst/>
          </a:prstGeom>
          <a:solidFill>
            <a:schemeClr val="bg1"/>
          </a:solidFill>
          <a:ln>
            <a:noFill/>
          </a:ln>
          <a:extLst/>
        </p:spPr>
      </p:pic>
      <p:pic>
        <p:nvPicPr>
          <p:cNvPr id="13350" name="Picture 6" descr="C:\Users\SYMTK\AppData\Local\Microsoft\Windows\Temporary Internet Files\Content.IE5\YO97QDGR\MC90043211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8474" y="1800929"/>
            <a:ext cx="687273" cy="3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正方形/長方形 42"/>
          <p:cNvSpPr/>
          <p:nvPr/>
        </p:nvSpPr>
        <p:spPr>
          <a:xfrm>
            <a:off x="2843808" y="1975160"/>
            <a:ext cx="816220" cy="26488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保健所</a:t>
            </a:r>
          </a:p>
        </p:txBody>
      </p:sp>
      <p:sp>
        <p:nvSpPr>
          <p:cNvPr id="50" name="正方形/長方形 49"/>
          <p:cNvSpPr/>
          <p:nvPr/>
        </p:nvSpPr>
        <p:spPr>
          <a:xfrm>
            <a:off x="4833000" y="1974166"/>
            <a:ext cx="1110409" cy="26615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児童相談所</a:t>
            </a:r>
          </a:p>
        </p:txBody>
      </p:sp>
      <p:pic>
        <p:nvPicPr>
          <p:cNvPr id="1026" name="Picture 2" descr="http://msp.c.yimg.jp/yjimage?q=UVn3R60XyLGTYNoB3petaXbwggp3HAUe23sYxFcAYNjHity7.r1FMP91m8wofIXw0tihQMvRp1Uxf6iWAoxPKegC6RGgB7f_ZA_3Ly5K9xv6rBU5YxtMgy.NtXp4EGqZWwNn12ZMbDPL.J48nQ--&amp;sig=138pojjr2&amp;x=170&amp;y=1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9259" y="2076765"/>
            <a:ext cx="747346" cy="4253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sp.c.yimg.jp/yjimage?q=4eC695IXyLF9SKlaIUvCryVRaM4VxAFlz9JmwU.CcShlfjVDLrzAzscNsuhrg9EHQ0hzw9YBW4qde90g33ZpDWdXMjKpLuz2RbA399zuIxT_HlWDXaoSKGwmzzRugscLSE1kOW46AFmDfpQ.4ps4&amp;sig=13ahurg93&amp;x=170&amp;y=1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5184" y="1749339"/>
            <a:ext cx="775122" cy="378673"/>
          </a:xfrm>
          <a:prstGeom prst="rect">
            <a:avLst/>
          </a:prstGeom>
          <a:noFill/>
          <a:extLst>
            <a:ext uri="{909E8E84-426E-40DD-AFC4-6F175D3DCCD1}">
              <a14:hiddenFill xmlns:a14="http://schemas.microsoft.com/office/drawing/2010/main">
                <a:solidFill>
                  <a:srgbClr val="FFFFFF"/>
                </a:solidFill>
              </a14:hiddenFill>
            </a:ext>
          </a:extLst>
        </p:spPr>
      </p:pic>
      <p:sp>
        <p:nvSpPr>
          <p:cNvPr id="61" name="正方形/長方形 60"/>
          <p:cNvSpPr/>
          <p:nvPr/>
        </p:nvSpPr>
        <p:spPr>
          <a:xfrm>
            <a:off x="6166475" y="2131945"/>
            <a:ext cx="1288967" cy="26615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33215" tIns="42183" rIns="33215"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子育て支援機関</a:t>
            </a:r>
          </a:p>
        </p:txBody>
      </p:sp>
      <p:sp>
        <p:nvSpPr>
          <p:cNvPr id="59" name="正方形/長方形 58"/>
          <p:cNvSpPr/>
          <p:nvPr/>
        </p:nvSpPr>
        <p:spPr>
          <a:xfrm>
            <a:off x="135271" y="2264158"/>
            <a:ext cx="2293035" cy="30364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医療機関</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（産科医、小児科医等）</a:t>
            </a:r>
          </a:p>
        </p:txBody>
      </p:sp>
      <p:sp>
        <p:nvSpPr>
          <p:cNvPr id="58" name="正方形/長方形 57"/>
          <p:cNvSpPr/>
          <p:nvPr/>
        </p:nvSpPr>
        <p:spPr>
          <a:xfrm>
            <a:off x="1187624" y="4168715"/>
            <a:ext cx="7303853" cy="7354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84364" tIns="42183" rIns="84364" bIns="42183" rtlCol="0" anchor="t"/>
          <a:lstStyle/>
          <a:p>
            <a:pPr marL="0" marR="0" lvl="0" indent="0" algn="l" defTabSz="843874" rtl="0" eaLnBrk="0" fontAlgn="auto" latinLnBrk="0" hangingPunct="0">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①妊産婦等の支援に必要な実情の把握　　　         ②妊娠・出産・育児に関する相談に応じ、必要な情報提供・助言・保健指導</a:t>
            </a:r>
            <a:endParaRPr kumimoji="1" lang="en-US" altLang="ja-JP" sz="1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rgbClr val="0070C0"/>
                </a:solidFill>
                <a:effectLst/>
                <a:uLnTx/>
                <a:uFillTx/>
                <a:latin typeface="Calibri"/>
                <a:ea typeface="ＭＳ Ｐゴシック" panose="020B0600070205080204" pitchFamily="50" charset="-128"/>
                <a:cs typeface="+mn-cs"/>
              </a:rPr>
              <a:t>③</a:t>
            </a:r>
            <a:r>
              <a:rPr kumimoji="1" lang="ja-JP" altLang="en-US" sz="1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支援プランの策定　　　　　　　④保健医療又は福祉の関係機関との連絡調整 </a:t>
            </a:r>
            <a:endParaRPr kumimoji="1" lang="en-US" altLang="ja-JP" sz="1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医師、歯科医師、栄養士・管理栄養士、歯科衛生士、理学療法士、心理職などの専門職の配置・連携も想定される。</a:t>
            </a:r>
            <a:endParaRPr kumimoji="1" lang="ja-JP" altLang="en-US" sz="10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3" name="角丸四角形 2"/>
          <p:cNvSpPr/>
          <p:nvPr/>
        </p:nvSpPr>
        <p:spPr>
          <a:xfrm>
            <a:off x="251521" y="3682636"/>
            <a:ext cx="8786798" cy="992739"/>
          </a:xfrm>
          <a:prstGeom prst="roundRect">
            <a:avLst>
              <a:gd name="adj" fmla="val 50000"/>
            </a:avLst>
          </a:prstGeom>
          <a:no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角丸四角形 24"/>
          <p:cNvSpPr/>
          <p:nvPr/>
        </p:nvSpPr>
        <p:spPr>
          <a:xfrm>
            <a:off x="2787953" y="3392855"/>
            <a:ext cx="3795318" cy="308143"/>
          </a:xfrm>
          <a:prstGeom prst="roundRect">
            <a:avLst/>
          </a:prstGeom>
          <a:solidFill>
            <a:srgbClr val="0070C0"/>
          </a:solidFill>
        </p:spPr>
        <p:style>
          <a:lnRef idx="0">
            <a:schemeClr val="accent5"/>
          </a:lnRef>
          <a:fillRef idx="3">
            <a:schemeClr val="accent5"/>
          </a:fillRef>
          <a:effectRef idx="3">
            <a:schemeClr val="accent5"/>
          </a:effectRef>
          <a:fontRef idx="minor">
            <a:schemeClr val="lt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子育て世代包括支援センター</a:t>
            </a:r>
          </a:p>
        </p:txBody>
      </p:sp>
      <p:pic>
        <p:nvPicPr>
          <p:cNvPr id="54" name="Picture 4" descr="赤ちゃんを抱っこするママのイラスト（カラー）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1934" y="2610158"/>
            <a:ext cx="850106" cy="504349"/>
          </a:xfrm>
          <a:prstGeom prst="rect">
            <a:avLst/>
          </a:prstGeom>
          <a:noFill/>
          <a:extLst>
            <a:ext uri="{909E8E84-426E-40DD-AFC4-6F175D3DCCD1}">
              <a14:hiddenFill xmlns:a14="http://schemas.microsoft.com/office/drawing/2010/main">
                <a:solidFill>
                  <a:srgbClr val="FFFFFF"/>
                </a:solidFill>
              </a14:hiddenFill>
            </a:ext>
          </a:extLst>
        </p:spPr>
      </p:pic>
      <p:pic>
        <p:nvPicPr>
          <p:cNvPr id="13351" name="Picture 7" descr="C:\Users\SYMTK\AppData\Local\Microsoft\Windows\Temporary Internet Files\Content.IE5\XKGTVJGM\MC90041557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95446" y="2853859"/>
            <a:ext cx="980959" cy="52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角丸四角形 80"/>
          <p:cNvSpPr/>
          <p:nvPr/>
        </p:nvSpPr>
        <p:spPr>
          <a:xfrm>
            <a:off x="2685113" y="2373281"/>
            <a:ext cx="3701274" cy="332692"/>
          </a:xfrm>
          <a:prstGeom prst="roundRect">
            <a:avLst/>
          </a:prstGeom>
          <a:noFill/>
          <a:ln w="38100" cmpd="thinThick">
            <a:noFill/>
            <a:prstDash val="solid"/>
          </a:ln>
        </p:spPr>
        <p:style>
          <a:lnRef idx="2">
            <a:schemeClr val="accent6"/>
          </a:lnRef>
          <a:fillRef idx="1">
            <a:schemeClr val="lt1"/>
          </a:fillRef>
          <a:effectRef idx="0">
            <a:schemeClr val="accent6"/>
          </a:effectRef>
          <a:fontRef idx="minor">
            <a:schemeClr val="dk1"/>
          </a:fontRef>
        </p:style>
        <p:txBody>
          <a:bodyPr lIns="33215" tIns="42183" rIns="33215" bIns="42183" rtlCol="0"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妊産婦等を支える地域の包括支援体制の構築</a:t>
            </a:r>
          </a:p>
        </p:txBody>
      </p:sp>
      <p:sp>
        <p:nvSpPr>
          <p:cNvPr id="86" name="角丸四角形 85"/>
          <p:cNvSpPr/>
          <p:nvPr/>
        </p:nvSpPr>
        <p:spPr>
          <a:xfrm>
            <a:off x="2405564" y="3682636"/>
            <a:ext cx="4332873" cy="239647"/>
          </a:xfrm>
          <a:prstGeom prst="roundRect">
            <a:avLst/>
          </a:prstGeom>
          <a:noFill/>
          <a:ln w="38100" cmpd="thinThick">
            <a:noFill/>
            <a:prstDash val="solid"/>
          </a:ln>
        </p:spPr>
        <p:style>
          <a:lnRef idx="2">
            <a:schemeClr val="accent6"/>
          </a:lnRef>
          <a:fillRef idx="1">
            <a:schemeClr val="lt1"/>
          </a:fillRef>
          <a:effectRef idx="0">
            <a:schemeClr val="accent6"/>
          </a:effectRef>
          <a:fontRef idx="minor">
            <a:schemeClr val="dk1"/>
          </a:fontRef>
        </p:style>
        <p:txBody>
          <a:bodyPr lIns="33215" tIns="42183" rIns="33215" bIns="42183" rtlCol="0"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妊娠期から子育て期にわたる切れ目のない支援</a:t>
            </a:r>
          </a:p>
        </p:txBody>
      </p:sp>
      <p:sp>
        <p:nvSpPr>
          <p:cNvPr id="51" name="正方形/長方形 50"/>
          <p:cNvSpPr/>
          <p:nvPr/>
        </p:nvSpPr>
        <p:spPr>
          <a:xfrm>
            <a:off x="6898412" y="3073015"/>
            <a:ext cx="1091712" cy="31984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民間機関</a:t>
            </a:r>
          </a:p>
        </p:txBody>
      </p:sp>
      <p:grpSp>
        <p:nvGrpSpPr>
          <p:cNvPr id="6" name="グループ化 5"/>
          <p:cNvGrpSpPr/>
          <p:nvPr/>
        </p:nvGrpSpPr>
        <p:grpSpPr>
          <a:xfrm>
            <a:off x="224520" y="4913832"/>
            <a:ext cx="8806442" cy="1611511"/>
            <a:chOff x="381385" y="5445566"/>
            <a:chExt cx="9540312" cy="1732300"/>
          </a:xfrm>
        </p:grpSpPr>
        <p:grpSp>
          <p:nvGrpSpPr>
            <p:cNvPr id="5" name="グループ化 4"/>
            <p:cNvGrpSpPr/>
            <p:nvPr/>
          </p:nvGrpSpPr>
          <p:grpSpPr>
            <a:xfrm>
              <a:off x="381385" y="5445566"/>
              <a:ext cx="8412739" cy="258240"/>
              <a:chOff x="337843" y="5561678"/>
              <a:chExt cx="8412739" cy="258240"/>
            </a:xfrm>
          </p:grpSpPr>
          <p:sp>
            <p:nvSpPr>
              <p:cNvPr id="64" name="ホームベース 63"/>
              <p:cNvSpPr/>
              <p:nvPr/>
            </p:nvSpPr>
            <p:spPr>
              <a:xfrm>
                <a:off x="337843" y="5563607"/>
                <a:ext cx="1291907" cy="256310"/>
              </a:xfrm>
              <a:prstGeom prst="homePlate">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妊娠前</a:t>
                </a:r>
              </a:p>
            </p:txBody>
          </p:sp>
          <p:sp>
            <p:nvSpPr>
              <p:cNvPr id="65" name="山形 64"/>
              <p:cNvSpPr/>
              <p:nvPr/>
            </p:nvSpPr>
            <p:spPr>
              <a:xfrm>
                <a:off x="1483217" y="5563607"/>
                <a:ext cx="1818001" cy="256310"/>
              </a:xfrm>
              <a:prstGeom prst="chevron">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妊娠期</a:t>
                </a:r>
              </a:p>
            </p:txBody>
          </p:sp>
          <p:sp>
            <p:nvSpPr>
              <p:cNvPr id="66" name="山形 65"/>
              <p:cNvSpPr/>
              <p:nvPr/>
            </p:nvSpPr>
            <p:spPr>
              <a:xfrm>
                <a:off x="3168269" y="5561678"/>
                <a:ext cx="914702" cy="258239"/>
              </a:xfrm>
              <a:prstGeom prst="chevron">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出産</a:t>
                </a:r>
              </a:p>
            </p:txBody>
          </p:sp>
          <p:sp>
            <p:nvSpPr>
              <p:cNvPr id="67" name="山形 66"/>
              <p:cNvSpPr/>
              <p:nvPr/>
            </p:nvSpPr>
            <p:spPr>
              <a:xfrm>
                <a:off x="3892342" y="5563608"/>
                <a:ext cx="2232000" cy="256310"/>
              </a:xfrm>
              <a:prstGeom prst="chevron">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産後</a:t>
                </a:r>
              </a:p>
            </p:txBody>
          </p:sp>
          <p:sp>
            <p:nvSpPr>
              <p:cNvPr id="68" name="山形 67"/>
              <p:cNvSpPr/>
              <p:nvPr/>
            </p:nvSpPr>
            <p:spPr>
              <a:xfrm>
                <a:off x="5956226" y="5563608"/>
                <a:ext cx="2794356" cy="256310"/>
              </a:xfrm>
              <a:prstGeom prst="chevron">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育児</a:t>
                </a:r>
              </a:p>
            </p:txBody>
          </p:sp>
        </p:grpSp>
        <p:sp>
          <p:nvSpPr>
            <p:cNvPr id="70" name="角丸四角形 69"/>
            <p:cNvSpPr/>
            <p:nvPr/>
          </p:nvSpPr>
          <p:spPr>
            <a:xfrm>
              <a:off x="1652493" y="6077365"/>
              <a:ext cx="1879848" cy="261307"/>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妊婦健診</a:t>
              </a:r>
            </a:p>
          </p:txBody>
        </p:sp>
        <p:sp>
          <p:nvSpPr>
            <p:cNvPr id="71" name="角丸四角形 70"/>
            <p:cNvSpPr/>
            <p:nvPr/>
          </p:nvSpPr>
          <p:spPr>
            <a:xfrm>
              <a:off x="3087675" y="6398137"/>
              <a:ext cx="1756096" cy="259542"/>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vert="horz" tIns="33231"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乳児家庭全戸訪問事業</a:t>
              </a:r>
            </a:p>
          </p:txBody>
        </p:sp>
        <p:sp>
          <p:nvSpPr>
            <p:cNvPr id="72" name="角丸四角形 71"/>
            <p:cNvSpPr/>
            <p:nvPr/>
          </p:nvSpPr>
          <p:spPr>
            <a:xfrm>
              <a:off x="7429124" y="5732445"/>
              <a:ext cx="2492573" cy="1249233"/>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lIns="33231" tIns="0" rIns="33231" bIns="0"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子育て支援策</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ts val="138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・保育所・認定こども園等</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ts val="138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・地域子育て支援拠点事業</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ts val="138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・里親　・乳児院</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ts val="138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・養子縁組</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ts val="138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・その他子育て支援策</a:t>
              </a:r>
            </a:p>
          </p:txBody>
        </p:sp>
        <p:sp>
          <p:nvSpPr>
            <p:cNvPr id="73" name="角丸四角形 72"/>
            <p:cNvSpPr/>
            <p:nvPr/>
          </p:nvSpPr>
          <p:spPr>
            <a:xfrm>
              <a:off x="1652493" y="6393660"/>
              <a:ext cx="1364316" cy="259542"/>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両親学級等</a:t>
              </a:r>
            </a:p>
          </p:txBody>
        </p:sp>
        <p:sp>
          <p:nvSpPr>
            <p:cNvPr id="74" name="角丸四角形 73"/>
            <p:cNvSpPr/>
            <p:nvPr/>
          </p:nvSpPr>
          <p:spPr>
            <a:xfrm>
              <a:off x="410636" y="5732445"/>
              <a:ext cx="1168474" cy="627705"/>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妊娠に関する</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普及啓発</a:t>
              </a:r>
            </a:p>
          </p:txBody>
        </p:sp>
        <p:sp>
          <p:nvSpPr>
            <p:cNvPr id="75" name="角丸四角形 74"/>
            <p:cNvSpPr/>
            <p:nvPr/>
          </p:nvSpPr>
          <p:spPr>
            <a:xfrm>
              <a:off x="410635" y="6412396"/>
              <a:ext cx="1168475" cy="583542"/>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不妊相談</a:t>
              </a:r>
            </a:p>
          </p:txBody>
        </p:sp>
        <p:sp>
          <p:nvSpPr>
            <p:cNvPr id="77" name="角丸四角形 76"/>
            <p:cNvSpPr/>
            <p:nvPr/>
          </p:nvSpPr>
          <p:spPr>
            <a:xfrm>
              <a:off x="5170150" y="6077365"/>
              <a:ext cx="2201171" cy="261306"/>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乳幼児健診</a:t>
              </a:r>
            </a:p>
          </p:txBody>
        </p:sp>
        <p:sp>
          <p:nvSpPr>
            <p:cNvPr id="78" name="角丸四角形 77"/>
            <p:cNvSpPr/>
            <p:nvPr/>
          </p:nvSpPr>
          <p:spPr>
            <a:xfrm>
              <a:off x="4887830" y="6398137"/>
              <a:ext cx="2470941" cy="259542"/>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予防接種</a:t>
              </a:r>
            </a:p>
          </p:txBody>
        </p:sp>
        <p:sp>
          <p:nvSpPr>
            <p:cNvPr id="60" name="角丸四角形 59"/>
            <p:cNvSpPr/>
            <p:nvPr/>
          </p:nvSpPr>
          <p:spPr>
            <a:xfrm>
              <a:off x="1652493" y="5732444"/>
              <a:ext cx="2484000" cy="297467"/>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産前・産後サポート事業</a:t>
              </a:r>
            </a:p>
          </p:txBody>
        </p:sp>
        <p:sp>
          <p:nvSpPr>
            <p:cNvPr id="80" name="角丸四角形 79"/>
            <p:cNvSpPr/>
            <p:nvPr/>
          </p:nvSpPr>
          <p:spPr>
            <a:xfrm>
              <a:off x="4201575" y="5732445"/>
              <a:ext cx="3169747" cy="297466"/>
            </a:xfrm>
            <a:prstGeom prst="roundRect">
              <a:avLst>
                <a:gd name="adj" fmla="val 20155"/>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産後ケア事業</a:t>
              </a:r>
            </a:p>
          </p:txBody>
        </p:sp>
        <p:sp>
          <p:nvSpPr>
            <p:cNvPr id="49" name="角丸四角形 48"/>
            <p:cNvSpPr/>
            <p:nvPr/>
          </p:nvSpPr>
          <p:spPr>
            <a:xfrm>
              <a:off x="410636" y="7032567"/>
              <a:ext cx="9506158" cy="145299"/>
            </a:xfrm>
            <a:prstGeom prst="roundRect">
              <a:avLst/>
            </a:prstGeom>
            <a:solidFill>
              <a:schemeClr val="accent6">
                <a:lumMod val="60000"/>
                <a:lumOff val="40000"/>
              </a:schemeClr>
            </a:solidFill>
            <a:ln w="12700">
              <a:noFill/>
              <a:prstDash val="dash"/>
            </a:ln>
          </p:spPr>
          <p:style>
            <a:lnRef idx="0">
              <a:schemeClr val="accent3"/>
            </a:lnRef>
            <a:fillRef idx="3">
              <a:schemeClr val="accent3"/>
            </a:fillRef>
            <a:effectRef idx="3">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近隣住民やボランティアなどによるインフォーマルなサービス</a:t>
              </a:r>
            </a:p>
          </p:txBody>
        </p:sp>
      </p:grpSp>
      <p:sp>
        <p:nvSpPr>
          <p:cNvPr id="84" name="角丸四角形 83"/>
          <p:cNvSpPr/>
          <p:nvPr/>
        </p:nvSpPr>
        <p:spPr>
          <a:xfrm>
            <a:off x="1393077" y="6072634"/>
            <a:ext cx="5283692" cy="259149"/>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養育支援訪問事業</a:t>
            </a:r>
          </a:p>
        </p:txBody>
      </p:sp>
      <p:sp>
        <p:nvSpPr>
          <p:cNvPr id="62" name="正方形/長方形 61"/>
          <p:cNvSpPr/>
          <p:nvPr/>
        </p:nvSpPr>
        <p:spPr>
          <a:xfrm>
            <a:off x="7440306" y="2495181"/>
            <a:ext cx="1628308" cy="2661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33215" tIns="42183" rIns="33215"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利用者支援実施施設</a:t>
            </a:r>
          </a:p>
        </p:txBody>
      </p:sp>
      <p:pic>
        <p:nvPicPr>
          <p:cNvPr id="1027" name="Picture 3" descr="C:\Users\TKBXO\AppData\Local\Microsoft\Windows\Temporary Internet Files\Content.IE5\UO0BVQBV\lgi01a2014102110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4421" y="2761368"/>
            <a:ext cx="569907" cy="650998"/>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84"/>
          <p:cNvSpPr/>
          <p:nvPr/>
        </p:nvSpPr>
        <p:spPr>
          <a:xfrm>
            <a:off x="479375" y="3035317"/>
            <a:ext cx="1548161" cy="34231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地域の関係団体</a:t>
            </a:r>
            <a:endPar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円/楕円 38"/>
          <p:cNvSpPr/>
          <p:nvPr/>
        </p:nvSpPr>
        <p:spPr>
          <a:xfrm>
            <a:off x="6386387" y="3905233"/>
            <a:ext cx="1296000" cy="295558"/>
          </a:xfrm>
          <a:prstGeom prst="ellipse">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lIns="84364" tIns="42183" rIns="84364" bIns="42183" anchor="ctr"/>
          <a:lstStyle/>
          <a:p>
            <a:pPr marL="0" marR="0" lvl="0" indent="0" algn="ctr" defTabSz="843874" rtl="0" eaLnBrk="0" fontAlgn="auto" latinLnBrk="0" hangingPunct="0">
              <a:lnSpc>
                <a:spcPts val="1292"/>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ソーシャル</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3874" rtl="0" eaLnBrk="0" fontAlgn="auto" latinLnBrk="0" hangingPunct="0">
              <a:lnSpc>
                <a:spcPts val="1292"/>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ワーカー</a:t>
            </a:r>
          </a:p>
        </p:txBody>
      </p:sp>
      <p:sp>
        <p:nvSpPr>
          <p:cNvPr id="69" name="円/楕円 68"/>
          <p:cNvSpPr/>
          <p:nvPr/>
        </p:nvSpPr>
        <p:spPr>
          <a:xfrm>
            <a:off x="4704938" y="3922284"/>
            <a:ext cx="1296000" cy="261456"/>
          </a:xfrm>
          <a:prstGeom prst="ellipse">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看護師</a:t>
            </a:r>
          </a:p>
        </p:txBody>
      </p:sp>
      <p:sp>
        <p:nvSpPr>
          <p:cNvPr id="40" name="円/楕円 39"/>
          <p:cNvSpPr/>
          <p:nvPr/>
        </p:nvSpPr>
        <p:spPr>
          <a:xfrm>
            <a:off x="2989418" y="3922284"/>
            <a:ext cx="1296000" cy="261456"/>
          </a:xfrm>
          <a:prstGeom prst="ellipse">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助産師</a:t>
            </a:r>
          </a:p>
        </p:txBody>
      </p:sp>
      <p:sp>
        <p:nvSpPr>
          <p:cNvPr id="30" name="円/楕円 29"/>
          <p:cNvSpPr/>
          <p:nvPr/>
        </p:nvSpPr>
        <p:spPr>
          <a:xfrm>
            <a:off x="1281932" y="3922284"/>
            <a:ext cx="1296000" cy="261456"/>
          </a:xfrm>
          <a:prstGeom prst="ellipse">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保健師</a:t>
            </a:r>
          </a:p>
        </p:txBody>
      </p:sp>
      <p:sp>
        <p:nvSpPr>
          <p:cNvPr id="53" name="角丸四角形 52"/>
          <p:cNvSpPr/>
          <p:nvPr/>
        </p:nvSpPr>
        <p:spPr>
          <a:xfrm>
            <a:off x="3201822" y="5497031"/>
            <a:ext cx="1379155" cy="241206"/>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産婦健診</a:t>
            </a:r>
          </a:p>
        </p:txBody>
      </p:sp>
      <p:sp>
        <p:nvSpPr>
          <p:cNvPr id="82" name="正方形/長方形 81"/>
          <p:cNvSpPr/>
          <p:nvPr/>
        </p:nvSpPr>
        <p:spPr>
          <a:xfrm>
            <a:off x="32789" y="5164674"/>
            <a:ext cx="209088" cy="136067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srgbClr val="9BBB59">
                    <a:lumMod val="50000"/>
                  </a:srgbClr>
                </a:solidFill>
                <a:effectLst/>
                <a:uLnTx/>
                <a:uFillTx/>
                <a:latin typeface="HGSｺﾞｼｯｸM" panose="020B0600000000000000" pitchFamily="50" charset="-128"/>
                <a:ea typeface="HGSｺﾞｼｯｸM" panose="020B0600000000000000" pitchFamily="50" charset="-128"/>
                <a:cs typeface="+mn-cs"/>
              </a:rPr>
              <a:t>サービス（現業部門）</a:t>
            </a:r>
          </a:p>
        </p:txBody>
      </p:sp>
      <p:sp>
        <p:nvSpPr>
          <p:cNvPr id="87" name="正方形/長方形 86"/>
          <p:cNvSpPr/>
          <p:nvPr/>
        </p:nvSpPr>
        <p:spPr>
          <a:xfrm>
            <a:off x="32789" y="3412366"/>
            <a:ext cx="191731" cy="14109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lIns="63152" tIns="31577" rIns="63152" bIns="31577"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srgbClr val="1F497D"/>
                </a:solidFill>
                <a:effectLst/>
                <a:uLnTx/>
                <a:uFillTx/>
                <a:latin typeface="HGSｺﾞｼｯｸM" panose="020B0600000000000000" pitchFamily="50" charset="-128"/>
                <a:ea typeface="HGSｺﾞｼｯｸM" panose="020B0600000000000000" pitchFamily="50" charset="-128"/>
                <a:cs typeface="+mn-cs"/>
              </a:rPr>
              <a:t>マネジメント（必須）</a:t>
            </a:r>
            <a:endParaRPr kumimoji="1" lang="en-US" altLang="ja-JP" sz="969" b="1" i="0" u="none" strike="noStrike" kern="1200" cap="none" spc="0" normalizeH="0" baseline="0" noProof="0" dirty="0">
              <a:ln>
                <a:noFill/>
              </a:ln>
              <a:solidFill>
                <a:srgbClr val="1F497D"/>
              </a:solidFill>
              <a:effectLst/>
              <a:uLnTx/>
              <a:uFillTx/>
              <a:latin typeface="HGSｺﾞｼｯｸM" panose="020B0600000000000000" pitchFamily="50" charset="-128"/>
              <a:ea typeface="HGSｺﾞｼｯｸM" panose="020B0600000000000000" pitchFamily="50" charset="-128"/>
              <a:cs typeface="+mn-cs"/>
            </a:endParaRPr>
          </a:p>
        </p:txBody>
      </p:sp>
      <p:sp>
        <p:nvSpPr>
          <p:cNvPr id="4" name="正方形/長方形 3"/>
          <p:cNvSpPr/>
          <p:nvPr/>
        </p:nvSpPr>
        <p:spPr>
          <a:xfrm>
            <a:off x="7990125" y="4730919"/>
            <a:ext cx="1036312" cy="184695"/>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母子保健支援</a:t>
            </a:r>
          </a:p>
        </p:txBody>
      </p:sp>
      <p:sp>
        <p:nvSpPr>
          <p:cNvPr id="79" name="正方形/長方形 78"/>
          <p:cNvSpPr/>
          <p:nvPr/>
        </p:nvSpPr>
        <p:spPr>
          <a:xfrm>
            <a:off x="7985598" y="4915614"/>
            <a:ext cx="1040838" cy="23659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子育て支援</a:t>
            </a:r>
          </a:p>
        </p:txBody>
      </p:sp>
      <p:sp>
        <p:nvSpPr>
          <p:cNvPr id="88" name="角丸四角形 87"/>
          <p:cNvSpPr/>
          <p:nvPr/>
        </p:nvSpPr>
        <p:spPr>
          <a:xfrm>
            <a:off x="113111" y="116632"/>
            <a:ext cx="8906836" cy="398924"/>
          </a:xfrm>
          <a:prstGeom prst="roundRect">
            <a:avLst/>
          </a:prstGeom>
          <a:ln/>
        </p:spPr>
        <p:style>
          <a:lnRef idx="1">
            <a:schemeClr val="accent1"/>
          </a:lnRef>
          <a:fillRef idx="2">
            <a:schemeClr val="accent1"/>
          </a:fillRef>
          <a:effectRef idx="1">
            <a:schemeClr val="accent1"/>
          </a:effectRef>
          <a:fontRef idx="minor">
            <a:schemeClr val="dk1"/>
          </a:fontRef>
        </p:style>
        <p:txBody>
          <a:bodyPr lIns="83520" tIns="41760" rIns="83520" bIns="41760" anchor="ctr"/>
          <a:lstStyle/>
          <a:p>
            <a:pPr marL="0" marR="0" lvl="0" indent="0" algn="ctr" defTabSz="835220" rtl="0" eaLnBrk="0" fontAlgn="auto" latinLnBrk="0" hangingPunct="0">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4BACC6">
                    <a:lumMod val="10000"/>
                  </a:srgbClr>
                </a:solidFill>
                <a:effectLst/>
                <a:uLnTx/>
                <a:uFillTx/>
                <a:latin typeface="Calibri"/>
                <a:ea typeface="ＭＳ Ｐゴシック" panose="020B0600070205080204" pitchFamily="50" charset="-128"/>
                <a:cs typeface="+mn-cs"/>
              </a:rPr>
              <a:t>子育て世代包括支援センターの全国展開</a:t>
            </a:r>
          </a:p>
        </p:txBody>
      </p:sp>
      <p:cxnSp>
        <p:nvCxnSpPr>
          <p:cNvPr id="90" name="直線矢印コネクタ 89"/>
          <p:cNvCxnSpPr/>
          <p:nvPr/>
        </p:nvCxnSpPr>
        <p:spPr>
          <a:xfrm>
            <a:off x="857998" y="2779532"/>
            <a:ext cx="3189990" cy="280120"/>
          </a:xfrm>
          <a:prstGeom prst="straightConnector1">
            <a:avLst/>
          </a:prstGeom>
          <a:ln w="76200">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4975070" y="2705973"/>
            <a:ext cx="2322156" cy="226477"/>
          </a:xfrm>
          <a:prstGeom prst="straightConnector1">
            <a:avLst/>
          </a:prstGeom>
          <a:ln w="76200">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5115747" y="2846650"/>
            <a:ext cx="2322156" cy="226477"/>
          </a:xfrm>
          <a:prstGeom prst="straightConnector1">
            <a:avLst/>
          </a:prstGeom>
          <a:ln w="76200">
            <a:solidFill>
              <a:schemeClr val="accent6">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850259" y="2638855"/>
            <a:ext cx="3189990" cy="280120"/>
          </a:xfrm>
          <a:prstGeom prst="straightConnector1">
            <a:avLst/>
          </a:prstGeom>
          <a:ln w="76200">
            <a:solidFill>
              <a:schemeClr val="accent6">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4343645" y="2076765"/>
            <a:ext cx="28948" cy="347888"/>
          </a:xfrm>
          <a:prstGeom prst="straightConnector1">
            <a:avLst/>
          </a:prstGeom>
          <a:ln w="76200">
            <a:solidFill>
              <a:schemeClr val="accent6">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a:off x="4572000" y="2076765"/>
            <a:ext cx="0" cy="362683"/>
          </a:xfrm>
          <a:prstGeom prst="straightConnector1">
            <a:avLst/>
          </a:prstGeom>
          <a:ln w="76200">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5" name="下矢印 94"/>
          <p:cNvSpPr/>
          <p:nvPr/>
        </p:nvSpPr>
        <p:spPr>
          <a:xfrm>
            <a:off x="4572000" y="3073015"/>
            <a:ext cx="227225" cy="334188"/>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6" name="下矢印 95"/>
          <p:cNvSpPr/>
          <p:nvPr/>
        </p:nvSpPr>
        <p:spPr>
          <a:xfrm flipV="1">
            <a:off x="4306124" y="3037669"/>
            <a:ext cx="227225" cy="321383"/>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0"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0"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0"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7" name="スライド番号プレースホルダー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52</a:t>
            </a:fld>
            <a:endParaRPr lang="ja-JP" altLang="en-US" dirty="0">
              <a:solidFill>
                <a:prstClr val="black">
                  <a:tint val="75000"/>
                </a:prstClr>
              </a:solidFill>
            </a:endParaRPr>
          </a:p>
        </p:txBody>
      </p:sp>
    </p:spTree>
    <p:extLst>
      <p:ext uri="{BB962C8B-B14F-4D97-AF65-F5344CB8AC3E}">
        <p14:creationId xmlns:p14="http://schemas.microsoft.com/office/powerpoint/2010/main" val="21760184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16632"/>
            <a:ext cx="9144000" cy="348109"/>
          </a:xfrm>
          <a:prstGeom prst="rect">
            <a:avLst/>
          </a:prstGeom>
          <a:solidFill>
            <a:schemeClr val="accent6">
              <a:lumMod val="40000"/>
              <a:lumOff val="60000"/>
            </a:schemeClr>
          </a:solidFill>
          <a:ln>
            <a:noFill/>
          </a:ln>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子育て世代包括支援センター業務ガイドラインに</a:t>
            </a:r>
            <a:r>
              <a:rPr kumimoji="1" lang="ja-JP" altLang="en-US" sz="1662"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ついて</a:t>
            </a:r>
            <a:endParaRPr kumimoji="1" lang="ja-JP" altLang="ja-JP"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31613" y="476672"/>
            <a:ext cx="9124706" cy="8440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本ガイドラインは、有識者や自治体職員等による議論等を踏まえ、子育て世代包括支援センター（母子保健法第</a:t>
            </a:r>
            <a:r>
              <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条の母子健康包括支援センター）の具体的な業務、地域の多様性を念頭においた運営上の留意点、各地での取組例等を内容として原案を作成。その後、パブリックコメントを踏まえ、所要の修正を加え、全国に周知を行った。（平成</a:t>
            </a:r>
            <a:r>
              <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日通知）</a:t>
            </a:r>
          </a:p>
        </p:txBody>
      </p:sp>
      <p:sp>
        <p:nvSpPr>
          <p:cNvPr id="6" name="テキスト ボックス 5"/>
          <p:cNvSpPr txBox="1"/>
          <p:nvPr/>
        </p:nvSpPr>
        <p:spPr>
          <a:xfrm>
            <a:off x="33359" y="1466081"/>
            <a:ext cx="4388716" cy="2234586"/>
          </a:xfrm>
          <a:prstGeom prst="rect">
            <a:avLst/>
          </a:prstGeom>
          <a:noFill/>
        </p:spPr>
        <p:txBody>
          <a:bodyPr wrap="square" rtlCol="0">
            <a:spAutoFit/>
          </a:bodyPr>
          <a:lstStyle/>
          <a:p>
            <a:pPr marL="232621" marR="0" lvl="0" indent="-422041" algn="ctr" defTabSz="844083" rtl="0" eaLnBrk="1" fontAlgn="auto" latinLnBrk="0" hangingPunct="1">
              <a:lnSpc>
                <a:spcPct val="100000"/>
              </a:lnSpc>
              <a:spcBef>
                <a:spcPts val="554"/>
              </a:spcBef>
              <a:spcAft>
                <a:spcPts val="0"/>
              </a:spcAft>
              <a:buClrTx/>
              <a:buSzTx/>
              <a:buFontTx/>
              <a:buNone/>
              <a:tabLst/>
              <a:defRPr/>
            </a:pPr>
            <a:r>
              <a:rPr kumimoji="1" lang="ja-JP" altLang="en-US" sz="1292"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子育て世代包括支援センターの役割</a:t>
            </a:r>
            <a:endParaRPr kumimoji="1" lang="en-US" altLang="ja-JP" sz="1292"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・包括的な支援を、妊娠期から子育て期にわたり、切れ目なく提供するためのマネジメントを行う。</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①　妊産婦及び乳幼児等の</a:t>
            </a: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実情把握</a:t>
            </a:r>
          </a:p>
          <a:p>
            <a:pPr marL="332316" marR="0" lvl="0" indent="-422041"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②　妊娠・出産・育児に関する</a:t>
            </a: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各種の相談に応じ</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、必要な</a:t>
            </a: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情報提供・助言・保健指導</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③　</a:t>
            </a:r>
            <a:r>
              <a:rPr kumimoji="1" lang="ja-JP" altLang="en-US" sz="129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支援プランの策定</a:t>
            </a:r>
            <a:endPar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④　保健医療又は福祉の</a:t>
            </a: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関係機関との連絡調整</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・全ての妊産婦や乳幼児等を対象とするポピュレー</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ションアプローチを基本、包括的な支援を実施</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33359" y="1361288"/>
            <a:ext cx="4388716" cy="5080479"/>
          </a:xfrm>
          <a:prstGeom prst="roundRect">
            <a:avLst>
              <a:gd name="adj" fmla="val 3366"/>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4456107" y="2762654"/>
            <a:ext cx="4647106" cy="3703386"/>
          </a:xfrm>
          <a:prstGeom prst="rect">
            <a:avLst/>
          </a:prstGeom>
          <a:noFill/>
        </p:spPr>
        <p:txBody>
          <a:bodyPr wrap="square" rtlCol="0">
            <a:spAutoFit/>
          </a:bodyPr>
          <a:lstStyle/>
          <a:p>
            <a:pPr marL="232621" marR="0" lvl="0" indent="-422041" algn="ctr" defTabSz="844083" rtl="0" eaLnBrk="1" fontAlgn="auto" latinLnBrk="0" hangingPunct="1">
              <a:lnSpc>
                <a:spcPct val="100000"/>
              </a:lnSpc>
              <a:spcBef>
                <a:spcPts val="554"/>
              </a:spcBef>
              <a:spcAft>
                <a:spcPts val="0"/>
              </a:spcAft>
              <a:buClrTx/>
              <a:buSzTx/>
              <a:buFontTx/>
              <a:buNone/>
              <a:tabLst/>
              <a:defRPr/>
            </a:pPr>
            <a:r>
              <a:rPr kumimoji="1" lang="ja-JP" altLang="en-US" sz="1292"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各業務の基本的考え方と具体的内容</a:t>
            </a:r>
            <a:endParaRPr kumimoji="1" lang="en-US" altLang="ja-JP" sz="1292"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・利用計画の作成支援だけでなく、サービスの提供等に当たり、</a:t>
            </a: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関係機関による密なモニタリングが必要と考えられる妊産婦や保護者等</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については、関係機関による支援についても整理した</a:t>
            </a: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「支援プラン」を作成</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・支援プランでは、妊娠や出産、子育ての</a:t>
            </a: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スケジュールに合わせて、必要なサービス等の利用スケジュールを整理</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し、関係機関と調整、各関係機関による支援内容やモニタリング、支援プランの見直し時期を整理</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・支援プランを策定する際には、支援対象者に参加してもらい、</a:t>
            </a: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本人の意見を反映</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・保健所や市町村保健センター、医療機関、民生委員・児童委員、教育委員会、こども園・幼稚園・保育所、児童館、地域子育て支援拠点事業所、利用者支援事業実施事業所、児童発達支援センター等</a:t>
            </a: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関係機関との連携確保</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・市区町村子ども家庭総合支援拠点、要保護児童対策地域協議会との</a:t>
            </a: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連携確保</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4496896" y="1360793"/>
            <a:ext cx="4618969" cy="1406348"/>
          </a:xfrm>
          <a:prstGeom prst="roundRect">
            <a:avLst>
              <a:gd name="adj" fmla="val 5102"/>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p>
        </p:txBody>
      </p:sp>
      <p:sp>
        <p:nvSpPr>
          <p:cNvPr id="14" name="テキスト ボックス 13"/>
          <p:cNvSpPr txBox="1"/>
          <p:nvPr/>
        </p:nvSpPr>
        <p:spPr>
          <a:xfrm>
            <a:off x="4481273" y="1321827"/>
            <a:ext cx="4656408" cy="1400768"/>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業務実施のための環境整備</a:t>
            </a:r>
            <a:endParaRPr kumimoji="1" lang="en-US" altLang="ja-JP" sz="1292"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・市区町村やセンターが実施する事業だけでなく、地域の</a:t>
            </a:r>
            <a:r>
              <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NPO </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法人などの民間団体などが実施するインフォーマルな取組も含めて、</a:t>
            </a: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様々な関係機関や関係者と連絡、調整を行い、協働体制を構築</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・センターには</a:t>
            </a: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保健師等を１名以上配置</a:t>
            </a:r>
            <a:endParaRPr kumimoji="1" lang="en-US" altLang="ja-JP" sz="1292"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4499993" y="2761562"/>
            <a:ext cx="4618969" cy="3680206"/>
          </a:xfrm>
          <a:prstGeom prst="roundRect">
            <a:avLst>
              <a:gd name="adj" fmla="val 2890"/>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p>
        </p:txBody>
      </p:sp>
      <p:pic>
        <p:nvPicPr>
          <p:cNvPr id="16" name="図 15"/>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82072"/>
            <a:ext cx="4176464" cy="2627248"/>
          </a:xfrm>
          <a:prstGeom prst="rect">
            <a:avLst/>
          </a:prstGeom>
          <a:noFill/>
          <a:ln>
            <a:noFill/>
          </a:ln>
        </p:spPr>
      </p:pic>
      <p:sp>
        <p:nvSpPr>
          <p:cNvPr id="1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平成</a:t>
            </a:r>
            <a:r>
              <a:rPr kumimoji="0"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0" lang="ja-JP" altLang="en-US"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年度主任相談支援専門員養成研修</a:t>
            </a:r>
            <a:endParaRPr kumimoji="0" lang="en-US" altLang="ja-JP" sz="1200" b="0" i="1"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p:cNvSpPr>
            <a:spLocks noGrp="1"/>
          </p:cNvSpPr>
          <p:nvPr>
            <p:ph type="sldNum" sz="quarter" idx="12"/>
          </p:nvPr>
        </p:nvSpPr>
        <p:spPr/>
        <p:txBody>
          <a:bodyPr/>
          <a:lstStyle/>
          <a:p>
            <a:pPr>
              <a:defRPr/>
            </a:pPr>
            <a:fld id="{190383E8-C7BB-4AD7-9E52-D64A9EDED09B}" type="slidenum">
              <a:rPr lang="en-US" altLang="ja-JP" smtClean="0">
                <a:solidFill>
                  <a:srgbClr val="000000"/>
                </a:solidFill>
              </a:rPr>
              <a:pPr>
                <a:defRPr/>
              </a:pPr>
              <a:t>53</a:t>
            </a:fld>
            <a:endParaRPr lang="en-US" altLang="ja-JP">
              <a:solidFill>
                <a:srgbClr val="000000"/>
              </a:solidFill>
            </a:endParaRPr>
          </a:p>
        </p:txBody>
      </p:sp>
    </p:spTree>
    <p:extLst>
      <p:ext uri="{BB962C8B-B14F-4D97-AF65-F5344CB8AC3E}">
        <p14:creationId xmlns:p14="http://schemas.microsoft.com/office/powerpoint/2010/main" val="3787922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12655" y="116632"/>
            <a:ext cx="8263802" cy="426010"/>
          </a:xfrm>
          <a:prstGeom prst="rect">
            <a:avLst/>
          </a:prstGeom>
          <a:solidFill>
            <a:schemeClr val="accent6">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txBody>
          <a:bodyPr wrap="square" lIns="84321" tIns="42162" rIns="84321" bIns="42162" rtlCol="0">
            <a:spAutoFit/>
          </a:bodyPr>
          <a:lstStyle/>
          <a:p>
            <a:pPr algn="ctr"/>
            <a:r>
              <a:rPr lang="ja-JP" altLang="en-US" sz="2215" dirty="0">
                <a:latin typeface="ＤＦ特太ゴシック体" pitchFamily="49" charset="-128"/>
                <a:ea typeface="ＤＦ特太ゴシック体" pitchFamily="49" charset="-128"/>
              </a:rPr>
              <a:t>生活困窮者自立支援制度の理念</a:t>
            </a:r>
            <a:endParaRPr lang="en-US" altLang="ja-JP" sz="2215" dirty="0">
              <a:latin typeface="ＤＦ特太ゴシック体" pitchFamily="49" charset="-128"/>
              <a:ea typeface="ＤＦ特太ゴシック体" pitchFamily="49" charset="-128"/>
            </a:endParaRPr>
          </a:p>
        </p:txBody>
      </p:sp>
      <p:sp>
        <p:nvSpPr>
          <p:cNvPr id="10" name="テキスト ボックス 9"/>
          <p:cNvSpPr txBox="1"/>
          <p:nvPr/>
        </p:nvSpPr>
        <p:spPr>
          <a:xfrm>
            <a:off x="127879" y="1113661"/>
            <a:ext cx="8828058" cy="465282"/>
          </a:xfrm>
          <a:prstGeom prst="rect">
            <a:avLst/>
          </a:prstGeom>
          <a:solidFill>
            <a:srgbClr val="FFFF99"/>
          </a:solidFill>
          <a:ln w="25400" cmpd="sng">
            <a:solidFill>
              <a:schemeClr val="tx1"/>
            </a:solidFill>
          </a:ln>
          <a:effectLst>
            <a:outerShdw blurRad="50800" dist="38100" dir="2700000" algn="tl" rotWithShape="0">
              <a:prstClr val="black">
                <a:alpha val="40000"/>
              </a:prstClr>
            </a:outerShdw>
          </a:effectLst>
        </p:spPr>
        <p:txBody>
          <a:bodyPr wrap="none" lIns="84321" tIns="42162" rIns="84321" bIns="42162" rtlCol="0" anchor="ctr">
            <a:noAutofit/>
          </a:bodyPr>
          <a:lstStyle/>
          <a:p>
            <a:r>
              <a:rPr lang="ja-JP" altLang="en-US" sz="1200" dirty="0"/>
              <a:t>　本制度は、生活保護に至っていない生活困窮者に対する「第２のセーフティネット」を全国的に拡充し、包括的な支援体系を</a:t>
            </a:r>
            <a:endParaRPr lang="en-US" altLang="ja-JP" sz="1200" dirty="0"/>
          </a:p>
          <a:p>
            <a:r>
              <a:rPr lang="ja-JP" altLang="en-US" sz="1200" dirty="0"/>
              <a:t>創設するもの。</a:t>
            </a:r>
          </a:p>
        </p:txBody>
      </p:sp>
      <p:sp>
        <p:nvSpPr>
          <p:cNvPr id="11" name="角丸四角形 10"/>
          <p:cNvSpPr/>
          <p:nvPr/>
        </p:nvSpPr>
        <p:spPr>
          <a:xfrm>
            <a:off x="107505" y="714855"/>
            <a:ext cx="1728192" cy="398814"/>
          </a:xfrm>
          <a:prstGeom prst="roundRect">
            <a:avLst/>
          </a:prstGeom>
          <a:solidFill>
            <a:schemeClr val="bg1"/>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21" tIns="42162" rIns="84321" bIns="42162" rtlCol="0" anchor="ctr"/>
          <a:lstStyle/>
          <a:p>
            <a:pPr lvl="0"/>
            <a:r>
              <a:rPr lang="ja-JP" altLang="en-US" sz="147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１．制度の意義</a:t>
            </a:r>
          </a:p>
        </p:txBody>
      </p:sp>
      <p:sp>
        <p:nvSpPr>
          <p:cNvPr id="12" name="テキスト ボックス 11"/>
          <p:cNvSpPr txBox="1"/>
          <p:nvPr/>
        </p:nvSpPr>
        <p:spPr>
          <a:xfrm>
            <a:off x="127879" y="2110700"/>
            <a:ext cx="8828058" cy="2259943"/>
          </a:xfrm>
          <a:prstGeom prst="rect">
            <a:avLst/>
          </a:prstGeom>
          <a:solidFill>
            <a:srgbClr val="FFFF99"/>
          </a:solidFill>
          <a:ln w="25400" cmpd="sng">
            <a:solidFill>
              <a:schemeClr val="tx1"/>
            </a:solidFill>
          </a:ln>
          <a:effectLst>
            <a:outerShdw blurRad="50800" dist="38100" dir="2700000" algn="tl" rotWithShape="0">
              <a:prstClr val="black">
                <a:alpha val="40000"/>
              </a:prstClr>
            </a:outerShdw>
          </a:effectLst>
        </p:spPr>
        <p:txBody>
          <a:bodyPr wrap="none" lIns="84321" tIns="42162" rIns="84321" bIns="42162" rtlCol="0" anchor="ctr">
            <a:noAutofit/>
          </a:bodyPr>
          <a:lstStyle/>
          <a:p>
            <a:pPr lvl="0"/>
            <a:r>
              <a:rPr lang="en-US" altLang="ja-JP"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生活困窮者の自立と尊厳の確保</a:t>
            </a:r>
            <a:endParaRPr lang="en-US" altLang="ja-JP"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200" dirty="0">
                <a:solidFill>
                  <a:prstClr val="black"/>
                </a:solidFill>
              </a:rPr>
              <a:t>　・本制度では、本人の内面からわき起こる意欲や想いが主役となり、支援員がこれに寄り添って支援する。</a:t>
            </a:r>
            <a:endParaRPr lang="en-US" altLang="ja-JP" sz="1200" dirty="0">
              <a:solidFill>
                <a:prstClr val="black"/>
              </a:solidFill>
            </a:endParaRPr>
          </a:p>
          <a:p>
            <a:pPr lvl="0"/>
            <a:r>
              <a:rPr lang="ja-JP" altLang="en-US" sz="1200" dirty="0">
                <a:solidFill>
                  <a:prstClr val="black"/>
                </a:solidFill>
              </a:rPr>
              <a:t>　・本人の自己選択、自己決定を基本に、経済的自立のみならず日常生活自立や社会生活自立など本人の状態に応じた自立</a:t>
            </a:r>
            <a:endParaRPr lang="en-US" altLang="ja-JP" sz="1200" dirty="0">
              <a:solidFill>
                <a:prstClr val="black"/>
              </a:solidFill>
            </a:endParaRPr>
          </a:p>
          <a:p>
            <a:pPr lvl="0"/>
            <a:r>
              <a:rPr lang="ja-JP" altLang="en-US" sz="1200" dirty="0">
                <a:solidFill>
                  <a:prstClr val="black"/>
                </a:solidFill>
              </a:rPr>
              <a:t>　　を支援する。</a:t>
            </a:r>
            <a:endParaRPr lang="en-US" altLang="ja-JP" sz="1200" dirty="0">
              <a:solidFill>
                <a:prstClr val="black"/>
              </a:solidFill>
            </a:endParaRPr>
          </a:p>
          <a:p>
            <a:pPr lvl="0"/>
            <a:r>
              <a:rPr lang="ja-JP" altLang="en-US" sz="1200" dirty="0">
                <a:solidFill>
                  <a:prstClr val="black"/>
                </a:solidFill>
              </a:rPr>
              <a:t>　・生活困窮者の多くが自己肯定感、自尊感情を失っていることに留意し、尊厳の確保に特に配慮する。</a:t>
            </a:r>
            <a:endParaRPr lang="en-US" altLang="ja-JP" sz="1200" dirty="0">
              <a:solidFill>
                <a:prstClr val="black"/>
              </a:solidFill>
            </a:endParaRPr>
          </a:p>
          <a:p>
            <a:pPr lvl="0"/>
            <a:endParaRPr lang="en-US" altLang="ja-JP" sz="1200" dirty="0">
              <a:solidFill>
                <a:prstClr val="black"/>
              </a:solidFill>
            </a:endParaRPr>
          </a:p>
          <a:p>
            <a:pPr lvl="0"/>
            <a:r>
              <a:rPr lang="en-US" altLang="ja-JP"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生活困窮者支援を通じた地域づくり</a:t>
            </a:r>
            <a:endParaRPr lang="en-US" altLang="ja-JP"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292" dirty="0">
                <a:solidFill>
                  <a:prstClr val="black"/>
                </a:solidFill>
              </a:rPr>
              <a:t>　</a:t>
            </a:r>
            <a:r>
              <a:rPr lang="ja-JP" altLang="en-US" sz="1200" dirty="0">
                <a:solidFill>
                  <a:prstClr val="black"/>
                </a:solidFill>
              </a:rPr>
              <a:t>・生活困窮者の早期把握や見守りのための地域ネットワークを構築し、包括的な支援策を用意するとともに、働く場や</a:t>
            </a:r>
            <a:endParaRPr lang="en-US" altLang="ja-JP" sz="1200" dirty="0">
              <a:solidFill>
                <a:prstClr val="black"/>
              </a:solidFill>
            </a:endParaRPr>
          </a:p>
          <a:p>
            <a:pPr lvl="0"/>
            <a:r>
              <a:rPr lang="ja-JP" altLang="en-US" sz="1200" dirty="0">
                <a:solidFill>
                  <a:prstClr val="black"/>
                </a:solidFill>
              </a:rPr>
              <a:t>　　参加する場を広げていく。（既存の社会資源を活用し、不足すれば開発・創造していく。）</a:t>
            </a:r>
            <a:endParaRPr lang="en-US" altLang="ja-JP" sz="1200" dirty="0">
              <a:solidFill>
                <a:prstClr val="black"/>
              </a:solidFill>
            </a:endParaRPr>
          </a:p>
          <a:p>
            <a:pPr lvl="0"/>
            <a:r>
              <a:rPr lang="ja-JP" altLang="en-US" sz="1200" dirty="0">
                <a:solidFill>
                  <a:prstClr val="black"/>
                </a:solidFill>
              </a:rPr>
              <a:t>　・生活困窮者が社会とのつながりを実感しなければ主体的な参加に向かうことは難しい。「支える、支えられる」という</a:t>
            </a:r>
            <a:endParaRPr lang="en-US" altLang="ja-JP" sz="1200" dirty="0">
              <a:solidFill>
                <a:prstClr val="black"/>
              </a:solidFill>
            </a:endParaRPr>
          </a:p>
          <a:p>
            <a:pPr lvl="0"/>
            <a:r>
              <a:rPr lang="ja-JP" altLang="en-US" sz="1200" dirty="0">
                <a:solidFill>
                  <a:prstClr val="black"/>
                </a:solidFill>
              </a:rPr>
              <a:t>　　一方的な関係ではなく、「相互に支え合う」地域を構築する。</a:t>
            </a:r>
            <a:endParaRPr lang="en-US" altLang="ja-JP" sz="1200" dirty="0">
              <a:solidFill>
                <a:prstClr val="black"/>
              </a:solidFill>
            </a:endParaRPr>
          </a:p>
        </p:txBody>
      </p:sp>
      <p:sp>
        <p:nvSpPr>
          <p:cNvPr id="13" name="角丸四角形 12"/>
          <p:cNvSpPr/>
          <p:nvPr/>
        </p:nvSpPr>
        <p:spPr>
          <a:xfrm>
            <a:off x="107549" y="1711888"/>
            <a:ext cx="2655737" cy="398814"/>
          </a:xfrm>
          <a:prstGeom prst="roundRect">
            <a:avLst/>
          </a:prstGeom>
          <a:solidFill>
            <a:schemeClr val="bg1"/>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21" tIns="42162" rIns="84321" bIns="42162" rtlCol="0" anchor="ctr"/>
          <a:lstStyle/>
          <a:p>
            <a:pPr lvl="0"/>
            <a:r>
              <a:rPr lang="ja-JP" altLang="en-US" sz="147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２．制度のめざす目標</a:t>
            </a:r>
          </a:p>
        </p:txBody>
      </p:sp>
      <p:sp>
        <p:nvSpPr>
          <p:cNvPr id="14" name="テキスト ボックス 13"/>
          <p:cNvSpPr txBox="1"/>
          <p:nvPr/>
        </p:nvSpPr>
        <p:spPr>
          <a:xfrm>
            <a:off x="127851" y="4902389"/>
            <a:ext cx="8828059" cy="1437039"/>
          </a:xfrm>
          <a:prstGeom prst="rect">
            <a:avLst/>
          </a:prstGeom>
          <a:solidFill>
            <a:srgbClr val="FFFF99"/>
          </a:solidFill>
          <a:ln w="25400" cmpd="sng">
            <a:solidFill>
              <a:schemeClr val="tx1"/>
            </a:solidFill>
          </a:ln>
          <a:effectLst>
            <a:outerShdw blurRad="50800" dist="38100" dir="2700000" algn="tl" rotWithShape="0">
              <a:prstClr val="black">
                <a:alpha val="40000"/>
              </a:prstClr>
            </a:outerShdw>
          </a:effectLst>
        </p:spPr>
        <p:txBody>
          <a:bodyPr wrap="none" lIns="84321" tIns="42162" rIns="84321" bIns="42162" rtlCol="0" anchor="ctr">
            <a:noAutofit/>
          </a:bodyPr>
          <a:lstStyle/>
          <a:p>
            <a:pPr lvl="0"/>
            <a:r>
              <a:rPr lang="en-US" altLang="ja-JP"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包括的な支援</a:t>
            </a:r>
            <a:r>
              <a:rPr lang="en-US" altLang="ja-JP" sz="1200" dirty="0">
                <a:solidFill>
                  <a:prstClr val="black"/>
                </a:solidFill>
              </a:rPr>
              <a:t>…</a:t>
            </a:r>
            <a:r>
              <a:rPr lang="ja-JP" altLang="en-US" sz="1200" dirty="0">
                <a:solidFill>
                  <a:prstClr val="black"/>
                </a:solidFill>
              </a:rPr>
              <a:t>生活困窮者の課題は多様で複合的である。「制度の狭間」に陥らないよう、広く受け止め、就労の課題、</a:t>
            </a:r>
            <a:endParaRPr lang="en-US" altLang="ja-JP" sz="1200" dirty="0">
              <a:solidFill>
                <a:prstClr val="black"/>
              </a:solidFill>
            </a:endParaRPr>
          </a:p>
          <a:p>
            <a:pPr lvl="0"/>
            <a:r>
              <a:rPr lang="ja-JP" altLang="en-US" sz="1200" dirty="0">
                <a:solidFill>
                  <a:prstClr val="black"/>
                </a:solidFill>
              </a:rPr>
              <a:t>　　　　　　　　　　　　　心身の不調、家計の問題、家族問題などの多様な問題に対応する。</a:t>
            </a:r>
            <a:endParaRPr lang="en-US" altLang="ja-JP" sz="1200" dirty="0">
              <a:solidFill>
                <a:prstClr val="black"/>
              </a:solidFill>
            </a:endParaRPr>
          </a:p>
          <a:p>
            <a:pPr lvl="0"/>
            <a:r>
              <a:rPr lang="en-US" altLang="ja-JP"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個別的な支援</a:t>
            </a:r>
            <a:r>
              <a:rPr lang="en-US" altLang="ja-JP" sz="1200" dirty="0">
                <a:solidFill>
                  <a:prstClr val="black"/>
                </a:solidFill>
              </a:rPr>
              <a:t>…</a:t>
            </a:r>
            <a:r>
              <a:rPr lang="ja-JP" altLang="en-US" sz="1200" dirty="0">
                <a:solidFill>
                  <a:prstClr val="black"/>
                </a:solidFill>
              </a:rPr>
              <a:t>生活困窮者に対する適切なアセスメントを通じて、個々人の状況に応じた適切な支援を実施する。</a:t>
            </a:r>
            <a:endParaRPr lang="en-US" altLang="ja-JP" sz="1200" dirty="0">
              <a:solidFill>
                <a:prstClr val="black"/>
              </a:solidFill>
            </a:endParaRPr>
          </a:p>
          <a:p>
            <a:pPr lvl="0"/>
            <a:r>
              <a:rPr lang="en-US" altLang="ja-JP"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早期的な支援</a:t>
            </a:r>
            <a:r>
              <a:rPr lang="en-US" altLang="ja-JP" sz="1200" dirty="0">
                <a:solidFill>
                  <a:prstClr val="black"/>
                </a:solidFill>
              </a:rPr>
              <a:t>…</a:t>
            </a:r>
            <a:r>
              <a:rPr lang="ja-JP" altLang="en-US" sz="1200" dirty="0">
                <a:solidFill>
                  <a:prstClr val="black"/>
                </a:solidFill>
              </a:rPr>
              <a:t>真に困窮している人ほどＳＯＳを発することが難しい。「待ちの姿勢」ではなく早期に生活困窮者を把握し、</a:t>
            </a:r>
            <a:endParaRPr lang="en-US" altLang="ja-JP" sz="1200" dirty="0">
              <a:solidFill>
                <a:prstClr val="black"/>
              </a:solidFill>
            </a:endParaRPr>
          </a:p>
          <a:p>
            <a:pPr lvl="0"/>
            <a:r>
              <a:rPr lang="ja-JP" altLang="en-US" sz="1200" dirty="0">
                <a:solidFill>
                  <a:prstClr val="black"/>
                </a:solidFill>
              </a:rPr>
              <a:t>　　　　　　　　　　　　　課題がより深刻になる前に問題解決を図る。</a:t>
            </a:r>
            <a:endParaRPr lang="en-US" altLang="ja-JP" sz="1200" dirty="0">
              <a:solidFill>
                <a:prstClr val="black"/>
              </a:solidFill>
            </a:endParaRPr>
          </a:p>
          <a:p>
            <a:pPr lvl="0"/>
            <a:r>
              <a:rPr lang="en-US" altLang="ja-JP"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継続的な支援</a:t>
            </a:r>
            <a:r>
              <a:rPr lang="en-US" altLang="ja-JP" sz="1200" dirty="0">
                <a:solidFill>
                  <a:prstClr val="black"/>
                </a:solidFill>
              </a:rPr>
              <a:t>…</a:t>
            </a:r>
            <a:r>
              <a:rPr lang="ja-JP" altLang="en-US" sz="1200" dirty="0">
                <a:solidFill>
                  <a:prstClr val="black"/>
                </a:solidFill>
              </a:rPr>
              <a:t>自立を無理に急がせるのではなく、本人の段階に合わせて、切れ目なく継続的に支援を提供する。</a:t>
            </a:r>
            <a:endParaRPr lang="en-US" altLang="ja-JP" sz="1200" dirty="0">
              <a:solidFill>
                <a:prstClr val="black"/>
              </a:solidFill>
            </a:endParaRPr>
          </a:p>
          <a:p>
            <a:pPr lvl="0"/>
            <a:r>
              <a:rPr lang="en-US" altLang="ja-JP"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分権的・創造的な支援</a:t>
            </a:r>
            <a:r>
              <a:rPr lang="en-US" altLang="ja-JP" sz="1200" dirty="0">
                <a:solidFill>
                  <a:prstClr val="black"/>
                </a:solidFill>
              </a:rPr>
              <a:t>…</a:t>
            </a:r>
            <a:r>
              <a:rPr lang="ja-JP" altLang="en-US" sz="1200" dirty="0">
                <a:solidFill>
                  <a:prstClr val="black"/>
                </a:solidFill>
              </a:rPr>
              <a:t>主役は地域であり、国と自治体、官と民、民と民が協働し、地域の支援体制を創造する。</a:t>
            </a:r>
            <a:endParaRPr lang="en-US" altLang="ja-JP" sz="1200" dirty="0">
              <a:solidFill>
                <a:prstClr val="black"/>
              </a:solidFill>
            </a:endParaRPr>
          </a:p>
        </p:txBody>
      </p:sp>
      <p:sp>
        <p:nvSpPr>
          <p:cNvPr id="15" name="角丸四角形 14"/>
          <p:cNvSpPr/>
          <p:nvPr/>
        </p:nvSpPr>
        <p:spPr>
          <a:xfrm>
            <a:off x="107504" y="4503582"/>
            <a:ext cx="3744416" cy="398814"/>
          </a:xfrm>
          <a:prstGeom prst="roundRect">
            <a:avLst/>
          </a:prstGeom>
          <a:solidFill>
            <a:schemeClr val="bg1"/>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21" tIns="42162" rIns="84321" bIns="42162" rtlCol="0" anchor="ctr"/>
          <a:lstStyle/>
          <a:p>
            <a:pPr lvl="0"/>
            <a:r>
              <a:rPr lang="ja-JP" altLang="en-US" sz="147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３．新しい生活困窮者支援のかたち</a:t>
            </a:r>
          </a:p>
        </p:txBody>
      </p:sp>
      <p:sp>
        <p:nvSpPr>
          <p:cNvPr id="2" name="テキスト ボックス 1"/>
          <p:cNvSpPr txBox="1"/>
          <p:nvPr/>
        </p:nvSpPr>
        <p:spPr>
          <a:xfrm>
            <a:off x="1835697" y="581923"/>
            <a:ext cx="7308305" cy="255643"/>
          </a:xfrm>
          <a:prstGeom prst="rect">
            <a:avLst/>
          </a:prstGeom>
          <a:noFill/>
        </p:spPr>
        <p:txBody>
          <a:bodyPr wrap="square" lIns="84321" tIns="42162" rIns="84321" bIns="42162" rtlCol="0">
            <a:spAutoFit/>
          </a:bodyPr>
          <a:lstStyle/>
          <a:p>
            <a:r>
              <a:rPr lang="en-US" altLang="ja-JP" sz="1108" dirty="0"/>
              <a:t>※</a:t>
            </a:r>
            <a:r>
              <a:rPr lang="ja-JP" altLang="en-US" sz="1108" dirty="0"/>
              <a:t>以下に掲げた制度の意義、めざす目標、具体的な支援のかたちは、いずれも本制度の「理念」とされている。</a:t>
            </a:r>
          </a:p>
        </p:txBody>
      </p:sp>
      <p:sp>
        <p:nvSpPr>
          <p:cNvPr id="1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50608" y="6525345"/>
            <a:ext cx="2057400" cy="365125"/>
          </a:xfrm>
        </p:spPr>
        <p:txBody>
          <a:bodyPr/>
          <a:lstStyle/>
          <a:p>
            <a:pPr>
              <a:defRPr/>
            </a:pPr>
            <a:fld id="{F90A3C79-1AFD-481B-B685-7933BCD0898B}" type="slidenum">
              <a:rPr lang="en-US" altLang="ja-JP" smtClean="0"/>
              <a:pPr>
                <a:defRPr/>
              </a:pPr>
              <a:t>54</a:t>
            </a:fld>
            <a:endParaRPr lang="en-US" altLang="ja-JP" dirty="0"/>
          </a:p>
        </p:txBody>
      </p:sp>
    </p:spTree>
    <p:extLst>
      <p:ext uri="{BB962C8B-B14F-4D97-AF65-F5344CB8AC3E}">
        <p14:creationId xmlns:p14="http://schemas.microsoft.com/office/powerpoint/2010/main" val="860438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ローチャート: データ 8"/>
          <p:cNvSpPr/>
          <p:nvPr/>
        </p:nvSpPr>
        <p:spPr>
          <a:xfrm>
            <a:off x="1058291" y="2183362"/>
            <a:ext cx="7451784" cy="713925"/>
          </a:xfrm>
          <a:prstGeom prst="flowChartInputOutpu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algn="ctr" defTabSz="843959"/>
            <a:r>
              <a:rPr kumimoji="1" lang="ja-JP" altLang="en-US" sz="1662" b="1" dirty="0">
                <a:solidFill>
                  <a:prstClr val="black"/>
                </a:solidFill>
                <a:latin typeface="ＭＳ Ｐゴシック"/>
                <a:ea typeface="ＭＳ Ｐゴシック" panose="020B0600070205080204" pitchFamily="50" charset="-128"/>
              </a:rPr>
              <a:t>　　○社会保険制度　</a:t>
            </a:r>
            <a:endParaRPr kumimoji="1" lang="en-US" altLang="ja-JP" sz="1662" b="1" dirty="0">
              <a:solidFill>
                <a:prstClr val="black"/>
              </a:solidFill>
              <a:latin typeface="ＭＳ Ｐゴシック"/>
              <a:ea typeface="ＭＳ Ｐゴシック" panose="020B0600070205080204" pitchFamily="50" charset="-128"/>
            </a:endParaRPr>
          </a:p>
          <a:p>
            <a:pPr algn="ctr" defTabSz="843959"/>
            <a:r>
              <a:rPr kumimoji="1" lang="ja-JP" altLang="en-US" sz="1662" b="1" dirty="0">
                <a:solidFill>
                  <a:prstClr val="black"/>
                </a:solidFill>
                <a:latin typeface="ＭＳ Ｐゴシック"/>
                <a:ea typeface="ＭＳ Ｐゴシック" panose="020B0600070205080204" pitchFamily="50" charset="-128"/>
              </a:rPr>
              <a:t>　　○労働保険制度</a:t>
            </a:r>
            <a:endParaRPr kumimoji="1" lang="ja-JP" altLang="en-US" sz="1477" b="1" u="sng" dirty="0">
              <a:solidFill>
                <a:prstClr val="black"/>
              </a:solidFill>
              <a:latin typeface="HGPｺﾞｼｯｸM" pitchFamily="50" charset="-128"/>
              <a:ea typeface="HGPｺﾞｼｯｸM" pitchFamily="50" charset="-128"/>
            </a:endParaRPr>
          </a:p>
        </p:txBody>
      </p:sp>
      <p:sp>
        <p:nvSpPr>
          <p:cNvPr id="10" name="フローチャート: データ 9"/>
          <p:cNvSpPr/>
          <p:nvPr/>
        </p:nvSpPr>
        <p:spPr>
          <a:xfrm>
            <a:off x="712141" y="4879889"/>
            <a:ext cx="7797932" cy="1064897"/>
          </a:xfrm>
          <a:prstGeom prst="flowChartInputOutput">
            <a:avLst/>
          </a:prstGeom>
          <a:solidFill>
            <a:srgbClr val="99FF66"/>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defTabSz="843959"/>
            <a:endParaRPr kumimoji="1" lang="en-US" altLang="ja-JP" sz="1477" b="1" dirty="0">
              <a:solidFill>
                <a:prstClr val="black"/>
              </a:solidFill>
              <a:latin typeface="ＭＳ Ｐゴシック"/>
              <a:ea typeface="ＭＳ Ｐゴシック" panose="020B0600070205080204" pitchFamily="50" charset="-128"/>
            </a:endParaRPr>
          </a:p>
        </p:txBody>
      </p:sp>
      <p:sp>
        <p:nvSpPr>
          <p:cNvPr id="12" name="フローチャート: データ 11"/>
          <p:cNvSpPr/>
          <p:nvPr/>
        </p:nvSpPr>
        <p:spPr>
          <a:xfrm>
            <a:off x="1124750" y="3558639"/>
            <a:ext cx="7385324" cy="928103"/>
          </a:xfrm>
          <a:prstGeom prst="flowChartInputOutput">
            <a:avLst/>
          </a:prstGeom>
          <a:solidFill>
            <a:srgbClr val="FFFF99"/>
          </a:solidFill>
          <a:ln w="57150" cmpd="dbl">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defTabSz="843959"/>
            <a:endParaRPr kumimoji="1" lang="en-US" altLang="ja-JP" sz="1015" b="1" dirty="0">
              <a:solidFill>
                <a:prstClr val="black"/>
              </a:solidFill>
              <a:latin typeface="HGPｺﾞｼｯｸM" pitchFamily="50" charset="-128"/>
              <a:ea typeface="HGPｺﾞｼｯｸM" pitchFamily="50" charset="-128"/>
            </a:endParaRPr>
          </a:p>
        </p:txBody>
      </p:sp>
      <p:sp>
        <p:nvSpPr>
          <p:cNvPr id="13" name="テキスト ボックス 12"/>
          <p:cNvSpPr txBox="1"/>
          <p:nvPr/>
        </p:nvSpPr>
        <p:spPr>
          <a:xfrm>
            <a:off x="4855372" y="3639157"/>
            <a:ext cx="3053981" cy="852546"/>
          </a:xfrm>
          <a:prstGeom prst="rect">
            <a:avLst/>
          </a:prstGeom>
          <a:noFill/>
        </p:spPr>
        <p:txBody>
          <a:bodyPr wrap="square" lIns="84397" tIns="42198" rIns="84397" bIns="42198" rtlCol="0">
            <a:spAutoFit/>
          </a:bodyPr>
          <a:lstStyle/>
          <a:p>
            <a:pPr defTabSz="843959"/>
            <a:r>
              <a:rPr kumimoji="1" lang="ja-JP" altLang="en-US" sz="1662" b="1" dirty="0">
                <a:solidFill>
                  <a:prstClr val="black"/>
                </a:solidFill>
                <a:latin typeface="ＭＳ Ｐゴシック" panose="020B0600070205080204" pitchFamily="50" charset="-128"/>
                <a:ea typeface="ＭＳ Ｐゴシック" panose="020B0600070205080204" pitchFamily="50" charset="-128"/>
              </a:rPr>
              <a:t>○生活困窮者自立支援制度　　　　</a:t>
            </a:r>
            <a:endParaRPr kumimoji="1" lang="en-US" altLang="ja-JP" sz="1662" b="1" dirty="0">
              <a:solidFill>
                <a:prstClr val="black"/>
              </a:solidFill>
              <a:latin typeface="ＭＳ Ｐゴシック" panose="020B0600070205080204" pitchFamily="50" charset="-128"/>
              <a:ea typeface="ＭＳ Ｐゴシック" panose="020B0600070205080204" pitchFamily="50" charset="-128"/>
            </a:endParaRPr>
          </a:p>
          <a:p>
            <a:pPr defTabSz="843959"/>
            <a:r>
              <a:rPr kumimoji="1" lang="ja-JP" altLang="en-US" sz="1662" b="1"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662" b="1" dirty="0">
                <a:solidFill>
                  <a:prstClr val="black"/>
                </a:solidFill>
                <a:latin typeface="ＭＳ Ｐゴシック" panose="020B0600070205080204" pitchFamily="50" charset="-128"/>
                <a:ea typeface="ＭＳ Ｐゴシック" panose="020B0600070205080204" pitchFamily="50" charset="-128"/>
              </a:rPr>
              <a:t>H27.4</a:t>
            </a:r>
            <a:r>
              <a:rPr kumimoji="1" lang="ja-JP" altLang="en-US" sz="1662" b="1" dirty="0">
                <a:solidFill>
                  <a:prstClr val="black"/>
                </a:solidFill>
                <a:latin typeface="ＭＳ Ｐゴシック" panose="020B0600070205080204" pitchFamily="50" charset="-128"/>
                <a:ea typeface="ＭＳ Ｐゴシック" panose="020B0600070205080204" pitchFamily="50" charset="-128"/>
              </a:rPr>
              <a:t>～）</a:t>
            </a:r>
            <a:endParaRPr kumimoji="1" lang="en-US" altLang="ja-JP" sz="1662" b="1" dirty="0">
              <a:solidFill>
                <a:prstClr val="black"/>
              </a:solidFill>
              <a:latin typeface="ＭＳ Ｐゴシック" panose="020B0600070205080204" pitchFamily="50" charset="-128"/>
              <a:ea typeface="ＭＳ Ｐゴシック" panose="020B0600070205080204" pitchFamily="50" charset="-128"/>
            </a:endParaRPr>
          </a:p>
          <a:p>
            <a:pPr defTabSz="843959"/>
            <a:endParaRPr kumimoji="1" lang="ja-JP" altLang="en-US" sz="1662" b="1" dirty="0">
              <a:solidFill>
                <a:prstClr val="black"/>
              </a:solidFill>
              <a:latin typeface="ＭＳ Ｐゴシック" panose="020B0600070205080204" pitchFamily="50" charset="-128"/>
              <a:ea typeface="ＭＳ Ｐゴシック" panose="020B0600070205080204" pitchFamily="50" charset="-128"/>
            </a:endParaRPr>
          </a:p>
        </p:txBody>
      </p:sp>
      <p:sp>
        <p:nvSpPr>
          <p:cNvPr id="14" name="フローチャート: データ 13"/>
          <p:cNvSpPr/>
          <p:nvPr/>
        </p:nvSpPr>
        <p:spPr>
          <a:xfrm>
            <a:off x="1710247" y="3514182"/>
            <a:ext cx="3262236" cy="713925"/>
          </a:xfrm>
          <a:prstGeom prst="flowChartInputOutpu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defTabSz="843959"/>
            <a:r>
              <a:rPr kumimoji="1" lang="ja-JP" altLang="en-US" sz="1662" b="1" dirty="0">
                <a:solidFill>
                  <a:prstClr val="black"/>
                </a:solidFill>
                <a:latin typeface="ＭＳ Ｐゴシック"/>
                <a:ea typeface="ＭＳ Ｐゴシック" panose="020B0600070205080204" pitchFamily="50" charset="-128"/>
              </a:rPr>
              <a:t>○求職者支援制度</a:t>
            </a:r>
            <a:endParaRPr kumimoji="1" lang="en-US" altLang="ja-JP" sz="1662" b="1" dirty="0">
              <a:solidFill>
                <a:prstClr val="black"/>
              </a:solidFill>
              <a:latin typeface="ＭＳ Ｐゴシック"/>
              <a:ea typeface="ＭＳ Ｐゴシック" panose="020B0600070205080204" pitchFamily="50" charset="-128"/>
            </a:endParaRPr>
          </a:p>
          <a:p>
            <a:pPr defTabSz="843959"/>
            <a:r>
              <a:rPr kumimoji="1" lang="ja-JP" altLang="en-US" sz="1662" b="1" dirty="0">
                <a:solidFill>
                  <a:prstClr val="black"/>
                </a:solidFill>
                <a:latin typeface="ＭＳ Ｐゴシック"/>
                <a:ea typeface="ＭＳ Ｐゴシック" panose="020B0600070205080204" pitchFamily="50" charset="-128"/>
              </a:rPr>
              <a:t>　　（</a:t>
            </a:r>
            <a:r>
              <a:rPr kumimoji="1" lang="en-US" altLang="ja-JP" sz="1662" b="1" dirty="0">
                <a:solidFill>
                  <a:prstClr val="black"/>
                </a:solidFill>
                <a:latin typeface="ＭＳ Ｐゴシック"/>
                <a:ea typeface="ＭＳ Ｐゴシック" panose="020B0600070205080204" pitchFamily="50" charset="-128"/>
              </a:rPr>
              <a:t>H23.10</a:t>
            </a:r>
            <a:r>
              <a:rPr kumimoji="1" lang="ja-JP" altLang="en-US" sz="1662" b="1" dirty="0">
                <a:solidFill>
                  <a:prstClr val="black"/>
                </a:solidFill>
                <a:latin typeface="ＭＳ Ｐゴシック"/>
                <a:ea typeface="ＭＳ Ｐゴシック" panose="020B0600070205080204" pitchFamily="50" charset="-128"/>
              </a:rPr>
              <a:t>～）</a:t>
            </a:r>
          </a:p>
        </p:txBody>
      </p:sp>
      <p:sp>
        <p:nvSpPr>
          <p:cNvPr id="16" name="上カーブ矢印 15"/>
          <p:cNvSpPr/>
          <p:nvPr/>
        </p:nvSpPr>
        <p:spPr>
          <a:xfrm>
            <a:off x="2769831" y="2923672"/>
            <a:ext cx="1357729" cy="634967"/>
          </a:xfrm>
          <a:prstGeom prst="curvedUpArrow">
            <a:avLst>
              <a:gd name="adj1" fmla="val 16543"/>
              <a:gd name="adj2" fmla="val 51539"/>
              <a:gd name="adj3" fmla="val 51973"/>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algn="ctr" defTabSz="843959"/>
            <a:endParaRPr kumimoji="1" lang="ja-JP" altLang="en-US" sz="1662" dirty="0">
              <a:solidFill>
                <a:prstClr val="black"/>
              </a:solidFill>
              <a:latin typeface="Calibri"/>
              <a:ea typeface="ＭＳ Ｐゴシック" panose="020B0600070205080204" pitchFamily="50" charset="-128"/>
            </a:endParaRPr>
          </a:p>
        </p:txBody>
      </p:sp>
      <p:sp>
        <p:nvSpPr>
          <p:cNvPr id="17" name="テキスト ボックス 16"/>
          <p:cNvSpPr txBox="1"/>
          <p:nvPr/>
        </p:nvSpPr>
        <p:spPr>
          <a:xfrm>
            <a:off x="371426" y="2166092"/>
            <a:ext cx="397749" cy="1285066"/>
          </a:xfrm>
          <a:prstGeom prst="rect">
            <a:avLst/>
          </a:prstGeom>
          <a:noFill/>
        </p:spPr>
        <p:txBody>
          <a:bodyPr vert="eaVert" wrap="square" lIns="84397" tIns="42198" rIns="84397" bIns="42198" rtlCol="0">
            <a:spAutoFit/>
          </a:bodyPr>
          <a:lstStyle/>
          <a:p>
            <a:pPr defTabSz="843959"/>
            <a:r>
              <a:rPr kumimoji="1" lang="en-US" altLang="ja-JP" sz="1477" dirty="0">
                <a:solidFill>
                  <a:prstClr val="black"/>
                </a:solidFill>
                <a:latin typeface="Calibri"/>
                <a:ea typeface="ＭＳ Ｐゴシック" panose="020B0600070205080204" pitchFamily="50" charset="-128"/>
              </a:rPr>
              <a:t>【</a:t>
            </a:r>
            <a:r>
              <a:rPr kumimoji="1" lang="ja-JP" altLang="en-US" sz="1477" dirty="0">
                <a:solidFill>
                  <a:prstClr val="black"/>
                </a:solidFill>
                <a:latin typeface="Calibri"/>
                <a:ea typeface="ＭＳ Ｐゴシック" panose="020B0600070205080204" pitchFamily="50" charset="-128"/>
              </a:rPr>
              <a:t>第１のネット</a:t>
            </a:r>
            <a:r>
              <a:rPr kumimoji="1" lang="en-US" altLang="ja-JP" sz="1292" dirty="0">
                <a:solidFill>
                  <a:prstClr val="black"/>
                </a:solidFill>
                <a:latin typeface="Calibri"/>
                <a:ea typeface="ＭＳ Ｐゴシック" panose="020B0600070205080204" pitchFamily="50" charset="-128"/>
              </a:rPr>
              <a:t>】</a:t>
            </a:r>
            <a:r>
              <a:rPr kumimoji="1" lang="ja-JP" altLang="en-US" sz="1292" dirty="0">
                <a:solidFill>
                  <a:prstClr val="black"/>
                </a:solidFill>
                <a:latin typeface="Calibri"/>
                <a:ea typeface="ＭＳ Ｐゴシック" panose="020B0600070205080204" pitchFamily="50" charset="-128"/>
              </a:rPr>
              <a:t>　</a:t>
            </a:r>
          </a:p>
        </p:txBody>
      </p:sp>
      <p:sp>
        <p:nvSpPr>
          <p:cNvPr id="18" name="テキスト ボックス 17"/>
          <p:cNvSpPr txBox="1"/>
          <p:nvPr/>
        </p:nvSpPr>
        <p:spPr>
          <a:xfrm>
            <a:off x="368576" y="3362569"/>
            <a:ext cx="397749" cy="1285066"/>
          </a:xfrm>
          <a:prstGeom prst="rect">
            <a:avLst/>
          </a:prstGeom>
          <a:noFill/>
        </p:spPr>
        <p:txBody>
          <a:bodyPr vert="eaVert" wrap="square" lIns="84397" tIns="42198" rIns="84397" bIns="42198" rtlCol="0">
            <a:spAutoFit/>
          </a:bodyPr>
          <a:lstStyle/>
          <a:p>
            <a:pPr defTabSz="843959"/>
            <a:r>
              <a:rPr kumimoji="1" lang="en-US" altLang="ja-JP" sz="1477" dirty="0">
                <a:solidFill>
                  <a:prstClr val="black"/>
                </a:solidFill>
                <a:latin typeface="Calibri"/>
                <a:ea typeface="ＭＳ Ｐゴシック" panose="020B0600070205080204" pitchFamily="50" charset="-128"/>
              </a:rPr>
              <a:t>【</a:t>
            </a:r>
            <a:r>
              <a:rPr kumimoji="1" lang="ja-JP" altLang="en-US" sz="1477" dirty="0">
                <a:solidFill>
                  <a:prstClr val="black"/>
                </a:solidFill>
                <a:latin typeface="Calibri"/>
                <a:ea typeface="ＭＳ Ｐゴシック" panose="020B0600070205080204" pitchFamily="50" charset="-128"/>
              </a:rPr>
              <a:t>第２のネット</a:t>
            </a:r>
            <a:r>
              <a:rPr kumimoji="1" lang="en-US" altLang="ja-JP" sz="1477" dirty="0">
                <a:solidFill>
                  <a:prstClr val="black"/>
                </a:solidFill>
                <a:latin typeface="Calibri"/>
                <a:ea typeface="ＭＳ Ｐゴシック" panose="020B0600070205080204" pitchFamily="50" charset="-128"/>
              </a:rPr>
              <a:t>】</a:t>
            </a:r>
            <a:endParaRPr kumimoji="1" lang="ja-JP" altLang="en-US" sz="1477" dirty="0">
              <a:solidFill>
                <a:prstClr val="black"/>
              </a:solidFill>
              <a:latin typeface="Calibri"/>
              <a:ea typeface="ＭＳ Ｐゴシック" panose="020B0600070205080204" pitchFamily="50" charset="-128"/>
            </a:endParaRPr>
          </a:p>
        </p:txBody>
      </p:sp>
      <p:sp>
        <p:nvSpPr>
          <p:cNvPr id="19" name="テキスト ボックス 18"/>
          <p:cNvSpPr txBox="1"/>
          <p:nvPr/>
        </p:nvSpPr>
        <p:spPr>
          <a:xfrm>
            <a:off x="368578" y="4653997"/>
            <a:ext cx="397749" cy="1285066"/>
          </a:xfrm>
          <a:prstGeom prst="rect">
            <a:avLst/>
          </a:prstGeom>
          <a:noFill/>
        </p:spPr>
        <p:txBody>
          <a:bodyPr vert="eaVert" wrap="square" lIns="84397" tIns="42198" rIns="84397" bIns="42198" rtlCol="0">
            <a:spAutoFit/>
          </a:bodyPr>
          <a:lstStyle/>
          <a:p>
            <a:pPr defTabSz="843959"/>
            <a:r>
              <a:rPr kumimoji="1" lang="en-US" altLang="ja-JP" sz="1477" dirty="0">
                <a:solidFill>
                  <a:prstClr val="black"/>
                </a:solidFill>
                <a:latin typeface="Calibri"/>
                <a:ea typeface="ＭＳ Ｐゴシック" panose="020B0600070205080204" pitchFamily="50" charset="-128"/>
              </a:rPr>
              <a:t>【</a:t>
            </a:r>
            <a:r>
              <a:rPr kumimoji="1" lang="ja-JP" altLang="en-US" sz="1477" dirty="0">
                <a:solidFill>
                  <a:prstClr val="black"/>
                </a:solidFill>
                <a:latin typeface="Calibri"/>
                <a:ea typeface="ＭＳ Ｐゴシック" panose="020B0600070205080204" pitchFamily="50" charset="-128"/>
              </a:rPr>
              <a:t>第３のネット</a:t>
            </a:r>
            <a:r>
              <a:rPr kumimoji="1" lang="en-US" altLang="ja-JP" sz="1292" dirty="0">
                <a:solidFill>
                  <a:prstClr val="black"/>
                </a:solidFill>
                <a:latin typeface="Calibri"/>
                <a:ea typeface="ＭＳ Ｐゴシック" panose="020B0600070205080204" pitchFamily="50" charset="-128"/>
              </a:rPr>
              <a:t>】</a:t>
            </a:r>
            <a:endParaRPr kumimoji="1" lang="ja-JP" altLang="en-US" sz="1292" dirty="0">
              <a:solidFill>
                <a:prstClr val="black"/>
              </a:solidFill>
              <a:latin typeface="Calibri"/>
              <a:ea typeface="ＭＳ Ｐゴシック" panose="020B0600070205080204" pitchFamily="50" charset="-128"/>
            </a:endParaRPr>
          </a:p>
        </p:txBody>
      </p:sp>
      <p:sp>
        <p:nvSpPr>
          <p:cNvPr id="39" name="角丸四角形 38"/>
          <p:cNvSpPr>
            <a:spLocks/>
          </p:cNvSpPr>
          <p:nvPr/>
        </p:nvSpPr>
        <p:spPr>
          <a:xfrm>
            <a:off x="159238" y="803477"/>
            <a:ext cx="8902700" cy="764393"/>
          </a:xfrm>
          <a:prstGeom prst="roundRect">
            <a:avLst/>
          </a:prstGeom>
          <a:solidFill>
            <a:srgbClr val="FFFF99">
              <a:alpha val="60000"/>
            </a:srgbClr>
          </a:solidFill>
          <a:ln w="28575" cmpd="sng">
            <a:solidFill>
              <a:srgbClr val="FFC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defTabSz="843959"/>
            <a:r>
              <a:rPr kumimoji="1" lang="ja-JP" altLang="en-US" sz="1477" dirty="0">
                <a:solidFill>
                  <a:prstClr val="black"/>
                </a:solidFill>
                <a:latin typeface="Calibri"/>
                <a:ea typeface="ＭＳ Ｐゴシック" panose="020B0600070205080204" pitchFamily="50" charset="-128"/>
              </a:rPr>
              <a:t>　最後のセーフティネットである生活保護制度及び生活保護に至る前の段階での自立を支援する生活困窮者支援制度により、生活に困窮する者に対して、重層的なセーフティネットを構成している。</a:t>
            </a:r>
            <a:endParaRPr kumimoji="1" lang="en-US" altLang="ja-JP" sz="1477" b="1" spc="-138" dirty="0">
              <a:solidFill>
                <a:prstClr val="black"/>
              </a:solidFill>
              <a:latin typeface="Arial" charset="0"/>
              <a:ea typeface="ＭＳ Ｐゴシック" panose="020B0600070205080204" pitchFamily="50" charset="-128"/>
            </a:endParaRPr>
          </a:p>
        </p:txBody>
      </p:sp>
      <p:sp>
        <p:nvSpPr>
          <p:cNvPr id="38" name="上矢印 37"/>
          <p:cNvSpPr/>
          <p:nvPr/>
        </p:nvSpPr>
        <p:spPr>
          <a:xfrm>
            <a:off x="2404489" y="4427794"/>
            <a:ext cx="365342" cy="568675"/>
          </a:xfrm>
          <a:prstGeom prst="upArrow">
            <a:avLst>
              <a:gd name="adj1" fmla="val 50000"/>
              <a:gd name="adj2" fmla="val 84611"/>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algn="ctr" defTabSz="843959"/>
            <a:endParaRPr kumimoji="1" lang="ja-JP" altLang="en-US" sz="1662" dirty="0">
              <a:solidFill>
                <a:prstClr val="white"/>
              </a:solidFill>
              <a:latin typeface="Calibri"/>
              <a:ea typeface="ＭＳ Ｐゴシック" panose="020B0600070205080204" pitchFamily="50" charset="-128"/>
            </a:endParaRPr>
          </a:p>
        </p:txBody>
      </p:sp>
      <p:sp>
        <p:nvSpPr>
          <p:cNvPr id="40" name="テキスト ボックス 39"/>
          <p:cNvSpPr txBox="1"/>
          <p:nvPr/>
        </p:nvSpPr>
        <p:spPr>
          <a:xfrm>
            <a:off x="2530426" y="5283312"/>
            <a:ext cx="1831681" cy="348109"/>
          </a:xfrm>
          <a:prstGeom prst="rect">
            <a:avLst/>
          </a:prstGeom>
          <a:noFill/>
        </p:spPr>
        <p:txBody>
          <a:bodyPr wrap="square" rtlCol="0">
            <a:spAutoFit/>
          </a:bodyPr>
          <a:lstStyle/>
          <a:p>
            <a:pPr defTabSz="843959"/>
            <a:r>
              <a:rPr kumimoji="1" lang="ja-JP" altLang="en-US" sz="1662" b="1" dirty="0">
                <a:solidFill>
                  <a:prstClr val="black"/>
                </a:solidFill>
                <a:latin typeface="Calibri"/>
                <a:ea typeface="ＭＳ Ｐゴシック" panose="020B0600070205080204" pitchFamily="50" charset="-128"/>
              </a:rPr>
              <a:t>○生活保護制度</a:t>
            </a:r>
          </a:p>
        </p:txBody>
      </p:sp>
      <p:sp>
        <p:nvSpPr>
          <p:cNvPr id="30" name="額縁 29"/>
          <p:cNvSpPr/>
          <p:nvPr/>
        </p:nvSpPr>
        <p:spPr>
          <a:xfrm>
            <a:off x="77596" y="336260"/>
            <a:ext cx="8984344" cy="367514"/>
          </a:xfrm>
          <a:prstGeom prst="bevel">
            <a:avLst>
              <a:gd name="adj" fmla="val 8532"/>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43959"/>
            <a:r>
              <a:rPr kumimoji="1" lang="ja-JP" altLang="en-US" sz="1846" dirty="0">
                <a:solidFill>
                  <a:prstClr val="black"/>
                </a:solidFill>
                <a:latin typeface="Calibri"/>
                <a:ea typeface="ＤＦ特太ゴシック体" pitchFamily="1" charset="-128"/>
              </a:rPr>
              <a:t>生活に困窮する者に対する重層的なセーフティネット</a:t>
            </a:r>
          </a:p>
        </p:txBody>
      </p:sp>
      <p:sp>
        <p:nvSpPr>
          <p:cNvPr id="15" name="上カーブ矢印 14"/>
          <p:cNvSpPr/>
          <p:nvPr/>
        </p:nvSpPr>
        <p:spPr>
          <a:xfrm>
            <a:off x="5400981" y="2897287"/>
            <a:ext cx="1395847" cy="642533"/>
          </a:xfrm>
          <a:prstGeom prst="curvedUpArrow">
            <a:avLst>
              <a:gd name="adj1" fmla="val 16543"/>
              <a:gd name="adj2" fmla="val 51539"/>
              <a:gd name="adj3" fmla="val 44414"/>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algn="ctr" defTabSz="843959"/>
            <a:endParaRPr kumimoji="1" lang="ja-JP" altLang="en-US" sz="1662" dirty="0">
              <a:solidFill>
                <a:prstClr val="black"/>
              </a:solidFill>
              <a:latin typeface="Calibri"/>
              <a:ea typeface="ＭＳ Ｐゴシック" panose="020B0600070205080204" pitchFamily="50" charset="-128"/>
            </a:endParaRPr>
          </a:p>
        </p:txBody>
      </p:sp>
      <p:sp>
        <p:nvSpPr>
          <p:cNvPr id="31" name="上矢印 30"/>
          <p:cNvSpPr/>
          <p:nvPr/>
        </p:nvSpPr>
        <p:spPr>
          <a:xfrm>
            <a:off x="4601512" y="4427794"/>
            <a:ext cx="365342" cy="568675"/>
          </a:xfrm>
          <a:prstGeom prst="upArrow">
            <a:avLst>
              <a:gd name="adj1" fmla="val 50000"/>
              <a:gd name="adj2" fmla="val 84611"/>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algn="ctr" defTabSz="843959"/>
            <a:endParaRPr kumimoji="1" lang="ja-JP" altLang="en-US" sz="1662" dirty="0">
              <a:solidFill>
                <a:prstClr val="white"/>
              </a:solidFill>
              <a:latin typeface="Calibri"/>
              <a:ea typeface="ＭＳ Ｐゴシック" panose="020B0600070205080204" pitchFamily="50" charset="-128"/>
            </a:endParaRPr>
          </a:p>
        </p:txBody>
      </p:sp>
      <p:sp>
        <p:nvSpPr>
          <p:cNvPr id="32" name="上矢印 31"/>
          <p:cNvSpPr/>
          <p:nvPr/>
        </p:nvSpPr>
        <p:spPr>
          <a:xfrm>
            <a:off x="6819208" y="4427794"/>
            <a:ext cx="365342" cy="568675"/>
          </a:xfrm>
          <a:prstGeom prst="upArrow">
            <a:avLst>
              <a:gd name="adj1" fmla="val 50000"/>
              <a:gd name="adj2" fmla="val 84611"/>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algn="ctr" defTabSz="843959"/>
            <a:endParaRPr kumimoji="1" lang="ja-JP" altLang="en-US" sz="1662" dirty="0">
              <a:solidFill>
                <a:prstClr val="white"/>
              </a:solidFill>
              <a:latin typeface="Calibri"/>
              <a:ea typeface="ＭＳ Ｐゴシック" panose="020B0600070205080204" pitchFamily="50" charset="-128"/>
            </a:endParaRPr>
          </a:p>
        </p:txBody>
      </p:sp>
      <p:sp>
        <p:nvSpPr>
          <p:cNvPr id="2" name="テキスト ボックス 1"/>
          <p:cNvSpPr txBox="1"/>
          <p:nvPr/>
        </p:nvSpPr>
        <p:spPr>
          <a:xfrm>
            <a:off x="4466088" y="5158952"/>
            <a:ext cx="2330739" cy="546945"/>
          </a:xfrm>
          <a:prstGeom prst="rect">
            <a:avLst/>
          </a:prstGeom>
          <a:noFill/>
        </p:spPr>
        <p:txBody>
          <a:bodyPr wrap="square" rtlCol="0">
            <a:spAutoFit/>
          </a:bodyPr>
          <a:lstStyle/>
          <a:p>
            <a:pPr defTabSz="843959"/>
            <a:r>
              <a:rPr kumimoji="1" lang="ja-JP" altLang="en-US" sz="1477" dirty="0">
                <a:solidFill>
                  <a:prstClr val="black"/>
                </a:solidFill>
                <a:latin typeface="ＭＳ Ｐゴシック" pitchFamily="50" charset="-128"/>
                <a:ea typeface="ＭＳ Ｐゴシック" panose="020B0600070205080204" pitchFamily="50" charset="-128"/>
              </a:rPr>
              <a:t>・</a:t>
            </a:r>
            <a:r>
              <a:rPr kumimoji="1" lang="en-US" altLang="ja-JP" sz="1477" dirty="0">
                <a:solidFill>
                  <a:prstClr val="black"/>
                </a:solidFill>
                <a:latin typeface="ＭＳ Ｐゴシック" pitchFamily="50" charset="-128"/>
                <a:ea typeface="ＭＳ Ｐゴシック" panose="020B0600070205080204" pitchFamily="50" charset="-128"/>
              </a:rPr>
              <a:t> </a:t>
            </a:r>
            <a:r>
              <a:rPr kumimoji="1" lang="ja-JP" altLang="en-US" sz="1477" dirty="0">
                <a:solidFill>
                  <a:prstClr val="black"/>
                </a:solidFill>
                <a:latin typeface="ＭＳ Ｐゴシック" pitchFamily="50" charset="-128"/>
                <a:ea typeface="ＭＳ Ｐゴシック" panose="020B0600070205080204" pitchFamily="50" charset="-128"/>
              </a:rPr>
              <a:t>最低生活の保障</a:t>
            </a:r>
          </a:p>
          <a:p>
            <a:pPr defTabSz="843959"/>
            <a:r>
              <a:rPr kumimoji="1" lang="ja-JP" altLang="en-US" sz="1477" dirty="0">
                <a:solidFill>
                  <a:prstClr val="black"/>
                </a:solidFill>
                <a:latin typeface="ＭＳ Ｐゴシック" pitchFamily="50" charset="-128"/>
                <a:ea typeface="ＭＳ Ｐゴシック" panose="020B0600070205080204" pitchFamily="50" charset="-128"/>
              </a:rPr>
              <a:t>・ 自立の助長</a:t>
            </a:r>
          </a:p>
        </p:txBody>
      </p:sp>
      <p:sp>
        <p:nvSpPr>
          <p:cNvPr id="3" name="左中かっこ 2"/>
          <p:cNvSpPr/>
          <p:nvPr/>
        </p:nvSpPr>
        <p:spPr>
          <a:xfrm>
            <a:off x="4265848" y="5200386"/>
            <a:ext cx="163506" cy="4903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3959"/>
            <a:endParaRPr kumimoji="1" lang="ja-JP" altLang="en-US" sz="1662">
              <a:solidFill>
                <a:prstClr val="black"/>
              </a:solidFill>
              <a:latin typeface="Calibri"/>
              <a:ea typeface="ＭＳ Ｐゴシック" panose="020B0600070205080204" pitchFamily="50" charset="-128"/>
            </a:endParaRPr>
          </a:p>
        </p:txBody>
      </p:sp>
      <p:sp>
        <p:nvSpPr>
          <p:cNvPr id="22" name="正方形/長方形 21"/>
          <p:cNvSpPr/>
          <p:nvPr/>
        </p:nvSpPr>
        <p:spPr>
          <a:xfrm>
            <a:off x="-1773812" y="3960751"/>
            <a:ext cx="1262910" cy="8440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43959"/>
            <a:r>
              <a:rPr kumimoji="1" lang="ja-JP" altLang="en-US" sz="1662" dirty="0">
                <a:solidFill>
                  <a:prstClr val="white"/>
                </a:solidFill>
                <a:latin typeface="Calibri"/>
                <a:ea typeface="ＭＳ Ｐゴシック" panose="020B0600070205080204" pitchFamily="50" charset="-128"/>
              </a:rPr>
              <a:t>制度総括</a:t>
            </a:r>
            <a:r>
              <a:rPr kumimoji="1" lang="en-US" altLang="ja-JP" sz="1662" dirty="0">
                <a:solidFill>
                  <a:prstClr val="white"/>
                </a:solidFill>
                <a:latin typeface="Calibri"/>
                <a:ea typeface="ＭＳ Ｐゴシック" panose="020B0600070205080204" pitchFamily="50" charset="-128"/>
              </a:rPr>
              <a:t>G</a:t>
            </a:r>
            <a:endParaRPr kumimoji="1" lang="ja-JP" altLang="en-US" sz="1662" dirty="0">
              <a:solidFill>
                <a:prstClr val="white"/>
              </a:solidFill>
              <a:latin typeface="Calibri"/>
              <a:ea typeface="ＭＳ Ｐゴシック" panose="020B0600070205080204" pitchFamily="50" charset="-128"/>
            </a:endParaRPr>
          </a:p>
        </p:txBody>
      </p:sp>
      <p:sp>
        <p:nvSpPr>
          <p:cNvPr id="2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6944922" y="6481281"/>
            <a:ext cx="2133600" cy="365125"/>
          </a:xfrm>
        </p:spPr>
        <p:txBody>
          <a:bodyPr/>
          <a:lstStyle/>
          <a:p>
            <a:fld id="{32927FFD-3D24-4EC2-AEC8-E83A8D96C0AC}" type="slidenum">
              <a:rPr lang="ja-JP" altLang="en-US" smtClean="0">
                <a:solidFill>
                  <a:prstClr val="black">
                    <a:tint val="75000"/>
                  </a:prstClr>
                </a:solidFill>
              </a:rPr>
              <a:pPr/>
              <a:t>55</a:t>
            </a:fld>
            <a:endParaRPr lang="ja-JP" altLang="en-US" dirty="0">
              <a:solidFill>
                <a:prstClr val="black">
                  <a:tint val="75000"/>
                </a:prstClr>
              </a:solidFill>
            </a:endParaRPr>
          </a:p>
        </p:txBody>
      </p:sp>
    </p:spTree>
    <p:extLst>
      <p:ext uri="{BB962C8B-B14F-4D97-AF65-F5344CB8AC3E}">
        <p14:creationId xmlns:p14="http://schemas.microsoft.com/office/powerpoint/2010/main" val="24452286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221330" y="2025566"/>
            <a:ext cx="8538213" cy="43423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959"/>
            <a:endParaRPr kumimoji="1" lang="ja-JP" altLang="en-US" sz="1662">
              <a:solidFill>
                <a:prstClr val="white"/>
              </a:solidFill>
              <a:latin typeface="Calibri"/>
              <a:ea typeface="ＭＳ Ｐゴシック" panose="020B0600070205080204" pitchFamily="50" charset="-128"/>
            </a:endParaRPr>
          </a:p>
        </p:txBody>
      </p:sp>
      <p:sp>
        <p:nvSpPr>
          <p:cNvPr id="10" name="正方形/長方形 9"/>
          <p:cNvSpPr/>
          <p:nvPr/>
        </p:nvSpPr>
        <p:spPr>
          <a:xfrm>
            <a:off x="-14356" y="238492"/>
            <a:ext cx="9169788" cy="6149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959"/>
            <a:r>
              <a:rPr kumimoji="1" lang="ja-JP" altLang="en-US" sz="2585" dirty="0">
                <a:solidFill>
                  <a:prstClr val="white"/>
                </a:solidFill>
                <a:latin typeface="Calibri"/>
                <a:ea typeface="ＭＳ Ｐゴシック" panose="020B0600070205080204" pitchFamily="50" charset="-128"/>
              </a:rPr>
              <a:t>生活困窮者自立支援法の主な対象者</a:t>
            </a:r>
            <a:endParaRPr kumimoji="1" lang="en-US" altLang="ja-JP" sz="2585" dirty="0">
              <a:solidFill>
                <a:prstClr val="white"/>
              </a:solidFill>
              <a:latin typeface="Calibri"/>
              <a:ea typeface="ＭＳ Ｐゴシック" panose="020B0600070205080204" pitchFamily="50" charset="-128"/>
            </a:endParaRPr>
          </a:p>
        </p:txBody>
      </p:sp>
      <p:sp>
        <p:nvSpPr>
          <p:cNvPr id="36" name="テキスト ボックス 35"/>
          <p:cNvSpPr txBox="1"/>
          <p:nvPr/>
        </p:nvSpPr>
        <p:spPr>
          <a:xfrm>
            <a:off x="-14096" y="5727055"/>
            <a:ext cx="933744" cy="603883"/>
          </a:xfrm>
          <a:prstGeom prst="rect">
            <a:avLst/>
          </a:prstGeom>
          <a:noFill/>
        </p:spPr>
        <p:txBody>
          <a:bodyPr wrap="square" rtlCol="0">
            <a:spAutoFit/>
          </a:bodyPr>
          <a:lstStyle/>
          <a:p>
            <a:pPr defTabSz="843959"/>
            <a:r>
              <a:rPr kumimoji="1" lang="ja-JP" altLang="en-US" sz="1662" dirty="0">
                <a:solidFill>
                  <a:prstClr val="black"/>
                </a:solidFill>
                <a:latin typeface="Calibri"/>
                <a:ea typeface="ＭＳ Ｐゴシック" panose="020B0600070205080204" pitchFamily="50" charset="-128"/>
              </a:rPr>
              <a:t>既に</a:t>
            </a:r>
            <a:endParaRPr kumimoji="1" lang="en-US" altLang="ja-JP" sz="1662" dirty="0">
              <a:solidFill>
                <a:prstClr val="black"/>
              </a:solidFill>
              <a:latin typeface="Calibri"/>
              <a:ea typeface="ＭＳ Ｐゴシック" panose="020B0600070205080204" pitchFamily="50" charset="-128"/>
            </a:endParaRPr>
          </a:p>
          <a:p>
            <a:pPr defTabSz="843959"/>
            <a:r>
              <a:rPr kumimoji="1" lang="ja-JP" altLang="en-US" sz="1662" dirty="0">
                <a:solidFill>
                  <a:prstClr val="black"/>
                </a:solidFill>
                <a:latin typeface="Calibri"/>
                <a:ea typeface="ＭＳ Ｐゴシック" panose="020B0600070205080204" pitchFamily="50" charset="-128"/>
              </a:rPr>
              <a:t>顕在化</a:t>
            </a:r>
          </a:p>
        </p:txBody>
      </p:sp>
      <p:sp>
        <p:nvSpPr>
          <p:cNvPr id="37" name="テキスト ボックス 36"/>
          <p:cNvSpPr txBox="1"/>
          <p:nvPr/>
        </p:nvSpPr>
        <p:spPr>
          <a:xfrm>
            <a:off x="8334673" y="5799680"/>
            <a:ext cx="849740" cy="603883"/>
          </a:xfrm>
          <a:prstGeom prst="rect">
            <a:avLst/>
          </a:prstGeom>
          <a:noFill/>
        </p:spPr>
        <p:txBody>
          <a:bodyPr wrap="square" rtlCol="0">
            <a:spAutoFit/>
          </a:bodyPr>
          <a:lstStyle/>
          <a:p>
            <a:pPr defTabSz="843959"/>
            <a:r>
              <a:rPr kumimoji="1" lang="ja-JP" altLang="en-US" sz="1662" dirty="0">
                <a:solidFill>
                  <a:prstClr val="black"/>
                </a:solidFill>
                <a:latin typeface="Calibri"/>
                <a:ea typeface="ＭＳ Ｐゴシック" panose="020B0600070205080204" pitchFamily="50" charset="-128"/>
              </a:rPr>
              <a:t>見え</a:t>
            </a:r>
            <a:endParaRPr kumimoji="1" lang="en-US" altLang="ja-JP" sz="1662" dirty="0">
              <a:solidFill>
                <a:prstClr val="black"/>
              </a:solidFill>
              <a:latin typeface="Calibri"/>
              <a:ea typeface="ＭＳ Ｐゴシック" panose="020B0600070205080204" pitchFamily="50" charset="-128"/>
            </a:endParaRPr>
          </a:p>
          <a:p>
            <a:pPr defTabSz="843959"/>
            <a:r>
              <a:rPr kumimoji="1" lang="ja-JP" altLang="en-US" sz="1662" dirty="0">
                <a:solidFill>
                  <a:prstClr val="black"/>
                </a:solidFill>
                <a:latin typeface="Calibri"/>
                <a:ea typeface="ＭＳ Ｐゴシック" panose="020B0600070205080204" pitchFamily="50" charset="-128"/>
              </a:rPr>
              <a:t>にくい</a:t>
            </a:r>
            <a:endParaRPr kumimoji="1" lang="en-US" altLang="ja-JP" sz="1662" dirty="0">
              <a:solidFill>
                <a:prstClr val="black"/>
              </a:solidFill>
              <a:latin typeface="Calibri"/>
              <a:ea typeface="ＭＳ Ｐゴシック" panose="020B0600070205080204" pitchFamily="50" charset="-128"/>
            </a:endParaRPr>
          </a:p>
        </p:txBody>
      </p:sp>
      <p:sp>
        <p:nvSpPr>
          <p:cNvPr id="18" name="角丸四角形 17"/>
          <p:cNvSpPr/>
          <p:nvPr/>
        </p:nvSpPr>
        <p:spPr>
          <a:xfrm>
            <a:off x="583865" y="2497917"/>
            <a:ext cx="1759890" cy="2031176"/>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defTabSz="843959"/>
            <a:r>
              <a:rPr kumimoji="1" lang="ja-JP" altLang="en-US" sz="1846" b="1" dirty="0">
                <a:solidFill>
                  <a:prstClr val="black"/>
                </a:solidFill>
                <a:latin typeface="Calibri"/>
                <a:ea typeface="ＭＳ Ｐゴシック" panose="020B0600070205080204" pitchFamily="50" charset="-128"/>
              </a:rPr>
              <a:t>福祉事務所</a:t>
            </a:r>
            <a:endParaRPr kumimoji="1" lang="en-US" altLang="ja-JP" sz="1846" b="1" dirty="0">
              <a:solidFill>
                <a:prstClr val="black"/>
              </a:solidFill>
              <a:latin typeface="Calibri"/>
              <a:ea typeface="ＭＳ Ｐゴシック" panose="020B0600070205080204" pitchFamily="50" charset="-128"/>
            </a:endParaRPr>
          </a:p>
          <a:p>
            <a:pPr algn="ctr" defTabSz="843959"/>
            <a:r>
              <a:rPr kumimoji="1" lang="ja-JP" altLang="en-US" sz="1846" b="1" dirty="0">
                <a:solidFill>
                  <a:prstClr val="black"/>
                </a:solidFill>
                <a:latin typeface="Calibri"/>
                <a:ea typeface="ＭＳ Ｐゴシック" panose="020B0600070205080204" pitchFamily="50" charset="-128"/>
              </a:rPr>
              <a:t>来訪者のうち</a:t>
            </a:r>
            <a:endParaRPr kumimoji="1" lang="en-US" altLang="ja-JP" sz="1846" b="1" dirty="0">
              <a:solidFill>
                <a:prstClr val="black"/>
              </a:solidFill>
              <a:latin typeface="Calibri"/>
              <a:ea typeface="ＭＳ Ｐゴシック" panose="020B0600070205080204" pitchFamily="50" charset="-128"/>
            </a:endParaRPr>
          </a:p>
          <a:p>
            <a:pPr algn="ctr" defTabSz="843959"/>
            <a:r>
              <a:rPr kumimoji="1" lang="ja-JP" altLang="en-US" sz="1846" b="1" dirty="0">
                <a:solidFill>
                  <a:prstClr val="black"/>
                </a:solidFill>
                <a:latin typeface="Calibri"/>
                <a:ea typeface="ＭＳ Ｐゴシック" panose="020B0600070205080204" pitchFamily="50" charset="-128"/>
              </a:rPr>
              <a:t>生活保護に</a:t>
            </a:r>
            <a:endParaRPr kumimoji="1" lang="en-US" altLang="ja-JP" sz="1846" b="1" dirty="0">
              <a:solidFill>
                <a:prstClr val="black"/>
              </a:solidFill>
              <a:latin typeface="Calibri"/>
              <a:ea typeface="ＭＳ Ｐゴシック" panose="020B0600070205080204" pitchFamily="50" charset="-128"/>
            </a:endParaRPr>
          </a:p>
          <a:p>
            <a:pPr algn="ctr" defTabSz="843959"/>
            <a:r>
              <a:rPr kumimoji="1" lang="ja-JP" altLang="en-US" sz="1846" b="1" dirty="0">
                <a:solidFill>
                  <a:prstClr val="black"/>
                </a:solidFill>
                <a:latin typeface="Calibri"/>
                <a:ea typeface="ＭＳ Ｐゴシック" panose="020B0600070205080204" pitchFamily="50" charset="-128"/>
              </a:rPr>
              <a:t>至らない者</a:t>
            </a:r>
            <a:endParaRPr kumimoji="1" lang="en-US" altLang="ja-JP" sz="1846" b="1" dirty="0">
              <a:solidFill>
                <a:prstClr val="black"/>
              </a:solidFill>
              <a:latin typeface="Calibri"/>
              <a:ea typeface="ＭＳ Ｐゴシック" panose="020B0600070205080204" pitchFamily="50" charset="-128"/>
            </a:endParaRPr>
          </a:p>
          <a:p>
            <a:pPr algn="ctr" defTabSz="843959"/>
            <a:r>
              <a:rPr kumimoji="1" lang="ja-JP" altLang="en-US" sz="1292" dirty="0">
                <a:solidFill>
                  <a:prstClr val="black"/>
                </a:solidFill>
                <a:latin typeface="Calibri"/>
                <a:ea typeface="ＭＳ Ｐゴシック" panose="020B0600070205080204" pitchFamily="50" charset="-128"/>
              </a:rPr>
              <a:t>約</a:t>
            </a:r>
            <a:r>
              <a:rPr kumimoji="1" lang="en-US" altLang="ja-JP" sz="1292" dirty="0">
                <a:solidFill>
                  <a:prstClr val="black"/>
                </a:solidFill>
                <a:latin typeface="Calibri"/>
                <a:ea typeface="ＭＳ Ｐゴシック" panose="020B0600070205080204" pitchFamily="50" charset="-128"/>
              </a:rPr>
              <a:t>30</a:t>
            </a:r>
            <a:r>
              <a:rPr kumimoji="1" lang="ja-JP" altLang="en-US" sz="1292" dirty="0">
                <a:solidFill>
                  <a:prstClr val="black"/>
                </a:solidFill>
                <a:latin typeface="Calibri"/>
                <a:ea typeface="ＭＳ Ｐゴシック" panose="020B0600070205080204" pitchFamily="50" charset="-128"/>
              </a:rPr>
              <a:t>万人（</a:t>
            </a:r>
            <a:r>
              <a:rPr kumimoji="1" lang="en-US" altLang="ja-JP" sz="1292" dirty="0">
                <a:solidFill>
                  <a:prstClr val="black"/>
                </a:solidFill>
                <a:latin typeface="Calibri"/>
                <a:ea typeface="ＭＳ Ｐゴシック" panose="020B0600070205080204" pitchFamily="50" charset="-128"/>
              </a:rPr>
              <a:t>H29</a:t>
            </a:r>
            <a:r>
              <a:rPr kumimoji="1" lang="ja-JP" altLang="en-US" sz="1292" dirty="0">
                <a:solidFill>
                  <a:prstClr val="black"/>
                </a:solidFill>
                <a:latin typeface="Calibri"/>
                <a:ea typeface="ＭＳ Ｐゴシック" panose="020B0600070205080204" pitchFamily="50" charset="-128"/>
              </a:rPr>
              <a:t>・厚生労働省推計）</a:t>
            </a:r>
          </a:p>
        </p:txBody>
      </p:sp>
      <p:sp>
        <p:nvSpPr>
          <p:cNvPr id="38" name="角丸四角形 37"/>
          <p:cNvSpPr/>
          <p:nvPr/>
        </p:nvSpPr>
        <p:spPr>
          <a:xfrm>
            <a:off x="6705289" y="2553790"/>
            <a:ext cx="1649333" cy="1929617"/>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843959"/>
            <a:r>
              <a:rPr kumimoji="1" lang="ja-JP" altLang="en-US" sz="1846" b="1" dirty="0">
                <a:solidFill>
                  <a:prstClr val="black"/>
                </a:solidFill>
                <a:latin typeface="Calibri"/>
                <a:ea typeface="ＭＳ Ｐゴシック" panose="020B0600070205080204" pitchFamily="50" charset="-128"/>
              </a:rPr>
              <a:t>ひきこもり</a:t>
            </a:r>
            <a:endParaRPr kumimoji="1" lang="en-US" altLang="ja-JP" sz="1846" b="1" dirty="0">
              <a:solidFill>
                <a:prstClr val="black"/>
              </a:solidFill>
              <a:latin typeface="Calibri"/>
              <a:ea typeface="ＭＳ Ｐゴシック" panose="020B0600070205080204" pitchFamily="50" charset="-128"/>
            </a:endParaRPr>
          </a:p>
          <a:p>
            <a:pPr algn="ctr" defTabSz="843959"/>
            <a:r>
              <a:rPr kumimoji="1" lang="ja-JP" altLang="en-US" sz="1846" b="1" dirty="0">
                <a:solidFill>
                  <a:prstClr val="black"/>
                </a:solidFill>
                <a:latin typeface="Calibri"/>
                <a:ea typeface="ＭＳ Ｐゴシック" panose="020B0600070205080204" pitchFamily="50" charset="-128"/>
              </a:rPr>
              <a:t>状態に</a:t>
            </a:r>
            <a:endParaRPr kumimoji="1" lang="en-US" altLang="ja-JP" sz="1846" b="1" dirty="0">
              <a:solidFill>
                <a:prstClr val="black"/>
              </a:solidFill>
              <a:latin typeface="Calibri"/>
              <a:ea typeface="ＭＳ Ｐゴシック" panose="020B0600070205080204" pitchFamily="50" charset="-128"/>
            </a:endParaRPr>
          </a:p>
          <a:p>
            <a:pPr algn="ctr" defTabSz="843959"/>
            <a:r>
              <a:rPr kumimoji="1" lang="ja-JP" altLang="en-US" sz="1846" b="1" dirty="0">
                <a:solidFill>
                  <a:prstClr val="black"/>
                </a:solidFill>
                <a:latin typeface="Calibri"/>
                <a:ea typeface="ＭＳ Ｐゴシック" panose="020B0600070205080204" pitchFamily="50" charset="-128"/>
              </a:rPr>
              <a:t>ある人</a:t>
            </a:r>
            <a:endParaRPr kumimoji="1" lang="en-US" altLang="ja-JP" sz="1846" dirty="0">
              <a:solidFill>
                <a:prstClr val="black"/>
              </a:solidFill>
              <a:latin typeface="Calibri"/>
              <a:ea typeface="ＭＳ Ｐゴシック" panose="020B0600070205080204" pitchFamily="50" charset="-128"/>
            </a:endParaRPr>
          </a:p>
          <a:p>
            <a:pPr algn="ctr" defTabSz="843959"/>
            <a:r>
              <a:rPr kumimoji="1" lang="ja-JP" altLang="en-US" sz="1477" dirty="0">
                <a:solidFill>
                  <a:prstClr val="black"/>
                </a:solidFill>
                <a:latin typeface="Calibri"/>
                <a:ea typeface="ＭＳ Ｐゴシック" panose="020B0600070205080204" pitchFamily="50" charset="-128"/>
              </a:rPr>
              <a:t>約</a:t>
            </a:r>
            <a:r>
              <a:rPr kumimoji="1" lang="en-US" altLang="ja-JP" sz="1477" dirty="0">
                <a:solidFill>
                  <a:prstClr val="black"/>
                </a:solidFill>
                <a:latin typeface="Calibri"/>
                <a:ea typeface="ＭＳ Ｐゴシック" panose="020B0600070205080204" pitchFamily="50" charset="-128"/>
              </a:rPr>
              <a:t>18</a:t>
            </a:r>
            <a:r>
              <a:rPr kumimoji="1" lang="ja-JP" altLang="en-US" sz="1477" dirty="0">
                <a:solidFill>
                  <a:prstClr val="black"/>
                </a:solidFill>
                <a:latin typeface="Calibri"/>
                <a:ea typeface="ＭＳ Ｐゴシック" panose="020B0600070205080204" pitchFamily="50" charset="-128"/>
              </a:rPr>
              <a:t>万人</a:t>
            </a:r>
            <a:r>
              <a:rPr kumimoji="1" lang="ja-JP" altLang="en-US" sz="1292" dirty="0">
                <a:solidFill>
                  <a:prstClr val="black"/>
                </a:solidFill>
                <a:latin typeface="Calibri"/>
                <a:ea typeface="ＭＳ Ｐゴシック" panose="020B0600070205080204" pitchFamily="50" charset="-128"/>
              </a:rPr>
              <a:t>（</a:t>
            </a:r>
            <a:r>
              <a:rPr kumimoji="1" lang="en-US" altLang="ja-JP" sz="1292" dirty="0">
                <a:solidFill>
                  <a:prstClr val="black"/>
                </a:solidFill>
                <a:latin typeface="Calibri"/>
                <a:ea typeface="ＭＳ Ｐゴシック" panose="020B0600070205080204" pitchFamily="50" charset="-128"/>
              </a:rPr>
              <a:t>H28</a:t>
            </a:r>
            <a:r>
              <a:rPr kumimoji="1" lang="ja-JP" altLang="en-US" sz="1292" dirty="0">
                <a:solidFill>
                  <a:prstClr val="black"/>
                </a:solidFill>
                <a:latin typeface="Calibri"/>
                <a:ea typeface="ＭＳ Ｐゴシック" panose="020B0600070205080204" pitchFamily="50" charset="-128"/>
              </a:rPr>
              <a:t>・内閣府推計による「狭義のひきこもり」）＋</a:t>
            </a:r>
            <a:r>
              <a:rPr kumimoji="1" lang="en-US" altLang="ja-JP" sz="1292" dirty="0">
                <a:solidFill>
                  <a:prstClr val="black"/>
                </a:solidFill>
                <a:latin typeface="Calibri"/>
                <a:ea typeface="ＭＳ Ｐゴシック" panose="020B0600070205080204" pitchFamily="50" charset="-128"/>
              </a:rPr>
              <a:t>α</a:t>
            </a:r>
            <a:r>
              <a:rPr kumimoji="1" lang="ja-JP" altLang="en-US" sz="923" dirty="0">
                <a:solidFill>
                  <a:prstClr val="black"/>
                </a:solidFill>
                <a:latin typeface="Calibri"/>
                <a:ea typeface="ＭＳ Ｐゴシック" panose="020B0600070205080204" pitchFamily="50" charset="-128"/>
              </a:rPr>
              <a:t>（内閣府推計で対象外の</a:t>
            </a:r>
            <a:r>
              <a:rPr kumimoji="1" lang="en-US" altLang="ja-JP" sz="923" dirty="0">
                <a:solidFill>
                  <a:prstClr val="black"/>
                </a:solidFill>
                <a:latin typeface="Calibri"/>
                <a:ea typeface="ＭＳ Ｐゴシック" panose="020B0600070205080204" pitchFamily="50" charset="-128"/>
              </a:rPr>
              <a:t>40</a:t>
            </a:r>
            <a:r>
              <a:rPr kumimoji="1" lang="ja-JP" altLang="en-US" sz="923" dirty="0">
                <a:solidFill>
                  <a:prstClr val="black"/>
                </a:solidFill>
                <a:latin typeface="Calibri"/>
                <a:ea typeface="ＭＳ Ｐゴシック" panose="020B0600070205080204" pitchFamily="50" charset="-128"/>
              </a:rPr>
              <a:t>歳</a:t>
            </a:r>
            <a:r>
              <a:rPr kumimoji="1" lang="ja-JP" altLang="en-US" sz="923">
                <a:solidFill>
                  <a:prstClr val="black"/>
                </a:solidFill>
                <a:latin typeface="Calibri"/>
                <a:ea typeface="ＭＳ Ｐゴシック" panose="020B0600070205080204" pitchFamily="50" charset="-128"/>
              </a:rPr>
              <a:t>以上の人）</a:t>
            </a:r>
            <a:endParaRPr kumimoji="1" lang="en-US" altLang="ja-JP" sz="923" dirty="0">
              <a:solidFill>
                <a:prstClr val="black"/>
              </a:solidFill>
              <a:latin typeface="Calibri"/>
              <a:ea typeface="ＭＳ Ｐゴシック" panose="020B0600070205080204" pitchFamily="50" charset="-128"/>
            </a:endParaRPr>
          </a:p>
        </p:txBody>
      </p:sp>
      <p:sp>
        <p:nvSpPr>
          <p:cNvPr id="39" name="角丸四角形 38"/>
          <p:cNvSpPr/>
          <p:nvPr/>
        </p:nvSpPr>
        <p:spPr>
          <a:xfrm>
            <a:off x="1681558" y="4598037"/>
            <a:ext cx="5748606" cy="662214"/>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defTabSz="843959"/>
            <a:r>
              <a:rPr kumimoji="1" lang="ja-JP" altLang="en-US" sz="1846" b="1" dirty="0">
                <a:solidFill>
                  <a:prstClr val="black"/>
                </a:solidFill>
                <a:latin typeface="Calibri"/>
                <a:ea typeface="ＭＳ Ｐゴシック" panose="020B0600070205080204" pitchFamily="50" charset="-128"/>
              </a:rPr>
              <a:t>スクール・ソーシャル・ワーカーが支援している子ども</a:t>
            </a:r>
            <a:endParaRPr kumimoji="1" lang="en-US" altLang="ja-JP" sz="1846" b="1" dirty="0">
              <a:solidFill>
                <a:prstClr val="black"/>
              </a:solidFill>
              <a:latin typeface="Calibri"/>
              <a:ea typeface="ＭＳ Ｐゴシック" panose="020B0600070205080204" pitchFamily="50" charset="-128"/>
            </a:endParaRPr>
          </a:p>
          <a:p>
            <a:pPr algn="ctr" defTabSz="843959"/>
            <a:r>
              <a:rPr kumimoji="1" lang="ja-JP" altLang="en-US" sz="1477" dirty="0">
                <a:solidFill>
                  <a:prstClr val="black"/>
                </a:solidFill>
                <a:latin typeface="Calibri"/>
                <a:ea typeface="ＭＳ Ｐゴシック" panose="020B0600070205080204" pitchFamily="50" charset="-128"/>
              </a:rPr>
              <a:t>約</a:t>
            </a:r>
            <a:r>
              <a:rPr kumimoji="1" lang="en-US" altLang="ja-JP" sz="1477">
                <a:solidFill>
                  <a:prstClr val="black"/>
                </a:solidFill>
                <a:latin typeface="Calibri"/>
                <a:ea typeface="ＭＳ Ｐゴシック" panose="020B0600070205080204" pitchFamily="50" charset="-128"/>
              </a:rPr>
              <a:t>7.5</a:t>
            </a:r>
            <a:r>
              <a:rPr kumimoji="1" lang="ja-JP" altLang="en-US" sz="1477">
                <a:solidFill>
                  <a:prstClr val="black"/>
                </a:solidFill>
                <a:latin typeface="Calibri"/>
                <a:ea typeface="ＭＳ Ｐゴシック" panose="020B0600070205080204" pitchFamily="50" charset="-128"/>
              </a:rPr>
              <a:t>万人</a:t>
            </a:r>
            <a:r>
              <a:rPr kumimoji="1" lang="ja-JP" altLang="en-US" sz="1477" dirty="0">
                <a:solidFill>
                  <a:prstClr val="black"/>
                </a:solidFill>
                <a:latin typeface="Calibri"/>
                <a:ea typeface="ＭＳ Ｐゴシック" panose="020B0600070205080204" pitchFamily="50" charset="-128"/>
              </a:rPr>
              <a:t>（</a:t>
            </a:r>
            <a:r>
              <a:rPr kumimoji="1" lang="en-US" altLang="ja-JP" sz="1477" dirty="0">
                <a:solidFill>
                  <a:prstClr val="black"/>
                </a:solidFill>
                <a:latin typeface="Calibri"/>
                <a:ea typeface="ＭＳ Ｐゴシック" panose="020B0600070205080204" pitchFamily="50" charset="-128"/>
              </a:rPr>
              <a:t>H28</a:t>
            </a:r>
            <a:r>
              <a:rPr kumimoji="1" lang="ja-JP" altLang="en-US" sz="1477" dirty="0">
                <a:solidFill>
                  <a:prstClr val="black"/>
                </a:solidFill>
                <a:latin typeface="Calibri"/>
                <a:ea typeface="ＭＳ Ｐゴシック" panose="020B0600070205080204" pitchFamily="50" charset="-128"/>
              </a:rPr>
              <a:t>）</a:t>
            </a:r>
          </a:p>
        </p:txBody>
      </p:sp>
      <p:sp>
        <p:nvSpPr>
          <p:cNvPr id="40" name="角丸四角形 39"/>
          <p:cNvSpPr/>
          <p:nvPr/>
        </p:nvSpPr>
        <p:spPr>
          <a:xfrm>
            <a:off x="4904345" y="2553790"/>
            <a:ext cx="1661723" cy="1948506"/>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defTabSz="843959"/>
            <a:r>
              <a:rPr kumimoji="1" lang="ja-JP" altLang="en-US" sz="1846" b="1" dirty="0">
                <a:solidFill>
                  <a:prstClr val="black"/>
                </a:solidFill>
                <a:latin typeface="Calibri"/>
                <a:ea typeface="ＭＳ Ｐゴシック" panose="020B0600070205080204" pitchFamily="50" charset="-128"/>
              </a:rPr>
              <a:t>離職期間</a:t>
            </a:r>
            <a:endParaRPr kumimoji="1" lang="en-US" altLang="ja-JP" sz="1846" b="1" dirty="0">
              <a:solidFill>
                <a:prstClr val="black"/>
              </a:solidFill>
              <a:latin typeface="Calibri"/>
              <a:ea typeface="ＭＳ Ｐゴシック" panose="020B0600070205080204" pitchFamily="50" charset="-128"/>
            </a:endParaRPr>
          </a:p>
          <a:p>
            <a:pPr algn="ctr" defTabSz="843959"/>
            <a:r>
              <a:rPr kumimoji="1" lang="ja-JP" altLang="en-US" sz="1846" b="1" dirty="0">
                <a:solidFill>
                  <a:prstClr val="black"/>
                </a:solidFill>
                <a:latin typeface="Calibri"/>
                <a:ea typeface="ＭＳ Ｐゴシック" panose="020B0600070205080204" pitchFamily="50" charset="-128"/>
              </a:rPr>
              <a:t>１年以上の長期失業者</a:t>
            </a:r>
            <a:endParaRPr kumimoji="1" lang="en-US" altLang="ja-JP" sz="1846" dirty="0">
              <a:solidFill>
                <a:prstClr val="black"/>
              </a:solidFill>
              <a:latin typeface="Calibri"/>
              <a:ea typeface="ＭＳ Ｐゴシック" panose="020B0600070205080204" pitchFamily="50" charset="-128"/>
            </a:endParaRPr>
          </a:p>
          <a:p>
            <a:pPr algn="ctr" defTabSz="843959"/>
            <a:r>
              <a:rPr kumimoji="1" lang="ja-JP" altLang="en-US" sz="1292" dirty="0">
                <a:solidFill>
                  <a:prstClr val="black"/>
                </a:solidFill>
                <a:latin typeface="Calibri"/>
                <a:ea typeface="ＭＳ Ｐゴシック" panose="020B0600070205080204" pitchFamily="50" charset="-128"/>
              </a:rPr>
              <a:t>約</a:t>
            </a:r>
            <a:r>
              <a:rPr kumimoji="1" lang="en-US" altLang="ja-JP" sz="1292" dirty="0">
                <a:solidFill>
                  <a:prstClr val="black"/>
                </a:solidFill>
                <a:latin typeface="Calibri"/>
                <a:ea typeface="ＭＳ Ｐゴシック" panose="020B0600070205080204" pitchFamily="50" charset="-128"/>
              </a:rPr>
              <a:t>67</a:t>
            </a:r>
            <a:r>
              <a:rPr kumimoji="1" lang="ja-JP" altLang="en-US" sz="1292" dirty="0">
                <a:solidFill>
                  <a:prstClr val="black"/>
                </a:solidFill>
                <a:latin typeface="Calibri"/>
                <a:ea typeface="ＭＳ Ｐゴシック" panose="020B0600070205080204" pitchFamily="50" charset="-128"/>
              </a:rPr>
              <a:t>万人（</a:t>
            </a:r>
            <a:r>
              <a:rPr kumimoji="1" lang="en-US" altLang="ja-JP" sz="1292" dirty="0">
                <a:solidFill>
                  <a:prstClr val="black"/>
                </a:solidFill>
                <a:latin typeface="Calibri"/>
                <a:ea typeface="ＭＳ Ｐゴシック" panose="020B0600070205080204" pitchFamily="50" charset="-128"/>
              </a:rPr>
              <a:t>H29</a:t>
            </a:r>
            <a:r>
              <a:rPr kumimoji="1" lang="ja-JP" altLang="en-US" sz="1292" dirty="0">
                <a:solidFill>
                  <a:prstClr val="black"/>
                </a:solidFill>
                <a:latin typeface="Calibri"/>
                <a:ea typeface="ＭＳ Ｐゴシック" panose="020B0600070205080204" pitchFamily="50" charset="-128"/>
              </a:rPr>
              <a:t>・労働力調査）</a:t>
            </a:r>
          </a:p>
        </p:txBody>
      </p:sp>
      <p:cxnSp>
        <p:nvCxnSpPr>
          <p:cNvPr id="3" name="直線矢印コネクタ 2"/>
          <p:cNvCxnSpPr/>
          <p:nvPr/>
        </p:nvCxnSpPr>
        <p:spPr>
          <a:xfrm>
            <a:off x="552220" y="6394064"/>
            <a:ext cx="8124236" cy="3010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21" name="角丸四角形 20"/>
          <p:cNvSpPr/>
          <p:nvPr/>
        </p:nvSpPr>
        <p:spPr>
          <a:xfrm>
            <a:off x="118582" y="903181"/>
            <a:ext cx="8906836" cy="10635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843959"/>
            <a:r>
              <a:rPr kumimoji="1" lang="ja-JP" altLang="en-US" sz="1477" dirty="0">
                <a:solidFill>
                  <a:prstClr val="black"/>
                </a:solidFill>
                <a:latin typeface="Calibri"/>
                <a:ea typeface="ＭＳ Ｐゴシック" panose="020B0600070205080204" pitchFamily="50" charset="-128"/>
              </a:rPr>
              <a:t>○　生活困窮者は、既に顕在化している場合と、課題を抱えてはいるが見えにくい場合とがあり、法の施行に当たっては、この２つの視点で捉えていくことが重要。</a:t>
            </a:r>
            <a:endParaRPr kumimoji="1" lang="en-US" altLang="ja-JP" sz="1477" dirty="0">
              <a:solidFill>
                <a:prstClr val="black"/>
              </a:solidFill>
              <a:latin typeface="Calibri"/>
              <a:ea typeface="ＭＳ Ｐゴシック" panose="020B0600070205080204" pitchFamily="50" charset="-128"/>
            </a:endParaRPr>
          </a:p>
          <a:p>
            <a:pPr defTabSz="843959"/>
            <a:r>
              <a:rPr kumimoji="1" lang="ja-JP" altLang="en-US" sz="1477" dirty="0">
                <a:solidFill>
                  <a:prstClr val="black"/>
                </a:solidFill>
                <a:latin typeface="Calibri"/>
                <a:ea typeface="ＭＳ Ｐゴシック" panose="020B0600070205080204" pitchFamily="50" charset="-128"/>
              </a:rPr>
              <a:t>○　「我が事・丸ごと」の地域づくりにより、課題を抱える世帯が地域で浮かび上がってくると、行政で対応すべき人は確実に増加すると見込まれる。</a:t>
            </a:r>
            <a:endParaRPr kumimoji="1" lang="en-US" altLang="ja-JP" sz="1477" dirty="0">
              <a:solidFill>
                <a:prstClr val="black"/>
              </a:solidFill>
              <a:latin typeface="Calibri"/>
              <a:ea typeface="ＭＳ Ｐゴシック" panose="020B0600070205080204" pitchFamily="50" charset="-128"/>
            </a:endParaRPr>
          </a:p>
        </p:txBody>
      </p:sp>
      <p:sp>
        <p:nvSpPr>
          <p:cNvPr id="2" name="テキスト ボックス 1"/>
          <p:cNvSpPr txBox="1"/>
          <p:nvPr/>
        </p:nvSpPr>
        <p:spPr>
          <a:xfrm>
            <a:off x="52113" y="2032635"/>
            <a:ext cx="2597186" cy="348109"/>
          </a:xfrm>
          <a:prstGeom prst="rect">
            <a:avLst/>
          </a:prstGeom>
          <a:noFill/>
        </p:spPr>
        <p:txBody>
          <a:bodyPr wrap="none" rtlCol="0">
            <a:spAutoFit/>
          </a:bodyPr>
          <a:lstStyle/>
          <a:p>
            <a:pPr defTabSz="843959"/>
            <a:r>
              <a:rPr kumimoji="1" lang="ja-JP" altLang="en-US" sz="1662" b="1" dirty="0">
                <a:solidFill>
                  <a:prstClr val="black"/>
                </a:solidFill>
                <a:latin typeface="Calibri"/>
                <a:ea typeface="ＭＳ Ｐゴシック" panose="020B0600070205080204" pitchFamily="50" charset="-128"/>
              </a:rPr>
              <a:t>＜主な対象者のイメージ＞</a:t>
            </a:r>
          </a:p>
        </p:txBody>
      </p:sp>
      <p:sp>
        <p:nvSpPr>
          <p:cNvPr id="26" name="角丸四角形 25"/>
          <p:cNvSpPr/>
          <p:nvPr/>
        </p:nvSpPr>
        <p:spPr>
          <a:xfrm>
            <a:off x="2445047" y="2535025"/>
            <a:ext cx="2320077" cy="864096"/>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defTabSz="843959"/>
            <a:r>
              <a:rPr kumimoji="1" lang="ja-JP" altLang="en-US" sz="1846" b="1" dirty="0">
                <a:solidFill>
                  <a:prstClr val="black"/>
                </a:solidFill>
                <a:latin typeface="Calibri"/>
                <a:ea typeface="ＭＳ Ｐゴシック" panose="020B0600070205080204" pitchFamily="50" charset="-128"/>
              </a:rPr>
              <a:t>ホームレス</a:t>
            </a:r>
            <a:endParaRPr kumimoji="1" lang="en-US" altLang="ja-JP" sz="1846" dirty="0">
              <a:solidFill>
                <a:prstClr val="black"/>
              </a:solidFill>
              <a:latin typeface="Calibri"/>
              <a:ea typeface="ＭＳ Ｐゴシック" panose="020B0600070205080204" pitchFamily="50" charset="-128"/>
            </a:endParaRPr>
          </a:p>
          <a:p>
            <a:pPr algn="ctr" defTabSz="843959"/>
            <a:r>
              <a:rPr kumimoji="1" lang="ja-JP" altLang="en-US" sz="1292" dirty="0">
                <a:solidFill>
                  <a:prstClr val="black"/>
                </a:solidFill>
                <a:latin typeface="Calibri"/>
                <a:ea typeface="ＭＳ Ｐゴシック" panose="020B0600070205080204" pitchFamily="50" charset="-128"/>
              </a:rPr>
              <a:t>約</a:t>
            </a:r>
            <a:r>
              <a:rPr kumimoji="1" lang="en-US" altLang="ja-JP" sz="1292" dirty="0">
                <a:solidFill>
                  <a:prstClr val="black"/>
                </a:solidFill>
                <a:latin typeface="Calibri"/>
                <a:ea typeface="ＭＳ Ｐゴシック" panose="020B0600070205080204" pitchFamily="50" charset="-128"/>
              </a:rPr>
              <a:t>0.5</a:t>
            </a:r>
            <a:r>
              <a:rPr kumimoji="1" lang="ja-JP" altLang="en-US" sz="1292" dirty="0">
                <a:solidFill>
                  <a:prstClr val="black"/>
                </a:solidFill>
                <a:latin typeface="Calibri"/>
                <a:ea typeface="ＭＳ Ｐゴシック" panose="020B0600070205080204" pitchFamily="50" charset="-128"/>
              </a:rPr>
              <a:t>万人（</a:t>
            </a:r>
            <a:r>
              <a:rPr kumimoji="1" lang="en-US" altLang="ja-JP" sz="1292" dirty="0">
                <a:solidFill>
                  <a:prstClr val="black"/>
                </a:solidFill>
                <a:latin typeface="Calibri"/>
                <a:ea typeface="ＭＳ Ｐゴシック" panose="020B0600070205080204" pitchFamily="50" charset="-128"/>
              </a:rPr>
              <a:t>H30</a:t>
            </a:r>
            <a:r>
              <a:rPr kumimoji="1" lang="ja-JP" altLang="en-US" sz="1292" dirty="0">
                <a:solidFill>
                  <a:prstClr val="black"/>
                </a:solidFill>
                <a:latin typeface="Calibri"/>
                <a:ea typeface="ＭＳ Ｐゴシック" panose="020B0600070205080204" pitchFamily="50" charset="-128"/>
              </a:rPr>
              <a:t>・ホームレスの実態に関する全国調査）</a:t>
            </a:r>
            <a:endParaRPr kumimoji="1" lang="ja-JP" altLang="en-US" sz="1662" dirty="0">
              <a:solidFill>
                <a:prstClr val="black"/>
              </a:solidFill>
              <a:latin typeface="Calibri"/>
              <a:ea typeface="ＭＳ Ｐゴシック" panose="020B0600070205080204" pitchFamily="50" charset="-128"/>
            </a:endParaRPr>
          </a:p>
        </p:txBody>
      </p:sp>
      <p:sp>
        <p:nvSpPr>
          <p:cNvPr id="29" name="角丸四角形 28"/>
          <p:cNvSpPr/>
          <p:nvPr/>
        </p:nvSpPr>
        <p:spPr>
          <a:xfrm>
            <a:off x="2425191" y="3532676"/>
            <a:ext cx="2339933" cy="96962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defTabSz="843959"/>
            <a:r>
              <a:rPr kumimoji="1" lang="ja-JP" altLang="en-US" sz="1846" b="1" dirty="0">
                <a:solidFill>
                  <a:prstClr val="black"/>
                </a:solidFill>
                <a:latin typeface="Calibri"/>
                <a:ea typeface="ＭＳ Ｐゴシック" panose="020B0600070205080204" pitchFamily="50" charset="-128"/>
              </a:rPr>
              <a:t>経済・生活問題を</a:t>
            </a:r>
            <a:endParaRPr kumimoji="1" lang="en-US" altLang="ja-JP" sz="1846" b="1" dirty="0">
              <a:solidFill>
                <a:prstClr val="black"/>
              </a:solidFill>
              <a:latin typeface="Calibri"/>
              <a:ea typeface="ＭＳ Ｐゴシック" panose="020B0600070205080204" pitchFamily="50" charset="-128"/>
            </a:endParaRPr>
          </a:p>
          <a:p>
            <a:pPr algn="ctr" defTabSz="843959"/>
            <a:r>
              <a:rPr kumimoji="1" lang="ja-JP" altLang="en-US" sz="1846" b="1" dirty="0">
                <a:solidFill>
                  <a:prstClr val="black"/>
                </a:solidFill>
                <a:latin typeface="Calibri"/>
                <a:ea typeface="ＭＳ Ｐゴシック" panose="020B0600070205080204" pitchFamily="50" charset="-128"/>
              </a:rPr>
              <a:t>原因とする自殺者</a:t>
            </a:r>
            <a:endParaRPr kumimoji="1" lang="en-US" altLang="ja-JP" sz="1846" b="1" dirty="0">
              <a:solidFill>
                <a:prstClr val="black"/>
              </a:solidFill>
              <a:latin typeface="Calibri"/>
              <a:ea typeface="ＭＳ Ｐゴシック" panose="020B0600070205080204" pitchFamily="50" charset="-128"/>
            </a:endParaRPr>
          </a:p>
          <a:p>
            <a:pPr algn="ctr" defTabSz="843959"/>
            <a:r>
              <a:rPr kumimoji="1" lang="ja-JP" altLang="en-US" sz="1292" dirty="0">
                <a:solidFill>
                  <a:prstClr val="black"/>
                </a:solidFill>
                <a:latin typeface="Calibri"/>
                <a:ea typeface="ＭＳ Ｐゴシック" panose="020B0600070205080204" pitchFamily="50" charset="-128"/>
              </a:rPr>
              <a:t>約</a:t>
            </a:r>
            <a:r>
              <a:rPr kumimoji="1" lang="en-US" altLang="ja-JP" sz="1292" dirty="0">
                <a:solidFill>
                  <a:prstClr val="black"/>
                </a:solidFill>
                <a:latin typeface="Calibri"/>
                <a:ea typeface="ＭＳ Ｐゴシック" panose="020B0600070205080204" pitchFamily="50" charset="-128"/>
              </a:rPr>
              <a:t>0.3</a:t>
            </a:r>
            <a:r>
              <a:rPr kumimoji="1" lang="ja-JP" altLang="en-US" sz="1292" dirty="0">
                <a:solidFill>
                  <a:prstClr val="black"/>
                </a:solidFill>
                <a:latin typeface="Calibri"/>
                <a:ea typeface="ＭＳ Ｐゴシック" panose="020B0600070205080204" pitchFamily="50" charset="-128"/>
              </a:rPr>
              <a:t>万人（</a:t>
            </a:r>
            <a:r>
              <a:rPr kumimoji="1" lang="en-US" altLang="ja-JP" sz="1292" dirty="0">
                <a:solidFill>
                  <a:prstClr val="black"/>
                </a:solidFill>
                <a:latin typeface="Calibri"/>
                <a:ea typeface="ＭＳ Ｐゴシック" panose="020B0600070205080204" pitchFamily="50" charset="-128"/>
              </a:rPr>
              <a:t>H29</a:t>
            </a:r>
            <a:r>
              <a:rPr kumimoji="1" lang="ja-JP" altLang="en-US" sz="1292" dirty="0">
                <a:solidFill>
                  <a:prstClr val="black"/>
                </a:solidFill>
                <a:latin typeface="Calibri"/>
                <a:ea typeface="ＭＳ Ｐゴシック" panose="020B0600070205080204" pitchFamily="50" charset="-128"/>
              </a:rPr>
              <a:t>・自殺統計）</a:t>
            </a:r>
            <a:endParaRPr kumimoji="1" lang="ja-JP" altLang="en-US" sz="1477" dirty="0">
              <a:solidFill>
                <a:prstClr val="black"/>
              </a:solidFill>
              <a:latin typeface="Calibri"/>
              <a:ea typeface="ＭＳ Ｐゴシック" panose="020B0600070205080204" pitchFamily="50" charset="-128"/>
            </a:endParaRPr>
          </a:p>
        </p:txBody>
      </p:sp>
      <p:sp>
        <p:nvSpPr>
          <p:cNvPr id="8" name="テキスト ボックス 7"/>
          <p:cNvSpPr txBox="1"/>
          <p:nvPr/>
        </p:nvSpPr>
        <p:spPr>
          <a:xfrm>
            <a:off x="1514430" y="5289612"/>
            <a:ext cx="6700848" cy="1058303"/>
          </a:xfrm>
          <a:prstGeom prst="rect">
            <a:avLst/>
          </a:prstGeom>
          <a:noFill/>
        </p:spPr>
        <p:txBody>
          <a:bodyPr wrap="square" rtlCol="0">
            <a:spAutoFit/>
          </a:bodyPr>
          <a:lstStyle/>
          <a:p>
            <a:pPr defTabSz="843959"/>
            <a:r>
              <a:rPr kumimoji="1" lang="ja-JP" altLang="en-US" sz="1846" b="1" dirty="0">
                <a:solidFill>
                  <a:prstClr val="black"/>
                </a:solidFill>
                <a:latin typeface="Calibri"/>
                <a:ea typeface="ＭＳ Ｐゴシック" panose="020B0600070205080204" pitchFamily="50" charset="-128"/>
              </a:rPr>
              <a:t>税や各種料金の滞納者、多重債務者等</a:t>
            </a:r>
            <a:endParaRPr kumimoji="1" lang="en-US" altLang="ja-JP" sz="1846" b="1" dirty="0">
              <a:solidFill>
                <a:prstClr val="black"/>
              </a:solidFill>
              <a:latin typeface="Calibri"/>
              <a:ea typeface="ＭＳ Ｐゴシック" panose="020B0600070205080204" pitchFamily="50" charset="-128"/>
            </a:endParaRPr>
          </a:p>
          <a:p>
            <a:pPr defTabSz="843959"/>
            <a:r>
              <a:rPr kumimoji="1" lang="ja-JP" altLang="en-US" sz="1477" dirty="0">
                <a:solidFill>
                  <a:prstClr val="black"/>
                </a:solidFill>
                <a:latin typeface="Calibri"/>
                <a:ea typeface="ＭＳ Ｐゴシック" panose="020B0600070205080204" pitchFamily="50" charset="-128"/>
              </a:rPr>
              <a:t>地方税滞納率　</a:t>
            </a:r>
            <a:r>
              <a:rPr kumimoji="1" lang="en-US" altLang="ja-JP" sz="1477" dirty="0">
                <a:solidFill>
                  <a:prstClr val="black"/>
                </a:solidFill>
                <a:latin typeface="Calibri"/>
                <a:ea typeface="ＭＳ Ｐゴシック" panose="020B0600070205080204" pitchFamily="50" charset="-128"/>
              </a:rPr>
              <a:t>0.8%</a:t>
            </a:r>
            <a:r>
              <a:rPr kumimoji="1" lang="ja-JP" altLang="en-US" sz="1477" dirty="0">
                <a:solidFill>
                  <a:prstClr val="black"/>
                </a:solidFill>
                <a:latin typeface="Calibri"/>
                <a:ea typeface="ＭＳ Ｐゴシック" panose="020B0600070205080204" pitchFamily="50" charset="-128"/>
              </a:rPr>
              <a:t>（</a:t>
            </a:r>
            <a:r>
              <a:rPr kumimoji="1" lang="en-US" altLang="ja-JP" sz="1477" dirty="0">
                <a:solidFill>
                  <a:prstClr val="black"/>
                </a:solidFill>
                <a:latin typeface="Calibri"/>
                <a:ea typeface="ＭＳ Ｐゴシック" panose="020B0600070205080204" pitchFamily="50" charset="-128"/>
              </a:rPr>
              <a:t>H28</a:t>
            </a:r>
            <a:r>
              <a:rPr kumimoji="1" lang="ja-JP" altLang="en-US" sz="1477" dirty="0">
                <a:solidFill>
                  <a:prstClr val="black"/>
                </a:solidFill>
                <a:latin typeface="Calibri"/>
                <a:ea typeface="ＭＳ Ｐゴシック" panose="020B0600070205080204" pitchFamily="50" charset="-128"/>
              </a:rPr>
              <a:t>・総務省統計データ）、国保保険料滞納世帯数約</a:t>
            </a:r>
            <a:r>
              <a:rPr kumimoji="1" lang="en-US" altLang="ja-JP" sz="1477" dirty="0">
                <a:solidFill>
                  <a:prstClr val="black"/>
                </a:solidFill>
                <a:latin typeface="Calibri"/>
                <a:ea typeface="ＭＳ Ｐゴシック" panose="020B0600070205080204" pitchFamily="50" charset="-128"/>
              </a:rPr>
              <a:t>289</a:t>
            </a:r>
            <a:r>
              <a:rPr kumimoji="1" lang="ja-JP" altLang="en-US" sz="1477" dirty="0">
                <a:solidFill>
                  <a:prstClr val="black"/>
                </a:solidFill>
                <a:latin typeface="Calibri"/>
                <a:ea typeface="ＭＳ Ｐゴシック" panose="020B0600070205080204" pitchFamily="50" charset="-128"/>
              </a:rPr>
              <a:t>万世帯（速報値）（</a:t>
            </a:r>
            <a:r>
              <a:rPr kumimoji="1" lang="en-US" altLang="ja-JP" sz="1477" dirty="0">
                <a:solidFill>
                  <a:prstClr val="black"/>
                </a:solidFill>
                <a:latin typeface="Calibri"/>
                <a:ea typeface="ＭＳ Ｐゴシック" panose="020B0600070205080204" pitchFamily="50" charset="-128"/>
              </a:rPr>
              <a:t>H29</a:t>
            </a:r>
            <a:r>
              <a:rPr kumimoji="1" lang="ja-JP" altLang="en-US" sz="1477" dirty="0">
                <a:solidFill>
                  <a:prstClr val="black"/>
                </a:solidFill>
                <a:latin typeface="Calibri"/>
                <a:ea typeface="ＭＳ Ｐゴシック" panose="020B0600070205080204" pitchFamily="50" charset="-128"/>
              </a:rPr>
              <a:t>・ 厚生労働省保険局国民健康保険課調べ ）、無担保無保証借入</a:t>
            </a:r>
            <a:r>
              <a:rPr kumimoji="1" lang="en-US" altLang="ja-JP" sz="1477" dirty="0">
                <a:solidFill>
                  <a:prstClr val="black"/>
                </a:solidFill>
                <a:latin typeface="Calibri"/>
                <a:ea typeface="ＭＳ Ｐゴシック" panose="020B0600070205080204" pitchFamily="50" charset="-128"/>
              </a:rPr>
              <a:t>3</a:t>
            </a:r>
            <a:r>
              <a:rPr kumimoji="1" lang="ja-JP" altLang="en-US" sz="1477" dirty="0">
                <a:solidFill>
                  <a:prstClr val="black"/>
                </a:solidFill>
                <a:latin typeface="Calibri"/>
                <a:ea typeface="ＭＳ Ｐゴシック" panose="020B0600070205080204" pitchFamily="50" charset="-128"/>
              </a:rPr>
              <a:t>件以上の者　約</a:t>
            </a:r>
            <a:r>
              <a:rPr kumimoji="1" lang="en-US" altLang="ja-JP" sz="1477" dirty="0">
                <a:solidFill>
                  <a:prstClr val="black"/>
                </a:solidFill>
                <a:latin typeface="Calibri"/>
                <a:ea typeface="ＭＳ Ｐゴシック" panose="020B0600070205080204" pitchFamily="50" charset="-128"/>
              </a:rPr>
              <a:t>117</a:t>
            </a:r>
            <a:r>
              <a:rPr kumimoji="1" lang="ja-JP" altLang="en-US" sz="1477" dirty="0">
                <a:solidFill>
                  <a:prstClr val="black"/>
                </a:solidFill>
                <a:latin typeface="Calibri"/>
                <a:ea typeface="ＭＳ Ｐゴシック" panose="020B0600070205080204" pitchFamily="50" charset="-128"/>
              </a:rPr>
              <a:t>万人（</a:t>
            </a:r>
            <a:r>
              <a:rPr kumimoji="1" lang="en-US" altLang="ja-JP" sz="1477" dirty="0">
                <a:solidFill>
                  <a:prstClr val="black"/>
                </a:solidFill>
                <a:latin typeface="Calibri"/>
                <a:ea typeface="ＭＳ Ｐゴシック" panose="020B0600070205080204" pitchFamily="50" charset="-128"/>
              </a:rPr>
              <a:t>H30.8</a:t>
            </a:r>
            <a:r>
              <a:rPr kumimoji="1" lang="ja-JP" altLang="en-US" sz="1477" dirty="0">
                <a:solidFill>
                  <a:prstClr val="black"/>
                </a:solidFill>
                <a:latin typeface="Calibri"/>
                <a:ea typeface="ＭＳ Ｐゴシック" panose="020B0600070205080204" pitchFamily="50" charset="-128"/>
              </a:rPr>
              <a:t>末現在・（株）日本信用情報機構統計データ ）</a:t>
            </a:r>
            <a:endParaRPr kumimoji="1" lang="ja-JP" altLang="en-US" sz="1662" dirty="0">
              <a:solidFill>
                <a:prstClr val="black"/>
              </a:solidFill>
              <a:latin typeface="Calibri"/>
              <a:ea typeface="ＭＳ Ｐゴシック" panose="020B0600070205080204" pitchFamily="50" charset="-128"/>
            </a:endParaRPr>
          </a:p>
        </p:txBody>
      </p:sp>
      <p:sp>
        <p:nvSpPr>
          <p:cNvPr id="4" name="テキスト ボックス 3"/>
          <p:cNvSpPr txBox="1"/>
          <p:nvPr/>
        </p:nvSpPr>
        <p:spPr>
          <a:xfrm>
            <a:off x="6445519" y="2025566"/>
            <a:ext cx="1917513" cy="291170"/>
          </a:xfrm>
          <a:prstGeom prst="rect">
            <a:avLst/>
          </a:prstGeom>
          <a:noFill/>
        </p:spPr>
        <p:txBody>
          <a:bodyPr wrap="none" rtlCol="0">
            <a:spAutoFit/>
          </a:bodyPr>
          <a:lstStyle/>
          <a:p>
            <a:pPr defTabSz="843959"/>
            <a:r>
              <a:rPr kumimoji="1" lang="en-US" altLang="ja-JP" sz="1292" dirty="0">
                <a:solidFill>
                  <a:prstClr val="black"/>
                </a:solidFill>
                <a:latin typeface="Calibri"/>
                <a:ea typeface="ＭＳ Ｐゴシック" panose="020B0600070205080204" pitchFamily="50" charset="-128"/>
              </a:rPr>
              <a:t>※</a:t>
            </a:r>
            <a:r>
              <a:rPr kumimoji="1" lang="ja-JP" altLang="en-US" sz="1292" dirty="0">
                <a:solidFill>
                  <a:prstClr val="black"/>
                </a:solidFill>
                <a:latin typeface="Calibri"/>
                <a:ea typeface="ＭＳ Ｐゴシック" panose="020B0600070205080204" pitchFamily="50" charset="-128"/>
              </a:rPr>
              <a:t>それぞれは重複もある</a:t>
            </a:r>
          </a:p>
        </p:txBody>
      </p:sp>
      <p:sp>
        <p:nvSpPr>
          <p:cNvPr id="20" name="Text Box 15"/>
          <p:cNvSpPr txBox="1">
            <a:spLocks noChangeArrowheads="1"/>
          </p:cNvSpPr>
          <p:nvPr/>
        </p:nvSpPr>
        <p:spPr bwMode="auto">
          <a:xfrm>
            <a:off x="87502" y="6542006"/>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2"/>
          </p:nvPr>
        </p:nvSpPr>
        <p:spPr>
          <a:xfrm>
            <a:off x="7021832" y="6519468"/>
            <a:ext cx="2133600" cy="365125"/>
          </a:xfrm>
        </p:spPr>
        <p:txBody>
          <a:bodyPr/>
          <a:lstStyle/>
          <a:p>
            <a:fld id="{32927FFD-3D24-4EC2-AEC8-E83A8D96C0AC}" type="slidenum">
              <a:rPr lang="ja-JP" altLang="en-US" smtClean="0">
                <a:solidFill>
                  <a:prstClr val="black">
                    <a:tint val="75000"/>
                  </a:prstClr>
                </a:solidFill>
              </a:rPr>
              <a:pPr/>
              <a:t>56</a:t>
            </a:fld>
            <a:endParaRPr lang="ja-JP" altLang="en-US" dirty="0">
              <a:solidFill>
                <a:prstClr val="black">
                  <a:tint val="75000"/>
                </a:prstClr>
              </a:solidFill>
            </a:endParaRPr>
          </a:p>
        </p:txBody>
      </p:sp>
    </p:spTree>
    <p:extLst>
      <p:ext uri="{BB962C8B-B14F-4D97-AF65-F5344CB8AC3E}">
        <p14:creationId xmlns:p14="http://schemas.microsoft.com/office/powerpoint/2010/main" val="2949871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p:cNvSpPr/>
          <p:nvPr/>
        </p:nvSpPr>
        <p:spPr>
          <a:xfrm>
            <a:off x="353741" y="6322732"/>
            <a:ext cx="8550117" cy="246040"/>
          </a:xfrm>
          <a:prstGeom prst="rect">
            <a:avLst/>
          </a:prstGeom>
          <a:solidFill>
            <a:srgbClr val="FFFFCC">
              <a:alpha val="50000"/>
            </a:srgbClr>
          </a:solidFill>
          <a:ln w="50800" cmpd="thickThi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endParaRPr kumimoji="1" lang="ja-JP" altLang="en-US" sz="1662" dirty="0">
              <a:solidFill>
                <a:prstClr val="white"/>
              </a:solidFill>
              <a:latin typeface="Calibri"/>
              <a:ea typeface="ＭＳ Ｐゴシック" panose="020B0600070205080204" pitchFamily="50" charset="-128"/>
            </a:endParaRPr>
          </a:p>
        </p:txBody>
      </p:sp>
      <p:sp>
        <p:nvSpPr>
          <p:cNvPr id="59" name="正方形/長方形 58"/>
          <p:cNvSpPr/>
          <p:nvPr/>
        </p:nvSpPr>
        <p:spPr>
          <a:xfrm>
            <a:off x="3645709" y="5741192"/>
            <a:ext cx="5310468" cy="503409"/>
          </a:xfrm>
          <a:prstGeom prst="rect">
            <a:avLst/>
          </a:prstGeom>
          <a:solidFill>
            <a:schemeClr val="tx2">
              <a:lumMod val="20000"/>
              <a:lumOff val="80000"/>
              <a:alpha val="21176"/>
            </a:schemeClr>
          </a:solidFill>
          <a:ln w="5080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endParaRPr kumimoji="1" lang="ja-JP" altLang="en-US" sz="1662" dirty="0">
              <a:solidFill>
                <a:prstClr val="white"/>
              </a:solidFill>
              <a:latin typeface="Calibri"/>
              <a:ea typeface="ＭＳ Ｐゴシック" panose="020B0600070205080204" pitchFamily="50" charset="-128"/>
            </a:endParaRPr>
          </a:p>
        </p:txBody>
      </p:sp>
      <p:sp>
        <p:nvSpPr>
          <p:cNvPr id="120" name="正方形/長方形 119"/>
          <p:cNvSpPr/>
          <p:nvPr/>
        </p:nvSpPr>
        <p:spPr>
          <a:xfrm>
            <a:off x="3637253" y="4134810"/>
            <a:ext cx="5319007" cy="674486"/>
          </a:xfrm>
          <a:prstGeom prst="rect">
            <a:avLst/>
          </a:prstGeom>
          <a:solidFill>
            <a:schemeClr val="tx2">
              <a:lumMod val="20000"/>
              <a:lumOff val="80000"/>
              <a:alpha val="21176"/>
            </a:schemeClr>
          </a:solidFill>
          <a:ln w="5080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endParaRPr kumimoji="1" lang="ja-JP" altLang="en-US" sz="1662" dirty="0">
              <a:solidFill>
                <a:prstClr val="white"/>
              </a:solidFill>
              <a:latin typeface="Calibri"/>
              <a:ea typeface="ＭＳ Ｐゴシック" panose="020B0600070205080204" pitchFamily="50" charset="-128"/>
            </a:endParaRPr>
          </a:p>
        </p:txBody>
      </p:sp>
      <p:sp>
        <p:nvSpPr>
          <p:cNvPr id="55" name="正方形/長方形 54"/>
          <p:cNvSpPr/>
          <p:nvPr/>
        </p:nvSpPr>
        <p:spPr>
          <a:xfrm>
            <a:off x="3651735" y="911796"/>
            <a:ext cx="5308241" cy="606901"/>
          </a:xfrm>
          <a:prstGeom prst="rect">
            <a:avLst/>
          </a:prstGeom>
          <a:solidFill>
            <a:schemeClr val="tx2">
              <a:lumMod val="20000"/>
              <a:lumOff val="80000"/>
              <a:alpha val="21176"/>
            </a:schemeClr>
          </a:solidFill>
          <a:ln w="5080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endParaRPr kumimoji="1" lang="ja-JP" altLang="en-US" sz="1662" dirty="0">
              <a:solidFill>
                <a:prstClr val="white"/>
              </a:solidFill>
              <a:latin typeface="Calibri"/>
              <a:ea typeface="ＭＳ Ｐゴシック" panose="020B0600070205080204" pitchFamily="50" charset="-128"/>
            </a:endParaRPr>
          </a:p>
        </p:txBody>
      </p:sp>
      <p:cxnSp>
        <p:nvCxnSpPr>
          <p:cNvPr id="23" name="直線コネクタ 22"/>
          <p:cNvCxnSpPr/>
          <p:nvPr/>
        </p:nvCxnSpPr>
        <p:spPr>
          <a:xfrm>
            <a:off x="2873143" y="3348060"/>
            <a:ext cx="328123" cy="4603"/>
          </a:xfrm>
          <a:prstGeom prst="line">
            <a:avLst/>
          </a:prstGeom>
          <a:ln w="76200">
            <a:solidFill>
              <a:schemeClr val="tx1">
                <a:lumMod val="85000"/>
                <a:lumOff val="15000"/>
              </a:schemeClr>
            </a:solidFill>
            <a:tailEnd type="none"/>
          </a:ln>
          <a:effectLst/>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3637346" y="1622197"/>
            <a:ext cx="5309681" cy="1652293"/>
          </a:xfrm>
          <a:prstGeom prst="rect">
            <a:avLst/>
          </a:prstGeom>
          <a:solidFill>
            <a:schemeClr val="tx2">
              <a:lumMod val="20000"/>
              <a:lumOff val="80000"/>
              <a:alpha val="21176"/>
            </a:schemeClr>
          </a:solidFill>
          <a:ln w="5080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endParaRPr kumimoji="1" lang="ja-JP" altLang="en-US" sz="1662" dirty="0">
              <a:solidFill>
                <a:prstClr val="white"/>
              </a:solidFill>
              <a:latin typeface="Calibri"/>
              <a:ea typeface="ＭＳ Ｐゴシック" panose="020B0600070205080204" pitchFamily="50" charset="-128"/>
            </a:endParaRPr>
          </a:p>
        </p:txBody>
      </p:sp>
      <p:sp>
        <p:nvSpPr>
          <p:cNvPr id="122" name="正方形/長方形 121"/>
          <p:cNvSpPr/>
          <p:nvPr/>
        </p:nvSpPr>
        <p:spPr>
          <a:xfrm>
            <a:off x="3635170" y="4935755"/>
            <a:ext cx="5321113" cy="725176"/>
          </a:xfrm>
          <a:prstGeom prst="rect">
            <a:avLst/>
          </a:prstGeom>
          <a:solidFill>
            <a:schemeClr val="tx2">
              <a:lumMod val="20000"/>
              <a:lumOff val="80000"/>
              <a:alpha val="21176"/>
            </a:schemeClr>
          </a:solidFill>
          <a:ln w="5080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endParaRPr kumimoji="1" lang="ja-JP" altLang="en-US" sz="1662" dirty="0">
              <a:solidFill>
                <a:prstClr val="white"/>
              </a:solidFill>
              <a:latin typeface="Calibri"/>
              <a:ea typeface="ＭＳ Ｐゴシック" panose="020B0600070205080204" pitchFamily="50" charset="-128"/>
            </a:endParaRPr>
          </a:p>
        </p:txBody>
      </p:sp>
      <p:sp>
        <p:nvSpPr>
          <p:cNvPr id="121" name="正方形/長方形 120"/>
          <p:cNvSpPr/>
          <p:nvPr/>
        </p:nvSpPr>
        <p:spPr>
          <a:xfrm>
            <a:off x="3646290" y="3332454"/>
            <a:ext cx="5300647" cy="720992"/>
          </a:xfrm>
          <a:prstGeom prst="rect">
            <a:avLst/>
          </a:prstGeom>
          <a:solidFill>
            <a:schemeClr val="tx2">
              <a:lumMod val="20000"/>
              <a:lumOff val="80000"/>
              <a:alpha val="21176"/>
            </a:schemeClr>
          </a:solidFill>
          <a:ln w="5080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endParaRPr kumimoji="1" lang="ja-JP" altLang="en-US" sz="1662" dirty="0">
              <a:solidFill>
                <a:prstClr val="white"/>
              </a:solidFill>
              <a:latin typeface="Calibri"/>
              <a:ea typeface="ＭＳ Ｐゴシック" panose="020B0600070205080204" pitchFamily="50" charset="-128"/>
            </a:endParaRPr>
          </a:p>
        </p:txBody>
      </p:sp>
      <p:cxnSp>
        <p:nvCxnSpPr>
          <p:cNvPr id="117" name="直線コネクタ 116"/>
          <p:cNvCxnSpPr/>
          <p:nvPr/>
        </p:nvCxnSpPr>
        <p:spPr>
          <a:xfrm flipV="1">
            <a:off x="3170780" y="5360564"/>
            <a:ext cx="1662108" cy="13377"/>
          </a:xfrm>
          <a:prstGeom prst="line">
            <a:avLst/>
          </a:prstGeom>
          <a:ln w="76200">
            <a:solidFill>
              <a:schemeClr val="tx1">
                <a:lumMod val="85000"/>
                <a:lumOff val="15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flipV="1">
            <a:off x="3170781" y="3747994"/>
            <a:ext cx="1662108" cy="26488"/>
          </a:xfrm>
          <a:prstGeom prst="line">
            <a:avLst/>
          </a:prstGeom>
          <a:ln w="76200">
            <a:solidFill>
              <a:schemeClr val="tx1">
                <a:lumMod val="85000"/>
                <a:lumOff val="15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3166790" y="6044214"/>
            <a:ext cx="1645651" cy="3664"/>
          </a:xfrm>
          <a:prstGeom prst="line">
            <a:avLst/>
          </a:prstGeom>
          <a:ln w="76200">
            <a:solidFill>
              <a:schemeClr val="tx1">
                <a:lumMod val="85000"/>
                <a:lumOff val="15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V="1">
            <a:off x="3169704" y="1932159"/>
            <a:ext cx="1662108" cy="7205"/>
          </a:xfrm>
          <a:prstGeom prst="line">
            <a:avLst/>
          </a:prstGeom>
          <a:ln w="76200">
            <a:solidFill>
              <a:schemeClr val="tx1">
                <a:lumMod val="85000"/>
                <a:lumOff val="15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170781" y="2943870"/>
            <a:ext cx="1662108" cy="3811"/>
          </a:xfrm>
          <a:prstGeom prst="line">
            <a:avLst/>
          </a:prstGeom>
          <a:ln w="76200">
            <a:solidFill>
              <a:schemeClr val="tx1">
                <a:lumMod val="85000"/>
                <a:lumOff val="15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487369" y="1177464"/>
            <a:ext cx="2412144" cy="4542842"/>
          </a:xfrm>
          <a:prstGeom prst="rect">
            <a:avLst/>
          </a:prstGeom>
          <a:solidFill>
            <a:srgbClr val="FFFFCC">
              <a:alpha val="50000"/>
            </a:srgbClr>
          </a:solidFill>
          <a:ln w="50800" cmpd="thickThi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endParaRPr kumimoji="1" lang="ja-JP" altLang="en-US" sz="1662" dirty="0">
              <a:solidFill>
                <a:prstClr val="white"/>
              </a:solidFill>
              <a:latin typeface="Calibri"/>
              <a:ea typeface="ＭＳ Ｐゴシック" panose="020B0600070205080204" pitchFamily="50" charset="-128"/>
            </a:endParaRPr>
          </a:p>
        </p:txBody>
      </p:sp>
      <p:cxnSp>
        <p:nvCxnSpPr>
          <p:cNvPr id="14" name="直線コネクタ 13"/>
          <p:cNvCxnSpPr/>
          <p:nvPr/>
        </p:nvCxnSpPr>
        <p:spPr>
          <a:xfrm flipV="1">
            <a:off x="3139154" y="1181820"/>
            <a:ext cx="12005" cy="4904412"/>
          </a:xfrm>
          <a:prstGeom prst="line">
            <a:avLst/>
          </a:prstGeom>
          <a:ln w="76200">
            <a:solidFill>
              <a:schemeClr val="tx1">
                <a:lumMod val="85000"/>
                <a:lumOff val="15000"/>
              </a:schemeClr>
            </a:solidFill>
            <a:tailEnd type="none"/>
          </a:ln>
          <a:effectLst/>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794788" y="2285311"/>
            <a:ext cx="4051933" cy="556203"/>
          </a:xfrm>
          <a:prstGeom prst="rect">
            <a:avLst/>
          </a:prstGeom>
          <a:noFill/>
        </p:spPr>
        <p:txBody>
          <a:bodyPr wrap="square" lIns="63143" tIns="31572" rIns="63143" bIns="31572" rtlCol="0">
            <a:spAutoFit/>
          </a:bodyPr>
          <a:lstStyle/>
          <a:p>
            <a:pPr marL="118397" indent="-118397" defTabSz="843756" fontAlgn="base">
              <a:spcBef>
                <a:spcPct val="0"/>
              </a:spcBef>
              <a:spcAft>
                <a:spcPct val="0"/>
              </a:spcAft>
              <a:defRPr/>
            </a:pPr>
            <a:r>
              <a:rPr kumimoji="1" lang="ja-JP" altLang="en-US" sz="1200" b="1" u="sng" dirty="0">
                <a:solidFill>
                  <a:prstClr val="black"/>
                </a:solidFill>
                <a:latin typeface="HGPｺﾞｼｯｸM" pitchFamily="50" charset="-128"/>
                <a:ea typeface="HGPｺﾞｼｯｸM" pitchFamily="50" charset="-128"/>
              </a:rPr>
              <a:t>◆認定就労訓練事業　（いわゆる「中間的就労」）</a:t>
            </a:r>
            <a:endParaRPr kumimoji="1" lang="en-US" altLang="ja-JP" sz="1200" b="1" u="sng" dirty="0">
              <a:solidFill>
                <a:prstClr val="black"/>
              </a:solidFill>
              <a:latin typeface="HGPｺﾞｼｯｸM" pitchFamily="50" charset="-128"/>
              <a:ea typeface="HGPｺﾞｼｯｸM" pitchFamily="50" charset="-128"/>
            </a:endParaRPr>
          </a:p>
          <a:p>
            <a:pPr marL="118397" defTabSz="843756" fontAlgn="base">
              <a:lnSpc>
                <a:spcPts val="1200"/>
              </a:lnSpc>
              <a:spcBef>
                <a:spcPct val="0"/>
              </a:spcBef>
              <a:spcAft>
                <a:spcPct val="0"/>
              </a:spcAft>
              <a:defRPr/>
            </a:pPr>
            <a:r>
              <a:rPr kumimoji="1" lang="ja-JP" altLang="en-US" sz="1015" dirty="0">
                <a:solidFill>
                  <a:prstClr val="black"/>
                </a:solidFill>
                <a:latin typeface="HGPｺﾞｼｯｸM" pitchFamily="50" charset="-128"/>
                <a:ea typeface="HGPｺﾞｼｯｸM" pitchFamily="50" charset="-128"/>
              </a:rPr>
              <a:t>・直ちに一般就労が困難な者に対する支援付きの就労の場の育成（社会福祉法人等の自主事業について都道府県等が認定する制度）</a:t>
            </a:r>
            <a:endParaRPr kumimoji="1" lang="en-US" altLang="ja-JP" sz="1015" dirty="0">
              <a:solidFill>
                <a:prstClr val="black"/>
              </a:solidFill>
              <a:latin typeface="HGPｺﾞｼｯｸM" pitchFamily="50" charset="-128"/>
              <a:ea typeface="HGPｺﾞｼｯｸM" pitchFamily="50" charset="-128"/>
            </a:endParaRPr>
          </a:p>
        </p:txBody>
      </p:sp>
      <p:sp>
        <p:nvSpPr>
          <p:cNvPr id="45" name="テキスト ボックス 44"/>
          <p:cNvSpPr txBox="1"/>
          <p:nvPr/>
        </p:nvSpPr>
        <p:spPr>
          <a:xfrm>
            <a:off x="4863723" y="4182963"/>
            <a:ext cx="4030993" cy="560820"/>
          </a:xfrm>
          <a:prstGeom prst="rect">
            <a:avLst/>
          </a:prstGeom>
          <a:noFill/>
        </p:spPr>
        <p:txBody>
          <a:bodyPr wrap="square" lIns="63143" tIns="31572" rIns="63143" bIns="31572" rtlCol="0">
            <a:spAutoFit/>
          </a:bodyPr>
          <a:lstStyle/>
          <a:p>
            <a:pPr marL="118397" indent="-118397" defTabSz="843756" fontAlgn="base">
              <a:spcBef>
                <a:spcPct val="0"/>
              </a:spcBef>
              <a:spcAft>
                <a:spcPct val="0"/>
              </a:spcAft>
              <a:defRPr/>
            </a:pPr>
            <a:r>
              <a:rPr kumimoji="1" lang="ja-JP" altLang="en-US" sz="1200" b="1" u="sng" dirty="0">
                <a:solidFill>
                  <a:prstClr val="black"/>
                </a:solidFill>
                <a:latin typeface="HGPｺﾞｼｯｸM" pitchFamily="50" charset="-128"/>
                <a:ea typeface="HGPｺﾞｼｯｸM" pitchFamily="50" charset="-128"/>
              </a:rPr>
              <a:t>◆家計改善支援事業</a:t>
            </a:r>
            <a:endParaRPr kumimoji="1" lang="en-US" altLang="ja-JP" sz="1200" b="1" u="sng" dirty="0">
              <a:solidFill>
                <a:prstClr val="black"/>
              </a:solidFill>
              <a:latin typeface="HGPｺﾞｼｯｸM" pitchFamily="50" charset="-128"/>
              <a:ea typeface="HGPｺﾞｼｯｸM" pitchFamily="50" charset="-128"/>
            </a:endParaRPr>
          </a:p>
          <a:p>
            <a:pPr marL="118397" indent="-118397" defTabSz="843756" fontAlgn="base">
              <a:spcBef>
                <a:spcPct val="0"/>
              </a:spcBef>
              <a:spcAft>
                <a:spcPct val="0"/>
              </a:spcAft>
              <a:defRPr/>
            </a:pPr>
            <a:r>
              <a:rPr kumimoji="1" lang="ja-JP" altLang="en-US" sz="1015" dirty="0">
                <a:solidFill>
                  <a:prstClr val="black"/>
                </a:solidFill>
                <a:latin typeface="HGPｺﾞｼｯｸM" pitchFamily="50" charset="-128"/>
                <a:ea typeface="HGPｺﾞｼｯｸM" pitchFamily="50" charset="-128"/>
              </a:rPr>
              <a:t>・家計の状況を「見える化」するなど家計の状況を把握することや利用者の</a:t>
            </a:r>
            <a:endParaRPr kumimoji="1" lang="en-US" altLang="ja-JP" sz="1015" dirty="0">
              <a:solidFill>
                <a:prstClr val="black"/>
              </a:solidFill>
              <a:latin typeface="HGPｺﾞｼｯｸM" pitchFamily="50" charset="-128"/>
              <a:ea typeface="HGPｺﾞｼｯｸM" pitchFamily="50" charset="-128"/>
            </a:endParaRPr>
          </a:p>
          <a:p>
            <a:pPr marL="118397" indent="-118397" defTabSz="843756" fontAlgn="base">
              <a:spcBef>
                <a:spcPct val="0"/>
              </a:spcBef>
              <a:spcAft>
                <a:spcPct val="0"/>
              </a:spcAft>
              <a:defRPr/>
            </a:pPr>
            <a:r>
              <a:rPr kumimoji="1" lang="ja-JP" altLang="en-US" sz="1015" dirty="0">
                <a:solidFill>
                  <a:prstClr val="black"/>
                </a:solidFill>
                <a:latin typeface="HGPｺﾞｼｯｸM" pitchFamily="50" charset="-128"/>
                <a:ea typeface="HGPｺﾞｼｯｸM" pitchFamily="50" charset="-128"/>
              </a:rPr>
              <a:t>家計の改善の意欲を高めるための支援（貸付のあっせん等を含む）　　</a:t>
            </a:r>
            <a:endParaRPr kumimoji="1" lang="en-US" altLang="ja-JP" sz="1015" dirty="0">
              <a:solidFill>
                <a:prstClr val="black"/>
              </a:solidFill>
              <a:latin typeface="HGPｺﾞｼｯｸM" pitchFamily="50" charset="-128"/>
              <a:ea typeface="HGPｺﾞｼｯｸM" pitchFamily="50" charset="-128"/>
            </a:endParaRPr>
          </a:p>
        </p:txBody>
      </p:sp>
      <p:sp>
        <p:nvSpPr>
          <p:cNvPr id="54" name="テキスト ボックス 53"/>
          <p:cNvSpPr txBox="1"/>
          <p:nvPr/>
        </p:nvSpPr>
        <p:spPr>
          <a:xfrm>
            <a:off x="4840704" y="947799"/>
            <a:ext cx="3543729" cy="525425"/>
          </a:xfrm>
          <a:prstGeom prst="rect">
            <a:avLst/>
          </a:prstGeom>
          <a:noFill/>
        </p:spPr>
        <p:txBody>
          <a:bodyPr wrap="square" lIns="63143" tIns="31572" rIns="63143" bIns="31572" rtlCol="0">
            <a:spAutoFit/>
          </a:bodyPr>
          <a:lstStyle/>
          <a:p>
            <a:pPr marL="118397" indent="-118397" defTabSz="843756" fontAlgn="base">
              <a:lnSpc>
                <a:spcPts val="1846"/>
              </a:lnSpc>
              <a:spcBef>
                <a:spcPct val="0"/>
              </a:spcBef>
              <a:spcAft>
                <a:spcPct val="0"/>
              </a:spcAft>
              <a:defRPr/>
            </a:pPr>
            <a:r>
              <a:rPr kumimoji="1" lang="ja-JP" altLang="en-US" sz="1200" b="1" u="sng" dirty="0">
                <a:solidFill>
                  <a:prstClr val="black"/>
                </a:solidFill>
                <a:latin typeface="HGPｺﾞｼｯｸM" pitchFamily="50" charset="-128"/>
                <a:ea typeface="HGPｺﾞｼｯｸM" pitchFamily="50" charset="-128"/>
              </a:rPr>
              <a:t>◆</a:t>
            </a:r>
            <a:r>
              <a:rPr kumimoji="1" lang="ja-JP" altLang="en-US" sz="1200" b="1" u="sng" spc="-138" dirty="0">
                <a:solidFill>
                  <a:prstClr val="black"/>
                </a:solidFill>
                <a:latin typeface="HGPｺﾞｼｯｸM" pitchFamily="50" charset="-128"/>
                <a:ea typeface="HGPｺﾞｼｯｸM" pitchFamily="50" charset="-128"/>
              </a:rPr>
              <a:t>住居確保給付金</a:t>
            </a:r>
            <a:r>
              <a:rPr kumimoji="1" lang="ja-JP" altLang="en-US" sz="1200" b="1" u="sng" dirty="0">
                <a:solidFill>
                  <a:prstClr val="black"/>
                </a:solidFill>
                <a:latin typeface="HGPｺﾞｼｯｸM" pitchFamily="50" charset="-128"/>
                <a:ea typeface="HGPｺﾞｼｯｸM" pitchFamily="50" charset="-128"/>
              </a:rPr>
              <a:t>の支給</a:t>
            </a:r>
            <a:endParaRPr kumimoji="1" lang="en-US" altLang="ja-JP" sz="1200" b="1" u="sng" dirty="0">
              <a:solidFill>
                <a:prstClr val="black"/>
              </a:solidFill>
              <a:latin typeface="HGPｺﾞｼｯｸM" pitchFamily="50" charset="-128"/>
              <a:ea typeface="HGPｺﾞｼｯｸM" pitchFamily="50" charset="-128"/>
            </a:endParaRPr>
          </a:p>
          <a:p>
            <a:pPr marL="118397" indent="-118397" defTabSz="843756" fontAlgn="base">
              <a:lnSpc>
                <a:spcPts val="1846"/>
              </a:lnSpc>
              <a:spcBef>
                <a:spcPct val="0"/>
              </a:spcBef>
              <a:spcAft>
                <a:spcPct val="0"/>
              </a:spcAft>
              <a:defRPr/>
            </a:pPr>
            <a:r>
              <a:rPr kumimoji="1" lang="ja-JP" altLang="en-US" sz="1015" dirty="0">
                <a:solidFill>
                  <a:prstClr val="black"/>
                </a:solidFill>
                <a:latin typeface="HGPｺﾞｼｯｸM" pitchFamily="50" charset="-128"/>
                <a:ea typeface="HGPｺﾞｼｯｸM" pitchFamily="50" charset="-128"/>
              </a:rPr>
              <a:t>・就職活動を支えるため家賃費用を有期で給付</a:t>
            </a:r>
            <a:r>
              <a:rPr kumimoji="1" lang="ja-JP" altLang="en-US" sz="1108" dirty="0">
                <a:solidFill>
                  <a:prstClr val="black"/>
                </a:solidFill>
                <a:effectLst>
                  <a:outerShdw blurRad="38100" dist="38100" dir="2700000" algn="tl">
                    <a:srgbClr val="000000">
                      <a:alpha val="43137"/>
                    </a:srgbClr>
                  </a:outerShdw>
                </a:effectLst>
                <a:latin typeface="HGPｺﾞｼｯｸM" pitchFamily="50" charset="-128"/>
                <a:ea typeface="HGPｺﾞｼｯｸM" pitchFamily="50" charset="-128"/>
              </a:rPr>
              <a:t>　</a:t>
            </a:r>
            <a:r>
              <a:rPr kumimoji="1" lang="ja-JP" altLang="en-US" sz="1108" b="1" dirty="0">
                <a:solidFill>
                  <a:prstClr val="black"/>
                </a:solidFill>
                <a:effectLst>
                  <a:outerShdw blurRad="38100" dist="38100" dir="2700000" algn="tl">
                    <a:srgbClr val="000000">
                      <a:alpha val="43137"/>
                    </a:srgbClr>
                  </a:outerShdw>
                </a:effectLst>
                <a:latin typeface="HGPｺﾞｼｯｸM" pitchFamily="50" charset="-128"/>
                <a:ea typeface="HGPｺﾞｼｯｸM" pitchFamily="50" charset="-128"/>
              </a:rPr>
              <a:t>　</a:t>
            </a:r>
            <a:endParaRPr kumimoji="1" lang="en-US" altLang="ja-JP" sz="1108" b="1" dirty="0">
              <a:solidFill>
                <a:prstClr val="black"/>
              </a:solidFill>
              <a:effectLst>
                <a:outerShdw blurRad="38100" dist="38100" dir="2700000" algn="tl">
                  <a:srgbClr val="000000">
                    <a:alpha val="43137"/>
                  </a:srgbClr>
                </a:outerShdw>
              </a:effectLst>
              <a:latin typeface="HGPｺﾞｼｯｸM" pitchFamily="50" charset="-128"/>
              <a:ea typeface="HGPｺﾞｼｯｸM" pitchFamily="50" charset="-128"/>
            </a:endParaRPr>
          </a:p>
        </p:txBody>
      </p:sp>
      <p:sp>
        <p:nvSpPr>
          <p:cNvPr id="62" name="テキスト ボックス 61"/>
          <p:cNvSpPr txBox="1"/>
          <p:nvPr/>
        </p:nvSpPr>
        <p:spPr>
          <a:xfrm>
            <a:off x="4858871" y="4954134"/>
            <a:ext cx="4735849" cy="717016"/>
          </a:xfrm>
          <a:prstGeom prst="rect">
            <a:avLst/>
          </a:prstGeom>
          <a:noFill/>
        </p:spPr>
        <p:txBody>
          <a:bodyPr wrap="square" lIns="63143" tIns="31572" rIns="63143" bIns="31572" rtlCol="0">
            <a:spAutoFit/>
          </a:bodyPr>
          <a:lstStyle/>
          <a:p>
            <a:pPr marL="118397" indent="-118397" defTabSz="843756" fontAlgn="base">
              <a:spcBef>
                <a:spcPct val="0"/>
              </a:spcBef>
              <a:spcAft>
                <a:spcPct val="0"/>
              </a:spcAft>
              <a:defRPr/>
            </a:pPr>
            <a:r>
              <a:rPr kumimoji="1" lang="ja-JP" altLang="en-US" sz="1200" b="1" u="sng" dirty="0">
                <a:solidFill>
                  <a:prstClr val="black"/>
                </a:solidFill>
                <a:latin typeface="HGPｺﾞｼｯｸM" pitchFamily="50" charset="-128"/>
                <a:ea typeface="HGPｺﾞｼｯｸM" pitchFamily="50" charset="-128"/>
              </a:rPr>
              <a:t>◆子どもの学習・生活支援事業</a:t>
            </a:r>
            <a:endParaRPr kumimoji="1" lang="en-US" altLang="ja-JP" sz="1200" b="1" u="sng" dirty="0">
              <a:solidFill>
                <a:prstClr val="black"/>
              </a:solidFill>
              <a:latin typeface="HGPｺﾞｼｯｸM" pitchFamily="50" charset="-128"/>
              <a:ea typeface="HGPｺﾞｼｯｸM" pitchFamily="50" charset="-128"/>
            </a:endParaRPr>
          </a:p>
          <a:p>
            <a:pPr marL="167033" indent="-167033" defTabSz="843756" fontAlgn="base">
              <a:spcBef>
                <a:spcPct val="0"/>
              </a:spcBef>
              <a:spcAft>
                <a:spcPct val="0"/>
              </a:spcAft>
              <a:defRPr/>
            </a:pPr>
            <a:r>
              <a:rPr kumimoji="1" lang="ja-JP" altLang="en-US" sz="1015" dirty="0">
                <a:solidFill>
                  <a:prstClr val="black"/>
                </a:solidFill>
                <a:latin typeface="HGPｺﾞｼｯｸM" pitchFamily="50" charset="-128"/>
                <a:ea typeface="HGPｺﾞｼｯｸM" pitchFamily="50" charset="-128"/>
              </a:rPr>
              <a:t>・生活保護世帯の子どもを含む生活困窮世帯の子どもに対する学習支援</a:t>
            </a:r>
            <a:endParaRPr kumimoji="1" lang="en-US" altLang="ja-JP" sz="1015" dirty="0">
              <a:solidFill>
                <a:prstClr val="black"/>
              </a:solidFill>
              <a:latin typeface="HGPｺﾞｼｯｸM" pitchFamily="50" charset="-128"/>
              <a:ea typeface="HGPｺﾞｼｯｸM" pitchFamily="50" charset="-128"/>
            </a:endParaRPr>
          </a:p>
          <a:p>
            <a:pPr marL="167033" indent="-167033" defTabSz="843756" fontAlgn="base">
              <a:spcBef>
                <a:spcPct val="0"/>
              </a:spcBef>
              <a:spcAft>
                <a:spcPct val="0"/>
              </a:spcAft>
              <a:defRPr/>
            </a:pPr>
            <a:r>
              <a:rPr kumimoji="1" lang="ja-JP" altLang="en-US" sz="1015" dirty="0">
                <a:solidFill>
                  <a:prstClr val="black"/>
                </a:solidFill>
                <a:latin typeface="HGPｺﾞｼｯｸM" pitchFamily="50" charset="-128"/>
                <a:ea typeface="HGPｺﾞｼｯｸM" pitchFamily="50" charset="-128"/>
              </a:rPr>
              <a:t>・生活困窮世帯の子ども・その保護者に対する生活習慣・育成環境の改善、</a:t>
            </a:r>
            <a:endParaRPr kumimoji="1" lang="en-US" altLang="ja-JP" sz="1015" dirty="0">
              <a:solidFill>
                <a:prstClr val="black"/>
              </a:solidFill>
              <a:latin typeface="HGPｺﾞｼｯｸM" pitchFamily="50" charset="-128"/>
              <a:ea typeface="HGPｺﾞｼｯｸM" pitchFamily="50" charset="-128"/>
            </a:endParaRPr>
          </a:p>
          <a:p>
            <a:pPr marL="167033" indent="-167033" defTabSz="843756" fontAlgn="base">
              <a:spcBef>
                <a:spcPct val="0"/>
              </a:spcBef>
              <a:spcAft>
                <a:spcPct val="0"/>
              </a:spcAft>
              <a:defRPr/>
            </a:pPr>
            <a:r>
              <a:rPr kumimoji="1" lang="ja-JP" altLang="en-US" sz="1015" dirty="0">
                <a:solidFill>
                  <a:prstClr val="black"/>
                </a:solidFill>
                <a:latin typeface="HGPｺﾞｼｯｸM" pitchFamily="50" charset="-128"/>
                <a:ea typeface="HGPｺﾞｼｯｸM" pitchFamily="50" charset="-128"/>
              </a:rPr>
              <a:t>　教育及び就労に関する支援等</a:t>
            </a:r>
            <a:endParaRPr kumimoji="1" lang="en-US" altLang="ja-JP" sz="1015" dirty="0">
              <a:solidFill>
                <a:prstClr val="black"/>
              </a:solidFill>
              <a:latin typeface="HGPｺﾞｼｯｸM" pitchFamily="50" charset="-128"/>
              <a:ea typeface="HGPｺﾞｼｯｸM" pitchFamily="50" charset="-128"/>
            </a:endParaRPr>
          </a:p>
        </p:txBody>
      </p:sp>
      <p:sp>
        <p:nvSpPr>
          <p:cNvPr id="83" name="テキスト ボックス 82"/>
          <p:cNvSpPr txBox="1"/>
          <p:nvPr/>
        </p:nvSpPr>
        <p:spPr>
          <a:xfrm>
            <a:off x="438029" y="1216436"/>
            <a:ext cx="2479562" cy="3333887"/>
          </a:xfrm>
          <a:prstGeom prst="rect">
            <a:avLst/>
          </a:prstGeom>
          <a:noFill/>
          <a:ln>
            <a:noFill/>
          </a:ln>
        </p:spPr>
        <p:txBody>
          <a:bodyPr wrap="square" lIns="63143" tIns="31572" rIns="63143" bIns="31572" rtlCol="0">
            <a:spAutoFit/>
          </a:bodyPr>
          <a:lstStyle/>
          <a:p>
            <a:pPr marL="118397" indent="-118397" defTabSz="843756" fontAlgn="base">
              <a:lnSpc>
                <a:spcPts val="1292"/>
              </a:lnSpc>
              <a:spcBef>
                <a:spcPct val="0"/>
              </a:spcBef>
              <a:spcAft>
                <a:spcPct val="0"/>
              </a:spcAft>
              <a:defRPr/>
            </a:pPr>
            <a:endParaRPr kumimoji="1" lang="en-US" altLang="ja-JP" sz="1385" b="1" u="sng" dirty="0">
              <a:solidFill>
                <a:prstClr val="black"/>
              </a:solidFill>
              <a:latin typeface="HGPｺﾞｼｯｸM" pitchFamily="50" charset="-128"/>
              <a:ea typeface="HGPｺﾞｼｯｸM" pitchFamily="50" charset="-128"/>
            </a:endParaRPr>
          </a:p>
          <a:p>
            <a:pPr marL="118397" indent="-118397" defTabSz="843756" fontAlgn="base">
              <a:lnSpc>
                <a:spcPts val="1292"/>
              </a:lnSpc>
              <a:spcBef>
                <a:spcPct val="0"/>
              </a:spcBef>
              <a:spcAft>
                <a:spcPct val="0"/>
              </a:spcAft>
              <a:defRPr/>
            </a:pPr>
            <a:r>
              <a:rPr kumimoji="1" lang="ja-JP" altLang="en-US" sz="1292" b="1" u="sng" dirty="0">
                <a:solidFill>
                  <a:prstClr val="black"/>
                </a:solidFill>
                <a:latin typeface="HGPｺﾞｼｯｸM" pitchFamily="50" charset="-128"/>
                <a:ea typeface="HGPｺﾞｼｯｸM" pitchFamily="50" charset="-128"/>
              </a:rPr>
              <a:t>◆自立相談支援事業</a:t>
            </a:r>
            <a:endParaRPr kumimoji="1" lang="en-US" altLang="ja-JP" sz="1292" b="1" u="sng" dirty="0">
              <a:solidFill>
                <a:prstClr val="black"/>
              </a:solidFill>
              <a:latin typeface="HGPｺﾞｼｯｸM" pitchFamily="50" charset="-128"/>
              <a:ea typeface="HGPｺﾞｼｯｸM" pitchFamily="50" charset="-128"/>
            </a:endParaRPr>
          </a:p>
          <a:p>
            <a:pPr marL="118397" indent="-118397" defTabSz="843756" fontAlgn="base">
              <a:lnSpc>
                <a:spcPts val="1292"/>
              </a:lnSpc>
              <a:spcBef>
                <a:spcPct val="0"/>
              </a:spcBef>
              <a:spcAft>
                <a:spcPct val="0"/>
              </a:spcAft>
              <a:defRPr/>
            </a:pPr>
            <a:r>
              <a:rPr kumimoji="1" lang="ja-JP" altLang="en-US" sz="1200" b="1" dirty="0">
                <a:solidFill>
                  <a:prstClr val="black"/>
                </a:solidFill>
                <a:latin typeface="HGPｺﾞｼｯｸM" pitchFamily="50" charset="-128"/>
                <a:ea typeface="HGPｺﾞｼｯｸM" pitchFamily="50" charset="-128"/>
              </a:rPr>
              <a:t>（全国</a:t>
            </a:r>
            <a:r>
              <a:rPr kumimoji="1" lang="en-US" altLang="ja-JP" sz="1200" b="1" dirty="0">
                <a:solidFill>
                  <a:prstClr val="black"/>
                </a:solidFill>
                <a:latin typeface="HGPｺﾞｼｯｸM" pitchFamily="50" charset="-128"/>
                <a:ea typeface="HGPｺﾞｼｯｸM" pitchFamily="50" charset="-128"/>
              </a:rPr>
              <a:t>902</a:t>
            </a:r>
            <a:r>
              <a:rPr kumimoji="1" lang="ja-JP" altLang="en-US" sz="1200" b="1" dirty="0">
                <a:solidFill>
                  <a:prstClr val="black"/>
                </a:solidFill>
                <a:latin typeface="HGPｺﾞｼｯｸM" pitchFamily="50" charset="-128"/>
                <a:ea typeface="HGPｺﾞｼｯｸM" pitchFamily="50" charset="-128"/>
              </a:rPr>
              <a:t>福祉事務所設置自治体で</a:t>
            </a:r>
            <a:r>
              <a:rPr kumimoji="1" lang="en-US" altLang="ja-JP" sz="1200" b="1" dirty="0">
                <a:solidFill>
                  <a:prstClr val="black"/>
                </a:solidFill>
                <a:latin typeface="HGPｺﾞｼｯｸM" pitchFamily="50" charset="-128"/>
                <a:ea typeface="HGPｺﾞｼｯｸM" pitchFamily="50" charset="-128"/>
              </a:rPr>
              <a:t>1,313</a:t>
            </a:r>
            <a:r>
              <a:rPr kumimoji="1" lang="ja-JP" altLang="en-US" sz="1200" b="1" dirty="0">
                <a:solidFill>
                  <a:prstClr val="black"/>
                </a:solidFill>
                <a:latin typeface="HGPｺﾞｼｯｸM" pitchFamily="50" charset="-128"/>
                <a:ea typeface="HGPｺﾞｼｯｸM" pitchFamily="50" charset="-128"/>
              </a:rPr>
              <a:t>機関（</a:t>
            </a:r>
            <a:r>
              <a:rPr kumimoji="1" lang="en-US" altLang="ja-JP" sz="1200" b="1" dirty="0">
                <a:solidFill>
                  <a:prstClr val="black"/>
                </a:solidFill>
                <a:latin typeface="HGPｺﾞｼｯｸM" pitchFamily="50" charset="-128"/>
                <a:ea typeface="HGPｺﾞｼｯｸM" pitchFamily="50" charset="-128"/>
              </a:rPr>
              <a:t>H29</a:t>
            </a:r>
            <a:r>
              <a:rPr kumimoji="1" lang="ja-JP" altLang="en-US" sz="1200" b="1" dirty="0">
                <a:solidFill>
                  <a:prstClr val="black"/>
                </a:solidFill>
                <a:latin typeface="HGPｺﾞｼｯｸM" pitchFamily="50" charset="-128"/>
                <a:ea typeface="HGPｺﾞｼｯｸM" pitchFamily="50" charset="-128"/>
              </a:rPr>
              <a:t>年度））</a:t>
            </a:r>
            <a:endParaRPr kumimoji="1" lang="en-US" altLang="ja-JP" sz="1200" b="1" dirty="0">
              <a:solidFill>
                <a:prstClr val="black"/>
              </a:solidFill>
              <a:latin typeface="HGPｺﾞｼｯｸM" pitchFamily="50" charset="-128"/>
              <a:ea typeface="HGPｺﾞｼｯｸM" pitchFamily="50" charset="-128"/>
            </a:endParaRPr>
          </a:p>
          <a:p>
            <a:pPr marL="118397" indent="-118397" defTabSz="843756" fontAlgn="base">
              <a:lnSpc>
                <a:spcPts val="1292"/>
              </a:lnSpc>
              <a:spcBef>
                <a:spcPct val="0"/>
              </a:spcBef>
              <a:spcAft>
                <a:spcPct val="0"/>
              </a:spcAft>
              <a:defRPr/>
            </a:pPr>
            <a:endParaRPr kumimoji="1" lang="en-US" altLang="ja-JP" sz="1292" b="1" u="sng" dirty="0">
              <a:solidFill>
                <a:prstClr val="black"/>
              </a:solidFill>
              <a:latin typeface="HGPｺﾞｼｯｸM" pitchFamily="50" charset="-128"/>
              <a:ea typeface="HGPｺﾞｼｯｸM" pitchFamily="50" charset="-128"/>
            </a:endParaRPr>
          </a:p>
          <a:p>
            <a:pPr marL="118397" indent="-118397" defTabSz="843756" fontAlgn="base">
              <a:lnSpc>
                <a:spcPts val="1292"/>
              </a:lnSpc>
              <a:spcBef>
                <a:spcPct val="0"/>
              </a:spcBef>
              <a:spcAft>
                <a:spcPct val="0"/>
              </a:spcAft>
              <a:defRPr/>
            </a:pPr>
            <a:r>
              <a:rPr kumimoji="1" lang="ja-JP" altLang="en-US" sz="1292" b="1" dirty="0">
                <a:solidFill>
                  <a:prstClr val="black"/>
                </a:solidFill>
                <a:latin typeface="HGPｺﾞｼｯｸM" pitchFamily="50" charset="-128"/>
                <a:ea typeface="HGPｺﾞｼｯｸM" pitchFamily="50" charset="-128"/>
              </a:rPr>
              <a:t>　</a:t>
            </a:r>
            <a:r>
              <a:rPr kumimoji="1" lang="en-US" altLang="ja-JP" sz="1292" b="1" dirty="0">
                <a:solidFill>
                  <a:prstClr val="black"/>
                </a:solidFill>
                <a:latin typeface="HGPｺﾞｼｯｸM" pitchFamily="50" charset="-128"/>
                <a:ea typeface="HGPｺﾞｼｯｸM" pitchFamily="50" charset="-128"/>
              </a:rPr>
              <a:t>〈</a:t>
            </a:r>
            <a:r>
              <a:rPr kumimoji="1" lang="ja-JP" altLang="en-US" sz="1292" b="1" dirty="0">
                <a:solidFill>
                  <a:prstClr val="black"/>
                </a:solidFill>
                <a:latin typeface="HGPｺﾞｼｯｸM" pitchFamily="50" charset="-128"/>
                <a:ea typeface="HGPｺﾞｼｯｸM" pitchFamily="50" charset="-128"/>
              </a:rPr>
              <a:t>対個人</a:t>
            </a:r>
            <a:r>
              <a:rPr kumimoji="1" lang="en-US" altLang="ja-JP" sz="1292" b="1" dirty="0">
                <a:solidFill>
                  <a:prstClr val="black"/>
                </a:solidFill>
                <a:latin typeface="HGPｺﾞｼｯｸM" pitchFamily="50" charset="-128"/>
                <a:ea typeface="HGPｺﾞｼｯｸM" pitchFamily="50" charset="-128"/>
              </a:rPr>
              <a:t>〉</a:t>
            </a:r>
          </a:p>
          <a:p>
            <a:pPr marL="164103" indent="-82052" defTabSz="843756" fontAlgn="base">
              <a:lnSpc>
                <a:spcPts val="1477"/>
              </a:lnSpc>
              <a:spcBef>
                <a:spcPct val="0"/>
              </a:spcBef>
              <a:spcAft>
                <a:spcPct val="0"/>
              </a:spcAft>
              <a:defRPr/>
            </a:pPr>
            <a:endParaRPr kumimoji="1" lang="en-US" altLang="ja-JP" sz="1292" dirty="0">
              <a:solidFill>
                <a:prstClr val="black"/>
              </a:solidFill>
              <a:latin typeface="HGPｺﾞｼｯｸM" pitchFamily="50" charset="-128"/>
              <a:ea typeface="HGPｺﾞｼｯｸM" pitchFamily="50" charset="-128"/>
            </a:endParaRPr>
          </a:p>
          <a:p>
            <a:pPr marL="164103" indent="-82052" defTabSz="843756" fontAlgn="base">
              <a:lnSpc>
                <a:spcPts val="1477"/>
              </a:lnSpc>
              <a:spcBef>
                <a:spcPct val="0"/>
              </a:spcBef>
              <a:spcAft>
                <a:spcPct val="0"/>
              </a:spcAft>
              <a:defRPr/>
            </a:pPr>
            <a:r>
              <a:rPr kumimoji="1" lang="ja-JP" altLang="en-US" sz="1200" dirty="0">
                <a:solidFill>
                  <a:prstClr val="black"/>
                </a:solidFill>
                <a:latin typeface="HGPｺﾞｼｯｸM" pitchFamily="50" charset="-128"/>
                <a:ea typeface="HGPｺﾞｼｯｸM" pitchFamily="50" charset="-128"/>
              </a:rPr>
              <a:t>・生活と就労に関する支援員を配置し、ワンストップ型の相談窓口により、情報とサービスの拠点として機能</a:t>
            </a:r>
            <a:endParaRPr kumimoji="1" lang="en-US" altLang="ja-JP" sz="1200" dirty="0">
              <a:solidFill>
                <a:prstClr val="black"/>
              </a:solidFill>
              <a:latin typeface="HGPｺﾞｼｯｸM" pitchFamily="50" charset="-128"/>
              <a:ea typeface="HGPｺﾞｼｯｸM" pitchFamily="50" charset="-128"/>
            </a:endParaRPr>
          </a:p>
          <a:p>
            <a:pPr marL="164103" indent="-82052" defTabSz="843756" fontAlgn="base">
              <a:lnSpc>
                <a:spcPts val="923"/>
              </a:lnSpc>
              <a:spcBef>
                <a:spcPct val="0"/>
              </a:spcBef>
              <a:spcAft>
                <a:spcPct val="0"/>
              </a:spcAft>
              <a:defRPr/>
            </a:pPr>
            <a:endParaRPr kumimoji="1" lang="en-US" altLang="ja-JP" sz="1200" dirty="0">
              <a:solidFill>
                <a:prstClr val="black"/>
              </a:solidFill>
              <a:latin typeface="HGPｺﾞｼｯｸM" pitchFamily="50" charset="-128"/>
              <a:ea typeface="HGPｺﾞｼｯｸM" pitchFamily="50" charset="-128"/>
            </a:endParaRPr>
          </a:p>
          <a:p>
            <a:pPr marL="164103" indent="-82052" defTabSz="843756" fontAlgn="base">
              <a:lnSpc>
                <a:spcPts val="1477"/>
              </a:lnSpc>
              <a:spcBef>
                <a:spcPct val="0"/>
              </a:spcBef>
              <a:spcAft>
                <a:spcPct val="0"/>
              </a:spcAft>
              <a:defRPr/>
            </a:pPr>
            <a:r>
              <a:rPr kumimoji="1" lang="ja-JP" altLang="en-US" sz="1200" dirty="0">
                <a:solidFill>
                  <a:prstClr val="black"/>
                </a:solidFill>
                <a:latin typeface="HGPｺﾞｼｯｸM" pitchFamily="50" charset="-128"/>
                <a:ea typeface="HGPｺﾞｼｯｸM" pitchFamily="50" charset="-128"/>
              </a:rPr>
              <a:t>・一人ひとりの状況に応じ自立に向けた支援計画（プラン）を作成</a:t>
            </a:r>
            <a:endParaRPr kumimoji="1" lang="en-US" altLang="ja-JP" sz="1200" dirty="0">
              <a:solidFill>
                <a:prstClr val="black"/>
              </a:solidFill>
              <a:latin typeface="HGPｺﾞｼｯｸM" pitchFamily="50" charset="-128"/>
              <a:ea typeface="HGPｺﾞｼｯｸM" pitchFamily="50" charset="-128"/>
            </a:endParaRPr>
          </a:p>
          <a:p>
            <a:pPr marL="164103" indent="-82052" defTabSz="843756" fontAlgn="base">
              <a:lnSpc>
                <a:spcPts val="1477"/>
              </a:lnSpc>
              <a:spcBef>
                <a:spcPct val="0"/>
              </a:spcBef>
              <a:spcAft>
                <a:spcPct val="0"/>
              </a:spcAft>
              <a:defRPr/>
            </a:pPr>
            <a:endParaRPr kumimoji="1" lang="en-US" altLang="ja-JP" sz="1200" dirty="0">
              <a:solidFill>
                <a:prstClr val="black"/>
              </a:solidFill>
              <a:latin typeface="HGPｺﾞｼｯｸM" pitchFamily="50" charset="-128"/>
              <a:ea typeface="HGPｺﾞｼｯｸM" pitchFamily="50" charset="-128"/>
            </a:endParaRPr>
          </a:p>
          <a:p>
            <a:pPr marL="164103" indent="-82052" defTabSz="843756" fontAlgn="base">
              <a:lnSpc>
                <a:spcPts val="923"/>
              </a:lnSpc>
              <a:spcBef>
                <a:spcPct val="0"/>
              </a:spcBef>
              <a:spcAft>
                <a:spcPct val="0"/>
              </a:spcAft>
              <a:defRPr/>
            </a:pPr>
            <a:endParaRPr kumimoji="1" lang="en-US" altLang="ja-JP" sz="1200" b="1" dirty="0">
              <a:solidFill>
                <a:prstClr val="black"/>
              </a:solidFill>
              <a:latin typeface="HGPｺﾞｼｯｸM" pitchFamily="50" charset="-128"/>
              <a:ea typeface="HGPｺﾞｼｯｸM" pitchFamily="50" charset="-128"/>
            </a:endParaRPr>
          </a:p>
          <a:p>
            <a:pPr marL="164103" indent="-82052" defTabSz="843756" fontAlgn="base">
              <a:lnSpc>
                <a:spcPts val="923"/>
              </a:lnSpc>
              <a:spcBef>
                <a:spcPct val="0"/>
              </a:spcBef>
              <a:spcAft>
                <a:spcPct val="0"/>
              </a:spcAft>
              <a:defRPr/>
            </a:pPr>
            <a:r>
              <a:rPr kumimoji="1" lang="en-US" altLang="ja-JP" sz="1200" b="1" dirty="0">
                <a:solidFill>
                  <a:prstClr val="black"/>
                </a:solidFill>
                <a:latin typeface="HGPｺﾞｼｯｸM" pitchFamily="50" charset="-128"/>
                <a:ea typeface="HGPｺﾞｼｯｸM" pitchFamily="50" charset="-128"/>
              </a:rPr>
              <a:t>〈</a:t>
            </a:r>
            <a:r>
              <a:rPr kumimoji="1" lang="ja-JP" altLang="en-US" sz="1200" b="1" dirty="0">
                <a:solidFill>
                  <a:prstClr val="black"/>
                </a:solidFill>
                <a:latin typeface="HGPｺﾞｼｯｸM" pitchFamily="50" charset="-128"/>
                <a:ea typeface="HGPｺﾞｼｯｸM" pitchFamily="50" charset="-128"/>
              </a:rPr>
              <a:t>対地域</a:t>
            </a:r>
            <a:r>
              <a:rPr kumimoji="1" lang="en-US" altLang="ja-JP" sz="1200" b="1" dirty="0">
                <a:solidFill>
                  <a:prstClr val="black"/>
                </a:solidFill>
                <a:latin typeface="HGPｺﾞｼｯｸM" pitchFamily="50" charset="-128"/>
                <a:ea typeface="HGPｺﾞｼｯｸM" pitchFamily="50" charset="-128"/>
              </a:rPr>
              <a:t>〉</a:t>
            </a:r>
            <a:endParaRPr kumimoji="1" lang="en-US" altLang="ja-JP" sz="1200" dirty="0">
              <a:solidFill>
                <a:prstClr val="black"/>
              </a:solidFill>
              <a:latin typeface="HGPｺﾞｼｯｸM" pitchFamily="50" charset="-128"/>
              <a:ea typeface="HGPｺﾞｼｯｸM" pitchFamily="50" charset="-128"/>
            </a:endParaRPr>
          </a:p>
          <a:p>
            <a:pPr marL="164103" indent="-82052" defTabSz="843756" fontAlgn="base">
              <a:lnSpc>
                <a:spcPts val="1477"/>
              </a:lnSpc>
              <a:spcBef>
                <a:spcPct val="0"/>
              </a:spcBef>
              <a:spcAft>
                <a:spcPct val="0"/>
              </a:spcAft>
              <a:defRPr/>
            </a:pPr>
            <a:r>
              <a:rPr kumimoji="1" lang="ja-JP" altLang="en-US" sz="1200" dirty="0">
                <a:solidFill>
                  <a:prstClr val="black"/>
                </a:solidFill>
                <a:latin typeface="HGPｺﾞｼｯｸM" pitchFamily="50" charset="-128"/>
                <a:ea typeface="HGPｺﾞｼｯｸM" pitchFamily="50" charset="-128"/>
              </a:rPr>
              <a:t>・地域ネットワークの強化・社会資源の開発など地域づくりも担う</a:t>
            </a:r>
            <a:endParaRPr kumimoji="1" lang="en-US" altLang="ja-JP" sz="1200" dirty="0">
              <a:solidFill>
                <a:prstClr val="black"/>
              </a:solidFill>
              <a:latin typeface="HGPｺﾞｼｯｸM" pitchFamily="50" charset="-128"/>
              <a:ea typeface="HGPｺﾞｼｯｸM" pitchFamily="50" charset="-128"/>
            </a:endParaRPr>
          </a:p>
        </p:txBody>
      </p:sp>
      <p:sp>
        <p:nvSpPr>
          <p:cNvPr id="29" name="額縁 28"/>
          <p:cNvSpPr/>
          <p:nvPr/>
        </p:nvSpPr>
        <p:spPr>
          <a:xfrm>
            <a:off x="766221" y="886260"/>
            <a:ext cx="1758149" cy="482848"/>
          </a:xfrm>
          <a:prstGeom prst="bevel">
            <a:avLst/>
          </a:prstGeom>
          <a:solidFill>
            <a:srgbClr val="FFCC99"/>
          </a:solidFill>
          <a:ln w="9525">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lIns="63143" tIns="31572" rIns="63143" bIns="31572" rtlCol="0" anchor="ctr"/>
          <a:lstStyle/>
          <a:p>
            <a:pPr algn="ctr" defTabSz="843756" fontAlgn="base">
              <a:spcBef>
                <a:spcPct val="0"/>
              </a:spcBef>
              <a:spcAft>
                <a:spcPct val="0"/>
              </a:spcAft>
              <a:defRPr/>
            </a:pPr>
            <a:r>
              <a:rPr kumimoji="1" lang="ja-JP" altLang="en-US" sz="1385" dirty="0">
                <a:solidFill>
                  <a:prstClr val="black"/>
                </a:solidFill>
                <a:latin typeface="ＭＳ ゴシック" pitchFamily="49" charset="-128"/>
                <a:ea typeface="ＭＳ ゴシック" pitchFamily="49" charset="-128"/>
              </a:rPr>
              <a:t>包括的な相談支援</a:t>
            </a:r>
          </a:p>
        </p:txBody>
      </p:sp>
      <p:sp>
        <p:nvSpPr>
          <p:cNvPr id="69" name="テキスト ボックス 68"/>
          <p:cNvSpPr txBox="1"/>
          <p:nvPr/>
        </p:nvSpPr>
        <p:spPr>
          <a:xfrm>
            <a:off x="4808687" y="2844741"/>
            <a:ext cx="4098991" cy="402315"/>
          </a:xfrm>
          <a:prstGeom prst="rect">
            <a:avLst/>
          </a:prstGeom>
          <a:noFill/>
        </p:spPr>
        <p:txBody>
          <a:bodyPr wrap="square" lIns="63143" tIns="31572" rIns="63143" bIns="31572" rtlCol="0">
            <a:spAutoFit/>
          </a:bodyPr>
          <a:lstStyle/>
          <a:p>
            <a:pPr marL="118397" indent="-118397" defTabSz="843756" fontAlgn="base">
              <a:spcBef>
                <a:spcPct val="0"/>
              </a:spcBef>
              <a:spcAft>
                <a:spcPct val="0"/>
              </a:spcAft>
              <a:defRPr/>
            </a:pPr>
            <a:r>
              <a:rPr kumimoji="1" lang="ja-JP" altLang="en-US" sz="1200" b="1" u="sng" dirty="0">
                <a:solidFill>
                  <a:prstClr val="black"/>
                </a:solidFill>
                <a:latin typeface="HGPｺﾞｼｯｸM" pitchFamily="50" charset="-128"/>
                <a:ea typeface="HGPｺﾞｼｯｸM" pitchFamily="50" charset="-128"/>
              </a:rPr>
              <a:t>◇生活保護受給者等就労自立促進事業</a:t>
            </a:r>
            <a:endParaRPr kumimoji="1" lang="en-US" altLang="ja-JP" sz="1200" b="1" u="sng" dirty="0">
              <a:solidFill>
                <a:prstClr val="black"/>
              </a:solidFill>
              <a:latin typeface="HGPｺﾞｼｯｸM" pitchFamily="50" charset="-128"/>
              <a:ea typeface="HGPｺﾞｼｯｸM" pitchFamily="50" charset="-128"/>
            </a:endParaRPr>
          </a:p>
          <a:p>
            <a:pPr marL="79122" defTabSz="843756" fontAlgn="base">
              <a:lnSpc>
                <a:spcPts val="1200"/>
              </a:lnSpc>
              <a:spcBef>
                <a:spcPct val="0"/>
              </a:spcBef>
              <a:spcAft>
                <a:spcPct val="0"/>
              </a:spcAft>
              <a:defRPr/>
            </a:pPr>
            <a:r>
              <a:rPr kumimoji="1" lang="ja-JP" altLang="en-US" sz="1015" dirty="0">
                <a:solidFill>
                  <a:prstClr val="black"/>
                </a:solidFill>
                <a:latin typeface="HGPｺﾞｼｯｸM" pitchFamily="50" charset="-128"/>
                <a:ea typeface="HGPｺﾞｼｯｸM" pitchFamily="50" charset="-128"/>
              </a:rPr>
              <a:t>・一般就労に向けた自治体とハローワークによる一体的な支援</a:t>
            </a:r>
            <a:endParaRPr kumimoji="1" lang="en-US" altLang="ja-JP" sz="1015" dirty="0">
              <a:solidFill>
                <a:prstClr val="black"/>
              </a:solidFill>
              <a:latin typeface="HGPｺﾞｼｯｸM" pitchFamily="50" charset="-128"/>
              <a:ea typeface="HGPｺﾞｼｯｸM" pitchFamily="50" charset="-128"/>
            </a:endParaRPr>
          </a:p>
        </p:txBody>
      </p:sp>
      <p:sp>
        <p:nvSpPr>
          <p:cNvPr id="70" name="正方形/長方形 69"/>
          <p:cNvSpPr/>
          <p:nvPr/>
        </p:nvSpPr>
        <p:spPr>
          <a:xfrm>
            <a:off x="3520465" y="1789270"/>
            <a:ext cx="1050964" cy="417954"/>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4394" tIns="42198" rIns="84394" bIns="42198" rtlCol="0" anchor="ctr" anchorCtr="0"/>
          <a:lstStyle/>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就労に向けた準備が必要な者</a:t>
            </a:r>
          </a:p>
        </p:txBody>
      </p:sp>
      <p:sp>
        <p:nvSpPr>
          <p:cNvPr id="71" name="テキスト ボックス 70"/>
          <p:cNvSpPr txBox="1"/>
          <p:nvPr/>
        </p:nvSpPr>
        <p:spPr>
          <a:xfrm>
            <a:off x="4790445" y="1717036"/>
            <a:ext cx="4222015" cy="404623"/>
          </a:xfrm>
          <a:prstGeom prst="rect">
            <a:avLst/>
          </a:prstGeom>
          <a:noFill/>
        </p:spPr>
        <p:txBody>
          <a:bodyPr wrap="square" lIns="63143" tIns="31572" rIns="63143" bIns="31572" rtlCol="0">
            <a:spAutoFit/>
          </a:bodyPr>
          <a:lstStyle/>
          <a:p>
            <a:pPr marL="118397" indent="-118397" defTabSz="843756" fontAlgn="base">
              <a:spcBef>
                <a:spcPct val="0"/>
              </a:spcBef>
              <a:spcAft>
                <a:spcPct val="0"/>
              </a:spcAft>
              <a:defRPr/>
            </a:pPr>
            <a:r>
              <a:rPr kumimoji="1" lang="ja-JP" altLang="en-US" sz="1200" b="1" u="sng" dirty="0">
                <a:solidFill>
                  <a:prstClr val="black"/>
                </a:solidFill>
                <a:latin typeface="HGPｺﾞｼｯｸM" pitchFamily="50" charset="-128"/>
                <a:ea typeface="HGPｺﾞｼｯｸM" pitchFamily="50" charset="-128"/>
              </a:rPr>
              <a:t>◆就労準備支援事業</a:t>
            </a:r>
            <a:endParaRPr kumimoji="1" lang="en-US" altLang="ja-JP" sz="1200" b="1" u="sng" dirty="0">
              <a:solidFill>
                <a:prstClr val="black"/>
              </a:solidFill>
              <a:latin typeface="HGPｺﾞｼｯｸM" pitchFamily="50" charset="-128"/>
              <a:ea typeface="HGPｺﾞｼｯｸM" pitchFamily="50" charset="-128"/>
            </a:endParaRPr>
          </a:p>
          <a:p>
            <a:pPr marL="118397" indent="-118397" defTabSz="843756" fontAlgn="base">
              <a:spcBef>
                <a:spcPct val="0"/>
              </a:spcBef>
              <a:spcAft>
                <a:spcPct val="0"/>
              </a:spcAft>
              <a:defRPr/>
            </a:pPr>
            <a:r>
              <a:rPr kumimoji="1" lang="ja-JP" altLang="en-US" sz="1015" dirty="0">
                <a:solidFill>
                  <a:prstClr val="black"/>
                </a:solidFill>
                <a:latin typeface="HGPｺﾞｼｯｸM" pitchFamily="50" charset="-128"/>
                <a:ea typeface="HGPｺﾞｼｯｸM" pitchFamily="50" charset="-128"/>
              </a:rPr>
              <a:t>・一般就労に向けた日常生活自立・社会自立・就労自立のための訓練　</a:t>
            </a:r>
            <a:endParaRPr kumimoji="1" lang="en-US" altLang="ja-JP" sz="1015" dirty="0">
              <a:solidFill>
                <a:prstClr val="black"/>
              </a:solidFill>
              <a:latin typeface="HGPｺﾞｼｯｸM" pitchFamily="50" charset="-128"/>
              <a:ea typeface="HGPｺﾞｼｯｸM" pitchFamily="50" charset="-128"/>
            </a:endParaRPr>
          </a:p>
        </p:txBody>
      </p:sp>
      <p:sp>
        <p:nvSpPr>
          <p:cNvPr id="74" name="正方形/長方形 73"/>
          <p:cNvSpPr/>
          <p:nvPr/>
        </p:nvSpPr>
        <p:spPr>
          <a:xfrm>
            <a:off x="3513498" y="3527405"/>
            <a:ext cx="1051325" cy="438295"/>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4394" tIns="42198" rIns="84394" bIns="42198" rtlCol="0" anchor="ctr" anchorCtr="0"/>
          <a:lstStyle/>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緊急に衣食住の</a:t>
            </a:r>
            <a:endParaRPr kumimoji="1" lang="en-US" altLang="ja-JP" sz="923" dirty="0">
              <a:solidFill>
                <a:prstClr val="black"/>
              </a:solidFill>
              <a:latin typeface="Calibri"/>
              <a:ea typeface="ＭＳ Ｐゴシック" panose="020B0600070205080204" pitchFamily="50" charset="-128"/>
            </a:endParaRPr>
          </a:p>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確保が必要な者</a:t>
            </a:r>
          </a:p>
        </p:txBody>
      </p:sp>
      <p:sp>
        <p:nvSpPr>
          <p:cNvPr id="75" name="正方形/長方形 74"/>
          <p:cNvSpPr/>
          <p:nvPr/>
        </p:nvSpPr>
        <p:spPr>
          <a:xfrm>
            <a:off x="3509399" y="5164056"/>
            <a:ext cx="1050964" cy="405281"/>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4394" tIns="42198" rIns="84394" bIns="42198" rtlCol="0" anchor="ctr" anchorCtr="0"/>
          <a:lstStyle/>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貧困の連鎖</a:t>
            </a:r>
            <a:endParaRPr kumimoji="1" lang="en-US" altLang="ja-JP" sz="923" dirty="0">
              <a:solidFill>
                <a:prstClr val="black"/>
              </a:solidFill>
              <a:latin typeface="Calibri"/>
              <a:ea typeface="ＭＳ Ｐゴシック" panose="020B0600070205080204" pitchFamily="50" charset="-128"/>
            </a:endParaRPr>
          </a:p>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の防止</a:t>
            </a:r>
          </a:p>
        </p:txBody>
      </p:sp>
      <p:sp>
        <p:nvSpPr>
          <p:cNvPr id="76" name="テキスト ボックス 75"/>
          <p:cNvSpPr txBox="1"/>
          <p:nvPr/>
        </p:nvSpPr>
        <p:spPr>
          <a:xfrm>
            <a:off x="4816503" y="3324612"/>
            <a:ext cx="4063908" cy="717016"/>
          </a:xfrm>
          <a:prstGeom prst="rect">
            <a:avLst/>
          </a:prstGeom>
          <a:noFill/>
          <a:ln>
            <a:noFill/>
          </a:ln>
        </p:spPr>
        <p:txBody>
          <a:bodyPr wrap="square" lIns="63143" tIns="31572" rIns="63143" bIns="31572" rtlCol="0">
            <a:spAutoFit/>
          </a:bodyPr>
          <a:lstStyle/>
          <a:p>
            <a:pPr marL="118397" indent="-118397" defTabSz="843756" fontAlgn="base">
              <a:spcBef>
                <a:spcPct val="0"/>
              </a:spcBef>
              <a:spcAft>
                <a:spcPct val="0"/>
              </a:spcAft>
              <a:defRPr/>
            </a:pPr>
            <a:r>
              <a:rPr kumimoji="1" lang="ja-JP" altLang="en-US" sz="1200" b="1" u="sng" dirty="0">
                <a:solidFill>
                  <a:prstClr val="black"/>
                </a:solidFill>
                <a:latin typeface="HGPｺﾞｼｯｸM" pitchFamily="50" charset="-128"/>
                <a:ea typeface="HGPｺﾞｼｯｸM" pitchFamily="50" charset="-128"/>
              </a:rPr>
              <a:t>◆一時生活支援事業</a:t>
            </a:r>
            <a:endParaRPr kumimoji="1" lang="en-US" altLang="ja-JP" sz="1200" b="1" u="sng" dirty="0">
              <a:solidFill>
                <a:prstClr val="black"/>
              </a:solidFill>
              <a:latin typeface="HGPｺﾞｼｯｸM" pitchFamily="50" charset="-128"/>
              <a:ea typeface="HGPｺﾞｼｯｸM" pitchFamily="50" charset="-128"/>
            </a:endParaRPr>
          </a:p>
          <a:p>
            <a:pPr marL="118397" indent="-118397" defTabSz="843756" fontAlgn="base">
              <a:spcBef>
                <a:spcPct val="0"/>
              </a:spcBef>
              <a:spcAft>
                <a:spcPct val="0"/>
              </a:spcAft>
              <a:defRPr/>
            </a:pPr>
            <a:r>
              <a:rPr kumimoji="1" lang="ja-JP" altLang="en-US" sz="1015" dirty="0">
                <a:solidFill>
                  <a:prstClr val="black"/>
                </a:solidFill>
                <a:latin typeface="HGPｺﾞｼｯｸM" pitchFamily="50" charset="-128"/>
                <a:ea typeface="HGPｺﾞｼｯｸM" pitchFamily="50" charset="-128"/>
              </a:rPr>
              <a:t>・住居喪失者に対し一定期間、衣食住等の日常生活に必要な支援を提供</a:t>
            </a:r>
            <a:endParaRPr kumimoji="1" lang="en-US" altLang="ja-JP" sz="1015" dirty="0">
              <a:solidFill>
                <a:prstClr val="black"/>
              </a:solidFill>
              <a:latin typeface="HGPｺﾞｼｯｸM" pitchFamily="50" charset="-128"/>
              <a:ea typeface="HGPｺﾞｼｯｸM" pitchFamily="50" charset="-128"/>
            </a:endParaRPr>
          </a:p>
          <a:p>
            <a:pPr marL="118397" indent="-118397" defTabSz="843756" fontAlgn="base">
              <a:spcBef>
                <a:spcPct val="0"/>
              </a:spcBef>
              <a:spcAft>
                <a:spcPct val="0"/>
              </a:spcAft>
              <a:defRPr/>
            </a:pPr>
            <a:r>
              <a:rPr kumimoji="1" lang="ja-JP" altLang="en-US" sz="1015" dirty="0">
                <a:solidFill>
                  <a:prstClr val="black"/>
                </a:solidFill>
                <a:latin typeface="HGPｺﾞｼｯｸM" pitchFamily="50" charset="-128"/>
                <a:ea typeface="HGPｺﾞｼｯｸM" pitchFamily="50" charset="-128"/>
              </a:rPr>
              <a:t>・シェルター等利用者や居住に困難を抱える者に対する一定期間の訪問に</a:t>
            </a:r>
            <a:endParaRPr kumimoji="1" lang="en-US" altLang="ja-JP" sz="1015" dirty="0">
              <a:solidFill>
                <a:prstClr val="black"/>
              </a:solidFill>
              <a:latin typeface="HGPｺﾞｼｯｸM" pitchFamily="50" charset="-128"/>
              <a:ea typeface="HGPｺﾞｼｯｸM" pitchFamily="50" charset="-128"/>
            </a:endParaRPr>
          </a:p>
          <a:p>
            <a:pPr marL="118397" indent="-118397" defTabSz="843756" fontAlgn="base">
              <a:spcBef>
                <a:spcPct val="0"/>
              </a:spcBef>
              <a:spcAft>
                <a:spcPct val="0"/>
              </a:spcAft>
              <a:defRPr/>
            </a:pPr>
            <a:r>
              <a:rPr kumimoji="1" lang="en-US" altLang="ja-JP" sz="1015" dirty="0">
                <a:solidFill>
                  <a:prstClr val="black"/>
                </a:solidFill>
                <a:latin typeface="HGPｺﾞｼｯｸM" pitchFamily="50" charset="-128"/>
                <a:ea typeface="HGPｺﾞｼｯｸM" pitchFamily="50" charset="-128"/>
              </a:rPr>
              <a:t> </a:t>
            </a:r>
            <a:r>
              <a:rPr kumimoji="1" lang="ja-JP" altLang="en-US" sz="1015" dirty="0">
                <a:solidFill>
                  <a:prstClr val="black"/>
                </a:solidFill>
                <a:latin typeface="HGPｺﾞｼｯｸM" pitchFamily="50" charset="-128"/>
                <a:ea typeface="HGPｺﾞｼｯｸM" pitchFamily="50" charset="-128"/>
              </a:rPr>
              <a:t>よる見守りや生活支援</a:t>
            </a:r>
            <a:endParaRPr kumimoji="1" lang="en-US" altLang="ja-JP" sz="1015" dirty="0">
              <a:solidFill>
                <a:prstClr val="black"/>
              </a:solidFill>
              <a:latin typeface="HGPｺﾞｼｯｸM" pitchFamily="50" charset="-128"/>
              <a:ea typeface="HGPｺﾞｼｯｸM" pitchFamily="50" charset="-128"/>
            </a:endParaRPr>
          </a:p>
        </p:txBody>
      </p:sp>
      <p:cxnSp>
        <p:nvCxnSpPr>
          <p:cNvPr id="98" name="直線コネクタ 97"/>
          <p:cNvCxnSpPr/>
          <p:nvPr/>
        </p:nvCxnSpPr>
        <p:spPr>
          <a:xfrm flipV="1">
            <a:off x="3178596" y="2474598"/>
            <a:ext cx="1662108" cy="11566"/>
          </a:xfrm>
          <a:prstGeom prst="line">
            <a:avLst/>
          </a:prstGeom>
          <a:ln w="76200">
            <a:solidFill>
              <a:schemeClr val="tx1">
                <a:lumMod val="85000"/>
                <a:lumOff val="15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5927793" y="2129596"/>
            <a:ext cx="1606946" cy="172231"/>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4394" tIns="42198" rIns="84394" bIns="42198" rtlCol="0" anchor="ctr" anchorCtr="0"/>
          <a:lstStyle/>
          <a:p>
            <a:pPr algn="ctr" defTabSz="843756" fontAlgn="base">
              <a:lnSpc>
                <a:spcPts val="1292"/>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なお一般就労が困難な者</a:t>
            </a:r>
          </a:p>
        </p:txBody>
      </p:sp>
      <p:sp>
        <p:nvSpPr>
          <p:cNvPr id="43" name="1 つの角を丸めた四角形 42"/>
          <p:cNvSpPr/>
          <p:nvPr/>
        </p:nvSpPr>
        <p:spPr>
          <a:xfrm>
            <a:off x="3603604" y="1524420"/>
            <a:ext cx="969409" cy="232615"/>
          </a:xfrm>
          <a:prstGeom prst="round1Rect">
            <a:avLst/>
          </a:prstGeom>
          <a:solidFill>
            <a:schemeClr val="bg1"/>
          </a:solidFill>
          <a:ln w="31750" cmpd="dbl"/>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r>
              <a:rPr kumimoji="1" lang="ja-JP" altLang="en-US" sz="1015" b="1" dirty="0">
                <a:solidFill>
                  <a:prstClr val="black"/>
                </a:solidFill>
                <a:latin typeface="ＭＳ ゴシック" pitchFamily="49" charset="-128"/>
                <a:ea typeface="ＭＳ ゴシック" pitchFamily="49" charset="-128"/>
              </a:rPr>
              <a:t>就労支援</a:t>
            </a:r>
            <a:endParaRPr kumimoji="1" lang="ja-JP" altLang="en-US" sz="1015" b="1" dirty="0">
              <a:solidFill>
                <a:prstClr val="white"/>
              </a:solidFill>
              <a:latin typeface="Calibri"/>
              <a:ea typeface="ＭＳ Ｐゴシック" panose="020B0600070205080204" pitchFamily="50" charset="-128"/>
            </a:endParaRPr>
          </a:p>
        </p:txBody>
      </p:sp>
      <p:sp>
        <p:nvSpPr>
          <p:cNvPr id="50" name="1 つの角を丸めた四角形 49"/>
          <p:cNvSpPr/>
          <p:nvPr/>
        </p:nvSpPr>
        <p:spPr>
          <a:xfrm>
            <a:off x="3579020" y="774507"/>
            <a:ext cx="969366" cy="232615"/>
          </a:xfrm>
          <a:prstGeom prst="round1Rect">
            <a:avLst/>
          </a:prstGeom>
          <a:solidFill>
            <a:schemeClr val="bg1"/>
          </a:solidFill>
          <a:ln w="31750" cmpd="dbl"/>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r>
              <a:rPr kumimoji="1" lang="ja-JP" altLang="en-US" sz="1015" b="1" dirty="0">
                <a:solidFill>
                  <a:prstClr val="black"/>
                </a:solidFill>
                <a:latin typeface="ＭＳ ゴシック" pitchFamily="49" charset="-128"/>
                <a:ea typeface="ＭＳ ゴシック" pitchFamily="49" charset="-128"/>
              </a:rPr>
              <a:t>居住確保支援</a:t>
            </a:r>
            <a:endParaRPr kumimoji="1" lang="ja-JP" altLang="en-US" sz="1015" b="1" dirty="0">
              <a:solidFill>
                <a:prstClr val="white"/>
              </a:solidFill>
              <a:latin typeface="Calibri"/>
              <a:ea typeface="ＭＳ Ｐゴシック" panose="020B0600070205080204" pitchFamily="50" charset="-128"/>
            </a:endParaRPr>
          </a:p>
        </p:txBody>
      </p:sp>
      <p:sp>
        <p:nvSpPr>
          <p:cNvPr id="51" name="1 つの角を丸めた四角形 50"/>
          <p:cNvSpPr/>
          <p:nvPr/>
        </p:nvSpPr>
        <p:spPr>
          <a:xfrm>
            <a:off x="3603627" y="4883571"/>
            <a:ext cx="969386" cy="232615"/>
          </a:xfrm>
          <a:prstGeom prst="round1Rect">
            <a:avLst/>
          </a:prstGeom>
          <a:solidFill>
            <a:schemeClr val="bg1"/>
          </a:solidFill>
          <a:ln w="31750" cmpd="dbl"/>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r>
              <a:rPr kumimoji="1" lang="ja-JP" altLang="en-US" sz="1015" b="1" dirty="0">
                <a:solidFill>
                  <a:prstClr val="black"/>
                </a:solidFill>
                <a:latin typeface="ＭＳ ゴシック" pitchFamily="49" charset="-128"/>
                <a:ea typeface="ＭＳ ゴシック" pitchFamily="49" charset="-128"/>
              </a:rPr>
              <a:t>子ども支援</a:t>
            </a:r>
            <a:endParaRPr kumimoji="1" lang="ja-JP" altLang="en-US" sz="1015" b="1" dirty="0">
              <a:solidFill>
                <a:prstClr val="black"/>
              </a:solidFill>
              <a:latin typeface="Calibri"/>
              <a:ea typeface="ＭＳ Ｐゴシック" panose="020B0600070205080204" pitchFamily="50" charset="-128"/>
            </a:endParaRPr>
          </a:p>
        </p:txBody>
      </p:sp>
      <p:sp>
        <p:nvSpPr>
          <p:cNvPr id="42" name="テキスト ボックス 41"/>
          <p:cNvSpPr txBox="1"/>
          <p:nvPr/>
        </p:nvSpPr>
        <p:spPr>
          <a:xfrm>
            <a:off x="2991228" y="2209092"/>
            <a:ext cx="369273" cy="2187784"/>
          </a:xfrm>
          <a:prstGeom prst="rect">
            <a:avLst/>
          </a:prstGeom>
        </p:spPr>
        <p:style>
          <a:lnRef idx="2">
            <a:schemeClr val="dk1"/>
          </a:lnRef>
          <a:fillRef idx="1">
            <a:schemeClr val="lt1"/>
          </a:fillRef>
          <a:effectRef idx="0">
            <a:schemeClr val="dk1"/>
          </a:effectRef>
          <a:fontRef idx="minor">
            <a:schemeClr val="dk1"/>
          </a:fontRef>
        </p:style>
        <p:txBody>
          <a:bodyPr vert="eaVert" wrap="square" lIns="84394" tIns="42198" rIns="84394" bIns="42198" rtlCol="0" anchor="ctr">
            <a:spAutoFit/>
          </a:bodyPr>
          <a:lstStyle/>
          <a:p>
            <a:pPr algn="ctr" defTabSz="843756" fontAlgn="base">
              <a:spcBef>
                <a:spcPct val="0"/>
              </a:spcBef>
              <a:spcAft>
                <a:spcPct val="0"/>
              </a:spcAft>
              <a:defRPr/>
            </a:pPr>
            <a:r>
              <a:rPr kumimoji="1" lang="ja-JP" altLang="en-US" sz="1292" dirty="0">
                <a:solidFill>
                  <a:prstClr val="black"/>
                </a:solidFill>
                <a:latin typeface="Calibri"/>
                <a:ea typeface="ＭＳ Ｐゴシック" panose="020B0600070205080204" pitchFamily="50" charset="-128"/>
              </a:rPr>
              <a:t>本人の状況に応じた支援（</a:t>
            </a:r>
            <a:r>
              <a:rPr kumimoji="1" lang="en-US" altLang="ja-JP" sz="1292" dirty="0">
                <a:solidFill>
                  <a:prstClr val="black"/>
                </a:solidFill>
                <a:latin typeface="Calibri"/>
                <a:ea typeface="ＭＳ Ｐゴシック" panose="020B0600070205080204" pitchFamily="50" charset="-128"/>
              </a:rPr>
              <a:t>※</a:t>
            </a:r>
            <a:r>
              <a:rPr kumimoji="1" lang="ja-JP" altLang="en-US" sz="1292" dirty="0">
                <a:solidFill>
                  <a:prstClr val="black"/>
                </a:solidFill>
                <a:latin typeface="Calibri"/>
                <a:ea typeface="ＭＳ Ｐゴシック" panose="020B0600070205080204" pitchFamily="50" charset="-128"/>
              </a:rPr>
              <a:t>）</a:t>
            </a:r>
          </a:p>
        </p:txBody>
      </p:sp>
      <p:sp>
        <p:nvSpPr>
          <p:cNvPr id="65" name="四角形吹き出し 64"/>
          <p:cNvSpPr/>
          <p:nvPr/>
        </p:nvSpPr>
        <p:spPr>
          <a:xfrm>
            <a:off x="9896712" y="5403045"/>
            <a:ext cx="1968738" cy="522255"/>
          </a:xfrm>
          <a:prstGeom prst="wedgeRectCallout">
            <a:avLst>
              <a:gd name="adj1" fmla="val 120262"/>
              <a:gd name="adj2" fmla="val -116074"/>
            </a:avLst>
          </a:prstGeom>
          <a:noFill/>
          <a:ln>
            <a:noFill/>
          </a:ln>
        </p:spPr>
        <p:style>
          <a:lnRef idx="2">
            <a:schemeClr val="accent1"/>
          </a:lnRef>
          <a:fillRef idx="1">
            <a:schemeClr val="lt1"/>
          </a:fillRef>
          <a:effectRef idx="0">
            <a:schemeClr val="accent1"/>
          </a:effectRef>
          <a:fontRef idx="minor">
            <a:schemeClr val="dk1"/>
          </a:fontRef>
        </p:style>
        <p:txBody>
          <a:bodyPr lIns="84394" tIns="42198" rIns="84394" bIns="42198" rtlCol="0" anchor="ctr"/>
          <a:lstStyle/>
          <a:p>
            <a:pPr algn="ctr" defTabSz="843756" fontAlgn="base">
              <a:lnSpc>
                <a:spcPts val="1292"/>
              </a:lnSpc>
              <a:spcBef>
                <a:spcPct val="0"/>
              </a:spcBef>
              <a:spcAft>
                <a:spcPct val="0"/>
              </a:spcAft>
              <a:defRPr/>
            </a:pPr>
            <a:endParaRPr kumimoji="1" lang="ja-JP" altLang="en-US" sz="1846" baseline="30000" dirty="0">
              <a:solidFill>
                <a:prstClr val="black"/>
              </a:solidFill>
              <a:latin typeface="ＭＳ 明朝" pitchFamily="17" charset="-128"/>
              <a:ea typeface="ＭＳ 明朝" pitchFamily="17" charset="-128"/>
            </a:endParaRPr>
          </a:p>
        </p:txBody>
      </p:sp>
      <p:sp>
        <p:nvSpPr>
          <p:cNvPr id="56" name="1 つの角を丸めた四角形 55"/>
          <p:cNvSpPr/>
          <p:nvPr/>
        </p:nvSpPr>
        <p:spPr>
          <a:xfrm>
            <a:off x="3603608" y="3221425"/>
            <a:ext cx="969405" cy="232615"/>
          </a:xfrm>
          <a:prstGeom prst="round1Rect">
            <a:avLst/>
          </a:prstGeom>
          <a:solidFill>
            <a:schemeClr val="bg1"/>
          </a:solidFill>
          <a:ln w="31750" cmpd="dbl"/>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r>
              <a:rPr kumimoji="1" lang="ja-JP" altLang="en-US" sz="1015" b="1" dirty="0">
                <a:solidFill>
                  <a:prstClr val="black"/>
                </a:solidFill>
                <a:latin typeface="ＭＳ ゴシック" pitchFamily="49" charset="-128"/>
                <a:ea typeface="ＭＳ ゴシック" pitchFamily="49" charset="-128"/>
              </a:rPr>
              <a:t>緊急的な支援</a:t>
            </a:r>
            <a:endParaRPr kumimoji="1" lang="ja-JP" altLang="en-US" sz="1015" b="1" dirty="0">
              <a:solidFill>
                <a:prstClr val="white"/>
              </a:solidFill>
              <a:latin typeface="Calibri"/>
              <a:ea typeface="ＭＳ Ｐゴシック" panose="020B0600070205080204" pitchFamily="50" charset="-128"/>
            </a:endParaRPr>
          </a:p>
        </p:txBody>
      </p:sp>
      <p:sp>
        <p:nvSpPr>
          <p:cNvPr id="53" name="下矢印 52"/>
          <p:cNvSpPr/>
          <p:nvPr/>
        </p:nvSpPr>
        <p:spPr>
          <a:xfrm>
            <a:off x="5496491" y="2113652"/>
            <a:ext cx="212286" cy="221962"/>
          </a:xfrm>
          <a:prstGeom prst="downArrow">
            <a:avLst/>
          </a:prstGeom>
          <a:solidFill>
            <a:srgbClr val="FFC000"/>
          </a:solidFill>
          <a:ln>
            <a:noFill/>
          </a:ln>
        </p:spPr>
        <p:style>
          <a:lnRef idx="2">
            <a:schemeClr val="accent1"/>
          </a:lnRef>
          <a:fillRef idx="1">
            <a:schemeClr val="lt1"/>
          </a:fillRef>
          <a:effectRef idx="0">
            <a:schemeClr val="accent1"/>
          </a:effectRef>
          <a:fontRef idx="minor">
            <a:schemeClr val="dk1"/>
          </a:fontRef>
        </p:style>
        <p:txBody>
          <a:bodyPr lIns="84394" tIns="42198" rIns="84394" bIns="42198" rtlCol="0" anchor="ctr"/>
          <a:lstStyle/>
          <a:p>
            <a:pPr algn="ctr" defTabSz="843756" fontAlgn="base">
              <a:lnSpc>
                <a:spcPts val="1292"/>
              </a:lnSpc>
              <a:spcBef>
                <a:spcPct val="0"/>
              </a:spcBef>
              <a:spcAft>
                <a:spcPct val="0"/>
              </a:spcAft>
              <a:defRPr/>
            </a:pPr>
            <a:endParaRPr kumimoji="1" lang="ja-JP" altLang="en-US" sz="1846" baseline="30000" dirty="0">
              <a:solidFill>
                <a:prstClr val="black"/>
              </a:solidFill>
              <a:latin typeface="ＭＳ 明朝" pitchFamily="17" charset="-128"/>
              <a:ea typeface="ＭＳ 明朝" pitchFamily="17" charset="-128"/>
            </a:endParaRPr>
          </a:p>
        </p:txBody>
      </p:sp>
      <p:sp>
        <p:nvSpPr>
          <p:cNvPr id="2" name="テキスト ボックス 1"/>
          <p:cNvSpPr txBox="1"/>
          <p:nvPr/>
        </p:nvSpPr>
        <p:spPr>
          <a:xfrm>
            <a:off x="547419" y="5751851"/>
            <a:ext cx="2212548" cy="468787"/>
          </a:xfrm>
          <a:prstGeom prst="rect">
            <a:avLst/>
          </a:prstGeom>
          <a:noFill/>
        </p:spPr>
        <p:txBody>
          <a:bodyPr wrap="square" lIns="84394" tIns="42198" rIns="84394" bIns="42198" rtlCol="0">
            <a:spAutoFit/>
          </a:bodyPr>
          <a:lstStyle/>
          <a:p>
            <a:pPr defTabSz="844083" fontAlgn="base">
              <a:spcBef>
                <a:spcPct val="0"/>
              </a:spcBef>
              <a:spcAft>
                <a:spcPct val="0"/>
              </a:spcAft>
              <a:defRPr/>
            </a:pPr>
            <a:r>
              <a:rPr kumimoji="1" lang="en-US" altLang="ja-JP" sz="831" dirty="0">
                <a:solidFill>
                  <a:prstClr val="black"/>
                </a:solidFill>
                <a:latin typeface="HGPｺﾞｼｯｸM" panose="020B0600000000000000" pitchFamily="50" charset="-128"/>
                <a:ea typeface="HGPｺﾞｼｯｸM" panose="020B0600000000000000" pitchFamily="50" charset="-128"/>
              </a:rPr>
              <a:t>※</a:t>
            </a:r>
            <a:r>
              <a:rPr kumimoji="1" lang="ja-JP" altLang="en-US" sz="831" dirty="0">
                <a:solidFill>
                  <a:prstClr val="black"/>
                </a:solidFill>
                <a:latin typeface="HGPｺﾞｼｯｸM" pitchFamily="50" charset="-128"/>
                <a:ea typeface="HGPｺﾞｼｯｸM" pitchFamily="50" charset="-128"/>
              </a:rPr>
              <a:t>　法に規定する支援（◆）を中心に記載し</a:t>
            </a:r>
            <a:endParaRPr kumimoji="1" lang="en-US" altLang="ja-JP" sz="831" dirty="0">
              <a:solidFill>
                <a:prstClr val="black"/>
              </a:solidFill>
              <a:latin typeface="HGPｺﾞｼｯｸM" pitchFamily="50" charset="-128"/>
              <a:ea typeface="HGPｺﾞｼｯｸM" pitchFamily="50" charset="-128"/>
            </a:endParaRPr>
          </a:p>
          <a:p>
            <a:pPr defTabSz="844083" fontAlgn="base">
              <a:spcBef>
                <a:spcPct val="0"/>
              </a:spcBef>
              <a:spcAft>
                <a:spcPct val="0"/>
              </a:spcAft>
              <a:defRPr/>
            </a:pPr>
            <a:r>
              <a:rPr kumimoji="1" lang="ja-JP" altLang="en-US" sz="831" dirty="0">
                <a:solidFill>
                  <a:prstClr val="black"/>
                </a:solidFill>
                <a:latin typeface="HGPｺﾞｼｯｸM" pitchFamily="50" charset="-128"/>
                <a:ea typeface="HGPｺﾞｼｯｸM" pitchFamily="50" charset="-128"/>
              </a:rPr>
              <a:t>　　ているが、これ以外に様々な支援（◇）</a:t>
            </a:r>
            <a:endParaRPr kumimoji="1" lang="en-US" altLang="ja-JP" sz="831" dirty="0">
              <a:solidFill>
                <a:prstClr val="black"/>
              </a:solidFill>
              <a:latin typeface="HGPｺﾞｼｯｸM" pitchFamily="50" charset="-128"/>
              <a:ea typeface="HGPｺﾞｼｯｸM" pitchFamily="50" charset="-128"/>
            </a:endParaRPr>
          </a:p>
          <a:p>
            <a:pPr defTabSz="844083" fontAlgn="base">
              <a:spcBef>
                <a:spcPct val="0"/>
              </a:spcBef>
              <a:spcAft>
                <a:spcPct val="0"/>
              </a:spcAft>
              <a:defRPr/>
            </a:pPr>
            <a:r>
              <a:rPr kumimoji="1" lang="ja-JP" altLang="en-US" sz="831" dirty="0">
                <a:solidFill>
                  <a:prstClr val="black"/>
                </a:solidFill>
                <a:latin typeface="HGPｺﾞｼｯｸM" pitchFamily="50" charset="-128"/>
                <a:ea typeface="HGPｺﾞｼｯｸM" pitchFamily="50" charset="-128"/>
              </a:rPr>
              <a:t>　　があることに留意　</a:t>
            </a:r>
          </a:p>
        </p:txBody>
      </p:sp>
      <p:cxnSp>
        <p:nvCxnSpPr>
          <p:cNvPr id="57" name="直線コネクタ 56"/>
          <p:cNvCxnSpPr/>
          <p:nvPr/>
        </p:nvCxnSpPr>
        <p:spPr>
          <a:xfrm flipV="1">
            <a:off x="3171377" y="4531423"/>
            <a:ext cx="1662108" cy="11566"/>
          </a:xfrm>
          <a:prstGeom prst="line">
            <a:avLst/>
          </a:prstGeom>
          <a:ln w="76200">
            <a:solidFill>
              <a:schemeClr val="tx1">
                <a:lumMod val="85000"/>
                <a:lumOff val="15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3521481" y="4377129"/>
            <a:ext cx="1051325" cy="415005"/>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4394" tIns="42198" rIns="84394" bIns="42198" rtlCol="0" anchor="ctr" anchorCtr="0"/>
          <a:lstStyle/>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家計から生活</a:t>
            </a:r>
            <a:endParaRPr kumimoji="1" lang="en-US" altLang="ja-JP" sz="923" dirty="0">
              <a:solidFill>
                <a:prstClr val="black"/>
              </a:solidFill>
              <a:latin typeface="Calibri"/>
              <a:ea typeface="ＭＳ Ｐゴシック" panose="020B0600070205080204" pitchFamily="50" charset="-128"/>
            </a:endParaRPr>
          </a:p>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再建を考える者</a:t>
            </a:r>
          </a:p>
        </p:txBody>
      </p:sp>
      <p:sp>
        <p:nvSpPr>
          <p:cNvPr id="48" name="1 つの角を丸めた四角形 47"/>
          <p:cNvSpPr/>
          <p:nvPr/>
        </p:nvSpPr>
        <p:spPr>
          <a:xfrm>
            <a:off x="3603608" y="4107657"/>
            <a:ext cx="969405" cy="232615"/>
          </a:xfrm>
          <a:prstGeom prst="round1Rect">
            <a:avLst/>
          </a:prstGeom>
          <a:solidFill>
            <a:schemeClr val="bg1"/>
          </a:solidFill>
          <a:ln w="31750" cmpd="dbl"/>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r>
              <a:rPr kumimoji="1" lang="ja-JP" altLang="en-US" sz="1015" b="1" dirty="0">
                <a:solidFill>
                  <a:prstClr val="black"/>
                </a:solidFill>
                <a:latin typeface="ＭＳ ゴシック" pitchFamily="49" charset="-128"/>
                <a:ea typeface="ＭＳ ゴシック" pitchFamily="49" charset="-128"/>
              </a:rPr>
              <a:t>家計再建支援</a:t>
            </a:r>
            <a:endParaRPr kumimoji="1" lang="ja-JP" altLang="en-US" sz="1015" b="1" dirty="0">
              <a:solidFill>
                <a:prstClr val="white"/>
              </a:solidFill>
              <a:latin typeface="Calibri"/>
              <a:ea typeface="ＭＳ Ｐゴシック" panose="020B0600070205080204" pitchFamily="50" charset="-128"/>
            </a:endParaRPr>
          </a:p>
        </p:txBody>
      </p:sp>
      <p:sp>
        <p:nvSpPr>
          <p:cNvPr id="61" name="テキスト ボックス 60"/>
          <p:cNvSpPr txBox="1"/>
          <p:nvPr/>
        </p:nvSpPr>
        <p:spPr>
          <a:xfrm>
            <a:off x="4799773" y="5804715"/>
            <a:ext cx="4020643" cy="404751"/>
          </a:xfrm>
          <a:prstGeom prst="rect">
            <a:avLst/>
          </a:prstGeom>
          <a:noFill/>
        </p:spPr>
        <p:txBody>
          <a:bodyPr wrap="square" lIns="63143" tIns="31572" rIns="63143" bIns="31572" rtlCol="0">
            <a:spAutoFit/>
          </a:bodyPr>
          <a:lstStyle/>
          <a:p>
            <a:pPr marL="118397" indent="-118397" defTabSz="843756" fontAlgn="base">
              <a:spcBef>
                <a:spcPct val="0"/>
              </a:spcBef>
              <a:spcAft>
                <a:spcPct val="0"/>
              </a:spcAft>
              <a:defRPr/>
            </a:pPr>
            <a:r>
              <a:rPr kumimoji="1" lang="ja-JP" altLang="en-US" sz="1108" b="1" u="sng" dirty="0">
                <a:solidFill>
                  <a:prstClr val="black"/>
                </a:solidFill>
                <a:latin typeface="HGPｺﾞｼｯｸM" pitchFamily="50" charset="-128"/>
                <a:ea typeface="HGPｺﾞｼｯｸM" pitchFamily="50" charset="-128"/>
              </a:rPr>
              <a:t>◇関係機関・他制度による支援</a:t>
            </a:r>
            <a:endParaRPr kumimoji="1" lang="en-US" altLang="ja-JP" sz="1108" b="1" u="sng" dirty="0">
              <a:solidFill>
                <a:prstClr val="black"/>
              </a:solidFill>
              <a:latin typeface="HGPｺﾞｼｯｸM" pitchFamily="50" charset="-128"/>
              <a:ea typeface="HGPｺﾞｼｯｸM" pitchFamily="50" charset="-128"/>
            </a:endParaRPr>
          </a:p>
          <a:p>
            <a:pPr marL="118397" indent="-118397" defTabSz="843756" fontAlgn="base">
              <a:spcBef>
                <a:spcPct val="0"/>
              </a:spcBef>
              <a:spcAft>
                <a:spcPct val="0"/>
              </a:spcAft>
              <a:defRPr/>
            </a:pPr>
            <a:r>
              <a:rPr kumimoji="1" lang="ja-JP" altLang="en-US" sz="1108" b="1" u="sng" dirty="0">
                <a:solidFill>
                  <a:prstClr val="black"/>
                </a:solidFill>
                <a:latin typeface="HGPｺﾞｼｯｸM" pitchFamily="50" charset="-128"/>
                <a:ea typeface="HGPｺﾞｼｯｸM" pitchFamily="50" charset="-128"/>
              </a:rPr>
              <a:t>◇民生委員・自治会・ボランティアなどインフォーマルな支援</a:t>
            </a:r>
            <a:endParaRPr kumimoji="1" lang="en-US" altLang="ja-JP" sz="1108" b="1" u="sng" dirty="0">
              <a:solidFill>
                <a:prstClr val="black"/>
              </a:solidFill>
              <a:latin typeface="HGPｺﾞｼｯｸM" pitchFamily="50" charset="-128"/>
              <a:ea typeface="HGPｺﾞｼｯｸM" pitchFamily="50" charset="-128"/>
            </a:endParaRPr>
          </a:p>
        </p:txBody>
      </p:sp>
      <p:sp>
        <p:nvSpPr>
          <p:cNvPr id="64" name="1 つの角を丸めた四角形 63"/>
          <p:cNvSpPr/>
          <p:nvPr/>
        </p:nvSpPr>
        <p:spPr>
          <a:xfrm>
            <a:off x="3593355" y="5720310"/>
            <a:ext cx="979351" cy="232615"/>
          </a:xfrm>
          <a:prstGeom prst="round1Rect">
            <a:avLst/>
          </a:prstGeom>
          <a:solidFill>
            <a:schemeClr val="bg1"/>
          </a:solidFill>
          <a:ln w="31750" cmpd="dbl"/>
        </p:spPr>
        <p:style>
          <a:lnRef idx="2">
            <a:schemeClr val="accent1">
              <a:shade val="50000"/>
            </a:schemeClr>
          </a:lnRef>
          <a:fillRef idx="1">
            <a:schemeClr val="accent1"/>
          </a:fillRef>
          <a:effectRef idx="0">
            <a:schemeClr val="accent1"/>
          </a:effectRef>
          <a:fontRef idx="minor">
            <a:schemeClr val="lt1"/>
          </a:fontRef>
        </p:style>
        <p:txBody>
          <a:bodyPr lIns="84394" tIns="42198" rIns="84394" bIns="42198" rtlCol="0" anchor="ctr"/>
          <a:lstStyle/>
          <a:p>
            <a:pPr algn="ctr" defTabSz="843756" fontAlgn="base">
              <a:spcBef>
                <a:spcPct val="0"/>
              </a:spcBef>
              <a:spcAft>
                <a:spcPct val="0"/>
              </a:spcAft>
              <a:defRPr/>
            </a:pPr>
            <a:r>
              <a:rPr kumimoji="1" lang="ja-JP" altLang="en-US" sz="1015" b="1" dirty="0">
                <a:solidFill>
                  <a:prstClr val="black"/>
                </a:solidFill>
                <a:latin typeface="ＭＳ ゴシック" pitchFamily="49" charset="-128"/>
                <a:ea typeface="ＭＳ ゴシック" pitchFamily="49" charset="-128"/>
              </a:rPr>
              <a:t>その他の支援</a:t>
            </a:r>
            <a:endParaRPr kumimoji="1" lang="ja-JP" altLang="en-US" sz="1015" b="1" dirty="0">
              <a:solidFill>
                <a:prstClr val="white"/>
              </a:solidFill>
              <a:latin typeface="Calibri"/>
              <a:ea typeface="ＭＳ Ｐゴシック" panose="020B0600070205080204" pitchFamily="50" charset="-128"/>
            </a:endParaRPr>
          </a:p>
        </p:txBody>
      </p:sp>
      <p:sp>
        <p:nvSpPr>
          <p:cNvPr id="63" name="正方形/長方形 62"/>
          <p:cNvSpPr/>
          <p:nvPr/>
        </p:nvSpPr>
        <p:spPr>
          <a:xfrm>
            <a:off x="3531780" y="2256164"/>
            <a:ext cx="1050964" cy="417954"/>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4394" tIns="42198" rIns="84394" bIns="42198" rtlCol="0" anchor="ctr" anchorCtr="0"/>
          <a:lstStyle/>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柔軟な働き方を必要とする者</a:t>
            </a:r>
          </a:p>
        </p:txBody>
      </p:sp>
      <p:sp>
        <p:nvSpPr>
          <p:cNvPr id="66" name="正方形/長方形 65"/>
          <p:cNvSpPr/>
          <p:nvPr/>
        </p:nvSpPr>
        <p:spPr>
          <a:xfrm>
            <a:off x="3520465" y="2721813"/>
            <a:ext cx="1050964" cy="443110"/>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4394" tIns="42198" rIns="84394" bIns="42198" rtlCol="0" anchor="ctr" anchorCtr="0"/>
          <a:lstStyle/>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就労に向けた準備が一定程度</a:t>
            </a:r>
            <a:endParaRPr kumimoji="1" lang="en-US" altLang="ja-JP" sz="923" dirty="0">
              <a:solidFill>
                <a:prstClr val="black"/>
              </a:solidFill>
              <a:latin typeface="Calibri"/>
              <a:ea typeface="ＭＳ Ｐゴシック" panose="020B0600070205080204" pitchFamily="50" charset="-128"/>
            </a:endParaRPr>
          </a:p>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整っている者</a:t>
            </a:r>
          </a:p>
        </p:txBody>
      </p:sp>
      <p:sp>
        <p:nvSpPr>
          <p:cNvPr id="3" name="正方形/長方形 2"/>
          <p:cNvSpPr/>
          <p:nvPr/>
        </p:nvSpPr>
        <p:spPr>
          <a:xfrm>
            <a:off x="8014604" y="1000540"/>
            <a:ext cx="833247" cy="1939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ja-JP" altLang="en-US" sz="923"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国費３／４</a:t>
            </a:r>
          </a:p>
        </p:txBody>
      </p:sp>
      <p:sp>
        <p:nvSpPr>
          <p:cNvPr id="67" name="正方形/長方形 66"/>
          <p:cNvSpPr/>
          <p:nvPr/>
        </p:nvSpPr>
        <p:spPr>
          <a:xfrm>
            <a:off x="8026853" y="1702072"/>
            <a:ext cx="808742" cy="1920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ja-JP" altLang="en-US" sz="923"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国費２／３</a:t>
            </a:r>
          </a:p>
        </p:txBody>
      </p:sp>
      <p:sp>
        <p:nvSpPr>
          <p:cNvPr id="77" name="正方形/長方形 76"/>
          <p:cNvSpPr/>
          <p:nvPr/>
        </p:nvSpPr>
        <p:spPr>
          <a:xfrm>
            <a:off x="7562908" y="4185613"/>
            <a:ext cx="1286958" cy="193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ja-JP" altLang="en-US" sz="923"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国費１／２</a:t>
            </a:r>
            <a:r>
              <a:rPr kumimoji="1" lang="en-US" altLang="ja-JP" sz="923"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23"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２／３</a:t>
            </a:r>
          </a:p>
        </p:txBody>
      </p:sp>
      <p:sp>
        <p:nvSpPr>
          <p:cNvPr id="78" name="正方形/長方形 77"/>
          <p:cNvSpPr/>
          <p:nvPr/>
        </p:nvSpPr>
        <p:spPr>
          <a:xfrm>
            <a:off x="8033001" y="4982801"/>
            <a:ext cx="808742" cy="1920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ja-JP" altLang="en-US" sz="923"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国費１／２</a:t>
            </a:r>
          </a:p>
        </p:txBody>
      </p:sp>
      <p:sp>
        <p:nvSpPr>
          <p:cNvPr id="79" name="正方形/長方形 78"/>
          <p:cNvSpPr/>
          <p:nvPr/>
        </p:nvSpPr>
        <p:spPr>
          <a:xfrm>
            <a:off x="1952877" y="4311479"/>
            <a:ext cx="816829" cy="21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ja-JP" altLang="en-US" sz="923"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国費３／４</a:t>
            </a:r>
          </a:p>
        </p:txBody>
      </p:sp>
      <p:sp>
        <p:nvSpPr>
          <p:cNvPr id="82" name="正方形/長方形 81"/>
          <p:cNvSpPr/>
          <p:nvPr/>
        </p:nvSpPr>
        <p:spPr>
          <a:xfrm>
            <a:off x="-14356" y="262764"/>
            <a:ext cx="9158356" cy="451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84372" tIns="42186" rIns="84372" bIns="42186" rtlCol="0" anchor="ctr"/>
          <a:lstStyle/>
          <a:p>
            <a:pPr algn="ctr" defTabSz="844083">
              <a:defRPr/>
            </a:pPr>
            <a:r>
              <a:rPr kumimoji="1" lang="ja-JP" altLang="en-US" sz="2585" b="1" dirty="0">
                <a:solidFill>
                  <a:prstClr val="white"/>
                </a:solidFill>
                <a:latin typeface="Calibri"/>
                <a:ea typeface="ＭＳ Ｐゴシック" panose="020B0600070205080204" pitchFamily="50" charset="-128"/>
              </a:rPr>
              <a:t>生活困窮者自立支援制度の概要</a:t>
            </a:r>
            <a:endParaRPr kumimoji="1" lang="ja-JP" altLang="en-US" sz="1292" b="1" dirty="0">
              <a:solidFill>
                <a:prstClr val="white"/>
              </a:solidFill>
              <a:latin typeface="Calibri"/>
              <a:ea typeface="ＭＳ Ｐゴシック" panose="020B0600070205080204" pitchFamily="50" charset="-128"/>
            </a:endParaRPr>
          </a:p>
        </p:txBody>
      </p:sp>
      <p:sp>
        <p:nvSpPr>
          <p:cNvPr id="5" name="角丸四角形 4"/>
          <p:cNvSpPr/>
          <p:nvPr/>
        </p:nvSpPr>
        <p:spPr>
          <a:xfrm>
            <a:off x="519852" y="4718412"/>
            <a:ext cx="2288028" cy="931313"/>
          </a:xfrm>
          <a:prstGeom prst="roundRect">
            <a:avLst>
              <a:gd name="adj" fmla="val 9439"/>
            </a:avLst>
          </a:prstGeom>
          <a:solidFill>
            <a:schemeClr val="bg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88" name="テキスト ボックス 87"/>
          <p:cNvSpPr txBox="1"/>
          <p:nvPr/>
        </p:nvSpPr>
        <p:spPr>
          <a:xfrm>
            <a:off x="390572" y="4781910"/>
            <a:ext cx="2479562" cy="897322"/>
          </a:xfrm>
          <a:prstGeom prst="rect">
            <a:avLst/>
          </a:prstGeom>
          <a:noFill/>
          <a:ln>
            <a:noFill/>
          </a:ln>
        </p:spPr>
        <p:txBody>
          <a:bodyPr wrap="square" lIns="63143" tIns="31572" rIns="63143" bIns="31572" rtlCol="0">
            <a:spAutoFit/>
          </a:bodyPr>
          <a:lstStyle/>
          <a:p>
            <a:pPr marL="118397" indent="-118397" defTabSz="843756" fontAlgn="base">
              <a:lnSpc>
                <a:spcPts val="1292"/>
              </a:lnSpc>
              <a:spcBef>
                <a:spcPct val="0"/>
              </a:spcBef>
              <a:spcAft>
                <a:spcPct val="0"/>
              </a:spcAft>
              <a:defRPr/>
            </a:pPr>
            <a:r>
              <a:rPr kumimoji="1" lang="ja-JP" altLang="en-US" sz="1200" dirty="0">
                <a:solidFill>
                  <a:prstClr val="black"/>
                </a:solidFill>
                <a:latin typeface="HGPｺﾞｼｯｸM" pitchFamily="50" charset="-128"/>
                <a:ea typeface="HGPｺﾞｼｯｸM" pitchFamily="50" charset="-128"/>
              </a:rPr>
              <a:t>　</a:t>
            </a:r>
            <a:r>
              <a:rPr kumimoji="1" lang="ja-JP" altLang="en-US" sz="1200" b="1" dirty="0">
                <a:solidFill>
                  <a:prstClr val="black"/>
                </a:solidFill>
                <a:latin typeface="HGPｺﾞｼｯｸM" pitchFamily="50" charset="-128"/>
                <a:ea typeface="HGPｺﾞｼｯｸM" pitchFamily="50" charset="-128"/>
              </a:rPr>
              <a:t>◆</a:t>
            </a:r>
            <a:r>
              <a:rPr kumimoji="1" lang="ja-JP" altLang="en-US" sz="1200" b="1" u="sng" dirty="0">
                <a:solidFill>
                  <a:prstClr val="black"/>
                </a:solidFill>
                <a:latin typeface="HGPｺﾞｼｯｸM" pitchFamily="50" charset="-128"/>
                <a:ea typeface="HGPｺﾞｼｯｸM" pitchFamily="50" charset="-128"/>
              </a:rPr>
              <a:t>福祉事務所未設置町村による</a:t>
            </a:r>
            <a:endParaRPr kumimoji="1" lang="en-US" altLang="ja-JP" sz="1200" b="1" u="sng" dirty="0">
              <a:solidFill>
                <a:prstClr val="black"/>
              </a:solidFill>
              <a:latin typeface="HGPｺﾞｼｯｸM" pitchFamily="50" charset="-128"/>
              <a:ea typeface="HGPｺﾞｼｯｸM" pitchFamily="50" charset="-128"/>
            </a:endParaRPr>
          </a:p>
          <a:p>
            <a:pPr marL="118397" indent="-118397" defTabSz="843756" fontAlgn="base">
              <a:lnSpc>
                <a:spcPts val="1292"/>
              </a:lnSpc>
              <a:spcBef>
                <a:spcPct val="0"/>
              </a:spcBef>
              <a:spcAft>
                <a:spcPct val="0"/>
              </a:spcAft>
              <a:defRPr/>
            </a:pPr>
            <a:r>
              <a:rPr kumimoji="1" lang="ja-JP" altLang="en-US" sz="1200" b="1" dirty="0">
                <a:solidFill>
                  <a:prstClr val="black"/>
                </a:solidFill>
                <a:latin typeface="HGPｺﾞｼｯｸM" pitchFamily="50" charset="-128"/>
                <a:ea typeface="HGPｺﾞｼｯｸM" pitchFamily="50" charset="-128"/>
              </a:rPr>
              <a:t>　　 </a:t>
            </a:r>
            <a:r>
              <a:rPr kumimoji="1" lang="ja-JP" altLang="en-US" sz="1200" b="1" u="sng" dirty="0">
                <a:solidFill>
                  <a:prstClr val="black"/>
                </a:solidFill>
                <a:latin typeface="HGPｺﾞｼｯｸM" pitchFamily="50" charset="-128"/>
                <a:ea typeface="HGPｺﾞｼｯｸM" pitchFamily="50" charset="-128"/>
              </a:rPr>
              <a:t>相談の実施</a:t>
            </a:r>
            <a:endParaRPr kumimoji="1" lang="en-US" altLang="ja-JP" sz="1200" b="1" u="sng" dirty="0">
              <a:solidFill>
                <a:prstClr val="black"/>
              </a:solidFill>
              <a:latin typeface="HGPｺﾞｼｯｸM" pitchFamily="50" charset="-128"/>
              <a:ea typeface="HGPｺﾞｼｯｸM" pitchFamily="50" charset="-128"/>
            </a:endParaRPr>
          </a:p>
          <a:p>
            <a:pPr marL="118397" indent="-118397" defTabSz="843756" fontAlgn="base">
              <a:lnSpc>
                <a:spcPts val="1292"/>
              </a:lnSpc>
              <a:spcBef>
                <a:spcPct val="0"/>
              </a:spcBef>
              <a:spcAft>
                <a:spcPct val="0"/>
              </a:spcAft>
              <a:defRPr/>
            </a:pPr>
            <a:r>
              <a:rPr kumimoji="1" lang="en-US" altLang="ja-JP" sz="1015" dirty="0">
                <a:solidFill>
                  <a:prstClr val="black"/>
                </a:solidFill>
                <a:latin typeface="HGPｺﾞｼｯｸM" pitchFamily="50" charset="-128"/>
                <a:ea typeface="HGPｺﾞｼｯｸM" pitchFamily="50" charset="-128"/>
              </a:rPr>
              <a:t>     </a:t>
            </a:r>
            <a:r>
              <a:rPr kumimoji="1" lang="ja-JP" altLang="en-US" sz="1015" dirty="0">
                <a:solidFill>
                  <a:prstClr val="black"/>
                </a:solidFill>
                <a:latin typeface="HGPｺﾞｼｯｸM" pitchFamily="50" charset="-128"/>
                <a:ea typeface="HGPｺﾞｼｯｸM" pitchFamily="50" charset="-128"/>
              </a:rPr>
              <a:t>・希望する町村において、一次的な</a:t>
            </a:r>
            <a:endParaRPr kumimoji="1" lang="en-US" altLang="ja-JP" sz="1015" dirty="0">
              <a:solidFill>
                <a:prstClr val="black"/>
              </a:solidFill>
              <a:latin typeface="HGPｺﾞｼｯｸM" pitchFamily="50" charset="-128"/>
              <a:ea typeface="HGPｺﾞｼｯｸM" pitchFamily="50" charset="-128"/>
            </a:endParaRPr>
          </a:p>
          <a:p>
            <a:pPr marL="118397" indent="-118397" defTabSz="843756" fontAlgn="base">
              <a:lnSpc>
                <a:spcPts val="1292"/>
              </a:lnSpc>
              <a:spcBef>
                <a:spcPct val="0"/>
              </a:spcBef>
              <a:spcAft>
                <a:spcPct val="0"/>
              </a:spcAft>
              <a:defRPr/>
            </a:pPr>
            <a:r>
              <a:rPr kumimoji="1" lang="ja-JP" altLang="en-US" sz="1015" dirty="0">
                <a:solidFill>
                  <a:prstClr val="black"/>
                </a:solidFill>
                <a:latin typeface="HGPｺﾞｼｯｸM" pitchFamily="50" charset="-128"/>
                <a:ea typeface="HGPｺﾞｼｯｸM" pitchFamily="50" charset="-128"/>
              </a:rPr>
              <a:t>　　　相談等を実施</a:t>
            </a:r>
            <a:endParaRPr kumimoji="1" lang="en-US" altLang="ja-JP" sz="1015" dirty="0">
              <a:solidFill>
                <a:prstClr val="black"/>
              </a:solidFill>
              <a:latin typeface="HGPｺﾞｼｯｸM" pitchFamily="50" charset="-128"/>
              <a:ea typeface="HGPｺﾞｼｯｸM" pitchFamily="50" charset="-128"/>
            </a:endParaRPr>
          </a:p>
          <a:p>
            <a:pPr marL="118397" indent="-118397" defTabSz="843756" fontAlgn="base">
              <a:lnSpc>
                <a:spcPts val="1292"/>
              </a:lnSpc>
              <a:spcBef>
                <a:spcPct val="0"/>
              </a:spcBef>
              <a:spcAft>
                <a:spcPct val="0"/>
              </a:spcAft>
              <a:defRPr/>
            </a:pPr>
            <a:r>
              <a:rPr kumimoji="1" lang="en-US" altLang="ja-JP" sz="1292" dirty="0">
                <a:solidFill>
                  <a:prstClr val="black"/>
                </a:solidFill>
                <a:latin typeface="HGPｺﾞｼｯｸM" pitchFamily="50" charset="-128"/>
                <a:ea typeface="HGPｺﾞｼｯｸM" pitchFamily="50" charset="-128"/>
              </a:rPr>
              <a:t>     </a:t>
            </a:r>
          </a:p>
        </p:txBody>
      </p:sp>
      <p:sp>
        <p:nvSpPr>
          <p:cNvPr id="89" name="正方形/長方形 88"/>
          <p:cNvSpPr/>
          <p:nvPr/>
        </p:nvSpPr>
        <p:spPr>
          <a:xfrm>
            <a:off x="1952877" y="5353379"/>
            <a:ext cx="816829" cy="21003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ja-JP" altLang="en-US" sz="923"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国費３／４</a:t>
            </a:r>
          </a:p>
        </p:txBody>
      </p:sp>
      <p:sp>
        <p:nvSpPr>
          <p:cNvPr id="86" name="テキスト ボックス 85"/>
          <p:cNvSpPr txBox="1"/>
          <p:nvPr/>
        </p:nvSpPr>
        <p:spPr>
          <a:xfrm>
            <a:off x="472252" y="6338906"/>
            <a:ext cx="8288796" cy="397185"/>
          </a:xfrm>
          <a:prstGeom prst="rect">
            <a:avLst/>
          </a:prstGeom>
          <a:noFill/>
          <a:ln>
            <a:noFill/>
          </a:ln>
        </p:spPr>
        <p:txBody>
          <a:bodyPr wrap="square" lIns="63143" tIns="31572" rIns="63143" bIns="31572" rtlCol="0">
            <a:spAutoFit/>
          </a:bodyPr>
          <a:lstStyle/>
          <a:p>
            <a:pPr marL="118397" indent="-118397" defTabSz="843756" fontAlgn="base">
              <a:lnSpc>
                <a:spcPts val="1292"/>
              </a:lnSpc>
              <a:spcBef>
                <a:spcPct val="0"/>
              </a:spcBef>
              <a:spcAft>
                <a:spcPct val="0"/>
              </a:spcAft>
              <a:defRPr/>
            </a:pPr>
            <a:r>
              <a:rPr kumimoji="1" lang="ja-JP" altLang="en-US" sz="1108" dirty="0">
                <a:solidFill>
                  <a:prstClr val="black"/>
                </a:solidFill>
                <a:latin typeface="HGPｺﾞｼｯｸM" pitchFamily="50" charset="-128"/>
                <a:ea typeface="HGPｺﾞｼｯｸM" pitchFamily="50" charset="-128"/>
              </a:rPr>
              <a:t>　</a:t>
            </a:r>
            <a:r>
              <a:rPr kumimoji="1" lang="ja-JP" altLang="en-US" sz="1108" b="1" dirty="0">
                <a:solidFill>
                  <a:prstClr val="black"/>
                </a:solidFill>
                <a:latin typeface="HGPｺﾞｼｯｸM" pitchFamily="50" charset="-128"/>
                <a:ea typeface="HGPｺﾞｼｯｸM" pitchFamily="50" charset="-128"/>
              </a:rPr>
              <a:t>◆</a:t>
            </a:r>
            <a:r>
              <a:rPr kumimoji="1" lang="ja-JP" altLang="en-US" sz="1108" b="1" u="sng" dirty="0">
                <a:solidFill>
                  <a:prstClr val="black"/>
                </a:solidFill>
                <a:latin typeface="HGPｺﾞｼｯｸM" pitchFamily="50" charset="-128"/>
                <a:ea typeface="HGPｺﾞｼｯｸM" pitchFamily="50" charset="-128"/>
              </a:rPr>
              <a:t>都道府県による市町村支援事業</a:t>
            </a:r>
            <a:r>
              <a:rPr kumimoji="1" lang="ja-JP" altLang="en-US" sz="1292" b="1" dirty="0">
                <a:solidFill>
                  <a:prstClr val="black"/>
                </a:solidFill>
                <a:latin typeface="HGPｺﾞｼｯｸM" pitchFamily="50" charset="-128"/>
                <a:ea typeface="HGPｺﾞｼｯｸM" pitchFamily="50" charset="-128"/>
              </a:rPr>
              <a:t>　　</a:t>
            </a:r>
            <a:r>
              <a:rPr kumimoji="1" lang="ja-JP" altLang="en-US" sz="969" dirty="0">
                <a:solidFill>
                  <a:prstClr val="black"/>
                </a:solidFill>
                <a:latin typeface="HGPｺﾞｼｯｸM" pitchFamily="50" charset="-128"/>
                <a:ea typeface="HGPｺﾞｼｯｸM" pitchFamily="50" charset="-128"/>
              </a:rPr>
              <a:t>・　市等の職員に対する研修、事業実施体制の支援、市域を越えたネットワークづくり等を実施</a:t>
            </a:r>
            <a:endParaRPr kumimoji="1" lang="en-US" altLang="ja-JP" sz="969" dirty="0">
              <a:solidFill>
                <a:prstClr val="black"/>
              </a:solidFill>
              <a:latin typeface="HGPｺﾞｼｯｸM" pitchFamily="50" charset="-128"/>
              <a:ea typeface="HGPｺﾞｼｯｸM" pitchFamily="50" charset="-128"/>
            </a:endParaRPr>
          </a:p>
          <a:p>
            <a:pPr marL="118397" indent="-118397" defTabSz="843756" fontAlgn="base">
              <a:lnSpc>
                <a:spcPts val="1292"/>
              </a:lnSpc>
              <a:spcBef>
                <a:spcPct val="0"/>
              </a:spcBef>
              <a:spcAft>
                <a:spcPct val="0"/>
              </a:spcAft>
              <a:defRPr/>
            </a:pPr>
            <a:r>
              <a:rPr kumimoji="1" lang="en-US" altLang="ja-JP" sz="1292" dirty="0">
                <a:solidFill>
                  <a:prstClr val="black"/>
                </a:solidFill>
                <a:latin typeface="HGPｺﾞｼｯｸM" pitchFamily="50" charset="-128"/>
                <a:ea typeface="HGPｺﾞｼｯｸM" pitchFamily="50" charset="-128"/>
              </a:rPr>
              <a:t>     </a:t>
            </a:r>
          </a:p>
        </p:txBody>
      </p:sp>
      <p:sp>
        <p:nvSpPr>
          <p:cNvPr id="90" name="正方形/長方形 89"/>
          <p:cNvSpPr/>
          <p:nvPr/>
        </p:nvSpPr>
        <p:spPr>
          <a:xfrm>
            <a:off x="7956376" y="6339445"/>
            <a:ext cx="847559" cy="229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ja-JP" altLang="en-US" sz="923"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国費１／２</a:t>
            </a:r>
          </a:p>
        </p:txBody>
      </p:sp>
      <p:cxnSp>
        <p:nvCxnSpPr>
          <p:cNvPr id="80" name="直線コネクタ 79"/>
          <p:cNvCxnSpPr/>
          <p:nvPr/>
        </p:nvCxnSpPr>
        <p:spPr>
          <a:xfrm>
            <a:off x="3139155" y="1204956"/>
            <a:ext cx="1645651" cy="3664"/>
          </a:xfrm>
          <a:prstGeom prst="line">
            <a:avLst/>
          </a:prstGeom>
          <a:ln w="76200">
            <a:solidFill>
              <a:schemeClr val="tx1">
                <a:lumMod val="85000"/>
                <a:lumOff val="15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3501584" y="1037508"/>
            <a:ext cx="1050964" cy="434379"/>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4394" tIns="42198" rIns="84394" bIns="42198" rtlCol="0" anchor="ctr" anchorCtr="0"/>
          <a:lstStyle/>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再就職のために</a:t>
            </a:r>
            <a:endParaRPr kumimoji="1" lang="en-US" altLang="ja-JP" sz="923" dirty="0">
              <a:solidFill>
                <a:prstClr val="black"/>
              </a:solidFill>
              <a:latin typeface="Calibri"/>
              <a:ea typeface="ＭＳ Ｐゴシック" panose="020B0600070205080204" pitchFamily="50" charset="-128"/>
            </a:endParaRPr>
          </a:p>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居住の確保が</a:t>
            </a:r>
            <a:endParaRPr kumimoji="1" lang="en-US" altLang="ja-JP" sz="923" dirty="0">
              <a:solidFill>
                <a:prstClr val="black"/>
              </a:solidFill>
              <a:latin typeface="Calibri"/>
              <a:ea typeface="ＭＳ Ｐゴシック" panose="020B0600070205080204" pitchFamily="50" charset="-128"/>
            </a:endParaRPr>
          </a:p>
          <a:p>
            <a:pPr algn="ctr" defTabSz="843756" fontAlgn="base">
              <a:lnSpc>
                <a:spcPts val="1015"/>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rPr>
              <a:t>必要な者</a:t>
            </a:r>
          </a:p>
        </p:txBody>
      </p:sp>
      <p:sp>
        <p:nvSpPr>
          <p:cNvPr id="91" name="正方形/長方形 90"/>
          <p:cNvSpPr/>
          <p:nvPr/>
        </p:nvSpPr>
        <p:spPr>
          <a:xfrm>
            <a:off x="8033195" y="3359485"/>
            <a:ext cx="808742" cy="1920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ja-JP" altLang="en-US" sz="923"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国費２／３</a:t>
            </a:r>
          </a:p>
        </p:txBody>
      </p:sp>
      <p:sp>
        <p:nvSpPr>
          <p:cNvPr id="68" name="テキスト ボックス 67"/>
          <p:cNvSpPr txBox="1"/>
          <p:nvPr/>
        </p:nvSpPr>
        <p:spPr>
          <a:xfrm>
            <a:off x="6642406" y="5452535"/>
            <a:ext cx="2423437" cy="213076"/>
          </a:xfrm>
          <a:prstGeom prst="rect">
            <a:avLst/>
          </a:prstGeom>
          <a:noFill/>
        </p:spPr>
        <p:txBody>
          <a:bodyPr wrap="square" lIns="84394" tIns="42198" rIns="84394" bIns="42198" rtlCol="0">
            <a:spAutoFit/>
          </a:bodyPr>
          <a:lstStyle/>
          <a:p>
            <a:pPr defTabSz="844083" fontAlgn="base">
              <a:spcBef>
                <a:spcPct val="0"/>
              </a:spcBef>
              <a:spcAft>
                <a:spcPct val="0"/>
              </a:spcAft>
              <a:defRPr/>
            </a:pPr>
            <a:r>
              <a:rPr kumimoji="1" lang="en-US" altLang="ja-JP" sz="831" dirty="0">
                <a:solidFill>
                  <a:srgbClr val="FF0000"/>
                </a:solidFill>
                <a:latin typeface="HGPｺﾞｼｯｸM" panose="020B0600000000000000" pitchFamily="50" charset="-128"/>
                <a:ea typeface="HGPｺﾞｼｯｸM" panose="020B0600000000000000" pitchFamily="50" charset="-128"/>
              </a:rPr>
              <a:t>※</a:t>
            </a:r>
            <a:r>
              <a:rPr kumimoji="1" lang="ja-JP" altLang="en-US" sz="831" dirty="0">
                <a:solidFill>
                  <a:srgbClr val="FF0000"/>
                </a:solidFill>
                <a:latin typeface="HGPｺﾞｼｯｸM" pitchFamily="50" charset="-128"/>
                <a:ea typeface="HGPｺﾞｼｯｸM" pitchFamily="50" charset="-128"/>
              </a:rPr>
              <a:t>事業名及び下段の支援については、</a:t>
            </a:r>
            <a:r>
              <a:rPr kumimoji="1" lang="en-US" altLang="ja-JP" sz="831" dirty="0">
                <a:solidFill>
                  <a:srgbClr val="FF0000"/>
                </a:solidFill>
                <a:latin typeface="HGPｺﾞｼｯｸM" pitchFamily="50" charset="-128"/>
                <a:ea typeface="HGPｺﾞｼｯｸM" pitchFamily="50" charset="-128"/>
              </a:rPr>
              <a:t>H31.4.1</a:t>
            </a:r>
            <a:r>
              <a:rPr kumimoji="1" lang="ja-JP" altLang="en-US" sz="831" dirty="0">
                <a:solidFill>
                  <a:srgbClr val="FF0000"/>
                </a:solidFill>
                <a:latin typeface="HGPｺﾞｼｯｸM" pitchFamily="50" charset="-128"/>
                <a:ea typeface="HGPｺﾞｼｯｸM" pitchFamily="50" charset="-128"/>
              </a:rPr>
              <a:t>～</a:t>
            </a:r>
          </a:p>
        </p:txBody>
      </p:sp>
      <p:sp>
        <p:nvSpPr>
          <p:cNvPr id="81" name="テキスト ボックス 80"/>
          <p:cNvSpPr txBox="1"/>
          <p:nvPr/>
        </p:nvSpPr>
        <p:spPr>
          <a:xfrm>
            <a:off x="6643074" y="3841737"/>
            <a:ext cx="2181023" cy="213076"/>
          </a:xfrm>
          <a:prstGeom prst="rect">
            <a:avLst/>
          </a:prstGeom>
          <a:noFill/>
        </p:spPr>
        <p:txBody>
          <a:bodyPr wrap="square" lIns="84394" tIns="42198" rIns="84394" bIns="42198" rtlCol="0">
            <a:spAutoFit/>
          </a:bodyPr>
          <a:lstStyle/>
          <a:p>
            <a:pPr defTabSz="844083" fontAlgn="base">
              <a:spcBef>
                <a:spcPct val="0"/>
              </a:spcBef>
              <a:spcAft>
                <a:spcPct val="0"/>
              </a:spcAft>
              <a:defRPr/>
            </a:pPr>
            <a:r>
              <a:rPr kumimoji="1" lang="en-US" altLang="ja-JP" sz="831" dirty="0">
                <a:solidFill>
                  <a:srgbClr val="FF0000"/>
                </a:solidFill>
                <a:latin typeface="HGPｺﾞｼｯｸM" panose="020B0600000000000000" pitchFamily="50" charset="-128"/>
                <a:ea typeface="HGPｺﾞｼｯｸM" panose="020B0600000000000000" pitchFamily="50" charset="-128"/>
              </a:rPr>
              <a:t>※</a:t>
            </a:r>
            <a:r>
              <a:rPr kumimoji="1" lang="ja-JP" altLang="en-US" sz="831" dirty="0">
                <a:solidFill>
                  <a:srgbClr val="FF0000"/>
                </a:solidFill>
                <a:latin typeface="HGPｺﾞｼｯｸM" pitchFamily="50" charset="-128"/>
                <a:ea typeface="HGPｺﾞｼｯｸM" pitchFamily="50" charset="-128"/>
              </a:rPr>
              <a:t>下段の支援については、</a:t>
            </a:r>
            <a:r>
              <a:rPr kumimoji="1" lang="en-US" altLang="ja-JP" sz="831" dirty="0">
                <a:solidFill>
                  <a:srgbClr val="FF0000"/>
                </a:solidFill>
                <a:latin typeface="HGPｺﾞｼｯｸM" pitchFamily="50" charset="-128"/>
                <a:ea typeface="HGPｺﾞｼｯｸM" pitchFamily="50" charset="-128"/>
              </a:rPr>
              <a:t>H31.4.1</a:t>
            </a:r>
            <a:r>
              <a:rPr kumimoji="1" lang="ja-JP" altLang="en-US" sz="831" dirty="0">
                <a:solidFill>
                  <a:srgbClr val="FF0000"/>
                </a:solidFill>
                <a:latin typeface="HGPｺﾞｼｯｸM" pitchFamily="50" charset="-128"/>
                <a:ea typeface="HGPｺﾞｼｯｸM" pitchFamily="50" charset="-128"/>
              </a:rPr>
              <a:t>～</a:t>
            </a:r>
          </a:p>
        </p:txBody>
      </p:sp>
      <p:sp>
        <p:nvSpPr>
          <p:cNvPr id="92" name="Text Box 15"/>
          <p:cNvSpPr txBox="1">
            <a:spLocks noChangeArrowheads="1"/>
          </p:cNvSpPr>
          <p:nvPr/>
        </p:nvSpPr>
        <p:spPr bwMode="auto">
          <a:xfrm>
            <a:off x="107504" y="660838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7080173" y="6589460"/>
            <a:ext cx="2133600" cy="365125"/>
          </a:xfrm>
        </p:spPr>
        <p:txBody>
          <a:bodyPr/>
          <a:lstStyle/>
          <a:p>
            <a:fld id="{32927FFD-3D24-4EC2-AEC8-E83A8D96C0AC}" type="slidenum">
              <a:rPr lang="ja-JP" altLang="en-US" smtClean="0">
                <a:solidFill>
                  <a:prstClr val="black">
                    <a:tint val="75000"/>
                  </a:prstClr>
                </a:solidFill>
              </a:rPr>
              <a:pPr/>
              <a:t>57</a:t>
            </a:fld>
            <a:endParaRPr lang="ja-JP" altLang="en-US" dirty="0">
              <a:solidFill>
                <a:prstClr val="black">
                  <a:tint val="75000"/>
                </a:prstClr>
              </a:solidFill>
            </a:endParaRPr>
          </a:p>
        </p:txBody>
      </p:sp>
    </p:spTree>
    <p:extLst>
      <p:ext uri="{BB962C8B-B14F-4D97-AF65-F5344CB8AC3E}">
        <p14:creationId xmlns:p14="http://schemas.microsoft.com/office/powerpoint/2010/main" val="30054753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 67"/>
          <p:cNvSpPr/>
          <p:nvPr/>
        </p:nvSpPr>
        <p:spPr>
          <a:xfrm>
            <a:off x="66469" y="1567870"/>
            <a:ext cx="9091887" cy="5026361"/>
          </a:xfrm>
          <a:prstGeom prst="roundRect">
            <a:avLst>
              <a:gd name="adj" fmla="val 27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843959"/>
            <a:endParaRPr kumimoji="1" lang="ja-JP" altLang="en-US" sz="1662">
              <a:solidFill>
                <a:prstClr val="black"/>
              </a:solidFill>
              <a:latin typeface="Calibri"/>
              <a:ea typeface="ＭＳ Ｐゴシック" panose="020B0600070205080204" pitchFamily="50" charset="-128"/>
            </a:endParaRPr>
          </a:p>
        </p:txBody>
      </p:sp>
      <p:sp>
        <p:nvSpPr>
          <p:cNvPr id="5" name="額縁 4"/>
          <p:cNvSpPr/>
          <p:nvPr/>
        </p:nvSpPr>
        <p:spPr>
          <a:xfrm>
            <a:off x="72008" y="249460"/>
            <a:ext cx="8970027" cy="454314"/>
          </a:xfrm>
          <a:prstGeom prst="bevel">
            <a:avLst>
              <a:gd name="adj" fmla="val 8532"/>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43959"/>
            <a:r>
              <a:rPr kumimoji="1" lang="ja-JP" altLang="en-US" sz="1846" dirty="0">
                <a:solidFill>
                  <a:prstClr val="black"/>
                </a:solidFill>
                <a:latin typeface="Calibri"/>
                <a:ea typeface="ＤＦ特太ゴシック体" pitchFamily="1" charset="-128"/>
              </a:rPr>
              <a:t>生活困窮者自立支援制度における他制度との連携について</a:t>
            </a:r>
          </a:p>
        </p:txBody>
      </p:sp>
      <p:sp>
        <p:nvSpPr>
          <p:cNvPr id="6" name="円/楕円 5"/>
          <p:cNvSpPr/>
          <p:nvPr/>
        </p:nvSpPr>
        <p:spPr>
          <a:xfrm>
            <a:off x="3840842" y="3429000"/>
            <a:ext cx="1262910" cy="119644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7" name="テキスト ボックス 6"/>
          <p:cNvSpPr txBox="1"/>
          <p:nvPr/>
        </p:nvSpPr>
        <p:spPr>
          <a:xfrm>
            <a:off x="3741139" y="3640198"/>
            <a:ext cx="2093771" cy="859274"/>
          </a:xfrm>
          <a:prstGeom prst="rect">
            <a:avLst/>
          </a:prstGeom>
          <a:noFill/>
        </p:spPr>
        <p:txBody>
          <a:bodyPr wrap="square" rtlCol="0">
            <a:spAutoFit/>
          </a:bodyPr>
          <a:lstStyle/>
          <a:p>
            <a:pPr defTabSz="843959"/>
            <a:r>
              <a:rPr kumimoji="1" lang="ja-JP" altLang="en-US" sz="1846" b="1" dirty="0">
                <a:solidFill>
                  <a:prstClr val="black"/>
                </a:solidFill>
                <a:latin typeface="Calibri"/>
                <a:ea typeface="ＭＳ Ｐゴシック" panose="020B0600070205080204" pitchFamily="50" charset="-128"/>
              </a:rPr>
              <a:t>生活困窮者</a:t>
            </a:r>
            <a:endParaRPr kumimoji="1" lang="en-US" altLang="ja-JP" sz="1846" b="1" dirty="0">
              <a:solidFill>
                <a:prstClr val="black"/>
              </a:solidFill>
              <a:latin typeface="Calibri"/>
              <a:ea typeface="ＭＳ Ｐゴシック" panose="020B0600070205080204" pitchFamily="50" charset="-128"/>
            </a:endParaRPr>
          </a:p>
          <a:p>
            <a:pPr defTabSz="843959"/>
            <a:r>
              <a:rPr kumimoji="1" lang="ja-JP" altLang="en-US" sz="1846" b="1" dirty="0">
                <a:solidFill>
                  <a:prstClr val="black"/>
                </a:solidFill>
                <a:latin typeface="Calibri"/>
                <a:ea typeface="ＭＳ Ｐゴシック" panose="020B0600070205080204" pitchFamily="50" charset="-128"/>
              </a:rPr>
              <a:t>自立支援制度</a:t>
            </a:r>
            <a:endParaRPr kumimoji="1" lang="en-US" altLang="ja-JP" sz="1846" b="1" dirty="0">
              <a:solidFill>
                <a:prstClr val="black"/>
              </a:solidFill>
              <a:latin typeface="Calibri"/>
              <a:ea typeface="ＭＳ Ｐゴシック" panose="020B0600070205080204" pitchFamily="50" charset="-128"/>
            </a:endParaRPr>
          </a:p>
          <a:p>
            <a:pPr defTabSz="843959"/>
            <a:r>
              <a:rPr kumimoji="1" lang="ja-JP" altLang="en-US" sz="1292" dirty="0">
                <a:solidFill>
                  <a:prstClr val="black"/>
                </a:solidFill>
                <a:latin typeface="Calibri"/>
                <a:ea typeface="ＭＳ Ｐゴシック" panose="020B0600070205080204" pitchFamily="50" charset="-128"/>
              </a:rPr>
              <a:t>（自立相談支援機関）</a:t>
            </a:r>
            <a:endParaRPr kumimoji="1" lang="en-US" altLang="ja-JP" sz="1292" dirty="0">
              <a:solidFill>
                <a:prstClr val="black"/>
              </a:solidFill>
              <a:latin typeface="Calibri"/>
              <a:ea typeface="ＭＳ Ｐゴシック" panose="020B0600070205080204" pitchFamily="50" charset="-128"/>
            </a:endParaRPr>
          </a:p>
        </p:txBody>
      </p:sp>
      <p:sp>
        <p:nvSpPr>
          <p:cNvPr id="8" name="正方形/長方形 7"/>
          <p:cNvSpPr/>
          <p:nvPr/>
        </p:nvSpPr>
        <p:spPr>
          <a:xfrm>
            <a:off x="72008" y="770243"/>
            <a:ext cx="8970027" cy="7311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66158" indent="-166158" defTabSz="843959"/>
            <a:r>
              <a:rPr kumimoji="1" lang="ja-JP" altLang="en-US" sz="1662" dirty="0">
                <a:solidFill>
                  <a:prstClr val="black"/>
                </a:solidFill>
                <a:latin typeface="Calibri"/>
                <a:ea typeface="ＭＳ Ｐゴシック" panose="020B0600070205080204" pitchFamily="50" charset="-128"/>
              </a:rPr>
              <a:t>○　生活困窮者自立支援制度においては、自立相談支援事業を中核に、任意事業の活用や他制度との連携により、本人の状態像に応じたきめ細かい支援を実施することが重要。</a:t>
            </a:r>
            <a:endParaRPr kumimoji="1" lang="en-US" altLang="ja-JP" sz="1662" dirty="0">
              <a:solidFill>
                <a:prstClr val="black"/>
              </a:solidFill>
              <a:latin typeface="Calibri"/>
              <a:ea typeface="ＭＳ Ｐゴシック" panose="020B0600070205080204" pitchFamily="50" charset="-128"/>
            </a:endParaRPr>
          </a:p>
          <a:p>
            <a:pPr marL="166158" indent="-166158" defTabSz="843959"/>
            <a:r>
              <a:rPr kumimoji="1" lang="ja-JP" altLang="en-US" sz="1662" dirty="0">
                <a:solidFill>
                  <a:prstClr val="black"/>
                </a:solidFill>
                <a:latin typeface="Calibri"/>
                <a:ea typeface="ＭＳ Ｐゴシック" panose="020B0600070205080204" pitchFamily="50" charset="-128"/>
              </a:rPr>
              <a:t>○　また、地域資源の開発に当たっても、他制度のネットワークや他機関と連携することが重要。</a:t>
            </a:r>
            <a:endParaRPr kumimoji="1" lang="en-US" altLang="ja-JP" sz="1662" dirty="0">
              <a:solidFill>
                <a:prstClr val="black"/>
              </a:solidFill>
              <a:latin typeface="Calibri"/>
              <a:ea typeface="ＭＳ Ｐゴシック" panose="020B0600070205080204" pitchFamily="50" charset="-128"/>
            </a:endParaRPr>
          </a:p>
        </p:txBody>
      </p:sp>
      <p:sp>
        <p:nvSpPr>
          <p:cNvPr id="9" name="円/楕円 8"/>
          <p:cNvSpPr/>
          <p:nvPr/>
        </p:nvSpPr>
        <p:spPr>
          <a:xfrm>
            <a:off x="3734252" y="2138752"/>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10" name="テキスト ボックス 9"/>
          <p:cNvSpPr txBox="1"/>
          <p:nvPr/>
        </p:nvSpPr>
        <p:spPr>
          <a:xfrm>
            <a:off x="3707904" y="2166091"/>
            <a:ext cx="971127" cy="390684"/>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生活保護</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（福祉事務所）</a:t>
            </a:r>
            <a:endParaRPr kumimoji="1" lang="en-US" altLang="ja-JP" sz="831" dirty="0">
              <a:solidFill>
                <a:prstClr val="black"/>
              </a:solidFill>
              <a:latin typeface="Calibri"/>
              <a:ea typeface="ＭＳ Ｐゴシック" panose="020B0600070205080204" pitchFamily="50" charset="-128"/>
            </a:endParaRPr>
          </a:p>
        </p:txBody>
      </p:sp>
      <p:sp>
        <p:nvSpPr>
          <p:cNvPr id="11" name="円/楕円 10"/>
          <p:cNvSpPr/>
          <p:nvPr/>
        </p:nvSpPr>
        <p:spPr>
          <a:xfrm>
            <a:off x="5316648" y="2343218"/>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13" name="円/楕円 12"/>
          <p:cNvSpPr/>
          <p:nvPr/>
        </p:nvSpPr>
        <p:spPr>
          <a:xfrm>
            <a:off x="5997572" y="2722888"/>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14" name="テキスト ボックス 13"/>
          <p:cNvSpPr txBox="1"/>
          <p:nvPr/>
        </p:nvSpPr>
        <p:spPr>
          <a:xfrm>
            <a:off x="5303158" y="2452335"/>
            <a:ext cx="1495551" cy="518540"/>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障害保健福祉施策</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（障害者就業・生活支援センター等）</a:t>
            </a:r>
            <a:endParaRPr kumimoji="1" lang="en-US" altLang="ja-JP" sz="831" dirty="0">
              <a:solidFill>
                <a:prstClr val="black"/>
              </a:solidFill>
              <a:latin typeface="Calibri"/>
              <a:ea typeface="ＭＳ Ｐゴシック" panose="020B0600070205080204" pitchFamily="50" charset="-128"/>
            </a:endParaRPr>
          </a:p>
        </p:txBody>
      </p:sp>
      <p:sp>
        <p:nvSpPr>
          <p:cNvPr id="15" name="円/楕円 14"/>
          <p:cNvSpPr/>
          <p:nvPr/>
        </p:nvSpPr>
        <p:spPr>
          <a:xfrm>
            <a:off x="6394034" y="3358224"/>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16" name="テキスト ボックス 15"/>
          <p:cNvSpPr txBox="1"/>
          <p:nvPr/>
        </p:nvSpPr>
        <p:spPr>
          <a:xfrm>
            <a:off x="5967848" y="2860797"/>
            <a:ext cx="1030268" cy="518540"/>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介護保険</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（地域包括支援センター等）</a:t>
            </a:r>
            <a:endParaRPr kumimoji="1" lang="en-US" altLang="ja-JP" sz="831" dirty="0">
              <a:solidFill>
                <a:prstClr val="black"/>
              </a:solidFill>
              <a:latin typeface="Calibri"/>
              <a:ea typeface="ＭＳ Ｐゴシック" panose="020B0600070205080204" pitchFamily="50" charset="-128"/>
            </a:endParaRPr>
          </a:p>
        </p:txBody>
      </p:sp>
      <p:sp>
        <p:nvSpPr>
          <p:cNvPr id="17" name="円/楕円 16"/>
          <p:cNvSpPr/>
          <p:nvPr/>
        </p:nvSpPr>
        <p:spPr>
          <a:xfrm>
            <a:off x="2972642" y="2330308"/>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19" name="円/楕円 18"/>
          <p:cNvSpPr/>
          <p:nvPr/>
        </p:nvSpPr>
        <p:spPr>
          <a:xfrm>
            <a:off x="2276770" y="2722889"/>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22" name="円/楕円 21"/>
          <p:cNvSpPr/>
          <p:nvPr/>
        </p:nvSpPr>
        <p:spPr>
          <a:xfrm>
            <a:off x="1846774" y="3362533"/>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24" name="円/楕円 23"/>
          <p:cNvSpPr/>
          <p:nvPr/>
        </p:nvSpPr>
        <p:spPr>
          <a:xfrm>
            <a:off x="1846774" y="4100531"/>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26" name="円/楕円 25"/>
          <p:cNvSpPr/>
          <p:nvPr/>
        </p:nvSpPr>
        <p:spPr>
          <a:xfrm>
            <a:off x="2343885" y="4734659"/>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28" name="円/楕円 27"/>
          <p:cNvSpPr/>
          <p:nvPr/>
        </p:nvSpPr>
        <p:spPr>
          <a:xfrm>
            <a:off x="3774373" y="5223662"/>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29" name="テキスト ボックス 28"/>
          <p:cNvSpPr txBox="1"/>
          <p:nvPr/>
        </p:nvSpPr>
        <p:spPr>
          <a:xfrm>
            <a:off x="1979712" y="4824848"/>
            <a:ext cx="1335097" cy="518540"/>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多重債務者対策</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（多重債務者相談窓口、法テラス、弁護士会等）</a:t>
            </a:r>
            <a:endParaRPr kumimoji="1" lang="en-US" altLang="ja-JP" sz="831" dirty="0">
              <a:solidFill>
                <a:prstClr val="black"/>
              </a:solidFill>
              <a:latin typeface="Calibri"/>
              <a:ea typeface="ＭＳ Ｐゴシック" panose="020B0600070205080204" pitchFamily="50" charset="-128"/>
            </a:endParaRPr>
          </a:p>
        </p:txBody>
      </p:sp>
      <p:sp>
        <p:nvSpPr>
          <p:cNvPr id="30" name="円/楕円 29"/>
          <p:cNvSpPr/>
          <p:nvPr/>
        </p:nvSpPr>
        <p:spPr>
          <a:xfrm>
            <a:off x="6366661" y="4093690"/>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31" name="テキスト ボックス 30"/>
          <p:cNvSpPr txBox="1"/>
          <p:nvPr/>
        </p:nvSpPr>
        <p:spPr>
          <a:xfrm>
            <a:off x="1717940" y="4160158"/>
            <a:ext cx="2122902" cy="390684"/>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子ども・若者育成支援施策</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（子ども・若者支援地域協議会等）</a:t>
            </a:r>
            <a:endParaRPr kumimoji="1" lang="en-US" altLang="ja-JP" sz="831" dirty="0">
              <a:solidFill>
                <a:prstClr val="black"/>
              </a:solidFill>
              <a:latin typeface="Calibri"/>
              <a:ea typeface="ＭＳ Ｐゴシック" panose="020B0600070205080204" pitchFamily="50" charset="-128"/>
            </a:endParaRPr>
          </a:p>
        </p:txBody>
      </p:sp>
      <p:sp>
        <p:nvSpPr>
          <p:cNvPr id="32" name="円/楕円 31"/>
          <p:cNvSpPr/>
          <p:nvPr/>
        </p:nvSpPr>
        <p:spPr>
          <a:xfrm>
            <a:off x="5967847" y="4691911"/>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33" name="テキスト ボックス 32"/>
          <p:cNvSpPr txBox="1"/>
          <p:nvPr/>
        </p:nvSpPr>
        <p:spPr>
          <a:xfrm>
            <a:off x="1780305" y="3496541"/>
            <a:ext cx="1591150" cy="390684"/>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住宅施策</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（居住支援協議会）</a:t>
            </a:r>
            <a:endParaRPr kumimoji="1" lang="en-US" altLang="ja-JP" sz="831" dirty="0">
              <a:solidFill>
                <a:prstClr val="black"/>
              </a:solidFill>
              <a:latin typeface="Calibri"/>
              <a:ea typeface="ＭＳ Ｐゴシック" panose="020B0600070205080204" pitchFamily="50" charset="-128"/>
            </a:endParaRPr>
          </a:p>
        </p:txBody>
      </p:sp>
      <p:sp>
        <p:nvSpPr>
          <p:cNvPr id="34" name="円/楕円 33"/>
          <p:cNvSpPr/>
          <p:nvPr/>
        </p:nvSpPr>
        <p:spPr>
          <a:xfrm>
            <a:off x="4572000" y="5223662"/>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35" name="テキスト ボックス 34"/>
          <p:cNvSpPr txBox="1"/>
          <p:nvPr/>
        </p:nvSpPr>
        <p:spPr>
          <a:xfrm>
            <a:off x="1846774" y="2764311"/>
            <a:ext cx="1591150" cy="646395"/>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地域福祉施策</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（社会福祉協議会、民生委員・児童委員、よりそい</a:t>
            </a:r>
            <a:endParaRPr kumimoji="1" lang="en-US" altLang="ja-JP" sz="83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ホットライン等）</a:t>
            </a:r>
            <a:endParaRPr kumimoji="1" lang="en-US" altLang="ja-JP" sz="831" dirty="0">
              <a:solidFill>
                <a:prstClr val="black"/>
              </a:solidFill>
              <a:latin typeface="Calibri"/>
              <a:ea typeface="ＭＳ Ｐゴシック" panose="020B0600070205080204" pitchFamily="50" charset="-128"/>
            </a:endParaRPr>
          </a:p>
        </p:txBody>
      </p:sp>
      <p:sp>
        <p:nvSpPr>
          <p:cNvPr id="18" name="テキスト ボックス 17"/>
          <p:cNvSpPr txBox="1"/>
          <p:nvPr/>
        </p:nvSpPr>
        <p:spPr>
          <a:xfrm>
            <a:off x="2888745" y="2355314"/>
            <a:ext cx="1077330" cy="646395"/>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労働行政</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（ハローワーク、</a:t>
            </a:r>
            <a:endParaRPr kumimoji="1" lang="en-US" altLang="ja-JP" sz="83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地域若者サポートステーション等）</a:t>
            </a:r>
            <a:endParaRPr kumimoji="1" lang="en-US" altLang="ja-JP" sz="831" dirty="0">
              <a:solidFill>
                <a:prstClr val="black"/>
              </a:solidFill>
              <a:latin typeface="Calibri"/>
              <a:ea typeface="ＭＳ Ｐゴシック" panose="020B0600070205080204" pitchFamily="50" charset="-128"/>
            </a:endParaRPr>
          </a:p>
        </p:txBody>
      </p:sp>
      <p:sp>
        <p:nvSpPr>
          <p:cNvPr id="20" name="テキスト ボックス 19"/>
          <p:cNvSpPr txBox="1"/>
          <p:nvPr/>
        </p:nvSpPr>
        <p:spPr>
          <a:xfrm>
            <a:off x="6233723" y="3495469"/>
            <a:ext cx="1329378" cy="433324"/>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国民年金保険</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1108" b="1" dirty="0">
                <a:solidFill>
                  <a:prstClr val="black"/>
                </a:solidFill>
                <a:latin typeface="Calibri"/>
                <a:ea typeface="ＭＳ Ｐゴシック" panose="020B0600070205080204" pitchFamily="50" charset="-128"/>
              </a:rPr>
              <a:t>料免除制度</a:t>
            </a:r>
            <a:endParaRPr kumimoji="1" lang="en-US" altLang="ja-JP" sz="1108" b="1" dirty="0">
              <a:solidFill>
                <a:prstClr val="black"/>
              </a:solidFill>
              <a:latin typeface="Calibri"/>
              <a:ea typeface="ＭＳ Ｐゴシック" panose="020B0600070205080204" pitchFamily="50" charset="-128"/>
            </a:endParaRPr>
          </a:p>
        </p:txBody>
      </p:sp>
      <p:sp>
        <p:nvSpPr>
          <p:cNvPr id="23" name="テキスト ボックス 22"/>
          <p:cNvSpPr txBox="1"/>
          <p:nvPr/>
        </p:nvSpPr>
        <p:spPr>
          <a:xfrm>
            <a:off x="6366661" y="4124243"/>
            <a:ext cx="1129972" cy="774251"/>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教育施策</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（教育委員会、</a:t>
            </a:r>
            <a:endParaRPr kumimoji="1" lang="en-US" altLang="ja-JP" sz="83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スクールソー</a:t>
            </a:r>
            <a:endParaRPr kumimoji="1" lang="en-US" altLang="ja-JP" sz="83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シャルワーカ</a:t>
            </a:r>
            <a:endParaRPr kumimoji="1" lang="en-US" altLang="ja-JP" sz="83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ー等）</a:t>
            </a:r>
            <a:endParaRPr kumimoji="1" lang="en-US" altLang="ja-JP" sz="831" dirty="0">
              <a:solidFill>
                <a:prstClr val="black"/>
              </a:solidFill>
              <a:latin typeface="Calibri"/>
              <a:ea typeface="ＭＳ Ｐゴシック" panose="020B0600070205080204" pitchFamily="50" charset="-128"/>
            </a:endParaRPr>
          </a:p>
        </p:txBody>
      </p:sp>
      <p:sp>
        <p:nvSpPr>
          <p:cNvPr id="25" name="テキスト ボックス 24"/>
          <p:cNvSpPr txBox="1"/>
          <p:nvPr/>
        </p:nvSpPr>
        <p:spPr>
          <a:xfrm>
            <a:off x="5901379" y="4758379"/>
            <a:ext cx="1079891" cy="390684"/>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矯正施設</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（保護観察所等）</a:t>
            </a:r>
            <a:endParaRPr kumimoji="1" lang="en-US" altLang="ja-JP" sz="923" dirty="0">
              <a:solidFill>
                <a:prstClr val="black"/>
              </a:solidFill>
              <a:latin typeface="Calibri"/>
              <a:ea typeface="ＭＳ Ｐゴシック" panose="020B0600070205080204" pitchFamily="50" charset="-128"/>
            </a:endParaRPr>
          </a:p>
        </p:txBody>
      </p:sp>
      <p:sp>
        <p:nvSpPr>
          <p:cNvPr id="37" name="正方形/長方形 36"/>
          <p:cNvSpPr/>
          <p:nvPr/>
        </p:nvSpPr>
        <p:spPr>
          <a:xfrm>
            <a:off x="3043215" y="1567870"/>
            <a:ext cx="3113670" cy="435424"/>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66463" indent="-66463" defTabSz="843959"/>
            <a:r>
              <a:rPr kumimoji="1" lang="ja-JP" altLang="en-US" sz="1015" dirty="0">
                <a:solidFill>
                  <a:prstClr val="black"/>
                </a:solidFill>
                <a:latin typeface="Calibri"/>
                <a:ea typeface="ＭＳ Ｐゴシック" panose="020B0600070205080204" pitchFamily="50" charset="-128"/>
              </a:rPr>
              <a:t>・必要に応じ、生活保護へのつなぎ、生活保護脱却後の困窮者制度の利用（連続的な支援）</a:t>
            </a:r>
            <a:endParaRPr kumimoji="1" lang="en-US" altLang="ja-JP" sz="831" dirty="0">
              <a:solidFill>
                <a:prstClr val="black"/>
              </a:solidFill>
              <a:latin typeface="Calibri"/>
              <a:ea typeface="ＭＳ Ｐゴシック" panose="020B0600070205080204" pitchFamily="50" charset="-128"/>
            </a:endParaRPr>
          </a:p>
        </p:txBody>
      </p:sp>
      <p:sp>
        <p:nvSpPr>
          <p:cNvPr id="39" name="正方形/長方形 38"/>
          <p:cNvSpPr/>
          <p:nvPr/>
        </p:nvSpPr>
        <p:spPr>
          <a:xfrm>
            <a:off x="6233724" y="1567870"/>
            <a:ext cx="2720694" cy="503153"/>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・ひとり親家庭特有の課題や、複合的な課題への連携した対応　</a:t>
            </a:r>
            <a:endParaRPr kumimoji="1" lang="en-US" altLang="ja-JP" sz="1015" dirty="0">
              <a:solidFill>
                <a:prstClr val="black"/>
              </a:solidFill>
              <a:latin typeface="Calibri"/>
              <a:ea typeface="ＭＳ Ｐゴシック" panose="020B0600070205080204" pitchFamily="50" charset="-128"/>
            </a:endParaRPr>
          </a:p>
          <a:p>
            <a:pPr marL="99695" indent="-99695" defTabSz="843959"/>
            <a:r>
              <a:rPr kumimoji="1" lang="ja-JP" altLang="en-US" sz="1015" dirty="0">
                <a:solidFill>
                  <a:prstClr val="black"/>
                </a:solidFill>
                <a:latin typeface="Calibri"/>
                <a:ea typeface="ＭＳ Ｐゴシック" panose="020B0600070205080204" pitchFamily="50" charset="-128"/>
              </a:rPr>
              <a:t>・児童養護施設退所後の子どもの支援　等</a:t>
            </a:r>
            <a:endParaRPr kumimoji="1" lang="en-US" altLang="ja-JP" sz="1015" dirty="0">
              <a:solidFill>
                <a:prstClr val="black"/>
              </a:solidFill>
              <a:latin typeface="Calibri"/>
              <a:ea typeface="ＭＳ Ｐゴシック" panose="020B0600070205080204" pitchFamily="50" charset="-128"/>
            </a:endParaRPr>
          </a:p>
        </p:txBody>
      </p:sp>
      <p:sp>
        <p:nvSpPr>
          <p:cNvPr id="41" name="正方形/長方形 40"/>
          <p:cNvSpPr/>
          <p:nvPr/>
        </p:nvSpPr>
        <p:spPr>
          <a:xfrm>
            <a:off x="7190913" y="3096656"/>
            <a:ext cx="1950649" cy="845959"/>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・介護保険制度の要介護、要支援にとどまらない、世帯の生活課題への連携した対応</a:t>
            </a:r>
            <a:endParaRPr kumimoji="1" lang="en-US" altLang="ja-JP" sz="1015" dirty="0">
              <a:solidFill>
                <a:prstClr val="black"/>
              </a:solidFill>
              <a:latin typeface="Calibri"/>
              <a:ea typeface="ＭＳ Ｐゴシック" panose="020B0600070205080204" pitchFamily="50" charset="-128"/>
            </a:endParaRPr>
          </a:p>
          <a:p>
            <a:pPr marL="99695" indent="-99695" defTabSz="843959"/>
            <a:r>
              <a:rPr kumimoji="1" lang="ja-JP" altLang="en-US" sz="1015" dirty="0">
                <a:solidFill>
                  <a:prstClr val="black"/>
                </a:solidFill>
                <a:latin typeface="Calibri"/>
                <a:ea typeface="ＭＳ Ｐゴシック" panose="020B0600070205080204" pitchFamily="50" charset="-128"/>
              </a:rPr>
              <a:t>・地域ネットワークの整備等に係る連携　等</a:t>
            </a:r>
          </a:p>
        </p:txBody>
      </p:sp>
      <p:sp>
        <p:nvSpPr>
          <p:cNvPr id="42" name="正方形/長方形 41"/>
          <p:cNvSpPr/>
          <p:nvPr/>
        </p:nvSpPr>
        <p:spPr>
          <a:xfrm>
            <a:off x="6798709" y="2099622"/>
            <a:ext cx="2342852" cy="971195"/>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・本人の意向を踏まえつつ、障害の可能性や世帯の生活課題への連携した対応</a:t>
            </a:r>
            <a:endParaRPr kumimoji="1" lang="en-US" altLang="ja-JP" sz="1015" dirty="0">
              <a:solidFill>
                <a:prstClr val="black"/>
              </a:solidFill>
              <a:latin typeface="Calibri"/>
              <a:ea typeface="ＭＳ Ｐゴシック" panose="020B0600070205080204" pitchFamily="50" charset="-128"/>
            </a:endParaRPr>
          </a:p>
          <a:p>
            <a:pPr marL="99695" indent="-99695" defTabSz="843959"/>
            <a:r>
              <a:rPr kumimoji="1" lang="ja-JP" altLang="en-US" sz="1015" dirty="0">
                <a:solidFill>
                  <a:prstClr val="black"/>
                </a:solidFill>
                <a:latin typeface="Calibri"/>
                <a:ea typeface="ＭＳ Ｐゴシック" panose="020B0600070205080204" pitchFamily="50" charset="-128"/>
              </a:rPr>
              <a:t>・障害者支援に係る専門性の生活困窮者支援への活用</a:t>
            </a:r>
            <a:endParaRPr kumimoji="1" lang="en-US" altLang="ja-JP" sz="1015" dirty="0">
              <a:solidFill>
                <a:prstClr val="black"/>
              </a:solidFill>
              <a:latin typeface="Calibri"/>
              <a:ea typeface="ＭＳ Ｐゴシック" panose="020B0600070205080204" pitchFamily="50" charset="-128"/>
            </a:endParaRPr>
          </a:p>
          <a:p>
            <a:pPr marL="99695" indent="-99695" defTabSz="843959"/>
            <a:r>
              <a:rPr kumimoji="1" lang="ja-JP" altLang="en-US" sz="1015" dirty="0">
                <a:solidFill>
                  <a:prstClr val="black"/>
                </a:solidFill>
                <a:latin typeface="Calibri"/>
                <a:ea typeface="ＭＳ Ｐゴシック" panose="020B0600070205080204" pitchFamily="50" charset="-128"/>
              </a:rPr>
              <a:t>・認定就労訓練事業の担い手確保　等</a:t>
            </a:r>
            <a:endParaRPr kumimoji="1" lang="en-US" altLang="ja-JP" sz="1015" dirty="0">
              <a:solidFill>
                <a:prstClr val="black"/>
              </a:solidFill>
              <a:latin typeface="Calibri"/>
              <a:ea typeface="ＭＳ Ｐゴシック" panose="020B0600070205080204" pitchFamily="50" charset="-128"/>
            </a:endParaRPr>
          </a:p>
        </p:txBody>
      </p:sp>
      <p:sp>
        <p:nvSpPr>
          <p:cNvPr id="43" name="正方形/長方形 42"/>
          <p:cNvSpPr/>
          <p:nvPr/>
        </p:nvSpPr>
        <p:spPr>
          <a:xfrm>
            <a:off x="52113" y="2764311"/>
            <a:ext cx="1861130" cy="635336"/>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・地域住民相互の支え合い等インフォーマルな支援の創出</a:t>
            </a:r>
            <a:endParaRPr kumimoji="1" lang="en-US" altLang="ja-JP" sz="1015" dirty="0">
              <a:solidFill>
                <a:prstClr val="black"/>
              </a:solidFill>
              <a:latin typeface="Calibri"/>
              <a:ea typeface="ＭＳ Ｐゴシック" panose="020B0600070205080204" pitchFamily="50" charset="-128"/>
            </a:endParaRPr>
          </a:p>
          <a:p>
            <a:pPr marL="99695" indent="-99695" defTabSz="843959"/>
            <a:r>
              <a:rPr kumimoji="1" lang="ja-JP" altLang="en-US" sz="1015" dirty="0">
                <a:solidFill>
                  <a:prstClr val="black"/>
                </a:solidFill>
                <a:latin typeface="Calibri"/>
                <a:ea typeface="ＭＳ Ｐゴシック" panose="020B0600070205080204" pitchFamily="50" charset="-128"/>
              </a:rPr>
              <a:t>・地域のネットワーク強化　等</a:t>
            </a:r>
          </a:p>
        </p:txBody>
      </p:sp>
      <p:sp>
        <p:nvSpPr>
          <p:cNvPr id="45" name="正方形/長方形 44"/>
          <p:cNvSpPr/>
          <p:nvPr/>
        </p:nvSpPr>
        <p:spPr>
          <a:xfrm>
            <a:off x="52113" y="3640198"/>
            <a:ext cx="1665827" cy="432618"/>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・住居に関する課題への連携した対応</a:t>
            </a:r>
          </a:p>
        </p:txBody>
      </p:sp>
      <p:sp>
        <p:nvSpPr>
          <p:cNvPr id="46" name="正方形/長方形 45"/>
          <p:cNvSpPr/>
          <p:nvPr/>
        </p:nvSpPr>
        <p:spPr>
          <a:xfrm>
            <a:off x="66468" y="4167320"/>
            <a:ext cx="1670643" cy="886952"/>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・支援調整会議と子ども・若者支援地域協議会の連携（共同開催等）</a:t>
            </a:r>
            <a:endParaRPr kumimoji="1" lang="en-US" altLang="ja-JP" sz="1015" dirty="0">
              <a:solidFill>
                <a:prstClr val="black"/>
              </a:solidFill>
              <a:latin typeface="Calibri"/>
              <a:ea typeface="ＭＳ Ｐゴシック" panose="020B0600070205080204" pitchFamily="50" charset="-128"/>
            </a:endParaRPr>
          </a:p>
          <a:p>
            <a:pPr marL="99695" indent="-99695" defTabSz="843959"/>
            <a:r>
              <a:rPr kumimoji="1" lang="ja-JP" altLang="en-US" sz="1015" dirty="0">
                <a:solidFill>
                  <a:prstClr val="black"/>
                </a:solidFill>
                <a:latin typeface="Calibri"/>
                <a:ea typeface="ＭＳ Ｐゴシック" panose="020B0600070205080204" pitchFamily="50" charset="-128"/>
              </a:rPr>
              <a:t>・子ども・若者総合相談センターとの連携</a:t>
            </a:r>
          </a:p>
        </p:txBody>
      </p:sp>
      <p:sp>
        <p:nvSpPr>
          <p:cNvPr id="47" name="正方形/長方形 46"/>
          <p:cNvSpPr/>
          <p:nvPr/>
        </p:nvSpPr>
        <p:spPr>
          <a:xfrm>
            <a:off x="118582" y="5157192"/>
            <a:ext cx="1728192" cy="389969"/>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・多重債務者に対する専門的な支援との連携</a:t>
            </a:r>
            <a:endParaRPr kumimoji="1" lang="en-US" altLang="ja-JP" sz="1015" dirty="0">
              <a:solidFill>
                <a:prstClr val="black"/>
              </a:solidFill>
              <a:latin typeface="Calibri"/>
              <a:ea typeface="ＭＳ Ｐゴシック" panose="020B0600070205080204" pitchFamily="50" charset="-128"/>
            </a:endParaRPr>
          </a:p>
        </p:txBody>
      </p:sp>
      <p:sp>
        <p:nvSpPr>
          <p:cNvPr id="48" name="正方形/長方形 47"/>
          <p:cNvSpPr/>
          <p:nvPr/>
        </p:nvSpPr>
        <p:spPr>
          <a:xfrm>
            <a:off x="52113" y="2133385"/>
            <a:ext cx="2479643" cy="529267"/>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・ハローワークとのチーム支援やハローワークのノウハウの活用</a:t>
            </a:r>
            <a:endParaRPr kumimoji="1" lang="en-US" altLang="ja-JP" sz="1015" dirty="0">
              <a:solidFill>
                <a:prstClr val="black"/>
              </a:solidFill>
              <a:latin typeface="Calibri"/>
              <a:ea typeface="ＭＳ Ｐゴシック" panose="020B0600070205080204" pitchFamily="50" charset="-128"/>
            </a:endParaRPr>
          </a:p>
          <a:p>
            <a:pPr marL="99695" indent="-99695" defTabSz="843959"/>
            <a:r>
              <a:rPr kumimoji="1" lang="ja-JP" altLang="en-US" sz="1015" dirty="0">
                <a:solidFill>
                  <a:prstClr val="black"/>
                </a:solidFill>
                <a:latin typeface="Calibri"/>
                <a:ea typeface="ＭＳ Ｐゴシック" panose="020B0600070205080204" pitchFamily="50" charset="-128"/>
              </a:rPr>
              <a:t>・求職者支援制度の活用</a:t>
            </a:r>
            <a:endParaRPr kumimoji="1" lang="en-US" altLang="ja-JP" sz="1015" dirty="0">
              <a:solidFill>
                <a:prstClr val="black"/>
              </a:solidFill>
              <a:latin typeface="Calibri"/>
              <a:ea typeface="ＭＳ Ｐゴシック" panose="020B0600070205080204" pitchFamily="50" charset="-128"/>
            </a:endParaRPr>
          </a:p>
        </p:txBody>
      </p:sp>
      <p:sp>
        <p:nvSpPr>
          <p:cNvPr id="49" name="正方形/長方形 48"/>
          <p:cNvSpPr/>
          <p:nvPr/>
        </p:nvSpPr>
        <p:spPr>
          <a:xfrm>
            <a:off x="7135059" y="3992914"/>
            <a:ext cx="2018809" cy="564986"/>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・納付相談に訪れる者のつなぎ</a:t>
            </a:r>
            <a:endParaRPr kumimoji="1" lang="en-US" altLang="ja-JP" sz="1015" dirty="0">
              <a:solidFill>
                <a:prstClr val="black"/>
              </a:solidFill>
              <a:latin typeface="Calibri"/>
              <a:ea typeface="ＭＳ Ｐゴシック" panose="020B0600070205080204" pitchFamily="50" charset="-128"/>
            </a:endParaRPr>
          </a:p>
          <a:p>
            <a:pPr marL="99695" indent="-99695" defTabSz="843959"/>
            <a:r>
              <a:rPr kumimoji="1" lang="ja-JP" altLang="en-US" sz="1015" dirty="0">
                <a:solidFill>
                  <a:prstClr val="black"/>
                </a:solidFill>
                <a:latin typeface="Calibri"/>
                <a:ea typeface="ＭＳ Ｐゴシック" panose="020B0600070205080204" pitchFamily="50" charset="-128"/>
              </a:rPr>
              <a:t>・国民年金保険料免除制度の周知　等</a:t>
            </a:r>
          </a:p>
        </p:txBody>
      </p:sp>
      <p:sp>
        <p:nvSpPr>
          <p:cNvPr id="50" name="正方形/長方形 49"/>
          <p:cNvSpPr/>
          <p:nvPr/>
        </p:nvSpPr>
        <p:spPr>
          <a:xfrm>
            <a:off x="178012" y="5622475"/>
            <a:ext cx="1801700" cy="465282"/>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・農林水産分野における就労の場の確保</a:t>
            </a:r>
          </a:p>
        </p:txBody>
      </p:sp>
      <p:sp>
        <p:nvSpPr>
          <p:cNvPr id="51" name="正方形/長方形 50"/>
          <p:cNvSpPr/>
          <p:nvPr/>
        </p:nvSpPr>
        <p:spPr>
          <a:xfrm>
            <a:off x="6979918" y="5223661"/>
            <a:ext cx="2111969" cy="465282"/>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・矯正施設出所者に対する自立相談支援機関の情報提供　等</a:t>
            </a:r>
          </a:p>
        </p:txBody>
      </p:sp>
      <p:sp>
        <p:nvSpPr>
          <p:cNvPr id="53" name="正方形/長方形 52"/>
          <p:cNvSpPr/>
          <p:nvPr/>
        </p:nvSpPr>
        <p:spPr>
          <a:xfrm>
            <a:off x="7068873" y="4596247"/>
            <a:ext cx="2075767" cy="546855"/>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・子どもの状況の背景にある世帯の生活課題への対応</a:t>
            </a:r>
            <a:endParaRPr kumimoji="1" lang="en-US" altLang="ja-JP" sz="1015" dirty="0">
              <a:solidFill>
                <a:prstClr val="black"/>
              </a:solidFill>
              <a:latin typeface="Calibri"/>
              <a:ea typeface="ＭＳ Ｐゴシック" panose="020B0600070205080204" pitchFamily="50" charset="-128"/>
            </a:endParaRPr>
          </a:p>
          <a:p>
            <a:pPr marL="99695" indent="-99695" defTabSz="843959"/>
            <a:r>
              <a:rPr kumimoji="1" lang="ja-JP" altLang="en-US" sz="1015" dirty="0">
                <a:solidFill>
                  <a:prstClr val="black"/>
                </a:solidFill>
                <a:latin typeface="Calibri"/>
                <a:ea typeface="ＭＳ Ｐゴシック" panose="020B0600070205080204" pitchFamily="50" charset="-128"/>
              </a:rPr>
              <a:t>・高等学校等の修学支援　等　</a:t>
            </a:r>
          </a:p>
        </p:txBody>
      </p:sp>
      <p:sp>
        <p:nvSpPr>
          <p:cNvPr id="21" name="上下矢印 20"/>
          <p:cNvSpPr/>
          <p:nvPr/>
        </p:nvSpPr>
        <p:spPr>
          <a:xfrm>
            <a:off x="4439062" y="4758379"/>
            <a:ext cx="179756" cy="36328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959"/>
            <a:endParaRPr kumimoji="1" lang="ja-JP" altLang="en-US" sz="1662">
              <a:solidFill>
                <a:prstClr val="white"/>
              </a:solidFill>
              <a:latin typeface="Calibri"/>
              <a:ea typeface="ＭＳ Ｐゴシック" panose="020B0600070205080204" pitchFamily="50" charset="-128"/>
            </a:endParaRPr>
          </a:p>
        </p:txBody>
      </p:sp>
      <p:sp>
        <p:nvSpPr>
          <p:cNvPr id="56" name="上下矢印 55"/>
          <p:cNvSpPr/>
          <p:nvPr/>
        </p:nvSpPr>
        <p:spPr>
          <a:xfrm>
            <a:off x="4439062" y="2999243"/>
            <a:ext cx="179756" cy="36328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959"/>
            <a:endParaRPr kumimoji="1" lang="ja-JP" altLang="en-US" sz="1662">
              <a:solidFill>
                <a:prstClr val="white"/>
              </a:solidFill>
              <a:latin typeface="Calibri"/>
              <a:ea typeface="ＭＳ Ｐゴシック" panose="020B0600070205080204" pitchFamily="50" charset="-128"/>
            </a:endParaRPr>
          </a:p>
        </p:txBody>
      </p:sp>
      <p:sp>
        <p:nvSpPr>
          <p:cNvPr id="36" name="左右矢印 35"/>
          <p:cNvSpPr/>
          <p:nvPr/>
        </p:nvSpPr>
        <p:spPr>
          <a:xfrm>
            <a:off x="3112543" y="3960752"/>
            <a:ext cx="544260" cy="199406"/>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959"/>
            <a:endParaRPr kumimoji="1" lang="ja-JP" altLang="en-US" sz="1662">
              <a:solidFill>
                <a:prstClr val="white"/>
              </a:solidFill>
              <a:latin typeface="Calibri"/>
              <a:ea typeface="ＭＳ Ｐゴシック" panose="020B0600070205080204" pitchFamily="50" charset="-128"/>
            </a:endParaRPr>
          </a:p>
        </p:txBody>
      </p:sp>
      <p:sp>
        <p:nvSpPr>
          <p:cNvPr id="58" name="左右矢印 57"/>
          <p:cNvSpPr/>
          <p:nvPr/>
        </p:nvSpPr>
        <p:spPr>
          <a:xfrm>
            <a:off x="5357119" y="3960752"/>
            <a:ext cx="544260" cy="199406"/>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959"/>
            <a:endParaRPr kumimoji="1" lang="ja-JP" altLang="en-US" sz="1662">
              <a:solidFill>
                <a:prstClr val="white"/>
              </a:solidFill>
              <a:latin typeface="Calibri"/>
              <a:ea typeface="ＭＳ Ｐゴシック" panose="020B0600070205080204" pitchFamily="50" charset="-128"/>
            </a:endParaRPr>
          </a:p>
        </p:txBody>
      </p:sp>
      <p:sp>
        <p:nvSpPr>
          <p:cNvPr id="40" name="正方形/長方形 39"/>
          <p:cNvSpPr/>
          <p:nvPr/>
        </p:nvSpPr>
        <p:spPr>
          <a:xfrm>
            <a:off x="52114" y="1567870"/>
            <a:ext cx="2878188" cy="2509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843959"/>
            <a:r>
              <a:rPr kumimoji="1" lang="ja-JP" altLang="en-US" sz="1662" dirty="0">
                <a:solidFill>
                  <a:prstClr val="black"/>
                </a:solidFill>
                <a:latin typeface="Calibri"/>
                <a:ea typeface="ＭＳ Ｐゴシック" panose="020B0600070205080204" pitchFamily="50" charset="-128"/>
              </a:rPr>
              <a:t>連携通知</a:t>
            </a:r>
            <a:r>
              <a:rPr kumimoji="1" lang="ja-JP" altLang="en-US" sz="831" dirty="0">
                <a:solidFill>
                  <a:prstClr val="black"/>
                </a:solidFill>
                <a:latin typeface="Calibri"/>
                <a:ea typeface="ＭＳ Ｐゴシック" panose="020B0600070205080204" pitchFamily="50" charset="-128"/>
              </a:rPr>
              <a:t>（注）</a:t>
            </a:r>
            <a:r>
              <a:rPr kumimoji="1" lang="ja-JP" altLang="en-US" sz="1662" dirty="0">
                <a:solidFill>
                  <a:prstClr val="black"/>
                </a:solidFill>
                <a:latin typeface="Calibri"/>
                <a:ea typeface="ＭＳ Ｐゴシック" panose="020B0600070205080204" pitchFamily="50" charset="-128"/>
              </a:rPr>
              <a:t>で示した連携の例</a:t>
            </a:r>
          </a:p>
        </p:txBody>
      </p:sp>
      <p:sp>
        <p:nvSpPr>
          <p:cNvPr id="61" name="左右矢印 60"/>
          <p:cNvSpPr/>
          <p:nvPr/>
        </p:nvSpPr>
        <p:spPr>
          <a:xfrm rot="19365610">
            <a:off x="5118551" y="3400205"/>
            <a:ext cx="452589" cy="20787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959"/>
            <a:endParaRPr kumimoji="1" lang="ja-JP" altLang="en-US" sz="1662">
              <a:solidFill>
                <a:prstClr val="white"/>
              </a:solidFill>
              <a:latin typeface="Calibri"/>
              <a:ea typeface="ＭＳ Ｐゴシック" panose="020B0600070205080204" pitchFamily="50" charset="-128"/>
            </a:endParaRPr>
          </a:p>
        </p:txBody>
      </p:sp>
      <p:sp>
        <p:nvSpPr>
          <p:cNvPr id="62" name="左右矢印 61"/>
          <p:cNvSpPr/>
          <p:nvPr/>
        </p:nvSpPr>
        <p:spPr>
          <a:xfrm rot="19365610">
            <a:off x="3504433" y="4608255"/>
            <a:ext cx="452589" cy="20787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959"/>
            <a:endParaRPr kumimoji="1" lang="ja-JP" altLang="en-US" sz="1662">
              <a:solidFill>
                <a:prstClr val="white"/>
              </a:solidFill>
              <a:latin typeface="Calibri"/>
              <a:ea typeface="ＭＳ Ｐゴシック" panose="020B0600070205080204" pitchFamily="50" charset="-128"/>
            </a:endParaRPr>
          </a:p>
        </p:txBody>
      </p:sp>
      <p:sp>
        <p:nvSpPr>
          <p:cNvPr id="64" name="左右矢印 63"/>
          <p:cNvSpPr/>
          <p:nvPr/>
        </p:nvSpPr>
        <p:spPr>
          <a:xfrm rot="2109258">
            <a:off x="4993146" y="4600827"/>
            <a:ext cx="452589" cy="20787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959"/>
            <a:endParaRPr kumimoji="1" lang="ja-JP" altLang="en-US" sz="1662">
              <a:solidFill>
                <a:prstClr val="white"/>
              </a:solidFill>
              <a:latin typeface="Calibri"/>
              <a:ea typeface="ＭＳ Ｐゴシック" panose="020B0600070205080204" pitchFamily="50" charset="-128"/>
            </a:endParaRPr>
          </a:p>
        </p:txBody>
      </p:sp>
      <p:sp>
        <p:nvSpPr>
          <p:cNvPr id="65" name="左右矢印 64"/>
          <p:cNvSpPr/>
          <p:nvPr/>
        </p:nvSpPr>
        <p:spPr>
          <a:xfrm rot="2109258">
            <a:off x="3481951" y="3374165"/>
            <a:ext cx="452589" cy="20787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959"/>
            <a:endParaRPr kumimoji="1" lang="ja-JP" altLang="en-US" sz="1662">
              <a:solidFill>
                <a:prstClr val="white"/>
              </a:solidFill>
              <a:latin typeface="Calibri"/>
              <a:ea typeface="ＭＳ Ｐゴシック" panose="020B0600070205080204" pitchFamily="50" charset="-128"/>
            </a:endParaRPr>
          </a:p>
        </p:txBody>
      </p:sp>
      <p:sp>
        <p:nvSpPr>
          <p:cNvPr id="44" name="テキスト ボックス 43"/>
          <p:cNvSpPr txBox="1"/>
          <p:nvPr/>
        </p:nvSpPr>
        <p:spPr>
          <a:xfrm>
            <a:off x="-14356" y="6349612"/>
            <a:ext cx="9505056" cy="276999"/>
          </a:xfrm>
          <a:prstGeom prst="rect">
            <a:avLst/>
          </a:prstGeom>
          <a:noFill/>
        </p:spPr>
        <p:txBody>
          <a:bodyPr wrap="square" rtlCol="0">
            <a:spAutoFit/>
          </a:bodyPr>
          <a:lstStyle/>
          <a:p>
            <a:pPr defTabSz="843959"/>
            <a:r>
              <a:rPr kumimoji="1" lang="en-US" altLang="ja-JP" sz="1200" u="sng" dirty="0">
                <a:solidFill>
                  <a:srgbClr val="FF0000"/>
                </a:solidFill>
                <a:latin typeface="Calibri"/>
                <a:ea typeface="ＭＳ Ｐゴシック" panose="020B0600070205080204" pitchFamily="50" charset="-128"/>
              </a:rPr>
              <a:t>※</a:t>
            </a:r>
            <a:r>
              <a:rPr kumimoji="1" lang="ja-JP" altLang="en-US" sz="1200" u="sng" dirty="0">
                <a:solidFill>
                  <a:srgbClr val="FF0000"/>
                </a:solidFill>
                <a:latin typeface="Calibri"/>
                <a:ea typeface="ＭＳ Ｐゴシック" panose="020B0600070205080204" pitchFamily="50" charset="-128"/>
              </a:rPr>
              <a:t>上記の例にとどまらず、本人の自立支援に資する他制度と連携した支援のあり方については国や自治体において引き続き検討していく。</a:t>
            </a:r>
          </a:p>
        </p:txBody>
      </p:sp>
      <p:cxnSp>
        <p:nvCxnSpPr>
          <p:cNvPr id="70" name="直線コネクタ 69"/>
          <p:cNvCxnSpPr>
            <a:endCxn id="9" idx="0"/>
          </p:cNvCxnSpPr>
          <p:nvPr/>
        </p:nvCxnSpPr>
        <p:spPr>
          <a:xfrm>
            <a:off x="4019082" y="2003294"/>
            <a:ext cx="80749" cy="135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a:off x="5219441" y="2003294"/>
            <a:ext cx="1014282" cy="32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コネクタ 75"/>
          <p:cNvCxnSpPr>
            <a:endCxn id="11" idx="7"/>
          </p:cNvCxnSpPr>
          <p:nvPr/>
        </p:nvCxnSpPr>
        <p:spPr>
          <a:xfrm flipH="1">
            <a:off x="5940731" y="2355313"/>
            <a:ext cx="865498" cy="85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a:stCxn id="48" idx="3"/>
          </p:cNvCxnSpPr>
          <p:nvPr/>
        </p:nvCxnSpPr>
        <p:spPr>
          <a:xfrm>
            <a:off x="2531757" y="2398018"/>
            <a:ext cx="731157" cy="153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1979712" y="2866160"/>
            <a:ext cx="352637" cy="41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線コネクタ 93"/>
          <p:cNvCxnSpPr>
            <a:stCxn id="45" idx="3"/>
          </p:cNvCxnSpPr>
          <p:nvPr/>
        </p:nvCxnSpPr>
        <p:spPr>
          <a:xfrm flipV="1">
            <a:off x="1717940" y="3817378"/>
            <a:ext cx="128834" cy="39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1745358" y="4691910"/>
            <a:ext cx="234354" cy="89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47" idx="3"/>
          </p:cNvCxnSpPr>
          <p:nvPr/>
        </p:nvCxnSpPr>
        <p:spPr>
          <a:xfrm flipV="1">
            <a:off x="1846774" y="5237331"/>
            <a:ext cx="531751" cy="114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endCxn id="28" idx="3"/>
          </p:cNvCxnSpPr>
          <p:nvPr/>
        </p:nvCxnSpPr>
        <p:spPr>
          <a:xfrm flipV="1">
            <a:off x="3690324" y="5791008"/>
            <a:ext cx="191125" cy="137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03"/>
          <p:cNvCxnSpPr>
            <a:endCxn id="34" idx="5"/>
          </p:cNvCxnSpPr>
          <p:nvPr/>
        </p:nvCxnSpPr>
        <p:spPr>
          <a:xfrm flipH="1" flipV="1">
            <a:off x="5196083" y="5791008"/>
            <a:ext cx="158862" cy="161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線コネクタ 106"/>
          <p:cNvCxnSpPr>
            <a:stCxn id="51" idx="1"/>
            <a:endCxn id="32" idx="5"/>
          </p:cNvCxnSpPr>
          <p:nvPr/>
        </p:nvCxnSpPr>
        <p:spPr>
          <a:xfrm flipH="1" flipV="1">
            <a:off x="6591930" y="5259258"/>
            <a:ext cx="387989" cy="197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H="1" flipV="1">
            <a:off x="6912694" y="4725379"/>
            <a:ext cx="134449" cy="163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H="1" flipV="1">
            <a:off x="6728730" y="3213347"/>
            <a:ext cx="462183" cy="132377"/>
          </a:xfrm>
          <a:prstGeom prst="line">
            <a:avLst/>
          </a:prstGeom>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9067" y="1792462"/>
            <a:ext cx="3060429" cy="348044"/>
          </a:xfrm>
          <a:prstGeom prst="rect">
            <a:avLst/>
          </a:prstGeom>
          <a:noFill/>
        </p:spPr>
        <p:txBody>
          <a:bodyPr wrap="square" rtlCol="0">
            <a:spAutoFit/>
          </a:bodyPr>
          <a:lstStyle/>
          <a:p>
            <a:pPr defTabSz="843959"/>
            <a:r>
              <a:rPr kumimoji="1" lang="ja-JP" altLang="en-US" sz="831" dirty="0">
                <a:solidFill>
                  <a:prstClr val="black"/>
                </a:solidFill>
                <a:latin typeface="Calibri"/>
                <a:ea typeface="ＭＳ Ｐゴシック" panose="020B0600070205080204" pitchFamily="50" charset="-128"/>
              </a:rPr>
              <a:t>（注）「生活困窮者自立支援制度と関係制度等との連携について」（平成</a:t>
            </a:r>
            <a:r>
              <a:rPr kumimoji="1" lang="en-US" altLang="ja-JP" sz="831" dirty="0">
                <a:solidFill>
                  <a:prstClr val="black"/>
                </a:solidFill>
                <a:latin typeface="Calibri"/>
                <a:ea typeface="ＭＳ Ｐゴシック" panose="020B0600070205080204" pitchFamily="50" charset="-128"/>
              </a:rPr>
              <a:t>27</a:t>
            </a:r>
            <a:r>
              <a:rPr kumimoji="1" lang="ja-JP" altLang="en-US" sz="831" dirty="0">
                <a:solidFill>
                  <a:prstClr val="black"/>
                </a:solidFill>
                <a:latin typeface="Calibri"/>
                <a:ea typeface="ＭＳ Ｐゴシック" panose="020B0600070205080204" pitchFamily="50" charset="-128"/>
              </a:rPr>
              <a:t>年</a:t>
            </a:r>
            <a:r>
              <a:rPr kumimoji="1" lang="en-US" altLang="ja-JP" sz="831" dirty="0">
                <a:solidFill>
                  <a:prstClr val="black"/>
                </a:solidFill>
                <a:latin typeface="Calibri"/>
                <a:ea typeface="ＭＳ Ｐゴシック" panose="020B0600070205080204" pitchFamily="50" charset="-128"/>
              </a:rPr>
              <a:t>3</a:t>
            </a:r>
            <a:r>
              <a:rPr kumimoji="1" lang="ja-JP" altLang="en-US" sz="831" dirty="0">
                <a:solidFill>
                  <a:prstClr val="black"/>
                </a:solidFill>
                <a:latin typeface="Calibri"/>
                <a:ea typeface="ＭＳ Ｐゴシック" panose="020B0600070205080204" pitchFamily="50" charset="-128"/>
              </a:rPr>
              <a:t>月</a:t>
            </a:r>
            <a:r>
              <a:rPr kumimoji="1" lang="en-US" altLang="ja-JP" sz="831" dirty="0">
                <a:solidFill>
                  <a:prstClr val="black"/>
                </a:solidFill>
                <a:latin typeface="Calibri"/>
                <a:ea typeface="ＭＳ Ｐゴシック" panose="020B0600070205080204" pitchFamily="50" charset="-128"/>
              </a:rPr>
              <a:t>27</a:t>
            </a:r>
            <a:r>
              <a:rPr kumimoji="1" lang="ja-JP" altLang="en-US" sz="831" dirty="0">
                <a:solidFill>
                  <a:prstClr val="black"/>
                </a:solidFill>
                <a:latin typeface="Calibri"/>
                <a:ea typeface="ＭＳ Ｐゴシック" panose="020B0600070205080204" pitchFamily="50" charset="-128"/>
              </a:rPr>
              <a:t>日付け事務連絡）　等</a:t>
            </a:r>
          </a:p>
        </p:txBody>
      </p:sp>
      <p:sp>
        <p:nvSpPr>
          <p:cNvPr id="73" name="円/楕円 72"/>
          <p:cNvSpPr/>
          <p:nvPr/>
        </p:nvSpPr>
        <p:spPr>
          <a:xfrm>
            <a:off x="4547553" y="2145294"/>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74" name="円/楕円 73"/>
          <p:cNvSpPr/>
          <p:nvPr/>
        </p:nvSpPr>
        <p:spPr>
          <a:xfrm>
            <a:off x="5303158" y="5024255"/>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75" name="円/楕円 74"/>
          <p:cNvSpPr/>
          <p:nvPr/>
        </p:nvSpPr>
        <p:spPr>
          <a:xfrm>
            <a:off x="3043215" y="5054272"/>
            <a:ext cx="731158" cy="664688"/>
          </a:xfrm>
          <a:prstGeom prst="ellipse">
            <a:avLst/>
          </a:prstGeom>
          <a:solidFill>
            <a:schemeClr val="accent5">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algn="ctr" defTabSz="843959"/>
            <a:endParaRPr kumimoji="1" lang="ja-JP" altLang="en-US" sz="1477" dirty="0">
              <a:solidFill>
                <a:prstClr val="black"/>
              </a:solidFill>
              <a:latin typeface="Calibri"/>
              <a:ea typeface="ＭＳ Ｐゴシック" panose="020B0600070205080204" pitchFamily="50" charset="-128"/>
            </a:endParaRPr>
          </a:p>
        </p:txBody>
      </p:sp>
      <p:sp>
        <p:nvSpPr>
          <p:cNvPr id="12" name="テキスト ボックス 11"/>
          <p:cNvSpPr txBox="1"/>
          <p:nvPr/>
        </p:nvSpPr>
        <p:spPr>
          <a:xfrm>
            <a:off x="4439062" y="2016535"/>
            <a:ext cx="1329378" cy="859531"/>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ひとり親家庭</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1108" b="1" dirty="0">
                <a:solidFill>
                  <a:prstClr val="black"/>
                </a:solidFill>
                <a:latin typeface="Calibri"/>
                <a:ea typeface="ＭＳ Ｐゴシック" panose="020B0600070205080204" pitchFamily="50" charset="-128"/>
              </a:rPr>
              <a:t>等福祉対策、</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1108" b="1" dirty="0">
                <a:solidFill>
                  <a:prstClr val="black"/>
                </a:solidFill>
                <a:latin typeface="Calibri"/>
                <a:ea typeface="ＭＳ Ｐゴシック" panose="020B0600070205080204" pitchFamily="50" charset="-128"/>
              </a:rPr>
              <a:t>児童福祉施策</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（福祉事務所、</a:t>
            </a:r>
            <a:endParaRPr kumimoji="1" lang="en-US" altLang="ja-JP" sz="83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児童養護施設等）</a:t>
            </a:r>
            <a:endParaRPr kumimoji="1" lang="en-US" altLang="ja-JP" sz="831" dirty="0">
              <a:solidFill>
                <a:prstClr val="black"/>
              </a:solidFill>
              <a:latin typeface="Calibri"/>
              <a:ea typeface="ＭＳ Ｐゴシック" panose="020B0600070205080204" pitchFamily="50" charset="-128"/>
            </a:endParaRPr>
          </a:p>
        </p:txBody>
      </p:sp>
      <p:sp>
        <p:nvSpPr>
          <p:cNvPr id="27" name="テキスト ボックス 26"/>
          <p:cNvSpPr txBox="1"/>
          <p:nvPr/>
        </p:nvSpPr>
        <p:spPr>
          <a:xfrm>
            <a:off x="3043215" y="5157192"/>
            <a:ext cx="1228143" cy="433324"/>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農林水産</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1108" b="1" dirty="0">
                <a:solidFill>
                  <a:prstClr val="black"/>
                </a:solidFill>
                <a:latin typeface="Calibri"/>
                <a:ea typeface="ＭＳ Ｐゴシック" panose="020B0600070205080204" pitchFamily="50" charset="-128"/>
              </a:rPr>
              <a:t>分野</a:t>
            </a:r>
            <a:endParaRPr kumimoji="1" lang="en-US" altLang="ja-JP" sz="1108" b="1" dirty="0">
              <a:solidFill>
                <a:prstClr val="black"/>
              </a:solidFill>
              <a:latin typeface="Calibri"/>
              <a:ea typeface="ＭＳ Ｐゴシック" panose="020B0600070205080204" pitchFamily="50" charset="-128"/>
            </a:endParaRPr>
          </a:p>
        </p:txBody>
      </p:sp>
      <p:sp>
        <p:nvSpPr>
          <p:cNvPr id="88" name="正方形/長方形 87"/>
          <p:cNvSpPr/>
          <p:nvPr/>
        </p:nvSpPr>
        <p:spPr>
          <a:xfrm>
            <a:off x="2039142" y="5888350"/>
            <a:ext cx="1801700" cy="465282"/>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・自殺の危険性が高い者への連携した対応</a:t>
            </a:r>
          </a:p>
        </p:txBody>
      </p:sp>
      <p:sp>
        <p:nvSpPr>
          <p:cNvPr id="89" name="テキスト ボックス 88"/>
          <p:cNvSpPr txBox="1"/>
          <p:nvPr/>
        </p:nvSpPr>
        <p:spPr>
          <a:xfrm>
            <a:off x="5271456" y="5090723"/>
            <a:ext cx="1228143" cy="603820"/>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国民健康保険制度・後期高齢者医療制度</a:t>
            </a:r>
            <a:endParaRPr kumimoji="1" lang="en-US" altLang="ja-JP" sz="1108" b="1" dirty="0">
              <a:solidFill>
                <a:prstClr val="black"/>
              </a:solidFill>
              <a:latin typeface="Calibri"/>
              <a:ea typeface="ＭＳ Ｐゴシック" panose="020B0600070205080204" pitchFamily="50" charset="-128"/>
            </a:endParaRPr>
          </a:p>
        </p:txBody>
      </p:sp>
      <p:sp>
        <p:nvSpPr>
          <p:cNvPr id="90" name="テキスト ボックス 89"/>
          <p:cNvSpPr txBox="1"/>
          <p:nvPr/>
        </p:nvSpPr>
        <p:spPr>
          <a:xfrm>
            <a:off x="3641435" y="5223662"/>
            <a:ext cx="1041591" cy="774251"/>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自殺対策施策</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831" dirty="0">
                <a:solidFill>
                  <a:prstClr val="black"/>
                </a:solidFill>
                <a:latin typeface="Calibri"/>
                <a:ea typeface="ＭＳ Ｐゴシック" panose="020B0600070205080204" pitchFamily="50" charset="-128"/>
              </a:rPr>
              <a:t>（自殺予防に関する相談窓口、地域自殺対策推進センター）</a:t>
            </a:r>
            <a:endParaRPr kumimoji="1" lang="en-US" altLang="ja-JP" sz="923" dirty="0">
              <a:solidFill>
                <a:prstClr val="black"/>
              </a:solidFill>
              <a:latin typeface="Calibri"/>
              <a:ea typeface="ＭＳ Ｐゴシック" panose="020B0600070205080204" pitchFamily="50" charset="-128"/>
            </a:endParaRPr>
          </a:p>
        </p:txBody>
      </p:sp>
      <p:sp>
        <p:nvSpPr>
          <p:cNvPr id="91" name="テキスト ボックス 90"/>
          <p:cNvSpPr txBox="1"/>
          <p:nvPr/>
        </p:nvSpPr>
        <p:spPr>
          <a:xfrm>
            <a:off x="4540298" y="5223661"/>
            <a:ext cx="1228143" cy="603820"/>
          </a:xfrm>
          <a:prstGeom prst="rect">
            <a:avLst/>
          </a:prstGeom>
          <a:noFill/>
        </p:spPr>
        <p:txBody>
          <a:bodyPr wrap="square" rtlCol="0">
            <a:spAutoFit/>
          </a:bodyPr>
          <a:lstStyle/>
          <a:p>
            <a:pPr defTabSz="843959"/>
            <a:r>
              <a:rPr kumimoji="1" lang="ja-JP" altLang="en-US" sz="1108" b="1" dirty="0">
                <a:solidFill>
                  <a:prstClr val="black"/>
                </a:solidFill>
                <a:latin typeface="Calibri"/>
                <a:ea typeface="ＭＳ Ｐゴシック" panose="020B0600070205080204" pitchFamily="50" charset="-128"/>
              </a:rPr>
              <a:t>ひきこもり</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1108" b="1" dirty="0">
                <a:solidFill>
                  <a:prstClr val="black"/>
                </a:solidFill>
                <a:latin typeface="Calibri"/>
                <a:ea typeface="ＭＳ Ｐゴシック" panose="020B0600070205080204" pitchFamily="50" charset="-128"/>
              </a:rPr>
              <a:t>地域支援</a:t>
            </a:r>
            <a:endParaRPr kumimoji="1" lang="en-US" altLang="ja-JP" sz="1108" b="1" dirty="0">
              <a:solidFill>
                <a:prstClr val="black"/>
              </a:solidFill>
              <a:latin typeface="Calibri"/>
              <a:ea typeface="ＭＳ Ｐゴシック" panose="020B0600070205080204" pitchFamily="50" charset="-128"/>
            </a:endParaRPr>
          </a:p>
          <a:p>
            <a:pPr defTabSz="843959"/>
            <a:r>
              <a:rPr kumimoji="1" lang="ja-JP" altLang="en-US" sz="1108" b="1" dirty="0">
                <a:solidFill>
                  <a:prstClr val="black"/>
                </a:solidFill>
                <a:latin typeface="Calibri"/>
                <a:ea typeface="ＭＳ Ｐゴシック" panose="020B0600070205080204" pitchFamily="50" charset="-128"/>
              </a:rPr>
              <a:t>センター等</a:t>
            </a:r>
            <a:endParaRPr kumimoji="1" lang="en-US" altLang="ja-JP" sz="1108" b="1" dirty="0">
              <a:solidFill>
                <a:prstClr val="black"/>
              </a:solidFill>
              <a:latin typeface="Calibri"/>
              <a:ea typeface="ＭＳ Ｐゴシック" panose="020B0600070205080204" pitchFamily="50" charset="-128"/>
            </a:endParaRPr>
          </a:p>
        </p:txBody>
      </p:sp>
      <p:cxnSp>
        <p:nvCxnSpPr>
          <p:cNvPr id="95" name="直線コネクタ 94"/>
          <p:cNvCxnSpPr/>
          <p:nvPr/>
        </p:nvCxnSpPr>
        <p:spPr>
          <a:xfrm flipV="1">
            <a:off x="2000816" y="5492136"/>
            <a:ext cx="1042399" cy="196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flipV="1">
            <a:off x="6964882" y="3946969"/>
            <a:ext cx="170177" cy="213189"/>
          </a:xfrm>
          <a:prstGeom prst="line">
            <a:avLst/>
          </a:prstGeom>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4036729" y="5961862"/>
            <a:ext cx="1801700" cy="465282"/>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・ひきこもり状態にある者への連携した対応</a:t>
            </a:r>
          </a:p>
        </p:txBody>
      </p:sp>
      <p:sp>
        <p:nvSpPr>
          <p:cNvPr id="118" name="正方形/長方形 117"/>
          <p:cNvSpPr/>
          <p:nvPr/>
        </p:nvSpPr>
        <p:spPr>
          <a:xfrm>
            <a:off x="5984497" y="5718960"/>
            <a:ext cx="3107390" cy="634673"/>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pPr marL="99695" indent="-99695" defTabSz="843959"/>
            <a:r>
              <a:rPr kumimoji="1" lang="ja-JP" altLang="en-US" sz="1015" dirty="0">
                <a:solidFill>
                  <a:prstClr val="black"/>
                </a:solidFill>
                <a:latin typeface="Calibri"/>
                <a:ea typeface="ＭＳ Ｐゴシック" panose="020B0600070205080204" pitchFamily="50" charset="-128"/>
              </a:rPr>
              <a:t>・納付相談に訪れる者のつなぎ</a:t>
            </a:r>
            <a:endParaRPr kumimoji="1" lang="en-US" altLang="ja-JP" sz="1015" dirty="0">
              <a:solidFill>
                <a:prstClr val="black"/>
              </a:solidFill>
              <a:latin typeface="Calibri"/>
              <a:ea typeface="ＭＳ Ｐゴシック" panose="020B0600070205080204" pitchFamily="50" charset="-128"/>
            </a:endParaRPr>
          </a:p>
          <a:p>
            <a:pPr marL="99695" indent="-99695" defTabSz="843959"/>
            <a:r>
              <a:rPr kumimoji="1" lang="ja-JP" altLang="en-US" sz="1015" dirty="0">
                <a:solidFill>
                  <a:prstClr val="black"/>
                </a:solidFill>
                <a:latin typeface="Calibri"/>
                <a:ea typeface="ＭＳ Ｐゴシック" panose="020B0600070205080204" pitchFamily="50" charset="-128"/>
              </a:rPr>
              <a:t>・所得の低い世帯への配慮措置の周知や申請援助</a:t>
            </a:r>
            <a:endParaRPr kumimoji="1" lang="en-US" altLang="ja-JP" sz="1015" dirty="0">
              <a:solidFill>
                <a:prstClr val="black"/>
              </a:solidFill>
              <a:latin typeface="Calibri"/>
              <a:ea typeface="ＭＳ Ｐゴシック" panose="020B0600070205080204" pitchFamily="50" charset="-128"/>
            </a:endParaRPr>
          </a:p>
          <a:p>
            <a:pPr marL="99695" indent="-99695" defTabSz="843959"/>
            <a:r>
              <a:rPr kumimoji="1" lang="ja-JP" altLang="en-US" sz="1015" dirty="0">
                <a:solidFill>
                  <a:prstClr val="black"/>
                </a:solidFill>
                <a:latin typeface="Calibri"/>
                <a:ea typeface="ＭＳ Ｐゴシック" panose="020B0600070205080204" pitchFamily="50" charset="-128"/>
              </a:rPr>
              <a:t>・保険料（税）滞納者への連携した対応</a:t>
            </a:r>
          </a:p>
        </p:txBody>
      </p:sp>
      <p:cxnSp>
        <p:nvCxnSpPr>
          <p:cNvPr id="119" name="直線コネクタ 118"/>
          <p:cNvCxnSpPr/>
          <p:nvPr/>
        </p:nvCxnSpPr>
        <p:spPr>
          <a:xfrm flipH="1" flipV="1">
            <a:off x="6006046" y="5492135"/>
            <a:ext cx="387989" cy="197045"/>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 Box 15"/>
          <p:cNvSpPr txBox="1">
            <a:spLocks noChangeArrowheads="1"/>
          </p:cNvSpPr>
          <p:nvPr/>
        </p:nvSpPr>
        <p:spPr bwMode="auto">
          <a:xfrm>
            <a:off x="107504"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71327" y="6591079"/>
            <a:ext cx="2133600" cy="365125"/>
          </a:xfrm>
        </p:spPr>
        <p:txBody>
          <a:bodyPr/>
          <a:lstStyle/>
          <a:p>
            <a:fld id="{32927FFD-3D24-4EC2-AEC8-E83A8D96C0AC}" type="slidenum">
              <a:rPr lang="ja-JP" altLang="en-US" smtClean="0">
                <a:solidFill>
                  <a:prstClr val="black">
                    <a:tint val="75000"/>
                  </a:prstClr>
                </a:solidFill>
              </a:rPr>
              <a:pPr/>
              <a:t>58</a:t>
            </a:fld>
            <a:endParaRPr lang="ja-JP" altLang="en-US" dirty="0">
              <a:solidFill>
                <a:prstClr val="black">
                  <a:tint val="75000"/>
                </a:prstClr>
              </a:solidFill>
            </a:endParaRPr>
          </a:p>
        </p:txBody>
      </p:sp>
    </p:spTree>
    <p:extLst>
      <p:ext uri="{BB962C8B-B14F-4D97-AF65-F5344CB8AC3E}">
        <p14:creationId xmlns:p14="http://schemas.microsoft.com/office/powerpoint/2010/main" val="5191627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楕円 76"/>
          <p:cNvSpPr/>
          <p:nvPr/>
        </p:nvSpPr>
        <p:spPr>
          <a:xfrm>
            <a:off x="214383" y="2026519"/>
            <a:ext cx="5017863" cy="3526259"/>
          </a:xfrm>
          <a:prstGeom prst="ellipse">
            <a:avLst/>
          </a:prstGeom>
          <a:gradFill flip="none" rotWithShape="1">
            <a:gsLst>
              <a:gs pos="0">
                <a:schemeClr val="bg1"/>
              </a:gs>
              <a:gs pos="87000">
                <a:srgbClr val="E8FFFF"/>
              </a:gs>
              <a:gs pos="72000">
                <a:schemeClr val="bg1"/>
              </a:gs>
              <a:gs pos="100000">
                <a:srgbClr val="CCFFFF">
                  <a:shade val="100000"/>
                  <a:satMod val="115000"/>
                </a:srgbClr>
              </a:gs>
            </a:gsLst>
            <a:path path="circle">
              <a:fillToRect l="50000" t="50000" r="50000" b="50000"/>
            </a:path>
            <a:tileRect/>
          </a:gradFill>
          <a:ln w="6350">
            <a:solidFill>
              <a:schemeClr val="accent1">
                <a:lumMod val="40000"/>
                <a:lumOff val="6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defTabSz="843959" fontAlgn="base">
              <a:spcBef>
                <a:spcPct val="0"/>
              </a:spcBef>
              <a:spcAft>
                <a:spcPct val="0"/>
              </a:spcAft>
              <a:defRPr/>
            </a:pPr>
            <a:endParaRPr kumimoji="1" lang="ja-JP" altLang="en-US" sz="963" dirty="0">
              <a:solidFill>
                <a:srgbClr val="333399">
                  <a:lumMod val="50000"/>
                </a:srgbClr>
              </a:solidFill>
              <a:latin typeface="メイリオ" pitchFamily="50" charset="-128"/>
              <a:ea typeface="メイリオ" pitchFamily="50" charset="-128"/>
              <a:cs typeface="メイリオ" pitchFamily="50" charset="-128"/>
            </a:endParaRPr>
          </a:p>
        </p:txBody>
      </p:sp>
      <p:sp>
        <p:nvSpPr>
          <p:cNvPr id="54" name="楕円 53"/>
          <p:cNvSpPr/>
          <p:nvPr/>
        </p:nvSpPr>
        <p:spPr>
          <a:xfrm>
            <a:off x="1516430" y="2401349"/>
            <a:ext cx="2765648" cy="2836426"/>
          </a:xfrm>
          <a:prstGeom prst="ellipse">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path path="circle">
              <a:fillToRect l="50000" t="50000" r="50000" b="50000"/>
            </a:path>
            <a:tileRect/>
          </a:grad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843959" fontAlgn="base">
              <a:spcBef>
                <a:spcPct val="0"/>
              </a:spcBef>
              <a:spcAft>
                <a:spcPct val="0"/>
              </a:spcAft>
              <a:defRPr/>
            </a:pPr>
            <a:endParaRPr kumimoji="1" lang="ja-JP" altLang="en-US" sz="963" dirty="0">
              <a:solidFill>
                <a:srgbClr val="333399">
                  <a:lumMod val="50000"/>
                </a:srgbClr>
              </a:solidFill>
              <a:latin typeface="メイリオ" pitchFamily="50" charset="-128"/>
              <a:ea typeface="メイリオ" pitchFamily="50" charset="-128"/>
              <a:cs typeface="メイリオ" pitchFamily="50" charset="-128"/>
            </a:endParaRPr>
          </a:p>
        </p:txBody>
      </p:sp>
      <p:sp>
        <p:nvSpPr>
          <p:cNvPr id="63" name="スライド番号プレースホルダー 3"/>
          <p:cNvSpPr txBox="1">
            <a:spLocks/>
          </p:cNvSpPr>
          <p:nvPr/>
        </p:nvSpPr>
        <p:spPr>
          <a:xfrm>
            <a:off x="8604357" y="6287124"/>
            <a:ext cx="509078" cy="334785"/>
          </a:xfrm>
          <a:prstGeom prst="rect">
            <a:avLst/>
          </a:prstGeom>
        </p:spPr>
        <p:txBody>
          <a:bodyPr vert="horz" lIns="83842" tIns="41921" rIns="83842" bIns="41921" rtlCol="0" anchor="ctr"/>
          <a:lstStyle>
            <a:defPPr>
              <a:defRPr lang="ja-JP"/>
            </a:defPPr>
            <a:lvl1pPr marL="0" algn="r" defTabSz="914400" rtl="0" eaLnBrk="1" latinLnBrk="0" hangingPunct="1">
              <a:defRPr kumimoji="1" sz="20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44083"/>
            <a:fld id="{AAACF2F1-8ACE-4540-959F-7E7628831677}" type="slidenum">
              <a:rPr lang="ja-JP" altLang="en-US" sz="1834">
                <a:solidFill>
                  <a:prstClr val="white"/>
                </a:solidFill>
                <a:latin typeface="Calibri"/>
                <a:ea typeface="ＭＳ Ｐゴシック" panose="020B0600070205080204" pitchFamily="50" charset="-128"/>
              </a:rPr>
              <a:pPr defTabSz="844083"/>
              <a:t>59</a:t>
            </a:fld>
            <a:endParaRPr lang="ja-JP" altLang="en-US" sz="1834" dirty="0">
              <a:solidFill>
                <a:prstClr val="white"/>
              </a:solidFill>
              <a:latin typeface="Calibri"/>
              <a:ea typeface="ＭＳ Ｐゴシック" panose="020B0600070205080204" pitchFamily="50" charset="-128"/>
            </a:endParaRPr>
          </a:p>
        </p:txBody>
      </p:sp>
      <p:sp>
        <p:nvSpPr>
          <p:cNvPr id="52" name="円/楕円 45"/>
          <p:cNvSpPr/>
          <p:nvPr/>
        </p:nvSpPr>
        <p:spPr>
          <a:xfrm>
            <a:off x="590133" y="3562851"/>
            <a:ext cx="1639409" cy="738774"/>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8304"/>
            <a:r>
              <a:rPr kumimoji="1" lang="ja-JP" altLang="en-US" sz="1284" b="1" dirty="0">
                <a:solidFill>
                  <a:prstClr val="white"/>
                </a:solidFill>
                <a:latin typeface="メイリオ" panose="020B0604030504040204" pitchFamily="50" charset="-128"/>
                <a:ea typeface="メイリオ" panose="020B0604030504040204" pitchFamily="50" charset="-128"/>
              </a:rPr>
              <a:t>関係機関職員</a:t>
            </a:r>
            <a:endParaRPr kumimoji="1" lang="en-US" altLang="ja-JP" sz="1284" b="1" dirty="0">
              <a:solidFill>
                <a:prstClr val="white"/>
              </a:solidFill>
              <a:latin typeface="メイリオ" panose="020B0604030504040204" pitchFamily="50" charset="-128"/>
              <a:ea typeface="メイリオ" panose="020B0604030504040204" pitchFamily="50" charset="-128"/>
            </a:endParaRPr>
          </a:p>
          <a:p>
            <a:pPr algn="ctr" defTabSz="838304"/>
            <a:r>
              <a:rPr kumimoji="1" lang="ja-JP" altLang="en-US" sz="825" dirty="0">
                <a:solidFill>
                  <a:prstClr val="white"/>
                </a:solidFill>
                <a:latin typeface="メイリオ" panose="020B0604030504040204" pitchFamily="50" charset="-128"/>
                <a:ea typeface="メイリオ" panose="020B0604030504040204" pitchFamily="50" charset="-128"/>
              </a:rPr>
              <a:t>福祉、就労、住宅等</a:t>
            </a:r>
          </a:p>
        </p:txBody>
      </p:sp>
      <p:sp>
        <p:nvSpPr>
          <p:cNvPr id="64" name="円/楕円 47"/>
          <p:cNvSpPr/>
          <p:nvPr/>
        </p:nvSpPr>
        <p:spPr>
          <a:xfrm>
            <a:off x="543796" y="2788728"/>
            <a:ext cx="1734514" cy="775100"/>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8304"/>
            <a:r>
              <a:rPr kumimoji="1" lang="ja-JP" altLang="en-US" sz="1284" b="1" dirty="0">
                <a:solidFill>
                  <a:prstClr val="white"/>
                </a:solidFill>
                <a:latin typeface="メイリオ" panose="020B0604030504040204" pitchFamily="50" charset="-128"/>
                <a:ea typeface="メイリオ" panose="020B0604030504040204" pitchFamily="50" charset="-128"/>
              </a:rPr>
              <a:t>困窮事業の</a:t>
            </a:r>
            <a:endParaRPr kumimoji="1" lang="en-US" altLang="ja-JP" sz="1284" b="1" dirty="0">
              <a:solidFill>
                <a:prstClr val="white"/>
              </a:solidFill>
              <a:latin typeface="メイリオ" panose="020B0604030504040204" pitchFamily="50" charset="-128"/>
              <a:ea typeface="メイリオ" panose="020B0604030504040204" pitchFamily="50" charset="-128"/>
            </a:endParaRPr>
          </a:p>
          <a:p>
            <a:pPr algn="ctr" defTabSz="838304"/>
            <a:r>
              <a:rPr kumimoji="1" lang="ja-JP" altLang="en-US" sz="1284" b="1" dirty="0">
                <a:solidFill>
                  <a:prstClr val="white"/>
                </a:solidFill>
                <a:latin typeface="メイリオ" panose="020B0604030504040204" pitchFamily="50" charset="-128"/>
                <a:ea typeface="メイリオ" panose="020B0604030504040204" pitchFamily="50" charset="-128"/>
              </a:rPr>
              <a:t>受託事業者</a:t>
            </a:r>
          </a:p>
        </p:txBody>
      </p:sp>
      <p:sp>
        <p:nvSpPr>
          <p:cNvPr id="70" name="円/楕円 52"/>
          <p:cNvSpPr/>
          <p:nvPr/>
        </p:nvSpPr>
        <p:spPr>
          <a:xfrm>
            <a:off x="997897" y="4306762"/>
            <a:ext cx="1263245" cy="690860"/>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008" tIns="0" rIns="33008" bIns="0" rtlCol="0" anchor="ctr"/>
          <a:lstStyle/>
          <a:p>
            <a:pPr algn="ctr" defTabSz="838304"/>
            <a:r>
              <a:rPr kumimoji="1" lang="ja-JP" altLang="en-US" sz="1100" dirty="0">
                <a:solidFill>
                  <a:prstClr val="white"/>
                </a:solidFill>
                <a:latin typeface="メイリオ" panose="020B0604030504040204" pitchFamily="50" charset="-128"/>
                <a:ea typeface="メイリオ" panose="020B0604030504040204" pitchFamily="50" charset="-128"/>
              </a:rPr>
              <a:t>教育委員会</a:t>
            </a:r>
            <a:endParaRPr kumimoji="1" lang="en-US" altLang="ja-JP" sz="1100" dirty="0">
              <a:solidFill>
                <a:prstClr val="white"/>
              </a:solidFill>
              <a:latin typeface="メイリオ" panose="020B0604030504040204" pitchFamily="50" charset="-128"/>
              <a:ea typeface="メイリオ" panose="020B0604030504040204" pitchFamily="50" charset="-128"/>
            </a:endParaRPr>
          </a:p>
          <a:p>
            <a:pPr algn="ctr" defTabSz="838304"/>
            <a:r>
              <a:rPr kumimoji="1" lang="ja-JP" altLang="en-US" sz="1100" dirty="0">
                <a:solidFill>
                  <a:prstClr val="white"/>
                </a:solidFill>
                <a:latin typeface="メイリオ" panose="020B0604030504040204" pitchFamily="50" charset="-128"/>
                <a:ea typeface="メイリオ" panose="020B0604030504040204" pitchFamily="50" charset="-128"/>
              </a:rPr>
              <a:t>学校関係者</a:t>
            </a:r>
            <a:endParaRPr kumimoji="1" lang="en-US" altLang="ja-JP" sz="1100" dirty="0">
              <a:solidFill>
                <a:prstClr val="white"/>
              </a:solidFill>
              <a:latin typeface="メイリオ" panose="020B0604030504040204" pitchFamily="50" charset="-128"/>
              <a:ea typeface="メイリオ" panose="020B0604030504040204" pitchFamily="50" charset="-128"/>
            </a:endParaRPr>
          </a:p>
        </p:txBody>
      </p:sp>
      <p:sp>
        <p:nvSpPr>
          <p:cNvPr id="73" name="円/楕円 53"/>
          <p:cNvSpPr/>
          <p:nvPr/>
        </p:nvSpPr>
        <p:spPr>
          <a:xfrm>
            <a:off x="3477961" y="2585600"/>
            <a:ext cx="1021382" cy="464392"/>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008" tIns="0" rIns="33008" bIns="0" rtlCol="0" anchor="ctr"/>
          <a:lstStyle/>
          <a:p>
            <a:pPr algn="ctr" defTabSz="838304"/>
            <a:r>
              <a:rPr kumimoji="1" lang="ja-JP" altLang="en-US" sz="1009" dirty="0">
                <a:solidFill>
                  <a:prstClr val="white"/>
                </a:solidFill>
                <a:latin typeface="メイリオ" panose="020B0604030504040204" pitchFamily="50" charset="-128"/>
                <a:ea typeface="メイリオ" panose="020B0604030504040204" pitchFamily="50" charset="-128"/>
              </a:rPr>
              <a:t>地域包括支援センター</a:t>
            </a:r>
          </a:p>
        </p:txBody>
      </p:sp>
      <p:sp>
        <p:nvSpPr>
          <p:cNvPr id="78" name="円/楕円 54"/>
          <p:cNvSpPr/>
          <p:nvPr/>
        </p:nvSpPr>
        <p:spPr>
          <a:xfrm>
            <a:off x="2824350" y="4929380"/>
            <a:ext cx="1021382" cy="464392"/>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008" tIns="0" rIns="33008" bIns="0" rtlCol="0" anchor="ctr"/>
          <a:lstStyle/>
          <a:p>
            <a:pPr algn="ctr" defTabSz="838304"/>
            <a:r>
              <a:rPr kumimoji="1" lang="ja-JP" altLang="en-US" sz="1100" dirty="0">
                <a:solidFill>
                  <a:prstClr val="white"/>
                </a:solidFill>
                <a:latin typeface="メイリオ" panose="020B0604030504040204" pitchFamily="50" charset="-128"/>
                <a:ea typeface="メイリオ" panose="020B0604030504040204" pitchFamily="50" charset="-128"/>
              </a:rPr>
              <a:t>郵便局</a:t>
            </a:r>
          </a:p>
        </p:txBody>
      </p:sp>
      <p:sp>
        <p:nvSpPr>
          <p:cNvPr id="81" name="円/楕円 57"/>
          <p:cNvSpPr/>
          <p:nvPr/>
        </p:nvSpPr>
        <p:spPr>
          <a:xfrm>
            <a:off x="3931879" y="3098459"/>
            <a:ext cx="1021382" cy="464392"/>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008" tIns="0" rIns="33008" bIns="0" rtlCol="0" anchor="ctr"/>
          <a:lstStyle/>
          <a:p>
            <a:pPr algn="ctr" defTabSz="838304"/>
            <a:r>
              <a:rPr kumimoji="1" lang="ja-JP" altLang="en-US" sz="1100" dirty="0">
                <a:solidFill>
                  <a:prstClr val="white"/>
                </a:solidFill>
                <a:latin typeface="メイリオ" panose="020B0604030504040204" pitchFamily="50" charset="-128"/>
                <a:ea typeface="メイリオ" panose="020B0604030504040204" pitchFamily="50" charset="-128"/>
              </a:rPr>
              <a:t>ＮＰＯ</a:t>
            </a:r>
            <a:endParaRPr kumimoji="1" lang="en-US" altLang="ja-JP" sz="1100" dirty="0">
              <a:solidFill>
                <a:prstClr val="white"/>
              </a:solidFill>
              <a:latin typeface="メイリオ" panose="020B0604030504040204" pitchFamily="50" charset="-128"/>
              <a:ea typeface="メイリオ" panose="020B0604030504040204" pitchFamily="50" charset="-128"/>
            </a:endParaRPr>
          </a:p>
          <a:p>
            <a:pPr algn="ctr" defTabSz="838304"/>
            <a:r>
              <a:rPr kumimoji="1" lang="ja-JP" altLang="en-US" sz="1100" dirty="0">
                <a:solidFill>
                  <a:prstClr val="white"/>
                </a:solidFill>
                <a:latin typeface="メイリオ" panose="020B0604030504040204" pitchFamily="50" charset="-128"/>
                <a:ea typeface="メイリオ" panose="020B0604030504040204" pitchFamily="50" charset="-128"/>
              </a:rPr>
              <a:t>各種団体</a:t>
            </a:r>
          </a:p>
        </p:txBody>
      </p:sp>
      <p:sp>
        <p:nvSpPr>
          <p:cNvPr id="83" name="円/楕円 59"/>
          <p:cNvSpPr/>
          <p:nvPr/>
        </p:nvSpPr>
        <p:spPr>
          <a:xfrm>
            <a:off x="2609308" y="2277204"/>
            <a:ext cx="1021382" cy="464392"/>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008" tIns="0" rIns="33008" bIns="0" rtlCol="0" anchor="ctr"/>
          <a:lstStyle/>
          <a:p>
            <a:pPr algn="ctr" defTabSz="838304"/>
            <a:r>
              <a:rPr kumimoji="1" lang="ja-JP" altLang="en-US" sz="1100" dirty="0">
                <a:solidFill>
                  <a:prstClr val="white"/>
                </a:solidFill>
                <a:latin typeface="メイリオ" panose="020B0604030504040204" pitchFamily="50" charset="-128"/>
                <a:ea typeface="メイリオ" panose="020B0604030504040204" pitchFamily="50" charset="-128"/>
              </a:rPr>
              <a:t>社会福祉協議会</a:t>
            </a:r>
          </a:p>
        </p:txBody>
      </p:sp>
      <p:sp>
        <p:nvSpPr>
          <p:cNvPr id="84" name="円/楕円 60"/>
          <p:cNvSpPr/>
          <p:nvPr/>
        </p:nvSpPr>
        <p:spPr>
          <a:xfrm>
            <a:off x="3935285" y="3589548"/>
            <a:ext cx="1021382" cy="464392"/>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008" tIns="0" rIns="33008" bIns="0" rtlCol="0" anchor="ctr"/>
          <a:lstStyle/>
          <a:p>
            <a:pPr algn="ctr" defTabSz="838304"/>
            <a:r>
              <a:rPr kumimoji="1" lang="ja-JP" altLang="en-US" sz="1100" dirty="0">
                <a:solidFill>
                  <a:prstClr val="white"/>
                </a:solidFill>
                <a:latin typeface="メイリオ" panose="020B0604030504040204" pitchFamily="50" charset="-128"/>
                <a:ea typeface="メイリオ" panose="020B0604030504040204" pitchFamily="50" charset="-128"/>
              </a:rPr>
              <a:t>地域住民</a:t>
            </a:r>
          </a:p>
        </p:txBody>
      </p:sp>
      <p:sp>
        <p:nvSpPr>
          <p:cNvPr id="85" name="円/楕円 61"/>
          <p:cNvSpPr/>
          <p:nvPr/>
        </p:nvSpPr>
        <p:spPr>
          <a:xfrm>
            <a:off x="1388866" y="2309620"/>
            <a:ext cx="1317462" cy="533805"/>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008" tIns="0" rIns="33008" bIns="0" rtlCol="0" anchor="ctr"/>
          <a:lstStyle/>
          <a:p>
            <a:pPr algn="ctr" defTabSz="838304"/>
            <a:r>
              <a:rPr kumimoji="1" lang="ja-JP" altLang="en-US" sz="1100" dirty="0">
                <a:solidFill>
                  <a:prstClr val="white"/>
                </a:solidFill>
                <a:latin typeface="メイリオ" panose="020B0604030504040204" pitchFamily="50" charset="-128"/>
                <a:ea typeface="メイリオ" panose="020B0604030504040204" pitchFamily="50" charset="-128"/>
              </a:rPr>
              <a:t>サービス提供事業者</a:t>
            </a:r>
          </a:p>
        </p:txBody>
      </p:sp>
      <p:sp>
        <p:nvSpPr>
          <p:cNvPr id="86" name="Rectangle 17"/>
          <p:cNvSpPr>
            <a:spLocks noChangeArrowheads="1"/>
          </p:cNvSpPr>
          <p:nvPr/>
        </p:nvSpPr>
        <p:spPr bwMode="auto">
          <a:xfrm>
            <a:off x="2184170" y="2633866"/>
            <a:ext cx="1715652" cy="136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pPr algn="ctr" defTabSz="838304"/>
            <a:r>
              <a:rPr kumimoji="1" lang="ja-JP" altLang="en-US" sz="2201" dirty="0">
                <a:solidFill>
                  <a:srgbClr val="1F497D">
                    <a:lumMod val="75000"/>
                  </a:srgbClr>
                </a:solidFill>
                <a:latin typeface="HGP創英角ｺﾞｼｯｸUB" pitchFamily="50" charset="-128"/>
                <a:ea typeface="HGP創英角ｺﾞｼｯｸUB" pitchFamily="50" charset="-128"/>
              </a:rPr>
              <a:t>支援会議</a:t>
            </a:r>
            <a:endParaRPr kumimoji="1" lang="en-US" altLang="ja-JP" sz="2201" dirty="0">
              <a:solidFill>
                <a:srgbClr val="1F497D">
                  <a:lumMod val="75000"/>
                </a:srgbClr>
              </a:solidFill>
              <a:latin typeface="HGP創英角ｺﾞｼｯｸUB" pitchFamily="50" charset="-128"/>
              <a:ea typeface="HGP創英角ｺﾞｼｯｸUB" pitchFamily="50" charset="-128"/>
            </a:endParaRPr>
          </a:p>
          <a:p>
            <a:pPr algn="ctr" defTabSz="838304"/>
            <a:r>
              <a:rPr kumimoji="1" lang="ja-JP" altLang="en-US" sz="1284" dirty="0">
                <a:solidFill>
                  <a:srgbClr val="1F497D">
                    <a:lumMod val="75000"/>
                  </a:srgbClr>
                </a:solidFill>
                <a:latin typeface="HGPｺﾞｼｯｸM" pitchFamily="50" charset="-128"/>
                <a:ea typeface="HGPｺﾞｼｯｸM" pitchFamily="50" charset="-128"/>
              </a:rPr>
              <a:t>関係機関間の情報共有</a:t>
            </a:r>
            <a:endParaRPr kumimoji="1" lang="en-US" altLang="ja-JP" sz="1284" dirty="0">
              <a:solidFill>
                <a:srgbClr val="1F497D">
                  <a:lumMod val="75000"/>
                </a:srgbClr>
              </a:solidFill>
              <a:latin typeface="HGPｺﾞｼｯｸM" pitchFamily="50" charset="-128"/>
              <a:ea typeface="HGPｺﾞｼｯｸM" pitchFamily="50" charset="-128"/>
            </a:endParaRPr>
          </a:p>
          <a:p>
            <a:pPr algn="ctr" defTabSz="838304"/>
            <a:r>
              <a:rPr kumimoji="1" lang="ja-JP" altLang="en-US" sz="1284" dirty="0">
                <a:solidFill>
                  <a:srgbClr val="1F497D">
                    <a:lumMod val="75000"/>
                  </a:srgbClr>
                </a:solidFill>
                <a:latin typeface="HGPｺﾞｼｯｸM" pitchFamily="50" charset="-128"/>
                <a:ea typeface="HGPｺﾞｼｯｸM" pitchFamily="50" charset="-128"/>
              </a:rPr>
              <a:t>地域の支援体制の検討の場</a:t>
            </a:r>
          </a:p>
        </p:txBody>
      </p:sp>
      <p:pic>
        <p:nvPicPr>
          <p:cNvPr id="32" name="Picture 8" descr="「行政会議 イラ...」の画像検索結果"/>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6129" y1="94421" x2="16129" y2="94421"/>
                        <a14:foregroundMark x1="12903" y1="92275" x2="12903" y2="92275"/>
                        <a14:foregroundMark x1="5069" y1="88412" x2="5069" y2="88412"/>
                        <a14:foregroundMark x1="12442" y1="51502" x2="12442" y2="51502"/>
                        <a14:foregroundMark x1="65899" y1="85408" x2="65899" y2="85408"/>
                        <a14:foregroundMark x1="89862" y1="92704" x2="89862" y2="92704"/>
                        <a14:foregroundMark x1="86175" y1="52361" x2="86175" y2="52361"/>
                        <a14:foregroundMark x1="93548" y1="66094" x2="93548" y2="66094"/>
                        <a14:foregroundMark x1="58525" y1="30901" x2="58525" y2="30901"/>
                        <a14:foregroundMark x1="32719" y1="25322" x2="32719" y2="25322"/>
                        <a14:foregroundMark x1="29493" y1="22747" x2="29493" y2="22747"/>
                        <a14:foregroundMark x1="27189" y1="22318" x2="27189" y2="22318"/>
                        <a14:foregroundMark x1="64516" y1="33047" x2="64516" y2="33047"/>
                        <a14:foregroundMark x1="58525" y1="33047" x2="58525" y2="33047"/>
                        <a14:foregroundMark x1="41935" y1="35622" x2="41935" y2="35622"/>
                        <a14:foregroundMark x1="69124" y1="85837" x2="69124" y2="85837"/>
                        <a14:foregroundMark x1="88479" y1="51502" x2="88479" y2="51502"/>
                        <a14:foregroundMark x1="82488" y1="51502" x2="82488" y2="51502"/>
                        <a14:foregroundMark x1="88940" y1="56652" x2="88940" y2="56652"/>
                      </a14:backgroundRemoval>
                    </a14:imgEffect>
                  </a14:imgLayer>
                </a14:imgProps>
              </a:ext>
              <a:ext uri="{28A0092B-C50C-407E-A947-70E740481C1C}">
                <a14:useLocalDpi xmlns:a14="http://schemas.microsoft.com/office/drawing/2010/main" val="0"/>
              </a:ext>
            </a:extLst>
          </a:blip>
          <a:srcRect/>
          <a:stretch>
            <a:fillRect/>
          </a:stretch>
        </p:blipFill>
        <p:spPr bwMode="auto">
          <a:xfrm>
            <a:off x="2566717" y="3784855"/>
            <a:ext cx="884199" cy="9493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病院 イラスト」の画像検索結果"/>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81467" y1="78351" x2="81467" y2="78351"/>
                        <a14:foregroundMark x1="89961" y1="74742" x2="89961" y2="74742"/>
                        <a14:foregroundMark x1="89961" y1="84536" x2="89961" y2="84536"/>
                        <a14:foregroundMark x1="81467" y1="90722" x2="81467" y2="90722"/>
                        <a14:foregroundMark x1="80695" y1="90722" x2="80695" y2="90722"/>
                        <a14:foregroundMark x1="72201" y1="78351" x2="72201" y2="78351"/>
                        <a14:foregroundMark x1="72201" y1="79897" x2="72201" y2="79897"/>
                        <a14:foregroundMark x1="67568" y1="89691" x2="67568" y2="89691"/>
                        <a14:foregroundMark x1="59073" y1="89691" x2="59073" y2="89691"/>
                        <a14:foregroundMark x1="62934" y1="82474" x2="62934" y2="82474"/>
                        <a14:foregroundMark x1="80695" y1="69588" x2="80695" y2="69588"/>
                        <a14:foregroundMark x1="94595" y1="90722" x2="94595" y2="90722"/>
                      </a14:backgroundRemoval>
                    </a14:imgEffect>
                  </a14:imgLayer>
                </a14:imgProps>
              </a:ext>
              <a:ext uri="{28A0092B-C50C-407E-A947-70E740481C1C}">
                <a14:useLocalDpi xmlns:a14="http://schemas.microsoft.com/office/drawing/2010/main" val="0"/>
              </a:ext>
            </a:extLst>
          </a:blip>
          <a:srcRect/>
          <a:stretch>
            <a:fillRect/>
          </a:stretch>
        </p:blipFill>
        <p:spPr bwMode="auto">
          <a:xfrm>
            <a:off x="5562369" y="2043759"/>
            <a:ext cx="1320490" cy="989094"/>
          </a:xfrm>
          <a:prstGeom prst="rect">
            <a:avLst/>
          </a:prstGeom>
          <a:noFill/>
          <a:extLst>
            <a:ext uri="{909E8E84-426E-40DD-AFC4-6F175D3DCCD1}">
              <a14:hiddenFill xmlns:a14="http://schemas.microsoft.com/office/drawing/2010/main">
                <a:solidFill>
                  <a:srgbClr val="FFFFFF"/>
                </a:solidFill>
              </a14:hiddenFill>
            </a:ext>
          </a:extLst>
        </p:spPr>
      </p:pic>
      <p:sp>
        <p:nvSpPr>
          <p:cNvPr id="36" name="角丸四角形 35"/>
          <p:cNvSpPr/>
          <p:nvPr/>
        </p:nvSpPr>
        <p:spPr>
          <a:xfrm>
            <a:off x="5388289" y="3465061"/>
            <a:ext cx="1428546" cy="1564810"/>
          </a:xfrm>
          <a:prstGeom prst="roundRect">
            <a:avLst>
              <a:gd name="adj" fmla="val 8566"/>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33008" rIns="33008" anchor="ctr"/>
          <a:lstStyle/>
          <a:p>
            <a:pPr defTabSz="843959" fontAlgn="base">
              <a:spcBef>
                <a:spcPct val="0"/>
              </a:spcBef>
              <a:spcAft>
                <a:spcPct val="0"/>
              </a:spcAft>
              <a:defRPr/>
            </a:pPr>
            <a:r>
              <a:rPr kumimoji="1" lang="ja-JP" altLang="en-US" sz="917" dirty="0">
                <a:solidFill>
                  <a:srgbClr val="333399">
                    <a:lumMod val="50000"/>
                  </a:srgbClr>
                </a:solidFill>
                <a:latin typeface="メイリオ" pitchFamily="50" charset="-128"/>
                <a:ea typeface="メイリオ" pitchFamily="50" charset="-128"/>
                <a:cs typeface="メイリオ" pitchFamily="50" charset="-128"/>
              </a:rPr>
              <a:t>支援会議からの協力依頼に基づく情報等の提供は、個人情報保護法や他の法令による守秘義務に反することにならない。</a:t>
            </a:r>
            <a:endParaRPr kumimoji="1" lang="en-US" altLang="ja-JP" sz="917" dirty="0">
              <a:solidFill>
                <a:srgbClr val="333399">
                  <a:lumMod val="50000"/>
                </a:srgbClr>
              </a:solidFill>
              <a:latin typeface="メイリオ" pitchFamily="50" charset="-128"/>
              <a:ea typeface="メイリオ" pitchFamily="50" charset="-128"/>
              <a:cs typeface="メイリオ" pitchFamily="50" charset="-128"/>
            </a:endParaRPr>
          </a:p>
          <a:p>
            <a:pPr defTabSz="843959" fontAlgn="base">
              <a:spcBef>
                <a:spcPct val="0"/>
              </a:spcBef>
              <a:spcAft>
                <a:spcPct val="0"/>
              </a:spcAft>
              <a:defRPr/>
            </a:pPr>
            <a:r>
              <a:rPr kumimoji="1" lang="en-US" altLang="ja-JP" sz="917" dirty="0">
                <a:solidFill>
                  <a:srgbClr val="FF0000"/>
                </a:solidFill>
                <a:latin typeface="メイリオ" pitchFamily="50" charset="-128"/>
                <a:ea typeface="メイリオ" pitchFamily="50" charset="-128"/>
                <a:cs typeface="メイリオ" pitchFamily="50" charset="-128"/>
              </a:rPr>
              <a:t>※</a:t>
            </a:r>
            <a:r>
              <a:rPr kumimoji="1" lang="ja-JP" altLang="en-US" sz="917" dirty="0">
                <a:solidFill>
                  <a:srgbClr val="FF0000"/>
                </a:solidFill>
                <a:latin typeface="メイリオ" pitchFamily="50" charset="-128"/>
                <a:ea typeface="メイリオ" pitchFamily="50" charset="-128"/>
                <a:cs typeface="メイリオ" pitchFamily="50" charset="-128"/>
              </a:rPr>
              <a:t>一方的な情報提供等ではなく双方向の情報交換等が行われる場合には、協力要請時に構成員の委嘱を行うことが必要。</a:t>
            </a:r>
          </a:p>
        </p:txBody>
      </p:sp>
      <p:cxnSp>
        <p:nvCxnSpPr>
          <p:cNvPr id="37" name="直線矢印コネクタ 36"/>
          <p:cNvCxnSpPr/>
          <p:nvPr/>
        </p:nvCxnSpPr>
        <p:spPr>
          <a:xfrm flipV="1">
            <a:off x="4638026" y="2488692"/>
            <a:ext cx="729175" cy="24439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4176919" y="2224297"/>
            <a:ext cx="1319425" cy="330418"/>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defTabSz="843959">
              <a:defRPr/>
            </a:pPr>
            <a:r>
              <a:rPr kumimoji="1" lang="ja-JP" altLang="en-US" sz="825" dirty="0">
                <a:solidFill>
                  <a:prstClr val="black">
                    <a:lumMod val="75000"/>
                    <a:lumOff val="25000"/>
                  </a:prstClr>
                </a:solidFill>
                <a:latin typeface="メイリオ" pitchFamily="50" charset="-128"/>
                <a:ea typeface="メイリオ" pitchFamily="50" charset="-128"/>
              </a:rPr>
              <a:t>（資料又は情報提供</a:t>
            </a:r>
            <a:endParaRPr kumimoji="1" lang="en-US" altLang="ja-JP" sz="825" dirty="0">
              <a:solidFill>
                <a:prstClr val="black">
                  <a:lumMod val="75000"/>
                  <a:lumOff val="25000"/>
                </a:prstClr>
              </a:solidFill>
              <a:latin typeface="メイリオ" pitchFamily="50" charset="-128"/>
              <a:ea typeface="メイリオ" pitchFamily="50" charset="-128"/>
            </a:endParaRPr>
          </a:p>
          <a:p>
            <a:pPr algn="ctr" defTabSz="843959">
              <a:defRPr/>
            </a:pPr>
            <a:r>
              <a:rPr kumimoji="1" lang="ja-JP" altLang="en-US" sz="825" dirty="0">
                <a:solidFill>
                  <a:prstClr val="black">
                    <a:lumMod val="75000"/>
                    <a:lumOff val="25000"/>
                  </a:prstClr>
                </a:solidFill>
                <a:latin typeface="メイリオ" pitchFamily="50" charset="-128"/>
                <a:ea typeface="メイリオ" pitchFamily="50" charset="-128"/>
              </a:rPr>
              <a:t>等の協力依頼）</a:t>
            </a:r>
          </a:p>
        </p:txBody>
      </p:sp>
      <p:cxnSp>
        <p:nvCxnSpPr>
          <p:cNvPr id="41" name="直線矢印コネクタ 40"/>
          <p:cNvCxnSpPr/>
          <p:nvPr/>
        </p:nvCxnSpPr>
        <p:spPr>
          <a:xfrm flipH="1">
            <a:off x="4698497" y="2678193"/>
            <a:ext cx="661312" cy="226988"/>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rot="10800000" flipV="1">
            <a:off x="4704051" y="2752790"/>
            <a:ext cx="1262622" cy="383314"/>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defTabSz="843959">
              <a:defRPr/>
            </a:pPr>
            <a:r>
              <a:rPr kumimoji="1" lang="ja-JP" altLang="en-US" sz="825" dirty="0">
                <a:solidFill>
                  <a:prstClr val="black">
                    <a:lumMod val="75000"/>
                    <a:lumOff val="25000"/>
                  </a:prstClr>
                </a:solidFill>
                <a:latin typeface="メイリオ" pitchFamily="50" charset="-128"/>
                <a:ea typeface="メイリオ" pitchFamily="50" charset="-128"/>
              </a:rPr>
              <a:t>（資料等の提供）</a:t>
            </a:r>
          </a:p>
        </p:txBody>
      </p:sp>
      <p:sp>
        <p:nvSpPr>
          <p:cNvPr id="44" name="線吹き出し 1 (枠付き) 43"/>
          <p:cNvSpPr/>
          <p:nvPr/>
        </p:nvSpPr>
        <p:spPr>
          <a:xfrm>
            <a:off x="1641383" y="5378214"/>
            <a:ext cx="1333778" cy="436934"/>
          </a:xfrm>
          <a:prstGeom prst="borderCallout1">
            <a:avLst>
              <a:gd name="adj1" fmla="val -8859"/>
              <a:gd name="adj2" fmla="val 8636"/>
              <a:gd name="adj3" fmla="val -25393"/>
              <a:gd name="adj4" fmla="val -7866"/>
            </a:avLst>
          </a:prstGeom>
          <a:solidFill>
            <a:srgbClr val="FF0000"/>
          </a:solidFill>
          <a:ln/>
        </p:spPr>
        <p:style>
          <a:lnRef idx="1">
            <a:schemeClr val="accent2"/>
          </a:lnRef>
          <a:fillRef idx="3">
            <a:schemeClr val="accent2"/>
          </a:fillRef>
          <a:effectRef idx="2">
            <a:schemeClr val="accent2"/>
          </a:effectRef>
          <a:fontRef idx="minor">
            <a:schemeClr val="lt1"/>
          </a:fontRef>
        </p:style>
        <p:txBody>
          <a:bodyPr lIns="0" rIns="0" rtlCol="0" anchor="ctr"/>
          <a:lstStyle/>
          <a:p>
            <a:pPr algn="ctr" defTabSz="843959" fontAlgn="base">
              <a:spcBef>
                <a:spcPct val="0"/>
              </a:spcBef>
              <a:spcAft>
                <a:spcPct val="0"/>
              </a:spcAft>
              <a:defRPr/>
            </a:pPr>
            <a:r>
              <a:rPr lang="ja-JP" altLang="en-US" sz="963" b="1" kern="0" dirty="0">
                <a:solidFill>
                  <a:prstClr val="white"/>
                </a:solidFill>
                <a:latin typeface="メイリオ" pitchFamily="50" charset="-128"/>
                <a:ea typeface="メイリオ" pitchFamily="50" charset="-128"/>
                <a:cs typeface="メイリオ" pitchFamily="50" charset="-128"/>
              </a:rPr>
              <a:t>第三者等へ漏らした場合は守秘義務違反！！</a:t>
            </a:r>
          </a:p>
        </p:txBody>
      </p:sp>
      <p:sp>
        <p:nvSpPr>
          <p:cNvPr id="45" name="角丸四角形 44"/>
          <p:cNvSpPr/>
          <p:nvPr/>
        </p:nvSpPr>
        <p:spPr>
          <a:xfrm>
            <a:off x="1231817" y="5815043"/>
            <a:ext cx="2103514" cy="229909"/>
          </a:xfrm>
          <a:prstGeom prst="round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3959" fontAlgn="base">
              <a:spcBef>
                <a:spcPct val="0"/>
              </a:spcBef>
              <a:spcAft>
                <a:spcPct val="0"/>
              </a:spcAft>
              <a:defRPr/>
            </a:pPr>
            <a:r>
              <a:rPr kumimoji="1" lang="en-US" altLang="ja-JP" sz="825" dirty="0">
                <a:solidFill>
                  <a:srgbClr val="333399">
                    <a:lumMod val="50000"/>
                  </a:srgbClr>
                </a:solidFill>
                <a:latin typeface="メイリオ" pitchFamily="50" charset="-128"/>
                <a:ea typeface="メイリオ" pitchFamily="50" charset="-128"/>
                <a:cs typeface="メイリオ" pitchFamily="50" charset="-128"/>
              </a:rPr>
              <a:t>1</a:t>
            </a:r>
            <a:r>
              <a:rPr kumimoji="1" lang="ja-JP" altLang="en-US" sz="825" dirty="0">
                <a:solidFill>
                  <a:srgbClr val="333399">
                    <a:lumMod val="50000"/>
                  </a:srgbClr>
                </a:solidFill>
                <a:latin typeface="メイリオ" pitchFamily="50" charset="-128"/>
                <a:ea typeface="メイリオ" pitchFamily="50" charset="-128"/>
                <a:cs typeface="メイリオ" pitchFamily="50" charset="-128"/>
              </a:rPr>
              <a:t>年以下の懲役又は</a:t>
            </a:r>
            <a:r>
              <a:rPr kumimoji="1" lang="en-US" altLang="ja-JP" sz="825" dirty="0">
                <a:solidFill>
                  <a:srgbClr val="333399">
                    <a:lumMod val="50000"/>
                  </a:srgbClr>
                </a:solidFill>
                <a:latin typeface="メイリオ" pitchFamily="50" charset="-128"/>
                <a:ea typeface="メイリオ" pitchFamily="50" charset="-128"/>
                <a:cs typeface="メイリオ" pitchFamily="50" charset="-128"/>
              </a:rPr>
              <a:t>100</a:t>
            </a:r>
            <a:r>
              <a:rPr kumimoji="1" lang="ja-JP" altLang="en-US" sz="825" dirty="0">
                <a:solidFill>
                  <a:srgbClr val="333399">
                    <a:lumMod val="50000"/>
                  </a:srgbClr>
                </a:solidFill>
                <a:latin typeface="メイリオ" pitchFamily="50" charset="-128"/>
                <a:ea typeface="メイリオ" pitchFamily="50" charset="-128"/>
                <a:cs typeface="メイリオ" pitchFamily="50" charset="-128"/>
              </a:rPr>
              <a:t>万円以下の罰金</a:t>
            </a:r>
          </a:p>
        </p:txBody>
      </p:sp>
      <p:pic>
        <p:nvPicPr>
          <p:cNvPr id="46" name="Picture 12" descr="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450" y="5417013"/>
            <a:ext cx="789366" cy="578076"/>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直線矢印コネクタ 46"/>
          <p:cNvCxnSpPr/>
          <p:nvPr/>
        </p:nvCxnSpPr>
        <p:spPr>
          <a:xfrm flipH="1">
            <a:off x="1141801" y="4683466"/>
            <a:ext cx="1449464" cy="862798"/>
          </a:xfrm>
          <a:prstGeom prst="straightConnector1">
            <a:avLst/>
          </a:prstGeom>
          <a:ln w="38100">
            <a:solidFill>
              <a:srgbClr val="FF3399"/>
            </a:solidFill>
            <a:prstDash val="sys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24"/>
          <p:cNvSpPr txBox="1"/>
          <p:nvPr/>
        </p:nvSpPr>
        <p:spPr>
          <a:xfrm rot="19879095">
            <a:off x="980416" y="5056185"/>
            <a:ext cx="1067079" cy="3420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r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843959">
              <a:defRPr/>
            </a:pPr>
            <a:r>
              <a:rPr kumimoji="1" lang="ja-JP" altLang="en-US" sz="825" dirty="0">
                <a:solidFill>
                  <a:srgbClr val="FF0000"/>
                </a:solidFill>
                <a:latin typeface="HG丸ｺﾞｼｯｸM-PRO" pitchFamily="50" charset="-128"/>
                <a:ea typeface="HG丸ｺﾞｼｯｸM-PRO" pitchFamily="50" charset="-128"/>
              </a:rPr>
              <a:t>（情報漏洩）</a:t>
            </a:r>
            <a:endParaRPr kumimoji="1" lang="en-US" altLang="ja-JP" sz="825" dirty="0">
              <a:solidFill>
                <a:srgbClr val="FF0000"/>
              </a:solidFill>
              <a:latin typeface="HG丸ｺﾞｼｯｸM-PRO" pitchFamily="50" charset="-128"/>
              <a:ea typeface="HG丸ｺﾞｼｯｸM-PRO" pitchFamily="50" charset="-128"/>
            </a:endParaRPr>
          </a:p>
          <a:p>
            <a:pPr algn="ctr" defTabSz="843959">
              <a:defRPr/>
            </a:pPr>
            <a:endParaRPr kumimoji="1" lang="ja-JP" altLang="en-US" sz="825" dirty="0">
              <a:solidFill>
                <a:srgbClr val="FF0000"/>
              </a:solidFill>
              <a:latin typeface="HG丸ｺﾞｼｯｸM-PRO" pitchFamily="50" charset="-128"/>
              <a:ea typeface="HG丸ｺﾞｼｯｸM-PRO" pitchFamily="50" charset="-128"/>
            </a:endParaRPr>
          </a:p>
        </p:txBody>
      </p:sp>
      <p:sp>
        <p:nvSpPr>
          <p:cNvPr id="55" name="AutoShape 2"/>
          <p:cNvSpPr>
            <a:spLocks noChangeArrowheads="1"/>
          </p:cNvSpPr>
          <p:nvPr/>
        </p:nvSpPr>
        <p:spPr bwMode="auto">
          <a:xfrm>
            <a:off x="16309" y="6113725"/>
            <a:ext cx="9127692" cy="418428"/>
          </a:xfrm>
          <a:prstGeom prst="roundRect">
            <a:avLst>
              <a:gd name="adj" fmla="val 1189"/>
            </a:avLst>
          </a:prstGeom>
          <a:ln>
            <a:headEnd/>
            <a:tailEnd/>
          </a:ln>
        </p:spPr>
        <p:style>
          <a:lnRef idx="1">
            <a:schemeClr val="accent5"/>
          </a:lnRef>
          <a:fillRef idx="2">
            <a:schemeClr val="accent5"/>
          </a:fillRef>
          <a:effectRef idx="1">
            <a:schemeClr val="accent5"/>
          </a:effectRef>
          <a:fontRef idx="minor">
            <a:schemeClr val="dk1"/>
          </a:fontRef>
        </p:style>
        <p:txBody>
          <a:bodyPr wrap="square" anchor="ctr"/>
          <a:lstStyle/>
          <a:p>
            <a:pPr algn="ctr" defTabSz="843959">
              <a:lnSpc>
                <a:spcPts val="1467"/>
              </a:lnSpc>
              <a:defRPr/>
            </a:pPr>
            <a:r>
              <a:rPr kumimoji="1" lang="ja-JP" altLang="en-US" sz="1375" dirty="0">
                <a:solidFill>
                  <a:srgbClr val="1F497D">
                    <a:lumMod val="50000"/>
                  </a:srgbClr>
                </a:solidFill>
                <a:latin typeface="HGP創英角ｺﾞｼｯｸUB" pitchFamily="50" charset="-128"/>
                <a:ea typeface="HGP創英角ｺﾞｼｯｸUB" pitchFamily="50" charset="-128"/>
              </a:rPr>
              <a:t>関係機関の狭間で適切な支援が行われないといった事例の発生を防止するとともに、</a:t>
            </a:r>
            <a:r>
              <a:rPr kumimoji="1" lang="ja-JP" altLang="en-US" sz="1375" dirty="0">
                <a:solidFill>
                  <a:srgbClr val="FF0066"/>
                </a:solidFill>
                <a:latin typeface="HGP創英角ｺﾞｼｯｸUB" pitchFamily="50" charset="-128"/>
                <a:ea typeface="HGP創英角ｺﾞｼｯｸUB" pitchFamily="50" charset="-128"/>
              </a:rPr>
              <a:t>深刻な困窮状態にある世帯など</a:t>
            </a:r>
            <a:endParaRPr kumimoji="1" lang="en-US" altLang="ja-JP" sz="1375" dirty="0">
              <a:solidFill>
                <a:srgbClr val="FF0066"/>
              </a:solidFill>
              <a:latin typeface="HGP創英角ｺﾞｼｯｸUB" pitchFamily="50" charset="-128"/>
              <a:ea typeface="HGP創英角ｺﾞｼｯｸUB" pitchFamily="50" charset="-128"/>
            </a:endParaRPr>
          </a:p>
          <a:p>
            <a:pPr algn="ctr" defTabSz="843959">
              <a:lnSpc>
                <a:spcPts val="1467"/>
              </a:lnSpc>
              <a:defRPr/>
            </a:pPr>
            <a:r>
              <a:rPr kumimoji="1" lang="ja-JP" altLang="en-US" sz="1375" dirty="0">
                <a:solidFill>
                  <a:srgbClr val="FF0066"/>
                </a:solidFill>
                <a:latin typeface="HGP創英角ｺﾞｼｯｸUB" pitchFamily="50" charset="-128"/>
                <a:ea typeface="HGP創英角ｺﾞｼｯｸUB" pitchFamily="50" charset="-128"/>
              </a:rPr>
              <a:t>支援を必要とする人を早期に把握し、確実に相談支援につなげる重要な一手法となる</a:t>
            </a:r>
            <a:r>
              <a:rPr kumimoji="1" lang="ja-JP" altLang="en-US" sz="1375" dirty="0">
                <a:solidFill>
                  <a:srgbClr val="1F497D">
                    <a:lumMod val="50000"/>
                  </a:srgbClr>
                </a:solidFill>
                <a:latin typeface="HGP創英角ｺﾞｼｯｸUB" pitchFamily="50" charset="-128"/>
                <a:ea typeface="HGP創英角ｺﾞｼｯｸUB" pitchFamily="50" charset="-128"/>
              </a:rPr>
              <a:t>ことを期待</a:t>
            </a:r>
            <a:endParaRPr kumimoji="1" lang="en-US" altLang="ja-JP" sz="1375" dirty="0">
              <a:solidFill>
                <a:srgbClr val="1F497D">
                  <a:lumMod val="50000"/>
                </a:srgbClr>
              </a:solidFill>
              <a:latin typeface="HGP創英角ｺﾞｼｯｸUB" pitchFamily="50" charset="-128"/>
              <a:ea typeface="HGP創英角ｺﾞｼｯｸUB" pitchFamily="50" charset="-128"/>
            </a:endParaRPr>
          </a:p>
        </p:txBody>
      </p:sp>
      <p:sp>
        <p:nvSpPr>
          <p:cNvPr id="56" name="角丸四角形 55"/>
          <p:cNvSpPr/>
          <p:nvPr/>
        </p:nvSpPr>
        <p:spPr>
          <a:xfrm>
            <a:off x="101529" y="853515"/>
            <a:ext cx="8960141" cy="1029421"/>
          </a:xfrm>
          <a:prstGeom prst="roundRect">
            <a:avLst>
              <a:gd name="adj" fmla="val 5925"/>
            </a:avLst>
          </a:prstGeom>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lIns="33008" rIns="33008" rtlCol="0" anchor="t"/>
          <a:lstStyle/>
          <a:p>
            <a:pPr defTabSz="843959">
              <a:lnSpc>
                <a:spcPts val="1375"/>
              </a:lnSpc>
              <a:defRPr/>
            </a:pPr>
            <a:r>
              <a:rPr kumimoji="1" lang="ja-JP" altLang="en-US" sz="1192"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　これまでの生活困窮者に対する支援については、関係者間での会議体が法定されていないことから</a:t>
            </a:r>
            <a:r>
              <a:rPr kumimoji="1" lang="ja-JP" altLang="en-US" sz="1192" b="1"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情報共有が進まず、深刻な</a:t>
            </a:r>
            <a:endParaRPr kumimoji="1" lang="en-US" altLang="ja-JP" sz="1192" b="1"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843959">
              <a:lnSpc>
                <a:spcPts val="1375"/>
              </a:lnSpc>
              <a:defRPr/>
            </a:pPr>
            <a:r>
              <a:rPr kumimoji="1" lang="ja-JP" altLang="en-US" sz="1192" b="1"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　困窮の状態を見過ごしてしまったり、予防的な措置を取ることが困難であったりすることが問題視</a:t>
            </a:r>
            <a:r>
              <a:rPr kumimoji="1" lang="ja-JP" altLang="en-US" sz="1192"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されてきた。</a:t>
            </a:r>
            <a:endParaRPr kumimoji="1" lang="en-US" altLang="ja-JP" sz="1192"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843959">
              <a:lnSpc>
                <a:spcPts val="550"/>
              </a:lnSpc>
              <a:defRPr/>
            </a:pPr>
            <a:endParaRPr kumimoji="1" lang="ja-JP" altLang="en-US" sz="1192"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843959">
              <a:lnSpc>
                <a:spcPts val="1375"/>
              </a:lnSpc>
              <a:defRPr/>
            </a:pPr>
            <a:r>
              <a:rPr kumimoji="1" lang="ja-JP" altLang="en-US" sz="1192"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　このため、改正法では</a:t>
            </a:r>
            <a:r>
              <a:rPr kumimoji="1" lang="en-US" altLang="ja-JP" sz="1192" b="1"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92" b="1"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支援会議</a:t>
            </a:r>
            <a:r>
              <a:rPr kumimoji="1" lang="en-US" altLang="ja-JP" sz="1192" b="1"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92"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を法定し、</a:t>
            </a:r>
            <a:r>
              <a:rPr kumimoji="1" lang="ja-JP" altLang="en-US" sz="1192" b="1"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会議体の構成員に対して守秘義務を設け、</a:t>
            </a:r>
            <a:r>
              <a:rPr kumimoji="1" lang="ja-JP" altLang="en-US" sz="1192"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構成員同士が安心して生活困窮者に</a:t>
            </a:r>
            <a:endParaRPr kumimoji="1" lang="en-US" altLang="ja-JP" sz="1192"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843959">
              <a:lnSpc>
                <a:spcPts val="1375"/>
              </a:lnSpc>
              <a:defRPr/>
            </a:pPr>
            <a:r>
              <a:rPr kumimoji="1" lang="ja-JP" altLang="en-US" sz="1192"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　関する情報の共有等を行うことを可能とすることにより、</a:t>
            </a:r>
            <a:r>
              <a:rPr kumimoji="1" lang="ja-JP" altLang="en-US" sz="1192" b="1"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地域において関係機関等がそれぞれ把握している</a:t>
            </a:r>
            <a:r>
              <a:rPr kumimoji="1" lang="ja-JP" altLang="en-US" sz="1192"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困窮が疑われるよう</a:t>
            </a:r>
            <a:endParaRPr kumimoji="1" lang="en-US" altLang="ja-JP" sz="1192"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endParaRPr>
          </a:p>
          <a:p>
            <a:pPr defTabSz="843959">
              <a:lnSpc>
                <a:spcPts val="1375"/>
              </a:lnSpc>
              <a:defRPr/>
            </a:pPr>
            <a:r>
              <a:rPr kumimoji="1" lang="ja-JP" altLang="en-US" sz="1192"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　な個々の事案の情報の共有</a:t>
            </a:r>
            <a:r>
              <a:rPr kumimoji="1" lang="ja-JP" altLang="en-US" sz="1192"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や</a:t>
            </a:r>
            <a:r>
              <a:rPr kumimoji="1" lang="ja-JP" altLang="en-US" sz="1192"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地域における必要な支援体制の検討を円滑にする仕組み</a:t>
            </a:r>
            <a:r>
              <a:rPr kumimoji="1" lang="ja-JP" altLang="en-US" sz="1192"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rPr>
              <a:t>を新設。</a:t>
            </a:r>
          </a:p>
        </p:txBody>
      </p:sp>
      <p:sp>
        <p:nvSpPr>
          <p:cNvPr id="59" name="正方形/長方形 58"/>
          <p:cNvSpPr/>
          <p:nvPr/>
        </p:nvSpPr>
        <p:spPr>
          <a:xfrm>
            <a:off x="-29107" y="287371"/>
            <a:ext cx="9173694" cy="4763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8304">
              <a:defRPr/>
            </a:pPr>
            <a:r>
              <a:rPr kumimoji="1" lang="ja-JP" altLang="en-US" sz="2567" b="1" dirty="0">
                <a:solidFill>
                  <a:prstClr val="white"/>
                </a:solidFill>
                <a:latin typeface="ＭＳ Ｐゴシック" panose="020B0600070205080204" pitchFamily="50" charset="-128"/>
                <a:ea typeface="ＭＳ Ｐゴシック" panose="020B0600070205080204" pitchFamily="50" charset="-128"/>
              </a:rPr>
              <a:t>生活困窮者自立支援法に基づく支援会議の概要</a:t>
            </a:r>
          </a:p>
        </p:txBody>
      </p:sp>
      <p:sp>
        <p:nvSpPr>
          <p:cNvPr id="60" name="AutoShape 6"/>
          <p:cNvSpPr>
            <a:spLocks noChangeArrowheads="1"/>
          </p:cNvSpPr>
          <p:nvPr/>
        </p:nvSpPr>
        <p:spPr bwMode="auto">
          <a:xfrm rot="5400000">
            <a:off x="4481864" y="4708525"/>
            <a:ext cx="199200" cy="249285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381 h 21600"/>
              <a:gd name="T14" fmla="*/ 17151 w 21600"/>
              <a:gd name="T15" fmla="*/ 16219 h 21600"/>
            </a:gdLst>
            <a:ahLst/>
            <a:cxnLst>
              <a:cxn ang="T8">
                <a:pos x="T0" y="T1"/>
              </a:cxn>
              <a:cxn ang="T9">
                <a:pos x="T2" y="T3"/>
              </a:cxn>
              <a:cxn ang="T10">
                <a:pos x="T4" y="T5"/>
              </a:cxn>
              <a:cxn ang="T11">
                <a:pos x="T6" y="T7"/>
              </a:cxn>
            </a:cxnLst>
            <a:rect l="T12" t="T13" r="T14" b="T15"/>
            <a:pathLst>
              <a:path w="21600" h="21600">
                <a:moveTo>
                  <a:pt x="12733" y="0"/>
                </a:moveTo>
                <a:lnTo>
                  <a:pt x="12733" y="5381"/>
                </a:lnTo>
                <a:lnTo>
                  <a:pt x="3375" y="5381"/>
                </a:lnTo>
                <a:lnTo>
                  <a:pt x="3375" y="16219"/>
                </a:lnTo>
                <a:lnTo>
                  <a:pt x="12733" y="16219"/>
                </a:lnTo>
                <a:lnTo>
                  <a:pt x="12733" y="21600"/>
                </a:lnTo>
                <a:lnTo>
                  <a:pt x="21600" y="10800"/>
                </a:lnTo>
                <a:lnTo>
                  <a:pt x="12733" y="0"/>
                </a:lnTo>
                <a:close/>
              </a:path>
              <a:path w="21600" h="21600">
                <a:moveTo>
                  <a:pt x="1350" y="5381"/>
                </a:moveTo>
                <a:lnTo>
                  <a:pt x="1350" y="16219"/>
                </a:lnTo>
                <a:lnTo>
                  <a:pt x="2700" y="16219"/>
                </a:lnTo>
                <a:lnTo>
                  <a:pt x="2700" y="5381"/>
                </a:lnTo>
                <a:lnTo>
                  <a:pt x="1350" y="5381"/>
                </a:lnTo>
                <a:close/>
              </a:path>
              <a:path w="21600" h="21600">
                <a:moveTo>
                  <a:pt x="0" y="5381"/>
                </a:moveTo>
                <a:lnTo>
                  <a:pt x="0" y="16219"/>
                </a:lnTo>
                <a:lnTo>
                  <a:pt x="675" y="16219"/>
                </a:lnTo>
                <a:lnTo>
                  <a:pt x="675" y="5381"/>
                </a:lnTo>
                <a:lnTo>
                  <a:pt x="0" y="5381"/>
                </a:lnTo>
                <a:close/>
              </a:path>
            </a:pathLst>
          </a:custGeom>
          <a:gradFill rotWithShape="1">
            <a:gsLst>
              <a:gs pos="0">
                <a:srgbClr val="FF6600"/>
              </a:gs>
              <a:gs pos="100000">
                <a:srgbClr val="FFFF00"/>
              </a:gs>
            </a:gsLst>
            <a:lin ang="0" scaled="1"/>
          </a:gradFill>
          <a:ln>
            <a:noFill/>
          </a:ln>
          <a:effectLst>
            <a:outerShdw blurRad="50800" dist="38100" algn="l" rotWithShape="0">
              <a:prstClr val="black">
                <a:alpha val="40000"/>
              </a:prst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square" anchor="ctr">
            <a:noAutofit/>
          </a:bodyPr>
          <a:lstStyle/>
          <a:p>
            <a:pPr defTabSz="838304">
              <a:defRPr/>
            </a:pPr>
            <a:endParaRPr kumimoji="1" lang="ja-JP" altLang="en-US" sz="1651">
              <a:solidFill>
                <a:prstClr val="black"/>
              </a:solidFill>
              <a:latin typeface="Calibri"/>
              <a:ea typeface="ＭＳ Ｐゴシック" panose="020B0600070205080204" pitchFamily="50" charset="-128"/>
            </a:endParaRPr>
          </a:p>
        </p:txBody>
      </p:sp>
      <p:sp>
        <p:nvSpPr>
          <p:cNvPr id="62" name="円/楕円 56"/>
          <p:cNvSpPr/>
          <p:nvPr/>
        </p:nvSpPr>
        <p:spPr>
          <a:xfrm>
            <a:off x="3874346" y="4066018"/>
            <a:ext cx="1021382" cy="464392"/>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008" tIns="0" rIns="33008" bIns="0" rtlCol="0" anchor="ctr"/>
          <a:lstStyle/>
          <a:p>
            <a:pPr algn="ctr" defTabSz="838304"/>
            <a:r>
              <a:rPr kumimoji="1" lang="ja-JP" altLang="en-US" sz="963" dirty="0">
                <a:solidFill>
                  <a:prstClr val="white"/>
                </a:solidFill>
                <a:latin typeface="メイリオ" panose="020B0604030504040204" pitchFamily="50" charset="-128"/>
                <a:ea typeface="メイリオ" panose="020B0604030504040204" pitchFamily="50" charset="-128"/>
              </a:rPr>
              <a:t>新聞配達所</a:t>
            </a:r>
          </a:p>
        </p:txBody>
      </p:sp>
      <p:sp>
        <p:nvSpPr>
          <p:cNvPr id="80" name="円/楕円 56"/>
          <p:cNvSpPr/>
          <p:nvPr/>
        </p:nvSpPr>
        <p:spPr>
          <a:xfrm>
            <a:off x="1784303" y="4865575"/>
            <a:ext cx="1021382" cy="464392"/>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008" tIns="0" rIns="33008" bIns="0" rtlCol="0" anchor="ctr"/>
          <a:lstStyle/>
          <a:p>
            <a:pPr algn="ctr" defTabSz="838304"/>
            <a:r>
              <a:rPr kumimoji="1" lang="ja-JP" altLang="en-US" sz="963" dirty="0">
                <a:solidFill>
                  <a:prstClr val="white"/>
                </a:solidFill>
                <a:latin typeface="メイリオ" panose="020B0604030504040204" pitchFamily="50" charset="-128"/>
                <a:ea typeface="メイリオ" panose="020B0604030504040204" pitchFamily="50" charset="-128"/>
              </a:rPr>
              <a:t>ライフライン事業者</a:t>
            </a:r>
          </a:p>
        </p:txBody>
      </p:sp>
      <p:sp>
        <p:nvSpPr>
          <p:cNvPr id="87" name="正方形/長方形 86"/>
          <p:cNvSpPr/>
          <p:nvPr/>
        </p:nvSpPr>
        <p:spPr>
          <a:xfrm>
            <a:off x="117700" y="3392452"/>
            <a:ext cx="310485" cy="789335"/>
          </a:xfrm>
          <a:prstGeom prst="rect">
            <a:avLst/>
          </a:prstGeom>
          <a:solidFill>
            <a:schemeClr val="bg1"/>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anchor="ctr"/>
          <a:lstStyle/>
          <a:p>
            <a:pPr algn="ctr" defTabSz="843959">
              <a:defRPr/>
            </a:pPr>
            <a:r>
              <a:rPr kumimoji="1" lang="ja-JP" altLang="en-US" sz="825" dirty="0">
                <a:solidFill>
                  <a:srgbClr val="FF0066"/>
                </a:solidFill>
                <a:latin typeface="メイリオ" pitchFamily="50" charset="-128"/>
                <a:ea typeface="メイリオ" pitchFamily="50" charset="-128"/>
              </a:rPr>
              <a:t>守秘義務が</a:t>
            </a:r>
            <a:endParaRPr kumimoji="1" lang="en-US" altLang="ja-JP" sz="825" dirty="0">
              <a:solidFill>
                <a:srgbClr val="FF0066"/>
              </a:solidFill>
              <a:latin typeface="メイリオ" pitchFamily="50" charset="-128"/>
              <a:ea typeface="メイリオ" pitchFamily="50" charset="-128"/>
            </a:endParaRPr>
          </a:p>
          <a:p>
            <a:pPr algn="ctr" defTabSz="843959">
              <a:defRPr/>
            </a:pPr>
            <a:r>
              <a:rPr kumimoji="1" lang="ja-JP" altLang="en-US" sz="825" dirty="0">
                <a:solidFill>
                  <a:srgbClr val="FF0066"/>
                </a:solidFill>
                <a:latin typeface="メイリオ" pitchFamily="50" charset="-128"/>
                <a:ea typeface="メイリオ" pitchFamily="50" charset="-128"/>
              </a:rPr>
              <a:t>及ぶ範囲</a:t>
            </a:r>
            <a:endParaRPr kumimoji="1" lang="en-US" altLang="ja-JP" sz="825" dirty="0">
              <a:solidFill>
                <a:srgbClr val="FF0066"/>
              </a:solidFill>
              <a:latin typeface="メイリオ" pitchFamily="50" charset="-128"/>
              <a:ea typeface="メイリオ" pitchFamily="50" charset="-128"/>
            </a:endParaRPr>
          </a:p>
        </p:txBody>
      </p:sp>
      <p:sp>
        <p:nvSpPr>
          <p:cNvPr id="35" name="角丸四角形 34"/>
          <p:cNvSpPr/>
          <p:nvPr/>
        </p:nvSpPr>
        <p:spPr>
          <a:xfrm>
            <a:off x="5589660" y="3032871"/>
            <a:ext cx="1029101" cy="380165"/>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88152" tIns="44076" rIns="88152" bIns="44076" rtlCol="0" anchor="ctr"/>
          <a:lstStyle/>
          <a:p>
            <a:pPr algn="ctr" defTabSz="881398">
              <a:defRPr/>
            </a:pPr>
            <a:r>
              <a:rPr kumimoji="1" lang="ja-JP" altLang="en-US" sz="734" dirty="0">
                <a:solidFill>
                  <a:prstClr val="white"/>
                </a:solidFill>
                <a:latin typeface="メイリオ" panose="020B0604030504040204" pitchFamily="50" charset="-128"/>
                <a:ea typeface="メイリオ" panose="020B0604030504040204" pitchFamily="50" charset="-128"/>
              </a:rPr>
              <a:t>構成機関外の</a:t>
            </a:r>
            <a:endParaRPr kumimoji="1" lang="en-US" altLang="ja-JP" sz="734" dirty="0">
              <a:solidFill>
                <a:prstClr val="white"/>
              </a:solidFill>
              <a:latin typeface="メイリオ" panose="020B0604030504040204" pitchFamily="50" charset="-128"/>
              <a:ea typeface="メイリオ" panose="020B0604030504040204" pitchFamily="50" charset="-128"/>
            </a:endParaRPr>
          </a:p>
          <a:p>
            <a:pPr algn="ctr" defTabSz="881398">
              <a:defRPr/>
            </a:pPr>
            <a:r>
              <a:rPr kumimoji="1" lang="ja-JP" altLang="en-US" sz="1192" b="1" dirty="0">
                <a:solidFill>
                  <a:prstClr val="white"/>
                </a:solidFill>
                <a:latin typeface="メイリオ" panose="020B0604030504040204" pitchFamily="50" charset="-128"/>
                <a:ea typeface="メイリオ" panose="020B0604030504040204" pitchFamily="50" charset="-128"/>
              </a:rPr>
              <a:t>関係機関等</a:t>
            </a:r>
          </a:p>
        </p:txBody>
      </p:sp>
      <p:sp>
        <p:nvSpPr>
          <p:cNvPr id="88" name="正方形/長方形 87"/>
          <p:cNvSpPr/>
          <p:nvPr/>
        </p:nvSpPr>
        <p:spPr>
          <a:xfrm>
            <a:off x="-49716" y="1894018"/>
            <a:ext cx="2449785" cy="330418"/>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defTabSz="843959">
              <a:defRPr/>
            </a:pPr>
            <a:r>
              <a:rPr kumimoji="1" lang="ja-JP" altLang="en-US" sz="1284" b="1" dirty="0">
                <a:solidFill>
                  <a:srgbClr val="1F497D">
                    <a:lumMod val="50000"/>
                  </a:srgbClr>
                </a:solidFill>
                <a:latin typeface="メイリオ" pitchFamily="50" charset="-128"/>
                <a:ea typeface="メイリオ" pitchFamily="50" charset="-128"/>
              </a:rPr>
              <a:t>（参考）支援会議のイメージ</a:t>
            </a:r>
          </a:p>
        </p:txBody>
      </p:sp>
      <p:sp>
        <p:nvSpPr>
          <p:cNvPr id="90" name="正方形/長方形 89"/>
          <p:cNvSpPr/>
          <p:nvPr/>
        </p:nvSpPr>
        <p:spPr>
          <a:xfrm>
            <a:off x="7045986" y="2042485"/>
            <a:ext cx="2041970" cy="3969315"/>
          </a:xfrm>
          <a:prstGeom prst="rect">
            <a:avLst/>
          </a:prstGeom>
          <a:solidFill>
            <a:schemeClr val="accent6">
              <a:lumMod val="20000"/>
              <a:lumOff val="80000"/>
            </a:schemeClr>
          </a:solidFill>
          <a:ln w="3175" cap="flat" cmpd="sng" algn="ctr">
            <a:solidFill>
              <a:srgbClr val="BBE0E3">
                <a:shade val="50000"/>
              </a:srgbClr>
            </a:solidFill>
            <a:prstDash val="solid"/>
          </a:ln>
          <a:effectLst/>
        </p:spPr>
        <p:txBody>
          <a:bodyPr anchor="ctr"/>
          <a:lstStyle/>
          <a:p>
            <a:pPr defTabSz="843959">
              <a:lnSpc>
                <a:spcPts val="1375"/>
              </a:lnSpc>
              <a:defRPr/>
            </a:pPr>
            <a:endParaRPr kumimoji="1" lang="en-US" altLang="ja-JP"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009"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本人の同意が得られない</a:t>
            </a:r>
            <a:r>
              <a:rPr kumimoji="1" lang="ja-JP" altLang="en-US" sz="1009" kern="100" dirty="0" err="1">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た</a:t>
            </a:r>
            <a:endParaRPr kumimoji="1" lang="en-US" altLang="ja-JP"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009" kern="100" dirty="0" err="1">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めに</a:t>
            </a: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支援調整会議で共有を図</a:t>
            </a:r>
            <a:endParaRPr kumimoji="1" lang="en-US" altLang="ja-JP"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009" kern="100" dirty="0" err="1">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る</a:t>
            </a: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ことができず、</a:t>
            </a:r>
            <a:r>
              <a:rPr kumimoji="1" lang="ja-JP" altLang="en-US" sz="1009" b="1"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支援に当</a:t>
            </a:r>
            <a:endParaRPr kumimoji="1" lang="en-US" altLang="ja-JP" sz="1009" b="1"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b="1"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　たって連携すべき庁内の関係</a:t>
            </a:r>
            <a:endParaRPr kumimoji="1" lang="en-US" altLang="ja-JP" sz="1009" b="1"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b="1"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　部局・関係機関との間で</a:t>
            </a: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情報</a:t>
            </a:r>
            <a:endParaRPr kumimoji="1" lang="en-US" altLang="ja-JP"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　の共有や連携を図ることがで</a:t>
            </a:r>
            <a:endParaRPr kumimoji="1" lang="en-US" altLang="ja-JP"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009" b="1" kern="100" dirty="0" err="1">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き</a:t>
            </a: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ない事案</a:t>
            </a:r>
            <a:endParaRPr kumimoji="1" lang="en-US" altLang="ja-JP"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550"/>
              </a:lnSpc>
              <a:defRPr/>
            </a:pPr>
            <a:endPar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　同一世帯の様々な人がそれ</a:t>
            </a:r>
            <a:endParaRPr kumimoji="1" lang="en-US" altLang="ja-JP"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009" kern="100" dirty="0" err="1">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ぞれ</a:t>
            </a: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異なる課題を抱え、それ</a:t>
            </a:r>
            <a:endParaRPr kumimoji="1" lang="en-US" altLang="ja-JP"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009" kern="100" dirty="0" err="1">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ぞれ</a:t>
            </a: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専門の相談窓口や関係機</a:t>
            </a:r>
            <a:endParaRPr kumimoji="1" lang="en-US" altLang="ja-JP"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　関等で相談対応が行われて</a:t>
            </a:r>
            <a:r>
              <a:rPr kumimoji="1" lang="ja-JP" altLang="en-US" sz="1009" kern="100" dirty="0" err="1">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い</a:t>
            </a:r>
            <a:endParaRPr kumimoji="1" lang="en-US" altLang="ja-JP"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　るが、それが</a:t>
            </a: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世帯全体の課題</a:t>
            </a:r>
            <a:endParaRPr kumimoji="1" lang="en-US" altLang="ja-JP"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　として、支援に当たって連携</a:t>
            </a:r>
            <a:endParaRPr kumimoji="1" lang="en-US" altLang="ja-JP"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　すべき関係機関・関係者の間</a:t>
            </a:r>
            <a:endParaRPr kumimoji="1" lang="en-US" altLang="ja-JP"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　で把握・共有されていない事</a:t>
            </a:r>
            <a:endParaRPr kumimoji="1" lang="en-US" altLang="ja-JP"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　案</a:t>
            </a:r>
            <a:endParaRPr kumimoji="1" lang="en-US" altLang="ja-JP"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550"/>
              </a:lnSpc>
              <a:defRPr/>
            </a:pPr>
            <a:endPar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009"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より適切な支援を行うため</a:t>
            </a:r>
            <a:endParaRPr kumimoji="1" lang="en-US" altLang="ja-JP"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　に、他の関係機関・関係者と</a:t>
            </a:r>
            <a:endParaRPr kumimoji="1" lang="en-US" altLang="ja-JP"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　情報を共有しておく</a:t>
            </a:r>
            <a:r>
              <a:rPr kumimoji="1" lang="ja-JP" altLang="en-US" sz="1009" b="1" kern="100" dirty="0" err="1">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必要があ</a:t>
            </a:r>
            <a:endParaRPr kumimoji="1" lang="en-US" altLang="ja-JP"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endParaRPr>
          </a:p>
          <a:p>
            <a:pPr defTabSz="843959">
              <a:lnSpc>
                <a:spcPts val="1375"/>
              </a:lnSpc>
              <a:defRPr/>
            </a:pPr>
            <a:r>
              <a:rPr kumimoji="1" lang="ja-JP" altLang="en-US" sz="1009" b="1" kern="100" dirty="0">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009" b="1" kern="100" dirty="0" err="1">
                <a:solidFill>
                  <a:srgbClr val="FF3399"/>
                </a:solidFill>
                <a:latin typeface="メイリオ" panose="020B0604030504040204" pitchFamily="50" charset="-128"/>
                <a:ea typeface="メイリオ" panose="020B0604030504040204" pitchFamily="50" charset="-128"/>
                <a:cs typeface="Times New Roman" panose="02020603050405020304" pitchFamily="18" charset="0"/>
              </a:rPr>
              <a:t>る</a:t>
            </a:r>
            <a:r>
              <a:rPr kumimoji="1" lang="ja-JP" altLang="en-US" sz="1009" kern="100" dirty="0" err="1">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と</a:t>
            </a:r>
            <a:r>
              <a:rPr kumimoji="1" lang="ja-JP" altLang="en-US" sz="1009" kern="100" dirty="0">
                <a:solidFill>
                  <a:srgbClr val="1F497D">
                    <a:lumMod val="50000"/>
                  </a:srgbClr>
                </a:solidFill>
                <a:latin typeface="メイリオ" panose="020B0604030504040204" pitchFamily="50" charset="-128"/>
                <a:ea typeface="メイリオ" panose="020B0604030504040204" pitchFamily="50" charset="-128"/>
                <a:cs typeface="Times New Roman" panose="02020603050405020304" pitchFamily="18" charset="0"/>
              </a:rPr>
              <a:t>考えられる事案</a:t>
            </a:r>
          </a:p>
        </p:txBody>
      </p:sp>
      <p:sp>
        <p:nvSpPr>
          <p:cNvPr id="91" name="角丸四角形 90"/>
          <p:cNvSpPr/>
          <p:nvPr/>
        </p:nvSpPr>
        <p:spPr>
          <a:xfrm>
            <a:off x="7078026" y="1912409"/>
            <a:ext cx="1983642" cy="262125"/>
          </a:xfrm>
          <a:prstGeom prst="round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88152" tIns="44076" rIns="88152" bIns="44076" rtlCol="0" anchor="ctr"/>
          <a:lstStyle/>
          <a:p>
            <a:pPr defTabSz="881398"/>
            <a:r>
              <a:rPr kumimoji="1"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支援会議で取扱う主な事例</a:t>
            </a:r>
          </a:p>
        </p:txBody>
      </p:sp>
      <p:pic>
        <p:nvPicPr>
          <p:cNvPr id="92" name="Picture 2" descr="「困った人 イラ...」の画像検索結果"/>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111" l="0" r="89778"/>
                    </a14:imgEffect>
                  </a14:imgLayer>
                </a14:imgProps>
              </a:ext>
              <a:ext uri="{28A0092B-C50C-407E-A947-70E740481C1C}">
                <a14:useLocalDpi xmlns:a14="http://schemas.microsoft.com/office/drawing/2010/main" val="0"/>
              </a:ext>
            </a:extLst>
          </a:blip>
          <a:srcRect/>
          <a:stretch>
            <a:fillRect/>
          </a:stretch>
        </p:blipFill>
        <p:spPr bwMode="auto">
          <a:xfrm>
            <a:off x="6750810" y="5657889"/>
            <a:ext cx="448722" cy="448722"/>
          </a:xfrm>
          <a:prstGeom prst="rect">
            <a:avLst/>
          </a:prstGeom>
          <a:noFill/>
          <a:extLst>
            <a:ext uri="{909E8E84-426E-40DD-AFC4-6F175D3DCCD1}">
              <a14:hiddenFill xmlns:a14="http://schemas.microsoft.com/office/drawing/2010/main">
                <a:solidFill>
                  <a:srgbClr val="FFFFFF"/>
                </a:solidFill>
              </a14:hiddenFill>
            </a:ext>
          </a:extLst>
        </p:spPr>
      </p:pic>
      <p:sp>
        <p:nvSpPr>
          <p:cNvPr id="79" name="円/楕円 55"/>
          <p:cNvSpPr/>
          <p:nvPr/>
        </p:nvSpPr>
        <p:spPr>
          <a:xfrm>
            <a:off x="3521433" y="4533821"/>
            <a:ext cx="1021382" cy="464392"/>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008" tIns="0" rIns="33008" bIns="0" rtlCol="0" anchor="ctr"/>
          <a:lstStyle/>
          <a:p>
            <a:pPr algn="ctr" defTabSz="838304"/>
            <a:r>
              <a:rPr kumimoji="1" lang="ja-JP" altLang="en-US" sz="1100" dirty="0">
                <a:solidFill>
                  <a:prstClr val="white"/>
                </a:solidFill>
                <a:latin typeface="メイリオ" panose="020B0604030504040204" pitchFamily="50" charset="-128"/>
                <a:ea typeface="メイリオ" panose="020B0604030504040204" pitchFamily="50" charset="-128"/>
              </a:rPr>
              <a:t>民生・</a:t>
            </a:r>
            <a:endParaRPr kumimoji="1" lang="en-US" altLang="ja-JP" sz="1100" dirty="0">
              <a:solidFill>
                <a:prstClr val="white"/>
              </a:solidFill>
              <a:latin typeface="メイリオ" panose="020B0604030504040204" pitchFamily="50" charset="-128"/>
              <a:ea typeface="メイリオ" panose="020B0604030504040204" pitchFamily="50" charset="-128"/>
            </a:endParaRPr>
          </a:p>
          <a:p>
            <a:pPr algn="ctr" defTabSz="838304"/>
            <a:r>
              <a:rPr kumimoji="1" lang="ja-JP" altLang="en-US" sz="1100" dirty="0">
                <a:solidFill>
                  <a:prstClr val="white"/>
                </a:solidFill>
                <a:latin typeface="メイリオ" panose="020B0604030504040204" pitchFamily="50" charset="-128"/>
                <a:ea typeface="メイリオ" panose="020B0604030504040204" pitchFamily="50" charset="-128"/>
              </a:rPr>
              <a:t>児童委員</a:t>
            </a:r>
          </a:p>
        </p:txBody>
      </p:sp>
      <p:cxnSp>
        <p:nvCxnSpPr>
          <p:cNvPr id="5" name="直線コネクタ 4"/>
          <p:cNvCxnSpPr/>
          <p:nvPr/>
        </p:nvCxnSpPr>
        <p:spPr>
          <a:xfrm>
            <a:off x="4418650" y="5205678"/>
            <a:ext cx="659994" cy="436224"/>
          </a:xfrm>
          <a:prstGeom prst="line">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4895728" y="5488839"/>
            <a:ext cx="1657009" cy="229923"/>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defTabSz="843959">
              <a:defRPr/>
            </a:pPr>
            <a:r>
              <a:rPr kumimoji="1" lang="ja-JP" altLang="en-US" sz="825" b="1" dirty="0">
                <a:solidFill>
                  <a:prstClr val="white"/>
                </a:solidFill>
                <a:latin typeface="メイリオ" panose="020B0604030504040204" pitchFamily="50" charset="-128"/>
                <a:ea typeface="メイリオ" panose="020B0604030504040204" pitchFamily="50" charset="-128"/>
              </a:rPr>
              <a:t>早期的・相互補完的支援が可能に</a:t>
            </a:r>
          </a:p>
        </p:txBody>
      </p:sp>
      <p:cxnSp>
        <p:nvCxnSpPr>
          <p:cNvPr id="10" name="直線コネクタ 9"/>
          <p:cNvCxnSpPr/>
          <p:nvPr/>
        </p:nvCxnSpPr>
        <p:spPr>
          <a:xfrm flipV="1">
            <a:off x="6552736" y="5599749"/>
            <a:ext cx="462172" cy="4051"/>
          </a:xfrm>
          <a:prstGeom prst="line">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5166222" y="5317920"/>
            <a:ext cx="1813555" cy="4936"/>
          </a:xfrm>
          <a:prstGeom prst="line">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flipV="1">
            <a:off x="4611929" y="5012045"/>
            <a:ext cx="554292" cy="317922"/>
          </a:xfrm>
          <a:prstGeom prst="line">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4869485" y="5209714"/>
            <a:ext cx="1673278" cy="227646"/>
          </a:xfrm>
          <a:prstGeom prst="roundRect">
            <a:avLst/>
          </a:prstGeom>
          <a:solidFill>
            <a:srgbClr val="FF00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3959">
              <a:defRPr/>
            </a:pPr>
            <a:r>
              <a:rPr kumimoji="1" lang="ja-JP" altLang="en-US" sz="825" b="1" dirty="0">
                <a:solidFill>
                  <a:prstClr val="white"/>
                </a:solidFill>
                <a:latin typeface="メイリオ" panose="020B0604030504040204" pitchFamily="50" charset="-128"/>
                <a:ea typeface="メイリオ" panose="020B0604030504040204" pitchFamily="50" charset="-128"/>
              </a:rPr>
              <a:t>本人同意なく情報共有が可能に</a:t>
            </a:r>
          </a:p>
        </p:txBody>
      </p:sp>
      <p:sp>
        <p:nvSpPr>
          <p:cNvPr id="16" name="正方形/長方形 15"/>
          <p:cNvSpPr/>
          <p:nvPr/>
        </p:nvSpPr>
        <p:spPr>
          <a:xfrm>
            <a:off x="7980790" y="602206"/>
            <a:ext cx="1132644" cy="21779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838428" fontAlgn="base">
              <a:spcBef>
                <a:spcPct val="0"/>
              </a:spcBef>
              <a:spcAft>
                <a:spcPct val="0"/>
              </a:spcAft>
            </a:pPr>
            <a:r>
              <a:rPr kumimoji="1" lang="ja-JP" altLang="en-US" sz="963" b="1" dirty="0">
                <a:solidFill>
                  <a:srgbClr val="1F497D">
                    <a:lumMod val="50000"/>
                  </a:srgbClr>
                </a:solidFill>
                <a:latin typeface="メイリオ" pitchFamily="50" charset="-128"/>
                <a:ea typeface="メイリオ" pitchFamily="50" charset="-128"/>
                <a:cs typeface="メイリオ" pitchFamily="50" charset="-128"/>
              </a:rPr>
              <a:t>平成</a:t>
            </a:r>
            <a:r>
              <a:rPr kumimoji="1" lang="en-US" altLang="ja-JP" sz="963" b="1" dirty="0">
                <a:solidFill>
                  <a:srgbClr val="1F497D">
                    <a:lumMod val="50000"/>
                  </a:srgbClr>
                </a:solidFill>
                <a:latin typeface="メイリオ" pitchFamily="50" charset="-128"/>
                <a:ea typeface="メイリオ" pitchFamily="50" charset="-128"/>
                <a:cs typeface="メイリオ" pitchFamily="50" charset="-128"/>
              </a:rPr>
              <a:t>30</a:t>
            </a:r>
            <a:r>
              <a:rPr kumimoji="1" lang="ja-JP" altLang="en-US" sz="963" b="1" dirty="0">
                <a:solidFill>
                  <a:srgbClr val="1F497D">
                    <a:lumMod val="50000"/>
                  </a:srgbClr>
                </a:solidFill>
                <a:latin typeface="メイリオ" pitchFamily="50" charset="-128"/>
                <a:ea typeface="メイリオ" pitchFamily="50" charset="-128"/>
                <a:cs typeface="メイリオ" pitchFamily="50" charset="-128"/>
              </a:rPr>
              <a:t>年</a:t>
            </a:r>
            <a:r>
              <a:rPr kumimoji="1" lang="en-US" altLang="ja-JP" sz="963" b="1" dirty="0">
                <a:solidFill>
                  <a:srgbClr val="1F497D">
                    <a:lumMod val="50000"/>
                  </a:srgbClr>
                </a:solidFill>
                <a:latin typeface="メイリオ" pitchFamily="50" charset="-128"/>
                <a:ea typeface="メイリオ" pitchFamily="50" charset="-128"/>
                <a:cs typeface="メイリオ" pitchFamily="50" charset="-128"/>
              </a:rPr>
              <a:t>10</a:t>
            </a:r>
            <a:r>
              <a:rPr kumimoji="1" lang="ja-JP" altLang="en-US" sz="963" b="1" dirty="0">
                <a:solidFill>
                  <a:srgbClr val="1F497D">
                    <a:lumMod val="50000"/>
                  </a:srgbClr>
                </a:solidFill>
                <a:latin typeface="メイリオ" pitchFamily="50" charset="-128"/>
                <a:ea typeface="メイリオ" pitchFamily="50" charset="-128"/>
                <a:cs typeface="メイリオ" pitchFamily="50" charset="-128"/>
              </a:rPr>
              <a:t>月～</a:t>
            </a:r>
          </a:p>
        </p:txBody>
      </p:sp>
      <p:sp>
        <p:nvSpPr>
          <p:cNvPr id="49"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53298" y="6587852"/>
            <a:ext cx="2133600" cy="365125"/>
          </a:xfrm>
        </p:spPr>
        <p:txBody>
          <a:bodyPr/>
          <a:lstStyle/>
          <a:p>
            <a:pPr>
              <a:defRPr/>
            </a:pPr>
            <a:fld id="{ECEF0CBE-0F8C-40F0-9476-432036EB1270}" type="slidenum">
              <a:rPr lang="ja-JP" altLang="en-US" smtClean="0"/>
              <a:pPr>
                <a:defRPr/>
              </a:pPr>
              <a:t>59</a:t>
            </a:fld>
            <a:endParaRPr lang="ja-JP" altLang="en-US" dirty="0"/>
          </a:p>
        </p:txBody>
      </p:sp>
    </p:spTree>
    <p:extLst>
      <p:ext uri="{BB962C8B-B14F-4D97-AF65-F5344CB8AC3E}">
        <p14:creationId xmlns:p14="http://schemas.microsoft.com/office/powerpoint/2010/main" val="1959499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p:cNvCxnSpPr/>
          <p:nvPr/>
        </p:nvCxnSpPr>
        <p:spPr>
          <a:xfrm flipV="1">
            <a:off x="1547664" y="2108046"/>
            <a:ext cx="1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846803" y="2099621"/>
            <a:ext cx="7226587"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3" name="右矢印 92"/>
          <p:cNvSpPr/>
          <p:nvPr/>
        </p:nvSpPr>
        <p:spPr>
          <a:xfrm>
            <a:off x="3342947" y="703774"/>
            <a:ext cx="4486070" cy="1002126"/>
          </a:xfrm>
          <a:prstGeom prst="rightArrow">
            <a:avLst>
              <a:gd name="adj1" fmla="val 50000"/>
              <a:gd name="adj2" fmla="val 48688"/>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b"/>
          <a:lstStyle/>
          <a:p>
            <a:pPr algn="ctr">
              <a:defRPr/>
            </a:pPr>
            <a:r>
              <a:rPr lang="ja-JP" altLang="en-US" sz="1477" b="1" dirty="0">
                <a:solidFill>
                  <a:srgbClr val="1F497D">
                    <a:lumMod val="75000"/>
                  </a:srgbClr>
                </a:solidFill>
                <a:latin typeface="ＭＳ Ｐゴシック"/>
              </a:rPr>
              <a:t>「ノーマライゼーション」理念の浸透</a:t>
            </a:r>
            <a:endParaRPr lang="en-US" altLang="ja-JP" sz="1015" dirty="0">
              <a:solidFill>
                <a:srgbClr val="1F497D">
                  <a:lumMod val="75000"/>
                </a:srgbClr>
              </a:solidFill>
            </a:endParaRPr>
          </a:p>
          <a:p>
            <a:pPr algn="ctr">
              <a:defRPr/>
            </a:pPr>
            <a:endParaRPr lang="en-US" altLang="ja-JP" sz="923" b="1" dirty="0">
              <a:solidFill>
                <a:srgbClr val="1F497D">
                  <a:lumMod val="75000"/>
                </a:srgbClr>
              </a:solidFill>
              <a:latin typeface="ＭＳ Ｐゴシック"/>
            </a:endParaRPr>
          </a:p>
        </p:txBody>
      </p:sp>
      <p:cxnSp>
        <p:nvCxnSpPr>
          <p:cNvPr id="59" name="直線コネクタ 58"/>
          <p:cNvCxnSpPr/>
          <p:nvPr/>
        </p:nvCxnSpPr>
        <p:spPr>
          <a:xfrm flipV="1">
            <a:off x="71504" y="2498435"/>
            <a:ext cx="9001857" cy="474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656197" y="2897620"/>
            <a:ext cx="713643"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【H15】</a:t>
            </a:r>
            <a:endParaRPr lang="ja-JP" altLang="en-US" sz="1108" dirty="0">
              <a:solidFill>
                <a:prstClr val="black"/>
              </a:solidFill>
              <a:latin typeface="ＭＳ Ｐゴシック"/>
              <a:ea typeface="ＭＳ Ｐゴシック"/>
            </a:endParaRPr>
          </a:p>
        </p:txBody>
      </p:sp>
      <p:sp>
        <p:nvSpPr>
          <p:cNvPr id="91" name="正方形/長方形 90"/>
          <p:cNvSpPr/>
          <p:nvPr/>
        </p:nvSpPr>
        <p:spPr>
          <a:xfrm>
            <a:off x="2412347" y="975217"/>
            <a:ext cx="215457" cy="492951"/>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endParaRPr lang="ja-JP" altLang="en-US" sz="1108">
              <a:solidFill>
                <a:prstClr val="white"/>
              </a:solidFill>
            </a:endParaRPr>
          </a:p>
        </p:txBody>
      </p:sp>
      <p:sp>
        <p:nvSpPr>
          <p:cNvPr id="92" name="正方形/長方形 91"/>
          <p:cNvSpPr/>
          <p:nvPr/>
        </p:nvSpPr>
        <p:spPr>
          <a:xfrm>
            <a:off x="2699815" y="975217"/>
            <a:ext cx="534865" cy="492951"/>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endParaRPr lang="ja-JP" altLang="en-US" sz="1108">
              <a:solidFill>
                <a:prstClr val="white"/>
              </a:solidFill>
            </a:endParaRPr>
          </a:p>
        </p:txBody>
      </p:sp>
      <p:sp>
        <p:nvSpPr>
          <p:cNvPr id="44" name="テキスト ボックス 43"/>
          <p:cNvSpPr txBox="1"/>
          <p:nvPr/>
        </p:nvSpPr>
        <p:spPr>
          <a:xfrm>
            <a:off x="1813615" y="1634620"/>
            <a:ext cx="537365" cy="255639"/>
          </a:xfrm>
          <a:prstGeom prst="rect">
            <a:avLst/>
          </a:prstGeom>
          <a:noFill/>
        </p:spPr>
        <p:txBody>
          <a:bodyPr wrap="none" lIns="84315" tIns="42160" rIns="84315" bIns="42160">
            <a:spAutoFit/>
          </a:bodyPr>
          <a:lstStyle/>
          <a:p>
            <a:pPr>
              <a:defRPr/>
            </a:pPr>
            <a:r>
              <a:rPr lang="en-US" altLang="ja-JP" sz="1108" dirty="0">
                <a:solidFill>
                  <a:prstClr val="black"/>
                </a:solidFill>
                <a:latin typeface="ＭＳ Ｐゴシック"/>
                <a:ea typeface="ＭＳ Ｐゴシック"/>
              </a:rPr>
              <a:t>【S56】</a:t>
            </a:r>
            <a:endParaRPr lang="ja-JP" altLang="en-US" sz="1108" dirty="0">
              <a:solidFill>
                <a:prstClr val="black"/>
              </a:solidFill>
              <a:latin typeface="ＭＳ Ｐゴシック"/>
              <a:ea typeface="ＭＳ Ｐゴシック"/>
            </a:endParaRPr>
          </a:p>
        </p:txBody>
      </p:sp>
      <p:sp>
        <p:nvSpPr>
          <p:cNvPr id="52" name="正方形/長方形 51"/>
          <p:cNvSpPr/>
          <p:nvPr/>
        </p:nvSpPr>
        <p:spPr>
          <a:xfrm>
            <a:off x="52142" y="1767280"/>
            <a:ext cx="1528784" cy="604540"/>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障害者基本法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（心身障害者対策基本法</a:t>
            </a:r>
            <a:endParaRPr lang="en-US" altLang="ja-JP" sz="1015" dirty="0">
              <a:solidFill>
                <a:prstClr val="black"/>
              </a:solidFill>
              <a:latin typeface="ＭＳ Ｐゴシック"/>
            </a:endParaRPr>
          </a:p>
          <a:p>
            <a:pPr algn="ctr">
              <a:defRPr/>
            </a:pPr>
            <a:r>
              <a:rPr lang="ja-JP" altLang="en-US" sz="1015" dirty="0">
                <a:solidFill>
                  <a:prstClr val="black"/>
                </a:solidFill>
                <a:latin typeface="ＭＳ Ｐゴシック"/>
              </a:rPr>
              <a:t>として昭和</a:t>
            </a:r>
            <a:r>
              <a:rPr lang="en-US" altLang="ja-JP" sz="1015" dirty="0">
                <a:solidFill>
                  <a:prstClr val="black"/>
                </a:solidFill>
                <a:latin typeface="ＭＳ Ｐゴシック"/>
              </a:rPr>
              <a:t>45</a:t>
            </a:r>
            <a:r>
              <a:rPr lang="ja-JP" altLang="en-US" sz="1015" dirty="0">
                <a:solidFill>
                  <a:prstClr val="black"/>
                </a:solidFill>
                <a:latin typeface="ＭＳ Ｐゴシック"/>
              </a:rPr>
              <a:t>年制定）</a:t>
            </a:r>
          </a:p>
        </p:txBody>
      </p:sp>
      <p:sp>
        <p:nvSpPr>
          <p:cNvPr id="7181" name="Text Box 23" descr="セーム皮"/>
          <p:cNvSpPr txBox="1">
            <a:spLocks noChangeArrowheads="1"/>
          </p:cNvSpPr>
          <p:nvPr/>
        </p:nvSpPr>
        <p:spPr bwMode="auto">
          <a:xfrm rot="-5400000">
            <a:off x="1517498" y="2002974"/>
            <a:ext cx="445477"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cxnSp>
        <p:nvCxnSpPr>
          <p:cNvPr id="51" name="直線コネクタ 50"/>
          <p:cNvCxnSpPr/>
          <p:nvPr/>
        </p:nvCxnSpPr>
        <p:spPr>
          <a:xfrm flipV="1">
            <a:off x="1856091" y="5601046"/>
            <a:ext cx="7226587"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1856045" y="4455760"/>
            <a:ext cx="7226583"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8899" y="2988449"/>
            <a:ext cx="1562020" cy="611066"/>
          </a:xfrm>
          <a:prstGeom prst="rect">
            <a:avLst/>
          </a:prstGeom>
          <a:solidFill>
            <a:schemeClr val="accent1">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身体障害者福祉法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（昭和</a:t>
            </a:r>
            <a:r>
              <a:rPr lang="en-US" altLang="ja-JP" sz="1015" dirty="0">
                <a:solidFill>
                  <a:prstClr val="black"/>
                </a:solidFill>
                <a:latin typeface="ＭＳ Ｐゴシック"/>
              </a:rPr>
              <a:t>24</a:t>
            </a:r>
            <a:r>
              <a:rPr lang="ja-JP" altLang="en-US" sz="1015" dirty="0">
                <a:solidFill>
                  <a:prstClr val="black"/>
                </a:solidFill>
                <a:latin typeface="ＭＳ Ｐゴシック"/>
              </a:rPr>
              <a:t>年制定）</a:t>
            </a:r>
          </a:p>
        </p:txBody>
      </p:sp>
      <p:sp>
        <p:nvSpPr>
          <p:cNvPr id="17" name="正方形/長方形 16"/>
          <p:cNvSpPr/>
          <p:nvPr/>
        </p:nvSpPr>
        <p:spPr>
          <a:xfrm>
            <a:off x="18899" y="4088975"/>
            <a:ext cx="1562020" cy="6125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知的障害者福祉法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（精神薄弱者福祉法</a:t>
            </a:r>
            <a:endParaRPr lang="en-US" altLang="ja-JP" sz="1015" dirty="0">
              <a:solidFill>
                <a:prstClr val="black"/>
              </a:solidFill>
              <a:latin typeface="ＭＳ Ｐゴシック"/>
            </a:endParaRPr>
          </a:p>
          <a:p>
            <a:pPr algn="ctr">
              <a:defRPr/>
            </a:pPr>
            <a:r>
              <a:rPr lang="ja-JP" altLang="en-US" sz="1015" dirty="0">
                <a:solidFill>
                  <a:prstClr val="black"/>
                </a:solidFill>
                <a:latin typeface="ＭＳ Ｐゴシック"/>
              </a:rPr>
              <a:t>として昭和</a:t>
            </a:r>
            <a:r>
              <a:rPr lang="en-US" altLang="ja-JP" sz="1015" dirty="0">
                <a:solidFill>
                  <a:prstClr val="black"/>
                </a:solidFill>
                <a:latin typeface="ＭＳ Ｐゴシック"/>
              </a:rPr>
              <a:t>35</a:t>
            </a:r>
            <a:r>
              <a:rPr lang="ja-JP" altLang="en-US" sz="1015" dirty="0">
                <a:solidFill>
                  <a:prstClr val="black"/>
                </a:solidFill>
                <a:latin typeface="ＭＳ Ｐゴシック"/>
              </a:rPr>
              <a:t>年制定）</a:t>
            </a:r>
          </a:p>
        </p:txBody>
      </p:sp>
      <p:sp>
        <p:nvSpPr>
          <p:cNvPr id="18" name="正方形/長方形 17"/>
          <p:cNvSpPr/>
          <p:nvPr/>
        </p:nvSpPr>
        <p:spPr>
          <a:xfrm>
            <a:off x="18899" y="5257209"/>
            <a:ext cx="1562020" cy="6125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精神保健福祉法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（精神衛生法として</a:t>
            </a:r>
            <a:endParaRPr lang="en-US" altLang="ja-JP" sz="1015" dirty="0">
              <a:solidFill>
                <a:prstClr val="black"/>
              </a:solidFill>
              <a:latin typeface="ＭＳ Ｐゴシック"/>
            </a:endParaRPr>
          </a:p>
          <a:p>
            <a:pPr algn="ctr">
              <a:defRPr/>
            </a:pPr>
            <a:r>
              <a:rPr lang="ja-JP" altLang="en-US" sz="1015" dirty="0">
                <a:solidFill>
                  <a:prstClr val="black"/>
                </a:solidFill>
                <a:latin typeface="ＭＳ Ｐゴシック"/>
              </a:rPr>
              <a:t>昭和</a:t>
            </a:r>
            <a:r>
              <a:rPr lang="en-US" altLang="ja-JP" sz="1015" dirty="0">
                <a:solidFill>
                  <a:prstClr val="black"/>
                </a:solidFill>
                <a:latin typeface="ＭＳ Ｐゴシック"/>
              </a:rPr>
              <a:t>25</a:t>
            </a:r>
            <a:r>
              <a:rPr lang="ja-JP" altLang="en-US" sz="1015" dirty="0">
                <a:solidFill>
                  <a:prstClr val="black"/>
                </a:solidFill>
                <a:latin typeface="ＭＳ Ｐゴシック"/>
              </a:rPr>
              <a:t>年制定）</a:t>
            </a:r>
          </a:p>
        </p:txBody>
      </p:sp>
      <p:cxnSp>
        <p:nvCxnSpPr>
          <p:cNvPr id="22" name="直線コネクタ 21"/>
          <p:cNvCxnSpPr/>
          <p:nvPr/>
        </p:nvCxnSpPr>
        <p:spPr>
          <a:xfrm flipV="1">
            <a:off x="1569646" y="3262473"/>
            <a:ext cx="1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88" name="Text Box 23" descr="セーム皮"/>
          <p:cNvSpPr txBox="1">
            <a:spLocks noChangeArrowheads="1"/>
          </p:cNvSpPr>
          <p:nvPr/>
        </p:nvSpPr>
        <p:spPr bwMode="auto">
          <a:xfrm rot="-5400000">
            <a:off x="1372650" y="3154447"/>
            <a:ext cx="735623"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sp>
        <p:nvSpPr>
          <p:cNvPr id="7189" name="Text Box 23" descr="セーム皮"/>
          <p:cNvSpPr txBox="1">
            <a:spLocks noChangeArrowheads="1"/>
          </p:cNvSpPr>
          <p:nvPr/>
        </p:nvSpPr>
        <p:spPr bwMode="auto">
          <a:xfrm rot="-5400000">
            <a:off x="1373167" y="4339214"/>
            <a:ext cx="734158"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sp>
        <p:nvSpPr>
          <p:cNvPr id="7190" name="Text Box 23" descr="セーム皮"/>
          <p:cNvSpPr txBox="1">
            <a:spLocks noChangeArrowheads="1"/>
          </p:cNvSpPr>
          <p:nvPr/>
        </p:nvSpPr>
        <p:spPr bwMode="auto">
          <a:xfrm rot="-5400000">
            <a:off x="1443245" y="5497591"/>
            <a:ext cx="621323"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cxnSp>
        <p:nvCxnSpPr>
          <p:cNvPr id="30" name="直線コネクタ 29"/>
          <p:cNvCxnSpPr/>
          <p:nvPr/>
        </p:nvCxnSpPr>
        <p:spPr>
          <a:xfrm flipV="1">
            <a:off x="1569646" y="4447969"/>
            <a:ext cx="1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569646" y="5589604"/>
            <a:ext cx="134815" cy="14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1846870" y="3262473"/>
            <a:ext cx="7226511"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5635504" y="3163180"/>
            <a:ext cx="332345" cy="2574383"/>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障害者自立支援法施行</a:t>
            </a:r>
          </a:p>
        </p:txBody>
      </p:sp>
      <p:sp>
        <p:nvSpPr>
          <p:cNvPr id="49" name="テキスト ボックス 48"/>
          <p:cNvSpPr txBox="1"/>
          <p:nvPr/>
        </p:nvSpPr>
        <p:spPr>
          <a:xfrm>
            <a:off x="5469330" y="2897620"/>
            <a:ext cx="715108"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【H18】</a:t>
            </a:r>
            <a:endParaRPr lang="ja-JP" altLang="en-US" sz="1108" dirty="0">
              <a:solidFill>
                <a:prstClr val="black"/>
              </a:solidFill>
              <a:latin typeface="ＭＳ Ｐゴシック"/>
              <a:ea typeface="ＭＳ Ｐゴシック"/>
            </a:endParaRPr>
          </a:p>
        </p:txBody>
      </p:sp>
      <p:sp>
        <p:nvSpPr>
          <p:cNvPr id="68" name="角丸四角形 67"/>
          <p:cNvSpPr/>
          <p:nvPr/>
        </p:nvSpPr>
        <p:spPr>
          <a:xfrm>
            <a:off x="7097819" y="3129894"/>
            <a:ext cx="465282" cy="2604984"/>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障害者総合支援法施行</a:t>
            </a:r>
          </a:p>
        </p:txBody>
      </p:sp>
      <p:sp>
        <p:nvSpPr>
          <p:cNvPr id="70" name="正方形/長方形 69"/>
          <p:cNvSpPr/>
          <p:nvPr/>
        </p:nvSpPr>
        <p:spPr>
          <a:xfrm>
            <a:off x="4837880" y="3163162"/>
            <a:ext cx="332345" cy="2059659"/>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支援費制度の施行</a:t>
            </a:r>
          </a:p>
        </p:txBody>
      </p:sp>
      <p:sp>
        <p:nvSpPr>
          <p:cNvPr id="74" name="円/楕円 73"/>
          <p:cNvSpPr/>
          <p:nvPr/>
        </p:nvSpPr>
        <p:spPr>
          <a:xfrm>
            <a:off x="2212381" y="5266525"/>
            <a:ext cx="988882" cy="6882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精神衛生法から精神保健法へ</a:t>
            </a:r>
          </a:p>
        </p:txBody>
      </p:sp>
      <p:sp>
        <p:nvSpPr>
          <p:cNvPr id="75" name="テキスト ボックス 74"/>
          <p:cNvSpPr txBox="1"/>
          <p:nvPr/>
        </p:nvSpPr>
        <p:spPr>
          <a:xfrm>
            <a:off x="2079478" y="5068048"/>
            <a:ext cx="713643"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【S62】</a:t>
            </a:r>
            <a:endParaRPr lang="ja-JP" altLang="en-US" sz="1108" dirty="0">
              <a:solidFill>
                <a:prstClr val="black"/>
              </a:solidFill>
              <a:latin typeface="ＭＳ Ｐゴシック"/>
              <a:ea typeface="ＭＳ Ｐゴシック"/>
            </a:endParaRPr>
          </a:p>
        </p:txBody>
      </p:sp>
      <p:sp>
        <p:nvSpPr>
          <p:cNvPr id="76" name="円/楕円 75"/>
          <p:cNvSpPr/>
          <p:nvPr/>
        </p:nvSpPr>
        <p:spPr>
          <a:xfrm>
            <a:off x="3298383" y="4089069"/>
            <a:ext cx="1473078" cy="66931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精神薄弱者福祉法から知的障害者福祉法へ</a:t>
            </a:r>
          </a:p>
        </p:txBody>
      </p:sp>
      <p:sp>
        <p:nvSpPr>
          <p:cNvPr id="77" name="テキスト ボックス 76"/>
          <p:cNvSpPr txBox="1"/>
          <p:nvPr/>
        </p:nvSpPr>
        <p:spPr>
          <a:xfrm>
            <a:off x="3342331" y="3904492"/>
            <a:ext cx="625719"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【H10】</a:t>
            </a:r>
            <a:endParaRPr lang="ja-JP" altLang="en-US" sz="1108" dirty="0">
              <a:solidFill>
                <a:prstClr val="black"/>
              </a:solidFill>
              <a:latin typeface="ＭＳ Ｐゴシック"/>
              <a:ea typeface="ＭＳ Ｐゴシック"/>
            </a:endParaRPr>
          </a:p>
        </p:txBody>
      </p:sp>
      <p:sp>
        <p:nvSpPr>
          <p:cNvPr id="78" name="円/楕円 77"/>
          <p:cNvSpPr/>
          <p:nvPr/>
        </p:nvSpPr>
        <p:spPr>
          <a:xfrm>
            <a:off x="3275862" y="5256898"/>
            <a:ext cx="1328797" cy="6882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latin typeface="ＭＳ Ｐゴシック"/>
              </a:rPr>
              <a:t>精神保健法から精神保健福祉法へ</a:t>
            </a:r>
          </a:p>
        </p:txBody>
      </p:sp>
      <p:sp>
        <p:nvSpPr>
          <p:cNvPr id="89" name="テキスト ボックス 88"/>
          <p:cNvSpPr txBox="1"/>
          <p:nvPr/>
        </p:nvSpPr>
        <p:spPr>
          <a:xfrm>
            <a:off x="3142918" y="5068048"/>
            <a:ext cx="715108"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【H7】</a:t>
            </a:r>
            <a:endParaRPr lang="ja-JP" altLang="en-US" sz="1108" dirty="0">
              <a:solidFill>
                <a:prstClr val="black"/>
              </a:solidFill>
              <a:latin typeface="ＭＳ Ｐゴシック"/>
              <a:ea typeface="ＭＳ Ｐゴシック"/>
            </a:endParaRPr>
          </a:p>
        </p:txBody>
      </p:sp>
      <p:sp>
        <p:nvSpPr>
          <p:cNvPr id="60" name="円形吹き出し 59"/>
          <p:cNvSpPr/>
          <p:nvPr/>
        </p:nvSpPr>
        <p:spPr>
          <a:xfrm>
            <a:off x="2910324" y="2876004"/>
            <a:ext cx="1667100" cy="598220"/>
          </a:xfrm>
          <a:prstGeom prst="wedgeEllipseCallout">
            <a:avLst>
              <a:gd name="adj1" fmla="val 63541"/>
              <a:gd name="adj2" fmla="val 37002"/>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015" b="1" dirty="0">
                <a:solidFill>
                  <a:prstClr val="black"/>
                </a:solidFill>
                <a:latin typeface="ＭＳ Ｐゴシック"/>
              </a:rPr>
              <a:t>利用者が</a:t>
            </a:r>
            <a:endParaRPr lang="en-US" altLang="ja-JP" sz="1015" b="1" dirty="0">
              <a:solidFill>
                <a:prstClr val="black"/>
              </a:solidFill>
              <a:latin typeface="ＭＳ Ｐゴシック"/>
            </a:endParaRPr>
          </a:p>
          <a:p>
            <a:pPr algn="ctr">
              <a:defRPr/>
            </a:pPr>
            <a:r>
              <a:rPr lang="ja-JP" altLang="en-US" sz="1015" b="1" dirty="0">
                <a:solidFill>
                  <a:prstClr val="black"/>
                </a:solidFill>
                <a:latin typeface="ＭＳ Ｐゴシック"/>
              </a:rPr>
              <a:t>サービスを選択</a:t>
            </a:r>
            <a:endParaRPr lang="en-US" altLang="ja-JP" sz="1015" b="1" dirty="0">
              <a:solidFill>
                <a:prstClr val="black"/>
              </a:solidFill>
              <a:latin typeface="ＭＳ Ｐゴシック"/>
            </a:endParaRPr>
          </a:p>
          <a:p>
            <a:pPr algn="ctr">
              <a:defRPr/>
            </a:pPr>
            <a:r>
              <a:rPr lang="ja-JP" altLang="en-US" sz="1015" b="1" dirty="0">
                <a:solidFill>
                  <a:prstClr val="black"/>
                </a:solidFill>
                <a:latin typeface="ＭＳ Ｐゴシック"/>
              </a:rPr>
              <a:t>できる仕組み</a:t>
            </a:r>
            <a:endParaRPr lang="ja-JP" altLang="en-US" sz="1015" dirty="0">
              <a:solidFill>
                <a:prstClr val="black"/>
              </a:solidFill>
              <a:latin typeface="ＭＳ Ｐゴシック"/>
            </a:endParaRPr>
          </a:p>
        </p:txBody>
      </p:sp>
      <p:sp>
        <p:nvSpPr>
          <p:cNvPr id="61" name="円形吹き出し 60"/>
          <p:cNvSpPr/>
          <p:nvPr/>
        </p:nvSpPr>
        <p:spPr>
          <a:xfrm>
            <a:off x="4638473" y="2465568"/>
            <a:ext cx="1163206" cy="398813"/>
          </a:xfrm>
          <a:prstGeom prst="wedgeEllipseCallout">
            <a:avLst>
              <a:gd name="adj1" fmla="val 41610"/>
              <a:gd name="adj2" fmla="val 14661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923" b="1" dirty="0">
                <a:solidFill>
                  <a:prstClr val="black"/>
                </a:solidFill>
              </a:rPr>
              <a:t>３障害</a:t>
            </a:r>
            <a:endParaRPr lang="en-US" altLang="ja-JP" sz="923" b="1" dirty="0">
              <a:solidFill>
                <a:prstClr val="black"/>
              </a:solidFill>
            </a:endParaRPr>
          </a:p>
          <a:p>
            <a:pPr algn="ctr">
              <a:defRPr/>
            </a:pPr>
            <a:r>
              <a:rPr lang="ja-JP" altLang="en-US" sz="923" b="1" dirty="0">
                <a:solidFill>
                  <a:prstClr val="black"/>
                </a:solidFill>
              </a:rPr>
              <a:t>共通の制度</a:t>
            </a:r>
          </a:p>
        </p:txBody>
      </p:sp>
      <p:sp>
        <p:nvSpPr>
          <p:cNvPr id="43" name="円/楕円 42"/>
          <p:cNvSpPr/>
          <p:nvPr/>
        </p:nvSpPr>
        <p:spPr>
          <a:xfrm>
            <a:off x="1880011" y="1933449"/>
            <a:ext cx="365579" cy="3954901"/>
          </a:xfrm>
          <a:prstGeom prst="ellipse">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t"/>
          <a:lstStyle/>
          <a:p>
            <a:pPr algn="ctr">
              <a:defRPr/>
            </a:pPr>
            <a:r>
              <a:rPr lang="ja-JP" altLang="en-US" sz="1108" b="1" dirty="0">
                <a:solidFill>
                  <a:prstClr val="black">
                    <a:lumMod val="95000"/>
                    <a:lumOff val="5000"/>
                  </a:prstClr>
                </a:solidFill>
              </a:rPr>
              <a:t>国際障害者年</a:t>
            </a:r>
            <a:endParaRPr lang="en-US" altLang="ja-JP" sz="1108" b="1" dirty="0">
              <a:solidFill>
                <a:prstClr val="black">
                  <a:lumMod val="95000"/>
                  <a:lumOff val="5000"/>
                </a:prstClr>
              </a:solidFill>
            </a:endParaRPr>
          </a:p>
          <a:p>
            <a:pPr algn="ctr">
              <a:defRPr/>
            </a:pPr>
            <a:endParaRPr lang="en-US" altLang="ja-JP" sz="1108" dirty="0">
              <a:solidFill>
                <a:prstClr val="black">
                  <a:lumMod val="95000"/>
                  <a:lumOff val="5000"/>
                </a:prstClr>
              </a:solidFill>
            </a:endParaRPr>
          </a:p>
          <a:p>
            <a:pPr algn="ctr">
              <a:defRPr/>
            </a:pPr>
            <a:r>
              <a:rPr lang="ja-JP" altLang="en-US" sz="1108" dirty="0">
                <a:solidFill>
                  <a:prstClr val="black">
                    <a:lumMod val="95000"/>
                    <a:lumOff val="5000"/>
                  </a:prstClr>
                </a:solidFill>
              </a:rPr>
              <a:t>完全参加と平等</a:t>
            </a:r>
          </a:p>
        </p:txBody>
      </p:sp>
      <p:sp>
        <p:nvSpPr>
          <p:cNvPr id="54" name="円形吹き出し 53"/>
          <p:cNvSpPr/>
          <p:nvPr/>
        </p:nvSpPr>
        <p:spPr>
          <a:xfrm>
            <a:off x="4738190" y="5273774"/>
            <a:ext cx="731158" cy="697865"/>
          </a:xfrm>
          <a:prstGeom prst="wedgeEllipseCallout">
            <a:avLst>
              <a:gd name="adj1" fmla="val 71674"/>
              <a:gd name="adj2" fmla="val -316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a:defRPr/>
            </a:pPr>
            <a:r>
              <a:rPr lang="ja-JP" altLang="en-US" sz="923" b="1" dirty="0">
                <a:solidFill>
                  <a:prstClr val="black"/>
                </a:solidFill>
              </a:rPr>
              <a:t>地域生活を支援</a:t>
            </a:r>
          </a:p>
        </p:txBody>
      </p:sp>
      <p:sp>
        <p:nvSpPr>
          <p:cNvPr id="56" name="円/楕円 55"/>
          <p:cNvSpPr/>
          <p:nvPr/>
        </p:nvSpPr>
        <p:spPr>
          <a:xfrm>
            <a:off x="2744105" y="1762873"/>
            <a:ext cx="2020913" cy="669154"/>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心身障害者対策基本法から障害者基本法へ</a:t>
            </a:r>
          </a:p>
        </p:txBody>
      </p:sp>
      <p:sp>
        <p:nvSpPr>
          <p:cNvPr id="58" name="テキスト ボックス 57"/>
          <p:cNvSpPr txBox="1"/>
          <p:nvPr/>
        </p:nvSpPr>
        <p:spPr>
          <a:xfrm>
            <a:off x="2616907" y="1634702"/>
            <a:ext cx="625719"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【H5】</a:t>
            </a:r>
            <a:endParaRPr lang="ja-JP" altLang="en-US" sz="1108" dirty="0">
              <a:solidFill>
                <a:prstClr val="black"/>
              </a:solidFill>
              <a:latin typeface="ＭＳ Ｐゴシック"/>
              <a:ea typeface="ＭＳ Ｐゴシック"/>
            </a:endParaRPr>
          </a:p>
        </p:txBody>
      </p:sp>
      <p:sp>
        <p:nvSpPr>
          <p:cNvPr id="48" name="テキスト ボックス 47"/>
          <p:cNvSpPr txBox="1"/>
          <p:nvPr/>
        </p:nvSpPr>
        <p:spPr>
          <a:xfrm>
            <a:off x="1877104" y="4858146"/>
            <a:ext cx="236000" cy="241340"/>
          </a:xfrm>
          <a:prstGeom prst="rect">
            <a:avLst/>
          </a:prstGeom>
          <a:noFill/>
        </p:spPr>
        <p:txBody>
          <a:bodyPr wrap="none" lIns="84315" tIns="42160" rIns="84315" bIns="42160" rtlCol="0">
            <a:spAutoFit/>
          </a:bodyPr>
          <a:lstStyle/>
          <a:p>
            <a:r>
              <a:rPr lang="ja-JP" altLang="en-US" sz="1015" dirty="0">
                <a:solidFill>
                  <a:prstClr val="black"/>
                </a:solidFill>
              </a:rPr>
              <a:t>“</a:t>
            </a:r>
          </a:p>
        </p:txBody>
      </p:sp>
      <p:sp>
        <p:nvSpPr>
          <p:cNvPr id="53" name="テキスト ボックス 52"/>
          <p:cNvSpPr txBox="1"/>
          <p:nvPr/>
        </p:nvSpPr>
        <p:spPr>
          <a:xfrm>
            <a:off x="2079417" y="3638609"/>
            <a:ext cx="108548" cy="255639"/>
          </a:xfrm>
          <a:prstGeom prst="rect">
            <a:avLst/>
          </a:prstGeom>
          <a:noFill/>
        </p:spPr>
        <p:txBody>
          <a:bodyPr wrap="square" lIns="84315" tIns="42160" rIns="84315" bIns="42160" rtlCol="0">
            <a:spAutoFit/>
          </a:bodyPr>
          <a:lstStyle/>
          <a:p>
            <a:r>
              <a:rPr lang="ja-JP" altLang="en-US" sz="1108" dirty="0">
                <a:solidFill>
                  <a:prstClr val="black"/>
                </a:solidFill>
              </a:rPr>
              <a:t>”</a:t>
            </a:r>
          </a:p>
        </p:txBody>
      </p:sp>
      <p:sp>
        <p:nvSpPr>
          <p:cNvPr id="85" name="円/楕円 84"/>
          <p:cNvSpPr/>
          <p:nvPr/>
        </p:nvSpPr>
        <p:spPr>
          <a:xfrm>
            <a:off x="5868144" y="1767315"/>
            <a:ext cx="1218330" cy="669154"/>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障害者基本法の一部改正</a:t>
            </a:r>
          </a:p>
        </p:txBody>
      </p:sp>
      <p:sp>
        <p:nvSpPr>
          <p:cNvPr id="86" name="テキスト ボックス 85"/>
          <p:cNvSpPr txBox="1"/>
          <p:nvPr/>
        </p:nvSpPr>
        <p:spPr>
          <a:xfrm>
            <a:off x="5701973" y="1578433"/>
            <a:ext cx="625719"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【H23】</a:t>
            </a:r>
            <a:endParaRPr lang="ja-JP" altLang="en-US" sz="1108" dirty="0">
              <a:solidFill>
                <a:prstClr val="black"/>
              </a:solidFill>
              <a:latin typeface="ＭＳ Ｐゴシック"/>
              <a:ea typeface="ＭＳ Ｐゴシック"/>
            </a:endParaRPr>
          </a:p>
        </p:txBody>
      </p:sp>
      <p:sp>
        <p:nvSpPr>
          <p:cNvPr id="87" name="円形吹き出し 86"/>
          <p:cNvSpPr/>
          <p:nvPr/>
        </p:nvSpPr>
        <p:spPr>
          <a:xfrm>
            <a:off x="7311342" y="1567878"/>
            <a:ext cx="1414966" cy="498517"/>
          </a:xfrm>
          <a:prstGeom prst="wedgeEllipseCallout">
            <a:avLst>
              <a:gd name="adj1" fmla="val -60427"/>
              <a:gd name="adj2" fmla="val 50149"/>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rPr>
              <a:t>共生社会の実現</a:t>
            </a:r>
          </a:p>
        </p:txBody>
      </p:sp>
      <p:sp>
        <p:nvSpPr>
          <p:cNvPr id="73" name="テキスト ボックス 72"/>
          <p:cNvSpPr txBox="1"/>
          <p:nvPr/>
        </p:nvSpPr>
        <p:spPr>
          <a:xfrm>
            <a:off x="6931652" y="2897620"/>
            <a:ext cx="815394" cy="255639"/>
          </a:xfrm>
          <a:prstGeom prst="rect">
            <a:avLst/>
          </a:prstGeom>
          <a:noFill/>
        </p:spPr>
        <p:txBody>
          <a:bodyPr wrap="square" lIns="84315" tIns="42160" rIns="84315" bIns="42160">
            <a:spAutoFit/>
          </a:bodyPr>
          <a:lstStyle/>
          <a:p>
            <a:pPr algn="ctr">
              <a:defRPr/>
            </a:pPr>
            <a:r>
              <a:rPr lang="en-US" altLang="ja-JP" sz="1108" dirty="0">
                <a:solidFill>
                  <a:prstClr val="black"/>
                </a:solidFill>
                <a:latin typeface="ＭＳ Ｐゴシック"/>
                <a:ea typeface="ＭＳ Ｐゴシック"/>
              </a:rPr>
              <a:t>【H25.4】</a:t>
            </a:r>
            <a:endParaRPr lang="ja-JP" altLang="en-US" sz="1108" dirty="0">
              <a:solidFill>
                <a:prstClr val="black"/>
              </a:solidFill>
              <a:latin typeface="ＭＳ Ｐゴシック"/>
              <a:ea typeface="ＭＳ Ｐゴシック"/>
            </a:endParaRPr>
          </a:p>
        </p:txBody>
      </p:sp>
      <p:sp>
        <p:nvSpPr>
          <p:cNvPr id="62" name="正方形/長方形 61"/>
          <p:cNvSpPr/>
          <p:nvPr/>
        </p:nvSpPr>
        <p:spPr>
          <a:xfrm>
            <a:off x="6233772" y="3163180"/>
            <a:ext cx="540060" cy="2574383"/>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defRPr/>
            </a:pPr>
            <a:r>
              <a:rPr lang="ja-JP" altLang="en-US" sz="1477" b="1" dirty="0">
                <a:solidFill>
                  <a:prstClr val="black"/>
                </a:solidFill>
              </a:rPr>
              <a:t>障害者自立支援法・</a:t>
            </a:r>
            <a:endParaRPr lang="en-US" altLang="ja-JP" sz="1477" b="1" dirty="0">
              <a:solidFill>
                <a:prstClr val="black"/>
              </a:solidFill>
            </a:endParaRPr>
          </a:p>
          <a:p>
            <a:pPr>
              <a:defRPr/>
            </a:pPr>
            <a:r>
              <a:rPr lang="ja-JP" altLang="en-US" sz="1477" b="1" dirty="0">
                <a:solidFill>
                  <a:prstClr val="black"/>
                </a:solidFill>
              </a:rPr>
              <a:t>児童福祉法の一部改正法施行　</a:t>
            </a:r>
          </a:p>
        </p:txBody>
      </p:sp>
      <p:sp>
        <p:nvSpPr>
          <p:cNvPr id="66" name="テキスト ボックス 65"/>
          <p:cNvSpPr txBox="1"/>
          <p:nvPr/>
        </p:nvSpPr>
        <p:spPr>
          <a:xfrm>
            <a:off x="6150070" y="2897620"/>
            <a:ext cx="715108"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【H24.4】</a:t>
            </a:r>
            <a:endParaRPr lang="ja-JP" altLang="en-US" sz="1108" dirty="0">
              <a:solidFill>
                <a:prstClr val="black"/>
              </a:solidFill>
              <a:latin typeface="ＭＳ Ｐゴシック"/>
              <a:ea typeface="ＭＳ Ｐゴシック"/>
            </a:endParaRPr>
          </a:p>
        </p:txBody>
      </p:sp>
      <p:sp>
        <p:nvSpPr>
          <p:cNvPr id="67" name="上矢印吹き出し 66"/>
          <p:cNvSpPr/>
          <p:nvPr/>
        </p:nvSpPr>
        <p:spPr bwMode="auto">
          <a:xfrm>
            <a:off x="5585946" y="5764726"/>
            <a:ext cx="1664452" cy="745765"/>
          </a:xfrm>
          <a:prstGeom prst="upArrowCallout">
            <a:avLst>
              <a:gd name="adj1" fmla="val 25000"/>
              <a:gd name="adj2" fmla="val 21472"/>
              <a:gd name="adj3" fmla="val 2500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3939" tIns="6791" rIns="33939" bIns="6791" numCol="1" rtlCol="0" anchor="ctr" anchorCtr="0" compatLnSpc="1">
            <a:prstTxWarp prst="textNoShape">
              <a:avLst/>
            </a:prstTxWarp>
          </a:bodyPr>
          <a:lstStyle/>
          <a:p>
            <a:pPr marL="109789" indent="-109789" defTabSz="805117"/>
            <a:r>
              <a:rPr lang="ja-JP" altLang="en-US" sz="1108" b="1" dirty="0">
                <a:solidFill>
                  <a:prstClr val="black"/>
                </a:solidFill>
                <a:latin typeface="ＭＳ Ｐゴシック"/>
                <a:ea typeface="ＭＳ Ｐゴシック"/>
              </a:rPr>
              <a:t> 相談支援の充実、障害児</a:t>
            </a:r>
            <a:endParaRPr lang="en-US" altLang="ja-JP" sz="1108" b="1" dirty="0">
              <a:solidFill>
                <a:prstClr val="black"/>
              </a:solidFill>
              <a:latin typeface="ＭＳ Ｐゴシック"/>
              <a:ea typeface="ＭＳ Ｐゴシック"/>
            </a:endParaRPr>
          </a:p>
          <a:p>
            <a:pPr marL="109789" indent="-109789" defTabSz="805117"/>
            <a:r>
              <a:rPr lang="ja-JP" altLang="en-US" sz="1108" b="1" dirty="0">
                <a:solidFill>
                  <a:prstClr val="black"/>
                </a:solidFill>
                <a:latin typeface="ＭＳ Ｐゴシック"/>
                <a:ea typeface="ＭＳ Ｐゴシック"/>
              </a:rPr>
              <a:t>　支援の強化など</a:t>
            </a:r>
          </a:p>
        </p:txBody>
      </p:sp>
      <p:sp>
        <p:nvSpPr>
          <p:cNvPr id="63" name="円形吹き出し 62"/>
          <p:cNvSpPr/>
          <p:nvPr/>
        </p:nvSpPr>
        <p:spPr>
          <a:xfrm>
            <a:off x="6034317" y="2465200"/>
            <a:ext cx="1329378" cy="398814"/>
          </a:xfrm>
          <a:prstGeom prst="wedgeEllipseCallout">
            <a:avLst>
              <a:gd name="adj1" fmla="val 37817"/>
              <a:gd name="adj2" fmla="val 14697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3196" rIns="0" bIns="33196" anchor="ctr"/>
          <a:lstStyle/>
          <a:p>
            <a:pPr algn="ctr">
              <a:defRPr/>
            </a:pPr>
            <a:r>
              <a:rPr lang="ja-JP" altLang="en-US" sz="923" b="1" dirty="0">
                <a:solidFill>
                  <a:prstClr val="black"/>
                </a:solidFill>
              </a:rPr>
              <a:t>地域社会に</a:t>
            </a:r>
            <a:endParaRPr lang="en-US" altLang="ja-JP" sz="923" b="1" dirty="0">
              <a:solidFill>
                <a:prstClr val="black"/>
              </a:solidFill>
            </a:endParaRPr>
          </a:p>
          <a:p>
            <a:pPr algn="ctr">
              <a:defRPr/>
            </a:pPr>
            <a:r>
              <a:rPr lang="ja-JP" altLang="en-US" sz="923" b="1" dirty="0">
                <a:solidFill>
                  <a:prstClr val="black"/>
                </a:solidFill>
              </a:rPr>
              <a:t>おける共生の実現</a:t>
            </a:r>
          </a:p>
        </p:txBody>
      </p:sp>
      <p:sp>
        <p:nvSpPr>
          <p:cNvPr id="55" name="円形吹き出し 54"/>
          <p:cNvSpPr/>
          <p:nvPr/>
        </p:nvSpPr>
        <p:spPr>
          <a:xfrm>
            <a:off x="6685423" y="5655943"/>
            <a:ext cx="877115" cy="431817"/>
          </a:xfrm>
          <a:prstGeom prst="wedgeEllipseCallout">
            <a:avLst>
              <a:gd name="adj1" fmla="val 21638"/>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831" b="1" dirty="0">
                <a:solidFill>
                  <a:prstClr val="black"/>
                </a:solidFill>
              </a:rPr>
              <a:t>難病等を対象に</a:t>
            </a:r>
          </a:p>
        </p:txBody>
      </p:sp>
      <p:sp>
        <p:nvSpPr>
          <p:cNvPr id="57" name="正方形/長方形 56"/>
          <p:cNvSpPr/>
          <p:nvPr/>
        </p:nvSpPr>
        <p:spPr>
          <a:xfrm>
            <a:off x="2312078" y="238496"/>
            <a:ext cx="4453418" cy="527538"/>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2585" dirty="0">
                <a:solidFill>
                  <a:prstClr val="black"/>
                </a:solidFill>
              </a:rPr>
              <a:t>障害保健福祉施策の歴史</a:t>
            </a:r>
          </a:p>
        </p:txBody>
      </p:sp>
      <p:cxnSp>
        <p:nvCxnSpPr>
          <p:cNvPr id="64" name="直線コネクタ 63"/>
          <p:cNvCxnSpPr/>
          <p:nvPr/>
        </p:nvCxnSpPr>
        <p:spPr>
          <a:xfrm>
            <a:off x="0" y="703774"/>
            <a:ext cx="9144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7756161" y="3129894"/>
            <a:ext cx="531751" cy="2604984"/>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defRPr/>
            </a:pPr>
            <a:r>
              <a:rPr lang="ja-JP" altLang="en-US" sz="1477" b="1" dirty="0">
                <a:solidFill>
                  <a:prstClr val="black"/>
                </a:solidFill>
              </a:rPr>
              <a:t>障害者総合支援法・</a:t>
            </a:r>
            <a:endParaRPr lang="en-US" altLang="ja-JP" sz="1477" b="1" dirty="0">
              <a:solidFill>
                <a:prstClr val="black"/>
              </a:solidFill>
            </a:endParaRPr>
          </a:p>
          <a:p>
            <a:pPr algn="ctr">
              <a:defRPr/>
            </a:pPr>
            <a:r>
              <a:rPr lang="ja-JP" altLang="en-US" sz="1477" b="1" dirty="0">
                <a:solidFill>
                  <a:prstClr val="black"/>
                </a:solidFill>
              </a:rPr>
              <a:t>児童福祉法の一部改正法成立</a:t>
            </a:r>
          </a:p>
        </p:txBody>
      </p:sp>
      <p:sp>
        <p:nvSpPr>
          <p:cNvPr id="69" name="テキスト ボックス 68"/>
          <p:cNvSpPr txBox="1"/>
          <p:nvPr/>
        </p:nvSpPr>
        <p:spPr>
          <a:xfrm>
            <a:off x="7605432" y="2874561"/>
            <a:ext cx="815394" cy="255639"/>
          </a:xfrm>
          <a:prstGeom prst="rect">
            <a:avLst/>
          </a:prstGeom>
          <a:noFill/>
        </p:spPr>
        <p:txBody>
          <a:bodyPr wrap="square" lIns="84315" tIns="42160" rIns="84315" bIns="42160">
            <a:spAutoFit/>
          </a:bodyPr>
          <a:lstStyle/>
          <a:p>
            <a:pPr algn="ctr">
              <a:defRPr/>
            </a:pPr>
            <a:r>
              <a:rPr lang="en-US" altLang="ja-JP" sz="1108" dirty="0">
                <a:solidFill>
                  <a:prstClr val="black"/>
                </a:solidFill>
                <a:latin typeface="ＭＳ Ｐゴシック"/>
                <a:ea typeface="ＭＳ Ｐゴシック"/>
              </a:rPr>
              <a:t>【H28.5】</a:t>
            </a:r>
            <a:endParaRPr lang="ja-JP" altLang="en-US" sz="1108" dirty="0">
              <a:solidFill>
                <a:prstClr val="black"/>
              </a:solidFill>
              <a:latin typeface="ＭＳ Ｐゴシック"/>
              <a:ea typeface="ＭＳ Ｐゴシック"/>
            </a:endParaRPr>
          </a:p>
        </p:txBody>
      </p:sp>
      <p:sp>
        <p:nvSpPr>
          <p:cNvPr id="72" name="上矢印吹き出し 71"/>
          <p:cNvSpPr/>
          <p:nvPr/>
        </p:nvSpPr>
        <p:spPr bwMode="auto">
          <a:xfrm>
            <a:off x="7316876" y="5755429"/>
            <a:ext cx="1528785" cy="745765"/>
          </a:xfrm>
          <a:prstGeom prst="upArrowCallout">
            <a:avLst>
              <a:gd name="adj1" fmla="val 22061"/>
              <a:gd name="adj2" fmla="val 25947"/>
              <a:gd name="adj3" fmla="val 2794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3939" tIns="6791" rIns="33939" bIns="6791" numCol="1" rtlCol="0" anchor="ctr" anchorCtr="0" compatLnSpc="1">
            <a:prstTxWarp prst="textNoShape">
              <a:avLst/>
            </a:prstTxWarp>
          </a:bodyPr>
          <a:lstStyle/>
          <a:p>
            <a:pPr marL="109789" indent="-109789" defTabSz="805117"/>
            <a:r>
              <a:rPr lang="ja-JP" altLang="en-US" sz="1108" b="1" dirty="0">
                <a:solidFill>
                  <a:prstClr val="black"/>
                </a:solidFill>
                <a:latin typeface="ＭＳ Ｐゴシック"/>
                <a:ea typeface="ＭＳ Ｐゴシック"/>
              </a:rPr>
              <a:t> 「生活」と「就労」に</a:t>
            </a:r>
            <a:endParaRPr lang="en-US" altLang="ja-JP" sz="1108" b="1" dirty="0">
              <a:solidFill>
                <a:prstClr val="black"/>
              </a:solidFill>
              <a:latin typeface="ＭＳ Ｐゴシック"/>
              <a:ea typeface="ＭＳ Ｐゴシック"/>
            </a:endParaRPr>
          </a:p>
          <a:p>
            <a:pPr marL="109789" indent="-109789" defTabSz="805117"/>
            <a:r>
              <a:rPr lang="ja-JP" altLang="en-US" sz="1108" b="1" dirty="0">
                <a:solidFill>
                  <a:prstClr val="black"/>
                </a:solidFill>
                <a:latin typeface="ＭＳ Ｐゴシック"/>
                <a:ea typeface="ＭＳ Ｐゴシック"/>
              </a:rPr>
              <a:t>関する支援の充実など</a:t>
            </a:r>
          </a:p>
        </p:txBody>
      </p:sp>
      <p:sp>
        <p:nvSpPr>
          <p:cNvPr id="79" name="角丸四角形 78"/>
          <p:cNvSpPr/>
          <p:nvPr/>
        </p:nvSpPr>
        <p:spPr>
          <a:xfrm>
            <a:off x="8465439" y="3142855"/>
            <a:ext cx="424830" cy="2604984"/>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改正法の施行・報酬改定</a:t>
            </a:r>
          </a:p>
        </p:txBody>
      </p:sp>
      <p:sp>
        <p:nvSpPr>
          <p:cNvPr id="80" name="テキスト ボックス 79"/>
          <p:cNvSpPr txBox="1"/>
          <p:nvPr/>
        </p:nvSpPr>
        <p:spPr>
          <a:xfrm>
            <a:off x="8270121" y="2887523"/>
            <a:ext cx="815394" cy="255639"/>
          </a:xfrm>
          <a:prstGeom prst="rect">
            <a:avLst/>
          </a:prstGeom>
          <a:noFill/>
        </p:spPr>
        <p:txBody>
          <a:bodyPr wrap="square" lIns="84315" tIns="42160" rIns="84315" bIns="42160">
            <a:spAutoFit/>
          </a:bodyPr>
          <a:lstStyle/>
          <a:p>
            <a:pPr algn="ctr">
              <a:defRPr/>
            </a:pPr>
            <a:r>
              <a:rPr lang="en-US" altLang="ja-JP" sz="1108" dirty="0">
                <a:solidFill>
                  <a:prstClr val="black"/>
                </a:solidFill>
                <a:latin typeface="ＭＳ Ｐゴシック"/>
                <a:ea typeface="ＭＳ Ｐゴシック"/>
              </a:rPr>
              <a:t>【H30.4】</a:t>
            </a:r>
            <a:endParaRPr lang="ja-JP" altLang="en-US" sz="1108" dirty="0">
              <a:solidFill>
                <a:prstClr val="black"/>
              </a:solidFill>
              <a:latin typeface="ＭＳ Ｐゴシック"/>
              <a:ea typeface="ＭＳ Ｐゴシック"/>
            </a:endParaRPr>
          </a:p>
        </p:txBody>
      </p:sp>
      <p:sp>
        <p:nvSpPr>
          <p:cNvPr id="8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93336" y="6517294"/>
            <a:ext cx="2057400" cy="365125"/>
          </a:xfrm>
        </p:spPr>
        <p:txBody>
          <a:bodyPr/>
          <a:lstStyle/>
          <a:p>
            <a:pPr>
              <a:defRPr/>
            </a:pPr>
            <a:fld id="{804D6B79-3AEB-42FE-A736-A41F7AEA0445}" type="slidenum">
              <a:rPr lang="en-US" altLang="ja-JP" smtClean="0"/>
              <a:pPr>
                <a:defRPr/>
              </a:pPr>
              <a:t>6</a:t>
            </a:fld>
            <a:endParaRPr lang="en-US" altLang="ja-JP"/>
          </a:p>
        </p:txBody>
      </p:sp>
    </p:spTree>
    <p:extLst>
      <p:ext uri="{BB962C8B-B14F-4D97-AF65-F5344CB8AC3E}">
        <p14:creationId xmlns:p14="http://schemas.microsoft.com/office/powerpoint/2010/main" val="22523281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78786" y="517282"/>
            <a:ext cx="8786446" cy="5836626"/>
          </a:xfrm>
        </p:spPr>
        <p:txBody>
          <a:bodyPr/>
          <a:lstStyle/>
          <a:p>
            <a:pPr marL="748831" indent="-748831" algn="l"/>
            <a:r>
              <a:rPr lang="en-US" altLang="ja-JP" sz="3323" dirty="0"/>
              <a:t>Ⅳ</a:t>
            </a:r>
            <a:r>
              <a:rPr lang="ja-JP" altLang="en-US" sz="3323" dirty="0">
                <a:solidFill>
                  <a:schemeClr val="tx1"/>
                </a:solidFill>
              </a:rPr>
              <a:t>　平成</a:t>
            </a:r>
            <a:r>
              <a:rPr lang="en-US" altLang="ja-JP" sz="3323" dirty="0">
                <a:solidFill>
                  <a:schemeClr val="tx1"/>
                </a:solidFill>
              </a:rPr>
              <a:t>30</a:t>
            </a:r>
            <a:r>
              <a:rPr lang="ja-JP" altLang="en-US" sz="3323" dirty="0">
                <a:solidFill>
                  <a:schemeClr val="tx1"/>
                </a:solidFill>
              </a:rPr>
              <a:t>年度障害福祉</a:t>
            </a:r>
            <a:r>
              <a:rPr lang="ja-JP" altLang="en-US" sz="3323">
                <a:solidFill>
                  <a:schemeClr val="tx1"/>
                </a:solidFill>
              </a:rPr>
              <a:t>サービス</a:t>
            </a:r>
            <a:r>
              <a:rPr lang="ja-JP" altLang="en-US" sz="3323" smtClean="0">
                <a:solidFill>
                  <a:schemeClr val="tx1"/>
                </a:solidFill>
              </a:rPr>
              <a:t>等報酬改定</a:t>
            </a:r>
            <a:r>
              <a:rPr lang="ja-JP" altLang="en-US" sz="3323" dirty="0">
                <a:solidFill>
                  <a:schemeClr val="tx1"/>
                </a:solidFill>
              </a:rPr>
              <a:t>　　について</a:t>
            </a:r>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20272" y="6476463"/>
            <a:ext cx="2057400" cy="365125"/>
          </a:xfrm>
        </p:spPr>
        <p:txBody>
          <a:bodyPr/>
          <a:lstStyle/>
          <a:p>
            <a:pPr>
              <a:defRPr/>
            </a:pPr>
            <a:fld id="{804D6B79-3AEB-42FE-A736-A41F7AEA0445}" type="slidenum">
              <a:rPr lang="en-US" altLang="ja-JP" smtClean="0"/>
              <a:pPr>
                <a:defRPr/>
              </a:pPr>
              <a:t>60</a:t>
            </a:fld>
            <a:endParaRPr lang="en-US" altLang="ja-JP"/>
          </a:p>
        </p:txBody>
      </p:sp>
    </p:spTree>
    <p:extLst>
      <p:ext uri="{BB962C8B-B14F-4D97-AF65-F5344CB8AC3E}">
        <p14:creationId xmlns:p14="http://schemas.microsoft.com/office/powerpoint/2010/main" val="2984396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47872"/>
            <a:ext cx="9144000" cy="389526"/>
          </a:xfrm>
          <a:solidFill>
            <a:schemeClr val="accent6">
              <a:lumMod val="20000"/>
              <a:lumOff val="80000"/>
            </a:schemeClr>
          </a:solidFill>
          <a:ln>
            <a:solidFill>
              <a:schemeClr val="accent6">
                <a:lumMod val="20000"/>
                <a:lumOff val="80000"/>
              </a:schemeClr>
            </a:solidFill>
          </a:ln>
        </p:spPr>
        <p:txBody>
          <a:bodyPr>
            <a:noAutofit/>
          </a:bodyPr>
          <a:lstStyle/>
          <a:p>
            <a:r>
              <a:rPr lang="ja-JP" altLang="en-US" sz="1846" dirty="0">
                <a:ea typeface="ＤＦ特太ゴシック体" pitchFamily="1" charset="-128"/>
              </a:rPr>
              <a:t>障害福祉サービス等報酬改定</a:t>
            </a:r>
            <a:r>
              <a:rPr lang="ja-JP" altLang="ja-JP" sz="1846" dirty="0">
                <a:ea typeface="ＤＦ特太ゴシック体" pitchFamily="1" charset="-128"/>
              </a:rPr>
              <a:t>検討チーム</a:t>
            </a:r>
            <a:r>
              <a:rPr lang="ja-JP" altLang="en-US" sz="1846" dirty="0">
                <a:ea typeface="ＤＦ特太ゴシック体" pitchFamily="1" charset="-128"/>
              </a:rPr>
              <a:t>について</a:t>
            </a:r>
          </a:p>
        </p:txBody>
      </p:sp>
      <p:cxnSp>
        <p:nvCxnSpPr>
          <p:cNvPr id="18" name="直線コネクタ 17"/>
          <p:cNvCxnSpPr>
            <a:stCxn id="9" idx="2"/>
            <a:endCxn id="15" idx="0"/>
          </p:cNvCxnSpPr>
          <p:nvPr/>
        </p:nvCxnSpPr>
        <p:spPr>
          <a:xfrm>
            <a:off x="2537368" y="1951844"/>
            <a:ext cx="3571" cy="70572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auto">
          <a:xfrm>
            <a:off x="621256" y="1706133"/>
            <a:ext cx="3832223" cy="24572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defTabSz="891135" fontAlgn="auto">
              <a:lnSpc>
                <a:spcPts val="1292"/>
              </a:lnSpc>
              <a:spcBef>
                <a:spcPts val="0"/>
              </a:spcBef>
              <a:spcAft>
                <a:spcPts val="0"/>
              </a:spcAft>
              <a:defRPr/>
            </a:pPr>
            <a:r>
              <a:rPr lang="ja-JP" altLang="en-US" sz="1292">
                <a:solidFill>
                  <a:prstClr val="black"/>
                </a:solidFill>
                <a:latin typeface="ＭＳ Ｐゴシック"/>
              </a:rPr>
              <a:t>厚生</a:t>
            </a:r>
            <a:r>
              <a:rPr lang="ja-JP" altLang="en-US" sz="1292" dirty="0">
                <a:solidFill>
                  <a:prstClr val="black"/>
                </a:solidFill>
                <a:latin typeface="ＭＳ Ｐゴシック"/>
              </a:rPr>
              <a:t>労働大臣政務官</a:t>
            </a:r>
            <a:endParaRPr lang="en-US" altLang="ja-JP" sz="1292" dirty="0">
              <a:solidFill>
                <a:prstClr val="black"/>
              </a:solidFill>
              <a:latin typeface="ＭＳ Ｐゴシック"/>
            </a:endParaRPr>
          </a:p>
        </p:txBody>
      </p:sp>
      <p:sp>
        <p:nvSpPr>
          <p:cNvPr id="8" name="Rectangle 2"/>
          <p:cNvSpPr>
            <a:spLocks noChangeArrowheads="1"/>
          </p:cNvSpPr>
          <p:nvPr/>
        </p:nvSpPr>
        <p:spPr bwMode="auto">
          <a:xfrm>
            <a:off x="564621" y="1487948"/>
            <a:ext cx="922607" cy="21816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891135" fontAlgn="auto">
              <a:spcBef>
                <a:spcPts val="0"/>
              </a:spcBef>
              <a:spcAft>
                <a:spcPts val="0"/>
              </a:spcAft>
              <a:defRPr/>
            </a:pPr>
            <a:r>
              <a:rPr lang="ja-JP" altLang="en-US" sz="1108" dirty="0">
                <a:solidFill>
                  <a:prstClr val="black"/>
                </a:solidFill>
                <a:latin typeface="ＭＳ Ｐゴシック"/>
              </a:rPr>
              <a:t>主査</a:t>
            </a:r>
            <a:endParaRPr lang="en-US" altLang="ja-JP" sz="1108" dirty="0">
              <a:solidFill>
                <a:prstClr val="black"/>
              </a:solidFill>
              <a:latin typeface="ＭＳ Ｐゴシック"/>
            </a:endParaRPr>
          </a:p>
        </p:txBody>
      </p:sp>
      <p:sp>
        <p:nvSpPr>
          <p:cNvPr id="12" name="Rectangle 2"/>
          <p:cNvSpPr>
            <a:spLocks noChangeArrowheads="1"/>
          </p:cNvSpPr>
          <p:nvPr/>
        </p:nvSpPr>
        <p:spPr bwMode="auto">
          <a:xfrm>
            <a:off x="646990" y="2182736"/>
            <a:ext cx="3811971" cy="2548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defTabSz="891135" fontAlgn="auto">
              <a:lnSpc>
                <a:spcPts val="1292"/>
              </a:lnSpc>
              <a:spcBef>
                <a:spcPts val="0"/>
              </a:spcBef>
              <a:spcAft>
                <a:spcPts val="0"/>
              </a:spcAft>
              <a:defRPr/>
            </a:pPr>
            <a:r>
              <a:rPr lang="ja-JP" altLang="en-US" sz="1292" dirty="0">
                <a:solidFill>
                  <a:prstClr val="black"/>
                </a:solidFill>
                <a:latin typeface="ＭＳ Ｐゴシック"/>
              </a:rPr>
              <a:t>障害保健福祉部長</a:t>
            </a:r>
            <a:endParaRPr lang="en-US" altLang="ja-JP" sz="1292" dirty="0">
              <a:solidFill>
                <a:prstClr val="black"/>
              </a:solidFill>
              <a:latin typeface="ＭＳ Ｐゴシック"/>
            </a:endParaRPr>
          </a:p>
        </p:txBody>
      </p:sp>
      <p:sp>
        <p:nvSpPr>
          <p:cNvPr id="13" name="Rectangle 2"/>
          <p:cNvSpPr>
            <a:spLocks noChangeArrowheads="1"/>
          </p:cNvSpPr>
          <p:nvPr/>
        </p:nvSpPr>
        <p:spPr bwMode="auto">
          <a:xfrm>
            <a:off x="564621" y="2005187"/>
            <a:ext cx="922607" cy="18500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891135" fontAlgn="auto">
              <a:spcBef>
                <a:spcPts val="0"/>
              </a:spcBef>
              <a:spcAft>
                <a:spcPts val="0"/>
              </a:spcAft>
              <a:defRPr/>
            </a:pPr>
            <a:r>
              <a:rPr lang="ja-JP" altLang="en-US" sz="1108" dirty="0">
                <a:solidFill>
                  <a:prstClr val="black"/>
                </a:solidFill>
                <a:latin typeface="ＭＳ Ｐゴシック"/>
              </a:rPr>
              <a:t>副主査</a:t>
            </a:r>
            <a:endParaRPr lang="en-US" altLang="ja-JP" sz="1108" dirty="0">
              <a:solidFill>
                <a:prstClr val="black"/>
              </a:solidFill>
              <a:latin typeface="ＭＳ Ｐゴシック"/>
            </a:endParaRPr>
          </a:p>
        </p:txBody>
      </p:sp>
      <p:sp>
        <p:nvSpPr>
          <p:cNvPr id="15" name="Rectangle 2"/>
          <p:cNvSpPr>
            <a:spLocks noChangeArrowheads="1"/>
          </p:cNvSpPr>
          <p:nvPr/>
        </p:nvSpPr>
        <p:spPr bwMode="auto">
          <a:xfrm>
            <a:off x="622007" y="2657578"/>
            <a:ext cx="3837854" cy="83110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defTabSz="891135" fontAlgn="auto">
              <a:lnSpc>
                <a:spcPts val="1292"/>
              </a:lnSpc>
              <a:spcBef>
                <a:spcPts val="0"/>
              </a:spcBef>
              <a:spcAft>
                <a:spcPts val="0"/>
              </a:spcAft>
              <a:defRPr/>
            </a:pPr>
            <a:r>
              <a:rPr lang="ja-JP" altLang="en-US" sz="1108" dirty="0">
                <a:solidFill>
                  <a:prstClr val="black"/>
                </a:solidFill>
              </a:rPr>
              <a:t>・</a:t>
            </a:r>
            <a:r>
              <a:rPr lang="ja-JP" altLang="ja-JP" sz="1108" dirty="0">
                <a:solidFill>
                  <a:prstClr val="black"/>
                </a:solidFill>
              </a:rPr>
              <a:t>企画課長</a:t>
            </a:r>
            <a:endParaRPr lang="en-US" altLang="ja-JP" sz="1108" dirty="0">
              <a:solidFill>
                <a:prstClr val="black"/>
              </a:solidFill>
            </a:endParaRPr>
          </a:p>
          <a:p>
            <a:pPr defTabSz="891135" fontAlgn="auto">
              <a:lnSpc>
                <a:spcPts val="1292"/>
              </a:lnSpc>
              <a:spcBef>
                <a:spcPts val="0"/>
              </a:spcBef>
              <a:spcAft>
                <a:spcPts val="0"/>
              </a:spcAft>
              <a:defRPr/>
            </a:pPr>
            <a:r>
              <a:rPr lang="ja-JP" altLang="en-US" sz="1108" dirty="0">
                <a:solidFill>
                  <a:prstClr val="black"/>
                </a:solidFill>
              </a:rPr>
              <a:t>・</a:t>
            </a:r>
            <a:r>
              <a:rPr lang="ja-JP" altLang="ja-JP" sz="1108" dirty="0">
                <a:solidFill>
                  <a:prstClr val="black"/>
                </a:solidFill>
              </a:rPr>
              <a:t>障害福祉課長</a:t>
            </a:r>
            <a:endParaRPr lang="en-US" altLang="ja-JP" sz="1108" dirty="0">
              <a:solidFill>
                <a:prstClr val="black"/>
              </a:solidFill>
            </a:endParaRPr>
          </a:p>
          <a:p>
            <a:pPr defTabSz="891135" fontAlgn="auto">
              <a:lnSpc>
                <a:spcPts val="1292"/>
              </a:lnSpc>
              <a:spcBef>
                <a:spcPts val="0"/>
              </a:spcBef>
              <a:spcAft>
                <a:spcPts val="0"/>
              </a:spcAft>
              <a:defRPr/>
            </a:pPr>
            <a:r>
              <a:rPr lang="ja-JP" altLang="en-US" sz="1108" dirty="0">
                <a:solidFill>
                  <a:prstClr val="black"/>
                </a:solidFill>
              </a:rPr>
              <a:t>・</a:t>
            </a:r>
            <a:r>
              <a:rPr lang="ja-JP" altLang="ja-JP" sz="1108" dirty="0">
                <a:solidFill>
                  <a:prstClr val="black"/>
                </a:solidFill>
              </a:rPr>
              <a:t>精神・障害保健課長</a:t>
            </a:r>
            <a:endParaRPr lang="en-US" altLang="ja-JP" sz="1108" dirty="0">
              <a:solidFill>
                <a:prstClr val="black"/>
              </a:solidFill>
            </a:endParaRPr>
          </a:p>
          <a:p>
            <a:pPr defTabSz="891135" fontAlgn="auto">
              <a:lnSpc>
                <a:spcPts val="1292"/>
              </a:lnSpc>
              <a:spcBef>
                <a:spcPts val="0"/>
              </a:spcBef>
              <a:spcAft>
                <a:spcPts val="0"/>
              </a:spcAft>
              <a:defRPr/>
            </a:pPr>
            <a:r>
              <a:rPr lang="ja-JP" altLang="en-US" sz="1108" dirty="0">
                <a:solidFill>
                  <a:prstClr val="black"/>
                </a:solidFill>
              </a:rPr>
              <a:t>・障害児・発達障害者支援室長兼地域生活支援推進室長</a:t>
            </a:r>
            <a:endParaRPr lang="en-US" altLang="ja-JP" sz="1108" dirty="0">
              <a:solidFill>
                <a:prstClr val="black"/>
              </a:solidFill>
            </a:endParaRPr>
          </a:p>
        </p:txBody>
      </p:sp>
      <p:sp>
        <p:nvSpPr>
          <p:cNvPr id="16" name="Rectangle 2"/>
          <p:cNvSpPr>
            <a:spLocks noChangeArrowheads="1"/>
          </p:cNvSpPr>
          <p:nvPr/>
        </p:nvSpPr>
        <p:spPr bwMode="auto">
          <a:xfrm>
            <a:off x="577752" y="2498544"/>
            <a:ext cx="896326" cy="1827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891135" fontAlgn="auto">
              <a:spcBef>
                <a:spcPts val="0"/>
              </a:spcBef>
              <a:spcAft>
                <a:spcPts val="0"/>
              </a:spcAft>
              <a:defRPr/>
            </a:pPr>
            <a:r>
              <a:rPr lang="ja-JP" altLang="en-US" sz="1108" dirty="0">
                <a:solidFill>
                  <a:prstClr val="black"/>
                </a:solidFill>
                <a:latin typeface="ＭＳ Ｐゴシック"/>
              </a:rPr>
              <a:t>構成員</a:t>
            </a:r>
            <a:endParaRPr lang="en-US" altLang="ja-JP" sz="1108" dirty="0">
              <a:solidFill>
                <a:prstClr val="black"/>
              </a:solidFill>
              <a:latin typeface="ＭＳ Ｐゴシック"/>
            </a:endParaRPr>
          </a:p>
        </p:txBody>
      </p:sp>
      <p:grpSp>
        <p:nvGrpSpPr>
          <p:cNvPr id="7" name="グループ化 24"/>
          <p:cNvGrpSpPr/>
          <p:nvPr/>
        </p:nvGrpSpPr>
        <p:grpSpPr>
          <a:xfrm>
            <a:off x="4655525" y="1694219"/>
            <a:ext cx="4236953" cy="1668312"/>
            <a:chOff x="6219436" y="1685999"/>
            <a:chExt cx="4587827" cy="1967584"/>
          </a:xfrm>
        </p:grpSpPr>
        <p:sp>
          <p:nvSpPr>
            <p:cNvPr id="22" name="Rectangle 2"/>
            <p:cNvSpPr>
              <a:spLocks noChangeArrowheads="1"/>
            </p:cNvSpPr>
            <p:nvPr/>
          </p:nvSpPr>
          <p:spPr bwMode="auto">
            <a:xfrm>
              <a:off x="6219436" y="1829849"/>
              <a:ext cx="4587827" cy="1823734"/>
            </a:xfrm>
            <a:prstGeom prst="rect">
              <a:avLst/>
            </a:prstGeom>
            <a:solidFill>
              <a:schemeClr val="bg1"/>
            </a:solidFill>
            <a:ln w="38100">
              <a:headEnd/>
              <a:tailEnd/>
            </a:ln>
          </p:spPr>
          <p:style>
            <a:lnRef idx="1">
              <a:schemeClr val="accent1"/>
            </a:lnRef>
            <a:fillRef idx="2">
              <a:schemeClr val="accent1"/>
            </a:fillRef>
            <a:effectRef idx="1">
              <a:schemeClr val="accent1"/>
            </a:effectRef>
            <a:fontRef idx="minor">
              <a:schemeClr val="dk1"/>
            </a:fontRef>
          </p:style>
          <p:txBody>
            <a:bodyPr wrap="none" anchor="ctr"/>
            <a:lstStyle/>
            <a:p>
              <a:pPr defTabSz="891135" fontAlgn="auto">
                <a:lnSpc>
                  <a:spcPts val="462"/>
                </a:lnSpc>
                <a:spcBef>
                  <a:spcPts val="554"/>
                </a:spcBef>
                <a:spcAft>
                  <a:spcPts val="0"/>
                </a:spcAft>
                <a:defRPr/>
              </a:pPr>
              <a:r>
                <a:rPr lang="ja-JP" altLang="en-US" sz="1108" dirty="0">
                  <a:solidFill>
                    <a:prstClr val="black"/>
                  </a:solidFill>
                  <a:latin typeface="ＭＳ Ｐゴシック"/>
                </a:rPr>
                <a:t>　</a:t>
              </a:r>
              <a:endParaRPr lang="en-US" altLang="ja-JP" sz="1108" dirty="0">
                <a:solidFill>
                  <a:prstClr val="black"/>
                </a:solidFill>
                <a:latin typeface="ＭＳ Ｐゴシック"/>
              </a:endParaRPr>
            </a:p>
            <a:p>
              <a:pPr defTabSz="891135" fontAlgn="auto">
                <a:lnSpc>
                  <a:spcPts val="462"/>
                </a:lnSpc>
                <a:spcBef>
                  <a:spcPts val="554"/>
                </a:spcBef>
                <a:spcAft>
                  <a:spcPts val="0"/>
                </a:spcAft>
                <a:defRPr/>
              </a:pPr>
              <a:endParaRPr lang="en-US" altLang="ja-JP" sz="1108" dirty="0">
                <a:solidFill>
                  <a:prstClr val="black"/>
                </a:solidFill>
                <a:latin typeface="ＭＳ Ｐゴシック"/>
              </a:endParaRPr>
            </a:p>
            <a:p>
              <a:pPr defTabSz="891135" fontAlgn="auto">
                <a:lnSpc>
                  <a:spcPts val="1292"/>
                </a:lnSpc>
                <a:spcBef>
                  <a:spcPts val="0"/>
                </a:spcBef>
                <a:spcAft>
                  <a:spcPts val="0"/>
                </a:spcAft>
                <a:defRPr/>
              </a:pPr>
              <a:r>
                <a:rPr lang="ja-JP" altLang="en-US" sz="1108" dirty="0">
                  <a:solidFill>
                    <a:prstClr val="black"/>
                  </a:solidFill>
                  <a:latin typeface="ＭＳ Ｐゴシック"/>
                </a:rPr>
                <a:t>井出　健二郎　 和光</a:t>
              </a:r>
              <a:r>
                <a:rPr lang="ja-JP" altLang="ja-JP" sz="1108" dirty="0">
                  <a:solidFill>
                    <a:prstClr val="black"/>
                  </a:solidFill>
                  <a:latin typeface="ＭＳ Ｐゴシック"/>
                </a:rPr>
                <a:t>大学教授</a:t>
              </a:r>
              <a:endParaRPr lang="en-US" altLang="ja-JP" sz="1108" dirty="0">
                <a:solidFill>
                  <a:prstClr val="black"/>
                </a:solidFill>
                <a:latin typeface="ＭＳ Ｐゴシック"/>
              </a:endParaRPr>
            </a:p>
            <a:p>
              <a:pPr defTabSz="891135" fontAlgn="auto">
                <a:lnSpc>
                  <a:spcPts val="1292"/>
                </a:lnSpc>
                <a:spcBef>
                  <a:spcPts val="0"/>
                </a:spcBef>
                <a:spcAft>
                  <a:spcPts val="0"/>
                </a:spcAft>
                <a:defRPr/>
              </a:pPr>
              <a:r>
                <a:rPr lang="ja-JP" altLang="en-US" sz="1108" dirty="0">
                  <a:solidFill>
                    <a:prstClr val="black"/>
                  </a:solidFill>
                  <a:latin typeface="ＭＳ Ｐゴシック"/>
                </a:rPr>
                <a:t>岩崎　香　　　</a:t>
              </a:r>
              <a:r>
                <a:rPr lang="ja-JP" altLang="en-US" sz="1108" dirty="0" smtClean="0">
                  <a:solidFill>
                    <a:prstClr val="black"/>
                  </a:solidFill>
                  <a:latin typeface="ＭＳ Ｐゴシック"/>
                </a:rPr>
                <a:t> </a:t>
              </a:r>
              <a:r>
                <a:rPr lang="ja-JP" altLang="en-US" sz="1108" dirty="0">
                  <a:solidFill>
                    <a:prstClr val="black"/>
                  </a:solidFill>
                  <a:latin typeface="ＭＳ Ｐゴシック"/>
                </a:rPr>
                <a:t>早稲田大学人間科学学術院准教授</a:t>
              </a:r>
              <a:endParaRPr lang="en-US" altLang="ja-JP" sz="1108" dirty="0">
                <a:solidFill>
                  <a:prstClr val="black"/>
                </a:solidFill>
                <a:latin typeface="ＭＳ Ｐゴシック"/>
              </a:endParaRPr>
            </a:p>
            <a:p>
              <a:pPr defTabSz="891135" fontAlgn="auto">
                <a:lnSpc>
                  <a:spcPts val="1292"/>
                </a:lnSpc>
                <a:spcBef>
                  <a:spcPts val="0"/>
                </a:spcBef>
                <a:spcAft>
                  <a:spcPts val="0"/>
                </a:spcAft>
                <a:defRPr/>
              </a:pPr>
              <a:r>
                <a:rPr lang="ja-JP" altLang="en-US" sz="1108" dirty="0">
                  <a:solidFill>
                    <a:prstClr val="black"/>
                  </a:solidFill>
                  <a:latin typeface="ＭＳ Ｐゴシック"/>
                </a:rPr>
                <a:t>上條　浩　　　</a:t>
              </a:r>
              <a:r>
                <a:rPr lang="ja-JP" altLang="en-US" sz="1108" dirty="0" smtClean="0">
                  <a:solidFill>
                    <a:prstClr val="black"/>
                  </a:solidFill>
                  <a:latin typeface="ＭＳ Ｐゴシック"/>
                </a:rPr>
                <a:t> 横浜市</a:t>
              </a:r>
              <a:r>
                <a:rPr lang="ja-JP" altLang="en-US" sz="1108" dirty="0">
                  <a:solidFill>
                    <a:prstClr val="black"/>
                  </a:solidFill>
                  <a:latin typeface="ＭＳ Ｐゴシック"/>
                </a:rPr>
                <a:t>健康福祉局障害福祉部障害支援課長</a:t>
              </a:r>
              <a:endParaRPr lang="en-US" altLang="ja-JP" sz="1108" dirty="0">
                <a:solidFill>
                  <a:prstClr val="black"/>
                </a:solidFill>
                <a:latin typeface="ＭＳ Ｐゴシック"/>
              </a:endParaRPr>
            </a:p>
            <a:p>
              <a:pPr defTabSz="891135" fontAlgn="auto">
                <a:lnSpc>
                  <a:spcPts val="1292"/>
                </a:lnSpc>
                <a:spcBef>
                  <a:spcPts val="0"/>
                </a:spcBef>
                <a:spcAft>
                  <a:spcPts val="0"/>
                </a:spcAft>
                <a:defRPr/>
              </a:pPr>
              <a:r>
                <a:rPr lang="ja-JP" altLang="en-US" sz="1108" dirty="0">
                  <a:solidFill>
                    <a:prstClr val="black"/>
                  </a:solidFill>
                  <a:latin typeface="ＭＳ Ｐゴシック"/>
                </a:rPr>
                <a:t>千把　幸夫　</a:t>
              </a:r>
              <a:r>
                <a:rPr lang="ja-JP" altLang="en-US" sz="1108" dirty="0" smtClean="0">
                  <a:solidFill>
                    <a:prstClr val="black"/>
                  </a:solidFill>
                  <a:latin typeface="ＭＳ Ｐゴシック"/>
                </a:rPr>
                <a:t> </a:t>
              </a:r>
              <a:r>
                <a:rPr lang="ja-JP" altLang="en-US" sz="1108" dirty="0">
                  <a:solidFill>
                    <a:prstClr val="black"/>
                  </a:solidFill>
                  <a:latin typeface="ＭＳ Ｐゴシック"/>
                </a:rPr>
                <a:t>　杉戸町福祉課長</a:t>
              </a:r>
              <a:endParaRPr lang="en-US" altLang="ja-JP" sz="1108" dirty="0">
                <a:solidFill>
                  <a:prstClr val="black"/>
                </a:solidFill>
                <a:latin typeface="ＭＳ Ｐゴシック"/>
              </a:endParaRPr>
            </a:p>
            <a:p>
              <a:pPr defTabSz="891135" fontAlgn="auto">
                <a:lnSpc>
                  <a:spcPts val="1292"/>
                </a:lnSpc>
                <a:spcBef>
                  <a:spcPts val="0"/>
                </a:spcBef>
                <a:spcAft>
                  <a:spcPts val="0"/>
                </a:spcAft>
                <a:defRPr/>
              </a:pPr>
              <a:r>
                <a:rPr lang="ja-JP" altLang="ja-JP" sz="1108" dirty="0">
                  <a:solidFill>
                    <a:prstClr val="black"/>
                  </a:solidFill>
                  <a:latin typeface="ＭＳ Ｐゴシック"/>
                </a:rPr>
                <a:t>野沢</a:t>
              </a:r>
              <a:r>
                <a:rPr lang="ja-JP" altLang="en-US" sz="1108" dirty="0">
                  <a:solidFill>
                    <a:prstClr val="black"/>
                  </a:solidFill>
                  <a:latin typeface="ＭＳ Ｐゴシック"/>
                </a:rPr>
                <a:t>　</a:t>
              </a:r>
              <a:r>
                <a:rPr lang="ja-JP" altLang="ja-JP" sz="1108" dirty="0">
                  <a:solidFill>
                    <a:prstClr val="black"/>
                  </a:solidFill>
                  <a:latin typeface="ＭＳ Ｐゴシック"/>
                </a:rPr>
                <a:t>和弘</a:t>
              </a:r>
              <a:r>
                <a:rPr lang="ja-JP" altLang="en-US" sz="1108" dirty="0">
                  <a:solidFill>
                    <a:prstClr val="black"/>
                  </a:solidFill>
                  <a:latin typeface="ＭＳ Ｐゴシック"/>
                </a:rPr>
                <a:t>　    </a:t>
              </a:r>
              <a:r>
                <a:rPr lang="ja-JP" altLang="ja-JP" sz="1108" dirty="0">
                  <a:solidFill>
                    <a:prstClr val="black"/>
                  </a:solidFill>
                  <a:latin typeface="ＭＳ Ｐゴシック"/>
                </a:rPr>
                <a:t>毎日新聞論説委員</a:t>
              </a:r>
              <a:endParaRPr lang="en-US" altLang="ja-JP" sz="1108" dirty="0">
                <a:solidFill>
                  <a:prstClr val="black"/>
                </a:solidFill>
                <a:latin typeface="ＭＳ Ｐゴシック"/>
              </a:endParaRPr>
            </a:p>
            <a:p>
              <a:pPr defTabSz="891135" fontAlgn="auto">
                <a:lnSpc>
                  <a:spcPts val="1292"/>
                </a:lnSpc>
                <a:spcBef>
                  <a:spcPts val="0"/>
                </a:spcBef>
                <a:spcAft>
                  <a:spcPts val="0"/>
                </a:spcAft>
                <a:defRPr/>
              </a:pPr>
              <a:r>
                <a:rPr lang="ja-JP" altLang="ja-JP" sz="1108" dirty="0">
                  <a:solidFill>
                    <a:prstClr val="black"/>
                  </a:solidFill>
                  <a:latin typeface="ＭＳ Ｐゴシック"/>
                </a:rPr>
                <a:t>平野</a:t>
              </a:r>
              <a:r>
                <a:rPr lang="ja-JP" altLang="en-US" sz="1108" dirty="0">
                  <a:solidFill>
                    <a:prstClr val="black"/>
                  </a:solidFill>
                  <a:latin typeface="ＭＳ Ｐゴシック"/>
                </a:rPr>
                <a:t>　</a:t>
              </a:r>
              <a:r>
                <a:rPr lang="ja-JP" altLang="ja-JP" sz="1108" dirty="0">
                  <a:solidFill>
                    <a:prstClr val="black"/>
                  </a:solidFill>
                  <a:latin typeface="ＭＳ Ｐゴシック"/>
                </a:rPr>
                <a:t>方</a:t>
              </a:r>
              <a:r>
                <a:rPr lang="ja-JP" altLang="ja-JP" sz="1108" dirty="0">
                  <a:solidFill>
                    <a:prstClr val="black"/>
                  </a:solidFill>
                </a:rPr>
                <a:t>紹</a:t>
              </a:r>
              <a:r>
                <a:rPr lang="ja-JP" altLang="en-US" sz="1108" dirty="0">
                  <a:solidFill>
                    <a:prstClr val="black"/>
                  </a:solidFill>
                </a:rPr>
                <a:t>　      立教大学教授</a:t>
              </a:r>
              <a:endParaRPr lang="en-US" altLang="ja-JP" sz="1108" dirty="0">
                <a:solidFill>
                  <a:prstClr val="black"/>
                </a:solidFill>
              </a:endParaRPr>
            </a:p>
            <a:p>
              <a:pPr defTabSz="891135" fontAlgn="auto">
                <a:lnSpc>
                  <a:spcPts val="1292"/>
                </a:lnSpc>
                <a:spcBef>
                  <a:spcPts val="0"/>
                </a:spcBef>
                <a:spcAft>
                  <a:spcPts val="0"/>
                </a:spcAft>
                <a:defRPr/>
              </a:pPr>
              <a:r>
                <a:rPr lang="ja-JP" altLang="en-US" sz="1108" dirty="0">
                  <a:solidFill>
                    <a:prstClr val="black"/>
                  </a:solidFill>
                  <a:latin typeface="ＭＳ Ｐゴシック"/>
                </a:rPr>
                <a:t>二神　枝保　</a:t>
              </a:r>
              <a:r>
                <a:rPr lang="ja-JP" altLang="en-US" sz="1108" dirty="0" smtClean="0">
                  <a:solidFill>
                    <a:prstClr val="black"/>
                  </a:solidFill>
                  <a:latin typeface="ＭＳ Ｐゴシック"/>
                </a:rPr>
                <a:t> </a:t>
              </a:r>
              <a:r>
                <a:rPr lang="ja-JP" altLang="en-US" sz="1108" dirty="0">
                  <a:solidFill>
                    <a:prstClr val="black"/>
                  </a:solidFill>
                  <a:latin typeface="ＭＳ Ｐゴシック"/>
                </a:rPr>
                <a:t>　横浜国立大学大学院国際社会科学研究院教授</a:t>
              </a:r>
              <a:endParaRPr lang="en-US" altLang="ja-JP" sz="1108" dirty="0">
                <a:solidFill>
                  <a:prstClr val="black"/>
                </a:solidFill>
                <a:latin typeface="ＭＳ Ｐゴシック"/>
              </a:endParaRPr>
            </a:p>
            <a:p>
              <a:pPr algn="r" defTabSz="891135" fontAlgn="auto">
                <a:lnSpc>
                  <a:spcPts val="1292"/>
                </a:lnSpc>
                <a:spcBef>
                  <a:spcPts val="0"/>
                </a:spcBef>
                <a:spcAft>
                  <a:spcPts val="0"/>
                </a:spcAft>
                <a:defRPr/>
              </a:pPr>
              <a:r>
                <a:rPr lang="ja-JP" altLang="ja-JP" sz="1015" dirty="0">
                  <a:solidFill>
                    <a:prstClr val="black"/>
                  </a:solidFill>
                  <a:latin typeface="ＭＳ Ｐゴシック"/>
                </a:rPr>
                <a:t>（敬称略、</a:t>
              </a:r>
              <a:r>
                <a:rPr lang="en-US" altLang="ja-JP" sz="1015" dirty="0">
                  <a:solidFill>
                    <a:prstClr val="black"/>
                  </a:solidFill>
                  <a:latin typeface="ＭＳ Ｐゴシック"/>
                </a:rPr>
                <a:t>50</a:t>
              </a:r>
              <a:r>
                <a:rPr lang="ja-JP" altLang="ja-JP" sz="1015" dirty="0">
                  <a:solidFill>
                    <a:prstClr val="black"/>
                  </a:solidFill>
                  <a:latin typeface="ＭＳ Ｐゴシック"/>
                </a:rPr>
                <a:t>音順）</a:t>
              </a:r>
              <a:endParaRPr lang="en-US" altLang="ja-JP" sz="1015" dirty="0">
                <a:solidFill>
                  <a:prstClr val="black"/>
                </a:solidFill>
                <a:latin typeface="ＭＳ Ｐゴシック"/>
              </a:endParaRPr>
            </a:p>
          </p:txBody>
        </p:sp>
        <p:sp>
          <p:nvSpPr>
            <p:cNvPr id="21" name="Rectangle 2"/>
            <p:cNvSpPr>
              <a:spLocks noChangeArrowheads="1"/>
            </p:cNvSpPr>
            <p:nvPr/>
          </p:nvSpPr>
          <p:spPr bwMode="auto">
            <a:xfrm>
              <a:off x="7698713" y="1685999"/>
              <a:ext cx="1629273" cy="292416"/>
            </a:xfrm>
            <a:prstGeom prst="rect">
              <a:avLst/>
            </a:prstGeom>
            <a:solidFill>
              <a:schemeClr val="bg1"/>
            </a:solidFill>
            <a:ln w="38100">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891135" fontAlgn="auto">
                <a:spcBef>
                  <a:spcPts val="0"/>
                </a:spcBef>
                <a:spcAft>
                  <a:spcPts val="0"/>
                </a:spcAft>
                <a:defRPr/>
              </a:pPr>
              <a:r>
                <a:rPr lang="ja-JP" altLang="en-US" sz="1292" b="1" dirty="0">
                  <a:solidFill>
                    <a:prstClr val="black"/>
                  </a:solidFill>
                  <a:latin typeface="ＭＳ Ｐゴシック"/>
                </a:rPr>
                <a:t> アドバイザー</a:t>
              </a:r>
              <a:endParaRPr lang="en-US" altLang="ja-JP" sz="1292" b="1" dirty="0">
                <a:solidFill>
                  <a:prstClr val="black"/>
                </a:solidFill>
                <a:latin typeface="ＭＳ Ｐゴシック"/>
              </a:endParaRPr>
            </a:p>
          </p:txBody>
        </p:sp>
      </p:grpSp>
      <p:sp>
        <p:nvSpPr>
          <p:cNvPr id="26" name="正方形/長方形 25"/>
          <p:cNvSpPr/>
          <p:nvPr/>
        </p:nvSpPr>
        <p:spPr>
          <a:xfrm>
            <a:off x="91477" y="1368722"/>
            <a:ext cx="8919527" cy="2326154"/>
          </a:xfrm>
          <a:prstGeom prst="rect">
            <a:avLst/>
          </a:prstGeom>
          <a:noFill/>
          <a:ln w="381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lIns="84404" tIns="42202" rIns="84404" bIns="42202" rtlCol="0" anchor="ctr"/>
          <a:lstStyle/>
          <a:p>
            <a:pPr algn="ctr" defTabSz="891135" fontAlgn="auto">
              <a:spcBef>
                <a:spcPts val="0"/>
              </a:spcBef>
              <a:spcAft>
                <a:spcPts val="0"/>
              </a:spcAft>
            </a:pPr>
            <a:endParaRPr lang="ja-JP" altLang="en-US" sz="1754" dirty="0">
              <a:solidFill>
                <a:prstClr val="white"/>
              </a:solidFill>
            </a:endParaRPr>
          </a:p>
        </p:txBody>
      </p:sp>
      <p:sp>
        <p:nvSpPr>
          <p:cNvPr id="27" name="テキスト ボックス 26"/>
          <p:cNvSpPr txBox="1"/>
          <p:nvPr/>
        </p:nvSpPr>
        <p:spPr>
          <a:xfrm>
            <a:off x="4795733" y="1368736"/>
            <a:ext cx="3562411" cy="284065"/>
          </a:xfrm>
          <a:prstGeom prst="rect">
            <a:avLst/>
          </a:prstGeom>
          <a:noFill/>
        </p:spPr>
        <p:txBody>
          <a:bodyPr wrap="none" lIns="84404" tIns="42202" rIns="84404" bIns="42202" rtlCol="0">
            <a:spAutoFit/>
          </a:bodyPr>
          <a:lstStyle/>
          <a:p>
            <a:pPr defTabSz="891135" fontAlgn="auto">
              <a:spcBef>
                <a:spcPts val="0"/>
              </a:spcBef>
              <a:spcAft>
                <a:spcPts val="0"/>
              </a:spcAft>
            </a:pPr>
            <a:r>
              <a:rPr lang="ja-JP" altLang="ja-JP" sz="1292" b="1" dirty="0">
                <a:solidFill>
                  <a:prstClr val="black"/>
                </a:solidFill>
                <a:latin typeface="Calibri"/>
                <a:ea typeface="ＭＳ Ｐゴシック"/>
              </a:rPr>
              <a:t>検討過程の客観性・透明性の担保のために参画</a:t>
            </a:r>
            <a:endParaRPr lang="ja-JP" altLang="en-US" sz="1292" b="1" dirty="0">
              <a:solidFill>
                <a:prstClr val="black"/>
              </a:solidFill>
              <a:latin typeface="Calibri"/>
              <a:ea typeface="ＭＳ Ｐゴシック"/>
            </a:endParaRPr>
          </a:p>
        </p:txBody>
      </p:sp>
      <p:sp>
        <p:nvSpPr>
          <p:cNvPr id="35" name="正方形/長方形 34"/>
          <p:cNvSpPr/>
          <p:nvPr/>
        </p:nvSpPr>
        <p:spPr>
          <a:xfrm>
            <a:off x="301926" y="1435195"/>
            <a:ext cx="4244197" cy="214903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84404" tIns="42202" rIns="84404" bIns="42202" rtlCol="0" anchor="ctr"/>
          <a:lstStyle/>
          <a:p>
            <a:pPr algn="ctr" defTabSz="891135" fontAlgn="auto">
              <a:spcBef>
                <a:spcPts val="0"/>
              </a:spcBef>
              <a:spcAft>
                <a:spcPts val="0"/>
              </a:spcAft>
            </a:pPr>
            <a:endParaRPr lang="ja-JP" altLang="en-US" sz="1754" dirty="0">
              <a:solidFill>
                <a:prstClr val="white"/>
              </a:solidFill>
            </a:endParaRPr>
          </a:p>
        </p:txBody>
      </p:sp>
      <p:sp>
        <p:nvSpPr>
          <p:cNvPr id="37" name="正方形/長方形 36"/>
          <p:cNvSpPr/>
          <p:nvPr/>
        </p:nvSpPr>
        <p:spPr>
          <a:xfrm>
            <a:off x="91477" y="703773"/>
            <a:ext cx="8919527" cy="598154"/>
          </a:xfrm>
          <a:prstGeom prst="rect">
            <a:avLst/>
          </a:prstGeom>
          <a:noFill/>
          <a:ln w="44450" cmpd="dbl">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292" b="1" dirty="0">
                <a:solidFill>
                  <a:prstClr val="black"/>
                </a:solidFill>
              </a:rPr>
              <a:t>　障害福祉サービス等に係る報酬に</a:t>
            </a:r>
            <a:r>
              <a:rPr lang="ja-JP" altLang="en-US" sz="1292" b="1" dirty="0">
                <a:solidFill>
                  <a:prstClr val="black"/>
                </a:solidFill>
                <a:latin typeface="ＭＳ Ｐゴシック"/>
              </a:rPr>
              <a:t>ついて、平成</a:t>
            </a:r>
            <a:r>
              <a:rPr lang="en-US" altLang="ja-JP" sz="1292" b="1" dirty="0">
                <a:solidFill>
                  <a:prstClr val="black"/>
                </a:solidFill>
                <a:latin typeface="ＭＳ Ｐゴシック"/>
              </a:rPr>
              <a:t>30</a:t>
            </a:r>
            <a:r>
              <a:rPr lang="ja-JP" altLang="en-US" sz="1292" b="1" dirty="0">
                <a:solidFill>
                  <a:prstClr val="black"/>
                </a:solidFill>
                <a:latin typeface="ＭＳ Ｐゴシック"/>
              </a:rPr>
              <a:t>年度報酬改定に向けて、客観性・透明性の向上を図りつつ検討を行うため、「障害福祉サービス等報酬改定検討チーム</a:t>
            </a:r>
            <a:r>
              <a:rPr lang="ja-JP" altLang="en-US" sz="1292" b="1" dirty="0">
                <a:solidFill>
                  <a:prstClr val="black"/>
                </a:solidFill>
              </a:rPr>
              <a:t>」を設置し、アドバイザーとして有識者の参画を求めて、公開の場で検討を行った。</a:t>
            </a:r>
          </a:p>
        </p:txBody>
      </p:sp>
      <p:sp>
        <p:nvSpPr>
          <p:cNvPr id="24" name="テキスト ボックス 23"/>
          <p:cNvSpPr txBox="1"/>
          <p:nvPr/>
        </p:nvSpPr>
        <p:spPr>
          <a:xfrm>
            <a:off x="4648548" y="3383437"/>
            <a:ext cx="4102623" cy="255724"/>
          </a:xfrm>
          <a:prstGeom prst="rect">
            <a:avLst/>
          </a:prstGeom>
          <a:noFill/>
        </p:spPr>
        <p:txBody>
          <a:bodyPr wrap="none" lIns="84404" tIns="42202" rIns="84404" bIns="42202" rtlCol="0">
            <a:spAutoFit/>
          </a:bodyPr>
          <a:lstStyle/>
          <a:p>
            <a:pPr defTabSz="891135" fontAlgn="auto">
              <a:spcBef>
                <a:spcPts val="0"/>
              </a:spcBef>
              <a:spcAft>
                <a:spcPts val="0"/>
              </a:spcAft>
            </a:pPr>
            <a:r>
              <a:rPr lang="en-US" altLang="ja-JP" sz="1108" dirty="0">
                <a:solidFill>
                  <a:prstClr val="black"/>
                </a:solidFill>
                <a:latin typeface="Calibri"/>
                <a:ea typeface="ＭＳ Ｐゴシック"/>
              </a:rPr>
              <a:t>※ </a:t>
            </a:r>
            <a:r>
              <a:rPr lang="ja-JP" altLang="en-US" sz="1108" dirty="0">
                <a:solidFill>
                  <a:prstClr val="black"/>
                </a:solidFill>
                <a:latin typeface="Calibri"/>
                <a:ea typeface="ＭＳ Ｐゴシック"/>
              </a:rPr>
              <a:t>主査が必要と認める時は、関係者から意見を聞くことができる。</a:t>
            </a:r>
          </a:p>
        </p:txBody>
      </p:sp>
      <p:sp>
        <p:nvSpPr>
          <p:cNvPr id="32" name="正方形/長方形 31"/>
          <p:cNvSpPr/>
          <p:nvPr/>
        </p:nvSpPr>
        <p:spPr>
          <a:xfrm>
            <a:off x="91477" y="3761433"/>
            <a:ext cx="8919527" cy="797538"/>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0331" indent="-2230331" defTabSz="891135" fontAlgn="auto">
              <a:spcBef>
                <a:spcPts val="0"/>
              </a:spcBef>
              <a:spcAft>
                <a:spcPts val="0"/>
              </a:spcAft>
            </a:pPr>
            <a:r>
              <a:rPr lang="en-US" altLang="ja-JP" sz="1292" b="1" dirty="0">
                <a:solidFill>
                  <a:prstClr val="black"/>
                </a:solidFill>
                <a:latin typeface="ＭＳ Ｐゴシック"/>
              </a:rPr>
              <a:t>【</a:t>
            </a:r>
            <a:r>
              <a:rPr lang="ja-JP" altLang="en-US" sz="1292" b="1" dirty="0">
                <a:solidFill>
                  <a:prstClr val="black"/>
                </a:solidFill>
                <a:latin typeface="ＭＳ Ｐゴシック"/>
              </a:rPr>
              <a:t>検討項目</a:t>
            </a:r>
            <a:r>
              <a:rPr lang="en-US" altLang="ja-JP" sz="1292" b="1" dirty="0">
                <a:solidFill>
                  <a:prstClr val="black"/>
                </a:solidFill>
                <a:latin typeface="ＭＳ Ｐゴシック"/>
              </a:rPr>
              <a:t>】</a:t>
            </a:r>
          </a:p>
          <a:p>
            <a:pPr marL="2230331" indent="-2230331" defTabSz="891135" fontAlgn="auto">
              <a:spcBef>
                <a:spcPts val="0"/>
              </a:spcBef>
              <a:spcAft>
                <a:spcPts val="0"/>
              </a:spcAft>
            </a:pPr>
            <a:r>
              <a:rPr lang="en-US" altLang="ja-JP" sz="1292" b="1" dirty="0">
                <a:solidFill>
                  <a:prstClr val="black"/>
                </a:solidFill>
                <a:latin typeface="ＭＳ Ｐゴシック"/>
              </a:rPr>
              <a:t> </a:t>
            </a:r>
            <a:r>
              <a:rPr lang="ja-JP" altLang="en-US" sz="1108" dirty="0">
                <a:solidFill>
                  <a:prstClr val="black"/>
                </a:solidFill>
                <a:latin typeface="ＭＳ Ｐゴシック"/>
              </a:rPr>
              <a:t>（１）　各サービスの報酬のあり方について</a:t>
            </a:r>
            <a:endParaRPr lang="en-US" altLang="ja-JP" sz="1108" dirty="0">
              <a:solidFill>
                <a:prstClr val="black"/>
              </a:solidFill>
              <a:latin typeface="ＭＳ Ｐゴシック"/>
            </a:endParaRPr>
          </a:p>
          <a:p>
            <a:pPr marL="2230331" indent="-2230331" defTabSz="891135" fontAlgn="auto">
              <a:lnSpc>
                <a:spcPts val="1292"/>
              </a:lnSpc>
              <a:spcBef>
                <a:spcPts val="0"/>
              </a:spcBef>
              <a:spcAft>
                <a:spcPts val="0"/>
              </a:spcAft>
            </a:pPr>
            <a:r>
              <a:rPr lang="ja-JP" altLang="en-US" sz="1108" dirty="0">
                <a:solidFill>
                  <a:prstClr val="black"/>
                </a:solidFill>
                <a:latin typeface="ＭＳ Ｐゴシック"/>
              </a:rPr>
              <a:t> （２）　改正障害者総合支援法に係る対応等（新設サービス（自立生活援助、就労定着支援等）の報酬　等）</a:t>
            </a:r>
            <a:endParaRPr lang="en-US" altLang="ja-JP" sz="1108" dirty="0">
              <a:solidFill>
                <a:prstClr val="black"/>
              </a:solidFill>
              <a:latin typeface="ＭＳ Ｐゴシック"/>
            </a:endParaRPr>
          </a:p>
          <a:p>
            <a:pPr marL="2230331" indent="-2230331" defTabSz="891135" fontAlgn="auto">
              <a:lnSpc>
                <a:spcPts val="1292"/>
              </a:lnSpc>
              <a:spcBef>
                <a:spcPts val="0"/>
              </a:spcBef>
              <a:spcAft>
                <a:spcPts val="0"/>
              </a:spcAft>
            </a:pPr>
            <a:r>
              <a:rPr lang="ja-JP" altLang="en-US" sz="1108" dirty="0">
                <a:solidFill>
                  <a:prstClr val="black"/>
                </a:solidFill>
                <a:latin typeface="ＭＳ Ｐゴシック"/>
              </a:rPr>
              <a:t> （３）　その他</a:t>
            </a:r>
            <a:endParaRPr lang="en-US" altLang="ja-JP" sz="1108" dirty="0">
              <a:solidFill>
                <a:prstClr val="black"/>
              </a:solidFill>
              <a:latin typeface="ＭＳ Ｐゴシック"/>
            </a:endParaRPr>
          </a:p>
        </p:txBody>
      </p:sp>
      <p:sp>
        <p:nvSpPr>
          <p:cNvPr id="36" name="正方形/長方形 35"/>
          <p:cNvSpPr/>
          <p:nvPr/>
        </p:nvSpPr>
        <p:spPr>
          <a:xfrm>
            <a:off x="107509" y="4625655"/>
            <a:ext cx="8919527" cy="1927385"/>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0331" indent="-2230331" defTabSz="891135" fontAlgn="auto">
              <a:spcBef>
                <a:spcPts val="0"/>
              </a:spcBef>
              <a:spcAft>
                <a:spcPts val="0"/>
              </a:spcAft>
            </a:pPr>
            <a:r>
              <a:rPr lang="en-US" altLang="ja-JP" sz="1292" b="1" dirty="0">
                <a:solidFill>
                  <a:prstClr val="black"/>
                </a:solidFill>
                <a:latin typeface="ＭＳ Ｐゴシック"/>
              </a:rPr>
              <a:t>【</a:t>
            </a:r>
            <a:r>
              <a:rPr lang="ja-JP" altLang="en-US" sz="1292" b="1" dirty="0">
                <a:solidFill>
                  <a:prstClr val="black"/>
                </a:solidFill>
                <a:latin typeface="ＭＳ Ｐゴシック"/>
              </a:rPr>
              <a:t>開催実績</a:t>
            </a:r>
            <a:r>
              <a:rPr lang="en-US" altLang="ja-JP" sz="1292" b="1" dirty="0">
                <a:solidFill>
                  <a:prstClr val="black"/>
                </a:solidFill>
                <a:latin typeface="ＭＳ Ｐゴシック"/>
              </a:rPr>
              <a:t>】</a:t>
            </a:r>
          </a:p>
          <a:p>
            <a:pPr marL="2230331" indent="-2230331" defTabSz="891135" fontAlgn="auto">
              <a:spcBef>
                <a:spcPts val="0"/>
              </a:spcBef>
              <a:spcAft>
                <a:spcPts val="0"/>
              </a:spcAft>
            </a:pPr>
            <a:r>
              <a:rPr lang="ja-JP" altLang="en-US" sz="1292" dirty="0">
                <a:solidFill>
                  <a:prstClr val="black"/>
                </a:solidFill>
                <a:latin typeface="ＭＳ Ｐゴシック" panose="020B0600070205080204" pitchFamily="50" charset="-128"/>
                <a:ea typeface="ＭＳ Ｐゴシック" panose="020B0600070205080204" pitchFamily="50" charset="-128"/>
              </a:rPr>
              <a:t> 　第</a:t>
            </a:r>
            <a:r>
              <a:rPr lang="en-US" altLang="ja-JP" sz="1292" dirty="0">
                <a:solidFill>
                  <a:prstClr val="black"/>
                </a:solidFill>
                <a:latin typeface="ＭＳ Ｐゴシック" panose="020B0600070205080204" pitchFamily="50" charset="-128"/>
                <a:ea typeface="ＭＳ Ｐゴシック" panose="020B0600070205080204" pitchFamily="50" charset="-128"/>
              </a:rPr>
              <a:t>1</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  </a:t>
            </a:r>
            <a:r>
              <a:rPr lang="en-US" altLang="ja-JP" sz="1292" dirty="0">
                <a:solidFill>
                  <a:prstClr val="black"/>
                </a:solidFill>
                <a:latin typeface="ＭＳ Ｐゴシック" panose="020B0600070205080204" pitchFamily="50" charset="-128"/>
                <a:ea typeface="ＭＳ Ｐゴシック" panose="020B0600070205080204" pitchFamily="50" charset="-128"/>
              </a:rPr>
              <a:t>5</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31</a:t>
            </a:r>
            <a:r>
              <a:rPr lang="ja-JP" altLang="en-US" sz="1292" dirty="0">
                <a:solidFill>
                  <a:prstClr val="black"/>
                </a:solidFill>
                <a:latin typeface="ＭＳ Ｐゴシック" panose="020B0600070205080204" pitchFamily="50" charset="-128"/>
                <a:ea typeface="ＭＳ Ｐゴシック" panose="020B0600070205080204" pitchFamily="50" charset="-128"/>
              </a:rPr>
              <a:t>日（水）  第 </a:t>
            </a:r>
            <a:r>
              <a:rPr lang="ja-JP" altLang="en-US" sz="969" dirty="0">
                <a:solidFill>
                  <a:prstClr val="black"/>
                </a:solidFill>
                <a:latin typeface="ＭＳ Ｐゴシック" panose="020B0600070205080204" pitchFamily="50" charset="-128"/>
                <a:ea typeface="ＭＳ Ｐゴシック" panose="020B0600070205080204" pitchFamily="50" charset="-128"/>
              </a:rPr>
              <a:t> </a:t>
            </a:r>
            <a:r>
              <a:rPr lang="en-US" altLang="ja-JP" sz="1292" dirty="0">
                <a:solidFill>
                  <a:prstClr val="black"/>
                </a:solidFill>
                <a:latin typeface="ＭＳ Ｐゴシック" panose="020B0600070205080204" pitchFamily="50" charset="-128"/>
                <a:ea typeface="ＭＳ Ｐゴシック" panose="020B0600070205080204" pitchFamily="50" charset="-128"/>
              </a:rPr>
              <a:t>8</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 </a:t>
            </a:r>
            <a:r>
              <a:rPr lang="ja-JP" altLang="en-US" sz="923" dirty="0">
                <a:solidFill>
                  <a:prstClr val="black"/>
                </a:solidFill>
                <a:latin typeface="ＭＳ Ｐゴシック" panose="020B0600070205080204" pitchFamily="50" charset="-128"/>
                <a:ea typeface="ＭＳ Ｐゴシック" panose="020B0600070205080204" pitchFamily="50" charset="-128"/>
              </a:rPr>
              <a:t> </a:t>
            </a:r>
            <a:r>
              <a:rPr lang="en-US" altLang="ja-JP" sz="1292" dirty="0">
                <a:solidFill>
                  <a:prstClr val="black"/>
                </a:solidFill>
                <a:latin typeface="ＭＳ Ｐゴシック" panose="020B0600070205080204" pitchFamily="50" charset="-128"/>
                <a:ea typeface="ＭＳ Ｐゴシック" panose="020B0600070205080204" pitchFamily="50" charset="-128"/>
              </a:rPr>
              <a:t>9</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 </a:t>
            </a:r>
            <a:r>
              <a:rPr lang="en-US" altLang="ja-JP" sz="969" dirty="0">
                <a:solidFill>
                  <a:prstClr val="black"/>
                </a:solidFill>
                <a:latin typeface="ＭＳ Ｐゴシック" panose="020B0600070205080204" pitchFamily="50" charset="-128"/>
                <a:ea typeface="ＭＳ Ｐゴシック" panose="020B0600070205080204" pitchFamily="50" charset="-128"/>
              </a:rPr>
              <a:t> </a:t>
            </a:r>
            <a:r>
              <a:rPr lang="en-US" altLang="ja-JP" sz="1292" dirty="0">
                <a:solidFill>
                  <a:prstClr val="black"/>
                </a:solidFill>
                <a:latin typeface="ＭＳ Ｐゴシック" panose="020B0600070205080204" pitchFamily="50" charset="-128"/>
                <a:ea typeface="ＭＳ Ｐゴシック" panose="020B0600070205080204" pitchFamily="50" charset="-128"/>
              </a:rPr>
              <a:t>6</a:t>
            </a:r>
            <a:r>
              <a:rPr lang="ja-JP" altLang="en-US" sz="1292" dirty="0">
                <a:solidFill>
                  <a:prstClr val="black"/>
                </a:solidFill>
                <a:latin typeface="ＭＳ Ｐゴシック" panose="020B0600070205080204" pitchFamily="50" charset="-128"/>
                <a:ea typeface="ＭＳ Ｐゴシック" panose="020B0600070205080204" pitchFamily="50" charset="-128"/>
              </a:rPr>
              <a:t>日（水）  第</a:t>
            </a:r>
            <a:r>
              <a:rPr lang="en-US" altLang="ja-JP" sz="1292" dirty="0">
                <a:solidFill>
                  <a:prstClr val="black"/>
                </a:solidFill>
                <a:latin typeface="ＭＳ Ｐゴシック" panose="020B0600070205080204" pitchFamily="50" charset="-128"/>
                <a:ea typeface="ＭＳ Ｐゴシック" panose="020B0600070205080204" pitchFamily="50" charset="-128"/>
              </a:rPr>
              <a:t>15</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a:t>
            </a:r>
            <a:r>
              <a:rPr lang="en-US" altLang="ja-JP" sz="1292" dirty="0">
                <a:solidFill>
                  <a:prstClr val="black"/>
                </a:solidFill>
                <a:latin typeface="ＭＳ Ｐゴシック" panose="020B0600070205080204" pitchFamily="50" charset="-128"/>
                <a:ea typeface="ＭＳ Ｐゴシック" panose="020B0600070205080204" pitchFamily="50" charset="-128"/>
              </a:rPr>
              <a:t>11</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27</a:t>
            </a:r>
            <a:r>
              <a:rPr lang="ja-JP" altLang="en-US" sz="1292" dirty="0">
                <a:solidFill>
                  <a:prstClr val="black"/>
                </a:solidFill>
                <a:latin typeface="ＭＳ Ｐゴシック" panose="020B0600070205080204" pitchFamily="50" charset="-128"/>
                <a:ea typeface="ＭＳ Ｐゴシック" panose="020B0600070205080204" pitchFamily="50" charset="-128"/>
              </a:rPr>
              <a:t>日（月）　　</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2230331" indent="-2230331" defTabSz="891135" fontAlgn="auto">
              <a:spcBef>
                <a:spcPts val="0"/>
              </a:spcBef>
              <a:spcAft>
                <a:spcPts val="0"/>
              </a:spcAft>
            </a:pPr>
            <a:r>
              <a:rPr lang="ja-JP" altLang="en-US" sz="1292" dirty="0">
                <a:solidFill>
                  <a:prstClr val="black"/>
                </a:solidFill>
                <a:latin typeface="ＭＳ Ｐゴシック" panose="020B0600070205080204" pitchFamily="50" charset="-128"/>
                <a:ea typeface="ＭＳ Ｐゴシック" panose="020B0600070205080204" pitchFamily="50" charset="-128"/>
              </a:rPr>
              <a:t>＊第</a:t>
            </a:r>
            <a:r>
              <a:rPr lang="en-US" altLang="ja-JP" sz="1292" dirty="0">
                <a:solidFill>
                  <a:prstClr val="black"/>
                </a:solidFill>
                <a:latin typeface="ＭＳ Ｐゴシック" panose="020B0600070205080204" pitchFamily="50" charset="-128"/>
                <a:ea typeface="ＭＳ Ｐゴシック" panose="020B0600070205080204" pitchFamily="50" charset="-128"/>
              </a:rPr>
              <a:t>2</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  </a:t>
            </a:r>
            <a:r>
              <a:rPr lang="en-US" altLang="ja-JP" sz="1292" dirty="0">
                <a:solidFill>
                  <a:prstClr val="black"/>
                </a:solidFill>
                <a:latin typeface="ＭＳ Ｐゴシック" panose="020B0600070205080204" pitchFamily="50" charset="-128"/>
                <a:ea typeface="ＭＳ Ｐゴシック" panose="020B0600070205080204" pitchFamily="50" charset="-128"/>
              </a:rPr>
              <a:t>6</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日（木）  第 </a:t>
            </a:r>
            <a:r>
              <a:rPr lang="ja-JP" altLang="en-US" sz="1015" dirty="0">
                <a:solidFill>
                  <a:prstClr val="black"/>
                </a:solidFill>
                <a:latin typeface="ＭＳ Ｐゴシック" panose="020B0600070205080204" pitchFamily="50" charset="-128"/>
                <a:ea typeface="ＭＳ Ｐゴシック" panose="020B0600070205080204" pitchFamily="50" charset="-128"/>
              </a:rPr>
              <a:t> </a:t>
            </a:r>
            <a:r>
              <a:rPr lang="en-US" altLang="ja-JP" sz="1292" dirty="0">
                <a:solidFill>
                  <a:prstClr val="black"/>
                </a:solidFill>
                <a:latin typeface="ＭＳ Ｐゴシック" panose="020B0600070205080204" pitchFamily="50" charset="-128"/>
                <a:ea typeface="ＭＳ Ｐゴシック" panose="020B0600070205080204" pitchFamily="50" charset="-128"/>
              </a:rPr>
              <a:t>9</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 </a:t>
            </a:r>
            <a:r>
              <a:rPr lang="ja-JP" altLang="en-US" sz="923" dirty="0">
                <a:solidFill>
                  <a:prstClr val="black"/>
                </a:solidFill>
                <a:latin typeface="ＭＳ Ｐゴシック" panose="020B0600070205080204" pitchFamily="50" charset="-128"/>
                <a:ea typeface="ＭＳ Ｐゴシック" panose="020B0600070205080204" pitchFamily="50" charset="-128"/>
              </a:rPr>
              <a:t> </a:t>
            </a:r>
            <a:r>
              <a:rPr lang="en-US" altLang="ja-JP" sz="1292" dirty="0">
                <a:solidFill>
                  <a:prstClr val="black"/>
                </a:solidFill>
                <a:latin typeface="ＭＳ Ｐゴシック" panose="020B0600070205080204" pitchFamily="50" charset="-128"/>
                <a:ea typeface="ＭＳ Ｐゴシック" panose="020B0600070205080204" pitchFamily="50" charset="-128"/>
              </a:rPr>
              <a:t>9</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13</a:t>
            </a:r>
            <a:r>
              <a:rPr lang="ja-JP" altLang="en-US" sz="1292" dirty="0">
                <a:solidFill>
                  <a:prstClr val="black"/>
                </a:solidFill>
                <a:latin typeface="ＭＳ Ｐゴシック" panose="020B0600070205080204" pitchFamily="50" charset="-128"/>
                <a:ea typeface="ＭＳ Ｐゴシック" panose="020B0600070205080204" pitchFamily="50" charset="-128"/>
              </a:rPr>
              <a:t>日（水）  第</a:t>
            </a:r>
            <a:r>
              <a:rPr lang="en-US" altLang="ja-JP" sz="1292" dirty="0">
                <a:solidFill>
                  <a:prstClr val="black"/>
                </a:solidFill>
                <a:latin typeface="ＭＳ Ｐゴシック" panose="020B0600070205080204" pitchFamily="50" charset="-128"/>
                <a:ea typeface="ＭＳ Ｐゴシック" panose="020B0600070205080204" pitchFamily="50" charset="-128"/>
              </a:rPr>
              <a:t>16</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a:t>
            </a:r>
            <a:r>
              <a:rPr lang="en-US" altLang="ja-JP" sz="1292" dirty="0">
                <a:solidFill>
                  <a:prstClr val="black"/>
                </a:solidFill>
                <a:latin typeface="ＭＳ Ｐゴシック" panose="020B0600070205080204" pitchFamily="50" charset="-128"/>
                <a:ea typeface="ＭＳ Ｐゴシック" panose="020B0600070205080204" pitchFamily="50" charset="-128"/>
              </a:rPr>
              <a:t>12</a:t>
            </a:r>
            <a:r>
              <a:rPr lang="ja-JP" altLang="en-US" sz="1292" dirty="0">
                <a:solidFill>
                  <a:prstClr val="black"/>
                </a:solidFill>
                <a:latin typeface="ＭＳ Ｐゴシック" panose="020B0600070205080204" pitchFamily="50" charset="-128"/>
                <a:ea typeface="ＭＳ Ｐゴシック" panose="020B0600070205080204" pitchFamily="50" charset="-128"/>
              </a:rPr>
              <a:t>月  </a:t>
            </a:r>
            <a:r>
              <a:rPr lang="en-US" altLang="ja-JP" sz="1292" dirty="0">
                <a:solidFill>
                  <a:prstClr val="black"/>
                </a:solidFill>
                <a:latin typeface="ＭＳ Ｐゴシック" panose="020B0600070205080204" pitchFamily="50" charset="-128"/>
                <a:ea typeface="ＭＳ Ｐゴシック" panose="020B0600070205080204" pitchFamily="50" charset="-128"/>
              </a:rPr>
              <a:t>7</a:t>
            </a:r>
            <a:r>
              <a:rPr lang="ja-JP" altLang="en-US" sz="1292" dirty="0">
                <a:solidFill>
                  <a:prstClr val="black"/>
                </a:solidFill>
                <a:latin typeface="ＭＳ Ｐゴシック" panose="020B0600070205080204" pitchFamily="50" charset="-128"/>
                <a:ea typeface="ＭＳ Ｐゴシック" panose="020B0600070205080204" pitchFamily="50" charset="-128"/>
              </a:rPr>
              <a:t>日（木）</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2230331" indent="-2230331" defTabSz="891135" fontAlgn="auto">
              <a:spcBef>
                <a:spcPts val="0"/>
              </a:spcBef>
              <a:spcAft>
                <a:spcPts val="0"/>
              </a:spcAft>
            </a:pPr>
            <a:r>
              <a:rPr lang="ja-JP" altLang="en-US" sz="1292" dirty="0">
                <a:solidFill>
                  <a:prstClr val="black"/>
                </a:solidFill>
                <a:latin typeface="ＭＳ Ｐゴシック" panose="020B0600070205080204" pitchFamily="50" charset="-128"/>
                <a:ea typeface="ＭＳ Ｐゴシック" panose="020B0600070205080204" pitchFamily="50" charset="-128"/>
              </a:rPr>
              <a:t>＊第</a:t>
            </a:r>
            <a:r>
              <a:rPr lang="en-US" altLang="ja-JP" sz="1292" dirty="0">
                <a:solidFill>
                  <a:prstClr val="black"/>
                </a:solidFill>
                <a:latin typeface="ＭＳ Ｐゴシック" panose="020B0600070205080204" pitchFamily="50" charset="-128"/>
                <a:ea typeface="ＭＳ Ｐゴシック" panose="020B0600070205080204" pitchFamily="50" charset="-128"/>
              </a:rPr>
              <a:t>3</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  </a:t>
            </a:r>
            <a:r>
              <a:rPr lang="en-US" altLang="ja-JP" sz="1292" dirty="0">
                <a:solidFill>
                  <a:prstClr val="black"/>
                </a:solidFill>
                <a:latin typeface="ＭＳ Ｐゴシック" panose="020B0600070205080204" pitchFamily="50" charset="-128"/>
                <a:ea typeface="ＭＳ Ｐゴシック" panose="020B0600070205080204" pitchFamily="50" charset="-128"/>
              </a:rPr>
              <a:t>7</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 </a:t>
            </a:r>
            <a:r>
              <a:rPr lang="en-US" altLang="ja-JP" sz="969" dirty="0">
                <a:solidFill>
                  <a:prstClr val="black"/>
                </a:solidFill>
                <a:latin typeface="ＭＳ Ｐゴシック" panose="020B0600070205080204" pitchFamily="50" charset="-128"/>
                <a:ea typeface="ＭＳ Ｐゴシック" panose="020B0600070205080204" pitchFamily="50" charset="-128"/>
              </a:rPr>
              <a:t> </a:t>
            </a:r>
            <a:r>
              <a:rPr lang="en-US" altLang="ja-JP" sz="1292" dirty="0">
                <a:solidFill>
                  <a:prstClr val="black"/>
                </a:solidFill>
                <a:latin typeface="ＭＳ Ｐゴシック" panose="020B0600070205080204" pitchFamily="50" charset="-128"/>
                <a:ea typeface="ＭＳ Ｐゴシック" panose="020B0600070205080204" pitchFamily="50" charset="-128"/>
              </a:rPr>
              <a:t>7</a:t>
            </a:r>
            <a:r>
              <a:rPr lang="ja-JP" altLang="en-US" sz="1292" dirty="0">
                <a:solidFill>
                  <a:prstClr val="black"/>
                </a:solidFill>
                <a:latin typeface="ＭＳ Ｐゴシック" panose="020B0600070205080204" pitchFamily="50" charset="-128"/>
                <a:ea typeface="ＭＳ Ｐゴシック" panose="020B0600070205080204" pitchFamily="50" charset="-128"/>
              </a:rPr>
              <a:t>日（金）  第</a:t>
            </a:r>
            <a:r>
              <a:rPr lang="en-US" altLang="ja-JP" sz="1292" dirty="0">
                <a:solidFill>
                  <a:prstClr val="black"/>
                </a:solidFill>
                <a:latin typeface="ＭＳ Ｐゴシック" panose="020B0600070205080204" pitchFamily="50" charset="-128"/>
                <a:ea typeface="ＭＳ Ｐゴシック" panose="020B0600070205080204" pitchFamily="50" charset="-128"/>
              </a:rPr>
              <a:t>10</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 </a:t>
            </a:r>
            <a:r>
              <a:rPr lang="ja-JP" altLang="en-US" sz="923" dirty="0">
                <a:solidFill>
                  <a:prstClr val="black"/>
                </a:solidFill>
                <a:latin typeface="ＭＳ Ｐゴシック" panose="020B0600070205080204" pitchFamily="50" charset="-128"/>
                <a:ea typeface="ＭＳ Ｐゴシック" panose="020B0600070205080204" pitchFamily="50" charset="-128"/>
              </a:rPr>
              <a:t> </a:t>
            </a:r>
            <a:r>
              <a:rPr lang="en-US" altLang="ja-JP" sz="1292" dirty="0">
                <a:solidFill>
                  <a:prstClr val="black"/>
                </a:solidFill>
                <a:latin typeface="ＭＳ Ｐゴシック" panose="020B0600070205080204" pitchFamily="50" charset="-128"/>
                <a:ea typeface="ＭＳ Ｐゴシック" panose="020B0600070205080204" pitchFamily="50" charset="-128"/>
              </a:rPr>
              <a:t>9</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22</a:t>
            </a:r>
            <a:r>
              <a:rPr lang="ja-JP" altLang="en-US" sz="1292" dirty="0">
                <a:solidFill>
                  <a:prstClr val="black"/>
                </a:solidFill>
                <a:latin typeface="ＭＳ Ｐゴシック" panose="020B0600070205080204" pitchFamily="50" charset="-128"/>
                <a:ea typeface="ＭＳ Ｐゴシック" panose="020B0600070205080204" pitchFamily="50" charset="-128"/>
              </a:rPr>
              <a:t>日（金）   </a:t>
            </a:r>
            <a:r>
              <a:rPr lang="ja-JP" altLang="en-US" sz="1015" dirty="0">
                <a:solidFill>
                  <a:prstClr val="black"/>
                </a:solidFill>
                <a:latin typeface="ＭＳ Ｐゴシック" panose="020B0600070205080204" pitchFamily="50" charset="-128"/>
                <a:ea typeface="ＭＳ Ｐゴシック" panose="020B0600070205080204" pitchFamily="50" charset="-128"/>
              </a:rPr>
              <a:t>平成</a:t>
            </a:r>
            <a:r>
              <a:rPr lang="en-US" altLang="ja-JP" sz="1015" dirty="0">
                <a:solidFill>
                  <a:prstClr val="black"/>
                </a:solidFill>
                <a:latin typeface="ＭＳ Ｐゴシック" panose="020B0600070205080204" pitchFamily="50" charset="-128"/>
                <a:ea typeface="ＭＳ Ｐゴシック" panose="020B0600070205080204" pitchFamily="50" charset="-128"/>
              </a:rPr>
              <a:t>29</a:t>
            </a:r>
            <a:r>
              <a:rPr lang="ja-JP" altLang="en-US" sz="1015" dirty="0">
                <a:solidFill>
                  <a:prstClr val="black"/>
                </a:solidFill>
                <a:latin typeface="ＭＳ Ｐゴシック" panose="020B0600070205080204" pitchFamily="50" charset="-128"/>
                <a:ea typeface="ＭＳ Ｐゴシック" panose="020B0600070205080204" pitchFamily="50" charset="-128"/>
              </a:rPr>
              <a:t>年</a:t>
            </a:r>
            <a:r>
              <a:rPr lang="en-US" altLang="ja-JP" sz="1015" dirty="0">
                <a:solidFill>
                  <a:prstClr val="black"/>
                </a:solidFill>
                <a:latin typeface="ＭＳ Ｐゴシック" panose="020B0600070205080204" pitchFamily="50" charset="-128"/>
                <a:ea typeface="ＭＳ Ｐゴシック" panose="020B0600070205080204" pitchFamily="50" charset="-128"/>
              </a:rPr>
              <a:t>12</a:t>
            </a:r>
            <a:r>
              <a:rPr lang="ja-JP" altLang="en-US" sz="1015" dirty="0">
                <a:solidFill>
                  <a:prstClr val="black"/>
                </a:solidFill>
                <a:latin typeface="ＭＳ Ｐゴシック" panose="020B0600070205080204" pitchFamily="50" charset="-128"/>
                <a:ea typeface="ＭＳ Ｐゴシック" panose="020B0600070205080204" pitchFamily="50" charset="-128"/>
              </a:rPr>
              <a:t>月</a:t>
            </a:r>
            <a:r>
              <a:rPr lang="en-US" altLang="ja-JP" sz="1015" dirty="0">
                <a:solidFill>
                  <a:prstClr val="black"/>
                </a:solidFill>
                <a:latin typeface="ＭＳ Ｐゴシック" panose="020B0600070205080204" pitchFamily="50" charset="-128"/>
                <a:ea typeface="ＭＳ Ｐゴシック" panose="020B0600070205080204" pitchFamily="50" charset="-128"/>
              </a:rPr>
              <a:t>18</a:t>
            </a:r>
            <a:r>
              <a:rPr lang="ja-JP" altLang="en-US" sz="1015" dirty="0">
                <a:solidFill>
                  <a:prstClr val="black"/>
                </a:solidFill>
                <a:latin typeface="ＭＳ Ｐゴシック" panose="020B0600070205080204" pitchFamily="50" charset="-128"/>
                <a:ea typeface="ＭＳ Ｐゴシック" panose="020B0600070205080204" pitchFamily="50" charset="-128"/>
              </a:rPr>
              <a:t>日</a:t>
            </a:r>
            <a:r>
              <a:rPr lang="ja-JP" altLang="en-US" sz="1108" dirty="0">
                <a:solidFill>
                  <a:prstClr val="black"/>
                </a:solidFill>
                <a:latin typeface="ＭＳ Ｐゴシック" panose="020B0600070205080204" pitchFamily="50" charset="-128"/>
                <a:ea typeface="ＭＳ Ｐゴシック" panose="020B0600070205080204" pitchFamily="50" charset="-128"/>
              </a:rPr>
              <a:t>：</a:t>
            </a:r>
            <a:r>
              <a:rPr lang="ja-JP" altLang="en-US" sz="1015" dirty="0">
                <a:solidFill>
                  <a:prstClr val="black"/>
                </a:solidFill>
                <a:latin typeface="ＭＳ Ｐゴシック" panose="020B0600070205080204" pitchFamily="50" charset="-128"/>
                <a:ea typeface="ＭＳ Ｐゴシック" panose="020B0600070205080204" pitchFamily="50" charset="-128"/>
              </a:rPr>
              <a:t>予算編成過程において改定率セット</a:t>
            </a:r>
            <a:endParaRPr lang="en-US" altLang="ja-JP" sz="1108" dirty="0">
              <a:solidFill>
                <a:prstClr val="black"/>
              </a:solidFill>
              <a:latin typeface="ＭＳ Ｐゴシック" panose="020B0600070205080204" pitchFamily="50" charset="-128"/>
              <a:ea typeface="ＭＳ Ｐゴシック" panose="020B0600070205080204" pitchFamily="50" charset="-128"/>
            </a:endParaRPr>
          </a:p>
          <a:p>
            <a:pPr marL="2230331" indent="-2230331" defTabSz="891135" fontAlgn="auto">
              <a:spcBef>
                <a:spcPts val="0"/>
              </a:spcBef>
              <a:spcAft>
                <a:spcPts val="0"/>
              </a:spcAft>
            </a:pPr>
            <a:r>
              <a:rPr lang="ja-JP" altLang="en-US" sz="1292" dirty="0">
                <a:solidFill>
                  <a:prstClr val="black"/>
                </a:solidFill>
                <a:latin typeface="ＭＳ Ｐゴシック" panose="020B0600070205080204" pitchFamily="50" charset="-128"/>
                <a:ea typeface="ＭＳ Ｐゴシック" panose="020B0600070205080204" pitchFamily="50" charset="-128"/>
              </a:rPr>
              <a:t>＊第</a:t>
            </a:r>
            <a:r>
              <a:rPr lang="en-US" altLang="ja-JP" sz="1292" dirty="0">
                <a:solidFill>
                  <a:prstClr val="black"/>
                </a:solidFill>
                <a:latin typeface="ＭＳ Ｐゴシック" panose="020B0600070205080204" pitchFamily="50" charset="-128"/>
                <a:ea typeface="ＭＳ Ｐゴシック" panose="020B0600070205080204" pitchFamily="50" charset="-128"/>
              </a:rPr>
              <a:t>4</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  </a:t>
            </a:r>
            <a:r>
              <a:rPr lang="en-US" altLang="ja-JP" sz="1292" dirty="0">
                <a:solidFill>
                  <a:prstClr val="black"/>
                </a:solidFill>
                <a:latin typeface="ＭＳ Ｐゴシック" panose="020B0600070205080204" pitchFamily="50" charset="-128"/>
                <a:ea typeface="ＭＳ Ｐゴシック" panose="020B0600070205080204" pitchFamily="50" charset="-128"/>
              </a:rPr>
              <a:t>7</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13</a:t>
            </a:r>
            <a:r>
              <a:rPr lang="ja-JP" altLang="en-US" sz="1292" dirty="0">
                <a:solidFill>
                  <a:prstClr val="black"/>
                </a:solidFill>
                <a:latin typeface="ＭＳ Ｐゴシック" panose="020B0600070205080204" pitchFamily="50" charset="-128"/>
                <a:ea typeface="ＭＳ Ｐゴシック" panose="020B0600070205080204" pitchFamily="50" charset="-128"/>
              </a:rPr>
              <a:t>日（木）  第</a:t>
            </a:r>
            <a:r>
              <a:rPr lang="en-US" altLang="ja-JP" sz="1292" dirty="0">
                <a:solidFill>
                  <a:prstClr val="black"/>
                </a:solidFill>
                <a:latin typeface="ＭＳ Ｐゴシック" panose="020B0600070205080204" pitchFamily="50" charset="-128"/>
                <a:ea typeface="ＭＳ Ｐゴシック" panose="020B0600070205080204" pitchFamily="50" charset="-128"/>
              </a:rPr>
              <a:t>11</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a:t>
            </a:r>
            <a:r>
              <a:rPr lang="en-US" altLang="ja-JP" sz="1292" dirty="0">
                <a:solidFill>
                  <a:prstClr val="black"/>
                </a:solidFill>
                <a:latin typeface="ＭＳ Ｐゴシック" panose="020B0600070205080204" pitchFamily="50" charset="-128"/>
                <a:ea typeface="ＭＳ Ｐゴシック" panose="020B0600070205080204" pitchFamily="50" charset="-128"/>
              </a:rPr>
              <a:t>10</a:t>
            </a:r>
            <a:r>
              <a:rPr lang="ja-JP" altLang="en-US" sz="1292" dirty="0">
                <a:solidFill>
                  <a:prstClr val="black"/>
                </a:solidFill>
                <a:latin typeface="ＭＳ Ｐゴシック" panose="020B0600070205080204" pitchFamily="50" charset="-128"/>
                <a:ea typeface="ＭＳ Ｐゴシック" panose="020B0600070205080204" pitchFamily="50" charset="-128"/>
              </a:rPr>
              <a:t>月 </a:t>
            </a:r>
            <a:r>
              <a:rPr lang="en-US" altLang="ja-JP" sz="1292" dirty="0">
                <a:solidFill>
                  <a:prstClr val="black"/>
                </a:solidFill>
                <a:latin typeface="ＭＳ Ｐゴシック" panose="020B0600070205080204" pitchFamily="50" charset="-128"/>
                <a:ea typeface="ＭＳ Ｐゴシック" panose="020B0600070205080204" pitchFamily="50" charset="-128"/>
              </a:rPr>
              <a:t> 6</a:t>
            </a:r>
            <a:r>
              <a:rPr lang="ja-JP" altLang="en-US" sz="1292" dirty="0">
                <a:solidFill>
                  <a:prstClr val="black"/>
                </a:solidFill>
                <a:latin typeface="ＭＳ Ｐゴシック" panose="020B0600070205080204" pitchFamily="50" charset="-128"/>
                <a:ea typeface="ＭＳ Ｐゴシック" panose="020B0600070205080204" pitchFamily="50" charset="-128"/>
              </a:rPr>
              <a:t>日（金）  第</a:t>
            </a:r>
            <a:r>
              <a:rPr lang="en-US" altLang="ja-JP" sz="1292" dirty="0">
                <a:solidFill>
                  <a:prstClr val="black"/>
                </a:solidFill>
                <a:latin typeface="ＭＳ Ｐゴシック" panose="020B0600070205080204" pitchFamily="50" charset="-128"/>
                <a:ea typeface="ＭＳ Ｐゴシック" panose="020B0600070205080204" pitchFamily="50" charset="-128"/>
              </a:rPr>
              <a:t>17</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30</a:t>
            </a:r>
            <a:r>
              <a:rPr lang="ja-JP" altLang="en-US" sz="1292" dirty="0">
                <a:solidFill>
                  <a:prstClr val="black"/>
                </a:solidFill>
                <a:latin typeface="ＭＳ Ｐゴシック" panose="020B0600070205080204" pitchFamily="50" charset="-128"/>
                <a:ea typeface="ＭＳ Ｐゴシック" panose="020B0600070205080204" pitchFamily="50" charset="-128"/>
              </a:rPr>
              <a:t>年  </a:t>
            </a:r>
            <a:r>
              <a:rPr lang="en-US" altLang="ja-JP" sz="1292" dirty="0">
                <a:solidFill>
                  <a:prstClr val="black"/>
                </a:solidFill>
                <a:latin typeface="ＭＳ Ｐゴシック" panose="020B0600070205080204" pitchFamily="50" charset="-128"/>
                <a:ea typeface="ＭＳ Ｐゴシック" panose="020B0600070205080204" pitchFamily="50" charset="-128"/>
              </a:rPr>
              <a:t>2</a:t>
            </a:r>
            <a:r>
              <a:rPr lang="ja-JP" altLang="en-US" sz="1292" dirty="0">
                <a:solidFill>
                  <a:prstClr val="black"/>
                </a:solidFill>
                <a:latin typeface="ＭＳ Ｐゴシック" panose="020B0600070205080204" pitchFamily="50" charset="-128"/>
                <a:ea typeface="ＭＳ Ｐゴシック" panose="020B0600070205080204" pitchFamily="50" charset="-128"/>
              </a:rPr>
              <a:t>月  </a:t>
            </a:r>
            <a:r>
              <a:rPr lang="en-US" altLang="ja-JP" sz="1292" dirty="0">
                <a:solidFill>
                  <a:prstClr val="black"/>
                </a:solidFill>
                <a:latin typeface="ＭＳ Ｐゴシック" panose="020B0600070205080204" pitchFamily="50" charset="-128"/>
                <a:ea typeface="ＭＳ Ｐゴシック" panose="020B0600070205080204" pitchFamily="50" charset="-128"/>
              </a:rPr>
              <a:t>5</a:t>
            </a:r>
            <a:r>
              <a:rPr lang="ja-JP" altLang="en-US" sz="1292" dirty="0">
                <a:solidFill>
                  <a:prstClr val="black"/>
                </a:solidFill>
                <a:latin typeface="ＭＳ Ｐゴシック" panose="020B0600070205080204" pitchFamily="50" charset="-128"/>
                <a:ea typeface="ＭＳ Ｐゴシック" panose="020B0600070205080204" pitchFamily="50" charset="-128"/>
              </a:rPr>
              <a:t>日（月）</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2230331" indent="-2230331" defTabSz="891135" fontAlgn="auto">
              <a:spcBef>
                <a:spcPts val="0"/>
              </a:spcBef>
              <a:spcAft>
                <a:spcPts val="0"/>
              </a:spcAft>
            </a:pPr>
            <a:r>
              <a:rPr lang="ja-JP" altLang="en-US" sz="1292" dirty="0">
                <a:solidFill>
                  <a:prstClr val="black"/>
                </a:solidFill>
                <a:latin typeface="ＭＳ Ｐゴシック" panose="020B0600070205080204" pitchFamily="50" charset="-128"/>
                <a:ea typeface="ＭＳ Ｐゴシック" panose="020B0600070205080204" pitchFamily="50" charset="-128"/>
              </a:rPr>
              <a:t>＊第</a:t>
            </a:r>
            <a:r>
              <a:rPr lang="en-US" altLang="ja-JP" sz="1292" dirty="0">
                <a:solidFill>
                  <a:prstClr val="black"/>
                </a:solidFill>
                <a:latin typeface="ＭＳ Ｐゴシック" panose="020B0600070205080204" pitchFamily="50" charset="-128"/>
                <a:ea typeface="ＭＳ Ｐゴシック" panose="020B0600070205080204" pitchFamily="50" charset="-128"/>
              </a:rPr>
              <a:t>5</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  </a:t>
            </a:r>
            <a:r>
              <a:rPr lang="en-US" altLang="ja-JP" sz="1292" dirty="0">
                <a:solidFill>
                  <a:prstClr val="black"/>
                </a:solidFill>
                <a:latin typeface="ＭＳ Ｐゴシック" panose="020B0600070205080204" pitchFamily="50" charset="-128"/>
                <a:ea typeface="ＭＳ Ｐゴシック" panose="020B0600070205080204" pitchFamily="50" charset="-128"/>
              </a:rPr>
              <a:t>7</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21</a:t>
            </a:r>
            <a:r>
              <a:rPr lang="ja-JP" altLang="en-US" sz="1292" dirty="0">
                <a:solidFill>
                  <a:prstClr val="black"/>
                </a:solidFill>
                <a:latin typeface="ＭＳ Ｐゴシック" panose="020B0600070205080204" pitchFamily="50" charset="-128"/>
                <a:ea typeface="ＭＳ Ｐゴシック" panose="020B0600070205080204" pitchFamily="50" charset="-128"/>
              </a:rPr>
              <a:t>日（金）  第</a:t>
            </a:r>
            <a:r>
              <a:rPr lang="en-US" altLang="ja-JP" sz="1292" dirty="0">
                <a:solidFill>
                  <a:prstClr val="black"/>
                </a:solidFill>
                <a:latin typeface="ＭＳ Ｐゴシック" panose="020B0600070205080204" pitchFamily="50" charset="-128"/>
                <a:ea typeface="ＭＳ Ｐゴシック" panose="020B0600070205080204" pitchFamily="50" charset="-128"/>
              </a:rPr>
              <a:t>12</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a:t>
            </a:r>
            <a:r>
              <a:rPr lang="en-US" altLang="ja-JP" sz="1292" dirty="0">
                <a:solidFill>
                  <a:prstClr val="black"/>
                </a:solidFill>
                <a:latin typeface="ＭＳ Ｐゴシック" panose="020B0600070205080204" pitchFamily="50" charset="-128"/>
                <a:ea typeface="ＭＳ Ｐゴシック" panose="020B0600070205080204" pitchFamily="50" charset="-128"/>
              </a:rPr>
              <a:t>10</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18</a:t>
            </a:r>
            <a:r>
              <a:rPr lang="ja-JP" altLang="en-US" sz="1292" dirty="0">
                <a:solidFill>
                  <a:prstClr val="black"/>
                </a:solidFill>
                <a:latin typeface="ＭＳ Ｐゴシック" panose="020B0600070205080204" pitchFamily="50" charset="-128"/>
                <a:ea typeface="ＭＳ Ｐゴシック" panose="020B0600070205080204" pitchFamily="50" charset="-128"/>
              </a:rPr>
              <a:t>日（水） </a:t>
            </a:r>
            <a:r>
              <a:rPr lang="ja-JP" altLang="en-US" sz="738" dirty="0">
                <a:solidFill>
                  <a:prstClr val="black"/>
                </a:solidFill>
                <a:latin typeface="ＭＳ Ｐゴシック" panose="020B0600070205080204" pitchFamily="50" charset="-128"/>
                <a:ea typeface="ＭＳ Ｐゴシック" panose="020B0600070205080204" pitchFamily="50" charset="-128"/>
              </a:rPr>
              <a:t>   </a:t>
            </a:r>
            <a:r>
              <a:rPr lang="ja-JP" altLang="en-US" sz="1292" dirty="0">
                <a:solidFill>
                  <a:prstClr val="black"/>
                </a:solidFill>
                <a:latin typeface="ＭＳ Ｐゴシック" panose="020B0600070205080204" pitchFamily="50" charset="-128"/>
                <a:ea typeface="ＭＳ Ｐゴシック" panose="020B0600070205080204" pitchFamily="50" charset="-128"/>
              </a:rPr>
              <a:t>平成</a:t>
            </a:r>
            <a:r>
              <a:rPr lang="en-US" altLang="ja-JP" sz="1292" dirty="0">
                <a:solidFill>
                  <a:prstClr val="black"/>
                </a:solidFill>
                <a:latin typeface="ＭＳ Ｐゴシック" panose="020B0600070205080204" pitchFamily="50" charset="-128"/>
                <a:ea typeface="ＭＳ Ｐゴシック" panose="020B0600070205080204" pitchFamily="50" charset="-128"/>
              </a:rPr>
              <a:t>30</a:t>
            </a:r>
            <a:r>
              <a:rPr lang="ja-JP" altLang="en-US" sz="1292" dirty="0">
                <a:solidFill>
                  <a:prstClr val="black"/>
                </a:solidFill>
                <a:latin typeface="ＭＳ Ｐゴシック" panose="020B0600070205080204" pitchFamily="50" charset="-128"/>
                <a:ea typeface="ＭＳ Ｐゴシック" panose="020B0600070205080204" pitchFamily="50" charset="-128"/>
              </a:rPr>
              <a:t>年</a:t>
            </a:r>
            <a:r>
              <a:rPr lang="en-US" altLang="ja-JP" sz="1292" dirty="0">
                <a:solidFill>
                  <a:prstClr val="black"/>
                </a:solidFill>
                <a:latin typeface="ＭＳ Ｐゴシック" panose="020B0600070205080204" pitchFamily="50" charset="-128"/>
                <a:ea typeface="ＭＳ Ｐゴシック" panose="020B0600070205080204" pitchFamily="50" charset="-128"/>
              </a:rPr>
              <a:t>  2</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  5</a:t>
            </a:r>
            <a:r>
              <a:rPr lang="ja-JP" altLang="en-US" sz="1292" dirty="0">
                <a:solidFill>
                  <a:prstClr val="black"/>
                </a:solidFill>
                <a:latin typeface="ＭＳ Ｐゴシック" panose="020B0600070205080204" pitchFamily="50" charset="-128"/>
                <a:ea typeface="ＭＳ Ｐゴシック" panose="020B0600070205080204" pitchFamily="50" charset="-128"/>
              </a:rPr>
              <a:t>日：改定の概要とりまとめ</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2230331" indent="-2230331" defTabSz="891135" fontAlgn="auto">
              <a:spcBef>
                <a:spcPts val="0"/>
              </a:spcBef>
              <a:spcAft>
                <a:spcPts val="0"/>
              </a:spcAft>
            </a:pPr>
            <a:r>
              <a:rPr lang="ja-JP" altLang="en-US" sz="1292" dirty="0">
                <a:solidFill>
                  <a:prstClr val="black"/>
                </a:solidFill>
                <a:latin typeface="ＭＳ Ｐゴシック" panose="020B0600070205080204" pitchFamily="50" charset="-128"/>
                <a:ea typeface="ＭＳ Ｐゴシック" panose="020B0600070205080204" pitchFamily="50" charset="-128"/>
              </a:rPr>
              <a:t>＊第</a:t>
            </a:r>
            <a:r>
              <a:rPr lang="en-US" altLang="ja-JP" sz="1292" dirty="0">
                <a:solidFill>
                  <a:prstClr val="black"/>
                </a:solidFill>
                <a:latin typeface="ＭＳ Ｐゴシック" panose="020B0600070205080204" pitchFamily="50" charset="-128"/>
                <a:ea typeface="ＭＳ Ｐゴシック" panose="020B0600070205080204" pitchFamily="50" charset="-128"/>
              </a:rPr>
              <a:t>6</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  </a:t>
            </a:r>
            <a:r>
              <a:rPr lang="en-US" altLang="ja-JP" sz="1292" dirty="0">
                <a:solidFill>
                  <a:prstClr val="black"/>
                </a:solidFill>
                <a:latin typeface="ＭＳ Ｐゴシック" panose="020B0600070205080204" pitchFamily="50" charset="-128"/>
                <a:ea typeface="ＭＳ Ｐゴシック" panose="020B0600070205080204" pitchFamily="50" charset="-128"/>
              </a:rPr>
              <a:t>7</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31</a:t>
            </a:r>
            <a:r>
              <a:rPr lang="ja-JP" altLang="en-US" sz="1292" dirty="0">
                <a:solidFill>
                  <a:prstClr val="black"/>
                </a:solidFill>
                <a:latin typeface="ＭＳ Ｐゴシック" panose="020B0600070205080204" pitchFamily="50" charset="-128"/>
                <a:ea typeface="ＭＳ Ｐゴシック" panose="020B0600070205080204" pitchFamily="50" charset="-128"/>
              </a:rPr>
              <a:t>日（月）  第</a:t>
            </a:r>
            <a:r>
              <a:rPr lang="en-US" altLang="ja-JP" sz="1292" dirty="0">
                <a:solidFill>
                  <a:prstClr val="black"/>
                </a:solidFill>
                <a:latin typeface="ＭＳ Ｐゴシック" panose="020B0600070205080204" pitchFamily="50" charset="-128"/>
                <a:ea typeface="ＭＳ Ｐゴシック" panose="020B0600070205080204" pitchFamily="50" charset="-128"/>
              </a:rPr>
              <a:t>13</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a:t>
            </a:r>
            <a:r>
              <a:rPr lang="en-US" altLang="ja-JP" sz="1292" dirty="0">
                <a:solidFill>
                  <a:prstClr val="black"/>
                </a:solidFill>
                <a:latin typeface="ＭＳ Ｐゴシック" panose="020B0600070205080204" pitchFamily="50" charset="-128"/>
                <a:ea typeface="ＭＳ Ｐゴシック" panose="020B0600070205080204" pitchFamily="50" charset="-128"/>
              </a:rPr>
              <a:t>10</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31</a:t>
            </a:r>
            <a:r>
              <a:rPr lang="ja-JP" altLang="en-US" sz="1292" dirty="0">
                <a:solidFill>
                  <a:prstClr val="black"/>
                </a:solidFill>
                <a:latin typeface="ＭＳ Ｐゴシック" panose="020B0600070205080204" pitchFamily="50" charset="-128"/>
                <a:ea typeface="ＭＳ Ｐゴシック" panose="020B0600070205080204" pitchFamily="50" charset="-128"/>
              </a:rPr>
              <a:t>日（火）</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2230331" indent="-2230331" defTabSz="891135" fontAlgn="auto">
              <a:spcBef>
                <a:spcPts val="0"/>
              </a:spcBef>
              <a:spcAft>
                <a:spcPts val="0"/>
              </a:spcAft>
            </a:pPr>
            <a:r>
              <a:rPr lang="ja-JP" altLang="en-US" sz="1292" dirty="0">
                <a:solidFill>
                  <a:prstClr val="black"/>
                </a:solidFill>
                <a:latin typeface="ＭＳ Ｐゴシック" panose="020B0600070205080204" pitchFamily="50" charset="-128"/>
                <a:ea typeface="ＭＳ Ｐゴシック" panose="020B0600070205080204" pitchFamily="50" charset="-128"/>
              </a:rPr>
              <a:t>　 第</a:t>
            </a:r>
            <a:r>
              <a:rPr lang="en-US" altLang="ja-JP" sz="1292" dirty="0">
                <a:solidFill>
                  <a:prstClr val="black"/>
                </a:solidFill>
                <a:latin typeface="ＭＳ Ｐゴシック" panose="020B0600070205080204" pitchFamily="50" charset="-128"/>
                <a:ea typeface="ＭＳ Ｐゴシック" panose="020B0600070205080204" pitchFamily="50" charset="-128"/>
              </a:rPr>
              <a:t>7</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  </a:t>
            </a:r>
            <a:r>
              <a:rPr lang="en-US" altLang="ja-JP" sz="1292" dirty="0">
                <a:solidFill>
                  <a:prstClr val="black"/>
                </a:solidFill>
                <a:latin typeface="ＭＳ Ｐゴシック" panose="020B0600070205080204" pitchFamily="50" charset="-128"/>
                <a:ea typeface="ＭＳ Ｐゴシック" panose="020B0600070205080204" pitchFamily="50" charset="-128"/>
              </a:rPr>
              <a:t>8</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25</a:t>
            </a:r>
            <a:r>
              <a:rPr lang="ja-JP" altLang="en-US" sz="1292" dirty="0">
                <a:solidFill>
                  <a:prstClr val="black"/>
                </a:solidFill>
                <a:latin typeface="ＭＳ Ｐゴシック" panose="020B0600070205080204" pitchFamily="50" charset="-128"/>
                <a:ea typeface="ＭＳ Ｐゴシック" panose="020B0600070205080204" pitchFamily="50" charset="-128"/>
              </a:rPr>
              <a:t>日（金）  第</a:t>
            </a:r>
            <a:r>
              <a:rPr lang="en-US" altLang="ja-JP" sz="1292" dirty="0">
                <a:solidFill>
                  <a:prstClr val="black"/>
                </a:solidFill>
                <a:latin typeface="ＭＳ Ｐゴシック" panose="020B0600070205080204" pitchFamily="50" charset="-128"/>
                <a:ea typeface="ＭＳ Ｐゴシック" panose="020B0600070205080204" pitchFamily="50" charset="-128"/>
              </a:rPr>
              <a:t>14</a:t>
            </a:r>
            <a:r>
              <a:rPr lang="ja-JP" altLang="en-US" sz="1292" dirty="0">
                <a:solidFill>
                  <a:prstClr val="black"/>
                </a:solidFill>
                <a:latin typeface="ＭＳ Ｐゴシック" panose="020B0600070205080204" pitchFamily="50" charset="-128"/>
                <a:ea typeface="ＭＳ Ｐゴシック" panose="020B0600070205080204" pitchFamily="50" charset="-128"/>
              </a:rPr>
              <a:t>回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a:t>
            </a:r>
            <a:r>
              <a:rPr lang="en-US" altLang="ja-JP" sz="1292" dirty="0">
                <a:solidFill>
                  <a:prstClr val="black"/>
                </a:solidFill>
                <a:latin typeface="ＭＳ Ｐゴシック" panose="020B0600070205080204" pitchFamily="50" charset="-128"/>
                <a:ea typeface="ＭＳ Ｐゴシック" panose="020B0600070205080204" pitchFamily="50" charset="-128"/>
              </a:rPr>
              <a:t>11</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10</a:t>
            </a:r>
            <a:r>
              <a:rPr lang="ja-JP" altLang="en-US" sz="1292" dirty="0">
                <a:solidFill>
                  <a:prstClr val="black"/>
                </a:solidFill>
                <a:latin typeface="ＭＳ Ｐゴシック" panose="020B0600070205080204" pitchFamily="50" charset="-128"/>
                <a:ea typeface="ＭＳ Ｐゴシック" panose="020B0600070205080204" pitchFamily="50" charset="-128"/>
              </a:rPr>
              <a:t>日（金）</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2230331" indent="-2230331" defTabSz="891135" fontAlgn="auto">
              <a:lnSpc>
                <a:spcPts val="369"/>
              </a:lnSpc>
              <a:spcBef>
                <a:spcPts val="0"/>
              </a:spcBef>
              <a:spcAft>
                <a:spcPts val="0"/>
              </a:spcAft>
            </a:pPr>
            <a:endParaRPr lang="en-US" altLang="ja-JP" sz="1108" dirty="0">
              <a:solidFill>
                <a:prstClr val="black"/>
              </a:solidFill>
              <a:latin typeface="ＭＳ Ｐゴシック"/>
            </a:endParaRPr>
          </a:p>
          <a:p>
            <a:pPr marL="2230331" indent="-2230331" defTabSz="891135" fontAlgn="auto">
              <a:spcBef>
                <a:spcPts val="0"/>
              </a:spcBef>
              <a:spcAft>
                <a:spcPts val="0"/>
              </a:spcAft>
            </a:pPr>
            <a:r>
              <a:rPr lang="ja-JP" altLang="en-US" sz="462" dirty="0">
                <a:solidFill>
                  <a:prstClr val="black"/>
                </a:solidFill>
                <a:latin typeface="ＭＳ Ｐゴシック"/>
              </a:rPr>
              <a:t> </a:t>
            </a:r>
            <a:r>
              <a:rPr lang="ja-JP" altLang="en-US" sz="1015" dirty="0">
                <a:solidFill>
                  <a:prstClr val="black"/>
                </a:solidFill>
                <a:latin typeface="ＭＳ Ｐゴシック"/>
              </a:rPr>
              <a:t>＊関係団体ヒアリング</a:t>
            </a:r>
            <a:r>
              <a:rPr lang="ja-JP" altLang="en-US" sz="1292" dirty="0">
                <a:solidFill>
                  <a:prstClr val="black"/>
                </a:solidFill>
                <a:latin typeface="ＭＳ Ｐゴシック"/>
              </a:rPr>
              <a:t>　　　　　　 　　　</a:t>
            </a:r>
            <a:endParaRPr lang="ja-JP" altLang="en-US" sz="1108" dirty="0">
              <a:solidFill>
                <a:prstClr val="black"/>
              </a:solidFill>
              <a:latin typeface="ＭＳ Ｐゴシック"/>
            </a:endParaRPr>
          </a:p>
        </p:txBody>
      </p:sp>
      <p:sp>
        <p:nvSpPr>
          <p:cNvPr id="14" name="正方形/長方形 13"/>
          <p:cNvSpPr/>
          <p:nvPr/>
        </p:nvSpPr>
        <p:spPr>
          <a:xfrm>
            <a:off x="152806" y="1951839"/>
            <a:ext cx="360040" cy="1189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auto">
              <a:spcBef>
                <a:spcPts val="0"/>
              </a:spcBef>
              <a:spcAft>
                <a:spcPts val="0"/>
              </a:spcAft>
            </a:pPr>
            <a:r>
              <a:rPr lang="ja-JP" altLang="en-US" sz="1477" b="1" dirty="0">
                <a:solidFill>
                  <a:prstClr val="black"/>
                </a:solidFill>
              </a:rPr>
              <a:t>厚生労働省</a:t>
            </a:r>
          </a:p>
        </p:txBody>
      </p:sp>
      <p:sp>
        <p:nvSpPr>
          <p:cNvPr id="2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86600" y="6553040"/>
            <a:ext cx="2057400" cy="365125"/>
          </a:xfrm>
        </p:spPr>
        <p:txBody>
          <a:bodyPr/>
          <a:lstStyle/>
          <a:p>
            <a:pPr>
              <a:defRPr/>
            </a:pPr>
            <a:fld id="{804D6B79-3AEB-42FE-A736-A41F7AEA0445}" type="slidenum">
              <a:rPr lang="en-US" altLang="ja-JP" smtClean="0"/>
              <a:pPr>
                <a:defRPr/>
              </a:pPr>
              <a:t>61</a:t>
            </a:fld>
            <a:endParaRPr lang="en-US" altLang="ja-JP" dirty="0"/>
          </a:p>
        </p:txBody>
      </p:sp>
    </p:spTree>
    <p:extLst>
      <p:ext uri="{BB962C8B-B14F-4D97-AF65-F5344CB8AC3E}">
        <p14:creationId xmlns:p14="http://schemas.microsoft.com/office/powerpoint/2010/main" val="4805016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63770"/>
            <a:ext cx="9144000" cy="373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dirty="0">
                <a:solidFill>
                  <a:prstClr val="black"/>
                </a:solidFill>
                <a:latin typeface="ＭＳ Ｐゴシック"/>
              </a:rPr>
              <a:t>平成</a:t>
            </a:r>
            <a:r>
              <a:rPr lang="en-US" altLang="ja-JP" dirty="0">
                <a:solidFill>
                  <a:prstClr val="black"/>
                </a:solidFill>
                <a:latin typeface="ＭＳ Ｐゴシック"/>
              </a:rPr>
              <a:t>29</a:t>
            </a:r>
            <a:r>
              <a:rPr lang="ja-JP" altLang="en-US" dirty="0">
                <a:solidFill>
                  <a:prstClr val="black"/>
                </a:solidFill>
                <a:latin typeface="ＭＳ Ｐゴシック"/>
              </a:rPr>
              <a:t>年障害福祉サービス等経営実態調査結果について</a:t>
            </a:r>
          </a:p>
        </p:txBody>
      </p:sp>
      <p:grpSp>
        <p:nvGrpSpPr>
          <p:cNvPr id="5" name="グループ化 10"/>
          <p:cNvGrpSpPr>
            <a:grpSpLocks/>
          </p:cNvGrpSpPr>
          <p:nvPr/>
        </p:nvGrpSpPr>
        <p:grpSpPr bwMode="auto">
          <a:xfrm>
            <a:off x="16" y="585073"/>
            <a:ext cx="9093110" cy="65943"/>
            <a:chOff x="0" y="188640"/>
            <a:chExt cx="9144000" cy="72008"/>
          </a:xfrm>
        </p:grpSpPr>
        <p:cxnSp>
          <p:nvCxnSpPr>
            <p:cNvPr id="6" name="直線コネクタ 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graphicFrame>
        <p:nvGraphicFramePr>
          <p:cNvPr id="9" name="表 8"/>
          <p:cNvGraphicFramePr>
            <a:graphicFrameLocks noGrp="1"/>
          </p:cNvGraphicFramePr>
          <p:nvPr>
            <p:extLst/>
          </p:nvPr>
        </p:nvGraphicFramePr>
        <p:xfrm>
          <a:off x="51279" y="864906"/>
          <a:ext cx="9049996" cy="4852233"/>
        </p:xfrm>
        <a:graphic>
          <a:graphicData uri="http://schemas.openxmlformats.org/drawingml/2006/table">
            <a:tbl>
              <a:tblPr/>
              <a:tblGrid>
                <a:gridCol w="2197856">
                  <a:extLst>
                    <a:ext uri="{9D8B030D-6E8A-4147-A177-3AD203B41FA5}">
                      <a16:colId xmlns:a16="http://schemas.microsoft.com/office/drawing/2014/main" val="20000"/>
                    </a:ext>
                  </a:extLst>
                </a:gridCol>
                <a:gridCol w="775714">
                  <a:extLst>
                    <a:ext uri="{9D8B030D-6E8A-4147-A177-3AD203B41FA5}">
                      <a16:colId xmlns:a16="http://schemas.microsoft.com/office/drawing/2014/main" val="20001"/>
                    </a:ext>
                  </a:extLst>
                </a:gridCol>
                <a:gridCol w="775714">
                  <a:extLst>
                    <a:ext uri="{9D8B030D-6E8A-4147-A177-3AD203B41FA5}">
                      <a16:colId xmlns:a16="http://schemas.microsoft.com/office/drawing/2014/main" val="20002"/>
                    </a:ext>
                  </a:extLst>
                </a:gridCol>
                <a:gridCol w="775714">
                  <a:extLst>
                    <a:ext uri="{9D8B030D-6E8A-4147-A177-3AD203B41FA5}">
                      <a16:colId xmlns:a16="http://schemas.microsoft.com/office/drawing/2014/main" val="20003"/>
                    </a:ext>
                  </a:extLst>
                </a:gridCol>
                <a:gridCol w="2197856">
                  <a:extLst>
                    <a:ext uri="{9D8B030D-6E8A-4147-A177-3AD203B41FA5}">
                      <a16:colId xmlns:a16="http://schemas.microsoft.com/office/drawing/2014/main" val="20004"/>
                    </a:ext>
                  </a:extLst>
                </a:gridCol>
                <a:gridCol w="775714">
                  <a:extLst>
                    <a:ext uri="{9D8B030D-6E8A-4147-A177-3AD203B41FA5}">
                      <a16:colId xmlns:a16="http://schemas.microsoft.com/office/drawing/2014/main" val="20005"/>
                    </a:ext>
                  </a:extLst>
                </a:gridCol>
                <a:gridCol w="775714">
                  <a:extLst>
                    <a:ext uri="{9D8B030D-6E8A-4147-A177-3AD203B41FA5}">
                      <a16:colId xmlns:a16="http://schemas.microsoft.com/office/drawing/2014/main" val="20006"/>
                    </a:ext>
                  </a:extLst>
                </a:gridCol>
                <a:gridCol w="775714">
                  <a:extLst>
                    <a:ext uri="{9D8B030D-6E8A-4147-A177-3AD203B41FA5}">
                      <a16:colId xmlns:a16="http://schemas.microsoft.com/office/drawing/2014/main" val="20007"/>
                    </a:ext>
                  </a:extLst>
                </a:gridCol>
              </a:tblGrid>
              <a:tr h="171821">
                <a:tc rowSpan="2">
                  <a:txBody>
                    <a:bodyPr/>
                    <a:lstStyle/>
                    <a:p>
                      <a:pPr algn="ctr" fontAlgn="ctr"/>
                      <a:r>
                        <a:rPr lang="ja-JP" altLang="en-US" sz="1000" b="1" i="0" u="none" strike="noStrike" dirty="0">
                          <a:solidFill>
                            <a:srgbClr val="000000"/>
                          </a:solidFill>
                          <a:effectLst/>
                          <a:latin typeface="ＭＳ Ｐゴシック"/>
                        </a:rPr>
                        <a:t>サービスの種類</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1" i="0" u="none" strike="noStrike">
                          <a:solidFill>
                            <a:srgbClr val="000000"/>
                          </a:solidFill>
                          <a:effectLst/>
                          <a:latin typeface="ＭＳ Ｐゴシック"/>
                        </a:rPr>
                        <a:t>H26</a:t>
                      </a:r>
                      <a:r>
                        <a:rPr lang="ja-JP" altLang="en-US" sz="800" b="1" i="0" u="none" strike="noStrike">
                          <a:solidFill>
                            <a:srgbClr val="000000"/>
                          </a:solidFill>
                          <a:effectLst/>
                          <a:latin typeface="ＭＳ Ｐゴシック"/>
                        </a:rPr>
                        <a:t>実調</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1" i="0" u="none" strike="noStrike">
                          <a:solidFill>
                            <a:srgbClr val="000000"/>
                          </a:solidFill>
                          <a:effectLst/>
                          <a:latin typeface="ＭＳ Ｐゴシック"/>
                        </a:rPr>
                        <a:t>H29</a:t>
                      </a:r>
                      <a:r>
                        <a:rPr lang="ja-JP" altLang="en-US" sz="800" b="1" i="0" u="none" strike="noStrike">
                          <a:solidFill>
                            <a:srgbClr val="000000"/>
                          </a:solidFill>
                          <a:effectLst/>
                          <a:latin typeface="ＭＳ Ｐゴシック"/>
                        </a:rPr>
                        <a:t>実調</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DE9D9"/>
                    </a:solidFill>
                  </a:tcPr>
                </a:tc>
                <a:tc rowSpan="2">
                  <a:txBody>
                    <a:bodyPr/>
                    <a:lstStyle/>
                    <a:p>
                      <a:pPr algn="ctr" fontAlgn="ctr"/>
                      <a:r>
                        <a:rPr lang="ja-JP" altLang="en-US" sz="800" b="1" i="0" u="none" strike="noStrike" dirty="0">
                          <a:solidFill>
                            <a:srgbClr val="000000"/>
                          </a:solidFill>
                          <a:effectLst/>
                          <a:latin typeface="ＭＳ Ｐゴシック"/>
                        </a:rPr>
                        <a:t>対</a:t>
                      </a:r>
                      <a:r>
                        <a:rPr lang="en-US" altLang="ja-JP" sz="800" b="1" i="0" u="none" strike="noStrike" dirty="0">
                          <a:solidFill>
                            <a:srgbClr val="000000"/>
                          </a:solidFill>
                          <a:effectLst/>
                          <a:latin typeface="ＭＳ Ｐゴシック"/>
                        </a:rPr>
                        <a:t>25</a:t>
                      </a:r>
                      <a:r>
                        <a:rPr lang="ja-JP" altLang="en-US" sz="800" b="1" i="0" u="none" strike="noStrike" dirty="0">
                          <a:solidFill>
                            <a:srgbClr val="000000"/>
                          </a:solidFill>
                          <a:effectLst/>
                          <a:latin typeface="ＭＳ Ｐゴシック"/>
                        </a:rPr>
                        <a:t>年度</a:t>
                      </a:r>
                      <a:endParaRPr lang="en-US" altLang="ja-JP" sz="800" b="1" i="0" u="none" strike="noStrike" dirty="0">
                        <a:solidFill>
                          <a:srgbClr val="000000"/>
                        </a:solidFill>
                        <a:effectLst/>
                        <a:latin typeface="ＭＳ Ｐゴシック"/>
                      </a:endParaRPr>
                    </a:p>
                    <a:p>
                      <a:pPr algn="ctr" fontAlgn="ctr"/>
                      <a:r>
                        <a:rPr lang="ja-JP" altLang="en-US" sz="800" b="1" i="0" u="none" strike="noStrike" dirty="0">
                          <a:solidFill>
                            <a:srgbClr val="000000"/>
                          </a:solidFill>
                          <a:effectLst/>
                          <a:latin typeface="ＭＳ Ｐゴシック"/>
                        </a:rPr>
                        <a:t>増　　　減</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ja-JP" altLang="en-US" sz="1000" b="1" i="0" u="none" strike="noStrike" dirty="0">
                          <a:solidFill>
                            <a:srgbClr val="000000"/>
                          </a:solidFill>
                          <a:effectLst/>
                          <a:latin typeface="ＭＳ Ｐゴシック"/>
                        </a:rPr>
                        <a:t>サービスの種類</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1" i="0" u="none" strike="noStrike">
                          <a:solidFill>
                            <a:srgbClr val="000000"/>
                          </a:solidFill>
                          <a:effectLst/>
                          <a:latin typeface="ＭＳ Ｐゴシック"/>
                        </a:rPr>
                        <a:t>H26</a:t>
                      </a:r>
                      <a:r>
                        <a:rPr lang="ja-JP" altLang="en-US" sz="800" b="1" i="0" u="none" strike="noStrike">
                          <a:solidFill>
                            <a:srgbClr val="000000"/>
                          </a:solidFill>
                          <a:effectLst/>
                          <a:latin typeface="ＭＳ Ｐゴシック"/>
                        </a:rPr>
                        <a:t>実調</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1" i="0" u="none" strike="noStrike">
                          <a:solidFill>
                            <a:srgbClr val="000000"/>
                          </a:solidFill>
                          <a:effectLst/>
                          <a:latin typeface="ＭＳ Ｐゴシック"/>
                        </a:rPr>
                        <a:t>H29</a:t>
                      </a:r>
                      <a:r>
                        <a:rPr lang="ja-JP" altLang="en-US" sz="800" b="1" i="0" u="none" strike="noStrike">
                          <a:solidFill>
                            <a:srgbClr val="000000"/>
                          </a:solidFill>
                          <a:effectLst/>
                          <a:latin typeface="ＭＳ Ｐゴシック"/>
                        </a:rPr>
                        <a:t>実調</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DE9D9"/>
                    </a:solidFill>
                  </a:tcPr>
                </a:tc>
                <a:tc rowSpan="2">
                  <a:txBody>
                    <a:bodyPr/>
                    <a:lstStyle/>
                    <a:p>
                      <a:pPr algn="ctr" fontAlgn="ctr"/>
                      <a:r>
                        <a:rPr lang="ja-JP" altLang="en-US" sz="800" b="1" i="0" u="none" strike="noStrike" dirty="0">
                          <a:solidFill>
                            <a:srgbClr val="000000"/>
                          </a:solidFill>
                          <a:effectLst/>
                          <a:latin typeface="ＭＳ Ｐゴシック"/>
                        </a:rPr>
                        <a:t>対</a:t>
                      </a:r>
                      <a:r>
                        <a:rPr lang="en-US" altLang="ja-JP" sz="800" b="1" i="0" u="none" strike="noStrike" dirty="0">
                          <a:solidFill>
                            <a:srgbClr val="000000"/>
                          </a:solidFill>
                          <a:effectLst/>
                          <a:latin typeface="ＭＳ Ｐゴシック"/>
                        </a:rPr>
                        <a:t>25</a:t>
                      </a:r>
                      <a:r>
                        <a:rPr lang="ja-JP" altLang="en-US" sz="800" b="1" i="0" u="none" strike="noStrike" dirty="0">
                          <a:solidFill>
                            <a:srgbClr val="000000"/>
                          </a:solidFill>
                          <a:effectLst/>
                          <a:latin typeface="ＭＳ Ｐゴシック"/>
                        </a:rPr>
                        <a:t>年度</a:t>
                      </a:r>
                      <a:endParaRPr lang="en-US" altLang="ja-JP" sz="800" b="1" i="0" u="none" strike="noStrike" dirty="0">
                        <a:solidFill>
                          <a:srgbClr val="000000"/>
                        </a:solidFill>
                        <a:effectLst/>
                        <a:latin typeface="ＭＳ Ｐゴシック"/>
                      </a:endParaRPr>
                    </a:p>
                    <a:p>
                      <a:pPr algn="ctr" fontAlgn="ctr"/>
                      <a:r>
                        <a:rPr lang="ja-JP" altLang="en-US" sz="800" b="1" i="0" u="none" strike="noStrike" dirty="0">
                          <a:solidFill>
                            <a:srgbClr val="000000"/>
                          </a:solidFill>
                          <a:effectLst/>
                          <a:latin typeface="ＭＳ Ｐゴシック"/>
                        </a:rPr>
                        <a:t>増　　　減</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240549">
                <a:tc vMerge="1">
                  <a:txBody>
                    <a:bodyPr/>
                    <a:lstStyle/>
                    <a:p>
                      <a:endParaRPr kumimoji="1" lang="ja-JP" altLang="en-US"/>
                    </a:p>
                  </a:txBody>
                  <a:tcPr/>
                </a:tc>
                <a:tc>
                  <a:txBody>
                    <a:bodyPr/>
                    <a:lstStyle/>
                    <a:p>
                      <a:pPr algn="ctr" rtl="0" fontAlgn="ctr"/>
                      <a:r>
                        <a:rPr lang="en-US" altLang="ja-JP" sz="800" b="1" i="0" u="none" strike="noStrike">
                          <a:solidFill>
                            <a:srgbClr val="000000"/>
                          </a:solidFill>
                          <a:effectLst/>
                          <a:latin typeface="ＭＳ Ｐゴシック"/>
                        </a:rPr>
                        <a:t>25</a:t>
                      </a:r>
                      <a:r>
                        <a:rPr lang="ja-JP" altLang="en-US" sz="800" b="1" i="0" u="none" strike="noStrike">
                          <a:solidFill>
                            <a:srgbClr val="000000"/>
                          </a:solidFill>
                          <a:effectLst/>
                          <a:latin typeface="ＭＳ Ｐゴシック"/>
                        </a:rPr>
                        <a:t>年度決算</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ja-JP" sz="800" b="1" i="0" u="none" strike="noStrike" dirty="0">
                          <a:solidFill>
                            <a:srgbClr val="000000"/>
                          </a:solidFill>
                          <a:effectLst/>
                          <a:latin typeface="ＭＳ Ｐゴシック"/>
                        </a:rPr>
                        <a:t>28</a:t>
                      </a:r>
                      <a:r>
                        <a:rPr lang="ja-JP" altLang="en-US" sz="800" b="1" i="0" u="none" strike="noStrike" dirty="0">
                          <a:solidFill>
                            <a:srgbClr val="000000"/>
                          </a:solidFill>
                          <a:effectLst/>
                          <a:latin typeface="ＭＳ Ｐゴシック"/>
                        </a:rPr>
                        <a:t>年度決算</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800" b="1" i="0" u="none" strike="noStrike" dirty="0">
                          <a:solidFill>
                            <a:srgbClr val="000000"/>
                          </a:solidFill>
                          <a:effectLst/>
                          <a:latin typeface="ＭＳ Ｐゴシック"/>
                        </a:rPr>
                        <a:t>25</a:t>
                      </a:r>
                      <a:r>
                        <a:rPr lang="ja-JP" altLang="en-US" sz="800" b="1" i="0" u="none" strike="noStrike" dirty="0">
                          <a:solidFill>
                            <a:srgbClr val="000000"/>
                          </a:solidFill>
                          <a:effectLst/>
                          <a:latin typeface="ＭＳ Ｐゴシック"/>
                        </a:rPr>
                        <a:t>年度決算</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ja-JP" sz="800" b="1" i="0" u="none" strike="noStrike" dirty="0">
                          <a:solidFill>
                            <a:srgbClr val="000000"/>
                          </a:solidFill>
                          <a:effectLst/>
                          <a:latin typeface="ＭＳ Ｐゴシック"/>
                        </a:rPr>
                        <a:t>28</a:t>
                      </a:r>
                      <a:r>
                        <a:rPr lang="ja-JP" altLang="en-US" sz="800" b="1" i="0" u="none" strike="noStrike" dirty="0">
                          <a:solidFill>
                            <a:srgbClr val="000000"/>
                          </a:solidFill>
                          <a:effectLst/>
                          <a:latin typeface="ＭＳ Ｐゴシック"/>
                        </a:rPr>
                        <a:t>年度決算</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kumimoji="1" lang="ja-JP" altLang="en-US"/>
                    </a:p>
                  </a:txBody>
                  <a:tcPr/>
                </a:tc>
                <a:extLst>
                  <a:ext uri="{0D108BD9-81ED-4DB2-BD59-A6C34878D82A}">
                    <a16:rowId xmlns:a16="http://schemas.microsoft.com/office/drawing/2014/main" val="10001"/>
                  </a:ext>
                </a:extLst>
              </a:tr>
              <a:tr h="233677">
                <a:tc gridSpan="4">
                  <a:txBody>
                    <a:bodyPr/>
                    <a:lstStyle/>
                    <a:p>
                      <a:pPr algn="ctr" fontAlgn="ctr"/>
                      <a:r>
                        <a:rPr lang="ja-JP" altLang="en-US" sz="1000" b="1" i="0" u="none" strike="noStrike" dirty="0">
                          <a:solidFill>
                            <a:srgbClr val="000000"/>
                          </a:solidFill>
                          <a:effectLst/>
                          <a:latin typeface="ＭＳ Ｐゴシック"/>
                        </a:rPr>
                        <a:t>訪問系サービス</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000" b="1" i="0" u="none" strike="noStrike" dirty="0">
                          <a:solidFill>
                            <a:srgbClr val="000000"/>
                          </a:solidFill>
                          <a:effectLst/>
                          <a:latin typeface="ＭＳ Ｐゴシック"/>
                        </a:rPr>
                        <a:t>相談系サービス</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33677">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居宅介護</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9.4%</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5.9%</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FF0000"/>
                          </a:solidFill>
                          <a:effectLst/>
                          <a:latin typeface="ＭＳ Ｐゴシック" panose="020B0600070205080204" pitchFamily="50" charset="-128"/>
                          <a:ea typeface="ＭＳ Ｐゴシック" panose="020B0600070205080204" pitchFamily="50" charset="-128"/>
                        </a:rPr>
                        <a:t>-3.5%</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計画相談支援</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FF0000"/>
                          </a:solidFill>
                          <a:effectLst/>
                          <a:latin typeface="ＭＳ Ｐゴシック" panose="020B0600070205080204" pitchFamily="50" charset="-128"/>
                          <a:ea typeface="ＭＳ Ｐゴシック" panose="020B0600070205080204" pitchFamily="50" charset="-128"/>
                        </a:rPr>
                        <a:t>-1.4%</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33677">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重度訪問介護</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12.8%</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7.9%</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-4.9%</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地域移行支援</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4.2%</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3677">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同行援護</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9.5%</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5.3%</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-4.2%</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地域定着支援</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0.7%</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3677">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行動援護</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12.1%</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-5.6%</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障害児相談支援</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-0.5%</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-3.8%</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33677">
                <a:tc gridSpan="4">
                  <a:txBody>
                    <a:bodyPr/>
                    <a:lstStyle/>
                    <a:p>
                      <a:pPr algn="ctr" fontAlgn="ctr"/>
                      <a:r>
                        <a:rPr lang="ja-JP" altLang="en-US" sz="1000" b="1" i="0" u="none" strike="noStrike" dirty="0">
                          <a:solidFill>
                            <a:srgbClr val="000000"/>
                          </a:solidFill>
                          <a:effectLst/>
                          <a:latin typeface="ＭＳ Ｐゴシック"/>
                        </a:rPr>
                        <a:t>日中活動系サービス</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D2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000" b="1" i="0" u="none" strike="noStrike" dirty="0">
                          <a:solidFill>
                            <a:srgbClr val="000000"/>
                          </a:solidFill>
                          <a:effectLst/>
                          <a:latin typeface="ＭＳ Ｐゴシック"/>
                        </a:rPr>
                        <a:t>障害児入所サービス</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233677">
                <a:tc>
                  <a:txBody>
                    <a:bodyPr/>
                    <a:lstStyle/>
                    <a:p>
                      <a:pPr algn="l" rtl="0"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短期入所</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8.7%</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3.8%</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FF0000"/>
                          </a:solidFill>
                          <a:effectLst/>
                          <a:latin typeface="ＭＳ Ｐゴシック" panose="020B0600070205080204" pitchFamily="50" charset="-128"/>
                          <a:ea typeface="ＭＳ Ｐゴシック" panose="020B0600070205080204" pitchFamily="50" charset="-128"/>
                        </a:rPr>
                        <a:t>-4.9%</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福祉型障害児入所施設</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9.7%</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FF0000"/>
                          </a:solidFill>
                          <a:effectLst/>
                          <a:latin typeface="ＭＳ Ｐゴシック" panose="020B0600070205080204" pitchFamily="50" charset="-128"/>
                          <a:ea typeface="ＭＳ Ｐゴシック" panose="020B0600070205080204" pitchFamily="50" charset="-128"/>
                        </a:rPr>
                        <a:t>-9.7%</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33677">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療養介護</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12.9%</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-9.6%</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医療型障害児入所施設</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4.4%</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-2.2%</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33677">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生活介護</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13.4%</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5.3%</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-8.1%</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ctr"/>
                      <a:r>
                        <a:rPr lang="ja-JP" altLang="en-US" sz="1000" b="1" i="0" u="none" strike="noStrike" dirty="0">
                          <a:solidFill>
                            <a:srgbClr val="000000"/>
                          </a:solidFill>
                          <a:effectLst/>
                          <a:latin typeface="ＭＳ Ｐゴシック"/>
                        </a:rPr>
                        <a:t>障害児通所サービス</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0"/>
                  </a:ext>
                </a:extLst>
              </a:tr>
              <a:tr h="233677">
                <a:tc gridSpan="4">
                  <a:txBody>
                    <a:bodyPr/>
                    <a:lstStyle/>
                    <a:p>
                      <a:pPr algn="ctr" fontAlgn="ctr"/>
                      <a:r>
                        <a:rPr lang="ja-JP" altLang="en-US" sz="1000" b="1" i="0" u="none" strike="noStrike" dirty="0">
                          <a:solidFill>
                            <a:srgbClr val="000000"/>
                          </a:solidFill>
                          <a:effectLst/>
                          <a:latin typeface="ＭＳ Ｐゴシック"/>
                        </a:rPr>
                        <a:t>施設系・居住系サービス</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FC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児童発達支援</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4.7%</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4.8%</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0.1%</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33677">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施設入所支援</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4.6%</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4.8%</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0.2%</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医療型児童発達支援</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-1.1%</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33677">
                <a:tc>
                  <a:txBody>
                    <a:bodyPr/>
                    <a:lstStyle/>
                    <a:p>
                      <a:pPr algn="l"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共同生活援助（介護サービス包括型）</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9.2%</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放課後等デイサービス</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14.5%</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10.9%</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-3.6%</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33677">
                <a:tc>
                  <a:txBody>
                    <a:bodyPr/>
                    <a:lstStyle/>
                    <a:p>
                      <a:pPr algn="l"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共同生活援助（外部サービス利用型）</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6.8%</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保育所等訪問支援</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0.9%</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0.4%</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-0.5%</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33677">
                <a:tc gridSpan="4">
                  <a:txBody>
                    <a:bodyPr/>
                    <a:lstStyle/>
                    <a:p>
                      <a:pPr algn="ctr" fontAlgn="ctr"/>
                      <a:r>
                        <a:rPr lang="ja-JP" altLang="en-US" sz="1000" b="1" i="0" u="none" strike="noStrike" dirty="0">
                          <a:solidFill>
                            <a:srgbClr val="000000"/>
                          </a:solidFill>
                          <a:effectLst/>
                          <a:latin typeface="ＭＳ Ｐゴシック"/>
                        </a:rPr>
                        <a:t>訓練系・就労系サービス</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000" b="1" i="0" u="none" strike="noStrike" dirty="0">
                          <a:solidFill>
                            <a:srgbClr val="000000"/>
                          </a:solidFill>
                          <a:effectLst/>
                          <a:latin typeface="ＭＳ Ｐゴシック"/>
                        </a:rPr>
                        <a:t>全サービス平均</a:t>
                      </a:r>
                    </a:p>
                  </a:txBody>
                  <a:tcPr marL="5878" marR="5878" marT="542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5"/>
                  </a:ext>
                </a:extLst>
              </a:tr>
              <a:tr h="233677">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自立訓練（機能訓練）</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5.6%</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FF0000"/>
                          </a:solidFill>
                          <a:effectLst/>
                          <a:latin typeface="ＭＳ Ｐゴシック" panose="020B0600070205080204" pitchFamily="50" charset="-128"/>
                          <a:ea typeface="ＭＳ Ｐゴシック" panose="020B0600070205080204" pitchFamily="50" charset="-128"/>
                        </a:rPr>
                        <a:t>-3.5%</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障害者サービス</a:t>
                      </a:r>
                    </a:p>
                  </a:txBody>
                  <a:tcPr marL="5878" marR="5878" marT="54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9.7%</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6.2%</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FF0000"/>
                          </a:solidFill>
                          <a:effectLst/>
                          <a:latin typeface="ＭＳ Ｐゴシック" panose="020B0600070205080204" pitchFamily="50" charset="-128"/>
                          <a:ea typeface="ＭＳ Ｐゴシック" panose="020B0600070205080204" pitchFamily="50" charset="-128"/>
                        </a:rPr>
                        <a:t>-3.5%</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33677">
                <a:tc>
                  <a:txBody>
                    <a:bodyPr/>
                    <a:lstStyle/>
                    <a:p>
                      <a:pPr algn="l" rtl="0"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自立訓練（生活訓練）</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9.6%</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9.2%</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-0.4%</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障害児サービス</a:t>
                      </a:r>
                    </a:p>
                  </a:txBody>
                  <a:tcPr marL="5878" marR="5878" marT="54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9.1%</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4.6%</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-4.5%</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33677">
                <a:tc>
                  <a:txBody>
                    <a:bodyPr/>
                    <a:lstStyle/>
                    <a:p>
                      <a:pPr algn="l" rtl="0"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就労移行支援</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16.8%</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9.5%</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-7.3%</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00" b="1" i="0" u="none" strike="noStrike" dirty="0">
                          <a:solidFill>
                            <a:srgbClr val="000000"/>
                          </a:solidFill>
                          <a:effectLst/>
                          <a:latin typeface="ＭＳ Ｐゴシック"/>
                        </a:rPr>
                        <a:t>全体（有効回答率：</a:t>
                      </a:r>
                      <a:r>
                        <a:rPr lang="en-US" altLang="ja-JP" sz="1000" b="1" i="0" u="none" strike="noStrike" dirty="0">
                          <a:solidFill>
                            <a:srgbClr val="000000"/>
                          </a:solidFill>
                          <a:effectLst/>
                          <a:latin typeface="ＭＳ Ｐゴシック"/>
                        </a:rPr>
                        <a:t>51.6</a:t>
                      </a:r>
                      <a:r>
                        <a:rPr lang="ja-JP" altLang="en-US" sz="1000" b="1" i="0" u="none" strike="noStrike" dirty="0">
                          <a:solidFill>
                            <a:srgbClr val="000000"/>
                          </a:solidFill>
                          <a:effectLst/>
                          <a:latin typeface="ＭＳ Ｐゴシック"/>
                        </a:rPr>
                        <a:t>％）</a:t>
                      </a:r>
                    </a:p>
                  </a:txBody>
                  <a:tcPr marL="105809" marR="5878" marT="542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en-US" altLang="ja-JP" sz="1100" b="1" i="0" u="none" strike="noStrike">
                          <a:solidFill>
                            <a:srgbClr val="000000"/>
                          </a:solidFill>
                          <a:effectLst/>
                          <a:latin typeface="ＭＳ Ｐゴシック"/>
                        </a:rPr>
                        <a:t>9.6%</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en-US" altLang="ja-JP" sz="1100" b="1" i="0" u="none" strike="noStrike" dirty="0">
                          <a:solidFill>
                            <a:srgbClr val="000000"/>
                          </a:solidFill>
                          <a:effectLst/>
                          <a:latin typeface="ＭＳ Ｐゴシック"/>
                        </a:rPr>
                        <a:t>5.9%</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00"/>
                    </a:solidFill>
                  </a:tcPr>
                </a:tc>
                <a:tc>
                  <a:txBody>
                    <a:bodyPr/>
                    <a:lstStyle/>
                    <a:p>
                      <a:pPr algn="r" rtl="0" fontAlgn="ctr"/>
                      <a:r>
                        <a:rPr lang="en-US" altLang="ja-JP" sz="1100" b="0" i="0" u="none" strike="noStrike" dirty="0">
                          <a:solidFill>
                            <a:srgbClr val="FF0000"/>
                          </a:solidFill>
                          <a:effectLst/>
                          <a:latin typeface="ＭＳ Ｐゴシック"/>
                        </a:rPr>
                        <a:t>-3.7%</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33677">
                <a:tc>
                  <a:txBody>
                    <a:bodyPr/>
                    <a:lstStyle/>
                    <a:p>
                      <a:pPr algn="l" rtl="0"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就労継続支援</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Ａ</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型</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9.4%</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14.2%</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4.8%</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gridSpan="4">
                  <a:txBody>
                    <a:bodyPr/>
                    <a:lstStyle/>
                    <a:p>
                      <a:pPr algn="l" rtl="0" fontAlgn="ctr"/>
                      <a:r>
                        <a:rPr lang="ja-JP" altLang="en-US" sz="900" b="0" i="0" u="none" strike="noStrike" dirty="0">
                          <a:solidFill>
                            <a:srgbClr val="000000"/>
                          </a:solidFill>
                          <a:effectLst/>
                          <a:latin typeface="ＭＳ Ｐゴシック"/>
                        </a:rPr>
                        <a:t>　</a:t>
                      </a:r>
                      <a:r>
                        <a:rPr lang="en-US" altLang="ja-JP" sz="900" b="0" i="0" u="none" strike="noStrike" dirty="0">
                          <a:solidFill>
                            <a:srgbClr val="000000"/>
                          </a:solidFill>
                          <a:effectLst/>
                          <a:latin typeface="ＭＳ Ｐゴシック"/>
                        </a:rPr>
                        <a:t>※</a:t>
                      </a:r>
                      <a:r>
                        <a:rPr lang="ja-JP" altLang="en-US" sz="900" b="0" i="0" u="none" strike="noStrike" dirty="0">
                          <a:solidFill>
                            <a:srgbClr val="000000"/>
                          </a:solidFill>
                          <a:effectLst/>
                          <a:latin typeface="ＭＳ Ｐゴシック"/>
                        </a:rPr>
                        <a:t>　参考　平成</a:t>
                      </a:r>
                      <a:r>
                        <a:rPr lang="en-US" altLang="ja-JP" sz="900" b="0" i="0" u="none" strike="noStrike" dirty="0">
                          <a:solidFill>
                            <a:srgbClr val="000000"/>
                          </a:solidFill>
                          <a:effectLst/>
                          <a:latin typeface="ＭＳ Ｐゴシック"/>
                        </a:rPr>
                        <a:t>26</a:t>
                      </a:r>
                      <a:r>
                        <a:rPr lang="ja-JP" altLang="en-US" sz="900" b="0" i="0" u="none" strike="noStrike" dirty="0">
                          <a:solidFill>
                            <a:srgbClr val="000000"/>
                          </a:solidFill>
                          <a:effectLst/>
                          <a:latin typeface="ＭＳ Ｐゴシック"/>
                        </a:rPr>
                        <a:t>年経営実態調査における全体の有効回答率：</a:t>
                      </a:r>
                      <a:r>
                        <a:rPr lang="en-US" altLang="ja-JP" sz="900" b="0" i="0" u="none" strike="noStrike" dirty="0">
                          <a:solidFill>
                            <a:srgbClr val="000000"/>
                          </a:solidFill>
                          <a:effectLst/>
                          <a:latin typeface="ＭＳ Ｐゴシック"/>
                        </a:rPr>
                        <a:t>33.2</a:t>
                      </a:r>
                      <a:r>
                        <a:rPr lang="ja-JP" altLang="en-US" sz="900" b="0" i="0" u="none" strike="noStrike" dirty="0">
                          <a:solidFill>
                            <a:srgbClr val="000000"/>
                          </a:solidFill>
                          <a:effectLst/>
                          <a:latin typeface="ＭＳ Ｐゴシック"/>
                        </a:rPr>
                        <a:t>％</a:t>
                      </a:r>
                    </a:p>
                  </a:txBody>
                  <a:tcPr marL="5878" marR="5878" marT="5426"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10019"/>
                  </a:ext>
                </a:extLst>
              </a:tr>
              <a:tr h="233677">
                <a:tc>
                  <a:txBody>
                    <a:bodyPr/>
                    <a:lstStyle/>
                    <a:p>
                      <a:pPr algn="l" rtl="0"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就労継続支援</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Ｂ</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型</a:t>
                      </a:r>
                    </a:p>
                  </a:txBody>
                  <a:tcPr marL="5878" marR="5878"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10.1%</a:t>
                      </a:r>
                    </a:p>
                  </a:txBody>
                  <a:tcPr marL="5878" marR="5878" marT="5426"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12.8%</a:t>
                      </a:r>
                    </a:p>
                  </a:txBody>
                  <a:tcPr marL="5878" marR="5878" marT="5426"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5878" marR="5878" marT="5426"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020"/>
                  </a:ext>
                </a:extLst>
              </a:tr>
            </a:tbl>
          </a:graphicData>
        </a:graphic>
      </p:graphicFrame>
      <p:sp>
        <p:nvSpPr>
          <p:cNvPr id="10" name="正方形/長方形 9"/>
          <p:cNvSpPr/>
          <p:nvPr/>
        </p:nvSpPr>
        <p:spPr>
          <a:xfrm>
            <a:off x="35499" y="5755413"/>
            <a:ext cx="9108504" cy="838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t" anchorCtr="0"/>
          <a:lstStyle/>
          <a:p>
            <a:pPr fontAlgn="auto">
              <a:lnSpc>
                <a:spcPts val="1015"/>
              </a:lnSpc>
              <a:spcBef>
                <a:spcPts val="0"/>
              </a:spcBef>
              <a:spcAft>
                <a:spcPts val="0"/>
              </a:spcAft>
            </a:pPr>
            <a:r>
              <a:rPr lang="ja-JP" altLang="en-US" sz="831" dirty="0">
                <a:solidFill>
                  <a:prstClr val="black"/>
                </a:solidFill>
              </a:rPr>
              <a:t>収支差率＝（障害福祉サービス等の収益額　</a:t>
            </a:r>
            <a:r>
              <a:rPr lang="en-US" altLang="ja-JP" sz="831" dirty="0">
                <a:solidFill>
                  <a:prstClr val="black"/>
                </a:solidFill>
              </a:rPr>
              <a:t>-</a:t>
            </a:r>
            <a:r>
              <a:rPr lang="ja-JP" altLang="en-US" sz="831" dirty="0">
                <a:solidFill>
                  <a:prstClr val="black"/>
                </a:solidFill>
              </a:rPr>
              <a:t>　障害福祉サービス等の費用額）　／　障害福祉サービス等の収益額</a:t>
            </a:r>
            <a:endParaRPr lang="en-US" altLang="ja-JP" sz="831" dirty="0">
              <a:solidFill>
                <a:prstClr val="black"/>
              </a:solidFill>
            </a:endParaRPr>
          </a:p>
          <a:p>
            <a:pPr fontAlgn="auto">
              <a:lnSpc>
                <a:spcPts val="462"/>
              </a:lnSpc>
              <a:spcBef>
                <a:spcPts val="0"/>
              </a:spcBef>
              <a:spcAft>
                <a:spcPts val="0"/>
              </a:spcAft>
            </a:pPr>
            <a:endParaRPr lang="en-US" altLang="ja-JP" sz="831" dirty="0">
              <a:solidFill>
                <a:prstClr val="black"/>
              </a:solidFill>
            </a:endParaRPr>
          </a:p>
          <a:p>
            <a:pPr fontAlgn="auto">
              <a:lnSpc>
                <a:spcPts val="1015"/>
              </a:lnSpc>
              <a:spcBef>
                <a:spcPts val="0"/>
              </a:spcBef>
              <a:spcAft>
                <a:spcPts val="0"/>
              </a:spcAft>
            </a:pPr>
            <a:r>
              <a:rPr lang="ja-JP" altLang="en-US" sz="831" dirty="0">
                <a:solidFill>
                  <a:prstClr val="black"/>
                </a:solidFill>
              </a:rPr>
              <a:t>　注１：サービスの種類に「</a:t>
            </a:r>
            <a:r>
              <a:rPr lang="en-US" altLang="ja-JP" sz="831" dirty="0">
                <a:solidFill>
                  <a:prstClr val="black"/>
                </a:solidFill>
              </a:rPr>
              <a:t>※</a:t>
            </a:r>
            <a:r>
              <a:rPr lang="ja-JP" altLang="en-US" sz="831" dirty="0">
                <a:solidFill>
                  <a:prstClr val="black"/>
                </a:solidFill>
              </a:rPr>
              <a:t>」のあるサービスについては、集計</a:t>
            </a:r>
            <a:r>
              <a:rPr lang="ja-JP" altLang="en-US" sz="831" dirty="0">
                <a:solidFill>
                  <a:prstClr val="black"/>
                </a:solidFill>
                <a:latin typeface="ＭＳ Ｐゴシック" panose="020B0600070205080204" pitchFamily="50" charset="-128"/>
              </a:rPr>
              <a:t>施設・事業所数が少なく、集計結果に個々のデータが大きく影響していると考えられるため参考数値として公表している。</a:t>
            </a:r>
            <a:endParaRPr lang="en-US" altLang="ja-JP" sz="831" dirty="0">
              <a:solidFill>
                <a:prstClr val="black"/>
              </a:solidFill>
              <a:latin typeface="ＭＳ Ｐゴシック" panose="020B0600070205080204" pitchFamily="50" charset="-128"/>
            </a:endParaRPr>
          </a:p>
          <a:p>
            <a:pPr marL="291305" indent="-291305" fontAlgn="auto">
              <a:lnSpc>
                <a:spcPts val="1015"/>
              </a:lnSpc>
              <a:spcBef>
                <a:spcPts val="0"/>
              </a:spcBef>
              <a:spcAft>
                <a:spcPts val="0"/>
              </a:spcAft>
            </a:pPr>
            <a:r>
              <a:rPr lang="ja-JP" altLang="en-US" sz="831" dirty="0">
                <a:solidFill>
                  <a:prstClr val="black"/>
                </a:solidFill>
                <a:latin typeface="ＭＳ Ｐゴシック" panose="020B0600070205080204" pitchFamily="50" charset="-128"/>
              </a:rPr>
              <a:t>　注２：共同生活援助（介護サービス包括型）と共同生活援助（外部サービス利用型）の平成</a:t>
            </a:r>
            <a:r>
              <a:rPr lang="en-US" altLang="ja-JP" sz="831" dirty="0">
                <a:solidFill>
                  <a:prstClr val="black"/>
                </a:solidFill>
                <a:latin typeface="ＭＳ Ｐゴシック" panose="020B0600070205080204" pitchFamily="50" charset="-128"/>
              </a:rPr>
              <a:t>25</a:t>
            </a:r>
            <a:r>
              <a:rPr lang="ja-JP" altLang="en-US" sz="831" dirty="0">
                <a:solidFill>
                  <a:prstClr val="black"/>
                </a:solidFill>
                <a:latin typeface="ＭＳ Ｐゴシック" panose="020B0600070205080204" pitchFamily="50" charset="-128"/>
              </a:rPr>
              <a:t>年度決算</a:t>
            </a:r>
            <a:r>
              <a:rPr lang="ja-JP" altLang="en-US" sz="831" dirty="0">
                <a:solidFill>
                  <a:prstClr val="black"/>
                </a:solidFill>
              </a:rPr>
              <a:t>の収支差率については、グループホーム一元化前の共同生活介護と共同生活援助の数値である。</a:t>
            </a:r>
            <a:endParaRPr lang="en-US" altLang="ja-JP" sz="831" dirty="0">
              <a:solidFill>
                <a:prstClr val="black"/>
              </a:solidFill>
            </a:endParaRPr>
          </a:p>
          <a:p>
            <a:pPr marL="228360" indent="-228360" fontAlgn="auto">
              <a:lnSpc>
                <a:spcPts val="1015"/>
              </a:lnSpc>
              <a:spcBef>
                <a:spcPts val="0"/>
              </a:spcBef>
              <a:spcAft>
                <a:spcPts val="0"/>
              </a:spcAft>
            </a:pPr>
            <a:r>
              <a:rPr lang="ja-JP" altLang="en-US" sz="831" dirty="0">
                <a:solidFill>
                  <a:prstClr val="black"/>
                </a:solidFill>
              </a:rPr>
              <a:t>　注３：重度障害者等包括支援については、有効回答数が極めて少ないため公表の対象外としている。</a:t>
            </a:r>
          </a:p>
        </p:txBody>
      </p:sp>
      <p:sp>
        <p:nvSpPr>
          <p:cNvPr id="11"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86600" y="6515725"/>
            <a:ext cx="2057400" cy="365125"/>
          </a:xfrm>
        </p:spPr>
        <p:txBody>
          <a:bodyPr/>
          <a:lstStyle/>
          <a:p>
            <a:pPr>
              <a:defRPr/>
            </a:pPr>
            <a:fld id="{F90A3C79-1AFD-481B-B685-7933BCD0898B}" type="slidenum">
              <a:rPr lang="en-US" altLang="ja-JP" smtClean="0"/>
              <a:pPr>
                <a:defRPr/>
              </a:pPr>
              <a:t>62</a:t>
            </a:fld>
            <a:endParaRPr lang="en-US" altLang="ja-JP"/>
          </a:p>
        </p:txBody>
      </p:sp>
    </p:spTree>
    <p:extLst>
      <p:ext uri="{BB962C8B-B14F-4D97-AF65-F5344CB8AC3E}">
        <p14:creationId xmlns:p14="http://schemas.microsoft.com/office/powerpoint/2010/main" val="1549788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0" y="263769"/>
            <a:ext cx="9144000" cy="436062"/>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fontAlgn="t">
              <a:spcBef>
                <a:spcPts val="0"/>
              </a:spcBef>
              <a:spcAft>
                <a:spcPts val="0"/>
              </a:spcAft>
            </a:pPr>
            <a:r>
              <a:rPr lang="ja-JP" altLang="en-US" sz="2215"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215"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215"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年度障害福祉サービス等報酬改定における主な改定内容</a:t>
            </a:r>
            <a:endParaRPr lang="en-US" altLang="ja-JP" sz="2215"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5846" y="813355"/>
            <a:ext cx="8972308" cy="953922"/>
          </a:xfrm>
          <a:prstGeom prst="rect">
            <a:avLst/>
          </a:prstGeom>
          <a:noFill/>
          <a:ln w="5715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1584" tIns="30792" rIns="61584" bIns="30792" rtlCol="0" anchor="ctr"/>
          <a:lstStyle/>
          <a:p>
            <a:pPr marL="263776" indent="-263776" fontAlgn="t">
              <a:lnSpc>
                <a:spcPts val="1662"/>
              </a:lnSpc>
              <a:spcBef>
                <a:spcPts val="0"/>
              </a:spcBef>
              <a:spcAft>
                <a:spcPts val="0"/>
              </a:spcAft>
              <a:buFont typeface="Wingdings" panose="05000000000000000000" pitchFamily="2" charset="2"/>
              <a:buChar char="l"/>
            </a:pP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障害者の重度化・高齢化への対応、医療的ケア児への支援や就労支援サービスの質の向上などの課題に対応</a:t>
            </a:r>
            <a:endPar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fontAlgn="t">
              <a:lnSpc>
                <a:spcPts val="1662"/>
              </a:lnSpc>
              <a:spcBef>
                <a:spcPts val="369"/>
              </a:spcBef>
              <a:spcAft>
                <a:spcPts val="0"/>
              </a:spcAft>
              <a:buFont typeface="Wingdings" panose="05000000000000000000" pitchFamily="2" charset="2"/>
              <a:buChar char="l"/>
            </a:pP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改正障害者総合支援法等（</a:t>
            </a:r>
            <a:r>
              <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５成立）により創設された新サービスの報酬・基準を設定</a:t>
            </a:r>
            <a:endPar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776" indent="-263776" fontAlgn="t">
              <a:lnSpc>
                <a:spcPts val="1662"/>
              </a:lnSpc>
              <a:spcBef>
                <a:spcPts val="369"/>
              </a:spcBef>
              <a:spcAft>
                <a:spcPts val="0"/>
              </a:spcAft>
              <a:buFont typeface="Wingdings" panose="05000000000000000000" pitchFamily="2" charset="2"/>
              <a:buChar char="l"/>
            </a:pP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年度障害福祉サービス等報酬改定の改定率：＋</a:t>
            </a:r>
            <a:r>
              <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0.47</a:t>
            </a: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8908" y="2365430"/>
            <a:ext cx="4419692" cy="17014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164127" indent="-164127"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１．重度の障害者への支援を可能とするグループホームの</a:t>
            </a:r>
            <a:r>
              <a:rPr lang="ja-JP" altLang="en-US" sz="110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新たな類型を創設</a:t>
            </a:r>
          </a:p>
          <a:p>
            <a:pPr marL="164127" indent="-164127"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２．一人暮らしの障害者の理解力、生活力等を補うための支援を行う新サービス（前回の法改正に伴うもの）、</a:t>
            </a:r>
            <a:r>
              <a:rPr lang="ja-JP" altLang="en-US" sz="110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「自立生活援助」の報酬を設定</a:t>
            </a:r>
            <a:endParaRPr lang="en-US" altLang="ja-JP" sz="110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３．地域生活支援拠点等の機能強化</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４．共生型サービスの基準・報酬の設定</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4637247" y="2272234"/>
            <a:ext cx="4419692" cy="9970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endParaRPr lang="ja-JP" altLang="en-US" sz="110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4136" y="4572837"/>
            <a:ext cx="4419692" cy="1621063"/>
          </a:xfrm>
          <a:prstGeom prst="rect">
            <a:avLst/>
          </a:prstGeom>
        </p:spPr>
        <p:style>
          <a:lnRef idx="2">
            <a:schemeClr val="dk1"/>
          </a:lnRef>
          <a:fillRef idx="1">
            <a:schemeClr val="lt1"/>
          </a:fillRef>
          <a:effectRef idx="0">
            <a:schemeClr val="dk1"/>
          </a:effectRef>
          <a:fontRef idx="minor">
            <a:schemeClr val="dk1"/>
          </a:fontRef>
        </p:style>
        <p:txBody>
          <a:bodyPr rIns="0" rtlCol="0" anchor="ctr"/>
          <a:lstStyle/>
          <a:p>
            <a:pPr marL="164127" indent="-164127"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１．人工呼吸器等の使用や、たん吸引などの医療的ケアが必要な障害児が、必要な支援を受けられるよう、</a:t>
            </a:r>
            <a:r>
              <a:rPr lang="ja-JP" altLang="en-US" sz="110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看護職員の配置を評価する加算を創設</a:t>
            </a:r>
            <a:endParaRPr lang="en-US" altLang="ja-JP" sz="110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２．障害児の通所サービスについて、</a:t>
            </a:r>
            <a:r>
              <a:rPr lang="ja-JP" altLang="en-US" sz="110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利用者の状態や事業所のサービス提供時間に応じた評価</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３．障害児の居宅を訪問して発達支援を行う新サービス（前回の法改正に伴うもの）、</a:t>
            </a:r>
            <a:r>
              <a:rPr lang="ja-JP" altLang="en-US" sz="110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「居宅訪問型児童発達支援」の報酬を設定</a:t>
            </a:r>
            <a:endParaRPr lang="en-US" altLang="ja-JP" sz="110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78908" y="1900215"/>
            <a:ext cx="4419692" cy="504957"/>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障害者の重度化・高齢化を踏まえた、</a:t>
            </a:r>
            <a:endPar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地域移行・地域生活の支援</a:t>
            </a:r>
          </a:p>
        </p:txBody>
      </p:sp>
      <p:sp>
        <p:nvSpPr>
          <p:cNvPr id="22" name="正方形/長方形 21"/>
          <p:cNvSpPr/>
          <p:nvPr/>
        </p:nvSpPr>
        <p:spPr>
          <a:xfrm>
            <a:off x="74136" y="4174090"/>
            <a:ext cx="4419692" cy="424556"/>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医療的ケア児への対応等</a:t>
            </a:r>
          </a:p>
        </p:txBody>
      </p:sp>
      <p:sp>
        <p:nvSpPr>
          <p:cNvPr id="18" name="正方形/長方形 17"/>
          <p:cNvSpPr/>
          <p:nvPr/>
        </p:nvSpPr>
        <p:spPr>
          <a:xfrm>
            <a:off x="4637247" y="1900215"/>
            <a:ext cx="4419692" cy="385416"/>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精神障害者の地域移行の推進</a:t>
            </a:r>
          </a:p>
        </p:txBody>
      </p:sp>
      <p:sp>
        <p:nvSpPr>
          <p:cNvPr id="29" name="正方形/長方形 28"/>
          <p:cNvSpPr/>
          <p:nvPr/>
        </p:nvSpPr>
        <p:spPr>
          <a:xfrm>
            <a:off x="4638469" y="3933957"/>
            <a:ext cx="4419692" cy="9970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554"/>
              </a:spcAft>
              <a:buClr>
                <a:prstClr val="black"/>
              </a:buCl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10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一般就労への定着実績等に応じた</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報酬体系とする</a:t>
            </a:r>
          </a:p>
          <a:p>
            <a:pPr marL="164127" indent="-164127"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２．一般就労に移行した障害者に生活面の支援を行う新サービス（前回の法改正に伴うもの） 、</a:t>
            </a:r>
            <a:r>
              <a:rPr lang="ja-JP" altLang="en-US" sz="110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「就労定着支援」の報酬を設定</a:t>
            </a:r>
          </a:p>
        </p:txBody>
      </p:sp>
      <p:sp>
        <p:nvSpPr>
          <p:cNvPr id="30" name="正方形/長方形 29"/>
          <p:cNvSpPr/>
          <p:nvPr/>
        </p:nvSpPr>
        <p:spPr>
          <a:xfrm>
            <a:off x="4638469" y="3389327"/>
            <a:ext cx="4419692" cy="544630"/>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就労系のサービスにおける工賃・賃金の向上、</a:t>
            </a:r>
            <a:endPar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一般就労への移行促進</a:t>
            </a:r>
          </a:p>
        </p:txBody>
      </p:sp>
      <p:sp>
        <p:nvSpPr>
          <p:cNvPr id="31" name="正方形/長方形 30"/>
          <p:cNvSpPr/>
          <p:nvPr/>
        </p:nvSpPr>
        <p:spPr>
          <a:xfrm>
            <a:off x="4638469" y="5529293"/>
            <a:ext cx="4419692" cy="664608"/>
          </a:xfrm>
          <a:prstGeom prst="rect">
            <a:avLst/>
          </a:prstGeom>
        </p:spPr>
        <p:style>
          <a:lnRef idx="2">
            <a:schemeClr val="dk1"/>
          </a:lnRef>
          <a:fillRef idx="1">
            <a:schemeClr val="lt1"/>
          </a:fillRef>
          <a:effectRef idx="0">
            <a:schemeClr val="dk1"/>
          </a:effectRef>
          <a:fontRef idx="minor">
            <a:schemeClr val="dk1"/>
          </a:fontRef>
        </p:style>
        <p:txBody>
          <a:bodyPr lIns="72000" rIns="0" rtlCol="0" anchor="ctr"/>
          <a:lstStyle/>
          <a:p>
            <a:pPr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１．計画相談支援・障害児相談支援における質の高い事業者の</a:t>
            </a:r>
            <a:r>
              <a:rPr lang="ja-JP" altLang="en-US" sz="1108"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endPar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２．送迎加算の見直し</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4638469" y="5063929"/>
            <a:ext cx="4419692" cy="465282"/>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障害福祉サービスの持続可能性の確保</a:t>
            </a:r>
          </a:p>
        </p:txBody>
      </p:sp>
      <p:sp>
        <p:nvSpPr>
          <p:cNvPr id="17" name="正方形/長方形 16"/>
          <p:cNvSpPr/>
          <p:nvPr/>
        </p:nvSpPr>
        <p:spPr>
          <a:xfrm>
            <a:off x="4638469" y="2272234"/>
            <a:ext cx="4418470" cy="99703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164127" indent="-164127"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１．長期に入院する精神障害者の地域移行を進めるため、</a:t>
            </a:r>
            <a:r>
              <a:rPr lang="ja-JP" altLang="en-US" sz="110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グループホームでの受入れに係る加算を創設</a:t>
            </a:r>
            <a:endParaRPr lang="en-US" altLang="ja-JP" sz="110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２．地域移行支援における地域移行実績等の評価</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３．医療観察法対象者等の受入れの促進</a:t>
            </a:r>
          </a:p>
        </p:txBody>
      </p:sp>
      <p:sp>
        <p:nvSpPr>
          <p:cNvPr id="21"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72704" y="6481281"/>
            <a:ext cx="2057400" cy="365125"/>
          </a:xfrm>
        </p:spPr>
        <p:txBody>
          <a:bodyPr/>
          <a:lstStyle/>
          <a:p>
            <a:pPr>
              <a:defRPr/>
            </a:pPr>
            <a:fld id="{F90A3C79-1AFD-481B-B685-7933BCD0898B}" type="slidenum">
              <a:rPr lang="en-US" altLang="ja-JP" smtClean="0"/>
              <a:pPr>
                <a:defRPr/>
              </a:pPr>
              <a:t>63</a:t>
            </a:fld>
            <a:endParaRPr lang="en-US" altLang="ja-JP" dirty="0"/>
          </a:p>
        </p:txBody>
      </p:sp>
    </p:spTree>
    <p:extLst>
      <p:ext uri="{BB962C8B-B14F-4D97-AF65-F5344CB8AC3E}">
        <p14:creationId xmlns:p14="http://schemas.microsoft.com/office/powerpoint/2010/main" val="1295912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16440" y="969650"/>
            <a:ext cx="8920056" cy="3282205"/>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marL="334116" indent="-334116"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障害者の重度化・高齢化に対応できる共同生活援助の新たな類型として、「日中サービス支援型共同生活援助」（以下「日中サービス支援型」という。）を創設。</a:t>
            </a:r>
          </a:p>
          <a:p>
            <a:pPr fontAlgn="auto">
              <a:spcBef>
                <a:spcPts val="0"/>
              </a:spcBef>
              <a:spcAft>
                <a:spcPts val="0"/>
              </a:spcAft>
            </a:pPr>
            <a:endPar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34116" indent="-334116"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日中サービス支援型の報酬については、重度の障害者等に対して常時の支援体制を確保することを基本とする。</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34116" indent="-334116"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なお、利用者が他の日中活動サービスを利用することを妨げることがないような仕組みとする。</a:t>
            </a:r>
          </a:p>
          <a:p>
            <a:pPr marL="76202" indent="-76202" fontAlgn="auto">
              <a:spcBef>
                <a:spcPts val="0"/>
              </a:spcBef>
              <a:spcAft>
                <a:spcPts val="0"/>
              </a:spcAft>
            </a:pP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34116" indent="-334116"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従来の共同生活援助よりも手厚い世話人の配置とするため、最低基準の５：１をベースに、４：１及び３：１の基本報酬を設定。</a:t>
            </a:r>
          </a:p>
        </p:txBody>
      </p:sp>
      <p:sp>
        <p:nvSpPr>
          <p:cNvPr id="3" name="正方形/長方形 2"/>
          <p:cNvSpPr/>
          <p:nvPr/>
        </p:nvSpPr>
        <p:spPr>
          <a:xfrm>
            <a:off x="251520" y="2748228"/>
            <a:ext cx="8640960" cy="1426416"/>
          </a:xfrm>
          <a:prstGeom prst="rect">
            <a:avLst/>
          </a:prstGeom>
          <a:ln>
            <a:solidFill>
              <a:schemeClr val="tx1"/>
            </a:solidFill>
            <a:prstDash val="sysDash"/>
          </a:ln>
        </p:spPr>
        <p:txBody>
          <a:bodyPr wrap="square">
            <a:spAutoFit/>
          </a:bodyPr>
          <a:lstStyle/>
          <a:p>
            <a:pPr hangingPunct="0">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日中サービス支援型共同生活援助（１日につき）</a:t>
            </a:r>
          </a:p>
          <a:p>
            <a:pPr hangingPunct="0">
              <a:spcBef>
                <a:spcPts val="0"/>
              </a:spcBef>
              <a:spcAft>
                <a:spcPts val="0"/>
              </a:spcAft>
            </a:pPr>
            <a:r>
              <a:rPr lang="ja-JP"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日中サービス支援型共同生活援助サービス費（Ⅰ）</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世話人の配置が</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の場合</a:t>
            </a:r>
            <a:r>
              <a:rPr lang="ja-JP"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hangingPunct="0">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区分６</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1,098</a:t>
            </a:r>
            <a:r>
              <a:rPr lang="ja-JP"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spcBef>
                <a:spcPts val="0"/>
              </a:spcBef>
              <a:spcAft>
                <a:spcPts val="0"/>
              </a:spcAft>
            </a:pP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lnSpc>
                <a:spcPts val="1108"/>
              </a:lnSpc>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このほか、看護職員を常勤換算で</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名以上配置した場合の加算を創設（看護職員配置加算　</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p:txBody>
      </p:sp>
      <p:sp>
        <p:nvSpPr>
          <p:cNvPr id="14" name="正方形/長方形 13"/>
          <p:cNvSpPr/>
          <p:nvPr/>
        </p:nvSpPr>
        <p:spPr>
          <a:xfrm>
            <a:off x="2721641" y="4760547"/>
            <a:ext cx="5686639" cy="1521112"/>
          </a:xfrm>
          <a:prstGeom prst="rect">
            <a:avLst/>
          </a:prstGeom>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lIns="66462" tIns="66462" rIns="0" bIns="66462" rtlCol="0" anchor="t" anchorCtr="0"/>
          <a:lstStyle/>
          <a:p>
            <a:pPr marL="132926" indent="-422041"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住まいの場であるグループホームの特性（生活単位であるユニットの定員等）は従来どおり維持しつつ、スケールメリットを生かした重度障害者への支援を可能とするため、１つの建物への入居を２０名まで認めた新たな類型のグループホーム。</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32926" indent="-422041" fontAlgn="auto">
              <a:spcBef>
                <a:spcPts val="0"/>
              </a:spcBef>
              <a:spcAft>
                <a:spcPts val="0"/>
              </a:spcAft>
            </a:pP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32926" indent="-422041"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地域における重度障害者の緊急一時的な宿泊の場を提供するため、短期入所の併設を必置とする。</a:t>
            </a:r>
            <a:endPar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849740" y="5188909"/>
            <a:ext cx="1562019" cy="1259225"/>
          </a:xfrm>
          <a:prstGeom prst="roundRect">
            <a:avLst>
              <a:gd name="adj" fmla="val 6241"/>
            </a:avLst>
          </a:prstGeom>
          <a:solidFill>
            <a:schemeClr val="bg1"/>
          </a:solidFill>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fontAlgn="auto">
              <a:spcBef>
                <a:spcPts val="0"/>
              </a:spcBef>
              <a:spcAft>
                <a:spcPts val="0"/>
              </a:spcAft>
            </a:pPr>
            <a:endParaRPr lang="ja-JP" altLang="en-US" sz="1015" dirty="0">
              <a:solidFill>
                <a:prstClr val="black"/>
              </a:solidFill>
              <a:latin typeface="ＭＳ Ｐゴシック"/>
            </a:endParaRPr>
          </a:p>
        </p:txBody>
      </p:sp>
      <p:sp>
        <p:nvSpPr>
          <p:cNvPr id="22" name="角丸四角形 21"/>
          <p:cNvSpPr/>
          <p:nvPr/>
        </p:nvSpPr>
        <p:spPr>
          <a:xfrm>
            <a:off x="1238482" y="5351767"/>
            <a:ext cx="872202" cy="232446"/>
          </a:xfrm>
          <a:prstGeom prst="roundRect">
            <a:avLst>
              <a:gd name="adj" fmla="val 0"/>
            </a:avLst>
          </a:prstGeom>
          <a:solidFill>
            <a:schemeClr val="bg1"/>
          </a:solid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lIns="0" tIns="33231" rIns="0" bIns="33231" rtlCol="0" anchor="ctr"/>
          <a:lstStyle/>
          <a:p>
            <a:pPr algn="ctr" fontAlgn="auto">
              <a:spcBef>
                <a:spcPts val="0"/>
              </a:spcBef>
              <a:spcAft>
                <a:spcPts val="0"/>
              </a:spcAft>
            </a:pPr>
            <a:r>
              <a:rPr lang="en-US" altLang="ja-JP" sz="1108" dirty="0">
                <a:solidFill>
                  <a:prstClr val="black"/>
                </a:solidFill>
                <a:latin typeface="ＭＳ Ｐゴシック"/>
              </a:rPr>
              <a:t>2</a:t>
            </a:r>
            <a:r>
              <a:rPr lang="ja-JP" altLang="en-US" sz="1108" dirty="0">
                <a:solidFill>
                  <a:prstClr val="black"/>
                </a:solidFill>
                <a:latin typeface="ＭＳ Ｐゴシック"/>
              </a:rPr>
              <a:t>～</a:t>
            </a:r>
            <a:r>
              <a:rPr lang="en-US" altLang="ja-JP" sz="1108" dirty="0">
                <a:solidFill>
                  <a:prstClr val="black"/>
                </a:solidFill>
                <a:latin typeface="ＭＳ Ｐゴシック"/>
              </a:rPr>
              <a:t>10</a:t>
            </a:r>
            <a:r>
              <a:rPr lang="ja-JP" altLang="en-US" sz="1108" dirty="0">
                <a:solidFill>
                  <a:prstClr val="black"/>
                </a:solidFill>
                <a:latin typeface="ＭＳ Ｐゴシック"/>
              </a:rPr>
              <a:t>人</a:t>
            </a:r>
          </a:p>
        </p:txBody>
      </p:sp>
      <p:sp>
        <p:nvSpPr>
          <p:cNvPr id="23" name="角丸四角形 22"/>
          <p:cNvSpPr/>
          <p:nvPr/>
        </p:nvSpPr>
        <p:spPr>
          <a:xfrm>
            <a:off x="1074793" y="6118858"/>
            <a:ext cx="1199579" cy="281222"/>
          </a:xfrm>
          <a:prstGeom prst="roundRect">
            <a:avLst>
              <a:gd name="adj" fmla="val 0"/>
            </a:avLst>
          </a:prstGeom>
          <a:solidFill>
            <a:schemeClr val="bg1"/>
          </a:solid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lIns="0" tIns="33231" rIns="0" bIns="33231" rtlCol="0" anchor="ctr"/>
          <a:lstStyle/>
          <a:p>
            <a:pPr algn="ctr" fontAlgn="auto">
              <a:spcBef>
                <a:spcPts val="0"/>
              </a:spcBef>
              <a:spcAft>
                <a:spcPts val="0"/>
              </a:spcAft>
            </a:pPr>
            <a:r>
              <a:rPr lang="ja-JP" altLang="en-US" sz="1108" dirty="0">
                <a:solidFill>
                  <a:prstClr val="black"/>
                </a:solidFill>
                <a:latin typeface="ＭＳ Ｐゴシック"/>
              </a:rPr>
              <a:t>短期入所１～</a:t>
            </a:r>
            <a:r>
              <a:rPr lang="en-US" altLang="ja-JP" sz="1108" dirty="0">
                <a:solidFill>
                  <a:prstClr val="black"/>
                </a:solidFill>
                <a:latin typeface="ＭＳ Ｐゴシック"/>
              </a:rPr>
              <a:t>5</a:t>
            </a:r>
            <a:r>
              <a:rPr lang="ja-JP" altLang="en-US" sz="1108" dirty="0">
                <a:solidFill>
                  <a:prstClr val="black"/>
                </a:solidFill>
                <a:latin typeface="ＭＳ Ｐゴシック"/>
              </a:rPr>
              <a:t>人</a:t>
            </a:r>
          </a:p>
        </p:txBody>
      </p:sp>
      <p:sp>
        <p:nvSpPr>
          <p:cNvPr id="24" name="角丸四角形 23"/>
          <p:cNvSpPr/>
          <p:nvPr/>
        </p:nvSpPr>
        <p:spPr>
          <a:xfrm>
            <a:off x="1238482" y="5662335"/>
            <a:ext cx="872202" cy="232446"/>
          </a:xfrm>
          <a:prstGeom prst="roundRect">
            <a:avLst>
              <a:gd name="adj" fmla="val 0"/>
            </a:avLst>
          </a:prstGeom>
          <a:solidFill>
            <a:schemeClr val="bg1"/>
          </a:solid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lIns="0" tIns="33231" rIns="0" bIns="33231" rtlCol="0" anchor="ctr"/>
          <a:lstStyle/>
          <a:p>
            <a:pPr algn="ctr" fontAlgn="auto">
              <a:spcBef>
                <a:spcPts val="0"/>
              </a:spcBef>
              <a:spcAft>
                <a:spcPts val="0"/>
              </a:spcAft>
            </a:pPr>
            <a:r>
              <a:rPr lang="en-US" altLang="ja-JP" sz="1108" dirty="0">
                <a:solidFill>
                  <a:prstClr val="black"/>
                </a:solidFill>
                <a:latin typeface="ＭＳ Ｐゴシック"/>
              </a:rPr>
              <a:t>2</a:t>
            </a:r>
            <a:r>
              <a:rPr lang="ja-JP" altLang="en-US" sz="1108" dirty="0">
                <a:solidFill>
                  <a:prstClr val="black"/>
                </a:solidFill>
                <a:latin typeface="ＭＳ Ｐゴシック"/>
              </a:rPr>
              <a:t>～</a:t>
            </a:r>
            <a:r>
              <a:rPr lang="en-US" altLang="ja-JP" sz="1108" dirty="0">
                <a:solidFill>
                  <a:prstClr val="black"/>
                </a:solidFill>
                <a:latin typeface="ＭＳ Ｐゴシック"/>
              </a:rPr>
              <a:t>10</a:t>
            </a:r>
            <a:r>
              <a:rPr lang="ja-JP" altLang="en-US" sz="1108" dirty="0">
                <a:solidFill>
                  <a:prstClr val="black"/>
                </a:solidFill>
                <a:latin typeface="ＭＳ Ｐゴシック"/>
              </a:rPr>
              <a:t>人</a:t>
            </a:r>
          </a:p>
        </p:txBody>
      </p:sp>
      <p:pic>
        <p:nvPicPr>
          <p:cNvPr id="25" name="Picture 2" descr="C:\Users\THJFW\AppData\Local\Microsoft\Windows\Temporary Internet Files\Content.IE5\EMRV8DUC\lgi01a201408201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209" y="4204838"/>
            <a:ext cx="1462316" cy="1053896"/>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角丸四角形 25"/>
          <p:cNvSpPr/>
          <p:nvPr/>
        </p:nvSpPr>
        <p:spPr>
          <a:xfrm>
            <a:off x="1384675" y="5967683"/>
            <a:ext cx="525385" cy="186543"/>
          </a:xfrm>
          <a:prstGeom prst="roundRect">
            <a:avLst>
              <a:gd name="adj" fmla="val 0"/>
            </a:avLst>
          </a:prstGeom>
          <a:noFill/>
          <a:ln w="12700">
            <a:noFill/>
            <a:prstDash val="solid"/>
            <a:tailEnd type="arrow"/>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fontAlgn="auto">
              <a:spcBef>
                <a:spcPts val="0"/>
              </a:spcBef>
              <a:spcAft>
                <a:spcPts val="0"/>
              </a:spcAft>
            </a:pPr>
            <a:r>
              <a:rPr lang="ja-JP" altLang="en-US" sz="1292" dirty="0">
                <a:solidFill>
                  <a:prstClr val="black"/>
                </a:solidFill>
              </a:rPr>
              <a:t>＋</a:t>
            </a:r>
          </a:p>
        </p:txBody>
      </p:sp>
      <p:sp>
        <p:nvSpPr>
          <p:cNvPr id="27" name="テキスト ボックス 26"/>
          <p:cNvSpPr txBox="1"/>
          <p:nvPr/>
        </p:nvSpPr>
        <p:spPr>
          <a:xfrm>
            <a:off x="0" y="262608"/>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fontAlgn="auto">
              <a:spcBef>
                <a:spcPts val="0"/>
              </a:spcBef>
              <a:spcAft>
                <a:spcPts val="0"/>
              </a:spcAft>
            </a:pPr>
            <a:r>
              <a:rPr lang="ja-JP" altLang="en-US" sz="1569"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重度の障害者への支援を可能とするグループホームの新たな類型の創設（日中サービス支援型）</a:t>
            </a:r>
          </a:p>
        </p:txBody>
      </p:sp>
      <p:sp>
        <p:nvSpPr>
          <p:cNvPr id="1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79096" y="6480044"/>
            <a:ext cx="2057400" cy="365125"/>
          </a:xfrm>
        </p:spPr>
        <p:txBody>
          <a:bodyPr/>
          <a:lstStyle/>
          <a:p>
            <a:pPr>
              <a:defRPr/>
            </a:pPr>
            <a:fld id="{804D6B79-3AEB-42FE-A736-A41F7AEA0445}" type="slidenum">
              <a:rPr lang="en-US" altLang="ja-JP" smtClean="0"/>
              <a:pPr>
                <a:defRPr/>
              </a:pPr>
              <a:t>64</a:t>
            </a:fld>
            <a:endParaRPr lang="en-US" altLang="ja-JP" dirty="0"/>
          </a:p>
        </p:txBody>
      </p:sp>
    </p:spTree>
    <p:extLst>
      <p:ext uri="{BB962C8B-B14F-4D97-AF65-F5344CB8AC3E}">
        <p14:creationId xmlns:p14="http://schemas.microsoft.com/office/powerpoint/2010/main" val="2373697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テキスト ボックス 170"/>
          <p:cNvSpPr txBox="1"/>
          <p:nvPr/>
        </p:nvSpPr>
        <p:spPr>
          <a:xfrm>
            <a:off x="7563102" y="4235077"/>
            <a:ext cx="1925803" cy="1055053"/>
          </a:xfrm>
          <a:prstGeom prst="rect">
            <a:avLst/>
          </a:prstGeom>
          <a:noFill/>
        </p:spPr>
        <p:txBody>
          <a:bodyPr wrap="square" lIns="0" tIns="0" rIns="0" bIns="0" rtlCol="0">
            <a:no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障害福祉ｻｰﾋﾞｽ事業所、</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医療機関、行政機関、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民生委員 等</a:t>
            </a:r>
          </a:p>
        </p:txBody>
      </p:sp>
      <p:sp>
        <p:nvSpPr>
          <p:cNvPr id="46" name="テキスト ボックス 45"/>
          <p:cNvSpPr txBox="1"/>
          <p:nvPr/>
        </p:nvSpPr>
        <p:spPr>
          <a:xfrm>
            <a:off x="5569035" y="3045764"/>
            <a:ext cx="2501934" cy="1087888"/>
          </a:xfrm>
          <a:prstGeom prst="rect">
            <a:avLst/>
          </a:prstGeom>
          <a:noFill/>
          <a:ln w="6350" cmpd="sng">
            <a:solidFill>
              <a:schemeClr val="tx1">
                <a:lumMod val="50000"/>
                <a:lumOff val="50000"/>
              </a:schemeClr>
            </a:solidFill>
          </a:ln>
        </p:spPr>
        <p:txBody>
          <a:bodyPr wrap="square" lIns="33231" tIns="33231" rIns="33231" bIns="33231" rtlCol="0" anchor="b" anchorCtr="0">
            <a:noAutofit/>
          </a:bodyPr>
          <a:lstStyle/>
          <a:p>
            <a:pPr algn="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居宅</a:t>
            </a:r>
          </a:p>
        </p:txBody>
      </p:sp>
      <p:pic>
        <p:nvPicPr>
          <p:cNvPr id="71" name="Picture 9" descr="C:\Users\THJFW\AppData\Local\Microsoft\Windows\Temporary Internet Files\Content.IE5\C3Y4B2VT\gatag-000138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2360" y="3131324"/>
            <a:ext cx="439341" cy="895897"/>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角丸四角形 10"/>
          <p:cNvSpPr/>
          <p:nvPr/>
        </p:nvSpPr>
        <p:spPr>
          <a:xfrm>
            <a:off x="65828" y="735074"/>
            <a:ext cx="8972664" cy="930565"/>
          </a:xfrm>
          <a:prstGeom prst="roundRect">
            <a:avLst>
              <a:gd name="adj" fmla="val 5316"/>
            </a:avLst>
          </a:prstGeom>
          <a:solidFill>
            <a:schemeClr val="bg1"/>
          </a:solidFill>
          <a:ln/>
        </p:spPr>
        <p:style>
          <a:lnRef idx="1">
            <a:schemeClr val="accent5"/>
          </a:lnRef>
          <a:fillRef idx="2">
            <a:schemeClr val="accent5"/>
          </a:fillRef>
          <a:effectRef idx="1">
            <a:schemeClr val="accent5"/>
          </a:effectRef>
          <a:fontRef idx="minor">
            <a:schemeClr val="dk1"/>
          </a:fontRef>
        </p:style>
        <p:txBody>
          <a:bodyPr lIns="66462" tIns="33231" bIns="33231" anchor="ctr" anchorCtr="0"/>
          <a:lstStyle/>
          <a:p>
            <a:pPr marL="162662" indent="-162662" fontAlgn="auto">
              <a:lnSpc>
                <a:spcPct val="130000"/>
              </a:lnSpc>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の障害者総合支援法改正において、障害者支援施設やグループホーム等から一人暮らしへの移行を希望する知的障害者や精神障害者などについて、本人の意思を尊重した地域生活を支援するため、一定の期間にわたり、定期的な巡回訪問や随時の対応により、障害者の理解力、生活力等を補う観点から、適時のタイミングで適切な支援を行うサービスを創設</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2662" indent="-162662" fontAlgn="auto">
              <a:lnSpc>
                <a:spcPct val="130000"/>
              </a:lnSpc>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（「自立生活援助」）。</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4678225" y="1936669"/>
            <a:ext cx="1332820" cy="332345"/>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施設</a:t>
            </a:r>
          </a:p>
        </p:txBody>
      </p:sp>
      <p:sp>
        <p:nvSpPr>
          <p:cNvPr id="10" name="直方体 9"/>
          <p:cNvSpPr/>
          <p:nvPr/>
        </p:nvSpPr>
        <p:spPr>
          <a:xfrm>
            <a:off x="5569034" y="5104866"/>
            <a:ext cx="1985689" cy="717015"/>
          </a:xfrm>
          <a:prstGeom prst="cube">
            <a:avLst/>
          </a:prstGeom>
          <a:solidFill>
            <a:srgbClr val="CCFF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fontAlgn="auto">
              <a:spcBef>
                <a:spcPts val="0"/>
              </a:spcBef>
              <a:spcAft>
                <a:spcPts val="0"/>
              </a:spcAft>
            </a:pPr>
            <a:r>
              <a:rPr lang="ja-JP" altLang="en-US" sz="1477" dirty="0">
                <a:solidFill>
                  <a:prstClr val="black"/>
                </a:solidFill>
                <a:latin typeface="HGPｺﾞｼｯｸM" panose="020B0600000000000000" pitchFamily="50" charset="-128"/>
                <a:ea typeface="HGPｺﾞｼｯｸM" panose="020B0600000000000000" pitchFamily="50" charset="-128"/>
              </a:rPr>
              <a:t>自立生活援助</a:t>
            </a:r>
            <a:endParaRPr lang="en-US" altLang="ja-JP" sz="1477"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477" dirty="0">
                <a:solidFill>
                  <a:prstClr val="black"/>
                </a:solidFill>
                <a:latin typeface="HGPｺﾞｼｯｸM" panose="020B0600000000000000" pitchFamily="50" charset="-128"/>
                <a:ea typeface="HGPｺﾞｼｯｸM" panose="020B0600000000000000" pitchFamily="50" charset="-128"/>
              </a:rPr>
              <a:t>事業所</a:t>
            </a:r>
          </a:p>
        </p:txBody>
      </p:sp>
      <p:sp>
        <p:nvSpPr>
          <p:cNvPr id="15" name="右矢印 14"/>
          <p:cNvSpPr/>
          <p:nvPr/>
        </p:nvSpPr>
        <p:spPr>
          <a:xfrm rot="5400000">
            <a:off x="6278721" y="4549143"/>
            <a:ext cx="930462" cy="199385"/>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45" name="下矢印 44"/>
          <p:cNvSpPr/>
          <p:nvPr/>
        </p:nvSpPr>
        <p:spPr>
          <a:xfrm>
            <a:off x="5682359" y="2442116"/>
            <a:ext cx="2331854" cy="527677"/>
          </a:xfrm>
          <a:prstGeom prst="downArrow">
            <a:avLst>
              <a:gd name="adj1" fmla="val 55553"/>
              <a:gd name="adj2" fmla="val 50000"/>
            </a:avLst>
          </a:prstGeom>
          <a:solidFill>
            <a:schemeClr val="bg1"/>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fontAlgn="auto">
              <a:spcBef>
                <a:spcPts val="0"/>
              </a:spcBef>
              <a:spcAft>
                <a:spcPts val="0"/>
              </a:spcAft>
            </a:pPr>
            <a:endParaRPr lang="en-US" altLang="ja-JP" sz="738" dirty="0">
              <a:solidFill>
                <a:prstClr val="black"/>
              </a:solidFill>
              <a:latin typeface="ＤＨＰ平成ゴシックW5" panose="020B0500000000000000" pitchFamily="50" charset="-128"/>
              <a:ea typeface="ＤＨＰ平成ゴシックW5" panose="020B0500000000000000" pitchFamily="50" charset="-128"/>
            </a:endParaRPr>
          </a:p>
          <a:p>
            <a:pPr algn="ctr" fontAlgn="auto">
              <a:spcBef>
                <a:spcPts val="0"/>
              </a:spcBef>
              <a:spcAft>
                <a:spcPts val="0"/>
              </a:spcAft>
            </a:pPr>
            <a:r>
              <a:rPr lang="ja-JP" altLang="en-US" sz="1108" dirty="0">
                <a:solidFill>
                  <a:prstClr val="black"/>
                </a:solidFill>
                <a:latin typeface="ＤＨＰ平成ゴシックW5" panose="020B0500000000000000" pitchFamily="50" charset="-128"/>
                <a:ea typeface="ＤＨＰ平成ゴシックW5" panose="020B0500000000000000" pitchFamily="50" charset="-128"/>
              </a:rPr>
              <a:t>一人暮らしを希望する障害者が移行</a:t>
            </a:r>
          </a:p>
        </p:txBody>
      </p:sp>
      <p:sp>
        <p:nvSpPr>
          <p:cNvPr id="50" name="右矢印 49"/>
          <p:cNvSpPr/>
          <p:nvPr/>
        </p:nvSpPr>
        <p:spPr>
          <a:xfrm rot="16194867">
            <a:off x="6467100" y="4525651"/>
            <a:ext cx="930462" cy="199385"/>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51" name="テキスト ボックス 50"/>
          <p:cNvSpPr txBox="1"/>
          <p:nvPr/>
        </p:nvSpPr>
        <p:spPr>
          <a:xfrm>
            <a:off x="6223052" y="4464107"/>
            <a:ext cx="542422" cy="379504"/>
          </a:xfrm>
          <a:prstGeom prst="rect">
            <a:avLst/>
          </a:prstGeom>
          <a:noFill/>
        </p:spPr>
        <p:txBody>
          <a:bodyPr wrap="square" lIns="33231" tIns="33231" rIns="33231" bIns="33231"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相談</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要請</a:t>
            </a:r>
          </a:p>
        </p:txBody>
      </p:sp>
      <p:sp>
        <p:nvSpPr>
          <p:cNvPr id="52" name="テキスト ボックス 51"/>
          <p:cNvSpPr txBox="1"/>
          <p:nvPr/>
        </p:nvSpPr>
        <p:spPr>
          <a:xfrm>
            <a:off x="6898413" y="4426122"/>
            <a:ext cx="954451" cy="535701"/>
          </a:xfrm>
          <a:prstGeom prst="rect">
            <a:avLst/>
          </a:prstGeom>
          <a:noFill/>
        </p:spPr>
        <p:txBody>
          <a:bodyPr wrap="square" lIns="33231" tIns="33231" rIns="33231" bIns="33231"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随時対応</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（訪問、電話、メール等）</a:t>
            </a:r>
          </a:p>
        </p:txBody>
      </p:sp>
      <p:sp>
        <p:nvSpPr>
          <p:cNvPr id="53" name="テキスト ボックス 52"/>
          <p:cNvSpPr txBox="1"/>
          <p:nvPr/>
        </p:nvSpPr>
        <p:spPr>
          <a:xfrm>
            <a:off x="5133961" y="4316421"/>
            <a:ext cx="1318305" cy="379504"/>
          </a:xfrm>
          <a:prstGeom prst="rect">
            <a:avLst/>
          </a:prstGeom>
          <a:noFill/>
        </p:spPr>
        <p:txBody>
          <a:bodyPr wrap="square" lIns="33231" tIns="33231" rIns="33231" bIns="33231" rtlCol="0" anchor="ctr" anchorCtr="0">
            <a:spAutoFit/>
          </a:bodyPr>
          <a:lstStyle/>
          <a:p>
            <a:pP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定期的な居宅訪問</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（月２回以上）</a:t>
            </a:r>
          </a:p>
        </p:txBody>
      </p:sp>
      <p:pic>
        <p:nvPicPr>
          <p:cNvPr id="54" name="Picture 22" descr="歩いている女性のイラスト">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33252"/>
          <a:stretch/>
        </p:blipFill>
        <p:spPr bwMode="auto">
          <a:xfrm flipH="1">
            <a:off x="6534768" y="4426034"/>
            <a:ext cx="573384" cy="538917"/>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角丸四角形 43"/>
          <p:cNvSpPr/>
          <p:nvPr/>
        </p:nvSpPr>
        <p:spPr>
          <a:xfrm>
            <a:off x="6092778" y="1939793"/>
            <a:ext cx="1340232" cy="332345"/>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ＧＨ</a:t>
            </a:r>
            <a:endParaRPr lang="ja-JP" altLang="en-US" sz="1292" strike="sngStrike" dirty="0">
              <a:solidFill>
                <a:prstClr val="black"/>
              </a:solidFill>
              <a:latin typeface="HGPｺﾞｼｯｸM" panose="020B0600000000000000" pitchFamily="50" charset="-128"/>
              <a:ea typeface="HGPｺﾞｼｯｸM" panose="020B0600000000000000" pitchFamily="50" charset="-128"/>
            </a:endParaRPr>
          </a:p>
        </p:txBody>
      </p:sp>
      <p:sp>
        <p:nvSpPr>
          <p:cNvPr id="70" name="角丸四角形 69"/>
          <p:cNvSpPr/>
          <p:nvPr/>
        </p:nvSpPr>
        <p:spPr>
          <a:xfrm>
            <a:off x="7482477" y="1924946"/>
            <a:ext cx="1340232" cy="332345"/>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病院</a:t>
            </a:r>
            <a:endParaRPr lang="ja-JP" altLang="en-US" sz="1292" strike="sngStrike" dirty="0">
              <a:solidFill>
                <a:prstClr val="black"/>
              </a:solidFill>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8845819" y="2037986"/>
            <a:ext cx="337020" cy="262829"/>
          </a:xfrm>
          <a:prstGeom prst="rect">
            <a:avLst/>
          </a:prstGeom>
          <a:noFill/>
        </p:spPr>
        <p:txBody>
          <a:bodyPr wrap="square" rtlCol="0">
            <a:spAutoFit/>
          </a:bodyPr>
          <a:lstStyle/>
          <a:p>
            <a:pPr fontAlgn="auto">
              <a:spcBef>
                <a:spcPts val="0"/>
              </a:spcBef>
              <a:spcAft>
                <a:spcPts val="0"/>
              </a:spcAft>
            </a:pPr>
            <a:r>
              <a:rPr lang="ja-JP" altLang="en-US" sz="1108" dirty="0">
                <a:solidFill>
                  <a:prstClr val="black"/>
                </a:solidFill>
                <a:latin typeface="HGSｺﾞｼｯｸM" panose="020B0600000000000000" pitchFamily="50" charset="-128"/>
                <a:ea typeface="HGSｺﾞｼｯｸM" panose="020B0600000000000000" pitchFamily="50" charset="-128"/>
              </a:rPr>
              <a:t>等</a:t>
            </a:r>
          </a:p>
        </p:txBody>
      </p:sp>
      <p:pic>
        <p:nvPicPr>
          <p:cNvPr id="48" name="Picture 5" descr="C:\Users\YSIOY\AppData\Local\Microsoft\Windows\Temporary Internet Files\Content.IE5\XKGTVJGM\cc-library01000541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9825" y="3366606"/>
            <a:ext cx="673303" cy="552562"/>
          </a:xfrm>
          <a:prstGeom prst="rect">
            <a:avLst/>
          </a:prstGeom>
          <a:noFill/>
          <a:extLst>
            <a:ext uri="{909E8E84-426E-40dd-AFC4-6F175D3DCCD1}">
              <a14:hiddenFill xmlns="" xmlns:a14="http://schemas.microsoft.com/office/drawing/2010/main">
                <a:solidFill>
                  <a:srgbClr val="FFFFFF"/>
                </a:solidFill>
              </a14:hiddenFill>
            </a:ext>
          </a:extLst>
        </p:spPr>
      </p:pic>
      <p:sp>
        <p:nvSpPr>
          <p:cNvPr id="40" name="正方形/長方形 39"/>
          <p:cNvSpPr/>
          <p:nvPr/>
        </p:nvSpPr>
        <p:spPr>
          <a:xfrm>
            <a:off x="142699" y="1907601"/>
            <a:ext cx="4409462" cy="856710"/>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84397" tIns="42198" rIns="84397" bIns="42198" anchor="t" anchorCtr="0"/>
          <a:lstStyle/>
          <a:p>
            <a:pPr marL="165593" indent="-165593" fontAlgn="auto">
              <a:spcBef>
                <a:spcPts val="0"/>
              </a:spcBef>
              <a:spcAft>
                <a:spcPts val="0"/>
              </a:spcAft>
              <a:defRPr/>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5593" indent="-165593" fontAlgn="auto">
              <a:lnSpc>
                <a:spcPct val="110000"/>
              </a:lnSpc>
              <a:spcBef>
                <a:spcPts val="0"/>
              </a:spcBef>
              <a:spcAft>
                <a:spcPts val="0"/>
              </a:spcAft>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障害者支援施設やグループホーム、精神科病院等から地域での一人暮らしに移行した障害者等で、理解力や生活力等に不安がある者</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等</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118582" y="1771147"/>
            <a:ext cx="1656184" cy="269394"/>
          </a:xfrm>
          <a:prstGeom prst="rect">
            <a:avLst/>
          </a:prstGeom>
          <a:solidFill>
            <a:srgbClr val="99CCFF"/>
          </a:solidFill>
          <a:ln>
            <a:solidFill>
              <a:srgbClr val="99CCFF"/>
            </a:solidFill>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ja-JP" altLang="en-US" sz="1292" dirty="0">
                <a:solidFill>
                  <a:prstClr val="black"/>
                </a:solidFill>
                <a:latin typeface="HGS創英角ｺﾞｼｯｸUB" pitchFamily="50" charset="-128"/>
                <a:ea typeface="HGS創英角ｺﾞｼｯｸUB" pitchFamily="50" charset="-128"/>
              </a:rPr>
              <a:t> 対象者</a:t>
            </a:r>
          </a:p>
        </p:txBody>
      </p:sp>
      <p:sp>
        <p:nvSpPr>
          <p:cNvPr id="43" name="正方形/長方形 42"/>
          <p:cNvSpPr/>
          <p:nvPr/>
        </p:nvSpPr>
        <p:spPr>
          <a:xfrm>
            <a:off x="142699" y="2926414"/>
            <a:ext cx="4409462" cy="2254224"/>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84397" tIns="42198" rIns="84397" bIns="42198" anchor="t"/>
          <a:lstStyle/>
          <a:p>
            <a:pPr marL="165593" indent="-165593" fontAlgn="auto">
              <a:spcBef>
                <a:spcPts val="0"/>
              </a:spcBef>
              <a:spcAft>
                <a:spcPts val="0"/>
              </a:spcAft>
              <a:defRPr/>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fontAlgn="auto">
              <a:lnSpc>
                <a:spcPct val="110000"/>
              </a:lnSpc>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定期的に利用者の居宅を月２回以上訪問し、</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fontAlgn="auto">
              <a:lnSpc>
                <a:spcPct val="110000"/>
              </a:lnSpc>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食事、洗濯、掃除などに課題はないか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fontAlgn="auto">
              <a:lnSpc>
                <a:spcPct val="110000"/>
              </a:lnSpc>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公共料金や家賃に滞納はないか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fontAlgn="auto">
              <a:lnSpc>
                <a:spcPct val="110000"/>
              </a:lnSpc>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体調に変化はないか、通院しているか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fontAlgn="auto">
              <a:lnSpc>
                <a:spcPct val="110000"/>
              </a:lnSpc>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地域住民との関係は良好か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fontAlgn="auto">
              <a:lnSpc>
                <a:spcPct val="110000"/>
              </a:lnSpc>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などについて確認を行い、必要な助言や医療機関等との連絡調整を行う。</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fontAlgn="auto">
              <a:lnSpc>
                <a:spcPct val="110000"/>
              </a:lnSpc>
              <a:spcBef>
                <a:spcPts val="0"/>
              </a:spcBef>
              <a:spcAft>
                <a:spcPts val="0"/>
              </a:spcAft>
            </a:pPr>
            <a:r>
              <a:rPr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定期的な訪問だけではなく、利用者からの相談・要請があった際は、訪問、電話、メール等による随時の対応も行う。</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fontAlgn="auto">
              <a:spcBef>
                <a:spcPts val="0"/>
              </a:spcBef>
              <a:spcAft>
                <a:spcPts val="0"/>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標準利用期間は１年（市町村判断で延長可能）</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5593" indent="-165593" fontAlgn="auto">
              <a:spcBef>
                <a:spcPts val="0"/>
              </a:spcBef>
              <a:spcAft>
                <a:spcPts val="0"/>
              </a:spcAft>
              <a:defRPr/>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p:cNvSpPr/>
          <p:nvPr/>
        </p:nvSpPr>
        <p:spPr>
          <a:xfrm>
            <a:off x="123362" y="2809135"/>
            <a:ext cx="1944216" cy="269394"/>
          </a:xfrm>
          <a:prstGeom prst="rect">
            <a:avLst/>
          </a:prstGeom>
          <a:solidFill>
            <a:srgbClr val="99CCFF"/>
          </a:solidFill>
          <a:ln>
            <a:solidFill>
              <a:srgbClr val="99CCFF"/>
            </a:solidFill>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ja-JP" altLang="en-US" sz="1292" dirty="0">
                <a:solidFill>
                  <a:prstClr val="black"/>
                </a:solidFill>
                <a:latin typeface="HGS創英角ｺﾞｼｯｸUB" pitchFamily="50" charset="-128"/>
                <a:ea typeface="HGS創英角ｺﾞｼｯｸUB" pitchFamily="50" charset="-128"/>
              </a:rPr>
              <a:t>支援内容</a:t>
            </a:r>
          </a:p>
        </p:txBody>
      </p:sp>
      <p:sp>
        <p:nvSpPr>
          <p:cNvPr id="56" name="左カーブ矢印 55"/>
          <p:cNvSpPr/>
          <p:nvPr/>
        </p:nvSpPr>
        <p:spPr>
          <a:xfrm rot="10800000">
            <a:off x="5065614" y="3753862"/>
            <a:ext cx="503419" cy="1550664"/>
          </a:xfrm>
          <a:prstGeom prst="curvedLeftArrow">
            <a:avLst>
              <a:gd name="adj1" fmla="val 25000"/>
              <a:gd name="adj2" fmla="val 47932"/>
              <a:gd name="adj3" fmla="val 25000"/>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pic>
        <p:nvPicPr>
          <p:cNvPr id="41" name="Picture 22" descr="歩いている女性のイラスト">
            <a:hlinkClick r:id="rId3"/>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815526" y="4758379"/>
            <a:ext cx="487632" cy="772742"/>
          </a:xfrm>
          <a:prstGeom prst="rect">
            <a:avLst/>
          </a:prstGeom>
          <a:noFill/>
          <a:extLst>
            <a:ext uri="{909E8E84-426E-40dd-AFC4-6F175D3DCCD1}">
              <a14:hiddenFill xmlns="" xmlns:a14="http://schemas.microsoft.com/office/drawing/2010/main">
                <a:solidFill>
                  <a:srgbClr val="FFFFFF"/>
                </a:solidFill>
              </a14:hiddenFill>
            </a:ext>
          </a:extLst>
        </p:spPr>
      </p:pic>
      <p:sp>
        <p:nvSpPr>
          <p:cNvPr id="49" name="テキスト ボックス 48"/>
          <p:cNvSpPr txBox="1"/>
          <p:nvPr/>
        </p:nvSpPr>
        <p:spPr>
          <a:xfrm>
            <a:off x="0" y="263769"/>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841830" fontAlgn="auto">
              <a:spcBef>
                <a:spcPts val="0"/>
              </a:spcBef>
              <a:spcAft>
                <a:spcPts val="0"/>
              </a:spcAft>
            </a:pP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「自立生活援助」の報酬の設定</a:t>
            </a:r>
            <a:r>
              <a:rPr lang="en-US"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新サービス</a:t>
            </a:r>
            <a:r>
              <a:rPr lang="en-US"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6" name="下矢印 65"/>
          <p:cNvSpPr/>
          <p:nvPr/>
        </p:nvSpPr>
        <p:spPr>
          <a:xfrm>
            <a:off x="5736701" y="5954819"/>
            <a:ext cx="2331854" cy="527677"/>
          </a:xfrm>
          <a:prstGeom prst="downArrow">
            <a:avLst>
              <a:gd name="adj1" fmla="val 55553"/>
              <a:gd name="adj2" fmla="val 50000"/>
            </a:avLst>
          </a:prstGeom>
          <a:solidFill>
            <a:schemeClr val="bg1"/>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fontAlgn="auto">
              <a:spcBef>
                <a:spcPts val="0"/>
              </a:spcBef>
              <a:spcAft>
                <a:spcPts val="0"/>
              </a:spcAft>
            </a:pPr>
            <a:endParaRPr lang="en-US" altLang="ja-JP" sz="738" b="1" dirty="0">
              <a:solidFill>
                <a:srgbClr val="FF0000"/>
              </a:solidFill>
              <a:latin typeface="ＤＨＰ平成ゴシックW5" panose="020B0500000000000000" pitchFamily="50" charset="-128"/>
              <a:ea typeface="ＤＨＰ平成ゴシックW5" panose="020B0500000000000000" pitchFamily="50" charset="-128"/>
            </a:endParaRPr>
          </a:p>
          <a:p>
            <a:pPr algn="ctr" fontAlgn="auto">
              <a:spcBef>
                <a:spcPts val="0"/>
              </a:spcBef>
              <a:spcAft>
                <a:spcPts val="0"/>
              </a:spcAft>
            </a:pPr>
            <a:r>
              <a:rPr lang="ja-JP" altLang="en-US" sz="1108" b="1" dirty="0">
                <a:solidFill>
                  <a:srgbClr val="FF0000"/>
                </a:solidFill>
                <a:latin typeface="ＤＨＰ平成ゴシックW5" panose="020B0500000000000000" pitchFamily="50" charset="-128"/>
                <a:ea typeface="ＤＨＰ平成ゴシックW5" panose="020B0500000000000000" pitchFamily="50" charset="-128"/>
              </a:rPr>
              <a:t>一人暮らしの継続</a:t>
            </a:r>
          </a:p>
        </p:txBody>
      </p:sp>
      <p:sp>
        <p:nvSpPr>
          <p:cNvPr id="72" name="角丸四角形吹き出し 71"/>
          <p:cNvSpPr/>
          <p:nvPr/>
        </p:nvSpPr>
        <p:spPr>
          <a:xfrm>
            <a:off x="6231079" y="3499902"/>
            <a:ext cx="877073" cy="531393"/>
          </a:xfrm>
          <a:prstGeom prst="wedgeRoundRectCallout">
            <a:avLst>
              <a:gd name="adj1" fmla="val -61417"/>
              <a:gd name="adj2" fmla="val -385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0" rIns="0" bIns="0" rtlCol="0" anchor="ctr"/>
          <a:lstStyle/>
          <a:p>
            <a:pP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人間関係</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生活環境</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契約手続　</a:t>
            </a:r>
            <a:r>
              <a:rPr lang="ja-JP" altLang="en-US" sz="923" dirty="0">
                <a:solidFill>
                  <a:prstClr val="black"/>
                </a:solidFill>
                <a:latin typeface="HGPｺﾞｼｯｸM" panose="020B0600000000000000" pitchFamily="50" charset="-128"/>
                <a:ea typeface="HGPｺﾞｼｯｸM" panose="020B0600000000000000" pitchFamily="50" charset="-128"/>
              </a:rPr>
              <a:t>等</a:t>
            </a:r>
          </a:p>
        </p:txBody>
      </p:sp>
      <p:grpSp>
        <p:nvGrpSpPr>
          <p:cNvPr id="77" name="Group 1191"/>
          <p:cNvGrpSpPr>
            <a:grpSpLocks noChangeAspect="1"/>
          </p:cNvGrpSpPr>
          <p:nvPr/>
        </p:nvGrpSpPr>
        <p:grpSpPr bwMode="auto">
          <a:xfrm>
            <a:off x="8227791" y="4735529"/>
            <a:ext cx="516414" cy="361887"/>
            <a:chOff x="1346" y="3223"/>
            <a:chExt cx="328" cy="239"/>
          </a:xfrm>
        </p:grpSpPr>
        <p:sp>
          <p:nvSpPr>
            <p:cNvPr id="78" name="Freeform 1098"/>
            <p:cNvSpPr>
              <a:spLocks/>
            </p:cNvSpPr>
            <p:nvPr/>
          </p:nvSpPr>
          <p:spPr bwMode="auto">
            <a:xfrm>
              <a:off x="1346" y="3369"/>
              <a:ext cx="328" cy="93"/>
            </a:xfrm>
            <a:custGeom>
              <a:avLst/>
              <a:gdLst>
                <a:gd name="T0" fmla="*/ 80 w 328"/>
                <a:gd name="T1" fmla="*/ 93 h 93"/>
                <a:gd name="T2" fmla="*/ 0 w 328"/>
                <a:gd name="T3" fmla="*/ 13 h 93"/>
                <a:gd name="T4" fmla="*/ 229 w 328"/>
                <a:gd name="T5" fmla="*/ 0 h 93"/>
                <a:gd name="T6" fmla="*/ 328 w 328"/>
                <a:gd name="T7" fmla="*/ 80 h 93"/>
                <a:gd name="T8" fmla="*/ 80 w 328"/>
                <a:gd name="T9" fmla="*/ 93 h 93"/>
              </a:gdLst>
              <a:ahLst/>
              <a:cxnLst>
                <a:cxn ang="0">
                  <a:pos x="T0" y="T1"/>
                </a:cxn>
                <a:cxn ang="0">
                  <a:pos x="T2" y="T3"/>
                </a:cxn>
                <a:cxn ang="0">
                  <a:pos x="T4" y="T5"/>
                </a:cxn>
                <a:cxn ang="0">
                  <a:pos x="T6" y="T7"/>
                </a:cxn>
                <a:cxn ang="0">
                  <a:pos x="T8" y="T9"/>
                </a:cxn>
              </a:cxnLst>
              <a:rect l="0" t="0" r="r" b="b"/>
              <a:pathLst>
                <a:path w="328" h="93">
                  <a:moveTo>
                    <a:pt x="80" y="93"/>
                  </a:moveTo>
                  <a:lnTo>
                    <a:pt x="0" y="13"/>
                  </a:lnTo>
                  <a:lnTo>
                    <a:pt x="229" y="0"/>
                  </a:lnTo>
                  <a:lnTo>
                    <a:pt x="328" y="80"/>
                  </a:lnTo>
                  <a:lnTo>
                    <a:pt x="80" y="93"/>
                  </a:lnTo>
                  <a:close/>
                </a:path>
              </a:pathLst>
            </a:custGeom>
            <a:solidFill>
              <a:srgbClr val="7FFF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79" name="Freeform 1099"/>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0" name="Freeform 1100"/>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lnTo>
                    <a:pt x="35" y="14"/>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1" name="Freeform 1101"/>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2" name="Freeform 1102"/>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3" name="Freeform 1103"/>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close/>
                </a:path>
              </a:pathLst>
            </a:custGeom>
            <a:solidFill>
              <a:srgbClr val="BFDE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4" name="Freeform 1104"/>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5" name="Freeform 1105"/>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6" name="Freeform 1106"/>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7" name="Freeform 1107"/>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8" name="Freeform 1108"/>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9" name="Freeform 1109"/>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0" name="Freeform 1110"/>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1" name="Freeform 1111"/>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2" name="Freeform 1112"/>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3" name="Freeform 1113"/>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close/>
                </a:path>
              </a:pathLst>
            </a:custGeom>
            <a:solidFill>
              <a:srgbClr val="40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4" name="Freeform 1114"/>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5" name="Freeform 1115"/>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6" name="Freeform 1116"/>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7" name="Freeform 1117"/>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8" name="Freeform 1118"/>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9" name="Freeform 1119"/>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0" name="Freeform 1120"/>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1" name="Freeform 1121"/>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2" name="Freeform 1122"/>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3" name="Freeform 1123"/>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close/>
                </a:path>
              </a:pathLst>
            </a:custGeom>
            <a:solidFill>
              <a:srgbClr val="FF409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4" name="Freeform 1124"/>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 name="T28" fmla="*/ 0 w 5"/>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lnTo>
                    <a:pt x="0" y="4"/>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5" name="Freeform 1125"/>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close/>
                </a:path>
              </a:pathLst>
            </a:custGeom>
            <a:solidFill>
              <a:srgbClr val="409E9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6" name="Freeform 1126"/>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7" name="Freeform 1127"/>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2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2"/>
                  </a:lnTo>
                  <a:lnTo>
                    <a:pt x="2" y="2"/>
                  </a:lnTo>
                  <a:lnTo>
                    <a:pt x="1" y="2"/>
                  </a:lnTo>
                  <a:lnTo>
                    <a:pt x="1" y="2"/>
                  </a:lnTo>
                  <a:lnTo>
                    <a:pt x="0" y="2"/>
                  </a:lnTo>
                  <a:lnTo>
                    <a:pt x="0" y="23"/>
                  </a:lnTo>
                  <a:close/>
                </a:path>
              </a:pathLst>
            </a:custGeom>
            <a:solidFill>
              <a:srgbClr val="7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8" name="Freeform 1128"/>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1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1"/>
                  </a:lnTo>
                  <a:lnTo>
                    <a:pt x="2" y="2"/>
                  </a:lnTo>
                  <a:lnTo>
                    <a:pt x="1" y="2"/>
                  </a:lnTo>
                  <a:lnTo>
                    <a:pt x="1" y="2"/>
                  </a:lnTo>
                  <a:lnTo>
                    <a:pt x="0" y="2"/>
                  </a:lnTo>
                  <a:lnTo>
                    <a:pt x="0" y="23"/>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9" name="Freeform 1129"/>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close/>
                </a:path>
              </a:pathLst>
            </a:custGeom>
            <a:solidFill>
              <a:srgbClr val="7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0" name="Freeform 1130"/>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1" name="Freeform 1131"/>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close/>
                </a:path>
              </a:pathLst>
            </a:custGeom>
            <a:solidFill>
              <a:srgbClr val="7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2" name="Freeform 1132"/>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 name="T96" fmla="*/ 1 w 20"/>
                <a:gd name="T9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lnTo>
                    <a:pt x="1" y="2"/>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3" name="Freeform 1133"/>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close/>
                </a:path>
              </a:pathLst>
            </a:custGeom>
            <a:solidFill>
              <a:srgbClr val="7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4" name="Freeform 1134"/>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5" name="Freeform 1135"/>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close/>
                </a:path>
              </a:pathLst>
            </a:custGeom>
            <a:solidFill>
              <a:srgbClr val="7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6" name="Freeform 1136"/>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7" name="Freeform 1137"/>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close/>
                </a:path>
              </a:pathLst>
            </a:custGeom>
            <a:solidFill>
              <a:srgbClr val="7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8" name="Freeform 1138"/>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9" name="Freeform 1139"/>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close/>
                </a:path>
              </a:pathLst>
            </a:custGeom>
            <a:solidFill>
              <a:srgbClr val="BFDE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0" name="Freeform 1140"/>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1" name="Freeform 1141"/>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close/>
                </a:path>
              </a:pathLst>
            </a:custGeom>
            <a:solidFill>
              <a:srgbClr val="7FB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2" name="Freeform 1142"/>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3" name="Freeform 1143"/>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4" name="Freeform 1144"/>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5" name="Freeform 1145"/>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6" name="Freeform 1146"/>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7" name="Freeform 1147"/>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8" name="Freeform 1148"/>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9" name="Freeform 1149"/>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0" name="Freeform 1150"/>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1" name="Freeform 1151"/>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close/>
                </a:path>
              </a:pathLst>
            </a:custGeom>
            <a:solidFill>
              <a:srgbClr val="BFDE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2" name="Freeform 1152"/>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3" name="Freeform 1153"/>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close/>
                </a:path>
              </a:pathLst>
            </a:custGeom>
            <a:solidFill>
              <a:srgbClr val="BFDE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4" name="Freeform 1154"/>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5" name="Freeform 1155"/>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close/>
                </a:path>
              </a:pathLst>
            </a:custGeom>
            <a:solidFill>
              <a:srgbClr val="BFDE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6" name="Freeform 1156"/>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7" name="Freeform 1157"/>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6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6"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8" name="Freeform 1158"/>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5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5"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9" name="Freeform 1159"/>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close/>
                </a:path>
              </a:pathLst>
            </a:custGeom>
            <a:solidFill>
              <a:srgbClr val="40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0" name="Freeform 1160"/>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1" name="Freeform 1161"/>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2" name="Freeform 1162"/>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3" name="Freeform 1163"/>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close/>
                </a:path>
              </a:pathLst>
            </a:custGeom>
            <a:solidFill>
              <a:srgbClr val="FF409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4" name="Freeform 1164"/>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5" name="Freeform 1165"/>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close/>
                </a:path>
              </a:pathLst>
            </a:custGeom>
            <a:solidFill>
              <a:srgbClr val="BFDE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6" name="Freeform 1166"/>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 name="T86" fmla="*/ 18 w 261"/>
                <a:gd name="T8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lnTo>
                    <a:pt x="18" y="1"/>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7" name="Freeform 1167"/>
            <p:cNvSpPr>
              <a:spLocks/>
            </p:cNvSpPr>
            <p:nvPr/>
          </p:nvSpPr>
          <p:spPr bwMode="auto">
            <a:xfrm>
              <a:off x="1479" y="3376"/>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close/>
                </a:path>
              </a:pathLst>
            </a:custGeom>
            <a:solidFill>
              <a:srgbClr val="7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8" name="Freeform 1168"/>
            <p:cNvSpPr>
              <a:spLocks/>
            </p:cNvSpPr>
            <p:nvPr/>
          </p:nvSpPr>
          <p:spPr bwMode="auto">
            <a:xfrm>
              <a:off x="1479" y="3268"/>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9" name="Freeform 1169"/>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close/>
                </a:path>
              </a:pathLst>
            </a:custGeom>
            <a:solidFill>
              <a:srgbClr val="7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0" name="Freeform 1170"/>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1" name="Freeform 1171"/>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close/>
                </a:path>
              </a:pathLst>
            </a:custGeom>
            <a:solidFill>
              <a:srgbClr val="7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2" name="Freeform 1172"/>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3" name="Freeform 1173"/>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close/>
                </a:path>
              </a:pathLst>
            </a:custGeom>
            <a:solidFill>
              <a:srgbClr val="7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4" name="Freeform 1174"/>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5" name="Freeform 1175"/>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close/>
                </a:path>
              </a:pathLst>
            </a:custGeom>
            <a:solidFill>
              <a:srgbClr val="7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6" name="Freeform 1176"/>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7" name="Freeform 1177"/>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close/>
                </a:path>
              </a:pathLst>
            </a:custGeom>
            <a:solidFill>
              <a:srgbClr val="7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8" name="Freeform 1178"/>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9" name="Freeform 1179"/>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0" name="Freeform 1180"/>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1" name="Freeform 1181"/>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2" name="Freeform 1182"/>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3" name="Freeform 1183"/>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4" name="Freeform 1184"/>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5" name="Freeform 1185"/>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close/>
                </a:path>
              </a:pathLst>
            </a:custGeom>
            <a:solidFill>
              <a:srgbClr val="BFDE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6" name="Freeform 1186"/>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7" name="Freeform 1187"/>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close/>
                </a:path>
              </a:pathLst>
            </a:custGeom>
            <a:solidFill>
              <a:srgbClr val="BFDE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8" name="Freeform 1188"/>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9" name="Freeform 1189"/>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close/>
                </a:path>
              </a:pathLst>
            </a:custGeom>
            <a:solidFill>
              <a:srgbClr val="BFDE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70" name="Freeform 1190"/>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path>
              </a:pathLst>
            </a:custGeom>
            <a:noFill/>
            <a:ln w="317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grpSp>
      <p:sp>
        <p:nvSpPr>
          <p:cNvPr id="172" name="左右矢印 171"/>
          <p:cNvSpPr/>
          <p:nvPr/>
        </p:nvSpPr>
        <p:spPr>
          <a:xfrm rot="19778704">
            <a:off x="7542140" y="5086161"/>
            <a:ext cx="764308" cy="159096"/>
          </a:xfrm>
          <a:prstGeom prst="leftRightArrow">
            <a:avLst/>
          </a:prstGeom>
          <a:solidFill>
            <a:srgbClr val="FFD6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173" name="テキスト ボックス 172"/>
          <p:cNvSpPr txBox="1"/>
          <p:nvPr/>
        </p:nvSpPr>
        <p:spPr>
          <a:xfrm>
            <a:off x="7848386" y="5192390"/>
            <a:ext cx="602258" cy="223308"/>
          </a:xfrm>
          <a:prstGeom prst="rect">
            <a:avLst/>
          </a:prstGeom>
          <a:noFill/>
        </p:spPr>
        <p:txBody>
          <a:bodyPr wrap="square" lIns="33231" tIns="33231" rIns="33231" bIns="33231"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連絡調整</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2" name="正方形/長方形 1"/>
          <p:cNvSpPr/>
          <p:nvPr/>
        </p:nvSpPr>
        <p:spPr>
          <a:xfrm>
            <a:off x="137791" y="5370997"/>
            <a:ext cx="4677736" cy="1118255"/>
          </a:xfrm>
          <a:prstGeom prst="rect">
            <a:avLst/>
          </a:prstGeom>
          <a:ln w="9525">
            <a:solidFill>
              <a:schemeClr val="tx1"/>
            </a:solidFill>
            <a:prstDash val="sysDash"/>
          </a:ln>
        </p:spPr>
        <p:txBody>
          <a:bodyPr wrap="square">
            <a:spAutoFit/>
          </a:bodyPr>
          <a:lstStyle/>
          <a:p>
            <a:pPr indent="82064" algn="just" fontAlgn="auto">
              <a:lnSpc>
                <a:spcPts val="1569"/>
              </a:lnSpc>
              <a:spcBef>
                <a:spcPts val="0"/>
              </a:spcBef>
              <a:spcAft>
                <a:spcPts val="0"/>
              </a:spcAft>
            </a:pPr>
            <a:endPar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82064" algn="just" fontAlgn="auto">
              <a:lnSpc>
                <a:spcPts val="1569"/>
              </a:lnSpc>
              <a:spcBef>
                <a:spcPts val="0"/>
              </a:spcBef>
              <a:spcAft>
                <a:spcPts val="0"/>
              </a:spcAft>
            </a:pPr>
            <a:r>
              <a:rPr lang="ja-JP"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自立生活援助サービス費</a:t>
            </a:r>
            <a:r>
              <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（退所等から１年以内の利用者）</a:t>
            </a:r>
            <a:r>
              <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indent="82064" algn="just" fontAlgn="auto">
              <a:lnSpc>
                <a:spcPts val="1569"/>
              </a:lnSpc>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a:t>
            </a:r>
            <a:r>
              <a:rPr lang="ja-JP"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利用者数を地域生活支援員の人数で除した数が</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未満</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1,547</a:t>
            </a:r>
            <a:r>
              <a:rPr lang="ja-JP"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a:p>
            <a:pPr indent="82064" algn="just" fontAlgn="auto">
              <a:lnSpc>
                <a:spcPts val="1569"/>
              </a:lnSpc>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a:t>
            </a:r>
            <a:r>
              <a:rPr lang="ja-JP"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利用者数を地域生活支援員の人数で除した数が</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1,083</a:t>
            </a:r>
            <a:r>
              <a:rPr lang="ja-JP"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82064" algn="just" fontAlgn="auto">
              <a:lnSpc>
                <a:spcPts val="1569"/>
              </a:lnSpc>
              <a:spcBef>
                <a:spcPts val="0"/>
              </a:spcBef>
              <a:spcAft>
                <a:spcPts val="0"/>
              </a:spcAft>
            </a:pP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このほか、退所等から１年を超える利用者の基本報酬も設定</a:t>
            </a:r>
            <a:endParaRPr lang="ja-JP"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118582" y="5236299"/>
            <a:ext cx="1944216" cy="269394"/>
          </a:xfrm>
          <a:prstGeom prst="rect">
            <a:avLst/>
          </a:prstGeom>
          <a:solidFill>
            <a:srgbClr val="99CCFF"/>
          </a:solidFill>
          <a:ln>
            <a:solidFill>
              <a:srgbClr val="99CCFF"/>
            </a:solidFill>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ja-JP" altLang="en-US" sz="1292" dirty="0">
                <a:solidFill>
                  <a:prstClr val="black"/>
                </a:solidFill>
                <a:latin typeface="HGS創英角ｺﾞｼｯｸUB" pitchFamily="50" charset="-128"/>
                <a:ea typeface="HGS創英角ｺﾞｼｯｸUB" pitchFamily="50" charset="-128"/>
              </a:rPr>
              <a:t>基本報酬</a:t>
            </a:r>
          </a:p>
        </p:txBody>
      </p:sp>
      <p:sp>
        <p:nvSpPr>
          <p:cNvPr id="17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6985513" y="6432871"/>
            <a:ext cx="2057400" cy="365125"/>
          </a:xfrm>
        </p:spPr>
        <p:txBody>
          <a:bodyPr/>
          <a:lstStyle/>
          <a:p>
            <a:pPr>
              <a:defRPr/>
            </a:pPr>
            <a:fld id="{F90A3C79-1AFD-481B-B685-7933BCD0898B}" type="slidenum">
              <a:rPr lang="en-US" altLang="ja-JP" smtClean="0"/>
              <a:pPr>
                <a:defRPr/>
              </a:pPr>
              <a:t>65</a:t>
            </a:fld>
            <a:endParaRPr lang="en-US" altLang="ja-JP" dirty="0"/>
          </a:p>
        </p:txBody>
      </p:sp>
    </p:spTree>
    <p:extLst>
      <p:ext uri="{BB962C8B-B14F-4D97-AF65-F5344CB8AC3E}">
        <p14:creationId xmlns:p14="http://schemas.microsoft.com/office/powerpoint/2010/main" val="39302100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会社のキャラクター（元気）">
            <a:hlinkClick r:id="rId2"/>
          </p:cNvPr>
          <p:cNvSpPr>
            <a:spLocks noChangeAspect="1" noChangeArrowheads="1"/>
          </p:cNvSpPr>
          <p:nvPr/>
        </p:nvSpPr>
        <p:spPr bwMode="auto">
          <a:xfrm>
            <a:off x="4423997" y="130419"/>
            <a:ext cx="281354" cy="28135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9" name="テキスト ボックス 48"/>
          <p:cNvSpPr txBox="1"/>
          <p:nvPr/>
        </p:nvSpPr>
        <p:spPr>
          <a:xfrm>
            <a:off x="69811" y="754161"/>
            <a:ext cx="5398091" cy="2592505"/>
          </a:xfrm>
          <a:prstGeom prst="rect">
            <a:avLst/>
          </a:prstGeom>
          <a:noFill/>
          <a:ln w="19050">
            <a:solidFill>
              <a:schemeClr val="accent1"/>
            </a:solidFill>
          </a:ln>
        </p:spPr>
        <p:txBody>
          <a:bodyPr wrap="square" rtlCol="0">
            <a:spAutoFit/>
          </a:bodyPr>
          <a:lstStyle/>
          <a:p>
            <a:pPr marL="167058" indent="-167058" fontAlgn="auto">
              <a:spcBef>
                <a:spcPts val="0"/>
              </a:spcBef>
              <a:spcAft>
                <a:spcPts val="0"/>
              </a:spcAft>
              <a:tabLst>
                <a:tab pos="167058" algn="l"/>
              </a:tabLs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地域生活支援拠点等は、障害者の重度化・高齢化や「親亡き後」を見据え、障害者の生活を地域全体で支えるため、居住支援のためのサービス提供体制を、地域の実情に応じて整備するもの。</a:t>
            </a:r>
            <a:endPar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7058" indent="-167058" fontAlgn="auto">
              <a:spcBef>
                <a:spcPts val="0"/>
              </a:spcBef>
              <a:spcAft>
                <a:spcPts val="0"/>
              </a:spcAft>
              <a:tabLst>
                <a:tab pos="167058" algn="l"/>
              </a:tabLst>
            </a:pPr>
            <a:endPar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7058" indent="-167058" fontAlgn="auto">
              <a:spcBef>
                <a:spcPts val="0"/>
              </a:spcBef>
              <a:spcAft>
                <a:spcPts val="0"/>
              </a:spcAft>
              <a:tabLst>
                <a:tab pos="167058" algn="l"/>
              </a:tabLs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第５期障害福祉計画（平成</a:t>
            </a:r>
            <a:r>
              <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年度）では、平成</a:t>
            </a:r>
            <a:r>
              <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年度末までに「各市町村又は各障害保健福祉圏域に少なくとも１カ所の整備」を基本。</a:t>
            </a:r>
            <a:endPar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tabLst>
                <a:tab pos="246191" algn="l"/>
              </a:tabLst>
            </a:pPr>
            <a:endPar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algn="r" fontAlgn="auto">
              <a:spcBef>
                <a:spcPts val="0"/>
              </a:spcBef>
              <a:spcAft>
                <a:spcPts val="0"/>
              </a:spcAft>
              <a:tabLst>
                <a:tab pos="246191" algn="l"/>
              </a:tabLs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参考：平成</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月時点における整備状況　　</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圏域平成</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年度末までに整備予定　  　　</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117</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圏域</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580307" algn="r" fontAlgn="auto">
              <a:spcBef>
                <a:spcPts val="0"/>
              </a:spcBef>
              <a:spcAft>
                <a:spcPts val="0"/>
              </a:spcAft>
              <a:tabLst>
                <a:tab pos="246191" algn="l"/>
              </a:tabLs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（全国：</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1,718</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352 </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圏域）</a:t>
            </a:r>
          </a:p>
        </p:txBody>
      </p:sp>
      <p:sp>
        <p:nvSpPr>
          <p:cNvPr id="7" name="正方形/長方形 6"/>
          <p:cNvSpPr/>
          <p:nvPr/>
        </p:nvSpPr>
        <p:spPr>
          <a:xfrm>
            <a:off x="52113" y="3439501"/>
            <a:ext cx="5516921" cy="717119"/>
          </a:xfrm>
          <a:prstGeom prst="rect">
            <a:avLst/>
          </a:prstGeom>
        </p:spPr>
        <p:txBody>
          <a:bodyPr wrap="square" lIns="0" rIns="0">
            <a:spAutoFit/>
          </a:bodyPr>
          <a:lstStyle/>
          <a:p>
            <a:pPr fontAlgn="auto">
              <a:spcBef>
                <a:spcPts val="0"/>
              </a:spcBef>
              <a:spcAft>
                <a:spcPts val="0"/>
              </a:spcAft>
            </a:pPr>
            <a:r>
              <a:rPr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相談機能の強化</a:t>
            </a:r>
            <a:r>
              <a:rPr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46191" indent="-246191"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特定相談支援事業所等にコーディネーターの役割を担う相談支援専門員を配置し、連携する短期入所への緊急時の受入れの対応を評価。</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地域生活支援拠点等相談強化加算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700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単位／回（月４回を限度）等</a:t>
            </a:r>
          </a:p>
        </p:txBody>
      </p:sp>
      <p:sp>
        <p:nvSpPr>
          <p:cNvPr id="53" name="テキスト ボックス 52"/>
          <p:cNvSpPr txBox="1"/>
          <p:nvPr/>
        </p:nvSpPr>
        <p:spPr>
          <a:xfrm>
            <a:off x="0" y="238491"/>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841830" fontAlgn="auto">
              <a:spcBef>
                <a:spcPts val="0"/>
              </a:spcBef>
              <a:spcAft>
                <a:spcPts val="0"/>
              </a:spcAft>
            </a:pP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地域生活支援拠点等の機能強化</a:t>
            </a:r>
            <a:endParaRPr lang="en-US"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正方形/長方形 86"/>
          <p:cNvSpPr/>
          <p:nvPr/>
        </p:nvSpPr>
        <p:spPr>
          <a:xfrm>
            <a:off x="-14355" y="3362532"/>
            <a:ext cx="1794403" cy="26282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fontAlgn="auto">
              <a:spcBef>
                <a:spcPts val="0"/>
              </a:spcBef>
              <a:spcAft>
                <a:spcPts val="0"/>
              </a:spcAf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52113" y="4137986"/>
            <a:ext cx="6365141" cy="560923"/>
          </a:xfrm>
          <a:prstGeom prst="rect">
            <a:avLst/>
          </a:prstGeom>
        </p:spPr>
        <p:txBody>
          <a:bodyPr wrap="square" lIns="0" rIns="0">
            <a:spAutoFit/>
          </a:bodyPr>
          <a:lstStyle/>
          <a:p>
            <a:pPr fontAlgn="auto">
              <a:spcBef>
                <a:spcPts val="0"/>
              </a:spcBef>
              <a:spcAft>
                <a:spcPts val="0"/>
              </a:spcAft>
            </a:pPr>
            <a:r>
              <a:rPr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緊急時の受入れ・対応の機能の強化</a:t>
            </a:r>
            <a:r>
              <a:rPr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緊急の受入れ・対応を重点的に評価するために、緊急短期入所受入加算の算定要件を見直し。</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緊急短期入所受入加算（</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　→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180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単位／日（利用開始日から</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日間を限度）等</a:t>
            </a:r>
          </a:p>
        </p:txBody>
      </p:sp>
      <p:sp>
        <p:nvSpPr>
          <p:cNvPr id="54" name="正方形/長方形 53"/>
          <p:cNvSpPr/>
          <p:nvPr/>
        </p:nvSpPr>
        <p:spPr>
          <a:xfrm>
            <a:off x="52114" y="4689243"/>
            <a:ext cx="6365141" cy="717119"/>
          </a:xfrm>
          <a:prstGeom prst="rect">
            <a:avLst/>
          </a:prstGeom>
        </p:spPr>
        <p:txBody>
          <a:bodyPr wrap="square" lIns="0" rIns="0">
            <a:spAutoFit/>
          </a:bodyPr>
          <a:lstStyle/>
          <a:p>
            <a:pPr fontAlgn="auto">
              <a:spcBef>
                <a:spcPts val="0"/>
              </a:spcBef>
              <a:spcAft>
                <a:spcPts val="0"/>
              </a:spcAft>
            </a:pPr>
            <a:r>
              <a:rPr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体験の機会・場の機能の強化</a:t>
            </a:r>
            <a:r>
              <a:rPr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日中活動系サービスの体験利用支援加算を引上げ。</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体験利用支援加算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　→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単位／日（初日から５日目まで）</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地域生活支援拠点等の場合　　等</a:t>
            </a:r>
          </a:p>
        </p:txBody>
      </p:sp>
      <p:sp>
        <p:nvSpPr>
          <p:cNvPr id="55" name="正方形/長方形 54"/>
          <p:cNvSpPr/>
          <p:nvPr/>
        </p:nvSpPr>
        <p:spPr>
          <a:xfrm>
            <a:off x="52113" y="5379700"/>
            <a:ext cx="7508799" cy="560923"/>
          </a:xfrm>
          <a:prstGeom prst="rect">
            <a:avLst/>
          </a:prstGeom>
        </p:spPr>
        <p:txBody>
          <a:bodyPr wrap="square" lIns="0" rIns="0">
            <a:spAutoFit/>
          </a:bodyPr>
          <a:lstStyle/>
          <a:p>
            <a:pPr fontAlgn="auto">
              <a:spcBef>
                <a:spcPts val="0"/>
              </a:spcBef>
              <a:spcAft>
                <a:spcPts val="0"/>
              </a:spcAft>
            </a:pPr>
            <a:r>
              <a:rPr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専門的人材の確保・養成の機能の強化</a:t>
            </a:r>
            <a:r>
              <a:rPr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生活介護に重度障害者支援加算を創設。</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重度障害者支援加算　強度行動障害支援者養成研修（実践研修）修了者の配置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単位／日（体制加算）　等</a:t>
            </a:r>
          </a:p>
        </p:txBody>
      </p:sp>
      <p:sp>
        <p:nvSpPr>
          <p:cNvPr id="56" name="正方形/長方形 55"/>
          <p:cNvSpPr/>
          <p:nvPr/>
        </p:nvSpPr>
        <p:spPr>
          <a:xfrm>
            <a:off x="50195" y="5977921"/>
            <a:ext cx="7877879" cy="560923"/>
          </a:xfrm>
          <a:prstGeom prst="rect">
            <a:avLst/>
          </a:prstGeom>
        </p:spPr>
        <p:txBody>
          <a:bodyPr wrap="square" lIns="0" rIns="0">
            <a:spAutoFit/>
          </a:bodyPr>
          <a:lstStyle/>
          <a:p>
            <a:pPr fontAlgn="auto">
              <a:spcBef>
                <a:spcPts val="0"/>
              </a:spcBef>
              <a:spcAft>
                <a:spcPts val="0"/>
              </a:spcAft>
            </a:pPr>
            <a:r>
              <a:rPr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地域の体制づくりの機能の強化</a:t>
            </a:r>
            <a:r>
              <a:rPr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支援困難事例等の課題検討を通じ、地域課題の明確化と情報共有等を行い、共同で対応していることを評価。</a:t>
            </a:r>
          </a:p>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地域体制強化共同支援加算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単位／月（月１回限度）</a:t>
            </a:r>
          </a:p>
        </p:txBody>
      </p:sp>
      <p:grpSp>
        <p:nvGrpSpPr>
          <p:cNvPr id="19" name="グループ化 18"/>
          <p:cNvGrpSpPr/>
          <p:nvPr/>
        </p:nvGrpSpPr>
        <p:grpSpPr>
          <a:xfrm>
            <a:off x="5369627" y="903181"/>
            <a:ext cx="4005194" cy="3599904"/>
            <a:chOff x="6548139" y="836281"/>
            <a:chExt cx="3445421" cy="3096775"/>
          </a:xfrm>
        </p:grpSpPr>
        <p:grpSp>
          <p:nvGrpSpPr>
            <p:cNvPr id="15" name="グループ化 14"/>
            <p:cNvGrpSpPr/>
            <p:nvPr/>
          </p:nvGrpSpPr>
          <p:grpSpPr>
            <a:xfrm>
              <a:off x="6761710" y="836281"/>
              <a:ext cx="3231850" cy="3096775"/>
              <a:chOff x="6441733" y="692696"/>
              <a:chExt cx="3231850" cy="3096775"/>
            </a:xfrm>
          </p:grpSpPr>
          <p:sp>
            <p:nvSpPr>
              <p:cNvPr id="98" name="テキスト ボックス 97"/>
              <p:cNvSpPr txBox="1"/>
              <p:nvPr/>
            </p:nvSpPr>
            <p:spPr>
              <a:xfrm>
                <a:off x="6793724" y="692696"/>
                <a:ext cx="2027325" cy="321848"/>
              </a:xfrm>
              <a:prstGeom prst="rect">
                <a:avLst/>
              </a:prstGeom>
              <a:solidFill>
                <a:srgbClr val="99CCFF"/>
              </a:solidFill>
              <a:ln>
                <a:solidFill>
                  <a:srgbClr val="99CCFF"/>
                </a:solidFill>
              </a:ln>
            </p:spPr>
            <p:style>
              <a:lnRef idx="2">
                <a:schemeClr val="accent2">
                  <a:shade val="50000"/>
                </a:schemeClr>
              </a:lnRef>
              <a:fillRef idx="1">
                <a:schemeClr val="accent2"/>
              </a:fillRef>
              <a:effectRef idx="0">
                <a:schemeClr val="accent2"/>
              </a:effectRef>
              <a:fontRef idx="minor">
                <a:schemeClr val="lt1"/>
              </a:fontRef>
            </p:style>
            <p:txBody>
              <a:bodyPr wrap="square" tIns="99692" rtlCol="0">
                <a:spAutoFit/>
              </a:bodyPr>
              <a:lstStyle/>
              <a:p>
                <a:pPr algn="ctr" fontAlgn="auto">
                  <a:spcBef>
                    <a:spcPts val="0"/>
                  </a:spcBef>
                  <a:spcAft>
                    <a:spcPts val="0"/>
                  </a:spcAft>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地域生活支援拠点等</a:t>
                </a:r>
                <a:endPar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6624860" y="1150129"/>
                <a:ext cx="922506" cy="226096"/>
              </a:xfrm>
              <a:prstGeom prst="rect">
                <a:avLst/>
              </a:prstGeom>
              <a:noFill/>
            </p:spPr>
            <p:txBody>
              <a:bodyPr wrap="square" rtlCol="0">
                <a:spAutoFit/>
              </a:bodyPr>
              <a:lstStyle/>
              <a:p>
                <a:pPr algn="ctr" fontAlgn="auto">
                  <a:spcBef>
                    <a:spcPts val="0"/>
                  </a:spcBef>
                  <a:spcAft>
                    <a:spcPts val="0"/>
                  </a:spcAft>
                </a:pPr>
                <a:r>
                  <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6537176" y="1175727"/>
                <a:ext cx="2613744" cy="2613744"/>
              </a:xfrm>
              <a:prstGeom prst="ellipse">
                <a:avLst/>
              </a:prstGeom>
              <a:solidFill>
                <a:srgbClr val="E7FF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59" name="Picture 8" descr="家のイラスト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7853" y="2732744"/>
                <a:ext cx="874307" cy="899553"/>
              </a:xfrm>
              <a:prstGeom prst="rect">
                <a:avLst/>
              </a:prstGeom>
              <a:noFill/>
              <a:extLst/>
            </p:spPr>
          </p:pic>
          <p:sp>
            <p:nvSpPr>
              <p:cNvPr id="69" name="テキスト ボックス 68"/>
              <p:cNvSpPr txBox="1"/>
              <p:nvPr/>
            </p:nvSpPr>
            <p:spPr>
              <a:xfrm>
                <a:off x="8052022" y="2588367"/>
                <a:ext cx="1621561" cy="226096"/>
              </a:xfrm>
              <a:prstGeom prst="rect">
                <a:avLst/>
              </a:prstGeom>
              <a:noFill/>
            </p:spPr>
            <p:txBody>
              <a:bodyPr wrap="square" rtlCol="0">
                <a:spAutoFit/>
              </a:bodyPr>
              <a:lstStyle/>
              <a:p>
                <a:pPr algn="ctr" fontAlgn="auto">
                  <a:spcBef>
                    <a:spcPts val="0"/>
                  </a:spcBef>
                  <a:spcAft>
                    <a:spcPts val="0"/>
                  </a:spcAft>
                </a:pPr>
                <a:r>
                  <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緊急時受入れ</a:t>
                </a:r>
                <a:r>
                  <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8" name="Picture 64" descr="介護施設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7658" y="1388640"/>
                <a:ext cx="848200" cy="748763"/>
              </a:xfrm>
              <a:prstGeom prst="rect">
                <a:avLst/>
              </a:prstGeom>
              <a:noFill/>
              <a:extLst/>
            </p:spPr>
          </p:pic>
          <p:pic>
            <p:nvPicPr>
              <p:cNvPr id="60" name="Picture 62" descr="相談窓口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0210" y="1286917"/>
                <a:ext cx="682107" cy="671342"/>
              </a:xfrm>
              <a:prstGeom prst="rect">
                <a:avLst/>
              </a:prstGeom>
              <a:noFill/>
              <a:extLst/>
            </p:spPr>
          </p:pic>
          <p:pic>
            <p:nvPicPr>
              <p:cNvPr id="103" name="Picture 70" descr="家のイラスト8">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1733" y="2562647"/>
                <a:ext cx="852275" cy="987208"/>
              </a:xfrm>
              <a:prstGeom prst="rect">
                <a:avLst/>
              </a:prstGeom>
              <a:noFill/>
              <a:extLst/>
            </p:spPr>
          </p:pic>
          <p:pic>
            <p:nvPicPr>
              <p:cNvPr id="61" name="Picture 66" descr="会議のイラスト（男女）"/>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6418" y="2179353"/>
                <a:ext cx="855803" cy="941726"/>
              </a:xfrm>
              <a:prstGeom prst="rect">
                <a:avLst/>
              </a:prstGeom>
              <a:noFill/>
              <a:extLst/>
            </p:spPr>
          </p:pic>
          <p:sp>
            <p:nvSpPr>
              <p:cNvPr id="71" name="テキスト ボックス 70"/>
              <p:cNvSpPr txBox="1"/>
              <p:nvPr/>
            </p:nvSpPr>
            <p:spPr>
              <a:xfrm>
                <a:off x="6952025" y="1967306"/>
                <a:ext cx="1636722" cy="226096"/>
              </a:xfrm>
              <a:prstGeom prst="rect">
                <a:avLst/>
              </a:prstGeom>
              <a:noFill/>
            </p:spPr>
            <p:txBody>
              <a:bodyPr wrap="square" rtlCol="0">
                <a:spAutoFit/>
              </a:bodyPr>
              <a:lstStyle/>
              <a:p>
                <a:pPr algn="ctr" fontAlgn="auto">
                  <a:spcBef>
                    <a:spcPts val="0"/>
                  </a:spcBef>
                  <a:spcAft>
                    <a:spcPts val="0"/>
                  </a:spcAft>
                </a:pPr>
                <a:r>
                  <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地域の体制づくり</a:t>
                </a:r>
                <a:r>
                  <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7672313" y="1216068"/>
                <a:ext cx="1454380" cy="226096"/>
              </a:xfrm>
              <a:prstGeom prst="rect">
                <a:avLst/>
              </a:prstGeom>
              <a:noFill/>
            </p:spPr>
            <p:txBody>
              <a:bodyPr wrap="square" rtlCol="0">
                <a:spAutoFit/>
              </a:bodyPr>
              <a:lstStyle/>
              <a:p>
                <a:pPr algn="ctr" fontAlgn="auto">
                  <a:spcBef>
                    <a:spcPts val="0"/>
                  </a:spcBef>
                  <a:spcAft>
                    <a:spcPts val="0"/>
                  </a:spcAft>
                </a:pPr>
                <a:r>
                  <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体験の機会</a:t>
                </a:r>
                <a:r>
                  <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7" name="テキスト ボックス 66"/>
            <p:cNvSpPr txBox="1"/>
            <p:nvPr/>
          </p:nvSpPr>
          <p:spPr>
            <a:xfrm>
              <a:off x="6548139" y="2516735"/>
              <a:ext cx="1213173" cy="226096"/>
            </a:xfrm>
            <a:prstGeom prst="rect">
              <a:avLst/>
            </a:prstGeom>
            <a:noFill/>
          </p:spPr>
          <p:txBody>
            <a:bodyPr wrap="square" rtlCol="0">
              <a:spAutoFit/>
            </a:bodyPr>
            <a:lstStyle/>
            <a:p>
              <a:pPr algn="ctr" fontAlgn="auto">
                <a:spcBef>
                  <a:spcPts val="0"/>
                </a:spcBef>
                <a:spcAft>
                  <a:spcPts val="0"/>
                </a:spcAft>
              </a:pPr>
              <a:r>
                <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専門性</a:t>
              </a:r>
              <a:r>
                <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56683" y="6393579"/>
            <a:ext cx="2057400" cy="365125"/>
          </a:xfrm>
        </p:spPr>
        <p:txBody>
          <a:bodyPr/>
          <a:lstStyle/>
          <a:p>
            <a:pPr>
              <a:defRPr/>
            </a:pPr>
            <a:fld id="{431CAECD-5926-4741-A906-A08E04809A27}" type="slidenum">
              <a:rPr lang="en-US" altLang="ja-JP" smtClean="0"/>
              <a:pPr>
                <a:defRPr/>
              </a:pPr>
              <a:t>66</a:t>
            </a:fld>
            <a:endParaRPr lang="en-US" altLang="ja-JP"/>
          </a:p>
        </p:txBody>
      </p:sp>
    </p:spTree>
    <p:extLst>
      <p:ext uri="{BB962C8B-B14F-4D97-AF65-F5344CB8AC3E}">
        <p14:creationId xmlns:p14="http://schemas.microsoft.com/office/powerpoint/2010/main" val="1431572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63769"/>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841830" fontAlgn="auto">
              <a:spcBef>
                <a:spcPts val="0"/>
              </a:spcBef>
              <a:spcAft>
                <a:spcPts val="0"/>
              </a:spcAft>
            </a:pP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共生型サービスの基準・報酬の設定</a:t>
            </a:r>
            <a:endParaRPr lang="en-US"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16440" y="792219"/>
            <a:ext cx="8920056" cy="490006"/>
          </a:xfrm>
          <a:prstGeom prst="rect">
            <a:avLst/>
          </a:prstGeom>
          <a:ln>
            <a:solidFill>
              <a:schemeClr val="accent1"/>
            </a:solidFill>
          </a:ln>
        </p:spPr>
        <p:txBody>
          <a:bodyPr wrap="square">
            <a:spAutoFit/>
          </a:bodyPr>
          <a:lstStyle/>
          <a:p>
            <a:pPr marL="165593" indent="-165593"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介護保険サービスの指定を受けた事業所であれば、基本的に障害福祉（共生型）の指定を受けられるよう、障害福祉の居宅介護、生活介護、短期入所等の指定を受ける場合の基準の特例を設ける。</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1" name="グループ化 80"/>
          <p:cNvGrpSpPr/>
          <p:nvPr/>
        </p:nvGrpSpPr>
        <p:grpSpPr>
          <a:xfrm>
            <a:off x="384458" y="1567870"/>
            <a:ext cx="3057570" cy="2060730"/>
            <a:chOff x="632520" y="1383387"/>
            <a:chExt cx="3312368" cy="2232457"/>
          </a:xfrm>
        </p:grpSpPr>
        <p:sp>
          <p:nvSpPr>
            <p:cNvPr id="5" name="円弧 4"/>
            <p:cNvSpPr/>
            <p:nvPr/>
          </p:nvSpPr>
          <p:spPr>
            <a:xfrm rot="20102658">
              <a:off x="1816511" y="2403559"/>
              <a:ext cx="1694778" cy="1118962"/>
            </a:xfrm>
            <a:prstGeom prst="arc">
              <a:avLst>
                <a:gd name="adj1" fmla="val 11742834"/>
                <a:gd name="adj2" fmla="val 0"/>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pic>
          <p:nvPicPr>
            <p:cNvPr id="1040" name="Picture 16" descr="山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484" y="2771287"/>
              <a:ext cx="978831" cy="706933"/>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1038"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573" y="2065070"/>
              <a:ext cx="799537" cy="641406"/>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1036" name="Picture 12" descr="http://2.bp.blogspot.com/-ohl41tIW1a0/V2vXoJN4eVI/AAAAAAAA73w/jMiHgV4uFrgQNfjgG9hVSo_5ObhPc0qVACLcB/s800/building_hous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816" y="2735794"/>
              <a:ext cx="535449" cy="499530"/>
            </a:xfrm>
            <a:prstGeom prst="rect">
              <a:avLst/>
            </a:prstGeom>
            <a:noFill/>
            <a:ln>
              <a:noFill/>
            </a:ln>
            <a:extLst>
              <a:ext uri="{909E8E84-426E-40dd-AFC4-6F175D3DCCD1}">
                <a14:hiddenFill xmlns="" xmlns:a14="http://schemas.microsoft.com/office/drawing/2010/main">
                  <a:solidFill>
                    <a:srgbClr val="FFFFFF"/>
                  </a:solidFill>
                </a14:hiddenFill>
              </a:ext>
            </a:extLst>
          </p:spPr>
        </p:pic>
        <p:grpSp>
          <p:nvGrpSpPr>
            <p:cNvPr id="8" name="グループ化 7"/>
            <p:cNvGrpSpPr/>
            <p:nvPr/>
          </p:nvGrpSpPr>
          <p:grpSpPr>
            <a:xfrm>
              <a:off x="2388239" y="2321881"/>
              <a:ext cx="551321" cy="663678"/>
              <a:chOff x="2381266" y="1338759"/>
              <a:chExt cx="695144" cy="836811"/>
            </a:xfrm>
          </p:grpSpPr>
          <p:pic>
            <p:nvPicPr>
              <p:cNvPr id="1044" name="Picture 20" descr="緑の車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1266" y="1581222"/>
                <a:ext cx="695144" cy="594348"/>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1046" name="Picture 22" descr="http://3.bp.blogspot.com/-X7fIR1St4Mg/VZ-Qixp_SbI/AAAAAAAAvNY/uCIXnzPDPow/s800/ojisan1_cr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9111" y="1338759"/>
                <a:ext cx="421315" cy="484925"/>
              </a:xfrm>
              <a:prstGeom prst="rect">
                <a:avLst/>
              </a:prstGeom>
              <a:noFill/>
              <a:ln>
                <a:noFill/>
              </a:ln>
              <a:extLst>
                <a:ext uri="{909E8E84-426E-40dd-AFC4-6F175D3DCCD1}">
                  <a14:hiddenFill xmlns="" xmlns:a14="http://schemas.microsoft.com/office/drawing/2010/main">
                    <a:solidFill>
                      <a:srgbClr val="FFFFFF"/>
                    </a:solidFill>
                  </a14:hiddenFill>
                </a:ext>
              </a:extLst>
            </p:spPr>
          </p:pic>
        </p:grpSp>
        <p:sp>
          <p:nvSpPr>
            <p:cNvPr id="15" name="テキスト ボックス 14"/>
            <p:cNvSpPr txBox="1"/>
            <p:nvPr/>
          </p:nvSpPr>
          <p:spPr>
            <a:xfrm>
              <a:off x="1524816" y="3192672"/>
              <a:ext cx="535449" cy="269241"/>
            </a:xfrm>
            <a:prstGeom prst="rect">
              <a:avLst/>
            </a:prstGeom>
            <a:noFill/>
            <a:ln>
              <a:noFill/>
            </a:ln>
          </p:spPr>
          <p:txBody>
            <a:bodyPr wrap="square" rtlCol="0">
              <a:spAutoFit/>
            </a:bodyPr>
            <a:lstStyle/>
            <a:p>
              <a:pPr algn="ct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自宅</a:t>
              </a:r>
            </a:p>
          </p:txBody>
        </p:sp>
        <p:sp>
          <p:nvSpPr>
            <p:cNvPr id="27" name="テキスト ボックス 26"/>
            <p:cNvSpPr txBox="1"/>
            <p:nvPr/>
          </p:nvSpPr>
          <p:spPr>
            <a:xfrm>
              <a:off x="632520" y="2664405"/>
              <a:ext cx="767833" cy="423172"/>
            </a:xfrm>
            <a:prstGeom prst="rect">
              <a:avLst/>
            </a:prstGeom>
            <a:noFill/>
            <a:ln>
              <a:noFill/>
            </a:ln>
          </p:spPr>
          <p:txBody>
            <a:bodyPr wrap="square" rtlCol="0">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通所介護</a:t>
              </a:r>
            </a:p>
          </p:txBody>
        </p:sp>
        <p:pic>
          <p:nvPicPr>
            <p:cNvPr id="1050"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9570" y="2553274"/>
              <a:ext cx="628208" cy="639398"/>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30" name="テキスト ボックス 29"/>
            <p:cNvSpPr txBox="1"/>
            <p:nvPr/>
          </p:nvSpPr>
          <p:spPr>
            <a:xfrm>
              <a:off x="3099497" y="3192672"/>
              <a:ext cx="845391" cy="423172"/>
            </a:xfrm>
            <a:prstGeom prst="rect">
              <a:avLst/>
            </a:prstGeom>
            <a:noFill/>
            <a:ln>
              <a:noFill/>
            </a:ln>
          </p:spPr>
          <p:txBody>
            <a:bodyPr wrap="square" rtlCol="0">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p>
          </p:txBody>
        </p:sp>
        <p:sp>
          <p:nvSpPr>
            <p:cNvPr id="17" name="正方形/長方形 16"/>
            <p:cNvSpPr/>
            <p:nvPr/>
          </p:nvSpPr>
          <p:spPr>
            <a:xfrm>
              <a:off x="632520" y="1661846"/>
              <a:ext cx="3312368" cy="1914899"/>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9" name="テキスト ボックス 18"/>
            <p:cNvSpPr txBox="1"/>
            <p:nvPr/>
          </p:nvSpPr>
          <p:spPr>
            <a:xfrm>
              <a:off x="632520" y="1383387"/>
              <a:ext cx="902590" cy="269241"/>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fontAlgn="auto">
                <a:spcBef>
                  <a:spcPts val="0"/>
                </a:spcBef>
                <a:spcAft>
                  <a:spcPts val="0"/>
                </a:spcAft>
              </a:pP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見直し前</a:t>
              </a:r>
            </a:p>
          </p:txBody>
        </p:sp>
        <p:sp>
          <p:nvSpPr>
            <p:cNvPr id="20" name="テキスト ボックス 19"/>
            <p:cNvSpPr txBox="1"/>
            <p:nvPr/>
          </p:nvSpPr>
          <p:spPr>
            <a:xfrm>
              <a:off x="662148" y="1706897"/>
              <a:ext cx="3225630" cy="469434"/>
            </a:xfrm>
            <a:prstGeom prst="rect">
              <a:avLst/>
            </a:prstGeom>
            <a:noFill/>
          </p:spPr>
          <p:txBody>
            <a:bodyPr wrap="square" rtlCol="0">
              <a:spAutoFit/>
            </a:bodyPr>
            <a:lstStyle/>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山間地域など近くに事業所がない場合、遠方の事業所までの通所が必要。</a:t>
              </a:r>
            </a:p>
          </p:txBody>
        </p:sp>
      </p:grpSp>
      <p:grpSp>
        <p:nvGrpSpPr>
          <p:cNvPr id="24" name="グループ化 23"/>
          <p:cNvGrpSpPr/>
          <p:nvPr/>
        </p:nvGrpSpPr>
        <p:grpSpPr>
          <a:xfrm>
            <a:off x="4788025" y="1591172"/>
            <a:ext cx="3306828" cy="2053853"/>
            <a:chOff x="5324543" y="1159899"/>
            <a:chExt cx="4516935" cy="2805443"/>
          </a:xfrm>
        </p:grpSpPr>
        <p:sp>
          <p:nvSpPr>
            <p:cNvPr id="21" name="右矢印 20"/>
            <p:cNvSpPr/>
            <p:nvPr/>
          </p:nvSpPr>
          <p:spPr>
            <a:xfrm rot="13354761">
              <a:off x="6411425" y="2438079"/>
              <a:ext cx="613421" cy="371769"/>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40" name="Picture 16" descr="山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264" y="2898850"/>
              <a:ext cx="1234178" cy="891351"/>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41"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4984" y="2008402"/>
              <a:ext cx="1008112" cy="808730"/>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42" name="Picture 12" descr="http://2.bp.blogspot.com/-ohl41tIW1a0/V2vXoJN4eVI/AAAAAAAA73w/jMiHgV4uFrgQNfjgG9hVSo_5ObhPc0qVACLcB/s800/building_hous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0117" y="2854097"/>
              <a:ext cx="675131" cy="629842"/>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44" name="テキスト ボックス 43"/>
            <p:cNvSpPr txBox="1"/>
            <p:nvPr/>
          </p:nvSpPr>
          <p:spPr>
            <a:xfrm>
              <a:off x="6510117" y="3430162"/>
              <a:ext cx="675131" cy="339478"/>
            </a:xfrm>
            <a:prstGeom prst="rect">
              <a:avLst/>
            </a:prstGeom>
            <a:noFill/>
            <a:ln>
              <a:noFill/>
            </a:ln>
          </p:spPr>
          <p:txBody>
            <a:bodyPr wrap="square" rtlCol="0">
              <a:spAutoFit/>
            </a:bodyPr>
            <a:lstStyle/>
            <a:p>
              <a:pPr algn="ct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自宅</a:t>
              </a:r>
            </a:p>
          </p:txBody>
        </p:sp>
        <p:sp>
          <p:nvSpPr>
            <p:cNvPr id="45" name="テキスト ボックス 44"/>
            <p:cNvSpPr txBox="1"/>
            <p:nvPr/>
          </p:nvSpPr>
          <p:spPr>
            <a:xfrm>
              <a:off x="5324543" y="2820614"/>
              <a:ext cx="1053061" cy="1144728"/>
            </a:xfrm>
            <a:prstGeom prst="rect">
              <a:avLst/>
            </a:prstGeom>
            <a:noFill/>
            <a:ln>
              <a:noFill/>
            </a:ln>
          </p:spPr>
          <p:txBody>
            <a:bodyPr wrap="square" rtlCol="0">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通所介護</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共生型</a:t>
              </a:r>
              <a:endParaRPr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endParaRPr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6"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97416" y="2623964"/>
              <a:ext cx="792088" cy="806197"/>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47" name="テキスト ボックス 46"/>
            <p:cNvSpPr txBox="1"/>
            <p:nvPr/>
          </p:nvSpPr>
          <p:spPr>
            <a:xfrm>
              <a:off x="8638363" y="3430161"/>
              <a:ext cx="1112321" cy="533564"/>
            </a:xfrm>
            <a:prstGeom prst="rect">
              <a:avLst/>
            </a:prstGeom>
            <a:noFill/>
            <a:ln>
              <a:noFill/>
            </a:ln>
          </p:spPr>
          <p:txBody>
            <a:bodyPr wrap="square" rtlCol="0">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p>
          </p:txBody>
        </p:sp>
        <p:sp>
          <p:nvSpPr>
            <p:cNvPr id="39" name="正方形/長方形 38"/>
            <p:cNvSpPr/>
            <p:nvPr/>
          </p:nvSpPr>
          <p:spPr>
            <a:xfrm>
              <a:off x="5385047" y="1489374"/>
              <a:ext cx="4456431" cy="239557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0" name="テキスト ボックス 49"/>
            <p:cNvSpPr txBox="1"/>
            <p:nvPr/>
          </p:nvSpPr>
          <p:spPr>
            <a:xfrm>
              <a:off x="5385047" y="1159899"/>
              <a:ext cx="1125069" cy="339477"/>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fontAlgn="auto">
                <a:spcBef>
                  <a:spcPts val="0"/>
                </a:spcBef>
                <a:spcAft>
                  <a:spcPts val="0"/>
                </a:spcAft>
              </a:pP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p>
          </p:txBody>
        </p:sp>
        <p:sp>
          <p:nvSpPr>
            <p:cNvPr id="51" name="テキスト ボックス 50"/>
            <p:cNvSpPr txBox="1"/>
            <p:nvPr/>
          </p:nvSpPr>
          <p:spPr>
            <a:xfrm>
              <a:off x="5422404" y="1556793"/>
              <a:ext cx="4328281" cy="591895"/>
            </a:xfrm>
            <a:prstGeom prst="rect">
              <a:avLst/>
            </a:prstGeom>
            <a:noFill/>
          </p:spPr>
          <p:txBody>
            <a:bodyPr wrap="square" rtlCol="0">
              <a:spAutoFit/>
            </a:bodyPr>
            <a:lstStyle/>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近隣の通所介護事業所が共生型生活介護になることで、身近な場所でのサービスが可能に。</a:t>
              </a:r>
            </a:p>
          </p:txBody>
        </p:sp>
        <p:pic>
          <p:nvPicPr>
            <p:cNvPr id="1048" name="Picture 24" descr="http://1.bp.blogspot.com/-Tejc6nteGQs/VZ-Qj0qfaZI/AAAAAAAAvNg/4ipFCwClA_c/s800/ojisan1_laugh.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12406" y="2115635"/>
              <a:ext cx="426881" cy="49133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8" name="右矢印 27"/>
          <p:cNvSpPr/>
          <p:nvPr/>
        </p:nvSpPr>
        <p:spPr>
          <a:xfrm>
            <a:off x="3641435" y="2480577"/>
            <a:ext cx="930565" cy="542719"/>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nvGrpSpPr>
          <p:cNvPr id="79" name="グループ化 78"/>
          <p:cNvGrpSpPr/>
          <p:nvPr/>
        </p:nvGrpSpPr>
        <p:grpSpPr>
          <a:xfrm>
            <a:off x="384458" y="4160158"/>
            <a:ext cx="2858164" cy="2127006"/>
            <a:chOff x="1535110" y="3356992"/>
            <a:chExt cx="3096344" cy="2304256"/>
          </a:xfrm>
        </p:grpSpPr>
        <p:grpSp>
          <p:nvGrpSpPr>
            <p:cNvPr id="77" name="グループ化 76"/>
            <p:cNvGrpSpPr/>
            <p:nvPr/>
          </p:nvGrpSpPr>
          <p:grpSpPr>
            <a:xfrm>
              <a:off x="1638164" y="3779748"/>
              <a:ext cx="2993290" cy="1799609"/>
              <a:chOff x="1638164" y="3779748"/>
              <a:chExt cx="2993290" cy="1799609"/>
            </a:xfrm>
          </p:grpSpPr>
          <p:pic>
            <p:nvPicPr>
              <p:cNvPr id="60"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92540" y="4305355"/>
                <a:ext cx="628208" cy="639398"/>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61"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84848" y="4733818"/>
                <a:ext cx="628208" cy="639398"/>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62" name="テキスト ボックス 61"/>
              <p:cNvSpPr txBox="1"/>
              <p:nvPr/>
            </p:nvSpPr>
            <p:spPr>
              <a:xfrm>
                <a:off x="1638164" y="4944753"/>
                <a:ext cx="866565" cy="423172"/>
              </a:xfrm>
              <a:prstGeom prst="rect">
                <a:avLst/>
              </a:prstGeom>
              <a:noFill/>
              <a:ln>
                <a:noFill/>
              </a:ln>
            </p:spPr>
            <p:txBody>
              <a:bodyPr wrap="square" rtlCol="0">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p>
            </p:txBody>
          </p:sp>
          <p:pic>
            <p:nvPicPr>
              <p:cNvPr id="1028" name="Picture 4" descr="http://3.bp.blogspot.com/-B13iN8hEIP8/VozfVbMIesI/AAAAAAAA2j0/KFSicTfjwio/s800/kurumaisu_ojiisan4_laugh.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32320" y="4375682"/>
                <a:ext cx="374324" cy="59118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4" name="グループ化 73"/>
              <p:cNvGrpSpPr/>
              <p:nvPr/>
            </p:nvGrpSpPr>
            <p:grpSpPr>
              <a:xfrm>
                <a:off x="3440832" y="3795706"/>
                <a:ext cx="843609" cy="641406"/>
                <a:chOff x="3468768" y="3861048"/>
                <a:chExt cx="843609" cy="641406"/>
              </a:xfrm>
            </p:grpSpPr>
            <p:pic>
              <p:nvPicPr>
                <p:cNvPr id="59"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2840" y="3861048"/>
                  <a:ext cx="799537" cy="641406"/>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1026" name="Picture 2" descr="http://4.bp.blogspot.com/-XpRFhvqc_rQ/VozfUvvb__I/AAAAAAAA2js/AnvDmQKQ5js/s800/kurumaisu_ojiisan3_sa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68768" y="3880447"/>
                  <a:ext cx="392522" cy="619921"/>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31" name="直線コネクタ 30"/>
              <p:cNvCxnSpPr/>
              <p:nvPr/>
            </p:nvCxnSpPr>
            <p:spPr>
              <a:xfrm>
                <a:off x="2799986" y="4088847"/>
                <a:ext cx="0" cy="1299060"/>
              </a:xfrm>
              <a:prstGeom prst="line">
                <a:avLst/>
              </a:prstGeom>
              <a:ln w="82550">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465839" y="3779748"/>
                <a:ext cx="687475" cy="700192"/>
              </a:xfrm>
              <a:prstGeom prst="rect">
                <a:avLst/>
              </a:prstGeom>
              <a:noFill/>
            </p:spPr>
            <p:txBody>
              <a:bodyPr wrap="square" rtlCol="0">
                <a:spAutoFit/>
              </a:bodyPr>
              <a:lstStyle/>
              <a:p>
                <a:pPr fontAlgn="auto">
                  <a:spcBef>
                    <a:spcPts val="0"/>
                  </a:spcBef>
                  <a:spcAft>
                    <a:spcPts val="0"/>
                  </a:spcAft>
                </a:pPr>
                <a:r>
                  <a:rPr lang="en-US" altLang="ja-JP" b="1" dirty="0">
                    <a:solidFill>
                      <a:prstClr val="black"/>
                    </a:solidFill>
                    <a:latin typeface="Calibri"/>
                    <a:ea typeface="ＭＳ Ｐゴシック"/>
                  </a:rPr>
                  <a:t>65</a:t>
                </a:r>
                <a:r>
                  <a:rPr lang="ja-JP" altLang="en-US" b="1" dirty="0">
                    <a:solidFill>
                      <a:prstClr val="black"/>
                    </a:solidFill>
                    <a:latin typeface="Calibri"/>
                    <a:ea typeface="ＭＳ Ｐゴシック"/>
                  </a:rPr>
                  <a:t>歳</a:t>
                </a:r>
              </a:p>
            </p:txBody>
          </p:sp>
          <p:cxnSp>
            <p:nvCxnSpPr>
              <p:cNvPr id="34" name="直線コネクタ 33"/>
              <p:cNvCxnSpPr>
                <a:stCxn id="60" idx="3"/>
              </p:cNvCxnSpPr>
              <p:nvPr/>
            </p:nvCxnSpPr>
            <p:spPr>
              <a:xfrm>
                <a:off x="2420748" y="4625054"/>
                <a:ext cx="379238"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2817649" y="4636801"/>
                <a:ext cx="761163" cy="474473"/>
              </a:xfrm>
              <a:prstGeom prst="straightConnector1">
                <a:avLst/>
              </a:prstGeom>
              <a:ln w="3175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endCxn id="1026" idx="1"/>
              </p:cNvCxnSpPr>
              <p:nvPr/>
            </p:nvCxnSpPr>
            <p:spPr>
              <a:xfrm flipV="1">
                <a:off x="2809577" y="4125066"/>
                <a:ext cx="631255" cy="499989"/>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235706" y="4399221"/>
                <a:ext cx="1323740" cy="261599"/>
              </a:xfrm>
              <a:prstGeom prst="rect">
                <a:avLst/>
              </a:prstGeom>
              <a:noFill/>
              <a:ln>
                <a:noFill/>
              </a:ln>
            </p:spPr>
            <p:txBody>
              <a:bodyPr wrap="square" rtlCol="0">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介護保険通所介護</a:t>
                </a:r>
              </a:p>
            </p:txBody>
          </p:sp>
          <p:sp>
            <p:nvSpPr>
              <p:cNvPr id="90" name="テキスト ボックス 89"/>
              <p:cNvSpPr txBox="1"/>
              <p:nvPr/>
            </p:nvSpPr>
            <p:spPr>
              <a:xfrm>
                <a:off x="3170415" y="5317758"/>
                <a:ext cx="1461039" cy="261599"/>
              </a:xfrm>
              <a:prstGeom prst="rect">
                <a:avLst/>
              </a:prstGeom>
              <a:noFill/>
              <a:ln>
                <a:noFill/>
              </a:ln>
            </p:spPr>
            <p:txBody>
              <a:bodyPr wrap="square" rtlCol="0">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障害福祉生活介護</a:t>
                </a:r>
              </a:p>
            </p:txBody>
          </p:sp>
        </p:grpSp>
        <p:sp>
          <p:nvSpPr>
            <p:cNvPr id="78" name="正方形/長方形 77"/>
            <p:cNvSpPr/>
            <p:nvPr/>
          </p:nvSpPr>
          <p:spPr>
            <a:xfrm>
              <a:off x="1535110" y="3356992"/>
              <a:ext cx="2913834" cy="230425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sp>
        <p:nvSpPr>
          <p:cNvPr id="84" name="テキスト ボックス 83"/>
          <p:cNvSpPr txBox="1"/>
          <p:nvPr/>
        </p:nvSpPr>
        <p:spPr>
          <a:xfrm>
            <a:off x="-14356" y="1301995"/>
            <a:ext cx="7167517" cy="319639"/>
          </a:xfrm>
          <a:prstGeom prst="rect">
            <a:avLst/>
          </a:prstGeom>
          <a:noFill/>
        </p:spPr>
        <p:txBody>
          <a:bodyPr wrap="square" rtlCol="0">
            <a:spAutoFit/>
          </a:bodyPr>
          <a:lstStyle/>
          <a:p>
            <a:pPr fontAlgn="auto">
              <a:spcBef>
                <a:spcPts val="0"/>
              </a:spcBef>
              <a:spcAft>
                <a:spcPts val="0"/>
              </a:spcAft>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○介護サービス事業所が共生型障害福祉サービスの指定を受ける場合（障害報酬）</a:t>
            </a:r>
          </a:p>
        </p:txBody>
      </p:sp>
      <p:sp>
        <p:nvSpPr>
          <p:cNvPr id="99" name="テキスト ボックス 98"/>
          <p:cNvSpPr txBox="1"/>
          <p:nvPr/>
        </p:nvSpPr>
        <p:spPr>
          <a:xfrm>
            <a:off x="384458" y="3918672"/>
            <a:ext cx="859135" cy="24853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fontAlgn="auto">
              <a:spcBef>
                <a:spcPts val="0"/>
              </a:spcBef>
              <a:spcAft>
                <a:spcPts val="0"/>
              </a:spcAft>
            </a:pP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見直し前</a:t>
            </a:r>
          </a:p>
        </p:txBody>
      </p:sp>
      <p:sp>
        <p:nvSpPr>
          <p:cNvPr id="100" name="テキスト ボックス 99"/>
          <p:cNvSpPr txBox="1"/>
          <p:nvPr/>
        </p:nvSpPr>
        <p:spPr>
          <a:xfrm>
            <a:off x="384458" y="4154520"/>
            <a:ext cx="2719654" cy="433324"/>
          </a:xfrm>
          <a:prstGeom prst="rect">
            <a:avLst/>
          </a:prstGeom>
          <a:noFill/>
        </p:spPr>
        <p:txBody>
          <a:bodyPr wrap="square" rtlCol="0">
            <a:spAutoFit/>
          </a:bodyPr>
          <a:lstStyle/>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65</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歳を境に、なじみのある事業所から介護サービス事業所へ移行する可能性。</a:t>
            </a:r>
          </a:p>
        </p:txBody>
      </p:sp>
      <p:pic>
        <p:nvPicPr>
          <p:cNvPr id="104"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85688" y="5035570"/>
            <a:ext cx="579884" cy="590214"/>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105"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0126" y="5431074"/>
            <a:ext cx="579884" cy="590214"/>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106" name="テキスト ボックス 105"/>
          <p:cNvSpPr txBox="1"/>
          <p:nvPr/>
        </p:nvSpPr>
        <p:spPr>
          <a:xfrm>
            <a:off x="3762131" y="5625784"/>
            <a:ext cx="780962" cy="390620"/>
          </a:xfrm>
          <a:prstGeom prst="rect">
            <a:avLst/>
          </a:prstGeom>
          <a:noFill/>
          <a:ln>
            <a:noFill/>
          </a:ln>
        </p:spPr>
        <p:txBody>
          <a:bodyPr wrap="square" rtlCol="0">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p>
        </p:txBody>
      </p:sp>
      <p:pic>
        <p:nvPicPr>
          <p:cNvPr id="107" name="Picture 4" descr="http://3.bp.blogspot.com/-B13iN8hEIP8/VozfVbMIesI/AAAAAAAA2j0/KFSicTfjwio/s800/kurumaisu_ojiisan4_laugh.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30100" y="5100487"/>
            <a:ext cx="345530" cy="545705"/>
          </a:xfrm>
          <a:prstGeom prst="rect">
            <a:avLst/>
          </a:prstGeom>
          <a:noFill/>
          <a:extLst>
            <a:ext uri="{909E8E84-426E-40dd-AFC4-6F175D3DCCD1}">
              <a14:hiddenFill xmlns="" xmlns:a14="http://schemas.microsoft.com/office/drawing/2010/main">
                <a:solidFill>
                  <a:srgbClr val="FFFFFF"/>
                </a:solidFill>
              </a14:hiddenFill>
            </a:ext>
          </a:extLst>
        </p:spPr>
      </p:pic>
      <p:pic>
        <p:nvPicPr>
          <p:cNvPr id="117"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7870" y="4492503"/>
            <a:ext cx="738034" cy="592067"/>
          </a:xfrm>
          <a:prstGeom prst="rect">
            <a:avLst/>
          </a:prstGeom>
          <a:noFill/>
          <a:ln>
            <a:noFill/>
          </a:ln>
          <a:extLst>
            <a:ext uri="{909E8E84-426E-40dd-AFC4-6F175D3DCCD1}">
              <a14:hiddenFill xmlns="" xmlns:a14="http://schemas.microsoft.com/office/drawing/2010/main">
                <a:solidFill>
                  <a:srgbClr val="FFFFFF"/>
                </a:solidFill>
              </a14:hiddenFill>
            </a:ext>
          </a:extLst>
        </p:spPr>
      </p:pic>
      <p:cxnSp>
        <p:nvCxnSpPr>
          <p:cNvPr id="109" name="直線コネクタ 108"/>
          <p:cNvCxnSpPr/>
          <p:nvPr/>
        </p:nvCxnSpPr>
        <p:spPr>
          <a:xfrm>
            <a:off x="4815638" y="4861159"/>
            <a:ext cx="0" cy="1173690"/>
          </a:xfrm>
          <a:prstGeom prst="line">
            <a:avLst/>
          </a:prstGeom>
          <a:ln w="82550">
            <a:prstDash val="sysDash"/>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4507196" y="4550394"/>
            <a:ext cx="634592" cy="646331"/>
          </a:xfrm>
          <a:prstGeom prst="rect">
            <a:avLst/>
          </a:prstGeom>
          <a:noFill/>
        </p:spPr>
        <p:txBody>
          <a:bodyPr wrap="square" rtlCol="0">
            <a:spAutoFit/>
          </a:bodyPr>
          <a:lstStyle/>
          <a:p>
            <a:pPr fontAlgn="auto">
              <a:spcBef>
                <a:spcPts val="0"/>
              </a:spcBef>
              <a:spcAft>
                <a:spcPts val="0"/>
              </a:spcAft>
            </a:pPr>
            <a:r>
              <a:rPr lang="en-US" altLang="ja-JP" b="1" dirty="0">
                <a:solidFill>
                  <a:prstClr val="black"/>
                </a:solidFill>
                <a:latin typeface="Calibri"/>
                <a:ea typeface="ＭＳ Ｐゴシック"/>
              </a:rPr>
              <a:t>65</a:t>
            </a:r>
            <a:r>
              <a:rPr lang="ja-JP" altLang="en-US" b="1" dirty="0">
                <a:solidFill>
                  <a:prstClr val="black"/>
                </a:solidFill>
                <a:latin typeface="Calibri"/>
                <a:ea typeface="ＭＳ Ｐゴシック"/>
              </a:rPr>
              <a:t>歳</a:t>
            </a:r>
          </a:p>
        </p:txBody>
      </p:sp>
      <p:cxnSp>
        <p:nvCxnSpPr>
          <p:cNvPr id="111" name="直線コネクタ 110"/>
          <p:cNvCxnSpPr>
            <a:stCxn id="104" idx="3"/>
          </p:cNvCxnSpPr>
          <p:nvPr/>
        </p:nvCxnSpPr>
        <p:spPr>
          <a:xfrm>
            <a:off x="4465572" y="5330677"/>
            <a:ext cx="350066"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V="1">
            <a:off x="4829915" y="4835717"/>
            <a:ext cx="546353" cy="494960"/>
          </a:xfrm>
          <a:prstGeom prst="straightConnector1">
            <a:avLst/>
          </a:prstGeom>
          <a:ln w="3175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a:endCxn id="105" idx="1"/>
          </p:cNvCxnSpPr>
          <p:nvPr/>
        </p:nvCxnSpPr>
        <p:spPr>
          <a:xfrm>
            <a:off x="4824491" y="5330679"/>
            <a:ext cx="715635" cy="395502"/>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5171274" y="5055746"/>
            <a:ext cx="1293358" cy="241476"/>
          </a:xfrm>
          <a:prstGeom prst="rect">
            <a:avLst/>
          </a:prstGeom>
          <a:noFill/>
          <a:ln>
            <a:noFill/>
          </a:ln>
        </p:spPr>
        <p:txBody>
          <a:bodyPr wrap="square" rtlCol="0">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介護保険通所介護</a:t>
            </a:r>
          </a:p>
        </p:txBody>
      </p:sp>
      <p:sp>
        <p:nvSpPr>
          <p:cNvPr id="116" name="テキスト ボックス 115"/>
          <p:cNvSpPr txBox="1"/>
          <p:nvPr/>
        </p:nvSpPr>
        <p:spPr>
          <a:xfrm>
            <a:off x="5202621" y="5970096"/>
            <a:ext cx="1298031" cy="539763"/>
          </a:xfrm>
          <a:prstGeom prst="rect">
            <a:avLst/>
          </a:prstGeom>
          <a:noFill/>
          <a:ln>
            <a:noFill/>
          </a:ln>
        </p:spPr>
        <p:txBody>
          <a:bodyPr wrap="square" rtlCol="0">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障害福祉生活介護</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共生型通所介護</a:t>
            </a:r>
          </a:p>
        </p:txBody>
      </p:sp>
      <p:sp>
        <p:nvSpPr>
          <p:cNvPr id="103" name="正方形/長方形 102"/>
          <p:cNvSpPr/>
          <p:nvPr/>
        </p:nvSpPr>
        <p:spPr>
          <a:xfrm>
            <a:off x="3648060" y="4160158"/>
            <a:ext cx="2689693" cy="2326412"/>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19" name="テキスト ボックス 118"/>
          <p:cNvSpPr txBox="1"/>
          <p:nvPr/>
        </p:nvSpPr>
        <p:spPr>
          <a:xfrm>
            <a:off x="3648061" y="3918672"/>
            <a:ext cx="857238" cy="24853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fontAlgn="auto">
              <a:spcBef>
                <a:spcPts val="0"/>
              </a:spcBef>
              <a:spcAft>
                <a:spcPts val="0"/>
              </a:spcAft>
            </a:pP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p>
        </p:txBody>
      </p:sp>
      <p:sp>
        <p:nvSpPr>
          <p:cNvPr id="120" name="テキスト ボックス 119"/>
          <p:cNvSpPr txBox="1"/>
          <p:nvPr/>
        </p:nvSpPr>
        <p:spPr>
          <a:xfrm>
            <a:off x="3648060" y="4154520"/>
            <a:ext cx="2719654" cy="603820"/>
          </a:xfrm>
          <a:prstGeom prst="rect">
            <a:avLst/>
          </a:prstGeom>
          <a:noFill/>
        </p:spPr>
        <p:txBody>
          <a:bodyPr wrap="square" rtlCol="0">
            <a:spAutoFit/>
          </a:bodyPr>
          <a:lstStyle/>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なじみのある事業所が共生型サービスになることで、</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65</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歳以降も引き続き通所。</a:t>
            </a:r>
          </a:p>
        </p:txBody>
      </p:sp>
      <p:sp>
        <p:nvSpPr>
          <p:cNvPr id="121" name="右矢印 120"/>
          <p:cNvSpPr/>
          <p:nvPr/>
        </p:nvSpPr>
        <p:spPr>
          <a:xfrm>
            <a:off x="3176153" y="4957785"/>
            <a:ext cx="393250" cy="542719"/>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22" name="テキスト ボックス 121"/>
          <p:cNvSpPr txBox="1"/>
          <p:nvPr/>
        </p:nvSpPr>
        <p:spPr>
          <a:xfrm>
            <a:off x="-14356" y="3648241"/>
            <a:ext cx="7167517" cy="319639"/>
          </a:xfrm>
          <a:prstGeom prst="rect">
            <a:avLst/>
          </a:prstGeom>
          <a:noFill/>
        </p:spPr>
        <p:txBody>
          <a:bodyPr wrap="square" rtlCol="0">
            <a:spAutoFit/>
          </a:bodyPr>
          <a:lstStyle/>
          <a:p>
            <a:pPr fontAlgn="auto">
              <a:spcBef>
                <a:spcPts val="0"/>
              </a:spcBef>
              <a:spcAft>
                <a:spcPts val="0"/>
              </a:spcAft>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○障害福祉サービス事業所が共生型介護サービスの指定を受ける場合（介護報酬）</a:t>
            </a:r>
          </a:p>
        </p:txBody>
      </p:sp>
      <p:sp>
        <p:nvSpPr>
          <p:cNvPr id="85" name="正方形/長方形 84"/>
          <p:cNvSpPr/>
          <p:nvPr/>
        </p:nvSpPr>
        <p:spPr>
          <a:xfrm>
            <a:off x="6444025" y="3960752"/>
            <a:ext cx="2647862" cy="2542035"/>
          </a:xfrm>
          <a:prstGeom prst="rect">
            <a:avLst/>
          </a:prstGeom>
          <a:ln>
            <a:solidFill>
              <a:schemeClr val="accent1">
                <a:shade val="50000"/>
              </a:schemeClr>
            </a:solidFill>
            <a:prstDash val="sysDot"/>
          </a:ln>
        </p:spPr>
        <p:txBody>
          <a:bodyPr wrap="square" rIns="0">
            <a:noAutofit/>
          </a:bodyPr>
          <a:lstStyle/>
          <a:p>
            <a:pPr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障害福祉サービス等報酬の例</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介護保険の通所介護事業所が、障害</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者への生活介護を行う場合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694</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6158" indent="-166158" fontAlgn="auto">
              <a:spcBef>
                <a:spcPts val="0"/>
              </a:spcBef>
              <a:spcAft>
                <a:spcPts val="0"/>
              </a:spcAft>
            </a:pP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共生型生活介護事業所等について、</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サービス管理責任者等を配置し、かつ、</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地域交流の場の提供等の実施を評価。</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6158" indent="-166158" fontAlgn="auto">
              <a:spcBef>
                <a:spcPts val="0"/>
              </a:spcBef>
              <a:spcAft>
                <a:spcPts val="0"/>
              </a:spcAft>
            </a:pP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6158" indent="-166158"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166158" indent="-166158"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・サービス管理責任者配置等加算（新設）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58</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6158" indent="-166158"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共生型サービス体制強化加算（新設）</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6158" indent="-166158"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①　児童発達支援管理責任者を配置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103</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6158" indent="-166158"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　保育士又は児童指導員を配置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78</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等</a:t>
            </a:r>
            <a:endParaRPr lang="ja-JP" altLang="en-US" sz="969" dirty="0">
              <a:solidFill>
                <a:prstClr val="black"/>
              </a:solidFill>
              <a:latin typeface="Calibri"/>
              <a:ea typeface="ＭＳ Ｐゴシック"/>
            </a:endParaRPr>
          </a:p>
        </p:txBody>
      </p:sp>
      <p:pic>
        <p:nvPicPr>
          <p:cNvPr id="126" name="Picture 4" descr="http://3.bp.blogspot.com/-B13iN8hEIP8/VozfVbMIesI/AAAAAAAA2j0/KFSicTfjwio/s800/kurumaisu_ojiisan4_laugh.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03618" y="5475583"/>
            <a:ext cx="345530" cy="545705"/>
          </a:xfrm>
          <a:prstGeom prst="rect">
            <a:avLst/>
          </a:prstGeom>
          <a:noFill/>
          <a:extLst>
            <a:ext uri="{909E8E84-426E-40dd-AFC4-6F175D3DCCD1}">
              <a14:hiddenFill xmlns="" xmlns:a14="http://schemas.microsoft.com/office/drawing/2010/main">
                <a:solidFill>
                  <a:srgbClr val="FFFFFF"/>
                </a:solidFill>
              </a14:hiddenFill>
            </a:ext>
          </a:extLst>
        </p:spPr>
      </p:pic>
      <p:sp>
        <p:nvSpPr>
          <p:cNvPr id="7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50608" y="6539637"/>
            <a:ext cx="2057400" cy="365125"/>
          </a:xfrm>
        </p:spPr>
        <p:txBody>
          <a:bodyPr/>
          <a:lstStyle/>
          <a:p>
            <a:pPr>
              <a:defRPr/>
            </a:pPr>
            <a:fld id="{804D6B79-3AEB-42FE-A736-A41F7AEA0445}" type="slidenum">
              <a:rPr lang="en-US" altLang="ja-JP" smtClean="0"/>
              <a:pPr>
                <a:defRPr/>
              </a:pPr>
              <a:t>67</a:t>
            </a:fld>
            <a:endParaRPr lang="en-US" altLang="ja-JP"/>
          </a:p>
        </p:txBody>
      </p:sp>
    </p:spTree>
    <p:extLst>
      <p:ext uri="{BB962C8B-B14F-4D97-AF65-F5344CB8AC3E}">
        <p14:creationId xmlns:p14="http://schemas.microsoft.com/office/powerpoint/2010/main" val="1683127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p:cNvGrpSpPr/>
          <p:nvPr/>
        </p:nvGrpSpPr>
        <p:grpSpPr>
          <a:xfrm>
            <a:off x="4572000" y="3628407"/>
            <a:ext cx="4398026" cy="2791695"/>
            <a:chOff x="4941000" y="1247842"/>
            <a:chExt cx="4764528" cy="2685214"/>
          </a:xfrm>
        </p:grpSpPr>
        <p:sp>
          <p:nvSpPr>
            <p:cNvPr id="43" name="正方形/長方形 42"/>
            <p:cNvSpPr/>
            <p:nvPr/>
          </p:nvSpPr>
          <p:spPr>
            <a:xfrm>
              <a:off x="4941000" y="1247842"/>
              <a:ext cx="4764528" cy="268521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Ins="33231" rtlCol="0" anchor="t" anchorCtr="0"/>
            <a:lstStyle/>
            <a:p>
              <a:pPr fontAlgn="auto">
                <a:spcBef>
                  <a:spcPts val="0"/>
                </a:spcBef>
                <a:spcAft>
                  <a:spcPts val="554"/>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marL="164127" indent="-164127"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自立訓練について、訓練の対象者を限定している施行規則　　　　　（機能訓練→身体障害者、生活訓練→知的障害者・精神障害者）を改正し、両訓練ともに障害の区別なく利用可能とする。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加えて、視覚障害者に対する歩行訓練等を生活訓練としても　実施出来るよう、</a:t>
              </a:r>
              <a:r>
                <a:rPr lang="ja-JP" altLang="en-US" sz="1108"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生活訓練サービス費において、居宅を訪問　　して視覚障害者に対して専門的訓練を行うことを評価する。</a:t>
              </a:r>
            </a:p>
            <a:p>
              <a:pPr marL="164127" indent="-164127" fontAlgn="auto">
                <a:spcBef>
                  <a:spcPts val="0"/>
                </a:spcBef>
                <a:spcAft>
                  <a:spcPts val="554"/>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554"/>
                </a:spcAft>
              </a:pPr>
              <a:endPar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43"/>
            <p:cNvSpPr txBox="1"/>
            <p:nvPr/>
          </p:nvSpPr>
          <p:spPr>
            <a:xfrm>
              <a:off x="4960743" y="1268760"/>
              <a:ext cx="4744785" cy="288032"/>
            </a:xfrm>
            <a:prstGeom prst="rect">
              <a:avLst/>
            </a:prstGeom>
            <a:solidFill>
              <a:srgbClr val="99CCFF"/>
            </a:solidFill>
            <a:ln w="28575">
              <a:solidFill>
                <a:srgbClr val="99CCFF"/>
              </a:solidFill>
            </a:ln>
          </p:spPr>
          <p:txBody>
            <a:bodyPr wrap="square" lIns="79806" tIns="94259" rIns="79806" bIns="39903" rtlCol="0" anchor="ctr" anchorCtr="0">
              <a:noAutofit/>
            </a:bodyPr>
            <a:lstStyle/>
            <a:p>
              <a:pPr fontAlgn="auto">
                <a:lnSpc>
                  <a:spcPts val="1309"/>
                </a:lnSpc>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対象者の見直し（自立訓練）</a:t>
              </a:r>
            </a:p>
          </p:txBody>
        </p:sp>
      </p:grpSp>
      <p:sp>
        <p:nvSpPr>
          <p:cNvPr id="3" name="テキスト ボックス 2"/>
          <p:cNvSpPr txBox="1"/>
          <p:nvPr/>
        </p:nvSpPr>
        <p:spPr>
          <a:xfrm>
            <a:off x="0" y="262608"/>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fontAlgn="auto">
              <a:spcBef>
                <a:spcPts val="0"/>
              </a:spcBef>
              <a:spcAft>
                <a:spcPts val="0"/>
              </a:spcAft>
            </a:pP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その他の障害福祉サービス等の報酬改定</a:t>
            </a:r>
          </a:p>
        </p:txBody>
      </p:sp>
      <p:sp>
        <p:nvSpPr>
          <p:cNvPr id="4" name="正方形/長方形 3"/>
          <p:cNvSpPr/>
          <p:nvPr/>
        </p:nvSpPr>
        <p:spPr>
          <a:xfrm>
            <a:off x="173974" y="836712"/>
            <a:ext cx="4398026" cy="2791695"/>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fontAlgn="auto">
              <a:spcBef>
                <a:spcPts val="0"/>
              </a:spcBef>
              <a:spcAft>
                <a:spcPts val="554"/>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障害支援区分６の利用者に対して、病院、診療所、介護老人</a:t>
            </a:r>
            <a:r>
              <a:rPr lang="ja-JP" altLang="en-US" sz="1108"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保健</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施設、介護医療院及び助産所への入院中に</a:t>
            </a:r>
            <a:r>
              <a:rPr lang="ja-JP" altLang="en-US" sz="1108"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コミュニケーション支援</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等を提供することを評価する。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92199" y="858459"/>
            <a:ext cx="2585140" cy="299454"/>
          </a:xfrm>
          <a:prstGeom prst="rect">
            <a:avLst/>
          </a:prstGeom>
          <a:solidFill>
            <a:srgbClr val="99CCFF"/>
          </a:solidFill>
          <a:ln w="28575">
            <a:solidFill>
              <a:srgbClr val="99CCFF"/>
            </a:solidFill>
          </a:ln>
        </p:spPr>
        <p:txBody>
          <a:bodyPr wrap="square" lIns="79806" tIns="94259" rIns="79806" bIns="39903" rtlCol="0" anchor="ctr" anchorCtr="0">
            <a:noAutofit/>
          </a:bodyPr>
          <a:lstStyle/>
          <a:p>
            <a:pPr fontAlgn="auto">
              <a:lnSpc>
                <a:spcPts val="1309"/>
              </a:lnSpc>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入院中の支援（重度訪問介護）</a:t>
            </a:r>
          </a:p>
        </p:txBody>
      </p:sp>
      <p:sp>
        <p:nvSpPr>
          <p:cNvPr id="6" name="正方形/長方形 5"/>
          <p:cNvSpPr/>
          <p:nvPr/>
        </p:nvSpPr>
        <p:spPr>
          <a:xfrm>
            <a:off x="173974" y="3628407"/>
            <a:ext cx="4398026" cy="2791695"/>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fontAlgn="auto">
              <a:spcBef>
                <a:spcPts val="0"/>
              </a:spcBef>
              <a:spcAft>
                <a:spcPts val="554"/>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利用者の重度化・高齢化に伴う業務負担の増加や、日中業務とは異なる負担感や勤務体制であることを踏まえ、夜間支援体制をより適切に評価するため、夜勤職員配置体制加算の単位数を引き上げる。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92199" y="3650154"/>
            <a:ext cx="4088511" cy="299454"/>
          </a:xfrm>
          <a:prstGeom prst="rect">
            <a:avLst/>
          </a:prstGeom>
          <a:solidFill>
            <a:srgbClr val="99CCFF"/>
          </a:solidFill>
          <a:ln w="28575">
            <a:solidFill>
              <a:srgbClr val="99CCFF"/>
            </a:solidFill>
          </a:ln>
        </p:spPr>
        <p:txBody>
          <a:bodyPr wrap="square" lIns="79806" tIns="94259" rIns="79806" bIns="39903" rtlCol="0" anchor="ctr" anchorCtr="0">
            <a:noAutofit/>
          </a:bodyPr>
          <a:lstStyle/>
          <a:p>
            <a:pPr fontAlgn="auto">
              <a:lnSpc>
                <a:spcPts val="1309"/>
              </a:lnSpc>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夜勤職員配置の評価の見直し（施設入所支援）</a:t>
            </a:r>
          </a:p>
        </p:txBody>
      </p:sp>
      <p:grpSp>
        <p:nvGrpSpPr>
          <p:cNvPr id="8" name="グループ化 7"/>
          <p:cNvGrpSpPr/>
          <p:nvPr/>
        </p:nvGrpSpPr>
        <p:grpSpPr>
          <a:xfrm>
            <a:off x="4572000" y="836712"/>
            <a:ext cx="4398026" cy="2791695"/>
            <a:chOff x="4941000" y="1247842"/>
            <a:chExt cx="4764528" cy="2685214"/>
          </a:xfrm>
        </p:grpSpPr>
        <p:sp>
          <p:nvSpPr>
            <p:cNvPr id="9" name="正方形/長方形 8"/>
            <p:cNvSpPr/>
            <p:nvPr/>
          </p:nvSpPr>
          <p:spPr>
            <a:xfrm>
              <a:off x="4941000" y="1247842"/>
              <a:ext cx="4764528" cy="268521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fontAlgn="auto">
                <a:spcBef>
                  <a:spcPts val="0"/>
                </a:spcBef>
                <a:spcAft>
                  <a:spcPts val="554"/>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同行援護は、外出する際に必要な援助を行うことを基本とすることから、「身体介護を伴う」と「身体介護を伴わない」の分類を廃止し、基本報酬を一本化</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960744" y="1268760"/>
              <a:ext cx="3148608" cy="288032"/>
            </a:xfrm>
            <a:prstGeom prst="rect">
              <a:avLst/>
            </a:prstGeom>
            <a:solidFill>
              <a:srgbClr val="99CCFF"/>
            </a:solidFill>
            <a:ln w="28575">
              <a:solidFill>
                <a:srgbClr val="99CCFF"/>
              </a:solidFill>
            </a:ln>
          </p:spPr>
          <p:txBody>
            <a:bodyPr wrap="square" lIns="79806" tIns="94259" rIns="79806" bIns="39903" rtlCol="0" anchor="ctr" anchorCtr="0">
              <a:noAutofit/>
            </a:bodyPr>
            <a:lstStyle/>
            <a:p>
              <a:pPr fontAlgn="auto">
                <a:lnSpc>
                  <a:spcPts val="1309"/>
                </a:lnSpc>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基本報酬の一本化（同行援護）</a:t>
              </a:r>
            </a:p>
          </p:txBody>
        </p:sp>
      </p:grpSp>
      <p:sp>
        <p:nvSpPr>
          <p:cNvPr id="16" name="正方形/長方形 15"/>
          <p:cNvSpPr/>
          <p:nvPr/>
        </p:nvSpPr>
        <p:spPr>
          <a:xfrm>
            <a:off x="4704938" y="1767277"/>
            <a:ext cx="4106718" cy="404726"/>
          </a:xfrm>
          <a:prstGeom prst="rect">
            <a:avLst/>
          </a:prstGeom>
          <a:ln w="12700">
            <a:solidFill>
              <a:schemeClr val="tx1"/>
            </a:solidFill>
            <a:prstDash val="sysDash"/>
          </a:ln>
        </p:spPr>
        <p:txBody>
          <a:bodyPr wrap="square">
            <a:spAutoFit/>
          </a:bodyPr>
          <a:lstStyle/>
          <a:p>
            <a:pPr fontAlgn="auto">
              <a:spcBef>
                <a:spcPts val="0"/>
              </a:spcBef>
              <a:spcAft>
                <a:spcPts val="0"/>
              </a:spcAft>
            </a:pP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身体介護を伴う場合　　伴わない場合</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分以上１時間未満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405</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199</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317989" y="1767277"/>
            <a:ext cx="4106718" cy="1029513"/>
          </a:xfrm>
          <a:prstGeom prst="rect">
            <a:avLst/>
          </a:prstGeom>
          <a:ln w="12700">
            <a:solidFill>
              <a:schemeClr val="tx1"/>
            </a:solidFill>
            <a:prstDash val="sysDash"/>
          </a:ln>
        </p:spPr>
        <p:txBody>
          <a:bodyPr wrap="square">
            <a:spAutoFit/>
          </a:bodyPr>
          <a:lstStyle/>
          <a:p>
            <a:pPr algn="just" fontAlgn="auto">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入院中の基本報酬は、入院中以外と同様</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とする。</a:t>
            </a:r>
            <a:endPar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endPar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endPar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endPar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endPar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endPar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6" name="表 25"/>
          <p:cNvGraphicFramePr>
            <a:graphicFrameLocks noGrp="1"/>
          </p:cNvGraphicFramePr>
          <p:nvPr>
            <p:extLst/>
          </p:nvPr>
        </p:nvGraphicFramePr>
        <p:xfrm>
          <a:off x="450928" y="2033153"/>
          <a:ext cx="3855197" cy="664813"/>
        </p:xfrm>
        <a:graphic>
          <a:graphicData uri="http://schemas.openxmlformats.org/drawingml/2006/table">
            <a:tbl>
              <a:tblPr firstRow="1" firstCol="1" bandRow="1">
                <a:tableStyleId>{5940675A-B579-460E-94D1-54222C63F5DA}</a:tableStyleId>
              </a:tblPr>
              <a:tblGrid>
                <a:gridCol w="2060536">
                  <a:extLst>
                    <a:ext uri="{9D8B030D-6E8A-4147-A177-3AD203B41FA5}">
                      <a16:colId xmlns:a16="http://schemas.microsoft.com/office/drawing/2014/main" val="20000"/>
                    </a:ext>
                  </a:extLst>
                </a:gridCol>
                <a:gridCol w="930565">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tblGrid>
              <a:tr h="199407">
                <a:tc>
                  <a:txBody>
                    <a:bodyPr/>
                    <a:lstStyle/>
                    <a:p>
                      <a:pPr algn="just">
                        <a:spcAft>
                          <a:spcPts val="0"/>
                        </a:spcAft>
                      </a:pPr>
                      <a:r>
                        <a:rPr lang="en-US" sz="10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0" marB="0" anchor="ctr"/>
                </a:tc>
                <a:tc>
                  <a:txBody>
                    <a:bodyPr/>
                    <a:lstStyle/>
                    <a:p>
                      <a:pPr algn="ctr">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入院中以外</a:t>
                      </a:r>
                      <a:endParaRPr lang="ja-JP" sz="11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0" marB="0" anchor="ctr"/>
                </a:tc>
                <a:tc>
                  <a:txBody>
                    <a:bodyPr/>
                    <a:lstStyle/>
                    <a:p>
                      <a:pPr algn="ctr">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入院中</a:t>
                      </a:r>
                      <a:endParaRPr lang="ja-JP" sz="11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0" marB="0" anchor="ctr"/>
                </a:tc>
                <a:extLst>
                  <a:ext uri="{0D108BD9-81ED-4DB2-BD59-A6C34878D82A}">
                    <a16:rowId xmlns:a16="http://schemas.microsoft.com/office/drawing/2014/main" val="10000"/>
                  </a:ext>
                </a:extLst>
              </a:tr>
              <a:tr h="232703">
                <a:tc>
                  <a:txBody>
                    <a:bodyPr/>
                    <a:lstStyle/>
                    <a:p>
                      <a:pPr algn="just">
                        <a:spcAft>
                          <a:spcPts val="0"/>
                        </a:spcAft>
                      </a:pPr>
                      <a:r>
                        <a:rPr lang="en-US" sz="1000" kern="100" dirty="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時間未満</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0" marB="0" anchor="ctr"/>
                </a:tc>
                <a:tc>
                  <a:txBody>
                    <a:bodyPr/>
                    <a:lstStyle/>
                    <a:p>
                      <a:pPr algn="r">
                        <a:spcAft>
                          <a:spcPts val="0"/>
                        </a:spcAft>
                      </a:pPr>
                      <a:r>
                        <a:rPr lang="en-US" sz="1000" kern="100" dirty="0">
                          <a:effectLst/>
                          <a:latin typeface="メイリオ" panose="020B0604030504040204" pitchFamily="50" charset="-128"/>
                          <a:ea typeface="メイリオ" panose="020B0604030504040204" pitchFamily="50" charset="-128"/>
                          <a:cs typeface="メイリオ" panose="020B0604030504040204" pitchFamily="50" charset="-128"/>
                        </a:rPr>
                        <a:t>184</a:t>
                      </a: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0" marB="0" anchor="ctr"/>
                </a:tc>
                <a:tc>
                  <a:txBody>
                    <a:bodyPr/>
                    <a:lstStyle/>
                    <a:p>
                      <a:pPr algn="r">
                        <a:spcAft>
                          <a:spcPts val="0"/>
                        </a:spcAft>
                      </a:pPr>
                      <a:r>
                        <a:rPr lang="en-US" sz="1000" kern="100" dirty="0">
                          <a:effectLst/>
                          <a:latin typeface="メイリオ" panose="020B0604030504040204" pitchFamily="50" charset="-128"/>
                          <a:ea typeface="メイリオ" panose="020B0604030504040204" pitchFamily="50" charset="-128"/>
                          <a:cs typeface="メイリオ" panose="020B0604030504040204" pitchFamily="50" charset="-128"/>
                        </a:rPr>
                        <a:t>184</a:t>
                      </a: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0" marB="0" anchor="ctr"/>
                </a:tc>
                <a:extLst>
                  <a:ext uri="{0D108BD9-81ED-4DB2-BD59-A6C34878D82A}">
                    <a16:rowId xmlns:a16="http://schemas.microsoft.com/office/drawing/2014/main" val="10001"/>
                  </a:ext>
                </a:extLst>
              </a:tr>
              <a:tr h="232703">
                <a:tc>
                  <a:txBody>
                    <a:bodyPr/>
                    <a:lstStyle/>
                    <a:p>
                      <a:pPr algn="just">
                        <a:spcAft>
                          <a:spcPts val="0"/>
                        </a:spcAft>
                      </a:pPr>
                      <a:r>
                        <a:rPr lang="en-US" sz="1000" kern="100" dirty="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時間以上</a:t>
                      </a:r>
                      <a:r>
                        <a:rPr lang="en-US" sz="1000" kern="100" dirty="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時間</a:t>
                      </a:r>
                      <a:r>
                        <a:rPr lang="en-US" sz="1000" kern="100" dirty="0">
                          <a:effectLst/>
                          <a:latin typeface="メイリオ" panose="020B0604030504040204" pitchFamily="50" charset="-128"/>
                          <a:ea typeface="メイリオ" panose="020B0604030504040204" pitchFamily="50" charset="-128"/>
                          <a:cs typeface="メイリオ" panose="020B0604030504040204" pitchFamily="50" charset="-128"/>
                        </a:rPr>
                        <a:t>30</a:t>
                      </a: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分未満</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0" marB="0" anchor="ctr"/>
                </a:tc>
                <a:tc>
                  <a:txBody>
                    <a:bodyPr/>
                    <a:lstStyle/>
                    <a:p>
                      <a:pPr algn="r">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274</a:t>
                      </a: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ja-JP" sz="11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0" marB="0" anchor="ctr"/>
                </a:tc>
                <a:tc>
                  <a:txBody>
                    <a:bodyPr/>
                    <a:lstStyle/>
                    <a:p>
                      <a:pPr algn="r">
                        <a:spcAft>
                          <a:spcPts val="0"/>
                        </a:spcAft>
                      </a:pPr>
                      <a:r>
                        <a:rPr lang="en-US" sz="1000" kern="100" dirty="0">
                          <a:effectLst/>
                          <a:latin typeface="メイリオ" panose="020B0604030504040204" pitchFamily="50" charset="-128"/>
                          <a:ea typeface="メイリオ" panose="020B0604030504040204" pitchFamily="50" charset="-128"/>
                          <a:cs typeface="メイリオ" panose="020B0604030504040204" pitchFamily="50" charset="-128"/>
                        </a:rPr>
                        <a:t>274</a:t>
                      </a: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0" marB="0" anchor="ctr"/>
                </a:tc>
                <a:extLst>
                  <a:ext uri="{0D108BD9-81ED-4DB2-BD59-A6C34878D82A}">
                    <a16:rowId xmlns:a16="http://schemas.microsoft.com/office/drawing/2014/main" val="10002"/>
                  </a:ext>
                </a:extLst>
              </a:tr>
            </a:tbl>
          </a:graphicData>
        </a:graphic>
      </p:graphicFrame>
      <p:sp>
        <p:nvSpPr>
          <p:cNvPr id="27" name="正方形/長方形 26"/>
          <p:cNvSpPr/>
          <p:nvPr/>
        </p:nvSpPr>
        <p:spPr>
          <a:xfrm>
            <a:off x="317989" y="2830780"/>
            <a:ext cx="2746140" cy="390620"/>
          </a:xfrm>
          <a:prstGeom prst="rect">
            <a:avLst/>
          </a:prstGeom>
        </p:spPr>
        <p:txBody>
          <a:bodyPr wrap="square">
            <a:spAutoFit/>
          </a:bodyPr>
          <a:lstStyle/>
          <a:p>
            <a:pPr marL="82064" indent="-82064" algn="just" fontAlgn="auto">
              <a:spcBef>
                <a:spcPts val="0"/>
              </a:spcBef>
              <a:spcAft>
                <a:spcPts val="0"/>
              </a:spcAft>
            </a:pP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喀痰吸引等支援体制加算の算定は不可。</a:t>
            </a:r>
          </a:p>
          <a:p>
            <a:pPr marL="82064" indent="-82064" algn="just" fontAlgn="auto">
              <a:spcBef>
                <a:spcPts val="0"/>
              </a:spcBef>
              <a:spcAft>
                <a:spcPts val="0"/>
              </a:spcAft>
            </a:pP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※90</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日以降の利用は所定単位数の</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％を減算　</a:t>
            </a:r>
            <a:endPar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9" name="グループ化 28"/>
          <p:cNvGrpSpPr/>
          <p:nvPr/>
        </p:nvGrpSpPr>
        <p:grpSpPr>
          <a:xfrm>
            <a:off x="3442028" y="2731727"/>
            <a:ext cx="864096" cy="905510"/>
            <a:chOff x="7688349" y="980728"/>
            <a:chExt cx="1224136" cy="1282806"/>
          </a:xfrm>
        </p:grpSpPr>
        <p:grpSp>
          <p:nvGrpSpPr>
            <p:cNvPr id="30" name="グループ化 29"/>
            <p:cNvGrpSpPr/>
            <p:nvPr/>
          </p:nvGrpSpPr>
          <p:grpSpPr>
            <a:xfrm>
              <a:off x="7688349" y="980728"/>
              <a:ext cx="1224136" cy="1224136"/>
              <a:chOff x="1410147" y="1351382"/>
              <a:chExt cx="1224136" cy="1224136"/>
            </a:xfrm>
          </p:grpSpPr>
          <p:pic>
            <p:nvPicPr>
              <p:cNvPr id="32" name="Picture 12" descr="病室のイラスト（背景素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147" y="1351382"/>
                <a:ext cx="1224136" cy="1224136"/>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14" descr="エプロン姿の女性のイラスト">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2215" y="1443507"/>
                <a:ext cx="576064" cy="1127082"/>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31" name="Picture 16" descr="ピンク色の制服の女性看護師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5579" y="1124744"/>
              <a:ext cx="691816" cy="113879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5" name="正方形/長方形 34"/>
          <p:cNvSpPr/>
          <p:nvPr/>
        </p:nvSpPr>
        <p:spPr>
          <a:xfrm>
            <a:off x="4704938" y="2499507"/>
            <a:ext cx="4106718" cy="404726"/>
          </a:xfrm>
          <a:prstGeom prst="rect">
            <a:avLst/>
          </a:prstGeom>
          <a:ln w="12700">
            <a:solidFill>
              <a:schemeClr val="tx1"/>
            </a:solidFill>
            <a:prstDash val="sysDash"/>
          </a:ln>
        </p:spPr>
        <p:txBody>
          <a:bodyPr wrap="square">
            <a:spAutoFit/>
          </a:bodyPr>
          <a:lstStyle/>
          <a:p>
            <a:pPr fontAlgn="auto">
              <a:spcBef>
                <a:spcPts val="0"/>
              </a:spcBef>
              <a:spcAft>
                <a:spcPts val="0"/>
              </a:spcAft>
            </a:pP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（身体介護を伴う分類の廃止）</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分以上１時間未満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下矢印 35"/>
          <p:cNvSpPr/>
          <p:nvPr/>
        </p:nvSpPr>
        <p:spPr>
          <a:xfrm>
            <a:off x="6387220" y="2232559"/>
            <a:ext cx="767586" cy="199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7" name="正方形/長方形 36"/>
          <p:cNvSpPr/>
          <p:nvPr/>
        </p:nvSpPr>
        <p:spPr>
          <a:xfrm>
            <a:off x="4704939" y="2971457"/>
            <a:ext cx="2362841" cy="390620"/>
          </a:xfrm>
          <a:prstGeom prst="rect">
            <a:avLst/>
          </a:prstGeom>
        </p:spPr>
        <p:txBody>
          <a:bodyPr wrap="square">
            <a:spAutoFit/>
          </a:bodyPr>
          <a:lstStyle/>
          <a:p>
            <a:pPr marL="82064" indent="-82064" algn="just" fontAlgn="auto">
              <a:spcBef>
                <a:spcPts val="0"/>
              </a:spcBef>
              <a:spcAft>
                <a:spcPts val="0"/>
              </a:spcAft>
            </a:pP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これに加え、盲</a:t>
            </a:r>
            <a:r>
              <a:rPr lang="ja-JP" altLang="en-US" sz="969" kern="1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ろう</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者や重度の障害者への支援を評価する加算を創設。　</a:t>
            </a:r>
            <a:endPar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視覚障害者を誘導する人のイラスト（男性）"/>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1915" y="2698377"/>
            <a:ext cx="897445" cy="897445"/>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正方形/長方形 38"/>
          <p:cNvSpPr/>
          <p:nvPr/>
        </p:nvSpPr>
        <p:spPr>
          <a:xfrm>
            <a:off x="450927" y="4758161"/>
            <a:ext cx="3124039" cy="404726"/>
          </a:xfrm>
          <a:prstGeom prst="rect">
            <a:avLst/>
          </a:prstGeom>
          <a:ln w="12700">
            <a:solidFill>
              <a:schemeClr val="tx1"/>
            </a:solidFill>
            <a:prstDash val="sysDash"/>
          </a:ln>
        </p:spPr>
        <p:txBody>
          <a:bodyPr wrap="square">
            <a:spAutoFit/>
          </a:bodyPr>
          <a:lstStyle/>
          <a:p>
            <a:pPr fontAlgn="auto">
              <a:spcBef>
                <a:spcPts val="0"/>
              </a:spcBef>
              <a:spcAft>
                <a:spcPts val="0"/>
              </a:spcAft>
            </a:pP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利用定員が</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人以上</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49</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　　　　　</a:t>
            </a:r>
          </a:p>
        </p:txBody>
      </p:sp>
      <p:sp>
        <p:nvSpPr>
          <p:cNvPr id="40" name="正方形/長方形 39"/>
          <p:cNvSpPr/>
          <p:nvPr/>
        </p:nvSpPr>
        <p:spPr>
          <a:xfrm>
            <a:off x="450927" y="5490608"/>
            <a:ext cx="3124039" cy="404726"/>
          </a:xfrm>
          <a:prstGeom prst="rect">
            <a:avLst/>
          </a:prstGeom>
          <a:ln w="12700">
            <a:solidFill>
              <a:schemeClr val="tx1"/>
            </a:solidFill>
            <a:prstDash val="sysDash"/>
          </a:ln>
        </p:spPr>
        <p:txBody>
          <a:bodyPr wrap="square">
            <a:spAutoFit/>
          </a:bodyPr>
          <a:lstStyle/>
          <a:p>
            <a:pPr fontAlgn="auto">
              <a:spcBef>
                <a:spcPts val="0"/>
              </a:spcBef>
              <a:spcAft>
                <a:spcPts val="0"/>
              </a:spcAft>
            </a:pP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利用定員が</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人以上</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p:txBody>
      </p:sp>
      <p:sp>
        <p:nvSpPr>
          <p:cNvPr id="41" name="下矢印 40"/>
          <p:cNvSpPr/>
          <p:nvPr/>
        </p:nvSpPr>
        <p:spPr>
          <a:xfrm>
            <a:off x="1647368" y="5223661"/>
            <a:ext cx="767586" cy="199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nvGrpSpPr>
          <p:cNvPr id="14" name="グループ化 13"/>
          <p:cNvGrpSpPr/>
          <p:nvPr/>
        </p:nvGrpSpPr>
        <p:grpSpPr>
          <a:xfrm>
            <a:off x="3525806" y="5581355"/>
            <a:ext cx="1211241" cy="971684"/>
            <a:chOff x="3999143" y="5733256"/>
            <a:chExt cx="1132657" cy="908642"/>
          </a:xfrm>
        </p:grpSpPr>
        <p:pic>
          <p:nvPicPr>
            <p:cNvPr id="42" name="Picture 64" descr="介護施設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9143" y="5733256"/>
              <a:ext cx="1132657" cy="908642"/>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懐中電灯を持つ警備員のイラスト（男性）">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02795" y="5805264"/>
              <a:ext cx="346149" cy="65174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6" name="正方形/長方形 45"/>
          <p:cNvSpPr/>
          <p:nvPr/>
        </p:nvSpPr>
        <p:spPr>
          <a:xfrm>
            <a:off x="4881219" y="5135481"/>
            <a:ext cx="3413041" cy="560923"/>
          </a:xfrm>
          <a:prstGeom prst="rect">
            <a:avLst/>
          </a:prstGeom>
          <a:ln w="12700">
            <a:solidFill>
              <a:schemeClr val="tx1"/>
            </a:solidFill>
            <a:prstDash val="sysDash"/>
          </a:ln>
        </p:spPr>
        <p:txBody>
          <a:bodyPr wrap="square">
            <a:spAutoFit/>
          </a:bodyPr>
          <a:lstStyle/>
          <a:p>
            <a:pPr fontAlgn="auto">
              <a:spcBef>
                <a:spcPts val="0"/>
              </a:spcBef>
              <a:spcAft>
                <a:spcPts val="0"/>
              </a:spcAft>
            </a:pP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生活訓練サービス費</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p>
          <a:p>
            <a:pPr fontAlgn="auto">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視覚障害者に対する専門的訓練　　</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732</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p:txBody>
      </p:sp>
      <p:pic>
        <p:nvPicPr>
          <p:cNvPr id="47" name="Picture 6" descr="理学療法士のイラスト">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43430" y="5633621"/>
            <a:ext cx="840968" cy="784203"/>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2" descr="視覚障害者を誘導する人のイラスト（女性）">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28384" y="5230128"/>
            <a:ext cx="978424" cy="1189974"/>
          </a:xfrm>
          <a:prstGeom prst="rect">
            <a:avLst/>
          </a:prstGeom>
          <a:noFill/>
          <a:extLst>
            <a:ext uri="{909E8E84-426E-40dd-AFC4-6F175D3DCCD1}">
              <a14:hiddenFill xmlns="" xmlns:a14="http://schemas.microsoft.com/office/drawing/2010/main">
                <a:solidFill>
                  <a:srgbClr val="FFFFFF"/>
                </a:solidFill>
              </a14:hiddenFill>
            </a:ext>
          </a:extLst>
        </p:spPr>
      </p:pic>
      <p:sp>
        <p:nvSpPr>
          <p:cNvPr id="4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1" name="スライド番号プレースホルダー 10"/>
          <p:cNvSpPr>
            <a:spLocks noGrp="1"/>
          </p:cNvSpPr>
          <p:nvPr>
            <p:ph type="sldNum" sz="quarter" idx="12"/>
          </p:nvPr>
        </p:nvSpPr>
        <p:spPr>
          <a:xfrm>
            <a:off x="6999684" y="6520507"/>
            <a:ext cx="2057400" cy="365125"/>
          </a:xfrm>
        </p:spPr>
        <p:txBody>
          <a:bodyPr/>
          <a:lstStyle/>
          <a:p>
            <a:pPr>
              <a:defRPr/>
            </a:pPr>
            <a:fld id="{431CAECD-5926-4741-A906-A08E04809A27}" type="slidenum">
              <a:rPr lang="en-US" altLang="ja-JP" smtClean="0"/>
              <a:pPr>
                <a:defRPr/>
              </a:pPr>
              <a:t>68</a:t>
            </a:fld>
            <a:endParaRPr lang="en-US" altLang="ja-JP"/>
          </a:p>
        </p:txBody>
      </p:sp>
    </p:spTree>
    <p:extLst>
      <p:ext uri="{BB962C8B-B14F-4D97-AF65-F5344CB8AC3E}">
        <p14:creationId xmlns:p14="http://schemas.microsoft.com/office/powerpoint/2010/main" val="9372735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 y="304961"/>
            <a:ext cx="9144000"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anchor="t"/>
          <a:lstStyle/>
          <a:p>
            <a:pPr algn="ctr" fontAlgn="auto">
              <a:spcBef>
                <a:spcPts val="0"/>
              </a:spcBef>
              <a:spcAft>
                <a:spcPts val="0"/>
              </a:spcAft>
            </a:pPr>
            <a:endParaRPr lang="ja-JP" altLang="en-US" sz="2215" b="1" spc="-92" dirty="0">
              <a:solidFill>
                <a:prstClr val="black"/>
              </a:solidFill>
              <a:latin typeface="ＭＳ Ｐゴシック"/>
            </a:endParaRPr>
          </a:p>
        </p:txBody>
      </p:sp>
      <p:sp>
        <p:nvSpPr>
          <p:cNvPr id="16" name="正方形/長方形 15"/>
          <p:cNvSpPr/>
          <p:nvPr/>
        </p:nvSpPr>
        <p:spPr>
          <a:xfrm>
            <a:off x="8546" y="316849"/>
            <a:ext cx="9118362" cy="440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215" dirty="0">
              <a:solidFill>
                <a:prstClr val="black"/>
              </a:solidFill>
            </a:endParaRPr>
          </a:p>
        </p:txBody>
      </p:sp>
      <p:graphicFrame>
        <p:nvGraphicFramePr>
          <p:cNvPr id="2" name="表 1"/>
          <p:cNvGraphicFramePr>
            <a:graphicFrameLocks noGrp="1"/>
          </p:cNvGraphicFramePr>
          <p:nvPr>
            <p:extLst/>
          </p:nvPr>
        </p:nvGraphicFramePr>
        <p:xfrm>
          <a:off x="966035" y="731186"/>
          <a:ext cx="8059383" cy="5571217"/>
        </p:xfrm>
        <a:graphic>
          <a:graphicData uri="http://schemas.openxmlformats.org/drawingml/2006/table">
            <a:tbl>
              <a:tblPr firstRow="1" bandRow="1">
                <a:tableStyleId>{BDBED569-4797-4DF1-A0F4-6AAB3CD982D8}</a:tableStyleId>
              </a:tblPr>
              <a:tblGrid>
                <a:gridCol w="2475987">
                  <a:extLst>
                    <a:ext uri="{9D8B030D-6E8A-4147-A177-3AD203B41FA5}">
                      <a16:colId xmlns:a16="http://schemas.microsoft.com/office/drawing/2014/main" val="20000"/>
                    </a:ext>
                  </a:extLst>
                </a:gridCol>
                <a:gridCol w="5583396">
                  <a:extLst>
                    <a:ext uri="{9D8B030D-6E8A-4147-A177-3AD203B41FA5}">
                      <a16:colId xmlns:a16="http://schemas.microsoft.com/office/drawing/2014/main" val="20001"/>
                    </a:ext>
                  </a:extLst>
                </a:gridCol>
              </a:tblGrid>
              <a:tr h="2581422">
                <a:tc>
                  <a:txBody>
                    <a:bodyPr/>
                    <a:lstStyle/>
                    <a:p>
                      <a:pPr>
                        <a:lnSpc>
                          <a:spcPct val="100000"/>
                        </a:lnSpc>
                      </a:pP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障害児向けサービス</a:t>
                      </a: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lnSpc>
                          <a:spcPct val="100000"/>
                        </a:lnSpc>
                        <a:buFont typeface="Wingdings" panose="05000000000000000000" pitchFamily="2" charset="2"/>
                        <a:buChar char="Ø"/>
                      </a:pP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児童発達支援</a:t>
                      </a:r>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buFont typeface="Wingdings" panose="05000000000000000000" pitchFamily="2" charset="2"/>
                        <a:buChar char="Ø"/>
                      </a:pP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放課後等デイサービス</a:t>
                      </a:r>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buFont typeface="Wingdings" panose="05000000000000000000" pitchFamily="2" charset="2"/>
                        <a:buChar char="Ø"/>
                      </a:pP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福祉型障害児入所施設</a:t>
                      </a:r>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buFont typeface="Wingdings" panose="05000000000000000000" pitchFamily="2" charset="2"/>
                        <a:buChar char="Ø"/>
                      </a:pP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居宅訪問型児童発達支援</a:t>
                      </a: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新サービス</a:t>
                      </a: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 </a:t>
                      </a:r>
                    </a:p>
                    <a:p>
                      <a:pPr marL="285750" indent="-285750">
                        <a:lnSpc>
                          <a:spcPct val="100000"/>
                        </a:lnSpc>
                        <a:buFont typeface="Wingdings" panose="05000000000000000000" pitchFamily="2" charset="2"/>
                        <a:buChar char="Ø"/>
                      </a:pPr>
                      <a:endParaRPr kumimoji="1"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B w="12700" cap="flat" cmpd="sng" algn="ctr">
                      <a:solidFill>
                        <a:srgbClr val="99CCFF"/>
                      </a:solidFill>
                      <a:prstDash val="solid"/>
                      <a:round/>
                      <a:headEnd type="none" w="med" len="med"/>
                      <a:tailEnd type="none" w="med" len="med"/>
                    </a:lnB>
                  </a:tcPr>
                </a:tc>
                <a:tc>
                  <a:txBody>
                    <a:bodyPr/>
                    <a:lstStyle/>
                    <a:p>
                      <a:pPr marL="285750" indent="-285750">
                        <a:lnSpc>
                          <a:spcPct val="100000"/>
                        </a:lnSpc>
                        <a:spcAft>
                          <a:spcPts val="300"/>
                        </a:spcAft>
                        <a:buFont typeface="Wingdings" panose="05000000000000000000" pitchFamily="2" charset="2"/>
                        <a:buChar char="Ø"/>
                      </a:pPr>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看護職員加配加算の創設</a:t>
                      </a:r>
                      <a:endParaRPr lang="en-US" altLang="ja-JP"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177800">
                        <a:lnSpc>
                          <a:spcPct val="100000"/>
                        </a:lnSpc>
                        <a:spcAft>
                          <a:spcPts val="300"/>
                        </a:spcAft>
                        <a:buFontTx/>
                        <a:buNone/>
                      </a:pP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一定の基準を満たす医療的ケア児を受け入れるために看護職員を加配している場合に、新たな加算として評価する。</a:t>
                      </a:r>
                      <a:endParaRPr lang="en-US" altLang="ja-JP"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spcAft>
                          <a:spcPts val="300"/>
                        </a:spcAft>
                        <a:buFont typeface="Wingdings" panose="05000000000000000000" pitchFamily="2" charset="2"/>
                        <a:buChar char="Ø"/>
                      </a:pPr>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医療連携体制加算の拡充</a:t>
                      </a:r>
                      <a:r>
                        <a:rPr lang="ja-JP" altLang="en-US" sz="13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（通所支援のみ）</a:t>
                      </a:r>
                      <a:endParaRPr lang="en-US" altLang="ja-JP" sz="13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177800">
                        <a:lnSpc>
                          <a:spcPct val="100000"/>
                        </a:lnSpc>
                        <a:spcAft>
                          <a:spcPts val="300"/>
                        </a:spcAft>
                        <a:buFontTx/>
                        <a:buNone/>
                      </a:pP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医療的ケア児の支援のため、外部の看護職員が事業所を訪問して障害児に対して長時間の支援を行った場合等について、新たに評価する。</a:t>
                      </a:r>
                      <a:endParaRPr lang="en-US" altLang="ja-JP"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spcAft>
                          <a:spcPts val="300"/>
                        </a:spcAft>
                        <a:buFont typeface="Wingdings" panose="05000000000000000000" pitchFamily="2" charset="2"/>
                        <a:buChar char="Ø"/>
                      </a:pPr>
                      <a:r>
                        <a:rPr kumimoji="1" lang="ja-JP" altLang="en-US" sz="1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居宅訪問型児童発達支援の創設</a:t>
                      </a:r>
                      <a:r>
                        <a:rPr kumimoji="1" lang="en-US" altLang="ja-JP" sz="1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新サービス</a:t>
                      </a:r>
                      <a:r>
                        <a:rPr kumimoji="1" lang="en-US" altLang="ja-JP" sz="1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266700" indent="177800">
                        <a:lnSpc>
                          <a:spcPct val="100000"/>
                        </a:lnSpc>
                        <a:spcAft>
                          <a:spcPts val="300"/>
                        </a:spcAft>
                        <a:buFontTx/>
                        <a:buNone/>
                      </a:pP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医療的ケア児等であって、障害児通所支援を利用するために外出することが著しく困難な障害児に対し、居宅を訪問して発達支援を行う。</a:t>
                      </a:r>
                      <a:endParaRPr lang="en-US" altLang="ja-JP"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spcAft>
                          <a:spcPts val="300"/>
                        </a:spcAft>
                        <a:buFont typeface="Wingdings" panose="05000000000000000000" pitchFamily="2" charset="2"/>
                        <a:buChar char="Ø"/>
                      </a:pPr>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送迎加算の拡充</a:t>
                      </a:r>
                      <a:endParaRPr lang="en-US" altLang="ja-JP"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177800">
                        <a:lnSpc>
                          <a:spcPct val="100000"/>
                        </a:lnSpc>
                        <a:spcAft>
                          <a:spcPts val="300"/>
                        </a:spcAft>
                        <a:buFontTx/>
                        <a:buNone/>
                      </a:pP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送迎において喀痰吸引等の医療的ケアが必要な場合があることを踏まえ、手厚い人員配置体制で送迎を行う場合を評価する。</a:t>
                      </a:r>
                      <a:endParaRPr lang="en-US" altLang="ja-JP"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B w="12700" cap="flat" cmpd="sng" algn="ctr">
                      <a:solidFill>
                        <a:srgbClr val="99CCFF"/>
                      </a:solidFill>
                      <a:prstDash val="solid"/>
                      <a:round/>
                      <a:headEnd type="none" w="med" len="med"/>
                      <a:tailEnd type="none" w="med" len="med"/>
                    </a:lnB>
                  </a:tcPr>
                </a:tc>
                <a:extLst>
                  <a:ext uri="{0D108BD9-81ED-4DB2-BD59-A6C34878D82A}">
                    <a16:rowId xmlns:a16="http://schemas.microsoft.com/office/drawing/2014/main" val="10000"/>
                  </a:ext>
                </a:extLst>
              </a:tr>
              <a:tr h="865163">
                <a:tc>
                  <a:txBody>
                    <a:bodyPr/>
                    <a:lstStyle/>
                    <a:p>
                      <a:pPr>
                        <a:lnSpc>
                          <a:spcPct val="100000"/>
                        </a:lnSpc>
                      </a:pP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夜間対応・レスパイト等</a:t>
                      </a: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lnSpc>
                          <a:spcPct val="100000"/>
                        </a:lnSpc>
                        <a:buFont typeface="Wingdings" panose="05000000000000000000" pitchFamily="2" charset="2"/>
                        <a:buChar char="Ø"/>
                      </a:pP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短期入所</a:t>
                      </a:r>
                    </a:p>
                  </a:txBody>
                  <a:tcPr marL="84406" marR="84406" marT="42203" marB="42203">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285750" indent="-285750">
                        <a:lnSpc>
                          <a:spcPct val="100000"/>
                        </a:lnSpc>
                        <a:spcAft>
                          <a:spcPts val="300"/>
                        </a:spcAft>
                        <a:buFont typeface="Wingdings" panose="05000000000000000000" pitchFamily="2" charset="2"/>
                        <a:buChar char="Ø"/>
                      </a:pP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福祉型強化短期入所サービス費の創設</a:t>
                      </a:r>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p>
                      <a:pPr marL="266700" indent="177800">
                        <a:lnSpc>
                          <a:spcPct val="100000"/>
                        </a:lnSpc>
                        <a:buFont typeface="Wingdings" panose="05000000000000000000" pitchFamily="2" charset="2"/>
                        <a:buNone/>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医療的ケアが必要な障害児者の受入れを支援するため、短期入所の新たな報酬区分として「福祉型強化短期入所サービス費」を創設し、看護職員を常勤で１人以上配置すること等を評価する。</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extLst>
                  <a:ext uri="{0D108BD9-81ED-4DB2-BD59-A6C34878D82A}">
                    <a16:rowId xmlns:a16="http://schemas.microsoft.com/office/drawing/2014/main" val="10001"/>
                  </a:ext>
                </a:extLst>
              </a:tr>
              <a:tr h="699478">
                <a:tc>
                  <a:txBody>
                    <a:bodyPr/>
                    <a:lstStyle/>
                    <a:p>
                      <a:pPr>
                        <a:lnSpc>
                          <a:spcPct val="100000"/>
                        </a:lnSpc>
                      </a:pP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障害者向けサービス</a:t>
                      </a: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lnSpc>
                          <a:spcPct val="100000"/>
                        </a:lnSpc>
                        <a:buFont typeface="Wingdings" panose="05000000000000000000" pitchFamily="2" charset="2"/>
                        <a:buChar char="Ø"/>
                      </a:pP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生活介護</a:t>
                      </a:r>
                    </a:p>
                  </a:txBody>
                  <a:tcPr marL="84406" marR="84406" marT="42203" marB="42203">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常勤看護職員等配置加算の拡充</a:t>
                      </a:r>
                      <a:endParaRPr lang="en-US" altLang="ja-JP"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7338" marR="0" indent="157163"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医療的ケア者を受け入れるために看護職員を２名以上配置している場合を評価する。</a:t>
                      </a:r>
                    </a:p>
                  </a:txBody>
                  <a:tcPr marL="84406" marR="84406" marT="42203" marB="42203">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extLst>
                  <a:ext uri="{0D108BD9-81ED-4DB2-BD59-A6C34878D82A}">
                    <a16:rowId xmlns:a16="http://schemas.microsoft.com/office/drawing/2014/main" val="10002"/>
                  </a:ext>
                </a:extLst>
              </a:tr>
              <a:tr h="1395847">
                <a:tc>
                  <a:txBody>
                    <a:bodyPr/>
                    <a:lstStyle/>
                    <a:p>
                      <a:pPr marL="0" indent="0">
                        <a:lnSpc>
                          <a:spcPct val="100000"/>
                        </a:lnSpc>
                        <a:buFont typeface="Wingdings" panose="05000000000000000000" pitchFamily="2" charset="2"/>
                        <a:buNone/>
                      </a:pP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支援の総合調整</a:t>
                      </a: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lnSpc>
                          <a:spcPct val="100000"/>
                        </a:lnSpc>
                        <a:buFont typeface="Wingdings" panose="05000000000000000000" pitchFamily="2" charset="2"/>
                        <a:buChar char="Ø"/>
                      </a:pP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計画相談支援</a:t>
                      </a:r>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buFont typeface="Wingdings" panose="05000000000000000000" pitchFamily="2" charset="2"/>
                        <a:buChar char="Ø"/>
                      </a:pP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障害児相談支援</a:t>
                      </a:r>
                    </a:p>
                    <a:p>
                      <a:pPr marL="0" indent="0">
                        <a:lnSpc>
                          <a:spcPct val="100000"/>
                        </a:lnSpc>
                        <a:buFont typeface="Wingdings" panose="05000000000000000000" pitchFamily="2" charset="2"/>
                        <a:buNone/>
                      </a:pP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T w="12700" cap="flat" cmpd="sng" algn="ctr">
                      <a:solidFill>
                        <a:srgbClr val="99CCFF"/>
                      </a:solidFill>
                      <a:prstDash val="solid"/>
                      <a:round/>
                      <a:headEnd type="none" w="med" len="med"/>
                      <a:tailEnd type="none" w="med" len="med"/>
                    </a:lnT>
                  </a:tcPr>
                </a:tc>
                <a:tc>
                  <a:txBody>
                    <a:bodyPr/>
                    <a:lstStyle/>
                    <a:p>
                      <a:pPr marL="285750" marR="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要医療児者支援体制加算の創設</a:t>
                      </a:r>
                      <a:endParaRPr lang="en-US" altLang="ja-JP"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7338" marR="0" indent="142875"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医療的ケアを必要とする児者等、より高い専門性が求められる利用者を支援する体制を有している場合を評価する。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600"/>
                        </a:spcBef>
                        <a:spcAft>
                          <a:spcPts val="300"/>
                        </a:spcAft>
                        <a:buClrTx/>
                        <a:buSzTx/>
                        <a:buFont typeface="Wingdings" panose="05000000000000000000" pitchFamily="2" charset="2"/>
                        <a:buChar char="Ø"/>
                        <a:tabLst/>
                        <a:defRPr/>
                      </a:pPr>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医療・保育・教育機関等連携加算の創設</a:t>
                      </a:r>
                      <a:endParaRPr lang="en-US" altLang="ja-JP"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7338" marR="0" indent="157163"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lang="ja-JP" altLang="en-US" sz="1200" b="0" baseline="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医療機関、保育機関等と必要な協議等を行った上で、サービス等利用計画を作成した場合に、新たな加算として評価する。</a:t>
                      </a: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T w="12700" cap="flat" cmpd="sng" algn="ctr">
                      <a:solidFill>
                        <a:srgbClr val="99CCFF"/>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pic>
        <p:nvPicPr>
          <p:cNvPr id="11" name="Picture 7" descr="C:\Users\KKKPH\AppData\Local\Microsoft\Windows\Temporary Internet Files\Content.IE5\WHB5SLS6\lgi01c201402250000[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5206" y="4373049"/>
            <a:ext cx="823884" cy="484353"/>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380" y="2121397"/>
            <a:ext cx="849242" cy="580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6" y="3429074"/>
            <a:ext cx="800276" cy="664615"/>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3" descr="C:\Users\YSIOY\AppData\Local\Microsoft\Windows\Temporary Internet Files\Content.IE5\1CTOWRQ0\house-illustration-clipart[1].jpg"/>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48866" y="3555379"/>
            <a:ext cx="960224" cy="621222"/>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6" descr="男性保育士さんの読み聞かせ（ソフト）">
            <a:hlinkClick r:id="rId6"/>
          </p:cNvPr>
          <p:cNvPicPr>
            <a:picLocks noChangeAspect="1" noChangeArrowheads="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60707" y="2365542"/>
            <a:ext cx="520564" cy="398769"/>
          </a:xfrm>
          <a:prstGeom prst="rect">
            <a:avLst/>
          </a:prstGeom>
          <a:noFill/>
          <a:extLst/>
        </p:spPr>
      </p:pic>
      <p:cxnSp>
        <p:nvCxnSpPr>
          <p:cNvPr id="8" name="直線矢印コネクタ 7"/>
          <p:cNvCxnSpPr/>
          <p:nvPr/>
        </p:nvCxnSpPr>
        <p:spPr>
          <a:xfrm>
            <a:off x="716803" y="3761345"/>
            <a:ext cx="365538"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49740" y="1966684"/>
            <a:ext cx="30" cy="365579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849770" y="1985108"/>
            <a:ext cx="265846"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849770" y="4558972"/>
            <a:ext cx="265846"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10" descr="C:\Users\TMJVT\Documents\●その他資料\イラスト\NB03_29.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159" y="5562836"/>
            <a:ext cx="652463" cy="657859"/>
          </a:xfrm>
          <a:prstGeom prst="rect">
            <a:avLst/>
          </a:prstGeom>
          <a:noFill/>
          <a:ln w="25400">
            <a:noFill/>
            <a:prstDash val="solid"/>
          </a:ln>
          <a:extLst>
            <a:ext uri="{909E8E84-426E-40dd-AFC4-6F175D3DCCD1}">
              <a14:hiddenFill xmlns="" xmlns:a14="http://schemas.microsoft.com/office/drawing/2010/main">
                <a:solidFill>
                  <a:srgbClr val="FFFFFF"/>
                </a:solidFill>
              </a14:hiddenFill>
            </a:ext>
          </a:extLst>
        </p:spPr>
      </p:pic>
      <p:cxnSp>
        <p:nvCxnSpPr>
          <p:cNvPr id="26" name="直線矢印コネクタ 25"/>
          <p:cNvCxnSpPr/>
          <p:nvPr/>
        </p:nvCxnSpPr>
        <p:spPr>
          <a:xfrm>
            <a:off x="849770" y="5622474"/>
            <a:ext cx="265846"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0" y="263769"/>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841830" fontAlgn="auto">
              <a:spcBef>
                <a:spcPts val="0"/>
              </a:spcBef>
              <a:spcAft>
                <a:spcPts val="0"/>
              </a:spcAft>
            </a:pP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医療的ケア児者に対する支援の充実</a:t>
            </a:r>
            <a:endParaRPr lang="en-US"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6968018" y="6492875"/>
            <a:ext cx="2057400" cy="365125"/>
          </a:xfrm>
        </p:spPr>
        <p:txBody>
          <a:bodyPr/>
          <a:lstStyle/>
          <a:p>
            <a:pPr>
              <a:defRPr/>
            </a:pPr>
            <a:fld id="{F90A3C79-1AFD-481B-B685-7933BCD0898B}" type="slidenum">
              <a:rPr lang="en-US" altLang="ja-JP" smtClean="0"/>
              <a:pPr>
                <a:defRPr/>
              </a:pPr>
              <a:t>69</a:t>
            </a:fld>
            <a:endParaRPr lang="en-US" altLang="ja-JP"/>
          </a:p>
        </p:txBody>
      </p:sp>
    </p:spTree>
    <p:extLst>
      <p:ext uri="{BB962C8B-B14F-4D97-AF65-F5344CB8AC3E}">
        <p14:creationId xmlns:p14="http://schemas.microsoft.com/office/powerpoint/2010/main" val="330016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78164" y="1056433"/>
            <a:ext cx="9006623" cy="664615"/>
          </a:xfrm>
          <a:prstGeom prst="rect">
            <a:avLst/>
          </a:prstGeom>
          <a:noFill/>
          <a:ln w="25400">
            <a:solidFill>
              <a:schemeClr val="accent1"/>
            </a:solidFill>
            <a:round/>
            <a:headEnd/>
            <a:tailEnd/>
          </a:ln>
        </p:spPr>
        <p:txBody>
          <a:bodyPr lIns="132782" tIns="33196" rIns="132782" bIns="31542" rtlCol="0" anchor="ctr"/>
          <a:lstStyle/>
          <a:p>
            <a:pPr algn="just" defTabSz="882702">
              <a:lnSpc>
                <a:spcPts val="1431"/>
              </a:lnSpc>
              <a:spcBef>
                <a:spcPts val="92"/>
              </a:spcBef>
            </a:pP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spc="-92" dirty="0">
                <a:solidFill>
                  <a:prstClr val="black"/>
                </a:solidFill>
                <a:latin typeface="ＭＳ ゴシック" panose="020B0609070205080204" pitchFamily="49" charset="-128"/>
                <a:ea typeface="ＭＳ ゴシック" panose="020B0609070205080204" pitchFamily="49" charset="-128"/>
              </a:rPr>
              <a:t>障害者が自らの望む地域生活を営むことができるよう、「生活」と「就労」に対する支援の一層の充実や高齢障害者による介護保険サービスの円滑な利用を促進するための見直しを行うとともに、障害児支援のニーズの多様化にきめ細かく対応するための支援の拡充を図るほか、サービスの質の確保・向上を図るための環境整備等を行う。</a:t>
            </a:r>
          </a:p>
        </p:txBody>
      </p:sp>
      <p:sp>
        <p:nvSpPr>
          <p:cNvPr id="27" name="正方形/長方形 26"/>
          <p:cNvSpPr/>
          <p:nvPr/>
        </p:nvSpPr>
        <p:spPr bwMode="auto">
          <a:xfrm>
            <a:off x="78164" y="1994771"/>
            <a:ext cx="9006623" cy="4054154"/>
          </a:xfrm>
          <a:prstGeom prst="rect">
            <a:avLst/>
          </a:prstGeom>
          <a:noFill/>
          <a:ln w="25400">
            <a:solidFill>
              <a:schemeClr val="accent1"/>
            </a:solidFill>
            <a:round/>
            <a:headEnd/>
            <a:tailEnd/>
          </a:ln>
        </p:spPr>
        <p:txBody>
          <a:bodyPr lIns="63084" tIns="31542" rIns="63084" bIns="31542" rtlCol="0" anchor="ctr" anchorCtr="0"/>
          <a:lstStyle/>
          <a:p>
            <a:r>
              <a:rPr lang="ja-JP" altLang="en-US" sz="1477" b="1" u="sng" dirty="0">
                <a:solidFill>
                  <a:srgbClr val="00B050"/>
                </a:solidFill>
                <a:latin typeface="ＭＳ Ｐゴシック"/>
              </a:rPr>
              <a:t>１．障害者の望む地域生活の支援</a:t>
            </a:r>
            <a:endParaRPr lang="en-US" altLang="ja-JP" sz="1477" b="1" u="sng" dirty="0">
              <a:solidFill>
                <a:srgbClr val="00B050"/>
              </a:solidFill>
              <a:latin typeface="ＭＳ Ｐゴシック"/>
            </a:endParaRPr>
          </a:p>
          <a:p>
            <a:endParaRPr lang="en-US" altLang="ja-JP" sz="369" dirty="0">
              <a:solidFill>
                <a:prstClr val="black"/>
              </a:solidFill>
              <a:latin typeface="ＭＳ Ｐゴシック"/>
            </a:endParaRPr>
          </a:p>
          <a:p>
            <a:pPr marL="244464" indent="-244464"/>
            <a:r>
              <a:rPr lang="ja-JP" altLang="en-US" sz="1200" i="1" dirty="0">
                <a:solidFill>
                  <a:srgbClr val="FF0000"/>
                </a:solidFill>
                <a:latin typeface="ＭＳ Ｐゴシック"/>
              </a:rPr>
              <a:t> </a:t>
            </a:r>
            <a:r>
              <a:rPr lang="en-US" altLang="ja-JP" sz="1200" dirty="0">
                <a:solidFill>
                  <a:prstClr val="black"/>
                </a:solidFill>
                <a:latin typeface="ＭＳ Ｐゴシック"/>
              </a:rPr>
              <a:t>(1) </a:t>
            </a:r>
            <a:r>
              <a:rPr lang="ja-JP" altLang="en-US" sz="1200" dirty="0">
                <a:solidFill>
                  <a:prstClr val="black"/>
                </a:solidFill>
                <a:latin typeface="ＭＳ Ｐゴシック"/>
              </a:rPr>
              <a:t>施設入所支援や共同生活援助を利用していた者等を対象として、定期的な巡回訪問や随時の対応により、円滑な地域生活</a:t>
            </a:r>
            <a:r>
              <a:rPr lang="ja-JP" altLang="en-US" sz="1200" dirty="0" smtClean="0">
                <a:solidFill>
                  <a:prstClr val="black"/>
                </a:solidFill>
                <a:latin typeface="ＭＳ Ｐゴシック"/>
              </a:rPr>
              <a:t>に向けた</a:t>
            </a:r>
            <a:r>
              <a:rPr lang="ja-JP" altLang="en-US" sz="1200" dirty="0">
                <a:solidFill>
                  <a:prstClr val="black"/>
                </a:solidFill>
                <a:latin typeface="ＭＳ Ｐゴシック"/>
              </a:rPr>
              <a:t>相談・助言等を行うサービスを新設する（</a:t>
            </a:r>
            <a:r>
              <a:rPr lang="ja-JP" altLang="en-US" sz="1200" u="sng" dirty="0">
                <a:solidFill>
                  <a:prstClr val="black"/>
                </a:solidFill>
                <a:latin typeface="ＭＳ Ｐゴシック"/>
              </a:rPr>
              <a:t>自立生活援助</a:t>
            </a:r>
            <a:r>
              <a:rPr lang="ja-JP" altLang="en-US" sz="1200" dirty="0">
                <a:solidFill>
                  <a:prstClr val="black"/>
                </a:solidFill>
                <a:latin typeface="ＭＳ Ｐゴシック"/>
              </a:rPr>
              <a:t>）</a:t>
            </a:r>
            <a:endParaRPr lang="en-US" altLang="ja-JP" sz="1200" dirty="0">
              <a:solidFill>
                <a:prstClr val="black"/>
              </a:solidFill>
              <a:latin typeface="ＭＳ Ｐゴシック"/>
            </a:endParaRPr>
          </a:p>
          <a:p>
            <a:pPr marL="298625" indent="-298625"/>
            <a:endParaRPr lang="en-US" altLang="ja-JP" sz="185" dirty="0">
              <a:solidFill>
                <a:prstClr val="black"/>
              </a:solidFill>
              <a:latin typeface="ＭＳ Ｐゴシック"/>
            </a:endParaRPr>
          </a:p>
          <a:p>
            <a:pPr marL="298625" indent="-298625"/>
            <a:r>
              <a:rPr lang="ja-JP" altLang="en-US" sz="1200" dirty="0">
                <a:solidFill>
                  <a:prstClr val="black"/>
                </a:solidFill>
                <a:latin typeface="ＭＳ Ｐゴシック"/>
              </a:rPr>
              <a:t> </a:t>
            </a:r>
            <a:r>
              <a:rPr lang="en-US" altLang="ja-JP" sz="1200" dirty="0">
                <a:solidFill>
                  <a:prstClr val="black"/>
                </a:solidFill>
                <a:latin typeface="ＭＳ Ｐゴシック"/>
              </a:rPr>
              <a:t>(2) </a:t>
            </a:r>
            <a:r>
              <a:rPr lang="ja-JP" altLang="en-US" sz="1200" dirty="0">
                <a:solidFill>
                  <a:prstClr val="black"/>
                </a:solidFill>
                <a:latin typeface="ＭＳ Ｐゴシック"/>
              </a:rPr>
              <a:t>就業に伴う生活面の課題に対応できるよう、事業所・家族との連絡調整等の支援を行うサービスを新設する（</a:t>
            </a:r>
            <a:r>
              <a:rPr lang="ja-JP" altLang="en-US" sz="1200" u="sng" dirty="0">
                <a:solidFill>
                  <a:prstClr val="black"/>
                </a:solidFill>
                <a:latin typeface="ＭＳ Ｐゴシック"/>
              </a:rPr>
              <a:t>就労定着支援</a:t>
            </a:r>
            <a:r>
              <a:rPr lang="ja-JP" altLang="en-US" sz="1200" dirty="0">
                <a:solidFill>
                  <a:prstClr val="black"/>
                </a:solidFill>
                <a:latin typeface="ＭＳ Ｐゴシック"/>
              </a:rPr>
              <a:t>）</a:t>
            </a:r>
          </a:p>
          <a:p>
            <a:pPr marL="298625" indent="-298625"/>
            <a:endParaRPr lang="en-US" altLang="ja-JP" sz="185" dirty="0">
              <a:solidFill>
                <a:prstClr val="black"/>
              </a:solidFill>
              <a:latin typeface="ＭＳ Ｐゴシック"/>
            </a:endParaRPr>
          </a:p>
          <a:p>
            <a:pPr marL="298625" indent="-298625"/>
            <a:r>
              <a:rPr lang="ja-JP" altLang="en-US" sz="1200" dirty="0">
                <a:solidFill>
                  <a:prstClr val="black"/>
                </a:solidFill>
                <a:latin typeface="ＭＳ Ｐゴシック"/>
              </a:rPr>
              <a:t> </a:t>
            </a:r>
            <a:r>
              <a:rPr lang="en-US" altLang="ja-JP" sz="1200" dirty="0">
                <a:solidFill>
                  <a:prstClr val="black"/>
                </a:solidFill>
                <a:latin typeface="ＭＳ Ｐゴシック"/>
              </a:rPr>
              <a:t>(3) </a:t>
            </a:r>
            <a:r>
              <a:rPr lang="ja-JP" altLang="en-US" sz="1200" dirty="0">
                <a:solidFill>
                  <a:prstClr val="black"/>
                </a:solidFill>
                <a:latin typeface="ＭＳ Ｐゴシック"/>
              </a:rPr>
              <a:t>重度訪問介護について、</a:t>
            </a:r>
            <a:r>
              <a:rPr lang="ja-JP" altLang="en-US" sz="1200" u="sng" dirty="0">
                <a:solidFill>
                  <a:prstClr val="black"/>
                </a:solidFill>
                <a:latin typeface="ＭＳ Ｐゴシック"/>
              </a:rPr>
              <a:t>医療機関への入院時</a:t>
            </a:r>
            <a:r>
              <a:rPr lang="ja-JP" altLang="en-US" sz="1200" dirty="0">
                <a:solidFill>
                  <a:prstClr val="black"/>
                </a:solidFill>
                <a:latin typeface="ＭＳ Ｐゴシック"/>
              </a:rPr>
              <a:t>も一定の支援を可能とする</a:t>
            </a:r>
            <a:endParaRPr lang="en-US" altLang="ja-JP" sz="1200" dirty="0">
              <a:solidFill>
                <a:prstClr val="black"/>
              </a:solidFill>
              <a:latin typeface="ＭＳ Ｐゴシック"/>
            </a:endParaRPr>
          </a:p>
          <a:p>
            <a:pPr marL="298625" indent="-298625"/>
            <a:endParaRPr lang="en-US" altLang="ja-JP" sz="185" dirty="0">
              <a:solidFill>
                <a:prstClr val="black"/>
              </a:solidFill>
              <a:latin typeface="ＭＳ Ｐゴシック"/>
            </a:endParaRPr>
          </a:p>
          <a:p>
            <a:pPr marL="244464" indent="-244464"/>
            <a:r>
              <a:rPr lang="ja-JP" altLang="en-US" sz="1200" i="1" dirty="0">
                <a:solidFill>
                  <a:prstClr val="black"/>
                </a:solidFill>
                <a:latin typeface="ＭＳ Ｐゴシック"/>
              </a:rPr>
              <a:t> </a:t>
            </a:r>
            <a:r>
              <a:rPr lang="en-US" altLang="ja-JP" sz="1200" dirty="0">
                <a:solidFill>
                  <a:prstClr val="black"/>
                </a:solidFill>
                <a:latin typeface="ＭＳ Ｐゴシック"/>
              </a:rPr>
              <a:t>(4) </a:t>
            </a:r>
            <a:r>
              <a:rPr lang="en-US" altLang="ja-JP" sz="1200" u="sng" dirty="0">
                <a:solidFill>
                  <a:prstClr val="black"/>
                </a:solidFill>
                <a:latin typeface="ＭＳ Ｐゴシック"/>
              </a:rPr>
              <a:t>65</a:t>
            </a:r>
            <a:r>
              <a:rPr lang="ja-JP" altLang="en-US" sz="1200" u="sng" dirty="0">
                <a:solidFill>
                  <a:prstClr val="black"/>
                </a:solidFill>
                <a:latin typeface="ＭＳ Ｐゴシック"/>
              </a:rPr>
              <a:t>歳に至るまで相当の長期間にわたり障害福祉サービスを利用してきた低所得の高齢障害者</a:t>
            </a:r>
            <a:r>
              <a:rPr lang="ja-JP" altLang="en-US" sz="1200" dirty="0">
                <a:solidFill>
                  <a:prstClr val="black"/>
                </a:solidFill>
                <a:latin typeface="ＭＳ Ｐゴシック"/>
              </a:rPr>
              <a:t>が引き続き障害福祉サービスに相当する介護保険サービスを利用する場合に、障害者の所得の状況や障害の程度等の事情を勘案し、当該介護保険サービスの</a:t>
            </a:r>
            <a:r>
              <a:rPr lang="ja-JP" altLang="en-US" sz="1200" u="sng" dirty="0">
                <a:solidFill>
                  <a:prstClr val="black"/>
                </a:solidFill>
                <a:latin typeface="ＭＳ Ｐゴシック"/>
              </a:rPr>
              <a:t>利用者負担を障害福祉制度により軽減</a:t>
            </a:r>
            <a:r>
              <a:rPr lang="ja-JP" altLang="en-US" sz="1200" dirty="0">
                <a:solidFill>
                  <a:prstClr val="black"/>
                </a:solidFill>
                <a:latin typeface="ＭＳ Ｐゴシック"/>
              </a:rPr>
              <a:t>（償還）できる仕組みを設ける</a:t>
            </a:r>
            <a:endParaRPr lang="en-US" altLang="ja-JP" sz="1200" i="1" dirty="0">
              <a:solidFill>
                <a:prstClr val="black"/>
              </a:solidFill>
              <a:latin typeface="ＭＳ Ｐゴシック"/>
            </a:endParaRPr>
          </a:p>
          <a:p>
            <a:pPr marL="199175" indent="-199175"/>
            <a:endParaRPr lang="en-US" altLang="ja-JP" sz="646" dirty="0">
              <a:solidFill>
                <a:prstClr val="black"/>
              </a:solidFill>
              <a:latin typeface="ＭＳ Ｐゴシック"/>
            </a:endParaRPr>
          </a:p>
          <a:p>
            <a:r>
              <a:rPr lang="ja-JP" altLang="en-US" sz="1477" b="1" u="sng" dirty="0">
                <a:solidFill>
                  <a:srgbClr val="00B050"/>
                </a:solidFill>
                <a:latin typeface="ＭＳ Ｐゴシック"/>
              </a:rPr>
              <a:t>２．障害児支援のニーズの多様化へのきめ細かな対応</a:t>
            </a:r>
            <a:endParaRPr lang="en-US" altLang="ja-JP" sz="1477" b="1" u="sng" dirty="0">
              <a:solidFill>
                <a:srgbClr val="00B050"/>
              </a:solidFill>
              <a:latin typeface="ＭＳ Ｐゴシック"/>
            </a:endParaRPr>
          </a:p>
          <a:p>
            <a:endParaRPr lang="en-US" altLang="ja-JP" sz="369" dirty="0">
              <a:solidFill>
                <a:prstClr val="black"/>
              </a:solidFill>
              <a:latin typeface="ＭＳ Ｐゴシック"/>
            </a:endParaRPr>
          </a:p>
          <a:p>
            <a:pPr marL="165420" indent="-165420"/>
            <a:r>
              <a:rPr lang="en-US" altLang="ja-JP" sz="1200" dirty="0">
                <a:solidFill>
                  <a:prstClr val="black"/>
                </a:solidFill>
                <a:latin typeface="ＭＳ Ｐゴシック"/>
              </a:rPr>
              <a:t> (1) </a:t>
            </a:r>
            <a:r>
              <a:rPr lang="ja-JP" altLang="en-US" sz="1200" dirty="0">
                <a:solidFill>
                  <a:prstClr val="black"/>
                </a:solidFill>
                <a:latin typeface="ＭＳ Ｐゴシック"/>
              </a:rPr>
              <a:t>重度の障害等により外出が著しく困難な障害児に対し、</a:t>
            </a:r>
            <a:r>
              <a:rPr lang="ja-JP" altLang="en-US" sz="1200" u="sng" dirty="0">
                <a:solidFill>
                  <a:prstClr val="black"/>
                </a:solidFill>
                <a:latin typeface="ＭＳ Ｐゴシック"/>
              </a:rPr>
              <a:t>居宅を訪問して発達支援</a:t>
            </a:r>
            <a:r>
              <a:rPr lang="ja-JP" altLang="en-US" sz="1200" dirty="0">
                <a:solidFill>
                  <a:prstClr val="black"/>
                </a:solidFill>
                <a:latin typeface="ＭＳ Ｐゴシック"/>
              </a:rPr>
              <a:t>を提供するサービスを新設する</a:t>
            </a:r>
            <a:endParaRPr lang="en-US" altLang="ja-JP" sz="1200" dirty="0">
              <a:solidFill>
                <a:prstClr val="black"/>
              </a:solidFill>
              <a:latin typeface="ＭＳ Ｐゴシック"/>
            </a:endParaRPr>
          </a:p>
          <a:p>
            <a:pPr marL="165420" indent="-165420"/>
            <a:endParaRPr lang="en-US" altLang="ja-JP" sz="185" u="sng" dirty="0">
              <a:solidFill>
                <a:prstClr val="black"/>
              </a:solidFill>
              <a:latin typeface="ＭＳ Ｐゴシック"/>
            </a:endParaRPr>
          </a:p>
          <a:p>
            <a:pPr marL="165420" indent="-165420"/>
            <a:r>
              <a:rPr lang="en-US" altLang="ja-JP" sz="1200" dirty="0">
                <a:solidFill>
                  <a:prstClr val="black"/>
                </a:solidFill>
                <a:latin typeface="ＭＳ Ｐゴシック"/>
              </a:rPr>
              <a:t> (2) </a:t>
            </a:r>
            <a:r>
              <a:rPr lang="ja-JP" altLang="en-US" sz="1200" dirty="0">
                <a:solidFill>
                  <a:prstClr val="black"/>
                </a:solidFill>
                <a:latin typeface="ＭＳ Ｐゴシック"/>
              </a:rPr>
              <a:t>保育所等の障害児に発達支援を提供する保育所等訪問支援について、</a:t>
            </a:r>
            <a:r>
              <a:rPr lang="ja-JP" altLang="en-US" sz="1200" u="sng" dirty="0">
                <a:solidFill>
                  <a:prstClr val="black"/>
                </a:solidFill>
                <a:latin typeface="ＭＳ Ｐゴシック"/>
              </a:rPr>
              <a:t>乳児院・児童養護施設</a:t>
            </a:r>
            <a:r>
              <a:rPr lang="ja-JP" altLang="en-US" sz="1200" dirty="0">
                <a:solidFill>
                  <a:prstClr val="black"/>
                </a:solidFill>
                <a:latin typeface="ＭＳ Ｐゴシック"/>
              </a:rPr>
              <a:t>の障害児に対象を拡大する</a:t>
            </a:r>
            <a:endParaRPr lang="en-US" altLang="ja-JP" sz="1200" dirty="0">
              <a:solidFill>
                <a:prstClr val="black"/>
              </a:solidFill>
              <a:latin typeface="ＭＳ Ｐゴシック"/>
            </a:endParaRPr>
          </a:p>
          <a:p>
            <a:pPr marL="165420" indent="-165420"/>
            <a:endParaRPr lang="en-US" altLang="ja-JP" sz="185" dirty="0">
              <a:solidFill>
                <a:prstClr val="black"/>
              </a:solidFill>
              <a:latin typeface="ＭＳ Ｐゴシック"/>
            </a:endParaRPr>
          </a:p>
          <a:p>
            <a:pPr marL="165420" indent="-165420"/>
            <a:r>
              <a:rPr lang="en-US" altLang="ja-JP" sz="1200" dirty="0">
                <a:solidFill>
                  <a:prstClr val="black"/>
                </a:solidFill>
                <a:latin typeface="ＭＳ Ｐゴシック"/>
              </a:rPr>
              <a:t> (3) </a:t>
            </a:r>
            <a:r>
              <a:rPr lang="ja-JP" altLang="en-US" sz="1200" u="sng" dirty="0">
                <a:solidFill>
                  <a:prstClr val="black"/>
                </a:solidFill>
                <a:latin typeface="ＭＳ Ｐゴシック"/>
              </a:rPr>
              <a:t>医療的ケアを要する障害児</a:t>
            </a:r>
            <a:r>
              <a:rPr lang="ja-JP" altLang="en-US" sz="1200" dirty="0">
                <a:solidFill>
                  <a:prstClr val="black"/>
                </a:solidFill>
                <a:latin typeface="ＭＳ Ｐゴシック"/>
              </a:rPr>
              <a:t>が適切な支援を受けられるよう、自治体に</a:t>
            </a:r>
            <a:r>
              <a:rPr lang="ja-JP" altLang="en-US" sz="1200" dirty="0">
                <a:latin typeface="ＭＳ Ｐゴシック"/>
              </a:rPr>
              <a:t>おいて保健・医療・福祉等の連携促進に努めるものとする</a:t>
            </a:r>
            <a:endParaRPr lang="en-US" altLang="ja-JP" sz="1200" dirty="0">
              <a:latin typeface="ＭＳ Ｐゴシック"/>
            </a:endParaRPr>
          </a:p>
          <a:p>
            <a:pPr marL="165420" indent="-165420"/>
            <a:endParaRPr lang="en-US" altLang="ja-JP" sz="185" dirty="0">
              <a:solidFill>
                <a:prstClr val="black"/>
              </a:solidFill>
              <a:latin typeface="ＭＳ Ｐゴシック"/>
            </a:endParaRPr>
          </a:p>
          <a:p>
            <a:pPr marL="165420" indent="-165420"/>
            <a:r>
              <a:rPr lang="en-US" altLang="ja-JP" sz="1200" dirty="0">
                <a:solidFill>
                  <a:prstClr val="black"/>
                </a:solidFill>
                <a:latin typeface="ＭＳ Ｐゴシック"/>
              </a:rPr>
              <a:t> (4) </a:t>
            </a:r>
            <a:r>
              <a:rPr lang="ja-JP" altLang="en-US" sz="1200" dirty="0">
                <a:solidFill>
                  <a:prstClr val="black"/>
                </a:solidFill>
                <a:latin typeface="ＭＳ Ｐゴシック"/>
              </a:rPr>
              <a:t>障害児のサービスに係る提供体制の計画的な構築を推進するため、自治体において</a:t>
            </a:r>
            <a:r>
              <a:rPr lang="ja-JP" altLang="en-US" sz="1200" u="sng" dirty="0">
                <a:solidFill>
                  <a:prstClr val="black"/>
                </a:solidFill>
                <a:latin typeface="ＭＳ Ｐゴシック"/>
              </a:rPr>
              <a:t>障害児福祉計画</a:t>
            </a:r>
            <a:r>
              <a:rPr lang="ja-JP" altLang="en-US" sz="1200" dirty="0">
                <a:solidFill>
                  <a:prstClr val="black"/>
                </a:solidFill>
                <a:latin typeface="ＭＳ Ｐゴシック"/>
              </a:rPr>
              <a:t>を策定するものとする</a:t>
            </a:r>
            <a:endParaRPr lang="en-US" altLang="ja-JP" sz="1200" dirty="0">
              <a:solidFill>
                <a:prstClr val="black"/>
              </a:solidFill>
              <a:latin typeface="ＭＳ Ｐゴシック"/>
            </a:endParaRPr>
          </a:p>
          <a:p>
            <a:endParaRPr lang="en-US" altLang="ja-JP" sz="646" dirty="0">
              <a:solidFill>
                <a:prstClr val="black"/>
              </a:solidFill>
              <a:latin typeface="ＭＳ Ｐゴシック"/>
            </a:endParaRPr>
          </a:p>
          <a:p>
            <a:r>
              <a:rPr lang="ja-JP" altLang="en-US" sz="1477" b="1" u="sng" dirty="0">
                <a:solidFill>
                  <a:srgbClr val="00B050"/>
                </a:solidFill>
                <a:latin typeface="ＭＳ Ｐゴシック"/>
              </a:rPr>
              <a:t>３．サービスの質の確保・向上に向けた環境整備</a:t>
            </a:r>
            <a:endParaRPr lang="en-US" altLang="ja-JP" sz="1477" b="1" u="sng" dirty="0">
              <a:solidFill>
                <a:srgbClr val="00B050"/>
              </a:solidFill>
              <a:latin typeface="ＭＳ Ｐゴシック"/>
            </a:endParaRPr>
          </a:p>
          <a:p>
            <a:endParaRPr lang="en-US" altLang="ja-JP" sz="369" b="1" u="sng" dirty="0">
              <a:solidFill>
                <a:srgbClr val="00B050"/>
              </a:solidFill>
              <a:latin typeface="ＭＳ Ｐゴシック"/>
            </a:endParaRPr>
          </a:p>
          <a:p>
            <a:pPr marL="248855" indent="-248855"/>
            <a:r>
              <a:rPr lang="ja-JP" altLang="en-US" sz="1200" dirty="0">
                <a:solidFill>
                  <a:prstClr val="black"/>
                </a:solidFill>
                <a:latin typeface="ＭＳ Ｐゴシック"/>
              </a:rPr>
              <a:t> </a:t>
            </a:r>
            <a:r>
              <a:rPr lang="en-US" altLang="ja-JP" sz="1200" dirty="0">
                <a:solidFill>
                  <a:prstClr val="black"/>
                </a:solidFill>
                <a:latin typeface="ＭＳ Ｐゴシック"/>
              </a:rPr>
              <a:t>(1) </a:t>
            </a:r>
            <a:r>
              <a:rPr lang="ja-JP" altLang="en-US" sz="1200" dirty="0">
                <a:solidFill>
                  <a:prstClr val="black"/>
                </a:solidFill>
                <a:latin typeface="ＭＳ Ｐゴシック"/>
              </a:rPr>
              <a:t>補装具費について、成長に伴い短期間で取り替える必要のある障害児の場合等に貸与の活用も可能とする</a:t>
            </a:r>
            <a:endParaRPr lang="en-US" altLang="ja-JP" sz="1200" dirty="0">
              <a:solidFill>
                <a:prstClr val="black"/>
              </a:solidFill>
              <a:latin typeface="ＭＳ Ｐゴシック"/>
            </a:endParaRPr>
          </a:p>
          <a:p>
            <a:pPr marL="248855" indent="-248855"/>
            <a:endParaRPr lang="en-US" altLang="ja-JP" sz="185" dirty="0">
              <a:solidFill>
                <a:prstClr val="black"/>
              </a:solidFill>
              <a:latin typeface="ＭＳ Ｐゴシック"/>
            </a:endParaRPr>
          </a:p>
          <a:p>
            <a:pPr marL="244464" indent="-244464"/>
            <a:r>
              <a:rPr lang="ja-JP" altLang="en-US" sz="1200" i="1" dirty="0">
                <a:solidFill>
                  <a:prstClr val="black"/>
                </a:solidFill>
                <a:latin typeface="ＭＳ Ｐゴシック"/>
              </a:rPr>
              <a:t> </a:t>
            </a:r>
            <a:r>
              <a:rPr lang="en-US" altLang="ja-JP" sz="1200" dirty="0">
                <a:solidFill>
                  <a:prstClr val="black"/>
                </a:solidFill>
                <a:latin typeface="ＭＳ Ｐゴシック"/>
              </a:rPr>
              <a:t>(2) </a:t>
            </a:r>
            <a:r>
              <a:rPr lang="ja-JP" altLang="en-US" sz="1200" dirty="0">
                <a:solidFill>
                  <a:prstClr val="black"/>
                </a:solidFill>
                <a:latin typeface="ＭＳ Ｐゴシック"/>
              </a:rPr>
              <a:t>都道府県がサービス事業所の事業内容等の情報を公表する制度を設けるととも</a:t>
            </a:r>
            <a:r>
              <a:rPr lang="ja-JP" altLang="en-US" sz="1200" dirty="0">
                <a:latin typeface="ＭＳ Ｐゴシック"/>
              </a:rPr>
              <a:t>に、自治体の事務の効率化を図るため、所要</a:t>
            </a:r>
            <a:r>
              <a:rPr lang="ja-JP" altLang="en-US" sz="1200" dirty="0">
                <a:solidFill>
                  <a:prstClr val="black"/>
                </a:solidFill>
                <a:latin typeface="ＭＳ Ｐゴシック"/>
              </a:rPr>
              <a:t>の規定を整備する</a:t>
            </a:r>
            <a:endParaRPr lang="en-US" altLang="ja-JP" sz="1200" dirty="0">
              <a:solidFill>
                <a:prstClr val="black"/>
              </a:solidFill>
              <a:latin typeface="ＭＳ Ｐゴシック"/>
            </a:endParaRPr>
          </a:p>
        </p:txBody>
      </p:sp>
      <p:sp>
        <p:nvSpPr>
          <p:cNvPr id="31" name="正方形/長方形 30"/>
          <p:cNvSpPr/>
          <p:nvPr/>
        </p:nvSpPr>
        <p:spPr bwMode="auto">
          <a:xfrm>
            <a:off x="78937" y="6324623"/>
            <a:ext cx="9006623" cy="265846"/>
          </a:xfrm>
          <a:prstGeom prst="rect">
            <a:avLst/>
          </a:prstGeom>
          <a:noFill/>
          <a:ln w="25400">
            <a:solidFill>
              <a:schemeClr val="accent1"/>
            </a:solidFill>
            <a:round/>
            <a:headEnd/>
            <a:tailEnd/>
          </a:ln>
        </p:spPr>
        <p:txBody>
          <a:bodyPr lIns="63084" tIns="31542" rIns="63084" bIns="31542" rtlCol="0" anchor="ctr"/>
          <a:lstStyle/>
          <a:p>
            <a:pPr algn="just" defTabSz="882702"/>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Ｐゴシック"/>
              </a:rPr>
              <a:t>平成</a:t>
            </a:r>
            <a:r>
              <a:rPr lang="en-US" altLang="ja-JP" sz="1200" dirty="0">
                <a:solidFill>
                  <a:prstClr val="black"/>
                </a:solidFill>
                <a:latin typeface="ＭＳ Ｐゴシック"/>
              </a:rPr>
              <a:t>30</a:t>
            </a:r>
            <a:r>
              <a:rPr lang="ja-JP" altLang="en-US" sz="1200" dirty="0">
                <a:solidFill>
                  <a:prstClr val="black"/>
                </a:solidFill>
                <a:latin typeface="ＭＳ Ｐゴシック"/>
              </a:rPr>
              <a:t>年４月１日</a:t>
            </a:r>
            <a:r>
              <a:rPr lang="ja-JP" altLang="en-US" sz="1108" dirty="0">
                <a:solidFill>
                  <a:prstClr val="black"/>
                </a:solidFill>
                <a:latin typeface="ＭＳ Ｐゴシック"/>
              </a:rPr>
              <a:t>（２</a:t>
            </a:r>
            <a:r>
              <a:rPr lang="en-US" altLang="ja-JP" sz="1108" dirty="0">
                <a:solidFill>
                  <a:prstClr val="black"/>
                </a:solidFill>
                <a:latin typeface="ＭＳ Ｐゴシック"/>
              </a:rPr>
              <a:t>.(3)</a:t>
            </a:r>
            <a:r>
              <a:rPr lang="ja-JP" altLang="en-US" sz="1108" dirty="0">
                <a:solidFill>
                  <a:prstClr val="black"/>
                </a:solidFill>
                <a:latin typeface="ＭＳ Ｐゴシック"/>
              </a:rPr>
              <a:t>については公布の日）</a:t>
            </a:r>
            <a:endParaRPr lang="en-US" altLang="ja-JP" sz="1108" dirty="0">
              <a:solidFill>
                <a:prstClr val="black"/>
              </a:solidFill>
              <a:latin typeface="ＭＳ Ｐゴシック"/>
            </a:endParaRPr>
          </a:p>
        </p:txBody>
      </p:sp>
      <p:sp>
        <p:nvSpPr>
          <p:cNvPr id="11" name="角丸四角形 10"/>
          <p:cNvSpPr/>
          <p:nvPr/>
        </p:nvSpPr>
        <p:spPr>
          <a:xfrm>
            <a:off x="11623" y="1773033"/>
            <a:ext cx="1063385" cy="232615"/>
          </a:xfrm>
          <a:prstGeom prst="roundRect">
            <a:avLst/>
          </a:prstGeom>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pPr algn="ctr"/>
            <a:r>
              <a:rPr lang="ja-JP" altLang="en-US" sz="1477" dirty="0">
                <a:solidFill>
                  <a:prstClr val="white"/>
                </a:solidFill>
                <a:latin typeface="ＭＳ Ｐゴシック"/>
              </a:rPr>
              <a:t>　概　要</a:t>
            </a:r>
            <a:endParaRPr lang="en-US" altLang="ja-JP" sz="1477" dirty="0">
              <a:solidFill>
                <a:prstClr val="white"/>
              </a:solidFill>
              <a:latin typeface="ＭＳ Ｐゴシック"/>
            </a:endParaRPr>
          </a:p>
        </p:txBody>
      </p:sp>
      <p:sp>
        <p:nvSpPr>
          <p:cNvPr id="12" name="角丸四角形 11"/>
          <p:cNvSpPr/>
          <p:nvPr/>
        </p:nvSpPr>
        <p:spPr>
          <a:xfrm>
            <a:off x="23682" y="831052"/>
            <a:ext cx="1063385" cy="232615"/>
          </a:xfrm>
          <a:prstGeom prst="roundRect">
            <a:avLst/>
          </a:prstGeom>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pPr algn="ctr"/>
            <a:r>
              <a:rPr lang="ja-JP" altLang="en-US" sz="1477" dirty="0">
                <a:solidFill>
                  <a:prstClr val="white"/>
                </a:solidFill>
                <a:latin typeface="ＭＳ Ｐゴシック"/>
              </a:rPr>
              <a:t>　趣　旨</a:t>
            </a:r>
            <a:endParaRPr lang="en-US" altLang="ja-JP" sz="1477" dirty="0">
              <a:solidFill>
                <a:prstClr val="white"/>
              </a:solidFill>
              <a:latin typeface="ＭＳ Ｐゴシック"/>
            </a:endParaRPr>
          </a:p>
        </p:txBody>
      </p:sp>
      <p:sp>
        <p:nvSpPr>
          <p:cNvPr id="15" name="角丸四角形 14"/>
          <p:cNvSpPr/>
          <p:nvPr/>
        </p:nvSpPr>
        <p:spPr>
          <a:xfrm>
            <a:off x="11616" y="6104169"/>
            <a:ext cx="1262769" cy="232615"/>
          </a:xfrm>
          <a:prstGeom prst="roundRect">
            <a:avLst/>
          </a:prstGeom>
        </p:spPr>
        <p:style>
          <a:lnRef idx="0">
            <a:schemeClr val="accent1"/>
          </a:lnRef>
          <a:fillRef idx="3">
            <a:schemeClr val="accent1"/>
          </a:fillRef>
          <a:effectRef idx="3">
            <a:schemeClr val="accent1"/>
          </a:effectRef>
          <a:fontRef idx="minor">
            <a:schemeClr val="lt1"/>
          </a:fontRef>
        </p:style>
        <p:txBody>
          <a:bodyPr lIns="84315" tIns="42160" rIns="84315" bIns="42160" rtlCol="0" anchor="ctr"/>
          <a:lstStyle/>
          <a:p>
            <a:pPr algn="ctr"/>
            <a:r>
              <a:rPr lang="ja-JP" altLang="en-US" sz="1477" dirty="0">
                <a:solidFill>
                  <a:prstClr val="white"/>
                </a:solidFill>
                <a:latin typeface="ＭＳ Ｐゴシック"/>
              </a:rPr>
              <a:t>　施行期日</a:t>
            </a:r>
            <a:endParaRPr lang="en-US" altLang="ja-JP" sz="1477" dirty="0">
              <a:solidFill>
                <a:prstClr val="white"/>
              </a:solidFill>
              <a:latin typeface="ＭＳ Ｐゴシック"/>
            </a:endParaRPr>
          </a:p>
        </p:txBody>
      </p:sp>
      <p:cxnSp>
        <p:nvCxnSpPr>
          <p:cNvPr id="16" name="直線コネクタ 15"/>
          <p:cNvCxnSpPr/>
          <p:nvPr/>
        </p:nvCxnSpPr>
        <p:spPr>
          <a:xfrm>
            <a:off x="-38958" y="768185"/>
            <a:ext cx="9238154"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5161" y="240036"/>
            <a:ext cx="9006623" cy="498462"/>
          </a:xfrm>
          <a:prstGeom prst="rect">
            <a:avLst/>
          </a:prstGeom>
          <a:noFill/>
          <a:ln w="19050">
            <a:noFill/>
          </a:ln>
        </p:spPr>
        <p:style>
          <a:lnRef idx="1">
            <a:schemeClr val="accent1"/>
          </a:lnRef>
          <a:fillRef idx="2">
            <a:schemeClr val="accent1"/>
          </a:fillRef>
          <a:effectRef idx="1">
            <a:schemeClr val="accent1"/>
          </a:effectRef>
          <a:fontRef idx="minor">
            <a:schemeClr val="dk1"/>
          </a:fontRef>
        </p:style>
        <p:txBody>
          <a:bodyPr lIns="84315" tIns="99586" rIns="84315" bIns="0" rtlCol="0" anchor="ctr"/>
          <a:lstStyle/>
          <a:p>
            <a:pPr algn="ctr" defTabSz="842926">
              <a:lnSpc>
                <a:spcPts val="1846"/>
              </a:lnSpc>
              <a:spcBef>
                <a:spcPts val="554"/>
              </a:spcBef>
            </a:pPr>
            <a:r>
              <a:rPr lang="ja-JP" altLang="en-US" b="1" dirty="0">
                <a:solidFill>
                  <a:prstClr val="black"/>
                </a:solidFill>
                <a:latin typeface="メイリオ" pitchFamily="50" charset="-128"/>
                <a:ea typeface="メイリオ" pitchFamily="50" charset="-128"/>
              </a:rPr>
              <a:t>障害者の日常生活及び社会生活を総合的に支援するための法律及び児童福祉法の</a:t>
            </a:r>
            <a:endParaRPr lang="en-US" altLang="ja-JP" b="1" dirty="0">
              <a:solidFill>
                <a:prstClr val="black"/>
              </a:solidFill>
              <a:latin typeface="メイリオ" pitchFamily="50" charset="-128"/>
              <a:ea typeface="メイリオ" pitchFamily="50" charset="-128"/>
            </a:endParaRPr>
          </a:p>
          <a:p>
            <a:pPr algn="ctr" defTabSz="842926">
              <a:lnSpc>
                <a:spcPts val="1846"/>
              </a:lnSpc>
            </a:pPr>
            <a:r>
              <a:rPr lang="ja-JP" altLang="en-US" b="1" dirty="0">
                <a:solidFill>
                  <a:prstClr val="black"/>
                </a:solidFill>
                <a:latin typeface="メイリオ" pitchFamily="50" charset="-128"/>
                <a:ea typeface="メイリオ" pitchFamily="50" charset="-128"/>
              </a:rPr>
              <a:t>一部を改正する法律（概要）</a:t>
            </a:r>
            <a:r>
              <a:rPr lang="en-US" altLang="ja-JP" b="1" dirty="0">
                <a:solidFill>
                  <a:prstClr val="black"/>
                </a:solidFill>
                <a:latin typeface="メイリオ" pitchFamily="50" charset="-128"/>
                <a:ea typeface="メイリオ" pitchFamily="50" charset="-128"/>
              </a:rPr>
              <a:t>(</a:t>
            </a:r>
            <a:r>
              <a:rPr lang="ja-JP" altLang="en-US" b="1" dirty="0">
                <a:solidFill>
                  <a:prstClr val="black"/>
                </a:solidFill>
                <a:latin typeface="メイリオ" pitchFamily="50" charset="-128"/>
                <a:ea typeface="メイリオ" pitchFamily="50" charset="-128"/>
              </a:rPr>
              <a:t>平成</a:t>
            </a:r>
            <a:r>
              <a:rPr lang="en-US" altLang="ja-JP" b="1" dirty="0">
                <a:solidFill>
                  <a:prstClr val="black"/>
                </a:solidFill>
                <a:latin typeface="メイリオ" pitchFamily="50" charset="-128"/>
                <a:ea typeface="メイリオ" pitchFamily="50" charset="-128"/>
              </a:rPr>
              <a:t>28</a:t>
            </a:r>
            <a:r>
              <a:rPr lang="ja-JP" altLang="en-US" b="1" dirty="0">
                <a:solidFill>
                  <a:prstClr val="black"/>
                </a:solidFill>
                <a:latin typeface="メイリオ" pitchFamily="50" charset="-128"/>
                <a:ea typeface="メイリオ" pitchFamily="50" charset="-128"/>
              </a:rPr>
              <a:t>年</a:t>
            </a:r>
            <a:r>
              <a:rPr lang="en-US" altLang="ja-JP" b="1" dirty="0">
                <a:solidFill>
                  <a:prstClr val="black"/>
                </a:solidFill>
                <a:latin typeface="メイリオ" pitchFamily="50" charset="-128"/>
                <a:ea typeface="メイリオ" pitchFamily="50" charset="-128"/>
              </a:rPr>
              <a:t>5</a:t>
            </a:r>
            <a:r>
              <a:rPr lang="ja-JP" altLang="en-US" b="1" dirty="0">
                <a:solidFill>
                  <a:prstClr val="black"/>
                </a:solidFill>
                <a:latin typeface="メイリオ" pitchFamily="50" charset="-128"/>
                <a:ea typeface="メイリオ" pitchFamily="50" charset="-128"/>
              </a:rPr>
              <a:t>月</a:t>
            </a:r>
            <a:r>
              <a:rPr lang="en-US" altLang="ja-JP" b="1" dirty="0">
                <a:solidFill>
                  <a:prstClr val="black"/>
                </a:solidFill>
                <a:latin typeface="メイリオ" pitchFamily="50" charset="-128"/>
                <a:ea typeface="メイリオ" pitchFamily="50" charset="-128"/>
              </a:rPr>
              <a:t>25</a:t>
            </a:r>
            <a:r>
              <a:rPr lang="ja-JP" altLang="en-US" b="1">
                <a:solidFill>
                  <a:prstClr val="black"/>
                </a:solidFill>
                <a:latin typeface="メイリオ" pitchFamily="50" charset="-128"/>
                <a:ea typeface="メイリオ" pitchFamily="50" charset="-128"/>
              </a:rPr>
              <a:t>日成立</a:t>
            </a:r>
            <a:r>
              <a:rPr lang="en-US" altLang="ja-JP" b="1" dirty="0">
                <a:solidFill>
                  <a:prstClr val="black"/>
                </a:solidFill>
                <a:latin typeface="メイリオ" pitchFamily="50" charset="-128"/>
                <a:ea typeface="メイリオ" pitchFamily="50" charset="-128"/>
              </a:rPr>
              <a:t>)</a:t>
            </a:r>
          </a:p>
        </p:txBody>
      </p:sp>
      <p:sp>
        <p:nvSpPr>
          <p:cNvPr id="1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14384" y="6522289"/>
            <a:ext cx="2057400" cy="365125"/>
          </a:xfrm>
        </p:spPr>
        <p:txBody>
          <a:bodyPr/>
          <a:lstStyle/>
          <a:p>
            <a:pPr>
              <a:defRPr/>
            </a:pPr>
            <a:fld id="{431CAECD-5926-4741-A906-A08E04809A27}" type="slidenum">
              <a:rPr lang="en-US" altLang="ja-JP" smtClean="0"/>
              <a:pPr>
                <a:defRPr/>
              </a:pPr>
              <a:t>7</a:t>
            </a:fld>
            <a:endParaRPr lang="en-US" altLang="ja-JP"/>
          </a:p>
        </p:txBody>
      </p:sp>
    </p:spTree>
    <p:extLst>
      <p:ext uri="{BB962C8B-B14F-4D97-AF65-F5344CB8AC3E}">
        <p14:creationId xmlns:p14="http://schemas.microsoft.com/office/powerpoint/2010/main" val="8069436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63769"/>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841830" fontAlgn="auto">
              <a:spcBef>
                <a:spcPts val="0"/>
              </a:spcBef>
              <a:spcAft>
                <a:spcPts val="0"/>
              </a:spcAft>
            </a:pP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医療的ケア児者に対する支援の充実①</a:t>
            </a:r>
            <a:endParaRPr lang="en-US"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9811" y="753089"/>
            <a:ext cx="8955607" cy="603820"/>
          </a:xfrm>
          <a:prstGeom prst="rect">
            <a:avLst/>
          </a:prstGeom>
          <a:noFill/>
          <a:ln>
            <a:solidFill>
              <a:schemeClr val="accent1"/>
            </a:solidFill>
          </a:ln>
        </p:spPr>
        <p:txBody>
          <a:bodyPr wrap="square" rtlCol="0">
            <a:spAutoFit/>
          </a:bodyPr>
          <a:lstStyle/>
          <a:p>
            <a:pPr marL="246191" indent="-246191"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技術の進歩等を背景として、人工呼吸器等を使用し、たんの吸引などの医療的ケアが必要な障害児（医療的ケア児）が増加している中で、個々の障害児やその家族の状況及びニーズに応じて、地域において必要な支援を受けることができるよう、サービス提供体制を確保する。</a:t>
            </a:r>
          </a:p>
        </p:txBody>
      </p:sp>
      <p:sp>
        <p:nvSpPr>
          <p:cNvPr id="9" name="正方形/長方形 8"/>
          <p:cNvSpPr/>
          <p:nvPr/>
        </p:nvSpPr>
        <p:spPr>
          <a:xfrm>
            <a:off x="4572000" y="3894283"/>
            <a:ext cx="4398026" cy="2478659"/>
          </a:xfrm>
          <a:prstGeom prst="rect">
            <a:avLst/>
          </a:prstGeom>
          <a:solidFill>
            <a:srgbClr val="C1FF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66462" rtlCol="0" anchor="t" anchorCtr="0"/>
          <a:lstStyle/>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レスピレーター管理　＝８</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気管内挿管、気管切開　＝ ８</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鼻咽頭エアウェイ　＝ ５</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酸素吸入　＝ ５</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１回／時間以上の頻回の吸引　＝ ８</a:t>
            </a: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６回／日以上の頻回の吸引</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３</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ネブライザー６回／日以上または継続使用　＝ ３</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ＩＶＨ　＝ ８</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経管（経鼻・胃ろう含む）　＝ ５</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腸</a:t>
            </a:r>
            <a:r>
              <a:rPr lang="ja-JP" altLang="ja-JP"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ろう</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・腸管栄養　＝ ８</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接続注入ポンプ使用</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腸</a:t>
            </a:r>
            <a:r>
              <a:rPr lang="ja-JP" altLang="ja-JP"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ろう</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･腸管栄養時</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３</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継続する透析</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腹膜灌流を含む）　＝８</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定期導尿（３／日以上）　＝ ５</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人工肛門　＝ ５</a:t>
            </a:r>
          </a:p>
          <a:p>
            <a:pPr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83940" indent="-383940" fontAlgn="auto">
              <a:spcBef>
                <a:spcPts val="0"/>
              </a:spcBef>
              <a:spcAft>
                <a:spcPts val="0"/>
              </a:spcAft>
              <a:tabLst>
                <a:tab pos="402991" algn="l"/>
              </a:tabLs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62897" y="3894283"/>
            <a:ext cx="4398026" cy="2478659"/>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fontAlgn="auto">
              <a:spcBef>
                <a:spcPts val="0"/>
              </a:spcBef>
              <a:spcAft>
                <a:spcPts val="554"/>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常勤看護職員等配置加算に、看護職員を複数配置し、</a:t>
            </a:r>
            <a:r>
              <a:rPr lang="ja-JP" altLang="en-US" sz="110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の各項目に規定する状態のいずれかに該当する利用者を１名以上受け入れている事業所を評価する新たな区分を創設。</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6" name="グループ化 25"/>
          <p:cNvGrpSpPr/>
          <p:nvPr/>
        </p:nvGrpSpPr>
        <p:grpSpPr>
          <a:xfrm>
            <a:off x="173974" y="1415623"/>
            <a:ext cx="4398026" cy="2478659"/>
            <a:chOff x="4941000" y="1247842"/>
            <a:chExt cx="4764528" cy="2685214"/>
          </a:xfrm>
        </p:grpSpPr>
        <p:sp>
          <p:nvSpPr>
            <p:cNvPr id="4" name="正方形/長方形 3"/>
            <p:cNvSpPr/>
            <p:nvPr/>
          </p:nvSpPr>
          <p:spPr>
            <a:xfrm>
              <a:off x="4941000" y="1247842"/>
              <a:ext cx="4764528" cy="268521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fontAlgn="auto">
                <a:spcBef>
                  <a:spcPts val="0"/>
                </a:spcBef>
                <a:spcAft>
                  <a:spcPts val="554"/>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fontAlgn="auto">
                <a:spcBef>
                  <a:spcPts val="0"/>
                </a:spcBef>
                <a:spcAft>
                  <a:spcPts val="554"/>
                </a:spcAf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障害児通所支援（児童発達支援、放課後等デイサービス）</a:t>
              </a:r>
              <a:endPar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看護職員加配加算の創設</a:t>
              </a:r>
              <a:endPar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tabLst>
                  <a:tab pos="402991" algn="l"/>
                </a:tabLs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一定の基準</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を満たす医療的ケア児を受け入れるための看護職員の加配を評価。</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tabLst>
                  <a:tab pos="402991" algn="l"/>
                </a:tabLst>
              </a:pPr>
              <a:endParaRPr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93847" indent="-493847" fontAlgn="auto">
                <a:spcBef>
                  <a:spcPts val="0"/>
                </a:spcBef>
                <a:spcAft>
                  <a:spcPts val="0"/>
                </a:spcAft>
                <a:tabLst>
                  <a:tab pos="402991" algn="l"/>
                </a:tabLs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一定の基準</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46191" indent="-246191" fontAlgn="auto">
                <a:spcBef>
                  <a:spcPts val="0"/>
                </a:spcBef>
                <a:spcAft>
                  <a:spcPts val="0"/>
                </a:spcAft>
                <a:tabLst>
                  <a:tab pos="246191" algn="l"/>
                </a:tabLs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①　看護職員を１名以上配置し、</a:t>
              </a:r>
              <a:r>
                <a:rPr lang="ja-JP" altLang="en-US" sz="969"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のいずれかに該当する利用者の数が１名以上（利用定員</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人以下の児童発達支援：</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tabLst>
                  <a:tab pos="246191" algn="l"/>
                </a:tabLst>
              </a:pPr>
              <a:endParaRPr lang="en-US" altLang="ja-JP" sz="3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tabLst>
                  <a:tab pos="246191" algn="l"/>
                </a:tabLs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　看護職員を２名以上配置し、</a:t>
              </a:r>
              <a:r>
                <a:rPr lang="ja-JP" altLang="en-US" sz="969"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の合計が８点以上である利用者の数が５名以上（利用定員</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人以下の児童発達支援：</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tabLst>
                  <a:tab pos="246191" algn="l"/>
                </a:tabLst>
              </a:pPr>
              <a:endParaRPr lang="en-US" altLang="ja-JP" sz="3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tabLst>
                  <a:tab pos="246191" algn="l"/>
                </a:tabLs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③　看護職員を３名以上配置し、</a:t>
              </a:r>
              <a:r>
                <a:rPr lang="ja-JP" altLang="en-US" sz="969"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の合計が８点以上である利用者の数が９名以上（利用定員</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人以下の児童発達支援：</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83940" indent="-383940" fontAlgn="auto">
                <a:spcBef>
                  <a:spcPts val="0"/>
                </a:spcBef>
                <a:spcAft>
                  <a:spcPts val="0"/>
                </a:spcAft>
                <a:tabLst>
                  <a:tab pos="402991" algn="l"/>
                </a:tabLs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4960744" y="1268760"/>
              <a:ext cx="3232616" cy="288032"/>
            </a:xfrm>
            <a:prstGeom prst="rect">
              <a:avLst/>
            </a:prstGeom>
            <a:solidFill>
              <a:srgbClr val="99CCFF"/>
            </a:solidFill>
            <a:ln w="28575">
              <a:solidFill>
                <a:srgbClr val="99CCFF"/>
              </a:solidFill>
            </a:ln>
          </p:spPr>
          <p:txBody>
            <a:bodyPr wrap="square" lIns="79806" tIns="94259" rIns="79806" bIns="39903" rtlCol="0" anchor="ctr" anchorCtr="0">
              <a:noAutofit/>
            </a:bodyPr>
            <a:lstStyle/>
            <a:p>
              <a:pPr fontAlgn="auto">
                <a:lnSpc>
                  <a:spcPts val="1309"/>
                </a:lnSpc>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看護職員加配加算（障害児通所施設）</a:t>
              </a:r>
            </a:p>
          </p:txBody>
        </p:sp>
      </p:grpSp>
      <p:sp>
        <p:nvSpPr>
          <p:cNvPr id="13" name="テキスト ボックス 12"/>
          <p:cNvSpPr txBox="1"/>
          <p:nvPr/>
        </p:nvSpPr>
        <p:spPr>
          <a:xfrm>
            <a:off x="7895446" y="3894282"/>
            <a:ext cx="1063503" cy="265876"/>
          </a:xfrm>
          <a:prstGeom prst="rect">
            <a:avLst/>
          </a:prstGeom>
          <a:solidFill>
            <a:srgbClr val="99CCFF"/>
          </a:solidFill>
          <a:ln w="28575">
            <a:solidFill>
              <a:srgbClr val="99CCFF"/>
            </a:solidFill>
          </a:ln>
        </p:spPr>
        <p:txBody>
          <a:bodyPr wrap="square" lIns="79806" tIns="94259" rIns="79806" bIns="39903" rtlCol="0" anchor="ctr" anchorCtr="0">
            <a:noAutofit/>
          </a:bodyPr>
          <a:lstStyle/>
          <a:p>
            <a:pPr fontAlgn="auto">
              <a:lnSpc>
                <a:spcPts val="1309"/>
              </a:lnSpc>
              <a:spcBef>
                <a:spcPts val="0"/>
              </a:spcBef>
              <a:spcAft>
                <a:spcPts val="0"/>
              </a:spcAft>
            </a:pPr>
            <a:r>
              <a:rPr lang="ja-JP" altLang="en-US" sz="1292"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p>
        </p:txBody>
      </p:sp>
      <p:sp>
        <p:nvSpPr>
          <p:cNvPr id="10" name="正方形/長方形 9"/>
          <p:cNvSpPr/>
          <p:nvPr/>
        </p:nvSpPr>
        <p:spPr>
          <a:xfrm>
            <a:off x="4572000" y="1415623"/>
            <a:ext cx="4398026" cy="2478659"/>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fontAlgn="auto">
              <a:spcBef>
                <a:spcPts val="0"/>
              </a:spcBef>
              <a:spcAft>
                <a:spcPts val="554"/>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fontAlgn="auto">
              <a:spcBef>
                <a:spcPts val="0"/>
              </a:spcBef>
              <a:spcAft>
                <a:spcPts val="0"/>
              </a:spcAf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看護職員配置加算の見直し</a:t>
            </a:r>
            <a:endPar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93847" indent="-493847" fontAlgn="auto">
              <a:spcBef>
                <a:spcPts val="0"/>
              </a:spcBef>
              <a:spcAft>
                <a:spcPts val="0"/>
              </a:spcAft>
              <a:tabLst>
                <a:tab pos="402991" algn="l"/>
              </a:tabLs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一定の基準</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を満たす医療的ケア児を受け入れるための看護職員の加配を評価。</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93847" indent="-493847" fontAlgn="auto">
              <a:spcBef>
                <a:spcPts val="0"/>
              </a:spcBef>
              <a:spcAft>
                <a:spcPts val="0"/>
              </a:spcAft>
              <a:tabLst>
                <a:tab pos="402991" algn="l"/>
              </a:tabLst>
            </a:pPr>
            <a:endParaRPr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93847" indent="-493847" fontAlgn="auto">
              <a:spcBef>
                <a:spcPts val="0"/>
              </a:spcBef>
              <a:spcAft>
                <a:spcPts val="0"/>
              </a:spcAft>
              <a:tabLst>
                <a:tab pos="402991" algn="l"/>
              </a:tabLs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一定の基準</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46191" indent="82064" fontAlgn="auto">
              <a:spcBef>
                <a:spcPts val="0"/>
              </a:spcBef>
              <a:spcAft>
                <a:spcPts val="0"/>
              </a:spcAft>
              <a:tabLst>
                <a:tab pos="402991" algn="l"/>
              </a:tabLs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人員配置基準に加え、看護職員を１名以上配置し、</a:t>
            </a:r>
            <a:r>
              <a:rPr lang="ja-JP" altLang="en-US" sz="969"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の合計が８点以上である利用者の数が５名以上</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93847" indent="-493847" fontAlgn="auto">
              <a:spcBef>
                <a:spcPts val="0"/>
              </a:spcBef>
              <a:spcAft>
                <a:spcPts val="0"/>
              </a:spcAft>
              <a:tabLst>
                <a:tab pos="402991" algn="l"/>
              </a:tabLs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83940" indent="-383940" fontAlgn="auto">
              <a:spcBef>
                <a:spcPts val="0"/>
              </a:spcBef>
              <a:spcAft>
                <a:spcPts val="0"/>
              </a:spcAft>
              <a:tabLst>
                <a:tab pos="402991" algn="l"/>
              </a:tabLs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4594154" y="1434932"/>
            <a:ext cx="3722260" cy="265876"/>
          </a:xfrm>
          <a:prstGeom prst="rect">
            <a:avLst/>
          </a:prstGeom>
          <a:solidFill>
            <a:srgbClr val="99CCFF"/>
          </a:solidFill>
          <a:ln w="28575">
            <a:solidFill>
              <a:srgbClr val="99CCFF"/>
            </a:solidFill>
          </a:ln>
        </p:spPr>
        <p:txBody>
          <a:bodyPr wrap="square" lIns="79806" tIns="94259" rIns="79806" bIns="39903" rtlCol="0" anchor="ctr" anchorCtr="0">
            <a:noAutofit/>
          </a:bodyPr>
          <a:lstStyle/>
          <a:p>
            <a:pPr fontAlgn="auto">
              <a:lnSpc>
                <a:spcPts val="1309"/>
              </a:lnSpc>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看護職員配置加算（福祉型障害児入所施設）</a:t>
            </a:r>
          </a:p>
        </p:txBody>
      </p:sp>
      <p:grpSp>
        <p:nvGrpSpPr>
          <p:cNvPr id="18" name="グループ化 17"/>
          <p:cNvGrpSpPr/>
          <p:nvPr/>
        </p:nvGrpSpPr>
        <p:grpSpPr>
          <a:xfrm>
            <a:off x="8054688" y="5661248"/>
            <a:ext cx="1081470" cy="881713"/>
            <a:chOff x="5404206" y="3408044"/>
            <a:chExt cx="1013959" cy="852496"/>
          </a:xfrm>
        </p:grpSpPr>
        <p:pic>
          <p:nvPicPr>
            <p:cNvPr id="19" name="Picture 20" descr="ホテル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206" y="3439762"/>
              <a:ext cx="816201" cy="816201"/>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4" descr="人工呼吸器をつけた赤ちゃんのイラスト">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4206" y="3784455"/>
              <a:ext cx="432048" cy="47608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6" descr="ベテラン看護師さん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8262" y="3408044"/>
              <a:ext cx="509903" cy="831363"/>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2" name="テキスト ボックス 21"/>
          <p:cNvSpPr txBox="1"/>
          <p:nvPr/>
        </p:nvSpPr>
        <p:spPr>
          <a:xfrm>
            <a:off x="185051" y="3894282"/>
            <a:ext cx="3722260" cy="265876"/>
          </a:xfrm>
          <a:prstGeom prst="rect">
            <a:avLst/>
          </a:prstGeom>
          <a:solidFill>
            <a:srgbClr val="99CCFF"/>
          </a:solidFill>
          <a:ln w="28575">
            <a:solidFill>
              <a:srgbClr val="99CCFF"/>
            </a:solidFill>
          </a:ln>
        </p:spPr>
        <p:txBody>
          <a:bodyPr wrap="square" lIns="79806" tIns="94259" rIns="79806" bIns="39903" rtlCol="0" anchor="ctr" anchorCtr="0">
            <a:noAutofit/>
          </a:bodyPr>
          <a:lstStyle/>
          <a:p>
            <a:pPr fontAlgn="auto">
              <a:lnSpc>
                <a:spcPts val="1309"/>
              </a:lnSpc>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常勤看護職員等配置加算（生活介護）</a:t>
            </a:r>
          </a:p>
        </p:txBody>
      </p:sp>
      <p:sp>
        <p:nvSpPr>
          <p:cNvPr id="5" name="正方形/長方形 4"/>
          <p:cNvSpPr/>
          <p:nvPr/>
        </p:nvSpPr>
        <p:spPr>
          <a:xfrm>
            <a:off x="317989" y="4884347"/>
            <a:ext cx="4121073" cy="987193"/>
          </a:xfrm>
          <a:prstGeom prst="rect">
            <a:avLst/>
          </a:prstGeom>
          <a:ln w="12700">
            <a:solidFill>
              <a:schemeClr val="tx1"/>
            </a:solidFill>
            <a:prstDash val="sysDash"/>
          </a:ln>
        </p:spPr>
        <p:txBody>
          <a:bodyPr wrap="square">
            <a:spAutoFit/>
          </a:bodyPr>
          <a:lstStyle/>
          <a:p>
            <a:pPr algn="just" fontAlgn="auto">
              <a:spcBef>
                <a:spcPts val="0"/>
              </a:spcBef>
              <a:spcAft>
                <a:spcPts val="0"/>
              </a:spcAft>
            </a:pP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常勤看護職員等配置加算（</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）（従来からの区分）</a:t>
            </a:r>
          </a:p>
          <a:p>
            <a:pPr algn="just" fontAlgn="auto">
              <a:spcBef>
                <a:spcPts val="0"/>
              </a:spcBef>
              <a:spcAft>
                <a:spcPts val="0"/>
              </a:spcAft>
            </a:pP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看護職員が常勤換算で１人以上配置されている場合</a:t>
            </a:r>
          </a:p>
          <a:p>
            <a:pPr algn="just" fontAlgn="auto">
              <a:spcBef>
                <a:spcPts val="0"/>
              </a:spcBef>
              <a:spcAft>
                <a:spcPts val="0"/>
              </a:spcAft>
            </a:pP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（１）利用定員が</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　　　　　　</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a:p>
            <a:pPr algn="just" fontAlgn="auto">
              <a:spcBef>
                <a:spcPts val="0"/>
              </a:spcBef>
              <a:spcAft>
                <a:spcPts val="0"/>
              </a:spcAft>
            </a:pP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常勤看護職員等配置加算（Ⅱ）</a:t>
            </a:r>
            <a:r>
              <a:rPr lang="ja-JP" altLang="en-US" sz="969"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（新区分）</a:t>
            </a:r>
            <a:endParaRPr lang="en-US" altLang="ja-JP" sz="969"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69" i="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看護職員が常勤換算で</a:t>
            </a:r>
            <a:r>
              <a:rPr lang="ja-JP"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２人以上</a:t>
            </a:r>
            <a:r>
              <a:rPr lang="ja-JP" altLang="ja-JP" sz="969" i="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配置されている場合</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（１）利用定員が</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　　　　</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56</a:t>
            </a:r>
            <a:r>
              <a:rPr lang="ja-JP"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969"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気管切開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1754" y="5445223"/>
            <a:ext cx="782400" cy="904509"/>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正方形/長方形 22"/>
          <p:cNvSpPr/>
          <p:nvPr/>
        </p:nvSpPr>
        <p:spPr>
          <a:xfrm>
            <a:off x="4704938" y="2830780"/>
            <a:ext cx="4121073" cy="944489"/>
          </a:xfrm>
          <a:prstGeom prst="rect">
            <a:avLst/>
          </a:prstGeom>
          <a:ln w="12700">
            <a:solidFill>
              <a:schemeClr val="tx1"/>
            </a:solidFill>
            <a:prstDash val="sysDash"/>
          </a:ln>
        </p:spPr>
        <p:txBody>
          <a:bodyPr wrap="square">
            <a:spAutoFit/>
          </a:bodyPr>
          <a:lstStyle/>
          <a:p>
            <a:pPr algn="just" fontAlgn="auto">
              <a:spcBef>
                <a:spcPts val="0"/>
              </a:spcBef>
              <a:spcAft>
                <a:spcPts val="0"/>
              </a:spcAft>
            </a:pPr>
            <a:r>
              <a:rPr lang="en-US" altLang="ja-JP"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例：入所定員が</a:t>
            </a:r>
            <a:r>
              <a:rPr lang="en-US" altLang="ja-JP"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人以下の知的障害児入所施設</a:t>
            </a:r>
            <a:r>
              <a:rPr lang="en-US" altLang="ja-JP"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just" fontAlgn="auto">
              <a:spcBef>
                <a:spcPts val="0"/>
              </a:spcBef>
              <a:spcAft>
                <a:spcPts val="0"/>
              </a:spcAft>
            </a:pPr>
            <a:r>
              <a:rPr lang="ja-JP" altLang="en-US"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看護職員配置加算（</a:t>
            </a:r>
            <a:r>
              <a:rPr lang="en-US" altLang="ja-JP"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）（現行のとおり）</a:t>
            </a:r>
          </a:p>
          <a:p>
            <a:pPr algn="just" fontAlgn="auto">
              <a:spcBef>
                <a:spcPts val="0"/>
              </a:spcBef>
              <a:spcAft>
                <a:spcPts val="0"/>
              </a:spcAft>
            </a:pPr>
            <a:r>
              <a:rPr lang="en-US" altLang="ja-JP"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看護職員が常勤換算で１人以上配置されている場合　</a:t>
            </a:r>
            <a:r>
              <a:rPr lang="en-US" altLang="ja-JP"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141</a:t>
            </a:r>
            <a:r>
              <a:rPr lang="ja-JP" altLang="en-US"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a:p>
            <a:pPr algn="just" fontAlgn="auto">
              <a:spcBef>
                <a:spcPts val="0"/>
              </a:spcBef>
              <a:spcAft>
                <a:spcPts val="0"/>
              </a:spcAft>
            </a:pPr>
            <a:r>
              <a:rPr lang="ja-JP" altLang="en-US"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看護職員等配置加算（Ⅱ）</a:t>
            </a:r>
            <a:r>
              <a:rPr lang="ja-JP" altLang="en-US"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（新区分）</a:t>
            </a:r>
            <a:endParaRPr lang="en-US" altLang="ja-JP"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algn="just" fontAlgn="auto">
              <a:spcBef>
                <a:spcPts val="0"/>
              </a:spcBef>
              <a:spcAft>
                <a:spcPts val="0"/>
              </a:spcAft>
            </a:pPr>
            <a:r>
              <a:rPr lang="ja-JP" altLang="en-US" sz="923" i="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上記に加え、</a:t>
            </a:r>
            <a:r>
              <a:rPr lang="ja-JP" altLang="ja-JP" sz="923" i="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看護職員が常勤換算で</a:t>
            </a:r>
            <a:r>
              <a:rPr lang="ja-JP" altLang="en-US"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ja-JP"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人以上</a:t>
            </a:r>
            <a:r>
              <a:rPr lang="ja-JP" altLang="ja-JP" sz="923" i="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配置され</a:t>
            </a:r>
            <a:r>
              <a:rPr lang="ja-JP" altLang="en-US" sz="923" i="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、一定の基準を見対す障害児が</a:t>
            </a:r>
            <a:r>
              <a:rPr lang="en-US" altLang="ja-JP" sz="923" i="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23" i="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人以上いる場合　　　　</a:t>
            </a:r>
            <a:r>
              <a:rPr lang="ja-JP" altLang="ja-JP"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145</a:t>
            </a: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923"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　　　</a:t>
            </a:r>
            <a:endParaRPr lang="ja-JP" altLang="ja-JP" sz="923"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81717" y="6481281"/>
            <a:ext cx="2057400" cy="365125"/>
          </a:xfrm>
        </p:spPr>
        <p:txBody>
          <a:bodyPr/>
          <a:lstStyle/>
          <a:p>
            <a:pPr>
              <a:defRPr/>
            </a:pPr>
            <a:fld id="{431CAECD-5926-4741-A906-A08E04809A27}" type="slidenum">
              <a:rPr lang="en-US" altLang="ja-JP" smtClean="0"/>
              <a:pPr>
                <a:defRPr/>
              </a:pPr>
              <a:t>70</a:t>
            </a:fld>
            <a:endParaRPr lang="en-US" altLang="ja-JP"/>
          </a:p>
        </p:txBody>
      </p:sp>
    </p:spTree>
    <p:extLst>
      <p:ext uri="{BB962C8B-B14F-4D97-AF65-F5344CB8AC3E}">
        <p14:creationId xmlns:p14="http://schemas.microsoft.com/office/powerpoint/2010/main" val="19573819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63769"/>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841830" fontAlgn="auto">
              <a:spcBef>
                <a:spcPts val="0"/>
              </a:spcBef>
              <a:spcAft>
                <a:spcPts val="0"/>
              </a:spcAft>
            </a:pP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医療的ケア児者に対する支援の充実②</a:t>
            </a:r>
            <a:endParaRPr lang="en-US"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73974" y="3628407"/>
            <a:ext cx="4398026" cy="2791695"/>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fontAlgn="auto">
              <a:spcBef>
                <a:spcPts val="0"/>
              </a:spcBef>
              <a:spcAft>
                <a:spcPts val="554"/>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algn="just" fontAlgn="auto">
              <a:spcBef>
                <a:spcPts val="0"/>
              </a:spcBef>
              <a:spcAft>
                <a:spcPts val="0"/>
              </a:spcAft>
            </a:pPr>
            <a:r>
              <a:rPr lang="ja-JP" altLang="en-US" sz="1108"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送迎においても喀痰吸引等の医療的ケアが必要な場合があることから、手厚い人員配置体制で送迎を行うことを評価する。</a:t>
            </a:r>
            <a:endParaRPr lang="en-US" altLang="ja-JP" sz="1108"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algn="just" fontAlgn="auto">
              <a:spcBef>
                <a:spcPts val="0"/>
              </a:spcBef>
              <a:spcAft>
                <a:spcPts val="0"/>
              </a:spcAft>
            </a:pPr>
            <a:endParaRPr lang="en-US" altLang="ja-JP" sz="1108"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algn="just" fontAlgn="auto">
              <a:spcBef>
                <a:spcPts val="0"/>
              </a:spcBef>
              <a:spcAft>
                <a:spcPts val="0"/>
              </a:spcAft>
            </a:pPr>
            <a:endParaRPr lang="en-US" altLang="ja-JP" sz="1108"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algn="just" fontAlgn="auto">
              <a:spcBef>
                <a:spcPts val="0"/>
              </a:spcBef>
              <a:spcAft>
                <a:spcPts val="0"/>
              </a:spcAft>
            </a:pPr>
            <a:endParaRPr lang="en-US" altLang="ja-JP" sz="1108"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algn="just" fontAlgn="auto">
              <a:spcBef>
                <a:spcPts val="0"/>
              </a:spcBef>
              <a:spcAft>
                <a:spcPts val="0"/>
              </a:spcAft>
            </a:pPr>
            <a:endParaRPr lang="en-US" altLang="ja-JP" sz="1108"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92200" y="3650154"/>
            <a:ext cx="2983953" cy="299454"/>
          </a:xfrm>
          <a:prstGeom prst="rect">
            <a:avLst/>
          </a:prstGeom>
          <a:solidFill>
            <a:srgbClr val="99CCFF"/>
          </a:solidFill>
          <a:ln w="28575">
            <a:solidFill>
              <a:srgbClr val="99CCFF"/>
            </a:solidFill>
          </a:ln>
        </p:spPr>
        <p:txBody>
          <a:bodyPr wrap="square" lIns="79806" tIns="94259" rIns="79806" bIns="39903" rtlCol="0" anchor="ctr" anchorCtr="0">
            <a:noAutofit/>
          </a:bodyPr>
          <a:lstStyle/>
          <a:p>
            <a:pPr fontAlgn="auto">
              <a:lnSpc>
                <a:spcPts val="1309"/>
              </a:lnSpc>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送迎加算の拡充（障害児通所支援）</a:t>
            </a:r>
          </a:p>
        </p:txBody>
      </p:sp>
      <p:grpSp>
        <p:nvGrpSpPr>
          <p:cNvPr id="13" name="グループ化 12"/>
          <p:cNvGrpSpPr/>
          <p:nvPr/>
        </p:nvGrpSpPr>
        <p:grpSpPr>
          <a:xfrm>
            <a:off x="4572000" y="3628407"/>
            <a:ext cx="4398026" cy="2791695"/>
            <a:chOff x="4941000" y="1247842"/>
            <a:chExt cx="4764528" cy="2685214"/>
          </a:xfrm>
        </p:grpSpPr>
        <p:sp>
          <p:nvSpPr>
            <p:cNvPr id="14" name="正方形/長方形 13"/>
            <p:cNvSpPr/>
            <p:nvPr/>
          </p:nvSpPr>
          <p:spPr>
            <a:xfrm>
              <a:off x="4941000" y="1247842"/>
              <a:ext cx="4764528" cy="268521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fontAlgn="auto">
                <a:spcBef>
                  <a:spcPts val="0"/>
                </a:spcBef>
                <a:spcAft>
                  <a:spcPts val="554"/>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fontAlgn="auto">
                <a:spcBef>
                  <a:spcPts val="0"/>
                </a:spcBef>
                <a:spcAft>
                  <a:spcPts val="0"/>
                </a:spcAf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要医療児者支援体制加算の創設</a:t>
              </a:r>
              <a:endPar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554"/>
                </a:spcAf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医療的なケアを要する児童や障害者に対して適切な計画相談　支援等を実施するため、専門的な知識及び支援技術を持つ相談支援専門員を事業所に配置した上で、その旨を公表している場合に加算。（</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28254" indent="-328254"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医療・保育・教育機関等連携加算の創設</a:t>
              </a:r>
              <a:endPar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28254" indent="-328254"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サービス利用支援等の実施時において、障害福祉サービス等以外の医療機関、保育機関、教育機関等の職員と面談等を行い、必要な情報提供を受け協議等を行った上で、サービス等利用計画等を作成した場合に加算。（</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a:p>
              <a:pPr marL="328254" indent="-328254" fontAlgn="auto">
                <a:spcBef>
                  <a:spcPts val="0"/>
                </a:spcBef>
                <a:spcAft>
                  <a:spcPts val="554"/>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554"/>
                </a:spcAft>
              </a:pPr>
              <a:endPar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4960744" y="1268760"/>
              <a:ext cx="2684016" cy="288032"/>
            </a:xfrm>
            <a:prstGeom prst="rect">
              <a:avLst/>
            </a:prstGeom>
            <a:solidFill>
              <a:srgbClr val="99CCFF"/>
            </a:solidFill>
            <a:ln w="28575">
              <a:solidFill>
                <a:srgbClr val="99CCFF"/>
              </a:solidFill>
            </a:ln>
          </p:spPr>
          <p:txBody>
            <a:bodyPr wrap="square" lIns="79806" tIns="94259" rIns="79806" bIns="39903" rtlCol="0" anchor="ctr" anchorCtr="0">
              <a:noAutofit/>
            </a:bodyPr>
            <a:lstStyle/>
            <a:p>
              <a:pPr fontAlgn="auto">
                <a:lnSpc>
                  <a:spcPts val="1309"/>
                </a:lnSpc>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計画相談支援・障害児相談支援</a:t>
              </a:r>
            </a:p>
          </p:txBody>
        </p:sp>
      </p:grpSp>
      <p:sp>
        <p:nvSpPr>
          <p:cNvPr id="28" name="正方形/長方形 27"/>
          <p:cNvSpPr/>
          <p:nvPr/>
        </p:nvSpPr>
        <p:spPr>
          <a:xfrm>
            <a:off x="251520" y="4471853"/>
            <a:ext cx="4187542" cy="477054"/>
          </a:xfrm>
          <a:prstGeom prst="rect">
            <a:avLst/>
          </a:prstGeom>
          <a:ln w="12700">
            <a:solidFill>
              <a:schemeClr val="tx1"/>
            </a:solidFill>
            <a:prstDash val="sysDash"/>
          </a:ln>
        </p:spPr>
        <p:txBody>
          <a:bodyPr wrap="square">
            <a:spAutoFit/>
          </a:bodyPr>
          <a:lstStyle/>
          <a:p>
            <a:pPr algn="just" fontAlgn="auto">
              <a:lnSpc>
                <a:spcPts val="1015"/>
              </a:lnSpc>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イ　障害児（重症心身障害児以外）　片道</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54</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単位／回</a:t>
            </a:r>
            <a:endPar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lnSpc>
                <a:spcPts val="1015"/>
              </a:lnSpc>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a:t>
            </a:r>
            <a:r>
              <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単位／回</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just" fontAlgn="auto">
              <a:lnSpc>
                <a:spcPts val="1015"/>
              </a:lnSpc>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ロ　重症心身障害児　　　　　　　   片道</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単位／回</a:t>
            </a:r>
            <a:endPar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バスに乗る車椅子の人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870" y="4957785"/>
            <a:ext cx="1582615" cy="1582615"/>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正方形/長方形 28"/>
          <p:cNvSpPr/>
          <p:nvPr/>
        </p:nvSpPr>
        <p:spPr>
          <a:xfrm>
            <a:off x="389996" y="4990885"/>
            <a:ext cx="2187936" cy="838050"/>
          </a:xfrm>
          <a:prstGeom prst="rect">
            <a:avLst/>
          </a:prstGeom>
        </p:spPr>
        <p:txBody>
          <a:bodyPr wrap="square">
            <a:spAutoFit/>
          </a:bodyPr>
          <a:lstStyle/>
          <a:p>
            <a:pPr marL="246191" indent="-246191" algn="just" fontAlgn="auto">
              <a:spcBef>
                <a:spcPts val="0"/>
              </a:spcBef>
              <a:spcAft>
                <a:spcPts val="0"/>
              </a:spcAft>
            </a:pP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看護職員加配加算を算定する事業所で、医療的ケアを行うため、運転手に加え、職員を１名以上配置して送迎を行った場合に更に加算。</a:t>
            </a:r>
            <a:endPar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173974" y="836712"/>
            <a:ext cx="4398026" cy="2813442"/>
            <a:chOff x="4953000" y="620688"/>
            <a:chExt cx="4764528" cy="3047896"/>
          </a:xfrm>
        </p:grpSpPr>
        <p:grpSp>
          <p:nvGrpSpPr>
            <p:cNvPr id="10" name="グループ化 9"/>
            <p:cNvGrpSpPr/>
            <p:nvPr/>
          </p:nvGrpSpPr>
          <p:grpSpPr>
            <a:xfrm>
              <a:off x="4953000" y="620688"/>
              <a:ext cx="4764528" cy="3024336"/>
              <a:chOff x="4941000" y="1247842"/>
              <a:chExt cx="4764528" cy="2685214"/>
            </a:xfrm>
          </p:grpSpPr>
          <p:sp>
            <p:nvSpPr>
              <p:cNvPr id="11" name="正方形/長方形 10"/>
              <p:cNvSpPr/>
              <p:nvPr/>
            </p:nvSpPr>
            <p:spPr>
              <a:xfrm>
                <a:off x="4941000" y="1247842"/>
                <a:ext cx="4764528" cy="268521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fontAlgn="auto">
                  <a:spcBef>
                    <a:spcPts val="0"/>
                  </a:spcBef>
                  <a:spcAft>
                    <a:spcPts val="554"/>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554"/>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医療機関との連携等により、外部の看護職員が事業所を訪問し　</a:t>
                </a:r>
                <a:r>
                  <a:rPr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て</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障害児者に対して看護を行った場合を評価する本加算について、長時間支援を評価する区分を設ける。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83940" indent="-383940" fontAlgn="auto">
                  <a:spcBef>
                    <a:spcPts val="0"/>
                  </a:spcBef>
                  <a:spcAft>
                    <a:spcPts val="0"/>
                  </a:spcAft>
                  <a:tabLst>
                    <a:tab pos="402991" algn="l"/>
                  </a:tabLs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4960744" y="1268760"/>
                <a:ext cx="4660776" cy="288032"/>
              </a:xfrm>
              <a:prstGeom prst="rect">
                <a:avLst/>
              </a:prstGeom>
              <a:solidFill>
                <a:srgbClr val="99CCFF"/>
              </a:solidFill>
              <a:ln w="28575">
                <a:solidFill>
                  <a:srgbClr val="99CCFF"/>
                </a:solidFill>
              </a:ln>
            </p:spPr>
            <p:txBody>
              <a:bodyPr wrap="square" lIns="79806" tIns="94259" rIns="79806" bIns="39903" rtlCol="0" anchor="ctr" anchorCtr="0">
                <a:noAutofit/>
              </a:bodyPr>
              <a:lstStyle/>
              <a:p>
                <a:pPr fontAlgn="auto">
                  <a:lnSpc>
                    <a:spcPts val="1309"/>
                  </a:lnSpc>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医療連携体制加算の拡充（短期入所、障害児通所支援）</a:t>
                </a:r>
              </a:p>
            </p:txBody>
          </p:sp>
        </p:grpSp>
        <p:sp>
          <p:nvSpPr>
            <p:cNvPr id="24" name="正方形/長方形 23"/>
            <p:cNvSpPr/>
            <p:nvPr/>
          </p:nvSpPr>
          <p:spPr>
            <a:xfrm>
              <a:off x="5097016" y="1628800"/>
              <a:ext cx="4448944" cy="1115306"/>
            </a:xfrm>
            <a:prstGeom prst="rect">
              <a:avLst/>
            </a:prstGeom>
            <a:ln w="12700">
              <a:solidFill>
                <a:schemeClr val="tx1"/>
              </a:solidFill>
              <a:prstDash val="sysDash"/>
            </a:ln>
          </p:spPr>
          <p:txBody>
            <a:bodyPr wrap="square">
              <a:spAutoFit/>
            </a:bodyPr>
            <a:lstStyle/>
            <a:p>
              <a:pPr algn="just" fontAlgn="auto">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イ　医療連携体制加算（</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単位／日（利用者</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p>
            <a:p>
              <a:pPr algn="just" fontAlgn="auto">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ロ　医療連携体制加算（</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250</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p>
            <a:p>
              <a:pPr algn="just" fontAlgn="auto">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ハ　医療連携体制加算（</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a:p>
              <a:pPr algn="just" fontAlgn="auto">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ニ　医療連携体制加算（</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Ⅳ</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a:p>
              <a:pPr algn="just" fontAlgn="auto">
                <a:spcBef>
                  <a:spcPts val="0"/>
                </a:spcBef>
                <a:spcAft>
                  <a:spcPts val="0"/>
                </a:spcAft>
              </a:pPr>
              <a:r>
                <a:rPr lang="ja-JP" altLang="en-US" sz="1015"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新設</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ホ　医療連携体制加算（</a:t>
              </a:r>
              <a:r>
                <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Ⅴ</a:t>
              </a:r>
              <a:r>
                <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単位／日（利用者</a:t>
              </a:r>
              <a:r>
                <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p>
            <a:p>
              <a:pPr algn="just" fontAlgn="auto">
                <a:spcBef>
                  <a:spcPts val="0"/>
                </a:spcBef>
                <a:spcAft>
                  <a:spcPts val="0"/>
                </a:spcAft>
              </a:pPr>
              <a:r>
                <a:rPr lang="ja-JP" altLang="en-US" sz="1015"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新設</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15" u="sng" kern="1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ヘ</a:t>
              </a:r>
              <a:r>
                <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医療連携体制加算（</a:t>
              </a:r>
              <a:r>
                <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Ⅵ</a:t>
              </a:r>
              <a:r>
                <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r>
                <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015"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p>
          </p:txBody>
        </p:sp>
        <p:pic>
          <p:nvPicPr>
            <p:cNvPr id="25" name="Picture 22" descr="家・建物のイラスト「１階建て一軒家」"/>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574" y="2816786"/>
              <a:ext cx="737431" cy="73743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4" descr="車椅子に乗って運動する人のイラスト（女の子）"/>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4285" y="3023273"/>
              <a:ext cx="524569" cy="524569"/>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4" desc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0050" y="2780842"/>
              <a:ext cx="585910" cy="887742"/>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正方形/長方形 30"/>
            <p:cNvSpPr/>
            <p:nvPr/>
          </p:nvSpPr>
          <p:spPr>
            <a:xfrm>
              <a:off x="5097015" y="2780928"/>
              <a:ext cx="2974985" cy="423172"/>
            </a:xfrm>
            <a:prstGeom prst="rect">
              <a:avLst/>
            </a:prstGeom>
          </p:spPr>
          <p:txBody>
            <a:bodyPr wrap="square">
              <a:spAutoFit/>
            </a:bodyPr>
            <a:lstStyle/>
            <a:p>
              <a:pPr marL="82064" indent="-82064" algn="just" fontAlgn="auto">
                <a:spcBef>
                  <a:spcPts val="0"/>
                </a:spcBef>
                <a:spcAft>
                  <a:spcPts val="0"/>
                </a:spcAft>
              </a:pP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時間未満に適用し、（</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Ⅴ</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Ⅵ</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時間を超えた支援に適用</a:t>
              </a:r>
              <a:endPar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 name="グループ化 1"/>
          <p:cNvGrpSpPr/>
          <p:nvPr/>
        </p:nvGrpSpPr>
        <p:grpSpPr>
          <a:xfrm>
            <a:off x="4572000" y="836712"/>
            <a:ext cx="4398026" cy="2791695"/>
            <a:chOff x="188472" y="620688"/>
            <a:chExt cx="4764528" cy="3024336"/>
          </a:xfrm>
        </p:grpSpPr>
        <p:sp>
          <p:nvSpPr>
            <p:cNvPr id="5" name="正方形/長方形 4"/>
            <p:cNvSpPr/>
            <p:nvPr/>
          </p:nvSpPr>
          <p:spPr>
            <a:xfrm>
              <a:off x="188472" y="620688"/>
              <a:ext cx="4764528" cy="302433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fontAlgn="auto">
                <a:spcBef>
                  <a:spcPts val="0"/>
                </a:spcBef>
                <a:spcAft>
                  <a:spcPts val="554"/>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医療的ケアが必要な障害児者の受入れを積極的に支援するため、短期入所の新たな報酬区分として創設。　</a:t>
              </a:r>
            </a:p>
            <a:p>
              <a:pPr marL="79133" indent="-79133" fontAlgn="auto">
                <a:spcBef>
                  <a:spcPts val="0"/>
                </a:spcBef>
                <a:spcAft>
                  <a:spcPts val="0"/>
                </a:spcAft>
              </a:pPr>
              <a:endParaRPr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9133" indent="-79133"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人員配置基準</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併設型や空床型については、現行の取扱いと同様に、本体施設の配置基準に準じることとし、医療的ケアが必要な障害児者を受け入れる場合については、看護職員を常勤で１人以上配置。</a:t>
              </a:r>
            </a:p>
            <a:p>
              <a:pPr marL="246191" indent="-246191"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単独型については、現行の区分に加えて、看護職員を常勤で１人以上配置。</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pP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pP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pP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pP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pPr>
              <a:r>
                <a:rPr lang="ja-JP" altLang="en-US"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このほか、</a:t>
              </a:r>
              <a:r>
                <a:rPr lang="ja-JP" altLang="en-US" sz="969"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のいずれかの項目に該当</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する者を受け入れる場合などを評価。</a:t>
              </a:r>
            </a:p>
            <a:p>
              <a:pPr fontAlgn="auto">
                <a:spcBef>
                  <a:spcPts val="0"/>
                </a:spcBef>
                <a:spcAft>
                  <a:spcPts val="554"/>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208216" y="644248"/>
              <a:ext cx="3232616" cy="324408"/>
            </a:xfrm>
            <a:prstGeom prst="rect">
              <a:avLst/>
            </a:prstGeom>
            <a:solidFill>
              <a:srgbClr val="99CCFF"/>
            </a:solidFill>
            <a:ln w="28575">
              <a:solidFill>
                <a:srgbClr val="99CCFF"/>
              </a:solidFill>
            </a:ln>
          </p:spPr>
          <p:txBody>
            <a:bodyPr wrap="square" lIns="79806" tIns="94259" rIns="79806" bIns="39903" rtlCol="0" anchor="ctr" anchorCtr="0">
              <a:noAutofit/>
            </a:bodyPr>
            <a:lstStyle/>
            <a:p>
              <a:pPr fontAlgn="auto">
                <a:lnSpc>
                  <a:spcPts val="1309"/>
                </a:lnSpc>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福祉型強化短期入所サービスの創設</a:t>
              </a:r>
            </a:p>
          </p:txBody>
        </p:sp>
        <p:pic>
          <p:nvPicPr>
            <p:cNvPr id="22" name="Picture 46" descr="住宅街のイラスト（背景素材）"/>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3438" y="2351509"/>
              <a:ext cx="1207554" cy="1207554"/>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48" descr="パンツルックの女性看護師さん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00872" y="2780927"/>
              <a:ext cx="484173" cy="778135"/>
            </a:xfrm>
            <a:prstGeom prst="rect">
              <a:avLst/>
            </a:prstGeom>
            <a:noFill/>
            <a:extLst>
              <a:ext uri="{909E8E84-426E-40dd-AFC4-6F175D3DCCD1}">
                <a14:hiddenFill xmlns="" xmlns:a14="http://schemas.microsoft.com/office/drawing/2010/main">
                  <a:solidFill>
                    <a:srgbClr val="FFFFFF"/>
                  </a:solidFill>
                </a14:hiddenFill>
              </a:ext>
            </a:extLst>
          </p:spPr>
        </p:pic>
        <p:sp>
          <p:nvSpPr>
            <p:cNvPr id="32" name="正方形/長方形 31"/>
            <p:cNvSpPr/>
            <p:nvPr/>
          </p:nvSpPr>
          <p:spPr>
            <a:xfrm>
              <a:off x="272480" y="2492896"/>
              <a:ext cx="3312368" cy="516808"/>
            </a:xfrm>
            <a:prstGeom prst="rect">
              <a:avLst/>
            </a:prstGeom>
            <a:ln w="12700">
              <a:solidFill>
                <a:schemeClr val="tx1"/>
              </a:solidFill>
              <a:prstDash val="sysDash"/>
            </a:ln>
          </p:spPr>
          <p:txBody>
            <a:bodyPr wrap="square">
              <a:spAutoFit/>
            </a:bodyPr>
            <a:lstStyle/>
            <a:p>
              <a:pPr algn="just" fontAlgn="auto">
                <a:lnSpc>
                  <a:spcPts val="1015"/>
                </a:lnSpc>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福祉型強化短期入所サービス費（</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just" fontAlgn="auto">
                <a:lnSpc>
                  <a:spcPts val="1015"/>
                </a:lnSpc>
                <a:spcBef>
                  <a:spcPts val="0"/>
                </a:spcBef>
                <a:spcAft>
                  <a:spcPts val="0"/>
                </a:spcAft>
              </a:pP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区分６　　</a:t>
              </a:r>
              <a:r>
                <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1,096</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lnSpc>
                  <a:spcPts val="1015"/>
                </a:lnSpc>
                <a:spcBef>
                  <a:spcPts val="0"/>
                </a:spcBef>
                <a:spcAft>
                  <a:spcPts val="0"/>
                </a:spcAft>
              </a:pP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短期入所のみ利用する場合</a:t>
              </a:r>
              <a:r>
                <a:rPr lang="ja-JP" altLang="en-US"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15"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33" name="Picture 66" descr="会議のイラスト（男女）"/>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59630" y="5622474"/>
            <a:ext cx="717999" cy="717999"/>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スライド番号プレースホルダー 6"/>
          <p:cNvSpPr>
            <a:spLocks noGrp="1"/>
          </p:cNvSpPr>
          <p:nvPr>
            <p:ph type="sldNum" sz="quarter" idx="12"/>
          </p:nvPr>
        </p:nvSpPr>
        <p:spPr>
          <a:xfrm>
            <a:off x="6925658" y="6442482"/>
            <a:ext cx="2057400" cy="365125"/>
          </a:xfrm>
        </p:spPr>
        <p:txBody>
          <a:bodyPr/>
          <a:lstStyle/>
          <a:p>
            <a:pPr>
              <a:defRPr/>
            </a:pPr>
            <a:fld id="{431CAECD-5926-4741-A906-A08E04809A27}" type="slidenum">
              <a:rPr lang="en-US" altLang="ja-JP" smtClean="0"/>
              <a:pPr>
                <a:defRPr/>
              </a:pPr>
              <a:t>71</a:t>
            </a:fld>
            <a:endParaRPr lang="en-US" altLang="ja-JP"/>
          </a:p>
        </p:txBody>
      </p:sp>
    </p:spTree>
    <p:extLst>
      <p:ext uri="{BB962C8B-B14F-4D97-AF65-F5344CB8AC3E}">
        <p14:creationId xmlns:p14="http://schemas.microsoft.com/office/powerpoint/2010/main" val="3873719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4" descr="C:\Users\TMJVT\Documents\●その他資料\イラスト\NB24_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1805" y="4282328"/>
            <a:ext cx="408007" cy="785456"/>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ドーナツ 38"/>
          <p:cNvSpPr/>
          <p:nvPr/>
        </p:nvSpPr>
        <p:spPr>
          <a:xfrm>
            <a:off x="4970828" y="2963722"/>
            <a:ext cx="4040495" cy="2536013"/>
          </a:xfrm>
          <a:prstGeom prst="donut">
            <a:avLst>
              <a:gd name="adj" fmla="val 9363"/>
            </a:avLst>
          </a:prstGeom>
          <a:solidFill>
            <a:srgbClr val="FFFF99"/>
          </a:solidFill>
          <a:ln w="15875"/>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anchor="ctr"/>
          <a:lstStyle/>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p:txBody>
      </p:sp>
      <p:grpSp>
        <p:nvGrpSpPr>
          <p:cNvPr id="35" name="グループ化 18"/>
          <p:cNvGrpSpPr/>
          <p:nvPr/>
        </p:nvGrpSpPr>
        <p:grpSpPr>
          <a:xfrm>
            <a:off x="0" y="770243"/>
            <a:ext cx="9144000" cy="66469"/>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角丸四角形 2"/>
          <p:cNvSpPr/>
          <p:nvPr/>
        </p:nvSpPr>
        <p:spPr>
          <a:xfrm>
            <a:off x="5494397" y="5797210"/>
            <a:ext cx="3516912" cy="498462"/>
          </a:xfrm>
          <a:prstGeom prst="roundRect">
            <a:avLst>
              <a:gd name="adj" fmla="val 0"/>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fontAlgn="auto">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・在宅の障害児の</a:t>
            </a:r>
            <a:r>
              <a:rPr lang="ja-JP" altLang="en-US" sz="1108" b="1" dirty="0">
                <a:solidFill>
                  <a:srgbClr val="0070C0"/>
                </a:solidFill>
                <a:latin typeface="HGPｺﾞｼｯｸM" panose="020B0600000000000000" pitchFamily="50" charset="-128"/>
                <a:ea typeface="HGPｺﾞｼｯｸM" panose="020B0600000000000000" pitchFamily="50" charset="-128"/>
              </a:rPr>
              <a:t>発達支援の機会の確保</a:t>
            </a:r>
            <a:endParaRPr lang="en-US" altLang="ja-JP" sz="1108"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・訪問支援から通所支援への</a:t>
            </a:r>
            <a:r>
              <a:rPr lang="ja-JP" altLang="en-US" sz="1108" b="1" dirty="0">
                <a:solidFill>
                  <a:srgbClr val="0070C0"/>
                </a:solidFill>
                <a:latin typeface="HGPｺﾞｼｯｸM" panose="020B0600000000000000" pitchFamily="50" charset="-128"/>
                <a:ea typeface="HGPｺﾞｼｯｸM" panose="020B0600000000000000" pitchFamily="50" charset="-128"/>
              </a:rPr>
              <a:t>社会生活の移行を推進</a:t>
            </a:r>
          </a:p>
        </p:txBody>
      </p:sp>
      <p:sp>
        <p:nvSpPr>
          <p:cNvPr id="40" name="角丸四角形 39"/>
          <p:cNvSpPr/>
          <p:nvPr/>
        </p:nvSpPr>
        <p:spPr>
          <a:xfrm>
            <a:off x="5511766" y="2959897"/>
            <a:ext cx="1035295" cy="363261"/>
          </a:xfrm>
          <a:prstGeom prst="roundRect">
            <a:avLst>
              <a:gd name="adj" fmla="val 12242"/>
            </a:avLst>
          </a:prstGeom>
          <a:solidFill>
            <a:schemeClr val="accent5"/>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anchor="ctr"/>
          <a:lstStyle/>
          <a:p>
            <a:pPr algn="ctr" fontAlgn="auto">
              <a:spcBef>
                <a:spcPts val="0"/>
              </a:spcBef>
              <a:spcAft>
                <a:spcPts val="0"/>
              </a:spcAft>
              <a:defRPr/>
            </a:pPr>
            <a:r>
              <a:rPr lang="ja-JP" altLang="en-US" sz="923" dirty="0">
                <a:solidFill>
                  <a:prstClr val="black"/>
                </a:solidFill>
              </a:rPr>
              <a:t>訪問教育</a:t>
            </a:r>
          </a:p>
        </p:txBody>
      </p:sp>
      <p:cxnSp>
        <p:nvCxnSpPr>
          <p:cNvPr id="45" name="直線矢印コネクタ 44"/>
          <p:cNvCxnSpPr>
            <a:stCxn id="51" idx="3"/>
          </p:cNvCxnSpPr>
          <p:nvPr/>
        </p:nvCxnSpPr>
        <p:spPr>
          <a:xfrm>
            <a:off x="5850095" y="3834265"/>
            <a:ext cx="880852" cy="1008189"/>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4709032" y="4448076"/>
            <a:ext cx="1570730" cy="394395"/>
          </a:xfrm>
          <a:prstGeom prst="roundRect">
            <a:avLst>
              <a:gd name="adj" fmla="val 12242"/>
            </a:avLst>
          </a:prstGeom>
          <a:solidFill>
            <a:srgbClr val="FDBBC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anchor="ctr"/>
          <a:lstStyle/>
          <a:p>
            <a:pPr algn="ctr" fontAlgn="auto">
              <a:spcBef>
                <a:spcPts val="0"/>
              </a:spcBef>
              <a:spcAft>
                <a:spcPts val="0"/>
              </a:spcAft>
              <a:defRPr/>
            </a:pPr>
            <a:r>
              <a:rPr lang="ja-JP" altLang="en-US" sz="1015" dirty="0">
                <a:solidFill>
                  <a:prstClr val="black"/>
                </a:solidFill>
              </a:rPr>
              <a:t>訪問診療・訪問看護</a:t>
            </a:r>
          </a:p>
        </p:txBody>
      </p:sp>
      <p:sp>
        <p:nvSpPr>
          <p:cNvPr id="51" name="角丸四角形 50"/>
          <p:cNvSpPr/>
          <p:nvPr/>
        </p:nvSpPr>
        <p:spPr>
          <a:xfrm>
            <a:off x="4737701" y="3628409"/>
            <a:ext cx="1112394" cy="411697"/>
          </a:xfrm>
          <a:prstGeom prst="roundRect">
            <a:avLst>
              <a:gd name="adj" fmla="val 12242"/>
            </a:avLst>
          </a:prstGeom>
          <a:solidFill>
            <a:srgbClr val="CCFF66"/>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anchor="ctr"/>
          <a:lstStyle/>
          <a:p>
            <a:pPr algn="ctr" fontAlgn="auto">
              <a:spcBef>
                <a:spcPts val="0"/>
              </a:spcBef>
              <a:spcAft>
                <a:spcPts val="0"/>
              </a:spcAft>
              <a:defRPr/>
            </a:pPr>
            <a:r>
              <a:rPr lang="ja-JP" altLang="en-US" sz="923" dirty="0">
                <a:solidFill>
                  <a:prstClr val="black"/>
                </a:solidFill>
              </a:rPr>
              <a:t>居宅訪問型保育</a:t>
            </a:r>
          </a:p>
        </p:txBody>
      </p:sp>
      <p:cxnSp>
        <p:nvCxnSpPr>
          <p:cNvPr id="52" name="直線矢印コネクタ 51"/>
          <p:cNvCxnSpPr/>
          <p:nvPr/>
        </p:nvCxnSpPr>
        <p:spPr>
          <a:xfrm>
            <a:off x="6480919" y="3362531"/>
            <a:ext cx="417493" cy="147991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7416480" y="3518786"/>
            <a:ext cx="1476000" cy="441970"/>
          </a:xfrm>
          <a:prstGeom prst="rect">
            <a:avLst/>
          </a:prstGeom>
          <a:solidFill>
            <a:srgbClr val="FFCC99"/>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anchor="ctr"/>
          <a:lstStyle/>
          <a:p>
            <a:pPr algn="ctr" fontAlgn="auto">
              <a:spcBef>
                <a:spcPts val="0"/>
              </a:spcBef>
              <a:spcAft>
                <a:spcPts val="0"/>
              </a:spcAft>
              <a:defRPr/>
            </a:pPr>
            <a:r>
              <a:rPr lang="ja-JP" altLang="en-US" sz="1015" dirty="0">
                <a:solidFill>
                  <a:prstClr val="black"/>
                </a:solidFill>
                <a:latin typeface="HGPｺﾞｼｯｸM" panose="020B0600000000000000" pitchFamily="50" charset="-128"/>
                <a:ea typeface="HGPｺﾞｼｯｸM" panose="020B0600000000000000" pitchFamily="50" charset="-128"/>
              </a:rPr>
              <a:t>居宅訪問型</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defRPr/>
            </a:pPr>
            <a:r>
              <a:rPr lang="ja-JP" altLang="en-US" sz="1015" dirty="0">
                <a:solidFill>
                  <a:prstClr val="black"/>
                </a:solidFill>
                <a:latin typeface="HGPｺﾞｼｯｸM" panose="020B0600000000000000" pitchFamily="50" charset="-128"/>
                <a:ea typeface="HGPｺﾞｼｯｸM" panose="020B0600000000000000" pitchFamily="50" charset="-128"/>
              </a:rPr>
              <a:t>児童発達支援（新設）</a:t>
            </a:r>
          </a:p>
        </p:txBody>
      </p:sp>
      <p:cxnSp>
        <p:nvCxnSpPr>
          <p:cNvPr id="56" name="直線矢印コネクタ 55"/>
          <p:cNvCxnSpPr/>
          <p:nvPr/>
        </p:nvCxnSpPr>
        <p:spPr>
          <a:xfrm>
            <a:off x="6296357" y="4675030"/>
            <a:ext cx="369124" cy="377411"/>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KKKPH\AppData\Local\Microsoft\Windows\Temporary Internet Files\Content.IE5\U0BHBEX7\lgi01a2014032911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30947" y="4923293"/>
            <a:ext cx="765686" cy="76568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正方形/長方形 4"/>
          <p:cNvSpPr/>
          <p:nvPr/>
        </p:nvSpPr>
        <p:spPr>
          <a:xfrm>
            <a:off x="7289533" y="5499757"/>
            <a:ext cx="470000" cy="262829"/>
          </a:xfrm>
          <a:prstGeom prst="rect">
            <a:avLst/>
          </a:prstGeom>
          <a:noFill/>
        </p:spPr>
        <p:txBody>
          <a:bodyPr wrap="none">
            <a:spAutoFit/>
          </a:bodyPr>
          <a:lstStyle/>
          <a:p>
            <a:pPr algn="ctr" fontAlgn="auto">
              <a:spcBef>
                <a:spcPts val="0"/>
              </a:spcBef>
              <a:spcAft>
                <a:spcPts val="0"/>
              </a:spcAft>
              <a:defRPr/>
            </a:pPr>
            <a:r>
              <a:rPr lang="ja-JP" altLang="en-US" sz="1108" dirty="0">
                <a:solidFill>
                  <a:prstClr val="black"/>
                </a:solidFill>
                <a:latin typeface="Calibri"/>
                <a:ea typeface="ＭＳ Ｐゴシック"/>
              </a:rPr>
              <a:t>居宅</a:t>
            </a:r>
          </a:p>
        </p:txBody>
      </p:sp>
      <p:sp>
        <p:nvSpPr>
          <p:cNvPr id="55" name="1 つの角を丸めた四角形 54"/>
          <p:cNvSpPr/>
          <p:nvPr/>
        </p:nvSpPr>
        <p:spPr>
          <a:xfrm>
            <a:off x="7164301" y="3186430"/>
            <a:ext cx="2099759" cy="398814"/>
          </a:xfrm>
          <a:prstGeom prst="snipRoundRect">
            <a:avLst>
              <a:gd name="adj1" fmla="val 16667"/>
              <a:gd name="adj2" fmla="val 3244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anchor="ctr"/>
          <a:lstStyle/>
          <a:p>
            <a:pPr fontAlgn="auto">
              <a:spcBef>
                <a:spcPts val="0"/>
              </a:spcBef>
              <a:spcAft>
                <a:spcPts val="0"/>
              </a:spcAft>
              <a:defRPr/>
            </a:pPr>
            <a:r>
              <a:rPr lang="ja-JP" altLang="en-US" sz="1477" b="1" dirty="0">
                <a:solidFill>
                  <a:srgbClr val="000000"/>
                </a:solidFill>
              </a:rPr>
              <a:t> </a:t>
            </a:r>
            <a:r>
              <a:rPr lang="ja-JP" altLang="en-US" sz="1108" b="1" dirty="0">
                <a:solidFill>
                  <a:srgbClr val="000000"/>
                </a:solidFill>
                <a:latin typeface="HGPｺﾞｼｯｸM" panose="020B0600000000000000" pitchFamily="50" charset="-128"/>
                <a:ea typeface="HGPｺﾞｼｯｸM" panose="020B0600000000000000" pitchFamily="50" charset="-128"/>
              </a:rPr>
              <a:t>児童発達支援センター　等　 </a:t>
            </a:r>
            <a:endParaRPr lang="en-US" altLang="ja-JP" sz="1108" b="1" dirty="0">
              <a:solidFill>
                <a:srgbClr val="000000"/>
              </a:solidFill>
              <a:latin typeface="HGPｺﾞｼｯｸM" panose="020B0600000000000000" pitchFamily="50" charset="-128"/>
              <a:ea typeface="HGPｺﾞｼｯｸM" panose="020B0600000000000000" pitchFamily="50" charset="-128"/>
            </a:endParaRPr>
          </a:p>
        </p:txBody>
      </p:sp>
      <p:pic>
        <p:nvPicPr>
          <p:cNvPr id="42" name="Picture 2" descr="http://msp.c.yimg.jp/yjimage?q=UVn3R60XyLGTYNoB3petaXbwggp3HAUe23sYxFcAYNjHity7.r1FMP91m8wofIXw0tihQMvRp1Uxf6iWAoxPKegC6RGgB7f_ZA_3Ly5K9xv6rBU5YxtMgy.NtXp4EGqZWwNn12ZMbDPL.J48nQ--&amp;sig=138pojjr2&amp;x=170&amp;y=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263" y="2760580"/>
            <a:ext cx="1068760" cy="529413"/>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右矢印 16"/>
          <p:cNvSpPr/>
          <p:nvPr/>
        </p:nvSpPr>
        <p:spPr>
          <a:xfrm rot="7114606">
            <a:off x="7039458" y="4313247"/>
            <a:ext cx="855035" cy="375000"/>
          </a:xfrm>
          <a:prstGeom prst="rightArrow">
            <a:avLst/>
          </a:prstGeom>
          <a:solidFill>
            <a:srgbClr val="FF0000"/>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algn="ctr" fontAlgn="auto">
              <a:spcBef>
                <a:spcPts val="0"/>
              </a:spcBef>
              <a:spcAft>
                <a:spcPts val="0"/>
              </a:spcAft>
            </a:pPr>
            <a:endParaRPr lang="ja-JP" altLang="en-US" sz="1292" b="1" dirty="0">
              <a:solidFill>
                <a:prstClr val="black"/>
              </a:solidFill>
            </a:endParaRPr>
          </a:p>
        </p:txBody>
      </p:sp>
      <p:sp>
        <p:nvSpPr>
          <p:cNvPr id="33" name="正方形/長方形 32"/>
          <p:cNvSpPr/>
          <p:nvPr/>
        </p:nvSpPr>
        <p:spPr>
          <a:xfrm>
            <a:off x="119955" y="2897249"/>
            <a:ext cx="4433790" cy="994735"/>
          </a:xfrm>
          <a:prstGeom prst="rect">
            <a:avLst/>
          </a:prstGeom>
          <a:noFill/>
          <a:ln w="19050" cap="flat" cmpd="sng" algn="ctr">
            <a:solidFill>
              <a:srgbClr val="99CCFF"/>
            </a:solidFill>
            <a:prstDash val="solid"/>
          </a:ln>
          <a:effectLst/>
        </p:spPr>
        <p:txBody>
          <a:bodyPr lIns="84397" tIns="42198" rIns="84397" bIns="42198" anchor="t" anchorCtr="0"/>
          <a:lstStyle/>
          <a:p>
            <a:pPr marL="165593" indent="-165593"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593" indent="-165593"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重症心身障害児などの重度の障害児等であって、児童発達支援等の障害児通所支援を受けるために外出することが著しく困難な障害児</a:t>
            </a:r>
          </a:p>
          <a:p>
            <a:pPr marL="165593" indent="-165593"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a:t>
            </a:r>
            <a:endParaRPr kumimoji="0" lang="en-US" altLang="ja-JP" sz="1292" kern="0" dirty="0">
              <a:solidFill>
                <a:prstClr val="black"/>
              </a:solidFill>
              <a:latin typeface="HGPｺﾞｼｯｸM" panose="020B0600000000000000" pitchFamily="50" charset="-128"/>
              <a:ea typeface="HGPｺﾞｼｯｸM" panose="020B0600000000000000" pitchFamily="50" charset="-128"/>
            </a:endParaRPr>
          </a:p>
        </p:txBody>
      </p:sp>
      <p:sp>
        <p:nvSpPr>
          <p:cNvPr id="37" name="正方形/長方形 36"/>
          <p:cNvSpPr/>
          <p:nvPr/>
        </p:nvSpPr>
        <p:spPr>
          <a:xfrm>
            <a:off x="119954" y="2697842"/>
            <a:ext cx="1656184" cy="269394"/>
          </a:xfrm>
          <a:prstGeom prst="rect">
            <a:avLst/>
          </a:prstGeom>
          <a:solidFill>
            <a:srgbClr val="99CCFF"/>
          </a:solidFill>
          <a:ln>
            <a:solidFill>
              <a:srgbClr val="99CC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kumimoji="0" lang="ja-JP" altLang="en-US" sz="1292" kern="0" dirty="0">
                <a:solidFill>
                  <a:prstClr val="black"/>
                </a:solidFill>
                <a:latin typeface="HGS創英角ｺﾞｼｯｸUB" pitchFamily="50" charset="-128"/>
                <a:ea typeface="HGS創英角ｺﾞｼｯｸUB" pitchFamily="50" charset="-128"/>
              </a:rPr>
              <a:t> 対象者</a:t>
            </a:r>
          </a:p>
        </p:txBody>
      </p:sp>
      <p:sp>
        <p:nvSpPr>
          <p:cNvPr id="43" name="正方形/長方形 42"/>
          <p:cNvSpPr/>
          <p:nvPr/>
        </p:nvSpPr>
        <p:spPr>
          <a:xfrm>
            <a:off x="119955" y="4139583"/>
            <a:ext cx="4433790" cy="1495385"/>
          </a:xfrm>
          <a:prstGeom prst="rect">
            <a:avLst/>
          </a:prstGeom>
          <a:noFill/>
          <a:ln w="19050" cap="flat" cmpd="sng" algn="ctr">
            <a:solidFill>
              <a:srgbClr val="99CCFF"/>
            </a:solidFill>
            <a:prstDash val="solid"/>
          </a:ln>
          <a:effectLst/>
        </p:spPr>
        <p:txBody>
          <a:bodyPr lIns="84397" tIns="42198" rIns="84397" bIns="42198" anchor="t"/>
          <a:lstStyle/>
          <a:p>
            <a:pPr marL="168524" indent="-168524" fontAlgn="auto">
              <a:lnSpc>
                <a:spcPct val="110000"/>
              </a:lnSpc>
              <a:spcBef>
                <a:spcPts val="0"/>
              </a:spcBef>
              <a:spcAft>
                <a:spcPts val="0"/>
              </a:spcAft>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8524" indent="-168524" fontAlgn="auto">
              <a:lnSpc>
                <a:spcPct val="110000"/>
              </a:lnSpc>
              <a:spcBef>
                <a:spcPts val="0"/>
              </a:spcBef>
              <a:spcAft>
                <a:spcPts val="0"/>
              </a:spcAft>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障害児の居宅を訪問し、日常生活における基本的な動作の指導、知識技能の付与等の支援を実施</a:t>
            </a:r>
          </a:p>
          <a:p>
            <a:pPr marL="168524" indent="-168524" fontAlgn="auto">
              <a:lnSpc>
                <a:spcPct val="110000"/>
              </a:lnSpc>
              <a:spcBef>
                <a:spcPts val="0"/>
              </a:spcBef>
              <a:spcAft>
                <a:spcPts val="0"/>
              </a:spcAft>
            </a:pPr>
            <a:endParaRPr kumimoji="0" lang="en-US" altLang="ja-JP" sz="369" kern="0" dirty="0">
              <a:solidFill>
                <a:prstClr val="black"/>
              </a:solidFill>
              <a:latin typeface="HGPｺﾞｼｯｸM" panose="020B0600000000000000" pitchFamily="50" charset="-128"/>
              <a:ea typeface="HGPｺﾞｼｯｸM" panose="020B0600000000000000" pitchFamily="50" charset="-128"/>
            </a:endParaRPr>
          </a:p>
          <a:p>
            <a:pPr marL="168524" indent="-168524" fontAlgn="auto">
              <a:lnSpc>
                <a:spcPct val="110000"/>
              </a:lnSpc>
              <a:spcBef>
                <a:spcPts val="0"/>
              </a:spcBef>
              <a:spcAft>
                <a:spcPts val="0"/>
              </a:spcAft>
            </a:pPr>
            <a:r>
              <a:rPr kumimoji="0" lang="ja-JP" altLang="en-US" sz="1108" kern="0" dirty="0">
                <a:solidFill>
                  <a:prstClr val="black"/>
                </a:solidFill>
                <a:latin typeface="HGPｺﾞｼｯｸM" panose="020B0600000000000000" pitchFamily="50" charset="-128"/>
                <a:ea typeface="HGPｺﾞｼｯｸM" panose="020B0600000000000000" pitchFamily="50" charset="-128"/>
              </a:rPr>
              <a:t>　　</a:t>
            </a:r>
            <a:r>
              <a:rPr kumimoji="0" lang="en-US" altLang="ja-JP" sz="1108" kern="0" dirty="0">
                <a:solidFill>
                  <a:prstClr val="black"/>
                </a:solidFill>
                <a:latin typeface="HGPｺﾞｼｯｸM" panose="020B0600000000000000" pitchFamily="50" charset="-128"/>
                <a:ea typeface="HGPｺﾞｼｯｸM" panose="020B0600000000000000" pitchFamily="50" charset="-128"/>
              </a:rPr>
              <a:t>【</a:t>
            </a:r>
            <a:r>
              <a:rPr kumimoji="0" lang="ja-JP" altLang="en-US" sz="1108" kern="0" dirty="0">
                <a:solidFill>
                  <a:prstClr val="black"/>
                </a:solidFill>
                <a:latin typeface="HGPｺﾞｼｯｸM" panose="020B0600000000000000" pitchFamily="50" charset="-128"/>
                <a:ea typeface="HGPｺﾞｼｯｸM" panose="020B0600000000000000" pitchFamily="50" charset="-128"/>
              </a:rPr>
              <a:t>具体的な支援内容の例</a:t>
            </a:r>
            <a:r>
              <a:rPr kumimoji="0" lang="en-US" altLang="ja-JP" sz="1108" kern="0" dirty="0">
                <a:solidFill>
                  <a:prstClr val="black"/>
                </a:solidFill>
                <a:latin typeface="HGPｺﾞｼｯｸM" panose="020B0600000000000000" pitchFamily="50" charset="-128"/>
                <a:ea typeface="HGPｺﾞｼｯｸM" panose="020B0600000000000000" pitchFamily="50" charset="-128"/>
              </a:rPr>
              <a:t>】</a:t>
            </a:r>
            <a:endParaRPr kumimoji="0" lang="ja-JP" altLang="en-US" sz="1108" kern="0" dirty="0">
              <a:solidFill>
                <a:prstClr val="black"/>
              </a:solidFill>
              <a:latin typeface="HGPｺﾞｼｯｸM" panose="020B0600000000000000" pitchFamily="50" charset="-128"/>
              <a:ea typeface="HGPｺﾞｼｯｸM" panose="020B0600000000000000" pitchFamily="50" charset="-128"/>
            </a:endParaRPr>
          </a:p>
          <a:p>
            <a:pPr marL="168524" indent="-168524" fontAlgn="auto">
              <a:lnSpc>
                <a:spcPct val="110000"/>
              </a:lnSpc>
              <a:spcBef>
                <a:spcPts val="0"/>
              </a:spcBef>
              <a:spcAft>
                <a:spcPts val="0"/>
              </a:spcAft>
            </a:pPr>
            <a:r>
              <a:rPr kumimoji="0" lang="ja-JP" altLang="en-US" sz="1108" kern="0" dirty="0">
                <a:solidFill>
                  <a:prstClr val="black"/>
                </a:solidFill>
                <a:latin typeface="HGPｺﾞｼｯｸM" panose="020B0600000000000000" pitchFamily="50" charset="-128"/>
                <a:ea typeface="HGPｺﾞｼｯｸM" panose="020B0600000000000000" pitchFamily="50" charset="-128"/>
              </a:rPr>
              <a:t>　　・手先の感覚と脳の認識のずれを埋めるための活動</a:t>
            </a:r>
          </a:p>
          <a:p>
            <a:pPr marL="168524" indent="-168524" fontAlgn="auto">
              <a:lnSpc>
                <a:spcPct val="110000"/>
              </a:lnSpc>
              <a:spcBef>
                <a:spcPts val="0"/>
              </a:spcBef>
              <a:spcAft>
                <a:spcPts val="0"/>
              </a:spcAft>
            </a:pPr>
            <a:r>
              <a:rPr kumimoji="0" lang="ja-JP" altLang="en-US" sz="1108" kern="0" dirty="0">
                <a:solidFill>
                  <a:prstClr val="black"/>
                </a:solidFill>
                <a:latin typeface="HGPｺﾞｼｯｸM" panose="020B0600000000000000" pitchFamily="50" charset="-128"/>
                <a:ea typeface="HGPｺﾞｼｯｸM" panose="020B0600000000000000" pitchFamily="50" charset="-128"/>
              </a:rPr>
              <a:t>　　・絵カードや写真を利用した言葉の理解のための活動</a:t>
            </a:r>
          </a:p>
          <a:p>
            <a:pPr marL="168524" indent="-168524" fontAlgn="auto">
              <a:lnSpc>
                <a:spcPct val="110000"/>
              </a:lnSpc>
              <a:spcBef>
                <a:spcPts val="0"/>
              </a:spcBef>
              <a:spcAft>
                <a:spcPts val="0"/>
              </a:spcAft>
              <a:defRPr/>
            </a:pPr>
            <a:endParaRPr kumimoji="0" lang="en-US" altLang="ja-JP" sz="738" kern="0" dirty="0">
              <a:solidFill>
                <a:prstClr val="black"/>
              </a:solidFill>
              <a:latin typeface="HGPｺﾞｼｯｸM" panose="020B0600000000000000" pitchFamily="50" charset="-128"/>
              <a:ea typeface="HGPｺﾞｼｯｸM" panose="020B0600000000000000" pitchFamily="50" charset="-128"/>
            </a:endParaRPr>
          </a:p>
          <a:p>
            <a:pPr marL="165593" indent="-165593"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4" name="正方形/長方形 43"/>
          <p:cNvSpPr/>
          <p:nvPr/>
        </p:nvSpPr>
        <p:spPr>
          <a:xfrm>
            <a:off x="118582" y="3960752"/>
            <a:ext cx="1944216" cy="269394"/>
          </a:xfrm>
          <a:prstGeom prst="rect">
            <a:avLst/>
          </a:prstGeom>
          <a:solidFill>
            <a:srgbClr val="99CCFF"/>
          </a:solidFill>
          <a:ln>
            <a:solidFill>
              <a:srgbClr val="99CC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kumimoji="0" lang="ja-JP" altLang="en-US" sz="1292" kern="0" dirty="0">
                <a:solidFill>
                  <a:prstClr val="black"/>
                </a:solidFill>
                <a:latin typeface="HGS創英角ｺﾞｼｯｸUB" pitchFamily="50" charset="-128"/>
                <a:ea typeface="HGS創英角ｺﾞｼｯｸUB" pitchFamily="50" charset="-128"/>
              </a:rPr>
              <a:t>支援内容</a:t>
            </a:r>
          </a:p>
        </p:txBody>
      </p:sp>
      <p:sp>
        <p:nvSpPr>
          <p:cNvPr id="50" name="角丸四角形 49"/>
          <p:cNvSpPr/>
          <p:nvPr/>
        </p:nvSpPr>
        <p:spPr>
          <a:xfrm>
            <a:off x="85668" y="926071"/>
            <a:ext cx="8972664" cy="1638837"/>
          </a:xfrm>
          <a:prstGeom prst="roundRect">
            <a:avLst>
              <a:gd name="adj" fmla="val 7534"/>
            </a:avLst>
          </a:prstGeom>
          <a:solidFill>
            <a:sysClr val="window" lastClr="FFFFFF"/>
          </a:solidFill>
          <a:ln w="19050" cap="flat" cmpd="sng" algn="ctr">
            <a:solidFill>
              <a:srgbClr val="99CCFF"/>
            </a:solidFill>
            <a:prstDash val="solid"/>
          </a:ln>
          <a:effectLst>
            <a:outerShdw blurRad="40000" dist="20000" dir="5400000" rotWithShape="0">
              <a:srgbClr val="000000">
                <a:alpha val="38000"/>
              </a:srgbClr>
            </a:outerShdw>
          </a:effectLst>
        </p:spPr>
        <p:txBody>
          <a:bodyPr lIns="66462" tIns="33231" bIns="33231" anchor="ctr" anchorCtr="0"/>
          <a:lstStyle/>
          <a:p>
            <a:pPr marL="161196" indent="-161196"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　障害児支援については、一般的には複数の児童が集まる通所による支援が成長にとって望ましいと考えられるため、これまで通所支援の充実を図ってきたが、現状では、重度の障害等のために外出が著しく困難な障害児に発達支援を受ける機会が提供されていない。</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1196" indent="-161196" fontAlgn="auto">
              <a:lnSpc>
                <a:spcPct val="110000"/>
              </a:lnSpc>
              <a:spcBef>
                <a:spcPts val="0"/>
              </a:spcBef>
              <a:spcAft>
                <a:spcPts val="0"/>
              </a:spcAft>
            </a:pPr>
            <a:endParaRPr lang="en-US" altLang="ja-JP" sz="738" dirty="0">
              <a:solidFill>
                <a:prstClr val="black"/>
              </a:solidFill>
              <a:latin typeface="HGPｺﾞｼｯｸM" panose="020B0600000000000000" pitchFamily="50" charset="-128"/>
              <a:ea typeface="HGPｺﾞｼｯｸM" panose="020B0600000000000000" pitchFamily="50" charset="-128"/>
            </a:endParaRPr>
          </a:p>
          <a:p>
            <a:pPr marL="168524" indent="-168524"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重度の障害等の状態にある障害児であって、障害児通所支援を利用するために外出することが著しく困難な障害児に発達支援が提供できるよう、障害児の居宅を訪問して発達支援を行うサービスを新たに創設する（「居宅訪問型児童発達支援」）。</a:t>
            </a:r>
          </a:p>
        </p:txBody>
      </p:sp>
      <p:sp>
        <p:nvSpPr>
          <p:cNvPr id="26" name="タイトル 7"/>
          <p:cNvSpPr txBox="1">
            <a:spLocks/>
          </p:cNvSpPr>
          <p:nvPr/>
        </p:nvSpPr>
        <p:spPr bwMode="auto">
          <a:xfrm>
            <a:off x="-2298" y="238492"/>
            <a:ext cx="9144000" cy="432000"/>
          </a:xfrm>
          <a:prstGeom prst="rect">
            <a:avLst/>
          </a:prstGeom>
          <a:solidFill>
            <a:srgbClr val="0000FF"/>
          </a:solidFill>
          <a:ln w="9525">
            <a:noFill/>
            <a:miter lim="800000"/>
            <a:headEnd/>
            <a:tailEnd/>
          </a:ln>
        </p:spPr>
        <p:txBody>
          <a:bodyPr vert="horz" wrap="square" lIns="84382" tIns="42190" rIns="84382" bIns="4219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「居宅訪問型児童発達支援」の報酬の設定</a:t>
            </a:r>
          </a:p>
        </p:txBody>
      </p:sp>
      <p:sp>
        <p:nvSpPr>
          <p:cNvPr id="28" name="正方形/長方形 27"/>
          <p:cNvSpPr/>
          <p:nvPr/>
        </p:nvSpPr>
        <p:spPr>
          <a:xfrm>
            <a:off x="119955" y="5921751"/>
            <a:ext cx="4433790" cy="631289"/>
          </a:xfrm>
          <a:prstGeom prst="rect">
            <a:avLst/>
          </a:prstGeom>
          <a:noFill/>
          <a:ln w="19050" cap="flat" cmpd="sng" algn="ctr">
            <a:solidFill>
              <a:srgbClr val="99CCFF"/>
            </a:solidFill>
            <a:prstDash val="solid"/>
          </a:ln>
          <a:effectLst/>
        </p:spPr>
        <p:txBody>
          <a:bodyPr lIns="84397" tIns="42198" rIns="84397" bIns="42198" anchor="t"/>
          <a:lstStyle/>
          <a:p>
            <a:pPr marL="168524" indent="-168524" fontAlgn="auto">
              <a:lnSpc>
                <a:spcPct val="110000"/>
              </a:lnSpc>
              <a:spcBef>
                <a:spcPts val="0"/>
              </a:spcBef>
              <a:spcAft>
                <a:spcPts val="0"/>
              </a:spcAft>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8524" indent="-168524" fontAlgn="auto">
              <a:lnSpc>
                <a:spcPct val="110000"/>
              </a:lnSpc>
              <a:spcBef>
                <a:spcPts val="0"/>
              </a:spcBef>
              <a:spcAft>
                <a:spcPts val="0"/>
              </a:spcAft>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居宅訪問型児童発達支援給付費</a:t>
            </a:r>
            <a:r>
              <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１日につき</a:t>
            </a:r>
            <a:r>
              <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988</a:t>
            </a: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単位</a:t>
            </a:r>
          </a:p>
        </p:txBody>
      </p:sp>
      <p:sp>
        <p:nvSpPr>
          <p:cNvPr id="29" name="正方形/長方形 28"/>
          <p:cNvSpPr/>
          <p:nvPr/>
        </p:nvSpPr>
        <p:spPr>
          <a:xfrm>
            <a:off x="118582" y="5742920"/>
            <a:ext cx="1944216" cy="269394"/>
          </a:xfrm>
          <a:prstGeom prst="rect">
            <a:avLst/>
          </a:prstGeom>
          <a:solidFill>
            <a:srgbClr val="99CCFF"/>
          </a:solidFill>
          <a:ln>
            <a:solidFill>
              <a:srgbClr val="99CC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kumimoji="0" lang="ja-JP" altLang="en-US" sz="1292" kern="0" dirty="0">
                <a:solidFill>
                  <a:prstClr val="black"/>
                </a:solidFill>
                <a:latin typeface="HGS創英角ｺﾞｼｯｸUB" pitchFamily="50" charset="-128"/>
                <a:ea typeface="HGS創英角ｺﾞｼｯｸUB" pitchFamily="50" charset="-128"/>
              </a:rPr>
              <a:t>基本報酬</a:t>
            </a:r>
          </a:p>
        </p:txBody>
      </p:sp>
      <p:sp>
        <p:nvSpPr>
          <p:cNvPr id="31"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84302" y="6481281"/>
            <a:ext cx="2057400" cy="365125"/>
          </a:xfrm>
        </p:spPr>
        <p:txBody>
          <a:bodyPr/>
          <a:lstStyle/>
          <a:p>
            <a:pPr>
              <a:defRPr/>
            </a:pPr>
            <a:fld id="{F90A3C79-1AFD-481B-B685-7933BCD0898B}" type="slidenum">
              <a:rPr lang="en-US" altLang="ja-JP" smtClean="0"/>
              <a:pPr>
                <a:defRPr/>
              </a:pPr>
              <a:t>72</a:t>
            </a:fld>
            <a:endParaRPr lang="en-US" altLang="ja-JP"/>
          </a:p>
        </p:txBody>
      </p:sp>
    </p:spTree>
    <p:extLst>
      <p:ext uri="{BB962C8B-B14F-4D97-AF65-F5344CB8AC3E}">
        <p14:creationId xmlns:p14="http://schemas.microsoft.com/office/powerpoint/2010/main" val="2292769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2113" y="836712"/>
            <a:ext cx="9038769" cy="4652825"/>
          </a:xfrm>
          <a:prstGeom prst="rect">
            <a:avLst/>
          </a:prstGeom>
          <a:noFill/>
          <a:ln w="28575">
            <a:solidFill>
              <a:srgbClr val="99CCFF"/>
            </a:solidFill>
          </a:ln>
        </p:spPr>
        <p:style>
          <a:lnRef idx="2">
            <a:schemeClr val="accent1"/>
          </a:lnRef>
          <a:fillRef idx="1">
            <a:schemeClr val="lt1"/>
          </a:fillRef>
          <a:effectRef idx="0">
            <a:schemeClr val="accent1"/>
          </a:effectRef>
          <a:fontRef idx="minor">
            <a:schemeClr val="dk1"/>
          </a:fontRef>
        </p:style>
        <p:txBody>
          <a:bodyPr lIns="66462" rIns="66462" rtlCol="0" anchor="t"/>
          <a:lstStyle/>
          <a:p>
            <a:pPr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１．基本報酬の見直し</a:t>
            </a:r>
            <a:endPar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現在一律の単価設定となっている放課後等デイサービスの</a:t>
            </a:r>
            <a:r>
              <a:rPr lang="ja-JP" altLang="en-US" sz="1108"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基本報酬に</a:t>
            </a:r>
            <a:endParaRPr lang="en-US" altLang="ja-JP" sz="1108"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34116" fontAlgn="auto">
              <a:spcBef>
                <a:spcPts val="0"/>
              </a:spcBef>
              <a:spcAft>
                <a:spcPts val="0"/>
              </a:spcAft>
            </a:pPr>
            <a:r>
              <a:rPr lang="ja-JP" altLang="en-US" sz="1108"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ついて、障害児の状態像を勘案した指標を設定し、報酬区分を設定</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また、１日のサービス提供時間が短い事業所について、人件費等の</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コストを踏まえ、</a:t>
            </a:r>
            <a:r>
              <a:rPr lang="ja-JP" altLang="en-US" sz="1108"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短時間報酬を設定</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この他、経営実調における放課後等デイサービスの収支差率（</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10.9</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を踏まえ、</a:t>
            </a:r>
            <a:r>
              <a:rPr lang="ja-JP" altLang="en-US" sz="1108"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基本報酬について一定の適正化</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を図る。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5144079" y="1036148"/>
            <a:ext cx="3853658" cy="26584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各事業所で中重度の障害児が利用者に占める割合</a:t>
            </a:r>
          </a:p>
        </p:txBody>
      </p:sp>
      <p:graphicFrame>
        <p:nvGraphicFramePr>
          <p:cNvPr id="10" name="グラフ 9"/>
          <p:cNvGraphicFramePr>
            <a:graphicFrameLocks/>
          </p:cNvGraphicFramePr>
          <p:nvPr>
            <p:extLst/>
          </p:nvPr>
        </p:nvGraphicFramePr>
        <p:xfrm>
          <a:off x="4992211" y="1235526"/>
          <a:ext cx="4068106" cy="1677104"/>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4992211" y="2522825"/>
            <a:ext cx="4121250" cy="241476"/>
          </a:xfrm>
          <a:prstGeom prst="rect">
            <a:avLst/>
          </a:prstGeom>
        </p:spPr>
        <p:txBody>
          <a:bodyPr wrap="square">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各事業所における１日のサービス提供時間（平日）</a:t>
            </a:r>
          </a:p>
        </p:txBody>
      </p:sp>
      <p:graphicFrame>
        <p:nvGraphicFramePr>
          <p:cNvPr id="15" name="グラフ 14"/>
          <p:cNvGraphicFramePr/>
          <p:nvPr>
            <p:extLst/>
          </p:nvPr>
        </p:nvGraphicFramePr>
        <p:xfrm>
          <a:off x="5002266" y="2697842"/>
          <a:ext cx="4025989" cy="1823517"/>
        </p:xfrm>
        <a:graphic>
          <a:graphicData uri="http://schemas.openxmlformats.org/drawingml/2006/chart">
            <c:chart xmlns:c="http://schemas.openxmlformats.org/drawingml/2006/chart" xmlns:r="http://schemas.openxmlformats.org/officeDocument/2006/relationships" r:id="rId3"/>
          </a:graphicData>
        </a:graphic>
      </p:graphicFrame>
      <p:sp>
        <p:nvSpPr>
          <p:cNvPr id="19" name="円/楕円 18"/>
          <p:cNvSpPr/>
          <p:nvPr/>
        </p:nvSpPr>
        <p:spPr>
          <a:xfrm>
            <a:off x="5369627" y="3377272"/>
            <a:ext cx="1262910" cy="6499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4" name="正方形/長方形 23"/>
          <p:cNvSpPr/>
          <p:nvPr/>
        </p:nvSpPr>
        <p:spPr>
          <a:xfrm>
            <a:off x="52114" y="5622474"/>
            <a:ext cx="9038769" cy="930565"/>
          </a:xfrm>
          <a:prstGeom prst="rect">
            <a:avLst/>
          </a:prstGeom>
          <a:ln w="28575">
            <a:solidFill>
              <a:srgbClr val="99CCFF"/>
            </a:solidFill>
          </a:ln>
        </p:spPr>
        <p:style>
          <a:lnRef idx="2">
            <a:schemeClr val="accent1"/>
          </a:lnRef>
          <a:fillRef idx="1">
            <a:schemeClr val="lt1"/>
          </a:fillRef>
          <a:effectRef idx="0">
            <a:schemeClr val="accent1"/>
          </a:effectRef>
          <a:fontRef idx="minor">
            <a:schemeClr val="dk1"/>
          </a:fontRef>
        </p:style>
        <p:txBody>
          <a:bodyPr lIns="66462" rIns="66462" rtlCol="0" anchor="t"/>
          <a:lstStyle/>
          <a:p>
            <a:pPr fontAlgn="auto">
              <a:spcBef>
                <a:spcPts val="0"/>
              </a:spcBef>
              <a:spcAft>
                <a:spcPts val="277"/>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２．加算の充実</a:t>
            </a:r>
            <a:endPar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277"/>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指導員加配加算の拡充：一定の条件を満たす場合、児童指導員等の加配２名分まで報酬上評価。　　　　</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155</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２名分　</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277"/>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関係機関連携加算の拡充：学校と連携して個別支援計画の作成等を行った場合の評価を拡充。　　　　１年に１回　→　１月に１回</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277"/>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保育・教育等移行支援加算の創設：子ども子育て施策等への移行支援を行った場合に評価する。　　　　</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単位／回　　　　等</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0" y="263769"/>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fontAlgn="auto">
              <a:spcBef>
                <a:spcPts val="0"/>
              </a:spcBef>
              <a:spcAft>
                <a:spcPts val="0"/>
              </a:spcAft>
            </a:pPr>
            <a:r>
              <a:rPr lang="ja-JP" altLang="en-US" sz="2123"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利用者の状態や提供時間に応じた放課後等デイサービスの報酬の見直し</a:t>
            </a:r>
            <a:endParaRPr lang="en-US" altLang="ja-JP" sz="2123"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円/楕円 10"/>
          <p:cNvSpPr/>
          <p:nvPr/>
        </p:nvSpPr>
        <p:spPr>
          <a:xfrm>
            <a:off x="5436096" y="1248759"/>
            <a:ext cx="1446609" cy="11167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正方形/長方形 1"/>
          <p:cNvSpPr/>
          <p:nvPr/>
        </p:nvSpPr>
        <p:spPr>
          <a:xfrm>
            <a:off x="118582" y="2830780"/>
            <a:ext cx="4873628" cy="859466"/>
          </a:xfrm>
          <a:prstGeom prst="rect">
            <a:avLst/>
          </a:prstGeom>
          <a:ln w="12700">
            <a:solidFill>
              <a:schemeClr val="tx2"/>
            </a:solidFill>
            <a:prstDash val="sysDash"/>
          </a:ln>
        </p:spPr>
        <p:txBody>
          <a:bodyPr wrap="square" rIns="33231">
            <a:spAutoFit/>
          </a:bodyPr>
          <a:lstStyle/>
          <a:p>
            <a:pPr fontAlgn="auto">
              <a:spcBef>
                <a:spcPts val="0"/>
              </a:spcBef>
              <a:spcAft>
                <a:spcPts val="0"/>
              </a:spcAft>
            </a:pP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［現行の基本報酬の例］</a:t>
            </a: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（１）授業の終了後に行う場合</a:t>
            </a: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・利用定員が</a:t>
            </a:r>
            <a:r>
              <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人以下の場合　</a:t>
            </a:r>
            <a:r>
              <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473</a:t>
            </a: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単位（児童発達支援管理責任者専任加算計上後</a:t>
            </a:r>
            <a:r>
              <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※678</a:t>
            </a: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（２）休業日に行う場合</a:t>
            </a: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・利用定員が</a:t>
            </a:r>
            <a:r>
              <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人以下の場合　</a:t>
            </a:r>
            <a:r>
              <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611</a:t>
            </a: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単位（児童発達支援管理責任者専任加算計上後</a:t>
            </a:r>
            <a:r>
              <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※816</a:t>
            </a: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18582" y="4027220"/>
            <a:ext cx="4873628" cy="1262910"/>
          </a:xfrm>
          <a:prstGeom prst="rect">
            <a:avLst/>
          </a:prstGeom>
          <a:ln w="12700">
            <a:solidFill>
              <a:schemeClr val="tx2"/>
            </a:solidFill>
            <a:prstDash val="sysDash"/>
          </a:ln>
        </p:spPr>
        <p:txBody>
          <a:bodyPr wrap="square">
            <a:noAutofit/>
          </a:bodyPr>
          <a:lstStyle/>
          <a:p>
            <a:pPr fontAlgn="auto">
              <a:spcBef>
                <a:spcPts val="0"/>
              </a:spcBef>
              <a:spcAft>
                <a:spcPts val="0"/>
              </a:spcAft>
            </a:pP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［見直し後の基本報酬の例］　　　　　　　　　</a:t>
            </a: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（１）授業の終了後に行う場合</a:t>
            </a: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・利用定員が</a:t>
            </a:r>
            <a:r>
              <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人以下の場合</a:t>
            </a: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（２）休業日に行う場合</a:t>
            </a: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・利用定員が</a:t>
            </a:r>
            <a:r>
              <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人以下の場合</a:t>
            </a: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6" name="表 15"/>
          <p:cNvGraphicFramePr>
            <a:graphicFrameLocks noGrp="1"/>
          </p:cNvGraphicFramePr>
          <p:nvPr>
            <p:extLst/>
          </p:nvPr>
        </p:nvGraphicFramePr>
        <p:xfrm>
          <a:off x="2312058" y="4093689"/>
          <a:ext cx="2525817" cy="633045"/>
        </p:xfrm>
        <a:graphic>
          <a:graphicData uri="http://schemas.openxmlformats.org/drawingml/2006/table">
            <a:tbl>
              <a:tblPr firstRow="1" bandRow="1">
                <a:tableStyleId>{5940675A-B579-460E-94D1-54222C63F5DA}</a:tableStyleId>
              </a:tblPr>
              <a:tblGrid>
                <a:gridCol w="841939">
                  <a:extLst>
                    <a:ext uri="{9D8B030D-6E8A-4147-A177-3AD203B41FA5}">
                      <a16:colId xmlns:a16="http://schemas.microsoft.com/office/drawing/2014/main" val="20000"/>
                    </a:ext>
                  </a:extLst>
                </a:gridCol>
                <a:gridCol w="841939">
                  <a:extLst>
                    <a:ext uri="{9D8B030D-6E8A-4147-A177-3AD203B41FA5}">
                      <a16:colId xmlns:a16="http://schemas.microsoft.com/office/drawing/2014/main" val="20001"/>
                    </a:ext>
                  </a:extLst>
                </a:gridCol>
                <a:gridCol w="841939">
                  <a:extLst>
                    <a:ext uri="{9D8B030D-6E8A-4147-A177-3AD203B41FA5}">
                      <a16:colId xmlns:a16="http://schemas.microsoft.com/office/drawing/2014/main" val="20002"/>
                    </a:ext>
                  </a:extLst>
                </a:gridCol>
              </a:tblGrid>
              <a:tr h="211015">
                <a:tc>
                  <a:txBody>
                    <a:bodyPr/>
                    <a:lstStyle/>
                    <a:p>
                      <a:endPar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tc>
                  <a:txBody>
                    <a:bodyPr/>
                    <a:lstStyle/>
                    <a:p>
                      <a:pPr algn="ct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指標該当</a:t>
                      </a:r>
                    </a:p>
                  </a:txBody>
                  <a:tcPr marL="84406" marR="84406" marT="42203" marB="42203"/>
                </a:tc>
                <a:tc>
                  <a:txBody>
                    <a:bodyPr/>
                    <a:lstStyle/>
                    <a:p>
                      <a:pPr algn="ct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a:t>
                      </a:r>
                    </a:p>
                  </a:txBody>
                  <a:tcPr marL="84406" marR="84406" marT="42203" marB="42203"/>
                </a:tc>
                <a:extLst>
                  <a:ext uri="{0D108BD9-81ED-4DB2-BD59-A6C34878D82A}">
                    <a16:rowId xmlns:a16="http://schemas.microsoft.com/office/drawing/2014/main" val="10000"/>
                  </a:ext>
                </a:extLst>
              </a:tr>
              <a:tr h="211015">
                <a:tc>
                  <a:txBody>
                    <a:bodyPr/>
                    <a:lstStyle/>
                    <a:p>
                      <a:pPr algn="ct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通常時間</a:t>
                      </a:r>
                    </a:p>
                  </a:txBody>
                  <a:tcPr marL="84406" marR="84406" marT="42203" marB="42203"/>
                </a:tc>
                <a:tc>
                  <a:txBody>
                    <a:bodyPr/>
                    <a:lstStyle/>
                    <a:p>
                      <a:pPr algn="r"/>
                      <a:r>
                        <a:rPr kumimoji="1" lang="en-US" altLang="ja-JP"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656</a:t>
                      </a: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p>
                  </a:txBody>
                  <a:tcPr marL="84406" marR="84406" marT="42203" marB="42203"/>
                </a:tc>
                <a:tc>
                  <a:txBody>
                    <a:bodyPr/>
                    <a:lstStyle/>
                    <a:p>
                      <a:pPr algn="r"/>
                      <a:r>
                        <a:rPr kumimoji="1" lang="en-US" altLang="ja-JP"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609</a:t>
                      </a: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p>
                  </a:txBody>
                  <a:tcPr marL="84406" marR="84406" marT="42203" marB="42203"/>
                </a:tc>
                <a:extLst>
                  <a:ext uri="{0D108BD9-81ED-4DB2-BD59-A6C34878D82A}">
                    <a16:rowId xmlns:a16="http://schemas.microsoft.com/office/drawing/2014/main" val="10001"/>
                  </a:ext>
                </a:extLst>
              </a:tr>
              <a:tr h="211015">
                <a:tc>
                  <a:txBody>
                    <a:bodyPr/>
                    <a:lstStyle/>
                    <a:p>
                      <a:pPr algn="ct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短 時 間</a:t>
                      </a:r>
                    </a:p>
                  </a:txBody>
                  <a:tcPr marL="84406" marR="84406" marT="42203" marB="42203"/>
                </a:tc>
                <a:tc>
                  <a:txBody>
                    <a:bodyPr/>
                    <a:lstStyle/>
                    <a:p>
                      <a:pPr algn="r"/>
                      <a:r>
                        <a:rPr kumimoji="1" lang="en-US" altLang="ja-JP"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645</a:t>
                      </a: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p>
                  </a:txBody>
                  <a:tcPr marL="84406" marR="84406" marT="42203" marB="42203"/>
                </a:tc>
                <a:tc>
                  <a:txBody>
                    <a:bodyPr/>
                    <a:lstStyle/>
                    <a:p>
                      <a:pPr algn="r"/>
                      <a:r>
                        <a:rPr kumimoji="1" lang="en-US" altLang="ja-JP"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596</a:t>
                      </a: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p>
                  </a:txBody>
                  <a:tcPr marL="84406" marR="84406" marT="42203" marB="42203"/>
                </a:tc>
                <a:extLst>
                  <a:ext uri="{0D108BD9-81ED-4DB2-BD59-A6C34878D82A}">
                    <a16:rowId xmlns:a16="http://schemas.microsoft.com/office/drawing/2014/main" val="10002"/>
                  </a:ext>
                </a:extLst>
              </a:tr>
            </a:tbl>
          </a:graphicData>
        </a:graphic>
      </p:graphicFrame>
      <p:graphicFrame>
        <p:nvGraphicFramePr>
          <p:cNvPr id="18" name="表 17"/>
          <p:cNvGraphicFramePr>
            <a:graphicFrameLocks noGrp="1"/>
          </p:cNvGraphicFramePr>
          <p:nvPr>
            <p:extLst/>
          </p:nvPr>
        </p:nvGraphicFramePr>
        <p:xfrm>
          <a:off x="2312058" y="4825896"/>
          <a:ext cx="2525817" cy="422030"/>
        </p:xfrm>
        <a:graphic>
          <a:graphicData uri="http://schemas.openxmlformats.org/drawingml/2006/table">
            <a:tbl>
              <a:tblPr firstRow="1" bandRow="1">
                <a:tableStyleId>{5940675A-B579-460E-94D1-54222C63F5DA}</a:tableStyleId>
              </a:tblPr>
              <a:tblGrid>
                <a:gridCol w="841939">
                  <a:extLst>
                    <a:ext uri="{9D8B030D-6E8A-4147-A177-3AD203B41FA5}">
                      <a16:colId xmlns:a16="http://schemas.microsoft.com/office/drawing/2014/main" val="20000"/>
                    </a:ext>
                  </a:extLst>
                </a:gridCol>
                <a:gridCol w="841939">
                  <a:extLst>
                    <a:ext uri="{9D8B030D-6E8A-4147-A177-3AD203B41FA5}">
                      <a16:colId xmlns:a16="http://schemas.microsoft.com/office/drawing/2014/main" val="20001"/>
                    </a:ext>
                  </a:extLst>
                </a:gridCol>
                <a:gridCol w="841939">
                  <a:extLst>
                    <a:ext uri="{9D8B030D-6E8A-4147-A177-3AD203B41FA5}">
                      <a16:colId xmlns:a16="http://schemas.microsoft.com/office/drawing/2014/main" val="20002"/>
                    </a:ext>
                  </a:extLst>
                </a:gridCol>
              </a:tblGrid>
              <a:tr h="211015">
                <a:tc>
                  <a:txBody>
                    <a:bodyPr/>
                    <a:lstStyle/>
                    <a:p>
                      <a:endPar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tc>
                  <a:txBody>
                    <a:bodyPr/>
                    <a:lstStyle/>
                    <a:p>
                      <a:pPr algn="ct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指標該当</a:t>
                      </a:r>
                    </a:p>
                  </a:txBody>
                  <a:tcPr marL="84406" marR="84406" marT="42203" marB="42203"/>
                </a:tc>
                <a:tc>
                  <a:txBody>
                    <a:bodyPr/>
                    <a:lstStyle/>
                    <a:p>
                      <a:pPr algn="ct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a:t>
                      </a:r>
                    </a:p>
                  </a:txBody>
                  <a:tcPr marL="84406" marR="84406" marT="42203" marB="42203"/>
                </a:tc>
                <a:extLst>
                  <a:ext uri="{0D108BD9-81ED-4DB2-BD59-A6C34878D82A}">
                    <a16:rowId xmlns:a16="http://schemas.microsoft.com/office/drawing/2014/main" val="10000"/>
                  </a:ext>
                </a:extLst>
              </a:tr>
              <a:tr h="211015">
                <a:tc>
                  <a:txBody>
                    <a:bodyPr/>
                    <a:lstStyle/>
                    <a:p>
                      <a:pPr algn="ct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     分</a:t>
                      </a:r>
                    </a:p>
                  </a:txBody>
                  <a:tcPr marL="84406" marR="84406" marT="42203" marB="42203"/>
                </a:tc>
                <a:tc>
                  <a:txBody>
                    <a:bodyPr/>
                    <a:lstStyle/>
                    <a:p>
                      <a:pPr algn="r"/>
                      <a:r>
                        <a:rPr kumimoji="1" lang="en-US" altLang="ja-JP"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787</a:t>
                      </a: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p>
                  </a:txBody>
                  <a:tcPr marL="84406" marR="84406" marT="42203" marB="42203"/>
                </a:tc>
                <a:tc>
                  <a:txBody>
                    <a:bodyPr/>
                    <a:lstStyle/>
                    <a:p>
                      <a:pPr algn="r"/>
                      <a:r>
                        <a:rPr kumimoji="1" lang="en-US" altLang="ja-JP"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726</a:t>
                      </a:r>
                      <a:r>
                        <a:rPr kumimoji="1"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p>
                  </a:txBody>
                  <a:tcPr marL="84406" marR="84406" marT="42203" marB="42203"/>
                </a:tc>
                <a:extLst>
                  <a:ext uri="{0D108BD9-81ED-4DB2-BD59-A6C34878D82A}">
                    <a16:rowId xmlns:a16="http://schemas.microsoft.com/office/drawing/2014/main" val="10001"/>
                  </a:ext>
                </a:extLst>
              </a:tr>
            </a:tbl>
          </a:graphicData>
        </a:graphic>
      </p:graphicFrame>
      <p:sp>
        <p:nvSpPr>
          <p:cNvPr id="5" name="正方形/長方形 4"/>
          <p:cNvSpPr/>
          <p:nvPr/>
        </p:nvSpPr>
        <p:spPr>
          <a:xfrm>
            <a:off x="118582" y="5276461"/>
            <a:ext cx="4572000" cy="220188"/>
          </a:xfrm>
          <a:prstGeom prst="rect">
            <a:avLst/>
          </a:prstGeom>
        </p:spPr>
        <p:txBody>
          <a:bodyPr>
            <a:spAutoFit/>
          </a:bodyPr>
          <a:lstStyle/>
          <a:p>
            <a:pPr fontAlgn="auto">
              <a:spcBef>
                <a:spcPts val="0"/>
              </a:spcBef>
              <a:spcAft>
                <a:spcPts val="0"/>
              </a:spcAft>
            </a:pPr>
            <a:r>
              <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児童発達支援管理責任者</a:t>
            </a: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専任</a:t>
            </a:r>
            <a:r>
              <a:rPr lang="zh-TW"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は報酬改定に伴い改定後の基本報酬に組込み</a:t>
            </a:r>
          </a:p>
        </p:txBody>
      </p:sp>
      <p:sp>
        <p:nvSpPr>
          <p:cNvPr id="6" name="下矢印 5"/>
          <p:cNvSpPr/>
          <p:nvPr/>
        </p:nvSpPr>
        <p:spPr>
          <a:xfrm>
            <a:off x="2189817" y="3715765"/>
            <a:ext cx="731158" cy="247203"/>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21" name="Picture 14" descr="幼稚園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2270" y="4224431"/>
            <a:ext cx="2025467" cy="1158568"/>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6" descr="女の子の乗った車椅子を押す人のイラスト">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0850" y="4354511"/>
            <a:ext cx="998538" cy="1118811"/>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18" descr="子供たちを見守る保育士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95446" y="4281756"/>
            <a:ext cx="1043917" cy="1043917"/>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スライド番号プレースホルダー 6"/>
          <p:cNvSpPr>
            <a:spLocks noGrp="1"/>
          </p:cNvSpPr>
          <p:nvPr>
            <p:ph type="sldNum" sz="quarter" idx="12"/>
          </p:nvPr>
        </p:nvSpPr>
        <p:spPr>
          <a:xfrm>
            <a:off x="7070908" y="6566293"/>
            <a:ext cx="2057400" cy="365125"/>
          </a:xfrm>
        </p:spPr>
        <p:txBody>
          <a:bodyPr/>
          <a:lstStyle/>
          <a:p>
            <a:pPr>
              <a:defRPr/>
            </a:pPr>
            <a:fld id="{804D6B79-3AEB-42FE-A736-A41F7AEA0445}" type="slidenum">
              <a:rPr lang="en-US" altLang="ja-JP" smtClean="0"/>
              <a:pPr>
                <a:defRPr/>
              </a:pPr>
              <a:t>73</a:t>
            </a:fld>
            <a:endParaRPr lang="en-US" altLang="ja-JP" dirty="0"/>
          </a:p>
        </p:txBody>
      </p:sp>
    </p:spTree>
    <p:extLst>
      <p:ext uri="{BB962C8B-B14F-4D97-AF65-F5344CB8AC3E}">
        <p14:creationId xmlns:p14="http://schemas.microsoft.com/office/powerpoint/2010/main" val="5389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会社のキャラクター（元気）">
            <a:hlinkClick r:id="rId2"/>
          </p:cNvPr>
          <p:cNvSpPr>
            <a:spLocks noChangeAspect="1" noChangeArrowheads="1"/>
          </p:cNvSpPr>
          <p:nvPr/>
        </p:nvSpPr>
        <p:spPr bwMode="auto">
          <a:xfrm>
            <a:off x="4423997" y="130419"/>
            <a:ext cx="281354" cy="28135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9" name="テキスト ボックス 48"/>
          <p:cNvSpPr txBox="1"/>
          <p:nvPr/>
        </p:nvSpPr>
        <p:spPr>
          <a:xfrm>
            <a:off x="69811" y="754160"/>
            <a:ext cx="8955607" cy="603820"/>
          </a:xfrm>
          <a:prstGeom prst="rect">
            <a:avLst/>
          </a:prstGeom>
          <a:noFill/>
          <a:ln w="19050">
            <a:solidFill>
              <a:srgbClr val="99CCFF"/>
            </a:solidFill>
          </a:ln>
        </p:spPr>
        <p:txBody>
          <a:bodyPr wrap="square" rtlCol="0">
            <a:spAutoFit/>
          </a:bodyPr>
          <a:lstStyle/>
          <a:p>
            <a:pPr marL="246191" indent="-246191" fontAlgn="auto">
              <a:spcBef>
                <a:spcPts val="0"/>
              </a:spcBef>
              <a:spcAft>
                <a:spcPts val="0"/>
              </a:spcAft>
              <a:tabLst>
                <a:tab pos="246191" algn="l"/>
              </a:tabLs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長期に入院する精神障害者等の地域移行を進めていくため、地域生活支援拠点等の整備を促進し、その機能の充実・強化を更に進めるとともに、生活の場であるグループホームを確保し、地域相談支援等の既存サービスや新たに創設された自立生活援助の活用により、関係機関・関係者による連携や、サービスを複合的に提供できる体制を強化する。</a:t>
            </a:r>
          </a:p>
        </p:txBody>
      </p:sp>
      <p:grpSp>
        <p:nvGrpSpPr>
          <p:cNvPr id="80" name="グループ化 79"/>
          <p:cNvGrpSpPr/>
          <p:nvPr/>
        </p:nvGrpSpPr>
        <p:grpSpPr>
          <a:xfrm>
            <a:off x="1315023" y="4773275"/>
            <a:ext cx="2326412" cy="1646826"/>
            <a:chOff x="2792760" y="1077191"/>
            <a:chExt cx="2520280" cy="1784062"/>
          </a:xfrm>
        </p:grpSpPr>
        <p:graphicFrame>
          <p:nvGraphicFramePr>
            <p:cNvPr id="82" name="図表 81"/>
            <p:cNvGraphicFramePr/>
            <p:nvPr>
              <p:extLst/>
            </p:nvPr>
          </p:nvGraphicFramePr>
          <p:xfrm>
            <a:off x="2792760" y="1170410"/>
            <a:ext cx="2520280" cy="168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3" name="Picture 18" descr="アパートのイラスト（建物）">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1103" y="1124744"/>
              <a:ext cx="969769" cy="883568"/>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Picture 20" descr="マンションのイラスト（建物）"/>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5156" y="1077191"/>
              <a:ext cx="857250" cy="857250"/>
            </a:xfrm>
            <a:prstGeom prst="rect">
              <a:avLst/>
            </a:prstGeom>
            <a:noFill/>
            <a:extLst>
              <a:ext uri="{909E8E84-426E-40dd-AFC4-6F175D3DCCD1}">
                <a14:hiddenFill xmlns="" xmlns:a14="http://schemas.microsoft.com/office/drawing/2010/main">
                  <a:solidFill>
                    <a:srgbClr val="FFFFFF"/>
                  </a:solidFill>
                </a14:hiddenFill>
              </a:ext>
            </a:extLst>
          </p:spPr>
        </p:pic>
        <p:pic>
          <p:nvPicPr>
            <p:cNvPr id="85" name="Picture 22" descr="雨戸が空いた家のイラスト">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67708" y="2252025"/>
              <a:ext cx="609228" cy="609228"/>
            </a:xfrm>
            <a:prstGeom prst="rect">
              <a:avLst/>
            </a:prstGeom>
            <a:noFill/>
            <a:extLst>
              <a:ext uri="{909E8E84-426E-40dd-AFC4-6F175D3DCCD1}">
                <a14:hiddenFill xmlns="" xmlns:a14="http://schemas.microsoft.com/office/drawing/2010/main">
                  <a:solidFill>
                    <a:srgbClr val="FFFFFF"/>
                  </a:solidFill>
                </a14:hiddenFill>
              </a:ext>
            </a:extLst>
          </p:spPr>
        </p:pic>
        <p:pic>
          <p:nvPicPr>
            <p:cNvPr id="88" name="Picture 24" descr="怒る女性のイラスト（段階3）">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69974" y="1413420"/>
              <a:ext cx="371870" cy="499826"/>
            </a:xfrm>
            <a:prstGeom prst="rect">
              <a:avLst/>
            </a:prstGeom>
            <a:noFill/>
            <a:extLst>
              <a:ext uri="{909E8E84-426E-40dd-AFC4-6F175D3DCCD1}">
                <a14:hiddenFill xmlns="" xmlns:a14="http://schemas.microsoft.com/office/drawing/2010/main">
                  <a:solidFill>
                    <a:srgbClr val="FFFFFF"/>
                  </a:solidFill>
                </a14:hiddenFill>
              </a:ext>
            </a:extLst>
          </p:spPr>
        </p:pic>
        <p:pic>
          <p:nvPicPr>
            <p:cNvPr id="89" name="Picture 26" descr="http://1.bp.blogspot.com/-J_kKMN0kKY4/WKFi_e4DKoI/AAAAAAABBro/Rzl-_v5dtqgiwVhP918MkEIR65pXoEZDQCLcB/s800/face_smile_man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55967" y="2420888"/>
              <a:ext cx="313993" cy="423092"/>
            </a:xfrm>
            <a:prstGeom prst="rect">
              <a:avLst/>
            </a:prstGeom>
            <a:noFill/>
            <a:extLst>
              <a:ext uri="{909E8E84-426E-40dd-AFC4-6F175D3DCCD1}">
                <a14:hiddenFill xmlns="" xmlns:a14="http://schemas.microsoft.com/office/drawing/2010/main">
                  <a:solidFill>
                    <a:srgbClr val="FFFFFF"/>
                  </a:solidFill>
                </a14:hiddenFill>
              </a:ext>
            </a:extLst>
          </p:spPr>
        </p:pic>
        <p:pic>
          <p:nvPicPr>
            <p:cNvPr id="97" name="Picture 28" descr="http://3.bp.blogspot.com/-X7fIR1St4Mg/VZ-Qixp_SbI/AAAAAAAAvNY/uCIXnzPDPow/s800/ojisan1_cry.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59305" y="1437162"/>
              <a:ext cx="432048" cy="497279"/>
            </a:xfrm>
            <a:prstGeom prst="rect">
              <a:avLst/>
            </a:prstGeom>
            <a:noFill/>
            <a:extLst>
              <a:ext uri="{909E8E84-426E-40dd-AFC4-6F175D3DCCD1}">
                <a14:hiddenFill xmlns="" xmlns:a14="http://schemas.microsoft.com/office/drawing/2010/main">
                  <a:solidFill>
                    <a:srgbClr val="FFFFFF"/>
                  </a:solidFill>
                </a14:hiddenFill>
              </a:ext>
            </a:extLst>
          </p:spPr>
        </p:pic>
        <p:pic>
          <p:nvPicPr>
            <p:cNvPr id="105" name="Picture 30" descr="通勤しているOL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72549" y="1413420"/>
              <a:ext cx="576064" cy="89082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9" name="正方形/長方形 78"/>
          <p:cNvSpPr/>
          <p:nvPr/>
        </p:nvSpPr>
        <p:spPr>
          <a:xfrm>
            <a:off x="322997" y="4293096"/>
            <a:ext cx="2919625" cy="539763"/>
          </a:xfrm>
          <a:prstGeom prst="rect">
            <a:avLst/>
          </a:prstGeom>
        </p:spPr>
        <p:txBody>
          <a:bodyPr wrap="square" lIns="0" rIns="0">
            <a:spAutoFit/>
          </a:bodyPr>
          <a:lstStyle/>
          <a:p>
            <a:pP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一定の期間にわたり、定期的な巡回訪問や随時の対応により、障害者の理解力、生活力等を補う観点から、適時のタイミングで適切な支援を行う。</a:t>
            </a:r>
          </a:p>
        </p:txBody>
      </p:sp>
      <p:grpSp>
        <p:nvGrpSpPr>
          <p:cNvPr id="112" name="グループ化 111"/>
          <p:cNvGrpSpPr/>
          <p:nvPr/>
        </p:nvGrpSpPr>
        <p:grpSpPr>
          <a:xfrm>
            <a:off x="1311389" y="2351797"/>
            <a:ext cx="867730" cy="811328"/>
            <a:chOff x="2056284" y="4108159"/>
            <a:chExt cx="952500" cy="890588"/>
          </a:xfrm>
        </p:grpSpPr>
        <p:pic>
          <p:nvPicPr>
            <p:cNvPr id="113" name="Picture 8" descr="家のイラスト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56284" y="4108159"/>
              <a:ext cx="952500" cy="890588"/>
            </a:xfrm>
            <a:prstGeom prst="rect">
              <a:avLst/>
            </a:prstGeom>
            <a:noFill/>
            <a:extLst>
              <a:ext uri="{909E8E84-426E-40dd-AFC4-6F175D3DCCD1}">
                <a14:hiddenFill xmlns="" xmlns:a14="http://schemas.microsoft.com/office/drawing/2010/main">
                  <a:solidFill>
                    <a:srgbClr val="FFFFFF"/>
                  </a:solidFill>
                </a14:hiddenFill>
              </a:ext>
            </a:extLst>
          </p:spPr>
        </p:pic>
        <p:pic>
          <p:nvPicPr>
            <p:cNvPr id="117" name="Picture 30" descr="社会福祉士のイラスト（男性）">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244437" y="4327973"/>
              <a:ext cx="605698" cy="64132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 name="正方形/長方形 6"/>
          <p:cNvSpPr/>
          <p:nvPr/>
        </p:nvSpPr>
        <p:spPr>
          <a:xfrm>
            <a:off x="317989" y="1833746"/>
            <a:ext cx="3048452" cy="717119"/>
          </a:xfrm>
          <a:prstGeom prst="rect">
            <a:avLst/>
          </a:prstGeom>
        </p:spPr>
        <p:txBody>
          <a:bodyPr wrap="square" lIns="0" rIns="0">
            <a:spAutoFit/>
          </a:bodyPr>
          <a:lstStyle/>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精神科病院等に１年以上入院していた精神障害者に対して、地域で生活するために必要な相談援助等を社会福祉士、精神保健福祉士又は</a:t>
            </a:r>
            <a:r>
              <a:rPr lang="ja-JP" altLang="en-US" sz="1015">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公認心理師等が</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実施することを評価。</a:t>
            </a:r>
          </a:p>
        </p:txBody>
      </p:sp>
      <p:pic>
        <p:nvPicPr>
          <p:cNvPr id="2050" name="Picture 2" descr="家の見学をしている家族のイラスト">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609820" y="2451464"/>
            <a:ext cx="1395847" cy="1110474"/>
          </a:xfrm>
          <a:prstGeom prst="rect">
            <a:avLst/>
          </a:prstGeom>
          <a:noFill/>
          <a:extLst>
            <a:ext uri="{909E8E84-426E-40dd-AFC4-6F175D3DCCD1}">
              <a14:hiddenFill xmlns="" xmlns:a14="http://schemas.microsoft.com/office/drawing/2010/main">
                <a:solidFill>
                  <a:srgbClr val="FFFFFF"/>
                </a:solidFill>
              </a14:hiddenFill>
            </a:ext>
          </a:extLst>
        </p:spPr>
      </p:pic>
      <p:sp>
        <p:nvSpPr>
          <p:cNvPr id="122" name="正方形/長方形 121"/>
          <p:cNvSpPr/>
          <p:nvPr/>
        </p:nvSpPr>
        <p:spPr>
          <a:xfrm>
            <a:off x="5834910" y="1877969"/>
            <a:ext cx="2991102" cy="560923"/>
          </a:xfrm>
          <a:prstGeom prst="rect">
            <a:avLst/>
          </a:prstGeom>
        </p:spPr>
        <p:txBody>
          <a:bodyPr wrap="square" lIns="0" rIns="0">
            <a:spAutoFit/>
          </a:bodyPr>
          <a:lstStyle/>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精神科病院等からの地域移行を促進するため、地域移行実績や専門職の配置、病院等との緊密な連携を評価した新たな基本報酬を設定。</a:t>
            </a:r>
          </a:p>
        </p:txBody>
      </p:sp>
      <p:sp>
        <p:nvSpPr>
          <p:cNvPr id="126" name="正方形/長方形 125"/>
          <p:cNvSpPr/>
          <p:nvPr/>
        </p:nvSpPr>
        <p:spPr>
          <a:xfrm>
            <a:off x="5967847" y="4326201"/>
            <a:ext cx="2919964" cy="717119"/>
          </a:xfrm>
          <a:prstGeom prst="rect">
            <a:avLst/>
          </a:prstGeom>
        </p:spPr>
        <p:txBody>
          <a:bodyPr wrap="square" lIns="0" rIns="0">
            <a:spAutoFit/>
          </a:bodyPr>
          <a:lstStyle/>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医療観察法対象者や刑務所出所者等の社会復帰を促すため、訓練系、就労系サービス事業所において、精神保健福祉士等の配置や、訪問により支援を実施していることを評価。</a:t>
            </a:r>
          </a:p>
        </p:txBody>
      </p:sp>
      <p:sp>
        <p:nvSpPr>
          <p:cNvPr id="53" name="テキスト ボックス 52"/>
          <p:cNvSpPr txBox="1"/>
          <p:nvPr/>
        </p:nvSpPr>
        <p:spPr>
          <a:xfrm>
            <a:off x="0" y="238491"/>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841830" fontAlgn="auto">
              <a:spcBef>
                <a:spcPts val="0"/>
              </a:spcBef>
              <a:spcAft>
                <a:spcPts val="0"/>
              </a:spcAft>
            </a:pP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精神障害者の地域移行の推進</a:t>
            </a:r>
            <a:endParaRPr lang="en-US"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4572000" y="1494430"/>
            <a:ext cx="4335546" cy="2464448"/>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2" name="正方形/長方形 71"/>
          <p:cNvSpPr/>
          <p:nvPr/>
        </p:nvSpPr>
        <p:spPr>
          <a:xfrm>
            <a:off x="251520" y="1494429"/>
            <a:ext cx="4335546" cy="2479992"/>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4" name="正方形/長方形 73"/>
          <p:cNvSpPr/>
          <p:nvPr/>
        </p:nvSpPr>
        <p:spPr>
          <a:xfrm>
            <a:off x="251520" y="3960751"/>
            <a:ext cx="4335546" cy="2479992"/>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5" name="正方形/長方形 74"/>
          <p:cNvSpPr/>
          <p:nvPr/>
        </p:nvSpPr>
        <p:spPr>
          <a:xfrm>
            <a:off x="4572000" y="3962625"/>
            <a:ext cx="4335546" cy="2478118"/>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 name="円/楕円 3"/>
          <p:cNvSpPr/>
          <p:nvPr/>
        </p:nvSpPr>
        <p:spPr>
          <a:xfrm>
            <a:off x="3217992" y="1926095"/>
            <a:ext cx="2708017" cy="4098716"/>
          </a:xfrm>
          <a:prstGeom prst="ellipse">
            <a:avLst/>
          </a:prstGeom>
          <a:solidFill>
            <a:schemeClr val="bg1"/>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6" name="正方形/長方形 55"/>
          <p:cNvSpPr/>
          <p:nvPr/>
        </p:nvSpPr>
        <p:spPr>
          <a:xfrm>
            <a:off x="3628055" y="4870271"/>
            <a:ext cx="1971351" cy="731611"/>
          </a:xfrm>
          <a:prstGeom prst="rect">
            <a:avLst/>
          </a:prstGeom>
          <a:noFill/>
        </p:spPr>
        <p:txBody>
          <a:bodyPr wrap="square" lIns="0" rIns="0">
            <a:spAutoFit/>
          </a:bodyPr>
          <a:lstStyle/>
          <a:p>
            <a:pPr fontAlgn="auto">
              <a:spcBef>
                <a:spcPts val="0"/>
              </a:spcBef>
              <a:spcAft>
                <a:spcPts val="0"/>
              </a:spcAft>
            </a:pP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相談の機能、緊急時の受け入れ・対応の機能、体験の機会・場の機能、専門的人材の確保・養成の機能、地域の体制づくりの機能について、新たに加算等により評価。</a:t>
            </a:r>
          </a:p>
        </p:txBody>
      </p:sp>
      <p:sp>
        <p:nvSpPr>
          <p:cNvPr id="86" name="テキスト ボックス 85"/>
          <p:cNvSpPr txBox="1"/>
          <p:nvPr/>
        </p:nvSpPr>
        <p:spPr>
          <a:xfrm>
            <a:off x="263037" y="3965011"/>
            <a:ext cx="2954954" cy="29117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自立生活援助</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による訪問支援</a:t>
            </a:r>
            <a:r>
              <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再掲</a:t>
            </a:r>
            <a:r>
              <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正方形/長方形 86"/>
          <p:cNvSpPr/>
          <p:nvPr/>
        </p:nvSpPr>
        <p:spPr>
          <a:xfrm>
            <a:off x="251519" y="1503489"/>
            <a:ext cx="3679351" cy="29117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における精神障害者の支援の評価</a:t>
            </a:r>
          </a:p>
        </p:txBody>
      </p:sp>
      <p:sp>
        <p:nvSpPr>
          <p:cNvPr id="5" name="正方形/長方形 4"/>
          <p:cNvSpPr/>
          <p:nvPr/>
        </p:nvSpPr>
        <p:spPr>
          <a:xfrm>
            <a:off x="5471489" y="1520780"/>
            <a:ext cx="3436057" cy="29117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地域移行支援</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における地域移行実績等の評価</a:t>
            </a:r>
            <a:endPar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 name="グループ化 10"/>
          <p:cNvGrpSpPr/>
          <p:nvPr/>
        </p:nvGrpSpPr>
        <p:grpSpPr>
          <a:xfrm>
            <a:off x="6731154" y="4993481"/>
            <a:ext cx="1031355" cy="1094276"/>
            <a:chOff x="7292083" y="4626899"/>
            <a:chExt cx="1117301" cy="1185466"/>
          </a:xfrm>
        </p:grpSpPr>
        <p:pic>
          <p:nvPicPr>
            <p:cNvPr id="92" name="Picture 6" descr="会社のキャラクター（元気）">
              <a:hlinkClick r:id="rId2"/>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292083" y="4626899"/>
              <a:ext cx="1117301" cy="1185466"/>
            </a:xfrm>
            <a:prstGeom prst="rect">
              <a:avLst/>
            </a:prstGeom>
            <a:noFill/>
            <a:extLst>
              <a:ext uri="{909E8E84-426E-40dd-AFC4-6F175D3DCCD1}">
                <a14:hiddenFill xmlns="" xmlns:a14="http://schemas.microsoft.com/office/drawing/2010/main">
                  <a:solidFill>
                    <a:srgbClr val="FFFFFF"/>
                  </a:solidFill>
                </a14:hiddenFill>
              </a:ext>
            </a:extLst>
          </p:spPr>
        </p:pic>
        <p:pic>
          <p:nvPicPr>
            <p:cNvPr id="93" name="Picture 2" descr="就活生のイラスト（男性）">
              <a:hlinkClick r:id="rId26"/>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367243" y="5054657"/>
              <a:ext cx="394069" cy="750607"/>
            </a:xfrm>
            <a:prstGeom prst="rect">
              <a:avLst/>
            </a:prstGeom>
            <a:noFill/>
            <a:extLst>
              <a:ext uri="{909E8E84-426E-40dd-AFC4-6F175D3DCCD1}">
                <a14:hiddenFill xmlns="" xmlns:a14="http://schemas.microsoft.com/office/drawing/2010/main">
                  <a:solidFill>
                    <a:srgbClr val="FFFFFF"/>
                  </a:solidFill>
                </a14:hiddenFill>
              </a:ext>
            </a:extLst>
          </p:spPr>
        </p:pic>
        <p:pic>
          <p:nvPicPr>
            <p:cNvPr id="94" name="Picture 12" descr="スーツを着たおばさんのイラスト">
              <a:hlinkClick r:id="rId28"/>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905329" y="4943632"/>
              <a:ext cx="504055" cy="86163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95" name="正方形/長方形 94"/>
          <p:cNvSpPr/>
          <p:nvPr/>
        </p:nvSpPr>
        <p:spPr>
          <a:xfrm>
            <a:off x="6034317" y="3975453"/>
            <a:ext cx="2873229" cy="29117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医療観察法対象者の受入れ促進</a:t>
            </a:r>
            <a:endPar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テキスト ボックス 97"/>
          <p:cNvSpPr txBox="1"/>
          <p:nvPr/>
        </p:nvSpPr>
        <p:spPr>
          <a:xfrm>
            <a:off x="3366441" y="2099622"/>
            <a:ext cx="2437392" cy="603563"/>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地域生活支援拠点等</a:t>
            </a:r>
            <a:r>
              <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再掲</a:t>
            </a:r>
            <a:r>
              <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ct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による地域全体で支える</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提供体制の構築</a:t>
            </a:r>
          </a:p>
        </p:txBody>
      </p:sp>
      <p:sp>
        <p:nvSpPr>
          <p:cNvPr id="6" name="正方形/長方形 5"/>
          <p:cNvSpPr/>
          <p:nvPr/>
        </p:nvSpPr>
        <p:spPr>
          <a:xfrm>
            <a:off x="251520" y="3111932"/>
            <a:ext cx="3225902" cy="390620"/>
          </a:xfrm>
          <a:prstGeom prst="rect">
            <a:avLst/>
          </a:prstGeom>
        </p:spPr>
        <p:txBody>
          <a:bodyPr wrap="square" rIns="0">
            <a:spAutoFit/>
          </a:bodyPr>
          <a:lstStyle/>
          <a:p>
            <a:pP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精神障害者地域移行特別加算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（退院から１年以内）</a:t>
            </a:r>
          </a:p>
        </p:txBody>
      </p:sp>
      <p:sp>
        <p:nvSpPr>
          <p:cNvPr id="63" name="正方形/長方形 62"/>
          <p:cNvSpPr/>
          <p:nvPr/>
        </p:nvSpPr>
        <p:spPr>
          <a:xfrm>
            <a:off x="5834911" y="3643684"/>
            <a:ext cx="3072635" cy="241476"/>
          </a:xfrm>
          <a:prstGeom prst="rect">
            <a:avLst/>
          </a:prstGeom>
        </p:spPr>
        <p:txBody>
          <a:bodyPr wrap="square" rIns="0">
            <a:spAutoFit/>
          </a:bodyPr>
          <a:lstStyle/>
          <a:p>
            <a:pP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（新）地域移行支援サービス費（</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3,044</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p:txBody>
      </p:sp>
      <p:sp>
        <p:nvSpPr>
          <p:cNvPr id="73" name="正方形/長方形 72"/>
          <p:cNvSpPr/>
          <p:nvPr/>
        </p:nvSpPr>
        <p:spPr>
          <a:xfrm>
            <a:off x="5935519" y="6178615"/>
            <a:ext cx="2972027" cy="241476"/>
          </a:xfrm>
          <a:prstGeom prst="rect">
            <a:avLst/>
          </a:prstGeom>
        </p:spPr>
        <p:txBody>
          <a:bodyPr wrap="square">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社会生活支援特別加算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480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p:txBody>
      </p:sp>
      <p:sp>
        <p:nvSpPr>
          <p:cNvPr id="10" name="正方形/長方形 9"/>
          <p:cNvSpPr/>
          <p:nvPr/>
        </p:nvSpPr>
        <p:spPr>
          <a:xfrm>
            <a:off x="314505" y="5622475"/>
            <a:ext cx="1598739" cy="788357"/>
          </a:xfrm>
          <a:prstGeom prst="rect">
            <a:avLst/>
          </a:prstGeom>
        </p:spPr>
        <p:txBody>
          <a:bodyPr wrap="square">
            <a:spAutoFit/>
          </a:bodyPr>
          <a:lstStyle/>
          <a:p>
            <a:pPr fontAlgn="auto">
              <a:spcBef>
                <a:spcPts val="0"/>
              </a:spcBef>
              <a:spcAft>
                <a:spcPts val="0"/>
              </a:spcAft>
            </a:pP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自立生活援助サービス費</a:t>
            </a:r>
            <a:r>
              <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fontAlgn="auto">
              <a:spcBef>
                <a:spcPts val="0"/>
              </a:spcBef>
              <a:spcAft>
                <a:spcPts val="0"/>
              </a:spcAft>
            </a:pPr>
            <a:r>
              <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利用者数を地域生活支援員の</a:t>
            </a: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人数で除した数が</a:t>
            </a:r>
            <a:endParaRPr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未満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1,547</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1,083</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p:txBody>
      </p:sp>
      <p:sp>
        <p:nvSpPr>
          <p:cNvPr id="77" name="正方形/長方形 76"/>
          <p:cNvSpPr/>
          <p:nvPr/>
        </p:nvSpPr>
        <p:spPr>
          <a:xfrm>
            <a:off x="317989" y="3428062"/>
            <a:ext cx="2966471" cy="539763"/>
          </a:xfrm>
          <a:prstGeom prst="rect">
            <a:avLst/>
          </a:prstGeom>
        </p:spPr>
        <p:txBody>
          <a:bodyPr wrap="square">
            <a:spAutoFit/>
          </a:bodyPr>
          <a:lstStyle/>
          <a:p>
            <a:pPr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加えて、日中サービス支援型共同生活援助</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（再掲）において、重度・高齢の精神障害者に</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対する支援を実施。</a:t>
            </a:r>
          </a:p>
        </p:txBody>
      </p:sp>
      <p:sp>
        <p:nvSpPr>
          <p:cNvPr id="8" name="円/楕円 7"/>
          <p:cNvSpPr/>
          <p:nvPr/>
        </p:nvSpPr>
        <p:spPr>
          <a:xfrm>
            <a:off x="3665821" y="2989579"/>
            <a:ext cx="1703806" cy="1703806"/>
          </a:xfrm>
          <a:prstGeom prst="ellipse">
            <a:avLst/>
          </a:prstGeom>
          <a:solidFill>
            <a:srgbClr val="E7FF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nvGrpSpPr>
          <p:cNvPr id="9" name="グループ化 8"/>
          <p:cNvGrpSpPr/>
          <p:nvPr/>
        </p:nvGrpSpPr>
        <p:grpSpPr>
          <a:xfrm>
            <a:off x="3280645" y="2697843"/>
            <a:ext cx="2803935" cy="2235303"/>
            <a:chOff x="3554033" y="2636912"/>
            <a:chExt cx="3037597" cy="2421579"/>
          </a:xfrm>
        </p:grpSpPr>
        <p:pic>
          <p:nvPicPr>
            <p:cNvPr id="58" name="Picture 64" descr="介護施設のイラスト">
              <a:hlinkClick r:id="rId30"/>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233823" y="2805733"/>
              <a:ext cx="693623" cy="556440"/>
            </a:xfrm>
            <a:prstGeom prst="rect">
              <a:avLst/>
            </a:prstGeom>
            <a:noFill/>
            <a:extLst/>
          </p:spPr>
        </p:pic>
        <p:pic>
          <p:nvPicPr>
            <p:cNvPr id="59" name="Picture 8" descr="家のイラスト3">
              <a:hlinkClick r:id="rId19"/>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219383" y="4114964"/>
              <a:ext cx="717352" cy="670724"/>
            </a:xfrm>
            <a:prstGeom prst="rect">
              <a:avLst/>
            </a:prstGeom>
            <a:noFill/>
            <a:extLst/>
          </p:spPr>
        </p:pic>
        <p:pic>
          <p:nvPicPr>
            <p:cNvPr id="60" name="Picture 62" descr="相談窓口のイラスト"/>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034496" y="2820537"/>
              <a:ext cx="516303" cy="516303"/>
            </a:xfrm>
            <a:prstGeom prst="rect">
              <a:avLst/>
            </a:prstGeom>
            <a:noFill/>
            <a:extLst/>
          </p:spPr>
        </p:pic>
        <p:pic>
          <p:nvPicPr>
            <p:cNvPr id="61" name="Picture 66" descr="会議のイラスト（男女）"/>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501542" y="3481148"/>
              <a:ext cx="777832" cy="777832"/>
            </a:xfrm>
            <a:prstGeom prst="rect">
              <a:avLst/>
            </a:prstGeom>
            <a:noFill/>
            <a:extLst/>
          </p:spPr>
        </p:pic>
        <p:pic>
          <p:nvPicPr>
            <p:cNvPr id="62" name="Picture 70" descr="家のイラスト8">
              <a:hlinkClick r:id="rId35"/>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839215" y="3980234"/>
              <a:ext cx="662328" cy="697188"/>
            </a:xfrm>
            <a:prstGeom prst="rect">
              <a:avLst/>
            </a:prstGeom>
            <a:noFill/>
            <a:extLst/>
          </p:spPr>
        </p:pic>
        <p:sp>
          <p:nvSpPr>
            <p:cNvPr id="64" name="テキスト ボックス 63"/>
            <p:cNvSpPr txBox="1"/>
            <p:nvPr/>
          </p:nvSpPr>
          <p:spPr>
            <a:xfrm>
              <a:off x="3839214" y="2674804"/>
              <a:ext cx="838459" cy="253890"/>
            </a:xfrm>
            <a:prstGeom prst="rect">
              <a:avLst/>
            </a:prstGeom>
            <a:noFill/>
          </p:spPr>
          <p:txBody>
            <a:bodyPr wrap="square" rtlCol="0">
              <a:spAutoFit/>
            </a:bodyPr>
            <a:lstStyle/>
            <a:p>
              <a:pPr algn="ctr" fontAlgn="auto">
                <a:spcBef>
                  <a:spcPts val="0"/>
                </a:spcBef>
                <a:spcAft>
                  <a:spcPts val="0"/>
                </a:spcAft>
              </a:pPr>
              <a:r>
                <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4938505" y="2636912"/>
              <a:ext cx="1204965" cy="253890"/>
            </a:xfrm>
            <a:prstGeom prst="rect">
              <a:avLst/>
            </a:prstGeom>
            <a:noFill/>
          </p:spPr>
          <p:txBody>
            <a:bodyPr wrap="square" rtlCol="0">
              <a:spAutoFit/>
            </a:bodyPr>
            <a:lstStyle/>
            <a:p>
              <a:pPr algn="ctr" fontAlgn="auto">
                <a:spcBef>
                  <a:spcPts val="0"/>
                </a:spcBef>
                <a:spcAft>
                  <a:spcPts val="0"/>
                </a:spcAft>
              </a:pPr>
              <a:r>
                <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体験の機会</a:t>
              </a:r>
              <a:r>
                <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65"/>
            <p:cNvSpPr txBox="1"/>
            <p:nvPr/>
          </p:nvSpPr>
          <p:spPr>
            <a:xfrm>
              <a:off x="5386665" y="3339741"/>
              <a:ext cx="1204965" cy="346067"/>
            </a:xfrm>
            <a:prstGeom prst="rect">
              <a:avLst/>
            </a:prstGeom>
            <a:noFill/>
          </p:spPr>
          <p:txBody>
            <a:bodyPr wrap="square" rtlCol="0">
              <a:spAutoFit/>
            </a:bodyPr>
            <a:lstStyle/>
            <a:p>
              <a:pPr algn="ctr" fontAlgn="auto">
                <a:spcBef>
                  <a:spcPts val="0"/>
                </a:spcBef>
                <a:spcAft>
                  <a:spcPts val="0"/>
                </a:spcAft>
              </a:pP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日中活動系</a:t>
              </a:r>
              <a:endPar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a:t>
              </a:r>
            </a:p>
          </p:txBody>
        </p:sp>
        <p:sp>
          <p:nvSpPr>
            <p:cNvPr id="67" name="テキスト ボックス 66"/>
            <p:cNvSpPr txBox="1"/>
            <p:nvPr/>
          </p:nvSpPr>
          <p:spPr>
            <a:xfrm>
              <a:off x="3695198" y="3853354"/>
              <a:ext cx="969769" cy="253890"/>
            </a:xfrm>
            <a:prstGeom prst="rect">
              <a:avLst/>
            </a:prstGeom>
            <a:noFill/>
          </p:spPr>
          <p:txBody>
            <a:bodyPr wrap="square" rtlCol="0">
              <a:spAutoFit/>
            </a:bodyPr>
            <a:lstStyle/>
            <a:p>
              <a:pPr algn="ctr" fontAlgn="auto">
                <a:spcBef>
                  <a:spcPts val="0"/>
                </a:spcBef>
                <a:spcAft>
                  <a:spcPts val="0"/>
                </a:spcAft>
              </a:pPr>
              <a:r>
                <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専門性</a:t>
              </a:r>
              <a:r>
                <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テキスト ボックス 67"/>
            <p:cNvSpPr txBox="1"/>
            <p:nvPr/>
          </p:nvSpPr>
          <p:spPr>
            <a:xfrm>
              <a:off x="3554033" y="4589403"/>
              <a:ext cx="1398968" cy="469088"/>
            </a:xfrm>
            <a:prstGeom prst="rect">
              <a:avLst/>
            </a:prstGeom>
            <a:noFill/>
          </p:spPr>
          <p:txBody>
            <a:bodyPr wrap="square" rtlCol="0">
              <a:spAutoFit/>
            </a:bodyPr>
            <a:lstStyle/>
            <a:p>
              <a:pPr algn="ctr" fontAlgn="auto">
                <a:spcBef>
                  <a:spcPts val="0"/>
                </a:spcBef>
                <a:spcAft>
                  <a:spcPts val="0"/>
                </a:spcAft>
              </a:pP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障害者支援施設</a:t>
              </a:r>
              <a:endPar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基幹相談支援センター</a:t>
              </a:r>
            </a:p>
          </p:txBody>
        </p:sp>
        <p:sp>
          <p:nvSpPr>
            <p:cNvPr id="69" name="テキスト ボックス 68"/>
            <p:cNvSpPr txBox="1"/>
            <p:nvPr/>
          </p:nvSpPr>
          <p:spPr>
            <a:xfrm>
              <a:off x="4991342" y="3970947"/>
              <a:ext cx="1473826" cy="253890"/>
            </a:xfrm>
            <a:prstGeom prst="rect">
              <a:avLst/>
            </a:prstGeom>
            <a:noFill/>
          </p:spPr>
          <p:txBody>
            <a:bodyPr wrap="square" rtlCol="0">
              <a:spAutoFit/>
            </a:bodyPr>
            <a:lstStyle/>
            <a:p>
              <a:pPr algn="ctr" fontAlgn="auto">
                <a:spcBef>
                  <a:spcPts val="0"/>
                </a:spcBef>
                <a:spcAft>
                  <a:spcPts val="0"/>
                </a:spcAft>
              </a:pPr>
              <a:r>
                <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緊急時受入れ</a:t>
              </a:r>
              <a:r>
                <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テキスト ボックス 69"/>
            <p:cNvSpPr txBox="1"/>
            <p:nvPr/>
          </p:nvSpPr>
          <p:spPr>
            <a:xfrm>
              <a:off x="4938505" y="4691029"/>
              <a:ext cx="1204965" cy="223048"/>
            </a:xfrm>
            <a:prstGeom prst="rect">
              <a:avLst/>
            </a:prstGeom>
            <a:noFill/>
          </p:spPr>
          <p:txBody>
            <a:bodyPr wrap="square" rtlCol="0">
              <a:spAutoFit/>
            </a:bodyPr>
            <a:lstStyle/>
            <a:p>
              <a:pPr algn="ctr" fontAlgn="auto">
                <a:spcBef>
                  <a:spcPts val="0"/>
                </a:spcBef>
                <a:spcAft>
                  <a:spcPts val="0"/>
                </a:spcAft>
              </a:pP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短期入所</a:t>
              </a:r>
            </a:p>
          </p:txBody>
        </p:sp>
        <p:sp>
          <p:nvSpPr>
            <p:cNvPr id="71" name="テキスト ボックス 70"/>
            <p:cNvSpPr txBox="1"/>
            <p:nvPr/>
          </p:nvSpPr>
          <p:spPr>
            <a:xfrm>
              <a:off x="4151809" y="3322876"/>
              <a:ext cx="1487605" cy="253890"/>
            </a:xfrm>
            <a:prstGeom prst="rect">
              <a:avLst/>
            </a:prstGeom>
            <a:noFill/>
          </p:spPr>
          <p:txBody>
            <a:bodyPr wrap="square" rtlCol="0">
              <a:spAutoFit/>
            </a:bodyPr>
            <a:lstStyle/>
            <a:p>
              <a:pPr algn="ctr" fontAlgn="auto">
                <a:spcBef>
                  <a:spcPts val="0"/>
                </a:spcBef>
                <a:spcAft>
                  <a:spcPts val="0"/>
                </a:spcAft>
              </a:pPr>
              <a:r>
                <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地域の体制づくり</a:t>
              </a:r>
              <a:r>
                <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2" name="スライド番号プレースホルダー 11"/>
          <p:cNvSpPr>
            <a:spLocks noGrp="1"/>
          </p:cNvSpPr>
          <p:nvPr>
            <p:ph type="sldNum" sz="quarter" idx="12"/>
          </p:nvPr>
        </p:nvSpPr>
        <p:spPr>
          <a:xfrm>
            <a:off x="6982410" y="6525345"/>
            <a:ext cx="2057400" cy="365125"/>
          </a:xfrm>
        </p:spPr>
        <p:txBody>
          <a:bodyPr/>
          <a:lstStyle/>
          <a:p>
            <a:pPr>
              <a:defRPr/>
            </a:pPr>
            <a:fld id="{431CAECD-5926-4741-A906-A08E04809A27}" type="slidenum">
              <a:rPr lang="en-US" altLang="ja-JP" smtClean="0"/>
              <a:pPr>
                <a:defRPr/>
              </a:pPr>
              <a:t>74</a:t>
            </a:fld>
            <a:endParaRPr lang="en-US" altLang="ja-JP" dirty="0"/>
          </a:p>
        </p:txBody>
      </p:sp>
    </p:spTree>
    <p:extLst>
      <p:ext uri="{BB962C8B-B14F-4D97-AF65-F5344CB8AC3E}">
        <p14:creationId xmlns:p14="http://schemas.microsoft.com/office/powerpoint/2010/main" val="4065414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63769"/>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fontAlgn="auto">
              <a:spcBef>
                <a:spcPts val="0"/>
              </a:spcBef>
              <a:spcAft>
                <a:spcPts val="0"/>
              </a:spcAft>
            </a:pP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就労系サービスにおける賃金・工賃・職場定着の向上</a:t>
            </a:r>
            <a:endParaRPr lang="en-US"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9811" y="753089"/>
            <a:ext cx="8955607" cy="490006"/>
          </a:xfrm>
          <a:prstGeom prst="rect">
            <a:avLst/>
          </a:prstGeom>
          <a:noFill/>
          <a:ln>
            <a:solidFill>
              <a:schemeClr val="accent1"/>
            </a:solidFill>
          </a:ln>
        </p:spPr>
        <p:txBody>
          <a:bodyPr wrap="square" rtlCol="0">
            <a:spAutoFit/>
          </a:bodyPr>
          <a:lstStyle/>
          <a:p>
            <a:pPr marL="246191" indent="-246191"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者がその適性に応じて能力を十分に発揮し、地域で自立した生活を実現することができるよう、一般就労への定着実績や工賃実績等に応じた報酬体系とし、工賃・賃金向上や一般就労への移行を更に促進させる。</a:t>
            </a:r>
          </a:p>
        </p:txBody>
      </p:sp>
      <p:sp>
        <p:nvSpPr>
          <p:cNvPr id="8" name="正方形/長方形 7"/>
          <p:cNvSpPr/>
          <p:nvPr/>
        </p:nvSpPr>
        <p:spPr>
          <a:xfrm>
            <a:off x="116440" y="1614505"/>
            <a:ext cx="3259120" cy="487206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marL="164127" indent="-164127" fontAlgn="auto">
              <a:spcBef>
                <a:spcPts val="0"/>
              </a:spcBef>
              <a:spcAft>
                <a:spcPts val="0"/>
              </a:spcAft>
              <a:tabLst>
                <a:tab pos="580307" algn="l"/>
              </a:tabLs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基本報酬</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については、</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定員規模別の設定に加え、</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就職後６か月以上定着した</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割合に応じた</a:t>
            </a:r>
            <a:r>
              <a:rPr lang="ja-JP"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報酬設定</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とする。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0"/>
              </a:spcAft>
              <a:tabLst>
                <a:tab pos="580307" algn="l"/>
              </a:tabLs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0"/>
              </a:spcAft>
              <a:tabLst>
                <a:tab pos="580307" algn="l"/>
              </a:tabLs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定着率が高いほど、利用者の地域生活の継続に資することや、支援コストがかかると考えられるため高い報酬設定とし、メリハリをつける。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0"/>
              </a:spcAft>
              <a:tabLst>
                <a:tab pos="580307" algn="l"/>
              </a:tabLs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0"/>
              </a:spcAft>
              <a:tabLst>
                <a:tab pos="580307" algn="l"/>
              </a:tabLst>
            </a:pP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このほか、福祉専門職員に</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0"/>
              </a:spcAft>
              <a:tabLst>
                <a:tab pos="580307" algn="l"/>
              </a:tabLst>
            </a:pP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作業療法士の追加等の改定を</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fontAlgn="auto">
              <a:spcBef>
                <a:spcPts val="0"/>
              </a:spcBef>
              <a:spcAft>
                <a:spcPts val="0"/>
              </a:spcAft>
              <a:tabLst>
                <a:tab pos="580307" algn="l"/>
              </a:tabLst>
            </a:pP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実施。</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31185" indent="-331185" fontAlgn="auto">
              <a:spcBef>
                <a:spcPts val="0"/>
              </a:spcBef>
              <a:spcAft>
                <a:spcPts val="0"/>
              </a:spcAft>
            </a:pP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4061409426"/>
              </p:ext>
            </p:extLst>
          </p:nvPr>
        </p:nvGraphicFramePr>
        <p:xfrm>
          <a:off x="251520" y="4432255"/>
          <a:ext cx="3057571" cy="1921374"/>
        </p:xfrm>
        <a:graphic>
          <a:graphicData uri="http://schemas.openxmlformats.org/drawingml/2006/table">
            <a:tbl>
              <a:tblPr firstRow="1" bandRow="1">
                <a:tableStyleId>{5940675A-B579-460E-94D1-54222C63F5DA}</a:tableStyleId>
              </a:tblPr>
              <a:tblGrid>
                <a:gridCol w="736082">
                  <a:extLst>
                    <a:ext uri="{9D8B030D-6E8A-4147-A177-3AD203B41FA5}">
                      <a16:colId xmlns:a16="http://schemas.microsoft.com/office/drawing/2014/main" val="20000"/>
                    </a:ext>
                  </a:extLst>
                </a:gridCol>
                <a:gridCol w="1506137">
                  <a:extLst>
                    <a:ext uri="{9D8B030D-6E8A-4147-A177-3AD203B41FA5}">
                      <a16:colId xmlns:a16="http://schemas.microsoft.com/office/drawing/2014/main" val="20001"/>
                    </a:ext>
                  </a:extLst>
                </a:gridCol>
                <a:gridCol w="815352">
                  <a:extLst>
                    <a:ext uri="{9D8B030D-6E8A-4147-A177-3AD203B41FA5}">
                      <a16:colId xmlns:a16="http://schemas.microsoft.com/office/drawing/2014/main" val="20002"/>
                    </a:ext>
                  </a:extLst>
                </a:gridCol>
              </a:tblGrid>
              <a:tr h="213486">
                <a:tc>
                  <a:txBody>
                    <a:bodyPr/>
                    <a:lstStyle/>
                    <a:p>
                      <a:pPr algn="ctr">
                        <a:lnSpc>
                          <a:spcPts val="6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改定前</a:t>
                      </a:r>
                    </a:p>
                  </a:txBody>
                  <a:tcPr marT="66462" marB="0" anchor="ctr">
                    <a:solidFill>
                      <a:srgbClr val="FFFF99"/>
                    </a:solidFill>
                  </a:tcPr>
                </a:tc>
                <a:tc gridSpan="2">
                  <a:txBody>
                    <a:bodyPr/>
                    <a:lstStyle/>
                    <a:p>
                      <a:pPr algn="ctr">
                        <a:lnSpc>
                          <a:spcPts val="6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改定後</a:t>
                      </a:r>
                    </a:p>
                  </a:txBody>
                  <a:tcPr marT="66462" marB="0" anchor="ctr">
                    <a:solidFill>
                      <a:srgbClr val="FFFF99"/>
                    </a:solidFill>
                  </a:tcPr>
                </a:tc>
                <a:tc hMerge="1">
                  <a:txBody>
                    <a:bodyPr/>
                    <a:lstStyle/>
                    <a:p>
                      <a:pPr algn="ctr"/>
                      <a:endParaRPr kumimoji="1" lang="ja-JP" altLang="en-US" sz="1400" dirty="0"/>
                    </a:p>
                  </a:txBody>
                  <a:tcPr/>
                </a:tc>
                <a:extLst>
                  <a:ext uri="{0D108BD9-81ED-4DB2-BD59-A6C34878D82A}">
                    <a16:rowId xmlns:a16="http://schemas.microsoft.com/office/drawing/2014/main" val="10000"/>
                  </a:ext>
                </a:extLst>
              </a:tr>
              <a:tr h="213486">
                <a:tc>
                  <a:txBody>
                    <a:bodyPr/>
                    <a:lstStyle/>
                    <a:p>
                      <a:pPr algn="ctr">
                        <a:lnSpc>
                          <a:spcPts val="6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基本報酬</a:t>
                      </a:r>
                    </a:p>
                  </a:txBody>
                  <a:tcPr marT="66462" marB="0" anchor="ctr">
                    <a:solidFill>
                      <a:srgbClr val="FFFF99"/>
                    </a:solidFill>
                  </a:tcPr>
                </a:tc>
                <a:tc>
                  <a:txBody>
                    <a:bodyPr/>
                    <a:lstStyle/>
                    <a:p>
                      <a:pPr algn="ctr">
                        <a:lnSpc>
                          <a:spcPts val="6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就職後６月以上定着率</a:t>
                      </a:r>
                    </a:p>
                  </a:txBody>
                  <a:tcPr marT="66462" marB="0" anchor="ctr">
                    <a:solidFill>
                      <a:srgbClr val="FFFF99"/>
                    </a:solidFill>
                  </a:tcPr>
                </a:tc>
                <a:tc>
                  <a:txBody>
                    <a:bodyPr/>
                    <a:lstStyle/>
                    <a:p>
                      <a:pPr algn="ctr">
                        <a:lnSpc>
                          <a:spcPts val="6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基本報酬</a:t>
                      </a:r>
                    </a:p>
                  </a:txBody>
                  <a:tcPr marT="66462" marB="0" anchor="ctr">
                    <a:solidFill>
                      <a:srgbClr val="FFFF99"/>
                    </a:solidFill>
                  </a:tcPr>
                </a:tc>
                <a:extLst>
                  <a:ext uri="{0D108BD9-81ED-4DB2-BD59-A6C34878D82A}">
                    <a16:rowId xmlns:a16="http://schemas.microsoft.com/office/drawing/2014/main" val="10001"/>
                  </a:ext>
                </a:extLst>
              </a:tr>
              <a:tr h="213486">
                <a:tc rowSpan="7">
                  <a:txBody>
                    <a:bodyPr/>
                    <a:lstStyle/>
                    <a:p>
                      <a:pPr algn="ctr">
                        <a:lnSpc>
                          <a:spcPts val="600"/>
                        </a:lnSpc>
                      </a:pP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804</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T="66462" marB="0" anchor="ctr"/>
                </a:tc>
                <a:tc>
                  <a:txBody>
                    <a:bodyPr/>
                    <a:lstStyle/>
                    <a:p>
                      <a:pPr algn="ctr">
                        <a:lnSpc>
                          <a:spcPts val="6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５割以上</a:t>
                      </a:r>
                    </a:p>
                  </a:txBody>
                  <a:tcPr marT="66462" marB="0" anchor="ctr"/>
                </a:tc>
                <a:tc>
                  <a:txBody>
                    <a:bodyPr/>
                    <a:lstStyle/>
                    <a:p>
                      <a:pPr algn="ctr">
                        <a:lnSpc>
                          <a:spcPts val="600"/>
                        </a:lnSpc>
                      </a:pP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1,089</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T="66462" marB="0" anchor="ctr"/>
                </a:tc>
                <a:extLst>
                  <a:ext uri="{0D108BD9-81ED-4DB2-BD59-A6C34878D82A}">
                    <a16:rowId xmlns:a16="http://schemas.microsoft.com/office/drawing/2014/main" val="10002"/>
                  </a:ext>
                </a:extLst>
              </a:tr>
              <a:tr h="213486">
                <a:tc vMerge="1">
                  <a:txBody>
                    <a:bodyPr/>
                    <a:lstStyle/>
                    <a:p>
                      <a:endParaRPr kumimoji="1" lang="ja-JP" altLang="en-US" sz="1400" dirty="0"/>
                    </a:p>
                  </a:txBody>
                  <a:tcPr/>
                </a:tc>
                <a:tc>
                  <a:txBody>
                    <a:bodyPr/>
                    <a:lstStyle/>
                    <a:p>
                      <a:pPr algn="ctr">
                        <a:lnSpc>
                          <a:spcPts val="6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４割以上５割未満</a:t>
                      </a:r>
                    </a:p>
                  </a:txBody>
                  <a:tcPr marT="66462" marB="0" anchor="ctr"/>
                </a:tc>
                <a:tc>
                  <a:txBody>
                    <a:bodyPr/>
                    <a:lstStyle/>
                    <a:p>
                      <a:pPr algn="ctr">
                        <a:lnSpc>
                          <a:spcPts val="600"/>
                        </a:lnSpc>
                      </a:pP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935</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T="66462" marB="0" anchor="ctr"/>
                </a:tc>
                <a:extLst>
                  <a:ext uri="{0D108BD9-81ED-4DB2-BD59-A6C34878D82A}">
                    <a16:rowId xmlns:a16="http://schemas.microsoft.com/office/drawing/2014/main" val="10003"/>
                  </a:ext>
                </a:extLst>
              </a:tr>
              <a:tr h="213486">
                <a:tc vMerge="1">
                  <a:txBody>
                    <a:bodyPr/>
                    <a:lstStyle/>
                    <a:p>
                      <a:endParaRPr kumimoji="1" lang="ja-JP" altLang="en-US" sz="1400" dirty="0"/>
                    </a:p>
                  </a:txBody>
                  <a:tcPr/>
                </a:tc>
                <a:tc>
                  <a:txBody>
                    <a:bodyPr/>
                    <a:lstStyle/>
                    <a:p>
                      <a:pPr algn="ctr">
                        <a:lnSpc>
                          <a:spcPts val="6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３割以上４割未満</a:t>
                      </a:r>
                    </a:p>
                  </a:txBody>
                  <a:tcPr marT="66462" marB="0" anchor="ctr"/>
                </a:tc>
                <a:tc>
                  <a:txBody>
                    <a:bodyPr/>
                    <a:lstStyle/>
                    <a:p>
                      <a:pPr algn="ctr">
                        <a:lnSpc>
                          <a:spcPts val="600"/>
                        </a:lnSpc>
                      </a:pP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807</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T="66462" marB="0" anchor="ctr"/>
                </a:tc>
                <a:extLst>
                  <a:ext uri="{0D108BD9-81ED-4DB2-BD59-A6C34878D82A}">
                    <a16:rowId xmlns:a16="http://schemas.microsoft.com/office/drawing/2014/main" val="10004"/>
                  </a:ext>
                </a:extLst>
              </a:tr>
              <a:tr h="213486">
                <a:tc vMerge="1">
                  <a:txBody>
                    <a:bodyPr/>
                    <a:lstStyle/>
                    <a:p>
                      <a:endParaRPr kumimoji="1" lang="ja-JP" altLang="en-US" sz="1400" dirty="0"/>
                    </a:p>
                  </a:txBody>
                  <a:tcPr/>
                </a:tc>
                <a:tc>
                  <a:txBody>
                    <a:bodyPr/>
                    <a:lstStyle/>
                    <a:p>
                      <a:pPr algn="ctr">
                        <a:lnSpc>
                          <a:spcPts val="6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２割以上３割未満</a:t>
                      </a:r>
                    </a:p>
                  </a:txBody>
                  <a:tcPr marT="66462" marB="0" anchor="ctr"/>
                </a:tc>
                <a:tc>
                  <a:txBody>
                    <a:bodyPr/>
                    <a:lstStyle/>
                    <a:p>
                      <a:pPr algn="ctr">
                        <a:lnSpc>
                          <a:spcPts val="600"/>
                        </a:lnSpc>
                      </a:pP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686</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T="66462" marB="0" anchor="ctr"/>
                </a:tc>
                <a:extLst>
                  <a:ext uri="{0D108BD9-81ED-4DB2-BD59-A6C34878D82A}">
                    <a16:rowId xmlns:a16="http://schemas.microsoft.com/office/drawing/2014/main" val="10005"/>
                  </a:ext>
                </a:extLst>
              </a:tr>
              <a:tr h="213486">
                <a:tc vMerge="1">
                  <a:txBody>
                    <a:bodyPr/>
                    <a:lstStyle/>
                    <a:p>
                      <a:endParaRPr kumimoji="1" lang="ja-JP" altLang="en-US" sz="1400" dirty="0"/>
                    </a:p>
                  </a:txBody>
                  <a:tcPr/>
                </a:tc>
                <a:tc>
                  <a:txBody>
                    <a:bodyPr/>
                    <a:lstStyle/>
                    <a:p>
                      <a:pPr algn="ctr">
                        <a:lnSpc>
                          <a:spcPts val="6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１割以上２割未満</a:t>
                      </a:r>
                    </a:p>
                  </a:txBody>
                  <a:tcPr marT="66462" marB="0" anchor="ctr"/>
                </a:tc>
                <a:tc>
                  <a:txBody>
                    <a:bodyPr/>
                    <a:lstStyle/>
                    <a:p>
                      <a:pPr algn="ctr">
                        <a:lnSpc>
                          <a:spcPts val="600"/>
                        </a:lnSpc>
                      </a:pP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564</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T="66462" marB="0" anchor="ctr"/>
                </a:tc>
                <a:extLst>
                  <a:ext uri="{0D108BD9-81ED-4DB2-BD59-A6C34878D82A}">
                    <a16:rowId xmlns:a16="http://schemas.microsoft.com/office/drawing/2014/main" val="10006"/>
                  </a:ext>
                </a:extLst>
              </a:tr>
              <a:tr h="213486">
                <a:tc vMerge="1">
                  <a:txBody>
                    <a:bodyPr/>
                    <a:lstStyle/>
                    <a:p>
                      <a:endParaRPr kumimoji="1" lang="ja-JP" altLang="en-US" sz="1400" dirty="0"/>
                    </a:p>
                  </a:txBody>
                  <a:tcPr/>
                </a:tc>
                <a:tc>
                  <a:txBody>
                    <a:bodyPr/>
                    <a:lstStyle/>
                    <a:p>
                      <a:pPr algn="ctr">
                        <a:lnSpc>
                          <a:spcPts val="6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０割超１割未満</a:t>
                      </a:r>
                    </a:p>
                  </a:txBody>
                  <a:tcPr marT="66462" marB="0" anchor="ctr"/>
                </a:tc>
                <a:tc>
                  <a:txBody>
                    <a:bodyPr/>
                    <a:lstStyle/>
                    <a:p>
                      <a:pPr algn="ctr">
                        <a:lnSpc>
                          <a:spcPts val="600"/>
                        </a:lnSpc>
                      </a:pP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524</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T="66462" marB="0" anchor="ctr"/>
                </a:tc>
                <a:extLst>
                  <a:ext uri="{0D108BD9-81ED-4DB2-BD59-A6C34878D82A}">
                    <a16:rowId xmlns:a16="http://schemas.microsoft.com/office/drawing/2014/main" val="10007"/>
                  </a:ext>
                </a:extLst>
              </a:tr>
              <a:tr h="213486">
                <a:tc vMerge="1">
                  <a:txBody>
                    <a:bodyPr/>
                    <a:lstStyle/>
                    <a:p>
                      <a:endParaRPr kumimoji="1" lang="ja-JP" altLang="en-US" sz="1400" dirty="0"/>
                    </a:p>
                  </a:txBody>
                  <a:tcPr/>
                </a:tc>
                <a:tc>
                  <a:txBody>
                    <a:bodyPr/>
                    <a:lstStyle/>
                    <a:p>
                      <a:pPr algn="ctr">
                        <a:lnSpc>
                          <a:spcPts val="6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０</a:t>
                      </a:r>
                    </a:p>
                  </a:txBody>
                  <a:tcPr marT="66462" marB="0" anchor="ctr"/>
                </a:tc>
                <a:tc>
                  <a:txBody>
                    <a:bodyPr/>
                    <a:lstStyle/>
                    <a:p>
                      <a:pPr algn="ctr">
                        <a:lnSpc>
                          <a:spcPts val="600"/>
                        </a:lnSpc>
                      </a:pP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500</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T="66462" marB="0" anchor="ctr"/>
                </a:tc>
                <a:extLst>
                  <a:ext uri="{0D108BD9-81ED-4DB2-BD59-A6C34878D82A}">
                    <a16:rowId xmlns:a16="http://schemas.microsoft.com/office/drawing/2014/main" val="10008"/>
                  </a:ext>
                </a:extLst>
              </a:tr>
            </a:tbl>
          </a:graphicData>
        </a:graphic>
      </p:graphicFrame>
      <p:sp>
        <p:nvSpPr>
          <p:cNvPr id="12" name="テキスト ボックス 11"/>
          <p:cNvSpPr txBox="1"/>
          <p:nvPr/>
        </p:nvSpPr>
        <p:spPr>
          <a:xfrm>
            <a:off x="116441" y="1368464"/>
            <a:ext cx="1331520" cy="246042"/>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fontAlgn="auto">
              <a:spcBef>
                <a:spcPts val="0"/>
              </a:spcBef>
              <a:spcAft>
                <a:spcPts val="0"/>
              </a:spcAft>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就労移行支援</a:t>
            </a:r>
          </a:p>
        </p:txBody>
      </p:sp>
      <p:grpSp>
        <p:nvGrpSpPr>
          <p:cNvPr id="22" name="グループ化 21"/>
          <p:cNvGrpSpPr/>
          <p:nvPr/>
        </p:nvGrpSpPr>
        <p:grpSpPr>
          <a:xfrm>
            <a:off x="2245588" y="3326996"/>
            <a:ext cx="997035" cy="966100"/>
            <a:chOff x="2360712" y="3263498"/>
            <a:chExt cx="913775" cy="885423"/>
          </a:xfrm>
        </p:grpSpPr>
        <p:pic>
          <p:nvPicPr>
            <p:cNvPr id="13" name="Picture 34" descr="小さい会社のビル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712" y="3263498"/>
              <a:ext cx="677349" cy="88542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8" descr="作業療法士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8744" y="3486759"/>
              <a:ext cx="625743" cy="66216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 name="正方形/長方形 15"/>
          <p:cNvSpPr/>
          <p:nvPr/>
        </p:nvSpPr>
        <p:spPr>
          <a:xfrm>
            <a:off x="3508497" y="1623083"/>
            <a:ext cx="5583390" cy="2204731"/>
          </a:xfrm>
          <a:prstGeom prst="rect">
            <a:avLst/>
          </a:prstGeom>
          <a:ln w="25400">
            <a:solidFill>
              <a:srgbClr val="99CCFF"/>
            </a:solidFill>
          </a:ln>
        </p:spPr>
        <p:style>
          <a:lnRef idx="2">
            <a:schemeClr val="accent1"/>
          </a:lnRef>
          <a:fillRef idx="1">
            <a:schemeClr val="lt1"/>
          </a:fillRef>
          <a:effectRef idx="0">
            <a:schemeClr val="accent1"/>
          </a:effectRef>
          <a:fontRef idx="minor">
            <a:schemeClr val="dk1"/>
          </a:fontRef>
        </p:style>
        <p:txBody>
          <a:bodyPr lIns="66462" tIns="132923" rIns="66462" rtlCol="0" anchor="t"/>
          <a:lstStyle/>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基本報酬については、定員規模</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別の設定に加え、１日の平均労働</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時間に応じた報酬設定とする。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労働時間が長いほど、利用者の</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賃金増加につながることや、支援</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コストがかかると考えられるため</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高い報酬設定とし、メリハリを</a:t>
            </a:r>
            <a:r>
              <a:rPr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ける。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508497" y="1368464"/>
            <a:ext cx="1661723" cy="246042"/>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fontAlgn="auto">
              <a:spcBef>
                <a:spcPts val="0"/>
              </a:spcBef>
              <a:spcAft>
                <a:spcPts val="0"/>
              </a:spcAft>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就労継続支援</a:t>
            </a:r>
            <a:r>
              <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型</a:t>
            </a:r>
          </a:p>
        </p:txBody>
      </p:sp>
      <p:sp>
        <p:nvSpPr>
          <p:cNvPr id="18" name="テキスト ボックス 17"/>
          <p:cNvSpPr txBox="1"/>
          <p:nvPr/>
        </p:nvSpPr>
        <p:spPr>
          <a:xfrm>
            <a:off x="118583" y="4184548"/>
            <a:ext cx="1262910" cy="248530"/>
          </a:xfrm>
          <a:prstGeom prst="rect">
            <a:avLst/>
          </a:prstGeom>
          <a:noFill/>
        </p:spPr>
        <p:txBody>
          <a:bodyPr wrap="square" rtlCol="0">
            <a:spAutoFit/>
          </a:bodyPr>
          <a:lstStyle/>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a:t>
            </a:r>
          </a:p>
        </p:txBody>
      </p:sp>
      <p:graphicFrame>
        <p:nvGraphicFramePr>
          <p:cNvPr id="19" name="表 18"/>
          <p:cNvGraphicFramePr>
            <a:graphicFrameLocks noGrp="1"/>
          </p:cNvGraphicFramePr>
          <p:nvPr>
            <p:extLst/>
          </p:nvPr>
        </p:nvGraphicFramePr>
        <p:xfrm>
          <a:off x="6034316" y="1833744"/>
          <a:ext cx="2991101" cy="1969758"/>
        </p:xfrm>
        <a:graphic>
          <a:graphicData uri="http://schemas.openxmlformats.org/drawingml/2006/table">
            <a:tbl>
              <a:tblPr firstRow="1" bandRow="1">
                <a:tableStyleId>{5940675A-B579-460E-94D1-54222C63F5DA}</a:tableStyleId>
              </a:tblPr>
              <a:tblGrid>
                <a:gridCol w="731158">
                  <a:extLst>
                    <a:ext uri="{9D8B030D-6E8A-4147-A177-3AD203B41FA5}">
                      <a16:colId xmlns:a16="http://schemas.microsoft.com/office/drawing/2014/main" val="20000"/>
                    </a:ext>
                  </a:extLst>
                </a:gridCol>
                <a:gridCol w="1462316">
                  <a:extLst>
                    <a:ext uri="{9D8B030D-6E8A-4147-A177-3AD203B41FA5}">
                      <a16:colId xmlns:a16="http://schemas.microsoft.com/office/drawing/2014/main" val="20001"/>
                    </a:ext>
                  </a:extLst>
                </a:gridCol>
                <a:gridCol w="797627">
                  <a:extLst>
                    <a:ext uri="{9D8B030D-6E8A-4147-A177-3AD203B41FA5}">
                      <a16:colId xmlns:a16="http://schemas.microsoft.com/office/drawing/2014/main" val="20002"/>
                    </a:ext>
                  </a:extLst>
                </a:gridCol>
              </a:tblGrid>
              <a:tr h="214178">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改定前</a:t>
                      </a:r>
                    </a:p>
                  </a:txBody>
                  <a:tcPr marL="33231" marR="33231" marT="33231" marB="33231">
                    <a:lnT w="12700" cap="flat" cmpd="sng" algn="ctr">
                      <a:solidFill>
                        <a:schemeClr val="tx1"/>
                      </a:solidFill>
                      <a:prstDash val="solid"/>
                      <a:round/>
                      <a:headEnd type="none" w="med" len="med"/>
                      <a:tailEnd type="none" w="med" len="med"/>
                    </a:lnT>
                    <a:solidFill>
                      <a:srgbClr val="FFFF99"/>
                    </a:solidFill>
                  </a:tcPr>
                </a:tc>
                <a:tc gridSpan="2">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改定後</a:t>
                      </a:r>
                    </a:p>
                  </a:txBody>
                  <a:tcPr marL="33231" marR="33231" marT="33231" marB="33231">
                    <a:lnT w="12700" cap="flat" cmpd="sng" algn="ctr">
                      <a:solidFill>
                        <a:schemeClr val="tx1"/>
                      </a:solidFill>
                      <a:prstDash val="solid"/>
                      <a:round/>
                      <a:headEnd type="none" w="med" len="med"/>
                      <a:tailEnd type="none" w="med" len="med"/>
                    </a:lnT>
                    <a:solidFill>
                      <a:srgbClr val="FFFF99"/>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0"/>
                  </a:ext>
                </a:extLst>
              </a:tr>
              <a:tr h="214178">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基本報酬</a:t>
                      </a:r>
                    </a:p>
                  </a:txBody>
                  <a:tcPr marL="33231" marR="33231" marT="33231" marB="33231">
                    <a:solidFill>
                      <a:srgbClr val="FFFF99"/>
                    </a:solid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１日の</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a:t>
                      </a:r>
                      <a:r>
                        <a:rPr kumimoji="1" lang="ja-JP" altLang="en-US" sz="1000" b="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a:t>
                      </a:r>
                    </a:p>
                  </a:txBody>
                  <a:tcPr marL="33231" marR="33231" marT="33231" marB="33231">
                    <a:solidFill>
                      <a:srgbClr val="FFFF99"/>
                    </a:solid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基本報酬</a:t>
                      </a:r>
                    </a:p>
                  </a:txBody>
                  <a:tcPr marL="33231" marR="33231" marT="33231" marB="33231">
                    <a:solidFill>
                      <a:srgbClr val="FFFF99"/>
                    </a:solidFill>
                  </a:tcPr>
                </a:tc>
                <a:extLst>
                  <a:ext uri="{0D108BD9-81ED-4DB2-BD59-A6C34878D82A}">
                    <a16:rowId xmlns:a16="http://schemas.microsoft.com/office/drawing/2014/main" val="10001"/>
                  </a:ext>
                </a:extLst>
              </a:tr>
              <a:tr h="214178">
                <a:tc rowSpan="7">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584</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L="33231" marR="33231" marT="33231" marB="33231"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７時間以上</a:t>
                      </a:r>
                    </a:p>
                  </a:txBody>
                  <a:tcPr marL="33231" marR="33231" marT="33231" marB="33231"/>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615</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33231" marR="33231" marT="33231" marB="3323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4178">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６時間以上７時間未満</a:t>
                      </a:r>
                    </a:p>
                  </a:txBody>
                  <a:tcPr marL="33231" marR="33231" marT="33231" marB="33231"/>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603</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L="33231" marR="33231" marT="33231" marB="3323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4178">
                <a:tc vMerge="1">
                  <a:txBody>
                    <a:bodyPr/>
                    <a:lstStyle/>
                    <a:p>
                      <a:pPr algn="ct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５時間以上６時間未満</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33231" marR="33231" marT="33231" marB="33231"/>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594</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L="33231" marR="33231" marT="33231" marB="3323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214178">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４時間以上５時間未満</a:t>
                      </a:r>
                    </a:p>
                  </a:txBody>
                  <a:tcPr marL="33231" marR="33231" marT="33231" marB="33231"/>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586</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L="33231" marR="33231" marT="33231" marB="33231"/>
                </a:tc>
                <a:extLst>
                  <a:ext uri="{0D108BD9-81ED-4DB2-BD59-A6C34878D82A}">
                    <a16:rowId xmlns:a16="http://schemas.microsoft.com/office/drawing/2014/main" val="10005"/>
                  </a:ext>
                </a:extLst>
              </a:tr>
              <a:tr h="214178">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３時間以上４時間未満</a:t>
                      </a:r>
                    </a:p>
                  </a:txBody>
                  <a:tcPr marL="33231" marR="33231" marT="33231" marB="33231">
                    <a:noFill/>
                  </a:tcPr>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498</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33231" marR="33231" marT="33231" marB="33231">
                    <a:noFill/>
                  </a:tcPr>
                </a:tc>
                <a:extLst>
                  <a:ext uri="{0D108BD9-81ED-4DB2-BD59-A6C34878D82A}">
                    <a16:rowId xmlns:a16="http://schemas.microsoft.com/office/drawing/2014/main" val="10006"/>
                  </a:ext>
                </a:extLst>
              </a:tr>
              <a:tr h="214178">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２時間以上３時間未満</a:t>
                      </a:r>
                    </a:p>
                  </a:txBody>
                  <a:tcPr marL="33231" marR="33231" marT="33231" marB="33231">
                    <a:noFill/>
                  </a:tcPr>
                </a:tc>
                <a:tc>
                  <a:txBody>
                    <a:bodyPr/>
                    <a:lstStyle/>
                    <a:p>
                      <a:pPr algn="ctr"/>
                      <a:r>
                        <a:rPr kumimoji="1" lang="en-US" altLang="ja-JP" sz="1000" baseline="0" dirty="0">
                          <a:latin typeface="メイリオ" panose="020B0604030504040204" pitchFamily="50" charset="-128"/>
                          <a:ea typeface="メイリオ" panose="020B0604030504040204" pitchFamily="50" charset="-128"/>
                          <a:cs typeface="メイリオ" panose="020B0604030504040204" pitchFamily="50" charset="-128"/>
                        </a:rPr>
                        <a:t>410</a:t>
                      </a:r>
                      <a:r>
                        <a:rPr kumimoji="1" lang="ja-JP" altLang="en-US" sz="1000" baseline="0" dirty="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00" baseline="0" dirty="0">
                        <a:latin typeface="メイリオ" panose="020B0604030504040204" pitchFamily="50" charset="-128"/>
                        <a:ea typeface="メイリオ" panose="020B0604030504040204" pitchFamily="50" charset="-128"/>
                        <a:cs typeface="メイリオ" panose="020B0604030504040204" pitchFamily="50" charset="-128"/>
                      </a:endParaRPr>
                    </a:p>
                  </a:txBody>
                  <a:tcPr marL="33231" marR="33231" marT="33231" marB="33231">
                    <a:noFill/>
                  </a:tcPr>
                </a:tc>
                <a:extLst>
                  <a:ext uri="{0D108BD9-81ED-4DB2-BD59-A6C34878D82A}">
                    <a16:rowId xmlns:a16="http://schemas.microsoft.com/office/drawing/2014/main" val="10007"/>
                  </a:ext>
                </a:extLst>
              </a:tr>
              <a:tr h="214178">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２時間未満</a:t>
                      </a:r>
                    </a:p>
                  </a:txBody>
                  <a:tcPr marL="33231" marR="33231" marT="33231" marB="33231">
                    <a:lnB w="12700" cap="flat" cmpd="sng" algn="ctr">
                      <a:solidFill>
                        <a:schemeClr val="tx1"/>
                      </a:solidFill>
                      <a:prstDash val="solid"/>
                      <a:round/>
                      <a:headEnd type="none" w="med" len="med"/>
                      <a:tailEnd type="none" w="med" len="med"/>
                    </a:lnB>
                    <a:noFill/>
                  </a:tcPr>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322</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33231" marR="33231" marT="33231" marB="33231">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0" name="正方形/長方形 19"/>
          <p:cNvSpPr/>
          <p:nvPr/>
        </p:nvSpPr>
        <p:spPr>
          <a:xfrm>
            <a:off x="3508497" y="4160158"/>
            <a:ext cx="5583390" cy="2326412"/>
          </a:xfrm>
          <a:prstGeom prst="rect">
            <a:avLst/>
          </a:prstGeom>
          <a:ln w="25400">
            <a:solidFill>
              <a:srgbClr val="99CCFF"/>
            </a:solidFill>
          </a:ln>
        </p:spPr>
        <p:style>
          <a:lnRef idx="2">
            <a:schemeClr val="accent1"/>
          </a:lnRef>
          <a:fillRef idx="1">
            <a:schemeClr val="lt1"/>
          </a:fillRef>
          <a:effectRef idx="0">
            <a:schemeClr val="accent1"/>
          </a:effectRef>
          <a:fontRef idx="minor">
            <a:schemeClr val="dk1"/>
          </a:fontRef>
        </p:style>
        <p:txBody>
          <a:bodyPr lIns="66462" tIns="132923" rIns="0" rtlCol="0" anchor="t"/>
          <a:lstStyle/>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基本報酬については、定員規模</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別の設定に加え、平均工賃月額に</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応じた報酬設定とする。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工賃が高いほど、自立した地域</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生活につながることや、生産活動</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の支援に労力を要すると考えられ</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ことから、高い報酬設定とし、</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メリハリをつける。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3508497" y="3894283"/>
            <a:ext cx="1661723" cy="246042"/>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fontAlgn="auto">
              <a:spcBef>
                <a:spcPts val="0"/>
              </a:spcBef>
              <a:spcAft>
                <a:spcPts val="0"/>
              </a:spcAft>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就労継続支援</a:t>
            </a:r>
            <a:r>
              <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型</a:t>
            </a:r>
          </a:p>
        </p:txBody>
      </p:sp>
      <p:graphicFrame>
        <p:nvGraphicFramePr>
          <p:cNvPr id="23" name="表 22"/>
          <p:cNvGraphicFramePr>
            <a:graphicFrameLocks noGrp="1"/>
          </p:cNvGraphicFramePr>
          <p:nvPr>
            <p:extLst/>
          </p:nvPr>
        </p:nvGraphicFramePr>
        <p:xfrm>
          <a:off x="6034316" y="4377917"/>
          <a:ext cx="2991101" cy="1927602"/>
        </p:xfrm>
        <a:graphic>
          <a:graphicData uri="http://schemas.openxmlformats.org/drawingml/2006/table">
            <a:tbl>
              <a:tblPr firstRow="1" bandRow="1">
                <a:tableStyleId>{5940675A-B579-460E-94D1-54222C63F5DA}</a:tableStyleId>
              </a:tblPr>
              <a:tblGrid>
                <a:gridCol w="731158">
                  <a:extLst>
                    <a:ext uri="{9D8B030D-6E8A-4147-A177-3AD203B41FA5}">
                      <a16:colId xmlns:a16="http://schemas.microsoft.com/office/drawing/2014/main" val="20000"/>
                    </a:ext>
                  </a:extLst>
                </a:gridCol>
                <a:gridCol w="1462316">
                  <a:extLst>
                    <a:ext uri="{9D8B030D-6E8A-4147-A177-3AD203B41FA5}">
                      <a16:colId xmlns:a16="http://schemas.microsoft.com/office/drawing/2014/main" val="20001"/>
                    </a:ext>
                  </a:extLst>
                </a:gridCol>
                <a:gridCol w="797627">
                  <a:extLst>
                    <a:ext uri="{9D8B030D-6E8A-4147-A177-3AD203B41FA5}">
                      <a16:colId xmlns:a16="http://schemas.microsoft.com/office/drawing/2014/main" val="20002"/>
                    </a:ext>
                  </a:extLst>
                </a:gridCol>
              </a:tblGrid>
              <a:tr h="214178">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改定前</a:t>
                      </a:r>
                    </a:p>
                  </a:txBody>
                  <a:tcPr marL="33231" marR="33231" marT="0" marB="0" anchor="ctr">
                    <a:lnT w="12700" cap="flat" cmpd="sng" algn="ctr">
                      <a:solidFill>
                        <a:schemeClr val="tx1"/>
                      </a:solidFill>
                      <a:prstDash val="solid"/>
                      <a:round/>
                      <a:headEnd type="none" w="med" len="med"/>
                      <a:tailEnd type="none" w="med" len="med"/>
                    </a:lnT>
                    <a:solidFill>
                      <a:srgbClr val="FFFF99"/>
                    </a:solidFill>
                  </a:tcPr>
                </a:tc>
                <a:tc gridSpan="2">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改定後</a:t>
                      </a:r>
                    </a:p>
                  </a:txBody>
                  <a:tcPr marL="33231" marR="33231" marT="0" marB="0" anchor="ctr">
                    <a:lnT w="12700" cap="flat" cmpd="sng" algn="ctr">
                      <a:solidFill>
                        <a:schemeClr val="tx1"/>
                      </a:solidFill>
                      <a:prstDash val="solid"/>
                      <a:round/>
                      <a:headEnd type="none" w="med" len="med"/>
                      <a:tailEnd type="none" w="med" len="med"/>
                    </a:lnT>
                    <a:solidFill>
                      <a:srgbClr val="FFFF99"/>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0"/>
                  </a:ext>
                </a:extLst>
              </a:tr>
              <a:tr h="214178">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基本報酬</a:t>
                      </a:r>
                    </a:p>
                  </a:txBody>
                  <a:tcPr marL="33231" marR="33231" marT="0" marB="0" anchor="ctr">
                    <a:solidFill>
                      <a:srgbClr val="FFFF99"/>
                    </a:solid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平均工賃月額</a:t>
                      </a:r>
                    </a:p>
                  </a:txBody>
                  <a:tcPr marL="33231" marR="33231" marT="0" marB="0" anchor="ctr">
                    <a:solidFill>
                      <a:srgbClr val="FFFF99"/>
                    </a:solid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基本報酬</a:t>
                      </a:r>
                    </a:p>
                  </a:txBody>
                  <a:tcPr marL="33231" marR="33231" marT="0" marB="0" anchor="ctr">
                    <a:solidFill>
                      <a:srgbClr val="FFFF99"/>
                    </a:solidFill>
                  </a:tcPr>
                </a:tc>
                <a:extLst>
                  <a:ext uri="{0D108BD9-81ED-4DB2-BD59-A6C34878D82A}">
                    <a16:rowId xmlns:a16="http://schemas.microsoft.com/office/drawing/2014/main" val="10001"/>
                  </a:ext>
                </a:extLst>
              </a:tr>
              <a:tr h="214178">
                <a:tc rowSpan="7">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584</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L="33231" marR="33231" marT="0" marB="0"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万円以上</a:t>
                      </a:r>
                    </a:p>
                  </a:txBody>
                  <a:tcPr marL="33231" marR="33231" marT="0" marB="0" anchor="ctr"/>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645</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L="33231" marR="33231" marT="0" marB="0" anchor="ctr"/>
                </a:tc>
                <a:extLst>
                  <a:ext uri="{0D108BD9-81ED-4DB2-BD59-A6C34878D82A}">
                    <a16:rowId xmlns:a16="http://schemas.microsoft.com/office/drawing/2014/main" val="10002"/>
                  </a:ext>
                </a:extLst>
              </a:tr>
              <a:tr h="214178">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万円未満</a:t>
                      </a:r>
                    </a:p>
                  </a:txBody>
                  <a:tcPr marL="33231" marR="33231" marT="0" marB="0" anchor="ctr"/>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621</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L="33231" marR="33231" marT="0" marB="0" anchor="ctr"/>
                </a:tc>
                <a:extLst>
                  <a:ext uri="{0D108BD9-81ED-4DB2-BD59-A6C34878D82A}">
                    <a16:rowId xmlns:a16="http://schemas.microsoft.com/office/drawing/2014/main" val="10003"/>
                  </a:ext>
                </a:extLst>
              </a:tr>
              <a:tr h="214178">
                <a:tc vMerge="1">
                  <a:txBody>
                    <a:bodyPr/>
                    <a:lstStyle/>
                    <a:p>
                      <a:pPr algn="ct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33231" marR="33231" marT="0" marB="0" anchor="ctr"/>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609</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L="33231" marR="33231" marT="0" marB="0" anchor="ctr"/>
                </a:tc>
                <a:extLst>
                  <a:ext uri="{0D108BD9-81ED-4DB2-BD59-A6C34878D82A}">
                    <a16:rowId xmlns:a16="http://schemas.microsoft.com/office/drawing/2014/main" val="10004"/>
                  </a:ext>
                </a:extLst>
              </a:tr>
              <a:tr h="214178">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万円未満</a:t>
                      </a:r>
                    </a:p>
                  </a:txBody>
                  <a:tcPr marL="33231" marR="33231" marT="0"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597</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L="33231" marR="33231" marT="0" marB="0" anchor="ctr">
                    <a:noFill/>
                  </a:tcPr>
                </a:tc>
                <a:extLst>
                  <a:ext uri="{0D108BD9-81ED-4DB2-BD59-A6C34878D82A}">
                    <a16:rowId xmlns:a16="http://schemas.microsoft.com/office/drawing/2014/main" val="10005"/>
                  </a:ext>
                </a:extLst>
              </a:tr>
              <a:tr h="214178">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no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１万円以上</a:t>
                      </a: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万円未満</a:t>
                      </a:r>
                    </a:p>
                  </a:txBody>
                  <a:tcPr marL="33231" marR="33231" marT="0" marB="0"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586</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p>
                  </a:txBody>
                  <a:tcPr marL="33231" marR="33231" marT="0" marB="0" anchor="ctr">
                    <a:noFill/>
                  </a:tcPr>
                </a:tc>
                <a:extLst>
                  <a:ext uri="{0D108BD9-81ED-4DB2-BD59-A6C34878D82A}">
                    <a16:rowId xmlns:a16="http://schemas.microsoft.com/office/drawing/2014/main" val="10006"/>
                  </a:ext>
                </a:extLst>
              </a:tr>
              <a:tr h="214178">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no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５千円以上１万円未満</a:t>
                      </a:r>
                    </a:p>
                  </a:txBody>
                  <a:tcPr marL="33231" marR="33231" marT="0" marB="0" anchor="ctr">
                    <a:noFill/>
                  </a:tcPr>
                </a:tc>
                <a:tc>
                  <a:txBody>
                    <a:bodyPr/>
                    <a:lstStyle/>
                    <a:p>
                      <a:pPr algn="ctr"/>
                      <a:r>
                        <a:rPr kumimoji="1" lang="en-US" altLang="ja-JP" sz="1000" baseline="0" dirty="0">
                          <a:latin typeface="メイリオ" panose="020B0604030504040204" pitchFamily="50" charset="-128"/>
                          <a:ea typeface="メイリオ" panose="020B0604030504040204" pitchFamily="50" charset="-128"/>
                          <a:cs typeface="メイリオ" panose="020B0604030504040204" pitchFamily="50" charset="-128"/>
                        </a:rPr>
                        <a:t>571</a:t>
                      </a:r>
                      <a:r>
                        <a:rPr kumimoji="1" lang="ja-JP" altLang="en-US" sz="1000" baseline="0" dirty="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00" baseline="0" dirty="0">
                        <a:latin typeface="メイリオ" panose="020B0604030504040204" pitchFamily="50" charset="-128"/>
                        <a:ea typeface="メイリオ" panose="020B0604030504040204" pitchFamily="50" charset="-128"/>
                        <a:cs typeface="メイリオ" panose="020B0604030504040204" pitchFamily="50" charset="-128"/>
                      </a:endParaRPr>
                    </a:p>
                  </a:txBody>
                  <a:tcPr marL="33231" marR="33231" marT="0" marB="0" anchor="ctr">
                    <a:noFill/>
                  </a:tcPr>
                </a:tc>
                <a:extLst>
                  <a:ext uri="{0D108BD9-81ED-4DB2-BD59-A6C34878D82A}">
                    <a16:rowId xmlns:a16="http://schemas.microsoft.com/office/drawing/2014/main" val="10007"/>
                  </a:ext>
                </a:extLst>
              </a:tr>
              <a:tr h="214178">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５千円未満</a:t>
                      </a:r>
                    </a:p>
                  </a:txBody>
                  <a:tcPr marL="33231" marR="33231" marT="0"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562</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33231" marR="33231"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4" name="テキスト ボックス 23"/>
          <p:cNvSpPr txBox="1"/>
          <p:nvPr/>
        </p:nvSpPr>
        <p:spPr>
          <a:xfrm>
            <a:off x="5901378" y="1634339"/>
            <a:ext cx="2858164" cy="248530"/>
          </a:xfrm>
          <a:prstGeom prst="rect">
            <a:avLst/>
          </a:prstGeom>
          <a:noFill/>
        </p:spPr>
        <p:txBody>
          <a:bodyPr wrap="square" rtlCol="0">
            <a:spAutoFit/>
          </a:bodyPr>
          <a:lstStyle/>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人以下、人員配置</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5" name="テキスト ボックス 24"/>
          <p:cNvSpPr txBox="1"/>
          <p:nvPr/>
        </p:nvSpPr>
        <p:spPr>
          <a:xfrm>
            <a:off x="5901378" y="4184548"/>
            <a:ext cx="2858164" cy="248530"/>
          </a:xfrm>
          <a:prstGeom prst="rect">
            <a:avLst/>
          </a:prstGeom>
          <a:noFill/>
        </p:spPr>
        <p:txBody>
          <a:bodyPr wrap="square" rtlCol="0">
            <a:spAutoFit/>
          </a:bodyPr>
          <a:lstStyle/>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人以下、人員配置</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27" name="Picture 10" descr="男性作業員のイラスト（帽子）">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1972" y="3106813"/>
            <a:ext cx="438885" cy="789993"/>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8" descr="倉庫で働くライン工の男性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70814" y="3048207"/>
            <a:ext cx="976567" cy="97901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グループ化 1"/>
          <p:cNvGrpSpPr/>
          <p:nvPr/>
        </p:nvGrpSpPr>
        <p:grpSpPr>
          <a:xfrm>
            <a:off x="5037282" y="5781847"/>
            <a:ext cx="1092986" cy="704724"/>
            <a:chOff x="5457056" y="5829972"/>
            <a:chExt cx="1184068" cy="763451"/>
          </a:xfrm>
        </p:grpSpPr>
        <p:pic>
          <p:nvPicPr>
            <p:cNvPr id="28" name="Picture 6" descr="割烹着を着た女性のイラスト">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49144" y="5869857"/>
              <a:ext cx="391980" cy="675827"/>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descr="大きな鍋で料理をする人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01717" y="5829972"/>
              <a:ext cx="763451" cy="763451"/>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4" descr="白衣を着て手を洗う人のイラスト"/>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57056" y="5949280"/>
              <a:ext cx="633670" cy="63367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1" name="テキスト ボックス 30"/>
          <p:cNvSpPr txBox="1"/>
          <p:nvPr/>
        </p:nvSpPr>
        <p:spPr>
          <a:xfrm>
            <a:off x="3574967" y="3372777"/>
            <a:ext cx="1322471" cy="388568"/>
          </a:xfrm>
          <a:prstGeom prst="rect">
            <a:avLst/>
          </a:prstGeom>
          <a:noFill/>
          <a:ln w="12700">
            <a:solidFill>
              <a:schemeClr val="bg1">
                <a:lumMod val="50000"/>
              </a:schemeClr>
            </a:solidFill>
            <a:prstDash val="sysDash"/>
          </a:ln>
        </p:spPr>
        <p:txBody>
          <a:bodyPr wrap="square" rIns="0" rtlCol="0" anchor="ctr">
            <a:noAutofit/>
          </a:bodyPr>
          <a:lstStyle/>
          <a:p>
            <a:pPr fontAlgn="auto">
              <a:spcBef>
                <a:spcPts val="0"/>
              </a:spcBef>
              <a:spcAft>
                <a:spcPts val="0"/>
              </a:spcAft>
            </a:pP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平均収支差率＋</a:t>
            </a:r>
            <a:r>
              <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14.2</a:t>
            </a: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１日の労働時間は、４時</a:t>
            </a:r>
            <a:r>
              <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間以上５時間未満が最多</a:t>
            </a:r>
          </a:p>
        </p:txBody>
      </p:sp>
      <p:sp>
        <p:nvSpPr>
          <p:cNvPr id="32" name="正方形/長方形 31"/>
          <p:cNvSpPr/>
          <p:nvPr/>
        </p:nvSpPr>
        <p:spPr>
          <a:xfrm>
            <a:off x="3574966" y="5954819"/>
            <a:ext cx="1395847" cy="433004"/>
          </a:xfrm>
          <a:prstGeom prst="rect">
            <a:avLst/>
          </a:prstGeom>
          <a:ln w="12700">
            <a:solidFill>
              <a:schemeClr val="bg1">
                <a:lumMod val="50000"/>
              </a:schemeClr>
            </a:solidFill>
            <a:prstDash val="sysDash"/>
          </a:ln>
        </p:spPr>
        <p:txBody>
          <a:bodyPr wrap="square">
            <a:spAutoFit/>
          </a:bodyPr>
          <a:lstStyle/>
          <a:p>
            <a:pPr fontAlgn="auto">
              <a:spcBef>
                <a:spcPts val="0"/>
              </a:spcBef>
              <a:spcAft>
                <a:spcPts val="0"/>
              </a:spcAft>
            </a:pP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平均収支差率＋</a:t>
            </a:r>
            <a:r>
              <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12.8</a:t>
            </a: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平均工賃</a:t>
            </a:r>
            <a:r>
              <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15,033</a:t>
            </a: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円／月</a:t>
            </a:r>
            <a:endPar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中央値</a:t>
            </a:r>
            <a:r>
              <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12,238</a:t>
            </a:r>
            <a:r>
              <a:rPr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円／月</a:t>
            </a:r>
            <a:endParaRPr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7050183" y="6567359"/>
            <a:ext cx="2057400" cy="365125"/>
          </a:xfrm>
        </p:spPr>
        <p:txBody>
          <a:bodyPr/>
          <a:lstStyle/>
          <a:p>
            <a:pPr>
              <a:defRPr/>
            </a:pPr>
            <a:fld id="{431CAECD-5926-4741-A906-A08E04809A27}" type="slidenum">
              <a:rPr lang="en-US" altLang="ja-JP" smtClean="0"/>
              <a:pPr>
                <a:defRPr/>
              </a:pPr>
              <a:t>75</a:t>
            </a:fld>
            <a:endParaRPr lang="en-US" altLang="ja-JP" dirty="0"/>
          </a:p>
        </p:txBody>
      </p:sp>
    </p:spTree>
    <p:extLst>
      <p:ext uri="{BB962C8B-B14F-4D97-AF65-F5344CB8AC3E}">
        <p14:creationId xmlns:p14="http://schemas.microsoft.com/office/powerpoint/2010/main" val="16257899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6848729" y="2764311"/>
            <a:ext cx="1512000" cy="498755"/>
          </a:xfrm>
          <a:prstGeom prst="rect">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rtlCol="0" anchor="ctr"/>
          <a:lstStyle/>
          <a:p>
            <a:pPr marL="66463" indent="-422041"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・遅刻や欠勤の増加</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66463" indent="-422041"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・身だしなみの乱れ</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66463" indent="-422041"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・薬の飲み忘れ</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6599485" y="3296062"/>
            <a:ext cx="2160000" cy="6645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企業等</a:t>
            </a:r>
            <a:endPar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251526" y="2897249"/>
            <a:ext cx="2658575" cy="2525819"/>
          </a:xfrm>
          <a:prstGeom prst="roundRect">
            <a:avLst>
              <a:gd name="adj" fmla="val 5919"/>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5" name="タイトル 7"/>
          <p:cNvSpPr txBox="1">
            <a:spLocks/>
          </p:cNvSpPr>
          <p:nvPr/>
        </p:nvSpPr>
        <p:spPr bwMode="auto">
          <a:xfrm>
            <a:off x="1" y="271774"/>
            <a:ext cx="9144000" cy="432000"/>
          </a:xfrm>
          <a:prstGeom prst="rect">
            <a:avLst/>
          </a:prstGeom>
          <a:solidFill>
            <a:srgbClr val="0000FF"/>
          </a:solidFill>
          <a:ln w="9525">
            <a:noFill/>
            <a:miter lim="800000"/>
            <a:headEnd/>
            <a:tailEnd/>
          </a:ln>
        </p:spPr>
        <p:txBody>
          <a:bodyPr vert="horz" wrap="square" lIns="84382" tIns="42190" rIns="84382" bIns="4219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215" b="1" spc="-92"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「就労定着支援」の報酬の設定</a:t>
            </a:r>
            <a:endPar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332510" y="3429096"/>
            <a:ext cx="2525538" cy="86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就労移行支援事業所</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就労継続支援事業所（Ａ、Ｂ）</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自立訓練</a:t>
            </a:r>
          </a:p>
        </p:txBody>
      </p:sp>
      <p:sp>
        <p:nvSpPr>
          <p:cNvPr id="76" name="正方形/長方形 75"/>
          <p:cNvSpPr/>
          <p:nvPr/>
        </p:nvSpPr>
        <p:spPr>
          <a:xfrm>
            <a:off x="6599395" y="3263066"/>
            <a:ext cx="830769" cy="23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働く障害者</a:t>
            </a:r>
          </a:p>
        </p:txBody>
      </p:sp>
      <p:sp>
        <p:nvSpPr>
          <p:cNvPr id="81" name="正方形/長方形 80"/>
          <p:cNvSpPr/>
          <p:nvPr/>
        </p:nvSpPr>
        <p:spPr>
          <a:xfrm>
            <a:off x="332510" y="4426034"/>
            <a:ext cx="2525538" cy="7976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社会福祉協議会　　等</a:t>
            </a:r>
          </a:p>
        </p:txBody>
      </p:sp>
      <p:sp>
        <p:nvSpPr>
          <p:cNvPr id="12" name="左右矢印 11"/>
          <p:cNvSpPr/>
          <p:nvPr/>
        </p:nvSpPr>
        <p:spPr>
          <a:xfrm>
            <a:off x="2943698" y="5090723"/>
            <a:ext cx="3124040" cy="199407"/>
          </a:xfrm>
          <a:prstGeom prst="leftRightArrow">
            <a:avLst>
              <a:gd name="adj1" fmla="val 61401"/>
              <a:gd name="adj2" fmla="val 56843"/>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86" name="正方形/長方形 85"/>
          <p:cNvSpPr/>
          <p:nvPr/>
        </p:nvSpPr>
        <p:spPr>
          <a:xfrm>
            <a:off x="3874262" y="5223661"/>
            <a:ext cx="1329992" cy="265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②連絡調整</a:t>
            </a:r>
          </a:p>
        </p:txBody>
      </p:sp>
      <p:sp>
        <p:nvSpPr>
          <p:cNvPr id="88" name="正方形/長方形 87"/>
          <p:cNvSpPr/>
          <p:nvPr/>
        </p:nvSpPr>
        <p:spPr>
          <a:xfrm>
            <a:off x="251526" y="2897248"/>
            <a:ext cx="2658575" cy="33234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関係機関</a:t>
            </a:r>
          </a:p>
        </p:txBody>
      </p:sp>
      <p:sp>
        <p:nvSpPr>
          <p:cNvPr id="93" name="左右矢印 92"/>
          <p:cNvSpPr/>
          <p:nvPr/>
        </p:nvSpPr>
        <p:spPr>
          <a:xfrm rot="5400000">
            <a:off x="7812607" y="4309675"/>
            <a:ext cx="930462" cy="232615"/>
          </a:xfrm>
          <a:prstGeom prst="leftRightArrow">
            <a:avLst>
              <a:gd name="adj1" fmla="val 61401"/>
              <a:gd name="adj2" fmla="val 64540"/>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18" name="テキスト ボックス 17"/>
          <p:cNvSpPr txBox="1"/>
          <p:nvPr/>
        </p:nvSpPr>
        <p:spPr>
          <a:xfrm>
            <a:off x="8291961" y="3960751"/>
            <a:ext cx="355162" cy="1196470"/>
          </a:xfrm>
          <a:prstGeom prst="rect">
            <a:avLst/>
          </a:prstGeom>
          <a:noFill/>
        </p:spPr>
        <p:txBody>
          <a:bodyPr vert="eaVert" wrap="square" rtlCol="0">
            <a:spAutoFit/>
          </a:bodyPr>
          <a:lstStyle/>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②連絡調整</a:t>
            </a:r>
          </a:p>
        </p:txBody>
      </p:sp>
      <p:sp>
        <p:nvSpPr>
          <p:cNvPr id="61" name="正方形/長方形 60"/>
          <p:cNvSpPr/>
          <p:nvPr/>
        </p:nvSpPr>
        <p:spPr>
          <a:xfrm>
            <a:off x="3807789" y="3694876"/>
            <a:ext cx="1827895" cy="23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一般就労へ移行</a:t>
            </a:r>
          </a:p>
        </p:txBody>
      </p:sp>
      <p:sp>
        <p:nvSpPr>
          <p:cNvPr id="30" name="雲形吹き出し 29"/>
          <p:cNvSpPr/>
          <p:nvPr/>
        </p:nvSpPr>
        <p:spPr>
          <a:xfrm>
            <a:off x="3607361" y="2651436"/>
            <a:ext cx="2937682" cy="810773"/>
          </a:xfrm>
          <a:prstGeom prst="cloudCallout">
            <a:avLst>
              <a:gd name="adj1" fmla="val 50019"/>
              <a:gd name="adj2" fmla="val 67262"/>
            </a:avLst>
          </a:prstGeom>
          <a:ln/>
        </p:spPr>
        <p:style>
          <a:lnRef idx="1">
            <a:schemeClr val="accent4"/>
          </a:lnRef>
          <a:fillRef idx="2">
            <a:schemeClr val="accent4"/>
          </a:fillRef>
          <a:effectRef idx="1">
            <a:schemeClr val="accent4"/>
          </a:effectRef>
          <a:fontRef idx="minor">
            <a:schemeClr val="dk1"/>
          </a:fontRef>
        </p:style>
        <p:txBody>
          <a:bodyPr lIns="0" rIns="0" rtlCol="0" anchor="ctr"/>
          <a:lstStyle/>
          <a:p>
            <a:pPr algn="ctr" fontAlgn="auto">
              <a:spcBef>
                <a:spcPts val="0"/>
              </a:spcBef>
              <a:spcAft>
                <a:spcPts val="0"/>
              </a:spcAft>
            </a:pPr>
            <a:r>
              <a:rPr kumimoji="0" lang="ja-JP" altLang="en-US" sz="923"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就労に伴い生じている生活面の課題</a:t>
            </a:r>
            <a:r>
              <a:rPr kumimoji="0" lang="ja-JP" altLang="en-US" sz="738"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⇒生活リズム、体調の管理、給料の浪費等</a:t>
            </a:r>
            <a:endParaRPr kumimoji="0" lang="ja-JP" altLang="en-US" sz="923"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3095286" y="3745949"/>
            <a:ext cx="3384000" cy="33234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endPar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左右矢印 31"/>
          <p:cNvSpPr/>
          <p:nvPr/>
        </p:nvSpPr>
        <p:spPr>
          <a:xfrm rot="5400000">
            <a:off x="7031416" y="4326290"/>
            <a:ext cx="963692" cy="232615"/>
          </a:xfrm>
          <a:prstGeom prst="leftRightArrow">
            <a:avLst>
              <a:gd name="adj1" fmla="val 61401"/>
              <a:gd name="adj2" fmla="val 64540"/>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35" name="テキスト ボックス 34"/>
          <p:cNvSpPr txBox="1"/>
          <p:nvPr/>
        </p:nvSpPr>
        <p:spPr>
          <a:xfrm>
            <a:off x="7482359" y="3960751"/>
            <a:ext cx="525657" cy="1196308"/>
          </a:xfrm>
          <a:prstGeom prst="rect">
            <a:avLst/>
          </a:prstGeom>
          <a:noFill/>
        </p:spPr>
        <p:txBody>
          <a:bodyPr vert="eaVert" wrap="square" rtlCol="0">
            <a:spAutoFit/>
          </a:bodyPr>
          <a:lstStyle/>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①相談による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課題把握</a:t>
            </a:r>
          </a:p>
        </p:txBody>
      </p:sp>
      <p:sp>
        <p:nvSpPr>
          <p:cNvPr id="36" name="上矢印 35"/>
          <p:cNvSpPr/>
          <p:nvPr/>
        </p:nvSpPr>
        <p:spPr>
          <a:xfrm>
            <a:off x="6533047" y="3960751"/>
            <a:ext cx="265846" cy="930462"/>
          </a:xfrm>
          <a:prstGeom prst="upArrow">
            <a:avLst>
              <a:gd name="adj1" fmla="val 50000"/>
              <a:gd name="adj2" fmla="val 42303"/>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cxnSp>
        <p:nvCxnSpPr>
          <p:cNvPr id="38" name="直線矢印コネクタ 37"/>
          <p:cNvCxnSpPr/>
          <p:nvPr/>
        </p:nvCxnSpPr>
        <p:spPr>
          <a:xfrm>
            <a:off x="2910277" y="3694802"/>
            <a:ext cx="3608500" cy="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6067741" y="4924555"/>
            <a:ext cx="2919091" cy="49851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pPr>
            <a:r>
              <a:rPr kumimoji="0" lang="ja-JP" altLang="en-US" sz="1477"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就労定着支援</a:t>
            </a:r>
            <a:endParaRPr kumimoji="0" lang="en-US" altLang="ja-JP" sz="1477"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kumimoji="0" lang="ja-JP" altLang="en-US" sz="1477"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事業所</a:t>
            </a:r>
          </a:p>
        </p:txBody>
      </p:sp>
      <p:sp>
        <p:nvSpPr>
          <p:cNvPr id="41" name="テキスト ボックス 40"/>
          <p:cNvSpPr txBox="1"/>
          <p:nvPr/>
        </p:nvSpPr>
        <p:spPr>
          <a:xfrm>
            <a:off x="6223955" y="3960751"/>
            <a:ext cx="355162" cy="1196470"/>
          </a:xfrm>
          <a:prstGeom prst="rect">
            <a:avLst/>
          </a:prstGeom>
          <a:noFill/>
        </p:spPr>
        <p:txBody>
          <a:bodyPr vert="eaVert" wrap="square" rtlCol="0">
            <a:spAutoFit/>
          </a:bodyPr>
          <a:lstStyle/>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③必要な支援</a:t>
            </a:r>
          </a:p>
        </p:txBody>
      </p:sp>
      <p:sp>
        <p:nvSpPr>
          <p:cNvPr id="2" name="右矢印 1"/>
          <p:cNvSpPr/>
          <p:nvPr/>
        </p:nvSpPr>
        <p:spPr>
          <a:xfrm>
            <a:off x="6366661" y="2797835"/>
            <a:ext cx="432000" cy="465231"/>
          </a:xfrm>
          <a:prstGeom prst="rightArrow">
            <a:avLst/>
          </a:prstGeom>
          <a:solidFill>
            <a:srgbClr val="FF9900"/>
          </a:solidFill>
          <a:scene3d>
            <a:camera prst="orthographicFront">
              <a:rot lat="0" lon="0" rev="0"/>
            </a:camera>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52" name="正方形/長方形 51"/>
          <p:cNvSpPr/>
          <p:nvPr/>
        </p:nvSpPr>
        <p:spPr>
          <a:xfrm>
            <a:off x="90519" y="1567988"/>
            <a:ext cx="2897310" cy="1063385"/>
          </a:xfrm>
          <a:prstGeom prst="rect">
            <a:avLst/>
          </a:prstGeom>
          <a:noFill/>
          <a:ln w="19050" cap="flat" cmpd="sng" algn="ctr">
            <a:solidFill>
              <a:srgbClr val="99CCFF"/>
            </a:solidFill>
            <a:prstDash val="solid"/>
          </a:ln>
          <a:effectLst/>
        </p:spPr>
        <p:txBody>
          <a:bodyPr lIns="84397" tIns="42198" rIns="84397" bIns="42198" anchor="ctr" anchorCtr="0"/>
          <a:lstStyle/>
          <a:p>
            <a:pPr marL="165593" indent="-165593" fontAlgn="auto">
              <a:spcBef>
                <a:spcPts val="0"/>
              </a:spcBef>
              <a:spcAft>
                <a:spcPts val="0"/>
              </a:spcAft>
              <a:defRPr/>
            </a:pPr>
            <a:endParaRPr kumimoji="0" lang="en-US" altLang="ja-JP" sz="1108"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5593" indent="-165593" fontAlgn="auto">
              <a:spcBef>
                <a:spcPts val="0"/>
              </a:spcBef>
              <a:spcAft>
                <a:spcPts val="0"/>
              </a:spcAft>
              <a:defRPr/>
            </a:pPr>
            <a:r>
              <a:rPr kumimoji="0" lang="ja-JP" altLang="en-US" sz="1108"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就労移行支援、就労継続支援、生活介護、自立訓練の利用を経て一般就労へ移行した障害者で、就労に伴う環境変化により生活面の課題が生じている者</a:t>
            </a:r>
            <a:endParaRPr kumimoji="0" lang="en-US" altLang="ja-JP" sz="1108"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p:cNvSpPr/>
          <p:nvPr/>
        </p:nvSpPr>
        <p:spPr>
          <a:xfrm>
            <a:off x="52114" y="1434933"/>
            <a:ext cx="1656184" cy="232615"/>
          </a:xfrm>
          <a:prstGeom prst="rect">
            <a:avLst/>
          </a:prstGeom>
          <a:solidFill>
            <a:srgbClr val="99CCFF"/>
          </a:solidFill>
          <a:ln>
            <a:solidFill>
              <a:srgbClr val="99CC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kumimoji="0" lang="ja-JP" altLang="en-US" sz="1292" kern="0" dirty="0">
                <a:solidFill>
                  <a:prstClr val="black"/>
                </a:solidFill>
                <a:latin typeface="HGS創英角ｺﾞｼｯｸUB" pitchFamily="50" charset="-128"/>
                <a:ea typeface="HGS創英角ｺﾞｼｯｸUB" pitchFamily="50" charset="-128"/>
              </a:rPr>
              <a:t> 対象者</a:t>
            </a:r>
          </a:p>
        </p:txBody>
      </p:sp>
      <p:sp>
        <p:nvSpPr>
          <p:cNvPr id="55" name="正方形/長方形 54"/>
          <p:cNvSpPr/>
          <p:nvPr/>
        </p:nvSpPr>
        <p:spPr>
          <a:xfrm>
            <a:off x="3109684" y="1567988"/>
            <a:ext cx="5976546" cy="1129854"/>
          </a:xfrm>
          <a:prstGeom prst="rect">
            <a:avLst/>
          </a:prstGeom>
          <a:noFill/>
          <a:ln w="19050" cap="flat" cmpd="sng" algn="ctr">
            <a:solidFill>
              <a:srgbClr val="99CCFF"/>
            </a:solidFill>
            <a:prstDash val="solid"/>
          </a:ln>
          <a:effectLst/>
        </p:spPr>
        <p:txBody>
          <a:bodyPr lIns="84397" tIns="42198" rIns="84397" bIns="42198" anchor="t"/>
          <a:lstStyle/>
          <a:p>
            <a:pPr marL="165593" indent="-165593" fontAlgn="auto">
              <a:spcBef>
                <a:spcPts val="0"/>
              </a:spcBef>
              <a:spcAft>
                <a:spcPts val="0"/>
              </a:spcAft>
              <a:defRPr/>
            </a:pPr>
            <a:endParaRPr kumimoji="0" lang="en-US" altLang="ja-JP" sz="1108"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99390" indent="-422041" fontAlgn="auto">
              <a:spcBef>
                <a:spcPts val="0"/>
              </a:spcBef>
              <a:spcAft>
                <a:spcPts val="0"/>
              </a:spcAft>
            </a:pPr>
            <a:r>
              <a:rPr kumimoji="0" lang="ja-JP" altLang="en-US" sz="1108"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障害者との相談を通じて生活面の課題を把握するとともに、企業や関係機関等との連絡調整やそれに伴う課題解決に向けて必要となる支援を実施。</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32011" indent="-432011"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利用者の自宅・企業等を訪問することにより、月１回以上は障害者との対面支援を行う。加えて、月１回以上は企業訪問を行うよう努めることとする。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32011" indent="-432011"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利用期間は３年を上限とし、経過後は障害者就業・生活支援センター等へ引き継ぐ。</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32011" indent="-432011" fontAlgn="auto">
              <a:spcBef>
                <a:spcPts val="0"/>
              </a:spcBef>
              <a:spcAft>
                <a:spcPts val="0"/>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3076633" y="1434933"/>
            <a:ext cx="1944216" cy="232615"/>
          </a:xfrm>
          <a:prstGeom prst="rect">
            <a:avLst/>
          </a:prstGeom>
          <a:solidFill>
            <a:srgbClr val="99CCFF"/>
          </a:solidFill>
          <a:ln>
            <a:solidFill>
              <a:srgbClr val="99CC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kumimoji="0" lang="ja-JP" altLang="en-US" sz="1292" kern="0" dirty="0">
                <a:solidFill>
                  <a:prstClr val="black"/>
                </a:solidFill>
                <a:latin typeface="HGS創英角ｺﾞｼｯｸUB" pitchFamily="50" charset="-128"/>
                <a:ea typeface="HGS創英角ｺﾞｼｯｸUB" pitchFamily="50" charset="-128"/>
              </a:rPr>
              <a:t>支援内容</a:t>
            </a:r>
          </a:p>
        </p:txBody>
      </p:sp>
      <p:sp>
        <p:nvSpPr>
          <p:cNvPr id="58" name="角丸四角形 57"/>
          <p:cNvSpPr/>
          <p:nvPr/>
        </p:nvSpPr>
        <p:spPr>
          <a:xfrm>
            <a:off x="119223" y="836712"/>
            <a:ext cx="8972664" cy="531751"/>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462" tIns="33231" bIns="33231" anchor="ctr" anchorCtr="0"/>
          <a:lstStyle/>
          <a:p>
            <a:pPr marL="162662" indent="-162662" fontAlgn="auto">
              <a:lnSpc>
                <a:spcPct val="110000"/>
              </a:lnSpc>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就労移行支援等を利用し、一般就労に移行した障害者の就労に伴う生活上の支援ニーズに対応できるよう、事業所・家族との連絡調整等の支援を一定の期間にわたり行うサービスを新たに創設する（「就労定着支援」）。</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118583" y="5688943"/>
            <a:ext cx="8935703" cy="766739"/>
          </a:xfrm>
          <a:prstGeom prst="rect">
            <a:avLst/>
          </a:prstGeom>
          <a:noFill/>
          <a:ln w="19050" cap="flat" cmpd="sng" algn="ctr">
            <a:solidFill>
              <a:srgbClr val="99CCFF"/>
            </a:solidFill>
            <a:prstDash val="solid"/>
          </a:ln>
          <a:effectLst/>
        </p:spPr>
        <p:txBody>
          <a:bodyPr lIns="84397" tIns="42198" rIns="84397" bIns="42198" anchor="t"/>
          <a:lstStyle/>
          <a:p>
            <a:pPr marL="414715" indent="-414715" fontAlgn="auto">
              <a:spcBef>
                <a:spcPts val="0"/>
              </a:spcBef>
              <a:spcAft>
                <a:spcPts val="0"/>
              </a:spcAft>
            </a:pPr>
            <a:endParaRPr kumimoji="0" lang="en-US" altLang="ja-JP" sz="1108"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就労定着率（過去３年間の就労定着支援の総利用者数のうち就労定着者数の割合）に応じた基本報酬を設定。　　　　　　　　　　　　　　　　　　　　　　　　　　　　　　　　　　</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就労定着支援サービス費　　</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3,200</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単位／月（就労定着率</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割以上）</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166158" indent="-414715"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利用開始後１年目は更に</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240</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単位を加算</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6158" indent="-414715" fontAlgn="auto">
              <a:spcBef>
                <a:spcPts val="0"/>
              </a:spcBef>
              <a:spcAft>
                <a:spcPts val="0"/>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118582" y="5489537"/>
            <a:ext cx="1944216" cy="269394"/>
          </a:xfrm>
          <a:prstGeom prst="rect">
            <a:avLst/>
          </a:prstGeom>
          <a:solidFill>
            <a:srgbClr val="99CCFF"/>
          </a:solidFill>
          <a:ln>
            <a:solidFill>
              <a:srgbClr val="99CCFF"/>
            </a:solidFill>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ja-JP" altLang="en-US" sz="1292" dirty="0">
                <a:solidFill>
                  <a:prstClr val="black"/>
                </a:solidFill>
                <a:latin typeface="HGS創英角ｺﾞｼｯｸUB" pitchFamily="50" charset="-128"/>
                <a:ea typeface="HGS創英角ｺﾞｼｯｸUB" pitchFamily="50" charset="-128"/>
              </a:rPr>
              <a:t>基本報酬</a:t>
            </a:r>
          </a:p>
        </p:txBody>
      </p:sp>
      <p:pic>
        <p:nvPicPr>
          <p:cNvPr id="37" name="Picture 22" descr="http://3.bp.blogspot.com/-X7fIR1St4Mg/VZ-Qixp_SbI/AAAAAAAAvNY/uCIXnzPDPow/s800/ojisan1_c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2761" y="3422258"/>
            <a:ext cx="607607" cy="699344"/>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3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105969" y="6564259"/>
            <a:ext cx="2057400" cy="365125"/>
          </a:xfrm>
        </p:spPr>
        <p:txBody>
          <a:bodyPr/>
          <a:lstStyle/>
          <a:p>
            <a:pPr>
              <a:defRPr/>
            </a:pPr>
            <a:fld id="{804D6B79-3AEB-42FE-A736-A41F7AEA0445}" type="slidenum">
              <a:rPr lang="en-US" altLang="ja-JP" smtClean="0"/>
              <a:pPr>
                <a:defRPr/>
              </a:pPr>
              <a:t>76</a:t>
            </a:fld>
            <a:endParaRPr lang="en-US" altLang="ja-JP"/>
          </a:p>
        </p:txBody>
      </p:sp>
    </p:spTree>
    <p:extLst>
      <p:ext uri="{BB962C8B-B14F-4D97-AF65-F5344CB8AC3E}">
        <p14:creationId xmlns:p14="http://schemas.microsoft.com/office/powerpoint/2010/main" val="17132835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8581" y="1149562"/>
            <a:ext cx="8896073" cy="3048142"/>
          </a:xfrm>
          <a:prstGeom prst="rect">
            <a:avLst/>
          </a:prstGeom>
          <a:ln w="19050">
            <a:solidFill>
              <a:srgbClr val="99CCFF"/>
            </a:solidFill>
          </a:ln>
        </p:spPr>
        <p:txBody>
          <a:bodyPr wrap="square">
            <a:spAutoFit/>
          </a:bodyPr>
          <a:lstStyle/>
          <a:p>
            <a:pPr marL="83529" indent="-83529" fontAlgn="auto">
              <a:lnSpc>
                <a:spcPts val="2031"/>
              </a:lnSpc>
              <a:spcBef>
                <a:spcPts val="0"/>
              </a:spcBef>
              <a:spcAft>
                <a:spcPts val="0"/>
              </a:spcAf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加算の基本部分について、自動車維持費の低下等を踏まえた適正化を図る。</a:t>
            </a:r>
            <a:endPar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3529" indent="-83529" fontAlgn="auto">
              <a:lnSpc>
                <a:spcPts val="2031"/>
              </a:lnSpc>
              <a:spcBef>
                <a:spcPts val="0"/>
              </a:spcBef>
              <a:spcAft>
                <a:spcPts val="0"/>
              </a:spcAft>
              <a:tabLst>
                <a:tab pos="8607884" algn="l"/>
              </a:tabLs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3529" indent="-83529" fontAlgn="auto">
              <a:lnSpc>
                <a:spcPts val="2031"/>
              </a:lnSpc>
              <a:spcBef>
                <a:spcPts val="0"/>
              </a:spcBef>
              <a:spcAft>
                <a:spcPts val="0"/>
              </a:spcAft>
              <a:tabLst>
                <a:tab pos="8607884" algn="l"/>
              </a:tabLs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3529" indent="-83529" fontAlgn="auto">
              <a:spcBef>
                <a:spcPts val="554"/>
              </a:spcBef>
              <a:spcAft>
                <a:spcPts val="0"/>
              </a:spcAft>
            </a:pPr>
            <a:endPar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3529" indent="-83529" fontAlgn="auto">
              <a:spcBef>
                <a:spcPts val="554"/>
              </a:spcBef>
              <a:spcAft>
                <a:spcPts val="0"/>
              </a:spcAf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9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993556" indent="-993556" fontAlgn="auto">
              <a:spcBef>
                <a:spcPts val="0"/>
              </a:spcBef>
              <a:spcAft>
                <a:spcPts val="0"/>
              </a:spcAft>
            </a:pPr>
            <a:r>
              <a:rPr lang="en-US" altLang="ja-JP" sz="110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現行単位を設定した平成</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年と比べて燃費は向上。自動車維持費も低下（</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15,600</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11,800</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 ：▲</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24.4</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％（月額）  民間調査）。</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3529" indent="-83529" fontAlgn="auto">
              <a:lnSpc>
                <a:spcPts val="923"/>
              </a:lnSpc>
              <a:spcBef>
                <a:spcPts val="0"/>
              </a:spcBef>
              <a:spcAft>
                <a:spcPts val="0"/>
              </a:spcAft>
            </a:pPr>
            <a:endParaRPr lang="en-US" altLang="ja-JP" sz="129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83178" indent="-199297" fontAlgn="auto">
              <a:lnSpc>
                <a:spcPts val="2031"/>
              </a:lnSpc>
              <a:spcBef>
                <a:spcPts val="0"/>
              </a:spcBef>
              <a:spcAft>
                <a:spcPts val="0"/>
              </a:spcAf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生活介護においては、重度者を送迎した場合の更なる加算について、２人での介護など手厚い支援が必要なことを踏まえ、引き上げる。　　　　　　　　　　　　　　　　　 </a:t>
            </a:r>
            <a:endPar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3529" indent="-83529" fontAlgn="auto">
              <a:spcBef>
                <a:spcPts val="554"/>
              </a:spcBef>
              <a:spcAft>
                <a:spcPts val="0"/>
              </a:spcAft>
            </a:pPr>
            <a:endPar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3529" indent="-83529" fontAlgn="auto">
              <a:spcBef>
                <a:spcPts val="554"/>
              </a:spcBef>
              <a:spcAft>
                <a:spcPts val="0"/>
              </a:spcAf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77"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118582" y="836713"/>
            <a:ext cx="2259943" cy="319639"/>
          </a:xfrm>
          <a:prstGeom prst="rect">
            <a:avLst/>
          </a:prstGeom>
          <a:solidFill>
            <a:srgbClr val="99CCFF"/>
          </a:solidFill>
          <a:ln>
            <a:solidFill>
              <a:srgbClr val="99CCFF"/>
            </a:solidFill>
          </a:ln>
        </p:spPr>
        <p:txBody>
          <a:bodyPr wrap="square" rtlCol="0">
            <a:spAutoFit/>
          </a:bodyPr>
          <a:lstStyle/>
          <a:p>
            <a:pPr fontAlgn="auto">
              <a:spcBef>
                <a:spcPts val="0"/>
              </a:spcBef>
              <a:spcAft>
                <a:spcPts val="0"/>
              </a:spcAf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１．加算単位の見直し</a:t>
            </a:r>
          </a:p>
        </p:txBody>
      </p:sp>
      <p:sp>
        <p:nvSpPr>
          <p:cNvPr id="9" name="正方形/長方形 8"/>
          <p:cNvSpPr/>
          <p:nvPr/>
        </p:nvSpPr>
        <p:spPr>
          <a:xfrm>
            <a:off x="118582" y="4605608"/>
            <a:ext cx="8896072" cy="595419"/>
          </a:xfrm>
          <a:prstGeom prst="rect">
            <a:avLst/>
          </a:prstGeom>
          <a:ln w="19050">
            <a:solidFill>
              <a:srgbClr val="99CCFF"/>
            </a:solidFill>
          </a:ln>
        </p:spPr>
        <p:txBody>
          <a:bodyPr wrap="square">
            <a:spAutoFit/>
          </a:bodyPr>
          <a:lstStyle/>
          <a:p>
            <a:pPr marL="83529" indent="-83529" fontAlgn="auto">
              <a:spcBef>
                <a:spcPts val="0"/>
              </a:spcBef>
              <a:spcAft>
                <a:spcPts val="0"/>
              </a:spcAf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同一敷地内の事業所への送迎については、現行の加算単位より</a:t>
            </a:r>
            <a:r>
              <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％減算する。　                 </a:t>
            </a:r>
            <a:endPar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37047" indent="-337047" fontAlgn="auto">
              <a:spcBef>
                <a:spcPts val="554"/>
              </a:spcBef>
              <a:spcAft>
                <a:spcPts val="0"/>
              </a:spcAft>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全体の１／３程度の送迎が同一敷地内で行われている。</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18582" y="4293097"/>
            <a:ext cx="2991102" cy="319639"/>
          </a:xfrm>
          <a:prstGeom prst="rect">
            <a:avLst/>
          </a:prstGeom>
          <a:solidFill>
            <a:srgbClr val="99CCFF"/>
          </a:solidFill>
          <a:ln>
            <a:solidFill>
              <a:srgbClr val="99CCFF"/>
            </a:solidFill>
          </a:ln>
        </p:spPr>
        <p:txBody>
          <a:bodyPr wrap="square" rtlCol="0">
            <a:spAutoFit/>
          </a:bodyPr>
          <a:lstStyle/>
          <a:p>
            <a:pPr fontAlgn="auto">
              <a:spcBef>
                <a:spcPts val="0"/>
              </a:spcBef>
              <a:spcAft>
                <a:spcPts val="0"/>
              </a:spcAf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２．同一敷地内送迎の適正化</a:t>
            </a:r>
          </a:p>
        </p:txBody>
      </p:sp>
      <p:sp>
        <p:nvSpPr>
          <p:cNvPr id="17" name="テキスト ボックス 16"/>
          <p:cNvSpPr txBox="1"/>
          <p:nvPr/>
        </p:nvSpPr>
        <p:spPr>
          <a:xfrm>
            <a:off x="118582" y="5337908"/>
            <a:ext cx="6248079" cy="319639"/>
          </a:xfrm>
          <a:prstGeom prst="rect">
            <a:avLst/>
          </a:prstGeom>
          <a:solidFill>
            <a:srgbClr val="99CCFF"/>
          </a:solidFill>
          <a:ln>
            <a:solidFill>
              <a:srgbClr val="99CCFF"/>
            </a:solidFill>
          </a:ln>
        </p:spPr>
        <p:txBody>
          <a:bodyPr wrap="square" rtlCol="0">
            <a:spAutoFit/>
          </a:bodyPr>
          <a:lstStyle/>
          <a:p>
            <a:pPr fontAlgn="auto">
              <a:spcBef>
                <a:spcPts val="0"/>
              </a:spcBef>
              <a:spcAft>
                <a:spcPts val="0"/>
              </a:spcAf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３．就労継続支援Ａ型及び放課後等デイサービスの送迎加算の見直し</a:t>
            </a:r>
          </a:p>
        </p:txBody>
      </p:sp>
      <p:sp>
        <p:nvSpPr>
          <p:cNvPr id="18" name="正方形/長方形 17"/>
          <p:cNvSpPr/>
          <p:nvPr/>
        </p:nvSpPr>
        <p:spPr>
          <a:xfrm>
            <a:off x="118582" y="5653183"/>
            <a:ext cx="8896072" cy="546945"/>
          </a:xfrm>
          <a:prstGeom prst="rect">
            <a:avLst/>
          </a:prstGeom>
          <a:ln w="19050">
            <a:solidFill>
              <a:srgbClr val="99CCFF"/>
            </a:solidFill>
          </a:ln>
        </p:spPr>
        <p:txBody>
          <a:bodyPr wrap="square" rIns="0">
            <a:spAutoFit/>
          </a:bodyPr>
          <a:lstStyle/>
          <a:p>
            <a:pPr marL="166158" indent="-554968" fontAlgn="auto">
              <a:spcBef>
                <a:spcPts val="0"/>
              </a:spcBef>
              <a:spcAft>
                <a:spcPts val="0"/>
              </a:spcAf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就労継続支援</a:t>
            </a:r>
            <a:r>
              <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型については、自ら通うことが基本であることを再度徹底。</a:t>
            </a:r>
            <a:endParaRPr lang="en-US"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6158" indent="-554968" fontAlgn="auto">
              <a:spcBef>
                <a:spcPts val="0"/>
              </a:spcBef>
              <a:spcAft>
                <a:spcPts val="0"/>
              </a:spcAft>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放課後等デイサービスについては、</a:t>
            </a:r>
            <a:r>
              <a:rPr lang="ja-JP" altLang="ja-JP"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障害児の自立能力の獲得を妨げないように配慮するよう</a:t>
            </a: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通知。</a:t>
            </a:r>
          </a:p>
        </p:txBody>
      </p:sp>
      <p:graphicFrame>
        <p:nvGraphicFramePr>
          <p:cNvPr id="2" name="表 1"/>
          <p:cNvGraphicFramePr>
            <a:graphicFrameLocks noGrp="1"/>
          </p:cNvGraphicFramePr>
          <p:nvPr>
            <p:extLst/>
          </p:nvPr>
        </p:nvGraphicFramePr>
        <p:xfrm>
          <a:off x="1115616" y="1567453"/>
          <a:ext cx="6779830" cy="939018"/>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245935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309489">
                <a:tc>
                  <a:txBody>
                    <a:bodyPr/>
                    <a:lstStyle/>
                    <a:p>
                      <a:pPr algn="ct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tc>
                  <a:txBody>
                    <a:bodyP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（現行）　　</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（改定後）</a:t>
                      </a:r>
                      <a:endParaRPr lang="en-US" altLang="ja-JP"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extLst>
                  <a:ext uri="{0D108BD9-81ED-4DB2-BD59-A6C34878D82A}">
                    <a16:rowId xmlns:a16="http://schemas.microsoft.com/office/drawing/2014/main" val="10000"/>
                  </a:ext>
                </a:extLst>
              </a:tr>
              <a:tr h="309489">
                <a:tc>
                  <a:txBody>
                    <a:bodyP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送迎加算（</a:t>
                      </a:r>
                      <a: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tc>
                  <a:txBody>
                    <a:bodyPr/>
                    <a:lstStyle/>
                    <a:p>
                      <a:pPr algn="ctr"/>
                      <a:r>
                        <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／回</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extLst>
                  <a:ext uri="{0D108BD9-81ED-4DB2-BD59-A6C34878D82A}">
                    <a16:rowId xmlns:a16="http://schemas.microsoft.com/office/drawing/2014/main" val="10001"/>
                  </a:ext>
                </a:extLst>
              </a:tr>
              <a:tr h="309489">
                <a:tc>
                  <a:txBody>
                    <a:bodyP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送迎加算（</a:t>
                      </a:r>
                      <a: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tc>
                  <a:txBody>
                    <a:bodyPr/>
                    <a:lstStyle/>
                    <a:p>
                      <a:pPr algn="ctr"/>
                      <a:r>
                        <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／回</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extLst>
                  <a:ext uri="{0D108BD9-81ED-4DB2-BD59-A6C34878D82A}">
                    <a16:rowId xmlns:a16="http://schemas.microsoft.com/office/drawing/2014/main" val="10002"/>
                  </a:ext>
                </a:extLst>
              </a:tr>
            </a:tbl>
          </a:graphicData>
        </a:graphic>
      </p:graphicFrame>
      <p:sp>
        <p:nvSpPr>
          <p:cNvPr id="5" name="右矢印 4"/>
          <p:cNvSpPr/>
          <p:nvPr/>
        </p:nvSpPr>
        <p:spPr>
          <a:xfrm>
            <a:off x="5099789" y="1942796"/>
            <a:ext cx="454784" cy="446599"/>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aphicFrame>
        <p:nvGraphicFramePr>
          <p:cNvPr id="15" name="表 14"/>
          <p:cNvGraphicFramePr>
            <a:graphicFrameLocks noGrp="1"/>
          </p:cNvGraphicFramePr>
          <p:nvPr>
            <p:extLst/>
          </p:nvPr>
        </p:nvGraphicFramePr>
        <p:xfrm>
          <a:off x="3774373" y="3362531"/>
          <a:ext cx="5051638" cy="626012"/>
        </p:xfrm>
        <a:graphic>
          <a:graphicData uri="http://schemas.openxmlformats.org/drawingml/2006/table">
            <a:tbl>
              <a:tblPr firstRow="1" bandRow="1">
                <a:tableStyleId>{5940675A-B579-460E-94D1-54222C63F5DA}</a:tableStyleId>
              </a:tblPr>
              <a:tblGrid>
                <a:gridCol w="2459350">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309489">
                <a:tc>
                  <a:txBody>
                    <a:bodyP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（現行）　　</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（改定後）</a:t>
                      </a:r>
                      <a:endParaRPr lang="en-US" altLang="ja-JP"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extLst>
                  <a:ext uri="{0D108BD9-81ED-4DB2-BD59-A6C34878D82A}">
                    <a16:rowId xmlns:a16="http://schemas.microsoft.com/office/drawing/2014/main" val="10000"/>
                  </a:ext>
                </a:extLst>
              </a:tr>
              <a:tr h="309489">
                <a:tc>
                  <a:txBody>
                    <a:bodyPr/>
                    <a:lstStyle/>
                    <a:p>
                      <a:pPr algn="ctr"/>
                      <a:r>
                        <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／回</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tc>
                <a:extLst>
                  <a:ext uri="{0D108BD9-81ED-4DB2-BD59-A6C34878D82A}">
                    <a16:rowId xmlns:a16="http://schemas.microsoft.com/office/drawing/2014/main" val="10001"/>
                  </a:ext>
                </a:extLst>
              </a:tr>
            </a:tbl>
          </a:graphicData>
        </a:graphic>
      </p:graphicFrame>
      <p:sp>
        <p:nvSpPr>
          <p:cNvPr id="14" name="右矢印 13"/>
          <p:cNvSpPr/>
          <p:nvPr/>
        </p:nvSpPr>
        <p:spPr>
          <a:xfrm>
            <a:off x="6034317" y="3687906"/>
            <a:ext cx="454784" cy="259350"/>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2" name="テキスト ボックス 21"/>
          <p:cNvSpPr txBox="1"/>
          <p:nvPr/>
        </p:nvSpPr>
        <p:spPr>
          <a:xfrm>
            <a:off x="0" y="263769"/>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841830" fontAlgn="auto">
              <a:spcBef>
                <a:spcPts val="0"/>
              </a:spcBef>
              <a:spcAft>
                <a:spcPts val="0"/>
              </a:spcAft>
            </a:pP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送迎加算の見直し</a:t>
            </a:r>
            <a:endParaRPr lang="en-US"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http://4.bp.blogspot.com/-QyYHCel92vY/UrEiNDl1a-I/AAAAAAAAb9M/5AlqFw7KLBw/s800/kaigo_souge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6117" y="4359565"/>
            <a:ext cx="1918537" cy="1304605"/>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26685" y="6410673"/>
            <a:ext cx="2057400" cy="365125"/>
          </a:xfrm>
        </p:spPr>
        <p:txBody>
          <a:bodyPr/>
          <a:lstStyle/>
          <a:p>
            <a:pPr>
              <a:defRPr/>
            </a:pPr>
            <a:fld id="{F90A3C79-1AFD-481B-B685-7933BCD0898B}" type="slidenum">
              <a:rPr lang="en-US" altLang="ja-JP" smtClean="0"/>
              <a:pPr>
                <a:defRPr/>
              </a:pPr>
              <a:t>77</a:t>
            </a:fld>
            <a:endParaRPr lang="en-US" altLang="ja-JP" dirty="0"/>
          </a:p>
        </p:txBody>
      </p:sp>
    </p:spTree>
    <p:extLst>
      <p:ext uri="{BB962C8B-B14F-4D97-AF65-F5344CB8AC3E}">
        <p14:creationId xmlns:p14="http://schemas.microsoft.com/office/powerpoint/2010/main" val="12478897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形吹き出し 1"/>
          <p:cNvSpPr/>
          <p:nvPr/>
        </p:nvSpPr>
        <p:spPr>
          <a:xfrm>
            <a:off x="5115842" y="1900215"/>
            <a:ext cx="1583164" cy="531751"/>
          </a:xfrm>
          <a:prstGeom prst="wedgeEllipseCallout">
            <a:avLst>
              <a:gd name="adj1" fmla="val -63497"/>
              <a:gd name="adj2" fmla="val 1591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人当たりの支援件数に大きなバラツキ</a:t>
            </a:r>
            <a:endParaRPr lang="ja-JP" altLang="en-US" sz="969" dirty="0">
              <a:solidFill>
                <a:prstClr val="black"/>
              </a:solidFill>
            </a:endParaRPr>
          </a:p>
        </p:txBody>
      </p:sp>
      <p:sp>
        <p:nvSpPr>
          <p:cNvPr id="3" name="サブタイトル 2"/>
          <p:cNvSpPr>
            <a:spLocks noGrp="1"/>
          </p:cNvSpPr>
          <p:nvPr>
            <p:ph type="subTitle" idx="4294967295"/>
          </p:nvPr>
        </p:nvSpPr>
        <p:spPr>
          <a:xfrm>
            <a:off x="0" y="607123"/>
            <a:ext cx="8969375" cy="1309709"/>
          </a:xfrm>
          <a:ln w="12700">
            <a:solidFill>
              <a:schemeClr val="tx1"/>
            </a:solidFill>
          </a:ln>
        </p:spPr>
        <p:txBody>
          <a:bodyPr vert="horz" wrap="square" lIns="91440" tIns="45720" rIns="0" bIns="45720" numCol="1" anchor="t" anchorCtr="0" compatLnSpc="1">
            <a:prstTxWarp prst="textNoShape">
              <a:avLst/>
            </a:prstTxWarp>
            <a:noAutofit/>
          </a:bodyPr>
          <a:lstStyle/>
          <a:p>
            <a:pPr marL="164127" indent="-164127">
              <a:buNone/>
            </a:pP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　計画相談支援・障害児相談支援の利用プロセスは下図のとおりとなっているが、</a:t>
            </a:r>
            <a:endParaRPr lang="en-US" altLang="ja-JP" sz="1108" dirty="0">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a:buNone/>
            </a:pP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　①一律的に標準期間に沿ったモニタリング期間を定めている市町村が多いこと（６ヶ月に１度が５割超）、</a:t>
            </a:r>
            <a:endParaRPr lang="en-US" altLang="ja-JP" sz="1108" dirty="0">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a:buNone/>
            </a:pP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　②相談支援専門員</a:t>
            </a:r>
            <a:r>
              <a:rPr lang="en-US" altLang="ja-JP" sz="1108"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人当たりの支援件数に大きなバラツキがあること（担当件数の</a:t>
            </a:r>
            <a:r>
              <a:rPr lang="en-US" altLang="ja-JP" sz="1108"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月平均は</a:t>
            </a:r>
            <a:r>
              <a:rPr lang="en-US" altLang="ja-JP" sz="1108" dirty="0">
                <a:latin typeface="メイリオ" panose="020B0604030504040204" pitchFamily="50" charset="-128"/>
                <a:ea typeface="メイリオ" panose="020B0604030504040204" pitchFamily="50" charset="-128"/>
                <a:cs typeface="メイリオ" panose="020B0604030504040204" pitchFamily="50" charset="-128"/>
              </a:rPr>
              <a:t>13.5</a:t>
            </a: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件。</a:t>
            </a:r>
            <a:r>
              <a:rPr lang="en-US" altLang="ja-JP" sz="1108"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件以上担当している者も存在）、</a:t>
            </a:r>
            <a:endParaRPr lang="en-US" altLang="ja-JP" sz="1108" dirty="0">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a:buNone/>
            </a:pP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　③事業所の質の評価として特定事業所加算が存在するが、個々の支援に着目した加算は存在しないこと</a:t>
            </a:r>
            <a:endParaRPr lang="en-US" altLang="ja-JP" sz="1108" dirty="0">
              <a:latin typeface="メイリオ" panose="020B0604030504040204" pitchFamily="50" charset="-128"/>
              <a:ea typeface="メイリオ" panose="020B0604030504040204" pitchFamily="50" charset="-128"/>
              <a:cs typeface="メイリオ" panose="020B0604030504040204" pitchFamily="50" charset="-128"/>
            </a:endParaRPr>
          </a:p>
          <a:p>
            <a:pPr marL="164127" indent="-164127">
              <a:buNone/>
            </a:pP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　が課題となっていることから、これらに着目した見直しを行う。</a:t>
            </a:r>
            <a:endParaRPr lang="en-US" altLang="ja-JP" sz="1108"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0892" y="1957233"/>
            <a:ext cx="2699979" cy="319639"/>
          </a:xfrm>
          <a:prstGeom prst="rect">
            <a:avLst/>
          </a:prstGeom>
          <a:noFill/>
        </p:spPr>
        <p:txBody>
          <a:bodyPr wrap="square" rtlCol="0">
            <a:spAutoFit/>
          </a:bodyPr>
          <a:lstStyle/>
          <a:p>
            <a:pPr fontAlgn="auto">
              <a:spcBef>
                <a:spcPts val="0"/>
              </a:spcBef>
              <a:spcAft>
                <a:spcPts val="0"/>
              </a:spcAft>
            </a:pPr>
            <a:r>
              <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利用プロセスのイメージ</a:t>
            </a:r>
            <a:r>
              <a:rPr lang="en-US" altLang="ja-JP"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0" y="114230"/>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841830" fontAlgn="auto">
              <a:spcBef>
                <a:spcPts val="0"/>
              </a:spcBef>
              <a:spcAft>
                <a:spcPts val="0"/>
              </a:spcAft>
            </a:pPr>
            <a:r>
              <a:rPr lang="ja-JP"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計画相談支援・障害児相談支援における質の高い事業者の評価</a:t>
            </a: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514730" y="2232559"/>
            <a:ext cx="1464982" cy="1045573"/>
            <a:chOff x="632520" y="1753071"/>
            <a:chExt cx="1440160" cy="1027857"/>
          </a:xfrm>
        </p:grpSpPr>
        <p:grpSp>
          <p:nvGrpSpPr>
            <p:cNvPr id="9" name="グループ化 8"/>
            <p:cNvGrpSpPr/>
            <p:nvPr/>
          </p:nvGrpSpPr>
          <p:grpSpPr>
            <a:xfrm>
              <a:off x="776536" y="1986428"/>
              <a:ext cx="1028630" cy="794500"/>
              <a:chOff x="1020127" y="639297"/>
              <a:chExt cx="1308314" cy="1010524"/>
            </a:xfrm>
          </p:grpSpPr>
          <p:pic>
            <p:nvPicPr>
              <p:cNvPr id="1026" name="Picture 2" descr="車椅子に乗っている子供のイラスト（女の子）"/>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127" y="767146"/>
                <a:ext cx="882675" cy="8826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盲導犬と歩く男性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917" y="639297"/>
                <a:ext cx="1010524" cy="101052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3" name="正方形/長方形 12"/>
            <p:cNvSpPr/>
            <p:nvPr/>
          </p:nvSpPr>
          <p:spPr>
            <a:xfrm>
              <a:off x="632520" y="1753071"/>
              <a:ext cx="1440160" cy="258376"/>
            </a:xfrm>
            <a:prstGeom prst="rect">
              <a:avLst/>
            </a:prstGeom>
          </p:spPr>
          <p:txBody>
            <a:bodyPr wrap="square">
              <a:spAutoFit/>
            </a:bodyPr>
            <a:lstStyle/>
            <a:p>
              <a:pPr algn="ctr" fontAlgn="auto">
                <a:spcBef>
                  <a:spcPts val="0"/>
                </a:spcBef>
                <a:spcAft>
                  <a:spcPts val="0"/>
                </a:spcAf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利用者（保護者）</a:t>
              </a:r>
            </a:p>
          </p:txBody>
        </p:sp>
      </p:grpSp>
      <p:grpSp>
        <p:nvGrpSpPr>
          <p:cNvPr id="18" name="グループ化 17"/>
          <p:cNvGrpSpPr/>
          <p:nvPr/>
        </p:nvGrpSpPr>
        <p:grpSpPr>
          <a:xfrm>
            <a:off x="3702960" y="2147865"/>
            <a:ext cx="1400793" cy="1288273"/>
            <a:chOff x="3939531" y="2113111"/>
            <a:chExt cx="1517525" cy="1395629"/>
          </a:xfrm>
        </p:grpSpPr>
        <p:sp>
          <p:nvSpPr>
            <p:cNvPr id="32" name="テキスト ボックス 31"/>
            <p:cNvSpPr txBox="1"/>
            <p:nvPr/>
          </p:nvSpPr>
          <p:spPr>
            <a:xfrm>
              <a:off x="3998901" y="3224009"/>
              <a:ext cx="1458155" cy="284731"/>
            </a:xfrm>
            <a:prstGeom prst="rect">
              <a:avLst/>
            </a:prstGeom>
            <a:noFill/>
          </p:spPr>
          <p:txBody>
            <a:bodyPr wrap="square" rtlCol="0">
              <a:spAutoFit/>
            </a:bodyPr>
            <a:lstStyle/>
            <a:p>
              <a:pPr algn="ctr" fontAlgn="auto">
                <a:spcBef>
                  <a:spcPts val="0"/>
                </a:spcBef>
                <a:spcAft>
                  <a:spcPts val="0"/>
                </a:spcAf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相談支援専門員</a:t>
              </a:r>
            </a:p>
          </p:txBody>
        </p:sp>
        <p:sp>
          <p:nvSpPr>
            <p:cNvPr id="16" name="正方形/長方形 15"/>
            <p:cNvSpPr/>
            <p:nvPr/>
          </p:nvSpPr>
          <p:spPr>
            <a:xfrm>
              <a:off x="3939531" y="2113111"/>
              <a:ext cx="1452134" cy="315434"/>
            </a:xfrm>
            <a:prstGeom prst="rect">
              <a:avLst/>
            </a:prstGeom>
          </p:spPr>
          <p:txBody>
            <a:bodyPr wrap="none">
              <a:spAutoFit/>
            </a:bodyPr>
            <a:lstStyle/>
            <a:p>
              <a:pPr algn="ct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相談支援事業者</a:t>
              </a:r>
            </a:p>
          </p:txBody>
        </p:sp>
        <p:pic>
          <p:nvPicPr>
            <p:cNvPr id="1032" name="Picture 8" descr="忙しく仕事をしている女性会社員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5602" y="2208663"/>
              <a:ext cx="1085430" cy="108543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8" name="グループ化 27"/>
          <p:cNvGrpSpPr/>
          <p:nvPr/>
        </p:nvGrpSpPr>
        <p:grpSpPr>
          <a:xfrm>
            <a:off x="6831944" y="2099622"/>
            <a:ext cx="1905416" cy="1485604"/>
            <a:chOff x="7545288" y="1844824"/>
            <a:chExt cx="2064201" cy="1609405"/>
          </a:xfrm>
        </p:grpSpPr>
        <p:grpSp>
          <p:nvGrpSpPr>
            <p:cNvPr id="24" name="グループ化 23"/>
            <p:cNvGrpSpPr/>
            <p:nvPr/>
          </p:nvGrpSpPr>
          <p:grpSpPr>
            <a:xfrm>
              <a:off x="7545288" y="2005390"/>
              <a:ext cx="2064201" cy="1448839"/>
              <a:chOff x="7545288" y="1700808"/>
              <a:chExt cx="2064201" cy="1448839"/>
            </a:xfrm>
          </p:grpSpPr>
          <p:pic>
            <p:nvPicPr>
              <p:cNvPr id="1030" name="Picture 6" descr="市役所のイラスト">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4974" y="1700808"/>
                <a:ext cx="936104" cy="936104"/>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正方形/長方形 13"/>
              <p:cNvSpPr/>
              <p:nvPr/>
            </p:nvSpPr>
            <p:spPr>
              <a:xfrm>
                <a:off x="7545288" y="2564904"/>
                <a:ext cx="2064201" cy="584743"/>
              </a:xfrm>
              <a:prstGeom prst="rect">
                <a:avLst/>
              </a:prstGeom>
            </p:spPr>
            <p:txBody>
              <a:bodyPr wrap="square">
                <a:spAutoFit/>
              </a:bodyP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計画案を勘案し、支給</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量及びモニタリング期</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間を決定</a:t>
                </a:r>
              </a:p>
            </p:txBody>
          </p:sp>
          <p:sp>
            <p:nvSpPr>
              <p:cNvPr id="15" name="大かっこ 14"/>
              <p:cNvSpPr/>
              <p:nvPr/>
            </p:nvSpPr>
            <p:spPr>
              <a:xfrm>
                <a:off x="7835864" y="2539641"/>
                <a:ext cx="1437616" cy="584778"/>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25" name="正方形/長方形 24"/>
            <p:cNvSpPr/>
            <p:nvPr/>
          </p:nvSpPr>
          <p:spPr>
            <a:xfrm>
              <a:off x="8242637" y="1844824"/>
              <a:ext cx="663724" cy="284732"/>
            </a:xfrm>
            <a:prstGeom prst="rect">
              <a:avLst/>
            </a:prstGeom>
          </p:spPr>
          <p:txBody>
            <a:bodyPr wrap="none">
              <a:spAutoFit/>
            </a:bodyPr>
            <a:lstStyle/>
            <a:p>
              <a:pPr algn="ctr" fontAlgn="auto">
                <a:spcBef>
                  <a:spcPts val="0"/>
                </a:spcBef>
                <a:spcAft>
                  <a:spcPts val="0"/>
                </a:spcAf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3" name="左右矢印 42"/>
          <p:cNvSpPr/>
          <p:nvPr/>
        </p:nvSpPr>
        <p:spPr>
          <a:xfrm>
            <a:off x="1666308" y="2365497"/>
            <a:ext cx="2119032" cy="447353"/>
          </a:xfrm>
          <a:prstGeom prst="leftRightArrow">
            <a:avLst>
              <a:gd name="adj1" fmla="val 60018"/>
              <a:gd name="adj2" fmla="val 7838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9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①計画の作成</a:t>
            </a:r>
          </a:p>
        </p:txBody>
      </p:sp>
      <p:sp>
        <p:nvSpPr>
          <p:cNvPr id="57" name="左右矢印 56"/>
          <p:cNvSpPr/>
          <p:nvPr/>
        </p:nvSpPr>
        <p:spPr>
          <a:xfrm>
            <a:off x="1666308" y="2897248"/>
            <a:ext cx="2119032" cy="447353"/>
          </a:xfrm>
          <a:prstGeom prst="leftRightArrow">
            <a:avLst>
              <a:gd name="adj1" fmla="val 60018"/>
              <a:gd name="adj2" fmla="val 7838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9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③モニタリング</a:t>
            </a:r>
          </a:p>
        </p:txBody>
      </p:sp>
      <p:sp>
        <p:nvSpPr>
          <p:cNvPr id="47" name="右矢印 46"/>
          <p:cNvSpPr/>
          <p:nvPr/>
        </p:nvSpPr>
        <p:spPr>
          <a:xfrm>
            <a:off x="4970814" y="2344423"/>
            <a:ext cx="2091454" cy="486357"/>
          </a:xfrm>
          <a:prstGeom prst="rightArrow">
            <a:avLst>
              <a:gd name="adj1" fmla="val 50000"/>
              <a:gd name="adj2" fmla="val 73376"/>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9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②計画の提出</a:t>
            </a:r>
          </a:p>
        </p:txBody>
      </p:sp>
      <p:sp>
        <p:nvSpPr>
          <p:cNvPr id="49" name="左矢印 48"/>
          <p:cNvSpPr/>
          <p:nvPr/>
        </p:nvSpPr>
        <p:spPr>
          <a:xfrm>
            <a:off x="4912318" y="2863336"/>
            <a:ext cx="2119032" cy="499195"/>
          </a:xfrm>
          <a:prstGeom prst="leftArrow">
            <a:avLst>
              <a:gd name="adj1" fmla="val 50000"/>
              <a:gd name="adj2" fmla="val 75438"/>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9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報酬の支払い</a:t>
            </a:r>
          </a:p>
        </p:txBody>
      </p:sp>
      <p:sp>
        <p:nvSpPr>
          <p:cNvPr id="55" name="角丸四角形吹き出し 54"/>
          <p:cNvSpPr/>
          <p:nvPr/>
        </p:nvSpPr>
        <p:spPr>
          <a:xfrm>
            <a:off x="650334" y="3727307"/>
            <a:ext cx="3722841" cy="2692795"/>
          </a:xfrm>
          <a:prstGeom prst="wedgeRoundRectCallout">
            <a:avLst>
              <a:gd name="adj1" fmla="val -6206"/>
              <a:gd name="adj2" fmla="val -68685"/>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5" name="テキスト ボックス 64"/>
          <p:cNvSpPr txBox="1"/>
          <p:nvPr/>
        </p:nvSpPr>
        <p:spPr>
          <a:xfrm>
            <a:off x="783271" y="4112716"/>
            <a:ext cx="3589904" cy="944810"/>
          </a:xfrm>
          <a:prstGeom prst="rect">
            <a:avLst/>
          </a:prstGeom>
          <a:noFill/>
        </p:spPr>
        <p:txBody>
          <a:bodyPr wrap="square" rtlCol="0">
            <a:spAutoFit/>
          </a:bodyPr>
          <a:lstStyle/>
          <a:p>
            <a:pPr marL="167058" indent="-167058" fontAlgn="auto">
              <a:spcBef>
                <a:spcPts val="0"/>
              </a:spcBef>
              <a:spcAft>
                <a:spcPts val="0"/>
              </a:spcAft>
              <a:buFont typeface="Wingdings" panose="05000000000000000000" pitchFamily="2" charset="2"/>
              <a:buChar char="l"/>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支援の必要性の観点から標準期間の一部を見直し、モニタリングの頻度を高める。</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見直し後の期間適用には経過措置を実施</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7058" indent="-167058" fontAlgn="auto">
              <a:spcBef>
                <a:spcPts val="0"/>
              </a:spcBef>
              <a:spcAft>
                <a:spcPts val="0"/>
              </a:spcAft>
              <a:buFont typeface="Wingdings" panose="05000000000000000000" pitchFamily="2" charset="2"/>
              <a:buChar char="l"/>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サービス事業者から利用状況について情報提供。</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7058" indent="-167058" fontAlgn="auto">
              <a:spcBef>
                <a:spcPts val="0"/>
              </a:spcBef>
              <a:spcAft>
                <a:spcPts val="0"/>
              </a:spcAft>
              <a:buFont typeface="Wingdings" panose="05000000000000000000" pitchFamily="2" charset="2"/>
              <a:buChar char="l"/>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市町村によるモニタリング結果の抽出と内容検証。</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2" name="グループ化 61"/>
          <p:cNvGrpSpPr/>
          <p:nvPr/>
        </p:nvGrpSpPr>
        <p:grpSpPr>
          <a:xfrm>
            <a:off x="1167510" y="5036905"/>
            <a:ext cx="2739801" cy="1377052"/>
            <a:chOff x="2144688" y="5172868"/>
            <a:chExt cx="2968118" cy="1418160"/>
          </a:xfrm>
        </p:grpSpPr>
        <p:sp>
          <p:nvSpPr>
            <p:cNvPr id="75" name="テキスト ボックス 74"/>
            <p:cNvSpPr txBox="1"/>
            <p:nvPr/>
          </p:nvSpPr>
          <p:spPr>
            <a:xfrm>
              <a:off x="2903702" y="6320353"/>
              <a:ext cx="1579034" cy="270675"/>
            </a:xfrm>
            <a:prstGeom prst="rect">
              <a:avLst/>
            </a:prstGeom>
            <a:noFill/>
          </p:spPr>
          <p:txBody>
            <a:bodyPr wrap="square" rtlCol="0">
              <a:spAutoFit/>
            </a:bodyPr>
            <a:lstStyle/>
            <a:p>
              <a:pPr fontAlgn="auto">
                <a:spcBef>
                  <a:spcPts val="0"/>
                </a:spcBef>
                <a:spcAft>
                  <a:spcPts val="0"/>
                </a:spcAf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（３月間・６月間）</a:t>
              </a:r>
            </a:p>
          </p:txBody>
        </p:sp>
        <p:grpSp>
          <p:nvGrpSpPr>
            <p:cNvPr id="61" name="グループ化 60"/>
            <p:cNvGrpSpPr/>
            <p:nvPr/>
          </p:nvGrpSpPr>
          <p:grpSpPr>
            <a:xfrm>
              <a:off x="2144688" y="5172868"/>
              <a:ext cx="2968118" cy="1208460"/>
              <a:chOff x="2144688" y="5014302"/>
              <a:chExt cx="2968118" cy="1208460"/>
            </a:xfrm>
          </p:grpSpPr>
          <p:pic>
            <p:nvPicPr>
              <p:cNvPr id="66" name="Picture 22" descr="カウンセラー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4688" y="5014303"/>
                <a:ext cx="556718" cy="534449"/>
              </a:xfrm>
              <a:prstGeom prst="rect">
                <a:avLst/>
              </a:prstGeom>
              <a:noFill/>
              <a:extLst>
                <a:ext uri="{909E8E84-426E-40dd-AFC4-6F175D3DCCD1}">
                  <a14:hiddenFill xmlns="" xmlns:a14="http://schemas.microsoft.com/office/drawing/2010/main">
                    <a:solidFill>
                      <a:srgbClr val="FFFFFF"/>
                    </a:solidFill>
                  </a14:hiddenFill>
                </a:ext>
              </a:extLst>
            </p:spPr>
          </p:pic>
          <p:pic>
            <p:nvPicPr>
              <p:cNvPr id="69" name="Picture 22" descr="カウンセラー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6088" y="5014302"/>
                <a:ext cx="556718" cy="5344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0" name="直線矢印コネクタ 69"/>
              <p:cNvCxnSpPr>
                <a:stCxn id="66" idx="3"/>
                <a:endCxn id="69" idx="1"/>
              </p:cNvCxnSpPr>
              <p:nvPr/>
            </p:nvCxnSpPr>
            <p:spPr>
              <a:xfrm flipV="1">
                <a:off x="2701406" y="5281527"/>
                <a:ext cx="1854682" cy="1"/>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71" name="テキスト ボックス 70"/>
              <p:cNvSpPr txBox="1"/>
              <p:nvPr/>
            </p:nvSpPr>
            <p:spPr>
              <a:xfrm>
                <a:off x="2903702" y="5014303"/>
                <a:ext cx="1579034" cy="270675"/>
              </a:xfrm>
              <a:prstGeom prst="rect">
                <a:avLst/>
              </a:prstGeom>
              <a:noFill/>
            </p:spPr>
            <p:txBody>
              <a:bodyPr wrap="square" rtlCol="0">
                <a:spAutoFit/>
              </a:bodyPr>
              <a:lstStyle/>
              <a:p>
                <a:pPr fontAlgn="auto">
                  <a:spcBef>
                    <a:spcPts val="0"/>
                  </a:spcBef>
                  <a:spcAft>
                    <a:spcPts val="0"/>
                  </a:spcAft>
                </a:pPr>
                <a:r>
                  <a:rPr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（６月間・１年間）</a:t>
                </a:r>
              </a:p>
            </p:txBody>
          </p:sp>
          <p:pic>
            <p:nvPicPr>
              <p:cNvPr id="72" name="Picture 22" descr="カウンセラー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0478" y="5681734"/>
                <a:ext cx="556718" cy="534449"/>
              </a:xfrm>
              <a:prstGeom prst="rect">
                <a:avLst/>
              </a:prstGeom>
              <a:noFill/>
              <a:extLst>
                <a:ext uri="{909E8E84-426E-40dd-AFC4-6F175D3DCCD1}">
                  <a14:hiddenFill xmlns="" xmlns:a14="http://schemas.microsoft.com/office/drawing/2010/main">
                    <a:solidFill>
                      <a:srgbClr val="FFFFFF"/>
                    </a:solidFill>
                  </a14:hiddenFill>
                </a:ext>
              </a:extLst>
            </p:spPr>
          </p:pic>
          <p:pic>
            <p:nvPicPr>
              <p:cNvPr id="73" name="Picture 22" descr="カウンセラー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1952" y="5688313"/>
                <a:ext cx="556718" cy="5344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4" name="直線矢印コネクタ 73"/>
              <p:cNvCxnSpPr/>
              <p:nvPr/>
            </p:nvCxnSpPr>
            <p:spPr>
              <a:xfrm flipV="1">
                <a:off x="2736542" y="5948958"/>
                <a:ext cx="595410" cy="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76" name="下矢印 75"/>
              <p:cNvSpPr/>
              <p:nvPr/>
            </p:nvSpPr>
            <p:spPr>
              <a:xfrm>
                <a:off x="2903701" y="5446350"/>
                <a:ext cx="1492423" cy="2061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8" name="Picture 22" descr="カウンセラー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6742" y="5662374"/>
                <a:ext cx="556718" cy="5344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9" name="直線矢印コネクタ 78"/>
              <p:cNvCxnSpPr/>
              <p:nvPr/>
            </p:nvCxnSpPr>
            <p:spPr>
              <a:xfrm flipV="1">
                <a:off x="3941332" y="5955537"/>
                <a:ext cx="595410" cy="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grpSp>
      </p:grpSp>
      <p:sp>
        <p:nvSpPr>
          <p:cNvPr id="84" name="テキスト ボックス 83"/>
          <p:cNvSpPr txBox="1"/>
          <p:nvPr/>
        </p:nvSpPr>
        <p:spPr>
          <a:xfrm>
            <a:off x="5038446" y="4492503"/>
            <a:ext cx="3300101" cy="944810"/>
          </a:xfrm>
          <a:prstGeom prst="rect">
            <a:avLst/>
          </a:prstGeom>
          <a:noFill/>
        </p:spPr>
        <p:txBody>
          <a:bodyPr wrap="square" rtlCol="0">
            <a:spAutoFit/>
          </a:bodyPr>
          <a:lstStyle/>
          <a:p>
            <a:pPr marL="167058" indent="-167058" fontAlgn="auto">
              <a:spcBef>
                <a:spcPts val="0"/>
              </a:spcBef>
              <a:spcAft>
                <a:spcPts val="0"/>
              </a:spcAft>
              <a:buFont typeface="Wingdings" panose="05000000000000000000" pitchFamily="2" charset="2"/>
              <a:buChar char="l"/>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サービスの質の標準化を図る観点から、</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人の相談支援専門員が担当する一月の標準担当件数（</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件）を設定。</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7058" indent="-167058" fontAlgn="auto">
              <a:spcBef>
                <a:spcPts val="0"/>
              </a:spcBef>
              <a:spcAft>
                <a:spcPts val="0"/>
              </a:spcAft>
              <a:buFont typeface="Wingdings" panose="05000000000000000000" pitchFamily="2" charset="2"/>
              <a:buChar char="l"/>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標準件数を一定程度超過（</a:t>
            </a:r>
            <a:r>
              <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件以上）する場合の基本報酬の逓減制を導入。</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テキスト ボックス 88"/>
          <p:cNvSpPr txBox="1"/>
          <p:nvPr/>
        </p:nvSpPr>
        <p:spPr>
          <a:xfrm>
            <a:off x="7566231" y="5556006"/>
            <a:ext cx="729594" cy="291170"/>
          </a:xfrm>
          <a:prstGeom prst="rect">
            <a:avLst/>
          </a:prstGeom>
          <a:noFill/>
        </p:spPr>
        <p:txBody>
          <a:bodyPr wrap="square" rtlCol="0">
            <a:spAutoFit/>
          </a:bodyPr>
          <a:lstStyle/>
          <a:p>
            <a:pPr fontAlgn="auto">
              <a:spcBef>
                <a:spcPts val="0"/>
              </a:spcBef>
              <a:spcAft>
                <a:spcPts val="0"/>
              </a:spcAft>
            </a:pPr>
            <a:r>
              <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a:t>
            </a:r>
          </a:p>
        </p:txBody>
      </p:sp>
      <p:pic>
        <p:nvPicPr>
          <p:cNvPr id="90" name="Picture 30" descr="http://2.bp.blogspot.com/-gvnbug6EfxI/WD_cadIiC0I/AAAAAAABAFc/ub5pSBC_zUcX7V0g0NlcnwAhAxkxtw1CwCLcB/s800/writing_businesswoman1_smil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6575" y="5828265"/>
            <a:ext cx="327183" cy="50486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1" name="直線コネクタ 90"/>
          <p:cNvCxnSpPr/>
          <p:nvPr/>
        </p:nvCxnSpPr>
        <p:spPr>
          <a:xfrm flipV="1">
            <a:off x="7596530" y="5806289"/>
            <a:ext cx="433419" cy="2053"/>
          </a:xfrm>
          <a:prstGeom prst="line">
            <a:avLst/>
          </a:prstGeom>
        </p:spPr>
        <p:style>
          <a:lnRef idx="3">
            <a:schemeClr val="accent3"/>
          </a:lnRef>
          <a:fillRef idx="0">
            <a:schemeClr val="accent3"/>
          </a:fillRef>
          <a:effectRef idx="2">
            <a:schemeClr val="accent3"/>
          </a:effectRef>
          <a:fontRef idx="minor">
            <a:schemeClr val="tx1"/>
          </a:fontRef>
        </p:style>
      </p:cxnSp>
      <p:grpSp>
        <p:nvGrpSpPr>
          <p:cNvPr id="64" name="グループ化 63"/>
          <p:cNvGrpSpPr/>
          <p:nvPr/>
        </p:nvGrpSpPr>
        <p:grpSpPr>
          <a:xfrm>
            <a:off x="5189553" y="5535502"/>
            <a:ext cx="844764" cy="818130"/>
            <a:chOff x="7803198" y="4648485"/>
            <a:chExt cx="915161" cy="886308"/>
          </a:xfrm>
        </p:grpSpPr>
        <p:sp>
          <p:nvSpPr>
            <p:cNvPr id="86" name="テキスト ボックス 85"/>
            <p:cNvSpPr txBox="1"/>
            <p:nvPr/>
          </p:nvSpPr>
          <p:spPr>
            <a:xfrm>
              <a:off x="7803198" y="4648485"/>
              <a:ext cx="915161" cy="315434"/>
            </a:xfrm>
            <a:prstGeom prst="rect">
              <a:avLst/>
            </a:prstGeom>
            <a:noFill/>
          </p:spPr>
          <p:txBody>
            <a:bodyPr wrap="square" rIns="0" rtlCol="0">
              <a:spAutoFit/>
            </a:bodyPr>
            <a:lstStyle/>
            <a:p>
              <a:pPr fontAlgn="auto">
                <a:spcBef>
                  <a:spcPts val="0"/>
                </a:spcBef>
                <a:spcAft>
                  <a:spcPts val="0"/>
                </a:spcAft>
              </a:pPr>
              <a:r>
                <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件以上</a:t>
              </a:r>
            </a:p>
          </p:txBody>
        </p:sp>
        <p:pic>
          <p:nvPicPr>
            <p:cNvPr id="88" name="Picture 28" descr="紙に何かを書く会社員のイラスト（泣いた顔・女性）">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89667" y="4978110"/>
              <a:ext cx="359458" cy="55668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2" name="直線コネクタ 91"/>
            <p:cNvCxnSpPr/>
            <p:nvPr/>
          </p:nvCxnSpPr>
          <p:spPr>
            <a:xfrm flipV="1">
              <a:off x="8034627" y="4966909"/>
              <a:ext cx="469537" cy="2224"/>
            </a:xfrm>
            <a:prstGeom prst="line">
              <a:avLst/>
            </a:prstGeom>
          </p:spPr>
          <p:style>
            <a:lnRef idx="3">
              <a:schemeClr val="accent1"/>
            </a:lnRef>
            <a:fillRef idx="0">
              <a:schemeClr val="accent1"/>
            </a:fillRef>
            <a:effectRef idx="2">
              <a:schemeClr val="accent1"/>
            </a:effectRef>
            <a:fontRef idx="minor">
              <a:schemeClr val="tx1"/>
            </a:fontRef>
          </p:style>
        </p:cxnSp>
      </p:grpSp>
      <p:pic>
        <p:nvPicPr>
          <p:cNvPr id="93" name="Picture 32" descr="紙に何かを書く会社員のイラスト（笑顔・男性）">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76884" y="5850445"/>
            <a:ext cx="305751" cy="471422"/>
          </a:xfrm>
          <a:prstGeom prst="rect">
            <a:avLst/>
          </a:prstGeom>
          <a:noFill/>
          <a:extLst>
            <a:ext uri="{909E8E84-426E-40dd-AFC4-6F175D3DCCD1}">
              <a14:hiddenFill xmlns="" xmlns:a14="http://schemas.microsoft.com/office/drawing/2010/main">
                <a:solidFill>
                  <a:srgbClr val="FFFFFF"/>
                </a:solidFill>
              </a14:hiddenFill>
            </a:ext>
          </a:extLst>
        </p:spPr>
      </p:pic>
      <p:sp>
        <p:nvSpPr>
          <p:cNvPr id="94" name="テキスト ボックス 93"/>
          <p:cNvSpPr txBox="1"/>
          <p:nvPr/>
        </p:nvSpPr>
        <p:spPr>
          <a:xfrm>
            <a:off x="6831944" y="5566343"/>
            <a:ext cx="732723" cy="291170"/>
          </a:xfrm>
          <a:prstGeom prst="rect">
            <a:avLst/>
          </a:prstGeom>
          <a:noFill/>
        </p:spPr>
        <p:txBody>
          <a:bodyPr wrap="square" rtlCol="0">
            <a:spAutoFit/>
          </a:bodyPr>
          <a:lstStyle/>
          <a:p>
            <a:pPr fontAlgn="auto">
              <a:spcBef>
                <a:spcPts val="0"/>
              </a:spcBef>
              <a:spcAft>
                <a:spcPts val="0"/>
              </a:spcAft>
            </a:pPr>
            <a:r>
              <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a:t>
            </a:r>
          </a:p>
        </p:txBody>
      </p:sp>
      <p:cxnSp>
        <p:nvCxnSpPr>
          <p:cNvPr id="95" name="直線コネクタ 94"/>
          <p:cNvCxnSpPr/>
          <p:nvPr/>
        </p:nvCxnSpPr>
        <p:spPr>
          <a:xfrm flipV="1">
            <a:off x="6883457" y="5827239"/>
            <a:ext cx="433419" cy="2053"/>
          </a:xfrm>
          <a:prstGeom prst="line">
            <a:avLst/>
          </a:prstGeom>
        </p:spPr>
        <p:style>
          <a:lnRef idx="3">
            <a:schemeClr val="accent3"/>
          </a:lnRef>
          <a:fillRef idx="0">
            <a:schemeClr val="accent3"/>
          </a:fillRef>
          <a:effectRef idx="2">
            <a:schemeClr val="accent3"/>
          </a:effectRef>
          <a:fontRef idx="minor">
            <a:schemeClr val="tx1"/>
          </a:fontRef>
        </p:style>
      </p:cxnSp>
      <p:sp>
        <p:nvSpPr>
          <p:cNvPr id="80" name="角丸四角形吹き出し 79"/>
          <p:cNvSpPr/>
          <p:nvPr/>
        </p:nvSpPr>
        <p:spPr>
          <a:xfrm>
            <a:off x="4916505" y="3860244"/>
            <a:ext cx="3577162" cy="2559858"/>
          </a:xfrm>
          <a:prstGeom prst="wedgeRoundRectCallout">
            <a:avLst>
              <a:gd name="adj1" fmla="val -50276"/>
              <a:gd name="adj2" fmla="val -69976"/>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1" name="右矢印 80"/>
          <p:cNvSpPr/>
          <p:nvPr/>
        </p:nvSpPr>
        <p:spPr>
          <a:xfrm>
            <a:off x="6185030" y="5668440"/>
            <a:ext cx="513976" cy="446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4" name="テキスト ボックス 103"/>
          <p:cNvSpPr txBox="1"/>
          <p:nvPr/>
        </p:nvSpPr>
        <p:spPr>
          <a:xfrm>
            <a:off x="854625" y="3858594"/>
            <a:ext cx="3318561" cy="246042"/>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①モニタリング実施標準期間の見直し</a:t>
            </a:r>
          </a:p>
        </p:txBody>
      </p:sp>
      <p:sp>
        <p:nvSpPr>
          <p:cNvPr id="105" name="テキスト ボックス 104"/>
          <p:cNvSpPr txBox="1"/>
          <p:nvPr/>
        </p:nvSpPr>
        <p:spPr>
          <a:xfrm>
            <a:off x="5411915" y="3960751"/>
            <a:ext cx="2550000" cy="453351"/>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②相談支援専門員１人あたりの標準担当件数の設定</a:t>
            </a:r>
          </a:p>
        </p:txBody>
      </p:sp>
      <p:sp>
        <p:nvSpPr>
          <p:cNvPr id="59" name="円形吹き出し 58"/>
          <p:cNvSpPr/>
          <p:nvPr/>
        </p:nvSpPr>
        <p:spPr>
          <a:xfrm>
            <a:off x="2843808" y="3362531"/>
            <a:ext cx="1583164" cy="496062"/>
          </a:xfrm>
          <a:prstGeom prst="wedgeEllipseCallout">
            <a:avLst>
              <a:gd name="adj1" fmla="val -63969"/>
              <a:gd name="adj2" fmla="val -8297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一律の標準期間に沿った期間</a:t>
            </a:r>
          </a:p>
        </p:txBody>
      </p:sp>
      <p:sp>
        <p:nvSpPr>
          <p:cNvPr id="5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6925800" y="6397269"/>
            <a:ext cx="2057400" cy="365125"/>
          </a:xfrm>
        </p:spPr>
        <p:txBody>
          <a:bodyPr/>
          <a:lstStyle/>
          <a:p>
            <a:pPr>
              <a:defRPr/>
            </a:pPr>
            <a:fld id="{431CAECD-5926-4741-A906-A08E04809A27}" type="slidenum">
              <a:rPr lang="en-US" altLang="ja-JP" smtClean="0"/>
              <a:pPr>
                <a:defRPr/>
              </a:pPr>
              <a:t>78</a:t>
            </a:fld>
            <a:endParaRPr lang="en-US" altLang="ja-JP" dirty="0"/>
          </a:p>
        </p:txBody>
      </p:sp>
    </p:spTree>
    <p:extLst>
      <p:ext uri="{BB962C8B-B14F-4D97-AF65-F5344CB8AC3E}">
        <p14:creationId xmlns:p14="http://schemas.microsoft.com/office/powerpoint/2010/main" val="21922468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3973780" y="1046304"/>
            <a:ext cx="5051638" cy="262829"/>
          </a:xfrm>
          <a:prstGeom prst="rect">
            <a:avLst/>
          </a:prstGeom>
          <a:noFill/>
        </p:spPr>
        <p:txBody>
          <a:bodyPr wrap="square" rtlCol="0">
            <a:spAutoFit/>
          </a:bodyPr>
          <a:lstStyle/>
          <a:p>
            <a:pPr marL="167058" indent="-167058" fontAlgn="auto">
              <a:spcBef>
                <a:spcPts val="0"/>
              </a:spcBef>
              <a:spcAft>
                <a:spcPts val="0"/>
              </a:spcAft>
              <a:buFont typeface="Wingdings" panose="05000000000000000000" pitchFamily="2" charset="2"/>
              <a:buChar char="l"/>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質の高い支援を実施した場合に、支援の専門性と業務負担を評価。</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149974" y="1353671"/>
            <a:ext cx="3690869" cy="901914"/>
          </a:xfrm>
          <a:prstGeom prst="rect">
            <a:avLst/>
          </a:prstGeom>
          <a:noFill/>
        </p:spPr>
        <p:txBody>
          <a:bodyPr wrap="square" rtlCol="0">
            <a:spAutoFit/>
          </a:bodyPr>
          <a:lstStyle/>
          <a:p>
            <a:pPr marL="167058" indent="-167058" fontAlgn="auto">
              <a:spcBef>
                <a:spcPts val="0"/>
              </a:spcBef>
              <a:spcAft>
                <a:spcPts val="0"/>
              </a:spcAft>
              <a:buFont typeface="Wingdings" panose="05000000000000000000" pitchFamily="2" charset="2"/>
              <a:buChar char="l"/>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支援の質の向上と効率化を図るために特定事業所</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加算を拡充。</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76" indent="-98184" fontAlgn="auto">
              <a:spcBef>
                <a:spcPts val="0"/>
              </a:spcBef>
              <a:spcAft>
                <a:spcPts val="0"/>
              </a:spcAft>
              <a:buFont typeface="Arial" panose="020B0604020202020204" pitchFamily="34" charset="0"/>
              <a:buChar char="•"/>
              <a:defRPr/>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より充実した支援体制を要件とした区分を創設。</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76" indent="-98184" fontAlgn="auto">
              <a:spcBef>
                <a:spcPts val="0"/>
              </a:spcBef>
              <a:spcAft>
                <a:spcPts val="0"/>
              </a:spcAft>
              <a:buFont typeface="Arial" panose="020B0604020202020204" pitchFamily="34" charset="0"/>
              <a:buChar char="•"/>
              <a:defRPr/>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事業者が段階的な体制整備を図れるよう、現行</a:t>
            </a:r>
            <a:r>
              <a:rPr lang="ja-JP" altLang="en-US" sz="1015"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の要件</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を緩和した区分を一定期間（</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カ年）に限り設ける。</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158264" y="1081096"/>
            <a:ext cx="3483171" cy="248530"/>
          </a:xfrm>
          <a:prstGeom prst="rect">
            <a:avLst/>
          </a:prstGeom>
          <a:noFill/>
        </p:spPr>
        <p:txBody>
          <a:bodyPr wrap="square" rtlCol="0">
            <a:spAutoFit/>
          </a:bodyPr>
          <a:lstStyle/>
          <a:p>
            <a:pPr marL="66463" indent="-422041" fontAlgn="auto">
              <a:spcBef>
                <a:spcPts val="0"/>
              </a:spcBef>
              <a:spcAft>
                <a:spcPts val="0"/>
              </a:spcAft>
            </a:pP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相談支援専門員等の手厚い配置等を評価する加算</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p:cNvSpPr txBox="1"/>
          <p:nvPr/>
        </p:nvSpPr>
        <p:spPr>
          <a:xfrm>
            <a:off x="-1843" y="264208"/>
            <a:ext cx="9144000" cy="436062"/>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841830" fontAlgn="auto">
              <a:spcBef>
                <a:spcPts val="0"/>
              </a:spcBef>
              <a:spcAft>
                <a:spcPts val="0"/>
              </a:spcAft>
            </a:pPr>
            <a:r>
              <a:rPr lang="ja-JP"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計画相談支援・障害児相談支援における質の高い事業者の評価</a:t>
            </a:r>
            <a:r>
              <a:rPr lang="ja-JP" altLang="en-US"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22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3973780" y="4522520"/>
            <a:ext cx="4785762" cy="561116"/>
          </a:xfrm>
          <a:prstGeom prst="rect">
            <a:avLst/>
          </a:prstGeom>
          <a:noFill/>
        </p:spPr>
        <p:txBody>
          <a:bodyPr wrap="square" rtlCol="0">
            <a:spAutoFit/>
          </a:bodyPr>
          <a:lstStyle/>
          <a:p>
            <a:pPr indent="-169989" fontAlgn="auto">
              <a:spcBef>
                <a:spcPts val="0"/>
              </a:spcBef>
              <a:spcAft>
                <a:spcPts val="0"/>
              </a:spcAft>
              <a:buFont typeface="Wingdings" panose="05000000000000000000" pitchFamily="2" charset="2"/>
              <a:buChar char="l"/>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①～④の見直しを踏まえ、一定程度適正化</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障害児相談支援は見直しを行わない</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新単価の適用には経過措置を実施</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8" name="グループ化 17"/>
          <p:cNvGrpSpPr/>
          <p:nvPr/>
        </p:nvGrpSpPr>
        <p:grpSpPr>
          <a:xfrm>
            <a:off x="5091374" y="5673518"/>
            <a:ext cx="2471728" cy="945990"/>
            <a:chOff x="5148404" y="6254646"/>
            <a:chExt cx="2821721" cy="1079941"/>
          </a:xfrm>
        </p:grpSpPr>
        <p:sp>
          <p:nvSpPr>
            <p:cNvPr id="71" name="フローチャート : 磁気ディスク 70"/>
            <p:cNvSpPr/>
            <p:nvPr/>
          </p:nvSpPr>
          <p:spPr>
            <a:xfrm>
              <a:off x="6885201" y="6611828"/>
              <a:ext cx="1084924" cy="558061"/>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新基本報酬</a:t>
              </a:r>
            </a:p>
          </p:txBody>
        </p:sp>
        <p:sp>
          <p:nvSpPr>
            <p:cNvPr id="72" name="フローチャート : 磁気ディスク 71"/>
            <p:cNvSpPr/>
            <p:nvPr/>
          </p:nvSpPr>
          <p:spPr>
            <a:xfrm>
              <a:off x="6885201" y="6453336"/>
              <a:ext cx="1084924" cy="36004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t"/>
            <a:lstStyle/>
            <a:p>
              <a:pPr algn="ct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➂加算</a:t>
              </a:r>
            </a:p>
          </p:txBody>
        </p:sp>
        <p:sp>
          <p:nvSpPr>
            <p:cNvPr id="76" name="フローチャート : 磁気ディスク 75"/>
            <p:cNvSpPr/>
            <p:nvPr/>
          </p:nvSpPr>
          <p:spPr>
            <a:xfrm>
              <a:off x="6885201" y="6254646"/>
              <a:ext cx="1084924" cy="321130"/>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④加算</a:t>
              </a:r>
            </a:p>
          </p:txBody>
        </p:sp>
        <p:grpSp>
          <p:nvGrpSpPr>
            <p:cNvPr id="5" name="グループ化 4"/>
            <p:cNvGrpSpPr/>
            <p:nvPr/>
          </p:nvGrpSpPr>
          <p:grpSpPr>
            <a:xfrm>
              <a:off x="5148404" y="6319708"/>
              <a:ext cx="1140014" cy="1014879"/>
              <a:chOff x="3630767" y="3742029"/>
              <a:chExt cx="1140014" cy="1014879"/>
            </a:xfrm>
          </p:grpSpPr>
          <p:sp>
            <p:nvSpPr>
              <p:cNvPr id="2" name="フローチャート : 磁気ディスク 1"/>
              <p:cNvSpPr/>
              <p:nvPr/>
            </p:nvSpPr>
            <p:spPr>
              <a:xfrm>
                <a:off x="3644176" y="3742029"/>
                <a:ext cx="1084924" cy="1014879"/>
              </a:xfrm>
              <a:prstGeom prst="flowChartMagneticDisk">
                <a:avLst/>
              </a:prstGeom>
              <a:scene3d>
                <a:camera prst="orthographicFront">
                  <a:rot lat="3000000" lon="0" rev="0"/>
                </a:camera>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3630767" y="4195389"/>
                <a:ext cx="1140014" cy="300045"/>
              </a:xfrm>
              <a:prstGeom prst="rect">
                <a:avLst/>
              </a:prstGeom>
              <a:noFill/>
            </p:spPr>
            <p:txBody>
              <a:bodyPr wrap="square" rtlCol="0">
                <a:spAutoFit/>
              </a:bodyPr>
              <a:lstStyle/>
              <a:p>
                <a:pPr algn="ctr" fontAlgn="auto">
                  <a:spcBef>
                    <a:spcPts val="0"/>
                  </a:spcBef>
                  <a:spcAft>
                    <a:spcPts val="0"/>
                  </a:spcAft>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旧基本報酬</a:t>
                </a:r>
              </a:p>
            </p:txBody>
          </p:sp>
        </p:grpSp>
        <p:sp>
          <p:nvSpPr>
            <p:cNvPr id="17" name="右矢印 16"/>
            <p:cNvSpPr/>
            <p:nvPr/>
          </p:nvSpPr>
          <p:spPr>
            <a:xfrm>
              <a:off x="6385949" y="6589510"/>
              <a:ext cx="360040" cy="39402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9" name="直線コネクタ 88"/>
            <p:cNvCxnSpPr/>
            <p:nvPr/>
          </p:nvCxnSpPr>
          <p:spPr>
            <a:xfrm flipV="1">
              <a:off x="6246737" y="6294711"/>
              <a:ext cx="638464" cy="294799"/>
            </a:xfrm>
            <a:prstGeom prst="line">
              <a:avLst/>
            </a:prstGeom>
          </p:spPr>
          <p:style>
            <a:lnRef idx="1">
              <a:schemeClr val="accent1"/>
            </a:lnRef>
            <a:fillRef idx="0">
              <a:schemeClr val="accent1"/>
            </a:fillRef>
            <a:effectRef idx="0">
              <a:schemeClr val="accent1"/>
            </a:effectRef>
            <a:fontRef idx="minor">
              <a:schemeClr val="tx1"/>
            </a:fontRef>
          </p:style>
        </p:cxnSp>
      </p:grpSp>
      <p:sp>
        <p:nvSpPr>
          <p:cNvPr id="83" name="正方形/長方形 82"/>
          <p:cNvSpPr/>
          <p:nvPr/>
        </p:nvSpPr>
        <p:spPr>
          <a:xfrm>
            <a:off x="4228222" y="5090724"/>
            <a:ext cx="4232210" cy="41811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・サービス利用支援費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1,611</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1,458</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・継続サービス利用支援費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1,310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1,207</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p:txBody>
      </p:sp>
      <p:sp>
        <p:nvSpPr>
          <p:cNvPr id="90" name="右矢印 89"/>
          <p:cNvSpPr/>
          <p:nvPr/>
        </p:nvSpPr>
        <p:spPr>
          <a:xfrm>
            <a:off x="6765474" y="5090723"/>
            <a:ext cx="265876" cy="365579"/>
          </a:xfrm>
          <a:prstGeom prst="rightArrow">
            <a:avLst/>
          </a:prstGeom>
          <a:solidFill>
            <a:srgbClr val="0000FF"/>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1" name="正方形/長方形 90"/>
          <p:cNvSpPr/>
          <p:nvPr/>
        </p:nvSpPr>
        <p:spPr>
          <a:xfrm>
            <a:off x="4067944" y="1282162"/>
            <a:ext cx="4824537" cy="1124471"/>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初回加算（計画相談支援に今回創設）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554"/>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退院・退所加算　　　　　　　　　　　　　　　　　　　</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単位／回</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退院・退所後の地域生活への移行に向けた医療機関等との連携を評価</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554"/>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居宅介護支援事業所等連携加算</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（計画相談支援のみ）　　</a:t>
            </a:r>
            <a:r>
              <a:rPr lang="en-US" altLang="zh-TW"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zh-TW"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zh-TW"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246191" fontAlgn="auto">
              <a:spcBef>
                <a:spcPts val="0"/>
              </a:spcBef>
              <a:spcAft>
                <a:spcPts val="0"/>
              </a:spcAft>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利用者が介護保険サービスの利用へ移行する場合に、居宅介護支援事業所等に対し、居宅サービス計画等の作成に協力　　　　　　　　　等　　　　　　　　　　　　　　　　　　　　　　　　　</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p:cNvSpPr txBox="1"/>
          <p:nvPr/>
        </p:nvSpPr>
        <p:spPr>
          <a:xfrm>
            <a:off x="3973780" y="2575089"/>
            <a:ext cx="4985169" cy="262829"/>
          </a:xfrm>
          <a:prstGeom prst="rect">
            <a:avLst/>
          </a:prstGeom>
          <a:noFill/>
        </p:spPr>
        <p:txBody>
          <a:bodyPr wrap="square" rtlCol="0">
            <a:spAutoFit/>
          </a:bodyPr>
          <a:lstStyle/>
          <a:p>
            <a:pPr marL="167058" indent="-167058" fontAlgn="auto">
              <a:spcBef>
                <a:spcPts val="0"/>
              </a:spcBef>
              <a:spcAft>
                <a:spcPts val="0"/>
              </a:spcAft>
              <a:buFont typeface="Wingdings" panose="05000000000000000000" pitchFamily="2" charset="2"/>
              <a:buChar char="l"/>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専門性の高い支援を実施できる体制を整備し、公表している場合に評価。</a:t>
            </a:r>
            <a:endParaRPr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正方形/長方形 92"/>
          <p:cNvSpPr/>
          <p:nvPr/>
        </p:nvSpPr>
        <p:spPr>
          <a:xfrm>
            <a:off x="4067944" y="2785803"/>
            <a:ext cx="4824537" cy="1241418"/>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行動障害支援体制加算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a:p>
            <a:pPr marL="246191" indent="-246191"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強度行動障害支援者養成研修（実践研修）を修了した相談支援専門員を配置</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554"/>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要医療児者支援体制加算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a:p>
            <a:pPr marL="246191" indent="-246191"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医療的ケア児等コーディネーター養成研修を修了した相談支援専門員を配置</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554"/>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精神障害者支援体制加算　　　　　　　　　　  　　　　　　  </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a:p>
            <a:pPr marL="246191" indent="-246191" fontAlgn="auto">
              <a:spcBef>
                <a:spcPts val="0"/>
              </a:spcBef>
              <a:spcAft>
                <a:spcPts val="0"/>
              </a:spcAft>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地域生活支援事業による精神障害者支援の障害特性と支援技法を学ぶ研修等を修了した相談支援専門員を配置</a:t>
            </a:r>
          </a:p>
        </p:txBody>
      </p:sp>
      <p:grpSp>
        <p:nvGrpSpPr>
          <p:cNvPr id="14" name="グループ化 13"/>
          <p:cNvGrpSpPr/>
          <p:nvPr/>
        </p:nvGrpSpPr>
        <p:grpSpPr>
          <a:xfrm>
            <a:off x="52113" y="2275088"/>
            <a:ext cx="3788729" cy="3455422"/>
            <a:chOff x="56456" y="1264598"/>
            <a:chExt cx="4104456" cy="3460546"/>
          </a:xfrm>
        </p:grpSpPr>
        <p:grpSp>
          <p:nvGrpSpPr>
            <p:cNvPr id="10" name="グループ化 9"/>
            <p:cNvGrpSpPr/>
            <p:nvPr/>
          </p:nvGrpSpPr>
          <p:grpSpPr>
            <a:xfrm>
              <a:off x="344488" y="3736730"/>
              <a:ext cx="1112072" cy="988414"/>
              <a:chOff x="488504" y="2926105"/>
              <a:chExt cx="1112072" cy="988414"/>
            </a:xfrm>
          </p:grpSpPr>
          <p:pic>
            <p:nvPicPr>
              <p:cNvPr id="1034" name="Picture 10" descr="世間話をする男性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9" y="3284984"/>
                <a:ext cx="695619" cy="62953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テキスト ボックス 5"/>
              <p:cNvSpPr txBox="1"/>
              <p:nvPr/>
            </p:nvSpPr>
            <p:spPr>
              <a:xfrm>
                <a:off x="488504" y="2926105"/>
                <a:ext cx="1112072" cy="423172"/>
              </a:xfrm>
              <a:prstGeom prst="rect">
                <a:avLst/>
              </a:prstGeom>
              <a:noFill/>
            </p:spPr>
            <p:txBody>
              <a:bodyPr wrap="square" rtlCol="0">
                <a:spAutoFit/>
              </a:bodyPr>
              <a:lstStyle/>
              <a:p>
                <a:pPr algn="ctr"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Ⅳ】</a:t>
                </a:r>
              </a:p>
              <a:p>
                <a:pPr algn="ctr"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p:txBody>
          </p:sp>
        </p:grpSp>
        <p:grpSp>
          <p:nvGrpSpPr>
            <p:cNvPr id="12" name="グループ化 11"/>
            <p:cNvGrpSpPr/>
            <p:nvPr/>
          </p:nvGrpSpPr>
          <p:grpSpPr>
            <a:xfrm>
              <a:off x="275772" y="2509446"/>
              <a:ext cx="1076828" cy="991562"/>
              <a:chOff x="1424608" y="2149406"/>
              <a:chExt cx="1076828" cy="991562"/>
            </a:xfrm>
          </p:grpSpPr>
          <p:pic>
            <p:nvPicPr>
              <p:cNvPr id="1030" name="Picture 6" descr="仲の良い会社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8624" y="2564492"/>
                <a:ext cx="909268" cy="576476"/>
              </a:xfrm>
              <a:prstGeom prst="rect">
                <a:avLst/>
              </a:prstGeom>
              <a:noFill/>
              <a:extLst>
                <a:ext uri="{909E8E84-426E-40dd-AFC4-6F175D3DCCD1}">
                  <a14:hiddenFill xmlns="" xmlns:a14="http://schemas.microsoft.com/office/drawing/2010/main">
                    <a:solidFill>
                      <a:srgbClr val="FFFFFF"/>
                    </a:solidFill>
                  </a14:hiddenFill>
                </a:ext>
              </a:extLst>
            </p:spPr>
          </p:pic>
          <p:sp>
            <p:nvSpPr>
              <p:cNvPr id="79" name="テキスト ボックス 78"/>
              <p:cNvSpPr txBox="1"/>
              <p:nvPr/>
            </p:nvSpPr>
            <p:spPr>
              <a:xfrm>
                <a:off x="1424608" y="2149406"/>
                <a:ext cx="1076828" cy="423172"/>
              </a:xfrm>
              <a:prstGeom prst="rect">
                <a:avLst/>
              </a:prstGeom>
              <a:noFill/>
            </p:spPr>
            <p:txBody>
              <a:bodyPr wrap="square" rtlCol="0">
                <a:spAutoFit/>
              </a:bodyPr>
              <a:lstStyle/>
              <a:p>
                <a:pPr algn="ctr"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Ⅲ】</a:t>
                </a:r>
              </a:p>
              <a:p>
                <a:pPr algn="ctr"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p:txBody>
          </p:sp>
        </p:grpSp>
        <p:grpSp>
          <p:nvGrpSpPr>
            <p:cNvPr id="13" name="グループ化 12"/>
            <p:cNvGrpSpPr/>
            <p:nvPr/>
          </p:nvGrpSpPr>
          <p:grpSpPr>
            <a:xfrm>
              <a:off x="56456" y="1264598"/>
              <a:ext cx="1368152" cy="1114563"/>
              <a:chOff x="2216696" y="1264598"/>
              <a:chExt cx="1368152" cy="1114563"/>
            </a:xfrm>
          </p:grpSpPr>
          <p:pic>
            <p:nvPicPr>
              <p:cNvPr id="1026" name="Picture 2" descr="バンザイをしている人たちのイラスト">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7701" y="1556792"/>
                <a:ext cx="1187147" cy="822369"/>
              </a:xfrm>
              <a:prstGeom prst="rect">
                <a:avLst/>
              </a:prstGeom>
              <a:noFill/>
              <a:extLst>
                <a:ext uri="{909E8E84-426E-40dd-AFC4-6F175D3DCCD1}">
                  <a14:hiddenFill xmlns="" xmlns:a14="http://schemas.microsoft.com/office/drawing/2010/main">
                    <a:solidFill>
                      <a:srgbClr val="FFFFFF"/>
                    </a:solidFill>
                  </a14:hiddenFill>
                </a:ext>
              </a:extLst>
            </p:spPr>
          </p:pic>
          <p:sp>
            <p:nvSpPr>
              <p:cNvPr id="80" name="テキスト ボックス 79"/>
              <p:cNvSpPr txBox="1"/>
              <p:nvPr/>
            </p:nvSpPr>
            <p:spPr>
              <a:xfrm>
                <a:off x="2216696" y="1264598"/>
                <a:ext cx="1368152" cy="423172"/>
              </a:xfrm>
              <a:prstGeom prst="rect">
                <a:avLst/>
              </a:prstGeom>
              <a:noFill/>
            </p:spPr>
            <p:txBody>
              <a:bodyPr wrap="square" rtlCol="0">
                <a:spAutoFit/>
              </a:bodyPr>
              <a:lstStyle/>
              <a:p>
                <a:pPr algn="ctr"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p>
              <a:p>
                <a:pPr algn="ctr" fontAlgn="auto">
                  <a:spcBef>
                    <a:spcPts val="0"/>
                  </a:spcBef>
                  <a:spcAft>
                    <a:spcPts val="0"/>
                  </a:spcAft>
                </a:pP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p:txBody>
          </p:sp>
        </p:grpSp>
        <p:sp>
          <p:nvSpPr>
            <p:cNvPr id="95" name="テキスト ボックス 94"/>
            <p:cNvSpPr txBox="1"/>
            <p:nvPr/>
          </p:nvSpPr>
          <p:spPr>
            <a:xfrm>
              <a:off x="1352600" y="4076055"/>
              <a:ext cx="2808312" cy="584743"/>
            </a:xfrm>
            <a:prstGeom prst="rect">
              <a:avLst/>
            </a:prstGeom>
            <a:noFill/>
          </p:spPr>
          <p:txBody>
            <a:bodyPr wrap="square" rtlCol="0">
              <a:spAutoFit/>
            </a:bodyPr>
            <a:lstStyle/>
            <a:p>
              <a:pPr marL="167058" indent="-167058" fontAlgn="auto">
                <a:spcBef>
                  <a:spcPts val="0"/>
                </a:spcBef>
                <a:spcAft>
                  <a:spcPts val="0"/>
                </a:spcAft>
                <a:buFont typeface="Wingdings" panose="05000000000000000000" pitchFamily="2" charset="2"/>
                <a:buChar char="l"/>
                <a:defRPr/>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常勤かつ専従の相談支援専門員２名以上</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7058" indent="-167058" fontAlgn="auto">
                <a:spcBef>
                  <a:spcPts val="0"/>
                </a:spcBef>
                <a:spcAft>
                  <a:spcPts val="0"/>
                </a:spcAft>
                <a:buFont typeface="Wingdings" panose="05000000000000000000" pitchFamily="2" charset="2"/>
                <a:buChar char="l"/>
                <a:defRPr/>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１名は現任研修修了者</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7058" indent="-167058" fontAlgn="auto">
                <a:spcBef>
                  <a:spcPts val="0"/>
                </a:spcBef>
                <a:spcAft>
                  <a:spcPts val="0"/>
                </a:spcAft>
                <a:buFont typeface="Wingdings" panose="05000000000000000000" pitchFamily="2" charset="2"/>
                <a:buChar char="l"/>
                <a:defRPr/>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２４時間連絡体制は不要　　　　　等</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テキスト ボックス 95"/>
            <p:cNvSpPr txBox="1"/>
            <p:nvPr/>
          </p:nvSpPr>
          <p:spPr>
            <a:xfrm>
              <a:off x="1352600" y="2852936"/>
              <a:ext cx="2808312" cy="584743"/>
            </a:xfrm>
            <a:prstGeom prst="rect">
              <a:avLst/>
            </a:prstGeom>
            <a:noFill/>
          </p:spPr>
          <p:txBody>
            <a:bodyPr wrap="square" rtlCol="0">
              <a:spAutoFit/>
            </a:bodyPr>
            <a:lstStyle/>
            <a:p>
              <a:pPr marL="167058" indent="-167058" fontAlgn="auto">
                <a:spcBef>
                  <a:spcPts val="0"/>
                </a:spcBef>
                <a:spcAft>
                  <a:spcPts val="0"/>
                </a:spcAft>
                <a:buFont typeface="Wingdings" panose="05000000000000000000" pitchFamily="2" charset="2"/>
                <a:buChar char="l"/>
                <a:defRPr/>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常勤かつ専従の相談支援専門員３名以上</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7058" indent="-167058" fontAlgn="auto">
                <a:spcBef>
                  <a:spcPts val="0"/>
                </a:spcBef>
                <a:spcAft>
                  <a:spcPts val="0"/>
                </a:spcAft>
                <a:buFont typeface="Wingdings" panose="05000000000000000000" pitchFamily="2" charset="2"/>
                <a:buChar char="l"/>
                <a:defRPr/>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１名は現任研修修了者</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7058" indent="-167058" fontAlgn="auto">
                <a:spcBef>
                  <a:spcPts val="0"/>
                </a:spcBef>
                <a:spcAft>
                  <a:spcPts val="0"/>
                </a:spcAft>
                <a:buFont typeface="Wingdings" panose="05000000000000000000" pitchFamily="2" charset="2"/>
                <a:buChar char="l"/>
                <a:defRPr/>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２４時間連絡体制の確保　　　　　等</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テキスト ボックス 98"/>
            <p:cNvSpPr txBox="1"/>
            <p:nvPr/>
          </p:nvSpPr>
          <p:spPr>
            <a:xfrm>
              <a:off x="1352600" y="1700808"/>
              <a:ext cx="2808312" cy="746316"/>
            </a:xfrm>
            <a:prstGeom prst="rect">
              <a:avLst/>
            </a:prstGeom>
            <a:noFill/>
          </p:spPr>
          <p:txBody>
            <a:bodyPr wrap="square" rtlCol="0">
              <a:spAutoFit/>
            </a:bodyPr>
            <a:lstStyle/>
            <a:p>
              <a:pPr marL="167058" indent="-167058" fontAlgn="auto">
                <a:spcBef>
                  <a:spcPts val="0"/>
                </a:spcBef>
                <a:spcAft>
                  <a:spcPts val="0"/>
                </a:spcAft>
                <a:buFont typeface="Wingdings" panose="05000000000000000000" pitchFamily="2" charset="2"/>
                <a:buChar char="l"/>
                <a:defRPr/>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常勤かつ専従の相談支援専門員４名以上</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7058" indent="-167058" fontAlgn="auto">
                <a:spcBef>
                  <a:spcPts val="0"/>
                </a:spcBef>
                <a:spcAft>
                  <a:spcPts val="0"/>
                </a:spcAft>
                <a:buFont typeface="Wingdings" panose="05000000000000000000" pitchFamily="2" charset="2"/>
                <a:buChar char="l"/>
                <a:defRPr/>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１名は主任相談支援専門員（加算</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7058" indent="-167058" fontAlgn="auto">
                <a:spcBef>
                  <a:spcPts val="0"/>
                </a:spcBef>
                <a:spcAft>
                  <a:spcPts val="0"/>
                </a:spcAft>
                <a:buFont typeface="Wingdings" panose="05000000000000000000" pitchFamily="2" charset="2"/>
                <a:buChar char="l"/>
                <a:defRPr/>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１名は現任研修修了者（加算</a:t>
              </a:r>
              <a:r>
                <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7058" indent="-167058" fontAlgn="auto">
                <a:spcBef>
                  <a:spcPts val="0"/>
                </a:spcBef>
                <a:spcAft>
                  <a:spcPts val="0"/>
                </a:spcAft>
                <a:buFont typeface="Wingdings" panose="05000000000000000000" pitchFamily="2" charset="2"/>
                <a:buChar char="l"/>
                <a:defRPr/>
              </a:pP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２４時間連絡体制の確保　　　　　等　　</a:t>
              </a:r>
              <a:endParaRPr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00" name="正方形/長方形 99"/>
          <p:cNvSpPr/>
          <p:nvPr/>
        </p:nvSpPr>
        <p:spPr>
          <a:xfrm>
            <a:off x="49971" y="1034130"/>
            <a:ext cx="3790871" cy="4955482"/>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marL="164127" indent="-164127" fontAlgn="auto">
              <a:spcBef>
                <a:spcPts val="0"/>
              </a:spcBef>
              <a:spcAft>
                <a:spcPts val="0"/>
              </a:spcAft>
              <a:tabLst>
                <a:tab pos="580307" algn="l"/>
              </a:tabLst>
            </a:pPr>
            <a:endPar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1" name="テキスト ボックス 100"/>
          <p:cNvSpPr txBox="1"/>
          <p:nvPr/>
        </p:nvSpPr>
        <p:spPr>
          <a:xfrm>
            <a:off x="52113" y="768585"/>
            <a:ext cx="2459350" cy="246042"/>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③特定事業所加算の拡充</a:t>
            </a:r>
          </a:p>
        </p:txBody>
      </p:sp>
      <p:sp>
        <p:nvSpPr>
          <p:cNvPr id="102" name="正方形/長方形 101"/>
          <p:cNvSpPr/>
          <p:nvPr/>
        </p:nvSpPr>
        <p:spPr>
          <a:xfrm>
            <a:off x="3983072" y="1039727"/>
            <a:ext cx="5042346" cy="3101068"/>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marL="164127" indent="-164127" fontAlgn="auto">
              <a:spcBef>
                <a:spcPts val="0"/>
              </a:spcBef>
              <a:spcAft>
                <a:spcPts val="0"/>
              </a:spcAft>
              <a:tabLst>
                <a:tab pos="580307" algn="l"/>
              </a:tabLst>
            </a:pPr>
            <a:endPar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テキスト ボックス 102"/>
          <p:cNvSpPr txBox="1"/>
          <p:nvPr/>
        </p:nvSpPr>
        <p:spPr>
          <a:xfrm>
            <a:off x="3973779" y="770243"/>
            <a:ext cx="3800163" cy="246042"/>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④高い質と専門性を評価する加算の創設</a:t>
            </a:r>
          </a:p>
        </p:txBody>
      </p:sp>
      <p:pic>
        <p:nvPicPr>
          <p:cNvPr id="1036" name="Picture 12" descr="ビジネスのイラスト「会議」">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7942" y="5605829"/>
            <a:ext cx="892900" cy="747804"/>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退院した男性のイラスト">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63480" y="5692017"/>
            <a:ext cx="796062" cy="661616"/>
          </a:xfrm>
          <a:prstGeom prst="rect">
            <a:avLst/>
          </a:prstGeom>
          <a:noFill/>
          <a:extLst>
            <a:ext uri="{909E8E84-426E-40dd-AFC4-6F175D3DCCD1}">
              <a14:hiddenFill xmlns="" xmlns:a14="http://schemas.microsoft.com/office/drawing/2010/main">
                <a:solidFill>
                  <a:srgbClr val="FFFFFF"/>
                </a:solidFill>
              </a14:hiddenFill>
            </a:ext>
          </a:extLst>
        </p:spPr>
      </p:pic>
      <p:sp>
        <p:nvSpPr>
          <p:cNvPr id="104" name="正方形/長方形 103"/>
          <p:cNvSpPr/>
          <p:nvPr/>
        </p:nvSpPr>
        <p:spPr>
          <a:xfrm>
            <a:off x="3983072" y="4492503"/>
            <a:ext cx="5042346" cy="202047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marL="164127" indent="-164127" fontAlgn="auto">
              <a:spcBef>
                <a:spcPts val="0"/>
              </a:spcBef>
              <a:spcAft>
                <a:spcPts val="0"/>
              </a:spcAft>
              <a:tabLst>
                <a:tab pos="580307" algn="l"/>
              </a:tabLst>
            </a:pPr>
            <a:endPar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テキスト ボックス 105"/>
          <p:cNvSpPr txBox="1"/>
          <p:nvPr/>
        </p:nvSpPr>
        <p:spPr>
          <a:xfrm>
            <a:off x="3973780" y="4246461"/>
            <a:ext cx="3800163" cy="246042"/>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fontAlgn="auto">
              <a:spcBef>
                <a:spcPts val="0"/>
              </a:spcBef>
              <a:spcAft>
                <a:spcPts val="0"/>
              </a:spcAft>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⑤計画相談支援の基本報酬の見直し</a:t>
            </a:r>
          </a:p>
        </p:txBody>
      </p:sp>
      <p:pic>
        <p:nvPicPr>
          <p:cNvPr id="1042" name="Picture 18" descr="たんの吸引のイラスト">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20315" y="4027221"/>
            <a:ext cx="805103" cy="626191"/>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7013014" y="6562746"/>
            <a:ext cx="2057400" cy="365125"/>
          </a:xfrm>
        </p:spPr>
        <p:txBody>
          <a:bodyPr/>
          <a:lstStyle/>
          <a:p>
            <a:pPr>
              <a:defRPr/>
            </a:pPr>
            <a:fld id="{804D6B79-3AEB-42FE-A736-A41F7AEA0445}" type="slidenum">
              <a:rPr lang="en-US" altLang="ja-JP" smtClean="0"/>
              <a:pPr>
                <a:defRPr/>
              </a:pPr>
              <a:t>79</a:t>
            </a:fld>
            <a:endParaRPr lang="en-US" altLang="ja-JP" dirty="0"/>
          </a:p>
        </p:txBody>
      </p:sp>
    </p:spTree>
    <p:extLst>
      <p:ext uri="{BB962C8B-B14F-4D97-AF65-F5344CB8AC3E}">
        <p14:creationId xmlns:p14="http://schemas.microsoft.com/office/powerpoint/2010/main" val="310324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6490" y="318408"/>
            <a:ext cx="9180512"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prstClr val="black"/>
                </a:solidFill>
                <a:latin typeface="HG創英角ｺﾞｼｯｸUB" pitchFamily="49" charset="-128"/>
                <a:ea typeface="HG創英角ｺﾞｼｯｸUB" pitchFamily="49" charset="-128"/>
              </a:rPr>
              <a:t>地域生活を支援する新たなサービス（自立生活援助）の創設</a:t>
            </a:r>
            <a:endParaRPr lang="en-US" altLang="ja-JP" sz="2215" spc="-92" dirty="0">
              <a:solidFill>
                <a:prstClr val="black"/>
              </a:solidFill>
              <a:latin typeface="HG創英角ｺﾞｼｯｸUB" pitchFamily="49" charset="-128"/>
              <a:ea typeface="HG創英角ｺﾞｼｯｸUB" pitchFamily="49" charset="-128"/>
            </a:endParaRPr>
          </a:p>
        </p:txBody>
      </p:sp>
      <p:grpSp>
        <p:nvGrpSpPr>
          <p:cNvPr id="4" name="グループ化 18"/>
          <p:cNvGrpSpPr/>
          <p:nvPr/>
        </p:nvGrpSpPr>
        <p:grpSpPr>
          <a:xfrm>
            <a:off x="0" y="770246"/>
            <a:ext cx="9144000" cy="66469"/>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1" name="角丸四角形 10"/>
          <p:cNvSpPr/>
          <p:nvPr/>
        </p:nvSpPr>
        <p:spPr>
          <a:xfrm>
            <a:off x="65846" y="903181"/>
            <a:ext cx="8972664" cy="1661723"/>
          </a:xfrm>
          <a:prstGeom prst="roundRect">
            <a:avLst>
              <a:gd name="adj" fmla="val 5316"/>
            </a:avLst>
          </a:prstGeom>
          <a:solidFill>
            <a:schemeClr val="bg1"/>
          </a:solidFill>
          <a:ln/>
        </p:spPr>
        <p:style>
          <a:lnRef idx="1">
            <a:schemeClr val="accent5"/>
          </a:lnRef>
          <a:fillRef idx="2">
            <a:schemeClr val="accent5"/>
          </a:fillRef>
          <a:effectRef idx="1">
            <a:schemeClr val="accent5"/>
          </a:effectRef>
          <a:fontRef idx="minor">
            <a:schemeClr val="dk1"/>
          </a:fontRef>
        </p:style>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障害者が安心して地域で生活することができるよう、グループホーム等地域生活を支援する仕組みの見直しが求められているが、集団生活ではなく賃貸住宅等における一人暮らしを希望する障害者の中には、知的障害や精神障害により理解力や生活力等が十分ではないために一人暮らしを選択できない者がい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en-US" altLang="ja-JP" sz="738"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障害者支援施設やグループホーム等から一人暮らしへの移行を希望する知的障害者や精神障害者などについて、本人の意思を尊重した地域生活を支援するため、一定の期間にわたり、定期的な巡回訪問や随時の対応により、障害者の理解力、生活力等を補う観点から、適時のタイミングで適切な支援を行うサービスを新たに創設する（「自立生活援助」）。</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6" name="角丸四角形 15"/>
          <p:cNvSpPr/>
          <p:nvPr/>
        </p:nvSpPr>
        <p:spPr>
          <a:xfrm>
            <a:off x="4287056" y="2919769"/>
            <a:ext cx="1332820" cy="332345"/>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lIns="84315" tIns="42160" rIns="84315" bIns="42160" rtlCol="0" anchor="ctr"/>
          <a:lstStyle/>
          <a:p>
            <a:pPr algn="ctr"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施設</a:t>
            </a:r>
          </a:p>
        </p:txBody>
      </p:sp>
      <p:sp>
        <p:nvSpPr>
          <p:cNvPr id="46" name="テキスト ボックス 45"/>
          <p:cNvSpPr txBox="1"/>
          <p:nvPr/>
        </p:nvSpPr>
        <p:spPr>
          <a:xfrm>
            <a:off x="4669430" y="4028527"/>
            <a:ext cx="489704" cy="754030"/>
          </a:xfrm>
          <a:prstGeom prst="rect">
            <a:avLst/>
          </a:prstGeom>
          <a:solidFill>
            <a:schemeClr val="bg1"/>
          </a:solidFill>
          <a:ln w="6350" cmpd="sng">
            <a:solidFill>
              <a:schemeClr val="tx1">
                <a:lumMod val="50000"/>
                <a:lumOff val="50000"/>
              </a:schemeClr>
            </a:solidFill>
          </a:ln>
        </p:spPr>
        <p:txBody>
          <a:bodyPr wrap="square" lIns="33196" tIns="33196" rIns="33196" bIns="33196" rtlCol="0" anchor="b" anchorCtr="0">
            <a:no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居宅</a:t>
            </a:r>
          </a:p>
        </p:txBody>
      </p:sp>
      <p:sp>
        <p:nvSpPr>
          <p:cNvPr id="10" name="直方体 9"/>
          <p:cNvSpPr/>
          <p:nvPr/>
        </p:nvSpPr>
        <p:spPr>
          <a:xfrm>
            <a:off x="5369755" y="5503680"/>
            <a:ext cx="1985689" cy="717015"/>
          </a:xfrm>
          <a:prstGeom prst="cube">
            <a:avLst/>
          </a:prstGeom>
          <a:solidFill>
            <a:srgbClr val="CCFF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r>
              <a:rPr lang="ja-JP" altLang="en-US" sz="1477" dirty="0">
                <a:solidFill>
                  <a:prstClr val="black"/>
                </a:solidFill>
                <a:latin typeface="HGPｺﾞｼｯｸM" panose="020B0600000000000000" pitchFamily="50" charset="-128"/>
                <a:ea typeface="HGPｺﾞｼｯｸM" panose="020B0600000000000000" pitchFamily="50" charset="-128"/>
              </a:rPr>
              <a:t>自立生活援助</a:t>
            </a:r>
            <a:endParaRPr lang="en-US" altLang="ja-JP" sz="1477"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477" dirty="0">
                <a:solidFill>
                  <a:prstClr val="black"/>
                </a:solidFill>
                <a:latin typeface="HGPｺﾞｼｯｸM" panose="020B0600000000000000" pitchFamily="50" charset="-128"/>
                <a:ea typeface="HGPｺﾞｼｯｸM" panose="020B0600000000000000" pitchFamily="50" charset="-128"/>
              </a:rPr>
              <a:t>事業所</a:t>
            </a:r>
          </a:p>
        </p:txBody>
      </p:sp>
      <p:sp>
        <p:nvSpPr>
          <p:cNvPr id="15" name="右矢印 14"/>
          <p:cNvSpPr/>
          <p:nvPr/>
        </p:nvSpPr>
        <p:spPr>
          <a:xfrm rot="7460350">
            <a:off x="6182597" y="5002575"/>
            <a:ext cx="860189" cy="211487"/>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45" name="下矢印 44"/>
          <p:cNvSpPr/>
          <p:nvPr/>
        </p:nvSpPr>
        <p:spPr>
          <a:xfrm>
            <a:off x="5240999" y="3370469"/>
            <a:ext cx="2331854" cy="527677"/>
          </a:xfrm>
          <a:prstGeom prst="downArrow">
            <a:avLst>
              <a:gd name="adj1" fmla="val 55553"/>
              <a:gd name="adj2" fmla="val 50000"/>
            </a:avLst>
          </a:prstGeom>
          <a:solidFill>
            <a:schemeClr val="bg1"/>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en-US" altLang="ja-JP" sz="738" dirty="0">
              <a:solidFill>
                <a:prstClr val="black"/>
              </a:solidFill>
              <a:latin typeface="ＤＨＰ平成ゴシックW5" panose="020B0500000000000000" pitchFamily="50" charset="-128"/>
              <a:ea typeface="ＤＨＰ平成ゴシックW5" panose="020B0500000000000000" pitchFamily="50" charset="-128"/>
            </a:endParaRPr>
          </a:p>
          <a:p>
            <a:pPr algn="ctr" fontAlgn="auto">
              <a:spcBef>
                <a:spcPts val="0"/>
              </a:spcBef>
              <a:spcAft>
                <a:spcPts val="0"/>
              </a:spcAft>
            </a:pPr>
            <a:r>
              <a:rPr lang="ja-JP" altLang="en-US" sz="1108" dirty="0">
                <a:solidFill>
                  <a:prstClr val="black"/>
                </a:solidFill>
                <a:latin typeface="ＤＨＰ平成ゴシックW5" panose="020B0500000000000000" pitchFamily="50" charset="-128"/>
                <a:ea typeface="ＤＨＰ平成ゴシックW5" panose="020B0500000000000000" pitchFamily="50" charset="-128"/>
              </a:rPr>
              <a:t>一人暮らしを希望する障害者が移行</a:t>
            </a:r>
          </a:p>
        </p:txBody>
      </p:sp>
      <p:sp>
        <p:nvSpPr>
          <p:cNvPr id="50" name="右矢印 49"/>
          <p:cNvSpPr/>
          <p:nvPr/>
        </p:nvSpPr>
        <p:spPr>
          <a:xfrm rot="18369196">
            <a:off x="6537260" y="5033577"/>
            <a:ext cx="743013" cy="17096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51" name="テキスト ボックス 50"/>
          <p:cNvSpPr txBox="1"/>
          <p:nvPr/>
        </p:nvSpPr>
        <p:spPr>
          <a:xfrm>
            <a:off x="6003809" y="4925311"/>
            <a:ext cx="542422"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相談</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要請</a:t>
            </a:r>
          </a:p>
        </p:txBody>
      </p:sp>
      <p:sp>
        <p:nvSpPr>
          <p:cNvPr id="52" name="テキスト ボックス 51"/>
          <p:cNvSpPr txBox="1"/>
          <p:nvPr/>
        </p:nvSpPr>
        <p:spPr>
          <a:xfrm>
            <a:off x="7012971" y="4869461"/>
            <a:ext cx="954451" cy="535630"/>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随時対応</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（訪問、電話、メール等）</a:t>
            </a:r>
          </a:p>
        </p:txBody>
      </p:sp>
      <p:sp>
        <p:nvSpPr>
          <p:cNvPr id="53" name="テキスト ボックス 52"/>
          <p:cNvSpPr txBox="1"/>
          <p:nvPr/>
        </p:nvSpPr>
        <p:spPr>
          <a:xfrm>
            <a:off x="4520852" y="5144644"/>
            <a:ext cx="1318305" cy="379434"/>
          </a:xfrm>
          <a:prstGeom prst="rect">
            <a:avLst/>
          </a:prstGeom>
          <a:noFill/>
        </p:spPr>
        <p:txBody>
          <a:bodyPr wrap="square" lIns="33196" tIns="33196" rIns="33196" bIns="33196" rtlCol="0" anchor="ctr" anchorCtr="0">
            <a:spAutoFit/>
          </a:bodyPr>
          <a:lstStyle/>
          <a:p>
            <a:pP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定期的な巡回訪問</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（例：週１～２回）</a:t>
            </a:r>
          </a:p>
        </p:txBody>
      </p:sp>
      <p:sp>
        <p:nvSpPr>
          <p:cNvPr id="58" name="右矢印 57"/>
          <p:cNvSpPr/>
          <p:nvPr/>
        </p:nvSpPr>
        <p:spPr>
          <a:xfrm>
            <a:off x="5180018" y="4161484"/>
            <a:ext cx="144008" cy="247313"/>
          </a:xfrm>
          <a:prstGeom prst="rightArrow">
            <a:avLst/>
          </a:prstGeom>
          <a:solidFill>
            <a:srgbClr val="FFFF99"/>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55" name="テキスト ボックス 54"/>
          <p:cNvSpPr txBox="1"/>
          <p:nvPr/>
        </p:nvSpPr>
        <p:spPr>
          <a:xfrm>
            <a:off x="5422382" y="4027467"/>
            <a:ext cx="489704" cy="755097"/>
          </a:xfrm>
          <a:prstGeom prst="rect">
            <a:avLst/>
          </a:prstGeom>
          <a:solidFill>
            <a:schemeClr val="bg1"/>
          </a:solidFill>
          <a:ln w="6350" cmpd="sng">
            <a:solidFill>
              <a:schemeClr val="tx1">
                <a:lumMod val="50000"/>
                <a:lumOff val="50000"/>
              </a:schemeClr>
            </a:solidFill>
          </a:ln>
        </p:spPr>
        <p:txBody>
          <a:bodyPr wrap="square" lIns="33196" tIns="33196" rIns="33196" bIns="33196" rtlCol="0" anchor="b" anchorCtr="0">
            <a:no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居宅</a:t>
            </a:r>
          </a:p>
        </p:txBody>
      </p:sp>
      <p:sp>
        <p:nvSpPr>
          <p:cNvPr id="61" name="テキスト ボックス 60"/>
          <p:cNvSpPr txBox="1"/>
          <p:nvPr/>
        </p:nvSpPr>
        <p:spPr>
          <a:xfrm>
            <a:off x="6113994" y="4023978"/>
            <a:ext cx="489704" cy="758577"/>
          </a:xfrm>
          <a:prstGeom prst="rect">
            <a:avLst/>
          </a:prstGeom>
          <a:solidFill>
            <a:schemeClr val="bg1"/>
          </a:solidFill>
          <a:ln w="6350" cmpd="sng">
            <a:solidFill>
              <a:schemeClr val="tx1">
                <a:lumMod val="50000"/>
                <a:lumOff val="50000"/>
              </a:schemeClr>
            </a:solidFill>
          </a:ln>
        </p:spPr>
        <p:txBody>
          <a:bodyPr wrap="square" lIns="33196" tIns="33196" rIns="33196" bIns="33196" rtlCol="0" anchor="b" anchorCtr="0">
            <a:no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居宅</a:t>
            </a:r>
          </a:p>
        </p:txBody>
      </p:sp>
      <p:sp>
        <p:nvSpPr>
          <p:cNvPr id="63" name="テキスト ボックス 62"/>
          <p:cNvSpPr txBox="1"/>
          <p:nvPr/>
        </p:nvSpPr>
        <p:spPr>
          <a:xfrm>
            <a:off x="6850144" y="4027457"/>
            <a:ext cx="489704" cy="741015"/>
          </a:xfrm>
          <a:prstGeom prst="rect">
            <a:avLst/>
          </a:prstGeom>
          <a:solidFill>
            <a:schemeClr val="bg1"/>
          </a:solidFill>
          <a:ln w="6350" cmpd="sng">
            <a:solidFill>
              <a:schemeClr val="tx1">
                <a:lumMod val="50000"/>
                <a:lumOff val="50000"/>
              </a:schemeClr>
            </a:solidFill>
          </a:ln>
        </p:spPr>
        <p:txBody>
          <a:bodyPr wrap="square" lIns="33196" tIns="33196" rIns="33196" bIns="33196" rtlCol="0" anchor="b" anchorCtr="0">
            <a:no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居宅</a:t>
            </a:r>
          </a:p>
        </p:txBody>
      </p:sp>
      <p:sp>
        <p:nvSpPr>
          <p:cNvPr id="65" name="テキスト ボックス 64"/>
          <p:cNvSpPr txBox="1"/>
          <p:nvPr/>
        </p:nvSpPr>
        <p:spPr>
          <a:xfrm>
            <a:off x="7539752" y="4038383"/>
            <a:ext cx="489704" cy="730089"/>
          </a:xfrm>
          <a:prstGeom prst="rect">
            <a:avLst/>
          </a:prstGeom>
          <a:solidFill>
            <a:schemeClr val="bg1"/>
          </a:solidFill>
          <a:ln w="6350" cmpd="sng">
            <a:solidFill>
              <a:schemeClr val="tx1">
                <a:lumMod val="50000"/>
                <a:lumOff val="50000"/>
              </a:schemeClr>
            </a:solidFill>
          </a:ln>
        </p:spPr>
        <p:txBody>
          <a:bodyPr wrap="square" lIns="33196" tIns="33196" rIns="33196" bIns="33196" rtlCol="0" anchor="b" anchorCtr="0">
            <a:no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居宅</a:t>
            </a:r>
          </a:p>
        </p:txBody>
      </p:sp>
      <p:sp>
        <p:nvSpPr>
          <p:cNvPr id="67" name="右矢印 66"/>
          <p:cNvSpPr/>
          <p:nvPr/>
        </p:nvSpPr>
        <p:spPr>
          <a:xfrm>
            <a:off x="5931810" y="4170187"/>
            <a:ext cx="144008" cy="247313"/>
          </a:xfrm>
          <a:prstGeom prst="rightArrow">
            <a:avLst/>
          </a:prstGeom>
          <a:solidFill>
            <a:srgbClr val="FFFF99"/>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68" name="右矢印 67"/>
          <p:cNvSpPr/>
          <p:nvPr/>
        </p:nvSpPr>
        <p:spPr>
          <a:xfrm>
            <a:off x="6687986" y="4170187"/>
            <a:ext cx="144008" cy="247313"/>
          </a:xfrm>
          <a:prstGeom prst="rightArrow">
            <a:avLst/>
          </a:prstGeom>
          <a:solidFill>
            <a:srgbClr val="FFFF99"/>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69" name="右矢印 68"/>
          <p:cNvSpPr/>
          <p:nvPr/>
        </p:nvSpPr>
        <p:spPr>
          <a:xfrm>
            <a:off x="7408064" y="4196234"/>
            <a:ext cx="144008" cy="247313"/>
          </a:xfrm>
          <a:prstGeom prst="rightArrow">
            <a:avLst/>
          </a:prstGeom>
          <a:solidFill>
            <a:srgbClr val="FFFF99"/>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pic>
        <p:nvPicPr>
          <p:cNvPr id="54" name="Picture 22" descr="歩いている女性のイラスト">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33252"/>
          <a:stretch/>
        </p:blipFill>
        <p:spPr bwMode="auto">
          <a:xfrm flipH="1">
            <a:off x="6407109" y="4769203"/>
            <a:ext cx="726099" cy="682452"/>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角丸四角形 43"/>
          <p:cNvSpPr/>
          <p:nvPr/>
        </p:nvSpPr>
        <p:spPr>
          <a:xfrm>
            <a:off x="5736775" y="2911173"/>
            <a:ext cx="1340232" cy="332345"/>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lIns="84315" tIns="42160" rIns="84315" bIns="42160" rtlCol="0" anchor="ctr"/>
          <a:lstStyle/>
          <a:p>
            <a:pPr algn="ctr"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ＧＨ</a:t>
            </a:r>
            <a:endParaRPr lang="ja-JP" altLang="en-US" sz="1292" strike="sngStrike" dirty="0">
              <a:solidFill>
                <a:prstClr val="black"/>
              </a:solidFill>
              <a:latin typeface="HGPｺﾞｼｯｸM" panose="020B0600000000000000" pitchFamily="50" charset="-128"/>
              <a:ea typeface="HGPｺﾞｼｯｸM" panose="020B0600000000000000" pitchFamily="50" charset="-128"/>
            </a:endParaRPr>
          </a:p>
        </p:txBody>
      </p:sp>
      <p:sp>
        <p:nvSpPr>
          <p:cNvPr id="70" name="角丸四角形 69"/>
          <p:cNvSpPr/>
          <p:nvPr/>
        </p:nvSpPr>
        <p:spPr>
          <a:xfrm>
            <a:off x="7196812" y="2919769"/>
            <a:ext cx="1340232" cy="332345"/>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lIns="84315" tIns="42160" rIns="84315" bIns="42160" rtlCol="0" anchor="ctr"/>
          <a:lstStyle/>
          <a:p>
            <a:pPr algn="ctr"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病院</a:t>
            </a:r>
            <a:endParaRPr lang="ja-JP" altLang="en-US" sz="1292" strike="sngStrike" dirty="0">
              <a:solidFill>
                <a:prstClr val="black"/>
              </a:solidFill>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8560224" y="3033184"/>
            <a:ext cx="337020" cy="255639"/>
          </a:xfrm>
          <a:prstGeom prst="rect">
            <a:avLst/>
          </a:prstGeom>
          <a:noFill/>
        </p:spPr>
        <p:txBody>
          <a:bodyPr wrap="square" lIns="84315" tIns="42160" rIns="84315" bIns="42160" rtlCol="0">
            <a:spAutoFit/>
          </a:bodyPr>
          <a:lstStyle/>
          <a:p>
            <a:pPr fontAlgn="auto">
              <a:spcBef>
                <a:spcPts val="0"/>
              </a:spcBef>
              <a:spcAft>
                <a:spcPts val="0"/>
              </a:spcAft>
            </a:pPr>
            <a:r>
              <a:rPr lang="ja-JP" altLang="en-US" sz="1108" dirty="0">
                <a:solidFill>
                  <a:prstClr val="black"/>
                </a:solidFill>
                <a:latin typeface="HGSｺﾞｼｯｸM" panose="020B0600000000000000" pitchFamily="50" charset="-128"/>
                <a:ea typeface="HGSｺﾞｼｯｸM" panose="020B0600000000000000" pitchFamily="50" charset="-128"/>
              </a:rPr>
              <a:t>等</a:t>
            </a:r>
          </a:p>
        </p:txBody>
      </p:sp>
      <p:pic>
        <p:nvPicPr>
          <p:cNvPr id="48"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1263" y="4061201"/>
            <a:ext cx="465932" cy="382378"/>
          </a:xfrm>
          <a:prstGeom prst="rect">
            <a:avLst/>
          </a:prstGeom>
          <a:noFill/>
          <a:extLst>
            <a:ext uri="{909E8E84-426E-40dd-AFC4-6F175D3DCCD1}">
              <a14:hiddenFill xmlns="" xmlns:a14="http://schemas.microsoft.com/office/drawing/2010/main">
                <a:solidFill>
                  <a:srgbClr val="FFFFFF"/>
                </a:solidFill>
              </a14:hiddenFill>
            </a:ext>
          </a:extLst>
        </p:spPr>
      </p:pic>
      <p:pic>
        <p:nvPicPr>
          <p:cNvPr id="73"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2343" y="4064217"/>
            <a:ext cx="465932" cy="382378"/>
          </a:xfrm>
          <a:prstGeom prst="rect">
            <a:avLst/>
          </a:prstGeom>
          <a:noFill/>
          <a:extLst>
            <a:ext uri="{909E8E84-426E-40dd-AFC4-6F175D3DCCD1}">
              <a14:hiddenFill xmlns="" xmlns:a14="http://schemas.microsoft.com/office/drawing/2010/main">
                <a:solidFill>
                  <a:srgbClr val="FFFFFF"/>
                </a:solidFill>
              </a14:hiddenFill>
            </a:ext>
          </a:extLst>
        </p:spPr>
      </p:pic>
      <p:pic>
        <p:nvPicPr>
          <p:cNvPr id="74"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5888" y="4064217"/>
            <a:ext cx="465932" cy="382378"/>
          </a:xfrm>
          <a:prstGeom prst="rect">
            <a:avLst/>
          </a:prstGeom>
          <a:noFill/>
          <a:extLst>
            <a:ext uri="{909E8E84-426E-40dd-AFC4-6F175D3DCCD1}">
              <a14:hiddenFill xmlns="" xmlns:a14="http://schemas.microsoft.com/office/drawing/2010/main">
                <a:solidFill>
                  <a:srgbClr val="FFFFFF"/>
                </a:solidFill>
              </a14:hiddenFill>
            </a:ext>
          </a:extLst>
        </p:spPr>
      </p:pic>
      <p:pic>
        <p:nvPicPr>
          <p:cNvPr id="75"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043" y="4061428"/>
            <a:ext cx="465932" cy="382378"/>
          </a:xfrm>
          <a:prstGeom prst="rect">
            <a:avLst/>
          </a:prstGeom>
          <a:noFill/>
          <a:extLst>
            <a:ext uri="{909E8E84-426E-40dd-AFC4-6F175D3DCCD1}">
              <a14:hiddenFill xmlns="" xmlns:a14="http://schemas.microsoft.com/office/drawing/2010/main">
                <a:solidFill>
                  <a:srgbClr val="FFFFFF"/>
                </a:solidFill>
              </a14:hiddenFill>
            </a:ext>
          </a:extLst>
        </p:spPr>
      </p:pic>
      <p:pic>
        <p:nvPicPr>
          <p:cNvPr id="76"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3490" y="4093990"/>
            <a:ext cx="465932" cy="382378"/>
          </a:xfrm>
          <a:prstGeom prst="rect">
            <a:avLst/>
          </a:prstGeom>
          <a:noFill/>
          <a:extLst>
            <a:ext uri="{909E8E84-426E-40dd-AFC4-6F175D3DCCD1}">
              <a14:hiddenFill xmlns="" xmlns:a14="http://schemas.microsoft.com/office/drawing/2010/main">
                <a:solidFill>
                  <a:srgbClr val="FFFFFF"/>
                </a:solidFill>
              </a14:hiddenFill>
            </a:ext>
          </a:extLst>
        </p:spPr>
      </p:pic>
      <p:sp>
        <p:nvSpPr>
          <p:cNvPr id="40" name="正方形/長方形 39"/>
          <p:cNvSpPr/>
          <p:nvPr/>
        </p:nvSpPr>
        <p:spPr>
          <a:xfrm>
            <a:off x="193822" y="2881944"/>
            <a:ext cx="3580611" cy="813300"/>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84309" tIns="42151" rIns="84309" bIns="42151" anchor="t" anchorCtr="0"/>
          <a:lstStyle/>
          <a:p>
            <a:pPr marL="165420" indent="-165420" fontAlgn="auto">
              <a:spcBef>
                <a:spcPts val="0"/>
              </a:spcBef>
              <a:spcAft>
                <a:spcPts val="0"/>
              </a:spcAft>
              <a:defRPr/>
            </a:pP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　障害者支援施設やグループホーム等を利用していた障害者で一人暮らしを希望する者等</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42" name="正方形/長方形 41"/>
          <p:cNvSpPr/>
          <p:nvPr/>
        </p:nvSpPr>
        <p:spPr>
          <a:xfrm>
            <a:off x="118618" y="2682170"/>
            <a:ext cx="1656184"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 対象者</a:t>
            </a:r>
          </a:p>
        </p:txBody>
      </p:sp>
      <p:sp>
        <p:nvSpPr>
          <p:cNvPr id="43" name="正方形/長方形 42"/>
          <p:cNvSpPr/>
          <p:nvPr/>
        </p:nvSpPr>
        <p:spPr>
          <a:xfrm>
            <a:off x="193822" y="3961039"/>
            <a:ext cx="3580611" cy="2592000"/>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84309" tIns="42151" rIns="84309" bIns="42151" anchor="t"/>
          <a:lstStyle/>
          <a:p>
            <a:pPr marL="165420" indent="-165420" fontAlgn="auto">
              <a:spcBef>
                <a:spcPts val="0"/>
              </a:spcBef>
              <a:spcAft>
                <a:spcPts val="0"/>
              </a:spcAft>
              <a:defRPr/>
            </a:pP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8349" indent="-168349"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　定期的に利用者の居宅を訪問し、</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8349"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食事、洗濯、掃除などに課題はないか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8349"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公共料金や家賃に滞納はないか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8349"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体調に変化はないか、通院しているか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8349"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地域住民との関係は良好か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8349"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などについて確認を行い、必要な助言や医療機関等との連絡調整を行う。</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8349" indent="-168349" fontAlgn="auto">
              <a:lnSpc>
                <a:spcPct val="110000"/>
              </a:lnSpc>
              <a:spcBef>
                <a:spcPts val="0"/>
              </a:spcBef>
              <a:spcAft>
                <a:spcPts val="0"/>
              </a:spcAft>
            </a:pPr>
            <a:endParaRPr lang="en-US" altLang="ja-JP" sz="738" dirty="0">
              <a:solidFill>
                <a:prstClr val="black"/>
              </a:solidFill>
              <a:latin typeface="HGPｺﾞｼｯｸM" panose="020B0600000000000000" pitchFamily="50" charset="-128"/>
              <a:ea typeface="HGPｺﾞｼｯｸM" panose="020B0600000000000000" pitchFamily="50" charset="-128"/>
            </a:endParaRPr>
          </a:p>
          <a:p>
            <a:pPr marL="168349" indent="-168349"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定期的な訪問だけではなく、利用者からの相談・要請があった際は、訪問、電話、メール等による随時の対応も行う。</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5420" indent="-165420" fontAlgn="auto">
              <a:spcBef>
                <a:spcPts val="0"/>
              </a:spcBef>
              <a:spcAft>
                <a:spcPts val="0"/>
              </a:spcAft>
              <a:defRPr/>
            </a:pP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0" name="正方形/長方形 59"/>
          <p:cNvSpPr/>
          <p:nvPr/>
        </p:nvSpPr>
        <p:spPr>
          <a:xfrm>
            <a:off x="123953" y="3782208"/>
            <a:ext cx="1944216"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支援内容</a:t>
            </a:r>
          </a:p>
        </p:txBody>
      </p:sp>
      <p:sp>
        <p:nvSpPr>
          <p:cNvPr id="56" name="左カーブ矢印 55"/>
          <p:cNvSpPr/>
          <p:nvPr/>
        </p:nvSpPr>
        <p:spPr>
          <a:xfrm rot="8684457">
            <a:off x="4331305" y="4779129"/>
            <a:ext cx="676170" cy="1428826"/>
          </a:xfrm>
          <a:prstGeom prst="curvedLeftArrow">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pic>
        <p:nvPicPr>
          <p:cNvPr id="41" name="Picture 22" descr="歩いている女性のイラスト">
            <a:hlinkClick r:id="rId2"/>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7526" y="4159118"/>
            <a:ext cx="645196" cy="1022430"/>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左カーブ矢印 56"/>
          <p:cNvSpPr/>
          <p:nvPr/>
        </p:nvSpPr>
        <p:spPr>
          <a:xfrm rot="2135571">
            <a:off x="7691338" y="4737238"/>
            <a:ext cx="676170" cy="1428826"/>
          </a:xfrm>
          <a:prstGeom prst="curvedLeftArrow">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pic>
        <p:nvPicPr>
          <p:cNvPr id="47" name="Picture 22" descr="歩いている女性のイラスト">
            <a:hlinkClick r:id="rId2"/>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6864" y="5110427"/>
            <a:ext cx="674040" cy="1068138"/>
          </a:xfrm>
          <a:prstGeom prst="rect">
            <a:avLst/>
          </a:prstGeom>
          <a:noFill/>
          <a:extLst>
            <a:ext uri="{909E8E84-426E-40dd-AFC4-6F175D3DCCD1}">
              <a14:hiddenFill xmlns="" xmlns:a14="http://schemas.microsoft.com/office/drawing/2010/main">
                <a:solidFill>
                  <a:srgbClr val="FFFFFF"/>
                </a:solidFill>
              </a14:hiddenFill>
            </a:ext>
          </a:extLst>
        </p:spPr>
      </p:pic>
      <p:sp>
        <p:nvSpPr>
          <p:cNvPr id="49"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52063" y="6427782"/>
            <a:ext cx="2057400" cy="365125"/>
          </a:xfrm>
        </p:spPr>
        <p:txBody>
          <a:bodyPr/>
          <a:lstStyle/>
          <a:p>
            <a:pPr>
              <a:defRPr/>
            </a:pPr>
            <a:fld id="{F90A3C79-1AFD-481B-B685-7933BCD0898B}" type="slidenum">
              <a:rPr lang="en-US" altLang="ja-JP" smtClean="0"/>
              <a:pPr>
                <a:defRPr/>
              </a:pPr>
              <a:t>8</a:t>
            </a:fld>
            <a:endParaRPr lang="en-US" altLang="ja-JP"/>
          </a:p>
        </p:txBody>
      </p:sp>
    </p:spTree>
    <p:extLst>
      <p:ext uri="{BB962C8B-B14F-4D97-AF65-F5344CB8AC3E}">
        <p14:creationId xmlns:p14="http://schemas.microsoft.com/office/powerpoint/2010/main" val="23011088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57754" y="402085"/>
            <a:ext cx="8701195" cy="3021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79806" tIns="94259" rIns="79806" bIns="39903" rtlCol="0" anchor="ctr" anchorCtr="0">
            <a:spAutoFit/>
          </a:bodyPr>
          <a:lstStyle/>
          <a:p>
            <a:pPr algn="ctr">
              <a:lnSpc>
                <a:spcPts val="1309"/>
              </a:lnSpc>
            </a:pPr>
            <a:r>
              <a:rPr lang="ja-JP" altLang="en-US" sz="2215" b="1" dirty="0">
                <a:latin typeface="ＭＳ ゴシック" panose="020B0609070205080204" pitchFamily="49" charset="-128"/>
                <a:ea typeface="ＭＳ ゴシック" panose="020B0609070205080204" pitchFamily="49" charset="-128"/>
                <a:cs typeface="メイリオ" panose="020B0604030504040204" pitchFamily="50" charset="-128"/>
              </a:rPr>
              <a:t>モニタリング実施標準期間の見直し時期　</a:t>
            </a:r>
          </a:p>
        </p:txBody>
      </p:sp>
      <p:sp>
        <p:nvSpPr>
          <p:cNvPr id="17" name="正方形/長方形 16"/>
          <p:cNvSpPr/>
          <p:nvPr/>
        </p:nvSpPr>
        <p:spPr>
          <a:xfrm>
            <a:off x="185050" y="718571"/>
            <a:ext cx="8851445" cy="5635061"/>
          </a:xfrm>
          <a:prstGeom prst="rect">
            <a:avLst/>
          </a:prstGeom>
          <a:ln w="6350"/>
        </p:spPr>
        <p:style>
          <a:lnRef idx="2">
            <a:schemeClr val="dk1"/>
          </a:lnRef>
          <a:fillRef idx="1">
            <a:schemeClr val="lt1"/>
          </a:fillRef>
          <a:effectRef idx="0">
            <a:schemeClr val="dk1"/>
          </a:effectRef>
          <a:fontRef idx="minor">
            <a:schemeClr val="dk1"/>
          </a:fontRef>
        </p:style>
        <p:txBody>
          <a:bodyPr tIns="132923" rtlCol="0" anchor="t" anchorCtr="0"/>
          <a:lstStyle/>
          <a:p>
            <a:pPr marL="334116" indent="-334116">
              <a:lnSpc>
                <a:spcPts val="1477"/>
              </a:lnSpc>
            </a:pPr>
            <a:r>
              <a:rPr lang="ja-JP" altLang="en-US" sz="1385"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　平成</a:t>
            </a:r>
            <a:r>
              <a:rPr lang="en-US" altLang="ja-JP" sz="1385"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385"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年度報酬改定において新たに示すモニタリング実施標準期間の適用時期については、以下の通り。</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414715" indent="-414715">
              <a:lnSpc>
                <a:spcPts val="1477"/>
              </a:lnSpc>
            </a:pPr>
            <a:endParaRPr lang="ja-JP" altLang="en-US" sz="1385"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414715" indent="-414715">
              <a:lnSpc>
                <a:spcPts val="1477"/>
              </a:lnSpc>
            </a:pPr>
            <a:r>
              <a:rPr lang="ja-JP" altLang="en-US" sz="1385"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p>
        </p:txBody>
      </p:sp>
      <p:graphicFrame>
        <p:nvGraphicFramePr>
          <p:cNvPr id="2" name="表 1"/>
          <p:cNvGraphicFramePr>
            <a:graphicFrameLocks noGrp="1"/>
          </p:cNvGraphicFramePr>
          <p:nvPr>
            <p:extLst>
              <p:ext uri="{D42A27DB-BD31-4B8C-83A1-F6EECF244321}">
                <p14:modId xmlns:p14="http://schemas.microsoft.com/office/powerpoint/2010/main" val="123446036"/>
              </p:ext>
            </p:extLst>
          </p:nvPr>
        </p:nvGraphicFramePr>
        <p:xfrm>
          <a:off x="326363" y="1397132"/>
          <a:ext cx="8567270" cy="4365314"/>
        </p:xfrm>
        <a:graphic>
          <a:graphicData uri="http://schemas.openxmlformats.org/drawingml/2006/table">
            <a:tbl>
              <a:tblPr firstRow="1" bandRow="1">
                <a:tableStyleId>{7DF18680-E054-41AD-8BC1-D1AEF772440D}</a:tableStyleId>
              </a:tblPr>
              <a:tblGrid>
                <a:gridCol w="527218">
                  <a:extLst>
                    <a:ext uri="{9D8B030D-6E8A-4147-A177-3AD203B41FA5}">
                      <a16:colId xmlns:a16="http://schemas.microsoft.com/office/drawing/2014/main" val="20000"/>
                    </a:ext>
                  </a:extLst>
                </a:gridCol>
                <a:gridCol w="3286371">
                  <a:extLst>
                    <a:ext uri="{9D8B030D-6E8A-4147-A177-3AD203B41FA5}">
                      <a16:colId xmlns:a16="http://schemas.microsoft.com/office/drawing/2014/main" val="20001"/>
                    </a:ext>
                  </a:extLst>
                </a:gridCol>
                <a:gridCol w="1639744">
                  <a:extLst>
                    <a:ext uri="{9D8B030D-6E8A-4147-A177-3AD203B41FA5}">
                      <a16:colId xmlns:a16="http://schemas.microsoft.com/office/drawing/2014/main" val="20002"/>
                    </a:ext>
                  </a:extLst>
                </a:gridCol>
                <a:gridCol w="1493175">
                  <a:extLst>
                    <a:ext uri="{9D8B030D-6E8A-4147-A177-3AD203B41FA5}">
                      <a16:colId xmlns:a16="http://schemas.microsoft.com/office/drawing/2014/main" val="20003"/>
                    </a:ext>
                  </a:extLst>
                </a:gridCol>
                <a:gridCol w="1620762">
                  <a:extLst>
                    <a:ext uri="{9D8B030D-6E8A-4147-A177-3AD203B41FA5}">
                      <a16:colId xmlns:a16="http://schemas.microsoft.com/office/drawing/2014/main" val="20004"/>
                    </a:ext>
                  </a:extLst>
                </a:gridCol>
              </a:tblGrid>
              <a:tr h="415547">
                <a:tc rowSpan="2" gridSpan="2">
                  <a:txBody>
                    <a:bodyPr/>
                    <a:lstStyle/>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対象者</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pP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solidFill>
                  </a:tcPr>
                </a:tc>
                <a:tc rowSpan="2" hMerge="1">
                  <a:txBody>
                    <a:bodyPr/>
                    <a:lstStyle/>
                    <a:p>
                      <a:endParaRPr kumimoji="1" lang="ja-JP" altLang="en-US" dirty="0">
                        <a:solidFill>
                          <a:schemeClr val="tx1"/>
                        </a:solidFill>
                      </a:endParaRPr>
                    </a:p>
                  </a:txBody>
                  <a:tcPr/>
                </a:tc>
                <a:tc rowSpan="2">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旧基準</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gridSpan="2">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見直し後</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sz="1500" dirty="0">
                        <a:solidFill>
                          <a:schemeClr val="tx1"/>
                        </a:solidFill>
                      </a:endParaRPr>
                    </a:p>
                  </a:txBody>
                  <a:tcPr/>
                </a:tc>
                <a:extLst>
                  <a:ext uri="{0D108BD9-81ED-4DB2-BD59-A6C34878D82A}">
                    <a16:rowId xmlns:a16="http://schemas.microsoft.com/office/drawing/2014/main" val="10000"/>
                  </a:ext>
                </a:extLst>
              </a:tr>
              <a:tr h="346290">
                <a:tc gridSpan="2" vMerge="1">
                  <a:txBody>
                    <a:bodyPr/>
                    <a:lstStyle/>
                    <a:p>
                      <a:endParaRPr kumimoji="1" lang="ja-JP" altLang="en-US" sz="1500" dirty="0">
                        <a:solidFill>
                          <a:schemeClr val="tx1"/>
                        </a:solidFill>
                      </a:endParaRPr>
                    </a:p>
                  </a:txBody>
                  <a:tcPr anchor="ctr"/>
                </a:tc>
                <a:tc hMerge="1" vMerge="1">
                  <a:txBody>
                    <a:bodyPr/>
                    <a:lstStyle/>
                    <a:p>
                      <a:endParaRPr kumimoji="1" lang="ja-JP" altLang="en-US" dirty="0">
                        <a:solidFill>
                          <a:schemeClr val="tx1"/>
                        </a:solidFill>
                      </a:endParaRPr>
                    </a:p>
                  </a:txBody>
                  <a:tcPr/>
                </a:tc>
                <a:tc vMerge="1">
                  <a:txBody>
                    <a:bodyPr/>
                    <a:lstStyle/>
                    <a:p>
                      <a:endParaRPr kumimoji="1" lang="ja-JP" altLang="en-US" sz="1500" dirty="0">
                        <a:solidFill>
                          <a:schemeClr val="tx1"/>
                        </a:solidFill>
                      </a:endParaRPr>
                    </a:p>
                  </a:txBody>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３０年度～</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３１年度～</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554063">
                <a:tc gridSpan="2">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新規サービス利用者</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利用開始から３月のみ</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利用開始から３月のみ</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290">
                <a:tc rowSpan="4">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在宅の障害福祉サービス</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障害児通所支援　等</a:t>
                      </a:r>
                    </a:p>
                  </a:txBody>
                  <a:tcPr marL="84406" marR="84406"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集中的支援が必要な者</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5249">
                <a:tc vMerge="1">
                  <a:txBody>
                    <a:bodyPr/>
                    <a:lstStyle/>
                    <a:p>
                      <a:endParaRPr kumimoji="1" lang="ja-JP" altLang="en-US"/>
                    </a:p>
                  </a:txBody>
                  <a:tcPr/>
                </a:tc>
                <a:tc>
                  <a:txBody>
                    <a:bodyPr/>
                    <a:lstStyle/>
                    <a:p>
                      <a:r>
                        <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新サービス</a:t>
                      </a:r>
                      <a:r>
                        <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就労定着支援、自立生活援助、</a:t>
                      </a:r>
                      <a:endPar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日中サービス支援型共同生活援助</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３月間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kumimoji="1"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675249">
                <a:tc vMerge="1">
                  <a:txBody>
                    <a:bodyPr/>
                    <a:lstStyle/>
                    <a:p>
                      <a:endParaRPr kumimoji="1" lang="ja-JP" altLang="en-US" dirty="0">
                        <a:solidFill>
                          <a:schemeClr val="tx1"/>
                        </a:solidFill>
                      </a:endParaRPr>
                    </a:p>
                  </a:txBody>
                  <a:tcPr/>
                </a:tc>
                <a:tc>
                  <a:txBody>
                    <a:bodyPr/>
                    <a:lstStyle/>
                    <a:p>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居宅介護、行動援護、同行援護、</a:t>
                      </a:r>
                      <a:endPar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重度訪問介護、短期入所、就労移行支援、自立訓練</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３月間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791529">
                <a:tc vMerge="1">
                  <a:txBody>
                    <a:bodyPr/>
                    <a:lstStyle/>
                    <a:p>
                      <a:endParaRPr kumimoji="1" lang="ja-JP" altLang="en-US" dirty="0">
                        <a:solidFill>
                          <a:schemeClr val="tx1"/>
                        </a:solidFill>
                      </a:endParaRPr>
                    </a:p>
                  </a:txBody>
                  <a:tcPr/>
                </a:tc>
                <a:tc>
                  <a:txBody>
                    <a:bodyPr/>
                    <a:lstStyle/>
                    <a:p>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生活介護、就労継続支援、共同生活援助（日中支援型を除く）、地域移行支援、</a:t>
                      </a:r>
                      <a:endPar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地域定着支援、障害児通所支援</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※65</a:t>
                      </a:r>
                      <a:r>
                        <a:rPr kumimoji="1" lang="ja-JP" altLang="en-US" sz="1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歳以上で介護保険の</a:t>
                      </a:r>
                      <a:endParaRPr kumimoji="1" lang="en-US" altLang="ja-JP" sz="1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ケアマネジメントを</a:t>
                      </a:r>
                      <a:endParaRPr kumimoji="1" lang="en-US" altLang="ja-JP" sz="1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受けていない者は３月間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55406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施設入所等</a:t>
                      </a:r>
                      <a:r>
                        <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障害者支援施設、のぞみの園、療養介護入所者、重度障害者等包括支援</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１年間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kumimoji="1"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sp>
        <p:nvSpPr>
          <p:cNvPr id="3" name="テキスト ボックス 2"/>
          <p:cNvSpPr txBox="1"/>
          <p:nvPr/>
        </p:nvSpPr>
        <p:spPr>
          <a:xfrm>
            <a:off x="185051" y="5888350"/>
            <a:ext cx="8851445" cy="291170"/>
          </a:xfrm>
          <a:prstGeom prst="rect">
            <a:avLst/>
          </a:prstGeom>
          <a:noFill/>
        </p:spPr>
        <p:txBody>
          <a:bodyPr wrap="square" rtlCol="0">
            <a:spAutoFit/>
          </a:bodyPr>
          <a:lstStyle/>
          <a:p>
            <a:r>
              <a:rPr lang="en-US" altLang="ja-JP" sz="1292"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現に計画作成済みの対象者については、各見直し時期以降に計画再作成（又は変更）を行うまでは、なお従前の例による。</a:t>
            </a:r>
          </a:p>
        </p:txBody>
      </p:sp>
      <p:sp>
        <p:nvSpPr>
          <p:cNvPr id="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6978911" y="6441007"/>
            <a:ext cx="2057400" cy="365125"/>
          </a:xfrm>
        </p:spPr>
        <p:txBody>
          <a:bodyPr/>
          <a:lstStyle/>
          <a:p>
            <a:pPr>
              <a:defRPr/>
            </a:pPr>
            <a:fld id="{804D6B79-3AEB-42FE-A736-A41F7AEA0445}" type="slidenum">
              <a:rPr lang="en-US" altLang="ja-JP" smtClean="0"/>
              <a:pPr>
                <a:defRPr/>
              </a:pPr>
              <a:t>80</a:t>
            </a:fld>
            <a:endParaRPr lang="en-US" altLang="ja-JP" dirty="0"/>
          </a:p>
        </p:txBody>
      </p:sp>
    </p:spTree>
    <p:extLst>
      <p:ext uri="{BB962C8B-B14F-4D97-AF65-F5344CB8AC3E}">
        <p14:creationId xmlns:p14="http://schemas.microsoft.com/office/powerpoint/2010/main" val="13005175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34863" y="570837"/>
            <a:ext cx="8707315" cy="5716327"/>
          </a:xfrm>
          <a:prstGeom prst="rect">
            <a:avLst/>
          </a:prstGeom>
          <a:solidFill>
            <a:schemeClr val="bg1"/>
          </a:solidFill>
          <a:ln w="12700">
            <a:solidFill>
              <a:schemeClr val="tx1"/>
            </a:solidFill>
            <a:miter lim="800000"/>
            <a:headEnd/>
            <a:tailEnd/>
          </a:ln>
          <a:effectLst/>
        </p:spPr>
        <p:txBody>
          <a:bodyPr/>
          <a:lstStyle/>
          <a:p>
            <a:pPr fontAlgn="base">
              <a:spcBef>
                <a:spcPct val="0"/>
              </a:spcBef>
              <a:spcAft>
                <a:spcPct val="0"/>
              </a:spcAft>
              <a:defRPr/>
            </a:pPr>
            <a:r>
              <a:rPr lang="ja-JP" altLang="en-US" sz="1477" u="sng" dirty="0">
                <a:solidFill>
                  <a:prstClr val="black"/>
                </a:solidFill>
                <a:latin typeface="ＭＳ ゴシック" panose="020B0609070205080204" pitchFamily="49" charset="-128"/>
                <a:ea typeface="ＭＳ ゴシック" panose="020B0609070205080204" pitchFamily="49" charset="-128"/>
              </a:rPr>
              <a:t>３．報酬</a:t>
            </a:r>
            <a:endParaRPr lang="en-US" altLang="ja-JP" sz="1477" u="sng" dirty="0">
              <a:solidFill>
                <a:prstClr val="black"/>
              </a:solidFill>
              <a:latin typeface="ＭＳ ゴシック" panose="020B0609070205080204" pitchFamily="49" charset="-128"/>
              <a:ea typeface="ＭＳ ゴシック" panose="020B0609070205080204" pitchFamily="49" charset="-128"/>
            </a:endParaRPr>
          </a:p>
          <a:p>
            <a:pPr marL="328254" indent="-175851">
              <a:buFont typeface="ＭＳ Ｐゴシック" panose="020B0600070205080204" pitchFamily="50" charset="-128"/>
              <a:buChar char="○"/>
            </a:pPr>
            <a:r>
              <a:rPr lang="ja-JP" altLang="en-US" sz="1292" dirty="0">
                <a:latin typeface="ＭＳ ゴシック" panose="020B0609070205080204" pitchFamily="49" charset="-128"/>
                <a:ea typeface="ＭＳ ゴシック" panose="020B0609070205080204" pitchFamily="49" charset="-128"/>
                <a:cs typeface="メイリオ" panose="020B0604030504040204" pitchFamily="50" charset="-128"/>
              </a:rPr>
              <a:t> 業務負担に応じた加算を設けること等に伴い、平成３０年報酬改定にて計画相談支援の基本報酬を引下げ。  </a:t>
            </a:r>
            <a:endParaRPr lang="en-US" altLang="ja-JP" sz="1292" dirty="0">
              <a:latin typeface="ＭＳ ゴシック" panose="020B0609070205080204" pitchFamily="49" charset="-128"/>
              <a:ea typeface="ＭＳ ゴシック" panose="020B0609070205080204" pitchFamily="49" charset="-128"/>
              <a:cs typeface="メイリオ" panose="020B0604030504040204" pitchFamily="50" charset="-128"/>
            </a:endParaRPr>
          </a:p>
          <a:p>
            <a:pPr marL="328254" indent="-175851">
              <a:buFont typeface="ＭＳ Ｐゴシック" panose="020B0600070205080204" pitchFamily="50" charset="-128"/>
              <a:buChar char="○"/>
            </a:pPr>
            <a:r>
              <a:rPr lang="ja-JP" altLang="en-US" sz="1292" dirty="0">
                <a:latin typeface="ＭＳ ゴシック" panose="020B0609070205080204" pitchFamily="49" charset="-128"/>
                <a:ea typeface="ＭＳ ゴシック" panose="020B0609070205080204" pitchFamily="49" charset="-128"/>
                <a:cs typeface="メイリオ" panose="020B0604030504040204" pitchFamily="50" charset="-128"/>
              </a:rPr>
              <a:t> 標準担当件数を一定以上超過する場合（４０件以上）の基本報酬の逓減制を導入。</a:t>
            </a:r>
          </a:p>
          <a:p>
            <a:pPr marL="334116" indent="-334116"/>
            <a:r>
              <a:rPr lang="ja-JP" altLang="en-US" sz="1108"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969"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969" dirty="0">
                <a:latin typeface="ＭＳ ゴシック" panose="020B0609070205080204" pitchFamily="49" charset="-128"/>
                <a:ea typeface="ＭＳ ゴシック" panose="020B0609070205080204" pitchFamily="49" charset="-128"/>
                <a:cs typeface="メイリオ" panose="020B0604030504040204" pitchFamily="50" charset="-128"/>
              </a:rPr>
              <a:t>　障害児相談支援は、モニタリング標準期間の見直しを行わないことなどから、基本報酬は据え置き。</a:t>
            </a:r>
          </a:p>
          <a:p>
            <a:pPr marL="252052" indent="-252052">
              <a:defRPr/>
            </a:pPr>
            <a:endParaRPr lang="en-US" altLang="ja-JP" sz="1292" dirty="0">
              <a:solidFill>
                <a:prstClr val="black"/>
              </a:solidFill>
              <a:latin typeface="ＭＳ ゴシック" panose="020B0609070205080204" pitchFamily="49" charset="-128"/>
              <a:ea typeface="ＭＳ ゴシック" panose="020B0609070205080204" pitchFamily="49" charset="-128"/>
            </a:endParaRPr>
          </a:p>
          <a:p>
            <a:pPr marL="252052" indent="-252052">
              <a:defRPr/>
            </a:pPr>
            <a:r>
              <a:rPr lang="ja-JP" altLang="en-US" sz="1292" u="sng" dirty="0">
                <a:solidFill>
                  <a:prstClr val="black"/>
                </a:solidFill>
                <a:latin typeface="ＭＳ ゴシック" panose="020B0609070205080204" pitchFamily="49" charset="-128"/>
                <a:ea typeface="ＭＳ ゴシック" panose="020B0609070205080204" pitchFamily="49" charset="-128"/>
              </a:rPr>
              <a:t>（基本報酬）</a:t>
            </a:r>
            <a:endParaRPr lang="en-US" altLang="ja-JP" sz="1292" u="sng"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1108" dirty="0">
                <a:solidFill>
                  <a:prstClr val="black"/>
                </a:solidFill>
                <a:latin typeface="ＭＳ ゴシック" panose="020B0609070205080204" pitchFamily="49" charset="-128"/>
                <a:ea typeface="ＭＳ ゴシック" panose="020B0609070205080204" pitchFamily="49" charset="-128"/>
              </a:rPr>
              <a:t>　</a:t>
            </a: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marL="416180" indent="-416180">
              <a:spcBef>
                <a:spcPts val="554"/>
              </a:spcBef>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marL="416180" indent="-416180">
              <a:spcBef>
                <a:spcPts val="554"/>
              </a:spcBef>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marL="416180" indent="-416180">
              <a:spcBef>
                <a:spcPts val="554"/>
              </a:spcBef>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marL="416180" indent="-416180">
              <a:spcBef>
                <a:spcPts val="554"/>
              </a:spcBef>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marL="416180" indent="-416180">
              <a:spcBef>
                <a:spcPts val="554"/>
              </a:spcBef>
              <a:defRPr/>
            </a:pPr>
            <a:r>
              <a:rPr lang="ja-JP" altLang="en-US" sz="1108" dirty="0">
                <a:solidFill>
                  <a:prstClr val="black"/>
                </a:solidFill>
                <a:latin typeface="ＭＳ ゴシック" panose="020B0609070205080204" pitchFamily="49" charset="-128"/>
                <a:ea typeface="ＭＳ ゴシック" panose="020B0609070205080204" pitchFamily="49" charset="-128"/>
              </a:rPr>
              <a:t>　</a:t>
            </a: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marL="416180" indent="-416180">
              <a:spcBef>
                <a:spcPts val="554"/>
              </a:spcBef>
              <a:defRPr/>
            </a:pPr>
            <a:r>
              <a:rPr lang="ja-JP" altLang="en-US" sz="1108" dirty="0">
                <a:solidFill>
                  <a:prstClr val="black"/>
                </a:solidFill>
                <a:latin typeface="ＭＳ ゴシック" panose="020B0609070205080204" pitchFamily="49" charset="-128"/>
                <a:ea typeface="ＭＳ ゴシック" panose="020B0609070205080204" pitchFamily="49" charset="-128"/>
              </a:rPr>
              <a:t>　</a:t>
            </a:r>
            <a:r>
              <a:rPr lang="en-US" altLang="ja-JP" sz="1108" dirty="0">
                <a:solidFill>
                  <a:prstClr val="black"/>
                </a:solidFill>
                <a:latin typeface="ＭＳ ゴシック" panose="020B0609070205080204" pitchFamily="49" charset="-128"/>
                <a:ea typeface="ＭＳ ゴシック" panose="020B0609070205080204" pitchFamily="49" charset="-128"/>
              </a:rPr>
              <a:t>※</a:t>
            </a:r>
            <a:r>
              <a:rPr lang="ja-JP" altLang="en-US" sz="1108" dirty="0">
                <a:solidFill>
                  <a:prstClr val="black"/>
                </a:solidFill>
                <a:latin typeface="ＭＳ ゴシック" panose="020B0609070205080204" pitchFamily="49" charset="-128"/>
                <a:ea typeface="ＭＳ ゴシック" panose="020B0609070205080204" pitchFamily="49" charset="-128"/>
              </a:rPr>
              <a:t>　介護保険のケアプランが作成されている利用者にサービス等利用計画の作成を求める場合であって、同一の者が作成を担当する場合には、報酬上の調整を行う。</a:t>
            </a:r>
            <a:endParaRPr lang="en-US" altLang="ja-JP" sz="1108" dirty="0">
              <a:solidFill>
                <a:prstClr val="black"/>
              </a:solidFill>
              <a:latin typeface="ＭＳ ゴシック" panose="020B0609070205080204" pitchFamily="49" charset="-128"/>
              <a:ea typeface="ＭＳ ゴシック" panose="020B0609070205080204" pitchFamily="49" charset="-128"/>
            </a:endParaRPr>
          </a:p>
          <a:p>
            <a:pPr marL="416180" indent="-416180">
              <a:spcBef>
                <a:spcPts val="554"/>
              </a:spcBef>
              <a:defRPr/>
            </a:pPr>
            <a:r>
              <a:rPr lang="ja-JP" altLang="en-US" sz="1108" dirty="0">
                <a:solidFill>
                  <a:prstClr val="black"/>
                </a:solidFill>
                <a:latin typeface="ＭＳ ゴシック" panose="020B0609070205080204" pitchFamily="49" charset="-128"/>
                <a:ea typeface="ＭＳ ゴシック" panose="020B0609070205080204" pitchFamily="49" charset="-128"/>
              </a:rPr>
              <a:t>　</a:t>
            </a:r>
            <a:r>
              <a:rPr lang="en-US" altLang="ja-JP" sz="1108" dirty="0">
                <a:solidFill>
                  <a:prstClr val="black"/>
                </a:solidFill>
                <a:latin typeface="ＭＳ ゴシック" panose="020B0609070205080204" pitchFamily="49" charset="-128"/>
                <a:ea typeface="ＭＳ ゴシック" panose="020B0609070205080204" pitchFamily="49" charset="-128"/>
              </a:rPr>
              <a:t>※</a:t>
            </a:r>
            <a:r>
              <a:rPr lang="ja-JP" altLang="en-US" sz="1108" dirty="0">
                <a:solidFill>
                  <a:prstClr val="black"/>
                </a:solidFill>
                <a:latin typeface="ＭＳ ゴシック" panose="020B0609070205080204" pitchFamily="49" charset="-128"/>
                <a:ea typeface="ＭＳ ゴシック" panose="020B0609070205080204" pitchFamily="49" charset="-128"/>
              </a:rPr>
              <a:t>　</a:t>
            </a:r>
            <a:r>
              <a:rPr lang="ja-JP" altLang="ja-JP" sz="1108" dirty="0">
                <a:solidFill>
                  <a:prstClr val="black"/>
                </a:solidFill>
                <a:latin typeface="ＭＳ ゴシック" panose="020B0609070205080204" pitchFamily="49" charset="-128"/>
                <a:ea typeface="ＭＳ ゴシック" panose="020B0609070205080204" pitchFamily="49" charset="-128"/>
              </a:rPr>
              <a:t>障害児が障害福祉サービス</a:t>
            </a:r>
            <a:r>
              <a:rPr lang="ja-JP" altLang="en-US" sz="1108" dirty="0">
                <a:solidFill>
                  <a:prstClr val="black"/>
                </a:solidFill>
                <a:latin typeface="ＭＳ ゴシック" panose="020B0609070205080204" pitchFamily="49" charset="-128"/>
                <a:ea typeface="ＭＳ ゴシック" panose="020B0609070205080204" pitchFamily="49" charset="-128"/>
              </a:rPr>
              <a:t>と障害児通所支援</a:t>
            </a:r>
            <a:r>
              <a:rPr lang="ja-JP" altLang="ja-JP" sz="1108" dirty="0">
                <a:solidFill>
                  <a:prstClr val="black"/>
                </a:solidFill>
                <a:latin typeface="ＭＳ ゴシック" panose="020B0609070205080204" pitchFamily="49" charset="-128"/>
                <a:ea typeface="ＭＳ ゴシック" panose="020B0609070205080204" pitchFamily="49" charset="-128"/>
              </a:rPr>
              <a:t>の両方を利用する場合には、計画相談支援及び障害児相談支援の対象となる。この場合の報酬については、障害児相談支援給付費のみ支給</a:t>
            </a:r>
            <a:r>
              <a:rPr lang="ja-JP" altLang="en-US" sz="1108" dirty="0">
                <a:solidFill>
                  <a:prstClr val="black"/>
                </a:solidFill>
                <a:latin typeface="ＭＳ ゴシック" panose="020B0609070205080204" pitchFamily="49" charset="-128"/>
                <a:ea typeface="ＭＳ ゴシック" panose="020B0609070205080204" pitchFamily="49" charset="-128"/>
              </a:rPr>
              <a:t>。</a:t>
            </a:r>
          </a:p>
          <a:p>
            <a:pPr fontAlgn="base">
              <a:spcAft>
                <a:spcPct val="0"/>
              </a:spcAft>
              <a:defRPr/>
            </a:pPr>
            <a:endParaRPr lang="en-US" altLang="ja-JP" sz="1108" dirty="0">
              <a:solidFill>
                <a:prstClr val="black"/>
              </a:solidFill>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nvPr>
        </p:nvGraphicFramePr>
        <p:xfrm>
          <a:off x="384458" y="1859263"/>
          <a:ext cx="3184969" cy="739348"/>
        </p:xfrm>
        <a:graphic>
          <a:graphicData uri="http://schemas.openxmlformats.org/drawingml/2006/table">
            <a:tbl>
              <a:tblPr>
                <a:tableStyleId>{5C22544A-7EE6-4342-B048-85BDC9FD1C3A}</a:tableStyleId>
              </a:tblPr>
              <a:tblGrid>
                <a:gridCol w="3184969">
                  <a:extLst>
                    <a:ext uri="{9D8B030D-6E8A-4147-A177-3AD203B41FA5}">
                      <a16:colId xmlns:a16="http://schemas.microsoft.com/office/drawing/2014/main" val="20000"/>
                    </a:ext>
                  </a:extLst>
                </a:gridCol>
              </a:tblGrid>
              <a:tr h="739348">
                <a:tc>
                  <a:txBody>
                    <a:bodyPr/>
                    <a:lstStyle/>
                    <a:p>
                      <a:pPr indent="88900" algn="just">
                        <a:lnSpc>
                          <a:spcPct val="100000"/>
                        </a:lnSpc>
                        <a:spcAft>
                          <a:spcPts val="0"/>
                        </a:spcAft>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［旧単価］</a:t>
                      </a:r>
                    </a:p>
                    <a:p>
                      <a:pPr indent="88900" algn="just">
                        <a:lnSpc>
                          <a:spcPct val="100000"/>
                        </a:lnSpc>
                        <a:spcAft>
                          <a:spcPts val="0"/>
                        </a:spcAft>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イ　サービス利用支援費</a:t>
                      </a:r>
                      <a:r>
                        <a:rPr lang="ja-JP" altLang="en-US" sz="1000" b="0" kern="100" baseline="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0" kern="100" dirty="0">
                          <a:effectLst/>
                          <a:latin typeface="メイリオ" panose="020B0604030504040204" pitchFamily="50" charset="-128"/>
                          <a:ea typeface="メイリオ" panose="020B0604030504040204" pitchFamily="50" charset="-128"/>
                          <a:cs typeface="メイリオ" panose="020B0604030504040204" pitchFamily="50" charset="-128"/>
                        </a:rPr>
                        <a:t>1,611</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p>
                    <a:p>
                      <a:pPr indent="88900" algn="just">
                        <a:lnSpc>
                          <a:spcPct val="100000"/>
                        </a:lnSpc>
                        <a:spcAft>
                          <a:spcPts val="0"/>
                        </a:spcAft>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ロ　継続サービス利用支援費         </a:t>
                      </a:r>
                      <a:r>
                        <a:rPr lang="en-US" altLang="ja-JP" sz="1000" b="0" kern="100" dirty="0">
                          <a:effectLst/>
                          <a:latin typeface="メイリオ" panose="020B0604030504040204" pitchFamily="50" charset="-128"/>
                          <a:ea typeface="メイリオ" panose="020B0604030504040204" pitchFamily="50" charset="-128"/>
                          <a:cs typeface="メイリオ" panose="020B0604030504040204" pitchFamily="50" charset="-128"/>
                        </a:rPr>
                        <a:t>1,310</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0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62865" marT="66462"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表 7"/>
          <p:cNvGraphicFramePr>
            <a:graphicFrameLocks noGrp="1"/>
          </p:cNvGraphicFramePr>
          <p:nvPr>
            <p:extLst/>
          </p:nvPr>
        </p:nvGraphicFramePr>
        <p:xfrm>
          <a:off x="4372594" y="1813368"/>
          <a:ext cx="4320480" cy="1262910"/>
        </p:xfrm>
        <a:graphic>
          <a:graphicData uri="http://schemas.openxmlformats.org/drawingml/2006/table">
            <a:tbl>
              <a:tblPr>
                <a:tableStyleId>{5C22544A-7EE6-4342-B048-85BDC9FD1C3A}</a:tableStyleId>
              </a:tblPr>
              <a:tblGrid>
                <a:gridCol w="4320480">
                  <a:extLst>
                    <a:ext uri="{9D8B030D-6E8A-4147-A177-3AD203B41FA5}">
                      <a16:colId xmlns:a16="http://schemas.microsoft.com/office/drawing/2014/main" val="20000"/>
                    </a:ext>
                  </a:extLst>
                </a:gridCol>
              </a:tblGrid>
              <a:tr h="1262910">
                <a:tc>
                  <a:txBody>
                    <a:bodyPr/>
                    <a:lstStyle/>
                    <a:p>
                      <a:pPr indent="88900" algn="just">
                        <a:lnSpc>
                          <a:spcPct val="100000"/>
                        </a:lnSpc>
                        <a:spcAft>
                          <a:spcPts val="0"/>
                        </a:spcAft>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［見直し後］</a:t>
                      </a:r>
                    </a:p>
                    <a:p>
                      <a:pPr eaLnBrk="0" fontAlgn="base" latinLnBrk="1" hangingPunct="0">
                        <a:lnSpc>
                          <a:spcPct val="100000"/>
                        </a:lnSpc>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イ　サービス利用支援費</a:t>
                      </a: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 </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サービス利用支援費（Ⅰ）　</a:t>
                      </a:r>
                      <a:r>
                        <a:rPr kumimoji="1" lang="ja-JP" altLang="en-US"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1,458</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1,611</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latinLnBrk="1" hangingPunct="0">
                        <a:lnSpc>
                          <a:spcPct val="100000"/>
                        </a:lnSpc>
                      </a:pP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サービス利用支援費（Ⅱ）　　　</a:t>
                      </a:r>
                      <a:r>
                        <a:rPr kumimoji="1" lang="ja-JP" altLang="en-US" sz="1000" kern="120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729</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kern="120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806</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p>
                    <a:p>
                      <a:pPr>
                        <a:lnSpc>
                          <a:spcPct val="100000"/>
                        </a:lnSpc>
                      </a:pP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ロ　継続サービス利用支援費　　　　　　 　　 　　</a:t>
                      </a:r>
                    </a:p>
                    <a:p>
                      <a:pPr eaLnBrk="0" fontAlgn="base" latinLnBrk="1" hangingPunct="0">
                        <a:lnSpc>
                          <a:spcPct val="100000"/>
                        </a:lnSpc>
                      </a:pP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 </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継続サービス利用支援費（Ⅰ）</a:t>
                      </a:r>
                      <a:r>
                        <a:rPr kumimoji="1" lang="ja-JP" altLang="en-US"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1,207</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1,310</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00" kern="120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継続サービス利用支援費（Ⅱ）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603</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kern="120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655</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62865" marT="66462"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9" name="右矢印 8"/>
          <p:cNvSpPr/>
          <p:nvPr/>
        </p:nvSpPr>
        <p:spPr>
          <a:xfrm>
            <a:off x="3699707" y="1899410"/>
            <a:ext cx="475837" cy="731963"/>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latin typeface="ＭＳ ゴシック" panose="020B0609070205080204" pitchFamily="49" charset="-128"/>
              <a:ea typeface="ＭＳ ゴシック" panose="020B0609070205080204" pitchFamily="49" charset="-128"/>
            </a:endParaRPr>
          </a:p>
        </p:txBody>
      </p:sp>
      <p:graphicFrame>
        <p:nvGraphicFramePr>
          <p:cNvPr id="10" name="表 9"/>
          <p:cNvGraphicFramePr>
            <a:graphicFrameLocks noGrp="1"/>
          </p:cNvGraphicFramePr>
          <p:nvPr>
            <p:extLst/>
          </p:nvPr>
        </p:nvGraphicFramePr>
        <p:xfrm>
          <a:off x="384458" y="3782483"/>
          <a:ext cx="3190508" cy="695814"/>
        </p:xfrm>
        <a:graphic>
          <a:graphicData uri="http://schemas.openxmlformats.org/drawingml/2006/table">
            <a:tbl>
              <a:tblPr>
                <a:tableStyleId>{5C22544A-7EE6-4342-B048-85BDC9FD1C3A}</a:tableStyleId>
              </a:tblPr>
              <a:tblGrid>
                <a:gridCol w="3190508">
                  <a:extLst>
                    <a:ext uri="{9D8B030D-6E8A-4147-A177-3AD203B41FA5}">
                      <a16:colId xmlns:a16="http://schemas.microsoft.com/office/drawing/2014/main" val="20000"/>
                    </a:ext>
                  </a:extLst>
                </a:gridCol>
              </a:tblGrid>
              <a:tr h="695814">
                <a:tc>
                  <a:txBody>
                    <a:bodyPr/>
                    <a:lstStyle/>
                    <a:p>
                      <a:pPr indent="88900" algn="just">
                        <a:lnSpc>
                          <a:spcPct val="100000"/>
                        </a:lnSpc>
                        <a:spcAft>
                          <a:spcPts val="0"/>
                        </a:spcAft>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［旧単価］</a:t>
                      </a:r>
                    </a:p>
                    <a:p>
                      <a:pPr indent="88900" algn="just">
                        <a:lnSpc>
                          <a:spcPct val="100000"/>
                        </a:lnSpc>
                        <a:spcAft>
                          <a:spcPts val="0"/>
                        </a:spcAft>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イ　障害児支援利用援助費</a:t>
                      </a:r>
                      <a:r>
                        <a:rPr lang="ja-JP" altLang="en-US" sz="1000" b="0" kern="100" baseline="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0" kern="100" dirty="0">
                          <a:effectLst/>
                          <a:latin typeface="メイリオ" panose="020B0604030504040204" pitchFamily="50" charset="-128"/>
                          <a:ea typeface="メイリオ" panose="020B0604030504040204" pitchFamily="50" charset="-128"/>
                          <a:cs typeface="メイリオ" panose="020B0604030504040204" pitchFamily="50" charset="-128"/>
                        </a:rPr>
                        <a:t>1,611</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0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ロ　継続障害児支援利用援助費</a:t>
                      </a:r>
                      <a:r>
                        <a:rPr lang="ja-JP" altLang="en-US" sz="1000" b="0" kern="100" baseline="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0" kern="100" dirty="0">
                          <a:effectLst/>
                          <a:latin typeface="メイリオ" panose="020B0604030504040204" pitchFamily="50" charset="-128"/>
                          <a:ea typeface="メイリオ" panose="020B0604030504040204" pitchFamily="50" charset="-128"/>
                          <a:cs typeface="メイリオ" panose="020B0604030504040204" pitchFamily="50" charset="-128"/>
                        </a:rPr>
                        <a:t>1,310</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36000" marR="62865" marT="66462"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1" name="表 10"/>
          <p:cNvGraphicFramePr>
            <a:graphicFrameLocks noGrp="1"/>
          </p:cNvGraphicFramePr>
          <p:nvPr>
            <p:extLst/>
          </p:nvPr>
        </p:nvGraphicFramePr>
        <p:xfrm>
          <a:off x="4372594" y="3731459"/>
          <a:ext cx="4320479" cy="1292796"/>
        </p:xfrm>
        <a:graphic>
          <a:graphicData uri="http://schemas.openxmlformats.org/drawingml/2006/table">
            <a:tbl>
              <a:tblPr>
                <a:tableStyleId>{5C22544A-7EE6-4342-B048-85BDC9FD1C3A}</a:tableStyleId>
              </a:tblPr>
              <a:tblGrid>
                <a:gridCol w="4320479">
                  <a:extLst>
                    <a:ext uri="{9D8B030D-6E8A-4147-A177-3AD203B41FA5}">
                      <a16:colId xmlns:a16="http://schemas.microsoft.com/office/drawing/2014/main" val="20000"/>
                    </a:ext>
                  </a:extLst>
                </a:gridCol>
              </a:tblGrid>
              <a:tr h="1292796">
                <a:tc>
                  <a:txBody>
                    <a:bodyPr/>
                    <a:lstStyle/>
                    <a:p>
                      <a:pPr indent="88900" algn="just">
                        <a:lnSpc>
                          <a:spcPct val="100000"/>
                        </a:lnSpc>
                        <a:spcAft>
                          <a:spcPts val="0"/>
                        </a:spcAft>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［見直し後］</a:t>
                      </a:r>
                    </a:p>
                    <a:p>
                      <a:pPr eaLnBrk="0" fontAlgn="base" latinLnBrk="1" hangingPunct="0">
                        <a:lnSpc>
                          <a:spcPct val="100000"/>
                        </a:lnSpc>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イ　</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endParaRPr lang="en-US" altLang="ja-JP" sz="10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latinLnBrk="1" hangingPunct="0">
                        <a:lnSpc>
                          <a:spcPct val="100000"/>
                        </a:lnSpc>
                      </a:pPr>
                      <a:r>
                        <a:rPr kumimoji="1" lang="en-US" altLang="ja-JP" sz="1000" b="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（Ⅰ）　</a:t>
                      </a:r>
                      <a:r>
                        <a:rPr kumimoji="1" lang="ja-JP" altLang="en-US"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1,620</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p>
                    <a:p>
                      <a:pPr eaLnBrk="0" fontAlgn="base" latinLnBrk="1" hangingPunct="0">
                        <a:lnSpc>
                          <a:spcPct val="100000"/>
                        </a:lnSpc>
                      </a:pP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（Ⅱ）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811</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ロ　継続</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 </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1,318</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00" kern="120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（Ⅱ）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659</a:t>
                      </a:r>
                      <a:r>
                        <a:rPr kumimoji="1" lang="ja-JP" altLang="ja-JP" sz="10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 </a:t>
                      </a:r>
                    </a:p>
                  </a:txBody>
                  <a:tcPr marL="36000" marR="62865" marT="66462"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2" name="右矢印 11"/>
          <p:cNvSpPr/>
          <p:nvPr/>
        </p:nvSpPr>
        <p:spPr>
          <a:xfrm>
            <a:off x="3699707" y="3812803"/>
            <a:ext cx="475837" cy="731963"/>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400977" y="3096656"/>
            <a:ext cx="8375084" cy="603820"/>
          </a:xfrm>
          <a:prstGeom prst="rect">
            <a:avLst/>
          </a:prstGeom>
          <a:noFill/>
        </p:spPr>
        <p:txBody>
          <a:bodyPr wrap="square" rtlCol="0">
            <a:spAutoFit/>
          </a:bodyPr>
          <a:lstStyle/>
          <a:p>
            <a:pPr marL="414715" indent="-414715"/>
            <a:r>
              <a:rPr lang="ja-JP" altLang="en-US" sz="1108" dirty="0">
                <a:latin typeface="ＭＳ ゴシック" panose="020B0609070205080204" pitchFamily="49" charset="-128"/>
                <a:ea typeface="ＭＳ ゴシック" panose="020B0609070205080204" pitchFamily="49" charset="-128"/>
                <a:cs typeface="メイリオ" panose="020B0604030504040204" pitchFamily="50" charset="-128"/>
              </a:rPr>
              <a:t>注１）</a:t>
            </a:r>
            <a:r>
              <a:rPr lang="ja-JP" altLang="ja-JP" sz="1108" dirty="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1108" dirty="0">
                <a:latin typeface="ＭＳ ゴシック" panose="020B0609070205080204" pitchFamily="49" charset="-128"/>
                <a:ea typeface="ＭＳ ゴシック" panose="020B0609070205080204" pitchFamily="49" charset="-128"/>
                <a:cs typeface="メイリオ" panose="020B0604030504040204" pitchFamily="50" charset="-128"/>
              </a:rPr>
              <a:t>については、利用者数が</a:t>
            </a:r>
            <a:r>
              <a:rPr lang="en-US" altLang="ja-JP" sz="1108" dirty="0">
                <a:latin typeface="ＭＳ ゴシック" panose="020B0609070205080204" pitchFamily="49" charset="-128"/>
                <a:ea typeface="ＭＳ ゴシック" panose="020B0609070205080204" pitchFamily="49" charset="-128"/>
                <a:cs typeface="メイリオ" panose="020B0604030504040204" pitchFamily="50" charset="-128"/>
              </a:rPr>
              <a:t>40</a:t>
            </a:r>
            <a:r>
              <a:rPr lang="ja-JP" altLang="en-US" sz="1108" dirty="0">
                <a:latin typeface="ＭＳ ゴシック" panose="020B0609070205080204" pitchFamily="49" charset="-128"/>
                <a:ea typeface="ＭＳ ゴシック" panose="020B0609070205080204" pitchFamily="49" charset="-128"/>
                <a:cs typeface="メイリオ" panose="020B0604030504040204" pitchFamily="50" charset="-128"/>
              </a:rPr>
              <a:t>未満の部分について算定。</a:t>
            </a:r>
            <a:r>
              <a:rPr lang="ja-JP" altLang="ja-JP" sz="1108" dirty="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108" dirty="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Ⅱ</a:t>
            </a:r>
            <a:r>
              <a:rPr lang="ja-JP" altLang="ja-JP" sz="1108" dirty="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8" dirty="0">
                <a:latin typeface="ＭＳ ゴシック" panose="020B0609070205080204" pitchFamily="49" charset="-128"/>
                <a:ea typeface="ＭＳ ゴシック" panose="020B0609070205080204" pitchFamily="49" charset="-128"/>
                <a:cs typeface="メイリオ" panose="020B0604030504040204" pitchFamily="50" charset="-128"/>
              </a:rPr>
              <a:t>については、</a:t>
            </a:r>
            <a:r>
              <a:rPr lang="en-US" altLang="ja-JP" sz="1108" dirty="0">
                <a:latin typeface="ＭＳ ゴシック" panose="020B0609070205080204" pitchFamily="49" charset="-128"/>
                <a:ea typeface="ＭＳ ゴシック" panose="020B0609070205080204" pitchFamily="49" charset="-128"/>
                <a:cs typeface="メイリオ" panose="020B0604030504040204" pitchFamily="50" charset="-128"/>
              </a:rPr>
              <a:t>40</a:t>
            </a:r>
            <a:r>
              <a:rPr lang="ja-JP" altLang="en-US" sz="1108" dirty="0">
                <a:latin typeface="ＭＳ ゴシック" panose="020B0609070205080204" pitchFamily="49" charset="-128"/>
                <a:ea typeface="ＭＳ ゴシック" panose="020B0609070205080204" pitchFamily="49" charset="-128"/>
                <a:cs typeface="メイリオ" panose="020B0604030504040204" pitchFamily="50" charset="-128"/>
              </a:rPr>
              <a:t>以上の部分について算定。</a:t>
            </a:r>
            <a:endParaRPr lang="en-US" altLang="ja-JP" sz="1108" dirty="0">
              <a:latin typeface="ＭＳ ゴシック" panose="020B0609070205080204" pitchFamily="49" charset="-128"/>
              <a:ea typeface="ＭＳ ゴシック" panose="020B0609070205080204" pitchFamily="49" charset="-128"/>
              <a:cs typeface="メイリオ" panose="020B0604030504040204" pitchFamily="50" charset="-128"/>
            </a:endParaRPr>
          </a:p>
          <a:p>
            <a:pPr marL="414715" indent="-414715"/>
            <a:r>
              <a:rPr lang="ja-JP" altLang="en-US" sz="1108" dirty="0">
                <a:latin typeface="ＭＳ ゴシック" panose="020B0609070205080204" pitchFamily="49" charset="-128"/>
                <a:ea typeface="ＭＳ ゴシック" panose="020B0609070205080204" pitchFamily="49" charset="-128"/>
                <a:cs typeface="メイリオ" panose="020B0604030504040204" pitchFamily="50" charset="-128"/>
              </a:rPr>
              <a:t>注２） </a:t>
            </a:r>
            <a:r>
              <a:rPr lang="ja-JP" altLang="en-US" sz="1108" u="sng" dirty="0">
                <a:latin typeface="ＭＳ ゴシック" panose="020B0609070205080204" pitchFamily="49" charset="-128"/>
                <a:ea typeface="ＭＳ ゴシック" panose="020B0609070205080204" pitchFamily="49" charset="-128"/>
                <a:cs typeface="メイリオ" panose="020B0604030504040204" pitchFamily="50" charset="-128"/>
              </a:rPr>
              <a:t>新単価については、施設入所等及び新サービス以外の利用者については平成</a:t>
            </a:r>
            <a:r>
              <a:rPr lang="en-US" altLang="ja-JP" sz="1108" u="sng" dirty="0">
                <a:latin typeface="ＭＳ ゴシック" panose="020B0609070205080204" pitchFamily="49" charset="-128"/>
                <a:ea typeface="ＭＳ ゴシック" panose="020B0609070205080204" pitchFamily="49" charset="-128"/>
                <a:cs typeface="メイリオ" panose="020B0604030504040204" pitchFamily="50" charset="-128"/>
              </a:rPr>
              <a:t>31</a:t>
            </a:r>
            <a:r>
              <a:rPr lang="ja-JP" altLang="en-US" sz="1108" u="sng" dirty="0">
                <a:latin typeface="ＭＳ ゴシック" panose="020B0609070205080204" pitchFamily="49" charset="-128"/>
                <a:ea typeface="ＭＳ ゴシック" panose="020B0609070205080204" pitchFamily="49" charset="-128"/>
                <a:cs typeface="メイリオ" panose="020B0604030504040204" pitchFamily="50" charset="-128"/>
              </a:rPr>
              <a:t>年度から適用。平成</a:t>
            </a:r>
            <a:r>
              <a:rPr lang="en-US" altLang="ja-JP" sz="1108" u="sng" dirty="0">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108" u="sng" dirty="0">
                <a:latin typeface="ＭＳ ゴシック" panose="020B0609070205080204" pitchFamily="49" charset="-128"/>
                <a:ea typeface="ＭＳ ゴシック" panose="020B0609070205080204" pitchFamily="49" charset="-128"/>
                <a:cs typeface="メイリオ" panose="020B0604030504040204" pitchFamily="50" charset="-128"/>
              </a:rPr>
              <a:t>年度中は括弧内の単価を適用。</a:t>
            </a:r>
          </a:p>
        </p:txBody>
      </p:sp>
      <p:sp>
        <p:nvSpPr>
          <p:cNvPr id="14" name="テキスト ボックス 13"/>
          <p:cNvSpPr txBox="1"/>
          <p:nvPr/>
        </p:nvSpPr>
        <p:spPr>
          <a:xfrm>
            <a:off x="400977" y="4967970"/>
            <a:ext cx="8375084" cy="262829"/>
          </a:xfrm>
          <a:prstGeom prst="rect">
            <a:avLst/>
          </a:prstGeom>
          <a:noFill/>
        </p:spPr>
        <p:txBody>
          <a:bodyPr wrap="square" rtlCol="0">
            <a:spAutoFit/>
          </a:bodyPr>
          <a:lstStyle/>
          <a:p>
            <a:pPr marL="414715" indent="-414715"/>
            <a:r>
              <a:rPr lang="ja-JP" altLang="en-US" sz="1108" dirty="0">
                <a:latin typeface="ＭＳ ゴシック" panose="020B0609070205080204" pitchFamily="49" charset="-128"/>
                <a:ea typeface="ＭＳ ゴシック" panose="020B0609070205080204" pitchFamily="49" charset="-128"/>
                <a:cs typeface="メイリオ" panose="020B0604030504040204" pitchFamily="50" charset="-128"/>
              </a:rPr>
              <a:t>注）　算定方法は、計画相談支援の注１と同様。　</a:t>
            </a:r>
            <a:endParaRPr lang="ja-JP" altLang="en-US" sz="1108" u="sng"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50608" y="6437219"/>
            <a:ext cx="2057400" cy="365125"/>
          </a:xfrm>
        </p:spPr>
        <p:txBody>
          <a:bodyPr/>
          <a:lstStyle/>
          <a:p>
            <a:pPr>
              <a:defRPr/>
            </a:pPr>
            <a:fld id="{71981C63-A0E2-43AD-9010-E10DD17E3286}" type="slidenum">
              <a:rPr lang="en-US" altLang="ja-JP" smtClean="0">
                <a:solidFill>
                  <a:prstClr val="black"/>
                </a:solidFill>
              </a:rPr>
              <a:pPr>
                <a:defRPr/>
              </a:pPr>
              <a:t>81</a:t>
            </a:fld>
            <a:endParaRPr lang="en-US" altLang="ja-JP">
              <a:solidFill>
                <a:prstClr val="black"/>
              </a:solidFill>
            </a:endParaRPr>
          </a:p>
        </p:txBody>
      </p:sp>
    </p:spTree>
    <p:extLst>
      <p:ext uri="{BB962C8B-B14F-4D97-AF65-F5344CB8AC3E}">
        <p14:creationId xmlns:p14="http://schemas.microsoft.com/office/powerpoint/2010/main" val="42377894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85051" y="703774"/>
            <a:ext cx="8773898" cy="2080698"/>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marL="263776" indent="-263776">
              <a:buFont typeface="ＭＳ ゴシック" panose="020B0609070205080204" pitchFamily="49" charset="-128"/>
              <a:buChar char="○"/>
            </a:pPr>
            <a:r>
              <a:rPr lang="ja-JP" altLang="en-US" sz="1292" dirty="0">
                <a:latin typeface="ＭＳ ゴシック" panose="020B0609070205080204" pitchFamily="49" charset="-128"/>
                <a:ea typeface="ＭＳ ゴシック" panose="020B0609070205080204" pitchFamily="49" charset="-128"/>
              </a:rPr>
              <a:t>相談支援事業所における１月から８月までの取扱い件数及び相談支援専門員の配置数が以下の表の通りであった場合、サービス利用支援費（障害児支援利用援助費）（</a:t>
            </a:r>
            <a:r>
              <a:rPr lang="en-US" altLang="ja-JP" sz="1292" dirty="0">
                <a:latin typeface="ＭＳ ゴシック" panose="020B0609070205080204" pitchFamily="49" charset="-128"/>
                <a:ea typeface="ＭＳ ゴシック" panose="020B0609070205080204" pitchFamily="49" charset="-128"/>
              </a:rPr>
              <a:t>Ⅱ</a:t>
            </a:r>
            <a:r>
              <a:rPr lang="ja-JP" altLang="en-US" sz="1292" dirty="0">
                <a:latin typeface="ＭＳ ゴシック" panose="020B0609070205080204" pitchFamily="49" charset="-128"/>
                <a:ea typeface="ＭＳ ゴシック" panose="020B0609070205080204" pitchFamily="49" charset="-128"/>
              </a:rPr>
              <a:t>）又は継続サービス利用支援費（継続障害児支援利用援助費）（</a:t>
            </a:r>
            <a:r>
              <a:rPr lang="en-US" altLang="ja-JP" sz="1292" dirty="0">
                <a:latin typeface="ＭＳ ゴシック" panose="020B0609070205080204" pitchFamily="49" charset="-128"/>
                <a:ea typeface="ＭＳ ゴシック" panose="020B0609070205080204" pitchFamily="49" charset="-128"/>
              </a:rPr>
              <a:t>Ⅱ</a:t>
            </a:r>
            <a:r>
              <a:rPr lang="ja-JP" altLang="en-US" sz="1292" dirty="0">
                <a:latin typeface="ＭＳ ゴシック" panose="020B0609070205080204" pitchFamily="49" charset="-128"/>
                <a:ea typeface="ＭＳ ゴシック" panose="020B0609070205080204" pitchFamily="49" charset="-128"/>
              </a:rPr>
              <a:t>）（以下基本報酬（</a:t>
            </a:r>
            <a:r>
              <a:rPr lang="en-US" altLang="ja-JP" sz="1292" dirty="0">
                <a:latin typeface="ＭＳ ゴシック" panose="020B0609070205080204" pitchFamily="49" charset="-128"/>
                <a:ea typeface="ＭＳ ゴシック" panose="020B0609070205080204" pitchFamily="49" charset="-128"/>
              </a:rPr>
              <a:t>Ⅱ</a:t>
            </a:r>
            <a:r>
              <a:rPr lang="ja-JP" altLang="en-US" sz="1292" dirty="0">
                <a:latin typeface="ＭＳ ゴシック" panose="020B0609070205080204" pitchFamily="49" charset="-128"/>
                <a:ea typeface="ＭＳ ゴシック" panose="020B0609070205080204" pitchFamily="49" charset="-128"/>
              </a:rPr>
              <a:t>）という。）は下記に示す方法により算定する。</a:t>
            </a:r>
            <a:endParaRPr lang="en-US" altLang="ja-JP" sz="1292" dirty="0">
              <a:latin typeface="ＭＳ ゴシック" panose="020B0609070205080204" pitchFamily="49" charset="-128"/>
              <a:ea typeface="ＭＳ ゴシック" panose="020B0609070205080204" pitchFamily="49" charset="-128"/>
            </a:endParaRPr>
          </a:p>
          <a:p>
            <a:endParaRPr lang="en-US" altLang="ja-JP" sz="1292"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92"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92"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92"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92"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92"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92" dirty="0">
              <a:latin typeface="ＭＳ ゴシック" panose="020B0609070205080204" pitchFamily="49" charset="-128"/>
              <a:ea typeface="ＭＳ ゴシック" panose="020B0609070205080204" pitchFamily="49" charset="-128"/>
            </a:endParaRPr>
          </a:p>
        </p:txBody>
      </p:sp>
      <p:sp>
        <p:nvSpPr>
          <p:cNvPr id="4" name="タイトル 3"/>
          <p:cNvSpPr>
            <a:spLocks noGrp="1"/>
          </p:cNvSpPr>
          <p:nvPr>
            <p:ph type="title"/>
          </p:nvPr>
        </p:nvSpPr>
        <p:spPr>
          <a:xfrm>
            <a:off x="457201" y="304961"/>
            <a:ext cx="8229600" cy="332345"/>
          </a:xfrm>
        </p:spPr>
        <p:txBody>
          <a:bodyPr>
            <a:normAutofit fontScale="90000"/>
          </a:bodyPr>
          <a:lstStyle/>
          <a:p>
            <a:pPr algn="ctr"/>
            <a:r>
              <a:rPr lang="ja-JP" altLang="en-US" sz="1846" b="1" dirty="0"/>
              <a:t>計画相談支援等の取扱い件数の算出方法について</a:t>
            </a:r>
          </a:p>
        </p:txBody>
      </p:sp>
      <p:cxnSp>
        <p:nvCxnSpPr>
          <p:cNvPr id="6" name="直線コネクタ 5"/>
          <p:cNvCxnSpPr/>
          <p:nvPr/>
        </p:nvCxnSpPr>
        <p:spPr>
          <a:xfrm>
            <a:off x="-14356" y="637305"/>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3821930104"/>
              </p:ext>
            </p:extLst>
          </p:nvPr>
        </p:nvGraphicFramePr>
        <p:xfrm>
          <a:off x="395538" y="1431750"/>
          <a:ext cx="8424933" cy="1266090"/>
        </p:xfrm>
        <a:graphic>
          <a:graphicData uri="http://schemas.openxmlformats.org/drawingml/2006/table">
            <a:tbl>
              <a:tblPr firstRow="1" bandRow="1">
                <a:tableStyleId>{5940675A-B579-460E-94D1-54222C63F5DA}</a:tableStyleId>
              </a:tblPr>
              <a:tblGrid>
                <a:gridCol w="2388960">
                  <a:extLst>
                    <a:ext uri="{9D8B030D-6E8A-4147-A177-3AD203B41FA5}">
                      <a16:colId xmlns:a16="http://schemas.microsoft.com/office/drawing/2014/main" val="20000"/>
                    </a:ext>
                  </a:extLst>
                </a:gridCol>
                <a:gridCol w="818436">
                  <a:extLst>
                    <a:ext uri="{9D8B030D-6E8A-4147-A177-3AD203B41FA5}">
                      <a16:colId xmlns:a16="http://schemas.microsoft.com/office/drawing/2014/main" val="20001"/>
                    </a:ext>
                  </a:extLst>
                </a:gridCol>
                <a:gridCol w="818436">
                  <a:extLst>
                    <a:ext uri="{9D8B030D-6E8A-4147-A177-3AD203B41FA5}">
                      <a16:colId xmlns:a16="http://schemas.microsoft.com/office/drawing/2014/main" val="20002"/>
                    </a:ext>
                  </a:extLst>
                </a:gridCol>
                <a:gridCol w="716133">
                  <a:extLst>
                    <a:ext uri="{9D8B030D-6E8A-4147-A177-3AD203B41FA5}">
                      <a16:colId xmlns:a16="http://schemas.microsoft.com/office/drawing/2014/main" val="20003"/>
                    </a:ext>
                  </a:extLst>
                </a:gridCol>
                <a:gridCol w="716133">
                  <a:extLst>
                    <a:ext uri="{9D8B030D-6E8A-4147-A177-3AD203B41FA5}">
                      <a16:colId xmlns:a16="http://schemas.microsoft.com/office/drawing/2014/main" val="20004"/>
                    </a:ext>
                  </a:extLst>
                </a:gridCol>
                <a:gridCol w="818436">
                  <a:extLst>
                    <a:ext uri="{9D8B030D-6E8A-4147-A177-3AD203B41FA5}">
                      <a16:colId xmlns:a16="http://schemas.microsoft.com/office/drawing/2014/main" val="20005"/>
                    </a:ext>
                  </a:extLst>
                </a:gridCol>
                <a:gridCol w="716133">
                  <a:extLst>
                    <a:ext uri="{9D8B030D-6E8A-4147-A177-3AD203B41FA5}">
                      <a16:colId xmlns:a16="http://schemas.microsoft.com/office/drawing/2014/main" val="20006"/>
                    </a:ext>
                  </a:extLst>
                </a:gridCol>
                <a:gridCol w="716133">
                  <a:extLst>
                    <a:ext uri="{9D8B030D-6E8A-4147-A177-3AD203B41FA5}">
                      <a16:colId xmlns:a16="http://schemas.microsoft.com/office/drawing/2014/main" val="20007"/>
                    </a:ext>
                  </a:extLst>
                </a:gridCol>
                <a:gridCol w="716133">
                  <a:extLst>
                    <a:ext uri="{9D8B030D-6E8A-4147-A177-3AD203B41FA5}">
                      <a16:colId xmlns:a16="http://schemas.microsoft.com/office/drawing/2014/main" val="20008"/>
                    </a:ext>
                  </a:extLst>
                </a:gridCol>
              </a:tblGrid>
              <a:tr h="253218">
                <a:tc>
                  <a:txBody>
                    <a:bodyPr/>
                    <a:lstStyle/>
                    <a:p>
                      <a:pPr algn="ctr"/>
                      <a:r>
                        <a:rPr kumimoji="1" lang="ja-JP" altLang="en-US" sz="1100" b="1" dirty="0"/>
                        <a:t>月</a:t>
                      </a:r>
                    </a:p>
                  </a:txBody>
                  <a:tcPr marL="84406" marR="84406" marT="42203" marB="42203">
                    <a:solidFill>
                      <a:schemeClr val="accent1">
                        <a:lumMod val="40000"/>
                        <a:lumOff val="60000"/>
                      </a:schemeClr>
                    </a:solidFill>
                  </a:tcPr>
                </a:tc>
                <a:tc>
                  <a:txBody>
                    <a:bodyPr/>
                    <a:lstStyle/>
                    <a:p>
                      <a:pPr algn="ctr"/>
                      <a:r>
                        <a:rPr kumimoji="1" lang="ja-JP" altLang="en-US" sz="1100" b="1" dirty="0"/>
                        <a:t>１</a:t>
                      </a:r>
                    </a:p>
                  </a:txBody>
                  <a:tcPr marL="84406" marR="84406" marT="42203" marB="42203">
                    <a:solidFill>
                      <a:schemeClr val="accent1">
                        <a:lumMod val="40000"/>
                        <a:lumOff val="60000"/>
                      </a:schemeClr>
                    </a:solidFill>
                  </a:tcPr>
                </a:tc>
                <a:tc>
                  <a:txBody>
                    <a:bodyPr/>
                    <a:lstStyle/>
                    <a:p>
                      <a:pPr algn="ctr"/>
                      <a:r>
                        <a:rPr kumimoji="1" lang="ja-JP" altLang="en-US" sz="1100" b="1" dirty="0"/>
                        <a:t>２</a:t>
                      </a:r>
                    </a:p>
                  </a:txBody>
                  <a:tcPr marL="84406" marR="84406" marT="42203" marB="42203">
                    <a:solidFill>
                      <a:schemeClr val="accent1">
                        <a:lumMod val="40000"/>
                        <a:lumOff val="60000"/>
                      </a:schemeClr>
                    </a:solidFill>
                  </a:tcPr>
                </a:tc>
                <a:tc>
                  <a:txBody>
                    <a:bodyPr/>
                    <a:lstStyle/>
                    <a:p>
                      <a:pPr algn="ctr"/>
                      <a:r>
                        <a:rPr kumimoji="1" lang="ja-JP" altLang="en-US" sz="1100" b="1" dirty="0"/>
                        <a:t>３</a:t>
                      </a:r>
                    </a:p>
                  </a:txBody>
                  <a:tcPr marL="84406" marR="84406" marT="42203" marB="42203">
                    <a:solidFill>
                      <a:schemeClr val="accent1">
                        <a:lumMod val="40000"/>
                        <a:lumOff val="60000"/>
                      </a:schemeClr>
                    </a:solidFill>
                  </a:tcPr>
                </a:tc>
                <a:tc>
                  <a:txBody>
                    <a:bodyPr/>
                    <a:lstStyle/>
                    <a:p>
                      <a:pPr algn="ctr"/>
                      <a:r>
                        <a:rPr kumimoji="1" lang="ja-JP" altLang="en-US" sz="1100" b="1" dirty="0"/>
                        <a:t>４</a:t>
                      </a:r>
                    </a:p>
                  </a:txBody>
                  <a:tcPr marL="84406" marR="84406" marT="42203" marB="42203">
                    <a:solidFill>
                      <a:schemeClr val="accent1">
                        <a:lumMod val="40000"/>
                        <a:lumOff val="60000"/>
                      </a:schemeClr>
                    </a:solidFill>
                  </a:tcPr>
                </a:tc>
                <a:tc>
                  <a:txBody>
                    <a:bodyPr/>
                    <a:lstStyle/>
                    <a:p>
                      <a:pPr algn="ctr"/>
                      <a:r>
                        <a:rPr kumimoji="1" lang="ja-JP" altLang="en-US" sz="1100" b="1" dirty="0"/>
                        <a:t>５</a:t>
                      </a:r>
                    </a:p>
                  </a:txBody>
                  <a:tcPr marL="84406" marR="84406" marT="42203" marB="42203">
                    <a:solidFill>
                      <a:schemeClr val="accent1">
                        <a:lumMod val="40000"/>
                        <a:lumOff val="60000"/>
                      </a:schemeClr>
                    </a:solidFill>
                  </a:tcPr>
                </a:tc>
                <a:tc>
                  <a:txBody>
                    <a:bodyPr/>
                    <a:lstStyle/>
                    <a:p>
                      <a:pPr algn="ctr"/>
                      <a:r>
                        <a:rPr kumimoji="1" lang="ja-JP" altLang="en-US" sz="1100" b="1" dirty="0"/>
                        <a:t>６</a:t>
                      </a:r>
                    </a:p>
                  </a:txBody>
                  <a:tcPr marL="84406" marR="84406" marT="42203" marB="42203">
                    <a:solidFill>
                      <a:schemeClr val="accent1">
                        <a:lumMod val="40000"/>
                        <a:lumOff val="60000"/>
                      </a:schemeClr>
                    </a:solidFill>
                  </a:tcPr>
                </a:tc>
                <a:tc>
                  <a:txBody>
                    <a:bodyPr/>
                    <a:lstStyle/>
                    <a:p>
                      <a:pPr algn="ctr"/>
                      <a:r>
                        <a:rPr kumimoji="1" lang="ja-JP" altLang="en-US" sz="1100" b="1" dirty="0"/>
                        <a:t>７</a:t>
                      </a:r>
                    </a:p>
                  </a:txBody>
                  <a:tcPr marL="84406" marR="84406" marT="42203" marB="42203">
                    <a:solidFill>
                      <a:schemeClr val="accent1">
                        <a:lumMod val="40000"/>
                        <a:lumOff val="60000"/>
                      </a:schemeClr>
                    </a:solidFill>
                  </a:tcPr>
                </a:tc>
                <a:tc>
                  <a:txBody>
                    <a:bodyPr/>
                    <a:lstStyle/>
                    <a:p>
                      <a:pPr algn="ctr"/>
                      <a:r>
                        <a:rPr kumimoji="1" lang="ja-JP" altLang="en-US" sz="1100" b="1" dirty="0"/>
                        <a:t>８</a:t>
                      </a:r>
                    </a:p>
                  </a:txBody>
                  <a:tcPr marL="84406" marR="84406" marT="42203" marB="42203">
                    <a:solidFill>
                      <a:schemeClr val="accent1">
                        <a:lumMod val="40000"/>
                        <a:lumOff val="60000"/>
                      </a:schemeClr>
                    </a:solidFill>
                  </a:tcPr>
                </a:tc>
                <a:extLst>
                  <a:ext uri="{0D108BD9-81ED-4DB2-BD59-A6C34878D82A}">
                    <a16:rowId xmlns:a16="http://schemas.microsoft.com/office/drawing/2014/main" val="10000"/>
                  </a:ext>
                </a:extLst>
              </a:tr>
              <a:tr h="253218">
                <a:tc>
                  <a:txBody>
                    <a:bodyPr/>
                    <a:lstStyle/>
                    <a:p>
                      <a:r>
                        <a:rPr kumimoji="1" lang="ja-JP" altLang="en-US" sz="1000" dirty="0"/>
                        <a:t>事業所における総対応件数合計（件）</a:t>
                      </a:r>
                    </a:p>
                  </a:txBody>
                  <a:tcPr marL="84406" marR="84406" marT="42203" marB="42203" anchor="ctr"/>
                </a:tc>
                <a:tc>
                  <a:txBody>
                    <a:bodyPr/>
                    <a:lstStyle/>
                    <a:p>
                      <a:pPr algn="ctr"/>
                      <a:r>
                        <a:rPr kumimoji="1" lang="en-US" altLang="ja-JP" sz="1100" dirty="0">
                          <a:latin typeface="+mn-lt"/>
                          <a:ea typeface="+mn-ea"/>
                        </a:rPr>
                        <a:t>45</a:t>
                      </a:r>
                      <a:endParaRPr kumimoji="1" lang="en-US" altLang="ja-JP" sz="1100" dirty="0">
                        <a:latin typeface="+mn-ea"/>
                        <a:ea typeface="+mn-ea"/>
                      </a:endParaRPr>
                    </a:p>
                  </a:txBody>
                  <a:tcPr marL="84406" marR="84406" marT="42203" marB="42203" anchor="ctr"/>
                </a:tc>
                <a:tc>
                  <a:txBody>
                    <a:bodyPr/>
                    <a:lstStyle/>
                    <a:p>
                      <a:pPr algn="ctr"/>
                      <a:r>
                        <a:rPr kumimoji="1" lang="en-US" altLang="ja-JP" sz="1100" dirty="0">
                          <a:latin typeface="+mn-ea"/>
                          <a:ea typeface="+mn-ea"/>
                        </a:rPr>
                        <a:t>45</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latin typeface="+mn-ea"/>
                          <a:ea typeface="+mn-ea"/>
                        </a:rPr>
                        <a:t>60</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latin typeface="+mn-ea"/>
                          <a:ea typeface="+mn-ea"/>
                        </a:rPr>
                        <a:t>45</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latin typeface="+mn-ea"/>
                          <a:ea typeface="+mn-ea"/>
                        </a:rPr>
                        <a:t>45</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latin typeface="+mn-ea"/>
                          <a:ea typeface="+mn-ea"/>
                        </a:rPr>
                        <a:t>50</a:t>
                      </a:r>
                      <a:endParaRPr kumimoji="1" lang="ja-JP" altLang="en-US" sz="1100" dirty="0">
                        <a:latin typeface="+mn-ea"/>
                        <a:ea typeface="+mn-ea"/>
                      </a:endParaRPr>
                    </a:p>
                  </a:txBody>
                  <a:tcPr marL="84406" marR="84406" marT="42203" marB="42203" anchor="ctr"/>
                </a:tc>
                <a:tc>
                  <a:txBody>
                    <a:bodyPr/>
                    <a:lstStyle/>
                    <a:p>
                      <a:pPr algn="ctr"/>
                      <a:r>
                        <a:rPr kumimoji="1" lang="en-US" altLang="ja-JP" sz="1100" b="1" dirty="0">
                          <a:latin typeface="+mn-ea"/>
                          <a:ea typeface="+mn-ea"/>
                        </a:rPr>
                        <a:t>60</a:t>
                      </a:r>
                    </a:p>
                  </a:txBody>
                  <a:tcPr marL="84406" marR="84406" marT="42203" marB="42203" anchor="ctr">
                    <a:solidFill>
                      <a:schemeClr val="bg1">
                        <a:lumMod val="85000"/>
                      </a:schemeClr>
                    </a:solidFill>
                  </a:tcPr>
                </a:tc>
                <a:tc>
                  <a:txBody>
                    <a:bodyPr/>
                    <a:lstStyle/>
                    <a:p>
                      <a:pPr algn="ctr"/>
                      <a:r>
                        <a:rPr kumimoji="1" lang="en-US" altLang="ja-JP" sz="1100" b="1" dirty="0">
                          <a:latin typeface="+mn-ea"/>
                          <a:ea typeface="+mn-ea"/>
                        </a:rPr>
                        <a:t>75</a:t>
                      </a:r>
                      <a:endParaRPr kumimoji="1" lang="ja-JP" altLang="en-US" sz="1100" b="1" dirty="0">
                        <a:latin typeface="+mn-ea"/>
                        <a:ea typeface="+mn-ea"/>
                      </a:endParaRPr>
                    </a:p>
                  </a:txBody>
                  <a:tcPr marL="84406" marR="84406" marT="42203" marB="42203" anchor="ctr">
                    <a:solidFill>
                      <a:schemeClr val="bg1">
                        <a:lumMod val="85000"/>
                      </a:schemeClr>
                    </a:solidFill>
                  </a:tcPr>
                </a:tc>
                <a:extLst>
                  <a:ext uri="{0D108BD9-81ED-4DB2-BD59-A6C34878D82A}">
                    <a16:rowId xmlns:a16="http://schemas.microsoft.com/office/drawing/2014/main" val="10001"/>
                  </a:ext>
                </a:extLst>
              </a:tr>
              <a:tr h="253218">
                <a:tc>
                  <a:txBody>
                    <a:bodyPr/>
                    <a:lstStyle/>
                    <a:p>
                      <a:r>
                        <a:rPr kumimoji="1" lang="ja-JP" altLang="en-US" sz="1100" dirty="0"/>
                        <a:t>　うち計画相談支援</a:t>
                      </a:r>
                    </a:p>
                  </a:txBody>
                  <a:tcPr marL="84406" marR="84406" marT="42203" marB="42203" anchor="ctr"/>
                </a:tc>
                <a:tc>
                  <a:txBody>
                    <a:bodyPr/>
                    <a:lstStyle/>
                    <a:p>
                      <a:pPr algn="ctr"/>
                      <a:r>
                        <a:rPr kumimoji="1" lang="en-US" altLang="ja-JP" sz="1100" dirty="0"/>
                        <a:t>30</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t>30</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t>30</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t>25</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t>30</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t>30</a:t>
                      </a:r>
                      <a:endParaRPr kumimoji="1" lang="ja-JP" altLang="en-US" sz="1100" dirty="0">
                        <a:latin typeface="+mn-ea"/>
                        <a:ea typeface="+mn-ea"/>
                      </a:endParaRPr>
                    </a:p>
                  </a:txBody>
                  <a:tcPr marL="84406" marR="84406" marT="42203" marB="42203" anchor="ctr"/>
                </a:tc>
                <a:tc>
                  <a:txBody>
                    <a:bodyPr/>
                    <a:lstStyle/>
                    <a:p>
                      <a:pPr algn="ctr"/>
                      <a:r>
                        <a:rPr kumimoji="1" lang="en-US" altLang="ja-JP" sz="1100" b="1" dirty="0"/>
                        <a:t>40</a:t>
                      </a:r>
                      <a:endParaRPr kumimoji="1" lang="ja-JP" altLang="en-US" sz="1100" b="1" dirty="0">
                        <a:latin typeface="+mn-ea"/>
                        <a:ea typeface="+mn-ea"/>
                      </a:endParaRPr>
                    </a:p>
                  </a:txBody>
                  <a:tcPr marL="84406" marR="84406" marT="42203" marB="42203" anchor="ctr">
                    <a:solidFill>
                      <a:schemeClr val="bg1">
                        <a:lumMod val="85000"/>
                      </a:schemeClr>
                    </a:solidFill>
                  </a:tcPr>
                </a:tc>
                <a:tc>
                  <a:txBody>
                    <a:bodyPr/>
                    <a:lstStyle/>
                    <a:p>
                      <a:pPr algn="ctr"/>
                      <a:r>
                        <a:rPr kumimoji="1" lang="en-US" altLang="ja-JP" sz="1100" b="1" dirty="0"/>
                        <a:t>50</a:t>
                      </a:r>
                      <a:endParaRPr kumimoji="1" lang="ja-JP" altLang="en-US" sz="1100" b="1" dirty="0">
                        <a:latin typeface="+mn-ea"/>
                        <a:ea typeface="+mn-ea"/>
                      </a:endParaRPr>
                    </a:p>
                  </a:txBody>
                  <a:tcPr marL="84406" marR="84406" marT="42203" marB="42203" anchor="ctr">
                    <a:solidFill>
                      <a:schemeClr val="bg1">
                        <a:lumMod val="85000"/>
                      </a:schemeClr>
                    </a:solidFill>
                  </a:tcPr>
                </a:tc>
                <a:extLst>
                  <a:ext uri="{0D108BD9-81ED-4DB2-BD59-A6C34878D82A}">
                    <a16:rowId xmlns:a16="http://schemas.microsoft.com/office/drawing/2014/main" val="10002"/>
                  </a:ext>
                </a:extLst>
              </a:tr>
              <a:tr h="253218">
                <a:tc>
                  <a:txBody>
                    <a:bodyPr/>
                    <a:lstStyle/>
                    <a:p>
                      <a:r>
                        <a:rPr kumimoji="1" lang="ja-JP" altLang="en-US" sz="1100" dirty="0"/>
                        <a:t>　うち障害児相談支援</a:t>
                      </a:r>
                    </a:p>
                  </a:txBody>
                  <a:tcPr marL="84406" marR="84406" marT="42203" marB="42203" anchor="ctr"/>
                </a:tc>
                <a:tc>
                  <a:txBody>
                    <a:bodyPr/>
                    <a:lstStyle/>
                    <a:p>
                      <a:pPr algn="ctr"/>
                      <a:r>
                        <a:rPr kumimoji="1" lang="en-US" altLang="ja-JP" sz="1100" dirty="0"/>
                        <a:t>15</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t>15</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t>30</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t>20</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t>15</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t>20</a:t>
                      </a:r>
                      <a:endParaRPr kumimoji="1" lang="ja-JP" altLang="en-US" sz="1100" dirty="0">
                        <a:latin typeface="+mn-ea"/>
                        <a:ea typeface="+mn-ea"/>
                      </a:endParaRPr>
                    </a:p>
                  </a:txBody>
                  <a:tcPr marL="84406" marR="84406" marT="42203" marB="42203" anchor="ctr"/>
                </a:tc>
                <a:tc>
                  <a:txBody>
                    <a:bodyPr/>
                    <a:lstStyle/>
                    <a:p>
                      <a:pPr algn="ctr"/>
                      <a:r>
                        <a:rPr kumimoji="1" lang="en-US" altLang="ja-JP" sz="1100" b="1" dirty="0"/>
                        <a:t>20</a:t>
                      </a:r>
                      <a:endParaRPr kumimoji="1" lang="ja-JP" altLang="en-US" sz="1100" b="1" dirty="0">
                        <a:latin typeface="+mn-ea"/>
                        <a:ea typeface="+mn-ea"/>
                      </a:endParaRPr>
                    </a:p>
                  </a:txBody>
                  <a:tcPr marL="84406" marR="84406" marT="42203" marB="42203" anchor="ctr">
                    <a:solidFill>
                      <a:schemeClr val="bg1">
                        <a:lumMod val="85000"/>
                      </a:schemeClr>
                    </a:solidFill>
                  </a:tcPr>
                </a:tc>
                <a:tc>
                  <a:txBody>
                    <a:bodyPr/>
                    <a:lstStyle/>
                    <a:p>
                      <a:pPr algn="ctr"/>
                      <a:r>
                        <a:rPr kumimoji="1" lang="en-US" altLang="ja-JP" sz="1100" b="1" dirty="0"/>
                        <a:t>25</a:t>
                      </a:r>
                      <a:endParaRPr kumimoji="1" lang="ja-JP" altLang="en-US" sz="1100" b="1" dirty="0">
                        <a:latin typeface="+mn-ea"/>
                        <a:ea typeface="+mn-ea"/>
                      </a:endParaRPr>
                    </a:p>
                  </a:txBody>
                  <a:tcPr marL="84406" marR="84406" marT="42203" marB="42203" anchor="ctr">
                    <a:solidFill>
                      <a:schemeClr val="bg1">
                        <a:lumMod val="85000"/>
                      </a:schemeClr>
                    </a:solidFill>
                  </a:tcPr>
                </a:tc>
                <a:extLst>
                  <a:ext uri="{0D108BD9-81ED-4DB2-BD59-A6C34878D82A}">
                    <a16:rowId xmlns:a16="http://schemas.microsoft.com/office/drawing/2014/main" val="10003"/>
                  </a:ext>
                </a:extLst>
              </a:tr>
              <a:tr h="253218">
                <a:tc>
                  <a:txBody>
                    <a:bodyPr/>
                    <a:lstStyle/>
                    <a:p>
                      <a:r>
                        <a:rPr kumimoji="1" lang="ja-JP" altLang="en-US" sz="1100" dirty="0"/>
                        <a:t>相談支援専門員配置数（人）</a:t>
                      </a:r>
                    </a:p>
                  </a:txBody>
                  <a:tcPr marL="84406" marR="84406" marT="42203" marB="42203" anchor="ctr"/>
                </a:tc>
                <a:tc>
                  <a:txBody>
                    <a:bodyPr/>
                    <a:lstStyle/>
                    <a:p>
                      <a:pPr algn="ctr"/>
                      <a:r>
                        <a:rPr kumimoji="1" lang="en-US" altLang="ja-JP" sz="1100" dirty="0">
                          <a:latin typeface="+mn-ea"/>
                          <a:ea typeface="+mn-ea"/>
                        </a:rPr>
                        <a:t>1</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latin typeface="+mn-ea"/>
                          <a:ea typeface="+mn-ea"/>
                        </a:rPr>
                        <a:t>1</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latin typeface="+mn-ea"/>
                          <a:ea typeface="+mn-ea"/>
                        </a:rPr>
                        <a:t>1</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latin typeface="+mn-ea"/>
                          <a:ea typeface="+mn-ea"/>
                        </a:rPr>
                        <a:t>1</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latin typeface="+mn-ea"/>
                          <a:ea typeface="+mn-ea"/>
                        </a:rPr>
                        <a:t>1</a:t>
                      </a:r>
                      <a:endParaRPr kumimoji="1" lang="ja-JP" altLang="en-US" sz="1100" dirty="0">
                        <a:latin typeface="+mn-ea"/>
                        <a:ea typeface="+mn-ea"/>
                      </a:endParaRPr>
                    </a:p>
                  </a:txBody>
                  <a:tcPr marL="84406" marR="84406" marT="42203" marB="42203" anchor="ctr"/>
                </a:tc>
                <a:tc>
                  <a:txBody>
                    <a:bodyPr/>
                    <a:lstStyle/>
                    <a:p>
                      <a:pPr algn="ctr"/>
                      <a:r>
                        <a:rPr kumimoji="1" lang="en-US" altLang="ja-JP" sz="1100" dirty="0">
                          <a:latin typeface="+mn-ea"/>
                          <a:ea typeface="+mn-ea"/>
                        </a:rPr>
                        <a:t>2</a:t>
                      </a:r>
                      <a:endParaRPr kumimoji="1" lang="ja-JP" altLang="en-US" sz="1100" dirty="0">
                        <a:latin typeface="+mn-ea"/>
                        <a:ea typeface="+mn-ea"/>
                      </a:endParaRPr>
                    </a:p>
                  </a:txBody>
                  <a:tcPr marL="84406" marR="84406" marT="42203" marB="42203" anchor="ctr"/>
                </a:tc>
                <a:tc>
                  <a:txBody>
                    <a:bodyPr/>
                    <a:lstStyle/>
                    <a:p>
                      <a:pPr algn="ctr"/>
                      <a:r>
                        <a:rPr kumimoji="1" lang="en-US" altLang="ja-JP" sz="1100" b="1" dirty="0">
                          <a:latin typeface="+mn-ea"/>
                          <a:ea typeface="+mn-ea"/>
                        </a:rPr>
                        <a:t>2</a:t>
                      </a:r>
                      <a:endParaRPr kumimoji="1" lang="ja-JP" altLang="en-US" sz="1100" b="1" dirty="0">
                        <a:latin typeface="+mn-ea"/>
                        <a:ea typeface="+mn-ea"/>
                      </a:endParaRPr>
                    </a:p>
                  </a:txBody>
                  <a:tcPr marL="84406" marR="84406" marT="42203" marB="42203" anchor="ctr">
                    <a:solidFill>
                      <a:schemeClr val="bg1">
                        <a:lumMod val="85000"/>
                      </a:schemeClr>
                    </a:solidFill>
                  </a:tcPr>
                </a:tc>
                <a:tc>
                  <a:txBody>
                    <a:bodyPr/>
                    <a:lstStyle/>
                    <a:p>
                      <a:pPr algn="ctr"/>
                      <a:r>
                        <a:rPr kumimoji="1" lang="en-US" altLang="ja-JP" sz="1100" b="1" dirty="0">
                          <a:latin typeface="+mn-ea"/>
                          <a:ea typeface="+mn-ea"/>
                        </a:rPr>
                        <a:t>2</a:t>
                      </a:r>
                      <a:endParaRPr kumimoji="1" lang="ja-JP" altLang="en-US" sz="1100" b="1" dirty="0">
                        <a:latin typeface="+mn-ea"/>
                        <a:ea typeface="+mn-ea"/>
                      </a:endParaRPr>
                    </a:p>
                  </a:txBody>
                  <a:tcPr marL="84406" marR="84406" marT="42203" marB="42203"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185051" y="3096656"/>
            <a:ext cx="8773898" cy="3416320"/>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p>
            <a:pPr marL="263776" indent="-263776">
              <a:buFont typeface="ＭＳ ゴシック" panose="020B0609070205080204" pitchFamily="49" charset="-128"/>
              <a:buChar char="○"/>
            </a:pPr>
            <a:r>
              <a:rPr lang="ja-JP" altLang="en-US" sz="1200" dirty="0">
                <a:latin typeface="ＭＳ ゴシック" panose="020B0609070205080204" pitchFamily="49" charset="-128"/>
                <a:ea typeface="ＭＳ ゴシック" panose="020B0609070205080204" pitchFamily="49" charset="-128"/>
              </a:rPr>
              <a:t>基本報酬（</a:t>
            </a:r>
            <a:r>
              <a:rPr lang="en-US" altLang="ja-JP" sz="1200" dirty="0">
                <a:latin typeface="ＭＳ ゴシック" panose="020B0609070205080204" pitchFamily="49" charset="-128"/>
                <a:ea typeface="ＭＳ ゴシック" panose="020B0609070205080204" pitchFamily="49" charset="-128"/>
              </a:rPr>
              <a:t>Ⅱ</a:t>
            </a:r>
            <a:r>
              <a:rPr lang="ja-JP" altLang="en-US" sz="1200" dirty="0">
                <a:latin typeface="ＭＳ ゴシック" panose="020B0609070205080204" pitchFamily="49" charset="-128"/>
                <a:ea typeface="ＭＳ ゴシック" panose="020B0609070205080204" pitchFamily="49" charset="-128"/>
              </a:rPr>
              <a:t>）を算定する件数は、「取扱件数（１月間に計画作成又はモニタリングを行った計画相談支援等対象障害者の数の前６月の平均値を、相談支援専門員の配置員数の前６月の平均値で除した値）」が</a:t>
            </a:r>
            <a:r>
              <a:rPr lang="en-US" altLang="ja-JP" sz="1200" dirty="0">
                <a:latin typeface="ＭＳ ゴシック" panose="020B0609070205080204" pitchFamily="49" charset="-128"/>
                <a:ea typeface="ＭＳ ゴシック" panose="020B0609070205080204" pitchFamily="49" charset="-128"/>
              </a:rPr>
              <a:t>40</a:t>
            </a:r>
            <a:r>
              <a:rPr lang="ja-JP" altLang="en-US" sz="1200" dirty="0">
                <a:latin typeface="ＭＳ ゴシック" panose="020B0609070205080204" pitchFamily="49" charset="-128"/>
                <a:ea typeface="ＭＳ ゴシック" panose="020B0609070205080204" pitchFamily="49" charset="-128"/>
              </a:rPr>
              <a:t>以上である場合において、</a:t>
            </a:r>
            <a:r>
              <a:rPr lang="en-US" altLang="ja-JP" sz="1200" dirty="0">
                <a:latin typeface="ＭＳ ゴシック" panose="020B0609070205080204" pitchFamily="49" charset="-128"/>
                <a:ea typeface="ＭＳ ゴシック" panose="020B0609070205080204" pitchFamily="49" charset="-128"/>
              </a:rPr>
              <a:t>40</a:t>
            </a:r>
            <a:r>
              <a:rPr lang="ja-JP" altLang="en-US" sz="1200" dirty="0">
                <a:latin typeface="ＭＳ ゴシック" panose="020B0609070205080204" pitchFamily="49" charset="-128"/>
                <a:ea typeface="ＭＳ ゴシック" panose="020B0609070205080204" pitchFamily="49" charset="-128"/>
              </a:rPr>
              <a:t>以上の部分に相談支援専門員の配置員数の前６月の平均値を乗じて得た数（小数点以下の端数は切り捨てる。）により算定することとなる。</a:t>
            </a:r>
            <a:endParaRPr lang="en-US" altLang="ja-JP" sz="1200"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r>
              <a:rPr lang="ja-JP" altLang="en-US" sz="1200" dirty="0">
                <a:latin typeface="ＭＳ ゴシック" panose="020B0609070205080204" pitchFamily="49" charset="-128"/>
                <a:ea typeface="ＭＳ ゴシック" panose="020B0609070205080204" pitchFamily="49" charset="-128"/>
              </a:rPr>
              <a:t>基本報酬（</a:t>
            </a:r>
            <a:r>
              <a:rPr lang="en-US" altLang="ja-JP" sz="1200" dirty="0">
                <a:latin typeface="ＭＳ ゴシック" panose="020B0609070205080204" pitchFamily="49" charset="-128"/>
                <a:ea typeface="ＭＳ ゴシック" panose="020B0609070205080204" pitchFamily="49" charset="-128"/>
              </a:rPr>
              <a:t>Ⅱ</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は</a:t>
            </a:r>
            <a:r>
              <a:rPr lang="ja-JP" altLang="en-US" sz="1200" dirty="0">
                <a:latin typeface="ＭＳ ゴシック" panose="020B0609070205080204" pitchFamily="49" charset="-128"/>
                <a:ea typeface="ＭＳ ゴシック" panose="020B0609070205080204" pitchFamily="49" charset="-128"/>
              </a:rPr>
              <a:t>事業者との</a:t>
            </a:r>
            <a:r>
              <a:rPr lang="ja-JP" altLang="ja-JP" sz="1200" dirty="0">
                <a:latin typeface="ＭＳ ゴシック" panose="020B0609070205080204" pitchFamily="49" charset="-128"/>
                <a:ea typeface="ＭＳ ゴシック" panose="020B0609070205080204" pitchFamily="49" charset="-128"/>
              </a:rPr>
              <a:t>契約日が新しい者から</a:t>
            </a:r>
            <a:r>
              <a:rPr lang="ja-JP" altLang="en-US" sz="1200" dirty="0">
                <a:latin typeface="ＭＳ ゴシック" panose="020B0609070205080204" pitchFamily="49" charset="-128"/>
                <a:ea typeface="ＭＳ ゴシック" panose="020B0609070205080204" pitchFamily="49" charset="-128"/>
              </a:rPr>
              <a:t>算定する</a:t>
            </a:r>
            <a:r>
              <a:rPr lang="ja-JP" altLang="ja-JP" sz="1200" dirty="0">
                <a:latin typeface="ＭＳ ゴシック" panose="020B0609070205080204" pitchFamily="49" charset="-128"/>
                <a:ea typeface="ＭＳ ゴシック" panose="020B0609070205080204" pitchFamily="49" charset="-128"/>
              </a:rPr>
              <a:t>。計画相談支援と障害児相談支援</a:t>
            </a:r>
            <a:r>
              <a:rPr lang="ja-JP" altLang="en-US" sz="1200" dirty="0">
                <a:latin typeface="ＭＳ ゴシック" panose="020B0609070205080204" pitchFamily="49" charset="-128"/>
                <a:ea typeface="ＭＳ ゴシック" panose="020B0609070205080204" pitchFamily="49" charset="-128"/>
              </a:rPr>
              <a:t>を</a:t>
            </a:r>
            <a:r>
              <a:rPr lang="ja-JP" altLang="ja-JP" sz="1200" dirty="0">
                <a:latin typeface="ＭＳ ゴシック" panose="020B0609070205080204" pitchFamily="49" charset="-128"/>
                <a:ea typeface="ＭＳ ゴシック" panose="020B0609070205080204" pitchFamily="49" charset="-128"/>
              </a:rPr>
              <a:t>ともに行っている場合は、始めに</a:t>
            </a:r>
            <a:r>
              <a:rPr lang="ja-JP" altLang="en-US" sz="1200" dirty="0">
                <a:latin typeface="ＭＳ ゴシック" panose="020B0609070205080204" pitchFamily="49" charset="-128"/>
                <a:ea typeface="ＭＳ ゴシック" panose="020B0609070205080204" pitchFamily="49" charset="-128"/>
              </a:rPr>
              <a:t>計画相談支援対象</a:t>
            </a:r>
            <a:r>
              <a:rPr lang="ja-JP" altLang="ja-JP" sz="1200" dirty="0">
                <a:latin typeface="ＭＳ ゴシック" panose="020B0609070205080204" pitchFamily="49" charset="-128"/>
                <a:ea typeface="ＭＳ ゴシック" panose="020B0609070205080204" pitchFamily="49" charset="-128"/>
              </a:rPr>
              <a:t>者を</a:t>
            </a:r>
            <a:r>
              <a:rPr lang="ja-JP" altLang="en-US" sz="1200" dirty="0">
                <a:latin typeface="ＭＳ ゴシック" panose="020B0609070205080204" pitchFamily="49" charset="-128"/>
                <a:ea typeface="ＭＳ ゴシック" panose="020B0609070205080204" pitchFamily="49" charset="-128"/>
              </a:rPr>
              <a:t>算定し、それのみで基本報酬（</a:t>
            </a:r>
            <a:r>
              <a:rPr lang="en-US" altLang="ja-JP" sz="1200" dirty="0">
                <a:latin typeface="ＭＳ ゴシック" panose="020B0609070205080204" pitchFamily="49" charset="-128"/>
                <a:ea typeface="ＭＳ ゴシック" panose="020B0609070205080204" pitchFamily="49" charset="-128"/>
              </a:rPr>
              <a:t>Ⅱ</a:t>
            </a:r>
            <a:r>
              <a:rPr lang="ja-JP" altLang="en-US" sz="1200" dirty="0">
                <a:latin typeface="ＭＳ ゴシック" panose="020B0609070205080204" pitchFamily="49" charset="-128"/>
                <a:ea typeface="ＭＳ ゴシック" panose="020B0609070205080204" pitchFamily="49" charset="-128"/>
              </a:rPr>
              <a:t>）の算定</a:t>
            </a:r>
            <a:r>
              <a:rPr lang="ja-JP" altLang="ja-JP" sz="1200" dirty="0">
                <a:latin typeface="ＭＳ ゴシック" panose="020B0609070205080204" pitchFamily="49" charset="-128"/>
                <a:ea typeface="ＭＳ ゴシック" panose="020B0609070205080204" pitchFamily="49" charset="-128"/>
              </a:rPr>
              <a:t>分が足りない場合は</a:t>
            </a:r>
            <a:r>
              <a:rPr lang="ja-JP" altLang="en-US" sz="1200" dirty="0">
                <a:latin typeface="ＭＳ ゴシック" panose="020B0609070205080204" pitchFamily="49" charset="-128"/>
                <a:ea typeface="ＭＳ ゴシック" panose="020B0609070205080204" pitchFamily="49" charset="-128"/>
              </a:rPr>
              <a:t>障害</a:t>
            </a:r>
            <a:r>
              <a:rPr lang="ja-JP" altLang="ja-JP" sz="1200" dirty="0">
                <a:latin typeface="ＭＳ ゴシック" panose="020B0609070205080204" pitchFamily="49" charset="-128"/>
                <a:ea typeface="ＭＳ ゴシック" panose="020B0609070205080204" pitchFamily="49" charset="-128"/>
              </a:rPr>
              <a:t>児</a:t>
            </a:r>
            <a:r>
              <a:rPr lang="ja-JP" altLang="en-US" sz="1200" dirty="0">
                <a:latin typeface="ＭＳ ゴシック" panose="020B0609070205080204" pitchFamily="49" charset="-128"/>
                <a:ea typeface="ＭＳ ゴシック" panose="020B0609070205080204" pitchFamily="49" charset="-128"/>
              </a:rPr>
              <a:t>相談支援対象者</a:t>
            </a:r>
            <a:r>
              <a:rPr lang="ja-JP" altLang="ja-JP" sz="1200" dirty="0">
                <a:latin typeface="ＭＳ ゴシック" panose="020B0609070205080204" pitchFamily="49" charset="-128"/>
                <a:ea typeface="ＭＳ ゴシック" panose="020B0609070205080204" pitchFamily="49" charset="-128"/>
              </a:rPr>
              <a:t>の契約日が新しい者から</a:t>
            </a:r>
            <a:r>
              <a:rPr lang="ja-JP" altLang="en-US" sz="1200" dirty="0">
                <a:latin typeface="ＭＳ ゴシック" panose="020B0609070205080204" pitchFamily="49" charset="-128"/>
                <a:ea typeface="ＭＳ ゴシック" panose="020B0609070205080204" pitchFamily="49" charset="-128"/>
              </a:rPr>
              <a:t>算定する</a:t>
            </a:r>
            <a:r>
              <a:rPr lang="ja-JP" altLang="ja-JP" sz="1200" dirty="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00"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00"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00"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00"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00"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00"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00"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00"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00"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en-US" altLang="ja-JP" sz="1200" dirty="0">
              <a:latin typeface="ＭＳ ゴシック" panose="020B0609070205080204" pitchFamily="49" charset="-128"/>
              <a:ea typeface="ＭＳ ゴシック" panose="020B0609070205080204" pitchFamily="49" charset="-128"/>
            </a:endParaRPr>
          </a:p>
          <a:p>
            <a:pPr marL="263776" indent="-263776">
              <a:buFont typeface="ＭＳ ゴシック" panose="020B0609070205080204" pitchFamily="49" charset="-128"/>
              <a:buChar char="○"/>
            </a:pPr>
            <a:endParaRPr lang="ja-JP" altLang="en-US" sz="1200" dirty="0">
              <a:latin typeface="ＭＳ ゴシック" panose="020B0609070205080204" pitchFamily="49" charset="-128"/>
              <a:ea typeface="ＭＳ ゴシック" panose="020B0609070205080204" pitchFamily="49" charset="-128"/>
            </a:endParaRPr>
          </a:p>
        </p:txBody>
      </p:sp>
      <p:graphicFrame>
        <p:nvGraphicFramePr>
          <p:cNvPr id="11" name="表 10"/>
          <p:cNvGraphicFramePr>
            <a:graphicFrameLocks noGrp="1"/>
          </p:cNvGraphicFramePr>
          <p:nvPr>
            <p:extLst/>
          </p:nvPr>
        </p:nvGraphicFramePr>
        <p:xfrm>
          <a:off x="248655" y="4492503"/>
          <a:ext cx="8643826" cy="1927598"/>
        </p:xfrm>
        <a:graphic>
          <a:graphicData uri="http://schemas.openxmlformats.org/drawingml/2006/table">
            <a:tbl>
              <a:tblPr firstRow="1" bandRow="1">
                <a:tableStyleId>{5940675A-B579-460E-94D1-54222C63F5DA}</a:tableStyleId>
              </a:tblPr>
              <a:tblGrid>
                <a:gridCol w="4321913">
                  <a:extLst>
                    <a:ext uri="{9D8B030D-6E8A-4147-A177-3AD203B41FA5}">
                      <a16:colId xmlns:a16="http://schemas.microsoft.com/office/drawing/2014/main" val="20000"/>
                    </a:ext>
                  </a:extLst>
                </a:gridCol>
                <a:gridCol w="4321913">
                  <a:extLst>
                    <a:ext uri="{9D8B030D-6E8A-4147-A177-3AD203B41FA5}">
                      <a16:colId xmlns:a16="http://schemas.microsoft.com/office/drawing/2014/main" val="20001"/>
                    </a:ext>
                  </a:extLst>
                </a:gridCol>
              </a:tblGrid>
              <a:tr h="253218">
                <a:tc>
                  <a:txBody>
                    <a:bodyPr/>
                    <a:lstStyle/>
                    <a:p>
                      <a:pPr algn="ctr"/>
                      <a:r>
                        <a:rPr kumimoji="1" lang="en-US" altLang="ja-JP" sz="1100" dirty="0"/>
                        <a:t>7</a:t>
                      </a:r>
                      <a:r>
                        <a:rPr kumimoji="1" lang="ja-JP" altLang="en-US" sz="1100" dirty="0"/>
                        <a:t>月分の請求について</a:t>
                      </a:r>
                      <a:endParaRPr kumimoji="1" lang="ja-JP" altLang="en-US" sz="1100" dirty="0">
                        <a:latin typeface="ＭＳ ゴシック" panose="020B0609070205080204" pitchFamily="49" charset="-128"/>
                        <a:ea typeface="ＭＳ ゴシック" panose="020B0609070205080204" pitchFamily="49" charset="-128"/>
                      </a:endParaRPr>
                    </a:p>
                  </a:txBody>
                  <a:tcPr marL="84406" marR="84406" marT="42203" marB="42203">
                    <a:lnR w="12700" cap="flat" cmpd="sng" algn="ctr">
                      <a:solidFill>
                        <a:schemeClr val="tx1"/>
                      </a:solidFill>
                      <a:prstDash val="sysDash"/>
                      <a:round/>
                      <a:headEnd type="none" w="med" len="med"/>
                      <a:tailEnd type="none" w="med" len="med"/>
                    </a:lnR>
                    <a:solidFill>
                      <a:schemeClr val="accent1">
                        <a:lumMod val="40000"/>
                        <a:lumOff val="60000"/>
                      </a:schemeClr>
                    </a:solidFill>
                  </a:tcPr>
                </a:tc>
                <a:tc>
                  <a:txBody>
                    <a:bodyPr/>
                    <a:lstStyle/>
                    <a:p>
                      <a:pPr algn="ctr"/>
                      <a:r>
                        <a:rPr kumimoji="1" lang="ja-JP" altLang="en-US" sz="1100" dirty="0"/>
                        <a:t>８月分の請求について</a:t>
                      </a:r>
                      <a:endParaRPr kumimoji="1" lang="ja-JP" altLang="en-US" sz="1100" dirty="0">
                        <a:latin typeface="ＭＳ ゴシック" panose="020B0609070205080204" pitchFamily="49" charset="-128"/>
                        <a:ea typeface="ＭＳ ゴシック" panose="020B0609070205080204" pitchFamily="49" charset="-128"/>
                      </a:endParaRPr>
                    </a:p>
                  </a:txBody>
                  <a:tcPr marL="84406" marR="84406" marT="42203" marB="42203">
                    <a:lnL w="12700" cap="flat" cmpd="sng" algn="ctr">
                      <a:solidFill>
                        <a:schemeClr val="tx1"/>
                      </a:solidFill>
                      <a:prstDash val="sys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0"/>
                  </a:ext>
                </a:extLst>
              </a:tr>
              <a:tr h="1674380">
                <a:tc>
                  <a:txBody>
                    <a:bodyPr/>
                    <a:lstStyle/>
                    <a:p>
                      <a:pPr marL="171450" indent="-171450" algn="l">
                        <a:buFont typeface="Arial" panose="020B0604020202020204" pitchFamily="34" charset="0"/>
                        <a:buChar char="•"/>
                      </a:pPr>
                      <a:r>
                        <a:rPr kumimoji="1" lang="ja-JP" altLang="en-US" sz="1100" dirty="0">
                          <a:latin typeface="ＭＳ ゴシック" panose="020B0609070205080204" pitchFamily="49" charset="-128"/>
                          <a:ea typeface="ＭＳ ゴシック" panose="020B0609070205080204" pitchFamily="49" charset="-128"/>
                        </a:rPr>
                        <a:t>計画相談支援対象者等の数（</a:t>
                      </a:r>
                      <a:r>
                        <a:rPr kumimoji="1" lang="ja-JP" altLang="en-US" sz="1100" baseline="0" dirty="0">
                          <a:latin typeface="ＭＳ ゴシック" panose="020B0609070205080204" pitchFamily="49" charset="-128"/>
                          <a:ea typeface="ＭＳ ゴシック" panose="020B0609070205080204" pitchFamily="49" charset="-128"/>
                        </a:rPr>
                        <a:t>１</a:t>
                      </a:r>
                      <a:r>
                        <a:rPr kumimoji="1" lang="ja-JP" altLang="en-US" sz="1100" dirty="0">
                          <a:latin typeface="ＭＳ ゴシック" panose="020B0609070205080204" pitchFamily="49" charset="-128"/>
                          <a:ea typeface="ＭＳ ゴシック" panose="020B0609070205080204" pitchFamily="49" charset="-128"/>
                        </a:rPr>
                        <a:t>月から６月の平均値）</a:t>
                      </a:r>
                      <a:endParaRPr kumimoji="1" lang="en-US" altLang="ja-JP" sz="1100" dirty="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100" dirty="0">
                          <a:latin typeface="ＭＳ ゴシック" panose="020B0609070205080204" pitchFamily="49" charset="-128"/>
                          <a:ea typeface="ＭＳ ゴシック" panose="020B0609070205080204" pitchFamily="49" charset="-128"/>
                        </a:rPr>
                        <a:t>　→（</a:t>
                      </a:r>
                      <a:r>
                        <a:rPr kumimoji="1" lang="en-US" altLang="ja-JP" sz="1100" dirty="0">
                          <a:latin typeface="ＭＳ ゴシック" panose="020B0609070205080204" pitchFamily="49" charset="-128"/>
                          <a:ea typeface="ＭＳ ゴシック" panose="020B0609070205080204" pitchFamily="49" charset="-128"/>
                        </a:rPr>
                        <a:t>45</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45</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60</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45</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45</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50</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÷6</a:t>
                      </a:r>
                      <a:r>
                        <a:rPr kumimoji="1" lang="ja-JP" altLang="en-US" sz="1100" dirty="0">
                          <a:latin typeface="ＭＳ ゴシック" panose="020B0609070205080204" pitchFamily="49" charset="-128"/>
                          <a:ea typeface="ＭＳ ゴシック" panose="020B0609070205080204" pitchFamily="49" charset="-128"/>
                        </a:rPr>
                        <a:t>　＝</a:t>
                      </a:r>
                      <a:r>
                        <a:rPr kumimoji="1" lang="en-US" altLang="ja-JP" sz="1100" dirty="0">
                          <a:latin typeface="ＭＳ ゴシック" panose="020B0609070205080204" pitchFamily="49" charset="-128"/>
                          <a:ea typeface="ＭＳ ゴシック" panose="020B0609070205080204" pitchFamily="49" charset="-128"/>
                        </a:rPr>
                        <a:t>48.333</a:t>
                      </a:r>
                      <a:r>
                        <a:rPr kumimoji="1" lang="ja-JP" altLang="en-US" sz="1100" dirty="0">
                          <a:latin typeface="ＭＳ ゴシック" panose="020B0609070205080204" pitchFamily="49" charset="-128"/>
                          <a:ea typeface="ＭＳ ゴシック" panose="020B0609070205080204" pitchFamily="49" charset="-128"/>
                        </a:rPr>
                        <a:t>･･･ 　　（Ａ）</a:t>
                      </a:r>
                      <a:endParaRPr kumimoji="1" lang="en-US" altLang="ja-JP" sz="1100" dirty="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100" dirty="0">
                          <a:latin typeface="ＭＳ ゴシック" panose="020B0609070205080204" pitchFamily="49" charset="-128"/>
                          <a:ea typeface="ＭＳ ゴシック" panose="020B0609070205080204" pitchFamily="49" charset="-128"/>
                        </a:rPr>
                        <a:t>相談支援専門員数の員数（１月から６月の平均値）</a:t>
                      </a:r>
                      <a:endParaRPr kumimoji="1" lang="en-US" altLang="ja-JP" sz="1100" dirty="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100" dirty="0">
                          <a:latin typeface="ＭＳ ゴシック" panose="020B0609070205080204" pitchFamily="49" charset="-128"/>
                          <a:ea typeface="ＭＳ ゴシック" panose="020B0609070205080204" pitchFamily="49" charset="-128"/>
                        </a:rPr>
                        <a:t>　→（</a:t>
                      </a:r>
                      <a:r>
                        <a:rPr kumimoji="1" lang="en-US" altLang="ja-JP" sz="1100" dirty="0">
                          <a:latin typeface="ＭＳ ゴシック" panose="020B0609070205080204" pitchFamily="49" charset="-128"/>
                          <a:ea typeface="ＭＳ ゴシック" panose="020B0609070205080204" pitchFamily="49" charset="-128"/>
                        </a:rPr>
                        <a:t>1</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1</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1</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1</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1</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2</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÷6</a:t>
                      </a:r>
                      <a:r>
                        <a:rPr kumimoji="1" lang="ja-JP" altLang="en-US" sz="1100" dirty="0">
                          <a:latin typeface="ＭＳ ゴシック" panose="020B0609070205080204" pitchFamily="49" charset="-128"/>
                          <a:ea typeface="ＭＳ ゴシック" panose="020B0609070205080204" pitchFamily="49" charset="-128"/>
                        </a:rPr>
                        <a:t>　＝</a:t>
                      </a:r>
                      <a:r>
                        <a:rPr kumimoji="1" lang="en-US" altLang="ja-JP" sz="1100" dirty="0">
                          <a:latin typeface="ＭＳ ゴシック" panose="020B0609070205080204" pitchFamily="49" charset="-128"/>
                          <a:ea typeface="ＭＳ ゴシック" panose="020B0609070205080204" pitchFamily="49" charset="-128"/>
                        </a:rPr>
                        <a:t>1.166</a:t>
                      </a:r>
                      <a:r>
                        <a:rPr kumimoji="1" lang="ja-JP" altLang="en-US" sz="1100" dirty="0">
                          <a:latin typeface="ＭＳ ゴシック" panose="020B0609070205080204" pitchFamily="49" charset="-128"/>
                          <a:ea typeface="ＭＳ ゴシック" panose="020B0609070205080204" pitchFamily="49" charset="-128"/>
                        </a:rPr>
                        <a:t>･･･　　　　　　（Ｂ）</a:t>
                      </a:r>
                      <a:endParaRPr kumimoji="1" lang="en-US" altLang="ja-JP" sz="1100" dirty="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100" dirty="0">
                          <a:latin typeface="ＭＳ ゴシック" panose="020B0609070205080204" pitchFamily="49" charset="-128"/>
                          <a:ea typeface="ＭＳ ゴシック" panose="020B0609070205080204" pitchFamily="49" charset="-128"/>
                        </a:rPr>
                        <a:t>取扱件数　→　（Ａ）</a:t>
                      </a:r>
                      <a:r>
                        <a:rPr kumimoji="1" lang="en-US" altLang="ja-JP" sz="1100" dirty="0">
                          <a:latin typeface="ＭＳ ゴシック" panose="020B0609070205080204" pitchFamily="49" charset="-128"/>
                          <a:ea typeface="ＭＳ ゴシック" panose="020B0609070205080204" pitchFamily="49" charset="-128"/>
                        </a:rPr>
                        <a:t>÷</a:t>
                      </a:r>
                      <a:r>
                        <a:rPr kumimoji="1" lang="ja-JP" altLang="en-US" sz="1100" dirty="0">
                          <a:latin typeface="ＭＳ ゴシック" panose="020B0609070205080204" pitchFamily="49" charset="-128"/>
                          <a:ea typeface="ＭＳ ゴシック" panose="020B0609070205080204" pitchFamily="49" charset="-128"/>
                        </a:rPr>
                        <a:t>（Ｂ）　＝</a:t>
                      </a:r>
                      <a:r>
                        <a:rPr kumimoji="1" lang="en-US" altLang="ja-JP" sz="1100" dirty="0">
                          <a:latin typeface="ＭＳ ゴシック" panose="020B0609070205080204" pitchFamily="49" charset="-128"/>
                          <a:ea typeface="ＭＳ ゴシック" panose="020B0609070205080204" pitchFamily="49" charset="-128"/>
                        </a:rPr>
                        <a:t>41.428</a:t>
                      </a:r>
                      <a:r>
                        <a:rPr kumimoji="1" lang="ja-JP" altLang="en-US" sz="1100" dirty="0">
                          <a:latin typeface="ＭＳ ゴシック" panose="020B0609070205080204" pitchFamily="49" charset="-128"/>
                          <a:ea typeface="ＭＳ ゴシック" panose="020B0609070205080204" pitchFamily="49" charset="-128"/>
                        </a:rPr>
                        <a:t>･･･　   　 （Ｃ）</a:t>
                      </a:r>
                      <a:endParaRPr kumimoji="1" lang="en-US" altLang="ja-JP" sz="1100" dirty="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300" b="1" u="sng" dirty="0">
                          <a:latin typeface="ＭＳ ゴシック" panose="020B0609070205080204" pitchFamily="49" charset="-128"/>
                          <a:ea typeface="ＭＳ ゴシック" panose="020B0609070205080204" pitchFamily="49" charset="-128"/>
                        </a:rPr>
                        <a:t>（Ｃ）が</a:t>
                      </a:r>
                      <a:r>
                        <a:rPr kumimoji="1" lang="en-US" altLang="ja-JP" sz="1300" b="1" u="sng" dirty="0">
                          <a:latin typeface="ＭＳ ゴシック" panose="020B0609070205080204" pitchFamily="49" charset="-128"/>
                          <a:ea typeface="ＭＳ ゴシック" panose="020B0609070205080204" pitchFamily="49" charset="-128"/>
                        </a:rPr>
                        <a:t>40</a:t>
                      </a:r>
                      <a:r>
                        <a:rPr kumimoji="1" lang="ja-JP" altLang="en-US" sz="1300" b="1" u="sng" dirty="0">
                          <a:latin typeface="ＭＳ ゴシック" panose="020B0609070205080204" pitchFamily="49" charset="-128"/>
                          <a:ea typeface="ＭＳ ゴシック" panose="020B0609070205080204" pitchFamily="49" charset="-128"/>
                        </a:rPr>
                        <a:t>以上のため、</a:t>
                      </a:r>
                      <a:r>
                        <a:rPr kumimoji="1" lang="ja-JP" altLang="en-US" sz="1100" dirty="0">
                          <a:latin typeface="ＭＳ ゴシック" panose="020B0609070205080204" pitchFamily="49" charset="-128"/>
                          <a:ea typeface="ＭＳ ゴシック" panose="020B0609070205080204" pitchFamily="49" charset="-128"/>
                        </a:rPr>
                        <a:t>基本報酬の減算単価を算定する必要があり、算定する数は、</a:t>
                      </a:r>
                      <a:endParaRPr kumimoji="1" lang="en-US" altLang="ja-JP" sz="1100" dirty="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100" dirty="0">
                          <a:latin typeface="ＭＳ ゴシック" panose="020B0609070205080204" pitchFamily="49" charset="-128"/>
                          <a:ea typeface="ＭＳ ゴシック" panose="020B0609070205080204" pitchFamily="49" charset="-128"/>
                        </a:rPr>
                        <a:t>　→（（Ｃ）</a:t>
                      </a:r>
                      <a:r>
                        <a:rPr kumimoji="1" lang="en-US" altLang="ja-JP" sz="1100" dirty="0">
                          <a:latin typeface="ＭＳ ゴシック" panose="020B0609070205080204" pitchFamily="49" charset="-128"/>
                          <a:ea typeface="ＭＳ ゴシック" panose="020B0609070205080204" pitchFamily="49" charset="-128"/>
                        </a:rPr>
                        <a:t>-39</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a:t>
                      </a:r>
                      <a:r>
                        <a:rPr kumimoji="1" lang="ja-JP" altLang="en-US" sz="1100" dirty="0">
                          <a:latin typeface="ＭＳ ゴシック" panose="020B0609070205080204" pitchFamily="49" charset="-128"/>
                          <a:ea typeface="ＭＳ ゴシック" panose="020B0609070205080204" pitchFamily="49" charset="-128"/>
                        </a:rPr>
                        <a:t>（Ｂ）＝</a:t>
                      </a:r>
                      <a:r>
                        <a:rPr kumimoji="1" lang="en-US" altLang="ja-JP" sz="1100" dirty="0">
                          <a:latin typeface="ＭＳ ゴシック" panose="020B0609070205080204" pitchFamily="49" charset="-128"/>
                          <a:ea typeface="ＭＳ ゴシック" panose="020B0609070205080204" pitchFamily="49" charset="-128"/>
                        </a:rPr>
                        <a:t>2</a:t>
                      </a:r>
                      <a:r>
                        <a:rPr kumimoji="1" lang="ja-JP" altLang="en-US" sz="1100" dirty="0">
                          <a:latin typeface="ＭＳ ゴシック" panose="020B0609070205080204" pitchFamily="49" charset="-128"/>
                          <a:ea typeface="ＭＳ ゴシック" panose="020B0609070205080204" pitchFamily="49" charset="-128"/>
                        </a:rPr>
                        <a:t>（小数点以下切り捨て）となる。</a:t>
                      </a:r>
                      <a:endParaRPr kumimoji="1" lang="en-US" altLang="ja-JP" sz="1100" dirty="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100" dirty="0">
                          <a:latin typeface="ＭＳ ゴシック" panose="020B0609070205080204" pitchFamily="49" charset="-128"/>
                          <a:ea typeface="ＭＳ ゴシック" panose="020B0609070205080204" pitchFamily="49" charset="-128"/>
                        </a:rPr>
                        <a:t>７月の請求件数の</a:t>
                      </a:r>
                      <a:r>
                        <a:rPr kumimoji="1" lang="en-US" altLang="ja-JP" sz="1100" dirty="0">
                          <a:latin typeface="ＭＳ ゴシック" panose="020B0609070205080204" pitchFamily="49" charset="-128"/>
                          <a:ea typeface="ＭＳ ゴシック" panose="020B0609070205080204" pitchFamily="49" charset="-128"/>
                        </a:rPr>
                        <a:t>60</a:t>
                      </a:r>
                      <a:r>
                        <a:rPr kumimoji="1" lang="ja-JP" altLang="en-US" sz="1100" dirty="0">
                          <a:latin typeface="ＭＳ ゴシック" panose="020B0609070205080204" pitchFamily="49" charset="-128"/>
                          <a:ea typeface="ＭＳ ゴシック" panose="020B0609070205080204" pitchFamily="49" charset="-128"/>
                        </a:rPr>
                        <a:t>件の内</a:t>
                      </a:r>
                      <a:r>
                        <a:rPr kumimoji="1" lang="en-US" altLang="ja-JP" sz="1300" b="1" u="sng" dirty="0">
                          <a:latin typeface="ＭＳ ゴシック" panose="020B0609070205080204" pitchFamily="49" charset="-128"/>
                          <a:ea typeface="ＭＳ ゴシック" panose="020B0609070205080204" pitchFamily="49" charset="-128"/>
                        </a:rPr>
                        <a:t>2</a:t>
                      </a:r>
                      <a:r>
                        <a:rPr kumimoji="1" lang="ja-JP" altLang="en-US" sz="1300" b="1" u="sng" dirty="0">
                          <a:latin typeface="ＭＳ ゴシック" panose="020B0609070205080204" pitchFamily="49" charset="-128"/>
                          <a:ea typeface="ＭＳ ゴシック" panose="020B0609070205080204" pitchFamily="49" charset="-128"/>
                        </a:rPr>
                        <a:t>件</a:t>
                      </a:r>
                      <a:r>
                        <a:rPr kumimoji="1" lang="ja-JP" altLang="en-US" sz="1100" dirty="0">
                          <a:latin typeface="ＭＳ ゴシック" panose="020B0609070205080204" pitchFamily="49" charset="-128"/>
                          <a:ea typeface="ＭＳ ゴシック" panose="020B0609070205080204" pitchFamily="49" charset="-128"/>
                        </a:rPr>
                        <a:t>を</a:t>
                      </a:r>
                      <a:r>
                        <a:rPr kumimoji="1" lang="ja-JP" altLang="en-US" sz="1300" b="1" u="sng" dirty="0">
                          <a:latin typeface="ＭＳ ゴシック" panose="020B0609070205080204" pitchFamily="49" charset="-128"/>
                          <a:ea typeface="ＭＳ ゴシック" panose="020B0609070205080204" pitchFamily="49" charset="-128"/>
                        </a:rPr>
                        <a:t>基本報酬（</a:t>
                      </a:r>
                      <a:r>
                        <a:rPr kumimoji="1" lang="en-US" altLang="ja-JP" sz="1300" b="1" u="sng" dirty="0">
                          <a:latin typeface="ＭＳ ゴシック" panose="020B0609070205080204" pitchFamily="49" charset="-128"/>
                          <a:ea typeface="ＭＳ ゴシック" panose="020B0609070205080204" pitchFamily="49" charset="-128"/>
                        </a:rPr>
                        <a:t>Ⅱ</a:t>
                      </a:r>
                      <a:r>
                        <a:rPr kumimoji="1" lang="ja-JP" altLang="en-US" sz="1300" b="1" u="sng" dirty="0">
                          <a:latin typeface="ＭＳ ゴシック" panose="020B0609070205080204" pitchFamily="49" charset="-128"/>
                          <a:ea typeface="ＭＳ ゴシック" panose="020B0609070205080204" pitchFamily="49" charset="-128"/>
                        </a:rPr>
                        <a:t>）</a:t>
                      </a:r>
                      <a:r>
                        <a:rPr kumimoji="1" lang="ja-JP" altLang="en-US" sz="1100" b="0" dirty="0">
                          <a:latin typeface="ＭＳ ゴシック" panose="020B0609070205080204" pitchFamily="49" charset="-128"/>
                          <a:ea typeface="ＭＳ ゴシック" panose="020B0609070205080204" pitchFamily="49" charset="-128"/>
                        </a:rPr>
                        <a:t>で算定</a:t>
                      </a:r>
                      <a:r>
                        <a:rPr kumimoji="1" lang="ja-JP" altLang="en-US" sz="1100" dirty="0">
                          <a:latin typeface="ＭＳ ゴシック" panose="020B0609070205080204" pitchFamily="49" charset="-128"/>
                          <a:ea typeface="ＭＳ ゴシック" panose="020B0609070205080204" pitchFamily="49" charset="-128"/>
                        </a:rPr>
                        <a:t>する。 </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lnR w="12700" cap="flat" cmpd="sng" algn="ctr">
                      <a:solidFill>
                        <a:schemeClr val="tx1"/>
                      </a:solidFill>
                      <a:prstDash val="sysDash"/>
                      <a:round/>
                      <a:headEnd type="none" w="med" len="med"/>
                      <a:tailEnd type="none" w="med" len="med"/>
                    </a:lnR>
                  </a:tcPr>
                </a:tc>
                <a:tc>
                  <a:txBody>
                    <a:bodyPr/>
                    <a:lstStyle/>
                    <a:p>
                      <a:pPr marL="171450" indent="-171450" algn="l">
                        <a:buFont typeface="Arial" panose="020B0604020202020204" pitchFamily="34" charset="0"/>
                        <a:buChar char="•"/>
                      </a:pPr>
                      <a:r>
                        <a:rPr kumimoji="1" lang="ja-JP" altLang="en-US" sz="1100" dirty="0">
                          <a:latin typeface="ＭＳ ゴシック" panose="020B0609070205080204" pitchFamily="49" charset="-128"/>
                          <a:ea typeface="ＭＳ ゴシック" panose="020B0609070205080204" pitchFamily="49" charset="-128"/>
                        </a:rPr>
                        <a:t>計画相談支援対象者等の数（２月から７月の平均値）</a:t>
                      </a:r>
                      <a:endParaRPr kumimoji="1" lang="en-US" altLang="ja-JP" sz="1100" dirty="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100" dirty="0">
                          <a:latin typeface="ＭＳ ゴシック" panose="020B0609070205080204" pitchFamily="49" charset="-128"/>
                          <a:ea typeface="ＭＳ ゴシック" panose="020B0609070205080204" pitchFamily="49" charset="-128"/>
                        </a:rPr>
                        <a:t>　→（</a:t>
                      </a:r>
                      <a:r>
                        <a:rPr kumimoji="1" lang="en-US" altLang="ja-JP" sz="1100" dirty="0">
                          <a:latin typeface="ＭＳ ゴシック" panose="020B0609070205080204" pitchFamily="49" charset="-128"/>
                          <a:ea typeface="ＭＳ ゴシック" panose="020B0609070205080204" pitchFamily="49" charset="-128"/>
                        </a:rPr>
                        <a:t>45</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60</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45</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45</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50</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60</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÷6</a:t>
                      </a:r>
                      <a:r>
                        <a:rPr kumimoji="1" lang="ja-JP" altLang="en-US" sz="1100" dirty="0">
                          <a:latin typeface="ＭＳ ゴシック" panose="020B0609070205080204" pitchFamily="49" charset="-128"/>
                          <a:ea typeface="ＭＳ ゴシック" panose="020B0609070205080204" pitchFamily="49" charset="-128"/>
                        </a:rPr>
                        <a:t>　＝</a:t>
                      </a:r>
                      <a:r>
                        <a:rPr kumimoji="1" lang="en-US" altLang="ja-JP" sz="1100" dirty="0">
                          <a:latin typeface="ＭＳ ゴシック" panose="020B0609070205080204" pitchFamily="49" charset="-128"/>
                          <a:ea typeface="ＭＳ ゴシック" panose="020B0609070205080204" pitchFamily="49" charset="-128"/>
                        </a:rPr>
                        <a:t>50.833</a:t>
                      </a:r>
                      <a:r>
                        <a:rPr kumimoji="1" lang="ja-JP" altLang="en-US" sz="1100" dirty="0">
                          <a:latin typeface="ＭＳ ゴシック" panose="020B0609070205080204" pitchFamily="49" charset="-128"/>
                          <a:ea typeface="ＭＳ ゴシック" panose="020B0609070205080204" pitchFamily="49" charset="-128"/>
                        </a:rPr>
                        <a:t>･･･　　　（Ａ）</a:t>
                      </a:r>
                      <a:endParaRPr kumimoji="1" lang="en-US" altLang="ja-JP" sz="1100" dirty="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100" dirty="0">
                          <a:latin typeface="ＭＳ ゴシック" panose="020B0609070205080204" pitchFamily="49" charset="-128"/>
                          <a:ea typeface="ＭＳ ゴシック" panose="020B0609070205080204" pitchFamily="49" charset="-128"/>
                        </a:rPr>
                        <a:t>相談支援専門員の員数（２月から７月の平均値）</a:t>
                      </a:r>
                      <a:endParaRPr kumimoji="1" lang="en-US" altLang="ja-JP" sz="1100" dirty="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100" dirty="0">
                          <a:latin typeface="ＭＳ ゴシック" panose="020B0609070205080204" pitchFamily="49" charset="-128"/>
                          <a:ea typeface="ＭＳ ゴシック" panose="020B0609070205080204" pitchFamily="49" charset="-128"/>
                        </a:rPr>
                        <a:t>　→（</a:t>
                      </a:r>
                      <a:r>
                        <a:rPr kumimoji="1" lang="en-US" altLang="ja-JP" sz="1100" dirty="0">
                          <a:latin typeface="ＭＳ ゴシック" panose="020B0609070205080204" pitchFamily="49" charset="-128"/>
                          <a:ea typeface="ＭＳ ゴシック" panose="020B0609070205080204" pitchFamily="49" charset="-128"/>
                        </a:rPr>
                        <a:t>1</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1</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1</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1</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2</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2</a:t>
                      </a: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÷6</a:t>
                      </a:r>
                      <a:r>
                        <a:rPr kumimoji="1" lang="ja-JP" altLang="en-US" sz="1100" dirty="0">
                          <a:latin typeface="ＭＳ ゴシック" panose="020B0609070205080204" pitchFamily="49" charset="-128"/>
                          <a:ea typeface="ＭＳ ゴシック" panose="020B0609070205080204" pitchFamily="49" charset="-128"/>
                        </a:rPr>
                        <a:t>　　　　＝</a:t>
                      </a:r>
                      <a:r>
                        <a:rPr kumimoji="1" lang="en-US" altLang="ja-JP" sz="1100" dirty="0">
                          <a:latin typeface="ＭＳ ゴシック" panose="020B0609070205080204" pitchFamily="49" charset="-128"/>
                          <a:ea typeface="ＭＳ ゴシック" panose="020B0609070205080204" pitchFamily="49" charset="-128"/>
                        </a:rPr>
                        <a:t>1.333</a:t>
                      </a:r>
                      <a:r>
                        <a:rPr kumimoji="1" lang="ja-JP" altLang="en-US" sz="1100" dirty="0">
                          <a:latin typeface="ＭＳ ゴシック" panose="020B0609070205080204" pitchFamily="49" charset="-128"/>
                          <a:ea typeface="ＭＳ ゴシック" panose="020B0609070205080204" pitchFamily="49" charset="-128"/>
                        </a:rPr>
                        <a:t>･･･　　　</a:t>
                      </a:r>
                      <a:r>
                        <a:rPr kumimoji="1" lang="ja-JP" altLang="en-US" sz="1100" baseline="0" dirty="0">
                          <a:latin typeface="ＭＳ ゴシック" panose="020B0609070205080204" pitchFamily="49" charset="-128"/>
                          <a:ea typeface="ＭＳ ゴシック" panose="020B0609070205080204" pitchFamily="49" charset="-128"/>
                        </a:rPr>
                        <a:t> </a:t>
                      </a:r>
                      <a:r>
                        <a:rPr kumimoji="1" lang="ja-JP" altLang="en-US" sz="1100" dirty="0">
                          <a:latin typeface="ＭＳ ゴシック" panose="020B0609070205080204" pitchFamily="49" charset="-128"/>
                          <a:ea typeface="ＭＳ ゴシック" panose="020B0609070205080204" pitchFamily="49" charset="-128"/>
                        </a:rPr>
                        <a:t>（Ｂ）</a:t>
                      </a:r>
                      <a:endParaRPr kumimoji="1" lang="en-US" altLang="ja-JP" sz="1100" dirty="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100" dirty="0">
                          <a:latin typeface="ＭＳ ゴシック" panose="020B0609070205080204" pitchFamily="49" charset="-128"/>
                          <a:ea typeface="ＭＳ ゴシック" panose="020B0609070205080204" pitchFamily="49" charset="-128"/>
                        </a:rPr>
                        <a:t>取扱件数　→　（Ａ）</a:t>
                      </a:r>
                      <a:r>
                        <a:rPr kumimoji="1" lang="en-US" altLang="ja-JP" sz="1100" dirty="0">
                          <a:latin typeface="ＭＳ ゴシック" panose="020B0609070205080204" pitchFamily="49" charset="-128"/>
                          <a:ea typeface="ＭＳ ゴシック" panose="020B0609070205080204" pitchFamily="49" charset="-128"/>
                        </a:rPr>
                        <a:t>÷</a:t>
                      </a:r>
                      <a:r>
                        <a:rPr kumimoji="1" lang="ja-JP" altLang="en-US" sz="1100" dirty="0">
                          <a:latin typeface="ＭＳ ゴシック" panose="020B0609070205080204" pitchFamily="49" charset="-128"/>
                          <a:ea typeface="ＭＳ ゴシック" panose="020B0609070205080204" pitchFamily="49" charset="-128"/>
                        </a:rPr>
                        <a:t>（Ｂ）　　 ＝</a:t>
                      </a:r>
                      <a:r>
                        <a:rPr kumimoji="1" lang="en-US" altLang="ja-JP" sz="1100" dirty="0">
                          <a:latin typeface="ＭＳ ゴシック" panose="020B0609070205080204" pitchFamily="49" charset="-128"/>
                          <a:ea typeface="ＭＳ ゴシック" panose="020B0609070205080204" pitchFamily="49" charset="-128"/>
                        </a:rPr>
                        <a:t>38.125         </a:t>
                      </a:r>
                      <a:r>
                        <a:rPr kumimoji="1" lang="ja-JP" altLang="en-US" sz="1100" dirty="0">
                          <a:latin typeface="ＭＳ ゴシック" panose="020B0609070205080204" pitchFamily="49" charset="-128"/>
                          <a:ea typeface="ＭＳ ゴシック" panose="020B0609070205080204" pitchFamily="49" charset="-128"/>
                        </a:rPr>
                        <a:t>（Ｃ）</a:t>
                      </a:r>
                      <a:endParaRPr kumimoji="1" lang="en-US" altLang="ja-JP" sz="1100" dirty="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300" b="1" u="sng" dirty="0">
                          <a:latin typeface="ＭＳ ゴシック" panose="020B0609070205080204" pitchFamily="49" charset="-128"/>
                          <a:ea typeface="ＭＳ ゴシック" panose="020B0609070205080204" pitchFamily="49" charset="-128"/>
                        </a:rPr>
                        <a:t>（Ｃ）が</a:t>
                      </a:r>
                      <a:r>
                        <a:rPr kumimoji="1" lang="en-US" altLang="ja-JP" sz="1300" b="1" u="sng" dirty="0">
                          <a:latin typeface="ＭＳ ゴシック" panose="020B0609070205080204" pitchFamily="49" charset="-128"/>
                          <a:ea typeface="ＭＳ ゴシック" panose="020B0609070205080204" pitchFamily="49" charset="-128"/>
                        </a:rPr>
                        <a:t>40</a:t>
                      </a:r>
                      <a:r>
                        <a:rPr kumimoji="1" lang="ja-JP" altLang="en-US" sz="1300" b="1" u="sng" dirty="0">
                          <a:latin typeface="ＭＳ ゴシック" panose="020B0609070205080204" pitchFamily="49" charset="-128"/>
                          <a:ea typeface="ＭＳ ゴシック" panose="020B0609070205080204" pitchFamily="49" charset="-128"/>
                        </a:rPr>
                        <a:t>未満のため、</a:t>
                      </a:r>
                      <a:r>
                        <a:rPr kumimoji="1" lang="ja-JP" altLang="en-US" sz="1100" dirty="0">
                          <a:latin typeface="ＭＳ ゴシック" panose="020B0609070205080204" pitchFamily="49" charset="-128"/>
                          <a:ea typeface="ＭＳ ゴシック" panose="020B0609070205080204" pitchFamily="49" charset="-128"/>
                        </a:rPr>
                        <a:t>８月の請求においては、</a:t>
                      </a:r>
                      <a:r>
                        <a:rPr kumimoji="1" lang="ja-JP" altLang="en-US" sz="1300" b="1" u="sng" dirty="0">
                          <a:latin typeface="ＭＳ ゴシック" panose="020B0609070205080204" pitchFamily="49" charset="-128"/>
                          <a:ea typeface="ＭＳ ゴシック" panose="020B0609070205080204" pitchFamily="49" charset="-128"/>
                        </a:rPr>
                        <a:t>基本報酬（</a:t>
                      </a:r>
                      <a:r>
                        <a:rPr kumimoji="1" lang="en-US" altLang="ja-JP" sz="1300" b="1" u="sng" dirty="0">
                          <a:latin typeface="ＭＳ ゴシック" panose="020B0609070205080204" pitchFamily="49" charset="-128"/>
                          <a:ea typeface="ＭＳ ゴシック" panose="020B0609070205080204" pitchFamily="49" charset="-128"/>
                        </a:rPr>
                        <a:t>Ⅱ</a:t>
                      </a:r>
                      <a:r>
                        <a:rPr kumimoji="1" lang="ja-JP" altLang="en-US" sz="1300" b="1" u="sng" dirty="0">
                          <a:latin typeface="ＭＳ ゴシック" panose="020B0609070205080204" pitchFamily="49" charset="-128"/>
                          <a:ea typeface="ＭＳ ゴシック" panose="020B0609070205080204" pitchFamily="49" charset="-128"/>
                        </a:rPr>
                        <a:t>）は算定せず</a:t>
                      </a:r>
                      <a:r>
                        <a:rPr kumimoji="1" lang="ja-JP" altLang="en-US" sz="1100" dirty="0">
                          <a:latin typeface="ＭＳ ゴシック" panose="020B0609070205080204" pitchFamily="49" charset="-128"/>
                          <a:ea typeface="ＭＳ ゴシック" panose="020B0609070205080204" pitchFamily="49" charset="-128"/>
                        </a:rPr>
                        <a:t>、全てサービス利用支援費（障害児支援利用援助費）（</a:t>
                      </a:r>
                      <a:r>
                        <a:rPr kumimoji="1" lang="en-US" altLang="ja-JP" sz="1100" dirty="0">
                          <a:latin typeface="ＭＳ ゴシック" panose="020B0609070205080204" pitchFamily="49" charset="-128"/>
                          <a:ea typeface="ＭＳ ゴシック" panose="020B0609070205080204" pitchFamily="49" charset="-128"/>
                        </a:rPr>
                        <a:t>Ⅰ</a:t>
                      </a:r>
                      <a:r>
                        <a:rPr kumimoji="1" lang="ja-JP" altLang="en-US" sz="1100" dirty="0">
                          <a:latin typeface="ＭＳ ゴシック" panose="020B0609070205080204" pitchFamily="49" charset="-128"/>
                          <a:ea typeface="ＭＳ ゴシック" panose="020B0609070205080204" pitchFamily="49" charset="-128"/>
                        </a:rPr>
                        <a:t>）又は継続サービス利用支援費（障害児支援利用援助費）（</a:t>
                      </a:r>
                      <a:r>
                        <a:rPr kumimoji="1" lang="en-US" altLang="ja-JP" sz="1100" dirty="0">
                          <a:latin typeface="ＭＳ ゴシック" panose="020B0609070205080204" pitchFamily="49" charset="-128"/>
                          <a:ea typeface="ＭＳ ゴシック" panose="020B0609070205080204" pitchFamily="49" charset="-128"/>
                        </a:rPr>
                        <a:t>Ⅰ</a:t>
                      </a:r>
                      <a:r>
                        <a:rPr kumimoji="1" lang="ja-JP" altLang="en-US" sz="1100" dirty="0">
                          <a:latin typeface="ＭＳ ゴシック" panose="020B0609070205080204" pitchFamily="49" charset="-128"/>
                          <a:ea typeface="ＭＳ ゴシック" panose="020B0609070205080204" pitchFamily="49" charset="-128"/>
                        </a:rPr>
                        <a:t>）を算定する。</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17" name="正方形/長方形 16"/>
          <p:cNvSpPr/>
          <p:nvPr/>
        </p:nvSpPr>
        <p:spPr>
          <a:xfrm>
            <a:off x="185051" y="2830780"/>
            <a:ext cx="2791695" cy="2658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92" dirty="0"/>
              <a:t>考え方と具体的な算出方法</a:t>
            </a:r>
          </a:p>
        </p:txBody>
      </p:sp>
      <p:sp>
        <p:nvSpPr>
          <p:cNvPr id="12"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72244" y="6512976"/>
            <a:ext cx="2057400" cy="365125"/>
          </a:xfrm>
        </p:spPr>
        <p:txBody>
          <a:bodyPr/>
          <a:lstStyle/>
          <a:p>
            <a:pPr>
              <a:defRPr/>
            </a:pPr>
            <a:fld id="{804D6B79-3AEB-42FE-A736-A41F7AEA0445}" type="slidenum">
              <a:rPr lang="en-US" altLang="ja-JP" smtClean="0"/>
              <a:pPr>
                <a:defRPr/>
              </a:pPr>
              <a:t>82</a:t>
            </a:fld>
            <a:endParaRPr lang="en-US" altLang="ja-JP"/>
          </a:p>
        </p:txBody>
      </p:sp>
    </p:spTree>
    <p:extLst>
      <p:ext uri="{BB962C8B-B14F-4D97-AF65-F5344CB8AC3E}">
        <p14:creationId xmlns:p14="http://schemas.microsoft.com/office/powerpoint/2010/main" val="8049301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18582" y="437899"/>
            <a:ext cx="8906836" cy="5982203"/>
          </a:xfrm>
          <a:prstGeom prst="rect">
            <a:avLst/>
          </a:prstGeom>
          <a:solidFill>
            <a:schemeClr val="bg1"/>
          </a:solidFill>
          <a:ln w="12700">
            <a:solidFill>
              <a:schemeClr val="tx1"/>
            </a:solidFill>
            <a:miter lim="800000"/>
            <a:headEnd/>
            <a:tailEnd/>
          </a:ln>
          <a:effectLst/>
        </p:spPr>
        <p:txBody>
          <a:bodyPr/>
          <a:lstStyle/>
          <a:p>
            <a:pPr>
              <a:defRPr/>
            </a:pPr>
            <a:r>
              <a:rPr lang="ja-JP" altLang="en-US" sz="1292" u="sng" dirty="0">
                <a:solidFill>
                  <a:prstClr val="black"/>
                </a:solidFill>
                <a:latin typeface="ＭＳ ゴシック" panose="020B0609070205080204" pitchFamily="49" charset="-128"/>
                <a:ea typeface="ＭＳ ゴシック" panose="020B0609070205080204" pitchFamily="49" charset="-128"/>
              </a:rPr>
              <a:t>（加算）</a:t>
            </a:r>
            <a:endParaRPr lang="en-US" altLang="ja-JP" sz="1292" u="sng" dirty="0">
              <a:solidFill>
                <a:prstClr val="black"/>
              </a:solidFill>
              <a:latin typeface="ＭＳ ゴシック" panose="020B0609070205080204" pitchFamily="49" charset="-128"/>
              <a:ea typeface="ＭＳ ゴシック" panose="020B0609070205080204" pitchFamily="49" charset="-128"/>
            </a:endParaRPr>
          </a:p>
          <a:p>
            <a:pPr marL="252052" indent="-252052">
              <a:lnSpc>
                <a:spcPts val="1569"/>
              </a:lnSpc>
            </a:pPr>
            <a:r>
              <a:rPr lang="ja-JP" altLang="en-US" sz="1108" dirty="0">
                <a:latin typeface="ＭＳ ゴシック" panose="020B0609070205080204" pitchFamily="49" charset="-128"/>
                <a:ea typeface="ＭＳ ゴシック" panose="020B0609070205080204" pitchFamily="49" charset="-128"/>
                <a:cs typeface="メイリオ" panose="020B0604030504040204" pitchFamily="50" charset="-128"/>
              </a:rPr>
              <a:t>○　平成</a:t>
            </a:r>
            <a:r>
              <a:rPr lang="en-US" altLang="ja-JP" sz="1108" dirty="0">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108" dirty="0">
                <a:latin typeface="ＭＳ ゴシック" panose="020B0609070205080204" pitchFamily="49" charset="-128"/>
                <a:ea typeface="ＭＳ ゴシック" panose="020B0609070205080204" pitchFamily="49" charset="-128"/>
                <a:cs typeface="メイリオ" panose="020B0604030504040204" pitchFamily="50" charset="-128"/>
              </a:rPr>
              <a:t>年度報酬改定により、必要に応じた質の高い支援を実施した場合に、実施した支援の専門性と業務負担を適切に評価するとともに、専門性の高い支援を実施できる体制を整えている場合に、その体制整備を適切に評価するための加算を創設。</a:t>
            </a:r>
            <a:endParaRPr lang="en-US" altLang="ja-JP" sz="1108" dirty="0">
              <a:latin typeface="ＭＳ ゴシック" panose="020B0609070205080204" pitchFamily="49" charset="-128"/>
              <a:ea typeface="ＭＳ ゴシック" panose="020B0609070205080204" pitchFamily="49" charset="-128"/>
              <a:cs typeface="メイリオ" panose="020B0604030504040204" pitchFamily="50" charset="-128"/>
            </a:endParaRPr>
          </a:p>
          <a:p>
            <a:pPr marL="252052" indent="-252052">
              <a:lnSpc>
                <a:spcPts val="1569"/>
              </a:lnSpc>
            </a:pPr>
            <a:r>
              <a:rPr lang="ja-JP" altLang="en-US" sz="1015"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015"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015" dirty="0">
                <a:latin typeface="ＭＳ ゴシック" panose="020B0609070205080204" pitchFamily="49" charset="-128"/>
                <a:ea typeface="ＭＳ ゴシック" panose="020B0609070205080204" pitchFamily="49" charset="-128"/>
                <a:cs typeface="メイリオ" panose="020B0604030504040204" pitchFamily="50" charset="-128"/>
              </a:rPr>
              <a:t>以下の加算の内（☆）の加算は基本報酬を算定しない月においても単独での算定可</a:t>
            </a:r>
            <a:endParaRPr lang="en-US" altLang="ja-JP" sz="1015" dirty="0">
              <a:latin typeface="ＭＳ ゴシック" panose="020B0609070205080204" pitchFamily="49" charset="-128"/>
              <a:ea typeface="ＭＳ ゴシック" panose="020B0609070205080204" pitchFamily="49" charset="-128"/>
              <a:cs typeface="メイリオ" panose="020B0604030504040204" pitchFamily="50" charset="-128"/>
            </a:endParaRPr>
          </a:p>
          <a:p>
            <a:pPr fontAlgn="base">
              <a:spcAft>
                <a:spcPct val="0"/>
              </a:spcAft>
              <a:defRPr/>
            </a:pPr>
            <a:endParaRPr lang="en-US" altLang="ja-JP" sz="1015" dirty="0">
              <a:solidFill>
                <a:prstClr val="black"/>
              </a:solidFill>
              <a:latin typeface="ＭＳ ゴシック" panose="020B0609070205080204" pitchFamily="49" charset="-128"/>
              <a:ea typeface="ＭＳ ゴシック" panose="020B0609070205080204" pitchFamily="49" charset="-128"/>
            </a:endParaRPr>
          </a:p>
        </p:txBody>
      </p:sp>
      <p:graphicFrame>
        <p:nvGraphicFramePr>
          <p:cNvPr id="13" name="表 12"/>
          <p:cNvGraphicFramePr>
            <a:graphicFrameLocks noGrp="1"/>
          </p:cNvGraphicFramePr>
          <p:nvPr>
            <p:extLst/>
          </p:nvPr>
        </p:nvGraphicFramePr>
        <p:xfrm>
          <a:off x="185051" y="1417301"/>
          <a:ext cx="8773898" cy="4936331"/>
        </p:xfrm>
        <a:graphic>
          <a:graphicData uri="http://schemas.openxmlformats.org/drawingml/2006/table">
            <a:tbl>
              <a:tblPr firstRow="1" bandRow="1">
                <a:tableStyleId>{5940675A-B579-460E-94D1-54222C63F5DA}</a:tableStyleId>
              </a:tblPr>
              <a:tblGrid>
                <a:gridCol w="2525819">
                  <a:extLst>
                    <a:ext uri="{9D8B030D-6E8A-4147-A177-3AD203B41FA5}">
                      <a16:colId xmlns:a16="http://schemas.microsoft.com/office/drawing/2014/main" val="20000"/>
                    </a:ext>
                  </a:extLst>
                </a:gridCol>
                <a:gridCol w="4453418">
                  <a:extLst>
                    <a:ext uri="{9D8B030D-6E8A-4147-A177-3AD203B41FA5}">
                      <a16:colId xmlns:a16="http://schemas.microsoft.com/office/drawing/2014/main" val="20001"/>
                    </a:ext>
                  </a:extLst>
                </a:gridCol>
                <a:gridCol w="1794661">
                  <a:extLst>
                    <a:ext uri="{9D8B030D-6E8A-4147-A177-3AD203B41FA5}">
                      <a16:colId xmlns:a16="http://schemas.microsoft.com/office/drawing/2014/main" val="20002"/>
                    </a:ext>
                  </a:extLst>
                </a:gridCol>
              </a:tblGrid>
              <a:tr h="244709">
                <a:tc>
                  <a:txBody>
                    <a:bodyPr/>
                    <a:lstStyle/>
                    <a:p>
                      <a:pPr algn="ctr">
                        <a:lnSpc>
                          <a:spcPct val="1000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加算名</a:t>
                      </a:r>
                    </a:p>
                  </a:txBody>
                  <a:tcPr marT="42203" marB="42203">
                    <a:solidFill>
                      <a:schemeClr val="tx2">
                        <a:lumMod val="40000"/>
                        <a:lumOff val="60000"/>
                      </a:schemeClr>
                    </a:solidFill>
                  </a:tcPr>
                </a:tc>
                <a:tc>
                  <a:txBody>
                    <a:bodyPr/>
                    <a:lstStyle/>
                    <a:p>
                      <a:pPr algn="ctr">
                        <a:lnSpc>
                          <a:spcPct val="1000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内　　容</a:t>
                      </a:r>
                    </a:p>
                  </a:txBody>
                  <a:tcPr marT="42203" marB="42203">
                    <a:solidFill>
                      <a:schemeClr val="tx2">
                        <a:lumMod val="40000"/>
                        <a:lumOff val="60000"/>
                      </a:schemeClr>
                    </a:solidFill>
                  </a:tcPr>
                </a:tc>
                <a:tc>
                  <a:txBody>
                    <a:bodyPr/>
                    <a:lstStyle/>
                    <a:p>
                      <a:pPr algn="ctr">
                        <a:lnSpc>
                          <a:spcPct val="1000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単位数</a:t>
                      </a:r>
                    </a:p>
                  </a:txBody>
                  <a:tcPr marT="42203" marB="42203">
                    <a:solidFill>
                      <a:schemeClr val="tx2">
                        <a:lumMod val="40000"/>
                        <a:lumOff val="60000"/>
                      </a:schemeClr>
                    </a:solidFill>
                  </a:tcPr>
                </a:tc>
                <a:extLst>
                  <a:ext uri="{0D108BD9-81ED-4DB2-BD59-A6C34878D82A}">
                    <a16:rowId xmlns:a16="http://schemas.microsoft.com/office/drawing/2014/main" val="10000"/>
                  </a:ext>
                </a:extLst>
              </a:tr>
              <a:tr h="355076">
                <a:tc>
                  <a:txBody>
                    <a:bodyPr/>
                    <a:lstStyle/>
                    <a:p>
                      <a:pPr algn="l">
                        <a:lnSpc>
                          <a:spcPct val="1000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特別地域加算</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450850" indent="-450850" algn="l">
                        <a:lnSpc>
                          <a:spcPct val="100000"/>
                        </a:lnSpc>
                      </a:pP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中山間地域等に居住している者に対してサービスの提供が行われた場合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450850" indent="-450850" algn="l">
                        <a:lnSpc>
                          <a:spcPct val="10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100</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01"/>
                  </a:ext>
                </a:extLst>
              </a:tr>
              <a:tr h="355076">
                <a:tc>
                  <a:txBody>
                    <a:bodyPr/>
                    <a:lstStyle/>
                    <a:p>
                      <a:pPr algn="l">
                        <a:lnSpc>
                          <a:spcPct val="1000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利用者負担上限額管理加算</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450850" indent="-450850" algn="l">
                        <a:lnSpc>
                          <a:spcPct val="100000"/>
                        </a:lnSpc>
                      </a:pP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事業者が利用者負担額合計額の管理を行った場合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450850" indent="-450850" algn="l">
                        <a:lnSpc>
                          <a:spcPct val="10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150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02"/>
                  </a:ext>
                </a:extLst>
              </a:tr>
              <a:tr h="393895">
                <a:tc>
                  <a:txBody>
                    <a:bodyPr/>
                    <a:lstStyle/>
                    <a:p>
                      <a:pPr algn="l">
                        <a:lnSpc>
                          <a:spcPct val="1000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初回加算</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新規に計画作成を行った場合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（者）</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（児）</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03"/>
                  </a:ext>
                </a:extLst>
              </a:tr>
              <a:tr h="393895">
                <a:tc>
                  <a:txBody>
                    <a:bodyPr/>
                    <a:lstStyle/>
                    <a:p>
                      <a:pPr algn="l">
                        <a:lnSpc>
                          <a:spcPct val="100000"/>
                        </a:lnSpc>
                      </a:pPr>
                      <a:r>
                        <a:rPr lang="zh-TW" altLang="en-US" sz="1000" dirty="0">
                          <a:latin typeface="メイリオ" panose="020B0604030504040204" pitchFamily="50" charset="-128"/>
                          <a:ea typeface="メイリオ" panose="020B0604030504040204" pitchFamily="50" charset="-128"/>
                          <a:cs typeface="メイリオ" panose="020B0604030504040204" pitchFamily="50" charset="-128"/>
                        </a:rPr>
                        <a:t>入院時情報連携加算</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450850" indent="-450850" algn="l">
                        <a:lnSpc>
                          <a:spcPct val="10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利用者の入院時に利用者情報を入院先の病院等に提供した場合</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273050" indent="-273050" algn="l">
                        <a:lnSpc>
                          <a:spcPct val="10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単位／月　　　　　　　　　　　　　　　　　　　　　　　</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algn="l">
                        <a:lnSpc>
                          <a:spcPct val="10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04"/>
                  </a:ext>
                </a:extLst>
              </a:tr>
              <a:tr h="343218">
                <a:tc>
                  <a:txBody>
                    <a:bodyPr/>
                    <a:lstStyle/>
                    <a:p>
                      <a:pPr algn="l">
                        <a:lnSpc>
                          <a:spcPct val="100000"/>
                        </a:lnSpc>
                      </a:pP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退院・退所加算</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利用者の退院・退所時に退所施設等から情報収集を行い計画作成した場合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単位／回</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05"/>
                  </a:ext>
                </a:extLst>
              </a:tr>
              <a:tr h="465282">
                <a:tc>
                  <a:txBody>
                    <a:bodyPr/>
                    <a:lstStyle/>
                    <a:p>
                      <a:pPr algn="l">
                        <a:lnSpc>
                          <a:spcPct val="100000"/>
                        </a:lnSpc>
                      </a:pP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居宅介護支援</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事業所等</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連携加算</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利用者の介護保険への移行時にケアマネ事業所のケアプラン作成に協力した場合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障害児相談支援は対象外</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06"/>
                  </a:ext>
                </a:extLst>
              </a:tr>
              <a:tr h="387797">
                <a:tc>
                  <a:txBody>
                    <a:bodyPr/>
                    <a:lstStyle/>
                    <a:p>
                      <a:pPr algn="l">
                        <a:lnSpc>
                          <a:spcPct val="1000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医療・保育・教育機関等連携加算</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障害サービス等以外の教育機関等から情報収集を行い計画作成した場合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07"/>
                  </a:ext>
                </a:extLst>
              </a:tr>
              <a:tr h="393895">
                <a:tc>
                  <a:txBody>
                    <a:bodyPr/>
                    <a:lstStyle/>
                    <a:p>
                      <a:pPr algn="l">
                        <a:lnSpc>
                          <a:spcPct val="10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サービス担当者会議実施加算</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indent="0" algn="l">
                        <a:lnSpc>
                          <a:spcPct val="10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モニタリング時にサービス担当者会議を開催し、計画変更等の検討をした場合</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273050" indent="-273050" algn="l">
                        <a:lnSpc>
                          <a:spcPct val="10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08"/>
                  </a:ext>
                </a:extLst>
              </a:tr>
              <a:tr h="407849">
                <a:tc>
                  <a:txBody>
                    <a:bodyPr/>
                    <a:lstStyle/>
                    <a:p>
                      <a:pPr algn="l">
                        <a:lnSpc>
                          <a:spcPct val="10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サービス提供時モニタリング加算（☆）</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利用者が利用するサービス事業所等を訪問し、サービス提供場面を確認し記録した場合</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09"/>
                  </a:ext>
                </a:extLst>
              </a:tr>
              <a:tr h="393895">
                <a:tc>
                  <a:txBody>
                    <a:bodyPr/>
                    <a:lstStyle/>
                    <a:p>
                      <a:pPr algn="l">
                        <a:lnSpc>
                          <a:spcPct val="100000"/>
                        </a:lnSpc>
                      </a:pPr>
                      <a:r>
                        <a:rPr kumimoji="1" lang="zh-TW" altLang="en-US" sz="1000" dirty="0">
                          <a:latin typeface="メイリオ" panose="020B0604030504040204" pitchFamily="50" charset="-128"/>
                          <a:ea typeface="メイリオ" panose="020B0604030504040204" pitchFamily="50" charset="-128"/>
                          <a:cs typeface="メイリオ" panose="020B0604030504040204" pitchFamily="50" charset="-128"/>
                        </a:rPr>
                        <a:t>行動障害支援体制加算</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indent="0" algn="l">
                        <a:lnSpc>
                          <a:spcPct val="100000"/>
                        </a:lnSpc>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強度行動障害支援養成研修（実践研修）等の修了した常勤の相談支援専門員を配置し、その旨公表する場合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450850" indent="-450850" algn="l">
                        <a:lnSpc>
                          <a:spcPct val="100000"/>
                        </a:lnSpc>
                        <a:tabLst>
                          <a:tab pos="450850" algn="l"/>
                        </a:tabLst>
                      </a:pPr>
                      <a:r>
                        <a:rPr lang="ja-JP" altLang="en-US" sz="1000" baseline="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10"/>
                  </a:ext>
                </a:extLst>
              </a:tr>
              <a:tr h="393895">
                <a:tc>
                  <a:txBody>
                    <a:bodyPr/>
                    <a:lstStyle/>
                    <a:p>
                      <a:pPr algn="l">
                        <a:lnSpc>
                          <a:spcPct val="10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要医療児者支援体制加算</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医療的ケア児等コーディネーター養成研修等の修了した常勤の相談支援専門員を配置し、その旨公表する場合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273050" indent="-273050" algn="l">
                        <a:lnSpc>
                          <a:spcPct val="10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35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11"/>
                  </a:ext>
                </a:extLst>
              </a:tr>
              <a:tr h="407849">
                <a:tc>
                  <a:txBody>
                    <a:bodyPr/>
                    <a:lstStyle/>
                    <a:p>
                      <a:pPr algn="l">
                        <a:lnSpc>
                          <a:spcPct val="10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精神障害者支援体制加算</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精神障害者支援の障害特性と支援技法を学ぶ研修等の修了した常勤の相談支援専門員を配置し、その旨公表する場合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35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12"/>
                  </a:ext>
                </a:extLst>
              </a:tr>
            </a:tbl>
          </a:graphicData>
        </a:graphic>
      </p:graphicFrame>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80162" y="6481281"/>
            <a:ext cx="2057400" cy="365125"/>
          </a:xfrm>
        </p:spPr>
        <p:txBody>
          <a:bodyPr/>
          <a:lstStyle/>
          <a:p>
            <a:pPr>
              <a:defRPr/>
            </a:pPr>
            <a:fld id="{71981C63-A0E2-43AD-9010-E10DD17E3286}" type="slidenum">
              <a:rPr lang="en-US" altLang="ja-JP" smtClean="0">
                <a:solidFill>
                  <a:prstClr val="black"/>
                </a:solidFill>
              </a:rPr>
              <a:pPr>
                <a:defRPr/>
              </a:pPr>
              <a:t>83</a:t>
            </a:fld>
            <a:endParaRPr lang="en-US" altLang="ja-JP" dirty="0">
              <a:solidFill>
                <a:prstClr val="black"/>
              </a:solidFill>
            </a:endParaRPr>
          </a:p>
        </p:txBody>
      </p:sp>
    </p:spTree>
    <p:extLst>
      <p:ext uri="{BB962C8B-B14F-4D97-AF65-F5344CB8AC3E}">
        <p14:creationId xmlns:p14="http://schemas.microsoft.com/office/powerpoint/2010/main" val="30802211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85052" y="304962"/>
            <a:ext cx="8773897" cy="1794660"/>
          </a:xfrm>
          <a:prstGeom prst="rect">
            <a:avLst/>
          </a:prstGeom>
          <a:ln w="6350"/>
        </p:spPr>
        <p:style>
          <a:lnRef idx="2">
            <a:schemeClr val="dk1"/>
          </a:lnRef>
          <a:fillRef idx="1">
            <a:schemeClr val="lt1"/>
          </a:fillRef>
          <a:effectRef idx="0">
            <a:schemeClr val="dk1"/>
          </a:effectRef>
          <a:fontRef idx="minor">
            <a:schemeClr val="dk1"/>
          </a:fontRef>
        </p:style>
        <p:txBody>
          <a:bodyPr tIns="132923" rtlCol="0" anchor="t" anchorCtr="0"/>
          <a:lstStyle/>
          <a:p>
            <a:pPr marL="334116" indent="-334116">
              <a:lnSpc>
                <a:spcPts val="1292"/>
              </a:lnSpc>
            </a:pPr>
            <a:r>
              <a:rPr lang="ja-JP" altLang="en-US" sz="1385" u="sng"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（特定事業所加算）</a:t>
            </a:r>
            <a:endParaRPr lang="en-US" altLang="ja-JP" sz="1385" u="sng"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28254" indent="-175851">
              <a:lnSpc>
                <a:spcPts val="1292"/>
              </a:lnSpc>
              <a:buFont typeface="ＭＳ ゴシック" panose="020B0609070205080204" pitchFamily="49" charset="-128"/>
              <a:buChar char="○"/>
            </a:pPr>
            <a:r>
              <a:rPr lang="ja-JP" altLang="en-US" sz="1108"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108"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108"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報酬改定により、特定事業所加算について、より充実した支援体制及び主任相談支援専門員の配置を要件とした加算の類型を追加し、加算取得率が低調なことを踏まえ、事業者が段階的な体制整備を図れるよう、現行の要件を緩和した加算の類型を一定期間に限り設ける。</a:t>
            </a:r>
            <a:endParaRPr lang="en-US" altLang="ja-JP" sz="1108"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34116" indent="-334116">
              <a:lnSpc>
                <a:spcPts val="1477"/>
              </a:lnSpc>
            </a:pPr>
            <a:endParaRPr lang="en-US" altLang="ja-JP" sz="1385"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34116" indent="-334116">
              <a:lnSpc>
                <a:spcPts val="1477"/>
              </a:lnSpc>
            </a:pPr>
            <a:endParaRPr lang="en-US" altLang="ja-JP" sz="1385"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34116" indent="-334116">
              <a:lnSpc>
                <a:spcPts val="1477"/>
              </a:lnSpc>
            </a:pPr>
            <a:endParaRPr lang="en-US" altLang="ja-JP" sz="1385"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34116" indent="-334116">
              <a:lnSpc>
                <a:spcPts val="1477"/>
              </a:lnSpc>
            </a:pPr>
            <a:endParaRPr lang="en-US" altLang="ja-JP" sz="1015"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34116" indent="-334116">
              <a:lnSpc>
                <a:spcPts val="1015"/>
              </a:lnSpc>
            </a:pPr>
            <a:endParaRPr lang="zh-TW" altLang="en-US" sz="83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34116" indent="-334116">
              <a:lnSpc>
                <a:spcPts val="1015"/>
              </a:lnSpc>
            </a:pPr>
            <a:r>
              <a:rPr lang="ja-JP" altLang="en-US" sz="83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108"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8"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特定事業所加算（</a:t>
            </a:r>
            <a:r>
              <a:rPr lang="en-US" altLang="ja-JP" sz="1108"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Ⅱ</a:t>
            </a:r>
            <a:r>
              <a:rPr lang="ja-JP" altLang="en-US" sz="1108"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）及び（</a:t>
            </a:r>
            <a:r>
              <a:rPr lang="en-US" altLang="ja-JP" sz="1108"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Ⅳ</a:t>
            </a:r>
            <a:r>
              <a:rPr lang="ja-JP" altLang="en-US" sz="1108"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）については平成</a:t>
            </a:r>
            <a:r>
              <a:rPr lang="en-US" altLang="ja-JP" sz="1108"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33</a:t>
            </a:r>
            <a:r>
              <a:rPr lang="ja-JP" altLang="en-US" sz="1108"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年度までの経過的措置</a:t>
            </a:r>
            <a:endParaRPr lang="ja-JP" altLang="en-US" sz="2215"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aphicFrame>
        <p:nvGraphicFramePr>
          <p:cNvPr id="16" name="表 15"/>
          <p:cNvGraphicFramePr>
            <a:graphicFrameLocks noGrp="1"/>
          </p:cNvGraphicFramePr>
          <p:nvPr>
            <p:extLst/>
          </p:nvPr>
        </p:nvGraphicFramePr>
        <p:xfrm>
          <a:off x="384459" y="1169057"/>
          <a:ext cx="3210602" cy="498605"/>
        </p:xfrm>
        <a:graphic>
          <a:graphicData uri="http://schemas.openxmlformats.org/drawingml/2006/table">
            <a:tbl>
              <a:tblPr>
                <a:tableStyleId>{5C22544A-7EE6-4342-B048-85BDC9FD1C3A}</a:tableStyleId>
              </a:tblPr>
              <a:tblGrid>
                <a:gridCol w="3210602">
                  <a:extLst>
                    <a:ext uri="{9D8B030D-6E8A-4147-A177-3AD203B41FA5}">
                      <a16:colId xmlns:a16="http://schemas.microsoft.com/office/drawing/2014/main" val="20000"/>
                    </a:ext>
                  </a:extLst>
                </a:gridCol>
              </a:tblGrid>
              <a:tr h="498605">
                <a:tc>
                  <a:txBody>
                    <a:bodyPr/>
                    <a:lstStyle/>
                    <a:p>
                      <a:pPr indent="88900" algn="just">
                        <a:lnSpc>
                          <a:spcPts val="1500"/>
                        </a:lnSpc>
                        <a:spcAft>
                          <a:spcPts val="0"/>
                        </a:spcAft>
                      </a:pP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～平成２９年度</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a:t>
                      </a:r>
                    </a:p>
                    <a:p>
                      <a:pPr indent="88900" algn="just">
                        <a:lnSpc>
                          <a:spcPts val="1500"/>
                        </a:lnSpc>
                        <a:spcAft>
                          <a:spcPts val="0"/>
                        </a:spcAft>
                      </a:pP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特定事業所加算　　　</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000" b="0" kern="100" dirty="0">
                          <a:effectLst/>
                          <a:latin typeface="メイリオ" panose="020B0604030504040204" pitchFamily="50" charset="-128"/>
                          <a:ea typeface="メイリオ" panose="020B0604030504040204" pitchFamily="50" charset="-128"/>
                          <a:cs typeface="メイリオ" panose="020B0604030504040204" pitchFamily="50" charset="-128"/>
                        </a:rPr>
                        <a:t>300</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単位／月</a:t>
                      </a:r>
                    </a:p>
                  </a:txBody>
                  <a:tcPr marL="36000" marR="62865" marT="66462"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nvPr>
        </p:nvGraphicFramePr>
        <p:xfrm>
          <a:off x="4579287" y="1060030"/>
          <a:ext cx="4102532" cy="840185"/>
        </p:xfrm>
        <a:graphic>
          <a:graphicData uri="http://schemas.openxmlformats.org/drawingml/2006/table">
            <a:tbl>
              <a:tblPr>
                <a:tableStyleId>{5C22544A-7EE6-4342-B048-85BDC9FD1C3A}</a:tableStyleId>
              </a:tblPr>
              <a:tblGrid>
                <a:gridCol w="4102532">
                  <a:extLst>
                    <a:ext uri="{9D8B030D-6E8A-4147-A177-3AD203B41FA5}">
                      <a16:colId xmlns:a16="http://schemas.microsoft.com/office/drawing/2014/main" val="20000"/>
                    </a:ext>
                  </a:extLst>
                </a:gridCol>
              </a:tblGrid>
              <a:tr h="840185">
                <a:tc>
                  <a:txBody>
                    <a:bodyPr/>
                    <a:lstStyle/>
                    <a:p>
                      <a:pPr indent="88900" algn="just">
                        <a:lnSpc>
                          <a:spcPct val="100000"/>
                        </a:lnSpc>
                        <a:spcAft>
                          <a:spcPts val="0"/>
                        </a:spcAft>
                      </a:pP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平成３０年度～</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a:t>
                      </a:r>
                    </a:p>
                    <a:p>
                      <a:pPr indent="88900" algn="just">
                        <a:lnSpc>
                          <a:spcPct val="100000"/>
                        </a:lnSpc>
                        <a:spcAft>
                          <a:spcPts val="0"/>
                        </a:spcAft>
                      </a:pP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（１）特定事業所加算（</a:t>
                      </a:r>
                      <a:r>
                        <a:rPr lang="en-US" altLang="zh-TW" sz="1000" b="0" kern="100" dirty="0">
                          <a:effectLst/>
                          <a:latin typeface="メイリオ" panose="020B0604030504040204" pitchFamily="50" charset="-128"/>
                          <a:ea typeface="メイリオ" panose="020B0604030504040204" pitchFamily="50" charset="-128"/>
                          <a:cs typeface="メイリオ" panose="020B0604030504040204" pitchFamily="50" charset="-128"/>
                        </a:rPr>
                        <a:t>Ⅰ</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000" b="0" kern="100" dirty="0">
                          <a:effectLst/>
                          <a:latin typeface="メイリオ" panose="020B0604030504040204" pitchFamily="50" charset="-128"/>
                          <a:ea typeface="メイリオ" panose="020B0604030504040204" pitchFamily="50" charset="-128"/>
                          <a:cs typeface="メイリオ" panose="020B0604030504040204" pitchFamily="50" charset="-128"/>
                        </a:rPr>
                        <a:t>500</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zh-TW" sz="10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（２）特定事業所加算（</a:t>
                      </a:r>
                      <a:r>
                        <a:rPr lang="en-US" altLang="zh-TW" sz="1000" b="0" kern="100" dirty="0">
                          <a:effectLst/>
                          <a:latin typeface="メイリオ" panose="020B0604030504040204" pitchFamily="50" charset="-128"/>
                          <a:ea typeface="メイリオ" panose="020B0604030504040204" pitchFamily="50" charset="-128"/>
                          <a:cs typeface="メイリオ" panose="020B0604030504040204" pitchFamily="50" charset="-128"/>
                        </a:rPr>
                        <a:t>Ⅱ</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000" b="0" kern="100" dirty="0">
                          <a:effectLst/>
                          <a:latin typeface="メイリオ" panose="020B0604030504040204" pitchFamily="50" charset="-128"/>
                          <a:ea typeface="メイリオ" panose="020B0604030504040204" pitchFamily="50" charset="-128"/>
                          <a:cs typeface="メイリオ" panose="020B0604030504040204" pitchFamily="50" charset="-128"/>
                        </a:rPr>
                        <a:t>400</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zh-TW" sz="10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（３）特定事業所加算（</a:t>
                      </a:r>
                      <a:r>
                        <a:rPr lang="en-US" altLang="zh-TW" sz="1000" b="0" kern="100" dirty="0">
                          <a:effectLst/>
                          <a:latin typeface="メイリオ" panose="020B0604030504040204" pitchFamily="50" charset="-128"/>
                          <a:ea typeface="メイリオ" panose="020B0604030504040204" pitchFamily="50" charset="-128"/>
                          <a:cs typeface="メイリオ" panose="020B0604030504040204" pitchFamily="50" charset="-128"/>
                        </a:rPr>
                        <a:t>Ⅲ</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kern="100" baseline="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000" b="0" kern="100" dirty="0">
                          <a:effectLst/>
                          <a:latin typeface="メイリオ" panose="020B0604030504040204" pitchFamily="50" charset="-128"/>
                          <a:ea typeface="メイリオ" panose="020B0604030504040204" pitchFamily="50" charset="-128"/>
                          <a:cs typeface="メイリオ" panose="020B0604030504040204" pitchFamily="50" charset="-128"/>
                        </a:rPr>
                        <a:t>300</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単位／月</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（４）特定事業所加算（</a:t>
                      </a:r>
                      <a:r>
                        <a:rPr lang="en-US" altLang="zh-TW" sz="1000" b="0" kern="100" dirty="0">
                          <a:effectLst/>
                          <a:latin typeface="メイリオ" panose="020B0604030504040204" pitchFamily="50" charset="-128"/>
                          <a:ea typeface="メイリオ" panose="020B0604030504040204" pitchFamily="50" charset="-128"/>
                          <a:cs typeface="メイリオ" panose="020B0604030504040204" pitchFamily="50" charset="-128"/>
                        </a:rPr>
                        <a:t>Ⅳ</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kern="100" baseline="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000" b="0" kern="100" dirty="0">
                          <a:effectLst/>
                          <a:latin typeface="メイリオ" panose="020B0604030504040204" pitchFamily="50" charset="-128"/>
                          <a:ea typeface="メイリオ" panose="020B0604030504040204" pitchFamily="50" charset="-128"/>
                          <a:cs typeface="メイリオ" panose="020B0604030504040204" pitchFamily="50" charset="-128"/>
                        </a:rPr>
                        <a:t>150</a:t>
                      </a:r>
                      <a:r>
                        <a:rPr lang="zh-TW" altLang="en-US" sz="1000" b="0" kern="100" dirty="0">
                          <a:effectLst/>
                          <a:latin typeface="メイリオ" panose="020B0604030504040204" pitchFamily="50" charset="-128"/>
                          <a:ea typeface="メイリオ" panose="020B0604030504040204" pitchFamily="50" charset="-128"/>
                          <a:cs typeface="メイリオ" panose="020B0604030504040204" pitchFamily="50" charset="-128"/>
                        </a:rPr>
                        <a:t>単位／月</a:t>
                      </a:r>
                    </a:p>
                  </a:txBody>
                  <a:tcPr marL="36000" marR="62865" marT="66462"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右矢印 17"/>
          <p:cNvSpPr/>
          <p:nvPr/>
        </p:nvSpPr>
        <p:spPr>
          <a:xfrm>
            <a:off x="3907311" y="1169057"/>
            <a:ext cx="459680" cy="465282"/>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nvPr>
        </p:nvGraphicFramePr>
        <p:xfrm>
          <a:off x="185049" y="2166091"/>
          <a:ext cx="8773899" cy="3796539"/>
        </p:xfrm>
        <a:graphic>
          <a:graphicData uri="http://schemas.openxmlformats.org/drawingml/2006/table">
            <a:tbl>
              <a:tblPr firstRow="1" bandRow="1">
                <a:tableStyleId>{5940675A-B579-460E-94D1-54222C63F5DA}</a:tableStyleId>
              </a:tblPr>
              <a:tblGrid>
                <a:gridCol w="7461923">
                  <a:extLst>
                    <a:ext uri="{9D8B030D-6E8A-4147-A177-3AD203B41FA5}">
                      <a16:colId xmlns:a16="http://schemas.microsoft.com/office/drawing/2014/main" val="20000"/>
                    </a:ext>
                  </a:extLst>
                </a:gridCol>
                <a:gridCol w="327994">
                  <a:extLst>
                    <a:ext uri="{9D8B030D-6E8A-4147-A177-3AD203B41FA5}">
                      <a16:colId xmlns:a16="http://schemas.microsoft.com/office/drawing/2014/main" val="20002"/>
                    </a:ext>
                  </a:extLst>
                </a:gridCol>
                <a:gridCol w="327994">
                  <a:extLst>
                    <a:ext uri="{9D8B030D-6E8A-4147-A177-3AD203B41FA5}">
                      <a16:colId xmlns:a16="http://schemas.microsoft.com/office/drawing/2014/main" val="20003"/>
                    </a:ext>
                  </a:extLst>
                </a:gridCol>
                <a:gridCol w="327997">
                  <a:extLst>
                    <a:ext uri="{9D8B030D-6E8A-4147-A177-3AD203B41FA5}">
                      <a16:colId xmlns:a16="http://schemas.microsoft.com/office/drawing/2014/main" val="20004"/>
                    </a:ext>
                  </a:extLst>
                </a:gridCol>
                <a:gridCol w="327991">
                  <a:extLst>
                    <a:ext uri="{9D8B030D-6E8A-4147-A177-3AD203B41FA5}">
                      <a16:colId xmlns:a16="http://schemas.microsoft.com/office/drawing/2014/main" val="20005"/>
                    </a:ext>
                  </a:extLst>
                </a:gridCol>
              </a:tblGrid>
              <a:tr h="321263">
                <a:tc>
                  <a:txBody>
                    <a:bodyPr/>
                    <a:lstStyle/>
                    <a:p>
                      <a:pPr algn="ctr"/>
                      <a:r>
                        <a:rPr kumimoji="1" lang="ja-JP" altLang="en-US" sz="1100" b="1" dirty="0">
                          <a:solidFill>
                            <a:schemeClr val="tx1"/>
                          </a:solidFill>
                        </a:rPr>
                        <a:t>特定事業所加算算定要件</a:t>
                      </a:r>
                    </a:p>
                  </a:txBody>
                  <a:tcPr marL="84406" marR="84406" marT="42203" marB="42203" anchor="ctr">
                    <a:solidFill>
                      <a:schemeClr val="tx2">
                        <a:lumMod val="40000"/>
                        <a:lumOff val="60000"/>
                      </a:schemeClr>
                    </a:solidFill>
                  </a:tcPr>
                </a:tc>
                <a:tc>
                  <a:txBody>
                    <a:bodyPr/>
                    <a:lstStyle/>
                    <a:p>
                      <a:pPr algn="ctr"/>
                      <a:r>
                        <a:rPr kumimoji="1" lang="en-US" altLang="ja-JP" sz="1000" dirty="0">
                          <a:solidFill>
                            <a:schemeClr val="tx1"/>
                          </a:solidFill>
                        </a:rPr>
                        <a:t>Ⅰ</a:t>
                      </a:r>
                      <a:endParaRPr kumimoji="1" lang="ja-JP" altLang="en-US" sz="1000" dirty="0">
                        <a:solidFill>
                          <a:schemeClr val="tx1"/>
                        </a:solidFill>
                      </a:endParaRPr>
                    </a:p>
                  </a:txBody>
                  <a:tcPr marL="84406" marR="84406" marT="42203" marB="42203" anchor="ctr">
                    <a:solidFill>
                      <a:schemeClr val="tx2">
                        <a:lumMod val="40000"/>
                        <a:lumOff val="60000"/>
                      </a:schemeClr>
                    </a:solidFill>
                  </a:tcPr>
                </a:tc>
                <a:tc>
                  <a:txBody>
                    <a:bodyPr/>
                    <a:lstStyle/>
                    <a:p>
                      <a:pPr algn="ctr"/>
                      <a:r>
                        <a:rPr kumimoji="1" lang="en-US" altLang="ja-JP" sz="1000" dirty="0">
                          <a:solidFill>
                            <a:schemeClr val="tx1"/>
                          </a:solidFill>
                        </a:rPr>
                        <a:t>Ⅱ</a:t>
                      </a:r>
                      <a:endParaRPr kumimoji="1" lang="ja-JP" altLang="en-US" sz="1000" dirty="0">
                        <a:solidFill>
                          <a:schemeClr val="tx1"/>
                        </a:solidFill>
                      </a:endParaRPr>
                    </a:p>
                  </a:txBody>
                  <a:tcPr marL="84406" marR="84406" marT="42203" marB="42203" anchor="ctr">
                    <a:solidFill>
                      <a:schemeClr val="tx2">
                        <a:lumMod val="40000"/>
                        <a:lumOff val="60000"/>
                      </a:schemeClr>
                    </a:solidFill>
                  </a:tcPr>
                </a:tc>
                <a:tc>
                  <a:txBody>
                    <a:bodyPr/>
                    <a:lstStyle/>
                    <a:p>
                      <a:pPr algn="ctr"/>
                      <a:r>
                        <a:rPr kumimoji="1" lang="en-US" altLang="ja-JP" sz="1000" dirty="0">
                          <a:solidFill>
                            <a:schemeClr val="tx1"/>
                          </a:solidFill>
                        </a:rPr>
                        <a:t>Ⅲ</a:t>
                      </a:r>
                      <a:endParaRPr kumimoji="1" lang="ja-JP" altLang="en-US" sz="1000" dirty="0">
                        <a:solidFill>
                          <a:schemeClr val="tx1"/>
                        </a:solidFill>
                      </a:endParaRPr>
                    </a:p>
                  </a:txBody>
                  <a:tcPr marL="84406" marR="84406" marT="42203" marB="42203" anchor="ctr">
                    <a:solidFill>
                      <a:schemeClr val="tx2">
                        <a:lumMod val="40000"/>
                        <a:lumOff val="60000"/>
                      </a:schemeClr>
                    </a:solidFill>
                  </a:tcPr>
                </a:tc>
                <a:tc>
                  <a:txBody>
                    <a:bodyPr/>
                    <a:lstStyle/>
                    <a:p>
                      <a:pPr algn="ctr"/>
                      <a:r>
                        <a:rPr kumimoji="1" lang="en-US" altLang="ja-JP" sz="1000" dirty="0">
                          <a:solidFill>
                            <a:schemeClr val="tx1"/>
                          </a:solidFill>
                        </a:rPr>
                        <a:t>Ⅳ</a:t>
                      </a:r>
                      <a:endParaRPr kumimoji="1" lang="ja-JP" altLang="en-US" sz="1000" dirty="0">
                        <a:solidFill>
                          <a:schemeClr val="tx1"/>
                        </a:solidFill>
                      </a:endParaRPr>
                    </a:p>
                  </a:txBody>
                  <a:tcPr marL="84406" marR="84406" marT="42203" marB="42203" anchor="ctr">
                    <a:solidFill>
                      <a:schemeClr val="tx2">
                        <a:lumMod val="40000"/>
                        <a:lumOff val="60000"/>
                      </a:schemeClr>
                    </a:solidFill>
                  </a:tcPr>
                </a:tc>
                <a:extLst>
                  <a:ext uri="{0D108BD9-81ED-4DB2-BD59-A6C34878D82A}">
                    <a16:rowId xmlns:a16="http://schemas.microsoft.com/office/drawing/2014/main" val="10000"/>
                  </a:ext>
                </a:extLst>
              </a:tr>
              <a:tr h="343425">
                <a:tc>
                  <a:txBody>
                    <a:bodyPr/>
                    <a:lstStyle/>
                    <a:p>
                      <a:r>
                        <a:rPr kumimoji="1" lang="en-US" altLang="ja-JP" sz="1000" u="none" dirty="0">
                          <a:solidFill>
                            <a:schemeClr val="tx1"/>
                          </a:solidFill>
                        </a:rPr>
                        <a:t>(1)-</a:t>
                      </a:r>
                      <a:r>
                        <a:rPr kumimoji="1" lang="ja-JP" altLang="en-US" sz="1000" u="none" dirty="0">
                          <a:solidFill>
                            <a:schemeClr val="tx1"/>
                          </a:solidFill>
                        </a:rPr>
                        <a:t>① 専ら指定計画相談支援の提供に当たる常勤の相談支援専門員を４名以上配置し、その内１名が主任相談支援専門員であること。</a:t>
                      </a:r>
                    </a:p>
                  </a:txBody>
                  <a:tcPr marL="84406" marR="84406" marT="42203" marB="42203"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endParaRPr kumimoji="1" lang="en-US" altLang="ja-JP" sz="1100" b="0" dirty="0">
                        <a:solidFill>
                          <a:schemeClr val="tx1"/>
                        </a:solidFill>
                      </a:endParaRPr>
                    </a:p>
                  </a:txBody>
                  <a:tcPr marL="84406" marR="84406" marT="42203" marB="42203" anchor="ctr"/>
                </a:tc>
                <a:tc>
                  <a:txBody>
                    <a:bodyPr/>
                    <a:lstStyle/>
                    <a:p>
                      <a:pPr algn="ctr"/>
                      <a:r>
                        <a:rPr kumimoji="1" lang="ja-JP" altLang="en-US" sz="1100" b="0" dirty="0">
                          <a:solidFill>
                            <a:schemeClr val="tx1"/>
                          </a:solidFill>
                        </a:rPr>
                        <a:t>－</a:t>
                      </a:r>
                      <a:endParaRPr kumimoji="1" lang="en-US" altLang="ja-JP" sz="1100" b="0" dirty="0">
                        <a:solidFill>
                          <a:schemeClr val="tx1"/>
                        </a:solidFill>
                      </a:endParaRPr>
                    </a:p>
                  </a:txBody>
                  <a:tcPr marL="84406" marR="84406" marT="42203" marB="42203" anchor="ctr"/>
                </a:tc>
                <a:extLst>
                  <a:ext uri="{0D108BD9-81ED-4DB2-BD59-A6C34878D82A}">
                    <a16:rowId xmlns:a16="http://schemas.microsoft.com/office/drawing/2014/main" val="10001"/>
                  </a:ext>
                </a:extLst>
              </a:tr>
              <a:tr h="332345">
                <a:tc>
                  <a:txBody>
                    <a:bodyPr/>
                    <a:lstStyle/>
                    <a:p>
                      <a:r>
                        <a:rPr kumimoji="1" lang="en-US" altLang="ja-JP" sz="1000" u="none" dirty="0">
                          <a:solidFill>
                            <a:schemeClr val="tx1"/>
                          </a:solidFill>
                        </a:rPr>
                        <a:t>(1)-</a:t>
                      </a:r>
                      <a:r>
                        <a:rPr kumimoji="1" lang="ja-JP" altLang="en-US" sz="1000" u="none" dirty="0">
                          <a:solidFill>
                            <a:schemeClr val="tx1"/>
                          </a:solidFill>
                        </a:rPr>
                        <a:t>② 専ら指定特定相談支援の提供に当たる常勤の相談支援専門員を４名以上配置し、その内１名が現任研修修了者であること。</a:t>
                      </a:r>
                    </a:p>
                  </a:txBody>
                  <a:tcPr marL="84406" marR="84406" marT="42203" marB="42203"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a:t>
                      </a:r>
                      <a:endParaRPr kumimoji="1" lang="en-US" altLang="ja-JP" sz="1100" b="0" dirty="0">
                        <a:solidFill>
                          <a:schemeClr val="tx1"/>
                        </a:solidFill>
                      </a:endParaRP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extLst>
                  <a:ext uri="{0D108BD9-81ED-4DB2-BD59-A6C34878D82A}">
                    <a16:rowId xmlns:a16="http://schemas.microsoft.com/office/drawing/2014/main" val="10002"/>
                  </a:ext>
                </a:extLst>
              </a:tr>
              <a:tr h="332345">
                <a:tc>
                  <a:txBody>
                    <a:bodyPr/>
                    <a:lstStyle/>
                    <a:p>
                      <a:r>
                        <a:rPr kumimoji="1" lang="en-US" altLang="ja-JP" sz="1000" u="none" dirty="0">
                          <a:solidFill>
                            <a:schemeClr val="tx1"/>
                          </a:solidFill>
                        </a:rPr>
                        <a:t>(1)-</a:t>
                      </a:r>
                      <a:r>
                        <a:rPr kumimoji="1" lang="ja-JP" altLang="en-US" sz="1000" u="none" dirty="0">
                          <a:solidFill>
                            <a:schemeClr val="tx1"/>
                          </a:solidFill>
                        </a:rPr>
                        <a:t>③ 専ら指定特定相談支援の提供に当たる常勤の相談支援専門員を３名以上配置し、その内１名が現任研修修了者であること。</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endParaRPr kumimoji="1" lang="en-US" altLang="ja-JP" sz="1100" b="0" dirty="0">
                        <a:solidFill>
                          <a:schemeClr val="tx1"/>
                        </a:solidFill>
                      </a:endParaRPr>
                    </a:p>
                  </a:txBody>
                  <a:tcPr marL="84406" marR="84406" marT="42203" marB="42203" anchor="ctr"/>
                </a:tc>
                <a:tc>
                  <a:txBody>
                    <a:bodyPr/>
                    <a:lstStyle/>
                    <a:p>
                      <a:pPr algn="ctr"/>
                      <a:r>
                        <a:rPr kumimoji="1" lang="ja-JP" altLang="en-US" sz="1100" b="0" dirty="0">
                          <a:solidFill>
                            <a:schemeClr val="tx1"/>
                          </a:solidFill>
                        </a:rPr>
                        <a:t>－</a:t>
                      </a:r>
                      <a:endParaRPr kumimoji="1" lang="en-US" altLang="ja-JP" sz="1100" b="0" dirty="0">
                        <a:solidFill>
                          <a:schemeClr val="tx1"/>
                        </a:solidFill>
                      </a:endParaRPr>
                    </a:p>
                  </a:txBody>
                  <a:tcPr marL="84406" marR="84406" marT="42203" marB="42203" anchor="ctr"/>
                </a:tc>
                <a:extLst>
                  <a:ext uri="{0D108BD9-81ED-4DB2-BD59-A6C34878D82A}">
                    <a16:rowId xmlns:a16="http://schemas.microsoft.com/office/drawing/2014/main" val="10003"/>
                  </a:ext>
                </a:extLst>
              </a:tr>
              <a:tr h="332345">
                <a:tc>
                  <a:txBody>
                    <a:bodyPr/>
                    <a:lstStyle/>
                    <a:p>
                      <a:r>
                        <a:rPr kumimoji="1" lang="en-US" altLang="ja-JP" sz="1000" u="none" dirty="0">
                          <a:solidFill>
                            <a:schemeClr val="tx1"/>
                          </a:solidFill>
                        </a:rPr>
                        <a:t>(1)-</a:t>
                      </a:r>
                      <a:r>
                        <a:rPr kumimoji="1" lang="ja-JP" altLang="en-US" sz="1000" u="none" dirty="0">
                          <a:solidFill>
                            <a:schemeClr val="tx1"/>
                          </a:solidFill>
                        </a:rPr>
                        <a:t>④ 専ら指定特定相談支援の提供に当たる常勤の相談支援専門員を２名以上配置し、その内１名が現任研修修了者であること。</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extLst>
                  <a:ext uri="{0D108BD9-81ED-4DB2-BD59-A6C34878D82A}">
                    <a16:rowId xmlns:a16="http://schemas.microsoft.com/office/drawing/2014/main" val="10004"/>
                  </a:ext>
                </a:extLst>
              </a:tr>
              <a:tr h="332345">
                <a:tc>
                  <a:txBody>
                    <a:bodyPr/>
                    <a:lstStyle/>
                    <a:p>
                      <a:r>
                        <a:rPr kumimoji="1" lang="en-US" altLang="ja-JP" sz="1000" u="none" dirty="0">
                          <a:solidFill>
                            <a:schemeClr val="tx1"/>
                          </a:solidFill>
                        </a:rPr>
                        <a:t>(2) </a:t>
                      </a:r>
                      <a:r>
                        <a:rPr kumimoji="1" lang="ja-JP" altLang="en-US" sz="1000" u="none" dirty="0">
                          <a:solidFill>
                            <a:schemeClr val="tx1"/>
                          </a:solidFill>
                        </a:rPr>
                        <a:t>利用者に関する情報又はサービス提供に当たっての留意事項に係る伝達等を目的とした会議を定期的に開催すること。</a:t>
                      </a:r>
                    </a:p>
                  </a:txBody>
                  <a:tcPr marL="84406" marR="84406"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endParaRPr kumimoji="1" lang="en-US" altLang="ja-JP" sz="1100" b="0" dirty="0">
                        <a:solidFill>
                          <a:schemeClr val="tx1"/>
                        </a:solidFill>
                      </a:endParaRPr>
                    </a:p>
                  </a:txBody>
                  <a:tcPr marL="84406" marR="84406" marT="42203" marB="42203" anchor="ctr"/>
                </a:tc>
                <a:tc>
                  <a:txBody>
                    <a:bodyPr/>
                    <a:lstStyle/>
                    <a:p>
                      <a:pPr algn="ctr"/>
                      <a:r>
                        <a:rPr kumimoji="1" lang="ja-JP" altLang="en-US" sz="1100" b="0" dirty="0">
                          <a:solidFill>
                            <a:schemeClr val="tx1"/>
                          </a:solidFill>
                        </a:rPr>
                        <a:t>○</a:t>
                      </a:r>
                      <a:endParaRPr kumimoji="1" lang="en-US" altLang="ja-JP" sz="1100" b="0" dirty="0">
                        <a:solidFill>
                          <a:schemeClr val="tx1"/>
                        </a:solidFill>
                      </a:endParaRPr>
                    </a:p>
                  </a:txBody>
                  <a:tcPr marL="84406" marR="84406" marT="42203" marB="42203" anchor="ctr"/>
                </a:tc>
                <a:extLst>
                  <a:ext uri="{0D108BD9-81ED-4DB2-BD59-A6C34878D82A}">
                    <a16:rowId xmlns:a16="http://schemas.microsoft.com/office/drawing/2014/main" val="10005"/>
                  </a:ext>
                </a:extLst>
              </a:tr>
              <a:tr h="332345">
                <a:tc>
                  <a:txBody>
                    <a:bodyPr/>
                    <a:lstStyle/>
                    <a:p>
                      <a:r>
                        <a:rPr kumimoji="1" lang="en-US" altLang="ja-JP" sz="1000" u="none" dirty="0">
                          <a:solidFill>
                            <a:schemeClr val="tx1"/>
                          </a:solidFill>
                        </a:rPr>
                        <a:t>(3) 24 </a:t>
                      </a:r>
                      <a:r>
                        <a:rPr kumimoji="1" lang="ja-JP" altLang="en-US" sz="1000" u="none" dirty="0">
                          <a:solidFill>
                            <a:schemeClr val="tx1"/>
                          </a:solidFill>
                        </a:rPr>
                        <a:t>時間連絡体制を確保し、かつ、必要に応じて利用者等の相談に対応する体制を確保していること。</a:t>
                      </a:r>
                      <a:endParaRPr kumimoji="1" lang="en-US" altLang="ja-JP" sz="1000" u="none" dirty="0">
                        <a:solidFill>
                          <a:schemeClr val="tx1"/>
                        </a:solidFill>
                      </a:endParaRPr>
                    </a:p>
                  </a:txBody>
                  <a:tcPr marL="84406" marR="84406"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extLst>
                  <a:ext uri="{0D108BD9-81ED-4DB2-BD59-A6C34878D82A}">
                    <a16:rowId xmlns:a16="http://schemas.microsoft.com/office/drawing/2014/main" val="10006"/>
                  </a:ext>
                </a:extLst>
              </a:tr>
              <a:tr h="3323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u="none" dirty="0">
                          <a:solidFill>
                            <a:schemeClr val="tx1"/>
                          </a:solidFill>
                        </a:rPr>
                        <a:t>(4) </a:t>
                      </a:r>
                      <a:r>
                        <a:rPr lang="ja-JP" altLang="en-US" sz="1000" u="none" dirty="0">
                          <a:solidFill>
                            <a:schemeClr val="tx1"/>
                          </a:solidFill>
                        </a:rPr>
                        <a:t>新規に採用した全ての相談支援専門員に対し、主任相談支援専門員（現任研修修了者）の同行による研修を実施していること</a:t>
                      </a:r>
                    </a:p>
                  </a:txBody>
                  <a:tcPr marL="84406" marR="84406"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extLst>
                  <a:ext uri="{0D108BD9-81ED-4DB2-BD59-A6C34878D82A}">
                    <a16:rowId xmlns:a16="http://schemas.microsoft.com/office/drawing/2014/main" val="10007"/>
                  </a:ext>
                </a:extLst>
              </a:tr>
              <a:tr h="393895">
                <a:tc>
                  <a:txBody>
                    <a:bodyPr/>
                    <a:lstStyle/>
                    <a:p>
                      <a:r>
                        <a:rPr kumimoji="1" lang="en-US" altLang="ja-JP" sz="1000" u="none" dirty="0">
                          <a:solidFill>
                            <a:schemeClr val="tx1"/>
                          </a:solidFill>
                        </a:rPr>
                        <a:t>(5) </a:t>
                      </a:r>
                      <a:r>
                        <a:rPr kumimoji="1" lang="ja-JP" altLang="en-US" sz="1000" u="none" dirty="0">
                          <a:solidFill>
                            <a:schemeClr val="tx1"/>
                          </a:solidFill>
                        </a:rPr>
                        <a:t>基幹相談支援センター等から支援が困難な事例を紹介された場合においても、当該支援が困難な事例に係る者に指定計画相談</a:t>
                      </a:r>
                      <a:endParaRPr kumimoji="1" lang="en-US" altLang="ja-JP" sz="1000" u="none" dirty="0">
                        <a:solidFill>
                          <a:schemeClr val="tx1"/>
                        </a:solidFill>
                      </a:endParaRPr>
                    </a:p>
                    <a:p>
                      <a:r>
                        <a:rPr kumimoji="1" lang="ja-JP" altLang="en-US" sz="1000" u="none" dirty="0">
                          <a:solidFill>
                            <a:schemeClr val="tx1"/>
                          </a:solidFill>
                        </a:rPr>
                        <a:t>　   支援を提供していること</a:t>
                      </a:r>
                    </a:p>
                  </a:txBody>
                  <a:tcPr marL="84406" marR="84406"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a:t>
                      </a:r>
                    </a:p>
                  </a:txBody>
                  <a:tcPr marL="84406" marR="84406" marT="42203" marB="42203" anchor="ctr">
                    <a:lnB w="12700" cap="flat" cmpd="sng" algn="ctr">
                      <a:solidFill>
                        <a:schemeClr val="tx1"/>
                      </a:solidFill>
                      <a:prstDash val="solid"/>
                      <a:round/>
                      <a:headEnd type="none" w="med" len="med"/>
                      <a:tailEnd type="none" w="med" len="med"/>
                    </a:lnB>
                  </a:tcP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extLst>
                  <a:ext uri="{0D108BD9-81ED-4DB2-BD59-A6C34878D82A}">
                    <a16:rowId xmlns:a16="http://schemas.microsoft.com/office/drawing/2014/main" val="10008"/>
                  </a:ext>
                </a:extLst>
              </a:tr>
              <a:tr h="332345">
                <a:tc>
                  <a:txBody>
                    <a:bodyPr/>
                    <a:lstStyle/>
                    <a:p>
                      <a:r>
                        <a:rPr kumimoji="1" lang="en-US" altLang="ja-JP" sz="1000" u="none" dirty="0">
                          <a:solidFill>
                            <a:schemeClr val="tx1"/>
                          </a:solidFill>
                        </a:rPr>
                        <a:t>(6) </a:t>
                      </a:r>
                      <a:r>
                        <a:rPr kumimoji="1" lang="ja-JP" altLang="en-US" sz="1000" u="none" dirty="0">
                          <a:solidFill>
                            <a:schemeClr val="tx1"/>
                          </a:solidFill>
                        </a:rPr>
                        <a:t>基幹相談支援センター等が実施する事例検討会等に参加していること</a:t>
                      </a:r>
                    </a:p>
                  </a:txBody>
                  <a:tcPr marL="84406" marR="84406"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a:t>
                      </a:r>
                    </a:p>
                  </a:txBody>
                  <a:tcPr marL="84406" marR="84406"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extLst>
                  <a:ext uri="{0D108BD9-81ED-4DB2-BD59-A6C34878D82A}">
                    <a16:rowId xmlns:a16="http://schemas.microsoft.com/office/drawing/2014/main" val="10010"/>
                  </a:ext>
                </a:extLst>
              </a:tr>
              <a:tr h="365760">
                <a:tc>
                  <a:txBody>
                    <a:bodyPr/>
                    <a:lstStyle/>
                    <a:p>
                      <a:r>
                        <a:rPr kumimoji="1" lang="en-US" altLang="ja-JP" sz="1000" u="none" dirty="0">
                          <a:solidFill>
                            <a:schemeClr val="tx1"/>
                          </a:solidFill>
                        </a:rPr>
                        <a:t>(7) </a:t>
                      </a:r>
                      <a:r>
                        <a:rPr kumimoji="1" lang="ja-JP" altLang="en-US" sz="1000" u="none" dirty="0">
                          <a:solidFill>
                            <a:schemeClr val="tx1"/>
                          </a:solidFill>
                        </a:rPr>
                        <a:t>計画相談支援と障害児相談支援の一月当たりの取扱件数が４０件未満であること</a:t>
                      </a:r>
                      <a:endParaRPr kumimoji="1" lang="en-US" altLang="ja-JP" sz="1000" u="none" dirty="0">
                        <a:solidFill>
                          <a:schemeClr val="tx1"/>
                        </a:solidFill>
                      </a:endParaRPr>
                    </a:p>
                    <a:p>
                      <a:r>
                        <a:rPr kumimoji="1" lang="ja-JP" altLang="en-US" sz="800" u="none" dirty="0">
                          <a:solidFill>
                            <a:schemeClr val="tx1"/>
                          </a:solidFill>
                        </a:rPr>
                        <a:t>　　　（</a:t>
                      </a:r>
                      <a:r>
                        <a:rPr kumimoji="1" lang="en-US" altLang="ja-JP" sz="800" u="none" dirty="0">
                          <a:solidFill>
                            <a:schemeClr val="tx1"/>
                          </a:solidFill>
                        </a:rPr>
                        <a:t>※</a:t>
                      </a:r>
                      <a:r>
                        <a:rPr kumimoji="1" lang="ja-JP" altLang="en-US" sz="800" u="none" dirty="0">
                          <a:solidFill>
                            <a:schemeClr val="tx1"/>
                          </a:solidFill>
                        </a:rPr>
                        <a:t>）現行の特定事業所加算を算定していた事業所が特定事業所加算</a:t>
                      </a:r>
                      <a:r>
                        <a:rPr kumimoji="1" lang="en-US" altLang="ja-JP" sz="800" u="none" dirty="0">
                          <a:solidFill>
                            <a:schemeClr val="tx1"/>
                          </a:solidFill>
                        </a:rPr>
                        <a:t>(Ⅲ)</a:t>
                      </a:r>
                      <a:r>
                        <a:rPr kumimoji="1" lang="ja-JP" altLang="en-US" sz="800" u="none" dirty="0">
                          <a:solidFill>
                            <a:schemeClr val="tx1"/>
                          </a:solidFill>
                        </a:rPr>
                        <a:t>を算定する場合は、平成</a:t>
                      </a:r>
                      <a:r>
                        <a:rPr kumimoji="1" lang="en-US" altLang="ja-JP" sz="800" u="none" dirty="0">
                          <a:solidFill>
                            <a:schemeClr val="tx1"/>
                          </a:solidFill>
                        </a:rPr>
                        <a:t>31</a:t>
                      </a:r>
                      <a:r>
                        <a:rPr kumimoji="1" lang="ja-JP" altLang="en-US" sz="800" u="none" dirty="0">
                          <a:solidFill>
                            <a:schemeClr val="tx1"/>
                          </a:solidFill>
                        </a:rPr>
                        <a:t>年</a:t>
                      </a:r>
                      <a:r>
                        <a:rPr kumimoji="1" lang="en-US" altLang="ja-JP" sz="800" u="none" dirty="0">
                          <a:solidFill>
                            <a:schemeClr val="tx1"/>
                          </a:solidFill>
                        </a:rPr>
                        <a:t>3</a:t>
                      </a:r>
                      <a:r>
                        <a:rPr kumimoji="1" lang="ja-JP" altLang="en-US" sz="800" u="none" dirty="0">
                          <a:solidFill>
                            <a:schemeClr val="tx1"/>
                          </a:solidFill>
                        </a:rPr>
                        <a:t>月までは要件を満たさなくても算定可</a:t>
                      </a:r>
                    </a:p>
                  </a:txBody>
                  <a:tcPr marL="84406" marR="84406"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a:t>
                      </a:r>
                    </a:p>
                  </a:txBody>
                  <a:tcPr marL="84406" marR="84406" marT="42203" marB="42203" anchor="ctr">
                    <a:lnT w="12700" cap="flat" cmpd="sng" algn="ctr">
                      <a:solidFill>
                        <a:schemeClr val="tx1"/>
                      </a:solidFill>
                      <a:prstDash val="solid"/>
                      <a:round/>
                      <a:headEnd type="none" w="med" len="med"/>
                      <a:tailEnd type="none" w="med" len="med"/>
                    </a:lnT>
                  </a:tcPr>
                </a:tc>
                <a:tc>
                  <a:txBody>
                    <a:bodyPr/>
                    <a:lstStyle/>
                    <a:p>
                      <a:pPr algn="ctr"/>
                      <a:r>
                        <a:rPr kumimoji="1" lang="ja-JP" altLang="en-US" sz="1100" b="0" dirty="0">
                          <a:solidFill>
                            <a:schemeClr val="tx1"/>
                          </a:solidFill>
                        </a:rPr>
                        <a:t>○</a:t>
                      </a:r>
                    </a:p>
                  </a:txBody>
                  <a:tcPr marL="84406" marR="84406" marT="42203" marB="42203" anchor="ctr"/>
                </a:tc>
                <a:tc>
                  <a:txBody>
                    <a:bodyPr/>
                    <a:lstStyle/>
                    <a:p>
                      <a:pPr algn="ctr"/>
                      <a:r>
                        <a:rPr kumimoji="1" lang="ja-JP" altLang="en-US" sz="1100" b="0" dirty="0">
                          <a:solidFill>
                            <a:schemeClr val="tx1"/>
                          </a:solidFill>
                        </a:rPr>
                        <a:t>○</a:t>
                      </a:r>
                      <a:r>
                        <a:rPr kumimoji="1" lang="en-US" altLang="ja-JP" sz="600" b="0" dirty="0">
                          <a:solidFill>
                            <a:schemeClr val="tx1"/>
                          </a:solidFill>
                        </a:rPr>
                        <a:t>(※)</a:t>
                      </a:r>
                      <a:endParaRPr kumimoji="1" lang="en-US" altLang="ja-JP" sz="1300" b="0" dirty="0">
                        <a:solidFill>
                          <a:schemeClr val="tx1"/>
                        </a:solidFill>
                      </a:endParaRPr>
                    </a:p>
                  </a:txBody>
                  <a:tcPr marL="84406" marR="84406" marT="42203" marB="42203" anchor="ctr"/>
                </a:tc>
                <a:tc>
                  <a:txBody>
                    <a:bodyPr/>
                    <a:lstStyle/>
                    <a:p>
                      <a:pPr algn="ctr"/>
                      <a:r>
                        <a:rPr kumimoji="1" lang="ja-JP" altLang="en-US" sz="1100" b="0" dirty="0">
                          <a:solidFill>
                            <a:schemeClr val="tx1"/>
                          </a:solidFill>
                        </a:rPr>
                        <a:t>○</a:t>
                      </a:r>
                    </a:p>
                  </a:txBody>
                  <a:tcPr marL="84406" marR="84406" marT="42203" marB="42203" anchor="ctr"/>
                </a:tc>
                <a:extLst>
                  <a:ext uri="{0D108BD9-81ED-4DB2-BD59-A6C34878D82A}">
                    <a16:rowId xmlns:a16="http://schemas.microsoft.com/office/drawing/2014/main" val="10011"/>
                  </a:ext>
                </a:extLst>
              </a:tr>
            </a:tbl>
          </a:graphicData>
        </a:graphic>
      </p:graphicFrame>
      <p:sp>
        <p:nvSpPr>
          <p:cNvPr id="2" name="テキスト ボックス 1"/>
          <p:cNvSpPr txBox="1"/>
          <p:nvPr/>
        </p:nvSpPr>
        <p:spPr>
          <a:xfrm>
            <a:off x="0" y="5949280"/>
            <a:ext cx="8958949" cy="688907"/>
          </a:xfrm>
          <a:prstGeom prst="rect">
            <a:avLst/>
          </a:prstGeom>
          <a:noFill/>
        </p:spPr>
        <p:txBody>
          <a:bodyPr wrap="square" rtlCol="0">
            <a:spAutoFit/>
          </a:bodyPr>
          <a:lstStyle/>
          <a:p>
            <a:pPr marL="76202" indent="-76202"/>
            <a:r>
              <a:rPr lang="en-US" altLang="ja-JP" sz="969" dirty="0"/>
              <a:t>※</a:t>
            </a:r>
            <a:r>
              <a:rPr lang="ja-JP" altLang="en-US" sz="969" dirty="0"/>
              <a:t>主任相談支援専門員及び相談支援専門員については、同一敷地内にある指定一般相談支援、指定障害児相談支援、指定自立生活援助の各業務を兼務した場合でも常勤専従とみなす。</a:t>
            </a:r>
            <a:endParaRPr lang="en-US" altLang="ja-JP" sz="969" dirty="0"/>
          </a:p>
          <a:p>
            <a:pPr marL="76202" indent="-76202"/>
            <a:r>
              <a:rPr lang="en-US" altLang="ja-JP" sz="969" dirty="0"/>
              <a:t>※</a:t>
            </a:r>
            <a:r>
              <a:rPr lang="ja-JP" altLang="en-US" sz="969" dirty="0"/>
              <a:t>各加算における常勤専従者の内１名は、業務に支障がない場合については同一敷地内における他事業の兼務を可とする。ただし特定事業所加算</a:t>
            </a:r>
            <a:r>
              <a:rPr lang="en-US" altLang="ja-JP" sz="969" dirty="0"/>
              <a:t>Ⅳ</a:t>
            </a:r>
            <a:r>
              <a:rPr lang="ja-JP" altLang="en-US" sz="969" dirty="0"/>
              <a:t>においては各相談支援事業等を主たる業務とすること。</a:t>
            </a:r>
            <a:endParaRPr lang="en-US" altLang="ja-JP" sz="969" dirty="0"/>
          </a:p>
        </p:txBody>
      </p:sp>
      <p:sp>
        <p:nvSpPr>
          <p:cNvPr id="9" name="Text Box 15"/>
          <p:cNvSpPr txBox="1">
            <a:spLocks noChangeArrowheads="1"/>
          </p:cNvSpPr>
          <p:nvPr/>
        </p:nvSpPr>
        <p:spPr bwMode="auto">
          <a:xfrm>
            <a:off x="107504"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59880" y="6509226"/>
            <a:ext cx="2057400" cy="365125"/>
          </a:xfrm>
        </p:spPr>
        <p:txBody>
          <a:bodyPr/>
          <a:lstStyle/>
          <a:p>
            <a:pPr>
              <a:defRPr/>
            </a:pPr>
            <a:fld id="{431CAECD-5926-4741-A906-A08E04809A27}" type="slidenum">
              <a:rPr lang="en-US" altLang="ja-JP" smtClean="0"/>
              <a:pPr>
                <a:defRPr/>
              </a:pPr>
              <a:t>84</a:t>
            </a:fld>
            <a:endParaRPr lang="en-US" altLang="ja-JP"/>
          </a:p>
        </p:txBody>
      </p:sp>
    </p:spTree>
    <p:extLst>
      <p:ext uri="{BB962C8B-B14F-4D97-AF65-F5344CB8AC3E}">
        <p14:creationId xmlns:p14="http://schemas.microsoft.com/office/powerpoint/2010/main" val="33314715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78786" y="517282"/>
            <a:ext cx="8786446" cy="5836626"/>
          </a:xfrm>
        </p:spPr>
        <p:txBody>
          <a:bodyPr/>
          <a:lstStyle/>
          <a:p>
            <a:r>
              <a:rPr lang="en-US" altLang="ja-JP" sz="3323" dirty="0"/>
              <a:t>Ⅴ</a:t>
            </a:r>
            <a:r>
              <a:rPr lang="ja-JP" altLang="en-US" sz="3323" dirty="0">
                <a:solidFill>
                  <a:schemeClr val="tx1"/>
                </a:solidFill>
              </a:rPr>
              <a:t>　</a:t>
            </a:r>
            <a:r>
              <a:rPr lang="ja-JP" altLang="en-US" sz="3323" dirty="0">
                <a:latin typeface="ＭＳ ゴシック" pitchFamily="49" charset="-128"/>
                <a:ea typeface="ＭＳ ゴシック" pitchFamily="49" charset="-128"/>
              </a:rPr>
              <a:t>障害福祉計画について</a:t>
            </a:r>
            <a:endParaRPr lang="ja-JP" altLang="en-US" sz="2215" dirty="0">
              <a:solidFill>
                <a:schemeClr val="tx1"/>
              </a:solidFill>
            </a:endParaRPr>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07832" y="6420807"/>
            <a:ext cx="2057400" cy="365125"/>
          </a:xfrm>
        </p:spPr>
        <p:txBody>
          <a:bodyPr/>
          <a:lstStyle/>
          <a:p>
            <a:pPr>
              <a:defRPr/>
            </a:pPr>
            <a:fld id="{804D6B79-3AEB-42FE-A736-A41F7AEA0445}" type="slidenum">
              <a:rPr lang="en-US" altLang="ja-JP" smtClean="0"/>
              <a:pPr>
                <a:defRPr/>
              </a:pPr>
              <a:t>85</a:t>
            </a:fld>
            <a:endParaRPr lang="en-US" altLang="ja-JP"/>
          </a:p>
        </p:txBody>
      </p:sp>
    </p:spTree>
    <p:extLst>
      <p:ext uri="{BB962C8B-B14F-4D97-AF65-F5344CB8AC3E}">
        <p14:creationId xmlns:p14="http://schemas.microsoft.com/office/powerpoint/2010/main" val="2168729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488847949"/>
              </p:ext>
            </p:extLst>
          </p:nvPr>
        </p:nvGraphicFramePr>
        <p:xfrm>
          <a:off x="203245" y="1924202"/>
          <a:ext cx="8795025" cy="3088974"/>
        </p:xfrm>
        <a:graphic>
          <a:graphicData uri="http://schemas.openxmlformats.org/drawingml/2006/table">
            <a:tbl>
              <a:tblPr firstRow="1" firstCol="1" bandRow="1"/>
              <a:tblGrid>
                <a:gridCol w="1759005">
                  <a:extLst>
                    <a:ext uri="{9D8B030D-6E8A-4147-A177-3AD203B41FA5}">
                      <a16:colId xmlns:a16="http://schemas.microsoft.com/office/drawing/2014/main" val="20000"/>
                    </a:ext>
                  </a:extLst>
                </a:gridCol>
                <a:gridCol w="1759005">
                  <a:extLst>
                    <a:ext uri="{9D8B030D-6E8A-4147-A177-3AD203B41FA5}">
                      <a16:colId xmlns:a16="http://schemas.microsoft.com/office/drawing/2014/main" val="20001"/>
                    </a:ext>
                  </a:extLst>
                </a:gridCol>
                <a:gridCol w="1759005">
                  <a:extLst>
                    <a:ext uri="{9D8B030D-6E8A-4147-A177-3AD203B41FA5}">
                      <a16:colId xmlns:a16="http://schemas.microsoft.com/office/drawing/2014/main" val="20002"/>
                    </a:ext>
                  </a:extLst>
                </a:gridCol>
                <a:gridCol w="1759005">
                  <a:extLst>
                    <a:ext uri="{9D8B030D-6E8A-4147-A177-3AD203B41FA5}">
                      <a16:colId xmlns:a16="http://schemas.microsoft.com/office/drawing/2014/main" val="20003"/>
                    </a:ext>
                  </a:extLst>
                </a:gridCol>
                <a:gridCol w="1759005">
                  <a:extLst>
                    <a:ext uri="{9D8B030D-6E8A-4147-A177-3AD203B41FA5}">
                      <a16:colId xmlns:a16="http://schemas.microsoft.com/office/drawing/2014/main" val="20004"/>
                    </a:ext>
                  </a:extLst>
                </a:gridCol>
              </a:tblGrid>
              <a:tr h="1113692">
                <a:tc>
                  <a:txBody>
                    <a:bodyPr/>
                    <a:lstStyle/>
                    <a:p>
                      <a:pPr algn="ctr">
                        <a:lnSpc>
                          <a:spcPts val="2200"/>
                        </a:lnSpc>
                        <a:spcAft>
                          <a:spcPts val="0"/>
                        </a:spcAft>
                      </a:pPr>
                      <a:r>
                        <a:rPr lang="ja-JP" sz="1700" b="1" kern="100" dirty="0">
                          <a:solidFill>
                            <a:srgbClr val="FFFFFF"/>
                          </a:solidFill>
                          <a:effectLst/>
                          <a:latin typeface="+mn-ea"/>
                          <a:ea typeface="+mn-ea"/>
                          <a:cs typeface="Times New Roman"/>
                        </a:rPr>
                        <a:t>第１期</a:t>
                      </a:r>
                      <a:endParaRPr lang="en-US" altLang="ja-JP" sz="1700" b="1" kern="100" dirty="0">
                        <a:solidFill>
                          <a:srgbClr val="FFFFFF"/>
                        </a:solidFill>
                        <a:effectLst/>
                        <a:latin typeface="+mn-ea"/>
                        <a:ea typeface="+mn-ea"/>
                        <a:cs typeface="Times New Roman"/>
                      </a:endParaRPr>
                    </a:p>
                    <a:p>
                      <a:pPr algn="ctr">
                        <a:lnSpc>
                          <a:spcPts val="2200"/>
                        </a:lnSpc>
                        <a:spcAft>
                          <a:spcPts val="0"/>
                        </a:spcAft>
                      </a:pPr>
                      <a:r>
                        <a:rPr lang="ja-JP" altLang="en-US" sz="1700" b="1" kern="100" dirty="0">
                          <a:solidFill>
                            <a:srgbClr val="FFFFFF"/>
                          </a:solidFill>
                          <a:effectLst/>
                          <a:latin typeface="+mn-ea"/>
                          <a:ea typeface="+mn-ea"/>
                          <a:cs typeface="Times New Roman"/>
                        </a:rPr>
                        <a:t>障害福祉</a:t>
                      </a:r>
                      <a:r>
                        <a:rPr lang="ja-JP" sz="1700" b="1" kern="100" dirty="0">
                          <a:solidFill>
                            <a:srgbClr val="FFFFFF"/>
                          </a:solidFill>
                          <a:effectLst/>
                          <a:latin typeface="+mn-ea"/>
                          <a:ea typeface="+mn-ea"/>
                          <a:cs typeface="Times New Roman"/>
                        </a:rPr>
                        <a:t>計画</a:t>
                      </a:r>
                      <a:endParaRPr lang="ja-JP" sz="1700" kern="100" dirty="0">
                        <a:effectLst/>
                        <a:latin typeface="+mn-ea"/>
                        <a:ea typeface="+mn-ea"/>
                        <a:cs typeface="Times New Roman"/>
                      </a:endParaRPr>
                    </a:p>
                    <a:p>
                      <a:pPr algn="ctr">
                        <a:lnSpc>
                          <a:spcPts val="2200"/>
                        </a:lnSpc>
                        <a:spcAft>
                          <a:spcPts val="0"/>
                        </a:spcAft>
                      </a:pPr>
                      <a:r>
                        <a:rPr lang="en-US" sz="1700" b="1" kern="100" dirty="0">
                          <a:solidFill>
                            <a:srgbClr val="FFFFFF"/>
                          </a:solidFill>
                          <a:effectLst/>
                          <a:latin typeface="+mn-ea"/>
                          <a:ea typeface="+mn-ea"/>
                          <a:cs typeface="Times New Roman"/>
                        </a:rPr>
                        <a:t>18</a:t>
                      </a:r>
                      <a:r>
                        <a:rPr lang="ja-JP" sz="1700" b="1" kern="100" dirty="0">
                          <a:solidFill>
                            <a:srgbClr val="FFFFFF"/>
                          </a:solidFill>
                          <a:effectLst/>
                          <a:latin typeface="+mn-ea"/>
                          <a:ea typeface="+mn-ea"/>
                          <a:cs typeface="Times New Roman"/>
                        </a:rPr>
                        <a:t>年度～</a:t>
                      </a:r>
                      <a:r>
                        <a:rPr lang="en-US" sz="1700" b="1" kern="100" dirty="0">
                          <a:solidFill>
                            <a:srgbClr val="FFFFFF"/>
                          </a:solidFill>
                          <a:effectLst/>
                          <a:latin typeface="+mn-ea"/>
                          <a:ea typeface="+mn-ea"/>
                          <a:cs typeface="Times New Roman"/>
                        </a:rPr>
                        <a:t>20</a:t>
                      </a:r>
                      <a:r>
                        <a:rPr lang="ja-JP" sz="1700" b="1" kern="100" dirty="0">
                          <a:solidFill>
                            <a:srgbClr val="FFFFFF"/>
                          </a:solidFill>
                          <a:effectLst/>
                          <a:latin typeface="+mn-ea"/>
                          <a:ea typeface="+mn-ea"/>
                          <a:cs typeface="Times New Roman"/>
                        </a:rPr>
                        <a:t>年度</a:t>
                      </a:r>
                      <a:endParaRPr lang="ja-JP" sz="1700" kern="100" dirty="0">
                        <a:effectLst/>
                        <a:latin typeface="+mn-ea"/>
                        <a:ea typeface="+mn-ea"/>
                        <a:cs typeface="Times New Roman"/>
                      </a:endParaRPr>
                    </a:p>
                  </a:txBody>
                  <a:tcPr marL="63305" marR="63305"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700" b="1" kern="100" dirty="0">
                          <a:solidFill>
                            <a:srgbClr val="FFFFFF"/>
                          </a:solidFill>
                          <a:effectLst/>
                          <a:latin typeface="+mn-ea"/>
                          <a:ea typeface="+mn-ea"/>
                          <a:cs typeface="Times New Roman"/>
                        </a:rPr>
                        <a:t>第２期</a:t>
                      </a:r>
                      <a:endParaRPr lang="en-US" altLang="ja-JP" sz="1700" b="1" kern="100" dirty="0">
                        <a:solidFill>
                          <a:srgbClr val="FFFFFF"/>
                        </a:solidFill>
                        <a:effectLst/>
                        <a:latin typeface="+mn-ea"/>
                        <a:ea typeface="+mn-ea"/>
                        <a:cs typeface="Times New Roman"/>
                      </a:endParaRPr>
                    </a:p>
                    <a:p>
                      <a:pPr algn="ctr">
                        <a:lnSpc>
                          <a:spcPts val="2200"/>
                        </a:lnSpc>
                        <a:spcAft>
                          <a:spcPts val="0"/>
                        </a:spcAft>
                      </a:pPr>
                      <a:r>
                        <a:rPr lang="ja-JP" altLang="en-US" sz="1700" b="1" kern="100" dirty="0">
                          <a:solidFill>
                            <a:srgbClr val="FFFFFF"/>
                          </a:solidFill>
                          <a:effectLst/>
                          <a:latin typeface="+mn-ea"/>
                          <a:ea typeface="+mn-ea"/>
                          <a:cs typeface="Times New Roman"/>
                        </a:rPr>
                        <a:t>障害福祉</a:t>
                      </a:r>
                      <a:r>
                        <a:rPr lang="ja-JP" sz="1700" b="1" kern="100" dirty="0">
                          <a:solidFill>
                            <a:srgbClr val="FFFFFF"/>
                          </a:solidFill>
                          <a:effectLst/>
                          <a:latin typeface="+mn-ea"/>
                          <a:ea typeface="+mn-ea"/>
                          <a:cs typeface="Times New Roman"/>
                        </a:rPr>
                        <a:t>計画</a:t>
                      </a:r>
                      <a:endParaRPr lang="ja-JP" sz="1700" kern="100" dirty="0">
                        <a:effectLst/>
                        <a:latin typeface="+mn-ea"/>
                        <a:ea typeface="+mn-ea"/>
                        <a:cs typeface="Times New Roman"/>
                      </a:endParaRPr>
                    </a:p>
                    <a:p>
                      <a:pPr algn="ctr">
                        <a:lnSpc>
                          <a:spcPts val="2200"/>
                        </a:lnSpc>
                        <a:spcAft>
                          <a:spcPts val="0"/>
                        </a:spcAft>
                      </a:pPr>
                      <a:r>
                        <a:rPr lang="en-US" sz="1700" b="1" kern="100" dirty="0">
                          <a:solidFill>
                            <a:srgbClr val="FFFFFF"/>
                          </a:solidFill>
                          <a:effectLst/>
                          <a:latin typeface="+mn-ea"/>
                          <a:ea typeface="+mn-ea"/>
                          <a:cs typeface="Times New Roman"/>
                        </a:rPr>
                        <a:t>21</a:t>
                      </a:r>
                      <a:r>
                        <a:rPr lang="ja-JP" sz="1700" b="1" kern="100" dirty="0">
                          <a:solidFill>
                            <a:srgbClr val="FFFFFF"/>
                          </a:solidFill>
                          <a:effectLst/>
                          <a:latin typeface="+mn-ea"/>
                          <a:ea typeface="+mn-ea"/>
                          <a:cs typeface="Times New Roman"/>
                        </a:rPr>
                        <a:t>年度～</a:t>
                      </a:r>
                      <a:r>
                        <a:rPr lang="en-US" sz="1700" b="1" kern="100" dirty="0">
                          <a:solidFill>
                            <a:srgbClr val="FFFFFF"/>
                          </a:solidFill>
                          <a:effectLst/>
                          <a:latin typeface="+mn-ea"/>
                          <a:ea typeface="+mn-ea"/>
                          <a:cs typeface="Times New Roman"/>
                        </a:rPr>
                        <a:t>23</a:t>
                      </a:r>
                      <a:r>
                        <a:rPr lang="ja-JP" sz="1700" b="1" kern="100" dirty="0">
                          <a:solidFill>
                            <a:srgbClr val="FFFFFF"/>
                          </a:solidFill>
                          <a:effectLst/>
                          <a:latin typeface="+mn-ea"/>
                          <a:ea typeface="+mn-ea"/>
                          <a:cs typeface="Times New Roman"/>
                        </a:rPr>
                        <a:t>年度</a:t>
                      </a:r>
                      <a:endParaRPr lang="ja-JP" sz="1700" kern="100" dirty="0">
                        <a:effectLst/>
                        <a:latin typeface="+mn-ea"/>
                        <a:ea typeface="+mn-ea"/>
                        <a:cs typeface="Times New Roman"/>
                      </a:endParaRPr>
                    </a:p>
                  </a:txBody>
                  <a:tcPr marL="63305" marR="6330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700" b="1" kern="100" dirty="0">
                          <a:solidFill>
                            <a:schemeClr val="bg1"/>
                          </a:solidFill>
                          <a:effectLst/>
                          <a:latin typeface="+mn-ea"/>
                          <a:ea typeface="+mn-ea"/>
                          <a:cs typeface="Times New Roman"/>
                        </a:rPr>
                        <a:t>第３期</a:t>
                      </a:r>
                      <a:endParaRPr lang="en-US" altLang="ja-JP" sz="1700" b="1" kern="100" dirty="0">
                        <a:solidFill>
                          <a:schemeClr val="bg1"/>
                        </a:solidFill>
                        <a:effectLst/>
                        <a:latin typeface="+mn-ea"/>
                        <a:ea typeface="+mn-ea"/>
                        <a:cs typeface="Times New Roman"/>
                      </a:endParaRPr>
                    </a:p>
                    <a:p>
                      <a:pPr algn="ctr">
                        <a:lnSpc>
                          <a:spcPts val="2200"/>
                        </a:lnSpc>
                        <a:spcAft>
                          <a:spcPts val="0"/>
                        </a:spcAft>
                      </a:pPr>
                      <a:r>
                        <a:rPr lang="ja-JP" altLang="en-US" sz="1700" b="1" kern="100" dirty="0">
                          <a:solidFill>
                            <a:schemeClr val="bg1"/>
                          </a:solidFill>
                          <a:effectLst/>
                          <a:latin typeface="+mn-ea"/>
                          <a:ea typeface="+mn-ea"/>
                          <a:cs typeface="Times New Roman"/>
                        </a:rPr>
                        <a:t>障害福祉計画</a:t>
                      </a:r>
                      <a:endParaRPr lang="ja-JP" sz="1700" b="1" kern="100" dirty="0">
                        <a:solidFill>
                          <a:schemeClr val="bg1"/>
                        </a:solidFill>
                        <a:effectLst/>
                        <a:latin typeface="+mn-ea"/>
                        <a:ea typeface="+mn-ea"/>
                        <a:cs typeface="Times New Roman"/>
                      </a:endParaRPr>
                    </a:p>
                    <a:p>
                      <a:pPr algn="ctr">
                        <a:lnSpc>
                          <a:spcPts val="2200"/>
                        </a:lnSpc>
                        <a:spcAft>
                          <a:spcPts val="0"/>
                        </a:spcAft>
                      </a:pPr>
                      <a:r>
                        <a:rPr lang="en-US" sz="1700" b="1" kern="100" dirty="0">
                          <a:solidFill>
                            <a:schemeClr val="bg1"/>
                          </a:solidFill>
                          <a:effectLst/>
                          <a:latin typeface="+mn-ea"/>
                          <a:ea typeface="+mn-ea"/>
                          <a:cs typeface="Times New Roman"/>
                        </a:rPr>
                        <a:t>24</a:t>
                      </a:r>
                      <a:r>
                        <a:rPr lang="ja-JP" sz="1700" b="1" kern="100" dirty="0">
                          <a:solidFill>
                            <a:schemeClr val="bg1"/>
                          </a:solidFill>
                          <a:effectLst/>
                          <a:latin typeface="+mn-ea"/>
                          <a:ea typeface="+mn-ea"/>
                          <a:cs typeface="Times New Roman"/>
                        </a:rPr>
                        <a:t>年度～</a:t>
                      </a:r>
                      <a:r>
                        <a:rPr lang="en-US" sz="1700" b="1" kern="100" dirty="0">
                          <a:solidFill>
                            <a:schemeClr val="bg1"/>
                          </a:solidFill>
                          <a:effectLst/>
                          <a:latin typeface="+mn-ea"/>
                          <a:ea typeface="+mn-ea"/>
                          <a:cs typeface="Times New Roman"/>
                        </a:rPr>
                        <a:t>26</a:t>
                      </a:r>
                      <a:r>
                        <a:rPr lang="ja-JP" sz="1700" b="1" kern="100" dirty="0">
                          <a:solidFill>
                            <a:schemeClr val="bg1"/>
                          </a:solidFill>
                          <a:effectLst/>
                          <a:latin typeface="+mn-ea"/>
                          <a:ea typeface="+mn-ea"/>
                          <a:cs typeface="Times New Roman"/>
                        </a:rPr>
                        <a:t>年度</a:t>
                      </a:r>
                    </a:p>
                  </a:txBody>
                  <a:tcPr marL="63305" marR="6330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altLang="en-US" sz="1700" b="1" kern="100" dirty="0">
                          <a:solidFill>
                            <a:schemeClr val="bg1"/>
                          </a:solidFill>
                          <a:effectLst/>
                          <a:latin typeface="+mn-ea"/>
                          <a:ea typeface="+mn-ea"/>
                          <a:cs typeface="Times New Roman"/>
                        </a:rPr>
                        <a:t>第４期</a:t>
                      </a:r>
                      <a:endParaRPr lang="en-US" altLang="ja-JP" sz="1700" b="1" kern="100" dirty="0">
                        <a:solidFill>
                          <a:schemeClr val="bg1"/>
                        </a:solidFill>
                        <a:effectLst/>
                        <a:latin typeface="+mn-ea"/>
                        <a:ea typeface="+mn-ea"/>
                        <a:cs typeface="Times New Roman"/>
                      </a:endParaRPr>
                    </a:p>
                    <a:p>
                      <a:pPr algn="ctr">
                        <a:lnSpc>
                          <a:spcPts val="2200"/>
                        </a:lnSpc>
                        <a:spcAft>
                          <a:spcPts val="0"/>
                        </a:spcAft>
                      </a:pPr>
                      <a:r>
                        <a:rPr lang="ja-JP" altLang="en-US" sz="1700" b="1" kern="100" dirty="0">
                          <a:solidFill>
                            <a:schemeClr val="bg1"/>
                          </a:solidFill>
                          <a:effectLst/>
                          <a:latin typeface="+mn-ea"/>
                          <a:ea typeface="+mn-ea"/>
                          <a:cs typeface="Times New Roman"/>
                        </a:rPr>
                        <a:t>障害福祉計画</a:t>
                      </a:r>
                      <a:endParaRPr lang="en-US" altLang="ja-JP" sz="1700" b="1" kern="100" dirty="0">
                        <a:solidFill>
                          <a:schemeClr val="bg1"/>
                        </a:solidFill>
                        <a:effectLst/>
                        <a:latin typeface="+mn-ea"/>
                        <a:ea typeface="+mn-ea"/>
                        <a:cs typeface="Times New Roman"/>
                      </a:endParaRPr>
                    </a:p>
                    <a:p>
                      <a:pPr algn="ctr">
                        <a:lnSpc>
                          <a:spcPts val="2200"/>
                        </a:lnSpc>
                        <a:spcAft>
                          <a:spcPts val="0"/>
                        </a:spcAft>
                      </a:pPr>
                      <a:r>
                        <a:rPr lang="en-US" altLang="ja-JP" sz="1700" b="1" kern="100" dirty="0">
                          <a:solidFill>
                            <a:schemeClr val="bg1"/>
                          </a:solidFill>
                          <a:effectLst/>
                          <a:latin typeface="+mn-ea"/>
                          <a:ea typeface="+mn-ea"/>
                          <a:cs typeface="Times New Roman"/>
                        </a:rPr>
                        <a:t>27</a:t>
                      </a:r>
                      <a:r>
                        <a:rPr lang="ja-JP" altLang="en-US" sz="1700" b="1" kern="100" dirty="0">
                          <a:solidFill>
                            <a:schemeClr val="bg1"/>
                          </a:solidFill>
                          <a:effectLst/>
                          <a:latin typeface="+mn-ea"/>
                          <a:ea typeface="+mn-ea"/>
                          <a:cs typeface="Times New Roman"/>
                        </a:rPr>
                        <a:t>年度～</a:t>
                      </a:r>
                      <a:r>
                        <a:rPr lang="en-US" altLang="ja-JP" sz="1700" b="1" kern="100" dirty="0">
                          <a:solidFill>
                            <a:schemeClr val="bg1"/>
                          </a:solidFill>
                          <a:effectLst/>
                          <a:latin typeface="+mn-ea"/>
                          <a:ea typeface="+mn-ea"/>
                          <a:cs typeface="Times New Roman"/>
                        </a:rPr>
                        <a:t>29</a:t>
                      </a:r>
                      <a:r>
                        <a:rPr lang="ja-JP" altLang="en-US" sz="1700" b="1" kern="100" dirty="0">
                          <a:solidFill>
                            <a:schemeClr val="bg1"/>
                          </a:solidFill>
                          <a:effectLst/>
                          <a:latin typeface="+mn-ea"/>
                          <a:ea typeface="+mn-ea"/>
                          <a:cs typeface="Times New Roman"/>
                        </a:rPr>
                        <a:t>年度</a:t>
                      </a:r>
                      <a:endParaRPr lang="ja-JP" sz="1700" b="1" kern="100" dirty="0">
                        <a:solidFill>
                          <a:schemeClr val="bg1"/>
                        </a:solidFill>
                        <a:effectLst/>
                        <a:latin typeface="+mn-ea"/>
                        <a:ea typeface="+mn-ea"/>
                        <a:cs typeface="Times New Roman"/>
                      </a:endParaRPr>
                    </a:p>
                  </a:txBody>
                  <a:tcPr marL="63305" marR="63305" marT="0" marB="0" anchor="ctr">
                    <a:lnL w="12700" cap="flat" cmpd="sng" algn="ctr">
                      <a:solidFill>
                        <a:srgbClr val="000000"/>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1900"/>
                        </a:lnSpc>
                        <a:spcAft>
                          <a:spcPts val="0"/>
                        </a:spcAft>
                      </a:pPr>
                      <a:r>
                        <a:rPr lang="ja-JP" altLang="en-US" sz="1700" b="1" kern="100" dirty="0">
                          <a:solidFill>
                            <a:schemeClr val="bg1"/>
                          </a:solidFill>
                          <a:effectLst/>
                          <a:latin typeface="+mn-ea"/>
                          <a:ea typeface="+mn-ea"/>
                          <a:cs typeface="Times New Roman"/>
                        </a:rPr>
                        <a:t>第５期</a:t>
                      </a:r>
                      <a:endParaRPr lang="en-US" altLang="ja-JP" sz="1700" b="1" kern="100" dirty="0">
                        <a:solidFill>
                          <a:schemeClr val="bg1"/>
                        </a:solidFill>
                        <a:effectLst/>
                        <a:latin typeface="+mn-ea"/>
                        <a:ea typeface="+mn-ea"/>
                        <a:cs typeface="Times New Roman"/>
                      </a:endParaRPr>
                    </a:p>
                    <a:p>
                      <a:pPr algn="ctr">
                        <a:lnSpc>
                          <a:spcPts val="1900"/>
                        </a:lnSpc>
                        <a:spcAft>
                          <a:spcPts val="0"/>
                        </a:spcAft>
                      </a:pPr>
                      <a:r>
                        <a:rPr lang="ja-JP" altLang="en-US" sz="1700" b="1" kern="100" dirty="0">
                          <a:solidFill>
                            <a:schemeClr val="bg1"/>
                          </a:solidFill>
                          <a:effectLst/>
                          <a:latin typeface="+mn-ea"/>
                          <a:ea typeface="+mn-ea"/>
                          <a:cs typeface="Times New Roman"/>
                        </a:rPr>
                        <a:t>障害福祉計画</a:t>
                      </a:r>
                      <a:endParaRPr lang="en-US" altLang="ja-JP" sz="1700" b="1" kern="100" dirty="0">
                        <a:solidFill>
                          <a:schemeClr val="bg1"/>
                        </a:solidFill>
                        <a:effectLst/>
                        <a:latin typeface="+mn-ea"/>
                        <a:ea typeface="+mn-ea"/>
                        <a:cs typeface="Times New Roman"/>
                      </a:endParaRPr>
                    </a:p>
                    <a:p>
                      <a:pPr algn="ctr">
                        <a:lnSpc>
                          <a:spcPts val="1900"/>
                        </a:lnSpc>
                        <a:spcAft>
                          <a:spcPts val="0"/>
                        </a:spcAft>
                      </a:pPr>
                      <a:r>
                        <a:rPr lang="ja-JP" altLang="en-US" sz="1700" b="1" kern="100" dirty="0">
                          <a:solidFill>
                            <a:schemeClr val="bg1"/>
                          </a:solidFill>
                          <a:effectLst/>
                          <a:latin typeface="+mn-ea"/>
                          <a:ea typeface="+mn-ea"/>
                          <a:cs typeface="Times New Roman"/>
                        </a:rPr>
                        <a:t>第１期</a:t>
                      </a:r>
                      <a:endParaRPr lang="en-US" altLang="ja-JP" sz="1700" b="1" kern="100" dirty="0">
                        <a:solidFill>
                          <a:schemeClr val="bg1"/>
                        </a:solidFill>
                        <a:effectLst/>
                        <a:latin typeface="+mn-ea"/>
                        <a:ea typeface="+mn-ea"/>
                        <a:cs typeface="Times New Roman"/>
                      </a:endParaRPr>
                    </a:p>
                    <a:p>
                      <a:pPr algn="ctr">
                        <a:lnSpc>
                          <a:spcPts val="1900"/>
                        </a:lnSpc>
                        <a:spcAft>
                          <a:spcPts val="0"/>
                        </a:spcAft>
                      </a:pPr>
                      <a:r>
                        <a:rPr lang="ja-JP" altLang="en-US" sz="1700" b="1" kern="100" dirty="0">
                          <a:solidFill>
                            <a:schemeClr val="bg1"/>
                          </a:solidFill>
                          <a:effectLst/>
                          <a:latin typeface="+mn-ea"/>
                          <a:ea typeface="+mn-ea"/>
                          <a:cs typeface="Times New Roman"/>
                        </a:rPr>
                        <a:t>障害児福祉計画</a:t>
                      </a:r>
                      <a:endParaRPr lang="en-US" altLang="ja-JP" sz="1700" b="1" kern="100" dirty="0">
                        <a:solidFill>
                          <a:schemeClr val="bg1"/>
                        </a:solidFill>
                        <a:effectLst/>
                        <a:latin typeface="+mn-ea"/>
                        <a:ea typeface="+mn-ea"/>
                        <a:cs typeface="Times New Roman"/>
                      </a:endParaRPr>
                    </a:p>
                    <a:p>
                      <a:pPr algn="ctr">
                        <a:lnSpc>
                          <a:spcPts val="1900"/>
                        </a:lnSpc>
                        <a:spcAft>
                          <a:spcPts val="0"/>
                        </a:spcAft>
                      </a:pPr>
                      <a:r>
                        <a:rPr lang="en-US" altLang="ja-JP" sz="1700" b="1" kern="100" dirty="0">
                          <a:solidFill>
                            <a:schemeClr val="bg1"/>
                          </a:solidFill>
                          <a:effectLst/>
                          <a:latin typeface="+mn-ea"/>
                          <a:ea typeface="+mn-ea"/>
                          <a:cs typeface="Times New Roman"/>
                        </a:rPr>
                        <a:t>30</a:t>
                      </a:r>
                      <a:r>
                        <a:rPr lang="ja-JP" altLang="en-US" sz="1700" b="1" kern="100" dirty="0">
                          <a:solidFill>
                            <a:schemeClr val="bg1"/>
                          </a:solidFill>
                          <a:effectLst/>
                          <a:latin typeface="+mn-ea"/>
                          <a:ea typeface="+mn-ea"/>
                          <a:cs typeface="Times New Roman"/>
                        </a:rPr>
                        <a:t>年度～</a:t>
                      </a:r>
                      <a:r>
                        <a:rPr lang="en-US" altLang="ja-JP" sz="1700" b="1" kern="100" dirty="0">
                          <a:solidFill>
                            <a:schemeClr val="bg1"/>
                          </a:solidFill>
                          <a:effectLst/>
                          <a:latin typeface="+mn-ea"/>
                          <a:ea typeface="+mn-ea"/>
                          <a:cs typeface="Times New Roman"/>
                        </a:rPr>
                        <a:t>32</a:t>
                      </a:r>
                      <a:r>
                        <a:rPr lang="ja-JP" altLang="en-US" sz="1700" b="1" kern="100" dirty="0">
                          <a:solidFill>
                            <a:schemeClr val="bg1"/>
                          </a:solidFill>
                          <a:effectLst/>
                          <a:latin typeface="+mn-ea"/>
                          <a:ea typeface="+mn-ea"/>
                          <a:cs typeface="Times New Roman"/>
                        </a:rPr>
                        <a:t>年度</a:t>
                      </a:r>
                      <a:endParaRPr lang="ja-JP" sz="1700" b="1" kern="100" dirty="0">
                        <a:solidFill>
                          <a:schemeClr val="bg1"/>
                        </a:solidFill>
                        <a:effectLst/>
                        <a:latin typeface="+mn-ea"/>
                        <a:ea typeface="+mn-ea"/>
                        <a:cs typeface="Times New Roman"/>
                      </a:endParaRPr>
                    </a:p>
                  </a:txBody>
                  <a:tcPr marL="63305" marR="63305" marT="0" marB="0" anchor="ctr">
                    <a:lnL w="12700" cap="flat" cmpd="sng" algn="ctr">
                      <a:solidFill>
                        <a:schemeClr val="tx1"/>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82474">
                <a:tc>
                  <a:txBody>
                    <a:bodyPr/>
                    <a:lstStyle/>
                    <a:p>
                      <a:pPr indent="127000" algn="l">
                        <a:lnSpc>
                          <a:spcPts val="2200"/>
                        </a:lnSpc>
                        <a:spcAft>
                          <a:spcPts val="0"/>
                        </a:spcAft>
                      </a:pPr>
                      <a:r>
                        <a:rPr lang="ja-JP" sz="1400" kern="100" dirty="0">
                          <a:effectLst/>
                          <a:latin typeface="+mn-ea"/>
                          <a:ea typeface="+mn-ea"/>
                          <a:cs typeface="Times New Roman"/>
                        </a:rPr>
                        <a:t>平成</a:t>
                      </a:r>
                      <a:r>
                        <a:rPr lang="en-US" sz="1400" kern="100" dirty="0">
                          <a:effectLst/>
                          <a:latin typeface="+mn-ea"/>
                          <a:ea typeface="+mn-ea"/>
                          <a:cs typeface="Times New Roman"/>
                        </a:rPr>
                        <a:t>23</a:t>
                      </a:r>
                      <a:r>
                        <a:rPr lang="ja-JP" sz="1400" kern="100" dirty="0">
                          <a:effectLst/>
                          <a:latin typeface="+mn-ea"/>
                          <a:ea typeface="+mn-ea"/>
                          <a:cs typeface="Times New Roman"/>
                        </a:rPr>
                        <a:t>年度を目標として、地域の実情に応じた数値目標及び障害福祉サービスの見込量を設定</a:t>
                      </a:r>
                    </a:p>
                  </a:txBody>
                  <a:tcPr marL="63305" marR="63305" marT="0" marB="0">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sz="1400" kern="100" dirty="0">
                          <a:effectLst/>
                          <a:latin typeface="+mn-ea"/>
                          <a:ea typeface="+mn-ea"/>
                          <a:cs typeface="Times New Roman"/>
                        </a:rPr>
                        <a:t>第１期の実績を踏まえ、第２期障害福祉計画を作成</a:t>
                      </a:r>
                    </a:p>
                  </a:txBody>
                  <a:tcPr marL="63305" marR="63305" marT="0" marB="0">
                    <a:lnL w="12700" cap="flat" cmpd="sng" algn="ctr">
                      <a:solidFill>
                        <a:srgbClr val="000000"/>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400" kern="100" dirty="0">
                          <a:effectLst/>
                          <a:latin typeface="+mn-ea"/>
                          <a:ea typeface="+mn-ea"/>
                          <a:cs typeface="Times New Roman"/>
                        </a:rPr>
                        <a:t>つなぎ</a:t>
                      </a:r>
                      <a:r>
                        <a:rPr lang="ja-JP" sz="1400" kern="100" dirty="0">
                          <a:effectLst/>
                          <a:latin typeface="+mn-ea"/>
                          <a:ea typeface="+mn-ea"/>
                          <a:cs typeface="Times New Roman"/>
                        </a:rPr>
                        <a:t>法による障害者自立支援法の改正等を踏まえ、平成</a:t>
                      </a:r>
                      <a:r>
                        <a:rPr lang="en-US" sz="1400" kern="100" dirty="0">
                          <a:effectLst/>
                          <a:latin typeface="+mn-ea"/>
                          <a:ea typeface="+mn-ea"/>
                          <a:cs typeface="Times New Roman"/>
                        </a:rPr>
                        <a:t>26</a:t>
                      </a:r>
                      <a:r>
                        <a:rPr lang="ja-JP" sz="1400" kern="100" dirty="0">
                          <a:effectLst/>
                          <a:latin typeface="+mn-ea"/>
                          <a:ea typeface="+mn-ea"/>
                          <a:cs typeface="Times New Roman"/>
                        </a:rPr>
                        <a:t>年度を目標として、第３期障害福祉計画を作成</a:t>
                      </a:r>
                    </a:p>
                  </a:txBody>
                  <a:tcPr marL="63305" marR="63305" marT="0" marB="0">
                    <a:lnL w="12700" cap="flat" cmpd="sng" algn="ctr">
                      <a:solidFill>
                        <a:schemeClr val="tx1"/>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400" kern="100" dirty="0">
                          <a:effectLst/>
                          <a:latin typeface="+mn-ea"/>
                          <a:ea typeface="+mn-ea"/>
                          <a:cs typeface="Times New Roman"/>
                        </a:rPr>
                        <a:t>障害者総合支援法の施行等を踏まえ、平成</a:t>
                      </a:r>
                      <a:r>
                        <a:rPr lang="en-US" altLang="ja-JP" sz="1400" kern="100" dirty="0">
                          <a:effectLst/>
                          <a:latin typeface="+mn-ea"/>
                          <a:ea typeface="+mn-ea"/>
                          <a:cs typeface="Times New Roman"/>
                        </a:rPr>
                        <a:t>29</a:t>
                      </a:r>
                      <a:r>
                        <a:rPr lang="ja-JP" altLang="en-US" sz="1400" kern="100" dirty="0">
                          <a:effectLst/>
                          <a:latin typeface="+mn-ea"/>
                          <a:ea typeface="+mn-ea"/>
                          <a:cs typeface="Times New Roman"/>
                        </a:rPr>
                        <a:t>年度を目標として、第４期障害福祉計画を作成</a:t>
                      </a:r>
                      <a:endParaRPr lang="ja-JP" sz="1400" kern="100" dirty="0">
                        <a:effectLst/>
                        <a:latin typeface="+mn-ea"/>
                        <a:ea typeface="+mn-ea"/>
                        <a:cs typeface="Times New Roman"/>
                      </a:endParaRPr>
                    </a:p>
                  </a:txBody>
                  <a:tcPr marL="63305" marR="63305" marT="0" marB="0">
                    <a:lnL w="12700" cap="flat" cmpd="sng" algn="ctr">
                      <a:solidFill>
                        <a:srgbClr val="000000"/>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127635" algn="l" defTabSz="914400" rtl="0" eaLnBrk="1" fontAlgn="auto" latinLnBrk="0" hangingPunct="1">
                        <a:lnSpc>
                          <a:spcPts val="2200"/>
                        </a:lnSpc>
                        <a:spcBef>
                          <a:spcPts val="0"/>
                        </a:spcBef>
                        <a:spcAft>
                          <a:spcPts val="0"/>
                        </a:spcAft>
                        <a:buClrTx/>
                        <a:buSzTx/>
                        <a:buFontTx/>
                        <a:buNone/>
                        <a:tabLst/>
                        <a:defRPr/>
                      </a:pPr>
                      <a:r>
                        <a:rPr lang="ja-JP" altLang="en-US" sz="1400" kern="100" dirty="0">
                          <a:effectLst/>
                          <a:latin typeface="+mn-ea"/>
                          <a:ea typeface="+mn-ea"/>
                          <a:cs typeface="Times New Roman"/>
                        </a:rPr>
                        <a:t>障害者総合支援法・児童福祉法の改正等を踏まえ、平成</a:t>
                      </a:r>
                      <a:r>
                        <a:rPr lang="en-US" altLang="ja-JP" sz="1400" kern="100" dirty="0">
                          <a:effectLst/>
                          <a:latin typeface="+mn-ea"/>
                          <a:ea typeface="+mn-ea"/>
                          <a:cs typeface="Times New Roman"/>
                        </a:rPr>
                        <a:t>32</a:t>
                      </a:r>
                      <a:r>
                        <a:rPr lang="ja-JP" altLang="en-US" sz="1400" kern="100" dirty="0">
                          <a:effectLst/>
                          <a:latin typeface="+mn-ea"/>
                          <a:ea typeface="+mn-ea"/>
                          <a:cs typeface="Times New Roman"/>
                        </a:rPr>
                        <a:t>年度を目標として、第５期障害福祉計画等を作成</a:t>
                      </a:r>
                      <a:endParaRPr lang="ja-JP" sz="1400" kern="100" dirty="0">
                        <a:effectLst/>
                        <a:latin typeface="+mn-ea"/>
                        <a:ea typeface="+mn-ea"/>
                        <a:cs typeface="Times New Roman"/>
                      </a:endParaRPr>
                    </a:p>
                  </a:txBody>
                  <a:tcPr marL="63305" marR="63305" marT="0" marB="0">
                    <a:lnL w="12700" cap="flat" cmpd="sng" algn="ctr">
                      <a:solidFill>
                        <a:schemeClr val="tx1"/>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929" y="157826"/>
            <a:ext cx="9143084" cy="369196"/>
          </a:xfrm>
          <a:prstGeom prst="rect">
            <a:avLst/>
          </a:prstGeom>
          <a:noFill/>
        </p:spPr>
        <p:txBody>
          <a:bodyPr wrap="square" lIns="84315" tIns="42160" rIns="84315" bIns="42160" rtlCol="0">
            <a:spAutoFit/>
          </a:bodyPr>
          <a:lstStyle/>
          <a:p>
            <a:pPr algn="ctr"/>
            <a:r>
              <a:rPr lang="ja-JP" altLang="en-US" sz="1846" b="1" dirty="0">
                <a:solidFill>
                  <a:schemeClr val="tx2"/>
                </a:solidFill>
                <a:latin typeface="ＭＳ Ｐゴシック"/>
                <a:ea typeface="ＭＳ Ｐゴシック"/>
              </a:rPr>
              <a:t>障害福祉計画等と基本指針</a:t>
            </a:r>
          </a:p>
        </p:txBody>
      </p:sp>
      <p:sp>
        <p:nvSpPr>
          <p:cNvPr id="10" name="テキスト ボックス 9"/>
          <p:cNvSpPr txBox="1"/>
          <p:nvPr/>
        </p:nvSpPr>
        <p:spPr>
          <a:xfrm>
            <a:off x="3640033" y="1649629"/>
            <a:ext cx="5530559" cy="312450"/>
          </a:xfrm>
          <a:prstGeom prst="rect">
            <a:avLst/>
          </a:prstGeom>
          <a:noFill/>
        </p:spPr>
        <p:txBody>
          <a:bodyPr wrap="square" lIns="84315" tIns="42160" rIns="84315" bIns="42160" rtlCol="0">
            <a:spAutoFit/>
          </a:bodyPr>
          <a:lstStyle/>
          <a:p>
            <a:r>
              <a:rPr lang="en-US" altLang="ja-JP" sz="1477" b="1" dirty="0">
                <a:solidFill>
                  <a:prstClr val="black"/>
                </a:solidFill>
                <a:latin typeface="ＭＳ Ｐゴシック"/>
                <a:ea typeface="ＭＳ Ｐゴシック"/>
              </a:rPr>
              <a:t>H24</a:t>
            </a:r>
            <a:r>
              <a:rPr lang="ja-JP" altLang="en-US" sz="1477" b="1" dirty="0">
                <a:solidFill>
                  <a:prstClr val="black"/>
                </a:solidFill>
                <a:latin typeface="ＭＳ Ｐゴシック"/>
                <a:ea typeface="ＭＳ Ｐゴシック"/>
              </a:rPr>
              <a:t>　    </a:t>
            </a:r>
            <a:r>
              <a:rPr lang="en-US" altLang="ja-JP" sz="1477" b="1" dirty="0">
                <a:solidFill>
                  <a:prstClr val="black"/>
                </a:solidFill>
                <a:latin typeface="ＭＳ Ｐゴシック"/>
                <a:ea typeface="ＭＳ Ｐゴシック"/>
              </a:rPr>
              <a:t>H25  </a:t>
            </a:r>
            <a:r>
              <a:rPr lang="ja-JP" altLang="en-US" sz="1477" b="1" dirty="0">
                <a:solidFill>
                  <a:prstClr val="black"/>
                </a:solidFill>
                <a:latin typeface="ＭＳ Ｐゴシック"/>
                <a:ea typeface="ＭＳ Ｐゴシック"/>
              </a:rPr>
              <a:t>　</a:t>
            </a:r>
            <a:r>
              <a:rPr lang="en-US" altLang="ja-JP" sz="1477" b="1" dirty="0">
                <a:solidFill>
                  <a:prstClr val="black"/>
                </a:solidFill>
                <a:latin typeface="ＭＳ Ｐゴシック"/>
                <a:ea typeface="ＭＳ Ｐゴシック"/>
              </a:rPr>
              <a:t> H26</a:t>
            </a:r>
            <a:r>
              <a:rPr lang="ja-JP" altLang="en-US" sz="1477" b="1" dirty="0">
                <a:solidFill>
                  <a:prstClr val="black"/>
                </a:solidFill>
                <a:latin typeface="ＭＳ Ｐゴシック"/>
                <a:ea typeface="ＭＳ Ｐゴシック"/>
              </a:rPr>
              <a:t>　</a:t>
            </a:r>
            <a:r>
              <a:rPr lang="en-US" altLang="ja-JP" sz="1477" b="1" dirty="0">
                <a:solidFill>
                  <a:prstClr val="black"/>
                </a:solidFill>
                <a:latin typeface="ＭＳ Ｐゴシック"/>
                <a:ea typeface="ＭＳ Ｐゴシック"/>
              </a:rPr>
              <a:t> H27 </a:t>
            </a:r>
            <a:r>
              <a:rPr lang="ja-JP" altLang="en-US" sz="1477" b="1" dirty="0">
                <a:solidFill>
                  <a:prstClr val="black"/>
                </a:solidFill>
                <a:latin typeface="ＭＳ Ｐゴシック"/>
                <a:ea typeface="ＭＳ Ｐゴシック"/>
              </a:rPr>
              <a:t>    </a:t>
            </a:r>
            <a:r>
              <a:rPr lang="en-US" altLang="ja-JP" sz="1477" b="1" dirty="0">
                <a:solidFill>
                  <a:prstClr val="black"/>
                </a:solidFill>
                <a:latin typeface="ＭＳ Ｐゴシック"/>
                <a:ea typeface="ＭＳ Ｐゴシック"/>
              </a:rPr>
              <a:t>H28   </a:t>
            </a:r>
            <a:r>
              <a:rPr lang="ja-JP" altLang="en-US" sz="1477" b="1" dirty="0">
                <a:solidFill>
                  <a:prstClr val="black"/>
                </a:solidFill>
                <a:latin typeface="ＭＳ Ｐゴシック"/>
                <a:ea typeface="ＭＳ Ｐゴシック"/>
              </a:rPr>
              <a:t>    </a:t>
            </a:r>
            <a:r>
              <a:rPr lang="en-US" altLang="ja-JP" sz="1477" b="1" dirty="0">
                <a:solidFill>
                  <a:prstClr val="black"/>
                </a:solidFill>
                <a:latin typeface="ＭＳ Ｐゴシック"/>
                <a:ea typeface="ＭＳ Ｐゴシック"/>
              </a:rPr>
              <a:t>H29   H30       H31     H32</a:t>
            </a:r>
          </a:p>
        </p:txBody>
      </p:sp>
      <p:sp>
        <p:nvSpPr>
          <p:cNvPr id="11" name="角丸四角形 10"/>
          <p:cNvSpPr/>
          <p:nvPr/>
        </p:nvSpPr>
        <p:spPr bwMode="auto">
          <a:xfrm>
            <a:off x="4105555" y="5060829"/>
            <a:ext cx="797627" cy="691369"/>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3939" tIns="6791" rIns="33939" bIns="6791" numCol="1" rtlCol="0" anchor="t" anchorCtr="0" compatLnSpc="1">
            <a:prstTxWarp prst="textNoShape">
              <a:avLst/>
            </a:prstTxWarp>
          </a:bodyPr>
          <a:lstStyle/>
          <a:p>
            <a:pPr marL="109789" indent="-109789" defTabSz="805117"/>
            <a:r>
              <a:rPr lang="ja-JP" altLang="en-US" sz="1477" b="1" dirty="0">
                <a:solidFill>
                  <a:prstClr val="white"/>
                </a:solidFill>
                <a:ea typeface="ＭＳ Ｐゴシック" pitchFamily="50" charset="-128"/>
              </a:rPr>
              <a:t>基本指針見直し</a:t>
            </a:r>
          </a:p>
        </p:txBody>
      </p:sp>
      <p:sp>
        <p:nvSpPr>
          <p:cNvPr id="13" name="角丸四角形 12"/>
          <p:cNvSpPr/>
          <p:nvPr/>
        </p:nvSpPr>
        <p:spPr bwMode="auto">
          <a:xfrm>
            <a:off x="4903280" y="5751976"/>
            <a:ext cx="598221" cy="814715"/>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eaVert" wrap="square" lIns="33939" tIns="6791" rIns="33939" bIns="6791" numCol="1" rtlCol="0" anchor="t" anchorCtr="0" compatLnSpc="1">
            <a:prstTxWarp prst="textNoShape">
              <a:avLst/>
            </a:prstTxWarp>
          </a:bodyPr>
          <a:lstStyle/>
          <a:p>
            <a:pPr marL="109789" indent="-109789" algn="ctr" defTabSz="805117"/>
            <a:r>
              <a:rPr lang="ja-JP" altLang="en-US" sz="1477" b="1" dirty="0">
                <a:solidFill>
                  <a:prstClr val="white"/>
                </a:solidFill>
                <a:latin typeface="ＭＳ Ｐゴシック"/>
                <a:ea typeface="ＭＳ Ｐゴシック"/>
              </a:rPr>
              <a:t>計画</a:t>
            </a:r>
            <a:endParaRPr lang="en-US" altLang="ja-JP" sz="1477" b="1" dirty="0">
              <a:solidFill>
                <a:prstClr val="white"/>
              </a:solidFill>
              <a:latin typeface="ＭＳ Ｐゴシック"/>
              <a:ea typeface="ＭＳ Ｐゴシック"/>
            </a:endParaRPr>
          </a:p>
          <a:p>
            <a:pPr marL="109789" indent="-109789" algn="ctr" defTabSz="805117"/>
            <a:r>
              <a:rPr lang="ja-JP" altLang="en-US" sz="1477" b="1" dirty="0">
                <a:solidFill>
                  <a:prstClr val="white"/>
                </a:solidFill>
                <a:latin typeface="ＭＳ Ｐゴシック"/>
                <a:ea typeface="ＭＳ Ｐゴシック"/>
              </a:rPr>
              <a:t>　作成</a:t>
            </a:r>
          </a:p>
        </p:txBody>
      </p:sp>
      <p:sp>
        <p:nvSpPr>
          <p:cNvPr id="20" name="角丸四角形 19"/>
          <p:cNvSpPr/>
          <p:nvPr/>
        </p:nvSpPr>
        <p:spPr bwMode="auto">
          <a:xfrm>
            <a:off x="8262502" y="5756976"/>
            <a:ext cx="598221" cy="814715"/>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eaVert" wrap="square" lIns="33939" tIns="6791" rIns="33939" bIns="6791" numCol="1" rtlCol="0" anchor="t" anchorCtr="0" compatLnSpc="1">
            <a:prstTxWarp prst="textNoShape">
              <a:avLst/>
            </a:prstTxWarp>
          </a:bodyPr>
          <a:lstStyle/>
          <a:p>
            <a:pPr marL="109789" indent="-109789" algn="ctr" defTabSz="805117"/>
            <a:r>
              <a:rPr lang="ja-JP" altLang="en-US" sz="1477" b="1" dirty="0">
                <a:solidFill>
                  <a:prstClr val="white"/>
                </a:solidFill>
                <a:latin typeface="ＭＳ Ｐゴシック"/>
                <a:ea typeface="ＭＳ Ｐゴシック"/>
              </a:rPr>
              <a:t>計画</a:t>
            </a:r>
            <a:endParaRPr lang="en-US" altLang="ja-JP" sz="1477" b="1" dirty="0">
              <a:solidFill>
                <a:prstClr val="white"/>
              </a:solidFill>
              <a:latin typeface="ＭＳ Ｐゴシック"/>
              <a:ea typeface="ＭＳ Ｐゴシック"/>
            </a:endParaRPr>
          </a:p>
          <a:p>
            <a:pPr marL="109789" indent="-109789" algn="ctr" defTabSz="805117"/>
            <a:r>
              <a:rPr lang="ja-JP" altLang="en-US" sz="1477" b="1" dirty="0">
                <a:solidFill>
                  <a:prstClr val="white"/>
                </a:solidFill>
                <a:latin typeface="ＭＳ Ｐゴシック"/>
                <a:ea typeface="ＭＳ Ｐゴシック"/>
              </a:rPr>
              <a:t>　作成</a:t>
            </a:r>
          </a:p>
        </p:txBody>
      </p:sp>
      <p:cxnSp>
        <p:nvCxnSpPr>
          <p:cNvPr id="22" name="直線矢印コネクタ 21"/>
          <p:cNvCxnSpPr/>
          <p:nvPr/>
        </p:nvCxnSpPr>
        <p:spPr bwMode="auto">
          <a:xfrm>
            <a:off x="4903191" y="5384929"/>
            <a:ext cx="824142" cy="0"/>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5" name="直線矢印コネクタ 24"/>
          <p:cNvCxnSpPr/>
          <p:nvPr/>
        </p:nvCxnSpPr>
        <p:spPr bwMode="auto">
          <a:xfrm>
            <a:off x="8148749" y="5405446"/>
            <a:ext cx="810210" cy="10165"/>
          </a:xfrm>
          <a:prstGeom prst="straightConnector1">
            <a:avLst/>
          </a:prstGeom>
          <a:solidFill>
            <a:schemeClr val="bg1"/>
          </a:solidFill>
          <a:ln w="38100" cap="flat" cmpd="sng" algn="ctr">
            <a:solidFill>
              <a:schemeClr val="tx2">
                <a:lumMod val="60000"/>
                <a:lumOff val="40000"/>
              </a:schemeClr>
            </a:solidFill>
            <a:prstDash val="solid"/>
            <a:round/>
            <a:headEnd type="none" w="med" len="med"/>
            <a:tailEnd type="arrow"/>
          </a:ln>
          <a:effectLst/>
        </p:spPr>
      </p:cxnSp>
      <p:cxnSp>
        <p:nvCxnSpPr>
          <p:cNvPr id="31" name="直線矢印コネクタ 30"/>
          <p:cNvCxnSpPr/>
          <p:nvPr/>
        </p:nvCxnSpPr>
        <p:spPr bwMode="auto">
          <a:xfrm flipV="1">
            <a:off x="3613441" y="5394145"/>
            <a:ext cx="486286" cy="1710"/>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2" name="直線矢印コネクタ 31"/>
          <p:cNvCxnSpPr/>
          <p:nvPr/>
        </p:nvCxnSpPr>
        <p:spPr bwMode="auto">
          <a:xfrm flipV="1">
            <a:off x="3615053" y="6105480"/>
            <a:ext cx="1288100" cy="1"/>
          </a:xfrm>
          <a:prstGeom prst="straightConnector1">
            <a:avLst/>
          </a:prstGeom>
          <a:solidFill>
            <a:schemeClr val="bg1"/>
          </a:solidFill>
          <a:ln w="38100" cap="flat" cmpd="sng" algn="ctr">
            <a:solidFill>
              <a:schemeClr val="tx2"/>
            </a:solidFill>
            <a:prstDash val="solid"/>
            <a:round/>
            <a:headEnd type="none" w="med" len="med"/>
            <a:tailEnd type="arrow"/>
          </a:ln>
          <a:effectLst/>
        </p:spPr>
      </p:cxnSp>
      <p:sp>
        <p:nvSpPr>
          <p:cNvPr id="34" name="角丸四角形 33"/>
          <p:cNvSpPr/>
          <p:nvPr/>
        </p:nvSpPr>
        <p:spPr bwMode="auto">
          <a:xfrm>
            <a:off x="172196" y="5067140"/>
            <a:ext cx="3441249" cy="635596"/>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33939" tIns="6791" rIns="33939" bIns="6791" numCol="1" rtlCol="0" anchor="t" anchorCtr="0" compatLnSpc="1">
            <a:prstTxWarp prst="textNoShape">
              <a:avLst/>
            </a:prstTxWarp>
          </a:bodyPr>
          <a:lstStyle/>
          <a:p>
            <a:pPr marL="109789" indent="-109789" defTabSz="805117">
              <a:lnSpc>
                <a:spcPts val="2492"/>
              </a:lnSpc>
            </a:pPr>
            <a:r>
              <a:rPr lang="ja-JP" altLang="en-US" sz="1477" b="1" dirty="0">
                <a:solidFill>
                  <a:prstClr val="white"/>
                </a:solidFill>
                <a:ea typeface="ＭＳ Ｐゴシック" pitchFamily="50" charset="-128"/>
              </a:rPr>
              <a:t>厚生労働大臣</a:t>
            </a:r>
          </a:p>
          <a:p>
            <a:pPr marL="109789" indent="-109789" defTabSz="805117">
              <a:lnSpc>
                <a:spcPts val="2492"/>
              </a:lnSpc>
            </a:pPr>
            <a:r>
              <a:rPr lang="ja-JP" altLang="en-US" sz="1477" b="1" dirty="0">
                <a:solidFill>
                  <a:prstClr val="white"/>
                </a:solidFill>
                <a:ea typeface="ＭＳ Ｐゴシック" pitchFamily="50" charset="-128"/>
              </a:rPr>
              <a:t>　・・・３年に１回、基本指針の見直し</a:t>
            </a:r>
          </a:p>
        </p:txBody>
      </p:sp>
      <p:sp>
        <p:nvSpPr>
          <p:cNvPr id="35" name="角丸四角形 34"/>
          <p:cNvSpPr/>
          <p:nvPr/>
        </p:nvSpPr>
        <p:spPr bwMode="auto">
          <a:xfrm>
            <a:off x="157057" y="5752179"/>
            <a:ext cx="3456384" cy="668126"/>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33939" tIns="6791" rIns="33939" bIns="6791" numCol="1" rtlCol="0" anchor="t" anchorCtr="0" compatLnSpc="1">
            <a:prstTxWarp prst="textNoShape">
              <a:avLst/>
            </a:prstTxWarp>
          </a:bodyPr>
          <a:lstStyle/>
          <a:p>
            <a:pPr marL="109789" indent="-109789" defTabSz="805117">
              <a:lnSpc>
                <a:spcPts val="2492"/>
              </a:lnSpc>
            </a:pPr>
            <a:r>
              <a:rPr lang="ja-JP" altLang="en-US" sz="1477" b="1" dirty="0">
                <a:solidFill>
                  <a:prstClr val="white"/>
                </a:solidFill>
                <a:latin typeface="ＭＳ Ｐゴシック"/>
                <a:ea typeface="ＭＳ Ｐゴシック"/>
              </a:rPr>
              <a:t>都道府県・市町村</a:t>
            </a:r>
          </a:p>
          <a:p>
            <a:pPr marL="109789" indent="-109789" defTabSz="805117">
              <a:lnSpc>
                <a:spcPts val="2492"/>
              </a:lnSpc>
            </a:pPr>
            <a:r>
              <a:rPr lang="ja-JP" altLang="en-US" sz="1477" b="1" dirty="0">
                <a:solidFill>
                  <a:prstClr val="white"/>
                </a:solidFill>
                <a:latin typeface="ＭＳ Ｐゴシック"/>
                <a:ea typeface="ＭＳ Ｐゴシック"/>
              </a:rPr>
              <a:t>　・・・３年ごとに障害福祉計画等の作成</a:t>
            </a:r>
          </a:p>
        </p:txBody>
      </p:sp>
      <p:cxnSp>
        <p:nvCxnSpPr>
          <p:cNvPr id="37" name="直線矢印コネクタ 36"/>
          <p:cNvCxnSpPr/>
          <p:nvPr/>
        </p:nvCxnSpPr>
        <p:spPr bwMode="auto">
          <a:xfrm>
            <a:off x="4903155" y="5533683"/>
            <a:ext cx="265876" cy="218512"/>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9" name="直線矢印コネクタ 38"/>
          <p:cNvCxnSpPr/>
          <p:nvPr/>
        </p:nvCxnSpPr>
        <p:spPr bwMode="auto">
          <a:xfrm>
            <a:off x="8170724" y="5593471"/>
            <a:ext cx="256473" cy="158503"/>
          </a:xfrm>
          <a:prstGeom prst="straightConnector1">
            <a:avLst/>
          </a:prstGeom>
          <a:solidFill>
            <a:schemeClr val="bg1"/>
          </a:solidFill>
          <a:ln w="38100" cap="flat" cmpd="sng" algn="ctr">
            <a:solidFill>
              <a:schemeClr val="tx2">
                <a:lumMod val="40000"/>
                <a:lumOff val="60000"/>
              </a:schemeClr>
            </a:solidFill>
            <a:prstDash val="sysDash"/>
            <a:round/>
            <a:headEnd type="none" w="med" len="med"/>
            <a:tailEnd type="arrow"/>
          </a:ln>
          <a:effectLst/>
        </p:spPr>
      </p:cxnSp>
      <p:sp>
        <p:nvSpPr>
          <p:cNvPr id="40" name="正方形/長方形 39"/>
          <p:cNvSpPr/>
          <p:nvPr/>
        </p:nvSpPr>
        <p:spPr bwMode="auto">
          <a:xfrm>
            <a:off x="185060" y="628408"/>
            <a:ext cx="8773898" cy="102121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3939" tIns="6791" rIns="33939" bIns="6791" numCol="1" rtlCol="0" anchor="t" anchorCtr="0" compatLnSpc="1">
            <a:prstTxWarp prst="textNoShape">
              <a:avLst/>
            </a:prstTxWarp>
          </a:bodyPr>
          <a:lstStyle/>
          <a:p>
            <a:pPr marL="109789" indent="-109789" defTabSz="805117">
              <a:lnSpc>
                <a:spcPts val="2769"/>
              </a:lnSpc>
            </a:pPr>
            <a:r>
              <a:rPr lang="ja-JP" altLang="en-US" sz="1846" dirty="0">
                <a:solidFill>
                  <a:prstClr val="black"/>
                </a:solidFill>
                <a:ea typeface="ＭＳ Ｐゴシック" pitchFamily="50" charset="-128"/>
              </a:rPr>
              <a:t>○　基本指針（厚生労働大臣）では、障害福祉計画の計画期間を３年としており、これに</a:t>
            </a:r>
            <a:endParaRPr lang="en-US" altLang="ja-JP" sz="1846" dirty="0">
              <a:solidFill>
                <a:prstClr val="black"/>
              </a:solidFill>
              <a:ea typeface="ＭＳ Ｐゴシック" pitchFamily="50" charset="-128"/>
            </a:endParaRPr>
          </a:p>
          <a:p>
            <a:pPr marL="109789" indent="-109789" defTabSz="805117">
              <a:lnSpc>
                <a:spcPts val="2769"/>
              </a:lnSpc>
            </a:pPr>
            <a:r>
              <a:rPr lang="ja-JP" altLang="en-US" sz="1846" dirty="0">
                <a:solidFill>
                  <a:prstClr val="black"/>
                </a:solidFill>
                <a:ea typeface="ＭＳ Ｐゴシック" pitchFamily="50" charset="-128"/>
              </a:rPr>
              <a:t>　　即して、都道府県・市町村は３年ごとに障害福祉計画を作成している。平成３０年度か</a:t>
            </a:r>
            <a:endParaRPr lang="en-US" altLang="ja-JP" sz="1846" dirty="0">
              <a:solidFill>
                <a:prstClr val="black"/>
              </a:solidFill>
              <a:ea typeface="ＭＳ Ｐゴシック" pitchFamily="50" charset="-128"/>
            </a:endParaRPr>
          </a:p>
          <a:p>
            <a:pPr marL="109789" indent="-109789" defTabSz="805117">
              <a:lnSpc>
                <a:spcPts val="2769"/>
              </a:lnSpc>
            </a:pPr>
            <a:r>
              <a:rPr lang="ja-JP" altLang="en-US" sz="1846" dirty="0">
                <a:solidFill>
                  <a:prstClr val="black"/>
                </a:solidFill>
                <a:ea typeface="ＭＳ Ｐゴシック" pitchFamily="50" charset="-128"/>
              </a:rPr>
              <a:t>　</a:t>
            </a:r>
            <a:r>
              <a:rPr lang="ja-JP" altLang="en-US" sz="1846">
                <a:solidFill>
                  <a:prstClr val="black"/>
                </a:solidFill>
                <a:ea typeface="ＭＳ Ｐゴシック" pitchFamily="50" charset="-128"/>
              </a:rPr>
              <a:t>　ら</a:t>
            </a:r>
            <a:r>
              <a:rPr lang="ja-JP" altLang="en-US" sz="1846" dirty="0">
                <a:solidFill>
                  <a:prstClr val="black"/>
                </a:solidFill>
                <a:ea typeface="ＭＳ Ｐゴシック" pitchFamily="50" charset="-128"/>
              </a:rPr>
              <a:t>は、障害児</a:t>
            </a:r>
            <a:r>
              <a:rPr lang="ja-JP" altLang="en-US" sz="1846">
                <a:solidFill>
                  <a:prstClr val="black"/>
                </a:solidFill>
                <a:ea typeface="ＭＳ Ｐゴシック" pitchFamily="50" charset="-128"/>
              </a:rPr>
              <a:t>福祉計画についても同様に作成することになっている。</a:t>
            </a:r>
            <a:endParaRPr lang="ja-JP" altLang="en-US" sz="1846" dirty="0">
              <a:solidFill>
                <a:prstClr val="black"/>
              </a:solidFill>
              <a:ea typeface="ＭＳ Ｐゴシック" pitchFamily="50" charset="-128"/>
            </a:endParaRPr>
          </a:p>
        </p:txBody>
      </p:sp>
      <p:sp>
        <p:nvSpPr>
          <p:cNvPr id="33" name="角丸四角形 32"/>
          <p:cNvSpPr/>
          <p:nvPr/>
        </p:nvSpPr>
        <p:spPr bwMode="auto">
          <a:xfrm>
            <a:off x="6580622" y="5756976"/>
            <a:ext cx="598221" cy="814715"/>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eaVert" wrap="square" lIns="33939" tIns="6791" rIns="33939" bIns="6791" numCol="1" rtlCol="0" anchor="t" anchorCtr="0" compatLnSpc="1">
            <a:prstTxWarp prst="textNoShape">
              <a:avLst/>
            </a:prstTxWarp>
          </a:bodyPr>
          <a:lstStyle/>
          <a:p>
            <a:pPr marL="109789" indent="-109789" algn="ctr" defTabSz="805117"/>
            <a:r>
              <a:rPr lang="ja-JP" altLang="en-US" sz="1477" b="1" dirty="0">
                <a:solidFill>
                  <a:prstClr val="white"/>
                </a:solidFill>
                <a:latin typeface="ＭＳ Ｐゴシック"/>
                <a:ea typeface="ＭＳ Ｐゴシック"/>
              </a:rPr>
              <a:t>計画</a:t>
            </a:r>
            <a:endParaRPr lang="en-US" altLang="ja-JP" sz="1477" b="1" dirty="0">
              <a:solidFill>
                <a:prstClr val="white"/>
              </a:solidFill>
              <a:latin typeface="ＭＳ Ｐゴシック"/>
              <a:ea typeface="ＭＳ Ｐゴシック"/>
            </a:endParaRPr>
          </a:p>
          <a:p>
            <a:pPr marL="109789" indent="-109789" algn="ctr" defTabSz="805117"/>
            <a:r>
              <a:rPr lang="ja-JP" altLang="en-US" sz="1477" b="1" dirty="0">
                <a:solidFill>
                  <a:prstClr val="white"/>
                </a:solidFill>
                <a:latin typeface="ＭＳ Ｐゴシック"/>
                <a:ea typeface="ＭＳ Ｐゴシック"/>
              </a:rPr>
              <a:t>　作成</a:t>
            </a:r>
          </a:p>
        </p:txBody>
      </p:sp>
      <p:sp>
        <p:nvSpPr>
          <p:cNvPr id="36" name="角丸四角形 35"/>
          <p:cNvSpPr/>
          <p:nvPr/>
        </p:nvSpPr>
        <p:spPr bwMode="auto">
          <a:xfrm>
            <a:off x="5727307" y="5080294"/>
            <a:ext cx="797627" cy="691369"/>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3939" tIns="6791" rIns="33939" bIns="6791" numCol="1" rtlCol="0" anchor="t" anchorCtr="0" compatLnSpc="1">
            <a:prstTxWarp prst="textNoShape">
              <a:avLst/>
            </a:prstTxWarp>
          </a:bodyPr>
          <a:lstStyle/>
          <a:p>
            <a:pPr marL="109789" indent="-109789" defTabSz="805117"/>
            <a:r>
              <a:rPr lang="ja-JP" altLang="en-US" sz="1477" b="1" dirty="0">
                <a:solidFill>
                  <a:prstClr val="white"/>
                </a:solidFill>
                <a:ea typeface="ＭＳ Ｐゴシック" pitchFamily="50" charset="-128"/>
              </a:rPr>
              <a:t>基本指針見直し</a:t>
            </a:r>
          </a:p>
        </p:txBody>
      </p:sp>
      <p:cxnSp>
        <p:nvCxnSpPr>
          <p:cNvPr id="41" name="直線矢印コネクタ 40"/>
          <p:cNvCxnSpPr/>
          <p:nvPr/>
        </p:nvCxnSpPr>
        <p:spPr bwMode="auto">
          <a:xfrm>
            <a:off x="6524922" y="5511405"/>
            <a:ext cx="265876" cy="260044"/>
          </a:xfrm>
          <a:prstGeom prst="straightConnector1">
            <a:avLst/>
          </a:prstGeom>
          <a:solidFill>
            <a:schemeClr val="bg1"/>
          </a:solidFill>
          <a:ln w="38100" cap="flat" cmpd="sng" algn="ctr">
            <a:solidFill>
              <a:schemeClr val="tx2"/>
            </a:solidFill>
            <a:prstDash val="solid"/>
            <a:round/>
            <a:headEnd type="none" w="med" len="med"/>
            <a:tailEnd type="arrow"/>
          </a:ln>
          <a:effectLst/>
        </p:spPr>
      </p:cxnSp>
      <p:sp>
        <p:nvSpPr>
          <p:cNvPr id="50" name="角丸四角形 49"/>
          <p:cNvSpPr/>
          <p:nvPr/>
        </p:nvSpPr>
        <p:spPr bwMode="auto">
          <a:xfrm>
            <a:off x="7349095" y="5075906"/>
            <a:ext cx="797627" cy="691369"/>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3939" tIns="6791" rIns="33939" bIns="6791" numCol="1" rtlCol="0" anchor="t" anchorCtr="0" compatLnSpc="1">
            <a:prstTxWarp prst="textNoShape">
              <a:avLst/>
            </a:prstTxWarp>
          </a:bodyPr>
          <a:lstStyle/>
          <a:p>
            <a:pPr marL="109789" indent="-109789" defTabSz="805117"/>
            <a:r>
              <a:rPr lang="ja-JP" altLang="en-US" sz="1477" b="1" dirty="0">
                <a:solidFill>
                  <a:prstClr val="white"/>
                </a:solidFill>
                <a:ea typeface="ＭＳ Ｐゴシック" pitchFamily="50" charset="-128"/>
              </a:rPr>
              <a:t>基本指針見直し</a:t>
            </a:r>
          </a:p>
        </p:txBody>
      </p:sp>
      <p:cxnSp>
        <p:nvCxnSpPr>
          <p:cNvPr id="65" name="直線矢印コネクタ 64"/>
          <p:cNvCxnSpPr/>
          <p:nvPr/>
        </p:nvCxnSpPr>
        <p:spPr bwMode="auto">
          <a:xfrm>
            <a:off x="6524943" y="5384929"/>
            <a:ext cx="824142" cy="0"/>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66" name="直線矢印コネクタ 65"/>
          <p:cNvCxnSpPr/>
          <p:nvPr/>
        </p:nvCxnSpPr>
        <p:spPr bwMode="auto">
          <a:xfrm flipV="1">
            <a:off x="5517876" y="6123184"/>
            <a:ext cx="1098444" cy="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69" name="直線矢印コネクタ 68"/>
          <p:cNvCxnSpPr/>
          <p:nvPr/>
        </p:nvCxnSpPr>
        <p:spPr bwMode="auto">
          <a:xfrm flipV="1">
            <a:off x="7178760" y="6123185"/>
            <a:ext cx="1098444" cy="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6" name="直線コネクタ 25"/>
          <p:cNvCxnSpPr/>
          <p:nvPr/>
        </p:nvCxnSpPr>
        <p:spPr>
          <a:xfrm>
            <a:off x="0" y="525385"/>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56328" y="6527571"/>
            <a:ext cx="2057400" cy="365125"/>
          </a:xfrm>
        </p:spPr>
        <p:txBody>
          <a:bodyPr/>
          <a:lstStyle/>
          <a:p>
            <a:pPr>
              <a:defRPr/>
            </a:pPr>
            <a:fld id="{804D6B79-3AEB-42FE-A736-A41F7AEA0445}" type="slidenum">
              <a:rPr lang="en-US" altLang="ja-JP" smtClean="0"/>
              <a:pPr>
                <a:defRPr/>
              </a:pPr>
              <a:t>86</a:t>
            </a:fld>
            <a:endParaRPr lang="en-US" altLang="ja-JP" dirty="0"/>
          </a:p>
        </p:txBody>
      </p:sp>
    </p:spTree>
    <p:extLst>
      <p:ext uri="{BB962C8B-B14F-4D97-AF65-F5344CB8AC3E}">
        <p14:creationId xmlns:p14="http://schemas.microsoft.com/office/powerpoint/2010/main" val="12995095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846443" y="3453407"/>
          <a:ext cx="3821538" cy="1274298"/>
        </p:xfrm>
        <a:graphic>
          <a:graphicData uri="http://schemas.openxmlformats.org/drawingml/2006/table">
            <a:tbl>
              <a:tblPr firstRow="1" bandRow="1">
                <a:tableStyleId>{5C22544A-7EE6-4342-B048-85BDC9FD1C3A}</a:tableStyleId>
              </a:tblPr>
              <a:tblGrid>
                <a:gridCol w="3821538">
                  <a:extLst>
                    <a:ext uri="{9D8B030D-6E8A-4147-A177-3AD203B41FA5}">
                      <a16:colId xmlns:a16="http://schemas.microsoft.com/office/drawing/2014/main" val="20000"/>
                    </a:ext>
                  </a:extLst>
                </a:gridCol>
              </a:tblGrid>
              <a:tr h="28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n-ea"/>
                          <a:ea typeface="+mn-ea"/>
                        </a:rPr>
                        <a:t>福祉施設から一般就労への移行等</a:t>
                      </a:r>
                      <a:endParaRPr lang="en-US" altLang="ja-JP" sz="1300" b="1" u="none" dirty="0">
                        <a:solidFill>
                          <a:schemeClr val="bg1"/>
                        </a:solidFill>
                        <a:latin typeface="+mn-ea"/>
                        <a:ea typeface="+mn-ea"/>
                      </a:endParaRPr>
                    </a:p>
                  </a:txBody>
                  <a:tcPr marL="84407" marR="84407" marT="42203" marB="42203" anchor="ctr"/>
                </a:tc>
                <a:extLst>
                  <a:ext uri="{0D108BD9-81ED-4DB2-BD59-A6C34878D82A}">
                    <a16:rowId xmlns:a16="http://schemas.microsoft.com/office/drawing/2014/main" val="10000"/>
                  </a:ext>
                </a:extLst>
              </a:tr>
              <a:tr h="316523">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福祉施設利用者の一般就労への移行者の増加</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1"/>
                  </a:ext>
                </a:extLst>
              </a:tr>
              <a:tr h="225083">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就労移行支援事業の利用者の増加</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2"/>
                  </a:ext>
                </a:extLst>
              </a:tr>
              <a:tr h="225083">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就労移行支援事業所の就労移行率の増加</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3"/>
                  </a:ext>
                </a:extLst>
              </a:tr>
              <a:tr h="225083">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a:t>
                      </a:r>
                      <a:r>
                        <a:rPr lang="ja-JP" altLang="en-US" sz="900" b="0" i="0" u="none" strike="noStrike" kern="1200" cap="none" spc="0" baseline="0" dirty="0">
                          <a:solidFill>
                            <a:schemeClr val="tx1"/>
                          </a:solidFill>
                          <a:uFillTx/>
                          <a:latin typeface="+mn-ea"/>
                          <a:ea typeface="+mn-ea"/>
                        </a:rPr>
                        <a:t>一定の就労定着率の達成</a:t>
                      </a:r>
                      <a:endParaRPr lang="ja-JP" altLang="ja-JP" sz="900" b="0" i="0" u="none" strike="sngStrike" kern="1200" cap="none" spc="0" baseline="0" dirty="0">
                        <a:solidFill>
                          <a:schemeClr val="tx1"/>
                        </a:solidFill>
                        <a:uFillTx/>
                        <a:latin typeface="+mn-ea"/>
                        <a:ea typeface="+mn-ea"/>
                      </a:endParaRPr>
                    </a:p>
                  </a:txBody>
                  <a:tcPr marL="84407" marR="84407" marT="42203" marB="42203" anchor="ctr"/>
                </a:tc>
                <a:extLst>
                  <a:ext uri="{0D108BD9-81ED-4DB2-BD59-A6C34878D82A}">
                    <a16:rowId xmlns:a16="http://schemas.microsoft.com/office/drawing/2014/main" val="10004"/>
                  </a:ext>
                </a:extLst>
              </a:tr>
            </a:tbl>
          </a:graphicData>
        </a:graphic>
      </p:graphicFrame>
      <p:graphicFrame>
        <p:nvGraphicFramePr>
          <p:cNvPr id="9" name="表 8"/>
          <p:cNvGraphicFramePr>
            <a:graphicFrameLocks noGrp="1"/>
          </p:cNvGraphicFramePr>
          <p:nvPr>
            <p:extLst/>
          </p:nvPr>
        </p:nvGraphicFramePr>
        <p:xfrm>
          <a:off x="846442" y="786860"/>
          <a:ext cx="3821538" cy="732692"/>
        </p:xfrm>
        <a:graphic>
          <a:graphicData uri="http://schemas.openxmlformats.org/drawingml/2006/table">
            <a:tbl>
              <a:tblPr firstRow="1" bandRow="1">
                <a:tableStyleId>{5C22544A-7EE6-4342-B048-85BDC9FD1C3A}</a:tableStyleId>
              </a:tblPr>
              <a:tblGrid>
                <a:gridCol w="3821538">
                  <a:extLst>
                    <a:ext uri="{9D8B030D-6E8A-4147-A177-3AD203B41FA5}">
                      <a16:colId xmlns:a16="http://schemas.microsoft.com/office/drawing/2014/main" val="20000"/>
                    </a:ext>
                  </a:extLst>
                </a:gridCol>
              </a:tblGrid>
              <a:tr h="28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b="1" u="none" dirty="0">
                          <a:solidFill>
                            <a:schemeClr val="bg1"/>
                          </a:solidFill>
                          <a:latin typeface="+mn-ea"/>
                          <a:ea typeface="+mn-ea"/>
                        </a:rPr>
                        <a:t>施設入所者の地域生活への移行</a:t>
                      </a:r>
                      <a:endParaRPr lang="en-US" altLang="ja-JP" sz="1300" b="1" u="none" dirty="0">
                        <a:solidFill>
                          <a:schemeClr val="bg1"/>
                        </a:solidFill>
                        <a:latin typeface="+mn-ea"/>
                        <a:ea typeface="+mn-ea"/>
                      </a:endParaRPr>
                    </a:p>
                  </a:txBody>
                  <a:tcPr marL="84407" marR="84407" marT="42203" marB="42203" anchor="ctr"/>
                </a:tc>
                <a:extLst>
                  <a:ext uri="{0D108BD9-81ED-4DB2-BD59-A6C34878D82A}">
                    <a16:rowId xmlns:a16="http://schemas.microsoft.com/office/drawing/2014/main" val="10000"/>
                  </a:ext>
                </a:extLst>
              </a:tr>
              <a:tr h="225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u="none" dirty="0">
                          <a:solidFill>
                            <a:srgbClr val="000000"/>
                          </a:solidFill>
                          <a:latin typeface="+mn-ea"/>
                          <a:ea typeface="+mn-ea"/>
                        </a:rPr>
                        <a:t>○ 地域生活移行者の増加</a:t>
                      </a:r>
                      <a:endParaRPr lang="en-US" altLang="ja-JP" sz="900" b="0" u="none" dirty="0">
                        <a:solidFill>
                          <a:srgbClr val="000000"/>
                        </a:solidFill>
                        <a:latin typeface="+mn-ea"/>
                        <a:ea typeface="+mn-ea"/>
                      </a:endParaRPr>
                    </a:p>
                  </a:txBody>
                  <a:tcPr marL="84407" marR="84407" marT="42203" marB="42203" anchor="ctr"/>
                </a:tc>
                <a:extLst>
                  <a:ext uri="{0D108BD9-81ED-4DB2-BD59-A6C34878D82A}">
                    <a16:rowId xmlns:a16="http://schemas.microsoft.com/office/drawing/2014/main" val="10001"/>
                  </a:ext>
                </a:extLst>
              </a:tr>
              <a:tr h="225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施設入所者の削減</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858154919"/>
              </p:ext>
            </p:extLst>
          </p:nvPr>
        </p:nvGraphicFramePr>
        <p:xfrm>
          <a:off x="846443" y="1484784"/>
          <a:ext cx="3821568" cy="1783870"/>
        </p:xfrm>
        <a:graphic>
          <a:graphicData uri="http://schemas.openxmlformats.org/drawingml/2006/table">
            <a:tbl>
              <a:tblPr firstRow="1" bandRow="1">
                <a:tableStyleId>{5C22544A-7EE6-4342-B048-85BDC9FD1C3A}</a:tableStyleId>
              </a:tblPr>
              <a:tblGrid>
                <a:gridCol w="3821568">
                  <a:extLst>
                    <a:ext uri="{9D8B030D-6E8A-4147-A177-3AD203B41FA5}">
                      <a16:colId xmlns:a16="http://schemas.microsoft.com/office/drawing/2014/main" val="20000"/>
                    </a:ext>
                  </a:extLst>
                </a:gridCol>
              </a:tblGrid>
              <a:tr h="281354">
                <a:tc>
                  <a:txBody>
                    <a:bodyPr/>
                    <a:lstStyle/>
                    <a:p>
                      <a:pPr marL="0" indent="0" algn="l"/>
                      <a:r>
                        <a:rPr kumimoji="1" lang="ja-JP" altLang="en-US" sz="1300" dirty="0">
                          <a:latin typeface="+mn-ea"/>
                          <a:ea typeface="+mn-ea"/>
                        </a:rPr>
                        <a:t>精神障害にも対応した地域包括ケアシステムの構築</a:t>
                      </a:r>
                      <a:endParaRPr kumimoji="1" lang="en-US" altLang="ja-JP" sz="1300" dirty="0">
                        <a:latin typeface="+mn-ea"/>
                        <a:ea typeface="+mn-ea"/>
                      </a:endParaRPr>
                    </a:p>
                  </a:txBody>
                  <a:tcPr marL="36000" marR="0" marT="42203" marB="42203" anchor="ctr"/>
                </a:tc>
                <a:extLst>
                  <a:ext uri="{0D108BD9-81ED-4DB2-BD59-A6C34878D82A}">
                    <a16:rowId xmlns:a16="http://schemas.microsoft.com/office/drawing/2014/main" val="10000"/>
                  </a:ext>
                </a:extLst>
              </a:tr>
              <a:tr h="22704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900" b="0" u="none" dirty="0">
                          <a:solidFill>
                            <a:srgbClr val="000000"/>
                          </a:solidFill>
                          <a:latin typeface="+mn-ea"/>
                          <a:ea typeface="+mn-ea"/>
                        </a:rPr>
                        <a:t>○ 障害保健福祉圏域ごとの保健・医療・福祉関係者による協議の場の設置</a:t>
                      </a:r>
                    </a:p>
                  </a:txBody>
                  <a:tcPr marL="36000" marR="0" marT="42203" marB="42203" anchor="ctr"/>
                </a:tc>
                <a:extLst>
                  <a:ext uri="{0D108BD9-81ED-4DB2-BD59-A6C34878D82A}">
                    <a16:rowId xmlns:a16="http://schemas.microsoft.com/office/drawing/2014/main" val="10001"/>
                  </a:ext>
                </a:extLst>
              </a:tr>
              <a:tr h="22704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市町村ごとの保健・医療・福祉関係者による協議の場の設置</a:t>
                      </a:r>
                    </a:p>
                  </a:txBody>
                  <a:tcPr marL="36000" marR="0" marT="42203" marB="42203" anchor="ctr"/>
                </a:tc>
                <a:extLst>
                  <a:ext uri="{0D108BD9-81ED-4DB2-BD59-A6C34878D82A}">
                    <a16:rowId xmlns:a16="http://schemas.microsoft.com/office/drawing/2014/main" val="10002"/>
                  </a:ext>
                </a:extLst>
              </a:tr>
              <a:tr h="22704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精神病床における１年以上長期入院患者数（６５歳以上、６５歳未満）</a:t>
                      </a:r>
                    </a:p>
                  </a:txBody>
                  <a:tcPr marL="36000" marR="0" marT="42203" marB="42203" anchor="ctr"/>
                </a:tc>
                <a:extLst>
                  <a:ext uri="{0D108BD9-81ED-4DB2-BD59-A6C34878D82A}">
                    <a16:rowId xmlns:a16="http://schemas.microsoft.com/office/drawing/2014/main" val="10003"/>
                  </a:ext>
                </a:extLst>
              </a:tr>
              <a:tr h="22704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精神病床における早期退院率（入院後３か月・６か月・１年の退院率）</a:t>
                      </a:r>
                    </a:p>
                  </a:txBody>
                  <a:tcPr marL="36000" marR="0" marT="42203" marB="42203" anchor="ct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extLst/>
          </p:nvPr>
        </p:nvGraphicFramePr>
        <p:xfrm>
          <a:off x="4819437" y="637305"/>
          <a:ext cx="4265064" cy="1459163"/>
        </p:xfrm>
        <a:graphic>
          <a:graphicData uri="http://schemas.openxmlformats.org/drawingml/2006/table">
            <a:tbl>
              <a:tblPr firstRow="1" bandRow="1">
                <a:tableStyleId>{F5AB1C69-6EDB-4FF4-983F-18BD219EF322}</a:tableStyleId>
              </a:tblPr>
              <a:tblGrid>
                <a:gridCol w="4265064">
                  <a:extLst>
                    <a:ext uri="{9D8B030D-6E8A-4147-A177-3AD203B41FA5}">
                      <a16:colId xmlns:a16="http://schemas.microsoft.com/office/drawing/2014/main" val="20000"/>
                    </a:ext>
                  </a:extLst>
                </a:gridCol>
              </a:tblGrid>
              <a:tr h="1459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（都道府県・市町村）</a:t>
                      </a:r>
                      <a:endParaRPr lang="en-US" altLang="ja-JP" sz="800" b="0" i="0" u="none"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〇</a:t>
                      </a:r>
                      <a:r>
                        <a:rPr lang="ja-JP" altLang="en-US" sz="800" b="0" i="0" u="none" baseline="0" dirty="0">
                          <a:solidFill>
                            <a:schemeClr val="tx1"/>
                          </a:solidFill>
                          <a:latin typeface="+mn-ea"/>
                          <a:ea typeface="+mn-ea"/>
                        </a:rPr>
                        <a:t> 居宅介護等の訪問系サービスの利用者数、利用時間数</a:t>
                      </a:r>
                      <a:endParaRPr lang="en-US" altLang="ja-JP" sz="800" b="0" i="0" u="none"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 生活介護の利用者数、利用日数</a:t>
                      </a:r>
                      <a:endParaRPr lang="en-US" altLang="ja-JP" sz="800" b="0" i="0" dirty="0">
                        <a:solidFill>
                          <a:schemeClr val="tx1"/>
                        </a:solidFill>
                        <a:latin typeface="+mn-ea"/>
                        <a:ea typeface="+mn-ea"/>
                      </a:endParaRPr>
                    </a:p>
                    <a:p>
                      <a:pPr marL="88900" indent="-88900"/>
                      <a:r>
                        <a:rPr lang="ja-JP" altLang="en-US" sz="800" b="0" i="0" dirty="0">
                          <a:solidFill>
                            <a:schemeClr val="tx1"/>
                          </a:solidFill>
                          <a:latin typeface="+mn-ea"/>
                          <a:ea typeface="+mn-ea"/>
                        </a:rPr>
                        <a:t>○ 自立訓練（機能訓練・生活訓練）の利用者数、利用日数</a:t>
                      </a:r>
                      <a:endParaRPr lang="en-US" altLang="ja-JP"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solidFill>
                          <a:latin typeface="+mn-ea"/>
                          <a:ea typeface="+mn-ea"/>
                        </a:rPr>
                        <a:t>○ 就労移行支援</a:t>
                      </a:r>
                      <a:r>
                        <a:rPr lang="ja-JP" altLang="en-US" sz="800" b="0" i="0" dirty="0">
                          <a:solidFill>
                            <a:schemeClr val="tx1"/>
                          </a:solidFill>
                          <a:latin typeface="+mn-ea"/>
                          <a:ea typeface="+mn-ea"/>
                        </a:rPr>
                        <a:t>の利用者数、利用日数</a:t>
                      </a:r>
                      <a:endParaRPr lang="en-US" altLang="ja-JP"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就労継続支援（Ａ型・Ｂ型）の利用者数、利用日数</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solidFill>
                          <a:latin typeface="+mn-ea"/>
                          <a:ea typeface="+mn-ea"/>
                        </a:rPr>
                        <a:t>○ 短期入所（福祉型、医療型）の利用者数、利用日数</a:t>
                      </a:r>
                      <a:endParaRPr kumimoji="1" lang="en-US" altLang="ja-JP" sz="800" b="0" i="0" dirty="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solidFill>
                          <a:latin typeface="+mn-ea"/>
                          <a:ea typeface="+mn-ea"/>
                        </a:rPr>
                        <a:t>〇 自立生活援助の利用者数</a:t>
                      </a:r>
                      <a:endParaRPr kumimoji="1" lang="en-US" altLang="ja-JP"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a:t>
                      </a:r>
                      <a:r>
                        <a:rPr kumimoji="1" lang="ja-JP" altLang="en-US" sz="800" b="0" i="0" dirty="0">
                          <a:solidFill>
                            <a:schemeClr val="tx1"/>
                          </a:solidFill>
                          <a:latin typeface="+mn-ea"/>
                          <a:ea typeface="+mn-ea"/>
                        </a:rPr>
                        <a:t>共同生活援助の利用者数</a:t>
                      </a:r>
                    </a:p>
                    <a:p>
                      <a:pPr marL="88900" indent="-88900"/>
                      <a:r>
                        <a:rPr lang="ja-JP" altLang="en-US" sz="800" b="0" i="0" dirty="0">
                          <a:solidFill>
                            <a:schemeClr val="tx1"/>
                          </a:solidFill>
                          <a:latin typeface="+mn-ea"/>
                          <a:ea typeface="+mn-ea"/>
                        </a:rPr>
                        <a:t>○ 地域相談支援（地域移行支援、地域定着支援）の利用者数</a:t>
                      </a:r>
                      <a:endParaRPr lang="en-US" altLang="ja-JP" sz="800" b="0" i="0" dirty="0">
                        <a:solidFill>
                          <a:schemeClr val="tx1"/>
                        </a:solidFill>
                        <a:latin typeface="+mn-ea"/>
                        <a:ea typeface="+mn-ea"/>
                      </a:endParaRPr>
                    </a:p>
                    <a:p>
                      <a:r>
                        <a:rPr lang="ja-JP" altLang="en-US" sz="800" b="0" i="0" dirty="0">
                          <a:solidFill>
                            <a:schemeClr val="tx1"/>
                          </a:solidFill>
                          <a:latin typeface="+mn-ea"/>
                          <a:ea typeface="+mn-ea"/>
                        </a:rPr>
                        <a:t>○</a:t>
                      </a:r>
                      <a:r>
                        <a:rPr lang="ja-JP" altLang="en-US" sz="800" b="0" i="0" baseline="0" dirty="0">
                          <a:solidFill>
                            <a:schemeClr val="tx1"/>
                          </a:solidFill>
                          <a:latin typeface="+mn-ea"/>
                          <a:ea typeface="+mn-ea"/>
                        </a:rPr>
                        <a:t> </a:t>
                      </a:r>
                      <a:r>
                        <a:rPr kumimoji="1" lang="ja-JP" altLang="en-US" sz="800" b="0" i="0" dirty="0">
                          <a:solidFill>
                            <a:schemeClr val="tx1"/>
                          </a:solidFill>
                          <a:latin typeface="+mn-ea"/>
                          <a:ea typeface="+mn-ea"/>
                        </a:rPr>
                        <a:t>施設入所支援の利用者数　</a:t>
                      </a:r>
                      <a:r>
                        <a:rPr kumimoji="1" lang="en-US" altLang="ja-JP" sz="800" b="0" i="0" dirty="0">
                          <a:solidFill>
                            <a:schemeClr val="tx1"/>
                          </a:solidFill>
                          <a:latin typeface="+mn-ea"/>
                          <a:ea typeface="+mn-ea"/>
                        </a:rPr>
                        <a:t>※</a:t>
                      </a:r>
                      <a:r>
                        <a:rPr kumimoji="1" lang="ja-JP" altLang="en-US" sz="800" b="0" i="0" dirty="0">
                          <a:solidFill>
                            <a:schemeClr val="tx1"/>
                          </a:solidFill>
                          <a:latin typeface="+mn-ea"/>
                          <a:ea typeface="+mn-ea"/>
                        </a:rPr>
                        <a:t>施設入所者の削減</a:t>
                      </a:r>
                      <a:endParaRPr kumimoji="1" lang="en-US" altLang="ja-JP" sz="800" b="0" i="0" dirty="0">
                        <a:solidFill>
                          <a:schemeClr val="tx1"/>
                        </a:solidFill>
                        <a:latin typeface="+mn-ea"/>
                        <a:ea typeface="+mn-ea"/>
                      </a:endParaRPr>
                    </a:p>
                  </a:txBody>
                  <a:tcPr marL="84407" marR="84407" marT="33231" marB="33231"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AutoShape 3"/>
          <p:cNvSpPr>
            <a:spLocks noChangeArrowheads="1"/>
          </p:cNvSpPr>
          <p:nvPr/>
        </p:nvSpPr>
        <p:spPr bwMode="auto">
          <a:xfrm>
            <a:off x="52114" y="786827"/>
            <a:ext cx="697996" cy="5666006"/>
          </a:xfrm>
          <a:prstGeom prst="roundRect">
            <a:avLst>
              <a:gd name="adj" fmla="val 48764"/>
            </a:avLst>
          </a:prstGeom>
          <a:solidFill>
            <a:srgbClr val="FFE2C5"/>
          </a:solidFill>
          <a:ln w="9525">
            <a:solidFill>
              <a:schemeClr val="accent6">
                <a:lumMod val="75000"/>
              </a:schemeClr>
            </a:solidFill>
            <a:round/>
            <a:headEnd/>
            <a:tailEnd/>
          </a:ln>
        </p:spPr>
        <p:txBody>
          <a:bodyPr wrap="none" anchor="ctr"/>
          <a:lstStyle/>
          <a:p>
            <a:endParaRPr lang="ja-JP" altLang="en-US" sz="1292"/>
          </a:p>
        </p:txBody>
      </p:sp>
      <p:sp>
        <p:nvSpPr>
          <p:cNvPr id="24" name="AutoShape 21"/>
          <p:cNvSpPr>
            <a:spLocks noChangeArrowheads="1"/>
          </p:cNvSpPr>
          <p:nvPr/>
        </p:nvSpPr>
        <p:spPr bwMode="auto">
          <a:xfrm>
            <a:off x="155510" y="528374"/>
            <a:ext cx="398586" cy="6091136"/>
          </a:xfrm>
          <a:prstGeom prst="roundRect">
            <a:avLst>
              <a:gd name="adj" fmla="val 7995"/>
            </a:avLst>
          </a:prstGeom>
          <a:noFill/>
          <a:ln w="19050">
            <a:noFill/>
            <a:round/>
            <a:headEnd/>
            <a:tailEnd/>
          </a:ln>
        </p:spPr>
        <p:txBody>
          <a:bodyPr vert="eaVert" wrap="none" lIns="84382" tIns="42191" rIns="84382" bIns="42191" anchor="ctr"/>
          <a:lstStyle/>
          <a:p>
            <a:pPr algn="ctr"/>
            <a:r>
              <a:rPr lang="ja-JP" altLang="en-US" sz="1477" b="1" dirty="0">
                <a:solidFill>
                  <a:srgbClr val="000080"/>
                </a:solidFill>
              </a:rPr>
              <a:t>（基本指針の理念）自立と共生の社会を実現</a:t>
            </a:r>
          </a:p>
          <a:p>
            <a:pPr algn="ctr">
              <a:spcBef>
                <a:spcPct val="30000"/>
              </a:spcBef>
            </a:pPr>
            <a:r>
              <a:rPr lang="ja-JP" altLang="en-US" sz="1477" b="1" dirty="0">
                <a:solidFill>
                  <a:srgbClr val="000080"/>
                </a:solidFill>
              </a:rPr>
              <a:t>障害者が地域で暮らせる社会</a:t>
            </a:r>
          </a:p>
        </p:txBody>
      </p:sp>
      <p:graphicFrame>
        <p:nvGraphicFramePr>
          <p:cNvPr id="25" name="表 24"/>
          <p:cNvGraphicFramePr>
            <a:graphicFrameLocks noGrp="1"/>
          </p:cNvGraphicFramePr>
          <p:nvPr>
            <p:extLst/>
          </p:nvPr>
        </p:nvGraphicFramePr>
        <p:xfrm>
          <a:off x="4819437" y="3634953"/>
          <a:ext cx="4254011" cy="1315938"/>
        </p:xfrm>
        <a:graphic>
          <a:graphicData uri="http://schemas.openxmlformats.org/drawingml/2006/table">
            <a:tbl>
              <a:tblPr firstRow="1" bandRow="1">
                <a:tableStyleId>{F5AB1C69-6EDB-4FF4-983F-18BD219EF322}</a:tableStyleId>
              </a:tblPr>
              <a:tblGrid>
                <a:gridCol w="4254011">
                  <a:extLst>
                    <a:ext uri="{9D8B030D-6E8A-4147-A177-3AD203B41FA5}">
                      <a16:colId xmlns:a16="http://schemas.microsoft.com/office/drawing/2014/main" val="20000"/>
                    </a:ext>
                  </a:extLst>
                </a:gridCol>
              </a:tblGrid>
              <a:tr h="1315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（都道府県・市町村）</a:t>
                      </a:r>
                      <a:endParaRPr lang="en-US" altLang="ja-JP" sz="800" b="0" i="0" dirty="0">
                        <a:solidFill>
                          <a:schemeClr val="tx1"/>
                        </a:solidFill>
                        <a:latin typeface="+mn-ea"/>
                        <a:ea typeface="+mn-ea"/>
                      </a:endParaRPr>
                    </a:p>
                    <a:p>
                      <a:r>
                        <a:rPr lang="ja-JP" altLang="en-US" sz="800" b="0" i="0" dirty="0">
                          <a:solidFill>
                            <a:schemeClr val="tx1"/>
                          </a:solidFill>
                          <a:latin typeface="+mn-ea"/>
                          <a:ea typeface="+mn-ea"/>
                        </a:rPr>
                        <a:t>○ </a:t>
                      </a:r>
                      <a:r>
                        <a:rPr kumimoji="1" lang="ja-JP" altLang="en-US" sz="800" b="0" i="0" dirty="0">
                          <a:solidFill>
                            <a:schemeClr val="tx1"/>
                          </a:solidFill>
                          <a:latin typeface="+mn-ea"/>
                          <a:ea typeface="+mn-ea"/>
                        </a:rPr>
                        <a:t>就労移行支援の利用者数、利用日数</a:t>
                      </a:r>
                      <a:endParaRPr kumimoji="1" lang="en-US" altLang="ja-JP" sz="800" b="0" i="0" dirty="0">
                        <a:solidFill>
                          <a:schemeClr val="tx1"/>
                        </a:solidFill>
                        <a:latin typeface="+mn-ea"/>
                        <a:ea typeface="+mn-ea"/>
                      </a:endParaRPr>
                    </a:p>
                    <a:p>
                      <a:pPr marL="88900" indent="-88900"/>
                      <a:r>
                        <a:rPr kumimoji="1" lang="ja-JP" altLang="en-US" sz="800" b="0" i="0" dirty="0">
                          <a:solidFill>
                            <a:schemeClr val="tx1"/>
                          </a:solidFill>
                          <a:latin typeface="+mn-ea"/>
                          <a:ea typeface="+mn-ea"/>
                        </a:rPr>
                        <a:t>○ 就労移行支援事業等（就労移行支援、就労継続支援Ａ型、就労継続支援Ｂ型）から一般就労への移行者数</a:t>
                      </a:r>
                      <a:endParaRPr kumimoji="1" lang="en-US" altLang="ja-JP" sz="800" b="0" i="0" dirty="0">
                        <a:solidFill>
                          <a:schemeClr val="tx1"/>
                        </a:solidFill>
                        <a:latin typeface="+mn-ea"/>
                        <a:ea typeface="+mn-ea"/>
                      </a:endParaRPr>
                    </a:p>
                    <a:p>
                      <a:pPr marL="88900" indent="-88900"/>
                      <a:r>
                        <a:rPr kumimoji="1" lang="ja-JP" altLang="en-US" sz="800" b="0" i="0" dirty="0">
                          <a:solidFill>
                            <a:schemeClr val="tx1"/>
                          </a:solidFill>
                          <a:latin typeface="+mn-ea"/>
                          <a:ea typeface="+mn-ea"/>
                        </a:rPr>
                        <a:t>〇 就労定着支援の利用者数</a:t>
                      </a:r>
                      <a:endParaRPr kumimoji="1" lang="en-US" altLang="ja-JP" sz="800" b="0" i="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（都道府県）</a:t>
                      </a:r>
                      <a:endParaRPr kumimoji="1" lang="en-US" altLang="ja-JP" sz="800" b="1" i="0" u="sng" dirty="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福祉施設から公共職業安定所に誘導した福祉施設利用者数</a:t>
                      </a:r>
                      <a:endParaRPr kumimoji="1" lang="ja-JP" altLang="en-US"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福祉施設から障害者就業・生活支援センターに誘導した福祉施設利用者数</a:t>
                      </a:r>
                      <a:endParaRPr lang="en-US" altLang="ja-JP"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福祉施設利用者のうち公共職業安定所の支援を受けて就職した者の数</a:t>
                      </a:r>
                      <a:endParaRPr kumimoji="1" lang="ja-JP" altLang="en-US" sz="800" b="0" i="0" dirty="0">
                        <a:solidFill>
                          <a:schemeClr val="tx1"/>
                        </a:solidFill>
                        <a:latin typeface="+mn-ea"/>
                        <a:ea typeface="+mn-ea"/>
                      </a:endParaRPr>
                    </a:p>
                    <a:p>
                      <a:r>
                        <a:rPr lang="ja-JP" altLang="en-US" sz="800" b="0" i="0" dirty="0">
                          <a:solidFill>
                            <a:schemeClr val="tx1"/>
                          </a:solidFill>
                          <a:latin typeface="+mn-ea"/>
                          <a:ea typeface="+mn-ea"/>
                        </a:rPr>
                        <a:t>○ </a:t>
                      </a:r>
                      <a:r>
                        <a:rPr kumimoji="1" lang="ja-JP" altLang="en-US" sz="800" b="0" i="0" dirty="0">
                          <a:solidFill>
                            <a:schemeClr val="tx1"/>
                          </a:solidFill>
                          <a:latin typeface="+mn-ea"/>
                          <a:ea typeface="+mn-ea"/>
                        </a:rPr>
                        <a:t>障害者に対する職業訓練の受講者数</a:t>
                      </a:r>
                    </a:p>
                  </a:txBody>
                  <a:tcPr marL="48000" marR="48000" marT="24923" marB="24923"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5" name="AutoShape 8"/>
          <p:cNvSpPr>
            <a:spLocks noChangeArrowheads="1"/>
          </p:cNvSpPr>
          <p:nvPr/>
        </p:nvSpPr>
        <p:spPr bwMode="auto">
          <a:xfrm>
            <a:off x="1115619" y="487750"/>
            <a:ext cx="3954462" cy="299077"/>
          </a:xfrm>
          <a:prstGeom prst="roundRect">
            <a:avLst>
              <a:gd name="adj" fmla="val 0"/>
            </a:avLst>
          </a:prstGeom>
          <a:noFill/>
          <a:ln w="19050">
            <a:noFill/>
            <a:round/>
            <a:headEnd/>
            <a:tailEnd/>
          </a:ln>
        </p:spPr>
        <p:txBody>
          <a:bodyPr lIns="16611" tIns="42191" rIns="16611" bIns="42191" anchor="ctr"/>
          <a:lstStyle/>
          <a:p>
            <a:pPr marL="328254" indent="-328254" algn="ctr">
              <a:lnSpc>
                <a:spcPct val="90000"/>
              </a:lnSpc>
            </a:pPr>
            <a:r>
              <a:rPr lang="ja-JP" altLang="en-US" sz="1477" b="1" dirty="0">
                <a:solidFill>
                  <a:srgbClr val="0070C0"/>
                </a:solidFill>
                <a:latin typeface="ＭＳ Ｐゴシック" charset="-128"/>
              </a:rPr>
              <a:t>（成果目標）</a:t>
            </a:r>
          </a:p>
        </p:txBody>
      </p:sp>
      <p:sp>
        <p:nvSpPr>
          <p:cNvPr id="76" name="AutoShape 8"/>
          <p:cNvSpPr>
            <a:spLocks noChangeArrowheads="1"/>
          </p:cNvSpPr>
          <p:nvPr/>
        </p:nvSpPr>
        <p:spPr bwMode="auto">
          <a:xfrm>
            <a:off x="5270375" y="371430"/>
            <a:ext cx="3755046" cy="299077"/>
          </a:xfrm>
          <a:prstGeom prst="roundRect">
            <a:avLst>
              <a:gd name="adj" fmla="val 0"/>
            </a:avLst>
          </a:prstGeom>
          <a:noFill/>
          <a:ln w="19050">
            <a:noFill/>
            <a:round/>
            <a:headEnd/>
            <a:tailEnd/>
          </a:ln>
        </p:spPr>
        <p:txBody>
          <a:bodyPr lIns="16611" tIns="42191" rIns="16611" bIns="42191" anchor="ctr"/>
          <a:lstStyle/>
          <a:p>
            <a:pPr marL="328254" indent="-328254" algn="ctr">
              <a:lnSpc>
                <a:spcPct val="90000"/>
              </a:lnSpc>
            </a:pPr>
            <a:r>
              <a:rPr lang="ja-JP" altLang="en-US" sz="1477" b="1" dirty="0">
                <a:solidFill>
                  <a:srgbClr val="006600"/>
                </a:solidFill>
                <a:latin typeface="ＭＳ Ｐゴシック" charset="-128"/>
              </a:rPr>
              <a:t>（活動指標）</a:t>
            </a:r>
          </a:p>
        </p:txBody>
      </p:sp>
      <p:sp>
        <p:nvSpPr>
          <p:cNvPr id="36" name="等号 35"/>
          <p:cNvSpPr/>
          <p:nvPr/>
        </p:nvSpPr>
        <p:spPr bwMode="auto">
          <a:xfrm>
            <a:off x="4475990" y="1085970"/>
            <a:ext cx="465231" cy="265876"/>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sz="1108">
              <a:ea typeface="ＭＳ Ｐゴシック" pitchFamily="50" charset="-128"/>
            </a:endParaRPr>
          </a:p>
        </p:txBody>
      </p:sp>
      <p:sp>
        <p:nvSpPr>
          <p:cNvPr id="37" name="等号 36"/>
          <p:cNvSpPr/>
          <p:nvPr/>
        </p:nvSpPr>
        <p:spPr bwMode="auto">
          <a:xfrm>
            <a:off x="4452923" y="4126924"/>
            <a:ext cx="465231" cy="265876"/>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sz="1108">
              <a:ea typeface="ＭＳ Ｐゴシック" pitchFamily="50" charset="-128"/>
            </a:endParaRPr>
          </a:p>
        </p:txBody>
      </p:sp>
      <p:graphicFrame>
        <p:nvGraphicFramePr>
          <p:cNvPr id="22" name="表 21"/>
          <p:cNvGraphicFramePr>
            <a:graphicFrameLocks noGrp="1"/>
          </p:cNvGraphicFramePr>
          <p:nvPr>
            <p:extLst/>
          </p:nvPr>
        </p:nvGraphicFramePr>
        <p:xfrm>
          <a:off x="846443" y="2867286"/>
          <a:ext cx="3821538" cy="507609"/>
        </p:xfrm>
        <a:graphic>
          <a:graphicData uri="http://schemas.openxmlformats.org/drawingml/2006/table">
            <a:tbl>
              <a:tblPr firstRow="1" bandRow="1">
                <a:tableStyleId>{5C22544A-7EE6-4342-B048-85BDC9FD1C3A}</a:tableStyleId>
              </a:tblPr>
              <a:tblGrid>
                <a:gridCol w="3821538">
                  <a:extLst>
                    <a:ext uri="{9D8B030D-6E8A-4147-A177-3AD203B41FA5}">
                      <a16:colId xmlns:a16="http://schemas.microsoft.com/office/drawing/2014/main" val="20000"/>
                    </a:ext>
                  </a:extLst>
                </a:gridCol>
              </a:tblGrid>
              <a:tr h="28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u="none" dirty="0">
                          <a:solidFill>
                            <a:schemeClr val="bg1"/>
                          </a:solidFill>
                          <a:latin typeface="+mn-ea"/>
                          <a:ea typeface="+mn-ea"/>
                        </a:rPr>
                        <a:t> </a:t>
                      </a:r>
                      <a:r>
                        <a:rPr lang="ja-JP" altLang="en-US" sz="1300" b="1" u="none" dirty="0">
                          <a:solidFill>
                            <a:schemeClr val="bg1"/>
                          </a:solidFill>
                          <a:latin typeface="+mn-ea"/>
                          <a:ea typeface="+mn-ea"/>
                        </a:rPr>
                        <a:t>障害者の地域生活の支援</a:t>
                      </a:r>
                      <a:endParaRPr lang="en-US" altLang="ja-JP" sz="1300" b="1" u="none" dirty="0">
                        <a:solidFill>
                          <a:schemeClr val="bg1"/>
                        </a:solidFill>
                        <a:latin typeface="+mn-ea"/>
                        <a:ea typeface="+mn-ea"/>
                      </a:endParaRPr>
                    </a:p>
                  </a:txBody>
                  <a:tcPr marL="84407" marR="84407" marT="42203" marB="42203" anchor="ctr"/>
                </a:tc>
                <a:extLst>
                  <a:ext uri="{0D108BD9-81ED-4DB2-BD59-A6C34878D82A}">
                    <a16:rowId xmlns:a16="http://schemas.microsoft.com/office/drawing/2014/main" val="10000"/>
                  </a:ext>
                </a:extLst>
              </a:tr>
              <a:tr h="225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u="none" dirty="0">
                          <a:solidFill>
                            <a:srgbClr val="000000"/>
                          </a:solidFill>
                          <a:latin typeface="+mn-ea"/>
                          <a:ea typeface="+mn-ea"/>
                        </a:rPr>
                        <a:t>○ 地域生活支援拠点の整備</a:t>
                      </a:r>
                      <a:endParaRPr lang="en-US" altLang="ja-JP" sz="900" b="0" u="none" dirty="0">
                        <a:solidFill>
                          <a:srgbClr val="000000"/>
                        </a:solidFill>
                        <a:latin typeface="+mn-ea"/>
                        <a:ea typeface="+mn-ea"/>
                      </a:endParaRPr>
                    </a:p>
                  </a:txBody>
                  <a:tcPr marL="84407" marR="84407" marT="42203" marB="42203" anchor="ctr"/>
                </a:tc>
                <a:extLst>
                  <a:ext uri="{0D108BD9-81ED-4DB2-BD59-A6C34878D82A}">
                    <a16:rowId xmlns:a16="http://schemas.microsoft.com/office/drawing/2014/main" val="10001"/>
                  </a:ext>
                </a:extLst>
              </a:tr>
            </a:tbl>
          </a:graphicData>
        </a:graphic>
      </p:graphicFrame>
      <p:graphicFrame>
        <p:nvGraphicFramePr>
          <p:cNvPr id="30" name="表 29"/>
          <p:cNvGraphicFramePr>
            <a:graphicFrameLocks noGrp="1"/>
          </p:cNvGraphicFramePr>
          <p:nvPr>
            <p:extLst/>
          </p:nvPr>
        </p:nvGraphicFramePr>
        <p:xfrm>
          <a:off x="846443" y="4806216"/>
          <a:ext cx="3821538" cy="1385964"/>
        </p:xfrm>
        <a:graphic>
          <a:graphicData uri="http://schemas.openxmlformats.org/drawingml/2006/table">
            <a:tbl>
              <a:tblPr firstRow="1" bandRow="1">
                <a:tableStyleId>{5C22544A-7EE6-4342-B048-85BDC9FD1C3A}</a:tableStyleId>
              </a:tblPr>
              <a:tblGrid>
                <a:gridCol w="3821538">
                  <a:extLst>
                    <a:ext uri="{9D8B030D-6E8A-4147-A177-3AD203B41FA5}">
                      <a16:colId xmlns:a16="http://schemas.microsoft.com/office/drawing/2014/main" val="20000"/>
                    </a:ext>
                  </a:extLst>
                </a:gridCol>
              </a:tblGrid>
              <a:tr h="28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b="1" u="none" dirty="0">
                          <a:solidFill>
                            <a:schemeClr val="bg1"/>
                          </a:solidFill>
                          <a:latin typeface="+mn-ea"/>
                          <a:ea typeface="+mn-ea"/>
                        </a:rPr>
                        <a:t>障害児支援の提供体制の整備等</a:t>
                      </a:r>
                      <a:endParaRPr lang="en-US" altLang="ja-JP" sz="1300" b="1" u="none" dirty="0">
                        <a:solidFill>
                          <a:schemeClr val="bg1"/>
                        </a:solidFill>
                        <a:latin typeface="+mn-ea"/>
                        <a:ea typeface="+mn-ea"/>
                      </a:endParaRPr>
                    </a:p>
                  </a:txBody>
                  <a:tcPr marL="84407" marR="84407" marT="42203" marB="42203" anchor="ctr"/>
                </a:tc>
                <a:extLst>
                  <a:ext uri="{0D108BD9-81ED-4DB2-BD59-A6C34878D82A}">
                    <a16:rowId xmlns:a16="http://schemas.microsoft.com/office/drawing/2014/main" val="10000"/>
                  </a:ext>
                </a:extLst>
              </a:tr>
              <a:tr h="295564">
                <a:tc>
                  <a:txBody>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児童発達支援センターの設置及び保育所等訪問支援の充実</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1"/>
                  </a:ext>
                </a:extLst>
              </a:tr>
              <a:tr h="403937">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主に重症心身障害児を支援する児童発達支援事業所及び放課後等デイサービス事業所の確保</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2"/>
                  </a:ext>
                </a:extLst>
              </a:tr>
              <a:tr h="403937">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kern="1200" cap="none" spc="0" baseline="0" dirty="0">
                          <a:solidFill>
                            <a:srgbClr val="000000"/>
                          </a:solidFill>
                          <a:uFillTx/>
                          <a:latin typeface="+mn-ea"/>
                          <a:ea typeface="+mn-ea"/>
                        </a:rPr>
                        <a:t>○ 医療的ケア児支援のための保健・医療・障害福祉・保育・教育等の関係機関の協議の場の設置</a:t>
                      </a:r>
                      <a:endParaRPr lang="ja-JP" altLang="ja-JP" sz="900" b="0" i="0" u="none" strike="noStrike" kern="1200" cap="none" spc="0" baseline="0" dirty="0">
                        <a:solidFill>
                          <a:srgbClr val="000000"/>
                        </a:solidFill>
                        <a:uFillTx/>
                        <a:latin typeface="+mn-ea"/>
                        <a:ea typeface="+mn-ea"/>
                      </a:endParaRPr>
                    </a:p>
                  </a:txBody>
                  <a:tcPr marL="84407" marR="84407" marT="42203" marB="42203" anchor="ctr"/>
                </a:tc>
                <a:extLst>
                  <a:ext uri="{0D108BD9-81ED-4DB2-BD59-A6C34878D82A}">
                    <a16:rowId xmlns:a16="http://schemas.microsoft.com/office/drawing/2014/main" val="10003"/>
                  </a:ext>
                </a:extLst>
              </a:tr>
            </a:tbl>
          </a:graphicData>
        </a:graphic>
      </p:graphicFrame>
      <p:graphicFrame>
        <p:nvGraphicFramePr>
          <p:cNvPr id="31" name="表 30"/>
          <p:cNvGraphicFramePr>
            <a:graphicFrameLocks noGrp="1"/>
          </p:cNvGraphicFramePr>
          <p:nvPr>
            <p:extLst/>
          </p:nvPr>
        </p:nvGraphicFramePr>
        <p:xfrm>
          <a:off x="4819438" y="5005593"/>
          <a:ext cx="4265072" cy="1407102"/>
        </p:xfrm>
        <a:graphic>
          <a:graphicData uri="http://schemas.openxmlformats.org/drawingml/2006/table">
            <a:tbl>
              <a:tblPr firstRow="1" bandRow="1">
                <a:tableStyleId>{F5AB1C69-6EDB-4FF4-983F-18BD219EF322}</a:tableStyleId>
              </a:tblPr>
              <a:tblGrid>
                <a:gridCol w="4265072">
                  <a:extLst>
                    <a:ext uri="{9D8B030D-6E8A-4147-A177-3AD203B41FA5}">
                      <a16:colId xmlns:a16="http://schemas.microsoft.com/office/drawing/2014/main" val="20000"/>
                    </a:ext>
                  </a:extLst>
                </a:gridCol>
              </a:tblGrid>
              <a:tr h="1407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（都道府県・市町村）</a:t>
                      </a:r>
                      <a:endParaRPr lang="en-US" altLang="ja-JP" sz="800" b="0" i="0" dirty="0">
                        <a:solidFill>
                          <a:schemeClr val="tx1"/>
                        </a:solidFill>
                        <a:latin typeface="+mn-ea"/>
                        <a:ea typeface="+mn-ea"/>
                      </a:endParaRPr>
                    </a:p>
                    <a:p>
                      <a:r>
                        <a:rPr lang="ja-JP" altLang="en-US" sz="800" b="0" i="0" dirty="0">
                          <a:solidFill>
                            <a:schemeClr val="tx1"/>
                          </a:solidFill>
                          <a:latin typeface="+mn-ea"/>
                          <a:ea typeface="+mn-ea"/>
                        </a:rPr>
                        <a:t>○ 児童発達支援の利用児童数、利用日数</a:t>
                      </a:r>
                      <a:endParaRPr kumimoji="1" lang="en-US" altLang="ja-JP" sz="800" b="0" i="0" dirty="0">
                        <a:solidFill>
                          <a:schemeClr val="tx1"/>
                        </a:solidFill>
                        <a:latin typeface="+mn-ea"/>
                        <a:ea typeface="+mn-ea"/>
                      </a:endParaRPr>
                    </a:p>
                    <a:p>
                      <a:pPr marL="88900" indent="-88900"/>
                      <a:r>
                        <a:rPr kumimoji="1" lang="ja-JP" altLang="en-US" sz="800" b="0" i="0" dirty="0">
                          <a:solidFill>
                            <a:schemeClr val="tx1"/>
                          </a:solidFill>
                          <a:latin typeface="+mn-ea"/>
                          <a:ea typeface="+mn-ea"/>
                        </a:rPr>
                        <a:t>○</a:t>
                      </a:r>
                      <a:r>
                        <a:rPr kumimoji="1" lang="ja-JP" altLang="en-US" sz="800" b="0" i="0" baseline="0" dirty="0">
                          <a:solidFill>
                            <a:schemeClr val="tx1"/>
                          </a:solidFill>
                          <a:latin typeface="+mn-ea"/>
                          <a:ea typeface="+mn-ea"/>
                        </a:rPr>
                        <a:t> 医療型児童発達支援の利用児童日数、利用日数</a:t>
                      </a:r>
                      <a:endParaRPr kumimoji="1" lang="en-US" altLang="ja-JP" sz="800" b="0" i="0" baseline="0" dirty="0">
                        <a:solidFill>
                          <a:schemeClr val="tx1"/>
                        </a:solidFill>
                        <a:latin typeface="+mn-ea"/>
                        <a:ea typeface="+mn-ea"/>
                      </a:endParaRPr>
                    </a:p>
                    <a:p>
                      <a:pPr marL="88900" indent="-88900"/>
                      <a:r>
                        <a:rPr kumimoji="1" lang="ja-JP" altLang="en-US" sz="800" b="0" i="0" baseline="0" dirty="0">
                          <a:solidFill>
                            <a:schemeClr val="tx1"/>
                          </a:solidFill>
                          <a:latin typeface="+mn-ea"/>
                          <a:ea typeface="+mn-ea"/>
                        </a:rPr>
                        <a:t>○ 放課後等デイサービスの利用児童数、利用日数</a:t>
                      </a:r>
                      <a:endParaRPr kumimoji="1" lang="en-US" altLang="ja-JP" sz="800" b="0" i="0" baseline="0" dirty="0">
                        <a:solidFill>
                          <a:schemeClr val="tx1"/>
                        </a:solidFill>
                        <a:latin typeface="+mn-ea"/>
                        <a:ea typeface="+mn-ea"/>
                      </a:endParaRPr>
                    </a:p>
                    <a:p>
                      <a:pPr marL="88900" indent="-88900"/>
                      <a:r>
                        <a:rPr kumimoji="1" lang="ja-JP" altLang="en-US" sz="800" b="0" i="0" baseline="0" dirty="0">
                          <a:solidFill>
                            <a:schemeClr val="tx1"/>
                          </a:solidFill>
                          <a:latin typeface="+mn-ea"/>
                          <a:ea typeface="+mn-ea"/>
                        </a:rPr>
                        <a:t>○ 保育所等訪問支援の利用児童数、利用日数</a:t>
                      </a:r>
                      <a:endParaRPr kumimoji="1" lang="en-US" altLang="ja-JP" sz="800" b="0" i="0" baseline="0" dirty="0">
                        <a:solidFill>
                          <a:schemeClr val="tx1"/>
                        </a:solidFill>
                        <a:latin typeface="+mn-ea"/>
                        <a:ea typeface="+mn-ea"/>
                      </a:endParaRPr>
                    </a:p>
                    <a:p>
                      <a:pPr marL="88900" indent="-88900"/>
                      <a:r>
                        <a:rPr kumimoji="1" lang="ja-JP" altLang="en-US" sz="800" b="0" i="0" baseline="0" dirty="0">
                          <a:solidFill>
                            <a:schemeClr val="tx1"/>
                          </a:solidFill>
                          <a:latin typeface="+mn-ea"/>
                          <a:ea typeface="+mn-ea"/>
                        </a:rPr>
                        <a:t>○ 居宅訪問型児童発達支援の利用児童数、利用日数</a:t>
                      </a:r>
                      <a:endParaRPr kumimoji="1" lang="en-US" altLang="ja-JP" sz="800" b="0" i="0" baseline="0" dirty="0">
                        <a:solidFill>
                          <a:schemeClr val="tx1"/>
                        </a:solidFill>
                        <a:latin typeface="+mn-ea"/>
                        <a:ea typeface="+mn-ea"/>
                      </a:endParaRPr>
                    </a:p>
                    <a:p>
                      <a:pPr marL="88900" indent="-88900"/>
                      <a:r>
                        <a:rPr kumimoji="1" lang="ja-JP" altLang="en-US" sz="800" b="0" i="0" baseline="0" dirty="0">
                          <a:solidFill>
                            <a:schemeClr val="tx1"/>
                          </a:solidFill>
                          <a:latin typeface="+mn-ea"/>
                          <a:ea typeface="+mn-ea"/>
                        </a:rPr>
                        <a:t>○ 障害児相談支援の利用児童数</a:t>
                      </a:r>
                      <a:endParaRPr kumimoji="1" lang="en-US" altLang="ja-JP" sz="800" b="0" i="0" baseline="0" dirty="0">
                        <a:solidFill>
                          <a:schemeClr val="tx1"/>
                        </a:solidFill>
                        <a:latin typeface="+mn-ea"/>
                        <a:ea typeface="+mn-ea"/>
                      </a:endParaRPr>
                    </a:p>
                    <a:p>
                      <a:pPr marL="88900" indent="-88900"/>
                      <a:r>
                        <a:rPr kumimoji="1" lang="ja-JP" altLang="en-US" sz="800" b="0" i="0" baseline="0" dirty="0">
                          <a:solidFill>
                            <a:schemeClr val="tx1"/>
                          </a:solidFill>
                          <a:latin typeface="+mn-ea"/>
                          <a:ea typeface="+mn-ea"/>
                        </a:rPr>
                        <a:t>○ 医療的ケア児に対する関連分野の支援を調整するコーディネーターの配置人数</a:t>
                      </a:r>
                      <a:endParaRPr kumimoji="1" lang="en-US" altLang="ja-JP" sz="800" b="0" i="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（都道府県）</a:t>
                      </a:r>
                      <a:endParaRPr kumimoji="1" lang="en-US" altLang="ja-JP" sz="800" b="1" i="0" u="sng" dirty="0">
                        <a:solidFill>
                          <a:srgbClr val="FF0000"/>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福祉型障害児入所施設の利用児童数</a:t>
                      </a:r>
                      <a:endParaRPr kumimoji="1" lang="ja-JP" altLang="en-US"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a:t>
                      </a:r>
                      <a:r>
                        <a:rPr kumimoji="1" lang="ja-JP" altLang="en-US" sz="800" b="0" i="0" dirty="0">
                          <a:solidFill>
                            <a:schemeClr val="tx1"/>
                          </a:solidFill>
                          <a:latin typeface="+mn-ea"/>
                          <a:ea typeface="+mn-ea"/>
                        </a:rPr>
                        <a:t>医療型障害児入所施設の利用児童数</a:t>
                      </a:r>
                      <a:endParaRPr kumimoji="1" lang="en-US" altLang="ja-JP" sz="800" b="0" i="0" dirty="0">
                        <a:solidFill>
                          <a:schemeClr val="tx1"/>
                        </a:solidFill>
                        <a:latin typeface="+mn-ea"/>
                        <a:ea typeface="+mn-ea"/>
                      </a:endParaRPr>
                    </a:p>
                  </a:txBody>
                  <a:tcPr marL="48000" marR="84407"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2" name="等号 31"/>
          <p:cNvSpPr/>
          <p:nvPr/>
        </p:nvSpPr>
        <p:spPr bwMode="auto">
          <a:xfrm>
            <a:off x="4513384" y="5605857"/>
            <a:ext cx="415847" cy="284989"/>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sz="1108">
              <a:ea typeface="ＭＳ Ｐゴシック" pitchFamily="50" charset="-128"/>
            </a:endParaRPr>
          </a:p>
        </p:txBody>
      </p:sp>
      <p:graphicFrame>
        <p:nvGraphicFramePr>
          <p:cNvPr id="21" name="表 20"/>
          <p:cNvGraphicFramePr>
            <a:graphicFrameLocks noGrp="1"/>
          </p:cNvGraphicFramePr>
          <p:nvPr>
            <p:extLst/>
          </p:nvPr>
        </p:nvGraphicFramePr>
        <p:xfrm>
          <a:off x="4819437" y="2151169"/>
          <a:ext cx="4265064" cy="1429084"/>
        </p:xfrm>
        <a:graphic>
          <a:graphicData uri="http://schemas.openxmlformats.org/drawingml/2006/table">
            <a:tbl>
              <a:tblPr firstRow="1" bandRow="1">
                <a:tableStyleId>{F5AB1C69-6EDB-4FF4-983F-18BD219EF322}</a:tableStyleId>
              </a:tblPr>
              <a:tblGrid>
                <a:gridCol w="4265064">
                  <a:extLst>
                    <a:ext uri="{9D8B030D-6E8A-4147-A177-3AD203B41FA5}">
                      <a16:colId xmlns:a16="http://schemas.microsoft.com/office/drawing/2014/main" val="20000"/>
                    </a:ext>
                  </a:extLst>
                </a:gridCol>
              </a:tblGrid>
              <a:tr h="142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（都道府県・市町村）</a:t>
                      </a:r>
                      <a:endParaRPr lang="en-US" altLang="ja-JP" sz="800" b="0" i="0" u="none"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a:t>
                      </a:r>
                      <a:r>
                        <a:rPr lang="ja-JP" altLang="en-US" sz="800" b="0" i="0" u="none" baseline="0" dirty="0">
                          <a:solidFill>
                            <a:schemeClr val="tx1"/>
                          </a:solidFill>
                          <a:latin typeface="+mn-ea"/>
                          <a:ea typeface="+mn-ea"/>
                        </a:rPr>
                        <a:t> </a:t>
                      </a:r>
                      <a:r>
                        <a:rPr lang="ja-JP" altLang="en-US" sz="800" b="0" i="0" u="none" dirty="0">
                          <a:solidFill>
                            <a:schemeClr val="tx1"/>
                          </a:solidFill>
                          <a:latin typeface="+mn-ea"/>
                          <a:ea typeface="+mn-ea"/>
                        </a:rPr>
                        <a:t>居宅介護等の訪問系サービスの利用者数、利用日数</a:t>
                      </a:r>
                      <a:endParaRPr lang="en-US" altLang="ja-JP" sz="800" b="0" i="0" u="none"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dirty="0">
                          <a:solidFill>
                            <a:schemeClr val="tx1"/>
                          </a:solidFill>
                          <a:latin typeface="+mn-ea"/>
                          <a:ea typeface="+mn-ea"/>
                        </a:rPr>
                        <a:t>○</a:t>
                      </a:r>
                      <a:r>
                        <a:rPr lang="ja-JP" altLang="en-US" sz="800" b="0" i="0" u="none" baseline="0" dirty="0">
                          <a:solidFill>
                            <a:schemeClr val="tx1"/>
                          </a:solidFill>
                          <a:latin typeface="+mn-ea"/>
                          <a:ea typeface="+mn-ea"/>
                        </a:rPr>
                        <a:t> </a:t>
                      </a:r>
                      <a:r>
                        <a:rPr lang="ja-JP" altLang="en-US" sz="800" b="0" i="0" u="none" dirty="0">
                          <a:solidFill>
                            <a:schemeClr val="tx1"/>
                          </a:solidFill>
                          <a:latin typeface="+mn-ea"/>
                          <a:ea typeface="+mn-ea"/>
                        </a:rPr>
                        <a:t>生活介護の利用者数、利用日数</a:t>
                      </a:r>
                      <a:endParaRPr lang="en-US" altLang="ja-JP" sz="800" b="0" i="0" dirty="0">
                        <a:solidFill>
                          <a:schemeClr val="tx1"/>
                        </a:solidFill>
                        <a:latin typeface="+mn-ea"/>
                        <a:ea typeface="+mn-ea"/>
                      </a:endParaRPr>
                    </a:p>
                    <a:p>
                      <a:pPr marL="88900" indent="-88900"/>
                      <a:r>
                        <a:rPr lang="ja-JP" altLang="en-US" sz="800" b="0" i="0" dirty="0">
                          <a:solidFill>
                            <a:schemeClr val="tx1"/>
                          </a:solidFill>
                          <a:latin typeface="+mn-ea"/>
                          <a:ea typeface="+mn-ea"/>
                        </a:rPr>
                        <a:t>○ 自立訓練（生活訓練）の利用者数、利用日数</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solidFill>
                          <a:latin typeface="+mn-ea"/>
                          <a:ea typeface="+mn-ea"/>
                        </a:rPr>
                        <a:t>○ 就労移行支援</a:t>
                      </a:r>
                      <a:r>
                        <a:rPr lang="ja-JP" altLang="en-US" sz="800" b="0" i="0" dirty="0">
                          <a:solidFill>
                            <a:schemeClr val="tx1"/>
                          </a:solidFill>
                          <a:latin typeface="+mn-ea"/>
                          <a:ea typeface="+mn-ea"/>
                        </a:rPr>
                        <a:t>の利用者数、利用日数</a:t>
                      </a:r>
                      <a:endParaRPr lang="en-US" altLang="ja-JP"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就労継続支援（Ａ型・Ｂ型）の利用者数、利用日数</a:t>
                      </a:r>
                      <a:endParaRPr lang="en-US" altLang="ja-JP" sz="800" b="0" i="0" dirty="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solidFill>
                          <a:latin typeface="+mn-ea"/>
                          <a:ea typeface="+mn-ea"/>
                        </a:rPr>
                        <a:t>○ 短期入所（福祉型、医療型）の利用者数、利用日数</a:t>
                      </a:r>
                      <a:endParaRPr kumimoji="1" lang="en-US" altLang="ja-JP" sz="800" b="0" i="0" dirty="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800" b="0" i="0" dirty="0">
                          <a:solidFill>
                            <a:schemeClr val="tx1"/>
                          </a:solidFill>
                          <a:latin typeface="+mn-ea"/>
                          <a:ea typeface="+mn-ea"/>
                        </a:rPr>
                        <a:t>○</a:t>
                      </a:r>
                      <a:r>
                        <a:rPr kumimoji="1" lang="ja-JP" altLang="en-US" sz="800" b="0" i="0" baseline="0" dirty="0">
                          <a:solidFill>
                            <a:schemeClr val="tx1"/>
                          </a:solidFill>
                          <a:latin typeface="+mn-ea"/>
                          <a:ea typeface="+mn-ea"/>
                        </a:rPr>
                        <a:t> 自立生活援助の利用者数</a:t>
                      </a:r>
                      <a:endParaRPr kumimoji="1" lang="en-US" altLang="ja-JP" sz="80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0" i="0" dirty="0">
                          <a:solidFill>
                            <a:schemeClr val="tx1"/>
                          </a:solidFill>
                          <a:latin typeface="+mn-ea"/>
                          <a:ea typeface="+mn-ea"/>
                        </a:rPr>
                        <a:t>○ </a:t>
                      </a:r>
                      <a:r>
                        <a:rPr kumimoji="1" lang="ja-JP" altLang="en-US" sz="800" b="0" i="0" dirty="0">
                          <a:solidFill>
                            <a:schemeClr val="tx1"/>
                          </a:solidFill>
                          <a:latin typeface="+mn-ea"/>
                          <a:ea typeface="+mn-ea"/>
                        </a:rPr>
                        <a:t>共同生活援助の利用者数</a:t>
                      </a:r>
                    </a:p>
                    <a:p>
                      <a:pPr marL="88900" indent="-88900"/>
                      <a:r>
                        <a:rPr lang="ja-JP" altLang="en-US" sz="800" b="0" i="0" dirty="0">
                          <a:solidFill>
                            <a:schemeClr val="tx1"/>
                          </a:solidFill>
                          <a:latin typeface="+mn-ea"/>
                          <a:ea typeface="+mn-ea"/>
                        </a:rPr>
                        <a:t>○ 地域相談支援（計画相談支援、地域移行支援、地域定着支援）の利用者数</a:t>
                      </a:r>
                      <a:endParaRPr lang="en-US" altLang="ja-JP" sz="800" b="0" i="0" dirty="0">
                        <a:solidFill>
                          <a:schemeClr val="tx1"/>
                        </a:solidFill>
                        <a:latin typeface="+mn-ea"/>
                        <a:ea typeface="+mn-ea"/>
                      </a:endParaRPr>
                    </a:p>
                  </a:txBody>
                  <a:tcPr marL="84407" marR="84407" marT="33231" marB="33231"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7" name="等号 26"/>
          <p:cNvSpPr/>
          <p:nvPr/>
        </p:nvSpPr>
        <p:spPr bwMode="auto">
          <a:xfrm>
            <a:off x="4475990" y="2431966"/>
            <a:ext cx="465231" cy="265876"/>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sz="1108">
              <a:ea typeface="ＭＳ Ｐゴシック" pitchFamily="50" charset="-128"/>
            </a:endParaRPr>
          </a:p>
        </p:txBody>
      </p:sp>
      <p:sp>
        <p:nvSpPr>
          <p:cNvPr id="26" name="テキスト ボックス 25"/>
          <p:cNvSpPr txBox="1"/>
          <p:nvPr/>
        </p:nvSpPr>
        <p:spPr>
          <a:xfrm>
            <a:off x="346700" y="230539"/>
            <a:ext cx="9144001" cy="319639"/>
          </a:xfrm>
          <a:prstGeom prst="rect">
            <a:avLst/>
          </a:prstGeom>
          <a:noFill/>
        </p:spPr>
        <p:txBody>
          <a:bodyPr wrap="square" rtlCol="0">
            <a:spAutoFit/>
          </a:bodyPr>
          <a:lstStyle/>
          <a:p>
            <a:pPr marL="832359" indent="-832359" fontAlgn="auto">
              <a:spcBef>
                <a:spcPts val="0"/>
              </a:spcBef>
              <a:spcAft>
                <a:spcPts val="0"/>
              </a:spcAft>
            </a:pPr>
            <a:r>
              <a:rPr lang="ja-JP" altLang="en-US" sz="1477"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1477" dirty="0">
                <a:latin typeface="+mj-ea"/>
              </a:rPr>
              <a:t>参考</a:t>
            </a:r>
            <a:r>
              <a:rPr lang="ja-JP" altLang="en-US" sz="1477"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２－４）　成果目標と障害福祉サービスの見込量（活動指標）との関係</a:t>
            </a:r>
          </a:p>
        </p:txBody>
      </p:sp>
      <p:sp>
        <p:nvSpPr>
          <p:cNvPr id="2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16048" y="6489378"/>
            <a:ext cx="2057400" cy="365125"/>
          </a:xfrm>
        </p:spPr>
        <p:txBody>
          <a:bodyPr/>
          <a:lstStyle/>
          <a:p>
            <a:pPr>
              <a:defRPr/>
            </a:pPr>
            <a:fld id="{431CAECD-5926-4741-A906-A08E04809A27}" type="slidenum">
              <a:rPr lang="en-US" altLang="ja-JP" smtClean="0"/>
              <a:pPr>
                <a:defRPr/>
              </a:pPr>
              <a:t>87</a:t>
            </a:fld>
            <a:endParaRPr lang="en-US" altLang="ja-JP" dirty="0"/>
          </a:p>
        </p:txBody>
      </p:sp>
    </p:spTree>
    <p:extLst>
      <p:ext uri="{BB962C8B-B14F-4D97-AF65-F5344CB8AC3E}">
        <p14:creationId xmlns:p14="http://schemas.microsoft.com/office/powerpoint/2010/main" val="21666210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82773" y="3669598"/>
            <a:ext cx="8973194" cy="2883441"/>
          </a:xfrm>
          <a:prstGeom prst="rect">
            <a:avLst/>
          </a:prstGeom>
          <a:solidFill>
            <a:schemeClr val="accent6">
              <a:lumMod val="20000"/>
              <a:lumOff val="80000"/>
            </a:schemeClr>
          </a:solidFill>
          <a:ln>
            <a:solidFill>
              <a:schemeClr val="tx1"/>
            </a:solidFill>
            <a:prstDash val="dash"/>
          </a:ln>
        </p:spPr>
        <p:txBody>
          <a:bodyPr vert="horz" lIns="84315" tIns="42160" rIns="84315" bIns="4216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79048" indent="-79048" algn="l" defTabSz="844083" fontAlgn="base">
              <a:spcAft>
                <a:spcPct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〇　第５期障害福祉計画の基本指針においては、現在、地域生活支援拠点等の整備が必ずしも進んでいない状況に鑑み、まずは</a:t>
            </a:r>
            <a:r>
              <a:rPr lang="ja-JP" altLang="en-US" sz="1200" b="1" u="sng" dirty="0">
                <a:solidFill>
                  <a:prstClr val="black"/>
                </a:solidFill>
                <a:latin typeface="HGPｺﾞｼｯｸM" panose="020B0600000000000000" pitchFamily="50" charset="-128"/>
                <a:ea typeface="HGPｺﾞｼｯｸM" panose="020B0600000000000000" pitchFamily="50" charset="-128"/>
              </a:rPr>
              <a:t>現行の成果目標を維持する</a:t>
            </a:r>
            <a:r>
              <a:rPr lang="ja-JP" altLang="en-US" sz="1200" dirty="0">
                <a:solidFill>
                  <a:prstClr val="black"/>
                </a:solidFill>
                <a:latin typeface="HGPｺﾞｼｯｸM" panose="020B0600000000000000" pitchFamily="50" charset="-128"/>
                <a:ea typeface="HGPｺﾞｼｯｸM" panose="020B0600000000000000" pitchFamily="50" charset="-128"/>
              </a:rPr>
              <a:t>こととしてはどうか。</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marL="79048" indent="-79048" algn="l" defTabSz="844083" fontAlgn="base">
              <a:spcAft>
                <a:spcPct val="0"/>
              </a:spcAft>
            </a:pPr>
            <a:endParaRPr lang="en-US" altLang="ja-JP" sz="554" dirty="0">
              <a:solidFill>
                <a:prstClr val="black"/>
              </a:solidFill>
              <a:latin typeface="HGPｺﾞｼｯｸM" panose="020B0600000000000000" pitchFamily="50" charset="-128"/>
              <a:ea typeface="HGPｺﾞｼｯｸM" panose="020B0600000000000000" pitchFamily="50" charset="-128"/>
            </a:endParaRPr>
          </a:p>
          <a:p>
            <a:pPr marL="79048" indent="-79048" algn="l" defTabSz="844083" fontAlgn="base">
              <a:spcAft>
                <a:spcPct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〇　その上で、</a:t>
            </a:r>
            <a:r>
              <a:rPr lang="ja-JP" altLang="en-US" sz="1200" b="1" u="sng" dirty="0">
                <a:solidFill>
                  <a:prstClr val="black"/>
                </a:solidFill>
                <a:latin typeface="HGPｺﾞｼｯｸM" panose="020B0600000000000000" pitchFamily="50" charset="-128"/>
                <a:ea typeface="HGPｺﾞｼｯｸM" panose="020B0600000000000000" pitchFamily="50" charset="-128"/>
              </a:rPr>
              <a:t>平成</a:t>
            </a:r>
            <a:r>
              <a:rPr lang="en-US" altLang="ja-JP" sz="1200" b="1" u="sng" dirty="0">
                <a:solidFill>
                  <a:prstClr val="black"/>
                </a:solidFill>
                <a:latin typeface="HGPｺﾞｼｯｸM" panose="020B0600000000000000" pitchFamily="50" charset="-128"/>
                <a:ea typeface="HGPｺﾞｼｯｸM" panose="020B0600000000000000" pitchFamily="50" charset="-128"/>
              </a:rPr>
              <a:t>30</a:t>
            </a:r>
            <a:r>
              <a:rPr lang="ja-JP" altLang="en-US" sz="1200" b="1" u="sng" dirty="0">
                <a:solidFill>
                  <a:prstClr val="black"/>
                </a:solidFill>
                <a:latin typeface="HGPｺﾞｼｯｸM" panose="020B0600000000000000" pitchFamily="50" charset="-128"/>
                <a:ea typeface="HGPｺﾞｼｯｸM" panose="020B0600000000000000" pitchFamily="50" charset="-128"/>
              </a:rPr>
              <a:t>年度以降の更なる整備促進を図るため、今後、以下のような取組を実施する</a:t>
            </a:r>
            <a:r>
              <a:rPr lang="ja-JP" altLang="en-US" sz="1200" dirty="0">
                <a:solidFill>
                  <a:prstClr val="black"/>
                </a:solidFill>
                <a:latin typeface="HGPｺﾞｼｯｸM" panose="020B0600000000000000" pitchFamily="50" charset="-128"/>
                <a:ea typeface="HGPｺﾞｼｯｸM" panose="020B0600000000000000" pitchFamily="50" charset="-128"/>
              </a:rPr>
              <a:t>こととしてはどうか。</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marL="245927" indent="-245927" algn="just" defTabSz="844083" fontAlgn="base">
              <a:spcAft>
                <a:spcPct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ja-JP" altLang="en-US" sz="1200" b="1" dirty="0">
                <a:solidFill>
                  <a:prstClr val="black"/>
                </a:solidFill>
                <a:latin typeface="HGPｺﾞｼｯｸM" panose="020B0600000000000000" pitchFamily="50" charset="-128"/>
                <a:ea typeface="HGPｺﾞｼｯｸM" panose="020B0600000000000000" pitchFamily="50" charset="-128"/>
              </a:rPr>
              <a:t>　</a:t>
            </a:r>
            <a:r>
              <a:rPr lang="ja-JP" altLang="en-US" sz="1200" b="1" u="sng" dirty="0">
                <a:solidFill>
                  <a:prstClr val="black"/>
                </a:solidFill>
                <a:latin typeface="HGPｺﾞｼｯｸM" panose="020B0600000000000000" pitchFamily="50" charset="-128"/>
                <a:ea typeface="HGPｺﾞｼｯｸM" panose="020B0600000000000000" pitchFamily="50" charset="-128"/>
              </a:rPr>
              <a:t>基本指針（第三　障害福祉計画の作成に関する事項）を見直し、以下のような視点を盛り込む。</a:t>
            </a:r>
            <a:endParaRPr lang="en-US" altLang="ja-JP" sz="1200" b="1" u="sng" dirty="0">
              <a:solidFill>
                <a:prstClr val="black"/>
              </a:solidFill>
              <a:latin typeface="HGPｺﾞｼｯｸM" panose="020B0600000000000000" pitchFamily="50" charset="-128"/>
              <a:ea typeface="HGPｺﾞｼｯｸM" panose="020B0600000000000000" pitchFamily="50" charset="-128"/>
            </a:endParaRPr>
          </a:p>
          <a:p>
            <a:pPr marL="245927" indent="-245927" algn="just" defTabSz="844083" fontAlgn="base">
              <a:spcAft>
                <a:spcPct val="0"/>
              </a:spcAft>
            </a:pP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　　　　①　</a:t>
            </a:r>
            <a:r>
              <a:rPr lang="ja-JP"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各地域</a:t>
            </a: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においてどのような体制を構築するか、目指すべき地域生活支援</a:t>
            </a:r>
            <a:r>
              <a:rPr lang="ja-JP"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拠点等の整備方針を検討するため、協議会</a:t>
            </a: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（障害者総合支援法第</a:t>
            </a:r>
            <a:r>
              <a:rPr lang="en-US"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89</a:t>
            </a:r>
          </a:p>
          <a:p>
            <a:pPr marL="245927" indent="-245927" algn="just" defTabSz="844083" fontAlgn="base">
              <a:spcAft>
                <a:spcPct val="0"/>
              </a:spcAft>
            </a:pP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　　　　　条の３に規定する協議会をいう。）</a:t>
            </a:r>
            <a:r>
              <a:rPr lang="ja-JP"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等を十分に活用すること</a:t>
            </a: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a:t>
            </a:r>
            <a:endParaRPr lang="en-US" altLang="ja-JP" sz="1108" kern="100" dirty="0">
              <a:solidFill>
                <a:prstClr val="black"/>
              </a:solidFill>
              <a:latin typeface="HGPｺﾞｼｯｸM" panose="020B0600000000000000" pitchFamily="50" charset="-128"/>
              <a:ea typeface="HGPｺﾞｼｯｸM" panose="020B0600000000000000" pitchFamily="50" charset="-128"/>
              <a:cs typeface="Times New Roman"/>
            </a:endParaRPr>
          </a:p>
          <a:p>
            <a:pPr marL="245927" indent="-245927" algn="just" defTabSz="844083" fontAlgn="base">
              <a:spcAft>
                <a:spcPct val="0"/>
              </a:spcAft>
            </a:pP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　　　　②　</a:t>
            </a:r>
            <a:r>
              <a:rPr lang="ja-JP"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整備方針を踏まえ、</a:t>
            </a: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地域生活支援</a:t>
            </a:r>
            <a:r>
              <a:rPr lang="ja-JP"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拠点等を</a:t>
            </a: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障害児者の生活を地域全体で支える核として機能させるためには、</a:t>
            </a:r>
            <a:r>
              <a:rPr lang="ja-JP"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運営する上での</a:t>
            </a: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課題を</a:t>
            </a:r>
            <a:r>
              <a:rPr lang="ja-JP"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共有</a:t>
            </a: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し、　　　</a:t>
            </a:r>
            <a:endParaRPr lang="en-US" altLang="ja-JP" sz="1108" kern="100" dirty="0">
              <a:solidFill>
                <a:prstClr val="black"/>
              </a:solidFill>
              <a:latin typeface="HGPｺﾞｼｯｸM" panose="020B0600000000000000" pitchFamily="50" charset="-128"/>
              <a:ea typeface="HGPｺﾞｼｯｸM" panose="020B0600000000000000" pitchFamily="50" charset="-128"/>
              <a:cs typeface="Times New Roman"/>
            </a:endParaRPr>
          </a:p>
          <a:p>
            <a:pPr marL="245927" indent="-245927" algn="just" defTabSz="844083" fontAlgn="base">
              <a:spcAft>
                <a:spcPct val="0"/>
              </a:spcAft>
            </a:pP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　　　　　関係者への研修を行い、拠点等に関与する全ての機関、人材の有機的な結びつきを強化すること。</a:t>
            </a:r>
            <a:endParaRPr lang="en-US" altLang="ja-JP" sz="1108" kern="100" dirty="0">
              <a:solidFill>
                <a:prstClr val="black"/>
              </a:solidFill>
              <a:latin typeface="HGPｺﾞｼｯｸM" panose="020B0600000000000000" pitchFamily="50" charset="-128"/>
              <a:ea typeface="HGPｺﾞｼｯｸM" panose="020B0600000000000000" pitchFamily="50" charset="-128"/>
              <a:cs typeface="Times New Roman"/>
            </a:endParaRPr>
          </a:p>
          <a:p>
            <a:pPr marL="245927" indent="-245927" algn="just" defTabSz="844083" fontAlgn="base">
              <a:spcAft>
                <a:spcPct val="0"/>
              </a:spcAft>
            </a:pP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　　　　③　</a:t>
            </a:r>
            <a:r>
              <a:rPr lang="ja-JP"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整備方針</a:t>
            </a: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や</a:t>
            </a:r>
            <a:r>
              <a:rPr lang="ja-JP"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必要な機能が各地域の実情に適しているか、</a:t>
            </a: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あるいは</a:t>
            </a:r>
            <a:r>
              <a:rPr lang="ja-JP"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課題に対応できるか</a:t>
            </a: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について</a:t>
            </a:r>
            <a:r>
              <a:rPr lang="ja-JP"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a:t>
            </a: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中長期的に必要な機能を見直し、強化を図る　　</a:t>
            </a:r>
            <a:endParaRPr lang="en-US" altLang="ja-JP" sz="1108" kern="100" dirty="0">
              <a:solidFill>
                <a:prstClr val="black"/>
              </a:solidFill>
              <a:latin typeface="HGPｺﾞｼｯｸM" panose="020B0600000000000000" pitchFamily="50" charset="-128"/>
              <a:ea typeface="HGPｺﾞｼｯｸM" panose="020B0600000000000000" pitchFamily="50" charset="-128"/>
              <a:cs typeface="Times New Roman"/>
            </a:endParaRPr>
          </a:p>
          <a:p>
            <a:pPr marL="245927" indent="-245927" algn="just" defTabSz="844083" fontAlgn="base">
              <a:spcAft>
                <a:spcPct val="0"/>
              </a:spcAft>
            </a:pP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　　　　　ため、</a:t>
            </a:r>
            <a:r>
              <a:rPr lang="ja-JP" altLang="ja-JP" sz="1108" kern="100" dirty="0">
                <a:solidFill>
                  <a:prstClr val="black"/>
                </a:solidFill>
                <a:latin typeface="HGPｺﾞｼｯｸM" panose="020B0600000000000000" pitchFamily="50" charset="-128"/>
                <a:ea typeface="HGPｺﾞｼｯｸM" panose="020B0600000000000000" pitchFamily="50" charset="-128"/>
                <a:cs typeface="Times New Roman"/>
              </a:rPr>
              <a:t>十分に検討・検証すること</a:t>
            </a:r>
            <a:r>
              <a:rPr lang="ja-JP" altLang="en-US" sz="1108" kern="100" dirty="0">
                <a:solidFill>
                  <a:prstClr val="black"/>
                </a:solidFill>
                <a:latin typeface="HGPｺﾞｼｯｸM" panose="020B0600000000000000" pitchFamily="50" charset="-128"/>
                <a:ea typeface="HGPｺﾞｼｯｸM" panose="020B0600000000000000" pitchFamily="50" charset="-128"/>
                <a:cs typeface="Times New Roman"/>
              </a:rPr>
              <a:t>。</a:t>
            </a:r>
            <a:endParaRPr lang="en-US" altLang="ja-JP" sz="1108" dirty="0">
              <a:solidFill>
                <a:prstClr val="black"/>
              </a:solidFill>
              <a:latin typeface="HGPｺﾞｼｯｸM" panose="020B0600000000000000" pitchFamily="50" charset="-128"/>
              <a:ea typeface="HGPｺﾞｼｯｸM" panose="020B0600000000000000" pitchFamily="50" charset="-128"/>
            </a:endParaRPr>
          </a:p>
          <a:p>
            <a:pPr marL="245927" indent="-245927" algn="just" defTabSz="844083" fontAlgn="base">
              <a:spcAft>
                <a:spcPct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ja-JP" altLang="en-US" sz="1200" kern="100" dirty="0">
                <a:solidFill>
                  <a:prstClr val="black"/>
                </a:solidFill>
                <a:latin typeface="HGPｺﾞｼｯｸM" panose="020B0600000000000000" pitchFamily="50" charset="-128"/>
                <a:ea typeface="HGPｺﾞｼｯｸM" panose="020B0600000000000000" pitchFamily="50" charset="-128"/>
                <a:cs typeface="Times New Roman"/>
              </a:rPr>
              <a:t>　地域生活支援拠点等の</a:t>
            </a:r>
            <a:r>
              <a:rPr lang="ja-JP" altLang="ja-JP" sz="1200" kern="100" dirty="0">
                <a:solidFill>
                  <a:prstClr val="black"/>
                </a:solidFill>
                <a:latin typeface="HGPｺﾞｼｯｸM" panose="020B0600000000000000" pitchFamily="50" charset="-128"/>
                <a:ea typeface="HGPｺﾞｼｯｸM" panose="020B0600000000000000" pitchFamily="50" charset="-128"/>
                <a:cs typeface="Times New Roman"/>
              </a:rPr>
              <a:t>意義の徹底</a:t>
            </a:r>
            <a:r>
              <a:rPr lang="ja-JP" altLang="en-US" sz="1200" kern="100" dirty="0">
                <a:solidFill>
                  <a:prstClr val="black"/>
                </a:solidFill>
                <a:latin typeface="HGPｺﾞｼｯｸM" panose="020B0600000000000000" pitchFamily="50" charset="-128"/>
                <a:ea typeface="HGPｺﾞｼｯｸM" panose="020B0600000000000000" pitchFamily="50" charset="-128"/>
                <a:cs typeface="Times New Roman"/>
              </a:rPr>
              <a:t>や、運営方法等について記載した</a:t>
            </a:r>
            <a:r>
              <a:rPr lang="ja-JP" altLang="ja-JP" sz="1200" b="1" u="sng" kern="100" dirty="0">
                <a:solidFill>
                  <a:prstClr val="black"/>
                </a:solidFill>
                <a:latin typeface="HGPｺﾞｼｯｸM" panose="020B0600000000000000" pitchFamily="50" charset="-128"/>
                <a:ea typeface="HGPｺﾞｼｯｸM" panose="020B0600000000000000" pitchFamily="50" charset="-128"/>
                <a:cs typeface="Times New Roman"/>
              </a:rPr>
              <a:t>通知を</a:t>
            </a:r>
            <a:r>
              <a:rPr lang="ja-JP" altLang="en-US" sz="1200" b="1" u="sng" kern="100" dirty="0">
                <a:solidFill>
                  <a:prstClr val="black"/>
                </a:solidFill>
                <a:latin typeface="HGPｺﾞｼｯｸM" panose="020B0600000000000000" pitchFamily="50" charset="-128"/>
                <a:ea typeface="HGPｺﾞｼｯｸM" panose="020B0600000000000000" pitchFamily="50" charset="-128"/>
                <a:cs typeface="Times New Roman"/>
              </a:rPr>
              <a:t>改めて</a:t>
            </a:r>
            <a:r>
              <a:rPr lang="ja-JP" altLang="ja-JP" sz="1200" b="1" u="sng" kern="100" dirty="0">
                <a:solidFill>
                  <a:prstClr val="black"/>
                </a:solidFill>
                <a:latin typeface="HGPｺﾞｼｯｸM" panose="020B0600000000000000" pitchFamily="50" charset="-128"/>
                <a:ea typeface="HGPｺﾞｼｯｸM" panose="020B0600000000000000" pitchFamily="50" charset="-128"/>
                <a:cs typeface="Times New Roman"/>
              </a:rPr>
              <a:t>発出</a:t>
            </a:r>
            <a:r>
              <a:rPr lang="ja-JP" altLang="en-US" sz="1200" b="1" u="sng" kern="100" dirty="0">
                <a:solidFill>
                  <a:prstClr val="black"/>
                </a:solidFill>
                <a:latin typeface="HGPｺﾞｼｯｸM" panose="020B0600000000000000" pitchFamily="50" charset="-128"/>
                <a:ea typeface="HGPｺﾞｼｯｸM" panose="020B0600000000000000" pitchFamily="50" charset="-128"/>
                <a:cs typeface="Times New Roman"/>
              </a:rPr>
              <a:t>。</a:t>
            </a:r>
            <a:endParaRPr lang="en-US" altLang="ja-JP" sz="1200" b="1" u="sng" kern="100" dirty="0">
              <a:solidFill>
                <a:prstClr val="black"/>
              </a:solidFill>
              <a:latin typeface="HGPｺﾞｼｯｸM" panose="020B0600000000000000" pitchFamily="50" charset="-128"/>
              <a:ea typeface="HGPｺﾞｼｯｸM" panose="020B0600000000000000" pitchFamily="50" charset="-128"/>
              <a:cs typeface="Times New Roman"/>
            </a:endParaRPr>
          </a:p>
          <a:p>
            <a:pPr marL="245927" indent="-245927" algn="just" defTabSz="844083" fontAlgn="base">
              <a:spcAft>
                <a:spcPct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　　□　地域生活支援拠点等の整備の状況を踏まえた</a:t>
            </a:r>
            <a:r>
              <a:rPr lang="ja-JP" altLang="en-US" sz="1200" b="1" u="sng" dirty="0">
                <a:solidFill>
                  <a:prstClr val="black"/>
                </a:solidFill>
                <a:latin typeface="HGPｺﾞｼｯｸM" panose="020B0600000000000000" pitchFamily="50" charset="-128"/>
                <a:ea typeface="HGPｺﾞｼｯｸM" panose="020B0600000000000000" pitchFamily="50" charset="-128"/>
              </a:rPr>
              <a:t>好事例（優良事例）集の作成、周知。</a:t>
            </a:r>
            <a:endParaRPr lang="en-US" altLang="ja-JP" sz="1200" b="1" u="sng" dirty="0">
              <a:solidFill>
                <a:prstClr val="black"/>
              </a:solidFill>
              <a:latin typeface="HGPｺﾞｼｯｸM" panose="020B0600000000000000" pitchFamily="50" charset="-128"/>
              <a:ea typeface="HGPｺﾞｼｯｸM" panose="020B0600000000000000" pitchFamily="50" charset="-128"/>
            </a:endParaRPr>
          </a:p>
          <a:p>
            <a:pPr marL="79048" indent="-79048" algn="l" defTabSz="844083" fontAlgn="base">
              <a:spcBef>
                <a:spcPts val="0"/>
              </a:spcBef>
              <a:spcAft>
                <a:spcPct val="0"/>
              </a:spcAft>
            </a:pPr>
            <a:endParaRPr lang="en-US" altLang="ja-JP" sz="1292" b="1" u="sng" dirty="0">
              <a:solidFill>
                <a:prstClr val="black"/>
              </a:solidFill>
              <a:latin typeface="HGPｺﾞｼｯｸM" panose="020B0600000000000000" pitchFamily="50" charset="-128"/>
              <a:ea typeface="HGPｺﾞｼｯｸM" panose="020B0600000000000000" pitchFamily="50" charset="-128"/>
            </a:endParaRPr>
          </a:p>
          <a:p>
            <a:pPr marL="79048" indent="-79048" algn="l" defTabSz="844083" fontAlgn="base">
              <a:spcBef>
                <a:spcPts val="0"/>
              </a:spcBef>
              <a:spcAft>
                <a:spcPct val="0"/>
              </a:spcAft>
            </a:pPr>
            <a:r>
              <a:rPr lang="en-US" altLang="ja-JP" sz="1477" b="1" u="sng" dirty="0">
                <a:solidFill>
                  <a:prstClr val="black"/>
                </a:solidFill>
                <a:latin typeface="HGPｺﾞｼｯｸM" panose="020B0600000000000000" pitchFamily="50" charset="-128"/>
                <a:ea typeface="HGPｺﾞｼｯｸM" panose="020B0600000000000000" pitchFamily="50" charset="-128"/>
              </a:rPr>
              <a:t>【</a:t>
            </a:r>
            <a:r>
              <a:rPr lang="ja-JP" altLang="en-US" sz="1477" b="1" u="sng" dirty="0">
                <a:solidFill>
                  <a:prstClr val="black"/>
                </a:solidFill>
                <a:latin typeface="HGPｺﾞｼｯｸM" panose="020B0600000000000000" pitchFamily="50" charset="-128"/>
                <a:ea typeface="HGPｺﾞｼｯｸM" panose="020B0600000000000000" pitchFamily="50" charset="-128"/>
              </a:rPr>
              <a:t>成果目標（案）</a:t>
            </a:r>
            <a:r>
              <a:rPr lang="en-US" altLang="ja-JP" sz="1477" b="1" u="sng" dirty="0">
                <a:solidFill>
                  <a:prstClr val="black"/>
                </a:solidFill>
                <a:latin typeface="HGPｺﾞｼｯｸM" panose="020B0600000000000000" pitchFamily="50" charset="-128"/>
                <a:ea typeface="HGPｺﾞｼｯｸM" panose="020B0600000000000000" pitchFamily="50" charset="-128"/>
              </a:rPr>
              <a:t>】</a:t>
            </a:r>
            <a:r>
              <a:rPr lang="ja-JP" altLang="en-US" sz="1477" b="1" u="sng" dirty="0">
                <a:solidFill>
                  <a:prstClr val="black"/>
                </a:solidFill>
                <a:latin typeface="HGPｺﾞｼｯｸM" panose="020B0600000000000000" pitchFamily="50" charset="-128"/>
                <a:ea typeface="HGPｺﾞｼｯｸM" panose="020B0600000000000000" pitchFamily="50" charset="-128"/>
              </a:rPr>
              <a:t>　</a:t>
            </a:r>
            <a:r>
              <a:rPr lang="ja-JP" altLang="en-US" sz="1477" b="1" dirty="0">
                <a:solidFill>
                  <a:prstClr val="black"/>
                </a:solidFill>
                <a:latin typeface="HGPｺﾞｼｯｸM" panose="020B0600000000000000" pitchFamily="50" charset="-128"/>
                <a:ea typeface="HGPｺﾞｼｯｸM" panose="020B0600000000000000" pitchFamily="50" charset="-128"/>
              </a:rPr>
              <a:t>平成</a:t>
            </a:r>
            <a:r>
              <a:rPr lang="en-US" altLang="ja-JP" sz="1477" b="1" dirty="0">
                <a:solidFill>
                  <a:prstClr val="black"/>
                </a:solidFill>
                <a:latin typeface="HGPｺﾞｼｯｸM" panose="020B0600000000000000" pitchFamily="50" charset="-128"/>
                <a:ea typeface="HGPｺﾞｼｯｸM" panose="020B0600000000000000" pitchFamily="50" charset="-128"/>
              </a:rPr>
              <a:t>32</a:t>
            </a:r>
            <a:r>
              <a:rPr lang="ja-JP" altLang="en-US" sz="1477" b="1" dirty="0">
                <a:solidFill>
                  <a:prstClr val="black"/>
                </a:solidFill>
                <a:latin typeface="HGPｺﾞｼｯｸM" panose="020B0600000000000000" pitchFamily="50" charset="-128"/>
                <a:ea typeface="HGPｺﾞｼｯｸM" panose="020B0600000000000000" pitchFamily="50" charset="-128"/>
              </a:rPr>
              <a:t>年度末までに各市町村又は各圏域に少なくとも一つを整備することを基本とする。</a:t>
            </a:r>
            <a:endParaRPr lang="en-US" altLang="ja-JP" sz="1477" b="1" dirty="0">
              <a:solidFill>
                <a:prstClr val="black"/>
              </a:solidFill>
              <a:latin typeface="HGPｺﾞｼｯｸM" panose="020B0600000000000000" pitchFamily="50" charset="-128"/>
              <a:ea typeface="HGPｺﾞｼｯｸM" panose="020B0600000000000000" pitchFamily="50" charset="-128"/>
            </a:endParaRPr>
          </a:p>
        </p:txBody>
      </p:sp>
      <p:sp>
        <p:nvSpPr>
          <p:cNvPr id="16" name="タイトル 1"/>
          <p:cNvSpPr txBox="1">
            <a:spLocks/>
          </p:cNvSpPr>
          <p:nvPr/>
        </p:nvSpPr>
        <p:spPr>
          <a:xfrm>
            <a:off x="85423" y="1102592"/>
            <a:ext cx="8973305" cy="2200700"/>
          </a:xfrm>
          <a:prstGeom prst="rect">
            <a:avLst/>
          </a:prstGeom>
          <a:solidFill>
            <a:schemeClr val="accent6">
              <a:lumMod val="20000"/>
              <a:lumOff val="80000"/>
            </a:schemeClr>
          </a:solidFill>
          <a:ln>
            <a:solidFill>
              <a:schemeClr val="tx1"/>
            </a:solidFill>
            <a:prstDash val="dash"/>
          </a:ln>
        </p:spPr>
        <p:txBody>
          <a:bodyPr vert="horz" lIns="84315" tIns="42160" rIns="84315" bIns="4216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79048" indent="-79048" algn="l" defTabSz="844083" fontAlgn="base">
              <a:spcAft>
                <a:spcPct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　地域には、障害児者を支える様々な資源が存在し、これまでも各地域の障害福祉計画に基づき整備が進められているところであるが、それらの間の有機的な結びつきが必ずしも十分でないことから、今後、障害者の重度化・高齢化や「親亡き後」を見据え、地域が抱える課題に向き合い、地域で障害児者やその家族が安心して生活するため、緊急時にすぐに相談でき、必要に応じて緊急的な対応が図られる体制として、地域生活支援拠点等の積極的な整備を推進していくことが必要。 </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marL="79048" indent="-79048" algn="l" defTabSz="844083" fontAlgn="base">
              <a:spcAft>
                <a:spcPct val="0"/>
              </a:spcAft>
            </a:pPr>
            <a:endParaRPr lang="en-US" altLang="ja-JP" sz="554" dirty="0">
              <a:solidFill>
                <a:prstClr val="black"/>
              </a:solidFill>
              <a:latin typeface="HGPｺﾞｼｯｸM" panose="020B0600000000000000" pitchFamily="50" charset="-128"/>
              <a:ea typeface="HGPｺﾞｼｯｸM" panose="020B0600000000000000" pitchFamily="50" charset="-128"/>
            </a:endParaRPr>
          </a:p>
          <a:p>
            <a:pPr marL="79048" indent="-79048" algn="l" defTabSz="844083" fontAlgn="base">
              <a:spcAft>
                <a:spcPct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〇　地域生活支援拠点等については、第４期障害福祉計画の基本指針において、成果目標として、平成</a:t>
            </a:r>
            <a:r>
              <a:rPr lang="en-US" altLang="ja-JP" sz="1200" dirty="0">
                <a:solidFill>
                  <a:prstClr val="black"/>
                </a:solidFill>
                <a:latin typeface="HGPｺﾞｼｯｸM" panose="020B0600000000000000" pitchFamily="50" charset="-128"/>
                <a:ea typeface="HGPｺﾞｼｯｸM" panose="020B0600000000000000" pitchFamily="50" charset="-128"/>
              </a:rPr>
              <a:t>29</a:t>
            </a:r>
            <a:r>
              <a:rPr lang="ja-JP" altLang="en-US" sz="1200" dirty="0">
                <a:solidFill>
                  <a:prstClr val="black"/>
                </a:solidFill>
                <a:latin typeface="HGPｺﾞｼｯｸM" panose="020B0600000000000000" pitchFamily="50" charset="-128"/>
                <a:ea typeface="HGPｺﾞｼｯｸM" panose="020B0600000000000000" pitchFamily="50" charset="-128"/>
              </a:rPr>
              <a:t>年度末までに各市町村又は各圏域に少なくとも一つを整備することを基本。</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marL="79048" indent="-79048" algn="l" defTabSz="844083" fontAlgn="base">
              <a:spcAft>
                <a:spcPct val="0"/>
              </a:spcAft>
            </a:pPr>
            <a:endParaRPr lang="en-US" altLang="ja-JP" sz="554" dirty="0">
              <a:solidFill>
                <a:prstClr val="black"/>
              </a:solidFill>
              <a:latin typeface="HGPｺﾞｼｯｸM" panose="020B0600000000000000" pitchFamily="50" charset="-128"/>
              <a:ea typeface="HGPｺﾞｼｯｸM" panose="020B0600000000000000" pitchFamily="50" charset="-128"/>
            </a:endParaRPr>
          </a:p>
          <a:p>
            <a:pPr marL="79048" indent="-79048" algn="l" defTabSz="844083" fontAlgn="base">
              <a:spcAft>
                <a:spcPct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〇　この間、各市町村等における拠点等の整備の取組を進めるため、「地域生活支援拠点等の整備推進モデル事業」を実施し、その報告書を全ての自治体に周知するとともに、モデル事業の成果を踏まえた、地域生活支援拠点等の整備に際しての留意点等を通知。また、全国担当者会議を開催し、モデル事業実施自治体の事例発表、意見交換等を実施。</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marL="79048" indent="-79048" algn="l" defTabSz="844083" fontAlgn="base">
              <a:spcAft>
                <a:spcPct val="0"/>
              </a:spcAft>
            </a:pPr>
            <a:endParaRPr lang="en-US" altLang="ja-JP" sz="554" dirty="0">
              <a:solidFill>
                <a:prstClr val="black"/>
              </a:solidFill>
              <a:latin typeface="HGPｺﾞｼｯｸM" panose="020B0600000000000000" pitchFamily="50" charset="-128"/>
              <a:ea typeface="HGPｺﾞｼｯｸM" panose="020B0600000000000000" pitchFamily="50" charset="-128"/>
            </a:endParaRPr>
          </a:p>
          <a:p>
            <a:pPr marL="79048" indent="-79048" algn="l" defTabSz="844083" fontAlgn="base">
              <a:spcAft>
                <a:spcPct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〇　本年９月時点における拠点等の整備状況をみると、整備済が２０市町村、２圏域。</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0" y="263821"/>
            <a:ext cx="9144000" cy="426006"/>
          </a:xfrm>
          <a:prstGeom prst="rect">
            <a:avLst/>
          </a:prstGeom>
        </p:spPr>
        <p:txBody>
          <a:bodyPr wrap="square" lIns="84315" tIns="42160" rIns="84315" bIns="42160">
            <a:spAutoFit/>
          </a:bodyPr>
          <a:lstStyle/>
          <a:p>
            <a:pPr defTabSz="844083" fontAlgn="base">
              <a:spcBef>
                <a:spcPct val="0"/>
              </a:spcBef>
              <a:spcAft>
                <a:spcPct val="0"/>
              </a:spcAft>
            </a:pPr>
            <a:r>
              <a:rPr kumimoji="1" lang="ja-JP" altLang="en-US" sz="2215" b="1" dirty="0">
                <a:solidFill>
                  <a:prstClr val="black"/>
                </a:solidFill>
                <a:latin typeface="HGP創英角ｺﾞｼｯｸUB" panose="020B0900000000000000" pitchFamily="50" charset="-128"/>
                <a:ea typeface="HGP創英角ｺﾞｼｯｸUB" panose="020B0900000000000000" pitchFamily="50" charset="-128"/>
              </a:rPr>
              <a:t>　　　　地域生活支援拠点等の整備に向けた取組について</a:t>
            </a:r>
          </a:p>
        </p:txBody>
      </p:sp>
      <p:grpSp>
        <p:nvGrpSpPr>
          <p:cNvPr id="11" name="グループ化 10"/>
          <p:cNvGrpSpPr>
            <a:grpSpLocks/>
          </p:cNvGrpSpPr>
          <p:nvPr/>
        </p:nvGrpSpPr>
        <p:grpSpPr bwMode="auto">
          <a:xfrm>
            <a:off x="74" y="651186"/>
            <a:ext cx="9144000" cy="119085"/>
            <a:chOff x="0" y="188640"/>
            <a:chExt cx="9144000" cy="145165"/>
          </a:xfrm>
        </p:grpSpPr>
        <p:cxnSp>
          <p:nvCxnSpPr>
            <p:cNvPr id="12" name="直線コネクタ 11"/>
            <p:cNvCxnSpPr/>
            <p:nvPr/>
          </p:nvCxnSpPr>
          <p:spPr>
            <a:xfrm>
              <a:off x="0" y="188640"/>
              <a:ext cx="9144000" cy="0"/>
            </a:xfrm>
            <a:prstGeom prst="line">
              <a:avLst/>
            </a:prstGeom>
            <a:noFill/>
            <a:ln w="9525" cap="flat" cmpd="sng" algn="ctr">
              <a:solidFill>
                <a:srgbClr val="99CCFF"/>
              </a:solidFill>
              <a:prstDash val="solid"/>
            </a:ln>
            <a:effectLst/>
          </p:spPr>
        </p:cxnSp>
        <p:cxnSp>
          <p:nvCxnSpPr>
            <p:cNvPr id="14" name="直線コネクタ 13"/>
            <p:cNvCxnSpPr/>
            <p:nvPr/>
          </p:nvCxnSpPr>
          <p:spPr>
            <a:xfrm>
              <a:off x="0" y="333805"/>
              <a:ext cx="9144000" cy="0"/>
            </a:xfrm>
            <a:prstGeom prst="line">
              <a:avLst/>
            </a:prstGeom>
            <a:noFill/>
            <a:ln w="57150" cap="flat" cmpd="sng" algn="ctr">
              <a:solidFill>
                <a:srgbClr val="99CCFF"/>
              </a:solidFill>
              <a:prstDash val="solid"/>
            </a:ln>
            <a:effectLst/>
          </p:spPr>
        </p:cxnSp>
      </p:grpSp>
      <p:sp>
        <p:nvSpPr>
          <p:cNvPr id="15" name="正方形/長方形 14"/>
          <p:cNvSpPr/>
          <p:nvPr/>
        </p:nvSpPr>
        <p:spPr>
          <a:xfrm>
            <a:off x="35503" y="837036"/>
            <a:ext cx="4735911" cy="276555"/>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pPr>
            <a:r>
              <a:rPr kumimoji="1" lang="ja-JP" altLang="en-US" sz="1477" b="1" dirty="0">
                <a:solidFill>
                  <a:prstClr val="black"/>
                </a:solidFill>
                <a:latin typeface="HGPｺﾞｼｯｸM" panose="020B0600000000000000" pitchFamily="50" charset="-128"/>
                <a:ea typeface="HGPｺﾞｼｯｸM" panose="020B0600000000000000" pitchFamily="50" charset="-128"/>
              </a:rPr>
              <a:t>地域生活支援拠点等の整備に関する基本的考え方等</a:t>
            </a:r>
          </a:p>
        </p:txBody>
      </p:sp>
      <p:sp>
        <p:nvSpPr>
          <p:cNvPr id="17" name="下矢印 16"/>
          <p:cNvSpPr/>
          <p:nvPr/>
        </p:nvSpPr>
        <p:spPr>
          <a:xfrm>
            <a:off x="3641509" y="3303328"/>
            <a:ext cx="1861130" cy="32511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pPr>
            <a:endParaRPr kumimoji="1" lang="ja-JP" altLang="en-US" sz="1662">
              <a:solidFill>
                <a:prstClr val="white"/>
              </a:solidFill>
              <a:latin typeface="Arial"/>
              <a:ea typeface="ＭＳ Ｐゴシック"/>
            </a:endParaRPr>
          </a:p>
        </p:txBody>
      </p:sp>
      <p:sp>
        <p:nvSpPr>
          <p:cNvPr id="18" name="正方形/長方形 17"/>
          <p:cNvSpPr/>
          <p:nvPr/>
        </p:nvSpPr>
        <p:spPr>
          <a:xfrm>
            <a:off x="52113" y="3413440"/>
            <a:ext cx="1577749" cy="28149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pPr>
            <a:r>
              <a:rPr kumimoji="1" lang="ja-JP" altLang="en-US" sz="1477" b="1" dirty="0">
                <a:solidFill>
                  <a:prstClr val="black"/>
                </a:solidFill>
                <a:latin typeface="HGPｺﾞｼｯｸM" panose="020B0600000000000000" pitchFamily="50" charset="-128"/>
                <a:ea typeface="HGPｺﾞｼｯｸM" panose="020B0600000000000000" pitchFamily="50" charset="-128"/>
              </a:rPr>
              <a:t>成果目標等（案）</a:t>
            </a: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880" y="118453"/>
            <a:ext cx="2226157" cy="46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5"/>
          <p:cNvSpPr txBox="1">
            <a:spLocks noChangeArrowheads="1"/>
          </p:cNvSpPr>
          <p:nvPr/>
        </p:nvSpPr>
        <p:spPr bwMode="auto">
          <a:xfrm>
            <a:off x="108601" y="6597352"/>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88</a:t>
            </a:fld>
            <a:endParaRPr lang="en-US" altLang="ja-JP">
              <a:solidFill>
                <a:prstClr val="black"/>
              </a:solidFill>
            </a:endParaRPr>
          </a:p>
        </p:txBody>
      </p:sp>
    </p:spTree>
    <p:extLst>
      <p:ext uri="{BB962C8B-B14F-4D97-AF65-F5344CB8AC3E}">
        <p14:creationId xmlns:p14="http://schemas.microsoft.com/office/powerpoint/2010/main" val="22431666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125609" y="2846447"/>
            <a:ext cx="4409376" cy="3643992"/>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101" name="角丸四角形 100"/>
          <p:cNvSpPr/>
          <p:nvPr/>
        </p:nvSpPr>
        <p:spPr>
          <a:xfrm>
            <a:off x="4647041" y="2846447"/>
            <a:ext cx="4405935" cy="3643992"/>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13" name="フローチャート : 判断 12"/>
          <p:cNvSpPr/>
          <p:nvPr/>
        </p:nvSpPr>
        <p:spPr>
          <a:xfrm>
            <a:off x="5099984" y="3579326"/>
            <a:ext cx="3441777" cy="2331945"/>
          </a:xfrm>
          <a:prstGeom prst="flowChartDecision">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a:endParaRPr lang="ja-JP" altLang="en-US" sz="1108">
              <a:solidFill>
                <a:prstClr val="white"/>
              </a:solidFill>
            </a:endParaRPr>
          </a:p>
        </p:txBody>
      </p:sp>
      <p:sp>
        <p:nvSpPr>
          <p:cNvPr id="56" name="角丸四角形 55"/>
          <p:cNvSpPr/>
          <p:nvPr/>
        </p:nvSpPr>
        <p:spPr>
          <a:xfrm>
            <a:off x="52135" y="903181"/>
            <a:ext cx="9000850" cy="930565"/>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lIns="84315" tIns="42160" rIns="84315" bIns="42160" anchor="t"/>
          <a:lstStyle/>
          <a:p>
            <a:pPr indent="152237" eaLnBrk="0" fontAlgn="auto" hangingPunct="0">
              <a:spcBef>
                <a:spcPts val="0"/>
              </a:spcBef>
              <a:spcAft>
                <a:spcPts val="0"/>
              </a:spcAft>
              <a:defRPr/>
            </a:pPr>
            <a:r>
              <a:rPr kumimoji="0" lang="ja-JP" altLang="en-US" kern="0" dirty="0">
                <a:solidFill>
                  <a:srgbClr val="333399">
                    <a:lumMod val="50000"/>
                  </a:srgbClr>
                </a:solidFill>
                <a:latin typeface="HGPｺﾞｼｯｸM" pitchFamily="50" charset="-128"/>
                <a:ea typeface="HGPｺﾞｼｯｸM" pitchFamily="50" charset="-128"/>
              </a:rPr>
              <a:t>障害者の重度化・高齢化や「親亡き後」を見据え、</a:t>
            </a:r>
            <a:r>
              <a:rPr kumimoji="0" lang="ja-JP" altLang="en-US" kern="0" dirty="0">
                <a:solidFill>
                  <a:srgbClr val="333399">
                    <a:lumMod val="50000"/>
                  </a:srgbClr>
                </a:solidFill>
                <a:latin typeface="ＤＦ特太ゴシック体" pitchFamily="49" charset="-128"/>
                <a:ea typeface="ＤＦ特太ゴシック体" pitchFamily="49" charset="-128"/>
              </a:rPr>
              <a:t>居住支援のための機能（相談、体験の機会・場、緊急時の受け入れ・対応、専門性、地域の体制づくり）</a:t>
            </a:r>
            <a:r>
              <a:rPr kumimoji="0" lang="ja-JP" altLang="en-US" kern="0" dirty="0">
                <a:solidFill>
                  <a:srgbClr val="333399">
                    <a:lumMod val="50000"/>
                  </a:srgbClr>
                </a:solidFill>
                <a:latin typeface="HGPｺﾞｼｯｸM" pitchFamily="50" charset="-128"/>
                <a:ea typeface="HGPｺﾞｼｯｸM" pitchFamily="50" charset="-128"/>
              </a:rPr>
              <a:t>を、地域の実情に応じた創意工夫により整備し、障害者の生活を地域全体で支えるサービス提供体制を構築。</a:t>
            </a:r>
            <a:endParaRPr kumimoji="0" lang="en-US" altLang="ja-JP" sz="1846" kern="0" dirty="0">
              <a:solidFill>
                <a:srgbClr val="333399">
                  <a:lumMod val="50000"/>
                </a:srgbClr>
              </a:solidFill>
              <a:latin typeface="HGPｺﾞｼｯｸM" pitchFamily="50" charset="-128"/>
              <a:ea typeface="HGPｺﾞｼｯｸM" pitchFamily="50" charset="-128"/>
            </a:endParaRPr>
          </a:p>
        </p:txBody>
      </p:sp>
      <p:sp>
        <p:nvSpPr>
          <p:cNvPr id="108" name="角丸四角形 107"/>
          <p:cNvSpPr/>
          <p:nvPr/>
        </p:nvSpPr>
        <p:spPr>
          <a:xfrm>
            <a:off x="6366708" y="4006676"/>
            <a:ext cx="1135860" cy="327690"/>
          </a:xfrm>
          <a:prstGeom prst="roundRect">
            <a:avLst/>
          </a:prstGeom>
          <a:solidFill>
            <a:srgbClr val="FF99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fontAlgn="auto">
              <a:spcBef>
                <a:spcPts val="0"/>
              </a:spcBef>
              <a:spcAft>
                <a:spcPts val="0"/>
              </a:spcAft>
              <a:defRPr/>
            </a:pPr>
            <a:r>
              <a:rPr kumimoji="0" lang="ja-JP" altLang="en-US" sz="923"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pic>
        <p:nvPicPr>
          <p:cNvPr id="121" name="Picture 24" descr="老人ホーム"/>
          <p:cNvPicPr>
            <a:picLocks noChangeAspect="1" noChangeArrowheads="1"/>
          </p:cNvPicPr>
          <p:nvPr/>
        </p:nvPicPr>
        <p:blipFill>
          <a:blip r:embed="rId2" cstate="print"/>
          <a:srcRect/>
          <a:stretch>
            <a:fillRect/>
          </a:stretch>
        </p:blipFill>
        <p:spPr bwMode="auto">
          <a:xfrm>
            <a:off x="6366857" y="3060469"/>
            <a:ext cx="1055429" cy="974243"/>
          </a:xfrm>
          <a:prstGeom prst="rect">
            <a:avLst/>
          </a:prstGeom>
          <a:noFill/>
        </p:spPr>
      </p:pic>
      <p:sp>
        <p:nvSpPr>
          <p:cNvPr id="63" name="テキスト ボックス 221"/>
          <p:cNvSpPr>
            <a:spLocks noChangeArrowheads="1"/>
          </p:cNvSpPr>
          <p:nvPr/>
        </p:nvSpPr>
        <p:spPr bwMode="auto">
          <a:xfrm>
            <a:off x="68586" y="1879802"/>
            <a:ext cx="9023306" cy="286292"/>
          </a:xfrm>
          <a:prstGeom prst="bevel">
            <a:avLst>
              <a:gd name="adj" fmla="val 12500"/>
            </a:avLst>
          </a:prstGeom>
          <a:noFill/>
          <a:ln w="9525">
            <a:noFill/>
            <a:miter lim="800000"/>
            <a:headEnd/>
            <a:tailEnd/>
          </a:ln>
        </p:spPr>
        <p:txBody>
          <a:bodyPr wrap="none" lIns="0" tIns="0" rIns="0" bIns="0" anchor="ctr"/>
          <a:lstStyle/>
          <a:p>
            <a:pPr defTabSz="1243095" fontAlgn="auto">
              <a:spcBef>
                <a:spcPts val="0"/>
              </a:spcBef>
              <a:spcAft>
                <a:spcPts val="0"/>
              </a:spcAft>
              <a:defRPr/>
            </a:pPr>
            <a:r>
              <a:rPr kumimoji="0" lang="ja-JP" altLang="en-US" sz="1477" kern="0" dirty="0">
                <a:solidFill>
                  <a:srgbClr val="333399">
                    <a:lumMod val="50000"/>
                  </a:srgbClr>
                </a:solidFill>
                <a:ea typeface="ＤＨＰ特太ゴシック体" pitchFamily="2" charset="-128"/>
              </a:rPr>
              <a:t>●地域生活支援拠点等の整備手法（イメージ）</a:t>
            </a:r>
            <a:r>
              <a:rPr kumimoji="0" lang="en-US" altLang="ja-JP" sz="1108" u="sng" kern="0" dirty="0">
                <a:solidFill>
                  <a:srgbClr val="FF0000"/>
                </a:solidFill>
                <a:latin typeface="ＭＳ Ｐゴシック"/>
                <a:ea typeface="ＭＳ Ｐゴシック"/>
              </a:rPr>
              <a:t>※</a:t>
            </a:r>
            <a:r>
              <a:rPr kumimoji="0" lang="ja-JP" altLang="en-US" sz="1108" u="sng" kern="0" dirty="0">
                <a:solidFill>
                  <a:srgbClr val="FF0000"/>
                </a:solidFill>
                <a:latin typeface="ＭＳ Ｐゴシック"/>
                <a:ea typeface="ＭＳ Ｐゴシック"/>
              </a:rPr>
              <a:t>あくまで参考例であり、これにとらわれず地域の実情に応じた整備を行うものとする。</a:t>
            </a:r>
          </a:p>
        </p:txBody>
      </p:sp>
      <p:sp>
        <p:nvSpPr>
          <p:cNvPr id="64" name="コンテンツ プレースホルダ 2"/>
          <p:cNvSpPr txBox="1">
            <a:spLocks/>
          </p:cNvSpPr>
          <p:nvPr/>
        </p:nvSpPr>
        <p:spPr bwMode="auto">
          <a:xfrm>
            <a:off x="68589" y="2232975"/>
            <a:ext cx="8932807" cy="380539"/>
          </a:xfrm>
          <a:prstGeom prst="rect">
            <a:avLst/>
          </a:prstGeom>
          <a:solidFill>
            <a:srgbClr val="FFCCFF">
              <a:alpha val="74902"/>
            </a:srgbClr>
          </a:solidFill>
          <a:ln w="19050" cmpd="dbl">
            <a:solidFill>
              <a:schemeClr val="tx2">
                <a:lumMod val="50000"/>
              </a:schemeClr>
            </a:solidFill>
            <a:prstDash val="dashDot"/>
            <a:headEnd/>
            <a:tailEnd/>
          </a:ln>
        </p:spPr>
        <p:style>
          <a:lnRef idx="2">
            <a:schemeClr val="accent1"/>
          </a:lnRef>
          <a:fillRef idx="1">
            <a:schemeClr val="lt1"/>
          </a:fillRef>
          <a:effectRef idx="0">
            <a:schemeClr val="accent1"/>
          </a:effectRef>
          <a:fontRef idx="minor">
            <a:schemeClr val="dk1"/>
          </a:fontRef>
        </p:style>
        <p:txBody>
          <a:bodyPr lIns="84315" tIns="42160" rIns="84315" bIns="42160" anchor="ctr"/>
          <a:lstStyle/>
          <a:p>
            <a:pPr algn="ctr" fontAlgn="auto">
              <a:spcBef>
                <a:spcPts val="0"/>
              </a:spcBef>
              <a:spcAft>
                <a:spcPts val="0"/>
              </a:spcAft>
              <a:defRPr/>
            </a:pPr>
            <a:r>
              <a:rPr lang="ja-JP" altLang="en-US" sz="1477" dirty="0">
                <a:solidFill>
                  <a:srgbClr val="1F497D">
                    <a:lumMod val="75000"/>
                  </a:srgbClr>
                </a:solidFill>
                <a:latin typeface="ＭＳ Ｐゴシック" panose="020B0600070205080204" pitchFamily="50" charset="-128"/>
              </a:rPr>
              <a:t>各地域のニーズ、既存のサービスの整備状況など各地域の個別の状況に応じ、協議会等を活用して検討。</a:t>
            </a:r>
            <a:endParaRPr lang="en-US" altLang="ja-JP" sz="1477" dirty="0">
              <a:solidFill>
                <a:srgbClr val="1F497D">
                  <a:lumMod val="75000"/>
                </a:srgbClr>
              </a:solidFill>
              <a:latin typeface="ＭＳ Ｐゴシック" panose="020B0600070205080204" pitchFamily="50" charset="-128"/>
            </a:endParaRPr>
          </a:p>
        </p:txBody>
      </p:sp>
      <p:sp>
        <p:nvSpPr>
          <p:cNvPr id="79" name="コンテンツ プレースホルダ 2"/>
          <p:cNvSpPr txBox="1">
            <a:spLocks/>
          </p:cNvSpPr>
          <p:nvPr/>
        </p:nvSpPr>
        <p:spPr bwMode="auto">
          <a:xfrm>
            <a:off x="982712" y="2717559"/>
            <a:ext cx="2715248" cy="312631"/>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84315" tIns="42160" rIns="84315" bIns="42160" anchor="ctr"/>
          <a:lstStyle/>
          <a:p>
            <a:pPr algn="ctr" fontAlgn="auto">
              <a:spcBef>
                <a:spcPts val="0"/>
              </a:spcBef>
              <a:spcAft>
                <a:spcPts val="0"/>
              </a:spcAft>
              <a:defRPr/>
            </a:pPr>
            <a:r>
              <a:rPr lang="ja-JP" altLang="en-US" sz="1292" dirty="0">
                <a:solidFill>
                  <a:prstClr val="white"/>
                </a:solidFill>
                <a:latin typeface="メイリオ" pitchFamily="50" charset="-128"/>
                <a:ea typeface="メイリオ" pitchFamily="50" charset="-128"/>
              </a:rPr>
              <a:t>多機能拠点整備型</a:t>
            </a:r>
            <a:endParaRPr lang="en-US" altLang="ja-JP" sz="1292" dirty="0">
              <a:solidFill>
                <a:prstClr val="white"/>
              </a:solidFill>
              <a:latin typeface="メイリオ" pitchFamily="50" charset="-128"/>
              <a:ea typeface="メイリオ" pitchFamily="50" charset="-128"/>
            </a:endParaRPr>
          </a:p>
        </p:txBody>
      </p:sp>
      <p:sp>
        <p:nvSpPr>
          <p:cNvPr id="52" name="コンテンツ プレースホルダ 2"/>
          <p:cNvSpPr txBox="1">
            <a:spLocks/>
          </p:cNvSpPr>
          <p:nvPr/>
        </p:nvSpPr>
        <p:spPr bwMode="auto">
          <a:xfrm>
            <a:off x="6100792" y="2698283"/>
            <a:ext cx="1440161" cy="338951"/>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84315" tIns="42160" rIns="84315" bIns="42160" anchor="ctr"/>
          <a:lstStyle/>
          <a:p>
            <a:pPr algn="ctr" fontAlgn="auto">
              <a:spcBef>
                <a:spcPts val="0"/>
              </a:spcBef>
              <a:spcAft>
                <a:spcPts val="0"/>
              </a:spcAft>
              <a:defRPr/>
            </a:pPr>
            <a:r>
              <a:rPr lang="ja-JP" altLang="en-US" sz="1292" dirty="0">
                <a:solidFill>
                  <a:prstClr val="white"/>
                </a:solidFill>
                <a:latin typeface="メイリオ" pitchFamily="50" charset="-128"/>
                <a:ea typeface="メイリオ" pitchFamily="50" charset="-128"/>
              </a:rPr>
              <a:t>面的整備型</a:t>
            </a:r>
            <a:endParaRPr lang="en-US" altLang="ja-JP" sz="1292" dirty="0">
              <a:solidFill>
                <a:prstClr val="white"/>
              </a:solidFill>
              <a:latin typeface="メイリオ" pitchFamily="50" charset="-128"/>
              <a:ea typeface="メイリオ" pitchFamily="50" charset="-128"/>
            </a:endParaRPr>
          </a:p>
        </p:txBody>
      </p:sp>
      <p:sp>
        <p:nvSpPr>
          <p:cNvPr id="40" name="円/楕円 39"/>
          <p:cNvSpPr/>
          <p:nvPr/>
        </p:nvSpPr>
        <p:spPr>
          <a:xfrm rot="16200000">
            <a:off x="1385511" y="2488234"/>
            <a:ext cx="1986033" cy="3722262"/>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94" name="角丸四角形 93"/>
          <p:cNvSpPr/>
          <p:nvPr/>
        </p:nvSpPr>
        <p:spPr>
          <a:xfrm>
            <a:off x="175853" y="3630948"/>
            <a:ext cx="1205693" cy="375702"/>
          </a:xfrm>
          <a:prstGeom prst="roundRect">
            <a:avLst/>
          </a:prstGeom>
          <a:solidFill>
            <a:srgbClr val="FF99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fontAlgn="auto">
              <a:spcBef>
                <a:spcPts val="0"/>
              </a:spcBef>
              <a:spcAft>
                <a:spcPts val="0"/>
              </a:spcAft>
              <a:defRPr/>
            </a:pPr>
            <a:r>
              <a:rPr kumimoji="0"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sp>
        <p:nvSpPr>
          <p:cNvPr id="95" name="角丸四角形 94"/>
          <p:cNvSpPr/>
          <p:nvPr/>
        </p:nvSpPr>
        <p:spPr>
          <a:xfrm>
            <a:off x="1570426" y="3152235"/>
            <a:ext cx="1427281" cy="375702"/>
          </a:xfrm>
          <a:prstGeom prst="roundRect">
            <a:avLst/>
          </a:prstGeom>
          <a:solidFill>
            <a:srgbClr val="FF99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fontAlgn="auto">
              <a:spcBef>
                <a:spcPts val="0"/>
              </a:spcBef>
              <a:spcAft>
                <a:spcPts val="0"/>
              </a:spcAft>
              <a:defRPr/>
            </a:pPr>
            <a:r>
              <a:rPr kumimoji="0"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96" name="角丸四角形 95"/>
          <p:cNvSpPr/>
          <p:nvPr/>
        </p:nvSpPr>
        <p:spPr>
          <a:xfrm>
            <a:off x="3471156" y="3586925"/>
            <a:ext cx="901476" cy="361786"/>
          </a:xfrm>
          <a:prstGeom prst="roundRect">
            <a:avLst/>
          </a:prstGeom>
          <a:solidFill>
            <a:srgbClr val="FF99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fontAlgn="auto">
              <a:spcBef>
                <a:spcPts val="0"/>
              </a:spcBef>
              <a:spcAft>
                <a:spcPts val="0"/>
              </a:spcAft>
              <a:defRPr/>
            </a:pPr>
            <a:r>
              <a:rPr kumimoji="0"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sp>
        <p:nvSpPr>
          <p:cNvPr id="66" name="テキスト ボックス 65"/>
          <p:cNvSpPr txBox="1"/>
          <p:nvPr/>
        </p:nvSpPr>
        <p:spPr>
          <a:xfrm>
            <a:off x="125616" y="371433"/>
            <a:ext cx="8859312" cy="398814"/>
          </a:xfrm>
          <a:prstGeom prst="rect">
            <a:avLst/>
          </a:prstGeom>
          <a:ln>
            <a:solidFill>
              <a:srgbClr val="31849B"/>
            </a:solidFill>
          </a:ln>
        </p:spPr>
        <p:style>
          <a:lnRef idx="1">
            <a:schemeClr val="accent5"/>
          </a:lnRef>
          <a:fillRef idx="2">
            <a:schemeClr val="accent5"/>
          </a:fillRef>
          <a:effectRef idx="1">
            <a:schemeClr val="accent5"/>
          </a:effectRef>
          <a:fontRef idx="minor">
            <a:schemeClr val="dk1"/>
          </a:fontRef>
        </p:style>
        <p:txBody>
          <a:bodyPr wrap="square" lIns="84315" tIns="42160" rIns="84315" bIns="42160" rtlCol="0" anchor="ctr" anchorCtr="0">
            <a:noAutofit/>
          </a:bodyPr>
          <a:lstStyle/>
          <a:p>
            <a:pPr algn="ctr" defTabSz="843062" fontAlgn="auto">
              <a:spcBef>
                <a:spcPts val="0"/>
              </a:spcBef>
              <a:spcAft>
                <a:spcPts val="0"/>
              </a:spcAft>
            </a:pPr>
            <a:r>
              <a:rPr lang="ja-JP" altLang="en-US" sz="2215" b="1" dirty="0">
                <a:solidFill>
                  <a:srgbClr val="1F497D"/>
                </a:solidFill>
                <a:latin typeface="HG丸ｺﾞｼｯｸM-PRO" pitchFamily="50" charset="-128"/>
                <a:ea typeface="HG丸ｺﾞｼｯｸM-PRO" pitchFamily="50" charset="-128"/>
              </a:rPr>
              <a:t>地域生活支援拠点等の整備について</a:t>
            </a:r>
          </a:p>
        </p:txBody>
      </p:sp>
      <p:pic>
        <p:nvPicPr>
          <p:cNvPr id="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180" y="3768077"/>
            <a:ext cx="1303050" cy="9443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4" name="正方形/長方形 123"/>
          <p:cNvSpPr/>
          <p:nvPr/>
        </p:nvSpPr>
        <p:spPr>
          <a:xfrm>
            <a:off x="1538314" y="4527306"/>
            <a:ext cx="1528785" cy="53297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a:r>
              <a:rPr lang="ja-JP" altLang="en-US" sz="1015" dirty="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015" dirty="0">
                <a:solidFill>
                  <a:srgbClr val="EEECE1">
                    <a:lumMod val="10000"/>
                  </a:srgbClr>
                </a:solidFill>
                <a:latin typeface="メイリオ" pitchFamily="50" charset="-128"/>
                <a:ea typeface="メイリオ" pitchFamily="50" charset="-128"/>
                <a:cs typeface="メイリオ" pitchFamily="50" charset="-128"/>
              </a:rPr>
              <a:t>障害者支援施設</a:t>
            </a:r>
            <a:endParaRPr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015"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84" name="正方形/長方形 83"/>
          <p:cNvSpPr/>
          <p:nvPr/>
        </p:nvSpPr>
        <p:spPr>
          <a:xfrm>
            <a:off x="2976748" y="4753617"/>
            <a:ext cx="265876" cy="307118"/>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rtlCol="0" anchor="ctr"/>
          <a:lstStyle/>
          <a:p>
            <a:pPr algn="ctr"/>
            <a:r>
              <a:rPr lang="ja-JP" altLang="en-US" sz="923" dirty="0">
                <a:solidFill>
                  <a:srgbClr val="1F497D">
                    <a:lumMod val="50000"/>
                  </a:srgbClr>
                </a:solidFill>
                <a:latin typeface="HGPｺﾞｼｯｸM" pitchFamily="50" charset="-128"/>
                <a:ea typeface="HGPｺﾞｼｯｸM" pitchFamily="50" charset="-128"/>
              </a:rPr>
              <a:t>等</a:t>
            </a:r>
          </a:p>
        </p:txBody>
      </p:sp>
      <p:sp>
        <p:nvSpPr>
          <p:cNvPr id="85" name="角丸四角形 84"/>
          <p:cNvSpPr/>
          <p:nvPr/>
        </p:nvSpPr>
        <p:spPr>
          <a:xfrm>
            <a:off x="397104" y="5022793"/>
            <a:ext cx="1173083" cy="361786"/>
          </a:xfrm>
          <a:prstGeom prst="roundRect">
            <a:avLst/>
          </a:prstGeom>
          <a:solidFill>
            <a:srgbClr val="FF99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fontAlgn="auto">
              <a:spcBef>
                <a:spcPts val="0"/>
              </a:spcBef>
              <a:spcAft>
                <a:spcPts val="0"/>
              </a:spcAft>
              <a:defRPr/>
            </a:pPr>
            <a:r>
              <a:rPr kumimoji="0"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sp>
        <p:nvSpPr>
          <p:cNvPr id="86" name="角丸四角形 85"/>
          <p:cNvSpPr/>
          <p:nvPr/>
        </p:nvSpPr>
        <p:spPr>
          <a:xfrm>
            <a:off x="2944847" y="5110877"/>
            <a:ext cx="1427281" cy="361786"/>
          </a:xfrm>
          <a:prstGeom prst="roundRect">
            <a:avLst/>
          </a:prstGeom>
          <a:solidFill>
            <a:srgbClr val="FF99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fontAlgn="auto">
              <a:spcBef>
                <a:spcPts val="0"/>
              </a:spcBef>
              <a:spcAft>
                <a:spcPts val="0"/>
              </a:spcAft>
              <a:defRPr/>
            </a:pPr>
            <a:r>
              <a:rPr kumimoji="0"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pic>
        <p:nvPicPr>
          <p:cNvPr id="87" name="Picture 14" descr="C:\Users\MMVLP\AppData\Local\Microsoft\Windows\Temporary Internet Files\Content.IE5\XKGTVJGM\MC90029092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5948" y="3096655"/>
            <a:ext cx="336972" cy="351759"/>
          </a:xfrm>
          <a:prstGeom prst="rect">
            <a:avLst/>
          </a:prstGeom>
          <a:noFill/>
          <a:extLst>
            <a:ext uri="{909E8E84-426E-40dd-AFC4-6F175D3DCCD1}">
              <a14:hiddenFill xmlns="" xmlns:a14="http://schemas.microsoft.com/office/drawing/2010/main">
                <a:solidFill>
                  <a:srgbClr val="FFFFFF"/>
                </a:solidFill>
              </a14:hiddenFill>
            </a:ext>
          </a:extLst>
        </p:spPr>
      </p:pic>
      <p:pic>
        <p:nvPicPr>
          <p:cNvPr id="91" name="Picture 18" descr="C:\Users\MMVLP\AppData\Local\Microsoft\Windows\Temporary Internet Files\Content.IE5\D72XNR2I\MCj04454420000[1].wmf"/>
          <p:cNvPicPr>
            <a:picLocks noChangeAspect="1" noChangeArrowheads="1"/>
          </p:cNvPicPr>
          <p:nvPr/>
        </p:nvPicPr>
        <p:blipFill>
          <a:blip r:embed="rId5"/>
          <a:srcRect/>
          <a:stretch>
            <a:fillRect/>
          </a:stretch>
        </p:blipFill>
        <p:spPr bwMode="auto">
          <a:xfrm>
            <a:off x="3471119" y="3801638"/>
            <a:ext cx="308908" cy="506409"/>
          </a:xfrm>
          <a:prstGeom prst="rect">
            <a:avLst/>
          </a:prstGeom>
          <a:noFill/>
        </p:spPr>
      </p:pic>
      <p:grpSp>
        <p:nvGrpSpPr>
          <p:cNvPr id="126" name="グループ化 125"/>
          <p:cNvGrpSpPr/>
          <p:nvPr/>
        </p:nvGrpSpPr>
        <p:grpSpPr>
          <a:xfrm>
            <a:off x="849841" y="5911290"/>
            <a:ext cx="3143253" cy="418865"/>
            <a:chOff x="11391305" y="6084224"/>
            <a:chExt cx="1234313" cy="290307"/>
          </a:xfrm>
        </p:grpSpPr>
        <p:sp>
          <p:nvSpPr>
            <p:cNvPr id="127" name="角丸四角形 126"/>
            <p:cNvSpPr/>
            <p:nvPr/>
          </p:nvSpPr>
          <p:spPr>
            <a:xfrm>
              <a:off x="11442200" y="6084224"/>
              <a:ext cx="1080088" cy="290307"/>
            </a:xfrm>
            <a:prstGeom prst="roundRect">
              <a:avLst>
                <a:gd name="adj" fmla="val 81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rgbClr val="000000"/>
                </a:solidFill>
                <a:latin typeface="HGPｺﾞｼｯｸM" panose="020B0600000000000000" pitchFamily="50" charset="-128"/>
                <a:ea typeface="HGPｺﾞｼｯｸM" panose="020B0600000000000000" pitchFamily="50" charset="-128"/>
              </a:endParaRPr>
            </a:p>
          </p:txBody>
        </p:sp>
        <p:sp>
          <p:nvSpPr>
            <p:cNvPr id="128" name="テキスト ボックス 127"/>
            <p:cNvSpPr txBox="1"/>
            <p:nvPr/>
          </p:nvSpPr>
          <p:spPr>
            <a:xfrm>
              <a:off x="11391305" y="6122301"/>
              <a:ext cx="1234313" cy="201804"/>
            </a:xfrm>
            <a:prstGeom prst="rect">
              <a:avLst/>
            </a:prstGeom>
            <a:noFill/>
          </p:spPr>
          <p:txBody>
            <a:bodyPr wrap="square" rtlCol="0">
              <a:spAutoFit/>
            </a:bodyPr>
            <a:lstStyle/>
            <a:p>
              <a:pPr algn="ctr"/>
              <a:r>
                <a:rPr lang="ja-JP" altLang="en-US" sz="1292" dirty="0">
                  <a:solidFill>
                    <a:srgbClr val="000000"/>
                  </a:solidFill>
                  <a:latin typeface="HGPｺﾞｼｯｸM" panose="020B0600000000000000" pitchFamily="50" charset="-128"/>
                  <a:ea typeface="HGPｺﾞｼｯｸM" panose="020B0600000000000000" pitchFamily="50" charset="-128"/>
                </a:rPr>
                <a:t>障害福祉サービス・在宅医療等</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p:txBody>
        </p:sp>
      </p:grpSp>
      <p:sp>
        <p:nvSpPr>
          <p:cNvPr id="114" name="上下矢印 113"/>
          <p:cNvSpPr/>
          <p:nvPr/>
        </p:nvSpPr>
        <p:spPr>
          <a:xfrm>
            <a:off x="2100174" y="5185979"/>
            <a:ext cx="367333" cy="805912"/>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lIns="84315" tIns="0" rIns="84315" bIns="0" rtlCol="0" anchor="ctr"/>
          <a:lstStyle/>
          <a:p>
            <a:pPr algn="ctr">
              <a:lnSpc>
                <a:spcPts val="1291"/>
              </a:lnSpc>
            </a:pPr>
            <a:endParaRPr lang="ja-JP" altLang="en-US" sz="1108" dirty="0">
              <a:solidFill>
                <a:srgbClr val="0070C0"/>
              </a:solidFill>
              <a:latin typeface="ＤＨＰ平成明朝体W7" panose="02020700000000000000" pitchFamily="18" charset="-128"/>
              <a:ea typeface="ＤＨＰ平成明朝体W7" panose="02020700000000000000" pitchFamily="18" charset="-128"/>
              <a:cs typeface="メイリオ" panose="020B0604030504040204" pitchFamily="50" charset="-128"/>
            </a:endParaRPr>
          </a:p>
        </p:txBody>
      </p:sp>
      <p:sp>
        <p:nvSpPr>
          <p:cNvPr id="129" name="正方形/長方形 128"/>
          <p:cNvSpPr/>
          <p:nvPr/>
        </p:nvSpPr>
        <p:spPr>
          <a:xfrm>
            <a:off x="2302713" y="5500786"/>
            <a:ext cx="1351331" cy="254646"/>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rtlCol="0" anchor="ctr"/>
          <a:lstStyle/>
          <a:p>
            <a:pPr algn="ctr"/>
            <a:r>
              <a:rPr lang="ja-JP" altLang="en-US" sz="1108" dirty="0">
                <a:solidFill>
                  <a:prstClr val="black"/>
                </a:solidFill>
                <a:latin typeface="HGPｺﾞｼｯｸM" pitchFamily="50" charset="-128"/>
                <a:ea typeface="HGPｺﾞｼｯｸM" pitchFamily="50" charset="-128"/>
              </a:rPr>
              <a:t>必要に応じて連携</a:t>
            </a:r>
          </a:p>
        </p:txBody>
      </p:sp>
      <p:pic>
        <p:nvPicPr>
          <p:cNvPr id="1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121" y="4277283"/>
            <a:ext cx="1072397" cy="8493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1" name="Picture 10" descr="C:\Users\MMVLP\AppData\Local\Microsoft\Windows\Temporary Internet Files\Content.IE5\D72XNR2I\MCj02320620000[1].wmf"/>
          <p:cNvPicPr>
            <a:picLocks noChangeAspect="1" noChangeArrowheads="1"/>
          </p:cNvPicPr>
          <p:nvPr/>
        </p:nvPicPr>
        <p:blipFill>
          <a:blip r:embed="rId6"/>
          <a:srcRect/>
          <a:stretch>
            <a:fillRect/>
          </a:stretch>
        </p:blipFill>
        <p:spPr bwMode="auto">
          <a:xfrm>
            <a:off x="849764" y="3898597"/>
            <a:ext cx="369921" cy="495237"/>
          </a:xfrm>
          <a:prstGeom prst="rect">
            <a:avLst/>
          </a:prstGeom>
          <a:noFill/>
        </p:spPr>
      </p:pic>
      <p:pic>
        <p:nvPicPr>
          <p:cNvPr id="132" name="Picture 18" descr="C:\Users\MMVLP\AppData\Local\Microsoft\Windows\Temporary Internet Files\Content.IE5\D72XNR2I\MCj04454420000[1].wmf"/>
          <p:cNvPicPr>
            <a:picLocks noChangeAspect="1" noChangeArrowheads="1"/>
          </p:cNvPicPr>
          <p:nvPr/>
        </p:nvPicPr>
        <p:blipFill>
          <a:blip r:embed="rId5"/>
          <a:srcRect/>
          <a:stretch>
            <a:fillRect/>
          </a:stretch>
        </p:blipFill>
        <p:spPr bwMode="auto">
          <a:xfrm>
            <a:off x="8095135" y="3894303"/>
            <a:ext cx="609413" cy="999044"/>
          </a:xfrm>
          <a:prstGeom prst="rect">
            <a:avLst/>
          </a:prstGeom>
          <a:noFill/>
        </p:spPr>
      </p:pic>
      <p:sp>
        <p:nvSpPr>
          <p:cNvPr id="109" name="角丸四角形 108"/>
          <p:cNvSpPr/>
          <p:nvPr/>
        </p:nvSpPr>
        <p:spPr>
          <a:xfrm>
            <a:off x="7986996" y="4773369"/>
            <a:ext cx="825138" cy="328529"/>
          </a:xfrm>
          <a:prstGeom prst="roundRect">
            <a:avLst/>
          </a:prstGeom>
          <a:solidFill>
            <a:srgbClr val="FF99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fontAlgn="auto">
              <a:spcBef>
                <a:spcPts val="0"/>
              </a:spcBef>
              <a:spcAft>
                <a:spcPts val="0"/>
              </a:spcAft>
              <a:defRPr/>
            </a:pPr>
            <a:r>
              <a:rPr kumimoji="0" lang="ja-JP" altLang="en-US" sz="923"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pic>
        <p:nvPicPr>
          <p:cNvPr id="1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2924" y="5227971"/>
            <a:ext cx="1000313" cy="683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0" name="角丸四角形 109"/>
          <p:cNvSpPr/>
          <p:nvPr/>
        </p:nvSpPr>
        <p:spPr>
          <a:xfrm>
            <a:off x="6311016" y="5828046"/>
            <a:ext cx="1135860" cy="327690"/>
          </a:xfrm>
          <a:prstGeom prst="roundRect">
            <a:avLst/>
          </a:prstGeom>
          <a:solidFill>
            <a:srgbClr val="FF99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fontAlgn="auto">
              <a:spcBef>
                <a:spcPts val="0"/>
              </a:spcBef>
              <a:spcAft>
                <a:spcPts val="0"/>
              </a:spcAft>
              <a:defRPr/>
            </a:pPr>
            <a:r>
              <a:rPr kumimoji="0" lang="ja-JP" altLang="en-US" sz="923" b="1" kern="0" spc="-92"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143" name="正方形/長方形 142"/>
          <p:cNvSpPr/>
          <p:nvPr/>
        </p:nvSpPr>
        <p:spPr>
          <a:xfrm>
            <a:off x="4647032" y="5000406"/>
            <a:ext cx="1528785" cy="53297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a:r>
              <a:rPr lang="ja-JP" altLang="en-US" sz="1015" dirty="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015" dirty="0">
                <a:solidFill>
                  <a:srgbClr val="EEECE1">
                    <a:lumMod val="10000"/>
                  </a:srgbClr>
                </a:solidFill>
                <a:latin typeface="メイリオ" pitchFamily="50" charset="-128"/>
                <a:ea typeface="メイリオ" pitchFamily="50" charset="-128"/>
                <a:cs typeface="メイリオ" pitchFamily="50" charset="-128"/>
              </a:rPr>
              <a:t>障害者支援施設</a:t>
            </a:r>
            <a:endParaRPr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015"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144" name="正方形/長方形 143"/>
          <p:cNvSpPr/>
          <p:nvPr/>
        </p:nvSpPr>
        <p:spPr>
          <a:xfrm>
            <a:off x="7364932" y="5523997"/>
            <a:ext cx="764393" cy="23186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a:r>
              <a:rPr lang="ja-JP" altLang="en-US" sz="1015" dirty="0">
                <a:solidFill>
                  <a:srgbClr val="EEECE1">
                    <a:lumMod val="10000"/>
                  </a:srgbClr>
                </a:solidFill>
                <a:latin typeface="メイリオ" pitchFamily="50" charset="-128"/>
                <a:ea typeface="メイリオ" pitchFamily="50" charset="-128"/>
                <a:cs typeface="メイリオ" pitchFamily="50" charset="-128"/>
              </a:rPr>
              <a:t>短期入所　</a:t>
            </a:r>
          </a:p>
        </p:txBody>
      </p:sp>
      <p:sp>
        <p:nvSpPr>
          <p:cNvPr id="145" name="正方形/長方形 144"/>
          <p:cNvSpPr/>
          <p:nvPr/>
        </p:nvSpPr>
        <p:spPr>
          <a:xfrm>
            <a:off x="7652539" y="3685735"/>
            <a:ext cx="1383731" cy="23186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a:r>
              <a:rPr lang="ja-JP" altLang="en-US" sz="1015" dirty="0">
                <a:solidFill>
                  <a:srgbClr val="EEECE1">
                    <a:lumMod val="10000"/>
                  </a:srgbClr>
                </a:solidFill>
                <a:latin typeface="メイリオ" pitchFamily="50" charset="-128"/>
                <a:ea typeface="メイリオ" pitchFamily="50" charset="-128"/>
                <a:cs typeface="メイリオ" pitchFamily="50" charset="-128"/>
              </a:rPr>
              <a:t>相談支援事業所　</a:t>
            </a:r>
          </a:p>
        </p:txBody>
      </p:sp>
      <p:sp>
        <p:nvSpPr>
          <p:cNvPr id="146" name="正方形/長方形 145"/>
          <p:cNvSpPr/>
          <p:nvPr/>
        </p:nvSpPr>
        <p:spPr>
          <a:xfrm>
            <a:off x="5143519" y="3470978"/>
            <a:ext cx="1383731" cy="23186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a:r>
              <a:rPr lang="ja-JP" altLang="en-US" sz="1015" dirty="0">
                <a:solidFill>
                  <a:srgbClr val="EEECE1">
                    <a:lumMod val="10000"/>
                  </a:srgbClr>
                </a:solidFill>
                <a:latin typeface="メイリオ" pitchFamily="50" charset="-128"/>
                <a:ea typeface="メイリオ" pitchFamily="50" charset="-128"/>
                <a:cs typeface="メイリオ" pitchFamily="50" charset="-128"/>
              </a:rPr>
              <a:t>日中活動サービス</a:t>
            </a:r>
            <a:endParaRPr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015" dirty="0">
                <a:solidFill>
                  <a:srgbClr val="EEECE1">
                    <a:lumMod val="10000"/>
                  </a:srgbClr>
                </a:solidFill>
                <a:latin typeface="メイリオ" pitchFamily="50" charset="-128"/>
                <a:ea typeface="メイリオ" pitchFamily="50" charset="-128"/>
                <a:cs typeface="メイリオ" pitchFamily="50" charset="-128"/>
              </a:rPr>
              <a:t>事業所　</a:t>
            </a:r>
          </a:p>
        </p:txBody>
      </p:sp>
      <p:sp>
        <p:nvSpPr>
          <p:cNvPr id="147" name="角丸四角形 146"/>
          <p:cNvSpPr/>
          <p:nvPr/>
        </p:nvSpPr>
        <p:spPr>
          <a:xfrm>
            <a:off x="6101987" y="4531976"/>
            <a:ext cx="1427281" cy="361786"/>
          </a:xfrm>
          <a:prstGeom prst="roundRect">
            <a:avLst/>
          </a:prstGeom>
          <a:solidFill>
            <a:srgbClr val="FF99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fontAlgn="auto">
              <a:spcBef>
                <a:spcPts val="0"/>
              </a:spcBef>
              <a:spcAft>
                <a:spcPts val="0"/>
              </a:spcAft>
              <a:defRPr/>
            </a:pPr>
            <a:r>
              <a:rPr kumimoji="0"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sp>
        <p:nvSpPr>
          <p:cNvPr id="148" name="角丸四角形 147"/>
          <p:cNvSpPr/>
          <p:nvPr/>
        </p:nvSpPr>
        <p:spPr>
          <a:xfrm>
            <a:off x="4712647" y="3930100"/>
            <a:ext cx="1173083" cy="361786"/>
          </a:xfrm>
          <a:prstGeom prst="roundRect">
            <a:avLst/>
          </a:prstGeom>
          <a:solidFill>
            <a:srgbClr val="FF99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fontAlgn="auto">
              <a:spcBef>
                <a:spcPts val="0"/>
              </a:spcBef>
              <a:spcAft>
                <a:spcPts val="0"/>
              </a:spcAft>
              <a:defRPr/>
            </a:pPr>
            <a:r>
              <a:rPr kumimoji="0"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pic>
        <p:nvPicPr>
          <p:cNvPr id="41" name="Picture 8" descr="C:\Users\MMVLP\AppData\Local\Microsoft\Windows\Temporary Internet Files\Content.IE5\J4T2SE5U\MC9004371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57" y="4415372"/>
            <a:ext cx="544461" cy="506132"/>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正方形/長方形 41"/>
          <p:cNvSpPr/>
          <p:nvPr/>
        </p:nvSpPr>
        <p:spPr>
          <a:xfrm>
            <a:off x="6767196" y="4893766"/>
            <a:ext cx="1219895" cy="224253"/>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a:r>
              <a:rPr lang="ja-JP" altLang="en-US" sz="1015" dirty="0">
                <a:solidFill>
                  <a:srgbClr val="EEECE1">
                    <a:lumMod val="10000"/>
                  </a:srgbClr>
                </a:solidFill>
                <a:latin typeface="メイリオ" pitchFamily="50" charset="-128"/>
                <a:ea typeface="メイリオ" pitchFamily="50" charset="-128"/>
                <a:cs typeface="メイリオ" pitchFamily="50" charset="-128"/>
              </a:rPr>
              <a:t>コーディネーター　</a:t>
            </a:r>
          </a:p>
        </p:txBody>
      </p:sp>
      <p:sp>
        <p:nvSpPr>
          <p:cNvPr id="4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49300" y="6480430"/>
            <a:ext cx="2057400" cy="365125"/>
          </a:xfrm>
        </p:spPr>
        <p:txBody>
          <a:bodyPr/>
          <a:lstStyle/>
          <a:p>
            <a:pPr>
              <a:defRPr/>
            </a:pPr>
            <a:fld id="{8B7B28A7-60F4-4F7F-BB09-F8D3068BC03B}" type="slidenum">
              <a:rPr lang="en-US" altLang="ja-JP" smtClean="0"/>
              <a:pPr>
                <a:defRPr/>
              </a:pPr>
              <a:t>89</a:t>
            </a:fld>
            <a:endParaRPr lang="en-US" altLang="ja-JP" dirty="0"/>
          </a:p>
        </p:txBody>
      </p:sp>
    </p:spTree>
    <p:extLst>
      <p:ext uri="{BB962C8B-B14F-4D97-AF65-F5344CB8AC3E}">
        <p14:creationId xmlns:p14="http://schemas.microsoft.com/office/powerpoint/2010/main" val="269276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6848729" y="3429012"/>
            <a:ext cx="1512000" cy="731077"/>
          </a:xfrm>
          <a:prstGeom prst="rect">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lIns="84315" tIns="42160" rIns="84315" bIns="42160" rtlCol="0" anchor="ctr"/>
          <a:lstStyle/>
          <a:p>
            <a:pPr marL="66392" indent="-421589" fontAlgn="auto">
              <a:spcBef>
                <a:spcPts val="0"/>
              </a:spcBef>
              <a:spcAft>
                <a:spcPts val="0"/>
              </a:spcAft>
            </a:pPr>
            <a:r>
              <a:rPr lang="ja-JP" altLang="en-US" sz="1108" dirty="0">
                <a:solidFill>
                  <a:prstClr val="black"/>
                </a:solidFill>
              </a:rPr>
              <a:t>・遅刻や欠勤の増加</a:t>
            </a:r>
            <a:endParaRPr lang="en-US" altLang="ja-JP" sz="1108" dirty="0">
              <a:solidFill>
                <a:prstClr val="black"/>
              </a:solidFill>
            </a:endParaRPr>
          </a:p>
          <a:p>
            <a:pPr marL="66392" indent="-421589" fontAlgn="auto">
              <a:spcBef>
                <a:spcPts val="0"/>
              </a:spcBef>
              <a:spcAft>
                <a:spcPts val="0"/>
              </a:spcAft>
            </a:pPr>
            <a:r>
              <a:rPr lang="ja-JP" altLang="en-US" sz="1108" dirty="0">
                <a:solidFill>
                  <a:prstClr val="black"/>
                </a:solidFill>
              </a:rPr>
              <a:t>・業務中の居眠り</a:t>
            </a:r>
            <a:endParaRPr lang="en-US" altLang="ja-JP" sz="1108" dirty="0">
              <a:solidFill>
                <a:prstClr val="black"/>
              </a:solidFill>
            </a:endParaRPr>
          </a:p>
          <a:p>
            <a:pPr marL="66392" indent="-421589" fontAlgn="auto">
              <a:spcBef>
                <a:spcPts val="0"/>
              </a:spcBef>
              <a:spcAft>
                <a:spcPts val="0"/>
              </a:spcAft>
            </a:pPr>
            <a:r>
              <a:rPr lang="ja-JP" altLang="en-US" sz="1108" dirty="0">
                <a:solidFill>
                  <a:prstClr val="black"/>
                </a:solidFill>
              </a:rPr>
              <a:t>・身だしなみの乱れ</a:t>
            </a:r>
            <a:endParaRPr lang="en-US" altLang="ja-JP" sz="1108" dirty="0">
              <a:solidFill>
                <a:prstClr val="black"/>
              </a:solidFill>
            </a:endParaRPr>
          </a:p>
          <a:p>
            <a:pPr marL="66392" indent="-421589" fontAlgn="auto">
              <a:spcBef>
                <a:spcPts val="0"/>
              </a:spcBef>
              <a:spcAft>
                <a:spcPts val="0"/>
              </a:spcAft>
            </a:pPr>
            <a:r>
              <a:rPr lang="ja-JP" altLang="en-US" sz="1108" dirty="0">
                <a:solidFill>
                  <a:prstClr val="black"/>
                </a:solidFill>
              </a:rPr>
              <a:t>・薬の飲み忘れ</a:t>
            </a:r>
            <a:endParaRPr lang="en-US" altLang="ja-JP" sz="1108" dirty="0">
              <a:solidFill>
                <a:prstClr val="black"/>
              </a:solidFill>
            </a:endParaRPr>
          </a:p>
        </p:txBody>
      </p:sp>
      <p:sp>
        <p:nvSpPr>
          <p:cNvPr id="63" name="正方形/長方形 62"/>
          <p:cNvSpPr/>
          <p:nvPr/>
        </p:nvSpPr>
        <p:spPr>
          <a:xfrm>
            <a:off x="6599485" y="4193426"/>
            <a:ext cx="2160000" cy="664578"/>
          </a:xfrm>
          <a:prstGeom prst="rect">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rPr>
              <a:t>企業等</a:t>
            </a:r>
            <a:endParaRPr lang="en-US" altLang="ja-JP" sz="1477" b="1" dirty="0">
              <a:solidFill>
                <a:prstClr val="black"/>
              </a:solidFill>
            </a:endParaRPr>
          </a:p>
        </p:txBody>
      </p:sp>
      <p:sp>
        <p:nvSpPr>
          <p:cNvPr id="14" name="角丸四角形 13"/>
          <p:cNvSpPr/>
          <p:nvPr/>
        </p:nvSpPr>
        <p:spPr>
          <a:xfrm>
            <a:off x="251569" y="3528705"/>
            <a:ext cx="2658575" cy="2957867"/>
          </a:xfrm>
          <a:prstGeom prst="roundRect">
            <a:avLst>
              <a:gd name="adj" fmla="val 5919"/>
            </a:avLst>
          </a:prstGeom>
        </p:spPr>
        <p:style>
          <a:lnRef idx="1">
            <a:schemeClr val="accent6"/>
          </a:lnRef>
          <a:fillRef idx="2">
            <a:schemeClr val="accent6"/>
          </a:fillRef>
          <a:effectRef idx="1">
            <a:schemeClr val="accent6"/>
          </a:effectRef>
          <a:fontRef idx="minor">
            <a:schemeClr val="dk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5" name="タイトル 7"/>
          <p:cNvSpPr txBox="1">
            <a:spLocks/>
          </p:cNvSpPr>
          <p:nvPr/>
        </p:nvSpPr>
        <p:spPr bwMode="auto">
          <a:xfrm>
            <a:off x="1" y="271774"/>
            <a:ext cx="9144000" cy="432000"/>
          </a:xfrm>
          <a:prstGeom prst="rect">
            <a:avLst/>
          </a:prstGeom>
          <a:noFill/>
          <a:ln w="9525">
            <a:noFill/>
            <a:miter lim="800000"/>
            <a:headEnd/>
            <a:tailEnd/>
          </a:ln>
        </p:spPr>
        <p:txBody>
          <a:bodyPr vert="horz" wrap="square" lIns="84294" tIns="42144" rIns="84294" bIns="42144"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215" spc="-92" dirty="0">
                <a:solidFill>
                  <a:prstClr val="black"/>
                </a:solidFill>
                <a:latin typeface="HG創英角ｺﾞｼｯｸUB" panose="020B0909000000000000" pitchFamily="49" charset="-128"/>
                <a:ea typeface="HG創英角ｺﾞｼｯｸUB" panose="020B0909000000000000" pitchFamily="49" charset="-128"/>
              </a:rPr>
              <a:t>就労定着に向けた支援を行う新たなサービス（就労定着支援）の創設</a:t>
            </a:r>
            <a:endParaRPr lang="ja-JP" altLang="en-US" sz="2215"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54" name="正方形/長方形 53"/>
          <p:cNvSpPr/>
          <p:nvPr/>
        </p:nvSpPr>
        <p:spPr>
          <a:xfrm>
            <a:off x="332530" y="4003281"/>
            <a:ext cx="2525538" cy="864000"/>
          </a:xfrm>
          <a:prstGeom prst="rect">
            <a:avLst/>
          </a:prstGeom>
        </p:spPr>
        <p:style>
          <a:lnRef idx="2">
            <a:schemeClr val="accent1"/>
          </a:lnRef>
          <a:fillRef idx="1">
            <a:schemeClr val="lt1"/>
          </a:fillRef>
          <a:effectRef idx="0">
            <a:schemeClr val="accent1"/>
          </a:effectRef>
          <a:fontRef idx="minor">
            <a:schemeClr val="dk1"/>
          </a:fontRef>
        </p:style>
        <p:txBody>
          <a:bodyPr lIns="84315" tIns="42160" rIns="84315" bIns="42160" rtlCol="0" anchor="ctr"/>
          <a:lstStyle/>
          <a:p>
            <a:pPr algn="ctr" fontAlgn="auto">
              <a:spcBef>
                <a:spcPts val="0"/>
              </a:spcBef>
              <a:spcAft>
                <a:spcPts val="0"/>
              </a:spcAft>
            </a:pPr>
            <a:r>
              <a:rPr lang="ja-JP" altLang="en-US" sz="1292" dirty="0">
                <a:solidFill>
                  <a:prstClr val="black"/>
                </a:solidFill>
              </a:rPr>
              <a:t>就労移行支援事業所等</a:t>
            </a:r>
            <a:endParaRPr lang="ja-JP" altLang="en-US" sz="1292" strike="dblStrike" dirty="0">
              <a:solidFill>
                <a:srgbClr val="0070C0"/>
              </a:solidFill>
            </a:endParaRPr>
          </a:p>
        </p:txBody>
      </p:sp>
      <p:pic>
        <p:nvPicPr>
          <p:cNvPr id="72" name="Picture 2" descr="C:\Users\STLGW\AppData\Local\Microsoft\Windows\Temporary Internet Files\Content.IE5\QJ278V1S\cc-library010009605-thu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042" y="4426016"/>
            <a:ext cx="576176" cy="498462"/>
          </a:xfrm>
          <a:prstGeom prst="rect">
            <a:avLst/>
          </a:prstGeom>
          <a:noFill/>
          <a:extLst>
            <a:ext uri="{909E8E84-426E-40dd-AFC4-6F175D3DCCD1}">
              <a14:hiddenFill xmlns="" xmlns:a14="http://schemas.microsoft.com/office/drawing/2010/main">
                <a:solidFill>
                  <a:srgbClr val="FFFFFF"/>
                </a:solidFill>
              </a14:hiddenFill>
            </a:ext>
          </a:extLst>
        </p:spPr>
      </p:pic>
      <p:sp>
        <p:nvSpPr>
          <p:cNvPr id="76" name="正方形/長方形 75"/>
          <p:cNvSpPr/>
          <p:nvPr/>
        </p:nvSpPr>
        <p:spPr>
          <a:xfrm>
            <a:off x="6566372" y="4193315"/>
            <a:ext cx="830769" cy="23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fontAlgn="auto">
              <a:spcBef>
                <a:spcPts val="0"/>
              </a:spcBef>
              <a:spcAft>
                <a:spcPts val="0"/>
              </a:spcAft>
            </a:pPr>
            <a:r>
              <a:rPr lang="ja-JP" altLang="en-US" sz="1015" dirty="0">
                <a:solidFill>
                  <a:prstClr val="black"/>
                </a:solidFill>
              </a:rPr>
              <a:t>働く障害者</a:t>
            </a:r>
          </a:p>
        </p:txBody>
      </p:sp>
      <p:sp>
        <p:nvSpPr>
          <p:cNvPr id="81" name="正方形/長方形 80"/>
          <p:cNvSpPr/>
          <p:nvPr/>
        </p:nvSpPr>
        <p:spPr>
          <a:xfrm>
            <a:off x="332530" y="5024254"/>
            <a:ext cx="2525538" cy="1229538"/>
          </a:xfrm>
          <a:prstGeom prst="rect">
            <a:avLst/>
          </a:prstGeom>
        </p:spPr>
        <p:style>
          <a:lnRef idx="2">
            <a:schemeClr val="accent1"/>
          </a:lnRef>
          <a:fillRef idx="1">
            <a:schemeClr val="lt1"/>
          </a:fillRef>
          <a:effectRef idx="0">
            <a:schemeClr val="accent1"/>
          </a:effectRef>
          <a:fontRef idx="minor">
            <a:schemeClr val="dk1"/>
          </a:fontRef>
        </p:style>
        <p:txBody>
          <a:bodyPr lIns="84315" tIns="42160" rIns="84315" bIns="42160" rtlCol="0" anchor="ctr"/>
          <a:lstStyle/>
          <a:p>
            <a:pPr fontAlgn="auto">
              <a:spcBef>
                <a:spcPts val="0"/>
              </a:spcBef>
              <a:spcAft>
                <a:spcPts val="0"/>
              </a:spcAft>
            </a:pPr>
            <a:r>
              <a:rPr lang="ja-JP" altLang="en-US" sz="1292" dirty="0">
                <a:solidFill>
                  <a:prstClr val="black"/>
                </a:solidFill>
              </a:rPr>
              <a:t>・　障害者就業・生活支援センター</a:t>
            </a:r>
            <a:endParaRPr lang="en-US" altLang="ja-JP" sz="1292" dirty="0">
              <a:solidFill>
                <a:prstClr val="black"/>
              </a:solidFill>
            </a:endParaRPr>
          </a:p>
          <a:p>
            <a:pPr fontAlgn="auto">
              <a:spcBef>
                <a:spcPts val="0"/>
              </a:spcBef>
              <a:spcAft>
                <a:spcPts val="0"/>
              </a:spcAft>
            </a:pPr>
            <a:r>
              <a:rPr lang="ja-JP" altLang="en-US" sz="1292" dirty="0">
                <a:solidFill>
                  <a:prstClr val="black"/>
                </a:solidFill>
              </a:rPr>
              <a:t>・　医療機関</a:t>
            </a:r>
            <a:endParaRPr lang="en-US" altLang="ja-JP" sz="1292" dirty="0">
              <a:solidFill>
                <a:prstClr val="black"/>
              </a:solidFill>
            </a:endParaRPr>
          </a:p>
          <a:p>
            <a:pPr fontAlgn="auto">
              <a:spcBef>
                <a:spcPts val="0"/>
              </a:spcBef>
              <a:spcAft>
                <a:spcPts val="0"/>
              </a:spcAft>
            </a:pPr>
            <a:r>
              <a:rPr lang="ja-JP" altLang="en-US" sz="1292" dirty="0">
                <a:solidFill>
                  <a:prstClr val="black"/>
                </a:solidFill>
              </a:rPr>
              <a:t>・　社会福祉協議会　　等</a:t>
            </a:r>
          </a:p>
        </p:txBody>
      </p:sp>
      <p:sp>
        <p:nvSpPr>
          <p:cNvPr id="12" name="左右矢印 11"/>
          <p:cNvSpPr/>
          <p:nvPr/>
        </p:nvSpPr>
        <p:spPr>
          <a:xfrm>
            <a:off x="2943734" y="6087764"/>
            <a:ext cx="3124040" cy="199407"/>
          </a:xfrm>
          <a:prstGeom prst="leftRightArrow">
            <a:avLst>
              <a:gd name="adj1" fmla="val 61401"/>
              <a:gd name="adj2" fmla="val 56843"/>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86" name="正方形/長方形 85"/>
          <p:cNvSpPr/>
          <p:nvPr/>
        </p:nvSpPr>
        <p:spPr>
          <a:xfrm>
            <a:off x="3874314" y="6253852"/>
            <a:ext cx="1329992" cy="265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108" dirty="0">
                <a:solidFill>
                  <a:prstClr val="black"/>
                </a:solidFill>
              </a:rPr>
              <a:t>②連絡調整</a:t>
            </a:r>
          </a:p>
        </p:txBody>
      </p:sp>
      <p:sp>
        <p:nvSpPr>
          <p:cNvPr id="88" name="正方形/長方形 87"/>
          <p:cNvSpPr/>
          <p:nvPr/>
        </p:nvSpPr>
        <p:spPr>
          <a:xfrm>
            <a:off x="251569" y="3429000"/>
            <a:ext cx="2658575" cy="332345"/>
          </a:xfrm>
          <a:prstGeom prst="rect">
            <a:avLst/>
          </a:prstGeom>
          <a:ln/>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rPr>
              <a:t>関係機関</a:t>
            </a:r>
          </a:p>
        </p:txBody>
      </p:sp>
      <p:sp>
        <p:nvSpPr>
          <p:cNvPr id="93" name="左右矢印 92"/>
          <p:cNvSpPr/>
          <p:nvPr/>
        </p:nvSpPr>
        <p:spPr>
          <a:xfrm rot="5400000">
            <a:off x="7812625" y="5306937"/>
            <a:ext cx="930462" cy="232615"/>
          </a:xfrm>
          <a:prstGeom prst="leftRightArrow">
            <a:avLst>
              <a:gd name="adj1" fmla="val 61401"/>
              <a:gd name="adj2" fmla="val 64540"/>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18" name="テキスト ボックス 17"/>
          <p:cNvSpPr txBox="1"/>
          <p:nvPr/>
        </p:nvSpPr>
        <p:spPr>
          <a:xfrm>
            <a:off x="8306355" y="4990885"/>
            <a:ext cx="340773" cy="1196470"/>
          </a:xfrm>
          <a:prstGeom prst="rect">
            <a:avLst/>
          </a:prstGeom>
          <a:noFill/>
        </p:spPr>
        <p:txBody>
          <a:bodyPr vert="eaVert" wrap="square" lIns="84315" tIns="42160" rIns="84315" bIns="42160" rtlCol="0">
            <a:spAutoFit/>
          </a:bodyPr>
          <a:lstStyle/>
          <a:p>
            <a:pPr fontAlgn="auto">
              <a:spcBef>
                <a:spcPts val="0"/>
              </a:spcBef>
              <a:spcAft>
                <a:spcPts val="0"/>
              </a:spcAft>
            </a:pPr>
            <a:r>
              <a:rPr lang="ja-JP" altLang="en-US" sz="1108" dirty="0">
                <a:solidFill>
                  <a:prstClr val="black"/>
                </a:solidFill>
                <a:latin typeface="Calibri"/>
                <a:ea typeface="ＭＳ Ｐゴシック"/>
              </a:rPr>
              <a:t>②連絡調整</a:t>
            </a:r>
          </a:p>
        </p:txBody>
      </p:sp>
      <p:sp>
        <p:nvSpPr>
          <p:cNvPr id="61" name="正方形/長方形 60"/>
          <p:cNvSpPr/>
          <p:nvPr/>
        </p:nvSpPr>
        <p:spPr>
          <a:xfrm>
            <a:off x="3807789" y="4758327"/>
            <a:ext cx="1827895" cy="23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black"/>
                </a:solidFill>
              </a:rPr>
              <a:t>一般就労へ移行</a:t>
            </a:r>
          </a:p>
        </p:txBody>
      </p:sp>
      <p:sp>
        <p:nvSpPr>
          <p:cNvPr id="30" name="雲形吹き出し 29"/>
          <p:cNvSpPr/>
          <p:nvPr/>
        </p:nvSpPr>
        <p:spPr>
          <a:xfrm>
            <a:off x="2943695" y="3495580"/>
            <a:ext cx="3622161" cy="996923"/>
          </a:xfrm>
          <a:prstGeom prst="cloudCallout">
            <a:avLst>
              <a:gd name="adj1" fmla="val 46460"/>
              <a:gd name="adj2" fmla="val 48836"/>
            </a:avLst>
          </a:prstGeom>
          <a:ln/>
        </p:spPr>
        <p:style>
          <a:lnRef idx="1">
            <a:schemeClr val="accent4"/>
          </a:lnRef>
          <a:fillRef idx="2">
            <a:schemeClr val="accent4"/>
          </a:fillRef>
          <a:effectRef idx="1">
            <a:schemeClr val="accent4"/>
          </a:effectRef>
          <a:fontRef idx="minor">
            <a:schemeClr val="dk1"/>
          </a:fontRef>
        </p:style>
        <p:txBody>
          <a:bodyPr lIns="84315" tIns="42160" rIns="84315" bIns="42160" rtlCol="0" anchor="ctr"/>
          <a:lstStyle/>
          <a:p>
            <a:pPr algn="ctr" fontAlgn="auto">
              <a:spcBef>
                <a:spcPts val="0"/>
              </a:spcBef>
              <a:spcAft>
                <a:spcPts val="0"/>
              </a:spcAft>
            </a:pPr>
            <a:endParaRPr kumimoji="0" lang="ja-JP" altLang="en-US" kern="0">
              <a:solidFill>
                <a:prstClr val="black"/>
              </a:solidFill>
            </a:endParaRPr>
          </a:p>
        </p:txBody>
      </p:sp>
      <p:sp>
        <p:nvSpPr>
          <p:cNvPr id="31" name="正方形/長方形 30"/>
          <p:cNvSpPr/>
          <p:nvPr/>
        </p:nvSpPr>
        <p:spPr>
          <a:xfrm>
            <a:off x="3016079" y="3628408"/>
            <a:ext cx="3384000" cy="33234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lIns="84315" tIns="42160" rIns="84315" bIns="42160" rtlCol="0" anchor="ctr"/>
          <a:lstStyle/>
          <a:p>
            <a:pPr algn="ctr" fontAlgn="auto">
              <a:spcBef>
                <a:spcPts val="0"/>
              </a:spcBef>
              <a:spcAft>
                <a:spcPts val="0"/>
              </a:spcAft>
            </a:pPr>
            <a:r>
              <a:rPr lang="ja-JP" altLang="en-US" sz="1292" b="1" dirty="0">
                <a:solidFill>
                  <a:prstClr val="black"/>
                </a:solidFill>
              </a:rPr>
              <a:t>就労に伴い生じている生活面の課題</a:t>
            </a:r>
          </a:p>
        </p:txBody>
      </p:sp>
      <p:sp>
        <p:nvSpPr>
          <p:cNvPr id="32" name="左右矢印 31"/>
          <p:cNvSpPr/>
          <p:nvPr/>
        </p:nvSpPr>
        <p:spPr>
          <a:xfrm rot="5400000">
            <a:off x="6566291" y="5290186"/>
            <a:ext cx="963692" cy="232615"/>
          </a:xfrm>
          <a:prstGeom prst="leftRightArrow">
            <a:avLst>
              <a:gd name="adj1" fmla="val 61401"/>
              <a:gd name="adj2" fmla="val 64540"/>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34" name="正方形/長方形 33"/>
          <p:cNvSpPr/>
          <p:nvPr/>
        </p:nvSpPr>
        <p:spPr>
          <a:xfrm>
            <a:off x="3288543" y="3993915"/>
            <a:ext cx="3011694" cy="299077"/>
          </a:xfrm>
          <a:prstGeom prst="rect">
            <a:avLst/>
          </a:prstGeom>
          <a:noFill/>
          <a:ln w="19050">
            <a:noFill/>
          </a:ln>
        </p:spPr>
        <p:style>
          <a:lnRef idx="2">
            <a:schemeClr val="accent4"/>
          </a:lnRef>
          <a:fillRef idx="1">
            <a:schemeClr val="lt1"/>
          </a:fillRef>
          <a:effectRef idx="0">
            <a:schemeClr val="accent4"/>
          </a:effectRef>
          <a:fontRef idx="minor">
            <a:schemeClr val="dk1"/>
          </a:fontRef>
        </p:style>
        <p:txBody>
          <a:bodyPr lIns="84315" tIns="42160" rIns="84315" bIns="42160" rtlCol="0" anchor="ctr"/>
          <a:lstStyle/>
          <a:p>
            <a:pPr marL="66392" indent="-421589" fontAlgn="auto">
              <a:spcBef>
                <a:spcPts val="0"/>
              </a:spcBef>
              <a:spcAft>
                <a:spcPts val="0"/>
              </a:spcAft>
            </a:pPr>
            <a:r>
              <a:rPr lang="ja-JP" altLang="en-US" sz="1108" dirty="0">
                <a:solidFill>
                  <a:prstClr val="black"/>
                </a:solidFill>
              </a:rPr>
              <a:t>⇒生活リズム、体調の管理、給料の浪費等</a:t>
            </a:r>
            <a:endParaRPr lang="en-US" altLang="ja-JP" sz="1108" dirty="0">
              <a:solidFill>
                <a:prstClr val="black"/>
              </a:solidFill>
            </a:endParaRPr>
          </a:p>
        </p:txBody>
      </p:sp>
      <p:sp>
        <p:nvSpPr>
          <p:cNvPr id="35" name="テキスト ボックス 34"/>
          <p:cNvSpPr txBox="1"/>
          <p:nvPr/>
        </p:nvSpPr>
        <p:spPr>
          <a:xfrm>
            <a:off x="7097943" y="4991045"/>
            <a:ext cx="511268" cy="1196308"/>
          </a:xfrm>
          <a:prstGeom prst="rect">
            <a:avLst/>
          </a:prstGeom>
          <a:noFill/>
        </p:spPr>
        <p:txBody>
          <a:bodyPr vert="eaVert" wrap="square" lIns="84315" tIns="42160" rIns="84315" bIns="42160" rtlCol="0">
            <a:spAutoFit/>
          </a:bodyPr>
          <a:lstStyle/>
          <a:p>
            <a:pPr fontAlgn="auto">
              <a:spcBef>
                <a:spcPts val="0"/>
              </a:spcBef>
              <a:spcAft>
                <a:spcPts val="0"/>
              </a:spcAft>
            </a:pPr>
            <a:r>
              <a:rPr lang="ja-JP" altLang="en-US" sz="1108" dirty="0">
                <a:solidFill>
                  <a:prstClr val="black"/>
                </a:solidFill>
                <a:latin typeface="Calibri"/>
                <a:ea typeface="ＭＳ Ｐゴシック"/>
              </a:rPr>
              <a:t>①相談による</a:t>
            </a:r>
            <a:endParaRPr lang="en-US" altLang="ja-JP" sz="1108" dirty="0">
              <a:solidFill>
                <a:prstClr val="black"/>
              </a:solidFill>
              <a:latin typeface="Calibri"/>
              <a:ea typeface="ＭＳ Ｐゴシック"/>
            </a:endParaRPr>
          </a:p>
          <a:p>
            <a:pPr fontAlgn="auto">
              <a:spcBef>
                <a:spcPts val="0"/>
              </a:spcBef>
              <a:spcAft>
                <a:spcPts val="0"/>
              </a:spcAft>
            </a:pPr>
            <a:r>
              <a:rPr lang="ja-JP" altLang="en-US" sz="1108" dirty="0">
                <a:solidFill>
                  <a:prstClr val="black"/>
                </a:solidFill>
                <a:latin typeface="Calibri"/>
                <a:ea typeface="ＭＳ Ｐゴシック"/>
              </a:rPr>
              <a:t>　課題把握</a:t>
            </a:r>
          </a:p>
        </p:txBody>
      </p:sp>
      <p:sp>
        <p:nvSpPr>
          <p:cNvPr id="36" name="上矢印 35"/>
          <p:cNvSpPr/>
          <p:nvPr/>
        </p:nvSpPr>
        <p:spPr>
          <a:xfrm>
            <a:off x="6533047" y="4924473"/>
            <a:ext cx="265846" cy="930462"/>
          </a:xfrm>
          <a:prstGeom prst="upArrow">
            <a:avLst>
              <a:gd name="adj1" fmla="val 50000"/>
              <a:gd name="adj2" fmla="val 42303"/>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cxnSp>
        <p:nvCxnSpPr>
          <p:cNvPr id="38" name="直線矢印コネクタ 37"/>
          <p:cNvCxnSpPr/>
          <p:nvPr/>
        </p:nvCxnSpPr>
        <p:spPr>
          <a:xfrm>
            <a:off x="2858048" y="4691836"/>
            <a:ext cx="3608500" cy="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6067959" y="5921357"/>
            <a:ext cx="2919091" cy="49851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84315" tIns="42160" rIns="84315" bIns="42160" rtlCol="0" anchor="ctr"/>
          <a:lstStyle/>
          <a:p>
            <a:pPr algn="ctr" fontAlgn="auto">
              <a:spcBef>
                <a:spcPts val="0"/>
              </a:spcBef>
              <a:spcAft>
                <a:spcPts val="0"/>
              </a:spcAft>
            </a:pPr>
            <a:r>
              <a:rPr kumimoji="0" lang="ja-JP" altLang="en-US" sz="1477" b="1" kern="0" dirty="0">
                <a:solidFill>
                  <a:prstClr val="black"/>
                </a:solidFill>
                <a:latin typeface="Calibri"/>
                <a:ea typeface="ＭＳ Ｐゴシック"/>
              </a:rPr>
              <a:t>就労定着支援</a:t>
            </a:r>
            <a:endParaRPr kumimoji="0" lang="en-US" altLang="ja-JP" sz="1477" b="1" kern="0" dirty="0">
              <a:solidFill>
                <a:prstClr val="black"/>
              </a:solidFill>
              <a:latin typeface="Calibri"/>
              <a:ea typeface="ＭＳ Ｐゴシック"/>
            </a:endParaRPr>
          </a:p>
          <a:p>
            <a:pPr algn="ctr" fontAlgn="auto">
              <a:spcBef>
                <a:spcPts val="0"/>
              </a:spcBef>
              <a:spcAft>
                <a:spcPts val="0"/>
              </a:spcAft>
            </a:pPr>
            <a:r>
              <a:rPr kumimoji="0" lang="ja-JP" altLang="en-US" sz="1477" b="1" kern="0" dirty="0">
                <a:solidFill>
                  <a:prstClr val="black"/>
                </a:solidFill>
                <a:latin typeface="Calibri"/>
                <a:ea typeface="ＭＳ Ｐゴシック"/>
              </a:rPr>
              <a:t>事業所</a:t>
            </a:r>
          </a:p>
        </p:txBody>
      </p:sp>
      <p:sp>
        <p:nvSpPr>
          <p:cNvPr id="41" name="テキスト ボックス 40"/>
          <p:cNvSpPr txBox="1"/>
          <p:nvPr/>
        </p:nvSpPr>
        <p:spPr>
          <a:xfrm>
            <a:off x="6238369" y="4990922"/>
            <a:ext cx="340773" cy="1196470"/>
          </a:xfrm>
          <a:prstGeom prst="rect">
            <a:avLst/>
          </a:prstGeom>
          <a:noFill/>
        </p:spPr>
        <p:txBody>
          <a:bodyPr vert="eaVert" wrap="square" lIns="84315" tIns="42160" rIns="84315" bIns="42160" rtlCol="0">
            <a:spAutoFit/>
          </a:bodyPr>
          <a:lstStyle/>
          <a:p>
            <a:pPr fontAlgn="auto">
              <a:spcBef>
                <a:spcPts val="0"/>
              </a:spcBef>
              <a:spcAft>
                <a:spcPts val="0"/>
              </a:spcAft>
            </a:pPr>
            <a:r>
              <a:rPr lang="ja-JP" altLang="en-US" sz="1108" dirty="0">
                <a:solidFill>
                  <a:prstClr val="black"/>
                </a:solidFill>
                <a:latin typeface="Calibri"/>
                <a:ea typeface="ＭＳ Ｐゴシック"/>
              </a:rPr>
              <a:t>③必要な支援</a:t>
            </a:r>
          </a:p>
        </p:txBody>
      </p:sp>
      <p:pic>
        <p:nvPicPr>
          <p:cNvPr id="28" name="Picture 3" descr="C:\Program Files\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8346" y="4280567"/>
            <a:ext cx="731677" cy="71038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右矢印 1"/>
          <p:cNvSpPr/>
          <p:nvPr/>
        </p:nvSpPr>
        <p:spPr>
          <a:xfrm>
            <a:off x="6366661" y="3595153"/>
            <a:ext cx="432000" cy="465231"/>
          </a:xfrm>
          <a:prstGeom prst="rightArrow">
            <a:avLst/>
          </a:prstGeom>
          <a:solidFill>
            <a:srgbClr val="FF9900"/>
          </a:solidFill>
          <a:scene3d>
            <a:camera prst="orthographicFront">
              <a:rot lat="0" lon="0" rev="0"/>
            </a:camera>
            <a:lightRig rig="threePt" dir="t"/>
          </a:scene3d>
        </p:spPr>
        <p:style>
          <a:lnRef idx="1">
            <a:schemeClr val="accent4"/>
          </a:lnRef>
          <a:fillRef idx="3">
            <a:schemeClr val="accent4"/>
          </a:fillRef>
          <a:effectRef idx="2">
            <a:schemeClr val="accent4"/>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grpSp>
        <p:nvGrpSpPr>
          <p:cNvPr id="37" name="グループ化 18"/>
          <p:cNvGrpSpPr/>
          <p:nvPr/>
        </p:nvGrpSpPr>
        <p:grpSpPr>
          <a:xfrm>
            <a:off x="0" y="703774"/>
            <a:ext cx="9144000" cy="66469"/>
            <a:chOff x="0" y="116632"/>
            <a:chExt cx="9144000" cy="72008"/>
          </a:xfrm>
        </p:grpSpPr>
        <p:cxnSp>
          <p:nvCxnSpPr>
            <p:cNvPr id="39" name="直線コネクタ 3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0" y="116632"/>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52" name="正方形/長方形 51"/>
          <p:cNvSpPr/>
          <p:nvPr/>
        </p:nvSpPr>
        <p:spPr>
          <a:xfrm>
            <a:off x="90519" y="1933593"/>
            <a:ext cx="2897310" cy="1362462"/>
          </a:xfrm>
          <a:prstGeom prst="rect">
            <a:avLst/>
          </a:prstGeom>
          <a:noFill/>
          <a:ln w="6350" cap="flat" cmpd="sng" algn="ctr">
            <a:solidFill>
              <a:schemeClr val="tx1"/>
            </a:solidFill>
            <a:prstDash val="solid"/>
          </a:ln>
          <a:effectLst/>
        </p:spPr>
        <p:txBody>
          <a:bodyPr lIns="84309" tIns="42151" rIns="84309" bIns="42151" anchor="t" anchorCtr="0"/>
          <a:lstStyle/>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就労移行支援等の利用を経て一般就労へ移行した障害者で、就労に伴う環境変化により生活面の課題が生じている者</a:t>
            </a:r>
            <a:endParaRPr kumimoji="0" lang="ja-JP" altLang="en-US" sz="1292" strike="sngStrike" kern="0" dirty="0">
              <a:solidFill>
                <a:srgbClr val="0070C0"/>
              </a:solidFill>
              <a:latin typeface="HGPｺﾞｼｯｸM" panose="020B0600000000000000" pitchFamily="50" charset="-128"/>
              <a:ea typeface="HGPｺﾞｼｯｸM" panose="020B0600000000000000" pitchFamily="50" charset="-128"/>
            </a:endParaRPr>
          </a:p>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endParaRPr>
          </a:p>
        </p:txBody>
      </p:sp>
      <p:sp>
        <p:nvSpPr>
          <p:cNvPr id="53" name="正方形/長方形 52"/>
          <p:cNvSpPr/>
          <p:nvPr/>
        </p:nvSpPr>
        <p:spPr>
          <a:xfrm>
            <a:off x="52162" y="1800537"/>
            <a:ext cx="1656184" cy="232615"/>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 対象者</a:t>
            </a:r>
          </a:p>
        </p:txBody>
      </p:sp>
      <p:sp>
        <p:nvSpPr>
          <p:cNvPr id="55" name="正方形/長方形 54"/>
          <p:cNvSpPr/>
          <p:nvPr/>
        </p:nvSpPr>
        <p:spPr>
          <a:xfrm>
            <a:off x="3109684" y="1933593"/>
            <a:ext cx="5976546" cy="1362462"/>
          </a:xfrm>
          <a:prstGeom prst="rect">
            <a:avLst/>
          </a:prstGeom>
          <a:noFill/>
          <a:ln w="6350" cap="flat" cmpd="sng" algn="ctr">
            <a:solidFill>
              <a:schemeClr val="tx1"/>
            </a:solidFill>
            <a:prstDash val="solid"/>
          </a:ln>
          <a:effectLst/>
        </p:spPr>
        <p:txBody>
          <a:bodyPr lIns="84309" tIns="42151" rIns="84309" bIns="42151" anchor="t"/>
          <a:lstStyle/>
          <a:p>
            <a:pPr marL="165420" indent="-165420" fontAlgn="auto">
              <a:spcBef>
                <a:spcPts val="0"/>
              </a:spcBef>
              <a:spcAft>
                <a:spcPts val="0"/>
              </a:spcAft>
              <a:defRPr/>
            </a:pPr>
            <a:endParaRPr kumimoji="0" lang="en-US" altLang="ja-JP" sz="923"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99175" indent="-421589" fontAlgn="auto">
              <a:spcBef>
                <a:spcPts val="0"/>
              </a:spcBef>
              <a:spcAft>
                <a:spcPts val="0"/>
              </a:spcAft>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　障害者との相談を通じて生活面の課題を把握するとともに、企業や関係機関等との連絡調整やそれに伴う課題解決に向けて必要となる支援を実施。</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99175" indent="-421589" fontAlgn="auto">
              <a:spcBef>
                <a:spcPts val="0"/>
              </a:spcBef>
              <a:spcAft>
                <a:spcPts val="0"/>
              </a:spcAft>
            </a:pPr>
            <a:endParaRPr lang="ja-JP" altLang="en-US" sz="738" dirty="0">
              <a:solidFill>
                <a:prstClr val="black"/>
              </a:solidFill>
              <a:latin typeface="HGPｺﾞｼｯｸM" panose="020B0600000000000000" pitchFamily="50" charset="-128"/>
              <a:ea typeface="HGPｺﾞｼｯｸM" panose="020B0600000000000000" pitchFamily="50" charset="-128"/>
            </a:endParaRPr>
          </a:p>
          <a:p>
            <a:pPr marL="199175" indent="-421589"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具体的には、企業・自宅等への訪問や障害者の来所により、生活リズム、家計や体調の管理などに関する課題解決に向けて、必要な連絡調整や指導・助言等の支援を実施。</a:t>
            </a:r>
          </a:p>
        </p:txBody>
      </p:sp>
      <p:sp>
        <p:nvSpPr>
          <p:cNvPr id="56" name="正方形/長方形 55"/>
          <p:cNvSpPr/>
          <p:nvPr/>
        </p:nvSpPr>
        <p:spPr>
          <a:xfrm>
            <a:off x="3076633" y="1800537"/>
            <a:ext cx="1944216" cy="232615"/>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支援内容</a:t>
            </a:r>
          </a:p>
        </p:txBody>
      </p:sp>
      <p:sp>
        <p:nvSpPr>
          <p:cNvPr id="58" name="角丸四角形 57"/>
          <p:cNvSpPr/>
          <p:nvPr/>
        </p:nvSpPr>
        <p:spPr>
          <a:xfrm>
            <a:off x="119223" y="836717"/>
            <a:ext cx="8972664" cy="897231"/>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就労移行支援等を利用し、一般就労に移行する障害者が増加している中で、今後、在職障害者の就労に伴う生活上の支援ニーズはより一層多様化かつ増大するものと考えられる。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このため、就労に伴う生活面の課題に対応できるよう、事業所・家族との連絡調整等の支援を一定の期間にわたり行うサービスを新たに創設する（「就労定着支援」）。</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42"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75489" y="6542425"/>
            <a:ext cx="2057400" cy="365125"/>
          </a:xfrm>
        </p:spPr>
        <p:txBody>
          <a:bodyPr/>
          <a:lstStyle/>
          <a:p>
            <a:pPr>
              <a:defRPr/>
            </a:pPr>
            <a:fld id="{804D6B79-3AEB-42FE-A736-A41F7AEA0445}" type="slidenum">
              <a:rPr lang="en-US" altLang="ja-JP" smtClean="0"/>
              <a:pPr>
                <a:defRPr/>
              </a:pPr>
              <a:t>9</a:t>
            </a:fld>
            <a:endParaRPr lang="en-US" altLang="ja-JP"/>
          </a:p>
        </p:txBody>
      </p:sp>
    </p:spTree>
    <p:extLst>
      <p:ext uri="{BB962C8B-B14F-4D97-AF65-F5344CB8AC3E}">
        <p14:creationId xmlns:p14="http://schemas.microsoft.com/office/powerpoint/2010/main" val="33920458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546" y="390469"/>
            <a:ext cx="8928992" cy="465282"/>
          </a:xfrm>
          <a:prstGeom prst="roundRect">
            <a:avLst/>
          </a:prstGeom>
          <a:solidFill>
            <a:srgbClr val="FFCCFF"/>
          </a:solidFill>
          <a:ln>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846" b="1" dirty="0">
                <a:solidFill>
                  <a:prstClr val="black"/>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1846" b="1" dirty="0">
                <a:solidFill>
                  <a:prstClr val="black"/>
                </a:solidFill>
                <a:latin typeface="ＭＳ ゴシック" panose="020B0609070205080204" pitchFamily="49" charset="-128"/>
                <a:ea typeface="ＭＳ ゴシック" panose="020B0609070205080204" pitchFamily="49" charset="-128"/>
              </a:rPr>
              <a:t>【</a:t>
            </a:r>
            <a:r>
              <a:rPr lang="ja-JP" altLang="en-US" sz="1846" b="1" dirty="0">
                <a:solidFill>
                  <a:prstClr val="black"/>
                </a:solidFill>
                <a:latin typeface="ＭＳ ゴシック" panose="020B0609070205080204" pitchFamily="49" charset="-128"/>
                <a:ea typeface="ＭＳ ゴシック" panose="020B0609070205080204" pitchFamily="49" charset="-128"/>
              </a:rPr>
              <a:t>骨子</a:t>
            </a:r>
            <a:r>
              <a:rPr lang="en-US" altLang="ja-JP" sz="1846" b="1" dirty="0">
                <a:solidFill>
                  <a:prstClr val="black"/>
                </a:solidFill>
                <a:latin typeface="ＭＳ ゴシック" panose="020B0609070205080204" pitchFamily="49" charset="-128"/>
                <a:ea typeface="ＭＳ ゴシック" panose="020B0609070205080204" pitchFamily="49" charset="-128"/>
              </a:rPr>
              <a:t>】</a:t>
            </a:r>
            <a:endParaRPr lang="ja-JP" altLang="en-US" sz="1292" b="1" dirty="0">
              <a:solidFill>
                <a:prstClr val="black"/>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6804275" y="873269"/>
            <a:ext cx="2214566" cy="317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black"/>
                </a:solidFill>
              </a:rPr>
              <a:t>平成</a:t>
            </a:r>
            <a:r>
              <a:rPr lang="ja-JP" altLang="en-US" sz="1292">
                <a:solidFill>
                  <a:prstClr val="black"/>
                </a:solidFill>
              </a:rPr>
              <a:t>２９年７月７日</a:t>
            </a:r>
            <a:endParaRPr lang="ja-JP" altLang="en-US" sz="1292" dirty="0">
              <a:solidFill>
                <a:prstClr val="black"/>
              </a:solidFill>
            </a:endParaRPr>
          </a:p>
        </p:txBody>
      </p:sp>
      <p:sp>
        <p:nvSpPr>
          <p:cNvPr id="6" name="角丸四角形 5"/>
          <p:cNvSpPr/>
          <p:nvPr/>
        </p:nvSpPr>
        <p:spPr>
          <a:xfrm>
            <a:off x="107546" y="1190718"/>
            <a:ext cx="8928992" cy="568506"/>
          </a:xfrm>
          <a:prstGeom prst="round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fontAlgn="auto">
              <a:spcBef>
                <a:spcPts val="0"/>
              </a:spcBef>
              <a:spcAft>
                <a:spcPts val="0"/>
              </a:spcAft>
            </a:pPr>
            <a:r>
              <a:rPr lang="ja-JP" altLang="en-US" sz="1292" dirty="0">
                <a:solidFill>
                  <a:prstClr val="black"/>
                </a:solidFill>
                <a:latin typeface="ＭＳ ゴシック" panose="020B0609070205080204" pitchFamily="49" charset="-128"/>
                <a:ea typeface="ＭＳ ゴシック" panose="020B0609070205080204" pitchFamily="49" charset="-128"/>
              </a:rPr>
              <a:t>○　地域生活支援拠点等の整備促進を図るため、目的、必要な機能等、市町村・都道府県の責務と役割を</a:t>
            </a:r>
            <a:endParaRPr lang="en-US" altLang="ja-JP" sz="1292" dirty="0">
              <a:solidFill>
                <a:prstClr val="black"/>
              </a:solidFill>
              <a:latin typeface="ＭＳ ゴシック" panose="020B0609070205080204" pitchFamily="49" charset="-128"/>
              <a:ea typeface="ＭＳ ゴシック" panose="020B0609070205080204" pitchFamily="49" charset="-128"/>
            </a:endParaRPr>
          </a:p>
          <a:p>
            <a:pPr fontAlgn="auto">
              <a:spcBef>
                <a:spcPts val="0"/>
              </a:spcBef>
              <a:spcAft>
                <a:spcPts val="0"/>
              </a:spcAft>
            </a:pPr>
            <a:r>
              <a:rPr lang="ja-JP" altLang="en-US" sz="1292" dirty="0">
                <a:solidFill>
                  <a:prstClr val="black"/>
                </a:solidFill>
                <a:latin typeface="ＭＳ ゴシック" panose="020B0609070205080204" pitchFamily="49" charset="-128"/>
                <a:ea typeface="ＭＳ ゴシック" panose="020B0609070205080204" pitchFamily="49" charset="-128"/>
              </a:rPr>
              <a:t>　周知・徹底する。</a:t>
            </a:r>
            <a:endParaRPr lang="en-US" altLang="ja-JP" sz="1292" dirty="0">
              <a:solidFill>
                <a:prstClr val="black"/>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116345" y="962320"/>
            <a:ext cx="1296144" cy="285328"/>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latin typeface="ＭＳ ゴシック" panose="020B0609070205080204" pitchFamily="49" charset="-128"/>
                <a:ea typeface="ＭＳ ゴシック" panose="020B0609070205080204" pitchFamily="49" charset="-128"/>
              </a:rPr>
              <a:t>趣旨</a:t>
            </a:r>
          </a:p>
        </p:txBody>
      </p:sp>
      <p:sp>
        <p:nvSpPr>
          <p:cNvPr id="8" name="正方形/長方形 7"/>
          <p:cNvSpPr/>
          <p:nvPr/>
        </p:nvSpPr>
        <p:spPr>
          <a:xfrm>
            <a:off x="107504" y="2026111"/>
            <a:ext cx="4320480" cy="804706"/>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t" anchorCtr="0"/>
          <a:lstStyle/>
          <a:p>
            <a:pPr fontAlgn="auto">
              <a:spcBef>
                <a:spcPts val="0"/>
              </a:spcBef>
              <a:spcAft>
                <a:spcPts val="0"/>
              </a:spcAft>
            </a:pPr>
            <a:endParaRPr lang="en-US" altLang="ja-JP" sz="1108" dirty="0">
              <a:solidFill>
                <a:prstClr val="black"/>
              </a:solidFill>
              <a:latin typeface="ＭＳ Ｐゴシック" panose="020B0600070205080204" pitchFamily="50" charset="-128"/>
            </a:endParaRPr>
          </a:p>
          <a:p>
            <a:pPr fontAlgn="auto">
              <a:spcBef>
                <a:spcPts val="0"/>
              </a:spcBef>
              <a:spcAft>
                <a:spcPts val="0"/>
              </a:spcAft>
            </a:pPr>
            <a:r>
              <a:rPr lang="ja-JP" altLang="en-US" sz="1108" kern="0" dirty="0">
                <a:solidFill>
                  <a:prstClr val="black"/>
                </a:solidFill>
                <a:latin typeface="ＭＳ Ｐゴシック" panose="020B0600070205080204" pitchFamily="50" charset="-128"/>
                <a:cs typeface="ＭＳ 明朝"/>
              </a:rPr>
              <a:t>○　</a:t>
            </a:r>
            <a:r>
              <a:rPr lang="ja-JP" altLang="ja-JP" sz="1108" kern="0" dirty="0">
                <a:solidFill>
                  <a:prstClr val="black"/>
                </a:solidFill>
                <a:latin typeface="ＭＳ Ｐゴシック" panose="020B0600070205080204" pitchFamily="50" charset="-128"/>
                <a:cs typeface="ＭＳ 明朝"/>
              </a:rPr>
              <a:t>障害者等の重度化・高齢化や「親亡き後」に備える</a:t>
            </a:r>
            <a:r>
              <a:rPr lang="ja-JP" altLang="en-US" sz="1108" kern="0" dirty="0">
                <a:solidFill>
                  <a:prstClr val="black"/>
                </a:solidFill>
                <a:latin typeface="ＭＳ Ｐゴシック" panose="020B0600070205080204" pitchFamily="50" charset="-128"/>
                <a:cs typeface="ＭＳ 明朝"/>
              </a:rPr>
              <a:t>とともに、</a:t>
            </a:r>
            <a:endParaRPr lang="en-US" altLang="ja-JP" sz="1108"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108" kern="0" dirty="0">
                <a:solidFill>
                  <a:prstClr val="black"/>
                </a:solidFill>
                <a:latin typeface="ＭＳ Ｐゴシック" panose="020B0600070205080204" pitchFamily="50" charset="-128"/>
                <a:cs typeface="ＭＳ 明朝"/>
              </a:rPr>
              <a:t>　重度障害にも対応できる専門性を有し、障害者等やその家族</a:t>
            </a:r>
            <a:endParaRPr lang="en-US" altLang="ja-JP" sz="1108"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108" kern="0" dirty="0">
                <a:solidFill>
                  <a:prstClr val="black"/>
                </a:solidFill>
                <a:latin typeface="ＭＳ Ｐゴシック" panose="020B0600070205080204" pitchFamily="50" charset="-128"/>
                <a:cs typeface="ＭＳ 明朝"/>
              </a:rPr>
              <a:t>　の緊急事態に対応を図る。</a:t>
            </a:r>
            <a:endParaRPr lang="en-US" altLang="ja-JP" sz="1108" kern="0" dirty="0">
              <a:solidFill>
                <a:prstClr val="black"/>
              </a:solidFill>
              <a:latin typeface="ＭＳ Ｐゴシック" panose="020B0600070205080204" pitchFamily="50" charset="-128"/>
              <a:cs typeface="ＭＳ 明朝"/>
            </a:endParaRPr>
          </a:p>
        </p:txBody>
      </p:sp>
      <p:sp>
        <p:nvSpPr>
          <p:cNvPr id="9" name="正方形/長方形 8"/>
          <p:cNvSpPr/>
          <p:nvPr/>
        </p:nvSpPr>
        <p:spPr>
          <a:xfrm>
            <a:off x="105900" y="1879374"/>
            <a:ext cx="1791361" cy="293440"/>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latin typeface="ＭＳ ゴシック" panose="020B0609070205080204" pitchFamily="49" charset="-128"/>
                <a:ea typeface="ＭＳ ゴシック" panose="020B0609070205080204" pitchFamily="49" charset="-128"/>
              </a:rPr>
              <a:t>整備の目的</a:t>
            </a:r>
          </a:p>
        </p:txBody>
      </p:sp>
      <p:sp>
        <p:nvSpPr>
          <p:cNvPr id="10" name="正方形/長方形 9"/>
          <p:cNvSpPr/>
          <p:nvPr/>
        </p:nvSpPr>
        <p:spPr>
          <a:xfrm>
            <a:off x="116345" y="3096693"/>
            <a:ext cx="4311639" cy="1980536"/>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t" anchorCtr="0"/>
          <a:lstStyle/>
          <a:p>
            <a:pPr fontAlgn="auto">
              <a:spcBef>
                <a:spcPts val="0"/>
              </a:spcBef>
              <a:spcAft>
                <a:spcPts val="0"/>
              </a:spcAft>
            </a:pPr>
            <a:endParaRPr lang="en-US" altLang="ja-JP" sz="1108" dirty="0">
              <a:solidFill>
                <a:prstClr val="black"/>
              </a:solidFill>
              <a:latin typeface="ＭＳ Ｐゴシック" panose="020B0600070205080204" pitchFamily="50" charset="-128"/>
            </a:endParaRPr>
          </a:p>
          <a:p>
            <a:pPr fontAlgn="auto">
              <a:spcBef>
                <a:spcPts val="0"/>
              </a:spcBef>
              <a:spcAft>
                <a:spcPts val="0"/>
              </a:spcAft>
            </a:pPr>
            <a:r>
              <a:rPr lang="ja-JP" altLang="en-US" sz="1108" dirty="0">
                <a:solidFill>
                  <a:prstClr val="black"/>
                </a:solidFill>
                <a:latin typeface="ＭＳ Ｐゴシック" panose="020B0600070205080204" pitchFamily="50" charset="-128"/>
              </a:rPr>
              <a:t>○　５つの機能を集約して、「多機能拠点整備型」、「面的整備</a:t>
            </a:r>
            <a:endParaRPr lang="en-US" altLang="ja-JP" sz="1108" dirty="0">
              <a:solidFill>
                <a:prstClr val="black"/>
              </a:solidFill>
              <a:latin typeface="ＭＳ Ｐゴシック" panose="020B0600070205080204" pitchFamily="50" charset="-128"/>
            </a:endParaRPr>
          </a:p>
          <a:p>
            <a:pPr fontAlgn="auto">
              <a:spcBef>
                <a:spcPts val="0"/>
              </a:spcBef>
              <a:spcAft>
                <a:spcPts val="0"/>
              </a:spcAft>
            </a:pPr>
            <a:r>
              <a:rPr lang="ja-JP" altLang="en-US" sz="1108" dirty="0">
                <a:solidFill>
                  <a:prstClr val="black"/>
                </a:solidFill>
                <a:latin typeface="ＭＳ Ｐゴシック" panose="020B0600070205080204" pitchFamily="50" charset="-128"/>
              </a:rPr>
              <a:t>　型」等、地域の実情に応じた整備を行う。</a:t>
            </a:r>
            <a:endParaRPr lang="en-US" altLang="ja-JP" sz="1108" dirty="0">
              <a:solidFill>
                <a:prstClr val="black"/>
              </a:solidFill>
              <a:latin typeface="ＭＳ Ｐゴシック" panose="020B0600070205080204" pitchFamily="50" charset="-128"/>
            </a:endParaRPr>
          </a:p>
          <a:p>
            <a:pPr fontAlgn="auto">
              <a:spcBef>
                <a:spcPts val="0"/>
              </a:spcBef>
              <a:spcAft>
                <a:spcPts val="0"/>
              </a:spcAft>
            </a:pPr>
            <a:r>
              <a:rPr lang="ja-JP" altLang="en-US" sz="1108" kern="0" dirty="0">
                <a:solidFill>
                  <a:srgbClr val="1F497D"/>
                </a:solidFill>
                <a:latin typeface="ＭＳ Ｐゴシック" panose="020B0600070205080204" pitchFamily="50" charset="-128"/>
              </a:rPr>
              <a:t>　　</a:t>
            </a:r>
            <a:r>
              <a:rPr lang="ja-JP" altLang="en-US" sz="1108" kern="0" dirty="0">
                <a:solidFill>
                  <a:prstClr val="black"/>
                </a:solidFill>
                <a:latin typeface="ＭＳ Ｐゴシック" panose="020B0600070205080204" pitchFamily="50" charset="-128"/>
              </a:rPr>
              <a:t>① 相談　② 緊急時の受け入れ・対応</a:t>
            </a:r>
            <a:endParaRPr lang="en-US" altLang="ja-JP" sz="1108" kern="0" dirty="0">
              <a:solidFill>
                <a:prstClr val="black"/>
              </a:solidFill>
              <a:latin typeface="ＭＳ Ｐゴシック" panose="020B0600070205080204" pitchFamily="50" charset="-128"/>
            </a:endParaRPr>
          </a:p>
          <a:p>
            <a:pPr fontAlgn="auto">
              <a:spcBef>
                <a:spcPts val="0"/>
              </a:spcBef>
              <a:spcAft>
                <a:spcPts val="0"/>
              </a:spcAft>
            </a:pPr>
            <a:r>
              <a:rPr lang="ja-JP" altLang="en-US" sz="1108" kern="0" dirty="0">
                <a:solidFill>
                  <a:prstClr val="black"/>
                </a:solidFill>
                <a:latin typeface="ＭＳ Ｐゴシック" panose="020B0600070205080204" pitchFamily="50" charset="-128"/>
              </a:rPr>
              <a:t>　　③ 体験の機会・場　④ 専門的人材の確保・養成</a:t>
            </a:r>
            <a:endParaRPr lang="en-US" altLang="ja-JP" sz="1108" kern="0" dirty="0">
              <a:solidFill>
                <a:prstClr val="black"/>
              </a:solidFill>
              <a:latin typeface="ＭＳ Ｐゴシック" panose="020B0600070205080204" pitchFamily="50" charset="-128"/>
            </a:endParaRPr>
          </a:p>
          <a:p>
            <a:pPr fontAlgn="auto">
              <a:spcBef>
                <a:spcPts val="0"/>
              </a:spcBef>
              <a:spcAft>
                <a:spcPts val="0"/>
              </a:spcAft>
            </a:pPr>
            <a:r>
              <a:rPr lang="ja-JP" altLang="en-US" sz="1108" kern="0" dirty="0">
                <a:solidFill>
                  <a:prstClr val="black"/>
                </a:solidFill>
                <a:latin typeface="ＭＳ Ｐゴシック" panose="020B0600070205080204" pitchFamily="50" charset="-128"/>
              </a:rPr>
              <a:t>　　⑤ 地域の体制づくり</a:t>
            </a:r>
            <a:endParaRPr lang="en-US" altLang="ja-JP" sz="1108" kern="0" dirty="0">
              <a:solidFill>
                <a:prstClr val="black"/>
              </a:solidFill>
              <a:latin typeface="ＭＳ Ｐゴシック" panose="020B0600070205080204" pitchFamily="50" charset="-128"/>
            </a:endParaRPr>
          </a:p>
          <a:p>
            <a:pPr fontAlgn="auto">
              <a:spcBef>
                <a:spcPts val="0"/>
              </a:spcBef>
              <a:spcAft>
                <a:spcPts val="0"/>
              </a:spcAft>
            </a:pPr>
            <a:r>
              <a:rPr lang="en-US" altLang="ja-JP" sz="1108" kern="0" dirty="0">
                <a:solidFill>
                  <a:prstClr val="black"/>
                </a:solidFill>
                <a:latin typeface="ＭＳ Ｐゴシック" panose="020B0600070205080204" pitchFamily="50" charset="-128"/>
              </a:rPr>
              <a:t>※</a:t>
            </a:r>
            <a:r>
              <a:rPr lang="ja-JP" altLang="en-US" sz="1108" kern="0" dirty="0">
                <a:solidFill>
                  <a:prstClr val="black"/>
                </a:solidFill>
                <a:latin typeface="ＭＳ Ｐゴシック" panose="020B0600070205080204" pitchFamily="50" charset="-128"/>
              </a:rPr>
              <a:t>　地域の実情を踏まえ、必要な機能やその機能の内容の充足</a:t>
            </a:r>
            <a:endParaRPr lang="en-US" altLang="ja-JP" sz="1108" kern="0" dirty="0">
              <a:solidFill>
                <a:prstClr val="black"/>
              </a:solidFill>
              <a:latin typeface="ＭＳ Ｐゴシック" panose="020B0600070205080204" pitchFamily="50" charset="-128"/>
            </a:endParaRPr>
          </a:p>
          <a:p>
            <a:pPr fontAlgn="auto">
              <a:spcBef>
                <a:spcPts val="0"/>
              </a:spcBef>
              <a:spcAft>
                <a:spcPts val="0"/>
              </a:spcAft>
            </a:pPr>
            <a:r>
              <a:rPr lang="ja-JP" altLang="en-US" sz="1108" kern="0" dirty="0">
                <a:solidFill>
                  <a:prstClr val="black"/>
                </a:solidFill>
                <a:latin typeface="ＭＳ Ｐゴシック" panose="020B0600070205080204" pitchFamily="50" charset="-128"/>
              </a:rPr>
              <a:t>　の程度については、市町村が判断する。</a:t>
            </a:r>
            <a:endParaRPr lang="en-US" altLang="ja-JP" sz="1108" kern="0" dirty="0">
              <a:solidFill>
                <a:prstClr val="black"/>
              </a:solidFill>
              <a:latin typeface="ＭＳ Ｐゴシック" panose="020B0600070205080204" pitchFamily="50" charset="-128"/>
            </a:endParaRPr>
          </a:p>
          <a:p>
            <a:pPr fontAlgn="auto">
              <a:spcBef>
                <a:spcPts val="0"/>
              </a:spcBef>
              <a:spcAft>
                <a:spcPts val="0"/>
              </a:spcAft>
            </a:pPr>
            <a:r>
              <a:rPr lang="en-US" altLang="ja-JP" sz="1108" kern="100" dirty="0">
                <a:solidFill>
                  <a:prstClr val="black"/>
                </a:solidFill>
                <a:latin typeface="ＭＳ Ｐゴシック" panose="020B0600070205080204" pitchFamily="50" charset="-128"/>
                <a:cs typeface="Times New Roman"/>
              </a:rPr>
              <a:t>※</a:t>
            </a:r>
            <a:r>
              <a:rPr lang="ja-JP" altLang="en-US" sz="1108" kern="100" dirty="0">
                <a:solidFill>
                  <a:prstClr val="black"/>
                </a:solidFill>
                <a:latin typeface="ＭＳ Ｐゴシック" panose="020B0600070205080204" pitchFamily="50" charset="-128"/>
                <a:cs typeface="Times New Roman"/>
              </a:rPr>
              <a:t>　緊急時の対応等について、医療機関との連携も含め、各機</a:t>
            </a:r>
            <a:endParaRPr lang="en-US" altLang="ja-JP" sz="1108"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8" kern="100" dirty="0">
                <a:solidFill>
                  <a:prstClr val="black"/>
                </a:solidFill>
                <a:latin typeface="ＭＳ Ｐゴシック" panose="020B0600070205080204" pitchFamily="50" charset="-128"/>
                <a:cs typeface="Times New Roman"/>
              </a:rPr>
              <a:t>　能を有機的に組み合わせる。</a:t>
            </a:r>
            <a:endParaRPr lang="en-US" altLang="ja-JP" sz="1108"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en-US" altLang="ja-JP" sz="1108" kern="100" dirty="0">
                <a:solidFill>
                  <a:prstClr val="black"/>
                </a:solidFill>
                <a:latin typeface="ＭＳ Ｐゴシック" panose="020B0600070205080204" pitchFamily="50" charset="-128"/>
                <a:cs typeface="Times New Roman"/>
              </a:rPr>
              <a:t>※</a:t>
            </a:r>
            <a:r>
              <a:rPr lang="ja-JP" altLang="en-US" sz="1108" kern="100" dirty="0">
                <a:solidFill>
                  <a:prstClr val="black"/>
                </a:solidFill>
                <a:latin typeface="ＭＳ Ｐゴシック" panose="020B0600070205080204" pitchFamily="50" charset="-128"/>
                <a:cs typeface="Times New Roman"/>
              </a:rPr>
              <a:t>　地域の実情に応じた機能の付加も可能。</a:t>
            </a:r>
            <a:endParaRPr lang="en-US" altLang="ja-JP" sz="1108" kern="0" dirty="0">
              <a:solidFill>
                <a:prstClr val="black"/>
              </a:solidFill>
              <a:latin typeface="ＭＳ Ｐゴシック" panose="020B0600070205080204" pitchFamily="50" charset="-128"/>
              <a:cs typeface="ＭＳ明朝"/>
            </a:endParaRPr>
          </a:p>
        </p:txBody>
      </p:sp>
      <p:sp>
        <p:nvSpPr>
          <p:cNvPr id="11" name="正方形/長方形 10"/>
          <p:cNvSpPr/>
          <p:nvPr/>
        </p:nvSpPr>
        <p:spPr>
          <a:xfrm>
            <a:off x="116432" y="2950116"/>
            <a:ext cx="1791359" cy="293440"/>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latin typeface="ＭＳ ゴシック" panose="020B0609070205080204" pitchFamily="49" charset="-128"/>
                <a:ea typeface="ＭＳ ゴシック" panose="020B0609070205080204" pitchFamily="49" charset="-128"/>
              </a:rPr>
              <a:t>必要な機能等</a:t>
            </a:r>
          </a:p>
        </p:txBody>
      </p:sp>
      <p:sp>
        <p:nvSpPr>
          <p:cNvPr id="14" name="正方形/長方形 13"/>
          <p:cNvSpPr/>
          <p:nvPr/>
        </p:nvSpPr>
        <p:spPr>
          <a:xfrm>
            <a:off x="116345" y="5336904"/>
            <a:ext cx="4311639" cy="1149666"/>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t" anchorCtr="0"/>
          <a:lstStyle/>
          <a:p>
            <a:pPr fontAlgn="auto">
              <a:spcBef>
                <a:spcPts val="0"/>
              </a:spcBef>
              <a:spcAft>
                <a:spcPts val="0"/>
              </a:spcAft>
            </a:pPr>
            <a:endParaRPr lang="en-US" altLang="ja-JP" sz="1108"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8" kern="0" dirty="0">
                <a:solidFill>
                  <a:prstClr val="black"/>
                </a:solidFill>
                <a:latin typeface="ＭＳ Ｐゴシック" panose="020B0600070205080204" pitchFamily="50" charset="-128"/>
                <a:cs typeface="Times New Roman"/>
              </a:rPr>
              <a:t>○　個別事例を積み重ね、地域の共通課題を捉え、地域づくりの</a:t>
            </a:r>
            <a:endParaRPr lang="en-US" altLang="ja-JP" sz="1108"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8" kern="0" dirty="0">
                <a:solidFill>
                  <a:prstClr val="black"/>
                </a:solidFill>
                <a:latin typeface="ＭＳ Ｐゴシック" panose="020B0600070205080204" pitchFamily="50" charset="-128"/>
                <a:cs typeface="Times New Roman"/>
              </a:rPr>
              <a:t>　ために活用することが重要である。　</a:t>
            </a:r>
            <a:endParaRPr lang="en-US" altLang="ja-JP" sz="1108"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8" kern="0" dirty="0">
                <a:solidFill>
                  <a:prstClr val="black"/>
                </a:solidFill>
                <a:latin typeface="ＭＳ Ｐゴシック" panose="020B0600070205080204" pitchFamily="50" charset="-128"/>
                <a:cs typeface="Times New Roman"/>
              </a:rPr>
              <a:t>○　</a:t>
            </a:r>
            <a:r>
              <a:rPr lang="ja-JP" altLang="ja-JP" sz="1108" kern="100" dirty="0">
                <a:solidFill>
                  <a:srgbClr val="000000"/>
                </a:solidFill>
                <a:latin typeface="ＭＳ Ｐゴシック" panose="020B0600070205080204" pitchFamily="50" charset="-128"/>
                <a:cs typeface="Times New Roman"/>
              </a:rPr>
              <a:t>必要な機能が適切に実施されているかどうか、定期的に又</a:t>
            </a:r>
            <a:endParaRPr lang="en-US" altLang="ja-JP" sz="1108"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108" kern="100" dirty="0">
                <a:solidFill>
                  <a:srgbClr val="000000"/>
                </a:solidFill>
                <a:latin typeface="ＭＳ Ｐゴシック" panose="020B0600070205080204" pitchFamily="50" charset="-128"/>
                <a:cs typeface="Times New Roman"/>
              </a:rPr>
              <a:t>　</a:t>
            </a:r>
            <a:r>
              <a:rPr lang="ja-JP" altLang="ja-JP" sz="1108" kern="100" dirty="0">
                <a:solidFill>
                  <a:srgbClr val="000000"/>
                </a:solidFill>
                <a:latin typeface="ＭＳ Ｐゴシック" panose="020B0600070205080204" pitchFamily="50" charset="-128"/>
                <a:cs typeface="Times New Roman"/>
              </a:rPr>
              <a:t>は必要な時に、</a:t>
            </a:r>
            <a:r>
              <a:rPr lang="ja-JP" altLang="en-US" sz="1108" kern="100" dirty="0">
                <a:solidFill>
                  <a:srgbClr val="000000"/>
                </a:solidFill>
                <a:latin typeface="ＭＳ Ｐゴシック" panose="020B0600070205080204" pitchFamily="50" charset="-128"/>
                <a:cs typeface="Times New Roman"/>
              </a:rPr>
              <a:t>運営に</a:t>
            </a:r>
            <a:r>
              <a:rPr lang="ja-JP" altLang="ja-JP" sz="1108" kern="100" dirty="0">
                <a:solidFill>
                  <a:srgbClr val="000000"/>
                </a:solidFill>
                <a:latin typeface="ＭＳ Ｐゴシック" panose="020B0600070205080204" pitchFamily="50" charset="-128"/>
                <a:cs typeface="Times New Roman"/>
              </a:rPr>
              <a:t>必要な機能の実施状況を把握し</a:t>
            </a:r>
            <a:r>
              <a:rPr lang="ja-JP" altLang="ja-JP" sz="1108" kern="100" dirty="0" err="1">
                <a:solidFill>
                  <a:srgbClr val="000000"/>
                </a:solidFill>
                <a:latin typeface="ＭＳ Ｐゴシック" panose="020B0600070205080204" pitchFamily="50" charset="-128"/>
                <a:cs typeface="Times New Roman"/>
              </a:rPr>
              <a:t>な</a:t>
            </a:r>
            <a:r>
              <a:rPr lang="ja-JP" altLang="ja-JP" sz="1108" kern="100" dirty="0">
                <a:solidFill>
                  <a:srgbClr val="000000"/>
                </a:solidFill>
                <a:latin typeface="ＭＳ Ｐゴシック" panose="020B0600070205080204" pitchFamily="50" charset="-128"/>
                <a:cs typeface="Times New Roman"/>
              </a:rPr>
              <a:t>けれ</a:t>
            </a:r>
            <a:endParaRPr lang="en-US" altLang="ja-JP" sz="1108"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108" kern="100" dirty="0">
                <a:solidFill>
                  <a:srgbClr val="000000"/>
                </a:solidFill>
                <a:latin typeface="ＭＳ Ｐゴシック" panose="020B0600070205080204" pitchFamily="50" charset="-128"/>
                <a:cs typeface="Times New Roman"/>
              </a:rPr>
              <a:t>　</a:t>
            </a:r>
            <a:r>
              <a:rPr lang="ja-JP" altLang="ja-JP" sz="1108" kern="100" dirty="0" err="1">
                <a:solidFill>
                  <a:srgbClr val="000000"/>
                </a:solidFill>
                <a:latin typeface="ＭＳ Ｐゴシック" panose="020B0600070205080204" pitchFamily="50" charset="-128"/>
                <a:cs typeface="Times New Roman"/>
              </a:rPr>
              <a:t>ば</a:t>
            </a:r>
            <a:r>
              <a:rPr lang="ja-JP" altLang="ja-JP" sz="1108" kern="100" dirty="0">
                <a:solidFill>
                  <a:srgbClr val="000000"/>
                </a:solidFill>
                <a:latin typeface="ＭＳ Ｐゴシック" panose="020B0600070205080204" pitchFamily="50" charset="-128"/>
                <a:cs typeface="Times New Roman"/>
              </a:rPr>
              <a:t>ならない。</a:t>
            </a:r>
            <a:endParaRPr lang="en-US" altLang="ja-JP" sz="1108" kern="100" dirty="0">
              <a:solidFill>
                <a:srgbClr val="000000"/>
              </a:solidFill>
              <a:latin typeface="ＭＳ Ｐゴシック" panose="020B0600070205080204" pitchFamily="50" charset="-128"/>
              <a:cs typeface="Times New Roman"/>
            </a:endParaRPr>
          </a:p>
        </p:txBody>
      </p:sp>
      <p:sp>
        <p:nvSpPr>
          <p:cNvPr id="15" name="正方形/長方形 14"/>
          <p:cNvSpPr/>
          <p:nvPr/>
        </p:nvSpPr>
        <p:spPr>
          <a:xfrm>
            <a:off x="116432" y="5190380"/>
            <a:ext cx="1791359" cy="293440"/>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latin typeface="ＭＳ ゴシック" panose="020B0609070205080204" pitchFamily="49" charset="-128"/>
                <a:ea typeface="ＭＳ ゴシック" panose="020B0609070205080204" pitchFamily="49" charset="-128"/>
              </a:rPr>
              <a:t>運営上の留意点</a:t>
            </a:r>
          </a:p>
        </p:txBody>
      </p:sp>
      <p:sp>
        <p:nvSpPr>
          <p:cNvPr id="16" name="正方形/長方形 15"/>
          <p:cNvSpPr/>
          <p:nvPr/>
        </p:nvSpPr>
        <p:spPr>
          <a:xfrm>
            <a:off x="4716121" y="2026082"/>
            <a:ext cx="4320479" cy="4460497"/>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t" anchorCtr="0"/>
          <a:lstStyle/>
          <a:p>
            <a:pPr fontAlgn="auto">
              <a:spcBef>
                <a:spcPts val="0"/>
              </a:spcBef>
              <a:spcAft>
                <a:spcPts val="0"/>
              </a:spcAft>
            </a:pPr>
            <a:endParaRPr lang="en-US" altLang="ja-JP" sz="1292" dirty="0">
              <a:solidFill>
                <a:prstClr val="black"/>
              </a:solidFill>
              <a:latin typeface="ＭＳ Ｐゴシック" panose="020B0600070205080204" pitchFamily="50" charset="-128"/>
            </a:endParaRPr>
          </a:p>
          <a:p>
            <a:pPr fontAlgn="auto">
              <a:spcBef>
                <a:spcPts val="0"/>
              </a:spcBef>
              <a:spcAft>
                <a:spcPts val="0"/>
              </a:spcAft>
            </a:pPr>
            <a:r>
              <a:rPr lang="en-US" altLang="ja-JP" sz="1292" kern="100" dirty="0">
                <a:solidFill>
                  <a:prstClr val="black"/>
                </a:solidFill>
                <a:latin typeface="ＭＳ Ｐゴシック" panose="020B0600070205080204" pitchFamily="50" charset="-128"/>
                <a:cs typeface="Times New Roman"/>
              </a:rPr>
              <a:t>【</a:t>
            </a:r>
            <a:r>
              <a:rPr lang="ja-JP" altLang="en-US" sz="1292" kern="100" dirty="0">
                <a:solidFill>
                  <a:prstClr val="black"/>
                </a:solidFill>
                <a:latin typeface="ＭＳ Ｐゴシック" panose="020B0600070205080204" pitchFamily="50" charset="-128"/>
                <a:cs typeface="Times New Roman"/>
              </a:rPr>
              <a:t>整備に向けた取組</a:t>
            </a:r>
            <a:r>
              <a:rPr lang="en-US" altLang="ja-JP" sz="1292" kern="100" dirty="0">
                <a:solidFill>
                  <a:prstClr val="black"/>
                </a:solidFill>
                <a:latin typeface="ＭＳ Ｐゴシック" panose="020B0600070205080204" pitchFamily="50" charset="-128"/>
                <a:cs typeface="Times New Roman"/>
              </a:rPr>
              <a:t>】</a:t>
            </a:r>
          </a:p>
          <a:p>
            <a:pPr fontAlgn="auto">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地域における</a:t>
            </a:r>
            <a:r>
              <a:rPr lang="ja-JP" altLang="ja-JP" sz="1292" kern="100" dirty="0">
                <a:solidFill>
                  <a:prstClr val="black"/>
                </a:solidFill>
                <a:latin typeface="ＭＳ Ｐゴシック" panose="020B0600070205080204" pitchFamily="50" charset="-128"/>
                <a:cs typeface="ＭＳ 明朝"/>
              </a:rPr>
              <a:t>ニーズの把握や課題の整理を早期</a:t>
            </a:r>
            <a:endParaRPr lang="en-US" altLang="ja-JP" sz="1292" kern="10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292" kern="100" dirty="0">
                <a:solidFill>
                  <a:prstClr val="black"/>
                </a:solidFill>
                <a:latin typeface="ＭＳ Ｐゴシック" panose="020B0600070205080204" pitchFamily="50" charset="-128"/>
                <a:cs typeface="ＭＳ 明朝"/>
              </a:rPr>
              <a:t>　</a:t>
            </a:r>
            <a:r>
              <a:rPr lang="ja-JP" altLang="ja-JP" sz="1292" kern="100" dirty="0">
                <a:solidFill>
                  <a:prstClr val="black"/>
                </a:solidFill>
                <a:latin typeface="ＭＳ Ｐゴシック" panose="020B0600070205080204" pitchFamily="50" charset="-128"/>
                <a:cs typeface="ＭＳ 明朝"/>
              </a:rPr>
              <a:t>に行い、積極的な整備を進める必要がある。</a:t>
            </a:r>
            <a:endParaRPr lang="en-US" altLang="ja-JP" sz="1292" kern="100" dirty="0">
              <a:solidFill>
                <a:prstClr val="black"/>
              </a:solidFill>
              <a:latin typeface="ＭＳ Ｐゴシック" panose="020B0600070205080204" pitchFamily="50" charset="-128"/>
              <a:cs typeface="Times New Roman"/>
            </a:endParaRPr>
          </a:p>
          <a:p>
            <a:pPr fontAlgn="auto">
              <a:spcBef>
                <a:spcPts val="0"/>
              </a:spcBef>
              <a:spcAft>
                <a:spcPts val="0"/>
              </a:spcAft>
            </a:pPr>
            <a:endParaRPr lang="en-US" altLang="ja-JP" sz="1292"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a:t>
            </a:r>
            <a:r>
              <a:rPr lang="ja-JP" altLang="ja-JP" sz="1292" kern="100" dirty="0">
                <a:solidFill>
                  <a:prstClr val="black"/>
                </a:solidFill>
                <a:latin typeface="ＭＳ Ｐゴシック" panose="020B0600070205080204" pitchFamily="50" charset="-128"/>
                <a:cs typeface="Times New Roman"/>
              </a:rPr>
              <a:t>拠点等の整備については、必要な機能等の実効</a:t>
            </a:r>
            <a:endParaRPr lang="en-US" altLang="ja-JP" sz="1292"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a:t>
            </a:r>
            <a:r>
              <a:rPr lang="ja-JP" altLang="ja-JP" sz="1292" kern="100" dirty="0">
                <a:solidFill>
                  <a:prstClr val="black"/>
                </a:solidFill>
                <a:latin typeface="ＭＳ Ｐゴシック" panose="020B0600070205080204" pitchFamily="50" charset="-128"/>
                <a:cs typeface="Times New Roman"/>
              </a:rPr>
              <a:t>性</a:t>
            </a:r>
            <a:r>
              <a:rPr lang="ja-JP" altLang="en-US" sz="1292" kern="100" dirty="0">
                <a:solidFill>
                  <a:prstClr val="black"/>
                </a:solidFill>
                <a:latin typeface="ＭＳ Ｐゴシック" panose="020B0600070205080204" pitchFamily="50" charset="-128"/>
                <a:cs typeface="Times New Roman"/>
              </a:rPr>
              <a:t>の</a:t>
            </a:r>
            <a:r>
              <a:rPr lang="ja-JP" altLang="ja-JP" sz="1292" kern="100" dirty="0">
                <a:solidFill>
                  <a:prstClr val="black"/>
                </a:solidFill>
                <a:latin typeface="ＭＳ Ｐゴシック" panose="020B0600070205080204" pitchFamily="50" charset="-128"/>
                <a:cs typeface="Times New Roman"/>
              </a:rPr>
              <a:t>担保等により</a:t>
            </a:r>
            <a:r>
              <a:rPr lang="ja-JP" altLang="en-US" sz="1292" kern="100" dirty="0">
                <a:solidFill>
                  <a:prstClr val="black"/>
                </a:solidFill>
                <a:latin typeface="ＭＳ Ｐゴシック" panose="020B0600070205080204" pitchFamily="50" charset="-128"/>
                <a:cs typeface="Times New Roman"/>
              </a:rPr>
              <a:t>市町村が</a:t>
            </a:r>
            <a:r>
              <a:rPr lang="ja-JP" altLang="ja-JP" sz="1292" kern="100" dirty="0">
                <a:solidFill>
                  <a:prstClr val="black"/>
                </a:solidFill>
                <a:latin typeface="ＭＳ Ｐゴシック" panose="020B0600070205080204" pitchFamily="50" charset="-128"/>
                <a:cs typeface="Times New Roman"/>
              </a:rPr>
              <a:t>総合的に判断</a:t>
            </a:r>
            <a:r>
              <a:rPr lang="ja-JP" altLang="en-US" sz="1292" kern="100" dirty="0">
                <a:solidFill>
                  <a:prstClr val="black"/>
                </a:solidFill>
                <a:latin typeface="ＭＳ Ｐゴシック" panose="020B0600070205080204" pitchFamily="50" charset="-128"/>
                <a:cs typeface="Times New Roman"/>
              </a:rPr>
              <a:t>する</a:t>
            </a:r>
            <a:r>
              <a:rPr lang="ja-JP" altLang="ja-JP" sz="1292" kern="100" dirty="0">
                <a:solidFill>
                  <a:prstClr val="black"/>
                </a:solidFill>
                <a:latin typeface="ＭＳ Ｐゴシック" panose="020B0600070205080204" pitchFamily="50" charset="-128"/>
                <a:cs typeface="Times New Roman"/>
              </a:rPr>
              <a:t>。</a:t>
            </a:r>
            <a:endParaRPr lang="en-US" altLang="ja-JP" sz="1292"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a:t>
            </a:r>
            <a:r>
              <a:rPr lang="ja-JP" altLang="ja-JP" sz="1292" kern="100" dirty="0">
                <a:solidFill>
                  <a:prstClr val="black"/>
                </a:solidFill>
                <a:latin typeface="ＭＳ Ｐゴシック" panose="020B0600070205080204" pitchFamily="50" charset="-128"/>
                <a:cs typeface="Times New Roman"/>
              </a:rPr>
              <a:t>拠点等の整備時期を明確にしておくことが必要</a:t>
            </a:r>
            <a:r>
              <a:rPr lang="ja-JP" altLang="en-US" sz="1292" kern="100" dirty="0">
                <a:solidFill>
                  <a:prstClr val="black"/>
                </a:solidFill>
                <a:latin typeface="ＭＳ Ｐゴシック" panose="020B0600070205080204" pitchFamily="50" charset="-128"/>
                <a:cs typeface="Times New Roman"/>
              </a:rPr>
              <a:t>）</a:t>
            </a:r>
            <a:endParaRPr lang="en-US" altLang="ja-JP" sz="1292"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292"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en-US" altLang="ja-JP" sz="1292" kern="100" dirty="0">
                <a:solidFill>
                  <a:prstClr val="black"/>
                </a:solidFill>
                <a:latin typeface="ＭＳ Ｐゴシック" panose="020B0600070205080204" pitchFamily="50" charset="-128"/>
                <a:cs typeface="Times New Roman"/>
              </a:rPr>
              <a:t>【</a:t>
            </a:r>
            <a:r>
              <a:rPr lang="ja-JP" altLang="en-US" sz="1292" kern="100" dirty="0">
                <a:solidFill>
                  <a:prstClr val="black"/>
                </a:solidFill>
                <a:latin typeface="ＭＳ Ｐゴシック" panose="020B0600070205080204" pitchFamily="50" charset="-128"/>
                <a:cs typeface="Times New Roman"/>
              </a:rPr>
              <a:t>必要な機能の充実・強化</a:t>
            </a:r>
            <a:r>
              <a:rPr lang="en-US" altLang="ja-JP" sz="1292" kern="100" dirty="0">
                <a:solidFill>
                  <a:prstClr val="black"/>
                </a:solidFill>
                <a:latin typeface="ＭＳ Ｐゴシック" panose="020B0600070205080204" pitchFamily="50" charset="-128"/>
                <a:cs typeface="Times New Roman"/>
              </a:rPr>
              <a:t>】</a:t>
            </a:r>
          </a:p>
          <a:p>
            <a:pPr algn="just" hangingPunct="0">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地域の課題や目標を共有しながら、相互に</a:t>
            </a:r>
            <a:r>
              <a:rPr lang="ja-JP" altLang="en-US" sz="1292" kern="100" dirty="0" err="1">
                <a:solidFill>
                  <a:prstClr val="black"/>
                </a:solidFill>
                <a:latin typeface="ＭＳ Ｐゴシック" panose="020B0600070205080204" pitchFamily="50" charset="-128"/>
                <a:cs typeface="Times New Roman"/>
              </a:rPr>
              <a:t>連携す</a:t>
            </a:r>
            <a:endParaRPr lang="en-US" altLang="ja-JP" sz="1292"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a:t>
            </a:r>
            <a:r>
              <a:rPr lang="ja-JP" altLang="en-US" sz="1292" kern="100" dirty="0" err="1">
                <a:solidFill>
                  <a:prstClr val="black"/>
                </a:solidFill>
                <a:latin typeface="ＭＳ Ｐゴシック" panose="020B0600070205080204" pitchFamily="50" charset="-128"/>
                <a:cs typeface="Times New Roman"/>
              </a:rPr>
              <a:t>る</a:t>
            </a:r>
            <a:r>
              <a:rPr lang="ja-JP" altLang="en-US" sz="1292" kern="100" dirty="0">
                <a:solidFill>
                  <a:prstClr val="black"/>
                </a:solidFill>
                <a:latin typeface="ＭＳ Ｐゴシック" panose="020B0600070205080204" pitchFamily="50" charset="-128"/>
                <a:cs typeface="Times New Roman"/>
              </a:rPr>
              <a:t>効果的な取組を推進していくこと。</a:t>
            </a:r>
            <a:endParaRPr lang="en-US" altLang="ja-JP" sz="1292"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292"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効果的な運営の継続</a:t>
            </a:r>
            <a:endParaRPr lang="en-US" altLang="ja-JP" sz="1292"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　市町村の定期的な評価</a:t>
            </a:r>
            <a:endParaRPr lang="en-US" altLang="ja-JP" sz="1292"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　</a:t>
            </a:r>
            <a:r>
              <a:rPr lang="ja-JP" altLang="ja-JP" sz="1292" kern="100" dirty="0">
                <a:solidFill>
                  <a:prstClr val="black"/>
                </a:solidFill>
                <a:latin typeface="ＭＳ Ｐゴシック" panose="020B0600070205080204" pitchFamily="50" charset="-128"/>
                <a:cs typeface="Times New Roman"/>
              </a:rPr>
              <a:t>拠点等の取組情報の公表（普及・啓発）</a:t>
            </a:r>
            <a:endParaRPr lang="en-US" altLang="ja-JP" sz="1292"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en-US" altLang="ja-JP" sz="1292" kern="100" dirty="0">
                <a:solidFill>
                  <a:prstClr val="black"/>
                </a:solidFill>
                <a:latin typeface="ＭＳ Ｐゴシック" panose="020B0600070205080204" pitchFamily="50" charset="-128"/>
                <a:cs typeface="Times New Roman"/>
              </a:rPr>
              <a:t> </a:t>
            </a:r>
          </a:p>
          <a:p>
            <a:pPr algn="just" hangingPunct="0">
              <a:spcBef>
                <a:spcPts val="0"/>
              </a:spcBef>
              <a:spcAft>
                <a:spcPts val="0"/>
              </a:spcAft>
            </a:pPr>
            <a:r>
              <a:rPr lang="en-US" altLang="ja-JP" sz="1292" kern="100" dirty="0">
                <a:solidFill>
                  <a:prstClr val="black"/>
                </a:solidFill>
                <a:latin typeface="ＭＳ Ｐゴシック" panose="020B0600070205080204" pitchFamily="50" charset="-128"/>
                <a:cs typeface="Times New Roman"/>
              </a:rPr>
              <a:t>【</a:t>
            </a:r>
            <a:r>
              <a:rPr lang="ja-JP" altLang="ja-JP" sz="1292" kern="100" dirty="0">
                <a:solidFill>
                  <a:prstClr val="black"/>
                </a:solidFill>
                <a:latin typeface="ＭＳ Ｐゴシック" panose="020B0600070205080204" pitchFamily="50" charset="-128"/>
                <a:cs typeface="Times New Roman"/>
              </a:rPr>
              <a:t>都道府県の役割</a:t>
            </a:r>
            <a:r>
              <a:rPr lang="en-US" altLang="ja-JP" sz="1292" kern="100" dirty="0">
                <a:solidFill>
                  <a:prstClr val="black"/>
                </a:solidFill>
                <a:latin typeface="ＭＳ Ｐゴシック" panose="020B0600070205080204" pitchFamily="50" charset="-128"/>
                <a:cs typeface="Times New Roman"/>
              </a:rPr>
              <a:t>】</a:t>
            </a:r>
          </a:p>
          <a:p>
            <a:pPr algn="just" hangingPunct="0">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a:t>
            </a:r>
            <a:r>
              <a:rPr lang="ja-JP" altLang="ja-JP" sz="1292" kern="100" dirty="0">
                <a:solidFill>
                  <a:prstClr val="black"/>
                </a:solidFill>
                <a:latin typeface="ＭＳ Ｐゴシック" panose="020B0600070205080204" pitchFamily="50" charset="-128"/>
                <a:cs typeface="Times New Roman"/>
              </a:rPr>
              <a:t>都道府県は、拠点等の整備、運営に関する研修会</a:t>
            </a:r>
            <a:endParaRPr lang="en-US" altLang="ja-JP" sz="1292"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a:t>
            </a:r>
            <a:r>
              <a:rPr lang="ja-JP" altLang="ja-JP" sz="1292" kern="100" dirty="0">
                <a:solidFill>
                  <a:prstClr val="black"/>
                </a:solidFill>
                <a:latin typeface="ＭＳ Ｐゴシック" panose="020B0600070205080204" pitchFamily="50" charset="-128"/>
                <a:cs typeface="Times New Roman"/>
              </a:rPr>
              <a:t>等を開催し、管内市町村における好事例（優良事例）</a:t>
            </a:r>
            <a:endParaRPr lang="en-US" altLang="ja-JP" sz="1292"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a:t>
            </a:r>
            <a:r>
              <a:rPr lang="ja-JP" altLang="ja-JP" sz="1292" kern="100" dirty="0">
                <a:solidFill>
                  <a:prstClr val="black"/>
                </a:solidFill>
                <a:latin typeface="ＭＳ Ｐゴシック" panose="020B0600070205080204" pitchFamily="50" charset="-128"/>
                <a:cs typeface="Times New Roman"/>
              </a:rPr>
              <a:t>の紹介、また、現状や課題等を把握し、共有するなど</a:t>
            </a:r>
            <a:endParaRPr lang="en-US" altLang="ja-JP" sz="1292"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292" kern="100" dirty="0">
                <a:solidFill>
                  <a:prstClr val="black"/>
                </a:solidFill>
                <a:latin typeface="ＭＳ Ｐゴシック" panose="020B0600070205080204" pitchFamily="50" charset="-128"/>
                <a:cs typeface="Times New Roman"/>
              </a:rPr>
              <a:t>　</a:t>
            </a:r>
            <a:r>
              <a:rPr lang="ja-JP" altLang="ja-JP" sz="1292" kern="100" dirty="0">
                <a:solidFill>
                  <a:prstClr val="black"/>
                </a:solidFill>
                <a:latin typeface="ＭＳ Ｐゴシック" panose="020B0600070205080204" pitchFamily="50" charset="-128"/>
                <a:cs typeface="Times New Roman"/>
              </a:rPr>
              <a:t>後方的かつ継続的な支援を図る</a:t>
            </a:r>
            <a:r>
              <a:rPr lang="ja-JP" altLang="en-US" sz="1292" kern="100" dirty="0">
                <a:solidFill>
                  <a:prstClr val="black"/>
                </a:solidFill>
                <a:latin typeface="ＭＳ Ｐゴシック" panose="020B0600070205080204" pitchFamily="50" charset="-128"/>
                <a:cs typeface="Times New Roman"/>
              </a:rPr>
              <a:t>。</a:t>
            </a:r>
            <a:endParaRPr lang="en-US" altLang="ja-JP" sz="1292" kern="100" dirty="0">
              <a:solidFill>
                <a:prstClr val="black"/>
              </a:solidFill>
              <a:latin typeface="ＭＳ Ｐゴシック" panose="020B0600070205080204" pitchFamily="50" charset="-128"/>
              <a:cs typeface="Times New Roman"/>
            </a:endParaRPr>
          </a:p>
        </p:txBody>
      </p:sp>
      <p:sp>
        <p:nvSpPr>
          <p:cNvPr id="17" name="正方形/長方形 16"/>
          <p:cNvSpPr/>
          <p:nvPr/>
        </p:nvSpPr>
        <p:spPr>
          <a:xfrm>
            <a:off x="4716017" y="1879373"/>
            <a:ext cx="3663567" cy="311325"/>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latin typeface="ＭＳ ゴシック" panose="020B0609070205080204" pitchFamily="49" charset="-128"/>
                <a:ea typeface="ＭＳ ゴシック" panose="020B0609070205080204" pitchFamily="49" charset="-128"/>
              </a:rPr>
              <a:t>市町村・都道府県の責務と役割</a:t>
            </a:r>
          </a:p>
        </p:txBody>
      </p:sp>
      <p:sp>
        <p:nvSpPr>
          <p:cNvPr id="19"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03218" y="6481281"/>
            <a:ext cx="2057400" cy="365125"/>
          </a:xfrm>
        </p:spPr>
        <p:txBody>
          <a:bodyPr/>
          <a:lstStyle/>
          <a:p>
            <a:pPr>
              <a:defRPr/>
            </a:pPr>
            <a:fld id="{F90A3C79-1AFD-481B-B685-7933BCD0898B}" type="slidenum">
              <a:rPr lang="en-US" altLang="ja-JP" smtClean="0"/>
              <a:pPr>
                <a:defRPr/>
              </a:pPr>
              <a:t>90</a:t>
            </a:fld>
            <a:endParaRPr lang="en-US" altLang="ja-JP" dirty="0"/>
          </a:p>
        </p:txBody>
      </p:sp>
    </p:spTree>
    <p:extLst>
      <p:ext uri="{BB962C8B-B14F-4D97-AF65-F5344CB8AC3E}">
        <p14:creationId xmlns:p14="http://schemas.microsoft.com/office/powerpoint/2010/main" val="13222435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78786" y="517282"/>
            <a:ext cx="8786446" cy="5836626"/>
          </a:xfrm>
        </p:spPr>
        <p:txBody>
          <a:bodyPr/>
          <a:lstStyle/>
          <a:p>
            <a:r>
              <a:rPr lang="en-US" altLang="ja-JP" sz="3323" dirty="0"/>
              <a:t>Ⅵ</a:t>
            </a:r>
            <a:r>
              <a:rPr lang="ja-JP" altLang="en-US" sz="3323" dirty="0"/>
              <a:t>　</a:t>
            </a:r>
            <a:r>
              <a:rPr lang="ja-JP" altLang="ja-JP" sz="3323" dirty="0"/>
              <a:t>障害者支援における権利擁護</a:t>
            </a:r>
            <a:r>
              <a:rPr lang="en-US" altLang="ja-JP" sz="3323" dirty="0"/>
              <a:t/>
            </a:r>
            <a:br>
              <a:rPr lang="en-US" altLang="ja-JP" sz="3323" dirty="0"/>
            </a:br>
            <a:r>
              <a:rPr lang="ja-JP" altLang="en-US" sz="3323" dirty="0"/>
              <a:t>　　　　　</a:t>
            </a:r>
            <a:r>
              <a:rPr lang="ja-JP" altLang="ja-JP" sz="3323" dirty="0"/>
              <a:t>と虐待防止に関わる法律</a:t>
            </a:r>
            <a:r>
              <a:rPr lang="ja-JP" altLang="en-US" sz="3323" dirty="0"/>
              <a:t>等</a:t>
            </a:r>
            <a:r>
              <a:rPr lang="ja-JP" altLang="en-US" sz="3323" dirty="0">
                <a:solidFill>
                  <a:schemeClr val="tx1"/>
                </a:solidFill>
              </a:rPr>
              <a:t>　</a:t>
            </a:r>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pPr>
              <a:defRPr/>
            </a:pPr>
            <a:fld id="{804D6B79-3AEB-42FE-A736-A41F7AEA0445}" type="slidenum">
              <a:rPr lang="en-US" altLang="ja-JP" smtClean="0"/>
              <a:pPr>
                <a:defRPr/>
              </a:pPr>
              <a:t>91</a:t>
            </a:fld>
            <a:endParaRPr lang="en-US" altLang="ja-JP" dirty="0"/>
          </a:p>
        </p:txBody>
      </p:sp>
    </p:spTree>
    <p:extLst>
      <p:ext uri="{BB962C8B-B14F-4D97-AF65-F5344CB8AC3E}">
        <p14:creationId xmlns:p14="http://schemas.microsoft.com/office/powerpoint/2010/main" val="30525479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152951" y="457685"/>
            <a:ext cx="9616956" cy="333809"/>
          </a:xfrm>
          <a:prstGeom prst="rect">
            <a:avLst/>
          </a:prstGeom>
          <a:noFill/>
        </p:spPr>
        <p:txBody>
          <a:bodyPr wrap="square">
            <a:spAutoFit/>
          </a:bodyPr>
          <a:lstStyle/>
          <a:p>
            <a:pPr algn="ctr" fontAlgn="auto">
              <a:spcBef>
                <a:spcPts val="0"/>
              </a:spcBef>
              <a:spcAft>
                <a:spcPts val="0"/>
              </a:spcAft>
              <a:defRPr/>
            </a:pPr>
            <a:r>
              <a:rPr lang="ja-JP" altLang="en-US" sz="1569" b="1" dirty="0">
                <a:solidFill>
                  <a:prstClr val="black"/>
                </a:solidFill>
                <a:latin typeface="メイリオ" pitchFamily="50" charset="-128"/>
                <a:ea typeface="メイリオ" pitchFamily="50" charset="-128"/>
                <a:cs typeface="メイリオ" pitchFamily="50" charset="-128"/>
              </a:rPr>
              <a:t>障害を理由とする差別の解消の推進に関する法律（</a:t>
            </a:r>
            <a:r>
              <a:rPr lang="ja-JP" altLang="en-US" sz="1200" b="1" dirty="0">
                <a:solidFill>
                  <a:prstClr val="black"/>
                </a:solidFill>
                <a:latin typeface="メイリオ" pitchFamily="50" charset="-128"/>
                <a:ea typeface="メイリオ" pitchFamily="50" charset="-128"/>
                <a:cs typeface="メイリオ" pitchFamily="50" charset="-128"/>
              </a:rPr>
              <a:t>障害者差別解消法</a:t>
            </a:r>
            <a:r>
              <a:rPr lang="ja-JP" altLang="en-US" sz="969" b="1" dirty="0">
                <a:solidFill>
                  <a:prstClr val="black"/>
                </a:solidFill>
                <a:latin typeface="メイリオ" pitchFamily="50" charset="-128"/>
                <a:ea typeface="メイリオ" pitchFamily="50" charset="-128"/>
                <a:cs typeface="メイリオ" pitchFamily="50" charset="-128"/>
              </a:rPr>
              <a:t>＜平成２５年法律第６５号＞</a:t>
            </a:r>
            <a:r>
              <a:rPr lang="ja-JP" altLang="en-US" sz="1569" b="1" dirty="0">
                <a:solidFill>
                  <a:prstClr val="black"/>
                </a:solidFill>
                <a:latin typeface="メイリオ" pitchFamily="50" charset="-128"/>
                <a:ea typeface="メイリオ" pitchFamily="50" charset="-128"/>
                <a:cs typeface="メイリオ" pitchFamily="50" charset="-128"/>
              </a:rPr>
              <a:t>）の概要</a:t>
            </a:r>
          </a:p>
        </p:txBody>
      </p:sp>
      <p:sp>
        <p:nvSpPr>
          <p:cNvPr id="222223" name="テキスト ボックス 108"/>
          <p:cNvSpPr txBox="1">
            <a:spLocks noChangeArrowheads="1"/>
          </p:cNvSpPr>
          <p:nvPr/>
        </p:nvSpPr>
        <p:spPr bwMode="auto">
          <a:xfrm>
            <a:off x="4048859" y="765298"/>
            <a:ext cx="4913435" cy="262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r>
              <a:rPr lang="ja-JP" altLang="en-US" sz="1108" dirty="0">
                <a:solidFill>
                  <a:srgbClr val="000000"/>
                </a:solidFill>
              </a:rPr>
              <a:t>施行日：平成２８年４月１日（施行後３年を目途に必要な見直し検討）</a:t>
            </a:r>
          </a:p>
        </p:txBody>
      </p:sp>
      <p:sp>
        <p:nvSpPr>
          <p:cNvPr id="87" name="角丸四角形 86"/>
          <p:cNvSpPr/>
          <p:nvPr/>
        </p:nvSpPr>
        <p:spPr>
          <a:xfrm>
            <a:off x="269919" y="4746769"/>
            <a:ext cx="8733117" cy="1739803"/>
          </a:xfrm>
          <a:prstGeom prst="roundRect">
            <a:avLst>
              <a:gd name="adj" fmla="val 7931"/>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88" name="角丸四角形 87"/>
          <p:cNvSpPr/>
          <p:nvPr/>
        </p:nvSpPr>
        <p:spPr>
          <a:xfrm>
            <a:off x="228601" y="4591346"/>
            <a:ext cx="4023946" cy="29893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22228" name="テキスト ボックス 120"/>
          <p:cNvSpPr txBox="1">
            <a:spLocks noChangeArrowheads="1"/>
          </p:cNvSpPr>
          <p:nvPr/>
        </p:nvSpPr>
        <p:spPr bwMode="auto">
          <a:xfrm>
            <a:off x="234463" y="4566436"/>
            <a:ext cx="3814397" cy="333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569" b="1" dirty="0">
                <a:solidFill>
                  <a:srgbClr val="000000"/>
                </a:solidFill>
              </a:rPr>
              <a:t>Ⅱ</a:t>
            </a:r>
            <a:r>
              <a:rPr lang="ja-JP" altLang="en-US" sz="1569" b="1" dirty="0" err="1">
                <a:solidFill>
                  <a:srgbClr val="000000"/>
                </a:solidFill>
              </a:rPr>
              <a:t>．</a:t>
            </a:r>
            <a:r>
              <a:rPr lang="ja-JP" altLang="en-US" sz="1569" b="1" dirty="0">
                <a:solidFill>
                  <a:srgbClr val="000000"/>
                </a:solidFill>
              </a:rPr>
              <a:t>差別を解消するための支援措置</a:t>
            </a:r>
          </a:p>
        </p:txBody>
      </p:sp>
      <p:sp>
        <p:nvSpPr>
          <p:cNvPr id="94" name="角丸四角形 93"/>
          <p:cNvSpPr/>
          <p:nvPr/>
        </p:nvSpPr>
        <p:spPr bwMode="auto">
          <a:xfrm>
            <a:off x="862746" y="4924273"/>
            <a:ext cx="8042763" cy="1464038"/>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lnSpc>
                <a:spcPct val="150000"/>
              </a:lnSpc>
              <a:spcBef>
                <a:spcPts val="0"/>
              </a:spcBef>
              <a:spcAft>
                <a:spcPts val="0"/>
              </a:spcAft>
              <a:defRPr/>
            </a:pPr>
            <a:endParaRPr lang="en-US" altLang="ja-JP" sz="1108"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108"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108"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108"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108" dirty="0">
              <a:solidFill>
                <a:prstClr val="black"/>
              </a:solidFill>
              <a:latin typeface="メイリオ" pitchFamily="50" charset="-128"/>
              <a:ea typeface="メイリオ" pitchFamily="50" charset="-128"/>
              <a:cs typeface="メイリオ" pitchFamily="50" charset="-128"/>
            </a:endParaRPr>
          </a:p>
        </p:txBody>
      </p:sp>
      <p:sp>
        <p:nvSpPr>
          <p:cNvPr id="222234" name="AutoShape 6"/>
          <p:cNvSpPr>
            <a:spLocks noChangeArrowheads="1"/>
          </p:cNvSpPr>
          <p:nvPr/>
        </p:nvSpPr>
        <p:spPr bwMode="auto">
          <a:xfrm>
            <a:off x="1100504" y="4965950"/>
            <a:ext cx="1339385" cy="290789"/>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108" b="1">
              <a:solidFill>
                <a:srgbClr val="000000"/>
              </a:solidFill>
              <a:latin typeface="メイリオ" pitchFamily="50" charset="-128"/>
              <a:ea typeface="メイリオ" pitchFamily="50" charset="-128"/>
              <a:cs typeface="メイリオ" pitchFamily="50" charset="-128"/>
            </a:endParaRPr>
          </a:p>
        </p:txBody>
      </p:sp>
      <p:sp>
        <p:nvSpPr>
          <p:cNvPr id="222235" name="テキスト ボックス 152"/>
          <p:cNvSpPr txBox="1">
            <a:spLocks noChangeArrowheads="1"/>
          </p:cNvSpPr>
          <p:nvPr/>
        </p:nvSpPr>
        <p:spPr bwMode="auto">
          <a:xfrm>
            <a:off x="2400300" y="4997100"/>
            <a:ext cx="5766260" cy="262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8" dirty="0">
                <a:solidFill>
                  <a:srgbClr val="000000"/>
                </a:solidFill>
                <a:latin typeface="メイリオ" pitchFamily="50" charset="-128"/>
                <a:ea typeface="メイリオ" pitchFamily="50" charset="-128"/>
                <a:cs typeface="メイリオ" pitchFamily="50" charset="-128"/>
              </a:rPr>
              <a:t>● 相談・紛争解決の体制整備　⇒　既存の相談、紛争解決の制度の活用・充実</a:t>
            </a:r>
          </a:p>
        </p:txBody>
      </p:sp>
      <p:sp>
        <p:nvSpPr>
          <p:cNvPr id="222236" name="テキスト ボックス 153"/>
          <p:cNvSpPr txBox="1">
            <a:spLocks noChangeArrowheads="1"/>
          </p:cNvSpPr>
          <p:nvPr/>
        </p:nvSpPr>
        <p:spPr bwMode="auto">
          <a:xfrm>
            <a:off x="1075581" y="4997100"/>
            <a:ext cx="1351108" cy="262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108" b="1" dirty="0">
                <a:solidFill>
                  <a:srgbClr val="000000"/>
                </a:solidFill>
                <a:latin typeface="メイリオ" pitchFamily="50" charset="-128"/>
                <a:ea typeface="メイリオ" pitchFamily="50" charset="-128"/>
                <a:cs typeface="メイリオ" pitchFamily="50" charset="-128"/>
              </a:rPr>
              <a:t>紛争解決・相談</a:t>
            </a:r>
          </a:p>
        </p:txBody>
      </p:sp>
      <p:sp>
        <p:nvSpPr>
          <p:cNvPr id="222238" name="AutoShape 6"/>
          <p:cNvSpPr>
            <a:spLocks noChangeArrowheads="1"/>
          </p:cNvSpPr>
          <p:nvPr/>
        </p:nvSpPr>
        <p:spPr bwMode="auto">
          <a:xfrm>
            <a:off x="1088783" y="5278692"/>
            <a:ext cx="1351107" cy="290789"/>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108" b="1">
              <a:solidFill>
                <a:srgbClr val="000000"/>
              </a:solidFill>
              <a:latin typeface="メイリオ" pitchFamily="50" charset="-128"/>
              <a:ea typeface="メイリオ" pitchFamily="50" charset="-128"/>
              <a:cs typeface="メイリオ" pitchFamily="50" charset="-128"/>
            </a:endParaRPr>
          </a:p>
        </p:txBody>
      </p:sp>
      <p:sp>
        <p:nvSpPr>
          <p:cNvPr id="222239" name="テキスト ボックス 157"/>
          <p:cNvSpPr txBox="1">
            <a:spLocks noChangeArrowheads="1"/>
          </p:cNvSpPr>
          <p:nvPr/>
        </p:nvSpPr>
        <p:spPr bwMode="auto">
          <a:xfrm>
            <a:off x="2406086" y="5275694"/>
            <a:ext cx="5339862" cy="262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8" dirty="0">
                <a:solidFill>
                  <a:srgbClr val="000000"/>
                </a:solidFill>
                <a:latin typeface="メイリオ" pitchFamily="50" charset="-128"/>
                <a:ea typeface="メイリオ" pitchFamily="50" charset="-128"/>
                <a:cs typeface="メイリオ" pitchFamily="50" charset="-128"/>
              </a:rPr>
              <a:t>● 障害者差別解消支援地域協議会における関係機関等の連携</a:t>
            </a:r>
            <a:endParaRPr lang="en-US" altLang="ja-JP" sz="1108" dirty="0">
              <a:solidFill>
                <a:srgbClr val="000000"/>
              </a:solidFill>
              <a:latin typeface="メイリオ" pitchFamily="50" charset="-128"/>
              <a:ea typeface="メイリオ" pitchFamily="50" charset="-128"/>
              <a:cs typeface="メイリオ" pitchFamily="50" charset="-128"/>
            </a:endParaRPr>
          </a:p>
        </p:txBody>
      </p:sp>
      <p:sp>
        <p:nvSpPr>
          <p:cNvPr id="222240" name="テキスト ボックス 158"/>
          <p:cNvSpPr txBox="1">
            <a:spLocks noChangeArrowheads="1"/>
          </p:cNvSpPr>
          <p:nvPr/>
        </p:nvSpPr>
        <p:spPr bwMode="auto">
          <a:xfrm>
            <a:off x="1047799" y="5309842"/>
            <a:ext cx="1550281" cy="262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8" b="1" dirty="0">
                <a:solidFill>
                  <a:srgbClr val="000000"/>
                </a:solidFill>
                <a:latin typeface="メイリオ" pitchFamily="50" charset="-128"/>
                <a:ea typeface="メイリオ" pitchFamily="50" charset="-128"/>
                <a:cs typeface="メイリオ" pitchFamily="50" charset="-128"/>
              </a:rPr>
              <a:t>地域における連携</a:t>
            </a:r>
          </a:p>
        </p:txBody>
      </p:sp>
      <p:sp>
        <p:nvSpPr>
          <p:cNvPr id="222242" name="AutoShape 6"/>
          <p:cNvSpPr>
            <a:spLocks noChangeArrowheads="1"/>
          </p:cNvSpPr>
          <p:nvPr/>
        </p:nvSpPr>
        <p:spPr bwMode="auto">
          <a:xfrm>
            <a:off x="1081455" y="5595947"/>
            <a:ext cx="1370159" cy="290789"/>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108" b="1">
              <a:solidFill>
                <a:srgbClr val="000000"/>
              </a:solidFill>
              <a:latin typeface="メイリオ" pitchFamily="50" charset="-128"/>
              <a:ea typeface="メイリオ" pitchFamily="50" charset="-128"/>
              <a:cs typeface="メイリオ" pitchFamily="50" charset="-128"/>
            </a:endParaRPr>
          </a:p>
        </p:txBody>
      </p:sp>
      <p:sp>
        <p:nvSpPr>
          <p:cNvPr id="222243" name="テキスト ボックス 162"/>
          <p:cNvSpPr txBox="1">
            <a:spLocks noChangeArrowheads="1"/>
          </p:cNvSpPr>
          <p:nvPr/>
        </p:nvSpPr>
        <p:spPr bwMode="auto">
          <a:xfrm>
            <a:off x="2401766" y="5582698"/>
            <a:ext cx="5338396" cy="262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8" dirty="0">
                <a:solidFill>
                  <a:srgbClr val="000000"/>
                </a:solidFill>
                <a:latin typeface="メイリオ" pitchFamily="50" charset="-128"/>
                <a:ea typeface="メイリオ" pitchFamily="50" charset="-128"/>
                <a:cs typeface="メイリオ" pitchFamily="50" charset="-128"/>
              </a:rPr>
              <a:t>● 普及・啓発活動の実施</a:t>
            </a:r>
          </a:p>
        </p:txBody>
      </p:sp>
      <p:sp>
        <p:nvSpPr>
          <p:cNvPr id="222244" name="テキスト ボックス 163"/>
          <p:cNvSpPr txBox="1">
            <a:spLocks noChangeArrowheads="1"/>
          </p:cNvSpPr>
          <p:nvPr/>
        </p:nvSpPr>
        <p:spPr bwMode="auto">
          <a:xfrm>
            <a:off x="1100504" y="5637337"/>
            <a:ext cx="1301262" cy="262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108" b="1" dirty="0">
                <a:solidFill>
                  <a:srgbClr val="000000"/>
                </a:solidFill>
                <a:latin typeface="メイリオ" pitchFamily="50" charset="-128"/>
                <a:ea typeface="メイリオ" pitchFamily="50" charset="-128"/>
                <a:cs typeface="メイリオ" pitchFamily="50" charset="-128"/>
              </a:rPr>
              <a:t>啓発活動</a:t>
            </a:r>
          </a:p>
        </p:txBody>
      </p:sp>
      <p:sp>
        <p:nvSpPr>
          <p:cNvPr id="106" name="下矢印 105"/>
          <p:cNvSpPr/>
          <p:nvPr/>
        </p:nvSpPr>
        <p:spPr>
          <a:xfrm>
            <a:off x="4252546" y="4233497"/>
            <a:ext cx="805962" cy="187569"/>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07" name="角丸四角形 106"/>
          <p:cNvSpPr/>
          <p:nvPr/>
        </p:nvSpPr>
        <p:spPr>
          <a:xfrm>
            <a:off x="262882" y="1056145"/>
            <a:ext cx="8740154" cy="3443717"/>
          </a:xfrm>
          <a:prstGeom prst="roundRect">
            <a:avLst>
              <a:gd name="adj" fmla="val 4405"/>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08" name="角丸四角形 107"/>
          <p:cNvSpPr/>
          <p:nvPr/>
        </p:nvSpPr>
        <p:spPr>
          <a:xfrm>
            <a:off x="360485" y="2946370"/>
            <a:ext cx="8551985" cy="1054025"/>
          </a:xfrm>
          <a:prstGeom prst="roundRect">
            <a:avLst>
              <a:gd name="adj" fmla="val 11902"/>
            </a:avLst>
          </a:prstGeom>
          <a:solidFill>
            <a:schemeClr val="bg1">
              <a:lumMod val="95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lnSpc>
                <a:spcPct val="150000"/>
              </a:lnSpc>
              <a:spcBef>
                <a:spcPts val="0"/>
              </a:spcBef>
              <a:spcAft>
                <a:spcPts val="0"/>
              </a:spcAft>
              <a:defRPr/>
            </a:pPr>
            <a:endParaRPr lang="en-US" altLang="ja-JP" sz="1292"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92"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92" dirty="0">
              <a:solidFill>
                <a:prstClr val="black"/>
              </a:solidFill>
              <a:latin typeface="メイリオ" pitchFamily="50" charset="-128"/>
              <a:ea typeface="メイリオ" pitchFamily="50" charset="-128"/>
              <a:cs typeface="メイリオ" pitchFamily="50" charset="-128"/>
            </a:endParaRPr>
          </a:p>
        </p:txBody>
      </p:sp>
      <p:sp>
        <p:nvSpPr>
          <p:cNvPr id="109" name="AutoShape 6"/>
          <p:cNvSpPr>
            <a:spLocks noChangeArrowheads="1"/>
          </p:cNvSpPr>
          <p:nvPr/>
        </p:nvSpPr>
        <p:spPr bwMode="auto">
          <a:xfrm>
            <a:off x="3929746" y="2778363"/>
            <a:ext cx="1263162" cy="353643"/>
          </a:xfrm>
          <a:prstGeom prst="roundRect">
            <a:avLst>
              <a:gd name="adj" fmla="val 16667"/>
            </a:avLst>
          </a:prstGeom>
          <a:solidFill>
            <a:schemeClr val="accent6">
              <a:lumMod val="40000"/>
              <a:lumOff val="60000"/>
            </a:schemeClr>
          </a:solidFill>
          <a:ln w="12700">
            <a:solidFill>
              <a:schemeClr val="tx1"/>
            </a:solidFill>
            <a:round/>
            <a:headEnd/>
            <a:tailEnd/>
          </a:ln>
          <a:effectLst/>
        </p:spPr>
        <p:txBody>
          <a:bodyPr anchor="ctr">
            <a:spAutoFit/>
          </a:bodyPr>
          <a:lstStyle/>
          <a:p>
            <a:pPr algn="ctr" fontAlgn="auto">
              <a:spcBef>
                <a:spcPts val="0"/>
              </a:spcBef>
              <a:spcAft>
                <a:spcPts val="0"/>
              </a:spcAft>
              <a:defRPr/>
            </a:pPr>
            <a:endParaRPr lang="ja-JP" altLang="en-US" sz="1477" b="1" dirty="0">
              <a:solidFill>
                <a:prstClr val="black"/>
              </a:solidFill>
              <a:latin typeface="メイリオ" pitchFamily="50" charset="-128"/>
              <a:ea typeface="メイリオ" pitchFamily="50" charset="-128"/>
              <a:cs typeface="メイリオ" pitchFamily="50" charset="-128"/>
            </a:endParaRPr>
          </a:p>
        </p:txBody>
      </p:sp>
      <p:sp>
        <p:nvSpPr>
          <p:cNvPr id="110" name="角丸四角形 109"/>
          <p:cNvSpPr/>
          <p:nvPr/>
        </p:nvSpPr>
        <p:spPr>
          <a:xfrm>
            <a:off x="317256" y="906675"/>
            <a:ext cx="3011366" cy="29893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22250" name="テキスト ボックス 118"/>
          <p:cNvSpPr txBox="1">
            <a:spLocks noChangeArrowheads="1"/>
          </p:cNvSpPr>
          <p:nvPr/>
        </p:nvSpPr>
        <p:spPr bwMode="auto">
          <a:xfrm>
            <a:off x="262882" y="892787"/>
            <a:ext cx="3286930" cy="333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569" b="1" dirty="0">
                <a:solidFill>
                  <a:srgbClr val="000000"/>
                </a:solidFill>
              </a:rPr>
              <a:t>Ⅰ</a:t>
            </a:r>
            <a:r>
              <a:rPr lang="ja-JP" altLang="en-US" sz="1569" b="1" dirty="0" err="1">
                <a:solidFill>
                  <a:srgbClr val="000000"/>
                </a:solidFill>
              </a:rPr>
              <a:t>．</a:t>
            </a:r>
            <a:r>
              <a:rPr lang="ja-JP" altLang="en-US" sz="1569" b="1" dirty="0">
                <a:solidFill>
                  <a:srgbClr val="000000"/>
                </a:solidFill>
              </a:rPr>
              <a:t>差別を解消するための措置</a:t>
            </a:r>
          </a:p>
        </p:txBody>
      </p:sp>
      <p:sp>
        <p:nvSpPr>
          <p:cNvPr id="112" name="角丸四角形 111"/>
          <p:cNvSpPr/>
          <p:nvPr/>
        </p:nvSpPr>
        <p:spPr>
          <a:xfrm>
            <a:off x="360485" y="1439250"/>
            <a:ext cx="4208585" cy="1205714"/>
          </a:xfrm>
          <a:prstGeom prst="roundRect">
            <a:avLst>
              <a:gd name="adj" fmla="val 6890"/>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anchor="ctr">
            <a:spAutoFit/>
          </a:bodyPr>
          <a:lstStyle/>
          <a:p>
            <a:pPr algn="ctr" fontAlgn="auto">
              <a:spcBef>
                <a:spcPts val="0"/>
              </a:spcBef>
              <a:spcAft>
                <a:spcPts val="0"/>
              </a:spcAft>
              <a:defRPr/>
            </a:pPr>
            <a:r>
              <a:rPr lang="ja-JP" altLang="en-US" sz="1292" b="1" dirty="0">
                <a:solidFill>
                  <a:prstClr val="black"/>
                </a:solidFill>
                <a:latin typeface="メイリオ" pitchFamily="50" charset="-128"/>
                <a:ea typeface="メイリオ" pitchFamily="50" charset="-128"/>
                <a:cs typeface="メイリオ" pitchFamily="50" charset="-128"/>
              </a:rPr>
              <a:t>差別的取扱いの禁止</a:t>
            </a:r>
            <a:endParaRPr lang="en-US" altLang="ja-JP" sz="1292"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92"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92"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92" b="1" dirty="0">
              <a:solidFill>
                <a:prstClr val="black"/>
              </a:solidFill>
              <a:latin typeface="メイリオ" pitchFamily="50" charset="-128"/>
              <a:ea typeface="メイリオ" pitchFamily="50" charset="-128"/>
              <a:cs typeface="メイリオ" pitchFamily="50" charset="-128"/>
            </a:endParaRPr>
          </a:p>
        </p:txBody>
      </p:sp>
      <p:sp>
        <p:nvSpPr>
          <p:cNvPr id="113" name="AutoShape 10"/>
          <p:cNvSpPr>
            <a:spLocks noChangeArrowheads="1"/>
          </p:cNvSpPr>
          <p:nvPr/>
        </p:nvSpPr>
        <p:spPr bwMode="auto">
          <a:xfrm flipH="1">
            <a:off x="537702" y="1833710"/>
            <a:ext cx="2725615" cy="464784"/>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tIns="33231" bIns="33231" anchor="ctr">
            <a:spAutoFit/>
          </a:bodyPr>
          <a:lstStyle/>
          <a:p>
            <a:pPr fontAlgn="auto">
              <a:spcBef>
                <a:spcPts val="0"/>
              </a:spcBef>
              <a:spcAft>
                <a:spcPts val="0"/>
              </a:spcAft>
              <a:defRPr/>
            </a:pPr>
            <a:endParaRPr lang="en-US" altLang="ja-JP" sz="1292" dirty="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defRPr/>
            </a:pPr>
            <a:endParaRPr lang="ja-JP" altLang="en-US" sz="1292" dirty="0">
              <a:solidFill>
                <a:prstClr val="black"/>
              </a:solidFill>
              <a:latin typeface="メイリオ" pitchFamily="50" charset="-128"/>
              <a:ea typeface="メイリオ" pitchFamily="50" charset="-128"/>
              <a:cs typeface="メイリオ" pitchFamily="50" charset="-128"/>
            </a:endParaRPr>
          </a:p>
        </p:txBody>
      </p:sp>
      <p:sp>
        <p:nvSpPr>
          <p:cNvPr id="114" name="AutoShape 6"/>
          <p:cNvSpPr>
            <a:spLocks noChangeArrowheads="1"/>
          </p:cNvSpPr>
          <p:nvPr/>
        </p:nvSpPr>
        <p:spPr bwMode="auto">
          <a:xfrm>
            <a:off x="3370289" y="1881036"/>
            <a:ext cx="913763" cy="322145"/>
          </a:xfrm>
          <a:prstGeom prst="roundRect">
            <a:avLst>
              <a:gd name="adj" fmla="val 16667"/>
            </a:avLst>
          </a:prstGeom>
          <a:solidFill>
            <a:schemeClr val="accent6">
              <a:lumMod val="20000"/>
              <a:lumOff val="80000"/>
            </a:schemeClr>
          </a:solidFill>
          <a:ln w="15875">
            <a:solidFill>
              <a:schemeClr val="tx1"/>
            </a:solidFill>
            <a:round/>
            <a:headEnd/>
            <a:tailEnd/>
          </a:ln>
          <a:effectLst/>
        </p:spPr>
        <p:txBody>
          <a:bodyPr wrap="square" anchor="ctr">
            <a:spAutoFit/>
          </a:bodyPr>
          <a:lstStyle/>
          <a:p>
            <a:pPr algn="ctr" fontAlgn="auto">
              <a:spcBef>
                <a:spcPts val="0"/>
              </a:spcBef>
              <a:spcAft>
                <a:spcPts val="0"/>
              </a:spcAft>
              <a:defRPr/>
            </a:pPr>
            <a:endParaRPr lang="ja-JP" altLang="en-US" sz="1292" dirty="0">
              <a:solidFill>
                <a:prstClr val="black"/>
              </a:solidFill>
              <a:latin typeface="メイリオ" pitchFamily="50" charset="-128"/>
              <a:ea typeface="メイリオ" pitchFamily="50" charset="-128"/>
              <a:cs typeface="メイリオ" pitchFamily="50" charset="-128"/>
            </a:endParaRPr>
          </a:p>
        </p:txBody>
      </p:sp>
      <p:sp>
        <p:nvSpPr>
          <p:cNvPr id="115" name="角丸四角形 114"/>
          <p:cNvSpPr/>
          <p:nvPr/>
        </p:nvSpPr>
        <p:spPr>
          <a:xfrm>
            <a:off x="4655527" y="1439249"/>
            <a:ext cx="4208585" cy="1205714"/>
          </a:xfrm>
          <a:prstGeom prst="roundRect">
            <a:avLst>
              <a:gd name="adj" fmla="val 6890"/>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anchor="ctr">
            <a:spAutoFit/>
          </a:bodyPr>
          <a:lstStyle/>
          <a:p>
            <a:pPr algn="ctr" fontAlgn="auto">
              <a:spcBef>
                <a:spcPts val="0"/>
              </a:spcBef>
              <a:spcAft>
                <a:spcPts val="0"/>
              </a:spcAft>
              <a:defRPr/>
            </a:pPr>
            <a:r>
              <a:rPr lang="ja-JP" altLang="en-US" sz="1292" b="1" dirty="0">
                <a:solidFill>
                  <a:prstClr val="black"/>
                </a:solidFill>
                <a:latin typeface="メイリオ" pitchFamily="50" charset="-128"/>
                <a:ea typeface="メイリオ" pitchFamily="50" charset="-128"/>
                <a:cs typeface="メイリオ" pitchFamily="50" charset="-128"/>
              </a:rPr>
              <a:t>合理的配慮の不提供の禁止</a:t>
            </a:r>
            <a:endParaRPr lang="en-US" altLang="ja-JP" sz="1292"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92"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92"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92" b="1" dirty="0">
              <a:solidFill>
                <a:prstClr val="black"/>
              </a:solidFill>
              <a:latin typeface="メイリオ" pitchFamily="50" charset="-128"/>
              <a:ea typeface="メイリオ" pitchFamily="50" charset="-128"/>
              <a:cs typeface="メイリオ" pitchFamily="50" charset="-128"/>
            </a:endParaRPr>
          </a:p>
        </p:txBody>
      </p:sp>
      <p:sp>
        <p:nvSpPr>
          <p:cNvPr id="222255" name="テキスト ボックス 125"/>
          <p:cNvSpPr txBox="1">
            <a:spLocks noChangeArrowheads="1"/>
          </p:cNvSpPr>
          <p:nvPr/>
        </p:nvSpPr>
        <p:spPr bwMode="auto">
          <a:xfrm>
            <a:off x="550890" y="1857284"/>
            <a:ext cx="2092569" cy="490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92" b="1">
                <a:solidFill>
                  <a:srgbClr val="000000"/>
                </a:solidFill>
                <a:latin typeface="メイリオ" pitchFamily="50" charset="-128"/>
                <a:ea typeface="メイリオ" pitchFamily="50" charset="-128"/>
                <a:cs typeface="メイリオ" pitchFamily="50" charset="-128"/>
              </a:rPr>
              <a:t>国・地方公共団体等</a:t>
            </a:r>
            <a:endParaRPr lang="en-US" altLang="ja-JP" sz="1292" b="1">
              <a:solidFill>
                <a:srgbClr val="000000"/>
              </a:solidFill>
              <a:latin typeface="メイリオ" pitchFamily="50" charset="-128"/>
              <a:ea typeface="メイリオ" pitchFamily="50" charset="-128"/>
              <a:cs typeface="メイリオ" pitchFamily="50" charset="-128"/>
            </a:endParaRPr>
          </a:p>
          <a:p>
            <a:pPr eaLnBrk="1" hangingPunct="1">
              <a:spcBef>
                <a:spcPct val="0"/>
              </a:spcBef>
              <a:buFontTx/>
              <a:buNone/>
            </a:pPr>
            <a:r>
              <a:rPr lang="ja-JP" altLang="en-US" sz="1292" b="1">
                <a:solidFill>
                  <a:srgbClr val="000000"/>
                </a:solidFill>
                <a:latin typeface="メイリオ" pitchFamily="50" charset="-128"/>
                <a:ea typeface="メイリオ" pitchFamily="50" charset="-128"/>
                <a:cs typeface="メイリオ" pitchFamily="50" charset="-128"/>
              </a:rPr>
              <a:t>民間事業者</a:t>
            </a:r>
          </a:p>
        </p:txBody>
      </p:sp>
      <p:sp>
        <p:nvSpPr>
          <p:cNvPr id="117" name="AutoShape 10"/>
          <p:cNvSpPr>
            <a:spLocks noChangeArrowheads="1"/>
          </p:cNvSpPr>
          <p:nvPr/>
        </p:nvSpPr>
        <p:spPr bwMode="auto">
          <a:xfrm flipH="1">
            <a:off x="4828559" y="2257527"/>
            <a:ext cx="2725615" cy="265948"/>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tIns="33231" bIns="33231" anchor="ctr">
            <a:spAutoFit/>
          </a:bodyPr>
          <a:lstStyle/>
          <a:p>
            <a:pPr fontAlgn="auto">
              <a:spcBef>
                <a:spcPts val="0"/>
              </a:spcBef>
              <a:spcAft>
                <a:spcPts val="0"/>
              </a:spcAft>
              <a:defRPr/>
            </a:pPr>
            <a:endParaRPr lang="ja-JP" altLang="en-US" sz="1292" dirty="0">
              <a:solidFill>
                <a:prstClr val="black"/>
              </a:solidFill>
              <a:latin typeface="メイリオ" pitchFamily="50" charset="-128"/>
              <a:ea typeface="メイリオ" pitchFamily="50" charset="-128"/>
              <a:cs typeface="メイリオ" pitchFamily="50" charset="-128"/>
            </a:endParaRPr>
          </a:p>
        </p:txBody>
      </p:sp>
      <p:sp>
        <p:nvSpPr>
          <p:cNvPr id="118" name="AutoShape 10"/>
          <p:cNvSpPr>
            <a:spLocks noChangeArrowheads="1"/>
          </p:cNvSpPr>
          <p:nvPr/>
        </p:nvSpPr>
        <p:spPr bwMode="auto">
          <a:xfrm flipH="1">
            <a:off x="4807233" y="1849648"/>
            <a:ext cx="2725615" cy="265948"/>
          </a:xfrm>
          <a:prstGeom prst="leftArrowCallout">
            <a:avLst>
              <a:gd name="adj1" fmla="val 18216"/>
              <a:gd name="adj2" fmla="val 25615"/>
              <a:gd name="adj3" fmla="val 43138"/>
              <a:gd name="adj4" fmla="val 80831"/>
            </a:avLst>
          </a:prstGeom>
          <a:solidFill>
            <a:srgbClr val="FFFF99">
              <a:alpha val="54902"/>
            </a:srgbClr>
          </a:solidFill>
          <a:ln w="19050">
            <a:solidFill>
              <a:schemeClr val="tx1">
                <a:lumMod val="50000"/>
                <a:lumOff val="50000"/>
              </a:schemeClr>
            </a:solidFill>
            <a:miter lim="800000"/>
            <a:headEnd/>
            <a:tailEnd/>
          </a:ln>
          <a:effectLst/>
        </p:spPr>
        <p:txBody>
          <a:bodyPr tIns="33231" bIns="33231" anchor="ctr">
            <a:spAutoFit/>
          </a:bodyPr>
          <a:lstStyle/>
          <a:p>
            <a:pPr fontAlgn="auto">
              <a:spcBef>
                <a:spcPts val="0"/>
              </a:spcBef>
              <a:spcAft>
                <a:spcPts val="0"/>
              </a:spcAft>
              <a:defRPr/>
            </a:pPr>
            <a:endParaRPr lang="ja-JP" altLang="en-US" sz="1292" dirty="0">
              <a:solidFill>
                <a:prstClr val="black"/>
              </a:solidFill>
              <a:latin typeface="メイリオ" pitchFamily="50" charset="-128"/>
              <a:ea typeface="メイリオ" pitchFamily="50" charset="-128"/>
              <a:cs typeface="メイリオ" pitchFamily="50" charset="-128"/>
            </a:endParaRPr>
          </a:p>
        </p:txBody>
      </p:sp>
      <p:sp>
        <p:nvSpPr>
          <p:cNvPr id="222258" name="テキスト ボックス 128"/>
          <p:cNvSpPr txBox="1">
            <a:spLocks noChangeArrowheads="1"/>
          </p:cNvSpPr>
          <p:nvPr/>
        </p:nvSpPr>
        <p:spPr bwMode="auto">
          <a:xfrm>
            <a:off x="4895967" y="2278342"/>
            <a:ext cx="1717431" cy="291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92" b="1" dirty="0">
                <a:solidFill>
                  <a:srgbClr val="000000"/>
                </a:solidFill>
                <a:latin typeface="メイリオ" pitchFamily="50" charset="-128"/>
                <a:ea typeface="メイリオ" pitchFamily="50" charset="-128"/>
                <a:cs typeface="メイリオ" pitchFamily="50" charset="-128"/>
              </a:rPr>
              <a:t>民間事業者</a:t>
            </a:r>
          </a:p>
        </p:txBody>
      </p:sp>
      <p:sp>
        <p:nvSpPr>
          <p:cNvPr id="222259" name="テキスト ボックス 129"/>
          <p:cNvSpPr txBox="1">
            <a:spLocks noChangeArrowheads="1"/>
          </p:cNvSpPr>
          <p:nvPr/>
        </p:nvSpPr>
        <p:spPr bwMode="auto">
          <a:xfrm>
            <a:off x="4884127" y="1860196"/>
            <a:ext cx="2190750" cy="291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92" b="1" dirty="0">
                <a:solidFill>
                  <a:srgbClr val="000000"/>
                </a:solidFill>
                <a:latin typeface="メイリオ" pitchFamily="50" charset="-128"/>
                <a:ea typeface="メイリオ" pitchFamily="50" charset="-128"/>
                <a:cs typeface="メイリオ" pitchFamily="50" charset="-128"/>
              </a:rPr>
              <a:t>国・地方公共団体等</a:t>
            </a:r>
          </a:p>
        </p:txBody>
      </p:sp>
      <p:sp>
        <p:nvSpPr>
          <p:cNvPr id="222260" name="テキスト ボックス 130"/>
          <p:cNvSpPr txBox="1">
            <a:spLocks noChangeArrowheads="1"/>
          </p:cNvSpPr>
          <p:nvPr/>
        </p:nvSpPr>
        <p:spPr bwMode="auto">
          <a:xfrm>
            <a:off x="3367127" y="1939163"/>
            <a:ext cx="1011785" cy="291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92" b="1" dirty="0">
                <a:solidFill>
                  <a:srgbClr val="000000"/>
                </a:solidFill>
                <a:latin typeface="メイリオ" pitchFamily="50" charset="-128"/>
                <a:ea typeface="メイリオ" pitchFamily="50" charset="-128"/>
                <a:cs typeface="メイリオ" pitchFamily="50" charset="-128"/>
              </a:rPr>
              <a:t>法的義務</a:t>
            </a:r>
          </a:p>
        </p:txBody>
      </p:sp>
      <p:sp>
        <p:nvSpPr>
          <p:cNvPr id="122" name="AutoShape 6"/>
          <p:cNvSpPr>
            <a:spLocks noChangeArrowheads="1"/>
          </p:cNvSpPr>
          <p:nvPr/>
        </p:nvSpPr>
        <p:spPr bwMode="auto">
          <a:xfrm>
            <a:off x="7693292" y="1776924"/>
            <a:ext cx="829408" cy="322145"/>
          </a:xfrm>
          <a:prstGeom prst="roundRect">
            <a:avLst>
              <a:gd name="adj" fmla="val 16667"/>
            </a:avLst>
          </a:prstGeom>
          <a:solidFill>
            <a:schemeClr val="accent6">
              <a:lumMod val="20000"/>
              <a:lumOff val="80000"/>
            </a:schemeClr>
          </a:solidFill>
          <a:ln w="15875">
            <a:solidFill>
              <a:schemeClr val="tx1"/>
            </a:solidFill>
            <a:round/>
            <a:headEnd/>
            <a:tailEnd/>
          </a:ln>
          <a:effectLst/>
        </p:spPr>
        <p:txBody>
          <a:bodyPr anchor="ctr">
            <a:spAutoFit/>
          </a:bodyPr>
          <a:lstStyle/>
          <a:p>
            <a:pPr algn="ctr" fontAlgn="auto">
              <a:spcBef>
                <a:spcPts val="0"/>
              </a:spcBef>
              <a:spcAft>
                <a:spcPts val="0"/>
              </a:spcAft>
              <a:defRPr/>
            </a:pPr>
            <a:endParaRPr lang="ja-JP" altLang="en-US" sz="1292" dirty="0">
              <a:solidFill>
                <a:prstClr val="black"/>
              </a:solidFill>
              <a:latin typeface="メイリオ" pitchFamily="50" charset="-128"/>
              <a:ea typeface="メイリオ" pitchFamily="50" charset="-128"/>
              <a:cs typeface="メイリオ" pitchFamily="50" charset="-128"/>
            </a:endParaRPr>
          </a:p>
        </p:txBody>
      </p:sp>
      <p:sp>
        <p:nvSpPr>
          <p:cNvPr id="123" name="AutoShape 6"/>
          <p:cNvSpPr>
            <a:spLocks noChangeArrowheads="1"/>
          </p:cNvSpPr>
          <p:nvPr/>
        </p:nvSpPr>
        <p:spPr bwMode="auto">
          <a:xfrm>
            <a:off x="7693292" y="2195361"/>
            <a:ext cx="829408" cy="322145"/>
          </a:xfrm>
          <a:prstGeom prst="roundRect">
            <a:avLst>
              <a:gd name="adj" fmla="val 16667"/>
            </a:avLst>
          </a:prstGeom>
          <a:solidFill>
            <a:schemeClr val="accent1">
              <a:lumMod val="20000"/>
              <a:lumOff val="80000"/>
            </a:schemeClr>
          </a:solidFill>
          <a:ln w="15875">
            <a:solidFill>
              <a:schemeClr val="tx1"/>
            </a:solidFill>
            <a:round/>
            <a:headEnd/>
            <a:tailEnd/>
          </a:ln>
          <a:effectLst/>
        </p:spPr>
        <p:txBody>
          <a:bodyPr anchor="ctr">
            <a:spAutoFit/>
          </a:bodyPr>
          <a:lstStyle/>
          <a:p>
            <a:pPr algn="ctr" fontAlgn="auto">
              <a:spcBef>
                <a:spcPts val="0"/>
              </a:spcBef>
              <a:spcAft>
                <a:spcPts val="0"/>
              </a:spcAft>
              <a:defRPr/>
            </a:pPr>
            <a:endParaRPr lang="ja-JP" altLang="en-US" sz="1292" dirty="0">
              <a:solidFill>
                <a:prstClr val="black"/>
              </a:solidFill>
              <a:latin typeface="メイリオ" pitchFamily="50" charset="-128"/>
              <a:ea typeface="メイリオ" pitchFamily="50" charset="-128"/>
              <a:cs typeface="メイリオ" pitchFamily="50" charset="-128"/>
            </a:endParaRPr>
          </a:p>
        </p:txBody>
      </p:sp>
      <p:sp>
        <p:nvSpPr>
          <p:cNvPr id="222263" name="テキスト ボックス 133"/>
          <p:cNvSpPr txBox="1">
            <a:spLocks noChangeArrowheads="1"/>
          </p:cNvSpPr>
          <p:nvPr/>
        </p:nvSpPr>
        <p:spPr bwMode="auto">
          <a:xfrm>
            <a:off x="7625885" y="2235808"/>
            <a:ext cx="896815" cy="291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92" b="1" dirty="0">
                <a:solidFill>
                  <a:srgbClr val="000000"/>
                </a:solidFill>
                <a:latin typeface="メイリオ" pitchFamily="50" charset="-128"/>
                <a:ea typeface="メイリオ" pitchFamily="50" charset="-128"/>
                <a:cs typeface="メイリオ" pitchFamily="50" charset="-128"/>
              </a:rPr>
              <a:t>努力義務</a:t>
            </a:r>
          </a:p>
        </p:txBody>
      </p:sp>
      <p:sp>
        <p:nvSpPr>
          <p:cNvPr id="222264" name="テキスト ボックス 134"/>
          <p:cNvSpPr txBox="1">
            <a:spLocks noChangeArrowheads="1"/>
          </p:cNvSpPr>
          <p:nvPr/>
        </p:nvSpPr>
        <p:spPr bwMode="auto">
          <a:xfrm>
            <a:off x="7659587" y="1831328"/>
            <a:ext cx="896815" cy="291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92" b="1" dirty="0">
                <a:solidFill>
                  <a:srgbClr val="000000"/>
                </a:solidFill>
                <a:latin typeface="メイリオ" pitchFamily="50" charset="-128"/>
                <a:ea typeface="メイリオ" pitchFamily="50" charset="-128"/>
                <a:cs typeface="メイリオ" pitchFamily="50" charset="-128"/>
              </a:rPr>
              <a:t>法的義務</a:t>
            </a:r>
          </a:p>
        </p:txBody>
      </p:sp>
      <p:cxnSp>
        <p:nvCxnSpPr>
          <p:cNvPr id="126" name="直線矢印コネクタ 125"/>
          <p:cNvCxnSpPr/>
          <p:nvPr/>
        </p:nvCxnSpPr>
        <p:spPr>
          <a:xfrm>
            <a:off x="1867664" y="2600859"/>
            <a:ext cx="249115" cy="397119"/>
          </a:xfrm>
          <a:prstGeom prst="straightConnector1">
            <a:avLst/>
          </a:prstGeom>
          <a:ln w="95250">
            <a:solidFill>
              <a:schemeClr val="tx1">
                <a:lumMod val="65000"/>
                <a:lumOff val="35000"/>
                <a:alpha val="72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H="1">
            <a:off x="6894945" y="2645012"/>
            <a:ext cx="360485" cy="400050"/>
          </a:xfrm>
          <a:prstGeom prst="straightConnector1">
            <a:avLst/>
          </a:prstGeom>
          <a:ln w="95250">
            <a:solidFill>
              <a:schemeClr val="tx1">
                <a:lumMod val="65000"/>
                <a:lumOff val="35000"/>
                <a:alpha val="72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2267" name="テキスト ボックス 137"/>
          <p:cNvSpPr txBox="1">
            <a:spLocks noChangeArrowheads="1"/>
          </p:cNvSpPr>
          <p:nvPr/>
        </p:nvSpPr>
        <p:spPr bwMode="auto">
          <a:xfrm>
            <a:off x="317256" y="3145317"/>
            <a:ext cx="7598165" cy="305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385" dirty="0">
                <a:latin typeface="メイリオ" pitchFamily="50" charset="-128"/>
                <a:ea typeface="メイリオ" pitchFamily="50" charset="-128"/>
                <a:cs typeface="メイリオ" pitchFamily="50" charset="-128"/>
              </a:rPr>
              <a:t>（１）政府全体の方針として、差別の解消の推進に関する</a:t>
            </a:r>
            <a:r>
              <a:rPr lang="ja-JP" altLang="en-US" sz="1385" b="1" dirty="0">
                <a:latin typeface="メイリオ" pitchFamily="50" charset="-128"/>
                <a:ea typeface="メイリオ" pitchFamily="50" charset="-128"/>
                <a:cs typeface="メイリオ" pitchFamily="50" charset="-128"/>
              </a:rPr>
              <a:t>基本方針</a:t>
            </a:r>
            <a:r>
              <a:rPr lang="ja-JP" altLang="en-US" sz="1385" dirty="0">
                <a:latin typeface="メイリオ" pitchFamily="50" charset="-128"/>
                <a:ea typeface="メイリオ" pitchFamily="50" charset="-128"/>
                <a:cs typeface="メイリオ" pitchFamily="50" charset="-128"/>
              </a:rPr>
              <a:t>を策定（閣議決定）</a:t>
            </a:r>
            <a:endParaRPr lang="en-US" altLang="ja-JP" sz="1385" dirty="0">
              <a:latin typeface="メイリオ" pitchFamily="50" charset="-128"/>
              <a:ea typeface="メイリオ" pitchFamily="50" charset="-128"/>
              <a:cs typeface="メイリオ" pitchFamily="50" charset="-128"/>
            </a:endParaRPr>
          </a:p>
        </p:txBody>
      </p:sp>
      <p:sp>
        <p:nvSpPr>
          <p:cNvPr id="222268" name="テキスト ボックス 138"/>
          <p:cNvSpPr txBox="1">
            <a:spLocks noChangeArrowheads="1"/>
          </p:cNvSpPr>
          <p:nvPr/>
        </p:nvSpPr>
        <p:spPr bwMode="auto">
          <a:xfrm>
            <a:off x="3827170" y="2846011"/>
            <a:ext cx="1462454" cy="291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92" b="1" dirty="0">
                <a:solidFill>
                  <a:srgbClr val="000000"/>
                </a:solidFill>
                <a:latin typeface="メイリオ" pitchFamily="50" charset="-128"/>
                <a:ea typeface="メイリオ" pitchFamily="50" charset="-128"/>
                <a:cs typeface="メイリオ" pitchFamily="50" charset="-128"/>
              </a:rPr>
              <a:t>具体的な対応</a:t>
            </a:r>
          </a:p>
        </p:txBody>
      </p:sp>
      <p:sp>
        <p:nvSpPr>
          <p:cNvPr id="130" name="角丸四角形 129"/>
          <p:cNvSpPr/>
          <p:nvPr/>
        </p:nvSpPr>
        <p:spPr bwMode="auto">
          <a:xfrm>
            <a:off x="898281" y="4024965"/>
            <a:ext cx="8007227" cy="417064"/>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lnSpc>
                <a:spcPct val="150000"/>
              </a:lnSpc>
              <a:spcBef>
                <a:spcPts val="0"/>
              </a:spcBef>
              <a:spcAft>
                <a:spcPts val="0"/>
              </a:spcAft>
              <a:defRPr/>
            </a:pPr>
            <a:r>
              <a:rPr lang="ja-JP" altLang="en-US" sz="1292" dirty="0">
                <a:solidFill>
                  <a:prstClr val="black"/>
                </a:solidFill>
                <a:latin typeface="メイリオ" pitchFamily="50" charset="-128"/>
                <a:ea typeface="メイリオ" pitchFamily="50" charset="-128"/>
                <a:cs typeface="メイリオ" pitchFamily="50" charset="-128"/>
              </a:rPr>
              <a:t>　　　　　</a:t>
            </a:r>
            <a:endParaRPr lang="en-US" altLang="ja-JP" sz="1292" dirty="0">
              <a:solidFill>
                <a:prstClr val="black"/>
              </a:solidFill>
              <a:latin typeface="メイリオ" pitchFamily="50" charset="-128"/>
              <a:ea typeface="メイリオ" pitchFamily="50" charset="-128"/>
              <a:cs typeface="メイリオ" pitchFamily="50" charset="-128"/>
            </a:endParaRPr>
          </a:p>
        </p:txBody>
      </p:sp>
      <p:sp>
        <p:nvSpPr>
          <p:cNvPr id="222270" name="AutoShape 6"/>
          <p:cNvSpPr>
            <a:spLocks noChangeArrowheads="1"/>
          </p:cNvSpPr>
          <p:nvPr/>
        </p:nvSpPr>
        <p:spPr bwMode="auto">
          <a:xfrm>
            <a:off x="1100506" y="4088103"/>
            <a:ext cx="1280746" cy="290789"/>
          </a:xfrm>
          <a:prstGeom prst="roundRect">
            <a:avLst>
              <a:gd name="adj" fmla="val 16667"/>
            </a:avLst>
          </a:prstGeom>
          <a:solidFill>
            <a:schemeClr val="bg1"/>
          </a:solidFill>
          <a:ln w="12700">
            <a:solidFill>
              <a:srgbClr val="FF0000"/>
            </a:solidFill>
            <a:round/>
            <a:headEnd/>
            <a:tailEnd/>
          </a:ln>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108" b="1">
              <a:solidFill>
                <a:srgbClr val="000000"/>
              </a:solidFill>
              <a:latin typeface="メイリオ" pitchFamily="50" charset="-128"/>
              <a:ea typeface="メイリオ" pitchFamily="50" charset="-128"/>
              <a:cs typeface="メイリオ" pitchFamily="50" charset="-128"/>
            </a:endParaRPr>
          </a:p>
        </p:txBody>
      </p:sp>
      <p:sp>
        <p:nvSpPr>
          <p:cNvPr id="222271" name="テキスト ボックス 142"/>
          <p:cNvSpPr txBox="1">
            <a:spLocks noChangeArrowheads="1"/>
          </p:cNvSpPr>
          <p:nvPr/>
        </p:nvSpPr>
        <p:spPr bwMode="auto">
          <a:xfrm>
            <a:off x="2439890" y="4106009"/>
            <a:ext cx="5266592" cy="262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8" dirty="0">
                <a:solidFill>
                  <a:srgbClr val="000000"/>
                </a:solidFill>
                <a:latin typeface="メイリオ" pitchFamily="50" charset="-128"/>
                <a:ea typeface="メイリオ" pitchFamily="50" charset="-128"/>
                <a:cs typeface="メイリオ" pitchFamily="50" charset="-128"/>
              </a:rPr>
              <a:t>● 主務大臣による民間事業者に対する報告徴収、助言・指導、勧告</a:t>
            </a:r>
          </a:p>
        </p:txBody>
      </p:sp>
      <p:sp>
        <p:nvSpPr>
          <p:cNvPr id="222272" name="テキスト ボックス 143"/>
          <p:cNvSpPr txBox="1">
            <a:spLocks noChangeArrowheads="1"/>
          </p:cNvSpPr>
          <p:nvPr/>
        </p:nvSpPr>
        <p:spPr bwMode="auto">
          <a:xfrm>
            <a:off x="1081455" y="4119967"/>
            <a:ext cx="1299797" cy="262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108" b="1" dirty="0">
                <a:solidFill>
                  <a:srgbClr val="000000"/>
                </a:solidFill>
                <a:latin typeface="メイリオ" pitchFamily="50" charset="-128"/>
                <a:ea typeface="メイリオ" pitchFamily="50" charset="-128"/>
                <a:cs typeface="メイリオ" pitchFamily="50" charset="-128"/>
              </a:rPr>
              <a:t>実効性の確保</a:t>
            </a:r>
          </a:p>
        </p:txBody>
      </p:sp>
      <p:sp>
        <p:nvSpPr>
          <p:cNvPr id="222273" name="テキスト ボックス 164"/>
          <p:cNvSpPr txBox="1">
            <a:spLocks noChangeArrowheads="1"/>
          </p:cNvSpPr>
          <p:nvPr/>
        </p:nvSpPr>
        <p:spPr bwMode="auto">
          <a:xfrm>
            <a:off x="7429834" y="3496776"/>
            <a:ext cx="1496900" cy="22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831" dirty="0">
                <a:solidFill>
                  <a:srgbClr val="000000"/>
                </a:solidFill>
                <a:latin typeface="メイリオ" pitchFamily="50" charset="-128"/>
                <a:ea typeface="メイリオ" pitchFamily="50" charset="-128"/>
                <a:cs typeface="メイリオ" pitchFamily="50" charset="-128"/>
              </a:rPr>
              <a:t>※ </a:t>
            </a:r>
            <a:r>
              <a:rPr lang="ja-JP" altLang="en-US" sz="831" dirty="0">
                <a:solidFill>
                  <a:srgbClr val="000000"/>
                </a:solidFill>
                <a:latin typeface="メイリオ" pitchFamily="50" charset="-128"/>
                <a:ea typeface="メイリオ" pitchFamily="50" charset="-128"/>
                <a:cs typeface="メイリオ" pitchFamily="50" charset="-128"/>
              </a:rPr>
              <a:t>地方の策定は努力義務</a:t>
            </a:r>
          </a:p>
        </p:txBody>
      </p:sp>
      <p:sp>
        <p:nvSpPr>
          <p:cNvPr id="222274" name="テキスト ボックス 166"/>
          <p:cNvSpPr txBox="1">
            <a:spLocks noChangeArrowheads="1"/>
          </p:cNvSpPr>
          <p:nvPr/>
        </p:nvSpPr>
        <p:spPr bwMode="auto">
          <a:xfrm>
            <a:off x="494280" y="3446046"/>
            <a:ext cx="8551985" cy="518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385" dirty="0">
                <a:solidFill>
                  <a:srgbClr val="000000"/>
                </a:solidFill>
                <a:latin typeface="メイリオ" pitchFamily="50" charset="-128"/>
                <a:ea typeface="メイリオ" pitchFamily="50" charset="-128"/>
                <a:cs typeface="メイリオ" pitchFamily="50" charset="-128"/>
              </a:rPr>
              <a:t>　　 国・地方公共団体等　　⇒　当該機関における取組に関する</a:t>
            </a:r>
            <a:r>
              <a:rPr lang="ja-JP" altLang="en-US" sz="1385" b="1" dirty="0">
                <a:solidFill>
                  <a:srgbClr val="000000"/>
                </a:solidFill>
                <a:latin typeface="メイリオ" pitchFamily="50" charset="-128"/>
                <a:ea typeface="メイリオ" pitchFamily="50" charset="-128"/>
                <a:cs typeface="メイリオ" pitchFamily="50" charset="-128"/>
              </a:rPr>
              <a:t>対応要領</a:t>
            </a:r>
            <a:r>
              <a:rPr lang="ja-JP" altLang="en-US" sz="1385" dirty="0">
                <a:solidFill>
                  <a:srgbClr val="000000"/>
                </a:solidFill>
                <a:latin typeface="メイリオ" pitchFamily="50" charset="-128"/>
                <a:ea typeface="メイリオ" pitchFamily="50" charset="-128"/>
                <a:cs typeface="メイリオ" pitchFamily="50" charset="-128"/>
              </a:rPr>
              <a:t>を策定</a:t>
            </a:r>
            <a:endParaRPr lang="en-US" altLang="ja-JP" sz="1385" dirty="0">
              <a:solidFill>
                <a:srgbClr val="000000"/>
              </a:solidFill>
              <a:latin typeface="メイリオ" pitchFamily="50" charset="-128"/>
              <a:ea typeface="メイリオ" pitchFamily="50" charset="-128"/>
              <a:cs typeface="メイリオ" pitchFamily="50" charset="-128"/>
            </a:endParaRPr>
          </a:p>
          <a:p>
            <a:pPr eaLnBrk="1" hangingPunct="1">
              <a:spcBef>
                <a:spcPct val="0"/>
              </a:spcBef>
              <a:buFontTx/>
              <a:buNone/>
            </a:pPr>
            <a:r>
              <a:rPr lang="ja-JP" altLang="en-US" sz="1385" dirty="0">
                <a:solidFill>
                  <a:srgbClr val="000000"/>
                </a:solidFill>
                <a:latin typeface="メイリオ" pitchFamily="50" charset="-128"/>
                <a:ea typeface="メイリオ" pitchFamily="50" charset="-128"/>
                <a:cs typeface="メイリオ" pitchFamily="50" charset="-128"/>
              </a:rPr>
              <a:t>   </a:t>
            </a:r>
            <a:r>
              <a:rPr lang="ja-JP" altLang="en-US" sz="1385" i="1" dirty="0">
                <a:solidFill>
                  <a:srgbClr val="000000"/>
                </a:solidFill>
                <a:latin typeface="メイリオ" pitchFamily="50" charset="-128"/>
                <a:ea typeface="メイリオ" pitchFamily="50" charset="-128"/>
                <a:cs typeface="メイリオ" pitchFamily="50" charset="-128"/>
              </a:rPr>
              <a:t>  </a:t>
            </a:r>
            <a:r>
              <a:rPr lang="ja-JP" altLang="en-US" sz="1385" dirty="0">
                <a:solidFill>
                  <a:srgbClr val="000000"/>
                </a:solidFill>
                <a:latin typeface="メイリオ" pitchFamily="50" charset="-128"/>
                <a:ea typeface="メイリオ" pitchFamily="50" charset="-128"/>
                <a:cs typeface="メイリオ" pitchFamily="50" charset="-128"/>
              </a:rPr>
              <a:t>  事業者　　 　　　  　　⇒　事業分野別の</a:t>
            </a:r>
            <a:r>
              <a:rPr lang="ja-JP" altLang="en-US" sz="1385" b="1" dirty="0">
                <a:solidFill>
                  <a:srgbClr val="000000"/>
                </a:solidFill>
                <a:latin typeface="メイリオ" pitchFamily="50" charset="-128"/>
                <a:ea typeface="メイリオ" pitchFamily="50" charset="-128"/>
                <a:cs typeface="メイリオ" pitchFamily="50" charset="-128"/>
              </a:rPr>
              <a:t>対応指針</a:t>
            </a:r>
            <a:r>
              <a:rPr lang="ja-JP" altLang="en-US" sz="1385" dirty="0">
                <a:solidFill>
                  <a:srgbClr val="000000"/>
                </a:solidFill>
                <a:latin typeface="メイリオ" pitchFamily="50" charset="-128"/>
                <a:ea typeface="メイリオ" pitchFamily="50" charset="-128"/>
                <a:cs typeface="メイリオ" pitchFamily="50" charset="-128"/>
              </a:rPr>
              <a:t>（ガイドライン）を策定</a:t>
            </a:r>
            <a:endParaRPr lang="en-US" altLang="ja-JP" sz="1385" dirty="0">
              <a:solidFill>
                <a:srgbClr val="000000"/>
              </a:solidFill>
              <a:latin typeface="メイリオ" pitchFamily="50" charset="-128"/>
              <a:ea typeface="メイリオ" pitchFamily="50" charset="-128"/>
              <a:cs typeface="メイリオ" pitchFamily="50" charset="-128"/>
            </a:endParaRPr>
          </a:p>
        </p:txBody>
      </p:sp>
      <p:sp>
        <p:nvSpPr>
          <p:cNvPr id="136" name="左中かっこ 135"/>
          <p:cNvSpPr/>
          <p:nvPr/>
        </p:nvSpPr>
        <p:spPr bwMode="auto">
          <a:xfrm>
            <a:off x="892469" y="3496777"/>
            <a:ext cx="79131" cy="33557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222276" name="テキスト ボックス 168"/>
          <p:cNvSpPr txBox="1">
            <a:spLocks noChangeArrowheads="1"/>
          </p:cNvSpPr>
          <p:nvPr/>
        </p:nvSpPr>
        <p:spPr bwMode="auto">
          <a:xfrm>
            <a:off x="297482" y="3517305"/>
            <a:ext cx="779585" cy="280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3231" tIns="33231" rIns="33231" bIns="33231">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385" dirty="0">
                <a:solidFill>
                  <a:srgbClr val="000000"/>
                </a:solidFill>
                <a:latin typeface="メイリオ" pitchFamily="50" charset="-128"/>
                <a:ea typeface="メイリオ" pitchFamily="50" charset="-128"/>
                <a:cs typeface="メイリオ" pitchFamily="50" charset="-128"/>
              </a:rPr>
              <a:t>（２）</a:t>
            </a:r>
            <a:endParaRPr lang="en-US" altLang="ja-JP" sz="1385" dirty="0">
              <a:solidFill>
                <a:srgbClr val="000000"/>
              </a:solidFill>
              <a:latin typeface="メイリオ" pitchFamily="50" charset="-128"/>
              <a:ea typeface="メイリオ" pitchFamily="50" charset="-128"/>
              <a:cs typeface="メイリオ" pitchFamily="50" charset="-128"/>
            </a:endParaRPr>
          </a:p>
        </p:txBody>
      </p:sp>
      <p:sp>
        <p:nvSpPr>
          <p:cNvPr id="222230" name="AutoShape 6"/>
          <p:cNvSpPr>
            <a:spLocks noChangeArrowheads="1"/>
          </p:cNvSpPr>
          <p:nvPr/>
        </p:nvSpPr>
        <p:spPr bwMode="auto">
          <a:xfrm>
            <a:off x="1100948" y="5937465"/>
            <a:ext cx="1338941" cy="290789"/>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108" b="1">
              <a:solidFill>
                <a:srgbClr val="000000"/>
              </a:solidFill>
              <a:latin typeface="メイリオ" pitchFamily="50" charset="-128"/>
              <a:ea typeface="メイリオ" pitchFamily="50" charset="-128"/>
              <a:cs typeface="メイリオ" pitchFamily="50" charset="-128"/>
            </a:endParaRPr>
          </a:p>
        </p:txBody>
      </p:sp>
      <p:sp>
        <p:nvSpPr>
          <p:cNvPr id="222232" name="テキスト ボックス 148"/>
          <p:cNvSpPr txBox="1">
            <a:spLocks noChangeArrowheads="1"/>
          </p:cNvSpPr>
          <p:nvPr/>
        </p:nvSpPr>
        <p:spPr bwMode="auto">
          <a:xfrm>
            <a:off x="1093896" y="5970711"/>
            <a:ext cx="1345212" cy="262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108" b="1" dirty="0">
                <a:solidFill>
                  <a:srgbClr val="000000"/>
                </a:solidFill>
                <a:latin typeface="メイリオ" pitchFamily="50" charset="-128"/>
                <a:ea typeface="メイリオ" pitchFamily="50" charset="-128"/>
                <a:cs typeface="メイリオ" pitchFamily="50" charset="-128"/>
              </a:rPr>
              <a:t>情報収集等</a:t>
            </a:r>
          </a:p>
        </p:txBody>
      </p:sp>
      <p:sp>
        <p:nvSpPr>
          <p:cNvPr id="222231" name="テキスト ボックス 147"/>
          <p:cNvSpPr txBox="1">
            <a:spLocks noChangeArrowheads="1"/>
          </p:cNvSpPr>
          <p:nvPr/>
        </p:nvSpPr>
        <p:spPr bwMode="auto">
          <a:xfrm>
            <a:off x="2401767" y="5930535"/>
            <a:ext cx="6601269" cy="262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8" dirty="0">
                <a:solidFill>
                  <a:srgbClr val="000000"/>
                </a:solidFill>
                <a:latin typeface="メイリオ" pitchFamily="50" charset="-128"/>
                <a:ea typeface="メイリオ" pitchFamily="50" charset="-128"/>
                <a:cs typeface="メイリオ" pitchFamily="50" charset="-128"/>
              </a:rPr>
              <a:t>● 国内外における差別及び差別の解消に向けた取組に関わる情報の収集、整理及び提供</a:t>
            </a:r>
          </a:p>
        </p:txBody>
      </p:sp>
      <p:sp>
        <p:nvSpPr>
          <p:cNvPr id="5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79294" y="6559399"/>
            <a:ext cx="2057400" cy="365125"/>
          </a:xfrm>
        </p:spPr>
        <p:txBody>
          <a:bodyPr/>
          <a:lstStyle/>
          <a:p>
            <a:pPr>
              <a:defRPr/>
            </a:pPr>
            <a:fld id="{F90A3C79-1AFD-481B-B685-7933BCD0898B}" type="slidenum">
              <a:rPr lang="en-US" altLang="ja-JP" smtClean="0"/>
              <a:pPr>
                <a:defRPr/>
              </a:pPr>
              <a:t>92</a:t>
            </a:fld>
            <a:endParaRPr lang="en-US" altLang="ja-JP"/>
          </a:p>
        </p:txBody>
      </p:sp>
    </p:spTree>
    <p:extLst>
      <p:ext uri="{BB962C8B-B14F-4D97-AF65-F5344CB8AC3E}">
        <p14:creationId xmlns:p14="http://schemas.microsoft.com/office/powerpoint/2010/main" val="8718457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a:spLocks noGrp="1"/>
          </p:cNvSpPr>
          <p:nvPr>
            <p:ph idx="1"/>
          </p:nvPr>
        </p:nvSpPr>
        <p:spPr>
          <a:xfrm>
            <a:off x="452980" y="562444"/>
            <a:ext cx="3250704" cy="332345"/>
          </a:xfrm>
        </p:spPr>
        <p:txBody>
          <a:bodyPr>
            <a:normAutofit/>
          </a:bodyPr>
          <a:lstStyle/>
          <a:p>
            <a:pPr marL="0" indent="0">
              <a:buNone/>
            </a:pPr>
            <a:r>
              <a:rPr lang="ja-JP" altLang="en-US" sz="1569" b="1" dirty="0">
                <a:latin typeface="メイリオ" panose="020B0604030504040204" pitchFamily="50" charset="-128"/>
                <a:ea typeface="メイリオ" panose="020B0604030504040204" pitchFamily="50" charset="-128"/>
                <a:cs typeface="メイリオ" panose="020B0604030504040204" pitchFamily="50" charset="-128"/>
              </a:rPr>
              <a:t>■　対応要領・対応指針の策定</a:t>
            </a:r>
            <a:endParaRPr lang="en-US" altLang="ja-JP" sz="1569"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569"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292"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81" y="876479"/>
            <a:ext cx="8224837" cy="37400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510171" y="982379"/>
            <a:ext cx="5184576" cy="291170"/>
          </a:xfrm>
          <a:prstGeom prst="rect">
            <a:avLst/>
          </a:prstGeom>
          <a:noFill/>
        </p:spPr>
        <p:txBody>
          <a:bodyPr wrap="square" rtlCol="0">
            <a:spAutoFit/>
          </a:bodyPr>
          <a:lstStyle/>
          <a:p>
            <a:r>
              <a:rPr lang="ja-JP" altLang="en-US" sz="1292" dirty="0">
                <a:latin typeface="メイリオ" panose="020B0604030504040204" pitchFamily="50" charset="-128"/>
                <a:ea typeface="メイリオ" panose="020B0604030504040204" pitchFamily="50" charset="-128"/>
                <a:cs typeface="メイリオ" panose="020B0604030504040204" pitchFamily="50" charset="-128"/>
              </a:rPr>
              <a:t>≪障害者</a:t>
            </a:r>
            <a:r>
              <a:rPr lang="zh-TW" altLang="en-US" sz="1292" dirty="0">
                <a:latin typeface="メイリオ" panose="020B0604030504040204" pitchFamily="50" charset="-128"/>
                <a:ea typeface="メイリオ" panose="020B0604030504040204" pitchFamily="50" charset="-128"/>
                <a:cs typeface="メイリオ" panose="020B0604030504040204" pitchFamily="50" charset="-128"/>
              </a:rPr>
              <a:t>差別解消法（平成</a:t>
            </a:r>
            <a:r>
              <a:rPr lang="en-US" altLang="zh-TW" sz="1292" dirty="0">
                <a:latin typeface="メイリオ" panose="020B0604030504040204" pitchFamily="50" charset="-128"/>
                <a:ea typeface="メイリオ" panose="020B0604030504040204" pitchFamily="50" charset="-128"/>
                <a:cs typeface="メイリオ" panose="020B0604030504040204" pitchFamily="50" charset="-128"/>
              </a:rPr>
              <a:t>28</a:t>
            </a:r>
            <a:r>
              <a:rPr lang="zh-TW" altLang="en-US" sz="1292" dirty="0">
                <a:latin typeface="メイリオ" panose="020B0604030504040204" pitchFamily="50" charset="-128"/>
                <a:ea typeface="メイリオ" panose="020B0604030504040204" pitchFamily="50" charset="-128"/>
                <a:cs typeface="メイリオ" panose="020B0604030504040204" pitchFamily="50" charset="-128"/>
              </a:rPr>
              <a:t>年４月１日施行）</a:t>
            </a:r>
            <a:r>
              <a:rPr lang="ja-JP" altLang="en-US" sz="1292"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zh-TW" sz="1292"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650335" y="1950351"/>
            <a:ext cx="2625522" cy="13958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92"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差別の解消の推進に関する</a:t>
            </a:r>
            <a:r>
              <a:rPr lang="ja-JP" altLang="ja-JP" sz="1292"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基本方針</a:t>
            </a:r>
            <a:endParaRPr lang="ja-JP"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政府全体の方針として策定</a:t>
            </a:r>
          </a:p>
          <a:p>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27.2.24</a:t>
            </a:r>
            <a:r>
              <a:rPr lang="ja-JP"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閣議</a:t>
            </a: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決定</a:t>
            </a:r>
            <a:r>
              <a:rPr lang="ja-JP"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 name="角丸四角形 11"/>
          <p:cNvSpPr/>
          <p:nvPr/>
        </p:nvSpPr>
        <p:spPr>
          <a:xfrm>
            <a:off x="4257001" y="1288711"/>
            <a:ext cx="4320480" cy="1072382"/>
          </a:xfrm>
          <a:prstGeom prst="roundRect">
            <a:avLst>
              <a:gd name="adj" fmla="val 135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92" b="1" u="dbl"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対応要領 </a:t>
            </a:r>
            <a:endParaRPr lang="en-US" altLang="ja-JP" sz="1292" b="1" u="dbl"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9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当該機関における</a:t>
            </a:r>
            <a:r>
              <a:rPr lang="ja-JP" altLang="en-US"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職員の取組に関する要領</a:t>
            </a:r>
            <a:endPar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○厚生労働省（人事課）   ○中央労働委員会　</a:t>
            </a:r>
            <a:endParaRPr lang="en-US"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○厚労省所管独立行政法人等 </a:t>
            </a:r>
            <a:r>
              <a:rPr lang="en-US"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法人</a:t>
            </a:r>
            <a:endParaRPr lang="ja-JP" altLang="ja-JP"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4283968" y="2449455"/>
            <a:ext cx="4320480" cy="1777172"/>
          </a:xfrm>
          <a:prstGeom prst="roundRect">
            <a:avLst>
              <a:gd name="adj" fmla="val 9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92" b="1" u="dbl"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対応指針</a:t>
            </a:r>
            <a:endParaRPr lang="ja-JP" altLang="ja-JP" sz="1292" b="1" u="dbl"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事業者向け</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に事業分野別の</a:t>
            </a:r>
            <a:r>
              <a:rPr lang="ja-JP" altLang="en-US"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指針</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（ガイドライン）</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551"/>
              </a:lnSpc>
            </a:pP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○福祉事業者向けガイドライン</a:t>
            </a:r>
            <a:endPar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551"/>
              </a:lnSpc>
            </a:pP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○医療関係事業者向けガイドライン</a:t>
            </a:r>
            <a:endPar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551"/>
              </a:lnSpc>
            </a:pP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○衛生事業者向けガイドライン　</a:t>
            </a:r>
            <a:endPar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551"/>
              </a:lnSpc>
            </a:pP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○社会保険労務士の業務を行う事業者向け</a:t>
            </a:r>
            <a:endPar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551"/>
              </a:lnSpc>
            </a:pP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ガイドライン</a:t>
            </a:r>
            <a:endParaRPr lang="ja-JP"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ストライプ矢印 13"/>
          <p:cNvSpPr/>
          <p:nvPr/>
        </p:nvSpPr>
        <p:spPr>
          <a:xfrm>
            <a:off x="3466011" y="2165503"/>
            <a:ext cx="656474" cy="8483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151619" y="1550531"/>
            <a:ext cx="1728192" cy="274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政府全体</a:t>
            </a: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5553145" y="991727"/>
            <a:ext cx="1728192" cy="274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厚生労働省</a:t>
            </a: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コンテンツ プレースホルダー 2"/>
          <p:cNvSpPr txBox="1">
            <a:spLocks/>
          </p:cNvSpPr>
          <p:nvPr/>
        </p:nvSpPr>
        <p:spPr>
          <a:xfrm>
            <a:off x="430551" y="4841464"/>
            <a:ext cx="5184757" cy="332345"/>
          </a:xfrm>
          <a:prstGeom prst="rect">
            <a:avLst/>
          </a:prstGeom>
        </p:spPr>
        <p:txBody>
          <a:bodyPr vert="horz" lIns="84406" tIns="42203" rIns="84406" bIns="42203"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569" b="1" dirty="0">
                <a:latin typeface="メイリオ" panose="020B0604030504040204" pitchFamily="50" charset="-128"/>
                <a:ea typeface="メイリオ" panose="020B0604030504040204" pitchFamily="50" charset="-128"/>
                <a:cs typeface="メイリオ" panose="020B0604030504040204" pitchFamily="50" charset="-128"/>
              </a:rPr>
              <a:t>■  公表までの工程（指針）　</a:t>
            </a:r>
            <a:endParaRPr lang="en-US" altLang="ja-JP" sz="1569"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292"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468822" y="5173809"/>
            <a:ext cx="8224837" cy="89733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　障害者団体からのヒアリング                </a:t>
            </a: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月初旬　　　 公表・周知</a:t>
            </a:r>
            <a:endPar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月中旬～</a:t>
            </a: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月中旬　各分野別にパブリックコメント　　</a:t>
            </a: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　障害者差別解消法施行　　　　</a:t>
            </a:r>
          </a:p>
        </p:txBody>
      </p:sp>
      <p:cxnSp>
        <p:nvCxnSpPr>
          <p:cNvPr id="19" name="直線コネクタ 18"/>
          <p:cNvCxnSpPr/>
          <p:nvPr/>
        </p:nvCxnSpPr>
        <p:spPr>
          <a:xfrm>
            <a:off x="4771407" y="5323364"/>
            <a:ext cx="0" cy="59822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440892" y="4293029"/>
            <a:ext cx="7803515" cy="35449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a:t>http://www.mhlw.go.jp/seisakunitsuite/bunya/hukushi_kaigo/shougaishahukushi/sabetsu_kaisho/index.html</a:t>
            </a:r>
            <a:endParaRPr lang="ja-JP" altLang="en-US" sz="1200" dirty="0"/>
          </a:p>
        </p:txBody>
      </p:sp>
      <p:sp>
        <p:nvSpPr>
          <p:cNvPr id="3" name="正方形/長方形 2"/>
          <p:cNvSpPr/>
          <p:nvPr/>
        </p:nvSpPr>
        <p:spPr>
          <a:xfrm>
            <a:off x="510172" y="4076001"/>
            <a:ext cx="1973597" cy="3012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＜対応指針掲載</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7086600" y="6569601"/>
            <a:ext cx="2057400" cy="365125"/>
          </a:xfrm>
        </p:spPr>
        <p:txBody>
          <a:bodyPr/>
          <a:lstStyle/>
          <a:p>
            <a:pPr>
              <a:defRPr/>
            </a:pPr>
            <a:fld id="{804D6B79-3AEB-42FE-A736-A41F7AEA0445}" type="slidenum">
              <a:rPr lang="en-US" altLang="ja-JP" smtClean="0"/>
              <a:pPr>
                <a:defRPr/>
              </a:pPr>
              <a:t>93</a:t>
            </a:fld>
            <a:endParaRPr lang="en-US" altLang="ja-JP" dirty="0"/>
          </a:p>
        </p:txBody>
      </p:sp>
    </p:spTree>
    <p:extLst>
      <p:ext uri="{BB962C8B-B14F-4D97-AF65-F5344CB8AC3E}">
        <p14:creationId xmlns:p14="http://schemas.microsoft.com/office/powerpoint/2010/main" val="38242490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285826"/>
            <a:ext cx="9143999" cy="4729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2215" b="1" dirty="0">
                <a:solidFill>
                  <a:prstClr val="white"/>
                </a:solidFill>
              </a:rPr>
              <a:t>障害者虐待防止法の概要</a:t>
            </a:r>
            <a:endParaRPr lang="en-US" altLang="ja-JP" sz="2215" b="1" dirty="0">
              <a:solidFill>
                <a:prstClr val="white"/>
              </a:solidFill>
            </a:endParaRPr>
          </a:p>
        </p:txBody>
      </p:sp>
      <p:sp>
        <p:nvSpPr>
          <p:cNvPr id="7" name="Rectangle 71"/>
          <p:cNvSpPr>
            <a:spLocks noChangeArrowheads="1"/>
          </p:cNvSpPr>
          <p:nvPr/>
        </p:nvSpPr>
        <p:spPr bwMode="auto">
          <a:xfrm>
            <a:off x="3228183" y="815527"/>
            <a:ext cx="5521909" cy="199902"/>
          </a:xfrm>
          <a:prstGeom prst="rect">
            <a:avLst/>
          </a:prstGeom>
          <a:solidFill>
            <a:srgbClr val="FFFFFF"/>
          </a:solidFill>
          <a:ln w="9525" cap="rnd">
            <a:noFill/>
            <a:prstDash val="sysDot"/>
            <a:miter lim="800000"/>
            <a:headEnd/>
            <a:tailEnd/>
          </a:ln>
        </p:spPr>
        <p:txBody>
          <a:bodyPr lIns="68580" tIns="8206" rIns="68580" bIns="8206"/>
          <a:lstStyle/>
          <a:p>
            <a:pPr marL="252052" lvl="1" algn="r" defTabSz="805982"/>
            <a:r>
              <a:rPr lang="ja-JP" altLang="en-US" sz="1108" dirty="0">
                <a:solidFill>
                  <a:srgbClr val="000000"/>
                </a:solidFill>
                <a:latin typeface="HGｺﾞｼｯｸM" pitchFamily="49" charset="-128"/>
              </a:rPr>
              <a:t>（平成２３年６月１７日成立、同６月２４日公布、</a:t>
            </a:r>
            <a:r>
              <a:rPr lang="ja-JP" altLang="en-US" sz="1108" dirty="0">
                <a:solidFill>
                  <a:prstClr val="black"/>
                </a:solidFill>
                <a:latin typeface="HGｺﾞｼｯｸM" pitchFamily="49" charset="-128"/>
              </a:rPr>
              <a:t>平成２４年１０月１日施行）</a:t>
            </a:r>
            <a:endParaRPr lang="ja-JP" altLang="en-US" sz="1108" dirty="0">
              <a:solidFill>
                <a:prstClr val="black"/>
              </a:solidFill>
              <a:latin typeface="Arial"/>
            </a:endParaRPr>
          </a:p>
        </p:txBody>
      </p:sp>
      <p:sp>
        <p:nvSpPr>
          <p:cNvPr id="8" name="AutoShape 5"/>
          <p:cNvSpPr>
            <a:spLocks noChangeArrowheads="1"/>
          </p:cNvSpPr>
          <p:nvPr/>
        </p:nvSpPr>
        <p:spPr bwMode="auto">
          <a:xfrm>
            <a:off x="492499" y="869019"/>
            <a:ext cx="973917" cy="269631"/>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68580" tIns="8206" rIns="68580" bIns="8206" anchor="ctr" anchorCtr="1"/>
          <a:lstStyle/>
          <a:p>
            <a:pPr marL="109907" indent="-109907" algn="ctr" defTabSz="805982">
              <a:defRPr/>
            </a:pPr>
            <a:r>
              <a:rPr lang="ja-JP" altLang="en-US" sz="1846" dirty="0">
                <a:solidFill>
                  <a:prstClr val="black"/>
                </a:solidFill>
                <a:latin typeface="HGPｺﾞｼｯｸE" pitchFamily="50" charset="-128"/>
              </a:rPr>
              <a:t>定　義</a:t>
            </a:r>
            <a:endParaRPr lang="ja-JP" altLang="en-US" sz="1846" dirty="0">
              <a:solidFill>
                <a:prstClr val="black"/>
              </a:solidFill>
              <a:latin typeface="Arial"/>
            </a:endParaRPr>
          </a:p>
        </p:txBody>
      </p:sp>
      <p:sp>
        <p:nvSpPr>
          <p:cNvPr id="9" name="正方形/長方形 8"/>
          <p:cNvSpPr/>
          <p:nvPr/>
        </p:nvSpPr>
        <p:spPr>
          <a:xfrm>
            <a:off x="323528" y="1169057"/>
            <a:ext cx="8568951" cy="19544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79133" indent="-79133">
              <a:defRPr/>
            </a:pPr>
            <a:r>
              <a:rPr lang="ja-JP" altLang="ja-JP" sz="1100" dirty="0">
                <a:solidFill>
                  <a:prstClr val="black"/>
                </a:solidFill>
              </a:rPr>
              <a:t>１　｢障害者｣とは、身体・知的・精神障害その他の心身の機能の障害がある者であって、障害及び社会的障壁により継続的に日常生活・社会生活に相当な制限を受ける状態にあるものをいう。</a:t>
            </a:r>
          </a:p>
          <a:p>
            <a:pPr marL="79133" indent="-79133">
              <a:defRPr/>
            </a:pPr>
            <a:r>
              <a:rPr lang="ja-JP" altLang="ja-JP" sz="1100" dirty="0">
                <a:solidFill>
                  <a:prstClr val="black"/>
                </a:solidFill>
              </a:rPr>
              <a:t>２　｢障害者虐待｣とは、</a:t>
            </a:r>
            <a:r>
              <a:rPr lang="ja-JP" altLang="en-US" sz="1100" dirty="0">
                <a:solidFill>
                  <a:prstClr val="black"/>
                </a:solidFill>
              </a:rPr>
              <a:t>次の３つをいう。</a:t>
            </a:r>
            <a:endParaRPr lang="en-US" altLang="ja-JP" sz="1100" dirty="0">
              <a:solidFill>
                <a:prstClr val="black"/>
              </a:solidFill>
            </a:endParaRPr>
          </a:p>
          <a:p>
            <a:pPr marL="79133" indent="-79133">
              <a:defRPr/>
            </a:pPr>
            <a:r>
              <a:rPr lang="en-US" altLang="ja-JP" sz="1100" dirty="0">
                <a:solidFill>
                  <a:prstClr val="black"/>
                </a:solidFill>
              </a:rPr>
              <a:t>   </a:t>
            </a:r>
            <a:r>
              <a:rPr lang="ja-JP" altLang="ja-JP" sz="1100" dirty="0">
                <a:solidFill>
                  <a:srgbClr val="FF0000"/>
                </a:solidFill>
              </a:rPr>
              <a:t>①養護者による障害者虐待</a:t>
            </a:r>
            <a:r>
              <a:rPr lang="en-US" altLang="ja-JP" sz="1100" dirty="0">
                <a:solidFill>
                  <a:srgbClr val="FF0000"/>
                </a:solidFill>
              </a:rPr>
              <a:t>   </a:t>
            </a:r>
            <a:r>
              <a:rPr lang="ja-JP" altLang="ja-JP" sz="1100" dirty="0">
                <a:solidFill>
                  <a:srgbClr val="FF0000"/>
                </a:solidFill>
              </a:rPr>
              <a:t>②障害者福祉施設従事者等による障害者虐待</a:t>
            </a:r>
            <a:r>
              <a:rPr lang="en-US" altLang="ja-JP" sz="1100" dirty="0">
                <a:solidFill>
                  <a:srgbClr val="FF0000"/>
                </a:solidFill>
              </a:rPr>
              <a:t>   </a:t>
            </a:r>
            <a:r>
              <a:rPr lang="ja-JP" altLang="ja-JP" sz="1100" dirty="0">
                <a:solidFill>
                  <a:srgbClr val="FF0000"/>
                </a:solidFill>
              </a:rPr>
              <a:t>③使用者による障害者虐待</a:t>
            </a:r>
            <a:r>
              <a:rPr lang="en-US" altLang="ja-JP" sz="1100" dirty="0">
                <a:solidFill>
                  <a:srgbClr val="FF0000"/>
                </a:solidFill>
              </a:rPr>
              <a:t>   </a:t>
            </a:r>
            <a:endParaRPr lang="ja-JP" altLang="ja-JP" sz="1100" dirty="0">
              <a:solidFill>
                <a:prstClr val="black"/>
              </a:solidFill>
            </a:endParaRPr>
          </a:p>
          <a:p>
            <a:pPr marL="79133" indent="-79133">
              <a:defRPr/>
            </a:pPr>
            <a:r>
              <a:rPr lang="ja-JP" altLang="ja-JP" sz="1100" dirty="0">
                <a:solidFill>
                  <a:prstClr val="black"/>
                </a:solidFill>
              </a:rPr>
              <a:t>３　障害者虐待の類型は、</a:t>
            </a:r>
            <a:r>
              <a:rPr lang="ja-JP" altLang="en-US" sz="1100" dirty="0">
                <a:solidFill>
                  <a:prstClr val="black"/>
                </a:solidFill>
              </a:rPr>
              <a:t>次の５つ。（具体的要件は、虐待を行う主体ごとに微妙に異なる。）</a:t>
            </a:r>
            <a:endParaRPr lang="en-US" altLang="ja-JP" sz="1100" dirty="0">
              <a:solidFill>
                <a:prstClr val="black"/>
              </a:solidFill>
            </a:endParaRPr>
          </a:p>
          <a:p>
            <a:pPr marL="79133" indent="-79133">
              <a:defRPr/>
            </a:pPr>
            <a:r>
              <a:rPr lang="ja-JP" altLang="en-US" sz="1100" dirty="0">
                <a:solidFill>
                  <a:prstClr val="black"/>
                </a:solidFill>
              </a:rPr>
              <a:t>　</a:t>
            </a:r>
            <a:r>
              <a:rPr lang="ja-JP" altLang="ja-JP" sz="1100" dirty="0">
                <a:solidFill>
                  <a:srgbClr val="FF0000"/>
                </a:solidFill>
              </a:rPr>
              <a:t>①身体的虐待</a:t>
            </a:r>
            <a:r>
              <a:rPr lang="ja-JP" altLang="en-US" sz="1100" dirty="0">
                <a:solidFill>
                  <a:srgbClr val="FF0000"/>
                </a:solidFill>
              </a:rPr>
              <a:t>　</a:t>
            </a:r>
            <a:r>
              <a:rPr lang="ja-JP" altLang="en-US" sz="1100" dirty="0">
                <a:solidFill>
                  <a:srgbClr val="000000"/>
                </a:solidFill>
              </a:rPr>
              <a:t>（</a:t>
            </a:r>
            <a:r>
              <a:rPr lang="ja-JP" altLang="en-US" sz="1100" dirty="0">
                <a:solidFill>
                  <a:prstClr val="black"/>
                </a:solidFill>
              </a:rPr>
              <a:t>障害者の身体に外傷が生じ、若しくは生じるおそれのある暴行を加え、又は正当な理由なく障害者の身体を拘束すること）</a:t>
            </a:r>
            <a:endParaRPr lang="en-US" altLang="ja-JP" sz="1100" dirty="0">
              <a:solidFill>
                <a:prstClr val="black"/>
              </a:solidFill>
            </a:endParaRPr>
          </a:p>
          <a:p>
            <a:pPr marL="79133" indent="-79133">
              <a:defRPr/>
            </a:pPr>
            <a:r>
              <a:rPr lang="ja-JP" altLang="en-US" sz="1100" dirty="0">
                <a:solidFill>
                  <a:srgbClr val="FF0000"/>
                </a:solidFill>
              </a:rPr>
              <a:t>　</a:t>
            </a:r>
            <a:r>
              <a:rPr lang="ja-JP" altLang="ja-JP" sz="1100" dirty="0">
                <a:solidFill>
                  <a:srgbClr val="FF0000"/>
                </a:solidFill>
              </a:rPr>
              <a:t>②</a:t>
            </a:r>
            <a:r>
              <a:rPr lang="ja-JP" altLang="en-US" sz="1100" dirty="0">
                <a:solidFill>
                  <a:srgbClr val="FF0000"/>
                </a:solidFill>
              </a:rPr>
              <a:t>放棄・放置　 </a:t>
            </a:r>
            <a:r>
              <a:rPr lang="ja-JP" altLang="en-US" sz="1100" dirty="0">
                <a:solidFill>
                  <a:srgbClr val="000000"/>
                </a:solidFill>
              </a:rPr>
              <a:t>（障害者を衰弱させるような著しい減食又は長時間の放置等による</a:t>
            </a:r>
            <a:r>
              <a:rPr lang="en-US" altLang="ja-JP" sz="1100" dirty="0">
                <a:solidFill>
                  <a:srgbClr val="000000"/>
                </a:solidFill>
              </a:rPr>
              <a:t>①③④</a:t>
            </a:r>
            <a:r>
              <a:rPr lang="ja-JP" altLang="en-US" sz="1100" dirty="0">
                <a:solidFill>
                  <a:srgbClr val="000000"/>
                </a:solidFill>
              </a:rPr>
              <a:t>の行為と同様の行為の放置等）</a:t>
            </a:r>
            <a:endParaRPr lang="en-US" altLang="ja-JP" sz="1100" dirty="0">
              <a:solidFill>
                <a:srgbClr val="000000"/>
              </a:solidFill>
            </a:endParaRPr>
          </a:p>
          <a:p>
            <a:pPr marL="79133" indent="-79133">
              <a:defRPr/>
            </a:pPr>
            <a:r>
              <a:rPr lang="ja-JP" altLang="en-US" sz="1100" dirty="0">
                <a:solidFill>
                  <a:srgbClr val="FF0000"/>
                </a:solidFill>
              </a:rPr>
              <a:t>　</a:t>
            </a:r>
            <a:r>
              <a:rPr lang="ja-JP" altLang="ja-JP" sz="1100" dirty="0">
                <a:solidFill>
                  <a:srgbClr val="FF0000"/>
                </a:solidFill>
              </a:rPr>
              <a:t>③心理的虐待</a:t>
            </a:r>
            <a:r>
              <a:rPr lang="ja-JP" altLang="en-US" sz="1100" dirty="0">
                <a:solidFill>
                  <a:srgbClr val="FF0000"/>
                </a:solidFill>
              </a:rPr>
              <a:t>　</a:t>
            </a:r>
            <a:r>
              <a:rPr lang="ja-JP" altLang="en-US" sz="1100" dirty="0">
                <a:solidFill>
                  <a:srgbClr val="000000"/>
                </a:solidFill>
              </a:rPr>
              <a:t>（障害者に対する著しい暴言又は著しく拒絶的な対応その他の障害者に著しい心理的外傷を与える言動を行うこと）</a:t>
            </a:r>
            <a:endParaRPr lang="en-US" altLang="ja-JP" sz="1100" dirty="0">
              <a:solidFill>
                <a:srgbClr val="000000"/>
              </a:solidFill>
            </a:endParaRPr>
          </a:p>
          <a:p>
            <a:pPr marL="79133" indent="-79133">
              <a:defRPr/>
            </a:pPr>
            <a:r>
              <a:rPr lang="ja-JP" altLang="en-US" sz="1100" dirty="0">
                <a:solidFill>
                  <a:srgbClr val="FF0000"/>
                </a:solidFill>
              </a:rPr>
              <a:t>　</a:t>
            </a:r>
            <a:r>
              <a:rPr lang="ja-JP" altLang="ja-JP" sz="1100" dirty="0">
                <a:solidFill>
                  <a:srgbClr val="FF0000"/>
                </a:solidFill>
              </a:rPr>
              <a:t>④性的虐待</a:t>
            </a:r>
            <a:r>
              <a:rPr lang="ja-JP" altLang="en-US" sz="1100" dirty="0">
                <a:solidFill>
                  <a:srgbClr val="FF0000"/>
                </a:solidFill>
              </a:rPr>
              <a:t>　　 </a:t>
            </a:r>
            <a:r>
              <a:rPr lang="ja-JP" altLang="en-US" sz="1100" dirty="0">
                <a:solidFill>
                  <a:srgbClr val="000000"/>
                </a:solidFill>
              </a:rPr>
              <a:t>（障害者にわいせつな行為をすること又は障害者をしてわいせつな行為をさせること）</a:t>
            </a:r>
            <a:endParaRPr lang="en-US" altLang="ja-JP" sz="1100" dirty="0">
              <a:solidFill>
                <a:srgbClr val="000000"/>
              </a:solidFill>
            </a:endParaRPr>
          </a:p>
          <a:p>
            <a:pPr marL="79133" indent="-79133">
              <a:defRPr/>
            </a:pPr>
            <a:r>
              <a:rPr lang="ja-JP" altLang="en-US" sz="1100" dirty="0">
                <a:solidFill>
                  <a:srgbClr val="FF0000"/>
                </a:solidFill>
              </a:rPr>
              <a:t>　</a:t>
            </a:r>
            <a:r>
              <a:rPr lang="ja-JP" altLang="ja-JP" sz="1100" dirty="0">
                <a:solidFill>
                  <a:srgbClr val="FF0000"/>
                </a:solidFill>
              </a:rPr>
              <a:t>⑤経済的虐待</a:t>
            </a:r>
            <a:r>
              <a:rPr lang="ja-JP" altLang="en-US" sz="1100" dirty="0">
                <a:solidFill>
                  <a:srgbClr val="FF0000"/>
                </a:solidFill>
              </a:rPr>
              <a:t>　</a:t>
            </a:r>
            <a:r>
              <a:rPr lang="ja-JP" altLang="en-US" sz="1100" dirty="0">
                <a:solidFill>
                  <a:srgbClr val="000000"/>
                </a:solidFill>
              </a:rPr>
              <a:t>（障害者から不当に財産上の利益を得ること）</a:t>
            </a:r>
            <a:endParaRPr lang="ja-JP" altLang="ja-JP" sz="1100" dirty="0">
              <a:solidFill>
                <a:srgbClr val="000000"/>
              </a:solidFill>
            </a:endParaRPr>
          </a:p>
        </p:txBody>
      </p:sp>
      <p:sp>
        <p:nvSpPr>
          <p:cNvPr id="12" name="AutoShape 6"/>
          <p:cNvSpPr>
            <a:spLocks noChangeArrowheads="1"/>
          </p:cNvSpPr>
          <p:nvPr/>
        </p:nvSpPr>
        <p:spPr bwMode="auto">
          <a:xfrm>
            <a:off x="473540" y="3447100"/>
            <a:ext cx="1817979" cy="281354"/>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68580" tIns="8206" rIns="68580" bIns="8206" anchor="ctr" anchorCtr="1"/>
          <a:lstStyle/>
          <a:p>
            <a:pPr marL="109907" indent="-109907" algn="ctr" defTabSz="805982">
              <a:defRPr/>
            </a:pPr>
            <a:r>
              <a:rPr lang="ja-JP" altLang="en-US" sz="1846" dirty="0">
                <a:solidFill>
                  <a:prstClr val="black"/>
                </a:solidFill>
                <a:latin typeface="HGPｺﾞｼｯｸE" pitchFamily="50" charset="-128"/>
              </a:rPr>
              <a:t>虐待防止施策</a:t>
            </a:r>
            <a:endParaRPr lang="ja-JP" altLang="en-US" sz="1846" dirty="0">
              <a:solidFill>
                <a:prstClr val="black"/>
              </a:solidFill>
              <a:latin typeface="Arial"/>
            </a:endParaRPr>
          </a:p>
        </p:txBody>
      </p:sp>
      <p:sp>
        <p:nvSpPr>
          <p:cNvPr id="13" name="正方形/長方形 12"/>
          <p:cNvSpPr/>
          <p:nvPr/>
        </p:nvSpPr>
        <p:spPr>
          <a:xfrm>
            <a:off x="323527" y="3761345"/>
            <a:ext cx="8568951" cy="27252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fontAlgn="base">
              <a:spcBef>
                <a:spcPct val="0"/>
              </a:spcBef>
              <a:spcAft>
                <a:spcPct val="0"/>
              </a:spcAft>
              <a:defRPr/>
            </a:pPr>
            <a:r>
              <a:rPr lang="ja-JP" altLang="ja-JP" sz="1108" dirty="0">
                <a:solidFill>
                  <a:prstClr val="black"/>
                </a:solidFill>
              </a:rPr>
              <a:t>１　何人も障害者を虐待してはならない旨の規定、障害者の虐待の防止に係る国等の責務規定、障害者虐待の早期発見の努力義務規定を置く。</a:t>
            </a:r>
          </a:p>
          <a:p>
            <a:pPr fontAlgn="base">
              <a:spcBef>
                <a:spcPct val="0"/>
              </a:spcBef>
              <a:spcAft>
                <a:spcPct val="0"/>
              </a:spcAft>
              <a:defRPr/>
            </a:pPr>
            <a:r>
              <a:rPr lang="ja-JP" altLang="ja-JP" sz="1108" dirty="0">
                <a:solidFill>
                  <a:prstClr val="black"/>
                </a:solidFill>
              </a:rPr>
              <a:t>２　</a:t>
            </a:r>
            <a:r>
              <a:rPr lang="ja-JP" altLang="en-US" sz="1108" u="sng" dirty="0">
                <a:solidFill>
                  <a:srgbClr val="FF0000"/>
                </a:solidFill>
              </a:rPr>
              <a:t>「</a:t>
            </a:r>
            <a:r>
              <a:rPr lang="ja-JP" altLang="ja-JP" sz="1108" u="sng" dirty="0">
                <a:solidFill>
                  <a:srgbClr val="FF0000"/>
                </a:solidFill>
              </a:rPr>
              <a:t>障害者虐待</a:t>
            </a:r>
            <a:r>
              <a:rPr lang="ja-JP" altLang="en-US" sz="1108" u="sng" dirty="0">
                <a:solidFill>
                  <a:srgbClr val="FF0000"/>
                </a:solidFill>
              </a:rPr>
              <a:t>」を受けたと思われる障害者を発見した者に速やかな通報を義務付ける</a:t>
            </a:r>
            <a:r>
              <a:rPr lang="ja-JP" altLang="en-US" sz="1108" dirty="0">
                <a:solidFill>
                  <a:prstClr val="black"/>
                </a:solidFill>
              </a:rPr>
              <a:t>とともに、障害者虐待</a:t>
            </a:r>
            <a:r>
              <a:rPr lang="ja-JP" altLang="ja-JP" sz="1108" dirty="0">
                <a:solidFill>
                  <a:prstClr val="black"/>
                </a:solidFill>
              </a:rPr>
              <a:t>防止等に係る具体的スキームを定める。</a:t>
            </a:r>
            <a:endParaRPr lang="en-US" altLang="ja-JP" sz="1108" dirty="0">
              <a:solidFill>
                <a:prstClr val="black"/>
              </a:solidFill>
            </a:endParaRPr>
          </a:p>
          <a:p>
            <a:pPr fontAlgn="base">
              <a:spcBef>
                <a:spcPct val="0"/>
              </a:spcBef>
              <a:spcAft>
                <a:spcPct val="0"/>
              </a:spcAft>
              <a:defRPr/>
            </a:pPr>
            <a:endParaRPr lang="en-US" altLang="ja-JP" sz="1015" dirty="0">
              <a:solidFill>
                <a:prstClr val="black"/>
              </a:solidFill>
            </a:endParaRPr>
          </a:p>
          <a:p>
            <a:pPr fontAlgn="base">
              <a:spcBef>
                <a:spcPct val="0"/>
              </a:spcBef>
              <a:spcAft>
                <a:spcPct val="0"/>
              </a:spcAft>
              <a:defRPr/>
            </a:pPr>
            <a:endParaRPr lang="en-US" altLang="ja-JP" sz="1015" dirty="0">
              <a:solidFill>
                <a:prstClr val="black"/>
              </a:solidFill>
            </a:endParaRPr>
          </a:p>
          <a:p>
            <a:pPr fontAlgn="base">
              <a:spcBef>
                <a:spcPct val="0"/>
              </a:spcBef>
              <a:spcAft>
                <a:spcPct val="0"/>
              </a:spcAft>
              <a:defRPr/>
            </a:pPr>
            <a:endParaRPr lang="en-US" altLang="ja-JP" sz="1015" dirty="0">
              <a:solidFill>
                <a:prstClr val="black"/>
              </a:solidFill>
            </a:endParaRPr>
          </a:p>
          <a:p>
            <a:pPr fontAlgn="base">
              <a:spcBef>
                <a:spcPct val="0"/>
              </a:spcBef>
              <a:spcAft>
                <a:spcPct val="0"/>
              </a:spcAft>
              <a:defRPr/>
            </a:pPr>
            <a:endParaRPr lang="en-US" altLang="ja-JP" sz="1015" dirty="0">
              <a:solidFill>
                <a:prstClr val="black"/>
              </a:solidFill>
            </a:endParaRPr>
          </a:p>
          <a:p>
            <a:pPr fontAlgn="base">
              <a:spcBef>
                <a:spcPct val="0"/>
              </a:spcBef>
              <a:spcAft>
                <a:spcPct val="0"/>
              </a:spcAft>
              <a:defRPr/>
            </a:pPr>
            <a:endParaRPr lang="en-US" altLang="ja-JP" sz="1015" dirty="0">
              <a:solidFill>
                <a:prstClr val="black"/>
              </a:solidFill>
            </a:endParaRPr>
          </a:p>
          <a:p>
            <a:pPr fontAlgn="base">
              <a:spcBef>
                <a:spcPct val="0"/>
              </a:spcBef>
              <a:spcAft>
                <a:spcPct val="0"/>
              </a:spcAft>
              <a:defRPr/>
            </a:pPr>
            <a:endParaRPr lang="en-US" altLang="ja-JP" sz="1015" dirty="0">
              <a:solidFill>
                <a:prstClr val="black"/>
              </a:solidFill>
            </a:endParaRPr>
          </a:p>
          <a:p>
            <a:pPr fontAlgn="base">
              <a:spcBef>
                <a:spcPct val="0"/>
              </a:spcBef>
              <a:spcAft>
                <a:spcPct val="0"/>
              </a:spcAft>
              <a:defRPr/>
            </a:pPr>
            <a:endParaRPr lang="en-US" altLang="ja-JP" sz="1015" dirty="0">
              <a:solidFill>
                <a:prstClr val="black"/>
              </a:solidFill>
            </a:endParaRPr>
          </a:p>
          <a:p>
            <a:pPr fontAlgn="base">
              <a:spcBef>
                <a:spcPct val="0"/>
              </a:spcBef>
              <a:spcAft>
                <a:spcPct val="0"/>
              </a:spcAft>
              <a:defRPr/>
            </a:pPr>
            <a:endParaRPr lang="en-US" altLang="ja-JP" sz="1015" dirty="0">
              <a:solidFill>
                <a:prstClr val="black"/>
              </a:solidFill>
            </a:endParaRPr>
          </a:p>
          <a:p>
            <a:pPr fontAlgn="base">
              <a:spcBef>
                <a:spcPct val="0"/>
              </a:spcBef>
              <a:spcAft>
                <a:spcPct val="0"/>
              </a:spcAft>
              <a:defRPr/>
            </a:pPr>
            <a:endParaRPr lang="en-US" altLang="ja-JP" sz="1477" dirty="0">
              <a:solidFill>
                <a:prstClr val="black"/>
              </a:solidFill>
            </a:endParaRPr>
          </a:p>
          <a:p>
            <a:pPr marL="79133" indent="-79133">
              <a:defRPr/>
            </a:pPr>
            <a:endParaRPr lang="en-US" altLang="ja-JP" sz="1108" dirty="0">
              <a:solidFill>
                <a:prstClr val="black"/>
              </a:solidFill>
            </a:endParaRPr>
          </a:p>
          <a:p>
            <a:pPr marL="79133" indent="-79133">
              <a:defRPr/>
            </a:pPr>
            <a:r>
              <a:rPr lang="ja-JP" altLang="ja-JP" sz="1108" dirty="0">
                <a:solidFill>
                  <a:prstClr val="black"/>
                </a:solidFill>
              </a:rPr>
              <a:t>３</a:t>
            </a:r>
            <a:r>
              <a:rPr lang="ja-JP" altLang="en-US" sz="1108" dirty="0">
                <a:solidFill>
                  <a:prstClr val="black"/>
                </a:solidFill>
              </a:rPr>
              <a:t>　</a:t>
            </a:r>
            <a:r>
              <a:rPr lang="ja-JP" altLang="ja-JP" sz="1108" dirty="0">
                <a:solidFill>
                  <a:prstClr val="black"/>
                </a:solidFill>
              </a:rPr>
              <a:t>就学する障害者、保育所等に通う障害者及び医療機関を利用する障害者に対する虐待への対応について、その防止等のための措置の実施を学校の長、保育所等の長及び医療機関の管理者に義務付ける。</a:t>
            </a:r>
          </a:p>
          <a:p>
            <a:pPr fontAlgn="base">
              <a:spcBef>
                <a:spcPct val="0"/>
              </a:spcBef>
              <a:spcAft>
                <a:spcPct val="0"/>
              </a:spcAft>
              <a:defRPr/>
            </a:pPr>
            <a:r>
              <a:rPr lang="en-US" altLang="ja-JP" sz="1015" dirty="0">
                <a:solidFill>
                  <a:prstClr val="black"/>
                </a:solidFill>
              </a:rPr>
              <a:t> </a:t>
            </a:r>
            <a:endParaRPr lang="ja-JP" altLang="ja-JP" sz="1015" dirty="0">
              <a:solidFill>
                <a:prstClr val="black"/>
              </a:solidFill>
            </a:endParaRPr>
          </a:p>
        </p:txBody>
      </p:sp>
      <p:sp>
        <p:nvSpPr>
          <p:cNvPr id="14" name="Text Box 12"/>
          <p:cNvSpPr txBox="1">
            <a:spLocks noChangeArrowheads="1"/>
          </p:cNvSpPr>
          <p:nvPr/>
        </p:nvSpPr>
        <p:spPr bwMode="auto">
          <a:xfrm>
            <a:off x="677908" y="5248436"/>
            <a:ext cx="259711" cy="574431"/>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68580" tIns="8206" rIns="68580" bIns="8206" anchor="ctr" anchorCtr="1"/>
          <a:lstStyle/>
          <a:p>
            <a:pPr eaLnBrk="0" fontAlgn="base" hangingPunct="0">
              <a:spcBef>
                <a:spcPct val="0"/>
              </a:spcBef>
              <a:spcAft>
                <a:spcPct val="0"/>
              </a:spcAft>
              <a:defRPr/>
            </a:pPr>
            <a:r>
              <a:rPr lang="ja-JP" altLang="en-US" sz="923" dirty="0">
                <a:solidFill>
                  <a:prstClr val="black"/>
                </a:solidFill>
                <a:latin typeface="Arial"/>
              </a:rPr>
              <a:t>虐待発見</a:t>
            </a:r>
            <a:endParaRPr lang="ja-JP" altLang="ja-JP" sz="923" dirty="0">
              <a:solidFill>
                <a:prstClr val="black"/>
              </a:solidFill>
              <a:latin typeface="Arial"/>
            </a:endParaRPr>
          </a:p>
        </p:txBody>
      </p:sp>
      <p:sp>
        <p:nvSpPr>
          <p:cNvPr id="15" name="Line 9"/>
          <p:cNvSpPr>
            <a:spLocks noChangeShapeType="1"/>
          </p:cNvSpPr>
          <p:nvPr/>
        </p:nvSpPr>
        <p:spPr bwMode="auto">
          <a:xfrm>
            <a:off x="973465" y="5384958"/>
            <a:ext cx="324640" cy="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ja-JP" altLang="en-US">
              <a:solidFill>
                <a:srgbClr val="000000"/>
              </a:solidFill>
              <a:latin typeface="Arial"/>
            </a:endParaRPr>
          </a:p>
        </p:txBody>
      </p:sp>
      <p:sp>
        <p:nvSpPr>
          <p:cNvPr id="16" name="Text Box 25"/>
          <p:cNvSpPr txBox="1">
            <a:spLocks noChangeArrowheads="1"/>
          </p:cNvSpPr>
          <p:nvPr/>
        </p:nvSpPr>
        <p:spPr bwMode="auto">
          <a:xfrm>
            <a:off x="937619" y="5384959"/>
            <a:ext cx="396330" cy="199292"/>
          </a:xfrm>
          <a:prstGeom prst="rect">
            <a:avLst/>
          </a:prstGeom>
          <a:noFill/>
          <a:ln w="9525">
            <a:noFill/>
            <a:miter lim="800000"/>
            <a:headEnd/>
            <a:tailEnd/>
          </a:ln>
        </p:spPr>
        <p:txBody>
          <a:bodyPr lIns="0" tIns="0" rIns="0" bIns="0" anchor="ctr" anchorCtr="1"/>
          <a:lstStyle/>
          <a:p>
            <a:pPr eaLnBrk="0" fontAlgn="base" hangingPunct="0">
              <a:spcBef>
                <a:spcPct val="0"/>
              </a:spcBef>
              <a:spcAft>
                <a:spcPct val="0"/>
              </a:spcAft>
            </a:pPr>
            <a:r>
              <a:rPr lang="ja-JP" altLang="en-US" sz="923" dirty="0">
                <a:solidFill>
                  <a:srgbClr val="000000"/>
                </a:solidFill>
                <a:latin typeface="Arial"/>
              </a:rPr>
              <a:t>通報</a:t>
            </a:r>
            <a:endParaRPr lang="ja-JP" altLang="ja-JP" sz="1108" dirty="0">
              <a:solidFill>
                <a:srgbClr val="000000"/>
              </a:solidFill>
              <a:latin typeface="Arial"/>
            </a:endParaRPr>
          </a:p>
        </p:txBody>
      </p:sp>
      <p:sp>
        <p:nvSpPr>
          <p:cNvPr id="17" name="Text Box 25"/>
          <p:cNvSpPr txBox="1">
            <a:spLocks noChangeArrowheads="1"/>
          </p:cNvSpPr>
          <p:nvPr/>
        </p:nvSpPr>
        <p:spPr bwMode="auto">
          <a:xfrm>
            <a:off x="1333950" y="5279573"/>
            <a:ext cx="586093" cy="199292"/>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lIns="68580" tIns="8206" rIns="68580" bIns="8206"/>
          <a:lstStyle/>
          <a:p>
            <a:pPr eaLnBrk="0" fontAlgn="base" hangingPunct="0">
              <a:spcBef>
                <a:spcPct val="0"/>
              </a:spcBef>
              <a:spcAft>
                <a:spcPct val="0"/>
              </a:spcAft>
              <a:defRPr/>
            </a:pPr>
            <a:r>
              <a:rPr lang="ja-JP" altLang="en-US" sz="1015" dirty="0">
                <a:solidFill>
                  <a:prstClr val="black"/>
                </a:solidFill>
                <a:latin typeface="Arial"/>
              </a:rPr>
              <a:t>市町村</a:t>
            </a:r>
            <a:endParaRPr lang="en-US" altLang="ja-JP" sz="1015" dirty="0">
              <a:solidFill>
                <a:prstClr val="black"/>
              </a:solidFill>
              <a:latin typeface="Arial"/>
            </a:endParaRPr>
          </a:p>
          <a:p>
            <a:pPr eaLnBrk="0" fontAlgn="base" hangingPunct="0">
              <a:spcBef>
                <a:spcPct val="0"/>
              </a:spcBef>
              <a:spcAft>
                <a:spcPct val="0"/>
              </a:spcAft>
              <a:defRPr/>
            </a:pPr>
            <a:endParaRPr lang="ja-JP" altLang="ja-JP" sz="1108" dirty="0">
              <a:solidFill>
                <a:prstClr val="black"/>
              </a:solidFill>
              <a:latin typeface="Arial"/>
            </a:endParaRPr>
          </a:p>
        </p:txBody>
      </p:sp>
      <p:sp>
        <p:nvSpPr>
          <p:cNvPr id="18" name="Rectangle 26"/>
          <p:cNvSpPr>
            <a:spLocks noChangeArrowheads="1"/>
          </p:cNvSpPr>
          <p:nvPr/>
        </p:nvSpPr>
        <p:spPr bwMode="auto">
          <a:xfrm>
            <a:off x="1033004" y="5650272"/>
            <a:ext cx="1913693" cy="328246"/>
          </a:xfrm>
          <a:prstGeom prst="rect">
            <a:avLst/>
          </a:prstGeom>
          <a:solidFill>
            <a:srgbClr val="FFFFFF"/>
          </a:solidFill>
          <a:ln w="9525">
            <a:solidFill>
              <a:srgbClr val="000000"/>
            </a:solidFill>
            <a:prstDash val="dash"/>
            <a:miter lim="800000"/>
            <a:headEnd/>
            <a:tailEnd/>
          </a:ln>
        </p:spPr>
        <p:txBody>
          <a:bodyPr lIns="33231" tIns="8206" rIns="33231" bIns="8206" anchor="ctr"/>
          <a:lstStyle/>
          <a:p>
            <a:pPr eaLnBrk="0" fontAlgn="base" hangingPunct="0">
              <a:spcBef>
                <a:spcPct val="0"/>
              </a:spcBef>
              <a:spcAft>
                <a:spcPct val="0"/>
              </a:spcAft>
              <a:defRPr/>
            </a:pPr>
            <a:r>
              <a:rPr lang="ja-JP" altLang="ja-JP" sz="969" kern="100" dirty="0">
                <a:solidFill>
                  <a:prstClr val="black"/>
                </a:solidFill>
                <a:latin typeface="Century"/>
                <a:ea typeface="HGｺﾞｼｯｸM"/>
                <a:cs typeface="Times New Roman"/>
              </a:rPr>
              <a:t>①</a:t>
            </a:r>
            <a:r>
              <a:rPr lang="ja-JP" altLang="en-US" sz="969" kern="100" dirty="0">
                <a:solidFill>
                  <a:prstClr val="black"/>
                </a:solidFill>
                <a:latin typeface="Century"/>
                <a:ea typeface="HGｺﾞｼｯｸM"/>
                <a:cs typeface="Times New Roman"/>
              </a:rPr>
              <a:t>事実確認（立入調査等）</a:t>
            </a:r>
            <a:endParaRPr lang="en-US" altLang="ja-JP" sz="969" kern="100" dirty="0">
              <a:solidFill>
                <a:prstClr val="black"/>
              </a:solidFill>
              <a:latin typeface="Century"/>
              <a:ea typeface="HGｺﾞｼｯｸM"/>
              <a:cs typeface="Times New Roman"/>
            </a:endParaRPr>
          </a:p>
          <a:p>
            <a:pPr marL="168524" indent="-168524" eaLnBrk="0" hangingPunct="0">
              <a:defRPr/>
            </a:pPr>
            <a:r>
              <a:rPr lang="ja-JP" altLang="ja-JP" sz="969" kern="100" dirty="0">
                <a:solidFill>
                  <a:prstClr val="black"/>
                </a:solidFill>
                <a:latin typeface="Century"/>
                <a:ea typeface="HGｺﾞｼｯｸM"/>
                <a:cs typeface="Times New Roman"/>
              </a:rPr>
              <a:t>②措置</a:t>
            </a:r>
            <a:r>
              <a:rPr lang="en-US" altLang="ja-JP" sz="969" kern="100" dirty="0">
                <a:solidFill>
                  <a:prstClr val="black"/>
                </a:solidFill>
                <a:latin typeface="Century"/>
                <a:ea typeface="HGｺﾞｼｯｸM"/>
                <a:cs typeface="Times New Roman"/>
              </a:rPr>
              <a:t>(</a:t>
            </a:r>
            <a:r>
              <a:rPr lang="ja-JP" altLang="en-US" sz="969" kern="100" dirty="0">
                <a:solidFill>
                  <a:prstClr val="black"/>
                </a:solidFill>
                <a:latin typeface="Century"/>
                <a:ea typeface="HGｺﾞｼｯｸM"/>
                <a:cs typeface="Times New Roman"/>
              </a:rPr>
              <a:t>一時保護、後見審判請求</a:t>
            </a:r>
            <a:r>
              <a:rPr lang="en-US" altLang="ja-JP" sz="969" kern="100" dirty="0">
                <a:solidFill>
                  <a:prstClr val="black"/>
                </a:solidFill>
                <a:latin typeface="Century"/>
                <a:ea typeface="HGｺﾞｼｯｸM"/>
                <a:cs typeface="Times New Roman"/>
              </a:rPr>
              <a:t>)</a:t>
            </a:r>
            <a:endParaRPr lang="ja-JP" altLang="ja-JP" sz="969" dirty="0">
              <a:solidFill>
                <a:prstClr val="black"/>
              </a:solidFill>
              <a:latin typeface="Arial"/>
            </a:endParaRPr>
          </a:p>
        </p:txBody>
      </p:sp>
      <p:sp>
        <p:nvSpPr>
          <p:cNvPr id="19" name="Text Box 12"/>
          <p:cNvSpPr txBox="1">
            <a:spLocks noChangeArrowheads="1"/>
          </p:cNvSpPr>
          <p:nvPr/>
        </p:nvSpPr>
        <p:spPr bwMode="auto">
          <a:xfrm>
            <a:off x="3228183" y="5254695"/>
            <a:ext cx="259711" cy="574431"/>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68580" tIns="8206" rIns="68580" bIns="8206" anchor="ctr" anchorCtr="1"/>
          <a:lstStyle/>
          <a:p>
            <a:pPr eaLnBrk="0" fontAlgn="base" hangingPunct="0">
              <a:spcBef>
                <a:spcPct val="0"/>
              </a:spcBef>
              <a:spcAft>
                <a:spcPct val="0"/>
              </a:spcAft>
              <a:defRPr/>
            </a:pPr>
            <a:r>
              <a:rPr lang="ja-JP" altLang="en-US" sz="923" dirty="0">
                <a:solidFill>
                  <a:prstClr val="black"/>
                </a:solidFill>
                <a:latin typeface="Arial"/>
              </a:rPr>
              <a:t>虐待発見</a:t>
            </a:r>
            <a:endParaRPr lang="ja-JP" altLang="ja-JP" sz="923" dirty="0">
              <a:solidFill>
                <a:prstClr val="black"/>
              </a:solidFill>
              <a:latin typeface="Arial"/>
            </a:endParaRPr>
          </a:p>
        </p:txBody>
      </p:sp>
      <p:sp>
        <p:nvSpPr>
          <p:cNvPr id="21" name="Line 23"/>
          <p:cNvSpPr>
            <a:spLocks noChangeShapeType="1"/>
          </p:cNvSpPr>
          <p:nvPr/>
        </p:nvSpPr>
        <p:spPr bwMode="auto">
          <a:xfrm>
            <a:off x="3487896" y="5379219"/>
            <a:ext cx="389567" cy="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ja-JP" altLang="en-US">
              <a:solidFill>
                <a:srgbClr val="000000"/>
              </a:solidFill>
              <a:latin typeface="Arial"/>
            </a:endParaRPr>
          </a:p>
        </p:txBody>
      </p:sp>
      <p:sp>
        <p:nvSpPr>
          <p:cNvPr id="22" name="Text Box 25"/>
          <p:cNvSpPr txBox="1">
            <a:spLocks noChangeArrowheads="1"/>
          </p:cNvSpPr>
          <p:nvPr/>
        </p:nvSpPr>
        <p:spPr bwMode="auto">
          <a:xfrm>
            <a:off x="3508695" y="5436006"/>
            <a:ext cx="396331" cy="199292"/>
          </a:xfrm>
          <a:prstGeom prst="rect">
            <a:avLst/>
          </a:prstGeom>
          <a:noFill/>
          <a:ln w="9525">
            <a:noFill/>
            <a:miter lim="800000"/>
            <a:headEnd/>
            <a:tailEnd/>
          </a:ln>
        </p:spPr>
        <p:txBody>
          <a:bodyPr lIns="0" tIns="0" rIns="0" bIns="0" anchor="ctr" anchorCtr="1"/>
          <a:lstStyle/>
          <a:p>
            <a:pPr eaLnBrk="0" fontAlgn="base" hangingPunct="0">
              <a:spcBef>
                <a:spcPct val="0"/>
              </a:spcBef>
              <a:spcAft>
                <a:spcPct val="0"/>
              </a:spcAft>
            </a:pPr>
            <a:r>
              <a:rPr lang="ja-JP" altLang="en-US" sz="923" dirty="0">
                <a:solidFill>
                  <a:srgbClr val="000000"/>
                </a:solidFill>
                <a:latin typeface="Arial"/>
              </a:rPr>
              <a:t>通報</a:t>
            </a:r>
            <a:endParaRPr lang="ja-JP" altLang="ja-JP" sz="1108" dirty="0">
              <a:solidFill>
                <a:srgbClr val="000000"/>
              </a:solidFill>
              <a:latin typeface="Arial"/>
            </a:endParaRPr>
          </a:p>
        </p:txBody>
      </p:sp>
      <p:sp>
        <p:nvSpPr>
          <p:cNvPr id="23" name="Text Box 19"/>
          <p:cNvSpPr txBox="1">
            <a:spLocks noChangeArrowheads="1"/>
          </p:cNvSpPr>
          <p:nvPr/>
        </p:nvSpPr>
        <p:spPr bwMode="auto">
          <a:xfrm>
            <a:off x="3905025" y="5243544"/>
            <a:ext cx="259711" cy="574431"/>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vert="eaVert" lIns="68580" tIns="8206" rIns="68580" bIns="8206" anchor="ctr" anchorCtr="1"/>
          <a:lstStyle/>
          <a:p>
            <a:pPr eaLnBrk="0" fontAlgn="base" hangingPunct="0">
              <a:spcBef>
                <a:spcPct val="0"/>
              </a:spcBef>
              <a:spcAft>
                <a:spcPct val="0"/>
              </a:spcAft>
              <a:defRPr/>
            </a:pPr>
            <a:r>
              <a:rPr lang="ja-JP" altLang="en-US" sz="1015" dirty="0">
                <a:solidFill>
                  <a:prstClr val="black"/>
                </a:solidFill>
                <a:latin typeface="Arial"/>
              </a:rPr>
              <a:t>市町村</a:t>
            </a:r>
            <a:endParaRPr lang="en-US" altLang="ja-JP" sz="1015" dirty="0">
              <a:solidFill>
                <a:prstClr val="black"/>
              </a:solidFill>
              <a:latin typeface="Arial"/>
            </a:endParaRPr>
          </a:p>
        </p:txBody>
      </p:sp>
      <p:sp>
        <p:nvSpPr>
          <p:cNvPr id="24" name="Text Box 21"/>
          <p:cNvSpPr txBox="1">
            <a:spLocks noChangeArrowheads="1"/>
          </p:cNvSpPr>
          <p:nvPr/>
        </p:nvSpPr>
        <p:spPr bwMode="auto">
          <a:xfrm>
            <a:off x="4603275" y="5264503"/>
            <a:ext cx="649278" cy="193431"/>
          </a:xfrm>
          <a:prstGeom prst="rect">
            <a:avLst/>
          </a:prstGeom>
          <a:solidFill>
            <a:srgbClr val="99CCFF"/>
          </a:solidFill>
          <a:ln w="9525">
            <a:solidFill>
              <a:srgbClr val="000000"/>
            </a:solidFill>
            <a:miter lim="800000"/>
            <a:headEnd/>
            <a:tailEnd/>
          </a:ln>
          <a:effectLst>
            <a:outerShdw dist="35921" dir="2700000" algn="ctr" rotWithShape="0">
              <a:srgbClr val="808080"/>
            </a:outerShdw>
          </a:effectLst>
        </p:spPr>
        <p:txBody>
          <a:bodyPr lIns="33231" tIns="8206" rIns="33231" bIns="8206" anchor="ctr" anchorCtr="1"/>
          <a:lstStyle/>
          <a:p>
            <a:pPr eaLnBrk="0" fontAlgn="base" hangingPunct="0">
              <a:spcBef>
                <a:spcPct val="0"/>
              </a:spcBef>
              <a:spcAft>
                <a:spcPct val="0"/>
              </a:spcAft>
              <a:defRPr/>
            </a:pPr>
            <a:r>
              <a:rPr lang="ja-JP" altLang="en-US" sz="1015" dirty="0">
                <a:solidFill>
                  <a:prstClr val="black"/>
                </a:solidFill>
                <a:latin typeface="Arial"/>
              </a:rPr>
              <a:t>都道府県</a:t>
            </a:r>
            <a:endParaRPr lang="ja-JP" altLang="ja-JP" sz="1015" dirty="0">
              <a:solidFill>
                <a:prstClr val="black"/>
              </a:solidFill>
              <a:latin typeface="Arial"/>
            </a:endParaRPr>
          </a:p>
        </p:txBody>
      </p:sp>
      <p:sp>
        <p:nvSpPr>
          <p:cNvPr id="25" name="Text Box 25"/>
          <p:cNvSpPr txBox="1">
            <a:spLocks noChangeArrowheads="1"/>
          </p:cNvSpPr>
          <p:nvPr/>
        </p:nvSpPr>
        <p:spPr bwMode="auto">
          <a:xfrm>
            <a:off x="4179163" y="5384959"/>
            <a:ext cx="396331" cy="199292"/>
          </a:xfrm>
          <a:prstGeom prst="rect">
            <a:avLst/>
          </a:prstGeom>
          <a:noFill/>
          <a:ln w="9525">
            <a:noFill/>
            <a:miter lim="800000"/>
            <a:headEnd/>
            <a:tailEnd/>
          </a:ln>
        </p:spPr>
        <p:txBody>
          <a:bodyPr lIns="0" tIns="0" rIns="0" bIns="0" anchor="ctr" anchorCtr="1"/>
          <a:lstStyle/>
          <a:p>
            <a:pPr eaLnBrk="0" fontAlgn="base" hangingPunct="0">
              <a:spcBef>
                <a:spcPct val="0"/>
              </a:spcBef>
              <a:spcAft>
                <a:spcPct val="0"/>
              </a:spcAft>
            </a:pPr>
            <a:r>
              <a:rPr lang="ja-JP" altLang="en-US" sz="923" dirty="0">
                <a:solidFill>
                  <a:srgbClr val="000000"/>
                </a:solidFill>
                <a:latin typeface="Arial"/>
              </a:rPr>
              <a:t>報告</a:t>
            </a:r>
            <a:endParaRPr lang="ja-JP" altLang="ja-JP" sz="923" dirty="0">
              <a:solidFill>
                <a:srgbClr val="000000"/>
              </a:solidFill>
              <a:latin typeface="Arial"/>
            </a:endParaRPr>
          </a:p>
        </p:txBody>
      </p:sp>
      <p:sp>
        <p:nvSpPr>
          <p:cNvPr id="26" name="Line 23"/>
          <p:cNvSpPr>
            <a:spLocks noChangeShapeType="1"/>
          </p:cNvSpPr>
          <p:nvPr/>
        </p:nvSpPr>
        <p:spPr bwMode="auto">
          <a:xfrm>
            <a:off x="4213707" y="5357040"/>
            <a:ext cx="389567" cy="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ja-JP" altLang="en-US">
              <a:solidFill>
                <a:srgbClr val="000000"/>
              </a:solidFill>
              <a:latin typeface="Arial"/>
            </a:endParaRPr>
          </a:p>
        </p:txBody>
      </p:sp>
      <p:sp>
        <p:nvSpPr>
          <p:cNvPr id="27" name="Rectangle 26"/>
          <p:cNvSpPr>
            <a:spLocks noChangeArrowheads="1"/>
          </p:cNvSpPr>
          <p:nvPr/>
        </p:nvSpPr>
        <p:spPr bwMode="auto">
          <a:xfrm>
            <a:off x="4213706" y="5618016"/>
            <a:ext cx="1501045" cy="331177"/>
          </a:xfrm>
          <a:prstGeom prst="rect">
            <a:avLst/>
          </a:prstGeom>
          <a:solidFill>
            <a:srgbClr val="FFFFFF"/>
          </a:solidFill>
          <a:ln w="9525">
            <a:solidFill>
              <a:srgbClr val="000000"/>
            </a:solidFill>
            <a:prstDash val="dash"/>
            <a:miter lim="800000"/>
            <a:headEnd/>
            <a:tailEnd/>
          </a:ln>
        </p:spPr>
        <p:txBody>
          <a:bodyPr lIns="33231" tIns="8206" rIns="33231" bIns="8206" anchor="b"/>
          <a:lstStyle/>
          <a:p>
            <a:pPr eaLnBrk="0" fontAlgn="base" hangingPunct="0">
              <a:spcBef>
                <a:spcPct val="0"/>
              </a:spcBef>
              <a:spcAft>
                <a:spcPct val="0"/>
              </a:spcAft>
              <a:defRPr/>
            </a:pPr>
            <a:r>
              <a:rPr lang="ja-JP" altLang="ja-JP" sz="923" kern="100" dirty="0">
                <a:solidFill>
                  <a:prstClr val="black"/>
                </a:solidFill>
                <a:latin typeface="Century"/>
                <a:ea typeface="HGｺﾞｼｯｸM"/>
                <a:cs typeface="Times New Roman"/>
              </a:rPr>
              <a:t>①監督権限等の適切な行使</a:t>
            </a:r>
            <a:endParaRPr lang="en-US" altLang="ja-JP" sz="923" kern="100" dirty="0">
              <a:solidFill>
                <a:prstClr val="black"/>
              </a:solidFill>
              <a:latin typeface="Century"/>
              <a:ea typeface="HGｺﾞｼｯｸM"/>
              <a:cs typeface="Times New Roman"/>
            </a:endParaRPr>
          </a:p>
          <a:p>
            <a:pPr eaLnBrk="0" fontAlgn="base" hangingPunct="0">
              <a:spcBef>
                <a:spcPct val="0"/>
              </a:spcBef>
              <a:spcAft>
                <a:spcPct val="0"/>
              </a:spcAft>
              <a:defRPr/>
            </a:pPr>
            <a:r>
              <a:rPr lang="ja-JP" altLang="ja-JP" sz="923" kern="100" dirty="0">
                <a:solidFill>
                  <a:prstClr val="black"/>
                </a:solidFill>
                <a:latin typeface="Century"/>
                <a:ea typeface="HGｺﾞｼｯｸM"/>
                <a:cs typeface="Times New Roman"/>
              </a:rPr>
              <a:t>②措置等の公表</a:t>
            </a:r>
            <a:endParaRPr lang="ja-JP" altLang="ja-JP" sz="923" dirty="0">
              <a:solidFill>
                <a:prstClr val="black"/>
              </a:solidFill>
              <a:latin typeface="Arial"/>
            </a:endParaRPr>
          </a:p>
        </p:txBody>
      </p:sp>
      <p:sp>
        <p:nvSpPr>
          <p:cNvPr id="28" name="Text Box 12"/>
          <p:cNvSpPr txBox="1">
            <a:spLocks noChangeArrowheads="1"/>
          </p:cNvSpPr>
          <p:nvPr/>
        </p:nvSpPr>
        <p:spPr bwMode="auto">
          <a:xfrm>
            <a:off x="5870079" y="5264264"/>
            <a:ext cx="259711" cy="574431"/>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68580" tIns="8206" rIns="68580" bIns="8206" anchor="ctr" anchorCtr="1"/>
          <a:lstStyle/>
          <a:p>
            <a:pPr eaLnBrk="0" fontAlgn="base" hangingPunct="0">
              <a:spcBef>
                <a:spcPct val="0"/>
              </a:spcBef>
              <a:spcAft>
                <a:spcPct val="0"/>
              </a:spcAft>
              <a:defRPr/>
            </a:pPr>
            <a:r>
              <a:rPr lang="ja-JP" altLang="en-US" sz="923" dirty="0">
                <a:solidFill>
                  <a:prstClr val="black"/>
                </a:solidFill>
                <a:latin typeface="Arial"/>
              </a:rPr>
              <a:t>虐待発見</a:t>
            </a:r>
            <a:endParaRPr lang="ja-JP" altLang="ja-JP" sz="923" dirty="0">
              <a:solidFill>
                <a:prstClr val="black"/>
              </a:solidFill>
              <a:latin typeface="Arial"/>
            </a:endParaRPr>
          </a:p>
        </p:txBody>
      </p:sp>
      <p:sp>
        <p:nvSpPr>
          <p:cNvPr id="29" name="Line 13"/>
          <p:cNvSpPr>
            <a:spLocks noChangeShapeType="1"/>
          </p:cNvSpPr>
          <p:nvPr/>
        </p:nvSpPr>
        <p:spPr bwMode="auto">
          <a:xfrm>
            <a:off x="6179201" y="5361219"/>
            <a:ext cx="844062" cy="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ja-JP" altLang="en-US">
              <a:solidFill>
                <a:srgbClr val="000000"/>
              </a:solidFill>
              <a:latin typeface="Arial"/>
            </a:endParaRPr>
          </a:p>
        </p:txBody>
      </p:sp>
      <p:sp>
        <p:nvSpPr>
          <p:cNvPr id="30" name="Line 27"/>
          <p:cNvSpPr>
            <a:spLocks noChangeShapeType="1"/>
          </p:cNvSpPr>
          <p:nvPr/>
        </p:nvSpPr>
        <p:spPr bwMode="auto">
          <a:xfrm flipV="1">
            <a:off x="6129790" y="5729386"/>
            <a:ext cx="330050" cy="7326"/>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ja-JP" altLang="en-US">
              <a:solidFill>
                <a:srgbClr val="000000"/>
              </a:solidFill>
              <a:latin typeface="Arial"/>
            </a:endParaRPr>
          </a:p>
        </p:txBody>
      </p:sp>
      <p:sp>
        <p:nvSpPr>
          <p:cNvPr id="31" name="Text Box 25"/>
          <p:cNvSpPr txBox="1">
            <a:spLocks noChangeArrowheads="1"/>
          </p:cNvSpPr>
          <p:nvPr/>
        </p:nvSpPr>
        <p:spPr bwMode="auto">
          <a:xfrm>
            <a:off x="6100342" y="5514848"/>
            <a:ext cx="396330" cy="199292"/>
          </a:xfrm>
          <a:prstGeom prst="rect">
            <a:avLst/>
          </a:prstGeom>
          <a:noFill/>
          <a:ln w="9525">
            <a:noFill/>
            <a:miter lim="800000"/>
            <a:headEnd/>
            <a:tailEnd/>
          </a:ln>
        </p:spPr>
        <p:txBody>
          <a:bodyPr lIns="0" tIns="0" rIns="0" bIns="0" anchor="ctr" anchorCtr="1"/>
          <a:lstStyle/>
          <a:p>
            <a:pPr eaLnBrk="0" fontAlgn="base" hangingPunct="0">
              <a:spcBef>
                <a:spcPct val="0"/>
              </a:spcBef>
              <a:spcAft>
                <a:spcPct val="0"/>
              </a:spcAft>
            </a:pPr>
            <a:r>
              <a:rPr lang="ja-JP" altLang="en-US" sz="923" dirty="0">
                <a:solidFill>
                  <a:srgbClr val="000000"/>
                </a:solidFill>
                <a:latin typeface="Arial"/>
              </a:rPr>
              <a:t>通報</a:t>
            </a:r>
            <a:endParaRPr lang="ja-JP" altLang="ja-JP" sz="1108" dirty="0">
              <a:solidFill>
                <a:srgbClr val="000000"/>
              </a:solidFill>
              <a:latin typeface="Arial"/>
            </a:endParaRPr>
          </a:p>
        </p:txBody>
      </p:sp>
      <p:sp>
        <p:nvSpPr>
          <p:cNvPr id="32" name="Text Box 19"/>
          <p:cNvSpPr txBox="1">
            <a:spLocks noChangeArrowheads="1"/>
          </p:cNvSpPr>
          <p:nvPr/>
        </p:nvSpPr>
        <p:spPr bwMode="auto">
          <a:xfrm>
            <a:off x="6471377" y="5430026"/>
            <a:ext cx="259711" cy="574431"/>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vert="eaVert" lIns="68580" tIns="8206" rIns="68580" bIns="8206" anchor="ctr" anchorCtr="1"/>
          <a:lstStyle/>
          <a:p>
            <a:pPr eaLnBrk="0" fontAlgn="base" hangingPunct="0">
              <a:spcBef>
                <a:spcPct val="0"/>
              </a:spcBef>
              <a:spcAft>
                <a:spcPct val="0"/>
              </a:spcAft>
              <a:defRPr/>
            </a:pPr>
            <a:r>
              <a:rPr lang="ja-JP" altLang="en-US" sz="1015" dirty="0">
                <a:solidFill>
                  <a:prstClr val="black"/>
                </a:solidFill>
                <a:latin typeface="Arial"/>
              </a:rPr>
              <a:t>市町村</a:t>
            </a:r>
            <a:endParaRPr lang="en-US" altLang="ja-JP" sz="1015" dirty="0">
              <a:solidFill>
                <a:prstClr val="black"/>
              </a:solidFill>
              <a:latin typeface="Arial"/>
            </a:endParaRPr>
          </a:p>
        </p:txBody>
      </p:sp>
      <p:sp>
        <p:nvSpPr>
          <p:cNvPr id="33" name="Text Box 25"/>
          <p:cNvSpPr txBox="1">
            <a:spLocks noChangeArrowheads="1"/>
          </p:cNvSpPr>
          <p:nvPr/>
        </p:nvSpPr>
        <p:spPr bwMode="auto">
          <a:xfrm>
            <a:off x="6699976" y="5714749"/>
            <a:ext cx="397684" cy="199292"/>
          </a:xfrm>
          <a:prstGeom prst="rect">
            <a:avLst/>
          </a:prstGeom>
          <a:noFill/>
          <a:ln w="9525">
            <a:noFill/>
            <a:miter lim="800000"/>
            <a:headEnd/>
            <a:tailEnd/>
          </a:ln>
        </p:spPr>
        <p:txBody>
          <a:bodyPr lIns="0" tIns="0" rIns="0" bIns="0" anchor="ctr" anchorCtr="1"/>
          <a:lstStyle/>
          <a:p>
            <a:pPr eaLnBrk="0" fontAlgn="base" hangingPunct="0">
              <a:spcBef>
                <a:spcPct val="0"/>
              </a:spcBef>
              <a:spcAft>
                <a:spcPct val="0"/>
              </a:spcAft>
            </a:pPr>
            <a:r>
              <a:rPr lang="ja-JP" altLang="en-US" sz="923" dirty="0">
                <a:solidFill>
                  <a:srgbClr val="000000"/>
                </a:solidFill>
                <a:latin typeface="Arial"/>
              </a:rPr>
              <a:t>通知</a:t>
            </a:r>
            <a:endParaRPr lang="ja-JP" altLang="ja-JP" sz="1108" dirty="0">
              <a:solidFill>
                <a:srgbClr val="000000"/>
              </a:solidFill>
              <a:latin typeface="Arial"/>
            </a:endParaRPr>
          </a:p>
        </p:txBody>
      </p:sp>
      <p:sp>
        <p:nvSpPr>
          <p:cNvPr id="34" name="Line 7"/>
          <p:cNvSpPr>
            <a:spLocks noChangeShapeType="1"/>
          </p:cNvSpPr>
          <p:nvPr/>
        </p:nvSpPr>
        <p:spPr bwMode="auto">
          <a:xfrm>
            <a:off x="6768963" y="5714243"/>
            <a:ext cx="259711" cy="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ja-JP" altLang="en-US">
              <a:solidFill>
                <a:srgbClr val="000000"/>
              </a:solidFill>
              <a:latin typeface="Arial"/>
            </a:endParaRPr>
          </a:p>
        </p:txBody>
      </p:sp>
      <p:sp>
        <p:nvSpPr>
          <p:cNvPr id="35" name="Text Box 16"/>
          <p:cNvSpPr txBox="1">
            <a:spLocks noChangeArrowheads="1"/>
          </p:cNvSpPr>
          <p:nvPr/>
        </p:nvSpPr>
        <p:spPr bwMode="auto">
          <a:xfrm>
            <a:off x="7028674" y="5264504"/>
            <a:ext cx="330358" cy="554816"/>
          </a:xfrm>
          <a:prstGeom prst="rect">
            <a:avLst/>
          </a:prstGeom>
          <a:solidFill>
            <a:srgbClr val="99CCFF"/>
          </a:solidFill>
          <a:ln w="9525">
            <a:solidFill>
              <a:srgbClr val="000000"/>
            </a:solidFill>
            <a:miter lim="800000"/>
            <a:headEnd/>
            <a:tailEnd/>
          </a:ln>
          <a:effectLst>
            <a:outerShdw dist="35921" dir="2700000" algn="ctr" rotWithShape="0">
              <a:srgbClr val="808080"/>
            </a:outerShdw>
          </a:effectLst>
        </p:spPr>
        <p:txBody>
          <a:bodyPr vert="eaVert" lIns="68580" tIns="8206" rIns="68580" bIns="8206" anchor="ctr" anchorCtr="1"/>
          <a:lstStyle/>
          <a:p>
            <a:pPr eaLnBrk="0" fontAlgn="base" hangingPunct="0">
              <a:spcBef>
                <a:spcPct val="0"/>
              </a:spcBef>
              <a:spcAft>
                <a:spcPct val="0"/>
              </a:spcAft>
              <a:defRPr/>
            </a:pPr>
            <a:r>
              <a:rPr lang="ja-JP" altLang="en-US" sz="1015" dirty="0">
                <a:solidFill>
                  <a:prstClr val="black"/>
                </a:solidFill>
                <a:latin typeface="Arial"/>
              </a:rPr>
              <a:t>都道府県</a:t>
            </a:r>
            <a:endParaRPr lang="ja-JP" altLang="ja-JP" sz="1015" dirty="0">
              <a:solidFill>
                <a:prstClr val="black"/>
              </a:solidFill>
              <a:latin typeface="Arial"/>
            </a:endParaRPr>
          </a:p>
        </p:txBody>
      </p:sp>
      <p:sp>
        <p:nvSpPr>
          <p:cNvPr id="36" name="Text Box 25"/>
          <p:cNvSpPr txBox="1">
            <a:spLocks noChangeArrowheads="1"/>
          </p:cNvSpPr>
          <p:nvPr/>
        </p:nvSpPr>
        <p:spPr bwMode="auto">
          <a:xfrm>
            <a:off x="7326569" y="5371207"/>
            <a:ext cx="396330" cy="199292"/>
          </a:xfrm>
          <a:prstGeom prst="rect">
            <a:avLst/>
          </a:prstGeom>
          <a:noFill/>
          <a:ln w="9525">
            <a:noFill/>
            <a:miter lim="800000"/>
            <a:headEnd/>
            <a:tailEnd/>
          </a:ln>
        </p:spPr>
        <p:txBody>
          <a:bodyPr lIns="0" tIns="0" rIns="0" bIns="0" anchor="ctr" anchorCtr="1"/>
          <a:lstStyle/>
          <a:p>
            <a:pPr eaLnBrk="0" fontAlgn="base" hangingPunct="0">
              <a:spcBef>
                <a:spcPct val="0"/>
              </a:spcBef>
              <a:spcAft>
                <a:spcPct val="0"/>
              </a:spcAft>
            </a:pPr>
            <a:r>
              <a:rPr lang="ja-JP" altLang="en-US" sz="923" dirty="0">
                <a:solidFill>
                  <a:srgbClr val="000000"/>
                </a:solidFill>
                <a:latin typeface="Arial"/>
              </a:rPr>
              <a:t>報告</a:t>
            </a:r>
            <a:endParaRPr lang="ja-JP" altLang="ja-JP" sz="923" dirty="0">
              <a:solidFill>
                <a:srgbClr val="000000"/>
              </a:solidFill>
              <a:latin typeface="Arial"/>
            </a:endParaRPr>
          </a:p>
        </p:txBody>
      </p:sp>
      <p:sp>
        <p:nvSpPr>
          <p:cNvPr id="37" name="Line 11"/>
          <p:cNvSpPr>
            <a:spLocks noChangeShapeType="1"/>
          </p:cNvSpPr>
          <p:nvPr/>
        </p:nvSpPr>
        <p:spPr bwMode="auto">
          <a:xfrm>
            <a:off x="7359034" y="5371206"/>
            <a:ext cx="331402" cy="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ja-JP" altLang="en-US">
              <a:solidFill>
                <a:srgbClr val="000000"/>
              </a:solidFill>
              <a:latin typeface="Arial"/>
            </a:endParaRPr>
          </a:p>
        </p:txBody>
      </p:sp>
      <p:sp>
        <p:nvSpPr>
          <p:cNvPr id="38" name="Text Box 17"/>
          <p:cNvSpPr txBox="1">
            <a:spLocks noChangeArrowheads="1"/>
          </p:cNvSpPr>
          <p:nvPr/>
        </p:nvSpPr>
        <p:spPr bwMode="auto">
          <a:xfrm>
            <a:off x="7690436" y="5277422"/>
            <a:ext cx="649278" cy="193431"/>
          </a:xfrm>
          <a:prstGeom prst="rect">
            <a:avLst/>
          </a:prstGeom>
          <a:solidFill>
            <a:srgbClr val="CC99FF"/>
          </a:solidFill>
          <a:ln w="9525">
            <a:solidFill>
              <a:srgbClr val="000000"/>
            </a:solidFill>
            <a:miter lim="800000"/>
            <a:headEnd/>
            <a:tailEnd/>
          </a:ln>
          <a:effectLst>
            <a:outerShdw dist="35921" dir="2700000" algn="ctr" rotWithShape="0">
              <a:srgbClr val="808080"/>
            </a:outerShdw>
          </a:effectLst>
        </p:spPr>
        <p:txBody>
          <a:bodyPr lIns="68580" tIns="8206" rIns="68580" bIns="8206" anchor="ctr" anchorCtr="1"/>
          <a:lstStyle/>
          <a:p>
            <a:pPr eaLnBrk="0" fontAlgn="base" hangingPunct="0">
              <a:spcBef>
                <a:spcPct val="0"/>
              </a:spcBef>
              <a:spcAft>
                <a:spcPct val="0"/>
              </a:spcAft>
              <a:defRPr/>
            </a:pPr>
            <a:r>
              <a:rPr lang="ja-JP" altLang="en-US" sz="1015" dirty="0">
                <a:solidFill>
                  <a:prstClr val="black"/>
                </a:solidFill>
                <a:latin typeface="Arial"/>
              </a:rPr>
              <a:t>労働局</a:t>
            </a:r>
            <a:endParaRPr lang="ja-JP" altLang="ja-JP" sz="1015" dirty="0">
              <a:solidFill>
                <a:prstClr val="black"/>
              </a:solidFill>
              <a:latin typeface="Arial"/>
            </a:endParaRPr>
          </a:p>
        </p:txBody>
      </p:sp>
      <p:sp>
        <p:nvSpPr>
          <p:cNvPr id="39" name="Rectangle 26"/>
          <p:cNvSpPr>
            <a:spLocks noChangeArrowheads="1"/>
          </p:cNvSpPr>
          <p:nvPr/>
        </p:nvSpPr>
        <p:spPr bwMode="auto">
          <a:xfrm>
            <a:off x="7411764" y="5550790"/>
            <a:ext cx="954980" cy="422031"/>
          </a:xfrm>
          <a:prstGeom prst="rect">
            <a:avLst/>
          </a:prstGeom>
          <a:solidFill>
            <a:srgbClr val="FFFFFF"/>
          </a:solidFill>
          <a:ln w="9525">
            <a:solidFill>
              <a:srgbClr val="000000"/>
            </a:solidFill>
            <a:prstDash val="dash"/>
            <a:miter lim="800000"/>
            <a:headEnd/>
            <a:tailEnd/>
          </a:ln>
        </p:spPr>
        <p:txBody>
          <a:bodyPr lIns="33231" tIns="8206" rIns="33231" bIns="8206" anchor="b"/>
          <a:lstStyle/>
          <a:p>
            <a:pPr marL="79133" indent="-79133" eaLnBrk="0" hangingPunct="0">
              <a:defRPr/>
            </a:pPr>
            <a:r>
              <a:rPr lang="ja-JP" altLang="ja-JP" sz="831" kern="100" dirty="0">
                <a:solidFill>
                  <a:prstClr val="black"/>
                </a:solidFill>
                <a:latin typeface="Century"/>
                <a:ea typeface="HGｺﾞｼｯｸM"/>
                <a:cs typeface="Times New Roman"/>
              </a:rPr>
              <a:t>①監督権限等の適切な行使</a:t>
            </a:r>
            <a:endParaRPr lang="en-US" altLang="ja-JP" sz="831" kern="100" dirty="0">
              <a:solidFill>
                <a:prstClr val="black"/>
              </a:solidFill>
              <a:latin typeface="Century"/>
              <a:ea typeface="HGｺﾞｼｯｸM"/>
              <a:cs typeface="Times New Roman"/>
            </a:endParaRPr>
          </a:p>
          <a:p>
            <a:pPr eaLnBrk="0" fontAlgn="base" hangingPunct="0">
              <a:spcBef>
                <a:spcPct val="0"/>
              </a:spcBef>
              <a:spcAft>
                <a:spcPct val="0"/>
              </a:spcAft>
              <a:defRPr/>
            </a:pPr>
            <a:r>
              <a:rPr lang="ja-JP" altLang="ja-JP" sz="831" kern="100" dirty="0">
                <a:solidFill>
                  <a:prstClr val="black"/>
                </a:solidFill>
                <a:latin typeface="Century"/>
                <a:ea typeface="HGｺﾞｼｯｸM"/>
                <a:cs typeface="Times New Roman"/>
              </a:rPr>
              <a:t>②措置等の公表</a:t>
            </a:r>
            <a:endParaRPr lang="ja-JP" altLang="ja-JP" sz="831" dirty="0">
              <a:solidFill>
                <a:prstClr val="black"/>
              </a:solidFill>
              <a:latin typeface="Arial"/>
            </a:endParaRPr>
          </a:p>
        </p:txBody>
      </p:sp>
      <p:graphicFrame>
        <p:nvGraphicFramePr>
          <p:cNvPr id="41" name="表 40"/>
          <p:cNvGraphicFramePr>
            <a:graphicFrameLocks noGrp="1"/>
          </p:cNvGraphicFramePr>
          <p:nvPr>
            <p:extLst>
              <p:ext uri="{D42A27DB-BD31-4B8C-83A1-F6EECF244321}">
                <p14:modId xmlns:p14="http://schemas.microsoft.com/office/powerpoint/2010/main" val="3084364007"/>
              </p:ext>
            </p:extLst>
          </p:nvPr>
        </p:nvGraphicFramePr>
        <p:xfrm>
          <a:off x="539552" y="4542115"/>
          <a:ext cx="8007457" cy="1474915"/>
        </p:xfrm>
        <a:graphic>
          <a:graphicData uri="http://schemas.openxmlformats.org/drawingml/2006/table">
            <a:tbl>
              <a:tblPr/>
              <a:tblGrid>
                <a:gridCol w="2605617">
                  <a:extLst>
                    <a:ext uri="{9D8B030D-6E8A-4147-A177-3AD203B41FA5}">
                      <a16:colId xmlns:a16="http://schemas.microsoft.com/office/drawing/2014/main" val="20000"/>
                    </a:ext>
                  </a:extLst>
                </a:gridCol>
                <a:gridCol w="2670256">
                  <a:extLst>
                    <a:ext uri="{9D8B030D-6E8A-4147-A177-3AD203B41FA5}">
                      <a16:colId xmlns:a16="http://schemas.microsoft.com/office/drawing/2014/main" val="20001"/>
                    </a:ext>
                  </a:extLst>
                </a:gridCol>
                <a:gridCol w="2731584">
                  <a:extLst>
                    <a:ext uri="{9D8B030D-6E8A-4147-A177-3AD203B41FA5}">
                      <a16:colId xmlns:a16="http://schemas.microsoft.com/office/drawing/2014/main" val="20002"/>
                    </a:ext>
                  </a:extLst>
                </a:gridCol>
              </a:tblGrid>
              <a:tr h="211015">
                <a:tc>
                  <a:txBody>
                    <a:bodyPr/>
                    <a:lstStyle/>
                    <a:p>
                      <a:pPr algn="ctr">
                        <a:spcAft>
                          <a:spcPts val="0"/>
                        </a:spcAft>
                      </a:pPr>
                      <a:r>
                        <a:rPr lang="ja-JP" sz="1000" b="1" kern="100" dirty="0">
                          <a:latin typeface="Century"/>
                          <a:ea typeface="HGPｺﾞｼｯｸE"/>
                          <a:cs typeface="Times New Roman"/>
                        </a:rPr>
                        <a:t>養護者による障害者虐待</a:t>
                      </a:r>
                      <a:endParaRPr lang="ja-JP" sz="1000" kern="100" dirty="0">
                        <a:latin typeface="Century"/>
                        <a:ea typeface="ＭＳ 明朝"/>
                        <a:cs typeface="Times New Roman"/>
                      </a:endParaRPr>
                    </a:p>
                  </a:txBody>
                  <a:tcPr marL="41193" marR="4119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000" b="1" kern="100" dirty="0">
                          <a:latin typeface="Century"/>
                          <a:ea typeface="HGPｺﾞｼｯｸE"/>
                          <a:cs typeface="Times New Roman"/>
                        </a:rPr>
                        <a:t>障害者福祉施設従事者等による障害者虐待</a:t>
                      </a:r>
                      <a:endParaRPr lang="ja-JP" sz="1000" kern="100" dirty="0">
                        <a:latin typeface="Century"/>
                        <a:ea typeface="ＭＳ 明朝"/>
                        <a:cs typeface="Times New Roman"/>
                      </a:endParaRPr>
                    </a:p>
                  </a:txBody>
                  <a:tcPr marL="41193" marR="4119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000" b="1" kern="100" dirty="0">
                          <a:latin typeface="Century"/>
                          <a:ea typeface="HGPｺﾞｼｯｸE"/>
                          <a:cs typeface="Times New Roman"/>
                        </a:rPr>
                        <a:t>使用者による障害者虐待</a:t>
                      </a:r>
                      <a:endParaRPr lang="ja-JP" sz="1000" kern="100" dirty="0">
                        <a:latin typeface="Century"/>
                        <a:ea typeface="ＭＳ 明朝"/>
                        <a:cs typeface="Times New Roman"/>
                      </a:endParaRPr>
                    </a:p>
                  </a:txBody>
                  <a:tcPr marL="41193" marR="4119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5870">
                <a:tc>
                  <a:txBody>
                    <a:bodyPr/>
                    <a:lstStyle/>
                    <a:p>
                      <a:pPr algn="just">
                        <a:spcAft>
                          <a:spcPts val="0"/>
                        </a:spcAft>
                      </a:pPr>
                      <a:r>
                        <a:rPr lang="en-US" sz="1000" b="1" kern="100" dirty="0">
                          <a:latin typeface="HGSｺﾞｼｯｸM"/>
                          <a:ea typeface="ＭＳ 明朝"/>
                          <a:cs typeface="Times New Roman"/>
                        </a:rPr>
                        <a:t>[</a:t>
                      </a:r>
                      <a:r>
                        <a:rPr lang="ja-JP" sz="1000" b="1" kern="100" dirty="0">
                          <a:latin typeface="Century"/>
                          <a:ea typeface="HGSｺﾞｼｯｸM"/>
                          <a:cs typeface="Times New Roman"/>
                        </a:rPr>
                        <a:t>市町村の責務</a:t>
                      </a:r>
                      <a:r>
                        <a:rPr lang="en-US" sz="1000" b="1" kern="100" dirty="0">
                          <a:latin typeface="Century"/>
                          <a:ea typeface="HGSｺﾞｼｯｸM"/>
                          <a:cs typeface="Times New Roman"/>
                        </a:rPr>
                        <a:t>]</a:t>
                      </a:r>
                      <a:r>
                        <a:rPr lang="ja-JP" sz="1000" kern="100" dirty="0">
                          <a:latin typeface="Century"/>
                          <a:ea typeface="HGSｺﾞｼｯｸM"/>
                          <a:cs typeface="Times New Roman"/>
                        </a:rPr>
                        <a:t>相談等、居室確保、連携確保</a:t>
                      </a:r>
                      <a:endParaRPr lang="ja-JP" sz="1000" kern="100" dirty="0">
                        <a:latin typeface="Century"/>
                        <a:ea typeface="ＭＳ 明朝"/>
                        <a:cs typeface="Times New Roman"/>
                      </a:endParaRPr>
                    </a:p>
                  </a:txBody>
                  <a:tcPr marL="41193" marR="4119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en-US" sz="1000" b="1" kern="100" dirty="0">
                          <a:latin typeface="HGSｺﾞｼｯｸM"/>
                          <a:ea typeface="ＭＳ 明朝"/>
                          <a:cs typeface="Times New Roman"/>
                        </a:rPr>
                        <a:t>[</a:t>
                      </a:r>
                      <a:r>
                        <a:rPr lang="ja-JP" sz="1000" b="1" kern="100" dirty="0">
                          <a:latin typeface="Century"/>
                          <a:ea typeface="HGSｺﾞｼｯｸM"/>
                          <a:cs typeface="Times New Roman"/>
                        </a:rPr>
                        <a:t>設置者等の責務</a:t>
                      </a:r>
                      <a:r>
                        <a:rPr lang="en-US" sz="1000" b="1" kern="100" dirty="0">
                          <a:latin typeface="Century"/>
                          <a:ea typeface="HGSｺﾞｼｯｸM"/>
                          <a:cs typeface="Times New Roman"/>
                        </a:rPr>
                        <a:t>]</a:t>
                      </a:r>
                      <a:r>
                        <a:rPr lang="ja-JP" sz="1000" kern="100" dirty="0">
                          <a:latin typeface="Century"/>
                          <a:ea typeface="HGSｺﾞｼｯｸM"/>
                          <a:cs typeface="Times New Roman"/>
                        </a:rPr>
                        <a:t>　当該施設等における障害者に対する虐待防止等のための措置を実施</a:t>
                      </a:r>
                      <a:endParaRPr lang="ja-JP" sz="1000" kern="100" dirty="0">
                        <a:latin typeface="Century"/>
                        <a:ea typeface="ＭＳ 明朝"/>
                        <a:cs typeface="Times New Roman"/>
                      </a:endParaRPr>
                    </a:p>
                  </a:txBody>
                  <a:tcPr marL="41193" marR="4119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en-US" sz="1000" b="1" kern="100" dirty="0">
                          <a:latin typeface="HGSｺﾞｼｯｸM"/>
                          <a:ea typeface="ＭＳ 明朝"/>
                          <a:cs typeface="Times New Roman"/>
                        </a:rPr>
                        <a:t>[</a:t>
                      </a:r>
                      <a:r>
                        <a:rPr lang="ja-JP" sz="1000" b="1" kern="100" dirty="0">
                          <a:latin typeface="Century"/>
                          <a:ea typeface="HGSｺﾞｼｯｸM"/>
                          <a:cs typeface="Times New Roman"/>
                        </a:rPr>
                        <a:t>事業主の責務</a:t>
                      </a:r>
                      <a:r>
                        <a:rPr lang="en-US" sz="1000" b="1" kern="100" dirty="0">
                          <a:latin typeface="Century"/>
                          <a:ea typeface="HGSｺﾞｼｯｸM"/>
                          <a:cs typeface="Times New Roman"/>
                        </a:rPr>
                        <a:t>]</a:t>
                      </a:r>
                      <a:r>
                        <a:rPr lang="ja-JP" sz="1000" kern="100" dirty="0">
                          <a:latin typeface="Century"/>
                          <a:ea typeface="HGSｺﾞｼｯｸM"/>
                          <a:cs typeface="Times New Roman"/>
                        </a:rPr>
                        <a:t>　当該事業所における障害者に対する虐待防止等のための措置を実施</a:t>
                      </a:r>
                      <a:endParaRPr lang="ja-JP" sz="1000" kern="100" dirty="0">
                        <a:latin typeface="Century"/>
                        <a:ea typeface="ＭＳ 明朝"/>
                        <a:cs typeface="Times New Roman"/>
                      </a:endParaRPr>
                    </a:p>
                  </a:txBody>
                  <a:tcPr marL="41193" marR="4119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948030">
                <a:tc>
                  <a:txBody>
                    <a:bodyPr/>
                    <a:lstStyle/>
                    <a:p>
                      <a:pPr algn="just">
                        <a:spcAft>
                          <a:spcPts val="0"/>
                        </a:spcAft>
                      </a:pPr>
                      <a:r>
                        <a:rPr lang="en-US" sz="1000" b="1" kern="100" dirty="0">
                          <a:latin typeface="HGSｺﾞｼｯｸM"/>
                          <a:ea typeface="ＭＳ 明朝"/>
                          <a:cs typeface="Times New Roman"/>
                        </a:rPr>
                        <a:t>[</a:t>
                      </a:r>
                      <a:r>
                        <a:rPr lang="ja-JP" sz="1000" b="1" kern="100" dirty="0">
                          <a:latin typeface="Century"/>
                          <a:ea typeface="HGSｺﾞｼｯｸM"/>
                          <a:cs typeface="Times New Roman"/>
                        </a:rPr>
                        <a:t>スキーム</a:t>
                      </a:r>
                      <a:r>
                        <a:rPr lang="en-US" sz="1000" b="1" kern="100" dirty="0">
                          <a:latin typeface="Century"/>
                          <a:ea typeface="HGSｺﾞｼｯｸM"/>
                          <a:cs typeface="Times New Roman"/>
                        </a:rPr>
                        <a:t>]</a:t>
                      </a:r>
                      <a:endParaRPr lang="ja-JP" sz="1000" kern="100" dirty="0">
                        <a:latin typeface="Century"/>
                        <a:ea typeface="ＭＳ 明朝"/>
                        <a:cs typeface="Times New Roman"/>
                      </a:endParaRPr>
                    </a:p>
                    <a:p>
                      <a:pPr algn="just">
                        <a:spcAft>
                          <a:spcPts val="0"/>
                        </a:spcAft>
                      </a:pPr>
                      <a:endParaRPr lang="ja-JP" sz="1000" kern="100" dirty="0">
                        <a:latin typeface="Century"/>
                        <a:ea typeface="ＭＳ 明朝"/>
                        <a:cs typeface="Times New Roman"/>
                      </a:endParaRPr>
                    </a:p>
                  </a:txBody>
                  <a:tcPr marL="41193" marR="41193"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b="1" kern="100" dirty="0">
                          <a:latin typeface="HGSｺﾞｼｯｸM"/>
                          <a:ea typeface="ＭＳ 明朝"/>
                          <a:cs typeface="Times New Roman"/>
                        </a:rPr>
                        <a:t>[</a:t>
                      </a:r>
                      <a:r>
                        <a:rPr lang="ja-JP" sz="1000" b="1" kern="100" dirty="0">
                          <a:latin typeface="Century"/>
                          <a:ea typeface="HGSｺﾞｼｯｸM"/>
                          <a:cs typeface="Times New Roman"/>
                        </a:rPr>
                        <a:t>スキーム</a:t>
                      </a:r>
                      <a:r>
                        <a:rPr lang="en-US" sz="1000" b="1" kern="100" dirty="0">
                          <a:latin typeface="Century"/>
                          <a:ea typeface="HGSｺﾞｼｯｸM"/>
                          <a:cs typeface="Times New Roman"/>
                        </a:rPr>
                        <a:t>]</a:t>
                      </a:r>
                      <a:endParaRPr lang="ja-JP" sz="1000" kern="100" dirty="0">
                        <a:latin typeface="Century"/>
                        <a:ea typeface="ＭＳ 明朝"/>
                        <a:cs typeface="Times New Roman"/>
                      </a:endParaRPr>
                    </a:p>
                    <a:p>
                      <a:pPr algn="just">
                        <a:spcAft>
                          <a:spcPts val="0"/>
                        </a:spcAft>
                      </a:pPr>
                      <a:endParaRPr lang="ja-JP" sz="700" kern="100" dirty="0">
                        <a:latin typeface="Century"/>
                        <a:ea typeface="ＭＳ 明朝"/>
                        <a:cs typeface="Times New Roman"/>
                      </a:endParaRPr>
                    </a:p>
                  </a:txBody>
                  <a:tcPr marL="41193" marR="4119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b="1" dirty="0">
                          <a:latin typeface="HGSｺﾞｼｯｸM"/>
                        </a:rPr>
                        <a:t>[</a:t>
                      </a:r>
                      <a:r>
                        <a:rPr lang="ja-JP" sz="1000" b="1" dirty="0">
                          <a:latin typeface="Century"/>
                          <a:ea typeface="HGSｺﾞｼｯｸM"/>
                        </a:rPr>
                        <a:t>スキーム</a:t>
                      </a:r>
                      <a:r>
                        <a:rPr lang="en-US" sz="1000" b="1" dirty="0">
                          <a:latin typeface="Century"/>
                          <a:ea typeface="HGSｺﾞｼｯｸM"/>
                        </a:rPr>
                        <a:t>]</a:t>
                      </a:r>
                      <a:r>
                        <a:rPr lang="ja-JP" sz="1000" dirty="0">
                          <a:latin typeface="Century"/>
                        </a:rPr>
                        <a:t> </a:t>
                      </a:r>
                      <a:endParaRPr lang="en-US" altLang="ja-JP" sz="1000" kern="100" dirty="0">
                        <a:latin typeface="Century"/>
                        <a:ea typeface="ＭＳ 明朝"/>
                        <a:cs typeface="Times New Roman"/>
                      </a:endParaRPr>
                    </a:p>
                    <a:p>
                      <a:pPr algn="just">
                        <a:spcAft>
                          <a:spcPts val="0"/>
                        </a:spcAft>
                      </a:pPr>
                      <a:r>
                        <a:rPr lang="en-US" sz="1000" dirty="0">
                          <a:latin typeface="Century"/>
                          <a:ea typeface="HGSｺﾞｼｯｸM"/>
                        </a:rPr>
                        <a:t> </a:t>
                      </a:r>
                      <a:r>
                        <a:rPr lang="ja-JP" altLang="en-US" sz="1000" dirty="0">
                          <a:latin typeface="Century"/>
                          <a:ea typeface="HGSｺﾞｼｯｸM"/>
                        </a:rPr>
                        <a:t>　　</a:t>
                      </a:r>
                      <a:r>
                        <a:rPr lang="en-US" sz="1000" dirty="0">
                          <a:latin typeface="Century"/>
                          <a:ea typeface="HGSｺﾞｼｯｸM"/>
                        </a:rPr>
                        <a:t>     </a:t>
                      </a:r>
                      <a:r>
                        <a:rPr lang="ja-JP" altLang="en-US" sz="1000" dirty="0">
                          <a:latin typeface="Century"/>
                          <a:ea typeface="HGSｺﾞｼｯｸM"/>
                        </a:rPr>
                        <a:t>　</a:t>
                      </a:r>
                      <a:endParaRPr lang="ja-JP" sz="1000" kern="100" dirty="0">
                        <a:latin typeface="Century"/>
                        <a:ea typeface="ＭＳ 明朝"/>
                        <a:cs typeface="Times New Roman"/>
                      </a:endParaRPr>
                    </a:p>
                  </a:txBody>
                  <a:tcPr marL="41193" marR="41193"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0"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23263" y="6494969"/>
            <a:ext cx="2057400" cy="365125"/>
          </a:xfrm>
        </p:spPr>
        <p:txBody>
          <a:bodyPr/>
          <a:lstStyle/>
          <a:p>
            <a:pPr>
              <a:defRPr/>
            </a:pPr>
            <a:fld id="{804D6B79-3AEB-42FE-A736-A41F7AEA0445}" type="slidenum">
              <a:rPr lang="en-US" altLang="ja-JP" smtClean="0"/>
              <a:pPr>
                <a:defRPr/>
              </a:pPr>
              <a:t>94</a:t>
            </a:fld>
            <a:endParaRPr lang="en-US" altLang="ja-JP" dirty="0"/>
          </a:p>
        </p:txBody>
      </p:sp>
    </p:spTree>
    <p:extLst>
      <p:ext uri="{BB962C8B-B14F-4D97-AF65-F5344CB8AC3E}">
        <p14:creationId xmlns:p14="http://schemas.microsoft.com/office/powerpoint/2010/main" val="23535270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3168129" y="982365"/>
            <a:ext cx="2911866" cy="294658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rtlCol="0" anchor="ctr"/>
          <a:lstStyle/>
          <a:p>
            <a:pPr algn="ctr"/>
            <a:endParaRPr kumimoji="1" lang="ja-JP" altLang="en-US" sz="1662" dirty="0"/>
          </a:p>
        </p:txBody>
      </p:sp>
      <p:sp>
        <p:nvSpPr>
          <p:cNvPr id="21" name="角丸四角形 20"/>
          <p:cNvSpPr/>
          <p:nvPr/>
        </p:nvSpPr>
        <p:spPr>
          <a:xfrm>
            <a:off x="3283250" y="1393439"/>
            <a:ext cx="1816975" cy="2523501"/>
          </a:xfrm>
          <a:prstGeom prst="roundRect">
            <a:avLst/>
          </a:prstGeom>
          <a:pattFill prst="pct10">
            <a:fgClr>
              <a:schemeClr val="accent1"/>
            </a:fgClr>
            <a:bgClr>
              <a:srgbClr val="B6E088"/>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624" tIns="30312" rIns="60624" bIns="30312" numCol="1" spcCol="0" rtlCol="0" fromWordArt="0" anchor="ctr" anchorCtr="0" forceAA="0" compatLnSpc="1">
            <a:prstTxWarp prst="textNoShape">
              <a:avLst/>
            </a:prstTxWarp>
            <a:noAutofit/>
          </a:bodyPr>
          <a:lstStyle/>
          <a:p>
            <a:pPr algn="ctr"/>
            <a:endParaRPr kumimoji="1" lang="ja-JP" altLang="en-US" sz="1662"/>
          </a:p>
        </p:txBody>
      </p:sp>
      <p:sp>
        <p:nvSpPr>
          <p:cNvPr id="33" name="角丸四角形 32"/>
          <p:cNvSpPr/>
          <p:nvPr/>
        </p:nvSpPr>
        <p:spPr>
          <a:xfrm>
            <a:off x="1758627" y="1057731"/>
            <a:ext cx="1267662" cy="1446135"/>
          </a:xfrm>
          <a:prstGeom prst="roundRect">
            <a:avLst/>
          </a:prstGeom>
          <a:solidFill>
            <a:srgbClr val="E3F3D1"/>
          </a:solidFill>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rtlCol="0" anchor="ctr"/>
          <a:lstStyle/>
          <a:p>
            <a:pPr algn="ctr"/>
            <a:endParaRPr lang="en-US" altLang="ja-JP" sz="923" dirty="0">
              <a:solidFill>
                <a:schemeClr val="tx1"/>
              </a:solidFill>
            </a:endParaRPr>
          </a:p>
          <a:p>
            <a:pPr algn="ctr"/>
            <a:endParaRPr lang="en-US" altLang="ja-JP" sz="923" dirty="0">
              <a:solidFill>
                <a:schemeClr val="tx1"/>
              </a:solidFill>
            </a:endParaRPr>
          </a:p>
          <a:p>
            <a:pPr algn="ctr"/>
            <a:endParaRPr lang="en-US" altLang="ja-JP" sz="923" dirty="0">
              <a:solidFill>
                <a:schemeClr val="tx1"/>
              </a:solidFill>
            </a:endParaRPr>
          </a:p>
          <a:p>
            <a:pPr algn="ctr"/>
            <a:endParaRPr lang="en-US" altLang="ja-JP" sz="923" dirty="0">
              <a:solidFill>
                <a:schemeClr val="tx1"/>
              </a:solidFill>
            </a:endParaRPr>
          </a:p>
          <a:p>
            <a:pPr algn="ctr"/>
            <a:endParaRPr lang="en-US" altLang="ja-JP" sz="923" dirty="0">
              <a:solidFill>
                <a:schemeClr val="tx1"/>
              </a:solidFill>
            </a:endParaRPr>
          </a:p>
          <a:p>
            <a:pPr algn="ctr"/>
            <a:endParaRPr lang="en-US" altLang="ja-JP" sz="923" dirty="0">
              <a:solidFill>
                <a:schemeClr val="tx1"/>
              </a:solidFill>
            </a:endParaRPr>
          </a:p>
          <a:p>
            <a:pPr algn="ctr"/>
            <a:endParaRPr lang="en-US" altLang="ja-JP" sz="923" dirty="0">
              <a:solidFill>
                <a:schemeClr val="tx1"/>
              </a:solidFill>
            </a:endParaRPr>
          </a:p>
          <a:p>
            <a:pPr algn="ctr"/>
            <a:endParaRPr lang="en-US" altLang="ja-JP" sz="923" dirty="0">
              <a:solidFill>
                <a:schemeClr val="tx1"/>
              </a:solidFill>
            </a:endParaRPr>
          </a:p>
          <a:p>
            <a:pPr algn="ctr"/>
            <a:endParaRPr lang="en-US" altLang="ja-JP" sz="923" dirty="0">
              <a:solidFill>
                <a:schemeClr val="tx1"/>
              </a:solidFill>
            </a:endParaRPr>
          </a:p>
        </p:txBody>
      </p:sp>
      <p:sp>
        <p:nvSpPr>
          <p:cNvPr id="34" name="角丸四角形 33"/>
          <p:cNvSpPr/>
          <p:nvPr/>
        </p:nvSpPr>
        <p:spPr>
          <a:xfrm>
            <a:off x="3795082" y="804374"/>
            <a:ext cx="1614245" cy="261128"/>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60624" tIns="30312" rIns="60624" bIns="30312" rtlCol="0" anchor="ctr"/>
          <a:lstStyle/>
          <a:p>
            <a:pPr algn="ctr" defTabSz="606255">
              <a:defRPr/>
            </a:pPr>
            <a:r>
              <a:rPr lang="ja-JP" altLang="en-US" sz="1385" b="1" kern="0" dirty="0">
                <a:solidFill>
                  <a:prstClr val="white"/>
                </a:solidFill>
                <a:latin typeface="Calibri"/>
                <a:ea typeface="ＭＳ Ｐゴシック"/>
              </a:rPr>
              <a:t>市区町村</a:t>
            </a:r>
          </a:p>
        </p:txBody>
      </p:sp>
      <p:sp>
        <p:nvSpPr>
          <p:cNvPr id="41" name="角丸四角形 40"/>
          <p:cNvSpPr/>
          <p:nvPr/>
        </p:nvSpPr>
        <p:spPr>
          <a:xfrm>
            <a:off x="6233724" y="982363"/>
            <a:ext cx="2435357" cy="2934576"/>
          </a:xfrm>
          <a:prstGeom prst="roundRect">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rtlCol="0" anchor="t" anchorCtr="0"/>
          <a:lstStyle/>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p:txBody>
      </p:sp>
      <p:sp>
        <p:nvSpPr>
          <p:cNvPr id="42" name="角丸四角形 41"/>
          <p:cNvSpPr/>
          <p:nvPr/>
        </p:nvSpPr>
        <p:spPr>
          <a:xfrm>
            <a:off x="5162931" y="1240510"/>
            <a:ext cx="850233" cy="2526712"/>
          </a:xfrm>
          <a:prstGeom prst="roundRect">
            <a:avLst/>
          </a:prstGeom>
          <a:solidFill>
            <a:srgbClr val="FFFF00"/>
          </a:solidFill>
          <a:ln w="22225" cap="flat" cmpd="sng" algn="ctr">
            <a:solidFill>
              <a:srgbClr val="BBE0E3">
                <a:shade val="50000"/>
              </a:srgbClr>
            </a:solidFill>
            <a:prstDash val="solid"/>
          </a:ln>
          <a:effectLst/>
        </p:spPr>
        <p:txBody>
          <a:bodyPr lIns="44572" tIns="22286" rIns="44572" bIns="22286" spcCol="0" rtlCol="0" anchor="ctr"/>
          <a:lstStyle/>
          <a:p>
            <a:pPr algn="ctr" defTabSz="606255">
              <a:lnSpc>
                <a:spcPts val="867"/>
              </a:lnSpc>
              <a:defRPr/>
            </a:pPr>
            <a:endParaRPr lang="en-US" altLang="ja-JP" sz="1015" b="1" kern="0" dirty="0">
              <a:latin typeface="+mj-ea"/>
              <a:ea typeface="+mj-ea"/>
              <a:cs typeface="メイリオ" pitchFamily="50" charset="-128"/>
            </a:endParaRPr>
          </a:p>
          <a:p>
            <a:pPr algn="ctr" defTabSz="606255">
              <a:lnSpc>
                <a:spcPts val="867"/>
              </a:lnSpc>
              <a:defRPr/>
            </a:pPr>
            <a:endParaRPr lang="en-US" altLang="ja-JP" sz="1015" b="1" kern="0" dirty="0">
              <a:latin typeface="+mj-ea"/>
              <a:ea typeface="+mj-ea"/>
              <a:cs typeface="メイリオ" pitchFamily="50" charset="-128"/>
            </a:endParaRPr>
          </a:p>
          <a:p>
            <a:pPr defTabSz="606255">
              <a:defRPr/>
            </a:pPr>
            <a:r>
              <a:rPr lang="ja-JP" altLang="en-US" sz="1015" b="1" kern="0" dirty="0">
                <a:latin typeface="+mj-ea"/>
                <a:ea typeface="+mj-ea"/>
                <a:cs typeface="メイリオ" pitchFamily="50" charset="-128"/>
              </a:rPr>
              <a:t>虐待の事実が認められた事例</a:t>
            </a:r>
            <a:endParaRPr lang="en-US" altLang="ja-JP" sz="1015" b="1" kern="0" dirty="0">
              <a:latin typeface="+mj-ea"/>
              <a:ea typeface="+mj-ea"/>
              <a:cs typeface="メイリオ" pitchFamily="50" charset="-128"/>
            </a:endParaRPr>
          </a:p>
          <a:p>
            <a:pPr defTabSz="606255">
              <a:lnSpc>
                <a:spcPts val="1108"/>
              </a:lnSpc>
              <a:defRPr/>
            </a:pPr>
            <a:endParaRPr lang="en-US" altLang="ja-JP" sz="1015" b="1" kern="0" dirty="0">
              <a:latin typeface="+mj-ea"/>
              <a:ea typeface="+mj-ea"/>
              <a:cs typeface="メイリオ" pitchFamily="50" charset="-128"/>
            </a:endParaRPr>
          </a:p>
          <a:p>
            <a:pPr defTabSz="606255">
              <a:lnSpc>
                <a:spcPts val="1108"/>
              </a:lnSpc>
              <a:defRPr/>
            </a:pPr>
            <a:endParaRPr lang="en-US" altLang="ja-JP" sz="1015" b="1" kern="0" dirty="0">
              <a:latin typeface="+mj-ea"/>
              <a:ea typeface="+mj-ea"/>
              <a:cs typeface="メイリオ" pitchFamily="50" charset="-128"/>
            </a:endParaRPr>
          </a:p>
          <a:p>
            <a:pPr defTabSz="606255">
              <a:lnSpc>
                <a:spcPts val="1108"/>
              </a:lnSpc>
              <a:defRPr/>
            </a:pPr>
            <a:r>
              <a:rPr lang="ja-JP" altLang="en-US" sz="969" b="1" kern="0" dirty="0">
                <a:latin typeface="+mj-ea"/>
                <a:ea typeface="+mj-ea"/>
                <a:cs typeface="メイリオ" pitchFamily="50" charset="-128"/>
              </a:rPr>
              <a:t>　　　　　　　</a:t>
            </a:r>
            <a:r>
              <a:rPr lang="ja-JP" altLang="en-US" sz="1015" b="1" kern="0" dirty="0">
                <a:latin typeface="+mj-ea"/>
                <a:ea typeface="+mj-ea"/>
                <a:cs typeface="メイリオ" pitchFamily="50" charset="-128"/>
              </a:rPr>
              <a:t>　　　　　　</a:t>
            </a:r>
            <a:endParaRPr lang="en-US" altLang="ja-JP" sz="1015" b="1" kern="0" dirty="0">
              <a:latin typeface="+mj-ea"/>
              <a:ea typeface="+mj-ea"/>
              <a:cs typeface="メイリオ" pitchFamily="50" charset="-128"/>
            </a:endParaRPr>
          </a:p>
          <a:p>
            <a:pPr defTabSz="606255">
              <a:lnSpc>
                <a:spcPts val="1108"/>
              </a:lnSpc>
              <a:defRPr/>
            </a:pPr>
            <a:r>
              <a:rPr lang="ja-JP" altLang="en-US" sz="1015" kern="0" dirty="0">
                <a:latin typeface="+mj-ea"/>
                <a:ea typeface="+mj-ea"/>
                <a:cs typeface="メイリオ" pitchFamily="50" charset="-128"/>
              </a:rPr>
              <a:t>（死亡事例：</a:t>
            </a:r>
            <a:r>
              <a:rPr lang="en-US" altLang="ja-JP" sz="1015" kern="0" dirty="0">
                <a:latin typeface="+mj-ea"/>
                <a:ea typeface="+mj-ea"/>
                <a:cs typeface="メイリオ" pitchFamily="50" charset="-128"/>
              </a:rPr>
              <a:t>1</a:t>
            </a:r>
            <a:r>
              <a:rPr lang="ja-JP" altLang="en-US" sz="1015" kern="0" dirty="0">
                <a:latin typeface="+mj-ea"/>
                <a:ea typeface="+mj-ea"/>
                <a:cs typeface="メイリオ" pitchFamily="50" charset="-128"/>
              </a:rPr>
              <a:t>人）</a:t>
            </a:r>
            <a:endParaRPr lang="en-US" altLang="ja-JP" sz="1015" kern="0" dirty="0">
              <a:latin typeface="+mj-ea"/>
              <a:ea typeface="+mj-ea"/>
              <a:cs typeface="メイリオ" pitchFamily="50" charset="-128"/>
            </a:endParaRPr>
          </a:p>
          <a:p>
            <a:pPr defTabSz="606255">
              <a:lnSpc>
                <a:spcPts val="1108"/>
              </a:lnSpc>
              <a:defRPr/>
            </a:pPr>
            <a:endParaRPr lang="en-US" altLang="ja-JP" sz="1015" b="1" kern="0" dirty="0">
              <a:latin typeface="+mj-ea"/>
              <a:ea typeface="+mj-ea"/>
              <a:cs typeface="メイリオ" pitchFamily="50" charset="-128"/>
            </a:endParaRPr>
          </a:p>
          <a:p>
            <a:pPr defTabSz="606255">
              <a:lnSpc>
                <a:spcPts val="1108"/>
              </a:lnSpc>
              <a:defRPr/>
            </a:pPr>
            <a:r>
              <a:rPr lang="ja-JP" altLang="en-US" sz="1015" kern="0" dirty="0">
                <a:latin typeface="+mj-ea"/>
                <a:ea typeface="+mj-ea"/>
                <a:cs typeface="メイリオ" pitchFamily="50" charset="-128"/>
              </a:rPr>
              <a:t>被虐待者数</a:t>
            </a:r>
            <a:endParaRPr lang="en-US" altLang="ja-JP" sz="1015" kern="0" dirty="0">
              <a:latin typeface="+mj-ea"/>
              <a:ea typeface="+mj-ea"/>
              <a:cs typeface="メイリオ" pitchFamily="50" charset="-128"/>
            </a:endParaRPr>
          </a:p>
          <a:p>
            <a:pPr defTabSz="606255">
              <a:lnSpc>
                <a:spcPts val="1108"/>
              </a:lnSpc>
              <a:defRPr/>
            </a:pPr>
            <a:r>
              <a:rPr lang="en-US" altLang="ja-JP" sz="1015" kern="0" dirty="0">
                <a:latin typeface="+mj-ea"/>
                <a:ea typeface="+mj-ea"/>
                <a:cs typeface="メイリオ" pitchFamily="50" charset="-128"/>
              </a:rPr>
              <a:t>1,570</a:t>
            </a:r>
            <a:r>
              <a:rPr lang="ja-JP" altLang="en-US" sz="1015" kern="0" dirty="0">
                <a:latin typeface="+mj-ea"/>
                <a:ea typeface="+mj-ea"/>
                <a:cs typeface="メイリオ" pitchFamily="50" charset="-128"/>
              </a:rPr>
              <a:t>人</a:t>
            </a:r>
            <a:endParaRPr lang="en-US" altLang="ja-JP" sz="1015" kern="0" dirty="0">
              <a:latin typeface="+mj-ea"/>
              <a:ea typeface="+mj-ea"/>
              <a:cs typeface="メイリオ" pitchFamily="50" charset="-128"/>
            </a:endParaRPr>
          </a:p>
          <a:p>
            <a:pPr defTabSz="606255">
              <a:lnSpc>
                <a:spcPts val="1108"/>
              </a:lnSpc>
              <a:defRPr/>
            </a:pPr>
            <a:endParaRPr lang="en-US" altLang="ja-JP" sz="1015" kern="0" dirty="0">
              <a:latin typeface="+mj-ea"/>
              <a:ea typeface="+mj-ea"/>
              <a:cs typeface="メイリオ" pitchFamily="50" charset="-128"/>
            </a:endParaRPr>
          </a:p>
          <a:p>
            <a:pPr defTabSz="606255">
              <a:lnSpc>
                <a:spcPts val="1108"/>
              </a:lnSpc>
              <a:defRPr/>
            </a:pPr>
            <a:r>
              <a:rPr lang="ja-JP" altLang="en-US" sz="1015" kern="0" dirty="0">
                <a:latin typeface="+mj-ea"/>
                <a:ea typeface="+mj-ea"/>
                <a:cs typeface="メイリオ" pitchFamily="50" charset="-128"/>
              </a:rPr>
              <a:t>虐待者数</a:t>
            </a:r>
            <a:endParaRPr lang="en-US" altLang="ja-JP" sz="1015" kern="0" dirty="0">
              <a:latin typeface="+mj-ea"/>
              <a:ea typeface="+mj-ea"/>
              <a:cs typeface="メイリオ" pitchFamily="50" charset="-128"/>
            </a:endParaRPr>
          </a:p>
          <a:p>
            <a:pPr defTabSz="606255">
              <a:lnSpc>
                <a:spcPts val="1108"/>
              </a:lnSpc>
              <a:defRPr/>
            </a:pPr>
            <a:r>
              <a:rPr lang="en-US" altLang="ja-JP" sz="1015" kern="0" dirty="0">
                <a:latin typeface="+mj-ea"/>
                <a:ea typeface="+mj-ea"/>
                <a:cs typeface="メイリオ" pitchFamily="50" charset="-128"/>
              </a:rPr>
              <a:t>1,727</a:t>
            </a:r>
            <a:r>
              <a:rPr lang="ja-JP" altLang="en-US" sz="1015" kern="0" dirty="0">
                <a:latin typeface="+mj-ea"/>
                <a:ea typeface="+mj-ea"/>
                <a:cs typeface="メイリオ" pitchFamily="50" charset="-128"/>
              </a:rPr>
              <a:t>人</a:t>
            </a:r>
            <a:endParaRPr lang="en-US" altLang="ja-JP" sz="1015" kern="0" dirty="0">
              <a:latin typeface="+mj-ea"/>
              <a:ea typeface="+mj-ea"/>
              <a:cs typeface="メイリオ" pitchFamily="50" charset="-128"/>
            </a:endParaRPr>
          </a:p>
          <a:p>
            <a:pPr defTabSz="606255">
              <a:lnSpc>
                <a:spcPts val="1108"/>
              </a:lnSpc>
              <a:defRPr/>
            </a:pPr>
            <a:endParaRPr lang="en-US" altLang="ja-JP" sz="1015" kern="0" dirty="0">
              <a:latin typeface="+mj-ea"/>
              <a:ea typeface="+mj-ea"/>
              <a:cs typeface="メイリオ" pitchFamily="50" charset="-128"/>
            </a:endParaRPr>
          </a:p>
          <a:p>
            <a:pPr defTabSz="606255">
              <a:lnSpc>
                <a:spcPts val="1108"/>
              </a:lnSpc>
              <a:defRPr/>
            </a:pPr>
            <a:endParaRPr lang="en-US" altLang="ja-JP" sz="1292" kern="0" dirty="0">
              <a:latin typeface="+mj-ea"/>
              <a:ea typeface="+mj-ea"/>
              <a:cs typeface="メイリオ" pitchFamily="50" charset="-128"/>
            </a:endParaRPr>
          </a:p>
        </p:txBody>
      </p:sp>
      <p:sp>
        <p:nvSpPr>
          <p:cNvPr id="15" name="角丸四角形 14"/>
          <p:cNvSpPr/>
          <p:nvPr/>
        </p:nvSpPr>
        <p:spPr>
          <a:xfrm>
            <a:off x="6400485" y="818450"/>
            <a:ext cx="2115713" cy="221636"/>
          </a:xfrm>
          <a:prstGeom prst="roundRect">
            <a:avLst/>
          </a:prstGeom>
          <a:gradFill flip="none" rotWithShape="1">
            <a:gsLst>
              <a:gs pos="0">
                <a:schemeClr val="accent6"/>
              </a:gs>
              <a:gs pos="80000">
                <a:schemeClr val="accent6"/>
              </a:gs>
              <a:gs pos="100000">
                <a:schemeClr val="accent6">
                  <a:lumMod val="20000"/>
                  <a:lumOff val="80000"/>
                </a:schemeClr>
              </a:gs>
            </a:gsLst>
            <a:lin ang="16200000" scaled="1"/>
            <a:tileRect/>
          </a:gra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92" b="1" dirty="0">
                <a:solidFill>
                  <a:schemeClr val="bg1"/>
                </a:solidFill>
              </a:rPr>
              <a:t>虐待事例に対する措置</a:t>
            </a:r>
          </a:p>
        </p:txBody>
      </p:sp>
      <p:sp>
        <p:nvSpPr>
          <p:cNvPr id="44" name="AutoShape 2"/>
          <p:cNvSpPr>
            <a:spLocks noChangeArrowheads="1"/>
          </p:cNvSpPr>
          <p:nvPr/>
        </p:nvSpPr>
        <p:spPr bwMode="auto">
          <a:xfrm>
            <a:off x="1584254" y="347513"/>
            <a:ext cx="5711194" cy="364564"/>
          </a:xfrm>
          <a:prstGeom prst="bevel">
            <a:avLst>
              <a:gd name="adj" fmla="val 12500"/>
            </a:avLst>
          </a:prstGeom>
          <a:solidFill>
            <a:srgbClr val="FFFF99"/>
          </a:solidFill>
          <a:ln w="9525">
            <a:solidFill>
              <a:srgbClr val="000000"/>
            </a:solidFill>
            <a:miter lim="800000"/>
            <a:headEnd/>
            <a:tailEnd/>
          </a:ln>
        </p:spPr>
        <p:txBody>
          <a:bodyPr wrap="square" lIns="60624" tIns="30312" rIns="60624" bIns="30312" anchor="ctr">
            <a:spAutoFit/>
          </a:bodyPr>
          <a:lstStyle/>
          <a:p>
            <a:pPr algn="ctr" defTabSz="606255">
              <a:defRPr/>
            </a:pPr>
            <a:r>
              <a:rPr lang="ja-JP" altLang="en-US" sz="1385" b="1" kern="0" dirty="0">
                <a:solidFill>
                  <a:srgbClr val="2D2D8A">
                    <a:lumMod val="75000"/>
                  </a:srgbClr>
                </a:solidFill>
                <a:latin typeface="+mj-ea"/>
                <a:ea typeface="+mj-ea"/>
              </a:rPr>
              <a:t>平成２９年度　障害者虐待対応状況調査＜養護者による障害者虐待＞</a:t>
            </a:r>
          </a:p>
        </p:txBody>
      </p:sp>
      <p:sp>
        <p:nvSpPr>
          <p:cNvPr id="45" name="角丸四角形 44"/>
          <p:cNvSpPr/>
          <p:nvPr/>
        </p:nvSpPr>
        <p:spPr>
          <a:xfrm>
            <a:off x="396629" y="818451"/>
            <a:ext cx="1283213" cy="3098489"/>
          </a:xfrm>
          <a:prstGeom prst="roundRect">
            <a:avLst/>
          </a:prstGeom>
          <a:solidFill>
            <a:schemeClr val="tx2">
              <a:lumMod val="20000"/>
              <a:lumOff val="80000"/>
            </a:schemeClr>
          </a:solidFill>
          <a:ln w="2540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0624" tIns="30312" rIns="60624" bIns="30312" rtlCol="0" anchor="t" anchorCtr="0"/>
          <a:lstStyle/>
          <a:p>
            <a:pPr algn="ctr"/>
            <a:endParaRPr lang="en-US" altLang="ja-JP" sz="1015" b="1" dirty="0">
              <a:solidFill>
                <a:schemeClr val="accent1">
                  <a:lumMod val="75000"/>
                </a:schemeClr>
              </a:solidFill>
              <a:latin typeface="メイリオ" pitchFamily="50" charset="-128"/>
              <a:ea typeface="メイリオ" pitchFamily="50" charset="-128"/>
              <a:cs typeface="メイリオ" pitchFamily="50" charset="-128"/>
            </a:endParaRPr>
          </a:p>
          <a:p>
            <a:pPr algn="ctr"/>
            <a:r>
              <a:rPr lang="ja-JP" altLang="en-US" sz="1292" b="1" dirty="0">
                <a:solidFill>
                  <a:schemeClr val="accent1">
                    <a:lumMod val="75000"/>
                  </a:schemeClr>
                </a:solidFill>
                <a:latin typeface="メイリオ" pitchFamily="50" charset="-128"/>
                <a:ea typeface="メイリオ" pitchFamily="50" charset="-128"/>
                <a:cs typeface="メイリオ" pitchFamily="50" charset="-128"/>
              </a:rPr>
              <a:t>相談</a:t>
            </a:r>
            <a:endParaRPr lang="en-US" altLang="ja-JP" sz="1292" b="1" dirty="0">
              <a:solidFill>
                <a:schemeClr val="accent1">
                  <a:lumMod val="75000"/>
                </a:schemeClr>
              </a:solidFill>
              <a:latin typeface="メイリオ" pitchFamily="50" charset="-128"/>
              <a:ea typeface="メイリオ" pitchFamily="50" charset="-128"/>
              <a:cs typeface="メイリオ" pitchFamily="50" charset="-128"/>
            </a:endParaRPr>
          </a:p>
          <a:p>
            <a:pPr algn="ctr"/>
            <a:r>
              <a:rPr lang="ja-JP" altLang="en-US" sz="1292" b="1" dirty="0">
                <a:solidFill>
                  <a:schemeClr val="accent1">
                    <a:lumMod val="75000"/>
                  </a:schemeClr>
                </a:solidFill>
                <a:latin typeface="メイリオ" pitchFamily="50" charset="-128"/>
                <a:ea typeface="メイリオ" pitchFamily="50" charset="-128"/>
                <a:cs typeface="メイリオ" pitchFamily="50" charset="-128"/>
              </a:rPr>
              <a:t>通報</a:t>
            </a:r>
            <a:r>
              <a:rPr lang="ja-JP" altLang="en-US" sz="1015" b="1" dirty="0">
                <a:solidFill>
                  <a:schemeClr val="accent1">
                    <a:lumMod val="75000"/>
                  </a:schemeClr>
                </a:solidFill>
                <a:latin typeface="メイリオ" pitchFamily="50" charset="-128"/>
                <a:ea typeface="メイリオ" pitchFamily="50" charset="-128"/>
                <a:cs typeface="メイリオ" pitchFamily="50" charset="-128"/>
              </a:rPr>
              <a:t>　</a:t>
            </a:r>
          </a:p>
        </p:txBody>
      </p:sp>
      <p:sp>
        <p:nvSpPr>
          <p:cNvPr id="46" name="円/楕円 45"/>
          <p:cNvSpPr/>
          <p:nvPr/>
        </p:nvSpPr>
        <p:spPr>
          <a:xfrm>
            <a:off x="655292" y="1594714"/>
            <a:ext cx="801417" cy="28579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624" tIns="30312" rIns="60624" bIns="30312" numCol="1" spcCol="0" rtlCol="0" fromWordArt="0" anchor="ctr" anchorCtr="0" forceAA="0" compatLnSpc="1">
            <a:prstTxWarp prst="textNoShape">
              <a:avLst/>
            </a:prstTxWarp>
            <a:spAutoFit/>
          </a:bodyPr>
          <a:lstStyle/>
          <a:p>
            <a:pPr algn="ctr"/>
            <a:r>
              <a:rPr lang="en-US" altLang="ja-JP" sz="923" b="1" dirty="0">
                <a:solidFill>
                  <a:schemeClr val="tx1"/>
                </a:solidFill>
                <a:latin typeface="+mj-ea"/>
                <a:ea typeface="+mj-ea"/>
              </a:rPr>
              <a:t>4,649</a:t>
            </a:r>
            <a:r>
              <a:rPr lang="ja-JP" altLang="en-US" sz="923" b="1" dirty="0">
                <a:solidFill>
                  <a:schemeClr val="tx1"/>
                </a:solidFill>
                <a:latin typeface="+mj-ea"/>
                <a:ea typeface="+mj-ea"/>
              </a:rPr>
              <a:t>件</a:t>
            </a:r>
          </a:p>
        </p:txBody>
      </p:sp>
      <p:sp>
        <p:nvSpPr>
          <p:cNvPr id="49" name="大かっこ 48"/>
          <p:cNvSpPr/>
          <p:nvPr/>
        </p:nvSpPr>
        <p:spPr>
          <a:xfrm>
            <a:off x="655292" y="1985910"/>
            <a:ext cx="801417" cy="243576"/>
          </a:xfrm>
          <a:prstGeom prst="bracketPair">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lIns="60624" tIns="30312" rIns="60624" bIns="30312" spcCol="0" rtlCol="0" anchor="ctr"/>
          <a:lstStyle/>
          <a:p>
            <a:pPr algn="ctr"/>
            <a:r>
              <a:rPr lang="ja-JP" altLang="en-US" sz="923" b="1" dirty="0">
                <a:solidFill>
                  <a:schemeClr val="tx2">
                    <a:lumMod val="50000"/>
                  </a:schemeClr>
                </a:solidFill>
              </a:rPr>
              <a:t>主な通報</a:t>
            </a:r>
            <a:endParaRPr lang="en-US" altLang="ja-JP" sz="923" b="1" dirty="0">
              <a:solidFill>
                <a:schemeClr val="tx2">
                  <a:lumMod val="50000"/>
                </a:schemeClr>
              </a:solidFill>
            </a:endParaRPr>
          </a:p>
          <a:p>
            <a:pPr algn="ctr"/>
            <a:r>
              <a:rPr lang="ja-JP" altLang="en-US" sz="923" b="1" dirty="0">
                <a:solidFill>
                  <a:schemeClr val="tx2">
                    <a:lumMod val="50000"/>
                  </a:schemeClr>
                </a:solidFill>
              </a:rPr>
              <a:t>届出者内訳</a:t>
            </a:r>
            <a:endParaRPr kumimoji="1" lang="ja-JP" altLang="en-US" sz="1662" b="1" dirty="0">
              <a:solidFill>
                <a:schemeClr val="tx2">
                  <a:lumMod val="50000"/>
                </a:schemeClr>
              </a:solidFill>
            </a:endParaRPr>
          </a:p>
        </p:txBody>
      </p:sp>
      <p:sp>
        <p:nvSpPr>
          <p:cNvPr id="50" name="正方形/長方形 49"/>
          <p:cNvSpPr/>
          <p:nvPr/>
        </p:nvSpPr>
        <p:spPr>
          <a:xfrm>
            <a:off x="418764" y="2404330"/>
            <a:ext cx="1216344" cy="1362893"/>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33231" rIns="0" rtlCol="0" anchor="ctr"/>
          <a:lstStyle/>
          <a:p>
            <a:pPr defTabSz="823567">
              <a:lnSpc>
                <a:spcPts val="1108"/>
              </a:lnSpc>
            </a:pPr>
            <a:r>
              <a:rPr lang="ja-JP" altLang="en-US" sz="700" dirty="0">
                <a:solidFill>
                  <a:schemeClr val="tx1"/>
                </a:solidFill>
                <a:latin typeface="+mn-ea"/>
              </a:rPr>
              <a:t>●警察　  　　　　　  </a:t>
            </a:r>
            <a:r>
              <a:rPr lang="en-US" altLang="ja-JP" sz="700" dirty="0">
                <a:solidFill>
                  <a:schemeClr val="tx1"/>
                </a:solidFill>
                <a:latin typeface="+mn-ea"/>
              </a:rPr>
              <a:t>(28.2%)</a:t>
            </a:r>
          </a:p>
          <a:p>
            <a:pPr defTabSz="823567">
              <a:lnSpc>
                <a:spcPts val="1108"/>
              </a:lnSpc>
            </a:pPr>
            <a:r>
              <a:rPr lang="ja-JP" altLang="en-US" sz="700" dirty="0">
                <a:solidFill>
                  <a:schemeClr val="tx1"/>
                </a:solidFill>
                <a:latin typeface="+mn-ea"/>
              </a:rPr>
              <a:t>●本人による届出 （</a:t>
            </a:r>
            <a:r>
              <a:rPr lang="en-US" altLang="ja-JP" sz="700" dirty="0">
                <a:solidFill>
                  <a:schemeClr val="tx1"/>
                </a:solidFill>
                <a:latin typeface="+mn-ea"/>
              </a:rPr>
              <a:t>18.4%)</a:t>
            </a:r>
            <a:endParaRPr lang="ja-JP" altLang="en-US" sz="700" dirty="0">
              <a:solidFill>
                <a:schemeClr val="tx1"/>
              </a:solidFill>
              <a:latin typeface="+mn-ea"/>
            </a:endParaRPr>
          </a:p>
          <a:p>
            <a:pPr>
              <a:lnSpc>
                <a:spcPts val="1108"/>
              </a:lnSpc>
            </a:pPr>
            <a:r>
              <a:rPr lang="ja-JP" altLang="en-US" sz="700" dirty="0">
                <a:solidFill>
                  <a:schemeClr val="tx1"/>
                </a:solidFill>
                <a:latin typeface="+mn-ea"/>
              </a:rPr>
              <a:t>●相談支援専門員（</a:t>
            </a:r>
            <a:r>
              <a:rPr lang="en-US" altLang="ja-JP" sz="700" dirty="0">
                <a:solidFill>
                  <a:schemeClr val="tx1"/>
                </a:solidFill>
                <a:latin typeface="+mn-ea"/>
              </a:rPr>
              <a:t>16.5%</a:t>
            </a:r>
            <a:r>
              <a:rPr lang="ja-JP" altLang="en-US" sz="700" dirty="0">
                <a:solidFill>
                  <a:schemeClr val="tx1"/>
                </a:solidFill>
                <a:latin typeface="+mn-ea"/>
              </a:rPr>
              <a:t>）</a:t>
            </a:r>
            <a:endParaRPr lang="en-US" altLang="ja-JP" sz="700" dirty="0">
              <a:solidFill>
                <a:schemeClr val="tx1"/>
              </a:solidFill>
              <a:latin typeface="+mn-ea"/>
            </a:endParaRPr>
          </a:p>
          <a:p>
            <a:pPr>
              <a:lnSpc>
                <a:spcPts val="1108"/>
              </a:lnSpc>
            </a:pPr>
            <a:r>
              <a:rPr lang="ja-JP" altLang="en-US" sz="700" dirty="0">
                <a:solidFill>
                  <a:schemeClr val="tx1"/>
                </a:solidFill>
                <a:latin typeface="+mn-ea"/>
              </a:rPr>
              <a:t>●障害者福祉施設・事業</a:t>
            </a:r>
            <a:endParaRPr lang="en-US" altLang="ja-JP" sz="700" dirty="0">
              <a:solidFill>
                <a:schemeClr val="tx1"/>
              </a:solidFill>
              <a:latin typeface="+mn-ea"/>
            </a:endParaRPr>
          </a:p>
          <a:p>
            <a:pPr>
              <a:lnSpc>
                <a:spcPts val="1108"/>
              </a:lnSpc>
            </a:pPr>
            <a:r>
              <a:rPr lang="ja-JP" altLang="en-US" sz="700" dirty="0">
                <a:solidFill>
                  <a:schemeClr val="tx1"/>
                </a:solidFill>
                <a:latin typeface="+mn-ea"/>
              </a:rPr>
              <a:t>　所の職員　　　　</a:t>
            </a:r>
            <a:r>
              <a:rPr lang="en-US" altLang="ja-JP" sz="700" dirty="0">
                <a:solidFill>
                  <a:schemeClr val="tx1"/>
                </a:solidFill>
                <a:latin typeface="+mn-ea"/>
              </a:rPr>
              <a:t>(14.4%)</a:t>
            </a:r>
            <a:r>
              <a:rPr lang="ja-JP" altLang="en-US" sz="700" dirty="0">
                <a:solidFill>
                  <a:schemeClr val="tx1"/>
                </a:solidFill>
                <a:latin typeface="+mn-ea"/>
              </a:rPr>
              <a:t>　</a:t>
            </a:r>
            <a:endParaRPr lang="en-US" altLang="ja-JP" sz="700" dirty="0">
              <a:solidFill>
                <a:schemeClr val="tx1"/>
              </a:solidFill>
              <a:latin typeface="+mn-ea"/>
            </a:endParaRPr>
          </a:p>
          <a:p>
            <a:pPr>
              <a:lnSpc>
                <a:spcPts val="1108"/>
              </a:lnSpc>
            </a:pPr>
            <a:r>
              <a:rPr lang="ja-JP" altLang="en-US" sz="700" dirty="0">
                <a:solidFill>
                  <a:schemeClr val="tx1"/>
                </a:solidFill>
                <a:latin typeface="+mn-ea"/>
              </a:rPr>
              <a:t>●当該市区町村行政職員</a:t>
            </a:r>
            <a:endParaRPr lang="en-US" altLang="ja-JP" sz="700" dirty="0">
              <a:solidFill>
                <a:schemeClr val="tx1"/>
              </a:solidFill>
              <a:latin typeface="+mn-ea"/>
            </a:endParaRPr>
          </a:p>
          <a:p>
            <a:pPr>
              <a:lnSpc>
                <a:spcPts val="1108"/>
              </a:lnSpc>
            </a:pPr>
            <a:r>
              <a:rPr lang="ja-JP" altLang="en-US" sz="700" dirty="0">
                <a:solidFill>
                  <a:schemeClr val="tx1"/>
                </a:solidFill>
                <a:latin typeface="+mn-ea"/>
              </a:rPr>
              <a:t>                    </a:t>
            </a:r>
            <a:r>
              <a:rPr lang="ja-JP" altLang="en-US" sz="700" dirty="0" smtClean="0">
                <a:solidFill>
                  <a:schemeClr val="tx1"/>
                </a:solidFill>
                <a:latin typeface="+mn-ea"/>
              </a:rPr>
              <a:t>           </a:t>
            </a:r>
            <a:r>
              <a:rPr lang="en-US" altLang="ja-JP" sz="700" dirty="0">
                <a:solidFill>
                  <a:schemeClr val="tx1"/>
                </a:solidFill>
                <a:latin typeface="+mn-ea"/>
              </a:rPr>
              <a:t>(6.3%)</a:t>
            </a:r>
          </a:p>
          <a:p>
            <a:pPr>
              <a:lnSpc>
                <a:spcPts val="1108"/>
              </a:lnSpc>
            </a:pPr>
            <a:r>
              <a:rPr lang="ja-JP" altLang="en-US" sz="700" dirty="0">
                <a:solidFill>
                  <a:schemeClr val="tx1"/>
                </a:solidFill>
                <a:latin typeface="+mn-ea"/>
              </a:rPr>
              <a:t>●家族・親族 　　　</a:t>
            </a:r>
            <a:r>
              <a:rPr lang="en-US" altLang="ja-JP" sz="700" dirty="0">
                <a:solidFill>
                  <a:schemeClr val="tx1"/>
                </a:solidFill>
                <a:latin typeface="+mn-ea"/>
              </a:rPr>
              <a:t>(4.1%)</a:t>
            </a:r>
            <a:r>
              <a:rPr lang="ja-JP" altLang="en-US" sz="700" dirty="0">
                <a:solidFill>
                  <a:schemeClr val="tx1"/>
                </a:solidFill>
                <a:latin typeface="+mn-ea"/>
              </a:rPr>
              <a:t>　　　　　</a:t>
            </a:r>
          </a:p>
        </p:txBody>
      </p:sp>
      <p:sp>
        <p:nvSpPr>
          <p:cNvPr id="51" name="角丸四角形 50"/>
          <p:cNvSpPr/>
          <p:nvPr/>
        </p:nvSpPr>
        <p:spPr>
          <a:xfrm>
            <a:off x="1826851" y="809476"/>
            <a:ext cx="1156449" cy="281362"/>
          </a:xfrm>
          <a:prstGeom prst="roundRect">
            <a:avLst/>
          </a:prstGeom>
        </p:spPr>
        <p:style>
          <a:lnRef idx="0">
            <a:schemeClr val="accent1"/>
          </a:lnRef>
          <a:fillRef idx="3">
            <a:schemeClr val="accent1"/>
          </a:fillRef>
          <a:effectRef idx="3">
            <a:schemeClr val="accent1"/>
          </a:effectRef>
          <a:fontRef idx="minor">
            <a:schemeClr val="lt1"/>
          </a:fontRef>
        </p:style>
        <p:txBody>
          <a:bodyPr lIns="60624" tIns="30312" rIns="60624" bIns="30312" rtlCol="0" anchor="ctr"/>
          <a:lstStyle/>
          <a:p>
            <a:pPr algn="ctr"/>
            <a:r>
              <a:rPr lang="ja-JP" altLang="en-US" sz="1385" b="1" dirty="0">
                <a:solidFill>
                  <a:prstClr val="white"/>
                </a:solidFill>
                <a:latin typeface="ＭＳ Ｐゴシック"/>
              </a:rPr>
              <a:t>都道府県</a:t>
            </a:r>
            <a:endParaRPr lang="en-US" altLang="ja-JP" sz="1385" b="1" dirty="0">
              <a:solidFill>
                <a:prstClr val="white"/>
              </a:solidFill>
              <a:latin typeface="ＭＳ Ｐゴシック"/>
            </a:endParaRPr>
          </a:p>
        </p:txBody>
      </p:sp>
      <p:sp>
        <p:nvSpPr>
          <p:cNvPr id="53" name="角丸四角形 52"/>
          <p:cNvSpPr/>
          <p:nvPr/>
        </p:nvSpPr>
        <p:spPr>
          <a:xfrm>
            <a:off x="2171156" y="1235527"/>
            <a:ext cx="731158" cy="719224"/>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33231" tIns="22286" rIns="33231" bIns="22286" spcCol="0" rtlCol="0" anchor="ctr"/>
          <a:lstStyle/>
          <a:p>
            <a:pPr defTabSz="606255">
              <a:lnSpc>
                <a:spcPts val="1015"/>
              </a:lnSpc>
              <a:defRPr/>
            </a:pPr>
            <a:r>
              <a:rPr lang="ja-JP" altLang="en-US" sz="923" kern="0" dirty="0">
                <a:latin typeface="+mj-ea"/>
                <a:ea typeface="+mj-ea"/>
                <a:cs typeface="メイリオ" pitchFamily="50" charset="-128"/>
              </a:rPr>
              <a:t>市区町村に連絡した事例　</a:t>
            </a:r>
            <a:r>
              <a:rPr lang="en-US" altLang="ja-JP" sz="923" b="1" kern="0" dirty="0">
                <a:latin typeface="+mn-ea"/>
                <a:cs typeface="メイリオ" pitchFamily="50" charset="-128"/>
              </a:rPr>
              <a:t>37</a:t>
            </a:r>
            <a:r>
              <a:rPr lang="ja-JP" altLang="en-US" sz="831" b="1" kern="0" dirty="0">
                <a:latin typeface="+mj-ea"/>
                <a:ea typeface="+mj-ea"/>
                <a:cs typeface="メイリオ" pitchFamily="50" charset="-128"/>
              </a:rPr>
              <a:t>件</a:t>
            </a:r>
            <a:r>
              <a:rPr lang="ja-JP" altLang="en-US" sz="923" kern="0" dirty="0">
                <a:latin typeface="+mj-ea"/>
                <a:ea typeface="+mj-ea"/>
                <a:cs typeface="メイリオ" pitchFamily="50" charset="-128"/>
              </a:rPr>
              <a:t>　</a:t>
            </a:r>
            <a:endParaRPr lang="en-US" altLang="ja-JP" sz="923" kern="0" dirty="0">
              <a:latin typeface="+mj-ea"/>
              <a:ea typeface="+mj-ea"/>
              <a:cs typeface="メイリオ" pitchFamily="50" charset="-128"/>
            </a:endParaRPr>
          </a:p>
        </p:txBody>
      </p:sp>
      <p:sp>
        <p:nvSpPr>
          <p:cNvPr id="58" name="角丸四角形 57"/>
          <p:cNvSpPr/>
          <p:nvPr/>
        </p:nvSpPr>
        <p:spPr>
          <a:xfrm>
            <a:off x="1829230" y="1985911"/>
            <a:ext cx="1081048" cy="431072"/>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4572" tIns="22286" rIns="44572" bIns="22286" spcCol="0" rtlCol="0" anchor="ctr"/>
          <a:lstStyle/>
          <a:p>
            <a:pPr defTabSz="606255">
              <a:lnSpc>
                <a:spcPts val="1015"/>
              </a:lnSpc>
              <a:defRPr/>
            </a:pPr>
            <a:r>
              <a:rPr lang="ja-JP" altLang="en-US" sz="923" kern="0" dirty="0">
                <a:latin typeface="+mj-ea"/>
                <a:ea typeface="+mj-ea"/>
                <a:cs typeface="メイリオ" pitchFamily="50" charset="-128"/>
              </a:rPr>
              <a:t>明らかに虐待でないと判断した事例</a:t>
            </a:r>
            <a:r>
              <a:rPr lang="ja-JP" altLang="en-US" sz="923" b="1" kern="0" dirty="0">
                <a:latin typeface="+mj-ea"/>
                <a:ea typeface="+mj-ea"/>
                <a:cs typeface="メイリオ" pitchFamily="50" charset="-128"/>
              </a:rPr>
              <a:t>　</a:t>
            </a:r>
            <a:r>
              <a:rPr lang="en-US" altLang="ja-JP" sz="923" b="1" kern="0" dirty="0">
                <a:latin typeface="+mj-ea"/>
                <a:ea typeface="+mj-ea"/>
                <a:cs typeface="メイリオ" pitchFamily="50" charset="-128"/>
              </a:rPr>
              <a:t>22</a:t>
            </a:r>
            <a:r>
              <a:rPr lang="ja-JP" altLang="en-US" sz="923" b="1" kern="0" dirty="0">
                <a:latin typeface="+mj-ea"/>
                <a:ea typeface="+mj-ea"/>
                <a:cs typeface="メイリオ" pitchFamily="50" charset="-128"/>
              </a:rPr>
              <a:t>件</a:t>
            </a:r>
            <a:r>
              <a:rPr lang="ja-JP" altLang="en-US" sz="923" kern="0" dirty="0">
                <a:latin typeface="+mj-ea"/>
                <a:ea typeface="+mj-ea"/>
                <a:cs typeface="メイリオ" pitchFamily="50" charset="-128"/>
              </a:rPr>
              <a:t>　</a:t>
            </a:r>
            <a:endParaRPr lang="en-US" altLang="ja-JP" sz="923" kern="0" dirty="0">
              <a:latin typeface="+mj-ea"/>
              <a:ea typeface="+mj-ea"/>
              <a:cs typeface="メイリオ" pitchFamily="50" charset="-128"/>
            </a:endParaRPr>
          </a:p>
        </p:txBody>
      </p:sp>
      <p:sp>
        <p:nvSpPr>
          <p:cNvPr id="59" name="右矢印 58"/>
          <p:cNvSpPr/>
          <p:nvPr/>
        </p:nvSpPr>
        <p:spPr>
          <a:xfrm>
            <a:off x="1650881" y="1219110"/>
            <a:ext cx="528239" cy="359823"/>
          </a:xfrm>
          <a:prstGeom prst="rightArrow">
            <a:avLst>
              <a:gd name="adj1" fmla="val 50000"/>
              <a:gd name="adj2" fmla="val 37814"/>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82" tIns="30141" rIns="60282" bIns="30141" numCol="1" spcCol="0" rtlCol="0" fromWordArt="0" anchor="ctr" anchorCtr="0" forceAA="0" compatLnSpc="1">
            <a:prstTxWarp prst="textNoShape">
              <a:avLst/>
            </a:prstTxWarp>
            <a:noAutofit/>
          </a:bodyPr>
          <a:lstStyle/>
          <a:p>
            <a:pPr algn="ctr"/>
            <a:r>
              <a:rPr lang="en-US" altLang="ja-JP" sz="923" b="1" dirty="0">
                <a:latin typeface="+mn-ea"/>
              </a:rPr>
              <a:t>59</a:t>
            </a:r>
            <a:r>
              <a:rPr lang="ja-JP" altLang="en-US" sz="923" b="1" dirty="0">
                <a:latin typeface="+mn-ea"/>
              </a:rPr>
              <a:t>件</a:t>
            </a:r>
          </a:p>
        </p:txBody>
      </p:sp>
      <p:sp>
        <p:nvSpPr>
          <p:cNvPr id="60" name="角丸四角形 59"/>
          <p:cNvSpPr/>
          <p:nvPr/>
        </p:nvSpPr>
        <p:spPr>
          <a:xfrm>
            <a:off x="3383829" y="1531605"/>
            <a:ext cx="1535862" cy="993487"/>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4572" tIns="22286" rIns="44572" bIns="22286" spcCol="0" rtlCol="0" anchor="ctr"/>
          <a:lstStyle/>
          <a:p>
            <a:pPr defTabSz="606255">
              <a:lnSpc>
                <a:spcPts val="867"/>
              </a:lnSpc>
              <a:defRPr/>
            </a:pPr>
            <a:r>
              <a:rPr lang="ja-JP" altLang="en-US" sz="1200" kern="0" dirty="0">
                <a:latin typeface="+mj-ea"/>
                <a:ea typeface="+mj-ea"/>
                <a:cs typeface="メイリオ" pitchFamily="50" charset="-128"/>
              </a:rPr>
              <a:t>　</a:t>
            </a:r>
            <a:endParaRPr lang="en-US" altLang="ja-JP" sz="1200" kern="0" dirty="0">
              <a:latin typeface="+mj-ea"/>
              <a:ea typeface="+mj-ea"/>
              <a:cs typeface="メイリオ" pitchFamily="50" charset="-128"/>
            </a:endParaRPr>
          </a:p>
          <a:p>
            <a:pPr defTabSz="606255">
              <a:lnSpc>
                <a:spcPts val="1015"/>
              </a:lnSpc>
              <a:defRPr/>
            </a:pPr>
            <a:r>
              <a:rPr lang="ja-JP" altLang="en-US" sz="923" kern="0" dirty="0">
                <a:latin typeface="+mj-ea"/>
                <a:ea typeface="+mj-ea"/>
                <a:cs typeface="メイリオ" pitchFamily="50" charset="-128"/>
              </a:rPr>
              <a:t> </a:t>
            </a:r>
            <a:endParaRPr lang="en-US" altLang="ja-JP" sz="923" kern="0" dirty="0">
              <a:latin typeface="+mj-ea"/>
              <a:ea typeface="+mj-ea"/>
              <a:cs typeface="メイリオ" pitchFamily="50" charset="-128"/>
            </a:endParaRPr>
          </a:p>
        </p:txBody>
      </p:sp>
      <p:sp>
        <p:nvSpPr>
          <p:cNvPr id="67" name="角丸四角形 66"/>
          <p:cNvSpPr/>
          <p:nvPr/>
        </p:nvSpPr>
        <p:spPr>
          <a:xfrm>
            <a:off x="3383830" y="2580481"/>
            <a:ext cx="1535862" cy="1231375"/>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4572" tIns="22286" rIns="44572" bIns="22286" spcCol="0" rtlCol="0" anchor="ctr"/>
          <a:lstStyle/>
          <a:p>
            <a:pPr defTabSz="606255">
              <a:lnSpc>
                <a:spcPts val="867"/>
              </a:lnSpc>
              <a:defRPr/>
            </a:pPr>
            <a:endParaRPr lang="en-US" altLang="ja-JP" sz="923" kern="0" dirty="0">
              <a:latin typeface="+mn-ea"/>
              <a:cs typeface="メイリオ" pitchFamily="50" charset="-128"/>
            </a:endParaRPr>
          </a:p>
        </p:txBody>
      </p:sp>
      <p:sp>
        <p:nvSpPr>
          <p:cNvPr id="69" name="右矢印 68"/>
          <p:cNvSpPr/>
          <p:nvPr/>
        </p:nvSpPr>
        <p:spPr>
          <a:xfrm>
            <a:off x="1722656" y="2878714"/>
            <a:ext cx="1453498" cy="350881"/>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82" tIns="30141" rIns="60282" bIns="30141" numCol="1" spcCol="0" rtlCol="0" fromWordArt="0" anchor="ctr" anchorCtr="0" forceAA="0" compatLnSpc="1">
            <a:prstTxWarp prst="textNoShape">
              <a:avLst/>
            </a:prstTxWarp>
            <a:noAutofit/>
          </a:bodyPr>
          <a:lstStyle/>
          <a:p>
            <a:r>
              <a:rPr lang="ja-JP" altLang="en-US" sz="923" b="1" dirty="0">
                <a:latin typeface="+mn-ea"/>
              </a:rPr>
              <a:t>　　</a:t>
            </a:r>
            <a:r>
              <a:rPr lang="en-US" altLang="ja-JP" sz="923" b="1" dirty="0">
                <a:latin typeface="+mn-ea"/>
              </a:rPr>
              <a:t>4,590</a:t>
            </a:r>
            <a:r>
              <a:rPr lang="ja-JP" altLang="en-US" sz="923" b="1" dirty="0">
                <a:latin typeface="+mn-ea"/>
              </a:rPr>
              <a:t>件　　　　　</a:t>
            </a:r>
          </a:p>
        </p:txBody>
      </p:sp>
      <p:sp>
        <p:nvSpPr>
          <p:cNvPr id="70" name="右矢印 69"/>
          <p:cNvSpPr/>
          <p:nvPr/>
        </p:nvSpPr>
        <p:spPr>
          <a:xfrm>
            <a:off x="4919692" y="2049958"/>
            <a:ext cx="335305" cy="304030"/>
          </a:xfrm>
          <a:prstGeom prst="rightArrow">
            <a:avLst/>
          </a:prstGeom>
          <a:solidFill>
            <a:srgbClr val="002060"/>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rtlCol="0" anchor="ctr"/>
          <a:lstStyle/>
          <a:p>
            <a:pPr algn="ctr"/>
            <a:endParaRPr lang="ja-JP" altLang="en-US" sz="923" b="1" dirty="0">
              <a:latin typeface="+mn-ea"/>
            </a:endParaRPr>
          </a:p>
        </p:txBody>
      </p:sp>
      <p:sp>
        <p:nvSpPr>
          <p:cNvPr id="71" name="角丸四角形 70"/>
          <p:cNvSpPr/>
          <p:nvPr/>
        </p:nvSpPr>
        <p:spPr>
          <a:xfrm>
            <a:off x="6310365" y="1087578"/>
            <a:ext cx="2296946" cy="2279132"/>
          </a:xfrm>
          <a:prstGeom prst="roundRect">
            <a:avLst>
              <a:gd name="adj" fmla="val 11417"/>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33231" tIns="33231" rIns="33231" bIns="22286" spcCol="0" rtlCol="0" anchor="t" anchorCtr="0"/>
          <a:lstStyle/>
          <a:p>
            <a:pPr defTabSz="606255">
              <a:lnSpc>
                <a:spcPts val="867"/>
              </a:lnSpc>
              <a:defRPr/>
            </a:pPr>
            <a:endParaRPr lang="en-US" altLang="ja-JP" sz="600" kern="0" dirty="0">
              <a:latin typeface="+mj-ea"/>
              <a:ea typeface="+mj-ea"/>
              <a:cs typeface="メイリオ" pitchFamily="50" charset="-128"/>
            </a:endParaRPr>
          </a:p>
          <a:p>
            <a:pPr defTabSz="606255">
              <a:lnSpc>
                <a:spcPts val="923"/>
              </a:lnSpc>
              <a:defRPr/>
            </a:pPr>
            <a:r>
              <a:rPr lang="ja-JP" altLang="en-US" sz="600" kern="0" dirty="0">
                <a:latin typeface="+mj-ea"/>
                <a:ea typeface="+mj-ea"/>
                <a:cs typeface="メイリオ" pitchFamily="50" charset="-128"/>
              </a:rPr>
              <a:t>①　障害福祉サービスの利用 　 　  </a:t>
            </a:r>
            <a:r>
              <a:rPr lang="en-US" altLang="ja-JP" sz="600" kern="0" dirty="0">
                <a:latin typeface="+mj-ea"/>
                <a:ea typeface="+mj-ea"/>
                <a:cs typeface="メイリオ" pitchFamily="50" charset="-128"/>
              </a:rPr>
              <a:t>43.6%</a:t>
            </a:r>
            <a:r>
              <a:rPr lang="ja-JP" altLang="en-US" sz="600" kern="0" dirty="0">
                <a:latin typeface="+mj-ea"/>
                <a:ea typeface="+mj-ea"/>
                <a:cs typeface="メイリオ" pitchFamily="50" charset="-128"/>
              </a:rPr>
              <a:t> </a:t>
            </a:r>
            <a:endParaRPr lang="en-US" altLang="ja-JP" sz="600" kern="0" dirty="0">
              <a:latin typeface="+mj-ea"/>
              <a:ea typeface="+mj-ea"/>
              <a:cs typeface="メイリオ" pitchFamily="50" charset="-128"/>
            </a:endParaRPr>
          </a:p>
          <a:p>
            <a:pPr defTabSz="606255">
              <a:lnSpc>
                <a:spcPts val="923"/>
              </a:lnSpc>
              <a:defRPr/>
            </a:pPr>
            <a:r>
              <a:rPr lang="ja-JP" altLang="en-US" sz="600" kern="0" dirty="0">
                <a:latin typeface="+mj-ea"/>
                <a:ea typeface="+mj-ea"/>
                <a:cs typeface="メイリオ" pitchFamily="50" charset="-128"/>
              </a:rPr>
              <a:t>②　措置入所　　　　　　　　　　　　   </a:t>
            </a:r>
            <a:r>
              <a:rPr lang="en-US" altLang="ja-JP" sz="600" kern="0" dirty="0">
                <a:latin typeface="+mj-ea"/>
                <a:cs typeface="メイリオ" pitchFamily="50" charset="-128"/>
              </a:rPr>
              <a:t> 12.3</a:t>
            </a:r>
            <a:r>
              <a:rPr lang="en-US" altLang="ja-JP" sz="600" kern="0" dirty="0">
                <a:latin typeface="+mj-ea"/>
                <a:ea typeface="+mj-ea"/>
                <a:cs typeface="メイリオ" pitchFamily="50" charset="-128"/>
              </a:rPr>
              <a:t>%</a:t>
            </a:r>
            <a:r>
              <a:rPr lang="ja-JP" altLang="en-US" sz="600" kern="0" dirty="0">
                <a:latin typeface="+mj-ea"/>
                <a:ea typeface="+mj-ea"/>
                <a:cs typeface="メイリオ" pitchFamily="50" charset="-128"/>
              </a:rPr>
              <a:t>　</a:t>
            </a:r>
            <a:endParaRPr lang="en-US" altLang="ja-JP" sz="600" kern="0" dirty="0">
              <a:latin typeface="+mj-ea"/>
              <a:ea typeface="+mj-ea"/>
              <a:cs typeface="メイリオ" pitchFamily="50" charset="-128"/>
            </a:endParaRPr>
          </a:p>
          <a:p>
            <a:pPr defTabSz="606255">
              <a:lnSpc>
                <a:spcPts val="923"/>
              </a:lnSpc>
              <a:defRPr/>
            </a:pPr>
            <a:r>
              <a:rPr lang="ja-JP" altLang="en-US" sz="600" kern="0" dirty="0">
                <a:latin typeface="+mj-ea"/>
                <a:ea typeface="+mj-ea"/>
                <a:cs typeface="メイリオ" pitchFamily="50" charset="-128"/>
              </a:rPr>
              <a:t>③　①、②以外の一時保護　　    　</a:t>
            </a:r>
            <a:r>
              <a:rPr lang="en-US" altLang="ja-JP" sz="600" kern="0" dirty="0">
                <a:latin typeface="+mj-ea"/>
                <a:cs typeface="メイリオ" pitchFamily="50" charset="-128"/>
              </a:rPr>
              <a:t> 13.1%</a:t>
            </a:r>
            <a:endParaRPr lang="en-US" altLang="ja-JP" sz="600" kern="0" dirty="0">
              <a:latin typeface="+mj-ea"/>
              <a:ea typeface="+mj-ea"/>
              <a:cs typeface="メイリオ" pitchFamily="50" charset="-128"/>
            </a:endParaRPr>
          </a:p>
          <a:p>
            <a:pPr defTabSz="606255">
              <a:lnSpc>
                <a:spcPts val="923"/>
              </a:lnSpc>
              <a:defRPr/>
            </a:pPr>
            <a:r>
              <a:rPr lang="ja-JP" altLang="en-US" sz="600" kern="0" dirty="0">
                <a:latin typeface="+mj-ea"/>
                <a:ea typeface="+mj-ea"/>
                <a:cs typeface="メイリオ" pitchFamily="50" charset="-128"/>
              </a:rPr>
              <a:t>④　医療機関への一時入院　　   </a:t>
            </a:r>
            <a:r>
              <a:rPr lang="en-US" altLang="ja-JP" sz="600" kern="0" dirty="0">
                <a:latin typeface="+mj-ea"/>
                <a:ea typeface="+mj-ea"/>
                <a:cs typeface="メイリオ" pitchFamily="50" charset="-128"/>
              </a:rPr>
              <a:t> </a:t>
            </a:r>
            <a:r>
              <a:rPr lang="ja-JP" altLang="en-US" sz="600" kern="0" dirty="0">
                <a:latin typeface="+mj-ea"/>
                <a:ea typeface="+mj-ea"/>
                <a:cs typeface="メイリオ" pitchFamily="50" charset="-128"/>
              </a:rPr>
              <a:t>　</a:t>
            </a:r>
            <a:r>
              <a:rPr lang="en-US" altLang="ja-JP" sz="600" kern="0" dirty="0">
                <a:latin typeface="+mj-ea"/>
                <a:ea typeface="+mj-ea"/>
                <a:cs typeface="メイリオ" pitchFamily="50" charset="-128"/>
              </a:rPr>
              <a:t>12.7%</a:t>
            </a:r>
          </a:p>
          <a:p>
            <a:pPr defTabSz="606255">
              <a:lnSpc>
                <a:spcPts val="923"/>
              </a:lnSpc>
              <a:defRPr/>
            </a:pPr>
            <a:r>
              <a:rPr lang="ja-JP" altLang="en-US" sz="600" kern="0" dirty="0">
                <a:latin typeface="+mj-ea"/>
                <a:ea typeface="+mj-ea"/>
                <a:cs typeface="メイリオ" pitchFamily="50" charset="-128"/>
              </a:rPr>
              <a:t>⑤　その他                 　　　　　   </a:t>
            </a:r>
            <a:r>
              <a:rPr lang="en-US" altLang="ja-JP" sz="600" kern="0" dirty="0">
                <a:latin typeface="+mj-ea"/>
                <a:ea typeface="+mj-ea"/>
                <a:cs typeface="メイリオ" pitchFamily="50" charset="-128"/>
              </a:rPr>
              <a:t> </a:t>
            </a:r>
            <a:r>
              <a:rPr lang="ja-JP" altLang="en-US" sz="600" kern="0" dirty="0">
                <a:latin typeface="+mj-ea"/>
                <a:ea typeface="+mj-ea"/>
                <a:cs typeface="メイリオ" pitchFamily="50" charset="-128"/>
              </a:rPr>
              <a:t>　</a:t>
            </a:r>
            <a:r>
              <a:rPr lang="en-US" altLang="ja-JP" sz="600" kern="0" dirty="0">
                <a:latin typeface="+mj-ea"/>
                <a:ea typeface="+mj-ea"/>
                <a:cs typeface="メイリオ" pitchFamily="50" charset="-128"/>
              </a:rPr>
              <a:t>18.4%</a:t>
            </a:r>
          </a:p>
          <a:p>
            <a:pPr defTabSz="606255">
              <a:lnSpc>
                <a:spcPts val="923"/>
              </a:lnSpc>
              <a:defRPr/>
            </a:pPr>
            <a:r>
              <a:rPr lang="ja-JP" altLang="en-US" sz="600" kern="0" dirty="0">
                <a:latin typeface="+mj-ea"/>
                <a:ea typeface="+mj-ea"/>
                <a:cs typeface="メイリオ" pitchFamily="50" charset="-128"/>
              </a:rPr>
              <a:t>①～⑤のうち、面会制限を行った事例 　</a:t>
            </a:r>
            <a:endParaRPr lang="en-US" altLang="ja-JP" sz="600" kern="0" dirty="0">
              <a:latin typeface="+mj-ea"/>
              <a:ea typeface="+mj-ea"/>
              <a:cs typeface="メイリオ" pitchFamily="50" charset="-128"/>
            </a:endParaRPr>
          </a:p>
          <a:p>
            <a:pPr defTabSz="606255">
              <a:lnSpc>
                <a:spcPts val="923"/>
              </a:lnSpc>
              <a:defRPr/>
            </a:pPr>
            <a:r>
              <a:rPr lang="ja-JP" altLang="en-US" sz="600" kern="0" dirty="0">
                <a:latin typeface="+mj-ea"/>
                <a:ea typeface="+mj-ea"/>
                <a:cs typeface="メイリオ" pitchFamily="50" charset="-128"/>
              </a:rPr>
              <a:t>　　　　　　　　　　　　　　　　　　　　  　 </a:t>
            </a:r>
            <a:r>
              <a:rPr lang="en-US" altLang="ja-JP" sz="600" kern="0" dirty="0">
                <a:latin typeface="+mj-ea"/>
                <a:ea typeface="+mj-ea"/>
                <a:cs typeface="メイリオ" pitchFamily="50" charset="-128"/>
              </a:rPr>
              <a:t>33.2%</a:t>
            </a:r>
          </a:p>
          <a:p>
            <a:pPr defTabSz="606255">
              <a:lnSpc>
                <a:spcPts val="867"/>
              </a:lnSpc>
              <a:defRPr/>
            </a:pPr>
            <a:endParaRPr lang="en-US" altLang="ja-JP" sz="600" kern="0" dirty="0">
              <a:latin typeface="+mj-ea"/>
              <a:ea typeface="+mj-ea"/>
              <a:cs typeface="メイリオ" pitchFamily="50" charset="-128"/>
            </a:endParaRPr>
          </a:p>
          <a:p>
            <a:pPr defTabSz="606255">
              <a:lnSpc>
                <a:spcPts val="867"/>
              </a:lnSpc>
              <a:defRPr/>
            </a:pPr>
            <a:endParaRPr lang="en-US" altLang="ja-JP" sz="600" b="1" u="sng" kern="0" dirty="0">
              <a:latin typeface="+mj-ea"/>
              <a:ea typeface="+mj-ea"/>
              <a:cs typeface="メイリオ" pitchFamily="50" charset="-128"/>
            </a:endParaRPr>
          </a:p>
          <a:p>
            <a:pPr defTabSz="606255">
              <a:lnSpc>
                <a:spcPts val="923"/>
              </a:lnSpc>
              <a:defRPr/>
            </a:pPr>
            <a:r>
              <a:rPr lang="ja-JP" altLang="en-US" sz="600" kern="0" dirty="0">
                <a:latin typeface="+mj-ea"/>
                <a:ea typeface="+mj-ea"/>
                <a:cs typeface="メイリオ" pitchFamily="50" charset="-128"/>
              </a:rPr>
              <a:t>①　助言・指導</a:t>
            </a:r>
            <a:r>
              <a:rPr lang="en-US" altLang="ja-JP" sz="600" kern="0" dirty="0">
                <a:latin typeface="+mj-ea"/>
                <a:ea typeface="+mj-ea"/>
                <a:cs typeface="メイリオ" pitchFamily="50" charset="-128"/>
              </a:rPr>
              <a:t>                             61.7%</a:t>
            </a:r>
          </a:p>
          <a:p>
            <a:pPr defTabSz="606255">
              <a:lnSpc>
                <a:spcPts val="923"/>
              </a:lnSpc>
              <a:defRPr/>
            </a:pPr>
            <a:r>
              <a:rPr lang="ja-JP" altLang="en-US" sz="600" kern="0" dirty="0">
                <a:latin typeface="+mj-ea"/>
                <a:ea typeface="+mj-ea"/>
                <a:cs typeface="メイリオ" pitchFamily="50" charset="-128"/>
              </a:rPr>
              <a:t>②　定期的な見守りの実施　　　　　 </a:t>
            </a:r>
            <a:r>
              <a:rPr lang="en-US" altLang="ja-JP" sz="600" kern="0" dirty="0">
                <a:latin typeface="+mj-ea"/>
                <a:ea typeface="+mj-ea"/>
                <a:cs typeface="メイリオ" pitchFamily="50" charset="-128"/>
              </a:rPr>
              <a:t>55.4%</a:t>
            </a:r>
          </a:p>
          <a:p>
            <a:pPr defTabSz="606255">
              <a:lnSpc>
                <a:spcPts val="923"/>
              </a:lnSpc>
              <a:defRPr/>
            </a:pPr>
            <a:r>
              <a:rPr lang="ja-JP" altLang="en-US" sz="600" kern="0" dirty="0">
                <a:latin typeface="+mj-ea"/>
                <a:ea typeface="+mj-ea"/>
                <a:cs typeface="メイリオ" pitchFamily="50" charset="-128"/>
              </a:rPr>
              <a:t>③　サービス等利用計画見直し    　</a:t>
            </a:r>
            <a:r>
              <a:rPr lang="en-US" altLang="ja-JP" sz="600" kern="0" dirty="0">
                <a:latin typeface="+mj-ea"/>
                <a:ea typeface="+mj-ea"/>
                <a:cs typeface="メイリオ" pitchFamily="50" charset="-128"/>
              </a:rPr>
              <a:t>19.5%</a:t>
            </a:r>
          </a:p>
          <a:p>
            <a:pPr defTabSz="606255">
              <a:lnSpc>
                <a:spcPts val="923"/>
              </a:lnSpc>
              <a:defRPr/>
            </a:pPr>
            <a:r>
              <a:rPr lang="ja-JP" altLang="en-US" sz="600" kern="0" dirty="0">
                <a:latin typeface="+mj-ea"/>
                <a:ea typeface="+mj-ea"/>
                <a:cs typeface="メイリオ" pitchFamily="50" charset="-128"/>
              </a:rPr>
              <a:t>④　新たに</a:t>
            </a:r>
            <a:r>
              <a:rPr lang="ja-JP" altLang="en-US" sz="600" kern="0" dirty="0">
                <a:latin typeface="+mj-ea"/>
                <a:cs typeface="メイリオ" pitchFamily="50" charset="-128"/>
              </a:rPr>
              <a:t>障害福祉サービス利用　</a:t>
            </a:r>
            <a:r>
              <a:rPr lang="en-US" altLang="ja-JP" sz="600" kern="0" dirty="0">
                <a:latin typeface="+mj-ea"/>
                <a:cs typeface="メイリオ" pitchFamily="50" charset="-128"/>
              </a:rPr>
              <a:t>14.4%</a:t>
            </a:r>
            <a:endParaRPr lang="en-US" altLang="ja-JP" sz="600" kern="0" dirty="0">
              <a:latin typeface="+mj-ea"/>
              <a:ea typeface="+mj-ea"/>
              <a:cs typeface="メイリオ" pitchFamily="50" charset="-128"/>
            </a:endParaRPr>
          </a:p>
          <a:p>
            <a:pPr defTabSz="606255">
              <a:lnSpc>
                <a:spcPts val="923"/>
              </a:lnSpc>
              <a:defRPr/>
            </a:pPr>
            <a:endParaRPr lang="en-US" altLang="ja-JP" sz="600" kern="0" dirty="0">
              <a:latin typeface="+mj-ea"/>
              <a:ea typeface="+mj-ea"/>
              <a:cs typeface="メイリオ" pitchFamily="50" charset="-128"/>
            </a:endParaRPr>
          </a:p>
          <a:p>
            <a:pPr defTabSz="606255">
              <a:lnSpc>
                <a:spcPts val="923"/>
              </a:lnSpc>
              <a:defRPr/>
            </a:pPr>
            <a:endParaRPr lang="en-US" altLang="ja-JP" sz="600" kern="0" dirty="0">
              <a:latin typeface="+mj-ea"/>
              <a:ea typeface="+mj-ea"/>
              <a:cs typeface="メイリオ" pitchFamily="50" charset="-128"/>
            </a:endParaRPr>
          </a:p>
          <a:p>
            <a:pPr defTabSz="606255">
              <a:lnSpc>
                <a:spcPts val="923"/>
              </a:lnSpc>
              <a:defRPr/>
            </a:pPr>
            <a:r>
              <a:rPr lang="ja-JP" altLang="en-US" sz="600" b="1" kern="0" dirty="0">
                <a:solidFill>
                  <a:srgbClr val="FF0000"/>
                </a:solidFill>
                <a:latin typeface="+mj-ea"/>
                <a:ea typeface="+mj-ea"/>
                <a:cs typeface="メイリオ" pitchFamily="50" charset="-128"/>
              </a:rPr>
              <a:t>　</a:t>
            </a:r>
            <a:r>
              <a:rPr lang="ja-JP" altLang="en-US" sz="600" kern="0" dirty="0">
                <a:latin typeface="+mn-ea"/>
                <a:cs typeface="メイリオ" pitchFamily="50" charset="-128"/>
              </a:rPr>
              <a:t>介護保険サービスを利用、虐待者・被虐待者の転居、入院中等</a:t>
            </a:r>
            <a:endParaRPr lang="en-US" altLang="ja-JP" sz="600" kern="0" dirty="0">
              <a:latin typeface="+mn-ea"/>
              <a:cs typeface="メイリオ" pitchFamily="50" charset="-128"/>
            </a:endParaRPr>
          </a:p>
        </p:txBody>
      </p:sp>
      <p:sp>
        <p:nvSpPr>
          <p:cNvPr id="72" name="対角する 2 つの角を丸めた四角形 71"/>
          <p:cNvSpPr/>
          <p:nvPr/>
        </p:nvSpPr>
        <p:spPr>
          <a:xfrm>
            <a:off x="6518196" y="1103848"/>
            <a:ext cx="1880291" cy="150434"/>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spcCol="0" rtlCol="0" anchor="ctr"/>
          <a:lstStyle/>
          <a:p>
            <a:pPr algn="ctr"/>
            <a:r>
              <a:rPr lang="ja-JP" altLang="en-US" sz="923" dirty="0">
                <a:solidFill>
                  <a:schemeClr val="tx1"/>
                </a:solidFill>
              </a:rPr>
              <a:t>虐待者と分離した人数　</a:t>
            </a:r>
            <a:r>
              <a:rPr lang="en-US" altLang="ja-JP" sz="923" dirty="0">
                <a:solidFill>
                  <a:schemeClr val="tx1"/>
                </a:solidFill>
              </a:rPr>
              <a:t>636</a:t>
            </a:r>
            <a:r>
              <a:rPr lang="ja-JP" altLang="en-US" sz="923" dirty="0">
                <a:solidFill>
                  <a:schemeClr val="tx1"/>
                </a:solidFill>
              </a:rPr>
              <a:t>人</a:t>
            </a:r>
            <a:endParaRPr lang="ja-JP" altLang="en-US" sz="646" dirty="0">
              <a:solidFill>
                <a:schemeClr val="tx1"/>
              </a:solidFill>
            </a:endParaRPr>
          </a:p>
        </p:txBody>
      </p:sp>
      <p:sp>
        <p:nvSpPr>
          <p:cNvPr id="73" name="対角する 2 つの角を丸めた四角形 72"/>
          <p:cNvSpPr/>
          <p:nvPr/>
        </p:nvSpPr>
        <p:spPr>
          <a:xfrm>
            <a:off x="6429129" y="2129086"/>
            <a:ext cx="2115713" cy="176378"/>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spcCol="0" rtlCol="0" anchor="ctr"/>
          <a:lstStyle/>
          <a:p>
            <a:pPr algn="ctr"/>
            <a:r>
              <a:rPr lang="ja-JP" altLang="en-US" sz="923" dirty="0">
                <a:solidFill>
                  <a:schemeClr val="tx1"/>
                </a:solidFill>
              </a:rPr>
              <a:t>虐待者と分離しなかった人数 </a:t>
            </a:r>
            <a:r>
              <a:rPr lang="en-US" altLang="ja-JP" sz="923" dirty="0">
                <a:solidFill>
                  <a:schemeClr val="tx1"/>
                </a:solidFill>
              </a:rPr>
              <a:t>673</a:t>
            </a:r>
            <a:r>
              <a:rPr lang="ja-JP" altLang="en-US" sz="923" dirty="0">
                <a:solidFill>
                  <a:schemeClr val="tx1"/>
                </a:solidFill>
              </a:rPr>
              <a:t>人</a:t>
            </a:r>
            <a:endParaRPr lang="ja-JP" altLang="en-US" sz="646" dirty="0">
              <a:solidFill>
                <a:schemeClr val="tx1"/>
              </a:solidFill>
            </a:endParaRPr>
          </a:p>
        </p:txBody>
      </p:sp>
      <p:sp>
        <p:nvSpPr>
          <p:cNvPr id="74" name="対角する 2 つの角を丸めた四角形 73"/>
          <p:cNvSpPr/>
          <p:nvPr/>
        </p:nvSpPr>
        <p:spPr>
          <a:xfrm>
            <a:off x="6518197" y="2853022"/>
            <a:ext cx="1823076" cy="154801"/>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spcCol="0" rtlCol="0" anchor="ctr"/>
          <a:lstStyle/>
          <a:p>
            <a:pPr algn="ctr"/>
            <a:r>
              <a:rPr lang="ja-JP" altLang="en-US" sz="923" dirty="0">
                <a:solidFill>
                  <a:schemeClr val="tx1"/>
                </a:solidFill>
              </a:rPr>
              <a:t>現在対応中・その他　</a:t>
            </a:r>
            <a:r>
              <a:rPr lang="en-US" altLang="ja-JP" sz="923" dirty="0">
                <a:solidFill>
                  <a:schemeClr val="tx1"/>
                </a:solidFill>
                <a:latin typeface="+mj-ea"/>
                <a:ea typeface="+mj-ea"/>
              </a:rPr>
              <a:t>261</a:t>
            </a:r>
            <a:r>
              <a:rPr lang="ja-JP" altLang="en-US" sz="923" dirty="0">
                <a:solidFill>
                  <a:schemeClr val="tx1"/>
                </a:solidFill>
                <a:latin typeface="+mj-ea"/>
                <a:ea typeface="+mj-ea"/>
              </a:rPr>
              <a:t>人</a:t>
            </a:r>
          </a:p>
        </p:txBody>
      </p:sp>
      <p:sp>
        <p:nvSpPr>
          <p:cNvPr id="75" name="右矢印 74"/>
          <p:cNvSpPr/>
          <p:nvPr/>
        </p:nvSpPr>
        <p:spPr>
          <a:xfrm>
            <a:off x="5974227" y="2739777"/>
            <a:ext cx="274370" cy="302799"/>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82" tIns="30141" rIns="60282" bIns="30141" numCol="1" spcCol="0" rtlCol="0" fromWordArt="0" anchor="ctr" anchorCtr="0" forceAA="0" compatLnSpc="1">
            <a:prstTxWarp prst="textNoShape">
              <a:avLst/>
            </a:prstTxWarp>
            <a:noAutofit/>
          </a:bodyPr>
          <a:lstStyle/>
          <a:p>
            <a:pPr algn="ctr"/>
            <a:endParaRPr lang="ja-JP" altLang="en-US" sz="923" b="1" dirty="0">
              <a:latin typeface="+mn-ea"/>
            </a:endParaRPr>
          </a:p>
        </p:txBody>
      </p:sp>
      <p:sp>
        <p:nvSpPr>
          <p:cNvPr id="76" name="角丸四角形 75"/>
          <p:cNvSpPr/>
          <p:nvPr/>
        </p:nvSpPr>
        <p:spPr>
          <a:xfrm>
            <a:off x="6315044" y="3401795"/>
            <a:ext cx="2229798" cy="433207"/>
          </a:xfrm>
          <a:prstGeom prst="roundRect">
            <a:avLst>
              <a:gd name="adj" fmla="val 38568"/>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4572" tIns="0" rIns="44572" bIns="0" spcCol="0" rtlCol="0" anchor="b" anchorCtr="0"/>
          <a:lstStyle/>
          <a:p>
            <a:pPr defTabSz="606255">
              <a:lnSpc>
                <a:spcPts val="867"/>
              </a:lnSpc>
              <a:defRPr/>
            </a:pPr>
            <a:endParaRPr lang="en-US" altLang="ja-JP" sz="923" kern="0" dirty="0">
              <a:latin typeface="+mj-ea"/>
              <a:ea typeface="+mj-ea"/>
              <a:cs typeface="メイリオ" pitchFamily="50" charset="-128"/>
            </a:endParaRPr>
          </a:p>
          <a:p>
            <a:pPr defTabSz="606255">
              <a:lnSpc>
                <a:spcPts val="867"/>
              </a:lnSpc>
              <a:defRPr/>
            </a:pPr>
            <a:endParaRPr lang="en-US" altLang="ja-JP" sz="923" kern="0" dirty="0">
              <a:latin typeface="+mj-ea"/>
              <a:ea typeface="+mj-ea"/>
              <a:cs typeface="メイリオ" pitchFamily="50" charset="-128"/>
            </a:endParaRPr>
          </a:p>
          <a:p>
            <a:pPr defTabSz="606255">
              <a:lnSpc>
                <a:spcPts val="867"/>
              </a:lnSpc>
              <a:defRPr/>
            </a:pPr>
            <a:r>
              <a:rPr lang="ja-JP" altLang="en-US" sz="923" kern="0" dirty="0">
                <a:latin typeface="+mj-ea"/>
                <a:ea typeface="+mj-ea"/>
                <a:cs typeface="メイリオ" pitchFamily="50" charset="-128"/>
              </a:rPr>
              <a:t>　　　うち、市町村長申立　</a:t>
            </a:r>
            <a:r>
              <a:rPr lang="en-US" altLang="ja-JP" sz="923" kern="0" dirty="0">
                <a:latin typeface="+mj-ea"/>
                <a:ea typeface="+mj-ea"/>
                <a:cs typeface="メイリオ" pitchFamily="50" charset="-128"/>
              </a:rPr>
              <a:t>51</a:t>
            </a:r>
            <a:r>
              <a:rPr lang="ja-JP" altLang="en-US" sz="923" kern="0" dirty="0">
                <a:latin typeface="+mj-ea"/>
                <a:ea typeface="+mj-ea"/>
                <a:cs typeface="メイリオ" pitchFamily="50" charset="-128"/>
              </a:rPr>
              <a:t>人</a:t>
            </a:r>
            <a:endParaRPr lang="en-US" altLang="ja-JP" sz="923" kern="0" dirty="0">
              <a:latin typeface="+mj-ea"/>
              <a:ea typeface="+mj-ea"/>
              <a:cs typeface="メイリオ" pitchFamily="50" charset="-128"/>
            </a:endParaRPr>
          </a:p>
        </p:txBody>
      </p:sp>
      <p:sp>
        <p:nvSpPr>
          <p:cNvPr id="77" name="対角する 2 つの角を丸めた四角形 76"/>
          <p:cNvSpPr/>
          <p:nvPr/>
        </p:nvSpPr>
        <p:spPr>
          <a:xfrm>
            <a:off x="6500133" y="3468624"/>
            <a:ext cx="1902537" cy="168372"/>
          </a:xfrm>
          <a:prstGeom prst="round2Diag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spcCol="0" rtlCol="0" anchor="ctr"/>
          <a:lstStyle/>
          <a:p>
            <a:pPr algn="ctr"/>
            <a:r>
              <a:rPr lang="ja-JP" altLang="en-US" sz="800" dirty="0">
                <a:solidFill>
                  <a:schemeClr val="tx1"/>
                </a:solidFill>
              </a:rPr>
              <a:t>成年後見制度の審判請求　　</a:t>
            </a:r>
            <a:r>
              <a:rPr lang="en-US" altLang="ja-JP" sz="800" dirty="0">
                <a:solidFill>
                  <a:schemeClr val="tx1"/>
                </a:solidFill>
              </a:rPr>
              <a:t>126</a:t>
            </a:r>
            <a:r>
              <a:rPr lang="ja-JP" altLang="en-US" sz="800" dirty="0">
                <a:solidFill>
                  <a:schemeClr val="tx1"/>
                </a:solidFill>
              </a:rPr>
              <a:t>人</a:t>
            </a:r>
          </a:p>
        </p:txBody>
      </p:sp>
      <p:sp>
        <p:nvSpPr>
          <p:cNvPr id="2" name="下矢印 1"/>
          <p:cNvSpPr/>
          <p:nvPr/>
        </p:nvSpPr>
        <p:spPr>
          <a:xfrm>
            <a:off x="1760948" y="1492793"/>
            <a:ext cx="285233" cy="493117"/>
          </a:xfrm>
          <a:prstGeom prst="down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1015" dirty="0">
              <a:solidFill>
                <a:schemeClr val="tx1"/>
              </a:solidFill>
            </a:endParaRPr>
          </a:p>
        </p:txBody>
      </p:sp>
      <p:sp>
        <p:nvSpPr>
          <p:cNvPr id="4" name="正方形/長方形 3"/>
          <p:cNvSpPr/>
          <p:nvPr/>
        </p:nvSpPr>
        <p:spPr>
          <a:xfrm>
            <a:off x="3509205" y="1628808"/>
            <a:ext cx="1329378" cy="346437"/>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15"/>
              </a:lnSpc>
            </a:pPr>
            <a:r>
              <a:rPr lang="ja-JP" altLang="en-US" sz="800" dirty="0">
                <a:solidFill>
                  <a:schemeClr val="tx1"/>
                </a:solidFill>
              </a:rPr>
              <a:t>事実確認調査を行った事例　　　　　　</a:t>
            </a:r>
            <a:r>
              <a:rPr lang="en-US" altLang="ja-JP" sz="800" b="1" dirty="0">
                <a:solidFill>
                  <a:schemeClr val="tx1"/>
                </a:solidFill>
                <a:latin typeface="+mn-ea"/>
              </a:rPr>
              <a:t>3,910</a:t>
            </a:r>
            <a:r>
              <a:rPr lang="ja-JP" altLang="en-US" sz="800" b="1" dirty="0">
                <a:solidFill>
                  <a:schemeClr val="tx1"/>
                </a:solidFill>
                <a:latin typeface="+mn-ea"/>
              </a:rPr>
              <a:t>件</a:t>
            </a:r>
          </a:p>
        </p:txBody>
      </p:sp>
      <p:sp>
        <p:nvSpPr>
          <p:cNvPr id="5" name="大かっこ 4"/>
          <p:cNvSpPr/>
          <p:nvPr/>
        </p:nvSpPr>
        <p:spPr>
          <a:xfrm>
            <a:off x="3487071" y="2061955"/>
            <a:ext cx="1388458" cy="350329"/>
          </a:xfrm>
          <a:prstGeom prst="bracketPair">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nSpc>
                <a:spcPts val="1015"/>
              </a:lnSpc>
            </a:pPr>
            <a:r>
              <a:rPr lang="ja-JP" altLang="en-US" sz="923" dirty="0">
                <a:latin typeface="+mn-ea"/>
              </a:rPr>
              <a:t>うち、法第</a:t>
            </a:r>
            <a:r>
              <a:rPr lang="en-US" altLang="ja-JP" sz="923" dirty="0">
                <a:latin typeface="+mn-ea"/>
              </a:rPr>
              <a:t>11</a:t>
            </a:r>
            <a:r>
              <a:rPr lang="ja-JP" altLang="en-US" sz="923" dirty="0">
                <a:latin typeface="+mn-ea"/>
              </a:rPr>
              <a:t>条に基づく立入調査　</a:t>
            </a:r>
            <a:r>
              <a:rPr lang="en-US" altLang="ja-JP" sz="923" dirty="0">
                <a:latin typeface="+mn-ea"/>
              </a:rPr>
              <a:t> 97</a:t>
            </a:r>
            <a:r>
              <a:rPr lang="ja-JP" altLang="en-US" sz="923" dirty="0">
                <a:latin typeface="+mn-ea"/>
              </a:rPr>
              <a:t>件</a:t>
            </a:r>
          </a:p>
        </p:txBody>
      </p:sp>
      <p:sp>
        <p:nvSpPr>
          <p:cNvPr id="47" name="正方形/長方形 46"/>
          <p:cNvSpPr/>
          <p:nvPr/>
        </p:nvSpPr>
        <p:spPr>
          <a:xfrm>
            <a:off x="3509205" y="2679804"/>
            <a:ext cx="1329378" cy="346437"/>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15"/>
              </a:lnSpc>
            </a:pPr>
            <a:r>
              <a:rPr lang="ja-JP" altLang="en-US" sz="800" dirty="0">
                <a:solidFill>
                  <a:schemeClr val="tx1"/>
                </a:solidFill>
              </a:rPr>
              <a:t>事実確認調査を行っていない事例　　</a:t>
            </a:r>
            <a:r>
              <a:rPr lang="en-US" altLang="ja-JP" sz="800" b="1" dirty="0">
                <a:solidFill>
                  <a:schemeClr val="tx1"/>
                </a:solidFill>
                <a:latin typeface="+mn-ea"/>
              </a:rPr>
              <a:t>836</a:t>
            </a:r>
            <a:r>
              <a:rPr lang="ja-JP" altLang="en-US" sz="800" b="1" dirty="0">
                <a:solidFill>
                  <a:schemeClr val="tx1"/>
                </a:solidFill>
                <a:latin typeface="+mn-ea"/>
              </a:rPr>
              <a:t>件</a:t>
            </a:r>
          </a:p>
        </p:txBody>
      </p:sp>
      <p:sp>
        <p:nvSpPr>
          <p:cNvPr id="48" name="大かっこ 47"/>
          <p:cNvSpPr/>
          <p:nvPr/>
        </p:nvSpPr>
        <p:spPr>
          <a:xfrm>
            <a:off x="3516866" y="3085981"/>
            <a:ext cx="1314060" cy="681241"/>
          </a:xfrm>
          <a:prstGeom prst="bracketPair">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nSpc>
                <a:spcPts val="1015"/>
              </a:lnSpc>
            </a:pPr>
            <a:r>
              <a:rPr lang="ja-JP" altLang="en-US" sz="700" dirty="0">
                <a:latin typeface="+mn-ea"/>
              </a:rPr>
              <a:t>・明らかに虐待では</a:t>
            </a:r>
            <a:r>
              <a:rPr lang="ja-JP" altLang="en-US" sz="700" dirty="0" err="1">
                <a:latin typeface="+mn-ea"/>
              </a:rPr>
              <a:t>な</a:t>
            </a:r>
            <a:endParaRPr lang="en-US" altLang="ja-JP" sz="700" dirty="0">
              <a:latin typeface="+mn-ea"/>
            </a:endParaRPr>
          </a:p>
          <a:p>
            <a:pPr>
              <a:lnSpc>
                <a:spcPts val="1015"/>
              </a:lnSpc>
            </a:pPr>
            <a:r>
              <a:rPr lang="ja-JP" altLang="en-US" sz="700" dirty="0">
                <a:latin typeface="+mn-ea"/>
              </a:rPr>
              <a:t>　く調査不要　　</a:t>
            </a:r>
            <a:r>
              <a:rPr lang="en-US" altLang="ja-JP" sz="700" dirty="0">
                <a:latin typeface="+mn-ea"/>
              </a:rPr>
              <a:t>540</a:t>
            </a:r>
            <a:r>
              <a:rPr lang="ja-JP" altLang="en-US" sz="700" dirty="0">
                <a:latin typeface="+mn-ea"/>
              </a:rPr>
              <a:t>件</a:t>
            </a:r>
            <a:endParaRPr lang="en-US" altLang="ja-JP" sz="700" dirty="0">
              <a:latin typeface="+mn-ea"/>
            </a:endParaRPr>
          </a:p>
          <a:p>
            <a:pPr>
              <a:lnSpc>
                <a:spcPts val="554"/>
              </a:lnSpc>
            </a:pPr>
            <a:r>
              <a:rPr lang="ja-JP" altLang="en-US" sz="700" dirty="0">
                <a:latin typeface="+mn-ea"/>
              </a:rPr>
              <a:t>　</a:t>
            </a:r>
            <a:r>
              <a:rPr lang="ja-JP" altLang="en-US" sz="500" dirty="0">
                <a:latin typeface="+mn-ea"/>
              </a:rPr>
              <a:t>　＊都道府県判断の</a:t>
            </a:r>
            <a:r>
              <a:rPr lang="en-US" altLang="ja-JP" sz="500" dirty="0">
                <a:latin typeface="+mn-ea"/>
              </a:rPr>
              <a:t>22</a:t>
            </a:r>
            <a:r>
              <a:rPr lang="ja-JP" altLang="en-US" sz="500" dirty="0">
                <a:latin typeface="+mn-ea"/>
              </a:rPr>
              <a:t>件を含む</a:t>
            </a:r>
            <a:endParaRPr lang="en-US" altLang="ja-JP" sz="500" dirty="0">
              <a:latin typeface="+mn-ea"/>
            </a:endParaRPr>
          </a:p>
          <a:p>
            <a:pPr>
              <a:lnSpc>
                <a:spcPts val="1015"/>
              </a:lnSpc>
            </a:pPr>
            <a:r>
              <a:rPr lang="ja-JP" altLang="en-US" sz="700" dirty="0">
                <a:latin typeface="+mn-ea"/>
              </a:rPr>
              <a:t>・調査を予定、又は検</a:t>
            </a:r>
            <a:endParaRPr lang="en-US" altLang="ja-JP" sz="700" dirty="0">
              <a:latin typeface="+mn-ea"/>
            </a:endParaRPr>
          </a:p>
          <a:p>
            <a:pPr>
              <a:lnSpc>
                <a:spcPts val="1015"/>
              </a:lnSpc>
            </a:pPr>
            <a:r>
              <a:rPr lang="ja-JP" altLang="en-US" sz="700" dirty="0">
                <a:latin typeface="+mn-ea"/>
              </a:rPr>
              <a:t>　討中　　　　　　 </a:t>
            </a:r>
            <a:r>
              <a:rPr lang="en-US" altLang="ja-JP" sz="700" dirty="0">
                <a:latin typeface="+mn-ea"/>
              </a:rPr>
              <a:t>74</a:t>
            </a:r>
            <a:r>
              <a:rPr lang="ja-JP" altLang="en-US" sz="700" dirty="0">
                <a:latin typeface="+mn-ea"/>
              </a:rPr>
              <a:t>件</a:t>
            </a:r>
          </a:p>
        </p:txBody>
      </p:sp>
      <p:sp>
        <p:nvSpPr>
          <p:cNvPr id="52" name="円/楕円 51"/>
          <p:cNvSpPr/>
          <p:nvPr/>
        </p:nvSpPr>
        <p:spPr>
          <a:xfrm>
            <a:off x="5236691" y="1986190"/>
            <a:ext cx="731159" cy="28579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624" tIns="30312" rIns="60624" bIns="30312" numCol="1" spcCol="0" rtlCol="0" fromWordArt="0" anchor="ctr" anchorCtr="0" forceAA="0" compatLnSpc="1">
            <a:prstTxWarp prst="textNoShape">
              <a:avLst/>
            </a:prstTxWarp>
            <a:spAutoFit/>
          </a:bodyPr>
          <a:lstStyle/>
          <a:p>
            <a:pPr algn="ctr"/>
            <a:r>
              <a:rPr lang="en-US" altLang="ja-JP" sz="923" b="1" dirty="0">
                <a:solidFill>
                  <a:schemeClr val="tx1"/>
                </a:solidFill>
                <a:latin typeface="+mj-ea"/>
                <a:ea typeface="+mj-ea"/>
              </a:rPr>
              <a:t>1,557</a:t>
            </a:r>
            <a:r>
              <a:rPr lang="ja-JP" altLang="en-US" sz="923" b="1" dirty="0">
                <a:solidFill>
                  <a:schemeClr val="tx1"/>
                </a:solidFill>
                <a:latin typeface="+mj-ea"/>
                <a:ea typeface="+mj-ea"/>
              </a:rPr>
              <a:t>件</a:t>
            </a:r>
          </a:p>
        </p:txBody>
      </p:sp>
      <p:sp>
        <p:nvSpPr>
          <p:cNvPr id="6" name="線吹き出し 1 (枠付き) 5"/>
          <p:cNvSpPr/>
          <p:nvPr/>
        </p:nvSpPr>
        <p:spPr>
          <a:xfrm>
            <a:off x="403762" y="3953169"/>
            <a:ext cx="8357054" cy="2587830"/>
          </a:xfrm>
          <a:prstGeom prst="borderCallout1">
            <a:avLst>
              <a:gd name="adj1" fmla="val -61"/>
              <a:gd name="adj2" fmla="val 54038"/>
              <a:gd name="adj3" fmla="val -11578"/>
              <a:gd name="adj4" fmla="val 62283"/>
            </a:avLst>
          </a:prstGeom>
          <a:solidFill>
            <a:srgbClr val="FFFFCC"/>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1015" dirty="0">
              <a:solidFill>
                <a:schemeClr val="tx1"/>
              </a:solidFill>
            </a:endParaRPr>
          </a:p>
        </p:txBody>
      </p:sp>
      <p:sp>
        <p:nvSpPr>
          <p:cNvPr id="54" name="正方形/長方形 53"/>
          <p:cNvSpPr/>
          <p:nvPr/>
        </p:nvSpPr>
        <p:spPr>
          <a:xfrm>
            <a:off x="483268" y="4114812"/>
            <a:ext cx="2108423" cy="196142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23" dirty="0">
                <a:solidFill>
                  <a:schemeClr val="tx1"/>
                </a:solidFill>
              </a:rPr>
              <a:t>● 性別</a:t>
            </a:r>
          </a:p>
          <a:p>
            <a:r>
              <a:rPr lang="ja-JP" altLang="en-US" sz="923" dirty="0">
                <a:solidFill>
                  <a:schemeClr val="tx1"/>
                </a:solidFill>
              </a:rPr>
              <a:t>　　男性（</a:t>
            </a:r>
            <a:r>
              <a:rPr lang="en-US" altLang="ja-JP" sz="923" dirty="0">
                <a:solidFill>
                  <a:schemeClr val="tx1"/>
                </a:solidFill>
              </a:rPr>
              <a:t>62.4%</a:t>
            </a:r>
            <a:r>
              <a:rPr lang="ja-JP" altLang="en-US" sz="923" dirty="0">
                <a:solidFill>
                  <a:schemeClr val="tx1"/>
                </a:solidFill>
              </a:rPr>
              <a:t>）、女性（</a:t>
            </a:r>
            <a:r>
              <a:rPr lang="en-US" altLang="ja-JP" sz="923" dirty="0">
                <a:solidFill>
                  <a:schemeClr val="tx1"/>
                </a:solidFill>
              </a:rPr>
              <a:t>37.3%</a:t>
            </a:r>
            <a:r>
              <a:rPr lang="ja-JP" altLang="en-US" sz="923" dirty="0">
                <a:solidFill>
                  <a:schemeClr val="tx1"/>
                </a:solidFill>
              </a:rPr>
              <a:t>）</a:t>
            </a:r>
            <a:endParaRPr lang="en-US" altLang="ja-JP" sz="923" dirty="0">
              <a:solidFill>
                <a:schemeClr val="tx1"/>
              </a:solidFill>
            </a:endParaRPr>
          </a:p>
          <a:p>
            <a:r>
              <a:rPr lang="ja-JP" altLang="en-US" sz="923" dirty="0">
                <a:solidFill>
                  <a:schemeClr val="tx1"/>
                </a:solidFill>
              </a:rPr>
              <a:t>● 年齢</a:t>
            </a:r>
          </a:p>
          <a:p>
            <a:r>
              <a:rPr lang="ja-JP" altLang="en-US" sz="923" dirty="0">
                <a:solidFill>
                  <a:schemeClr val="tx1"/>
                </a:solidFill>
              </a:rPr>
              <a:t>　</a:t>
            </a:r>
            <a:r>
              <a:rPr lang="en-US" altLang="ja-JP" sz="923" dirty="0">
                <a:solidFill>
                  <a:schemeClr val="tx1"/>
                </a:solidFill>
              </a:rPr>
              <a:t>60</a:t>
            </a:r>
            <a:r>
              <a:rPr lang="ja-JP" altLang="en-US" sz="923" dirty="0">
                <a:solidFill>
                  <a:schemeClr val="tx1"/>
                </a:solidFill>
              </a:rPr>
              <a:t>歳以上（</a:t>
            </a:r>
            <a:r>
              <a:rPr lang="en-US" altLang="ja-JP" sz="923" dirty="0">
                <a:solidFill>
                  <a:schemeClr val="tx1"/>
                </a:solidFill>
              </a:rPr>
              <a:t>36.7%</a:t>
            </a:r>
            <a:r>
              <a:rPr lang="ja-JP" altLang="en-US" sz="923" dirty="0">
                <a:solidFill>
                  <a:schemeClr val="tx1"/>
                </a:solidFill>
              </a:rPr>
              <a:t>）、</a:t>
            </a:r>
            <a:r>
              <a:rPr lang="en-US" altLang="ja-JP" sz="923" dirty="0">
                <a:solidFill>
                  <a:schemeClr val="tx1"/>
                </a:solidFill>
              </a:rPr>
              <a:t>50</a:t>
            </a:r>
            <a:r>
              <a:rPr lang="ja-JP" altLang="en-US" sz="923" dirty="0">
                <a:solidFill>
                  <a:schemeClr val="tx1"/>
                </a:solidFill>
              </a:rPr>
              <a:t>～</a:t>
            </a:r>
            <a:r>
              <a:rPr lang="en-US" altLang="ja-JP" sz="923" dirty="0">
                <a:solidFill>
                  <a:schemeClr val="tx1"/>
                </a:solidFill>
              </a:rPr>
              <a:t>59</a:t>
            </a:r>
            <a:r>
              <a:rPr lang="ja-JP" altLang="en-US" sz="923" dirty="0">
                <a:solidFill>
                  <a:schemeClr val="tx1"/>
                </a:solidFill>
              </a:rPr>
              <a:t>歳（</a:t>
            </a:r>
            <a:r>
              <a:rPr lang="en-US" altLang="ja-JP" sz="923" dirty="0">
                <a:solidFill>
                  <a:schemeClr val="tx1"/>
                </a:solidFill>
              </a:rPr>
              <a:t>24.8%</a:t>
            </a:r>
            <a:r>
              <a:rPr lang="ja-JP" altLang="en-US" sz="923" dirty="0">
                <a:solidFill>
                  <a:schemeClr val="tx1"/>
                </a:solidFill>
              </a:rPr>
              <a:t>）</a:t>
            </a:r>
          </a:p>
          <a:p>
            <a:r>
              <a:rPr lang="ja-JP" altLang="en-US" sz="923" dirty="0">
                <a:solidFill>
                  <a:schemeClr val="tx1"/>
                </a:solidFill>
              </a:rPr>
              <a:t>　</a:t>
            </a:r>
            <a:r>
              <a:rPr lang="en-US" altLang="ja-JP" sz="923" dirty="0">
                <a:solidFill>
                  <a:schemeClr val="tx1"/>
                </a:solidFill>
              </a:rPr>
              <a:t>40</a:t>
            </a:r>
            <a:r>
              <a:rPr lang="ja-JP" altLang="en-US" sz="923" dirty="0">
                <a:solidFill>
                  <a:schemeClr val="tx1"/>
                </a:solidFill>
              </a:rPr>
              <a:t>～</a:t>
            </a:r>
            <a:r>
              <a:rPr lang="en-US" altLang="ja-JP" sz="923" dirty="0">
                <a:solidFill>
                  <a:schemeClr val="tx1"/>
                </a:solidFill>
              </a:rPr>
              <a:t>49</a:t>
            </a:r>
            <a:r>
              <a:rPr lang="ja-JP" altLang="en-US" sz="923" dirty="0">
                <a:solidFill>
                  <a:schemeClr val="tx1"/>
                </a:solidFill>
              </a:rPr>
              <a:t>歳（</a:t>
            </a:r>
            <a:r>
              <a:rPr lang="en-US" altLang="ja-JP" sz="923" dirty="0">
                <a:solidFill>
                  <a:schemeClr val="tx1"/>
                </a:solidFill>
              </a:rPr>
              <a:t>19.9%</a:t>
            </a:r>
            <a:r>
              <a:rPr lang="ja-JP" altLang="en-US" sz="923" dirty="0">
                <a:solidFill>
                  <a:schemeClr val="tx1"/>
                </a:solidFill>
              </a:rPr>
              <a:t>）</a:t>
            </a:r>
          </a:p>
          <a:p>
            <a:r>
              <a:rPr lang="ja-JP" altLang="en-US" sz="923" dirty="0">
                <a:solidFill>
                  <a:schemeClr val="tx1"/>
                </a:solidFill>
              </a:rPr>
              <a:t>● 続柄</a:t>
            </a:r>
          </a:p>
          <a:p>
            <a:r>
              <a:rPr lang="ja-JP" altLang="en-US" sz="923" dirty="0">
                <a:solidFill>
                  <a:schemeClr val="tx1"/>
                </a:solidFill>
              </a:rPr>
              <a:t>　父（</a:t>
            </a:r>
            <a:r>
              <a:rPr lang="en-US" altLang="ja-JP" sz="923" dirty="0">
                <a:solidFill>
                  <a:schemeClr val="tx1"/>
                </a:solidFill>
              </a:rPr>
              <a:t>24.4%</a:t>
            </a:r>
            <a:r>
              <a:rPr lang="ja-JP" altLang="en-US" sz="923" dirty="0">
                <a:solidFill>
                  <a:schemeClr val="tx1"/>
                </a:solidFill>
              </a:rPr>
              <a:t>）、母（</a:t>
            </a:r>
            <a:r>
              <a:rPr lang="en-US" altLang="ja-JP" sz="923" dirty="0">
                <a:solidFill>
                  <a:schemeClr val="tx1"/>
                </a:solidFill>
              </a:rPr>
              <a:t>23.3%</a:t>
            </a:r>
            <a:r>
              <a:rPr lang="ja-JP" altLang="en-US" sz="923" dirty="0">
                <a:solidFill>
                  <a:schemeClr val="tx1"/>
                </a:solidFill>
              </a:rPr>
              <a:t>）、兄弟（</a:t>
            </a:r>
            <a:r>
              <a:rPr lang="en-US" altLang="ja-JP" sz="923" dirty="0">
                <a:solidFill>
                  <a:schemeClr val="tx1"/>
                </a:solidFill>
              </a:rPr>
              <a:t>13.3%</a:t>
            </a:r>
            <a:r>
              <a:rPr lang="ja-JP" altLang="en-US" sz="923" dirty="0">
                <a:solidFill>
                  <a:schemeClr val="tx1"/>
                </a:solidFill>
              </a:rPr>
              <a:t>）</a:t>
            </a:r>
            <a:endParaRPr lang="en-US" altLang="ja-JP" sz="923" dirty="0">
              <a:solidFill>
                <a:schemeClr val="tx1"/>
              </a:solidFill>
            </a:endParaRPr>
          </a:p>
          <a:p>
            <a:r>
              <a:rPr lang="ja-JP" altLang="en-US" sz="923" dirty="0">
                <a:solidFill>
                  <a:schemeClr val="tx1"/>
                </a:solidFill>
              </a:rPr>
              <a:t>   夫（</a:t>
            </a:r>
            <a:r>
              <a:rPr lang="en-US" altLang="ja-JP" sz="923" dirty="0">
                <a:solidFill>
                  <a:schemeClr val="tx1"/>
                </a:solidFill>
              </a:rPr>
              <a:t>12.9%</a:t>
            </a:r>
            <a:r>
              <a:rPr lang="ja-JP" altLang="en-US" sz="923" dirty="0">
                <a:solidFill>
                  <a:schemeClr val="tx1"/>
                </a:solidFill>
              </a:rPr>
              <a:t>）</a:t>
            </a:r>
            <a:endParaRPr lang="en-US" altLang="ja-JP" sz="923" dirty="0">
              <a:solidFill>
                <a:schemeClr val="tx1"/>
              </a:solidFill>
            </a:endParaRPr>
          </a:p>
          <a:p>
            <a:endParaRPr lang="ja-JP" altLang="en-US" sz="923" dirty="0">
              <a:solidFill>
                <a:schemeClr val="tx1"/>
              </a:solidFill>
            </a:endParaRPr>
          </a:p>
        </p:txBody>
      </p:sp>
      <p:sp>
        <p:nvSpPr>
          <p:cNvPr id="55" name="角丸四角形 54"/>
          <p:cNvSpPr/>
          <p:nvPr/>
        </p:nvSpPr>
        <p:spPr>
          <a:xfrm>
            <a:off x="916209" y="4027222"/>
            <a:ext cx="1171230" cy="281362"/>
          </a:xfrm>
          <a:prstGeom prst="roundRect">
            <a:avLst>
              <a:gd name="adj" fmla="val 0"/>
            </a:avLst>
          </a:prstGeom>
          <a:gradFill>
            <a:gsLst>
              <a:gs pos="0">
                <a:schemeClr val="accent5">
                  <a:lumMod val="75000"/>
                </a:schemeClr>
              </a:gs>
              <a:gs pos="80000">
                <a:schemeClr val="accent5">
                  <a:lumMod val="60000"/>
                  <a:lumOff val="4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60624" tIns="30312" rIns="60624" bIns="30312" rtlCol="0" anchor="ctr"/>
          <a:lstStyle/>
          <a:p>
            <a:pPr algn="ctr"/>
            <a:r>
              <a:rPr lang="ja-JP" altLang="en-US" sz="1385" b="1" dirty="0">
                <a:solidFill>
                  <a:prstClr val="white"/>
                </a:solidFill>
                <a:latin typeface="ＭＳ Ｐゴシック"/>
              </a:rPr>
              <a:t>虐待者</a:t>
            </a:r>
            <a:r>
              <a:rPr lang="en-US" altLang="ja-JP" sz="969" b="1" dirty="0">
                <a:solidFill>
                  <a:prstClr val="white"/>
                </a:solidFill>
                <a:latin typeface="ＭＳ Ｐゴシック"/>
              </a:rPr>
              <a:t>(1,727</a:t>
            </a:r>
            <a:r>
              <a:rPr lang="ja-JP" altLang="en-US" sz="969" b="1" dirty="0">
                <a:solidFill>
                  <a:prstClr val="white"/>
                </a:solidFill>
                <a:latin typeface="ＭＳ Ｐゴシック"/>
              </a:rPr>
              <a:t>人）</a:t>
            </a:r>
            <a:endParaRPr lang="en-US" altLang="ja-JP" sz="969" b="1" dirty="0">
              <a:solidFill>
                <a:prstClr val="white"/>
              </a:solidFill>
              <a:latin typeface="ＭＳ Ｐゴシック"/>
            </a:endParaRPr>
          </a:p>
        </p:txBody>
      </p:sp>
      <p:sp>
        <p:nvSpPr>
          <p:cNvPr id="57" name="正方形/長方形 56"/>
          <p:cNvSpPr/>
          <p:nvPr/>
        </p:nvSpPr>
        <p:spPr>
          <a:xfrm>
            <a:off x="5641691" y="4115590"/>
            <a:ext cx="3057004" cy="2357066"/>
          </a:xfrm>
          <a:prstGeom prst="rect">
            <a:avLst/>
          </a:prstGeom>
          <a:solidFill>
            <a:schemeClr val="bg1"/>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800" dirty="0">
              <a:solidFill>
                <a:schemeClr val="tx1"/>
              </a:solidFill>
            </a:endParaRPr>
          </a:p>
          <a:p>
            <a:endParaRPr lang="en-US" altLang="ja-JP" sz="800" dirty="0">
              <a:solidFill>
                <a:schemeClr val="tx1"/>
              </a:solidFill>
            </a:endParaRPr>
          </a:p>
          <a:p>
            <a:endParaRPr lang="en-US" altLang="ja-JP" sz="800" dirty="0">
              <a:solidFill>
                <a:schemeClr val="tx1"/>
              </a:solidFill>
            </a:endParaRPr>
          </a:p>
          <a:p>
            <a:r>
              <a:rPr lang="ja-JP" altLang="en-US" sz="800" dirty="0">
                <a:solidFill>
                  <a:schemeClr val="tx1"/>
                </a:solidFill>
              </a:rPr>
              <a:t>● 性別　　男性（</a:t>
            </a:r>
            <a:r>
              <a:rPr lang="en-US" altLang="ja-JP" sz="800" dirty="0">
                <a:solidFill>
                  <a:schemeClr val="tx1"/>
                </a:solidFill>
              </a:rPr>
              <a:t>35.9%</a:t>
            </a:r>
            <a:r>
              <a:rPr lang="ja-JP" altLang="en-US" sz="800" dirty="0">
                <a:solidFill>
                  <a:schemeClr val="tx1"/>
                </a:solidFill>
              </a:rPr>
              <a:t>）、女性（</a:t>
            </a:r>
            <a:r>
              <a:rPr lang="en-US" altLang="ja-JP" sz="800" dirty="0">
                <a:solidFill>
                  <a:schemeClr val="tx1"/>
                </a:solidFill>
              </a:rPr>
              <a:t>64.1%</a:t>
            </a:r>
            <a:r>
              <a:rPr lang="ja-JP" altLang="en-US" sz="800" dirty="0">
                <a:solidFill>
                  <a:schemeClr val="tx1"/>
                </a:solidFill>
              </a:rPr>
              <a:t>）</a:t>
            </a:r>
            <a:endParaRPr lang="en-US" altLang="ja-JP" sz="800" dirty="0">
              <a:solidFill>
                <a:schemeClr val="tx1"/>
              </a:solidFill>
            </a:endParaRPr>
          </a:p>
          <a:p>
            <a:r>
              <a:rPr lang="en-US" altLang="ja-JP" sz="800" dirty="0">
                <a:solidFill>
                  <a:schemeClr val="tx1"/>
                </a:solidFill>
              </a:rPr>
              <a:t>● </a:t>
            </a:r>
            <a:r>
              <a:rPr lang="ja-JP" altLang="en-US" sz="800" dirty="0">
                <a:solidFill>
                  <a:schemeClr val="tx1"/>
                </a:solidFill>
              </a:rPr>
              <a:t>年齢</a:t>
            </a:r>
          </a:p>
          <a:p>
            <a:r>
              <a:rPr lang="ja-JP" altLang="en-US" sz="800" dirty="0">
                <a:solidFill>
                  <a:schemeClr val="tx1"/>
                </a:solidFill>
              </a:rPr>
              <a:t>　</a:t>
            </a:r>
            <a:r>
              <a:rPr lang="en-US" altLang="ja-JP" sz="800" dirty="0">
                <a:solidFill>
                  <a:schemeClr val="tx1"/>
                </a:solidFill>
              </a:rPr>
              <a:t>20</a:t>
            </a:r>
            <a:r>
              <a:rPr lang="ja-JP" altLang="en-US" sz="800" dirty="0">
                <a:solidFill>
                  <a:schemeClr val="tx1"/>
                </a:solidFill>
              </a:rPr>
              <a:t>～</a:t>
            </a:r>
            <a:r>
              <a:rPr lang="en-US" altLang="ja-JP" sz="800" dirty="0">
                <a:solidFill>
                  <a:schemeClr val="tx1"/>
                </a:solidFill>
              </a:rPr>
              <a:t>29</a:t>
            </a:r>
            <a:r>
              <a:rPr lang="ja-JP" altLang="en-US" sz="800" dirty="0">
                <a:solidFill>
                  <a:schemeClr val="tx1"/>
                </a:solidFill>
              </a:rPr>
              <a:t>歳（</a:t>
            </a:r>
            <a:r>
              <a:rPr lang="en-US" altLang="ja-JP" sz="800" dirty="0">
                <a:solidFill>
                  <a:schemeClr val="tx1"/>
                </a:solidFill>
              </a:rPr>
              <a:t>23.2%</a:t>
            </a:r>
            <a:r>
              <a:rPr lang="ja-JP" altLang="en-US" sz="800" dirty="0">
                <a:solidFill>
                  <a:schemeClr val="tx1"/>
                </a:solidFill>
              </a:rPr>
              <a:t>） 、</a:t>
            </a:r>
            <a:r>
              <a:rPr lang="en-US" altLang="ja-JP" sz="800" dirty="0">
                <a:solidFill>
                  <a:schemeClr val="tx1"/>
                </a:solidFill>
              </a:rPr>
              <a:t> 40</a:t>
            </a:r>
            <a:r>
              <a:rPr lang="ja-JP" altLang="en-US" sz="800" dirty="0">
                <a:solidFill>
                  <a:schemeClr val="tx1"/>
                </a:solidFill>
              </a:rPr>
              <a:t>～</a:t>
            </a:r>
            <a:r>
              <a:rPr lang="en-US" altLang="ja-JP" sz="800" dirty="0">
                <a:solidFill>
                  <a:schemeClr val="tx1"/>
                </a:solidFill>
              </a:rPr>
              <a:t>49</a:t>
            </a:r>
            <a:r>
              <a:rPr lang="ja-JP" altLang="en-US" sz="800" dirty="0">
                <a:solidFill>
                  <a:schemeClr val="tx1"/>
                </a:solidFill>
              </a:rPr>
              <a:t>歳（</a:t>
            </a:r>
            <a:r>
              <a:rPr lang="en-US" altLang="ja-JP" sz="800" dirty="0">
                <a:solidFill>
                  <a:schemeClr val="tx1"/>
                </a:solidFill>
              </a:rPr>
              <a:t>22.5%</a:t>
            </a:r>
            <a:r>
              <a:rPr lang="ja-JP" altLang="en-US" sz="800" dirty="0">
                <a:solidFill>
                  <a:schemeClr val="tx1"/>
                </a:solidFill>
              </a:rPr>
              <a:t>）</a:t>
            </a:r>
          </a:p>
          <a:p>
            <a:r>
              <a:rPr lang="ja-JP" altLang="en-US" sz="800" dirty="0">
                <a:solidFill>
                  <a:schemeClr val="tx1"/>
                </a:solidFill>
              </a:rPr>
              <a:t>　</a:t>
            </a:r>
            <a:r>
              <a:rPr lang="en-US" altLang="ja-JP" sz="800" dirty="0">
                <a:solidFill>
                  <a:schemeClr val="tx1"/>
                </a:solidFill>
              </a:rPr>
              <a:t>50</a:t>
            </a:r>
            <a:r>
              <a:rPr lang="ja-JP" altLang="en-US" sz="800" dirty="0">
                <a:solidFill>
                  <a:schemeClr val="tx1"/>
                </a:solidFill>
              </a:rPr>
              <a:t>～</a:t>
            </a:r>
            <a:r>
              <a:rPr lang="en-US" altLang="ja-JP" sz="800" dirty="0">
                <a:solidFill>
                  <a:schemeClr val="tx1"/>
                </a:solidFill>
              </a:rPr>
              <a:t>59</a:t>
            </a:r>
            <a:r>
              <a:rPr lang="ja-JP" altLang="en-US" sz="800" dirty="0">
                <a:solidFill>
                  <a:schemeClr val="tx1"/>
                </a:solidFill>
              </a:rPr>
              <a:t>歳（</a:t>
            </a:r>
            <a:r>
              <a:rPr lang="en-US" altLang="ja-JP" sz="800" dirty="0">
                <a:solidFill>
                  <a:schemeClr val="tx1"/>
                </a:solidFill>
              </a:rPr>
              <a:t>19.2%</a:t>
            </a:r>
            <a:r>
              <a:rPr lang="ja-JP" altLang="en-US" sz="800" dirty="0">
                <a:solidFill>
                  <a:schemeClr val="tx1"/>
                </a:solidFill>
              </a:rPr>
              <a:t>） </a:t>
            </a:r>
            <a:endParaRPr lang="en-US" altLang="ja-JP" sz="800" dirty="0">
              <a:solidFill>
                <a:schemeClr val="tx1"/>
              </a:solidFill>
            </a:endParaRPr>
          </a:p>
          <a:p>
            <a:r>
              <a:rPr lang="ja-JP" altLang="en-US" sz="800" dirty="0">
                <a:solidFill>
                  <a:schemeClr val="tx1"/>
                </a:solidFill>
              </a:rPr>
              <a:t>　● 障害種別（重複障害あり）</a:t>
            </a:r>
          </a:p>
          <a:p>
            <a:endParaRPr lang="ja-JP" altLang="en-US" sz="800" dirty="0">
              <a:solidFill>
                <a:schemeClr val="tx1"/>
              </a:solidFill>
            </a:endParaRPr>
          </a:p>
          <a:p>
            <a:endParaRPr lang="ja-JP" altLang="en-US" sz="800" dirty="0">
              <a:solidFill>
                <a:schemeClr val="tx1"/>
              </a:solidFill>
            </a:endParaRPr>
          </a:p>
          <a:p>
            <a:endParaRPr lang="en-US" altLang="ja-JP" sz="800" dirty="0">
              <a:solidFill>
                <a:schemeClr val="tx1"/>
              </a:solidFill>
            </a:endParaRPr>
          </a:p>
          <a:p>
            <a:endParaRPr lang="en-US" altLang="ja-JP" sz="800" dirty="0" smtClean="0">
              <a:solidFill>
                <a:schemeClr val="tx1"/>
              </a:solidFill>
            </a:endParaRPr>
          </a:p>
          <a:p>
            <a:endParaRPr lang="en-US" altLang="ja-JP" sz="800" dirty="0">
              <a:solidFill>
                <a:schemeClr val="tx1"/>
              </a:solidFill>
            </a:endParaRPr>
          </a:p>
          <a:p>
            <a:r>
              <a:rPr lang="ja-JP" altLang="en-US" sz="800" dirty="0" smtClean="0">
                <a:solidFill>
                  <a:schemeClr val="tx1"/>
                </a:solidFill>
              </a:rPr>
              <a:t>● </a:t>
            </a:r>
            <a:r>
              <a:rPr lang="ja-JP" altLang="en-US" sz="800" dirty="0">
                <a:solidFill>
                  <a:schemeClr val="tx1"/>
                </a:solidFill>
              </a:rPr>
              <a:t>障害支援区分のある者　（</a:t>
            </a:r>
            <a:r>
              <a:rPr lang="en-US" altLang="ja-JP" sz="800" dirty="0">
                <a:solidFill>
                  <a:schemeClr val="tx1"/>
                </a:solidFill>
              </a:rPr>
              <a:t>54.8%</a:t>
            </a:r>
            <a:r>
              <a:rPr lang="ja-JP" altLang="en-US" sz="800" dirty="0">
                <a:solidFill>
                  <a:schemeClr val="tx1"/>
                </a:solidFill>
              </a:rPr>
              <a:t>）</a:t>
            </a:r>
            <a:endParaRPr lang="en-US" altLang="ja-JP" sz="800" dirty="0">
              <a:solidFill>
                <a:schemeClr val="tx1"/>
              </a:solidFill>
            </a:endParaRPr>
          </a:p>
          <a:p>
            <a:r>
              <a:rPr lang="en-US" altLang="ja-JP" sz="800" dirty="0">
                <a:solidFill>
                  <a:schemeClr val="tx1"/>
                </a:solidFill>
              </a:rPr>
              <a:t>● </a:t>
            </a:r>
            <a:r>
              <a:rPr lang="ja-JP" altLang="en-US" sz="800" dirty="0">
                <a:solidFill>
                  <a:schemeClr val="tx1"/>
                </a:solidFill>
              </a:rPr>
              <a:t>行動障害がある者　（</a:t>
            </a:r>
            <a:r>
              <a:rPr lang="en-US" altLang="ja-JP" sz="800" dirty="0">
                <a:solidFill>
                  <a:schemeClr val="tx1"/>
                </a:solidFill>
              </a:rPr>
              <a:t>28.9%</a:t>
            </a:r>
            <a:r>
              <a:rPr lang="ja-JP" altLang="en-US" sz="800" dirty="0">
                <a:solidFill>
                  <a:schemeClr val="tx1"/>
                </a:solidFill>
              </a:rPr>
              <a:t>）</a:t>
            </a:r>
            <a:endParaRPr lang="en-US" altLang="ja-JP" sz="800" dirty="0">
              <a:solidFill>
                <a:schemeClr val="tx1"/>
              </a:solidFill>
            </a:endParaRPr>
          </a:p>
          <a:p>
            <a:r>
              <a:rPr lang="en-US" altLang="ja-JP" sz="800" dirty="0">
                <a:solidFill>
                  <a:schemeClr val="tx1"/>
                </a:solidFill>
              </a:rPr>
              <a:t>● </a:t>
            </a:r>
            <a:r>
              <a:rPr lang="ja-JP" altLang="en-US" sz="800" dirty="0">
                <a:solidFill>
                  <a:schemeClr val="tx1"/>
                </a:solidFill>
              </a:rPr>
              <a:t>虐待者と同居　（</a:t>
            </a:r>
            <a:r>
              <a:rPr lang="en-US" altLang="ja-JP" sz="800" dirty="0">
                <a:solidFill>
                  <a:schemeClr val="tx1"/>
                </a:solidFill>
              </a:rPr>
              <a:t>82.5%</a:t>
            </a:r>
            <a:r>
              <a:rPr lang="ja-JP" altLang="en-US" sz="800" dirty="0">
                <a:solidFill>
                  <a:schemeClr val="tx1"/>
                </a:solidFill>
              </a:rPr>
              <a:t>）</a:t>
            </a:r>
            <a:endParaRPr lang="en-US" altLang="ja-JP" sz="800" dirty="0">
              <a:solidFill>
                <a:schemeClr val="tx1"/>
              </a:solidFill>
            </a:endParaRPr>
          </a:p>
          <a:p>
            <a:r>
              <a:rPr lang="en-US" altLang="ja-JP" sz="800" dirty="0">
                <a:solidFill>
                  <a:schemeClr val="tx1"/>
                </a:solidFill>
              </a:rPr>
              <a:t>● </a:t>
            </a:r>
            <a:r>
              <a:rPr lang="ja-JP" altLang="en-US" sz="800" dirty="0">
                <a:solidFill>
                  <a:schemeClr val="tx1"/>
                </a:solidFill>
              </a:rPr>
              <a:t>世帯構成</a:t>
            </a:r>
          </a:p>
          <a:p>
            <a:r>
              <a:rPr lang="ja-JP" altLang="en-US" sz="800" dirty="0">
                <a:solidFill>
                  <a:schemeClr val="tx1"/>
                </a:solidFill>
              </a:rPr>
              <a:t>　　両親と兄弟姉妹（</a:t>
            </a:r>
            <a:r>
              <a:rPr lang="en-US" altLang="ja-JP" sz="800" dirty="0">
                <a:solidFill>
                  <a:schemeClr val="tx1"/>
                </a:solidFill>
              </a:rPr>
              <a:t>13.4%</a:t>
            </a:r>
            <a:r>
              <a:rPr lang="ja-JP" altLang="en-US" sz="800" dirty="0">
                <a:solidFill>
                  <a:schemeClr val="tx1"/>
                </a:solidFill>
              </a:rPr>
              <a:t>） 、両親（</a:t>
            </a:r>
            <a:r>
              <a:rPr lang="en-US" altLang="ja-JP" sz="800" dirty="0">
                <a:solidFill>
                  <a:schemeClr val="tx1"/>
                </a:solidFill>
              </a:rPr>
              <a:t>11.8%</a:t>
            </a:r>
            <a:r>
              <a:rPr lang="ja-JP" altLang="en-US" sz="800" dirty="0">
                <a:solidFill>
                  <a:schemeClr val="tx1"/>
                </a:solidFill>
              </a:rPr>
              <a:t>） 、単身（</a:t>
            </a:r>
            <a:r>
              <a:rPr lang="en-US" altLang="ja-JP" sz="800" dirty="0">
                <a:solidFill>
                  <a:schemeClr val="tx1"/>
                </a:solidFill>
              </a:rPr>
              <a:t>10.3%</a:t>
            </a:r>
            <a:r>
              <a:rPr lang="ja-JP" altLang="en-US" sz="800" dirty="0">
                <a:solidFill>
                  <a:schemeClr val="tx1"/>
                </a:solidFill>
              </a:rPr>
              <a:t>）</a:t>
            </a:r>
            <a:endParaRPr lang="en-US" altLang="ja-JP" sz="800" dirty="0">
              <a:solidFill>
                <a:schemeClr val="tx1"/>
              </a:solidFill>
            </a:endParaRPr>
          </a:p>
          <a:p>
            <a:r>
              <a:rPr lang="ja-JP" altLang="en-US" sz="800" dirty="0">
                <a:solidFill>
                  <a:schemeClr val="tx1"/>
                </a:solidFill>
              </a:rPr>
              <a:t>　　配偶者（</a:t>
            </a:r>
            <a:r>
              <a:rPr lang="en-US" altLang="ja-JP" sz="800" dirty="0">
                <a:solidFill>
                  <a:schemeClr val="tx1"/>
                </a:solidFill>
              </a:rPr>
              <a:t>8.5%</a:t>
            </a:r>
            <a:r>
              <a:rPr lang="ja-JP" altLang="en-US" sz="800" dirty="0">
                <a:solidFill>
                  <a:schemeClr val="tx1"/>
                </a:solidFill>
              </a:rPr>
              <a:t>）、母・兄弟姉妹（</a:t>
            </a:r>
            <a:r>
              <a:rPr lang="en-US" altLang="ja-JP" sz="800" dirty="0">
                <a:solidFill>
                  <a:schemeClr val="tx1"/>
                </a:solidFill>
              </a:rPr>
              <a:t>8.2%</a:t>
            </a:r>
            <a:r>
              <a:rPr lang="ja-JP" altLang="en-US" sz="800" dirty="0">
                <a:solidFill>
                  <a:schemeClr val="tx1"/>
                </a:solidFill>
              </a:rPr>
              <a:t>）</a:t>
            </a:r>
          </a:p>
          <a:p>
            <a:endParaRPr lang="ja-JP" altLang="en-US" sz="800" dirty="0">
              <a:solidFill>
                <a:schemeClr val="tx1"/>
              </a:solidFill>
            </a:endParaRPr>
          </a:p>
        </p:txBody>
      </p:sp>
      <p:sp>
        <p:nvSpPr>
          <p:cNvPr id="61" name="角丸四角形 60"/>
          <p:cNvSpPr/>
          <p:nvPr/>
        </p:nvSpPr>
        <p:spPr>
          <a:xfrm>
            <a:off x="6455948" y="4033636"/>
            <a:ext cx="1428492" cy="281362"/>
          </a:xfrm>
          <a:prstGeom prst="roundRect">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1"/>
          </a:lnRef>
          <a:fillRef idx="3">
            <a:schemeClr val="accent1"/>
          </a:fillRef>
          <a:effectRef idx="3">
            <a:schemeClr val="accent1"/>
          </a:effectRef>
          <a:fontRef idx="minor">
            <a:schemeClr val="lt1"/>
          </a:fontRef>
        </p:style>
        <p:txBody>
          <a:bodyPr lIns="60624" tIns="30312" rIns="60624" bIns="30312" rtlCol="0" anchor="ctr"/>
          <a:lstStyle/>
          <a:p>
            <a:pPr algn="ctr"/>
            <a:r>
              <a:rPr lang="ja-JP" altLang="en-US" sz="1000" b="1" dirty="0">
                <a:solidFill>
                  <a:prstClr val="white"/>
                </a:solidFill>
                <a:latin typeface="ＭＳ Ｐゴシック"/>
              </a:rPr>
              <a:t>被虐待者（</a:t>
            </a:r>
            <a:r>
              <a:rPr lang="en-US" altLang="ja-JP" sz="1000" b="1" dirty="0">
                <a:solidFill>
                  <a:prstClr val="white"/>
                </a:solidFill>
                <a:latin typeface="ＭＳ Ｐゴシック"/>
              </a:rPr>
              <a:t>1,570</a:t>
            </a:r>
            <a:r>
              <a:rPr lang="ja-JP" altLang="en-US" sz="1000" b="1" dirty="0">
                <a:solidFill>
                  <a:prstClr val="white"/>
                </a:solidFill>
                <a:latin typeface="ＭＳ Ｐゴシック"/>
              </a:rPr>
              <a:t>人）</a:t>
            </a:r>
            <a:endParaRPr lang="en-US" altLang="ja-JP" sz="1000" b="1" dirty="0">
              <a:solidFill>
                <a:prstClr val="white"/>
              </a:solidFill>
              <a:latin typeface="ＭＳ Ｐゴシック"/>
            </a:endParaRPr>
          </a:p>
        </p:txBody>
      </p:sp>
      <p:sp>
        <p:nvSpPr>
          <p:cNvPr id="65" name="右矢印 64"/>
          <p:cNvSpPr/>
          <p:nvPr/>
        </p:nvSpPr>
        <p:spPr>
          <a:xfrm>
            <a:off x="2662503" y="4667682"/>
            <a:ext cx="2908375" cy="277010"/>
          </a:xfrm>
          <a:prstGeom prst="rightArrow">
            <a:avLst/>
          </a:prstGeom>
          <a:gradFill>
            <a:gsLst>
              <a:gs pos="0">
                <a:schemeClr val="tx2">
                  <a:lumMod val="50000"/>
                </a:schemeClr>
              </a:gs>
              <a:gs pos="63000">
                <a:schemeClr val="tx2">
                  <a:lumMod val="60000"/>
                  <a:lumOff val="40000"/>
                </a:schemeClr>
              </a:gs>
              <a:gs pos="100000">
                <a:schemeClr val="tx2">
                  <a:lumMod val="40000"/>
                  <a:lumOff val="60000"/>
                </a:schemeClr>
              </a:gs>
            </a:gsLst>
            <a:lin ang="16200000" scaled="0"/>
          </a:gra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1015" dirty="0">
              <a:solidFill>
                <a:schemeClr val="tx1"/>
              </a:solidFill>
            </a:endParaRPr>
          </a:p>
        </p:txBody>
      </p:sp>
      <p:cxnSp>
        <p:nvCxnSpPr>
          <p:cNvPr id="8" name="直線コネクタ 7"/>
          <p:cNvCxnSpPr/>
          <p:nvPr/>
        </p:nvCxnSpPr>
        <p:spPr>
          <a:xfrm flipH="1">
            <a:off x="3102258" y="2166091"/>
            <a:ext cx="0" cy="598220"/>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910278" y="2166090"/>
            <a:ext cx="170305" cy="0"/>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102258" y="2764311"/>
            <a:ext cx="384812" cy="0"/>
          </a:xfrm>
          <a:prstGeom prst="line">
            <a:avLst/>
          </a:prstGeom>
          <a:ln w="22225">
            <a:solidFill>
              <a:schemeClr val="tx2"/>
            </a:solidFill>
            <a:prstDash val="sysDash"/>
            <a:headEnd type="none" w="med" len="lg"/>
            <a:tailEnd type="triangle" w="lg" len="med"/>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3351540" y="1256753"/>
            <a:ext cx="1600441" cy="256879"/>
          </a:xfrm>
          <a:prstGeom prst="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877" b="1" dirty="0">
                <a:solidFill>
                  <a:srgbClr val="000000"/>
                </a:solidFill>
                <a:latin typeface="+mj-ea"/>
                <a:cs typeface="メイリオ" pitchFamily="50" charset="-128"/>
              </a:rPr>
              <a:t>事実確認調査</a:t>
            </a:r>
            <a:endParaRPr lang="en-US" altLang="ja-JP" sz="877" b="1" dirty="0">
              <a:solidFill>
                <a:srgbClr val="000000"/>
              </a:solidFill>
              <a:latin typeface="+mj-ea"/>
              <a:cs typeface="メイリオ" pitchFamily="50" charset="-128"/>
            </a:endParaRPr>
          </a:p>
        </p:txBody>
      </p:sp>
      <p:sp>
        <p:nvSpPr>
          <p:cNvPr id="68" name="右矢印 67"/>
          <p:cNvSpPr/>
          <p:nvPr/>
        </p:nvSpPr>
        <p:spPr>
          <a:xfrm>
            <a:off x="2886390" y="1368464"/>
            <a:ext cx="281108" cy="531751"/>
          </a:xfrm>
          <a:prstGeom prst="rightArrow">
            <a:avLst>
              <a:gd name="adj1" fmla="val 50000"/>
              <a:gd name="adj2" fmla="val 36904"/>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82" tIns="30141" rIns="60282" bIns="30141" numCol="1" spcCol="0" rtlCol="0" fromWordArt="0" anchor="ctr" anchorCtr="0" forceAA="0" compatLnSpc="1">
            <a:prstTxWarp prst="textNoShape">
              <a:avLst/>
            </a:prstTxWarp>
            <a:noAutofit/>
          </a:bodyPr>
          <a:lstStyle/>
          <a:p>
            <a:pPr algn="ctr"/>
            <a:r>
              <a:rPr lang="en-US" altLang="ja-JP" sz="831" b="1" dirty="0"/>
              <a:t>37</a:t>
            </a:r>
            <a:r>
              <a:rPr lang="ja-JP" altLang="en-US" sz="831" b="1" dirty="0"/>
              <a:t>件</a:t>
            </a:r>
          </a:p>
        </p:txBody>
      </p:sp>
      <p:sp>
        <p:nvSpPr>
          <p:cNvPr id="78" name="テキスト ボックス 77"/>
          <p:cNvSpPr txBox="1"/>
          <p:nvPr/>
        </p:nvSpPr>
        <p:spPr>
          <a:xfrm>
            <a:off x="3426104" y="1060006"/>
            <a:ext cx="2342337" cy="200055"/>
          </a:xfrm>
          <a:prstGeom prst="rect">
            <a:avLst/>
          </a:prstGeom>
          <a:noFill/>
        </p:spPr>
        <p:txBody>
          <a:bodyPr wrap="square" rtlCol="0">
            <a:spAutoFit/>
          </a:bodyPr>
          <a:lstStyle/>
          <a:p>
            <a:r>
              <a:rPr lang="ja-JP" altLang="en-US" sz="700" dirty="0">
                <a:solidFill>
                  <a:srgbClr val="000000"/>
                </a:solidFill>
                <a:latin typeface="+mj-ea"/>
                <a:cs typeface="メイリオ" pitchFamily="50" charset="-128"/>
              </a:rPr>
              <a:t>＊平成</a:t>
            </a:r>
            <a:r>
              <a:rPr lang="en-US" altLang="ja-JP" sz="700" dirty="0">
                <a:solidFill>
                  <a:srgbClr val="000000"/>
                </a:solidFill>
                <a:latin typeface="+mj-ea"/>
                <a:cs typeface="メイリオ" pitchFamily="50" charset="-128"/>
              </a:rPr>
              <a:t>28</a:t>
            </a:r>
            <a:r>
              <a:rPr lang="ja-JP" altLang="en-US" sz="700" dirty="0">
                <a:solidFill>
                  <a:srgbClr val="000000"/>
                </a:solidFill>
                <a:latin typeface="+mj-ea"/>
                <a:cs typeface="メイリオ" pitchFamily="50" charset="-128"/>
              </a:rPr>
              <a:t>年度に通報・届出があった事案</a:t>
            </a:r>
            <a:r>
              <a:rPr lang="en-US" altLang="ja-JP" sz="700" dirty="0">
                <a:solidFill>
                  <a:srgbClr val="000000"/>
                </a:solidFill>
                <a:latin typeface="+mj-ea"/>
                <a:cs typeface="メイリオ" pitchFamily="50" charset="-128"/>
              </a:rPr>
              <a:t>97</a:t>
            </a:r>
            <a:r>
              <a:rPr lang="ja-JP" altLang="en-US" sz="700" dirty="0">
                <a:solidFill>
                  <a:srgbClr val="000000"/>
                </a:solidFill>
                <a:latin typeface="+mj-ea"/>
                <a:cs typeface="メイリオ" pitchFamily="50" charset="-128"/>
              </a:rPr>
              <a:t>件を含む</a:t>
            </a:r>
          </a:p>
        </p:txBody>
      </p:sp>
      <p:sp>
        <p:nvSpPr>
          <p:cNvPr id="9" name="テキスト ボックス 8"/>
          <p:cNvSpPr txBox="1"/>
          <p:nvPr/>
        </p:nvSpPr>
        <p:spPr>
          <a:xfrm>
            <a:off x="3034335" y="4083187"/>
            <a:ext cx="2164710" cy="205890"/>
          </a:xfrm>
          <a:prstGeom prst="rect">
            <a:avLst/>
          </a:prstGeom>
          <a:noFill/>
        </p:spPr>
        <p:txBody>
          <a:bodyPr wrap="square" rtlCol="0">
            <a:spAutoFit/>
          </a:bodyPr>
          <a:lstStyle/>
          <a:p>
            <a:pPr algn="ctr"/>
            <a:r>
              <a:rPr lang="ja-JP" altLang="en-US" sz="738" dirty="0"/>
              <a:t>虐待行為の類型（複数回答）</a:t>
            </a:r>
          </a:p>
        </p:txBody>
      </p:sp>
      <p:graphicFrame>
        <p:nvGraphicFramePr>
          <p:cNvPr id="62" name="表 61"/>
          <p:cNvGraphicFramePr>
            <a:graphicFrameLocks noGrp="1"/>
          </p:cNvGraphicFramePr>
          <p:nvPr>
            <p:extLst>
              <p:ext uri="{D42A27DB-BD31-4B8C-83A1-F6EECF244321}">
                <p14:modId xmlns:p14="http://schemas.microsoft.com/office/powerpoint/2010/main" val="2103575179"/>
              </p:ext>
            </p:extLst>
          </p:nvPr>
        </p:nvGraphicFramePr>
        <p:xfrm>
          <a:off x="5833097" y="5028005"/>
          <a:ext cx="2734585" cy="400209"/>
        </p:xfrm>
        <a:graphic>
          <a:graphicData uri="http://schemas.openxmlformats.org/drawingml/2006/table">
            <a:tbl>
              <a:tblPr firstRow="1" bandRow="1">
                <a:tableStyleId>{5C22544A-7EE6-4342-B048-85BDC9FD1C3A}</a:tableStyleId>
              </a:tblPr>
              <a:tblGrid>
                <a:gridCol w="546917">
                  <a:extLst>
                    <a:ext uri="{9D8B030D-6E8A-4147-A177-3AD203B41FA5}">
                      <a16:colId xmlns:a16="http://schemas.microsoft.com/office/drawing/2014/main" val="20000"/>
                    </a:ext>
                  </a:extLst>
                </a:gridCol>
                <a:gridCol w="546917">
                  <a:extLst>
                    <a:ext uri="{9D8B030D-6E8A-4147-A177-3AD203B41FA5}">
                      <a16:colId xmlns:a16="http://schemas.microsoft.com/office/drawing/2014/main" val="20001"/>
                    </a:ext>
                  </a:extLst>
                </a:gridCol>
                <a:gridCol w="546917">
                  <a:extLst>
                    <a:ext uri="{9D8B030D-6E8A-4147-A177-3AD203B41FA5}">
                      <a16:colId xmlns:a16="http://schemas.microsoft.com/office/drawing/2014/main" val="20002"/>
                    </a:ext>
                  </a:extLst>
                </a:gridCol>
                <a:gridCol w="546917">
                  <a:extLst>
                    <a:ext uri="{9D8B030D-6E8A-4147-A177-3AD203B41FA5}">
                      <a16:colId xmlns:a16="http://schemas.microsoft.com/office/drawing/2014/main" val="20003"/>
                    </a:ext>
                  </a:extLst>
                </a:gridCol>
                <a:gridCol w="546917">
                  <a:extLst>
                    <a:ext uri="{9D8B030D-6E8A-4147-A177-3AD203B41FA5}">
                      <a16:colId xmlns:a16="http://schemas.microsoft.com/office/drawing/2014/main" val="20004"/>
                    </a:ext>
                  </a:extLst>
                </a:gridCol>
              </a:tblGrid>
              <a:tr h="193071">
                <a:tc>
                  <a:txBody>
                    <a:bodyPr/>
                    <a:lstStyle/>
                    <a:p>
                      <a:pPr algn="ctr"/>
                      <a:r>
                        <a:rPr kumimoji="1" lang="ja-JP" altLang="en-US" sz="800" b="0" dirty="0">
                          <a:solidFill>
                            <a:schemeClr val="tx1"/>
                          </a:solidFill>
                        </a:rPr>
                        <a:t>身体障害</a:t>
                      </a:r>
                    </a:p>
                  </a:txBody>
                  <a:tcPr marL="33231" marR="33231" marT="33231" marB="332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800" b="0" dirty="0">
                          <a:solidFill>
                            <a:schemeClr val="tx1"/>
                          </a:solidFill>
                        </a:rPr>
                        <a:t>知的障害</a:t>
                      </a:r>
                    </a:p>
                  </a:txBody>
                  <a:tcPr marL="33231" marR="33231" marT="33231" marB="332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800" b="0" dirty="0">
                          <a:solidFill>
                            <a:schemeClr val="tx1"/>
                          </a:solidFill>
                        </a:rPr>
                        <a:t>精神障害</a:t>
                      </a:r>
                    </a:p>
                  </a:txBody>
                  <a:tcPr marL="33231" marR="33231" marT="33231" marB="332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800" b="0" dirty="0">
                          <a:solidFill>
                            <a:schemeClr val="tx1"/>
                          </a:solidFill>
                        </a:rPr>
                        <a:t>発達障害</a:t>
                      </a:r>
                    </a:p>
                  </a:txBody>
                  <a:tcPr marL="33231" marR="33231" marT="33231" marB="332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800" b="0" dirty="0">
                          <a:solidFill>
                            <a:schemeClr val="tx1"/>
                          </a:solidFill>
                        </a:rPr>
                        <a:t>難病等</a:t>
                      </a:r>
                    </a:p>
                  </a:txBody>
                  <a:tcPr marL="33231" marR="33231" marT="33231" marB="332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07138">
                <a:tc>
                  <a:txBody>
                    <a:bodyPr/>
                    <a:lstStyle/>
                    <a:p>
                      <a:pPr algn="ctr"/>
                      <a:r>
                        <a:rPr kumimoji="1" lang="en-US" altLang="ja-JP" sz="900" dirty="0">
                          <a:solidFill>
                            <a:schemeClr val="tx1"/>
                          </a:solidFill>
                        </a:rPr>
                        <a:t>19.1%</a:t>
                      </a:r>
                      <a:endParaRPr kumimoji="1" lang="ja-JP" altLang="en-US" sz="900" dirty="0">
                        <a:solidFill>
                          <a:schemeClr val="tx1"/>
                        </a:solidFill>
                      </a:endParaRPr>
                    </a:p>
                  </a:txBody>
                  <a:tcPr marL="33231" marR="33231" marT="33231" marB="3323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rPr>
                        <a:t>55.0%</a:t>
                      </a:r>
                      <a:endParaRPr kumimoji="1" lang="ja-JP" altLang="en-US" sz="900" dirty="0">
                        <a:solidFill>
                          <a:schemeClr val="tx1"/>
                        </a:solidFill>
                      </a:endParaRPr>
                    </a:p>
                  </a:txBody>
                  <a:tcPr marL="33231" marR="33231" marT="33231" marB="3323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rPr>
                        <a:t>34.3%</a:t>
                      </a:r>
                      <a:endParaRPr kumimoji="1" lang="ja-JP" altLang="en-US" sz="900" dirty="0">
                        <a:solidFill>
                          <a:schemeClr val="tx1"/>
                        </a:solidFill>
                      </a:endParaRPr>
                    </a:p>
                  </a:txBody>
                  <a:tcPr marL="33231" marR="33231" marT="33231" marB="3323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rPr>
                        <a:t>2.8%</a:t>
                      </a:r>
                      <a:endParaRPr kumimoji="1" lang="ja-JP" altLang="en-US" sz="900" dirty="0">
                        <a:solidFill>
                          <a:schemeClr val="tx1"/>
                        </a:solidFill>
                      </a:endParaRPr>
                    </a:p>
                  </a:txBody>
                  <a:tcPr marL="33231" marR="33231" marT="33231" marB="3323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rPr>
                        <a:t>2.3%</a:t>
                      </a:r>
                      <a:endParaRPr kumimoji="1" lang="ja-JP" altLang="en-US" sz="900" dirty="0">
                        <a:solidFill>
                          <a:schemeClr val="tx1"/>
                        </a:solidFill>
                      </a:endParaRPr>
                    </a:p>
                  </a:txBody>
                  <a:tcPr marL="33231" marR="33231" marT="33231" marB="3323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1" name="表 10"/>
          <p:cNvGraphicFramePr>
            <a:graphicFrameLocks noGrp="1"/>
          </p:cNvGraphicFramePr>
          <p:nvPr>
            <p:extLst/>
          </p:nvPr>
        </p:nvGraphicFramePr>
        <p:xfrm>
          <a:off x="2824547" y="5127945"/>
          <a:ext cx="2374500" cy="1063386"/>
        </p:xfrm>
        <a:graphic>
          <a:graphicData uri="http://schemas.openxmlformats.org/drawingml/2006/table">
            <a:tbl>
              <a:tblPr firstRow="1" bandRow="1">
                <a:tableStyleId>{5C22544A-7EE6-4342-B048-85BDC9FD1C3A}</a:tableStyleId>
              </a:tblPr>
              <a:tblGrid>
                <a:gridCol w="1946862">
                  <a:extLst>
                    <a:ext uri="{9D8B030D-6E8A-4147-A177-3AD203B41FA5}">
                      <a16:colId xmlns:a16="http://schemas.microsoft.com/office/drawing/2014/main" val="20000"/>
                    </a:ext>
                  </a:extLst>
                </a:gridCol>
                <a:gridCol w="427638">
                  <a:extLst>
                    <a:ext uri="{9D8B030D-6E8A-4147-A177-3AD203B41FA5}">
                      <a16:colId xmlns:a16="http://schemas.microsoft.com/office/drawing/2014/main" val="20001"/>
                    </a:ext>
                  </a:extLst>
                </a:gridCol>
              </a:tblGrid>
              <a:tr h="177231">
                <a:tc>
                  <a:txBody>
                    <a:bodyPr/>
                    <a:lstStyle/>
                    <a:p>
                      <a:r>
                        <a:rPr kumimoji="1" lang="ja-JP" altLang="en-US" sz="700" b="0" dirty="0">
                          <a:solidFill>
                            <a:schemeClr val="tx1"/>
                          </a:solidFill>
                        </a:rPr>
                        <a:t>家庭における被虐待者と虐待者の人間関係</a:t>
                      </a: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800" b="0" dirty="0">
                          <a:solidFill>
                            <a:schemeClr val="tx1"/>
                          </a:solidFill>
                          <a:latin typeface="+mn-lt"/>
                          <a:ea typeface="+mj-ea"/>
                        </a:rPr>
                        <a:t>47.8%</a:t>
                      </a:r>
                      <a:endParaRPr kumimoji="1" lang="ja-JP" altLang="en-US" sz="800" b="0" dirty="0">
                        <a:solidFill>
                          <a:schemeClr val="tx1"/>
                        </a:solidFill>
                        <a:latin typeface="+mn-lt"/>
                        <a:ea typeface="+mj-ea"/>
                      </a:endParaRP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7231">
                <a:tc>
                  <a:txBody>
                    <a:bodyPr/>
                    <a:lstStyle/>
                    <a:p>
                      <a:r>
                        <a:rPr kumimoji="1" lang="ja-JP" altLang="en-US" sz="700" dirty="0"/>
                        <a:t>虐待者が虐待と認識していない</a:t>
                      </a: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800" dirty="0">
                          <a:latin typeface="+mn-lt"/>
                          <a:ea typeface="+mj-ea"/>
                        </a:rPr>
                        <a:t>45.4%</a:t>
                      </a:r>
                      <a:endParaRPr kumimoji="1" lang="ja-JP" altLang="en-US" sz="800" dirty="0">
                        <a:latin typeface="+mn-lt"/>
                        <a:ea typeface="+mj-ea"/>
                      </a:endParaRP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7231">
                <a:tc>
                  <a:txBody>
                    <a:bodyPr/>
                    <a:lstStyle/>
                    <a:p>
                      <a:pPr marL="0" marR="0" lvl="0" indent="0" algn="l" defTabSz="919465" rtl="0" eaLnBrk="1" fontAlgn="auto" latinLnBrk="0" hangingPunct="1">
                        <a:lnSpc>
                          <a:spcPct val="100000"/>
                        </a:lnSpc>
                        <a:spcBef>
                          <a:spcPts val="0"/>
                        </a:spcBef>
                        <a:spcAft>
                          <a:spcPts val="0"/>
                        </a:spcAft>
                        <a:buClrTx/>
                        <a:buSzTx/>
                        <a:buFontTx/>
                        <a:buNone/>
                        <a:tabLst/>
                        <a:defRPr/>
                      </a:pPr>
                      <a:r>
                        <a:rPr kumimoji="1" lang="ja-JP" altLang="en-US" sz="700" dirty="0"/>
                        <a:t>被虐待者の介護度や支援度の高さ</a:t>
                      </a: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800" dirty="0">
                          <a:latin typeface="+mn-lt"/>
                          <a:ea typeface="+mj-ea"/>
                        </a:rPr>
                        <a:t>28.7%</a:t>
                      </a:r>
                      <a:endParaRPr kumimoji="1" lang="ja-JP" altLang="en-US" sz="800" dirty="0">
                        <a:latin typeface="+mn-lt"/>
                        <a:ea typeface="+mj-ea"/>
                      </a:endParaRP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7231">
                <a:tc>
                  <a:txBody>
                    <a:bodyPr/>
                    <a:lstStyle/>
                    <a:p>
                      <a:r>
                        <a:rPr kumimoji="1" lang="ja-JP" altLang="en-US" sz="700" dirty="0"/>
                        <a:t>虐待者の知識や情報の不足</a:t>
                      </a: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800" dirty="0">
                          <a:latin typeface="+mn-lt"/>
                          <a:ea typeface="+mj-ea"/>
                        </a:rPr>
                        <a:t>27.8%</a:t>
                      </a:r>
                      <a:endParaRPr kumimoji="1" lang="ja-JP" altLang="en-US" sz="800" dirty="0">
                        <a:latin typeface="+mn-lt"/>
                        <a:ea typeface="+mj-ea"/>
                      </a:endParaRP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7231">
                <a:tc>
                  <a:txBody>
                    <a:bodyPr/>
                    <a:lstStyle/>
                    <a:p>
                      <a:pPr marL="0" marR="0" lvl="0" indent="0" algn="l" defTabSz="919465" rtl="0" eaLnBrk="1" fontAlgn="auto" latinLnBrk="0" hangingPunct="1">
                        <a:lnSpc>
                          <a:spcPct val="100000"/>
                        </a:lnSpc>
                        <a:spcBef>
                          <a:spcPts val="0"/>
                        </a:spcBef>
                        <a:spcAft>
                          <a:spcPts val="0"/>
                        </a:spcAft>
                        <a:buClrTx/>
                        <a:buSzTx/>
                        <a:buFontTx/>
                        <a:buNone/>
                        <a:tabLst/>
                        <a:defRPr/>
                      </a:pPr>
                      <a:r>
                        <a:rPr kumimoji="1" lang="ja-JP" altLang="en-US" sz="700" dirty="0"/>
                        <a:t>家庭における経済的困窮（経済的問題）</a:t>
                      </a: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800" dirty="0">
                          <a:latin typeface="+mn-lt"/>
                          <a:ea typeface="+mj-ea"/>
                        </a:rPr>
                        <a:t>21.2%</a:t>
                      </a:r>
                      <a:endParaRPr kumimoji="1" lang="ja-JP" altLang="en-US" sz="800" dirty="0">
                        <a:latin typeface="+mn-lt"/>
                        <a:ea typeface="+mj-ea"/>
                      </a:endParaRP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77231">
                <a:tc>
                  <a:txBody>
                    <a:bodyPr/>
                    <a:lstStyle/>
                    <a:p>
                      <a:r>
                        <a:rPr kumimoji="1" lang="ja-JP" altLang="en-US" sz="700" dirty="0"/>
                        <a:t>被虐待者側のその他の要因</a:t>
                      </a: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800" dirty="0">
                          <a:latin typeface="+mn-lt"/>
                          <a:ea typeface="+mj-ea"/>
                        </a:rPr>
                        <a:t>20.8%</a:t>
                      </a:r>
                      <a:endParaRPr kumimoji="1" lang="ja-JP" altLang="en-US" sz="800" dirty="0">
                        <a:latin typeface="+mn-lt"/>
                        <a:ea typeface="+mj-ea"/>
                      </a:endParaRP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3" name="テキスト ボックス 62"/>
          <p:cNvSpPr txBox="1"/>
          <p:nvPr/>
        </p:nvSpPr>
        <p:spPr>
          <a:xfrm>
            <a:off x="2698856" y="4907444"/>
            <a:ext cx="2710470" cy="205890"/>
          </a:xfrm>
          <a:prstGeom prst="rect">
            <a:avLst/>
          </a:prstGeom>
          <a:noFill/>
        </p:spPr>
        <p:txBody>
          <a:bodyPr wrap="square" rtlCol="0">
            <a:spAutoFit/>
          </a:bodyPr>
          <a:lstStyle/>
          <a:p>
            <a:pPr algn="ctr"/>
            <a:r>
              <a:rPr lang="ja-JP" altLang="en-US" sz="738" dirty="0"/>
              <a:t>市区町村職員が判断した虐待の発生要因や状況（複数</a:t>
            </a:r>
            <a:r>
              <a:rPr lang="ja-JP" altLang="en-US" sz="700" dirty="0"/>
              <a:t>回答</a:t>
            </a:r>
            <a:r>
              <a:rPr lang="ja-JP" altLang="en-US" sz="738" dirty="0"/>
              <a:t>）</a:t>
            </a:r>
          </a:p>
        </p:txBody>
      </p:sp>
      <p:graphicFrame>
        <p:nvGraphicFramePr>
          <p:cNvPr id="10" name="表 9"/>
          <p:cNvGraphicFramePr>
            <a:graphicFrameLocks noGrp="1"/>
          </p:cNvGraphicFramePr>
          <p:nvPr>
            <p:extLst/>
          </p:nvPr>
        </p:nvGraphicFramePr>
        <p:xfrm>
          <a:off x="2755947" y="4261235"/>
          <a:ext cx="2691050" cy="399308"/>
        </p:xfrm>
        <a:graphic>
          <a:graphicData uri="http://schemas.openxmlformats.org/drawingml/2006/table">
            <a:tbl>
              <a:tblPr firstRow="1" bandRow="1">
                <a:tableStyleId>{5C22544A-7EE6-4342-B048-85BDC9FD1C3A}</a:tableStyleId>
              </a:tblPr>
              <a:tblGrid>
                <a:gridCol w="538210">
                  <a:extLst>
                    <a:ext uri="{9D8B030D-6E8A-4147-A177-3AD203B41FA5}">
                      <a16:colId xmlns:a16="http://schemas.microsoft.com/office/drawing/2014/main" val="20000"/>
                    </a:ext>
                  </a:extLst>
                </a:gridCol>
                <a:gridCol w="538210">
                  <a:extLst>
                    <a:ext uri="{9D8B030D-6E8A-4147-A177-3AD203B41FA5}">
                      <a16:colId xmlns:a16="http://schemas.microsoft.com/office/drawing/2014/main" val="20001"/>
                    </a:ext>
                  </a:extLst>
                </a:gridCol>
                <a:gridCol w="538210">
                  <a:extLst>
                    <a:ext uri="{9D8B030D-6E8A-4147-A177-3AD203B41FA5}">
                      <a16:colId xmlns:a16="http://schemas.microsoft.com/office/drawing/2014/main" val="20002"/>
                    </a:ext>
                  </a:extLst>
                </a:gridCol>
                <a:gridCol w="538210">
                  <a:extLst>
                    <a:ext uri="{9D8B030D-6E8A-4147-A177-3AD203B41FA5}">
                      <a16:colId xmlns:a16="http://schemas.microsoft.com/office/drawing/2014/main" val="20003"/>
                    </a:ext>
                  </a:extLst>
                </a:gridCol>
                <a:gridCol w="538210">
                  <a:extLst>
                    <a:ext uri="{9D8B030D-6E8A-4147-A177-3AD203B41FA5}">
                      <a16:colId xmlns:a16="http://schemas.microsoft.com/office/drawing/2014/main" val="20004"/>
                    </a:ext>
                  </a:extLst>
                </a:gridCol>
              </a:tblGrid>
              <a:tr h="199901">
                <a:tc>
                  <a:txBody>
                    <a:bodyPr/>
                    <a:lstStyle/>
                    <a:p>
                      <a:pPr algn="ctr"/>
                      <a:r>
                        <a:rPr kumimoji="1" lang="ja-JP" altLang="en-US" sz="700" b="0" dirty="0"/>
                        <a:t>身体的虐待</a:t>
                      </a:r>
                    </a:p>
                  </a:txBody>
                  <a:tcPr marL="0" marR="0" marT="0" marB="0" anchor="ctr">
                    <a:solidFill>
                      <a:schemeClr val="tx2"/>
                    </a:solidFill>
                  </a:tcPr>
                </a:tc>
                <a:tc>
                  <a:txBody>
                    <a:bodyPr/>
                    <a:lstStyle/>
                    <a:p>
                      <a:pPr algn="ctr"/>
                      <a:r>
                        <a:rPr kumimoji="1" lang="ja-JP" altLang="en-US" sz="700" b="0" dirty="0"/>
                        <a:t>性的虐待</a:t>
                      </a:r>
                    </a:p>
                  </a:txBody>
                  <a:tcPr marL="0" marR="0" marT="0" marB="0" anchor="ctr">
                    <a:solidFill>
                      <a:schemeClr val="tx2"/>
                    </a:solidFill>
                  </a:tcPr>
                </a:tc>
                <a:tc>
                  <a:txBody>
                    <a:bodyPr/>
                    <a:lstStyle/>
                    <a:p>
                      <a:pPr algn="ctr"/>
                      <a:r>
                        <a:rPr kumimoji="1" lang="ja-JP" altLang="en-US" sz="700" b="0" dirty="0"/>
                        <a:t>心理的虐待</a:t>
                      </a:r>
                    </a:p>
                  </a:txBody>
                  <a:tcPr marL="0" marR="0" marT="0" marB="0" anchor="ctr">
                    <a:solidFill>
                      <a:schemeClr val="tx2"/>
                    </a:solidFill>
                  </a:tcPr>
                </a:tc>
                <a:tc>
                  <a:txBody>
                    <a:bodyPr/>
                    <a:lstStyle/>
                    <a:p>
                      <a:pPr algn="ctr"/>
                      <a:r>
                        <a:rPr kumimoji="1" lang="ja-JP" altLang="en-US" sz="700" b="0" dirty="0"/>
                        <a:t>放棄、放置</a:t>
                      </a:r>
                    </a:p>
                  </a:txBody>
                  <a:tcPr marL="0" marR="0" marT="0" marB="0" anchor="ctr">
                    <a:solidFill>
                      <a:schemeClr val="tx2"/>
                    </a:solidFill>
                  </a:tcPr>
                </a:tc>
                <a:tc>
                  <a:txBody>
                    <a:bodyPr/>
                    <a:lstStyle/>
                    <a:p>
                      <a:pPr algn="ctr"/>
                      <a:r>
                        <a:rPr kumimoji="1" lang="ja-JP" altLang="en-US" sz="700" b="0" dirty="0"/>
                        <a:t>経済的虐待</a:t>
                      </a:r>
                    </a:p>
                  </a:txBody>
                  <a:tcPr marL="0" marR="0" marT="0" marB="0" anchor="ctr">
                    <a:solidFill>
                      <a:schemeClr val="tx2"/>
                    </a:solidFill>
                  </a:tcPr>
                </a:tc>
                <a:extLst>
                  <a:ext uri="{0D108BD9-81ED-4DB2-BD59-A6C34878D82A}">
                    <a16:rowId xmlns:a16="http://schemas.microsoft.com/office/drawing/2014/main" val="10000"/>
                  </a:ext>
                </a:extLst>
              </a:tr>
              <a:tr h="199407">
                <a:tc>
                  <a:txBody>
                    <a:bodyPr/>
                    <a:lstStyle/>
                    <a:p>
                      <a:pPr algn="ctr"/>
                      <a:r>
                        <a:rPr kumimoji="1" lang="en-US" altLang="ja-JP" sz="900" dirty="0"/>
                        <a:t>61.2%</a:t>
                      </a:r>
                      <a:endParaRPr kumimoji="1" lang="ja-JP" altLang="en-US" sz="900" dirty="0"/>
                    </a:p>
                  </a:txBody>
                  <a:tcPr marL="0" marR="0" marT="0" marB="0" anchor="ctr"/>
                </a:tc>
                <a:tc>
                  <a:txBody>
                    <a:bodyPr/>
                    <a:lstStyle/>
                    <a:p>
                      <a:pPr algn="ctr"/>
                      <a:r>
                        <a:rPr kumimoji="1" lang="en-US" altLang="ja-JP" sz="900" dirty="0"/>
                        <a:t>3.7%</a:t>
                      </a:r>
                      <a:endParaRPr kumimoji="1" lang="ja-JP" altLang="en-US" sz="900" dirty="0"/>
                    </a:p>
                  </a:txBody>
                  <a:tcPr marL="0" marR="0" marT="0" marB="0" anchor="ctr"/>
                </a:tc>
                <a:tc>
                  <a:txBody>
                    <a:bodyPr/>
                    <a:lstStyle/>
                    <a:p>
                      <a:pPr algn="ctr"/>
                      <a:r>
                        <a:rPr kumimoji="1" lang="en-US" altLang="ja-JP" sz="900" dirty="0"/>
                        <a:t>32.9%</a:t>
                      </a:r>
                      <a:endParaRPr kumimoji="1" lang="ja-JP" altLang="en-US" sz="900" dirty="0"/>
                    </a:p>
                  </a:txBody>
                  <a:tcPr marL="0" marR="0" marT="0" marB="0" anchor="ctr"/>
                </a:tc>
                <a:tc>
                  <a:txBody>
                    <a:bodyPr/>
                    <a:lstStyle/>
                    <a:p>
                      <a:pPr algn="ctr"/>
                      <a:r>
                        <a:rPr kumimoji="1" lang="en-US" altLang="ja-JP" sz="900" dirty="0"/>
                        <a:t>16.2%</a:t>
                      </a:r>
                      <a:endParaRPr kumimoji="1" lang="ja-JP" altLang="en-US" sz="900" dirty="0"/>
                    </a:p>
                  </a:txBody>
                  <a:tcPr marL="0" marR="0" marT="0" marB="0" anchor="ctr"/>
                </a:tc>
                <a:tc>
                  <a:txBody>
                    <a:bodyPr/>
                    <a:lstStyle/>
                    <a:p>
                      <a:pPr algn="ctr"/>
                      <a:r>
                        <a:rPr kumimoji="1" lang="en-US" altLang="ja-JP" sz="900" dirty="0"/>
                        <a:t>22.9%</a:t>
                      </a:r>
                      <a:endParaRPr kumimoji="1" lang="ja-JP" altLang="en-US" sz="900" dirty="0"/>
                    </a:p>
                  </a:txBody>
                  <a:tcPr marL="0" marR="0" marT="0" marB="0" anchor="ctr"/>
                </a:tc>
                <a:extLst>
                  <a:ext uri="{0D108BD9-81ED-4DB2-BD59-A6C34878D82A}">
                    <a16:rowId xmlns:a16="http://schemas.microsoft.com/office/drawing/2014/main" val="10001"/>
                  </a:ext>
                </a:extLst>
              </a:tr>
            </a:tbl>
          </a:graphicData>
        </a:graphic>
      </p:graphicFrame>
      <p:sp>
        <p:nvSpPr>
          <p:cNvPr id="64" name="Text Box 15"/>
          <p:cNvSpPr txBox="1">
            <a:spLocks noChangeArrowheads="1"/>
          </p:cNvSpPr>
          <p:nvPr/>
        </p:nvSpPr>
        <p:spPr bwMode="auto">
          <a:xfrm>
            <a:off x="103364" y="6577228"/>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66193" y="6503762"/>
            <a:ext cx="2057400" cy="365125"/>
          </a:xfrm>
        </p:spPr>
        <p:txBody>
          <a:bodyPr/>
          <a:lstStyle/>
          <a:p>
            <a:pPr>
              <a:defRPr/>
            </a:pPr>
            <a:fld id="{F90A3C79-1AFD-481B-B685-7933BCD0898B}" type="slidenum">
              <a:rPr lang="en-US" altLang="ja-JP" smtClean="0"/>
              <a:pPr>
                <a:defRPr/>
              </a:pPr>
              <a:t>95</a:t>
            </a:fld>
            <a:endParaRPr lang="en-US" altLang="ja-JP"/>
          </a:p>
        </p:txBody>
      </p:sp>
    </p:spTree>
    <p:extLst>
      <p:ext uri="{BB962C8B-B14F-4D97-AF65-F5344CB8AC3E}">
        <p14:creationId xmlns:p14="http://schemas.microsoft.com/office/powerpoint/2010/main" val="36717418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480617" y="340431"/>
            <a:ext cx="7335331" cy="364564"/>
          </a:xfrm>
          <a:prstGeom prst="bevel">
            <a:avLst>
              <a:gd name="adj" fmla="val 12500"/>
            </a:avLst>
          </a:prstGeom>
          <a:solidFill>
            <a:schemeClr val="accent2">
              <a:lumMod val="40000"/>
              <a:lumOff val="60000"/>
            </a:schemeClr>
          </a:solidFill>
          <a:ln w="9525">
            <a:solidFill>
              <a:srgbClr val="000000"/>
            </a:solidFill>
            <a:miter lim="800000"/>
            <a:headEnd/>
            <a:tailEnd/>
          </a:ln>
        </p:spPr>
        <p:txBody>
          <a:bodyPr wrap="square" lIns="60624" tIns="30312" rIns="60624" bIns="30312" anchor="ctr">
            <a:spAutoFit/>
          </a:bodyPr>
          <a:lstStyle/>
          <a:p>
            <a:pPr algn="ctr" defTabSz="606255">
              <a:defRPr/>
            </a:pPr>
            <a:r>
              <a:rPr lang="ja-JP" altLang="en-US" sz="1385" b="1" kern="0" dirty="0">
                <a:solidFill>
                  <a:srgbClr val="2D2D8A">
                    <a:lumMod val="75000"/>
                  </a:srgbClr>
                </a:solidFill>
                <a:latin typeface="+mj-ea"/>
                <a:ea typeface="+mj-ea"/>
              </a:rPr>
              <a:t>平成２９年度　障害者虐待対応状況調査＜障害者福祉施設従事者等による障害者虐待＞</a:t>
            </a:r>
          </a:p>
        </p:txBody>
      </p:sp>
      <p:sp>
        <p:nvSpPr>
          <p:cNvPr id="6" name="角丸四角形 5"/>
          <p:cNvSpPr/>
          <p:nvPr/>
        </p:nvSpPr>
        <p:spPr>
          <a:xfrm>
            <a:off x="351693" y="805605"/>
            <a:ext cx="1171410" cy="2647223"/>
          </a:xfrm>
          <a:prstGeom prst="roundRect">
            <a:avLst/>
          </a:prstGeom>
          <a:solidFill>
            <a:schemeClr val="tx2">
              <a:lumMod val="20000"/>
              <a:lumOff val="80000"/>
            </a:schemeClr>
          </a:solidFill>
          <a:ln w="2540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0624" tIns="0" rIns="60624" bIns="30312" rtlCol="0" anchor="t" anchorCtr="0"/>
          <a:lstStyle/>
          <a:p>
            <a:pPr algn="ctr"/>
            <a:endParaRPr lang="en-US" altLang="ja-JP" sz="738" b="1" dirty="0">
              <a:solidFill>
                <a:schemeClr val="accent1">
                  <a:lumMod val="75000"/>
                </a:schemeClr>
              </a:solidFill>
              <a:latin typeface="メイリオ" pitchFamily="50" charset="-128"/>
              <a:ea typeface="メイリオ" pitchFamily="50" charset="-128"/>
              <a:cs typeface="メイリオ" pitchFamily="50" charset="-128"/>
            </a:endParaRPr>
          </a:p>
          <a:p>
            <a:pPr algn="ctr"/>
            <a:r>
              <a:rPr lang="ja-JP" altLang="en-US" sz="1292" b="1" dirty="0">
                <a:solidFill>
                  <a:schemeClr val="accent1">
                    <a:lumMod val="75000"/>
                  </a:schemeClr>
                </a:solidFill>
                <a:latin typeface="メイリオ" pitchFamily="50" charset="-128"/>
                <a:ea typeface="メイリオ" pitchFamily="50" charset="-128"/>
                <a:cs typeface="メイリオ" pitchFamily="50" charset="-128"/>
              </a:rPr>
              <a:t>相談</a:t>
            </a:r>
            <a:endParaRPr lang="en-US" altLang="ja-JP" sz="1292" b="1" dirty="0">
              <a:solidFill>
                <a:schemeClr val="accent1">
                  <a:lumMod val="75000"/>
                </a:schemeClr>
              </a:solidFill>
              <a:latin typeface="メイリオ" pitchFamily="50" charset="-128"/>
              <a:ea typeface="メイリオ" pitchFamily="50" charset="-128"/>
              <a:cs typeface="メイリオ" pitchFamily="50" charset="-128"/>
            </a:endParaRPr>
          </a:p>
          <a:p>
            <a:pPr algn="ctr"/>
            <a:r>
              <a:rPr lang="ja-JP" altLang="en-US" sz="1292" b="1" dirty="0">
                <a:solidFill>
                  <a:schemeClr val="accent1">
                    <a:lumMod val="75000"/>
                  </a:schemeClr>
                </a:solidFill>
                <a:latin typeface="メイリオ" pitchFamily="50" charset="-128"/>
                <a:ea typeface="メイリオ" pitchFamily="50" charset="-128"/>
                <a:cs typeface="メイリオ" pitchFamily="50" charset="-128"/>
              </a:rPr>
              <a:t>通報</a:t>
            </a:r>
            <a:endParaRPr lang="en-US" altLang="ja-JP" sz="1292" b="1" dirty="0">
              <a:solidFill>
                <a:schemeClr val="accent1">
                  <a:lumMod val="75000"/>
                </a:schemeClr>
              </a:solidFill>
              <a:latin typeface="メイリオ" pitchFamily="50" charset="-128"/>
              <a:ea typeface="メイリオ" pitchFamily="50" charset="-128"/>
              <a:cs typeface="メイリオ" pitchFamily="50" charset="-128"/>
            </a:endParaRPr>
          </a:p>
          <a:p>
            <a:pPr algn="ctr"/>
            <a:endParaRPr lang="en-US" altLang="ja-JP" sz="1292" b="1" dirty="0">
              <a:solidFill>
                <a:schemeClr val="accent1">
                  <a:lumMod val="75000"/>
                </a:schemeClr>
              </a:solidFill>
              <a:latin typeface="メイリオ" pitchFamily="50" charset="-128"/>
              <a:ea typeface="メイリオ" pitchFamily="50" charset="-128"/>
              <a:cs typeface="メイリオ" pitchFamily="50" charset="-128"/>
            </a:endParaRPr>
          </a:p>
        </p:txBody>
      </p:sp>
      <p:sp>
        <p:nvSpPr>
          <p:cNvPr id="7" name="円/楕円 6"/>
          <p:cNvSpPr/>
          <p:nvPr/>
        </p:nvSpPr>
        <p:spPr>
          <a:xfrm>
            <a:off x="525668" y="1368486"/>
            <a:ext cx="801417" cy="28579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624" tIns="30312" rIns="60624" bIns="30312" numCol="1" spcCol="0" rtlCol="0" fromWordArt="0" anchor="ctr" anchorCtr="0" forceAA="0" compatLnSpc="1">
            <a:prstTxWarp prst="textNoShape">
              <a:avLst/>
            </a:prstTxWarp>
            <a:spAutoFit/>
          </a:bodyPr>
          <a:lstStyle/>
          <a:p>
            <a:pPr algn="ctr"/>
            <a:r>
              <a:rPr lang="en-US" altLang="ja-JP" sz="923" b="1" dirty="0">
                <a:solidFill>
                  <a:schemeClr val="tx1"/>
                </a:solidFill>
                <a:latin typeface="+mj-ea"/>
                <a:ea typeface="+mj-ea"/>
              </a:rPr>
              <a:t>2,374</a:t>
            </a:r>
            <a:r>
              <a:rPr lang="ja-JP" altLang="en-US" sz="923" b="1" dirty="0">
                <a:solidFill>
                  <a:schemeClr val="tx1"/>
                </a:solidFill>
                <a:latin typeface="+mj-ea"/>
                <a:ea typeface="+mj-ea"/>
              </a:rPr>
              <a:t>件</a:t>
            </a:r>
          </a:p>
        </p:txBody>
      </p:sp>
      <p:sp>
        <p:nvSpPr>
          <p:cNvPr id="33" name="角丸四角形 32"/>
          <p:cNvSpPr/>
          <p:nvPr/>
        </p:nvSpPr>
        <p:spPr>
          <a:xfrm>
            <a:off x="1647369" y="929837"/>
            <a:ext cx="2127005" cy="2299756"/>
          </a:xfrm>
          <a:prstGeom prst="roundRect">
            <a:avLst>
              <a:gd name="adj" fmla="val 7755"/>
            </a:avLst>
          </a:prstGeom>
          <a:solidFill>
            <a:srgbClr val="E3F3D1"/>
          </a:solidFill>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rtlCol="0" anchor="ctr"/>
          <a:lstStyle/>
          <a:p>
            <a:pPr algn="ctr"/>
            <a:endParaRPr kumimoji="1" lang="ja-JP" altLang="en-US" sz="1662" dirty="0"/>
          </a:p>
        </p:txBody>
      </p:sp>
      <p:sp>
        <p:nvSpPr>
          <p:cNvPr id="34" name="角丸四角形 33"/>
          <p:cNvSpPr/>
          <p:nvPr/>
        </p:nvSpPr>
        <p:spPr>
          <a:xfrm>
            <a:off x="2077216" y="781776"/>
            <a:ext cx="1162134" cy="276052"/>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60624" tIns="30312" rIns="60624" bIns="30312" rtlCol="0" anchor="ctr"/>
          <a:lstStyle/>
          <a:p>
            <a:pPr algn="ctr" defTabSz="606255">
              <a:defRPr/>
            </a:pPr>
            <a:r>
              <a:rPr lang="ja-JP" altLang="en-US" sz="1385" b="1" kern="0" dirty="0">
                <a:solidFill>
                  <a:prstClr val="white"/>
                </a:solidFill>
                <a:latin typeface="Calibri"/>
                <a:ea typeface="ＭＳ Ｐゴシック"/>
              </a:rPr>
              <a:t>市区町村</a:t>
            </a:r>
          </a:p>
        </p:txBody>
      </p:sp>
      <p:sp>
        <p:nvSpPr>
          <p:cNvPr id="41" name="角丸四角形 40"/>
          <p:cNvSpPr/>
          <p:nvPr/>
        </p:nvSpPr>
        <p:spPr>
          <a:xfrm>
            <a:off x="6699007" y="969650"/>
            <a:ext cx="1970074" cy="2459350"/>
          </a:xfrm>
          <a:prstGeom prst="roundRect">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rtlCol="0" anchor="t" anchorCtr="0"/>
          <a:lstStyle/>
          <a:p>
            <a:endParaRPr kumimoji="1" lang="en-US" altLang="ja-JP" sz="1662" dirty="0"/>
          </a:p>
          <a:p>
            <a:endParaRPr lang="en-US" altLang="ja-JP" sz="646" dirty="0"/>
          </a:p>
          <a:p>
            <a:endParaRPr lang="en-US" altLang="ja-JP" sz="646" dirty="0"/>
          </a:p>
          <a:p>
            <a:endParaRPr lang="en-US" altLang="ja-JP" sz="923" b="1" dirty="0">
              <a:solidFill>
                <a:schemeClr val="tx1"/>
              </a:solidFill>
            </a:endParaRPr>
          </a:p>
          <a:p>
            <a:endParaRPr lang="en-US" altLang="ja-JP" sz="923" b="1" dirty="0">
              <a:solidFill>
                <a:schemeClr val="tx1"/>
              </a:solidFill>
            </a:endParaRPr>
          </a:p>
          <a:p>
            <a:endParaRPr lang="en-US" altLang="ja-JP" sz="923" b="1" dirty="0">
              <a:solidFill>
                <a:schemeClr val="tx1"/>
              </a:solidFill>
            </a:endParaRPr>
          </a:p>
          <a:p>
            <a:endParaRPr lang="en-US" altLang="ja-JP" sz="923" b="1" dirty="0">
              <a:solidFill>
                <a:schemeClr val="tx1"/>
              </a:solidFill>
            </a:endParaRPr>
          </a:p>
          <a:p>
            <a:endParaRPr lang="en-US" altLang="ja-JP" sz="923" b="1" dirty="0">
              <a:solidFill>
                <a:schemeClr val="tx1"/>
              </a:solidFill>
            </a:endParaRPr>
          </a:p>
          <a:p>
            <a:endParaRPr lang="en-US" altLang="ja-JP" sz="923" b="1" dirty="0">
              <a:solidFill>
                <a:schemeClr val="tx1"/>
              </a:solidFill>
            </a:endParaRPr>
          </a:p>
          <a:p>
            <a:endParaRPr lang="en-US" altLang="ja-JP" sz="923" b="1" dirty="0">
              <a:solidFill>
                <a:schemeClr val="tx1"/>
              </a:solidFill>
            </a:endParaRPr>
          </a:p>
          <a:p>
            <a:endParaRPr lang="en-US" altLang="ja-JP" sz="923"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a:p>
            <a:endParaRPr lang="en-US" altLang="ja-JP" sz="1015" b="1" dirty="0">
              <a:solidFill>
                <a:schemeClr val="tx1"/>
              </a:solidFill>
            </a:endParaRPr>
          </a:p>
        </p:txBody>
      </p:sp>
      <p:sp>
        <p:nvSpPr>
          <p:cNvPr id="39" name="大かっこ 38"/>
          <p:cNvSpPr/>
          <p:nvPr/>
        </p:nvSpPr>
        <p:spPr>
          <a:xfrm>
            <a:off x="480616" y="1700808"/>
            <a:ext cx="801417" cy="243576"/>
          </a:xfrm>
          <a:prstGeom prst="bracketPair">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lIns="60624" tIns="30312" rIns="60624" bIns="30312" spcCol="0" rtlCol="0" anchor="ctr"/>
          <a:lstStyle/>
          <a:p>
            <a:pPr algn="ctr"/>
            <a:r>
              <a:rPr lang="ja-JP" altLang="en-US" sz="923" b="1" dirty="0">
                <a:solidFill>
                  <a:schemeClr val="tx2">
                    <a:lumMod val="50000"/>
                  </a:schemeClr>
                </a:solidFill>
              </a:rPr>
              <a:t>主な通報</a:t>
            </a:r>
            <a:endParaRPr lang="en-US" altLang="ja-JP" sz="923" b="1" dirty="0">
              <a:solidFill>
                <a:schemeClr val="tx2">
                  <a:lumMod val="50000"/>
                </a:schemeClr>
              </a:solidFill>
            </a:endParaRPr>
          </a:p>
          <a:p>
            <a:pPr algn="ctr"/>
            <a:r>
              <a:rPr lang="ja-JP" altLang="en-US" sz="923" b="1" dirty="0">
                <a:solidFill>
                  <a:schemeClr val="tx2">
                    <a:lumMod val="50000"/>
                  </a:schemeClr>
                </a:solidFill>
              </a:rPr>
              <a:t>届出者内訳</a:t>
            </a:r>
            <a:endParaRPr kumimoji="1" lang="ja-JP" altLang="en-US" sz="1662" b="1" dirty="0">
              <a:solidFill>
                <a:schemeClr val="tx2">
                  <a:lumMod val="50000"/>
                </a:schemeClr>
              </a:solidFill>
            </a:endParaRPr>
          </a:p>
        </p:txBody>
      </p:sp>
      <p:sp>
        <p:nvSpPr>
          <p:cNvPr id="2" name="正方形/長方形 1"/>
          <p:cNvSpPr/>
          <p:nvPr/>
        </p:nvSpPr>
        <p:spPr>
          <a:xfrm>
            <a:off x="441955" y="1966685"/>
            <a:ext cx="1048683" cy="1398933"/>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600" dirty="0">
                <a:solidFill>
                  <a:schemeClr val="tx1"/>
                </a:solidFill>
              </a:rPr>
              <a:t>●本人による届出</a:t>
            </a:r>
            <a:r>
              <a:rPr lang="ja-JP" altLang="en-US" sz="600" dirty="0">
                <a:solidFill>
                  <a:schemeClr val="tx1"/>
                </a:solidFill>
                <a:latin typeface="+mn-ea"/>
              </a:rPr>
              <a:t>　　　　　　</a:t>
            </a:r>
            <a:endParaRPr lang="en-US" altLang="ja-JP" sz="600" dirty="0">
              <a:solidFill>
                <a:schemeClr val="tx1"/>
              </a:solidFill>
              <a:latin typeface="+mn-ea"/>
            </a:endParaRPr>
          </a:p>
          <a:p>
            <a:r>
              <a:rPr lang="ja-JP" altLang="en-US" sz="600" dirty="0">
                <a:solidFill>
                  <a:schemeClr val="tx1"/>
                </a:solidFill>
                <a:latin typeface="+mn-ea"/>
              </a:rPr>
              <a:t>　　　　　　　</a:t>
            </a:r>
            <a:r>
              <a:rPr lang="en-US" altLang="ja-JP" sz="600" dirty="0">
                <a:solidFill>
                  <a:schemeClr val="tx1"/>
                </a:solidFill>
                <a:latin typeface="+mn-ea"/>
              </a:rPr>
              <a:t>(20.1%)</a:t>
            </a:r>
          </a:p>
          <a:p>
            <a:r>
              <a:rPr lang="ja-JP" altLang="en-US" sz="600" dirty="0">
                <a:solidFill>
                  <a:schemeClr val="tx1"/>
                </a:solidFill>
                <a:latin typeface="+mn-ea"/>
              </a:rPr>
              <a:t>●当該施設・事業</a:t>
            </a:r>
            <a:endParaRPr lang="en-US" altLang="ja-JP" sz="600" dirty="0">
              <a:solidFill>
                <a:schemeClr val="tx1"/>
              </a:solidFill>
              <a:latin typeface="+mn-ea"/>
            </a:endParaRPr>
          </a:p>
          <a:p>
            <a:r>
              <a:rPr lang="ja-JP" altLang="en-US" sz="600" dirty="0">
                <a:solidFill>
                  <a:schemeClr val="tx1"/>
                </a:solidFill>
                <a:latin typeface="+mn-ea"/>
              </a:rPr>
              <a:t>　所職員　 </a:t>
            </a:r>
            <a:r>
              <a:rPr lang="en-US" altLang="ja-JP" sz="600" dirty="0">
                <a:solidFill>
                  <a:schemeClr val="tx1"/>
                </a:solidFill>
                <a:latin typeface="+mn-ea"/>
              </a:rPr>
              <a:t>(18.2%)</a:t>
            </a:r>
          </a:p>
          <a:p>
            <a:r>
              <a:rPr lang="en-US" altLang="ja-JP" sz="600" dirty="0">
                <a:solidFill>
                  <a:schemeClr val="tx1"/>
                </a:solidFill>
                <a:latin typeface="+mn-ea"/>
              </a:rPr>
              <a:t>●</a:t>
            </a:r>
            <a:r>
              <a:rPr lang="ja-JP" altLang="en-US" sz="600" dirty="0">
                <a:solidFill>
                  <a:schemeClr val="tx1"/>
                </a:solidFill>
                <a:latin typeface="+mn-ea"/>
              </a:rPr>
              <a:t>家族・親族　　　　</a:t>
            </a:r>
            <a:endParaRPr lang="en-US" altLang="ja-JP" sz="600" dirty="0">
              <a:solidFill>
                <a:schemeClr val="tx1"/>
              </a:solidFill>
              <a:latin typeface="+mn-ea"/>
            </a:endParaRPr>
          </a:p>
          <a:p>
            <a:r>
              <a:rPr lang="ja-JP" altLang="en-US" sz="600" dirty="0">
                <a:solidFill>
                  <a:schemeClr val="tx1"/>
                </a:solidFill>
                <a:latin typeface="+mn-ea"/>
              </a:rPr>
              <a:t>　　　　　　　</a:t>
            </a:r>
            <a:r>
              <a:rPr lang="en-US" altLang="ja-JP" sz="600" dirty="0">
                <a:solidFill>
                  <a:schemeClr val="tx1"/>
                </a:solidFill>
                <a:latin typeface="+mn-ea"/>
              </a:rPr>
              <a:t>(12.9%)</a:t>
            </a:r>
          </a:p>
          <a:p>
            <a:r>
              <a:rPr lang="ja-JP" altLang="en-US" sz="600" dirty="0">
                <a:solidFill>
                  <a:schemeClr val="tx1"/>
                </a:solidFill>
                <a:latin typeface="+mn-ea"/>
              </a:rPr>
              <a:t>●設置者・管理者　　　　</a:t>
            </a:r>
            <a:endParaRPr lang="en-US" altLang="ja-JP" sz="600" dirty="0">
              <a:solidFill>
                <a:schemeClr val="tx1"/>
              </a:solidFill>
              <a:latin typeface="+mn-ea"/>
            </a:endParaRPr>
          </a:p>
          <a:p>
            <a:r>
              <a:rPr lang="ja-JP" altLang="en-US" sz="600" dirty="0">
                <a:solidFill>
                  <a:schemeClr val="tx1"/>
                </a:solidFill>
                <a:latin typeface="+mn-ea"/>
              </a:rPr>
              <a:t>　　　　　　　</a:t>
            </a:r>
            <a:r>
              <a:rPr lang="en-US" altLang="ja-JP" sz="600" dirty="0">
                <a:solidFill>
                  <a:schemeClr val="tx1"/>
                </a:solidFill>
                <a:latin typeface="+mn-ea"/>
              </a:rPr>
              <a:t>(11.4%)</a:t>
            </a:r>
          </a:p>
          <a:p>
            <a:r>
              <a:rPr lang="en-US" altLang="ja-JP" sz="600" dirty="0">
                <a:solidFill>
                  <a:schemeClr val="tx1"/>
                </a:solidFill>
                <a:latin typeface="+mn-ea"/>
              </a:rPr>
              <a:t>●</a:t>
            </a:r>
            <a:r>
              <a:rPr lang="ja-JP" altLang="en-US" sz="600" dirty="0">
                <a:solidFill>
                  <a:schemeClr val="tx1"/>
                </a:solidFill>
                <a:latin typeface="+mn-ea"/>
              </a:rPr>
              <a:t>相談支援専門員</a:t>
            </a:r>
            <a:endParaRPr lang="en-US" altLang="ja-JP" sz="600" dirty="0">
              <a:solidFill>
                <a:schemeClr val="tx1"/>
              </a:solidFill>
              <a:latin typeface="+mn-ea"/>
            </a:endParaRPr>
          </a:p>
          <a:p>
            <a:r>
              <a:rPr lang="ja-JP" altLang="en-US" sz="600" dirty="0">
                <a:solidFill>
                  <a:schemeClr val="tx1"/>
                </a:solidFill>
                <a:latin typeface="+mn-ea"/>
              </a:rPr>
              <a:t>　　　　　　     </a:t>
            </a:r>
            <a:r>
              <a:rPr lang="en-US" altLang="ja-JP" sz="600" dirty="0">
                <a:solidFill>
                  <a:schemeClr val="tx1"/>
                </a:solidFill>
                <a:latin typeface="+mn-ea"/>
              </a:rPr>
              <a:t>(8.3%)</a:t>
            </a:r>
          </a:p>
        </p:txBody>
      </p:sp>
      <p:sp>
        <p:nvSpPr>
          <p:cNvPr id="40" name="右矢印 39"/>
          <p:cNvSpPr/>
          <p:nvPr/>
        </p:nvSpPr>
        <p:spPr>
          <a:xfrm>
            <a:off x="1447961" y="768445"/>
            <a:ext cx="688482" cy="358329"/>
          </a:xfrm>
          <a:prstGeom prst="rightArrow">
            <a:avLst/>
          </a:prstGeom>
          <a:solidFill>
            <a:srgbClr val="002060"/>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rtlCol="0" anchor="ctr"/>
          <a:lstStyle/>
          <a:p>
            <a:pPr algn="ctr"/>
            <a:r>
              <a:rPr lang="en-US" altLang="ja-JP" sz="923" b="1" dirty="0"/>
              <a:t>2,050</a:t>
            </a:r>
            <a:r>
              <a:rPr lang="ja-JP" altLang="en-US" sz="923" b="1" dirty="0"/>
              <a:t>件</a:t>
            </a:r>
          </a:p>
        </p:txBody>
      </p:sp>
      <p:sp>
        <p:nvSpPr>
          <p:cNvPr id="15" name="角丸四角形 14"/>
          <p:cNvSpPr/>
          <p:nvPr/>
        </p:nvSpPr>
        <p:spPr>
          <a:xfrm>
            <a:off x="6774484" y="727661"/>
            <a:ext cx="1785652" cy="399113"/>
          </a:xfrm>
          <a:prstGeom prst="roundRect">
            <a:avLst/>
          </a:prstGeom>
          <a:gradFill flip="none" rotWithShape="1">
            <a:gsLst>
              <a:gs pos="0">
                <a:schemeClr val="accent6"/>
              </a:gs>
              <a:gs pos="80000">
                <a:schemeClr val="accent6"/>
              </a:gs>
              <a:gs pos="100000">
                <a:schemeClr val="accent6">
                  <a:lumMod val="20000"/>
                  <a:lumOff val="80000"/>
                </a:schemeClr>
              </a:gs>
            </a:gsLst>
            <a:lin ang="16200000" scaled="1"/>
            <a:tileRect/>
          </a:gradFill>
          <a:ln w="12700">
            <a:no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8" b="1" dirty="0">
                <a:solidFill>
                  <a:schemeClr val="bg1"/>
                </a:solidFill>
              </a:rPr>
              <a:t>障害者総合支援法等</a:t>
            </a:r>
            <a:endParaRPr lang="en-US" altLang="ja-JP" sz="1108" b="1" dirty="0">
              <a:solidFill>
                <a:schemeClr val="bg1"/>
              </a:solidFill>
            </a:endParaRPr>
          </a:p>
          <a:p>
            <a:pPr algn="ctr"/>
            <a:r>
              <a:rPr lang="ja-JP" altLang="en-US" sz="1108" b="1" dirty="0">
                <a:solidFill>
                  <a:schemeClr val="bg1"/>
                </a:solidFill>
              </a:rPr>
              <a:t>による権限行使等</a:t>
            </a:r>
            <a:r>
              <a:rPr lang="en-US" altLang="ja-JP" sz="1108" b="1" dirty="0">
                <a:solidFill>
                  <a:schemeClr val="bg1"/>
                </a:solidFill>
              </a:rPr>
              <a:t>※3</a:t>
            </a:r>
            <a:endParaRPr lang="ja-JP" altLang="en-US" sz="1108" b="1" dirty="0">
              <a:solidFill>
                <a:schemeClr val="bg1"/>
              </a:solidFill>
            </a:endParaRPr>
          </a:p>
        </p:txBody>
      </p:sp>
      <p:sp>
        <p:nvSpPr>
          <p:cNvPr id="45" name="角丸四角形 44"/>
          <p:cNvSpPr/>
          <p:nvPr/>
        </p:nvSpPr>
        <p:spPr>
          <a:xfrm>
            <a:off x="6747494" y="1294942"/>
            <a:ext cx="1812643" cy="605274"/>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4572" tIns="22286" rIns="44572" bIns="22286" spcCol="0" rtlCol="0" anchor="t" anchorCtr="0"/>
          <a:lstStyle/>
          <a:p>
            <a:pPr defTabSz="606255">
              <a:lnSpc>
                <a:spcPts val="1015"/>
              </a:lnSpc>
              <a:defRPr/>
            </a:pPr>
            <a:endParaRPr lang="en-US" altLang="ja-JP" sz="700" kern="0" dirty="0">
              <a:latin typeface="+mj-ea"/>
              <a:cs typeface="メイリオ" pitchFamily="50" charset="-128"/>
            </a:endParaRPr>
          </a:p>
          <a:p>
            <a:pPr defTabSz="606255">
              <a:lnSpc>
                <a:spcPts val="1015"/>
              </a:lnSpc>
              <a:defRPr/>
            </a:pPr>
            <a:r>
              <a:rPr lang="ja-JP" altLang="en-US" sz="700" kern="0" dirty="0">
                <a:latin typeface="+mj-ea"/>
                <a:cs typeface="メイリオ" pitchFamily="50" charset="-128"/>
              </a:rPr>
              <a:t>・　施設等に対する指導　  </a:t>
            </a:r>
            <a:r>
              <a:rPr lang="en-US" altLang="ja-JP" sz="700" kern="0" dirty="0">
                <a:latin typeface="+mj-ea"/>
                <a:cs typeface="メイリオ" pitchFamily="50" charset="-128"/>
              </a:rPr>
              <a:t>292</a:t>
            </a:r>
            <a:r>
              <a:rPr lang="ja-JP" altLang="en-US" sz="700" kern="0" dirty="0">
                <a:latin typeface="+mj-ea"/>
                <a:cs typeface="メイリオ" pitchFamily="50" charset="-128"/>
              </a:rPr>
              <a:t>件</a:t>
            </a:r>
          </a:p>
          <a:p>
            <a:pPr defTabSz="606255">
              <a:lnSpc>
                <a:spcPts val="1015"/>
              </a:lnSpc>
              <a:defRPr/>
            </a:pPr>
            <a:r>
              <a:rPr lang="ja-JP" altLang="en-US" sz="700" kern="0" dirty="0">
                <a:latin typeface="+mj-ea"/>
                <a:cs typeface="メイリオ" pitchFamily="50" charset="-128"/>
              </a:rPr>
              <a:t>・　改善計画提出依頼　　  </a:t>
            </a:r>
            <a:r>
              <a:rPr lang="en-US" altLang="ja-JP" sz="700" kern="0" dirty="0">
                <a:latin typeface="+mj-ea"/>
                <a:cs typeface="メイリオ" pitchFamily="50" charset="-128"/>
              </a:rPr>
              <a:t>228</a:t>
            </a:r>
            <a:r>
              <a:rPr lang="ja-JP" altLang="en-US" sz="700" kern="0" dirty="0">
                <a:latin typeface="+mj-ea"/>
                <a:cs typeface="メイリオ" pitchFamily="50" charset="-128"/>
              </a:rPr>
              <a:t>件</a:t>
            </a:r>
          </a:p>
          <a:p>
            <a:pPr defTabSz="606255">
              <a:lnSpc>
                <a:spcPts val="1015"/>
              </a:lnSpc>
              <a:defRPr/>
            </a:pPr>
            <a:r>
              <a:rPr lang="ja-JP" altLang="en-US" sz="700" kern="0" dirty="0">
                <a:latin typeface="+mj-ea"/>
                <a:cs typeface="メイリオ" pitchFamily="50" charset="-128"/>
              </a:rPr>
              <a:t>・　従事者への注意・指導  </a:t>
            </a:r>
            <a:r>
              <a:rPr lang="en-US" altLang="ja-JP" sz="700" kern="0" dirty="0">
                <a:latin typeface="+mj-ea"/>
                <a:cs typeface="メイリオ" pitchFamily="50" charset="-128"/>
              </a:rPr>
              <a:t>116</a:t>
            </a:r>
            <a:r>
              <a:rPr lang="ja-JP" altLang="en-US" sz="700" kern="0" dirty="0">
                <a:latin typeface="+mj-ea"/>
                <a:cs typeface="メイリオ" pitchFamily="50" charset="-128"/>
              </a:rPr>
              <a:t>件</a:t>
            </a:r>
            <a:endParaRPr lang="en-US" altLang="ja-JP" sz="700" kern="0" dirty="0">
              <a:latin typeface="+mj-ea"/>
              <a:cs typeface="メイリオ" pitchFamily="50" charset="-128"/>
            </a:endParaRPr>
          </a:p>
        </p:txBody>
      </p:sp>
      <p:sp>
        <p:nvSpPr>
          <p:cNvPr id="46" name="対角する 2 つの角を丸めた四角形 45"/>
          <p:cNvSpPr/>
          <p:nvPr/>
        </p:nvSpPr>
        <p:spPr>
          <a:xfrm>
            <a:off x="6964881" y="1200065"/>
            <a:ext cx="1281986" cy="168399"/>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spcCol="0" rtlCol="0" anchor="ctr"/>
          <a:lstStyle/>
          <a:p>
            <a:pPr algn="ctr"/>
            <a:r>
              <a:rPr lang="ja-JP" altLang="en-US" sz="800" dirty="0">
                <a:solidFill>
                  <a:schemeClr val="tx1"/>
                </a:solidFill>
              </a:rPr>
              <a:t>市区</a:t>
            </a:r>
            <a:r>
              <a:rPr lang="ja-JP" altLang="en-US" sz="923" dirty="0">
                <a:solidFill>
                  <a:schemeClr val="tx1"/>
                </a:solidFill>
              </a:rPr>
              <a:t>町村による指導等</a:t>
            </a:r>
          </a:p>
        </p:txBody>
      </p:sp>
      <p:sp>
        <p:nvSpPr>
          <p:cNvPr id="47" name="角丸四角形 46"/>
          <p:cNvSpPr/>
          <p:nvPr/>
        </p:nvSpPr>
        <p:spPr>
          <a:xfrm>
            <a:off x="6776010" y="2059772"/>
            <a:ext cx="1784125" cy="1302760"/>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4572" tIns="22286" rIns="44572" bIns="22286" spcCol="0" rtlCol="0" anchor="t" anchorCtr="0"/>
          <a:lstStyle/>
          <a:p>
            <a:pPr defTabSz="606255">
              <a:lnSpc>
                <a:spcPts val="1015"/>
              </a:lnSpc>
              <a:defRPr/>
            </a:pPr>
            <a:endParaRPr lang="en-US" altLang="ja-JP" sz="700" kern="0" dirty="0">
              <a:latin typeface="+mj-ea"/>
              <a:cs typeface="メイリオ" pitchFamily="50" charset="-128"/>
            </a:endParaRPr>
          </a:p>
          <a:p>
            <a:pPr defTabSz="606255">
              <a:lnSpc>
                <a:spcPts val="1015"/>
              </a:lnSpc>
              <a:defRPr/>
            </a:pPr>
            <a:r>
              <a:rPr lang="ja-JP" altLang="en-US" sz="700" kern="0" dirty="0">
                <a:latin typeface="+mn-ea"/>
                <a:cs typeface="メイリオ" pitchFamily="50" charset="-128"/>
              </a:rPr>
              <a:t>・ 報告徴収・出頭要請・質問・</a:t>
            </a:r>
            <a:endParaRPr lang="en-US" altLang="ja-JP" sz="700" kern="0" dirty="0">
              <a:latin typeface="+mn-ea"/>
              <a:cs typeface="メイリオ" pitchFamily="50" charset="-128"/>
            </a:endParaRPr>
          </a:p>
          <a:p>
            <a:pPr defTabSz="606255">
              <a:lnSpc>
                <a:spcPts val="1015"/>
              </a:lnSpc>
              <a:defRPr/>
            </a:pPr>
            <a:r>
              <a:rPr lang="ja-JP" altLang="en-US" sz="700" kern="0" dirty="0">
                <a:latin typeface="+mn-ea"/>
                <a:cs typeface="メイリオ" pitchFamily="50" charset="-128"/>
              </a:rPr>
              <a:t>　 立入検査               　 </a:t>
            </a:r>
            <a:r>
              <a:rPr lang="en-US" altLang="ja-JP" sz="700" kern="0" dirty="0">
                <a:latin typeface="+mn-ea"/>
                <a:cs typeface="メイリオ" pitchFamily="50" charset="-128"/>
              </a:rPr>
              <a:t>186</a:t>
            </a:r>
            <a:r>
              <a:rPr lang="ja-JP" altLang="en-US" sz="700" kern="0" dirty="0">
                <a:latin typeface="+mn-ea"/>
                <a:cs typeface="メイリオ" pitchFamily="50" charset="-128"/>
              </a:rPr>
              <a:t>件</a:t>
            </a:r>
          </a:p>
          <a:p>
            <a:pPr defTabSz="606255">
              <a:lnSpc>
                <a:spcPts val="1015"/>
              </a:lnSpc>
              <a:defRPr/>
            </a:pPr>
            <a:r>
              <a:rPr lang="ja-JP" altLang="en-US" sz="700" kern="0" dirty="0">
                <a:latin typeface="+mn-ea"/>
                <a:cs typeface="メイリオ" pitchFamily="50" charset="-128"/>
              </a:rPr>
              <a:t>・  改善勧告                   </a:t>
            </a:r>
            <a:r>
              <a:rPr lang="en-US" altLang="ja-JP" sz="700" kern="0" dirty="0">
                <a:latin typeface="+mn-ea"/>
                <a:cs typeface="メイリオ" pitchFamily="50" charset="-128"/>
              </a:rPr>
              <a:t>37</a:t>
            </a:r>
            <a:r>
              <a:rPr lang="ja-JP" altLang="en-US" sz="700" kern="0" dirty="0">
                <a:latin typeface="+mn-ea"/>
                <a:cs typeface="メイリオ" pitchFamily="50" charset="-128"/>
              </a:rPr>
              <a:t>件</a:t>
            </a:r>
            <a:endParaRPr lang="en-US" altLang="ja-JP" sz="700" kern="0" dirty="0">
              <a:latin typeface="+mn-ea"/>
              <a:cs typeface="メイリオ" pitchFamily="50" charset="-128"/>
            </a:endParaRPr>
          </a:p>
          <a:p>
            <a:pPr defTabSz="606255">
              <a:lnSpc>
                <a:spcPts val="1015"/>
              </a:lnSpc>
              <a:defRPr/>
            </a:pPr>
            <a:r>
              <a:rPr lang="ja-JP" altLang="en-US" sz="700" kern="0" dirty="0">
                <a:latin typeface="+mn-ea"/>
                <a:cs typeface="メイリオ" pitchFamily="50" charset="-128"/>
              </a:rPr>
              <a:t>・  改善命令                   　</a:t>
            </a:r>
            <a:r>
              <a:rPr lang="en-US" altLang="ja-JP" sz="700" kern="0" dirty="0">
                <a:latin typeface="+mn-ea"/>
                <a:cs typeface="メイリオ" pitchFamily="50" charset="-128"/>
              </a:rPr>
              <a:t>0</a:t>
            </a:r>
            <a:r>
              <a:rPr lang="ja-JP" altLang="en-US" sz="700" kern="0" dirty="0">
                <a:latin typeface="+mn-ea"/>
                <a:cs typeface="メイリオ" pitchFamily="50" charset="-128"/>
              </a:rPr>
              <a:t>件</a:t>
            </a:r>
            <a:endParaRPr lang="en-US" altLang="ja-JP" sz="700" kern="0" dirty="0">
              <a:latin typeface="+mn-ea"/>
              <a:cs typeface="メイリオ" pitchFamily="50" charset="-128"/>
            </a:endParaRPr>
          </a:p>
          <a:p>
            <a:pPr defTabSz="606255">
              <a:lnSpc>
                <a:spcPts val="1015"/>
              </a:lnSpc>
              <a:defRPr/>
            </a:pPr>
            <a:r>
              <a:rPr lang="ja-JP" altLang="en-US" sz="700" kern="0" dirty="0">
                <a:latin typeface="+mn-ea"/>
                <a:cs typeface="メイリオ" pitchFamily="50" charset="-128"/>
              </a:rPr>
              <a:t>・  指定の全部・一部停止 </a:t>
            </a:r>
            <a:r>
              <a:rPr lang="en-US" altLang="ja-JP" sz="700" kern="0" dirty="0">
                <a:latin typeface="+mn-ea"/>
                <a:cs typeface="メイリオ" pitchFamily="50" charset="-128"/>
              </a:rPr>
              <a:t>  5</a:t>
            </a:r>
            <a:r>
              <a:rPr lang="ja-JP" altLang="en-US" sz="700" kern="0" dirty="0">
                <a:latin typeface="+mn-ea"/>
                <a:cs typeface="メイリオ" pitchFamily="50" charset="-128"/>
              </a:rPr>
              <a:t>件</a:t>
            </a:r>
            <a:endParaRPr lang="en-US" altLang="ja-JP" sz="700" kern="0" dirty="0">
              <a:latin typeface="+mn-ea"/>
              <a:cs typeface="メイリオ" pitchFamily="50" charset="-128"/>
            </a:endParaRPr>
          </a:p>
          <a:p>
            <a:pPr defTabSz="606255">
              <a:lnSpc>
                <a:spcPts val="1015"/>
              </a:lnSpc>
              <a:defRPr/>
            </a:pPr>
            <a:r>
              <a:rPr lang="ja-JP" altLang="en-US" sz="700" kern="0" dirty="0">
                <a:latin typeface="+mn-ea"/>
                <a:cs typeface="メイリオ" pitchFamily="50" charset="-128"/>
              </a:rPr>
              <a:t>・　指定取消</a:t>
            </a:r>
            <a:r>
              <a:rPr lang="en-US" altLang="ja-JP" sz="700" dirty="0"/>
              <a:t>※4</a:t>
            </a:r>
            <a:r>
              <a:rPr lang="ja-JP" altLang="en-US" sz="700" kern="0" dirty="0">
                <a:latin typeface="+mn-ea"/>
                <a:cs typeface="メイリオ" pitchFamily="50" charset="-128"/>
              </a:rPr>
              <a:t>　　　　　　　 </a:t>
            </a:r>
            <a:r>
              <a:rPr lang="en-US" altLang="ja-JP" sz="700" kern="0" dirty="0">
                <a:latin typeface="+mn-ea"/>
                <a:cs typeface="メイリオ" pitchFamily="50" charset="-128"/>
              </a:rPr>
              <a:t>1</a:t>
            </a:r>
            <a:r>
              <a:rPr lang="ja-JP" altLang="en-US" sz="700" kern="0" dirty="0">
                <a:latin typeface="+mn-ea"/>
                <a:cs typeface="メイリオ" pitchFamily="50" charset="-128"/>
              </a:rPr>
              <a:t>件</a:t>
            </a:r>
            <a:endParaRPr lang="en-US" altLang="ja-JP" sz="700" kern="0" dirty="0">
              <a:latin typeface="+mn-ea"/>
              <a:cs typeface="メイリオ" pitchFamily="50" charset="-128"/>
            </a:endParaRPr>
          </a:p>
          <a:p>
            <a:pPr defTabSz="606255">
              <a:lnSpc>
                <a:spcPts val="1015"/>
              </a:lnSpc>
              <a:defRPr/>
            </a:pPr>
            <a:r>
              <a:rPr lang="ja-JP" altLang="en-US" sz="700" kern="0" dirty="0">
                <a:latin typeface="+mn-ea"/>
                <a:cs typeface="メイリオ" pitchFamily="50" charset="-128"/>
              </a:rPr>
              <a:t>・ 都道府県・政令市・中核市等</a:t>
            </a:r>
          </a:p>
          <a:p>
            <a:pPr defTabSz="606255">
              <a:lnSpc>
                <a:spcPts val="1015"/>
              </a:lnSpc>
              <a:defRPr/>
            </a:pPr>
            <a:r>
              <a:rPr lang="ja-JP" altLang="en-US" sz="700" kern="0" dirty="0">
                <a:latin typeface="+mn-ea"/>
                <a:cs typeface="メイリオ" pitchFamily="50" charset="-128"/>
              </a:rPr>
              <a:t>    による指導                </a:t>
            </a:r>
            <a:r>
              <a:rPr lang="en-US" altLang="ja-JP" sz="700" kern="0" dirty="0">
                <a:latin typeface="+mn-ea"/>
                <a:cs typeface="メイリオ" pitchFamily="50" charset="-128"/>
              </a:rPr>
              <a:t>189</a:t>
            </a:r>
            <a:r>
              <a:rPr lang="ja-JP" altLang="en-US" sz="700" kern="0" dirty="0">
                <a:latin typeface="+mn-ea"/>
                <a:cs typeface="メイリオ" pitchFamily="50" charset="-128"/>
              </a:rPr>
              <a:t>件</a:t>
            </a:r>
          </a:p>
          <a:p>
            <a:pPr defTabSz="606255">
              <a:lnSpc>
                <a:spcPts val="1015"/>
              </a:lnSpc>
              <a:defRPr/>
            </a:pPr>
            <a:endParaRPr lang="en-US" altLang="ja-JP" sz="700" kern="0" dirty="0">
              <a:latin typeface="+mj-ea"/>
              <a:cs typeface="メイリオ" pitchFamily="50" charset="-128"/>
            </a:endParaRPr>
          </a:p>
        </p:txBody>
      </p:sp>
      <p:sp>
        <p:nvSpPr>
          <p:cNvPr id="48" name="対角する 2 つの角を丸めた四角形 47"/>
          <p:cNvSpPr/>
          <p:nvPr/>
        </p:nvSpPr>
        <p:spPr>
          <a:xfrm>
            <a:off x="6978481" y="1939216"/>
            <a:ext cx="1281986" cy="314127"/>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0624" tIns="0" rIns="60624" bIns="0" spcCol="0" rtlCol="0" anchor="ctr"/>
          <a:lstStyle/>
          <a:p>
            <a:pPr algn="ctr"/>
            <a:r>
              <a:rPr lang="ja-JP" altLang="en-US" sz="923" dirty="0">
                <a:solidFill>
                  <a:schemeClr val="tx1"/>
                </a:solidFill>
              </a:rPr>
              <a:t>障害者総合支援法等による権限の行使等</a:t>
            </a:r>
          </a:p>
        </p:txBody>
      </p:sp>
      <p:sp>
        <p:nvSpPr>
          <p:cNvPr id="50" name="角丸四角形 49"/>
          <p:cNvSpPr/>
          <p:nvPr/>
        </p:nvSpPr>
        <p:spPr>
          <a:xfrm>
            <a:off x="4043742" y="894493"/>
            <a:ext cx="2588413" cy="2534508"/>
          </a:xfrm>
          <a:prstGeom prst="roundRect">
            <a:avLst>
              <a:gd name="adj" fmla="val 1540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rtlCol="0" anchor="ctr"/>
          <a:lstStyle/>
          <a:p>
            <a:pPr algn="ctr"/>
            <a:endParaRPr kumimoji="1" lang="ja-JP" altLang="en-US" sz="1662" dirty="0"/>
          </a:p>
        </p:txBody>
      </p:sp>
      <p:sp>
        <p:nvSpPr>
          <p:cNvPr id="51" name="角丸四角形 50"/>
          <p:cNvSpPr/>
          <p:nvPr/>
        </p:nvSpPr>
        <p:spPr>
          <a:xfrm>
            <a:off x="4546768" y="752903"/>
            <a:ext cx="1572120" cy="281362"/>
          </a:xfrm>
          <a:prstGeom prst="roundRect">
            <a:avLst/>
          </a:prstGeom>
        </p:spPr>
        <p:style>
          <a:lnRef idx="0">
            <a:schemeClr val="accent1"/>
          </a:lnRef>
          <a:fillRef idx="3">
            <a:schemeClr val="accent1"/>
          </a:fillRef>
          <a:effectRef idx="3">
            <a:schemeClr val="accent1"/>
          </a:effectRef>
          <a:fontRef idx="minor">
            <a:schemeClr val="lt1"/>
          </a:fontRef>
        </p:style>
        <p:txBody>
          <a:bodyPr lIns="60624" tIns="30312" rIns="60624" bIns="30312" rtlCol="0" anchor="ctr"/>
          <a:lstStyle/>
          <a:p>
            <a:pPr algn="ctr"/>
            <a:r>
              <a:rPr lang="ja-JP" altLang="en-US" sz="1385" b="1" dirty="0">
                <a:solidFill>
                  <a:prstClr val="white"/>
                </a:solidFill>
                <a:latin typeface="ＭＳ Ｐゴシック"/>
              </a:rPr>
              <a:t>都道府県</a:t>
            </a:r>
            <a:endParaRPr lang="en-US" altLang="ja-JP" sz="1385" b="1" dirty="0">
              <a:solidFill>
                <a:prstClr val="white"/>
              </a:solidFill>
              <a:latin typeface="ＭＳ Ｐゴシック"/>
            </a:endParaRPr>
          </a:p>
        </p:txBody>
      </p:sp>
      <p:sp>
        <p:nvSpPr>
          <p:cNvPr id="58" name="角丸四角形 57"/>
          <p:cNvSpPr/>
          <p:nvPr/>
        </p:nvSpPr>
        <p:spPr>
          <a:xfrm>
            <a:off x="4106717" y="1966684"/>
            <a:ext cx="1497462" cy="1395847"/>
          </a:xfrm>
          <a:prstGeom prst="roundRect">
            <a:avLst/>
          </a:prstGeom>
          <a:pattFill prst="pct10">
            <a:fgClr>
              <a:schemeClr val="accent1"/>
            </a:fgClr>
            <a:bgClr>
              <a:srgbClr val="B6E088"/>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624" tIns="30312" rIns="60624" bIns="30312" numCol="1" spcCol="0" rtlCol="0" fromWordArt="0" anchor="ctr" anchorCtr="0" forceAA="0" compatLnSpc="1">
            <a:prstTxWarp prst="textNoShape">
              <a:avLst/>
            </a:prstTxWarp>
            <a:noAutofit/>
          </a:bodyPr>
          <a:lstStyle/>
          <a:p>
            <a:pPr algn="ctr"/>
            <a:endParaRPr kumimoji="1" lang="ja-JP" altLang="en-US" sz="1662"/>
          </a:p>
        </p:txBody>
      </p:sp>
      <p:sp>
        <p:nvSpPr>
          <p:cNvPr id="61" name="角丸四角形 60"/>
          <p:cNvSpPr/>
          <p:nvPr/>
        </p:nvSpPr>
        <p:spPr>
          <a:xfrm>
            <a:off x="5704863" y="1301995"/>
            <a:ext cx="818742" cy="2018300"/>
          </a:xfrm>
          <a:prstGeom prst="roundRect">
            <a:avLst/>
          </a:prstGeom>
          <a:solidFill>
            <a:srgbClr val="FFFF00"/>
          </a:solidFill>
          <a:ln w="22225" cap="flat" cmpd="sng" algn="ctr">
            <a:solidFill>
              <a:srgbClr val="BBE0E3">
                <a:shade val="50000"/>
              </a:srgbClr>
            </a:solidFill>
            <a:prstDash val="solid"/>
          </a:ln>
          <a:effectLst/>
        </p:spPr>
        <p:txBody>
          <a:bodyPr lIns="44572" tIns="22286" rIns="44572" bIns="22286" spcCol="0" rtlCol="0" anchor="ctr"/>
          <a:lstStyle/>
          <a:p>
            <a:pPr algn="ctr" defTabSz="606255">
              <a:lnSpc>
                <a:spcPts val="867"/>
              </a:lnSpc>
              <a:defRPr/>
            </a:pPr>
            <a:endParaRPr lang="en-US" altLang="ja-JP" sz="1015" b="1" kern="0" dirty="0">
              <a:latin typeface="+mj-ea"/>
              <a:ea typeface="+mj-ea"/>
              <a:cs typeface="メイリオ" pitchFamily="50" charset="-128"/>
            </a:endParaRPr>
          </a:p>
          <a:p>
            <a:pPr algn="ctr" defTabSz="606255">
              <a:lnSpc>
                <a:spcPts val="867"/>
              </a:lnSpc>
              <a:defRPr/>
            </a:pPr>
            <a:endParaRPr lang="en-US" altLang="ja-JP" sz="1015" b="1" kern="0" dirty="0">
              <a:latin typeface="+mj-ea"/>
              <a:ea typeface="+mj-ea"/>
              <a:cs typeface="メイリオ" pitchFamily="50" charset="-128"/>
            </a:endParaRPr>
          </a:p>
          <a:p>
            <a:pPr algn="ctr" defTabSz="606255">
              <a:lnSpc>
                <a:spcPts val="867"/>
              </a:lnSpc>
              <a:defRPr/>
            </a:pPr>
            <a:endParaRPr lang="en-US" altLang="ja-JP" sz="1015" b="1" kern="0" dirty="0">
              <a:latin typeface="+mj-ea"/>
              <a:ea typeface="+mj-ea"/>
              <a:cs typeface="メイリオ" pitchFamily="50" charset="-128"/>
            </a:endParaRPr>
          </a:p>
          <a:p>
            <a:pPr algn="ctr" defTabSz="606255">
              <a:lnSpc>
                <a:spcPts val="867"/>
              </a:lnSpc>
              <a:defRPr/>
            </a:pPr>
            <a:endParaRPr lang="en-US" altLang="ja-JP" sz="1015" b="1" kern="0" dirty="0">
              <a:latin typeface="+mj-ea"/>
              <a:ea typeface="+mj-ea"/>
              <a:cs typeface="メイリオ" pitchFamily="50" charset="-128"/>
            </a:endParaRPr>
          </a:p>
          <a:p>
            <a:pPr algn="ctr" defTabSz="606255">
              <a:lnSpc>
                <a:spcPts val="867"/>
              </a:lnSpc>
              <a:defRPr/>
            </a:pPr>
            <a:endParaRPr lang="en-US" altLang="ja-JP" sz="1015" b="1" kern="0" dirty="0">
              <a:latin typeface="+mj-ea"/>
              <a:ea typeface="+mj-ea"/>
              <a:cs typeface="メイリオ" pitchFamily="50" charset="-128"/>
            </a:endParaRPr>
          </a:p>
          <a:p>
            <a:pPr defTabSz="606255">
              <a:defRPr/>
            </a:pPr>
            <a:r>
              <a:rPr lang="ja-JP" altLang="en-US" sz="1015" b="1" kern="0" dirty="0">
                <a:latin typeface="+mj-ea"/>
                <a:ea typeface="+mj-ea"/>
                <a:cs typeface="メイリオ" pitchFamily="50" charset="-128"/>
              </a:rPr>
              <a:t>虐待の事実が認められた事例</a:t>
            </a:r>
            <a:endParaRPr lang="en-US" altLang="ja-JP" sz="1015" b="1" kern="0" dirty="0">
              <a:latin typeface="+mj-ea"/>
              <a:ea typeface="+mj-ea"/>
              <a:cs typeface="メイリオ" pitchFamily="50" charset="-128"/>
            </a:endParaRPr>
          </a:p>
          <a:p>
            <a:pPr defTabSz="606255">
              <a:lnSpc>
                <a:spcPts val="1108"/>
              </a:lnSpc>
              <a:defRPr/>
            </a:pPr>
            <a:r>
              <a:rPr lang="ja-JP" altLang="en-US" sz="969" b="1" kern="0" dirty="0">
                <a:latin typeface="+mj-ea"/>
                <a:ea typeface="+mj-ea"/>
                <a:cs typeface="メイリオ" pitchFamily="50" charset="-128"/>
              </a:rPr>
              <a:t>　　　　　　　</a:t>
            </a:r>
            <a:r>
              <a:rPr lang="ja-JP" altLang="en-US" sz="1015" b="1" kern="0" dirty="0">
                <a:latin typeface="+mj-ea"/>
                <a:ea typeface="+mj-ea"/>
                <a:cs typeface="メイリオ" pitchFamily="50" charset="-128"/>
              </a:rPr>
              <a:t>　　　　　　</a:t>
            </a:r>
            <a:endParaRPr lang="en-US" altLang="ja-JP" sz="1015" b="1" kern="0" dirty="0">
              <a:latin typeface="+mj-ea"/>
              <a:ea typeface="+mj-ea"/>
              <a:cs typeface="メイリオ" pitchFamily="50" charset="-128"/>
            </a:endParaRPr>
          </a:p>
          <a:p>
            <a:pPr defTabSz="606255">
              <a:lnSpc>
                <a:spcPts val="867"/>
              </a:lnSpc>
              <a:defRPr/>
            </a:pPr>
            <a:r>
              <a:rPr lang="ja-JP" altLang="en-US" sz="1015" b="1" kern="0" dirty="0">
                <a:latin typeface="+mj-ea"/>
                <a:ea typeface="+mj-ea"/>
                <a:cs typeface="メイリオ" pitchFamily="50" charset="-128"/>
              </a:rPr>
              <a:t>　　</a:t>
            </a:r>
            <a:endParaRPr lang="en-US" altLang="ja-JP" sz="1015" b="1" kern="0" dirty="0">
              <a:latin typeface="+mj-ea"/>
              <a:ea typeface="+mj-ea"/>
              <a:cs typeface="メイリオ" pitchFamily="50" charset="-128"/>
            </a:endParaRPr>
          </a:p>
          <a:p>
            <a:pPr lvl="0"/>
            <a:endParaRPr lang="en-US" altLang="ja-JP" sz="1015" b="1" kern="0" dirty="0">
              <a:solidFill>
                <a:prstClr val="black"/>
              </a:solidFill>
              <a:latin typeface="+mj-ea"/>
              <a:ea typeface="+mj-ea"/>
              <a:cs typeface="メイリオ" pitchFamily="50" charset="-128"/>
            </a:endParaRPr>
          </a:p>
          <a:p>
            <a:pPr lvl="0"/>
            <a:r>
              <a:rPr lang="ja-JP" altLang="en-US" sz="1015" b="1" dirty="0">
                <a:solidFill>
                  <a:prstClr val="black"/>
                </a:solidFill>
              </a:rPr>
              <a:t>　</a:t>
            </a:r>
            <a:endParaRPr lang="en-US" altLang="ja-JP" sz="1015" b="1" dirty="0">
              <a:solidFill>
                <a:prstClr val="black"/>
              </a:solidFill>
            </a:endParaRPr>
          </a:p>
          <a:p>
            <a:pPr lvl="0"/>
            <a:endParaRPr lang="en-US" altLang="ja-JP" sz="1015" b="1" dirty="0">
              <a:solidFill>
                <a:prstClr val="black"/>
              </a:solidFill>
            </a:endParaRPr>
          </a:p>
          <a:p>
            <a:pPr lvl="0"/>
            <a:r>
              <a:rPr lang="ja-JP" altLang="en-US" sz="1015" b="1" dirty="0">
                <a:solidFill>
                  <a:prstClr val="black"/>
                </a:solidFill>
              </a:rPr>
              <a:t>　</a:t>
            </a:r>
            <a:r>
              <a:rPr lang="ja-JP" altLang="en-US" sz="1015" dirty="0">
                <a:solidFill>
                  <a:prstClr val="black"/>
                </a:solidFill>
              </a:rPr>
              <a:t>被虐待者　　</a:t>
            </a:r>
            <a:endParaRPr lang="en-US" altLang="ja-JP" sz="1015" dirty="0">
              <a:solidFill>
                <a:prstClr val="black"/>
              </a:solidFill>
            </a:endParaRPr>
          </a:p>
          <a:p>
            <a:pPr lvl="0"/>
            <a:r>
              <a:rPr lang="ja-JP" altLang="en-US" sz="1015" dirty="0">
                <a:solidFill>
                  <a:prstClr val="black"/>
                </a:solidFill>
              </a:rPr>
              <a:t>　 </a:t>
            </a:r>
            <a:r>
              <a:rPr lang="en-US" altLang="ja-JP" sz="1015" dirty="0">
                <a:solidFill>
                  <a:prstClr val="black"/>
                </a:solidFill>
              </a:rPr>
              <a:t>666</a:t>
            </a:r>
            <a:r>
              <a:rPr lang="ja-JP" altLang="en-US" sz="1015" dirty="0">
                <a:solidFill>
                  <a:prstClr val="black"/>
                </a:solidFill>
              </a:rPr>
              <a:t>人</a:t>
            </a:r>
            <a:r>
              <a:rPr lang="en-US" altLang="ja-JP" sz="831" dirty="0">
                <a:solidFill>
                  <a:prstClr val="black"/>
                </a:solidFill>
              </a:rPr>
              <a:t>※1</a:t>
            </a:r>
          </a:p>
          <a:p>
            <a:pPr lvl="0"/>
            <a:r>
              <a:rPr lang="ja-JP" altLang="en-US" sz="1015" dirty="0">
                <a:solidFill>
                  <a:prstClr val="black"/>
                </a:solidFill>
              </a:rPr>
              <a:t>　虐待者</a:t>
            </a:r>
            <a:endParaRPr lang="en-US" altLang="ja-JP" sz="1015" dirty="0">
              <a:solidFill>
                <a:prstClr val="black"/>
              </a:solidFill>
            </a:endParaRPr>
          </a:p>
          <a:p>
            <a:pPr lvl="0"/>
            <a:r>
              <a:rPr lang="ja-JP" altLang="en-US" sz="1015" dirty="0">
                <a:solidFill>
                  <a:prstClr val="black"/>
                </a:solidFill>
              </a:rPr>
              <a:t>　 </a:t>
            </a:r>
            <a:r>
              <a:rPr lang="en-US" altLang="ja-JP" sz="1015" dirty="0">
                <a:solidFill>
                  <a:prstClr val="black"/>
                </a:solidFill>
              </a:rPr>
              <a:t>518</a:t>
            </a:r>
            <a:r>
              <a:rPr lang="ja-JP" altLang="en-US" sz="1015" dirty="0">
                <a:solidFill>
                  <a:prstClr val="black"/>
                </a:solidFill>
              </a:rPr>
              <a:t>人</a:t>
            </a:r>
            <a:r>
              <a:rPr lang="en-US" altLang="ja-JP" sz="831" dirty="0">
                <a:solidFill>
                  <a:prstClr val="black"/>
                </a:solidFill>
              </a:rPr>
              <a:t>※2</a:t>
            </a:r>
            <a:r>
              <a:rPr lang="en-US" altLang="ja-JP" sz="1015" dirty="0">
                <a:solidFill>
                  <a:prstClr val="black"/>
                </a:solidFill>
              </a:rPr>
              <a:t> </a:t>
            </a:r>
          </a:p>
          <a:p>
            <a:pPr lvl="0"/>
            <a:endParaRPr lang="en-US" altLang="ja-JP" sz="1015" b="1" dirty="0">
              <a:solidFill>
                <a:prstClr val="black"/>
              </a:solidFill>
            </a:endParaRPr>
          </a:p>
          <a:p>
            <a:pPr lvl="0"/>
            <a:endParaRPr lang="en-US" altLang="ja-JP" sz="1015" b="1" dirty="0">
              <a:solidFill>
                <a:prstClr val="black"/>
              </a:solidFill>
            </a:endParaRPr>
          </a:p>
          <a:p>
            <a:pPr lvl="0"/>
            <a:endParaRPr lang="en-US" altLang="ja-JP" sz="1015" b="1" dirty="0">
              <a:solidFill>
                <a:prstClr val="black"/>
              </a:solidFill>
            </a:endParaRPr>
          </a:p>
          <a:p>
            <a:pPr algn="ctr" defTabSz="606255">
              <a:lnSpc>
                <a:spcPts val="867"/>
              </a:lnSpc>
              <a:defRPr/>
            </a:pPr>
            <a:r>
              <a:rPr lang="ja-JP" altLang="en-US" sz="1292" kern="0" dirty="0">
                <a:latin typeface="+mj-ea"/>
                <a:ea typeface="+mj-ea"/>
                <a:cs typeface="メイリオ" pitchFamily="50" charset="-128"/>
              </a:rPr>
              <a:t>　</a:t>
            </a:r>
            <a:endParaRPr lang="en-US" altLang="ja-JP" sz="1292" kern="0" dirty="0">
              <a:latin typeface="+mj-ea"/>
              <a:ea typeface="+mj-ea"/>
              <a:cs typeface="メイリオ" pitchFamily="50" charset="-128"/>
            </a:endParaRPr>
          </a:p>
        </p:txBody>
      </p:sp>
      <p:sp>
        <p:nvSpPr>
          <p:cNvPr id="68" name="角丸四角形 67"/>
          <p:cNvSpPr/>
          <p:nvPr/>
        </p:nvSpPr>
        <p:spPr>
          <a:xfrm>
            <a:off x="4173187" y="2253344"/>
            <a:ext cx="1395692" cy="540795"/>
          </a:xfrm>
          <a:prstGeom prst="roundRect">
            <a:avLst/>
          </a:prstGeom>
          <a:solidFill>
            <a:srgbClr val="FFFF00"/>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4572" tIns="99692" rIns="44572" bIns="22286" spcCol="0" rtlCol="0" anchor="ctr"/>
          <a:lstStyle/>
          <a:p>
            <a:pPr defTabSz="606255">
              <a:lnSpc>
                <a:spcPts val="1015"/>
              </a:lnSpc>
              <a:defRPr/>
            </a:pPr>
            <a:r>
              <a:rPr lang="ja-JP" altLang="en-US" sz="800" kern="0" dirty="0">
                <a:latin typeface="+mj-ea"/>
                <a:ea typeface="+mj-ea"/>
                <a:cs typeface="メイリオ" pitchFamily="50" charset="-128"/>
              </a:rPr>
              <a:t>更に都道府県において事実確認を行った事例で虐待事実が認められた事例　　　 </a:t>
            </a:r>
            <a:endParaRPr lang="en-US" altLang="ja-JP" sz="800" kern="0" dirty="0">
              <a:latin typeface="+mj-ea"/>
              <a:ea typeface="+mj-ea"/>
              <a:cs typeface="メイリオ" pitchFamily="50" charset="-128"/>
            </a:endParaRPr>
          </a:p>
          <a:p>
            <a:pPr defTabSz="606255">
              <a:lnSpc>
                <a:spcPts val="1015"/>
              </a:lnSpc>
              <a:defRPr/>
            </a:pPr>
            <a:r>
              <a:rPr lang="ja-JP" altLang="en-US" sz="800" b="1" kern="0" dirty="0">
                <a:latin typeface="+mj-ea"/>
                <a:ea typeface="+mj-ea"/>
                <a:cs typeface="メイリオ" pitchFamily="50" charset="-128"/>
              </a:rPr>
              <a:t>　　　　　　　　</a:t>
            </a:r>
            <a:r>
              <a:rPr lang="en-US" altLang="ja-JP" sz="800" b="1" kern="0" dirty="0">
                <a:latin typeface="+mj-ea"/>
                <a:ea typeface="+mj-ea"/>
                <a:cs typeface="メイリオ" pitchFamily="50" charset="-128"/>
              </a:rPr>
              <a:t>1</a:t>
            </a:r>
            <a:r>
              <a:rPr lang="en-US" altLang="ja-JP" sz="800" b="1" kern="0" dirty="0" smtClean="0">
                <a:latin typeface="+mj-ea"/>
                <a:ea typeface="+mj-ea"/>
                <a:cs typeface="メイリオ" pitchFamily="50" charset="-128"/>
              </a:rPr>
              <a:t>4</a:t>
            </a:r>
            <a:r>
              <a:rPr lang="ja-JP" altLang="en-US" sz="800" b="1" kern="0" dirty="0">
                <a:latin typeface="+mj-ea"/>
                <a:ea typeface="+mj-ea"/>
                <a:cs typeface="メイリオ" pitchFamily="50" charset="-128"/>
              </a:rPr>
              <a:t>件</a:t>
            </a:r>
            <a:endParaRPr lang="en-US" altLang="ja-JP" sz="800" kern="0" dirty="0">
              <a:latin typeface="+mj-ea"/>
              <a:ea typeface="+mj-ea"/>
              <a:cs typeface="メイリオ" pitchFamily="50" charset="-128"/>
            </a:endParaRPr>
          </a:p>
        </p:txBody>
      </p:sp>
      <p:sp>
        <p:nvSpPr>
          <p:cNvPr id="69" name="角丸四角形 68"/>
          <p:cNvSpPr/>
          <p:nvPr/>
        </p:nvSpPr>
        <p:spPr>
          <a:xfrm>
            <a:off x="4173187" y="2830778"/>
            <a:ext cx="1395692" cy="465231"/>
          </a:xfrm>
          <a:prstGeom prst="roundRect">
            <a:avLst/>
          </a:prstGeom>
          <a:solidFill>
            <a:srgbClr val="FFFF00"/>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4572" tIns="22286" rIns="44572" bIns="22286" spcCol="0" rtlCol="0" anchor="ctr"/>
          <a:lstStyle/>
          <a:p>
            <a:pPr defTabSz="606255">
              <a:lnSpc>
                <a:spcPts val="1015"/>
              </a:lnSpc>
              <a:defRPr/>
            </a:pPr>
            <a:r>
              <a:rPr lang="ja-JP" altLang="en-US" sz="923" kern="0" dirty="0">
                <a:latin typeface="+mj-ea"/>
                <a:cs typeface="メイリオ" pitchFamily="50" charset="-128"/>
              </a:rPr>
              <a:t>都道府県調査により</a:t>
            </a:r>
            <a:endParaRPr lang="en-US" altLang="ja-JP" sz="923" kern="0" dirty="0">
              <a:latin typeface="+mj-ea"/>
              <a:cs typeface="メイリオ" pitchFamily="50" charset="-128"/>
            </a:endParaRPr>
          </a:p>
          <a:p>
            <a:pPr defTabSz="606255">
              <a:lnSpc>
                <a:spcPts val="1015"/>
              </a:lnSpc>
              <a:defRPr/>
            </a:pPr>
            <a:r>
              <a:rPr lang="ja-JP" altLang="en-US" sz="923" kern="0" dirty="0">
                <a:latin typeface="+mj-ea"/>
                <a:ea typeface="+mj-ea"/>
                <a:cs typeface="メイリオ" pitchFamily="50" charset="-128"/>
              </a:rPr>
              <a:t>虐待の事実が認められ</a:t>
            </a:r>
            <a:endParaRPr lang="en-US" altLang="ja-JP" sz="923" kern="0" dirty="0">
              <a:latin typeface="+mj-ea"/>
              <a:ea typeface="+mj-ea"/>
              <a:cs typeface="メイリオ" pitchFamily="50" charset="-128"/>
            </a:endParaRPr>
          </a:p>
          <a:p>
            <a:pPr defTabSz="606255">
              <a:lnSpc>
                <a:spcPts val="1015"/>
              </a:lnSpc>
              <a:defRPr/>
            </a:pPr>
            <a:r>
              <a:rPr lang="ja-JP" altLang="en-US" sz="923" kern="0" dirty="0">
                <a:latin typeface="+mj-ea"/>
                <a:ea typeface="+mj-ea"/>
                <a:cs typeface="メイリオ" pitchFamily="50" charset="-128"/>
              </a:rPr>
              <a:t>た事例　　　　</a:t>
            </a:r>
            <a:r>
              <a:rPr lang="en-US" altLang="ja-JP" sz="923" b="1" kern="0" dirty="0" smtClean="0">
                <a:latin typeface="+mn-ea"/>
                <a:cs typeface="メイリオ" pitchFamily="50" charset="-128"/>
              </a:rPr>
              <a:t>12</a:t>
            </a:r>
            <a:r>
              <a:rPr lang="ja-JP" altLang="en-US" sz="923" b="1" kern="0" dirty="0">
                <a:latin typeface="+mj-ea"/>
                <a:ea typeface="+mj-ea"/>
                <a:cs typeface="メイリオ" pitchFamily="50" charset="-128"/>
              </a:rPr>
              <a:t>件</a:t>
            </a:r>
            <a:r>
              <a:rPr lang="ja-JP" altLang="en-US" sz="923" kern="0" dirty="0">
                <a:latin typeface="+mj-ea"/>
                <a:ea typeface="+mj-ea"/>
                <a:cs typeface="メイリオ" pitchFamily="50" charset="-128"/>
              </a:rPr>
              <a:t>　</a:t>
            </a:r>
            <a:endParaRPr lang="en-US" altLang="ja-JP" sz="923" kern="0" dirty="0">
              <a:latin typeface="+mj-ea"/>
              <a:ea typeface="+mj-ea"/>
              <a:cs typeface="メイリオ" pitchFamily="50" charset="-128"/>
            </a:endParaRPr>
          </a:p>
        </p:txBody>
      </p:sp>
      <p:sp>
        <p:nvSpPr>
          <p:cNvPr id="71" name="右矢印 70"/>
          <p:cNvSpPr/>
          <p:nvPr/>
        </p:nvSpPr>
        <p:spPr>
          <a:xfrm>
            <a:off x="6496968" y="2245924"/>
            <a:ext cx="277869" cy="280615"/>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82" tIns="30141" rIns="60282" bIns="30141" numCol="1" spcCol="0" rtlCol="0" fromWordArt="0" anchor="ctr" anchorCtr="0" forceAA="0" compatLnSpc="1">
            <a:prstTxWarp prst="textNoShape">
              <a:avLst/>
            </a:prstTxWarp>
            <a:noAutofit/>
          </a:bodyPr>
          <a:lstStyle/>
          <a:p>
            <a:pPr algn="ctr"/>
            <a:endParaRPr lang="ja-JP" altLang="en-US" sz="923" b="1" dirty="0"/>
          </a:p>
        </p:txBody>
      </p:sp>
      <p:sp>
        <p:nvSpPr>
          <p:cNvPr id="72" name="右矢印 71"/>
          <p:cNvSpPr/>
          <p:nvPr/>
        </p:nvSpPr>
        <p:spPr>
          <a:xfrm>
            <a:off x="5302555" y="2616104"/>
            <a:ext cx="432000" cy="280615"/>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82" tIns="30141" rIns="60282" bIns="30141" numCol="1" spcCol="0" rtlCol="0" fromWordArt="0" anchor="ctr" anchorCtr="0" forceAA="0" compatLnSpc="1">
            <a:prstTxWarp prst="textNoShape">
              <a:avLst/>
            </a:prstTxWarp>
            <a:noAutofit/>
          </a:bodyPr>
          <a:lstStyle/>
          <a:p>
            <a:pPr algn="ctr"/>
            <a:r>
              <a:rPr lang="en-US" altLang="ja-JP" sz="831" b="1" dirty="0"/>
              <a:t>14</a:t>
            </a:r>
            <a:r>
              <a:rPr lang="ja-JP" altLang="en-US" sz="831" b="1" dirty="0"/>
              <a:t>件</a:t>
            </a:r>
          </a:p>
        </p:txBody>
      </p:sp>
      <p:sp>
        <p:nvSpPr>
          <p:cNvPr id="74" name="右矢印 73"/>
          <p:cNvSpPr/>
          <p:nvPr/>
        </p:nvSpPr>
        <p:spPr>
          <a:xfrm>
            <a:off x="5332828" y="3067534"/>
            <a:ext cx="404459" cy="276035"/>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82" tIns="30141" rIns="60282" bIns="30141" numCol="1" spcCol="0" rtlCol="0" fromWordArt="0" anchor="ctr" anchorCtr="0" forceAA="0" compatLnSpc="1">
            <a:prstTxWarp prst="textNoShape">
              <a:avLst/>
            </a:prstTxWarp>
            <a:noAutofit/>
          </a:bodyPr>
          <a:lstStyle/>
          <a:p>
            <a:pPr algn="ctr"/>
            <a:r>
              <a:rPr lang="en-US" altLang="ja-JP" sz="831" b="1" dirty="0"/>
              <a:t>12</a:t>
            </a:r>
            <a:r>
              <a:rPr lang="ja-JP" altLang="en-US" sz="831" b="1" dirty="0"/>
              <a:t>件</a:t>
            </a:r>
          </a:p>
        </p:txBody>
      </p:sp>
      <p:sp>
        <p:nvSpPr>
          <p:cNvPr id="54" name="円/楕円 53"/>
          <p:cNvSpPr/>
          <p:nvPr/>
        </p:nvSpPr>
        <p:spPr>
          <a:xfrm>
            <a:off x="5810917" y="2066090"/>
            <a:ext cx="660740" cy="28579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624" tIns="30312" rIns="60624" bIns="30312" numCol="1" spcCol="0" rtlCol="0" fromWordArt="0" anchor="ctr" anchorCtr="0" forceAA="0" compatLnSpc="1">
            <a:prstTxWarp prst="textNoShape">
              <a:avLst/>
            </a:prstTxWarp>
            <a:spAutoFit/>
          </a:bodyPr>
          <a:lstStyle/>
          <a:p>
            <a:pPr algn="ctr"/>
            <a:r>
              <a:rPr lang="en-US" altLang="ja-JP" sz="923" b="1" dirty="0">
                <a:solidFill>
                  <a:schemeClr val="tx1"/>
                </a:solidFill>
                <a:latin typeface="+mj-ea"/>
                <a:ea typeface="+mj-ea"/>
              </a:rPr>
              <a:t>464</a:t>
            </a:r>
            <a:r>
              <a:rPr lang="ja-JP" altLang="en-US" sz="923" b="1" dirty="0">
                <a:solidFill>
                  <a:schemeClr val="tx1"/>
                </a:solidFill>
                <a:latin typeface="+mj-ea"/>
                <a:ea typeface="+mj-ea"/>
              </a:rPr>
              <a:t>件</a:t>
            </a:r>
          </a:p>
        </p:txBody>
      </p:sp>
      <p:sp>
        <p:nvSpPr>
          <p:cNvPr id="53" name="線吹き出し 1 (枠付き) 52"/>
          <p:cNvSpPr/>
          <p:nvPr/>
        </p:nvSpPr>
        <p:spPr>
          <a:xfrm>
            <a:off x="430404" y="3495470"/>
            <a:ext cx="8238677" cy="2972274"/>
          </a:xfrm>
          <a:prstGeom prst="borderCallout1">
            <a:avLst>
              <a:gd name="adj1" fmla="val -158"/>
              <a:gd name="adj2" fmla="val 52018"/>
              <a:gd name="adj3" fmla="val -8757"/>
              <a:gd name="adj4" fmla="val 67053"/>
            </a:avLst>
          </a:prstGeom>
          <a:solidFill>
            <a:srgbClr val="FFFFCC"/>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1015" dirty="0">
              <a:solidFill>
                <a:schemeClr val="tx1"/>
              </a:solidFill>
            </a:endParaRPr>
          </a:p>
        </p:txBody>
      </p:sp>
      <p:sp>
        <p:nvSpPr>
          <p:cNvPr id="55" name="正方形/長方形 54"/>
          <p:cNvSpPr/>
          <p:nvPr/>
        </p:nvSpPr>
        <p:spPr>
          <a:xfrm>
            <a:off x="535702" y="3539425"/>
            <a:ext cx="2259943" cy="1754980"/>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lIns="66462" tIns="33231" rIns="66462" bIns="33231" rtlCol="0" anchor="ctr"/>
          <a:lstStyle/>
          <a:p>
            <a:endParaRPr lang="en-US" altLang="ja-JP" sz="800" dirty="0">
              <a:solidFill>
                <a:schemeClr val="tx1"/>
              </a:solidFill>
            </a:endParaRPr>
          </a:p>
          <a:p>
            <a:r>
              <a:rPr lang="ja-JP" altLang="en-US" sz="800" dirty="0">
                <a:solidFill>
                  <a:schemeClr val="tx1"/>
                </a:solidFill>
              </a:rPr>
              <a:t>● 性別</a:t>
            </a:r>
          </a:p>
          <a:p>
            <a:r>
              <a:rPr lang="ja-JP" altLang="en-US" sz="800" dirty="0">
                <a:solidFill>
                  <a:schemeClr val="tx1"/>
                </a:solidFill>
              </a:rPr>
              <a:t>　　男性（</a:t>
            </a:r>
            <a:r>
              <a:rPr lang="en-US" altLang="ja-JP" sz="800" dirty="0">
                <a:solidFill>
                  <a:schemeClr val="tx1"/>
                </a:solidFill>
              </a:rPr>
              <a:t>72.6%</a:t>
            </a:r>
            <a:r>
              <a:rPr lang="ja-JP" altLang="en-US" sz="800" dirty="0">
                <a:solidFill>
                  <a:schemeClr val="tx1"/>
                </a:solidFill>
              </a:rPr>
              <a:t>）、女性（</a:t>
            </a:r>
            <a:r>
              <a:rPr lang="en-US" altLang="ja-JP" sz="800" dirty="0">
                <a:solidFill>
                  <a:schemeClr val="tx1"/>
                </a:solidFill>
              </a:rPr>
              <a:t>27.4%</a:t>
            </a:r>
            <a:r>
              <a:rPr lang="ja-JP" altLang="en-US" sz="800" dirty="0">
                <a:solidFill>
                  <a:schemeClr val="tx1"/>
                </a:solidFill>
              </a:rPr>
              <a:t>）</a:t>
            </a:r>
            <a:endParaRPr lang="en-US" altLang="ja-JP" sz="800" dirty="0">
              <a:solidFill>
                <a:schemeClr val="tx1"/>
              </a:solidFill>
            </a:endParaRPr>
          </a:p>
          <a:p>
            <a:r>
              <a:rPr lang="ja-JP" altLang="en-US" sz="800" dirty="0">
                <a:solidFill>
                  <a:schemeClr val="tx1"/>
                </a:solidFill>
              </a:rPr>
              <a:t>● 年齢</a:t>
            </a:r>
          </a:p>
          <a:p>
            <a:r>
              <a:rPr lang="ja-JP" altLang="en-US" sz="800" dirty="0">
                <a:solidFill>
                  <a:schemeClr val="tx1"/>
                </a:solidFill>
              </a:rPr>
              <a:t>　　</a:t>
            </a:r>
            <a:r>
              <a:rPr lang="en-US" altLang="ja-JP" sz="800" dirty="0">
                <a:solidFill>
                  <a:schemeClr val="tx1"/>
                </a:solidFill>
              </a:rPr>
              <a:t> 40</a:t>
            </a:r>
            <a:r>
              <a:rPr lang="ja-JP" altLang="en-US" sz="800" dirty="0">
                <a:solidFill>
                  <a:schemeClr val="tx1"/>
                </a:solidFill>
              </a:rPr>
              <a:t>～</a:t>
            </a:r>
            <a:r>
              <a:rPr lang="en-US" altLang="ja-JP" sz="800" dirty="0">
                <a:solidFill>
                  <a:schemeClr val="tx1"/>
                </a:solidFill>
              </a:rPr>
              <a:t>49</a:t>
            </a:r>
            <a:r>
              <a:rPr lang="ja-JP" altLang="en-US" sz="800" dirty="0">
                <a:solidFill>
                  <a:schemeClr val="tx1"/>
                </a:solidFill>
              </a:rPr>
              <a:t>歳（</a:t>
            </a:r>
            <a:r>
              <a:rPr lang="en-US" altLang="ja-JP" sz="800" dirty="0">
                <a:solidFill>
                  <a:schemeClr val="tx1"/>
                </a:solidFill>
              </a:rPr>
              <a:t>19.1%</a:t>
            </a:r>
            <a:r>
              <a:rPr lang="ja-JP" altLang="en-US" sz="800" dirty="0">
                <a:solidFill>
                  <a:schemeClr val="tx1"/>
                </a:solidFill>
              </a:rPr>
              <a:t>） 、</a:t>
            </a:r>
            <a:r>
              <a:rPr lang="en-US" altLang="ja-JP" sz="800" dirty="0">
                <a:solidFill>
                  <a:schemeClr val="tx1"/>
                </a:solidFill>
              </a:rPr>
              <a:t>50</a:t>
            </a:r>
            <a:r>
              <a:rPr lang="ja-JP" altLang="en-US" sz="800" dirty="0">
                <a:solidFill>
                  <a:schemeClr val="tx1"/>
                </a:solidFill>
              </a:rPr>
              <a:t>～</a:t>
            </a:r>
            <a:r>
              <a:rPr lang="en-US" altLang="ja-JP" sz="800" dirty="0">
                <a:solidFill>
                  <a:schemeClr val="tx1"/>
                </a:solidFill>
              </a:rPr>
              <a:t>59</a:t>
            </a:r>
            <a:r>
              <a:rPr lang="ja-JP" altLang="en-US" sz="800" dirty="0">
                <a:solidFill>
                  <a:schemeClr val="tx1"/>
                </a:solidFill>
              </a:rPr>
              <a:t>歳（</a:t>
            </a:r>
            <a:r>
              <a:rPr lang="en-US" altLang="ja-JP" sz="800" dirty="0">
                <a:solidFill>
                  <a:schemeClr val="tx1"/>
                </a:solidFill>
              </a:rPr>
              <a:t>15.8%</a:t>
            </a:r>
            <a:r>
              <a:rPr lang="ja-JP" altLang="en-US" sz="800" dirty="0">
                <a:solidFill>
                  <a:schemeClr val="tx1"/>
                </a:solidFill>
              </a:rPr>
              <a:t>）</a:t>
            </a:r>
            <a:endParaRPr lang="en-US" altLang="ja-JP" sz="800" dirty="0">
              <a:solidFill>
                <a:schemeClr val="tx1"/>
              </a:solidFill>
            </a:endParaRPr>
          </a:p>
          <a:p>
            <a:r>
              <a:rPr lang="ja-JP" altLang="en-US" sz="800" dirty="0">
                <a:solidFill>
                  <a:schemeClr val="tx1"/>
                </a:solidFill>
              </a:rPr>
              <a:t>　　 </a:t>
            </a:r>
            <a:r>
              <a:rPr lang="en-US" altLang="ja-JP" sz="800" dirty="0">
                <a:solidFill>
                  <a:schemeClr val="tx1"/>
                </a:solidFill>
              </a:rPr>
              <a:t>30</a:t>
            </a:r>
            <a:r>
              <a:rPr lang="ja-JP" altLang="en-US" sz="800" dirty="0">
                <a:solidFill>
                  <a:schemeClr val="tx1"/>
                </a:solidFill>
              </a:rPr>
              <a:t>～</a:t>
            </a:r>
            <a:r>
              <a:rPr lang="en-US" altLang="ja-JP" sz="800" dirty="0">
                <a:solidFill>
                  <a:schemeClr val="tx1"/>
                </a:solidFill>
              </a:rPr>
              <a:t>39</a:t>
            </a:r>
            <a:r>
              <a:rPr lang="ja-JP" altLang="en-US" sz="800" dirty="0">
                <a:solidFill>
                  <a:schemeClr val="tx1"/>
                </a:solidFill>
              </a:rPr>
              <a:t>歳（</a:t>
            </a:r>
            <a:r>
              <a:rPr lang="en-US" altLang="ja-JP" sz="800" dirty="0">
                <a:solidFill>
                  <a:schemeClr val="tx1"/>
                </a:solidFill>
              </a:rPr>
              <a:t>15.6%</a:t>
            </a:r>
            <a:r>
              <a:rPr lang="ja-JP" altLang="en-US" sz="800" dirty="0">
                <a:solidFill>
                  <a:schemeClr val="tx1"/>
                </a:solidFill>
              </a:rPr>
              <a:t>）</a:t>
            </a:r>
            <a:endParaRPr lang="en-US" altLang="ja-JP" sz="800" dirty="0">
              <a:solidFill>
                <a:schemeClr val="tx1"/>
              </a:solidFill>
            </a:endParaRPr>
          </a:p>
          <a:p>
            <a:r>
              <a:rPr lang="ja-JP" altLang="en-US" sz="800" dirty="0">
                <a:solidFill>
                  <a:schemeClr val="tx1"/>
                </a:solidFill>
              </a:rPr>
              <a:t>● 職種</a:t>
            </a:r>
          </a:p>
          <a:p>
            <a:r>
              <a:rPr lang="ja-JP" altLang="en-US" sz="800" dirty="0">
                <a:solidFill>
                  <a:schemeClr val="tx1"/>
                </a:solidFill>
              </a:rPr>
              <a:t>　　生活支援員 （</a:t>
            </a:r>
            <a:r>
              <a:rPr lang="en-US" altLang="ja-JP" sz="800" dirty="0">
                <a:solidFill>
                  <a:schemeClr val="tx1"/>
                </a:solidFill>
              </a:rPr>
              <a:t>44.2%</a:t>
            </a:r>
            <a:r>
              <a:rPr lang="ja-JP" altLang="en-US" sz="800" dirty="0">
                <a:solidFill>
                  <a:schemeClr val="tx1"/>
                </a:solidFill>
              </a:rPr>
              <a:t>）</a:t>
            </a:r>
          </a:p>
          <a:p>
            <a:r>
              <a:rPr lang="ja-JP" altLang="en-US" sz="800" dirty="0">
                <a:solidFill>
                  <a:schemeClr val="tx1"/>
                </a:solidFill>
              </a:rPr>
              <a:t>　　管理者 （</a:t>
            </a:r>
            <a:r>
              <a:rPr lang="en-US" altLang="ja-JP" sz="800" dirty="0">
                <a:solidFill>
                  <a:schemeClr val="tx1"/>
                </a:solidFill>
              </a:rPr>
              <a:t>9.7%</a:t>
            </a:r>
            <a:r>
              <a:rPr lang="ja-JP" altLang="en-US" sz="800" dirty="0">
                <a:solidFill>
                  <a:schemeClr val="tx1"/>
                </a:solidFill>
              </a:rPr>
              <a:t>）</a:t>
            </a:r>
          </a:p>
          <a:p>
            <a:r>
              <a:rPr lang="ja-JP" altLang="en-US" sz="800" dirty="0">
                <a:solidFill>
                  <a:schemeClr val="tx1"/>
                </a:solidFill>
              </a:rPr>
              <a:t>　　その他従事者（</a:t>
            </a:r>
            <a:r>
              <a:rPr lang="en-US" altLang="ja-JP" sz="800" dirty="0">
                <a:solidFill>
                  <a:schemeClr val="tx1"/>
                </a:solidFill>
              </a:rPr>
              <a:t>7.1%</a:t>
            </a:r>
            <a:r>
              <a:rPr lang="ja-JP" altLang="en-US" sz="800" dirty="0">
                <a:solidFill>
                  <a:schemeClr val="tx1"/>
                </a:solidFill>
              </a:rPr>
              <a:t>）　　　</a:t>
            </a:r>
          </a:p>
          <a:p>
            <a:r>
              <a:rPr lang="ja-JP" altLang="en-US" sz="800" dirty="0">
                <a:solidFill>
                  <a:schemeClr val="tx1"/>
                </a:solidFill>
              </a:rPr>
              <a:t>　　サービス管理責任者（</a:t>
            </a:r>
            <a:r>
              <a:rPr lang="en-US" altLang="ja-JP" sz="800" dirty="0">
                <a:solidFill>
                  <a:schemeClr val="tx1"/>
                </a:solidFill>
              </a:rPr>
              <a:t>5.4%</a:t>
            </a:r>
            <a:r>
              <a:rPr lang="ja-JP" altLang="en-US" sz="800" dirty="0">
                <a:solidFill>
                  <a:schemeClr val="tx1"/>
                </a:solidFill>
              </a:rPr>
              <a:t>）</a:t>
            </a:r>
            <a:endParaRPr lang="en-US" altLang="ja-JP" sz="800" dirty="0">
              <a:solidFill>
                <a:schemeClr val="tx1"/>
              </a:solidFill>
            </a:endParaRPr>
          </a:p>
          <a:p>
            <a:r>
              <a:rPr lang="en-US" altLang="ja-JP" sz="800" dirty="0">
                <a:solidFill>
                  <a:schemeClr val="tx1"/>
                </a:solidFill>
              </a:rPr>
              <a:t>     </a:t>
            </a:r>
            <a:r>
              <a:rPr lang="ja-JP" altLang="en-US" sz="800" dirty="0">
                <a:solidFill>
                  <a:schemeClr val="tx1"/>
                </a:solidFill>
              </a:rPr>
              <a:t>世話人、設置者・経営者（</a:t>
            </a:r>
            <a:r>
              <a:rPr lang="en-US" altLang="ja-JP" sz="800" dirty="0">
                <a:solidFill>
                  <a:schemeClr val="tx1"/>
                </a:solidFill>
              </a:rPr>
              <a:t>4.4%</a:t>
            </a:r>
            <a:r>
              <a:rPr lang="ja-JP" altLang="en-US" sz="800" dirty="0">
                <a:solidFill>
                  <a:schemeClr val="tx1"/>
                </a:solidFill>
              </a:rPr>
              <a:t>）</a:t>
            </a:r>
            <a:endParaRPr lang="en-US" altLang="ja-JP" sz="800" dirty="0">
              <a:solidFill>
                <a:schemeClr val="tx1"/>
              </a:solidFill>
            </a:endParaRPr>
          </a:p>
        </p:txBody>
      </p:sp>
      <p:sp>
        <p:nvSpPr>
          <p:cNvPr id="59" name="正方形/長方形 58"/>
          <p:cNvSpPr/>
          <p:nvPr/>
        </p:nvSpPr>
        <p:spPr>
          <a:xfrm>
            <a:off x="5760128" y="3539604"/>
            <a:ext cx="2839070" cy="1994068"/>
          </a:xfrm>
          <a:prstGeom prst="rect">
            <a:avLst/>
          </a:prstGeom>
          <a:solidFill>
            <a:schemeClr val="bg1"/>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923" dirty="0">
              <a:solidFill>
                <a:schemeClr val="tx1"/>
              </a:solidFill>
            </a:endParaRPr>
          </a:p>
          <a:p>
            <a:endParaRPr lang="en-US" altLang="ja-JP" sz="923" dirty="0">
              <a:solidFill>
                <a:schemeClr val="tx1"/>
              </a:solidFill>
            </a:endParaRPr>
          </a:p>
          <a:p>
            <a:r>
              <a:rPr lang="ja-JP" altLang="en-US" sz="923" dirty="0">
                <a:solidFill>
                  <a:schemeClr val="tx1"/>
                </a:solidFill>
              </a:rPr>
              <a:t>● 性別　　男性（</a:t>
            </a:r>
            <a:r>
              <a:rPr lang="en-US" altLang="ja-JP" sz="923" dirty="0">
                <a:solidFill>
                  <a:schemeClr val="tx1"/>
                </a:solidFill>
              </a:rPr>
              <a:t>66.1%</a:t>
            </a:r>
            <a:r>
              <a:rPr lang="ja-JP" altLang="en-US" sz="923" dirty="0">
                <a:solidFill>
                  <a:schemeClr val="tx1"/>
                </a:solidFill>
              </a:rPr>
              <a:t>）、女性（</a:t>
            </a:r>
            <a:r>
              <a:rPr lang="en-US" altLang="ja-JP" sz="923" dirty="0">
                <a:solidFill>
                  <a:schemeClr val="tx1"/>
                </a:solidFill>
              </a:rPr>
              <a:t>33.9%</a:t>
            </a:r>
            <a:r>
              <a:rPr lang="ja-JP" altLang="en-US" sz="923" dirty="0">
                <a:solidFill>
                  <a:schemeClr val="tx1"/>
                </a:solidFill>
              </a:rPr>
              <a:t>）</a:t>
            </a:r>
          </a:p>
          <a:p>
            <a:r>
              <a:rPr lang="ja-JP" altLang="en-US" sz="923" dirty="0">
                <a:solidFill>
                  <a:schemeClr val="tx1"/>
                </a:solidFill>
              </a:rPr>
              <a:t>● 年齢</a:t>
            </a:r>
          </a:p>
          <a:p>
            <a:r>
              <a:rPr lang="ja-JP" altLang="en-US" sz="923" dirty="0">
                <a:solidFill>
                  <a:schemeClr val="tx1"/>
                </a:solidFill>
              </a:rPr>
              <a:t>　</a:t>
            </a:r>
            <a:r>
              <a:rPr lang="en-US" altLang="ja-JP" sz="923" dirty="0">
                <a:solidFill>
                  <a:schemeClr val="tx1"/>
                </a:solidFill>
              </a:rPr>
              <a:t> 30</a:t>
            </a:r>
            <a:r>
              <a:rPr lang="ja-JP" altLang="en-US" sz="923" dirty="0">
                <a:solidFill>
                  <a:schemeClr val="tx1"/>
                </a:solidFill>
              </a:rPr>
              <a:t>～</a:t>
            </a:r>
            <a:r>
              <a:rPr lang="en-US" altLang="ja-JP" sz="923" dirty="0">
                <a:solidFill>
                  <a:schemeClr val="tx1"/>
                </a:solidFill>
              </a:rPr>
              <a:t>39</a:t>
            </a:r>
            <a:r>
              <a:rPr lang="ja-JP" altLang="en-US" sz="923" dirty="0">
                <a:solidFill>
                  <a:schemeClr val="tx1"/>
                </a:solidFill>
              </a:rPr>
              <a:t>歳（</a:t>
            </a:r>
            <a:r>
              <a:rPr lang="en-US" altLang="ja-JP" sz="923" dirty="0">
                <a:solidFill>
                  <a:schemeClr val="tx1"/>
                </a:solidFill>
              </a:rPr>
              <a:t>18.8%</a:t>
            </a:r>
            <a:r>
              <a:rPr lang="ja-JP" altLang="en-US" sz="923" dirty="0">
                <a:solidFill>
                  <a:schemeClr val="tx1"/>
                </a:solidFill>
              </a:rPr>
              <a:t>） 、</a:t>
            </a:r>
            <a:r>
              <a:rPr lang="en-US" altLang="ja-JP" sz="923" dirty="0">
                <a:solidFill>
                  <a:schemeClr val="tx1"/>
                </a:solidFill>
              </a:rPr>
              <a:t> 20</a:t>
            </a:r>
            <a:r>
              <a:rPr lang="ja-JP" altLang="en-US" sz="923" dirty="0">
                <a:solidFill>
                  <a:schemeClr val="tx1"/>
                </a:solidFill>
              </a:rPr>
              <a:t>～</a:t>
            </a:r>
            <a:r>
              <a:rPr lang="en-US" altLang="ja-JP" sz="923" dirty="0">
                <a:solidFill>
                  <a:schemeClr val="tx1"/>
                </a:solidFill>
              </a:rPr>
              <a:t>29</a:t>
            </a:r>
            <a:r>
              <a:rPr lang="ja-JP" altLang="en-US" sz="923" dirty="0">
                <a:solidFill>
                  <a:schemeClr val="tx1"/>
                </a:solidFill>
              </a:rPr>
              <a:t>歳（</a:t>
            </a:r>
            <a:r>
              <a:rPr lang="en-US" altLang="ja-JP" sz="923" dirty="0">
                <a:solidFill>
                  <a:schemeClr val="tx1"/>
                </a:solidFill>
              </a:rPr>
              <a:t>18.5%</a:t>
            </a:r>
            <a:r>
              <a:rPr lang="ja-JP" altLang="en-US" sz="923" dirty="0">
                <a:solidFill>
                  <a:schemeClr val="tx1"/>
                </a:solidFill>
              </a:rPr>
              <a:t>）</a:t>
            </a:r>
            <a:endParaRPr lang="en-US" altLang="ja-JP" sz="923" dirty="0">
              <a:solidFill>
                <a:schemeClr val="tx1"/>
              </a:solidFill>
            </a:endParaRPr>
          </a:p>
          <a:p>
            <a:r>
              <a:rPr lang="ja-JP" altLang="en-US" sz="923" dirty="0">
                <a:solidFill>
                  <a:schemeClr val="tx1"/>
                </a:solidFill>
              </a:rPr>
              <a:t>　</a:t>
            </a:r>
            <a:r>
              <a:rPr lang="en-US" altLang="ja-JP" sz="923" dirty="0">
                <a:solidFill>
                  <a:schemeClr val="tx1"/>
                </a:solidFill>
              </a:rPr>
              <a:t> </a:t>
            </a:r>
            <a:r>
              <a:rPr lang="ja-JP" altLang="en-US" sz="923" dirty="0">
                <a:solidFill>
                  <a:schemeClr val="tx1"/>
                </a:solidFill>
              </a:rPr>
              <a:t>～</a:t>
            </a:r>
            <a:r>
              <a:rPr lang="en-US" altLang="ja-JP" sz="923" dirty="0">
                <a:solidFill>
                  <a:schemeClr val="tx1"/>
                </a:solidFill>
              </a:rPr>
              <a:t>19</a:t>
            </a:r>
            <a:r>
              <a:rPr lang="ja-JP" altLang="en-US" sz="923" dirty="0">
                <a:solidFill>
                  <a:schemeClr val="tx1"/>
                </a:solidFill>
              </a:rPr>
              <a:t>歳（</a:t>
            </a:r>
            <a:r>
              <a:rPr lang="en-US" altLang="ja-JP" sz="923" dirty="0">
                <a:solidFill>
                  <a:schemeClr val="tx1"/>
                </a:solidFill>
              </a:rPr>
              <a:t>17.7%</a:t>
            </a:r>
            <a:r>
              <a:rPr lang="ja-JP" altLang="en-US" sz="923" dirty="0">
                <a:solidFill>
                  <a:schemeClr val="tx1"/>
                </a:solidFill>
              </a:rPr>
              <a:t>）、</a:t>
            </a:r>
            <a:r>
              <a:rPr lang="en-US" altLang="ja-JP" sz="923" dirty="0">
                <a:solidFill>
                  <a:schemeClr val="tx1"/>
                </a:solidFill>
              </a:rPr>
              <a:t>40</a:t>
            </a:r>
            <a:r>
              <a:rPr lang="ja-JP" altLang="en-US" sz="923" dirty="0">
                <a:solidFill>
                  <a:schemeClr val="tx1"/>
                </a:solidFill>
              </a:rPr>
              <a:t>～</a:t>
            </a:r>
            <a:r>
              <a:rPr lang="en-US" altLang="ja-JP" sz="923" dirty="0">
                <a:solidFill>
                  <a:schemeClr val="tx1"/>
                </a:solidFill>
              </a:rPr>
              <a:t>49</a:t>
            </a:r>
            <a:r>
              <a:rPr lang="ja-JP" altLang="en-US" sz="923" dirty="0">
                <a:solidFill>
                  <a:schemeClr val="tx1"/>
                </a:solidFill>
              </a:rPr>
              <a:t>歳（</a:t>
            </a:r>
            <a:r>
              <a:rPr lang="en-US" altLang="ja-JP" sz="923" dirty="0">
                <a:solidFill>
                  <a:schemeClr val="tx1"/>
                </a:solidFill>
              </a:rPr>
              <a:t>16.7%</a:t>
            </a:r>
            <a:r>
              <a:rPr lang="ja-JP" altLang="en-US" sz="923" dirty="0">
                <a:solidFill>
                  <a:schemeClr val="tx1"/>
                </a:solidFill>
              </a:rPr>
              <a:t>）</a:t>
            </a:r>
            <a:endParaRPr lang="en-US" altLang="ja-JP" sz="923" dirty="0">
              <a:solidFill>
                <a:schemeClr val="tx1"/>
              </a:solidFill>
            </a:endParaRPr>
          </a:p>
          <a:p>
            <a:r>
              <a:rPr lang="ja-JP" altLang="en-US" sz="923" dirty="0">
                <a:solidFill>
                  <a:schemeClr val="tx1"/>
                </a:solidFill>
              </a:rPr>
              <a:t>● 障害種別（重複障害あり）</a:t>
            </a:r>
          </a:p>
          <a:p>
            <a:endParaRPr lang="ja-JP" altLang="en-US" sz="923" dirty="0">
              <a:solidFill>
                <a:schemeClr val="tx1"/>
              </a:solidFill>
            </a:endParaRPr>
          </a:p>
          <a:p>
            <a:endParaRPr lang="ja-JP" altLang="en-US" sz="923" dirty="0">
              <a:solidFill>
                <a:schemeClr val="tx1"/>
              </a:solidFill>
            </a:endParaRPr>
          </a:p>
          <a:p>
            <a:endParaRPr lang="ja-JP" altLang="en-US" sz="1662" dirty="0">
              <a:solidFill>
                <a:schemeClr val="tx1"/>
              </a:solidFill>
            </a:endParaRPr>
          </a:p>
          <a:p>
            <a:r>
              <a:rPr lang="ja-JP" altLang="en-US" sz="923" dirty="0">
                <a:solidFill>
                  <a:schemeClr val="tx1"/>
                </a:solidFill>
              </a:rPr>
              <a:t>● 障害支援区分のある者　（</a:t>
            </a:r>
            <a:r>
              <a:rPr lang="en-US" altLang="ja-JP" sz="923" dirty="0">
                <a:solidFill>
                  <a:schemeClr val="tx1"/>
                </a:solidFill>
              </a:rPr>
              <a:t>62.0%</a:t>
            </a:r>
            <a:r>
              <a:rPr lang="ja-JP" altLang="en-US" sz="923" dirty="0">
                <a:solidFill>
                  <a:schemeClr val="tx1"/>
                </a:solidFill>
              </a:rPr>
              <a:t>）</a:t>
            </a:r>
            <a:endParaRPr lang="en-US" altLang="ja-JP" sz="923" dirty="0">
              <a:solidFill>
                <a:schemeClr val="tx1"/>
              </a:solidFill>
            </a:endParaRPr>
          </a:p>
          <a:p>
            <a:r>
              <a:rPr lang="en-US" altLang="ja-JP" sz="923" dirty="0">
                <a:solidFill>
                  <a:schemeClr val="tx1"/>
                </a:solidFill>
              </a:rPr>
              <a:t>● </a:t>
            </a:r>
            <a:r>
              <a:rPr lang="ja-JP" altLang="en-US" sz="923" dirty="0">
                <a:solidFill>
                  <a:schemeClr val="tx1"/>
                </a:solidFill>
              </a:rPr>
              <a:t>行動障害がある者　（</a:t>
            </a:r>
            <a:r>
              <a:rPr lang="en-US" altLang="ja-JP" sz="923" dirty="0">
                <a:solidFill>
                  <a:schemeClr val="tx1"/>
                </a:solidFill>
              </a:rPr>
              <a:t>29.3%</a:t>
            </a:r>
            <a:r>
              <a:rPr lang="ja-JP" altLang="en-US" sz="923" dirty="0">
                <a:solidFill>
                  <a:schemeClr val="tx1"/>
                </a:solidFill>
              </a:rPr>
              <a:t>）</a:t>
            </a:r>
            <a:endParaRPr lang="en-US" altLang="ja-JP" sz="923" dirty="0">
              <a:solidFill>
                <a:schemeClr val="tx1"/>
              </a:solidFill>
            </a:endParaRPr>
          </a:p>
        </p:txBody>
      </p:sp>
      <p:sp>
        <p:nvSpPr>
          <p:cNvPr id="63" name="角丸四角形 62"/>
          <p:cNvSpPr/>
          <p:nvPr/>
        </p:nvSpPr>
        <p:spPr>
          <a:xfrm>
            <a:off x="1058146" y="3534964"/>
            <a:ext cx="1265590" cy="265876"/>
          </a:xfrm>
          <a:prstGeom prst="roundRect">
            <a:avLst>
              <a:gd name="adj" fmla="val 0"/>
            </a:avLst>
          </a:prstGeom>
          <a:gradFill>
            <a:gsLst>
              <a:gs pos="0">
                <a:schemeClr val="accent5">
                  <a:lumMod val="75000"/>
                </a:schemeClr>
              </a:gs>
              <a:gs pos="80000">
                <a:schemeClr val="accent5">
                  <a:lumMod val="60000"/>
                  <a:lumOff val="4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60624" tIns="30312" rIns="60624" bIns="30312" rtlCol="0" anchor="ctr"/>
          <a:lstStyle/>
          <a:p>
            <a:pPr algn="ctr"/>
            <a:r>
              <a:rPr lang="ja-JP" altLang="en-US" sz="1385" b="1" dirty="0">
                <a:solidFill>
                  <a:prstClr val="white"/>
                </a:solidFill>
                <a:latin typeface="ＭＳ Ｐゴシック"/>
              </a:rPr>
              <a:t>虐待者</a:t>
            </a:r>
            <a:r>
              <a:rPr lang="ja-JP" altLang="en-US" sz="969" b="1" dirty="0">
                <a:solidFill>
                  <a:prstClr val="white"/>
                </a:solidFill>
                <a:latin typeface="ＭＳ Ｐゴシック"/>
              </a:rPr>
              <a:t>（</a:t>
            </a:r>
            <a:r>
              <a:rPr lang="en-US" altLang="ja-JP" sz="969" b="1" dirty="0">
                <a:solidFill>
                  <a:prstClr val="white"/>
                </a:solidFill>
                <a:latin typeface="ＭＳ Ｐゴシック"/>
              </a:rPr>
              <a:t>518</a:t>
            </a:r>
            <a:r>
              <a:rPr lang="ja-JP" altLang="en-US" sz="969" b="1" dirty="0">
                <a:solidFill>
                  <a:prstClr val="white"/>
                </a:solidFill>
                <a:latin typeface="ＭＳ Ｐゴシック"/>
              </a:rPr>
              <a:t>人）</a:t>
            </a:r>
            <a:endParaRPr lang="en-US" altLang="ja-JP" sz="1385" b="1" dirty="0">
              <a:solidFill>
                <a:prstClr val="white"/>
              </a:solidFill>
              <a:latin typeface="ＭＳ Ｐゴシック"/>
            </a:endParaRPr>
          </a:p>
        </p:txBody>
      </p:sp>
      <p:sp>
        <p:nvSpPr>
          <p:cNvPr id="64" name="角丸四角形 63"/>
          <p:cNvSpPr/>
          <p:nvPr/>
        </p:nvSpPr>
        <p:spPr>
          <a:xfrm>
            <a:off x="6537631" y="3519620"/>
            <a:ext cx="1326054" cy="281362"/>
          </a:xfrm>
          <a:prstGeom prst="roundRect">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1"/>
          </a:lnRef>
          <a:fillRef idx="3">
            <a:schemeClr val="accent1"/>
          </a:fillRef>
          <a:effectRef idx="3">
            <a:schemeClr val="accent1"/>
          </a:effectRef>
          <a:fontRef idx="minor">
            <a:schemeClr val="lt1"/>
          </a:fontRef>
        </p:style>
        <p:txBody>
          <a:bodyPr lIns="60624" tIns="30312" rIns="60624" bIns="30312" rtlCol="0" anchor="ctr"/>
          <a:lstStyle/>
          <a:p>
            <a:pPr algn="ctr"/>
            <a:r>
              <a:rPr lang="ja-JP" altLang="en-US" sz="900" b="1" dirty="0">
                <a:solidFill>
                  <a:prstClr val="white"/>
                </a:solidFill>
                <a:latin typeface="ＭＳ Ｐゴシック"/>
              </a:rPr>
              <a:t>被虐待者（</a:t>
            </a:r>
            <a:r>
              <a:rPr lang="en-US" altLang="ja-JP" sz="900" b="1" dirty="0">
                <a:solidFill>
                  <a:prstClr val="white"/>
                </a:solidFill>
                <a:latin typeface="ＭＳ Ｐゴシック"/>
              </a:rPr>
              <a:t>666</a:t>
            </a:r>
            <a:r>
              <a:rPr lang="ja-JP" altLang="en-US" sz="900" b="1" dirty="0">
                <a:solidFill>
                  <a:prstClr val="white"/>
                </a:solidFill>
                <a:latin typeface="ＭＳ Ｐゴシック"/>
              </a:rPr>
              <a:t>人）</a:t>
            </a:r>
            <a:endParaRPr lang="en-US" altLang="ja-JP" sz="900" b="1" dirty="0">
              <a:solidFill>
                <a:prstClr val="white"/>
              </a:solidFill>
              <a:latin typeface="ＭＳ Ｐゴシック"/>
            </a:endParaRPr>
          </a:p>
        </p:txBody>
      </p:sp>
      <p:sp>
        <p:nvSpPr>
          <p:cNvPr id="65" name="正方形/長方形 64"/>
          <p:cNvSpPr/>
          <p:nvPr/>
        </p:nvSpPr>
        <p:spPr>
          <a:xfrm>
            <a:off x="5568879" y="5711620"/>
            <a:ext cx="3062767" cy="678388"/>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82" tIns="30141" rIns="60282" bIns="30141" numCol="1" spcCol="0" rtlCol="0" fromWordArt="0" anchor="ctr" anchorCtr="0" forceAA="0" compatLnSpc="1">
            <a:prstTxWarp prst="textNoShape">
              <a:avLst/>
            </a:prstTxWarp>
            <a:noAutofit/>
          </a:bodyPr>
          <a:lstStyle/>
          <a:p>
            <a:r>
              <a:rPr lang="en-US" altLang="ja-JP" sz="600" dirty="0">
                <a:solidFill>
                  <a:schemeClr val="tx1"/>
                </a:solidFill>
              </a:rPr>
              <a:t>※</a:t>
            </a:r>
            <a:r>
              <a:rPr lang="ja-JP" altLang="en-US" sz="600" dirty="0">
                <a:solidFill>
                  <a:schemeClr val="tx1"/>
                </a:solidFill>
              </a:rPr>
              <a:t>１　不特定多数の利用者に対する虐待のため被虐待障害者が特定できなかった</a:t>
            </a:r>
            <a:endParaRPr lang="en-US" altLang="ja-JP" sz="600" dirty="0">
              <a:solidFill>
                <a:schemeClr val="tx1"/>
              </a:solidFill>
            </a:endParaRPr>
          </a:p>
          <a:p>
            <a:r>
              <a:rPr lang="en-US" altLang="ja-JP" sz="600" dirty="0">
                <a:solidFill>
                  <a:schemeClr val="tx1"/>
                </a:solidFill>
              </a:rPr>
              <a:t>      </a:t>
            </a:r>
            <a:r>
              <a:rPr lang="ja-JP" altLang="en-US" sz="600" dirty="0">
                <a:solidFill>
                  <a:schemeClr val="tx1"/>
                </a:solidFill>
              </a:rPr>
              <a:t>等の</a:t>
            </a:r>
            <a:r>
              <a:rPr lang="en-US" altLang="ja-JP" sz="600" dirty="0">
                <a:solidFill>
                  <a:schemeClr val="tx1"/>
                </a:solidFill>
              </a:rPr>
              <a:t>10</a:t>
            </a:r>
            <a:r>
              <a:rPr lang="ja-JP" altLang="en-US" sz="600" dirty="0">
                <a:solidFill>
                  <a:schemeClr val="tx1"/>
                </a:solidFill>
              </a:rPr>
              <a:t>件を除く</a:t>
            </a:r>
            <a:r>
              <a:rPr lang="en-US" altLang="ja-JP" sz="600" dirty="0">
                <a:solidFill>
                  <a:schemeClr val="tx1"/>
                </a:solidFill>
              </a:rPr>
              <a:t>454</a:t>
            </a:r>
            <a:r>
              <a:rPr lang="ja-JP" altLang="en-US" sz="600" dirty="0">
                <a:solidFill>
                  <a:schemeClr val="tx1"/>
                </a:solidFill>
              </a:rPr>
              <a:t>件が対象。</a:t>
            </a:r>
            <a:endParaRPr lang="en-US" altLang="ja-JP" sz="600" dirty="0">
              <a:solidFill>
                <a:schemeClr val="tx1"/>
              </a:solidFill>
            </a:endParaRPr>
          </a:p>
          <a:p>
            <a:r>
              <a:rPr lang="en-US" altLang="ja-JP" sz="600" dirty="0">
                <a:solidFill>
                  <a:schemeClr val="tx1"/>
                </a:solidFill>
              </a:rPr>
              <a:t>※</a:t>
            </a:r>
            <a:r>
              <a:rPr lang="ja-JP" altLang="en-US" sz="600" dirty="0">
                <a:solidFill>
                  <a:schemeClr val="tx1"/>
                </a:solidFill>
              </a:rPr>
              <a:t>２　施設全体による虐待のため虐待者が特定できなかった</a:t>
            </a:r>
            <a:r>
              <a:rPr lang="en-US" altLang="ja-JP" sz="600" dirty="0">
                <a:solidFill>
                  <a:schemeClr val="tx1"/>
                </a:solidFill>
              </a:rPr>
              <a:t>25</a:t>
            </a:r>
            <a:r>
              <a:rPr lang="ja-JP" altLang="en-US" sz="600" dirty="0">
                <a:solidFill>
                  <a:schemeClr val="tx1"/>
                </a:solidFill>
              </a:rPr>
              <a:t>件を除く</a:t>
            </a:r>
            <a:r>
              <a:rPr lang="en-US" altLang="ja-JP" sz="600" dirty="0">
                <a:solidFill>
                  <a:schemeClr val="tx1"/>
                </a:solidFill>
              </a:rPr>
              <a:t>439</a:t>
            </a:r>
            <a:r>
              <a:rPr lang="ja-JP" altLang="en-US" sz="600" dirty="0">
                <a:solidFill>
                  <a:schemeClr val="tx1"/>
                </a:solidFill>
              </a:rPr>
              <a:t>件が対象。</a:t>
            </a:r>
            <a:endParaRPr lang="en-US" altLang="ja-JP" sz="600" dirty="0">
              <a:solidFill>
                <a:schemeClr val="tx1"/>
              </a:solidFill>
            </a:endParaRPr>
          </a:p>
          <a:p>
            <a:r>
              <a:rPr lang="en-US" altLang="ja-JP" sz="600" dirty="0">
                <a:solidFill>
                  <a:schemeClr val="tx1"/>
                </a:solidFill>
              </a:rPr>
              <a:t>※</a:t>
            </a:r>
            <a:r>
              <a:rPr lang="ja-JP" altLang="en-US" sz="600" dirty="0">
                <a:solidFill>
                  <a:schemeClr val="tx1"/>
                </a:solidFill>
              </a:rPr>
              <a:t>３　平成</a:t>
            </a:r>
            <a:r>
              <a:rPr lang="en-US" altLang="ja-JP" sz="600" dirty="0">
                <a:solidFill>
                  <a:schemeClr val="tx1"/>
                </a:solidFill>
              </a:rPr>
              <a:t>29</a:t>
            </a:r>
            <a:r>
              <a:rPr lang="ja-JP" altLang="en-US" sz="600" dirty="0">
                <a:solidFill>
                  <a:schemeClr val="tx1"/>
                </a:solidFill>
              </a:rPr>
              <a:t>年度末までに行われた権限行使等。</a:t>
            </a:r>
            <a:endParaRPr lang="en-US" altLang="ja-JP" sz="600" dirty="0">
              <a:solidFill>
                <a:schemeClr val="tx1"/>
              </a:solidFill>
            </a:endParaRPr>
          </a:p>
          <a:p>
            <a:pPr marL="109907" indent="-109907"/>
            <a:r>
              <a:rPr lang="en-US" altLang="ja-JP" sz="600" dirty="0">
                <a:solidFill>
                  <a:schemeClr val="tx1"/>
                </a:solidFill>
              </a:rPr>
              <a:t>※</a:t>
            </a:r>
            <a:r>
              <a:rPr lang="ja-JP" altLang="en-US" sz="600" dirty="0">
                <a:solidFill>
                  <a:schemeClr val="tx1"/>
                </a:solidFill>
              </a:rPr>
              <a:t>４　指定取消は、虐待行為のほか人員配置基準違反や不正請求等の違反行為等を理由として行ったもの。</a:t>
            </a:r>
            <a:endParaRPr lang="en-US" altLang="ja-JP" sz="600" dirty="0">
              <a:solidFill>
                <a:schemeClr val="tx1"/>
              </a:solidFill>
            </a:endParaRPr>
          </a:p>
        </p:txBody>
      </p:sp>
      <p:sp>
        <p:nvSpPr>
          <p:cNvPr id="8" name="左矢印 7"/>
          <p:cNvSpPr/>
          <p:nvPr/>
        </p:nvSpPr>
        <p:spPr>
          <a:xfrm>
            <a:off x="3239349" y="837312"/>
            <a:ext cx="1307418" cy="74801"/>
          </a:xfrm>
          <a:prstGeom prst="leftArrow">
            <a:avLst>
              <a:gd name="adj1" fmla="val 50000"/>
              <a:gd name="adj2" fmla="val 221160"/>
            </a:avLst>
          </a:prstGeom>
          <a:solidFill>
            <a:schemeClr val="bg1">
              <a:lumMod val="6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1015" dirty="0">
              <a:solidFill>
                <a:schemeClr val="tx1"/>
              </a:solidFill>
            </a:endParaRPr>
          </a:p>
        </p:txBody>
      </p:sp>
      <p:sp>
        <p:nvSpPr>
          <p:cNvPr id="9" name="正方形/長方形 8"/>
          <p:cNvSpPr/>
          <p:nvPr/>
        </p:nvSpPr>
        <p:spPr>
          <a:xfrm>
            <a:off x="3520512" y="736650"/>
            <a:ext cx="959403" cy="1690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923" b="1" dirty="0">
                <a:solidFill>
                  <a:schemeClr val="tx1"/>
                </a:solidFill>
              </a:rPr>
              <a:t>283</a:t>
            </a:r>
            <a:r>
              <a:rPr lang="ja-JP" altLang="en-US" sz="923" b="1" dirty="0">
                <a:solidFill>
                  <a:schemeClr val="tx1"/>
                </a:solidFill>
              </a:rPr>
              <a:t>件（連絡）</a:t>
            </a:r>
          </a:p>
        </p:txBody>
      </p:sp>
      <p:sp>
        <p:nvSpPr>
          <p:cNvPr id="79" name="右矢印 78"/>
          <p:cNvSpPr/>
          <p:nvPr/>
        </p:nvSpPr>
        <p:spPr>
          <a:xfrm>
            <a:off x="1461543" y="3191587"/>
            <a:ext cx="2725226" cy="261241"/>
          </a:xfrm>
          <a:prstGeom prst="rightArrow">
            <a:avLst/>
          </a:prstGeom>
          <a:solidFill>
            <a:srgbClr val="002060"/>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0624" tIns="30312" rIns="60624" bIns="30312" rtlCol="0" anchor="ctr"/>
          <a:lstStyle/>
          <a:p>
            <a:pPr algn="ctr"/>
            <a:r>
              <a:rPr lang="en-US" altLang="ja-JP" sz="923" b="1">
                <a:latin typeface="+mn-ea"/>
              </a:rPr>
              <a:t>324</a:t>
            </a:r>
            <a:r>
              <a:rPr lang="ja-JP" altLang="en-US" sz="923" b="1">
                <a:latin typeface="+mn-ea"/>
              </a:rPr>
              <a:t>件</a:t>
            </a:r>
            <a:endParaRPr lang="ja-JP" altLang="en-US" sz="1015" b="1" dirty="0">
              <a:latin typeface="+mn-ea"/>
            </a:endParaRPr>
          </a:p>
        </p:txBody>
      </p:sp>
      <p:sp>
        <p:nvSpPr>
          <p:cNvPr id="62" name="正方形/長方形 61"/>
          <p:cNvSpPr/>
          <p:nvPr/>
        </p:nvSpPr>
        <p:spPr>
          <a:xfrm>
            <a:off x="4214276" y="1952583"/>
            <a:ext cx="1329379" cy="332345"/>
          </a:xfrm>
          <a:prstGeom prst="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877" b="1" dirty="0">
                <a:solidFill>
                  <a:srgbClr val="000000"/>
                </a:solidFill>
                <a:latin typeface="+mj-ea"/>
                <a:cs typeface="メイリオ" pitchFamily="50" charset="-128"/>
              </a:rPr>
              <a:t>事実確認調査を行った事例　（</a:t>
            </a:r>
            <a:r>
              <a:rPr lang="en-US" altLang="ja-JP" sz="877" b="1" dirty="0">
                <a:solidFill>
                  <a:srgbClr val="000000"/>
                </a:solidFill>
                <a:latin typeface="+mj-ea"/>
                <a:cs typeface="メイリオ" pitchFamily="50" charset="-128"/>
              </a:rPr>
              <a:t>91</a:t>
            </a:r>
            <a:r>
              <a:rPr lang="ja-JP" altLang="en-US" sz="877" b="1" dirty="0">
                <a:solidFill>
                  <a:srgbClr val="000000"/>
                </a:solidFill>
                <a:latin typeface="+mj-ea"/>
                <a:cs typeface="メイリオ" pitchFamily="50" charset="-128"/>
              </a:rPr>
              <a:t>件）</a:t>
            </a:r>
          </a:p>
        </p:txBody>
      </p:sp>
      <p:sp>
        <p:nvSpPr>
          <p:cNvPr id="52" name="テキスト ボックス 51"/>
          <p:cNvSpPr txBox="1"/>
          <p:nvPr/>
        </p:nvSpPr>
        <p:spPr>
          <a:xfrm>
            <a:off x="4173745" y="1014549"/>
            <a:ext cx="2259943" cy="307777"/>
          </a:xfrm>
          <a:prstGeom prst="rect">
            <a:avLst/>
          </a:prstGeom>
          <a:noFill/>
        </p:spPr>
        <p:txBody>
          <a:bodyPr wrap="square" rtlCol="0">
            <a:spAutoFit/>
          </a:bodyPr>
          <a:lstStyle/>
          <a:p>
            <a:r>
              <a:rPr lang="ja-JP" altLang="en-US" sz="700" dirty="0">
                <a:solidFill>
                  <a:srgbClr val="000000"/>
                </a:solidFill>
                <a:latin typeface="+mj-ea"/>
                <a:cs typeface="メイリオ" pitchFamily="50" charset="-128"/>
              </a:rPr>
              <a:t>＊平成</a:t>
            </a:r>
            <a:r>
              <a:rPr lang="en-US" altLang="ja-JP" sz="700" dirty="0">
                <a:solidFill>
                  <a:srgbClr val="000000"/>
                </a:solidFill>
                <a:latin typeface="+mj-ea"/>
                <a:cs typeface="メイリオ" pitchFamily="50" charset="-128"/>
              </a:rPr>
              <a:t>28</a:t>
            </a:r>
            <a:r>
              <a:rPr lang="ja-JP" altLang="en-US" sz="700" dirty="0">
                <a:solidFill>
                  <a:srgbClr val="000000"/>
                </a:solidFill>
                <a:latin typeface="+mj-ea"/>
                <a:cs typeface="メイリオ" pitchFamily="50" charset="-128"/>
              </a:rPr>
              <a:t>年度に通報・届出があった事案</a:t>
            </a:r>
            <a:r>
              <a:rPr lang="en-US" altLang="ja-JP" sz="700" dirty="0">
                <a:solidFill>
                  <a:srgbClr val="000000"/>
                </a:solidFill>
                <a:latin typeface="+mj-ea"/>
                <a:cs typeface="メイリオ" pitchFamily="50" charset="-128"/>
              </a:rPr>
              <a:t>3</a:t>
            </a:r>
            <a:r>
              <a:rPr lang="ja-JP" altLang="en-US" sz="700" dirty="0">
                <a:solidFill>
                  <a:srgbClr val="000000"/>
                </a:solidFill>
                <a:latin typeface="+mj-ea"/>
                <a:cs typeface="メイリオ" pitchFamily="50" charset="-128"/>
              </a:rPr>
              <a:t>件を含む</a:t>
            </a:r>
            <a:endParaRPr lang="en-US" altLang="ja-JP" sz="700" dirty="0">
              <a:solidFill>
                <a:srgbClr val="000000"/>
              </a:solidFill>
              <a:latin typeface="+mj-ea"/>
              <a:cs typeface="メイリオ" pitchFamily="50" charset="-128"/>
            </a:endParaRPr>
          </a:p>
          <a:p>
            <a:r>
              <a:rPr lang="ja-JP" altLang="en-US" sz="700" dirty="0">
                <a:solidFill>
                  <a:srgbClr val="000000"/>
                </a:solidFill>
                <a:latin typeface="+mj-ea"/>
                <a:cs typeface="メイリオ" pitchFamily="50" charset="-128"/>
              </a:rPr>
              <a:t>＊監査・実地指導等により判明した事案</a:t>
            </a:r>
            <a:r>
              <a:rPr lang="en-US" altLang="ja-JP" sz="700" dirty="0">
                <a:solidFill>
                  <a:srgbClr val="000000"/>
                </a:solidFill>
                <a:latin typeface="+mj-ea"/>
                <a:cs typeface="メイリオ" pitchFamily="50" charset="-128"/>
              </a:rPr>
              <a:t>4</a:t>
            </a:r>
            <a:r>
              <a:rPr lang="ja-JP" altLang="en-US" sz="700" dirty="0">
                <a:solidFill>
                  <a:srgbClr val="000000"/>
                </a:solidFill>
                <a:latin typeface="+mj-ea"/>
                <a:cs typeface="メイリオ" pitchFamily="50" charset="-128"/>
              </a:rPr>
              <a:t>件を含む</a:t>
            </a:r>
          </a:p>
        </p:txBody>
      </p:sp>
      <p:sp>
        <p:nvSpPr>
          <p:cNvPr id="56" name="テキスト ボックス 55"/>
          <p:cNvSpPr txBox="1"/>
          <p:nvPr/>
        </p:nvSpPr>
        <p:spPr>
          <a:xfrm>
            <a:off x="1580899" y="1049177"/>
            <a:ext cx="2259943" cy="200055"/>
          </a:xfrm>
          <a:prstGeom prst="rect">
            <a:avLst/>
          </a:prstGeom>
          <a:noFill/>
        </p:spPr>
        <p:txBody>
          <a:bodyPr wrap="square" rtlCol="0">
            <a:spAutoFit/>
          </a:bodyPr>
          <a:lstStyle/>
          <a:p>
            <a:r>
              <a:rPr lang="ja-JP" altLang="en-US" sz="700" dirty="0">
                <a:solidFill>
                  <a:srgbClr val="000000"/>
                </a:solidFill>
                <a:latin typeface="+mj-ea"/>
                <a:cs typeface="メイリオ" pitchFamily="50" charset="-128"/>
              </a:rPr>
              <a:t>＊平成</a:t>
            </a:r>
            <a:r>
              <a:rPr lang="en-US" altLang="ja-JP" sz="700" dirty="0">
                <a:solidFill>
                  <a:srgbClr val="000000"/>
                </a:solidFill>
                <a:latin typeface="+mj-ea"/>
                <a:cs typeface="メイリオ" pitchFamily="50" charset="-128"/>
              </a:rPr>
              <a:t>28</a:t>
            </a:r>
            <a:r>
              <a:rPr lang="ja-JP" altLang="en-US" sz="700" dirty="0">
                <a:solidFill>
                  <a:srgbClr val="000000"/>
                </a:solidFill>
                <a:latin typeface="+mj-ea"/>
                <a:cs typeface="メイリオ" pitchFamily="50" charset="-128"/>
              </a:rPr>
              <a:t>年度に通報・届出があった事案</a:t>
            </a:r>
            <a:r>
              <a:rPr lang="en-US" altLang="ja-JP" sz="700" dirty="0">
                <a:solidFill>
                  <a:srgbClr val="000000"/>
                </a:solidFill>
                <a:latin typeface="+mj-ea"/>
                <a:cs typeface="メイリオ" pitchFamily="50" charset="-128"/>
              </a:rPr>
              <a:t>61</a:t>
            </a:r>
            <a:r>
              <a:rPr lang="ja-JP" altLang="en-US" sz="700" dirty="0">
                <a:solidFill>
                  <a:srgbClr val="000000"/>
                </a:solidFill>
                <a:latin typeface="+mj-ea"/>
                <a:cs typeface="メイリオ" pitchFamily="50" charset="-128"/>
              </a:rPr>
              <a:t>件を含む</a:t>
            </a:r>
          </a:p>
        </p:txBody>
      </p:sp>
      <p:sp>
        <p:nvSpPr>
          <p:cNvPr id="70" name="角丸四角形 69"/>
          <p:cNvSpPr/>
          <p:nvPr/>
        </p:nvSpPr>
        <p:spPr>
          <a:xfrm>
            <a:off x="1713836" y="1301995"/>
            <a:ext cx="2027771" cy="1861130"/>
          </a:xfrm>
          <a:prstGeom prst="roundRect">
            <a:avLst>
              <a:gd name="adj" fmla="val 8417"/>
            </a:avLst>
          </a:prstGeom>
          <a:pattFill prst="pct10">
            <a:fgClr>
              <a:schemeClr val="accent1"/>
            </a:fgClr>
            <a:bgClr>
              <a:srgbClr val="B6E088"/>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624" tIns="30312" rIns="60624" bIns="30312" numCol="1" spcCol="0" rtlCol="0" fromWordArt="0" anchor="ctr" anchorCtr="0" forceAA="0" compatLnSpc="1">
            <a:prstTxWarp prst="textNoShape">
              <a:avLst/>
            </a:prstTxWarp>
            <a:noAutofit/>
          </a:bodyPr>
          <a:lstStyle/>
          <a:p>
            <a:pPr algn="ctr"/>
            <a:endParaRPr kumimoji="1" lang="ja-JP" altLang="en-US" sz="1662"/>
          </a:p>
        </p:txBody>
      </p:sp>
      <p:sp>
        <p:nvSpPr>
          <p:cNvPr id="73" name="角丸四角形 72"/>
          <p:cNvSpPr/>
          <p:nvPr/>
        </p:nvSpPr>
        <p:spPr>
          <a:xfrm>
            <a:off x="1780305" y="1634341"/>
            <a:ext cx="1861130" cy="797626"/>
          </a:xfrm>
          <a:prstGeom prst="roundRect">
            <a:avLst>
              <a:gd name="adj" fmla="val 9013"/>
            </a:avLst>
          </a:prstGeom>
          <a:solidFill>
            <a:srgbClr val="E3F3D1"/>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4572" tIns="22286" rIns="44572" bIns="22286" spcCol="0" rtlCol="0" anchor="ctr"/>
          <a:lstStyle/>
          <a:p>
            <a:pPr defTabSz="606255">
              <a:lnSpc>
                <a:spcPts val="867"/>
              </a:lnSpc>
              <a:defRPr/>
            </a:pPr>
            <a:r>
              <a:rPr lang="ja-JP" altLang="en-US" sz="1200" kern="0" dirty="0">
                <a:latin typeface="+mj-ea"/>
                <a:ea typeface="+mj-ea"/>
                <a:cs typeface="メイリオ" pitchFamily="50" charset="-128"/>
              </a:rPr>
              <a:t>　</a:t>
            </a:r>
            <a:endParaRPr lang="en-US" altLang="ja-JP" sz="1200" kern="0" dirty="0">
              <a:latin typeface="+mj-ea"/>
              <a:ea typeface="+mj-ea"/>
              <a:cs typeface="メイリオ" pitchFamily="50" charset="-128"/>
            </a:endParaRPr>
          </a:p>
          <a:p>
            <a:pPr defTabSz="606255">
              <a:lnSpc>
                <a:spcPts val="1015"/>
              </a:lnSpc>
              <a:defRPr/>
            </a:pPr>
            <a:r>
              <a:rPr lang="ja-JP" altLang="en-US" sz="923" kern="0" dirty="0">
                <a:latin typeface="+mj-ea"/>
                <a:ea typeface="+mj-ea"/>
                <a:cs typeface="メイリオ" pitchFamily="50" charset="-128"/>
              </a:rPr>
              <a:t> </a:t>
            </a:r>
            <a:endParaRPr lang="en-US" altLang="ja-JP" sz="923" kern="0" dirty="0">
              <a:latin typeface="+mj-ea"/>
              <a:ea typeface="+mj-ea"/>
              <a:cs typeface="メイリオ" pitchFamily="50" charset="-128"/>
            </a:endParaRPr>
          </a:p>
        </p:txBody>
      </p:sp>
      <p:sp>
        <p:nvSpPr>
          <p:cNvPr id="77" name="角丸四角形 76"/>
          <p:cNvSpPr/>
          <p:nvPr/>
        </p:nvSpPr>
        <p:spPr>
          <a:xfrm>
            <a:off x="1846774" y="2081635"/>
            <a:ext cx="1728192" cy="309533"/>
          </a:xfrm>
          <a:prstGeom prst="roundRect">
            <a:avLst/>
          </a:prstGeom>
          <a:solidFill>
            <a:schemeClr val="bg1"/>
          </a:solidFill>
        </p:spPr>
        <p:style>
          <a:lnRef idx="1">
            <a:schemeClr val="accent1"/>
          </a:lnRef>
          <a:fillRef idx="0">
            <a:schemeClr val="accent1"/>
          </a:fillRef>
          <a:effectRef idx="0">
            <a:schemeClr val="accent1"/>
          </a:effectRef>
          <a:fontRef idx="minor">
            <a:schemeClr val="tx1"/>
          </a:fontRef>
        </p:style>
        <p:txBody>
          <a:bodyPr lIns="33231" rIns="33231" rtlCol="0" anchor="ctr"/>
          <a:lstStyle/>
          <a:p>
            <a:pPr defTabSz="606255">
              <a:lnSpc>
                <a:spcPts val="1015"/>
              </a:lnSpc>
              <a:defRPr/>
            </a:pPr>
            <a:r>
              <a:rPr lang="ja-JP" altLang="en-US" sz="700" kern="0" dirty="0">
                <a:latin typeface="+mj-ea"/>
                <a:cs typeface="メイリオ" pitchFamily="50" charset="-128"/>
              </a:rPr>
              <a:t>うち、さらに都道府県による事実確認調査が必要とされた事例　</a:t>
            </a:r>
            <a:r>
              <a:rPr lang="ja-JP" altLang="en-US" sz="700" b="1" kern="0" dirty="0">
                <a:latin typeface="+mj-ea"/>
                <a:cs typeface="メイリオ" pitchFamily="50" charset="-128"/>
              </a:rPr>
              <a:t>　</a:t>
            </a:r>
            <a:r>
              <a:rPr lang="en-US" altLang="ja-JP" sz="700" b="1" kern="0" dirty="0">
                <a:latin typeface="+mj-ea"/>
                <a:cs typeface="メイリオ" pitchFamily="50" charset="-128"/>
              </a:rPr>
              <a:t>38</a:t>
            </a:r>
            <a:r>
              <a:rPr lang="ja-JP" altLang="en-US" sz="700" b="1" kern="0" dirty="0">
                <a:latin typeface="+mj-ea"/>
                <a:cs typeface="メイリオ" pitchFamily="50" charset="-128"/>
              </a:rPr>
              <a:t>件</a:t>
            </a:r>
            <a:r>
              <a:rPr lang="ja-JP" altLang="en-US" sz="700" kern="0" dirty="0">
                <a:latin typeface="+mj-ea"/>
                <a:cs typeface="メイリオ" pitchFamily="50" charset="-128"/>
              </a:rPr>
              <a:t>　</a:t>
            </a:r>
            <a:endParaRPr lang="en-US" altLang="ja-JP" sz="700" kern="0" dirty="0">
              <a:latin typeface="+mj-ea"/>
              <a:cs typeface="メイリオ" pitchFamily="50" charset="-128"/>
            </a:endParaRPr>
          </a:p>
        </p:txBody>
      </p:sp>
      <p:sp>
        <p:nvSpPr>
          <p:cNvPr id="84" name="正方形/長方形 83"/>
          <p:cNvSpPr/>
          <p:nvPr/>
        </p:nvSpPr>
        <p:spPr>
          <a:xfrm>
            <a:off x="1818328" y="1231779"/>
            <a:ext cx="1600441" cy="203154"/>
          </a:xfrm>
          <a:prstGeom prst="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877" b="1" dirty="0">
                <a:solidFill>
                  <a:srgbClr val="000000"/>
                </a:solidFill>
                <a:latin typeface="+mj-ea"/>
                <a:cs typeface="メイリオ" pitchFamily="50" charset="-128"/>
              </a:rPr>
              <a:t>事実確認調査　（</a:t>
            </a:r>
            <a:r>
              <a:rPr lang="en-US" altLang="ja-JP" sz="877" b="1" dirty="0">
                <a:solidFill>
                  <a:srgbClr val="000000"/>
                </a:solidFill>
                <a:latin typeface="+mj-ea"/>
                <a:cs typeface="メイリオ" pitchFamily="50" charset="-128"/>
              </a:rPr>
              <a:t>2,394</a:t>
            </a:r>
            <a:r>
              <a:rPr lang="ja-JP" altLang="en-US" sz="877" b="1" dirty="0">
                <a:solidFill>
                  <a:srgbClr val="000000"/>
                </a:solidFill>
                <a:latin typeface="+mj-ea"/>
                <a:cs typeface="メイリオ" pitchFamily="50" charset="-128"/>
              </a:rPr>
              <a:t>件） </a:t>
            </a:r>
            <a:endParaRPr lang="en-US" altLang="ja-JP" sz="877" b="1" dirty="0">
              <a:solidFill>
                <a:srgbClr val="000000"/>
              </a:solidFill>
              <a:latin typeface="+mj-ea"/>
              <a:cs typeface="メイリオ" pitchFamily="50" charset="-128"/>
            </a:endParaRPr>
          </a:p>
        </p:txBody>
      </p:sp>
      <p:sp>
        <p:nvSpPr>
          <p:cNvPr id="85" name="正方形/長方形 84"/>
          <p:cNvSpPr/>
          <p:nvPr/>
        </p:nvSpPr>
        <p:spPr>
          <a:xfrm>
            <a:off x="1818327" y="1492988"/>
            <a:ext cx="1794661" cy="199385"/>
          </a:xfrm>
          <a:prstGeom prst="rect">
            <a:avLst/>
          </a:prstGeom>
          <a:solidFill>
            <a:srgbClr val="E3F3D1"/>
          </a:solidFill>
          <a:ln w="3175"/>
        </p:spPr>
        <p:style>
          <a:lnRef idx="2">
            <a:schemeClr val="accent1">
              <a:shade val="50000"/>
            </a:schemeClr>
          </a:lnRef>
          <a:fillRef idx="1">
            <a:schemeClr val="accent1"/>
          </a:fillRef>
          <a:effectRef idx="0">
            <a:schemeClr val="accent1"/>
          </a:effectRef>
          <a:fontRef idx="minor">
            <a:schemeClr val="lt1"/>
          </a:fontRef>
        </p:style>
        <p:txBody>
          <a:bodyPr vert="horz" lIns="33231" rIns="33231" rtlCol="0" anchor="ctr"/>
          <a:lstStyle/>
          <a:p>
            <a:pPr>
              <a:lnSpc>
                <a:spcPts val="1015"/>
              </a:lnSpc>
            </a:pPr>
            <a:r>
              <a:rPr lang="ja-JP" altLang="en-US" sz="831" dirty="0">
                <a:solidFill>
                  <a:schemeClr val="tx1"/>
                </a:solidFill>
              </a:rPr>
              <a:t>事実確認調査を行った事例　</a:t>
            </a:r>
            <a:r>
              <a:rPr lang="en-US" altLang="ja-JP" sz="831" b="1" dirty="0">
                <a:solidFill>
                  <a:schemeClr val="tx1"/>
                </a:solidFill>
                <a:latin typeface="+mj-ea"/>
                <a:ea typeface="+mj-ea"/>
              </a:rPr>
              <a:t>1,952</a:t>
            </a:r>
            <a:r>
              <a:rPr lang="ja-JP" altLang="en-US" sz="831" b="1" dirty="0">
                <a:solidFill>
                  <a:schemeClr val="tx1"/>
                </a:solidFill>
                <a:latin typeface="+mj-ea"/>
                <a:ea typeface="+mj-ea"/>
              </a:rPr>
              <a:t>件</a:t>
            </a:r>
          </a:p>
        </p:txBody>
      </p:sp>
      <p:sp>
        <p:nvSpPr>
          <p:cNvPr id="86" name="角丸四角形 85"/>
          <p:cNvSpPr/>
          <p:nvPr/>
        </p:nvSpPr>
        <p:spPr>
          <a:xfrm>
            <a:off x="1814009" y="1708934"/>
            <a:ext cx="1728192" cy="309533"/>
          </a:xfrm>
          <a:prstGeom prst="roundRect">
            <a:avLst/>
          </a:prstGeom>
          <a:solidFill>
            <a:srgbClr val="FFFF00"/>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4572" tIns="22286" rIns="44572" bIns="22286" spcCol="0" rtlCol="0" anchor="ctr"/>
          <a:lstStyle/>
          <a:p>
            <a:pPr defTabSz="606255">
              <a:lnSpc>
                <a:spcPts val="1015"/>
              </a:lnSpc>
              <a:defRPr/>
            </a:pPr>
            <a:r>
              <a:rPr lang="ja-JP" altLang="en-US" sz="700" kern="0" dirty="0">
                <a:latin typeface="+mj-ea"/>
                <a:ea typeface="+mj-ea"/>
                <a:cs typeface="メイリオ" pitchFamily="50" charset="-128"/>
              </a:rPr>
              <a:t>うち、虐待の事実が認められた</a:t>
            </a:r>
            <a:r>
              <a:rPr lang="ja-JP" altLang="en-US" sz="700" kern="0" dirty="0" smtClean="0">
                <a:latin typeface="+mj-ea"/>
                <a:ea typeface="+mj-ea"/>
                <a:cs typeface="メイリオ" pitchFamily="50" charset="-128"/>
              </a:rPr>
              <a:t>事例</a:t>
            </a:r>
            <a:r>
              <a:rPr lang="ja-JP" altLang="en-US" sz="700" kern="0" dirty="0">
                <a:latin typeface="+mj-ea"/>
                <a:ea typeface="+mj-ea"/>
                <a:cs typeface="メイリオ" pitchFamily="50" charset="-128"/>
              </a:rPr>
              <a:t>　　　　　　　　　　　　　　</a:t>
            </a:r>
            <a:r>
              <a:rPr lang="ja-JP" altLang="en-US" sz="700" b="1" kern="0" dirty="0">
                <a:latin typeface="+mj-ea"/>
                <a:ea typeface="+mj-ea"/>
                <a:cs typeface="メイリオ" pitchFamily="50" charset="-128"/>
              </a:rPr>
              <a:t>　　　　</a:t>
            </a:r>
            <a:r>
              <a:rPr lang="en-US" altLang="ja-JP" sz="700" b="1" kern="0" dirty="0">
                <a:latin typeface="+mj-ea"/>
                <a:ea typeface="+mj-ea"/>
                <a:cs typeface="メイリオ" pitchFamily="50" charset="-128"/>
              </a:rPr>
              <a:t>502</a:t>
            </a:r>
            <a:r>
              <a:rPr lang="ja-JP" altLang="en-US" sz="700" b="1" kern="0" dirty="0">
                <a:latin typeface="+mj-ea"/>
                <a:ea typeface="+mj-ea"/>
                <a:cs typeface="メイリオ" pitchFamily="50" charset="-128"/>
              </a:rPr>
              <a:t>件</a:t>
            </a:r>
            <a:endParaRPr lang="en-US" altLang="ja-JP" sz="700" kern="0" dirty="0">
              <a:latin typeface="+mj-ea"/>
              <a:ea typeface="+mj-ea"/>
              <a:cs typeface="メイリオ" pitchFamily="50" charset="-128"/>
            </a:endParaRPr>
          </a:p>
        </p:txBody>
      </p:sp>
      <p:sp>
        <p:nvSpPr>
          <p:cNvPr id="87" name="角丸四角形 86"/>
          <p:cNvSpPr/>
          <p:nvPr/>
        </p:nvSpPr>
        <p:spPr>
          <a:xfrm>
            <a:off x="1780305" y="2557031"/>
            <a:ext cx="1861130" cy="554565"/>
          </a:xfrm>
          <a:prstGeom prst="roundRect">
            <a:avLst>
              <a:gd name="adj" fmla="val 9013"/>
            </a:avLst>
          </a:prstGeom>
          <a:solidFill>
            <a:srgbClr val="E3F3D1"/>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4572" tIns="22286" rIns="44572" bIns="22286" spcCol="0" rtlCol="0" anchor="ctr"/>
          <a:lstStyle/>
          <a:p>
            <a:pPr defTabSz="606255">
              <a:lnSpc>
                <a:spcPts val="867"/>
              </a:lnSpc>
              <a:defRPr/>
            </a:pPr>
            <a:r>
              <a:rPr lang="ja-JP" altLang="en-US" sz="1200" kern="0" dirty="0">
                <a:latin typeface="+mj-ea"/>
                <a:ea typeface="+mj-ea"/>
                <a:cs typeface="メイリオ" pitchFamily="50" charset="-128"/>
              </a:rPr>
              <a:t>　</a:t>
            </a:r>
            <a:endParaRPr lang="en-US" altLang="ja-JP" sz="1200" kern="0" dirty="0">
              <a:latin typeface="+mj-ea"/>
              <a:ea typeface="+mj-ea"/>
              <a:cs typeface="メイリオ" pitchFamily="50" charset="-128"/>
            </a:endParaRPr>
          </a:p>
          <a:p>
            <a:pPr defTabSz="606255">
              <a:lnSpc>
                <a:spcPts val="1015"/>
              </a:lnSpc>
              <a:defRPr/>
            </a:pPr>
            <a:r>
              <a:rPr lang="ja-JP" altLang="en-US" sz="923" kern="0" dirty="0">
                <a:latin typeface="+mj-ea"/>
                <a:ea typeface="+mj-ea"/>
                <a:cs typeface="メイリオ" pitchFamily="50" charset="-128"/>
              </a:rPr>
              <a:t> </a:t>
            </a:r>
            <a:endParaRPr lang="en-US" altLang="ja-JP" sz="923" kern="0" dirty="0">
              <a:latin typeface="+mj-ea"/>
              <a:ea typeface="+mj-ea"/>
              <a:cs typeface="メイリオ" pitchFamily="50" charset="-128"/>
            </a:endParaRPr>
          </a:p>
        </p:txBody>
      </p:sp>
      <p:sp>
        <p:nvSpPr>
          <p:cNvPr id="88" name="角丸四角形 87"/>
          <p:cNvSpPr/>
          <p:nvPr/>
        </p:nvSpPr>
        <p:spPr>
          <a:xfrm>
            <a:off x="1846774" y="2741498"/>
            <a:ext cx="1595254" cy="332345"/>
          </a:xfrm>
          <a:prstGeom prst="roundRect">
            <a:avLst/>
          </a:prstGeom>
          <a:solidFill>
            <a:schemeClr val="bg1"/>
          </a:solidFill>
        </p:spPr>
        <p:style>
          <a:lnRef idx="1">
            <a:schemeClr val="accent1"/>
          </a:lnRef>
          <a:fillRef idx="0">
            <a:schemeClr val="accent1"/>
          </a:fillRef>
          <a:effectRef idx="0">
            <a:schemeClr val="accent1"/>
          </a:effectRef>
          <a:fontRef idx="minor">
            <a:schemeClr val="tx1"/>
          </a:fontRef>
        </p:style>
        <p:txBody>
          <a:bodyPr lIns="33231" rIns="33231" rtlCol="0" anchor="ctr"/>
          <a:lstStyle/>
          <a:p>
            <a:pPr defTabSz="606255">
              <a:lnSpc>
                <a:spcPts val="1015"/>
              </a:lnSpc>
              <a:defRPr/>
            </a:pPr>
            <a:r>
              <a:rPr lang="ja-JP" altLang="en-US" sz="700" kern="0" dirty="0">
                <a:latin typeface="+mj-ea"/>
                <a:cs typeface="メイリオ" pitchFamily="50" charset="-128"/>
              </a:rPr>
              <a:t>うち、都道府県へ事実確認調査を</a:t>
            </a:r>
            <a:endParaRPr lang="en-US" altLang="ja-JP" sz="700" kern="0" dirty="0">
              <a:latin typeface="+mj-ea"/>
              <a:cs typeface="メイリオ" pitchFamily="50" charset="-128"/>
            </a:endParaRPr>
          </a:p>
          <a:p>
            <a:pPr defTabSz="606255">
              <a:lnSpc>
                <a:spcPts val="1015"/>
              </a:lnSpc>
              <a:defRPr/>
            </a:pPr>
            <a:r>
              <a:rPr lang="ja-JP" altLang="en-US" sz="700" kern="0" dirty="0">
                <a:latin typeface="+mj-ea"/>
                <a:cs typeface="メイリオ" pitchFamily="50" charset="-128"/>
              </a:rPr>
              <a:t>依頼した事例　　　　　　　</a:t>
            </a:r>
            <a:r>
              <a:rPr lang="ja-JP" altLang="en-US" sz="700" b="1" kern="0" dirty="0">
                <a:latin typeface="+mj-ea"/>
                <a:cs typeface="メイリオ" pitchFamily="50" charset="-128"/>
              </a:rPr>
              <a:t>　</a:t>
            </a:r>
            <a:r>
              <a:rPr lang="en-US" altLang="ja-JP" sz="700" b="1" kern="0" dirty="0">
                <a:latin typeface="+mj-ea"/>
                <a:cs typeface="メイリオ" pitchFamily="50" charset="-128"/>
              </a:rPr>
              <a:t>12</a:t>
            </a:r>
            <a:r>
              <a:rPr lang="ja-JP" altLang="en-US" sz="700" b="1" kern="0" dirty="0">
                <a:latin typeface="+mj-ea"/>
                <a:cs typeface="メイリオ" pitchFamily="50" charset="-128"/>
              </a:rPr>
              <a:t>件</a:t>
            </a:r>
            <a:r>
              <a:rPr lang="ja-JP" altLang="en-US" sz="700" kern="0" dirty="0">
                <a:latin typeface="+mj-ea"/>
                <a:cs typeface="メイリオ" pitchFamily="50" charset="-128"/>
              </a:rPr>
              <a:t>　</a:t>
            </a:r>
            <a:endParaRPr lang="en-US" altLang="ja-JP" sz="700" kern="0" dirty="0">
              <a:latin typeface="+mj-ea"/>
              <a:cs typeface="メイリオ" pitchFamily="50" charset="-128"/>
            </a:endParaRPr>
          </a:p>
        </p:txBody>
      </p:sp>
      <p:sp>
        <p:nvSpPr>
          <p:cNvPr id="89" name="正方形/長方形 88"/>
          <p:cNvSpPr/>
          <p:nvPr/>
        </p:nvSpPr>
        <p:spPr>
          <a:xfrm>
            <a:off x="1818327" y="2485196"/>
            <a:ext cx="1794661" cy="199385"/>
          </a:xfrm>
          <a:prstGeom prst="rect">
            <a:avLst/>
          </a:prstGeom>
          <a:solidFill>
            <a:srgbClr val="E3F3D1"/>
          </a:solidFill>
          <a:ln w="3175"/>
        </p:spPr>
        <p:style>
          <a:lnRef idx="2">
            <a:schemeClr val="accent1">
              <a:shade val="50000"/>
            </a:schemeClr>
          </a:lnRef>
          <a:fillRef idx="1">
            <a:schemeClr val="accent1"/>
          </a:fillRef>
          <a:effectRef idx="0">
            <a:schemeClr val="accent1"/>
          </a:effectRef>
          <a:fontRef idx="minor">
            <a:schemeClr val="lt1"/>
          </a:fontRef>
        </p:style>
        <p:txBody>
          <a:bodyPr vert="horz" lIns="33231" rIns="33231" rtlCol="0" anchor="ctr"/>
          <a:lstStyle/>
          <a:p>
            <a:pPr algn="ctr">
              <a:lnSpc>
                <a:spcPts val="1015"/>
              </a:lnSpc>
            </a:pPr>
            <a:r>
              <a:rPr lang="ja-JP" altLang="en-US" sz="700" dirty="0">
                <a:solidFill>
                  <a:schemeClr val="tx1"/>
                </a:solidFill>
              </a:rPr>
              <a:t>事実確認調査を行わなかった事例　</a:t>
            </a:r>
            <a:r>
              <a:rPr lang="en-US" altLang="ja-JP" sz="700" b="1" dirty="0">
                <a:solidFill>
                  <a:schemeClr val="tx1"/>
                </a:solidFill>
              </a:rPr>
              <a:t>442</a:t>
            </a:r>
            <a:r>
              <a:rPr lang="ja-JP" altLang="en-US" sz="700" b="1" dirty="0">
                <a:solidFill>
                  <a:schemeClr val="tx1"/>
                </a:solidFill>
                <a:latin typeface="+mn-ea"/>
              </a:rPr>
              <a:t>件</a:t>
            </a:r>
          </a:p>
        </p:txBody>
      </p:sp>
      <p:sp>
        <p:nvSpPr>
          <p:cNvPr id="82" name="右矢印 81"/>
          <p:cNvSpPr/>
          <p:nvPr/>
        </p:nvSpPr>
        <p:spPr>
          <a:xfrm>
            <a:off x="3574966" y="2030566"/>
            <a:ext cx="598220" cy="280615"/>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82" tIns="30141" rIns="60282" bIns="30141" numCol="1" spcCol="0" rtlCol="0" fromWordArt="0" anchor="ctr" anchorCtr="0" forceAA="0" compatLnSpc="1">
            <a:prstTxWarp prst="textNoShape">
              <a:avLst/>
            </a:prstTxWarp>
            <a:noAutofit/>
          </a:bodyPr>
          <a:lstStyle/>
          <a:p>
            <a:pPr algn="ctr"/>
            <a:r>
              <a:rPr lang="ja-JP" altLang="en-US" sz="923" b="1" dirty="0"/>
              <a:t>　　</a:t>
            </a:r>
            <a:r>
              <a:rPr lang="en-US" altLang="ja-JP" sz="923" b="1" dirty="0"/>
              <a:t>49</a:t>
            </a:r>
            <a:r>
              <a:rPr lang="ja-JP" altLang="en-US" sz="923" b="1" dirty="0"/>
              <a:t>件</a:t>
            </a:r>
          </a:p>
        </p:txBody>
      </p:sp>
      <p:sp>
        <p:nvSpPr>
          <p:cNvPr id="80" name="右矢印 79"/>
          <p:cNvSpPr/>
          <p:nvPr/>
        </p:nvSpPr>
        <p:spPr>
          <a:xfrm>
            <a:off x="3574968" y="1684462"/>
            <a:ext cx="2158520" cy="282222"/>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82" tIns="30141" rIns="60282" bIns="30141" numCol="1" spcCol="0" rtlCol="0" fromWordArt="0" anchor="ctr" anchorCtr="0" forceAA="0" compatLnSpc="1">
            <a:prstTxWarp prst="textNoShape">
              <a:avLst/>
            </a:prstTxWarp>
            <a:noAutofit/>
          </a:bodyPr>
          <a:lstStyle/>
          <a:p>
            <a:pPr algn="ctr"/>
            <a:r>
              <a:rPr lang="en-US" altLang="ja-JP" sz="923" b="1" dirty="0">
                <a:latin typeface="+mn-ea"/>
              </a:rPr>
              <a:t>438</a:t>
            </a:r>
            <a:r>
              <a:rPr lang="ja-JP" altLang="en-US" sz="923" b="1" dirty="0">
                <a:latin typeface="+mn-ea"/>
              </a:rPr>
              <a:t>件</a:t>
            </a:r>
          </a:p>
        </p:txBody>
      </p:sp>
      <p:sp>
        <p:nvSpPr>
          <p:cNvPr id="81" name="屈折矢印 80"/>
          <p:cNvSpPr/>
          <p:nvPr/>
        </p:nvSpPr>
        <p:spPr>
          <a:xfrm>
            <a:off x="3442029" y="2232559"/>
            <a:ext cx="465282" cy="731158"/>
          </a:xfrm>
          <a:prstGeom prst="bentUpArrow">
            <a:avLst>
              <a:gd name="adj1" fmla="val 17841"/>
              <a:gd name="adj2" fmla="val 26587"/>
              <a:gd name="adj3" fmla="val 28060"/>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1015" dirty="0">
              <a:solidFill>
                <a:schemeClr val="tx1"/>
              </a:solidFill>
            </a:endParaRPr>
          </a:p>
        </p:txBody>
      </p:sp>
      <p:sp>
        <p:nvSpPr>
          <p:cNvPr id="67" name="テキスト ボックス 66"/>
          <p:cNvSpPr txBox="1"/>
          <p:nvPr/>
        </p:nvSpPr>
        <p:spPr>
          <a:xfrm>
            <a:off x="2900945" y="4273716"/>
            <a:ext cx="2789298" cy="205890"/>
          </a:xfrm>
          <a:prstGeom prst="rect">
            <a:avLst/>
          </a:prstGeom>
          <a:noFill/>
        </p:spPr>
        <p:txBody>
          <a:bodyPr wrap="square" rtlCol="0">
            <a:spAutoFit/>
          </a:bodyPr>
          <a:lstStyle/>
          <a:p>
            <a:pPr algn="ctr"/>
            <a:r>
              <a:rPr lang="ja-JP" altLang="en-US" sz="738" dirty="0"/>
              <a:t>障害者虐待が認められた事業所種別</a:t>
            </a:r>
          </a:p>
        </p:txBody>
      </p:sp>
      <p:graphicFrame>
        <p:nvGraphicFramePr>
          <p:cNvPr id="78" name="表 77"/>
          <p:cNvGraphicFramePr>
            <a:graphicFrameLocks noGrp="1"/>
          </p:cNvGraphicFramePr>
          <p:nvPr>
            <p:extLst/>
          </p:nvPr>
        </p:nvGraphicFramePr>
        <p:xfrm>
          <a:off x="532887" y="5535882"/>
          <a:ext cx="2569741" cy="830770"/>
        </p:xfrm>
        <a:graphic>
          <a:graphicData uri="http://schemas.openxmlformats.org/drawingml/2006/table">
            <a:tbl>
              <a:tblPr firstRow="1" bandRow="1">
                <a:tableStyleId>{5C22544A-7EE6-4342-B048-85BDC9FD1C3A}</a:tableStyleId>
              </a:tblPr>
              <a:tblGrid>
                <a:gridCol w="2147878">
                  <a:extLst>
                    <a:ext uri="{9D8B030D-6E8A-4147-A177-3AD203B41FA5}">
                      <a16:colId xmlns:a16="http://schemas.microsoft.com/office/drawing/2014/main" val="20000"/>
                    </a:ext>
                  </a:extLst>
                </a:gridCol>
                <a:gridCol w="421863">
                  <a:extLst>
                    <a:ext uri="{9D8B030D-6E8A-4147-A177-3AD203B41FA5}">
                      <a16:colId xmlns:a16="http://schemas.microsoft.com/office/drawing/2014/main" val="20001"/>
                    </a:ext>
                  </a:extLst>
                </a:gridCol>
              </a:tblGrid>
              <a:tr h="166154">
                <a:tc>
                  <a:txBody>
                    <a:bodyPr/>
                    <a:lstStyle/>
                    <a:p>
                      <a:r>
                        <a:rPr kumimoji="1" lang="ja-JP" altLang="en-US" sz="700" b="0" dirty="0">
                          <a:solidFill>
                            <a:schemeClr val="tx1"/>
                          </a:solidFill>
                        </a:rPr>
                        <a:t>教育・知識・介護技術等に関する問題</a:t>
                      </a: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800" b="0" dirty="0">
                          <a:solidFill>
                            <a:schemeClr val="tx1"/>
                          </a:solidFill>
                          <a:latin typeface="+mn-lt"/>
                          <a:ea typeface="+mj-ea"/>
                        </a:rPr>
                        <a:t>59.7%</a:t>
                      </a:r>
                      <a:endParaRPr kumimoji="1" lang="ja-JP" altLang="en-US" sz="800" b="0" dirty="0">
                        <a:solidFill>
                          <a:schemeClr val="tx1"/>
                        </a:solidFill>
                        <a:latin typeface="+mn-lt"/>
                        <a:ea typeface="+mj-ea"/>
                      </a:endParaRP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154">
                <a:tc>
                  <a:txBody>
                    <a:bodyPr/>
                    <a:lstStyle/>
                    <a:p>
                      <a:r>
                        <a:rPr kumimoji="1" lang="ja-JP" altLang="en-US" sz="700" dirty="0"/>
                        <a:t>倫理観や理念の欠如</a:t>
                      </a: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800" dirty="0">
                          <a:latin typeface="+mn-lt"/>
                          <a:ea typeface="+mj-ea"/>
                        </a:rPr>
                        <a:t>53.5%</a:t>
                      </a:r>
                      <a:endParaRPr kumimoji="1" lang="ja-JP" altLang="en-US" sz="800" dirty="0">
                        <a:latin typeface="+mn-lt"/>
                        <a:ea typeface="+mj-ea"/>
                      </a:endParaRP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6154">
                <a:tc>
                  <a:txBody>
                    <a:bodyPr/>
                    <a:lstStyle/>
                    <a:p>
                      <a:r>
                        <a:rPr kumimoji="1" lang="ja-JP" altLang="en-US" sz="700" dirty="0"/>
                        <a:t>職員のストレスや感情コントロールの問題</a:t>
                      </a: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800" dirty="0">
                          <a:latin typeface="+mn-lt"/>
                          <a:ea typeface="+mj-ea"/>
                        </a:rPr>
                        <a:t>47.2%</a:t>
                      </a:r>
                      <a:endParaRPr kumimoji="1" lang="ja-JP" altLang="en-US" sz="800" dirty="0">
                        <a:latin typeface="+mn-lt"/>
                        <a:ea typeface="+mj-ea"/>
                      </a:endParaRP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154">
                <a:tc>
                  <a:txBody>
                    <a:bodyPr/>
                    <a:lstStyle/>
                    <a:p>
                      <a:r>
                        <a:rPr kumimoji="1" lang="ja-JP" altLang="en-US" sz="700" dirty="0"/>
                        <a:t>人員不足や人員配置の問題及び関連する多忙さ</a:t>
                      </a: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800" dirty="0">
                          <a:latin typeface="+mn-lt"/>
                          <a:ea typeface="+mj-ea"/>
                        </a:rPr>
                        <a:t>19.6%</a:t>
                      </a:r>
                      <a:endParaRPr kumimoji="1" lang="ja-JP" altLang="en-US" sz="800" dirty="0">
                        <a:latin typeface="+mn-lt"/>
                        <a:ea typeface="+mj-ea"/>
                      </a:endParaRP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6154">
                <a:tc>
                  <a:txBody>
                    <a:bodyPr/>
                    <a:lstStyle/>
                    <a:p>
                      <a:r>
                        <a:rPr kumimoji="1" lang="ja-JP" altLang="en-US" sz="700" dirty="0"/>
                        <a:t>虐待を助長する組織風土や職員間の関係性の悪さ</a:t>
                      </a: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800" dirty="0">
                          <a:latin typeface="+mn-lt"/>
                          <a:ea typeface="+mj-ea"/>
                        </a:rPr>
                        <a:t>19.1%</a:t>
                      </a:r>
                      <a:endParaRPr kumimoji="1" lang="ja-JP" altLang="en-US" sz="800" dirty="0">
                        <a:latin typeface="+mn-lt"/>
                        <a:ea typeface="+mj-ea"/>
                      </a:endParaRPr>
                    </a:p>
                  </a:txBody>
                  <a:tcPr marL="33231" marR="3323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3" name="テキスト ボックス 82"/>
          <p:cNvSpPr txBox="1"/>
          <p:nvPr/>
        </p:nvSpPr>
        <p:spPr>
          <a:xfrm>
            <a:off x="514271" y="5332942"/>
            <a:ext cx="2665006" cy="205890"/>
          </a:xfrm>
          <a:prstGeom prst="rect">
            <a:avLst/>
          </a:prstGeom>
          <a:noFill/>
        </p:spPr>
        <p:txBody>
          <a:bodyPr wrap="square" rtlCol="0">
            <a:spAutoFit/>
          </a:bodyPr>
          <a:lstStyle/>
          <a:p>
            <a:pPr algn="ctr"/>
            <a:r>
              <a:rPr lang="ja-JP" altLang="en-US" sz="738" dirty="0"/>
              <a:t>市区町村等職員が判断した虐待の発生要因（複数回答）</a:t>
            </a:r>
          </a:p>
        </p:txBody>
      </p:sp>
      <p:sp>
        <p:nvSpPr>
          <p:cNvPr id="90" name="テキスト ボックス 89"/>
          <p:cNvSpPr txBox="1"/>
          <p:nvPr/>
        </p:nvSpPr>
        <p:spPr>
          <a:xfrm>
            <a:off x="3168250" y="3559236"/>
            <a:ext cx="2324227" cy="205890"/>
          </a:xfrm>
          <a:prstGeom prst="rect">
            <a:avLst/>
          </a:prstGeom>
          <a:noFill/>
        </p:spPr>
        <p:txBody>
          <a:bodyPr wrap="square" rtlCol="0">
            <a:spAutoFit/>
          </a:bodyPr>
          <a:lstStyle/>
          <a:p>
            <a:pPr algn="ctr"/>
            <a:r>
              <a:rPr lang="ja-JP" altLang="en-US" sz="738" dirty="0"/>
              <a:t>虐待行為の類型（複数回答）</a:t>
            </a:r>
          </a:p>
        </p:txBody>
      </p:sp>
      <p:graphicFrame>
        <p:nvGraphicFramePr>
          <p:cNvPr id="91" name="表 90"/>
          <p:cNvGraphicFramePr>
            <a:graphicFrameLocks noGrp="1"/>
          </p:cNvGraphicFramePr>
          <p:nvPr>
            <p:extLst/>
          </p:nvPr>
        </p:nvGraphicFramePr>
        <p:xfrm>
          <a:off x="2913130" y="3737184"/>
          <a:ext cx="2691050" cy="397413"/>
        </p:xfrm>
        <a:graphic>
          <a:graphicData uri="http://schemas.openxmlformats.org/drawingml/2006/table">
            <a:tbl>
              <a:tblPr firstRow="1" bandRow="1">
                <a:tableStyleId>{5C22544A-7EE6-4342-B048-85BDC9FD1C3A}</a:tableStyleId>
              </a:tblPr>
              <a:tblGrid>
                <a:gridCol w="538210">
                  <a:extLst>
                    <a:ext uri="{9D8B030D-6E8A-4147-A177-3AD203B41FA5}">
                      <a16:colId xmlns:a16="http://schemas.microsoft.com/office/drawing/2014/main" val="20000"/>
                    </a:ext>
                  </a:extLst>
                </a:gridCol>
                <a:gridCol w="538210">
                  <a:extLst>
                    <a:ext uri="{9D8B030D-6E8A-4147-A177-3AD203B41FA5}">
                      <a16:colId xmlns:a16="http://schemas.microsoft.com/office/drawing/2014/main" val="20001"/>
                    </a:ext>
                  </a:extLst>
                </a:gridCol>
                <a:gridCol w="538210">
                  <a:extLst>
                    <a:ext uri="{9D8B030D-6E8A-4147-A177-3AD203B41FA5}">
                      <a16:colId xmlns:a16="http://schemas.microsoft.com/office/drawing/2014/main" val="20002"/>
                    </a:ext>
                  </a:extLst>
                </a:gridCol>
                <a:gridCol w="538210">
                  <a:extLst>
                    <a:ext uri="{9D8B030D-6E8A-4147-A177-3AD203B41FA5}">
                      <a16:colId xmlns:a16="http://schemas.microsoft.com/office/drawing/2014/main" val="20003"/>
                    </a:ext>
                  </a:extLst>
                </a:gridCol>
                <a:gridCol w="538210">
                  <a:extLst>
                    <a:ext uri="{9D8B030D-6E8A-4147-A177-3AD203B41FA5}">
                      <a16:colId xmlns:a16="http://schemas.microsoft.com/office/drawing/2014/main" val="20004"/>
                    </a:ext>
                  </a:extLst>
                </a:gridCol>
              </a:tblGrid>
              <a:tr h="198006">
                <a:tc>
                  <a:txBody>
                    <a:bodyPr/>
                    <a:lstStyle/>
                    <a:p>
                      <a:pPr algn="ctr"/>
                      <a:r>
                        <a:rPr kumimoji="1" lang="ja-JP" altLang="en-US" sz="700" b="0" dirty="0"/>
                        <a:t>身体的虐待</a:t>
                      </a:r>
                    </a:p>
                  </a:txBody>
                  <a:tcPr marL="0" marR="0" marT="0" marB="0" anchor="ctr">
                    <a:solidFill>
                      <a:schemeClr val="tx2"/>
                    </a:solidFill>
                  </a:tcPr>
                </a:tc>
                <a:tc>
                  <a:txBody>
                    <a:bodyPr/>
                    <a:lstStyle/>
                    <a:p>
                      <a:pPr algn="ctr"/>
                      <a:r>
                        <a:rPr kumimoji="1" lang="ja-JP" altLang="en-US" sz="700" b="0" dirty="0"/>
                        <a:t>性的虐待</a:t>
                      </a:r>
                    </a:p>
                  </a:txBody>
                  <a:tcPr marL="0" marR="0" marT="0" marB="0" anchor="ctr">
                    <a:solidFill>
                      <a:schemeClr val="tx2"/>
                    </a:solidFill>
                  </a:tcPr>
                </a:tc>
                <a:tc>
                  <a:txBody>
                    <a:bodyPr/>
                    <a:lstStyle/>
                    <a:p>
                      <a:pPr algn="ctr"/>
                      <a:r>
                        <a:rPr kumimoji="1" lang="ja-JP" altLang="en-US" sz="700" b="0" dirty="0"/>
                        <a:t>心理的虐待</a:t>
                      </a:r>
                    </a:p>
                  </a:txBody>
                  <a:tcPr marL="0" marR="0" marT="0" marB="0" anchor="ctr">
                    <a:solidFill>
                      <a:schemeClr val="tx2"/>
                    </a:solidFill>
                  </a:tcPr>
                </a:tc>
                <a:tc>
                  <a:txBody>
                    <a:bodyPr/>
                    <a:lstStyle/>
                    <a:p>
                      <a:pPr algn="ctr"/>
                      <a:r>
                        <a:rPr kumimoji="1" lang="ja-JP" altLang="en-US" sz="700" b="0" dirty="0"/>
                        <a:t>放棄、放置</a:t>
                      </a:r>
                    </a:p>
                  </a:txBody>
                  <a:tcPr marL="0" marR="0" marT="0" marB="0" anchor="ctr">
                    <a:solidFill>
                      <a:schemeClr val="tx2"/>
                    </a:solidFill>
                  </a:tcPr>
                </a:tc>
                <a:tc>
                  <a:txBody>
                    <a:bodyPr/>
                    <a:lstStyle/>
                    <a:p>
                      <a:pPr algn="ctr"/>
                      <a:r>
                        <a:rPr kumimoji="1" lang="ja-JP" altLang="en-US" sz="700" b="0" dirty="0"/>
                        <a:t>経済的虐待</a:t>
                      </a:r>
                    </a:p>
                  </a:txBody>
                  <a:tcPr marL="0" marR="0" marT="0" marB="0" anchor="ctr">
                    <a:solidFill>
                      <a:schemeClr val="tx2"/>
                    </a:solidFill>
                  </a:tcPr>
                </a:tc>
                <a:extLst>
                  <a:ext uri="{0D108BD9-81ED-4DB2-BD59-A6C34878D82A}">
                    <a16:rowId xmlns:a16="http://schemas.microsoft.com/office/drawing/2014/main" val="10000"/>
                  </a:ext>
                </a:extLst>
              </a:tr>
              <a:tr h="199407">
                <a:tc>
                  <a:txBody>
                    <a:bodyPr/>
                    <a:lstStyle/>
                    <a:p>
                      <a:pPr algn="ctr"/>
                      <a:r>
                        <a:rPr kumimoji="1" lang="en-US" altLang="ja-JP" sz="900" dirty="0"/>
                        <a:t>56.5%</a:t>
                      </a:r>
                      <a:endParaRPr kumimoji="1" lang="ja-JP" altLang="en-US" sz="900" dirty="0"/>
                    </a:p>
                  </a:txBody>
                  <a:tcPr marL="33231" marR="33231" marT="0" marB="0" anchor="ctr"/>
                </a:tc>
                <a:tc>
                  <a:txBody>
                    <a:bodyPr/>
                    <a:lstStyle/>
                    <a:p>
                      <a:pPr algn="ctr"/>
                      <a:r>
                        <a:rPr kumimoji="1" lang="en-US" altLang="ja-JP" sz="900" dirty="0"/>
                        <a:t>14.2%</a:t>
                      </a:r>
                      <a:endParaRPr kumimoji="1" lang="ja-JP" altLang="en-US" sz="900" dirty="0"/>
                    </a:p>
                  </a:txBody>
                  <a:tcPr marL="33231" marR="33231" marT="0" marB="0" anchor="ctr"/>
                </a:tc>
                <a:tc>
                  <a:txBody>
                    <a:bodyPr/>
                    <a:lstStyle/>
                    <a:p>
                      <a:pPr algn="ctr"/>
                      <a:r>
                        <a:rPr kumimoji="1" lang="en-US" altLang="ja-JP" sz="900" dirty="0"/>
                        <a:t>42.2%</a:t>
                      </a:r>
                      <a:endParaRPr kumimoji="1" lang="ja-JP" altLang="en-US" sz="900" dirty="0"/>
                    </a:p>
                  </a:txBody>
                  <a:tcPr marL="33231" marR="33231" marT="0" marB="0" anchor="ctr"/>
                </a:tc>
                <a:tc>
                  <a:txBody>
                    <a:bodyPr/>
                    <a:lstStyle/>
                    <a:p>
                      <a:pPr algn="ctr"/>
                      <a:r>
                        <a:rPr kumimoji="1" lang="en-US" altLang="ja-JP" sz="900" dirty="0"/>
                        <a:t>6.9%</a:t>
                      </a:r>
                      <a:endParaRPr kumimoji="1" lang="ja-JP" altLang="en-US" sz="900" dirty="0"/>
                    </a:p>
                  </a:txBody>
                  <a:tcPr marL="33231" marR="33231" marT="0" marB="0" anchor="ctr"/>
                </a:tc>
                <a:tc>
                  <a:txBody>
                    <a:bodyPr/>
                    <a:lstStyle/>
                    <a:p>
                      <a:pPr algn="ctr"/>
                      <a:r>
                        <a:rPr kumimoji="1" lang="en-US" altLang="ja-JP" sz="900" dirty="0"/>
                        <a:t>5.8%</a:t>
                      </a:r>
                      <a:endParaRPr kumimoji="1" lang="ja-JP" altLang="en-US" sz="900" dirty="0"/>
                    </a:p>
                  </a:txBody>
                  <a:tcPr marL="33231" marR="33231" marT="0" marB="0" anchor="ctr"/>
                </a:tc>
                <a:extLst>
                  <a:ext uri="{0D108BD9-81ED-4DB2-BD59-A6C34878D82A}">
                    <a16:rowId xmlns:a16="http://schemas.microsoft.com/office/drawing/2014/main" val="10001"/>
                  </a:ext>
                </a:extLst>
              </a:tr>
            </a:tbl>
          </a:graphicData>
        </a:graphic>
      </p:graphicFrame>
      <p:sp>
        <p:nvSpPr>
          <p:cNvPr id="66" name="右矢印 65"/>
          <p:cNvSpPr/>
          <p:nvPr/>
        </p:nvSpPr>
        <p:spPr>
          <a:xfrm>
            <a:off x="2861222" y="4121764"/>
            <a:ext cx="2895722" cy="242250"/>
          </a:xfrm>
          <a:prstGeom prst="rightArrow">
            <a:avLst/>
          </a:prstGeom>
          <a:gradFill>
            <a:gsLst>
              <a:gs pos="0">
                <a:schemeClr val="tx2">
                  <a:lumMod val="50000"/>
                </a:schemeClr>
              </a:gs>
              <a:gs pos="63000">
                <a:schemeClr val="tx2">
                  <a:lumMod val="60000"/>
                  <a:lumOff val="40000"/>
                </a:schemeClr>
              </a:gs>
              <a:gs pos="100000">
                <a:schemeClr val="tx2">
                  <a:lumMod val="40000"/>
                  <a:lumOff val="60000"/>
                </a:schemeClr>
              </a:gs>
            </a:gsLst>
            <a:lin ang="16200000" scaled="0"/>
          </a:gra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1015" dirty="0">
              <a:solidFill>
                <a:schemeClr val="tx1"/>
              </a:solidFill>
            </a:endParaRPr>
          </a:p>
        </p:txBody>
      </p:sp>
      <p:graphicFrame>
        <p:nvGraphicFramePr>
          <p:cNvPr id="60" name="表 59">
            <a:extLst>
              <a:ext uri="{FF2B5EF4-FFF2-40B4-BE49-F238E27FC236}">
                <a16:creationId xmlns:a16="http://schemas.microsoft.com/office/drawing/2014/main" id="{3E052095-514D-4F43-A226-6406C57D50F8}"/>
              </a:ext>
            </a:extLst>
          </p:cNvPr>
          <p:cNvGraphicFramePr>
            <a:graphicFrameLocks noGrp="1"/>
          </p:cNvGraphicFramePr>
          <p:nvPr>
            <p:extLst/>
          </p:nvPr>
        </p:nvGraphicFramePr>
        <p:xfrm>
          <a:off x="5834911" y="4625441"/>
          <a:ext cx="2734585" cy="400209"/>
        </p:xfrm>
        <a:graphic>
          <a:graphicData uri="http://schemas.openxmlformats.org/drawingml/2006/table">
            <a:tbl>
              <a:tblPr firstRow="1" bandRow="1">
                <a:tableStyleId>{5C22544A-7EE6-4342-B048-85BDC9FD1C3A}</a:tableStyleId>
              </a:tblPr>
              <a:tblGrid>
                <a:gridCol w="546917">
                  <a:extLst>
                    <a:ext uri="{9D8B030D-6E8A-4147-A177-3AD203B41FA5}">
                      <a16:colId xmlns:a16="http://schemas.microsoft.com/office/drawing/2014/main" val="20000"/>
                    </a:ext>
                  </a:extLst>
                </a:gridCol>
                <a:gridCol w="546917">
                  <a:extLst>
                    <a:ext uri="{9D8B030D-6E8A-4147-A177-3AD203B41FA5}">
                      <a16:colId xmlns:a16="http://schemas.microsoft.com/office/drawing/2014/main" val="20001"/>
                    </a:ext>
                  </a:extLst>
                </a:gridCol>
                <a:gridCol w="546917">
                  <a:extLst>
                    <a:ext uri="{9D8B030D-6E8A-4147-A177-3AD203B41FA5}">
                      <a16:colId xmlns:a16="http://schemas.microsoft.com/office/drawing/2014/main" val="20002"/>
                    </a:ext>
                  </a:extLst>
                </a:gridCol>
                <a:gridCol w="546917">
                  <a:extLst>
                    <a:ext uri="{9D8B030D-6E8A-4147-A177-3AD203B41FA5}">
                      <a16:colId xmlns:a16="http://schemas.microsoft.com/office/drawing/2014/main" val="20003"/>
                    </a:ext>
                  </a:extLst>
                </a:gridCol>
                <a:gridCol w="546917">
                  <a:extLst>
                    <a:ext uri="{9D8B030D-6E8A-4147-A177-3AD203B41FA5}">
                      <a16:colId xmlns:a16="http://schemas.microsoft.com/office/drawing/2014/main" val="20004"/>
                    </a:ext>
                  </a:extLst>
                </a:gridCol>
              </a:tblGrid>
              <a:tr h="193071">
                <a:tc>
                  <a:txBody>
                    <a:bodyPr/>
                    <a:lstStyle/>
                    <a:p>
                      <a:pPr algn="ctr"/>
                      <a:r>
                        <a:rPr kumimoji="1" lang="ja-JP" altLang="en-US" sz="800" b="0" dirty="0">
                          <a:solidFill>
                            <a:schemeClr val="tx1"/>
                          </a:solidFill>
                        </a:rPr>
                        <a:t>身体障害</a:t>
                      </a:r>
                    </a:p>
                  </a:txBody>
                  <a:tcPr marL="33231" marR="33231" marT="33231" marB="332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800" b="0" dirty="0">
                          <a:solidFill>
                            <a:schemeClr val="tx1"/>
                          </a:solidFill>
                        </a:rPr>
                        <a:t>知的障害</a:t>
                      </a:r>
                    </a:p>
                  </a:txBody>
                  <a:tcPr marL="33231" marR="33231" marT="33231" marB="332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800" b="0" dirty="0">
                          <a:solidFill>
                            <a:schemeClr val="tx1"/>
                          </a:solidFill>
                        </a:rPr>
                        <a:t>精神障害</a:t>
                      </a:r>
                    </a:p>
                  </a:txBody>
                  <a:tcPr marL="33231" marR="33231" marT="33231" marB="332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800" b="0" dirty="0">
                          <a:solidFill>
                            <a:schemeClr val="tx1"/>
                          </a:solidFill>
                        </a:rPr>
                        <a:t>発達障害</a:t>
                      </a:r>
                    </a:p>
                  </a:txBody>
                  <a:tcPr marL="33231" marR="33231" marT="33231" marB="332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800" b="0" dirty="0">
                          <a:solidFill>
                            <a:schemeClr val="tx1"/>
                          </a:solidFill>
                        </a:rPr>
                        <a:t>難病等</a:t>
                      </a:r>
                    </a:p>
                  </a:txBody>
                  <a:tcPr marL="33231" marR="33231" marT="33231" marB="332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07138">
                <a:tc>
                  <a:txBody>
                    <a:bodyPr/>
                    <a:lstStyle/>
                    <a:p>
                      <a:pPr algn="ctr"/>
                      <a:r>
                        <a:rPr kumimoji="1" lang="en-US" altLang="ja-JP" sz="900" dirty="0">
                          <a:solidFill>
                            <a:schemeClr val="tx1"/>
                          </a:solidFill>
                        </a:rPr>
                        <a:t>22.2%</a:t>
                      </a:r>
                      <a:endParaRPr kumimoji="1" lang="ja-JP" altLang="en-US" sz="900" dirty="0">
                        <a:solidFill>
                          <a:schemeClr val="tx1"/>
                        </a:solidFill>
                      </a:endParaRPr>
                    </a:p>
                  </a:txBody>
                  <a:tcPr marL="33231" marR="33231" marT="33231" marB="3323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rPr>
                        <a:t>71.0%</a:t>
                      </a:r>
                      <a:endParaRPr kumimoji="1" lang="ja-JP" altLang="en-US" sz="900" dirty="0">
                        <a:solidFill>
                          <a:schemeClr val="tx1"/>
                        </a:solidFill>
                      </a:endParaRPr>
                    </a:p>
                  </a:txBody>
                  <a:tcPr marL="33231" marR="33231" marT="33231" marB="3323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rPr>
                        <a:t>16.7%</a:t>
                      </a:r>
                      <a:endParaRPr kumimoji="1" lang="ja-JP" altLang="en-US" sz="900" dirty="0">
                        <a:solidFill>
                          <a:schemeClr val="tx1"/>
                        </a:solidFill>
                      </a:endParaRPr>
                    </a:p>
                  </a:txBody>
                  <a:tcPr marL="33231" marR="33231" marT="33231" marB="3323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rPr>
                        <a:t>5.1%</a:t>
                      </a:r>
                      <a:endParaRPr kumimoji="1" lang="ja-JP" altLang="en-US" sz="900" dirty="0">
                        <a:solidFill>
                          <a:schemeClr val="tx1"/>
                        </a:solidFill>
                      </a:endParaRPr>
                    </a:p>
                  </a:txBody>
                  <a:tcPr marL="33231" marR="33231" marT="33231" marB="3323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rPr>
                        <a:t>2.7%</a:t>
                      </a:r>
                      <a:endParaRPr kumimoji="1" lang="ja-JP" altLang="en-US" sz="900" dirty="0">
                        <a:solidFill>
                          <a:schemeClr val="tx1"/>
                        </a:solidFill>
                      </a:endParaRPr>
                    </a:p>
                  </a:txBody>
                  <a:tcPr marL="33231" marR="33231" marT="33231" marB="3323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10" name="図 9">
            <a:extLst>
              <a:ext uri="{FF2B5EF4-FFF2-40B4-BE49-F238E27FC236}">
                <a16:creationId xmlns:a16="http://schemas.microsoft.com/office/drawing/2014/main" id="{AD150DED-6070-4BE5-BE0E-1F8EC76E6027}"/>
              </a:ext>
            </a:extLst>
          </p:cNvPr>
          <p:cNvPicPr>
            <a:picLocks noChangeAspect="1"/>
          </p:cNvPicPr>
          <p:nvPr/>
        </p:nvPicPr>
        <p:blipFill>
          <a:blip r:embed="rId3"/>
          <a:stretch>
            <a:fillRect/>
          </a:stretch>
        </p:blipFill>
        <p:spPr>
          <a:xfrm>
            <a:off x="3256922" y="4463383"/>
            <a:ext cx="2179174" cy="1939843"/>
          </a:xfrm>
          <a:prstGeom prst="rect">
            <a:avLst/>
          </a:prstGeom>
        </p:spPr>
      </p:pic>
      <p:sp>
        <p:nvSpPr>
          <p:cNvPr id="75" name="テキスト ボックス 74">
            <a:extLst>
              <a:ext uri="{FF2B5EF4-FFF2-40B4-BE49-F238E27FC236}">
                <a16:creationId xmlns:a16="http://schemas.microsoft.com/office/drawing/2014/main" id="{897EDD15-4B58-404D-88C9-299639D01094}"/>
              </a:ext>
            </a:extLst>
          </p:cNvPr>
          <p:cNvSpPr txBox="1"/>
          <p:nvPr/>
        </p:nvSpPr>
        <p:spPr>
          <a:xfrm>
            <a:off x="3977711" y="1498249"/>
            <a:ext cx="1593615" cy="291105"/>
          </a:xfrm>
          <a:prstGeom prst="rect">
            <a:avLst/>
          </a:prstGeom>
          <a:noFill/>
        </p:spPr>
        <p:txBody>
          <a:bodyPr wrap="square" rtlCol="0">
            <a:spAutoFit/>
          </a:bodyPr>
          <a:lstStyle/>
          <a:p>
            <a:r>
              <a:rPr lang="ja-JP" altLang="en-US" sz="646" dirty="0">
                <a:solidFill>
                  <a:srgbClr val="000000"/>
                </a:solidFill>
                <a:latin typeface="+mj-ea"/>
                <a:cs typeface="メイリオ" pitchFamily="50" charset="-128"/>
              </a:rPr>
              <a:t>＊同じ事例で、複数の市区町村が報告した事例等があるため一致しない</a:t>
            </a:r>
          </a:p>
        </p:txBody>
      </p:sp>
      <p:sp>
        <p:nvSpPr>
          <p:cNvPr id="76" name="Text Box 15"/>
          <p:cNvSpPr txBox="1">
            <a:spLocks noChangeArrowheads="1"/>
          </p:cNvSpPr>
          <p:nvPr/>
        </p:nvSpPr>
        <p:spPr bwMode="auto">
          <a:xfrm>
            <a:off x="76756" y="655294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p:cNvSpPr>
            <a:spLocks noGrp="1"/>
          </p:cNvSpPr>
          <p:nvPr>
            <p:ph type="sldNum" sz="quarter" idx="12"/>
          </p:nvPr>
        </p:nvSpPr>
        <p:spPr>
          <a:xfrm>
            <a:off x="7065158" y="6487728"/>
            <a:ext cx="2057400" cy="365125"/>
          </a:xfrm>
        </p:spPr>
        <p:txBody>
          <a:bodyPr/>
          <a:lstStyle/>
          <a:p>
            <a:pPr>
              <a:defRPr/>
            </a:pPr>
            <a:fld id="{F90A3C79-1AFD-481B-B685-7933BCD0898B}" type="slidenum">
              <a:rPr lang="en-US" altLang="ja-JP" smtClean="0"/>
              <a:pPr>
                <a:defRPr/>
              </a:pPr>
              <a:t>96</a:t>
            </a:fld>
            <a:endParaRPr lang="en-US" altLang="ja-JP"/>
          </a:p>
        </p:txBody>
      </p:sp>
    </p:spTree>
    <p:extLst>
      <p:ext uri="{BB962C8B-B14F-4D97-AF65-F5344CB8AC3E}">
        <p14:creationId xmlns:p14="http://schemas.microsoft.com/office/powerpoint/2010/main" val="7818720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テキスト ボックス 44"/>
          <p:cNvSpPr txBox="1">
            <a:spLocks noChangeArrowheads="1"/>
          </p:cNvSpPr>
          <p:nvPr/>
        </p:nvSpPr>
        <p:spPr bwMode="auto">
          <a:xfrm>
            <a:off x="4675811" y="5345385"/>
            <a:ext cx="3468847" cy="1141195"/>
          </a:xfrm>
          <a:prstGeom prst="rect">
            <a:avLst/>
          </a:prstGeom>
          <a:noFill/>
          <a:ln w="12700">
            <a:solidFill>
              <a:schemeClr val="tx1"/>
            </a:solidFill>
            <a:prstDash val="sysDash"/>
            <a:miter lim="800000"/>
            <a:headEnd/>
            <a:tailEnd/>
          </a:ln>
        </p:spPr>
        <p:txBody>
          <a:bodyPr vert="horz" wrap="square" lIns="66462" tIns="66462" rIns="66462" bIns="66462" numCol="1" anchor="ctr" anchorCtr="0" compatLnSpc="1">
            <a:prstTxWarp prst="textNoShape">
              <a:avLst/>
            </a:prstTxWarp>
          </a:bodyPr>
          <a:lstStyle/>
          <a:p>
            <a:pPr algn="ctr" eaLnBrk="0" fontAlgn="base" hangingPunct="0">
              <a:spcBef>
                <a:spcPct val="0"/>
              </a:spcBef>
              <a:spcAft>
                <a:spcPct val="0"/>
              </a:spcAft>
            </a:pPr>
            <a:endParaRPr lang="en-US" altLang="ja-JP"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07" name="テキスト ボックス 44"/>
          <p:cNvSpPr txBox="1">
            <a:spLocks noChangeArrowheads="1"/>
          </p:cNvSpPr>
          <p:nvPr/>
        </p:nvSpPr>
        <p:spPr bwMode="auto">
          <a:xfrm>
            <a:off x="6416471" y="5336414"/>
            <a:ext cx="1728191" cy="1150158"/>
          </a:xfrm>
          <a:prstGeom prst="rect">
            <a:avLst/>
          </a:prstGeom>
          <a:solidFill>
            <a:schemeClr val="bg1"/>
          </a:solidFill>
          <a:ln w="12700">
            <a:noFill/>
            <a:prstDash val="sysDash"/>
            <a:miter lim="800000"/>
            <a:headEnd/>
            <a:tailEnd/>
          </a:ln>
        </p:spPr>
        <p:txBody>
          <a:bodyPr vert="horz" wrap="square" lIns="66462" tIns="66462" rIns="66462" bIns="66462" numCol="1" anchor="ctr" anchorCtr="0" compatLnSpc="1">
            <a:prstTxWarp prst="textNoShape">
              <a:avLst/>
            </a:prstTxWarp>
          </a:bodyPr>
          <a:lstStyle/>
          <a:p>
            <a:pPr algn="ctr" eaLnBrk="0" fontAlgn="base" hangingPunct="0">
              <a:spcBef>
                <a:spcPct val="0"/>
              </a:spcBef>
              <a:spcAft>
                <a:spcPct val="0"/>
              </a:spcAft>
            </a:pPr>
            <a:endParaRPr lang="en-US" altLang="ja-JP" sz="1015" b="1" u="sng" spc="-13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1015" b="1" u="sng" spc="-13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個別労働紛争解決促進法</a:t>
            </a:r>
            <a:endParaRPr lang="en-US" altLang="ja-JP" sz="1015" b="1" u="sng" spc="-13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に基づく助言・指導等</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23</a:t>
            </a:r>
            <a:r>
              <a:rPr lang="ja-JP" altLang="en-US"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1.7</a:t>
            </a: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1015" dirty="0">
                <a:latin typeface="HGPｺﾞｼｯｸM" panose="020B0600000000000000" pitchFamily="50" charset="-128"/>
                <a:ea typeface="HGPｺﾞｼｯｸM" panose="020B0600000000000000" pitchFamily="50" charset="-128"/>
                <a:cs typeface="ＭＳ Ｐゴシック" pitchFamily="50" charset="-128"/>
              </a:rPr>
              <a:t>（その他）</a:t>
            </a:r>
            <a:endParaRPr lang="ja-JP" altLang="ja-JP" sz="1015" dirty="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91" name="テキスト ボックス 44"/>
          <p:cNvSpPr txBox="1">
            <a:spLocks noChangeArrowheads="1"/>
          </p:cNvSpPr>
          <p:nvPr/>
        </p:nvSpPr>
        <p:spPr bwMode="auto">
          <a:xfrm>
            <a:off x="4683149" y="5336422"/>
            <a:ext cx="1728191" cy="1150157"/>
          </a:xfrm>
          <a:prstGeom prst="rect">
            <a:avLst/>
          </a:prstGeom>
          <a:solidFill>
            <a:schemeClr val="bg1"/>
          </a:solidFill>
          <a:ln w="12700">
            <a:noFill/>
            <a:prstDash val="sysDash"/>
            <a:miter lim="800000"/>
            <a:headEnd/>
            <a:tailEnd/>
          </a:ln>
        </p:spPr>
        <p:txBody>
          <a:bodyPr vert="horz" wrap="square" lIns="66462" tIns="66462" rIns="66462" bIns="66462" numCol="1" anchor="ctr" anchorCtr="0" compatLnSpc="1">
            <a:prstTxWarp prst="textNoShape">
              <a:avLst/>
            </a:prstTxWarp>
          </a:bodyPr>
          <a:lstStyle/>
          <a:p>
            <a:pPr algn="ctr" eaLnBrk="0" fontAlgn="base" hangingPunct="0">
              <a:spcBef>
                <a:spcPct val="0"/>
              </a:spcBef>
              <a:spcAft>
                <a:spcPct val="0"/>
              </a:spcAft>
            </a:pPr>
            <a:endParaRPr lang="en-US" altLang="ja-JP"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男女雇用機会均等法</a:t>
            </a:r>
            <a:endParaRPr lang="en-US" altLang="ja-JP"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に基づく助言・指導等　　</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7</a:t>
            </a:r>
            <a:r>
              <a:rPr lang="ja-JP" altLang="en-US"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0.5</a:t>
            </a: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1015" dirty="0">
                <a:latin typeface="HGPｺﾞｼｯｸM" panose="020B0600000000000000" pitchFamily="50" charset="-128"/>
                <a:ea typeface="HGPｺﾞｼｯｸM" panose="020B0600000000000000" pitchFamily="50" charset="-128"/>
                <a:cs typeface="ＭＳ Ｐゴシック" pitchFamily="50" charset="-128"/>
              </a:rPr>
              <a:t>（セクシャルハラスメント等）</a:t>
            </a:r>
            <a:endParaRPr lang="ja-JP" altLang="ja-JP" sz="1015" dirty="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14" name="左中かっこ 213"/>
          <p:cNvSpPr/>
          <p:nvPr/>
        </p:nvSpPr>
        <p:spPr>
          <a:xfrm rot="5400000">
            <a:off x="4205470" y="1379447"/>
            <a:ext cx="656190" cy="7546996"/>
          </a:xfrm>
          <a:prstGeom prst="leftBrace">
            <a:avLst>
              <a:gd name="adj1" fmla="val 41472"/>
              <a:gd name="adj2" fmla="val 51725"/>
            </a:avLst>
          </a:prstGeom>
        </p:spPr>
        <p:style>
          <a:lnRef idx="1">
            <a:schemeClr val="dk1"/>
          </a:lnRef>
          <a:fillRef idx="0">
            <a:schemeClr val="dk1"/>
          </a:fillRef>
          <a:effectRef idx="0">
            <a:schemeClr val="dk1"/>
          </a:effectRef>
          <a:fontRef idx="minor">
            <a:schemeClr val="tx1"/>
          </a:fontRef>
        </p:style>
        <p:txBody>
          <a:bodyPr rtlCol="0" anchor="ctr"/>
          <a:lstStyle/>
          <a:p>
            <a:pPr algn="ctr" eaLnBrk="0" fontAlgn="base" hangingPunct="0">
              <a:spcBef>
                <a:spcPct val="0"/>
              </a:spcBef>
              <a:spcAft>
                <a:spcPct val="0"/>
              </a:spcAft>
            </a:pPr>
            <a:endParaRPr lang="ja-JP" altLang="en-US" sz="1662">
              <a:solidFill>
                <a:prstClr val="black"/>
              </a:solidFill>
            </a:endParaRPr>
          </a:p>
        </p:txBody>
      </p:sp>
      <p:sp>
        <p:nvSpPr>
          <p:cNvPr id="192" name="テキスト ボックス 44"/>
          <p:cNvSpPr txBox="1">
            <a:spLocks noChangeArrowheads="1"/>
          </p:cNvSpPr>
          <p:nvPr/>
        </p:nvSpPr>
        <p:spPr bwMode="auto">
          <a:xfrm>
            <a:off x="4771407" y="1607344"/>
            <a:ext cx="4297028" cy="3192267"/>
          </a:xfrm>
          <a:prstGeom prst="rect">
            <a:avLst/>
          </a:prstGeom>
          <a:pattFill prst="dkUpDiag">
            <a:fgClr>
              <a:srgbClr val="002060"/>
            </a:fgClr>
            <a:bgClr>
              <a:schemeClr val="bg1"/>
            </a:bgClr>
          </a:pattFill>
          <a:ln w="12700">
            <a:solidFill>
              <a:schemeClr val="tx1"/>
            </a:solidFill>
            <a:prstDash val="solid"/>
            <a:miter lim="800000"/>
            <a:headEnd/>
            <a:tailEnd/>
          </a:ln>
        </p:spPr>
        <p:txBody>
          <a:bodyPr vert="horz" wrap="square" lIns="66462" tIns="66462" rIns="66462" bIns="66462" numCol="1" anchor="t" anchorCtr="0" compatLnSpc="1">
            <a:prstTxWarp prst="textNoShape">
              <a:avLst/>
            </a:prstTxWarp>
          </a:bodyPr>
          <a:lstStyle/>
          <a:p>
            <a:pPr eaLnBrk="0" fontAlgn="base" hangingPunct="0">
              <a:lnSpc>
                <a:spcPts val="1200"/>
              </a:lnSpc>
              <a:spcBef>
                <a:spcPct val="0"/>
              </a:spcBef>
              <a:spcAft>
                <a:spcPct val="0"/>
              </a:spcAft>
            </a:pPr>
            <a:endPar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98" name="テキスト ボックス 44"/>
          <p:cNvSpPr txBox="1">
            <a:spLocks noChangeArrowheads="1"/>
          </p:cNvSpPr>
          <p:nvPr/>
        </p:nvSpPr>
        <p:spPr bwMode="auto">
          <a:xfrm>
            <a:off x="1637920" y="5084834"/>
            <a:ext cx="2136463" cy="338234"/>
          </a:xfrm>
          <a:prstGeom prst="rect">
            <a:avLst/>
          </a:prstGeom>
          <a:noFill/>
          <a:ln w="12700">
            <a:noFill/>
            <a:prstDash val="dash"/>
            <a:miter lim="800000"/>
            <a:headEnd/>
            <a:tailEnd/>
          </a:ln>
        </p:spPr>
        <p:txBody>
          <a:bodyPr vert="horz" wrap="square" lIns="66462" tIns="66462" rIns="66462" bIns="66462" numCol="1" anchor="t" anchorCtr="0" compatLnSpc="1">
            <a:prstTxWarp prst="textNoShape">
              <a:avLst/>
            </a:prstTxWarp>
          </a:bodyPr>
          <a:lstStyle/>
          <a:p>
            <a:pPr eaLnBrk="0" fontAlgn="base" hangingPunct="0">
              <a:lnSpc>
                <a:spcPts val="1200"/>
              </a:lnSpc>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○労働局で行った措置　</a:t>
            </a:r>
            <a:r>
              <a:rPr lang="en-US" altLang="ja-JP"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1,338</a:t>
            </a:r>
            <a:r>
              <a:rPr lang="ja-JP" altLang="en-US"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件</a:t>
            </a:r>
            <a:endParaRPr lang="en-US" altLang="ja-JP"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eaLnBrk="0" fontAlgn="base" hangingPunct="0">
              <a:lnSpc>
                <a:spcPts val="1200"/>
              </a:lnSpc>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　</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01" name="テキスト ボックス 44"/>
          <p:cNvSpPr txBox="1">
            <a:spLocks noChangeArrowheads="1"/>
          </p:cNvSpPr>
          <p:nvPr/>
        </p:nvSpPr>
        <p:spPr bwMode="auto">
          <a:xfrm>
            <a:off x="1182095" y="702958"/>
            <a:ext cx="2803247" cy="399222"/>
          </a:xfrm>
          <a:prstGeom prst="rect">
            <a:avLst/>
          </a:prstGeom>
          <a:noFill/>
          <a:ln w="12700">
            <a:noFill/>
            <a:prstDash val="dash"/>
            <a:miter lim="800000"/>
            <a:headEnd/>
            <a:tailEnd/>
          </a:ln>
        </p:spPr>
        <p:txBody>
          <a:bodyPr vert="horz" wrap="square" lIns="66462" tIns="66462" rIns="66462" bIns="66462" numCol="1" anchor="ctr" anchorCtr="0" compatLnSpc="1">
            <a:prstTxWarp prst="textNoShape">
              <a:avLst/>
            </a:prstTxWarp>
          </a:bodyPr>
          <a:lstStyle/>
          <a:p>
            <a:pPr eaLnBrk="0" fontAlgn="base" hangingPunct="0">
              <a:lnSpc>
                <a:spcPts val="1200"/>
              </a:lnSpc>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○通報・届出が寄せられた事業所　</a:t>
            </a:r>
            <a:r>
              <a:rPr lang="en-US" altLang="ja-JP" sz="1015"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1,483</a:t>
            </a:r>
            <a:r>
              <a:rPr lang="ja-JP" altLang="en-US" sz="1015"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事業所</a:t>
            </a:r>
            <a:endParaRPr lang="en-US" altLang="ja-JP" sz="1015"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eaLnBrk="0" fontAlgn="base" hangingPunct="0">
              <a:lnSpc>
                <a:spcPts val="1200"/>
              </a:lnSpc>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○通報・届出対象の障害者　　　　　</a:t>
            </a:r>
            <a:r>
              <a:rPr lang="en-US" altLang="ja-JP" sz="1015"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2,454</a:t>
            </a:r>
            <a:r>
              <a:rPr lang="ja-JP" altLang="en-US" sz="1015"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人</a:t>
            </a:r>
            <a:r>
              <a:rPr lang="ja-JP" altLang="en-US"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　</a:t>
            </a:r>
            <a:endPar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35" name="グループ化 234"/>
          <p:cNvGrpSpPr/>
          <p:nvPr/>
        </p:nvGrpSpPr>
        <p:grpSpPr>
          <a:xfrm>
            <a:off x="4892655" y="1689121"/>
            <a:ext cx="4067227" cy="533993"/>
            <a:chOff x="5107720" y="1241987"/>
            <a:chExt cx="4567518" cy="578492"/>
          </a:xfrm>
        </p:grpSpPr>
        <p:sp>
          <p:nvSpPr>
            <p:cNvPr id="79" name="テキスト ボックス 44"/>
            <p:cNvSpPr txBox="1">
              <a:spLocks noChangeArrowheads="1"/>
            </p:cNvSpPr>
            <p:nvPr/>
          </p:nvSpPr>
          <p:spPr bwMode="auto">
            <a:xfrm>
              <a:off x="5107720" y="1241987"/>
              <a:ext cx="983515" cy="578492"/>
            </a:xfrm>
            <a:prstGeom prst="rect">
              <a:avLst/>
            </a:prstGeom>
            <a:solidFill>
              <a:schemeClr val="bg1"/>
            </a:solidFill>
            <a:ln w="12700">
              <a:noFill/>
              <a:miter lim="800000"/>
              <a:headEnd/>
              <a:tailEnd/>
            </a:ln>
          </p:spPr>
          <p:txBody>
            <a:bodyPr vert="horz" wrap="square" lIns="66462" tIns="66462" rIns="66462" bIns="66462" numCol="1" anchor="t" anchorCtr="0" compatLnSpc="1">
              <a:prstTxWarp prst="textNoShape">
                <a:avLst/>
              </a:prstTxWarp>
            </a:bodyPr>
            <a:lstStyle/>
            <a:p>
              <a:pPr algn="ctr" fontAlgn="base">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身体的虐待</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80</a:t>
              </a:r>
              <a:r>
                <a:rPr lang="ja-JP" altLang="en-US"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5.7</a:t>
              </a: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16" name="テキスト ボックス 44"/>
            <p:cNvSpPr txBox="1">
              <a:spLocks noChangeArrowheads="1"/>
            </p:cNvSpPr>
            <p:nvPr/>
          </p:nvSpPr>
          <p:spPr bwMode="auto">
            <a:xfrm>
              <a:off x="6009504" y="1241987"/>
              <a:ext cx="3665734" cy="578492"/>
            </a:xfrm>
            <a:prstGeom prst="rect">
              <a:avLst/>
            </a:prstGeom>
            <a:solidFill>
              <a:schemeClr val="bg1"/>
            </a:solidFill>
            <a:ln w="12700">
              <a:noFill/>
              <a:miter lim="800000"/>
              <a:headEnd/>
              <a:tailEnd/>
            </a:ln>
          </p:spPr>
          <p:txBody>
            <a:bodyPr vert="horz" wrap="square" lIns="66462" tIns="66462" rIns="66462" bIns="66462" numCol="1" anchor="t" anchorCtr="0" compatLnSpc="1">
              <a:prstTxWarp prst="textNoShape">
                <a:avLst/>
              </a:prstTxWarp>
            </a:bodyPr>
            <a:lstStyle/>
            <a:p>
              <a:pPr algn="ctr" fontAlgn="base">
                <a:spcBef>
                  <a:spcPct val="0"/>
                </a:spcBef>
                <a:spcAft>
                  <a:spcPct val="0"/>
                </a:spcAft>
              </a:pPr>
              <a:endParaRPr lang="ja-JP"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grpSp>
      <p:sp>
        <p:nvSpPr>
          <p:cNvPr id="150" name="対角する 2 つの角を丸めた四角形 149"/>
          <p:cNvSpPr/>
          <p:nvPr/>
        </p:nvSpPr>
        <p:spPr>
          <a:xfrm>
            <a:off x="3851930" y="5082553"/>
            <a:ext cx="3428305" cy="299110"/>
          </a:xfrm>
          <a:prstGeom prst="round2DiagRect">
            <a:avLst>
              <a:gd name="adj1" fmla="val 0"/>
              <a:gd name="adj2"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167058" indent="-167058" eaLnBrk="0" fontAlgn="base" hangingPunct="0">
              <a:spcBef>
                <a:spcPct val="0"/>
              </a:spcBef>
              <a:spcAft>
                <a:spcPct val="0"/>
              </a:spcAft>
            </a:pPr>
            <a:r>
              <a:rPr lang="en-US" altLang="ja-JP" sz="831" dirty="0">
                <a:solidFill>
                  <a:prstClr val="black"/>
                </a:solidFill>
                <a:latin typeface="HGPｺﾞｼｯｸM" panose="020B0600000000000000" pitchFamily="50" charset="-128"/>
                <a:ea typeface="HGPｺﾞｼｯｸM" panose="020B0600000000000000" pitchFamily="50" charset="-128"/>
              </a:rPr>
              <a:t>※</a:t>
            </a:r>
            <a:r>
              <a:rPr lang="ja-JP" altLang="en-US" sz="831" dirty="0">
                <a:solidFill>
                  <a:prstClr val="black"/>
                </a:solidFill>
                <a:latin typeface="HGPｺﾞｼｯｸM" panose="020B0600000000000000" pitchFamily="50" charset="-128"/>
                <a:ea typeface="HGPｺﾞｼｯｸM" panose="020B0600000000000000" pitchFamily="50" charset="-128"/>
              </a:rPr>
              <a:t>　平成</a:t>
            </a:r>
            <a:r>
              <a:rPr lang="en-US" altLang="ja-JP" sz="831" dirty="0">
                <a:solidFill>
                  <a:prstClr val="black"/>
                </a:solidFill>
                <a:latin typeface="HGPｺﾞｼｯｸM" panose="020B0600000000000000" pitchFamily="50" charset="-128"/>
                <a:ea typeface="HGPｺﾞｼｯｸM" panose="020B0600000000000000" pitchFamily="50" charset="-128"/>
              </a:rPr>
              <a:t>29</a:t>
            </a:r>
            <a:r>
              <a:rPr lang="ja-JP" altLang="en-US" sz="831" dirty="0">
                <a:solidFill>
                  <a:prstClr val="black"/>
                </a:solidFill>
                <a:latin typeface="HGPｺﾞｼｯｸM" panose="020B0600000000000000" pitchFamily="50" charset="-128"/>
                <a:ea typeface="HGPｺﾞｼｯｸM" panose="020B0600000000000000" pitchFamily="50" charset="-128"/>
              </a:rPr>
              <a:t>年度以前に通報・届出が寄せられた事業所を含む。</a:t>
            </a:r>
            <a:endParaRPr lang="en-US" altLang="ja-JP" sz="831" dirty="0">
              <a:solidFill>
                <a:prstClr val="black"/>
              </a:solidFill>
              <a:latin typeface="HGPｺﾞｼｯｸM" panose="020B0600000000000000" pitchFamily="50" charset="-128"/>
              <a:ea typeface="HGPｺﾞｼｯｸM" panose="020B0600000000000000" pitchFamily="50" charset="-128"/>
            </a:endParaRPr>
          </a:p>
        </p:txBody>
      </p:sp>
      <p:sp>
        <p:nvSpPr>
          <p:cNvPr id="161" name="テキスト ボックス 160"/>
          <p:cNvSpPr txBox="1"/>
          <p:nvPr/>
        </p:nvSpPr>
        <p:spPr>
          <a:xfrm>
            <a:off x="4704944" y="4764185"/>
            <a:ext cx="1080942" cy="400110"/>
          </a:xfrm>
          <a:prstGeom prst="rect">
            <a:avLst/>
          </a:prstGeom>
          <a:noFill/>
        </p:spPr>
        <p:txBody>
          <a:bodyPr wrap="square" rtlCol="0">
            <a:spAutoFit/>
          </a:bodyPr>
          <a:lstStyle/>
          <a:p>
            <a:pPr eaLnBrk="0" fontAlgn="base" hangingPunct="0">
              <a:lnSpc>
                <a:spcPts val="1200"/>
              </a:lnSpc>
              <a:spcBef>
                <a:spcPct val="0"/>
              </a:spcBef>
              <a:spcAft>
                <a:spcPct val="0"/>
              </a:spcAft>
            </a:pPr>
            <a:r>
              <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虐待数延べ合計</a:t>
            </a:r>
            <a:endPar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r" eaLnBrk="0" fontAlgn="base" hangingPunct="0">
              <a:lnSpc>
                <a:spcPts val="1200"/>
              </a:lnSpc>
              <a:spcBef>
                <a:spcPct val="0"/>
              </a:spcBef>
              <a:spcAft>
                <a:spcPct val="0"/>
              </a:spcAft>
            </a:pPr>
            <a:r>
              <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1,392</a:t>
            </a: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62" name="テキスト ボックス 161"/>
          <p:cNvSpPr txBox="1"/>
          <p:nvPr/>
        </p:nvSpPr>
        <p:spPr>
          <a:xfrm>
            <a:off x="3043225" y="4758379"/>
            <a:ext cx="1063495" cy="400110"/>
          </a:xfrm>
          <a:prstGeom prst="rect">
            <a:avLst/>
          </a:prstGeom>
          <a:noFill/>
        </p:spPr>
        <p:txBody>
          <a:bodyPr wrap="square" rtlCol="0">
            <a:spAutoFit/>
          </a:bodyPr>
          <a:lstStyle/>
          <a:p>
            <a:pPr eaLnBrk="0" fontAlgn="base" hangingPunct="0">
              <a:lnSpc>
                <a:spcPts val="1200"/>
              </a:lnSpc>
              <a:spcBef>
                <a:spcPct val="0"/>
              </a:spcBef>
              <a:spcAft>
                <a:spcPct val="0"/>
              </a:spcAft>
            </a:pPr>
            <a:r>
              <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虐待数延べ合計</a:t>
            </a:r>
            <a:endPar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r" eaLnBrk="0" fontAlgn="base" hangingPunct="0">
              <a:lnSpc>
                <a:spcPts val="1200"/>
              </a:lnSpc>
              <a:spcBef>
                <a:spcPct val="0"/>
              </a:spcBef>
              <a:spcAft>
                <a:spcPct val="0"/>
              </a:spcAft>
            </a:pPr>
            <a:r>
              <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2,888</a:t>
            </a: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68" name="下矢印 67"/>
          <p:cNvSpPr/>
          <p:nvPr/>
        </p:nvSpPr>
        <p:spPr>
          <a:xfrm rot="16200000">
            <a:off x="431408" y="1762314"/>
            <a:ext cx="657320" cy="510936"/>
          </a:xfrm>
          <a:prstGeom prst="downArrow">
            <a:avLst>
              <a:gd name="adj1" fmla="val 74315"/>
              <a:gd name="adj2" fmla="val 1708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662">
              <a:solidFill>
                <a:prstClr val="white"/>
              </a:solidFill>
            </a:endParaRPr>
          </a:p>
        </p:txBody>
      </p:sp>
      <p:sp>
        <p:nvSpPr>
          <p:cNvPr id="69" name="対角する 2 つの角を丸めた四角形 68"/>
          <p:cNvSpPr/>
          <p:nvPr/>
        </p:nvSpPr>
        <p:spPr>
          <a:xfrm>
            <a:off x="47251" y="699080"/>
            <a:ext cx="1149103" cy="433357"/>
          </a:xfrm>
          <a:prstGeom prst="round2DiagRect">
            <a:avLst>
              <a:gd name="adj1" fmla="val 50000"/>
              <a:gd name="adj2" fmla="val 0"/>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eaLnBrk="0" fontAlgn="base" hangingPunct="0">
              <a:spcBef>
                <a:spcPct val="0"/>
              </a:spcBef>
              <a:spcAft>
                <a:spcPct val="0"/>
              </a:spcAft>
            </a:pPr>
            <a:r>
              <a:rPr lang="ja-JP" altLang="en-US" sz="1108" b="1" dirty="0">
                <a:solidFill>
                  <a:prstClr val="white"/>
                </a:solidFill>
                <a:latin typeface="HGPｺﾞｼｯｸM" panose="020B0600000000000000" pitchFamily="50" charset="-128"/>
                <a:ea typeface="HGPｺﾞｼｯｸM" panose="020B0600000000000000" pitchFamily="50" charset="-128"/>
              </a:rPr>
              <a:t>通報・届出</a:t>
            </a:r>
            <a:endParaRPr lang="en-US" altLang="ja-JP" sz="1108" b="1" dirty="0">
              <a:solidFill>
                <a:prstClr val="white"/>
              </a:solidFill>
              <a:latin typeface="HGPｺﾞｼｯｸM" panose="020B0600000000000000" pitchFamily="50" charset="-128"/>
              <a:ea typeface="HGPｺﾞｼｯｸM" panose="020B0600000000000000" pitchFamily="50" charset="-128"/>
            </a:endParaRPr>
          </a:p>
        </p:txBody>
      </p:sp>
      <p:sp>
        <p:nvSpPr>
          <p:cNvPr id="70" name="対角する 2 つの角を丸めた四角形 69"/>
          <p:cNvSpPr/>
          <p:nvPr/>
        </p:nvSpPr>
        <p:spPr>
          <a:xfrm>
            <a:off x="47242" y="5008225"/>
            <a:ext cx="1560040" cy="281914"/>
          </a:xfrm>
          <a:prstGeom prst="round2DiagRect">
            <a:avLst>
              <a:gd name="adj1" fmla="val 50000"/>
              <a:gd name="adj2" fmla="val 0"/>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eaLnBrk="0" fontAlgn="base" hangingPunct="0">
              <a:spcBef>
                <a:spcPct val="0"/>
              </a:spcBef>
              <a:spcAft>
                <a:spcPct val="0"/>
              </a:spcAft>
            </a:pPr>
            <a:r>
              <a:rPr lang="ja-JP" altLang="en-US" sz="1108" b="1" dirty="0">
                <a:solidFill>
                  <a:prstClr val="white"/>
                </a:solidFill>
                <a:latin typeface="HGPｺﾞｼｯｸM" panose="020B0600000000000000" pitchFamily="50" charset="-128"/>
                <a:ea typeface="HGPｺﾞｼｯｸM" panose="020B0600000000000000" pitchFamily="50" charset="-128"/>
              </a:rPr>
              <a:t>労働局での対応</a:t>
            </a:r>
            <a:endParaRPr lang="en-US" altLang="ja-JP" sz="1108" b="1" dirty="0">
              <a:solidFill>
                <a:prstClr val="white"/>
              </a:solidFill>
              <a:latin typeface="HGPｺﾞｼｯｸM" panose="020B0600000000000000" pitchFamily="50" charset="-128"/>
              <a:ea typeface="HGPｺﾞｼｯｸM" panose="020B0600000000000000" pitchFamily="50" charset="-128"/>
            </a:endParaRPr>
          </a:p>
        </p:txBody>
      </p:sp>
      <p:sp>
        <p:nvSpPr>
          <p:cNvPr id="94" name="下矢印 93"/>
          <p:cNvSpPr/>
          <p:nvPr/>
        </p:nvSpPr>
        <p:spPr>
          <a:xfrm rot="16200000">
            <a:off x="244745" y="2720578"/>
            <a:ext cx="641952" cy="122265"/>
          </a:xfrm>
          <a:prstGeom prst="downArrow">
            <a:avLst>
              <a:gd name="adj1" fmla="val 73184"/>
              <a:gd name="adj2" fmla="val 4933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662">
              <a:solidFill>
                <a:prstClr val="white"/>
              </a:solidFill>
            </a:endParaRPr>
          </a:p>
        </p:txBody>
      </p:sp>
      <p:sp>
        <p:nvSpPr>
          <p:cNvPr id="99" name="下矢印 98"/>
          <p:cNvSpPr/>
          <p:nvPr/>
        </p:nvSpPr>
        <p:spPr>
          <a:xfrm rot="16200000">
            <a:off x="1876494" y="1471421"/>
            <a:ext cx="621822" cy="1801879"/>
          </a:xfrm>
          <a:prstGeom prst="downArrow">
            <a:avLst>
              <a:gd name="adj1" fmla="val 72052"/>
              <a:gd name="adj2" fmla="val 1510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662" dirty="0">
              <a:solidFill>
                <a:prstClr val="white"/>
              </a:solidFill>
            </a:endParaRPr>
          </a:p>
        </p:txBody>
      </p:sp>
      <p:sp>
        <p:nvSpPr>
          <p:cNvPr id="103" name="テキスト ボックス 102"/>
          <p:cNvSpPr txBox="1"/>
          <p:nvPr/>
        </p:nvSpPr>
        <p:spPr>
          <a:xfrm>
            <a:off x="2080564" y="2240945"/>
            <a:ext cx="827342" cy="262829"/>
          </a:xfrm>
          <a:prstGeom prst="rect">
            <a:avLst/>
          </a:prstGeom>
          <a:solidFill>
            <a:schemeClr val="bg1"/>
          </a:solidFill>
        </p:spPr>
        <p:txBody>
          <a:bodyPr wrap="none" rtlCol="0" anchor="ctr">
            <a:spAutoFit/>
          </a:bodyPr>
          <a:lstStyle/>
          <a:p>
            <a:pPr eaLnBrk="0" fontAlgn="base" hangingPunct="0">
              <a:spcBef>
                <a:spcPct val="0"/>
              </a:spcBef>
              <a:spcAft>
                <a:spcPct val="0"/>
              </a:spcAft>
            </a:pPr>
            <a:r>
              <a:rPr lang="en-US" altLang="ja-JP" sz="1108" spc="-46" dirty="0">
                <a:solidFill>
                  <a:prstClr val="black"/>
                </a:solidFill>
                <a:latin typeface="HGSｺﾞｼｯｸM" panose="020B0600000000000000" pitchFamily="50" charset="-128"/>
                <a:ea typeface="HGSｺﾞｼｯｸM" panose="020B0600000000000000" pitchFamily="50" charset="-128"/>
              </a:rPr>
              <a:t>199</a:t>
            </a:r>
            <a:r>
              <a:rPr lang="ja-JP" altLang="en-US" sz="1108" spc="-46" dirty="0">
                <a:solidFill>
                  <a:prstClr val="black"/>
                </a:solidFill>
                <a:latin typeface="HGSｺﾞｼｯｸM" panose="020B0600000000000000" pitchFamily="50" charset="-128"/>
                <a:ea typeface="HGSｺﾞｼｯｸM" panose="020B0600000000000000" pitchFamily="50" charset="-128"/>
              </a:rPr>
              <a:t>事業所</a:t>
            </a:r>
          </a:p>
        </p:txBody>
      </p:sp>
      <p:sp>
        <p:nvSpPr>
          <p:cNvPr id="109" name="テキスト ボックス 108"/>
          <p:cNvSpPr txBox="1"/>
          <p:nvPr/>
        </p:nvSpPr>
        <p:spPr>
          <a:xfrm>
            <a:off x="1319259" y="2264227"/>
            <a:ext cx="317180" cy="216254"/>
          </a:xfrm>
          <a:prstGeom prst="rect">
            <a:avLst/>
          </a:prstGeom>
          <a:solidFill>
            <a:schemeClr val="bg1"/>
          </a:solidFill>
        </p:spPr>
        <p:txBody>
          <a:bodyPr wrap="none" lIns="33231" tIns="33231" rIns="33231" bIns="33231" rtlCol="0" anchor="ctr">
            <a:spAutoFit/>
          </a:bodyPr>
          <a:lstStyle/>
          <a:p>
            <a:pPr eaLnBrk="0" fontAlgn="base" hangingPunct="0">
              <a:spcBef>
                <a:spcPct val="0"/>
              </a:spcBef>
              <a:spcAft>
                <a:spcPct val="0"/>
              </a:spcAft>
            </a:pPr>
            <a:r>
              <a:rPr lang="ja-JP" altLang="en-US" sz="969" dirty="0">
                <a:solidFill>
                  <a:prstClr val="black"/>
                </a:solidFill>
                <a:latin typeface="HGSｺﾞｼｯｸM" panose="020B0600000000000000" pitchFamily="50" charset="-128"/>
                <a:ea typeface="HGSｺﾞｼｯｸM" panose="020B0600000000000000" pitchFamily="50" charset="-128"/>
              </a:rPr>
              <a:t>報告</a:t>
            </a:r>
          </a:p>
        </p:txBody>
      </p:sp>
      <p:sp>
        <p:nvSpPr>
          <p:cNvPr id="110" name="テキスト ボックス 109"/>
          <p:cNvSpPr txBox="1"/>
          <p:nvPr/>
        </p:nvSpPr>
        <p:spPr>
          <a:xfrm>
            <a:off x="559203" y="1828039"/>
            <a:ext cx="326798" cy="379504"/>
          </a:xfrm>
          <a:prstGeom prst="rect">
            <a:avLst/>
          </a:prstGeom>
          <a:solidFill>
            <a:schemeClr val="bg1"/>
          </a:solidFill>
        </p:spPr>
        <p:txBody>
          <a:bodyPr wrap="none" lIns="33231" tIns="33231" rIns="33231" bIns="33231" rtlCol="0" anchor="ctr">
            <a:spAutoFit/>
          </a:bodyPr>
          <a:lstStyle/>
          <a:p>
            <a:pPr eaLnBrk="0" fontAlgn="base" hangingPunct="0">
              <a:spcBef>
                <a:spcPct val="0"/>
              </a:spcBef>
              <a:spcAft>
                <a:spcPct val="0"/>
              </a:spcAft>
            </a:pPr>
            <a:r>
              <a:rPr lang="ja-JP" altLang="en-US" sz="1015" dirty="0">
                <a:solidFill>
                  <a:prstClr val="black"/>
                </a:solidFill>
                <a:latin typeface="HGSｺﾞｼｯｸM" panose="020B0600000000000000" pitchFamily="50" charset="-128"/>
                <a:ea typeface="HGSｺﾞｼｯｸM" panose="020B0600000000000000" pitchFamily="50" charset="-128"/>
              </a:rPr>
              <a:t>通報</a:t>
            </a:r>
            <a:endParaRPr lang="en-US" altLang="ja-JP" sz="1015" dirty="0">
              <a:solidFill>
                <a:prstClr val="black"/>
              </a:solidFill>
              <a:latin typeface="HGSｺﾞｼｯｸM" panose="020B0600000000000000" pitchFamily="50" charset="-128"/>
              <a:ea typeface="HGSｺﾞｼｯｸM" panose="020B0600000000000000" pitchFamily="50" charset="-128"/>
            </a:endParaRPr>
          </a:p>
          <a:p>
            <a:pPr eaLnBrk="0" fontAlgn="base" hangingPunct="0">
              <a:spcBef>
                <a:spcPct val="0"/>
              </a:spcBef>
              <a:spcAft>
                <a:spcPct val="0"/>
              </a:spcAft>
            </a:pPr>
            <a:r>
              <a:rPr lang="ja-JP" altLang="en-US" sz="1015" dirty="0">
                <a:solidFill>
                  <a:prstClr val="black"/>
                </a:solidFill>
                <a:latin typeface="HGSｺﾞｼｯｸM" panose="020B0600000000000000" pitchFamily="50" charset="-128"/>
                <a:ea typeface="HGSｺﾞｼｯｸM" panose="020B0600000000000000" pitchFamily="50" charset="-128"/>
              </a:rPr>
              <a:t>届出</a:t>
            </a:r>
          </a:p>
        </p:txBody>
      </p:sp>
      <p:sp>
        <p:nvSpPr>
          <p:cNvPr id="119" name="下矢印 118"/>
          <p:cNvSpPr/>
          <p:nvPr/>
        </p:nvSpPr>
        <p:spPr>
          <a:xfrm rot="16200000">
            <a:off x="1464041" y="2121869"/>
            <a:ext cx="664857" cy="2583751"/>
          </a:xfrm>
          <a:prstGeom prst="downArrow">
            <a:avLst>
              <a:gd name="adj1" fmla="val 74315"/>
              <a:gd name="adj2" fmla="val 1179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662">
              <a:solidFill>
                <a:prstClr val="white"/>
              </a:solidFill>
            </a:endParaRPr>
          </a:p>
        </p:txBody>
      </p:sp>
      <p:sp>
        <p:nvSpPr>
          <p:cNvPr id="120" name="テキスト ボックス 119"/>
          <p:cNvSpPr txBox="1"/>
          <p:nvPr/>
        </p:nvSpPr>
        <p:spPr>
          <a:xfrm>
            <a:off x="2082668" y="3280567"/>
            <a:ext cx="927754" cy="262829"/>
          </a:xfrm>
          <a:prstGeom prst="rect">
            <a:avLst/>
          </a:prstGeom>
          <a:solidFill>
            <a:schemeClr val="bg1"/>
          </a:solidFill>
        </p:spPr>
        <p:txBody>
          <a:bodyPr wrap="none" rtlCol="0" anchor="ctr">
            <a:spAutoFit/>
          </a:bodyPr>
          <a:lstStyle/>
          <a:p>
            <a:pPr eaLnBrk="0" fontAlgn="base" hangingPunct="0">
              <a:spcBef>
                <a:spcPct val="0"/>
              </a:spcBef>
              <a:spcAft>
                <a:spcPct val="0"/>
              </a:spcAft>
            </a:pPr>
            <a:r>
              <a:rPr lang="en-US" altLang="ja-JP" sz="1108" spc="-46" dirty="0">
                <a:solidFill>
                  <a:prstClr val="black"/>
                </a:solidFill>
                <a:latin typeface="HGSｺﾞｼｯｸM" panose="020B0600000000000000" pitchFamily="50" charset="-128"/>
                <a:ea typeface="HGSｺﾞｼｯｸM" panose="020B0600000000000000" pitchFamily="50" charset="-128"/>
              </a:rPr>
              <a:t>1,049</a:t>
            </a:r>
            <a:r>
              <a:rPr lang="ja-JP" altLang="en-US" sz="1108" spc="-46" dirty="0">
                <a:solidFill>
                  <a:prstClr val="black"/>
                </a:solidFill>
                <a:latin typeface="HGSｺﾞｼｯｸM" panose="020B0600000000000000" pitchFamily="50" charset="-128"/>
                <a:ea typeface="HGSｺﾞｼｯｸM" panose="020B0600000000000000" pitchFamily="50" charset="-128"/>
              </a:rPr>
              <a:t>事業所</a:t>
            </a:r>
            <a:endParaRPr lang="en-US" altLang="ja-JP" sz="1108" spc="-46" dirty="0">
              <a:solidFill>
                <a:prstClr val="black"/>
              </a:solidFill>
              <a:latin typeface="HGSｺﾞｼｯｸM" panose="020B0600000000000000" pitchFamily="50" charset="-128"/>
              <a:ea typeface="HGSｺﾞｼｯｸM" panose="020B0600000000000000" pitchFamily="50" charset="-128"/>
            </a:endParaRPr>
          </a:p>
        </p:txBody>
      </p:sp>
      <p:sp>
        <p:nvSpPr>
          <p:cNvPr id="121" name="テキスト ボックス 120"/>
          <p:cNvSpPr txBox="1"/>
          <p:nvPr/>
        </p:nvSpPr>
        <p:spPr>
          <a:xfrm>
            <a:off x="930716" y="3296093"/>
            <a:ext cx="326798" cy="223308"/>
          </a:xfrm>
          <a:prstGeom prst="rect">
            <a:avLst/>
          </a:prstGeom>
          <a:solidFill>
            <a:schemeClr val="bg1"/>
          </a:solidFill>
        </p:spPr>
        <p:txBody>
          <a:bodyPr wrap="none" lIns="33231" tIns="33231" rIns="33231" bIns="33231" rtlCol="0" anchor="ctr">
            <a:spAutoFit/>
          </a:bodyPr>
          <a:lstStyle/>
          <a:p>
            <a:pPr eaLnBrk="0" fontAlgn="base" hangingPunct="0">
              <a:spcBef>
                <a:spcPct val="0"/>
              </a:spcBef>
              <a:spcAft>
                <a:spcPct val="0"/>
              </a:spcAft>
            </a:pPr>
            <a:r>
              <a:rPr lang="ja-JP" altLang="en-US" sz="1015" dirty="0">
                <a:solidFill>
                  <a:prstClr val="black"/>
                </a:solidFill>
                <a:latin typeface="HGSｺﾞｼｯｸM" panose="020B0600000000000000" pitchFamily="50" charset="-128"/>
                <a:ea typeface="HGSｺﾞｼｯｸM" panose="020B0600000000000000" pitchFamily="50" charset="-128"/>
              </a:rPr>
              <a:t>相談</a:t>
            </a:r>
          </a:p>
        </p:txBody>
      </p:sp>
      <p:sp>
        <p:nvSpPr>
          <p:cNvPr id="125" name="下矢印 124"/>
          <p:cNvSpPr/>
          <p:nvPr/>
        </p:nvSpPr>
        <p:spPr>
          <a:xfrm rot="16200000">
            <a:off x="2248077" y="3866923"/>
            <a:ext cx="601152" cy="1079377"/>
          </a:xfrm>
          <a:prstGeom prst="downArrow">
            <a:avLst>
              <a:gd name="adj1" fmla="val 74315"/>
              <a:gd name="adj2" fmla="val 1439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662">
              <a:solidFill>
                <a:prstClr val="white"/>
              </a:solidFill>
            </a:endParaRPr>
          </a:p>
        </p:txBody>
      </p:sp>
      <p:sp>
        <p:nvSpPr>
          <p:cNvPr id="123" name="テキスト ボックス 122"/>
          <p:cNvSpPr txBox="1"/>
          <p:nvPr/>
        </p:nvSpPr>
        <p:spPr>
          <a:xfrm>
            <a:off x="2080564" y="4275194"/>
            <a:ext cx="827342" cy="262829"/>
          </a:xfrm>
          <a:prstGeom prst="rect">
            <a:avLst/>
          </a:prstGeom>
          <a:solidFill>
            <a:schemeClr val="bg1"/>
          </a:solidFill>
        </p:spPr>
        <p:txBody>
          <a:bodyPr wrap="none" rtlCol="0" anchor="ctr">
            <a:spAutoFit/>
          </a:bodyPr>
          <a:lstStyle/>
          <a:p>
            <a:pPr eaLnBrk="0" fontAlgn="base" hangingPunct="0">
              <a:spcBef>
                <a:spcPct val="0"/>
              </a:spcBef>
              <a:spcAft>
                <a:spcPct val="0"/>
              </a:spcAft>
            </a:pPr>
            <a:r>
              <a:rPr lang="en-US" altLang="ja-JP" sz="1108" spc="-46" dirty="0">
                <a:solidFill>
                  <a:prstClr val="black"/>
                </a:solidFill>
                <a:latin typeface="HGSｺﾞｼｯｸM" panose="020B0600000000000000" pitchFamily="50" charset="-128"/>
                <a:ea typeface="HGSｺﾞｼｯｸM" panose="020B0600000000000000" pitchFamily="50" charset="-128"/>
              </a:rPr>
              <a:t>235</a:t>
            </a:r>
            <a:r>
              <a:rPr lang="ja-JP" altLang="en-US" sz="1108" spc="-46" dirty="0">
                <a:solidFill>
                  <a:prstClr val="black"/>
                </a:solidFill>
                <a:latin typeface="HGSｺﾞｼｯｸM" panose="020B0600000000000000" pitchFamily="50" charset="-128"/>
                <a:ea typeface="HGSｺﾞｼｯｸM" panose="020B0600000000000000" pitchFamily="50" charset="-128"/>
              </a:rPr>
              <a:t>事業所</a:t>
            </a:r>
            <a:endParaRPr lang="en-US" altLang="ja-JP" sz="1108" spc="-46" dirty="0">
              <a:solidFill>
                <a:prstClr val="black"/>
              </a:solidFill>
              <a:latin typeface="HGSｺﾞｼｯｸM" panose="020B0600000000000000" pitchFamily="50" charset="-128"/>
              <a:ea typeface="HGSｺﾞｼｯｸM" panose="020B0600000000000000" pitchFamily="50" charset="-128"/>
            </a:endParaRPr>
          </a:p>
        </p:txBody>
      </p:sp>
      <p:sp>
        <p:nvSpPr>
          <p:cNvPr id="93" name="テキスト ボックス 44"/>
          <p:cNvSpPr txBox="1">
            <a:spLocks noChangeArrowheads="1"/>
          </p:cNvSpPr>
          <p:nvPr/>
        </p:nvSpPr>
        <p:spPr bwMode="auto">
          <a:xfrm>
            <a:off x="626862" y="2460729"/>
            <a:ext cx="259887" cy="641952"/>
          </a:xfrm>
          <a:prstGeom prst="rect">
            <a:avLst/>
          </a:prstGeom>
          <a:solidFill>
            <a:schemeClr val="bg1"/>
          </a:solidFill>
          <a:ln w="12700">
            <a:solidFill>
              <a:srgbClr val="000000"/>
            </a:solidFill>
            <a:miter lim="800000"/>
            <a:headEnd/>
            <a:tailEnd/>
          </a:ln>
        </p:spPr>
        <p:txBody>
          <a:bodyPr vert="eaVert" wrap="square" lIns="66462" tIns="66462" rIns="66462" bIns="66462" numCol="1" anchor="ctr" anchorCtr="0" compatLnSpc="1">
            <a:prstTxWarp prst="textNoShape">
              <a:avLst/>
            </a:prstTxWarp>
          </a:bodyPr>
          <a:lstStyle/>
          <a:p>
            <a:pPr algn="ctr" fontAlgn="base">
              <a:spcBef>
                <a:spcPct val="0"/>
              </a:spcBef>
              <a:spcAft>
                <a:spcPct val="0"/>
              </a:spcAft>
            </a:pPr>
            <a:r>
              <a:rPr lang="ja-JP" altLang="en-US" sz="110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市町村</a:t>
            </a:r>
            <a:endParaRPr lang="en-US" altLang="ja-JP" sz="110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71" name="テキスト ボックス 44"/>
          <p:cNvSpPr txBox="1">
            <a:spLocks noChangeArrowheads="1"/>
          </p:cNvSpPr>
          <p:nvPr/>
        </p:nvSpPr>
        <p:spPr bwMode="auto">
          <a:xfrm>
            <a:off x="47246" y="1604719"/>
            <a:ext cx="457349" cy="3194899"/>
          </a:xfrm>
          <a:prstGeom prst="rect">
            <a:avLst/>
          </a:prstGeom>
          <a:solidFill>
            <a:schemeClr val="bg1"/>
          </a:solidFill>
          <a:ln w="12700">
            <a:solidFill>
              <a:srgbClr val="000000"/>
            </a:solidFill>
            <a:miter lim="800000"/>
            <a:headEnd/>
            <a:tailEnd/>
          </a:ln>
        </p:spPr>
        <p:txBody>
          <a:bodyPr vert="eaVert" wrap="square" lIns="66462" tIns="66462" rIns="66462" bIns="66462" numCol="1" anchor="ctr" anchorCtr="0" compatLnSpc="1">
            <a:prstTxWarp prst="textNoShape">
              <a:avLst/>
            </a:prstTxWarp>
          </a:bodyPr>
          <a:lstStyle/>
          <a:p>
            <a:pPr algn="ctr" fontAlgn="base">
              <a:spcBef>
                <a:spcPct val="0"/>
              </a:spcBef>
              <a:spcAft>
                <a:spcPct val="0"/>
              </a:spcAft>
            </a:pPr>
            <a:r>
              <a:rPr lang="ja-JP" altLang="en-US" sz="110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虐待を受けた人</a:t>
            </a:r>
            <a:endParaRPr lang="en-US" altLang="ja-JP" sz="110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110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虐待を発見した人</a:t>
            </a:r>
            <a:endParaRPr lang="en-US" altLang="ja-JP" sz="110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pic>
        <p:nvPicPr>
          <p:cNvPr id="92" name="図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87" y="4259824"/>
            <a:ext cx="356659" cy="360713"/>
          </a:xfrm>
          <a:prstGeom prst="rect">
            <a:avLst/>
          </a:prstGeom>
        </p:spPr>
      </p:pic>
      <p:sp>
        <p:nvSpPr>
          <p:cNvPr id="73" name="テキスト ボックス 44"/>
          <p:cNvSpPr txBox="1">
            <a:spLocks noChangeArrowheads="1"/>
          </p:cNvSpPr>
          <p:nvPr/>
        </p:nvSpPr>
        <p:spPr bwMode="auto">
          <a:xfrm>
            <a:off x="1026582" y="1600743"/>
            <a:ext cx="259887" cy="1501940"/>
          </a:xfrm>
          <a:prstGeom prst="rect">
            <a:avLst/>
          </a:prstGeom>
          <a:noFill/>
          <a:ln w="12700">
            <a:solidFill>
              <a:srgbClr val="000000"/>
            </a:solidFill>
            <a:miter lim="800000"/>
            <a:headEnd/>
            <a:tailEnd/>
          </a:ln>
        </p:spPr>
        <p:txBody>
          <a:bodyPr vert="eaVert" wrap="square" lIns="66462" tIns="66462" rIns="66462" bIns="66462" numCol="1" anchor="ctr" anchorCtr="0" compatLnSpc="1">
            <a:prstTxWarp prst="textNoShape">
              <a:avLst/>
            </a:prstTxWarp>
          </a:bodyPr>
          <a:lstStyle/>
          <a:p>
            <a:pPr algn="ctr" fontAlgn="base">
              <a:spcBef>
                <a:spcPct val="0"/>
              </a:spcBef>
              <a:spcAft>
                <a:spcPct val="0"/>
              </a:spcAft>
            </a:pPr>
            <a:r>
              <a:rPr lang="ja-JP" altLang="en-US" sz="110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都道府県</a:t>
            </a:r>
            <a:endParaRPr lang="en-US" altLang="ja-JP" sz="110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02" name="テキスト ボックス 44"/>
          <p:cNvSpPr txBox="1">
            <a:spLocks noChangeArrowheads="1"/>
          </p:cNvSpPr>
          <p:nvPr/>
        </p:nvSpPr>
        <p:spPr bwMode="auto">
          <a:xfrm>
            <a:off x="1664575" y="1604718"/>
            <a:ext cx="347251" cy="3194901"/>
          </a:xfrm>
          <a:prstGeom prst="rect">
            <a:avLst/>
          </a:prstGeom>
          <a:solidFill>
            <a:schemeClr val="bg1"/>
          </a:solidFill>
          <a:ln w="12700">
            <a:solidFill>
              <a:srgbClr val="000000"/>
            </a:solidFill>
            <a:miter lim="800000"/>
            <a:headEnd/>
            <a:tailEnd/>
          </a:ln>
        </p:spPr>
        <p:txBody>
          <a:bodyPr vert="eaVert" wrap="square" lIns="66462" tIns="66462" rIns="66462" bIns="66462" numCol="1" anchor="ctr" anchorCtr="0" compatLnSpc="1">
            <a:prstTxWarp prst="textNoShape">
              <a:avLst/>
            </a:prstTxWarp>
          </a:bodyPr>
          <a:lstStyle/>
          <a:p>
            <a:pPr algn="ctr" fontAlgn="base">
              <a:spcBef>
                <a:spcPct val="0"/>
              </a:spcBef>
              <a:spcAft>
                <a:spcPct val="0"/>
              </a:spcAft>
            </a:pPr>
            <a:r>
              <a:rPr lang="ja-JP" altLang="en-US" sz="1292"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都道府県労働局等</a:t>
            </a:r>
            <a:endParaRPr lang="en-US" altLang="ja-JP" sz="1292"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26" name="テキスト ボックス 125"/>
          <p:cNvSpPr txBox="1"/>
          <p:nvPr/>
        </p:nvSpPr>
        <p:spPr>
          <a:xfrm>
            <a:off x="2016179" y="3896880"/>
            <a:ext cx="848094" cy="209138"/>
          </a:xfrm>
          <a:prstGeom prst="rect">
            <a:avLst/>
          </a:prstGeom>
          <a:noFill/>
        </p:spPr>
        <p:txBody>
          <a:bodyPr wrap="none" lIns="33231" tIns="33231" rIns="33231" bIns="33231" rtlCol="0" anchor="ctr">
            <a:spAutoFit/>
          </a:bodyPr>
          <a:lstStyle/>
          <a:p>
            <a:pPr eaLnBrk="0" fontAlgn="base" hangingPunct="0">
              <a:spcBef>
                <a:spcPct val="0"/>
              </a:spcBef>
              <a:spcAft>
                <a:spcPct val="0"/>
              </a:spcAft>
            </a:pPr>
            <a:r>
              <a:rPr lang="ja-JP" altLang="en-US" sz="923" b="1" u="sng" spc="-55" dirty="0">
                <a:solidFill>
                  <a:prstClr val="black"/>
                </a:solidFill>
                <a:latin typeface="HGSｺﾞｼｯｸM" panose="020B0600000000000000" pitchFamily="50" charset="-128"/>
                <a:ea typeface="HGSｺﾞｼｯｸM" panose="020B0600000000000000" pitchFamily="50" charset="-128"/>
              </a:rPr>
              <a:t>労働局等の発見</a:t>
            </a:r>
          </a:p>
        </p:txBody>
      </p:sp>
      <p:grpSp>
        <p:nvGrpSpPr>
          <p:cNvPr id="243" name="グループ化 242"/>
          <p:cNvGrpSpPr/>
          <p:nvPr/>
        </p:nvGrpSpPr>
        <p:grpSpPr>
          <a:xfrm>
            <a:off x="3109688" y="1600745"/>
            <a:ext cx="1063501" cy="3192267"/>
            <a:chOff x="3084122" y="1448386"/>
            <a:chExt cx="1152126" cy="3458289"/>
          </a:xfrm>
        </p:grpSpPr>
        <p:sp>
          <p:nvSpPr>
            <p:cNvPr id="134" name="テキスト ボックス 44"/>
            <p:cNvSpPr txBox="1">
              <a:spLocks noChangeArrowheads="1"/>
            </p:cNvSpPr>
            <p:nvPr/>
          </p:nvSpPr>
          <p:spPr bwMode="auto">
            <a:xfrm>
              <a:off x="3084122" y="1448386"/>
              <a:ext cx="1152126" cy="3458289"/>
            </a:xfrm>
            <a:prstGeom prst="rect">
              <a:avLst/>
            </a:prstGeom>
            <a:pattFill prst="dkUpDiag">
              <a:fgClr>
                <a:schemeClr val="tx2">
                  <a:lumMod val="50000"/>
                </a:schemeClr>
              </a:fgClr>
              <a:bgClr>
                <a:schemeClr val="bg1"/>
              </a:bgClr>
            </a:pattFill>
            <a:ln w="12700">
              <a:solidFill>
                <a:srgbClr val="002060"/>
              </a:solidFill>
              <a:prstDash val="solid"/>
              <a:miter lim="800000"/>
              <a:headEnd/>
              <a:tailEnd/>
            </a:ln>
          </p:spPr>
          <p:txBody>
            <a:bodyPr vert="horz" wrap="square" lIns="66462" tIns="66462" rIns="66462" bIns="66462" numCol="1" anchor="t" anchorCtr="0" compatLnSpc="1">
              <a:prstTxWarp prst="textNoShape">
                <a:avLst/>
              </a:prstTxWarp>
            </a:bodyPr>
            <a:lstStyle/>
            <a:p>
              <a:pPr eaLnBrk="0" fontAlgn="base" hangingPunct="0">
                <a:lnSpc>
                  <a:spcPts val="1200"/>
                </a:lnSpc>
                <a:spcBef>
                  <a:spcPct val="0"/>
                </a:spcBef>
                <a:spcAft>
                  <a:spcPct val="0"/>
                </a:spcAft>
              </a:pP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29" name="テキスト ボックス 44"/>
            <p:cNvSpPr txBox="1">
              <a:spLocks noChangeArrowheads="1"/>
            </p:cNvSpPr>
            <p:nvPr/>
          </p:nvSpPr>
          <p:spPr bwMode="auto">
            <a:xfrm>
              <a:off x="3178490" y="1544131"/>
              <a:ext cx="985749" cy="578492"/>
            </a:xfrm>
            <a:prstGeom prst="rect">
              <a:avLst/>
            </a:prstGeom>
            <a:solidFill>
              <a:schemeClr val="bg1"/>
            </a:solidFill>
            <a:ln w="12700">
              <a:noFill/>
              <a:miter lim="800000"/>
              <a:headEnd/>
              <a:tailEnd/>
            </a:ln>
          </p:spPr>
          <p:txBody>
            <a:bodyPr vert="horz" wrap="square" lIns="66462" tIns="66462" rIns="66462" bIns="66462" numCol="1" anchor="ctr" anchorCtr="0" compatLnSpc="1">
              <a:prstTxWarp prst="textNoShape">
                <a:avLst/>
              </a:prstTxWarp>
            </a:bodyPr>
            <a:lstStyle/>
            <a:p>
              <a:pPr algn="ctr" fontAlgn="base">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身体的虐待</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286</a:t>
              </a: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9.9</a:t>
              </a:r>
              <a:r>
                <a:rPr lang="ja-JP" altLang="en-US"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30" name="テキスト ボックス 44"/>
            <p:cNvSpPr txBox="1">
              <a:spLocks noChangeArrowheads="1"/>
            </p:cNvSpPr>
            <p:nvPr/>
          </p:nvSpPr>
          <p:spPr bwMode="auto">
            <a:xfrm>
              <a:off x="3178490" y="2212101"/>
              <a:ext cx="985749" cy="578492"/>
            </a:xfrm>
            <a:prstGeom prst="rect">
              <a:avLst/>
            </a:prstGeom>
            <a:solidFill>
              <a:schemeClr val="bg1"/>
            </a:solidFill>
            <a:ln w="12700">
              <a:noFill/>
              <a:miter lim="800000"/>
              <a:headEnd/>
              <a:tailEnd/>
            </a:ln>
          </p:spPr>
          <p:txBody>
            <a:bodyPr vert="horz" wrap="square" lIns="66462" tIns="66462" rIns="66462" bIns="66462" numCol="1" anchor="ctr" anchorCtr="0" compatLnSpc="1">
              <a:prstTxWarp prst="textNoShape">
                <a:avLst/>
              </a:prstTxWarp>
            </a:bodyPr>
            <a:lstStyle/>
            <a:p>
              <a:pPr algn="ctr" fontAlgn="base">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性的虐待</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29</a:t>
              </a: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1.0</a:t>
              </a:r>
              <a:r>
                <a:rPr lang="ja-JP" altLang="en-US"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31" name="テキスト ボックス 44"/>
            <p:cNvSpPr txBox="1">
              <a:spLocks noChangeArrowheads="1"/>
            </p:cNvSpPr>
            <p:nvPr/>
          </p:nvSpPr>
          <p:spPr bwMode="auto">
            <a:xfrm>
              <a:off x="3178490" y="2880071"/>
              <a:ext cx="985749" cy="597682"/>
            </a:xfrm>
            <a:prstGeom prst="rect">
              <a:avLst/>
            </a:prstGeom>
            <a:solidFill>
              <a:schemeClr val="bg1"/>
            </a:solidFill>
            <a:ln w="12700">
              <a:noFill/>
              <a:miter lim="800000"/>
              <a:headEnd/>
              <a:tailEnd/>
            </a:ln>
          </p:spPr>
          <p:txBody>
            <a:bodyPr vert="horz" wrap="square" lIns="66462" tIns="66462" rIns="66462" bIns="66462" numCol="1" anchor="ctr" anchorCtr="0" compatLnSpc="1">
              <a:prstTxWarp prst="textNoShape">
                <a:avLst/>
              </a:prstTxWarp>
            </a:bodyPr>
            <a:lstStyle/>
            <a:p>
              <a:pPr algn="ctr" fontAlgn="base">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心理的虐待</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736</a:t>
              </a: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25.5</a:t>
              </a:r>
              <a:r>
                <a:rPr lang="ja-JP" altLang="en-US"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32" name="テキスト ボックス 44"/>
            <p:cNvSpPr txBox="1">
              <a:spLocks noChangeArrowheads="1"/>
            </p:cNvSpPr>
            <p:nvPr/>
          </p:nvSpPr>
          <p:spPr bwMode="auto">
            <a:xfrm>
              <a:off x="3178490" y="3567231"/>
              <a:ext cx="985749" cy="578492"/>
            </a:xfrm>
            <a:prstGeom prst="rect">
              <a:avLst/>
            </a:prstGeom>
            <a:solidFill>
              <a:schemeClr val="bg1"/>
            </a:solidFill>
            <a:ln w="12700">
              <a:noFill/>
              <a:miter lim="800000"/>
              <a:headEnd/>
              <a:tailEnd/>
            </a:ln>
          </p:spPr>
          <p:txBody>
            <a:bodyPr vert="horz" wrap="square" lIns="33231" tIns="66462" rIns="33231" bIns="66462" numCol="1" anchor="ctr" anchorCtr="0" compatLnSpc="1">
              <a:prstTxWarp prst="textNoShape">
                <a:avLst/>
              </a:prstTxWarp>
            </a:bodyPr>
            <a:lstStyle/>
            <a:p>
              <a:pPr algn="ctr" fontAlgn="base">
                <a:spcBef>
                  <a:spcPct val="0"/>
                </a:spcBef>
                <a:spcAft>
                  <a:spcPct val="0"/>
                </a:spcAft>
              </a:pPr>
              <a:r>
                <a:rPr lang="ja-JP" altLang="en-US" sz="1015" b="1" spc="-13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放置等による虐待</a:t>
              </a:r>
              <a:endParaRPr lang="en-US" altLang="ja-JP" sz="1015" b="1" spc="-13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126</a:t>
              </a: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4.4</a:t>
              </a:r>
              <a:r>
                <a:rPr lang="ja-JP" altLang="en-US"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738"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33" name="テキスト ボックス 44"/>
            <p:cNvSpPr txBox="1">
              <a:spLocks noChangeArrowheads="1"/>
            </p:cNvSpPr>
            <p:nvPr/>
          </p:nvSpPr>
          <p:spPr bwMode="auto">
            <a:xfrm>
              <a:off x="3178490" y="4235200"/>
              <a:ext cx="985749" cy="578492"/>
            </a:xfrm>
            <a:prstGeom prst="rect">
              <a:avLst/>
            </a:prstGeom>
            <a:solidFill>
              <a:schemeClr val="bg1"/>
            </a:solidFill>
            <a:ln w="12700">
              <a:noFill/>
              <a:miter lim="800000"/>
              <a:headEnd/>
              <a:tailEnd/>
            </a:ln>
          </p:spPr>
          <p:txBody>
            <a:bodyPr vert="horz" wrap="square" lIns="33231" tIns="66462" rIns="33231" bIns="66462" numCol="1" anchor="ctr" anchorCtr="0" compatLnSpc="1">
              <a:prstTxWarp prst="textNoShape">
                <a:avLst/>
              </a:prstTxWarp>
            </a:bodyPr>
            <a:lstStyle/>
            <a:p>
              <a:pPr algn="ctr" fontAlgn="base">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経済的虐待</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1,711</a:t>
              </a: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r>
                <a:rPr lang="ja-JP" altLang="en-US" sz="831"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31"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59.2</a:t>
              </a:r>
              <a:r>
                <a:rPr lang="ja-JP" altLang="en-US" sz="831"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831"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03" name="グループ化 202"/>
          <p:cNvGrpSpPr/>
          <p:nvPr/>
        </p:nvGrpSpPr>
        <p:grpSpPr>
          <a:xfrm>
            <a:off x="1015526" y="5345385"/>
            <a:ext cx="1840161" cy="1141195"/>
            <a:chOff x="4767968" y="1143253"/>
            <a:chExt cx="1993506" cy="1236295"/>
          </a:xfrm>
        </p:grpSpPr>
        <p:sp>
          <p:nvSpPr>
            <p:cNvPr id="104" name="テキスト ボックス 44"/>
            <p:cNvSpPr txBox="1">
              <a:spLocks noChangeArrowheads="1"/>
            </p:cNvSpPr>
            <p:nvPr/>
          </p:nvSpPr>
          <p:spPr bwMode="auto">
            <a:xfrm>
              <a:off x="4767968" y="1143253"/>
              <a:ext cx="1993506" cy="1236295"/>
            </a:xfrm>
            <a:prstGeom prst="rect">
              <a:avLst/>
            </a:prstGeom>
            <a:solidFill>
              <a:schemeClr val="bg1"/>
            </a:solidFill>
            <a:ln w="12700">
              <a:solidFill>
                <a:schemeClr val="tx1"/>
              </a:solidFill>
              <a:prstDash val="sysDash"/>
              <a:miter lim="800000"/>
              <a:headEnd/>
              <a:tailEnd/>
            </a:ln>
          </p:spPr>
          <p:txBody>
            <a:bodyPr vert="horz" wrap="square" lIns="66462" tIns="66462" rIns="66462" bIns="66462" numCol="1" anchor="b" anchorCtr="0" compatLnSpc="1">
              <a:prstTxWarp prst="textNoShape">
                <a:avLst/>
              </a:prstTxWarp>
            </a:bodyPr>
            <a:lstStyle/>
            <a:p>
              <a:pPr algn="ctr" fontAlgn="base">
                <a:spcBef>
                  <a:spcPct val="0"/>
                </a:spcBef>
                <a:spcAft>
                  <a:spcPct val="0"/>
                </a:spcAft>
              </a:pPr>
              <a:endParaRPr lang="en-US" altLang="ja-JP"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endParaRPr lang="en-US" altLang="ja-JP"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労働基準関係法令</a:t>
              </a:r>
              <a:endParaRPr lang="en-US" altLang="ja-JP"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に基づく指導等（賃金未払等）</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1,204</a:t>
              </a:r>
              <a:r>
                <a:rPr lang="ja-JP" altLang="en-US"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90.0</a:t>
              </a: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923"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うち最低賃金法関係</a:t>
              </a:r>
              <a:endParaRPr lang="en-US" altLang="ja-JP" sz="923"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923"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881</a:t>
              </a:r>
              <a:r>
                <a:rPr lang="ja-JP" altLang="en-US" sz="923"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73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65.8</a:t>
              </a:r>
              <a:r>
                <a:rPr lang="ja-JP" altLang="en-US" sz="73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73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16" name="大かっこ 115"/>
            <p:cNvSpPr/>
            <p:nvPr/>
          </p:nvSpPr>
          <p:spPr>
            <a:xfrm>
              <a:off x="5097016" y="2059178"/>
              <a:ext cx="1443842" cy="233743"/>
            </a:xfrm>
            <a:prstGeom prst="bracketPair">
              <a:avLst>
                <a:gd name="adj" fmla="val 223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ja-JP" altLang="en-US" sz="1662">
                <a:solidFill>
                  <a:prstClr val="black"/>
                </a:solidFill>
              </a:endParaRPr>
            </a:p>
          </p:txBody>
        </p:sp>
        <p:sp>
          <p:nvSpPr>
            <p:cNvPr id="145" name="テキスト ボックス 44"/>
            <p:cNvSpPr txBox="1">
              <a:spLocks noChangeArrowheads="1"/>
            </p:cNvSpPr>
            <p:nvPr/>
          </p:nvSpPr>
          <p:spPr bwMode="auto">
            <a:xfrm>
              <a:off x="4779947" y="1143253"/>
              <a:ext cx="1981526" cy="252499"/>
            </a:xfrm>
            <a:prstGeom prst="rect">
              <a:avLst/>
            </a:prstGeom>
            <a:solidFill>
              <a:srgbClr val="FF0000">
                <a:alpha val="30196"/>
              </a:srgbClr>
            </a:solidFill>
            <a:ln w="12700">
              <a:noFill/>
              <a:miter lim="800000"/>
              <a:headEnd/>
              <a:tailEnd/>
            </a:ln>
          </p:spPr>
          <p:txBody>
            <a:bodyPr vert="horz" wrap="square" lIns="33231" tIns="33231" rIns="33231" bIns="33231" numCol="1" anchor="b" anchorCtr="0" compatLnSpc="1">
              <a:prstTxWarp prst="textNoShape">
                <a:avLst/>
              </a:prstTxWarp>
            </a:bodyPr>
            <a:lstStyle/>
            <a:p>
              <a:pPr algn="ctr" eaLnBrk="0" fontAlgn="base" hangingPunct="0">
                <a:spcBef>
                  <a:spcPct val="0"/>
                </a:spcBef>
                <a:spcAft>
                  <a:spcPct val="0"/>
                </a:spcAft>
              </a:pPr>
              <a:r>
                <a:rPr lang="ja-JP" altLang="en-US" sz="110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労働基準監督署</a:t>
              </a:r>
              <a:endParaRPr lang="ja-JP" altLang="ja-JP" sz="110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sp>
        <p:nvSpPr>
          <p:cNvPr id="196" name="テキスト ボックス 44"/>
          <p:cNvSpPr txBox="1">
            <a:spLocks noChangeArrowheads="1"/>
          </p:cNvSpPr>
          <p:nvPr/>
        </p:nvSpPr>
        <p:spPr bwMode="auto">
          <a:xfrm>
            <a:off x="4683149" y="5356599"/>
            <a:ext cx="3461511" cy="221862"/>
          </a:xfrm>
          <a:prstGeom prst="rect">
            <a:avLst/>
          </a:prstGeom>
          <a:solidFill>
            <a:srgbClr val="A7E2FF"/>
          </a:solidFill>
          <a:ln w="12700">
            <a:noFill/>
            <a:miter lim="800000"/>
            <a:headEnd/>
            <a:tailEnd/>
          </a:ln>
        </p:spPr>
        <p:txBody>
          <a:bodyPr vert="horz" wrap="square" lIns="33231" tIns="33231" rIns="33231" bIns="33231" numCol="1" anchor="b" anchorCtr="0" compatLnSpc="1">
            <a:prstTxWarp prst="textNoShape">
              <a:avLst/>
            </a:prstTxWarp>
          </a:bodyPr>
          <a:lstStyle/>
          <a:p>
            <a:pPr algn="ctr" eaLnBrk="0" fontAlgn="base" hangingPunct="0">
              <a:spcBef>
                <a:spcPct val="0"/>
              </a:spcBef>
              <a:spcAft>
                <a:spcPct val="0"/>
              </a:spcAft>
            </a:pPr>
            <a:r>
              <a:rPr lang="ja-JP" altLang="en-US" sz="110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労働局　雇用環境・均等部（室）</a:t>
            </a:r>
            <a:endParaRPr lang="ja-JP" altLang="ja-JP" sz="110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199" name="グループ化 198"/>
          <p:cNvGrpSpPr/>
          <p:nvPr/>
        </p:nvGrpSpPr>
        <p:grpSpPr>
          <a:xfrm>
            <a:off x="2895246" y="5345385"/>
            <a:ext cx="1743231" cy="1141195"/>
            <a:chOff x="4880992" y="1981345"/>
            <a:chExt cx="1872208" cy="1236295"/>
          </a:xfrm>
        </p:grpSpPr>
        <p:sp>
          <p:nvSpPr>
            <p:cNvPr id="105" name="テキスト ボックス 44"/>
            <p:cNvSpPr txBox="1">
              <a:spLocks noChangeArrowheads="1"/>
            </p:cNvSpPr>
            <p:nvPr/>
          </p:nvSpPr>
          <p:spPr bwMode="auto">
            <a:xfrm>
              <a:off x="4889266" y="1981345"/>
              <a:ext cx="1863934" cy="1236295"/>
            </a:xfrm>
            <a:prstGeom prst="rect">
              <a:avLst/>
            </a:prstGeom>
            <a:solidFill>
              <a:schemeClr val="bg1"/>
            </a:solidFill>
            <a:ln w="12700">
              <a:solidFill>
                <a:schemeClr val="tx1"/>
              </a:solidFill>
              <a:prstDash val="sysDash"/>
              <a:miter lim="800000"/>
              <a:headEnd/>
              <a:tailEnd/>
            </a:ln>
          </p:spPr>
          <p:txBody>
            <a:bodyPr vert="horz" wrap="square" lIns="66462" tIns="66462" rIns="66462" bIns="66462" numCol="1" anchor="ctr" anchorCtr="0" compatLnSpc="1">
              <a:prstTxWarp prst="textNoShape">
                <a:avLst/>
              </a:prstTxWarp>
            </a:bodyPr>
            <a:lstStyle/>
            <a:p>
              <a:pPr algn="ctr" eaLnBrk="0" fontAlgn="base" hangingPunct="0">
                <a:spcBef>
                  <a:spcPct val="0"/>
                </a:spcBef>
                <a:spcAft>
                  <a:spcPct val="0"/>
                </a:spcAft>
              </a:pPr>
              <a:endParaRPr lang="en-US" altLang="ja-JP"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障害者雇用促進法</a:t>
              </a:r>
              <a:endParaRPr lang="en-US" altLang="ja-JP" sz="1015" b="1" u="sng"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に基づく助言・指導等</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98</a:t>
              </a:r>
              <a:r>
                <a:rPr lang="ja-JP" altLang="en-US"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7.3</a:t>
              </a: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1015" dirty="0">
                  <a:latin typeface="HGPｺﾞｼｯｸM" panose="020B0600000000000000" pitchFamily="50" charset="-128"/>
                  <a:ea typeface="HGPｺﾞｼｯｸM" panose="020B0600000000000000" pitchFamily="50" charset="-128"/>
                  <a:cs typeface="ＭＳ Ｐゴシック" pitchFamily="50" charset="-128"/>
                </a:rPr>
                <a:t>（いじめ、嫌がらせ等）</a:t>
              </a:r>
              <a:endParaRPr lang="ja-JP" altLang="ja-JP" sz="1015" dirty="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95" name="テキスト ボックス 44"/>
            <p:cNvSpPr txBox="1">
              <a:spLocks noChangeArrowheads="1"/>
            </p:cNvSpPr>
            <p:nvPr/>
          </p:nvSpPr>
          <p:spPr bwMode="auto">
            <a:xfrm>
              <a:off x="4880992" y="1981345"/>
              <a:ext cx="1872208" cy="259754"/>
            </a:xfrm>
            <a:prstGeom prst="rect">
              <a:avLst/>
            </a:prstGeom>
            <a:solidFill>
              <a:srgbClr val="003300">
                <a:alpha val="30196"/>
              </a:srgbClr>
            </a:solidFill>
            <a:ln w="12700">
              <a:noFill/>
              <a:miter lim="800000"/>
              <a:headEnd/>
              <a:tailEnd/>
            </a:ln>
          </p:spPr>
          <p:txBody>
            <a:bodyPr vert="horz" wrap="square" lIns="33231" tIns="33231" rIns="33231" bIns="33231" numCol="1" anchor="b" anchorCtr="0" compatLnSpc="1">
              <a:prstTxWarp prst="textNoShape">
                <a:avLst/>
              </a:prstTxWarp>
            </a:bodyPr>
            <a:lstStyle/>
            <a:p>
              <a:pPr algn="ctr" eaLnBrk="0" fontAlgn="base" hangingPunct="0">
                <a:spcBef>
                  <a:spcPct val="0"/>
                </a:spcBef>
                <a:spcAft>
                  <a:spcPct val="0"/>
                </a:spcAft>
              </a:pPr>
              <a:r>
                <a:rPr lang="ja-JP" altLang="en-US" sz="110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公共職業安定所</a:t>
              </a:r>
              <a:endParaRPr lang="ja-JP" altLang="ja-JP" sz="1108"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sp>
        <p:nvSpPr>
          <p:cNvPr id="200" name="テキスト ボックス 44"/>
          <p:cNvSpPr txBox="1">
            <a:spLocks noChangeArrowheads="1"/>
          </p:cNvSpPr>
          <p:nvPr/>
        </p:nvSpPr>
        <p:spPr bwMode="auto">
          <a:xfrm>
            <a:off x="5785883" y="699080"/>
            <a:ext cx="2589724" cy="403100"/>
          </a:xfrm>
          <a:prstGeom prst="rect">
            <a:avLst/>
          </a:prstGeom>
          <a:noFill/>
          <a:ln w="12700">
            <a:noFill/>
            <a:prstDash val="dash"/>
            <a:miter lim="800000"/>
            <a:headEnd/>
            <a:tailEnd/>
          </a:ln>
        </p:spPr>
        <p:txBody>
          <a:bodyPr vert="horz" wrap="square" lIns="66462" tIns="66462" rIns="66462" bIns="66462" numCol="1" anchor="ctr" anchorCtr="0" compatLnSpc="1">
            <a:prstTxWarp prst="textNoShape">
              <a:avLst/>
            </a:prstTxWarp>
          </a:bodyPr>
          <a:lstStyle/>
          <a:p>
            <a:pPr eaLnBrk="0" fontAlgn="base" hangingPunct="0">
              <a:lnSpc>
                <a:spcPts val="1200"/>
              </a:lnSpc>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○虐待が認められた事業所　</a:t>
            </a:r>
            <a:r>
              <a:rPr lang="en-US" altLang="ja-JP" sz="1015"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597</a:t>
            </a:r>
            <a:r>
              <a:rPr lang="ja-JP" altLang="en-US" sz="1015"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事業所</a:t>
            </a:r>
            <a:endParaRPr lang="en-US" altLang="ja-JP" sz="1015"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eaLnBrk="0" fontAlgn="base" hangingPunct="0">
              <a:lnSpc>
                <a:spcPts val="1200"/>
              </a:lnSpc>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○虐待が認められた障害者　</a:t>
            </a:r>
            <a:r>
              <a:rPr lang="en-US" altLang="ja-JP" sz="1015"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1,308</a:t>
            </a:r>
            <a:r>
              <a:rPr lang="ja-JP" altLang="en-US" sz="1015"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人</a:t>
            </a:r>
            <a:r>
              <a:rPr lang="ja-JP" altLang="en-US"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　</a:t>
            </a:r>
            <a:endPar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01" name="対角する 2 つの角を丸めた四角形 200"/>
          <p:cNvSpPr/>
          <p:nvPr/>
        </p:nvSpPr>
        <p:spPr>
          <a:xfrm>
            <a:off x="4193194" y="703375"/>
            <a:ext cx="1592691" cy="429071"/>
          </a:xfrm>
          <a:prstGeom prst="round2DiagRect">
            <a:avLst>
              <a:gd name="adj1" fmla="val 50000"/>
              <a:gd name="adj2" fmla="val 0"/>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eaLnBrk="0" fontAlgn="base" hangingPunct="0">
              <a:spcBef>
                <a:spcPct val="0"/>
              </a:spcBef>
              <a:spcAft>
                <a:spcPct val="0"/>
              </a:spcAft>
            </a:pPr>
            <a:r>
              <a:rPr lang="ja-JP" altLang="en-US" sz="1108" b="1" dirty="0">
                <a:solidFill>
                  <a:prstClr val="white"/>
                </a:solidFill>
                <a:latin typeface="HGPｺﾞｼｯｸM" panose="020B0600000000000000" pitchFamily="50" charset="-128"/>
                <a:ea typeface="HGPｺﾞｼｯｸM" panose="020B0600000000000000" pitchFamily="50" charset="-128"/>
              </a:rPr>
              <a:t>虐待が認められた事案</a:t>
            </a:r>
            <a:endParaRPr lang="en-US" altLang="ja-JP" sz="1108" b="1" dirty="0">
              <a:solidFill>
                <a:prstClr val="white"/>
              </a:solidFill>
              <a:latin typeface="HGPｺﾞｼｯｸM" panose="020B0600000000000000" pitchFamily="50" charset="-128"/>
              <a:ea typeface="HGPｺﾞｼｯｸM" panose="020B0600000000000000" pitchFamily="50" charset="-128"/>
            </a:endParaRPr>
          </a:p>
        </p:txBody>
      </p:sp>
      <p:grpSp>
        <p:nvGrpSpPr>
          <p:cNvPr id="7" name="グループ化 6"/>
          <p:cNvGrpSpPr/>
          <p:nvPr/>
        </p:nvGrpSpPr>
        <p:grpSpPr>
          <a:xfrm>
            <a:off x="4173199" y="2305709"/>
            <a:ext cx="580751" cy="1837759"/>
            <a:chOff x="4511857" y="2212101"/>
            <a:chExt cx="582760" cy="1990906"/>
          </a:xfrm>
        </p:grpSpPr>
        <p:sp>
          <p:nvSpPr>
            <p:cNvPr id="208" name="下矢印 207"/>
            <p:cNvSpPr/>
            <p:nvPr/>
          </p:nvSpPr>
          <p:spPr>
            <a:xfrm rot="16200000">
              <a:off x="3807784" y="2916174"/>
              <a:ext cx="1990906" cy="582760"/>
            </a:xfrm>
            <a:prstGeom prst="downArrow">
              <a:avLst>
                <a:gd name="adj1" fmla="val 74104"/>
                <a:gd name="adj2" fmla="val 33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662">
                <a:solidFill>
                  <a:prstClr val="white"/>
                </a:solidFill>
              </a:endParaRPr>
            </a:p>
          </p:txBody>
        </p:sp>
        <p:sp>
          <p:nvSpPr>
            <p:cNvPr id="212" name="テキスト ボックス 44"/>
            <p:cNvSpPr txBox="1">
              <a:spLocks noChangeArrowheads="1"/>
            </p:cNvSpPr>
            <p:nvPr/>
          </p:nvSpPr>
          <p:spPr bwMode="auto">
            <a:xfrm>
              <a:off x="4552365" y="2621120"/>
              <a:ext cx="349787" cy="1172868"/>
            </a:xfrm>
            <a:prstGeom prst="rect">
              <a:avLst/>
            </a:prstGeom>
            <a:noFill/>
            <a:ln w="12700">
              <a:noFill/>
              <a:miter lim="800000"/>
              <a:headEnd/>
              <a:tailEnd/>
            </a:ln>
          </p:spPr>
          <p:txBody>
            <a:bodyPr vert="eaVert" wrap="square" lIns="66462" tIns="66462" rIns="66462" bIns="66462" numCol="1" anchor="ctr" anchorCtr="0" compatLnSpc="1">
              <a:prstTxWarp prst="textNoShape">
                <a:avLst/>
              </a:prstTxWarp>
            </a:bodyPr>
            <a:lstStyle/>
            <a:p>
              <a:pPr algn="ctr" fontAlgn="base">
                <a:spcBef>
                  <a:spcPct val="0"/>
                </a:spcBef>
                <a:spcAft>
                  <a:spcPct val="0"/>
                </a:spcAft>
              </a:pPr>
              <a:r>
                <a:rPr lang="ja-JP" altLang="en-US" sz="1477" b="1" dirty="0">
                  <a:solidFill>
                    <a:prstClr val="white"/>
                  </a:solidFill>
                  <a:latin typeface="HGPｺﾞｼｯｸM" panose="020B0600000000000000" pitchFamily="50" charset="-128"/>
                  <a:ea typeface="HGPｺﾞｼｯｸM" panose="020B0600000000000000" pitchFamily="50" charset="-128"/>
                  <a:cs typeface="ＭＳ Ｐゴシック" pitchFamily="50" charset="-128"/>
                </a:rPr>
                <a:t>行政指導等</a:t>
              </a:r>
              <a:endParaRPr lang="en-US" altLang="ja-JP" sz="1477" b="1" dirty="0">
                <a:solidFill>
                  <a:prstClr val="white"/>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36" name="グループ化 235"/>
          <p:cNvGrpSpPr/>
          <p:nvPr/>
        </p:nvGrpSpPr>
        <p:grpSpPr>
          <a:xfrm>
            <a:off x="4892655" y="2309882"/>
            <a:ext cx="4066299" cy="535019"/>
            <a:chOff x="5108763" y="1913260"/>
            <a:chExt cx="4566475" cy="579604"/>
          </a:xfrm>
        </p:grpSpPr>
        <p:sp>
          <p:nvSpPr>
            <p:cNvPr id="77" name="テキスト ボックス 44"/>
            <p:cNvSpPr txBox="1">
              <a:spLocks noChangeArrowheads="1"/>
            </p:cNvSpPr>
            <p:nvPr/>
          </p:nvSpPr>
          <p:spPr bwMode="auto">
            <a:xfrm>
              <a:off x="5108763" y="1913260"/>
              <a:ext cx="983517" cy="578590"/>
            </a:xfrm>
            <a:prstGeom prst="rect">
              <a:avLst/>
            </a:prstGeom>
            <a:solidFill>
              <a:schemeClr val="bg1"/>
            </a:solidFill>
            <a:ln w="12700">
              <a:noFill/>
              <a:miter lim="800000"/>
              <a:headEnd/>
              <a:tailEnd/>
            </a:ln>
          </p:spPr>
          <p:txBody>
            <a:bodyPr vert="horz" wrap="square" lIns="66462" tIns="66462" rIns="66462" bIns="66462" numCol="1" anchor="t" anchorCtr="0" compatLnSpc="1">
              <a:prstTxWarp prst="textNoShape">
                <a:avLst/>
              </a:prstTxWarp>
            </a:bodyPr>
            <a:lstStyle/>
            <a:p>
              <a:pPr algn="ctr" fontAlgn="base">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性的虐待</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７人</a:t>
              </a:r>
              <a:endPar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831"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31"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0.5</a:t>
              </a:r>
              <a:r>
                <a:rPr lang="ja-JP" altLang="en-US" sz="831"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831"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endParaRPr lang="ja-JP"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31" name="テキスト ボックス 44"/>
            <p:cNvSpPr txBox="1">
              <a:spLocks noChangeArrowheads="1"/>
            </p:cNvSpPr>
            <p:nvPr/>
          </p:nvSpPr>
          <p:spPr bwMode="auto">
            <a:xfrm>
              <a:off x="6009504" y="1914372"/>
              <a:ext cx="3665734" cy="578492"/>
            </a:xfrm>
            <a:prstGeom prst="rect">
              <a:avLst/>
            </a:prstGeom>
            <a:solidFill>
              <a:schemeClr val="bg1"/>
            </a:solidFill>
            <a:ln w="12700">
              <a:noFill/>
              <a:miter lim="800000"/>
              <a:headEnd/>
              <a:tailEnd/>
            </a:ln>
          </p:spPr>
          <p:txBody>
            <a:bodyPr vert="horz" wrap="square" lIns="66462" tIns="66462" rIns="66462" bIns="66462" numCol="1" anchor="t" anchorCtr="0" compatLnSpc="1">
              <a:prstTxWarp prst="textNoShape">
                <a:avLst/>
              </a:prstTxWarp>
            </a:bodyPr>
            <a:lstStyle/>
            <a:p>
              <a:pPr algn="ctr" fontAlgn="base">
                <a:spcBef>
                  <a:spcPct val="0"/>
                </a:spcBef>
                <a:spcAft>
                  <a:spcPct val="0"/>
                </a:spcAft>
              </a:pPr>
              <a:endParaRPr lang="ja-JP"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37" name="グループ化 236"/>
          <p:cNvGrpSpPr/>
          <p:nvPr/>
        </p:nvGrpSpPr>
        <p:grpSpPr>
          <a:xfrm>
            <a:off x="4892655" y="2931666"/>
            <a:ext cx="4066299" cy="533993"/>
            <a:chOff x="5108763" y="2607878"/>
            <a:chExt cx="4566475" cy="578492"/>
          </a:xfrm>
        </p:grpSpPr>
        <p:sp>
          <p:nvSpPr>
            <p:cNvPr id="75" name="テキスト ボックス 44"/>
            <p:cNvSpPr txBox="1">
              <a:spLocks noChangeArrowheads="1"/>
            </p:cNvSpPr>
            <p:nvPr/>
          </p:nvSpPr>
          <p:spPr bwMode="auto">
            <a:xfrm>
              <a:off x="5108763" y="2611836"/>
              <a:ext cx="983517" cy="570576"/>
            </a:xfrm>
            <a:prstGeom prst="rect">
              <a:avLst/>
            </a:prstGeom>
            <a:solidFill>
              <a:schemeClr val="bg1"/>
            </a:solidFill>
            <a:ln w="12700">
              <a:noFill/>
              <a:miter lim="800000"/>
              <a:headEnd/>
              <a:tailEnd/>
            </a:ln>
          </p:spPr>
          <p:txBody>
            <a:bodyPr vert="horz" wrap="square" lIns="66462" tIns="66462" rIns="66462" bIns="66462" numCol="1" anchor="t" anchorCtr="0" compatLnSpc="1">
              <a:prstTxWarp prst="textNoShape">
                <a:avLst/>
              </a:prstTxWarp>
            </a:bodyPr>
            <a:lstStyle/>
            <a:p>
              <a:pPr algn="ctr" fontAlgn="base">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心理的虐待</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116</a:t>
              </a:r>
              <a:r>
                <a:rPr lang="ja-JP" altLang="en-US"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8.3</a:t>
              </a: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969"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32" name="テキスト ボックス 44"/>
            <p:cNvSpPr txBox="1">
              <a:spLocks noChangeArrowheads="1"/>
            </p:cNvSpPr>
            <p:nvPr/>
          </p:nvSpPr>
          <p:spPr bwMode="auto">
            <a:xfrm>
              <a:off x="6009504" y="2607878"/>
              <a:ext cx="3665734" cy="578492"/>
            </a:xfrm>
            <a:prstGeom prst="rect">
              <a:avLst/>
            </a:prstGeom>
            <a:solidFill>
              <a:schemeClr val="bg1"/>
            </a:solidFill>
            <a:ln w="12700">
              <a:noFill/>
              <a:miter lim="800000"/>
              <a:headEnd/>
              <a:tailEnd/>
            </a:ln>
          </p:spPr>
          <p:txBody>
            <a:bodyPr vert="horz" wrap="square" lIns="66462" tIns="66462" rIns="66462" bIns="66462" numCol="1" anchor="t" anchorCtr="0" compatLnSpc="1">
              <a:prstTxWarp prst="textNoShape">
                <a:avLst/>
              </a:prstTxWarp>
            </a:bodyPr>
            <a:lstStyle/>
            <a:p>
              <a:pPr algn="ctr" fontAlgn="base">
                <a:spcBef>
                  <a:spcPct val="0"/>
                </a:spcBef>
                <a:spcAft>
                  <a:spcPct val="0"/>
                </a:spcAft>
              </a:pPr>
              <a:endParaRPr lang="ja-JP"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38" name="グループ化 237"/>
          <p:cNvGrpSpPr/>
          <p:nvPr/>
        </p:nvGrpSpPr>
        <p:grpSpPr>
          <a:xfrm>
            <a:off x="4892655" y="3552425"/>
            <a:ext cx="4066299" cy="533993"/>
            <a:chOff x="5108763" y="3271339"/>
            <a:chExt cx="4566475" cy="578492"/>
          </a:xfrm>
        </p:grpSpPr>
        <p:sp>
          <p:nvSpPr>
            <p:cNvPr id="83" name="テキスト ボックス 44"/>
            <p:cNvSpPr txBox="1">
              <a:spLocks noChangeArrowheads="1"/>
            </p:cNvSpPr>
            <p:nvPr/>
          </p:nvSpPr>
          <p:spPr bwMode="auto">
            <a:xfrm>
              <a:off x="5108763" y="3271339"/>
              <a:ext cx="983517" cy="578492"/>
            </a:xfrm>
            <a:prstGeom prst="rect">
              <a:avLst/>
            </a:prstGeom>
            <a:solidFill>
              <a:schemeClr val="bg1"/>
            </a:solidFill>
            <a:ln w="12700">
              <a:noFill/>
              <a:miter lim="800000"/>
              <a:headEnd/>
              <a:tailEnd/>
            </a:ln>
          </p:spPr>
          <p:txBody>
            <a:bodyPr vert="horz" wrap="square" lIns="0" tIns="66462" rIns="0" bIns="66462" numCol="1" anchor="t" anchorCtr="0" compatLnSpc="1">
              <a:prstTxWarp prst="textNoShape">
                <a:avLst/>
              </a:prstTxWarp>
            </a:bodyPr>
            <a:lstStyle/>
            <a:p>
              <a:pPr algn="ctr" fontAlgn="base">
                <a:spcBef>
                  <a:spcPct val="0"/>
                </a:spcBef>
                <a:spcAft>
                  <a:spcPct val="0"/>
                </a:spcAft>
              </a:pPr>
              <a:r>
                <a:rPr lang="ja-JP" altLang="en-US" sz="1015" b="1" spc="-212"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放置等による虐待</a:t>
              </a:r>
              <a:endParaRPr lang="en-US" altLang="ja-JP" sz="1015" b="1" spc="-212"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27</a:t>
              </a:r>
              <a:r>
                <a:rPr lang="ja-JP" altLang="en-US"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1.9</a:t>
              </a: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969"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33" name="テキスト ボックス 44"/>
            <p:cNvSpPr txBox="1">
              <a:spLocks noChangeArrowheads="1"/>
            </p:cNvSpPr>
            <p:nvPr/>
          </p:nvSpPr>
          <p:spPr bwMode="auto">
            <a:xfrm>
              <a:off x="6098411" y="3271339"/>
              <a:ext cx="3576827" cy="578492"/>
            </a:xfrm>
            <a:prstGeom prst="rect">
              <a:avLst/>
            </a:prstGeom>
            <a:solidFill>
              <a:schemeClr val="bg1"/>
            </a:solidFill>
            <a:ln w="12700">
              <a:noFill/>
              <a:miter lim="800000"/>
              <a:headEnd/>
              <a:tailEnd/>
            </a:ln>
          </p:spPr>
          <p:txBody>
            <a:bodyPr vert="horz" wrap="square" lIns="66462" tIns="66462" rIns="66462" bIns="66462" numCol="1" anchor="t" anchorCtr="0" compatLnSpc="1">
              <a:prstTxWarp prst="textNoShape">
                <a:avLst/>
              </a:prstTxWarp>
            </a:bodyPr>
            <a:lstStyle/>
            <a:p>
              <a:pPr algn="ctr" fontAlgn="base">
                <a:spcBef>
                  <a:spcPct val="0"/>
                </a:spcBef>
                <a:spcAft>
                  <a:spcPct val="0"/>
                </a:spcAft>
              </a:pPr>
              <a:endParaRPr lang="ja-JP"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39" name="グループ化 238"/>
          <p:cNvGrpSpPr/>
          <p:nvPr/>
        </p:nvGrpSpPr>
        <p:grpSpPr>
          <a:xfrm>
            <a:off x="4892655" y="4173184"/>
            <a:ext cx="4066299" cy="533993"/>
            <a:chOff x="5108763" y="3933056"/>
            <a:chExt cx="4566475" cy="578492"/>
          </a:xfrm>
        </p:grpSpPr>
        <p:sp>
          <p:nvSpPr>
            <p:cNvPr id="81" name="テキスト ボックス 44"/>
            <p:cNvSpPr txBox="1">
              <a:spLocks noChangeArrowheads="1"/>
            </p:cNvSpPr>
            <p:nvPr/>
          </p:nvSpPr>
          <p:spPr bwMode="auto">
            <a:xfrm>
              <a:off x="5108763" y="3933056"/>
              <a:ext cx="983517" cy="578492"/>
            </a:xfrm>
            <a:prstGeom prst="rect">
              <a:avLst/>
            </a:prstGeom>
            <a:solidFill>
              <a:schemeClr val="bg1"/>
            </a:solidFill>
            <a:ln w="12700">
              <a:noFill/>
              <a:miter lim="800000"/>
              <a:headEnd/>
              <a:tailEnd/>
            </a:ln>
          </p:spPr>
          <p:txBody>
            <a:bodyPr vert="horz" wrap="square" lIns="66462" tIns="66462" rIns="66462" bIns="66462" numCol="1" anchor="t" anchorCtr="0" compatLnSpc="1">
              <a:prstTxWarp prst="textNoShape">
                <a:avLst/>
              </a:prstTxWarp>
            </a:bodyPr>
            <a:lstStyle/>
            <a:p>
              <a:pPr algn="ctr" fontAlgn="base">
                <a:spcBef>
                  <a:spcPct val="0"/>
                </a:spcBef>
                <a:spcAft>
                  <a:spcPct val="0"/>
                </a:spcAft>
              </a:pPr>
              <a:r>
                <a:rPr lang="ja-JP" altLang="en-US"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経済的虐待</a:t>
              </a:r>
              <a:endParaRPr lang="en-US" altLang="ja-JP" sz="1015"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b="1" spc="-138"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1,162</a:t>
              </a:r>
              <a:r>
                <a:rPr lang="ja-JP" altLang="en-US" sz="1015" b="1" spc="-138"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b="1" spc="-138"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83.5</a:t>
              </a:r>
              <a:r>
                <a:rPr lang="ja-JP" altLang="en-US"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34" name="テキスト ボックス 44"/>
            <p:cNvSpPr txBox="1">
              <a:spLocks noChangeArrowheads="1"/>
            </p:cNvSpPr>
            <p:nvPr/>
          </p:nvSpPr>
          <p:spPr bwMode="auto">
            <a:xfrm>
              <a:off x="6009504" y="3933056"/>
              <a:ext cx="3665734" cy="578492"/>
            </a:xfrm>
            <a:prstGeom prst="rect">
              <a:avLst/>
            </a:prstGeom>
            <a:solidFill>
              <a:schemeClr val="bg1"/>
            </a:solidFill>
            <a:ln w="12700">
              <a:noFill/>
              <a:miter lim="800000"/>
              <a:headEnd/>
              <a:tailEnd/>
            </a:ln>
          </p:spPr>
          <p:txBody>
            <a:bodyPr vert="horz" wrap="square" lIns="66462" tIns="66462" rIns="66462" bIns="66462" numCol="1" anchor="t" anchorCtr="0" compatLnSpc="1">
              <a:prstTxWarp prst="textNoShape">
                <a:avLst/>
              </a:prstTxWarp>
            </a:bodyPr>
            <a:lstStyle/>
            <a:p>
              <a:pPr algn="ctr" fontAlgn="base">
                <a:spcBef>
                  <a:spcPct val="0"/>
                </a:spcBef>
                <a:spcAft>
                  <a:spcPct val="0"/>
                </a:spcAft>
              </a:pPr>
              <a:endParaRPr lang="ja-JP" altLang="ja-JP" sz="738"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6" name="グループ化 5"/>
          <p:cNvGrpSpPr/>
          <p:nvPr/>
        </p:nvGrpSpPr>
        <p:grpSpPr>
          <a:xfrm>
            <a:off x="5785886" y="1102186"/>
            <a:ext cx="580781" cy="3604997"/>
            <a:chOff x="6268037" y="908278"/>
            <a:chExt cx="629179" cy="3905413"/>
          </a:xfrm>
          <a:noFill/>
        </p:grpSpPr>
        <p:sp>
          <p:nvSpPr>
            <p:cNvPr id="215" name="テキスト ボックス 44"/>
            <p:cNvSpPr txBox="1">
              <a:spLocks noChangeArrowheads="1"/>
            </p:cNvSpPr>
            <p:nvPr/>
          </p:nvSpPr>
          <p:spPr bwMode="auto">
            <a:xfrm>
              <a:off x="6268037" y="908278"/>
              <a:ext cx="629179" cy="3905413"/>
            </a:xfrm>
            <a:prstGeom prst="rect">
              <a:avLst/>
            </a:prstGeom>
            <a:grpFill/>
            <a:ln w="6350">
              <a:solidFill>
                <a:schemeClr val="tx1"/>
              </a:solidFill>
              <a:prstDash val="sysDash"/>
              <a:miter lim="800000"/>
              <a:headEnd/>
              <a:tailEnd/>
            </a:ln>
          </p:spPr>
          <p:txBody>
            <a:bodyPr vert="horz" wrap="square" lIns="0" tIns="33231" rIns="0" bIns="99692" numCol="1" anchor="t" anchorCtr="0" compatLnSpc="1">
              <a:prstTxWarp prst="textNoShape">
                <a:avLst/>
              </a:prstTxWarp>
            </a:bodyPr>
            <a:lstStyle/>
            <a:p>
              <a:pPr algn="ct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身体障害</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272</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20.6</a:t>
              </a: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50" name="グループ化 249"/>
            <p:cNvGrpSpPr/>
            <p:nvPr/>
          </p:nvGrpSpPr>
          <p:grpSpPr>
            <a:xfrm>
              <a:off x="6353736" y="1666519"/>
              <a:ext cx="457780" cy="3024784"/>
              <a:chOff x="5933729" y="1666519"/>
              <a:chExt cx="629179" cy="3024784"/>
            </a:xfrm>
            <a:grpFill/>
          </p:grpSpPr>
          <p:sp>
            <p:nvSpPr>
              <p:cNvPr id="245" name="テキスト ボックス 44"/>
              <p:cNvSpPr txBox="1">
                <a:spLocks noChangeArrowheads="1"/>
              </p:cNvSpPr>
              <p:nvPr/>
            </p:nvSpPr>
            <p:spPr bwMode="auto">
              <a:xfrm>
                <a:off x="5933729" y="1666519"/>
                <a:ext cx="629179" cy="333715"/>
              </a:xfrm>
              <a:prstGeom prst="rect">
                <a:avLst/>
              </a:prstGeom>
              <a:grp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８人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46" name="テキスト ボックス 44"/>
              <p:cNvSpPr txBox="1">
                <a:spLocks noChangeArrowheads="1"/>
              </p:cNvSpPr>
              <p:nvPr/>
            </p:nvSpPr>
            <p:spPr bwMode="auto">
              <a:xfrm>
                <a:off x="5933729" y="2334489"/>
                <a:ext cx="629179" cy="333715"/>
              </a:xfrm>
              <a:prstGeom prst="rect">
                <a:avLst/>
              </a:prstGeom>
              <a:grp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１人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47" name="テキスト ボックス 44"/>
              <p:cNvSpPr txBox="1">
                <a:spLocks noChangeArrowheads="1"/>
              </p:cNvSpPr>
              <p:nvPr/>
            </p:nvSpPr>
            <p:spPr bwMode="auto">
              <a:xfrm>
                <a:off x="5933729" y="2999706"/>
                <a:ext cx="629179" cy="333715"/>
              </a:xfrm>
              <a:prstGeom prst="rect">
                <a:avLst/>
              </a:prstGeom>
              <a:grp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15</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48" name="テキスト ボックス 44"/>
              <p:cNvSpPr txBox="1">
                <a:spLocks noChangeArrowheads="1"/>
              </p:cNvSpPr>
              <p:nvPr/>
            </p:nvSpPr>
            <p:spPr bwMode="auto">
              <a:xfrm>
                <a:off x="5933729" y="3665502"/>
                <a:ext cx="629179" cy="333715"/>
              </a:xfrm>
              <a:prstGeom prst="rect">
                <a:avLst/>
              </a:prstGeom>
              <a:grp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４人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49" name="テキスト ボックス 44"/>
              <p:cNvSpPr txBox="1">
                <a:spLocks noChangeArrowheads="1"/>
              </p:cNvSpPr>
              <p:nvPr/>
            </p:nvSpPr>
            <p:spPr bwMode="auto">
              <a:xfrm>
                <a:off x="5933729" y="4357588"/>
                <a:ext cx="629179" cy="333715"/>
              </a:xfrm>
              <a:prstGeom prst="rect">
                <a:avLst/>
              </a:prstGeom>
              <a:grp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255</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grpSp>
        <p:nvGrpSpPr>
          <p:cNvPr id="5" name="グループ化 4"/>
          <p:cNvGrpSpPr/>
          <p:nvPr/>
        </p:nvGrpSpPr>
        <p:grpSpPr>
          <a:xfrm>
            <a:off x="6432682" y="1102186"/>
            <a:ext cx="580781" cy="3604997"/>
            <a:chOff x="6737237" y="908278"/>
            <a:chExt cx="629179" cy="3905413"/>
          </a:xfrm>
        </p:grpSpPr>
        <p:sp>
          <p:nvSpPr>
            <p:cNvPr id="240" name="テキスト ボックス 44"/>
            <p:cNvSpPr txBox="1">
              <a:spLocks noChangeArrowheads="1"/>
            </p:cNvSpPr>
            <p:nvPr/>
          </p:nvSpPr>
          <p:spPr bwMode="auto">
            <a:xfrm>
              <a:off x="6737237" y="908278"/>
              <a:ext cx="629179" cy="3905413"/>
            </a:xfrm>
            <a:prstGeom prst="rect">
              <a:avLst/>
            </a:prstGeom>
            <a:noFill/>
            <a:ln w="6350">
              <a:solidFill>
                <a:schemeClr val="tx1"/>
              </a:solidFill>
              <a:prstDash val="sysDash"/>
              <a:miter lim="800000"/>
              <a:headEnd/>
              <a:tailEnd/>
            </a:ln>
          </p:spPr>
          <p:txBody>
            <a:bodyPr vert="horz" wrap="square" lIns="0" tIns="33231" rIns="0" bIns="99692" numCol="1" anchor="t" anchorCtr="0" compatLnSpc="1">
              <a:prstTxWarp prst="textNoShape">
                <a:avLst/>
              </a:prstTxWarp>
            </a:bodyPr>
            <a:lstStyle/>
            <a:p>
              <a:pPr algn="ct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知的障害</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489</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37.0</a:t>
              </a: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51" name="グループ化 250"/>
            <p:cNvGrpSpPr/>
            <p:nvPr/>
          </p:nvGrpSpPr>
          <p:grpSpPr>
            <a:xfrm>
              <a:off x="6822936" y="1666519"/>
              <a:ext cx="457780" cy="3024784"/>
              <a:chOff x="5933729" y="1666519"/>
              <a:chExt cx="629179" cy="3024784"/>
            </a:xfrm>
          </p:grpSpPr>
          <p:sp>
            <p:nvSpPr>
              <p:cNvPr id="252" name="テキスト ボックス 44"/>
              <p:cNvSpPr txBox="1">
                <a:spLocks noChangeArrowheads="1"/>
              </p:cNvSpPr>
              <p:nvPr/>
            </p:nvSpPr>
            <p:spPr bwMode="auto">
              <a:xfrm>
                <a:off x="5933729" y="1666519"/>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29</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3" name="テキスト ボックス 44"/>
              <p:cNvSpPr txBox="1">
                <a:spLocks noChangeArrowheads="1"/>
              </p:cNvSpPr>
              <p:nvPr/>
            </p:nvSpPr>
            <p:spPr bwMode="auto">
              <a:xfrm>
                <a:off x="5933729" y="2334489"/>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５人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4" name="テキスト ボックス 44"/>
              <p:cNvSpPr txBox="1">
                <a:spLocks noChangeArrowheads="1"/>
              </p:cNvSpPr>
              <p:nvPr/>
            </p:nvSpPr>
            <p:spPr bwMode="auto">
              <a:xfrm>
                <a:off x="5933729" y="2999706"/>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49</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5" name="テキスト ボックス 44"/>
              <p:cNvSpPr txBox="1">
                <a:spLocks noChangeArrowheads="1"/>
              </p:cNvSpPr>
              <p:nvPr/>
            </p:nvSpPr>
            <p:spPr bwMode="auto">
              <a:xfrm>
                <a:off x="5933729" y="3665502"/>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14</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6" name="テキスト ボックス 44"/>
              <p:cNvSpPr txBox="1">
                <a:spLocks noChangeArrowheads="1"/>
              </p:cNvSpPr>
              <p:nvPr/>
            </p:nvSpPr>
            <p:spPr bwMode="auto">
              <a:xfrm>
                <a:off x="5933729" y="4357588"/>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439</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grpSp>
        <p:nvGrpSpPr>
          <p:cNvPr id="2" name="グループ化 1"/>
          <p:cNvGrpSpPr/>
          <p:nvPr/>
        </p:nvGrpSpPr>
        <p:grpSpPr>
          <a:xfrm>
            <a:off x="7079482" y="1102186"/>
            <a:ext cx="580781" cy="3604997"/>
            <a:chOff x="7780205" y="908278"/>
            <a:chExt cx="629179" cy="3905413"/>
          </a:xfrm>
        </p:grpSpPr>
        <p:sp>
          <p:nvSpPr>
            <p:cNvPr id="241" name="テキスト ボックス 44"/>
            <p:cNvSpPr txBox="1">
              <a:spLocks noChangeArrowheads="1"/>
            </p:cNvSpPr>
            <p:nvPr/>
          </p:nvSpPr>
          <p:spPr bwMode="auto">
            <a:xfrm>
              <a:off x="7780205" y="908278"/>
              <a:ext cx="629179" cy="3905413"/>
            </a:xfrm>
            <a:prstGeom prst="rect">
              <a:avLst/>
            </a:prstGeom>
            <a:noFill/>
            <a:ln w="6350">
              <a:solidFill>
                <a:schemeClr val="tx1"/>
              </a:solidFill>
              <a:prstDash val="sysDash"/>
              <a:miter lim="800000"/>
              <a:headEnd/>
              <a:tailEnd/>
            </a:ln>
          </p:spPr>
          <p:txBody>
            <a:bodyPr vert="horz" wrap="square" lIns="0" tIns="33231" rIns="0" bIns="99692" numCol="1" anchor="t" anchorCtr="0" compatLnSpc="1">
              <a:prstTxWarp prst="textNoShape">
                <a:avLst/>
              </a:prstTxWarp>
            </a:bodyPr>
            <a:lstStyle/>
            <a:p>
              <a:pPr algn="ct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精神障害</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452</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34.2</a:t>
              </a: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58" name="グループ化 257"/>
            <p:cNvGrpSpPr/>
            <p:nvPr/>
          </p:nvGrpSpPr>
          <p:grpSpPr>
            <a:xfrm>
              <a:off x="7865904" y="1666519"/>
              <a:ext cx="457780" cy="3024784"/>
              <a:chOff x="5933729" y="1666519"/>
              <a:chExt cx="629179" cy="3024784"/>
            </a:xfrm>
          </p:grpSpPr>
          <p:sp>
            <p:nvSpPr>
              <p:cNvPr id="259" name="テキスト ボックス 44"/>
              <p:cNvSpPr txBox="1">
                <a:spLocks noChangeArrowheads="1"/>
              </p:cNvSpPr>
              <p:nvPr/>
            </p:nvSpPr>
            <p:spPr bwMode="auto">
              <a:xfrm>
                <a:off x="5933729" y="1666519"/>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７人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0" name="テキスト ボックス 44"/>
              <p:cNvSpPr txBox="1">
                <a:spLocks noChangeArrowheads="1"/>
              </p:cNvSpPr>
              <p:nvPr/>
            </p:nvSpPr>
            <p:spPr bwMode="auto">
              <a:xfrm>
                <a:off x="5933729" y="2334489"/>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１人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1" name="テキスト ボックス 44"/>
              <p:cNvSpPr txBox="1">
                <a:spLocks noChangeArrowheads="1"/>
              </p:cNvSpPr>
              <p:nvPr/>
            </p:nvSpPr>
            <p:spPr bwMode="auto">
              <a:xfrm>
                <a:off x="5933729" y="2999706"/>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47</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2" name="テキスト ボックス 44"/>
              <p:cNvSpPr txBox="1">
                <a:spLocks noChangeArrowheads="1"/>
              </p:cNvSpPr>
              <p:nvPr/>
            </p:nvSpPr>
            <p:spPr bwMode="auto">
              <a:xfrm>
                <a:off x="5933729" y="3665502"/>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13</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3" name="テキスト ボックス 44"/>
              <p:cNvSpPr txBox="1">
                <a:spLocks noChangeArrowheads="1"/>
              </p:cNvSpPr>
              <p:nvPr/>
            </p:nvSpPr>
            <p:spPr bwMode="auto">
              <a:xfrm>
                <a:off x="5933729" y="4357588"/>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417</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grpSp>
        <p:nvGrpSpPr>
          <p:cNvPr id="3" name="グループ化 2"/>
          <p:cNvGrpSpPr/>
          <p:nvPr/>
        </p:nvGrpSpPr>
        <p:grpSpPr>
          <a:xfrm>
            <a:off x="7726282" y="1102180"/>
            <a:ext cx="580781" cy="3604996"/>
            <a:chOff x="8409384" y="908279"/>
            <a:chExt cx="629179" cy="3905412"/>
          </a:xfrm>
        </p:grpSpPr>
        <p:sp>
          <p:nvSpPr>
            <p:cNvPr id="242" name="テキスト ボックス 44"/>
            <p:cNvSpPr txBox="1">
              <a:spLocks noChangeArrowheads="1"/>
            </p:cNvSpPr>
            <p:nvPr/>
          </p:nvSpPr>
          <p:spPr bwMode="auto">
            <a:xfrm>
              <a:off x="8409384" y="908279"/>
              <a:ext cx="629179" cy="3905412"/>
            </a:xfrm>
            <a:prstGeom prst="rect">
              <a:avLst/>
            </a:prstGeom>
            <a:noFill/>
            <a:ln w="6350">
              <a:solidFill>
                <a:schemeClr val="tx1"/>
              </a:solidFill>
              <a:prstDash val="sysDash"/>
              <a:miter lim="800000"/>
              <a:headEnd/>
              <a:tailEnd/>
            </a:ln>
          </p:spPr>
          <p:txBody>
            <a:bodyPr vert="horz" wrap="square" lIns="0" tIns="33231" rIns="0" bIns="99692" numCol="1" anchor="t" anchorCtr="0" compatLnSpc="1">
              <a:prstTxWarp prst="textNoShape">
                <a:avLst/>
              </a:prstTxWarp>
            </a:bodyPr>
            <a:lstStyle/>
            <a:p>
              <a:pPr algn="ct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発達障害</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36</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 </a:t>
              </a:r>
              <a:r>
                <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2.7</a:t>
              </a: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64" name="グループ化 263"/>
            <p:cNvGrpSpPr/>
            <p:nvPr/>
          </p:nvGrpSpPr>
          <p:grpSpPr>
            <a:xfrm>
              <a:off x="8528987" y="1666519"/>
              <a:ext cx="389972" cy="3024784"/>
              <a:chOff x="5933729" y="1666519"/>
              <a:chExt cx="629179" cy="3024784"/>
            </a:xfrm>
          </p:grpSpPr>
          <p:sp>
            <p:nvSpPr>
              <p:cNvPr id="265" name="テキスト ボックス 44"/>
              <p:cNvSpPr txBox="1">
                <a:spLocks noChangeArrowheads="1"/>
              </p:cNvSpPr>
              <p:nvPr/>
            </p:nvSpPr>
            <p:spPr bwMode="auto">
              <a:xfrm>
                <a:off x="5933729" y="1666519"/>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０人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6" name="テキスト ボックス 44"/>
              <p:cNvSpPr txBox="1">
                <a:spLocks noChangeArrowheads="1"/>
              </p:cNvSpPr>
              <p:nvPr/>
            </p:nvSpPr>
            <p:spPr bwMode="auto">
              <a:xfrm>
                <a:off x="5933729" y="2334489"/>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０人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7" name="テキスト ボックス 44"/>
              <p:cNvSpPr txBox="1">
                <a:spLocks noChangeArrowheads="1"/>
              </p:cNvSpPr>
              <p:nvPr/>
            </p:nvSpPr>
            <p:spPr bwMode="auto">
              <a:xfrm>
                <a:off x="5933729" y="2999706"/>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５人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8" name="テキスト ボックス 44"/>
              <p:cNvSpPr txBox="1">
                <a:spLocks noChangeArrowheads="1"/>
              </p:cNvSpPr>
              <p:nvPr/>
            </p:nvSpPr>
            <p:spPr bwMode="auto">
              <a:xfrm>
                <a:off x="5933729" y="3665502"/>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０人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9" name="テキスト ボックス 44"/>
              <p:cNvSpPr txBox="1">
                <a:spLocks noChangeArrowheads="1"/>
              </p:cNvSpPr>
              <p:nvPr/>
            </p:nvSpPr>
            <p:spPr bwMode="auto">
              <a:xfrm>
                <a:off x="5933729" y="4357588"/>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34</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grpSp>
        <p:nvGrpSpPr>
          <p:cNvPr id="4" name="グループ化 3"/>
          <p:cNvGrpSpPr/>
          <p:nvPr/>
        </p:nvGrpSpPr>
        <p:grpSpPr>
          <a:xfrm>
            <a:off x="8373082" y="1102180"/>
            <a:ext cx="580781" cy="3604996"/>
            <a:chOff x="9070834" y="908279"/>
            <a:chExt cx="629179" cy="3905412"/>
          </a:xfrm>
        </p:grpSpPr>
        <p:sp>
          <p:nvSpPr>
            <p:cNvPr id="244" name="テキスト ボックス 44"/>
            <p:cNvSpPr txBox="1">
              <a:spLocks noChangeArrowheads="1"/>
            </p:cNvSpPr>
            <p:nvPr/>
          </p:nvSpPr>
          <p:spPr bwMode="auto">
            <a:xfrm>
              <a:off x="9070834" y="908279"/>
              <a:ext cx="629179" cy="3905412"/>
            </a:xfrm>
            <a:prstGeom prst="rect">
              <a:avLst/>
            </a:prstGeom>
            <a:noFill/>
            <a:ln w="6350">
              <a:solidFill>
                <a:schemeClr val="tx1"/>
              </a:solidFill>
              <a:prstDash val="sysDash"/>
              <a:miter lim="800000"/>
              <a:headEnd/>
              <a:tailEnd/>
            </a:ln>
          </p:spPr>
          <p:txBody>
            <a:bodyPr vert="horz" wrap="square" lIns="0" tIns="33231" rIns="0" bIns="99692" numCol="1" anchor="t" anchorCtr="0" compatLnSpc="1">
              <a:prstTxWarp prst="textNoShape">
                <a:avLst/>
              </a:prstTxWarp>
            </a:bodyPr>
            <a:lstStyle/>
            <a:p>
              <a:pPr algn="ct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その他</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71</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eaLnBrk="0" fontAlgn="base" hangingPunct="0">
                <a:spcBef>
                  <a:spcPct val="0"/>
                </a:spcBef>
                <a:spcAft>
                  <a:spcPct val="0"/>
                </a:spcAft>
              </a:pP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 </a:t>
              </a:r>
              <a:r>
                <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5.4</a:t>
              </a:r>
              <a:r>
                <a:rPr lang="ja-JP" altLang="en-US"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83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70" name="グループ化 269"/>
            <p:cNvGrpSpPr/>
            <p:nvPr/>
          </p:nvGrpSpPr>
          <p:grpSpPr>
            <a:xfrm>
              <a:off x="9156533" y="1666519"/>
              <a:ext cx="457780" cy="3024784"/>
              <a:chOff x="5933729" y="1666519"/>
              <a:chExt cx="629179" cy="3024784"/>
            </a:xfrm>
          </p:grpSpPr>
          <p:sp>
            <p:nvSpPr>
              <p:cNvPr id="271" name="テキスト ボックス 44"/>
              <p:cNvSpPr txBox="1">
                <a:spLocks noChangeArrowheads="1"/>
              </p:cNvSpPr>
              <p:nvPr/>
            </p:nvSpPr>
            <p:spPr bwMode="auto">
              <a:xfrm>
                <a:off x="5933729" y="1666519"/>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38</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72" name="テキスト ボックス 44"/>
              <p:cNvSpPr txBox="1">
                <a:spLocks noChangeArrowheads="1"/>
              </p:cNvSpPr>
              <p:nvPr/>
            </p:nvSpPr>
            <p:spPr bwMode="auto">
              <a:xfrm>
                <a:off x="5933729" y="2334489"/>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０人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73" name="テキスト ボックス 44"/>
              <p:cNvSpPr txBox="1">
                <a:spLocks noChangeArrowheads="1"/>
              </p:cNvSpPr>
              <p:nvPr/>
            </p:nvSpPr>
            <p:spPr bwMode="auto">
              <a:xfrm>
                <a:off x="5933729" y="2999706"/>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２人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74" name="テキスト ボックス 44"/>
              <p:cNvSpPr txBox="1">
                <a:spLocks noChangeArrowheads="1"/>
              </p:cNvSpPr>
              <p:nvPr/>
            </p:nvSpPr>
            <p:spPr bwMode="auto">
              <a:xfrm>
                <a:off x="5933729" y="3665502"/>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０人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75" name="テキスト ボックス 44"/>
              <p:cNvSpPr txBox="1">
                <a:spLocks noChangeArrowheads="1"/>
              </p:cNvSpPr>
              <p:nvPr/>
            </p:nvSpPr>
            <p:spPr bwMode="auto">
              <a:xfrm>
                <a:off x="5933729" y="4357588"/>
                <a:ext cx="629179" cy="333715"/>
              </a:xfrm>
              <a:prstGeom prst="rect">
                <a:avLst/>
              </a:prstGeom>
              <a:noFill/>
              <a:ln w="12700">
                <a:noFill/>
                <a:miter lim="800000"/>
                <a:headEnd/>
                <a:tailEnd/>
              </a:ln>
            </p:spPr>
            <p:txBody>
              <a:bodyPr vert="horz" wrap="square" lIns="66462" tIns="66462" rIns="66462" bIns="66462" numCol="1" anchor="ctr" anchorCtr="0" compatLnSpc="1">
                <a:prstTxWarp prst="textNoShape">
                  <a:avLst/>
                </a:prstTxWarp>
              </a:bodyPr>
              <a:lstStyle/>
              <a:p>
                <a:pPr algn="r" fontAlgn="base">
                  <a:spcBef>
                    <a:spcPct val="0"/>
                  </a:spcBef>
                  <a:spcAft>
                    <a:spcPct val="0"/>
                  </a:spcAft>
                </a:pPr>
                <a:r>
                  <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31</a:t>
                </a:r>
                <a:r>
                  <a:rPr lang="ja-JP" altLang="en-US"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015"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sp>
        <p:nvSpPr>
          <p:cNvPr id="276" name="下矢印 275"/>
          <p:cNvSpPr/>
          <p:nvPr/>
        </p:nvSpPr>
        <p:spPr>
          <a:xfrm rot="16200000">
            <a:off x="633416" y="2720578"/>
            <a:ext cx="641952" cy="122265"/>
          </a:xfrm>
          <a:prstGeom prst="downArrow">
            <a:avLst>
              <a:gd name="adj1" fmla="val 73184"/>
              <a:gd name="adj2" fmla="val 4933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662">
              <a:solidFill>
                <a:prstClr val="white"/>
              </a:solidFill>
            </a:endParaRPr>
          </a:p>
        </p:txBody>
      </p:sp>
      <p:sp>
        <p:nvSpPr>
          <p:cNvPr id="277" name="テキスト ボックス 276"/>
          <p:cNvSpPr txBox="1"/>
          <p:nvPr/>
        </p:nvSpPr>
        <p:spPr>
          <a:xfrm>
            <a:off x="2014368" y="2872169"/>
            <a:ext cx="959663" cy="209138"/>
          </a:xfrm>
          <a:prstGeom prst="rect">
            <a:avLst/>
          </a:prstGeom>
          <a:noFill/>
        </p:spPr>
        <p:txBody>
          <a:bodyPr wrap="none" lIns="33231" tIns="33231" rIns="33231" bIns="33231" rtlCol="0" anchor="ctr">
            <a:spAutoFit/>
          </a:bodyPr>
          <a:lstStyle/>
          <a:p>
            <a:pPr eaLnBrk="0" fontAlgn="base" hangingPunct="0">
              <a:spcBef>
                <a:spcPct val="0"/>
              </a:spcBef>
              <a:spcAft>
                <a:spcPct val="0"/>
              </a:spcAft>
            </a:pPr>
            <a:r>
              <a:rPr lang="ja-JP" altLang="en-US" sz="923" b="1" u="sng" spc="-55" dirty="0">
                <a:solidFill>
                  <a:prstClr val="black"/>
                </a:solidFill>
                <a:latin typeface="HGSｺﾞｼｯｸM" panose="020B0600000000000000" pitchFamily="50" charset="-128"/>
                <a:ea typeface="HGSｺﾞｼｯｸM" panose="020B0600000000000000" pitchFamily="50" charset="-128"/>
              </a:rPr>
              <a:t>労働局等への相談</a:t>
            </a:r>
          </a:p>
        </p:txBody>
      </p:sp>
      <p:sp>
        <p:nvSpPr>
          <p:cNvPr id="278" name="テキスト ボックス 277"/>
          <p:cNvSpPr txBox="1"/>
          <p:nvPr/>
        </p:nvSpPr>
        <p:spPr>
          <a:xfrm>
            <a:off x="2014368" y="1847610"/>
            <a:ext cx="1071232" cy="209138"/>
          </a:xfrm>
          <a:prstGeom prst="rect">
            <a:avLst/>
          </a:prstGeom>
          <a:noFill/>
        </p:spPr>
        <p:txBody>
          <a:bodyPr wrap="none" lIns="33231" tIns="33231" rIns="33231" bIns="33231" rtlCol="0" anchor="ctr">
            <a:spAutoFit/>
          </a:bodyPr>
          <a:lstStyle/>
          <a:p>
            <a:pPr eaLnBrk="0" fontAlgn="base" hangingPunct="0">
              <a:spcBef>
                <a:spcPct val="0"/>
              </a:spcBef>
              <a:spcAft>
                <a:spcPct val="0"/>
              </a:spcAft>
            </a:pPr>
            <a:r>
              <a:rPr lang="ja-JP" altLang="en-US" sz="923" b="1" u="sng" spc="-55" dirty="0">
                <a:solidFill>
                  <a:prstClr val="black"/>
                </a:solidFill>
                <a:latin typeface="HGSｺﾞｼｯｸM" panose="020B0600000000000000" pitchFamily="50" charset="-128"/>
                <a:ea typeface="HGSｺﾞｼｯｸM" panose="020B0600000000000000" pitchFamily="50" charset="-128"/>
              </a:rPr>
              <a:t>都道府県からの報告</a:t>
            </a:r>
          </a:p>
        </p:txBody>
      </p:sp>
      <p:sp>
        <p:nvSpPr>
          <p:cNvPr id="279" name="テキスト ボックス 278"/>
          <p:cNvSpPr txBox="1"/>
          <p:nvPr/>
        </p:nvSpPr>
        <p:spPr>
          <a:xfrm>
            <a:off x="5701972" y="4764185"/>
            <a:ext cx="1058036" cy="348044"/>
          </a:xfrm>
          <a:prstGeom prst="rect">
            <a:avLst/>
          </a:prstGeom>
          <a:noFill/>
        </p:spPr>
        <p:txBody>
          <a:bodyPr wrap="square" rtlCol="0">
            <a:spAutoFit/>
          </a:bodyPr>
          <a:lstStyle/>
          <a:p>
            <a:pPr eaLnBrk="0" fontAlgn="base" hangingPunct="0">
              <a:spcBef>
                <a:spcPct val="0"/>
              </a:spcBef>
              <a:spcAft>
                <a:spcPct val="0"/>
              </a:spcAft>
            </a:pPr>
            <a:r>
              <a:rPr lang="en-US" altLang="ja-JP" sz="831" dirty="0">
                <a:solidFill>
                  <a:prstClr val="black"/>
                </a:solidFill>
                <a:latin typeface="HGPｺﾞｼｯｸM" panose="020B0600000000000000" pitchFamily="50" charset="-128"/>
                <a:ea typeface="HGPｺﾞｼｯｸM" panose="020B0600000000000000" pitchFamily="50" charset="-128"/>
              </a:rPr>
              <a:t>※</a:t>
            </a:r>
            <a:r>
              <a:rPr lang="ja-JP" altLang="en-US" sz="831" dirty="0">
                <a:solidFill>
                  <a:prstClr val="black"/>
                </a:solidFill>
                <a:latin typeface="HGPｺﾞｼｯｸM" panose="020B0600000000000000" pitchFamily="50" charset="-128"/>
                <a:ea typeface="HGPｺﾞｼｯｸM" panose="020B0600000000000000" pitchFamily="50" charset="-128"/>
              </a:rPr>
              <a:t>障害数延べ合計</a:t>
            </a:r>
            <a:endParaRPr lang="en-US" altLang="ja-JP" sz="831" dirty="0">
              <a:solidFill>
                <a:prstClr val="black"/>
              </a:solidFill>
              <a:latin typeface="HGPｺﾞｼｯｸM" panose="020B0600000000000000" pitchFamily="50" charset="-128"/>
              <a:ea typeface="HGPｺﾞｼｯｸM" panose="020B0600000000000000" pitchFamily="50" charset="-128"/>
            </a:endParaRPr>
          </a:p>
          <a:p>
            <a:pPr algn="r" eaLnBrk="0" fontAlgn="base" hangingPunct="0">
              <a:spcBef>
                <a:spcPct val="0"/>
              </a:spcBef>
              <a:spcAft>
                <a:spcPct val="0"/>
              </a:spcAft>
            </a:pPr>
            <a:r>
              <a:rPr lang="en-US" altLang="ja-JP" sz="831" dirty="0">
                <a:solidFill>
                  <a:prstClr val="black"/>
                </a:solidFill>
                <a:latin typeface="HGPｺﾞｼｯｸM" panose="020B0600000000000000" pitchFamily="50" charset="-128"/>
                <a:ea typeface="HGPｺﾞｼｯｸM" panose="020B0600000000000000" pitchFamily="50" charset="-128"/>
              </a:rPr>
              <a:t>1,320</a:t>
            </a:r>
            <a:r>
              <a:rPr lang="ja-JP" altLang="en-US" sz="831" dirty="0">
                <a:solidFill>
                  <a:prstClr val="black"/>
                </a:solidFill>
                <a:latin typeface="HGPｺﾞｼｯｸM" panose="020B0600000000000000" pitchFamily="50" charset="-128"/>
                <a:ea typeface="HGPｺﾞｼｯｸM" panose="020B0600000000000000" pitchFamily="50" charset="-128"/>
              </a:rPr>
              <a:t>人</a:t>
            </a:r>
            <a:endParaRPr lang="en-US" altLang="ja-JP" sz="831" dirty="0">
              <a:solidFill>
                <a:prstClr val="black"/>
              </a:solidFill>
              <a:latin typeface="HGPｺﾞｼｯｸM" panose="020B0600000000000000" pitchFamily="50" charset="-128"/>
              <a:ea typeface="HGPｺﾞｼｯｸM" panose="020B0600000000000000" pitchFamily="50" charset="-128"/>
            </a:endParaRPr>
          </a:p>
        </p:txBody>
      </p:sp>
      <p:sp>
        <p:nvSpPr>
          <p:cNvPr id="112" name="Text Box 2"/>
          <p:cNvSpPr txBox="1">
            <a:spLocks noChangeArrowheads="1"/>
          </p:cNvSpPr>
          <p:nvPr/>
        </p:nvSpPr>
        <p:spPr bwMode="auto">
          <a:xfrm>
            <a:off x="-3861" y="263769"/>
            <a:ext cx="9144000" cy="398585"/>
          </a:xfrm>
          <a:prstGeom prst="rect">
            <a:avLst/>
          </a:prstGeom>
          <a:solidFill>
            <a:srgbClr val="F79646"/>
          </a:solidFill>
          <a:ln w="9525">
            <a:noFill/>
            <a:miter lim="800000"/>
            <a:headEnd/>
            <a:tailEnd/>
          </a:ln>
        </p:spPr>
        <p:txBody>
          <a:bodyPr lIns="68580" tIns="8206" rIns="68580" bIns="8206" anchor="ctr" anchorCtr="1"/>
          <a:lstStyle/>
          <a:p>
            <a:pPr marL="109907" indent="-109907" algn="ctr" defTabSz="805982" fontAlgn="base">
              <a:spcBef>
                <a:spcPct val="0"/>
              </a:spcBef>
              <a:spcAft>
                <a:spcPct val="0"/>
              </a:spcAft>
              <a:defRPr/>
            </a:pPr>
            <a:r>
              <a:rPr lang="ja-JP" altLang="en-US" sz="1846" b="1" kern="0" dirty="0">
                <a:solidFill>
                  <a:prstClr val="white"/>
                </a:solidFill>
              </a:rPr>
              <a:t>平成２９年度における使用者による障害者虐待の状況等</a:t>
            </a:r>
          </a:p>
        </p:txBody>
      </p:sp>
      <p:sp>
        <p:nvSpPr>
          <p:cNvPr id="9" name="正方形/長方形 8"/>
          <p:cNvSpPr/>
          <p:nvPr/>
        </p:nvSpPr>
        <p:spPr>
          <a:xfrm>
            <a:off x="4213567" y="2683265"/>
            <a:ext cx="354572" cy="1082647"/>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11" name="直線矢印コネクタ 10"/>
          <p:cNvCxnSpPr>
            <a:stCxn id="9" idx="2"/>
          </p:cNvCxnSpPr>
          <p:nvPr/>
        </p:nvCxnSpPr>
        <p:spPr>
          <a:xfrm flipH="1">
            <a:off x="4387858" y="3765912"/>
            <a:ext cx="2995" cy="1058935"/>
          </a:xfrm>
          <a:prstGeom prst="straightConnector1">
            <a:avLst/>
          </a:prstGeom>
          <a:ln w="38100">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3" name="Text Box 15"/>
          <p:cNvSpPr txBox="1">
            <a:spLocks noChangeArrowheads="1"/>
          </p:cNvSpPr>
          <p:nvPr/>
        </p:nvSpPr>
        <p:spPr bwMode="auto">
          <a:xfrm>
            <a:off x="72081" y="6568769"/>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8" name="スライド番号プレースホルダー 7"/>
          <p:cNvSpPr>
            <a:spLocks noGrp="1"/>
          </p:cNvSpPr>
          <p:nvPr>
            <p:ph type="sldNum" sz="quarter" idx="12"/>
          </p:nvPr>
        </p:nvSpPr>
        <p:spPr>
          <a:xfrm>
            <a:off x="7079482" y="6524098"/>
            <a:ext cx="2057400" cy="365125"/>
          </a:xfrm>
        </p:spPr>
        <p:txBody>
          <a:bodyPr/>
          <a:lstStyle/>
          <a:p>
            <a:pPr>
              <a:defRPr/>
            </a:pPr>
            <a:fld id="{F90A3C79-1AFD-481B-B685-7933BCD0898B}" type="slidenum">
              <a:rPr lang="en-US" altLang="ja-JP" smtClean="0"/>
              <a:pPr>
                <a:defRPr/>
              </a:pPr>
              <a:t>97</a:t>
            </a:fld>
            <a:endParaRPr lang="en-US" altLang="ja-JP"/>
          </a:p>
        </p:txBody>
      </p:sp>
    </p:spTree>
    <p:extLst>
      <p:ext uri="{BB962C8B-B14F-4D97-AF65-F5344CB8AC3E}">
        <p14:creationId xmlns:p14="http://schemas.microsoft.com/office/powerpoint/2010/main" val="15488168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317989" y="173232"/>
            <a:ext cx="8707428" cy="817509"/>
          </a:xfrm>
          <a:prstGeom prst="bevel">
            <a:avLst>
              <a:gd name="adj" fmla="val 12500"/>
            </a:avLst>
          </a:prstGeom>
          <a:solidFill>
            <a:schemeClr val="accent6">
              <a:lumMod val="20000"/>
              <a:lumOff val="80000"/>
            </a:schemeClr>
          </a:solidFill>
          <a:ln w="9525">
            <a:solidFill>
              <a:srgbClr val="000000"/>
            </a:solidFill>
            <a:miter lim="800000"/>
            <a:headEnd/>
            <a:tailEnd/>
          </a:ln>
        </p:spPr>
        <p:txBody>
          <a:bodyPr wrap="square" lIns="60624" tIns="30312" rIns="60624" bIns="30312" anchor="ctr">
            <a:spAutoFit/>
          </a:bodyPr>
          <a:lstStyle/>
          <a:p>
            <a:pPr algn="ctr" defTabSz="606255">
              <a:defRPr/>
            </a:pPr>
            <a:r>
              <a:rPr kumimoji="0" lang="ja-JP" altLang="en-US" b="1" kern="0" dirty="0">
                <a:solidFill>
                  <a:srgbClr val="2D2D8A">
                    <a:lumMod val="75000"/>
                  </a:srgbClr>
                </a:solidFill>
                <a:latin typeface="ＭＳ Ｐゴシック"/>
              </a:rPr>
              <a:t>平成</a:t>
            </a:r>
            <a:r>
              <a:rPr kumimoji="0" lang="ja-JP" altLang="en-US" b="1" kern="0" dirty="0" smtClean="0">
                <a:solidFill>
                  <a:srgbClr val="2D2D8A">
                    <a:lumMod val="75000"/>
                  </a:srgbClr>
                </a:solidFill>
                <a:latin typeface="ＭＳ Ｐゴシック"/>
              </a:rPr>
              <a:t>２９年度</a:t>
            </a:r>
            <a:r>
              <a:rPr kumimoji="0" lang="ja-JP" altLang="en-US" b="1" kern="0" dirty="0">
                <a:solidFill>
                  <a:srgbClr val="2D2D8A">
                    <a:lumMod val="75000"/>
                  </a:srgbClr>
                </a:solidFill>
                <a:latin typeface="ＭＳ Ｐゴシック"/>
              </a:rPr>
              <a:t>　都道府県・市区町村における障害者虐待事例への対応状況</a:t>
            </a:r>
            <a:r>
              <a:rPr kumimoji="0" lang="ja-JP" altLang="en-US" b="1" kern="0" dirty="0" smtClean="0">
                <a:solidFill>
                  <a:srgbClr val="2D2D8A">
                    <a:lumMod val="75000"/>
                  </a:srgbClr>
                </a:solidFill>
                <a:latin typeface="ＭＳ Ｐゴシック"/>
              </a:rPr>
              <a:t>等</a:t>
            </a:r>
            <a:endParaRPr kumimoji="0" lang="en-US" altLang="ja-JP" b="1" kern="0" dirty="0" smtClean="0">
              <a:solidFill>
                <a:srgbClr val="2D2D8A">
                  <a:lumMod val="75000"/>
                </a:srgbClr>
              </a:solidFill>
              <a:latin typeface="ＭＳ Ｐゴシック"/>
            </a:endParaRPr>
          </a:p>
          <a:p>
            <a:pPr algn="ctr" defTabSz="606255">
              <a:defRPr/>
            </a:pPr>
            <a:r>
              <a:rPr kumimoji="0" lang="ja-JP" altLang="en-US" b="1" kern="0" dirty="0" smtClean="0">
                <a:solidFill>
                  <a:srgbClr val="2D2D8A">
                    <a:lumMod val="75000"/>
                  </a:srgbClr>
                </a:solidFill>
                <a:latin typeface="ＭＳ Ｐゴシック"/>
              </a:rPr>
              <a:t>（</a:t>
            </a:r>
            <a:r>
              <a:rPr kumimoji="0" lang="ja-JP" altLang="en-US" b="1" kern="0" dirty="0">
                <a:solidFill>
                  <a:srgbClr val="2D2D8A">
                    <a:lumMod val="75000"/>
                  </a:srgbClr>
                </a:solidFill>
                <a:latin typeface="ＭＳ Ｐゴシック"/>
              </a:rPr>
              <a:t>調査結果）</a:t>
            </a:r>
          </a:p>
        </p:txBody>
      </p:sp>
      <p:sp>
        <p:nvSpPr>
          <p:cNvPr id="7" name="Rectangle 1"/>
          <p:cNvSpPr>
            <a:spLocks noChangeArrowheads="1"/>
          </p:cNvSpPr>
          <p:nvPr/>
        </p:nvSpPr>
        <p:spPr bwMode="auto">
          <a:xfrm>
            <a:off x="405852" y="5163218"/>
            <a:ext cx="8480700" cy="880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spAutoFit/>
          </a:bodyPr>
          <a:lstStyle/>
          <a:p>
            <a:pPr lvl="0" eaLnBrk="0" fontAlgn="base" hangingPunct="0">
              <a:spcBef>
                <a:spcPct val="0"/>
              </a:spcBef>
              <a:spcAft>
                <a:spcPct val="0"/>
              </a:spcAft>
            </a:pPr>
            <a:r>
              <a:rPr lang="ja-JP" altLang="en-US" sz="1292" dirty="0">
                <a:latin typeface="+mj-ea"/>
                <a:cs typeface="Times New Roman" pitchFamily="18" charset="0"/>
              </a:rPr>
              <a:t>・</a:t>
            </a:r>
            <a:r>
              <a:rPr lang="ja-JP" altLang="ja-JP" sz="1292" dirty="0">
                <a:latin typeface="+mj-ea"/>
                <a:cs typeface="Times New Roman" pitchFamily="18" charset="0"/>
              </a:rPr>
              <a:t>上記は、</a:t>
            </a:r>
            <a:r>
              <a:rPr lang="ja-JP" altLang="ja-JP" sz="1292" dirty="0" smtClean="0">
                <a:latin typeface="+mj-ea"/>
                <a:cs typeface="Times New Roman" pitchFamily="18" charset="0"/>
              </a:rPr>
              <a:t>平成</a:t>
            </a:r>
            <a:r>
              <a:rPr lang="en-US" altLang="ja-JP" sz="1292" dirty="0" smtClean="0">
                <a:latin typeface="+mj-ea"/>
                <a:cs typeface="Times New Roman" pitchFamily="18" charset="0"/>
              </a:rPr>
              <a:t>29</a:t>
            </a:r>
            <a:r>
              <a:rPr lang="ja-JP" altLang="en-US" sz="1292" dirty="0" smtClean="0">
                <a:latin typeface="+mj-ea"/>
                <a:cs typeface="Times New Roman" pitchFamily="18" charset="0"/>
              </a:rPr>
              <a:t>年</a:t>
            </a:r>
            <a:r>
              <a:rPr lang="en-US" altLang="ja-JP" sz="1292" dirty="0">
                <a:latin typeface="+mj-ea"/>
                <a:cs typeface="Times New Roman" pitchFamily="18" charset="0"/>
              </a:rPr>
              <a:t>4</a:t>
            </a:r>
            <a:r>
              <a:rPr lang="ja-JP" altLang="en-US" sz="1292" dirty="0">
                <a:latin typeface="+mj-ea"/>
                <a:cs typeface="Times New Roman" pitchFamily="18" charset="0"/>
              </a:rPr>
              <a:t>月</a:t>
            </a:r>
            <a:r>
              <a:rPr lang="en-US" altLang="ja-JP" sz="1292" dirty="0">
                <a:latin typeface="+mj-ea"/>
                <a:cs typeface="Times New Roman" pitchFamily="18" charset="0"/>
              </a:rPr>
              <a:t>1</a:t>
            </a:r>
            <a:r>
              <a:rPr lang="ja-JP" altLang="en-US" sz="1292" dirty="0">
                <a:latin typeface="+mj-ea"/>
                <a:cs typeface="Times New Roman" pitchFamily="18" charset="0"/>
              </a:rPr>
              <a:t>日から</a:t>
            </a:r>
            <a:r>
              <a:rPr lang="ja-JP" altLang="en-US" sz="1292" dirty="0" smtClean="0">
                <a:latin typeface="+mj-ea"/>
                <a:cs typeface="Times New Roman" pitchFamily="18" charset="0"/>
              </a:rPr>
              <a:t>平成</a:t>
            </a:r>
            <a:r>
              <a:rPr lang="en-US" altLang="ja-JP" sz="1292" dirty="0" smtClean="0">
                <a:latin typeface="+mj-ea"/>
                <a:cs typeface="Times New Roman" pitchFamily="18" charset="0"/>
              </a:rPr>
              <a:t>30</a:t>
            </a:r>
            <a:r>
              <a:rPr lang="ja-JP" altLang="en-US" sz="1292" dirty="0" smtClean="0">
                <a:latin typeface="+mj-ea"/>
                <a:cs typeface="Times New Roman" pitchFamily="18" charset="0"/>
              </a:rPr>
              <a:t>年</a:t>
            </a:r>
            <a:r>
              <a:rPr lang="en-US" altLang="ja-JP" sz="1292" dirty="0">
                <a:latin typeface="+mj-ea"/>
                <a:cs typeface="Times New Roman" pitchFamily="18" charset="0"/>
              </a:rPr>
              <a:t>3</a:t>
            </a:r>
            <a:r>
              <a:rPr lang="ja-JP" altLang="en-US" sz="1292" dirty="0">
                <a:latin typeface="+mj-ea"/>
                <a:cs typeface="Times New Roman" pitchFamily="18" charset="0"/>
              </a:rPr>
              <a:t>月</a:t>
            </a:r>
            <a:r>
              <a:rPr lang="en-US" altLang="ja-JP" sz="1292" dirty="0">
                <a:latin typeface="+mj-ea"/>
                <a:cs typeface="Times New Roman" pitchFamily="18" charset="0"/>
              </a:rPr>
              <a:t>31</a:t>
            </a:r>
            <a:r>
              <a:rPr lang="ja-JP" altLang="en-US" sz="1292" dirty="0">
                <a:latin typeface="+mj-ea"/>
                <a:cs typeface="Times New Roman" pitchFamily="18" charset="0"/>
              </a:rPr>
              <a:t>日までに虐待と判断された事例を集計した</a:t>
            </a:r>
            <a:r>
              <a:rPr lang="ja-JP" altLang="en-US" sz="1292" dirty="0" smtClean="0">
                <a:latin typeface="+mj-ea"/>
                <a:cs typeface="Times New Roman" pitchFamily="18" charset="0"/>
              </a:rPr>
              <a:t>もの</a:t>
            </a:r>
            <a:endParaRPr lang="en-US" altLang="ja-JP" sz="1292" dirty="0">
              <a:latin typeface="+mj-ea"/>
              <a:cs typeface="Times New Roman" pitchFamily="18" charset="0"/>
            </a:endParaRPr>
          </a:p>
          <a:p>
            <a:pPr eaLnBrk="0" fontAlgn="base" hangingPunct="0">
              <a:spcBef>
                <a:spcPct val="0"/>
              </a:spcBef>
              <a:spcAft>
                <a:spcPct val="0"/>
              </a:spcAft>
            </a:pPr>
            <a:r>
              <a:rPr lang="ja-JP" altLang="en-US" sz="1292" dirty="0"/>
              <a:t>・</a:t>
            </a:r>
            <a:r>
              <a:rPr lang="ja-JP" altLang="ja-JP" sz="1292" dirty="0"/>
              <a:t>カッコ内については、前回調査</a:t>
            </a:r>
            <a:r>
              <a:rPr lang="en-US" altLang="ja-JP" sz="1292" dirty="0"/>
              <a:t>(</a:t>
            </a:r>
            <a:r>
              <a:rPr lang="ja-JP" altLang="ja-JP" sz="1292" dirty="0" smtClean="0"/>
              <a:t>平成</a:t>
            </a:r>
            <a:r>
              <a:rPr lang="en-US" altLang="ja-JP" sz="1292" dirty="0" smtClean="0">
                <a:latin typeface="+mn-ea"/>
              </a:rPr>
              <a:t>28</a:t>
            </a:r>
            <a:r>
              <a:rPr lang="ja-JP" altLang="ja-JP" sz="1292" dirty="0" smtClean="0">
                <a:latin typeface="+mn-ea"/>
              </a:rPr>
              <a:t>年</a:t>
            </a:r>
            <a:r>
              <a:rPr lang="en-US" altLang="ja-JP" sz="1292" dirty="0">
                <a:latin typeface="+mn-ea"/>
              </a:rPr>
              <a:t>4</a:t>
            </a:r>
            <a:r>
              <a:rPr lang="ja-JP" altLang="ja-JP" sz="1292" dirty="0">
                <a:latin typeface="+mn-ea"/>
              </a:rPr>
              <a:t>月</a:t>
            </a:r>
            <a:r>
              <a:rPr lang="en-US" altLang="ja-JP" sz="1292" dirty="0">
                <a:latin typeface="+mn-ea"/>
              </a:rPr>
              <a:t>1</a:t>
            </a:r>
            <a:r>
              <a:rPr lang="ja-JP" altLang="ja-JP" sz="1292" dirty="0">
                <a:latin typeface="+mn-ea"/>
              </a:rPr>
              <a:t>日から</a:t>
            </a:r>
            <a:r>
              <a:rPr lang="ja-JP" altLang="ja-JP" sz="1292" dirty="0" smtClean="0">
                <a:latin typeface="+mn-ea"/>
              </a:rPr>
              <a:t>平成</a:t>
            </a:r>
            <a:r>
              <a:rPr lang="en-US" altLang="ja-JP" sz="1292" dirty="0" smtClean="0">
                <a:latin typeface="+mn-ea"/>
              </a:rPr>
              <a:t>29</a:t>
            </a:r>
            <a:r>
              <a:rPr lang="ja-JP" altLang="ja-JP" sz="1292" dirty="0" smtClean="0">
                <a:latin typeface="+mn-ea"/>
              </a:rPr>
              <a:t>年</a:t>
            </a:r>
            <a:r>
              <a:rPr lang="en-US" altLang="ja-JP" sz="1292" dirty="0">
                <a:latin typeface="+mn-ea"/>
              </a:rPr>
              <a:t>3</a:t>
            </a:r>
            <a:r>
              <a:rPr lang="ja-JP" altLang="ja-JP" sz="1292" dirty="0">
                <a:latin typeface="+mn-ea"/>
              </a:rPr>
              <a:t>月</a:t>
            </a:r>
            <a:r>
              <a:rPr lang="en-US" altLang="ja-JP" sz="1292" dirty="0">
                <a:latin typeface="+mn-ea"/>
              </a:rPr>
              <a:t>31</a:t>
            </a:r>
            <a:r>
              <a:rPr lang="ja-JP" altLang="ja-JP" sz="1292" dirty="0">
                <a:latin typeface="+mn-ea"/>
              </a:rPr>
              <a:t>日</a:t>
            </a:r>
            <a:r>
              <a:rPr lang="en-US" altLang="ja-JP" sz="1292" dirty="0"/>
              <a:t>)</a:t>
            </a:r>
            <a:r>
              <a:rPr lang="ja-JP" altLang="ja-JP" sz="1292" dirty="0"/>
              <a:t>の</a:t>
            </a:r>
            <a:r>
              <a:rPr lang="ja-JP" altLang="ja-JP" sz="1292" dirty="0" smtClean="0"/>
              <a:t>もの</a:t>
            </a:r>
            <a:endParaRPr lang="ja-JP" altLang="ja-JP" sz="1292" dirty="0"/>
          </a:p>
          <a:p>
            <a:pPr lvl="0" eaLnBrk="0" fontAlgn="base" hangingPunct="0">
              <a:spcBef>
                <a:spcPct val="0"/>
              </a:spcBef>
              <a:spcAft>
                <a:spcPct val="0"/>
              </a:spcAft>
            </a:pPr>
            <a:r>
              <a:rPr lang="ja-JP" altLang="en-US" sz="1292" dirty="0">
                <a:latin typeface="+mj-ea"/>
                <a:cs typeface="Times New Roman" pitchFamily="18" charset="0"/>
              </a:rPr>
              <a:t>・都道府県労働局の対応については、「</a:t>
            </a:r>
            <a:r>
              <a:rPr lang="ja-JP" altLang="en-US" sz="1292" dirty="0" smtClean="0">
                <a:latin typeface="+mj-ea"/>
                <a:cs typeface="Times New Roman" pitchFamily="18" charset="0"/>
              </a:rPr>
              <a:t>平成</a:t>
            </a:r>
            <a:r>
              <a:rPr lang="en-US" altLang="ja-JP" sz="1292" dirty="0" smtClean="0">
                <a:latin typeface="+mj-ea"/>
                <a:cs typeface="Times New Roman" pitchFamily="18" charset="0"/>
              </a:rPr>
              <a:t>29</a:t>
            </a:r>
            <a:r>
              <a:rPr lang="ja-JP" altLang="en-US" sz="1292" dirty="0" smtClean="0">
                <a:latin typeface="+mj-ea"/>
                <a:cs typeface="Times New Roman" pitchFamily="18" charset="0"/>
              </a:rPr>
              <a:t>年度</a:t>
            </a:r>
            <a:r>
              <a:rPr lang="ja-JP" altLang="en-US" sz="1292" dirty="0">
                <a:latin typeface="+mj-ea"/>
                <a:cs typeface="Times New Roman" pitchFamily="18" charset="0"/>
              </a:rPr>
              <a:t>使用者による障害者虐待の状況等」（</a:t>
            </a:r>
            <a:r>
              <a:rPr lang="ja-JP" altLang="en-US" sz="1292" dirty="0" smtClean="0">
                <a:latin typeface="+mj-ea"/>
                <a:cs typeface="Times New Roman" pitchFamily="18" charset="0"/>
              </a:rPr>
              <a:t>平成</a:t>
            </a:r>
            <a:r>
              <a:rPr lang="en-US" altLang="ja-JP" sz="1292" dirty="0" smtClean="0">
                <a:latin typeface="+mj-ea"/>
                <a:cs typeface="Times New Roman" pitchFamily="18" charset="0"/>
              </a:rPr>
              <a:t>30</a:t>
            </a:r>
            <a:r>
              <a:rPr lang="ja-JP" altLang="en-US" sz="1292" dirty="0" smtClean="0">
                <a:latin typeface="+mj-ea"/>
                <a:cs typeface="Times New Roman" pitchFamily="18" charset="0"/>
              </a:rPr>
              <a:t>年</a:t>
            </a:r>
            <a:r>
              <a:rPr lang="en-US" altLang="ja-JP" sz="1292" dirty="0" smtClean="0">
                <a:latin typeface="+mj-ea"/>
                <a:cs typeface="Times New Roman" pitchFamily="18" charset="0"/>
              </a:rPr>
              <a:t>8</a:t>
            </a:r>
            <a:r>
              <a:rPr lang="ja-JP" altLang="en-US" sz="1292" dirty="0" smtClean="0">
                <a:latin typeface="+mj-ea"/>
                <a:cs typeface="Times New Roman" pitchFamily="18" charset="0"/>
              </a:rPr>
              <a:t>月</a:t>
            </a:r>
            <a:r>
              <a:rPr lang="en-US" altLang="ja-JP" sz="1292" dirty="0" smtClean="0">
                <a:latin typeface="+mj-ea"/>
                <a:cs typeface="Times New Roman" pitchFamily="18" charset="0"/>
              </a:rPr>
              <a:t>22</a:t>
            </a:r>
            <a:r>
              <a:rPr lang="ja-JP" altLang="en-US" sz="1292" dirty="0" smtClean="0">
                <a:latin typeface="+mj-ea"/>
                <a:cs typeface="Times New Roman" pitchFamily="18" charset="0"/>
              </a:rPr>
              <a:t>日</a:t>
            </a:r>
            <a:r>
              <a:rPr lang="ja-JP" altLang="en-US" sz="1292" dirty="0">
                <a:latin typeface="+mj-ea"/>
                <a:cs typeface="Times New Roman" pitchFamily="18" charset="0"/>
              </a:rPr>
              <a:t>公表）のデータを</a:t>
            </a:r>
            <a:r>
              <a:rPr lang="ja-JP" altLang="en-US" sz="1292" dirty="0" smtClean="0">
                <a:latin typeface="+mj-ea"/>
                <a:cs typeface="Times New Roman" pitchFamily="18" charset="0"/>
              </a:rPr>
              <a:t>引用（</a:t>
            </a:r>
            <a:r>
              <a:rPr lang="ja-JP" altLang="en-US" sz="1292" dirty="0">
                <a:latin typeface="+mj-ea"/>
                <a:cs typeface="Times New Roman" pitchFamily="18" charset="0"/>
              </a:rPr>
              <a:t>「虐待判断件数」は「虐待が認められた事業所数」と</a:t>
            </a:r>
            <a:r>
              <a:rPr lang="ja-JP" altLang="en-US" sz="1292" dirty="0" smtClean="0">
                <a:latin typeface="+mj-ea"/>
                <a:cs typeface="Times New Roman" pitchFamily="18" charset="0"/>
              </a:rPr>
              <a:t>同義）</a:t>
            </a:r>
            <a:endParaRPr lang="ja-JP" altLang="en-US" sz="1292" dirty="0">
              <a:latin typeface="+mj-ea"/>
              <a:cs typeface="ＭＳ Ｐゴシック" pitchFamily="50" charset="-128"/>
            </a:endParaRPr>
          </a:p>
        </p:txBody>
      </p:sp>
      <p:sp>
        <p:nvSpPr>
          <p:cNvPr id="2" name="正方形/長方形 1"/>
          <p:cNvSpPr/>
          <p:nvPr/>
        </p:nvSpPr>
        <p:spPr>
          <a:xfrm>
            <a:off x="411780" y="1360516"/>
            <a:ext cx="2279791" cy="369332"/>
          </a:xfrm>
          <a:prstGeom prst="rect">
            <a:avLst/>
          </a:prstGeom>
        </p:spPr>
        <p:txBody>
          <a:bodyPr wrap="none">
            <a:spAutoFit/>
          </a:bodyPr>
          <a:lstStyle/>
          <a:p>
            <a:r>
              <a:rPr lang="ja-JP" altLang="ja-JP" b="1" dirty="0">
                <a:solidFill>
                  <a:prstClr val="black"/>
                </a:solidFill>
                <a:latin typeface="ＭＳ Ｐゴシック"/>
                <a:cs typeface="Times New Roman" pitchFamily="18" charset="0"/>
              </a:rPr>
              <a:t>【</a:t>
            </a:r>
            <a:r>
              <a:rPr lang="ja-JP" altLang="en-US" b="1" dirty="0">
                <a:solidFill>
                  <a:prstClr val="black"/>
                </a:solidFill>
                <a:latin typeface="ＭＳ Ｐゴシック"/>
                <a:cs typeface="Times New Roman" pitchFamily="18" charset="0"/>
              </a:rPr>
              <a:t>調査結果（全体像）</a:t>
            </a:r>
            <a:r>
              <a:rPr lang="ja-JP" altLang="ja-JP" b="1" dirty="0">
                <a:solidFill>
                  <a:prstClr val="black"/>
                </a:solidFill>
                <a:latin typeface="ＭＳ Ｐゴシック"/>
                <a:cs typeface="Times New Roman" pitchFamily="18" charset="0"/>
              </a:rPr>
              <a:t>】</a:t>
            </a:r>
            <a:endParaRPr lang="ja-JP" altLang="en-US" dirty="0">
              <a:solidFill>
                <a:prstClr val="black"/>
              </a:solidFill>
            </a:endParaRPr>
          </a:p>
        </p:txBody>
      </p:sp>
      <p:graphicFrame>
        <p:nvGraphicFramePr>
          <p:cNvPr id="8" name="表 7"/>
          <p:cNvGraphicFramePr>
            <a:graphicFrameLocks noGrp="1"/>
          </p:cNvGraphicFramePr>
          <p:nvPr>
            <p:extLst>
              <p:ext uri="{D42A27DB-BD31-4B8C-83A1-F6EECF244321}">
                <p14:modId xmlns:p14="http://schemas.microsoft.com/office/powerpoint/2010/main" val="3748330735"/>
              </p:ext>
            </p:extLst>
          </p:nvPr>
        </p:nvGraphicFramePr>
        <p:xfrm>
          <a:off x="436436" y="1729848"/>
          <a:ext cx="8242148" cy="3410922"/>
        </p:xfrm>
        <a:graphic>
          <a:graphicData uri="http://schemas.openxmlformats.org/drawingml/2006/table">
            <a:tbl>
              <a:tblPr>
                <a:tableStyleId>{5C22544A-7EE6-4342-B048-85BDC9FD1C3A}</a:tableStyleId>
              </a:tblPr>
              <a:tblGrid>
                <a:gridCol w="1674545">
                  <a:extLst>
                    <a:ext uri="{9D8B030D-6E8A-4147-A177-3AD203B41FA5}">
                      <a16:colId xmlns:a16="http://schemas.microsoft.com/office/drawing/2014/main" val="20000"/>
                    </a:ext>
                  </a:extLst>
                </a:gridCol>
                <a:gridCol w="1287477">
                  <a:extLst>
                    <a:ext uri="{9D8B030D-6E8A-4147-A177-3AD203B41FA5}">
                      <a16:colId xmlns:a16="http://schemas.microsoft.com/office/drawing/2014/main" val="20001"/>
                    </a:ext>
                  </a:extLst>
                </a:gridCol>
                <a:gridCol w="1931754">
                  <a:extLst>
                    <a:ext uri="{9D8B030D-6E8A-4147-A177-3AD203B41FA5}">
                      <a16:colId xmlns:a16="http://schemas.microsoft.com/office/drawing/2014/main" val="20002"/>
                    </a:ext>
                  </a:extLst>
                </a:gridCol>
                <a:gridCol w="955489">
                  <a:extLst>
                    <a:ext uri="{9D8B030D-6E8A-4147-A177-3AD203B41FA5}">
                      <a16:colId xmlns:a16="http://schemas.microsoft.com/office/drawing/2014/main" val="20003"/>
                    </a:ext>
                  </a:extLst>
                </a:gridCol>
                <a:gridCol w="1196441">
                  <a:extLst>
                    <a:ext uri="{9D8B030D-6E8A-4147-A177-3AD203B41FA5}">
                      <a16:colId xmlns:a16="http://schemas.microsoft.com/office/drawing/2014/main" val="20004"/>
                    </a:ext>
                  </a:extLst>
                </a:gridCol>
                <a:gridCol w="1196442">
                  <a:extLst>
                    <a:ext uri="{9D8B030D-6E8A-4147-A177-3AD203B41FA5}">
                      <a16:colId xmlns:a16="http://schemas.microsoft.com/office/drawing/2014/main" val="20005"/>
                    </a:ext>
                  </a:extLst>
                </a:gridCol>
              </a:tblGrid>
              <a:tr h="579054">
                <a:tc rowSpan="2">
                  <a:txBody>
                    <a:bodyPr/>
                    <a:lstStyle/>
                    <a:p>
                      <a:pPr marL="378460" indent="635" algn="just">
                        <a:spcAft>
                          <a:spcPts val="0"/>
                        </a:spcAft>
                      </a:pPr>
                      <a:r>
                        <a:rPr lang="en-US" sz="1000" kern="100" dirty="0">
                          <a:effectLst/>
                        </a:rPr>
                        <a:t> </a:t>
                      </a:r>
                      <a:endParaRPr lang="ja-JP" sz="1000" kern="100" dirty="0">
                        <a:effectLst/>
                        <a:latin typeface="Century"/>
                        <a:ea typeface="ＭＳ ゴシック"/>
                        <a:cs typeface="Times New Roman"/>
                      </a:endParaRPr>
                    </a:p>
                  </a:txBody>
                  <a:tcPr marL="58029" marR="5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ja-JP" sz="1300" kern="100" dirty="0">
                          <a:effectLst/>
                        </a:rPr>
                        <a:t>養護者による</a:t>
                      </a:r>
                    </a:p>
                    <a:p>
                      <a:pPr algn="ctr">
                        <a:spcAft>
                          <a:spcPts val="0"/>
                        </a:spcAft>
                      </a:pPr>
                      <a:r>
                        <a:rPr lang="ja-JP" sz="1300" kern="100" dirty="0">
                          <a:effectLst/>
                        </a:rPr>
                        <a:t>障害者虐待</a:t>
                      </a:r>
                      <a:endParaRPr lang="ja-JP" sz="1300" kern="100" dirty="0">
                        <a:effectLst/>
                        <a:latin typeface="Century"/>
                        <a:ea typeface="ＭＳ ゴシック"/>
                        <a:cs typeface="Times New Roman"/>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ja-JP" sz="1300" kern="100" dirty="0">
                          <a:effectLst/>
                        </a:rPr>
                        <a:t>障害者福祉施設従事者等</a:t>
                      </a:r>
                    </a:p>
                    <a:p>
                      <a:pPr algn="ctr">
                        <a:spcAft>
                          <a:spcPts val="0"/>
                        </a:spcAft>
                      </a:pPr>
                      <a:r>
                        <a:rPr lang="ja-JP" sz="1300" kern="100" dirty="0">
                          <a:effectLst/>
                        </a:rPr>
                        <a:t>による障害者虐待</a:t>
                      </a:r>
                      <a:endParaRPr lang="ja-JP" sz="1300" kern="100" dirty="0">
                        <a:effectLst/>
                        <a:latin typeface="Century"/>
                        <a:ea typeface="ＭＳ ゴシック"/>
                        <a:cs typeface="Times New Roman"/>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ja-JP" sz="1300" kern="100" dirty="0">
                          <a:effectLst/>
                        </a:rPr>
                        <a:t>使用者による障害者虐待　</a:t>
                      </a:r>
                      <a:endParaRPr lang="ja-JP" sz="1300" kern="100" dirty="0">
                        <a:effectLst/>
                        <a:latin typeface="Century"/>
                        <a:ea typeface="ＭＳ ゴシック"/>
                        <a:cs typeface="Times New Roman"/>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6479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00" kern="100" dirty="0">
                          <a:effectLst/>
                        </a:rPr>
                        <a:t> </a:t>
                      </a:r>
                      <a:endParaRPr lang="ja-JP" sz="1000" kern="100" dirty="0">
                        <a:effectLst/>
                      </a:endParaRPr>
                    </a:p>
                    <a:p>
                      <a:pPr algn="just">
                        <a:spcAft>
                          <a:spcPts val="0"/>
                        </a:spcAft>
                      </a:pPr>
                      <a:r>
                        <a:rPr lang="en-US" sz="1000" kern="100" dirty="0">
                          <a:effectLst/>
                        </a:rPr>
                        <a:t> </a:t>
                      </a:r>
                      <a:endParaRPr lang="ja-JP" sz="1000" kern="100" dirty="0">
                        <a:effectLst/>
                        <a:latin typeface="Century"/>
                        <a:ea typeface="ＭＳ ゴシック"/>
                        <a:cs typeface="Times New Roman"/>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533400" indent="-533400" algn="ctr">
                        <a:spcAft>
                          <a:spcPts val="0"/>
                        </a:spcAft>
                      </a:pPr>
                      <a:r>
                        <a:rPr lang="ja-JP" sz="1100" kern="100" dirty="0">
                          <a:effectLst/>
                        </a:rPr>
                        <a:t>（参考）都道府県労働局の対応</a:t>
                      </a:r>
                      <a:endParaRPr lang="ja-JP" sz="1100" kern="100" dirty="0">
                        <a:effectLst/>
                        <a:latin typeface="Century"/>
                        <a:ea typeface="ＭＳ ゴシック"/>
                        <a:cs typeface="Times New Roman"/>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1"/>
                  </a:ext>
                </a:extLst>
              </a:tr>
              <a:tr h="664793">
                <a:tc>
                  <a:txBody>
                    <a:bodyPr/>
                    <a:lstStyle/>
                    <a:p>
                      <a:pPr algn="just">
                        <a:spcAft>
                          <a:spcPts val="0"/>
                        </a:spcAft>
                      </a:pPr>
                      <a:r>
                        <a:rPr lang="ja-JP" sz="1500" kern="100" dirty="0">
                          <a:effectLst/>
                        </a:rPr>
                        <a:t>市区町村等への</a:t>
                      </a:r>
                    </a:p>
                    <a:p>
                      <a:pPr algn="just">
                        <a:spcAft>
                          <a:spcPts val="0"/>
                        </a:spcAft>
                      </a:pPr>
                      <a:r>
                        <a:rPr lang="ja-JP" sz="1500" kern="100" dirty="0">
                          <a:effectLst/>
                        </a:rPr>
                        <a:t>相談・通報件数</a:t>
                      </a:r>
                      <a:endParaRPr lang="ja-JP" sz="1500" kern="100" dirty="0">
                        <a:effectLst/>
                        <a:latin typeface="Century"/>
                        <a:ea typeface="ＭＳ ゴシック"/>
                        <a:cs typeface="Times New Roman"/>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500" kern="100" dirty="0" smtClean="0">
                          <a:effectLst/>
                        </a:rPr>
                        <a:t>4,649</a:t>
                      </a:r>
                      <a:r>
                        <a:rPr lang="ja-JP" altLang="ja-JP" sz="1500" kern="100" dirty="0" smtClean="0">
                          <a:effectLst/>
                        </a:rPr>
                        <a:t>件</a:t>
                      </a:r>
                      <a:endParaRPr lang="ja-JP" altLang="ja-JP" sz="1500" kern="100" dirty="0">
                        <a:effectLst/>
                        <a:latin typeface="Century"/>
                        <a:ea typeface="ＭＳ ゴシック"/>
                        <a:cs typeface="Times New Roman"/>
                      </a:endParaRPr>
                    </a:p>
                    <a:p>
                      <a:pPr algn="ctr">
                        <a:spcAft>
                          <a:spcPts val="0"/>
                        </a:spcAft>
                      </a:pPr>
                      <a:r>
                        <a:rPr lang="ja-JP" altLang="en-US" sz="1500" kern="100" dirty="0">
                          <a:effectLst/>
                        </a:rPr>
                        <a:t>（</a:t>
                      </a:r>
                      <a:r>
                        <a:rPr lang="en-US" altLang="ja-JP" sz="1500" kern="100" dirty="0" smtClean="0">
                          <a:effectLst/>
                        </a:rPr>
                        <a:t>4,606</a:t>
                      </a:r>
                      <a:r>
                        <a:rPr lang="ja-JP" altLang="en-US" sz="1500" kern="100" dirty="0" smtClean="0">
                          <a:effectLst/>
                        </a:rPr>
                        <a:t>件</a:t>
                      </a:r>
                      <a:r>
                        <a:rPr lang="ja-JP" altLang="en-US" sz="1500" kern="100" dirty="0">
                          <a:effectLst/>
                        </a:rPr>
                        <a:t>）</a:t>
                      </a:r>
                      <a:endParaRPr lang="en-US" sz="1500" kern="100" dirty="0">
                        <a:effectLst/>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500" kern="100" dirty="0" smtClean="0">
                          <a:effectLst/>
                        </a:rPr>
                        <a:t>2,374</a:t>
                      </a:r>
                      <a:r>
                        <a:rPr lang="ja-JP" altLang="ja-JP" sz="1500" kern="100" dirty="0" smtClean="0">
                          <a:effectLst/>
                        </a:rPr>
                        <a:t>件</a:t>
                      </a:r>
                      <a:endParaRPr lang="ja-JP" altLang="ja-JP" sz="1500" kern="100" dirty="0">
                        <a:effectLst/>
                        <a:latin typeface="Century"/>
                        <a:ea typeface="ＭＳ ゴシック"/>
                        <a:cs typeface="Times New Roman"/>
                      </a:endParaRPr>
                    </a:p>
                    <a:p>
                      <a:pPr algn="ctr">
                        <a:spcAft>
                          <a:spcPts val="0"/>
                        </a:spcAft>
                      </a:pPr>
                      <a:r>
                        <a:rPr lang="ja-JP" altLang="en-US" sz="1500" kern="100" dirty="0">
                          <a:effectLst/>
                        </a:rPr>
                        <a:t>（</a:t>
                      </a:r>
                      <a:r>
                        <a:rPr lang="en-US" altLang="ja-JP" sz="1500" kern="100" dirty="0" smtClean="0">
                          <a:effectLst/>
                        </a:rPr>
                        <a:t>2,115</a:t>
                      </a:r>
                      <a:r>
                        <a:rPr lang="ja-JP" altLang="en-US" sz="1500" kern="100" dirty="0" smtClean="0">
                          <a:effectLst/>
                        </a:rPr>
                        <a:t>件</a:t>
                      </a:r>
                      <a:r>
                        <a:rPr lang="ja-JP" altLang="en-US" sz="1500" kern="100" dirty="0">
                          <a:effectLst/>
                        </a:rPr>
                        <a:t>）</a:t>
                      </a:r>
                      <a:endParaRPr lang="en-US" altLang="ja-JP" sz="1500" kern="100" dirty="0">
                        <a:effectLst/>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500" kern="100" dirty="0" smtClean="0">
                          <a:effectLst/>
                        </a:rPr>
                        <a:t>691</a:t>
                      </a:r>
                      <a:r>
                        <a:rPr lang="ja-JP" altLang="ja-JP" sz="1500" kern="100" dirty="0" smtClean="0">
                          <a:effectLst/>
                        </a:rPr>
                        <a:t>件</a:t>
                      </a:r>
                      <a:endParaRPr lang="ja-JP" altLang="ja-JP" sz="1500" kern="100" dirty="0">
                        <a:effectLst/>
                        <a:latin typeface="Century"/>
                        <a:ea typeface="ＭＳ ゴシック"/>
                        <a:cs typeface="Times New Roman"/>
                      </a:endParaRPr>
                    </a:p>
                    <a:p>
                      <a:pPr algn="ctr">
                        <a:spcAft>
                          <a:spcPts val="0"/>
                        </a:spcAft>
                      </a:pPr>
                      <a:r>
                        <a:rPr lang="ja-JP" altLang="en-US" sz="1500" kern="100" dirty="0" smtClean="0">
                          <a:effectLst/>
                        </a:rPr>
                        <a:t>（</a:t>
                      </a:r>
                      <a:r>
                        <a:rPr lang="en-US" altLang="ja-JP" sz="1500" kern="100" dirty="0" smtClean="0">
                          <a:effectLst/>
                        </a:rPr>
                        <a:t>745</a:t>
                      </a:r>
                      <a:r>
                        <a:rPr lang="ja-JP" altLang="en-US" sz="1500" kern="100" dirty="0" smtClean="0">
                          <a:effectLst/>
                        </a:rPr>
                        <a:t>件）</a:t>
                      </a:r>
                      <a:endParaRPr lang="en-US" altLang="ja-JP" sz="1500" kern="100" dirty="0">
                        <a:effectLst/>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ja-JP" altLang="en-US" sz="1500" kern="100" dirty="0">
                          <a:effectLst/>
                        </a:rPr>
                        <a:t>虐待判断</a:t>
                      </a:r>
                      <a:endParaRPr lang="en-US" altLang="ja-JP" sz="1500" kern="100" dirty="0">
                        <a:effectLst/>
                      </a:endParaRPr>
                    </a:p>
                    <a:p>
                      <a:pPr algn="ctr">
                        <a:spcAft>
                          <a:spcPts val="0"/>
                        </a:spcAft>
                      </a:pPr>
                      <a:r>
                        <a:rPr lang="ja-JP" altLang="en-US" sz="1500" kern="100" dirty="0">
                          <a:effectLst/>
                        </a:rPr>
                        <a:t>件数</a:t>
                      </a:r>
                      <a:endParaRPr lang="ja-JP" sz="1500" kern="100" dirty="0">
                        <a:effectLst/>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500" kern="100" dirty="0" smtClean="0">
                          <a:effectLst/>
                        </a:rPr>
                        <a:t>597</a:t>
                      </a:r>
                      <a:r>
                        <a:rPr lang="ja-JP" altLang="en-US" sz="1500" kern="100" dirty="0" smtClean="0">
                          <a:effectLst/>
                        </a:rPr>
                        <a:t>件</a:t>
                      </a:r>
                      <a:endParaRPr lang="en-US" altLang="ja-JP" sz="1500" kern="100" dirty="0">
                        <a:effectLst/>
                      </a:endParaRPr>
                    </a:p>
                    <a:p>
                      <a:pPr marL="0" marR="0" indent="0" algn="ctr" defTabSz="919465" rtl="0" eaLnBrk="1" fontAlgn="auto" latinLnBrk="0" hangingPunct="1">
                        <a:lnSpc>
                          <a:spcPct val="100000"/>
                        </a:lnSpc>
                        <a:spcBef>
                          <a:spcPts val="0"/>
                        </a:spcBef>
                        <a:spcAft>
                          <a:spcPts val="0"/>
                        </a:spcAft>
                        <a:buClrTx/>
                        <a:buSzTx/>
                        <a:buFontTx/>
                        <a:buNone/>
                        <a:tabLst/>
                        <a:defRPr/>
                      </a:pPr>
                      <a:r>
                        <a:rPr lang="ja-JP" altLang="en-US" sz="1500" kern="100" dirty="0">
                          <a:effectLst/>
                        </a:rPr>
                        <a:t>（</a:t>
                      </a:r>
                      <a:r>
                        <a:rPr lang="en-US" altLang="ja-JP" sz="1500" kern="100" dirty="0" smtClean="0">
                          <a:effectLst/>
                        </a:rPr>
                        <a:t>581</a:t>
                      </a:r>
                      <a:r>
                        <a:rPr lang="ja-JP" altLang="en-US" sz="1500" kern="100" dirty="0">
                          <a:effectLst/>
                        </a:rPr>
                        <a:t>件）</a:t>
                      </a:r>
                      <a:endParaRPr lang="en-US" altLang="ja-JP" sz="1500" kern="100" dirty="0">
                        <a:effectLst/>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4793">
                <a:tc>
                  <a:txBody>
                    <a:bodyPr/>
                    <a:lstStyle/>
                    <a:p>
                      <a:pPr algn="just">
                        <a:spcAft>
                          <a:spcPts val="0"/>
                        </a:spcAft>
                      </a:pPr>
                      <a:r>
                        <a:rPr lang="ja-JP" sz="1500" kern="100" dirty="0">
                          <a:effectLst/>
                        </a:rPr>
                        <a:t>市区町村等による</a:t>
                      </a:r>
                    </a:p>
                    <a:p>
                      <a:pPr algn="just">
                        <a:spcAft>
                          <a:spcPts val="0"/>
                        </a:spcAft>
                      </a:pPr>
                      <a:r>
                        <a:rPr lang="ja-JP" sz="1500" kern="100" dirty="0">
                          <a:effectLst/>
                        </a:rPr>
                        <a:t>虐待判断件数</a:t>
                      </a:r>
                      <a:endParaRPr lang="ja-JP" sz="1500" kern="100" dirty="0">
                        <a:effectLst/>
                        <a:latin typeface="Century"/>
                        <a:ea typeface="ＭＳ ゴシック"/>
                        <a:cs typeface="Times New Roman"/>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500" kern="100" dirty="0" smtClean="0">
                          <a:effectLst/>
                        </a:rPr>
                        <a:t>1,557</a:t>
                      </a:r>
                      <a:r>
                        <a:rPr lang="ja-JP" altLang="ja-JP" sz="1500" kern="100" dirty="0" smtClean="0">
                          <a:effectLst/>
                        </a:rPr>
                        <a:t>件</a:t>
                      </a:r>
                      <a:endParaRPr lang="ja-JP" altLang="ja-JP" sz="1500" kern="100" dirty="0">
                        <a:effectLst/>
                        <a:latin typeface="Century"/>
                        <a:ea typeface="ＭＳ ゴシック"/>
                        <a:cs typeface="Times New Roman"/>
                      </a:endParaRPr>
                    </a:p>
                    <a:p>
                      <a:pPr algn="ctr">
                        <a:spcAft>
                          <a:spcPts val="0"/>
                        </a:spcAft>
                      </a:pPr>
                      <a:r>
                        <a:rPr lang="ja-JP" altLang="en-US" sz="1500" kern="100" dirty="0">
                          <a:effectLst/>
                        </a:rPr>
                        <a:t>（</a:t>
                      </a:r>
                      <a:r>
                        <a:rPr lang="en-US" altLang="ja-JP" sz="1500" kern="100" dirty="0" smtClean="0">
                          <a:effectLst/>
                        </a:rPr>
                        <a:t>1,538</a:t>
                      </a:r>
                      <a:r>
                        <a:rPr lang="ja-JP" altLang="en-US" sz="1500" kern="100" dirty="0" smtClean="0">
                          <a:effectLst/>
                        </a:rPr>
                        <a:t>件</a:t>
                      </a:r>
                      <a:r>
                        <a:rPr lang="ja-JP" altLang="en-US" sz="1500" kern="100" dirty="0">
                          <a:effectLst/>
                        </a:rPr>
                        <a:t>）</a:t>
                      </a:r>
                      <a:endParaRPr lang="en-US" sz="1500" kern="100" dirty="0">
                        <a:effectLst/>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500" kern="100" dirty="0" smtClean="0">
                          <a:effectLst/>
                        </a:rPr>
                        <a:t>464</a:t>
                      </a:r>
                      <a:r>
                        <a:rPr lang="ja-JP" altLang="ja-JP" sz="1500" kern="100" dirty="0" smtClean="0">
                          <a:effectLst/>
                        </a:rPr>
                        <a:t>件</a:t>
                      </a:r>
                      <a:endParaRPr lang="ja-JP" altLang="ja-JP" sz="1500" kern="100" dirty="0">
                        <a:effectLst/>
                        <a:latin typeface="Century"/>
                        <a:ea typeface="ＭＳ ゴシック"/>
                        <a:cs typeface="Times New Roman"/>
                      </a:endParaRPr>
                    </a:p>
                    <a:p>
                      <a:pPr algn="ctr">
                        <a:spcAft>
                          <a:spcPts val="0"/>
                        </a:spcAft>
                      </a:pPr>
                      <a:r>
                        <a:rPr lang="ja-JP" altLang="en-US" sz="1500" kern="100" dirty="0" smtClean="0">
                          <a:effectLst/>
                        </a:rPr>
                        <a:t>（</a:t>
                      </a:r>
                      <a:r>
                        <a:rPr lang="en-US" altLang="ja-JP" sz="1500" kern="100" dirty="0" smtClean="0">
                          <a:effectLst/>
                        </a:rPr>
                        <a:t>401</a:t>
                      </a:r>
                      <a:r>
                        <a:rPr lang="ja-JP" altLang="en-US" sz="1500" kern="100" dirty="0" smtClean="0">
                          <a:effectLst/>
                        </a:rPr>
                        <a:t>件</a:t>
                      </a:r>
                      <a:r>
                        <a:rPr lang="ja-JP" altLang="en-US" sz="1500" kern="100" dirty="0">
                          <a:effectLst/>
                        </a:rPr>
                        <a:t>）</a:t>
                      </a:r>
                      <a:endParaRPr lang="en-US" altLang="ja-JP" sz="1500" kern="100" dirty="0">
                        <a:effectLst/>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en-US" sz="1500" kern="100" dirty="0">
                          <a:effectLst/>
                        </a:rPr>
                        <a:t> </a:t>
                      </a:r>
                      <a:endParaRPr lang="ja-JP" sz="1500" kern="100" dirty="0">
                        <a:effectLst/>
                        <a:latin typeface="Century"/>
                        <a:ea typeface="ＭＳ ゴシック"/>
                        <a:cs typeface="Times New Roman"/>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816482">
                <a:tc>
                  <a:txBody>
                    <a:bodyPr/>
                    <a:lstStyle/>
                    <a:p>
                      <a:pPr algn="l">
                        <a:spcAft>
                          <a:spcPts val="0"/>
                        </a:spcAft>
                      </a:pPr>
                      <a:r>
                        <a:rPr lang="ja-JP" sz="1500" kern="100" dirty="0">
                          <a:effectLst/>
                        </a:rPr>
                        <a:t>被虐待者数</a:t>
                      </a:r>
                      <a:endParaRPr lang="ja-JP" sz="1500" kern="100" dirty="0">
                        <a:effectLst/>
                        <a:latin typeface="Century"/>
                        <a:ea typeface="ＭＳ ゴシック"/>
                        <a:cs typeface="Times New Roman"/>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500" kern="100" dirty="0" smtClean="0">
                          <a:effectLst/>
                        </a:rPr>
                        <a:t>1,570</a:t>
                      </a:r>
                      <a:r>
                        <a:rPr lang="ja-JP" altLang="ja-JP" sz="1500" kern="100" dirty="0" smtClean="0">
                          <a:effectLst/>
                        </a:rPr>
                        <a:t>人</a:t>
                      </a:r>
                      <a:endParaRPr lang="ja-JP" altLang="ja-JP" sz="1500" kern="100" dirty="0">
                        <a:effectLst/>
                        <a:latin typeface="Century"/>
                        <a:ea typeface="ＭＳ ゴシック"/>
                        <a:cs typeface="Times New Roman"/>
                      </a:endParaRPr>
                    </a:p>
                    <a:p>
                      <a:pPr algn="ctr">
                        <a:spcAft>
                          <a:spcPts val="0"/>
                        </a:spcAft>
                      </a:pPr>
                      <a:r>
                        <a:rPr lang="ja-JP" altLang="en-US" sz="1500" kern="100" dirty="0">
                          <a:effectLst/>
                        </a:rPr>
                        <a:t>（</a:t>
                      </a:r>
                      <a:r>
                        <a:rPr lang="en-US" altLang="ja-JP" sz="1500" kern="100" dirty="0" smtClean="0">
                          <a:effectLst/>
                        </a:rPr>
                        <a:t>1,554</a:t>
                      </a:r>
                      <a:r>
                        <a:rPr lang="ja-JP" altLang="en-US" sz="1500" kern="100" dirty="0" smtClean="0">
                          <a:effectLst/>
                        </a:rPr>
                        <a:t>人</a:t>
                      </a:r>
                      <a:r>
                        <a:rPr lang="ja-JP" altLang="en-US" sz="1500" kern="100" dirty="0">
                          <a:effectLst/>
                        </a:rPr>
                        <a:t>）</a:t>
                      </a:r>
                      <a:endParaRPr lang="en-US" sz="1500" kern="100" dirty="0">
                        <a:effectLst/>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500" kern="100" dirty="0" smtClean="0">
                          <a:effectLst/>
                        </a:rPr>
                        <a:t>666</a:t>
                      </a:r>
                      <a:r>
                        <a:rPr lang="ja-JP" altLang="ja-JP" sz="1500" kern="100" dirty="0" smtClean="0">
                          <a:effectLst/>
                        </a:rPr>
                        <a:t>人</a:t>
                      </a:r>
                      <a:endParaRPr lang="ja-JP" altLang="ja-JP" sz="1500" kern="100" dirty="0">
                        <a:effectLst/>
                        <a:latin typeface="Century"/>
                        <a:ea typeface="ＭＳ ゴシック"/>
                        <a:cs typeface="Times New Roman"/>
                      </a:endParaRPr>
                    </a:p>
                    <a:p>
                      <a:pPr algn="ctr">
                        <a:spcAft>
                          <a:spcPts val="0"/>
                        </a:spcAft>
                      </a:pPr>
                      <a:r>
                        <a:rPr lang="ja-JP" altLang="en-US" sz="1500" kern="100" dirty="0" smtClean="0">
                          <a:effectLst/>
                        </a:rPr>
                        <a:t>（</a:t>
                      </a:r>
                      <a:r>
                        <a:rPr lang="en-US" altLang="ja-JP" sz="1500" kern="100" dirty="0" smtClean="0">
                          <a:effectLst/>
                        </a:rPr>
                        <a:t>672</a:t>
                      </a:r>
                      <a:r>
                        <a:rPr lang="ja-JP" altLang="en-US" sz="1500" kern="100" dirty="0" smtClean="0">
                          <a:effectLst/>
                        </a:rPr>
                        <a:t>人</a:t>
                      </a:r>
                      <a:r>
                        <a:rPr lang="ja-JP" altLang="en-US" sz="1500" kern="100" dirty="0">
                          <a:effectLst/>
                        </a:rPr>
                        <a:t>）</a:t>
                      </a:r>
                      <a:endParaRPr lang="en-US" altLang="ja-JP" sz="1500" kern="100" dirty="0">
                        <a:effectLst/>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spcAft>
                          <a:spcPts val="0"/>
                        </a:spcAft>
                      </a:pPr>
                      <a:r>
                        <a:rPr lang="ja-JP" sz="1500" kern="100" dirty="0">
                          <a:effectLst/>
                        </a:rPr>
                        <a:t>被虐待者数</a:t>
                      </a:r>
                      <a:endParaRPr lang="ja-JP" sz="1500" kern="100" dirty="0">
                        <a:effectLst/>
                        <a:latin typeface="Century"/>
                        <a:ea typeface="ＭＳ ゴシック"/>
                        <a:cs typeface="Times New Roman"/>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500" kern="100" dirty="0" smtClean="0">
                          <a:effectLst/>
                        </a:rPr>
                        <a:t>1,308</a:t>
                      </a:r>
                      <a:r>
                        <a:rPr lang="ja-JP" altLang="ja-JP" sz="1500" kern="100" dirty="0" smtClean="0">
                          <a:effectLst/>
                        </a:rPr>
                        <a:t>人</a:t>
                      </a:r>
                      <a:endParaRPr lang="en-US" altLang="ja-JP" sz="1500" kern="100" dirty="0">
                        <a:effectLst/>
                      </a:endParaRPr>
                    </a:p>
                    <a:p>
                      <a:pPr algn="ctr">
                        <a:spcAft>
                          <a:spcPts val="0"/>
                        </a:spcAft>
                      </a:pPr>
                      <a:r>
                        <a:rPr lang="ja-JP" altLang="en-US" sz="1500" kern="100" dirty="0" smtClean="0">
                          <a:effectLst/>
                        </a:rPr>
                        <a:t>（</a:t>
                      </a:r>
                      <a:r>
                        <a:rPr lang="en-US" altLang="ja-JP" sz="1500" kern="100" dirty="0" smtClean="0">
                          <a:effectLst/>
                        </a:rPr>
                        <a:t>972</a:t>
                      </a:r>
                      <a:r>
                        <a:rPr lang="ja-JP" altLang="en-US" sz="1500" kern="100" dirty="0" smtClean="0">
                          <a:effectLst/>
                        </a:rPr>
                        <a:t>人</a:t>
                      </a:r>
                      <a:r>
                        <a:rPr lang="ja-JP" altLang="en-US" sz="1500" kern="100" dirty="0">
                          <a:effectLst/>
                        </a:rPr>
                        <a:t>）</a:t>
                      </a:r>
                      <a:endParaRPr lang="en-US" altLang="ja-JP" sz="1500" kern="100" dirty="0">
                        <a:effectLst/>
                      </a:endParaRPr>
                    </a:p>
                  </a:txBody>
                  <a:tcPr marL="58029" marR="580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7059880" y="6492875"/>
            <a:ext cx="2057400" cy="365125"/>
          </a:xfrm>
        </p:spPr>
        <p:txBody>
          <a:bodyPr/>
          <a:lstStyle/>
          <a:p>
            <a:pPr>
              <a:defRPr/>
            </a:pPr>
            <a:fld id="{EC602E4F-3B58-4928-9C49-10C64EE68D88}" type="slidenum">
              <a:rPr lang="en-US" altLang="ja-JP" smtClean="0"/>
              <a:pPr>
                <a:defRPr/>
              </a:pPr>
              <a:t>98</a:t>
            </a:fld>
            <a:endParaRPr lang="en-US" altLang="ja-JP" dirty="0"/>
          </a:p>
        </p:txBody>
      </p:sp>
    </p:spTree>
    <p:extLst>
      <p:ext uri="{BB962C8B-B14F-4D97-AF65-F5344CB8AC3E}">
        <p14:creationId xmlns:p14="http://schemas.microsoft.com/office/powerpoint/2010/main" val="36919331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4"/>
          <p:cNvSpPr>
            <a:spLocks noChangeArrowheads="1"/>
          </p:cNvSpPr>
          <p:nvPr/>
        </p:nvSpPr>
        <p:spPr bwMode="auto">
          <a:xfrm>
            <a:off x="91358" y="825935"/>
            <a:ext cx="8944592" cy="5538775"/>
          </a:xfrm>
          <a:prstGeom prst="rect">
            <a:avLst/>
          </a:prstGeom>
          <a:noFill/>
          <a:ln w="57150" cmpd="thinThick">
            <a:solidFill>
              <a:schemeClr val="accent1"/>
            </a:solidFill>
            <a:miter lim="800000"/>
            <a:headEnd/>
            <a:tailEnd/>
          </a:ln>
        </p:spPr>
        <p:txBody>
          <a:bodyPr wrap="none" lIns="78986" tIns="39498" rIns="78986" bIns="39498"/>
          <a:lstStyle/>
          <a:p>
            <a:endParaRPr lang="en-US" altLang="ja-JP" sz="738" dirty="0">
              <a:solidFill>
                <a:prstClr val="black"/>
              </a:solidFill>
            </a:endParaRPr>
          </a:p>
          <a:p>
            <a:r>
              <a:rPr lang="ja-JP" altLang="en-US" sz="1477" dirty="0">
                <a:solidFill>
                  <a:prstClr val="black"/>
                </a:solidFill>
                <a:latin typeface="ＤＦ特太ゴシック体" panose="020B0509000000000000" pitchFamily="49" charset="-128"/>
                <a:ea typeface="ＤＦ特太ゴシック体" panose="020B0509000000000000" pitchFamily="49" charset="-128"/>
              </a:rPr>
              <a:t>＜目的＞</a:t>
            </a:r>
          </a:p>
          <a:p>
            <a:pPr defTabSz="411163">
              <a:tabLst>
                <a:tab pos="8339138" algn="l"/>
                <a:tab pos="8520113" algn="l"/>
                <a:tab pos="8701088" algn="l"/>
              </a:tabLst>
            </a:pPr>
            <a:r>
              <a:rPr lang="ja-JP" altLang="en-US" sz="1477" dirty="0">
                <a:solidFill>
                  <a:prstClr val="black"/>
                </a:solidFill>
              </a:rPr>
              <a:t>　</a:t>
            </a:r>
            <a:r>
              <a:rPr lang="ja-JP" altLang="en-US" sz="1477" dirty="0" smtClean="0">
                <a:solidFill>
                  <a:prstClr val="black"/>
                </a:solidFill>
              </a:rPr>
              <a:t>　　認知症</a:t>
            </a:r>
            <a:r>
              <a:rPr lang="ja-JP" altLang="en-US" sz="1477" dirty="0">
                <a:solidFill>
                  <a:prstClr val="black"/>
                </a:solidFill>
              </a:rPr>
              <a:t>高齢者、知的障害者、精神障害者等のうち判断能力が不十分な者に対して</a:t>
            </a:r>
            <a:r>
              <a:rPr lang="ja-JP" altLang="en-US" sz="1477" dirty="0" smtClean="0">
                <a:solidFill>
                  <a:prstClr val="black"/>
                </a:solidFill>
              </a:rPr>
              <a:t>、</a:t>
            </a:r>
            <a:r>
              <a:rPr lang="ja-JP" altLang="en-US" sz="1477" u="sng" dirty="0" smtClean="0">
                <a:solidFill>
                  <a:prstClr val="black"/>
                </a:solidFill>
              </a:rPr>
              <a:t>福祉サービス</a:t>
            </a:r>
            <a:endParaRPr lang="en-US" altLang="ja-JP" sz="1477" u="sng" dirty="0" smtClean="0">
              <a:solidFill>
                <a:prstClr val="black"/>
              </a:solidFill>
            </a:endParaRPr>
          </a:p>
          <a:p>
            <a:pPr defTabSz="411163">
              <a:tabLst>
                <a:tab pos="8339138" algn="l"/>
                <a:tab pos="8520113" algn="l"/>
                <a:tab pos="8701088" algn="l"/>
              </a:tabLst>
            </a:pPr>
            <a:r>
              <a:rPr lang="ja-JP" altLang="en-US" sz="1477" dirty="0" smtClean="0">
                <a:solidFill>
                  <a:prstClr val="black"/>
                </a:solidFill>
              </a:rPr>
              <a:t>　　　</a:t>
            </a:r>
            <a:r>
              <a:rPr lang="ja-JP" altLang="en-US" sz="1477" u="sng" dirty="0" smtClean="0">
                <a:solidFill>
                  <a:prstClr val="black"/>
                </a:solidFill>
              </a:rPr>
              <a:t>の利用に関する援助等を行うことにより、地域において自立した生活が送れるよう支援</a:t>
            </a:r>
            <a:r>
              <a:rPr lang="ja-JP" altLang="en-US" sz="1477" dirty="0" smtClean="0">
                <a:solidFill>
                  <a:prstClr val="black"/>
                </a:solidFill>
              </a:rPr>
              <a:t>する。</a:t>
            </a:r>
          </a:p>
          <a:p>
            <a:endParaRPr lang="ja-JP" altLang="en-US" sz="1477" dirty="0">
              <a:solidFill>
                <a:prstClr val="black"/>
              </a:solidFill>
            </a:endParaRPr>
          </a:p>
          <a:p>
            <a:r>
              <a:rPr lang="ja-JP" altLang="en-US" sz="1477" dirty="0">
                <a:solidFill>
                  <a:prstClr val="black"/>
                </a:solidFill>
                <a:latin typeface="ＤＦ特太ゴシック体" panose="020B0509000000000000" pitchFamily="49" charset="-128"/>
                <a:ea typeface="ＤＦ特太ゴシック体" panose="020B0509000000000000" pitchFamily="49" charset="-128"/>
              </a:rPr>
              <a:t>＜実施主体＞</a:t>
            </a:r>
          </a:p>
          <a:p>
            <a:r>
              <a:rPr lang="ja-JP" altLang="en-US" sz="1477" dirty="0">
                <a:solidFill>
                  <a:prstClr val="black"/>
                </a:solidFill>
              </a:rPr>
              <a:t>　　　都道府県社会福祉協議会又は指定都市社会福祉協議会。ただし、</a:t>
            </a:r>
            <a:r>
              <a:rPr lang="ja-JP" altLang="en-US" sz="1477" u="sng" dirty="0">
                <a:solidFill>
                  <a:prstClr val="black"/>
                </a:solidFill>
              </a:rPr>
              <a:t>事業の一部を、市区町村社会福祉</a:t>
            </a:r>
            <a:endParaRPr lang="en-US" altLang="ja-JP" sz="1477" u="sng" dirty="0">
              <a:solidFill>
                <a:prstClr val="black"/>
              </a:solidFill>
            </a:endParaRPr>
          </a:p>
          <a:p>
            <a:r>
              <a:rPr lang="ja-JP" altLang="en-US" sz="1477" dirty="0">
                <a:solidFill>
                  <a:prstClr val="black"/>
                </a:solidFill>
              </a:rPr>
              <a:t>　　</a:t>
            </a:r>
            <a:r>
              <a:rPr lang="ja-JP" altLang="en-US" sz="1477" u="sng" dirty="0">
                <a:solidFill>
                  <a:prstClr val="black"/>
                </a:solidFill>
              </a:rPr>
              <a:t>協議会等（基幹的社協等）に委託できる</a:t>
            </a:r>
            <a:r>
              <a:rPr lang="ja-JP" altLang="en-US" sz="1477" dirty="0">
                <a:solidFill>
                  <a:prstClr val="black"/>
                </a:solidFill>
              </a:rPr>
              <a:t>。（平成２９年３月現在の基幹的社協等は１，２４５ヵ所）</a:t>
            </a:r>
          </a:p>
          <a:p>
            <a:r>
              <a:rPr lang="ja-JP" altLang="en-US" sz="1477" dirty="0">
                <a:solidFill>
                  <a:prstClr val="black"/>
                </a:solidFill>
              </a:rPr>
              <a:t>　　（補助率）１／２</a:t>
            </a:r>
            <a:endParaRPr lang="en-US" altLang="ja-JP" sz="1477" dirty="0">
              <a:solidFill>
                <a:prstClr val="black"/>
              </a:solidFill>
            </a:endParaRPr>
          </a:p>
          <a:p>
            <a:endParaRPr lang="ja-JP" altLang="en-US" sz="1477" dirty="0">
              <a:solidFill>
                <a:prstClr val="black"/>
              </a:solidFill>
            </a:endParaRPr>
          </a:p>
          <a:p>
            <a:r>
              <a:rPr lang="ja-JP" altLang="en-US" sz="1477" dirty="0">
                <a:solidFill>
                  <a:prstClr val="black"/>
                </a:solidFill>
                <a:latin typeface="ＤＦ特太ゴシック体" panose="020B0509000000000000" pitchFamily="49" charset="-128"/>
                <a:ea typeface="ＤＦ特太ゴシック体" panose="020B0509000000000000" pitchFamily="49" charset="-128"/>
              </a:rPr>
              <a:t>＜事業の対象者＞</a:t>
            </a:r>
          </a:p>
          <a:p>
            <a:r>
              <a:rPr lang="ja-JP" altLang="en-US" sz="1477" dirty="0">
                <a:solidFill>
                  <a:prstClr val="black"/>
                </a:solidFill>
              </a:rPr>
              <a:t>　　　</a:t>
            </a:r>
            <a:r>
              <a:rPr lang="ja-JP" altLang="en-US" sz="1477" u="sng" dirty="0">
                <a:solidFill>
                  <a:prstClr val="black"/>
                </a:solidFill>
              </a:rPr>
              <a:t>判断能力が不十分な者であり、かつ本事業の契約の内容について判断し得る能力を有している</a:t>
            </a:r>
            <a:endParaRPr lang="en-US" altLang="ja-JP" sz="1477" u="sng" dirty="0">
              <a:solidFill>
                <a:prstClr val="black"/>
              </a:solidFill>
            </a:endParaRPr>
          </a:p>
          <a:p>
            <a:r>
              <a:rPr lang="ja-JP" altLang="en-US" sz="1477" dirty="0">
                <a:solidFill>
                  <a:prstClr val="black"/>
                </a:solidFill>
              </a:rPr>
              <a:t>    </a:t>
            </a:r>
            <a:r>
              <a:rPr lang="ja-JP" altLang="en-US" sz="1477" u="sng" dirty="0">
                <a:solidFill>
                  <a:prstClr val="black"/>
                </a:solidFill>
              </a:rPr>
              <a:t>と認められる者</a:t>
            </a:r>
            <a:r>
              <a:rPr lang="ja-JP" altLang="en-US" sz="1477" dirty="0">
                <a:solidFill>
                  <a:prstClr val="black"/>
                </a:solidFill>
              </a:rPr>
              <a:t>。（平成２９年３月末実利用者数は５１，８３６人）</a:t>
            </a:r>
          </a:p>
          <a:p>
            <a:endParaRPr lang="ja-JP" altLang="en-US" sz="1477" dirty="0">
              <a:solidFill>
                <a:prstClr val="black"/>
              </a:solidFill>
            </a:endParaRPr>
          </a:p>
          <a:p>
            <a:r>
              <a:rPr lang="ja-JP" altLang="en-US" sz="1477" dirty="0">
                <a:solidFill>
                  <a:prstClr val="black"/>
                </a:solidFill>
                <a:latin typeface="ＤＦ特太ゴシック体" panose="020B0509000000000000" pitchFamily="49" charset="-128"/>
                <a:ea typeface="ＤＦ特太ゴシック体" panose="020B0509000000000000" pitchFamily="49" charset="-128"/>
              </a:rPr>
              <a:t>＜援助内容＞</a:t>
            </a:r>
          </a:p>
          <a:p>
            <a:r>
              <a:rPr lang="ja-JP" altLang="en-US" sz="1477" dirty="0">
                <a:solidFill>
                  <a:prstClr val="black"/>
                </a:solidFill>
              </a:rPr>
              <a:t>　　　① 福祉サービスの利用援助</a:t>
            </a:r>
          </a:p>
          <a:p>
            <a:r>
              <a:rPr lang="ja-JP" altLang="en-US" sz="1477" dirty="0">
                <a:solidFill>
                  <a:prstClr val="black"/>
                </a:solidFill>
              </a:rPr>
              <a:t>　　　② 苦情解決制度の利用援助</a:t>
            </a:r>
          </a:p>
          <a:p>
            <a:r>
              <a:rPr lang="ja-JP" altLang="en-US" sz="1477" dirty="0">
                <a:solidFill>
                  <a:prstClr val="black"/>
                </a:solidFill>
              </a:rPr>
              <a:t>　　　③ 住宅改造、居住家屋の賃借、</a:t>
            </a:r>
            <a:endParaRPr lang="en-US" altLang="ja-JP" sz="1477" dirty="0">
              <a:solidFill>
                <a:prstClr val="black"/>
              </a:solidFill>
            </a:endParaRPr>
          </a:p>
          <a:p>
            <a:r>
              <a:rPr lang="ja-JP" altLang="en-US" sz="1477" dirty="0">
                <a:solidFill>
                  <a:prstClr val="black"/>
                </a:solidFill>
              </a:rPr>
              <a:t>　　　　　日常生活上の消費契約及び住民票の届出等の行政手続に関する援助等</a:t>
            </a:r>
          </a:p>
          <a:p>
            <a:r>
              <a:rPr lang="ja-JP" altLang="en-US" sz="1477" dirty="0">
                <a:solidFill>
                  <a:prstClr val="black"/>
                </a:solidFill>
              </a:rPr>
              <a:t>　　　④ ①～③に伴う援助として「預金の払い戻し、預金の解約、預金の預け入れの手続等利用者の</a:t>
            </a:r>
            <a:endParaRPr lang="en-US" altLang="ja-JP" sz="1477" dirty="0">
              <a:solidFill>
                <a:prstClr val="black"/>
              </a:solidFill>
            </a:endParaRPr>
          </a:p>
          <a:p>
            <a:r>
              <a:rPr lang="en-US" altLang="ja-JP" sz="1477" dirty="0">
                <a:solidFill>
                  <a:prstClr val="black"/>
                </a:solidFill>
              </a:rPr>
              <a:t>            </a:t>
            </a:r>
            <a:r>
              <a:rPr lang="ja-JP" altLang="en-US" sz="1477" dirty="0">
                <a:solidFill>
                  <a:prstClr val="black"/>
                </a:solidFill>
              </a:rPr>
              <a:t>日常生活費の管理（日常的金銭管理）」「定期的な訪問による生活変化の察知」</a:t>
            </a:r>
          </a:p>
        </p:txBody>
      </p:sp>
      <p:sp>
        <p:nvSpPr>
          <p:cNvPr id="312324" name="Rectangle 7"/>
          <p:cNvSpPr>
            <a:spLocks noChangeArrowheads="1"/>
          </p:cNvSpPr>
          <p:nvPr/>
        </p:nvSpPr>
        <p:spPr bwMode="auto">
          <a:xfrm>
            <a:off x="793800" y="5500615"/>
            <a:ext cx="6514503" cy="753018"/>
          </a:xfrm>
          <a:prstGeom prst="rect">
            <a:avLst/>
          </a:prstGeom>
          <a:noFill/>
          <a:ln w="9525">
            <a:solidFill>
              <a:schemeClr val="tx1"/>
            </a:solidFill>
            <a:miter lim="800000"/>
            <a:headEnd/>
            <a:tailEnd/>
          </a:ln>
        </p:spPr>
        <p:txBody>
          <a:bodyPr wrap="none" lIns="78986" tIns="39498" rIns="78986" bIns="39498" anchor="ctr"/>
          <a:lstStyle/>
          <a:p>
            <a:r>
              <a:rPr lang="ja-JP" altLang="en-US" dirty="0">
                <a:solidFill>
                  <a:prstClr val="black"/>
                </a:solidFill>
              </a:rPr>
              <a:t>　</a:t>
            </a:r>
            <a:r>
              <a:rPr lang="ja-JP" altLang="en-US" sz="1385" dirty="0">
                <a:solidFill>
                  <a:prstClr val="black"/>
                </a:solidFill>
              </a:rPr>
              <a:t>具体的には、利用者との契約に基づいて、福祉サービス申請の助言や同行、</a:t>
            </a:r>
            <a:endParaRPr lang="en-US" altLang="ja-JP" sz="1385" dirty="0">
              <a:solidFill>
                <a:prstClr val="black"/>
              </a:solidFill>
            </a:endParaRPr>
          </a:p>
          <a:p>
            <a:r>
              <a:rPr lang="ja-JP" altLang="en-US" sz="1385" dirty="0">
                <a:solidFill>
                  <a:prstClr val="black"/>
                </a:solidFill>
              </a:rPr>
              <a:t>　サービスの利用料の支払い、公共料金の支払い等の日常的金銭管理等を実施。</a:t>
            </a:r>
            <a:endParaRPr lang="en-US" altLang="ja-JP" sz="1385" dirty="0">
              <a:solidFill>
                <a:prstClr val="black"/>
              </a:solidFill>
            </a:endParaRPr>
          </a:p>
          <a:p>
            <a:r>
              <a:rPr lang="ja-JP" altLang="en-US" sz="1385" dirty="0">
                <a:solidFill>
                  <a:prstClr val="black"/>
                </a:solidFill>
              </a:rPr>
              <a:t>　　　　　（</a:t>
            </a:r>
            <a:r>
              <a:rPr lang="en-US" altLang="ja-JP" sz="1385" dirty="0">
                <a:solidFill>
                  <a:prstClr val="black"/>
                </a:solidFill>
              </a:rPr>
              <a:t>1</a:t>
            </a:r>
            <a:r>
              <a:rPr lang="ja-JP" altLang="en-US" sz="1385" dirty="0">
                <a:solidFill>
                  <a:prstClr val="black"/>
                </a:solidFill>
              </a:rPr>
              <a:t>ヶ月の平均利用回数は約</a:t>
            </a:r>
            <a:r>
              <a:rPr lang="en-US" altLang="ja-JP" sz="1385" dirty="0">
                <a:solidFill>
                  <a:prstClr val="black"/>
                </a:solidFill>
              </a:rPr>
              <a:t>2</a:t>
            </a:r>
            <a:r>
              <a:rPr lang="ja-JP" altLang="en-US" sz="1385" dirty="0">
                <a:solidFill>
                  <a:prstClr val="black"/>
                </a:solidFill>
              </a:rPr>
              <a:t>回、利用料の平均</a:t>
            </a:r>
            <a:r>
              <a:rPr lang="en-US" altLang="ja-JP" sz="1385" dirty="0">
                <a:solidFill>
                  <a:prstClr val="black"/>
                </a:solidFill>
              </a:rPr>
              <a:t>1</a:t>
            </a:r>
            <a:r>
              <a:rPr lang="ja-JP" altLang="en-US" sz="1385" dirty="0">
                <a:solidFill>
                  <a:prstClr val="black"/>
                </a:solidFill>
              </a:rPr>
              <a:t>回</a:t>
            </a:r>
            <a:r>
              <a:rPr lang="en-US" altLang="ja-JP" sz="1385" dirty="0">
                <a:solidFill>
                  <a:prstClr val="black"/>
                </a:solidFill>
              </a:rPr>
              <a:t>1,200</a:t>
            </a:r>
            <a:r>
              <a:rPr lang="ja-JP" altLang="en-US" sz="1385" dirty="0">
                <a:solidFill>
                  <a:prstClr val="black"/>
                </a:solidFill>
              </a:rPr>
              <a:t>円）</a:t>
            </a:r>
          </a:p>
        </p:txBody>
      </p:sp>
      <p:sp>
        <p:nvSpPr>
          <p:cNvPr id="7" name="AutoShape 103"/>
          <p:cNvSpPr>
            <a:spLocks noChangeArrowheads="1"/>
          </p:cNvSpPr>
          <p:nvPr/>
        </p:nvSpPr>
        <p:spPr bwMode="auto">
          <a:xfrm>
            <a:off x="0" y="116632"/>
            <a:ext cx="9156439" cy="703141"/>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ja-JP" altLang="en-US" sz="2215" dirty="0">
                <a:solidFill>
                  <a:prstClr val="black"/>
                </a:solidFill>
                <a:latin typeface="ＤＦ特太ゴシック体" pitchFamily="49" charset="-128"/>
                <a:ea typeface="ＤＦ特太ゴシック体" pitchFamily="49" charset="-128"/>
              </a:rPr>
              <a:t>日常生活自立支援事業</a:t>
            </a:r>
            <a:endParaRPr lang="en-US" altLang="ja-JP" sz="2215" dirty="0">
              <a:solidFill>
                <a:prstClr val="black"/>
              </a:solidFill>
              <a:latin typeface="ＤＦ特太ゴシック体" pitchFamily="49" charset="-128"/>
              <a:ea typeface="ＤＦ特太ゴシック体" pitchFamily="49" charset="-128"/>
            </a:endParaRPr>
          </a:p>
          <a:p>
            <a:pPr algn="r"/>
            <a:endParaRPr lang="en-US" altLang="ja-JP" sz="462" dirty="0">
              <a:solidFill>
                <a:prstClr val="black"/>
              </a:solidFill>
              <a:latin typeface="ＤＦ特太ゴシック体" pitchFamily="49" charset="-128"/>
              <a:ea typeface="ＤＦ特太ゴシック体" pitchFamily="49" charset="-128"/>
            </a:endParaRPr>
          </a:p>
          <a:p>
            <a:pPr algn="r"/>
            <a:r>
              <a:rPr lang="ja-JP" altLang="en-US" sz="1292" dirty="0">
                <a:solidFill>
                  <a:prstClr val="black"/>
                </a:solidFill>
                <a:latin typeface="ＤＦ特太ゴシック体" pitchFamily="49" charset="-128"/>
                <a:ea typeface="ＤＦ特太ゴシック体" pitchFamily="49" charset="-128"/>
              </a:rPr>
              <a:t>平成３０年度予算案：生活困窮者就労準備支援事業費等補助金３８５億円の内数</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684" y="3705954"/>
            <a:ext cx="5849265" cy="85887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01549" y="6467478"/>
            <a:ext cx="2057400" cy="365125"/>
          </a:xfrm>
        </p:spPr>
        <p:txBody>
          <a:bodyPr/>
          <a:lstStyle/>
          <a:p>
            <a:pPr>
              <a:defRPr/>
            </a:pPr>
            <a:fld id="{804D6B79-3AEB-42FE-A736-A41F7AEA0445}" type="slidenum">
              <a:rPr lang="en-US" altLang="ja-JP" smtClean="0"/>
              <a:pPr>
                <a:defRPr/>
              </a:pPr>
              <a:t>99</a:t>
            </a:fld>
            <a:endParaRPr lang="en-US" altLang="ja-JP" dirty="0"/>
          </a:p>
        </p:txBody>
      </p:sp>
    </p:spTree>
    <p:extLst>
      <p:ext uri="{BB962C8B-B14F-4D97-AF65-F5344CB8AC3E}">
        <p14:creationId xmlns:p14="http://schemas.microsoft.com/office/powerpoint/2010/main" val="3329034145"/>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defRPr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8187</TotalTime>
  <Words>22347</Words>
  <Application>Microsoft Office PowerPoint</Application>
  <PresentationFormat>画面に合わせる (4:3)</PresentationFormat>
  <Paragraphs>5559</Paragraphs>
  <Slides>134</Slides>
  <Notes>56</Notes>
  <HiddenSlides>0</HiddenSlides>
  <MMClips>0</MMClips>
  <ScaleCrop>false</ScaleCrop>
  <HeadingPairs>
    <vt:vector size="8" baseType="variant">
      <vt:variant>
        <vt:lpstr>使用されているフォント</vt:lpstr>
      </vt:variant>
      <vt:variant>
        <vt:i4>33</vt:i4>
      </vt:variant>
      <vt:variant>
        <vt:lpstr>テーマ</vt:lpstr>
      </vt:variant>
      <vt:variant>
        <vt:i4>5</vt:i4>
      </vt:variant>
      <vt:variant>
        <vt:lpstr>埋め込まれた OLE サーバー</vt:lpstr>
      </vt:variant>
      <vt:variant>
        <vt:i4>2</vt:i4>
      </vt:variant>
      <vt:variant>
        <vt:lpstr>スライド タイトル</vt:lpstr>
      </vt:variant>
      <vt:variant>
        <vt:i4>134</vt:i4>
      </vt:variant>
    </vt:vector>
  </HeadingPairs>
  <TitlesOfParts>
    <vt:vector size="174" baseType="lpstr">
      <vt:lpstr>Arial Unicode MS</vt:lpstr>
      <vt:lpstr>等线</vt:lpstr>
      <vt:lpstr>ＤＦ特太ゴシック体</vt:lpstr>
      <vt:lpstr>ＤＨＰ特太ゴシック体</vt:lpstr>
      <vt:lpstr>ＤＨＰ平成ゴシックW5</vt:lpstr>
      <vt:lpstr>ＤＨＰ平成明朝体W7</vt:lpstr>
      <vt:lpstr>HGPｺﾞｼｯｸE</vt:lpstr>
      <vt:lpstr>HGPｺﾞｼｯｸM</vt:lpstr>
      <vt:lpstr>HGP創英角ｺﾞｼｯｸUB</vt:lpstr>
      <vt:lpstr>HGSｺﾞｼｯｸE</vt:lpstr>
      <vt:lpstr>HGSｺﾞｼｯｸM</vt:lpstr>
      <vt:lpstr>HGS創英角ｺﾞｼｯｸUB</vt:lpstr>
      <vt:lpstr>HGS創英角ﾎﾟｯﾌﾟ体</vt:lpstr>
      <vt:lpstr>HGｺﾞｼｯｸM</vt:lpstr>
      <vt:lpstr>HG丸ｺﾞｼｯｸM-PRO</vt:lpstr>
      <vt:lpstr>HG創英角ｺﾞｼｯｸUB</vt:lpstr>
      <vt:lpstr>Meiryo UI</vt:lpstr>
      <vt:lpstr>ＭＳ Ｐゴシック</vt:lpstr>
      <vt:lpstr>ＭＳ Ｐ明朝</vt:lpstr>
      <vt:lpstr>ＭＳ ゴシック</vt:lpstr>
      <vt:lpstr>ＭＳ 明朝</vt:lpstr>
      <vt:lpstr>ＭＳ明朝</vt:lpstr>
      <vt:lpstr>新細明體</vt:lpstr>
      <vt:lpstr>メイリオ</vt:lpstr>
      <vt:lpstr>游ゴシック</vt:lpstr>
      <vt:lpstr>游ゴシック Light</vt:lpstr>
      <vt:lpstr>Arial</vt:lpstr>
      <vt:lpstr>Calibri</vt:lpstr>
      <vt:lpstr>Calibri Light</vt:lpstr>
      <vt:lpstr>Century</vt:lpstr>
      <vt:lpstr>JustUnitMarkG</vt:lpstr>
      <vt:lpstr>Times New Roman</vt:lpstr>
      <vt:lpstr>Wingdings</vt:lpstr>
      <vt:lpstr>Office Theme</vt:lpstr>
      <vt:lpstr>1_標準デザイン</vt:lpstr>
      <vt:lpstr>2_blank</vt:lpstr>
      <vt:lpstr>1_デザインの設定</vt:lpstr>
      <vt:lpstr>9_Office テーマ</vt:lpstr>
      <vt:lpstr>Document</vt:lpstr>
      <vt:lpstr>ワークシート</vt:lpstr>
      <vt:lpstr>平成30年度主任相談支援専門員養成研修</vt:lpstr>
      <vt:lpstr>本科目のねらい</vt:lpstr>
      <vt:lpstr>PowerPoint プレゼンテーション</vt:lpstr>
      <vt:lpstr>Ⅰ　障害福祉施策の経緯と動向</vt:lpstr>
      <vt:lpstr>（在宅・施設別）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　相談支援事業について </vt:lpstr>
      <vt:lpstr>現行の相談支援体制の概略</vt:lpstr>
      <vt:lpstr>PowerPoint プレゼンテーション</vt:lpstr>
      <vt:lpstr>PowerPoint プレゼンテーション</vt:lpstr>
      <vt:lpstr>PowerPoint プレゼンテーション</vt:lpstr>
      <vt:lpstr>相談支援専門員の研修制度の見直し案について</vt:lpstr>
      <vt:lpstr>相談支援専門員研修の告示別表（案）</vt:lpstr>
      <vt:lpstr>PowerPoint プレゼンテーション</vt:lpstr>
      <vt:lpstr>PowerPoint プレゼンテーション</vt:lpstr>
      <vt:lpstr>PowerPoint プレゼンテーション</vt:lpstr>
      <vt:lpstr>PowerPoint プレゼンテーション</vt:lpstr>
      <vt:lpstr>重層的な相談支援体制</vt:lpstr>
      <vt:lpstr>PowerPoint プレゼンテーション</vt:lpstr>
      <vt:lpstr>PowerPoint プレゼンテーション</vt:lpstr>
      <vt:lpstr>PowerPoint プレゼンテーション</vt:lpstr>
      <vt:lpstr>PowerPoint プレゼンテーション</vt:lpstr>
      <vt:lpstr>相談支援の体制充実及び質の向上による効果（イメージ）</vt:lpstr>
      <vt:lpstr>Ⅲ　地域包括ケアの深化と 　　　　　　　　　　地域共生社会の実現</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Ⅳ　平成30年度障害福祉サービス等報酬改定　　について</vt:lpstr>
      <vt:lpstr>障害福祉サービス等報酬改定検討チームについて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計画相談支援等の取扱い件数の算出方法について</vt:lpstr>
      <vt:lpstr>PowerPoint プレゼンテーション</vt:lpstr>
      <vt:lpstr>PowerPoint プレゼンテーション</vt:lpstr>
      <vt:lpstr>Ⅴ　障害福祉計画について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Ⅵ　障害者支援における権利擁護 　　　　　と虐待防止に関わる法律等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成年後見制度利用促進基本計画の概要</vt:lpstr>
      <vt:lpstr>成年後見制度利用促進基本計画のポイント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Ⅶ　　各分野の動向について</vt:lpstr>
      <vt:lpstr>１　就労支援について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障害児支援について</vt:lpstr>
      <vt:lpstr>PowerPoint プレゼンテーション</vt:lpstr>
      <vt:lpstr>PowerPoint プレゼンテーション</vt:lpstr>
      <vt:lpstr>PowerPoint プレゼンテーション</vt:lpstr>
      <vt:lpstr>PowerPoint プレゼンテーション</vt:lpstr>
      <vt:lpstr>【障害保健福祉関係主管課長会議（平成３０年３月１４日）資料抜粋】</vt:lpstr>
      <vt:lpstr>３　発達障害者支援について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地域生活支援事業について</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大平 眞太郎(oohira-shintarou)</dc:creator>
  <cp:lastModifiedBy>北村</cp:lastModifiedBy>
  <cp:revision>121</cp:revision>
  <cp:lastPrinted>2019-01-04T06:41:56Z</cp:lastPrinted>
  <dcterms:created xsi:type="dcterms:W3CDTF">2006-03-03T14:21:43Z</dcterms:created>
  <dcterms:modified xsi:type="dcterms:W3CDTF">2019-01-11T01:09:35Z</dcterms:modified>
</cp:coreProperties>
</file>