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66"/>
  </p:notesMasterIdLst>
  <p:handoutMasterIdLst>
    <p:handoutMasterId r:id="rId67"/>
  </p:handoutMasterIdLst>
  <p:sldIdLst>
    <p:sldId id="480" r:id="rId2"/>
    <p:sldId id="479" r:id="rId3"/>
    <p:sldId id="513" r:id="rId4"/>
    <p:sldId id="481" r:id="rId5"/>
    <p:sldId id="514" r:id="rId6"/>
    <p:sldId id="510" r:id="rId7"/>
    <p:sldId id="483" r:id="rId8"/>
    <p:sldId id="290" r:id="rId9"/>
    <p:sldId id="482" r:id="rId10"/>
    <p:sldId id="288" r:id="rId11"/>
    <p:sldId id="484" r:id="rId12"/>
    <p:sldId id="485" r:id="rId13"/>
    <p:sldId id="515" r:id="rId14"/>
    <p:sldId id="512" r:id="rId15"/>
    <p:sldId id="486" r:id="rId16"/>
    <p:sldId id="516" r:id="rId17"/>
    <p:sldId id="361" r:id="rId18"/>
    <p:sldId id="487" r:id="rId19"/>
    <p:sldId id="488" r:id="rId20"/>
    <p:sldId id="507" r:id="rId21"/>
    <p:sldId id="517" r:id="rId22"/>
    <p:sldId id="275" r:id="rId23"/>
    <p:sldId id="489" r:id="rId24"/>
    <p:sldId id="259" r:id="rId25"/>
    <p:sldId id="267" r:id="rId26"/>
    <p:sldId id="332" r:id="rId27"/>
    <p:sldId id="490" r:id="rId28"/>
    <p:sldId id="494" r:id="rId29"/>
    <p:sldId id="491" r:id="rId30"/>
    <p:sldId id="493" r:id="rId31"/>
    <p:sldId id="492" r:id="rId32"/>
    <p:sldId id="496" r:id="rId33"/>
    <p:sldId id="497" r:id="rId34"/>
    <p:sldId id="508" r:id="rId35"/>
    <p:sldId id="495" r:id="rId36"/>
    <p:sldId id="518" r:id="rId37"/>
    <p:sldId id="504" r:id="rId38"/>
    <p:sldId id="313" r:id="rId39"/>
    <p:sldId id="314" r:id="rId40"/>
    <p:sldId id="287" r:id="rId41"/>
    <p:sldId id="341" r:id="rId42"/>
    <p:sldId id="292" r:id="rId43"/>
    <p:sldId id="505" r:id="rId44"/>
    <p:sldId id="509" r:id="rId45"/>
    <p:sldId id="339" r:id="rId46"/>
    <p:sldId id="277" r:id="rId47"/>
    <p:sldId id="498" r:id="rId48"/>
    <p:sldId id="330" r:id="rId49"/>
    <p:sldId id="323" r:id="rId50"/>
    <p:sldId id="322" r:id="rId51"/>
    <p:sldId id="329" r:id="rId52"/>
    <p:sldId id="499" r:id="rId53"/>
    <p:sldId id="519" r:id="rId54"/>
    <p:sldId id="500" r:id="rId55"/>
    <p:sldId id="501" r:id="rId56"/>
    <p:sldId id="333" r:id="rId57"/>
    <p:sldId id="269" r:id="rId58"/>
    <p:sldId id="282" r:id="rId59"/>
    <p:sldId id="502" r:id="rId60"/>
    <p:sldId id="274" r:id="rId61"/>
    <p:sldId id="280" r:id="rId62"/>
    <p:sldId id="511" r:id="rId63"/>
    <p:sldId id="520" r:id="rId64"/>
    <p:sldId id="503" r:id="rId65"/>
  </p:sldIdLst>
  <p:sldSz cx="9144000" cy="6858000" type="screen4x3"/>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3300"/>
    <a:srgbClr val="FFFFCC"/>
    <a:srgbClr val="FF9900"/>
    <a:srgbClr val="FF9933"/>
    <a:srgbClr val="FF9966"/>
    <a:srgbClr val="FFFF00"/>
    <a:srgbClr val="B2ECE0"/>
    <a:srgbClr val="9966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E74A90-3A15-904E-87E9-C2087198735F}" v="35" dt="2019-01-28T01:12:44.71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85" autoAdjust="0"/>
    <p:restoredTop sz="66058" autoAdjust="0"/>
  </p:normalViewPr>
  <p:slideViewPr>
    <p:cSldViewPr>
      <p:cViewPr varScale="1">
        <p:scale>
          <a:sx n="58" d="100"/>
          <a:sy n="58" d="100"/>
        </p:scale>
        <p:origin x="2021"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kumoto keiichi" userId="fba3b61fa9c91c28" providerId="LiveId" clId="{A9E74A90-3A15-904E-87E9-C2087198735F}"/>
    <pc:docChg chg="undo custSel addSld delSld modSld">
      <pc:chgData name="kikumoto keiichi" userId="fba3b61fa9c91c28" providerId="LiveId" clId="{A9E74A90-3A15-904E-87E9-C2087198735F}" dt="2019-01-30T01:17:56.492" v="3959" actId="255"/>
      <pc:docMkLst>
        <pc:docMk/>
      </pc:docMkLst>
      <pc:sldChg chg="modSp">
        <pc:chgData name="kikumoto keiichi" userId="fba3b61fa9c91c28" providerId="LiveId" clId="{A9E74A90-3A15-904E-87E9-C2087198735F}" dt="2019-01-26T23:47:31.916" v="83" actId="27636"/>
        <pc:sldMkLst>
          <pc:docMk/>
          <pc:sldMk cId="1969307754" sldId="267"/>
        </pc:sldMkLst>
        <pc:spChg chg="mod">
          <ac:chgData name="kikumoto keiichi" userId="fba3b61fa9c91c28" providerId="LiveId" clId="{A9E74A90-3A15-904E-87E9-C2087198735F}" dt="2019-01-26T23:47:31.916" v="83" actId="27636"/>
          <ac:spMkLst>
            <pc:docMk/>
            <pc:sldMk cId="1969307754" sldId="267"/>
            <ac:spMk id="8" creationId="{7E5D2634-00E2-C143-9F13-E1E8E945D336}"/>
          </ac:spMkLst>
        </pc:spChg>
      </pc:sldChg>
      <pc:sldChg chg="modSp">
        <pc:chgData name="kikumoto keiichi" userId="fba3b61fa9c91c28" providerId="LiveId" clId="{A9E74A90-3A15-904E-87E9-C2087198735F}" dt="2019-01-27T00:21:50.801" v="2532" actId="1076"/>
        <pc:sldMkLst>
          <pc:docMk/>
          <pc:sldMk cId="2221403902" sldId="277"/>
        </pc:sldMkLst>
        <pc:spChg chg="mod">
          <ac:chgData name="kikumoto keiichi" userId="fba3b61fa9c91c28" providerId="LiveId" clId="{A9E74A90-3A15-904E-87E9-C2087198735F}" dt="2019-01-27T00:21:50.801" v="2532" actId="1076"/>
          <ac:spMkLst>
            <pc:docMk/>
            <pc:sldMk cId="2221403902" sldId="277"/>
            <ac:spMk id="24578" creationId="{00000000-0000-0000-0000-000000000000}"/>
          </ac:spMkLst>
        </pc:spChg>
      </pc:sldChg>
      <pc:sldChg chg="modSp">
        <pc:chgData name="kikumoto keiichi" userId="fba3b61fa9c91c28" providerId="LiveId" clId="{A9E74A90-3A15-904E-87E9-C2087198735F}" dt="2019-01-27T00:32:45.374" v="3231" actId="14100"/>
        <pc:sldMkLst>
          <pc:docMk/>
          <pc:sldMk cId="3204206795" sldId="282"/>
        </pc:sldMkLst>
        <pc:spChg chg="mod">
          <ac:chgData name="kikumoto keiichi" userId="fba3b61fa9c91c28" providerId="LiveId" clId="{A9E74A90-3A15-904E-87E9-C2087198735F}" dt="2019-01-26T23:47:18.545" v="72" actId="27636"/>
          <ac:spMkLst>
            <pc:docMk/>
            <pc:sldMk cId="3204206795" sldId="282"/>
            <ac:spMk id="2" creationId="{00000000-0000-0000-0000-000000000000}"/>
          </ac:spMkLst>
        </pc:spChg>
        <pc:spChg chg="mod">
          <ac:chgData name="kikumoto keiichi" userId="fba3b61fa9c91c28" providerId="LiveId" clId="{A9E74A90-3A15-904E-87E9-C2087198735F}" dt="2019-01-27T00:32:41.122" v="3230" actId="14100"/>
          <ac:spMkLst>
            <pc:docMk/>
            <pc:sldMk cId="3204206795" sldId="282"/>
            <ac:spMk id="9" creationId="{00000000-0000-0000-0000-000000000000}"/>
          </ac:spMkLst>
        </pc:spChg>
        <pc:spChg chg="mod">
          <ac:chgData name="kikumoto keiichi" userId="fba3b61fa9c91c28" providerId="LiveId" clId="{A9E74A90-3A15-904E-87E9-C2087198735F}" dt="2019-01-27T00:32:45.374" v="3231" actId="14100"/>
          <ac:spMkLst>
            <pc:docMk/>
            <pc:sldMk cId="3204206795" sldId="282"/>
            <ac:spMk id="10" creationId="{00000000-0000-0000-0000-000000000000}"/>
          </ac:spMkLst>
        </pc:spChg>
      </pc:sldChg>
      <pc:sldChg chg="modSp">
        <pc:chgData name="kikumoto keiichi" userId="fba3b61fa9c91c28" providerId="LiveId" clId="{A9E74A90-3A15-904E-87E9-C2087198735F}" dt="2019-01-08T23:51:58.592" v="45" actId="5793"/>
        <pc:sldMkLst>
          <pc:docMk/>
          <pc:sldMk cId="935624860" sldId="287"/>
        </pc:sldMkLst>
        <pc:spChg chg="mod">
          <ac:chgData name="kikumoto keiichi" userId="fba3b61fa9c91c28" providerId="LiveId" clId="{A9E74A90-3A15-904E-87E9-C2087198735F}" dt="2019-01-08T23:51:58.592" v="45" actId="5793"/>
          <ac:spMkLst>
            <pc:docMk/>
            <pc:sldMk cId="935624860" sldId="287"/>
            <ac:spMk id="3" creationId="{00000000-0000-0000-0000-000000000000}"/>
          </ac:spMkLst>
        </pc:spChg>
      </pc:sldChg>
      <pc:sldChg chg="modSp">
        <pc:chgData name="kikumoto keiichi" userId="fba3b61fa9c91c28" providerId="LiveId" clId="{A9E74A90-3A15-904E-87E9-C2087198735F}" dt="2019-01-26T23:47:32.295" v="92" actId="27636"/>
        <pc:sldMkLst>
          <pc:docMk/>
          <pc:sldMk cId="74395926" sldId="292"/>
        </pc:sldMkLst>
        <pc:spChg chg="mod">
          <ac:chgData name="kikumoto keiichi" userId="fba3b61fa9c91c28" providerId="LiveId" clId="{A9E74A90-3A15-904E-87E9-C2087198735F}" dt="2019-01-08T23:49:37.105" v="7" actId="255"/>
          <ac:spMkLst>
            <pc:docMk/>
            <pc:sldMk cId="74395926" sldId="292"/>
            <ac:spMk id="3" creationId="{00000000-0000-0000-0000-000000000000}"/>
          </ac:spMkLst>
        </pc:spChg>
        <pc:spChg chg="mod">
          <ac:chgData name="kikumoto keiichi" userId="fba3b61fa9c91c28" providerId="LiveId" clId="{A9E74A90-3A15-904E-87E9-C2087198735F}" dt="2019-01-26T23:47:32.295" v="92" actId="27636"/>
          <ac:spMkLst>
            <pc:docMk/>
            <pc:sldMk cId="74395926" sldId="292"/>
            <ac:spMk id="4" creationId="{18142D0F-C25A-BE47-98E1-F197365DD5B8}"/>
          </ac:spMkLst>
        </pc:spChg>
      </pc:sldChg>
      <pc:sldChg chg="addSp modSp add modNotesTx">
        <pc:chgData name="kikumoto keiichi" userId="fba3b61fa9c91c28" providerId="LiveId" clId="{A9E74A90-3A15-904E-87E9-C2087198735F}" dt="2019-01-28T01:00:26.983" v="3922" actId="20577"/>
        <pc:sldMkLst>
          <pc:docMk/>
          <pc:sldMk cId="3685960050" sldId="322"/>
        </pc:sldMkLst>
        <pc:spChg chg="mod">
          <ac:chgData name="kikumoto keiichi" userId="fba3b61fa9c91c28" providerId="LiveId" clId="{A9E74A90-3A15-904E-87E9-C2087198735F}" dt="2019-01-28T00:59:27.412" v="3778" actId="20577"/>
          <ac:spMkLst>
            <pc:docMk/>
            <pc:sldMk cId="3685960050" sldId="322"/>
            <ac:spMk id="2" creationId="{00000000-0000-0000-0000-000000000000}"/>
          </ac:spMkLst>
        </pc:spChg>
        <pc:spChg chg="mod">
          <ac:chgData name="kikumoto keiichi" userId="fba3b61fa9c91c28" providerId="LiveId" clId="{A9E74A90-3A15-904E-87E9-C2087198735F}" dt="2019-01-28T00:54:37.783" v="3509" actId="20577"/>
          <ac:spMkLst>
            <pc:docMk/>
            <pc:sldMk cId="3685960050" sldId="322"/>
            <ac:spMk id="3" creationId="{00000000-0000-0000-0000-000000000000}"/>
          </ac:spMkLst>
        </pc:spChg>
        <pc:spChg chg="add">
          <ac:chgData name="kikumoto keiichi" userId="fba3b61fa9c91c28" providerId="LiveId" clId="{A9E74A90-3A15-904E-87E9-C2087198735F}" dt="2019-01-28T00:53:15.780" v="3489"/>
          <ac:spMkLst>
            <pc:docMk/>
            <pc:sldMk cId="3685960050" sldId="322"/>
            <ac:spMk id="4" creationId="{29452087-49BA-0742-866C-BAC2F6457B6D}"/>
          </ac:spMkLst>
        </pc:spChg>
        <pc:spChg chg="add mod">
          <ac:chgData name="kikumoto keiichi" userId="fba3b61fa9c91c28" providerId="LiveId" clId="{A9E74A90-3A15-904E-87E9-C2087198735F}" dt="2019-01-28T00:54:46.543" v="3510" actId="14100"/>
          <ac:spMkLst>
            <pc:docMk/>
            <pc:sldMk cId="3685960050" sldId="322"/>
            <ac:spMk id="5" creationId="{C3EA58B3-02EF-DF45-A4F3-CD0545152361}"/>
          </ac:spMkLst>
        </pc:spChg>
        <pc:spChg chg="add mod">
          <ac:chgData name="kikumoto keiichi" userId="fba3b61fa9c91c28" providerId="LiveId" clId="{A9E74A90-3A15-904E-87E9-C2087198735F}" dt="2019-01-28T00:54:19.562" v="3505" actId="14100"/>
          <ac:spMkLst>
            <pc:docMk/>
            <pc:sldMk cId="3685960050" sldId="322"/>
            <ac:spMk id="6" creationId="{AB34C429-F682-0C4D-8AFF-48DA14D8C274}"/>
          </ac:spMkLst>
        </pc:spChg>
        <pc:spChg chg="add mod">
          <ac:chgData name="kikumoto keiichi" userId="fba3b61fa9c91c28" providerId="LiveId" clId="{A9E74A90-3A15-904E-87E9-C2087198735F}" dt="2019-01-28T00:57:48.423" v="3774" actId="20577"/>
          <ac:spMkLst>
            <pc:docMk/>
            <pc:sldMk cId="3685960050" sldId="322"/>
            <ac:spMk id="7" creationId="{2E75E696-9E31-B14A-8B43-F7317065C603}"/>
          </ac:spMkLst>
        </pc:spChg>
      </pc:sldChg>
      <pc:sldChg chg="modSp">
        <pc:chgData name="kikumoto keiichi" userId="fba3b61fa9c91c28" providerId="LiveId" clId="{A9E74A90-3A15-904E-87E9-C2087198735F}" dt="2019-01-28T00:52:58.551" v="3488" actId="2711"/>
        <pc:sldMkLst>
          <pc:docMk/>
          <pc:sldMk cId="1238625840" sldId="329"/>
        </pc:sldMkLst>
        <pc:spChg chg="mod">
          <ac:chgData name="kikumoto keiichi" userId="fba3b61fa9c91c28" providerId="LiveId" clId="{A9E74A90-3A15-904E-87E9-C2087198735F}" dt="2019-01-28T00:52:58.551" v="3488" actId="2711"/>
          <ac:spMkLst>
            <pc:docMk/>
            <pc:sldMk cId="1238625840" sldId="329"/>
            <ac:spMk id="3" creationId="{00000000-0000-0000-0000-000000000000}"/>
          </ac:spMkLst>
        </pc:spChg>
      </pc:sldChg>
      <pc:sldChg chg="modSp">
        <pc:chgData name="kikumoto keiichi" userId="fba3b61fa9c91c28" providerId="LiveId" clId="{A9E74A90-3A15-904E-87E9-C2087198735F}" dt="2019-01-28T00:58:28.577" v="3775" actId="1076"/>
        <pc:sldMkLst>
          <pc:docMk/>
          <pc:sldMk cId="1033319793" sldId="330"/>
        </pc:sldMkLst>
        <pc:spChg chg="mod">
          <ac:chgData name="kikumoto keiichi" userId="fba3b61fa9c91c28" providerId="LiveId" clId="{A9E74A90-3A15-904E-87E9-C2087198735F}" dt="2019-01-28T00:58:28.577" v="3775" actId="1076"/>
          <ac:spMkLst>
            <pc:docMk/>
            <pc:sldMk cId="1033319793" sldId="330"/>
            <ac:spMk id="3" creationId="{00000000-0000-0000-0000-000000000000}"/>
          </ac:spMkLst>
        </pc:spChg>
      </pc:sldChg>
      <pc:sldChg chg="modSp">
        <pc:chgData name="kikumoto keiichi" userId="fba3b61fa9c91c28" providerId="LiveId" clId="{A9E74A90-3A15-904E-87E9-C2087198735F}" dt="2019-01-27T00:16:22.791" v="2119" actId="1076"/>
        <pc:sldMkLst>
          <pc:docMk/>
          <pc:sldMk cId="1273983419" sldId="332"/>
        </pc:sldMkLst>
        <pc:spChg chg="mod">
          <ac:chgData name="kikumoto keiichi" userId="fba3b61fa9c91c28" providerId="LiveId" clId="{A9E74A90-3A15-904E-87E9-C2087198735F}" dt="2019-01-27T00:16:22.791" v="2119" actId="1076"/>
          <ac:spMkLst>
            <pc:docMk/>
            <pc:sldMk cId="1273983419" sldId="332"/>
            <ac:spMk id="216" creationId="{00000000-0000-0000-0000-000000000000}"/>
          </ac:spMkLst>
        </pc:spChg>
      </pc:sldChg>
      <pc:sldChg chg="modSp">
        <pc:chgData name="kikumoto keiichi" userId="fba3b61fa9c91c28" providerId="LiveId" clId="{A9E74A90-3A15-904E-87E9-C2087198735F}" dt="2019-01-27T00:28:08.323" v="2916" actId="1076"/>
        <pc:sldMkLst>
          <pc:docMk/>
          <pc:sldMk cId="3979750001" sldId="333"/>
        </pc:sldMkLst>
        <pc:spChg chg="mod">
          <ac:chgData name="kikumoto keiichi" userId="fba3b61fa9c91c28" providerId="LiveId" clId="{A9E74A90-3A15-904E-87E9-C2087198735F}" dt="2019-01-27T00:27:42.069" v="2903" actId="1076"/>
          <ac:spMkLst>
            <pc:docMk/>
            <pc:sldMk cId="3979750001" sldId="333"/>
            <ac:spMk id="2" creationId="{00000000-0000-0000-0000-000000000000}"/>
          </ac:spMkLst>
        </pc:spChg>
        <pc:spChg chg="mod">
          <ac:chgData name="kikumoto keiichi" userId="fba3b61fa9c91c28" providerId="LiveId" clId="{A9E74A90-3A15-904E-87E9-C2087198735F}" dt="2019-01-27T00:27:58.369" v="2909" actId="1076"/>
          <ac:spMkLst>
            <pc:docMk/>
            <pc:sldMk cId="3979750001" sldId="333"/>
            <ac:spMk id="5" creationId="{00000000-0000-0000-0000-000000000000}"/>
          </ac:spMkLst>
        </pc:spChg>
        <pc:spChg chg="mod">
          <ac:chgData name="kikumoto keiichi" userId="fba3b61fa9c91c28" providerId="LiveId" clId="{A9E74A90-3A15-904E-87E9-C2087198735F}" dt="2019-01-27T00:28:08.323" v="2916" actId="1076"/>
          <ac:spMkLst>
            <pc:docMk/>
            <pc:sldMk cId="3979750001" sldId="333"/>
            <ac:spMk id="6" creationId="{D2C9ED6E-CBF8-704F-B33F-7456DA19E5C1}"/>
          </ac:spMkLst>
        </pc:spChg>
        <pc:graphicFrameChg chg="mod modGraphic">
          <ac:chgData name="kikumoto keiichi" userId="fba3b61fa9c91c28" providerId="LiveId" clId="{A9E74A90-3A15-904E-87E9-C2087198735F}" dt="2019-01-27T00:27:51.004" v="2908" actId="1035"/>
          <ac:graphicFrameMkLst>
            <pc:docMk/>
            <pc:sldMk cId="3979750001" sldId="333"/>
            <ac:graphicFrameMk id="4" creationId="{00000000-0000-0000-0000-000000000000}"/>
          </ac:graphicFrameMkLst>
        </pc:graphicFrameChg>
      </pc:sldChg>
      <pc:sldChg chg="modSp">
        <pc:chgData name="kikumoto keiichi" userId="fba3b61fa9c91c28" providerId="LiveId" clId="{A9E74A90-3A15-904E-87E9-C2087198735F}" dt="2019-01-30T01:17:56.492" v="3959" actId="255"/>
        <pc:sldMkLst>
          <pc:docMk/>
          <pc:sldMk cId="966638832" sldId="339"/>
        </pc:sldMkLst>
        <pc:spChg chg="mod">
          <ac:chgData name="kikumoto keiichi" userId="fba3b61fa9c91c28" providerId="LiveId" clId="{A9E74A90-3A15-904E-87E9-C2087198735F}" dt="2019-01-27T00:21:42.814" v="2531" actId="1076"/>
          <ac:spMkLst>
            <pc:docMk/>
            <pc:sldMk cId="966638832" sldId="339"/>
            <ac:spMk id="2" creationId="{00000000-0000-0000-0000-000000000000}"/>
          </ac:spMkLst>
        </pc:spChg>
        <pc:spChg chg="mod">
          <ac:chgData name="kikumoto keiichi" userId="fba3b61fa9c91c28" providerId="LiveId" clId="{A9E74A90-3A15-904E-87E9-C2087198735F}" dt="2019-01-30T01:17:47.799" v="3958" actId="255"/>
          <ac:spMkLst>
            <pc:docMk/>
            <pc:sldMk cId="966638832" sldId="339"/>
            <ac:spMk id="4" creationId="{00000000-0000-0000-0000-000000000000}"/>
          </ac:spMkLst>
        </pc:spChg>
        <pc:spChg chg="mod">
          <ac:chgData name="kikumoto keiichi" userId="fba3b61fa9c91c28" providerId="LiveId" clId="{A9E74A90-3A15-904E-87E9-C2087198735F}" dt="2019-01-30T01:17:34.055" v="3957" actId="20577"/>
          <ac:spMkLst>
            <pc:docMk/>
            <pc:sldMk cId="966638832" sldId="339"/>
            <ac:spMk id="5" creationId="{00000000-0000-0000-0000-000000000000}"/>
          </ac:spMkLst>
        </pc:spChg>
        <pc:spChg chg="mod">
          <ac:chgData name="kikumoto keiichi" userId="fba3b61fa9c91c28" providerId="LiveId" clId="{A9E74A90-3A15-904E-87E9-C2087198735F}" dt="2019-01-30T01:17:56.492" v="3959" actId="255"/>
          <ac:spMkLst>
            <pc:docMk/>
            <pc:sldMk cId="966638832" sldId="339"/>
            <ac:spMk id="7" creationId="{00000000-0000-0000-0000-000000000000}"/>
          </ac:spMkLst>
        </pc:spChg>
      </pc:sldChg>
      <pc:sldChg chg="addSp modSp">
        <pc:chgData name="kikumoto keiichi" userId="fba3b61fa9c91c28" providerId="LiveId" clId="{A9E74A90-3A15-904E-87E9-C2087198735F}" dt="2019-01-08T23:51:06.959" v="43" actId="1076"/>
        <pc:sldMkLst>
          <pc:docMk/>
          <pc:sldMk cId="3940489917" sldId="341"/>
        </pc:sldMkLst>
        <pc:spChg chg="add mod">
          <ac:chgData name="kikumoto keiichi" userId="fba3b61fa9c91c28" providerId="LiveId" clId="{A9E74A90-3A15-904E-87E9-C2087198735F}" dt="2019-01-08T23:51:06.959" v="43" actId="1076"/>
          <ac:spMkLst>
            <pc:docMk/>
            <pc:sldMk cId="3940489917" sldId="341"/>
            <ac:spMk id="18" creationId="{EBB81262-5C69-9B4A-BAC5-6097421BF1DE}"/>
          </ac:spMkLst>
        </pc:spChg>
      </pc:sldChg>
      <pc:sldChg chg="modSp">
        <pc:chgData name="kikumoto keiichi" userId="fba3b61fa9c91c28" providerId="LiveId" clId="{A9E74A90-3A15-904E-87E9-C2087198735F}" dt="2019-01-26T23:47:31.804" v="81" actId="27636"/>
        <pc:sldMkLst>
          <pc:docMk/>
          <pc:sldMk cId="738477318" sldId="361"/>
        </pc:sldMkLst>
        <pc:spChg chg="mod">
          <ac:chgData name="kikumoto keiichi" userId="fba3b61fa9c91c28" providerId="LiveId" clId="{A9E74A90-3A15-904E-87E9-C2087198735F}" dt="2019-01-26T23:47:31.775" v="80" actId="27636"/>
          <ac:spMkLst>
            <pc:docMk/>
            <pc:sldMk cId="738477318" sldId="361"/>
            <ac:spMk id="2" creationId="{00000000-0000-0000-0000-000000000000}"/>
          </ac:spMkLst>
        </pc:spChg>
        <pc:spChg chg="mod">
          <ac:chgData name="kikumoto keiichi" userId="fba3b61fa9c91c28" providerId="LiveId" clId="{A9E74A90-3A15-904E-87E9-C2087198735F}" dt="2019-01-26T23:47:31.804" v="81" actId="27636"/>
          <ac:spMkLst>
            <pc:docMk/>
            <pc:sldMk cId="738477318" sldId="361"/>
            <ac:spMk id="3" creationId="{00000000-0000-0000-0000-000000000000}"/>
          </ac:spMkLst>
        </pc:spChg>
      </pc:sldChg>
      <pc:sldChg chg="modSp">
        <pc:chgData name="kikumoto keiichi" userId="fba3b61fa9c91c28" providerId="LiveId" clId="{A9E74A90-3A15-904E-87E9-C2087198735F}" dt="2019-01-26T23:55:50.024" v="578" actId="255"/>
        <pc:sldMkLst>
          <pc:docMk/>
          <pc:sldMk cId="1961002645" sldId="479"/>
        </pc:sldMkLst>
        <pc:spChg chg="mod">
          <ac:chgData name="kikumoto keiichi" userId="fba3b61fa9c91c28" providerId="LiveId" clId="{A9E74A90-3A15-904E-87E9-C2087198735F}" dt="2019-01-26T23:55:50.024" v="578" actId="255"/>
          <ac:spMkLst>
            <pc:docMk/>
            <pc:sldMk cId="1961002645" sldId="479"/>
            <ac:spMk id="3" creationId="{00000000-0000-0000-0000-000000000000}"/>
          </ac:spMkLst>
        </pc:spChg>
        <pc:spChg chg="mod">
          <ac:chgData name="kikumoto keiichi" userId="fba3b61fa9c91c28" providerId="LiveId" clId="{A9E74A90-3A15-904E-87E9-C2087198735F}" dt="2019-01-26T23:47:52.081" v="103" actId="14100"/>
          <ac:spMkLst>
            <pc:docMk/>
            <pc:sldMk cId="1961002645" sldId="479"/>
            <ac:spMk id="4" creationId="{2EB2067C-FF3F-C244-A6DF-E64B3921C502}"/>
          </ac:spMkLst>
        </pc:spChg>
      </pc:sldChg>
      <pc:sldChg chg="modSp">
        <pc:chgData name="kikumoto keiichi" userId="fba3b61fa9c91c28" providerId="LiveId" clId="{A9E74A90-3A15-904E-87E9-C2087198735F}" dt="2019-01-28T01:46:11.127" v="3933" actId="20577"/>
        <pc:sldMkLst>
          <pc:docMk/>
          <pc:sldMk cId="1240237695" sldId="480"/>
        </pc:sldMkLst>
        <pc:spChg chg="mod">
          <ac:chgData name="kikumoto keiichi" userId="fba3b61fa9c91c28" providerId="LiveId" clId="{A9E74A90-3A15-904E-87E9-C2087198735F}" dt="2019-01-28T01:45:43.476" v="3928" actId="113"/>
          <ac:spMkLst>
            <pc:docMk/>
            <pc:sldMk cId="1240237695" sldId="480"/>
            <ac:spMk id="2" creationId="{00000000-0000-0000-0000-000000000000}"/>
          </ac:spMkLst>
        </pc:spChg>
        <pc:spChg chg="mod">
          <ac:chgData name="kikumoto keiichi" userId="fba3b61fa9c91c28" providerId="LiveId" clId="{A9E74A90-3A15-904E-87E9-C2087198735F}" dt="2019-01-28T01:46:11.127" v="3933" actId="20577"/>
          <ac:spMkLst>
            <pc:docMk/>
            <pc:sldMk cId="1240237695" sldId="480"/>
            <ac:spMk id="3" creationId="{00000000-0000-0000-0000-000000000000}"/>
          </ac:spMkLst>
        </pc:spChg>
        <pc:spChg chg="mod">
          <ac:chgData name="kikumoto keiichi" userId="fba3b61fa9c91c28" providerId="LiveId" clId="{A9E74A90-3A15-904E-87E9-C2087198735F}" dt="2019-01-28T01:45:32.497" v="3927" actId="2711"/>
          <ac:spMkLst>
            <pc:docMk/>
            <pc:sldMk cId="1240237695" sldId="480"/>
            <ac:spMk id="5" creationId="{00000000-0000-0000-0000-000000000000}"/>
          </ac:spMkLst>
        </pc:spChg>
      </pc:sldChg>
      <pc:sldChg chg="modSp">
        <pc:chgData name="kikumoto keiichi" userId="fba3b61fa9c91c28" providerId="LiveId" clId="{A9E74A90-3A15-904E-87E9-C2087198735F}" dt="2019-01-28T00:49:06.737" v="3477" actId="20577"/>
        <pc:sldMkLst>
          <pc:docMk/>
          <pc:sldMk cId="259066015" sldId="482"/>
        </pc:sldMkLst>
        <pc:spChg chg="mod">
          <ac:chgData name="kikumoto keiichi" userId="fba3b61fa9c91c28" providerId="LiveId" clId="{A9E74A90-3A15-904E-87E9-C2087198735F}" dt="2019-01-28T00:49:06.737" v="3477" actId="20577"/>
          <ac:spMkLst>
            <pc:docMk/>
            <pc:sldMk cId="259066015" sldId="482"/>
            <ac:spMk id="2" creationId="{6D0634ED-7957-FF42-A732-9793A6FDC177}"/>
          </ac:spMkLst>
        </pc:spChg>
        <pc:spChg chg="mod">
          <ac:chgData name="kikumoto keiichi" userId="fba3b61fa9c91c28" providerId="LiveId" clId="{A9E74A90-3A15-904E-87E9-C2087198735F}" dt="2019-01-28T00:48:57.033" v="3476" actId="2711"/>
          <ac:spMkLst>
            <pc:docMk/>
            <pc:sldMk cId="259066015" sldId="482"/>
            <ac:spMk id="3" creationId="{F67230D5-2E2C-594B-B8A0-D247AB59771F}"/>
          </ac:spMkLst>
        </pc:spChg>
      </pc:sldChg>
      <pc:sldChg chg="modSp">
        <pc:chgData name="kikumoto keiichi" userId="fba3b61fa9c91c28" providerId="LiveId" clId="{A9E74A90-3A15-904E-87E9-C2087198735F}" dt="2019-01-28T00:48:29.350" v="3472" actId="255"/>
        <pc:sldMkLst>
          <pc:docMk/>
          <pc:sldMk cId="3942386767" sldId="484"/>
        </pc:sldMkLst>
        <pc:spChg chg="mod">
          <ac:chgData name="kikumoto keiichi" userId="fba3b61fa9c91c28" providerId="LiveId" clId="{A9E74A90-3A15-904E-87E9-C2087198735F}" dt="2019-01-28T00:48:29.350" v="3472" actId="255"/>
          <ac:spMkLst>
            <pc:docMk/>
            <pc:sldMk cId="3942386767" sldId="484"/>
            <ac:spMk id="3" creationId="{822B8E0E-64E7-AD47-9D64-5F371BEDD648}"/>
          </ac:spMkLst>
        </pc:spChg>
      </pc:sldChg>
      <pc:sldChg chg="modSp">
        <pc:chgData name="kikumoto keiichi" userId="fba3b61fa9c91c28" providerId="LiveId" clId="{A9E74A90-3A15-904E-87E9-C2087198735F}" dt="2019-01-26T23:47:31.738" v="78" actId="27636"/>
        <pc:sldMkLst>
          <pc:docMk/>
          <pc:sldMk cId="1338866183" sldId="485"/>
        </pc:sldMkLst>
        <pc:spChg chg="mod">
          <ac:chgData name="kikumoto keiichi" userId="fba3b61fa9c91c28" providerId="LiveId" clId="{A9E74A90-3A15-904E-87E9-C2087198735F}" dt="2019-01-26T23:47:31.738" v="78" actId="27636"/>
          <ac:spMkLst>
            <pc:docMk/>
            <pc:sldMk cId="1338866183" sldId="485"/>
            <ac:spMk id="2" creationId="{19C891C8-7C6F-3347-B7E4-A5DCDB7ED607}"/>
          </ac:spMkLst>
        </pc:spChg>
      </pc:sldChg>
      <pc:sldChg chg="modSp">
        <pc:chgData name="kikumoto keiichi" userId="fba3b61fa9c91c28" providerId="LiveId" clId="{A9E74A90-3A15-904E-87E9-C2087198735F}" dt="2019-01-26T23:47:17.879" v="51" actId="27636"/>
        <pc:sldMkLst>
          <pc:docMk/>
          <pc:sldMk cId="660567267" sldId="486"/>
        </pc:sldMkLst>
        <pc:spChg chg="mod">
          <ac:chgData name="kikumoto keiichi" userId="fba3b61fa9c91c28" providerId="LiveId" clId="{A9E74A90-3A15-904E-87E9-C2087198735F}" dt="2019-01-26T23:47:17.879" v="51" actId="27636"/>
          <ac:spMkLst>
            <pc:docMk/>
            <pc:sldMk cId="660567267" sldId="486"/>
            <ac:spMk id="2" creationId="{3896F127-1779-1A4E-B657-C406833EF679}"/>
          </ac:spMkLst>
        </pc:spChg>
      </pc:sldChg>
      <pc:sldChg chg="modSp">
        <pc:chgData name="kikumoto keiichi" userId="fba3b61fa9c91c28" providerId="LiveId" clId="{A9E74A90-3A15-904E-87E9-C2087198735F}" dt="2019-01-26T23:47:31.900" v="82" actId="27636"/>
        <pc:sldMkLst>
          <pc:docMk/>
          <pc:sldMk cId="2330749208" sldId="488"/>
        </pc:sldMkLst>
        <pc:spChg chg="mod">
          <ac:chgData name="kikumoto keiichi" userId="fba3b61fa9c91c28" providerId="LiveId" clId="{A9E74A90-3A15-904E-87E9-C2087198735F}" dt="2019-01-26T23:47:31.900" v="82" actId="27636"/>
          <ac:spMkLst>
            <pc:docMk/>
            <pc:sldMk cId="2330749208" sldId="488"/>
            <ac:spMk id="3" creationId="{5241396A-CD09-D349-B4FE-BAAD38A73DFC}"/>
          </ac:spMkLst>
        </pc:spChg>
      </pc:sldChg>
      <pc:sldChg chg="modSp">
        <pc:chgData name="kikumoto keiichi" userId="fba3b61fa9c91c28" providerId="LiveId" clId="{A9E74A90-3A15-904E-87E9-C2087198735F}" dt="2019-01-27T00:16:31.861" v="2120" actId="14100"/>
        <pc:sldMkLst>
          <pc:docMk/>
          <pc:sldMk cId="2121681191" sldId="490"/>
        </pc:sldMkLst>
        <pc:spChg chg="mod">
          <ac:chgData name="kikumoto keiichi" userId="fba3b61fa9c91c28" providerId="LiveId" clId="{A9E74A90-3A15-904E-87E9-C2087198735F}" dt="2019-01-27T00:16:31.861" v="2120" actId="14100"/>
          <ac:spMkLst>
            <pc:docMk/>
            <pc:sldMk cId="2121681191" sldId="490"/>
            <ac:spMk id="2" creationId="{68C75C80-3D0B-074E-A79C-3FD73C6C15E4}"/>
          </ac:spMkLst>
        </pc:spChg>
      </pc:sldChg>
      <pc:sldChg chg="modSp">
        <pc:chgData name="kikumoto keiichi" userId="fba3b61fa9c91c28" providerId="LiveId" clId="{A9E74A90-3A15-904E-87E9-C2087198735F}" dt="2019-01-27T00:16:44.390" v="2121" actId="255"/>
        <pc:sldMkLst>
          <pc:docMk/>
          <pc:sldMk cId="1596013643" sldId="491"/>
        </pc:sldMkLst>
        <pc:spChg chg="mod">
          <ac:chgData name="kikumoto keiichi" userId="fba3b61fa9c91c28" providerId="LiveId" clId="{A9E74A90-3A15-904E-87E9-C2087198735F}" dt="2019-01-27T00:16:44.390" v="2121" actId="255"/>
          <ac:spMkLst>
            <pc:docMk/>
            <pc:sldMk cId="1596013643" sldId="491"/>
            <ac:spMk id="3" creationId="{46B39BA4-8033-854E-A9B6-DED42F48E500}"/>
          </ac:spMkLst>
        </pc:spChg>
      </pc:sldChg>
      <pc:sldChg chg="modSp">
        <pc:chgData name="kikumoto keiichi" userId="fba3b61fa9c91c28" providerId="LiveId" clId="{A9E74A90-3A15-904E-87E9-C2087198735F}" dt="2019-01-26T23:47:32.009" v="87" actId="27636"/>
        <pc:sldMkLst>
          <pc:docMk/>
          <pc:sldMk cId="749188925" sldId="492"/>
        </pc:sldMkLst>
        <pc:spChg chg="mod">
          <ac:chgData name="kikumoto keiichi" userId="fba3b61fa9c91c28" providerId="LiveId" clId="{A9E74A90-3A15-904E-87E9-C2087198735F}" dt="2019-01-26T23:47:31.984" v="86" actId="27636"/>
          <ac:spMkLst>
            <pc:docMk/>
            <pc:sldMk cId="749188925" sldId="492"/>
            <ac:spMk id="2" creationId="{557E4A81-8CA5-6842-8CEF-67B40EFE0243}"/>
          </ac:spMkLst>
        </pc:spChg>
        <pc:spChg chg="mod">
          <ac:chgData name="kikumoto keiichi" userId="fba3b61fa9c91c28" providerId="LiveId" clId="{A9E74A90-3A15-904E-87E9-C2087198735F}" dt="2019-01-26T23:47:32.009" v="87" actId="27636"/>
          <ac:spMkLst>
            <pc:docMk/>
            <pc:sldMk cId="749188925" sldId="492"/>
            <ac:spMk id="3" creationId="{A02E1542-6CF0-BD4D-BF8D-87A45D2702A7}"/>
          </ac:spMkLst>
        </pc:spChg>
      </pc:sldChg>
      <pc:sldChg chg="modSp">
        <pc:chgData name="kikumoto keiichi" userId="fba3b61fa9c91c28" providerId="LiveId" clId="{A9E74A90-3A15-904E-87E9-C2087198735F}" dt="2019-01-26T23:47:31.975" v="85" actId="27636"/>
        <pc:sldMkLst>
          <pc:docMk/>
          <pc:sldMk cId="2209925043" sldId="493"/>
        </pc:sldMkLst>
        <pc:spChg chg="mod">
          <ac:chgData name="kikumoto keiichi" userId="fba3b61fa9c91c28" providerId="LiveId" clId="{A9E74A90-3A15-904E-87E9-C2087198735F}" dt="2019-01-26T23:47:31.975" v="85" actId="27636"/>
          <ac:spMkLst>
            <pc:docMk/>
            <pc:sldMk cId="2209925043" sldId="493"/>
            <ac:spMk id="3" creationId="{33AF6446-4DB9-2943-86F0-45B548A0F152}"/>
          </ac:spMkLst>
        </pc:spChg>
      </pc:sldChg>
      <pc:sldChg chg="modSp">
        <pc:chgData name="kikumoto keiichi" userId="fba3b61fa9c91c28" providerId="LiveId" clId="{A9E74A90-3A15-904E-87E9-C2087198735F}" dt="2019-01-26T23:47:31.947" v="84" actId="27636"/>
        <pc:sldMkLst>
          <pc:docMk/>
          <pc:sldMk cId="4120770806" sldId="494"/>
        </pc:sldMkLst>
        <pc:spChg chg="mod">
          <ac:chgData name="kikumoto keiichi" userId="fba3b61fa9c91c28" providerId="LiveId" clId="{A9E74A90-3A15-904E-87E9-C2087198735F}" dt="2019-01-26T23:47:31.947" v="84" actId="27636"/>
          <ac:spMkLst>
            <pc:docMk/>
            <pc:sldMk cId="4120770806" sldId="494"/>
            <ac:spMk id="3" creationId="{8CB46DF1-9779-DC47-877D-994649CFEDCB}"/>
          </ac:spMkLst>
        </pc:spChg>
      </pc:sldChg>
      <pc:sldChg chg="addSp delSp modSp">
        <pc:chgData name="kikumoto keiichi" userId="fba3b61fa9c91c28" providerId="LiveId" clId="{A9E74A90-3A15-904E-87E9-C2087198735F}" dt="2019-01-27T00:17:10.693" v="2123"/>
        <pc:sldMkLst>
          <pc:docMk/>
          <pc:sldMk cId="3838177061" sldId="495"/>
        </pc:sldMkLst>
        <pc:spChg chg="mod">
          <ac:chgData name="kikumoto keiichi" userId="fba3b61fa9c91c28" providerId="LiveId" clId="{A9E74A90-3A15-904E-87E9-C2087198735F}" dt="2019-01-26T23:47:18.321" v="63" actId="27636"/>
          <ac:spMkLst>
            <pc:docMk/>
            <pc:sldMk cId="3838177061" sldId="495"/>
            <ac:spMk id="2" creationId="{B95D5C6F-5A8E-B744-A6FD-54DD6BEBB193}"/>
          </ac:spMkLst>
        </pc:spChg>
        <pc:spChg chg="add del">
          <ac:chgData name="kikumoto keiichi" userId="fba3b61fa9c91c28" providerId="LiveId" clId="{A9E74A90-3A15-904E-87E9-C2087198735F}" dt="2019-01-27T00:17:10.693" v="2123"/>
          <ac:spMkLst>
            <pc:docMk/>
            <pc:sldMk cId="3838177061" sldId="495"/>
            <ac:spMk id="3" creationId="{BD89C877-DB64-3E49-8EF9-D279B34572FA}"/>
          </ac:spMkLst>
        </pc:spChg>
      </pc:sldChg>
      <pc:sldChg chg="modSp">
        <pc:chgData name="kikumoto keiichi" userId="fba3b61fa9c91c28" providerId="LiveId" clId="{A9E74A90-3A15-904E-87E9-C2087198735F}" dt="2019-01-26T23:47:32.037" v="88" actId="27636"/>
        <pc:sldMkLst>
          <pc:docMk/>
          <pc:sldMk cId="1649969178" sldId="496"/>
        </pc:sldMkLst>
        <pc:spChg chg="mod">
          <ac:chgData name="kikumoto keiichi" userId="fba3b61fa9c91c28" providerId="LiveId" clId="{A9E74A90-3A15-904E-87E9-C2087198735F}" dt="2019-01-26T23:47:32.037" v="88" actId="27636"/>
          <ac:spMkLst>
            <pc:docMk/>
            <pc:sldMk cId="1649969178" sldId="496"/>
            <ac:spMk id="3" creationId="{A2E26B98-CAD2-D941-8316-2D18C90E35BD}"/>
          </ac:spMkLst>
        </pc:spChg>
      </pc:sldChg>
      <pc:sldChg chg="modSp">
        <pc:chgData name="kikumoto keiichi" userId="fba3b61fa9c91c28" providerId="LiveId" clId="{A9E74A90-3A15-904E-87E9-C2087198735F}" dt="2019-01-26T23:47:32.071" v="89" actId="27636"/>
        <pc:sldMkLst>
          <pc:docMk/>
          <pc:sldMk cId="3398361362" sldId="497"/>
        </pc:sldMkLst>
        <pc:spChg chg="mod">
          <ac:chgData name="kikumoto keiichi" userId="fba3b61fa9c91c28" providerId="LiveId" clId="{A9E74A90-3A15-904E-87E9-C2087198735F}" dt="2019-01-26T23:47:32.071" v="89" actId="27636"/>
          <ac:spMkLst>
            <pc:docMk/>
            <pc:sldMk cId="3398361362" sldId="497"/>
            <ac:spMk id="3" creationId="{A2E26B98-CAD2-D941-8316-2D18C90E35BD}"/>
          </ac:spMkLst>
        </pc:spChg>
      </pc:sldChg>
      <pc:sldChg chg="modSp">
        <pc:chgData name="kikumoto keiichi" userId="fba3b61fa9c91c28" providerId="LiveId" clId="{A9E74A90-3A15-904E-87E9-C2087198735F}" dt="2019-01-26T23:47:32.346" v="95" actId="27636"/>
        <pc:sldMkLst>
          <pc:docMk/>
          <pc:sldMk cId="2013579952" sldId="498"/>
        </pc:sldMkLst>
        <pc:spChg chg="mod">
          <ac:chgData name="kikumoto keiichi" userId="fba3b61fa9c91c28" providerId="LiveId" clId="{A9E74A90-3A15-904E-87E9-C2087198735F}" dt="2019-01-26T23:47:32.346" v="95" actId="27636"/>
          <ac:spMkLst>
            <pc:docMk/>
            <pc:sldMk cId="2013579952" sldId="498"/>
            <ac:spMk id="3" creationId="{9A40B41C-F704-3E4A-B8BB-B9CA99CEBFA5}"/>
          </ac:spMkLst>
        </pc:spChg>
      </pc:sldChg>
      <pc:sldChg chg="addSp delSp">
        <pc:chgData name="kikumoto keiichi" userId="fba3b61fa9c91c28" providerId="LiveId" clId="{A9E74A90-3A15-904E-87E9-C2087198735F}" dt="2019-01-27T00:24:31.719" v="2612"/>
        <pc:sldMkLst>
          <pc:docMk/>
          <pc:sldMk cId="3722431270" sldId="499"/>
        </pc:sldMkLst>
        <pc:spChg chg="add del">
          <ac:chgData name="kikumoto keiichi" userId="fba3b61fa9c91c28" providerId="LiveId" clId="{A9E74A90-3A15-904E-87E9-C2087198735F}" dt="2019-01-27T00:24:31.719" v="2612"/>
          <ac:spMkLst>
            <pc:docMk/>
            <pc:sldMk cId="3722431270" sldId="499"/>
            <ac:spMk id="3" creationId="{F7E2932F-1C0B-E247-BDEE-27596FBCDFC8}"/>
          </ac:spMkLst>
        </pc:spChg>
      </pc:sldChg>
      <pc:sldChg chg="modSp">
        <pc:chgData name="kikumoto keiichi" userId="fba3b61fa9c91c28" providerId="LiveId" clId="{A9E74A90-3A15-904E-87E9-C2087198735F}" dt="2019-01-26T23:47:32.436" v="98" actId="27636"/>
        <pc:sldMkLst>
          <pc:docMk/>
          <pc:sldMk cId="677056088" sldId="500"/>
        </pc:sldMkLst>
        <pc:spChg chg="mod">
          <ac:chgData name="kikumoto keiichi" userId="fba3b61fa9c91c28" providerId="LiveId" clId="{A9E74A90-3A15-904E-87E9-C2087198735F}" dt="2019-01-26T23:47:32.436" v="98" actId="27636"/>
          <ac:spMkLst>
            <pc:docMk/>
            <pc:sldMk cId="677056088" sldId="500"/>
            <ac:spMk id="3" creationId="{E15632F8-9FBE-3848-B1EB-DAD97BD4499A}"/>
          </ac:spMkLst>
        </pc:spChg>
      </pc:sldChg>
      <pc:sldChg chg="modSp">
        <pc:chgData name="kikumoto keiichi" userId="fba3b61fa9c91c28" providerId="LiveId" clId="{A9E74A90-3A15-904E-87E9-C2087198735F}" dt="2019-01-26T23:47:32.563" v="100" actId="27636"/>
        <pc:sldMkLst>
          <pc:docMk/>
          <pc:sldMk cId="3447468" sldId="501"/>
        </pc:sldMkLst>
        <pc:spChg chg="mod">
          <ac:chgData name="kikumoto keiichi" userId="fba3b61fa9c91c28" providerId="LiveId" clId="{A9E74A90-3A15-904E-87E9-C2087198735F}" dt="2019-01-26T23:47:32.524" v="99" actId="27636"/>
          <ac:spMkLst>
            <pc:docMk/>
            <pc:sldMk cId="3447468" sldId="501"/>
            <ac:spMk id="2" creationId="{3BF2ADE6-D2D6-8F4F-98CF-6BBAEE422011}"/>
          </ac:spMkLst>
        </pc:spChg>
        <pc:spChg chg="mod">
          <ac:chgData name="kikumoto keiichi" userId="fba3b61fa9c91c28" providerId="LiveId" clId="{A9E74A90-3A15-904E-87E9-C2087198735F}" dt="2019-01-26T23:47:32.563" v="100" actId="27636"/>
          <ac:spMkLst>
            <pc:docMk/>
            <pc:sldMk cId="3447468" sldId="501"/>
            <ac:spMk id="3" creationId="{A43C0258-A1CA-DB45-84CC-E3FD6D470616}"/>
          </ac:spMkLst>
        </pc:spChg>
      </pc:sldChg>
      <pc:sldChg chg="modSp">
        <pc:chgData name="kikumoto keiichi" userId="fba3b61fa9c91c28" providerId="LiveId" clId="{A9E74A90-3A15-904E-87E9-C2087198735F}" dt="2019-01-26T23:47:32.601" v="101" actId="27636"/>
        <pc:sldMkLst>
          <pc:docMk/>
          <pc:sldMk cId="4116791532" sldId="502"/>
        </pc:sldMkLst>
        <pc:spChg chg="mod">
          <ac:chgData name="kikumoto keiichi" userId="fba3b61fa9c91c28" providerId="LiveId" clId="{A9E74A90-3A15-904E-87E9-C2087198735F}" dt="2019-01-26T23:47:32.601" v="101" actId="27636"/>
          <ac:spMkLst>
            <pc:docMk/>
            <pc:sldMk cId="4116791532" sldId="502"/>
            <ac:spMk id="3" creationId="{F4C9C8CD-C8A6-EE49-8E04-210078D9EF01}"/>
          </ac:spMkLst>
        </pc:spChg>
      </pc:sldChg>
      <pc:sldChg chg="modSp">
        <pc:chgData name="kikumoto keiichi" userId="fba3b61fa9c91c28" providerId="LiveId" clId="{A9E74A90-3A15-904E-87E9-C2087198735F}" dt="2019-01-26T23:47:32.694" v="102" actId="27636"/>
        <pc:sldMkLst>
          <pc:docMk/>
          <pc:sldMk cId="3766818363" sldId="503"/>
        </pc:sldMkLst>
        <pc:spChg chg="mod">
          <ac:chgData name="kikumoto keiichi" userId="fba3b61fa9c91c28" providerId="LiveId" clId="{A9E74A90-3A15-904E-87E9-C2087198735F}" dt="2019-01-26T23:47:32.694" v="102" actId="27636"/>
          <ac:spMkLst>
            <pc:docMk/>
            <pc:sldMk cId="3766818363" sldId="503"/>
            <ac:spMk id="3" creationId="{12B50733-DE61-D64D-9BC7-AEB5CA415782}"/>
          </ac:spMkLst>
        </pc:spChg>
      </pc:sldChg>
      <pc:sldChg chg="modSp">
        <pc:chgData name="kikumoto keiichi" userId="fba3b61fa9c91c28" providerId="LiveId" clId="{A9E74A90-3A15-904E-87E9-C2087198735F}" dt="2019-01-26T23:47:32.275" v="91" actId="27636"/>
        <pc:sldMkLst>
          <pc:docMk/>
          <pc:sldMk cId="3296600197" sldId="504"/>
        </pc:sldMkLst>
        <pc:spChg chg="mod">
          <ac:chgData name="kikumoto keiichi" userId="fba3b61fa9c91c28" providerId="LiveId" clId="{A9E74A90-3A15-904E-87E9-C2087198735F}" dt="2019-01-26T23:47:32.275" v="91" actId="27636"/>
          <ac:spMkLst>
            <pc:docMk/>
            <pc:sldMk cId="3296600197" sldId="504"/>
            <ac:spMk id="3" creationId="{1680C71E-9E8D-644D-B8B0-F9525BB7F510}"/>
          </ac:spMkLst>
        </pc:spChg>
      </pc:sldChg>
      <pc:sldChg chg="modSp">
        <pc:chgData name="kikumoto keiichi" userId="fba3b61fa9c91c28" providerId="LiveId" clId="{A9E74A90-3A15-904E-87E9-C2087198735F}" dt="2019-01-26T23:47:32.304" v="93" actId="27636"/>
        <pc:sldMkLst>
          <pc:docMk/>
          <pc:sldMk cId="2983616387" sldId="505"/>
        </pc:sldMkLst>
        <pc:spChg chg="mod">
          <ac:chgData name="kikumoto keiichi" userId="fba3b61fa9c91c28" providerId="LiveId" clId="{A9E74A90-3A15-904E-87E9-C2087198735F}" dt="2019-01-26T23:47:32.304" v="93" actId="27636"/>
          <ac:spMkLst>
            <pc:docMk/>
            <pc:sldMk cId="2983616387" sldId="505"/>
            <ac:spMk id="2" creationId="{00000000-0000-0000-0000-000000000000}"/>
          </ac:spMkLst>
        </pc:spChg>
      </pc:sldChg>
      <pc:sldChg chg="modSp">
        <pc:chgData name="kikumoto keiichi" userId="fba3b61fa9c91c28" providerId="LiveId" clId="{A9E74A90-3A15-904E-87E9-C2087198735F}" dt="2019-01-26T23:47:17.969" v="55" actId="27636"/>
        <pc:sldMkLst>
          <pc:docMk/>
          <pc:sldMk cId="4104821752" sldId="507"/>
        </pc:sldMkLst>
        <pc:spChg chg="mod">
          <ac:chgData name="kikumoto keiichi" userId="fba3b61fa9c91c28" providerId="LiveId" clId="{A9E74A90-3A15-904E-87E9-C2087198735F}" dt="2019-01-26T23:47:17.969" v="55" actId="27636"/>
          <ac:spMkLst>
            <pc:docMk/>
            <pc:sldMk cId="4104821752" sldId="507"/>
            <ac:spMk id="2" creationId="{9F8405EE-5B66-9047-A95A-A80586D80806}"/>
          </ac:spMkLst>
        </pc:spChg>
      </pc:sldChg>
      <pc:sldChg chg="modSp">
        <pc:chgData name="kikumoto keiichi" userId="fba3b61fa9c91c28" providerId="LiveId" clId="{A9E74A90-3A15-904E-87E9-C2087198735F}" dt="2019-01-26T23:47:32.146" v="90" actId="27636"/>
        <pc:sldMkLst>
          <pc:docMk/>
          <pc:sldMk cId="4062742372" sldId="508"/>
        </pc:sldMkLst>
        <pc:spChg chg="mod">
          <ac:chgData name="kikumoto keiichi" userId="fba3b61fa9c91c28" providerId="LiveId" clId="{A9E74A90-3A15-904E-87E9-C2087198735F}" dt="2019-01-26T23:47:32.146" v="90" actId="27636"/>
          <ac:spMkLst>
            <pc:docMk/>
            <pc:sldMk cId="4062742372" sldId="508"/>
            <ac:spMk id="3" creationId="{1378243F-43AC-4348-99F5-271B868C8E3E}"/>
          </ac:spMkLst>
        </pc:spChg>
      </pc:sldChg>
      <pc:sldChg chg="modSp">
        <pc:chgData name="kikumoto keiichi" userId="fba3b61fa9c91c28" providerId="LiveId" clId="{A9E74A90-3A15-904E-87E9-C2087198735F}" dt="2019-01-26T23:47:32.313" v="94" actId="27636"/>
        <pc:sldMkLst>
          <pc:docMk/>
          <pc:sldMk cId="4023515329" sldId="509"/>
        </pc:sldMkLst>
        <pc:spChg chg="mod">
          <ac:chgData name="kikumoto keiichi" userId="fba3b61fa9c91c28" providerId="LiveId" clId="{A9E74A90-3A15-904E-87E9-C2087198735F}" dt="2019-01-26T23:47:32.313" v="94" actId="27636"/>
          <ac:spMkLst>
            <pc:docMk/>
            <pc:sldMk cId="4023515329" sldId="509"/>
            <ac:spMk id="2" creationId="{00000000-0000-0000-0000-000000000000}"/>
          </ac:spMkLst>
        </pc:spChg>
      </pc:sldChg>
      <pc:sldChg chg="modSp">
        <pc:chgData name="kikumoto keiichi" userId="fba3b61fa9c91c28" providerId="LiveId" clId="{A9E74A90-3A15-904E-87E9-C2087198735F}" dt="2019-01-26T23:50:23.144" v="147" actId="1076"/>
        <pc:sldMkLst>
          <pc:docMk/>
          <pc:sldMk cId="1469950507" sldId="510"/>
        </pc:sldMkLst>
        <pc:spChg chg="mod">
          <ac:chgData name="kikumoto keiichi" userId="fba3b61fa9c91c28" providerId="LiveId" clId="{A9E74A90-3A15-904E-87E9-C2087198735F}" dt="2019-01-26T23:50:23.144" v="147" actId="1076"/>
          <ac:spMkLst>
            <pc:docMk/>
            <pc:sldMk cId="1469950507" sldId="510"/>
            <ac:spMk id="2" creationId="{00000000-0000-0000-0000-000000000000}"/>
          </ac:spMkLst>
        </pc:spChg>
      </pc:sldChg>
      <pc:sldChg chg="modSp">
        <pc:chgData name="kikumoto keiichi" userId="fba3b61fa9c91c28" providerId="LiveId" clId="{A9E74A90-3A15-904E-87E9-C2087198735F}" dt="2019-01-27T00:31:54.682" v="3229" actId="20577"/>
        <pc:sldMkLst>
          <pc:docMk/>
          <pc:sldMk cId="380915438" sldId="511"/>
        </pc:sldMkLst>
        <pc:spChg chg="mod">
          <ac:chgData name="kikumoto keiichi" userId="fba3b61fa9c91c28" providerId="LiveId" clId="{A9E74A90-3A15-904E-87E9-C2087198735F}" dt="2019-01-27T00:31:54.682" v="3229" actId="20577"/>
          <ac:spMkLst>
            <pc:docMk/>
            <pc:sldMk cId="380915438" sldId="511"/>
            <ac:spMk id="778" creationId="{00000000-0000-0000-0000-000000000000}"/>
          </ac:spMkLst>
        </pc:spChg>
      </pc:sldChg>
      <pc:sldChg chg="modSp">
        <pc:chgData name="kikumoto keiichi" userId="fba3b61fa9c91c28" providerId="LiveId" clId="{A9E74A90-3A15-904E-87E9-C2087198735F}" dt="2019-01-26T23:47:31.764" v="79" actId="27636"/>
        <pc:sldMkLst>
          <pc:docMk/>
          <pc:sldMk cId="2922240574" sldId="512"/>
        </pc:sldMkLst>
        <pc:spChg chg="mod">
          <ac:chgData name="kikumoto keiichi" userId="fba3b61fa9c91c28" providerId="LiveId" clId="{A9E74A90-3A15-904E-87E9-C2087198735F}" dt="2019-01-26T23:47:31.764" v="79" actId="27636"/>
          <ac:spMkLst>
            <pc:docMk/>
            <pc:sldMk cId="2922240574" sldId="512"/>
            <ac:spMk id="3" creationId="{B58F798B-A100-9849-8E8A-AE962D68D185}"/>
          </ac:spMkLst>
        </pc:spChg>
      </pc:sldChg>
      <pc:sldChg chg="modSp">
        <pc:chgData name="kikumoto keiichi" userId="fba3b61fa9c91c28" providerId="LiveId" clId="{A9E74A90-3A15-904E-87E9-C2087198735F}" dt="2019-01-26T23:47:31.652" v="75" actId="27636"/>
        <pc:sldMkLst>
          <pc:docMk/>
          <pc:sldMk cId="3318864361" sldId="513"/>
        </pc:sldMkLst>
        <pc:spChg chg="mod">
          <ac:chgData name="kikumoto keiichi" userId="fba3b61fa9c91c28" providerId="LiveId" clId="{A9E74A90-3A15-904E-87E9-C2087198735F}" dt="2019-01-26T23:47:31.652" v="75" actId="27636"/>
          <ac:spMkLst>
            <pc:docMk/>
            <pc:sldMk cId="3318864361" sldId="513"/>
            <ac:spMk id="3" creationId="{00000000-0000-0000-0000-000000000000}"/>
          </ac:spMkLst>
        </pc:spChg>
      </pc:sldChg>
      <pc:sldChg chg="modSp add">
        <pc:chgData name="kikumoto keiichi" userId="fba3b61fa9c91c28" providerId="LiveId" clId="{A9E74A90-3A15-904E-87E9-C2087198735F}" dt="2019-01-26T23:56:40.180" v="579" actId="2711"/>
        <pc:sldMkLst>
          <pc:docMk/>
          <pc:sldMk cId="1568014185" sldId="514"/>
        </pc:sldMkLst>
        <pc:spChg chg="mod">
          <ac:chgData name="kikumoto keiichi" userId="fba3b61fa9c91c28" providerId="LiveId" clId="{A9E74A90-3A15-904E-87E9-C2087198735F}" dt="2019-01-26T23:55:32.281" v="577" actId="20577"/>
          <ac:spMkLst>
            <pc:docMk/>
            <pc:sldMk cId="1568014185" sldId="514"/>
            <ac:spMk id="3" creationId="{00000000-0000-0000-0000-000000000000}"/>
          </ac:spMkLst>
        </pc:spChg>
        <pc:spChg chg="mod">
          <ac:chgData name="kikumoto keiichi" userId="fba3b61fa9c91c28" providerId="LiveId" clId="{A9E74A90-3A15-904E-87E9-C2087198735F}" dt="2019-01-26T23:56:40.180" v="579" actId="2711"/>
          <ac:spMkLst>
            <pc:docMk/>
            <pc:sldMk cId="1568014185" sldId="514"/>
            <ac:spMk id="4098" creationId="{00000000-0000-0000-0000-000000000000}"/>
          </ac:spMkLst>
        </pc:spChg>
      </pc:sldChg>
      <pc:sldChg chg="modSp add modNotesTx">
        <pc:chgData name="kikumoto keiichi" userId="fba3b61fa9c91c28" providerId="LiveId" clId="{A9E74A90-3A15-904E-87E9-C2087198735F}" dt="2019-01-27T00:10:50.748" v="1659" actId="20577"/>
        <pc:sldMkLst>
          <pc:docMk/>
          <pc:sldMk cId="2823598787" sldId="515"/>
        </pc:sldMkLst>
        <pc:spChg chg="mod">
          <ac:chgData name="kikumoto keiichi" userId="fba3b61fa9c91c28" providerId="LiveId" clId="{A9E74A90-3A15-904E-87E9-C2087198735F}" dt="2019-01-27T00:10:50.748" v="1659" actId="20577"/>
          <ac:spMkLst>
            <pc:docMk/>
            <pc:sldMk cId="2823598787" sldId="515"/>
            <ac:spMk id="3" creationId="{00000000-0000-0000-0000-000000000000}"/>
          </ac:spMkLst>
        </pc:spChg>
        <pc:spChg chg="mod">
          <ac:chgData name="kikumoto keiichi" userId="fba3b61fa9c91c28" providerId="LiveId" clId="{A9E74A90-3A15-904E-87E9-C2087198735F}" dt="2019-01-26T23:57:30.296" v="592"/>
          <ac:spMkLst>
            <pc:docMk/>
            <pc:sldMk cId="2823598787" sldId="515"/>
            <ac:spMk id="4098" creationId="{00000000-0000-0000-0000-000000000000}"/>
          </ac:spMkLst>
        </pc:spChg>
      </pc:sldChg>
      <pc:sldChg chg="modSp add modNotesTx">
        <pc:chgData name="kikumoto keiichi" userId="fba3b61fa9c91c28" providerId="LiveId" clId="{A9E74A90-3A15-904E-87E9-C2087198735F}" dt="2019-01-27T00:09:25.386" v="1595" actId="20577"/>
        <pc:sldMkLst>
          <pc:docMk/>
          <pc:sldMk cId="1108717924" sldId="516"/>
        </pc:sldMkLst>
        <pc:spChg chg="mod">
          <ac:chgData name="kikumoto keiichi" userId="fba3b61fa9c91c28" providerId="LiveId" clId="{A9E74A90-3A15-904E-87E9-C2087198735F}" dt="2019-01-27T00:09:25.386" v="1595" actId="20577"/>
          <ac:spMkLst>
            <pc:docMk/>
            <pc:sldMk cId="1108717924" sldId="516"/>
            <ac:spMk id="3" creationId="{00000000-0000-0000-0000-000000000000}"/>
          </ac:spMkLst>
        </pc:spChg>
        <pc:spChg chg="mod">
          <ac:chgData name="kikumoto keiichi" userId="fba3b61fa9c91c28" providerId="LiveId" clId="{A9E74A90-3A15-904E-87E9-C2087198735F}" dt="2019-01-27T00:03:35.863" v="1075" actId="1076"/>
          <ac:spMkLst>
            <pc:docMk/>
            <pc:sldMk cId="1108717924" sldId="516"/>
            <ac:spMk id="4098" creationId="{00000000-0000-0000-0000-000000000000}"/>
          </ac:spMkLst>
        </pc:spChg>
      </pc:sldChg>
      <pc:sldChg chg="modSp add">
        <pc:chgData name="kikumoto keiichi" userId="fba3b61fa9c91c28" providerId="LiveId" clId="{A9E74A90-3A15-904E-87E9-C2087198735F}" dt="2019-01-27T00:16:01.957" v="2117" actId="5793"/>
        <pc:sldMkLst>
          <pc:docMk/>
          <pc:sldMk cId="1192462350" sldId="517"/>
        </pc:sldMkLst>
        <pc:spChg chg="mod">
          <ac:chgData name="kikumoto keiichi" userId="fba3b61fa9c91c28" providerId="LiveId" clId="{A9E74A90-3A15-904E-87E9-C2087198735F}" dt="2019-01-27T00:16:01.957" v="2117" actId="5793"/>
          <ac:spMkLst>
            <pc:docMk/>
            <pc:sldMk cId="1192462350" sldId="517"/>
            <ac:spMk id="3" creationId="{00000000-0000-0000-0000-000000000000}"/>
          </ac:spMkLst>
        </pc:spChg>
        <pc:spChg chg="mod">
          <ac:chgData name="kikumoto keiichi" userId="fba3b61fa9c91c28" providerId="LiveId" clId="{A9E74A90-3A15-904E-87E9-C2087198735F}" dt="2019-01-27T00:11:35.316" v="1664" actId="27636"/>
          <ac:spMkLst>
            <pc:docMk/>
            <pc:sldMk cId="1192462350" sldId="517"/>
            <ac:spMk id="4098" creationId="{00000000-0000-0000-0000-000000000000}"/>
          </ac:spMkLst>
        </pc:spChg>
      </pc:sldChg>
      <pc:sldChg chg="modSp add">
        <pc:chgData name="kikumoto keiichi" userId="fba3b61fa9c91c28" providerId="LiveId" clId="{A9E74A90-3A15-904E-87E9-C2087198735F}" dt="2019-01-27T00:24:01.451" v="2610" actId="20577"/>
        <pc:sldMkLst>
          <pc:docMk/>
          <pc:sldMk cId="3514924034" sldId="518"/>
        </pc:sldMkLst>
        <pc:spChg chg="mod">
          <ac:chgData name="kikumoto keiichi" userId="fba3b61fa9c91c28" providerId="LiveId" clId="{A9E74A90-3A15-904E-87E9-C2087198735F}" dt="2019-01-27T00:24:01.451" v="2610" actId="20577"/>
          <ac:spMkLst>
            <pc:docMk/>
            <pc:sldMk cId="3514924034" sldId="518"/>
            <ac:spMk id="3" creationId="{00000000-0000-0000-0000-000000000000}"/>
          </ac:spMkLst>
        </pc:spChg>
        <pc:spChg chg="mod">
          <ac:chgData name="kikumoto keiichi" userId="fba3b61fa9c91c28" providerId="LiveId" clId="{A9E74A90-3A15-904E-87E9-C2087198735F}" dt="2019-01-27T00:17:35.746" v="2126" actId="27636"/>
          <ac:spMkLst>
            <pc:docMk/>
            <pc:sldMk cId="3514924034" sldId="518"/>
            <ac:spMk id="4098" creationId="{00000000-0000-0000-0000-000000000000}"/>
          </ac:spMkLst>
        </pc:spChg>
      </pc:sldChg>
      <pc:sldChg chg="modSp add">
        <pc:chgData name="kikumoto keiichi" userId="fba3b61fa9c91c28" providerId="LiveId" clId="{A9E74A90-3A15-904E-87E9-C2087198735F}" dt="2019-01-27T00:36:05.679" v="3364" actId="20577"/>
        <pc:sldMkLst>
          <pc:docMk/>
          <pc:sldMk cId="1508440789" sldId="519"/>
        </pc:sldMkLst>
        <pc:spChg chg="mod">
          <ac:chgData name="kikumoto keiichi" userId="fba3b61fa9c91c28" providerId="LiveId" clId="{A9E74A90-3A15-904E-87E9-C2087198735F}" dt="2019-01-27T00:36:05.679" v="3364" actId="20577"/>
          <ac:spMkLst>
            <pc:docMk/>
            <pc:sldMk cId="1508440789" sldId="519"/>
            <ac:spMk id="3" creationId="{00000000-0000-0000-0000-000000000000}"/>
          </ac:spMkLst>
        </pc:spChg>
        <pc:spChg chg="mod">
          <ac:chgData name="kikumoto keiichi" userId="fba3b61fa9c91c28" providerId="LiveId" clId="{A9E74A90-3A15-904E-87E9-C2087198735F}" dt="2019-01-27T00:25:10.501" v="2685" actId="20577"/>
          <ac:spMkLst>
            <pc:docMk/>
            <pc:sldMk cId="1508440789" sldId="519"/>
            <ac:spMk id="4098" creationId="{00000000-0000-0000-0000-000000000000}"/>
          </ac:spMkLst>
        </pc:spChg>
      </pc:sldChg>
      <pc:sldChg chg="modSp add modNotesTx">
        <pc:chgData name="kikumoto keiichi" userId="fba3b61fa9c91c28" providerId="LiveId" clId="{A9E74A90-3A15-904E-87E9-C2087198735F}" dt="2019-01-28T00:47:37.322" v="3470" actId="20577"/>
        <pc:sldMkLst>
          <pc:docMk/>
          <pc:sldMk cId="1420800568" sldId="520"/>
        </pc:sldMkLst>
        <pc:spChg chg="mod">
          <ac:chgData name="kikumoto keiichi" userId="fba3b61fa9c91c28" providerId="LiveId" clId="{A9E74A90-3A15-904E-87E9-C2087198735F}" dt="2019-01-28T00:46:52.761" v="3459" actId="255"/>
          <ac:spMkLst>
            <pc:docMk/>
            <pc:sldMk cId="1420800568" sldId="520"/>
            <ac:spMk id="3" creationId="{00000000-0000-0000-0000-000000000000}"/>
          </ac:spMkLst>
        </pc:spChg>
        <pc:spChg chg="mod">
          <ac:chgData name="kikumoto keiichi" userId="fba3b61fa9c91c28" providerId="LiveId" clId="{A9E74A90-3A15-904E-87E9-C2087198735F}" dt="2019-01-28T00:46:16.290" v="3439" actId="1076"/>
          <ac:spMkLst>
            <pc:docMk/>
            <pc:sldMk cId="1420800568" sldId="520"/>
            <ac:spMk id="4098"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29085A-BBBF-2B44-B159-5A4A73838AAB}" type="doc">
      <dgm:prSet loTypeId="urn:microsoft.com/office/officeart/2005/8/layout/pyramid1" loCatId="pyramid" qsTypeId="urn:microsoft.com/office/officeart/2005/8/quickstyle/simple2" qsCatId="simple" csTypeId="urn:microsoft.com/office/officeart/2005/8/colors/colorful2" csCatId="colorful" phldr="1"/>
      <dgm:spPr/>
    </dgm:pt>
    <dgm:pt modelId="{13A650C7-87EE-6C4D-A68F-EF16FDCA7E34}">
      <dgm:prSet phldrT="[テキスト]" custT="1"/>
      <dgm:spPr>
        <a:solidFill>
          <a:srgbClr val="FFFF00"/>
        </a:solidFill>
      </dgm:spPr>
      <dgm:t>
        <a:bodyPr/>
        <a:lstStyle/>
        <a:p>
          <a:r>
            <a:rPr kumimoji="1" lang="ja-JP" altLang="en-US" sz="2400" dirty="0"/>
            <a:t>社会保障　</a:t>
          </a:r>
        </a:p>
        <a:p>
          <a:r>
            <a:rPr kumimoji="1" lang="ja-JP" altLang="en-US" sz="2400" dirty="0"/>
            <a:t>医療　福祉制度</a:t>
          </a:r>
        </a:p>
      </dgm:t>
    </dgm:pt>
    <dgm:pt modelId="{DABC98B0-3226-6347-BD75-22306D7D8262}" type="parTrans" cxnId="{3D3DF4B9-32A8-8A4E-A83D-21DE7345B6C2}">
      <dgm:prSet/>
      <dgm:spPr/>
      <dgm:t>
        <a:bodyPr/>
        <a:lstStyle/>
        <a:p>
          <a:endParaRPr kumimoji="1" lang="ja-JP" altLang="en-US" sz="2800"/>
        </a:p>
      </dgm:t>
    </dgm:pt>
    <dgm:pt modelId="{5D5336D5-12D0-E843-AE6A-72F03BFA9F0A}" type="sibTrans" cxnId="{3D3DF4B9-32A8-8A4E-A83D-21DE7345B6C2}">
      <dgm:prSet/>
      <dgm:spPr/>
      <dgm:t>
        <a:bodyPr/>
        <a:lstStyle/>
        <a:p>
          <a:endParaRPr kumimoji="1" lang="ja-JP" altLang="en-US" sz="2800"/>
        </a:p>
      </dgm:t>
    </dgm:pt>
    <dgm:pt modelId="{91DD2C33-83CB-5A4F-BDF5-EB915A9C55C6}">
      <dgm:prSet phldrT="[テキスト]" custT="1"/>
      <dgm:spPr>
        <a:solidFill>
          <a:srgbClr val="FFC000"/>
        </a:solidFill>
      </dgm:spPr>
      <dgm:t>
        <a:bodyPr/>
        <a:lstStyle/>
        <a:p>
          <a:r>
            <a:rPr kumimoji="1" lang="ja-JP" altLang="en-US" sz="2800"/>
            <a:t>地域一般</a:t>
          </a:r>
          <a:endParaRPr kumimoji="1" lang="en-US" altLang="ja-JP" sz="2800" dirty="0"/>
        </a:p>
        <a:p>
          <a:r>
            <a:rPr kumimoji="1" lang="ja-JP" altLang="en-US" sz="2800"/>
            <a:t>企業体など</a:t>
          </a:r>
          <a:endParaRPr kumimoji="1" lang="ja-JP" altLang="en-US" sz="2800" dirty="0"/>
        </a:p>
      </dgm:t>
    </dgm:pt>
    <dgm:pt modelId="{6AAEB636-00A3-AE49-B776-6408BBD52CAB}" type="parTrans" cxnId="{67E76505-6C29-E849-9057-5BA935124211}">
      <dgm:prSet/>
      <dgm:spPr/>
      <dgm:t>
        <a:bodyPr/>
        <a:lstStyle/>
        <a:p>
          <a:endParaRPr kumimoji="1" lang="ja-JP" altLang="en-US" sz="2800"/>
        </a:p>
      </dgm:t>
    </dgm:pt>
    <dgm:pt modelId="{F6B76732-8D26-B047-A8A9-E31EA37927B1}" type="sibTrans" cxnId="{67E76505-6C29-E849-9057-5BA935124211}">
      <dgm:prSet/>
      <dgm:spPr/>
      <dgm:t>
        <a:bodyPr/>
        <a:lstStyle/>
        <a:p>
          <a:endParaRPr kumimoji="1" lang="ja-JP" altLang="en-US" sz="2800"/>
        </a:p>
      </dgm:t>
    </dgm:pt>
    <dgm:pt modelId="{E3797000-7EB2-874D-B85F-1E49E2976004}">
      <dgm:prSet phldrT="[テキスト]" custT="1"/>
      <dgm:spPr>
        <a:solidFill>
          <a:srgbClr val="FF0000"/>
        </a:solidFill>
      </dgm:spPr>
      <dgm:t>
        <a:bodyPr/>
        <a:lstStyle/>
        <a:p>
          <a:r>
            <a:rPr kumimoji="1" lang="ja-JP" altLang="en-US" sz="2800">
              <a:solidFill>
                <a:schemeClr val="bg1"/>
              </a:solidFill>
            </a:rPr>
            <a:t>住民同士</a:t>
          </a:r>
          <a:endParaRPr kumimoji="1" lang="en-US" altLang="ja-JP" sz="2800" dirty="0">
            <a:solidFill>
              <a:schemeClr val="bg1"/>
            </a:solidFill>
          </a:endParaRPr>
        </a:p>
        <a:p>
          <a:r>
            <a:rPr kumimoji="1" lang="ja-JP" altLang="en-US" sz="2800">
              <a:solidFill>
                <a:schemeClr val="bg1"/>
              </a:solidFill>
            </a:rPr>
            <a:t>ボランタリー</a:t>
          </a:r>
          <a:r>
            <a:rPr kumimoji="1" lang="ja-JP" altLang="en-US" sz="2800" dirty="0">
              <a:solidFill>
                <a:schemeClr val="bg1"/>
              </a:solidFill>
            </a:rPr>
            <a:t>　</a:t>
          </a:r>
        </a:p>
      </dgm:t>
    </dgm:pt>
    <dgm:pt modelId="{1FFAC28A-B8DD-C344-8D0C-D01150D26A2F}" type="parTrans" cxnId="{9F82CB66-38D7-494F-994D-021D9004B5DC}">
      <dgm:prSet/>
      <dgm:spPr/>
      <dgm:t>
        <a:bodyPr/>
        <a:lstStyle/>
        <a:p>
          <a:endParaRPr kumimoji="1" lang="ja-JP" altLang="en-US" sz="2800"/>
        </a:p>
      </dgm:t>
    </dgm:pt>
    <dgm:pt modelId="{46DC6E18-F4B7-EA49-8347-159BE093B08D}" type="sibTrans" cxnId="{9F82CB66-38D7-494F-994D-021D9004B5DC}">
      <dgm:prSet/>
      <dgm:spPr/>
      <dgm:t>
        <a:bodyPr/>
        <a:lstStyle/>
        <a:p>
          <a:endParaRPr kumimoji="1" lang="ja-JP" altLang="en-US" sz="2800"/>
        </a:p>
      </dgm:t>
    </dgm:pt>
    <dgm:pt modelId="{A6D02A0F-AD0F-7C45-B7A5-45FDA171862A}" type="pres">
      <dgm:prSet presAssocID="{FA29085A-BBBF-2B44-B159-5A4A73838AAB}" presName="Name0" presStyleCnt="0">
        <dgm:presLayoutVars>
          <dgm:dir/>
          <dgm:animLvl val="lvl"/>
          <dgm:resizeHandles val="exact"/>
        </dgm:presLayoutVars>
      </dgm:prSet>
      <dgm:spPr/>
    </dgm:pt>
    <dgm:pt modelId="{D66B9ED1-95E8-F343-8084-80DA7BBF386C}" type="pres">
      <dgm:prSet presAssocID="{13A650C7-87EE-6C4D-A68F-EF16FDCA7E34}" presName="Name8" presStyleCnt="0"/>
      <dgm:spPr/>
    </dgm:pt>
    <dgm:pt modelId="{B2CAE8A0-B809-F143-8443-353537F50D27}" type="pres">
      <dgm:prSet presAssocID="{13A650C7-87EE-6C4D-A68F-EF16FDCA7E34}" presName="level" presStyleLbl="node1" presStyleIdx="0" presStyleCnt="3" custScaleX="96420">
        <dgm:presLayoutVars>
          <dgm:chMax val="1"/>
          <dgm:bulletEnabled val="1"/>
        </dgm:presLayoutVars>
      </dgm:prSet>
      <dgm:spPr/>
      <dgm:t>
        <a:bodyPr/>
        <a:lstStyle/>
        <a:p>
          <a:endParaRPr kumimoji="1" lang="ja-JP" altLang="en-US"/>
        </a:p>
      </dgm:t>
    </dgm:pt>
    <dgm:pt modelId="{B9E16057-2D06-8D4A-B78E-DFC74F48C0B9}" type="pres">
      <dgm:prSet presAssocID="{13A650C7-87EE-6C4D-A68F-EF16FDCA7E34}" presName="levelTx" presStyleLbl="revTx" presStyleIdx="0" presStyleCnt="0">
        <dgm:presLayoutVars>
          <dgm:chMax val="1"/>
          <dgm:bulletEnabled val="1"/>
        </dgm:presLayoutVars>
      </dgm:prSet>
      <dgm:spPr/>
      <dgm:t>
        <a:bodyPr/>
        <a:lstStyle/>
        <a:p>
          <a:endParaRPr kumimoji="1" lang="ja-JP" altLang="en-US"/>
        </a:p>
      </dgm:t>
    </dgm:pt>
    <dgm:pt modelId="{052EC8EB-D575-C44E-9026-9C778F2BBB32}" type="pres">
      <dgm:prSet presAssocID="{91DD2C33-83CB-5A4F-BDF5-EB915A9C55C6}" presName="Name8" presStyleCnt="0"/>
      <dgm:spPr/>
    </dgm:pt>
    <dgm:pt modelId="{E46228FB-C67E-BD40-9134-EC4FC9B815EB}" type="pres">
      <dgm:prSet presAssocID="{91DD2C33-83CB-5A4F-BDF5-EB915A9C55C6}" presName="level" presStyleLbl="node1" presStyleIdx="1" presStyleCnt="3">
        <dgm:presLayoutVars>
          <dgm:chMax val="1"/>
          <dgm:bulletEnabled val="1"/>
        </dgm:presLayoutVars>
      </dgm:prSet>
      <dgm:spPr/>
      <dgm:t>
        <a:bodyPr/>
        <a:lstStyle/>
        <a:p>
          <a:endParaRPr kumimoji="1" lang="ja-JP" altLang="en-US"/>
        </a:p>
      </dgm:t>
    </dgm:pt>
    <dgm:pt modelId="{FC44CAF0-A8DB-5243-86CA-FFB5AC7F2907}" type="pres">
      <dgm:prSet presAssocID="{91DD2C33-83CB-5A4F-BDF5-EB915A9C55C6}" presName="levelTx" presStyleLbl="revTx" presStyleIdx="0" presStyleCnt="0">
        <dgm:presLayoutVars>
          <dgm:chMax val="1"/>
          <dgm:bulletEnabled val="1"/>
        </dgm:presLayoutVars>
      </dgm:prSet>
      <dgm:spPr/>
      <dgm:t>
        <a:bodyPr/>
        <a:lstStyle/>
        <a:p>
          <a:endParaRPr kumimoji="1" lang="ja-JP" altLang="en-US"/>
        </a:p>
      </dgm:t>
    </dgm:pt>
    <dgm:pt modelId="{2CB6C179-4FAD-6D40-A324-B18FEFB743AD}" type="pres">
      <dgm:prSet presAssocID="{E3797000-7EB2-874D-B85F-1E49E2976004}" presName="Name8" presStyleCnt="0"/>
      <dgm:spPr/>
    </dgm:pt>
    <dgm:pt modelId="{3D2B6D75-5661-7449-9149-976336E71188}" type="pres">
      <dgm:prSet presAssocID="{E3797000-7EB2-874D-B85F-1E49E2976004}" presName="level" presStyleLbl="node1" presStyleIdx="2" presStyleCnt="3">
        <dgm:presLayoutVars>
          <dgm:chMax val="1"/>
          <dgm:bulletEnabled val="1"/>
        </dgm:presLayoutVars>
      </dgm:prSet>
      <dgm:spPr/>
      <dgm:t>
        <a:bodyPr/>
        <a:lstStyle/>
        <a:p>
          <a:endParaRPr kumimoji="1" lang="ja-JP" altLang="en-US"/>
        </a:p>
      </dgm:t>
    </dgm:pt>
    <dgm:pt modelId="{03548AEE-8F64-9141-A276-86F838343B4F}" type="pres">
      <dgm:prSet presAssocID="{E3797000-7EB2-874D-B85F-1E49E2976004}" presName="levelTx" presStyleLbl="revTx" presStyleIdx="0" presStyleCnt="0">
        <dgm:presLayoutVars>
          <dgm:chMax val="1"/>
          <dgm:bulletEnabled val="1"/>
        </dgm:presLayoutVars>
      </dgm:prSet>
      <dgm:spPr/>
      <dgm:t>
        <a:bodyPr/>
        <a:lstStyle/>
        <a:p>
          <a:endParaRPr kumimoji="1" lang="ja-JP" altLang="en-US"/>
        </a:p>
      </dgm:t>
    </dgm:pt>
  </dgm:ptLst>
  <dgm:cxnLst>
    <dgm:cxn modelId="{7B9F0A20-9579-CE40-99F2-64FB313F0A6F}" type="presOf" srcId="{91DD2C33-83CB-5A4F-BDF5-EB915A9C55C6}" destId="{E46228FB-C67E-BD40-9134-EC4FC9B815EB}" srcOrd="0" destOrd="0" presId="urn:microsoft.com/office/officeart/2005/8/layout/pyramid1"/>
    <dgm:cxn modelId="{2F85492A-3537-A847-A2E4-34C3DB24DB9D}" type="presOf" srcId="{E3797000-7EB2-874D-B85F-1E49E2976004}" destId="{03548AEE-8F64-9141-A276-86F838343B4F}" srcOrd="1" destOrd="0" presId="urn:microsoft.com/office/officeart/2005/8/layout/pyramid1"/>
    <dgm:cxn modelId="{FF0C3B64-1D02-CF40-B70F-8A8B0A58BFE0}" type="presOf" srcId="{91DD2C33-83CB-5A4F-BDF5-EB915A9C55C6}" destId="{FC44CAF0-A8DB-5243-86CA-FFB5AC7F2907}" srcOrd="1" destOrd="0" presId="urn:microsoft.com/office/officeart/2005/8/layout/pyramid1"/>
    <dgm:cxn modelId="{3D3DF4B9-32A8-8A4E-A83D-21DE7345B6C2}" srcId="{FA29085A-BBBF-2B44-B159-5A4A73838AAB}" destId="{13A650C7-87EE-6C4D-A68F-EF16FDCA7E34}" srcOrd="0" destOrd="0" parTransId="{DABC98B0-3226-6347-BD75-22306D7D8262}" sibTransId="{5D5336D5-12D0-E843-AE6A-72F03BFA9F0A}"/>
    <dgm:cxn modelId="{243385BF-DF50-D243-A671-0A82B8D579F6}" type="presOf" srcId="{13A650C7-87EE-6C4D-A68F-EF16FDCA7E34}" destId="{B2CAE8A0-B809-F143-8443-353537F50D27}" srcOrd="0" destOrd="0" presId="urn:microsoft.com/office/officeart/2005/8/layout/pyramid1"/>
    <dgm:cxn modelId="{9F82CB66-38D7-494F-994D-021D9004B5DC}" srcId="{FA29085A-BBBF-2B44-B159-5A4A73838AAB}" destId="{E3797000-7EB2-874D-B85F-1E49E2976004}" srcOrd="2" destOrd="0" parTransId="{1FFAC28A-B8DD-C344-8D0C-D01150D26A2F}" sibTransId="{46DC6E18-F4B7-EA49-8347-159BE093B08D}"/>
    <dgm:cxn modelId="{8CA038B7-3B3D-A348-9D78-E226A2B4658A}" type="presOf" srcId="{E3797000-7EB2-874D-B85F-1E49E2976004}" destId="{3D2B6D75-5661-7449-9149-976336E71188}" srcOrd="0" destOrd="0" presId="urn:microsoft.com/office/officeart/2005/8/layout/pyramid1"/>
    <dgm:cxn modelId="{A17A8490-2B0D-6342-90B3-2D6D75C5D9D4}" type="presOf" srcId="{FA29085A-BBBF-2B44-B159-5A4A73838AAB}" destId="{A6D02A0F-AD0F-7C45-B7A5-45FDA171862A}" srcOrd="0" destOrd="0" presId="urn:microsoft.com/office/officeart/2005/8/layout/pyramid1"/>
    <dgm:cxn modelId="{67E76505-6C29-E849-9057-5BA935124211}" srcId="{FA29085A-BBBF-2B44-B159-5A4A73838AAB}" destId="{91DD2C33-83CB-5A4F-BDF5-EB915A9C55C6}" srcOrd="1" destOrd="0" parTransId="{6AAEB636-00A3-AE49-B776-6408BBD52CAB}" sibTransId="{F6B76732-8D26-B047-A8A9-E31EA37927B1}"/>
    <dgm:cxn modelId="{5B2E87A2-346F-E04F-B818-68CB7A6D5438}" type="presOf" srcId="{13A650C7-87EE-6C4D-A68F-EF16FDCA7E34}" destId="{B9E16057-2D06-8D4A-B78E-DFC74F48C0B9}" srcOrd="1" destOrd="0" presId="urn:microsoft.com/office/officeart/2005/8/layout/pyramid1"/>
    <dgm:cxn modelId="{369B71AA-F3EA-B147-8812-B6FF9267E2BE}" type="presParOf" srcId="{A6D02A0F-AD0F-7C45-B7A5-45FDA171862A}" destId="{D66B9ED1-95E8-F343-8084-80DA7BBF386C}" srcOrd="0" destOrd="0" presId="urn:microsoft.com/office/officeart/2005/8/layout/pyramid1"/>
    <dgm:cxn modelId="{EB0EA64C-F1E4-BC44-9DFE-ADB050FC8FC9}" type="presParOf" srcId="{D66B9ED1-95E8-F343-8084-80DA7BBF386C}" destId="{B2CAE8A0-B809-F143-8443-353537F50D27}" srcOrd="0" destOrd="0" presId="urn:microsoft.com/office/officeart/2005/8/layout/pyramid1"/>
    <dgm:cxn modelId="{29ACE4E9-0200-744B-8ED0-8221528F396D}" type="presParOf" srcId="{D66B9ED1-95E8-F343-8084-80DA7BBF386C}" destId="{B9E16057-2D06-8D4A-B78E-DFC74F48C0B9}" srcOrd="1" destOrd="0" presId="urn:microsoft.com/office/officeart/2005/8/layout/pyramid1"/>
    <dgm:cxn modelId="{72EFBDE4-A606-7141-87E5-253F7DBF1D1F}" type="presParOf" srcId="{A6D02A0F-AD0F-7C45-B7A5-45FDA171862A}" destId="{052EC8EB-D575-C44E-9026-9C778F2BBB32}" srcOrd="1" destOrd="0" presId="urn:microsoft.com/office/officeart/2005/8/layout/pyramid1"/>
    <dgm:cxn modelId="{AB423BFC-9351-2249-931C-8847B5F27140}" type="presParOf" srcId="{052EC8EB-D575-C44E-9026-9C778F2BBB32}" destId="{E46228FB-C67E-BD40-9134-EC4FC9B815EB}" srcOrd="0" destOrd="0" presId="urn:microsoft.com/office/officeart/2005/8/layout/pyramid1"/>
    <dgm:cxn modelId="{E9E511F0-8C31-EA43-B0FF-B1718E7D7C7C}" type="presParOf" srcId="{052EC8EB-D575-C44E-9026-9C778F2BBB32}" destId="{FC44CAF0-A8DB-5243-86CA-FFB5AC7F2907}" srcOrd="1" destOrd="0" presId="urn:microsoft.com/office/officeart/2005/8/layout/pyramid1"/>
    <dgm:cxn modelId="{BB112D32-319F-9C46-A45F-83697A8050A7}" type="presParOf" srcId="{A6D02A0F-AD0F-7C45-B7A5-45FDA171862A}" destId="{2CB6C179-4FAD-6D40-A324-B18FEFB743AD}" srcOrd="2" destOrd="0" presId="urn:microsoft.com/office/officeart/2005/8/layout/pyramid1"/>
    <dgm:cxn modelId="{FC0AE6DA-B63E-5445-BD0C-57F90093511D}" type="presParOf" srcId="{2CB6C179-4FAD-6D40-A324-B18FEFB743AD}" destId="{3D2B6D75-5661-7449-9149-976336E71188}" srcOrd="0" destOrd="0" presId="urn:microsoft.com/office/officeart/2005/8/layout/pyramid1"/>
    <dgm:cxn modelId="{46E3E3EA-5D35-AA47-83B0-C570CFEAF90D}" type="presParOf" srcId="{2CB6C179-4FAD-6D40-A324-B18FEFB743AD}" destId="{03548AEE-8F64-9141-A276-86F838343B4F}"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29085A-BBBF-2B44-B159-5A4A73838AAB}" type="doc">
      <dgm:prSet loTypeId="urn:microsoft.com/office/officeart/2005/8/layout/pyramid1" loCatId="pyramid" qsTypeId="urn:microsoft.com/office/officeart/2005/8/quickstyle/simple2" qsCatId="simple" csTypeId="urn:microsoft.com/office/officeart/2005/8/colors/colorful4" csCatId="colorful" phldr="1"/>
      <dgm:spPr/>
    </dgm:pt>
    <dgm:pt modelId="{13A650C7-87EE-6C4D-A68F-EF16FDCA7E34}">
      <dgm:prSet phldrT="[テキスト]" custT="1"/>
      <dgm:spPr>
        <a:solidFill>
          <a:srgbClr val="FFFF00"/>
        </a:solidFill>
      </dgm:spPr>
      <dgm:t>
        <a:bodyPr/>
        <a:lstStyle/>
        <a:p>
          <a:r>
            <a:rPr kumimoji="1" lang="ja-JP" altLang="en-US" sz="2000" dirty="0"/>
            <a:t>社会保障　</a:t>
          </a:r>
        </a:p>
        <a:p>
          <a:r>
            <a:rPr kumimoji="1" lang="ja-JP" altLang="en-US" sz="2000" dirty="0"/>
            <a:t>医療　福祉制度</a:t>
          </a:r>
        </a:p>
      </dgm:t>
    </dgm:pt>
    <dgm:pt modelId="{DABC98B0-3226-6347-BD75-22306D7D8262}" type="parTrans" cxnId="{3D3DF4B9-32A8-8A4E-A83D-21DE7345B6C2}">
      <dgm:prSet/>
      <dgm:spPr/>
      <dgm:t>
        <a:bodyPr/>
        <a:lstStyle/>
        <a:p>
          <a:endParaRPr kumimoji="1" lang="ja-JP" altLang="en-US" sz="2800"/>
        </a:p>
      </dgm:t>
    </dgm:pt>
    <dgm:pt modelId="{5D5336D5-12D0-E843-AE6A-72F03BFA9F0A}" type="sibTrans" cxnId="{3D3DF4B9-32A8-8A4E-A83D-21DE7345B6C2}">
      <dgm:prSet/>
      <dgm:spPr/>
      <dgm:t>
        <a:bodyPr/>
        <a:lstStyle/>
        <a:p>
          <a:endParaRPr kumimoji="1" lang="ja-JP" altLang="en-US" sz="2800"/>
        </a:p>
      </dgm:t>
    </dgm:pt>
    <dgm:pt modelId="{91DD2C33-83CB-5A4F-BDF5-EB915A9C55C6}">
      <dgm:prSet phldrT="[テキスト]" custT="1"/>
      <dgm:spPr>
        <a:solidFill>
          <a:srgbClr val="FFC000"/>
        </a:solidFill>
      </dgm:spPr>
      <dgm:t>
        <a:bodyPr/>
        <a:lstStyle/>
        <a:p>
          <a:r>
            <a:rPr kumimoji="1" lang="ja-JP" altLang="en-US" sz="2800"/>
            <a:t>地域一般</a:t>
          </a:r>
          <a:endParaRPr kumimoji="1" lang="en-US" altLang="ja-JP" sz="2800" dirty="0"/>
        </a:p>
        <a:p>
          <a:r>
            <a:rPr kumimoji="1" lang="ja-JP" altLang="en-US" sz="2800"/>
            <a:t>企業体</a:t>
          </a:r>
          <a:endParaRPr kumimoji="1" lang="ja-JP" altLang="en-US" sz="2800" dirty="0"/>
        </a:p>
      </dgm:t>
    </dgm:pt>
    <dgm:pt modelId="{6AAEB636-00A3-AE49-B776-6408BBD52CAB}" type="parTrans" cxnId="{67E76505-6C29-E849-9057-5BA935124211}">
      <dgm:prSet/>
      <dgm:spPr/>
      <dgm:t>
        <a:bodyPr/>
        <a:lstStyle/>
        <a:p>
          <a:endParaRPr kumimoji="1" lang="ja-JP" altLang="en-US" sz="2800"/>
        </a:p>
      </dgm:t>
    </dgm:pt>
    <dgm:pt modelId="{F6B76732-8D26-B047-A8A9-E31EA37927B1}" type="sibTrans" cxnId="{67E76505-6C29-E849-9057-5BA935124211}">
      <dgm:prSet/>
      <dgm:spPr/>
      <dgm:t>
        <a:bodyPr/>
        <a:lstStyle/>
        <a:p>
          <a:endParaRPr kumimoji="1" lang="ja-JP" altLang="en-US" sz="2800"/>
        </a:p>
      </dgm:t>
    </dgm:pt>
    <dgm:pt modelId="{E3797000-7EB2-874D-B85F-1E49E2976004}">
      <dgm:prSet phldrT="[テキスト]" custT="1"/>
      <dgm:spPr>
        <a:solidFill>
          <a:srgbClr val="FF0000"/>
        </a:solidFill>
      </dgm:spPr>
      <dgm:t>
        <a:bodyPr/>
        <a:lstStyle/>
        <a:p>
          <a:r>
            <a:rPr kumimoji="1" lang="ja-JP" altLang="en-US" sz="2800" dirty="0">
              <a:solidFill>
                <a:schemeClr val="bg1"/>
              </a:solidFill>
            </a:rPr>
            <a:t>住民同士、ボランタリー　</a:t>
          </a:r>
        </a:p>
      </dgm:t>
    </dgm:pt>
    <dgm:pt modelId="{1FFAC28A-B8DD-C344-8D0C-D01150D26A2F}" type="parTrans" cxnId="{9F82CB66-38D7-494F-994D-021D9004B5DC}">
      <dgm:prSet/>
      <dgm:spPr/>
      <dgm:t>
        <a:bodyPr/>
        <a:lstStyle/>
        <a:p>
          <a:endParaRPr kumimoji="1" lang="ja-JP" altLang="en-US" sz="2800"/>
        </a:p>
      </dgm:t>
    </dgm:pt>
    <dgm:pt modelId="{46DC6E18-F4B7-EA49-8347-159BE093B08D}" type="sibTrans" cxnId="{9F82CB66-38D7-494F-994D-021D9004B5DC}">
      <dgm:prSet/>
      <dgm:spPr/>
      <dgm:t>
        <a:bodyPr/>
        <a:lstStyle/>
        <a:p>
          <a:endParaRPr kumimoji="1" lang="ja-JP" altLang="en-US" sz="2800"/>
        </a:p>
      </dgm:t>
    </dgm:pt>
    <dgm:pt modelId="{A6D02A0F-AD0F-7C45-B7A5-45FDA171862A}" type="pres">
      <dgm:prSet presAssocID="{FA29085A-BBBF-2B44-B159-5A4A73838AAB}" presName="Name0" presStyleCnt="0">
        <dgm:presLayoutVars>
          <dgm:dir/>
          <dgm:animLvl val="lvl"/>
          <dgm:resizeHandles val="exact"/>
        </dgm:presLayoutVars>
      </dgm:prSet>
      <dgm:spPr/>
    </dgm:pt>
    <dgm:pt modelId="{D66B9ED1-95E8-F343-8084-80DA7BBF386C}" type="pres">
      <dgm:prSet presAssocID="{13A650C7-87EE-6C4D-A68F-EF16FDCA7E34}" presName="Name8" presStyleCnt="0"/>
      <dgm:spPr/>
    </dgm:pt>
    <dgm:pt modelId="{B2CAE8A0-B809-F143-8443-353537F50D27}" type="pres">
      <dgm:prSet presAssocID="{13A650C7-87EE-6C4D-A68F-EF16FDCA7E34}" presName="level" presStyleLbl="node1" presStyleIdx="0" presStyleCnt="3">
        <dgm:presLayoutVars>
          <dgm:chMax val="1"/>
          <dgm:bulletEnabled val="1"/>
        </dgm:presLayoutVars>
      </dgm:prSet>
      <dgm:spPr/>
      <dgm:t>
        <a:bodyPr/>
        <a:lstStyle/>
        <a:p>
          <a:endParaRPr kumimoji="1" lang="ja-JP" altLang="en-US"/>
        </a:p>
      </dgm:t>
    </dgm:pt>
    <dgm:pt modelId="{B9E16057-2D06-8D4A-B78E-DFC74F48C0B9}" type="pres">
      <dgm:prSet presAssocID="{13A650C7-87EE-6C4D-A68F-EF16FDCA7E34}" presName="levelTx" presStyleLbl="revTx" presStyleIdx="0" presStyleCnt="0">
        <dgm:presLayoutVars>
          <dgm:chMax val="1"/>
          <dgm:bulletEnabled val="1"/>
        </dgm:presLayoutVars>
      </dgm:prSet>
      <dgm:spPr/>
      <dgm:t>
        <a:bodyPr/>
        <a:lstStyle/>
        <a:p>
          <a:endParaRPr kumimoji="1" lang="ja-JP" altLang="en-US"/>
        </a:p>
      </dgm:t>
    </dgm:pt>
    <dgm:pt modelId="{052EC8EB-D575-C44E-9026-9C778F2BBB32}" type="pres">
      <dgm:prSet presAssocID="{91DD2C33-83CB-5A4F-BDF5-EB915A9C55C6}" presName="Name8" presStyleCnt="0"/>
      <dgm:spPr/>
    </dgm:pt>
    <dgm:pt modelId="{E46228FB-C67E-BD40-9134-EC4FC9B815EB}" type="pres">
      <dgm:prSet presAssocID="{91DD2C33-83CB-5A4F-BDF5-EB915A9C55C6}" presName="level" presStyleLbl="node1" presStyleIdx="1" presStyleCnt="3">
        <dgm:presLayoutVars>
          <dgm:chMax val="1"/>
          <dgm:bulletEnabled val="1"/>
        </dgm:presLayoutVars>
      </dgm:prSet>
      <dgm:spPr/>
      <dgm:t>
        <a:bodyPr/>
        <a:lstStyle/>
        <a:p>
          <a:endParaRPr kumimoji="1" lang="ja-JP" altLang="en-US"/>
        </a:p>
      </dgm:t>
    </dgm:pt>
    <dgm:pt modelId="{FC44CAF0-A8DB-5243-86CA-FFB5AC7F2907}" type="pres">
      <dgm:prSet presAssocID="{91DD2C33-83CB-5A4F-BDF5-EB915A9C55C6}" presName="levelTx" presStyleLbl="revTx" presStyleIdx="0" presStyleCnt="0">
        <dgm:presLayoutVars>
          <dgm:chMax val="1"/>
          <dgm:bulletEnabled val="1"/>
        </dgm:presLayoutVars>
      </dgm:prSet>
      <dgm:spPr/>
      <dgm:t>
        <a:bodyPr/>
        <a:lstStyle/>
        <a:p>
          <a:endParaRPr kumimoji="1" lang="ja-JP" altLang="en-US"/>
        </a:p>
      </dgm:t>
    </dgm:pt>
    <dgm:pt modelId="{2CB6C179-4FAD-6D40-A324-B18FEFB743AD}" type="pres">
      <dgm:prSet presAssocID="{E3797000-7EB2-874D-B85F-1E49E2976004}" presName="Name8" presStyleCnt="0"/>
      <dgm:spPr/>
    </dgm:pt>
    <dgm:pt modelId="{3D2B6D75-5661-7449-9149-976336E71188}" type="pres">
      <dgm:prSet presAssocID="{E3797000-7EB2-874D-B85F-1E49E2976004}" presName="level" presStyleLbl="node1" presStyleIdx="2" presStyleCnt="3">
        <dgm:presLayoutVars>
          <dgm:chMax val="1"/>
          <dgm:bulletEnabled val="1"/>
        </dgm:presLayoutVars>
      </dgm:prSet>
      <dgm:spPr/>
      <dgm:t>
        <a:bodyPr/>
        <a:lstStyle/>
        <a:p>
          <a:endParaRPr kumimoji="1" lang="ja-JP" altLang="en-US"/>
        </a:p>
      </dgm:t>
    </dgm:pt>
    <dgm:pt modelId="{03548AEE-8F64-9141-A276-86F838343B4F}" type="pres">
      <dgm:prSet presAssocID="{E3797000-7EB2-874D-B85F-1E49E2976004}" presName="levelTx" presStyleLbl="revTx" presStyleIdx="0" presStyleCnt="0">
        <dgm:presLayoutVars>
          <dgm:chMax val="1"/>
          <dgm:bulletEnabled val="1"/>
        </dgm:presLayoutVars>
      </dgm:prSet>
      <dgm:spPr/>
      <dgm:t>
        <a:bodyPr/>
        <a:lstStyle/>
        <a:p>
          <a:endParaRPr kumimoji="1" lang="ja-JP" altLang="en-US"/>
        </a:p>
      </dgm:t>
    </dgm:pt>
  </dgm:ptLst>
  <dgm:cxnLst>
    <dgm:cxn modelId="{3D3DF4B9-32A8-8A4E-A83D-21DE7345B6C2}" srcId="{FA29085A-BBBF-2B44-B159-5A4A73838AAB}" destId="{13A650C7-87EE-6C4D-A68F-EF16FDCA7E34}" srcOrd="0" destOrd="0" parTransId="{DABC98B0-3226-6347-BD75-22306D7D8262}" sibTransId="{5D5336D5-12D0-E843-AE6A-72F03BFA9F0A}"/>
    <dgm:cxn modelId="{09748567-3B16-7F48-9946-8CA6E36464D2}" type="presOf" srcId="{E3797000-7EB2-874D-B85F-1E49E2976004}" destId="{03548AEE-8F64-9141-A276-86F838343B4F}" srcOrd="1" destOrd="0" presId="urn:microsoft.com/office/officeart/2005/8/layout/pyramid1"/>
    <dgm:cxn modelId="{9F82CB66-38D7-494F-994D-021D9004B5DC}" srcId="{FA29085A-BBBF-2B44-B159-5A4A73838AAB}" destId="{E3797000-7EB2-874D-B85F-1E49E2976004}" srcOrd="2" destOrd="0" parTransId="{1FFAC28A-B8DD-C344-8D0C-D01150D26A2F}" sibTransId="{46DC6E18-F4B7-EA49-8347-159BE093B08D}"/>
    <dgm:cxn modelId="{37D2B5C5-4C7D-CA4C-95CA-0F23174D1567}" type="presOf" srcId="{13A650C7-87EE-6C4D-A68F-EF16FDCA7E34}" destId="{B2CAE8A0-B809-F143-8443-353537F50D27}" srcOrd="0" destOrd="0" presId="urn:microsoft.com/office/officeart/2005/8/layout/pyramid1"/>
    <dgm:cxn modelId="{55791E3D-15AB-8E48-92F2-9DB9228B8313}" type="presOf" srcId="{E3797000-7EB2-874D-B85F-1E49E2976004}" destId="{3D2B6D75-5661-7449-9149-976336E71188}" srcOrd="0" destOrd="0" presId="urn:microsoft.com/office/officeart/2005/8/layout/pyramid1"/>
    <dgm:cxn modelId="{DC1865DA-F432-4E48-A486-CB1BEF203304}" type="presOf" srcId="{91DD2C33-83CB-5A4F-BDF5-EB915A9C55C6}" destId="{E46228FB-C67E-BD40-9134-EC4FC9B815EB}" srcOrd="0" destOrd="0" presId="urn:microsoft.com/office/officeart/2005/8/layout/pyramid1"/>
    <dgm:cxn modelId="{59785C90-FC0D-144E-AE62-34CC1CD7EF14}" type="presOf" srcId="{13A650C7-87EE-6C4D-A68F-EF16FDCA7E34}" destId="{B9E16057-2D06-8D4A-B78E-DFC74F48C0B9}" srcOrd="1" destOrd="0" presId="urn:microsoft.com/office/officeart/2005/8/layout/pyramid1"/>
    <dgm:cxn modelId="{67E76505-6C29-E849-9057-5BA935124211}" srcId="{FA29085A-BBBF-2B44-B159-5A4A73838AAB}" destId="{91DD2C33-83CB-5A4F-BDF5-EB915A9C55C6}" srcOrd="1" destOrd="0" parTransId="{6AAEB636-00A3-AE49-B776-6408BBD52CAB}" sibTransId="{F6B76732-8D26-B047-A8A9-E31EA37927B1}"/>
    <dgm:cxn modelId="{04629CCB-681A-7145-86D0-4C5B977C2ED2}" type="presOf" srcId="{91DD2C33-83CB-5A4F-BDF5-EB915A9C55C6}" destId="{FC44CAF0-A8DB-5243-86CA-FFB5AC7F2907}" srcOrd="1" destOrd="0" presId="urn:microsoft.com/office/officeart/2005/8/layout/pyramid1"/>
    <dgm:cxn modelId="{FF26F07E-2815-5146-868F-48A6338782B3}" type="presOf" srcId="{FA29085A-BBBF-2B44-B159-5A4A73838AAB}" destId="{A6D02A0F-AD0F-7C45-B7A5-45FDA171862A}" srcOrd="0" destOrd="0" presId="urn:microsoft.com/office/officeart/2005/8/layout/pyramid1"/>
    <dgm:cxn modelId="{D5D90A5F-EA90-B941-BD2E-EF76F5B406AC}" type="presParOf" srcId="{A6D02A0F-AD0F-7C45-B7A5-45FDA171862A}" destId="{D66B9ED1-95E8-F343-8084-80DA7BBF386C}" srcOrd="0" destOrd="0" presId="urn:microsoft.com/office/officeart/2005/8/layout/pyramid1"/>
    <dgm:cxn modelId="{DC689894-ECFD-0E42-A621-C25DBBB39D69}" type="presParOf" srcId="{D66B9ED1-95E8-F343-8084-80DA7BBF386C}" destId="{B2CAE8A0-B809-F143-8443-353537F50D27}" srcOrd="0" destOrd="0" presId="urn:microsoft.com/office/officeart/2005/8/layout/pyramid1"/>
    <dgm:cxn modelId="{A34C5135-2765-1B4F-8D90-98BCE07FF4D9}" type="presParOf" srcId="{D66B9ED1-95E8-F343-8084-80DA7BBF386C}" destId="{B9E16057-2D06-8D4A-B78E-DFC74F48C0B9}" srcOrd="1" destOrd="0" presId="urn:microsoft.com/office/officeart/2005/8/layout/pyramid1"/>
    <dgm:cxn modelId="{AD9A8235-7EAB-124B-ADDD-FD193F5CDA84}" type="presParOf" srcId="{A6D02A0F-AD0F-7C45-B7A5-45FDA171862A}" destId="{052EC8EB-D575-C44E-9026-9C778F2BBB32}" srcOrd="1" destOrd="0" presId="urn:microsoft.com/office/officeart/2005/8/layout/pyramid1"/>
    <dgm:cxn modelId="{DB69B2CB-513A-8C43-8D6B-1A951BE83467}" type="presParOf" srcId="{052EC8EB-D575-C44E-9026-9C778F2BBB32}" destId="{E46228FB-C67E-BD40-9134-EC4FC9B815EB}" srcOrd="0" destOrd="0" presId="urn:microsoft.com/office/officeart/2005/8/layout/pyramid1"/>
    <dgm:cxn modelId="{B462A957-1170-3449-8A67-6C23C1FCACEF}" type="presParOf" srcId="{052EC8EB-D575-C44E-9026-9C778F2BBB32}" destId="{FC44CAF0-A8DB-5243-86CA-FFB5AC7F2907}" srcOrd="1" destOrd="0" presId="urn:microsoft.com/office/officeart/2005/8/layout/pyramid1"/>
    <dgm:cxn modelId="{AF7FAEE9-2707-F644-A892-9B794407DF8A}" type="presParOf" srcId="{A6D02A0F-AD0F-7C45-B7A5-45FDA171862A}" destId="{2CB6C179-4FAD-6D40-A324-B18FEFB743AD}" srcOrd="2" destOrd="0" presId="urn:microsoft.com/office/officeart/2005/8/layout/pyramid1"/>
    <dgm:cxn modelId="{D9C3F449-7C01-EB4D-ADB9-A80B6F585D2A}" type="presParOf" srcId="{2CB6C179-4FAD-6D40-A324-B18FEFB743AD}" destId="{3D2B6D75-5661-7449-9149-976336E71188}" srcOrd="0" destOrd="0" presId="urn:microsoft.com/office/officeart/2005/8/layout/pyramid1"/>
    <dgm:cxn modelId="{5243BE99-8CEC-D04C-954F-64666066E9E6}" type="presParOf" srcId="{2CB6C179-4FAD-6D40-A324-B18FEFB743AD}" destId="{03548AEE-8F64-9141-A276-86F838343B4F}" srcOrd="1" destOrd="0" presId="urn:microsoft.com/office/officeart/2005/8/layout/pyramid1"/>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CAE8A0-B809-F143-8443-353537F50D27}">
      <dsp:nvSpPr>
        <dsp:cNvPr id="0" name=""/>
        <dsp:cNvSpPr/>
      </dsp:nvSpPr>
      <dsp:spPr>
        <a:xfrm>
          <a:off x="1690491" y="0"/>
          <a:ext cx="1601308" cy="1350871"/>
        </a:xfrm>
        <a:prstGeom prst="trapezoid">
          <a:avLst>
            <a:gd name="adj" fmla="val 61470"/>
          </a:avLst>
        </a:prstGeom>
        <a:solidFill>
          <a:srgbClr val="FFFF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kumimoji="1" lang="ja-JP" altLang="en-US" sz="2400" kern="1200" dirty="0"/>
            <a:t>社会保障　</a:t>
          </a:r>
        </a:p>
        <a:p>
          <a:pPr lvl="0" algn="ctr" defTabSz="1066800">
            <a:lnSpc>
              <a:spcPct val="90000"/>
            </a:lnSpc>
            <a:spcBef>
              <a:spcPct val="0"/>
            </a:spcBef>
            <a:spcAft>
              <a:spcPct val="35000"/>
            </a:spcAft>
          </a:pPr>
          <a:r>
            <a:rPr kumimoji="1" lang="ja-JP" altLang="en-US" sz="2400" kern="1200" dirty="0"/>
            <a:t>医療　福祉制度</a:t>
          </a:r>
        </a:p>
      </dsp:txBody>
      <dsp:txXfrm>
        <a:off x="1690491" y="0"/>
        <a:ext cx="1601308" cy="1350871"/>
      </dsp:txXfrm>
    </dsp:sp>
    <dsp:sp modelId="{E46228FB-C67E-BD40-9134-EC4FC9B815EB}">
      <dsp:nvSpPr>
        <dsp:cNvPr id="0" name=""/>
        <dsp:cNvSpPr/>
      </dsp:nvSpPr>
      <dsp:spPr>
        <a:xfrm>
          <a:off x="830381" y="1350871"/>
          <a:ext cx="3321527" cy="1350871"/>
        </a:xfrm>
        <a:prstGeom prst="trapezoid">
          <a:avLst>
            <a:gd name="adj" fmla="val 61470"/>
          </a:avLst>
        </a:prstGeom>
        <a:solidFill>
          <a:srgbClr val="FFC0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kumimoji="1" lang="ja-JP" altLang="en-US" sz="2800" kern="1200"/>
            <a:t>地域一般</a:t>
          </a:r>
          <a:endParaRPr kumimoji="1" lang="en-US" altLang="ja-JP" sz="2800" kern="1200" dirty="0"/>
        </a:p>
        <a:p>
          <a:pPr lvl="0" algn="ctr" defTabSz="1244600">
            <a:lnSpc>
              <a:spcPct val="90000"/>
            </a:lnSpc>
            <a:spcBef>
              <a:spcPct val="0"/>
            </a:spcBef>
            <a:spcAft>
              <a:spcPct val="35000"/>
            </a:spcAft>
          </a:pPr>
          <a:r>
            <a:rPr kumimoji="1" lang="ja-JP" altLang="en-US" sz="2800" kern="1200"/>
            <a:t>企業体など</a:t>
          </a:r>
          <a:endParaRPr kumimoji="1" lang="ja-JP" altLang="en-US" sz="2800" kern="1200" dirty="0"/>
        </a:p>
      </dsp:txBody>
      <dsp:txXfrm>
        <a:off x="1411649" y="1350871"/>
        <a:ext cx="2158992" cy="1350871"/>
      </dsp:txXfrm>
    </dsp:sp>
    <dsp:sp modelId="{3D2B6D75-5661-7449-9149-976336E71188}">
      <dsp:nvSpPr>
        <dsp:cNvPr id="0" name=""/>
        <dsp:cNvSpPr/>
      </dsp:nvSpPr>
      <dsp:spPr>
        <a:xfrm>
          <a:off x="0" y="2701743"/>
          <a:ext cx="4982291" cy="1350871"/>
        </a:xfrm>
        <a:prstGeom prst="trapezoid">
          <a:avLst>
            <a:gd name="adj" fmla="val 61470"/>
          </a:avLst>
        </a:prstGeom>
        <a:solidFill>
          <a:srgbClr val="FF00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kumimoji="1" lang="ja-JP" altLang="en-US" sz="2800" kern="1200">
              <a:solidFill>
                <a:schemeClr val="bg1"/>
              </a:solidFill>
            </a:rPr>
            <a:t>住民同士</a:t>
          </a:r>
          <a:endParaRPr kumimoji="1" lang="en-US" altLang="ja-JP" sz="2800" kern="1200" dirty="0">
            <a:solidFill>
              <a:schemeClr val="bg1"/>
            </a:solidFill>
          </a:endParaRPr>
        </a:p>
        <a:p>
          <a:pPr lvl="0" algn="ctr" defTabSz="1244600">
            <a:lnSpc>
              <a:spcPct val="90000"/>
            </a:lnSpc>
            <a:spcBef>
              <a:spcPct val="0"/>
            </a:spcBef>
            <a:spcAft>
              <a:spcPct val="35000"/>
            </a:spcAft>
          </a:pPr>
          <a:r>
            <a:rPr kumimoji="1" lang="ja-JP" altLang="en-US" sz="2800" kern="1200">
              <a:solidFill>
                <a:schemeClr val="bg1"/>
              </a:solidFill>
            </a:rPr>
            <a:t>ボランタリー</a:t>
          </a:r>
          <a:r>
            <a:rPr kumimoji="1" lang="ja-JP" altLang="en-US" sz="2800" kern="1200" dirty="0">
              <a:solidFill>
                <a:schemeClr val="bg1"/>
              </a:solidFill>
            </a:rPr>
            <a:t>　</a:t>
          </a:r>
        </a:p>
      </dsp:txBody>
      <dsp:txXfrm>
        <a:off x="871900" y="2701743"/>
        <a:ext cx="3238489" cy="13508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CAE8A0-B809-F143-8443-353537F50D27}">
      <dsp:nvSpPr>
        <dsp:cNvPr id="0" name=""/>
        <dsp:cNvSpPr/>
      </dsp:nvSpPr>
      <dsp:spPr>
        <a:xfrm>
          <a:off x="2053615" y="0"/>
          <a:ext cx="2053614" cy="1766895"/>
        </a:xfrm>
        <a:prstGeom prst="trapezoid">
          <a:avLst>
            <a:gd name="adj" fmla="val 58114"/>
          </a:avLst>
        </a:prstGeom>
        <a:solidFill>
          <a:srgbClr val="FFFF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kumimoji="1" lang="ja-JP" altLang="en-US" sz="2000" kern="1200" dirty="0"/>
            <a:t>社会保障　</a:t>
          </a:r>
        </a:p>
        <a:p>
          <a:pPr lvl="0" algn="ctr" defTabSz="889000">
            <a:lnSpc>
              <a:spcPct val="90000"/>
            </a:lnSpc>
            <a:spcBef>
              <a:spcPct val="0"/>
            </a:spcBef>
            <a:spcAft>
              <a:spcPct val="35000"/>
            </a:spcAft>
          </a:pPr>
          <a:r>
            <a:rPr kumimoji="1" lang="ja-JP" altLang="en-US" sz="2000" kern="1200" dirty="0"/>
            <a:t>医療　福祉制度</a:t>
          </a:r>
        </a:p>
      </dsp:txBody>
      <dsp:txXfrm>
        <a:off x="2053615" y="0"/>
        <a:ext cx="2053614" cy="1766895"/>
      </dsp:txXfrm>
    </dsp:sp>
    <dsp:sp modelId="{E46228FB-C67E-BD40-9134-EC4FC9B815EB}">
      <dsp:nvSpPr>
        <dsp:cNvPr id="0" name=""/>
        <dsp:cNvSpPr/>
      </dsp:nvSpPr>
      <dsp:spPr>
        <a:xfrm>
          <a:off x="1026807" y="1766894"/>
          <a:ext cx="4107229" cy="1766895"/>
        </a:xfrm>
        <a:prstGeom prst="trapezoid">
          <a:avLst>
            <a:gd name="adj" fmla="val 58114"/>
          </a:avLst>
        </a:prstGeom>
        <a:solidFill>
          <a:srgbClr val="FFC0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kumimoji="1" lang="ja-JP" altLang="en-US" sz="2800" kern="1200"/>
            <a:t>地域一般</a:t>
          </a:r>
          <a:endParaRPr kumimoji="1" lang="en-US" altLang="ja-JP" sz="2800" kern="1200" dirty="0"/>
        </a:p>
        <a:p>
          <a:pPr lvl="0" algn="ctr" defTabSz="1244600">
            <a:lnSpc>
              <a:spcPct val="90000"/>
            </a:lnSpc>
            <a:spcBef>
              <a:spcPct val="0"/>
            </a:spcBef>
            <a:spcAft>
              <a:spcPct val="35000"/>
            </a:spcAft>
          </a:pPr>
          <a:r>
            <a:rPr kumimoji="1" lang="ja-JP" altLang="en-US" sz="2800" kern="1200"/>
            <a:t>企業体</a:t>
          </a:r>
          <a:endParaRPr kumimoji="1" lang="ja-JP" altLang="en-US" sz="2800" kern="1200" dirty="0"/>
        </a:p>
      </dsp:txBody>
      <dsp:txXfrm>
        <a:off x="1745572" y="1766894"/>
        <a:ext cx="2669699" cy="1766895"/>
      </dsp:txXfrm>
    </dsp:sp>
    <dsp:sp modelId="{3D2B6D75-5661-7449-9149-976336E71188}">
      <dsp:nvSpPr>
        <dsp:cNvPr id="0" name=""/>
        <dsp:cNvSpPr/>
      </dsp:nvSpPr>
      <dsp:spPr>
        <a:xfrm>
          <a:off x="0" y="3533789"/>
          <a:ext cx="6160844" cy="1766895"/>
        </a:xfrm>
        <a:prstGeom prst="trapezoid">
          <a:avLst>
            <a:gd name="adj" fmla="val 58114"/>
          </a:avLst>
        </a:prstGeom>
        <a:solidFill>
          <a:srgbClr val="FF00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kumimoji="1" lang="ja-JP" altLang="en-US" sz="2800" kern="1200" dirty="0">
              <a:solidFill>
                <a:schemeClr val="bg1"/>
              </a:solidFill>
            </a:rPr>
            <a:t>住民同士、ボランタリー　</a:t>
          </a:r>
        </a:p>
      </dsp:txBody>
      <dsp:txXfrm>
        <a:off x="1078147" y="3533789"/>
        <a:ext cx="4004549" cy="1766895"/>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03427" name="Rectangle 3"/>
          <p:cNvSpPr>
            <a:spLocks noGrp="1" noChangeArrowheads="1"/>
          </p:cNvSpPr>
          <p:nvPr>
            <p:ph type="dt" sz="quarter" idx="1"/>
          </p:nvPr>
        </p:nvSpPr>
        <p:spPr bwMode="auto">
          <a:xfrm>
            <a:off x="3816350" y="0"/>
            <a:ext cx="291782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103428" name="Rectangle 4"/>
          <p:cNvSpPr>
            <a:spLocks noGrp="1" noChangeArrowheads="1"/>
          </p:cNvSpPr>
          <p:nvPr>
            <p:ph type="ftr" sz="quarter" idx="2"/>
          </p:nvPr>
        </p:nvSpPr>
        <p:spPr bwMode="auto">
          <a:xfrm>
            <a:off x="0" y="9377363"/>
            <a:ext cx="2917825"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03429" name="Rectangle 5"/>
          <p:cNvSpPr>
            <a:spLocks noGrp="1" noChangeArrowheads="1"/>
          </p:cNvSpPr>
          <p:nvPr>
            <p:ph type="sldNum" sz="quarter" idx="3"/>
          </p:nvPr>
        </p:nvSpPr>
        <p:spPr bwMode="auto">
          <a:xfrm>
            <a:off x="3816350" y="9377363"/>
            <a:ext cx="2917825"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pitchFamily="50" charset="-128"/>
              </a:defRPr>
            </a:lvl1pPr>
          </a:lstStyle>
          <a:p>
            <a:pPr>
              <a:defRPr/>
            </a:pPr>
            <a:fld id="{BBE75F70-F0A7-400A-ABF9-E62E82E55DB9}" type="slidenum">
              <a:rPr lang="en-US" altLang="ja-JP"/>
              <a:pPr>
                <a:defRPr/>
              </a:pPr>
              <a:t>‹#›</a:t>
            </a:fld>
            <a:endParaRPr lang="en-US" altLang="ja-JP"/>
          </a:p>
        </p:txBody>
      </p:sp>
    </p:spTree>
    <p:extLst>
      <p:ext uri="{BB962C8B-B14F-4D97-AF65-F5344CB8AC3E}">
        <p14:creationId xmlns:p14="http://schemas.microsoft.com/office/powerpoint/2010/main" val="3905353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23" tIns="45712" rIns="91423" bIns="45712"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5" name="Rectangle 3"/>
          <p:cNvSpPr>
            <a:spLocks noGrp="1" noChangeArrowheads="1"/>
          </p:cNvSpPr>
          <p:nvPr>
            <p:ph type="dt" idx="1"/>
          </p:nvPr>
        </p:nvSpPr>
        <p:spPr bwMode="auto">
          <a:xfrm>
            <a:off x="3816350" y="0"/>
            <a:ext cx="2917825" cy="493713"/>
          </a:xfrm>
          <a:prstGeom prst="rect">
            <a:avLst/>
          </a:prstGeom>
          <a:noFill/>
          <a:ln w="9525">
            <a:noFill/>
            <a:miter lim="800000"/>
            <a:headEnd/>
            <a:tailEnd/>
          </a:ln>
          <a:effectLst/>
        </p:spPr>
        <p:txBody>
          <a:bodyPr vert="horz" wrap="square" lIns="91423" tIns="45712" rIns="91423" bIns="45712"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51204" name="Rectangle 4"/>
          <p:cNvSpPr>
            <a:spLocks noGrp="1" noRot="1" noChangeAspect="1" noChangeArrowheads="1" noTextEdit="1"/>
          </p:cNvSpPr>
          <p:nvPr>
            <p:ph type="sldImg" idx="2"/>
          </p:nvPr>
        </p:nvSpPr>
        <p:spPr bwMode="auto">
          <a:xfrm>
            <a:off x="898525" y="739775"/>
            <a:ext cx="4938713"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74688" y="4691063"/>
            <a:ext cx="5387975" cy="4441825"/>
          </a:xfrm>
          <a:prstGeom prst="rect">
            <a:avLst/>
          </a:prstGeom>
          <a:noFill/>
          <a:ln w="9525">
            <a:noFill/>
            <a:miter lim="800000"/>
            <a:headEnd/>
            <a:tailEnd/>
          </a:ln>
          <a:effectLst/>
        </p:spPr>
        <p:txBody>
          <a:bodyPr vert="horz" wrap="square" lIns="91423" tIns="45712" rIns="91423" bIns="45712"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8198" name="Rectangle 6"/>
          <p:cNvSpPr>
            <a:spLocks noGrp="1" noChangeArrowheads="1"/>
          </p:cNvSpPr>
          <p:nvPr>
            <p:ph type="ftr" sz="quarter" idx="4"/>
          </p:nvPr>
        </p:nvSpPr>
        <p:spPr bwMode="auto">
          <a:xfrm>
            <a:off x="0" y="9377363"/>
            <a:ext cx="2917825" cy="493712"/>
          </a:xfrm>
          <a:prstGeom prst="rect">
            <a:avLst/>
          </a:prstGeom>
          <a:noFill/>
          <a:ln w="9525">
            <a:noFill/>
            <a:miter lim="800000"/>
            <a:headEnd/>
            <a:tailEnd/>
          </a:ln>
          <a:effectLst/>
        </p:spPr>
        <p:txBody>
          <a:bodyPr vert="horz" wrap="square" lIns="91423" tIns="45712" rIns="91423" bIns="45712"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9" name="Rectangle 7"/>
          <p:cNvSpPr>
            <a:spLocks noGrp="1" noChangeArrowheads="1"/>
          </p:cNvSpPr>
          <p:nvPr>
            <p:ph type="sldNum" sz="quarter" idx="5"/>
          </p:nvPr>
        </p:nvSpPr>
        <p:spPr bwMode="auto">
          <a:xfrm>
            <a:off x="3816350" y="9377363"/>
            <a:ext cx="2917825" cy="493712"/>
          </a:xfrm>
          <a:prstGeom prst="rect">
            <a:avLst/>
          </a:prstGeom>
          <a:noFill/>
          <a:ln w="9525">
            <a:noFill/>
            <a:miter lim="800000"/>
            <a:headEnd/>
            <a:tailEnd/>
          </a:ln>
          <a:effectLst/>
        </p:spPr>
        <p:txBody>
          <a:bodyPr vert="horz" wrap="square" lIns="91423" tIns="45712" rIns="91423" bIns="45712" numCol="1" anchor="b" anchorCtr="0" compatLnSpc="1">
            <a:prstTxWarp prst="textNoShape">
              <a:avLst/>
            </a:prstTxWarp>
          </a:bodyPr>
          <a:lstStyle>
            <a:lvl1pPr algn="r">
              <a:defRPr sz="1200">
                <a:ea typeface="ＭＳ Ｐゴシック" pitchFamily="50" charset="-128"/>
              </a:defRPr>
            </a:lvl1pPr>
          </a:lstStyle>
          <a:p>
            <a:pPr>
              <a:defRPr/>
            </a:pPr>
            <a:fld id="{7D090586-FAA2-43E8-9A90-70DD01FDD383}" type="slidenum">
              <a:rPr lang="en-US" altLang="ja-JP"/>
              <a:pPr>
                <a:defRPr/>
              </a:pPr>
              <a:t>‹#›</a:t>
            </a:fld>
            <a:endParaRPr lang="en-US" altLang="ja-JP"/>
          </a:p>
        </p:txBody>
      </p:sp>
    </p:spTree>
    <p:extLst>
      <p:ext uri="{BB962C8B-B14F-4D97-AF65-F5344CB8AC3E}">
        <p14:creationId xmlns:p14="http://schemas.microsoft.com/office/powerpoint/2010/main" val="4306723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a:solidFill>
                  <a:schemeClr val="tx1"/>
                </a:solidFill>
                <a:effectLst/>
                <a:latin typeface="Arial" charset="0"/>
                <a:ea typeface="ＭＳ Ｐ明朝" pitchFamily="18" charset="-128"/>
                <a:cs typeface="+mn-cs"/>
              </a:rPr>
              <a:t>本研修会（平成</a:t>
            </a:r>
            <a:r>
              <a:rPr kumimoji="1" lang="en-US" altLang="ja-JP" sz="1200" kern="1200" dirty="0">
                <a:solidFill>
                  <a:schemeClr val="tx1"/>
                </a:solidFill>
                <a:effectLst/>
                <a:latin typeface="Arial" charset="0"/>
                <a:ea typeface="ＭＳ Ｐ明朝" pitchFamily="18" charset="-128"/>
                <a:cs typeface="+mn-cs"/>
              </a:rPr>
              <a:t>30</a:t>
            </a:r>
            <a:r>
              <a:rPr kumimoji="1" lang="ja-JP" altLang="ja-JP" sz="1200" kern="1200">
                <a:solidFill>
                  <a:schemeClr val="tx1"/>
                </a:solidFill>
                <a:effectLst/>
                <a:latin typeface="Arial" charset="0"/>
                <a:ea typeface="ＭＳ Ｐ明朝" pitchFamily="18" charset="-128"/>
                <a:cs typeface="+mn-cs"/>
              </a:rPr>
              <a:t>年度）は、上記のような二つの目的を有して実施されています。このように特別な意味が付されている理由としては、本研修会が</a:t>
            </a:r>
            <a:r>
              <a:rPr kumimoji="1" lang="en-US" altLang="ja-JP" sz="1200" kern="1200" dirty="0">
                <a:solidFill>
                  <a:schemeClr val="tx1"/>
                </a:solidFill>
                <a:effectLst/>
                <a:latin typeface="Arial" charset="0"/>
                <a:ea typeface="ＭＳ Ｐ明朝" pitchFamily="18" charset="-128"/>
                <a:cs typeface="+mn-cs"/>
              </a:rPr>
              <a:t>2</a:t>
            </a:r>
            <a:r>
              <a:rPr kumimoji="1" lang="ja-JP" altLang="ja-JP" sz="1200" kern="1200">
                <a:solidFill>
                  <a:schemeClr val="tx1"/>
                </a:solidFill>
                <a:effectLst/>
                <a:latin typeface="Arial" charset="0"/>
                <a:ea typeface="ＭＳ Ｐ明朝" pitchFamily="18" charset="-128"/>
                <a:cs typeface="+mn-cs"/>
              </a:rPr>
              <a:t>年後には国による直接の養成から、全国の都道府県レベルに振り替られることが想定されているためです。</a:t>
            </a:r>
          </a:p>
          <a:p>
            <a:r>
              <a:rPr kumimoji="1" lang="ja-JP" altLang="ja-JP" sz="1200" kern="1200">
                <a:solidFill>
                  <a:schemeClr val="tx1"/>
                </a:solidFill>
                <a:effectLst/>
                <a:latin typeface="Arial" charset="0"/>
                <a:ea typeface="ＭＳ Ｐ明朝" pitchFamily="18" charset="-128"/>
                <a:cs typeface="+mn-cs"/>
              </a:rPr>
              <a:t>ですので、一般的な研修会のように単なる自己研鑽の場としてだけではなく、受講後は所属地域の現状を考慮しながら、本研修を企画・立案・実施する立場になられる方への期待が込められていることを念頭に置いて受講していただきます。</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a:t>
            </a:fld>
            <a:endParaRPr lang="en-US" altLang="ja-JP"/>
          </a:p>
        </p:txBody>
      </p:sp>
    </p:spTree>
    <p:extLst>
      <p:ext uri="{BB962C8B-B14F-4D97-AF65-F5344CB8AC3E}">
        <p14:creationId xmlns:p14="http://schemas.microsoft.com/office/powerpoint/2010/main" val="4912686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13</a:t>
            </a:fld>
            <a:endParaRPr lang="en-US" altLang="ja-JP"/>
          </a:p>
        </p:txBody>
      </p:sp>
    </p:spTree>
    <p:extLst>
      <p:ext uri="{BB962C8B-B14F-4D97-AF65-F5344CB8AC3E}">
        <p14:creationId xmlns:p14="http://schemas.microsoft.com/office/powerpoint/2010/main" val="31679582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a:solidFill>
                  <a:schemeClr val="tx1"/>
                </a:solidFill>
                <a:effectLst/>
                <a:latin typeface="Arial" charset="0"/>
                <a:ea typeface="ＭＳ Ｐ明朝" pitchFamily="18" charset="-128"/>
                <a:cs typeface="+mn-cs"/>
              </a:rPr>
              <a:t>上記のような質の高い実践を推進するためには、地域での人材育成がとても重要であり、それらを中心的に担う機関や場が必要となっていました。そこで、全国に整備が広がっている基幹相談支援センターの役割に注目が集まってきました。</a:t>
            </a:r>
            <a:endParaRPr kumimoji="1" lang="en-US" altLang="ja-JP" sz="1200" kern="1200" dirty="0">
              <a:solidFill>
                <a:schemeClr val="tx1"/>
              </a:solidFill>
              <a:effectLst/>
              <a:latin typeface="Arial" charset="0"/>
              <a:ea typeface="ＭＳ Ｐ明朝" pitchFamily="18" charset="-128"/>
              <a:cs typeface="+mn-cs"/>
            </a:endParaRPr>
          </a:p>
          <a:p>
            <a:r>
              <a:rPr kumimoji="1" lang="ja-JP" altLang="ja-JP" sz="1200" kern="1200">
                <a:solidFill>
                  <a:schemeClr val="tx1"/>
                </a:solidFill>
                <a:effectLst/>
                <a:latin typeface="Arial" charset="0"/>
                <a:ea typeface="ＭＳ Ｐ明朝" pitchFamily="18" charset="-128"/>
                <a:cs typeface="+mn-cs"/>
              </a:rPr>
              <a:t>（１）基幹相談支援センターと主任相談支援専門員</a:t>
            </a:r>
          </a:p>
          <a:p>
            <a:r>
              <a:rPr kumimoji="1" lang="ja-JP" altLang="ja-JP" sz="1200" kern="1200">
                <a:solidFill>
                  <a:schemeClr val="tx1"/>
                </a:solidFill>
                <a:effectLst/>
                <a:latin typeface="Arial" charset="0"/>
                <a:ea typeface="ＭＳ Ｐ明朝" pitchFamily="18" charset="-128"/>
                <a:cs typeface="+mn-cs"/>
              </a:rPr>
              <a:t>基幹相談支援センターに配置される主任相談支援専門員と指定特定等の相談支援事業所に配置される主任相談支援専門員の役割は全く同一ではないでしょうが、共通して重要だと考えられる点は、下記のようなことが想定されます。</a:t>
            </a:r>
          </a:p>
          <a:p>
            <a:r>
              <a:rPr kumimoji="1" lang="ja-JP" altLang="ja-JP" sz="1200" kern="1200">
                <a:solidFill>
                  <a:schemeClr val="tx1"/>
                </a:solidFill>
                <a:effectLst/>
                <a:latin typeface="Arial" charset="0"/>
                <a:ea typeface="ＭＳ Ｐ明朝" pitchFamily="18" charset="-128"/>
                <a:cs typeface="+mn-cs"/>
              </a:rPr>
              <a:t>①総合相談、専門相談の実施</a:t>
            </a:r>
          </a:p>
          <a:p>
            <a:r>
              <a:rPr kumimoji="1" lang="ja-JP" altLang="ja-JP" sz="1200" kern="1200">
                <a:solidFill>
                  <a:schemeClr val="tx1"/>
                </a:solidFill>
                <a:effectLst/>
                <a:latin typeface="Arial" charset="0"/>
                <a:ea typeface="ＭＳ Ｐ明朝" pitchFamily="18" charset="-128"/>
                <a:cs typeface="+mn-cs"/>
              </a:rPr>
              <a:t>障害の種別や各種ニーズへの対応、総合的な相談支援（</a:t>
            </a:r>
            <a:r>
              <a:rPr kumimoji="1" lang="en-US" altLang="ja-JP" sz="1200" kern="1200" dirty="0">
                <a:solidFill>
                  <a:schemeClr val="tx1"/>
                </a:solidFill>
                <a:effectLst/>
                <a:latin typeface="Arial" charset="0"/>
                <a:ea typeface="ＭＳ Ｐ明朝" pitchFamily="18" charset="-128"/>
                <a:cs typeface="+mn-cs"/>
              </a:rPr>
              <a:t>3</a:t>
            </a:r>
            <a:r>
              <a:rPr kumimoji="1" lang="ja-JP" altLang="ja-JP" sz="1200" kern="1200">
                <a:solidFill>
                  <a:schemeClr val="tx1"/>
                </a:solidFill>
                <a:effectLst/>
                <a:latin typeface="Arial" charset="0"/>
                <a:ea typeface="ＭＳ Ｐ明朝" pitchFamily="18" charset="-128"/>
                <a:cs typeface="+mn-cs"/>
              </a:rPr>
              <a:t>障害対応）、専門的な相談支援</a:t>
            </a:r>
          </a:p>
          <a:p>
            <a:r>
              <a:rPr kumimoji="1" lang="ja-JP" altLang="ja-JP" sz="1200" kern="1200">
                <a:solidFill>
                  <a:schemeClr val="tx1"/>
                </a:solidFill>
                <a:effectLst/>
                <a:latin typeface="Arial" charset="0"/>
                <a:ea typeface="ＭＳ Ｐ明朝" pitchFamily="18" charset="-128"/>
                <a:cs typeface="+mn-cs"/>
              </a:rPr>
              <a:t>②地域の相談支援体制の強化の取組</a:t>
            </a:r>
          </a:p>
          <a:p>
            <a:r>
              <a:rPr kumimoji="1" lang="ja-JP" altLang="ja-JP" sz="1200" kern="1200">
                <a:solidFill>
                  <a:schemeClr val="tx1"/>
                </a:solidFill>
                <a:effectLst/>
                <a:latin typeface="Arial" charset="0"/>
                <a:ea typeface="ＭＳ Ｐ明朝" pitchFamily="18" charset="-128"/>
                <a:cs typeface="+mn-cs"/>
              </a:rPr>
              <a:t>相談支援事業者への専門的指導及び助言、相談支援事業者の人材育成を図ります。また、さまざまな相談機関や関係機関との連携強化の取組と（自立支援）協議会などを通じた地域づくりの推進</a:t>
            </a:r>
          </a:p>
          <a:p>
            <a:r>
              <a:rPr kumimoji="1" lang="ja-JP" altLang="ja-JP" sz="1200" kern="1200">
                <a:solidFill>
                  <a:schemeClr val="tx1"/>
                </a:solidFill>
                <a:effectLst/>
                <a:latin typeface="Arial" charset="0"/>
                <a:ea typeface="ＭＳ Ｐ明朝" pitchFamily="18" charset="-128"/>
                <a:cs typeface="+mn-cs"/>
              </a:rPr>
              <a:t>③地域移行、地域定着の推進</a:t>
            </a:r>
          </a:p>
          <a:p>
            <a:r>
              <a:rPr kumimoji="1" lang="ja-JP" altLang="ja-JP" sz="1200" kern="1200">
                <a:solidFill>
                  <a:schemeClr val="tx1"/>
                </a:solidFill>
                <a:effectLst/>
                <a:latin typeface="Arial" charset="0"/>
                <a:ea typeface="ＭＳ Ｐ明朝" pitchFamily="18" charset="-128"/>
                <a:cs typeface="+mn-cs"/>
              </a:rPr>
              <a:t>入所施設や精神科病院への働きかけ、地域の体制整備に係るコーディネートを含めたシステムづくり</a:t>
            </a:r>
          </a:p>
          <a:p>
            <a:r>
              <a:rPr kumimoji="1" lang="ja-JP" altLang="ja-JP" sz="1200" kern="1200">
                <a:solidFill>
                  <a:schemeClr val="tx1"/>
                </a:solidFill>
                <a:effectLst/>
                <a:latin typeface="Arial" charset="0"/>
                <a:ea typeface="ＭＳ Ｐ明朝" pitchFamily="18" charset="-128"/>
                <a:cs typeface="+mn-cs"/>
              </a:rPr>
              <a:t>④権利擁護、虐待防止に必要な取り組み</a:t>
            </a:r>
          </a:p>
          <a:p>
            <a:r>
              <a:rPr kumimoji="1" lang="ja-JP" altLang="ja-JP" sz="1200" kern="1200">
                <a:solidFill>
                  <a:schemeClr val="tx1"/>
                </a:solidFill>
                <a:effectLst/>
                <a:latin typeface="Arial" charset="0"/>
                <a:ea typeface="ＭＳ Ｐ明朝" pitchFamily="18" charset="-128"/>
                <a:cs typeface="+mn-cs"/>
              </a:rPr>
              <a:t>成年後見制度利用支援事業などを活用しながら、虐待防止に関する啓蒙や周知を通じた地域づくり</a:t>
            </a:r>
          </a:p>
          <a:p>
            <a:r>
              <a:rPr kumimoji="1" lang="en-US" altLang="ja-JP" sz="1200" kern="1200" dirty="0">
                <a:solidFill>
                  <a:schemeClr val="tx1"/>
                </a:solidFill>
                <a:effectLst/>
                <a:latin typeface="Arial" charset="0"/>
                <a:ea typeface="ＭＳ Ｐ明朝" pitchFamily="18" charset="-128"/>
                <a:cs typeface="+mn-cs"/>
              </a:rPr>
              <a:t> </a:t>
            </a:r>
            <a:endParaRPr kumimoji="1" lang="ja-JP" altLang="ja-JP" sz="1200" kern="1200">
              <a:solidFill>
                <a:schemeClr val="tx1"/>
              </a:solidFill>
              <a:effectLst/>
              <a:latin typeface="Arial" charset="0"/>
              <a:ea typeface="ＭＳ Ｐ明朝" pitchFamily="18" charset="-128"/>
              <a:cs typeface="+mn-cs"/>
            </a:endParaRPr>
          </a:p>
          <a:p>
            <a:endParaRPr kumimoji="1" lang="ja-JP" altLang="ja-JP" sz="1200" kern="1200">
              <a:solidFill>
                <a:schemeClr val="tx1"/>
              </a:solidFill>
              <a:effectLst/>
              <a:latin typeface="Arial" charset="0"/>
              <a:ea typeface="ＭＳ Ｐ明朝" pitchFamily="18" charset="-128"/>
              <a:cs typeface="+mn-cs"/>
            </a:endParaRPr>
          </a:p>
          <a:p>
            <a:r>
              <a:rPr kumimoji="1" lang="en-US" altLang="ja-JP" sz="1200" kern="1200" dirty="0">
                <a:solidFill>
                  <a:schemeClr val="tx1"/>
                </a:solidFill>
                <a:effectLst/>
                <a:latin typeface="Arial" charset="0"/>
                <a:ea typeface="ＭＳ Ｐ明朝" pitchFamily="18" charset="-128"/>
                <a:cs typeface="+mn-cs"/>
              </a:rPr>
              <a:t> </a:t>
            </a:r>
            <a:endParaRPr kumimoji="1" lang="ja-JP" altLang="ja-JP" sz="1200" kern="1200">
              <a:solidFill>
                <a:schemeClr val="tx1"/>
              </a:solidFill>
              <a:effectLst/>
              <a:latin typeface="Arial" charset="0"/>
              <a:ea typeface="ＭＳ Ｐ明朝" pitchFamily="18" charset="-128"/>
              <a:cs typeface="+mn-cs"/>
            </a:endParaRPr>
          </a:p>
          <a:p>
            <a:endParaRPr kumimoji="1" lang="ja-JP" altLang="en-US"/>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14</a:t>
            </a:fld>
            <a:endParaRPr lang="en-US" altLang="ja-JP"/>
          </a:p>
        </p:txBody>
      </p:sp>
    </p:spTree>
    <p:extLst>
      <p:ext uri="{BB962C8B-B14F-4D97-AF65-F5344CB8AC3E}">
        <p14:creationId xmlns:p14="http://schemas.microsoft.com/office/powerpoint/2010/main" val="2177536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a:solidFill>
                  <a:schemeClr val="tx1"/>
                </a:solidFill>
                <a:effectLst/>
                <a:latin typeface="Arial" charset="0"/>
                <a:ea typeface="ＭＳ Ｐ明朝" pitchFamily="18" charset="-128"/>
                <a:cs typeface="+mn-cs"/>
              </a:rPr>
              <a:t>。</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16</a:t>
            </a:fld>
            <a:endParaRPr lang="en-US" altLang="ja-JP"/>
          </a:p>
        </p:txBody>
      </p:sp>
    </p:spTree>
    <p:extLst>
      <p:ext uri="{BB962C8B-B14F-4D97-AF65-F5344CB8AC3E}">
        <p14:creationId xmlns:p14="http://schemas.microsoft.com/office/powerpoint/2010/main" val="9678558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人材育成ビジョンなどによる、育成方針の明確化が前提となる</a:t>
            </a:r>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20</a:t>
            </a:fld>
            <a:endParaRPr lang="en-US" altLang="ja-JP"/>
          </a:p>
        </p:txBody>
      </p:sp>
    </p:spTree>
    <p:extLst>
      <p:ext uri="{BB962C8B-B14F-4D97-AF65-F5344CB8AC3E}">
        <p14:creationId xmlns:p14="http://schemas.microsoft.com/office/powerpoint/2010/main" val="36641390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a:solidFill>
                  <a:schemeClr val="tx1"/>
                </a:solidFill>
                <a:effectLst/>
                <a:latin typeface="Arial" charset="0"/>
                <a:ea typeface="ＭＳ Ｐ明朝" pitchFamily="18" charset="-128"/>
                <a:cs typeface="+mn-cs"/>
              </a:rPr>
              <a:t>。</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21</a:t>
            </a:fld>
            <a:endParaRPr lang="en-US" altLang="ja-JP"/>
          </a:p>
        </p:txBody>
      </p:sp>
    </p:spTree>
    <p:extLst>
      <p:ext uri="{BB962C8B-B14F-4D97-AF65-F5344CB8AC3E}">
        <p14:creationId xmlns:p14="http://schemas.microsoft.com/office/powerpoint/2010/main" val="39933382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＜総合的かつ包括的な相談支援体制の構築＞　</a:t>
            </a:r>
            <a:endParaRPr kumimoji="1" lang="en-US" altLang="ja-JP" dirty="0"/>
          </a:p>
          <a:p>
            <a:r>
              <a:rPr kumimoji="1" lang="ja-JP" altLang="en-US"/>
              <a:t>初任者で身につけて、現任で発揮できて、主任で指導、育成できる力</a:t>
            </a:r>
            <a:endParaRPr kumimoji="1" lang="en-US" altLang="ja-JP" dirty="0"/>
          </a:p>
          <a:p>
            <a:r>
              <a:rPr kumimoji="1" lang="ja-JP" altLang="en-US"/>
              <a:t>○初任者研修：</a:t>
            </a:r>
            <a:endParaRPr kumimoji="1" lang="en-US" altLang="ja-JP" dirty="0"/>
          </a:p>
          <a:p>
            <a:r>
              <a:rPr kumimoji="1" lang="ja-JP" altLang="en-US"/>
              <a:t>・地域を基盤としたソーシャルワーカーとしての価値の獲得</a:t>
            </a:r>
            <a:endParaRPr kumimoji="1" lang="en-US" altLang="ja-JP" dirty="0"/>
          </a:p>
          <a:p>
            <a:r>
              <a:rPr kumimoji="1" lang="ja-JP" altLang="en-US"/>
              <a:t>・基本相談支援を基盤とした計画相談支援を実施できる知識と技術の獲得</a:t>
            </a:r>
            <a:endParaRPr kumimoji="1" lang="en-US" altLang="ja-JP" dirty="0"/>
          </a:p>
          <a:p>
            <a:endParaRPr kumimoji="1" lang="en-US" altLang="ja-JP" dirty="0"/>
          </a:p>
          <a:p>
            <a:r>
              <a:rPr kumimoji="1" lang="ja-JP" altLang="en-US"/>
              <a:t>○現任研修：</a:t>
            </a:r>
            <a:endParaRPr kumimoji="1" lang="en-US" altLang="ja-JP" dirty="0"/>
          </a:p>
          <a:p>
            <a:r>
              <a:rPr kumimoji="1" lang="ja-JP" altLang="en-US"/>
              <a:t>・地域を基盤としたソーシャルワーカーとしての価値の再確認→相談支援</a:t>
            </a:r>
            <a:endParaRPr kumimoji="1" lang="en-US" altLang="ja-JP" dirty="0"/>
          </a:p>
          <a:p>
            <a:r>
              <a:rPr kumimoji="1" lang="ja-JP" altLang="en-US"/>
              <a:t>・個を地域で支える援助を実施できる知識と技術の獲得→チームアプローチ</a:t>
            </a:r>
            <a:endParaRPr kumimoji="1" lang="en-US" altLang="ja-JP" dirty="0"/>
          </a:p>
          <a:p>
            <a:r>
              <a:rPr kumimoji="1" lang="ja-JP" altLang="en-US"/>
              <a:t>・個を支える地域をつくる知識と技術の獲得→コミュニティワーク</a:t>
            </a:r>
            <a:endParaRPr kumimoji="1" lang="en-US" altLang="ja-JP" dirty="0"/>
          </a:p>
          <a:p>
            <a:endParaRPr kumimoji="1" lang="en-US" altLang="ja-JP" dirty="0"/>
          </a:p>
          <a:p>
            <a:r>
              <a:rPr kumimoji="1" lang="ja-JP" altLang="en-US"/>
              <a:t>○主任研修：</a:t>
            </a:r>
            <a:endParaRPr kumimoji="1" lang="en-US" altLang="ja-JP" dirty="0"/>
          </a:p>
          <a:p>
            <a:r>
              <a:rPr kumimoji="1" lang="ja-JP" altLang="en-US"/>
              <a:t>・地域を基盤としたソーシャルワーカーとしての価値を説明できる</a:t>
            </a:r>
            <a:endParaRPr kumimoji="1" lang="en-US" altLang="ja-JP" dirty="0"/>
          </a:p>
          <a:p>
            <a:r>
              <a:rPr kumimoji="1" lang="ja-JP" altLang="en-US"/>
              <a:t>・チームアプローチを指導できる技術の獲得</a:t>
            </a:r>
            <a:endParaRPr kumimoji="1" lang="en-US" altLang="ja-JP" dirty="0"/>
          </a:p>
          <a:p>
            <a:r>
              <a:rPr kumimoji="1" lang="ja-JP" altLang="en-US"/>
              <a:t>・コミュニティワークを指導できる技術の獲得</a:t>
            </a:r>
            <a:endParaRPr kumimoji="1" lang="en-US" altLang="ja-JP" dirty="0"/>
          </a:p>
        </p:txBody>
      </p:sp>
      <p:sp>
        <p:nvSpPr>
          <p:cNvPr id="4" name="スライド番号プレースホルダー 3"/>
          <p:cNvSpPr>
            <a:spLocks noGrp="1"/>
          </p:cNvSpPr>
          <p:nvPr>
            <p:ph type="sldNum" sz="quarter" idx="10"/>
          </p:nvPr>
        </p:nvSpPr>
        <p:spPr/>
        <p:txBody>
          <a:bodyPr/>
          <a:lstStyle/>
          <a:p>
            <a:fld id="{491C29F3-6A3A-4ED3-87DD-190008DCF418}" type="slidenum">
              <a:rPr kumimoji="1" lang="ja-JP" altLang="en-US" smtClean="0"/>
              <a:t>22</a:t>
            </a:fld>
            <a:endParaRPr kumimoji="1" lang="ja-JP" altLang="en-US"/>
          </a:p>
        </p:txBody>
      </p:sp>
    </p:spTree>
    <p:extLst>
      <p:ext uri="{BB962C8B-B14F-4D97-AF65-F5344CB8AC3E}">
        <p14:creationId xmlns:p14="http://schemas.microsoft.com/office/powerpoint/2010/main" val="8076454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kern="1200">
                <a:solidFill>
                  <a:schemeClr val="tx1"/>
                </a:solidFill>
                <a:effectLst/>
                <a:latin typeface="Arial" charset="0"/>
                <a:ea typeface="ＭＳ Ｐ明朝" pitchFamily="18" charset="-128"/>
                <a:cs typeface="+mn-cs"/>
              </a:rPr>
              <a:t>人材育成において、</a:t>
            </a:r>
            <a:r>
              <a:rPr kumimoji="1" lang="ja-JP" altLang="ja-JP" sz="1200" kern="1200">
                <a:solidFill>
                  <a:schemeClr val="tx1"/>
                </a:solidFill>
                <a:effectLst/>
                <a:latin typeface="Arial" charset="0"/>
                <a:ea typeface="ＭＳ Ｐ明朝" pitchFamily="18" charset="-128"/>
                <a:cs typeface="+mn-cs"/>
              </a:rPr>
              <a:t>スーパービジョンが非常に重要だということは認識されているのですが、相談支援専門員に対するスーパービジョンは、</a:t>
            </a:r>
            <a:r>
              <a:rPr kumimoji="1" lang="ja-JP" altLang="en-US" sz="1200" kern="1200">
                <a:solidFill>
                  <a:schemeClr val="tx1"/>
                </a:solidFill>
                <a:effectLst/>
                <a:latin typeface="Arial" charset="0"/>
                <a:ea typeface="ＭＳ Ｐ明朝" pitchFamily="18" charset="-128"/>
                <a:cs typeface="+mn-cs"/>
              </a:rPr>
              <a:t>職場内で</a:t>
            </a:r>
            <a:r>
              <a:rPr kumimoji="1" lang="ja-JP" altLang="ja-JP" sz="1200" kern="1200">
                <a:solidFill>
                  <a:schemeClr val="tx1"/>
                </a:solidFill>
                <a:effectLst/>
                <a:latin typeface="Arial" charset="0"/>
                <a:ea typeface="ＭＳ Ｐ明朝" pitchFamily="18" charset="-128"/>
                <a:cs typeface="+mn-cs"/>
              </a:rPr>
              <a:t>ほとんど行われていない現状があります</a:t>
            </a:r>
            <a:r>
              <a:rPr kumimoji="1" lang="en-US" altLang="ja-JP" sz="1200" kern="1200" dirty="0">
                <a:solidFill>
                  <a:schemeClr val="tx1"/>
                </a:solidFill>
                <a:effectLst/>
                <a:latin typeface="Arial" charset="0"/>
                <a:ea typeface="ＭＳ Ｐ明朝" pitchFamily="18" charset="-128"/>
                <a:cs typeface="+mn-cs"/>
              </a:rPr>
              <a:t> </a:t>
            </a:r>
            <a:r>
              <a:rPr kumimoji="1" lang="ja-JP" altLang="ja-JP" sz="1200" kern="1200">
                <a:solidFill>
                  <a:schemeClr val="tx1"/>
                </a:solidFill>
                <a:effectLst/>
                <a:latin typeface="Arial" charset="0"/>
                <a:ea typeface="ＭＳ Ｐ明朝" pitchFamily="18" charset="-128"/>
                <a:cs typeface="+mn-cs"/>
              </a:rPr>
              <a:t>。</a:t>
            </a:r>
            <a:endParaRPr kumimoji="1" lang="en-US" altLang="ja-JP" sz="1200" kern="1200" dirty="0">
              <a:solidFill>
                <a:schemeClr val="tx1"/>
              </a:solidFill>
              <a:effectLst/>
              <a:latin typeface="Arial" charset="0"/>
              <a:ea typeface="ＭＳ Ｐ明朝" pitchFamily="18" charset="-128"/>
              <a:cs typeface="+mn-cs"/>
            </a:endParaRPr>
          </a:p>
          <a:p>
            <a:r>
              <a:rPr kumimoji="1" lang="ja-JP" altLang="ja-JP" sz="1200" kern="1200">
                <a:solidFill>
                  <a:schemeClr val="tx1"/>
                </a:solidFill>
                <a:effectLst/>
                <a:latin typeface="Arial" charset="0"/>
                <a:ea typeface="ＭＳ Ｐ明朝" pitchFamily="18" charset="-128"/>
                <a:cs typeface="+mn-cs"/>
              </a:rPr>
              <a:t>原因としてはスーパービジョンを受ける費用が個人的な負担になっていたり、</a:t>
            </a:r>
            <a:endParaRPr kumimoji="1" lang="en-US" altLang="ja-JP" sz="1200" kern="1200" dirty="0">
              <a:solidFill>
                <a:schemeClr val="tx1"/>
              </a:solidFill>
              <a:effectLst/>
              <a:latin typeface="Arial" charset="0"/>
              <a:ea typeface="ＭＳ Ｐ明朝" pitchFamily="18" charset="-128"/>
              <a:cs typeface="+mn-cs"/>
            </a:endParaRPr>
          </a:p>
          <a:p>
            <a:r>
              <a:rPr kumimoji="1" lang="ja-JP" altLang="ja-JP" sz="1200" kern="1200">
                <a:solidFill>
                  <a:schemeClr val="tx1"/>
                </a:solidFill>
                <a:effectLst/>
                <a:latin typeface="Arial" charset="0"/>
                <a:ea typeface="ＭＳ Ｐ明朝" pitchFamily="18" charset="-128"/>
                <a:cs typeface="+mn-cs"/>
              </a:rPr>
              <a:t>日常業務の忙しさがあります。事業所における朝夕のミーティング時に行われる意見交換を、スーパービジョンだと間違って認識している人も多く存在します。</a:t>
            </a:r>
          </a:p>
          <a:p>
            <a:r>
              <a:rPr kumimoji="1" lang="ja-JP" altLang="ja-JP" sz="1200" kern="1200">
                <a:solidFill>
                  <a:schemeClr val="tx1"/>
                </a:solidFill>
                <a:effectLst/>
                <a:latin typeface="Arial" charset="0"/>
                <a:ea typeface="ＭＳ Ｐ明朝" pitchFamily="18" charset="-128"/>
                <a:cs typeface="+mn-cs"/>
              </a:rPr>
              <a:t>一方、日本におけるスーパービジョンの定義は、研究者の間でも統一されたものになっていないのが現状です。このことも現場で適切にスーパービジョンが行われない、ひとつの要因になっているかもしれません</a:t>
            </a:r>
            <a:r>
              <a:rPr kumimoji="1" lang="en-US" altLang="ja-JP" sz="1200" kern="1200" dirty="0">
                <a:solidFill>
                  <a:schemeClr val="tx1"/>
                </a:solidFill>
                <a:effectLst/>
                <a:latin typeface="Arial" charset="0"/>
                <a:ea typeface="ＭＳ Ｐ明朝" pitchFamily="18" charset="-128"/>
                <a:cs typeface="+mn-cs"/>
              </a:rPr>
              <a:t> </a:t>
            </a:r>
            <a:r>
              <a:rPr kumimoji="1" lang="ja-JP" altLang="ja-JP" sz="1200" kern="1200">
                <a:solidFill>
                  <a:schemeClr val="tx1"/>
                </a:solidFill>
                <a:effectLst/>
                <a:latin typeface="Arial" charset="0"/>
                <a:ea typeface="ＭＳ Ｐ明朝" pitchFamily="18" charset="-128"/>
                <a:cs typeface="+mn-cs"/>
              </a:rPr>
              <a:t>。</a:t>
            </a:r>
          </a:p>
          <a:p>
            <a:r>
              <a:rPr kumimoji="1" lang="en-US" altLang="ja-JP" sz="1200" kern="1200" dirty="0">
                <a:solidFill>
                  <a:schemeClr val="tx1"/>
                </a:solidFill>
                <a:effectLst/>
                <a:latin typeface="Arial" charset="0"/>
                <a:ea typeface="ＭＳ Ｐ明朝" pitchFamily="18" charset="-128"/>
                <a:cs typeface="+mn-cs"/>
              </a:rPr>
              <a:t> </a:t>
            </a:r>
            <a:endParaRPr kumimoji="1" lang="ja-JP" altLang="ja-JP" sz="1200" kern="1200">
              <a:solidFill>
                <a:schemeClr val="tx1"/>
              </a:solidFill>
              <a:effectLst/>
              <a:latin typeface="Arial" charset="0"/>
              <a:ea typeface="ＭＳ Ｐ明朝" pitchFamily="18" charset="-128"/>
              <a:cs typeface="+mn-cs"/>
            </a:endParaRPr>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23</a:t>
            </a:fld>
            <a:endParaRPr lang="en-US" altLang="ja-JP"/>
          </a:p>
        </p:txBody>
      </p:sp>
    </p:spTree>
    <p:extLst>
      <p:ext uri="{BB962C8B-B14F-4D97-AF65-F5344CB8AC3E}">
        <p14:creationId xmlns:p14="http://schemas.microsoft.com/office/powerpoint/2010/main" val="26266154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Shape 218"/>
          <p:cNvSpPr>
            <a:spLocks noGrp="1" noRot="1" noChangeAspect="1"/>
          </p:cNvSpPr>
          <p:nvPr>
            <p:ph type="sldImg"/>
          </p:nvPr>
        </p:nvSpPr>
        <p:spPr>
          <a:xfrm>
            <a:off x="1143000" y="685800"/>
            <a:ext cx="4572000" cy="3429000"/>
          </a:xfrm>
          <a:prstGeom prst="rect">
            <a:avLst/>
          </a:prstGeom>
        </p:spPr>
        <p:txBody>
          <a:bodyPr/>
          <a:lstStyle/>
          <a:p>
            <a:endParaRPr/>
          </a:p>
        </p:txBody>
      </p:sp>
      <p:sp>
        <p:nvSpPr>
          <p:cNvPr id="219" name="Shape 219"/>
          <p:cNvSpPr>
            <a:spLocks noGrp="1"/>
          </p:cNvSpPr>
          <p:nvPr>
            <p:ph type="body" sz="quarter" idx="1"/>
          </p:nvPr>
        </p:nvSpPr>
        <p:spPr>
          <a:prstGeom prst="rect">
            <a:avLst/>
          </a:prstGeom>
        </p:spPr>
        <p:txBody>
          <a:bodyPr/>
          <a:lstStyle/>
          <a:p>
            <a:endParaRPr dirty="0"/>
          </a:p>
        </p:txBody>
      </p:sp>
    </p:spTree>
    <p:extLst>
      <p:ext uri="{BB962C8B-B14F-4D97-AF65-F5344CB8AC3E}">
        <p14:creationId xmlns:p14="http://schemas.microsoft.com/office/powerpoint/2010/main" val="3180213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a:solidFill>
                  <a:schemeClr val="tx1"/>
                </a:solidFill>
                <a:effectLst/>
                <a:latin typeface="Arial" charset="0"/>
                <a:ea typeface="ＭＳ Ｐ明朝" pitchFamily="18" charset="-128"/>
                <a:cs typeface="+mn-cs"/>
              </a:rPr>
              <a:t>。</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36</a:t>
            </a:fld>
            <a:endParaRPr lang="en-US" altLang="ja-JP"/>
          </a:p>
        </p:txBody>
      </p:sp>
    </p:spTree>
    <p:extLst>
      <p:ext uri="{BB962C8B-B14F-4D97-AF65-F5344CB8AC3E}">
        <p14:creationId xmlns:p14="http://schemas.microsoft.com/office/powerpoint/2010/main" val="42568608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a:solidFill>
                  <a:schemeClr val="tx1"/>
                </a:solidFill>
                <a:effectLst/>
                <a:latin typeface="Arial" charset="0"/>
                <a:ea typeface="ＭＳ Ｐ明朝" pitchFamily="18" charset="-128"/>
                <a:cs typeface="+mn-cs"/>
              </a:rPr>
              <a:t>地域における障害児者の福祉を充実させていくためには、障害者総合支援法の肝とも言える協議会の活性化や総合的な相談支援の窓口となる基幹相談支援センターの拡充、そして、すべての障害福祉サービスを利用している人たちの、直接的な声やニーズ、地域課題を受け止められる相談支援専門員の存在はなくてはならないものと言えるでしょう。＜中略＞</a:t>
            </a:r>
          </a:p>
          <a:p>
            <a:r>
              <a:rPr kumimoji="1" lang="ja-JP" altLang="ja-JP" sz="1200" kern="1200">
                <a:solidFill>
                  <a:schemeClr val="tx1"/>
                </a:solidFill>
                <a:effectLst/>
                <a:latin typeface="Arial" charset="0"/>
                <a:ea typeface="ＭＳ Ｐ明朝" pitchFamily="18" charset="-128"/>
                <a:cs typeface="+mn-cs"/>
              </a:rPr>
              <a:t>（１）協議会の運営</a:t>
            </a:r>
          </a:p>
          <a:p>
            <a:r>
              <a:rPr kumimoji="1" lang="ja-JP" altLang="ja-JP" sz="1200" kern="1200">
                <a:solidFill>
                  <a:schemeClr val="tx1"/>
                </a:solidFill>
                <a:effectLst/>
                <a:latin typeface="Arial" charset="0"/>
                <a:ea typeface="ＭＳ Ｐ明朝" pitchFamily="18" charset="-128"/>
                <a:cs typeface="+mn-cs"/>
              </a:rPr>
              <a:t>　協議会委員は、障害当事者とその家族、教育、就労、障害福祉サービス事業者、相談支援事業者、有識者等の多様な人材の宝庫である。様々な考え方、利害を持つ者が集まると、「行政に対する要望」の場に偏るおそれがある。</a:t>
            </a:r>
            <a:r>
              <a:rPr kumimoji="1" lang="ja-JP" altLang="ja-JP" sz="1200" u="sng" kern="1200">
                <a:solidFill>
                  <a:schemeClr val="tx1"/>
                </a:solidFill>
                <a:effectLst/>
                <a:latin typeface="Arial" charset="0"/>
                <a:ea typeface="ＭＳ Ｐ明朝" pitchFamily="18" charset="-128"/>
                <a:cs typeface="+mn-cs"/>
              </a:rPr>
              <a:t>本来、協議会は、「陳情、要望」を伝える場ではなく、共に考え、共に汗をかき、共に行動する場である。</a:t>
            </a:r>
            <a:r>
              <a:rPr kumimoji="1" lang="ja-JP" altLang="ja-JP" sz="1200" kern="1200">
                <a:solidFill>
                  <a:schemeClr val="tx1"/>
                </a:solidFill>
                <a:effectLst/>
                <a:latin typeface="Arial" charset="0"/>
                <a:ea typeface="ＭＳ Ｐ明朝" pitchFamily="18" charset="-128"/>
                <a:cs typeface="+mn-cs"/>
              </a:rPr>
              <a:t>関係者が「障害のある人が普通に地域で暮らせること」を目的とした共通認識を持った下で、協議会の議論を進めていく必要がある。</a:t>
            </a:r>
          </a:p>
          <a:p>
            <a:r>
              <a:rPr kumimoji="1" lang="ja-JP" altLang="ja-JP" sz="1200" kern="1200">
                <a:solidFill>
                  <a:schemeClr val="tx1"/>
                </a:solidFill>
                <a:effectLst/>
                <a:latin typeface="Arial" charset="0"/>
                <a:ea typeface="ＭＳ Ｐ明朝" pitchFamily="18" charset="-128"/>
                <a:cs typeface="+mn-cs"/>
              </a:rPr>
              <a:t>　協議会の機能として、ネットワークの構築や関係者・関係機関の連携が必要だと言い尽くされているが、問題解決の役割分担と協働関係が協議会の機能といえる。もっと詳しくいえば、</a:t>
            </a:r>
            <a:r>
              <a:rPr kumimoji="1" lang="ja-JP" altLang="ja-JP" sz="1200" u="sng" kern="1200">
                <a:solidFill>
                  <a:schemeClr val="tx1"/>
                </a:solidFill>
                <a:effectLst/>
                <a:latin typeface="Arial" charset="0"/>
                <a:ea typeface="ＭＳ Ｐ明朝" pitchFamily="18" charset="-128"/>
                <a:cs typeface="+mn-cs"/>
              </a:rPr>
              <a:t>官と民がその立場においてできることを明確にし、官と民が問題解決に向かって取り組むこと</a:t>
            </a:r>
            <a:r>
              <a:rPr kumimoji="1" lang="ja-JP" altLang="ja-JP" sz="1200" kern="1200">
                <a:solidFill>
                  <a:schemeClr val="tx1"/>
                </a:solidFill>
                <a:effectLst/>
                <a:latin typeface="Arial" charset="0"/>
                <a:ea typeface="ＭＳ Ｐ明朝" pitchFamily="18" charset="-128"/>
                <a:cs typeface="+mn-cs"/>
              </a:rPr>
              <a:t>である。</a:t>
            </a:r>
          </a:p>
          <a:p>
            <a:r>
              <a:rPr kumimoji="1" lang="ja-JP" altLang="ja-JP" sz="1200" kern="1200">
                <a:solidFill>
                  <a:schemeClr val="tx1"/>
                </a:solidFill>
                <a:effectLst/>
                <a:latin typeface="Arial" charset="0"/>
                <a:ea typeface="ＭＳ Ｐ明朝" pitchFamily="18" charset="-128"/>
                <a:cs typeface="+mn-cs"/>
              </a:rPr>
              <a:t>個別支援の裏には地域の課題が潜んでいる。ケースワークを行う上で、その潜在する課題を捉える「視点」が必要である。地域の課題を捉え、協議会のテーブルに載せて、自治体の施策に反映させるところが、行政職員としての醍醐味であり、行政職員のできることといえる。行政職員がこの視点を持つことで、協議会で地域の課題を抽出する際に必要な援助となり、地域の課題と行政の施策として、解決することが期待される</a:t>
            </a:r>
            <a:r>
              <a:rPr lang="ja-JP" altLang="ja-JP">
                <a:effectLst/>
              </a:rPr>
              <a:t> </a:t>
            </a:r>
            <a:endParaRPr kumimoji="1" lang="ja-JP" altLang="en-US"/>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37</a:t>
            </a:fld>
            <a:endParaRPr lang="en-US" altLang="ja-JP"/>
          </a:p>
        </p:txBody>
      </p:sp>
    </p:spTree>
    <p:extLst>
      <p:ext uri="{BB962C8B-B14F-4D97-AF65-F5344CB8AC3E}">
        <p14:creationId xmlns:p14="http://schemas.microsoft.com/office/powerpoint/2010/main" val="1763471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a:solidFill>
                  <a:schemeClr val="tx1"/>
                </a:solidFill>
                <a:effectLst/>
                <a:latin typeface="Arial" charset="0"/>
                <a:ea typeface="ＭＳ Ｐ明朝" pitchFamily="18" charset="-128"/>
                <a:cs typeface="+mn-cs"/>
              </a:rPr>
              <a:t>本研修会（平成</a:t>
            </a:r>
            <a:r>
              <a:rPr kumimoji="1" lang="en-US" altLang="ja-JP" sz="1200" kern="1200" dirty="0">
                <a:solidFill>
                  <a:schemeClr val="tx1"/>
                </a:solidFill>
                <a:effectLst/>
                <a:latin typeface="Arial" charset="0"/>
                <a:ea typeface="ＭＳ Ｐ明朝" pitchFamily="18" charset="-128"/>
                <a:cs typeface="+mn-cs"/>
              </a:rPr>
              <a:t>30</a:t>
            </a:r>
            <a:r>
              <a:rPr kumimoji="1" lang="ja-JP" altLang="ja-JP" sz="1200" kern="1200">
                <a:solidFill>
                  <a:schemeClr val="tx1"/>
                </a:solidFill>
                <a:effectLst/>
                <a:latin typeface="Arial" charset="0"/>
                <a:ea typeface="ＭＳ Ｐ明朝" pitchFamily="18" charset="-128"/>
                <a:cs typeface="+mn-cs"/>
              </a:rPr>
              <a:t>年度）は、上記のような二つの目的を有して実施されています。このように特別な意味が付されている理由としては、本研修会が</a:t>
            </a:r>
            <a:r>
              <a:rPr kumimoji="1" lang="en-US" altLang="ja-JP" sz="1200" kern="1200" dirty="0">
                <a:solidFill>
                  <a:schemeClr val="tx1"/>
                </a:solidFill>
                <a:effectLst/>
                <a:latin typeface="Arial" charset="0"/>
                <a:ea typeface="ＭＳ Ｐ明朝" pitchFamily="18" charset="-128"/>
                <a:cs typeface="+mn-cs"/>
              </a:rPr>
              <a:t>2</a:t>
            </a:r>
            <a:r>
              <a:rPr kumimoji="1" lang="ja-JP" altLang="ja-JP" sz="1200" kern="1200">
                <a:solidFill>
                  <a:schemeClr val="tx1"/>
                </a:solidFill>
                <a:effectLst/>
                <a:latin typeface="Arial" charset="0"/>
                <a:ea typeface="ＭＳ Ｐ明朝" pitchFamily="18" charset="-128"/>
                <a:cs typeface="+mn-cs"/>
              </a:rPr>
              <a:t>年後には国による直接の養成から、全国の都道府県レベルに振り替られることが想定されているためです。</a:t>
            </a:r>
          </a:p>
          <a:p>
            <a:r>
              <a:rPr kumimoji="1" lang="ja-JP" altLang="ja-JP" sz="1200" kern="1200">
                <a:solidFill>
                  <a:schemeClr val="tx1"/>
                </a:solidFill>
                <a:effectLst/>
                <a:latin typeface="Arial" charset="0"/>
                <a:ea typeface="ＭＳ Ｐ明朝" pitchFamily="18" charset="-128"/>
                <a:cs typeface="+mn-cs"/>
              </a:rPr>
              <a:t>ですので、一般的な研修会のように単なる自己研鑽の場としてだけではなく、受講後は所属地域の現状を考慮しながら、本研修を企画・立案・実施する立場になられる方への期待が込められていることを念頭に置いて受講していただきます。</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3</a:t>
            </a:fld>
            <a:endParaRPr lang="en-US" altLang="ja-JP"/>
          </a:p>
        </p:txBody>
      </p:sp>
    </p:spTree>
    <p:extLst>
      <p:ext uri="{BB962C8B-B14F-4D97-AF65-F5344CB8AC3E}">
        <p14:creationId xmlns:p14="http://schemas.microsoft.com/office/powerpoint/2010/main" val="37132799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60765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u="none" dirty="0">
                <a:solidFill>
                  <a:srgbClr val="FF0000"/>
                </a:solidFill>
                <a:latin typeface="HGPｺﾞｼｯｸM" panose="020B0600000000000000" pitchFamily="50" charset="-128"/>
                <a:ea typeface="HGPｺﾞｼｯｸM" panose="020B0600000000000000" pitchFamily="50" charset="-128"/>
              </a:rPr>
              <a:t>支え手側と受け手側に分かれるのではなく、地域のあらゆる住民が役割を持ち、支え合いながら、自分らしく活躍できる地域コミュニティ</a:t>
            </a:r>
            <a:r>
              <a:rPr lang="ja-JP" altLang="en-US" sz="1200" u="none">
                <a:solidFill>
                  <a:srgbClr val="FF0000"/>
                </a:solidFill>
                <a:latin typeface="HGPｺﾞｼｯｸM" panose="020B0600000000000000" pitchFamily="50" charset="-128"/>
                <a:ea typeface="HGPｺﾞｼｯｸM" panose="020B0600000000000000" pitchFamily="50" charset="-128"/>
              </a:rPr>
              <a:t>を育成</a:t>
            </a:r>
            <a:endParaRPr lang="en-US" altLang="ja-JP" sz="1200" u="none" dirty="0">
              <a:solidFill>
                <a:srgbClr val="FF0000"/>
              </a:solidFill>
              <a:latin typeface="HGPｺﾞｼｯｸM" panose="020B0600000000000000" pitchFamily="50" charset="-128"/>
              <a:ea typeface="HGPｺﾞｼｯｸM" panose="020B0600000000000000" pitchFamily="50" charset="-128"/>
            </a:endParaRPr>
          </a:p>
          <a:p>
            <a:endParaRPr kumimoji="1" lang="en-US" altLang="ja-JP" sz="1200" u="none" dirty="0">
              <a:solidFill>
                <a:srgbClr val="FF0000"/>
              </a:solidFill>
              <a:ea typeface="HGPｺﾞｼｯｸM" panose="020B0600000000000000" pitchFamily="50" charset="-128"/>
            </a:endParaRPr>
          </a:p>
          <a:p>
            <a:r>
              <a:rPr lang="ja-JP" altLang="ja-JP" sz="1600">
                <a:latin typeface="HGSMinchoE" charset="-128"/>
                <a:ea typeface="HGSMinchoE" charset="-128"/>
                <a:cs typeface="HGSMinchoE" charset="-128"/>
              </a:rPr>
              <a:t>正直なところ、</a:t>
            </a:r>
            <a:r>
              <a:rPr lang="ja-JP" altLang="ja-JP" sz="1600" u="sng">
                <a:solidFill>
                  <a:schemeClr val="accent6">
                    <a:lumMod val="75000"/>
                  </a:schemeClr>
                </a:solidFill>
                <a:latin typeface="HGSMinchoE" charset="-128"/>
                <a:ea typeface="HGSMinchoE" charset="-128"/>
                <a:cs typeface="HGSMinchoE" charset="-128"/>
              </a:rPr>
              <a:t>国が「我が事」という言葉を使うこと自体に違和感を覚えます</a:t>
            </a:r>
            <a:r>
              <a:rPr lang="ja-JP" altLang="ja-JP" sz="1600">
                <a:latin typeface="HGSMinchoE" charset="-128"/>
                <a:ea typeface="HGSMinchoE" charset="-128"/>
                <a:cs typeface="HGSMinchoE" charset="-128"/>
              </a:rPr>
              <a:t>。しかし、このことを国は十分と意識し、「地域共生」が文化として定着する挑戦として、今回の検討が位置付けられています。</a:t>
            </a:r>
          </a:p>
          <a:p>
            <a:r>
              <a:rPr lang="ja-JP" altLang="ja-JP" sz="1200">
                <a:solidFill>
                  <a:srgbClr val="FF0000"/>
                </a:solidFill>
                <a:latin typeface="HGSMinchoE" charset="-128"/>
                <a:ea typeface="HGSMinchoE" charset="-128"/>
                <a:cs typeface="HGSMinchoE" charset="-128"/>
              </a:rPr>
              <a:t>（</a:t>
            </a:r>
            <a:r>
              <a:rPr lang="en-US" altLang="ja-JP" sz="1200" dirty="0">
                <a:solidFill>
                  <a:srgbClr val="FF0000"/>
                </a:solidFill>
                <a:latin typeface="HGSMinchoE" charset="-128"/>
                <a:ea typeface="HGSMinchoE" charset="-128"/>
                <a:cs typeface="HGSMinchoE" charset="-128"/>
              </a:rPr>
              <a:t>P</a:t>
            </a:r>
            <a:r>
              <a:rPr lang="ja-JP" altLang="ja-JP" sz="1200">
                <a:solidFill>
                  <a:srgbClr val="FF0000"/>
                </a:solidFill>
                <a:latin typeface="HGSMinchoE" charset="-128"/>
                <a:ea typeface="HGSMinchoE" charset="-128"/>
                <a:cs typeface="HGSMinchoE" charset="-128"/>
              </a:rPr>
              <a:t>４）</a:t>
            </a:r>
          </a:p>
          <a:p>
            <a:r>
              <a:rPr lang="ja-JP" altLang="ja-JP" sz="1200">
                <a:solidFill>
                  <a:srgbClr val="FF0000"/>
                </a:solidFill>
                <a:latin typeface="HGSMinchoE" charset="-128"/>
                <a:ea typeface="HGSMinchoE" charset="-128"/>
                <a:cs typeface="HGSMinchoE" charset="-128"/>
              </a:rPr>
              <a:t>『我が事』の意識は、誰かに押し付けられるものではない。『共生』は『強制』されることで画一的になってしまう。従来の封建的な側面を残した地域に縛り付けるものでもない。個人の尊厳が尊重され、多様性を認め合うことができる地域社会をつくり出していくこと。それは住民主体による地域づくりを高めていくことである。しかし、実際の地域の状況は複雑であり、お互いの価値や権利が衝突し、差別や排除が起こるのも地域である（以下、略）」。</a:t>
            </a:r>
            <a:r>
              <a:rPr lang="en-US" altLang="ja-JP" sz="1200" dirty="0">
                <a:solidFill>
                  <a:srgbClr val="FF0000"/>
                </a:solidFill>
                <a:latin typeface="HGSMinchoE" charset="-128"/>
                <a:ea typeface="HGSMinchoE" charset="-128"/>
                <a:cs typeface="HGSMinchoE" charset="-128"/>
              </a:rPr>
              <a:t> </a:t>
            </a:r>
            <a:endParaRPr lang="ja-JP" altLang="ja-JP" sz="1200">
              <a:solidFill>
                <a:srgbClr val="FF0000"/>
              </a:solidFill>
              <a:latin typeface="HGSMinchoE" charset="-128"/>
              <a:ea typeface="HGSMinchoE" charset="-128"/>
              <a:cs typeface="HGSMinchoE" charset="-128"/>
            </a:endParaRPr>
          </a:p>
          <a:p>
            <a:endParaRPr kumimoji="1" lang="ja-JP" altLang="en-US" u="none" dirty="0"/>
          </a:p>
        </p:txBody>
      </p:sp>
      <p:sp>
        <p:nvSpPr>
          <p:cNvPr id="4" name="スライド番号プレースホルダー 3"/>
          <p:cNvSpPr>
            <a:spLocks noGrp="1"/>
          </p:cNvSpPr>
          <p:nvPr>
            <p:ph type="sldNum" sz="quarter" idx="10"/>
          </p:nvPr>
        </p:nvSpPr>
        <p:spPr/>
        <p:txBody>
          <a:bodyPr/>
          <a:lstStyle/>
          <a:p>
            <a:fld id="{37B9B2FC-D891-B946-9816-D2EB70449C9F}" type="slidenum">
              <a:rPr kumimoji="1" lang="ja-JP" altLang="en-US" smtClean="0"/>
              <a:t>42</a:t>
            </a:fld>
            <a:endParaRPr kumimoji="1" lang="ja-JP" altLang="en-US"/>
          </a:p>
        </p:txBody>
      </p:sp>
    </p:spTree>
    <p:extLst>
      <p:ext uri="{BB962C8B-B14F-4D97-AF65-F5344CB8AC3E}">
        <p14:creationId xmlns:p14="http://schemas.microsoft.com/office/powerpoint/2010/main" val="9584423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4818"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ja-JP" altLang="en-US" dirty="0"/>
          </a:p>
        </p:txBody>
      </p:sp>
      <p:sp>
        <p:nvSpPr>
          <p:cNvPr id="34819"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Yu Gothic" charset="-128"/>
                <a:ea typeface="Yu Gothic" charset="-128"/>
                <a:cs typeface="Yu Gothic" charset="-128"/>
              </a:defRPr>
            </a:lvl1pPr>
            <a:lvl2pPr marL="742950" indent="-285750">
              <a:defRPr kumimoji="1">
                <a:solidFill>
                  <a:schemeClr val="tx1"/>
                </a:solidFill>
                <a:latin typeface="Yu Gothic" charset="-128"/>
                <a:ea typeface="Yu Gothic" charset="-128"/>
                <a:cs typeface="Yu Gothic" charset="-128"/>
              </a:defRPr>
            </a:lvl2pPr>
            <a:lvl3pPr marL="1143000" indent="-228600">
              <a:defRPr kumimoji="1">
                <a:solidFill>
                  <a:schemeClr val="tx1"/>
                </a:solidFill>
                <a:latin typeface="Yu Gothic" charset="-128"/>
                <a:ea typeface="Yu Gothic" charset="-128"/>
                <a:cs typeface="Yu Gothic" charset="-128"/>
              </a:defRPr>
            </a:lvl3pPr>
            <a:lvl4pPr marL="1600200" indent="-228600">
              <a:defRPr kumimoji="1">
                <a:solidFill>
                  <a:schemeClr val="tx1"/>
                </a:solidFill>
                <a:latin typeface="Yu Gothic" charset="-128"/>
                <a:ea typeface="Yu Gothic" charset="-128"/>
                <a:cs typeface="Yu Gothic" charset="-128"/>
              </a:defRPr>
            </a:lvl4pPr>
            <a:lvl5pPr marL="2057400" indent="-228600">
              <a:defRPr kumimoji="1">
                <a:solidFill>
                  <a:schemeClr val="tx1"/>
                </a:solidFill>
                <a:latin typeface="Yu Gothic" charset="-128"/>
                <a:ea typeface="Yu Gothic" charset="-128"/>
                <a:cs typeface="Yu Gothic" charset="-128"/>
              </a:defRPr>
            </a:lvl5pPr>
            <a:lvl6pPr marL="2514600" indent="-228600" eaLnBrk="0" fontAlgn="base" hangingPunct="0">
              <a:spcBef>
                <a:spcPct val="0"/>
              </a:spcBef>
              <a:spcAft>
                <a:spcPct val="0"/>
              </a:spcAft>
              <a:defRPr kumimoji="1">
                <a:solidFill>
                  <a:schemeClr val="tx1"/>
                </a:solidFill>
                <a:latin typeface="Yu Gothic" charset="-128"/>
                <a:ea typeface="Yu Gothic" charset="-128"/>
                <a:cs typeface="Yu Gothic" charset="-128"/>
              </a:defRPr>
            </a:lvl6pPr>
            <a:lvl7pPr marL="2971800" indent="-228600" eaLnBrk="0" fontAlgn="base" hangingPunct="0">
              <a:spcBef>
                <a:spcPct val="0"/>
              </a:spcBef>
              <a:spcAft>
                <a:spcPct val="0"/>
              </a:spcAft>
              <a:defRPr kumimoji="1">
                <a:solidFill>
                  <a:schemeClr val="tx1"/>
                </a:solidFill>
                <a:latin typeface="Yu Gothic" charset="-128"/>
                <a:ea typeface="Yu Gothic" charset="-128"/>
                <a:cs typeface="Yu Gothic" charset="-128"/>
              </a:defRPr>
            </a:lvl7pPr>
            <a:lvl8pPr marL="3429000" indent="-228600" eaLnBrk="0" fontAlgn="base" hangingPunct="0">
              <a:spcBef>
                <a:spcPct val="0"/>
              </a:spcBef>
              <a:spcAft>
                <a:spcPct val="0"/>
              </a:spcAft>
              <a:defRPr kumimoji="1">
                <a:solidFill>
                  <a:schemeClr val="tx1"/>
                </a:solidFill>
                <a:latin typeface="Yu Gothic" charset="-128"/>
                <a:ea typeface="Yu Gothic" charset="-128"/>
                <a:cs typeface="Yu Gothic" charset="-128"/>
              </a:defRPr>
            </a:lvl8pPr>
            <a:lvl9pPr marL="3886200" indent="-228600" eaLnBrk="0" fontAlgn="base" hangingPunct="0">
              <a:spcBef>
                <a:spcPct val="0"/>
              </a:spcBef>
              <a:spcAft>
                <a:spcPct val="0"/>
              </a:spcAft>
              <a:defRPr kumimoji="1">
                <a:solidFill>
                  <a:schemeClr val="tx1"/>
                </a:solidFill>
                <a:latin typeface="Yu Gothic" charset="-128"/>
                <a:ea typeface="Yu Gothic" charset="-128"/>
                <a:cs typeface="Yu Gothic" charset="-128"/>
              </a:defRPr>
            </a:lvl9pPr>
          </a:lstStyle>
          <a:p>
            <a:fld id="{AD76349B-495F-AF45-A050-3978C2EC9234}" type="slidenum">
              <a:rPr lang="ja-JP" altLang="en-US"/>
              <a:pPr/>
              <a:t>46</a:t>
            </a:fld>
            <a:endParaRPr lang="ja-JP" altLang="en-US"/>
          </a:p>
        </p:txBody>
      </p:sp>
    </p:spTree>
    <p:extLst>
      <p:ext uri="{BB962C8B-B14F-4D97-AF65-F5344CB8AC3E}">
        <p14:creationId xmlns:p14="http://schemas.microsoft.com/office/powerpoint/2010/main" val="16477525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何を選択しても間違えではない。</a:t>
            </a:r>
            <a:endParaRPr kumimoji="1" lang="en-US" altLang="ja-JP" dirty="0"/>
          </a:p>
          <a:p>
            <a:r>
              <a:rPr kumimoji="1" lang="ja-JP" altLang="en-US"/>
              <a:t>しかし、利用者が置かれている状態や環境によって、選択した結果が変わってくる。</a:t>
            </a:r>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50</a:t>
            </a:fld>
            <a:endParaRPr lang="en-US" altLang="ja-JP"/>
          </a:p>
        </p:txBody>
      </p:sp>
    </p:spTree>
    <p:extLst>
      <p:ext uri="{BB962C8B-B14F-4D97-AF65-F5344CB8AC3E}">
        <p14:creationId xmlns:p14="http://schemas.microsoft.com/office/powerpoint/2010/main" val="13739675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a:solidFill>
                  <a:schemeClr val="tx1"/>
                </a:solidFill>
                <a:effectLst/>
                <a:latin typeface="Arial" charset="0"/>
                <a:ea typeface="ＭＳ Ｐ明朝" pitchFamily="18" charset="-128"/>
                <a:cs typeface="+mn-cs"/>
              </a:rPr>
              <a:t>。</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53</a:t>
            </a:fld>
            <a:endParaRPr lang="en-US" altLang="ja-JP"/>
          </a:p>
        </p:txBody>
      </p:sp>
    </p:spTree>
    <p:extLst>
      <p:ext uri="{BB962C8B-B14F-4D97-AF65-F5344CB8AC3E}">
        <p14:creationId xmlns:p14="http://schemas.microsoft.com/office/powerpoint/2010/main" val="17709019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ja-JP" sz="1200" kern="1200">
                <a:solidFill>
                  <a:schemeClr val="tx1"/>
                </a:solidFill>
                <a:effectLst/>
                <a:latin typeface="Arial" charset="0"/>
                <a:ea typeface="ＭＳ Ｐ明朝" pitchFamily="18" charset="-128"/>
                <a:cs typeface="+mn-cs"/>
              </a:rPr>
              <a:t>しかし、もともと存在していた地域の支え合いに対し、公的なサービスや制度がどのように連携できるかは簡単なことではありません。ですが、地域共生を目標値とした取り組みを自己の地域レベル、事業所レベルで捉えながら少しずつでも前に進める地道な努力が重要となります。</a:t>
            </a:r>
          </a:p>
          <a:p>
            <a:endParaRPr kumimoji="1" lang="ja-JP" altLang="en-US"/>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56</a:t>
            </a:fld>
            <a:endParaRPr lang="en-US" altLang="ja-JP"/>
          </a:p>
        </p:txBody>
      </p:sp>
    </p:spTree>
    <p:extLst>
      <p:ext uri="{BB962C8B-B14F-4D97-AF65-F5344CB8AC3E}">
        <p14:creationId xmlns:p14="http://schemas.microsoft.com/office/powerpoint/2010/main" val="10632843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00000"/>
              </a:lnSpc>
            </a:pPr>
            <a:r>
              <a:rPr lang="ja-JP" altLang="ja-JP" sz="1200" b="1">
                <a:latin typeface="HGSMinchoE" charset="-128"/>
                <a:ea typeface="HGSMinchoE" charset="-128"/>
                <a:cs typeface="HGSMinchoE" charset="-128"/>
              </a:rPr>
              <a:t>○ニーズレベルを意識すること</a:t>
            </a:r>
            <a:endParaRPr lang="ja-JP" altLang="ja-JP" sz="1200">
              <a:latin typeface="HGSMinchoE" charset="-128"/>
              <a:ea typeface="HGSMinchoE" charset="-128"/>
              <a:cs typeface="HGSMinchoE" charset="-128"/>
            </a:endParaRPr>
          </a:p>
          <a:p>
            <a:pPr>
              <a:lnSpc>
                <a:spcPct val="100000"/>
              </a:lnSpc>
            </a:pPr>
            <a:r>
              <a:rPr lang="ja-JP" altLang="ja-JP" sz="1200">
                <a:latin typeface="HGSMinchoE" charset="-128"/>
                <a:ea typeface="HGSMinchoE" charset="-128"/>
                <a:cs typeface="HGSMinchoE" charset="-128"/>
              </a:rPr>
              <a:t>「我が事」「丸ごと」の実現には、制度上の狭い福祉ニーズに着目するだけでなく、その人全体・世帯全体を支えていく視点が求められており、暮らしから仕事まで「丸ごと」を支えていくことで、地域の持つ力と公的な支援体制による相乗効果を期待している訳です。</a:t>
            </a:r>
            <a:r>
              <a:rPr lang="ja-JP" altLang="ja-JP" sz="1200" u="sng">
                <a:solidFill>
                  <a:schemeClr val="accent6">
                    <a:lumMod val="75000"/>
                  </a:schemeClr>
                </a:solidFill>
                <a:latin typeface="HGSMinchoE" charset="-128"/>
                <a:ea typeface="HGSMinchoE" charset="-128"/>
                <a:cs typeface="HGSMinchoE" charset="-128"/>
              </a:rPr>
              <a:t>生活ニーズをどのレベルで捉え、国が社会保障費（制度）で支えていくレベルのことなのか、医療機関が治療という行為で対応することなのか、住民同士のお互い様といった気持ちで支えていくことかといったことについて、今以上に実践の中での検討（スーパービジョン）が必要になります。</a:t>
            </a:r>
          </a:p>
          <a:p>
            <a:endParaRPr kumimoji="1" lang="ja-JP" altLang="en-US"/>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57</a:t>
            </a:fld>
            <a:endParaRPr lang="en-US" altLang="ja-JP"/>
          </a:p>
        </p:txBody>
      </p:sp>
    </p:spTree>
    <p:extLst>
      <p:ext uri="{BB962C8B-B14F-4D97-AF65-F5344CB8AC3E}">
        <p14:creationId xmlns:p14="http://schemas.microsoft.com/office/powerpoint/2010/main" val="5699892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上の階層よりも下の階層で支援を受けることの方が理想的である</a:t>
            </a:r>
            <a:endParaRPr kumimoji="1" lang="en-US" altLang="ja-JP" dirty="0"/>
          </a:p>
          <a:p>
            <a:r>
              <a:rPr kumimoji="1" lang="ja-JP" altLang="en-US"/>
              <a:t>上に行けば行くほど、制限や画一的になりやすい。</a:t>
            </a:r>
            <a:endParaRPr kumimoji="1" lang="en-US" altLang="ja-JP" dirty="0"/>
          </a:p>
          <a:p>
            <a:r>
              <a:rPr kumimoji="1" lang="ja-JP" altLang="en-US"/>
              <a:t>下のレベルでは利用者の永遠の財産になルような可能性が高まる。</a:t>
            </a:r>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58</a:t>
            </a:fld>
            <a:endParaRPr lang="en-US" altLang="ja-JP"/>
          </a:p>
        </p:txBody>
      </p:sp>
    </p:spTree>
    <p:extLst>
      <p:ext uri="{BB962C8B-B14F-4D97-AF65-F5344CB8AC3E}">
        <p14:creationId xmlns:p14="http://schemas.microsoft.com/office/powerpoint/2010/main" val="23189579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9" name="Shape 779"/>
          <p:cNvSpPr>
            <a:spLocks noGrp="1" noRot="1" noChangeAspect="1"/>
          </p:cNvSpPr>
          <p:nvPr>
            <p:ph type="sldImg"/>
          </p:nvPr>
        </p:nvSpPr>
        <p:spPr>
          <a:xfrm>
            <a:off x="1143000" y="685800"/>
            <a:ext cx="4572000" cy="3429000"/>
          </a:xfrm>
          <a:prstGeom prst="rect">
            <a:avLst/>
          </a:prstGeom>
        </p:spPr>
        <p:txBody>
          <a:bodyPr/>
          <a:lstStyle/>
          <a:p>
            <a:endParaRPr/>
          </a:p>
        </p:txBody>
      </p:sp>
      <p:sp>
        <p:nvSpPr>
          <p:cNvPr id="780" name="Shape 780"/>
          <p:cNvSpPr>
            <a:spLocks noGrp="1"/>
          </p:cNvSpPr>
          <p:nvPr>
            <p:ph type="body" sz="quarter" idx="1"/>
          </p:nvPr>
        </p:nvSpPr>
        <p:spPr>
          <a:prstGeom prst="rect">
            <a:avLst/>
          </a:prstGeom>
        </p:spPr>
        <p:txBody>
          <a:bodyPr/>
          <a:lstStyle/>
          <a:p>
            <a:r>
              <a:t>利用者を信じることにつながる</a:t>
            </a:r>
          </a:p>
          <a:p>
            <a:r>
              <a:t>そして、全国の協会を通じて、相談支援専門員の仲間を信じていきたいと思います。</a:t>
            </a:r>
          </a:p>
          <a:p>
            <a:r>
              <a:t>ご清聴ありがとうございました。</a:t>
            </a:r>
          </a:p>
        </p:txBody>
      </p:sp>
    </p:spTree>
    <p:extLst>
      <p:ext uri="{BB962C8B-B14F-4D97-AF65-F5344CB8AC3E}">
        <p14:creationId xmlns:p14="http://schemas.microsoft.com/office/powerpoint/2010/main" val="22734626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63</a:t>
            </a:fld>
            <a:endParaRPr lang="en-US" altLang="ja-JP"/>
          </a:p>
        </p:txBody>
      </p:sp>
    </p:spTree>
    <p:extLst>
      <p:ext uri="{BB962C8B-B14F-4D97-AF65-F5344CB8AC3E}">
        <p14:creationId xmlns:p14="http://schemas.microsoft.com/office/powerpoint/2010/main" val="48871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a:solidFill>
                  <a:schemeClr val="tx1"/>
                </a:solidFill>
                <a:effectLst/>
                <a:latin typeface="Arial" charset="0"/>
                <a:ea typeface="ＭＳ Ｐ明朝" pitchFamily="18" charset="-128"/>
                <a:cs typeface="+mn-cs"/>
              </a:rPr>
              <a:t>障害者の地域生活を支援する施策では、</a:t>
            </a:r>
            <a:r>
              <a:rPr kumimoji="1" lang="en-US" altLang="ja-JP" sz="1200" kern="1200" dirty="0">
                <a:solidFill>
                  <a:schemeClr val="tx1"/>
                </a:solidFill>
                <a:effectLst/>
                <a:latin typeface="Arial" charset="0"/>
                <a:ea typeface="ＭＳ Ｐ明朝" pitchFamily="18" charset="-128"/>
                <a:cs typeface="+mn-cs"/>
              </a:rPr>
              <a:t>1990 </a:t>
            </a:r>
            <a:r>
              <a:rPr kumimoji="1" lang="ja-JP" altLang="ja-JP" sz="1200" kern="1200">
                <a:solidFill>
                  <a:schemeClr val="tx1"/>
                </a:solidFill>
                <a:effectLst/>
                <a:latin typeface="Arial" charset="0"/>
                <a:ea typeface="ＭＳ Ｐ明朝" pitchFamily="18" charset="-128"/>
                <a:cs typeface="+mn-cs"/>
              </a:rPr>
              <a:t>年の福祉関係</a:t>
            </a:r>
            <a:r>
              <a:rPr kumimoji="1" lang="en-US" altLang="ja-JP" sz="1200" kern="1200" dirty="0">
                <a:solidFill>
                  <a:schemeClr val="tx1"/>
                </a:solidFill>
                <a:effectLst/>
                <a:latin typeface="Arial" charset="0"/>
                <a:ea typeface="ＭＳ Ｐ明朝" pitchFamily="18" charset="-128"/>
                <a:cs typeface="+mn-cs"/>
              </a:rPr>
              <a:t>8</a:t>
            </a:r>
            <a:r>
              <a:rPr kumimoji="1" lang="ja-JP" altLang="ja-JP" sz="1200" kern="1200">
                <a:solidFill>
                  <a:schemeClr val="tx1"/>
                </a:solidFill>
                <a:effectLst/>
                <a:latin typeface="Arial" charset="0"/>
                <a:ea typeface="ＭＳ Ｐ明朝" pitchFamily="18" charset="-128"/>
                <a:cs typeface="+mn-cs"/>
              </a:rPr>
              <a:t>法の改正以降、障害者福祉に関連する制度改革が進み、障害者に対するケアマネジメントが政策的に注目されはじめました。</a:t>
            </a:r>
          </a:p>
          <a:p>
            <a:r>
              <a:rPr kumimoji="1" lang="ja-JP" altLang="ja-JP" sz="1200" kern="1200">
                <a:solidFill>
                  <a:schemeClr val="tx1"/>
                </a:solidFill>
                <a:effectLst/>
                <a:latin typeface="Arial" charset="0"/>
                <a:ea typeface="ＭＳ Ｐ明朝" pitchFamily="18" charset="-128"/>
                <a:cs typeface="+mn-cs"/>
              </a:rPr>
              <a:t>そして、「社会福祉基礎構造改革について</a:t>
            </a:r>
            <a:r>
              <a:rPr kumimoji="1" lang="en-US" altLang="ja-JP" sz="1200" kern="1200" dirty="0">
                <a:solidFill>
                  <a:schemeClr val="tx1"/>
                </a:solidFill>
                <a:effectLst/>
                <a:latin typeface="Arial" charset="0"/>
                <a:ea typeface="ＭＳ Ｐ明朝" pitchFamily="18" charset="-128"/>
                <a:cs typeface="+mn-cs"/>
              </a:rPr>
              <a:t>(</a:t>
            </a:r>
            <a:r>
              <a:rPr kumimoji="1" lang="ja-JP" altLang="ja-JP" sz="1200" kern="1200">
                <a:solidFill>
                  <a:schemeClr val="tx1"/>
                </a:solidFill>
                <a:effectLst/>
                <a:latin typeface="Arial" charset="0"/>
                <a:ea typeface="ＭＳ Ｐ明朝" pitchFamily="18" charset="-128"/>
                <a:cs typeface="+mn-cs"/>
              </a:rPr>
              <a:t>中間まとめ</a:t>
            </a:r>
            <a:r>
              <a:rPr kumimoji="1" lang="en-US" altLang="ja-JP" sz="1200" kern="1200" dirty="0">
                <a:solidFill>
                  <a:schemeClr val="tx1"/>
                </a:solidFill>
                <a:effectLst/>
                <a:latin typeface="Arial" charset="0"/>
                <a:ea typeface="ＭＳ Ｐ明朝" pitchFamily="18" charset="-128"/>
                <a:cs typeface="+mn-cs"/>
              </a:rPr>
              <a:t>)</a:t>
            </a:r>
            <a:r>
              <a:rPr kumimoji="1" lang="ja-JP" altLang="ja-JP" sz="1200" kern="1200">
                <a:solidFill>
                  <a:schemeClr val="tx1"/>
                </a:solidFill>
                <a:effectLst/>
                <a:latin typeface="Arial" charset="0"/>
                <a:ea typeface="ＭＳ Ｐ明朝" pitchFamily="18" charset="-128"/>
                <a:cs typeface="+mn-cs"/>
              </a:rPr>
              <a:t>」（</a:t>
            </a:r>
            <a:r>
              <a:rPr kumimoji="1" lang="en-US" altLang="ja-JP" sz="1200" kern="1200" dirty="0">
                <a:solidFill>
                  <a:schemeClr val="tx1"/>
                </a:solidFill>
                <a:effectLst/>
                <a:latin typeface="Arial" charset="0"/>
                <a:ea typeface="ＭＳ Ｐ明朝" pitchFamily="18" charset="-128"/>
                <a:cs typeface="+mn-cs"/>
              </a:rPr>
              <a:t>1997</a:t>
            </a:r>
            <a:r>
              <a:rPr kumimoji="1" lang="ja-JP" altLang="ja-JP" sz="1200" kern="1200">
                <a:solidFill>
                  <a:schemeClr val="tx1"/>
                </a:solidFill>
                <a:effectLst/>
                <a:latin typeface="Arial" charset="0"/>
                <a:ea typeface="ＭＳ Ｐ明朝" pitchFamily="18" charset="-128"/>
                <a:cs typeface="+mn-cs"/>
              </a:rPr>
              <a:t>）と、「今後の障害者保健福祉施策のあり方について」（</a:t>
            </a:r>
            <a:r>
              <a:rPr kumimoji="1" lang="en-US" altLang="ja-JP" sz="1200" kern="1200" dirty="0">
                <a:solidFill>
                  <a:schemeClr val="tx1"/>
                </a:solidFill>
                <a:effectLst/>
                <a:latin typeface="Arial" charset="0"/>
                <a:ea typeface="ＭＳ Ｐ明朝" pitchFamily="18" charset="-128"/>
                <a:cs typeface="+mn-cs"/>
              </a:rPr>
              <a:t>1998</a:t>
            </a:r>
            <a:r>
              <a:rPr kumimoji="1" lang="ja-JP" altLang="ja-JP" sz="1200" kern="1200">
                <a:solidFill>
                  <a:schemeClr val="tx1"/>
                </a:solidFill>
                <a:effectLst/>
                <a:latin typeface="Arial" charset="0"/>
                <a:ea typeface="ＭＳ Ｐ明朝" pitchFamily="18" charset="-128"/>
                <a:cs typeface="+mn-cs"/>
              </a:rPr>
              <a:t>）の審議会において、ケアマネジメント技法による効果的なサービス提供の必要性が検討され、障害者の保健福祉制度に大きな影響を与えることとなりました。</a:t>
            </a:r>
          </a:p>
          <a:p>
            <a:r>
              <a:rPr kumimoji="1" lang="ja-JP" altLang="ja-JP" sz="1200" kern="1200">
                <a:solidFill>
                  <a:schemeClr val="tx1"/>
                </a:solidFill>
                <a:effectLst/>
                <a:latin typeface="Arial" charset="0"/>
                <a:ea typeface="ＭＳ Ｐ明朝" pitchFamily="18" charset="-128"/>
                <a:cs typeface="+mn-cs"/>
              </a:rPr>
              <a:t>一方、具体的には</a:t>
            </a:r>
            <a:r>
              <a:rPr kumimoji="1" lang="en-US" altLang="ja-JP" sz="1200" kern="1200" dirty="0">
                <a:solidFill>
                  <a:schemeClr val="tx1"/>
                </a:solidFill>
                <a:effectLst/>
                <a:latin typeface="Arial" charset="0"/>
                <a:ea typeface="ＭＳ Ｐ明朝" pitchFamily="18" charset="-128"/>
                <a:cs typeface="+mn-cs"/>
              </a:rPr>
              <a:t>1998</a:t>
            </a:r>
            <a:r>
              <a:rPr kumimoji="1" lang="ja-JP" altLang="ja-JP" sz="1200" kern="1200">
                <a:solidFill>
                  <a:schemeClr val="tx1"/>
                </a:solidFill>
                <a:effectLst/>
                <a:latin typeface="Arial" charset="0"/>
                <a:ea typeface="ＭＳ Ｐ明朝" pitchFamily="18" charset="-128"/>
                <a:cs typeface="+mn-cs"/>
              </a:rPr>
              <a:t>年に身体障害者、知的障害者、精神障害者の</a:t>
            </a:r>
            <a:r>
              <a:rPr kumimoji="1" lang="en-US" altLang="ja-JP" sz="1200" kern="1200" dirty="0">
                <a:solidFill>
                  <a:schemeClr val="tx1"/>
                </a:solidFill>
                <a:effectLst/>
                <a:latin typeface="Arial" charset="0"/>
                <a:ea typeface="ＭＳ Ｐ明朝" pitchFamily="18" charset="-128"/>
                <a:cs typeface="+mn-cs"/>
              </a:rPr>
              <a:t>3 </a:t>
            </a:r>
            <a:r>
              <a:rPr kumimoji="1" lang="ja-JP" altLang="ja-JP" sz="1200" kern="1200">
                <a:solidFill>
                  <a:schemeClr val="tx1"/>
                </a:solidFill>
                <a:effectLst/>
                <a:latin typeface="Arial" charset="0"/>
                <a:ea typeface="ＭＳ Ｐ明朝" pitchFamily="18" charset="-128"/>
                <a:cs typeface="+mn-cs"/>
              </a:rPr>
              <a:t>障害者のためのケアガイドラインが国から示され、ケアマネジメントを主となって担う専門職として、相談支援専門員（相談支援従事者）の養成が開始されることになります。</a:t>
            </a:r>
            <a:r>
              <a:rPr kumimoji="1" lang="en-US" altLang="ja-JP" sz="1200" kern="1200" dirty="0">
                <a:solidFill>
                  <a:schemeClr val="tx1"/>
                </a:solidFill>
                <a:effectLst/>
                <a:latin typeface="Arial" charset="0"/>
                <a:ea typeface="ＭＳ Ｐ明朝" pitchFamily="18" charset="-128"/>
                <a:cs typeface="+mn-cs"/>
              </a:rPr>
              <a:t>2002</a:t>
            </a:r>
            <a:r>
              <a:rPr kumimoji="1" lang="ja-JP" altLang="ja-JP" sz="1200" kern="1200">
                <a:solidFill>
                  <a:schemeClr val="tx1"/>
                </a:solidFill>
                <a:effectLst/>
                <a:latin typeface="Arial" charset="0"/>
                <a:ea typeface="ＭＳ Ｐ明朝" pitchFamily="18" charset="-128"/>
                <a:cs typeface="+mn-cs"/>
              </a:rPr>
              <a:t>年には</a:t>
            </a:r>
            <a:r>
              <a:rPr kumimoji="1" lang="en-US" altLang="ja-JP" sz="1200" kern="1200" dirty="0">
                <a:solidFill>
                  <a:schemeClr val="tx1"/>
                </a:solidFill>
                <a:effectLst/>
                <a:latin typeface="Arial" charset="0"/>
                <a:ea typeface="ＭＳ Ｐ明朝" pitchFamily="18" charset="-128"/>
                <a:cs typeface="+mn-cs"/>
              </a:rPr>
              <a:t>3 </a:t>
            </a:r>
            <a:r>
              <a:rPr kumimoji="1" lang="ja-JP" altLang="ja-JP" sz="1200" kern="1200">
                <a:solidFill>
                  <a:schemeClr val="tx1"/>
                </a:solidFill>
                <a:effectLst/>
                <a:latin typeface="Arial" charset="0"/>
                <a:ea typeface="ＭＳ Ｐ明朝" pitchFamily="18" charset="-128"/>
                <a:cs typeface="+mn-cs"/>
              </a:rPr>
              <a:t>障害に共通した障害者ケアガイドラインが示され、「障害者ケアマネジメント従事者養成研修」として、都道府県単位での養成が本格化していきます。</a:t>
            </a:r>
            <a:r>
              <a:rPr kumimoji="1" lang="en-US" altLang="ja-JP" sz="1200" kern="1200" dirty="0">
                <a:solidFill>
                  <a:schemeClr val="tx1"/>
                </a:solidFill>
                <a:effectLst/>
                <a:latin typeface="Arial" charset="0"/>
                <a:ea typeface="ＭＳ Ｐ明朝" pitchFamily="18" charset="-128"/>
                <a:cs typeface="+mn-cs"/>
              </a:rPr>
              <a:t>2006 </a:t>
            </a:r>
            <a:r>
              <a:rPr kumimoji="1" lang="ja-JP" altLang="ja-JP" sz="1200" kern="1200">
                <a:solidFill>
                  <a:schemeClr val="tx1"/>
                </a:solidFill>
                <a:effectLst/>
                <a:latin typeface="Arial" charset="0"/>
                <a:ea typeface="ＭＳ Ｐ明朝" pitchFamily="18" charset="-128"/>
                <a:cs typeface="+mn-cs"/>
              </a:rPr>
              <a:t>年の障害者自立支援法</a:t>
            </a:r>
            <a:r>
              <a:rPr kumimoji="1" lang="en-US" altLang="ja-JP" sz="1200" kern="1200" dirty="0">
                <a:solidFill>
                  <a:schemeClr val="tx1"/>
                </a:solidFill>
                <a:effectLst/>
                <a:latin typeface="Arial" charset="0"/>
                <a:ea typeface="ＭＳ Ｐ明朝" pitchFamily="18" charset="-128"/>
                <a:cs typeface="+mn-cs"/>
              </a:rPr>
              <a:t>(</a:t>
            </a:r>
            <a:r>
              <a:rPr kumimoji="1" lang="ja-JP" altLang="ja-JP" sz="1200" kern="1200">
                <a:solidFill>
                  <a:schemeClr val="tx1"/>
                </a:solidFill>
                <a:effectLst/>
                <a:latin typeface="Arial" charset="0"/>
                <a:ea typeface="ＭＳ Ｐ明朝" pitchFamily="18" charset="-128"/>
                <a:cs typeface="+mn-cs"/>
              </a:rPr>
              <a:t>現在の障害者総合支援法</a:t>
            </a:r>
            <a:r>
              <a:rPr kumimoji="1" lang="en-US" altLang="ja-JP" sz="1200" kern="1200" dirty="0">
                <a:solidFill>
                  <a:schemeClr val="tx1"/>
                </a:solidFill>
                <a:effectLst/>
                <a:latin typeface="Arial" charset="0"/>
                <a:ea typeface="ＭＳ Ｐ明朝" pitchFamily="18" charset="-128"/>
                <a:cs typeface="+mn-cs"/>
              </a:rPr>
              <a:t>)</a:t>
            </a:r>
            <a:r>
              <a:rPr kumimoji="1" lang="ja-JP" altLang="ja-JP" sz="1200" kern="1200">
                <a:solidFill>
                  <a:schemeClr val="tx1"/>
                </a:solidFill>
                <a:effectLst/>
                <a:latin typeface="Arial" charset="0"/>
                <a:ea typeface="ＭＳ Ｐ明朝" pitchFamily="18" charset="-128"/>
                <a:cs typeface="+mn-cs"/>
              </a:rPr>
              <a:t>の施行からは、障者相談支援従事者</a:t>
            </a:r>
            <a:r>
              <a:rPr kumimoji="1" lang="en-US" altLang="ja-JP" sz="1200" kern="1200" dirty="0">
                <a:solidFill>
                  <a:schemeClr val="tx1"/>
                </a:solidFill>
                <a:effectLst/>
                <a:latin typeface="Arial" charset="0"/>
                <a:ea typeface="ＭＳ Ｐ明朝" pitchFamily="18" charset="-128"/>
                <a:cs typeface="+mn-cs"/>
              </a:rPr>
              <a:t>(</a:t>
            </a:r>
            <a:r>
              <a:rPr kumimoji="1" lang="ja-JP" altLang="ja-JP" sz="1200" kern="1200">
                <a:solidFill>
                  <a:schemeClr val="tx1"/>
                </a:solidFill>
                <a:effectLst/>
                <a:latin typeface="Arial" charset="0"/>
                <a:ea typeface="ＭＳ Ｐ明朝" pitchFamily="18" charset="-128"/>
                <a:cs typeface="+mn-cs"/>
              </a:rPr>
              <a:t>障害者相談支援専門員</a:t>
            </a:r>
            <a:r>
              <a:rPr kumimoji="1" lang="en-US" altLang="ja-JP" sz="1200" kern="1200" dirty="0">
                <a:solidFill>
                  <a:schemeClr val="tx1"/>
                </a:solidFill>
                <a:effectLst/>
                <a:latin typeface="Arial" charset="0"/>
                <a:ea typeface="ＭＳ Ｐ明朝" pitchFamily="18" charset="-128"/>
                <a:cs typeface="+mn-cs"/>
              </a:rPr>
              <a:t>)</a:t>
            </a:r>
            <a:r>
              <a:rPr kumimoji="1" lang="ja-JP" altLang="ja-JP" sz="1200" kern="1200">
                <a:solidFill>
                  <a:schemeClr val="tx1"/>
                </a:solidFill>
                <a:effectLst/>
                <a:latin typeface="Arial" charset="0"/>
                <a:ea typeface="ＭＳ Ｐ明朝" pitchFamily="18" charset="-128"/>
                <a:cs typeface="+mn-cs"/>
              </a:rPr>
              <a:t>研修として、現在に至るまで、都道府県ごとに実施されています。</a:t>
            </a:r>
          </a:p>
          <a:p>
            <a:endParaRPr kumimoji="1" lang="ja-JP" altLang="en-US"/>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4</a:t>
            </a:fld>
            <a:endParaRPr lang="en-US" altLang="ja-JP"/>
          </a:p>
        </p:txBody>
      </p:sp>
    </p:spTree>
    <p:extLst>
      <p:ext uri="{BB962C8B-B14F-4D97-AF65-F5344CB8AC3E}">
        <p14:creationId xmlns:p14="http://schemas.microsoft.com/office/powerpoint/2010/main" val="501367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a:solidFill>
                  <a:schemeClr val="tx1"/>
                </a:solidFill>
                <a:effectLst/>
                <a:latin typeface="Arial" charset="0"/>
                <a:ea typeface="ＭＳ Ｐ明朝" pitchFamily="18" charset="-128"/>
                <a:cs typeface="+mn-cs"/>
              </a:rPr>
              <a:t>本研修会（平成</a:t>
            </a:r>
            <a:r>
              <a:rPr kumimoji="1" lang="en-US" altLang="ja-JP" sz="1200" kern="1200" dirty="0">
                <a:solidFill>
                  <a:schemeClr val="tx1"/>
                </a:solidFill>
                <a:effectLst/>
                <a:latin typeface="Arial" charset="0"/>
                <a:ea typeface="ＭＳ Ｐ明朝" pitchFamily="18" charset="-128"/>
                <a:cs typeface="+mn-cs"/>
              </a:rPr>
              <a:t>30</a:t>
            </a:r>
            <a:r>
              <a:rPr kumimoji="1" lang="ja-JP" altLang="ja-JP" sz="1200" kern="1200">
                <a:solidFill>
                  <a:schemeClr val="tx1"/>
                </a:solidFill>
                <a:effectLst/>
                <a:latin typeface="Arial" charset="0"/>
                <a:ea typeface="ＭＳ Ｐ明朝" pitchFamily="18" charset="-128"/>
                <a:cs typeface="+mn-cs"/>
              </a:rPr>
              <a:t>年度）は、上記のような二つの目的を有して実施されています。このように特別な意味が付されている理由としては、本研修会が</a:t>
            </a:r>
            <a:r>
              <a:rPr kumimoji="1" lang="en-US" altLang="ja-JP" sz="1200" kern="1200" dirty="0">
                <a:solidFill>
                  <a:schemeClr val="tx1"/>
                </a:solidFill>
                <a:effectLst/>
                <a:latin typeface="Arial" charset="0"/>
                <a:ea typeface="ＭＳ Ｐ明朝" pitchFamily="18" charset="-128"/>
                <a:cs typeface="+mn-cs"/>
              </a:rPr>
              <a:t>2</a:t>
            </a:r>
            <a:r>
              <a:rPr kumimoji="1" lang="ja-JP" altLang="ja-JP" sz="1200" kern="1200">
                <a:solidFill>
                  <a:schemeClr val="tx1"/>
                </a:solidFill>
                <a:effectLst/>
                <a:latin typeface="Arial" charset="0"/>
                <a:ea typeface="ＭＳ Ｐ明朝" pitchFamily="18" charset="-128"/>
                <a:cs typeface="+mn-cs"/>
              </a:rPr>
              <a:t>年後には国による直接の養成から、全国の都道府県レベルに振り替られることが想定されているためです。</a:t>
            </a:r>
          </a:p>
          <a:p>
            <a:r>
              <a:rPr kumimoji="1" lang="ja-JP" altLang="ja-JP" sz="1200" kern="1200">
                <a:solidFill>
                  <a:schemeClr val="tx1"/>
                </a:solidFill>
                <a:effectLst/>
                <a:latin typeface="Arial" charset="0"/>
                <a:ea typeface="ＭＳ Ｐ明朝" pitchFamily="18" charset="-128"/>
                <a:cs typeface="+mn-cs"/>
              </a:rPr>
              <a:t>ですので、一般的な研修会のように単なる自己研鑽の場としてだけではなく、受講後は所属地域の現状を考慮しながら、本研修を企画・立案・実施する立場になられる方への期待が込められていることを念頭に置いて受講していただきます。</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5</a:t>
            </a:fld>
            <a:endParaRPr lang="en-US" altLang="ja-JP"/>
          </a:p>
        </p:txBody>
      </p:sp>
    </p:spTree>
    <p:extLst>
      <p:ext uri="{BB962C8B-B14F-4D97-AF65-F5344CB8AC3E}">
        <p14:creationId xmlns:p14="http://schemas.microsoft.com/office/powerpoint/2010/main" val="1925669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a:solidFill>
                  <a:schemeClr val="tx1"/>
                </a:solidFill>
                <a:effectLst/>
                <a:latin typeface="Arial" charset="0"/>
                <a:ea typeface="ＭＳ Ｐ明朝" pitchFamily="18" charset="-128"/>
                <a:cs typeface="+mn-cs"/>
              </a:rPr>
              <a:t>障害者の地域生活を支援する施策では、</a:t>
            </a:r>
            <a:r>
              <a:rPr kumimoji="1" lang="en-US" altLang="ja-JP" sz="1200" kern="1200" dirty="0">
                <a:solidFill>
                  <a:schemeClr val="tx1"/>
                </a:solidFill>
                <a:effectLst/>
                <a:latin typeface="Arial" charset="0"/>
                <a:ea typeface="ＭＳ Ｐ明朝" pitchFamily="18" charset="-128"/>
                <a:cs typeface="+mn-cs"/>
              </a:rPr>
              <a:t>1990 </a:t>
            </a:r>
            <a:r>
              <a:rPr kumimoji="1" lang="ja-JP" altLang="ja-JP" sz="1200" kern="1200">
                <a:solidFill>
                  <a:schemeClr val="tx1"/>
                </a:solidFill>
                <a:effectLst/>
                <a:latin typeface="Arial" charset="0"/>
                <a:ea typeface="ＭＳ Ｐ明朝" pitchFamily="18" charset="-128"/>
                <a:cs typeface="+mn-cs"/>
              </a:rPr>
              <a:t>年の福祉関係</a:t>
            </a:r>
            <a:r>
              <a:rPr kumimoji="1" lang="en-US" altLang="ja-JP" sz="1200" kern="1200" dirty="0">
                <a:solidFill>
                  <a:schemeClr val="tx1"/>
                </a:solidFill>
                <a:effectLst/>
                <a:latin typeface="Arial" charset="0"/>
                <a:ea typeface="ＭＳ Ｐ明朝" pitchFamily="18" charset="-128"/>
                <a:cs typeface="+mn-cs"/>
              </a:rPr>
              <a:t>8</a:t>
            </a:r>
            <a:r>
              <a:rPr kumimoji="1" lang="ja-JP" altLang="ja-JP" sz="1200" kern="1200">
                <a:solidFill>
                  <a:schemeClr val="tx1"/>
                </a:solidFill>
                <a:effectLst/>
                <a:latin typeface="Arial" charset="0"/>
                <a:ea typeface="ＭＳ Ｐ明朝" pitchFamily="18" charset="-128"/>
                <a:cs typeface="+mn-cs"/>
              </a:rPr>
              <a:t>法の改正以降、障害者福祉に関連する制度改革が進み、障害者に対するケアマネジメントが政策的に注目されはじめました。</a:t>
            </a:r>
          </a:p>
          <a:p>
            <a:r>
              <a:rPr kumimoji="1" lang="ja-JP" altLang="ja-JP" sz="1200" kern="1200">
                <a:solidFill>
                  <a:schemeClr val="tx1"/>
                </a:solidFill>
                <a:effectLst/>
                <a:latin typeface="Arial" charset="0"/>
                <a:ea typeface="ＭＳ Ｐ明朝" pitchFamily="18" charset="-128"/>
                <a:cs typeface="+mn-cs"/>
              </a:rPr>
              <a:t>そして、「社会福祉基礎構造改革について</a:t>
            </a:r>
            <a:r>
              <a:rPr kumimoji="1" lang="en-US" altLang="ja-JP" sz="1200" kern="1200" dirty="0">
                <a:solidFill>
                  <a:schemeClr val="tx1"/>
                </a:solidFill>
                <a:effectLst/>
                <a:latin typeface="Arial" charset="0"/>
                <a:ea typeface="ＭＳ Ｐ明朝" pitchFamily="18" charset="-128"/>
                <a:cs typeface="+mn-cs"/>
              </a:rPr>
              <a:t>(</a:t>
            </a:r>
            <a:r>
              <a:rPr kumimoji="1" lang="ja-JP" altLang="ja-JP" sz="1200" kern="1200">
                <a:solidFill>
                  <a:schemeClr val="tx1"/>
                </a:solidFill>
                <a:effectLst/>
                <a:latin typeface="Arial" charset="0"/>
                <a:ea typeface="ＭＳ Ｐ明朝" pitchFamily="18" charset="-128"/>
                <a:cs typeface="+mn-cs"/>
              </a:rPr>
              <a:t>中間まとめ</a:t>
            </a:r>
            <a:r>
              <a:rPr kumimoji="1" lang="en-US" altLang="ja-JP" sz="1200" kern="1200" dirty="0">
                <a:solidFill>
                  <a:schemeClr val="tx1"/>
                </a:solidFill>
                <a:effectLst/>
                <a:latin typeface="Arial" charset="0"/>
                <a:ea typeface="ＭＳ Ｐ明朝" pitchFamily="18" charset="-128"/>
                <a:cs typeface="+mn-cs"/>
              </a:rPr>
              <a:t>)</a:t>
            </a:r>
            <a:r>
              <a:rPr kumimoji="1" lang="ja-JP" altLang="ja-JP" sz="1200" kern="1200">
                <a:solidFill>
                  <a:schemeClr val="tx1"/>
                </a:solidFill>
                <a:effectLst/>
                <a:latin typeface="Arial" charset="0"/>
                <a:ea typeface="ＭＳ Ｐ明朝" pitchFamily="18" charset="-128"/>
                <a:cs typeface="+mn-cs"/>
              </a:rPr>
              <a:t>」（</a:t>
            </a:r>
            <a:r>
              <a:rPr kumimoji="1" lang="en-US" altLang="ja-JP" sz="1200" kern="1200" dirty="0">
                <a:solidFill>
                  <a:schemeClr val="tx1"/>
                </a:solidFill>
                <a:effectLst/>
                <a:latin typeface="Arial" charset="0"/>
                <a:ea typeface="ＭＳ Ｐ明朝" pitchFamily="18" charset="-128"/>
                <a:cs typeface="+mn-cs"/>
              </a:rPr>
              <a:t>1997</a:t>
            </a:r>
            <a:r>
              <a:rPr kumimoji="1" lang="ja-JP" altLang="ja-JP" sz="1200" kern="1200">
                <a:solidFill>
                  <a:schemeClr val="tx1"/>
                </a:solidFill>
                <a:effectLst/>
                <a:latin typeface="Arial" charset="0"/>
                <a:ea typeface="ＭＳ Ｐ明朝" pitchFamily="18" charset="-128"/>
                <a:cs typeface="+mn-cs"/>
              </a:rPr>
              <a:t>）と、「今後の障害者保健福祉施策のあり方について」（</a:t>
            </a:r>
            <a:r>
              <a:rPr kumimoji="1" lang="en-US" altLang="ja-JP" sz="1200" kern="1200" dirty="0">
                <a:solidFill>
                  <a:schemeClr val="tx1"/>
                </a:solidFill>
                <a:effectLst/>
                <a:latin typeface="Arial" charset="0"/>
                <a:ea typeface="ＭＳ Ｐ明朝" pitchFamily="18" charset="-128"/>
                <a:cs typeface="+mn-cs"/>
              </a:rPr>
              <a:t>1998</a:t>
            </a:r>
            <a:r>
              <a:rPr kumimoji="1" lang="ja-JP" altLang="ja-JP" sz="1200" kern="1200">
                <a:solidFill>
                  <a:schemeClr val="tx1"/>
                </a:solidFill>
                <a:effectLst/>
                <a:latin typeface="Arial" charset="0"/>
                <a:ea typeface="ＭＳ Ｐ明朝" pitchFamily="18" charset="-128"/>
                <a:cs typeface="+mn-cs"/>
              </a:rPr>
              <a:t>）の審議会において、ケアマネジメント技法による効果的なサービス提供の必要性が検討され、障害者の保健福祉制度に大きな影響を与えることとなりました。</a:t>
            </a:r>
          </a:p>
          <a:p>
            <a:r>
              <a:rPr kumimoji="1" lang="ja-JP" altLang="ja-JP" sz="1200" kern="1200">
                <a:solidFill>
                  <a:schemeClr val="tx1"/>
                </a:solidFill>
                <a:effectLst/>
                <a:latin typeface="Arial" charset="0"/>
                <a:ea typeface="ＭＳ Ｐ明朝" pitchFamily="18" charset="-128"/>
                <a:cs typeface="+mn-cs"/>
              </a:rPr>
              <a:t>一方、具体的には</a:t>
            </a:r>
            <a:r>
              <a:rPr kumimoji="1" lang="en-US" altLang="ja-JP" sz="1200" kern="1200" dirty="0">
                <a:solidFill>
                  <a:schemeClr val="tx1"/>
                </a:solidFill>
                <a:effectLst/>
                <a:latin typeface="Arial" charset="0"/>
                <a:ea typeface="ＭＳ Ｐ明朝" pitchFamily="18" charset="-128"/>
                <a:cs typeface="+mn-cs"/>
              </a:rPr>
              <a:t>1998</a:t>
            </a:r>
            <a:r>
              <a:rPr kumimoji="1" lang="ja-JP" altLang="ja-JP" sz="1200" kern="1200">
                <a:solidFill>
                  <a:schemeClr val="tx1"/>
                </a:solidFill>
                <a:effectLst/>
                <a:latin typeface="Arial" charset="0"/>
                <a:ea typeface="ＭＳ Ｐ明朝" pitchFamily="18" charset="-128"/>
                <a:cs typeface="+mn-cs"/>
              </a:rPr>
              <a:t>年に身体障害者、知的障害者、精神障害者の</a:t>
            </a:r>
            <a:r>
              <a:rPr kumimoji="1" lang="en-US" altLang="ja-JP" sz="1200" kern="1200" dirty="0">
                <a:solidFill>
                  <a:schemeClr val="tx1"/>
                </a:solidFill>
                <a:effectLst/>
                <a:latin typeface="Arial" charset="0"/>
                <a:ea typeface="ＭＳ Ｐ明朝" pitchFamily="18" charset="-128"/>
                <a:cs typeface="+mn-cs"/>
              </a:rPr>
              <a:t>3 </a:t>
            </a:r>
            <a:r>
              <a:rPr kumimoji="1" lang="ja-JP" altLang="ja-JP" sz="1200" kern="1200">
                <a:solidFill>
                  <a:schemeClr val="tx1"/>
                </a:solidFill>
                <a:effectLst/>
                <a:latin typeface="Arial" charset="0"/>
                <a:ea typeface="ＭＳ Ｐ明朝" pitchFamily="18" charset="-128"/>
                <a:cs typeface="+mn-cs"/>
              </a:rPr>
              <a:t>障害者のためのケアガイドラインが国から示され、ケアマネジメントを主となって担う専門職として、相談支援専門員（相談支援従事者）の養成が開始されることになります。</a:t>
            </a:r>
            <a:r>
              <a:rPr kumimoji="1" lang="en-US" altLang="ja-JP" sz="1200" kern="1200" dirty="0">
                <a:solidFill>
                  <a:schemeClr val="tx1"/>
                </a:solidFill>
                <a:effectLst/>
                <a:latin typeface="Arial" charset="0"/>
                <a:ea typeface="ＭＳ Ｐ明朝" pitchFamily="18" charset="-128"/>
                <a:cs typeface="+mn-cs"/>
              </a:rPr>
              <a:t>2002</a:t>
            </a:r>
            <a:r>
              <a:rPr kumimoji="1" lang="ja-JP" altLang="ja-JP" sz="1200" kern="1200">
                <a:solidFill>
                  <a:schemeClr val="tx1"/>
                </a:solidFill>
                <a:effectLst/>
                <a:latin typeface="Arial" charset="0"/>
                <a:ea typeface="ＭＳ Ｐ明朝" pitchFamily="18" charset="-128"/>
                <a:cs typeface="+mn-cs"/>
              </a:rPr>
              <a:t>年には</a:t>
            </a:r>
            <a:r>
              <a:rPr kumimoji="1" lang="en-US" altLang="ja-JP" sz="1200" kern="1200" dirty="0">
                <a:solidFill>
                  <a:schemeClr val="tx1"/>
                </a:solidFill>
                <a:effectLst/>
                <a:latin typeface="Arial" charset="0"/>
                <a:ea typeface="ＭＳ Ｐ明朝" pitchFamily="18" charset="-128"/>
                <a:cs typeface="+mn-cs"/>
              </a:rPr>
              <a:t>3 </a:t>
            </a:r>
            <a:r>
              <a:rPr kumimoji="1" lang="ja-JP" altLang="ja-JP" sz="1200" kern="1200">
                <a:solidFill>
                  <a:schemeClr val="tx1"/>
                </a:solidFill>
                <a:effectLst/>
                <a:latin typeface="Arial" charset="0"/>
                <a:ea typeface="ＭＳ Ｐ明朝" pitchFamily="18" charset="-128"/>
                <a:cs typeface="+mn-cs"/>
              </a:rPr>
              <a:t>障害に共通した障害者ケアガイドラインが示され、「障害者ケアマネジメント従事者養成研修」として、都道府県単位での養成が本格化していきます。</a:t>
            </a:r>
            <a:r>
              <a:rPr kumimoji="1" lang="en-US" altLang="ja-JP" sz="1200" kern="1200" dirty="0">
                <a:solidFill>
                  <a:schemeClr val="tx1"/>
                </a:solidFill>
                <a:effectLst/>
                <a:latin typeface="Arial" charset="0"/>
                <a:ea typeface="ＭＳ Ｐ明朝" pitchFamily="18" charset="-128"/>
                <a:cs typeface="+mn-cs"/>
              </a:rPr>
              <a:t>2006 </a:t>
            </a:r>
            <a:r>
              <a:rPr kumimoji="1" lang="ja-JP" altLang="ja-JP" sz="1200" kern="1200">
                <a:solidFill>
                  <a:schemeClr val="tx1"/>
                </a:solidFill>
                <a:effectLst/>
                <a:latin typeface="Arial" charset="0"/>
                <a:ea typeface="ＭＳ Ｐ明朝" pitchFamily="18" charset="-128"/>
                <a:cs typeface="+mn-cs"/>
              </a:rPr>
              <a:t>年の障害者自立支援法</a:t>
            </a:r>
            <a:r>
              <a:rPr kumimoji="1" lang="en-US" altLang="ja-JP" sz="1200" kern="1200" dirty="0">
                <a:solidFill>
                  <a:schemeClr val="tx1"/>
                </a:solidFill>
                <a:effectLst/>
                <a:latin typeface="Arial" charset="0"/>
                <a:ea typeface="ＭＳ Ｐ明朝" pitchFamily="18" charset="-128"/>
                <a:cs typeface="+mn-cs"/>
              </a:rPr>
              <a:t>(</a:t>
            </a:r>
            <a:r>
              <a:rPr kumimoji="1" lang="ja-JP" altLang="ja-JP" sz="1200" kern="1200">
                <a:solidFill>
                  <a:schemeClr val="tx1"/>
                </a:solidFill>
                <a:effectLst/>
                <a:latin typeface="Arial" charset="0"/>
                <a:ea typeface="ＭＳ Ｐ明朝" pitchFamily="18" charset="-128"/>
                <a:cs typeface="+mn-cs"/>
              </a:rPr>
              <a:t>現在の障害者総合支援法</a:t>
            </a:r>
            <a:r>
              <a:rPr kumimoji="1" lang="en-US" altLang="ja-JP" sz="1200" kern="1200" dirty="0">
                <a:solidFill>
                  <a:schemeClr val="tx1"/>
                </a:solidFill>
                <a:effectLst/>
                <a:latin typeface="Arial" charset="0"/>
                <a:ea typeface="ＭＳ Ｐ明朝" pitchFamily="18" charset="-128"/>
                <a:cs typeface="+mn-cs"/>
              </a:rPr>
              <a:t>)</a:t>
            </a:r>
            <a:r>
              <a:rPr kumimoji="1" lang="ja-JP" altLang="ja-JP" sz="1200" kern="1200">
                <a:solidFill>
                  <a:schemeClr val="tx1"/>
                </a:solidFill>
                <a:effectLst/>
                <a:latin typeface="Arial" charset="0"/>
                <a:ea typeface="ＭＳ Ｐ明朝" pitchFamily="18" charset="-128"/>
                <a:cs typeface="+mn-cs"/>
              </a:rPr>
              <a:t>の施行からは、障者相談支援従事者</a:t>
            </a:r>
            <a:r>
              <a:rPr kumimoji="1" lang="en-US" altLang="ja-JP" sz="1200" kern="1200" dirty="0">
                <a:solidFill>
                  <a:schemeClr val="tx1"/>
                </a:solidFill>
                <a:effectLst/>
                <a:latin typeface="Arial" charset="0"/>
                <a:ea typeface="ＭＳ Ｐ明朝" pitchFamily="18" charset="-128"/>
                <a:cs typeface="+mn-cs"/>
              </a:rPr>
              <a:t>(</a:t>
            </a:r>
            <a:r>
              <a:rPr kumimoji="1" lang="ja-JP" altLang="ja-JP" sz="1200" kern="1200">
                <a:solidFill>
                  <a:schemeClr val="tx1"/>
                </a:solidFill>
                <a:effectLst/>
                <a:latin typeface="Arial" charset="0"/>
                <a:ea typeface="ＭＳ Ｐ明朝" pitchFamily="18" charset="-128"/>
                <a:cs typeface="+mn-cs"/>
              </a:rPr>
              <a:t>障害者相談支援専門員</a:t>
            </a:r>
            <a:r>
              <a:rPr kumimoji="1" lang="en-US" altLang="ja-JP" sz="1200" kern="1200" dirty="0">
                <a:solidFill>
                  <a:schemeClr val="tx1"/>
                </a:solidFill>
                <a:effectLst/>
                <a:latin typeface="Arial" charset="0"/>
                <a:ea typeface="ＭＳ Ｐ明朝" pitchFamily="18" charset="-128"/>
                <a:cs typeface="+mn-cs"/>
              </a:rPr>
              <a:t>)</a:t>
            </a:r>
            <a:r>
              <a:rPr kumimoji="1" lang="ja-JP" altLang="ja-JP" sz="1200" kern="1200">
                <a:solidFill>
                  <a:schemeClr val="tx1"/>
                </a:solidFill>
                <a:effectLst/>
                <a:latin typeface="Arial" charset="0"/>
                <a:ea typeface="ＭＳ Ｐ明朝" pitchFamily="18" charset="-128"/>
                <a:cs typeface="+mn-cs"/>
              </a:rPr>
              <a:t>研修として、現在に至るまで、都道府県ごとに実施されています。</a:t>
            </a:r>
          </a:p>
          <a:p>
            <a:endParaRPr kumimoji="1" lang="ja-JP" altLang="en-US"/>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6</a:t>
            </a:fld>
            <a:endParaRPr lang="en-US" altLang="ja-JP"/>
          </a:p>
        </p:txBody>
      </p:sp>
    </p:spTree>
    <p:extLst>
      <p:ext uri="{BB962C8B-B14F-4D97-AF65-F5344CB8AC3E}">
        <p14:creationId xmlns:p14="http://schemas.microsoft.com/office/powerpoint/2010/main" val="2167003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7</a:t>
            </a:fld>
            <a:endParaRPr lang="en-US" altLang="ja-JP"/>
          </a:p>
        </p:txBody>
      </p:sp>
    </p:spTree>
    <p:extLst>
      <p:ext uri="{BB962C8B-B14F-4D97-AF65-F5344CB8AC3E}">
        <p14:creationId xmlns:p14="http://schemas.microsoft.com/office/powerpoint/2010/main" val="34988337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10</a:t>
            </a:fld>
            <a:endParaRPr lang="en-US" altLang="ja-JP"/>
          </a:p>
        </p:txBody>
      </p:sp>
    </p:spTree>
    <p:extLst>
      <p:ext uri="{BB962C8B-B14F-4D97-AF65-F5344CB8AC3E}">
        <p14:creationId xmlns:p14="http://schemas.microsoft.com/office/powerpoint/2010/main" val="35629860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kern="1200">
                <a:solidFill>
                  <a:schemeClr val="tx1"/>
                </a:solidFill>
                <a:effectLst/>
                <a:latin typeface="Arial" charset="0"/>
                <a:ea typeface="ＭＳ Ｐ明朝" pitchFamily="18" charset="-128"/>
                <a:cs typeface="+mn-cs"/>
              </a:rPr>
              <a:t>以上</a:t>
            </a:r>
            <a:r>
              <a:rPr kumimoji="1" lang="ja-JP" altLang="ja-JP" sz="1200" kern="1200">
                <a:solidFill>
                  <a:schemeClr val="tx1"/>
                </a:solidFill>
                <a:effectLst/>
                <a:latin typeface="Arial" charset="0"/>
                <a:ea typeface="ＭＳ Ｐ明朝" pitchFamily="18" charset="-128"/>
                <a:cs typeface="+mn-cs"/>
              </a:rPr>
              <a:t>のような経過を辿りながら、相談支援専門員の養成は着実に行われてきました。（</a:t>
            </a:r>
            <a:r>
              <a:rPr kumimoji="1" lang="en-US" altLang="ja-JP" sz="1200" kern="1200" dirty="0">
                <a:solidFill>
                  <a:schemeClr val="tx1"/>
                </a:solidFill>
                <a:effectLst/>
                <a:latin typeface="Arial" charset="0"/>
                <a:ea typeface="ＭＳ Ｐ明朝" pitchFamily="18" charset="-128"/>
                <a:cs typeface="+mn-cs"/>
              </a:rPr>
              <a:t>2017</a:t>
            </a:r>
            <a:r>
              <a:rPr kumimoji="1" lang="ja-JP" altLang="ja-JP" sz="1200" kern="1200">
                <a:solidFill>
                  <a:schemeClr val="tx1"/>
                </a:solidFill>
                <a:effectLst/>
                <a:latin typeface="Arial" charset="0"/>
                <a:ea typeface="ＭＳ Ｐ明朝" pitchFamily="18" charset="-128"/>
                <a:cs typeface="+mn-cs"/>
              </a:rPr>
              <a:t>年度現在、全国で養成者約４万人　従事者約２万人 出典：厚労省資料）</a:t>
            </a:r>
          </a:p>
          <a:p>
            <a:r>
              <a:rPr kumimoji="1" lang="ja-JP" altLang="ja-JP" sz="1200" kern="1200">
                <a:solidFill>
                  <a:schemeClr val="tx1"/>
                </a:solidFill>
                <a:effectLst/>
                <a:latin typeface="Arial" charset="0"/>
                <a:ea typeface="ＭＳ Ｐ明朝" pitchFamily="18" charset="-128"/>
                <a:cs typeface="+mn-cs"/>
              </a:rPr>
              <a:t>しかしながら、社会の多様化や制度の改正、相談支援に従事する者の増加など、相談支援を取り巻く環境は大きく様変わりしています。そこで、座学研修会だけでの養成は限界を迎え、現場での実務指導と有機的な連動による相乗効果を期待されています。</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altLang="ja-JP" sz="1200" kern="1200" dirty="0">
              <a:solidFill>
                <a:schemeClr val="tx1"/>
              </a:solidFill>
              <a:effectLst/>
              <a:latin typeface="Arial" charset="0"/>
              <a:ea typeface="ＭＳ Ｐ明朝" pitchFamily="18" charset="-128"/>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ja-JP" sz="1200" kern="1200">
                <a:solidFill>
                  <a:schemeClr val="tx1"/>
                </a:solidFill>
                <a:effectLst/>
                <a:latin typeface="Arial" charset="0"/>
                <a:ea typeface="ＭＳ Ｐ明朝" pitchFamily="18" charset="-128"/>
                <a:cs typeface="+mn-cs"/>
              </a:rPr>
              <a:t>これら現在の状況を端的に表現すれば、「サービスの質が向上したことで、制度やその仕組みが複雑になり、それらを選び利用するための支援を必要とする人が相談支援につながるという必然の結果」となっているのではないでしょうか。</a:t>
            </a:r>
          </a:p>
          <a:p>
            <a:endParaRPr kumimoji="1" lang="ja-JP" altLang="en-US"/>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11</a:t>
            </a:fld>
            <a:endParaRPr lang="en-US" altLang="ja-JP"/>
          </a:p>
        </p:txBody>
      </p:sp>
    </p:spTree>
    <p:extLst>
      <p:ext uri="{BB962C8B-B14F-4D97-AF65-F5344CB8AC3E}">
        <p14:creationId xmlns:p14="http://schemas.microsoft.com/office/powerpoint/2010/main" val="424838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a:solidFill>
                  <a:schemeClr val="tx1"/>
                </a:solidFill>
                <a:effectLst/>
                <a:latin typeface="Arial" charset="0"/>
                <a:ea typeface="ＭＳ Ｐ明朝" pitchFamily="18" charset="-128"/>
                <a:cs typeface="+mn-cs"/>
              </a:rPr>
              <a:t>上記のような質の高い実践を推進するためには、地域での人材育成がとても重要であり、それらを中心的に担う機関や場が必要となっていました。そこで、全国に整備が広がっている基幹相談支援センターの役割に注目が集まってきました。</a:t>
            </a:r>
            <a:endParaRPr kumimoji="1" lang="en-US" altLang="ja-JP" sz="1200" kern="1200" dirty="0">
              <a:solidFill>
                <a:schemeClr val="tx1"/>
              </a:solidFill>
              <a:effectLst/>
              <a:latin typeface="Arial" charset="0"/>
              <a:ea typeface="ＭＳ Ｐ明朝" pitchFamily="18" charset="-128"/>
              <a:cs typeface="+mn-cs"/>
            </a:endParaRPr>
          </a:p>
          <a:p>
            <a:r>
              <a:rPr kumimoji="1" lang="ja-JP" altLang="ja-JP" sz="1200" kern="1200">
                <a:solidFill>
                  <a:schemeClr val="tx1"/>
                </a:solidFill>
                <a:effectLst/>
                <a:latin typeface="Arial" charset="0"/>
                <a:ea typeface="ＭＳ Ｐ明朝" pitchFamily="18" charset="-128"/>
                <a:cs typeface="+mn-cs"/>
              </a:rPr>
              <a:t>（１）基幹相談支援センターと主任相談支援専門員</a:t>
            </a:r>
          </a:p>
          <a:p>
            <a:r>
              <a:rPr kumimoji="1" lang="ja-JP" altLang="ja-JP" sz="1200" kern="1200">
                <a:solidFill>
                  <a:schemeClr val="tx1"/>
                </a:solidFill>
                <a:effectLst/>
                <a:latin typeface="Arial" charset="0"/>
                <a:ea typeface="ＭＳ Ｐ明朝" pitchFamily="18" charset="-128"/>
                <a:cs typeface="+mn-cs"/>
              </a:rPr>
              <a:t>基幹相談支援センターに配置される主任相談支援専門員と指定特定等の相談支援事業所に配置される主任相談支援専門員の役割は全く同一ではないでしょうが、共通して重要だと考えられる点は、下記のようなことが想定されます。</a:t>
            </a:r>
          </a:p>
          <a:p>
            <a:r>
              <a:rPr kumimoji="1" lang="ja-JP" altLang="ja-JP" sz="1200" kern="1200">
                <a:solidFill>
                  <a:schemeClr val="tx1"/>
                </a:solidFill>
                <a:effectLst/>
                <a:latin typeface="Arial" charset="0"/>
                <a:ea typeface="ＭＳ Ｐ明朝" pitchFamily="18" charset="-128"/>
                <a:cs typeface="+mn-cs"/>
              </a:rPr>
              <a:t>①総合相談、専門相談の実施</a:t>
            </a:r>
          </a:p>
          <a:p>
            <a:r>
              <a:rPr kumimoji="1" lang="ja-JP" altLang="ja-JP" sz="1200" kern="1200">
                <a:solidFill>
                  <a:schemeClr val="tx1"/>
                </a:solidFill>
                <a:effectLst/>
                <a:latin typeface="Arial" charset="0"/>
                <a:ea typeface="ＭＳ Ｐ明朝" pitchFamily="18" charset="-128"/>
                <a:cs typeface="+mn-cs"/>
              </a:rPr>
              <a:t>障害の種別や各種ニーズへの対応、総合的な相談支援（</a:t>
            </a:r>
            <a:r>
              <a:rPr kumimoji="1" lang="en-US" altLang="ja-JP" sz="1200" kern="1200" dirty="0">
                <a:solidFill>
                  <a:schemeClr val="tx1"/>
                </a:solidFill>
                <a:effectLst/>
                <a:latin typeface="Arial" charset="0"/>
                <a:ea typeface="ＭＳ Ｐ明朝" pitchFamily="18" charset="-128"/>
                <a:cs typeface="+mn-cs"/>
              </a:rPr>
              <a:t>3</a:t>
            </a:r>
            <a:r>
              <a:rPr kumimoji="1" lang="ja-JP" altLang="ja-JP" sz="1200" kern="1200">
                <a:solidFill>
                  <a:schemeClr val="tx1"/>
                </a:solidFill>
                <a:effectLst/>
                <a:latin typeface="Arial" charset="0"/>
                <a:ea typeface="ＭＳ Ｐ明朝" pitchFamily="18" charset="-128"/>
                <a:cs typeface="+mn-cs"/>
              </a:rPr>
              <a:t>障害対応）、専門的な相談支援</a:t>
            </a:r>
          </a:p>
          <a:p>
            <a:r>
              <a:rPr kumimoji="1" lang="ja-JP" altLang="ja-JP" sz="1200" kern="1200">
                <a:solidFill>
                  <a:schemeClr val="tx1"/>
                </a:solidFill>
                <a:effectLst/>
                <a:latin typeface="Arial" charset="0"/>
                <a:ea typeface="ＭＳ Ｐ明朝" pitchFamily="18" charset="-128"/>
                <a:cs typeface="+mn-cs"/>
              </a:rPr>
              <a:t>②地域の相談支援体制の強化の取組</a:t>
            </a:r>
          </a:p>
          <a:p>
            <a:r>
              <a:rPr kumimoji="1" lang="ja-JP" altLang="ja-JP" sz="1200" kern="1200">
                <a:solidFill>
                  <a:schemeClr val="tx1"/>
                </a:solidFill>
                <a:effectLst/>
                <a:latin typeface="Arial" charset="0"/>
                <a:ea typeface="ＭＳ Ｐ明朝" pitchFamily="18" charset="-128"/>
                <a:cs typeface="+mn-cs"/>
              </a:rPr>
              <a:t>相談支援事業者への専門的指導及び助言、相談支援事業者の人材育成を図ります。また、さまざまな相談機関や関係機関との連携強化の取組と（自立支援）協議会などを通じた地域づくりの推進</a:t>
            </a:r>
          </a:p>
          <a:p>
            <a:r>
              <a:rPr kumimoji="1" lang="ja-JP" altLang="ja-JP" sz="1200" kern="1200">
                <a:solidFill>
                  <a:schemeClr val="tx1"/>
                </a:solidFill>
                <a:effectLst/>
                <a:latin typeface="Arial" charset="0"/>
                <a:ea typeface="ＭＳ Ｐ明朝" pitchFamily="18" charset="-128"/>
                <a:cs typeface="+mn-cs"/>
              </a:rPr>
              <a:t>③地域移行、地域定着の推進</a:t>
            </a:r>
          </a:p>
          <a:p>
            <a:r>
              <a:rPr kumimoji="1" lang="ja-JP" altLang="ja-JP" sz="1200" kern="1200">
                <a:solidFill>
                  <a:schemeClr val="tx1"/>
                </a:solidFill>
                <a:effectLst/>
                <a:latin typeface="Arial" charset="0"/>
                <a:ea typeface="ＭＳ Ｐ明朝" pitchFamily="18" charset="-128"/>
                <a:cs typeface="+mn-cs"/>
              </a:rPr>
              <a:t>入所施設や精神科病院への働きかけ、地域の体制整備に係るコーディネートを含めたシステムづくり</a:t>
            </a:r>
          </a:p>
          <a:p>
            <a:r>
              <a:rPr kumimoji="1" lang="ja-JP" altLang="ja-JP" sz="1200" kern="1200">
                <a:solidFill>
                  <a:schemeClr val="tx1"/>
                </a:solidFill>
                <a:effectLst/>
                <a:latin typeface="Arial" charset="0"/>
                <a:ea typeface="ＭＳ Ｐ明朝" pitchFamily="18" charset="-128"/>
                <a:cs typeface="+mn-cs"/>
              </a:rPr>
              <a:t>④権利擁護、虐待防止に必要な取り組み</a:t>
            </a:r>
          </a:p>
          <a:p>
            <a:r>
              <a:rPr kumimoji="1" lang="ja-JP" altLang="ja-JP" sz="1200" kern="1200">
                <a:solidFill>
                  <a:schemeClr val="tx1"/>
                </a:solidFill>
                <a:effectLst/>
                <a:latin typeface="Arial" charset="0"/>
                <a:ea typeface="ＭＳ Ｐ明朝" pitchFamily="18" charset="-128"/>
                <a:cs typeface="+mn-cs"/>
              </a:rPr>
              <a:t>成年後見制度利用支援事業などを活用しながら、虐待防止に関する啓蒙や周知を通じた地域づくり</a:t>
            </a:r>
          </a:p>
          <a:p>
            <a:r>
              <a:rPr kumimoji="1" lang="en-US" altLang="ja-JP" sz="1200" kern="1200" dirty="0">
                <a:solidFill>
                  <a:schemeClr val="tx1"/>
                </a:solidFill>
                <a:effectLst/>
                <a:latin typeface="Arial" charset="0"/>
                <a:ea typeface="ＭＳ Ｐ明朝" pitchFamily="18" charset="-128"/>
                <a:cs typeface="+mn-cs"/>
              </a:rPr>
              <a:t> </a:t>
            </a:r>
            <a:endParaRPr kumimoji="1" lang="ja-JP" altLang="ja-JP" sz="1200" kern="1200">
              <a:solidFill>
                <a:schemeClr val="tx1"/>
              </a:solidFill>
              <a:effectLst/>
              <a:latin typeface="Arial" charset="0"/>
              <a:ea typeface="ＭＳ Ｐ明朝" pitchFamily="18" charset="-128"/>
              <a:cs typeface="+mn-cs"/>
            </a:endParaRPr>
          </a:p>
          <a:p>
            <a:endParaRPr kumimoji="1" lang="ja-JP" altLang="ja-JP" sz="1200" kern="1200">
              <a:solidFill>
                <a:schemeClr val="tx1"/>
              </a:solidFill>
              <a:effectLst/>
              <a:latin typeface="Arial" charset="0"/>
              <a:ea typeface="ＭＳ Ｐ明朝" pitchFamily="18" charset="-128"/>
              <a:cs typeface="+mn-cs"/>
            </a:endParaRPr>
          </a:p>
          <a:p>
            <a:r>
              <a:rPr kumimoji="1" lang="en-US" altLang="ja-JP" sz="1200" kern="1200" dirty="0">
                <a:solidFill>
                  <a:schemeClr val="tx1"/>
                </a:solidFill>
                <a:effectLst/>
                <a:latin typeface="Arial" charset="0"/>
                <a:ea typeface="ＭＳ Ｐ明朝" pitchFamily="18" charset="-128"/>
                <a:cs typeface="+mn-cs"/>
              </a:rPr>
              <a:t> </a:t>
            </a:r>
            <a:endParaRPr kumimoji="1" lang="ja-JP" altLang="ja-JP" sz="1200" kern="1200">
              <a:solidFill>
                <a:schemeClr val="tx1"/>
              </a:solidFill>
              <a:effectLst/>
              <a:latin typeface="Arial" charset="0"/>
              <a:ea typeface="ＭＳ Ｐ明朝" pitchFamily="18" charset="-128"/>
              <a:cs typeface="+mn-cs"/>
            </a:endParaRPr>
          </a:p>
          <a:p>
            <a:endParaRPr kumimoji="1" lang="ja-JP" altLang="en-US"/>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12</a:t>
            </a:fld>
            <a:endParaRPr lang="en-US" altLang="ja-JP"/>
          </a:p>
        </p:txBody>
      </p:sp>
    </p:spTree>
    <p:extLst>
      <p:ext uri="{BB962C8B-B14F-4D97-AF65-F5344CB8AC3E}">
        <p14:creationId xmlns:p14="http://schemas.microsoft.com/office/powerpoint/2010/main" val="967856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4B4104-BBBC-8E49-B415-300EAE7F6E1F}"/>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664F3F8-3481-7B43-B6B0-D00318F8AB9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685A387-1978-F342-9820-31F8ACE5F099}"/>
              </a:ext>
            </a:extLst>
          </p:cNvPr>
          <p:cNvSpPr>
            <a:spLocks noGrp="1"/>
          </p:cNvSpPr>
          <p:nvPr>
            <p:ph type="dt" sz="half" idx="10"/>
          </p:nvPr>
        </p:nvSpPr>
        <p:spPr/>
        <p:txBody>
          <a:bodyPr/>
          <a:lstStyle/>
          <a:p>
            <a:pPr>
              <a:defRPr/>
            </a:pPr>
            <a:endParaRPr lang="en-US" altLang="ja-JP"/>
          </a:p>
        </p:txBody>
      </p:sp>
      <p:sp>
        <p:nvSpPr>
          <p:cNvPr id="5" name="フッター プレースホルダー 4">
            <a:extLst>
              <a:ext uri="{FF2B5EF4-FFF2-40B4-BE49-F238E27FC236}">
                <a16:creationId xmlns:a16="http://schemas.microsoft.com/office/drawing/2014/main" id="{E90163E0-BB9C-E64B-8946-EB9503346BE1}"/>
              </a:ext>
            </a:extLst>
          </p:cNvPr>
          <p:cNvSpPr>
            <a:spLocks noGrp="1"/>
          </p:cNvSpPr>
          <p:nvPr>
            <p:ph type="ftr" sz="quarter" idx="11"/>
          </p:nvPr>
        </p:nvSpPr>
        <p:spPr/>
        <p:txBody>
          <a:bodyPr/>
          <a:lstStyle/>
          <a:p>
            <a:pPr>
              <a:defRPr/>
            </a:pPr>
            <a:endParaRPr lang="en-US" altLang="ja-JP"/>
          </a:p>
        </p:txBody>
      </p:sp>
      <p:sp>
        <p:nvSpPr>
          <p:cNvPr id="6" name="スライド番号プレースホルダー 5">
            <a:extLst>
              <a:ext uri="{FF2B5EF4-FFF2-40B4-BE49-F238E27FC236}">
                <a16:creationId xmlns:a16="http://schemas.microsoft.com/office/drawing/2014/main" id="{FC2C53F6-4C51-9B40-9075-784D26AB4CD7}"/>
              </a:ext>
            </a:extLst>
          </p:cNvPr>
          <p:cNvSpPr>
            <a:spLocks noGrp="1"/>
          </p:cNvSpPr>
          <p:nvPr>
            <p:ph type="sldNum" sz="quarter" idx="12"/>
          </p:nvPr>
        </p:nvSpPr>
        <p:spPr/>
        <p:txBody>
          <a:bodyPr/>
          <a:lstStyle/>
          <a:p>
            <a:pPr>
              <a:defRPr/>
            </a:pPr>
            <a:fld id="{F90A3C79-1AFD-481B-B685-7933BCD0898B}" type="slidenum">
              <a:rPr lang="en-US" altLang="ja-JP" smtClean="0"/>
              <a:pPr>
                <a:defRPr/>
              </a:pPr>
              <a:t>‹#›</a:t>
            </a:fld>
            <a:endParaRPr lang="en-US" altLang="ja-JP"/>
          </a:p>
        </p:txBody>
      </p:sp>
    </p:spTree>
    <p:extLst>
      <p:ext uri="{BB962C8B-B14F-4D97-AF65-F5344CB8AC3E}">
        <p14:creationId xmlns:p14="http://schemas.microsoft.com/office/powerpoint/2010/main" val="3948374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5A359C-187A-D84D-A1E4-5B01750CD75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DD6157B-50D8-0643-9B77-C4328BDC69A2}"/>
              </a:ext>
            </a:extLst>
          </p:cNvPr>
          <p:cNvSpPr>
            <a:spLocks noGrp="1"/>
          </p:cNvSpPr>
          <p:nvPr>
            <p:ph type="body" orient="vert" idx="1"/>
          </p:nvPr>
        </p:nvSpPr>
        <p:spPr/>
        <p:txBody>
          <a:bodyPr vert="eaVert"/>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7AE2CF6-AED8-984A-BFC0-0E5934C28DA7}"/>
              </a:ext>
            </a:extLst>
          </p:cNvPr>
          <p:cNvSpPr>
            <a:spLocks noGrp="1"/>
          </p:cNvSpPr>
          <p:nvPr>
            <p:ph type="dt" sz="half" idx="10"/>
          </p:nvPr>
        </p:nvSpPr>
        <p:spPr/>
        <p:txBody>
          <a:bodyPr/>
          <a:lstStyle/>
          <a:p>
            <a:pPr>
              <a:defRPr/>
            </a:pPr>
            <a:endParaRPr lang="en-US" altLang="ja-JP"/>
          </a:p>
        </p:txBody>
      </p:sp>
      <p:sp>
        <p:nvSpPr>
          <p:cNvPr id="5" name="フッター プレースホルダー 4">
            <a:extLst>
              <a:ext uri="{FF2B5EF4-FFF2-40B4-BE49-F238E27FC236}">
                <a16:creationId xmlns:a16="http://schemas.microsoft.com/office/drawing/2014/main" id="{9896F571-43B4-F041-82BB-6CC37A665C3C}"/>
              </a:ext>
            </a:extLst>
          </p:cNvPr>
          <p:cNvSpPr>
            <a:spLocks noGrp="1"/>
          </p:cNvSpPr>
          <p:nvPr>
            <p:ph type="ftr" sz="quarter" idx="11"/>
          </p:nvPr>
        </p:nvSpPr>
        <p:spPr/>
        <p:txBody>
          <a:bodyPr/>
          <a:lstStyle/>
          <a:p>
            <a:pPr>
              <a:defRPr/>
            </a:pPr>
            <a:endParaRPr lang="en-US" altLang="ja-JP"/>
          </a:p>
        </p:txBody>
      </p:sp>
      <p:sp>
        <p:nvSpPr>
          <p:cNvPr id="6" name="スライド番号プレースホルダー 5">
            <a:extLst>
              <a:ext uri="{FF2B5EF4-FFF2-40B4-BE49-F238E27FC236}">
                <a16:creationId xmlns:a16="http://schemas.microsoft.com/office/drawing/2014/main" id="{2D373C85-ED44-904A-9376-B40041DB3216}"/>
              </a:ext>
            </a:extLst>
          </p:cNvPr>
          <p:cNvSpPr>
            <a:spLocks noGrp="1"/>
          </p:cNvSpPr>
          <p:nvPr>
            <p:ph type="sldNum" sz="quarter" idx="12"/>
          </p:nvPr>
        </p:nvSpPr>
        <p:spPr/>
        <p:txBody>
          <a:bodyPr/>
          <a:lstStyle/>
          <a:p>
            <a:pPr>
              <a:defRPr/>
            </a:pPr>
            <a:fld id="{0301DD40-6D95-4AAE-9F5F-8E72899A2064}" type="slidenum">
              <a:rPr lang="en-US" altLang="ja-JP" smtClean="0"/>
              <a:pPr>
                <a:defRPr/>
              </a:pPr>
              <a:t>‹#›</a:t>
            </a:fld>
            <a:endParaRPr lang="en-US" altLang="ja-JP"/>
          </a:p>
        </p:txBody>
      </p:sp>
    </p:spTree>
    <p:extLst>
      <p:ext uri="{BB962C8B-B14F-4D97-AF65-F5344CB8AC3E}">
        <p14:creationId xmlns:p14="http://schemas.microsoft.com/office/powerpoint/2010/main" val="1560719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DB7AF93-EB69-C943-8EF0-CE07519A5E27}"/>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854D8F9-293C-4446-BFB4-692D5D6C81DA}"/>
              </a:ext>
            </a:extLst>
          </p:cNvPr>
          <p:cNvSpPr>
            <a:spLocks noGrp="1"/>
          </p:cNvSpPr>
          <p:nvPr>
            <p:ph type="body" orient="vert" idx="1"/>
          </p:nvPr>
        </p:nvSpPr>
        <p:spPr>
          <a:xfrm>
            <a:off x="628650" y="365125"/>
            <a:ext cx="5800725" cy="5811838"/>
          </a:xfrm>
        </p:spPr>
        <p:txBody>
          <a:bodyPr vert="eaVert"/>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D56EA15-07B1-E24E-AF7A-DD6D45B7BDAF}"/>
              </a:ext>
            </a:extLst>
          </p:cNvPr>
          <p:cNvSpPr>
            <a:spLocks noGrp="1"/>
          </p:cNvSpPr>
          <p:nvPr>
            <p:ph type="dt" sz="half" idx="10"/>
          </p:nvPr>
        </p:nvSpPr>
        <p:spPr/>
        <p:txBody>
          <a:bodyPr/>
          <a:lstStyle/>
          <a:p>
            <a:pPr>
              <a:defRPr/>
            </a:pPr>
            <a:endParaRPr lang="en-US" altLang="ja-JP"/>
          </a:p>
        </p:txBody>
      </p:sp>
      <p:sp>
        <p:nvSpPr>
          <p:cNvPr id="5" name="フッター プレースホルダー 4">
            <a:extLst>
              <a:ext uri="{FF2B5EF4-FFF2-40B4-BE49-F238E27FC236}">
                <a16:creationId xmlns:a16="http://schemas.microsoft.com/office/drawing/2014/main" id="{96654FF7-9F56-F845-9C97-E9B1DA2359FC}"/>
              </a:ext>
            </a:extLst>
          </p:cNvPr>
          <p:cNvSpPr>
            <a:spLocks noGrp="1"/>
          </p:cNvSpPr>
          <p:nvPr>
            <p:ph type="ftr" sz="quarter" idx="11"/>
          </p:nvPr>
        </p:nvSpPr>
        <p:spPr/>
        <p:txBody>
          <a:bodyPr/>
          <a:lstStyle/>
          <a:p>
            <a:pPr>
              <a:defRPr/>
            </a:pPr>
            <a:endParaRPr lang="en-US" altLang="ja-JP"/>
          </a:p>
        </p:txBody>
      </p:sp>
      <p:sp>
        <p:nvSpPr>
          <p:cNvPr id="6" name="スライド番号プレースホルダー 5">
            <a:extLst>
              <a:ext uri="{FF2B5EF4-FFF2-40B4-BE49-F238E27FC236}">
                <a16:creationId xmlns:a16="http://schemas.microsoft.com/office/drawing/2014/main" id="{FAB9911A-2DD4-E542-A688-A851CA59F9AD}"/>
              </a:ext>
            </a:extLst>
          </p:cNvPr>
          <p:cNvSpPr>
            <a:spLocks noGrp="1"/>
          </p:cNvSpPr>
          <p:nvPr>
            <p:ph type="sldNum" sz="quarter" idx="12"/>
          </p:nvPr>
        </p:nvSpPr>
        <p:spPr/>
        <p:txBody>
          <a:bodyPr/>
          <a:lstStyle/>
          <a:p>
            <a:pPr>
              <a:defRPr/>
            </a:pPr>
            <a:fld id="{C993D762-CD5B-413A-A315-DE9E2B4EBB0A}" type="slidenum">
              <a:rPr lang="en-US" altLang="ja-JP" smtClean="0"/>
              <a:pPr>
                <a:defRPr/>
              </a:pPr>
              <a:t>‹#›</a:t>
            </a:fld>
            <a:endParaRPr lang="en-US" altLang="ja-JP"/>
          </a:p>
        </p:txBody>
      </p:sp>
    </p:spTree>
    <p:extLst>
      <p:ext uri="{BB962C8B-B14F-4D97-AF65-F5344CB8AC3E}">
        <p14:creationId xmlns:p14="http://schemas.microsoft.com/office/powerpoint/2010/main" val="309615678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3B6AC1-8674-1D40-B1D1-3B6FF93D5D0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8D7BE9B-D41F-C549-B0FC-B53D9001C640}"/>
              </a:ext>
            </a:extLst>
          </p:cNvPr>
          <p:cNvSpPr>
            <a:spLocks noGrp="1"/>
          </p:cNvSpPr>
          <p:nvPr>
            <p:ph idx="1"/>
          </p:nvPr>
        </p:nvSpPr>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8DEC651-3DB9-FD46-B468-5E504CFE6C30}"/>
              </a:ext>
            </a:extLst>
          </p:cNvPr>
          <p:cNvSpPr>
            <a:spLocks noGrp="1"/>
          </p:cNvSpPr>
          <p:nvPr>
            <p:ph type="dt" sz="half" idx="10"/>
          </p:nvPr>
        </p:nvSpPr>
        <p:spPr/>
        <p:txBody>
          <a:bodyPr/>
          <a:lstStyle/>
          <a:p>
            <a:pPr>
              <a:defRPr/>
            </a:pPr>
            <a:endParaRPr lang="en-US" altLang="ja-JP"/>
          </a:p>
        </p:txBody>
      </p:sp>
      <p:sp>
        <p:nvSpPr>
          <p:cNvPr id="5" name="フッター プレースホルダー 4">
            <a:extLst>
              <a:ext uri="{FF2B5EF4-FFF2-40B4-BE49-F238E27FC236}">
                <a16:creationId xmlns:a16="http://schemas.microsoft.com/office/drawing/2014/main" id="{AFB29F76-D6D2-1F40-A4EB-5279F589657D}"/>
              </a:ext>
            </a:extLst>
          </p:cNvPr>
          <p:cNvSpPr>
            <a:spLocks noGrp="1"/>
          </p:cNvSpPr>
          <p:nvPr>
            <p:ph type="ftr" sz="quarter" idx="11"/>
          </p:nvPr>
        </p:nvSpPr>
        <p:spPr/>
        <p:txBody>
          <a:bodyPr/>
          <a:lstStyle/>
          <a:p>
            <a:pPr>
              <a:defRPr/>
            </a:pPr>
            <a:endParaRPr lang="en-US" altLang="ja-JP"/>
          </a:p>
        </p:txBody>
      </p:sp>
      <p:sp>
        <p:nvSpPr>
          <p:cNvPr id="6" name="スライド番号プレースホルダー 5">
            <a:extLst>
              <a:ext uri="{FF2B5EF4-FFF2-40B4-BE49-F238E27FC236}">
                <a16:creationId xmlns:a16="http://schemas.microsoft.com/office/drawing/2014/main" id="{9B785BF2-F12B-484B-8C98-5A8DF4E64848}"/>
              </a:ext>
            </a:extLst>
          </p:cNvPr>
          <p:cNvSpPr>
            <a:spLocks noGrp="1"/>
          </p:cNvSpPr>
          <p:nvPr>
            <p:ph type="sldNum" sz="quarter" idx="12"/>
          </p:nvPr>
        </p:nvSpPr>
        <p:spPr/>
        <p:txBody>
          <a:bodyPr/>
          <a:lstStyle/>
          <a:p>
            <a:pPr>
              <a:defRPr/>
            </a:pPr>
            <a:fld id="{804D6B79-3AEB-42FE-A736-A41F7AEA0445}" type="slidenum">
              <a:rPr lang="en-US" altLang="ja-JP" smtClean="0"/>
              <a:pPr>
                <a:defRPr/>
              </a:pPr>
              <a:t>‹#›</a:t>
            </a:fld>
            <a:endParaRPr lang="en-US" altLang="ja-JP"/>
          </a:p>
        </p:txBody>
      </p:sp>
    </p:spTree>
    <p:extLst>
      <p:ext uri="{BB962C8B-B14F-4D97-AF65-F5344CB8AC3E}">
        <p14:creationId xmlns:p14="http://schemas.microsoft.com/office/powerpoint/2010/main" val="263023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916CBB-B980-ED41-8422-DF8DB3F93078}"/>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F848649-B435-EB48-A25E-FFB4536B9EA7}"/>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CA76B94-0DBE-1249-9697-1EB6135116F0}"/>
              </a:ext>
            </a:extLst>
          </p:cNvPr>
          <p:cNvSpPr>
            <a:spLocks noGrp="1"/>
          </p:cNvSpPr>
          <p:nvPr>
            <p:ph type="dt" sz="half" idx="10"/>
          </p:nvPr>
        </p:nvSpPr>
        <p:spPr/>
        <p:txBody>
          <a:bodyPr/>
          <a:lstStyle/>
          <a:p>
            <a:pPr>
              <a:defRPr/>
            </a:pPr>
            <a:endParaRPr lang="en-US" altLang="ja-JP"/>
          </a:p>
        </p:txBody>
      </p:sp>
      <p:sp>
        <p:nvSpPr>
          <p:cNvPr id="5" name="フッター プレースホルダー 4">
            <a:extLst>
              <a:ext uri="{FF2B5EF4-FFF2-40B4-BE49-F238E27FC236}">
                <a16:creationId xmlns:a16="http://schemas.microsoft.com/office/drawing/2014/main" id="{5FA1BF79-9990-6C4D-A63E-5E4FA0067DD2}"/>
              </a:ext>
            </a:extLst>
          </p:cNvPr>
          <p:cNvSpPr>
            <a:spLocks noGrp="1"/>
          </p:cNvSpPr>
          <p:nvPr>
            <p:ph type="ftr" sz="quarter" idx="11"/>
          </p:nvPr>
        </p:nvSpPr>
        <p:spPr/>
        <p:txBody>
          <a:bodyPr/>
          <a:lstStyle/>
          <a:p>
            <a:pPr>
              <a:defRPr/>
            </a:pPr>
            <a:endParaRPr lang="en-US" altLang="ja-JP"/>
          </a:p>
        </p:txBody>
      </p:sp>
      <p:sp>
        <p:nvSpPr>
          <p:cNvPr id="6" name="スライド番号プレースホルダー 5">
            <a:extLst>
              <a:ext uri="{FF2B5EF4-FFF2-40B4-BE49-F238E27FC236}">
                <a16:creationId xmlns:a16="http://schemas.microsoft.com/office/drawing/2014/main" id="{39468977-81B1-9648-B81C-5A18853D49E8}"/>
              </a:ext>
            </a:extLst>
          </p:cNvPr>
          <p:cNvSpPr>
            <a:spLocks noGrp="1"/>
          </p:cNvSpPr>
          <p:nvPr>
            <p:ph type="sldNum" sz="quarter" idx="12"/>
          </p:nvPr>
        </p:nvSpPr>
        <p:spPr/>
        <p:txBody>
          <a:bodyPr/>
          <a:lstStyle/>
          <a:p>
            <a:pPr>
              <a:defRPr/>
            </a:pPr>
            <a:fld id="{CC9AFF3B-8AB2-4C15-B6CA-167BE0C75E5E}" type="slidenum">
              <a:rPr lang="en-US" altLang="ja-JP" smtClean="0"/>
              <a:pPr>
                <a:defRPr/>
              </a:pPr>
              <a:t>‹#›</a:t>
            </a:fld>
            <a:endParaRPr lang="en-US" altLang="ja-JP"/>
          </a:p>
        </p:txBody>
      </p:sp>
    </p:spTree>
    <p:extLst>
      <p:ext uri="{BB962C8B-B14F-4D97-AF65-F5344CB8AC3E}">
        <p14:creationId xmlns:p14="http://schemas.microsoft.com/office/powerpoint/2010/main" val="1357917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893CBF-2C77-B240-BF64-C4C4B344AC3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190F6C4-B3D2-BD4A-A338-D648DCB7CBED}"/>
              </a:ext>
            </a:extLst>
          </p:cNvPr>
          <p:cNvSpPr>
            <a:spLocks noGrp="1"/>
          </p:cNvSpPr>
          <p:nvPr>
            <p:ph sz="half" idx="1"/>
          </p:nvPr>
        </p:nvSpPr>
        <p:spPr>
          <a:xfrm>
            <a:off x="628650" y="1825625"/>
            <a:ext cx="3886200" cy="435133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18CC0A9-1098-2C46-94F4-177EE66575FA}"/>
              </a:ext>
            </a:extLst>
          </p:cNvPr>
          <p:cNvSpPr>
            <a:spLocks noGrp="1"/>
          </p:cNvSpPr>
          <p:nvPr>
            <p:ph sz="half" idx="2"/>
          </p:nvPr>
        </p:nvSpPr>
        <p:spPr>
          <a:xfrm>
            <a:off x="4629150" y="1825625"/>
            <a:ext cx="3886200" cy="435133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E130184-BCCE-F74E-8E70-2BF151FB6253}"/>
              </a:ext>
            </a:extLst>
          </p:cNvPr>
          <p:cNvSpPr>
            <a:spLocks noGrp="1"/>
          </p:cNvSpPr>
          <p:nvPr>
            <p:ph type="dt" sz="half" idx="10"/>
          </p:nvPr>
        </p:nvSpPr>
        <p:spPr/>
        <p:txBody>
          <a:bodyPr/>
          <a:lstStyle/>
          <a:p>
            <a:pPr>
              <a:defRPr/>
            </a:pPr>
            <a:endParaRPr lang="en-US" altLang="ja-JP"/>
          </a:p>
        </p:txBody>
      </p:sp>
      <p:sp>
        <p:nvSpPr>
          <p:cNvPr id="6" name="フッター プレースホルダー 5">
            <a:extLst>
              <a:ext uri="{FF2B5EF4-FFF2-40B4-BE49-F238E27FC236}">
                <a16:creationId xmlns:a16="http://schemas.microsoft.com/office/drawing/2014/main" id="{B605D79F-B3EC-8441-B613-ACAC003F4759}"/>
              </a:ext>
            </a:extLst>
          </p:cNvPr>
          <p:cNvSpPr>
            <a:spLocks noGrp="1"/>
          </p:cNvSpPr>
          <p:nvPr>
            <p:ph type="ftr" sz="quarter" idx="11"/>
          </p:nvPr>
        </p:nvSpPr>
        <p:spPr/>
        <p:txBody>
          <a:bodyPr/>
          <a:lstStyle/>
          <a:p>
            <a:pPr>
              <a:defRPr/>
            </a:pPr>
            <a:endParaRPr lang="en-US" altLang="ja-JP"/>
          </a:p>
        </p:txBody>
      </p:sp>
      <p:sp>
        <p:nvSpPr>
          <p:cNvPr id="7" name="スライド番号プレースホルダー 6">
            <a:extLst>
              <a:ext uri="{FF2B5EF4-FFF2-40B4-BE49-F238E27FC236}">
                <a16:creationId xmlns:a16="http://schemas.microsoft.com/office/drawing/2014/main" id="{BC3A86BB-C040-E54D-88C8-63374210057B}"/>
              </a:ext>
            </a:extLst>
          </p:cNvPr>
          <p:cNvSpPr>
            <a:spLocks noGrp="1"/>
          </p:cNvSpPr>
          <p:nvPr>
            <p:ph type="sldNum" sz="quarter" idx="12"/>
          </p:nvPr>
        </p:nvSpPr>
        <p:spPr/>
        <p:txBody>
          <a:bodyPr/>
          <a:lstStyle/>
          <a:p>
            <a:pPr>
              <a:defRPr/>
            </a:pPr>
            <a:fld id="{8B7B28A7-60F4-4F7F-BB09-F8D3068BC03B}" type="slidenum">
              <a:rPr lang="en-US" altLang="ja-JP" smtClean="0"/>
              <a:pPr>
                <a:defRPr/>
              </a:pPr>
              <a:t>‹#›</a:t>
            </a:fld>
            <a:endParaRPr lang="en-US" altLang="ja-JP"/>
          </a:p>
        </p:txBody>
      </p:sp>
    </p:spTree>
    <p:extLst>
      <p:ext uri="{BB962C8B-B14F-4D97-AF65-F5344CB8AC3E}">
        <p14:creationId xmlns:p14="http://schemas.microsoft.com/office/powerpoint/2010/main" val="2010994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65563A-1E75-C84C-B762-EDBE257C0B38}"/>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5710CF9-D00F-0D4D-B38A-8099770D2F02}"/>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BD4486D-D502-B642-B822-15E58A4C0CB0}"/>
              </a:ext>
            </a:extLst>
          </p:cNvPr>
          <p:cNvSpPr>
            <a:spLocks noGrp="1"/>
          </p:cNvSpPr>
          <p:nvPr>
            <p:ph sz="half" idx="2"/>
          </p:nvPr>
        </p:nvSpPr>
        <p:spPr>
          <a:xfrm>
            <a:off x="629842" y="2505075"/>
            <a:ext cx="3868340" cy="368458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2F54C6E-28EE-964D-ABD8-313E02EAC63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コンテンツ プレースホルダー 5">
            <a:extLst>
              <a:ext uri="{FF2B5EF4-FFF2-40B4-BE49-F238E27FC236}">
                <a16:creationId xmlns:a16="http://schemas.microsoft.com/office/drawing/2014/main" id="{E3D920E7-8363-9B41-AA05-D7CCB4243EB9}"/>
              </a:ext>
            </a:extLst>
          </p:cNvPr>
          <p:cNvSpPr>
            <a:spLocks noGrp="1"/>
          </p:cNvSpPr>
          <p:nvPr>
            <p:ph sz="quarter" idx="4"/>
          </p:nvPr>
        </p:nvSpPr>
        <p:spPr>
          <a:xfrm>
            <a:off x="4629150" y="2505075"/>
            <a:ext cx="3887391" cy="368458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FC15601-5477-9D48-BE3D-73C7C66BF7EB}"/>
              </a:ext>
            </a:extLst>
          </p:cNvPr>
          <p:cNvSpPr>
            <a:spLocks noGrp="1"/>
          </p:cNvSpPr>
          <p:nvPr>
            <p:ph type="dt" sz="half" idx="10"/>
          </p:nvPr>
        </p:nvSpPr>
        <p:spPr/>
        <p:txBody>
          <a:bodyPr/>
          <a:lstStyle/>
          <a:p>
            <a:pPr>
              <a:defRPr/>
            </a:pPr>
            <a:endParaRPr lang="en-US" altLang="ja-JP"/>
          </a:p>
        </p:txBody>
      </p:sp>
      <p:sp>
        <p:nvSpPr>
          <p:cNvPr id="8" name="フッター プレースホルダー 7">
            <a:extLst>
              <a:ext uri="{FF2B5EF4-FFF2-40B4-BE49-F238E27FC236}">
                <a16:creationId xmlns:a16="http://schemas.microsoft.com/office/drawing/2014/main" id="{2AA97368-5044-B94D-A2DE-1C8AA4E6A0DA}"/>
              </a:ext>
            </a:extLst>
          </p:cNvPr>
          <p:cNvSpPr>
            <a:spLocks noGrp="1"/>
          </p:cNvSpPr>
          <p:nvPr>
            <p:ph type="ftr" sz="quarter" idx="11"/>
          </p:nvPr>
        </p:nvSpPr>
        <p:spPr/>
        <p:txBody>
          <a:bodyPr/>
          <a:lstStyle/>
          <a:p>
            <a:pPr>
              <a:defRPr/>
            </a:pPr>
            <a:endParaRPr lang="en-US" altLang="ja-JP"/>
          </a:p>
        </p:txBody>
      </p:sp>
      <p:sp>
        <p:nvSpPr>
          <p:cNvPr id="9" name="スライド番号プレースホルダー 8">
            <a:extLst>
              <a:ext uri="{FF2B5EF4-FFF2-40B4-BE49-F238E27FC236}">
                <a16:creationId xmlns:a16="http://schemas.microsoft.com/office/drawing/2014/main" id="{A9C3B8D8-58C4-464F-B285-A395CB7AA177}"/>
              </a:ext>
            </a:extLst>
          </p:cNvPr>
          <p:cNvSpPr>
            <a:spLocks noGrp="1"/>
          </p:cNvSpPr>
          <p:nvPr>
            <p:ph type="sldNum" sz="quarter" idx="12"/>
          </p:nvPr>
        </p:nvSpPr>
        <p:spPr/>
        <p:txBody>
          <a:bodyPr/>
          <a:lstStyle/>
          <a:p>
            <a:pPr>
              <a:defRPr/>
            </a:pPr>
            <a:fld id="{6D71B237-0564-46C1-80B2-52CF48E15396}" type="slidenum">
              <a:rPr lang="en-US" altLang="ja-JP" smtClean="0"/>
              <a:pPr>
                <a:defRPr/>
              </a:pPr>
              <a:t>‹#›</a:t>
            </a:fld>
            <a:endParaRPr lang="en-US" altLang="ja-JP"/>
          </a:p>
        </p:txBody>
      </p:sp>
    </p:spTree>
    <p:extLst>
      <p:ext uri="{BB962C8B-B14F-4D97-AF65-F5344CB8AC3E}">
        <p14:creationId xmlns:p14="http://schemas.microsoft.com/office/powerpoint/2010/main" val="3901797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36F66-462C-0146-AD4C-E267190A9B4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915C01B-CFC5-A74A-B298-810AF9EC6039}"/>
              </a:ext>
            </a:extLst>
          </p:cNvPr>
          <p:cNvSpPr>
            <a:spLocks noGrp="1"/>
          </p:cNvSpPr>
          <p:nvPr>
            <p:ph type="dt" sz="half" idx="10"/>
          </p:nvPr>
        </p:nvSpPr>
        <p:spPr/>
        <p:txBody>
          <a:bodyPr/>
          <a:lstStyle/>
          <a:p>
            <a:pPr>
              <a:defRPr/>
            </a:pPr>
            <a:endParaRPr lang="en-US" altLang="ja-JP"/>
          </a:p>
        </p:txBody>
      </p:sp>
      <p:sp>
        <p:nvSpPr>
          <p:cNvPr id="4" name="フッター プレースホルダー 3">
            <a:extLst>
              <a:ext uri="{FF2B5EF4-FFF2-40B4-BE49-F238E27FC236}">
                <a16:creationId xmlns:a16="http://schemas.microsoft.com/office/drawing/2014/main" id="{31AF4DFD-D1ED-8F4E-9094-B9E3B66CBEBD}"/>
              </a:ext>
            </a:extLst>
          </p:cNvPr>
          <p:cNvSpPr>
            <a:spLocks noGrp="1"/>
          </p:cNvSpPr>
          <p:nvPr>
            <p:ph type="ftr" sz="quarter" idx="11"/>
          </p:nvPr>
        </p:nvSpPr>
        <p:spPr/>
        <p:txBody>
          <a:bodyPr/>
          <a:lstStyle/>
          <a:p>
            <a:pPr>
              <a:defRPr/>
            </a:pPr>
            <a:endParaRPr lang="en-US" altLang="ja-JP"/>
          </a:p>
        </p:txBody>
      </p:sp>
      <p:sp>
        <p:nvSpPr>
          <p:cNvPr id="5" name="スライド番号プレースホルダー 4">
            <a:extLst>
              <a:ext uri="{FF2B5EF4-FFF2-40B4-BE49-F238E27FC236}">
                <a16:creationId xmlns:a16="http://schemas.microsoft.com/office/drawing/2014/main" id="{9C6FA94E-8888-6446-97DD-6E4F9DE57859}"/>
              </a:ext>
            </a:extLst>
          </p:cNvPr>
          <p:cNvSpPr>
            <a:spLocks noGrp="1"/>
          </p:cNvSpPr>
          <p:nvPr>
            <p:ph type="sldNum" sz="quarter" idx="12"/>
          </p:nvPr>
        </p:nvSpPr>
        <p:spPr/>
        <p:txBody>
          <a:bodyPr/>
          <a:lstStyle/>
          <a:p>
            <a:pPr>
              <a:defRPr/>
            </a:pPr>
            <a:fld id="{EC602E4F-3B58-4928-9C49-10C64EE68D88}" type="slidenum">
              <a:rPr lang="en-US" altLang="ja-JP" smtClean="0"/>
              <a:pPr>
                <a:defRPr/>
              </a:pPr>
              <a:t>‹#›</a:t>
            </a:fld>
            <a:endParaRPr lang="en-US" altLang="ja-JP"/>
          </a:p>
        </p:txBody>
      </p:sp>
    </p:spTree>
    <p:extLst>
      <p:ext uri="{BB962C8B-B14F-4D97-AF65-F5344CB8AC3E}">
        <p14:creationId xmlns:p14="http://schemas.microsoft.com/office/powerpoint/2010/main" val="2398782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E5FA0C5-32B6-F74B-8575-E7AD755C7859}"/>
              </a:ext>
            </a:extLst>
          </p:cNvPr>
          <p:cNvSpPr>
            <a:spLocks noGrp="1"/>
          </p:cNvSpPr>
          <p:nvPr>
            <p:ph type="dt" sz="half" idx="10"/>
          </p:nvPr>
        </p:nvSpPr>
        <p:spPr/>
        <p:txBody>
          <a:bodyPr/>
          <a:lstStyle/>
          <a:p>
            <a:pPr>
              <a:defRPr/>
            </a:pPr>
            <a:endParaRPr lang="en-US" altLang="ja-JP"/>
          </a:p>
        </p:txBody>
      </p:sp>
      <p:sp>
        <p:nvSpPr>
          <p:cNvPr id="3" name="フッター プレースホルダー 2">
            <a:extLst>
              <a:ext uri="{FF2B5EF4-FFF2-40B4-BE49-F238E27FC236}">
                <a16:creationId xmlns:a16="http://schemas.microsoft.com/office/drawing/2014/main" id="{8857D92B-533A-8045-819F-B55114E9B263}"/>
              </a:ext>
            </a:extLst>
          </p:cNvPr>
          <p:cNvSpPr>
            <a:spLocks noGrp="1"/>
          </p:cNvSpPr>
          <p:nvPr>
            <p:ph type="ftr" sz="quarter" idx="11"/>
          </p:nvPr>
        </p:nvSpPr>
        <p:spPr/>
        <p:txBody>
          <a:bodyPr/>
          <a:lstStyle/>
          <a:p>
            <a:pPr>
              <a:defRPr/>
            </a:pPr>
            <a:endParaRPr lang="en-US" altLang="ja-JP"/>
          </a:p>
        </p:txBody>
      </p:sp>
      <p:sp>
        <p:nvSpPr>
          <p:cNvPr id="4" name="スライド番号プレースホルダー 3">
            <a:extLst>
              <a:ext uri="{FF2B5EF4-FFF2-40B4-BE49-F238E27FC236}">
                <a16:creationId xmlns:a16="http://schemas.microsoft.com/office/drawing/2014/main" id="{01AA7D2D-2A92-DE4E-9959-98E7F85A2D84}"/>
              </a:ext>
            </a:extLst>
          </p:cNvPr>
          <p:cNvSpPr>
            <a:spLocks noGrp="1"/>
          </p:cNvSpPr>
          <p:nvPr>
            <p:ph type="sldNum" sz="quarter" idx="12"/>
          </p:nvPr>
        </p:nvSpPr>
        <p:spPr/>
        <p:txBody>
          <a:bodyPr/>
          <a:lstStyle/>
          <a:p>
            <a:pPr>
              <a:defRPr/>
            </a:pPr>
            <a:fld id="{431CAECD-5926-4741-A906-A08E04809A27}" type="slidenum">
              <a:rPr lang="en-US" altLang="ja-JP" smtClean="0"/>
              <a:pPr>
                <a:defRPr/>
              </a:pPr>
              <a:t>‹#›</a:t>
            </a:fld>
            <a:endParaRPr lang="en-US" altLang="ja-JP"/>
          </a:p>
        </p:txBody>
      </p:sp>
    </p:spTree>
    <p:extLst>
      <p:ext uri="{BB962C8B-B14F-4D97-AF65-F5344CB8AC3E}">
        <p14:creationId xmlns:p14="http://schemas.microsoft.com/office/powerpoint/2010/main" val="1075762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50B7A4-24C0-8F4D-9A2F-E0C716E5120F}"/>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AF698CA-C564-BE40-A7B0-73221F42D9FC}"/>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99AEC2F-0A4E-CF4D-A8A0-217D8BC0388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2BBF537-A0C9-2F49-8585-550F765F57EF}"/>
              </a:ext>
            </a:extLst>
          </p:cNvPr>
          <p:cNvSpPr>
            <a:spLocks noGrp="1"/>
          </p:cNvSpPr>
          <p:nvPr>
            <p:ph type="dt" sz="half" idx="10"/>
          </p:nvPr>
        </p:nvSpPr>
        <p:spPr/>
        <p:txBody>
          <a:bodyPr/>
          <a:lstStyle/>
          <a:p>
            <a:pPr>
              <a:defRPr/>
            </a:pPr>
            <a:endParaRPr lang="en-US" altLang="ja-JP"/>
          </a:p>
        </p:txBody>
      </p:sp>
      <p:sp>
        <p:nvSpPr>
          <p:cNvPr id="6" name="フッター プレースホルダー 5">
            <a:extLst>
              <a:ext uri="{FF2B5EF4-FFF2-40B4-BE49-F238E27FC236}">
                <a16:creationId xmlns:a16="http://schemas.microsoft.com/office/drawing/2014/main" id="{E4FEBE6B-A0B0-B848-88F4-5557AA88A3C8}"/>
              </a:ext>
            </a:extLst>
          </p:cNvPr>
          <p:cNvSpPr>
            <a:spLocks noGrp="1"/>
          </p:cNvSpPr>
          <p:nvPr>
            <p:ph type="ftr" sz="quarter" idx="11"/>
          </p:nvPr>
        </p:nvSpPr>
        <p:spPr/>
        <p:txBody>
          <a:bodyPr/>
          <a:lstStyle/>
          <a:p>
            <a:pPr>
              <a:defRPr/>
            </a:pPr>
            <a:endParaRPr lang="en-US" altLang="ja-JP"/>
          </a:p>
        </p:txBody>
      </p:sp>
      <p:sp>
        <p:nvSpPr>
          <p:cNvPr id="7" name="スライド番号プレースホルダー 6">
            <a:extLst>
              <a:ext uri="{FF2B5EF4-FFF2-40B4-BE49-F238E27FC236}">
                <a16:creationId xmlns:a16="http://schemas.microsoft.com/office/drawing/2014/main" id="{0F80FB06-7202-ED44-91E1-33145D074CFF}"/>
              </a:ext>
            </a:extLst>
          </p:cNvPr>
          <p:cNvSpPr>
            <a:spLocks noGrp="1"/>
          </p:cNvSpPr>
          <p:nvPr>
            <p:ph type="sldNum" sz="quarter" idx="12"/>
          </p:nvPr>
        </p:nvSpPr>
        <p:spPr/>
        <p:txBody>
          <a:bodyPr/>
          <a:lstStyle/>
          <a:p>
            <a:pPr>
              <a:defRPr/>
            </a:pPr>
            <a:fld id="{982924E4-15B2-45B7-BC77-3F18816BF1F4}" type="slidenum">
              <a:rPr lang="en-US" altLang="ja-JP" smtClean="0"/>
              <a:pPr>
                <a:defRPr/>
              </a:pPr>
              <a:t>‹#›</a:t>
            </a:fld>
            <a:endParaRPr lang="en-US" altLang="ja-JP"/>
          </a:p>
        </p:txBody>
      </p:sp>
    </p:spTree>
    <p:extLst>
      <p:ext uri="{BB962C8B-B14F-4D97-AF65-F5344CB8AC3E}">
        <p14:creationId xmlns:p14="http://schemas.microsoft.com/office/powerpoint/2010/main" val="2042063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0AA3AD-9F04-0547-9AEE-47C16871D22D}"/>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618E583-5C2E-B24F-BD0C-3A59433CBDD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5AB6A9FC-798F-3B43-AFDC-915405AE69C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924074E-BD47-4A49-8B76-450B69EEAF80}"/>
              </a:ext>
            </a:extLst>
          </p:cNvPr>
          <p:cNvSpPr>
            <a:spLocks noGrp="1"/>
          </p:cNvSpPr>
          <p:nvPr>
            <p:ph type="dt" sz="half" idx="10"/>
          </p:nvPr>
        </p:nvSpPr>
        <p:spPr/>
        <p:txBody>
          <a:bodyPr/>
          <a:lstStyle/>
          <a:p>
            <a:pPr>
              <a:defRPr/>
            </a:pPr>
            <a:endParaRPr lang="en-US" altLang="ja-JP"/>
          </a:p>
        </p:txBody>
      </p:sp>
      <p:sp>
        <p:nvSpPr>
          <p:cNvPr id="6" name="フッター プレースホルダー 5">
            <a:extLst>
              <a:ext uri="{FF2B5EF4-FFF2-40B4-BE49-F238E27FC236}">
                <a16:creationId xmlns:a16="http://schemas.microsoft.com/office/drawing/2014/main" id="{F3F23CAC-A38C-E345-975F-CA96E157A8F1}"/>
              </a:ext>
            </a:extLst>
          </p:cNvPr>
          <p:cNvSpPr>
            <a:spLocks noGrp="1"/>
          </p:cNvSpPr>
          <p:nvPr>
            <p:ph type="ftr" sz="quarter" idx="11"/>
          </p:nvPr>
        </p:nvSpPr>
        <p:spPr/>
        <p:txBody>
          <a:bodyPr/>
          <a:lstStyle/>
          <a:p>
            <a:pPr>
              <a:defRPr/>
            </a:pPr>
            <a:endParaRPr lang="en-US" altLang="ja-JP"/>
          </a:p>
        </p:txBody>
      </p:sp>
      <p:sp>
        <p:nvSpPr>
          <p:cNvPr id="7" name="スライド番号プレースホルダー 6">
            <a:extLst>
              <a:ext uri="{FF2B5EF4-FFF2-40B4-BE49-F238E27FC236}">
                <a16:creationId xmlns:a16="http://schemas.microsoft.com/office/drawing/2014/main" id="{91F46BC2-E647-6043-8310-58730EA0B5F6}"/>
              </a:ext>
            </a:extLst>
          </p:cNvPr>
          <p:cNvSpPr>
            <a:spLocks noGrp="1"/>
          </p:cNvSpPr>
          <p:nvPr>
            <p:ph type="sldNum" sz="quarter" idx="12"/>
          </p:nvPr>
        </p:nvSpPr>
        <p:spPr/>
        <p:txBody>
          <a:bodyPr/>
          <a:lstStyle/>
          <a:p>
            <a:pPr>
              <a:defRPr/>
            </a:pPr>
            <a:fld id="{9C3DED7B-C0A2-4430-8059-8604EA154D41}" type="slidenum">
              <a:rPr lang="en-US" altLang="ja-JP" smtClean="0"/>
              <a:pPr>
                <a:defRPr/>
              </a:pPr>
              <a:t>‹#›</a:t>
            </a:fld>
            <a:endParaRPr lang="en-US" altLang="ja-JP"/>
          </a:p>
        </p:txBody>
      </p:sp>
    </p:spTree>
    <p:extLst>
      <p:ext uri="{BB962C8B-B14F-4D97-AF65-F5344CB8AC3E}">
        <p14:creationId xmlns:p14="http://schemas.microsoft.com/office/powerpoint/2010/main" val="101723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01825A9-D3A3-394A-990B-EBC2275D59E4}"/>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A68000C-63EC-AC41-9F3A-E2F2BD02507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56D3AFB-7355-524F-8AA7-BF52B8B3501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ja-JP"/>
          </a:p>
        </p:txBody>
      </p:sp>
      <p:sp>
        <p:nvSpPr>
          <p:cNvPr id="5" name="フッター プレースホルダー 4">
            <a:extLst>
              <a:ext uri="{FF2B5EF4-FFF2-40B4-BE49-F238E27FC236}">
                <a16:creationId xmlns:a16="http://schemas.microsoft.com/office/drawing/2014/main" id="{69192433-AF8C-E64E-8D0A-9D09C05FE388}"/>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ltLang="ja-JP"/>
          </a:p>
        </p:txBody>
      </p:sp>
      <p:sp>
        <p:nvSpPr>
          <p:cNvPr id="6" name="スライド番号プレースホルダー 5">
            <a:extLst>
              <a:ext uri="{FF2B5EF4-FFF2-40B4-BE49-F238E27FC236}">
                <a16:creationId xmlns:a16="http://schemas.microsoft.com/office/drawing/2014/main" id="{CD081E4F-84B3-6342-B171-72F4982BE86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C993D762-CD5B-413A-A315-DE9E2B4EBB0A}" type="slidenum">
              <a:rPr lang="en-US" altLang="ja-JP" smtClean="0"/>
              <a:pPr>
                <a:defRPr/>
              </a:pPr>
              <a:t>‹#›</a:t>
            </a:fld>
            <a:endParaRPr lang="en-US" altLang="ja-JP"/>
          </a:p>
        </p:txBody>
      </p:sp>
    </p:spTree>
    <p:extLst>
      <p:ext uri="{BB962C8B-B14F-4D97-AF65-F5344CB8AC3E}">
        <p14:creationId xmlns:p14="http://schemas.microsoft.com/office/powerpoint/2010/main" val="221759057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7.png"/><Relationship Id="rId3" Type="http://schemas.openxmlformats.org/officeDocument/2006/relationships/hyperlink" Target="http://www.google.co.jp/url?sa=i&amp;rct=j&amp;q=&amp;esrc=s&amp;source=images&amp;cd=&amp;cad=rja&amp;uact=8&amp;ved=0ahUKEwiyxqPms9LPAhUO1GMKHfPkBgQQjRwIBw&amp;url=http://www.irasutoya.com/2014/01/blog-post_7416.html&amp;bvm=bv.135475266,d.cGc&amp;psig=AFQjCNFpZfcCO7TP3oqaZ6w0iFn8rp3vtA&amp;ust=1476263270359199" TargetMode="External"/><Relationship Id="rId7" Type="http://schemas.openxmlformats.org/officeDocument/2006/relationships/hyperlink" Target="http://www.google.co.jp/url?sa=i&amp;rct=j&amp;q=&amp;esrc=s&amp;source=images&amp;cd=&amp;cad=rja&amp;uact=8&amp;ved=0ahUKEwi20LmVs9LPAhUL-GMKHQtaBj8QjRwIBw&amp;url=http://www.irasutoya.com/2014/09/blog-post_912.html&amp;bvm=bv.135475266,d.cGc&amp;psig=AFQjCNF1KSCbK_1YsCGfSnYCU_IbXPqitQ&amp;ust=1476263208745115" TargetMode="External"/><Relationship Id="rId12"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2.png"/><Relationship Id="rId11" Type="http://schemas.openxmlformats.org/officeDocument/2006/relationships/hyperlink" Target="http://4.bp.blogspot.com/-_uiP7snuyhA/Us_Ng2k41sI/AAAAAAAAdK8/DBs2ee1iNPo/s800/kaisya_nakayoshi.png" TargetMode="External"/><Relationship Id="rId5" Type="http://schemas.openxmlformats.org/officeDocument/2006/relationships/hyperlink" Target="http://www.google.co.jp/url?sa=i&amp;rct=j&amp;q=&amp;esrc=s&amp;source=images&amp;cd=&amp;cad=rja&amp;uact=8&amp;ved=0ahUKEwi4nO_nt8fPAhUBmZQKHZW8Ck8QjRwIBw&amp;url=http://kids.wanpug.com/illust99.html&amp;bvm=bv.135258522,d.dGo&amp;psig=AFQjCNG8hIox9vzaFd6G3JPfiKE8F-3RHA&amp;ust=1475886498149968" TargetMode="External"/><Relationship Id="rId10" Type="http://schemas.openxmlformats.org/officeDocument/2006/relationships/image" Target="../media/image5.png"/><Relationship Id="rId4" Type="http://schemas.openxmlformats.org/officeDocument/2006/relationships/image" Target="../media/image1.png"/><Relationship Id="rId9" Type="http://schemas.openxmlformats.org/officeDocument/2006/relationships/image" Target="../media/image4.png"/></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989273"/>
            <a:ext cx="7772400" cy="648072"/>
          </a:xfrm>
        </p:spPr>
        <p:txBody>
          <a:bodyPr/>
          <a:lstStyle/>
          <a:p>
            <a:r>
              <a:rPr kumimoji="1" lang="ja-JP" altLang="en-US" sz="2400" b="1" dirty="0"/>
              <a:t>平成</a:t>
            </a:r>
            <a:r>
              <a:rPr kumimoji="1" lang="en-US" altLang="ja-JP" sz="2400" b="1" dirty="0"/>
              <a:t>30</a:t>
            </a:r>
            <a:r>
              <a:rPr kumimoji="1" lang="ja-JP" altLang="en-US" sz="2400" b="1" dirty="0"/>
              <a:t>年度主任相談支援専門員養成研修</a:t>
            </a:r>
            <a:endParaRPr kumimoji="1" lang="ja-JP" altLang="en-US" b="1" dirty="0"/>
          </a:p>
        </p:txBody>
      </p:sp>
      <p:sp>
        <p:nvSpPr>
          <p:cNvPr id="3" name="サブタイトル 2"/>
          <p:cNvSpPr>
            <a:spLocks noGrp="1"/>
          </p:cNvSpPr>
          <p:nvPr>
            <p:ph type="subTitle" idx="1"/>
          </p:nvPr>
        </p:nvSpPr>
        <p:spPr>
          <a:xfrm>
            <a:off x="1371600" y="4809927"/>
            <a:ext cx="6400800" cy="1273696"/>
          </a:xfrm>
        </p:spPr>
        <p:txBody>
          <a:bodyPr/>
          <a:lstStyle/>
          <a:p>
            <a:r>
              <a:rPr lang="ja-JP" altLang="en-US" sz="2000" b="1" dirty="0"/>
              <a:t>特定非営利</a:t>
            </a:r>
            <a:r>
              <a:rPr lang="ja-JP" altLang="en-US" sz="2000" b="1"/>
              <a:t>法人日本相談支援</a:t>
            </a:r>
            <a:r>
              <a:rPr lang="ja-JP" altLang="en-US" sz="2000" b="1" smtClean="0"/>
              <a:t>専門員協会</a:t>
            </a:r>
            <a:endParaRPr lang="zh-TW" altLang="en-US" sz="2000" b="1" dirty="0"/>
          </a:p>
          <a:p>
            <a:r>
              <a:rPr lang="ja-JP" altLang="en-US" sz="2000" b="1" dirty="0"/>
              <a:t>代表理事　菊本圭一</a:t>
            </a:r>
            <a:endParaRPr lang="zh-TW" altLang="en-US" sz="2000" b="1" dirty="0"/>
          </a:p>
          <a:p>
            <a:r>
              <a:rPr lang="en-US" altLang="zh-CN" sz="2000" b="1" dirty="0"/>
              <a:t>Ver.</a:t>
            </a:r>
            <a:r>
              <a:rPr lang="zh-CN" altLang="en-US" sz="2000" b="1" dirty="0"/>
              <a:t>平成</a:t>
            </a:r>
            <a:r>
              <a:rPr lang="en-US" altLang="zh-CN" sz="2000" b="1" dirty="0"/>
              <a:t>3</a:t>
            </a:r>
            <a:r>
              <a:rPr lang="en-US" altLang="ja-JP" sz="2000" b="1" dirty="0"/>
              <a:t>1</a:t>
            </a:r>
            <a:r>
              <a:rPr lang="zh-CN" altLang="en-US" sz="2000" b="1" dirty="0"/>
              <a:t>年</a:t>
            </a:r>
            <a:r>
              <a:rPr lang="en-US" altLang="zh-CN" sz="2000" b="1" dirty="0"/>
              <a:t>1</a:t>
            </a:r>
            <a:r>
              <a:rPr lang="zh-CN" altLang="en-US" sz="2000" b="1" dirty="0"/>
              <a:t>月</a:t>
            </a:r>
            <a:r>
              <a:rPr lang="en-US" altLang="ja-JP" sz="2000" b="1" dirty="0"/>
              <a:t>28</a:t>
            </a:r>
            <a:r>
              <a:rPr lang="ja-JP" altLang="en-US" sz="2000" b="1" dirty="0"/>
              <a:t>日</a:t>
            </a:r>
            <a:endParaRPr lang="zh-CN" altLang="en-US" sz="2000" b="1" dirty="0"/>
          </a:p>
          <a:p>
            <a:endParaRPr kumimoji="1" lang="ja-JP" altLang="en-US" b="1" dirty="0"/>
          </a:p>
        </p:txBody>
      </p:sp>
      <p:sp>
        <p:nvSpPr>
          <p:cNvPr id="4" name="スライド番号プレースホルダー 3"/>
          <p:cNvSpPr>
            <a:spLocks noGrp="1"/>
          </p:cNvSpPr>
          <p:nvPr>
            <p:ph type="sldNum" sz="quarter" idx="12"/>
          </p:nvPr>
        </p:nvSpPr>
        <p:spPr/>
        <p:txBody>
          <a:bodyPr/>
          <a:lstStyle/>
          <a:p>
            <a:pPr>
              <a:defRPr/>
            </a:pPr>
            <a:fld id="{F90A3C79-1AFD-481B-B685-7933BCD0898B}" type="slidenum">
              <a:rPr lang="en-US" altLang="ja-JP" smtClean="0"/>
              <a:pPr>
                <a:defRPr/>
              </a:pPr>
              <a:t>1</a:t>
            </a:fld>
            <a:endParaRPr lang="en-US" altLang="ja-JP"/>
          </a:p>
        </p:txBody>
      </p:sp>
      <p:sp>
        <p:nvSpPr>
          <p:cNvPr id="5" name="タイトル 1"/>
          <p:cNvSpPr txBox="1">
            <a:spLocks/>
          </p:cNvSpPr>
          <p:nvPr/>
        </p:nvSpPr>
        <p:spPr bwMode="auto">
          <a:xfrm>
            <a:off x="673864" y="2204864"/>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en-US" b="1" kern="0" dirty="0">
                <a:latin typeface="+mn-ea"/>
                <a:ea typeface="+mn-ea"/>
              </a:rPr>
              <a:t>主任相談支援専門員の</a:t>
            </a:r>
            <a:endParaRPr lang="en-US" altLang="ja-JP" b="1" kern="0" dirty="0">
              <a:latin typeface="+mn-ea"/>
              <a:ea typeface="+mn-ea"/>
            </a:endParaRPr>
          </a:p>
          <a:p>
            <a:r>
              <a:rPr lang="ja-JP" altLang="en-US" b="1" kern="0" dirty="0">
                <a:latin typeface="+mn-ea"/>
                <a:ea typeface="+mn-ea"/>
              </a:rPr>
              <a:t>役割と視点</a:t>
            </a:r>
          </a:p>
        </p:txBody>
      </p:sp>
    </p:spTree>
    <p:extLst>
      <p:ext uri="{BB962C8B-B14F-4D97-AF65-F5344CB8AC3E}">
        <p14:creationId xmlns:p14="http://schemas.microsoft.com/office/powerpoint/2010/main" val="1240237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E4161E00-24C9-FE48-BF09-4F665B9F5185}"/>
              </a:ext>
            </a:extLst>
          </p:cNvPr>
          <p:cNvSpPr>
            <a:spLocks noGrp="1"/>
          </p:cNvSpPr>
          <p:nvPr>
            <p:ph type="title"/>
          </p:nvPr>
        </p:nvSpPr>
        <p:spPr>
          <a:xfrm>
            <a:off x="800100" y="332656"/>
            <a:ext cx="7543800" cy="902494"/>
          </a:xfrm>
        </p:spPr>
        <p:txBody>
          <a:bodyPr/>
          <a:lstStyle/>
          <a:p>
            <a:pPr eaLnBrk="1" fontAlgn="auto" hangingPunct="1">
              <a:spcAft>
                <a:spcPts val="0"/>
              </a:spcAft>
              <a:defRPr/>
            </a:pPr>
            <a:r>
              <a:rPr lang="ja-JP" altLang="en-US" sz="3200">
                <a:solidFill>
                  <a:schemeClr val="tx1">
                    <a:lumMod val="75000"/>
                    <a:lumOff val="25000"/>
                  </a:schemeClr>
                </a:solidFill>
                <a:latin typeface="+mn-ea"/>
                <a:ea typeface="+mn-ea"/>
                <a:cs typeface="HGPMinchoE" charset="-128"/>
              </a:rPr>
              <a:t>（３）障害者ケアマネジメント三本の柱</a:t>
            </a:r>
          </a:p>
        </p:txBody>
      </p:sp>
      <p:sp>
        <p:nvSpPr>
          <p:cNvPr id="3" name="コンテンツ プレースホルダー 2"/>
          <p:cNvSpPr>
            <a:spLocks noGrp="1"/>
          </p:cNvSpPr>
          <p:nvPr>
            <p:ph idx="1"/>
          </p:nvPr>
        </p:nvSpPr>
        <p:spPr/>
        <p:txBody>
          <a:bodyPr>
            <a:noAutofit/>
          </a:bodyPr>
          <a:lstStyle/>
          <a:p>
            <a:pPr marL="0" indent="0">
              <a:lnSpc>
                <a:spcPct val="150000"/>
              </a:lnSpc>
              <a:buNone/>
            </a:pPr>
            <a:r>
              <a:rPr lang="ja-JP" altLang="ja-JP" sz="2800">
                <a:latin typeface="+mn-ea"/>
                <a:cs typeface="HGPMinchoE" charset="-128"/>
              </a:rPr>
              <a:t>①</a:t>
            </a:r>
            <a:r>
              <a:rPr lang="ja-JP" altLang="ja-JP" sz="2800" dirty="0">
                <a:latin typeface="+mn-ea"/>
                <a:cs typeface="HGPMinchoE" charset="-128"/>
              </a:rPr>
              <a:t>本人ニーズ中心 （意思決定支援に見られるような質の向上）</a:t>
            </a:r>
          </a:p>
          <a:p>
            <a:pPr marL="0" indent="0">
              <a:lnSpc>
                <a:spcPct val="150000"/>
              </a:lnSpc>
              <a:buNone/>
            </a:pPr>
            <a:r>
              <a:rPr lang="ja-JP" altLang="ja-JP" sz="2800" dirty="0">
                <a:latin typeface="+mn-ea"/>
                <a:cs typeface="HGPMinchoE" charset="-128"/>
              </a:rPr>
              <a:t>②</a:t>
            </a:r>
            <a:r>
              <a:rPr lang="ja-JP" altLang="ja-JP" sz="2800" u="sng" dirty="0">
                <a:latin typeface="+mn-ea"/>
                <a:cs typeface="HGPMinchoE" charset="-128"/>
              </a:rPr>
              <a:t>チームアプローチ（チーミング　チームが学習し成長する組織づくり）</a:t>
            </a:r>
            <a:endParaRPr lang="ja-JP" altLang="ja-JP" sz="2800" dirty="0">
              <a:latin typeface="+mn-ea"/>
              <a:cs typeface="HGPMinchoE" charset="-128"/>
            </a:endParaRPr>
          </a:p>
          <a:p>
            <a:pPr marL="0" indent="0">
              <a:lnSpc>
                <a:spcPct val="150000"/>
              </a:lnSpc>
              <a:buNone/>
            </a:pPr>
            <a:r>
              <a:rPr lang="ja-JP" altLang="ja-JP" sz="2800" dirty="0">
                <a:latin typeface="+mn-ea"/>
                <a:cs typeface="HGPMinchoE" charset="-128"/>
              </a:rPr>
              <a:t>③</a:t>
            </a:r>
            <a:r>
              <a:rPr lang="ja-JP" altLang="ja-JP" sz="2800" u="sng" dirty="0">
                <a:latin typeface="+mn-ea"/>
                <a:cs typeface="HGPMinchoE" charset="-128"/>
              </a:rPr>
              <a:t>社会資源の改善、開発（協議会等の地域づくり　地域の資源を使い切る）</a:t>
            </a:r>
            <a:endParaRPr lang="ja-JP" altLang="ja-JP" sz="2800" dirty="0">
              <a:latin typeface="+mn-ea"/>
              <a:cs typeface="HGPMinchoE" charset="-128"/>
            </a:endParaRPr>
          </a:p>
          <a:p>
            <a:pPr marL="0" indent="0">
              <a:lnSpc>
                <a:spcPct val="150000"/>
              </a:lnSpc>
              <a:buNone/>
            </a:pPr>
            <a:endParaRPr lang="ja-JP" altLang="en-US" sz="2800" dirty="0">
              <a:latin typeface="+mn-ea"/>
              <a:cs typeface="HGPMinchoE" charset="-128"/>
            </a:endParaRPr>
          </a:p>
        </p:txBody>
      </p:sp>
      <p:sp>
        <p:nvSpPr>
          <p:cNvPr id="6" name="Text Box 15">
            <a:extLst>
              <a:ext uri="{FF2B5EF4-FFF2-40B4-BE49-F238E27FC236}">
                <a16:creationId xmlns:a16="http://schemas.microsoft.com/office/drawing/2014/main" id="{6F36868F-0B72-6B4C-9DD4-E99DE93FDF75}"/>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486118396"/>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22B8E0E-64E7-AD47-9D64-5F371BEDD648}"/>
              </a:ext>
            </a:extLst>
          </p:cNvPr>
          <p:cNvSpPr>
            <a:spLocks noGrp="1"/>
          </p:cNvSpPr>
          <p:nvPr>
            <p:ph idx="1"/>
          </p:nvPr>
        </p:nvSpPr>
        <p:spPr>
          <a:xfrm>
            <a:off x="479194" y="2154560"/>
            <a:ext cx="8229600" cy="2548880"/>
          </a:xfrm>
        </p:spPr>
        <p:txBody>
          <a:bodyPr>
            <a:normAutofit/>
          </a:bodyPr>
          <a:lstStyle/>
          <a:p>
            <a:pPr marL="0" indent="0">
              <a:buNone/>
            </a:pPr>
            <a:r>
              <a:rPr lang="ja-JP" altLang="ja-JP" sz="3200"/>
              <a:t>「サービスの質が向上したことで、制度やその仕組みが複雑になり、それらを選び利用するための支援を必要とする人が相談支援につながるという必然の結果」 </a:t>
            </a:r>
            <a:endParaRPr kumimoji="1" lang="ja-JP" altLang="en-US" sz="3200"/>
          </a:p>
        </p:txBody>
      </p:sp>
      <p:sp>
        <p:nvSpPr>
          <p:cNvPr id="4" name="スライド番号プレースホルダー 3">
            <a:extLst>
              <a:ext uri="{FF2B5EF4-FFF2-40B4-BE49-F238E27FC236}">
                <a16:creationId xmlns:a16="http://schemas.microsoft.com/office/drawing/2014/main" id="{0E18E23C-E75C-F94A-970A-FFC83BB291E9}"/>
              </a:ext>
            </a:extLst>
          </p:cNvPr>
          <p:cNvSpPr>
            <a:spLocks noGrp="1"/>
          </p:cNvSpPr>
          <p:nvPr>
            <p:ph type="sldNum" sz="quarter" idx="12"/>
          </p:nvPr>
        </p:nvSpPr>
        <p:spPr/>
        <p:txBody>
          <a:bodyPr/>
          <a:lstStyle/>
          <a:p>
            <a:pPr>
              <a:defRPr/>
            </a:pPr>
            <a:fld id="{804D6B79-3AEB-42FE-A736-A41F7AEA0445}" type="slidenum">
              <a:rPr lang="en-US" altLang="ja-JP" smtClean="0"/>
              <a:pPr>
                <a:defRPr/>
              </a:pPr>
              <a:t>11</a:t>
            </a:fld>
            <a:endParaRPr lang="en-US" altLang="ja-JP"/>
          </a:p>
        </p:txBody>
      </p:sp>
      <p:sp>
        <p:nvSpPr>
          <p:cNvPr id="5" name="Text Box 15">
            <a:extLst>
              <a:ext uri="{FF2B5EF4-FFF2-40B4-BE49-F238E27FC236}">
                <a16:creationId xmlns:a16="http://schemas.microsoft.com/office/drawing/2014/main" id="{342D8A66-84BE-FB48-93E0-1B69F076478C}"/>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942386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C891C8-7C6F-3347-B7E4-A5DCDB7ED607}"/>
              </a:ext>
            </a:extLst>
          </p:cNvPr>
          <p:cNvSpPr>
            <a:spLocks noGrp="1"/>
          </p:cNvSpPr>
          <p:nvPr>
            <p:ph type="title"/>
          </p:nvPr>
        </p:nvSpPr>
        <p:spPr>
          <a:xfrm>
            <a:off x="457200" y="2857500"/>
            <a:ext cx="8507288" cy="1143000"/>
          </a:xfrm>
        </p:spPr>
        <p:txBody>
          <a:bodyPr>
            <a:normAutofit/>
          </a:bodyPr>
          <a:lstStyle/>
          <a:p>
            <a:pPr algn="l"/>
            <a:r>
              <a:rPr lang="en-US" altLang="ja-JP" sz="3600" dirty="0">
                <a:latin typeface="+mn-ea"/>
                <a:ea typeface="+mn-ea"/>
              </a:rPr>
              <a:t>2.</a:t>
            </a:r>
            <a:r>
              <a:rPr lang="ja-JP" altLang="ja-JP" sz="3600">
                <a:latin typeface="+mn-ea"/>
                <a:ea typeface="+mn-ea"/>
              </a:rPr>
              <a:t>基幹相談支援センターと</a:t>
            </a:r>
            <a:r>
              <a:rPr lang="en-US" altLang="ja-JP" sz="3600" dirty="0">
                <a:latin typeface="+mn-ea"/>
                <a:ea typeface="+mn-ea"/>
              </a:rPr>
              <a:t/>
            </a:r>
            <a:br>
              <a:rPr lang="en-US" altLang="ja-JP" sz="3600" dirty="0">
                <a:latin typeface="+mn-ea"/>
                <a:ea typeface="+mn-ea"/>
              </a:rPr>
            </a:br>
            <a:r>
              <a:rPr lang="ja-JP" altLang="en-US" sz="3600">
                <a:latin typeface="+mn-ea"/>
                <a:ea typeface="+mn-ea"/>
              </a:rPr>
              <a:t>　</a:t>
            </a:r>
            <a:r>
              <a:rPr lang="ja-JP" altLang="ja-JP" sz="3600">
                <a:latin typeface="+mn-ea"/>
                <a:ea typeface="+mn-ea"/>
              </a:rPr>
              <a:t>主任相談支援専門員</a:t>
            </a:r>
            <a:endParaRPr kumimoji="1" lang="ja-JP" altLang="en-US" sz="3600">
              <a:latin typeface="+mn-ea"/>
              <a:ea typeface="+mn-ea"/>
            </a:endParaRPr>
          </a:p>
        </p:txBody>
      </p:sp>
      <p:sp>
        <p:nvSpPr>
          <p:cNvPr id="4" name="スライド番号プレースホルダー 3">
            <a:extLst>
              <a:ext uri="{FF2B5EF4-FFF2-40B4-BE49-F238E27FC236}">
                <a16:creationId xmlns:a16="http://schemas.microsoft.com/office/drawing/2014/main" id="{C3B5BACF-E59B-5D42-A3AD-69CA36D39A7C}"/>
              </a:ext>
            </a:extLst>
          </p:cNvPr>
          <p:cNvSpPr>
            <a:spLocks noGrp="1"/>
          </p:cNvSpPr>
          <p:nvPr>
            <p:ph type="sldNum" sz="quarter" idx="12"/>
          </p:nvPr>
        </p:nvSpPr>
        <p:spPr/>
        <p:txBody>
          <a:bodyPr/>
          <a:lstStyle/>
          <a:p>
            <a:pPr>
              <a:defRPr/>
            </a:pPr>
            <a:fld id="{804D6B79-3AEB-42FE-A736-A41F7AEA0445}" type="slidenum">
              <a:rPr lang="en-US" altLang="ja-JP" smtClean="0"/>
              <a:pPr>
                <a:defRPr/>
              </a:pPr>
              <a:t>12</a:t>
            </a:fld>
            <a:endParaRPr lang="en-US" altLang="ja-JP"/>
          </a:p>
        </p:txBody>
      </p:sp>
      <p:sp>
        <p:nvSpPr>
          <p:cNvPr id="5" name="Text Box 15">
            <a:extLst>
              <a:ext uri="{FF2B5EF4-FFF2-40B4-BE49-F238E27FC236}">
                <a16:creationId xmlns:a16="http://schemas.microsoft.com/office/drawing/2014/main" id="{BE831EE7-9222-E343-97DA-D64C903C6E9B}"/>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338866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628650" y="654814"/>
            <a:ext cx="7886700" cy="1325563"/>
          </a:xfrm>
        </p:spPr>
        <p:txBody>
          <a:bodyPr/>
          <a:lstStyle/>
          <a:p>
            <a:r>
              <a:rPr lang="en-US" altLang="ja-JP" sz="3600" dirty="0">
                <a:latin typeface="+mn-ea"/>
              </a:rPr>
              <a:t>2.</a:t>
            </a:r>
            <a:r>
              <a:rPr lang="ja-JP" altLang="ja-JP" sz="3600">
                <a:latin typeface="+mn-ea"/>
              </a:rPr>
              <a:t>基幹相談支援センターと</a:t>
            </a:r>
            <a:r>
              <a:rPr lang="en-US" altLang="ja-JP" sz="3600" dirty="0">
                <a:latin typeface="+mn-ea"/>
              </a:rPr>
              <a:t/>
            </a:r>
            <a:br>
              <a:rPr lang="en-US" altLang="ja-JP" sz="3600" dirty="0">
                <a:latin typeface="+mn-ea"/>
              </a:rPr>
            </a:br>
            <a:r>
              <a:rPr lang="ja-JP" altLang="en-US" sz="3600">
                <a:latin typeface="+mn-ea"/>
              </a:rPr>
              <a:t>　</a:t>
            </a:r>
            <a:r>
              <a:rPr lang="ja-JP" altLang="ja-JP" sz="3600">
                <a:latin typeface="+mn-ea"/>
              </a:rPr>
              <a:t>主任相談支援専門員</a:t>
            </a:r>
            <a:endParaRPr lang="ja-JP" altLang="en-US" sz="3600" dirty="0">
              <a:solidFill>
                <a:schemeClr val="tx1"/>
              </a:solidFill>
            </a:endParaRPr>
          </a:p>
        </p:txBody>
      </p:sp>
      <p:sp>
        <p:nvSpPr>
          <p:cNvPr id="3" name="コンテンツ プレースホルダー 2"/>
          <p:cNvSpPr>
            <a:spLocks noGrp="1"/>
          </p:cNvSpPr>
          <p:nvPr>
            <p:ph idx="1"/>
          </p:nvPr>
        </p:nvSpPr>
        <p:spPr>
          <a:xfrm>
            <a:off x="628650" y="2029990"/>
            <a:ext cx="7886700" cy="4351338"/>
          </a:xfrm>
        </p:spPr>
        <p:txBody>
          <a:bodyPr>
            <a:normAutofit/>
          </a:bodyPr>
          <a:lstStyle/>
          <a:p>
            <a:pPr marL="0" indent="0">
              <a:buNone/>
            </a:pPr>
            <a:r>
              <a:rPr lang="ja-JP" altLang="en-US" sz="2800"/>
              <a:t>講義目的</a:t>
            </a:r>
            <a:endParaRPr lang="ja-JP" altLang="ja-JP" sz="2800"/>
          </a:p>
          <a:p>
            <a:pPr marL="457200" indent="-457200">
              <a:buFont typeface="+mj-ea"/>
              <a:buAutoNum type="circleNumDbPlain"/>
            </a:pPr>
            <a:r>
              <a:rPr lang="ja-JP" altLang="en-US" sz="2800"/>
              <a:t>主任相談支援専門員が養成された直後は、基幹センターへの配置がされることが望ましいことを伝える。</a:t>
            </a:r>
            <a:endParaRPr lang="en-US" altLang="ja-JP" sz="2800" dirty="0"/>
          </a:p>
          <a:p>
            <a:pPr marL="457200" indent="-457200">
              <a:buFont typeface="+mj-ea"/>
              <a:buAutoNum type="circleNumDbPlain"/>
            </a:pPr>
            <a:r>
              <a:rPr lang="ja-JP" altLang="en-US" sz="2800"/>
              <a:t>各都道府県での主任相談支援専門員の養成が活発となれば、基幹センター以外への配置もされることになるだろうが、現時点では基幹センターに求められる機能と対比しながらの理解を図る。</a:t>
            </a:r>
            <a:endParaRPr lang="en-US" altLang="ja-JP" sz="2800" dirty="0"/>
          </a:p>
        </p:txBody>
      </p:sp>
      <p:sp>
        <p:nvSpPr>
          <p:cNvPr id="2" name="スライド番号プレースホルダー 1"/>
          <p:cNvSpPr>
            <a:spLocks noGrp="1"/>
          </p:cNvSpPr>
          <p:nvPr>
            <p:ph type="sldNum" sz="quarter" idx="12"/>
          </p:nvPr>
        </p:nvSpPr>
        <p:spPr/>
        <p:txBody>
          <a:bodyPr/>
          <a:lstStyle/>
          <a:p>
            <a:pPr>
              <a:defRPr/>
            </a:pPr>
            <a:fld id="{804D6B79-3AEB-42FE-A736-A41F7AEA0445}" type="slidenum">
              <a:rPr lang="en-US" altLang="ja-JP" smtClean="0"/>
              <a:pPr>
                <a:defRPr/>
              </a:pPr>
              <a:t>13</a:t>
            </a:fld>
            <a:endParaRPr lang="en-US" altLang="ja-JP"/>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テキスト ボックス 3">
            <a:extLst>
              <a:ext uri="{FF2B5EF4-FFF2-40B4-BE49-F238E27FC236}">
                <a16:creationId xmlns:a16="http://schemas.microsoft.com/office/drawing/2014/main" id="{2EB2067C-FF3F-C244-A6DF-E64B3921C502}"/>
              </a:ext>
            </a:extLst>
          </p:cNvPr>
          <p:cNvSpPr txBox="1"/>
          <p:nvPr/>
        </p:nvSpPr>
        <p:spPr>
          <a:xfrm>
            <a:off x="6728012" y="476806"/>
            <a:ext cx="2057400" cy="369332"/>
          </a:xfrm>
          <a:prstGeom prst="rect">
            <a:avLst/>
          </a:prstGeom>
          <a:solidFill>
            <a:srgbClr val="FF0000"/>
          </a:solidFill>
        </p:spPr>
        <p:txBody>
          <a:bodyPr wrap="square" rtlCol="0">
            <a:spAutoFit/>
          </a:bodyPr>
          <a:lstStyle/>
          <a:p>
            <a:r>
              <a:rPr kumimoji="1" lang="ja-JP" altLang="en-US">
                <a:solidFill>
                  <a:schemeClr val="bg1"/>
                </a:solidFill>
              </a:rPr>
              <a:t>指導者用スライド</a:t>
            </a:r>
          </a:p>
        </p:txBody>
      </p:sp>
    </p:spTree>
    <p:extLst>
      <p:ext uri="{BB962C8B-B14F-4D97-AF65-F5344CB8AC3E}">
        <p14:creationId xmlns:p14="http://schemas.microsoft.com/office/powerpoint/2010/main" val="2823598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C891C8-7C6F-3347-B7E4-A5DCDB7ED607}"/>
              </a:ext>
            </a:extLst>
          </p:cNvPr>
          <p:cNvSpPr>
            <a:spLocks noGrp="1"/>
          </p:cNvSpPr>
          <p:nvPr>
            <p:ph type="title"/>
          </p:nvPr>
        </p:nvSpPr>
        <p:spPr/>
        <p:txBody>
          <a:bodyPr/>
          <a:lstStyle/>
          <a:p>
            <a:r>
              <a:rPr lang="ja-JP" altLang="ja-JP" sz="3200"/>
              <a:t>（１）基幹相談支援センターと</a:t>
            </a:r>
            <a:r>
              <a:rPr lang="en-US" altLang="ja-JP" sz="3200" dirty="0"/>
              <a:t/>
            </a:r>
            <a:br>
              <a:rPr lang="en-US" altLang="ja-JP" sz="3200" dirty="0"/>
            </a:br>
            <a:r>
              <a:rPr lang="ja-JP" altLang="ja-JP" sz="3200"/>
              <a:t>主任相談支援専門員</a:t>
            </a:r>
            <a:endParaRPr kumimoji="1" lang="ja-JP" altLang="en-US" sz="3200"/>
          </a:p>
        </p:txBody>
      </p:sp>
      <p:sp>
        <p:nvSpPr>
          <p:cNvPr id="3" name="コンテンツ プレースホルダー 2">
            <a:extLst>
              <a:ext uri="{FF2B5EF4-FFF2-40B4-BE49-F238E27FC236}">
                <a16:creationId xmlns:a16="http://schemas.microsoft.com/office/drawing/2014/main" id="{B58F798B-A100-9849-8E8A-AE962D68D185}"/>
              </a:ext>
            </a:extLst>
          </p:cNvPr>
          <p:cNvSpPr>
            <a:spLocks noGrp="1"/>
          </p:cNvSpPr>
          <p:nvPr>
            <p:ph idx="1"/>
          </p:nvPr>
        </p:nvSpPr>
        <p:spPr>
          <a:xfrm>
            <a:off x="457200" y="1736157"/>
            <a:ext cx="8229600" cy="4525963"/>
          </a:xfrm>
        </p:spPr>
        <p:txBody>
          <a:bodyPr>
            <a:normAutofit/>
          </a:bodyPr>
          <a:lstStyle/>
          <a:p>
            <a:pPr marL="0" indent="0">
              <a:buNone/>
            </a:pPr>
            <a:r>
              <a:rPr lang="ja-JP" altLang="ja-JP" sz="2800">
                <a:latin typeface="+mj-ea"/>
                <a:ea typeface="+mj-ea"/>
              </a:rPr>
              <a:t>基幹と指定特定等</a:t>
            </a:r>
            <a:r>
              <a:rPr lang="ja-JP" altLang="en-US" sz="2800">
                <a:latin typeface="+mj-ea"/>
                <a:ea typeface="+mj-ea"/>
              </a:rPr>
              <a:t>に</a:t>
            </a:r>
            <a:r>
              <a:rPr lang="ja-JP" altLang="ja-JP" sz="2800">
                <a:latin typeface="+mj-ea"/>
                <a:ea typeface="+mj-ea"/>
              </a:rPr>
              <a:t>共通して重要</a:t>
            </a:r>
            <a:r>
              <a:rPr lang="ja-JP" altLang="en-US" sz="2800">
                <a:latin typeface="+mj-ea"/>
                <a:ea typeface="+mj-ea"/>
              </a:rPr>
              <a:t>なポイント</a:t>
            </a:r>
            <a:endParaRPr lang="en-US" altLang="ja-JP" sz="2800" dirty="0">
              <a:latin typeface="+mj-ea"/>
              <a:ea typeface="+mj-ea"/>
            </a:endParaRPr>
          </a:p>
          <a:p>
            <a:pPr marL="0" indent="0">
              <a:buNone/>
            </a:pPr>
            <a:r>
              <a:rPr lang="ja-JP" altLang="ja-JP" sz="2800">
                <a:latin typeface="+mj-ea"/>
                <a:ea typeface="+mj-ea"/>
              </a:rPr>
              <a:t>①総合相談、専門相談の実施</a:t>
            </a:r>
            <a:endParaRPr lang="en-US" altLang="ja-JP" sz="2800" dirty="0">
              <a:latin typeface="+mj-ea"/>
              <a:ea typeface="+mj-ea"/>
            </a:endParaRPr>
          </a:p>
          <a:p>
            <a:pPr marL="0" indent="0">
              <a:buNone/>
            </a:pPr>
            <a:endParaRPr lang="ja-JP" altLang="ja-JP" sz="2800">
              <a:latin typeface="+mj-ea"/>
              <a:ea typeface="+mj-ea"/>
            </a:endParaRPr>
          </a:p>
          <a:p>
            <a:pPr marL="0" indent="0">
              <a:buNone/>
            </a:pPr>
            <a:r>
              <a:rPr lang="ja-JP" altLang="ja-JP" sz="2800">
                <a:latin typeface="+mj-ea"/>
                <a:ea typeface="+mj-ea"/>
              </a:rPr>
              <a:t>②地域の相談支援体制の強化の取組</a:t>
            </a:r>
            <a:endParaRPr lang="en-US" altLang="ja-JP" sz="2800" dirty="0">
              <a:latin typeface="+mj-ea"/>
              <a:ea typeface="+mj-ea"/>
            </a:endParaRPr>
          </a:p>
          <a:p>
            <a:pPr marL="0" indent="0">
              <a:buNone/>
            </a:pPr>
            <a:endParaRPr lang="ja-JP" altLang="ja-JP" sz="2800">
              <a:latin typeface="+mj-ea"/>
              <a:ea typeface="+mj-ea"/>
            </a:endParaRPr>
          </a:p>
          <a:p>
            <a:pPr marL="0" indent="0">
              <a:buNone/>
            </a:pPr>
            <a:r>
              <a:rPr lang="ja-JP" altLang="ja-JP" sz="2800">
                <a:latin typeface="+mj-ea"/>
                <a:ea typeface="+mj-ea"/>
              </a:rPr>
              <a:t>③地域移行、地域定着の推進</a:t>
            </a:r>
            <a:endParaRPr lang="en-US" altLang="ja-JP" sz="2800" dirty="0">
              <a:latin typeface="+mj-ea"/>
              <a:ea typeface="+mj-ea"/>
            </a:endParaRPr>
          </a:p>
          <a:p>
            <a:pPr marL="0" indent="0">
              <a:buNone/>
            </a:pPr>
            <a:endParaRPr lang="ja-JP" altLang="ja-JP" sz="2800">
              <a:latin typeface="+mj-ea"/>
              <a:ea typeface="+mj-ea"/>
            </a:endParaRPr>
          </a:p>
          <a:p>
            <a:pPr marL="0" indent="0">
              <a:buNone/>
            </a:pPr>
            <a:r>
              <a:rPr lang="ja-JP" altLang="ja-JP" sz="2800">
                <a:latin typeface="+mj-ea"/>
                <a:ea typeface="+mj-ea"/>
              </a:rPr>
              <a:t>④権利擁護、虐待防止に必要な取り組み</a:t>
            </a:r>
          </a:p>
          <a:p>
            <a:pPr marL="0" indent="0">
              <a:buNone/>
            </a:pPr>
            <a:endParaRPr kumimoji="1" lang="ja-JP" altLang="en-US" sz="2800">
              <a:latin typeface="+mj-ea"/>
              <a:ea typeface="+mj-ea"/>
            </a:endParaRPr>
          </a:p>
        </p:txBody>
      </p:sp>
      <p:sp>
        <p:nvSpPr>
          <p:cNvPr id="4" name="スライド番号プレースホルダー 3">
            <a:extLst>
              <a:ext uri="{FF2B5EF4-FFF2-40B4-BE49-F238E27FC236}">
                <a16:creationId xmlns:a16="http://schemas.microsoft.com/office/drawing/2014/main" id="{C3B5BACF-E59B-5D42-A3AD-69CA36D39A7C}"/>
              </a:ext>
            </a:extLst>
          </p:cNvPr>
          <p:cNvSpPr>
            <a:spLocks noGrp="1"/>
          </p:cNvSpPr>
          <p:nvPr>
            <p:ph type="sldNum" sz="quarter" idx="12"/>
          </p:nvPr>
        </p:nvSpPr>
        <p:spPr/>
        <p:txBody>
          <a:bodyPr/>
          <a:lstStyle/>
          <a:p>
            <a:pPr>
              <a:defRPr/>
            </a:pPr>
            <a:fld id="{804D6B79-3AEB-42FE-A736-A41F7AEA0445}" type="slidenum">
              <a:rPr lang="en-US" altLang="ja-JP" smtClean="0"/>
              <a:pPr>
                <a:defRPr/>
              </a:pPr>
              <a:t>14</a:t>
            </a:fld>
            <a:endParaRPr lang="en-US" altLang="ja-JP"/>
          </a:p>
        </p:txBody>
      </p:sp>
      <p:sp>
        <p:nvSpPr>
          <p:cNvPr id="5" name="Text Box 15">
            <a:extLst>
              <a:ext uri="{FF2B5EF4-FFF2-40B4-BE49-F238E27FC236}">
                <a16:creationId xmlns:a16="http://schemas.microsoft.com/office/drawing/2014/main" id="{BE831EE7-9222-E343-97DA-D64C903C6E9B}"/>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9222405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96F127-1779-1A4E-B657-C406833EF679}"/>
              </a:ext>
            </a:extLst>
          </p:cNvPr>
          <p:cNvSpPr>
            <a:spLocks noGrp="1"/>
          </p:cNvSpPr>
          <p:nvPr>
            <p:ph type="title"/>
          </p:nvPr>
        </p:nvSpPr>
        <p:spPr>
          <a:xfrm>
            <a:off x="457200" y="2857500"/>
            <a:ext cx="8229600" cy="1143000"/>
          </a:xfrm>
        </p:spPr>
        <p:txBody>
          <a:bodyPr>
            <a:normAutofit fontScale="90000"/>
          </a:bodyPr>
          <a:lstStyle/>
          <a:p>
            <a:pPr algn="l"/>
            <a:r>
              <a:rPr lang="ja-JP" altLang="ja-JP" sz="3600"/>
              <a:t>⒊主任相談支援専門員に想定される</a:t>
            </a:r>
            <a:r>
              <a:rPr lang="en-US" altLang="ja-JP" sz="3600" dirty="0"/>
              <a:t/>
            </a:r>
            <a:br>
              <a:rPr lang="en-US" altLang="ja-JP" sz="3600" dirty="0"/>
            </a:br>
            <a:r>
              <a:rPr lang="ja-JP" altLang="en-US" sz="3600"/>
              <a:t>　</a:t>
            </a:r>
            <a:r>
              <a:rPr lang="ja-JP" altLang="ja-JP" sz="3600"/>
              <a:t>役割や責務と報酬</a:t>
            </a:r>
            <a:r>
              <a:rPr lang="ja-JP" altLang="en-US" sz="3600"/>
              <a:t>改定</a:t>
            </a:r>
            <a:r>
              <a:rPr lang="ja-JP" altLang="ja-JP" sz="3600"/>
              <a:t>について</a:t>
            </a:r>
            <a:br>
              <a:rPr lang="ja-JP" altLang="ja-JP" sz="3600"/>
            </a:br>
            <a:endParaRPr kumimoji="1" lang="ja-JP" altLang="en-US" sz="3600"/>
          </a:p>
        </p:txBody>
      </p:sp>
      <p:sp>
        <p:nvSpPr>
          <p:cNvPr id="4" name="スライド番号プレースホルダー 3">
            <a:extLst>
              <a:ext uri="{FF2B5EF4-FFF2-40B4-BE49-F238E27FC236}">
                <a16:creationId xmlns:a16="http://schemas.microsoft.com/office/drawing/2014/main" id="{37822706-64D7-BF45-9C69-77B797EBF471}"/>
              </a:ext>
            </a:extLst>
          </p:cNvPr>
          <p:cNvSpPr>
            <a:spLocks noGrp="1"/>
          </p:cNvSpPr>
          <p:nvPr>
            <p:ph type="sldNum" sz="quarter" idx="12"/>
          </p:nvPr>
        </p:nvSpPr>
        <p:spPr/>
        <p:txBody>
          <a:bodyPr/>
          <a:lstStyle/>
          <a:p>
            <a:pPr>
              <a:defRPr/>
            </a:pPr>
            <a:fld id="{804D6B79-3AEB-42FE-A736-A41F7AEA0445}" type="slidenum">
              <a:rPr lang="en-US" altLang="ja-JP" smtClean="0"/>
              <a:pPr>
                <a:defRPr/>
              </a:pPr>
              <a:t>15</a:t>
            </a:fld>
            <a:endParaRPr lang="en-US" altLang="ja-JP"/>
          </a:p>
        </p:txBody>
      </p:sp>
      <p:sp>
        <p:nvSpPr>
          <p:cNvPr id="5" name="Text Box 15">
            <a:extLst>
              <a:ext uri="{FF2B5EF4-FFF2-40B4-BE49-F238E27FC236}">
                <a16:creationId xmlns:a16="http://schemas.microsoft.com/office/drawing/2014/main" id="{4B71AE0D-D0C6-7C4E-9AD8-2E4C434BD874}"/>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660567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628650" y="821367"/>
            <a:ext cx="7886700" cy="1325563"/>
          </a:xfrm>
        </p:spPr>
        <p:txBody>
          <a:bodyPr/>
          <a:lstStyle/>
          <a:p>
            <a:r>
              <a:rPr lang="ja-JP" altLang="ja-JP" sz="3600"/>
              <a:t>⒊主任相談支援専門員に想定される</a:t>
            </a:r>
            <a:r>
              <a:rPr lang="en-US" altLang="ja-JP" sz="3600" dirty="0"/>
              <a:t/>
            </a:r>
            <a:br>
              <a:rPr lang="en-US" altLang="ja-JP" sz="3600" dirty="0"/>
            </a:br>
            <a:r>
              <a:rPr lang="ja-JP" altLang="en-US" sz="3600"/>
              <a:t>　</a:t>
            </a:r>
            <a:r>
              <a:rPr lang="ja-JP" altLang="ja-JP" sz="3600"/>
              <a:t>役割や責務と報酬</a:t>
            </a:r>
            <a:r>
              <a:rPr lang="ja-JP" altLang="en-US" sz="3600"/>
              <a:t>改定</a:t>
            </a:r>
            <a:r>
              <a:rPr lang="ja-JP" altLang="ja-JP" sz="3600"/>
              <a:t>について</a:t>
            </a:r>
            <a:endParaRPr lang="ja-JP" altLang="en-US" sz="3600" dirty="0">
              <a:solidFill>
                <a:schemeClr val="tx1"/>
              </a:solidFill>
            </a:endParaRPr>
          </a:p>
        </p:txBody>
      </p:sp>
      <p:sp>
        <p:nvSpPr>
          <p:cNvPr id="3" name="コンテンツ プレースホルダー 2"/>
          <p:cNvSpPr>
            <a:spLocks noGrp="1"/>
          </p:cNvSpPr>
          <p:nvPr>
            <p:ph idx="1"/>
          </p:nvPr>
        </p:nvSpPr>
        <p:spPr>
          <a:xfrm>
            <a:off x="628650" y="2250667"/>
            <a:ext cx="7886700" cy="4351338"/>
          </a:xfrm>
        </p:spPr>
        <p:txBody>
          <a:bodyPr>
            <a:normAutofit/>
          </a:bodyPr>
          <a:lstStyle/>
          <a:p>
            <a:pPr marL="0" indent="0">
              <a:buNone/>
            </a:pPr>
            <a:r>
              <a:rPr lang="ja-JP" altLang="en-US" sz="2800"/>
              <a:t>講義目的</a:t>
            </a:r>
            <a:endParaRPr lang="ja-JP" altLang="ja-JP" sz="2800"/>
          </a:p>
          <a:p>
            <a:pPr marL="457200" indent="-457200">
              <a:buFont typeface="+mj-ea"/>
              <a:buAutoNum type="circleNumDbPlain"/>
            </a:pPr>
            <a:r>
              <a:rPr lang="ja-JP" altLang="en-US" sz="2800"/>
              <a:t>事業経営を安定されることを重視しながらも、単なる加算取得目的ではないことを強調する。</a:t>
            </a:r>
            <a:endParaRPr lang="en-US" altLang="ja-JP" sz="2800" dirty="0"/>
          </a:p>
          <a:p>
            <a:pPr marL="457200" indent="-457200">
              <a:buFont typeface="+mj-ea"/>
              <a:buAutoNum type="circleNumDbPlain"/>
            </a:pPr>
            <a:r>
              <a:rPr lang="ja-JP" altLang="en-US" sz="2800"/>
              <a:t>主任相談支援専門員となれば、地域づくりや人材育成を推進し、相談支援事業の質的向上を図るリーダーとなることを伝える。</a:t>
            </a:r>
            <a:endParaRPr lang="en-US" altLang="ja-JP" sz="2800" dirty="0"/>
          </a:p>
        </p:txBody>
      </p:sp>
      <p:sp>
        <p:nvSpPr>
          <p:cNvPr id="2" name="スライド番号プレースホルダー 1"/>
          <p:cNvSpPr>
            <a:spLocks noGrp="1"/>
          </p:cNvSpPr>
          <p:nvPr>
            <p:ph type="sldNum" sz="quarter" idx="12"/>
          </p:nvPr>
        </p:nvSpPr>
        <p:spPr/>
        <p:txBody>
          <a:bodyPr/>
          <a:lstStyle/>
          <a:p>
            <a:pPr>
              <a:defRPr/>
            </a:pPr>
            <a:fld id="{804D6B79-3AEB-42FE-A736-A41F7AEA0445}" type="slidenum">
              <a:rPr lang="en-US" altLang="ja-JP" smtClean="0"/>
              <a:pPr>
                <a:defRPr/>
              </a:pPr>
              <a:t>16</a:t>
            </a:fld>
            <a:endParaRPr lang="en-US" altLang="ja-JP"/>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テキスト ボックス 3">
            <a:extLst>
              <a:ext uri="{FF2B5EF4-FFF2-40B4-BE49-F238E27FC236}">
                <a16:creationId xmlns:a16="http://schemas.microsoft.com/office/drawing/2014/main" id="{2EB2067C-FF3F-C244-A6DF-E64B3921C502}"/>
              </a:ext>
            </a:extLst>
          </p:cNvPr>
          <p:cNvSpPr txBox="1"/>
          <p:nvPr/>
        </p:nvSpPr>
        <p:spPr>
          <a:xfrm>
            <a:off x="6728012" y="476806"/>
            <a:ext cx="2057400" cy="369332"/>
          </a:xfrm>
          <a:prstGeom prst="rect">
            <a:avLst/>
          </a:prstGeom>
          <a:solidFill>
            <a:srgbClr val="FF0000"/>
          </a:solidFill>
        </p:spPr>
        <p:txBody>
          <a:bodyPr wrap="square" rtlCol="0">
            <a:spAutoFit/>
          </a:bodyPr>
          <a:lstStyle/>
          <a:p>
            <a:r>
              <a:rPr kumimoji="1" lang="ja-JP" altLang="en-US">
                <a:solidFill>
                  <a:schemeClr val="bg1"/>
                </a:solidFill>
              </a:rPr>
              <a:t>指導者用スライド</a:t>
            </a:r>
          </a:p>
        </p:txBody>
      </p:sp>
    </p:spTree>
    <p:extLst>
      <p:ext uri="{BB962C8B-B14F-4D97-AF65-F5344CB8AC3E}">
        <p14:creationId xmlns:p14="http://schemas.microsoft.com/office/powerpoint/2010/main" val="1108717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a:bodyPr>
          <a:lstStyle/>
          <a:p>
            <a:r>
              <a:rPr lang="ja-JP" altLang="en-US" sz="3200">
                <a:latin typeface="+mn-ea"/>
                <a:ea typeface="+mn-ea"/>
                <a:cs typeface="HGPMinchoE" charset="-128"/>
              </a:rPr>
              <a:t>（１）　平成３０年度　報酬</a:t>
            </a:r>
            <a:r>
              <a:rPr lang="ja-JP" altLang="en-US" sz="3200" dirty="0">
                <a:latin typeface="+mn-ea"/>
                <a:ea typeface="+mn-ea"/>
                <a:cs typeface="HGPMinchoE" charset="-128"/>
              </a:rPr>
              <a:t>改定について </a:t>
            </a:r>
            <a:endParaRPr kumimoji="1" lang="ja-JP" altLang="en-US" sz="3200" dirty="0">
              <a:latin typeface="+mn-ea"/>
              <a:ea typeface="+mn-ea"/>
              <a:cs typeface="HGPMinchoE" charset="-128"/>
            </a:endParaRPr>
          </a:p>
        </p:txBody>
      </p:sp>
      <p:sp>
        <p:nvSpPr>
          <p:cNvPr id="3" name="コンテンツ プレースホルダー 2"/>
          <p:cNvSpPr>
            <a:spLocks noGrp="1"/>
          </p:cNvSpPr>
          <p:nvPr>
            <p:ph idx="1"/>
          </p:nvPr>
        </p:nvSpPr>
        <p:spPr>
          <a:xfrm>
            <a:off x="705830" y="1268760"/>
            <a:ext cx="7732340" cy="3017044"/>
          </a:xfrm>
        </p:spPr>
        <p:txBody>
          <a:bodyPr>
            <a:normAutofit fontScale="70000" lnSpcReduction="20000"/>
          </a:bodyPr>
          <a:lstStyle/>
          <a:p>
            <a:pPr marL="0" indent="0">
              <a:buNone/>
            </a:pPr>
            <a:r>
              <a:rPr lang="ja-JP" altLang="en-US" sz="2000" dirty="0">
                <a:latin typeface="+mn-ea"/>
                <a:cs typeface="HGPMinchoE" charset="-128"/>
              </a:rPr>
              <a:t>計画相談支援・障害児相談支援における質の高い事業者の評価</a:t>
            </a:r>
          </a:p>
          <a:p>
            <a:pPr marL="0" indent="0">
              <a:buNone/>
            </a:pPr>
            <a:r>
              <a:rPr lang="en-US" altLang="ja-JP" sz="2000" dirty="0">
                <a:latin typeface="+mn-ea"/>
                <a:cs typeface="HGPMinchoE" charset="-128"/>
              </a:rPr>
              <a:t>1 </a:t>
            </a:r>
            <a:r>
              <a:rPr lang="ja-JP" altLang="en-US" sz="2000" dirty="0">
                <a:latin typeface="+mn-ea"/>
                <a:cs typeface="HGPMinchoE" charset="-128"/>
              </a:rPr>
              <a:t>モニタリング実施標準期間の見直し</a:t>
            </a:r>
          </a:p>
          <a:p>
            <a:pPr marL="0" indent="0">
              <a:buNone/>
            </a:pPr>
            <a:r>
              <a:rPr lang="ja-JP" altLang="en-US" sz="2000" dirty="0">
                <a:latin typeface="+mn-ea"/>
                <a:cs typeface="HGPMinchoE" charset="-128"/>
              </a:rPr>
              <a:t>　支援の必要性の観点から標準期間の一部を見直し、モニタリングの頻度を高める。</a:t>
            </a:r>
          </a:p>
          <a:p>
            <a:pPr marL="0" indent="0">
              <a:buNone/>
            </a:pPr>
            <a:r>
              <a:rPr lang="en-US" altLang="ja-JP" sz="2000" dirty="0">
                <a:latin typeface="+mn-ea"/>
                <a:cs typeface="HGPMinchoE" charset="-128"/>
              </a:rPr>
              <a:t>2 </a:t>
            </a:r>
            <a:r>
              <a:rPr lang="ja-JP" altLang="en-US" sz="2000" dirty="0">
                <a:latin typeface="+mn-ea"/>
                <a:cs typeface="HGPMinchoE" charset="-128"/>
              </a:rPr>
              <a:t>相談支援専門員</a:t>
            </a:r>
            <a:r>
              <a:rPr lang="en-US" altLang="ja-JP" sz="2000" dirty="0">
                <a:latin typeface="+mn-ea"/>
                <a:cs typeface="HGPMinchoE" charset="-128"/>
              </a:rPr>
              <a:t>1 </a:t>
            </a:r>
            <a:r>
              <a:rPr lang="ja-JP" altLang="en-US" sz="2000" dirty="0">
                <a:latin typeface="+mn-ea"/>
                <a:cs typeface="HGPMinchoE" charset="-128"/>
              </a:rPr>
              <a:t>人あたりの標準担当件数の設定</a:t>
            </a:r>
          </a:p>
          <a:p>
            <a:pPr marL="0" indent="0">
              <a:buNone/>
            </a:pPr>
            <a:r>
              <a:rPr lang="ja-JP" altLang="en-US" sz="2000" dirty="0">
                <a:latin typeface="+mn-ea"/>
                <a:cs typeface="HGPMinchoE" charset="-128"/>
              </a:rPr>
              <a:t>　　サービスの質の標準化を図る観点から、</a:t>
            </a:r>
            <a:r>
              <a:rPr lang="en-US" altLang="ja-JP" sz="2000" dirty="0">
                <a:latin typeface="+mn-ea"/>
                <a:cs typeface="HGPMinchoE" charset="-128"/>
              </a:rPr>
              <a:t>1 </a:t>
            </a:r>
            <a:r>
              <a:rPr lang="ja-JP" altLang="en-US" sz="2000" dirty="0">
                <a:latin typeface="+mn-ea"/>
                <a:cs typeface="HGPMinchoE" charset="-128"/>
              </a:rPr>
              <a:t>人の相談支援専門員が担当する一月の標準担当件数</a:t>
            </a:r>
            <a:r>
              <a:rPr lang="en-US" altLang="ja-JP" sz="2000" dirty="0">
                <a:latin typeface="+mn-ea"/>
                <a:cs typeface="HGPMinchoE" charset="-128"/>
              </a:rPr>
              <a:t>(35 </a:t>
            </a:r>
            <a:r>
              <a:rPr lang="ja-JP" altLang="en-US" sz="2000" dirty="0">
                <a:latin typeface="+mn-ea"/>
                <a:cs typeface="HGPMinchoE" charset="-128"/>
              </a:rPr>
              <a:t>件</a:t>
            </a:r>
            <a:r>
              <a:rPr lang="en-US" altLang="ja-JP" sz="2000" dirty="0">
                <a:latin typeface="+mn-ea"/>
                <a:cs typeface="HGPMinchoE" charset="-128"/>
              </a:rPr>
              <a:t>)</a:t>
            </a:r>
            <a:r>
              <a:rPr lang="ja-JP" altLang="en-US" sz="2000" dirty="0">
                <a:latin typeface="+mn-ea"/>
                <a:cs typeface="HGPMinchoE" charset="-128"/>
              </a:rPr>
              <a:t>を設定。</a:t>
            </a:r>
          </a:p>
          <a:p>
            <a:pPr marL="0" indent="0">
              <a:buNone/>
            </a:pPr>
            <a:r>
              <a:rPr lang="en-US" altLang="ja-JP" sz="2000" dirty="0">
                <a:latin typeface="+mn-ea"/>
                <a:cs typeface="HGPMinchoE" charset="-128"/>
              </a:rPr>
              <a:t>3 </a:t>
            </a:r>
            <a:r>
              <a:rPr lang="ja-JP" altLang="en-US" sz="2000" dirty="0">
                <a:latin typeface="+mn-ea"/>
                <a:cs typeface="HGPMinchoE" charset="-128"/>
              </a:rPr>
              <a:t>特定事業所加算の見直し</a:t>
            </a:r>
          </a:p>
          <a:p>
            <a:pPr marL="0" indent="0">
              <a:buNone/>
            </a:pPr>
            <a:r>
              <a:rPr lang="ja-JP" altLang="en-US" sz="2000" dirty="0">
                <a:latin typeface="+mn-ea"/>
                <a:cs typeface="HGPMinchoE" charset="-128"/>
              </a:rPr>
              <a:t>　　相談支援専門員等の手厚い配置等を評価する特定事業所加算を、支援の質の向上と効率化を図るために拡充。</a:t>
            </a:r>
          </a:p>
          <a:p>
            <a:pPr marL="0" indent="0">
              <a:buNone/>
            </a:pPr>
            <a:r>
              <a:rPr lang="en-US" altLang="ja-JP" sz="2000" dirty="0">
                <a:latin typeface="+mn-ea"/>
                <a:cs typeface="HGPMinchoE" charset="-128"/>
              </a:rPr>
              <a:t>4 </a:t>
            </a:r>
            <a:r>
              <a:rPr lang="ja-JP" altLang="en-US" sz="2000" dirty="0">
                <a:latin typeface="+mn-ea"/>
                <a:cs typeface="HGPMinchoE" charset="-128"/>
              </a:rPr>
              <a:t>高い質と専門性を評価する加算の創設</a:t>
            </a:r>
          </a:p>
          <a:p>
            <a:pPr marL="0" indent="0">
              <a:buNone/>
            </a:pPr>
            <a:r>
              <a:rPr lang="ja-JP" altLang="en-US" sz="2000" dirty="0">
                <a:latin typeface="+mn-ea"/>
                <a:cs typeface="HGPMinchoE" charset="-128"/>
              </a:rPr>
              <a:t>　　質の高い支援を実施した場合に、支援の専門性と業務負担を評価。 </a:t>
            </a:r>
            <a:r>
              <a:rPr lang="en-US" altLang="ja-JP" sz="2000" dirty="0">
                <a:latin typeface="+mn-ea"/>
                <a:cs typeface="HGPMinchoE" charset="-128"/>
              </a:rPr>
              <a:t>(</a:t>
            </a:r>
            <a:r>
              <a:rPr lang="ja-JP" altLang="en-US" sz="2000" dirty="0">
                <a:latin typeface="+mn-ea"/>
                <a:cs typeface="HGPMinchoE" charset="-128"/>
              </a:rPr>
              <a:t>初回加算、入院時情報連携加算、退院・退所加算、サービス担当者会議実施加算等</a:t>
            </a:r>
            <a:r>
              <a:rPr lang="en-US" altLang="ja-JP" sz="2000" dirty="0">
                <a:latin typeface="+mn-ea"/>
                <a:cs typeface="HGPMinchoE" charset="-128"/>
              </a:rPr>
              <a:t>7 </a:t>
            </a:r>
            <a:r>
              <a:rPr lang="ja-JP" altLang="en-US" sz="2000" dirty="0">
                <a:latin typeface="+mn-ea"/>
                <a:cs typeface="HGPMinchoE" charset="-128"/>
              </a:rPr>
              <a:t>項目</a:t>
            </a:r>
            <a:r>
              <a:rPr lang="en-US" altLang="ja-JP" sz="2000" dirty="0">
                <a:latin typeface="+mn-ea"/>
                <a:cs typeface="HGPMinchoE" charset="-128"/>
              </a:rPr>
              <a:t>)</a:t>
            </a:r>
          </a:p>
          <a:p>
            <a:pPr marL="0" indent="0">
              <a:buNone/>
            </a:pPr>
            <a:r>
              <a:rPr lang="en-US" altLang="ja-JP" sz="2000" dirty="0">
                <a:latin typeface="+mn-ea"/>
                <a:cs typeface="HGPMinchoE" charset="-128"/>
              </a:rPr>
              <a:t>5 </a:t>
            </a:r>
            <a:r>
              <a:rPr lang="ja-JP" altLang="en-US" sz="2000" dirty="0">
                <a:latin typeface="+mn-ea"/>
                <a:cs typeface="HGPMinchoE" charset="-128"/>
              </a:rPr>
              <a:t>計画相談支援の基本報酬の見直し</a:t>
            </a:r>
          </a:p>
        </p:txBody>
      </p:sp>
      <p:sp>
        <p:nvSpPr>
          <p:cNvPr id="4" name="Text Box 15">
            <a:extLst>
              <a:ext uri="{FF2B5EF4-FFF2-40B4-BE49-F238E27FC236}">
                <a16:creationId xmlns:a16="http://schemas.microsoft.com/office/drawing/2014/main" id="{193C0A2E-FEF9-B949-8F8C-9E0C5EAF413C}"/>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7384773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6A5BAC2-91A2-A841-80F0-B9448605A81F}"/>
              </a:ext>
            </a:extLst>
          </p:cNvPr>
          <p:cNvSpPr>
            <a:spLocks noGrp="1"/>
          </p:cNvSpPr>
          <p:nvPr>
            <p:ph idx="1"/>
          </p:nvPr>
        </p:nvSpPr>
        <p:spPr>
          <a:xfrm>
            <a:off x="457200" y="2564904"/>
            <a:ext cx="8229600" cy="3561259"/>
          </a:xfrm>
        </p:spPr>
        <p:txBody>
          <a:bodyPr/>
          <a:lstStyle/>
          <a:p>
            <a:pPr marL="0" indent="0">
              <a:buNone/>
            </a:pPr>
            <a:r>
              <a:rPr lang="ja-JP" altLang="ja-JP"/>
              <a:t>※上記加算取得には、主任相談支援専門員（基幹相談支援センター）による指定特定事業所へのバックアップが必要になる場合もあります。</a:t>
            </a:r>
          </a:p>
          <a:p>
            <a:pPr marL="0" indent="0">
              <a:buNone/>
            </a:pPr>
            <a:endParaRPr kumimoji="1" lang="ja-JP" altLang="en-US"/>
          </a:p>
        </p:txBody>
      </p:sp>
      <p:sp>
        <p:nvSpPr>
          <p:cNvPr id="4" name="スライド番号プレースホルダー 3">
            <a:extLst>
              <a:ext uri="{FF2B5EF4-FFF2-40B4-BE49-F238E27FC236}">
                <a16:creationId xmlns:a16="http://schemas.microsoft.com/office/drawing/2014/main" id="{88920360-1E09-A744-92CD-7443432B92C4}"/>
              </a:ext>
            </a:extLst>
          </p:cNvPr>
          <p:cNvSpPr>
            <a:spLocks noGrp="1"/>
          </p:cNvSpPr>
          <p:nvPr>
            <p:ph type="sldNum" sz="quarter" idx="12"/>
          </p:nvPr>
        </p:nvSpPr>
        <p:spPr/>
        <p:txBody>
          <a:bodyPr/>
          <a:lstStyle/>
          <a:p>
            <a:pPr>
              <a:defRPr/>
            </a:pPr>
            <a:fld id="{804D6B79-3AEB-42FE-A736-A41F7AEA0445}" type="slidenum">
              <a:rPr lang="en-US" altLang="ja-JP" smtClean="0"/>
              <a:pPr>
                <a:defRPr/>
              </a:pPr>
              <a:t>18</a:t>
            </a:fld>
            <a:endParaRPr lang="en-US" altLang="ja-JP"/>
          </a:p>
        </p:txBody>
      </p:sp>
      <p:sp>
        <p:nvSpPr>
          <p:cNvPr id="5" name="Text Box 15">
            <a:extLst>
              <a:ext uri="{FF2B5EF4-FFF2-40B4-BE49-F238E27FC236}">
                <a16:creationId xmlns:a16="http://schemas.microsoft.com/office/drawing/2014/main" id="{8511B957-567C-7144-8D38-B028BD4CDC23}"/>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4034946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447F77-EFFA-AC47-9820-26D512760114}"/>
              </a:ext>
            </a:extLst>
          </p:cNvPr>
          <p:cNvSpPr>
            <a:spLocks noGrp="1"/>
          </p:cNvSpPr>
          <p:nvPr>
            <p:ph type="title"/>
          </p:nvPr>
        </p:nvSpPr>
        <p:spPr/>
        <p:txBody>
          <a:bodyPr/>
          <a:lstStyle/>
          <a:p>
            <a:r>
              <a:rPr lang="ja-JP" altLang="ja-JP" sz="3200"/>
              <a:t>（２）主任相談支援専門員に想定される</a:t>
            </a:r>
            <a:r>
              <a:rPr lang="en-US" altLang="ja-JP" sz="3200" dirty="0"/>
              <a:t/>
            </a:r>
            <a:br>
              <a:rPr lang="en-US" altLang="ja-JP" sz="3200" dirty="0"/>
            </a:br>
            <a:r>
              <a:rPr lang="ja-JP" altLang="ja-JP" sz="3200"/>
              <a:t>役割や責務</a:t>
            </a:r>
            <a:endParaRPr kumimoji="1" lang="ja-JP" altLang="en-US" sz="3200"/>
          </a:p>
        </p:txBody>
      </p:sp>
      <p:sp>
        <p:nvSpPr>
          <p:cNvPr id="3" name="コンテンツ プレースホルダー 2">
            <a:extLst>
              <a:ext uri="{FF2B5EF4-FFF2-40B4-BE49-F238E27FC236}">
                <a16:creationId xmlns:a16="http://schemas.microsoft.com/office/drawing/2014/main" id="{5241396A-CD09-D349-B4FE-BAAD38A73DFC}"/>
              </a:ext>
            </a:extLst>
          </p:cNvPr>
          <p:cNvSpPr>
            <a:spLocks noGrp="1"/>
          </p:cNvSpPr>
          <p:nvPr>
            <p:ph idx="1"/>
          </p:nvPr>
        </p:nvSpPr>
        <p:spPr>
          <a:xfrm>
            <a:off x="457200" y="1937170"/>
            <a:ext cx="8229600" cy="4525963"/>
          </a:xfrm>
        </p:spPr>
        <p:txBody>
          <a:bodyPr>
            <a:normAutofit/>
          </a:bodyPr>
          <a:lstStyle/>
          <a:p>
            <a:r>
              <a:rPr lang="ja-JP" altLang="ja-JP" sz="2800"/>
              <a:t>事業加算を取得するための主任養成ではない</a:t>
            </a:r>
          </a:p>
          <a:p>
            <a:r>
              <a:rPr lang="ja-JP" altLang="ja-JP" sz="2800"/>
              <a:t>中立公正（利用者中心）による業務指針</a:t>
            </a:r>
          </a:p>
          <a:p>
            <a:r>
              <a:rPr lang="ja-JP" altLang="ja-JP" sz="2800"/>
              <a:t>相談支援専門員の養成にかかる実習時の助言、指導</a:t>
            </a:r>
          </a:p>
          <a:p>
            <a:r>
              <a:rPr lang="ja-JP" altLang="ja-JP" sz="2800"/>
              <a:t>基本相談支援を実施する能力を基盤にし、適切なサービス等利用計画案を作成する現場での実地教育を行う</a:t>
            </a:r>
          </a:p>
          <a:p>
            <a:r>
              <a:rPr lang="ja-JP" altLang="ja-JP" sz="2800"/>
              <a:t>要望苦情に対する解決への取り組み</a:t>
            </a:r>
          </a:p>
          <a:p>
            <a:r>
              <a:rPr lang="ja-JP" altLang="ja-JP" sz="2800"/>
              <a:t>相談支援体制の強化と地域づくりの推進役</a:t>
            </a:r>
          </a:p>
          <a:p>
            <a:endParaRPr kumimoji="1" lang="ja-JP" altLang="en-US" sz="2800"/>
          </a:p>
        </p:txBody>
      </p:sp>
      <p:sp>
        <p:nvSpPr>
          <p:cNvPr id="4" name="スライド番号プレースホルダー 3">
            <a:extLst>
              <a:ext uri="{FF2B5EF4-FFF2-40B4-BE49-F238E27FC236}">
                <a16:creationId xmlns:a16="http://schemas.microsoft.com/office/drawing/2014/main" id="{05660F6E-C9F0-BA4E-889C-37FFE696D16C}"/>
              </a:ext>
            </a:extLst>
          </p:cNvPr>
          <p:cNvSpPr>
            <a:spLocks noGrp="1"/>
          </p:cNvSpPr>
          <p:nvPr>
            <p:ph type="sldNum" sz="quarter" idx="12"/>
          </p:nvPr>
        </p:nvSpPr>
        <p:spPr/>
        <p:txBody>
          <a:bodyPr/>
          <a:lstStyle/>
          <a:p>
            <a:pPr>
              <a:defRPr/>
            </a:pPr>
            <a:fld id="{804D6B79-3AEB-42FE-A736-A41F7AEA0445}" type="slidenum">
              <a:rPr lang="en-US" altLang="ja-JP" smtClean="0"/>
              <a:pPr>
                <a:defRPr/>
              </a:pPr>
              <a:t>19</a:t>
            </a:fld>
            <a:endParaRPr lang="en-US" altLang="ja-JP"/>
          </a:p>
        </p:txBody>
      </p:sp>
      <p:sp>
        <p:nvSpPr>
          <p:cNvPr id="5" name="Text Box 15">
            <a:extLst>
              <a:ext uri="{FF2B5EF4-FFF2-40B4-BE49-F238E27FC236}">
                <a16:creationId xmlns:a16="http://schemas.microsoft.com/office/drawing/2014/main" id="{0C55DFD0-6244-814A-B24A-FB4AE68566C9}"/>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330749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本科目のねらい</a:t>
            </a:r>
          </a:p>
        </p:txBody>
      </p:sp>
      <p:sp>
        <p:nvSpPr>
          <p:cNvPr id="3" name="コンテンツ プレースホルダー 2"/>
          <p:cNvSpPr>
            <a:spLocks noGrp="1"/>
          </p:cNvSpPr>
          <p:nvPr>
            <p:ph idx="1"/>
          </p:nvPr>
        </p:nvSpPr>
        <p:spPr/>
        <p:txBody>
          <a:bodyPr>
            <a:normAutofit/>
          </a:bodyPr>
          <a:lstStyle/>
          <a:p>
            <a:pPr marL="0" indent="0">
              <a:buNone/>
            </a:pPr>
            <a:r>
              <a:rPr lang="ja-JP" altLang="ja-JP" sz="2800"/>
              <a:t>＜養成研修としての目的＞</a:t>
            </a:r>
          </a:p>
          <a:p>
            <a:pPr marL="0" indent="0">
              <a:buNone/>
            </a:pPr>
            <a:r>
              <a:rPr lang="ja-JP" altLang="ja-JP" sz="2800"/>
              <a:t>　①主任相談支援専門員として求められる知識や技術を習得する</a:t>
            </a:r>
            <a:endParaRPr lang="en-US" altLang="ja-JP" sz="2800" dirty="0"/>
          </a:p>
          <a:p>
            <a:pPr marL="0" indent="0">
              <a:buNone/>
            </a:pPr>
            <a:endParaRPr lang="ja-JP" altLang="ja-JP" sz="2800"/>
          </a:p>
          <a:p>
            <a:pPr marL="0" indent="0">
              <a:buNone/>
            </a:pPr>
            <a:r>
              <a:rPr lang="en-US" altLang="ja-JP" sz="2800" dirty="0"/>
              <a:t> </a:t>
            </a:r>
            <a:r>
              <a:rPr lang="ja-JP" altLang="ja-JP" sz="2800"/>
              <a:t>＜伝達研修としての目的＞</a:t>
            </a:r>
          </a:p>
          <a:p>
            <a:pPr marL="0" indent="0">
              <a:buNone/>
            </a:pPr>
            <a:r>
              <a:rPr lang="ja-JP" altLang="ja-JP" sz="2800"/>
              <a:t>　②都道府県行われる養成研修を企画立案するための基礎的な知識等を理解する</a:t>
            </a:r>
          </a:p>
          <a:p>
            <a:pPr marL="0" indent="0">
              <a:buNone/>
            </a:pPr>
            <a:endParaRPr kumimoji="1" lang="ja-JP" altLang="en-US" sz="2800" dirty="0"/>
          </a:p>
        </p:txBody>
      </p:sp>
      <p:sp>
        <p:nvSpPr>
          <p:cNvPr id="2" name="スライド番号プレースホルダー 1"/>
          <p:cNvSpPr>
            <a:spLocks noGrp="1"/>
          </p:cNvSpPr>
          <p:nvPr>
            <p:ph type="sldNum" sz="quarter" idx="12"/>
          </p:nvPr>
        </p:nvSpPr>
        <p:spPr/>
        <p:txBody>
          <a:bodyPr/>
          <a:lstStyle/>
          <a:p>
            <a:pPr>
              <a:defRPr/>
            </a:pPr>
            <a:fld id="{804D6B79-3AEB-42FE-A736-A41F7AEA0445}" type="slidenum">
              <a:rPr lang="en-US" altLang="ja-JP" smtClean="0"/>
              <a:pPr>
                <a:defRPr/>
              </a:pPr>
              <a:t>2</a:t>
            </a:fld>
            <a:endParaRPr lang="en-US" altLang="ja-JP"/>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テキスト ボックス 3">
            <a:extLst>
              <a:ext uri="{FF2B5EF4-FFF2-40B4-BE49-F238E27FC236}">
                <a16:creationId xmlns:a16="http://schemas.microsoft.com/office/drawing/2014/main" id="{2EB2067C-FF3F-C244-A6DF-E64B3921C502}"/>
              </a:ext>
            </a:extLst>
          </p:cNvPr>
          <p:cNvSpPr txBox="1"/>
          <p:nvPr/>
        </p:nvSpPr>
        <p:spPr>
          <a:xfrm>
            <a:off x="6728012" y="476806"/>
            <a:ext cx="2057400" cy="369332"/>
          </a:xfrm>
          <a:prstGeom prst="rect">
            <a:avLst/>
          </a:prstGeom>
          <a:solidFill>
            <a:srgbClr val="FF0000"/>
          </a:solidFill>
        </p:spPr>
        <p:txBody>
          <a:bodyPr wrap="square" rtlCol="0">
            <a:spAutoFit/>
          </a:bodyPr>
          <a:lstStyle/>
          <a:p>
            <a:r>
              <a:rPr kumimoji="1" lang="ja-JP" altLang="en-US">
                <a:solidFill>
                  <a:schemeClr val="bg1"/>
                </a:solidFill>
              </a:rPr>
              <a:t>指導者用スライド</a:t>
            </a:r>
          </a:p>
        </p:txBody>
      </p:sp>
    </p:spTree>
    <p:extLst>
      <p:ext uri="{BB962C8B-B14F-4D97-AF65-F5344CB8AC3E}">
        <p14:creationId xmlns:p14="http://schemas.microsoft.com/office/powerpoint/2010/main" val="1961002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8405EE-5B66-9047-A95A-A80586D80806}"/>
              </a:ext>
            </a:extLst>
          </p:cNvPr>
          <p:cNvSpPr>
            <a:spLocks noGrp="1"/>
          </p:cNvSpPr>
          <p:nvPr>
            <p:ph type="title"/>
          </p:nvPr>
        </p:nvSpPr>
        <p:spPr>
          <a:xfrm>
            <a:off x="457200" y="2857500"/>
            <a:ext cx="8229600" cy="1143000"/>
          </a:xfrm>
        </p:spPr>
        <p:txBody>
          <a:bodyPr>
            <a:normAutofit fontScale="90000"/>
          </a:bodyPr>
          <a:lstStyle/>
          <a:p>
            <a:pPr algn="l"/>
            <a:r>
              <a:rPr lang="en-US" altLang="ja-JP" sz="3600" dirty="0">
                <a:latin typeface="+mj-ea"/>
              </a:rPr>
              <a:t>4.</a:t>
            </a:r>
            <a:r>
              <a:rPr lang="ja-JP" altLang="ja-JP" sz="3600">
                <a:latin typeface="+mj-ea"/>
              </a:rPr>
              <a:t>計画的な人材育成</a:t>
            </a:r>
            <a:r>
              <a:rPr lang="en-US" altLang="ja-JP" sz="3600" dirty="0">
                <a:latin typeface="+mj-ea"/>
              </a:rPr>
              <a:t/>
            </a:r>
            <a:br>
              <a:rPr lang="en-US" altLang="ja-JP" sz="3600" dirty="0">
                <a:latin typeface="+mj-ea"/>
              </a:rPr>
            </a:br>
            <a:r>
              <a:rPr lang="en-US" altLang="ja-JP" sz="3600" dirty="0">
                <a:latin typeface="+mj-ea"/>
              </a:rPr>
              <a:t>(</a:t>
            </a:r>
            <a:r>
              <a:rPr lang="ja-JP" altLang="ja-JP" sz="3600">
                <a:latin typeface="+mj-ea"/>
              </a:rPr>
              <a:t>人材育成ビジョンなどによる明確化</a:t>
            </a:r>
            <a:r>
              <a:rPr lang="en-US" altLang="ja-JP" sz="3600" dirty="0">
                <a:latin typeface="+mj-ea"/>
              </a:rPr>
              <a:t>)</a:t>
            </a:r>
            <a:r>
              <a:rPr lang="ja-JP" altLang="ja-JP" sz="3600">
                <a:latin typeface="+mj-ea"/>
              </a:rPr>
              <a:t/>
            </a:r>
            <a:br>
              <a:rPr lang="ja-JP" altLang="ja-JP" sz="3600">
                <a:latin typeface="+mj-ea"/>
              </a:rPr>
            </a:br>
            <a:endParaRPr kumimoji="1" lang="ja-JP" altLang="en-US" sz="3600">
              <a:latin typeface="+mj-ea"/>
            </a:endParaRPr>
          </a:p>
        </p:txBody>
      </p:sp>
      <p:sp>
        <p:nvSpPr>
          <p:cNvPr id="4" name="スライド番号プレースホルダー 3">
            <a:extLst>
              <a:ext uri="{FF2B5EF4-FFF2-40B4-BE49-F238E27FC236}">
                <a16:creationId xmlns:a16="http://schemas.microsoft.com/office/drawing/2014/main" id="{82E2EDAE-AF93-794E-AF79-4F1C0A4F7035}"/>
              </a:ext>
            </a:extLst>
          </p:cNvPr>
          <p:cNvSpPr>
            <a:spLocks noGrp="1"/>
          </p:cNvSpPr>
          <p:nvPr>
            <p:ph type="sldNum" sz="quarter" idx="12"/>
          </p:nvPr>
        </p:nvSpPr>
        <p:spPr/>
        <p:txBody>
          <a:bodyPr/>
          <a:lstStyle/>
          <a:p>
            <a:pPr>
              <a:defRPr/>
            </a:pPr>
            <a:fld id="{804D6B79-3AEB-42FE-A736-A41F7AEA0445}" type="slidenum">
              <a:rPr lang="en-US" altLang="ja-JP" smtClean="0"/>
              <a:pPr>
                <a:defRPr/>
              </a:pPr>
              <a:t>20</a:t>
            </a:fld>
            <a:endParaRPr lang="en-US" altLang="ja-JP"/>
          </a:p>
        </p:txBody>
      </p:sp>
      <p:sp>
        <p:nvSpPr>
          <p:cNvPr id="7" name="Text Box 15">
            <a:extLst>
              <a:ext uri="{FF2B5EF4-FFF2-40B4-BE49-F238E27FC236}">
                <a16:creationId xmlns:a16="http://schemas.microsoft.com/office/drawing/2014/main" id="{05F94AA6-13E2-EB4B-AB4A-6220AF981FE7}"/>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4104821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628650" y="821367"/>
            <a:ext cx="7886700" cy="1325563"/>
          </a:xfrm>
        </p:spPr>
        <p:txBody>
          <a:bodyPr>
            <a:normAutofit/>
          </a:bodyPr>
          <a:lstStyle/>
          <a:p>
            <a:r>
              <a:rPr lang="en-US" altLang="ja-JP" sz="3600" dirty="0">
                <a:latin typeface="+mj-ea"/>
              </a:rPr>
              <a:t>4.</a:t>
            </a:r>
            <a:r>
              <a:rPr lang="ja-JP" altLang="ja-JP" sz="3600">
                <a:latin typeface="+mj-ea"/>
              </a:rPr>
              <a:t>計画的な人材育成</a:t>
            </a:r>
            <a:r>
              <a:rPr lang="en-US" altLang="ja-JP" sz="3600" dirty="0">
                <a:latin typeface="+mj-ea"/>
              </a:rPr>
              <a:t/>
            </a:r>
            <a:br>
              <a:rPr lang="en-US" altLang="ja-JP" sz="3600" dirty="0">
                <a:latin typeface="+mj-ea"/>
              </a:rPr>
            </a:br>
            <a:r>
              <a:rPr lang="en-US" altLang="ja-JP" sz="3600" dirty="0">
                <a:latin typeface="+mj-ea"/>
              </a:rPr>
              <a:t>(</a:t>
            </a:r>
            <a:r>
              <a:rPr lang="ja-JP" altLang="ja-JP" sz="3600">
                <a:latin typeface="+mj-ea"/>
              </a:rPr>
              <a:t>人材育成ビジョンなどによる明確化</a:t>
            </a:r>
            <a:r>
              <a:rPr lang="en-US" altLang="ja-JP" sz="3600" dirty="0">
                <a:latin typeface="+mj-ea"/>
              </a:rPr>
              <a:t>)</a:t>
            </a:r>
            <a:endParaRPr lang="ja-JP" altLang="en-US" sz="3600" dirty="0">
              <a:solidFill>
                <a:schemeClr val="tx1"/>
              </a:solidFill>
            </a:endParaRPr>
          </a:p>
        </p:txBody>
      </p:sp>
      <p:sp>
        <p:nvSpPr>
          <p:cNvPr id="3" name="コンテンツ プレースホルダー 2"/>
          <p:cNvSpPr>
            <a:spLocks noGrp="1"/>
          </p:cNvSpPr>
          <p:nvPr>
            <p:ph idx="1"/>
          </p:nvPr>
        </p:nvSpPr>
        <p:spPr>
          <a:xfrm>
            <a:off x="628650" y="2250667"/>
            <a:ext cx="7886700" cy="4351338"/>
          </a:xfrm>
        </p:spPr>
        <p:txBody>
          <a:bodyPr>
            <a:normAutofit/>
          </a:bodyPr>
          <a:lstStyle/>
          <a:p>
            <a:pPr marL="0" indent="0">
              <a:buNone/>
            </a:pPr>
            <a:r>
              <a:rPr lang="ja-JP" altLang="en-US" sz="2800"/>
              <a:t>講義目的</a:t>
            </a:r>
            <a:endParaRPr lang="ja-JP" altLang="ja-JP" sz="2800"/>
          </a:p>
          <a:p>
            <a:pPr marL="457200" indent="-457200">
              <a:buFont typeface="+mj-ea"/>
              <a:buAutoNum type="circleNumDbPlain"/>
            </a:pPr>
            <a:r>
              <a:rPr lang="ja-JP" altLang="en-US" sz="2800"/>
              <a:t>主任相談支援専門員は、基礎自治体レベルの長期的に計画性を持った人材育成に責任を持つことになることを伝える。</a:t>
            </a:r>
            <a:endParaRPr lang="en-US" altLang="ja-JP" sz="2800" dirty="0"/>
          </a:p>
          <a:p>
            <a:pPr marL="457200" indent="-457200">
              <a:buFont typeface="+mj-ea"/>
              <a:buAutoNum type="circleNumDbPlain"/>
            </a:pPr>
            <a:r>
              <a:rPr lang="ja-JP" altLang="en-US" sz="2800"/>
              <a:t>具体的な現場での育成方法の一つとして、</a:t>
            </a:r>
            <a:r>
              <a:rPr lang="en-US" altLang="ja-JP" sz="2800" dirty="0"/>
              <a:t>SV</a:t>
            </a:r>
            <a:r>
              <a:rPr lang="ja-JP" altLang="en-US" sz="2800"/>
              <a:t>が有用なことを伝え、あくまでも地元地域における実践の中に、</a:t>
            </a:r>
            <a:r>
              <a:rPr lang="en-US" altLang="ja-JP" sz="2800" dirty="0"/>
              <a:t>SV</a:t>
            </a:r>
            <a:r>
              <a:rPr lang="ja-JP" altLang="en-US" sz="2800"/>
              <a:t>が取り入れられていくことが、最終的な目的であることを強調する。</a:t>
            </a:r>
            <a:endParaRPr lang="en-US" altLang="ja-JP" sz="2800" dirty="0"/>
          </a:p>
          <a:p>
            <a:pPr marL="0" indent="0">
              <a:buNone/>
            </a:pPr>
            <a:endParaRPr lang="en-US" altLang="ja-JP" sz="2800" dirty="0"/>
          </a:p>
        </p:txBody>
      </p:sp>
      <p:sp>
        <p:nvSpPr>
          <p:cNvPr id="2" name="スライド番号プレースホルダー 1"/>
          <p:cNvSpPr>
            <a:spLocks noGrp="1"/>
          </p:cNvSpPr>
          <p:nvPr>
            <p:ph type="sldNum" sz="quarter" idx="12"/>
          </p:nvPr>
        </p:nvSpPr>
        <p:spPr/>
        <p:txBody>
          <a:bodyPr/>
          <a:lstStyle/>
          <a:p>
            <a:pPr>
              <a:defRPr/>
            </a:pPr>
            <a:fld id="{804D6B79-3AEB-42FE-A736-A41F7AEA0445}" type="slidenum">
              <a:rPr lang="en-US" altLang="ja-JP" smtClean="0"/>
              <a:pPr>
                <a:defRPr/>
              </a:pPr>
              <a:t>21</a:t>
            </a:fld>
            <a:endParaRPr lang="en-US" altLang="ja-JP"/>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テキスト ボックス 3">
            <a:extLst>
              <a:ext uri="{FF2B5EF4-FFF2-40B4-BE49-F238E27FC236}">
                <a16:creationId xmlns:a16="http://schemas.microsoft.com/office/drawing/2014/main" id="{2EB2067C-FF3F-C244-A6DF-E64B3921C502}"/>
              </a:ext>
            </a:extLst>
          </p:cNvPr>
          <p:cNvSpPr txBox="1"/>
          <p:nvPr/>
        </p:nvSpPr>
        <p:spPr>
          <a:xfrm>
            <a:off x="6728012" y="476806"/>
            <a:ext cx="2057400" cy="369332"/>
          </a:xfrm>
          <a:prstGeom prst="rect">
            <a:avLst/>
          </a:prstGeom>
          <a:solidFill>
            <a:srgbClr val="FF0000"/>
          </a:solidFill>
        </p:spPr>
        <p:txBody>
          <a:bodyPr wrap="square" rtlCol="0">
            <a:spAutoFit/>
          </a:bodyPr>
          <a:lstStyle/>
          <a:p>
            <a:r>
              <a:rPr kumimoji="1" lang="ja-JP" altLang="en-US">
                <a:solidFill>
                  <a:schemeClr val="bg1"/>
                </a:solidFill>
              </a:rPr>
              <a:t>指導者用スライド</a:t>
            </a:r>
          </a:p>
        </p:txBody>
      </p:sp>
    </p:spTree>
    <p:extLst>
      <p:ext uri="{BB962C8B-B14F-4D97-AF65-F5344CB8AC3E}">
        <p14:creationId xmlns:p14="http://schemas.microsoft.com/office/powerpoint/2010/main" val="1192462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77634" y="847204"/>
            <a:ext cx="6534726" cy="367550"/>
          </a:xfrm>
          <a:noFill/>
          <a:ln>
            <a:noFill/>
          </a:ln>
        </p:spPr>
        <p:txBody>
          <a:bodyPr>
            <a:noAutofit/>
          </a:bodyPr>
          <a:lstStyle/>
          <a:p>
            <a:r>
              <a:rPr lang="ja-JP" altLang="en-US" sz="1800" b="1" dirty="0"/>
              <a:t>相談支援専門員の研修制度の見直し</a:t>
            </a:r>
            <a:r>
              <a:rPr lang="ja-JP" altLang="en-US" sz="1800" b="1"/>
              <a:t>について（案）</a:t>
            </a:r>
            <a:endParaRPr lang="ja-JP" altLang="en-US" sz="1800" b="1" dirty="0"/>
          </a:p>
        </p:txBody>
      </p:sp>
      <p:sp>
        <p:nvSpPr>
          <p:cNvPr id="49" name="スライド番号プレースホルダー 1440"/>
          <p:cNvSpPr>
            <a:spLocks noGrp="1"/>
          </p:cNvSpPr>
          <p:nvPr>
            <p:ph type="sldNum" sz="quarter" idx="12"/>
          </p:nvPr>
        </p:nvSpPr>
        <p:spPr>
          <a:xfrm>
            <a:off x="6410192" y="5648505"/>
            <a:ext cx="1600200" cy="273844"/>
          </a:xfrm>
        </p:spPr>
        <p:txBody>
          <a:bodyPr/>
          <a:lstStyle/>
          <a:p>
            <a:fld id="{BF650902-BC30-4882-9DB1-CF188FB606CB}" type="slidenum">
              <a:rPr kumimoji="1" lang="ja-JP" altLang="en-US" smtClean="0"/>
              <a:t>22</a:t>
            </a:fld>
            <a:endParaRPr kumimoji="1" lang="ja-JP" altLang="en-US" dirty="0"/>
          </a:p>
        </p:txBody>
      </p:sp>
      <p:sp>
        <p:nvSpPr>
          <p:cNvPr id="5" name="正方形/長方形 4"/>
          <p:cNvSpPr/>
          <p:nvPr/>
        </p:nvSpPr>
        <p:spPr>
          <a:xfrm>
            <a:off x="1218059" y="3033374"/>
            <a:ext cx="1129509" cy="629952"/>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900" b="1" dirty="0">
                <a:solidFill>
                  <a:schemeClr val="tx1"/>
                </a:solidFill>
              </a:rPr>
              <a:t>相談支援従事者</a:t>
            </a:r>
          </a:p>
          <a:p>
            <a:pPr algn="ctr"/>
            <a:r>
              <a:rPr lang="ja-JP" altLang="en-US" sz="900" b="1" dirty="0">
                <a:solidFill>
                  <a:schemeClr val="tx1"/>
                </a:solidFill>
              </a:rPr>
              <a:t>実務要件</a:t>
            </a:r>
            <a:endParaRPr lang="en-US" altLang="ja-JP" sz="900" b="1" dirty="0">
              <a:solidFill>
                <a:schemeClr val="tx1"/>
              </a:solidFill>
            </a:endParaRPr>
          </a:p>
        </p:txBody>
      </p:sp>
      <p:sp>
        <p:nvSpPr>
          <p:cNvPr id="6" name="正方形/長方形 5"/>
          <p:cNvSpPr/>
          <p:nvPr/>
        </p:nvSpPr>
        <p:spPr>
          <a:xfrm>
            <a:off x="2699545" y="3076938"/>
            <a:ext cx="1015477" cy="58670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825" dirty="0">
                <a:solidFill>
                  <a:schemeClr val="tx1"/>
                </a:solidFill>
              </a:rPr>
              <a:t>相談支援従事者</a:t>
            </a:r>
            <a:endParaRPr lang="en-US" altLang="ja-JP" sz="825" dirty="0">
              <a:solidFill>
                <a:schemeClr val="tx1"/>
              </a:solidFill>
            </a:endParaRPr>
          </a:p>
          <a:p>
            <a:pPr algn="ctr"/>
            <a:r>
              <a:rPr lang="ja-JP" altLang="en-US" sz="825" dirty="0">
                <a:solidFill>
                  <a:schemeClr val="tx1"/>
                </a:solidFill>
              </a:rPr>
              <a:t>初任者研修</a:t>
            </a:r>
            <a:endParaRPr lang="en-US" altLang="ja-JP" sz="825" dirty="0">
              <a:solidFill>
                <a:schemeClr val="tx1"/>
              </a:solidFill>
            </a:endParaRPr>
          </a:p>
          <a:p>
            <a:pPr algn="ctr"/>
            <a:r>
              <a:rPr lang="ja-JP" altLang="en-US" sz="825" dirty="0">
                <a:solidFill>
                  <a:schemeClr val="tx1"/>
                </a:solidFill>
                <a:latin typeface="+mn-ea"/>
              </a:rPr>
              <a:t>（３１．５ｈ）</a:t>
            </a:r>
          </a:p>
        </p:txBody>
      </p:sp>
      <p:sp>
        <p:nvSpPr>
          <p:cNvPr id="8" name="正方形/長方形 7"/>
          <p:cNvSpPr/>
          <p:nvPr/>
        </p:nvSpPr>
        <p:spPr>
          <a:xfrm>
            <a:off x="5221564" y="3076938"/>
            <a:ext cx="1437349" cy="58639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00" dirty="0">
                <a:solidFill>
                  <a:schemeClr val="tx1"/>
                </a:solidFill>
                <a:latin typeface="+mj-ea"/>
                <a:ea typeface="+mj-ea"/>
              </a:rPr>
              <a:t>相談支援従事者</a:t>
            </a:r>
            <a:endParaRPr lang="en-US" altLang="ja-JP" sz="900" dirty="0">
              <a:solidFill>
                <a:schemeClr val="tx1"/>
              </a:solidFill>
              <a:latin typeface="+mj-ea"/>
              <a:ea typeface="+mj-ea"/>
            </a:endParaRPr>
          </a:p>
          <a:p>
            <a:pPr algn="ctr"/>
            <a:r>
              <a:rPr lang="ja-JP" altLang="en-US" sz="900" dirty="0">
                <a:solidFill>
                  <a:schemeClr val="tx1"/>
                </a:solidFill>
                <a:latin typeface="+mj-ea"/>
                <a:ea typeface="+mj-ea"/>
              </a:rPr>
              <a:t>現任研修（１８ｈ）</a:t>
            </a:r>
            <a:endParaRPr lang="en-US" altLang="ja-JP" sz="900" dirty="0">
              <a:solidFill>
                <a:schemeClr val="tx1"/>
              </a:solidFill>
              <a:latin typeface="+mj-ea"/>
              <a:ea typeface="+mj-ea"/>
            </a:endParaRPr>
          </a:p>
          <a:p>
            <a:pPr algn="ctr"/>
            <a:r>
              <a:rPr lang="en-US" altLang="ja-JP" sz="825" dirty="0">
                <a:solidFill>
                  <a:schemeClr val="tx1"/>
                </a:solidFill>
                <a:latin typeface="+mj-ea"/>
                <a:ea typeface="+mj-ea"/>
              </a:rPr>
              <a:t>※</a:t>
            </a:r>
            <a:r>
              <a:rPr lang="ja-JP" altLang="en-US" sz="825" dirty="0">
                <a:solidFill>
                  <a:schemeClr val="tx1"/>
                </a:solidFill>
                <a:latin typeface="+mj-ea"/>
                <a:ea typeface="+mj-ea"/>
              </a:rPr>
              <a:t>５年毎に現任研修を受講</a:t>
            </a:r>
            <a:endParaRPr lang="en-US" altLang="ja-JP" sz="825" dirty="0">
              <a:solidFill>
                <a:schemeClr val="tx1"/>
              </a:solidFill>
              <a:latin typeface="+mj-ea"/>
              <a:ea typeface="+mj-ea"/>
            </a:endParaRPr>
          </a:p>
          <a:p>
            <a:pPr algn="ctr"/>
            <a:r>
              <a:rPr lang="ja-JP" altLang="en-US" sz="825" dirty="0">
                <a:solidFill>
                  <a:schemeClr val="tx1"/>
                </a:solidFill>
                <a:latin typeface="+mj-ea"/>
                <a:ea typeface="+mj-ea"/>
              </a:rPr>
              <a:t>（更新研修）</a:t>
            </a:r>
          </a:p>
        </p:txBody>
      </p:sp>
      <p:sp>
        <p:nvSpPr>
          <p:cNvPr id="14" name="正方形/長方形 13"/>
          <p:cNvSpPr/>
          <p:nvPr/>
        </p:nvSpPr>
        <p:spPr>
          <a:xfrm>
            <a:off x="2682057" y="4370152"/>
            <a:ext cx="1032965" cy="74730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825" b="1" dirty="0">
                <a:solidFill>
                  <a:srgbClr val="FF0000"/>
                </a:solidFill>
              </a:rPr>
              <a:t>【</a:t>
            </a:r>
            <a:r>
              <a:rPr lang="ja-JP" altLang="en-US" sz="825" b="1" dirty="0">
                <a:solidFill>
                  <a:srgbClr val="FF0000"/>
                </a:solidFill>
              </a:rPr>
              <a:t>カリキュラム改定</a:t>
            </a:r>
            <a:r>
              <a:rPr lang="en-US" altLang="ja-JP" sz="825" b="1" dirty="0">
                <a:solidFill>
                  <a:srgbClr val="FF0000"/>
                </a:solidFill>
              </a:rPr>
              <a:t>】</a:t>
            </a:r>
          </a:p>
          <a:p>
            <a:pPr algn="ctr"/>
            <a:r>
              <a:rPr lang="ja-JP" altLang="en-US" sz="825" dirty="0">
                <a:solidFill>
                  <a:schemeClr val="tx1"/>
                </a:solidFill>
              </a:rPr>
              <a:t>相談支援従事者</a:t>
            </a:r>
            <a:endParaRPr lang="en-US" altLang="ja-JP" sz="825" dirty="0">
              <a:solidFill>
                <a:schemeClr val="tx1"/>
              </a:solidFill>
            </a:endParaRPr>
          </a:p>
          <a:p>
            <a:pPr algn="ctr"/>
            <a:r>
              <a:rPr lang="ja-JP" altLang="en-US" sz="825" dirty="0">
                <a:solidFill>
                  <a:schemeClr val="tx1"/>
                </a:solidFill>
              </a:rPr>
              <a:t>初任者研修</a:t>
            </a:r>
            <a:endParaRPr lang="en-US" altLang="ja-JP" sz="825" dirty="0">
              <a:solidFill>
                <a:schemeClr val="tx1"/>
              </a:solidFill>
            </a:endParaRPr>
          </a:p>
          <a:p>
            <a:pPr algn="ctr"/>
            <a:r>
              <a:rPr lang="ja-JP" altLang="en-US" sz="825" b="1" dirty="0">
                <a:solidFill>
                  <a:srgbClr val="FF0000"/>
                </a:solidFill>
              </a:rPr>
              <a:t>（４２．５ｈ）</a:t>
            </a:r>
          </a:p>
        </p:txBody>
      </p:sp>
      <p:sp>
        <p:nvSpPr>
          <p:cNvPr id="7" name="正方形/長方形 6"/>
          <p:cNvSpPr/>
          <p:nvPr/>
        </p:nvSpPr>
        <p:spPr>
          <a:xfrm>
            <a:off x="2699545" y="2693597"/>
            <a:ext cx="3773579" cy="239069"/>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825" dirty="0">
                <a:solidFill>
                  <a:schemeClr val="tx1"/>
                </a:solidFill>
              </a:rPr>
              <a:t>専門コース別研修　（任意研修）</a:t>
            </a:r>
          </a:p>
        </p:txBody>
      </p:sp>
      <p:sp>
        <p:nvSpPr>
          <p:cNvPr id="16" name="正方形/長方形 15"/>
          <p:cNvSpPr/>
          <p:nvPr/>
        </p:nvSpPr>
        <p:spPr>
          <a:xfrm>
            <a:off x="2694460" y="3954942"/>
            <a:ext cx="3804764" cy="27172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825" dirty="0">
                <a:solidFill>
                  <a:schemeClr val="tx1"/>
                </a:solidFill>
              </a:rPr>
              <a:t>専門コース別研修（任意研修）</a:t>
            </a:r>
            <a:endParaRPr lang="en-US" altLang="ja-JP" sz="825" dirty="0">
              <a:solidFill>
                <a:schemeClr val="tx1"/>
              </a:solidFill>
            </a:endParaRPr>
          </a:p>
          <a:p>
            <a:pPr algn="ctr"/>
            <a:r>
              <a:rPr lang="en-US" altLang="ja-JP" sz="825" dirty="0">
                <a:solidFill>
                  <a:schemeClr val="tx1"/>
                </a:solidFill>
              </a:rPr>
              <a:t>※</a:t>
            </a:r>
            <a:r>
              <a:rPr lang="ja-JP" altLang="en-US" sz="825" dirty="0">
                <a:solidFill>
                  <a:schemeClr val="tx1"/>
                </a:solidFill>
              </a:rPr>
              <a:t>一部必須及び現任・主任研修受講の要件について検討</a:t>
            </a:r>
            <a:endParaRPr lang="en-US" altLang="ja-JP" sz="825" dirty="0">
              <a:solidFill>
                <a:schemeClr val="tx1"/>
              </a:solidFill>
            </a:endParaRPr>
          </a:p>
        </p:txBody>
      </p:sp>
      <p:sp>
        <p:nvSpPr>
          <p:cNvPr id="50" name="角丸四角形 49"/>
          <p:cNvSpPr/>
          <p:nvPr/>
        </p:nvSpPr>
        <p:spPr>
          <a:xfrm>
            <a:off x="1171563" y="2665603"/>
            <a:ext cx="1048162" cy="270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200" dirty="0"/>
              <a:t>現行</a:t>
            </a:r>
          </a:p>
        </p:txBody>
      </p:sp>
      <p:sp>
        <p:nvSpPr>
          <p:cNvPr id="51" name="加算記号 50"/>
          <p:cNvSpPr/>
          <p:nvPr/>
        </p:nvSpPr>
        <p:spPr>
          <a:xfrm>
            <a:off x="2337252" y="3185811"/>
            <a:ext cx="353276" cy="337729"/>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a:p>
        </p:txBody>
      </p:sp>
      <p:sp>
        <p:nvSpPr>
          <p:cNvPr id="52" name="AutoShape 10"/>
          <p:cNvSpPr>
            <a:spLocks noChangeArrowheads="1"/>
          </p:cNvSpPr>
          <p:nvPr/>
        </p:nvSpPr>
        <p:spPr bwMode="auto">
          <a:xfrm rot="5400000">
            <a:off x="6488105" y="3274714"/>
            <a:ext cx="448068" cy="147273"/>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68567" tIns="34284" rIns="68567" bIns="34284" anchor="ctr"/>
          <a:lstStyle/>
          <a:p>
            <a:pPr fontAlgn="base">
              <a:spcBef>
                <a:spcPct val="0"/>
              </a:spcBef>
              <a:spcAft>
                <a:spcPct val="0"/>
              </a:spcAft>
            </a:pPr>
            <a:endParaRPr lang="ja-JP" altLang="en-US" dirty="0">
              <a:solidFill>
                <a:srgbClr val="000000"/>
              </a:solidFill>
            </a:endParaRPr>
          </a:p>
        </p:txBody>
      </p:sp>
      <p:sp>
        <p:nvSpPr>
          <p:cNvPr id="53" name="加算記号 52"/>
          <p:cNvSpPr/>
          <p:nvPr/>
        </p:nvSpPr>
        <p:spPr>
          <a:xfrm>
            <a:off x="4886403" y="3179487"/>
            <a:ext cx="353276" cy="344053"/>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a:p>
        </p:txBody>
      </p:sp>
      <p:sp>
        <p:nvSpPr>
          <p:cNvPr id="54" name="Rectangle 7"/>
          <p:cNvSpPr>
            <a:spLocks noChangeArrowheads="1"/>
          </p:cNvSpPr>
          <p:nvPr/>
        </p:nvSpPr>
        <p:spPr bwMode="auto">
          <a:xfrm>
            <a:off x="3969661" y="3080953"/>
            <a:ext cx="935288" cy="587573"/>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68567" tIns="34284" rIns="68567" bIns="34284" anchor="ctr"/>
          <a:lstStyle/>
          <a:p>
            <a:pPr algn="ctr" fontAlgn="base">
              <a:spcBef>
                <a:spcPct val="0"/>
              </a:spcBef>
              <a:spcAft>
                <a:spcPct val="0"/>
              </a:spcAft>
            </a:pPr>
            <a:r>
              <a:rPr lang="ja-JP" altLang="en-US" sz="900" b="1" dirty="0">
                <a:solidFill>
                  <a:srgbClr val="000000"/>
                </a:solidFill>
                <a:latin typeface="Arial" charset="0"/>
              </a:rPr>
              <a:t>相談支援</a:t>
            </a:r>
            <a:endParaRPr lang="en-US" altLang="ja-JP" sz="900" b="1" dirty="0">
              <a:solidFill>
                <a:srgbClr val="000000"/>
              </a:solidFill>
              <a:latin typeface="Arial" charset="0"/>
            </a:endParaRPr>
          </a:p>
          <a:p>
            <a:pPr algn="ctr" fontAlgn="base">
              <a:spcBef>
                <a:spcPct val="0"/>
              </a:spcBef>
              <a:spcAft>
                <a:spcPct val="0"/>
              </a:spcAft>
            </a:pPr>
            <a:r>
              <a:rPr lang="ja-JP" altLang="en-US" sz="900" b="1" dirty="0">
                <a:solidFill>
                  <a:srgbClr val="000000"/>
                </a:solidFill>
                <a:latin typeface="Arial" charset="0"/>
              </a:rPr>
              <a:t>専門員</a:t>
            </a:r>
            <a:endParaRPr lang="en-US" altLang="ja-JP" sz="900" b="1" dirty="0">
              <a:solidFill>
                <a:srgbClr val="000000"/>
              </a:solidFill>
              <a:latin typeface="Arial" charset="0"/>
            </a:endParaRPr>
          </a:p>
          <a:p>
            <a:pPr algn="ctr" fontAlgn="base">
              <a:spcBef>
                <a:spcPct val="0"/>
              </a:spcBef>
              <a:spcAft>
                <a:spcPct val="0"/>
              </a:spcAft>
            </a:pPr>
            <a:r>
              <a:rPr lang="ja-JP" altLang="en-US" sz="900" b="1" dirty="0">
                <a:solidFill>
                  <a:srgbClr val="000000"/>
                </a:solidFill>
                <a:latin typeface="Arial" charset="0"/>
              </a:rPr>
              <a:t>として配置</a:t>
            </a:r>
          </a:p>
        </p:txBody>
      </p:sp>
      <p:sp>
        <p:nvSpPr>
          <p:cNvPr id="57" name="加算記号 56"/>
          <p:cNvSpPr/>
          <p:nvPr/>
        </p:nvSpPr>
        <p:spPr>
          <a:xfrm>
            <a:off x="3042244" y="2791406"/>
            <a:ext cx="312589" cy="282518"/>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dirty="0"/>
          </a:p>
        </p:txBody>
      </p:sp>
      <p:sp>
        <p:nvSpPr>
          <p:cNvPr id="58" name="正方形/長方形 57"/>
          <p:cNvSpPr/>
          <p:nvPr/>
        </p:nvSpPr>
        <p:spPr>
          <a:xfrm>
            <a:off x="1213127" y="4358846"/>
            <a:ext cx="1146198" cy="757158"/>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900" b="1" dirty="0">
                <a:solidFill>
                  <a:schemeClr val="tx1"/>
                </a:solidFill>
              </a:rPr>
              <a:t>相談支援従事者</a:t>
            </a:r>
          </a:p>
          <a:p>
            <a:pPr algn="ctr"/>
            <a:r>
              <a:rPr lang="ja-JP" altLang="en-US" sz="900" b="1" dirty="0">
                <a:solidFill>
                  <a:schemeClr val="tx1"/>
                </a:solidFill>
              </a:rPr>
              <a:t>実務要件</a:t>
            </a:r>
            <a:endParaRPr lang="en-US" altLang="ja-JP" sz="900" b="1" dirty="0">
              <a:solidFill>
                <a:schemeClr val="tx1"/>
              </a:solidFill>
            </a:endParaRPr>
          </a:p>
        </p:txBody>
      </p:sp>
      <p:sp>
        <p:nvSpPr>
          <p:cNvPr id="59" name="角丸四角形 58"/>
          <p:cNvSpPr/>
          <p:nvPr/>
        </p:nvSpPr>
        <p:spPr>
          <a:xfrm>
            <a:off x="1171563" y="3903932"/>
            <a:ext cx="1048162" cy="26611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200" dirty="0"/>
              <a:t>改定後</a:t>
            </a:r>
          </a:p>
        </p:txBody>
      </p:sp>
      <p:sp>
        <p:nvSpPr>
          <p:cNvPr id="61" name="加算記号 60"/>
          <p:cNvSpPr/>
          <p:nvPr/>
        </p:nvSpPr>
        <p:spPr>
          <a:xfrm>
            <a:off x="2341185" y="4543944"/>
            <a:ext cx="353276" cy="337729"/>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a:p>
        </p:txBody>
      </p:sp>
      <p:sp>
        <p:nvSpPr>
          <p:cNvPr id="62" name="AutoShape 10"/>
          <p:cNvSpPr>
            <a:spLocks noChangeArrowheads="1"/>
          </p:cNvSpPr>
          <p:nvPr/>
        </p:nvSpPr>
        <p:spPr bwMode="auto">
          <a:xfrm rot="5400000">
            <a:off x="6498648" y="4657277"/>
            <a:ext cx="439831" cy="119300"/>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68567" tIns="34284" rIns="68567" bIns="34284" anchor="ctr"/>
          <a:lstStyle/>
          <a:p>
            <a:pPr fontAlgn="base">
              <a:spcBef>
                <a:spcPct val="0"/>
              </a:spcBef>
              <a:spcAft>
                <a:spcPct val="0"/>
              </a:spcAft>
            </a:pPr>
            <a:endParaRPr lang="ja-JP" altLang="en-US" dirty="0">
              <a:solidFill>
                <a:srgbClr val="000000"/>
              </a:solidFill>
            </a:endParaRPr>
          </a:p>
        </p:txBody>
      </p:sp>
      <p:sp>
        <p:nvSpPr>
          <p:cNvPr id="67" name="正方形/長方形 66"/>
          <p:cNvSpPr/>
          <p:nvPr/>
        </p:nvSpPr>
        <p:spPr>
          <a:xfrm>
            <a:off x="5221564" y="5340747"/>
            <a:ext cx="1357546" cy="617403"/>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825" b="1" dirty="0">
                <a:solidFill>
                  <a:srgbClr val="FF0000"/>
                </a:solidFill>
              </a:rPr>
              <a:t>【</a:t>
            </a:r>
            <a:r>
              <a:rPr lang="ja-JP" altLang="en-US" sz="825" b="1" dirty="0">
                <a:solidFill>
                  <a:srgbClr val="FF0000"/>
                </a:solidFill>
              </a:rPr>
              <a:t>カリキュラム創設</a:t>
            </a:r>
            <a:r>
              <a:rPr lang="en-US" altLang="ja-JP" sz="825" b="1" dirty="0">
                <a:solidFill>
                  <a:srgbClr val="FF0000"/>
                </a:solidFill>
              </a:rPr>
              <a:t>】</a:t>
            </a:r>
          </a:p>
          <a:p>
            <a:pPr algn="ctr"/>
            <a:r>
              <a:rPr lang="ja-JP" altLang="en-US" sz="825" b="1" dirty="0">
                <a:solidFill>
                  <a:srgbClr val="FF0000"/>
                </a:solidFill>
              </a:rPr>
              <a:t>主任相談支援専門員</a:t>
            </a:r>
            <a:endParaRPr lang="en-US" altLang="ja-JP" sz="825" b="1" dirty="0">
              <a:solidFill>
                <a:srgbClr val="FF0000"/>
              </a:solidFill>
            </a:endParaRPr>
          </a:p>
          <a:p>
            <a:pPr algn="ctr"/>
            <a:r>
              <a:rPr lang="ja-JP" altLang="en-US" sz="825" b="1" dirty="0">
                <a:solidFill>
                  <a:srgbClr val="FF0000"/>
                </a:solidFill>
              </a:rPr>
              <a:t>研修（３０ｈ）</a:t>
            </a:r>
            <a:endParaRPr lang="en-US" altLang="ja-JP" sz="825" b="1" dirty="0">
              <a:solidFill>
                <a:srgbClr val="FF0000"/>
              </a:solidFill>
            </a:endParaRPr>
          </a:p>
        </p:txBody>
      </p:sp>
      <p:sp>
        <p:nvSpPr>
          <p:cNvPr id="68" name="AutoShape 10"/>
          <p:cNvSpPr>
            <a:spLocks noChangeArrowheads="1"/>
          </p:cNvSpPr>
          <p:nvPr/>
        </p:nvSpPr>
        <p:spPr bwMode="auto">
          <a:xfrm rot="5400000">
            <a:off x="6499626" y="5573416"/>
            <a:ext cx="439831" cy="119300"/>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68567" tIns="34284" rIns="68567" bIns="34284" anchor="ctr"/>
          <a:lstStyle/>
          <a:p>
            <a:pPr fontAlgn="base">
              <a:spcBef>
                <a:spcPct val="0"/>
              </a:spcBef>
              <a:spcAft>
                <a:spcPct val="0"/>
              </a:spcAft>
            </a:pPr>
            <a:endParaRPr lang="ja-JP" altLang="en-US" dirty="0">
              <a:solidFill>
                <a:srgbClr val="000000"/>
              </a:solidFill>
            </a:endParaRPr>
          </a:p>
        </p:txBody>
      </p:sp>
      <p:sp>
        <p:nvSpPr>
          <p:cNvPr id="69" name="Rectangle 7"/>
          <p:cNvSpPr>
            <a:spLocks noChangeArrowheads="1"/>
          </p:cNvSpPr>
          <p:nvPr/>
        </p:nvSpPr>
        <p:spPr bwMode="auto">
          <a:xfrm>
            <a:off x="6852752" y="5340747"/>
            <a:ext cx="1004272" cy="615515"/>
          </a:xfrm>
          <a:prstGeom prst="rect">
            <a:avLst/>
          </a:prstGeom>
          <a:solidFill>
            <a:schemeClr val="bg1"/>
          </a:solidFill>
          <a:ln>
            <a:headEnd/>
            <a:tailEnd/>
          </a:ln>
        </p:spPr>
        <p:style>
          <a:lnRef idx="2">
            <a:schemeClr val="accent6"/>
          </a:lnRef>
          <a:fillRef idx="1">
            <a:schemeClr val="lt1"/>
          </a:fillRef>
          <a:effectRef idx="0">
            <a:schemeClr val="accent6"/>
          </a:effectRef>
          <a:fontRef idx="minor">
            <a:schemeClr val="dk1"/>
          </a:fontRef>
        </p:style>
        <p:txBody>
          <a:bodyPr lIns="68567" tIns="34284" rIns="68567" bIns="34284" anchor="ctr"/>
          <a:lstStyle/>
          <a:p>
            <a:pPr algn="ctr" fontAlgn="base">
              <a:spcBef>
                <a:spcPct val="0"/>
              </a:spcBef>
              <a:spcAft>
                <a:spcPct val="0"/>
              </a:spcAft>
            </a:pPr>
            <a:r>
              <a:rPr lang="ja-JP" altLang="en-US" sz="900" b="1" dirty="0">
                <a:solidFill>
                  <a:srgbClr val="000000"/>
                </a:solidFill>
                <a:latin typeface="Arial" charset="0"/>
              </a:rPr>
              <a:t>主任相談支援</a:t>
            </a:r>
            <a:endParaRPr lang="en-US" altLang="ja-JP" sz="900" b="1" dirty="0">
              <a:solidFill>
                <a:srgbClr val="000000"/>
              </a:solidFill>
              <a:latin typeface="Arial" charset="0"/>
            </a:endParaRPr>
          </a:p>
          <a:p>
            <a:pPr algn="ctr" fontAlgn="base">
              <a:spcBef>
                <a:spcPct val="0"/>
              </a:spcBef>
              <a:spcAft>
                <a:spcPct val="0"/>
              </a:spcAft>
            </a:pPr>
            <a:r>
              <a:rPr lang="ja-JP" altLang="en-US" sz="900" b="1" dirty="0">
                <a:solidFill>
                  <a:srgbClr val="000000"/>
                </a:solidFill>
                <a:latin typeface="Arial" charset="0"/>
              </a:rPr>
              <a:t>専門員</a:t>
            </a:r>
            <a:endParaRPr lang="en-US" altLang="ja-JP" sz="900" b="1" dirty="0">
              <a:solidFill>
                <a:srgbClr val="000000"/>
              </a:solidFill>
              <a:latin typeface="Arial" charset="0"/>
            </a:endParaRPr>
          </a:p>
          <a:p>
            <a:pPr algn="ctr" fontAlgn="base">
              <a:spcBef>
                <a:spcPct val="0"/>
              </a:spcBef>
              <a:spcAft>
                <a:spcPct val="0"/>
              </a:spcAft>
            </a:pPr>
            <a:r>
              <a:rPr lang="ja-JP" altLang="en-US" sz="900" b="1" dirty="0">
                <a:solidFill>
                  <a:srgbClr val="000000"/>
                </a:solidFill>
                <a:latin typeface="Arial" charset="0"/>
              </a:rPr>
              <a:t>として配置</a:t>
            </a:r>
          </a:p>
        </p:txBody>
      </p:sp>
      <p:sp>
        <p:nvSpPr>
          <p:cNvPr id="74" name="AutoShape 10"/>
          <p:cNvSpPr>
            <a:spLocks noChangeArrowheads="1"/>
          </p:cNvSpPr>
          <p:nvPr/>
        </p:nvSpPr>
        <p:spPr bwMode="auto">
          <a:xfrm rot="5400000">
            <a:off x="3621107" y="3295023"/>
            <a:ext cx="448068" cy="119301"/>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68567" tIns="34284" rIns="68567" bIns="34284" anchor="ctr"/>
          <a:lstStyle/>
          <a:p>
            <a:pPr fontAlgn="base">
              <a:spcBef>
                <a:spcPct val="0"/>
              </a:spcBef>
              <a:spcAft>
                <a:spcPct val="0"/>
              </a:spcAft>
            </a:pPr>
            <a:endParaRPr lang="ja-JP" altLang="en-US" dirty="0">
              <a:solidFill>
                <a:srgbClr val="000000"/>
              </a:solidFill>
            </a:endParaRPr>
          </a:p>
        </p:txBody>
      </p:sp>
      <p:sp>
        <p:nvSpPr>
          <p:cNvPr id="75" name="正方形/長方形 74"/>
          <p:cNvSpPr/>
          <p:nvPr/>
        </p:nvSpPr>
        <p:spPr>
          <a:xfrm>
            <a:off x="6852751" y="4370152"/>
            <a:ext cx="984102" cy="745852"/>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825" b="1" dirty="0">
                <a:solidFill>
                  <a:schemeClr val="tx1"/>
                </a:solidFill>
              </a:rPr>
              <a:t>相談支援専門員</a:t>
            </a:r>
            <a:endParaRPr lang="en-US" altLang="ja-JP" sz="825" b="1" dirty="0">
              <a:solidFill>
                <a:schemeClr val="tx1"/>
              </a:solidFill>
            </a:endParaRPr>
          </a:p>
          <a:p>
            <a:pPr algn="ctr"/>
            <a:r>
              <a:rPr lang="ja-JP" altLang="en-US" sz="825" b="1" dirty="0">
                <a:solidFill>
                  <a:schemeClr val="tx1"/>
                </a:solidFill>
              </a:rPr>
              <a:t>としての要件更新</a:t>
            </a:r>
            <a:endParaRPr lang="en-US" altLang="ja-JP" sz="825" b="1" dirty="0">
              <a:solidFill>
                <a:schemeClr val="tx1"/>
              </a:solidFill>
            </a:endParaRPr>
          </a:p>
        </p:txBody>
      </p:sp>
      <p:sp>
        <p:nvSpPr>
          <p:cNvPr id="76" name="正方形/長方形 75"/>
          <p:cNvSpPr/>
          <p:nvPr/>
        </p:nvSpPr>
        <p:spPr>
          <a:xfrm>
            <a:off x="5198810" y="4358846"/>
            <a:ext cx="1461468" cy="757157"/>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825" b="1" dirty="0">
                <a:solidFill>
                  <a:srgbClr val="FF0000"/>
                </a:solidFill>
                <a:latin typeface="+mj-ea"/>
                <a:ea typeface="+mj-ea"/>
              </a:rPr>
              <a:t>【</a:t>
            </a:r>
            <a:r>
              <a:rPr lang="ja-JP" altLang="en-US" sz="825" b="1" dirty="0">
                <a:solidFill>
                  <a:srgbClr val="FF0000"/>
                </a:solidFill>
                <a:latin typeface="+mj-ea"/>
                <a:ea typeface="+mj-ea"/>
              </a:rPr>
              <a:t>カリキュラム改定</a:t>
            </a:r>
            <a:r>
              <a:rPr lang="en-US" altLang="ja-JP" sz="825" b="1" dirty="0">
                <a:solidFill>
                  <a:srgbClr val="FF0000"/>
                </a:solidFill>
                <a:latin typeface="+mj-ea"/>
                <a:ea typeface="+mj-ea"/>
              </a:rPr>
              <a:t>】</a:t>
            </a:r>
          </a:p>
          <a:p>
            <a:pPr algn="ctr"/>
            <a:r>
              <a:rPr lang="ja-JP" altLang="en-US" sz="825" dirty="0">
                <a:solidFill>
                  <a:schemeClr val="tx1"/>
                </a:solidFill>
                <a:latin typeface="+mj-ea"/>
                <a:ea typeface="+mj-ea"/>
              </a:rPr>
              <a:t>相談支援従事者</a:t>
            </a:r>
            <a:endParaRPr lang="en-US" altLang="ja-JP" sz="825" dirty="0">
              <a:solidFill>
                <a:schemeClr val="tx1"/>
              </a:solidFill>
              <a:latin typeface="+mj-ea"/>
              <a:ea typeface="+mj-ea"/>
            </a:endParaRPr>
          </a:p>
          <a:p>
            <a:pPr algn="ctr"/>
            <a:r>
              <a:rPr lang="ja-JP" altLang="en-US" sz="825" dirty="0">
                <a:solidFill>
                  <a:schemeClr val="tx1"/>
                </a:solidFill>
                <a:latin typeface="+mj-ea"/>
                <a:ea typeface="+mj-ea"/>
              </a:rPr>
              <a:t>現任研修</a:t>
            </a:r>
            <a:r>
              <a:rPr lang="ja-JP" altLang="en-US" sz="825" b="1" dirty="0">
                <a:solidFill>
                  <a:srgbClr val="FF0000"/>
                </a:solidFill>
                <a:latin typeface="+mj-ea"/>
                <a:ea typeface="+mj-ea"/>
              </a:rPr>
              <a:t>（２４ｈ）</a:t>
            </a:r>
            <a:endParaRPr lang="en-US" altLang="ja-JP" sz="825" b="1" dirty="0">
              <a:solidFill>
                <a:srgbClr val="FF0000"/>
              </a:solidFill>
              <a:latin typeface="+mj-ea"/>
              <a:ea typeface="+mj-ea"/>
            </a:endParaRPr>
          </a:p>
          <a:p>
            <a:pPr algn="ctr"/>
            <a:r>
              <a:rPr lang="en-US" altLang="ja-JP" sz="825" dirty="0">
                <a:solidFill>
                  <a:schemeClr val="tx1"/>
                </a:solidFill>
                <a:latin typeface="+mj-ea"/>
                <a:ea typeface="+mj-ea"/>
              </a:rPr>
              <a:t>※</a:t>
            </a:r>
            <a:r>
              <a:rPr lang="ja-JP" altLang="en-US" sz="825" dirty="0">
                <a:solidFill>
                  <a:schemeClr val="tx1"/>
                </a:solidFill>
                <a:latin typeface="+mj-ea"/>
                <a:ea typeface="+mj-ea"/>
              </a:rPr>
              <a:t>５年毎に現任研修を受講</a:t>
            </a:r>
            <a:endParaRPr lang="en-US" altLang="ja-JP" sz="825" dirty="0">
              <a:solidFill>
                <a:schemeClr val="tx1"/>
              </a:solidFill>
              <a:latin typeface="+mj-ea"/>
              <a:ea typeface="+mj-ea"/>
            </a:endParaRPr>
          </a:p>
          <a:p>
            <a:pPr algn="ctr"/>
            <a:r>
              <a:rPr lang="ja-JP" altLang="en-US" sz="825" dirty="0">
                <a:solidFill>
                  <a:schemeClr val="tx1"/>
                </a:solidFill>
                <a:latin typeface="+mj-ea"/>
                <a:ea typeface="+mj-ea"/>
              </a:rPr>
              <a:t>（更新研修）</a:t>
            </a:r>
          </a:p>
        </p:txBody>
      </p:sp>
      <p:cxnSp>
        <p:nvCxnSpPr>
          <p:cNvPr id="4" name="直線コネクタ 3"/>
          <p:cNvCxnSpPr/>
          <p:nvPr/>
        </p:nvCxnSpPr>
        <p:spPr>
          <a:xfrm>
            <a:off x="1143000" y="3788983"/>
            <a:ext cx="6858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8" name="下矢印 77"/>
          <p:cNvSpPr/>
          <p:nvPr/>
        </p:nvSpPr>
        <p:spPr>
          <a:xfrm>
            <a:off x="3402433" y="3722808"/>
            <a:ext cx="2234713" cy="1616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nvGrpSpPr>
          <p:cNvPr id="43" name="グループ化 42"/>
          <p:cNvGrpSpPr/>
          <p:nvPr/>
        </p:nvGrpSpPr>
        <p:grpSpPr>
          <a:xfrm>
            <a:off x="1143000" y="1162798"/>
            <a:ext cx="6858000" cy="54006"/>
            <a:chOff x="0" y="188640"/>
            <a:chExt cx="9144000" cy="72008"/>
          </a:xfrm>
        </p:grpSpPr>
        <p:cxnSp>
          <p:nvCxnSpPr>
            <p:cNvPr id="44" name="直線コネクタ 43"/>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四角形 2">
            <a:extLst>
              <a:ext uri="{FF2B5EF4-FFF2-40B4-BE49-F238E27FC236}">
                <a16:creationId xmlns:a16="http://schemas.microsoft.com/office/drawing/2014/main" id="{F5DDAAD5-74AC-AD44-9C9F-45BE5DA18529}"/>
              </a:ext>
            </a:extLst>
          </p:cNvPr>
          <p:cNvSpPr/>
          <p:nvPr/>
        </p:nvSpPr>
        <p:spPr>
          <a:xfrm>
            <a:off x="1230394" y="1283559"/>
            <a:ext cx="6689978" cy="135718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129779" indent="-129779">
              <a:lnSpc>
                <a:spcPct val="110000"/>
              </a:lnSpc>
            </a:pPr>
            <a:r>
              <a:rPr lang="ja-JP" altLang="en-US" sz="900" dirty="0">
                <a:solidFill>
                  <a:schemeClr val="tx1"/>
                </a:solidFill>
              </a:rPr>
              <a:t>○　意思決定支援への配慮、高齢障害者への対応やサービス等利用計画の質の向上、障害福祉サービス支給決定の適正化等を図り、質の高いケアマネジメントを含む地域を基盤としたソーシャルワークを実践できる相談支援専門員を養成するため、</a:t>
            </a:r>
            <a:r>
              <a:rPr lang="ja-JP" altLang="en-US" sz="900" b="1" u="sng" dirty="0">
                <a:solidFill>
                  <a:schemeClr val="tx1"/>
                </a:solidFill>
              </a:rPr>
              <a:t>現行のカリキュラムの内容を充実</a:t>
            </a:r>
            <a:r>
              <a:rPr lang="ja-JP" altLang="en-US" sz="900" b="1" dirty="0">
                <a:solidFill>
                  <a:schemeClr val="tx1"/>
                </a:solidFill>
              </a:rPr>
              <a:t>する。</a:t>
            </a:r>
            <a:endParaRPr lang="en-US" altLang="ja-JP" sz="900" b="1" dirty="0">
              <a:solidFill>
                <a:schemeClr val="tx1"/>
              </a:solidFill>
            </a:endParaRPr>
          </a:p>
          <a:p>
            <a:pPr marL="129779" indent="-129779">
              <a:lnSpc>
                <a:spcPct val="110000"/>
              </a:lnSpc>
            </a:pPr>
            <a:endParaRPr lang="en-US" altLang="ja-JP" sz="600" b="1" dirty="0">
              <a:solidFill>
                <a:schemeClr val="tx1"/>
              </a:solidFill>
            </a:endParaRPr>
          </a:p>
          <a:p>
            <a:pPr marL="129779" indent="-129779">
              <a:lnSpc>
                <a:spcPct val="110000"/>
              </a:lnSpc>
            </a:pPr>
            <a:r>
              <a:rPr lang="ja-JP" altLang="en-US" sz="900" dirty="0">
                <a:solidFill>
                  <a:schemeClr val="tx1"/>
                </a:solidFill>
              </a:rPr>
              <a:t>○　実践力の高い相談支援専門員養成のために、実践の積み重ねを行いながらスキルアップできるよう、現任研修（更新研修含む）の受講に当たり、相談支援に関する</a:t>
            </a:r>
            <a:r>
              <a:rPr lang="ja-JP" altLang="en-US" sz="900" b="1" u="sng" dirty="0">
                <a:solidFill>
                  <a:schemeClr val="tx1"/>
                </a:solidFill>
              </a:rPr>
              <a:t>一定の実務経験の要件</a:t>
            </a:r>
            <a:r>
              <a:rPr lang="en-US" altLang="ja-JP" sz="900" b="1" u="sng" dirty="0">
                <a:solidFill>
                  <a:schemeClr val="tx1"/>
                </a:solidFill>
                <a:latin typeface="+mn-ea"/>
              </a:rPr>
              <a:t>(</a:t>
            </a:r>
            <a:r>
              <a:rPr lang="ja-JP" altLang="en-US" sz="900" b="1" u="sng" dirty="0">
                <a:solidFill>
                  <a:schemeClr val="tx1"/>
                </a:solidFill>
                <a:latin typeface="+mn-ea"/>
              </a:rPr>
              <a:t>注</a:t>
            </a:r>
            <a:r>
              <a:rPr lang="en-US" altLang="ja-JP" sz="900" b="1" u="sng" dirty="0">
                <a:solidFill>
                  <a:schemeClr val="tx1"/>
                </a:solidFill>
                <a:latin typeface="+mn-ea"/>
              </a:rPr>
              <a:t>)</a:t>
            </a:r>
            <a:r>
              <a:rPr lang="ja-JP" altLang="en-US" sz="900" dirty="0">
                <a:solidFill>
                  <a:schemeClr val="tx1"/>
                </a:solidFill>
              </a:rPr>
              <a:t>を追加</a:t>
            </a:r>
            <a:r>
              <a:rPr lang="ja-JP" altLang="en-US" sz="825" dirty="0">
                <a:solidFill>
                  <a:schemeClr val="tx1"/>
                </a:solidFill>
                <a:latin typeface="ＭＳ 明朝" panose="02020609040205080304" pitchFamily="17" charset="-128"/>
                <a:ea typeface="ＭＳ 明朝" panose="02020609040205080304" pitchFamily="17" charset="-128"/>
              </a:rPr>
              <a:t>。 </a:t>
            </a:r>
            <a:r>
              <a:rPr lang="ja-JP" altLang="en-US" sz="900" dirty="0">
                <a:solidFill>
                  <a:schemeClr val="tx1"/>
                </a:solidFill>
              </a:rPr>
              <a:t>（</a:t>
            </a:r>
            <a:r>
              <a:rPr lang="en-US" altLang="ja-JP" sz="900" dirty="0">
                <a:solidFill>
                  <a:schemeClr val="tx1"/>
                </a:solidFill>
              </a:rPr>
              <a:t>※</a:t>
            </a:r>
            <a:r>
              <a:rPr lang="ja-JP" altLang="en-US" sz="900" dirty="0">
                <a:solidFill>
                  <a:schemeClr val="tx1"/>
                </a:solidFill>
              </a:rPr>
              <a:t>旧カリキュラム受講者は初回の更新時は従前の例による。）</a:t>
            </a:r>
            <a:endParaRPr lang="en-US" altLang="ja-JP" sz="900" dirty="0">
              <a:solidFill>
                <a:schemeClr val="tx1"/>
              </a:solidFill>
            </a:endParaRPr>
          </a:p>
          <a:p>
            <a:pPr marL="129779" indent="-129779">
              <a:lnSpc>
                <a:spcPct val="110000"/>
              </a:lnSpc>
            </a:pPr>
            <a:endParaRPr lang="en-US" altLang="ja-JP" sz="600" dirty="0">
              <a:solidFill>
                <a:schemeClr val="tx1"/>
              </a:solidFill>
            </a:endParaRPr>
          </a:p>
          <a:p>
            <a:pPr marL="129779" indent="-129779">
              <a:lnSpc>
                <a:spcPct val="110000"/>
              </a:lnSpc>
            </a:pPr>
            <a:r>
              <a:rPr lang="ja-JP" altLang="en-US" sz="900" dirty="0">
                <a:solidFill>
                  <a:schemeClr val="tx1"/>
                </a:solidFill>
              </a:rPr>
              <a:t>○　さらに、地域づくり、人材育成、困難事例への対応など地域の中核的な役割を担う専門職を育成するとともに、相談支援専門員のキャリアパスを明確にし、目指すべき将来像及びやりがいをもって長期に働ける環境を整えるため、</a:t>
            </a:r>
            <a:r>
              <a:rPr lang="ja-JP" altLang="en-US" sz="900" b="1" u="sng" dirty="0">
                <a:solidFill>
                  <a:schemeClr val="tx1"/>
                </a:solidFill>
              </a:rPr>
              <a:t>主任相談支援専門員研修を創設</a:t>
            </a:r>
            <a:r>
              <a:rPr lang="ja-JP" altLang="en-US" sz="900" dirty="0">
                <a:solidFill>
                  <a:schemeClr val="tx1"/>
                </a:solidFill>
              </a:rPr>
              <a:t>。</a:t>
            </a:r>
            <a:endParaRPr lang="en-US" altLang="ja-JP" sz="900" dirty="0">
              <a:solidFill>
                <a:schemeClr val="tx1"/>
              </a:solidFill>
            </a:endParaRPr>
          </a:p>
        </p:txBody>
      </p:sp>
      <p:sp>
        <p:nvSpPr>
          <p:cNvPr id="42" name="加算記号 41"/>
          <p:cNvSpPr/>
          <p:nvPr/>
        </p:nvSpPr>
        <p:spPr>
          <a:xfrm>
            <a:off x="5853084" y="2794729"/>
            <a:ext cx="312589" cy="282518"/>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a:p>
        </p:txBody>
      </p:sp>
      <p:sp>
        <p:nvSpPr>
          <p:cNvPr id="47" name="AutoShape 10"/>
          <p:cNvSpPr>
            <a:spLocks noChangeArrowheads="1"/>
          </p:cNvSpPr>
          <p:nvPr/>
        </p:nvSpPr>
        <p:spPr bwMode="auto">
          <a:xfrm rot="5400000">
            <a:off x="3593608" y="4653157"/>
            <a:ext cx="448068" cy="119301"/>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68567" tIns="34284" rIns="68567" bIns="34284" anchor="ctr"/>
          <a:lstStyle/>
          <a:p>
            <a:pPr fontAlgn="base">
              <a:spcBef>
                <a:spcPct val="0"/>
              </a:spcBef>
              <a:spcAft>
                <a:spcPct val="0"/>
              </a:spcAft>
            </a:pPr>
            <a:endParaRPr lang="ja-JP" altLang="en-US" dirty="0">
              <a:solidFill>
                <a:srgbClr val="000000"/>
              </a:solidFill>
            </a:endParaRPr>
          </a:p>
        </p:txBody>
      </p:sp>
      <p:sp>
        <p:nvSpPr>
          <p:cNvPr id="48" name="Rectangle 7"/>
          <p:cNvSpPr>
            <a:spLocks noChangeArrowheads="1"/>
          </p:cNvSpPr>
          <p:nvPr/>
        </p:nvSpPr>
        <p:spPr bwMode="auto">
          <a:xfrm>
            <a:off x="3915086" y="4358847"/>
            <a:ext cx="989863" cy="76099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68567" tIns="34284" rIns="68567" bIns="34284" anchor="ctr"/>
          <a:lstStyle/>
          <a:p>
            <a:pPr algn="ctr" fontAlgn="base">
              <a:spcBef>
                <a:spcPct val="0"/>
              </a:spcBef>
              <a:spcAft>
                <a:spcPct val="0"/>
              </a:spcAft>
            </a:pPr>
            <a:r>
              <a:rPr lang="ja-JP" altLang="en-US" sz="900" b="1" dirty="0">
                <a:solidFill>
                  <a:srgbClr val="000000"/>
                </a:solidFill>
                <a:latin typeface="Arial" charset="0"/>
              </a:rPr>
              <a:t>相談支援</a:t>
            </a:r>
            <a:endParaRPr lang="en-US" altLang="ja-JP" sz="900" b="1" dirty="0">
              <a:solidFill>
                <a:srgbClr val="000000"/>
              </a:solidFill>
              <a:latin typeface="Arial" charset="0"/>
            </a:endParaRPr>
          </a:p>
          <a:p>
            <a:pPr algn="ctr" fontAlgn="base">
              <a:spcBef>
                <a:spcPct val="0"/>
              </a:spcBef>
              <a:spcAft>
                <a:spcPct val="0"/>
              </a:spcAft>
            </a:pPr>
            <a:r>
              <a:rPr lang="ja-JP" altLang="en-US" sz="900" b="1" dirty="0">
                <a:solidFill>
                  <a:srgbClr val="000000"/>
                </a:solidFill>
                <a:latin typeface="Arial" charset="0"/>
              </a:rPr>
              <a:t>専門員</a:t>
            </a:r>
            <a:endParaRPr lang="en-US" altLang="ja-JP" sz="900" b="1" dirty="0">
              <a:solidFill>
                <a:srgbClr val="000000"/>
              </a:solidFill>
              <a:latin typeface="Arial" charset="0"/>
            </a:endParaRPr>
          </a:p>
          <a:p>
            <a:pPr algn="ctr" fontAlgn="base">
              <a:spcBef>
                <a:spcPct val="0"/>
              </a:spcBef>
              <a:spcAft>
                <a:spcPct val="0"/>
              </a:spcAft>
            </a:pPr>
            <a:r>
              <a:rPr lang="ja-JP" altLang="en-US" sz="900" b="1" dirty="0">
                <a:solidFill>
                  <a:srgbClr val="000000"/>
                </a:solidFill>
                <a:latin typeface="Arial" charset="0"/>
              </a:rPr>
              <a:t>として配置</a:t>
            </a:r>
            <a:endParaRPr lang="en-US" altLang="ja-JP" sz="900" b="1" dirty="0">
              <a:solidFill>
                <a:srgbClr val="000000"/>
              </a:solidFill>
              <a:latin typeface="Arial" charset="0"/>
            </a:endParaRPr>
          </a:p>
        </p:txBody>
      </p:sp>
      <p:sp>
        <p:nvSpPr>
          <p:cNvPr id="55" name="正方形/長方形 54"/>
          <p:cNvSpPr/>
          <p:nvPr/>
        </p:nvSpPr>
        <p:spPr>
          <a:xfrm>
            <a:off x="6867362" y="3056767"/>
            <a:ext cx="954881" cy="628532"/>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825" b="1" dirty="0">
                <a:solidFill>
                  <a:schemeClr val="tx1"/>
                </a:solidFill>
              </a:rPr>
              <a:t>相談支援専門員</a:t>
            </a:r>
            <a:endParaRPr lang="en-US" altLang="ja-JP" sz="825" b="1" dirty="0">
              <a:solidFill>
                <a:schemeClr val="tx1"/>
              </a:solidFill>
            </a:endParaRPr>
          </a:p>
          <a:p>
            <a:pPr algn="ctr"/>
            <a:r>
              <a:rPr lang="ja-JP" altLang="en-US" sz="825" b="1" dirty="0">
                <a:solidFill>
                  <a:schemeClr val="tx1"/>
                </a:solidFill>
              </a:rPr>
              <a:t>としての要件更新</a:t>
            </a:r>
            <a:endParaRPr lang="en-US" altLang="ja-JP" sz="825" b="1" dirty="0">
              <a:solidFill>
                <a:schemeClr val="tx1"/>
              </a:solidFill>
            </a:endParaRPr>
          </a:p>
        </p:txBody>
      </p:sp>
      <p:sp>
        <p:nvSpPr>
          <p:cNvPr id="65" name="加算記号 64"/>
          <p:cNvSpPr/>
          <p:nvPr/>
        </p:nvSpPr>
        <p:spPr>
          <a:xfrm>
            <a:off x="3042244" y="4090753"/>
            <a:ext cx="312589" cy="282518"/>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dirty="0"/>
          </a:p>
        </p:txBody>
      </p:sp>
      <p:sp>
        <p:nvSpPr>
          <p:cNvPr id="66" name="加算記号 65"/>
          <p:cNvSpPr/>
          <p:nvPr/>
        </p:nvSpPr>
        <p:spPr>
          <a:xfrm>
            <a:off x="5850534" y="4091839"/>
            <a:ext cx="312589" cy="282518"/>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a:p>
        </p:txBody>
      </p:sp>
      <p:sp>
        <p:nvSpPr>
          <p:cNvPr id="10" name="テキスト ボックス 9"/>
          <p:cNvSpPr txBox="1"/>
          <p:nvPr/>
        </p:nvSpPr>
        <p:spPr>
          <a:xfrm>
            <a:off x="1200574" y="5336881"/>
            <a:ext cx="3592709" cy="646331"/>
          </a:xfrm>
          <a:prstGeom prst="rect">
            <a:avLst/>
          </a:prstGeom>
          <a:solidFill>
            <a:schemeClr val="bg1"/>
          </a:solidFill>
          <a:ln>
            <a:solidFill>
              <a:schemeClr val="tx1"/>
            </a:solidFill>
            <a:prstDash val="dash"/>
          </a:ln>
        </p:spPr>
        <p:txBody>
          <a:bodyPr wrap="square" rtlCol="0">
            <a:spAutoFit/>
          </a:bodyPr>
          <a:lstStyle/>
          <a:p>
            <a:r>
              <a:rPr lang="ja-JP" altLang="en-US" sz="900" dirty="0"/>
              <a:t>一定の実務経験の要件</a:t>
            </a:r>
            <a:r>
              <a:rPr lang="en-US" altLang="ja-JP" sz="900" dirty="0"/>
              <a:t>(</a:t>
            </a:r>
            <a:r>
              <a:rPr lang="ja-JP" altLang="en-US" sz="900" dirty="0"/>
              <a:t>注</a:t>
            </a:r>
            <a:r>
              <a:rPr lang="en-US" altLang="ja-JP" sz="900" dirty="0"/>
              <a:t>)</a:t>
            </a:r>
          </a:p>
          <a:p>
            <a:r>
              <a:rPr lang="ja-JP" altLang="en-US" sz="900" dirty="0"/>
              <a:t>　　（現任研修は①、更新研修は①又は②のいずれかに該当する場合）</a:t>
            </a:r>
            <a:endParaRPr lang="en-US" altLang="ja-JP" sz="900" dirty="0"/>
          </a:p>
          <a:p>
            <a:r>
              <a:rPr lang="ja-JP" altLang="en-US" sz="900" dirty="0"/>
              <a:t>　　①過去５年間に２年以上の相談支援の実務経験がある</a:t>
            </a:r>
            <a:endParaRPr lang="en-US" altLang="ja-JP" sz="900" dirty="0"/>
          </a:p>
          <a:p>
            <a:r>
              <a:rPr lang="ja-JP" altLang="en-US" sz="900" dirty="0"/>
              <a:t>　　②現に相談支援業務に従事している</a:t>
            </a:r>
            <a:endParaRPr lang="en-US" altLang="ja-JP" sz="900" dirty="0"/>
          </a:p>
        </p:txBody>
      </p:sp>
      <p:sp>
        <p:nvSpPr>
          <p:cNvPr id="41" name="加算記号 40"/>
          <p:cNvSpPr/>
          <p:nvPr/>
        </p:nvSpPr>
        <p:spPr>
          <a:xfrm>
            <a:off x="4874921" y="4543033"/>
            <a:ext cx="353276" cy="337729"/>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a:p>
        </p:txBody>
      </p:sp>
      <p:sp>
        <p:nvSpPr>
          <p:cNvPr id="46" name="正方形/長方形 45"/>
          <p:cNvSpPr/>
          <p:nvPr/>
        </p:nvSpPr>
        <p:spPr>
          <a:xfrm>
            <a:off x="5637929" y="5137209"/>
            <a:ext cx="1118058" cy="230832"/>
          </a:xfrm>
          <a:prstGeom prst="rect">
            <a:avLst/>
          </a:prstGeom>
        </p:spPr>
        <p:txBody>
          <a:bodyPr wrap="square">
            <a:spAutoFit/>
          </a:bodyPr>
          <a:lstStyle/>
          <a:p>
            <a:pPr algn="ctr"/>
            <a:r>
              <a:rPr lang="ja-JP" altLang="en-US" sz="900" dirty="0"/>
              <a:t>３年以上の実務</a:t>
            </a:r>
            <a:endParaRPr lang="en-US" altLang="ja-JP" sz="900" dirty="0"/>
          </a:p>
        </p:txBody>
      </p:sp>
      <p:sp>
        <p:nvSpPr>
          <p:cNvPr id="56" name="加算記号 55"/>
          <p:cNvSpPr/>
          <p:nvPr/>
        </p:nvSpPr>
        <p:spPr>
          <a:xfrm>
            <a:off x="5476748" y="5084235"/>
            <a:ext cx="302314" cy="284071"/>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a:p>
        </p:txBody>
      </p:sp>
      <p:sp>
        <p:nvSpPr>
          <p:cNvPr id="13" name="テキスト ボックス 12">
            <a:extLst>
              <a:ext uri="{FF2B5EF4-FFF2-40B4-BE49-F238E27FC236}">
                <a16:creationId xmlns:a16="http://schemas.microsoft.com/office/drawing/2014/main" id="{C0B21C21-701E-AB48-B062-4C07AA8A98DC}"/>
              </a:ext>
            </a:extLst>
          </p:cNvPr>
          <p:cNvSpPr txBox="1"/>
          <p:nvPr/>
        </p:nvSpPr>
        <p:spPr>
          <a:xfrm>
            <a:off x="6273544" y="6270501"/>
            <a:ext cx="1705916" cy="369332"/>
          </a:xfrm>
          <a:prstGeom prst="rect">
            <a:avLst/>
          </a:prstGeom>
          <a:noFill/>
        </p:spPr>
        <p:txBody>
          <a:bodyPr wrap="none" rtlCol="0">
            <a:spAutoFit/>
          </a:bodyPr>
          <a:lstStyle/>
          <a:p>
            <a:r>
              <a:rPr kumimoji="1" lang="ja-JP" altLang="en-US"/>
              <a:t>厚労省資料より</a:t>
            </a:r>
          </a:p>
        </p:txBody>
      </p:sp>
      <p:sp>
        <p:nvSpPr>
          <p:cNvPr id="9" name="テキスト ボックス 8">
            <a:extLst>
              <a:ext uri="{FF2B5EF4-FFF2-40B4-BE49-F238E27FC236}">
                <a16:creationId xmlns:a16="http://schemas.microsoft.com/office/drawing/2014/main" id="{B6C8C0EE-BA29-FB44-90FA-2F1F8EF595AE}"/>
              </a:ext>
            </a:extLst>
          </p:cNvPr>
          <p:cNvSpPr txBox="1"/>
          <p:nvPr/>
        </p:nvSpPr>
        <p:spPr>
          <a:xfrm>
            <a:off x="1008305" y="222192"/>
            <a:ext cx="6858000" cy="584775"/>
          </a:xfrm>
          <a:prstGeom prst="rect">
            <a:avLst/>
          </a:prstGeom>
          <a:noFill/>
        </p:spPr>
        <p:txBody>
          <a:bodyPr wrap="square" rtlCol="0">
            <a:spAutoFit/>
          </a:bodyPr>
          <a:lstStyle/>
          <a:p>
            <a:r>
              <a:rPr lang="ja-JP" altLang="ja-JP" sz="3200">
                <a:latin typeface="+mn-ea"/>
                <a:ea typeface="+mn-ea"/>
              </a:rPr>
              <a:t>（１）研修の企画・運営</a:t>
            </a:r>
          </a:p>
        </p:txBody>
      </p:sp>
      <p:sp>
        <p:nvSpPr>
          <p:cNvPr id="60" name="Text Box 15">
            <a:extLst>
              <a:ext uri="{FF2B5EF4-FFF2-40B4-BE49-F238E27FC236}">
                <a16:creationId xmlns:a16="http://schemas.microsoft.com/office/drawing/2014/main" id="{6A3F7FA6-AFCD-564C-B4C5-B1507455F9C3}"/>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069566151"/>
      </p:ext>
    </p:extLst>
  </p:cSld>
  <p:clrMapOvr>
    <a:masterClrMapping/>
  </p:clrMapOvr>
  <mc:AlternateContent xmlns:mc="http://schemas.openxmlformats.org/markup-compatibility/2006" xmlns:p14="http://schemas.microsoft.com/office/powerpoint/2010/main">
    <mc:Choice Requires="p14">
      <p:transition spd="slow" p14:dur="1600">
        <p14:prism dir="d" isInverted="1"/>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1C36F1-30DA-2145-9061-8356E56D2621}"/>
              </a:ext>
            </a:extLst>
          </p:cNvPr>
          <p:cNvSpPr>
            <a:spLocks noGrp="1"/>
          </p:cNvSpPr>
          <p:nvPr>
            <p:ph type="title"/>
          </p:nvPr>
        </p:nvSpPr>
        <p:spPr/>
        <p:txBody>
          <a:bodyPr/>
          <a:lstStyle/>
          <a:p>
            <a:r>
              <a:rPr lang="ja-JP" altLang="ja-JP" sz="3200"/>
              <a:t>（２）スーパービジョン</a:t>
            </a:r>
            <a:endParaRPr kumimoji="1" lang="ja-JP" altLang="en-US" sz="3200"/>
          </a:p>
        </p:txBody>
      </p:sp>
      <p:sp>
        <p:nvSpPr>
          <p:cNvPr id="3" name="コンテンツ プレースホルダー 2">
            <a:extLst>
              <a:ext uri="{FF2B5EF4-FFF2-40B4-BE49-F238E27FC236}">
                <a16:creationId xmlns:a16="http://schemas.microsoft.com/office/drawing/2014/main" id="{E0A28C5F-1B67-8040-8FFD-CA4DC05EB700}"/>
              </a:ext>
            </a:extLst>
          </p:cNvPr>
          <p:cNvSpPr>
            <a:spLocks noGrp="1"/>
          </p:cNvSpPr>
          <p:nvPr>
            <p:ph idx="1"/>
          </p:nvPr>
        </p:nvSpPr>
        <p:spPr/>
        <p:txBody>
          <a:bodyPr/>
          <a:lstStyle/>
          <a:p>
            <a:pPr marL="514350" indent="-514350">
              <a:buFont typeface="+mj-ea"/>
              <a:buAutoNum type="circleNumDbPlain"/>
            </a:pPr>
            <a:r>
              <a:rPr lang="ja-JP" altLang="en-US"/>
              <a:t>職場内において</a:t>
            </a:r>
            <a:r>
              <a:rPr lang="ja-JP" altLang="ja-JP"/>
              <a:t>スーパービジョンがほとんど行われていない現状</a:t>
            </a:r>
          </a:p>
          <a:p>
            <a:r>
              <a:rPr lang="ja-JP" altLang="ja-JP"/>
              <a:t>スーパービジョンを受ける費用が個人的な負担になっていたり、</a:t>
            </a:r>
            <a:endParaRPr lang="en-US" altLang="ja-JP" dirty="0"/>
          </a:p>
          <a:p>
            <a:r>
              <a:rPr lang="ja-JP" altLang="ja-JP"/>
              <a:t>日常業務の忙しさ</a:t>
            </a:r>
          </a:p>
          <a:p>
            <a:r>
              <a:rPr lang="ja-JP" altLang="ja-JP"/>
              <a:t>日本におけるスーパービジョンの定義</a:t>
            </a:r>
            <a:r>
              <a:rPr lang="ja-JP" altLang="en-US"/>
              <a:t>が</a:t>
            </a:r>
            <a:r>
              <a:rPr lang="ja-JP" altLang="ja-JP"/>
              <a:t>統一され</a:t>
            </a:r>
            <a:r>
              <a:rPr lang="ja-JP" altLang="en-US"/>
              <a:t>ていない</a:t>
            </a:r>
            <a:r>
              <a:rPr lang="en-US" altLang="ja-JP" dirty="0"/>
              <a:t> </a:t>
            </a:r>
            <a:endParaRPr lang="ja-JP" altLang="ja-JP"/>
          </a:p>
        </p:txBody>
      </p:sp>
      <p:sp>
        <p:nvSpPr>
          <p:cNvPr id="4" name="スライド番号プレースホルダー 3">
            <a:extLst>
              <a:ext uri="{FF2B5EF4-FFF2-40B4-BE49-F238E27FC236}">
                <a16:creationId xmlns:a16="http://schemas.microsoft.com/office/drawing/2014/main" id="{448A6EBE-9E9E-8147-AE76-BDA308409621}"/>
              </a:ext>
            </a:extLst>
          </p:cNvPr>
          <p:cNvSpPr>
            <a:spLocks noGrp="1"/>
          </p:cNvSpPr>
          <p:nvPr>
            <p:ph type="sldNum" sz="quarter" idx="12"/>
          </p:nvPr>
        </p:nvSpPr>
        <p:spPr/>
        <p:txBody>
          <a:bodyPr/>
          <a:lstStyle/>
          <a:p>
            <a:pPr>
              <a:defRPr/>
            </a:pPr>
            <a:fld id="{804D6B79-3AEB-42FE-A736-A41F7AEA0445}" type="slidenum">
              <a:rPr lang="en-US" altLang="ja-JP" smtClean="0"/>
              <a:pPr>
                <a:defRPr/>
              </a:pPr>
              <a:t>23</a:t>
            </a:fld>
            <a:endParaRPr lang="en-US" altLang="ja-JP"/>
          </a:p>
        </p:txBody>
      </p:sp>
      <p:sp>
        <p:nvSpPr>
          <p:cNvPr id="5" name="Text Box 15">
            <a:extLst>
              <a:ext uri="{FF2B5EF4-FFF2-40B4-BE49-F238E27FC236}">
                <a16:creationId xmlns:a16="http://schemas.microsoft.com/office/drawing/2014/main" id="{8ADEE103-6C4A-444B-940A-749F6798A929}"/>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4556727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298F6C3B-CBCF-584C-8980-8607D0461BCC}"/>
              </a:ext>
            </a:extLst>
          </p:cNvPr>
          <p:cNvSpPr>
            <a:spLocks noGrp="1"/>
          </p:cNvSpPr>
          <p:nvPr>
            <p:ph type="title"/>
          </p:nvPr>
        </p:nvSpPr>
        <p:spPr/>
        <p:txBody>
          <a:bodyPr/>
          <a:lstStyle/>
          <a:p>
            <a:r>
              <a:rPr lang="en-US" altLang="ja-JP" sz="3200" dirty="0"/>
              <a:t>②</a:t>
            </a:r>
            <a:r>
              <a:rPr lang="ja-JP" altLang="en-US" sz="3200"/>
              <a:t>個別の</a:t>
            </a:r>
            <a:r>
              <a:rPr lang="ja-JP" altLang="ja-JP" sz="3200"/>
              <a:t>スーパービジョン</a:t>
            </a:r>
            <a:r>
              <a:rPr lang="ja-JP" altLang="en-US" sz="3200"/>
              <a:t>だけでは追いつけない現状もある</a:t>
            </a:r>
            <a:endParaRPr kumimoji="1" lang="ja-JP" altLang="en-US" sz="3200"/>
          </a:p>
        </p:txBody>
      </p:sp>
      <p:sp>
        <p:nvSpPr>
          <p:cNvPr id="3" name="コンテンツ プレースホルダー 2"/>
          <p:cNvSpPr>
            <a:spLocks noGrp="1"/>
          </p:cNvSpPr>
          <p:nvPr>
            <p:ph idx="1"/>
          </p:nvPr>
        </p:nvSpPr>
        <p:spPr>
          <a:xfrm>
            <a:off x="825500" y="1770458"/>
            <a:ext cx="7493000" cy="3317084"/>
          </a:xfrm>
        </p:spPr>
        <p:txBody>
          <a:bodyPr>
            <a:noAutofit/>
          </a:bodyPr>
          <a:lstStyle/>
          <a:p>
            <a:pPr>
              <a:buFont typeface="Wingdings" pitchFamily="2" charset="2"/>
              <a:buChar char="l"/>
            </a:pPr>
            <a:r>
              <a:rPr lang="ja-JP" altLang="en-US" sz="2800" dirty="0">
                <a:latin typeface="+mn-ea"/>
                <a:cs typeface="HGSMinchoE" charset="-128"/>
              </a:rPr>
              <a:t>ケアマネジメントにおけるチーム力のアップを図るために、まずは個々人の能力を引き出そうと個人の研修参加や１：１のスーパービジョンも必要です。</a:t>
            </a:r>
            <a:endParaRPr lang="en-US" altLang="ja-JP" sz="2800" dirty="0">
              <a:latin typeface="+mn-ea"/>
              <a:cs typeface="HGSMinchoE" charset="-128"/>
            </a:endParaRPr>
          </a:p>
          <a:p>
            <a:pPr>
              <a:buFont typeface="Wingdings" pitchFamily="2" charset="2"/>
              <a:buChar char="l"/>
            </a:pPr>
            <a:r>
              <a:rPr lang="ja-JP" altLang="en-US" sz="2800" dirty="0">
                <a:latin typeface="+mn-ea"/>
                <a:cs typeface="HGSMinchoE" charset="-128"/>
              </a:rPr>
              <a:t>ただし、個々の能力を引き上げることと、チーム力をアップさせることは、必ずしもイコールではない。</a:t>
            </a:r>
            <a:endParaRPr lang="en-US" altLang="ja-JP" sz="2800" dirty="0">
              <a:latin typeface="+mn-ea"/>
              <a:cs typeface="HGSMinchoE" charset="-128"/>
            </a:endParaRPr>
          </a:p>
          <a:p>
            <a:pPr>
              <a:buFont typeface="Wingdings" pitchFamily="2" charset="2"/>
              <a:buChar char="l"/>
            </a:pPr>
            <a:r>
              <a:rPr lang="ja-JP" altLang="en-US" sz="2800" dirty="0">
                <a:latin typeface="+mn-ea"/>
                <a:cs typeface="HGSMinchoE" charset="-128"/>
              </a:rPr>
              <a:t>チームリーダーが変わったり、特定の誰かが成長しただけで、チーム力が大きく成長したとは言えないのです。</a:t>
            </a:r>
            <a:endParaRPr lang="en-US" altLang="ja-JP" sz="2800" dirty="0">
              <a:latin typeface="+mn-ea"/>
              <a:cs typeface="HGSMinchoE" charset="-128"/>
            </a:endParaRPr>
          </a:p>
        </p:txBody>
      </p:sp>
      <p:sp>
        <p:nvSpPr>
          <p:cNvPr id="5" name="Text Box 15">
            <a:extLst>
              <a:ext uri="{FF2B5EF4-FFF2-40B4-BE49-F238E27FC236}">
                <a16:creationId xmlns:a16="http://schemas.microsoft.com/office/drawing/2014/main" id="{0564F3AB-3C70-4141-9982-1C4061C85013}"/>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882556658"/>
      </p:ext>
    </p:extLst>
  </p:cSld>
  <p:clrMapOvr>
    <a:masterClrMapping/>
  </p:clrMapOvr>
  <mc:AlternateContent xmlns:mc="http://schemas.openxmlformats.org/markup-compatibility/2006" xmlns:p14="http://schemas.microsoft.com/office/powerpoint/2010/main">
    <mc:Choice Requires="p14">
      <p:transition spd="slow" p14:dur="1600">
        <p14:prism dir="d" isInverted="1"/>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a:extLst>
              <a:ext uri="{FF2B5EF4-FFF2-40B4-BE49-F238E27FC236}">
                <a16:creationId xmlns:a16="http://schemas.microsoft.com/office/drawing/2014/main" id="{7E5D2634-00E2-C143-9F13-E1E8E945D336}"/>
              </a:ext>
            </a:extLst>
          </p:cNvPr>
          <p:cNvSpPr>
            <a:spLocks noGrp="1"/>
          </p:cNvSpPr>
          <p:nvPr>
            <p:ph type="title"/>
          </p:nvPr>
        </p:nvSpPr>
        <p:spPr>
          <a:xfrm>
            <a:off x="457200" y="655821"/>
            <a:ext cx="8229600" cy="1143000"/>
          </a:xfrm>
        </p:spPr>
        <p:txBody>
          <a:bodyPr>
            <a:normAutofit/>
          </a:bodyPr>
          <a:lstStyle/>
          <a:p>
            <a:r>
              <a:rPr lang="ja-JP" altLang="en-US" sz="3200"/>
              <a:t>②個別の</a:t>
            </a:r>
            <a:r>
              <a:rPr lang="ja-JP" altLang="ja-JP" sz="3200"/>
              <a:t>スーパービジョン</a:t>
            </a:r>
            <a:r>
              <a:rPr lang="ja-JP" altLang="en-US" sz="3200"/>
              <a:t>だけでは追いつけない現状もある</a:t>
            </a:r>
            <a:endParaRPr kumimoji="1" lang="ja-JP" altLang="en-US" sz="3200"/>
          </a:p>
        </p:txBody>
      </p:sp>
      <p:sp>
        <p:nvSpPr>
          <p:cNvPr id="3" name="コンテンツ プレースホルダー 2"/>
          <p:cNvSpPr>
            <a:spLocks noGrp="1"/>
          </p:cNvSpPr>
          <p:nvPr>
            <p:ph idx="1"/>
          </p:nvPr>
        </p:nvSpPr>
        <p:spPr>
          <a:xfrm>
            <a:off x="683568" y="2241550"/>
            <a:ext cx="7685733" cy="4067770"/>
          </a:xfrm>
        </p:spPr>
        <p:txBody>
          <a:bodyPr>
            <a:noAutofit/>
          </a:bodyPr>
          <a:lstStyle/>
          <a:p>
            <a:pPr>
              <a:buFont typeface="Wingdings" pitchFamily="2" charset="2"/>
              <a:buChar char="l"/>
            </a:pPr>
            <a:r>
              <a:rPr lang="ja-JP" altLang="en-US" sz="2800" dirty="0">
                <a:latin typeface="+mn-ea"/>
                <a:cs typeface="HGSMinchoE" charset="-128"/>
              </a:rPr>
              <a:t>個別のスーパービジョンは非常に重要ですが、反面時間や労力がかかることにもなる。</a:t>
            </a:r>
            <a:endParaRPr lang="en-US" altLang="ja-JP" sz="2800" dirty="0">
              <a:latin typeface="+mn-ea"/>
              <a:cs typeface="HGSMinchoE" charset="-128"/>
            </a:endParaRPr>
          </a:p>
          <a:p>
            <a:pPr>
              <a:buFont typeface="Wingdings" pitchFamily="2" charset="2"/>
              <a:buChar char="l"/>
            </a:pPr>
            <a:r>
              <a:rPr lang="ja-JP" altLang="en-US" sz="2800" dirty="0">
                <a:latin typeface="+mn-ea"/>
                <a:cs typeface="HGSMinchoE" charset="-128"/>
              </a:rPr>
              <a:t>せっかく、個別の</a:t>
            </a:r>
            <a:r>
              <a:rPr lang="en-US" altLang="ja-JP" sz="2800" dirty="0">
                <a:latin typeface="+mn-ea"/>
                <a:cs typeface="HGSMinchoE" charset="-128"/>
              </a:rPr>
              <a:t>SV</a:t>
            </a:r>
            <a:r>
              <a:rPr lang="ja-JP" altLang="en-US" sz="2800" dirty="0">
                <a:latin typeface="+mn-ea"/>
                <a:cs typeface="HGSMinchoE" charset="-128"/>
              </a:rPr>
              <a:t>でモチベーションや知識が向上されても、雰囲気が悪く個人を支える環境になければ元の木阿弥になってしまう。</a:t>
            </a:r>
            <a:endParaRPr lang="en-US" altLang="ja-JP" sz="2800" dirty="0">
              <a:latin typeface="+mn-ea"/>
              <a:cs typeface="HGSMinchoE" charset="-128"/>
            </a:endParaRPr>
          </a:p>
          <a:p>
            <a:pPr>
              <a:buFont typeface="Wingdings" pitchFamily="2" charset="2"/>
              <a:buChar char="l"/>
            </a:pPr>
            <a:r>
              <a:rPr lang="ja-JP" altLang="en-US" sz="2800" dirty="0">
                <a:latin typeface="+mn-ea"/>
                <a:cs typeface="HGSMinchoE" charset="-128"/>
              </a:rPr>
              <a:t>個別の</a:t>
            </a:r>
            <a:r>
              <a:rPr lang="en-US" altLang="ja-JP" sz="2800" dirty="0">
                <a:latin typeface="+mn-ea"/>
                <a:cs typeface="HGSMinchoE" charset="-128"/>
              </a:rPr>
              <a:t>SV</a:t>
            </a:r>
            <a:r>
              <a:rPr lang="ja-JP" altLang="en-US" sz="2800" dirty="0">
                <a:latin typeface="+mn-ea"/>
                <a:cs typeface="HGSMinchoE" charset="-128"/>
              </a:rPr>
              <a:t>がモグラ叩きのようになり、追いつかない可能性も高まる。</a:t>
            </a:r>
            <a:endParaRPr lang="en-US" altLang="ja-JP" sz="2800" dirty="0">
              <a:latin typeface="+mn-ea"/>
              <a:cs typeface="HGSMinchoE" charset="-128"/>
            </a:endParaRPr>
          </a:p>
          <a:p>
            <a:pPr>
              <a:buFont typeface="Wingdings" pitchFamily="2" charset="2"/>
              <a:buChar char="l"/>
            </a:pPr>
            <a:endParaRPr lang="en-US" altLang="ja-JP" sz="2800" dirty="0">
              <a:latin typeface="+mn-ea"/>
              <a:cs typeface="HGSMinchoE" charset="-128"/>
            </a:endParaRPr>
          </a:p>
          <a:p>
            <a:pPr>
              <a:buFont typeface="Wingdings" pitchFamily="2" charset="2"/>
              <a:buChar char="l"/>
            </a:pPr>
            <a:endParaRPr lang="ja-JP" altLang="en-US" sz="2800" dirty="0">
              <a:latin typeface="+mn-ea"/>
              <a:cs typeface="HGSMinchoE" charset="-128"/>
            </a:endParaRPr>
          </a:p>
        </p:txBody>
      </p:sp>
      <p:sp>
        <p:nvSpPr>
          <p:cNvPr id="4" name="テキスト ボックス 3"/>
          <p:cNvSpPr txBox="1"/>
          <p:nvPr/>
        </p:nvSpPr>
        <p:spPr>
          <a:xfrm>
            <a:off x="538583" y="332656"/>
            <a:ext cx="700833" cy="323165"/>
          </a:xfrm>
          <a:prstGeom prst="rect">
            <a:avLst/>
          </a:prstGeom>
          <a:noFill/>
        </p:spPr>
        <p:txBody>
          <a:bodyPr wrap="none" rtlCol="0">
            <a:spAutoFit/>
          </a:bodyPr>
          <a:lstStyle/>
          <a:p>
            <a:r>
              <a:rPr lang="ja-JP" altLang="en-US" sz="1500" b="1"/>
              <a:t>つづき</a:t>
            </a:r>
            <a:endParaRPr lang="ja-JP" altLang="en-US" sz="1500" b="1" dirty="0"/>
          </a:p>
        </p:txBody>
      </p:sp>
      <p:sp>
        <p:nvSpPr>
          <p:cNvPr id="9" name="Text Box 15">
            <a:extLst>
              <a:ext uri="{FF2B5EF4-FFF2-40B4-BE49-F238E27FC236}">
                <a16:creationId xmlns:a16="http://schemas.microsoft.com/office/drawing/2014/main" id="{25306995-2B0C-5347-95CD-6302779C07AE}"/>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969307754"/>
      </p:ext>
    </p:extLst>
  </p:cSld>
  <p:clrMapOvr>
    <a:masterClrMapping/>
  </p:clrMapOvr>
  <mc:AlternateContent xmlns:mc="http://schemas.openxmlformats.org/markup-compatibility/2006" xmlns:p14="http://schemas.microsoft.com/office/powerpoint/2010/main">
    <mc:Choice Requires="p14">
      <p:transition spd="slow" p14:dur="1600">
        <p14:prism dir="d" isInverted="1"/>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量より質へ"/>
          <p:cNvSpPr>
            <a:spLocks noGrp="1"/>
          </p:cNvSpPr>
          <p:nvPr>
            <p:ph type="title" idx="4294967295"/>
          </p:nvPr>
        </p:nvSpPr>
        <p:spPr>
          <a:xfrm>
            <a:off x="569118" y="2528887"/>
            <a:ext cx="8005763" cy="1800225"/>
          </a:xfrm>
          <a:prstGeom prst="rect">
            <a:avLst/>
          </a:prstGeom>
        </p:spPr>
        <p:txBody>
          <a:bodyPr anchor="ctr">
            <a:noAutofit/>
          </a:bodyPr>
          <a:lstStyle>
            <a:lvl1pPr>
              <a:defRPr sz="12300">
                <a:latin typeface="HGSMinchoE"/>
                <a:ea typeface="HGSMinchoE"/>
                <a:cs typeface="HGSMinchoE"/>
                <a:sym typeface="HGSMinchoE"/>
              </a:defRPr>
            </a:lvl1pPr>
          </a:lstStyle>
          <a:p>
            <a:pPr algn="ctr">
              <a:lnSpc>
                <a:spcPct val="150000"/>
              </a:lnSpc>
            </a:pPr>
            <a:r>
              <a:rPr lang="ja-JP" altLang="ja-JP" sz="2700">
                <a:latin typeface="+mn-ea"/>
                <a:ea typeface="+mn-ea"/>
              </a:rPr>
              <a:t>専門職一人の力では、制度やサービスの引力に引き寄せられて、いずれ身動きが取れなくなってしまう可能性を、チームの力で低減させていくイメージと考える</a:t>
            </a:r>
            <a:endParaRPr sz="2700" dirty="0">
              <a:latin typeface="+mn-ea"/>
              <a:ea typeface="+mn-ea"/>
            </a:endParaRPr>
          </a:p>
        </p:txBody>
      </p:sp>
      <p:sp>
        <p:nvSpPr>
          <p:cNvPr id="3" name="Text Box 15">
            <a:extLst>
              <a:ext uri="{FF2B5EF4-FFF2-40B4-BE49-F238E27FC236}">
                <a16:creationId xmlns:a16="http://schemas.microsoft.com/office/drawing/2014/main" id="{C397A08F-23AB-A34B-AAA8-D05292A60CD3}"/>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273983419"/>
      </p:ext>
    </p:extLst>
  </p:cSld>
  <p:clrMapOvr>
    <a:masterClrMapping/>
  </p:clrMapOvr>
  <mc:AlternateContent xmlns:mc="http://schemas.openxmlformats.org/markup-compatibility/2006" xmlns:p14="http://schemas.microsoft.com/office/powerpoint/2010/main">
    <mc:Choice Requires="p14">
      <p:transition spd="slow" p14:dur="1600">
        <p14:prism dir="d" isInverted="1"/>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C75C80-3D0B-074E-A79C-3FD73C6C15E4}"/>
              </a:ext>
            </a:extLst>
          </p:cNvPr>
          <p:cNvSpPr>
            <a:spLocks noGrp="1"/>
          </p:cNvSpPr>
          <p:nvPr>
            <p:ph type="title"/>
          </p:nvPr>
        </p:nvSpPr>
        <p:spPr>
          <a:xfrm>
            <a:off x="628650" y="365126"/>
            <a:ext cx="8191822" cy="1325563"/>
          </a:xfrm>
        </p:spPr>
        <p:txBody>
          <a:bodyPr/>
          <a:lstStyle/>
          <a:p>
            <a:r>
              <a:rPr lang="ja-JP" altLang="ja-JP" sz="3200">
                <a:latin typeface="+mn-ea"/>
                <a:ea typeface="+mn-ea"/>
              </a:rPr>
              <a:t>③グループスーパービジョンが果たす役割</a:t>
            </a:r>
            <a:r>
              <a:rPr lang="en-US" altLang="ja-JP" sz="3200" dirty="0">
                <a:latin typeface="+mn-ea"/>
                <a:ea typeface="+mn-ea"/>
              </a:rPr>
              <a:t> </a:t>
            </a:r>
            <a:endParaRPr kumimoji="1" lang="ja-JP" altLang="en-US" sz="3200">
              <a:latin typeface="+mn-ea"/>
              <a:ea typeface="+mn-ea"/>
            </a:endParaRPr>
          </a:p>
        </p:txBody>
      </p:sp>
      <p:sp>
        <p:nvSpPr>
          <p:cNvPr id="3" name="コンテンツ プレースホルダー 2">
            <a:extLst>
              <a:ext uri="{FF2B5EF4-FFF2-40B4-BE49-F238E27FC236}">
                <a16:creationId xmlns:a16="http://schemas.microsoft.com/office/drawing/2014/main" id="{8CB46DF1-9779-DC47-877D-994649CFEDCB}"/>
              </a:ext>
            </a:extLst>
          </p:cNvPr>
          <p:cNvSpPr>
            <a:spLocks noGrp="1"/>
          </p:cNvSpPr>
          <p:nvPr>
            <p:ph idx="1"/>
          </p:nvPr>
        </p:nvSpPr>
        <p:spPr/>
        <p:txBody>
          <a:bodyPr/>
          <a:lstStyle/>
          <a:p>
            <a:pPr lvl="0"/>
            <a:r>
              <a:rPr lang="ja-JP" altLang="ja-JP"/>
              <a:t>他機関や専門職間の情報共有をすることで、アセスメントの精度を上げている</a:t>
            </a:r>
          </a:p>
          <a:p>
            <a:pPr lvl="0"/>
            <a:r>
              <a:rPr lang="ja-JP" altLang="ja-JP"/>
              <a:t>出席者相互の励まし合いがあり、業務のストレスを低減している</a:t>
            </a:r>
          </a:p>
          <a:p>
            <a:pPr lvl="0"/>
            <a:r>
              <a:rPr lang="ja-JP" altLang="ja-JP"/>
              <a:t>出席者の人材育成につながるよう、ストレングスの視点の獲得や活用が具体的に行われている</a:t>
            </a:r>
          </a:p>
          <a:p>
            <a:pPr lvl="0"/>
            <a:r>
              <a:rPr lang="ja-JP" altLang="ja-JP"/>
              <a:t>利用者理解の視点を広げ、関係性を強固にしている</a:t>
            </a:r>
          </a:p>
        </p:txBody>
      </p:sp>
      <p:sp>
        <p:nvSpPr>
          <p:cNvPr id="4" name="スライド番号プレースホルダー 3">
            <a:extLst>
              <a:ext uri="{FF2B5EF4-FFF2-40B4-BE49-F238E27FC236}">
                <a16:creationId xmlns:a16="http://schemas.microsoft.com/office/drawing/2014/main" id="{816D844F-DA00-DF44-8D0B-C28879EA6266}"/>
              </a:ext>
            </a:extLst>
          </p:cNvPr>
          <p:cNvSpPr>
            <a:spLocks noGrp="1"/>
          </p:cNvSpPr>
          <p:nvPr>
            <p:ph type="sldNum" sz="quarter" idx="12"/>
          </p:nvPr>
        </p:nvSpPr>
        <p:spPr/>
        <p:txBody>
          <a:bodyPr/>
          <a:lstStyle/>
          <a:p>
            <a:pPr>
              <a:defRPr/>
            </a:pPr>
            <a:fld id="{804D6B79-3AEB-42FE-A736-A41F7AEA0445}" type="slidenum">
              <a:rPr lang="en-US" altLang="ja-JP" smtClean="0"/>
              <a:pPr>
                <a:defRPr/>
              </a:pPr>
              <a:t>27</a:t>
            </a:fld>
            <a:endParaRPr lang="en-US" altLang="ja-JP"/>
          </a:p>
        </p:txBody>
      </p:sp>
    </p:spTree>
    <p:extLst>
      <p:ext uri="{BB962C8B-B14F-4D97-AF65-F5344CB8AC3E}">
        <p14:creationId xmlns:p14="http://schemas.microsoft.com/office/powerpoint/2010/main" val="21216811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CB46DF1-9779-DC47-877D-994649CFEDCB}"/>
              </a:ext>
            </a:extLst>
          </p:cNvPr>
          <p:cNvSpPr>
            <a:spLocks noGrp="1"/>
          </p:cNvSpPr>
          <p:nvPr>
            <p:ph idx="1"/>
          </p:nvPr>
        </p:nvSpPr>
        <p:spPr>
          <a:xfrm>
            <a:off x="457200" y="1340768"/>
            <a:ext cx="8229600" cy="4785395"/>
          </a:xfrm>
        </p:spPr>
        <p:txBody>
          <a:bodyPr>
            <a:normAutofit/>
          </a:bodyPr>
          <a:lstStyle/>
          <a:p>
            <a:pPr lvl="0"/>
            <a:r>
              <a:rPr lang="ja-JP" altLang="ja-JP" sz="2800"/>
              <a:t>インフォーマル資源を活用できる柔軟なアイディアが出せるようにしている</a:t>
            </a:r>
          </a:p>
          <a:p>
            <a:pPr lvl="0"/>
            <a:r>
              <a:rPr lang="ja-JP" altLang="ja-JP" sz="2800"/>
              <a:t>社会資源のリアルタイムな情報を出席者が共有化することで、支援につなげている。</a:t>
            </a:r>
          </a:p>
          <a:p>
            <a:pPr lvl="0"/>
            <a:r>
              <a:rPr lang="ja-JP" altLang="ja-JP" sz="2800"/>
              <a:t>毎回、振り返りを必ず実施していくことが大切で、個人が学習するだけではなく、チームが学習することで発想豊かな（イノベーション）業務につながっていく場になっている。</a:t>
            </a:r>
          </a:p>
          <a:p>
            <a:pPr lvl="0"/>
            <a:r>
              <a:rPr lang="ja-JP" altLang="ja-JP" sz="2800"/>
              <a:t>最終的には、支援者の実践が向上するだけではなく、利用者自身がどのように変化したのかが、とても重要</a:t>
            </a:r>
            <a:r>
              <a:rPr lang="ja-JP" altLang="en-US" sz="2800"/>
              <a:t>になる</a:t>
            </a:r>
            <a:endParaRPr lang="ja-JP" altLang="ja-JP" sz="2800"/>
          </a:p>
          <a:p>
            <a:pPr marL="0" indent="0">
              <a:buNone/>
            </a:pPr>
            <a:endParaRPr kumimoji="1" lang="ja-JP" altLang="en-US" sz="2800"/>
          </a:p>
        </p:txBody>
      </p:sp>
      <p:sp>
        <p:nvSpPr>
          <p:cNvPr id="4" name="スライド番号プレースホルダー 3">
            <a:extLst>
              <a:ext uri="{FF2B5EF4-FFF2-40B4-BE49-F238E27FC236}">
                <a16:creationId xmlns:a16="http://schemas.microsoft.com/office/drawing/2014/main" id="{816D844F-DA00-DF44-8D0B-C28879EA6266}"/>
              </a:ext>
            </a:extLst>
          </p:cNvPr>
          <p:cNvSpPr>
            <a:spLocks noGrp="1"/>
          </p:cNvSpPr>
          <p:nvPr>
            <p:ph type="sldNum" sz="quarter" idx="12"/>
          </p:nvPr>
        </p:nvSpPr>
        <p:spPr/>
        <p:txBody>
          <a:bodyPr/>
          <a:lstStyle/>
          <a:p>
            <a:pPr>
              <a:defRPr/>
            </a:pPr>
            <a:fld id="{804D6B79-3AEB-42FE-A736-A41F7AEA0445}" type="slidenum">
              <a:rPr lang="en-US" altLang="ja-JP" smtClean="0"/>
              <a:pPr>
                <a:defRPr/>
              </a:pPr>
              <a:t>28</a:t>
            </a:fld>
            <a:endParaRPr lang="en-US" altLang="ja-JP"/>
          </a:p>
        </p:txBody>
      </p:sp>
      <p:sp>
        <p:nvSpPr>
          <p:cNvPr id="7" name="タイトル 1">
            <a:extLst>
              <a:ext uri="{FF2B5EF4-FFF2-40B4-BE49-F238E27FC236}">
                <a16:creationId xmlns:a16="http://schemas.microsoft.com/office/drawing/2014/main" id="{9F785BB6-5AFD-9C4D-9EF3-5A92D4A67A94}"/>
              </a:ext>
            </a:extLst>
          </p:cNvPr>
          <p:cNvSpPr txBox="1">
            <a:spLocks/>
          </p:cNvSpPr>
          <p:nvPr/>
        </p:nvSpPr>
        <p:spPr bwMode="auto">
          <a:xfrm>
            <a:off x="611560" y="19776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ja-JP" sz="3200" kern="0">
                <a:latin typeface="+mn-ea"/>
                <a:ea typeface="+mn-ea"/>
              </a:rPr>
              <a:t>③グループスーパービジョンが果たす役割</a:t>
            </a:r>
            <a:r>
              <a:rPr lang="en-US" altLang="ja-JP" sz="3200" kern="0" dirty="0">
                <a:latin typeface="+mn-ea"/>
                <a:ea typeface="+mn-ea"/>
              </a:rPr>
              <a:t> </a:t>
            </a:r>
            <a:endParaRPr lang="ja-JP" altLang="en-US" sz="3200" kern="0">
              <a:latin typeface="+mn-ea"/>
              <a:ea typeface="+mn-ea"/>
            </a:endParaRPr>
          </a:p>
        </p:txBody>
      </p:sp>
      <p:sp>
        <p:nvSpPr>
          <p:cNvPr id="8" name="Text Box 15">
            <a:extLst>
              <a:ext uri="{FF2B5EF4-FFF2-40B4-BE49-F238E27FC236}">
                <a16:creationId xmlns:a16="http://schemas.microsoft.com/office/drawing/2014/main" id="{2A68D70A-E891-0B4C-AB63-7754906FF438}"/>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41207708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DFBBE9-A83D-454A-AB09-CF3860E491E9}"/>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46B39BA4-8033-854E-A9B6-DED42F48E500}"/>
              </a:ext>
            </a:extLst>
          </p:cNvPr>
          <p:cNvSpPr>
            <a:spLocks noGrp="1"/>
          </p:cNvSpPr>
          <p:nvPr>
            <p:ph idx="1"/>
          </p:nvPr>
        </p:nvSpPr>
        <p:spPr>
          <a:xfrm>
            <a:off x="457200" y="1957387"/>
            <a:ext cx="8229600" cy="4525963"/>
          </a:xfrm>
        </p:spPr>
        <p:txBody>
          <a:bodyPr>
            <a:normAutofit/>
          </a:bodyPr>
          <a:lstStyle/>
          <a:p>
            <a:pPr marL="0" indent="0">
              <a:buNone/>
            </a:pPr>
            <a:r>
              <a:rPr lang="ja-JP" altLang="ja-JP" sz="2800" u="sng"/>
              <a:t>※固定されたメンバーで定期的に開催されており、出席者全員に検討課題、事例の概要、アセスメント等の書面が毎回配られていることが前提となります。</a:t>
            </a:r>
            <a:endParaRPr kumimoji="1" lang="ja-JP" altLang="en-US" sz="2800"/>
          </a:p>
        </p:txBody>
      </p:sp>
      <p:sp>
        <p:nvSpPr>
          <p:cNvPr id="4" name="スライド番号プレースホルダー 3">
            <a:extLst>
              <a:ext uri="{FF2B5EF4-FFF2-40B4-BE49-F238E27FC236}">
                <a16:creationId xmlns:a16="http://schemas.microsoft.com/office/drawing/2014/main" id="{1316966B-5D9E-CB47-BF8A-5E82CE143498}"/>
              </a:ext>
            </a:extLst>
          </p:cNvPr>
          <p:cNvSpPr>
            <a:spLocks noGrp="1"/>
          </p:cNvSpPr>
          <p:nvPr>
            <p:ph type="sldNum" sz="quarter" idx="12"/>
          </p:nvPr>
        </p:nvSpPr>
        <p:spPr/>
        <p:txBody>
          <a:bodyPr/>
          <a:lstStyle/>
          <a:p>
            <a:pPr>
              <a:defRPr/>
            </a:pPr>
            <a:fld id="{804D6B79-3AEB-42FE-A736-A41F7AEA0445}" type="slidenum">
              <a:rPr lang="en-US" altLang="ja-JP" smtClean="0"/>
              <a:pPr>
                <a:defRPr/>
              </a:pPr>
              <a:t>29</a:t>
            </a:fld>
            <a:endParaRPr lang="en-US" altLang="ja-JP"/>
          </a:p>
        </p:txBody>
      </p:sp>
      <p:sp>
        <p:nvSpPr>
          <p:cNvPr id="5" name="Text Box 15">
            <a:extLst>
              <a:ext uri="{FF2B5EF4-FFF2-40B4-BE49-F238E27FC236}">
                <a16:creationId xmlns:a16="http://schemas.microsoft.com/office/drawing/2014/main" id="{A1D5C0C3-2DB8-ED47-8129-4FE20B28C252}"/>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596013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本科目のねらい</a:t>
            </a:r>
          </a:p>
        </p:txBody>
      </p:sp>
      <p:sp>
        <p:nvSpPr>
          <p:cNvPr id="3" name="コンテンツ プレースホルダー 2"/>
          <p:cNvSpPr>
            <a:spLocks noGrp="1"/>
          </p:cNvSpPr>
          <p:nvPr>
            <p:ph idx="1"/>
          </p:nvPr>
        </p:nvSpPr>
        <p:spPr>
          <a:xfrm>
            <a:off x="457200" y="1417638"/>
            <a:ext cx="8229600" cy="4675658"/>
          </a:xfrm>
        </p:spPr>
        <p:txBody>
          <a:bodyPr>
            <a:normAutofit lnSpcReduction="10000"/>
          </a:bodyPr>
          <a:lstStyle/>
          <a:p>
            <a:pPr marL="0" indent="0">
              <a:buNone/>
            </a:pPr>
            <a:r>
              <a:rPr lang="ja-JP" altLang="ja-JP" sz="2800">
                <a:latin typeface="+mn-ea"/>
              </a:rPr>
              <a:t>主任相談支援専門員として基本となる責務</a:t>
            </a:r>
            <a:r>
              <a:rPr lang="ja-JP" altLang="en-US" sz="2800">
                <a:latin typeface="+mn-ea"/>
              </a:rPr>
              <a:t>や知識、技術</a:t>
            </a:r>
            <a:r>
              <a:rPr lang="ja-JP" altLang="ja-JP" sz="2800">
                <a:latin typeface="+mn-ea"/>
              </a:rPr>
              <a:t>の全体像を理解し、各論のための導入となることをねらいとす</a:t>
            </a:r>
            <a:r>
              <a:rPr lang="ja-JP" altLang="en-US" sz="2800">
                <a:latin typeface="+mn-ea"/>
              </a:rPr>
              <a:t>る</a:t>
            </a:r>
            <a:r>
              <a:rPr lang="ja-JP" altLang="ja-JP" sz="2800">
                <a:latin typeface="+mn-ea"/>
              </a:rPr>
              <a:t>。</a:t>
            </a:r>
            <a:endParaRPr lang="en-US" altLang="ja-JP" sz="2800" dirty="0">
              <a:latin typeface="+mn-ea"/>
            </a:endParaRPr>
          </a:p>
          <a:p>
            <a:pPr marL="0" indent="0">
              <a:buNone/>
            </a:pPr>
            <a:endParaRPr lang="en-US" altLang="ja-JP" sz="2800" dirty="0">
              <a:latin typeface="+mn-ea"/>
            </a:endParaRPr>
          </a:p>
          <a:p>
            <a:pPr marL="0" indent="0">
              <a:buNone/>
            </a:pPr>
            <a:r>
              <a:rPr lang="ja-JP" altLang="ja-JP" sz="2800">
                <a:latin typeface="+mn-ea"/>
              </a:rPr>
              <a:t>○主任相談支援専門員創設の経緯</a:t>
            </a:r>
          </a:p>
          <a:p>
            <a:pPr marL="0" indent="0">
              <a:buNone/>
            </a:pPr>
            <a:r>
              <a:rPr lang="ja-JP" altLang="ja-JP" sz="2800">
                <a:latin typeface="+mn-ea"/>
              </a:rPr>
              <a:t>○報酬加算と地域から求められる役割や責務</a:t>
            </a:r>
          </a:p>
          <a:p>
            <a:pPr marL="0" indent="0">
              <a:buNone/>
            </a:pPr>
            <a:r>
              <a:rPr lang="ja-JP" altLang="ja-JP" sz="2800">
                <a:latin typeface="+mn-ea"/>
              </a:rPr>
              <a:t>○基幹相談支援センターと主任相談支援専門員に求められる</a:t>
            </a:r>
            <a:r>
              <a:rPr lang="ja-JP" altLang="en-US" sz="2800">
                <a:latin typeface="+mn-ea"/>
              </a:rPr>
              <a:t>知識や技術</a:t>
            </a:r>
            <a:r>
              <a:rPr lang="ja-JP" altLang="ja-JP" sz="2800">
                <a:latin typeface="+mn-ea"/>
              </a:rPr>
              <a:t>（人材育成</a:t>
            </a:r>
            <a:r>
              <a:rPr lang="ja-JP" altLang="en-US" sz="2800">
                <a:latin typeface="+mn-ea"/>
              </a:rPr>
              <a:t>、地域づくり、</a:t>
            </a:r>
            <a:r>
              <a:rPr lang="ja-JP" altLang="ja-JP" sz="2800">
                <a:latin typeface="+mn-ea"/>
              </a:rPr>
              <a:t>権利擁護など）</a:t>
            </a:r>
          </a:p>
          <a:p>
            <a:pPr marL="0" indent="0">
              <a:buNone/>
            </a:pPr>
            <a:r>
              <a:rPr lang="ja-JP" altLang="ja-JP" sz="2800">
                <a:latin typeface="+mn-ea"/>
              </a:rPr>
              <a:t>○運営管理</a:t>
            </a:r>
          </a:p>
          <a:p>
            <a:pPr marL="0" indent="0">
              <a:buNone/>
            </a:pPr>
            <a:r>
              <a:rPr lang="ja-JP" altLang="ja-JP" sz="2800">
                <a:latin typeface="+mn-ea"/>
              </a:rPr>
              <a:t> </a:t>
            </a:r>
            <a:endParaRPr kumimoji="1" lang="ja-JP" altLang="en-US" sz="2800" dirty="0">
              <a:latin typeface="+mn-ea"/>
            </a:endParaRPr>
          </a:p>
        </p:txBody>
      </p:sp>
      <p:sp>
        <p:nvSpPr>
          <p:cNvPr id="2" name="スライド番号プレースホルダー 1"/>
          <p:cNvSpPr>
            <a:spLocks noGrp="1"/>
          </p:cNvSpPr>
          <p:nvPr>
            <p:ph type="sldNum" sz="quarter" idx="12"/>
          </p:nvPr>
        </p:nvSpPr>
        <p:spPr/>
        <p:txBody>
          <a:bodyPr/>
          <a:lstStyle/>
          <a:p>
            <a:pPr>
              <a:defRPr/>
            </a:pPr>
            <a:fld id="{804D6B79-3AEB-42FE-A736-A41F7AEA0445}" type="slidenum">
              <a:rPr lang="en-US" altLang="ja-JP" smtClean="0"/>
              <a:pPr>
                <a:defRPr/>
              </a:pPr>
              <a:t>3</a:t>
            </a:fld>
            <a:endParaRPr lang="en-US" altLang="ja-JP"/>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3188643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2B6793-1687-2F40-B2AD-803F31E66B5A}"/>
              </a:ext>
            </a:extLst>
          </p:cNvPr>
          <p:cNvSpPr>
            <a:spLocks noGrp="1"/>
          </p:cNvSpPr>
          <p:nvPr>
            <p:ph type="title"/>
          </p:nvPr>
        </p:nvSpPr>
        <p:spPr/>
        <p:txBody>
          <a:bodyPr/>
          <a:lstStyle/>
          <a:p>
            <a:r>
              <a:rPr lang="ja-JP" altLang="ja-JP" sz="3200"/>
              <a:t>（２）地域レベルによる人材育成のあり方</a:t>
            </a:r>
            <a:endParaRPr kumimoji="1" lang="ja-JP" altLang="en-US" sz="3200"/>
          </a:p>
        </p:txBody>
      </p:sp>
      <p:sp>
        <p:nvSpPr>
          <p:cNvPr id="3" name="コンテンツ プレースホルダー 2">
            <a:extLst>
              <a:ext uri="{FF2B5EF4-FFF2-40B4-BE49-F238E27FC236}">
                <a16:creationId xmlns:a16="http://schemas.microsoft.com/office/drawing/2014/main" id="{33AF6446-4DB9-2943-86F0-45B548A0F152}"/>
              </a:ext>
            </a:extLst>
          </p:cNvPr>
          <p:cNvSpPr>
            <a:spLocks noGrp="1"/>
          </p:cNvSpPr>
          <p:nvPr>
            <p:ph idx="1"/>
          </p:nvPr>
        </p:nvSpPr>
        <p:spPr/>
        <p:txBody>
          <a:bodyPr>
            <a:normAutofit/>
          </a:bodyPr>
          <a:lstStyle/>
          <a:p>
            <a:r>
              <a:rPr lang="ja-JP" altLang="ja-JP" sz="2800"/>
              <a:t>都道府県単位による法定研修のあり方と市町村レベルなどによる、法定研修以外による人材育成のあり方を理解していくことが肝要</a:t>
            </a:r>
          </a:p>
          <a:p>
            <a:r>
              <a:rPr lang="ja-JP" altLang="ja-JP" sz="2800"/>
              <a:t>一方、これまで相談支援専門員の養成は、いわゆる座学型の研修会を中心として養成が行われ、現場（地域）レベルでの養成は、それぞれの地域にお任せの状態が続いていました。そこで、今回のカリキュラム見直しの議論の中で見えてきたことを、以下のようにまとめてみました。</a:t>
            </a:r>
          </a:p>
          <a:p>
            <a:endParaRPr kumimoji="1" lang="ja-JP" altLang="en-US" sz="2800"/>
          </a:p>
        </p:txBody>
      </p:sp>
      <p:sp>
        <p:nvSpPr>
          <p:cNvPr id="4" name="スライド番号プレースホルダー 3">
            <a:extLst>
              <a:ext uri="{FF2B5EF4-FFF2-40B4-BE49-F238E27FC236}">
                <a16:creationId xmlns:a16="http://schemas.microsoft.com/office/drawing/2014/main" id="{B027EC29-389C-7249-958D-B9ED5AC8DD20}"/>
              </a:ext>
            </a:extLst>
          </p:cNvPr>
          <p:cNvSpPr>
            <a:spLocks noGrp="1"/>
          </p:cNvSpPr>
          <p:nvPr>
            <p:ph type="sldNum" sz="quarter" idx="12"/>
          </p:nvPr>
        </p:nvSpPr>
        <p:spPr/>
        <p:txBody>
          <a:bodyPr/>
          <a:lstStyle/>
          <a:p>
            <a:pPr>
              <a:defRPr/>
            </a:pPr>
            <a:fld id="{804D6B79-3AEB-42FE-A736-A41F7AEA0445}" type="slidenum">
              <a:rPr lang="en-US" altLang="ja-JP" smtClean="0"/>
              <a:pPr>
                <a:defRPr/>
              </a:pPr>
              <a:t>30</a:t>
            </a:fld>
            <a:endParaRPr lang="en-US" altLang="ja-JP"/>
          </a:p>
        </p:txBody>
      </p:sp>
      <p:sp>
        <p:nvSpPr>
          <p:cNvPr id="5" name="Text Box 15">
            <a:extLst>
              <a:ext uri="{FF2B5EF4-FFF2-40B4-BE49-F238E27FC236}">
                <a16:creationId xmlns:a16="http://schemas.microsoft.com/office/drawing/2014/main" id="{28931B03-4EC0-E742-9A05-17B8AB6CB4B6}"/>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2099250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7E4A81-8CA5-6842-8CEF-67B40EFE0243}"/>
              </a:ext>
            </a:extLst>
          </p:cNvPr>
          <p:cNvSpPr>
            <a:spLocks noGrp="1"/>
          </p:cNvSpPr>
          <p:nvPr>
            <p:ph type="title"/>
          </p:nvPr>
        </p:nvSpPr>
        <p:spPr/>
        <p:txBody>
          <a:bodyPr>
            <a:normAutofit fontScale="90000"/>
          </a:bodyPr>
          <a:lstStyle/>
          <a:p>
            <a:r>
              <a:rPr lang="ja-JP" altLang="ja-JP" sz="3200"/>
              <a:t>（２）地域レベルによる人材育成のあり方</a:t>
            </a:r>
            <a:br>
              <a:rPr lang="ja-JP" altLang="ja-JP" sz="3200"/>
            </a:br>
            <a:endParaRPr kumimoji="1" lang="ja-JP" altLang="en-US" sz="3200"/>
          </a:p>
        </p:txBody>
      </p:sp>
      <p:sp>
        <p:nvSpPr>
          <p:cNvPr id="3" name="コンテンツ プレースホルダー 2">
            <a:extLst>
              <a:ext uri="{FF2B5EF4-FFF2-40B4-BE49-F238E27FC236}">
                <a16:creationId xmlns:a16="http://schemas.microsoft.com/office/drawing/2014/main" id="{A02E1542-6CF0-BD4D-BF8D-87A45D2702A7}"/>
              </a:ext>
            </a:extLst>
          </p:cNvPr>
          <p:cNvSpPr>
            <a:spLocks noGrp="1"/>
          </p:cNvSpPr>
          <p:nvPr>
            <p:ph idx="1"/>
          </p:nvPr>
        </p:nvSpPr>
        <p:spPr/>
        <p:txBody>
          <a:bodyPr>
            <a:normAutofit lnSpcReduction="10000"/>
          </a:bodyPr>
          <a:lstStyle/>
          <a:p>
            <a:r>
              <a:rPr lang="ja-JP" altLang="ja-JP" sz="2800"/>
              <a:t>公的な研修はあくまでも日々の研鑽へつなげるきっかけづくりである</a:t>
            </a:r>
          </a:p>
          <a:p>
            <a:r>
              <a:rPr lang="ja-JP" altLang="ja-JP" sz="2800"/>
              <a:t>公的研修は、初任者、現任者、主任として求められる標準的な知識や技量の確認の場である。</a:t>
            </a:r>
          </a:p>
          <a:p>
            <a:r>
              <a:rPr lang="ja-JP" altLang="ja-JP" sz="2800"/>
              <a:t>専門コース別研修などによる特化された内容による研修が、公的な研修会との有機的なつながりや位置付けが整理された、人材育成ビジョンなどによる可視化、体系化が必要となっている</a:t>
            </a:r>
          </a:p>
          <a:p>
            <a:r>
              <a:rPr lang="ja-JP" altLang="ja-JP" sz="2800"/>
              <a:t>理論（座学研修会等）通じた学びと、実践の場での学びを繰り返すことで人材を育成していくことになる。</a:t>
            </a:r>
          </a:p>
          <a:p>
            <a:endParaRPr kumimoji="1" lang="ja-JP" altLang="en-US" sz="2800"/>
          </a:p>
        </p:txBody>
      </p:sp>
      <p:sp>
        <p:nvSpPr>
          <p:cNvPr id="4" name="スライド番号プレースホルダー 3">
            <a:extLst>
              <a:ext uri="{FF2B5EF4-FFF2-40B4-BE49-F238E27FC236}">
                <a16:creationId xmlns:a16="http://schemas.microsoft.com/office/drawing/2014/main" id="{3CE603F5-7C62-A441-ABB6-581D7332DE6B}"/>
              </a:ext>
            </a:extLst>
          </p:cNvPr>
          <p:cNvSpPr>
            <a:spLocks noGrp="1"/>
          </p:cNvSpPr>
          <p:nvPr>
            <p:ph type="sldNum" sz="quarter" idx="12"/>
          </p:nvPr>
        </p:nvSpPr>
        <p:spPr/>
        <p:txBody>
          <a:bodyPr/>
          <a:lstStyle/>
          <a:p>
            <a:pPr>
              <a:defRPr/>
            </a:pPr>
            <a:fld id="{804D6B79-3AEB-42FE-A736-A41F7AEA0445}" type="slidenum">
              <a:rPr lang="en-US" altLang="ja-JP" smtClean="0"/>
              <a:pPr>
                <a:defRPr/>
              </a:pPr>
              <a:t>31</a:t>
            </a:fld>
            <a:endParaRPr lang="en-US" altLang="ja-JP"/>
          </a:p>
        </p:txBody>
      </p:sp>
      <p:sp>
        <p:nvSpPr>
          <p:cNvPr id="5" name="Text Box 15">
            <a:extLst>
              <a:ext uri="{FF2B5EF4-FFF2-40B4-BE49-F238E27FC236}">
                <a16:creationId xmlns:a16="http://schemas.microsoft.com/office/drawing/2014/main" id="{5230783A-0797-1F44-8993-E31CAB56D634}"/>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7491889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483161-0AA9-394F-B785-5178480CEC3D}"/>
              </a:ext>
            </a:extLst>
          </p:cNvPr>
          <p:cNvSpPr>
            <a:spLocks noGrp="1"/>
          </p:cNvSpPr>
          <p:nvPr>
            <p:ph type="title"/>
          </p:nvPr>
        </p:nvSpPr>
        <p:spPr/>
        <p:txBody>
          <a:bodyPr/>
          <a:lstStyle/>
          <a:p>
            <a:r>
              <a:rPr lang="ja-JP" altLang="ja-JP" sz="3200"/>
              <a:t>（３）多職種、多機関連携</a:t>
            </a:r>
            <a:endParaRPr kumimoji="1" lang="ja-JP" altLang="en-US" sz="3200"/>
          </a:p>
        </p:txBody>
      </p:sp>
      <p:sp>
        <p:nvSpPr>
          <p:cNvPr id="3" name="コンテンツ プレースホルダー 2">
            <a:extLst>
              <a:ext uri="{FF2B5EF4-FFF2-40B4-BE49-F238E27FC236}">
                <a16:creationId xmlns:a16="http://schemas.microsoft.com/office/drawing/2014/main" id="{A2E26B98-CAD2-D941-8316-2D18C90E35BD}"/>
              </a:ext>
            </a:extLst>
          </p:cNvPr>
          <p:cNvSpPr>
            <a:spLocks noGrp="1"/>
          </p:cNvSpPr>
          <p:nvPr>
            <p:ph idx="1"/>
          </p:nvPr>
        </p:nvSpPr>
        <p:spPr/>
        <p:txBody>
          <a:bodyPr>
            <a:normAutofit/>
          </a:bodyPr>
          <a:lstStyle/>
          <a:p>
            <a:r>
              <a:rPr lang="ja-JP" altLang="ja-JP" sz="2800"/>
              <a:t>地域生活拠点の整備</a:t>
            </a:r>
            <a:r>
              <a:rPr lang="ja-JP" altLang="en-US" sz="2800"/>
              <a:t>において</a:t>
            </a:r>
            <a:r>
              <a:rPr lang="ja-JP" altLang="ja-JP" sz="2800"/>
              <a:t>重要な役割を相談支援が担うことにな</a:t>
            </a:r>
            <a:r>
              <a:rPr lang="ja-JP" altLang="en-US" sz="2800"/>
              <a:t>る</a:t>
            </a:r>
            <a:endParaRPr lang="en-US" altLang="ja-JP" sz="2800" dirty="0"/>
          </a:p>
          <a:p>
            <a:r>
              <a:rPr lang="ja-JP" altLang="ja-JP" sz="2800"/>
              <a:t>アウトリーチし住民に身近な地域で受け止めた気づき（相談）のなかには、その後、福祉関係者だけでは解決しきれないものが</a:t>
            </a:r>
            <a:r>
              <a:rPr lang="ja-JP" altLang="en-US" sz="2800"/>
              <a:t>ある</a:t>
            </a:r>
            <a:endParaRPr lang="ja-JP" altLang="ja-JP" sz="2800"/>
          </a:p>
          <a:p>
            <a:r>
              <a:rPr lang="ja-JP" altLang="ja-JP" sz="2800"/>
              <a:t>住民のライフステージが変われば、地域や街に求めるものも変わる</a:t>
            </a:r>
            <a:r>
              <a:rPr lang="ja-JP" altLang="en-US" sz="2800"/>
              <a:t>ため、</a:t>
            </a:r>
            <a:r>
              <a:rPr lang="ja-JP" altLang="ja-JP" sz="2800"/>
              <a:t>そのような多様なニーズに対して敏感に反応するには個人（相談支援専門員）の能力への限界が</a:t>
            </a:r>
            <a:r>
              <a:rPr lang="ja-JP" altLang="en-US" sz="2800"/>
              <a:t>ある</a:t>
            </a:r>
            <a:endParaRPr lang="ja-JP" altLang="ja-JP" sz="2800"/>
          </a:p>
        </p:txBody>
      </p:sp>
      <p:sp>
        <p:nvSpPr>
          <p:cNvPr id="4" name="スライド番号プレースホルダー 3">
            <a:extLst>
              <a:ext uri="{FF2B5EF4-FFF2-40B4-BE49-F238E27FC236}">
                <a16:creationId xmlns:a16="http://schemas.microsoft.com/office/drawing/2014/main" id="{9D107DD6-3318-0441-B814-444267B18482}"/>
              </a:ext>
            </a:extLst>
          </p:cNvPr>
          <p:cNvSpPr>
            <a:spLocks noGrp="1"/>
          </p:cNvSpPr>
          <p:nvPr>
            <p:ph type="sldNum" sz="quarter" idx="12"/>
          </p:nvPr>
        </p:nvSpPr>
        <p:spPr/>
        <p:txBody>
          <a:bodyPr/>
          <a:lstStyle/>
          <a:p>
            <a:pPr>
              <a:defRPr/>
            </a:pPr>
            <a:fld id="{804D6B79-3AEB-42FE-A736-A41F7AEA0445}" type="slidenum">
              <a:rPr lang="en-US" altLang="ja-JP" smtClean="0"/>
              <a:pPr>
                <a:defRPr/>
              </a:pPr>
              <a:t>32</a:t>
            </a:fld>
            <a:endParaRPr lang="en-US" altLang="ja-JP"/>
          </a:p>
        </p:txBody>
      </p:sp>
      <p:sp>
        <p:nvSpPr>
          <p:cNvPr id="5" name="Text Box 15">
            <a:extLst>
              <a:ext uri="{FF2B5EF4-FFF2-40B4-BE49-F238E27FC236}">
                <a16:creationId xmlns:a16="http://schemas.microsoft.com/office/drawing/2014/main" id="{6236C699-777A-EE43-88D6-DEAFDE210F83}"/>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6499691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483161-0AA9-394F-B785-5178480CEC3D}"/>
              </a:ext>
            </a:extLst>
          </p:cNvPr>
          <p:cNvSpPr>
            <a:spLocks noGrp="1"/>
          </p:cNvSpPr>
          <p:nvPr>
            <p:ph type="title"/>
          </p:nvPr>
        </p:nvSpPr>
        <p:spPr/>
        <p:txBody>
          <a:bodyPr/>
          <a:lstStyle/>
          <a:p>
            <a:r>
              <a:rPr lang="ja-JP" altLang="ja-JP" sz="3200"/>
              <a:t>（３）多職種、多機関連携</a:t>
            </a:r>
            <a:endParaRPr kumimoji="1" lang="ja-JP" altLang="en-US" sz="3200"/>
          </a:p>
        </p:txBody>
      </p:sp>
      <p:sp>
        <p:nvSpPr>
          <p:cNvPr id="3" name="コンテンツ プレースホルダー 2">
            <a:extLst>
              <a:ext uri="{FF2B5EF4-FFF2-40B4-BE49-F238E27FC236}">
                <a16:creationId xmlns:a16="http://schemas.microsoft.com/office/drawing/2014/main" id="{A2E26B98-CAD2-D941-8316-2D18C90E35BD}"/>
              </a:ext>
            </a:extLst>
          </p:cNvPr>
          <p:cNvSpPr>
            <a:spLocks noGrp="1"/>
          </p:cNvSpPr>
          <p:nvPr>
            <p:ph idx="1"/>
          </p:nvPr>
        </p:nvSpPr>
        <p:spPr/>
        <p:txBody>
          <a:bodyPr>
            <a:normAutofit lnSpcReduction="10000"/>
          </a:bodyPr>
          <a:lstStyle/>
          <a:p>
            <a:r>
              <a:rPr lang="ja-JP" altLang="ja-JP" sz="2800"/>
              <a:t>ニーズを解決に導くために、福祉だけではなく医療、保健、雇用・就労、教育、権利擁護、多文化共生など、多様な分野がしっかりと協働していく必要があ</a:t>
            </a:r>
            <a:r>
              <a:rPr lang="ja-JP" altLang="en-US" sz="2800"/>
              <a:t>る</a:t>
            </a:r>
            <a:r>
              <a:rPr lang="ja-JP" altLang="ja-JP" sz="2800"/>
              <a:t>。</a:t>
            </a:r>
            <a:endParaRPr lang="en-US" altLang="ja-JP" sz="2800" dirty="0"/>
          </a:p>
          <a:p>
            <a:r>
              <a:rPr lang="ja-JP" altLang="ja-JP" sz="2800"/>
              <a:t>このような活動をスーパーマン的に相談支援専門員という個人だけで対応するのではなく、チームを作り対応していくことの方が現実的なものにな</a:t>
            </a:r>
            <a:r>
              <a:rPr lang="ja-JP" altLang="en-US" sz="2800"/>
              <a:t>る。</a:t>
            </a:r>
            <a:endParaRPr lang="en-US" altLang="ja-JP" sz="2800" dirty="0"/>
          </a:p>
          <a:p>
            <a:r>
              <a:rPr lang="ja-JP" altLang="ja-JP" sz="2800"/>
              <a:t>地域生活支援を整備し、充実したものにしていくためには、多職種によるチームアプローチの徹底と強化が必要とな</a:t>
            </a:r>
            <a:r>
              <a:rPr lang="ja-JP" altLang="en-US" sz="2800"/>
              <a:t>る</a:t>
            </a:r>
            <a:endParaRPr lang="ja-JP" altLang="ja-JP" sz="2800"/>
          </a:p>
          <a:p>
            <a:endParaRPr kumimoji="1" lang="ja-JP" altLang="en-US" sz="2800"/>
          </a:p>
        </p:txBody>
      </p:sp>
      <p:sp>
        <p:nvSpPr>
          <p:cNvPr id="4" name="スライド番号プレースホルダー 3">
            <a:extLst>
              <a:ext uri="{FF2B5EF4-FFF2-40B4-BE49-F238E27FC236}">
                <a16:creationId xmlns:a16="http://schemas.microsoft.com/office/drawing/2014/main" id="{9D107DD6-3318-0441-B814-444267B18482}"/>
              </a:ext>
            </a:extLst>
          </p:cNvPr>
          <p:cNvSpPr>
            <a:spLocks noGrp="1"/>
          </p:cNvSpPr>
          <p:nvPr>
            <p:ph type="sldNum" sz="quarter" idx="12"/>
          </p:nvPr>
        </p:nvSpPr>
        <p:spPr/>
        <p:txBody>
          <a:bodyPr/>
          <a:lstStyle/>
          <a:p>
            <a:pPr>
              <a:defRPr/>
            </a:pPr>
            <a:fld id="{804D6B79-3AEB-42FE-A736-A41F7AEA0445}" type="slidenum">
              <a:rPr lang="en-US" altLang="ja-JP" smtClean="0"/>
              <a:pPr>
                <a:defRPr/>
              </a:pPr>
              <a:t>33</a:t>
            </a:fld>
            <a:endParaRPr lang="en-US" altLang="ja-JP"/>
          </a:p>
        </p:txBody>
      </p:sp>
      <p:sp>
        <p:nvSpPr>
          <p:cNvPr id="5" name="Text Box 15">
            <a:extLst>
              <a:ext uri="{FF2B5EF4-FFF2-40B4-BE49-F238E27FC236}">
                <a16:creationId xmlns:a16="http://schemas.microsoft.com/office/drawing/2014/main" id="{DB17C3B0-4305-6F42-B009-74004632110F}"/>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3983613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378243F-43AC-4348-99F5-271B868C8E3E}"/>
              </a:ext>
            </a:extLst>
          </p:cNvPr>
          <p:cNvSpPr>
            <a:spLocks noGrp="1"/>
          </p:cNvSpPr>
          <p:nvPr>
            <p:ph idx="1"/>
          </p:nvPr>
        </p:nvSpPr>
        <p:spPr>
          <a:xfrm>
            <a:off x="440432" y="404664"/>
            <a:ext cx="8229600" cy="4525963"/>
          </a:xfrm>
        </p:spPr>
        <p:txBody>
          <a:bodyPr>
            <a:normAutofit fontScale="92500" lnSpcReduction="10000"/>
          </a:bodyPr>
          <a:lstStyle/>
          <a:p>
            <a:r>
              <a:rPr lang="ja-JP" altLang="ja-JP" sz="2800"/>
              <a:t>介護支援専門員との連携の必要性が今後さらに高まるものと考えられる。 </a:t>
            </a:r>
          </a:p>
          <a:p>
            <a:r>
              <a:rPr lang="ja-JP" altLang="ja-JP" sz="2800"/>
              <a:t>併せて、地域における相談支援を効果的・効率的に実施するため、 基幹相談支援センターなどを中心とした地域の相談支援体制の見直しや地域包括支援センターとの連携を進めるなど質的な充実が求められている。</a:t>
            </a:r>
          </a:p>
          <a:p>
            <a:r>
              <a:rPr lang="ja-JP" altLang="ja-JP" sz="2800"/>
              <a:t>加えて、障害者の高齢化や「親亡き後」への支援の必要性の高まりを踏まえ、「主任相談支援専門員（仮称）」と介護保険制度の地域ケア会議や他職種との連携を推進するべきである。</a:t>
            </a:r>
          </a:p>
          <a:p>
            <a:pPr marL="0" indent="0">
              <a:buNone/>
            </a:pPr>
            <a:r>
              <a:rPr lang="ja-JP" altLang="ja-JP" sz="2400" i="1">
                <a:solidFill>
                  <a:schemeClr val="tx1">
                    <a:lumMod val="65000"/>
                    <a:lumOff val="35000"/>
                  </a:schemeClr>
                </a:solidFill>
              </a:rPr>
              <a:t>＜「相談支援の質の向上に向けた検討会」取りまとめ　抜粋　平成</a:t>
            </a:r>
            <a:r>
              <a:rPr lang="en-US" altLang="ja-JP" sz="2400" i="1" dirty="0">
                <a:solidFill>
                  <a:schemeClr val="tx1">
                    <a:lumMod val="65000"/>
                    <a:lumOff val="35000"/>
                  </a:schemeClr>
                </a:solidFill>
              </a:rPr>
              <a:t>27</a:t>
            </a:r>
            <a:r>
              <a:rPr lang="ja-JP" altLang="ja-JP" sz="2400" i="1">
                <a:solidFill>
                  <a:schemeClr val="tx1">
                    <a:lumMod val="65000"/>
                    <a:lumOff val="35000"/>
                  </a:schemeClr>
                </a:solidFill>
              </a:rPr>
              <a:t>年</a:t>
            </a:r>
            <a:r>
              <a:rPr lang="en-US" altLang="ja-JP" sz="2400" i="1" dirty="0">
                <a:solidFill>
                  <a:schemeClr val="tx1">
                    <a:lumMod val="65000"/>
                    <a:lumOff val="35000"/>
                  </a:schemeClr>
                </a:solidFill>
              </a:rPr>
              <a:t>7</a:t>
            </a:r>
            <a:r>
              <a:rPr lang="ja-JP" altLang="ja-JP" sz="2400" i="1">
                <a:solidFill>
                  <a:schemeClr val="tx1">
                    <a:lumMod val="65000"/>
                    <a:lumOff val="35000"/>
                  </a:schemeClr>
                </a:solidFill>
              </a:rPr>
              <a:t>月＞</a:t>
            </a:r>
            <a:endParaRPr kumimoji="1" lang="ja-JP" altLang="en-US" sz="2400">
              <a:solidFill>
                <a:schemeClr val="tx1">
                  <a:lumMod val="65000"/>
                  <a:lumOff val="35000"/>
                </a:schemeClr>
              </a:solidFill>
            </a:endParaRPr>
          </a:p>
        </p:txBody>
      </p:sp>
      <p:sp>
        <p:nvSpPr>
          <p:cNvPr id="4" name="スライド番号プレースホルダー 3">
            <a:extLst>
              <a:ext uri="{FF2B5EF4-FFF2-40B4-BE49-F238E27FC236}">
                <a16:creationId xmlns:a16="http://schemas.microsoft.com/office/drawing/2014/main" id="{96FA9891-7BC2-E640-A3F6-13CC1F3EC92C}"/>
              </a:ext>
            </a:extLst>
          </p:cNvPr>
          <p:cNvSpPr>
            <a:spLocks noGrp="1"/>
          </p:cNvSpPr>
          <p:nvPr>
            <p:ph type="sldNum" sz="quarter" idx="12"/>
          </p:nvPr>
        </p:nvSpPr>
        <p:spPr/>
        <p:txBody>
          <a:bodyPr/>
          <a:lstStyle/>
          <a:p>
            <a:pPr>
              <a:defRPr/>
            </a:pPr>
            <a:fld id="{804D6B79-3AEB-42FE-A736-A41F7AEA0445}" type="slidenum">
              <a:rPr lang="en-US" altLang="ja-JP" smtClean="0"/>
              <a:pPr>
                <a:defRPr/>
              </a:pPr>
              <a:t>34</a:t>
            </a:fld>
            <a:endParaRPr lang="en-US" altLang="ja-JP"/>
          </a:p>
        </p:txBody>
      </p:sp>
      <p:sp>
        <p:nvSpPr>
          <p:cNvPr id="5" name="Text Box 15">
            <a:extLst>
              <a:ext uri="{FF2B5EF4-FFF2-40B4-BE49-F238E27FC236}">
                <a16:creationId xmlns:a16="http://schemas.microsoft.com/office/drawing/2014/main" id="{487C9611-A00F-CA44-9B93-C37C50DAC20E}"/>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40627423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5D5C6F-5A8E-B744-A6FD-54DD6BEBB193}"/>
              </a:ext>
            </a:extLst>
          </p:cNvPr>
          <p:cNvSpPr>
            <a:spLocks noGrp="1"/>
          </p:cNvSpPr>
          <p:nvPr>
            <p:ph type="title"/>
          </p:nvPr>
        </p:nvSpPr>
        <p:spPr>
          <a:xfrm>
            <a:off x="457200" y="2857500"/>
            <a:ext cx="8229600" cy="1143000"/>
          </a:xfrm>
        </p:spPr>
        <p:txBody>
          <a:bodyPr>
            <a:normAutofit fontScale="90000"/>
          </a:bodyPr>
          <a:lstStyle/>
          <a:p>
            <a:pPr algn="l"/>
            <a:r>
              <a:rPr lang="en-US" altLang="ja-JP" sz="3600" dirty="0">
                <a:latin typeface="+mn-ea"/>
                <a:ea typeface="+mn-ea"/>
              </a:rPr>
              <a:t>5.</a:t>
            </a:r>
            <a:r>
              <a:rPr lang="ja-JP" altLang="ja-JP" sz="3600">
                <a:latin typeface="+mn-ea"/>
                <a:ea typeface="+mn-ea"/>
              </a:rPr>
              <a:t>協議会による地域づくり　</a:t>
            </a:r>
            <a:r>
              <a:rPr lang="en-US" altLang="ja-JP" sz="3600" dirty="0">
                <a:latin typeface="+mn-ea"/>
                <a:ea typeface="+mn-ea"/>
              </a:rPr>
              <a:t/>
            </a:r>
            <a:br>
              <a:rPr lang="en-US" altLang="ja-JP" sz="3600" dirty="0">
                <a:latin typeface="+mn-ea"/>
                <a:ea typeface="+mn-ea"/>
              </a:rPr>
            </a:br>
            <a:r>
              <a:rPr lang="ja-JP" altLang="ja-JP" sz="3600">
                <a:latin typeface="+mn-ea"/>
                <a:ea typeface="+mn-ea"/>
              </a:rPr>
              <a:t>（コミュニティの創造と社会資源開発）</a:t>
            </a:r>
            <a:endParaRPr kumimoji="1" lang="ja-JP" altLang="en-US" sz="3600">
              <a:latin typeface="+mn-ea"/>
              <a:ea typeface="+mn-ea"/>
            </a:endParaRPr>
          </a:p>
        </p:txBody>
      </p:sp>
      <p:sp>
        <p:nvSpPr>
          <p:cNvPr id="4" name="スライド番号プレースホルダー 3">
            <a:extLst>
              <a:ext uri="{FF2B5EF4-FFF2-40B4-BE49-F238E27FC236}">
                <a16:creationId xmlns:a16="http://schemas.microsoft.com/office/drawing/2014/main" id="{CF981806-1C63-AC47-8262-7031A7DA0E08}"/>
              </a:ext>
            </a:extLst>
          </p:cNvPr>
          <p:cNvSpPr>
            <a:spLocks noGrp="1"/>
          </p:cNvSpPr>
          <p:nvPr>
            <p:ph type="sldNum" sz="quarter" idx="12"/>
          </p:nvPr>
        </p:nvSpPr>
        <p:spPr/>
        <p:txBody>
          <a:bodyPr/>
          <a:lstStyle/>
          <a:p>
            <a:pPr>
              <a:defRPr/>
            </a:pPr>
            <a:fld id="{804D6B79-3AEB-42FE-A736-A41F7AEA0445}" type="slidenum">
              <a:rPr lang="en-US" altLang="ja-JP" smtClean="0"/>
              <a:pPr>
                <a:defRPr/>
              </a:pPr>
              <a:t>35</a:t>
            </a:fld>
            <a:endParaRPr lang="en-US" altLang="ja-JP"/>
          </a:p>
        </p:txBody>
      </p:sp>
      <p:sp>
        <p:nvSpPr>
          <p:cNvPr id="5" name="Text Box 15">
            <a:extLst>
              <a:ext uri="{FF2B5EF4-FFF2-40B4-BE49-F238E27FC236}">
                <a16:creationId xmlns:a16="http://schemas.microsoft.com/office/drawing/2014/main" id="{3640A523-E5C4-0443-ACBB-87A448592AA0}"/>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8381770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628650" y="821367"/>
            <a:ext cx="7886700" cy="1325563"/>
          </a:xfrm>
        </p:spPr>
        <p:txBody>
          <a:bodyPr>
            <a:normAutofit fontScale="90000"/>
          </a:bodyPr>
          <a:lstStyle/>
          <a:p>
            <a:r>
              <a:rPr lang="en-US" altLang="ja-JP" sz="3600" dirty="0">
                <a:latin typeface="+mn-ea"/>
              </a:rPr>
              <a:t>5.</a:t>
            </a:r>
            <a:r>
              <a:rPr lang="ja-JP" altLang="ja-JP" sz="3600">
                <a:latin typeface="+mn-ea"/>
              </a:rPr>
              <a:t>協議会による地域づくり　</a:t>
            </a:r>
            <a:r>
              <a:rPr lang="en-US" altLang="ja-JP" sz="3600" dirty="0">
                <a:latin typeface="+mn-ea"/>
              </a:rPr>
              <a:t/>
            </a:r>
            <a:br>
              <a:rPr lang="en-US" altLang="ja-JP" sz="3600" dirty="0">
                <a:latin typeface="+mn-ea"/>
              </a:rPr>
            </a:br>
            <a:r>
              <a:rPr lang="ja-JP" altLang="ja-JP" sz="3600">
                <a:latin typeface="+mn-ea"/>
              </a:rPr>
              <a:t>（コミュニティの創造と社会資源開発）</a:t>
            </a:r>
            <a:endParaRPr lang="ja-JP" altLang="en-US" sz="3600" dirty="0">
              <a:solidFill>
                <a:schemeClr val="tx1"/>
              </a:solidFill>
            </a:endParaRPr>
          </a:p>
        </p:txBody>
      </p:sp>
      <p:sp>
        <p:nvSpPr>
          <p:cNvPr id="3" name="コンテンツ プレースホルダー 2"/>
          <p:cNvSpPr>
            <a:spLocks noGrp="1"/>
          </p:cNvSpPr>
          <p:nvPr>
            <p:ph idx="1"/>
          </p:nvPr>
        </p:nvSpPr>
        <p:spPr>
          <a:xfrm>
            <a:off x="628650" y="2250667"/>
            <a:ext cx="7886700" cy="4351338"/>
          </a:xfrm>
        </p:spPr>
        <p:txBody>
          <a:bodyPr>
            <a:normAutofit/>
          </a:bodyPr>
          <a:lstStyle/>
          <a:p>
            <a:pPr marL="0" indent="0">
              <a:buNone/>
            </a:pPr>
            <a:r>
              <a:rPr lang="ja-JP" altLang="en-US" sz="2800"/>
              <a:t>講義目的</a:t>
            </a:r>
            <a:endParaRPr lang="ja-JP" altLang="ja-JP" sz="2800"/>
          </a:p>
          <a:p>
            <a:pPr marL="457200" indent="-457200">
              <a:buFont typeface="+mj-ea"/>
              <a:buAutoNum type="circleNumDbPlain"/>
            </a:pPr>
            <a:r>
              <a:rPr lang="ja-JP" altLang="en-US" sz="2800"/>
              <a:t>協議会が形骸化していることの責任は、相談支援専門員に、その大きな原因があることを伝える。</a:t>
            </a:r>
            <a:endParaRPr lang="en-US" altLang="ja-JP" sz="2800" dirty="0"/>
          </a:p>
          <a:p>
            <a:pPr marL="457200" indent="-457200">
              <a:buFont typeface="+mj-ea"/>
              <a:buAutoNum type="circleNumDbPlain"/>
            </a:pPr>
            <a:r>
              <a:rPr lang="ja-JP" altLang="en-US" sz="2800"/>
              <a:t>地域共生社会が、国全体の目標になった今日の背景や目的を伝え、分野を超えた横断的な視点に立った活動により、地域づくりや総合相談体制づくりの意義を理解させる。</a:t>
            </a:r>
            <a:endParaRPr lang="en-US" altLang="ja-JP" sz="2800" dirty="0"/>
          </a:p>
          <a:p>
            <a:pPr marL="457200" indent="-457200">
              <a:buFont typeface="+mj-ea"/>
              <a:buAutoNum type="circleNumDbPlain"/>
            </a:pPr>
            <a:r>
              <a:rPr lang="ja-JP" altLang="en-US" sz="2800"/>
              <a:t>社会福祉は価値を基盤としていることを強調する。</a:t>
            </a:r>
            <a:endParaRPr lang="en-US" altLang="ja-JP" sz="2800" dirty="0"/>
          </a:p>
          <a:p>
            <a:pPr marL="0" indent="0">
              <a:buNone/>
            </a:pPr>
            <a:endParaRPr lang="en-US" altLang="ja-JP" sz="2800" dirty="0"/>
          </a:p>
        </p:txBody>
      </p:sp>
      <p:sp>
        <p:nvSpPr>
          <p:cNvPr id="2" name="スライド番号プレースホルダー 1"/>
          <p:cNvSpPr>
            <a:spLocks noGrp="1"/>
          </p:cNvSpPr>
          <p:nvPr>
            <p:ph type="sldNum" sz="quarter" idx="12"/>
          </p:nvPr>
        </p:nvSpPr>
        <p:spPr/>
        <p:txBody>
          <a:bodyPr/>
          <a:lstStyle/>
          <a:p>
            <a:pPr>
              <a:defRPr/>
            </a:pPr>
            <a:fld id="{804D6B79-3AEB-42FE-A736-A41F7AEA0445}" type="slidenum">
              <a:rPr lang="en-US" altLang="ja-JP" smtClean="0"/>
              <a:pPr>
                <a:defRPr/>
              </a:pPr>
              <a:t>36</a:t>
            </a:fld>
            <a:endParaRPr lang="en-US" altLang="ja-JP"/>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テキスト ボックス 3">
            <a:extLst>
              <a:ext uri="{FF2B5EF4-FFF2-40B4-BE49-F238E27FC236}">
                <a16:creationId xmlns:a16="http://schemas.microsoft.com/office/drawing/2014/main" id="{2EB2067C-FF3F-C244-A6DF-E64B3921C502}"/>
              </a:ext>
            </a:extLst>
          </p:cNvPr>
          <p:cNvSpPr txBox="1"/>
          <p:nvPr/>
        </p:nvSpPr>
        <p:spPr>
          <a:xfrm>
            <a:off x="6728012" y="476806"/>
            <a:ext cx="2057400" cy="369332"/>
          </a:xfrm>
          <a:prstGeom prst="rect">
            <a:avLst/>
          </a:prstGeom>
          <a:solidFill>
            <a:srgbClr val="FF0000"/>
          </a:solidFill>
        </p:spPr>
        <p:txBody>
          <a:bodyPr wrap="square" rtlCol="0">
            <a:spAutoFit/>
          </a:bodyPr>
          <a:lstStyle/>
          <a:p>
            <a:r>
              <a:rPr kumimoji="1" lang="ja-JP" altLang="en-US">
                <a:solidFill>
                  <a:schemeClr val="bg1"/>
                </a:solidFill>
              </a:rPr>
              <a:t>指導者用スライド</a:t>
            </a:r>
          </a:p>
        </p:txBody>
      </p:sp>
    </p:spTree>
    <p:extLst>
      <p:ext uri="{BB962C8B-B14F-4D97-AF65-F5344CB8AC3E}">
        <p14:creationId xmlns:p14="http://schemas.microsoft.com/office/powerpoint/2010/main" val="35149240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E7EE25-10FA-1C4D-B79A-1F9B48B69E17}"/>
              </a:ext>
            </a:extLst>
          </p:cNvPr>
          <p:cNvSpPr>
            <a:spLocks noGrp="1"/>
          </p:cNvSpPr>
          <p:nvPr>
            <p:ph type="title"/>
          </p:nvPr>
        </p:nvSpPr>
        <p:spPr/>
        <p:txBody>
          <a:bodyPr/>
          <a:lstStyle/>
          <a:p>
            <a:r>
              <a:rPr lang="ja-JP" altLang="ja-JP" sz="2000" i="1"/>
              <a:t>※平成</a:t>
            </a:r>
            <a:r>
              <a:rPr lang="en-US" altLang="ja-JP" sz="2000" i="1" dirty="0"/>
              <a:t>27</a:t>
            </a:r>
            <a:r>
              <a:rPr lang="ja-JP" altLang="ja-JP" sz="2000" i="1"/>
              <a:t>年度　厚生労働省　障害者総合⽀援法に規定する協議会における地域資源の活性化策（改善・開発）調査研究事業報告書から＜抜粋＞</a:t>
            </a:r>
            <a:endParaRPr kumimoji="1" lang="ja-JP" altLang="en-US" sz="2000"/>
          </a:p>
        </p:txBody>
      </p:sp>
      <p:sp>
        <p:nvSpPr>
          <p:cNvPr id="3" name="コンテンツ プレースホルダー 2">
            <a:extLst>
              <a:ext uri="{FF2B5EF4-FFF2-40B4-BE49-F238E27FC236}">
                <a16:creationId xmlns:a16="http://schemas.microsoft.com/office/drawing/2014/main" id="{1680C71E-9E8D-644D-B8B0-F9525BB7F510}"/>
              </a:ext>
            </a:extLst>
          </p:cNvPr>
          <p:cNvSpPr>
            <a:spLocks noGrp="1"/>
          </p:cNvSpPr>
          <p:nvPr>
            <p:ph idx="1"/>
          </p:nvPr>
        </p:nvSpPr>
        <p:spPr>
          <a:xfrm>
            <a:off x="457200" y="1600200"/>
            <a:ext cx="8229600" cy="4983162"/>
          </a:xfrm>
        </p:spPr>
        <p:txBody>
          <a:bodyPr>
            <a:normAutofit/>
          </a:bodyPr>
          <a:lstStyle/>
          <a:p>
            <a:r>
              <a:rPr lang="ja-JP" altLang="ja-JP" sz="2800" u="sng"/>
              <a:t>本来、協議会は、「陳情、要望」を伝える場ではなく、共に考え、共に汗をかき、共に行動する場である。</a:t>
            </a:r>
            <a:endParaRPr lang="en-US" altLang="ja-JP" sz="2800" u="sng" dirty="0"/>
          </a:p>
          <a:p>
            <a:r>
              <a:rPr lang="ja-JP" altLang="ja-JP" sz="2800" u="sng"/>
              <a:t>官と民がその立場においてできることを明確にし、官と民が問題解決に向かって取り組むこと</a:t>
            </a:r>
            <a:r>
              <a:rPr lang="ja-JP" altLang="ja-JP" sz="2800"/>
              <a:t>である。</a:t>
            </a:r>
          </a:p>
          <a:p>
            <a:r>
              <a:rPr lang="ja-JP" altLang="ja-JP" sz="2800" u="sng"/>
              <a:t>協議会の活性化は、地域の委託相談支援事業（基幹相談支援センター含む）の役割と機能を見直し、協議会の運営の中心に相談支援が位置付けられることが必要である。その上で、行政や関係機関と協働し、市民を巻き込む地域づくりの活動につなげていくことが求められる。</a:t>
            </a:r>
            <a:endParaRPr lang="ja-JP" altLang="ja-JP" sz="2800"/>
          </a:p>
          <a:p>
            <a:endParaRPr kumimoji="1" lang="ja-JP" altLang="en-US" sz="2800"/>
          </a:p>
        </p:txBody>
      </p:sp>
      <p:sp>
        <p:nvSpPr>
          <p:cNvPr id="4" name="スライド番号プレースホルダー 3">
            <a:extLst>
              <a:ext uri="{FF2B5EF4-FFF2-40B4-BE49-F238E27FC236}">
                <a16:creationId xmlns:a16="http://schemas.microsoft.com/office/drawing/2014/main" id="{D7840678-76CF-F642-9515-1717547A1441}"/>
              </a:ext>
            </a:extLst>
          </p:cNvPr>
          <p:cNvSpPr>
            <a:spLocks noGrp="1"/>
          </p:cNvSpPr>
          <p:nvPr>
            <p:ph type="sldNum" sz="quarter" idx="12"/>
          </p:nvPr>
        </p:nvSpPr>
        <p:spPr/>
        <p:txBody>
          <a:bodyPr/>
          <a:lstStyle/>
          <a:p>
            <a:pPr>
              <a:defRPr/>
            </a:pPr>
            <a:fld id="{804D6B79-3AEB-42FE-A736-A41F7AEA0445}" type="slidenum">
              <a:rPr lang="en-US" altLang="ja-JP" smtClean="0"/>
              <a:pPr>
                <a:defRPr/>
              </a:pPr>
              <a:t>37</a:t>
            </a:fld>
            <a:endParaRPr lang="en-US" altLang="ja-JP"/>
          </a:p>
        </p:txBody>
      </p:sp>
    </p:spTree>
    <p:extLst>
      <p:ext uri="{BB962C8B-B14F-4D97-AF65-F5344CB8AC3E}">
        <p14:creationId xmlns:p14="http://schemas.microsoft.com/office/powerpoint/2010/main" val="32966001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DFC69A8-028C-EC45-BA14-221E0D02D67B}"/>
              </a:ext>
            </a:extLst>
          </p:cNvPr>
          <p:cNvSpPr>
            <a:spLocks noGrp="1"/>
          </p:cNvSpPr>
          <p:nvPr>
            <p:ph type="title"/>
          </p:nvPr>
        </p:nvSpPr>
        <p:spPr/>
        <p:txBody>
          <a:bodyPr/>
          <a:lstStyle/>
          <a:p>
            <a:r>
              <a:rPr lang="ja-JP" altLang="en-US" sz="3200"/>
              <a:t>（１）協議会が形骸化する主な原因</a:t>
            </a:r>
          </a:p>
        </p:txBody>
      </p:sp>
      <p:sp>
        <p:nvSpPr>
          <p:cNvPr id="5" name="Rectangle 2"/>
          <p:cNvSpPr>
            <a:spLocks noGrp="1" noChangeArrowheads="1"/>
          </p:cNvSpPr>
          <p:nvPr>
            <p:ph idx="1"/>
          </p:nvPr>
        </p:nvSpPr>
        <p:spPr bwMode="auto">
          <a:xfrm>
            <a:off x="897890" y="2113996"/>
            <a:ext cx="7630364" cy="357026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68580" tIns="34290" rIns="68580" bIns="34290" numCol="1" anchor="ctr" anchorCtr="0" compatLnSpc="1">
            <a:prstTxWarp prst="textNoShape">
              <a:avLst/>
            </a:prstTxWarp>
            <a:noAutofit/>
          </a:bodyPr>
          <a:lstStyle/>
          <a:p>
            <a:pPr lvl="0">
              <a:lnSpc>
                <a:spcPct val="100000"/>
              </a:lnSpc>
              <a:buFont typeface="Wingdings" charset="2"/>
              <a:buChar char="Ø"/>
            </a:pPr>
            <a:r>
              <a:rPr lang="ja-JP" altLang="ja-JP" sz="2800" dirty="0">
                <a:latin typeface="+mn-ea"/>
                <a:cs typeface="HGPMinchoE" charset="-128"/>
              </a:rPr>
              <a:t>計画相談支援事業による公的なサービスへの偏重</a:t>
            </a:r>
          </a:p>
          <a:p>
            <a:pPr lvl="0">
              <a:lnSpc>
                <a:spcPct val="100000"/>
              </a:lnSpc>
              <a:buFont typeface="Wingdings" charset="2"/>
              <a:buChar char="Ø"/>
            </a:pPr>
            <a:r>
              <a:rPr lang="ja-JP" altLang="ja-JP" sz="2800" dirty="0">
                <a:latin typeface="+mn-ea"/>
                <a:cs typeface="HGPMinchoE" charset="-128"/>
              </a:rPr>
              <a:t>基本相談の軽視（委託事業所が計画作成をしている）</a:t>
            </a:r>
          </a:p>
          <a:p>
            <a:pPr lvl="0">
              <a:lnSpc>
                <a:spcPct val="100000"/>
              </a:lnSpc>
              <a:buFont typeface="Wingdings" charset="2"/>
              <a:buChar char="Ø"/>
            </a:pPr>
            <a:r>
              <a:rPr lang="ja-JP" altLang="ja-JP" sz="2800" dirty="0">
                <a:latin typeface="+mn-ea"/>
                <a:cs typeface="HGPMinchoE" charset="-128"/>
              </a:rPr>
              <a:t>行政による無理解　</a:t>
            </a:r>
          </a:p>
          <a:p>
            <a:pPr lvl="0">
              <a:lnSpc>
                <a:spcPct val="100000"/>
              </a:lnSpc>
              <a:buFont typeface="Wingdings" charset="2"/>
              <a:buChar char="Ø"/>
            </a:pPr>
            <a:r>
              <a:rPr lang="ja-JP" altLang="ja-JP" sz="2800" dirty="0">
                <a:latin typeface="+mn-ea"/>
                <a:cs typeface="HGPMinchoE" charset="-128"/>
              </a:rPr>
              <a:t>計画性を持った人材育成体制の未整備</a:t>
            </a:r>
          </a:p>
          <a:p>
            <a:pPr lvl="0">
              <a:lnSpc>
                <a:spcPct val="100000"/>
              </a:lnSpc>
              <a:buFont typeface="Wingdings" charset="2"/>
              <a:buChar char="Ø"/>
            </a:pPr>
            <a:r>
              <a:rPr lang="ja-JP" altLang="ja-JP" sz="2800" dirty="0">
                <a:latin typeface="+mn-ea"/>
                <a:cs typeface="HGPMinchoE" charset="-128"/>
              </a:rPr>
              <a:t>ありふれた資源を活用するための技法を知らない</a:t>
            </a:r>
          </a:p>
          <a:p>
            <a:pPr lvl="0">
              <a:lnSpc>
                <a:spcPct val="100000"/>
              </a:lnSpc>
              <a:buFont typeface="Wingdings" charset="2"/>
              <a:buChar char="Ø"/>
            </a:pPr>
            <a:r>
              <a:rPr lang="en-US" altLang="ja-JP" sz="2800" dirty="0">
                <a:latin typeface="+mn-ea"/>
                <a:cs typeface="HGPMinchoE" charset="-128"/>
              </a:rPr>
              <a:t>SV</a:t>
            </a:r>
            <a:r>
              <a:rPr lang="ja-JP" altLang="ja-JP" sz="2800" dirty="0">
                <a:latin typeface="+mn-ea"/>
                <a:cs typeface="HGPMinchoE" charset="-128"/>
              </a:rPr>
              <a:t>が実務として位置付けられていない。</a:t>
            </a:r>
          </a:p>
        </p:txBody>
      </p:sp>
      <p:sp>
        <p:nvSpPr>
          <p:cNvPr id="6" name="Text Box 15">
            <a:extLst>
              <a:ext uri="{FF2B5EF4-FFF2-40B4-BE49-F238E27FC236}">
                <a16:creationId xmlns:a16="http://schemas.microsoft.com/office/drawing/2014/main" id="{E6CB0713-B61C-7848-BB9F-697C93127ADC}"/>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58550642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3">
            <a:extLst>
              <a:ext uri="{FF2B5EF4-FFF2-40B4-BE49-F238E27FC236}">
                <a16:creationId xmlns:a16="http://schemas.microsoft.com/office/drawing/2014/main" id="{C2F8BBA2-CC85-6341-991F-1B28E9E25DF7}"/>
              </a:ext>
            </a:extLst>
          </p:cNvPr>
          <p:cNvSpPr>
            <a:spLocks noGrp="1"/>
          </p:cNvSpPr>
          <p:nvPr>
            <p:ph type="title"/>
          </p:nvPr>
        </p:nvSpPr>
        <p:spPr/>
        <p:txBody>
          <a:bodyPr/>
          <a:lstStyle/>
          <a:p>
            <a:r>
              <a:rPr lang="ja-JP" altLang="en-US" sz="3200"/>
              <a:t>（１）協議会が形骸化する主な原因</a:t>
            </a:r>
          </a:p>
        </p:txBody>
      </p:sp>
      <p:sp>
        <p:nvSpPr>
          <p:cNvPr id="5" name="Rectangle 2"/>
          <p:cNvSpPr>
            <a:spLocks noGrp="1" noChangeArrowheads="1"/>
          </p:cNvSpPr>
          <p:nvPr>
            <p:ph idx="1"/>
          </p:nvPr>
        </p:nvSpPr>
        <p:spPr bwMode="auto">
          <a:xfrm>
            <a:off x="908952" y="2113996"/>
            <a:ext cx="7453384" cy="357026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68580" tIns="34290" rIns="68580" bIns="34290" numCol="1" anchor="ctr" anchorCtr="0" compatLnSpc="1">
            <a:prstTxWarp prst="textNoShape">
              <a:avLst/>
            </a:prstTxWarp>
            <a:noAutofit/>
          </a:bodyPr>
          <a:lstStyle/>
          <a:p>
            <a:pPr lvl="0">
              <a:buFont typeface="Wingdings" charset="2"/>
              <a:buChar char="Ø"/>
            </a:pPr>
            <a:r>
              <a:rPr lang="en-US" altLang="ja-JP" sz="2800" dirty="0">
                <a:latin typeface="+mn-ea"/>
                <a:cs typeface="HGPMinchoE" charset="-128"/>
              </a:rPr>
              <a:t>SV</a:t>
            </a:r>
            <a:r>
              <a:rPr lang="ja-JP" altLang="ja-JP" sz="2800" dirty="0">
                <a:latin typeface="+mn-ea"/>
                <a:cs typeface="HGPMinchoE" charset="-128"/>
              </a:rPr>
              <a:t>が実務として位置付けられていない。</a:t>
            </a:r>
          </a:p>
          <a:p>
            <a:pPr lvl="0">
              <a:buFont typeface="Wingdings" charset="2"/>
              <a:buChar char="Ø"/>
            </a:pPr>
            <a:r>
              <a:rPr lang="en-US" altLang="ja-JP" sz="2800" dirty="0">
                <a:latin typeface="+mn-ea"/>
                <a:cs typeface="HGPMinchoE" charset="-128"/>
              </a:rPr>
              <a:t>E B P</a:t>
            </a:r>
            <a:r>
              <a:rPr lang="ja-JP" altLang="ja-JP" sz="2800" dirty="0">
                <a:latin typeface="+mn-ea"/>
                <a:cs typeface="HGPMinchoE" charset="-128"/>
              </a:rPr>
              <a:t>　エビデンス・ベース・プラクティクス　根拠に基づいた実践になっていない（業務を数値化・見える化）</a:t>
            </a:r>
          </a:p>
          <a:p>
            <a:pPr lvl="0">
              <a:buFont typeface="Wingdings" charset="2"/>
              <a:buChar char="Ø"/>
            </a:pPr>
            <a:r>
              <a:rPr lang="ja-JP" altLang="ja-JP" sz="2800" dirty="0">
                <a:latin typeface="+mn-ea"/>
                <a:cs typeface="HGPMinchoE" charset="-128"/>
              </a:rPr>
              <a:t>施策化と予算確保のために必要な設計図やエビデンスを相談現場が作れていない</a:t>
            </a:r>
          </a:p>
          <a:p>
            <a:pPr lvl="0">
              <a:buFont typeface="Wingdings" charset="2"/>
              <a:buChar char="Ø"/>
            </a:pPr>
            <a:r>
              <a:rPr lang="ja-JP" altLang="ja-JP" sz="2800" dirty="0">
                <a:latin typeface="+mn-ea"/>
                <a:cs typeface="HGPMinchoE" charset="-128"/>
              </a:rPr>
              <a:t>陳情型ではなく協働型の協議会運営になっていない</a:t>
            </a:r>
          </a:p>
          <a:p>
            <a:pPr lvl="0">
              <a:buFont typeface="Wingdings" charset="2"/>
              <a:buChar char="Ø"/>
            </a:pPr>
            <a:r>
              <a:rPr lang="ja-JP" altLang="ja-JP" sz="2800" dirty="0">
                <a:latin typeface="+mn-ea"/>
                <a:cs typeface="HGPMinchoE" charset="-128"/>
              </a:rPr>
              <a:t>障害福祉計画との連動がなく、障害福祉計画の進捗管理を怠っている</a:t>
            </a:r>
          </a:p>
        </p:txBody>
      </p:sp>
      <p:sp>
        <p:nvSpPr>
          <p:cNvPr id="3" name="テキスト ボックス 2"/>
          <p:cNvSpPr txBox="1"/>
          <p:nvPr/>
        </p:nvSpPr>
        <p:spPr>
          <a:xfrm>
            <a:off x="683568" y="274638"/>
            <a:ext cx="801823" cy="369332"/>
          </a:xfrm>
          <a:prstGeom prst="rect">
            <a:avLst/>
          </a:prstGeom>
          <a:noFill/>
        </p:spPr>
        <p:txBody>
          <a:bodyPr wrap="none" rtlCol="0">
            <a:spAutoFit/>
          </a:bodyPr>
          <a:lstStyle/>
          <a:p>
            <a:r>
              <a:rPr kumimoji="1" lang="ja-JP" altLang="en-US"/>
              <a:t>つづき</a:t>
            </a:r>
          </a:p>
        </p:txBody>
      </p:sp>
      <p:sp>
        <p:nvSpPr>
          <p:cNvPr id="8" name="Text Box 15">
            <a:extLst>
              <a:ext uri="{FF2B5EF4-FFF2-40B4-BE49-F238E27FC236}">
                <a16:creationId xmlns:a16="http://schemas.microsoft.com/office/drawing/2014/main" id="{B9A5C127-B45B-084E-9F6E-98D90E61A688}"/>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60799643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0251" y="2857500"/>
            <a:ext cx="8523497" cy="1143000"/>
          </a:xfrm>
        </p:spPr>
        <p:txBody>
          <a:bodyPr/>
          <a:lstStyle/>
          <a:p>
            <a:pPr algn="l"/>
            <a:r>
              <a:rPr lang="en-US" altLang="ja-JP" sz="3600" dirty="0"/>
              <a:t>1.</a:t>
            </a:r>
            <a:r>
              <a:rPr lang="ja-JP" altLang="ja-JP" sz="3600"/>
              <a:t>主任相談支援専門員創設の経緯</a:t>
            </a:r>
            <a:endParaRPr kumimoji="1" lang="ja-JP" altLang="en-US" sz="3600"/>
          </a:p>
        </p:txBody>
      </p:sp>
      <p:sp>
        <p:nvSpPr>
          <p:cNvPr id="5" name="スライド番号プレースホルダー 4"/>
          <p:cNvSpPr>
            <a:spLocks noGrp="1"/>
          </p:cNvSpPr>
          <p:nvPr>
            <p:ph type="sldNum" sz="quarter" idx="12"/>
          </p:nvPr>
        </p:nvSpPr>
        <p:spPr/>
        <p:txBody>
          <a:bodyPr/>
          <a:lstStyle/>
          <a:p>
            <a:pPr>
              <a:defRPr/>
            </a:pPr>
            <a:fld id="{804D6B79-3AEB-42FE-A736-A41F7AEA0445}" type="slidenum">
              <a:rPr lang="en-US" altLang="ja-JP" smtClean="0"/>
              <a:pPr>
                <a:defRPr/>
              </a:pPr>
              <a:t>4</a:t>
            </a:fld>
            <a:endParaRPr lang="en-US" altLang="ja-JP" dirty="0"/>
          </a:p>
        </p:txBody>
      </p:sp>
      <p:sp>
        <p:nvSpPr>
          <p:cNvPr id="4"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0626953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4340" y="125760"/>
            <a:ext cx="8229600" cy="1143000"/>
          </a:xfrm>
        </p:spPr>
        <p:txBody>
          <a:bodyPr/>
          <a:lstStyle/>
          <a:p>
            <a:r>
              <a:rPr lang="ja-JP" altLang="ja-JP" sz="3200" i="1" dirty="0">
                <a:latin typeface="+mn-ea"/>
                <a:ea typeface="+mn-ea"/>
                <a:cs typeface="HGSMinchoE" charset="-128"/>
              </a:rPr>
              <a:t>地域福祉計画の策定が努力義務</a:t>
            </a:r>
            <a:r>
              <a:rPr lang="ja-JP" altLang="en-US" sz="3200" i="1" dirty="0">
                <a:latin typeface="+mn-ea"/>
                <a:ea typeface="+mn-ea"/>
                <a:cs typeface="HGSMinchoE" charset="-128"/>
              </a:rPr>
              <a:t>へ</a:t>
            </a:r>
            <a:endParaRPr kumimoji="1" lang="ja-JP" altLang="en-US" sz="3200" i="1" dirty="0">
              <a:latin typeface="+mn-ea"/>
              <a:ea typeface="+mn-ea"/>
              <a:cs typeface="HGSMinchoE" charset="-128"/>
            </a:endParaRPr>
          </a:p>
        </p:txBody>
      </p:sp>
      <p:sp>
        <p:nvSpPr>
          <p:cNvPr id="3" name="コンテンツ プレースホルダー 2"/>
          <p:cNvSpPr>
            <a:spLocks noGrp="1"/>
          </p:cNvSpPr>
          <p:nvPr>
            <p:ph idx="1"/>
          </p:nvPr>
        </p:nvSpPr>
        <p:spPr>
          <a:xfrm>
            <a:off x="611560" y="1268760"/>
            <a:ext cx="7920880" cy="3256280"/>
          </a:xfrm>
        </p:spPr>
        <p:txBody>
          <a:bodyPr>
            <a:noAutofit/>
          </a:bodyPr>
          <a:lstStyle/>
          <a:p>
            <a:r>
              <a:rPr lang="ja-JP" altLang="ja-JP" sz="2800" dirty="0">
                <a:latin typeface="+mn-ea"/>
                <a:cs typeface="HGSMinchoE" charset="-128"/>
              </a:rPr>
              <a:t>市町村において「我が事・丸ごと」を推進するために、体制整備の具体策を地域福祉計画に位置づけることと、任意になっていた地域福祉計画の策定が努力義務になりました。これからは、</a:t>
            </a:r>
            <a:r>
              <a:rPr lang="ja-JP" altLang="ja-JP" sz="2800" u="sng" dirty="0">
                <a:solidFill>
                  <a:schemeClr val="tx1">
                    <a:lumMod val="65000"/>
                    <a:lumOff val="35000"/>
                  </a:schemeClr>
                </a:solidFill>
                <a:latin typeface="+mn-ea"/>
                <a:cs typeface="HGSMinchoE" charset="-128"/>
              </a:rPr>
              <a:t>これまでの縦割りの制度によるものではなく、地域共生社会を目指した取り組み</a:t>
            </a:r>
            <a:r>
              <a:rPr lang="ja-JP" altLang="ja-JP" sz="2800" dirty="0">
                <a:latin typeface="+mn-ea"/>
                <a:cs typeface="HGSMinchoE" charset="-128"/>
              </a:rPr>
              <a:t>として、地域福祉が政策化していく段階に入ったものだと言われています。</a:t>
            </a:r>
          </a:p>
          <a:p>
            <a:pPr marL="0" indent="0">
              <a:buNone/>
            </a:pPr>
            <a:endParaRPr lang="ja-JP" altLang="en-US" sz="2800" dirty="0">
              <a:latin typeface="+mn-ea"/>
              <a:cs typeface="HGSMinchoE" charset="-128"/>
            </a:endParaRPr>
          </a:p>
        </p:txBody>
      </p:sp>
    </p:spTree>
    <p:extLst>
      <p:ext uri="{BB962C8B-B14F-4D97-AF65-F5344CB8AC3E}">
        <p14:creationId xmlns:p14="http://schemas.microsoft.com/office/powerpoint/2010/main" val="9356248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drape"/>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正方形/長方形 51"/>
          <p:cNvSpPr/>
          <p:nvPr/>
        </p:nvSpPr>
        <p:spPr>
          <a:xfrm>
            <a:off x="901475" y="1123684"/>
            <a:ext cx="7220587" cy="3428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3" name="テキスト ボックス 52"/>
          <p:cNvSpPr txBox="1"/>
          <p:nvPr/>
        </p:nvSpPr>
        <p:spPr>
          <a:xfrm>
            <a:off x="839665" y="865082"/>
            <a:ext cx="7455743" cy="646331"/>
          </a:xfrm>
          <a:prstGeom prst="rect">
            <a:avLst/>
          </a:prstGeom>
          <a:noFill/>
        </p:spPr>
        <p:txBody>
          <a:bodyPr wrap="square" rtlCol="0">
            <a:spAutoFit/>
          </a:bodyPr>
          <a:lstStyle/>
          <a:p>
            <a:pPr algn="ctr"/>
            <a:r>
              <a:rPr lang="ja-JP" altLang="en-US" dirty="0">
                <a:solidFill>
                  <a:prstClr val="black"/>
                </a:solidFill>
                <a:latin typeface="HG丸ｺﾞｼｯｸM-PRO" panose="020F0600000000000000" pitchFamily="50" charset="-128"/>
                <a:ea typeface="HG丸ｺﾞｼｯｸM-PRO" panose="020F0600000000000000" pitchFamily="50" charset="-128"/>
              </a:rPr>
              <a:t>地域における住民主体の課題解決力強化・包括的な相談支援体制のイメージ</a:t>
            </a:r>
            <a:endParaRPr lang="en-US" altLang="ja-JP" dirty="0">
              <a:solidFill>
                <a:prstClr val="black"/>
              </a:solidFill>
              <a:latin typeface="HG丸ｺﾞｼｯｸM-PRO" panose="020F0600000000000000" pitchFamily="50" charset="-128"/>
              <a:ea typeface="HG丸ｺﾞｼｯｸM-PRO" panose="020F0600000000000000" pitchFamily="50" charset="-128"/>
            </a:endParaRPr>
          </a:p>
        </p:txBody>
      </p:sp>
      <p:pic>
        <p:nvPicPr>
          <p:cNvPr id="36" name="Picture 8" descr="「認知症　イラスト　無料」の画像検索結果">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61062" y="1662126"/>
            <a:ext cx="390093" cy="32756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悩む　イラスト」の画像検索結果">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438959" y="1694347"/>
            <a:ext cx="312848" cy="289298"/>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p:cNvSpPr txBox="1"/>
          <p:nvPr/>
        </p:nvSpPr>
        <p:spPr>
          <a:xfrm>
            <a:off x="4094998" y="1579967"/>
            <a:ext cx="1264055" cy="346249"/>
          </a:xfrm>
          <a:prstGeom prst="rect">
            <a:avLst/>
          </a:prstGeom>
          <a:noFill/>
        </p:spPr>
        <p:txBody>
          <a:bodyPr wrap="square" rtlCol="0">
            <a:spAutoFit/>
          </a:bodyPr>
          <a:lstStyle/>
          <a:p>
            <a:pPr algn="ctr"/>
            <a:r>
              <a:rPr lang="ja-JP" altLang="en-US" sz="825" dirty="0">
                <a:solidFill>
                  <a:prstClr val="black"/>
                </a:solidFill>
                <a:latin typeface="HG丸ｺﾞｼｯｸM-PRO" panose="020F0600000000000000" pitchFamily="50" charset="-128"/>
                <a:ea typeface="HG丸ｺﾞｼｯｸM-PRO" panose="020F0600000000000000" pitchFamily="50" charset="-128"/>
              </a:rPr>
              <a:t>様々な課題を</a:t>
            </a:r>
            <a:endParaRPr lang="en-US" altLang="ja-JP" sz="825"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825" dirty="0">
                <a:solidFill>
                  <a:prstClr val="black"/>
                </a:solidFill>
                <a:latin typeface="HG丸ｺﾞｼｯｸM-PRO" panose="020F0600000000000000" pitchFamily="50" charset="-128"/>
                <a:ea typeface="HG丸ｺﾞｼｯｸM-PRO" panose="020F0600000000000000" pitchFamily="50" charset="-128"/>
              </a:rPr>
              <a:t>抱える住民</a:t>
            </a:r>
          </a:p>
        </p:txBody>
      </p:sp>
      <p:sp>
        <p:nvSpPr>
          <p:cNvPr id="37" name="円/楕円 36"/>
          <p:cNvSpPr/>
          <p:nvPr/>
        </p:nvSpPr>
        <p:spPr>
          <a:xfrm>
            <a:off x="3001743" y="4474943"/>
            <a:ext cx="3370045" cy="860902"/>
          </a:xfrm>
          <a:prstGeom prst="ellipse">
            <a:avLst/>
          </a:prstGeom>
          <a:solidFill>
            <a:schemeClr val="accent6">
              <a:lumMod val="40000"/>
              <a:lumOff val="60000"/>
              <a:alpha val="49000"/>
            </a:schemeClr>
          </a:solidFill>
          <a:ln w="57150" cmpd="dbl">
            <a:solidFill>
              <a:schemeClr val="accent6">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丸ｺﾞｼｯｸM-PRO" panose="020F0600000000000000" pitchFamily="50" charset="-128"/>
              <a:ea typeface="HG丸ｺﾞｼｯｸM-PRO" panose="020F0600000000000000" pitchFamily="50" charset="-128"/>
            </a:endParaRPr>
          </a:p>
        </p:txBody>
      </p:sp>
      <p:sp>
        <p:nvSpPr>
          <p:cNvPr id="64" name="下矢印 63"/>
          <p:cNvSpPr/>
          <p:nvPr/>
        </p:nvSpPr>
        <p:spPr>
          <a:xfrm>
            <a:off x="4076988" y="3921684"/>
            <a:ext cx="503968" cy="318439"/>
          </a:xfrm>
          <a:prstGeom prst="downArrow">
            <a:avLst/>
          </a:prstGeom>
          <a:solidFill>
            <a:srgbClr val="FFC000"/>
          </a:solid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8" name="角丸四角形 37"/>
          <p:cNvSpPr/>
          <p:nvPr/>
        </p:nvSpPr>
        <p:spPr>
          <a:xfrm>
            <a:off x="3556461" y="4377498"/>
            <a:ext cx="643776" cy="154435"/>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高齢関係</a:t>
            </a:r>
          </a:p>
        </p:txBody>
      </p:sp>
      <p:sp>
        <p:nvSpPr>
          <p:cNvPr id="42" name="角丸四角形 41"/>
          <p:cNvSpPr/>
          <p:nvPr/>
        </p:nvSpPr>
        <p:spPr>
          <a:xfrm>
            <a:off x="5347411" y="4398784"/>
            <a:ext cx="643776" cy="154435"/>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障害関係</a:t>
            </a:r>
          </a:p>
        </p:txBody>
      </p:sp>
      <p:sp>
        <p:nvSpPr>
          <p:cNvPr id="81" name="右矢印 80"/>
          <p:cNvSpPr/>
          <p:nvPr/>
        </p:nvSpPr>
        <p:spPr>
          <a:xfrm rot="24060000">
            <a:off x="5666728" y="4996947"/>
            <a:ext cx="106954" cy="154148"/>
          </a:xfrm>
          <a:prstGeom prst="rightArrow">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円/楕円 1"/>
          <p:cNvSpPr/>
          <p:nvPr/>
        </p:nvSpPr>
        <p:spPr>
          <a:xfrm>
            <a:off x="3613081" y="4766214"/>
            <a:ext cx="898686" cy="355081"/>
          </a:xfrm>
          <a:prstGeom prst="ellipse">
            <a:avLst/>
          </a:prstGeom>
          <a:solidFill>
            <a:srgbClr val="FFC0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prstClr val="black"/>
                </a:solidFill>
                <a:latin typeface="HG丸ｺﾞｼｯｸM-PRO" panose="020F0600000000000000" pitchFamily="50" charset="-128"/>
                <a:ea typeface="HG丸ｺﾞｼｯｸM-PRO" panose="020F0600000000000000" pitchFamily="50" charset="-128"/>
              </a:rPr>
              <a:t>自立相談</a:t>
            </a:r>
            <a:endParaRPr lang="en-US" altLang="ja-JP" sz="900" b="1"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prstClr val="black"/>
                </a:solidFill>
                <a:latin typeface="HG丸ｺﾞｼｯｸM-PRO" panose="020F0600000000000000" pitchFamily="50" charset="-128"/>
                <a:ea typeface="HG丸ｺﾞｼｯｸM-PRO" panose="020F0600000000000000" pitchFamily="50" charset="-128"/>
              </a:rPr>
              <a:t>支援機関</a:t>
            </a:r>
          </a:p>
        </p:txBody>
      </p:sp>
      <p:sp>
        <p:nvSpPr>
          <p:cNvPr id="69" name="角丸四角形 68"/>
          <p:cNvSpPr/>
          <p:nvPr/>
        </p:nvSpPr>
        <p:spPr>
          <a:xfrm>
            <a:off x="3527378" y="5384931"/>
            <a:ext cx="643776" cy="154435"/>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児相</a:t>
            </a:r>
          </a:p>
        </p:txBody>
      </p:sp>
      <p:sp>
        <p:nvSpPr>
          <p:cNvPr id="39" name="角丸四角形 38"/>
          <p:cNvSpPr/>
          <p:nvPr/>
        </p:nvSpPr>
        <p:spPr>
          <a:xfrm>
            <a:off x="3685194" y="5223175"/>
            <a:ext cx="643776" cy="154435"/>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児童関係</a:t>
            </a:r>
          </a:p>
        </p:txBody>
      </p:sp>
      <p:sp>
        <p:nvSpPr>
          <p:cNvPr id="71" name="角丸四角形 70"/>
          <p:cNvSpPr/>
          <p:nvPr/>
        </p:nvSpPr>
        <p:spPr>
          <a:xfrm>
            <a:off x="6425747" y="4997982"/>
            <a:ext cx="643776" cy="154435"/>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79" name="右矢印 78"/>
          <p:cNvSpPr/>
          <p:nvPr/>
        </p:nvSpPr>
        <p:spPr>
          <a:xfrm rot="10200000">
            <a:off x="3497574" y="4962389"/>
            <a:ext cx="110340" cy="155174"/>
          </a:xfrm>
          <a:prstGeom prst="rightArrow">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3" name="角丸四角形 82"/>
          <p:cNvSpPr/>
          <p:nvPr/>
        </p:nvSpPr>
        <p:spPr>
          <a:xfrm>
            <a:off x="5256816" y="5407443"/>
            <a:ext cx="643776" cy="141406"/>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病院</a:t>
            </a:r>
          </a:p>
        </p:txBody>
      </p:sp>
      <p:sp>
        <p:nvSpPr>
          <p:cNvPr id="20" name="角丸四角形 19"/>
          <p:cNvSpPr/>
          <p:nvPr/>
        </p:nvSpPr>
        <p:spPr>
          <a:xfrm>
            <a:off x="5098553" y="5243282"/>
            <a:ext cx="643776" cy="141406"/>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医療関係</a:t>
            </a:r>
          </a:p>
        </p:txBody>
      </p:sp>
      <p:sp>
        <p:nvSpPr>
          <p:cNvPr id="84" name="角丸四角形 83"/>
          <p:cNvSpPr/>
          <p:nvPr/>
        </p:nvSpPr>
        <p:spPr>
          <a:xfrm>
            <a:off x="5933660" y="4588557"/>
            <a:ext cx="643776" cy="154435"/>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教育関係</a:t>
            </a:r>
          </a:p>
        </p:txBody>
      </p:sp>
      <p:sp>
        <p:nvSpPr>
          <p:cNvPr id="70" name="角丸四角形 69"/>
          <p:cNvSpPr/>
          <p:nvPr/>
        </p:nvSpPr>
        <p:spPr>
          <a:xfrm>
            <a:off x="6101210" y="4856607"/>
            <a:ext cx="643776" cy="154435"/>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保健関係</a:t>
            </a:r>
          </a:p>
        </p:txBody>
      </p:sp>
      <p:grpSp>
        <p:nvGrpSpPr>
          <p:cNvPr id="9" name="グループ化 8"/>
          <p:cNvGrpSpPr/>
          <p:nvPr/>
        </p:nvGrpSpPr>
        <p:grpSpPr>
          <a:xfrm>
            <a:off x="4312083" y="5298971"/>
            <a:ext cx="810028" cy="207749"/>
            <a:chOff x="5799998" y="1367482"/>
            <a:chExt cx="1080037" cy="284128"/>
          </a:xfrm>
        </p:grpSpPr>
        <p:sp>
          <p:nvSpPr>
            <p:cNvPr id="41" name="角丸四角形 40"/>
            <p:cNvSpPr/>
            <p:nvPr/>
          </p:nvSpPr>
          <p:spPr>
            <a:xfrm>
              <a:off x="5910834" y="1380510"/>
              <a:ext cx="858368" cy="211213"/>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5799998" y="1367482"/>
              <a:ext cx="1080037" cy="284128"/>
            </a:xfrm>
            <a:prstGeom prst="rect">
              <a:avLst/>
            </a:prstGeom>
            <a:noFill/>
          </p:spPr>
          <p:txBody>
            <a:bodyPr wrap="square" rtlCol="0">
              <a:spAutoFit/>
            </a:bodyP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家計支援関係</a:t>
              </a:r>
            </a:p>
          </p:txBody>
        </p:sp>
      </p:grpSp>
      <p:sp>
        <p:nvSpPr>
          <p:cNvPr id="85" name="テキスト ボックス 84"/>
          <p:cNvSpPr txBox="1"/>
          <p:nvPr/>
        </p:nvSpPr>
        <p:spPr>
          <a:xfrm>
            <a:off x="6309002" y="5005856"/>
            <a:ext cx="998732" cy="207749"/>
          </a:xfrm>
          <a:prstGeom prst="rect">
            <a:avLst/>
          </a:prstGeom>
          <a:noFill/>
        </p:spPr>
        <p:txBody>
          <a:bodyPr wrap="square" rtlCol="0">
            <a:spAutoFit/>
          </a:bodyP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がん･難病関係</a:t>
            </a:r>
          </a:p>
        </p:txBody>
      </p:sp>
      <p:grpSp>
        <p:nvGrpSpPr>
          <p:cNvPr id="10" name="グループ化 9"/>
          <p:cNvGrpSpPr/>
          <p:nvPr/>
        </p:nvGrpSpPr>
        <p:grpSpPr>
          <a:xfrm>
            <a:off x="5578704" y="4216768"/>
            <a:ext cx="998732" cy="207749"/>
            <a:chOff x="7607110" y="1323237"/>
            <a:chExt cx="1331642" cy="284130"/>
          </a:xfrm>
        </p:grpSpPr>
        <p:sp>
          <p:nvSpPr>
            <p:cNvPr id="89" name="角丸四角形 88"/>
            <p:cNvSpPr/>
            <p:nvPr/>
          </p:nvSpPr>
          <p:spPr>
            <a:xfrm>
              <a:off x="7825277" y="1348547"/>
              <a:ext cx="858368" cy="211213"/>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87" name="テキスト ボックス 86"/>
            <p:cNvSpPr txBox="1"/>
            <p:nvPr/>
          </p:nvSpPr>
          <p:spPr>
            <a:xfrm>
              <a:off x="7607110" y="1323237"/>
              <a:ext cx="1331642" cy="284130"/>
            </a:xfrm>
            <a:prstGeom prst="rect">
              <a:avLst/>
            </a:prstGeom>
            <a:noFill/>
          </p:spPr>
          <p:txBody>
            <a:bodyPr wrap="square" rtlCol="0">
              <a:spAutoFit/>
            </a:bodyP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発達障害関係</a:t>
              </a:r>
            </a:p>
          </p:txBody>
        </p:sp>
      </p:grpSp>
      <p:sp>
        <p:nvSpPr>
          <p:cNvPr id="21" name="右矢印 20"/>
          <p:cNvSpPr/>
          <p:nvPr/>
        </p:nvSpPr>
        <p:spPr>
          <a:xfrm rot="19873194" flipV="1">
            <a:off x="5625113" y="4742067"/>
            <a:ext cx="81401" cy="115591"/>
          </a:xfrm>
          <a:prstGeom prst="rightArrow">
            <a:avLst/>
          </a:prstGeom>
          <a:solidFill>
            <a:srgbClr val="FFFF00"/>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0" name="右矢印 89"/>
          <p:cNvSpPr/>
          <p:nvPr/>
        </p:nvSpPr>
        <p:spPr>
          <a:xfrm rot="300000">
            <a:off x="5816058" y="4824879"/>
            <a:ext cx="169022" cy="147532"/>
          </a:xfrm>
          <a:prstGeom prst="rightArrow">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8" name="右矢印 67"/>
          <p:cNvSpPr/>
          <p:nvPr/>
        </p:nvSpPr>
        <p:spPr>
          <a:xfrm rot="12840000" flipV="1">
            <a:off x="3731757" y="4626682"/>
            <a:ext cx="146375" cy="119912"/>
          </a:xfrm>
          <a:prstGeom prst="rightArrow">
            <a:avLst/>
          </a:prstGeom>
          <a:solidFill>
            <a:srgbClr val="FFFF00"/>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1" name="右矢印 90"/>
          <p:cNvSpPr/>
          <p:nvPr/>
        </p:nvSpPr>
        <p:spPr>
          <a:xfrm rot="5400000">
            <a:off x="4569849" y="5138438"/>
            <a:ext cx="116956" cy="185081"/>
          </a:xfrm>
          <a:prstGeom prst="rightArrow">
            <a:avLst/>
          </a:prstGeom>
          <a:solidFill>
            <a:srgbClr val="FFFF00"/>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8" name="右カーブ矢印 27"/>
          <p:cNvSpPr/>
          <p:nvPr/>
        </p:nvSpPr>
        <p:spPr>
          <a:xfrm flipV="1">
            <a:off x="2792568" y="3941409"/>
            <a:ext cx="245816" cy="491825"/>
          </a:xfrm>
          <a:prstGeom prst="curvedRightArrow">
            <a:avLst>
              <a:gd name="adj1" fmla="val 25000"/>
              <a:gd name="adj2" fmla="val 52180"/>
              <a:gd name="adj3" fmla="val 25000"/>
            </a:avLst>
          </a:prstGeom>
          <a:solidFill>
            <a:schemeClr val="accent3">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30" name="テキスト ボックス 29"/>
          <p:cNvSpPr txBox="1"/>
          <p:nvPr/>
        </p:nvSpPr>
        <p:spPr>
          <a:xfrm>
            <a:off x="2410686" y="4117374"/>
            <a:ext cx="944903" cy="276999"/>
          </a:xfrm>
          <a:prstGeom prst="rect">
            <a:avLst/>
          </a:prstGeom>
          <a:noFill/>
        </p:spPr>
        <p:txBody>
          <a:bodyPr wrap="square" rtlCol="0">
            <a:spAutoFit/>
          </a:bodyPr>
          <a:lstStyle/>
          <a:p>
            <a:r>
              <a:rPr lang="ja-JP" altLang="en-US" sz="600" b="1" dirty="0">
                <a:solidFill>
                  <a:prstClr val="black"/>
                </a:solidFill>
                <a:latin typeface="HG丸ｺﾞｼｯｸM-PRO" panose="020F0600000000000000" pitchFamily="50" charset="-128"/>
                <a:ea typeface="HG丸ｺﾞｼｯｸM-PRO" panose="020F0600000000000000" pitchFamily="50" charset="-128"/>
              </a:rPr>
              <a:t>自治体によっては</a:t>
            </a:r>
            <a:endParaRPr lang="en-US" altLang="ja-JP" sz="600" b="1" dirty="0">
              <a:solidFill>
                <a:prstClr val="black"/>
              </a:solidFill>
              <a:latin typeface="HG丸ｺﾞｼｯｸM-PRO" panose="020F0600000000000000" pitchFamily="50" charset="-128"/>
              <a:ea typeface="HG丸ｺﾞｼｯｸM-PRO" panose="020F0600000000000000" pitchFamily="50" charset="-128"/>
            </a:endParaRPr>
          </a:p>
          <a:p>
            <a:r>
              <a:rPr lang="ja-JP" altLang="en-US" sz="600" b="1" dirty="0">
                <a:solidFill>
                  <a:prstClr val="black"/>
                </a:solidFill>
                <a:latin typeface="HG丸ｺﾞｼｯｸM-PRO" panose="020F0600000000000000" pitchFamily="50" charset="-128"/>
                <a:ea typeface="HG丸ｺﾞｼｯｸM-PRO" panose="020F0600000000000000" pitchFamily="50" charset="-128"/>
              </a:rPr>
              <a:t>一体的</a:t>
            </a:r>
            <a:endParaRPr lang="en-US" altLang="ja-JP" sz="6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77" name="右矢印 76"/>
          <p:cNvSpPr/>
          <p:nvPr/>
        </p:nvSpPr>
        <p:spPr>
          <a:xfrm rot="8206866">
            <a:off x="3724507" y="5102070"/>
            <a:ext cx="108833" cy="109610"/>
          </a:xfrm>
          <a:prstGeom prst="rightArrow">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6" name="右矢印 75"/>
          <p:cNvSpPr/>
          <p:nvPr/>
        </p:nvSpPr>
        <p:spPr>
          <a:xfrm rot="5400000">
            <a:off x="5233643" y="5110273"/>
            <a:ext cx="96160" cy="105863"/>
          </a:xfrm>
          <a:prstGeom prst="rightArrow">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4" name="下矢印 93"/>
          <p:cNvSpPr/>
          <p:nvPr/>
        </p:nvSpPr>
        <p:spPr>
          <a:xfrm flipV="1">
            <a:off x="4830687" y="3914776"/>
            <a:ext cx="503968" cy="312989"/>
          </a:xfrm>
          <a:prstGeom prst="downArrow">
            <a:avLst/>
          </a:prstGeom>
          <a:solidFill>
            <a:srgbClr val="FFC000"/>
          </a:solid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19" name="角丸四角形 118"/>
          <p:cNvSpPr/>
          <p:nvPr/>
        </p:nvSpPr>
        <p:spPr>
          <a:xfrm>
            <a:off x="2411760" y="1504027"/>
            <a:ext cx="650843" cy="135903"/>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750" dirty="0">
              <a:solidFill>
                <a:prstClr val="black"/>
              </a:solidFill>
              <a:latin typeface="HG丸ｺﾞｼｯｸM-PRO" panose="020F0600000000000000" pitchFamily="50" charset="-128"/>
              <a:ea typeface="HG丸ｺﾞｼｯｸM-PRO" panose="020F0600000000000000" pitchFamily="50" charset="-128"/>
            </a:endParaRPr>
          </a:p>
        </p:txBody>
      </p:sp>
      <p:sp>
        <p:nvSpPr>
          <p:cNvPr id="120" name="角丸四角形 119"/>
          <p:cNvSpPr/>
          <p:nvPr/>
        </p:nvSpPr>
        <p:spPr>
          <a:xfrm>
            <a:off x="3433796" y="2113121"/>
            <a:ext cx="486054" cy="141429"/>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ご近所</a:t>
            </a:r>
          </a:p>
        </p:txBody>
      </p:sp>
      <p:grpSp>
        <p:nvGrpSpPr>
          <p:cNvPr id="7" name="グループ化 6"/>
          <p:cNvGrpSpPr/>
          <p:nvPr/>
        </p:nvGrpSpPr>
        <p:grpSpPr>
          <a:xfrm>
            <a:off x="3940419" y="2083030"/>
            <a:ext cx="847158" cy="334835"/>
            <a:chOff x="687507" y="-154444"/>
            <a:chExt cx="1129544" cy="619366"/>
          </a:xfrm>
        </p:grpSpPr>
        <p:sp>
          <p:nvSpPr>
            <p:cNvPr id="121" name="角丸四角形 120"/>
            <p:cNvSpPr/>
            <p:nvPr/>
          </p:nvSpPr>
          <p:spPr>
            <a:xfrm>
              <a:off x="878012" y="-15108"/>
              <a:ext cx="648072" cy="261609"/>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750" dirty="0">
                <a:solidFill>
                  <a:prstClr val="black"/>
                </a:solidFill>
                <a:latin typeface="HG丸ｺﾞｼｯｸM-PRO" panose="020F0600000000000000" pitchFamily="50" charset="-128"/>
                <a:ea typeface="HG丸ｺﾞｼｯｸM-PRO" panose="020F0600000000000000" pitchFamily="50" charset="-128"/>
              </a:endParaRPr>
            </a:p>
          </p:txBody>
        </p:sp>
        <p:sp>
          <p:nvSpPr>
            <p:cNvPr id="33" name="テキスト ボックス 32"/>
            <p:cNvSpPr txBox="1"/>
            <p:nvPr/>
          </p:nvSpPr>
          <p:spPr>
            <a:xfrm>
              <a:off x="687507" y="-154444"/>
              <a:ext cx="1129544" cy="619366"/>
            </a:xfrm>
            <a:prstGeom prst="rect">
              <a:avLst/>
            </a:prstGeom>
            <a:noFill/>
          </p:spPr>
          <p:txBody>
            <a:bodyPr wrap="square" rtlCol="0">
              <a:spAutoFit/>
            </a:bodyPr>
            <a:lstStyle/>
            <a:p>
              <a:r>
                <a:rPr lang="ja-JP" altLang="en-US" sz="788" dirty="0">
                  <a:solidFill>
                    <a:prstClr val="black"/>
                  </a:solidFill>
                  <a:latin typeface="HG丸ｺﾞｼｯｸM-PRO" panose="020F0600000000000000" pitchFamily="50" charset="-128"/>
                  <a:ea typeface="HG丸ｺﾞｼｯｸM-PRO" panose="020F0600000000000000" pitchFamily="50" charset="-128"/>
                </a:rPr>
                <a:t>　 民生委員・</a:t>
              </a:r>
              <a:endParaRPr lang="en-US" altLang="ja-JP" sz="788"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788" dirty="0">
                  <a:solidFill>
                    <a:prstClr val="black"/>
                  </a:solidFill>
                  <a:latin typeface="HG丸ｺﾞｼｯｸM-PRO" panose="020F0600000000000000" pitchFamily="50" charset="-128"/>
                  <a:ea typeface="HG丸ｺﾞｼｯｸM-PRO" panose="020F0600000000000000" pitchFamily="50" charset="-128"/>
                </a:rPr>
                <a:t>児童委員</a:t>
              </a:r>
            </a:p>
          </p:txBody>
        </p:sp>
      </p:grpSp>
      <p:sp>
        <p:nvSpPr>
          <p:cNvPr id="122" name="角丸四角形 121"/>
          <p:cNvSpPr/>
          <p:nvPr/>
        </p:nvSpPr>
        <p:spPr>
          <a:xfrm>
            <a:off x="5998940" y="1950074"/>
            <a:ext cx="486054" cy="141429"/>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50" dirty="0">
                <a:solidFill>
                  <a:prstClr val="black"/>
                </a:solidFill>
                <a:latin typeface="HG丸ｺﾞｼｯｸM-PRO" panose="020F0600000000000000" pitchFamily="50" charset="-128"/>
                <a:ea typeface="HG丸ｺﾞｼｯｸM-PRO" panose="020F0600000000000000" pitchFamily="50" charset="-128"/>
              </a:rPr>
              <a:t>PTA</a:t>
            </a:r>
            <a:endParaRPr lang="ja-JP" altLang="en-US" sz="750" dirty="0">
              <a:solidFill>
                <a:prstClr val="black"/>
              </a:solidFill>
              <a:latin typeface="HG丸ｺﾞｼｯｸM-PRO" panose="020F0600000000000000" pitchFamily="50" charset="-128"/>
              <a:ea typeface="HG丸ｺﾞｼｯｸM-PRO" panose="020F0600000000000000" pitchFamily="50" charset="-128"/>
            </a:endParaRPr>
          </a:p>
        </p:txBody>
      </p:sp>
      <p:grpSp>
        <p:nvGrpSpPr>
          <p:cNvPr id="8" name="グループ化 7"/>
          <p:cNvGrpSpPr/>
          <p:nvPr/>
        </p:nvGrpSpPr>
        <p:grpSpPr>
          <a:xfrm>
            <a:off x="6245752" y="1496790"/>
            <a:ext cx="716906" cy="213585"/>
            <a:chOff x="3244333" y="1715091"/>
            <a:chExt cx="955875" cy="395082"/>
          </a:xfrm>
        </p:grpSpPr>
        <p:sp>
          <p:nvSpPr>
            <p:cNvPr id="123" name="角丸四角形 122"/>
            <p:cNvSpPr/>
            <p:nvPr/>
          </p:nvSpPr>
          <p:spPr>
            <a:xfrm>
              <a:off x="3313424" y="1753183"/>
              <a:ext cx="648072" cy="261609"/>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750" dirty="0">
                <a:solidFill>
                  <a:prstClr val="black"/>
                </a:solidFill>
                <a:latin typeface="HG丸ｺﾞｼｯｸM-PRO" panose="020F0600000000000000" pitchFamily="50" charset="-128"/>
                <a:ea typeface="HG丸ｺﾞｼｯｸM-PRO" panose="020F0600000000000000" pitchFamily="50" charset="-128"/>
              </a:endParaRPr>
            </a:p>
          </p:txBody>
        </p:sp>
        <p:sp>
          <p:nvSpPr>
            <p:cNvPr id="124" name="テキスト ボックス 123"/>
            <p:cNvSpPr txBox="1"/>
            <p:nvPr/>
          </p:nvSpPr>
          <p:spPr>
            <a:xfrm>
              <a:off x="3244333" y="1715091"/>
              <a:ext cx="955875" cy="395082"/>
            </a:xfrm>
            <a:prstGeom prst="rect">
              <a:avLst/>
            </a:prstGeom>
            <a:noFill/>
          </p:spPr>
          <p:txBody>
            <a:bodyPr wrap="square" rtlCol="0">
              <a:spAutoFit/>
            </a:bodyPr>
            <a:lstStyle/>
            <a:p>
              <a:r>
                <a:rPr lang="ja-JP" altLang="en-US" sz="788" dirty="0">
                  <a:solidFill>
                    <a:prstClr val="black"/>
                  </a:solidFill>
                  <a:latin typeface="HG丸ｺﾞｼｯｸM-PRO" panose="020F0600000000000000" pitchFamily="50" charset="-128"/>
                  <a:ea typeface="HG丸ｺﾞｼｯｸM-PRO" panose="020F0600000000000000" pitchFamily="50" charset="-128"/>
                </a:rPr>
                <a:t>子ども会</a:t>
              </a:r>
            </a:p>
          </p:txBody>
        </p:sp>
      </p:grpSp>
      <p:pic>
        <p:nvPicPr>
          <p:cNvPr id="32" name="Picture 2" descr="「父子家庭　イラスト　無料」の画像検索結果">
            <a:hlinkClick r:id="rId7"/>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262713" y="1609026"/>
            <a:ext cx="293749" cy="343154"/>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車椅子の女性のイラスト"/>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849328" y="1592007"/>
            <a:ext cx="212881" cy="360417"/>
          </a:xfrm>
          <a:prstGeom prst="rect">
            <a:avLst/>
          </a:prstGeom>
          <a:noFill/>
          <a:extLst>
            <a:ext uri="{909E8E84-426E-40DD-AFC4-6F175D3DCCD1}">
              <a14:hiddenFill xmlns:a14="http://schemas.microsoft.com/office/drawing/2010/main">
                <a:solidFill>
                  <a:srgbClr val="FFFFFF"/>
                </a:solidFill>
              </a14:hiddenFill>
            </a:ext>
          </a:extLst>
        </p:spPr>
      </p:pic>
      <p:sp>
        <p:nvSpPr>
          <p:cNvPr id="11" name="フローチャート : 手操作入力 10"/>
          <p:cNvSpPr/>
          <p:nvPr/>
        </p:nvSpPr>
        <p:spPr>
          <a:xfrm rot="10800000">
            <a:off x="899679" y="1273574"/>
            <a:ext cx="391997" cy="3085077"/>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1106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1106 h 10000"/>
              <a:gd name="connsiteX0" fmla="*/ 0 w 10000"/>
              <a:gd name="connsiteY0" fmla="*/ 1003 h 9897"/>
              <a:gd name="connsiteX1" fmla="*/ 10000 w 10000"/>
              <a:gd name="connsiteY1" fmla="*/ 0 h 9897"/>
              <a:gd name="connsiteX2" fmla="*/ 10000 w 10000"/>
              <a:gd name="connsiteY2" fmla="*/ 9897 h 9897"/>
              <a:gd name="connsiteX3" fmla="*/ 0 w 10000"/>
              <a:gd name="connsiteY3" fmla="*/ 9897 h 9897"/>
              <a:gd name="connsiteX4" fmla="*/ 0 w 10000"/>
              <a:gd name="connsiteY4" fmla="*/ 1003 h 9897"/>
              <a:gd name="connsiteX0" fmla="*/ 0 w 10263"/>
              <a:gd name="connsiteY0" fmla="*/ 880 h 10000"/>
              <a:gd name="connsiteX1" fmla="*/ 10263 w 10263"/>
              <a:gd name="connsiteY1" fmla="*/ 0 h 10000"/>
              <a:gd name="connsiteX2" fmla="*/ 10263 w 10263"/>
              <a:gd name="connsiteY2" fmla="*/ 10000 h 10000"/>
              <a:gd name="connsiteX3" fmla="*/ 263 w 10263"/>
              <a:gd name="connsiteY3" fmla="*/ 10000 h 10000"/>
              <a:gd name="connsiteX4" fmla="*/ 0 w 10263"/>
              <a:gd name="connsiteY4" fmla="*/ 880 h 10000"/>
              <a:gd name="connsiteX0" fmla="*/ 0 w 10058"/>
              <a:gd name="connsiteY0" fmla="*/ 1009 h 10000"/>
              <a:gd name="connsiteX1" fmla="*/ 10058 w 10058"/>
              <a:gd name="connsiteY1" fmla="*/ 0 h 10000"/>
              <a:gd name="connsiteX2" fmla="*/ 10058 w 10058"/>
              <a:gd name="connsiteY2" fmla="*/ 10000 h 10000"/>
              <a:gd name="connsiteX3" fmla="*/ 58 w 10058"/>
              <a:gd name="connsiteY3" fmla="*/ 10000 h 10000"/>
              <a:gd name="connsiteX4" fmla="*/ 0 w 10058"/>
              <a:gd name="connsiteY4" fmla="*/ 1009 h 10000"/>
              <a:gd name="connsiteX0" fmla="*/ 0 w 10267"/>
              <a:gd name="connsiteY0" fmla="*/ 957 h 10000"/>
              <a:gd name="connsiteX1" fmla="*/ 10267 w 10267"/>
              <a:gd name="connsiteY1" fmla="*/ 0 h 10000"/>
              <a:gd name="connsiteX2" fmla="*/ 10267 w 10267"/>
              <a:gd name="connsiteY2" fmla="*/ 10000 h 10000"/>
              <a:gd name="connsiteX3" fmla="*/ 267 w 10267"/>
              <a:gd name="connsiteY3" fmla="*/ 10000 h 10000"/>
              <a:gd name="connsiteX4" fmla="*/ 0 w 10267"/>
              <a:gd name="connsiteY4" fmla="*/ 957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67" h="10000">
                <a:moveTo>
                  <a:pt x="0" y="957"/>
                </a:moveTo>
                <a:lnTo>
                  <a:pt x="10267" y="0"/>
                </a:lnTo>
                <a:lnTo>
                  <a:pt x="10267" y="10000"/>
                </a:lnTo>
                <a:lnTo>
                  <a:pt x="267" y="10000"/>
                </a:lnTo>
                <a:cubicBezTo>
                  <a:pt x="179" y="6960"/>
                  <a:pt x="88" y="3997"/>
                  <a:pt x="0" y="957"/>
                </a:cubicBezTo>
                <a:close/>
              </a:path>
            </a:pathLst>
          </a:custGeom>
          <a:solidFill>
            <a:schemeClr val="accent6">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6" name="角丸四角形 105"/>
          <p:cNvSpPr/>
          <p:nvPr/>
        </p:nvSpPr>
        <p:spPr>
          <a:xfrm>
            <a:off x="980684" y="1935701"/>
            <a:ext cx="233696" cy="1448066"/>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lang="ja-JP" altLang="en-US" sz="1050" dirty="0">
                <a:solidFill>
                  <a:prstClr val="black"/>
                </a:solidFill>
                <a:latin typeface="HG丸ｺﾞｼｯｸM-PRO" panose="020F0600000000000000" pitchFamily="50" charset="-128"/>
                <a:ea typeface="HG丸ｺﾞｼｯｸM-PRO" panose="020F0600000000000000" pitchFamily="50" charset="-128"/>
              </a:rPr>
              <a:t>住民に身近な圏域</a:t>
            </a:r>
            <a:endParaRPr lang="en-US" altLang="ja-JP" sz="1050" dirty="0">
              <a:solidFill>
                <a:prstClr val="black"/>
              </a:solidFill>
              <a:latin typeface="HG丸ｺﾞｼｯｸM-PRO" panose="020F0600000000000000" pitchFamily="50" charset="-128"/>
              <a:ea typeface="HG丸ｺﾞｼｯｸM-PRO" panose="020F0600000000000000" pitchFamily="50" charset="-128"/>
            </a:endParaRPr>
          </a:p>
        </p:txBody>
      </p:sp>
      <p:sp>
        <p:nvSpPr>
          <p:cNvPr id="108" name="フローチャート : 手操作入力 107"/>
          <p:cNvSpPr/>
          <p:nvPr/>
        </p:nvSpPr>
        <p:spPr>
          <a:xfrm>
            <a:off x="894922" y="4129833"/>
            <a:ext cx="388775" cy="1461907"/>
          </a:xfrm>
          <a:prstGeom prst="flowChartManualInput">
            <a:avLst/>
          </a:prstGeom>
          <a:solidFill>
            <a:schemeClr val="accent6">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3" name="角丸四角形 112"/>
          <p:cNvSpPr/>
          <p:nvPr/>
        </p:nvSpPr>
        <p:spPr>
          <a:xfrm>
            <a:off x="955740" y="4454715"/>
            <a:ext cx="258640" cy="958219"/>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lang="ja-JP" altLang="en-US" sz="1050" dirty="0">
                <a:solidFill>
                  <a:prstClr val="black"/>
                </a:solidFill>
                <a:latin typeface="HG丸ｺﾞｼｯｸM-PRO" panose="020F0600000000000000" pitchFamily="50" charset="-128"/>
                <a:ea typeface="HG丸ｺﾞｼｯｸM-PRO" panose="020F0600000000000000" pitchFamily="50" charset="-128"/>
              </a:rPr>
              <a:t>市町村域等</a:t>
            </a:r>
            <a:endParaRPr lang="en-US" altLang="ja-JP" sz="1050" dirty="0">
              <a:solidFill>
                <a:prstClr val="black"/>
              </a:solidFill>
              <a:latin typeface="HG丸ｺﾞｼｯｸM-PRO" panose="020F0600000000000000" pitchFamily="50" charset="-128"/>
              <a:ea typeface="HG丸ｺﾞｼｯｸM-PRO" panose="020F0600000000000000" pitchFamily="50" charset="-128"/>
            </a:endParaRPr>
          </a:p>
        </p:txBody>
      </p:sp>
      <p:sp>
        <p:nvSpPr>
          <p:cNvPr id="125" name="角丸四角形 124"/>
          <p:cNvSpPr/>
          <p:nvPr/>
        </p:nvSpPr>
        <p:spPr>
          <a:xfrm>
            <a:off x="4786283" y="2146281"/>
            <a:ext cx="486054" cy="141429"/>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自治会</a:t>
            </a:r>
          </a:p>
        </p:txBody>
      </p:sp>
      <p:sp>
        <p:nvSpPr>
          <p:cNvPr id="35" name="角丸四角形 34"/>
          <p:cNvSpPr/>
          <p:nvPr/>
        </p:nvSpPr>
        <p:spPr>
          <a:xfrm>
            <a:off x="2500150" y="1737221"/>
            <a:ext cx="486054" cy="141429"/>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50" dirty="0">
                <a:solidFill>
                  <a:prstClr val="black"/>
                </a:solidFill>
                <a:latin typeface="HG丸ｺﾞｼｯｸM-PRO" panose="020F0600000000000000" pitchFamily="50" charset="-128"/>
                <a:ea typeface="HG丸ｺﾞｼｯｸM-PRO" panose="020F0600000000000000" pitchFamily="50" charset="-128"/>
              </a:rPr>
              <a:t>NPO</a:t>
            </a:r>
            <a:endParaRPr lang="ja-JP" altLang="en-US" sz="750" dirty="0">
              <a:solidFill>
                <a:prstClr val="black"/>
              </a:solidFill>
              <a:latin typeface="HG丸ｺﾞｼｯｸM-PRO" panose="020F0600000000000000" pitchFamily="50" charset="-128"/>
              <a:ea typeface="HG丸ｺﾞｼｯｸM-PRO" panose="020F0600000000000000" pitchFamily="50" charset="-128"/>
            </a:endParaRPr>
          </a:p>
        </p:txBody>
      </p:sp>
      <p:sp>
        <p:nvSpPr>
          <p:cNvPr id="12" name="角丸四角形 11"/>
          <p:cNvSpPr/>
          <p:nvPr/>
        </p:nvSpPr>
        <p:spPr>
          <a:xfrm>
            <a:off x="3652099" y="1210857"/>
            <a:ext cx="2197229" cy="341455"/>
          </a:xfrm>
          <a:prstGeom prst="roundRect">
            <a:avLst/>
          </a:prstGeom>
          <a:solidFill>
            <a:schemeClr val="accent6">
              <a:lumMod val="40000"/>
              <a:lumOff val="60000"/>
            </a:schemeClr>
          </a:solidFill>
          <a:ln w="50800" cmpd="dbl">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900" b="1" dirty="0">
                <a:solidFill>
                  <a:prstClr val="black"/>
                </a:solidFill>
                <a:latin typeface="HG丸ｺﾞｼｯｸM-PRO" panose="020F0600000000000000" pitchFamily="50" charset="-128"/>
                <a:ea typeface="HG丸ｺﾞｼｯｸM-PRO" panose="020F0600000000000000" pitchFamily="50" charset="-128"/>
              </a:rPr>
              <a:t>住民が主体的に地域課題を把握して</a:t>
            </a:r>
            <a:endParaRPr lang="en-US" altLang="ja-JP" sz="900" b="1"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900" b="1" dirty="0">
                <a:solidFill>
                  <a:prstClr val="black"/>
                </a:solidFill>
                <a:latin typeface="HG丸ｺﾞｼｯｸM-PRO" panose="020F0600000000000000" pitchFamily="50" charset="-128"/>
                <a:ea typeface="HG丸ｺﾞｼｯｸM-PRO" panose="020F0600000000000000" pitchFamily="50" charset="-128"/>
              </a:rPr>
              <a:t>解決を試みる体制づくり</a:t>
            </a:r>
          </a:p>
        </p:txBody>
      </p:sp>
      <p:sp>
        <p:nvSpPr>
          <p:cNvPr id="135" name="角丸四角形 134"/>
          <p:cNvSpPr/>
          <p:nvPr/>
        </p:nvSpPr>
        <p:spPr>
          <a:xfrm>
            <a:off x="7259949" y="1574833"/>
            <a:ext cx="557084" cy="284168"/>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53" name="角丸四角形 152"/>
          <p:cNvSpPr/>
          <p:nvPr/>
        </p:nvSpPr>
        <p:spPr>
          <a:xfrm>
            <a:off x="7482314" y="2028979"/>
            <a:ext cx="569105" cy="284168"/>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prstClr val="black"/>
                </a:solidFill>
                <a:latin typeface="HG丸ｺﾞｼｯｸM-PRO" panose="020F0600000000000000" pitchFamily="50" charset="-128"/>
                <a:ea typeface="HG丸ｺﾞｼｯｸM-PRO" panose="020F0600000000000000" pitchFamily="50" charset="-128"/>
              </a:rPr>
              <a:t>環境</a:t>
            </a:r>
          </a:p>
        </p:txBody>
      </p:sp>
      <p:sp>
        <p:nvSpPr>
          <p:cNvPr id="155" name="角丸四角形 154"/>
          <p:cNvSpPr/>
          <p:nvPr/>
        </p:nvSpPr>
        <p:spPr>
          <a:xfrm>
            <a:off x="6853099" y="1236881"/>
            <a:ext cx="694736" cy="257319"/>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58" name="角丸四角形 157"/>
          <p:cNvSpPr/>
          <p:nvPr/>
        </p:nvSpPr>
        <p:spPr>
          <a:xfrm>
            <a:off x="1567790" y="2081887"/>
            <a:ext cx="569105" cy="284168"/>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prstClr val="black"/>
                </a:solidFill>
                <a:latin typeface="HG丸ｺﾞｼｯｸM-PRO" panose="020F0600000000000000" pitchFamily="50" charset="-128"/>
                <a:ea typeface="HG丸ｺﾞｼｯｸM-PRO" panose="020F0600000000000000" pitchFamily="50" charset="-128"/>
              </a:rPr>
              <a:t>産業</a:t>
            </a:r>
          </a:p>
        </p:txBody>
      </p:sp>
      <p:sp>
        <p:nvSpPr>
          <p:cNvPr id="164" name="角丸四角形 163"/>
          <p:cNvSpPr/>
          <p:nvPr/>
        </p:nvSpPr>
        <p:spPr>
          <a:xfrm>
            <a:off x="5955767" y="1310868"/>
            <a:ext cx="486054" cy="141429"/>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750" dirty="0">
              <a:solidFill>
                <a:prstClr val="black"/>
              </a:solidFill>
              <a:latin typeface="HG丸ｺﾞｼｯｸM-PRO" panose="020F0600000000000000" pitchFamily="50" charset="-128"/>
              <a:ea typeface="HG丸ｺﾞｼｯｸM-PRO" panose="020F0600000000000000" pitchFamily="50" charset="-128"/>
            </a:endParaRPr>
          </a:p>
        </p:txBody>
      </p:sp>
      <p:grpSp>
        <p:nvGrpSpPr>
          <p:cNvPr id="23" name="グループ化 22"/>
          <p:cNvGrpSpPr/>
          <p:nvPr/>
        </p:nvGrpSpPr>
        <p:grpSpPr>
          <a:xfrm>
            <a:off x="3009837" y="1289250"/>
            <a:ext cx="566541" cy="207749"/>
            <a:chOff x="2810523" y="709444"/>
            <a:chExt cx="755388" cy="276998"/>
          </a:xfrm>
        </p:grpSpPr>
        <p:sp>
          <p:nvSpPr>
            <p:cNvPr id="175" name="角丸四角形 174"/>
            <p:cNvSpPr/>
            <p:nvPr/>
          </p:nvSpPr>
          <p:spPr>
            <a:xfrm>
              <a:off x="2859321" y="735470"/>
              <a:ext cx="648072" cy="188572"/>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750" dirty="0">
                <a:solidFill>
                  <a:prstClr val="black"/>
                </a:solidFill>
                <a:latin typeface="HG丸ｺﾞｼｯｸM-PRO" panose="020F0600000000000000" pitchFamily="50" charset="-128"/>
                <a:ea typeface="HG丸ｺﾞｼｯｸM-PRO" panose="020F0600000000000000" pitchFamily="50" charset="-128"/>
              </a:endParaRPr>
            </a:p>
          </p:txBody>
        </p:sp>
        <p:sp>
          <p:nvSpPr>
            <p:cNvPr id="13" name="テキスト ボックス 12"/>
            <p:cNvSpPr txBox="1"/>
            <p:nvPr/>
          </p:nvSpPr>
          <p:spPr>
            <a:xfrm>
              <a:off x="2810523" y="709444"/>
              <a:ext cx="755388" cy="276998"/>
            </a:xfrm>
            <a:prstGeom prst="rect">
              <a:avLst/>
            </a:prstGeom>
            <a:noFill/>
          </p:spPr>
          <p:txBody>
            <a:bodyPr wrap="square" rtlCol="0">
              <a:spAutoFit/>
            </a:bodyP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地区社協</a:t>
              </a:r>
            </a:p>
          </p:txBody>
        </p:sp>
      </p:grpSp>
      <p:sp>
        <p:nvSpPr>
          <p:cNvPr id="181" name="角丸四角形 180"/>
          <p:cNvSpPr/>
          <p:nvPr/>
        </p:nvSpPr>
        <p:spPr>
          <a:xfrm>
            <a:off x="2791490" y="4943754"/>
            <a:ext cx="643776" cy="154435"/>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司法関係</a:t>
            </a:r>
          </a:p>
        </p:txBody>
      </p:sp>
      <p:sp>
        <p:nvSpPr>
          <p:cNvPr id="182" name="角丸四角形 181"/>
          <p:cNvSpPr/>
          <p:nvPr/>
        </p:nvSpPr>
        <p:spPr>
          <a:xfrm>
            <a:off x="4454777" y="4353264"/>
            <a:ext cx="643776" cy="154435"/>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住まい関係</a:t>
            </a:r>
          </a:p>
        </p:txBody>
      </p:sp>
      <p:sp>
        <p:nvSpPr>
          <p:cNvPr id="185" name="右矢印 184"/>
          <p:cNvSpPr/>
          <p:nvPr/>
        </p:nvSpPr>
        <p:spPr>
          <a:xfrm rot="12480000">
            <a:off x="3461532" y="4732989"/>
            <a:ext cx="141915" cy="144790"/>
          </a:xfrm>
          <a:prstGeom prst="rightArrow">
            <a:avLst/>
          </a:prstGeom>
          <a:solidFill>
            <a:srgbClr val="FFFF00"/>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6" name="右矢印 185"/>
          <p:cNvSpPr/>
          <p:nvPr/>
        </p:nvSpPr>
        <p:spPr>
          <a:xfrm rot="18060000">
            <a:off x="5346307" y="4613506"/>
            <a:ext cx="111793" cy="152936"/>
          </a:xfrm>
          <a:prstGeom prst="rightArrow">
            <a:avLst/>
          </a:prstGeom>
          <a:solidFill>
            <a:srgbClr val="FFFF00"/>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6" name="角丸四角形 85"/>
          <p:cNvSpPr/>
          <p:nvPr/>
        </p:nvSpPr>
        <p:spPr>
          <a:xfrm>
            <a:off x="1225217" y="5673367"/>
            <a:ext cx="6965186" cy="197318"/>
          </a:xfrm>
          <a:prstGeom prst="roundRect">
            <a:avLst>
              <a:gd name="adj" fmla="val 0"/>
            </a:avLst>
          </a:prstGeom>
          <a:solidFill>
            <a:srgbClr val="B9E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black"/>
                </a:solidFill>
                <a:latin typeface="HG丸ｺﾞｼｯｸM-PRO" panose="020F0600000000000000" pitchFamily="50" charset="-128"/>
                <a:ea typeface="HG丸ｺﾞｼｯｸM-PRO" panose="020F0600000000000000" pitchFamily="50" charset="-128"/>
              </a:rPr>
              <a:t>市町村</a:t>
            </a:r>
          </a:p>
        </p:txBody>
      </p:sp>
      <p:sp>
        <p:nvSpPr>
          <p:cNvPr id="133" name="角丸四角形 132"/>
          <p:cNvSpPr/>
          <p:nvPr/>
        </p:nvSpPr>
        <p:spPr>
          <a:xfrm>
            <a:off x="7164288" y="5211198"/>
            <a:ext cx="1038735" cy="439566"/>
          </a:xfrm>
          <a:prstGeom prst="roundRect">
            <a:avLst>
              <a:gd name="adj" fmla="val 6836"/>
            </a:avLst>
          </a:prstGeom>
          <a:solidFill>
            <a:schemeClr val="accent6">
              <a:lumMod val="40000"/>
              <a:lumOff val="60000"/>
            </a:schemeClr>
          </a:solidFill>
          <a:ln w="50800" cmpd="dbl">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825" b="1" dirty="0">
                <a:solidFill>
                  <a:prstClr val="black"/>
                </a:solidFill>
                <a:latin typeface="HG丸ｺﾞｼｯｸM-PRO" panose="020F0600000000000000" pitchFamily="50" charset="-128"/>
                <a:ea typeface="HG丸ｺﾞｼｯｸM-PRO" panose="020F0600000000000000" pitchFamily="50" charset="-128"/>
              </a:rPr>
              <a:t>市町村における</a:t>
            </a:r>
            <a:endParaRPr lang="en-US" altLang="ja-JP" sz="825" b="1"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825" b="1" dirty="0">
                <a:solidFill>
                  <a:prstClr val="black"/>
                </a:solidFill>
                <a:latin typeface="HG丸ｺﾞｼｯｸM-PRO" panose="020F0600000000000000" pitchFamily="50" charset="-128"/>
                <a:ea typeface="HG丸ｺﾞｼｯｸM-PRO" panose="020F0600000000000000" pitchFamily="50" charset="-128"/>
              </a:rPr>
              <a:t>総合的な</a:t>
            </a:r>
            <a:endParaRPr lang="en-US" altLang="ja-JP" sz="825" b="1"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825" b="1" dirty="0">
                <a:solidFill>
                  <a:prstClr val="black"/>
                </a:solidFill>
                <a:latin typeface="HG丸ｺﾞｼｯｸM-PRO" panose="020F0600000000000000" pitchFamily="50" charset="-128"/>
                <a:ea typeface="HG丸ｺﾞｼｯｸM-PRO" panose="020F0600000000000000" pitchFamily="50" charset="-128"/>
              </a:rPr>
              <a:t>相談支援体制作り</a:t>
            </a:r>
          </a:p>
        </p:txBody>
      </p:sp>
      <p:sp>
        <p:nvSpPr>
          <p:cNvPr id="4" name="テキスト ボックス 3"/>
          <p:cNvSpPr txBox="1"/>
          <p:nvPr/>
        </p:nvSpPr>
        <p:spPr>
          <a:xfrm>
            <a:off x="3308851" y="3921684"/>
            <a:ext cx="1439453" cy="346249"/>
          </a:xfrm>
          <a:prstGeom prst="rect">
            <a:avLst/>
          </a:prstGeom>
          <a:noFill/>
        </p:spPr>
        <p:txBody>
          <a:bodyPr wrap="square" rtlCol="0">
            <a:spAutoFit/>
          </a:bodyPr>
          <a:lstStyle/>
          <a:p>
            <a:pPr algn="ctr"/>
            <a:r>
              <a:rPr lang="ja-JP" altLang="en-US" sz="825" b="1" dirty="0">
                <a:solidFill>
                  <a:prstClr val="black"/>
                </a:solidFill>
                <a:latin typeface="ＭＳ Ｐゴシック"/>
              </a:rPr>
              <a:t>明らかになったニーズに、</a:t>
            </a:r>
            <a:endParaRPr lang="en-US" altLang="ja-JP" sz="825" b="1" dirty="0">
              <a:solidFill>
                <a:prstClr val="black"/>
              </a:solidFill>
              <a:latin typeface="ＭＳ Ｐゴシック"/>
            </a:endParaRPr>
          </a:p>
          <a:p>
            <a:pPr algn="ctr"/>
            <a:r>
              <a:rPr lang="ja-JP" altLang="en-US" sz="825" b="1" dirty="0">
                <a:solidFill>
                  <a:prstClr val="black"/>
                </a:solidFill>
                <a:latin typeface="ＭＳ Ｐゴシック"/>
              </a:rPr>
              <a:t>寄り添いつつ、つなぐ</a:t>
            </a:r>
          </a:p>
        </p:txBody>
      </p:sp>
      <p:sp>
        <p:nvSpPr>
          <p:cNvPr id="15" name="テキスト ボックス 14"/>
          <p:cNvSpPr txBox="1"/>
          <p:nvPr/>
        </p:nvSpPr>
        <p:spPr>
          <a:xfrm>
            <a:off x="4879707" y="3972070"/>
            <a:ext cx="834309" cy="219291"/>
          </a:xfrm>
          <a:prstGeom prst="rect">
            <a:avLst/>
          </a:prstGeom>
          <a:noFill/>
        </p:spPr>
        <p:txBody>
          <a:bodyPr wrap="square" rtlCol="0">
            <a:spAutoFit/>
          </a:bodyPr>
          <a:lstStyle/>
          <a:p>
            <a:pPr algn="ctr"/>
            <a:r>
              <a:rPr lang="ja-JP" altLang="en-US" sz="825" b="1" dirty="0">
                <a:solidFill>
                  <a:prstClr val="black"/>
                </a:solidFill>
                <a:latin typeface="ＭＳ Ｐゴシック"/>
              </a:rPr>
              <a:t>バックアップ</a:t>
            </a:r>
          </a:p>
        </p:txBody>
      </p:sp>
      <p:sp>
        <p:nvSpPr>
          <p:cNvPr id="114" name="角丸四角形 113"/>
          <p:cNvSpPr/>
          <p:nvPr/>
        </p:nvSpPr>
        <p:spPr>
          <a:xfrm>
            <a:off x="7532481" y="2589331"/>
            <a:ext cx="569103" cy="284168"/>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prstClr val="black"/>
                </a:solidFill>
                <a:latin typeface="HG丸ｺﾞｼｯｸM-PRO" panose="020F0600000000000000" pitchFamily="50" charset="-128"/>
                <a:ea typeface="HG丸ｺﾞｼｯｸM-PRO" panose="020F0600000000000000" pitchFamily="50" charset="-128"/>
              </a:rPr>
              <a:t>交通</a:t>
            </a:r>
          </a:p>
        </p:txBody>
      </p:sp>
      <p:sp>
        <p:nvSpPr>
          <p:cNvPr id="115" name="角丸四角形 114"/>
          <p:cNvSpPr/>
          <p:nvPr/>
        </p:nvSpPr>
        <p:spPr>
          <a:xfrm>
            <a:off x="1377463" y="3249633"/>
            <a:ext cx="557084" cy="268266"/>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prstClr val="black"/>
                </a:solidFill>
                <a:latin typeface="HG丸ｺﾞｼｯｸM-PRO" panose="020F0600000000000000" pitchFamily="50" charset="-128"/>
                <a:ea typeface="HG丸ｺﾞｼｯｸM-PRO" panose="020F0600000000000000" pitchFamily="50" charset="-128"/>
              </a:rPr>
              <a:t>土木</a:t>
            </a:r>
          </a:p>
        </p:txBody>
      </p:sp>
      <p:grpSp>
        <p:nvGrpSpPr>
          <p:cNvPr id="126" name="グループ化 125"/>
          <p:cNvGrpSpPr/>
          <p:nvPr/>
        </p:nvGrpSpPr>
        <p:grpSpPr>
          <a:xfrm>
            <a:off x="5383402" y="2065555"/>
            <a:ext cx="713915" cy="213585"/>
            <a:chOff x="1468741" y="-1170"/>
            <a:chExt cx="951887" cy="395081"/>
          </a:xfrm>
        </p:grpSpPr>
        <p:sp>
          <p:nvSpPr>
            <p:cNvPr id="127" name="角丸四角形 126"/>
            <p:cNvSpPr/>
            <p:nvPr/>
          </p:nvSpPr>
          <p:spPr>
            <a:xfrm>
              <a:off x="1480976" y="39483"/>
              <a:ext cx="648072" cy="261609"/>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750" dirty="0">
                <a:solidFill>
                  <a:prstClr val="black"/>
                </a:solidFill>
                <a:latin typeface="HG丸ｺﾞｼｯｸM-PRO" panose="020F0600000000000000" pitchFamily="50" charset="-128"/>
                <a:ea typeface="HG丸ｺﾞｼｯｸM-PRO" panose="020F0600000000000000" pitchFamily="50" charset="-128"/>
              </a:endParaRPr>
            </a:p>
          </p:txBody>
        </p:sp>
        <p:sp>
          <p:nvSpPr>
            <p:cNvPr id="130" name="テキスト ボックス 129"/>
            <p:cNvSpPr txBox="1"/>
            <p:nvPr/>
          </p:nvSpPr>
          <p:spPr>
            <a:xfrm>
              <a:off x="1468741" y="-1170"/>
              <a:ext cx="951887" cy="395081"/>
            </a:xfrm>
            <a:prstGeom prst="rect">
              <a:avLst/>
            </a:prstGeom>
            <a:noFill/>
          </p:spPr>
          <p:txBody>
            <a:bodyPr wrap="square" rtlCol="0">
              <a:spAutoFit/>
            </a:bodyPr>
            <a:lstStyle/>
            <a:p>
              <a:r>
                <a:rPr lang="ja-JP" altLang="en-US" sz="788" dirty="0">
                  <a:solidFill>
                    <a:prstClr val="black"/>
                  </a:solidFill>
                  <a:latin typeface="HG丸ｺﾞｼｯｸM-PRO" panose="020F0600000000000000" pitchFamily="50" charset="-128"/>
                  <a:ea typeface="HG丸ｺﾞｼｯｸM-PRO" panose="020F0600000000000000" pitchFamily="50" charset="-128"/>
                </a:rPr>
                <a:t>老人ｸﾗﾌﾞ</a:t>
              </a:r>
            </a:p>
          </p:txBody>
        </p:sp>
      </p:grpSp>
      <p:sp>
        <p:nvSpPr>
          <p:cNvPr id="51" name="角丸四角形 50"/>
          <p:cNvSpPr/>
          <p:nvPr/>
        </p:nvSpPr>
        <p:spPr>
          <a:xfrm>
            <a:off x="1439650" y="4738111"/>
            <a:ext cx="1235618" cy="1202201"/>
          </a:xfrm>
          <a:prstGeom prst="roundRect">
            <a:avLst/>
          </a:prstGeom>
          <a:solidFill>
            <a:schemeClr val="bg1"/>
          </a:solid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25" dirty="0">
                <a:solidFill>
                  <a:prstClr val="black"/>
                </a:solidFill>
                <a:latin typeface="HG丸ｺﾞｼｯｸM-PRO" panose="020F0600000000000000" pitchFamily="50" charset="-128"/>
                <a:ea typeface="HG丸ｺﾞｼｯｸM-PRO" panose="020F0600000000000000" pitchFamily="50" charset="-128"/>
              </a:rPr>
              <a:t>医療的ケアを要する子どもや</a:t>
            </a:r>
            <a:r>
              <a:rPr lang="en-US" altLang="ja-JP" sz="825" dirty="0">
                <a:solidFill>
                  <a:prstClr val="black"/>
                </a:solidFill>
                <a:latin typeface="HG丸ｺﾞｼｯｸM-PRO" panose="020F0600000000000000" pitchFamily="50" charset="-128"/>
                <a:ea typeface="HG丸ｺﾞｼｯｸM-PRO" panose="020F0600000000000000" pitchFamily="50" charset="-128"/>
              </a:rPr>
              <a:t>DV</a:t>
            </a:r>
            <a:r>
              <a:rPr lang="ja-JP" altLang="en-US" sz="825" dirty="0" err="1">
                <a:solidFill>
                  <a:prstClr val="black"/>
                </a:solidFill>
                <a:latin typeface="HG丸ｺﾞｼｯｸM-PRO" panose="020F0600000000000000" pitchFamily="50" charset="-128"/>
                <a:ea typeface="HG丸ｺﾞｼｯｸM-PRO" panose="020F0600000000000000" pitchFamily="50" charset="-128"/>
              </a:rPr>
              <a:t>、</a:t>
            </a:r>
            <a:r>
              <a:rPr lang="ja-JP" altLang="en-US" sz="825" dirty="0">
                <a:solidFill>
                  <a:prstClr val="black"/>
                </a:solidFill>
                <a:latin typeface="HG丸ｺﾞｼｯｸM-PRO" panose="020F0600000000000000" pitchFamily="50" charset="-128"/>
                <a:ea typeface="HG丸ｺﾞｼｯｸM-PRO" panose="020F0600000000000000" pitchFamily="50" charset="-128"/>
              </a:rPr>
              <a:t>刑務所出所者、犯罪被害者など、身近な圏域で対応しがたい、もしくは本人が望まない課題にも留意。</a:t>
            </a:r>
          </a:p>
        </p:txBody>
      </p:sp>
      <p:sp>
        <p:nvSpPr>
          <p:cNvPr id="19" name="円/楕円 18"/>
          <p:cNvSpPr/>
          <p:nvPr/>
        </p:nvSpPr>
        <p:spPr>
          <a:xfrm>
            <a:off x="3352507" y="2512456"/>
            <a:ext cx="2772604" cy="370070"/>
          </a:xfrm>
          <a:prstGeom prst="ellips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1" name="下矢印 130"/>
          <p:cNvSpPr/>
          <p:nvPr/>
        </p:nvSpPr>
        <p:spPr>
          <a:xfrm rot="16200000">
            <a:off x="4628544" y="2357909"/>
            <a:ext cx="253195" cy="309097"/>
          </a:xfrm>
          <a:prstGeom prst="downArrow">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4" name="下矢印 153"/>
          <p:cNvSpPr/>
          <p:nvPr/>
        </p:nvSpPr>
        <p:spPr>
          <a:xfrm rot="5400000">
            <a:off x="4609166" y="2720766"/>
            <a:ext cx="253195" cy="309097"/>
          </a:xfrm>
          <a:prstGeom prst="downArrow">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45" name="グループ化 44"/>
          <p:cNvGrpSpPr/>
          <p:nvPr/>
        </p:nvGrpSpPr>
        <p:grpSpPr>
          <a:xfrm>
            <a:off x="1380343" y="2687803"/>
            <a:ext cx="756552" cy="272858"/>
            <a:chOff x="8785068" y="2476142"/>
            <a:chExt cx="1008736" cy="363810"/>
          </a:xfrm>
        </p:grpSpPr>
        <p:sp>
          <p:nvSpPr>
            <p:cNvPr id="152" name="角丸四角形 151"/>
            <p:cNvSpPr/>
            <p:nvPr/>
          </p:nvSpPr>
          <p:spPr>
            <a:xfrm>
              <a:off x="8904389" y="2476142"/>
              <a:ext cx="758808" cy="363810"/>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prstClr val="black"/>
                </a:solidFill>
                <a:latin typeface="HG丸ｺﾞｼｯｸM-PRO" panose="020F0600000000000000" pitchFamily="50" charset="-128"/>
                <a:ea typeface="HG丸ｺﾞｼｯｸM-PRO" panose="020F0600000000000000" pitchFamily="50" charset="-128"/>
              </a:endParaRPr>
            </a:p>
          </p:txBody>
        </p:sp>
        <p:sp>
          <p:nvSpPr>
            <p:cNvPr id="43" name="テキスト ボックス 42"/>
            <p:cNvSpPr txBox="1"/>
            <p:nvPr/>
          </p:nvSpPr>
          <p:spPr>
            <a:xfrm>
              <a:off x="8785068" y="2504685"/>
              <a:ext cx="1008736" cy="307775"/>
            </a:xfrm>
            <a:prstGeom prst="rect">
              <a:avLst/>
            </a:prstGeom>
            <a:noFill/>
          </p:spPr>
          <p:txBody>
            <a:bodyPr wrap="square" rtlCol="0">
              <a:spAutoFit/>
            </a:bodyPr>
            <a:lstStyle/>
            <a:p>
              <a:pPr algn="ctr"/>
              <a:r>
                <a:rPr lang="ja-JP" altLang="en-US" sz="900" dirty="0">
                  <a:solidFill>
                    <a:prstClr val="black"/>
                  </a:solidFill>
                  <a:latin typeface="HG丸ｺﾞｼｯｸM-PRO" panose="020F0600000000000000" pitchFamily="50" charset="-128"/>
                  <a:ea typeface="HG丸ｺﾞｼｯｸM-PRO" panose="020F0600000000000000" pitchFamily="50" charset="-128"/>
                </a:rPr>
                <a:t>農林水産</a:t>
              </a:r>
            </a:p>
          </p:txBody>
        </p:sp>
      </p:grpSp>
      <p:grpSp>
        <p:nvGrpSpPr>
          <p:cNvPr id="156" name="グループ化 155"/>
          <p:cNvGrpSpPr/>
          <p:nvPr/>
        </p:nvGrpSpPr>
        <p:grpSpPr>
          <a:xfrm>
            <a:off x="1512782" y="4031848"/>
            <a:ext cx="756552" cy="272858"/>
            <a:chOff x="8795991" y="2476142"/>
            <a:chExt cx="1008736" cy="363810"/>
          </a:xfrm>
        </p:grpSpPr>
        <p:sp>
          <p:nvSpPr>
            <p:cNvPr id="157" name="角丸四角形 156"/>
            <p:cNvSpPr/>
            <p:nvPr/>
          </p:nvSpPr>
          <p:spPr>
            <a:xfrm>
              <a:off x="8904389" y="2476142"/>
              <a:ext cx="758808" cy="363810"/>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59" name="テキスト ボックス 158"/>
            <p:cNvSpPr txBox="1"/>
            <p:nvPr/>
          </p:nvSpPr>
          <p:spPr>
            <a:xfrm>
              <a:off x="8795991" y="2514173"/>
              <a:ext cx="1008736" cy="307775"/>
            </a:xfrm>
            <a:prstGeom prst="rect">
              <a:avLst/>
            </a:prstGeom>
            <a:noFill/>
          </p:spPr>
          <p:txBody>
            <a:bodyPr wrap="square" rtlCol="0">
              <a:spAutoFit/>
            </a:bodyPr>
            <a:lstStyle/>
            <a:p>
              <a:pPr algn="ctr"/>
              <a:r>
                <a:rPr lang="ja-JP" altLang="en-US" sz="900" dirty="0">
                  <a:solidFill>
                    <a:prstClr val="black"/>
                  </a:solidFill>
                  <a:latin typeface="HG丸ｺﾞｼｯｸM-PRO" panose="020F0600000000000000" pitchFamily="50" charset="-128"/>
                  <a:ea typeface="HG丸ｺﾞｼｯｸM-PRO" panose="020F0600000000000000" pitchFamily="50" charset="-128"/>
                </a:rPr>
                <a:t>都市計画</a:t>
              </a:r>
            </a:p>
          </p:txBody>
        </p:sp>
      </p:grpSp>
      <p:grpSp>
        <p:nvGrpSpPr>
          <p:cNvPr id="160" name="グループ化 159"/>
          <p:cNvGrpSpPr/>
          <p:nvPr/>
        </p:nvGrpSpPr>
        <p:grpSpPr>
          <a:xfrm>
            <a:off x="1702610" y="1501186"/>
            <a:ext cx="756552" cy="272858"/>
            <a:chOff x="8774726" y="2476142"/>
            <a:chExt cx="1008736" cy="363810"/>
          </a:xfrm>
        </p:grpSpPr>
        <p:sp>
          <p:nvSpPr>
            <p:cNvPr id="161" name="角丸四角形 160"/>
            <p:cNvSpPr/>
            <p:nvPr/>
          </p:nvSpPr>
          <p:spPr>
            <a:xfrm>
              <a:off x="8904389" y="2476142"/>
              <a:ext cx="758808" cy="363810"/>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62" name="テキスト ボックス 161"/>
            <p:cNvSpPr txBox="1"/>
            <p:nvPr/>
          </p:nvSpPr>
          <p:spPr>
            <a:xfrm>
              <a:off x="8774726" y="2503541"/>
              <a:ext cx="1008736" cy="307775"/>
            </a:xfrm>
            <a:prstGeom prst="rect">
              <a:avLst/>
            </a:prstGeom>
            <a:noFill/>
          </p:spPr>
          <p:txBody>
            <a:bodyPr wrap="square" rtlCol="0">
              <a:spAutoFit/>
            </a:bodyPr>
            <a:lstStyle/>
            <a:p>
              <a:pPr algn="ctr"/>
              <a:r>
                <a:rPr lang="ja-JP" altLang="en-US" sz="900" dirty="0">
                  <a:solidFill>
                    <a:prstClr val="black"/>
                  </a:solidFill>
                  <a:latin typeface="HG丸ｺﾞｼｯｸM-PRO" panose="020F0600000000000000" pitchFamily="50" charset="-128"/>
                  <a:ea typeface="HG丸ｺﾞｼｯｸM-PRO" panose="020F0600000000000000" pitchFamily="50" charset="-128"/>
                </a:rPr>
                <a:t>まちおこし</a:t>
              </a:r>
            </a:p>
          </p:txBody>
        </p:sp>
      </p:grpSp>
      <p:sp>
        <p:nvSpPr>
          <p:cNvPr id="168" name="下矢印 167"/>
          <p:cNvSpPr/>
          <p:nvPr/>
        </p:nvSpPr>
        <p:spPr>
          <a:xfrm>
            <a:off x="3308850" y="2415014"/>
            <a:ext cx="162018" cy="489403"/>
          </a:xfrm>
          <a:prstGeom prst="downArrow">
            <a:avLst/>
          </a:prstGeom>
          <a:solidFill>
            <a:srgbClr val="FFC0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70" name="下矢印 169"/>
          <p:cNvSpPr/>
          <p:nvPr/>
        </p:nvSpPr>
        <p:spPr>
          <a:xfrm rot="10800000">
            <a:off x="3624934" y="2383227"/>
            <a:ext cx="153614" cy="511650"/>
          </a:xfrm>
          <a:prstGeom prst="downArrow">
            <a:avLst/>
          </a:prstGeom>
          <a:solidFill>
            <a:srgbClr val="FFC0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9" name="円/楕円 28"/>
          <p:cNvSpPr/>
          <p:nvPr/>
        </p:nvSpPr>
        <p:spPr>
          <a:xfrm>
            <a:off x="2623614" y="3023995"/>
            <a:ext cx="4213893" cy="969266"/>
          </a:xfrm>
          <a:prstGeom prst="ellipse">
            <a:avLst/>
          </a:prstGeom>
          <a:solidFill>
            <a:srgbClr val="ABDFFF">
              <a:alpha val="69804"/>
            </a:srgbClr>
          </a:solidFill>
          <a:ln w="41275" cmpd="thickThin">
            <a:solidFill>
              <a:schemeClr val="tx1">
                <a:lumMod val="75000"/>
                <a:lumOff val="25000"/>
              </a:schemeClr>
            </a:solidFill>
          </a:ln>
          <a:scene3d>
            <a:camera prst="orthographicFront">
              <a:rot lat="30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3" name="角丸四角形 92"/>
          <p:cNvSpPr/>
          <p:nvPr/>
        </p:nvSpPr>
        <p:spPr>
          <a:xfrm>
            <a:off x="3537701" y="3305671"/>
            <a:ext cx="2275106" cy="304538"/>
          </a:xfrm>
          <a:prstGeom prst="roundRect">
            <a:avLst>
              <a:gd name="adj" fmla="val 6836"/>
            </a:avLst>
          </a:prstGeom>
          <a:solidFill>
            <a:schemeClr val="accent6">
              <a:lumMod val="40000"/>
              <a:lumOff val="60000"/>
            </a:schemeClr>
          </a:solidFill>
          <a:ln w="50800" cmpd="dbl">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900" b="1" dirty="0">
                <a:solidFill>
                  <a:prstClr val="black"/>
                </a:solidFill>
                <a:latin typeface="HG丸ｺﾞｼｯｸM-PRO" panose="020F0600000000000000" pitchFamily="50" charset="-128"/>
                <a:ea typeface="HG丸ｺﾞｼｯｸM-PRO" panose="020F0600000000000000" pitchFamily="50" charset="-128"/>
              </a:rPr>
              <a:t>住民が主体的に地域課題を把握して解決を試みる体制づくりを支援する</a:t>
            </a:r>
          </a:p>
        </p:txBody>
      </p:sp>
      <p:grpSp>
        <p:nvGrpSpPr>
          <p:cNvPr id="14" name="グループ化 13"/>
          <p:cNvGrpSpPr/>
          <p:nvPr/>
        </p:nvGrpSpPr>
        <p:grpSpPr>
          <a:xfrm>
            <a:off x="2860669" y="2946444"/>
            <a:ext cx="1629377" cy="281636"/>
            <a:chOff x="-3543944" y="3987926"/>
            <a:chExt cx="2545944" cy="386204"/>
          </a:xfrm>
        </p:grpSpPr>
        <p:sp>
          <p:nvSpPr>
            <p:cNvPr id="109" name="大かっこ 108"/>
            <p:cNvSpPr/>
            <p:nvPr/>
          </p:nvSpPr>
          <p:spPr>
            <a:xfrm>
              <a:off x="-3543944" y="3987926"/>
              <a:ext cx="745744" cy="368301"/>
            </a:xfrm>
            <a:prstGeom prst="bracketPair">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複合課題の丸ごと</a:t>
              </a:r>
            </a:p>
          </p:txBody>
        </p:sp>
        <p:sp>
          <p:nvSpPr>
            <p:cNvPr id="128" name="大かっこ 127"/>
            <p:cNvSpPr/>
            <p:nvPr/>
          </p:nvSpPr>
          <p:spPr>
            <a:xfrm>
              <a:off x="-2654185" y="3996349"/>
              <a:ext cx="745744" cy="377781"/>
            </a:xfrm>
            <a:prstGeom prst="bracketPair">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世帯の</a:t>
              </a:r>
              <a:endParaRPr lang="en-US" altLang="ja-JP" sz="750"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丸ごと</a:t>
              </a:r>
            </a:p>
          </p:txBody>
        </p:sp>
        <p:sp>
          <p:nvSpPr>
            <p:cNvPr id="129" name="大かっこ 128"/>
            <p:cNvSpPr/>
            <p:nvPr/>
          </p:nvSpPr>
          <p:spPr>
            <a:xfrm>
              <a:off x="-1744882" y="3996348"/>
              <a:ext cx="746882" cy="377781"/>
            </a:xfrm>
            <a:prstGeom prst="bracketPair">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とりあえずの丸ごと</a:t>
              </a:r>
            </a:p>
          </p:txBody>
        </p:sp>
      </p:grpSp>
      <p:sp>
        <p:nvSpPr>
          <p:cNvPr id="112" name="テキスト ボックス 111"/>
          <p:cNvSpPr txBox="1"/>
          <p:nvPr/>
        </p:nvSpPr>
        <p:spPr>
          <a:xfrm>
            <a:off x="3588123" y="2546618"/>
            <a:ext cx="622046" cy="230832"/>
          </a:xfrm>
          <a:prstGeom prst="rect">
            <a:avLst/>
          </a:prstGeom>
          <a:noFill/>
        </p:spPr>
        <p:txBody>
          <a:bodyPr wrap="square" rtlCol="0">
            <a:spAutoFit/>
          </a:bodyPr>
          <a:lstStyle/>
          <a:p>
            <a:r>
              <a:rPr lang="ja-JP" altLang="en-US" sz="900" b="1" dirty="0">
                <a:solidFill>
                  <a:prstClr val="black"/>
                </a:solidFill>
                <a:latin typeface="HG丸ｺﾞｼｯｸM-PRO" panose="020F0600000000000000" pitchFamily="50" charset="-128"/>
                <a:ea typeface="HG丸ｺﾞｼｯｸM-PRO" panose="020F0600000000000000" pitchFamily="50" charset="-128"/>
              </a:rPr>
              <a:t>解決</a:t>
            </a:r>
          </a:p>
        </p:txBody>
      </p:sp>
      <p:pic>
        <p:nvPicPr>
          <p:cNvPr id="3074" name="Picture 2" descr="https://sozai-good.com/img/2142.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463150" y="3015412"/>
            <a:ext cx="424238" cy="447611"/>
          </a:xfrm>
          <a:prstGeom prst="rect">
            <a:avLst/>
          </a:prstGeom>
          <a:noFill/>
          <a:extLst>
            <a:ext uri="{909E8E84-426E-40DD-AFC4-6F175D3DCCD1}">
              <a14:hiddenFill xmlns:a14="http://schemas.microsoft.com/office/drawing/2010/main">
                <a:solidFill>
                  <a:srgbClr val="FFFFFF"/>
                </a:solidFill>
              </a14:hiddenFill>
            </a:ext>
          </a:extLst>
        </p:spPr>
      </p:pic>
      <p:sp>
        <p:nvSpPr>
          <p:cNvPr id="136" name="下矢印 135"/>
          <p:cNvSpPr/>
          <p:nvPr/>
        </p:nvSpPr>
        <p:spPr>
          <a:xfrm rot="10800000">
            <a:off x="5772521" y="2394668"/>
            <a:ext cx="153614" cy="511650"/>
          </a:xfrm>
          <a:prstGeom prst="downArrow">
            <a:avLst/>
          </a:prstGeom>
          <a:solidFill>
            <a:srgbClr val="FFC0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4" name="テキスト ボックス 53"/>
          <p:cNvSpPr txBox="1"/>
          <p:nvPr/>
        </p:nvSpPr>
        <p:spPr>
          <a:xfrm>
            <a:off x="2874620" y="2463678"/>
            <a:ext cx="622046" cy="646331"/>
          </a:xfrm>
          <a:prstGeom prst="rect">
            <a:avLst/>
          </a:prstGeom>
          <a:noFill/>
        </p:spPr>
        <p:txBody>
          <a:bodyPr wrap="square" rtlCol="0">
            <a:spAutoFit/>
          </a:bodyPr>
          <a:lstStyle/>
          <a:p>
            <a:r>
              <a:rPr lang="ja-JP" altLang="en-US" sz="900" b="1" dirty="0">
                <a:solidFill>
                  <a:prstClr val="black"/>
                </a:solidFill>
                <a:latin typeface="HG丸ｺﾞｼｯｸM-PRO" panose="020F0600000000000000" pitchFamily="50" charset="-128"/>
                <a:ea typeface="HG丸ｺﾞｼｯｸM-PRO" panose="020F0600000000000000" pitchFamily="50" charset="-128"/>
              </a:rPr>
              <a:t>課題把握</a:t>
            </a:r>
            <a:endParaRPr lang="en-US" altLang="ja-JP" sz="900" b="1" dirty="0">
              <a:solidFill>
                <a:prstClr val="black"/>
              </a:solidFill>
              <a:latin typeface="HG丸ｺﾞｼｯｸM-PRO" panose="020F0600000000000000" pitchFamily="50" charset="-128"/>
              <a:ea typeface="HG丸ｺﾞｼｯｸM-PRO" panose="020F0600000000000000" pitchFamily="50" charset="-128"/>
            </a:endParaRPr>
          </a:p>
          <a:p>
            <a:r>
              <a:rPr lang="ja-JP" altLang="en-US" sz="900" b="1" dirty="0">
                <a:solidFill>
                  <a:prstClr val="black"/>
                </a:solidFill>
                <a:latin typeface="HG丸ｺﾞｼｯｸM-PRO" panose="020F0600000000000000" pitchFamily="50" charset="-128"/>
                <a:ea typeface="HG丸ｺﾞｼｯｸM-PRO" panose="020F0600000000000000" pitchFamily="50" charset="-128"/>
              </a:rPr>
              <a:t>受け止め</a:t>
            </a:r>
          </a:p>
        </p:txBody>
      </p:sp>
      <p:sp>
        <p:nvSpPr>
          <p:cNvPr id="137" name="下矢印 136"/>
          <p:cNvSpPr/>
          <p:nvPr/>
        </p:nvSpPr>
        <p:spPr>
          <a:xfrm>
            <a:off x="6101210" y="2415014"/>
            <a:ext cx="162018" cy="489403"/>
          </a:xfrm>
          <a:prstGeom prst="downArrow">
            <a:avLst/>
          </a:prstGeom>
          <a:solidFill>
            <a:srgbClr val="FFC0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0" name="テキスト ボックス 139"/>
          <p:cNvSpPr txBox="1"/>
          <p:nvPr/>
        </p:nvSpPr>
        <p:spPr>
          <a:xfrm>
            <a:off x="5474046" y="2555858"/>
            <a:ext cx="1073352" cy="369332"/>
          </a:xfrm>
          <a:prstGeom prst="rect">
            <a:avLst/>
          </a:prstGeom>
          <a:noFill/>
        </p:spPr>
        <p:txBody>
          <a:bodyPr wrap="square" rtlCol="0">
            <a:spAutoFit/>
          </a:bodyPr>
          <a:lstStyle/>
          <a:p>
            <a:pPr algn="ctr"/>
            <a:r>
              <a:rPr lang="ja-JP" altLang="en-US" sz="900" b="1" dirty="0">
                <a:solidFill>
                  <a:prstClr val="black"/>
                </a:solidFill>
                <a:latin typeface="HG丸ｺﾞｼｯｸM-PRO" panose="020F0600000000000000" pitchFamily="50" charset="-128"/>
                <a:ea typeface="HG丸ｺﾞｼｯｸM-PRO" panose="020F0600000000000000" pitchFamily="50" charset="-128"/>
              </a:rPr>
              <a:t>地域の基盤づくり</a:t>
            </a:r>
            <a:endParaRPr lang="en-US" altLang="ja-JP" sz="900" b="1" dirty="0">
              <a:solidFill>
                <a:prstClr val="black"/>
              </a:solidFill>
              <a:latin typeface="HG丸ｺﾞｼｯｸM-PRO" panose="020F0600000000000000" pitchFamily="50" charset="-128"/>
              <a:ea typeface="HG丸ｺﾞｼｯｸM-PRO" panose="020F0600000000000000" pitchFamily="50" charset="-128"/>
            </a:endParaRPr>
          </a:p>
        </p:txBody>
      </p:sp>
      <p:pic>
        <p:nvPicPr>
          <p:cNvPr id="1029" name="Picture 5" descr="仲の良い会社のイラスト">
            <a:hlinkClick r:id="rId11"/>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641461" y="4509736"/>
            <a:ext cx="576114" cy="365256"/>
          </a:xfrm>
          <a:prstGeom prst="rect">
            <a:avLst/>
          </a:prstGeom>
          <a:noFill/>
          <a:extLst>
            <a:ext uri="{909E8E84-426E-40DD-AFC4-6F175D3DCCD1}">
              <a14:hiddenFill xmlns:a14="http://schemas.microsoft.com/office/drawing/2010/main">
                <a:solidFill>
                  <a:srgbClr val="FFFFFF"/>
                </a:solidFill>
              </a14:hiddenFill>
            </a:ext>
          </a:extLst>
        </p:spPr>
      </p:pic>
      <p:sp>
        <p:nvSpPr>
          <p:cNvPr id="138" name="左右矢印 137"/>
          <p:cNvSpPr/>
          <p:nvPr/>
        </p:nvSpPr>
        <p:spPr>
          <a:xfrm>
            <a:off x="2302338" y="2206803"/>
            <a:ext cx="173953" cy="412558"/>
          </a:xfrm>
          <a:prstGeom prst="leftRightArrow">
            <a:avLst>
              <a:gd name="adj1" fmla="val 43209"/>
              <a:gd name="adj2" fmla="val 40608"/>
            </a:avLst>
          </a:prstGeom>
          <a:solidFill>
            <a:srgbClr val="C6F7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1" name="左右矢印 140"/>
          <p:cNvSpPr/>
          <p:nvPr/>
        </p:nvSpPr>
        <p:spPr>
          <a:xfrm>
            <a:off x="6895572" y="2482321"/>
            <a:ext cx="173953" cy="412558"/>
          </a:xfrm>
          <a:prstGeom prst="leftRightArrow">
            <a:avLst>
              <a:gd name="adj1" fmla="val 43209"/>
              <a:gd name="adj2" fmla="val 40608"/>
            </a:avLst>
          </a:prstGeom>
          <a:solidFill>
            <a:srgbClr val="C6F7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2" name="左右矢印 141"/>
          <p:cNvSpPr/>
          <p:nvPr/>
        </p:nvSpPr>
        <p:spPr>
          <a:xfrm>
            <a:off x="6875651" y="1944030"/>
            <a:ext cx="173953" cy="412558"/>
          </a:xfrm>
          <a:prstGeom prst="leftRightArrow">
            <a:avLst>
              <a:gd name="adj1" fmla="val 43209"/>
              <a:gd name="adj2" fmla="val 40608"/>
            </a:avLst>
          </a:prstGeom>
          <a:solidFill>
            <a:srgbClr val="C6F7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3" name="左右矢印 142"/>
          <p:cNvSpPr/>
          <p:nvPr/>
        </p:nvSpPr>
        <p:spPr>
          <a:xfrm>
            <a:off x="2248044" y="4288461"/>
            <a:ext cx="173953" cy="412558"/>
          </a:xfrm>
          <a:prstGeom prst="leftRightArrow">
            <a:avLst>
              <a:gd name="adj1" fmla="val 43209"/>
              <a:gd name="adj2" fmla="val 40608"/>
            </a:avLst>
          </a:prstGeom>
          <a:solidFill>
            <a:srgbClr val="C6F7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4" name="左右矢印 143"/>
          <p:cNvSpPr/>
          <p:nvPr/>
        </p:nvSpPr>
        <p:spPr>
          <a:xfrm>
            <a:off x="2195012" y="3040691"/>
            <a:ext cx="173953" cy="412558"/>
          </a:xfrm>
          <a:prstGeom prst="leftRightArrow">
            <a:avLst>
              <a:gd name="adj1" fmla="val 43209"/>
              <a:gd name="adj2" fmla="val 40608"/>
            </a:avLst>
          </a:prstGeom>
          <a:solidFill>
            <a:srgbClr val="C6F7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132" name="グループ化 131"/>
          <p:cNvGrpSpPr/>
          <p:nvPr/>
        </p:nvGrpSpPr>
        <p:grpSpPr>
          <a:xfrm>
            <a:off x="2799453" y="4507698"/>
            <a:ext cx="810028" cy="207749"/>
            <a:chOff x="5809123" y="1369061"/>
            <a:chExt cx="1080037" cy="284128"/>
          </a:xfrm>
        </p:grpSpPr>
        <p:sp>
          <p:nvSpPr>
            <p:cNvPr id="134" name="角丸四角形 133"/>
            <p:cNvSpPr/>
            <p:nvPr/>
          </p:nvSpPr>
          <p:spPr>
            <a:xfrm>
              <a:off x="5910834" y="1380510"/>
              <a:ext cx="858368" cy="211213"/>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46" name="テキスト ボックス 145"/>
            <p:cNvSpPr txBox="1"/>
            <p:nvPr/>
          </p:nvSpPr>
          <p:spPr>
            <a:xfrm>
              <a:off x="5809123" y="1369061"/>
              <a:ext cx="1080037" cy="284128"/>
            </a:xfrm>
            <a:prstGeom prst="rect">
              <a:avLst/>
            </a:prstGeom>
            <a:noFill/>
          </p:spPr>
          <p:txBody>
            <a:bodyPr wrap="square" rtlCol="0">
              <a:spAutoFit/>
            </a:bodyP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雇用･就労関係</a:t>
              </a:r>
            </a:p>
          </p:txBody>
        </p:sp>
      </p:grpSp>
      <p:sp>
        <p:nvSpPr>
          <p:cNvPr id="147" name="テキスト ボックス 146"/>
          <p:cNvSpPr txBox="1"/>
          <p:nvPr/>
        </p:nvSpPr>
        <p:spPr>
          <a:xfrm>
            <a:off x="1324982" y="3473972"/>
            <a:ext cx="2397001" cy="490584"/>
          </a:xfrm>
          <a:prstGeom prst="rect">
            <a:avLst/>
          </a:prstGeom>
          <a:noFill/>
        </p:spPr>
        <p:txBody>
          <a:bodyPr wrap="square" rtlCol="0">
            <a:spAutoFit/>
          </a:bodyPr>
          <a:lstStyle/>
          <a:p>
            <a:pPr algn="ctr"/>
            <a:r>
              <a:rPr lang="ja-JP" altLang="en-US" sz="788" b="1" dirty="0">
                <a:solidFill>
                  <a:prstClr val="black"/>
                </a:solidFill>
                <a:latin typeface="HG丸ｺﾞｼｯｸM-PRO" panose="020F0600000000000000" pitchFamily="50" charset="-128"/>
                <a:ea typeface="HG丸ｺﾞｼｯｸM-PRO" panose="020F0600000000000000" pitchFamily="50" charset="-128"/>
              </a:rPr>
              <a:t>「丸ごと」受け止める場</a:t>
            </a:r>
            <a:endParaRPr lang="en-US" altLang="ja-JP" sz="788" b="1"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600" b="1" dirty="0">
                <a:solidFill>
                  <a:prstClr val="black"/>
                </a:solidFill>
                <a:latin typeface="HG丸ｺﾞｼｯｸM-PRO" panose="020F0600000000000000" pitchFamily="50" charset="-128"/>
                <a:ea typeface="HG丸ｺﾞｼｯｸM-PRO" panose="020F0600000000000000" pitchFamily="50" charset="-128"/>
              </a:rPr>
              <a:t>（地域住民ボランティア、地区社協、市区町村社協の地区担当、地域包括支援センター、相談支援事業所、地域子育て支援拠点、利用者支援事業、社会福祉法人、ＮＰＯ法人等）</a:t>
            </a:r>
          </a:p>
        </p:txBody>
      </p:sp>
      <p:sp>
        <p:nvSpPr>
          <p:cNvPr id="148" name="テキスト ボックス 147"/>
          <p:cNvSpPr txBox="1"/>
          <p:nvPr/>
        </p:nvSpPr>
        <p:spPr>
          <a:xfrm>
            <a:off x="4519976" y="4838605"/>
            <a:ext cx="1242138" cy="213585"/>
          </a:xfrm>
          <a:prstGeom prst="rect">
            <a:avLst/>
          </a:prstGeom>
          <a:noFill/>
        </p:spPr>
        <p:txBody>
          <a:bodyPr wrap="square" rtlCol="0">
            <a:spAutoFit/>
          </a:bodyPr>
          <a:lstStyle/>
          <a:p>
            <a:pPr algn="ctr"/>
            <a:r>
              <a:rPr lang="ja-JP" altLang="en-US" sz="788" b="1" dirty="0">
                <a:solidFill>
                  <a:prstClr val="black"/>
                </a:solidFill>
                <a:latin typeface="HG丸ｺﾞｼｯｸM-PRO" panose="020F0600000000000000" pitchFamily="50" charset="-128"/>
                <a:ea typeface="HG丸ｺﾞｼｯｸM-PRO" panose="020F0600000000000000" pitchFamily="50" charset="-128"/>
              </a:rPr>
              <a:t>協働の中核を担う機能</a:t>
            </a:r>
          </a:p>
        </p:txBody>
      </p:sp>
      <p:sp>
        <p:nvSpPr>
          <p:cNvPr id="22" name="テキスト ボックス 21"/>
          <p:cNvSpPr txBox="1"/>
          <p:nvPr/>
        </p:nvSpPr>
        <p:spPr>
          <a:xfrm>
            <a:off x="5446381" y="3610060"/>
            <a:ext cx="1594428" cy="334835"/>
          </a:xfrm>
          <a:prstGeom prst="rect">
            <a:avLst/>
          </a:prstGeom>
          <a:noFill/>
        </p:spPr>
        <p:txBody>
          <a:bodyPr wrap="square" rtlCol="0">
            <a:spAutoFit/>
          </a:bodyPr>
          <a:lstStyle/>
          <a:p>
            <a:r>
              <a:rPr lang="ja-JP" altLang="ja-JP" sz="788" b="1" dirty="0">
                <a:solidFill>
                  <a:prstClr val="black"/>
                </a:solidFill>
                <a:latin typeface="HG丸ｺﾞｼｯｸM-PRO" panose="020F0600000000000000" pitchFamily="50" charset="-128"/>
                <a:ea typeface="HG丸ｺﾞｼｯｸM-PRO" panose="020F0600000000000000" pitchFamily="50" charset="-128"/>
              </a:rPr>
              <a:t>他人事を「我が事」に変えて</a:t>
            </a:r>
            <a:endParaRPr lang="en-US" altLang="ja-JP" sz="788" b="1" dirty="0">
              <a:solidFill>
                <a:prstClr val="black"/>
              </a:solidFill>
              <a:latin typeface="HG丸ｺﾞｼｯｸM-PRO" panose="020F0600000000000000" pitchFamily="50" charset="-128"/>
              <a:ea typeface="HG丸ｺﾞｼｯｸM-PRO" panose="020F0600000000000000" pitchFamily="50" charset="-128"/>
            </a:endParaRPr>
          </a:p>
          <a:p>
            <a:r>
              <a:rPr lang="ja-JP" altLang="ja-JP" sz="788" b="1" dirty="0">
                <a:solidFill>
                  <a:prstClr val="black"/>
                </a:solidFill>
                <a:latin typeface="HG丸ｺﾞｼｯｸM-PRO" panose="020F0600000000000000" pitchFamily="50" charset="-128"/>
                <a:ea typeface="HG丸ｺﾞｼｯｸM-PRO" panose="020F0600000000000000" pitchFamily="50" charset="-128"/>
              </a:rPr>
              <a:t>いくような働きかけをする</a:t>
            </a:r>
            <a:r>
              <a:rPr lang="ja-JP" altLang="en-US" sz="788" b="1" dirty="0">
                <a:solidFill>
                  <a:prstClr val="black"/>
                </a:solidFill>
                <a:latin typeface="HG丸ｺﾞｼｯｸM-PRO" panose="020F0600000000000000" pitchFamily="50" charset="-128"/>
                <a:ea typeface="HG丸ｺﾞｼｯｸM-PRO" panose="020F0600000000000000" pitchFamily="50" charset="-128"/>
              </a:rPr>
              <a:t>機能</a:t>
            </a:r>
          </a:p>
        </p:txBody>
      </p:sp>
      <p:sp>
        <p:nvSpPr>
          <p:cNvPr id="16" name="テキスト ボックス 15"/>
          <p:cNvSpPr txBox="1"/>
          <p:nvPr/>
        </p:nvSpPr>
        <p:spPr>
          <a:xfrm>
            <a:off x="6808369" y="1261666"/>
            <a:ext cx="808468" cy="230832"/>
          </a:xfrm>
          <a:prstGeom prst="rect">
            <a:avLst/>
          </a:prstGeom>
          <a:noFill/>
        </p:spPr>
        <p:txBody>
          <a:bodyPr wrap="square" rtlCol="0">
            <a:spAutoFit/>
          </a:bodyPr>
          <a:lstStyle/>
          <a:p>
            <a:pPr algn="ctr"/>
            <a:r>
              <a:rPr lang="ja-JP" altLang="en-US" sz="900" dirty="0">
                <a:solidFill>
                  <a:prstClr val="black"/>
                </a:solidFill>
                <a:latin typeface="HG丸ｺﾞｼｯｸM-PRO" panose="020F0600000000000000" pitchFamily="50" charset="-128"/>
                <a:ea typeface="HG丸ｺﾞｼｯｸM-PRO" panose="020F0600000000000000" pitchFamily="50" charset="-128"/>
              </a:rPr>
              <a:t>防犯・防災</a:t>
            </a:r>
          </a:p>
        </p:txBody>
      </p:sp>
      <p:sp>
        <p:nvSpPr>
          <p:cNvPr id="149" name="テキスト ボックス 148"/>
          <p:cNvSpPr txBox="1"/>
          <p:nvPr/>
        </p:nvSpPr>
        <p:spPr>
          <a:xfrm>
            <a:off x="7134258" y="1609027"/>
            <a:ext cx="808468" cy="230832"/>
          </a:xfrm>
          <a:prstGeom prst="rect">
            <a:avLst/>
          </a:prstGeom>
          <a:noFill/>
        </p:spPr>
        <p:txBody>
          <a:bodyPr wrap="square" rtlCol="0">
            <a:spAutoFit/>
          </a:bodyPr>
          <a:lstStyle/>
          <a:p>
            <a:pPr algn="ctr"/>
            <a:r>
              <a:rPr lang="ja-JP" altLang="en-US" sz="900" dirty="0">
                <a:solidFill>
                  <a:prstClr val="black"/>
                </a:solidFill>
                <a:latin typeface="HG丸ｺﾞｼｯｸM-PRO" panose="020F0600000000000000" pitchFamily="50" charset="-128"/>
                <a:ea typeface="HG丸ｺﾞｼｯｸM-PRO" panose="020F0600000000000000" pitchFamily="50" charset="-128"/>
              </a:rPr>
              <a:t>社会教育</a:t>
            </a:r>
          </a:p>
        </p:txBody>
      </p:sp>
      <p:sp>
        <p:nvSpPr>
          <p:cNvPr id="150" name="角丸四角形 149"/>
          <p:cNvSpPr/>
          <p:nvPr/>
        </p:nvSpPr>
        <p:spPr>
          <a:xfrm>
            <a:off x="2810366" y="1958265"/>
            <a:ext cx="486054" cy="141429"/>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750" dirty="0">
              <a:solidFill>
                <a:prstClr val="black"/>
              </a:solidFill>
              <a:latin typeface="HG丸ｺﾞｼｯｸM-PRO" panose="020F0600000000000000" pitchFamily="50" charset="-128"/>
              <a:ea typeface="HG丸ｺﾞｼｯｸM-PRO" panose="020F0600000000000000" pitchFamily="50" charset="-128"/>
            </a:endParaRPr>
          </a:p>
        </p:txBody>
      </p:sp>
      <p:sp>
        <p:nvSpPr>
          <p:cNvPr id="25" name="テキスト ボックス 24"/>
          <p:cNvSpPr txBox="1"/>
          <p:nvPr/>
        </p:nvSpPr>
        <p:spPr>
          <a:xfrm>
            <a:off x="2376015" y="1475481"/>
            <a:ext cx="940444" cy="207749"/>
          </a:xfrm>
          <a:prstGeom prst="rect">
            <a:avLst/>
          </a:prstGeom>
          <a:noFill/>
        </p:spPr>
        <p:txBody>
          <a:bodyPr wrap="square" rtlCol="0">
            <a:spAutoFit/>
          </a:bodyPr>
          <a:lstStyle/>
          <a:p>
            <a:r>
              <a:rPr lang="ja-JP" altLang="en-US" sz="750" dirty="0">
                <a:solidFill>
                  <a:prstClr val="black"/>
                </a:solidFill>
                <a:latin typeface="HG丸ｺﾞｼｯｸM-PRO" panose="020F0600000000000000" pitchFamily="50" charset="-128"/>
                <a:ea typeface="HG丸ｺﾞｼｯｸM-PRO" panose="020F0600000000000000" pitchFamily="50" charset="-128"/>
              </a:rPr>
              <a:t>ボランティア</a:t>
            </a:r>
          </a:p>
        </p:txBody>
      </p:sp>
      <p:sp>
        <p:nvSpPr>
          <p:cNvPr id="151" name="テキスト ボックス 150"/>
          <p:cNvSpPr txBox="1"/>
          <p:nvPr/>
        </p:nvSpPr>
        <p:spPr>
          <a:xfrm>
            <a:off x="2715373" y="1958658"/>
            <a:ext cx="644624" cy="323165"/>
          </a:xfrm>
          <a:prstGeom prst="rect">
            <a:avLst/>
          </a:prstGeom>
          <a:noFill/>
        </p:spPr>
        <p:txBody>
          <a:bodyPr wrap="square" rtlCol="0">
            <a:spAutoFit/>
          </a:bodyP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企業・商店</a:t>
            </a:r>
          </a:p>
        </p:txBody>
      </p:sp>
      <p:sp>
        <p:nvSpPr>
          <p:cNvPr id="165" name="テキスト ボックス 164"/>
          <p:cNvSpPr txBox="1"/>
          <p:nvPr/>
        </p:nvSpPr>
        <p:spPr>
          <a:xfrm>
            <a:off x="4018917" y="1918379"/>
            <a:ext cx="1430017" cy="196208"/>
          </a:xfrm>
          <a:prstGeom prst="rect">
            <a:avLst/>
          </a:prstGeom>
          <a:noFill/>
        </p:spPr>
        <p:txBody>
          <a:bodyPr wrap="square" rtlCol="0">
            <a:spAutoFit/>
          </a:bodyPr>
          <a:lstStyle/>
          <a:p>
            <a:pPr algn="ctr"/>
            <a:r>
              <a:rPr lang="ja-JP" altLang="en-US" sz="675" dirty="0">
                <a:solidFill>
                  <a:prstClr val="black"/>
                </a:solidFill>
                <a:latin typeface="HG丸ｺﾞｼｯｸM-PRO" panose="020F0600000000000000" pitchFamily="50" charset="-128"/>
                <a:ea typeface="HG丸ｺﾞｼｯｸM-PRO" panose="020F0600000000000000" pitchFamily="50" charset="-128"/>
              </a:rPr>
              <a:t>受け手　　　　 　　　　支え手</a:t>
            </a:r>
            <a:endParaRPr lang="en-US" altLang="ja-JP" sz="675" dirty="0">
              <a:solidFill>
                <a:prstClr val="black"/>
              </a:solidFill>
              <a:latin typeface="HG丸ｺﾞｼｯｸM-PRO" panose="020F0600000000000000" pitchFamily="50" charset="-128"/>
              <a:ea typeface="HG丸ｺﾞｼｯｸM-PRO" panose="020F0600000000000000" pitchFamily="50" charset="-128"/>
            </a:endParaRPr>
          </a:p>
        </p:txBody>
      </p:sp>
      <p:sp>
        <p:nvSpPr>
          <p:cNvPr id="166" name="テキスト ボックス 165"/>
          <p:cNvSpPr txBox="1"/>
          <p:nvPr/>
        </p:nvSpPr>
        <p:spPr>
          <a:xfrm>
            <a:off x="5832839" y="1287151"/>
            <a:ext cx="793184" cy="207749"/>
          </a:xfrm>
          <a:prstGeom prst="rect">
            <a:avLst/>
          </a:prstGeom>
          <a:noFill/>
        </p:spPr>
        <p:txBody>
          <a:bodyPr wrap="square" rtlCol="0">
            <a:spAutoFit/>
          </a:bodyPr>
          <a:lstStyle/>
          <a:p>
            <a:r>
              <a:rPr lang="ja-JP" altLang="en-US" sz="750" dirty="0">
                <a:solidFill>
                  <a:prstClr val="black"/>
                </a:solidFill>
                <a:latin typeface="HG丸ｺﾞｼｯｸM-PRO" panose="020F0600000000000000" pitchFamily="50" charset="-128"/>
                <a:ea typeface="HG丸ｺﾞｼｯｸM-PRO" panose="020F0600000000000000" pitchFamily="50" charset="-128"/>
              </a:rPr>
              <a:t>社会福祉法人</a:t>
            </a:r>
          </a:p>
        </p:txBody>
      </p:sp>
      <p:cxnSp>
        <p:nvCxnSpPr>
          <p:cNvPr id="40" name="直線矢印コネクタ 39"/>
          <p:cNvCxnSpPr/>
          <p:nvPr/>
        </p:nvCxnSpPr>
        <p:spPr>
          <a:xfrm>
            <a:off x="4444852" y="2013616"/>
            <a:ext cx="54449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6192180" y="3097995"/>
            <a:ext cx="539802" cy="646331"/>
          </a:xfrm>
          <a:prstGeom prst="rect">
            <a:avLst/>
          </a:prstGeom>
          <a:noFill/>
        </p:spPr>
        <p:txBody>
          <a:bodyPr wrap="square" rtlCol="0">
            <a:spAutoFit/>
          </a:bodyPr>
          <a:lstStyle/>
          <a:p>
            <a:pPr algn="ctr"/>
            <a:r>
              <a:rPr lang="en-US" altLang="ja-JP" b="1" dirty="0">
                <a:solidFill>
                  <a:srgbClr val="FF0000"/>
                </a:solidFill>
              </a:rPr>
              <a:t>【</a:t>
            </a:r>
            <a:r>
              <a:rPr lang="ja-JP" altLang="en-US" b="1" dirty="0">
                <a:solidFill>
                  <a:srgbClr val="FF0000"/>
                </a:solidFill>
              </a:rPr>
              <a:t>１</a:t>
            </a:r>
            <a:r>
              <a:rPr lang="en-US" altLang="ja-JP" b="1" dirty="0">
                <a:solidFill>
                  <a:srgbClr val="FF0000"/>
                </a:solidFill>
              </a:rPr>
              <a:t>】</a:t>
            </a:r>
            <a:endParaRPr lang="ja-JP" altLang="en-US" b="1" dirty="0">
              <a:solidFill>
                <a:srgbClr val="FF0000"/>
              </a:solidFill>
            </a:endParaRPr>
          </a:p>
        </p:txBody>
      </p:sp>
      <p:sp>
        <p:nvSpPr>
          <p:cNvPr id="163" name="テキスト ボックス 162"/>
          <p:cNvSpPr txBox="1"/>
          <p:nvPr/>
        </p:nvSpPr>
        <p:spPr>
          <a:xfrm>
            <a:off x="2886965" y="3267408"/>
            <a:ext cx="539802" cy="646331"/>
          </a:xfrm>
          <a:prstGeom prst="rect">
            <a:avLst/>
          </a:prstGeom>
          <a:noFill/>
        </p:spPr>
        <p:txBody>
          <a:bodyPr wrap="square" rtlCol="0">
            <a:spAutoFit/>
          </a:bodyPr>
          <a:lstStyle/>
          <a:p>
            <a:pPr algn="ctr"/>
            <a:r>
              <a:rPr lang="en-US" altLang="ja-JP" b="1" dirty="0">
                <a:solidFill>
                  <a:srgbClr val="FF0000"/>
                </a:solidFill>
              </a:rPr>
              <a:t>【</a:t>
            </a:r>
            <a:r>
              <a:rPr lang="ja-JP" altLang="en-US" b="1" dirty="0">
                <a:solidFill>
                  <a:srgbClr val="FF0000"/>
                </a:solidFill>
              </a:rPr>
              <a:t>２</a:t>
            </a:r>
            <a:r>
              <a:rPr lang="en-US" altLang="ja-JP" b="1" dirty="0">
                <a:solidFill>
                  <a:srgbClr val="FF0000"/>
                </a:solidFill>
              </a:rPr>
              <a:t>】</a:t>
            </a:r>
            <a:endParaRPr lang="ja-JP" altLang="en-US" b="1" dirty="0">
              <a:solidFill>
                <a:srgbClr val="FF0000"/>
              </a:solidFill>
            </a:endParaRPr>
          </a:p>
        </p:txBody>
      </p:sp>
      <p:sp>
        <p:nvSpPr>
          <p:cNvPr id="167" name="テキスト ボックス 166"/>
          <p:cNvSpPr txBox="1"/>
          <p:nvPr/>
        </p:nvSpPr>
        <p:spPr>
          <a:xfrm>
            <a:off x="4742916" y="4946175"/>
            <a:ext cx="539802" cy="646331"/>
          </a:xfrm>
          <a:prstGeom prst="rect">
            <a:avLst/>
          </a:prstGeom>
          <a:noFill/>
        </p:spPr>
        <p:txBody>
          <a:bodyPr wrap="square" rtlCol="0">
            <a:spAutoFit/>
          </a:bodyPr>
          <a:lstStyle/>
          <a:p>
            <a:pPr algn="ctr"/>
            <a:r>
              <a:rPr lang="en-US" altLang="ja-JP" b="1" dirty="0">
                <a:solidFill>
                  <a:srgbClr val="FF0000"/>
                </a:solidFill>
              </a:rPr>
              <a:t>【</a:t>
            </a:r>
            <a:r>
              <a:rPr lang="ja-JP" altLang="en-US" b="1" dirty="0">
                <a:solidFill>
                  <a:srgbClr val="FF0000"/>
                </a:solidFill>
              </a:rPr>
              <a:t>３</a:t>
            </a:r>
            <a:r>
              <a:rPr lang="en-US" altLang="ja-JP" b="1" dirty="0">
                <a:solidFill>
                  <a:srgbClr val="FF0000"/>
                </a:solidFill>
              </a:rPr>
              <a:t>】</a:t>
            </a:r>
            <a:endParaRPr lang="ja-JP" altLang="en-US" b="1" dirty="0">
              <a:solidFill>
                <a:srgbClr val="FF0000"/>
              </a:solidFill>
            </a:endParaRPr>
          </a:p>
        </p:txBody>
      </p:sp>
      <p:pic>
        <p:nvPicPr>
          <p:cNvPr id="1038" name="Picture 14" descr="http://kids.wanpug.com/illust/illust2801.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5857648" y="3219971"/>
            <a:ext cx="398804" cy="390237"/>
          </a:xfrm>
          <a:prstGeom prst="rect">
            <a:avLst/>
          </a:prstGeom>
          <a:noFill/>
          <a:extLst>
            <a:ext uri="{909E8E84-426E-40DD-AFC4-6F175D3DCCD1}">
              <a14:hiddenFill xmlns:a14="http://schemas.microsoft.com/office/drawing/2010/main">
                <a:solidFill>
                  <a:srgbClr val="FFFFFF"/>
                </a:solidFill>
              </a14:hiddenFill>
            </a:ext>
          </a:extLst>
        </p:spPr>
      </p:pic>
      <p:sp>
        <p:nvSpPr>
          <p:cNvPr id="139" name="角丸四角形 138"/>
          <p:cNvSpPr/>
          <p:nvPr/>
        </p:nvSpPr>
        <p:spPr>
          <a:xfrm>
            <a:off x="6406812" y="1739460"/>
            <a:ext cx="486054" cy="141429"/>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学校</a:t>
            </a:r>
          </a:p>
        </p:txBody>
      </p:sp>
      <p:grpSp>
        <p:nvGrpSpPr>
          <p:cNvPr id="173" name="グループ化 172"/>
          <p:cNvGrpSpPr/>
          <p:nvPr/>
        </p:nvGrpSpPr>
        <p:grpSpPr>
          <a:xfrm>
            <a:off x="2920805" y="5132110"/>
            <a:ext cx="810028" cy="207749"/>
            <a:chOff x="5809123" y="1369061"/>
            <a:chExt cx="1080037" cy="284128"/>
          </a:xfrm>
        </p:grpSpPr>
        <p:sp>
          <p:nvSpPr>
            <p:cNvPr id="174" name="角丸四角形 173"/>
            <p:cNvSpPr/>
            <p:nvPr/>
          </p:nvSpPr>
          <p:spPr>
            <a:xfrm>
              <a:off x="5910834" y="1380510"/>
              <a:ext cx="858368" cy="211213"/>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76" name="テキスト ボックス 175"/>
            <p:cNvSpPr txBox="1"/>
            <p:nvPr/>
          </p:nvSpPr>
          <p:spPr>
            <a:xfrm>
              <a:off x="5809123" y="1369061"/>
              <a:ext cx="1080037" cy="284128"/>
            </a:xfrm>
            <a:prstGeom prst="rect">
              <a:avLst/>
            </a:prstGeom>
            <a:noFill/>
          </p:spPr>
          <p:txBody>
            <a:bodyPr wrap="square" rtlCol="0">
              <a:spAutoFit/>
            </a:bodyP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権利擁護関係</a:t>
              </a:r>
            </a:p>
          </p:txBody>
        </p:sp>
      </p:grpSp>
      <p:grpSp>
        <p:nvGrpSpPr>
          <p:cNvPr id="172" name="グループ化 171"/>
          <p:cNvGrpSpPr/>
          <p:nvPr/>
        </p:nvGrpSpPr>
        <p:grpSpPr>
          <a:xfrm>
            <a:off x="2660841" y="4729610"/>
            <a:ext cx="810028" cy="323165"/>
            <a:chOff x="5809123" y="1369061"/>
            <a:chExt cx="1080037" cy="441977"/>
          </a:xfrm>
        </p:grpSpPr>
        <p:sp>
          <p:nvSpPr>
            <p:cNvPr id="177" name="角丸四角形 176"/>
            <p:cNvSpPr/>
            <p:nvPr/>
          </p:nvSpPr>
          <p:spPr>
            <a:xfrm>
              <a:off x="5910834" y="1380510"/>
              <a:ext cx="858368" cy="211213"/>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78" name="テキスト ボックス 177"/>
            <p:cNvSpPr txBox="1"/>
            <p:nvPr/>
          </p:nvSpPr>
          <p:spPr>
            <a:xfrm>
              <a:off x="5809123" y="1369061"/>
              <a:ext cx="1080037" cy="441977"/>
            </a:xfrm>
            <a:prstGeom prst="rect">
              <a:avLst/>
            </a:prstGeom>
            <a:noFill/>
          </p:spPr>
          <p:txBody>
            <a:bodyPr wrap="square" rtlCol="0">
              <a:spAutoFit/>
            </a:bodyP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多文化共生関係</a:t>
              </a:r>
            </a:p>
          </p:txBody>
        </p:sp>
      </p:grpSp>
      <p:sp>
        <p:nvSpPr>
          <p:cNvPr id="169" name="正方形/長方形 168"/>
          <p:cNvSpPr/>
          <p:nvPr/>
        </p:nvSpPr>
        <p:spPr>
          <a:xfrm>
            <a:off x="7040810" y="3156006"/>
            <a:ext cx="1198391" cy="1623145"/>
          </a:xfrm>
          <a:prstGeom prst="rect">
            <a:avLst/>
          </a:prstGeom>
          <a:solidFill>
            <a:srgbClr val="CCFF99">
              <a:alpha val="70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663099">
              <a:lnSpc>
                <a:spcPts val="898"/>
              </a:lnSpc>
              <a:spcBef>
                <a:spcPts val="113"/>
              </a:spcBef>
            </a:pPr>
            <a:r>
              <a:rPr lang="ja-JP" altLang="en-US" sz="675" dirty="0">
                <a:solidFill>
                  <a:prstClr val="black"/>
                </a:solidFill>
                <a:latin typeface="ＤＦ特太ゴシック体" panose="020B0509000000000000" pitchFamily="49" charset="-128"/>
                <a:ea typeface="ＤＦ特太ゴシック体" panose="020B0509000000000000" pitchFamily="49" charset="-128"/>
              </a:rPr>
              <a:t>ニッポン一億総活躍プラン</a:t>
            </a:r>
            <a:endParaRPr lang="en-US" altLang="ja-JP" sz="675" dirty="0">
              <a:solidFill>
                <a:prstClr val="black"/>
              </a:solidFill>
              <a:latin typeface="ＤＦ特太ゴシック体" panose="020B0509000000000000" pitchFamily="49" charset="-128"/>
              <a:ea typeface="ＤＦ特太ゴシック体" panose="020B0509000000000000" pitchFamily="49" charset="-128"/>
            </a:endParaRPr>
          </a:p>
          <a:p>
            <a:pPr algn="ctr" defTabSz="663099">
              <a:lnSpc>
                <a:spcPts val="898"/>
              </a:lnSpc>
              <a:spcBef>
                <a:spcPts val="113"/>
              </a:spcBef>
            </a:pPr>
            <a:r>
              <a:rPr lang="ja-JP" altLang="en-US" sz="600" b="1" dirty="0">
                <a:solidFill>
                  <a:prstClr val="black"/>
                </a:solidFill>
                <a:latin typeface="ＭＳ Ｐゴシック"/>
              </a:rPr>
              <a:t>（</a:t>
            </a:r>
            <a:r>
              <a:rPr lang="en-US" altLang="ja-JP" sz="600" b="1" dirty="0">
                <a:solidFill>
                  <a:prstClr val="black"/>
                </a:solidFill>
                <a:latin typeface="ＭＳ Ｐゴシック"/>
              </a:rPr>
              <a:t>H28.6.2</a:t>
            </a:r>
            <a:r>
              <a:rPr lang="ja-JP" altLang="en-US" sz="600" b="1" dirty="0">
                <a:solidFill>
                  <a:prstClr val="black"/>
                </a:solidFill>
                <a:latin typeface="ＭＳ Ｐゴシック"/>
              </a:rPr>
              <a:t>閣議決定）</a:t>
            </a:r>
          </a:p>
        </p:txBody>
      </p:sp>
      <p:sp>
        <p:nvSpPr>
          <p:cNvPr id="171" name="正方形/長方形 170"/>
          <p:cNvSpPr/>
          <p:nvPr/>
        </p:nvSpPr>
        <p:spPr>
          <a:xfrm>
            <a:off x="7145853" y="4080998"/>
            <a:ext cx="1035224" cy="635573"/>
          </a:xfrm>
          <a:prstGeom prst="rect">
            <a:avLst/>
          </a:prstGeom>
          <a:solidFill>
            <a:srgbClr val="CCFF99">
              <a:alpha val="75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663099">
              <a:lnSpc>
                <a:spcPts val="898"/>
              </a:lnSpc>
              <a:spcBef>
                <a:spcPts val="113"/>
              </a:spcBef>
            </a:pPr>
            <a:r>
              <a:rPr lang="ja-JP" altLang="en-US" sz="750" dirty="0">
                <a:solidFill>
                  <a:prstClr val="black"/>
                </a:solidFill>
                <a:latin typeface="ＭＳ 明朝" panose="02020609040205080304" pitchFamily="17" charset="-128"/>
                <a:ea typeface="ＭＳ 明朝" panose="02020609040205080304" pitchFamily="17" charset="-128"/>
              </a:rPr>
              <a:t>　</a:t>
            </a:r>
            <a:r>
              <a:rPr lang="ja-JP" altLang="en-US" sz="675" dirty="0">
                <a:solidFill>
                  <a:prstClr val="black"/>
                </a:solidFill>
                <a:latin typeface="ＭＳ 明朝" panose="02020609040205080304" pitchFamily="17" charset="-128"/>
                <a:ea typeface="ＭＳ 明朝" panose="02020609040205080304" pitchFamily="17" charset="-128"/>
              </a:rPr>
              <a:t>世帯全体の複合化・複雑化した課題を受け止める、市町村における総合的な相談支援体制作りの推進。</a:t>
            </a:r>
          </a:p>
        </p:txBody>
      </p:sp>
      <p:sp>
        <p:nvSpPr>
          <p:cNvPr id="179" name="正方形/長方形 178"/>
          <p:cNvSpPr/>
          <p:nvPr/>
        </p:nvSpPr>
        <p:spPr>
          <a:xfrm>
            <a:off x="7139248" y="3464804"/>
            <a:ext cx="1048435" cy="581868"/>
          </a:xfrm>
          <a:prstGeom prst="rect">
            <a:avLst/>
          </a:prstGeom>
          <a:solidFill>
            <a:srgbClr val="CCFF99">
              <a:alpha val="75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750" dirty="0">
                <a:solidFill>
                  <a:prstClr val="black"/>
                </a:solidFill>
                <a:latin typeface="ＭＳ 明朝" panose="02020609040205080304" pitchFamily="17" charset="-128"/>
                <a:ea typeface="ＭＳ 明朝" panose="02020609040205080304" pitchFamily="17" charset="-128"/>
              </a:rPr>
              <a:t>　</a:t>
            </a:r>
            <a:r>
              <a:rPr lang="ja-JP" altLang="en-US" sz="675" dirty="0">
                <a:solidFill>
                  <a:prstClr val="black"/>
                </a:solidFill>
                <a:latin typeface="ＭＳ 明朝" panose="02020609040205080304" pitchFamily="17" charset="-128"/>
                <a:ea typeface="ＭＳ 明朝" panose="02020609040205080304" pitchFamily="17" charset="-128"/>
              </a:rPr>
              <a:t>小中学校区等の住民に身近な圏域で、住民が主体的に地域課題を把握して解決を試みる体制づくりの支援。</a:t>
            </a:r>
          </a:p>
        </p:txBody>
      </p:sp>
      <p:cxnSp>
        <p:nvCxnSpPr>
          <p:cNvPr id="24" name="直線矢印コネクタ 23"/>
          <p:cNvCxnSpPr/>
          <p:nvPr/>
        </p:nvCxnSpPr>
        <p:spPr>
          <a:xfrm flipH="1" flipV="1">
            <a:off x="6892866" y="3544407"/>
            <a:ext cx="246381" cy="65652"/>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cxnSp>
        <p:nvCxnSpPr>
          <p:cNvPr id="180" name="直線矢印コネクタ 179"/>
          <p:cNvCxnSpPr/>
          <p:nvPr/>
        </p:nvCxnSpPr>
        <p:spPr>
          <a:xfrm flipH="1">
            <a:off x="6626023" y="4227763"/>
            <a:ext cx="513226" cy="377615"/>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sp>
        <p:nvSpPr>
          <p:cNvPr id="184" name="角丸四角形 183"/>
          <p:cNvSpPr/>
          <p:nvPr/>
        </p:nvSpPr>
        <p:spPr>
          <a:xfrm>
            <a:off x="5868145" y="5230016"/>
            <a:ext cx="725992" cy="143201"/>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50" dirty="0">
                <a:solidFill>
                  <a:prstClr val="black"/>
                </a:solidFill>
                <a:latin typeface="HG丸ｺﾞｼｯｸM-PRO" panose="020F0600000000000000" pitchFamily="50" charset="-128"/>
                <a:ea typeface="HG丸ｺﾞｼｯｸM-PRO" panose="020F0600000000000000" pitchFamily="50" charset="-128"/>
              </a:rPr>
              <a:t>自殺対策関係</a:t>
            </a:r>
          </a:p>
        </p:txBody>
      </p:sp>
      <p:sp>
        <p:nvSpPr>
          <p:cNvPr id="145" name="スライド番号プレースホルダー 2"/>
          <p:cNvSpPr>
            <a:spLocks noGrp="1"/>
          </p:cNvSpPr>
          <p:nvPr>
            <p:ph type="sldNum" sz="quarter" idx="12"/>
          </p:nvPr>
        </p:nvSpPr>
        <p:spPr/>
        <p:txBody>
          <a:bodyPr/>
          <a:lstStyle/>
          <a:p>
            <a:pPr>
              <a:defRPr/>
            </a:pPr>
            <a:fld id="{BF27E30F-3028-496E-80D1-F50D2EA25D36}" type="slidenum">
              <a:rPr lang="ja-JP" altLang="en-US" sz="1650" b="1"/>
              <a:pPr>
                <a:defRPr/>
              </a:pPr>
              <a:t>41</a:t>
            </a:fld>
            <a:endParaRPr lang="ja-JP" altLang="en-US" sz="1650" b="1" dirty="0"/>
          </a:p>
        </p:txBody>
      </p:sp>
      <p:sp>
        <p:nvSpPr>
          <p:cNvPr id="5" name="円/楕円 4">
            <a:extLst>
              <a:ext uri="{FF2B5EF4-FFF2-40B4-BE49-F238E27FC236}">
                <a16:creationId xmlns:a16="http://schemas.microsoft.com/office/drawing/2014/main" id="{A982EBDF-F165-BE4A-B80B-948DC48E0138}"/>
              </a:ext>
            </a:extLst>
          </p:cNvPr>
          <p:cNvSpPr/>
          <p:nvPr/>
        </p:nvSpPr>
        <p:spPr>
          <a:xfrm>
            <a:off x="1214380" y="3194953"/>
            <a:ext cx="7451639" cy="2558321"/>
          </a:xfrm>
          <a:prstGeom prst="ellipse">
            <a:avLst/>
          </a:prstGeom>
          <a:solidFill>
            <a:schemeClr val="accent1">
              <a:alpha val="2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50"/>
              <a:t>相談支援体制</a:t>
            </a:r>
          </a:p>
        </p:txBody>
      </p:sp>
      <p:sp>
        <p:nvSpPr>
          <p:cNvPr id="183" name="円/楕円 182">
            <a:extLst>
              <a:ext uri="{FF2B5EF4-FFF2-40B4-BE49-F238E27FC236}">
                <a16:creationId xmlns:a16="http://schemas.microsoft.com/office/drawing/2014/main" id="{76F98661-3D94-9744-B21F-FBB45BF0AD1C}"/>
              </a:ext>
            </a:extLst>
          </p:cNvPr>
          <p:cNvSpPr/>
          <p:nvPr/>
        </p:nvSpPr>
        <p:spPr>
          <a:xfrm>
            <a:off x="1085059" y="1174375"/>
            <a:ext cx="7451639" cy="2558321"/>
          </a:xfrm>
          <a:prstGeom prst="ellipse">
            <a:avLst/>
          </a:prstGeom>
          <a:solidFill>
            <a:srgbClr val="FF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50"/>
              <a:t>地域づくり</a:t>
            </a:r>
          </a:p>
        </p:txBody>
      </p:sp>
      <p:sp>
        <p:nvSpPr>
          <p:cNvPr id="187" name="Text Box 15">
            <a:extLst>
              <a:ext uri="{FF2B5EF4-FFF2-40B4-BE49-F238E27FC236}">
                <a16:creationId xmlns:a16="http://schemas.microsoft.com/office/drawing/2014/main" id="{69F9FA24-4234-CB42-B376-595FB0DC13A3}"/>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18" name="テキスト ボックス 17">
            <a:extLst>
              <a:ext uri="{FF2B5EF4-FFF2-40B4-BE49-F238E27FC236}">
                <a16:creationId xmlns:a16="http://schemas.microsoft.com/office/drawing/2014/main" id="{EBB81262-5C69-9B4A-BAC5-6097421BF1DE}"/>
              </a:ext>
            </a:extLst>
          </p:cNvPr>
          <p:cNvSpPr txBox="1"/>
          <p:nvPr/>
        </p:nvSpPr>
        <p:spPr>
          <a:xfrm>
            <a:off x="6495609" y="357658"/>
            <a:ext cx="2262158" cy="369332"/>
          </a:xfrm>
          <a:prstGeom prst="rect">
            <a:avLst/>
          </a:prstGeom>
          <a:noFill/>
        </p:spPr>
        <p:txBody>
          <a:bodyPr wrap="none" rtlCol="0">
            <a:spAutoFit/>
          </a:bodyPr>
          <a:lstStyle/>
          <a:p>
            <a:r>
              <a:rPr kumimoji="1" lang="ja-JP" altLang="en-US">
                <a:latin typeface="DFPSoKing-W3" panose="03000300010101010101" pitchFamily="66" charset="-128"/>
                <a:ea typeface="DFPSoKing-W3" panose="03000300010101010101" pitchFamily="66" charset="-128"/>
              </a:rPr>
              <a:t>厚労省資料から抜粋</a:t>
            </a:r>
          </a:p>
        </p:txBody>
      </p:sp>
    </p:spTree>
    <p:extLst>
      <p:ext uri="{BB962C8B-B14F-4D97-AF65-F5344CB8AC3E}">
        <p14:creationId xmlns:p14="http://schemas.microsoft.com/office/powerpoint/2010/main" val="39404899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3"/>
                                        </p:tgtEl>
                                        <p:attrNameLst>
                                          <p:attrName>style.visibility</p:attrName>
                                        </p:attrNameLst>
                                      </p:cBhvr>
                                      <p:to>
                                        <p:strVal val="visible"/>
                                      </p:to>
                                    </p:set>
                                    <p:animEffect transition="in" filter="checkerboard(across)">
                                      <p:cBhvr>
                                        <p:cTn id="7" dur="500"/>
                                        <p:tgtEl>
                                          <p:spTgt spid="18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8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0414" y="1484784"/>
            <a:ext cx="8081010" cy="3017520"/>
          </a:xfrm>
        </p:spPr>
        <p:txBody>
          <a:bodyPr>
            <a:noAutofit/>
          </a:bodyPr>
          <a:lstStyle/>
          <a:p>
            <a:pPr marL="0" indent="0">
              <a:buNone/>
            </a:pPr>
            <a:r>
              <a:rPr lang="ja-JP" altLang="ja-JP"/>
              <a:t>①地域福祉計画の策定が努力義務</a:t>
            </a:r>
          </a:p>
          <a:p>
            <a:pPr marL="0" indent="0">
              <a:buNone/>
            </a:pPr>
            <a:r>
              <a:rPr lang="ja-JP" altLang="ja-JP" sz="2800"/>
              <a:t>地域づくりを、自分や家族が暮らしたいまちづくりと考え、住民の主体的・積極的な取り組みを広げることを目的に、「地域で困っている課題を解決したい」といった住民を増やしていく活動が政策化されていくことになります。 </a:t>
            </a:r>
            <a:endParaRPr lang="ja-JP" altLang="ja-JP" sz="2800" dirty="0">
              <a:latin typeface="+mn-ea"/>
              <a:cs typeface="HGSMinchoE" charset="-128"/>
            </a:endParaRPr>
          </a:p>
        </p:txBody>
      </p:sp>
      <p:sp>
        <p:nvSpPr>
          <p:cNvPr id="4" name="タイトル 1">
            <a:extLst>
              <a:ext uri="{FF2B5EF4-FFF2-40B4-BE49-F238E27FC236}">
                <a16:creationId xmlns:a16="http://schemas.microsoft.com/office/drawing/2014/main" id="{18142D0F-C25A-BE47-98E1-F197365DD5B8}"/>
              </a:ext>
            </a:extLst>
          </p:cNvPr>
          <p:cNvSpPr txBox="1">
            <a:spLocks/>
          </p:cNvSpPr>
          <p:nvPr/>
        </p:nvSpPr>
        <p:spPr bwMode="auto">
          <a:xfrm>
            <a:off x="617220" y="260648"/>
            <a:ext cx="8023860" cy="1088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90000"/>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ja-JP" sz="3200">
                <a:latin typeface="+mn-ea"/>
                <a:ea typeface="+mn-ea"/>
              </a:rPr>
              <a:t>（２）「地域共生社会」を目標とした活動</a:t>
            </a:r>
            <a:endParaRPr lang="en-US" altLang="ja-JP" sz="3200" dirty="0">
              <a:latin typeface="+mn-ea"/>
              <a:ea typeface="+mn-ea"/>
            </a:endParaRPr>
          </a:p>
          <a:p>
            <a:r>
              <a:rPr lang="ja-JP" altLang="ja-JP" sz="3200">
                <a:latin typeface="+mn-ea"/>
                <a:ea typeface="+mn-ea"/>
              </a:rPr>
              <a:t>（総合相談化・権利擁護支援、住民参画など）</a:t>
            </a:r>
          </a:p>
        </p:txBody>
      </p:sp>
      <p:sp>
        <p:nvSpPr>
          <p:cNvPr id="7" name="Text Box 15">
            <a:extLst>
              <a:ext uri="{FF2B5EF4-FFF2-40B4-BE49-F238E27FC236}">
                <a16:creationId xmlns:a16="http://schemas.microsoft.com/office/drawing/2014/main" id="{8BBCA676-C307-E648-AA9C-17767E4B002E}"/>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743959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drape"/>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363272" cy="1143000"/>
          </a:xfrm>
        </p:spPr>
        <p:txBody>
          <a:bodyPr>
            <a:normAutofit/>
          </a:bodyPr>
          <a:lstStyle/>
          <a:p>
            <a:r>
              <a:rPr lang="ja-JP" altLang="ja-JP" sz="3200"/>
              <a:t>②「地域共生社会」が国全体としての目標になり横断的な取り組みへ</a:t>
            </a:r>
          </a:p>
        </p:txBody>
      </p:sp>
      <p:sp>
        <p:nvSpPr>
          <p:cNvPr id="3" name="コンテンツ プレースホルダー 2"/>
          <p:cNvSpPr>
            <a:spLocks noGrp="1"/>
          </p:cNvSpPr>
          <p:nvPr>
            <p:ph idx="1"/>
          </p:nvPr>
        </p:nvSpPr>
        <p:spPr>
          <a:xfrm>
            <a:off x="800100" y="1800860"/>
            <a:ext cx="7543800" cy="3256280"/>
          </a:xfrm>
        </p:spPr>
        <p:txBody>
          <a:bodyPr>
            <a:noAutofit/>
          </a:bodyPr>
          <a:lstStyle/>
          <a:p>
            <a:pPr marL="0" indent="0">
              <a:buNone/>
            </a:pPr>
            <a:r>
              <a:rPr lang="ja-JP" altLang="ja-JP" sz="2800">
                <a:latin typeface="+mn-ea"/>
              </a:rPr>
              <a:t>一方、</a:t>
            </a:r>
            <a:r>
              <a:rPr lang="en-US" altLang="ja-JP" sz="2800" dirty="0">
                <a:latin typeface="+mn-ea"/>
              </a:rPr>
              <a:t>2004</a:t>
            </a:r>
            <a:r>
              <a:rPr lang="ja-JP" altLang="ja-JP" sz="2800">
                <a:latin typeface="+mn-ea"/>
              </a:rPr>
              <a:t>年（平成</a:t>
            </a:r>
            <a:r>
              <a:rPr lang="en-US" altLang="ja-JP" sz="2800" dirty="0">
                <a:latin typeface="+mn-ea"/>
              </a:rPr>
              <a:t>16</a:t>
            </a:r>
            <a:r>
              <a:rPr lang="ja-JP" altLang="ja-JP" sz="2800">
                <a:latin typeface="+mn-ea"/>
              </a:rPr>
              <a:t>年）</a:t>
            </a:r>
            <a:r>
              <a:rPr lang="en-US" altLang="ja-JP" sz="2800" dirty="0">
                <a:latin typeface="+mn-ea"/>
              </a:rPr>
              <a:t> </a:t>
            </a:r>
            <a:r>
              <a:rPr lang="ja-JP" altLang="ja-JP" sz="2800">
                <a:latin typeface="+mn-ea"/>
              </a:rPr>
              <a:t>には、障害者施策の基本的方向について定める「障害者基本計画」が策定されており、基本方針として「</a:t>
            </a:r>
            <a:r>
              <a:rPr lang="en-US" altLang="ja-JP" sz="2800" dirty="0">
                <a:latin typeface="+mn-ea"/>
              </a:rPr>
              <a:t>21</a:t>
            </a:r>
            <a:r>
              <a:rPr lang="ja-JP" altLang="ja-JP" sz="2800">
                <a:latin typeface="+mn-ea"/>
              </a:rPr>
              <a:t>世紀に我が国が目指すべき社会は、障害の有無にかかわらず、国民誰もが相互に人格と個性を尊重し支え合う共生社会とする必要がある。」と「共生社会」が明記されています。</a:t>
            </a:r>
            <a:endParaRPr lang="en-US" altLang="ja-JP" sz="2800" dirty="0">
              <a:latin typeface="+mn-ea"/>
            </a:endParaRPr>
          </a:p>
        </p:txBody>
      </p:sp>
      <p:sp>
        <p:nvSpPr>
          <p:cNvPr id="4" name="Text Box 15">
            <a:extLst>
              <a:ext uri="{FF2B5EF4-FFF2-40B4-BE49-F238E27FC236}">
                <a16:creationId xmlns:a16="http://schemas.microsoft.com/office/drawing/2014/main" id="{268548DF-14C8-E54F-8F5A-93133A01F6DD}"/>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9836163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drape"/>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363272" cy="1143000"/>
          </a:xfrm>
        </p:spPr>
        <p:txBody>
          <a:bodyPr>
            <a:normAutofit/>
          </a:bodyPr>
          <a:lstStyle/>
          <a:p>
            <a:r>
              <a:rPr lang="ja-JP" altLang="ja-JP" sz="3200"/>
              <a:t>②「地域共生社会」が国全体としての目標になり横断的な取り組みへ</a:t>
            </a:r>
          </a:p>
        </p:txBody>
      </p:sp>
      <p:sp>
        <p:nvSpPr>
          <p:cNvPr id="6" name="コンテンツ プレースホルダー 2">
            <a:extLst>
              <a:ext uri="{FF2B5EF4-FFF2-40B4-BE49-F238E27FC236}">
                <a16:creationId xmlns:a16="http://schemas.microsoft.com/office/drawing/2014/main" id="{3CDFACC9-BF17-6C42-BAC7-F4E6A55DBBAF}"/>
              </a:ext>
            </a:extLst>
          </p:cNvPr>
          <p:cNvSpPr txBox="1">
            <a:spLocks/>
          </p:cNvSpPr>
          <p:nvPr/>
        </p:nvSpPr>
        <p:spPr bwMode="auto">
          <a:xfrm>
            <a:off x="457200" y="1628800"/>
            <a:ext cx="8218170" cy="3017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r>
              <a:rPr lang="ja-JP" altLang="ja-JP" sz="2800" kern="0">
                <a:latin typeface="+mn-ea"/>
                <a:cs typeface="HGSMinchoE" charset="-128"/>
              </a:rPr>
              <a:t>今日行われている福祉サービスは制度によるものが基本であるため、児童・高齢者・障害者・生活困窮者など縦割りよる限定的な「地域づくり」が実践されてきたのではないかといわれています。しかし、もともと存在していた地域の支え合いに対し、公的なサービスや制度がどのように連携できるかは簡単なことではありません。</a:t>
            </a:r>
            <a:r>
              <a:rPr lang="ja-JP" altLang="ja-JP" sz="2800" kern="0">
                <a:latin typeface="+mn-ea"/>
              </a:rPr>
              <a:t>ですので、制度やシステムも重要ですが、個人に着目した生活ニーズから取り組みを始動し、個人や地域の可能性に着目した支援を展開したいものです。</a:t>
            </a:r>
          </a:p>
          <a:p>
            <a:endParaRPr lang="ja-JP" altLang="ja-JP" sz="2800" kern="0" dirty="0">
              <a:latin typeface="+mn-ea"/>
              <a:cs typeface="HGSMinchoE" charset="-128"/>
            </a:endParaRPr>
          </a:p>
        </p:txBody>
      </p:sp>
      <p:sp>
        <p:nvSpPr>
          <p:cNvPr id="7" name="Text Box 15">
            <a:extLst>
              <a:ext uri="{FF2B5EF4-FFF2-40B4-BE49-F238E27FC236}">
                <a16:creationId xmlns:a16="http://schemas.microsoft.com/office/drawing/2014/main" id="{BB9C5CC0-D88D-6848-9B52-649F1DF964D0}"/>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40235153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drape"/>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直線コネクタ 27"/>
          <p:cNvCxnSpPr/>
          <p:nvPr/>
        </p:nvCxnSpPr>
        <p:spPr>
          <a:xfrm>
            <a:off x="706734" y="1888402"/>
            <a:ext cx="0" cy="3588473"/>
          </a:xfrm>
          <a:prstGeom prst="line">
            <a:avLst/>
          </a:prstGeom>
          <a:ln w="38100">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flipV="1">
            <a:off x="469208" y="5256543"/>
            <a:ext cx="8362949" cy="12708"/>
          </a:xfrm>
          <a:prstGeom prst="line">
            <a:avLst/>
          </a:prstGeom>
          <a:ln w="38100">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1284031" y="4959789"/>
            <a:ext cx="7378700" cy="257249"/>
          </a:xfrm>
          <a:prstGeom prst="rect">
            <a:avLst/>
          </a:prstGeom>
          <a:solidFill>
            <a:schemeClr val="accent6">
              <a:lumMod val="20000"/>
              <a:lumOff val="80000"/>
            </a:schemeClr>
          </a:solidFill>
          <a:ln w="158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FF0000"/>
                </a:solidFill>
              </a:rPr>
              <a:t>④ 地域・地区割り</a:t>
            </a:r>
            <a:endParaRPr kumimoji="1" lang="ja-JP" altLang="en-US" b="1" dirty="0">
              <a:solidFill>
                <a:srgbClr val="FF0000"/>
              </a:solidFill>
            </a:endParaRPr>
          </a:p>
        </p:txBody>
      </p:sp>
      <p:sp>
        <p:nvSpPr>
          <p:cNvPr id="19" name="平行四辺形 18"/>
          <p:cNvSpPr/>
          <p:nvPr/>
        </p:nvSpPr>
        <p:spPr>
          <a:xfrm>
            <a:off x="266700" y="2622657"/>
            <a:ext cx="8775700" cy="930052"/>
          </a:xfrm>
          <a:prstGeom prst="parallelogram">
            <a:avLst>
              <a:gd name="adj" fmla="val 73485"/>
            </a:avLst>
          </a:prstGeom>
          <a:gradFill flip="none" rotWithShape="1">
            <a:gsLst>
              <a:gs pos="0">
                <a:schemeClr val="accent1">
                  <a:lumMod val="5000"/>
                  <a:lumOff val="95000"/>
                  <a:alpha val="52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p:txBody>
          <a:bodyPr/>
          <a:lstStyle/>
          <a:p>
            <a:fld id="{937C4E2F-4888-3D47-8374-809EA2F2156A}" type="slidenum">
              <a:rPr kumimoji="1" lang="ja-JP" altLang="en-US" smtClean="0"/>
              <a:t>45</a:t>
            </a:fld>
            <a:endParaRPr kumimoji="1" lang="ja-JP" altLang="en-US"/>
          </a:p>
        </p:txBody>
      </p:sp>
      <p:sp>
        <p:nvSpPr>
          <p:cNvPr id="2" name="タイトル 1"/>
          <p:cNvSpPr>
            <a:spLocks noGrp="1"/>
          </p:cNvSpPr>
          <p:nvPr>
            <p:ph type="title" idx="4294967295"/>
          </p:nvPr>
        </p:nvSpPr>
        <p:spPr>
          <a:xfrm>
            <a:off x="266700" y="510600"/>
            <a:ext cx="6514829" cy="487362"/>
          </a:xfrm>
        </p:spPr>
        <p:txBody>
          <a:bodyPr>
            <a:noAutofit/>
          </a:bodyPr>
          <a:lstStyle/>
          <a:p>
            <a:r>
              <a:rPr lang="ja-JP" altLang="en-US" sz="2800" b="1" dirty="0"/>
              <a:t>総合相談体制イメージ　既存窓口中心</a:t>
            </a:r>
          </a:p>
        </p:txBody>
      </p:sp>
      <p:sp>
        <p:nvSpPr>
          <p:cNvPr id="4" name="角丸四角形 3"/>
          <p:cNvSpPr/>
          <p:nvPr/>
        </p:nvSpPr>
        <p:spPr>
          <a:xfrm>
            <a:off x="7096948" y="2224683"/>
            <a:ext cx="1723524" cy="56204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支援調整会議</a:t>
            </a:r>
            <a:endParaRPr kumimoji="1" lang="en-US" altLang="ja-JP" sz="1600" b="1" dirty="0"/>
          </a:p>
          <a:p>
            <a:pPr algn="ctr"/>
            <a:r>
              <a:rPr kumimoji="1" lang="ja-JP" altLang="en-US" sz="1600" b="1" dirty="0"/>
              <a:t>（生活保護）</a:t>
            </a:r>
          </a:p>
        </p:txBody>
      </p:sp>
      <p:sp>
        <p:nvSpPr>
          <p:cNvPr id="5" name="角丸四角形 4"/>
          <p:cNvSpPr/>
          <p:nvPr/>
        </p:nvSpPr>
        <p:spPr>
          <a:xfrm>
            <a:off x="4955332" y="2224683"/>
            <a:ext cx="2064940" cy="56204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要保護児童</a:t>
            </a:r>
            <a:endParaRPr lang="en-US" altLang="ja-JP" sz="1400" b="1" dirty="0"/>
          </a:p>
          <a:p>
            <a:pPr algn="ctr"/>
            <a:r>
              <a:rPr lang="ja-JP" altLang="en-US" sz="1400" b="1"/>
              <a:t>対策協議会（</a:t>
            </a:r>
            <a:r>
              <a:rPr lang="ja-JP" altLang="en-US" sz="1400" b="1" dirty="0"/>
              <a:t>児童）</a:t>
            </a:r>
            <a:endParaRPr kumimoji="1" lang="ja-JP" altLang="en-US" sz="1400" b="1" dirty="0"/>
          </a:p>
        </p:txBody>
      </p:sp>
      <p:sp>
        <p:nvSpPr>
          <p:cNvPr id="6" name="角丸四角形 5"/>
          <p:cNvSpPr/>
          <p:nvPr/>
        </p:nvSpPr>
        <p:spPr>
          <a:xfrm>
            <a:off x="1137203" y="2224683"/>
            <a:ext cx="1922629" cy="56204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b="1" dirty="0"/>
              <a:t>障害者支援協議会</a:t>
            </a:r>
            <a:endParaRPr lang="en-US" altLang="ja-JP" sz="1500" b="1" dirty="0"/>
          </a:p>
          <a:p>
            <a:pPr algn="ctr"/>
            <a:r>
              <a:rPr lang="ja-JP" altLang="en-US" sz="1500" b="1" dirty="0"/>
              <a:t>（障害）</a:t>
            </a:r>
            <a:endParaRPr kumimoji="1" lang="ja-JP" altLang="en-US" sz="1500" b="1" dirty="0"/>
          </a:p>
        </p:txBody>
      </p:sp>
      <p:sp>
        <p:nvSpPr>
          <p:cNvPr id="7" name="角丸四角形 6"/>
          <p:cNvSpPr/>
          <p:nvPr/>
        </p:nvSpPr>
        <p:spPr>
          <a:xfrm>
            <a:off x="3131840" y="2224683"/>
            <a:ext cx="1723524" cy="56204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t>地域</a:t>
            </a:r>
            <a:r>
              <a:rPr lang="ja-JP" altLang="en-US" sz="1600" b="1"/>
              <a:t>ケア</a:t>
            </a:r>
            <a:r>
              <a:rPr kumimoji="1" lang="ja-JP" altLang="en-US" sz="1600" b="1"/>
              <a:t>会議</a:t>
            </a:r>
            <a:endParaRPr kumimoji="1" lang="en-US" altLang="ja-JP" sz="1600" b="1" dirty="0"/>
          </a:p>
          <a:p>
            <a:pPr algn="ctr"/>
            <a:r>
              <a:rPr kumimoji="1" lang="ja-JP" altLang="en-US" sz="1600" b="1" dirty="0"/>
              <a:t>　（高齢）</a:t>
            </a:r>
          </a:p>
        </p:txBody>
      </p:sp>
      <p:sp>
        <p:nvSpPr>
          <p:cNvPr id="8" name="角丸四角形 7"/>
          <p:cNvSpPr/>
          <p:nvPr/>
        </p:nvSpPr>
        <p:spPr>
          <a:xfrm>
            <a:off x="3417674" y="3450036"/>
            <a:ext cx="1257300" cy="32422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a:t>個別</a:t>
            </a:r>
            <a:r>
              <a:rPr lang="ja-JP" altLang="en-US" sz="1050" b="1" dirty="0"/>
              <a:t>支援会議</a:t>
            </a:r>
          </a:p>
        </p:txBody>
      </p:sp>
      <p:sp>
        <p:nvSpPr>
          <p:cNvPr id="10" name="角丸四角形 9"/>
          <p:cNvSpPr/>
          <p:nvPr/>
        </p:nvSpPr>
        <p:spPr>
          <a:xfrm>
            <a:off x="5405455" y="3440511"/>
            <a:ext cx="1257300" cy="32422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a:t>個別</a:t>
            </a:r>
            <a:r>
              <a:rPr lang="ja-JP" altLang="en-US" sz="1050" b="1" dirty="0"/>
              <a:t>支援会議</a:t>
            </a:r>
          </a:p>
        </p:txBody>
      </p:sp>
      <p:sp>
        <p:nvSpPr>
          <p:cNvPr id="11" name="角丸四角形 10"/>
          <p:cNvSpPr/>
          <p:nvPr/>
        </p:nvSpPr>
        <p:spPr>
          <a:xfrm>
            <a:off x="7233143" y="3440841"/>
            <a:ext cx="1257300" cy="32422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a:t>個別支援会議</a:t>
            </a:r>
            <a:endParaRPr lang="ja-JP" altLang="en-US" sz="1050" b="1" dirty="0"/>
          </a:p>
        </p:txBody>
      </p:sp>
      <p:sp>
        <p:nvSpPr>
          <p:cNvPr id="12" name="正方形/長方形 11"/>
          <p:cNvSpPr/>
          <p:nvPr/>
        </p:nvSpPr>
        <p:spPr>
          <a:xfrm>
            <a:off x="1416376" y="1741874"/>
            <a:ext cx="7074067" cy="390341"/>
          </a:xfrm>
          <a:prstGeom prst="rect">
            <a:avLst/>
          </a:prstGeom>
          <a:solidFill>
            <a:schemeClr val="accent5">
              <a:lumMod val="20000"/>
              <a:lumOff val="80000"/>
            </a:schemeClr>
          </a:solidFill>
          <a:ln w="158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rgbClr val="FF0000"/>
                </a:solidFill>
              </a:rPr>
              <a:t>① 庁内（行政）　地域づくりのための会議</a:t>
            </a:r>
          </a:p>
        </p:txBody>
      </p:sp>
      <p:sp>
        <p:nvSpPr>
          <p:cNvPr id="18" name="角丸四角形 17"/>
          <p:cNvSpPr/>
          <p:nvPr/>
        </p:nvSpPr>
        <p:spPr>
          <a:xfrm>
            <a:off x="1517141" y="3438525"/>
            <a:ext cx="1257300" cy="32422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a:t>個別</a:t>
            </a:r>
            <a:r>
              <a:rPr lang="ja-JP" altLang="en-US" sz="1050" b="1" dirty="0"/>
              <a:t>支援会議</a:t>
            </a:r>
          </a:p>
        </p:txBody>
      </p:sp>
      <p:sp>
        <p:nvSpPr>
          <p:cNvPr id="20" name="平行四辺形 19"/>
          <p:cNvSpPr/>
          <p:nvPr/>
        </p:nvSpPr>
        <p:spPr>
          <a:xfrm>
            <a:off x="266700" y="3950360"/>
            <a:ext cx="8775700" cy="882261"/>
          </a:xfrm>
          <a:prstGeom prst="parallelogram">
            <a:avLst>
              <a:gd name="adj" fmla="val 73485"/>
            </a:avLst>
          </a:prstGeom>
          <a:gradFill flip="none" rotWithShape="1">
            <a:gsLst>
              <a:gs pos="0">
                <a:schemeClr val="accent1">
                  <a:lumMod val="5000"/>
                  <a:lumOff val="95000"/>
                  <a:alpha val="52000"/>
                </a:schemeClr>
              </a:gs>
              <a:gs pos="74000">
                <a:srgbClr val="FFFF00"/>
              </a:gs>
              <a:gs pos="83000">
                <a:srgbClr val="FFFF00"/>
              </a:gs>
              <a:gs pos="100000">
                <a:srgbClr val="FFFF00"/>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1284031" y="4142396"/>
            <a:ext cx="1612399" cy="5842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障害相談支援センター</a:t>
            </a:r>
          </a:p>
        </p:txBody>
      </p:sp>
      <p:sp>
        <p:nvSpPr>
          <p:cNvPr id="15" name="円/楕円 14"/>
          <p:cNvSpPr/>
          <p:nvPr/>
        </p:nvSpPr>
        <p:spPr>
          <a:xfrm>
            <a:off x="3184563" y="4127518"/>
            <a:ext cx="1612399" cy="5842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地域包括支援センター</a:t>
            </a:r>
            <a:endParaRPr kumimoji="1" lang="ja-JP" altLang="en-US" sz="1400" b="1" dirty="0">
              <a:solidFill>
                <a:schemeClr val="tx1"/>
              </a:solidFill>
            </a:endParaRPr>
          </a:p>
        </p:txBody>
      </p:sp>
      <p:sp>
        <p:nvSpPr>
          <p:cNvPr id="16" name="円/楕円 15"/>
          <p:cNvSpPr/>
          <p:nvPr/>
        </p:nvSpPr>
        <p:spPr>
          <a:xfrm>
            <a:off x="7000032" y="4142396"/>
            <a:ext cx="1612399" cy="5842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自立相談支援センター</a:t>
            </a:r>
            <a:endParaRPr kumimoji="1" lang="ja-JP" altLang="en-US" sz="1400" b="1" dirty="0">
              <a:solidFill>
                <a:schemeClr val="tx1"/>
              </a:solidFill>
            </a:endParaRPr>
          </a:p>
        </p:txBody>
      </p:sp>
      <p:sp>
        <p:nvSpPr>
          <p:cNvPr id="17" name="円/楕円 16"/>
          <p:cNvSpPr/>
          <p:nvPr/>
        </p:nvSpPr>
        <p:spPr>
          <a:xfrm>
            <a:off x="5210443" y="4142397"/>
            <a:ext cx="1612399" cy="5842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子育て支援センター</a:t>
            </a:r>
            <a:endParaRPr kumimoji="1" lang="ja-JP" altLang="en-US" sz="1400" b="1" dirty="0">
              <a:solidFill>
                <a:schemeClr val="tx1"/>
              </a:solidFill>
            </a:endParaRPr>
          </a:p>
        </p:txBody>
      </p:sp>
      <p:sp>
        <p:nvSpPr>
          <p:cNvPr id="21" name="テキスト ボックス 20"/>
          <p:cNvSpPr txBox="1"/>
          <p:nvPr/>
        </p:nvSpPr>
        <p:spPr>
          <a:xfrm>
            <a:off x="419101" y="2627733"/>
            <a:ext cx="662522" cy="369332"/>
          </a:xfrm>
          <a:prstGeom prst="rect">
            <a:avLst/>
          </a:prstGeom>
          <a:noFill/>
        </p:spPr>
        <p:txBody>
          <a:bodyPr wrap="square" rtlCol="0">
            <a:spAutoFit/>
          </a:bodyPr>
          <a:lstStyle/>
          <a:p>
            <a:r>
              <a:rPr lang="ja-JP" altLang="en-US" b="1"/>
              <a:t>庁内</a:t>
            </a:r>
          </a:p>
        </p:txBody>
      </p:sp>
      <p:sp>
        <p:nvSpPr>
          <p:cNvPr id="22" name="テキスト ボックス 21"/>
          <p:cNvSpPr txBox="1"/>
          <p:nvPr/>
        </p:nvSpPr>
        <p:spPr>
          <a:xfrm>
            <a:off x="419101" y="4453620"/>
            <a:ext cx="662522" cy="369332"/>
          </a:xfrm>
          <a:prstGeom prst="rect">
            <a:avLst/>
          </a:prstGeom>
          <a:noFill/>
        </p:spPr>
        <p:txBody>
          <a:bodyPr wrap="square" rtlCol="0">
            <a:spAutoFit/>
          </a:bodyPr>
          <a:lstStyle/>
          <a:p>
            <a:r>
              <a:rPr lang="ja-JP" altLang="en-US" b="1" dirty="0"/>
              <a:t>庁外</a:t>
            </a:r>
          </a:p>
        </p:txBody>
      </p:sp>
      <p:sp>
        <p:nvSpPr>
          <p:cNvPr id="23" name="円/楕円 22"/>
          <p:cNvSpPr/>
          <p:nvPr/>
        </p:nvSpPr>
        <p:spPr>
          <a:xfrm>
            <a:off x="927100" y="5361163"/>
            <a:ext cx="7854950" cy="512587"/>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世　帯</a:t>
            </a:r>
          </a:p>
        </p:txBody>
      </p:sp>
      <p:sp>
        <p:nvSpPr>
          <p:cNvPr id="24" name="円/楕円 23"/>
          <p:cNvSpPr/>
          <p:nvPr/>
        </p:nvSpPr>
        <p:spPr>
          <a:xfrm>
            <a:off x="5727700" y="5349980"/>
            <a:ext cx="533400" cy="435308"/>
          </a:xfrm>
          <a:prstGeom prst="ellipse">
            <a:avLst/>
          </a:prstGeom>
          <a:solidFill>
            <a:srgbClr val="92D050"/>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a:t>個人</a:t>
            </a:r>
          </a:p>
        </p:txBody>
      </p:sp>
      <p:sp>
        <p:nvSpPr>
          <p:cNvPr id="25" name="円/楕円 24"/>
          <p:cNvSpPr/>
          <p:nvPr/>
        </p:nvSpPr>
        <p:spPr>
          <a:xfrm>
            <a:off x="3295686" y="5349980"/>
            <a:ext cx="533400" cy="435308"/>
          </a:xfrm>
          <a:prstGeom prst="ellipse">
            <a:avLst/>
          </a:prstGeom>
          <a:solidFill>
            <a:srgbClr val="92D050"/>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a:t>個人</a:t>
            </a:r>
          </a:p>
        </p:txBody>
      </p:sp>
      <p:sp>
        <p:nvSpPr>
          <p:cNvPr id="38" name="右カーブ矢印 37"/>
          <p:cNvSpPr/>
          <p:nvPr/>
        </p:nvSpPr>
        <p:spPr>
          <a:xfrm rot="9919938" flipH="1">
            <a:off x="1027607" y="2881492"/>
            <a:ext cx="639140" cy="2842365"/>
          </a:xfrm>
          <a:prstGeom prst="curved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9" name="右カーブ矢印 38"/>
          <p:cNvSpPr/>
          <p:nvPr/>
        </p:nvSpPr>
        <p:spPr>
          <a:xfrm rot="11519596">
            <a:off x="8382982" y="2836240"/>
            <a:ext cx="615684" cy="2837909"/>
          </a:xfrm>
          <a:prstGeom prst="curved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0" name="上下矢印 39"/>
          <p:cNvSpPr/>
          <p:nvPr/>
        </p:nvSpPr>
        <p:spPr>
          <a:xfrm>
            <a:off x="2774442" y="4776467"/>
            <a:ext cx="165466" cy="537419"/>
          </a:xfrm>
          <a:prstGeom prst="up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上下矢印 40"/>
          <p:cNvSpPr/>
          <p:nvPr/>
        </p:nvSpPr>
        <p:spPr>
          <a:xfrm>
            <a:off x="6824982" y="4789174"/>
            <a:ext cx="165466" cy="537419"/>
          </a:xfrm>
          <a:prstGeom prst="up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上下矢印 41"/>
          <p:cNvSpPr/>
          <p:nvPr/>
        </p:nvSpPr>
        <p:spPr>
          <a:xfrm>
            <a:off x="4819224" y="4764436"/>
            <a:ext cx="165466" cy="537419"/>
          </a:xfrm>
          <a:prstGeom prst="up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5552786" y="1101571"/>
            <a:ext cx="3472425" cy="346249"/>
          </a:xfrm>
          <a:prstGeom prst="rect">
            <a:avLst/>
          </a:prstGeom>
          <a:noFill/>
        </p:spPr>
        <p:txBody>
          <a:bodyPr wrap="none" rtlCol="0">
            <a:spAutoFit/>
          </a:bodyPr>
          <a:lstStyle/>
          <a:p>
            <a:r>
              <a:rPr lang="en-US" altLang="ja-JP" sz="1650" u="sng" dirty="0">
                <a:solidFill>
                  <a:srgbClr val="FF0000"/>
                </a:solidFill>
                <a:latin typeface="+mn-ea"/>
                <a:ea typeface="+mn-ea"/>
              </a:rPr>
              <a:t>※</a:t>
            </a:r>
            <a:r>
              <a:rPr lang="ja-JP" altLang="en-US" sz="1650" u="sng" dirty="0">
                <a:solidFill>
                  <a:srgbClr val="FF0000"/>
                </a:solidFill>
                <a:latin typeface="+mn-ea"/>
                <a:ea typeface="+mn-ea"/>
              </a:rPr>
              <a:t>① ② ③ ④必要性の有無　要検討</a:t>
            </a:r>
          </a:p>
        </p:txBody>
      </p:sp>
      <p:sp>
        <p:nvSpPr>
          <p:cNvPr id="46" name="正方形/長方形 45"/>
          <p:cNvSpPr/>
          <p:nvPr/>
        </p:nvSpPr>
        <p:spPr>
          <a:xfrm>
            <a:off x="1416376" y="2877137"/>
            <a:ext cx="7074067" cy="278845"/>
          </a:xfrm>
          <a:prstGeom prst="rect">
            <a:avLst/>
          </a:prstGeom>
          <a:solidFill>
            <a:schemeClr val="bg2">
              <a:lumMod val="90000"/>
            </a:schemeClr>
          </a:solidFill>
          <a:ln w="158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rPr>
              <a:t>②</a:t>
            </a:r>
            <a:r>
              <a:rPr kumimoji="1" lang="ja-JP" altLang="en-US" b="1" dirty="0">
                <a:solidFill>
                  <a:schemeClr val="bg1"/>
                </a:solidFill>
              </a:rPr>
              <a:t> 庁内（行政）　各課横断的な相談体制</a:t>
            </a:r>
          </a:p>
        </p:txBody>
      </p:sp>
      <p:sp>
        <p:nvSpPr>
          <p:cNvPr id="13" name="正方形/長方形 12"/>
          <p:cNvSpPr/>
          <p:nvPr/>
        </p:nvSpPr>
        <p:spPr>
          <a:xfrm>
            <a:off x="1416376" y="3899999"/>
            <a:ext cx="7074068" cy="211307"/>
          </a:xfrm>
          <a:prstGeom prst="rect">
            <a:avLst/>
          </a:prstGeom>
          <a:solidFill>
            <a:schemeClr val="accent4">
              <a:lumMod val="20000"/>
              <a:lumOff val="80000"/>
            </a:schemeClr>
          </a:solidFill>
          <a:ln w="158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FF0000"/>
                </a:solidFill>
              </a:rPr>
              <a:t>③ 相談機関　横断的実務者連携</a:t>
            </a:r>
            <a:r>
              <a:rPr kumimoji="1" lang="ja-JP" altLang="en-US" b="1" dirty="0">
                <a:solidFill>
                  <a:srgbClr val="FF0000"/>
                </a:solidFill>
              </a:rPr>
              <a:t>会議</a:t>
            </a:r>
          </a:p>
        </p:txBody>
      </p:sp>
      <p:sp>
        <p:nvSpPr>
          <p:cNvPr id="9" name="円/楕円 8"/>
          <p:cNvSpPr/>
          <p:nvPr/>
        </p:nvSpPr>
        <p:spPr>
          <a:xfrm>
            <a:off x="5567964" y="3157408"/>
            <a:ext cx="946871" cy="235304"/>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t>児童窓口</a:t>
            </a:r>
          </a:p>
        </p:txBody>
      </p:sp>
      <p:sp>
        <p:nvSpPr>
          <p:cNvPr id="34" name="円/楕円 33"/>
          <p:cNvSpPr/>
          <p:nvPr/>
        </p:nvSpPr>
        <p:spPr>
          <a:xfrm>
            <a:off x="3586807" y="3158860"/>
            <a:ext cx="946871" cy="235304"/>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t>高齢窓口</a:t>
            </a:r>
          </a:p>
        </p:txBody>
      </p:sp>
      <p:sp>
        <p:nvSpPr>
          <p:cNvPr id="35" name="円/楕円 34"/>
          <p:cNvSpPr/>
          <p:nvPr/>
        </p:nvSpPr>
        <p:spPr>
          <a:xfrm>
            <a:off x="1674656" y="3155983"/>
            <a:ext cx="946871" cy="235304"/>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t>障害窓口</a:t>
            </a:r>
          </a:p>
        </p:txBody>
      </p:sp>
      <p:sp>
        <p:nvSpPr>
          <p:cNvPr id="36" name="円/楕円 35"/>
          <p:cNvSpPr/>
          <p:nvPr/>
        </p:nvSpPr>
        <p:spPr>
          <a:xfrm>
            <a:off x="7401711" y="3155983"/>
            <a:ext cx="946871" cy="235304"/>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t>生保窓口</a:t>
            </a:r>
          </a:p>
        </p:txBody>
      </p:sp>
      <p:sp>
        <p:nvSpPr>
          <p:cNvPr id="50" name="テキスト ボックス 49"/>
          <p:cNvSpPr txBox="1"/>
          <p:nvPr/>
        </p:nvSpPr>
        <p:spPr>
          <a:xfrm>
            <a:off x="516493" y="5562351"/>
            <a:ext cx="369332" cy="531601"/>
          </a:xfrm>
          <a:prstGeom prst="rect">
            <a:avLst/>
          </a:prstGeom>
          <a:noFill/>
        </p:spPr>
        <p:txBody>
          <a:bodyPr vert="eaVert" wrap="square" rtlCol="0">
            <a:spAutoFit/>
          </a:bodyPr>
          <a:lstStyle/>
          <a:p>
            <a:r>
              <a:rPr lang="ja-JP" altLang="en-US" sz="1200" dirty="0">
                <a:latin typeface="+mj-ea"/>
                <a:ea typeface="+mj-ea"/>
              </a:rPr>
              <a:t>縦糸</a:t>
            </a:r>
          </a:p>
        </p:txBody>
      </p:sp>
      <p:sp>
        <p:nvSpPr>
          <p:cNvPr id="51" name="テキスト ボックス 50"/>
          <p:cNvSpPr txBox="1"/>
          <p:nvPr/>
        </p:nvSpPr>
        <p:spPr>
          <a:xfrm>
            <a:off x="54661" y="5143078"/>
            <a:ext cx="478739" cy="461665"/>
          </a:xfrm>
          <a:prstGeom prst="rect">
            <a:avLst/>
          </a:prstGeom>
          <a:noFill/>
        </p:spPr>
        <p:txBody>
          <a:bodyPr wrap="square" rtlCol="0">
            <a:spAutoFit/>
          </a:bodyPr>
          <a:lstStyle/>
          <a:p>
            <a:r>
              <a:rPr lang="ja-JP" altLang="en-US" sz="1200">
                <a:latin typeface="+mj-ea"/>
                <a:ea typeface="+mj-ea"/>
              </a:rPr>
              <a:t>横糸</a:t>
            </a:r>
          </a:p>
        </p:txBody>
      </p:sp>
    </p:spTree>
    <p:extLst>
      <p:ext uri="{BB962C8B-B14F-4D97-AF65-F5344CB8AC3E}">
        <p14:creationId xmlns:p14="http://schemas.microsoft.com/office/powerpoint/2010/main" val="9666388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drape"/>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コンテンツ プレースホルダー 2"/>
          <p:cNvSpPr>
            <a:spLocks noGrp="1"/>
          </p:cNvSpPr>
          <p:nvPr>
            <p:ph idx="4294967295"/>
          </p:nvPr>
        </p:nvSpPr>
        <p:spPr>
          <a:xfrm>
            <a:off x="893268" y="1417486"/>
            <a:ext cx="7847012" cy="3436938"/>
          </a:xfrm>
        </p:spPr>
        <p:txBody>
          <a:bodyPr rtlCol="0">
            <a:noAutofit/>
          </a:bodyPr>
          <a:lstStyle/>
          <a:p>
            <a:pPr eaLnBrk="1" fontAlgn="auto" hangingPunct="1">
              <a:defRPr/>
            </a:pPr>
            <a:r>
              <a:rPr lang="ja-JP" altLang="ja-JP" sz="2800" dirty="0">
                <a:solidFill>
                  <a:schemeClr val="tx1">
                    <a:lumMod val="75000"/>
                    <a:lumOff val="25000"/>
                  </a:schemeClr>
                </a:solidFill>
                <a:latin typeface="+mn-ea"/>
                <a:cs typeface="HGPMinchoE" charset="-128"/>
              </a:rPr>
              <a:t>地域社会の中で生活する権利、</a:t>
            </a:r>
            <a:r>
              <a:rPr lang="ja-JP" altLang="ja-JP" sz="2800" u="sng" dirty="0">
                <a:solidFill>
                  <a:schemeClr val="tx1">
                    <a:lumMod val="75000"/>
                    <a:lumOff val="25000"/>
                  </a:schemeClr>
                </a:solidFill>
                <a:latin typeface="+mn-ea"/>
                <a:cs typeface="HGPMinchoE" charset="-128"/>
              </a:rPr>
              <a:t>（本人にとって）意味のある生活</a:t>
            </a:r>
            <a:r>
              <a:rPr lang="ja-JP" altLang="ja-JP" sz="2800" dirty="0">
                <a:solidFill>
                  <a:schemeClr val="tx1">
                    <a:lumMod val="75000"/>
                    <a:lumOff val="25000"/>
                  </a:schemeClr>
                </a:solidFill>
                <a:latin typeface="+mn-ea"/>
                <a:cs typeface="HGPMinchoE" charset="-128"/>
              </a:rPr>
              <a:t>を送ることの保障</a:t>
            </a:r>
          </a:p>
          <a:p>
            <a:pPr eaLnBrk="1" fontAlgn="auto" hangingPunct="1">
              <a:defRPr/>
            </a:pPr>
            <a:r>
              <a:rPr lang="ja-JP" altLang="ja-JP" sz="2800" dirty="0">
                <a:solidFill>
                  <a:schemeClr val="tx1">
                    <a:lumMod val="75000"/>
                    <a:lumOff val="25000"/>
                  </a:schemeClr>
                </a:solidFill>
                <a:latin typeface="+mn-ea"/>
                <a:cs typeface="HGPMinchoE" charset="-128"/>
              </a:rPr>
              <a:t>権利条約に支援つき意思決定（意思決定支援）の理念が強調されている</a:t>
            </a:r>
            <a:endParaRPr lang="en-US" altLang="ja-JP" sz="2800" dirty="0">
              <a:solidFill>
                <a:schemeClr val="tx1">
                  <a:lumMod val="75000"/>
                  <a:lumOff val="25000"/>
                </a:schemeClr>
              </a:solidFill>
              <a:latin typeface="+mn-ea"/>
              <a:cs typeface="HGPMinchoE" charset="-128"/>
            </a:endParaRPr>
          </a:p>
          <a:p>
            <a:pPr eaLnBrk="1" fontAlgn="auto" hangingPunct="1">
              <a:defRPr/>
            </a:pPr>
            <a:r>
              <a:rPr lang="ja-JP" altLang="ja-JP" sz="2800" dirty="0">
                <a:solidFill>
                  <a:schemeClr val="tx1">
                    <a:lumMod val="75000"/>
                    <a:lumOff val="25000"/>
                  </a:schemeClr>
                </a:solidFill>
                <a:latin typeface="+mn-ea"/>
                <a:cs typeface="HGPMinchoE" charset="-128"/>
              </a:rPr>
              <a:t>権利条約を批准した国は、「代行決定」から「支援つきの意思決定」への転換が求められている。</a:t>
            </a:r>
            <a:endParaRPr lang="en-US" altLang="ja-JP" sz="2800" dirty="0">
              <a:solidFill>
                <a:schemeClr val="tx1">
                  <a:lumMod val="75000"/>
                  <a:lumOff val="25000"/>
                </a:schemeClr>
              </a:solidFill>
              <a:latin typeface="+mn-ea"/>
              <a:cs typeface="HGPMinchoE" charset="-128"/>
            </a:endParaRPr>
          </a:p>
          <a:p>
            <a:pPr eaLnBrk="1" fontAlgn="auto" hangingPunct="1">
              <a:defRPr/>
            </a:pPr>
            <a:r>
              <a:rPr lang="ja-JP" altLang="ja-JP" sz="2800" dirty="0">
                <a:solidFill>
                  <a:schemeClr val="tx1">
                    <a:lumMod val="75000"/>
                    <a:lumOff val="25000"/>
                  </a:schemeClr>
                </a:solidFill>
                <a:latin typeface="+mn-ea"/>
                <a:cs typeface="HGPMinchoE" charset="-128"/>
              </a:rPr>
              <a:t>ストレングスモデル</a:t>
            </a:r>
            <a:r>
              <a:rPr lang="ja-JP" altLang="en-US" sz="2800" dirty="0">
                <a:latin typeface="+mn-ea"/>
                <a:cs typeface="HGPMinchoE" charset="-128"/>
              </a:rPr>
              <a:t>・</a:t>
            </a:r>
            <a:r>
              <a:rPr lang="en-US" altLang="ja-JP" sz="2800" dirty="0">
                <a:solidFill>
                  <a:schemeClr val="tx1">
                    <a:lumMod val="75000"/>
                    <a:lumOff val="25000"/>
                  </a:schemeClr>
                </a:solidFill>
                <a:latin typeface="+mn-ea"/>
                <a:cs typeface="HGPMinchoE" charset="-128"/>
              </a:rPr>
              <a:t>SDM</a:t>
            </a:r>
            <a:r>
              <a:rPr lang="ja-JP" altLang="en-US" sz="2800" dirty="0">
                <a:solidFill>
                  <a:schemeClr val="tx1">
                    <a:lumMod val="75000"/>
                    <a:lumOff val="25000"/>
                  </a:schemeClr>
                </a:solidFill>
                <a:latin typeface="+mn-ea"/>
                <a:cs typeface="HGPMinchoE" charset="-128"/>
              </a:rPr>
              <a:t>・オープンダイアログなど</a:t>
            </a:r>
            <a:r>
              <a:rPr lang="ja-JP" altLang="en-US" sz="2800" dirty="0">
                <a:latin typeface="+mn-ea"/>
                <a:cs typeface="HGPMinchoE" charset="-128"/>
              </a:rPr>
              <a:t>、</a:t>
            </a:r>
            <a:r>
              <a:rPr lang="ja-JP" altLang="ja-JP" sz="2800" dirty="0">
                <a:solidFill>
                  <a:schemeClr val="tx1">
                    <a:lumMod val="75000"/>
                    <a:lumOff val="25000"/>
                  </a:schemeClr>
                </a:solidFill>
                <a:latin typeface="+mn-ea"/>
                <a:cs typeface="HGPMinchoE" charset="-128"/>
              </a:rPr>
              <a:t>１週間に１度</a:t>
            </a:r>
            <a:r>
              <a:rPr lang="ja-JP" altLang="en-US" sz="2800" dirty="0">
                <a:solidFill>
                  <a:schemeClr val="tx1">
                    <a:lumMod val="75000"/>
                    <a:lumOff val="25000"/>
                  </a:schemeClr>
                </a:solidFill>
                <a:latin typeface="+mn-ea"/>
                <a:cs typeface="HGPMinchoE" charset="-128"/>
              </a:rPr>
              <a:t>の対話に</a:t>
            </a:r>
            <a:r>
              <a:rPr lang="ja-JP" altLang="en-US" sz="2800" dirty="0">
                <a:latin typeface="+mn-ea"/>
                <a:cs typeface="HGPMinchoE" charset="-128"/>
              </a:rPr>
              <a:t>より</a:t>
            </a:r>
            <a:r>
              <a:rPr lang="ja-JP" altLang="ja-JP" sz="2800" dirty="0">
                <a:solidFill>
                  <a:schemeClr val="tx1">
                    <a:lumMod val="75000"/>
                    <a:lumOff val="25000"/>
                  </a:schemeClr>
                </a:solidFill>
                <a:latin typeface="+mn-ea"/>
                <a:cs typeface="HGPMinchoE" charset="-128"/>
              </a:rPr>
              <a:t>、「表出された意思」</a:t>
            </a:r>
            <a:r>
              <a:rPr lang="en-US" altLang="ja-JP" sz="2800" dirty="0">
                <a:solidFill>
                  <a:schemeClr val="tx1">
                    <a:lumMod val="75000"/>
                    <a:lumOff val="25000"/>
                  </a:schemeClr>
                </a:solidFill>
                <a:latin typeface="+mn-ea"/>
                <a:cs typeface="HGPMinchoE" charset="-128"/>
              </a:rPr>
              <a:t>(Expressed Wish)</a:t>
            </a:r>
            <a:r>
              <a:rPr lang="ja-JP" altLang="ja-JP" sz="2800" dirty="0">
                <a:solidFill>
                  <a:schemeClr val="tx1">
                    <a:lumMod val="75000"/>
                    <a:lumOff val="25000"/>
                  </a:schemeClr>
                </a:solidFill>
                <a:latin typeface="+mn-ea"/>
                <a:cs typeface="HGPMinchoE" charset="-128"/>
              </a:rPr>
              <a:t>を支援の中心に置き、「最善の利益」</a:t>
            </a:r>
            <a:r>
              <a:rPr lang="en-US" altLang="ja-JP" sz="2800" dirty="0">
                <a:solidFill>
                  <a:schemeClr val="tx1">
                    <a:lumMod val="75000"/>
                    <a:lumOff val="25000"/>
                  </a:schemeClr>
                </a:solidFill>
                <a:latin typeface="+mn-ea"/>
                <a:cs typeface="HGPMinchoE" charset="-128"/>
              </a:rPr>
              <a:t>(Best Interest)</a:t>
            </a:r>
            <a:r>
              <a:rPr lang="ja-JP" altLang="ja-JP" sz="2800" dirty="0">
                <a:solidFill>
                  <a:schemeClr val="tx1">
                    <a:lumMod val="75000"/>
                    <a:lumOff val="25000"/>
                  </a:schemeClr>
                </a:solidFill>
                <a:latin typeface="+mn-ea"/>
                <a:cs typeface="HGPMinchoE" charset="-128"/>
              </a:rPr>
              <a:t>を押し付けない</a:t>
            </a:r>
            <a:r>
              <a:rPr lang="ja-JP" altLang="en-US" sz="2800" dirty="0">
                <a:solidFill>
                  <a:schemeClr val="tx1">
                    <a:lumMod val="75000"/>
                    <a:lumOff val="25000"/>
                  </a:schemeClr>
                </a:solidFill>
                <a:latin typeface="+mn-ea"/>
                <a:cs typeface="HGPMinchoE" charset="-128"/>
              </a:rPr>
              <a:t>援助が行われて</a:t>
            </a:r>
            <a:r>
              <a:rPr lang="ja-JP" altLang="en-US" sz="2800">
                <a:solidFill>
                  <a:schemeClr val="tx1">
                    <a:lumMod val="75000"/>
                    <a:lumOff val="25000"/>
                  </a:schemeClr>
                </a:solidFill>
                <a:latin typeface="+mn-ea"/>
                <a:cs typeface="HGPMinchoE" charset="-128"/>
              </a:rPr>
              <a:t>いる。</a:t>
            </a:r>
            <a:endParaRPr lang="ja-JP" altLang="en-US" sz="2800" dirty="0">
              <a:solidFill>
                <a:schemeClr val="tx1">
                  <a:lumMod val="75000"/>
                  <a:lumOff val="25000"/>
                </a:schemeClr>
              </a:solidFill>
              <a:latin typeface="+mn-ea"/>
              <a:cs typeface="HGPMinchoE" charset="-128"/>
            </a:endParaRPr>
          </a:p>
          <a:p>
            <a:pPr eaLnBrk="1" fontAlgn="auto" hangingPunct="1">
              <a:defRPr/>
            </a:pPr>
            <a:endParaRPr lang="ja-JP" altLang="en-US" sz="2800" dirty="0">
              <a:solidFill>
                <a:schemeClr val="tx1">
                  <a:lumMod val="75000"/>
                  <a:lumOff val="25000"/>
                </a:schemeClr>
              </a:solidFill>
              <a:latin typeface="+mn-ea"/>
              <a:cs typeface="HGPMinchoE" charset="-128"/>
            </a:endParaRPr>
          </a:p>
        </p:txBody>
      </p:sp>
      <p:sp>
        <p:nvSpPr>
          <p:cNvPr id="4" name="タイトル 1">
            <a:extLst>
              <a:ext uri="{FF2B5EF4-FFF2-40B4-BE49-F238E27FC236}">
                <a16:creationId xmlns:a16="http://schemas.microsoft.com/office/drawing/2014/main" id="{94CE6CCB-0203-1F47-BEEE-6D7ACA0743CC}"/>
              </a:ext>
            </a:extLst>
          </p:cNvPr>
          <p:cNvSpPr txBox="1">
            <a:spLocks/>
          </p:cNvSpPr>
          <p:nvPr/>
        </p:nvSpPr>
        <p:spPr>
          <a:xfrm>
            <a:off x="390364" y="548680"/>
            <a:ext cx="8363272" cy="848717"/>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en-US" altLang="ja-JP" sz="3200" kern="0" dirty="0">
                <a:latin typeface="+mn-ea"/>
                <a:ea typeface="+mn-ea"/>
              </a:rPr>
              <a:t>③</a:t>
            </a:r>
            <a:r>
              <a:rPr lang="ja-JP" altLang="ja-JP" sz="3200">
                <a:latin typeface="+mn-ea"/>
                <a:ea typeface="+mn-ea"/>
              </a:rPr>
              <a:t>障害者権利条約批准（</a:t>
            </a:r>
            <a:r>
              <a:rPr lang="en-US" altLang="ja-JP" sz="3200" dirty="0">
                <a:latin typeface="+mn-ea"/>
                <a:ea typeface="+mn-ea"/>
              </a:rPr>
              <a:t>2014</a:t>
            </a:r>
            <a:r>
              <a:rPr lang="ja-JP" altLang="ja-JP" sz="3200">
                <a:latin typeface="+mn-ea"/>
                <a:ea typeface="+mn-ea"/>
              </a:rPr>
              <a:t>）と権利擁護 </a:t>
            </a:r>
            <a:endParaRPr lang="ja-JP" altLang="ja-JP" sz="3200" kern="0">
              <a:latin typeface="+mn-ea"/>
              <a:ea typeface="+mn-ea"/>
            </a:endParaRPr>
          </a:p>
        </p:txBody>
      </p:sp>
      <p:sp>
        <p:nvSpPr>
          <p:cNvPr id="5" name="Text Box 15">
            <a:extLst>
              <a:ext uri="{FF2B5EF4-FFF2-40B4-BE49-F238E27FC236}">
                <a16:creationId xmlns:a16="http://schemas.microsoft.com/office/drawing/2014/main" id="{EC4B8CEF-53ED-6F40-9BFE-84B7FEE8068D}"/>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221403902"/>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C44B24-C282-DD4C-B9D9-B12006391DF8}"/>
              </a:ext>
            </a:extLst>
          </p:cNvPr>
          <p:cNvSpPr>
            <a:spLocks noGrp="1"/>
          </p:cNvSpPr>
          <p:nvPr>
            <p:ph type="title"/>
          </p:nvPr>
        </p:nvSpPr>
        <p:spPr/>
        <p:txBody>
          <a:bodyPr/>
          <a:lstStyle/>
          <a:p>
            <a:r>
              <a:rPr lang="ja-JP" altLang="ja-JP" sz="3200"/>
              <a:t>（３）権利擁護支援と価値 </a:t>
            </a:r>
            <a:endParaRPr kumimoji="1" lang="ja-JP" altLang="en-US" sz="3200"/>
          </a:p>
        </p:txBody>
      </p:sp>
      <p:sp>
        <p:nvSpPr>
          <p:cNvPr id="3" name="コンテンツ プレースホルダー 2">
            <a:extLst>
              <a:ext uri="{FF2B5EF4-FFF2-40B4-BE49-F238E27FC236}">
                <a16:creationId xmlns:a16="http://schemas.microsoft.com/office/drawing/2014/main" id="{9A40B41C-F704-3E4A-B8BB-B9CA99CEBFA5}"/>
              </a:ext>
            </a:extLst>
          </p:cNvPr>
          <p:cNvSpPr>
            <a:spLocks noGrp="1"/>
          </p:cNvSpPr>
          <p:nvPr>
            <p:ph idx="1"/>
          </p:nvPr>
        </p:nvSpPr>
        <p:spPr>
          <a:xfrm>
            <a:off x="457200" y="1417638"/>
            <a:ext cx="8229600" cy="4165923"/>
          </a:xfrm>
        </p:spPr>
        <p:txBody>
          <a:bodyPr>
            <a:normAutofit fontScale="92500" lnSpcReduction="10000"/>
          </a:bodyPr>
          <a:lstStyle/>
          <a:p>
            <a:pPr marL="0" indent="0">
              <a:buNone/>
            </a:pPr>
            <a:r>
              <a:rPr lang="ja-JP" altLang="ja-JP" sz="2800"/>
              <a:t>相談支援専門員は、障害児者の自立の促進と障害者総合支援法の理念である共生社会の実現に向けた支援を実施することが望まれている。そのためには、</a:t>
            </a:r>
            <a:r>
              <a:rPr lang="ja-JP" altLang="ja-JP" sz="2800" u="sng"/>
              <a:t>ソーシャルワークの担い手としてそのスキル・知識</a:t>
            </a:r>
            <a:r>
              <a:rPr lang="ja-JP" altLang="ja-JP" sz="2800"/>
              <a:t>を高め、インフォーマルサービスを含めた社会資源の改善及び開発、地域のつながりや支援者・住民等との関係構築、生きがいや希望を見出す等の支援を行うことが求められている。</a:t>
            </a:r>
            <a:endParaRPr lang="en-US" altLang="ja-JP" sz="2800" dirty="0"/>
          </a:p>
          <a:p>
            <a:pPr marL="0" indent="0">
              <a:buNone/>
            </a:pPr>
            <a:endParaRPr lang="ja-JP" altLang="ja-JP" sz="2800"/>
          </a:p>
          <a:p>
            <a:pPr marL="0" indent="0">
              <a:buNone/>
            </a:pPr>
            <a:r>
              <a:rPr lang="ja-JP" altLang="ja-JP" sz="2800" i="1">
                <a:solidFill>
                  <a:schemeClr val="tx1">
                    <a:lumMod val="65000"/>
                    <a:lumOff val="35000"/>
                  </a:schemeClr>
                </a:solidFill>
              </a:rPr>
              <a:t>＜「相談支援の質の向上に向けた検討会」取りまとめ　抜粋　平成</a:t>
            </a:r>
            <a:r>
              <a:rPr lang="en-US" altLang="ja-JP" sz="2800" i="1" dirty="0">
                <a:solidFill>
                  <a:schemeClr val="tx1">
                    <a:lumMod val="65000"/>
                    <a:lumOff val="35000"/>
                  </a:schemeClr>
                </a:solidFill>
              </a:rPr>
              <a:t>27</a:t>
            </a:r>
            <a:r>
              <a:rPr lang="ja-JP" altLang="ja-JP" sz="2800" i="1">
                <a:solidFill>
                  <a:schemeClr val="tx1">
                    <a:lumMod val="65000"/>
                    <a:lumOff val="35000"/>
                  </a:schemeClr>
                </a:solidFill>
              </a:rPr>
              <a:t>年</a:t>
            </a:r>
            <a:r>
              <a:rPr lang="en-US" altLang="ja-JP" sz="2800" i="1" dirty="0">
                <a:solidFill>
                  <a:schemeClr val="tx1">
                    <a:lumMod val="65000"/>
                    <a:lumOff val="35000"/>
                  </a:schemeClr>
                </a:solidFill>
              </a:rPr>
              <a:t>7</a:t>
            </a:r>
            <a:r>
              <a:rPr lang="ja-JP" altLang="ja-JP" sz="2800" i="1">
                <a:solidFill>
                  <a:schemeClr val="tx1">
                    <a:lumMod val="65000"/>
                    <a:lumOff val="35000"/>
                  </a:schemeClr>
                </a:solidFill>
              </a:rPr>
              <a:t>月＞</a:t>
            </a:r>
            <a:r>
              <a:rPr lang="ja-JP" altLang="ja-JP" sz="2800">
                <a:solidFill>
                  <a:schemeClr val="tx1">
                    <a:lumMod val="65000"/>
                    <a:lumOff val="35000"/>
                  </a:schemeClr>
                </a:solidFill>
              </a:rPr>
              <a:t> </a:t>
            </a:r>
            <a:endParaRPr kumimoji="1" lang="ja-JP" altLang="en-US" sz="2800">
              <a:solidFill>
                <a:schemeClr val="tx1">
                  <a:lumMod val="65000"/>
                  <a:lumOff val="35000"/>
                </a:schemeClr>
              </a:solidFill>
            </a:endParaRPr>
          </a:p>
        </p:txBody>
      </p:sp>
      <p:sp>
        <p:nvSpPr>
          <p:cNvPr id="4" name="スライド番号プレースホルダー 3">
            <a:extLst>
              <a:ext uri="{FF2B5EF4-FFF2-40B4-BE49-F238E27FC236}">
                <a16:creationId xmlns:a16="http://schemas.microsoft.com/office/drawing/2014/main" id="{39ED48FB-A577-FB43-92FF-BABE77E60FC4}"/>
              </a:ext>
            </a:extLst>
          </p:cNvPr>
          <p:cNvSpPr>
            <a:spLocks noGrp="1"/>
          </p:cNvSpPr>
          <p:nvPr>
            <p:ph type="sldNum" sz="quarter" idx="12"/>
          </p:nvPr>
        </p:nvSpPr>
        <p:spPr/>
        <p:txBody>
          <a:bodyPr/>
          <a:lstStyle/>
          <a:p>
            <a:pPr>
              <a:defRPr/>
            </a:pPr>
            <a:fld id="{804D6B79-3AEB-42FE-A736-A41F7AEA0445}" type="slidenum">
              <a:rPr lang="en-US" altLang="ja-JP" smtClean="0"/>
              <a:pPr>
                <a:defRPr/>
              </a:pPr>
              <a:t>47</a:t>
            </a:fld>
            <a:endParaRPr lang="en-US" altLang="ja-JP"/>
          </a:p>
        </p:txBody>
      </p:sp>
      <p:sp>
        <p:nvSpPr>
          <p:cNvPr id="5" name="Text Box 15">
            <a:extLst>
              <a:ext uri="{FF2B5EF4-FFF2-40B4-BE49-F238E27FC236}">
                <a16:creationId xmlns:a16="http://schemas.microsoft.com/office/drawing/2014/main" id="{F4E813F9-79DA-7B4F-83B8-B690D8315E95}"/>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0135799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73FFC6E8-89D8-6A49-ACD8-70B1F5FBAC99}"/>
              </a:ext>
            </a:extLst>
          </p:cNvPr>
          <p:cNvSpPr>
            <a:spLocks noGrp="1"/>
          </p:cNvSpPr>
          <p:nvPr>
            <p:ph type="title"/>
          </p:nvPr>
        </p:nvSpPr>
        <p:spPr/>
        <p:txBody>
          <a:bodyPr/>
          <a:lstStyle/>
          <a:p>
            <a:r>
              <a:rPr lang="ja-JP" altLang="en-US" sz="3200"/>
              <a:t>（３）権利擁護支援と価値</a:t>
            </a:r>
          </a:p>
        </p:txBody>
      </p:sp>
      <p:sp>
        <p:nvSpPr>
          <p:cNvPr id="3" name="コンテンツ プレースホルダー 2"/>
          <p:cNvSpPr>
            <a:spLocks noGrp="1"/>
          </p:cNvSpPr>
          <p:nvPr>
            <p:ph idx="1"/>
          </p:nvPr>
        </p:nvSpPr>
        <p:spPr>
          <a:xfrm>
            <a:off x="635296" y="1609183"/>
            <a:ext cx="7886700" cy="4351338"/>
          </a:xfrm>
        </p:spPr>
        <p:txBody>
          <a:bodyPr>
            <a:normAutofit fontScale="92500" lnSpcReduction="10000"/>
          </a:bodyPr>
          <a:lstStyle/>
          <a:p>
            <a:pPr marL="0" indent="0">
              <a:lnSpc>
                <a:spcPct val="150000"/>
              </a:lnSpc>
              <a:buNone/>
            </a:pPr>
            <a:r>
              <a:rPr lang="en-US" altLang="ja-JP" sz="2800" dirty="0">
                <a:latin typeface="+mn-ea"/>
                <a:cs typeface="HGPMinchoE" charset="-128"/>
              </a:rPr>
              <a:t>①</a:t>
            </a:r>
            <a:r>
              <a:rPr lang="ja-JP" altLang="en-US" sz="2800">
                <a:latin typeface="+mn-ea"/>
                <a:cs typeface="HGPMinchoE" charset="-128"/>
              </a:rPr>
              <a:t>ソーシャルワークと価値</a:t>
            </a:r>
            <a:endParaRPr lang="en-US" altLang="ja-JP" sz="2800" dirty="0">
              <a:latin typeface="+mn-ea"/>
              <a:cs typeface="HGPMinchoE" charset="-128"/>
            </a:endParaRPr>
          </a:p>
          <a:p>
            <a:pPr>
              <a:lnSpc>
                <a:spcPct val="150000"/>
              </a:lnSpc>
              <a:buFont typeface="Wingdings" charset="2"/>
              <a:buChar char="Ø"/>
            </a:pPr>
            <a:r>
              <a:rPr lang="ja-JP" altLang="ja-JP" sz="2800">
                <a:latin typeface="+mn-ea"/>
                <a:cs typeface="HGPMinchoE" charset="-128"/>
              </a:rPr>
              <a:t>ソーシャルワーク</a:t>
            </a:r>
            <a:r>
              <a:rPr lang="ja-JP" altLang="ja-JP" sz="2800" dirty="0">
                <a:latin typeface="+mn-ea"/>
                <a:cs typeface="HGPMinchoE" charset="-128"/>
              </a:rPr>
              <a:t>は、価値を基盤とした専門職である。価値は</a:t>
            </a:r>
            <a:r>
              <a:rPr lang="ja-JP" altLang="ja-JP" sz="2800" u="sng" dirty="0">
                <a:solidFill>
                  <a:srgbClr val="FF0000"/>
                </a:solidFill>
                <a:latin typeface="+mn-ea"/>
                <a:cs typeface="HGPMinchoE" charset="-128"/>
              </a:rPr>
              <a:t>選考</a:t>
            </a:r>
            <a:r>
              <a:rPr lang="ja-JP" altLang="en-US" sz="2800" u="sng" dirty="0">
                <a:solidFill>
                  <a:srgbClr val="FF0000"/>
                </a:solidFill>
                <a:latin typeface="+mn-ea"/>
                <a:cs typeface="HGPMinchoE" charset="-128"/>
              </a:rPr>
              <a:t>（</a:t>
            </a:r>
            <a:r>
              <a:rPr lang="en-US" altLang="ja-JP" sz="2800" u="sng" dirty="0">
                <a:solidFill>
                  <a:srgbClr val="FF0000"/>
                </a:solidFill>
                <a:latin typeface="+mn-ea"/>
                <a:cs typeface="HGPMinchoE" charset="-128"/>
              </a:rPr>
              <a:t>preference</a:t>
            </a:r>
            <a:r>
              <a:rPr lang="ja-JP" altLang="en-US" sz="2800" u="sng" dirty="0">
                <a:solidFill>
                  <a:srgbClr val="FF0000"/>
                </a:solidFill>
                <a:latin typeface="+mn-ea"/>
                <a:cs typeface="HGPMinchoE" charset="-128"/>
              </a:rPr>
              <a:t>）</a:t>
            </a:r>
            <a:r>
              <a:rPr lang="ja-JP" altLang="ja-JP" sz="2800" dirty="0">
                <a:latin typeface="+mn-ea"/>
                <a:cs typeface="HGPMinchoE" charset="-128"/>
              </a:rPr>
              <a:t>を反映し、選択のための情報を与える。</a:t>
            </a:r>
            <a:endParaRPr lang="en-US" altLang="ja-JP" sz="2800" dirty="0">
              <a:latin typeface="+mn-ea"/>
              <a:cs typeface="HGPMinchoE" charset="-128"/>
            </a:endParaRPr>
          </a:p>
          <a:p>
            <a:pPr>
              <a:lnSpc>
                <a:spcPct val="150000"/>
              </a:lnSpc>
              <a:buFont typeface="Wingdings" charset="2"/>
              <a:buChar char="Ø"/>
            </a:pPr>
            <a:r>
              <a:rPr lang="ja-JP" altLang="ja-JP" sz="2800" dirty="0">
                <a:latin typeface="+mn-ea"/>
                <a:cs typeface="HGPMinchoE" charset="-128"/>
              </a:rPr>
              <a:t>このように、価値はソーシャルワーク・プラクティス</a:t>
            </a:r>
            <a:r>
              <a:rPr lang="ja-JP" altLang="en-US" sz="2800" dirty="0">
                <a:latin typeface="+mn-ea"/>
                <a:cs typeface="HGPMinchoE" charset="-128"/>
              </a:rPr>
              <a:t>（実践）</a:t>
            </a:r>
            <a:r>
              <a:rPr lang="ja-JP" altLang="ja-JP" sz="2800" dirty="0">
                <a:latin typeface="+mn-ea"/>
                <a:cs typeface="HGPMinchoE" charset="-128"/>
              </a:rPr>
              <a:t>のすべての側面に内在するのである。</a:t>
            </a:r>
            <a:endParaRPr lang="ja-JP" altLang="en-US" sz="2800" dirty="0">
              <a:latin typeface="+mn-ea"/>
              <a:cs typeface="HGPMinchoE" charset="-128"/>
            </a:endParaRPr>
          </a:p>
        </p:txBody>
      </p:sp>
      <p:sp>
        <p:nvSpPr>
          <p:cNvPr id="4" name="テキスト ボックス 3"/>
          <p:cNvSpPr txBox="1"/>
          <p:nvPr/>
        </p:nvSpPr>
        <p:spPr>
          <a:xfrm>
            <a:off x="480356" y="5879014"/>
            <a:ext cx="8041640" cy="646331"/>
          </a:xfrm>
          <a:prstGeom prst="rect">
            <a:avLst/>
          </a:prstGeom>
          <a:noFill/>
        </p:spPr>
        <p:txBody>
          <a:bodyPr wrap="square" rtlCol="0">
            <a:spAutoFit/>
          </a:bodyPr>
          <a:lstStyle/>
          <a:p>
            <a:pPr algn="r"/>
            <a:r>
              <a:rPr lang="ja-JP" altLang="en-US" i="1" dirty="0">
                <a:solidFill>
                  <a:schemeClr val="tx1">
                    <a:lumMod val="50000"/>
                    <a:lumOff val="50000"/>
                  </a:schemeClr>
                </a:solidFill>
                <a:latin typeface="HGPGothicE" charset="-128"/>
                <a:ea typeface="HGPGothicE" charset="-128"/>
                <a:cs typeface="HGPGothicE" charset="-128"/>
              </a:rPr>
              <a:t>「ソーシャルワーク</a:t>
            </a:r>
            <a:r>
              <a:rPr lang="en-US" altLang="ja-JP" i="1" dirty="0">
                <a:solidFill>
                  <a:schemeClr val="tx1">
                    <a:lumMod val="50000"/>
                    <a:lumOff val="50000"/>
                  </a:schemeClr>
                </a:solidFill>
                <a:latin typeface="HGPGothicE" charset="-128"/>
                <a:ea typeface="HGPGothicE" charset="-128"/>
                <a:cs typeface="HGPGothicE" charset="-128"/>
              </a:rPr>
              <a:t>――</a:t>
            </a:r>
            <a:r>
              <a:rPr lang="ja-JP" altLang="en-US" i="1" dirty="0">
                <a:solidFill>
                  <a:schemeClr val="tx1">
                    <a:lumMod val="50000"/>
                    <a:lumOff val="50000"/>
                  </a:schemeClr>
                </a:solidFill>
                <a:latin typeface="HGPGothicE" charset="-128"/>
                <a:ea typeface="HGPGothicE" charset="-128"/>
                <a:cs typeface="HGPGothicE" charset="-128"/>
              </a:rPr>
              <a:t>人々をエンパワメントする専門職」　明石書店　抜粋　</a:t>
            </a:r>
          </a:p>
          <a:p>
            <a:pPr algn="r"/>
            <a:endParaRPr kumimoji="1" lang="ja-JP" altLang="en-US" i="1" dirty="0">
              <a:solidFill>
                <a:schemeClr val="tx1">
                  <a:lumMod val="50000"/>
                  <a:lumOff val="50000"/>
                </a:schemeClr>
              </a:solidFill>
              <a:latin typeface="HGPGothicE" charset="-128"/>
              <a:ea typeface="HGPGothicE" charset="-128"/>
              <a:cs typeface="HGPGothicE" charset="-128"/>
            </a:endParaRPr>
          </a:p>
        </p:txBody>
      </p:sp>
      <p:sp>
        <p:nvSpPr>
          <p:cNvPr id="7" name="Text Box 15">
            <a:extLst>
              <a:ext uri="{FF2B5EF4-FFF2-40B4-BE49-F238E27FC236}">
                <a16:creationId xmlns:a16="http://schemas.microsoft.com/office/drawing/2014/main" id="{E79FEB4B-B636-7447-B849-77807583D74E}"/>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033319793"/>
      </p:ext>
    </p:extLst>
  </p:cSld>
  <p:clrMapOvr>
    <a:masterClrMapping/>
  </p:clrMapOvr>
  <mc:AlternateContent xmlns:mc="http://schemas.openxmlformats.org/markup-compatibility/2006" xmlns:p14="http://schemas.microsoft.com/office/powerpoint/2010/main">
    <mc:Choice Requires="p14">
      <p:transition spd="slow" p14:dur="1600">
        <p14:prism dir="d" isInverted="1"/>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5">
            <a:extLst>
              <a:ext uri="{FF2B5EF4-FFF2-40B4-BE49-F238E27FC236}">
                <a16:creationId xmlns:a16="http://schemas.microsoft.com/office/drawing/2014/main" id="{4B1C983B-91E7-9342-8BBA-8120A68B65F8}"/>
              </a:ext>
            </a:extLst>
          </p:cNvPr>
          <p:cNvSpPr>
            <a:spLocks noGrp="1"/>
          </p:cNvSpPr>
          <p:nvPr>
            <p:ph type="title"/>
          </p:nvPr>
        </p:nvSpPr>
        <p:spPr/>
        <p:txBody>
          <a:bodyPr/>
          <a:lstStyle/>
          <a:p>
            <a:r>
              <a:rPr lang="en-US" altLang="ja-JP" sz="3200" dirty="0"/>
              <a:t>②</a:t>
            </a:r>
            <a:r>
              <a:rPr lang="ja-JP" altLang="en-US" sz="3200"/>
              <a:t>価値の定義</a:t>
            </a:r>
          </a:p>
        </p:txBody>
      </p:sp>
      <p:sp>
        <p:nvSpPr>
          <p:cNvPr id="3" name="コンテンツ プレースホルダー 2"/>
          <p:cNvSpPr>
            <a:spLocks noGrp="1"/>
          </p:cNvSpPr>
          <p:nvPr>
            <p:ph idx="1"/>
          </p:nvPr>
        </p:nvSpPr>
        <p:spPr>
          <a:xfrm>
            <a:off x="855983" y="1435114"/>
            <a:ext cx="7543800" cy="3327400"/>
          </a:xfrm>
        </p:spPr>
        <p:txBody>
          <a:bodyPr>
            <a:noAutofit/>
          </a:bodyPr>
          <a:lstStyle/>
          <a:p>
            <a:pPr>
              <a:lnSpc>
                <a:spcPct val="110000"/>
              </a:lnSpc>
              <a:buFont typeface="Wingdings" charset="2"/>
              <a:buChar char="Ø"/>
            </a:pPr>
            <a:r>
              <a:rPr lang="ja-JP" altLang="ja-JP" sz="2800" dirty="0">
                <a:latin typeface="+mn-ea"/>
                <a:cs typeface="HGPMinchoE" charset="-128"/>
              </a:rPr>
              <a:t>価値とは、私たちが何を理想とするか、あるいは何をより望ましいと見なすかに関する、黙示的あるいは明示的な信念である。</a:t>
            </a:r>
            <a:endParaRPr lang="en-US" altLang="ja-JP" sz="2800" dirty="0">
              <a:latin typeface="+mn-ea"/>
              <a:cs typeface="HGPMinchoE" charset="-128"/>
            </a:endParaRPr>
          </a:p>
          <a:p>
            <a:pPr>
              <a:lnSpc>
                <a:spcPct val="110000"/>
              </a:lnSpc>
              <a:buFont typeface="Wingdings" charset="2"/>
              <a:buChar char="Ø"/>
            </a:pPr>
            <a:r>
              <a:rPr lang="ja-JP" altLang="ja-JP" sz="2800" dirty="0">
                <a:latin typeface="+mn-ea"/>
                <a:cs typeface="HGPMinchoE" charset="-128"/>
              </a:rPr>
              <a:t>そのため、私たちがどの目標や行動を「良い」と評価する</a:t>
            </a:r>
            <a:r>
              <a:rPr lang="ja-JP" altLang="en-US" sz="2800" dirty="0">
                <a:latin typeface="+mn-ea"/>
                <a:cs typeface="HGPMinchoE" charset="-128"/>
              </a:rPr>
              <a:t>か</a:t>
            </a:r>
            <a:r>
              <a:rPr lang="ja-JP" altLang="ja-JP" sz="2800" dirty="0">
                <a:latin typeface="+mn-ea"/>
                <a:cs typeface="HGPMinchoE" charset="-128"/>
              </a:rPr>
              <a:t>は価値によって決まる。</a:t>
            </a:r>
            <a:endParaRPr lang="en-US" altLang="ja-JP" sz="2800" dirty="0">
              <a:latin typeface="+mn-ea"/>
              <a:cs typeface="HGPMinchoE" charset="-128"/>
            </a:endParaRPr>
          </a:p>
          <a:p>
            <a:pPr>
              <a:lnSpc>
                <a:spcPct val="110000"/>
              </a:lnSpc>
              <a:buFont typeface="Wingdings" charset="2"/>
              <a:buChar char="Ø"/>
            </a:pPr>
            <a:r>
              <a:rPr lang="ja-JP" altLang="ja-JP" sz="2800" dirty="0">
                <a:latin typeface="+mn-ea"/>
                <a:cs typeface="HGPMinchoE" charset="-128"/>
              </a:rPr>
              <a:t>価値は、私たちの信条、感情、態度を形成し、逆に私たちの信条、感情、態度が価値を作り出す。価値は行動のための規範あるいは指針を示す。</a:t>
            </a:r>
          </a:p>
        </p:txBody>
      </p:sp>
      <p:sp>
        <p:nvSpPr>
          <p:cNvPr id="4" name="テキスト ボックス 3"/>
          <p:cNvSpPr txBox="1"/>
          <p:nvPr/>
        </p:nvSpPr>
        <p:spPr>
          <a:xfrm>
            <a:off x="855983" y="6211669"/>
            <a:ext cx="8041640" cy="646331"/>
          </a:xfrm>
          <a:prstGeom prst="rect">
            <a:avLst/>
          </a:prstGeom>
          <a:noFill/>
        </p:spPr>
        <p:txBody>
          <a:bodyPr wrap="square" rtlCol="0">
            <a:spAutoFit/>
          </a:bodyPr>
          <a:lstStyle/>
          <a:p>
            <a:pPr algn="r"/>
            <a:r>
              <a:rPr lang="ja-JP" altLang="en-US" i="1" dirty="0">
                <a:solidFill>
                  <a:schemeClr val="tx1">
                    <a:lumMod val="50000"/>
                    <a:lumOff val="50000"/>
                  </a:schemeClr>
                </a:solidFill>
                <a:latin typeface="HGPGothicE" charset="-128"/>
                <a:ea typeface="HGPGothicE" charset="-128"/>
                <a:cs typeface="HGPGothicE" charset="-128"/>
              </a:rPr>
              <a:t>「ソーシャルワーク</a:t>
            </a:r>
            <a:r>
              <a:rPr lang="en-US" altLang="ja-JP" i="1" dirty="0">
                <a:solidFill>
                  <a:schemeClr val="tx1">
                    <a:lumMod val="50000"/>
                    <a:lumOff val="50000"/>
                  </a:schemeClr>
                </a:solidFill>
                <a:latin typeface="HGPGothicE" charset="-128"/>
                <a:ea typeface="HGPGothicE" charset="-128"/>
                <a:cs typeface="HGPGothicE" charset="-128"/>
              </a:rPr>
              <a:t>――</a:t>
            </a:r>
            <a:r>
              <a:rPr lang="ja-JP" altLang="en-US" i="1" dirty="0">
                <a:solidFill>
                  <a:schemeClr val="tx1">
                    <a:lumMod val="50000"/>
                    <a:lumOff val="50000"/>
                  </a:schemeClr>
                </a:solidFill>
                <a:latin typeface="HGPGothicE" charset="-128"/>
                <a:ea typeface="HGPGothicE" charset="-128"/>
                <a:cs typeface="HGPGothicE" charset="-128"/>
              </a:rPr>
              <a:t>人々をエンパワメントする専門職」　明石書店　抜粋　</a:t>
            </a:r>
          </a:p>
          <a:p>
            <a:pPr algn="r"/>
            <a:endParaRPr kumimoji="1" lang="ja-JP" altLang="en-US" i="1" dirty="0">
              <a:solidFill>
                <a:schemeClr val="tx1">
                  <a:lumMod val="50000"/>
                  <a:lumOff val="50000"/>
                </a:schemeClr>
              </a:solidFill>
              <a:latin typeface="HGPGothicE" charset="-128"/>
              <a:ea typeface="HGPGothicE" charset="-128"/>
              <a:cs typeface="HGPGothicE" charset="-128"/>
            </a:endParaRPr>
          </a:p>
        </p:txBody>
      </p:sp>
      <p:sp>
        <p:nvSpPr>
          <p:cNvPr id="8" name="Text Box 15">
            <a:extLst>
              <a:ext uri="{FF2B5EF4-FFF2-40B4-BE49-F238E27FC236}">
                <a16:creationId xmlns:a16="http://schemas.microsoft.com/office/drawing/2014/main" id="{70F1DD84-210D-024A-90F2-B15EAC968D72}"/>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917988106"/>
      </p:ext>
    </p:extLst>
  </p:cSld>
  <p:clrMapOvr>
    <a:masterClrMapping/>
  </p:clrMapOvr>
  <mc:AlternateContent xmlns:mc="http://schemas.openxmlformats.org/markup-compatibility/2006" xmlns:p14="http://schemas.microsoft.com/office/powerpoint/2010/main">
    <mc:Choice Requires="p14">
      <p:transition spd="slow" p14:dur="1600">
        <p14:prism dir="d"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628650" y="654814"/>
            <a:ext cx="7886700" cy="1325563"/>
          </a:xfrm>
        </p:spPr>
        <p:txBody>
          <a:bodyPr/>
          <a:lstStyle/>
          <a:p>
            <a:r>
              <a:rPr lang="en-US" altLang="ja-JP" sz="3600" dirty="0"/>
              <a:t>1.</a:t>
            </a:r>
            <a:r>
              <a:rPr lang="ja-JP" altLang="ja-JP" sz="3600"/>
              <a:t>主任相談支援専門員創設の経緯</a:t>
            </a:r>
            <a:endParaRPr lang="ja-JP" altLang="en-US" sz="3600" dirty="0">
              <a:solidFill>
                <a:schemeClr val="tx1"/>
              </a:solidFill>
            </a:endParaRPr>
          </a:p>
        </p:txBody>
      </p:sp>
      <p:sp>
        <p:nvSpPr>
          <p:cNvPr id="3" name="コンテンツ プレースホルダー 2"/>
          <p:cNvSpPr>
            <a:spLocks noGrp="1"/>
          </p:cNvSpPr>
          <p:nvPr>
            <p:ph idx="1"/>
          </p:nvPr>
        </p:nvSpPr>
        <p:spPr/>
        <p:txBody>
          <a:bodyPr>
            <a:normAutofit/>
          </a:bodyPr>
          <a:lstStyle/>
          <a:p>
            <a:pPr marL="0" indent="0">
              <a:buNone/>
            </a:pPr>
            <a:r>
              <a:rPr lang="ja-JP" altLang="en-US" sz="2800"/>
              <a:t>講義目的</a:t>
            </a:r>
            <a:endParaRPr lang="ja-JP" altLang="ja-JP" sz="2800"/>
          </a:p>
          <a:p>
            <a:pPr marL="457200" indent="-457200">
              <a:buFont typeface="+mj-ea"/>
              <a:buAutoNum type="circleNumDbPlain"/>
            </a:pPr>
            <a:r>
              <a:rPr lang="ja-JP" altLang="en-US" sz="2800"/>
              <a:t>主任相談支援専門員が設置される意義を、相談支援事業が実施されてからの変遷を確認しながら、その必要性、責務が理解できるように伝える。</a:t>
            </a:r>
            <a:endParaRPr lang="en-US" altLang="ja-JP" sz="2800" dirty="0"/>
          </a:p>
          <a:p>
            <a:pPr marL="457200" indent="-457200">
              <a:buFont typeface="+mj-ea"/>
              <a:buAutoNum type="circleNumDbPlain"/>
            </a:pPr>
            <a:r>
              <a:rPr lang="ja-JP" altLang="ja-JP" sz="2800"/>
              <a:t>主任相談支援専門員</a:t>
            </a:r>
            <a:r>
              <a:rPr lang="ja-JP" altLang="en-US" sz="2800"/>
              <a:t>が活用するケアマネジメント技法は、単なる制度的な位置付けによるものではなく、対人援助技術としての技法であることを踏まえ、その重要性を伝える。</a:t>
            </a:r>
            <a:endParaRPr lang="en-US" altLang="ja-JP" sz="2800" dirty="0"/>
          </a:p>
        </p:txBody>
      </p:sp>
      <p:sp>
        <p:nvSpPr>
          <p:cNvPr id="2" name="スライド番号プレースホルダー 1"/>
          <p:cNvSpPr>
            <a:spLocks noGrp="1"/>
          </p:cNvSpPr>
          <p:nvPr>
            <p:ph type="sldNum" sz="quarter" idx="12"/>
          </p:nvPr>
        </p:nvSpPr>
        <p:spPr/>
        <p:txBody>
          <a:bodyPr/>
          <a:lstStyle/>
          <a:p>
            <a:pPr>
              <a:defRPr/>
            </a:pPr>
            <a:fld id="{804D6B79-3AEB-42FE-A736-A41F7AEA0445}" type="slidenum">
              <a:rPr lang="en-US" altLang="ja-JP" smtClean="0"/>
              <a:pPr>
                <a:defRPr/>
              </a:pPr>
              <a:t>5</a:t>
            </a:fld>
            <a:endParaRPr lang="en-US" altLang="ja-JP"/>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テキスト ボックス 3">
            <a:extLst>
              <a:ext uri="{FF2B5EF4-FFF2-40B4-BE49-F238E27FC236}">
                <a16:creationId xmlns:a16="http://schemas.microsoft.com/office/drawing/2014/main" id="{2EB2067C-FF3F-C244-A6DF-E64B3921C502}"/>
              </a:ext>
            </a:extLst>
          </p:cNvPr>
          <p:cNvSpPr txBox="1"/>
          <p:nvPr/>
        </p:nvSpPr>
        <p:spPr>
          <a:xfrm>
            <a:off x="6728012" y="476806"/>
            <a:ext cx="2057400" cy="369332"/>
          </a:xfrm>
          <a:prstGeom prst="rect">
            <a:avLst/>
          </a:prstGeom>
          <a:solidFill>
            <a:srgbClr val="FF0000"/>
          </a:solidFill>
        </p:spPr>
        <p:txBody>
          <a:bodyPr wrap="square" rtlCol="0">
            <a:spAutoFit/>
          </a:bodyPr>
          <a:lstStyle/>
          <a:p>
            <a:r>
              <a:rPr kumimoji="1" lang="ja-JP" altLang="en-US">
                <a:solidFill>
                  <a:schemeClr val="bg1"/>
                </a:solidFill>
              </a:rPr>
              <a:t>指導者用スライド</a:t>
            </a:r>
          </a:p>
        </p:txBody>
      </p:sp>
    </p:spTree>
    <p:extLst>
      <p:ext uri="{BB962C8B-B14F-4D97-AF65-F5344CB8AC3E}">
        <p14:creationId xmlns:p14="http://schemas.microsoft.com/office/powerpoint/2010/main" val="15680141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61025" y="1058617"/>
            <a:ext cx="7543800" cy="672527"/>
          </a:xfrm>
          <a:solidFill>
            <a:schemeClr val="accent2"/>
          </a:solidFill>
          <a:effectLst>
            <a:outerShdw blurRad="50800" dist="76200" dir="16200000" rotWithShape="0">
              <a:prstClr val="black">
                <a:alpha val="40000"/>
              </a:prstClr>
            </a:outerShdw>
          </a:effectLst>
        </p:spPr>
        <p:txBody>
          <a:bodyPr anchor="ctr"/>
          <a:lstStyle/>
          <a:p>
            <a:pPr marL="514350" indent="-514350">
              <a:buFont typeface="Wingdings" charset="2"/>
              <a:buChar char="u"/>
            </a:pPr>
            <a:r>
              <a:rPr kumimoji="1" lang="ja-JP" altLang="en-US" dirty="0">
                <a:solidFill>
                  <a:schemeClr val="bg1"/>
                </a:solidFill>
                <a:latin typeface="HGPMinchoE" charset="-128"/>
                <a:ea typeface="HGPMinchoE" charset="-128"/>
                <a:cs typeface="HGPMinchoE" charset="-128"/>
              </a:rPr>
              <a:t>あなたの価値観</a:t>
            </a:r>
            <a:r>
              <a:rPr kumimoji="1" lang="ja-JP" altLang="en-US">
                <a:solidFill>
                  <a:schemeClr val="bg1"/>
                </a:solidFill>
                <a:latin typeface="HGPMinchoE" charset="-128"/>
                <a:ea typeface="HGPMinchoE" charset="-128"/>
                <a:cs typeface="HGPMinchoE" charset="-128"/>
              </a:rPr>
              <a:t>　ものさしを</a:t>
            </a:r>
            <a:endParaRPr kumimoji="1" lang="ja-JP" altLang="en-US" dirty="0">
              <a:solidFill>
                <a:schemeClr val="bg1"/>
              </a:solidFill>
              <a:latin typeface="HGPMinchoE" charset="-128"/>
              <a:ea typeface="HGPMinchoE" charset="-128"/>
              <a:cs typeface="HGPMinchoE" charset="-128"/>
            </a:endParaRPr>
          </a:p>
        </p:txBody>
      </p:sp>
      <p:sp>
        <p:nvSpPr>
          <p:cNvPr id="3" name="コンテンツ プレースホルダー 2"/>
          <p:cNvSpPr>
            <a:spLocks noGrp="1"/>
          </p:cNvSpPr>
          <p:nvPr>
            <p:ph idx="1"/>
          </p:nvPr>
        </p:nvSpPr>
        <p:spPr>
          <a:xfrm>
            <a:off x="595695" y="2036394"/>
            <a:ext cx="7886700" cy="672527"/>
          </a:xfrm>
        </p:spPr>
        <p:txBody>
          <a:bodyPr>
            <a:noAutofit/>
          </a:bodyPr>
          <a:lstStyle/>
          <a:p>
            <a:pPr>
              <a:buFont typeface="Wingdings" charset="2"/>
              <a:buChar char="Ø"/>
            </a:pPr>
            <a:r>
              <a:rPr lang="ja-JP" altLang="en-US" sz="2800">
                <a:latin typeface="+mn-ea"/>
                <a:cs typeface="HGPMinchoE" charset="-128"/>
              </a:rPr>
              <a:t>趣味</a:t>
            </a:r>
            <a:r>
              <a:rPr lang="en-US" altLang="ja-JP" sz="2800" dirty="0">
                <a:latin typeface="+mn-ea"/>
                <a:cs typeface="HGPMinchoE" charset="-128"/>
              </a:rPr>
              <a:t> </a:t>
            </a:r>
            <a:r>
              <a:rPr lang="ja-JP" altLang="en-US" sz="2800">
                <a:latin typeface="+mn-ea"/>
                <a:cs typeface="HGPMinchoE" charset="-128"/>
              </a:rPr>
              <a:t>と</a:t>
            </a:r>
            <a:r>
              <a:rPr lang="en-US" altLang="ja-JP" sz="2800" dirty="0">
                <a:latin typeface="+mn-ea"/>
                <a:cs typeface="HGPMinchoE" charset="-128"/>
              </a:rPr>
              <a:t> </a:t>
            </a:r>
            <a:r>
              <a:rPr lang="ja-JP" altLang="en-US" sz="2800">
                <a:latin typeface="+mn-ea"/>
                <a:cs typeface="HGPMinchoE" charset="-128"/>
              </a:rPr>
              <a:t>仕事</a:t>
            </a:r>
            <a:r>
              <a:rPr lang="ja-JP" altLang="en-US" sz="2800" dirty="0">
                <a:latin typeface="+mn-ea"/>
                <a:cs typeface="HGPMinchoE" charset="-128"/>
              </a:rPr>
              <a:t>　どちらが大事ですか？</a:t>
            </a:r>
            <a:endParaRPr lang="en-US" altLang="ja-JP" sz="2800" dirty="0">
              <a:latin typeface="+mn-ea"/>
              <a:cs typeface="HGPMinchoE" charset="-128"/>
            </a:endParaRPr>
          </a:p>
          <a:p>
            <a:pPr marL="0" indent="0">
              <a:buNone/>
            </a:pPr>
            <a:r>
              <a:rPr lang="ja-JP" altLang="en-US" sz="2800" dirty="0">
                <a:latin typeface="+mn-ea"/>
                <a:cs typeface="HGPMinchoE" charset="-128"/>
              </a:rPr>
              <a:t/>
            </a:r>
            <a:br>
              <a:rPr lang="ja-JP" altLang="en-US" sz="2800" dirty="0">
                <a:latin typeface="+mn-ea"/>
                <a:cs typeface="HGPMinchoE" charset="-128"/>
              </a:rPr>
            </a:br>
            <a:endParaRPr lang="ja-JP" altLang="en-US" sz="2800" dirty="0">
              <a:latin typeface="+mn-ea"/>
              <a:cs typeface="HGPMinchoE" charset="-128"/>
            </a:endParaRPr>
          </a:p>
        </p:txBody>
      </p:sp>
      <p:sp>
        <p:nvSpPr>
          <p:cNvPr id="4" name="テキスト ボックス 3">
            <a:extLst>
              <a:ext uri="{FF2B5EF4-FFF2-40B4-BE49-F238E27FC236}">
                <a16:creationId xmlns:a16="http://schemas.microsoft.com/office/drawing/2014/main" id="{29452087-49BA-0742-866C-BAC2F6457B6D}"/>
              </a:ext>
            </a:extLst>
          </p:cNvPr>
          <p:cNvSpPr txBox="1"/>
          <p:nvPr/>
        </p:nvSpPr>
        <p:spPr>
          <a:xfrm>
            <a:off x="6728012" y="476806"/>
            <a:ext cx="2057400" cy="369332"/>
          </a:xfrm>
          <a:prstGeom prst="rect">
            <a:avLst/>
          </a:prstGeom>
          <a:solidFill>
            <a:srgbClr val="FF0000"/>
          </a:solidFill>
        </p:spPr>
        <p:txBody>
          <a:bodyPr wrap="square" rtlCol="0">
            <a:spAutoFit/>
          </a:bodyPr>
          <a:lstStyle/>
          <a:p>
            <a:r>
              <a:rPr kumimoji="1" lang="ja-JP" altLang="en-US">
                <a:solidFill>
                  <a:schemeClr val="bg1"/>
                </a:solidFill>
              </a:rPr>
              <a:t>指導者用スライド</a:t>
            </a:r>
          </a:p>
        </p:txBody>
      </p:sp>
      <p:sp>
        <p:nvSpPr>
          <p:cNvPr id="5" name="コンテンツ プレースホルダー 2">
            <a:extLst>
              <a:ext uri="{FF2B5EF4-FFF2-40B4-BE49-F238E27FC236}">
                <a16:creationId xmlns:a16="http://schemas.microsoft.com/office/drawing/2014/main" id="{C3EA58B3-02EF-DF45-A4F3-CD0545152361}"/>
              </a:ext>
            </a:extLst>
          </p:cNvPr>
          <p:cNvSpPr txBox="1">
            <a:spLocks/>
          </p:cNvSpPr>
          <p:nvPr/>
        </p:nvSpPr>
        <p:spPr>
          <a:xfrm>
            <a:off x="696426" y="3511121"/>
            <a:ext cx="7886700" cy="2006112"/>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buFont typeface="Wingdings" charset="2"/>
              <a:buChar char="Ø"/>
            </a:pPr>
            <a:r>
              <a:rPr lang="ja-JP" altLang="en-US" sz="2800">
                <a:latin typeface="+mn-ea"/>
                <a:cs typeface="HGPMinchoE" charset="-128"/>
              </a:rPr>
              <a:t>買い物では</a:t>
            </a:r>
          </a:p>
          <a:p>
            <a:pPr marL="773906" indent="-38100">
              <a:buFont typeface="+mj-ea"/>
              <a:buAutoNum type="circleNumDbPlain"/>
            </a:pPr>
            <a:r>
              <a:rPr lang="ja-JP" altLang="en-US" sz="2800">
                <a:latin typeface="+mn-ea"/>
                <a:cs typeface="HGPMinchoE" charset="-128"/>
              </a:rPr>
              <a:t>価格を優先する</a:t>
            </a:r>
          </a:p>
          <a:p>
            <a:pPr marL="773906" indent="-38100">
              <a:buFont typeface="+mj-ea"/>
              <a:buAutoNum type="circleNumDbPlain"/>
            </a:pPr>
            <a:r>
              <a:rPr lang="ja-JP" altLang="en-US" sz="2800">
                <a:latin typeface="+mn-ea"/>
                <a:cs typeface="HGPMinchoE" charset="-128"/>
              </a:rPr>
              <a:t>機能や性能を優先する</a:t>
            </a:r>
          </a:p>
          <a:p>
            <a:pPr marL="773906" indent="-38100">
              <a:buFont typeface="+mj-ea"/>
              <a:buAutoNum type="circleNumDbPlain"/>
            </a:pPr>
            <a:r>
              <a:rPr lang="ja-JP" altLang="en-US" sz="2800">
                <a:latin typeface="+mn-ea"/>
                <a:cs typeface="HGPMinchoE" charset="-128"/>
              </a:rPr>
              <a:t>見た目を優先する</a:t>
            </a:r>
          </a:p>
          <a:p>
            <a:pPr marL="0" indent="0">
              <a:buFont typeface="Arial" panose="020B0604020202020204" pitchFamily="34" charset="0"/>
              <a:buNone/>
            </a:pPr>
            <a:r>
              <a:rPr lang="ja-JP" altLang="en-US" sz="2800">
                <a:latin typeface="+mn-ea"/>
                <a:cs typeface="HGPMinchoE" charset="-128"/>
              </a:rPr>
              <a:t/>
            </a:r>
            <a:br>
              <a:rPr lang="ja-JP" altLang="en-US" sz="2800">
                <a:latin typeface="+mn-ea"/>
                <a:cs typeface="HGPMinchoE" charset="-128"/>
              </a:rPr>
            </a:br>
            <a:endParaRPr lang="ja-JP" altLang="en-US" sz="2800" dirty="0">
              <a:latin typeface="+mn-ea"/>
              <a:cs typeface="HGPMinchoE" charset="-128"/>
            </a:endParaRPr>
          </a:p>
        </p:txBody>
      </p:sp>
      <p:sp>
        <p:nvSpPr>
          <p:cNvPr id="6" name="コンテンツ プレースホルダー 2">
            <a:extLst>
              <a:ext uri="{FF2B5EF4-FFF2-40B4-BE49-F238E27FC236}">
                <a16:creationId xmlns:a16="http://schemas.microsoft.com/office/drawing/2014/main" id="{AB34C429-F682-0C4D-8AFF-48DA14D8C274}"/>
              </a:ext>
            </a:extLst>
          </p:cNvPr>
          <p:cNvSpPr txBox="1">
            <a:spLocks/>
          </p:cNvSpPr>
          <p:nvPr/>
        </p:nvSpPr>
        <p:spPr>
          <a:xfrm>
            <a:off x="661025" y="2791041"/>
            <a:ext cx="7886700" cy="637959"/>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buFont typeface="Wingdings" charset="2"/>
              <a:buChar char="Ø"/>
            </a:pPr>
            <a:r>
              <a:rPr lang="ja-JP" altLang="en-US" sz="2800">
                <a:latin typeface="+mn-ea"/>
                <a:cs typeface="HGPMinchoE" charset="-128"/>
              </a:rPr>
              <a:t>彼女、彼氏と　仕事　どちらが大事ですか？</a:t>
            </a:r>
            <a:endParaRPr lang="en-US" altLang="ja-JP" sz="2800" dirty="0">
              <a:latin typeface="+mn-ea"/>
              <a:cs typeface="HGPMinchoE" charset="-128"/>
            </a:endParaRPr>
          </a:p>
        </p:txBody>
      </p:sp>
      <p:sp>
        <p:nvSpPr>
          <p:cNvPr id="7" name="コンテンツ プレースホルダー 2">
            <a:extLst>
              <a:ext uri="{FF2B5EF4-FFF2-40B4-BE49-F238E27FC236}">
                <a16:creationId xmlns:a16="http://schemas.microsoft.com/office/drawing/2014/main" id="{2E75E696-9E31-B14A-8B43-F7317065C603}"/>
              </a:ext>
            </a:extLst>
          </p:cNvPr>
          <p:cNvSpPr txBox="1">
            <a:spLocks/>
          </p:cNvSpPr>
          <p:nvPr/>
        </p:nvSpPr>
        <p:spPr>
          <a:xfrm>
            <a:off x="661024" y="5599354"/>
            <a:ext cx="8124387" cy="1071525"/>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2800">
                <a:solidFill>
                  <a:srgbClr val="FF0000"/>
                </a:solidFill>
                <a:latin typeface="+mn-ea"/>
                <a:cs typeface="HGPMinchoE" charset="-128"/>
              </a:rPr>
              <a:t>何を選ぶかは、ご本人の価値、</a:t>
            </a:r>
            <a:endParaRPr lang="en-US" altLang="ja-JP" sz="2800" dirty="0">
              <a:solidFill>
                <a:srgbClr val="FF0000"/>
              </a:solidFill>
              <a:latin typeface="+mn-ea"/>
              <a:cs typeface="HGPMinchoE" charset="-128"/>
            </a:endParaRPr>
          </a:p>
          <a:p>
            <a:pPr marL="0" indent="0">
              <a:buNone/>
            </a:pPr>
            <a:r>
              <a:rPr lang="ja-JP" altLang="en-US" sz="2800">
                <a:solidFill>
                  <a:srgbClr val="FF0000"/>
                </a:solidFill>
                <a:latin typeface="+mn-ea"/>
                <a:cs typeface="HGPMinchoE" charset="-128"/>
              </a:rPr>
              <a:t>選考（</a:t>
            </a:r>
            <a:r>
              <a:rPr lang="en-US" altLang="ja-JP" sz="2800" dirty="0">
                <a:solidFill>
                  <a:srgbClr val="FF0000"/>
                </a:solidFill>
                <a:latin typeface="+mn-ea"/>
                <a:cs typeface="HGPMinchoE" charset="-128"/>
              </a:rPr>
              <a:t>preference</a:t>
            </a:r>
            <a:r>
              <a:rPr lang="ja-JP" altLang="en-US" sz="2800">
                <a:solidFill>
                  <a:srgbClr val="FF0000"/>
                </a:solidFill>
                <a:latin typeface="+mn-ea"/>
                <a:cs typeface="HGPMinchoE" charset="-128"/>
              </a:rPr>
              <a:t>）によって決まる。</a:t>
            </a:r>
            <a:br>
              <a:rPr lang="ja-JP" altLang="en-US" sz="2800">
                <a:solidFill>
                  <a:srgbClr val="FF0000"/>
                </a:solidFill>
                <a:latin typeface="+mn-ea"/>
                <a:cs typeface="HGPMinchoE" charset="-128"/>
              </a:rPr>
            </a:br>
            <a:endParaRPr lang="ja-JP" altLang="en-US" sz="2800" dirty="0">
              <a:solidFill>
                <a:srgbClr val="FF0000"/>
              </a:solidFill>
              <a:latin typeface="+mn-ea"/>
              <a:cs typeface="HGPMinchoE" charset="-128"/>
            </a:endParaRPr>
          </a:p>
        </p:txBody>
      </p:sp>
    </p:spTree>
    <p:extLst>
      <p:ext uri="{BB962C8B-B14F-4D97-AF65-F5344CB8AC3E}">
        <p14:creationId xmlns:p14="http://schemas.microsoft.com/office/powerpoint/2010/main" val="3685960050"/>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BB9BD254-5111-3F46-952F-250E139948C3}"/>
              </a:ext>
            </a:extLst>
          </p:cNvPr>
          <p:cNvSpPr>
            <a:spLocks noGrp="1"/>
          </p:cNvSpPr>
          <p:nvPr>
            <p:ph type="title"/>
          </p:nvPr>
        </p:nvSpPr>
        <p:spPr/>
        <p:txBody>
          <a:bodyPr/>
          <a:lstStyle/>
          <a:p>
            <a:r>
              <a:rPr lang="en-US" altLang="ja-JP" sz="3200" dirty="0"/>
              <a:t>③</a:t>
            </a:r>
            <a:r>
              <a:rPr lang="ja-JP" altLang="en-US" sz="3200"/>
              <a:t>人生を支えるもの</a:t>
            </a:r>
          </a:p>
        </p:txBody>
      </p:sp>
      <p:sp>
        <p:nvSpPr>
          <p:cNvPr id="3" name="コンテンツ プレースホルダー 2"/>
          <p:cNvSpPr>
            <a:spLocks noGrp="1"/>
          </p:cNvSpPr>
          <p:nvPr>
            <p:ph idx="1"/>
          </p:nvPr>
        </p:nvSpPr>
        <p:spPr>
          <a:xfrm>
            <a:off x="800100" y="1708150"/>
            <a:ext cx="7543800" cy="3441700"/>
          </a:xfrm>
        </p:spPr>
        <p:txBody>
          <a:bodyPr>
            <a:normAutofit fontScale="92500"/>
          </a:bodyPr>
          <a:lstStyle/>
          <a:p>
            <a:pPr>
              <a:lnSpc>
                <a:spcPct val="110000"/>
              </a:lnSpc>
              <a:buFont typeface="Wingdings" charset="2"/>
              <a:buChar char="Ø"/>
            </a:pPr>
            <a:r>
              <a:rPr lang="ja-JP" altLang="en-US" sz="2800">
                <a:latin typeface="+mn-ea"/>
                <a:cs typeface="HGPMinchoE" charset="-128"/>
              </a:rPr>
              <a:t>人は自分の価値観（価値についての視点）に合うことをすると能力を発揮し、自分の可能性が最大化し、最高の人生を生きることができます。</a:t>
            </a:r>
            <a:endParaRPr lang="en-US" altLang="ja-JP" sz="2800" dirty="0">
              <a:latin typeface="+mn-ea"/>
              <a:cs typeface="HGPMinchoE" charset="-128"/>
            </a:endParaRPr>
          </a:p>
          <a:p>
            <a:pPr>
              <a:lnSpc>
                <a:spcPct val="110000"/>
              </a:lnSpc>
              <a:buFont typeface="Wingdings" charset="2"/>
              <a:buChar char="Ø"/>
            </a:pPr>
            <a:r>
              <a:rPr lang="ja-JP" altLang="en-US" sz="2800">
                <a:latin typeface="+mn-ea"/>
                <a:cs typeface="HGPMinchoE" charset="-128"/>
              </a:rPr>
              <a:t>逆に価値観に合わないことをすると受け身になり、やる気がなくなり、ネガティブな感情に振り回されて生きることになります。</a:t>
            </a:r>
            <a:endParaRPr lang="en-US" altLang="ja-JP" sz="2800" dirty="0">
              <a:latin typeface="+mn-ea"/>
              <a:cs typeface="HGPMinchoE" charset="-128"/>
            </a:endParaRPr>
          </a:p>
          <a:p>
            <a:pPr>
              <a:lnSpc>
                <a:spcPct val="110000"/>
              </a:lnSpc>
              <a:buFont typeface="Wingdings" charset="2"/>
              <a:buChar char="Ø"/>
            </a:pPr>
            <a:r>
              <a:rPr lang="en-US" altLang="ja-JP" sz="2800" dirty="0">
                <a:latin typeface="+mn-ea"/>
                <a:cs typeface="HGPMinchoE" charset="-128"/>
              </a:rPr>
              <a:t>※</a:t>
            </a:r>
            <a:r>
              <a:rPr lang="ja-JP" altLang="en-US" sz="2800">
                <a:latin typeface="+mn-ea"/>
                <a:cs typeface="HGPMinchoE" charset="-128"/>
              </a:rPr>
              <a:t>価値「観」「感」</a:t>
            </a:r>
            <a:endParaRPr lang="ja-JP" altLang="en-US" sz="2800" dirty="0">
              <a:latin typeface="+mn-ea"/>
              <a:cs typeface="HGPMinchoE" charset="-128"/>
            </a:endParaRPr>
          </a:p>
        </p:txBody>
      </p:sp>
      <p:sp>
        <p:nvSpPr>
          <p:cNvPr id="7" name="Text Box 15">
            <a:extLst>
              <a:ext uri="{FF2B5EF4-FFF2-40B4-BE49-F238E27FC236}">
                <a16:creationId xmlns:a16="http://schemas.microsoft.com/office/drawing/2014/main" id="{66268C69-12F4-AF4F-89F5-89251EC7166F}"/>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238625840"/>
      </p:ext>
    </p:extLst>
  </p:cSld>
  <p:clrMapOvr>
    <a:masterClrMapping/>
  </p:clrMapOvr>
  <mc:AlternateContent xmlns:mc="http://schemas.openxmlformats.org/markup-compatibility/2006" xmlns:p14="http://schemas.microsoft.com/office/powerpoint/2010/main">
    <mc:Choice Requires="p14">
      <p:transition spd="slow" p14:dur="1600">
        <p14:prism dir="d" isInverted="1"/>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64999D-36BE-8845-86D8-02F0D12D9F51}"/>
              </a:ext>
            </a:extLst>
          </p:cNvPr>
          <p:cNvSpPr>
            <a:spLocks noGrp="1"/>
          </p:cNvSpPr>
          <p:nvPr>
            <p:ph type="title"/>
          </p:nvPr>
        </p:nvSpPr>
        <p:spPr>
          <a:xfrm>
            <a:off x="457200" y="2857500"/>
            <a:ext cx="8229600" cy="1143000"/>
          </a:xfrm>
        </p:spPr>
        <p:txBody>
          <a:bodyPr/>
          <a:lstStyle/>
          <a:p>
            <a:pPr algn="l"/>
            <a:r>
              <a:rPr lang="en-US" altLang="ja-JP" sz="3600" dirty="0">
                <a:latin typeface="+mn-ea"/>
                <a:ea typeface="+mn-ea"/>
              </a:rPr>
              <a:t>6.</a:t>
            </a:r>
            <a:r>
              <a:rPr lang="ja-JP" altLang="ja-JP" sz="3600">
                <a:latin typeface="+mn-ea"/>
                <a:ea typeface="+mn-ea"/>
              </a:rPr>
              <a:t>運営管理</a:t>
            </a:r>
            <a:endParaRPr kumimoji="1" lang="ja-JP" altLang="en-US" sz="3600">
              <a:latin typeface="+mn-ea"/>
              <a:ea typeface="+mn-ea"/>
            </a:endParaRPr>
          </a:p>
        </p:txBody>
      </p:sp>
      <p:sp>
        <p:nvSpPr>
          <p:cNvPr id="4" name="スライド番号プレースホルダー 3">
            <a:extLst>
              <a:ext uri="{FF2B5EF4-FFF2-40B4-BE49-F238E27FC236}">
                <a16:creationId xmlns:a16="http://schemas.microsoft.com/office/drawing/2014/main" id="{AE7F4C24-3CD2-7348-9E92-37555A8DFA4B}"/>
              </a:ext>
            </a:extLst>
          </p:cNvPr>
          <p:cNvSpPr>
            <a:spLocks noGrp="1"/>
          </p:cNvSpPr>
          <p:nvPr>
            <p:ph type="sldNum" sz="quarter" idx="12"/>
          </p:nvPr>
        </p:nvSpPr>
        <p:spPr/>
        <p:txBody>
          <a:bodyPr/>
          <a:lstStyle/>
          <a:p>
            <a:pPr>
              <a:defRPr/>
            </a:pPr>
            <a:fld id="{804D6B79-3AEB-42FE-A736-A41F7AEA0445}" type="slidenum">
              <a:rPr lang="en-US" altLang="ja-JP" smtClean="0"/>
              <a:pPr>
                <a:defRPr/>
              </a:pPr>
              <a:t>52</a:t>
            </a:fld>
            <a:endParaRPr lang="en-US" altLang="ja-JP"/>
          </a:p>
        </p:txBody>
      </p:sp>
      <p:sp>
        <p:nvSpPr>
          <p:cNvPr id="5" name="Text Box 15">
            <a:extLst>
              <a:ext uri="{FF2B5EF4-FFF2-40B4-BE49-F238E27FC236}">
                <a16:creationId xmlns:a16="http://schemas.microsoft.com/office/drawing/2014/main" id="{AC60DFA2-CCE6-824E-8BA1-4C46E8FD1AF1}"/>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7224312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628650" y="821367"/>
            <a:ext cx="7886700" cy="1325563"/>
          </a:xfrm>
        </p:spPr>
        <p:txBody>
          <a:bodyPr>
            <a:normAutofit/>
          </a:bodyPr>
          <a:lstStyle/>
          <a:p>
            <a:r>
              <a:rPr lang="ja-JP" altLang="en-US" sz="3600">
                <a:latin typeface="+mn-ea"/>
              </a:rPr>
              <a:t>６</a:t>
            </a:r>
            <a:r>
              <a:rPr lang="en-US" altLang="ja-JP" sz="3600" dirty="0">
                <a:latin typeface="+mn-ea"/>
              </a:rPr>
              <a:t>.</a:t>
            </a:r>
            <a:r>
              <a:rPr lang="ja-JP" altLang="en-US" sz="3600">
                <a:latin typeface="+mn-ea"/>
              </a:rPr>
              <a:t>運営管理</a:t>
            </a:r>
            <a:endParaRPr lang="ja-JP" altLang="en-US" sz="3600" dirty="0">
              <a:solidFill>
                <a:schemeClr val="tx1"/>
              </a:solidFill>
            </a:endParaRPr>
          </a:p>
        </p:txBody>
      </p:sp>
      <p:sp>
        <p:nvSpPr>
          <p:cNvPr id="3" name="コンテンツ プレースホルダー 2"/>
          <p:cNvSpPr>
            <a:spLocks noGrp="1"/>
          </p:cNvSpPr>
          <p:nvPr>
            <p:ph idx="1"/>
          </p:nvPr>
        </p:nvSpPr>
        <p:spPr>
          <a:xfrm>
            <a:off x="628650" y="2250667"/>
            <a:ext cx="7886700" cy="4351338"/>
          </a:xfrm>
        </p:spPr>
        <p:txBody>
          <a:bodyPr>
            <a:normAutofit/>
          </a:bodyPr>
          <a:lstStyle/>
          <a:p>
            <a:pPr marL="0" indent="0">
              <a:buNone/>
            </a:pPr>
            <a:r>
              <a:rPr lang="ja-JP" altLang="en-US" sz="2800"/>
              <a:t>講義目的</a:t>
            </a:r>
            <a:endParaRPr lang="ja-JP" altLang="ja-JP" sz="2800"/>
          </a:p>
          <a:p>
            <a:pPr marL="457200" indent="-457200">
              <a:buFont typeface="+mj-ea"/>
              <a:buAutoNum type="circleNumDbPlain"/>
            </a:pPr>
            <a:r>
              <a:rPr lang="ja-JP" altLang="en-US" sz="2800"/>
              <a:t>長期的で計画的な人材育成には、法人や事業所の壁を超えた実践が求められることを強調する。</a:t>
            </a:r>
            <a:endParaRPr lang="en-US" altLang="ja-JP" sz="2800" dirty="0"/>
          </a:p>
          <a:p>
            <a:pPr marL="457200" indent="-457200">
              <a:buFont typeface="+mj-ea"/>
              <a:buAutoNum type="circleNumDbPlain"/>
            </a:pPr>
            <a:r>
              <a:rPr lang="ja-JP" altLang="en-US" sz="2800"/>
              <a:t>行政計画にあるような、地域社会から期待される責務に応えるための専門職として、事業所運営とは何かを問いかける。</a:t>
            </a:r>
            <a:endParaRPr lang="en-US" altLang="ja-JP" sz="2800" dirty="0"/>
          </a:p>
        </p:txBody>
      </p:sp>
      <p:sp>
        <p:nvSpPr>
          <p:cNvPr id="2" name="スライド番号プレースホルダー 1"/>
          <p:cNvSpPr>
            <a:spLocks noGrp="1"/>
          </p:cNvSpPr>
          <p:nvPr>
            <p:ph type="sldNum" sz="quarter" idx="12"/>
          </p:nvPr>
        </p:nvSpPr>
        <p:spPr/>
        <p:txBody>
          <a:bodyPr/>
          <a:lstStyle/>
          <a:p>
            <a:pPr>
              <a:defRPr/>
            </a:pPr>
            <a:fld id="{804D6B79-3AEB-42FE-A736-A41F7AEA0445}" type="slidenum">
              <a:rPr lang="en-US" altLang="ja-JP" smtClean="0"/>
              <a:pPr>
                <a:defRPr/>
              </a:pPr>
              <a:t>53</a:t>
            </a:fld>
            <a:endParaRPr lang="en-US" altLang="ja-JP"/>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テキスト ボックス 3">
            <a:extLst>
              <a:ext uri="{FF2B5EF4-FFF2-40B4-BE49-F238E27FC236}">
                <a16:creationId xmlns:a16="http://schemas.microsoft.com/office/drawing/2014/main" id="{2EB2067C-FF3F-C244-A6DF-E64B3921C502}"/>
              </a:ext>
            </a:extLst>
          </p:cNvPr>
          <p:cNvSpPr txBox="1"/>
          <p:nvPr/>
        </p:nvSpPr>
        <p:spPr>
          <a:xfrm>
            <a:off x="6728012" y="476806"/>
            <a:ext cx="2057400" cy="369332"/>
          </a:xfrm>
          <a:prstGeom prst="rect">
            <a:avLst/>
          </a:prstGeom>
          <a:solidFill>
            <a:srgbClr val="FF0000"/>
          </a:solidFill>
        </p:spPr>
        <p:txBody>
          <a:bodyPr wrap="square" rtlCol="0">
            <a:spAutoFit/>
          </a:bodyPr>
          <a:lstStyle/>
          <a:p>
            <a:r>
              <a:rPr kumimoji="1" lang="ja-JP" altLang="en-US">
                <a:solidFill>
                  <a:schemeClr val="bg1"/>
                </a:solidFill>
              </a:rPr>
              <a:t>指導者用スライド</a:t>
            </a:r>
          </a:p>
        </p:txBody>
      </p:sp>
    </p:spTree>
    <p:extLst>
      <p:ext uri="{BB962C8B-B14F-4D97-AF65-F5344CB8AC3E}">
        <p14:creationId xmlns:p14="http://schemas.microsoft.com/office/powerpoint/2010/main" val="15084407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33B080-8B14-8046-9483-C0C85DE49342}"/>
              </a:ext>
            </a:extLst>
          </p:cNvPr>
          <p:cNvSpPr>
            <a:spLocks noGrp="1"/>
          </p:cNvSpPr>
          <p:nvPr>
            <p:ph type="title"/>
          </p:nvPr>
        </p:nvSpPr>
        <p:spPr/>
        <p:txBody>
          <a:bodyPr/>
          <a:lstStyle/>
          <a:p>
            <a:r>
              <a:rPr lang="ja-JP" altLang="ja-JP" sz="3200"/>
              <a:t>（１）計画的な人材育成と事業所運営</a:t>
            </a:r>
            <a:endParaRPr kumimoji="1" lang="ja-JP" altLang="en-US" sz="3200"/>
          </a:p>
        </p:txBody>
      </p:sp>
      <p:sp>
        <p:nvSpPr>
          <p:cNvPr id="3" name="コンテンツ プレースホルダー 2">
            <a:extLst>
              <a:ext uri="{FF2B5EF4-FFF2-40B4-BE49-F238E27FC236}">
                <a16:creationId xmlns:a16="http://schemas.microsoft.com/office/drawing/2014/main" id="{E15632F8-9FBE-3848-B1EB-DAD97BD4499A}"/>
              </a:ext>
            </a:extLst>
          </p:cNvPr>
          <p:cNvSpPr>
            <a:spLocks noGrp="1"/>
          </p:cNvSpPr>
          <p:nvPr>
            <p:ph idx="1"/>
          </p:nvPr>
        </p:nvSpPr>
        <p:spPr/>
        <p:txBody>
          <a:bodyPr>
            <a:normAutofit/>
          </a:bodyPr>
          <a:lstStyle/>
          <a:p>
            <a:r>
              <a:rPr lang="ja-JP" altLang="ja-JP" sz="2400">
                <a:latin typeface="+mn-ea"/>
              </a:rPr>
              <a:t>相談支援は法人・事業所の壁を超え、地域のいち資源としての役割を</a:t>
            </a:r>
            <a:r>
              <a:rPr lang="ja-JP" altLang="en-US" sz="2400">
                <a:latin typeface="+mn-ea"/>
              </a:rPr>
              <a:t>強く求められてきた</a:t>
            </a:r>
            <a:endParaRPr lang="ja-JP" altLang="ja-JP" sz="2400">
              <a:latin typeface="+mn-ea"/>
            </a:endParaRPr>
          </a:p>
          <a:p>
            <a:r>
              <a:rPr lang="ja-JP" altLang="ja-JP" sz="2400">
                <a:latin typeface="+mn-ea"/>
              </a:rPr>
              <a:t>計画相談支援においては相談支援専門員一人が担当する利用者数は、事業所によって相当の差異が見られ</a:t>
            </a:r>
            <a:r>
              <a:rPr lang="ja-JP" altLang="en-US" sz="2400">
                <a:latin typeface="+mn-ea"/>
              </a:rPr>
              <a:t>る</a:t>
            </a:r>
            <a:endParaRPr lang="en-US" altLang="ja-JP" sz="2400" dirty="0">
              <a:latin typeface="+mn-ea"/>
            </a:endParaRPr>
          </a:p>
          <a:p>
            <a:r>
              <a:rPr lang="ja-JP" altLang="ja-JP" sz="2400">
                <a:latin typeface="+mn-ea"/>
              </a:rPr>
              <a:t>利用者が多い事業所では、アセスメント、モニタリングの時間が十分に取れ</a:t>
            </a:r>
            <a:r>
              <a:rPr lang="ja-JP" altLang="en-US" sz="2400">
                <a:latin typeface="+mn-ea"/>
              </a:rPr>
              <a:t>ない</a:t>
            </a:r>
            <a:endParaRPr lang="en-US" altLang="ja-JP" sz="2400" dirty="0">
              <a:latin typeface="+mn-ea"/>
            </a:endParaRPr>
          </a:p>
          <a:p>
            <a:r>
              <a:rPr lang="en-US" altLang="ja-JP" sz="2400" dirty="0">
                <a:latin typeface="+mn-ea"/>
              </a:rPr>
              <a:t>H</a:t>
            </a:r>
            <a:r>
              <a:rPr lang="ja-JP" altLang="ja-JP" sz="2400">
                <a:latin typeface="+mn-ea"/>
              </a:rPr>
              <a:t>３０年度の報酬改定では、担当する利用者の数もしくは一月あたりの対応件数について、一定の目安が示され</a:t>
            </a:r>
            <a:r>
              <a:rPr lang="ja-JP" altLang="en-US" sz="2400">
                <a:latin typeface="+mn-ea"/>
              </a:rPr>
              <a:t>た</a:t>
            </a:r>
            <a:endParaRPr lang="en-US" altLang="ja-JP" sz="2400" dirty="0">
              <a:latin typeface="+mn-ea"/>
            </a:endParaRPr>
          </a:p>
          <a:p>
            <a:r>
              <a:rPr lang="ja-JP" altLang="ja-JP" sz="2400">
                <a:latin typeface="+mn-ea"/>
              </a:rPr>
              <a:t>さまざまな加算も設定されたことにより、相談支援の質の向上と事業所運営の安定が進められてい</a:t>
            </a:r>
            <a:r>
              <a:rPr lang="ja-JP" altLang="en-US" sz="2400">
                <a:latin typeface="+mn-ea"/>
              </a:rPr>
              <a:t>る</a:t>
            </a:r>
            <a:endParaRPr lang="ja-JP" altLang="ja-JP" sz="2400">
              <a:latin typeface="+mn-ea"/>
            </a:endParaRPr>
          </a:p>
        </p:txBody>
      </p:sp>
      <p:sp>
        <p:nvSpPr>
          <p:cNvPr id="4" name="スライド番号プレースホルダー 3">
            <a:extLst>
              <a:ext uri="{FF2B5EF4-FFF2-40B4-BE49-F238E27FC236}">
                <a16:creationId xmlns:a16="http://schemas.microsoft.com/office/drawing/2014/main" id="{21A47BD1-2A2A-C14D-B91E-88E01C976878}"/>
              </a:ext>
            </a:extLst>
          </p:cNvPr>
          <p:cNvSpPr>
            <a:spLocks noGrp="1"/>
          </p:cNvSpPr>
          <p:nvPr>
            <p:ph type="sldNum" sz="quarter" idx="12"/>
          </p:nvPr>
        </p:nvSpPr>
        <p:spPr/>
        <p:txBody>
          <a:bodyPr/>
          <a:lstStyle/>
          <a:p>
            <a:pPr>
              <a:defRPr/>
            </a:pPr>
            <a:fld id="{804D6B79-3AEB-42FE-A736-A41F7AEA0445}" type="slidenum">
              <a:rPr lang="en-US" altLang="ja-JP" smtClean="0"/>
              <a:pPr>
                <a:defRPr/>
              </a:pPr>
              <a:t>54</a:t>
            </a:fld>
            <a:endParaRPr lang="en-US" altLang="ja-JP"/>
          </a:p>
        </p:txBody>
      </p:sp>
      <p:sp>
        <p:nvSpPr>
          <p:cNvPr id="5" name="Text Box 15">
            <a:extLst>
              <a:ext uri="{FF2B5EF4-FFF2-40B4-BE49-F238E27FC236}">
                <a16:creationId xmlns:a16="http://schemas.microsoft.com/office/drawing/2014/main" id="{23A8431A-744C-B641-B9B3-EF35C560836A}"/>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6770560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F2ADE6-D2D6-8F4F-98CF-6BBAEE422011}"/>
              </a:ext>
            </a:extLst>
          </p:cNvPr>
          <p:cNvSpPr>
            <a:spLocks noGrp="1"/>
          </p:cNvSpPr>
          <p:nvPr>
            <p:ph type="title"/>
          </p:nvPr>
        </p:nvSpPr>
        <p:spPr/>
        <p:txBody>
          <a:bodyPr>
            <a:normAutofit/>
          </a:bodyPr>
          <a:lstStyle/>
          <a:p>
            <a:r>
              <a:rPr lang="ja-JP" altLang="ja-JP" sz="3200"/>
              <a:t>（２）「障害者基本計画」の推進と</a:t>
            </a:r>
            <a:r>
              <a:rPr lang="en-US" altLang="ja-JP" sz="3200" dirty="0"/>
              <a:t/>
            </a:r>
            <a:br>
              <a:rPr lang="en-US" altLang="ja-JP" sz="3200" dirty="0"/>
            </a:br>
            <a:r>
              <a:rPr lang="ja-JP" altLang="ja-JP" sz="3200"/>
              <a:t>総合相談への参画</a:t>
            </a:r>
            <a:endParaRPr kumimoji="1" lang="ja-JP" altLang="en-US" sz="3200"/>
          </a:p>
        </p:txBody>
      </p:sp>
      <p:sp>
        <p:nvSpPr>
          <p:cNvPr id="3" name="コンテンツ プレースホルダー 2">
            <a:extLst>
              <a:ext uri="{FF2B5EF4-FFF2-40B4-BE49-F238E27FC236}">
                <a16:creationId xmlns:a16="http://schemas.microsoft.com/office/drawing/2014/main" id="{A43C0258-A1CA-DB45-84CC-E3FD6D470616}"/>
              </a:ext>
            </a:extLst>
          </p:cNvPr>
          <p:cNvSpPr>
            <a:spLocks noGrp="1"/>
          </p:cNvSpPr>
          <p:nvPr>
            <p:ph idx="1"/>
          </p:nvPr>
        </p:nvSpPr>
        <p:spPr/>
        <p:txBody>
          <a:bodyPr>
            <a:normAutofit lnSpcReduction="10000"/>
          </a:bodyPr>
          <a:lstStyle/>
          <a:p>
            <a:r>
              <a:rPr lang="en-US" altLang="ja-JP" sz="2800" dirty="0">
                <a:latin typeface="+mn-ea"/>
              </a:rPr>
              <a:t>2004</a:t>
            </a:r>
            <a:r>
              <a:rPr lang="ja-JP" altLang="ja-JP" sz="2800">
                <a:latin typeface="+mn-ea"/>
              </a:rPr>
              <a:t>年（平成</a:t>
            </a:r>
            <a:r>
              <a:rPr lang="en-US" altLang="ja-JP" sz="2800" dirty="0">
                <a:latin typeface="+mn-ea"/>
              </a:rPr>
              <a:t>16</a:t>
            </a:r>
            <a:r>
              <a:rPr lang="ja-JP" altLang="ja-JP" sz="2800">
                <a:latin typeface="+mn-ea"/>
              </a:rPr>
              <a:t>年）には、障害者施策の基本的方向について定める「障害者基本計画」が策定され、基本方針として「</a:t>
            </a:r>
            <a:r>
              <a:rPr lang="en-US" altLang="ja-JP" sz="2800" dirty="0">
                <a:latin typeface="+mn-ea"/>
              </a:rPr>
              <a:t>21</a:t>
            </a:r>
            <a:r>
              <a:rPr lang="ja-JP" altLang="ja-JP" sz="2800">
                <a:latin typeface="+mn-ea"/>
              </a:rPr>
              <a:t>世紀に我が国が目指すべき社会は、障害の有無にかかわらず、国民誰もが相互に人格と個性を尊重し支え合う共生社会とする必要がある。」と「共生社会」が明記されています。</a:t>
            </a:r>
          </a:p>
          <a:p>
            <a:r>
              <a:rPr lang="ja-JP" altLang="ja-JP" sz="2800">
                <a:latin typeface="+mn-ea"/>
              </a:rPr>
              <a:t>今日行われている福祉サービスは制度によるものが基本であるため、児童・高齢者・障害者・生活困窮者など縦割りよる限定的な「地域づくり」が実践されてきたのではないかといわれています。 </a:t>
            </a:r>
            <a:endParaRPr kumimoji="1" lang="ja-JP" altLang="en-US" sz="2800">
              <a:latin typeface="+mn-ea"/>
            </a:endParaRPr>
          </a:p>
        </p:txBody>
      </p:sp>
      <p:sp>
        <p:nvSpPr>
          <p:cNvPr id="4" name="スライド番号プレースホルダー 3">
            <a:extLst>
              <a:ext uri="{FF2B5EF4-FFF2-40B4-BE49-F238E27FC236}">
                <a16:creationId xmlns:a16="http://schemas.microsoft.com/office/drawing/2014/main" id="{96B4BA63-2D97-CD41-8FA8-37297330A99C}"/>
              </a:ext>
            </a:extLst>
          </p:cNvPr>
          <p:cNvSpPr>
            <a:spLocks noGrp="1"/>
          </p:cNvSpPr>
          <p:nvPr>
            <p:ph type="sldNum" sz="quarter" idx="12"/>
          </p:nvPr>
        </p:nvSpPr>
        <p:spPr/>
        <p:txBody>
          <a:bodyPr/>
          <a:lstStyle/>
          <a:p>
            <a:pPr>
              <a:defRPr/>
            </a:pPr>
            <a:fld id="{804D6B79-3AEB-42FE-A736-A41F7AEA0445}" type="slidenum">
              <a:rPr lang="en-US" altLang="ja-JP" smtClean="0"/>
              <a:pPr>
                <a:defRPr/>
              </a:pPr>
              <a:t>55</a:t>
            </a:fld>
            <a:endParaRPr lang="en-US" altLang="ja-JP"/>
          </a:p>
        </p:txBody>
      </p:sp>
      <p:sp>
        <p:nvSpPr>
          <p:cNvPr id="5" name="Text Box 15">
            <a:extLst>
              <a:ext uri="{FF2B5EF4-FFF2-40B4-BE49-F238E27FC236}">
                <a16:creationId xmlns:a16="http://schemas.microsoft.com/office/drawing/2014/main" id="{B1C9A527-D0A6-3947-A71F-70057C29DD5D}"/>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4474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937C4E2F-4888-3D47-8374-809EA2F2156A}" type="slidenum">
              <a:rPr kumimoji="1" lang="ja-JP" altLang="en-US" smtClean="0"/>
              <a:t>56</a:t>
            </a:fld>
            <a:endParaRPr kumimoji="1" lang="ja-JP" altLang="en-US"/>
          </a:p>
        </p:txBody>
      </p:sp>
      <p:sp>
        <p:nvSpPr>
          <p:cNvPr id="2" name="タイトル 1"/>
          <p:cNvSpPr>
            <a:spLocks noGrp="1"/>
          </p:cNvSpPr>
          <p:nvPr>
            <p:ph type="title" idx="4294967295"/>
          </p:nvPr>
        </p:nvSpPr>
        <p:spPr>
          <a:xfrm>
            <a:off x="107504" y="1620024"/>
            <a:ext cx="2133599" cy="3832451"/>
          </a:xfrm>
          <a:solidFill>
            <a:schemeClr val="accent3"/>
          </a:solidFill>
        </p:spPr>
        <p:txBody>
          <a:bodyPr vert="horz" wrap="square" lIns="68580" tIns="34290" rIns="68580" bIns="34290" numCol="1" rtlCol="0" anchor="ctr" anchorCtr="0" compatLnSpc="1">
            <a:prstTxWarp prst="textNoShape">
              <a:avLst/>
            </a:prstTxWarp>
            <a:normAutofit/>
          </a:bodyPr>
          <a:lstStyle/>
          <a:p>
            <a:pPr algn="ctr"/>
            <a:r>
              <a:rPr lang="ja-JP" altLang="en-US" sz="3300" b="1" i="1" kern="1200" dirty="0">
                <a:solidFill>
                  <a:srgbClr val="FFFFFF"/>
                </a:solidFill>
              </a:rPr>
              <a:t>各分野に</a:t>
            </a:r>
            <a:r>
              <a:rPr lang="en-US" altLang="ja-JP" sz="3300" b="1" i="1" kern="1200" dirty="0">
                <a:solidFill>
                  <a:srgbClr val="FFFFFF"/>
                </a:solidFill>
              </a:rPr>
              <a:t/>
            </a:r>
            <a:br>
              <a:rPr lang="en-US" altLang="ja-JP" sz="3300" b="1" i="1" kern="1200" dirty="0">
                <a:solidFill>
                  <a:srgbClr val="FFFFFF"/>
                </a:solidFill>
              </a:rPr>
            </a:br>
            <a:r>
              <a:rPr lang="ja-JP" altLang="en-US" sz="3300" b="1" i="1" kern="1200">
                <a:solidFill>
                  <a:srgbClr val="FFFFFF"/>
                </a:solidFill>
              </a:rPr>
              <a:t>おける</a:t>
            </a:r>
            <a:r>
              <a:rPr lang="en-US" altLang="ja-JP" sz="3300" b="1" i="1" kern="1200" dirty="0">
                <a:solidFill>
                  <a:srgbClr val="FFFFFF"/>
                </a:solidFill>
              </a:rPr>
              <a:t/>
            </a:r>
            <a:br>
              <a:rPr lang="en-US" altLang="ja-JP" sz="3300" b="1" i="1" kern="1200" dirty="0">
                <a:solidFill>
                  <a:srgbClr val="FFFFFF"/>
                </a:solidFill>
              </a:rPr>
            </a:br>
            <a:r>
              <a:rPr lang="ja-JP" altLang="en-US" sz="3300" b="1" i="1" kern="1200">
                <a:solidFill>
                  <a:srgbClr val="FFFFFF"/>
                </a:solidFill>
              </a:rPr>
              <a:t>取組</a:t>
            </a:r>
            <a:endParaRPr lang="ja-JP" altLang="en-US" sz="3300" b="1" i="1" kern="1200" dirty="0">
              <a:solidFill>
                <a:srgbClr val="FFFFFF"/>
              </a:solidFill>
            </a:endParaRPr>
          </a:p>
        </p:txBody>
      </p:sp>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3050308505"/>
              </p:ext>
            </p:extLst>
          </p:nvPr>
        </p:nvGraphicFramePr>
        <p:xfrm>
          <a:off x="2267744" y="1628800"/>
          <a:ext cx="6687098" cy="3752263"/>
        </p:xfrm>
        <a:graphic>
          <a:graphicData uri="http://schemas.openxmlformats.org/drawingml/2006/table">
            <a:tbl>
              <a:tblPr firstRow="1" bandRow="1">
                <a:tableStyleId>{21E4AEA4-8DFA-4A89-87EB-49C32662AFE0}</a:tableStyleId>
              </a:tblPr>
              <a:tblGrid>
                <a:gridCol w="1049933">
                  <a:extLst>
                    <a:ext uri="{9D8B030D-6E8A-4147-A177-3AD203B41FA5}">
                      <a16:colId xmlns:a16="http://schemas.microsoft.com/office/drawing/2014/main" val="20000"/>
                    </a:ext>
                  </a:extLst>
                </a:gridCol>
                <a:gridCol w="1749890">
                  <a:extLst>
                    <a:ext uri="{9D8B030D-6E8A-4147-A177-3AD203B41FA5}">
                      <a16:colId xmlns:a16="http://schemas.microsoft.com/office/drawing/2014/main" val="20001"/>
                    </a:ext>
                  </a:extLst>
                </a:gridCol>
                <a:gridCol w="2216527">
                  <a:extLst>
                    <a:ext uri="{9D8B030D-6E8A-4147-A177-3AD203B41FA5}">
                      <a16:colId xmlns:a16="http://schemas.microsoft.com/office/drawing/2014/main" val="20002"/>
                    </a:ext>
                  </a:extLst>
                </a:gridCol>
                <a:gridCol w="1670748">
                  <a:extLst>
                    <a:ext uri="{9D8B030D-6E8A-4147-A177-3AD203B41FA5}">
                      <a16:colId xmlns:a16="http://schemas.microsoft.com/office/drawing/2014/main" val="20003"/>
                    </a:ext>
                  </a:extLst>
                </a:gridCol>
              </a:tblGrid>
              <a:tr h="502760">
                <a:tc>
                  <a:txBody>
                    <a:bodyPr/>
                    <a:lstStyle/>
                    <a:p>
                      <a:pPr algn="ctr"/>
                      <a:r>
                        <a:rPr kumimoji="1" lang="ja-JP" altLang="en-US" sz="1800" dirty="0"/>
                        <a:t>分野</a:t>
                      </a:r>
                      <a:endParaRPr kumimoji="1" lang="ja-JP" altLang="en-US" sz="1800" dirty="0">
                        <a:latin typeface="HGSMinchoE" charset="-128"/>
                        <a:ea typeface="HGSMinchoE" charset="-128"/>
                        <a:cs typeface="HGSMinchoE" charset="-128"/>
                      </a:endParaRPr>
                    </a:p>
                  </a:txBody>
                  <a:tcPr marL="69227" marR="69227" marT="34614" marB="34614"/>
                </a:tc>
                <a:tc>
                  <a:txBody>
                    <a:bodyPr/>
                    <a:lstStyle/>
                    <a:p>
                      <a:pPr algn="ctr"/>
                      <a:r>
                        <a:rPr kumimoji="1" lang="ja-JP" altLang="en-US" sz="1800" dirty="0"/>
                        <a:t>市町村計画</a:t>
                      </a:r>
                      <a:endParaRPr kumimoji="1" lang="ja-JP" altLang="en-US" sz="1800" dirty="0">
                        <a:latin typeface="HGSMinchoE" charset="-128"/>
                        <a:ea typeface="HGSMinchoE" charset="-128"/>
                        <a:cs typeface="HGSMinchoE" charset="-128"/>
                      </a:endParaRPr>
                    </a:p>
                  </a:txBody>
                  <a:tcPr marL="69227" marR="69227" marT="34614" marB="34614"/>
                </a:tc>
                <a:tc>
                  <a:txBody>
                    <a:bodyPr/>
                    <a:lstStyle/>
                    <a:p>
                      <a:pPr algn="ctr"/>
                      <a:r>
                        <a:rPr kumimoji="1" lang="ja-JP" altLang="en-US" sz="1800" dirty="0"/>
                        <a:t>相談機関</a:t>
                      </a:r>
                      <a:endParaRPr kumimoji="1" lang="ja-JP" altLang="en-US" sz="1800" dirty="0">
                        <a:latin typeface="HGSMinchoE" charset="-128"/>
                        <a:ea typeface="HGSMinchoE" charset="-128"/>
                        <a:cs typeface="HGSMinchoE" charset="-128"/>
                      </a:endParaRPr>
                    </a:p>
                  </a:txBody>
                  <a:tcPr marL="69227" marR="69227" marT="34614" marB="34614"/>
                </a:tc>
                <a:tc>
                  <a:txBody>
                    <a:bodyPr/>
                    <a:lstStyle/>
                    <a:p>
                      <a:pPr algn="ctr"/>
                      <a:r>
                        <a:rPr kumimoji="1" lang="ja-JP" altLang="en-US" sz="1800" dirty="0"/>
                        <a:t>調整機能</a:t>
                      </a:r>
                      <a:endParaRPr kumimoji="1" lang="ja-JP" altLang="en-US" sz="1800" dirty="0">
                        <a:latin typeface="HGSMinchoE" charset="-128"/>
                        <a:ea typeface="HGSMinchoE" charset="-128"/>
                        <a:cs typeface="HGSMinchoE" charset="-128"/>
                      </a:endParaRPr>
                    </a:p>
                  </a:txBody>
                  <a:tcPr marL="69227" marR="69227" marT="34614" marB="34614"/>
                </a:tc>
                <a:extLst>
                  <a:ext uri="{0D108BD9-81ED-4DB2-BD59-A6C34878D82A}">
                    <a16:rowId xmlns:a16="http://schemas.microsoft.com/office/drawing/2014/main" val="10000"/>
                  </a:ext>
                </a:extLst>
              </a:tr>
              <a:tr h="809543">
                <a:tc>
                  <a:txBody>
                    <a:bodyPr/>
                    <a:lstStyle/>
                    <a:p>
                      <a:r>
                        <a:rPr kumimoji="1" lang="ja-JP" altLang="en-US" sz="1800" dirty="0"/>
                        <a:t>障害者福祉</a:t>
                      </a:r>
                      <a:endParaRPr kumimoji="1" lang="en-US" altLang="ja-JP" sz="1800" dirty="0">
                        <a:latin typeface="HGSMinchoE" charset="-128"/>
                        <a:ea typeface="HGSMinchoE" charset="-128"/>
                        <a:cs typeface="HGSMinchoE" charset="-128"/>
                      </a:endParaRPr>
                    </a:p>
                  </a:txBody>
                  <a:tcPr marL="69227" marR="69227" marT="34614" marB="34614"/>
                </a:tc>
                <a:tc>
                  <a:txBody>
                    <a:bodyPr/>
                    <a:lstStyle/>
                    <a:p>
                      <a:r>
                        <a:rPr kumimoji="1" lang="ja-JP" altLang="en-US" sz="1800" dirty="0"/>
                        <a:t>障害福祉計画</a:t>
                      </a:r>
                      <a:endParaRPr kumimoji="1" lang="ja-JP" altLang="en-US" sz="1800" dirty="0">
                        <a:latin typeface="HGSMinchoE" charset="-128"/>
                        <a:ea typeface="HGSMinchoE" charset="-128"/>
                        <a:cs typeface="HGSMinchoE" charset="-128"/>
                      </a:endParaRPr>
                    </a:p>
                  </a:txBody>
                  <a:tcPr marL="69227" marR="69227" marT="34614" marB="34614"/>
                </a:tc>
                <a:tc>
                  <a:txBody>
                    <a:bodyPr/>
                    <a:lstStyle/>
                    <a:p>
                      <a:r>
                        <a:rPr kumimoji="1" lang="ja-JP" altLang="en-US" sz="1800" dirty="0"/>
                        <a:t>基幹相談支援センター</a:t>
                      </a:r>
                      <a:endParaRPr kumimoji="1" lang="ja-JP" altLang="en-US" sz="1800" dirty="0">
                        <a:latin typeface="HGSMinchoE" charset="-128"/>
                        <a:ea typeface="HGSMinchoE" charset="-128"/>
                        <a:cs typeface="HGSMinchoE" charset="-128"/>
                      </a:endParaRPr>
                    </a:p>
                  </a:txBody>
                  <a:tcPr marL="69227" marR="69227" marT="34614" marB="34614"/>
                </a:tc>
                <a:tc>
                  <a:txBody>
                    <a:bodyPr/>
                    <a:lstStyle/>
                    <a:p>
                      <a:r>
                        <a:rPr kumimoji="1" lang="ja-JP" altLang="en-US" sz="1800" dirty="0"/>
                        <a:t>（自立支援）協議会</a:t>
                      </a:r>
                      <a:endParaRPr kumimoji="1" lang="ja-JP" altLang="en-US" sz="1800" dirty="0">
                        <a:latin typeface="HGSMinchoE" charset="-128"/>
                        <a:ea typeface="HGSMinchoE" charset="-128"/>
                        <a:cs typeface="HGSMinchoE" charset="-128"/>
                      </a:endParaRPr>
                    </a:p>
                  </a:txBody>
                  <a:tcPr marL="69227" marR="69227" marT="34614" marB="34614"/>
                </a:tc>
                <a:extLst>
                  <a:ext uri="{0D108BD9-81ED-4DB2-BD59-A6C34878D82A}">
                    <a16:rowId xmlns:a16="http://schemas.microsoft.com/office/drawing/2014/main" val="10001"/>
                  </a:ext>
                </a:extLst>
              </a:tr>
              <a:tr h="667116">
                <a:tc>
                  <a:txBody>
                    <a:bodyPr/>
                    <a:lstStyle/>
                    <a:p>
                      <a:r>
                        <a:rPr kumimoji="1" lang="ja-JP" altLang="en-US" sz="1800" dirty="0"/>
                        <a:t>高齢者福祉</a:t>
                      </a:r>
                      <a:endParaRPr kumimoji="1" lang="ja-JP" altLang="en-US" sz="1800" dirty="0">
                        <a:latin typeface="HGSMinchoE" charset="-128"/>
                        <a:ea typeface="HGSMinchoE" charset="-128"/>
                        <a:cs typeface="HGSMinchoE" charset="-128"/>
                      </a:endParaRPr>
                    </a:p>
                  </a:txBody>
                  <a:tcPr marL="69227" marR="69227" marT="34614" marB="34614"/>
                </a:tc>
                <a:tc>
                  <a:txBody>
                    <a:bodyPr/>
                    <a:lstStyle/>
                    <a:p>
                      <a:r>
                        <a:rPr kumimoji="1" lang="ja-JP" altLang="en-US" sz="1800" dirty="0"/>
                        <a:t>介護保険事業計画</a:t>
                      </a:r>
                      <a:endParaRPr kumimoji="1" lang="ja-JP" altLang="en-US" sz="1800" dirty="0">
                        <a:latin typeface="HGSMinchoE" charset="-128"/>
                        <a:ea typeface="HGSMinchoE" charset="-128"/>
                        <a:cs typeface="HGSMinchoE" charset="-128"/>
                      </a:endParaRPr>
                    </a:p>
                  </a:txBody>
                  <a:tcPr marL="69227" marR="69227" marT="34614" marB="34614"/>
                </a:tc>
                <a:tc>
                  <a:txBody>
                    <a:bodyPr/>
                    <a:lstStyle/>
                    <a:p>
                      <a:r>
                        <a:rPr kumimoji="1" lang="ja-JP" altLang="en-US" sz="1800" dirty="0"/>
                        <a:t>地域包括支援センター</a:t>
                      </a:r>
                      <a:endParaRPr kumimoji="1" lang="ja-JP" altLang="en-US" sz="1800" dirty="0">
                        <a:latin typeface="HGSMinchoE" charset="-128"/>
                        <a:ea typeface="HGSMinchoE" charset="-128"/>
                        <a:cs typeface="HGSMinchoE" charset="-128"/>
                      </a:endParaRPr>
                    </a:p>
                  </a:txBody>
                  <a:tcPr marL="69227" marR="69227" marT="34614" marB="34614"/>
                </a:tc>
                <a:tc>
                  <a:txBody>
                    <a:bodyPr/>
                    <a:lstStyle/>
                    <a:p>
                      <a:r>
                        <a:rPr kumimoji="1" lang="ja-JP" altLang="en-US" sz="1800" dirty="0"/>
                        <a:t>地域ケア会議</a:t>
                      </a:r>
                      <a:endParaRPr kumimoji="1" lang="ja-JP" altLang="en-US" sz="1800" dirty="0">
                        <a:latin typeface="HGSMinchoE" charset="-128"/>
                        <a:ea typeface="HGSMinchoE" charset="-128"/>
                        <a:cs typeface="HGSMinchoE" charset="-128"/>
                      </a:endParaRPr>
                    </a:p>
                  </a:txBody>
                  <a:tcPr marL="69227" marR="69227" marT="34614" marB="34614"/>
                </a:tc>
                <a:extLst>
                  <a:ext uri="{0D108BD9-81ED-4DB2-BD59-A6C34878D82A}">
                    <a16:rowId xmlns:a16="http://schemas.microsoft.com/office/drawing/2014/main" val="10002"/>
                  </a:ext>
                </a:extLst>
              </a:tr>
              <a:tr h="809543">
                <a:tc>
                  <a:txBody>
                    <a:bodyPr/>
                    <a:lstStyle/>
                    <a:p>
                      <a:r>
                        <a:rPr kumimoji="1" lang="ja-JP" altLang="en-US" sz="1800" dirty="0"/>
                        <a:t>児童福祉</a:t>
                      </a:r>
                      <a:endParaRPr kumimoji="1" lang="ja-JP" altLang="en-US" sz="1800" dirty="0">
                        <a:latin typeface="HGSMinchoE" charset="-128"/>
                        <a:ea typeface="HGSMinchoE" charset="-128"/>
                        <a:cs typeface="HGSMinchoE" charset="-128"/>
                      </a:endParaRPr>
                    </a:p>
                  </a:txBody>
                  <a:tcPr marL="69227" marR="69227" marT="34614" marB="34614"/>
                </a:tc>
                <a:tc>
                  <a:txBody>
                    <a:bodyPr/>
                    <a:lstStyle/>
                    <a:p>
                      <a:r>
                        <a:rPr kumimoji="1" lang="ja-JP" altLang="en-US" sz="1800" dirty="0"/>
                        <a:t>子ども子育て支援事業計画</a:t>
                      </a:r>
                      <a:endParaRPr kumimoji="1" lang="ja-JP" altLang="en-US" sz="1800" dirty="0">
                        <a:latin typeface="HGSMinchoE" charset="-128"/>
                        <a:ea typeface="HGSMinchoE" charset="-128"/>
                        <a:cs typeface="HGSMinchoE" charset="-128"/>
                      </a:endParaRPr>
                    </a:p>
                  </a:txBody>
                  <a:tcPr marL="69227" marR="69227" marT="34614" marB="34614"/>
                </a:tc>
                <a:tc>
                  <a:txBody>
                    <a:bodyPr/>
                    <a:lstStyle/>
                    <a:p>
                      <a:r>
                        <a:rPr kumimoji="1" lang="ja-JP" altLang="en-US" sz="1800" dirty="0"/>
                        <a:t>子育て世代包括支援センター</a:t>
                      </a:r>
                      <a:endParaRPr kumimoji="1" lang="ja-JP" altLang="en-US" sz="1800" dirty="0">
                        <a:latin typeface="HGSMinchoE" charset="-128"/>
                        <a:ea typeface="HGSMinchoE" charset="-128"/>
                        <a:cs typeface="HGSMinchoE" charset="-128"/>
                      </a:endParaRPr>
                    </a:p>
                  </a:txBody>
                  <a:tcPr marL="69227" marR="69227" marT="34614" marB="34614"/>
                </a:tc>
                <a:tc>
                  <a:txBody>
                    <a:bodyPr/>
                    <a:lstStyle/>
                    <a:p>
                      <a:r>
                        <a:rPr kumimoji="1" lang="ja-JP" altLang="en-US" sz="1800" dirty="0"/>
                        <a:t>要保護児童対策協議会</a:t>
                      </a:r>
                      <a:endParaRPr kumimoji="1" lang="ja-JP" altLang="en-US" sz="1800" dirty="0">
                        <a:latin typeface="HGSMinchoE" charset="-128"/>
                        <a:ea typeface="HGSMinchoE" charset="-128"/>
                        <a:cs typeface="HGSMinchoE" charset="-128"/>
                      </a:endParaRPr>
                    </a:p>
                  </a:txBody>
                  <a:tcPr marL="69227" marR="69227" marT="34614" marB="34614"/>
                </a:tc>
                <a:extLst>
                  <a:ext uri="{0D108BD9-81ED-4DB2-BD59-A6C34878D82A}">
                    <a16:rowId xmlns:a16="http://schemas.microsoft.com/office/drawing/2014/main" val="10003"/>
                  </a:ext>
                </a:extLst>
              </a:tr>
              <a:tr h="963301">
                <a:tc>
                  <a:txBody>
                    <a:bodyPr/>
                    <a:lstStyle/>
                    <a:p>
                      <a:r>
                        <a:rPr kumimoji="1" lang="ja-JP" altLang="en-US" sz="1800"/>
                        <a:t>生活困窮者福祉</a:t>
                      </a:r>
                      <a:endParaRPr kumimoji="1" lang="ja-JP" altLang="en-US" sz="1800" dirty="0">
                        <a:latin typeface="HGSMinchoE" charset="-128"/>
                        <a:ea typeface="HGSMinchoE" charset="-128"/>
                        <a:cs typeface="HGSMinchoE" charset="-128"/>
                      </a:endParaRPr>
                    </a:p>
                  </a:txBody>
                  <a:tcPr marL="69227" marR="69227" marT="34614" marB="34614"/>
                </a:tc>
                <a:tc>
                  <a:txBody>
                    <a:bodyPr/>
                    <a:lstStyle/>
                    <a:p>
                      <a:r>
                        <a:rPr kumimoji="1" lang="ja-JP" altLang="en-US" sz="1800" kern="1200" dirty="0">
                          <a:effectLst/>
                        </a:rPr>
                        <a:t>生活困窮者自立支援計画</a:t>
                      </a:r>
                      <a:endParaRPr kumimoji="1" lang="ja-JP" altLang="en-US" sz="1800" dirty="0">
                        <a:latin typeface="HGSMinchoE" charset="-128"/>
                        <a:ea typeface="HGSMinchoE" charset="-128"/>
                        <a:cs typeface="HGSMinchoE" charset="-128"/>
                      </a:endParaRPr>
                    </a:p>
                  </a:txBody>
                  <a:tcPr marL="69227" marR="69227" marT="34614" marB="34614"/>
                </a:tc>
                <a:tc>
                  <a:txBody>
                    <a:bodyPr/>
                    <a:lstStyle/>
                    <a:p>
                      <a:r>
                        <a:rPr kumimoji="1" lang="ja-JP" altLang="en-US" sz="1800" dirty="0"/>
                        <a:t>生活困窮者自立相談支援センター</a:t>
                      </a:r>
                      <a:endParaRPr kumimoji="1" lang="ja-JP" altLang="en-US" sz="1800" dirty="0">
                        <a:latin typeface="HGSMinchoE" charset="-128"/>
                        <a:ea typeface="HGSMinchoE" charset="-128"/>
                        <a:cs typeface="HGSMinchoE" charset="-128"/>
                      </a:endParaRPr>
                    </a:p>
                  </a:txBody>
                  <a:tcPr marL="69227" marR="69227" marT="34614" marB="34614"/>
                </a:tc>
                <a:tc>
                  <a:txBody>
                    <a:bodyPr/>
                    <a:lstStyle/>
                    <a:p>
                      <a:r>
                        <a:rPr kumimoji="1" lang="ja-JP" altLang="en-US" sz="1800" dirty="0"/>
                        <a:t>支援調整会議</a:t>
                      </a:r>
                      <a:endParaRPr kumimoji="1" lang="ja-JP" altLang="en-US" sz="1800" dirty="0">
                        <a:latin typeface="HGSMinchoE" charset="-128"/>
                        <a:ea typeface="HGSMinchoE" charset="-128"/>
                        <a:cs typeface="HGSMinchoE" charset="-128"/>
                      </a:endParaRPr>
                    </a:p>
                  </a:txBody>
                  <a:tcPr marL="69227" marR="69227" marT="34614" marB="34614"/>
                </a:tc>
                <a:extLst>
                  <a:ext uri="{0D108BD9-81ED-4DB2-BD59-A6C34878D82A}">
                    <a16:rowId xmlns:a16="http://schemas.microsoft.com/office/drawing/2014/main" val="10004"/>
                  </a:ext>
                </a:extLst>
              </a:tr>
            </a:tbl>
          </a:graphicData>
        </a:graphic>
      </p:graphicFrame>
      <p:sp>
        <p:nvSpPr>
          <p:cNvPr id="5" name="フレーム 4"/>
          <p:cNvSpPr/>
          <p:nvPr/>
        </p:nvSpPr>
        <p:spPr>
          <a:xfrm>
            <a:off x="7010401" y="1193378"/>
            <a:ext cx="2133599" cy="4685741"/>
          </a:xfrm>
          <a:prstGeom prst="frame">
            <a:avLst>
              <a:gd name="adj1" fmla="val 307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テキスト ボックス 5">
            <a:extLst>
              <a:ext uri="{FF2B5EF4-FFF2-40B4-BE49-F238E27FC236}">
                <a16:creationId xmlns:a16="http://schemas.microsoft.com/office/drawing/2014/main" id="{D2C9ED6E-CBF8-704F-B33F-7456DA19E5C1}"/>
              </a:ext>
            </a:extLst>
          </p:cNvPr>
          <p:cNvSpPr txBox="1"/>
          <p:nvPr/>
        </p:nvSpPr>
        <p:spPr>
          <a:xfrm>
            <a:off x="123582" y="328850"/>
            <a:ext cx="9020418" cy="584775"/>
          </a:xfrm>
          <a:prstGeom prst="rect">
            <a:avLst/>
          </a:prstGeom>
          <a:noFill/>
        </p:spPr>
        <p:txBody>
          <a:bodyPr wrap="none" rtlCol="0">
            <a:spAutoFit/>
          </a:bodyPr>
          <a:lstStyle/>
          <a:p>
            <a:r>
              <a:rPr kumimoji="1" lang="ja-JP" altLang="en-US" sz="3200">
                <a:latin typeface="+mn-ea"/>
                <a:ea typeface="+mn-ea"/>
              </a:rPr>
              <a:t>各分野ごとの計画と相談体制及び地域調整機能</a:t>
            </a:r>
          </a:p>
        </p:txBody>
      </p:sp>
      <p:sp>
        <p:nvSpPr>
          <p:cNvPr id="7" name="Text Box 15">
            <a:extLst>
              <a:ext uri="{FF2B5EF4-FFF2-40B4-BE49-F238E27FC236}">
                <a16:creationId xmlns:a16="http://schemas.microsoft.com/office/drawing/2014/main" id="{932066AA-EAB2-1743-AD3C-976EE736FB8E}"/>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9797500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319239"/>
            <a:ext cx="7543800" cy="972935"/>
          </a:xfrm>
        </p:spPr>
        <p:txBody>
          <a:bodyPr/>
          <a:lstStyle/>
          <a:p>
            <a:r>
              <a:rPr kumimoji="1" lang="ja-JP" altLang="en-US" sz="3200" dirty="0">
                <a:latin typeface="+mn-ea"/>
                <a:ea typeface="+mn-ea"/>
                <a:cs typeface="HGSMinchoE" charset="-128"/>
              </a:rPr>
              <a:t>生活ニーズレベル</a:t>
            </a:r>
          </a:p>
        </p:txBody>
      </p:sp>
      <p:sp>
        <p:nvSpPr>
          <p:cNvPr id="3" name="コンテンツ プレースホルダー 2"/>
          <p:cNvSpPr>
            <a:spLocks noGrp="1"/>
          </p:cNvSpPr>
          <p:nvPr>
            <p:ph idx="1"/>
          </p:nvPr>
        </p:nvSpPr>
        <p:spPr>
          <a:xfrm>
            <a:off x="179512" y="1851144"/>
            <a:ext cx="3816424" cy="3414247"/>
          </a:xfrm>
        </p:spPr>
        <p:txBody>
          <a:bodyPr>
            <a:noAutofit/>
          </a:bodyPr>
          <a:lstStyle/>
          <a:p>
            <a:pPr>
              <a:buFont typeface="Wingdings" charset="2"/>
              <a:buChar char="Ø"/>
            </a:pPr>
            <a:r>
              <a:rPr lang="ja-JP" altLang="ja-JP" sz="2800" dirty="0">
                <a:latin typeface="+mn-ea"/>
                <a:cs typeface="HGSMinchoE" charset="-128"/>
              </a:rPr>
              <a:t>社会保障を中心とした、福祉制度や医療で対応するもの</a:t>
            </a:r>
          </a:p>
          <a:p>
            <a:pPr>
              <a:buFont typeface="Wingdings" charset="2"/>
              <a:buChar char="Ø"/>
            </a:pPr>
            <a:r>
              <a:rPr lang="ja-JP" altLang="ja-JP" sz="2800" dirty="0">
                <a:latin typeface="+mn-ea"/>
                <a:cs typeface="HGSMinchoE" charset="-128"/>
              </a:rPr>
              <a:t>地域に一般的に存在するありふれた資源で対応するもの</a:t>
            </a:r>
          </a:p>
          <a:p>
            <a:pPr>
              <a:buFont typeface="Wingdings" charset="2"/>
              <a:buChar char="Ø"/>
            </a:pPr>
            <a:r>
              <a:rPr lang="ja-JP" altLang="ja-JP" sz="2800" dirty="0">
                <a:latin typeface="+mn-ea"/>
                <a:cs typeface="HGSMinchoE" charset="-128"/>
              </a:rPr>
              <a:t>住民同士の助け合いやボランタリーな活動で対応するもの</a:t>
            </a:r>
          </a:p>
          <a:p>
            <a:pPr>
              <a:buFont typeface="Wingdings" charset="2"/>
              <a:buChar char="Ø"/>
            </a:pPr>
            <a:endParaRPr lang="ja-JP" altLang="en-US" sz="2800" dirty="0">
              <a:latin typeface="+mn-ea"/>
              <a:cs typeface="HGSMinchoE" charset="-128"/>
            </a:endParaRPr>
          </a:p>
        </p:txBody>
      </p:sp>
      <p:graphicFrame>
        <p:nvGraphicFramePr>
          <p:cNvPr id="5" name="図表 4"/>
          <p:cNvGraphicFramePr/>
          <p:nvPr>
            <p:extLst>
              <p:ext uri="{D42A27DB-BD31-4B8C-83A1-F6EECF244321}">
                <p14:modId xmlns:p14="http://schemas.microsoft.com/office/powerpoint/2010/main" val="187071686"/>
              </p:ext>
            </p:extLst>
          </p:nvPr>
        </p:nvGraphicFramePr>
        <p:xfrm>
          <a:off x="3923928" y="1608633"/>
          <a:ext cx="4982291" cy="40526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テキスト ボックス 3"/>
          <p:cNvSpPr txBox="1"/>
          <p:nvPr/>
        </p:nvSpPr>
        <p:spPr>
          <a:xfrm>
            <a:off x="6351758" y="6223871"/>
            <a:ext cx="2525050" cy="323165"/>
          </a:xfrm>
          <a:prstGeom prst="rect">
            <a:avLst/>
          </a:prstGeom>
          <a:solidFill>
            <a:schemeClr val="bg1"/>
          </a:solidFill>
        </p:spPr>
        <p:txBody>
          <a:bodyPr wrap="none" rtlCol="0">
            <a:spAutoFit/>
          </a:bodyPr>
          <a:lstStyle/>
          <a:p>
            <a:r>
              <a:rPr lang="ja-JP" altLang="en-US" sz="1500" dirty="0"/>
              <a:t>参考：一橋大学　猪飼</a:t>
            </a:r>
            <a:r>
              <a:rPr lang="ja-JP" altLang="en-US" sz="1500"/>
              <a:t>周平氏</a:t>
            </a:r>
            <a:endParaRPr lang="ja-JP" altLang="en-US" sz="1500" dirty="0"/>
          </a:p>
        </p:txBody>
      </p:sp>
    </p:spTree>
    <p:extLst>
      <p:ext uri="{BB962C8B-B14F-4D97-AF65-F5344CB8AC3E}">
        <p14:creationId xmlns:p14="http://schemas.microsoft.com/office/powerpoint/2010/main" val="23806063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drape"/>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435223" y="282833"/>
            <a:ext cx="5313506" cy="650730"/>
          </a:xfrm>
        </p:spPr>
        <p:txBody>
          <a:bodyPr>
            <a:normAutofit fontScale="90000"/>
          </a:bodyPr>
          <a:lstStyle/>
          <a:p>
            <a:r>
              <a:rPr kumimoji="1" lang="ja-JP" altLang="en-US" sz="3200">
                <a:latin typeface="+mj-ea"/>
                <a:cs typeface="HGSMinchoE" charset="-128"/>
              </a:rPr>
              <a:t>生活ニーズレベルと社会資源</a:t>
            </a:r>
            <a:endParaRPr kumimoji="1" lang="ja-JP" altLang="en-US" sz="3200" dirty="0">
              <a:latin typeface="+mj-ea"/>
              <a:cs typeface="HGSMinchoE" charset="-128"/>
            </a:endParaRPr>
          </a:p>
        </p:txBody>
      </p:sp>
      <p:graphicFrame>
        <p:nvGraphicFramePr>
          <p:cNvPr id="5" name="図表 4"/>
          <p:cNvGraphicFramePr/>
          <p:nvPr>
            <p:extLst>
              <p:ext uri="{D42A27DB-BD31-4B8C-83A1-F6EECF244321}">
                <p14:modId xmlns:p14="http://schemas.microsoft.com/office/powerpoint/2010/main" val="653543314"/>
              </p:ext>
            </p:extLst>
          </p:nvPr>
        </p:nvGraphicFramePr>
        <p:xfrm>
          <a:off x="2011554" y="1224659"/>
          <a:ext cx="6160845" cy="53006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フレーム 5"/>
          <p:cNvSpPr/>
          <p:nvPr/>
        </p:nvSpPr>
        <p:spPr>
          <a:xfrm>
            <a:off x="2809255" y="2998701"/>
            <a:ext cx="4292600" cy="1752600"/>
          </a:xfrm>
          <a:prstGeom prst="frame">
            <a:avLst>
              <a:gd name="adj1" fmla="val 3148"/>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左矢印吹き出し 6"/>
          <p:cNvSpPr/>
          <p:nvPr/>
        </p:nvSpPr>
        <p:spPr>
          <a:xfrm>
            <a:off x="6341523" y="3335250"/>
            <a:ext cx="2628577" cy="1079501"/>
          </a:xfrm>
          <a:prstGeom prst="leftArrowCallout">
            <a:avLst>
              <a:gd name="adj1" fmla="val 25000"/>
              <a:gd name="adj2" fmla="val 18694"/>
              <a:gd name="adj3" fmla="val 25000"/>
              <a:gd name="adj4" fmla="val 76833"/>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t>ありふれた資源を</a:t>
            </a:r>
            <a:endParaRPr lang="en-US" altLang="ja-JP" sz="1600" dirty="0"/>
          </a:p>
          <a:p>
            <a:pPr algn="ctr"/>
            <a:r>
              <a:rPr lang="ja-JP" altLang="en-US" sz="1600" dirty="0"/>
              <a:t>使い切る技術・取組</a:t>
            </a:r>
          </a:p>
        </p:txBody>
      </p:sp>
      <p:sp>
        <p:nvSpPr>
          <p:cNvPr id="9" name="上矢印吹き出し 8"/>
          <p:cNvSpPr/>
          <p:nvPr/>
        </p:nvSpPr>
        <p:spPr>
          <a:xfrm>
            <a:off x="405277" y="1064359"/>
            <a:ext cx="2628577" cy="2351940"/>
          </a:xfrm>
          <a:prstGeom prst="upArrowCallout">
            <a:avLst>
              <a:gd name="adj1" fmla="val 18827"/>
              <a:gd name="adj2" fmla="val 25000"/>
              <a:gd name="adj3" fmla="val 25000"/>
              <a:gd name="adj4" fmla="val 14702"/>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有期限で限定されやすい</a:t>
            </a:r>
          </a:p>
        </p:txBody>
      </p:sp>
      <p:sp>
        <p:nvSpPr>
          <p:cNvPr id="10" name="下矢印吹き出し 9"/>
          <p:cNvSpPr/>
          <p:nvPr/>
        </p:nvSpPr>
        <p:spPr>
          <a:xfrm>
            <a:off x="405276" y="3602022"/>
            <a:ext cx="2628577" cy="2736304"/>
          </a:xfrm>
          <a:prstGeom prst="downArrowCallout">
            <a:avLst>
              <a:gd name="adj1" fmla="val 18750"/>
              <a:gd name="adj2" fmla="val 25000"/>
              <a:gd name="adj3" fmla="val 25000"/>
              <a:gd name="adj4" fmla="val 14269"/>
            </a:avLst>
          </a:pr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rPr>
              <a:t>無期限で限定されにくい</a:t>
            </a:r>
            <a:endParaRPr kumimoji="1" lang="ja-JP" altLang="en-US" sz="1600" dirty="0">
              <a:solidFill>
                <a:schemeClr val="tx1"/>
              </a:solidFill>
            </a:endParaRPr>
          </a:p>
        </p:txBody>
      </p:sp>
      <p:sp>
        <p:nvSpPr>
          <p:cNvPr id="8" name="テキスト ボックス 7"/>
          <p:cNvSpPr txBox="1"/>
          <p:nvPr/>
        </p:nvSpPr>
        <p:spPr>
          <a:xfrm>
            <a:off x="6300192" y="6414619"/>
            <a:ext cx="2525050" cy="323165"/>
          </a:xfrm>
          <a:prstGeom prst="rect">
            <a:avLst/>
          </a:prstGeom>
          <a:solidFill>
            <a:schemeClr val="bg1"/>
          </a:solidFill>
        </p:spPr>
        <p:txBody>
          <a:bodyPr wrap="none" rtlCol="0">
            <a:spAutoFit/>
          </a:bodyPr>
          <a:lstStyle/>
          <a:p>
            <a:r>
              <a:rPr lang="ja-JP" altLang="en-US" sz="1500" dirty="0"/>
              <a:t>参考：一橋大学　猪飼</a:t>
            </a:r>
            <a:r>
              <a:rPr lang="ja-JP" altLang="en-US" sz="1500"/>
              <a:t>周平氏</a:t>
            </a:r>
            <a:endParaRPr lang="ja-JP" altLang="en-US" sz="1500" dirty="0"/>
          </a:p>
        </p:txBody>
      </p:sp>
      <p:sp>
        <p:nvSpPr>
          <p:cNvPr id="11" name="Text Box 15">
            <a:extLst>
              <a:ext uri="{FF2B5EF4-FFF2-40B4-BE49-F238E27FC236}">
                <a16:creationId xmlns:a16="http://schemas.microsoft.com/office/drawing/2014/main" id="{1BB515E7-E3FD-D242-99CE-B077A3F1C9B1}"/>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12" name="Text Box 15">
            <a:extLst>
              <a:ext uri="{FF2B5EF4-FFF2-40B4-BE49-F238E27FC236}">
                <a16:creationId xmlns:a16="http://schemas.microsoft.com/office/drawing/2014/main" id="{50213732-46CB-2A44-B80E-173A322D3ED7}"/>
              </a:ext>
            </a:extLst>
          </p:cNvPr>
          <p:cNvSpPr txBox="1">
            <a:spLocks noChangeArrowheads="1"/>
          </p:cNvSpPr>
          <p:nvPr/>
        </p:nvSpPr>
        <p:spPr bwMode="auto">
          <a:xfrm>
            <a:off x="259904" y="66777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2042067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drape"/>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164679-DF2B-4045-A41F-D8A901C2DD6E}"/>
              </a:ext>
            </a:extLst>
          </p:cNvPr>
          <p:cNvSpPr>
            <a:spLocks noGrp="1"/>
          </p:cNvSpPr>
          <p:nvPr>
            <p:ph type="title"/>
          </p:nvPr>
        </p:nvSpPr>
        <p:spPr/>
        <p:txBody>
          <a:bodyPr/>
          <a:lstStyle/>
          <a:p>
            <a:r>
              <a:rPr lang="ja-JP" altLang="en-US" sz="3200"/>
              <a:t>地域社会における責任を意識した</a:t>
            </a:r>
            <a:r>
              <a:rPr kumimoji="1" lang="ja-JP" altLang="en-US" sz="3200"/>
              <a:t>運営と経営</a:t>
            </a:r>
          </a:p>
        </p:txBody>
      </p:sp>
      <p:sp>
        <p:nvSpPr>
          <p:cNvPr id="3" name="コンテンツ プレースホルダー 2">
            <a:extLst>
              <a:ext uri="{FF2B5EF4-FFF2-40B4-BE49-F238E27FC236}">
                <a16:creationId xmlns:a16="http://schemas.microsoft.com/office/drawing/2014/main" id="{F4C9C8CD-C8A6-EE49-8E04-210078D9EF01}"/>
              </a:ext>
            </a:extLst>
          </p:cNvPr>
          <p:cNvSpPr>
            <a:spLocks noGrp="1"/>
          </p:cNvSpPr>
          <p:nvPr>
            <p:ph idx="1"/>
          </p:nvPr>
        </p:nvSpPr>
        <p:spPr/>
        <p:txBody>
          <a:bodyPr>
            <a:normAutofit/>
          </a:bodyPr>
          <a:lstStyle/>
          <a:p>
            <a:pPr marL="0" indent="0">
              <a:buNone/>
            </a:pPr>
            <a:r>
              <a:rPr lang="ja-JP" altLang="ja-JP" sz="2800"/>
              <a:t>具体的には、以下のような２点にまとめてみました。</a:t>
            </a:r>
            <a:endParaRPr lang="en-US" altLang="ja-JP" sz="2800" dirty="0"/>
          </a:p>
          <a:p>
            <a:pPr marL="0" indent="0">
              <a:buNone/>
            </a:pPr>
            <a:endParaRPr lang="ja-JP" altLang="ja-JP" sz="2800"/>
          </a:p>
          <a:p>
            <a:pPr lvl="0"/>
            <a:r>
              <a:rPr lang="ja-JP" altLang="ja-JP" sz="2800"/>
              <a:t>法人・事業所の壁を超え、計画性のある人材育成と運営管理（地域全体の福祉の底上げを意識した活動）</a:t>
            </a:r>
            <a:endParaRPr lang="en-US" altLang="ja-JP" sz="2800" dirty="0"/>
          </a:p>
          <a:p>
            <a:pPr lvl="0"/>
            <a:endParaRPr lang="ja-JP" altLang="ja-JP" sz="2800"/>
          </a:p>
          <a:p>
            <a:pPr lvl="0"/>
            <a:r>
              <a:rPr lang="ja-JP" altLang="ja-JP" sz="2800"/>
              <a:t>法人理念や障害福祉計画等との連動性ある運営管理（地域の中の法人の役割と責任を意識した活動）</a:t>
            </a:r>
          </a:p>
          <a:p>
            <a:endParaRPr kumimoji="1" lang="ja-JP" altLang="en-US" sz="2800"/>
          </a:p>
        </p:txBody>
      </p:sp>
      <p:sp>
        <p:nvSpPr>
          <p:cNvPr id="4" name="スライド番号プレースホルダー 3">
            <a:extLst>
              <a:ext uri="{FF2B5EF4-FFF2-40B4-BE49-F238E27FC236}">
                <a16:creationId xmlns:a16="http://schemas.microsoft.com/office/drawing/2014/main" id="{50B84C95-6F59-2045-917F-C56085F041B3}"/>
              </a:ext>
            </a:extLst>
          </p:cNvPr>
          <p:cNvSpPr>
            <a:spLocks noGrp="1"/>
          </p:cNvSpPr>
          <p:nvPr>
            <p:ph type="sldNum" sz="quarter" idx="12"/>
          </p:nvPr>
        </p:nvSpPr>
        <p:spPr/>
        <p:txBody>
          <a:bodyPr/>
          <a:lstStyle/>
          <a:p>
            <a:pPr>
              <a:defRPr/>
            </a:pPr>
            <a:fld id="{804D6B79-3AEB-42FE-A736-A41F7AEA0445}" type="slidenum">
              <a:rPr lang="en-US" altLang="ja-JP" smtClean="0"/>
              <a:pPr>
                <a:defRPr/>
              </a:pPr>
              <a:t>59</a:t>
            </a:fld>
            <a:endParaRPr lang="en-US" altLang="ja-JP"/>
          </a:p>
        </p:txBody>
      </p:sp>
      <p:sp>
        <p:nvSpPr>
          <p:cNvPr id="5" name="Text Box 15">
            <a:extLst>
              <a:ext uri="{FF2B5EF4-FFF2-40B4-BE49-F238E27FC236}">
                <a16:creationId xmlns:a16="http://schemas.microsoft.com/office/drawing/2014/main" id="{BF3EC306-C088-2440-B035-3828688F78C2}"/>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4116791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0249" y="366119"/>
            <a:ext cx="8523497" cy="1143000"/>
          </a:xfrm>
        </p:spPr>
        <p:txBody>
          <a:bodyPr>
            <a:normAutofit/>
          </a:bodyPr>
          <a:lstStyle/>
          <a:p>
            <a:r>
              <a:rPr lang="ja-JP" altLang="ja-JP" sz="3200"/>
              <a:t>（１）障害者ケアマネジメントの展開と</a:t>
            </a:r>
            <a:r>
              <a:rPr lang="en-US" altLang="ja-JP" sz="3200" dirty="0"/>
              <a:t/>
            </a:r>
            <a:br>
              <a:rPr lang="en-US" altLang="ja-JP" sz="3200" dirty="0"/>
            </a:br>
            <a:r>
              <a:rPr lang="ja-JP" altLang="ja-JP" sz="3200"/>
              <a:t>相談支援専門員の養成</a:t>
            </a:r>
            <a:endParaRPr kumimoji="1" lang="ja-JP" altLang="en-US" sz="3200"/>
          </a:p>
        </p:txBody>
      </p:sp>
      <p:sp>
        <p:nvSpPr>
          <p:cNvPr id="3" name="コンテンツ プレースホルダー 2"/>
          <p:cNvSpPr>
            <a:spLocks noGrp="1"/>
          </p:cNvSpPr>
          <p:nvPr>
            <p:ph idx="1"/>
          </p:nvPr>
        </p:nvSpPr>
        <p:spPr>
          <a:xfrm>
            <a:off x="413090" y="1628800"/>
            <a:ext cx="8317817" cy="4810855"/>
          </a:xfrm>
        </p:spPr>
        <p:txBody>
          <a:bodyPr/>
          <a:lstStyle/>
          <a:p>
            <a:pPr marL="0" indent="0">
              <a:buNone/>
            </a:pPr>
            <a:r>
              <a:rPr lang="ja-JP" altLang="ja-JP" sz="2800"/>
              <a:t>障害者の地域生活を支援する施策</a:t>
            </a:r>
            <a:endParaRPr lang="en-US" altLang="ja-JP" sz="2800" dirty="0"/>
          </a:p>
          <a:p>
            <a:r>
              <a:rPr lang="en-US" altLang="ja-JP" sz="2800" dirty="0"/>
              <a:t>1990 </a:t>
            </a:r>
            <a:r>
              <a:rPr lang="ja-JP" altLang="ja-JP" sz="2800"/>
              <a:t>年の福祉関係</a:t>
            </a:r>
            <a:r>
              <a:rPr lang="en-US" altLang="ja-JP" sz="2800" dirty="0"/>
              <a:t>8</a:t>
            </a:r>
            <a:r>
              <a:rPr lang="ja-JP" altLang="ja-JP" sz="2800"/>
              <a:t>法の改正</a:t>
            </a:r>
            <a:endParaRPr lang="en-US" altLang="ja-JP" sz="2800" dirty="0"/>
          </a:p>
          <a:p>
            <a:r>
              <a:rPr lang="ja-JP" altLang="ja-JP" sz="2800"/>
              <a:t>社会福祉基礎構造改革について</a:t>
            </a:r>
            <a:r>
              <a:rPr lang="en-US" altLang="ja-JP" sz="2800" dirty="0"/>
              <a:t>(</a:t>
            </a:r>
            <a:r>
              <a:rPr lang="ja-JP" altLang="ja-JP" sz="2800"/>
              <a:t>中間まとめ</a:t>
            </a:r>
            <a:r>
              <a:rPr lang="en-US" altLang="ja-JP" sz="2800" dirty="0"/>
              <a:t>)</a:t>
            </a:r>
            <a:r>
              <a:rPr lang="ja-JP" altLang="ja-JP" sz="2800"/>
              <a:t>」（</a:t>
            </a:r>
            <a:r>
              <a:rPr lang="en-US" altLang="ja-JP" sz="2800" dirty="0"/>
              <a:t>1997</a:t>
            </a:r>
            <a:r>
              <a:rPr lang="ja-JP" altLang="ja-JP" sz="2800"/>
              <a:t>）</a:t>
            </a:r>
            <a:r>
              <a:rPr lang="ja-JP" altLang="en-US" sz="2800"/>
              <a:t>と</a:t>
            </a:r>
            <a:r>
              <a:rPr lang="ja-JP" altLang="ja-JP" sz="2800"/>
              <a:t>「今後の障害者保健福祉施策のあり方について」（</a:t>
            </a:r>
            <a:r>
              <a:rPr lang="en-US" altLang="ja-JP" sz="2800" dirty="0"/>
              <a:t>1998</a:t>
            </a:r>
            <a:r>
              <a:rPr lang="ja-JP" altLang="ja-JP" sz="2800"/>
              <a:t>）の審議会</a:t>
            </a:r>
            <a:endParaRPr lang="en-US" altLang="ja-JP" sz="2800" dirty="0"/>
          </a:p>
          <a:p>
            <a:r>
              <a:rPr lang="en-US" altLang="ja-JP" sz="2800" dirty="0"/>
              <a:t>1998</a:t>
            </a:r>
            <a:r>
              <a:rPr lang="ja-JP" altLang="ja-JP" sz="2800"/>
              <a:t>年</a:t>
            </a:r>
            <a:r>
              <a:rPr lang="ja-JP" altLang="en-US" sz="2800"/>
              <a:t>　</a:t>
            </a:r>
            <a:r>
              <a:rPr lang="en-US" altLang="ja-JP" sz="2800" dirty="0"/>
              <a:t>3 </a:t>
            </a:r>
            <a:r>
              <a:rPr lang="ja-JP" altLang="ja-JP" sz="2800"/>
              <a:t>障害者のためのケアガイド</a:t>
            </a:r>
            <a:r>
              <a:rPr lang="ja-JP" altLang="en-US" sz="2800"/>
              <a:t>ライン</a:t>
            </a:r>
            <a:endParaRPr lang="en-US" altLang="ja-JP" sz="2800" dirty="0"/>
          </a:p>
          <a:p>
            <a:r>
              <a:rPr lang="en-US" altLang="ja-JP" sz="2800" dirty="0"/>
              <a:t>2002</a:t>
            </a:r>
            <a:r>
              <a:rPr lang="ja-JP" altLang="ja-JP" sz="2800"/>
              <a:t>年には</a:t>
            </a:r>
            <a:r>
              <a:rPr lang="en-US" altLang="ja-JP" sz="2800" dirty="0"/>
              <a:t>3 </a:t>
            </a:r>
            <a:r>
              <a:rPr lang="ja-JP" altLang="ja-JP" sz="2800"/>
              <a:t>障害共通</a:t>
            </a:r>
            <a:r>
              <a:rPr lang="ja-JP" altLang="en-US" sz="2800"/>
              <a:t>の</a:t>
            </a:r>
            <a:r>
              <a:rPr lang="ja-JP" altLang="ja-JP" sz="2800"/>
              <a:t>障害者ケアガイドライン</a:t>
            </a:r>
            <a:endParaRPr lang="en-US" altLang="ja-JP" sz="2800" dirty="0"/>
          </a:p>
          <a:p>
            <a:r>
              <a:rPr lang="en-US" altLang="ja-JP" sz="2800" dirty="0"/>
              <a:t>2006 </a:t>
            </a:r>
            <a:r>
              <a:rPr lang="ja-JP" altLang="ja-JP" sz="2800"/>
              <a:t>年の障害者自立支援法</a:t>
            </a:r>
          </a:p>
          <a:p>
            <a:endParaRPr kumimoji="1" lang="ja-JP" altLang="en-US" sz="2800" dirty="0"/>
          </a:p>
        </p:txBody>
      </p:sp>
      <p:sp>
        <p:nvSpPr>
          <p:cNvPr id="5" name="スライド番号プレースホルダー 4"/>
          <p:cNvSpPr>
            <a:spLocks noGrp="1"/>
          </p:cNvSpPr>
          <p:nvPr>
            <p:ph type="sldNum" sz="quarter" idx="12"/>
          </p:nvPr>
        </p:nvSpPr>
        <p:spPr/>
        <p:txBody>
          <a:bodyPr/>
          <a:lstStyle/>
          <a:p>
            <a:pPr>
              <a:defRPr/>
            </a:pPr>
            <a:fld id="{804D6B79-3AEB-42FE-A736-A41F7AEA0445}" type="slidenum">
              <a:rPr lang="en-US" altLang="ja-JP" smtClean="0"/>
              <a:pPr>
                <a:defRPr/>
              </a:pPr>
              <a:t>6</a:t>
            </a:fld>
            <a:endParaRPr lang="en-US" altLang="ja-JP" dirty="0"/>
          </a:p>
        </p:txBody>
      </p:sp>
      <p:sp>
        <p:nvSpPr>
          <p:cNvPr id="4"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46995050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a:latin typeface="+mn-ea"/>
                <a:ea typeface="+mn-ea"/>
                <a:cs typeface="HGSMinchoE" charset="-128"/>
              </a:rPr>
              <a:t>最後に</a:t>
            </a:r>
          </a:p>
        </p:txBody>
      </p:sp>
      <p:sp>
        <p:nvSpPr>
          <p:cNvPr id="3" name="コンテンツ プレースホルダー 2"/>
          <p:cNvSpPr>
            <a:spLocks noGrp="1"/>
          </p:cNvSpPr>
          <p:nvPr>
            <p:ph idx="1"/>
          </p:nvPr>
        </p:nvSpPr>
        <p:spPr>
          <a:xfrm>
            <a:off x="457200" y="1414571"/>
            <a:ext cx="8229600" cy="4525963"/>
          </a:xfrm>
        </p:spPr>
        <p:txBody>
          <a:bodyPr>
            <a:noAutofit/>
          </a:bodyPr>
          <a:lstStyle/>
          <a:p>
            <a:pPr>
              <a:lnSpc>
                <a:spcPct val="100000"/>
              </a:lnSpc>
              <a:buFont typeface="Wingdings" charset="2"/>
              <a:buChar char="Ø"/>
            </a:pPr>
            <a:r>
              <a:rPr lang="ja-JP" altLang="ja-JP" sz="2800" dirty="0">
                <a:latin typeface="+mn-ea"/>
                <a:cs typeface="HGSMinchoE" charset="-128"/>
              </a:rPr>
              <a:t>法律</a:t>
            </a:r>
            <a:r>
              <a:rPr lang="ja-JP" altLang="en-US" sz="2800" dirty="0">
                <a:latin typeface="+mn-ea"/>
                <a:cs typeface="HGSMinchoE" charset="-128"/>
              </a:rPr>
              <a:t>だけでは変われない（</a:t>
            </a:r>
            <a:r>
              <a:rPr lang="ja-JP" altLang="ja-JP" sz="2800" dirty="0">
                <a:latin typeface="+mn-ea"/>
                <a:cs typeface="HGSMinchoE" charset="-128"/>
              </a:rPr>
              <a:t>私たち一人ひとりが変わる</a:t>
            </a:r>
            <a:r>
              <a:rPr lang="ja-JP" altLang="en-US" sz="2800" dirty="0">
                <a:latin typeface="+mn-ea"/>
                <a:cs typeface="HGSMinchoE" charset="-128"/>
              </a:rPr>
              <a:t>こと）</a:t>
            </a:r>
            <a:endParaRPr lang="en-US" altLang="ja-JP" sz="2800" dirty="0">
              <a:latin typeface="+mn-ea"/>
              <a:cs typeface="HGSMinchoE" charset="-128"/>
            </a:endParaRPr>
          </a:p>
          <a:p>
            <a:pPr>
              <a:lnSpc>
                <a:spcPct val="100000"/>
              </a:lnSpc>
              <a:buFont typeface="Wingdings" charset="2"/>
              <a:buChar char="Ø"/>
            </a:pPr>
            <a:r>
              <a:rPr lang="ja-JP" altLang="en-US" sz="2800">
                <a:latin typeface="+mn-ea"/>
                <a:cs typeface="HGSMinchoE" charset="-128"/>
              </a:rPr>
              <a:t>事業の運営を通じて、</a:t>
            </a:r>
            <a:r>
              <a:rPr lang="ja-JP" altLang="ja-JP" sz="2800">
                <a:latin typeface="+mn-ea"/>
                <a:cs typeface="HGSMinchoE" charset="-128"/>
              </a:rPr>
              <a:t>日本</a:t>
            </a:r>
            <a:r>
              <a:rPr lang="ja-JP" altLang="ja-JP" sz="2800" dirty="0">
                <a:latin typeface="+mn-ea"/>
                <a:cs typeface="HGSMinchoE" charset="-128"/>
              </a:rPr>
              <a:t>の社会福祉の位置づけや医療・教育・社会保障のコンセプトを変えていくということに挑戦している</a:t>
            </a:r>
            <a:endParaRPr lang="en-US" altLang="ja-JP" sz="2800" dirty="0">
              <a:latin typeface="+mn-ea"/>
              <a:cs typeface="HGSMinchoE" charset="-128"/>
            </a:endParaRPr>
          </a:p>
          <a:p>
            <a:pPr>
              <a:lnSpc>
                <a:spcPct val="100000"/>
              </a:lnSpc>
              <a:buFont typeface="Wingdings" charset="2"/>
              <a:buChar char="Ø"/>
            </a:pPr>
            <a:r>
              <a:rPr lang="ja-JP" altLang="ja-JP" sz="2800" dirty="0">
                <a:latin typeface="+mn-ea"/>
                <a:cs typeface="HGSMinchoE" charset="-128"/>
              </a:rPr>
              <a:t>国の大きな方針を受けて、</a:t>
            </a:r>
            <a:r>
              <a:rPr lang="ja-JP" altLang="ja-JP" sz="2800" u="sng" dirty="0">
                <a:solidFill>
                  <a:schemeClr val="tx1">
                    <a:lumMod val="65000"/>
                    <a:lumOff val="35000"/>
                  </a:schemeClr>
                </a:solidFill>
                <a:latin typeface="+mn-ea"/>
                <a:cs typeface="HGSMinchoE" charset="-128"/>
              </a:rPr>
              <a:t>各市町村は地元のさまざまな関係者や地域の可能性を信じ</a:t>
            </a:r>
            <a:r>
              <a:rPr lang="ja-JP" altLang="en-US" sz="2800" u="sng" dirty="0">
                <a:solidFill>
                  <a:schemeClr val="tx1">
                    <a:lumMod val="65000"/>
                    <a:lumOff val="35000"/>
                  </a:schemeClr>
                </a:solidFill>
                <a:latin typeface="+mn-ea"/>
                <a:cs typeface="HGSMinchoE" charset="-128"/>
              </a:rPr>
              <a:t>られるか</a:t>
            </a:r>
            <a:endParaRPr lang="en-US" altLang="ja-JP" sz="2800" u="sng" dirty="0">
              <a:solidFill>
                <a:schemeClr val="tx1">
                  <a:lumMod val="65000"/>
                  <a:lumOff val="35000"/>
                </a:schemeClr>
              </a:solidFill>
              <a:latin typeface="+mn-ea"/>
              <a:cs typeface="HGSMinchoE" charset="-128"/>
            </a:endParaRPr>
          </a:p>
          <a:p>
            <a:pPr>
              <a:lnSpc>
                <a:spcPct val="100000"/>
              </a:lnSpc>
              <a:buFont typeface="Wingdings" charset="2"/>
              <a:buChar char="Ø"/>
            </a:pPr>
            <a:r>
              <a:rPr lang="ja-JP" altLang="ja-JP" sz="2800" dirty="0">
                <a:latin typeface="+mn-ea"/>
                <a:cs typeface="HGSMinchoE" charset="-128"/>
              </a:rPr>
              <a:t>地域社会で尊厳ある生活と人生を支える視点を持って、</a:t>
            </a:r>
            <a:r>
              <a:rPr lang="ja-JP" altLang="ja-JP" sz="2800" u="sng" dirty="0">
                <a:solidFill>
                  <a:schemeClr val="tx1">
                    <a:lumMod val="65000"/>
                    <a:lumOff val="35000"/>
                  </a:schemeClr>
                </a:solidFill>
                <a:latin typeface="+mn-ea"/>
                <a:cs typeface="HGSMinchoE" charset="-128"/>
              </a:rPr>
              <a:t>「生活のしづらさ」</a:t>
            </a:r>
            <a:r>
              <a:rPr lang="ja-JP" altLang="ja-JP" sz="2800" dirty="0">
                <a:latin typeface="+mn-ea"/>
                <a:cs typeface="HGSMinchoE" charset="-128"/>
              </a:rPr>
              <a:t>といった個別のニーズに対応することが</a:t>
            </a:r>
            <a:r>
              <a:rPr lang="ja-JP" altLang="ja-JP" sz="2800" u="sng" dirty="0">
                <a:latin typeface="+mn-ea"/>
                <a:cs typeface="HGSMinchoE" charset="-128"/>
              </a:rPr>
              <a:t>支援の基礎に</a:t>
            </a:r>
            <a:r>
              <a:rPr lang="ja-JP" altLang="ja-JP" sz="2800" u="sng">
                <a:latin typeface="+mn-ea"/>
                <a:cs typeface="HGSMinchoE" charset="-128"/>
              </a:rPr>
              <a:t>あるべき</a:t>
            </a:r>
            <a:r>
              <a:rPr lang="ja-JP" altLang="en-US" sz="2800" u="sng">
                <a:latin typeface="+mn-ea"/>
                <a:cs typeface="HGSMinchoE" charset="-128"/>
              </a:rPr>
              <a:t>ではないだろうか</a:t>
            </a:r>
            <a:endParaRPr lang="en-US" altLang="ja-JP" sz="2800" u="sng" dirty="0">
              <a:latin typeface="+mn-ea"/>
              <a:cs typeface="HGSMinchoE" charset="-128"/>
            </a:endParaRPr>
          </a:p>
        </p:txBody>
      </p:sp>
      <p:sp>
        <p:nvSpPr>
          <p:cNvPr id="4" name="Text Box 15">
            <a:extLst>
              <a:ext uri="{FF2B5EF4-FFF2-40B4-BE49-F238E27FC236}">
                <a16:creationId xmlns:a16="http://schemas.microsoft.com/office/drawing/2014/main" id="{7BA4DE95-EE8B-5240-98BF-D51D20853A82}"/>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8002676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drape"/>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822960" y="2241551"/>
            <a:ext cx="7543800" cy="3017520"/>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lnSpc>
                <a:spcPct val="100000"/>
              </a:lnSpc>
              <a:buNone/>
            </a:pPr>
            <a:r>
              <a:rPr lang="ja-JP" altLang="ja-JP" sz="2800" dirty="0">
                <a:solidFill>
                  <a:schemeClr val="tx1"/>
                </a:solidFill>
                <a:latin typeface="+mn-ea"/>
                <a:cs typeface="HGSMinchoE" charset="-128"/>
              </a:rPr>
              <a:t>他人から見れば、</a:t>
            </a:r>
            <a:r>
              <a:rPr lang="ja-JP" altLang="ja-JP" sz="2800" u="sng" dirty="0">
                <a:solidFill>
                  <a:schemeClr val="tx1"/>
                </a:solidFill>
                <a:latin typeface="+mn-ea"/>
                <a:cs typeface="HGSMinchoE" charset="-128"/>
              </a:rPr>
              <a:t>ちっぽけで些細なことに価値を見出し、その価値を共有、支え合う仕組みづくり</a:t>
            </a:r>
            <a:r>
              <a:rPr lang="ja-JP" altLang="ja-JP" sz="2800" dirty="0">
                <a:solidFill>
                  <a:schemeClr val="tx1"/>
                </a:solidFill>
                <a:latin typeface="+mn-ea"/>
                <a:cs typeface="HGSMinchoE" charset="-128"/>
              </a:rPr>
              <a:t>が支援の発展・深化の結果となり、分野や領域を越えた連携・協働が「共生社会」の実現へのあるべき姿のように思えます。 </a:t>
            </a:r>
          </a:p>
          <a:p>
            <a:pPr marL="0" indent="0">
              <a:lnSpc>
                <a:spcPct val="100000"/>
              </a:lnSpc>
              <a:buNone/>
            </a:pPr>
            <a:endParaRPr lang="ja-JP" altLang="en-US" sz="2800" dirty="0">
              <a:solidFill>
                <a:schemeClr val="tx1"/>
              </a:solidFill>
              <a:latin typeface="+mn-ea"/>
              <a:cs typeface="HGSMinchoE" charset="-128"/>
            </a:endParaRPr>
          </a:p>
          <a:p>
            <a:pPr marL="0" indent="0">
              <a:lnSpc>
                <a:spcPct val="100000"/>
              </a:lnSpc>
              <a:buNone/>
            </a:pPr>
            <a:endParaRPr lang="ja-JP" altLang="en-US" sz="2800" dirty="0">
              <a:solidFill>
                <a:schemeClr val="tx1"/>
              </a:solidFill>
              <a:latin typeface="+mn-ea"/>
            </a:endParaRPr>
          </a:p>
        </p:txBody>
      </p:sp>
      <p:sp>
        <p:nvSpPr>
          <p:cNvPr id="3" name="Text Box 15">
            <a:extLst>
              <a:ext uri="{FF2B5EF4-FFF2-40B4-BE49-F238E27FC236}">
                <a16:creationId xmlns:a16="http://schemas.microsoft.com/office/drawing/2014/main" id="{9FE0526A-8621-BA47-B01E-A20277EBA95B}"/>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4400243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drape"/>
      </p:transition>
    </mc:Choice>
    <mc:Fallback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 name="利用者を信じること…"/>
          <p:cNvSpPr>
            <a:spLocks noGrp="1"/>
          </p:cNvSpPr>
          <p:nvPr>
            <p:ph type="title" idx="4294967295"/>
          </p:nvPr>
        </p:nvSpPr>
        <p:spPr>
          <a:xfrm>
            <a:off x="971600" y="2885281"/>
            <a:ext cx="7543800" cy="1087437"/>
          </a:xfrm>
          <a:prstGeom prst="rect">
            <a:avLst/>
          </a:prstGeom>
        </p:spPr>
        <p:txBody>
          <a:bodyPr>
            <a:noAutofit/>
          </a:bodyPr>
          <a:lstStyle/>
          <a:p>
            <a:pPr algn="ctr">
              <a:lnSpc>
                <a:spcPct val="150000"/>
              </a:lnSpc>
              <a:defRPr>
                <a:latin typeface="HGPMinchoE"/>
                <a:ea typeface="HGPMinchoE"/>
                <a:cs typeface="HGPMinchoE"/>
                <a:sym typeface="HGPMinchoE"/>
              </a:defRPr>
            </a:pPr>
            <a:r>
              <a:rPr lang="ja-JP" altLang="en-US" sz="3600">
                <a:latin typeface="+mn-lt"/>
                <a:ea typeface="+mn-ea"/>
              </a:rPr>
              <a:t>利用者を信じ、仲間を信じ</a:t>
            </a:r>
            <a:r>
              <a:rPr lang="en-US" altLang="ja-JP" sz="3600" dirty="0">
                <a:latin typeface="+mn-lt"/>
                <a:ea typeface="+mn-ea"/>
              </a:rPr>
              <a:t/>
            </a:r>
            <a:br>
              <a:rPr lang="en-US" altLang="ja-JP" sz="3600" dirty="0">
                <a:latin typeface="+mn-lt"/>
                <a:ea typeface="+mn-ea"/>
              </a:rPr>
            </a:br>
            <a:r>
              <a:rPr lang="ja-JP" altLang="en-US" sz="3600">
                <a:latin typeface="+mn-lt"/>
                <a:ea typeface="+mn-ea"/>
              </a:rPr>
              <a:t>地域</a:t>
            </a:r>
            <a:r>
              <a:rPr lang="ja-JP" altLang="en-US" sz="3600" dirty="0">
                <a:latin typeface="+mn-lt"/>
                <a:ea typeface="+mn-ea"/>
              </a:rPr>
              <a:t>を信じること</a:t>
            </a:r>
            <a:endParaRPr sz="3600" dirty="0">
              <a:latin typeface="+mn-lt"/>
              <a:ea typeface="+mn-ea"/>
            </a:endParaRPr>
          </a:p>
        </p:txBody>
      </p:sp>
      <p:sp>
        <p:nvSpPr>
          <p:cNvPr id="3" name="Text Box 15">
            <a:extLst>
              <a:ext uri="{FF2B5EF4-FFF2-40B4-BE49-F238E27FC236}">
                <a16:creationId xmlns:a16="http://schemas.microsoft.com/office/drawing/2014/main" id="{14A02A6C-8EFC-6643-A04D-FA33CD0E323D}"/>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809154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623133" y="136524"/>
            <a:ext cx="7886700" cy="1325563"/>
          </a:xfrm>
        </p:spPr>
        <p:txBody>
          <a:bodyPr/>
          <a:lstStyle/>
          <a:p>
            <a:pPr eaLnBrk="1" hangingPunct="1"/>
            <a:r>
              <a:rPr lang="ja-JP" altLang="en-US" sz="3600">
                <a:solidFill>
                  <a:schemeClr val="tx1"/>
                </a:solidFill>
                <a:latin typeface="+mj-ea"/>
              </a:rPr>
              <a:t>本科目の</a:t>
            </a:r>
            <a:r>
              <a:rPr lang="ja-JP" altLang="en-US" sz="3600">
                <a:latin typeface="+mj-ea"/>
              </a:rPr>
              <a:t>まとめ</a:t>
            </a:r>
            <a:endParaRPr lang="ja-JP" altLang="en-US" sz="3600" dirty="0">
              <a:solidFill>
                <a:schemeClr val="tx1"/>
              </a:solidFill>
              <a:latin typeface="+mj-ea"/>
            </a:endParaRPr>
          </a:p>
        </p:txBody>
      </p:sp>
      <p:sp>
        <p:nvSpPr>
          <p:cNvPr id="3" name="コンテンツ プレースホルダー 2"/>
          <p:cNvSpPr>
            <a:spLocks noGrp="1"/>
          </p:cNvSpPr>
          <p:nvPr>
            <p:ph idx="1"/>
          </p:nvPr>
        </p:nvSpPr>
        <p:spPr>
          <a:xfrm>
            <a:off x="457200" y="1268760"/>
            <a:ext cx="8435280" cy="4675658"/>
          </a:xfrm>
        </p:spPr>
        <p:txBody>
          <a:bodyPr>
            <a:noAutofit/>
          </a:bodyPr>
          <a:lstStyle/>
          <a:p>
            <a:pPr marL="0" indent="0">
              <a:lnSpc>
                <a:spcPct val="110000"/>
              </a:lnSpc>
              <a:buNone/>
            </a:pPr>
            <a:r>
              <a:rPr lang="ja-JP" altLang="ja-JP" sz="3000">
                <a:latin typeface="+mn-ea"/>
              </a:rPr>
              <a:t>主任相談支援専門員として基本となる責務</a:t>
            </a:r>
            <a:r>
              <a:rPr lang="ja-JP" altLang="en-US" sz="3000">
                <a:latin typeface="+mn-ea"/>
              </a:rPr>
              <a:t>や知識、技術</a:t>
            </a:r>
            <a:r>
              <a:rPr lang="ja-JP" altLang="ja-JP" sz="3000">
                <a:latin typeface="+mn-ea"/>
              </a:rPr>
              <a:t>の全体像を理解し、各論のための導入となることをねらいと</a:t>
            </a:r>
            <a:r>
              <a:rPr lang="ja-JP" altLang="en-US" sz="3000">
                <a:latin typeface="+mn-ea"/>
              </a:rPr>
              <a:t>した。</a:t>
            </a:r>
            <a:endParaRPr lang="en-US" altLang="ja-JP" sz="3000" dirty="0">
              <a:latin typeface="+mn-ea"/>
            </a:endParaRPr>
          </a:p>
          <a:p>
            <a:pPr marL="0" indent="0">
              <a:lnSpc>
                <a:spcPct val="110000"/>
              </a:lnSpc>
              <a:buNone/>
            </a:pPr>
            <a:r>
              <a:rPr lang="ja-JP" altLang="ja-JP" sz="3000">
                <a:latin typeface="+mn-ea"/>
              </a:rPr>
              <a:t>○主任相談支援専門員創設の経緯</a:t>
            </a:r>
          </a:p>
          <a:p>
            <a:pPr marL="0" indent="0">
              <a:lnSpc>
                <a:spcPct val="110000"/>
              </a:lnSpc>
              <a:buNone/>
            </a:pPr>
            <a:r>
              <a:rPr lang="ja-JP" altLang="ja-JP" sz="3000">
                <a:latin typeface="+mn-ea"/>
              </a:rPr>
              <a:t>○報酬加算と地域から求められる役割や責務</a:t>
            </a:r>
          </a:p>
          <a:p>
            <a:pPr marL="0" indent="0">
              <a:lnSpc>
                <a:spcPct val="110000"/>
              </a:lnSpc>
              <a:buNone/>
            </a:pPr>
            <a:r>
              <a:rPr lang="ja-JP" altLang="ja-JP" sz="3000">
                <a:latin typeface="+mn-ea"/>
              </a:rPr>
              <a:t>○基幹相談支援センターと主任相談支援専門員に求められる</a:t>
            </a:r>
            <a:r>
              <a:rPr lang="ja-JP" altLang="en-US" sz="3000">
                <a:latin typeface="+mn-ea"/>
              </a:rPr>
              <a:t>知識や技術</a:t>
            </a:r>
            <a:r>
              <a:rPr lang="ja-JP" altLang="ja-JP" sz="3000">
                <a:latin typeface="+mn-ea"/>
              </a:rPr>
              <a:t>（人材育成</a:t>
            </a:r>
            <a:r>
              <a:rPr lang="ja-JP" altLang="en-US" sz="3000">
                <a:latin typeface="+mn-ea"/>
              </a:rPr>
              <a:t>、地域づくり、</a:t>
            </a:r>
            <a:r>
              <a:rPr lang="ja-JP" altLang="ja-JP" sz="3000">
                <a:latin typeface="+mn-ea"/>
              </a:rPr>
              <a:t>権利擁護など）</a:t>
            </a:r>
          </a:p>
          <a:p>
            <a:pPr marL="0" indent="0">
              <a:lnSpc>
                <a:spcPct val="110000"/>
              </a:lnSpc>
              <a:buNone/>
            </a:pPr>
            <a:r>
              <a:rPr lang="ja-JP" altLang="ja-JP" sz="3000">
                <a:latin typeface="+mn-ea"/>
              </a:rPr>
              <a:t>○運営管理</a:t>
            </a:r>
          </a:p>
          <a:p>
            <a:pPr marL="0" indent="0">
              <a:lnSpc>
                <a:spcPct val="110000"/>
              </a:lnSpc>
              <a:buNone/>
            </a:pPr>
            <a:r>
              <a:rPr lang="ja-JP" altLang="ja-JP" sz="3000">
                <a:latin typeface="+mn-ea"/>
              </a:rPr>
              <a:t> </a:t>
            </a:r>
            <a:endParaRPr kumimoji="1" lang="ja-JP" altLang="en-US" sz="3000" dirty="0">
              <a:latin typeface="+mn-ea"/>
            </a:endParaRPr>
          </a:p>
        </p:txBody>
      </p:sp>
      <p:sp>
        <p:nvSpPr>
          <p:cNvPr id="2" name="スライド番号プレースホルダー 1"/>
          <p:cNvSpPr>
            <a:spLocks noGrp="1"/>
          </p:cNvSpPr>
          <p:nvPr>
            <p:ph type="sldNum" sz="quarter" idx="12"/>
          </p:nvPr>
        </p:nvSpPr>
        <p:spPr/>
        <p:txBody>
          <a:bodyPr/>
          <a:lstStyle/>
          <a:p>
            <a:pPr>
              <a:defRPr/>
            </a:pPr>
            <a:fld id="{804D6B79-3AEB-42FE-A736-A41F7AEA0445}" type="slidenum">
              <a:rPr lang="en-US" altLang="ja-JP" smtClean="0"/>
              <a:pPr>
                <a:defRPr/>
              </a:pPr>
              <a:t>63</a:t>
            </a:fld>
            <a:endParaRPr lang="en-US" altLang="ja-JP"/>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4208005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2B50733-DE61-D64D-9BC7-AEB5CA415782}"/>
              </a:ext>
            </a:extLst>
          </p:cNvPr>
          <p:cNvSpPr>
            <a:spLocks noGrp="1"/>
          </p:cNvSpPr>
          <p:nvPr>
            <p:ph idx="1"/>
          </p:nvPr>
        </p:nvSpPr>
        <p:spPr>
          <a:xfrm>
            <a:off x="452737" y="332656"/>
            <a:ext cx="8229600" cy="6192689"/>
          </a:xfrm>
        </p:spPr>
        <p:txBody>
          <a:bodyPr>
            <a:normAutofit lnSpcReduction="10000"/>
          </a:bodyPr>
          <a:lstStyle/>
          <a:p>
            <a:pPr marL="0" indent="0">
              <a:buNone/>
            </a:pPr>
            <a:r>
              <a:rPr lang="ja-JP" altLang="en-US" sz="1400" dirty="0">
                <a:latin typeface="+mn-ea"/>
              </a:rPr>
              <a:t>＜</a:t>
            </a:r>
            <a:r>
              <a:rPr lang="ja-JP" altLang="ja-JP" sz="1400" dirty="0">
                <a:latin typeface="+mn-ea"/>
              </a:rPr>
              <a:t>参考図書</a:t>
            </a:r>
            <a:r>
              <a:rPr lang="ja-JP" altLang="en-US" sz="1400" dirty="0">
                <a:latin typeface="+mn-ea"/>
              </a:rPr>
              <a:t>＞</a:t>
            </a:r>
            <a:endParaRPr lang="ja-JP" altLang="ja-JP" sz="1400" dirty="0">
              <a:latin typeface="+mn-ea"/>
            </a:endParaRPr>
          </a:p>
          <a:p>
            <a:pPr>
              <a:buFont typeface="Wingdings" pitchFamily="2" charset="2"/>
              <a:buChar char="l"/>
            </a:pPr>
            <a:r>
              <a:rPr lang="ja-JP" altLang="ja-JP" sz="1400" dirty="0">
                <a:latin typeface="+mn-ea"/>
              </a:rPr>
              <a:t>「ソーシャルワーク</a:t>
            </a:r>
            <a:r>
              <a:rPr lang="en-US" altLang="ja-JP" sz="1400" dirty="0">
                <a:latin typeface="+mn-ea"/>
              </a:rPr>
              <a:t>――</a:t>
            </a:r>
            <a:r>
              <a:rPr lang="ja-JP" altLang="ja-JP" sz="1400" dirty="0">
                <a:latin typeface="+mn-ea"/>
              </a:rPr>
              <a:t>人々をエンパワメントする専門職」ブレンダ・デュボワ</a:t>
            </a:r>
            <a:r>
              <a:rPr lang="en-US" altLang="ja-JP" sz="1400" dirty="0">
                <a:latin typeface="+mn-ea"/>
              </a:rPr>
              <a:t> (</a:t>
            </a:r>
            <a:r>
              <a:rPr lang="ja-JP" altLang="ja-JP" sz="1400" dirty="0">
                <a:latin typeface="+mn-ea"/>
              </a:rPr>
              <a:t>著</a:t>
            </a:r>
            <a:r>
              <a:rPr lang="en-US" altLang="ja-JP" sz="1400" dirty="0">
                <a:latin typeface="+mn-ea"/>
              </a:rPr>
              <a:t>), </a:t>
            </a:r>
            <a:r>
              <a:rPr lang="ja-JP" altLang="ja-JP" sz="1400" dirty="0">
                <a:latin typeface="+mn-ea"/>
              </a:rPr>
              <a:t>カーラ・</a:t>
            </a:r>
            <a:r>
              <a:rPr lang="en-US" altLang="ja-JP" sz="1400" dirty="0">
                <a:latin typeface="+mn-ea"/>
              </a:rPr>
              <a:t>K</a:t>
            </a:r>
            <a:r>
              <a:rPr lang="ja-JP" altLang="ja-JP" sz="1400" dirty="0">
                <a:latin typeface="+mn-ea"/>
              </a:rPr>
              <a:t>・マイリー</a:t>
            </a:r>
            <a:r>
              <a:rPr lang="en-US" altLang="ja-JP" sz="1400" dirty="0">
                <a:latin typeface="+mn-ea"/>
              </a:rPr>
              <a:t> (</a:t>
            </a:r>
            <a:r>
              <a:rPr lang="ja-JP" altLang="ja-JP" sz="1400" dirty="0">
                <a:latin typeface="+mn-ea"/>
              </a:rPr>
              <a:t>著</a:t>
            </a:r>
            <a:r>
              <a:rPr lang="en-US" altLang="ja-JP" sz="1400" dirty="0">
                <a:latin typeface="+mn-ea"/>
              </a:rPr>
              <a:t>), </a:t>
            </a:r>
            <a:r>
              <a:rPr lang="ja-JP" altLang="ja-JP" sz="1400" dirty="0">
                <a:latin typeface="+mn-ea"/>
              </a:rPr>
              <a:t>北島英治</a:t>
            </a:r>
            <a:r>
              <a:rPr lang="en-US" altLang="ja-JP" sz="1400" dirty="0">
                <a:latin typeface="+mn-ea"/>
              </a:rPr>
              <a:t> (</a:t>
            </a:r>
            <a:r>
              <a:rPr lang="ja-JP" altLang="ja-JP" sz="1400" dirty="0">
                <a:latin typeface="+mn-ea"/>
              </a:rPr>
              <a:t>監修</a:t>
            </a:r>
            <a:r>
              <a:rPr lang="en-US" altLang="ja-JP" sz="1400" dirty="0">
                <a:latin typeface="+mn-ea"/>
              </a:rPr>
              <a:t>) </a:t>
            </a:r>
            <a:r>
              <a:rPr lang="ja-JP" altLang="ja-JP" sz="1400" dirty="0">
                <a:latin typeface="+mn-ea"/>
              </a:rPr>
              <a:t>明石書店</a:t>
            </a:r>
          </a:p>
          <a:p>
            <a:pPr>
              <a:buFont typeface="Wingdings" pitchFamily="2" charset="2"/>
              <a:buChar char="l"/>
            </a:pPr>
            <a:r>
              <a:rPr lang="ja-JP" altLang="ja-JP" sz="1400" dirty="0">
                <a:latin typeface="+mn-ea"/>
              </a:rPr>
              <a:t>「ストレングスモデル</a:t>
            </a:r>
            <a:r>
              <a:rPr lang="ja-JP" altLang="ja-JP" sz="1400" dirty="0" smtClean="0">
                <a:latin typeface="+mn-ea"/>
              </a:rPr>
              <a:t>に</a:t>
            </a:r>
            <a:r>
              <a:rPr lang="ja-JP" altLang="en-US" sz="1400" dirty="0" smtClean="0">
                <a:latin typeface="+mn-ea"/>
              </a:rPr>
              <a:t>基づく</a:t>
            </a:r>
            <a:r>
              <a:rPr lang="ja-JP" altLang="ja-JP" sz="1400" dirty="0" smtClean="0">
                <a:latin typeface="+mn-ea"/>
              </a:rPr>
              <a:t>障害者ケアマネジメント</a:t>
            </a:r>
            <a:r>
              <a:rPr lang="ja-JP" altLang="en-US" sz="1400" dirty="0" smtClean="0">
                <a:latin typeface="+mn-ea"/>
              </a:rPr>
              <a:t>マニュアル</a:t>
            </a:r>
            <a:r>
              <a:rPr lang="ja-JP" altLang="ja-JP" sz="1400" dirty="0" smtClean="0">
                <a:latin typeface="+mn-ea"/>
              </a:rPr>
              <a:t>」</a:t>
            </a:r>
            <a:r>
              <a:rPr lang="ja-JP" altLang="en-US" sz="1400" dirty="0" smtClean="0">
                <a:latin typeface="+mn-ea"/>
              </a:rPr>
              <a:t>小澤温　埼玉県相談支援専門員協会</a:t>
            </a:r>
            <a:r>
              <a:rPr lang="ja-JP" altLang="ja-JP" sz="1400" dirty="0">
                <a:latin typeface="+mn-ea"/>
              </a:rPr>
              <a:t>　中央法規出版　</a:t>
            </a:r>
          </a:p>
          <a:p>
            <a:pPr>
              <a:buFont typeface="Wingdings" pitchFamily="2" charset="2"/>
              <a:buChar char="l"/>
            </a:pPr>
            <a:r>
              <a:rPr lang="en-US" altLang="ja-JP" sz="1400" dirty="0">
                <a:latin typeface="+mn-ea"/>
              </a:rPr>
              <a:t>The Strengths Model</a:t>
            </a:r>
            <a:r>
              <a:rPr lang="ja-JP" altLang="ja-JP" sz="1400" dirty="0">
                <a:latin typeface="+mn-ea"/>
              </a:rPr>
              <a:t>［</a:t>
            </a:r>
            <a:r>
              <a:rPr lang="en-US" altLang="ja-JP" sz="1400" dirty="0">
                <a:latin typeface="+mn-ea"/>
              </a:rPr>
              <a:t>Third Edition</a:t>
            </a:r>
            <a:r>
              <a:rPr lang="ja-JP" altLang="ja-JP" sz="1400" dirty="0">
                <a:latin typeface="+mn-ea"/>
              </a:rPr>
              <a:t>］</a:t>
            </a:r>
          </a:p>
          <a:p>
            <a:pPr>
              <a:buFont typeface="Wingdings" pitchFamily="2" charset="2"/>
              <a:buChar char="l"/>
            </a:pPr>
            <a:r>
              <a:rPr lang="ja-JP" altLang="ja-JP" sz="1400" dirty="0">
                <a:latin typeface="+mn-ea"/>
              </a:rPr>
              <a:t>チャールズ・Ａ・ラップ，リチャード・Ｊ・ゴスチャ著／田中英樹監訳　ストレングスモデル［第</a:t>
            </a:r>
            <a:r>
              <a:rPr lang="en-US" altLang="ja-JP" sz="1400" dirty="0">
                <a:latin typeface="+mn-ea"/>
              </a:rPr>
              <a:t>3</a:t>
            </a:r>
            <a:r>
              <a:rPr lang="ja-JP" altLang="ja-JP" sz="1400" dirty="0">
                <a:latin typeface="+mn-ea"/>
              </a:rPr>
              <a:t>版</a:t>
            </a:r>
            <a:r>
              <a:rPr lang="ja-JP" altLang="ja-JP" sz="1400" dirty="0" smtClean="0">
                <a:latin typeface="+mn-ea"/>
              </a:rPr>
              <a:t>］</a:t>
            </a:r>
            <a:r>
              <a:rPr lang="ja-JP" altLang="en-US" sz="1400" dirty="0" smtClean="0">
                <a:latin typeface="+mn-ea"/>
              </a:rPr>
              <a:t>金剛</a:t>
            </a:r>
            <a:r>
              <a:rPr lang="ja-JP" altLang="ja-JP" sz="1400" dirty="0" smtClean="0">
                <a:latin typeface="+mn-ea"/>
              </a:rPr>
              <a:t>出版</a:t>
            </a:r>
            <a:endParaRPr lang="ja-JP" altLang="ja-JP" sz="1400" dirty="0">
              <a:latin typeface="+mn-ea"/>
            </a:endParaRPr>
          </a:p>
          <a:p>
            <a:pPr>
              <a:buFont typeface="Wingdings" pitchFamily="2" charset="2"/>
              <a:buChar char="l"/>
            </a:pPr>
            <a:r>
              <a:rPr lang="ja-JP" altLang="ja-JP" sz="1400" dirty="0">
                <a:latin typeface="+mn-ea"/>
              </a:rPr>
              <a:t>チームが機能するとはどういうことか―「学習力」と「実行力」を高める実践アプローチ</a:t>
            </a:r>
            <a:r>
              <a:rPr lang="en-US" altLang="ja-JP" sz="1400" dirty="0">
                <a:latin typeface="+mn-ea"/>
              </a:rPr>
              <a:t>   </a:t>
            </a:r>
            <a:r>
              <a:rPr lang="ja-JP" altLang="ja-JP" sz="1400" dirty="0">
                <a:latin typeface="+mn-ea"/>
              </a:rPr>
              <a:t>エイミー・Ｃ・エドモンドソン著　英治出版</a:t>
            </a:r>
            <a:endParaRPr lang="en-US" altLang="ja-JP" sz="1400" dirty="0">
              <a:latin typeface="+mn-ea"/>
            </a:endParaRPr>
          </a:p>
          <a:p>
            <a:pPr>
              <a:buFont typeface="Wingdings" pitchFamily="2" charset="2"/>
              <a:buChar char="l"/>
            </a:pPr>
            <a:r>
              <a:rPr lang="ja-JP" altLang="ja-JP" sz="1400" dirty="0">
                <a:latin typeface="+mn-ea"/>
              </a:rPr>
              <a:t>筑波大学大学院人間総合科学研究科 講師　名川勝氏　研修会資料（</a:t>
            </a:r>
            <a:r>
              <a:rPr lang="en-US" altLang="ja-JP" sz="1400" dirty="0">
                <a:latin typeface="+mn-ea"/>
              </a:rPr>
              <a:t>2014</a:t>
            </a:r>
            <a:r>
              <a:rPr lang="ja-JP" altLang="ja-JP" sz="1400" dirty="0" err="1">
                <a:latin typeface="+mn-ea"/>
              </a:rPr>
              <a:t>、</a:t>
            </a:r>
            <a:r>
              <a:rPr lang="en-US" altLang="ja-JP" sz="1400" dirty="0">
                <a:latin typeface="+mn-ea"/>
              </a:rPr>
              <a:t>2017</a:t>
            </a:r>
            <a:r>
              <a:rPr lang="ja-JP" altLang="ja-JP" sz="1400" dirty="0">
                <a:latin typeface="+mn-ea"/>
              </a:rPr>
              <a:t>）抜粋 　</a:t>
            </a:r>
          </a:p>
          <a:p>
            <a:pPr>
              <a:buFont typeface="Wingdings" pitchFamily="2" charset="2"/>
              <a:buChar char="l"/>
            </a:pPr>
            <a:r>
              <a:rPr lang="ja-JP" altLang="ja-JP" sz="1400" dirty="0">
                <a:latin typeface="+mn-ea"/>
              </a:rPr>
              <a:t>水島俊彦弁護士　意思決定支援　研修会資料　（</a:t>
            </a:r>
            <a:r>
              <a:rPr lang="en-US" altLang="ja-JP" sz="1400" dirty="0">
                <a:latin typeface="+mn-ea"/>
              </a:rPr>
              <a:t>2017</a:t>
            </a:r>
            <a:r>
              <a:rPr lang="ja-JP" altLang="ja-JP" sz="1400" dirty="0">
                <a:latin typeface="+mn-ea"/>
              </a:rPr>
              <a:t>）</a:t>
            </a:r>
          </a:p>
          <a:p>
            <a:pPr>
              <a:buFont typeface="Wingdings" pitchFamily="2" charset="2"/>
              <a:buChar char="l"/>
            </a:pPr>
            <a:r>
              <a:rPr lang="ja-JP" altLang="ja-JP" sz="1400" dirty="0">
                <a:latin typeface="+mn-ea"/>
              </a:rPr>
              <a:t>佐藤彰一弁護士　意思決定支援　研修会資料（</a:t>
            </a:r>
            <a:r>
              <a:rPr lang="en-US" altLang="ja-JP" sz="1400" dirty="0">
                <a:latin typeface="+mn-ea"/>
              </a:rPr>
              <a:t>2013</a:t>
            </a:r>
            <a:r>
              <a:rPr lang="ja-JP" altLang="ja-JP" sz="1400" dirty="0" err="1">
                <a:latin typeface="+mn-ea"/>
              </a:rPr>
              <a:t>、</a:t>
            </a:r>
            <a:r>
              <a:rPr lang="en-US" altLang="ja-JP" sz="1400" dirty="0">
                <a:latin typeface="+mn-ea"/>
              </a:rPr>
              <a:t>2014</a:t>
            </a:r>
            <a:r>
              <a:rPr lang="ja-JP" altLang="ja-JP" sz="1400" dirty="0">
                <a:latin typeface="+mn-ea"/>
              </a:rPr>
              <a:t>）</a:t>
            </a:r>
            <a:endParaRPr lang="en-US" altLang="ja-JP" sz="1400" dirty="0">
              <a:latin typeface="+mn-ea"/>
            </a:endParaRPr>
          </a:p>
          <a:p>
            <a:pPr>
              <a:buFont typeface="Wingdings" pitchFamily="2" charset="2"/>
              <a:buChar char="l"/>
            </a:pPr>
            <a:r>
              <a:rPr lang="ja-JP" altLang="en-US" sz="1400" dirty="0">
                <a:latin typeface="+mn-ea"/>
              </a:rPr>
              <a:t>○オープンダイアローグとは何か　斎藤環著　医学書院（</a:t>
            </a:r>
            <a:r>
              <a:rPr lang="en-US" altLang="ja-JP" sz="1400" dirty="0">
                <a:latin typeface="+mn-ea"/>
              </a:rPr>
              <a:t>2015</a:t>
            </a:r>
            <a:r>
              <a:rPr lang="ja-JP" altLang="en-US" sz="1400" dirty="0">
                <a:latin typeface="+mn-ea"/>
              </a:rPr>
              <a:t>）</a:t>
            </a:r>
            <a:endParaRPr lang="en-US" altLang="ja-JP" sz="1400" dirty="0">
              <a:latin typeface="+mn-ea"/>
            </a:endParaRPr>
          </a:p>
          <a:p>
            <a:pPr>
              <a:buFont typeface="Wingdings" pitchFamily="2" charset="2"/>
              <a:buChar char="l"/>
            </a:pPr>
            <a:r>
              <a:rPr lang="ja-JP" altLang="ja-JP" sz="1400" dirty="0">
                <a:latin typeface="+mn-ea"/>
              </a:rPr>
              <a:t>身体知と言語</a:t>
            </a:r>
            <a:r>
              <a:rPr lang="en-US" altLang="ja-JP" sz="1400" dirty="0">
                <a:latin typeface="+mn-ea"/>
              </a:rPr>
              <a:t> - </a:t>
            </a:r>
            <a:r>
              <a:rPr lang="ja-JP" altLang="ja-JP" sz="1400" dirty="0">
                <a:latin typeface="+mn-ea"/>
              </a:rPr>
              <a:t>対人援助技術を鍛える</a:t>
            </a:r>
            <a:r>
              <a:rPr lang="ja-JP" altLang="ja-JP" sz="1400" b="1" dirty="0">
                <a:latin typeface="+mn-ea"/>
              </a:rPr>
              <a:t> </a:t>
            </a:r>
            <a:r>
              <a:rPr lang="ja-JP" altLang="ja-JP" sz="1400" dirty="0">
                <a:latin typeface="+mn-ea"/>
              </a:rPr>
              <a:t>奥川幸子【著】中央法規出版</a:t>
            </a:r>
          </a:p>
          <a:p>
            <a:pPr>
              <a:buFont typeface="Wingdings" pitchFamily="2" charset="2"/>
              <a:buChar char="l"/>
            </a:pPr>
            <a:r>
              <a:rPr lang="ja-JP" altLang="ja-JP" sz="1400" dirty="0">
                <a:latin typeface="+mn-ea"/>
              </a:rPr>
              <a:t>対人援助のための相談面接技術</a:t>
            </a:r>
            <a:r>
              <a:rPr lang="en-US" altLang="ja-JP" sz="1400" dirty="0">
                <a:latin typeface="+mn-ea"/>
              </a:rPr>
              <a:t>―</a:t>
            </a:r>
            <a:r>
              <a:rPr lang="ja-JP" altLang="ja-JP" sz="1400" dirty="0">
                <a:latin typeface="+mn-ea"/>
              </a:rPr>
              <a:t>逐語で学ぶ</a:t>
            </a:r>
            <a:r>
              <a:rPr lang="en-US" altLang="ja-JP" sz="1400" dirty="0">
                <a:latin typeface="+mn-ea"/>
              </a:rPr>
              <a:t>21</a:t>
            </a:r>
            <a:r>
              <a:rPr lang="ja-JP" altLang="ja-JP" sz="1400" dirty="0">
                <a:latin typeface="+mn-ea"/>
              </a:rPr>
              <a:t>の技法</a:t>
            </a:r>
            <a:r>
              <a:rPr lang="en-US" altLang="ja-JP" sz="1400" dirty="0">
                <a:latin typeface="+mn-ea"/>
              </a:rPr>
              <a:t> / </a:t>
            </a:r>
            <a:r>
              <a:rPr lang="ja-JP" altLang="ja-JP" sz="1400" smtClean="0">
                <a:latin typeface="+mn-ea"/>
              </a:rPr>
              <a:t>岩間</a:t>
            </a:r>
            <a:r>
              <a:rPr lang="ja-JP" altLang="en-US" sz="1400" smtClean="0">
                <a:latin typeface="+mn-ea"/>
              </a:rPr>
              <a:t>伸之</a:t>
            </a:r>
            <a:r>
              <a:rPr lang="ja-JP" altLang="ja-JP" sz="1400" smtClean="0">
                <a:latin typeface="+mn-ea"/>
              </a:rPr>
              <a:t>著</a:t>
            </a:r>
            <a:r>
              <a:rPr lang="ja-JP" altLang="ja-JP" sz="1400" dirty="0">
                <a:latin typeface="+mn-ea"/>
              </a:rPr>
              <a:t>　中央法規出版</a:t>
            </a:r>
          </a:p>
          <a:p>
            <a:pPr>
              <a:buFont typeface="Wingdings" pitchFamily="2" charset="2"/>
              <a:buChar char="l"/>
            </a:pPr>
            <a:r>
              <a:rPr lang="ja-JP" altLang="ja-JP" sz="1400" dirty="0">
                <a:latin typeface="+mn-ea"/>
              </a:rPr>
              <a:t>チームが機能するとはどういうことか―「学習力」と「実行力」を高める実践アプローチ</a:t>
            </a:r>
            <a:r>
              <a:rPr lang="en-US" altLang="ja-JP" sz="1400" dirty="0">
                <a:latin typeface="+mn-ea"/>
              </a:rPr>
              <a:t>   </a:t>
            </a:r>
            <a:r>
              <a:rPr lang="ja-JP" altLang="ja-JP" sz="1400" dirty="0">
                <a:latin typeface="+mn-ea"/>
              </a:rPr>
              <a:t>エイミー・Ｃ・エドモンドソン著　英治出版</a:t>
            </a:r>
          </a:p>
          <a:p>
            <a:pPr>
              <a:buFont typeface="Wingdings" pitchFamily="2" charset="2"/>
              <a:buChar char="l"/>
            </a:pPr>
            <a:r>
              <a:rPr lang="ja-JP" altLang="ja-JP" sz="1400" dirty="0">
                <a:latin typeface="+mn-ea"/>
              </a:rPr>
              <a:t>猪飼周平：地域包括ケアの歴史的必然性</a:t>
            </a:r>
            <a:r>
              <a:rPr lang="en-US" altLang="ja-JP" sz="1400" dirty="0">
                <a:latin typeface="+mn-ea"/>
              </a:rPr>
              <a:t>. </a:t>
            </a:r>
            <a:r>
              <a:rPr lang="en-US" altLang="ja-JP" sz="1400" dirty="0" err="1">
                <a:latin typeface="+mn-ea"/>
              </a:rPr>
              <a:t>Socinnov</a:t>
            </a:r>
            <a:r>
              <a:rPr lang="en-US" altLang="ja-JP" sz="1400" dirty="0">
                <a:latin typeface="+mn-ea"/>
              </a:rPr>
              <a:t>, 1, e2, 2015.</a:t>
            </a:r>
            <a:endParaRPr lang="ja-JP" altLang="ja-JP" sz="1400" dirty="0">
              <a:latin typeface="+mn-ea"/>
            </a:endParaRPr>
          </a:p>
          <a:p>
            <a:pPr>
              <a:buFont typeface="Wingdings" pitchFamily="2" charset="2"/>
              <a:buChar char="l"/>
            </a:pPr>
            <a:r>
              <a:rPr lang="ja-JP" altLang="ja-JP" sz="1400" dirty="0">
                <a:latin typeface="+mn-ea"/>
              </a:rPr>
              <a:t>猪飼周平：地域包括ケア政策の総括から共生社会へ『月刊保険診療』</a:t>
            </a:r>
            <a:r>
              <a:rPr lang="en-US" altLang="ja-JP" sz="1400" dirty="0">
                <a:latin typeface="+mn-ea"/>
              </a:rPr>
              <a:t>2017</a:t>
            </a:r>
            <a:r>
              <a:rPr lang="ja-JP" altLang="ja-JP" sz="1400" dirty="0">
                <a:latin typeface="+mn-ea"/>
              </a:rPr>
              <a:t>年</a:t>
            </a:r>
            <a:r>
              <a:rPr lang="en-US" altLang="ja-JP" sz="1400" dirty="0">
                <a:latin typeface="+mn-ea"/>
              </a:rPr>
              <a:t>6</a:t>
            </a:r>
            <a:r>
              <a:rPr lang="ja-JP" altLang="ja-JP" sz="1400" dirty="0">
                <a:latin typeface="+mn-ea"/>
              </a:rPr>
              <a:t>月号</a:t>
            </a:r>
          </a:p>
          <a:p>
            <a:pPr>
              <a:buFont typeface="Wingdings" pitchFamily="2" charset="2"/>
              <a:buChar char="l"/>
            </a:pPr>
            <a:r>
              <a:rPr lang="ja-JP" altLang="ja-JP" sz="1400" dirty="0">
                <a:latin typeface="+mn-ea"/>
              </a:rPr>
              <a:t>早稲田大学　菊池馨実：研修課資料「これからの日本の社会保障について ―社会保障と持続可能性―」</a:t>
            </a:r>
          </a:p>
          <a:p>
            <a:pPr>
              <a:buFont typeface="Wingdings" pitchFamily="2" charset="2"/>
              <a:buChar char="l"/>
            </a:pPr>
            <a:r>
              <a:rPr lang="ja-JP" altLang="ja-JP" sz="1400" dirty="0">
                <a:latin typeface="+mn-ea"/>
              </a:rPr>
              <a:t>論文：「地域力強化検討会最終とりまとめ」を複眼的に読む（「二木教授の医療時評」</a:t>
            </a:r>
            <a:r>
              <a:rPr lang="en-US" altLang="ja-JP" sz="1400" dirty="0">
                <a:latin typeface="+mn-ea"/>
              </a:rPr>
              <a:t>(152)</a:t>
            </a:r>
            <a:r>
              <a:rPr lang="ja-JP" altLang="ja-JP" sz="1400" dirty="0">
                <a:latin typeface="+mn-ea"/>
              </a:rPr>
              <a:t>『文化連情報』</a:t>
            </a:r>
            <a:r>
              <a:rPr lang="en-US" altLang="ja-JP" sz="1400" dirty="0">
                <a:latin typeface="+mn-ea"/>
              </a:rPr>
              <a:t>2017</a:t>
            </a:r>
            <a:r>
              <a:rPr lang="ja-JP" altLang="ja-JP" sz="1400" dirty="0">
                <a:latin typeface="+mn-ea"/>
              </a:rPr>
              <a:t>年</a:t>
            </a:r>
            <a:r>
              <a:rPr lang="en-US" altLang="ja-JP" sz="1400" dirty="0">
                <a:latin typeface="+mn-ea"/>
              </a:rPr>
              <a:t>10</a:t>
            </a:r>
            <a:r>
              <a:rPr lang="ja-JP" altLang="ja-JP" sz="1400" dirty="0">
                <a:latin typeface="+mn-ea"/>
              </a:rPr>
              <a:t>月号（</a:t>
            </a:r>
            <a:r>
              <a:rPr lang="en-US" altLang="ja-JP" sz="1400" dirty="0">
                <a:latin typeface="+mn-ea"/>
              </a:rPr>
              <a:t>475</a:t>
            </a:r>
            <a:r>
              <a:rPr lang="ja-JP" altLang="ja-JP" sz="1400" dirty="0">
                <a:latin typeface="+mn-ea"/>
              </a:rPr>
              <a:t>号）：</a:t>
            </a:r>
            <a:r>
              <a:rPr lang="en-US" altLang="ja-JP" sz="1400" dirty="0">
                <a:latin typeface="+mn-ea"/>
              </a:rPr>
              <a:t>14-19</a:t>
            </a:r>
            <a:r>
              <a:rPr lang="ja-JP" altLang="ja-JP" sz="1400" dirty="0">
                <a:latin typeface="+mn-ea"/>
              </a:rPr>
              <a:t>頁）</a:t>
            </a:r>
            <a:r>
              <a:rPr lang="en-US" altLang="ja-JP" sz="1400" dirty="0">
                <a:latin typeface="+mn-ea"/>
              </a:rPr>
              <a:t> </a:t>
            </a:r>
            <a:endParaRPr lang="ja-JP" altLang="ja-JP" sz="1400" dirty="0">
              <a:latin typeface="+mn-ea"/>
            </a:endParaRPr>
          </a:p>
          <a:p>
            <a:pPr>
              <a:buFont typeface="Wingdings" pitchFamily="2" charset="2"/>
              <a:buChar char="l"/>
            </a:pPr>
            <a:r>
              <a:rPr lang="ja-JP" altLang="ja-JP" sz="1400" dirty="0">
                <a:latin typeface="+mn-ea"/>
              </a:rPr>
              <a:t>「唯識」という生き方　横山紘一（著）　大法輪閣</a:t>
            </a:r>
          </a:p>
          <a:p>
            <a:pPr>
              <a:buFont typeface="Wingdings" pitchFamily="2" charset="2"/>
              <a:buChar char="l"/>
            </a:pPr>
            <a:endParaRPr lang="ja-JP" altLang="ja-JP" sz="1400" dirty="0">
              <a:latin typeface="+mn-ea"/>
            </a:endParaRPr>
          </a:p>
        </p:txBody>
      </p:sp>
      <p:sp>
        <p:nvSpPr>
          <p:cNvPr id="4" name="スライド番号プレースホルダー 3">
            <a:extLst>
              <a:ext uri="{FF2B5EF4-FFF2-40B4-BE49-F238E27FC236}">
                <a16:creationId xmlns:a16="http://schemas.microsoft.com/office/drawing/2014/main" id="{75CE20C4-9896-2746-95E0-B41DD388146A}"/>
              </a:ext>
            </a:extLst>
          </p:cNvPr>
          <p:cNvSpPr>
            <a:spLocks noGrp="1"/>
          </p:cNvSpPr>
          <p:nvPr>
            <p:ph type="sldNum" sz="quarter" idx="12"/>
          </p:nvPr>
        </p:nvSpPr>
        <p:spPr/>
        <p:txBody>
          <a:bodyPr/>
          <a:lstStyle/>
          <a:p>
            <a:pPr>
              <a:defRPr/>
            </a:pPr>
            <a:fld id="{804D6B79-3AEB-42FE-A736-A41F7AEA0445}" type="slidenum">
              <a:rPr lang="en-US" altLang="ja-JP" smtClean="0"/>
              <a:pPr>
                <a:defRPr/>
              </a:pPr>
              <a:t>64</a:t>
            </a:fld>
            <a:endParaRPr lang="en-US" altLang="ja-JP"/>
          </a:p>
        </p:txBody>
      </p:sp>
      <p:sp>
        <p:nvSpPr>
          <p:cNvPr id="5" name="Text Box 15">
            <a:extLst>
              <a:ext uri="{FF2B5EF4-FFF2-40B4-BE49-F238E27FC236}">
                <a16:creationId xmlns:a16="http://schemas.microsoft.com/office/drawing/2014/main" id="{7535C141-6316-C144-BAB1-E52F5924832B}"/>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766818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D87FDB-2911-8B44-8DF8-3D7C91CEDBB3}"/>
              </a:ext>
            </a:extLst>
          </p:cNvPr>
          <p:cNvSpPr>
            <a:spLocks noGrp="1"/>
          </p:cNvSpPr>
          <p:nvPr>
            <p:ph type="title"/>
          </p:nvPr>
        </p:nvSpPr>
        <p:spPr/>
        <p:txBody>
          <a:bodyPr/>
          <a:lstStyle/>
          <a:p>
            <a:r>
              <a:rPr lang="ja-JP" altLang="ja-JP" sz="3600"/>
              <a:t>主任相談支援専門員について</a:t>
            </a:r>
            <a:endParaRPr kumimoji="1" lang="ja-JP" altLang="en-US" sz="3600"/>
          </a:p>
        </p:txBody>
      </p:sp>
      <p:sp>
        <p:nvSpPr>
          <p:cNvPr id="3" name="コンテンツ プレースホルダー 2">
            <a:extLst>
              <a:ext uri="{FF2B5EF4-FFF2-40B4-BE49-F238E27FC236}">
                <a16:creationId xmlns:a16="http://schemas.microsoft.com/office/drawing/2014/main" id="{0EA810B6-BA7F-C445-BB3D-234C8F886718}"/>
              </a:ext>
            </a:extLst>
          </p:cNvPr>
          <p:cNvSpPr>
            <a:spLocks noGrp="1"/>
          </p:cNvSpPr>
          <p:nvPr>
            <p:ph idx="1"/>
          </p:nvPr>
        </p:nvSpPr>
        <p:spPr>
          <a:xfrm>
            <a:off x="457200" y="1600200"/>
            <a:ext cx="8229600" cy="4853136"/>
          </a:xfrm>
        </p:spPr>
        <p:txBody>
          <a:bodyPr/>
          <a:lstStyle/>
          <a:p>
            <a:pPr marL="0" indent="0">
              <a:buNone/>
            </a:pPr>
            <a:r>
              <a:rPr lang="ja-JP" altLang="ja-JP"/>
              <a:t>「主任相談支援専門員（仮称）」については、事業所や地域において指導的役割を担う者であって、相談支援の仕組みを支える中核的な人材と位置付けるべきである。また、相談支援専門員の支援スキルやサービス等利用計画について適切に評価・助言を行い、相談支援の質の確保を図る役割が期待される。</a:t>
            </a:r>
            <a:endParaRPr lang="en-US" altLang="ja-JP" dirty="0"/>
          </a:p>
          <a:p>
            <a:pPr marL="0" indent="0">
              <a:buNone/>
            </a:pPr>
            <a:endParaRPr lang="ja-JP" altLang="ja-JP"/>
          </a:p>
          <a:p>
            <a:pPr marL="0" indent="0">
              <a:buNone/>
            </a:pPr>
            <a:r>
              <a:rPr lang="ja-JP" altLang="ja-JP" sz="2400" i="1">
                <a:solidFill>
                  <a:schemeClr val="tx1">
                    <a:lumMod val="65000"/>
                    <a:lumOff val="35000"/>
                  </a:schemeClr>
                </a:solidFill>
              </a:rPr>
              <a:t>＜「相談支援の質の向上に向けた検討会」取りまとめ　抜粋　平成</a:t>
            </a:r>
            <a:r>
              <a:rPr lang="en-US" altLang="ja-JP" sz="2400" i="1" dirty="0">
                <a:solidFill>
                  <a:schemeClr val="tx1">
                    <a:lumMod val="65000"/>
                    <a:lumOff val="35000"/>
                  </a:schemeClr>
                </a:solidFill>
              </a:rPr>
              <a:t>27</a:t>
            </a:r>
            <a:r>
              <a:rPr lang="ja-JP" altLang="ja-JP" sz="2400" i="1">
                <a:solidFill>
                  <a:schemeClr val="tx1">
                    <a:lumMod val="65000"/>
                    <a:lumOff val="35000"/>
                  </a:schemeClr>
                </a:solidFill>
              </a:rPr>
              <a:t>年</a:t>
            </a:r>
            <a:r>
              <a:rPr lang="en-US" altLang="ja-JP" sz="2400" i="1" dirty="0">
                <a:solidFill>
                  <a:schemeClr val="tx1">
                    <a:lumMod val="65000"/>
                    <a:lumOff val="35000"/>
                  </a:schemeClr>
                </a:solidFill>
              </a:rPr>
              <a:t>7</a:t>
            </a:r>
            <a:r>
              <a:rPr lang="ja-JP" altLang="ja-JP" sz="2400" i="1">
                <a:solidFill>
                  <a:schemeClr val="tx1">
                    <a:lumMod val="65000"/>
                    <a:lumOff val="35000"/>
                  </a:schemeClr>
                </a:solidFill>
              </a:rPr>
              <a:t>月</a:t>
            </a:r>
            <a:r>
              <a:rPr lang="ja-JP" altLang="ja-JP" sz="2400">
                <a:solidFill>
                  <a:schemeClr val="tx1">
                    <a:lumMod val="65000"/>
                    <a:lumOff val="35000"/>
                  </a:schemeClr>
                </a:solidFill>
              </a:rPr>
              <a:t> </a:t>
            </a:r>
            <a:r>
              <a:rPr lang="ja-JP" altLang="en-US" sz="2400">
                <a:solidFill>
                  <a:schemeClr val="tx1">
                    <a:lumMod val="65000"/>
                    <a:lumOff val="35000"/>
                  </a:schemeClr>
                </a:solidFill>
              </a:rPr>
              <a:t>＞</a:t>
            </a:r>
            <a:endParaRPr kumimoji="1" lang="ja-JP" altLang="en-US" sz="2400">
              <a:solidFill>
                <a:schemeClr val="tx1">
                  <a:lumMod val="65000"/>
                  <a:lumOff val="35000"/>
                </a:schemeClr>
              </a:solidFill>
            </a:endParaRPr>
          </a:p>
        </p:txBody>
      </p:sp>
      <p:sp>
        <p:nvSpPr>
          <p:cNvPr id="4" name="スライド番号プレースホルダー 3">
            <a:extLst>
              <a:ext uri="{FF2B5EF4-FFF2-40B4-BE49-F238E27FC236}">
                <a16:creationId xmlns:a16="http://schemas.microsoft.com/office/drawing/2014/main" id="{1353D0BA-8602-5E4B-8638-EBBD54666C31}"/>
              </a:ext>
            </a:extLst>
          </p:cNvPr>
          <p:cNvSpPr>
            <a:spLocks noGrp="1"/>
          </p:cNvSpPr>
          <p:nvPr>
            <p:ph type="sldNum" sz="quarter" idx="12"/>
          </p:nvPr>
        </p:nvSpPr>
        <p:spPr/>
        <p:txBody>
          <a:bodyPr/>
          <a:lstStyle/>
          <a:p>
            <a:pPr>
              <a:defRPr/>
            </a:pPr>
            <a:fld id="{804D6B79-3AEB-42FE-A736-A41F7AEA0445}" type="slidenum">
              <a:rPr lang="en-US" altLang="ja-JP" smtClean="0"/>
              <a:pPr>
                <a:defRPr/>
              </a:pPr>
              <a:t>7</a:t>
            </a:fld>
            <a:endParaRPr lang="en-US" altLang="ja-JP"/>
          </a:p>
        </p:txBody>
      </p:sp>
      <p:sp>
        <p:nvSpPr>
          <p:cNvPr id="5" name="Text Box 15">
            <a:extLst>
              <a:ext uri="{FF2B5EF4-FFF2-40B4-BE49-F238E27FC236}">
                <a16:creationId xmlns:a16="http://schemas.microsoft.com/office/drawing/2014/main" id="{26C196D7-2C71-D043-9BEA-58E55C9F3E8F}"/>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766997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00100" y="332656"/>
            <a:ext cx="7543800" cy="902494"/>
          </a:xfrm>
        </p:spPr>
        <p:txBody>
          <a:bodyPr/>
          <a:lstStyle/>
          <a:p>
            <a:pPr eaLnBrk="1" fontAlgn="auto" hangingPunct="1">
              <a:spcAft>
                <a:spcPts val="0"/>
              </a:spcAft>
              <a:defRPr/>
            </a:pPr>
            <a:r>
              <a:rPr lang="ja-JP" altLang="en-US" sz="3200">
                <a:solidFill>
                  <a:schemeClr val="tx1">
                    <a:lumMod val="75000"/>
                    <a:lumOff val="25000"/>
                  </a:schemeClr>
                </a:solidFill>
                <a:latin typeface="+mn-ea"/>
                <a:ea typeface="+mn-ea"/>
                <a:cs typeface="HGPMinchoE" charset="-128"/>
              </a:rPr>
              <a:t>（２）</a:t>
            </a:r>
            <a:r>
              <a:rPr lang="ja-JP" altLang="ja-JP" sz="3200">
                <a:solidFill>
                  <a:schemeClr val="tx1">
                    <a:lumMod val="75000"/>
                    <a:lumOff val="25000"/>
                  </a:schemeClr>
                </a:solidFill>
                <a:latin typeface="+mn-ea"/>
                <a:ea typeface="+mn-ea"/>
                <a:cs typeface="HGPMinchoE" charset="-128"/>
              </a:rPr>
              <a:t>相談支援事業の変遷 </a:t>
            </a:r>
            <a:endParaRPr lang="ja-JP" altLang="en-US" sz="3200">
              <a:solidFill>
                <a:schemeClr val="tx1">
                  <a:lumMod val="75000"/>
                  <a:lumOff val="25000"/>
                </a:schemeClr>
              </a:solidFill>
              <a:latin typeface="+mn-ea"/>
              <a:ea typeface="+mn-ea"/>
              <a:cs typeface="HGPMinchoE" charset="-128"/>
            </a:endParaRPr>
          </a:p>
        </p:txBody>
      </p:sp>
      <p:sp>
        <p:nvSpPr>
          <p:cNvPr id="3" name="コンテンツ プレースホルダー 2"/>
          <p:cNvSpPr>
            <a:spLocks noGrp="1"/>
          </p:cNvSpPr>
          <p:nvPr>
            <p:ph idx="1"/>
          </p:nvPr>
        </p:nvSpPr>
        <p:spPr>
          <a:xfrm>
            <a:off x="251520" y="1340768"/>
            <a:ext cx="8712968" cy="5184576"/>
          </a:xfrm>
        </p:spPr>
        <p:txBody>
          <a:bodyPr rtlCol="0">
            <a:noAutofit/>
          </a:bodyPr>
          <a:lstStyle/>
          <a:p>
            <a:pPr marL="0" indent="0" eaLnBrk="1" fontAlgn="auto" hangingPunct="1">
              <a:buNone/>
              <a:defRPr/>
            </a:pPr>
            <a:r>
              <a:rPr lang="en-US" altLang="ja-JP" sz="2400" dirty="0">
                <a:latin typeface="+mn-ea"/>
                <a:cs typeface="HGPMinchoE" charset="-128"/>
              </a:rPr>
              <a:t>(1990</a:t>
            </a:r>
            <a:r>
              <a:rPr lang="ja-JP" altLang="ja-JP" sz="2400" dirty="0">
                <a:latin typeface="+mn-ea"/>
                <a:cs typeface="HGPMinchoE" charset="-128"/>
              </a:rPr>
              <a:t>年</a:t>
            </a:r>
            <a:r>
              <a:rPr lang="en-US" altLang="ja-JP" sz="2400" dirty="0">
                <a:latin typeface="+mn-ea"/>
                <a:cs typeface="HGPMinchoE" charset="-128"/>
              </a:rPr>
              <a:t>)</a:t>
            </a:r>
            <a:r>
              <a:rPr lang="ja-JP" altLang="ja-JP" sz="2400" dirty="0">
                <a:latin typeface="+mn-ea"/>
                <a:cs typeface="HGPMinchoE" charset="-128"/>
              </a:rPr>
              <a:t>　地域療育拠点施設事業</a:t>
            </a:r>
            <a:r>
              <a:rPr lang="en-US" altLang="ja-JP" sz="2400" dirty="0">
                <a:latin typeface="+mn-ea"/>
                <a:cs typeface="HGPMinchoE" charset="-128"/>
              </a:rPr>
              <a:t>(</a:t>
            </a:r>
            <a:r>
              <a:rPr lang="ja-JP" altLang="ja-JP" sz="2400" dirty="0">
                <a:latin typeface="+mn-ea"/>
                <a:cs typeface="HGPMinchoE" charset="-128"/>
              </a:rPr>
              <a:t>知的障害分野</a:t>
            </a:r>
            <a:r>
              <a:rPr lang="en-US" altLang="ja-JP" sz="2400" dirty="0">
                <a:latin typeface="+mn-ea"/>
                <a:cs typeface="HGPMinchoE" charset="-128"/>
              </a:rPr>
              <a:t>) </a:t>
            </a:r>
            <a:r>
              <a:rPr lang="ja-JP" altLang="ja-JP" sz="2400" dirty="0">
                <a:latin typeface="+mn-ea"/>
                <a:cs typeface="HGPMinchoE" charset="-128"/>
              </a:rPr>
              <a:t>　 </a:t>
            </a:r>
          </a:p>
          <a:p>
            <a:pPr marL="0" indent="0" eaLnBrk="1" fontAlgn="auto" hangingPunct="1">
              <a:buNone/>
              <a:defRPr/>
            </a:pPr>
            <a:r>
              <a:rPr lang="en-US" altLang="ja-JP" sz="2400" dirty="0">
                <a:latin typeface="+mn-ea"/>
                <a:cs typeface="HGPMinchoE" charset="-128"/>
              </a:rPr>
              <a:t>(1996</a:t>
            </a:r>
            <a:r>
              <a:rPr lang="ja-JP" altLang="ja-JP" sz="2400" dirty="0">
                <a:latin typeface="+mn-ea"/>
                <a:cs typeface="HGPMinchoE" charset="-128"/>
              </a:rPr>
              <a:t>年</a:t>
            </a:r>
            <a:r>
              <a:rPr lang="en-US" altLang="ja-JP" sz="2400" dirty="0">
                <a:latin typeface="+mn-ea"/>
                <a:cs typeface="HGPMinchoE" charset="-128"/>
              </a:rPr>
              <a:t>)</a:t>
            </a:r>
            <a:r>
              <a:rPr lang="ja-JP" altLang="ja-JP" sz="2400" dirty="0">
                <a:latin typeface="+mn-ea"/>
                <a:cs typeface="HGPMinchoE" charset="-128"/>
              </a:rPr>
              <a:t>　市町村障害者生活支援事業</a:t>
            </a:r>
            <a:r>
              <a:rPr lang="en-US" altLang="ja-JP" sz="2400" dirty="0">
                <a:latin typeface="+mn-ea"/>
                <a:cs typeface="HGPMinchoE" charset="-128"/>
              </a:rPr>
              <a:t>(</a:t>
            </a:r>
            <a:r>
              <a:rPr lang="ja-JP" altLang="ja-JP" sz="2400" dirty="0">
                <a:latin typeface="+mn-ea"/>
                <a:cs typeface="HGPMinchoE" charset="-128"/>
              </a:rPr>
              <a:t>身体障害分野</a:t>
            </a:r>
            <a:r>
              <a:rPr lang="en-US" altLang="ja-JP" sz="2400" dirty="0">
                <a:latin typeface="+mn-ea"/>
                <a:cs typeface="HGPMinchoE" charset="-128"/>
              </a:rPr>
              <a:t>) </a:t>
            </a:r>
            <a:endParaRPr lang="ja-JP" altLang="ja-JP" sz="2400" dirty="0">
              <a:latin typeface="+mn-ea"/>
              <a:cs typeface="HGPMinchoE" charset="-128"/>
            </a:endParaRPr>
          </a:p>
          <a:p>
            <a:pPr marL="0" indent="0" eaLnBrk="1" fontAlgn="auto" hangingPunct="1">
              <a:buNone/>
              <a:defRPr/>
            </a:pPr>
            <a:r>
              <a:rPr lang="ja-JP" altLang="ja-JP" sz="2400" dirty="0">
                <a:latin typeface="+mn-ea"/>
                <a:cs typeface="HGPMinchoE" charset="-128"/>
              </a:rPr>
              <a:t>　　　　　</a:t>
            </a:r>
            <a:r>
              <a:rPr lang="en-US" altLang="ja-JP" sz="2400" dirty="0">
                <a:latin typeface="+mn-ea"/>
                <a:cs typeface="HGPMinchoE" charset="-128"/>
              </a:rPr>
              <a:t>   </a:t>
            </a:r>
            <a:r>
              <a:rPr lang="ja-JP" altLang="ja-JP" sz="2400" dirty="0">
                <a:latin typeface="+mn-ea"/>
                <a:cs typeface="HGPMinchoE" charset="-128"/>
              </a:rPr>
              <a:t>障害児・者地域療育等支援事業</a:t>
            </a:r>
            <a:r>
              <a:rPr lang="en-US" altLang="ja-JP" sz="2400" dirty="0">
                <a:latin typeface="+mn-ea"/>
                <a:cs typeface="HGPMinchoE" charset="-128"/>
              </a:rPr>
              <a:t>(</a:t>
            </a:r>
            <a:r>
              <a:rPr lang="ja-JP" altLang="ja-JP" sz="2400" dirty="0">
                <a:latin typeface="+mn-ea"/>
                <a:cs typeface="HGPMinchoE" charset="-128"/>
              </a:rPr>
              <a:t>知的障害分野</a:t>
            </a:r>
            <a:r>
              <a:rPr lang="en-US" altLang="ja-JP" sz="2400" dirty="0">
                <a:latin typeface="+mn-ea"/>
                <a:cs typeface="HGPMinchoE" charset="-128"/>
              </a:rPr>
              <a:t>)</a:t>
            </a:r>
            <a:endParaRPr lang="ja-JP" altLang="ja-JP" sz="2400" dirty="0">
              <a:latin typeface="+mn-ea"/>
              <a:cs typeface="HGPMinchoE" charset="-128"/>
            </a:endParaRPr>
          </a:p>
          <a:p>
            <a:pPr marL="0" indent="0" eaLnBrk="1" fontAlgn="auto" hangingPunct="1">
              <a:buNone/>
              <a:defRPr/>
            </a:pPr>
            <a:r>
              <a:rPr lang="ja-JP" altLang="ja-JP" sz="2400" dirty="0">
                <a:latin typeface="+mn-ea"/>
                <a:cs typeface="HGPMinchoE" charset="-128"/>
              </a:rPr>
              <a:t>　　　　　</a:t>
            </a:r>
            <a:r>
              <a:rPr lang="en-US" altLang="ja-JP" sz="2400" dirty="0">
                <a:latin typeface="+mn-ea"/>
                <a:cs typeface="HGPMinchoE" charset="-128"/>
              </a:rPr>
              <a:t>   </a:t>
            </a:r>
            <a:r>
              <a:rPr lang="ja-JP" altLang="ja-JP" sz="2400" dirty="0">
                <a:latin typeface="+mn-ea"/>
                <a:cs typeface="HGPMinchoE" charset="-128"/>
              </a:rPr>
              <a:t>精神障害者地域生活支援センター事業</a:t>
            </a:r>
            <a:r>
              <a:rPr lang="en-US" altLang="ja-JP" sz="2400" dirty="0">
                <a:latin typeface="+mn-ea"/>
                <a:cs typeface="HGPMinchoE" charset="-128"/>
              </a:rPr>
              <a:t> (</a:t>
            </a:r>
            <a:r>
              <a:rPr lang="ja-JP" altLang="ja-JP" sz="2400" dirty="0">
                <a:latin typeface="+mn-ea"/>
                <a:cs typeface="HGPMinchoE" charset="-128"/>
              </a:rPr>
              <a:t>精神障害分野</a:t>
            </a:r>
            <a:r>
              <a:rPr lang="en-US" altLang="ja-JP" sz="2400" dirty="0">
                <a:latin typeface="+mn-ea"/>
                <a:cs typeface="HGPMinchoE" charset="-128"/>
              </a:rPr>
              <a:t>) </a:t>
            </a:r>
            <a:endParaRPr lang="ja-JP" altLang="ja-JP" sz="2400" dirty="0">
              <a:latin typeface="+mn-ea"/>
              <a:cs typeface="HGPMinchoE" charset="-128"/>
            </a:endParaRPr>
          </a:p>
          <a:p>
            <a:pPr marL="0" indent="0" eaLnBrk="1" fontAlgn="auto" hangingPunct="1">
              <a:buNone/>
              <a:defRPr/>
            </a:pPr>
            <a:r>
              <a:rPr lang="en-US" altLang="ja-JP" sz="2400" dirty="0">
                <a:latin typeface="+mn-ea"/>
                <a:cs typeface="HGPMinchoE" charset="-128"/>
              </a:rPr>
              <a:t>(2006</a:t>
            </a:r>
            <a:r>
              <a:rPr lang="ja-JP" altLang="ja-JP" sz="2400" dirty="0">
                <a:latin typeface="+mn-ea"/>
                <a:cs typeface="HGPMinchoE" charset="-128"/>
              </a:rPr>
              <a:t>年</a:t>
            </a:r>
            <a:r>
              <a:rPr lang="en-US" altLang="ja-JP" sz="2400" dirty="0">
                <a:latin typeface="+mn-ea"/>
                <a:cs typeface="HGPMinchoE" charset="-128"/>
              </a:rPr>
              <a:t>)</a:t>
            </a:r>
            <a:r>
              <a:rPr lang="ja-JP" altLang="ja-JP" sz="2400" dirty="0">
                <a:latin typeface="+mn-ea"/>
                <a:cs typeface="HGPMinchoE" charset="-128"/>
              </a:rPr>
              <a:t>　相談支援事業</a:t>
            </a:r>
            <a:r>
              <a:rPr lang="en-US" altLang="ja-JP" sz="2400" dirty="0">
                <a:latin typeface="+mn-ea"/>
                <a:cs typeface="HGPMinchoE" charset="-128"/>
              </a:rPr>
              <a:t>(</a:t>
            </a:r>
            <a:r>
              <a:rPr lang="ja-JP" altLang="ja-JP" sz="2400" dirty="0">
                <a:latin typeface="+mn-ea"/>
                <a:cs typeface="HGPMinchoE" charset="-128"/>
              </a:rPr>
              <a:t>障害者自立支援法により三障害一元化</a:t>
            </a:r>
            <a:r>
              <a:rPr lang="en-US" altLang="ja-JP" sz="2400" dirty="0">
                <a:latin typeface="+mn-ea"/>
                <a:cs typeface="HGPMinchoE" charset="-128"/>
              </a:rPr>
              <a:t>) </a:t>
            </a:r>
            <a:endParaRPr lang="ja-JP" altLang="ja-JP" sz="2400" dirty="0">
              <a:latin typeface="+mn-ea"/>
              <a:cs typeface="HGPMinchoE" charset="-128"/>
            </a:endParaRPr>
          </a:p>
          <a:p>
            <a:pPr marL="0" indent="0" eaLnBrk="1" fontAlgn="auto" hangingPunct="1">
              <a:buNone/>
              <a:defRPr/>
            </a:pPr>
            <a:r>
              <a:rPr lang="en-US" altLang="ja-JP" sz="2400" dirty="0">
                <a:latin typeface="+mn-ea"/>
                <a:cs typeface="HGPMinchoE" charset="-128"/>
              </a:rPr>
              <a:t>(2012</a:t>
            </a:r>
            <a:r>
              <a:rPr lang="ja-JP" altLang="ja-JP" sz="2400" dirty="0">
                <a:latin typeface="+mn-ea"/>
                <a:cs typeface="HGPMinchoE" charset="-128"/>
              </a:rPr>
              <a:t>年</a:t>
            </a:r>
            <a:r>
              <a:rPr lang="en-US" altLang="ja-JP" sz="2400" dirty="0">
                <a:latin typeface="+mn-ea"/>
                <a:cs typeface="HGPMinchoE" charset="-128"/>
              </a:rPr>
              <a:t>)</a:t>
            </a:r>
            <a:r>
              <a:rPr lang="ja-JP" altLang="ja-JP" sz="2400" dirty="0">
                <a:latin typeface="+mn-ea"/>
                <a:cs typeface="HGPMinchoE" charset="-128"/>
              </a:rPr>
              <a:t>　相談支援事業の機能分化　計画・地域移行、定着・児童　基幹</a:t>
            </a:r>
          </a:p>
          <a:p>
            <a:pPr marL="0" indent="0" eaLnBrk="1" fontAlgn="auto" hangingPunct="1">
              <a:buNone/>
              <a:defRPr/>
            </a:pPr>
            <a:r>
              <a:rPr lang="en-US" altLang="ja-JP" sz="2400" dirty="0">
                <a:latin typeface="+mn-ea"/>
                <a:cs typeface="HGPMinchoE" charset="-128"/>
              </a:rPr>
              <a:t> (2015</a:t>
            </a:r>
            <a:r>
              <a:rPr lang="ja-JP" altLang="ja-JP" sz="2400" dirty="0">
                <a:latin typeface="+mn-ea"/>
                <a:cs typeface="HGPMinchoE" charset="-128"/>
              </a:rPr>
              <a:t>年</a:t>
            </a:r>
            <a:r>
              <a:rPr lang="en-US" altLang="ja-JP" sz="2400" dirty="0">
                <a:latin typeface="+mn-ea"/>
                <a:cs typeface="HGPMinchoE" charset="-128"/>
              </a:rPr>
              <a:t>)</a:t>
            </a:r>
            <a:r>
              <a:rPr lang="ja-JP" altLang="ja-JP" sz="2400" dirty="0">
                <a:latin typeface="+mn-ea"/>
                <a:cs typeface="HGPMinchoE" charset="-128"/>
              </a:rPr>
              <a:t>　生活困窮者自立</a:t>
            </a:r>
            <a:r>
              <a:rPr lang="ja-JP" altLang="ja-JP" sz="2400">
                <a:latin typeface="+mn-ea"/>
                <a:cs typeface="HGPMinchoE" charset="-128"/>
              </a:rPr>
              <a:t>支援事業</a:t>
            </a:r>
            <a:endParaRPr lang="en-US" altLang="ja-JP" sz="2400" dirty="0">
              <a:latin typeface="+mn-ea"/>
              <a:cs typeface="HGPMinchoE" charset="-128"/>
            </a:endParaRPr>
          </a:p>
          <a:p>
            <a:pPr marL="0" indent="0" eaLnBrk="1" fontAlgn="auto" hangingPunct="1">
              <a:buNone/>
              <a:defRPr/>
            </a:pPr>
            <a:r>
              <a:rPr lang="ja-JP" altLang="en-US" sz="2400">
                <a:latin typeface="+mn-ea"/>
                <a:cs typeface="HGPMinchoE" charset="-128"/>
              </a:rPr>
              <a:t>　　　　　　</a:t>
            </a:r>
            <a:r>
              <a:rPr lang="ja-JP" altLang="ja-JP" sz="2400" dirty="0">
                <a:latin typeface="+mn-ea"/>
                <a:cs typeface="HGPMinchoE" charset="-128"/>
              </a:rPr>
              <a:t>　（※対象者に障害のある方が想定できる）</a:t>
            </a:r>
          </a:p>
          <a:p>
            <a:pPr marL="0" indent="0" eaLnBrk="1" fontAlgn="auto" hangingPunct="1">
              <a:buNone/>
              <a:defRPr/>
            </a:pPr>
            <a:r>
              <a:rPr lang="ja-JP" altLang="ja-JP" sz="2400" dirty="0">
                <a:latin typeface="+mn-ea"/>
                <a:cs typeface="HGPMinchoE" charset="-128"/>
              </a:rPr>
              <a:t>（現在）</a:t>
            </a:r>
            <a:r>
              <a:rPr lang="ja-JP" altLang="ja-JP" sz="2400" u="sng" dirty="0">
                <a:latin typeface="+mn-ea"/>
                <a:cs typeface="HGPMinchoE" charset="-128"/>
              </a:rPr>
              <a:t>量から質</a:t>
            </a:r>
            <a:r>
              <a:rPr lang="ja-JP" altLang="ja-JP" sz="2400" u="sng">
                <a:latin typeface="+mn-ea"/>
                <a:cs typeface="HGPMinchoE" charset="-128"/>
              </a:rPr>
              <a:t>へ</a:t>
            </a:r>
            <a:r>
              <a:rPr lang="en-US" altLang="ja-JP" sz="2400" u="sng" dirty="0">
                <a:latin typeface="+mn-ea"/>
                <a:cs typeface="HGPMinchoE" charset="-128"/>
              </a:rPr>
              <a:t> </a:t>
            </a:r>
          </a:p>
          <a:p>
            <a:pPr marL="0" indent="0" eaLnBrk="1" fontAlgn="auto" hangingPunct="1">
              <a:buNone/>
              <a:defRPr/>
            </a:pPr>
            <a:r>
              <a:rPr lang="ja-JP" altLang="ja-JP" sz="2400" u="sng">
                <a:latin typeface="+mn-ea"/>
                <a:cs typeface="HGPMinchoE" charset="-128"/>
              </a:rPr>
              <a:t>基幹型</a:t>
            </a:r>
            <a:r>
              <a:rPr lang="ja-JP" altLang="ja-JP" sz="2400" u="sng" dirty="0">
                <a:latin typeface="+mn-ea"/>
                <a:cs typeface="HGPMinchoE" charset="-128"/>
              </a:rPr>
              <a:t>相談支援センター設置と主任相談支援専門員の養成へ</a:t>
            </a:r>
            <a:endParaRPr lang="ja-JP" altLang="ja-JP" sz="2400" dirty="0">
              <a:latin typeface="+mn-ea"/>
              <a:cs typeface="HGPMinchoE" charset="-128"/>
            </a:endParaRPr>
          </a:p>
          <a:p>
            <a:pPr marL="0" indent="0" eaLnBrk="1" fontAlgn="auto" hangingPunct="1">
              <a:buNone/>
              <a:defRPr/>
            </a:pPr>
            <a:endParaRPr lang="ja-JP" altLang="en-US" sz="2400" dirty="0">
              <a:latin typeface="+mn-ea"/>
              <a:cs typeface="HGPMinchoE" charset="-128"/>
            </a:endParaRPr>
          </a:p>
        </p:txBody>
      </p:sp>
      <p:sp>
        <p:nvSpPr>
          <p:cNvPr id="4" name="Text Box 15">
            <a:extLst>
              <a:ext uri="{FF2B5EF4-FFF2-40B4-BE49-F238E27FC236}">
                <a16:creationId xmlns:a16="http://schemas.microsoft.com/office/drawing/2014/main" id="{A4BE88E5-880F-8F4A-BDD4-E7E96F12A5A7}"/>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86072809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0634ED-7957-FF42-A732-9793A6FDC177}"/>
              </a:ext>
            </a:extLst>
          </p:cNvPr>
          <p:cNvSpPr>
            <a:spLocks noGrp="1"/>
          </p:cNvSpPr>
          <p:nvPr>
            <p:ph type="title"/>
          </p:nvPr>
        </p:nvSpPr>
        <p:spPr/>
        <p:txBody>
          <a:bodyPr>
            <a:normAutofit/>
          </a:bodyPr>
          <a:lstStyle/>
          <a:p>
            <a:r>
              <a:rPr lang="ja-JP" altLang="ja-JP" sz="3200"/>
              <a:t>（３）日本における障害者ケアマネジメントの考え方</a:t>
            </a:r>
          </a:p>
        </p:txBody>
      </p:sp>
      <p:sp>
        <p:nvSpPr>
          <p:cNvPr id="3" name="コンテンツ プレースホルダー 2">
            <a:extLst>
              <a:ext uri="{FF2B5EF4-FFF2-40B4-BE49-F238E27FC236}">
                <a16:creationId xmlns:a16="http://schemas.microsoft.com/office/drawing/2014/main" id="{F67230D5-2E2C-594B-B8A0-D247AB59771F}"/>
              </a:ext>
            </a:extLst>
          </p:cNvPr>
          <p:cNvSpPr>
            <a:spLocks noGrp="1"/>
          </p:cNvSpPr>
          <p:nvPr>
            <p:ph idx="1"/>
          </p:nvPr>
        </p:nvSpPr>
        <p:spPr>
          <a:xfrm>
            <a:off x="457200" y="1957387"/>
            <a:ext cx="8229600" cy="4525963"/>
          </a:xfrm>
        </p:spPr>
        <p:txBody>
          <a:bodyPr/>
          <a:lstStyle/>
          <a:p>
            <a:pPr>
              <a:spcBef>
                <a:spcPct val="0"/>
              </a:spcBef>
              <a:spcAft>
                <a:spcPts val="450"/>
              </a:spcAft>
              <a:buFont typeface="Wingdings" charset="2"/>
              <a:buChar char="p"/>
            </a:pPr>
            <a:r>
              <a:rPr kumimoji="0" lang="ja-JP" altLang="en-US" sz="2800">
                <a:ea typeface="DFPSoKing-W3" panose="03000300010101010101" pitchFamily="66" charset="-128"/>
                <a:cs typeface="HGPMinchoE" charset="-128"/>
              </a:rPr>
              <a:t>地</a:t>
            </a:r>
            <a:r>
              <a:rPr kumimoji="0" lang="x-none" altLang="x-none" sz="2800">
                <a:ea typeface="DFPSoKing-W3" panose="03000300010101010101" pitchFamily="66" charset="-128"/>
                <a:cs typeface="HGPMinchoE" charset="-128"/>
              </a:rPr>
              <a:t>域（又は利用者・家族）が有している</a:t>
            </a:r>
            <a:r>
              <a:rPr kumimoji="0" lang="x-none" altLang="x-none" sz="2800" u="sng">
                <a:ea typeface="DFPSoKing-W3" panose="03000300010101010101" pitchFamily="66" charset="-128"/>
                <a:cs typeface="HGPMinchoE" charset="-128"/>
              </a:rPr>
              <a:t>“強さ”や“力</a:t>
            </a:r>
            <a:r>
              <a:rPr kumimoji="0" lang="x-none" altLang="x-none" sz="2800">
                <a:ea typeface="DFPSoKing-W3" panose="03000300010101010101" pitchFamily="66" charset="-128"/>
                <a:cs typeface="HGPMinchoE" charset="-128"/>
              </a:rPr>
              <a:t>”を引き出してい</a:t>
            </a:r>
            <a:r>
              <a:rPr kumimoji="0" lang="ja-JP" altLang="en-US" sz="2800">
                <a:ea typeface="DFPSoKing-W3" panose="03000300010101010101" pitchFamily="66" charset="-128"/>
                <a:cs typeface="HGPMinchoE" charset="-128"/>
              </a:rPr>
              <a:t>く</a:t>
            </a:r>
            <a:endParaRPr kumimoji="0" lang="en-US" altLang="x-none" sz="2800" dirty="0">
              <a:ea typeface="DFPSoKing-W3" panose="03000300010101010101" pitchFamily="66" charset="-128"/>
              <a:cs typeface="HGPMinchoE" charset="-128"/>
            </a:endParaRPr>
          </a:p>
          <a:p>
            <a:pPr>
              <a:spcBef>
                <a:spcPct val="0"/>
              </a:spcBef>
              <a:spcAft>
                <a:spcPts val="450"/>
              </a:spcAft>
              <a:buFont typeface="Wingdings" charset="2"/>
              <a:buChar char="p"/>
            </a:pPr>
            <a:r>
              <a:rPr kumimoji="0" lang="ja-JP" altLang="en-US" sz="2800" u="sng">
                <a:ea typeface="DFPSoKing-W3" panose="03000300010101010101" pitchFamily="66" charset="-128"/>
                <a:cs typeface="HGPMinchoE" charset="-128"/>
              </a:rPr>
              <a:t>適</a:t>
            </a:r>
            <a:r>
              <a:rPr kumimoji="0" lang="x-none" altLang="x-none" sz="2800" u="sng">
                <a:ea typeface="DFPSoKing-W3" panose="03000300010101010101" pitchFamily="66" charset="-128"/>
                <a:cs typeface="HGPMinchoE" charset="-128"/>
              </a:rPr>
              <a:t>切かつ総合的</a:t>
            </a:r>
            <a:r>
              <a:rPr kumimoji="0" lang="x-none" altLang="x-none" sz="2800">
                <a:ea typeface="DFPSoKing-W3" panose="03000300010101010101" pitchFamily="66" charset="-128"/>
                <a:cs typeface="HGPMinchoE" charset="-128"/>
              </a:rPr>
              <a:t>に課題調整す</a:t>
            </a:r>
            <a:r>
              <a:rPr kumimoji="0" lang="ja-JP" altLang="en-US" sz="2800">
                <a:ea typeface="DFPSoKing-W3" panose="03000300010101010101" pitchFamily="66" charset="-128"/>
                <a:cs typeface="HGPMinchoE" charset="-128"/>
              </a:rPr>
              <a:t>る</a:t>
            </a:r>
            <a:endParaRPr kumimoji="0" lang="en-US" altLang="x-none" sz="2800" dirty="0">
              <a:ea typeface="DFPSoKing-W3" panose="03000300010101010101" pitchFamily="66" charset="-128"/>
              <a:cs typeface="HGPMinchoE" charset="-128"/>
            </a:endParaRPr>
          </a:p>
          <a:p>
            <a:pPr>
              <a:spcBef>
                <a:spcPct val="0"/>
              </a:spcBef>
              <a:spcAft>
                <a:spcPts val="450"/>
              </a:spcAft>
              <a:buFont typeface="Wingdings" charset="2"/>
              <a:buChar char="p"/>
            </a:pPr>
            <a:r>
              <a:rPr kumimoji="0" lang="x-none" altLang="x-none" sz="2800">
                <a:ea typeface="DFPSoKing-W3" panose="03000300010101010101" pitchFamily="66" charset="-128"/>
                <a:cs typeface="HGPMinchoE" charset="-128"/>
              </a:rPr>
              <a:t>さまざまな</a:t>
            </a:r>
            <a:r>
              <a:rPr kumimoji="0" lang="x-none" altLang="x-none" sz="2800" u="sng">
                <a:ea typeface="DFPSoKing-W3" panose="03000300010101010101" pitchFamily="66" charset="-128"/>
                <a:cs typeface="HGPMinchoE" charset="-128"/>
              </a:rPr>
              <a:t>複合的な生活課題</a:t>
            </a:r>
            <a:r>
              <a:rPr kumimoji="0" lang="x-none" altLang="x-none" sz="2800">
                <a:ea typeface="DFPSoKing-W3" panose="03000300010101010101" pitchFamily="66" charset="-128"/>
                <a:cs typeface="HGPMinchoE" charset="-128"/>
              </a:rPr>
              <a:t>（ニーズ）に対して、生活の目標を明らかにし、課題解決に至る道筋と方向を明らかに</a:t>
            </a:r>
            <a:r>
              <a:rPr kumimoji="0" lang="ja-JP" altLang="en-US" sz="2800">
                <a:ea typeface="DFPSoKing-W3" panose="03000300010101010101" pitchFamily="66" charset="-128"/>
                <a:cs typeface="HGPMinchoE" charset="-128"/>
              </a:rPr>
              <a:t>する</a:t>
            </a:r>
            <a:endParaRPr kumimoji="0" lang="en-US" altLang="x-none" sz="2800" dirty="0">
              <a:ea typeface="DFPSoKing-W3" panose="03000300010101010101" pitchFamily="66" charset="-128"/>
              <a:cs typeface="HGPMinchoE" charset="-128"/>
            </a:endParaRPr>
          </a:p>
          <a:p>
            <a:pPr>
              <a:spcBef>
                <a:spcPct val="0"/>
              </a:spcBef>
              <a:spcAft>
                <a:spcPts val="450"/>
              </a:spcAft>
              <a:buFont typeface="Wingdings" charset="2"/>
              <a:buChar char="p"/>
            </a:pPr>
            <a:r>
              <a:rPr kumimoji="0" lang="x-none" altLang="x-none" sz="2800">
                <a:ea typeface="DFPSoKing-W3" panose="03000300010101010101" pitchFamily="66" charset="-128"/>
                <a:cs typeface="HGPMinchoE" charset="-128"/>
              </a:rPr>
              <a:t>地域社会にある資源の活用・改善・開発</a:t>
            </a:r>
            <a:endParaRPr kumimoji="0" lang="en-US" altLang="x-none" sz="2800" dirty="0">
              <a:ea typeface="DFPSoKing-W3" panose="03000300010101010101" pitchFamily="66" charset="-128"/>
              <a:cs typeface="HGPMinchoE" charset="-128"/>
            </a:endParaRPr>
          </a:p>
          <a:p>
            <a:pPr>
              <a:spcBef>
                <a:spcPct val="0"/>
              </a:spcBef>
              <a:spcAft>
                <a:spcPts val="450"/>
              </a:spcAft>
              <a:buFont typeface="Wingdings" charset="2"/>
              <a:buChar char="p"/>
            </a:pPr>
            <a:r>
              <a:rPr kumimoji="0" lang="x-none" altLang="x-none" sz="2800">
                <a:ea typeface="DFPSoKing-W3" panose="03000300010101010101" pitchFamily="66" charset="-128"/>
                <a:cs typeface="HGPMinchoE" charset="-128"/>
              </a:rPr>
              <a:t>それを支えるシステムといえます</a:t>
            </a:r>
          </a:p>
          <a:p>
            <a:pPr marL="0" indent="0">
              <a:buNone/>
            </a:pPr>
            <a:endParaRPr kumimoji="1" lang="ja-JP" altLang="en-US" sz="2800">
              <a:ea typeface="DFPSoKing-W3" panose="03000300010101010101" pitchFamily="66" charset="-128"/>
            </a:endParaRPr>
          </a:p>
        </p:txBody>
      </p:sp>
      <p:sp>
        <p:nvSpPr>
          <p:cNvPr id="4" name="スライド番号プレースホルダー 3">
            <a:extLst>
              <a:ext uri="{FF2B5EF4-FFF2-40B4-BE49-F238E27FC236}">
                <a16:creationId xmlns:a16="http://schemas.microsoft.com/office/drawing/2014/main" id="{3A17BF74-DA5A-D24E-B973-AFA5A1D345CD}"/>
              </a:ext>
            </a:extLst>
          </p:cNvPr>
          <p:cNvSpPr>
            <a:spLocks noGrp="1"/>
          </p:cNvSpPr>
          <p:nvPr>
            <p:ph type="sldNum" sz="quarter" idx="12"/>
          </p:nvPr>
        </p:nvSpPr>
        <p:spPr/>
        <p:txBody>
          <a:bodyPr/>
          <a:lstStyle/>
          <a:p>
            <a:pPr>
              <a:defRPr/>
            </a:pPr>
            <a:fld id="{804D6B79-3AEB-42FE-A736-A41F7AEA0445}" type="slidenum">
              <a:rPr lang="en-US" altLang="ja-JP" smtClean="0"/>
              <a:pPr>
                <a:defRPr/>
              </a:pPr>
              <a:t>9</a:t>
            </a:fld>
            <a:endParaRPr lang="en-US" altLang="ja-JP"/>
          </a:p>
        </p:txBody>
      </p:sp>
      <p:sp>
        <p:nvSpPr>
          <p:cNvPr id="5" name="Text Box 15">
            <a:extLst>
              <a:ext uri="{FF2B5EF4-FFF2-40B4-BE49-F238E27FC236}">
                <a16:creationId xmlns:a16="http://schemas.microsoft.com/office/drawing/2014/main" id="{74334722-D2A6-0F47-BFBF-09FE2E218AD5}"/>
              </a:ext>
            </a:extLst>
          </p:cNvPr>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5906601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8206</TotalTime>
  <Words>7317</Words>
  <Application>Microsoft Office PowerPoint</Application>
  <PresentationFormat>画面に合わせる (4:3)</PresentationFormat>
  <Paragraphs>705</Paragraphs>
  <Slides>64</Slides>
  <Notes>29</Notes>
  <HiddenSlides>0</HiddenSlides>
  <MMClips>0</MMClips>
  <ScaleCrop>false</ScaleCrop>
  <HeadingPairs>
    <vt:vector size="6" baseType="variant">
      <vt:variant>
        <vt:lpstr>使用されているフォント</vt:lpstr>
      </vt:variant>
      <vt:variant>
        <vt:i4>18</vt:i4>
      </vt:variant>
      <vt:variant>
        <vt:lpstr>テーマ</vt:lpstr>
      </vt:variant>
      <vt:variant>
        <vt:i4>1</vt:i4>
      </vt:variant>
      <vt:variant>
        <vt:lpstr>スライド タイトル</vt:lpstr>
      </vt:variant>
      <vt:variant>
        <vt:i4>64</vt:i4>
      </vt:variant>
    </vt:vector>
  </HeadingPairs>
  <TitlesOfParts>
    <vt:vector size="83" baseType="lpstr">
      <vt:lpstr>等线</vt:lpstr>
      <vt:lpstr>DFPSoKing-W3</vt:lpstr>
      <vt:lpstr>ＤＦ特太ゴシック体</vt:lpstr>
      <vt:lpstr>HGPGothicE</vt:lpstr>
      <vt:lpstr>HGPｺﾞｼｯｸM</vt:lpstr>
      <vt:lpstr>HGPMinchoE</vt:lpstr>
      <vt:lpstr>HGSMinchoE</vt:lpstr>
      <vt:lpstr>HG丸ｺﾞｼｯｸM-PRO</vt:lpstr>
      <vt:lpstr>ＭＳ Ｐゴシック</vt:lpstr>
      <vt:lpstr>ＭＳ Ｐ明朝</vt:lpstr>
      <vt:lpstr>ＭＳ 明朝</vt:lpstr>
      <vt:lpstr>新細明體</vt:lpstr>
      <vt:lpstr>游ゴシック</vt:lpstr>
      <vt:lpstr>游ゴシック</vt:lpstr>
      <vt:lpstr>游ゴシック Light</vt:lpstr>
      <vt:lpstr>Arial</vt:lpstr>
      <vt:lpstr>Calibri</vt:lpstr>
      <vt:lpstr>Wingdings</vt:lpstr>
      <vt:lpstr>Office テーマ</vt:lpstr>
      <vt:lpstr>平成30年度主任相談支援専門員養成研修</vt:lpstr>
      <vt:lpstr>本科目のねらい</vt:lpstr>
      <vt:lpstr>本科目のねらい</vt:lpstr>
      <vt:lpstr>1.主任相談支援専門員創設の経緯</vt:lpstr>
      <vt:lpstr>1.主任相談支援専門員創設の経緯</vt:lpstr>
      <vt:lpstr>（１）障害者ケアマネジメントの展開と 相談支援専門員の養成</vt:lpstr>
      <vt:lpstr>主任相談支援専門員について</vt:lpstr>
      <vt:lpstr>（２）相談支援事業の変遷 </vt:lpstr>
      <vt:lpstr>（３）日本における障害者ケアマネジメントの考え方</vt:lpstr>
      <vt:lpstr>（３）障害者ケアマネジメント三本の柱</vt:lpstr>
      <vt:lpstr>PowerPoint プレゼンテーション</vt:lpstr>
      <vt:lpstr>2.基幹相談支援センターと 　主任相談支援専門員</vt:lpstr>
      <vt:lpstr>2.基幹相談支援センターと 　主任相談支援専門員</vt:lpstr>
      <vt:lpstr>（１）基幹相談支援センターと 主任相談支援専門員</vt:lpstr>
      <vt:lpstr>⒊主任相談支援専門員に想定される 　役割や責務と報酬改定について </vt:lpstr>
      <vt:lpstr>⒊主任相談支援専門員に想定される 　役割や責務と報酬改定について</vt:lpstr>
      <vt:lpstr>（１）　平成３０年度　報酬改定について </vt:lpstr>
      <vt:lpstr>PowerPoint プレゼンテーション</vt:lpstr>
      <vt:lpstr>（２）主任相談支援専門員に想定される 役割や責務</vt:lpstr>
      <vt:lpstr>4.計画的な人材育成 (人材育成ビジョンなどによる明確化) </vt:lpstr>
      <vt:lpstr>4.計画的な人材育成 (人材育成ビジョンなどによる明確化)</vt:lpstr>
      <vt:lpstr>相談支援専門員の研修制度の見直しについて（案）</vt:lpstr>
      <vt:lpstr>（２）スーパービジョン</vt:lpstr>
      <vt:lpstr>②個別のスーパービジョンだけでは追いつけない現状もある</vt:lpstr>
      <vt:lpstr>②個別のスーパービジョンだけでは追いつけない現状もある</vt:lpstr>
      <vt:lpstr>専門職一人の力では、制度やサービスの引力に引き寄せられて、いずれ身動きが取れなくなってしまう可能性を、チームの力で低減させていくイメージと考える</vt:lpstr>
      <vt:lpstr>③グループスーパービジョンが果たす役割 </vt:lpstr>
      <vt:lpstr>PowerPoint プレゼンテーション</vt:lpstr>
      <vt:lpstr>PowerPoint プレゼンテーション</vt:lpstr>
      <vt:lpstr>（２）地域レベルによる人材育成のあり方</vt:lpstr>
      <vt:lpstr>（２）地域レベルによる人材育成のあり方 </vt:lpstr>
      <vt:lpstr>（３）多職種、多機関連携</vt:lpstr>
      <vt:lpstr>（３）多職種、多機関連携</vt:lpstr>
      <vt:lpstr>PowerPoint プレゼンテーション</vt:lpstr>
      <vt:lpstr>5.協議会による地域づくり　 （コミュニティの創造と社会資源開発）</vt:lpstr>
      <vt:lpstr>5.協議会による地域づくり　 （コミュニティの創造と社会資源開発）</vt:lpstr>
      <vt:lpstr>※平成27年度　厚生労働省　障害者総合⽀援法に規定する協議会における地域資源の活性化策（改善・開発）調査研究事業報告書から＜抜粋＞</vt:lpstr>
      <vt:lpstr>（１）協議会が形骸化する主な原因</vt:lpstr>
      <vt:lpstr>（１）協議会が形骸化する主な原因</vt:lpstr>
      <vt:lpstr>地域福祉計画の策定が努力義務へ</vt:lpstr>
      <vt:lpstr>PowerPoint プレゼンテーション</vt:lpstr>
      <vt:lpstr>PowerPoint プレゼンテーション</vt:lpstr>
      <vt:lpstr>②「地域共生社会」が国全体としての目標になり横断的な取り組みへ</vt:lpstr>
      <vt:lpstr>②「地域共生社会」が国全体としての目標になり横断的な取り組みへ</vt:lpstr>
      <vt:lpstr>総合相談体制イメージ　既存窓口中心</vt:lpstr>
      <vt:lpstr>PowerPoint プレゼンテーション</vt:lpstr>
      <vt:lpstr>（３）権利擁護支援と価値 </vt:lpstr>
      <vt:lpstr>（３）権利擁護支援と価値</vt:lpstr>
      <vt:lpstr>②価値の定義</vt:lpstr>
      <vt:lpstr>あなたの価値観　ものさしを</vt:lpstr>
      <vt:lpstr>③人生を支えるもの</vt:lpstr>
      <vt:lpstr>6.運営管理</vt:lpstr>
      <vt:lpstr>６.運営管理</vt:lpstr>
      <vt:lpstr>（１）計画的な人材育成と事業所運営</vt:lpstr>
      <vt:lpstr>（２）「障害者基本計画」の推進と 総合相談への参画</vt:lpstr>
      <vt:lpstr>各分野に おける 取組</vt:lpstr>
      <vt:lpstr>生活ニーズレベル</vt:lpstr>
      <vt:lpstr>生活ニーズレベルと社会資源</vt:lpstr>
      <vt:lpstr>地域社会における責任を意識した運営と経営</vt:lpstr>
      <vt:lpstr>最後に</vt:lpstr>
      <vt:lpstr>PowerPoint プレゼンテーション</vt:lpstr>
      <vt:lpstr>利用者を信じ、仲間を信じ 地域を信じること</vt:lpstr>
      <vt:lpstr>本科目のまとめ</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コマ名</dc:title>
  <dc:creator>PC04</dc:creator>
  <cp:lastModifiedBy>北村</cp:lastModifiedBy>
  <cp:revision>14</cp:revision>
  <dcterms:created xsi:type="dcterms:W3CDTF">2006-03-03T14:21:43Z</dcterms:created>
  <dcterms:modified xsi:type="dcterms:W3CDTF">2019-02-07T08:19:13Z</dcterms:modified>
</cp:coreProperties>
</file>