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3723" r:id="rId2"/>
    <p:sldMasterId id="2147483735" r:id="rId3"/>
    <p:sldMasterId id="2147483747" r:id="rId4"/>
  </p:sldMasterIdLst>
  <p:notesMasterIdLst>
    <p:notesMasterId r:id="rId87"/>
  </p:notesMasterIdLst>
  <p:handoutMasterIdLst>
    <p:handoutMasterId r:id="rId88"/>
  </p:handoutMasterIdLst>
  <p:sldIdLst>
    <p:sldId id="261" r:id="rId5"/>
    <p:sldId id="302" r:id="rId6"/>
    <p:sldId id="334" r:id="rId7"/>
    <p:sldId id="257" r:id="rId8"/>
    <p:sldId id="276" r:id="rId9"/>
    <p:sldId id="281" r:id="rId10"/>
    <p:sldId id="282" r:id="rId11"/>
    <p:sldId id="295" r:id="rId12"/>
    <p:sldId id="332" r:id="rId13"/>
    <p:sldId id="278" r:id="rId14"/>
    <p:sldId id="305" r:id="rId15"/>
    <p:sldId id="333" r:id="rId16"/>
    <p:sldId id="363" r:id="rId17"/>
    <p:sldId id="331" r:id="rId18"/>
    <p:sldId id="296" r:id="rId19"/>
    <p:sldId id="277" r:id="rId20"/>
    <p:sldId id="360" r:id="rId21"/>
    <p:sldId id="271" r:id="rId22"/>
    <p:sldId id="283" r:id="rId23"/>
    <p:sldId id="359" r:id="rId24"/>
    <p:sldId id="323" r:id="rId25"/>
    <p:sldId id="326" r:id="rId26"/>
    <p:sldId id="328" r:id="rId27"/>
    <p:sldId id="329" r:id="rId28"/>
    <p:sldId id="330" r:id="rId29"/>
    <p:sldId id="324" r:id="rId30"/>
    <p:sldId id="327" r:id="rId31"/>
    <p:sldId id="325" r:id="rId32"/>
    <p:sldId id="292" r:id="rId33"/>
    <p:sldId id="338" r:id="rId34"/>
    <p:sldId id="339" r:id="rId35"/>
    <p:sldId id="340" r:id="rId36"/>
    <p:sldId id="362" r:id="rId37"/>
    <p:sldId id="335" r:id="rId38"/>
    <p:sldId id="337" r:id="rId39"/>
    <p:sldId id="336" r:id="rId40"/>
    <p:sldId id="342" r:id="rId41"/>
    <p:sldId id="341" r:id="rId42"/>
    <p:sldId id="343" r:id="rId43"/>
    <p:sldId id="344" r:id="rId44"/>
    <p:sldId id="272" r:id="rId45"/>
    <p:sldId id="290" r:id="rId46"/>
    <p:sldId id="310" r:id="rId47"/>
    <p:sldId id="309" r:id="rId48"/>
    <p:sldId id="311" r:id="rId49"/>
    <p:sldId id="312" r:id="rId50"/>
    <p:sldId id="322" r:id="rId51"/>
    <p:sldId id="313" r:id="rId52"/>
    <p:sldId id="316" r:id="rId53"/>
    <p:sldId id="293" r:id="rId54"/>
    <p:sldId id="317" r:id="rId55"/>
    <p:sldId id="321" r:id="rId56"/>
    <p:sldId id="297" r:id="rId57"/>
    <p:sldId id="298" r:id="rId58"/>
    <p:sldId id="288" r:id="rId59"/>
    <p:sldId id="289" r:id="rId60"/>
    <p:sldId id="306" r:id="rId61"/>
    <p:sldId id="307" r:id="rId62"/>
    <p:sldId id="308" r:id="rId63"/>
    <p:sldId id="315" r:id="rId64"/>
    <p:sldId id="275" r:id="rId65"/>
    <p:sldId id="287" r:id="rId66"/>
    <p:sldId id="285" r:id="rId67"/>
    <p:sldId id="299" r:id="rId68"/>
    <p:sldId id="303" r:id="rId69"/>
    <p:sldId id="361" r:id="rId70"/>
    <p:sldId id="356" r:id="rId71"/>
    <p:sldId id="357" r:id="rId72"/>
    <p:sldId id="347" r:id="rId73"/>
    <p:sldId id="301" r:id="rId74"/>
    <p:sldId id="273" r:id="rId75"/>
    <p:sldId id="346" r:id="rId76"/>
    <p:sldId id="304" r:id="rId77"/>
    <p:sldId id="348" r:id="rId78"/>
    <p:sldId id="353" r:id="rId79"/>
    <p:sldId id="345" r:id="rId80"/>
    <p:sldId id="352" r:id="rId81"/>
    <p:sldId id="350" r:id="rId82"/>
    <p:sldId id="351" r:id="rId83"/>
    <p:sldId id="358" r:id="rId84"/>
    <p:sldId id="349" r:id="rId85"/>
    <p:sldId id="274" r:id="rId86"/>
  </p:sldIdLst>
  <p:sldSz cx="9144000" cy="6858000" type="screen4x3"/>
  <p:notesSz cx="6735763" cy="98663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99FF"/>
    <a:srgbClr val="FFFFCC"/>
    <a:srgbClr val="66FFFF"/>
    <a:srgbClr val="99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86981" autoAdjust="0"/>
  </p:normalViewPr>
  <p:slideViewPr>
    <p:cSldViewPr snapToGrid="0">
      <p:cViewPr varScale="1">
        <p:scale>
          <a:sx n="76" d="100"/>
          <a:sy n="76" d="100"/>
        </p:scale>
        <p:origin x="1824" y="58"/>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090"/>
    </p:cViewPr>
  </p:sorterViewPr>
  <p:notesViewPr>
    <p:cSldViewPr snapToGrid="0">
      <p:cViewPr varScale="1">
        <p:scale>
          <a:sx n="61" d="100"/>
          <a:sy n="61" d="100"/>
        </p:scale>
        <p:origin x="2386"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6929B-4DE8-4C8D-AD28-352FF5496FC7}" type="doc">
      <dgm:prSet loTypeId="urn:microsoft.com/office/officeart/2005/8/layout/cycle6" loCatId="relationship" qsTypeId="urn:microsoft.com/office/officeart/2005/8/quickstyle/simple1" qsCatId="simple" csTypeId="urn:microsoft.com/office/officeart/2005/8/colors/colorful4" csCatId="colorful" phldr="1"/>
      <dgm:spPr/>
      <dgm:t>
        <a:bodyPr/>
        <a:lstStyle/>
        <a:p>
          <a:endParaRPr kumimoji="1" lang="ja-JP" altLang="en-US"/>
        </a:p>
      </dgm:t>
    </dgm:pt>
    <dgm:pt modelId="{50C572E2-F6F2-4CBC-8A47-F0F1DFC98745}">
      <dgm:prSet phldrT="[テキスト]" custT="1"/>
      <dgm:spPr/>
      <dgm:t>
        <a:bodyPr/>
        <a:lstStyle/>
        <a:p>
          <a:r>
            <a:rPr kumimoji="1" lang="ja-JP" altLang="en-US" sz="1800" b="1" dirty="0">
              <a:solidFill>
                <a:schemeClr val="tx1"/>
              </a:solidFill>
            </a:rPr>
            <a:t>利用者の</a:t>
          </a:r>
          <a:endParaRPr kumimoji="1" lang="en-US" altLang="ja-JP" sz="1800" b="1" dirty="0">
            <a:solidFill>
              <a:schemeClr val="tx1"/>
            </a:solidFill>
          </a:endParaRPr>
        </a:p>
        <a:p>
          <a:r>
            <a:rPr kumimoji="1" lang="ja-JP" altLang="en-US" sz="1800" b="1" dirty="0">
              <a:solidFill>
                <a:schemeClr val="tx1"/>
              </a:solidFill>
            </a:rPr>
            <a:t>安全確保と</a:t>
          </a:r>
          <a:endParaRPr kumimoji="1" lang="en-US" altLang="ja-JP" sz="1800" b="1" dirty="0">
            <a:solidFill>
              <a:schemeClr val="tx1"/>
            </a:solidFill>
          </a:endParaRPr>
        </a:p>
        <a:p>
          <a:r>
            <a:rPr kumimoji="1" lang="ja-JP" altLang="en-US" sz="1800" b="1" dirty="0">
              <a:solidFill>
                <a:schemeClr val="tx1"/>
              </a:solidFill>
            </a:rPr>
            <a:t>利益の保護</a:t>
          </a:r>
        </a:p>
      </dgm:t>
    </dgm:pt>
    <dgm:pt modelId="{386D3C00-ADBD-44E3-95BF-B6D49F4F5B43}" type="parTrans" cxnId="{96572834-0170-4C63-9AA0-852DA7B90FF4}">
      <dgm:prSet/>
      <dgm:spPr/>
      <dgm:t>
        <a:bodyPr/>
        <a:lstStyle/>
        <a:p>
          <a:endParaRPr kumimoji="1" lang="ja-JP" altLang="en-US"/>
        </a:p>
      </dgm:t>
    </dgm:pt>
    <dgm:pt modelId="{328C2230-9BCE-448F-B27D-1A2CC21D2DEB}" type="sibTrans" cxnId="{96572834-0170-4C63-9AA0-852DA7B90FF4}">
      <dgm:prSet/>
      <dgm:spPr>
        <a:ln w="50800">
          <a:solidFill>
            <a:srgbClr val="FFC000"/>
          </a:solidFill>
        </a:ln>
      </dgm:spPr>
      <dgm:t>
        <a:bodyPr/>
        <a:lstStyle/>
        <a:p>
          <a:endParaRPr kumimoji="1" lang="ja-JP" altLang="en-US"/>
        </a:p>
      </dgm:t>
    </dgm:pt>
    <dgm:pt modelId="{97E1062B-55A1-44D9-938B-391DD9282229}">
      <dgm:prSet phldrT="[テキスト]"/>
      <dgm:spPr/>
      <dgm:t>
        <a:bodyPr/>
        <a:lstStyle/>
        <a:p>
          <a:r>
            <a:rPr kumimoji="1" lang="ja-JP" altLang="en-US" b="1" dirty="0">
              <a:solidFill>
                <a:schemeClr val="tx1"/>
              </a:solidFill>
            </a:rPr>
            <a:t>サービスの質を</a:t>
          </a:r>
          <a:endParaRPr kumimoji="1" lang="en-US" altLang="ja-JP" b="1" dirty="0">
            <a:solidFill>
              <a:schemeClr val="tx1"/>
            </a:solidFill>
          </a:endParaRPr>
        </a:p>
        <a:p>
          <a:r>
            <a:rPr kumimoji="1" lang="ja-JP" altLang="en-US" b="1" dirty="0">
              <a:solidFill>
                <a:schemeClr val="tx1"/>
              </a:solidFill>
            </a:rPr>
            <a:t>保証</a:t>
          </a:r>
        </a:p>
      </dgm:t>
    </dgm:pt>
    <dgm:pt modelId="{B275ED5A-E48C-4E9D-A16C-D4614047EA94}" type="parTrans" cxnId="{C85FDCAA-34E0-49EE-BE45-0CF3E2BC3EF4}">
      <dgm:prSet/>
      <dgm:spPr/>
      <dgm:t>
        <a:bodyPr/>
        <a:lstStyle/>
        <a:p>
          <a:endParaRPr kumimoji="1" lang="ja-JP" altLang="en-US"/>
        </a:p>
      </dgm:t>
    </dgm:pt>
    <dgm:pt modelId="{46139B95-1084-48A4-A8C4-080037256117}" type="sibTrans" cxnId="{C85FDCAA-34E0-49EE-BE45-0CF3E2BC3EF4}">
      <dgm:prSet/>
      <dgm:spPr>
        <a:ln w="50800">
          <a:solidFill>
            <a:srgbClr val="00B050"/>
          </a:solidFill>
        </a:ln>
      </dgm:spPr>
      <dgm:t>
        <a:bodyPr/>
        <a:lstStyle/>
        <a:p>
          <a:endParaRPr kumimoji="1" lang="ja-JP" altLang="en-US"/>
        </a:p>
      </dgm:t>
    </dgm:pt>
    <dgm:pt modelId="{CADDFF8E-5E67-43CF-ABFB-2399004015C4}">
      <dgm:prSet phldrT="[テキスト]"/>
      <dgm:spPr/>
      <dgm:t>
        <a:bodyPr/>
        <a:lstStyle/>
        <a:p>
          <a:r>
            <a:rPr kumimoji="1" lang="ja-JP" altLang="en-US" b="1" dirty="0">
              <a:solidFill>
                <a:schemeClr val="tx1"/>
              </a:solidFill>
            </a:rPr>
            <a:t>組織の損失を</a:t>
          </a:r>
          <a:endParaRPr kumimoji="1" lang="en-US" altLang="ja-JP" b="1" dirty="0">
            <a:solidFill>
              <a:schemeClr val="tx1"/>
            </a:solidFill>
          </a:endParaRPr>
        </a:p>
        <a:p>
          <a:r>
            <a:rPr kumimoji="1" lang="ja-JP" altLang="en-US" b="1" dirty="0">
              <a:solidFill>
                <a:schemeClr val="tx1"/>
              </a:solidFill>
            </a:rPr>
            <a:t>最小に抑える</a:t>
          </a:r>
        </a:p>
      </dgm:t>
    </dgm:pt>
    <dgm:pt modelId="{3758C65B-C235-4A72-BEEE-8AFCFE48AAD4}" type="parTrans" cxnId="{23BE3950-F909-47CA-AD19-6A64358F9C8A}">
      <dgm:prSet/>
      <dgm:spPr/>
      <dgm:t>
        <a:bodyPr/>
        <a:lstStyle/>
        <a:p>
          <a:endParaRPr kumimoji="1" lang="ja-JP" altLang="en-US"/>
        </a:p>
      </dgm:t>
    </dgm:pt>
    <dgm:pt modelId="{5AD353F8-F9BA-4A1B-B4BC-E61BFD22A839}" type="sibTrans" cxnId="{23BE3950-F909-47CA-AD19-6A64358F9C8A}">
      <dgm:prSet/>
      <dgm:spPr>
        <a:solidFill>
          <a:schemeClr val="bg1"/>
        </a:solidFill>
        <a:ln w="50800">
          <a:solidFill>
            <a:srgbClr val="00B0F0"/>
          </a:solidFill>
        </a:ln>
      </dgm:spPr>
      <dgm:t>
        <a:bodyPr/>
        <a:lstStyle/>
        <a:p>
          <a:endParaRPr kumimoji="1" lang="ja-JP" altLang="en-US"/>
        </a:p>
      </dgm:t>
    </dgm:pt>
    <dgm:pt modelId="{9EE1B551-4B44-40C1-BD99-459E43AEB948}">
      <dgm:prSet phldrT="[テキスト]"/>
      <dgm:spPr>
        <a:solidFill>
          <a:srgbClr val="00B0F0"/>
        </a:solidFill>
      </dgm:spPr>
      <dgm:t>
        <a:bodyPr/>
        <a:lstStyle/>
        <a:p>
          <a:r>
            <a:rPr kumimoji="1" lang="ja-JP" altLang="en-US" b="1" dirty="0">
              <a:solidFill>
                <a:schemeClr val="tx1"/>
              </a:solidFill>
            </a:rPr>
            <a:t>職員の</a:t>
          </a:r>
          <a:endParaRPr kumimoji="1" lang="en-US" altLang="ja-JP" b="1" dirty="0">
            <a:solidFill>
              <a:schemeClr val="tx1"/>
            </a:solidFill>
          </a:endParaRPr>
        </a:p>
        <a:p>
          <a:r>
            <a:rPr kumimoji="1" lang="ja-JP" altLang="en-US" b="1" dirty="0">
              <a:solidFill>
                <a:schemeClr val="tx1"/>
              </a:solidFill>
            </a:rPr>
            <a:t>安全の確保</a:t>
          </a:r>
        </a:p>
      </dgm:t>
    </dgm:pt>
    <dgm:pt modelId="{32DC85E3-C0A2-479A-8B55-8C5DA46B4F4A}" type="sibTrans" cxnId="{79DA6F14-2240-4B5D-B791-48E3D13F9D93}">
      <dgm:prSet/>
      <dgm:spPr>
        <a:ln w="50800">
          <a:solidFill>
            <a:srgbClr val="00B0F0"/>
          </a:solidFill>
        </a:ln>
      </dgm:spPr>
      <dgm:t>
        <a:bodyPr/>
        <a:lstStyle/>
        <a:p>
          <a:endParaRPr kumimoji="1" lang="ja-JP" altLang="en-US"/>
        </a:p>
      </dgm:t>
    </dgm:pt>
    <dgm:pt modelId="{425EA3EA-E6E5-4619-8542-F67D7B642D84}" type="parTrans" cxnId="{79DA6F14-2240-4B5D-B791-48E3D13F9D93}">
      <dgm:prSet/>
      <dgm:spPr/>
      <dgm:t>
        <a:bodyPr/>
        <a:lstStyle/>
        <a:p>
          <a:endParaRPr kumimoji="1" lang="ja-JP" altLang="en-US"/>
        </a:p>
      </dgm:t>
    </dgm:pt>
    <dgm:pt modelId="{146AA001-070D-4C9C-8BAE-DF072E1E1D6B}" type="pres">
      <dgm:prSet presAssocID="{2A16929B-4DE8-4C8D-AD28-352FF5496FC7}" presName="cycle" presStyleCnt="0">
        <dgm:presLayoutVars>
          <dgm:dir/>
          <dgm:resizeHandles val="exact"/>
        </dgm:presLayoutVars>
      </dgm:prSet>
      <dgm:spPr/>
      <dgm:t>
        <a:bodyPr/>
        <a:lstStyle/>
        <a:p>
          <a:endParaRPr kumimoji="1" lang="ja-JP" altLang="en-US"/>
        </a:p>
      </dgm:t>
    </dgm:pt>
    <dgm:pt modelId="{FD323761-53B4-45B6-8814-FBDFE3249E8F}" type="pres">
      <dgm:prSet presAssocID="{50C572E2-F6F2-4CBC-8A47-F0F1DFC98745}" presName="node" presStyleLbl="node1" presStyleIdx="0" presStyleCnt="4" custScaleX="173399">
        <dgm:presLayoutVars>
          <dgm:bulletEnabled val="1"/>
        </dgm:presLayoutVars>
      </dgm:prSet>
      <dgm:spPr/>
      <dgm:t>
        <a:bodyPr/>
        <a:lstStyle/>
        <a:p>
          <a:endParaRPr kumimoji="1" lang="ja-JP" altLang="en-US"/>
        </a:p>
      </dgm:t>
    </dgm:pt>
    <dgm:pt modelId="{3721A737-3628-4449-A261-40122AEA703C}" type="pres">
      <dgm:prSet presAssocID="{50C572E2-F6F2-4CBC-8A47-F0F1DFC98745}" presName="spNode" presStyleCnt="0"/>
      <dgm:spPr/>
    </dgm:pt>
    <dgm:pt modelId="{B2A93D5D-691F-441D-9499-3F3D9D25337C}" type="pres">
      <dgm:prSet presAssocID="{328C2230-9BCE-448F-B27D-1A2CC21D2DEB}" presName="sibTrans" presStyleLbl="sibTrans1D1" presStyleIdx="0" presStyleCnt="4"/>
      <dgm:spPr/>
      <dgm:t>
        <a:bodyPr/>
        <a:lstStyle/>
        <a:p>
          <a:endParaRPr kumimoji="1" lang="ja-JP" altLang="en-US"/>
        </a:p>
      </dgm:t>
    </dgm:pt>
    <dgm:pt modelId="{29A622F3-74B5-4B59-B1F5-7F8670E088BD}" type="pres">
      <dgm:prSet presAssocID="{97E1062B-55A1-44D9-938B-391DD9282229}" presName="node" presStyleLbl="node1" presStyleIdx="1" presStyleCnt="4" custScaleX="136710">
        <dgm:presLayoutVars>
          <dgm:bulletEnabled val="1"/>
        </dgm:presLayoutVars>
      </dgm:prSet>
      <dgm:spPr/>
      <dgm:t>
        <a:bodyPr/>
        <a:lstStyle/>
        <a:p>
          <a:endParaRPr kumimoji="1" lang="ja-JP" altLang="en-US"/>
        </a:p>
      </dgm:t>
    </dgm:pt>
    <dgm:pt modelId="{5FC304F1-37BA-4809-AFBD-BCAB99CDC266}" type="pres">
      <dgm:prSet presAssocID="{97E1062B-55A1-44D9-938B-391DD9282229}" presName="spNode" presStyleCnt="0"/>
      <dgm:spPr/>
    </dgm:pt>
    <dgm:pt modelId="{C9FE5B87-50A2-438C-83C1-FB0C17D2AC95}" type="pres">
      <dgm:prSet presAssocID="{46139B95-1084-48A4-A8C4-080037256117}" presName="sibTrans" presStyleLbl="sibTrans1D1" presStyleIdx="1" presStyleCnt="4"/>
      <dgm:spPr/>
      <dgm:t>
        <a:bodyPr/>
        <a:lstStyle/>
        <a:p>
          <a:endParaRPr kumimoji="1" lang="ja-JP" altLang="en-US"/>
        </a:p>
      </dgm:t>
    </dgm:pt>
    <dgm:pt modelId="{5B6B1CD6-3077-48BD-AE07-C1696007AD02}" type="pres">
      <dgm:prSet presAssocID="{CADDFF8E-5E67-43CF-ABFB-2399004015C4}" presName="node" presStyleLbl="node1" presStyleIdx="2" presStyleCnt="4" custScaleX="173650" custRadScaleRad="99298" custRadScaleInc="4091">
        <dgm:presLayoutVars>
          <dgm:bulletEnabled val="1"/>
        </dgm:presLayoutVars>
      </dgm:prSet>
      <dgm:spPr/>
      <dgm:t>
        <a:bodyPr/>
        <a:lstStyle/>
        <a:p>
          <a:endParaRPr kumimoji="1" lang="ja-JP" altLang="en-US"/>
        </a:p>
      </dgm:t>
    </dgm:pt>
    <dgm:pt modelId="{84D0C05C-DE1C-48AB-854A-6F19514C3B5F}" type="pres">
      <dgm:prSet presAssocID="{CADDFF8E-5E67-43CF-ABFB-2399004015C4}" presName="spNode" presStyleCnt="0"/>
      <dgm:spPr/>
    </dgm:pt>
    <dgm:pt modelId="{D2D6DB9E-BD0D-486B-A092-7EE51D8923CE}" type="pres">
      <dgm:prSet presAssocID="{5AD353F8-F9BA-4A1B-B4BC-E61BFD22A839}" presName="sibTrans" presStyleLbl="sibTrans1D1" presStyleIdx="2" presStyleCnt="4"/>
      <dgm:spPr/>
      <dgm:t>
        <a:bodyPr/>
        <a:lstStyle/>
        <a:p>
          <a:endParaRPr kumimoji="1" lang="ja-JP" altLang="en-US"/>
        </a:p>
      </dgm:t>
    </dgm:pt>
    <dgm:pt modelId="{5A6CD676-7ECA-4EC8-9509-34A6BA6F3E28}" type="pres">
      <dgm:prSet presAssocID="{9EE1B551-4B44-40C1-BD99-459E43AEB948}" presName="node" presStyleLbl="node1" presStyleIdx="3" presStyleCnt="4" custScaleX="145856">
        <dgm:presLayoutVars>
          <dgm:bulletEnabled val="1"/>
        </dgm:presLayoutVars>
      </dgm:prSet>
      <dgm:spPr/>
      <dgm:t>
        <a:bodyPr/>
        <a:lstStyle/>
        <a:p>
          <a:endParaRPr kumimoji="1" lang="ja-JP" altLang="en-US"/>
        </a:p>
      </dgm:t>
    </dgm:pt>
    <dgm:pt modelId="{AE59106F-FD5B-4089-98EF-14C920BA0605}" type="pres">
      <dgm:prSet presAssocID="{9EE1B551-4B44-40C1-BD99-459E43AEB948}" presName="spNode" presStyleCnt="0"/>
      <dgm:spPr/>
    </dgm:pt>
    <dgm:pt modelId="{C87B3742-A591-48F5-81E2-AB44FD2F7ACA}" type="pres">
      <dgm:prSet presAssocID="{32DC85E3-C0A2-479A-8B55-8C5DA46B4F4A}" presName="sibTrans" presStyleLbl="sibTrans1D1" presStyleIdx="3" presStyleCnt="4"/>
      <dgm:spPr/>
      <dgm:t>
        <a:bodyPr/>
        <a:lstStyle/>
        <a:p>
          <a:endParaRPr kumimoji="1" lang="ja-JP" altLang="en-US"/>
        </a:p>
      </dgm:t>
    </dgm:pt>
  </dgm:ptLst>
  <dgm:cxnLst>
    <dgm:cxn modelId="{79DA6F14-2240-4B5D-B791-48E3D13F9D93}" srcId="{2A16929B-4DE8-4C8D-AD28-352FF5496FC7}" destId="{9EE1B551-4B44-40C1-BD99-459E43AEB948}" srcOrd="3" destOrd="0" parTransId="{425EA3EA-E6E5-4619-8542-F67D7B642D84}" sibTransId="{32DC85E3-C0A2-479A-8B55-8C5DA46B4F4A}"/>
    <dgm:cxn modelId="{6F7625C1-6E94-4B3E-A0C7-FB4C693374AE}" type="presOf" srcId="{32DC85E3-C0A2-479A-8B55-8C5DA46B4F4A}" destId="{C87B3742-A591-48F5-81E2-AB44FD2F7ACA}" srcOrd="0" destOrd="0" presId="urn:microsoft.com/office/officeart/2005/8/layout/cycle6"/>
    <dgm:cxn modelId="{6B3BCF31-914E-473E-8981-D14B83081A57}" type="presOf" srcId="{9EE1B551-4B44-40C1-BD99-459E43AEB948}" destId="{5A6CD676-7ECA-4EC8-9509-34A6BA6F3E28}" srcOrd="0" destOrd="0" presId="urn:microsoft.com/office/officeart/2005/8/layout/cycle6"/>
    <dgm:cxn modelId="{0877806B-AD50-47BC-BD6F-4E6FDA6B13AF}" type="presOf" srcId="{46139B95-1084-48A4-A8C4-080037256117}" destId="{C9FE5B87-50A2-438C-83C1-FB0C17D2AC95}" srcOrd="0" destOrd="0" presId="urn:microsoft.com/office/officeart/2005/8/layout/cycle6"/>
    <dgm:cxn modelId="{653AE993-A608-410C-B6D7-8EC3CB018203}" type="presOf" srcId="{5AD353F8-F9BA-4A1B-B4BC-E61BFD22A839}" destId="{D2D6DB9E-BD0D-486B-A092-7EE51D8923CE}" srcOrd="0" destOrd="0" presId="urn:microsoft.com/office/officeart/2005/8/layout/cycle6"/>
    <dgm:cxn modelId="{A917E156-4CBF-48DC-A736-BA8485CD9FB6}" type="presOf" srcId="{50C572E2-F6F2-4CBC-8A47-F0F1DFC98745}" destId="{FD323761-53B4-45B6-8814-FBDFE3249E8F}" srcOrd="0" destOrd="0" presId="urn:microsoft.com/office/officeart/2005/8/layout/cycle6"/>
    <dgm:cxn modelId="{EED92735-2BC2-4D88-BC94-7E3E126A2D64}" type="presOf" srcId="{CADDFF8E-5E67-43CF-ABFB-2399004015C4}" destId="{5B6B1CD6-3077-48BD-AE07-C1696007AD02}" srcOrd="0" destOrd="0" presId="urn:microsoft.com/office/officeart/2005/8/layout/cycle6"/>
    <dgm:cxn modelId="{C85FDCAA-34E0-49EE-BE45-0CF3E2BC3EF4}" srcId="{2A16929B-4DE8-4C8D-AD28-352FF5496FC7}" destId="{97E1062B-55A1-44D9-938B-391DD9282229}" srcOrd="1" destOrd="0" parTransId="{B275ED5A-E48C-4E9D-A16C-D4614047EA94}" sibTransId="{46139B95-1084-48A4-A8C4-080037256117}"/>
    <dgm:cxn modelId="{23BE3950-F909-47CA-AD19-6A64358F9C8A}" srcId="{2A16929B-4DE8-4C8D-AD28-352FF5496FC7}" destId="{CADDFF8E-5E67-43CF-ABFB-2399004015C4}" srcOrd="2" destOrd="0" parTransId="{3758C65B-C235-4A72-BEEE-8AFCFE48AAD4}" sibTransId="{5AD353F8-F9BA-4A1B-B4BC-E61BFD22A839}"/>
    <dgm:cxn modelId="{96572834-0170-4C63-9AA0-852DA7B90FF4}" srcId="{2A16929B-4DE8-4C8D-AD28-352FF5496FC7}" destId="{50C572E2-F6F2-4CBC-8A47-F0F1DFC98745}" srcOrd="0" destOrd="0" parTransId="{386D3C00-ADBD-44E3-95BF-B6D49F4F5B43}" sibTransId="{328C2230-9BCE-448F-B27D-1A2CC21D2DEB}"/>
    <dgm:cxn modelId="{48C59E30-B368-423C-A753-A40FC2F756DA}" type="presOf" srcId="{97E1062B-55A1-44D9-938B-391DD9282229}" destId="{29A622F3-74B5-4B59-B1F5-7F8670E088BD}" srcOrd="0" destOrd="0" presId="urn:microsoft.com/office/officeart/2005/8/layout/cycle6"/>
    <dgm:cxn modelId="{E55EFE92-251A-4990-81B5-9AFDC8F9DC7F}" type="presOf" srcId="{328C2230-9BCE-448F-B27D-1A2CC21D2DEB}" destId="{B2A93D5D-691F-441D-9499-3F3D9D25337C}" srcOrd="0" destOrd="0" presId="urn:microsoft.com/office/officeart/2005/8/layout/cycle6"/>
    <dgm:cxn modelId="{3B6585F7-52A4-4CBE-AAD2-F41AC61A01D3}" type="presOf" srcId="{2A16929B-4DE8-4C8D-AD28-352FF5496FC7}" destId="{146AA001-070D-4C9C-8BAE-DF072E1E1D6B}" srcOrd="0" destOrd="0" presId="urn:microsoft.com/office/officeart/2005/8/layout/cycle6"/>
    <dgm:cxn modelId="{AF11657F-7DCB-43DA-8273-AB91ACBD2FE2}" type="presParOf" srcId="{146AA001-070D-4C9C-8BAE-DF072E1E1D6B}" destId="{FD323761-53B4-45B6-8814-FBDFE3249E8F}" srcOrd="0" destOrd="0" presId="urn:microsoft.com/office/officeart/2005/8/layout/cycle6"/>
    <dgm:cxn modelId="{9386C4CC-FC23-403F-AFBC-DC28774D86C1}" type="presParOf" srcId="{146AA001-070D-4C9C-8BAE-DF072E1E1D6B}" destId="{3721A737-3628-4449-A261-40122AEA703C}" srcOrd="1" destOrd="0" presId="urn:microsoft.com/office/officeart/2005/8/layout/cycle6"/>
    <dgm:cxn modelId="{5032C24E-CCF3-4CBA-8EAE-D62415890492}" type="presParOf" srcId="{146AA001-070D-4C9C-8BAE-DF072E1E1D6B}" destId="{B2A93D5D-691F-441D-9499-3F3D9D25337C}" srcOrd="2" destOrd="0" presId="urn:microsoft.com/office/officeart/2005/8/layout/cycle6"/>
    <dgm:cxn modelId="{560E777E-4C0A-4D96-9D83-5C3C273A567A}" type="presParOf" srcId="{146AA001-070D-4C9C-8BAE-DF072E1E1D6B}" destId="{29A622F3-74B5-4B59-B1F5-7F8670E088BD}" srcOrd="3" destOrd="0" presId="urn:microsoft.com/office/officeart/2005/8/layout/cycle6"/>
    <dgm:cxn modelId="{AF06314B-1EA5-4074-BCC4-5B502D367E3C}" type="presParOf" srcId="{146AA001-070D-4C9C-8BAE-DF072E1E1D6B}" destId="{5FC304F1-37BA-4809-AFBD-BCAB99CDC266}" srcOrd="4" destOrd="0" presId="urn:microsoft.com/office/officeart/2005/8/layout/cycle6"/>
    <dgm:cxn modelId="{FCA2578C-E6E5-4A23-B515-D3E977C7632C}" type="presParOf" srcId="{146AA001-070D-4C9C-8BAE-DF072E1E1D6B}" destId="{C9FE5B87-50A2-438C-83C1-FB0C17D2AC95}" srcOrd="5" destOrd="0" presId="urn:microsoft.com/office/officeart/2005/8/layout/cycle6"/>
    <dgm:cxn modelId="{310696D8-D988-417F-81AE-9C02302BF1ED}" type="presParOf" srcId="{146AA001-070D-4C9C-8BAE-DF072E1E1D6B}" destId="{5B6B1CD6-3077-48BD-AE07-C1696007AD02}" srcOrd="6" destOrd="0" presId="urn:microsoft.com/office/officeart/2005/8/layout/cycle6"/>
    <dgm:cxn modelId="{EB2EA9FA-63B7-4456-B3F1-8297998AF38A}" type="presParOf" srcId="{146AA001-070D-4C9C-8BAE-DF072E1E1D6B}" destId="{84D0C05C-DE1C-48AB-854A-6F19514C3B5F}" srcOrd="7" destOrd="0" presId="urn:microsoft.com/office/officeart/2005/8/layout/cycle6"/>
    <dgm:cxn modelId="{6C95672E-0B38-4234-ADEC-E7BA7DE0941E}" type="presParOf" srcId="{146AA001-070D-4C9C-8BAE-DF072E1E1D6B}" destId="{D2D6DB9E-BD0D-486B-A092-7EE51D8923CE}" srcOrd="8" destOrd="0" presId="urn:microsoft.com/office/officeart/2005/8/layout/cycle6"/>
    <dgm:cxn modelId="{ADD69394-44A5-4939-A297-6214A6894FB7}" type="presParOf" srcId="{146AA001-070D-4C9C-8BAE-DF072E1E1D6B}" destId="{5A6CD676-7ECA-4EC8-9509-34A6BA6F3E28}" srcOrd="9" destOrd="0" presId="urn:microsoft.com/office/officeart/2005/8/layout/cycle6"/>
    <dgm:cxn modelId="{14472969-4954-496B-A386-2D14B8A8B27D}" type="presParOf" srcId="{146AA001-070D-4C9C-8BAE-DF072E1E1D6B}" destId="{AE59106F-FD5B-4089-98EF-14C920BA0605}" srcOrd="10" destOrd="0" presId="urn:microsoft.com/office/officeart/2005/8/layout/cycle6"/>
    <dgm:cxn modelId="{4456B273-EBE0-4802-B5AB-5C3EE267AE66}" type="presParOf" srcId="{146AA001-070D-4C9C-8BAE-DF072E1E1D6B}" destId="{C87B3742-A591-48F5-81E2-AB44FD2F7ACA}"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B9CFBF-9808-4BD4-9D02-020D4535CC9D}" type="doc">
      <dgm:prSet loTypeId="urn:microsoft.com/office/officeart/2005/8/layout/venn1" loCatId="relationship" qsTypeId="urn:microsoft.com/office/officeart/2005/8/quickstyle/simple1" qsCatId="simple" csTypeId="urn:microsoft.com/office/officeart/2005/8/colors/colorful4" csCatId="colorful" phldr="1"/>
      <dgm:spPr/>
    </dgm:pt>
    <dgm:pt modelId="{A3A13AA0-E156-4E17-9AA1-1FB8AE100CB3}">
      <dgm:prSet phldrT="[テキスト]" custT="1"/>
      <dgm:spPr>
        <a:solidFill>
          <a:schemeClr val="accent1">
            <a:alpha val="50000"/>
          </a:schemeClr>
        </a:solidFill>
      </dgm:spPr>
      <dgm:t>
        <a:bodyPr/>
        <a:lstStyle/>
        <a:p>
          <a:r>
            <a:rPr kumimoji="1" lang="ja-JP" altLang="en-US" sz="3200" dirty="0">
              <a:latin typeface="HGP明朝B" panose="02020800000000000000" pitchFamily="18" charset="-128"/>
              <a:ea typeface="HGP明朝B" panose="02020800000000000000" pitchFamily="18" charset="-128"/>
            </a:rPr>
            <a:t>Ｉｎｃｉｄｅｎｔ</a:t>
          </a:r>
          <a:endParaRPr kumimoji="1" lang="en-US" altLang="ja-JP" sz="3200" dirty="0">
            <a:latin typeface="HGP明朝B" panose="02020800000000000000" pitchFamily="18" charset="-128"/>
            <a:ea typeface="HGP明朝B" panose="02020800000000000000" pitchFamily="18" charset="-128"/>
          </a:endParaRPr>
        </a:p>
        <a:p>
          <a:r>
            <a:rPr kumimoji="1" lang="ja-JP" altLang="en-US" sz="3200" u="sng" dirty="0">
              <a:latin typeface="HGP明朝B" panose="02020800000000000000" pitchFamily="18" charset="-128"/>
              <a:ea typeface="HGP明朝B" panose="02020800000000000000" pitchFamily="18" charset="-128"/>
            </a:rPr>
            <a:t>ｲﾝｼﾃﾞﾝﾄ</a:t>
          </a:r>
        </a:p>
      </dgm:t>
    </dgm:pt>
    <dgm:pt modelId="{BB73207A-9982-4DE8-B5F1-4F64EC1480EF}" type="parTrans" cxnId="{A51D9480-6325-46B7-9649-7EF7B6B122F2}">
      <dgm:prSet/>
      <dgm:spPr/>
      <dgm:t>
        <a:bodyPr/>
        <a:lstStyle/>
        <a:p>
          <a:endParaRPr kumimoji="1" lang="ja-JP" altLang="en-US"/>
        </a:p>
      </dgm:t>
    </dgm:pt>
    <dgm:pt modelId="{133F2041-2536-40BA-A421-CF322A9D8A34}" type="sibTrans" cxnId="{A51D9480-6325-46B7-9649-7EF7B6B122F2}">
      <dgm:prSet/>
      <dgm:spPr/>
      <dgm:t>
        <a:bodyPr/>
        <a:lstStyle/>
        <a:p>
          <a:endParaRPr kumimoji="1" lang="ja-JP" altLang="en-US"/>
        </a:p>
      </dgm:t>
    </dgm:pt>
    <dgm:pt modelId="{12D88431-4B90-40F5-9A00-B26D796018FB}">
      <dgm:prSet phldrT="[テキスト]" custT="1"/>
      <dgm:spPr>
        <a:solidFill>
          <a:srgbClr val="FF99FF">
            <a:alpha val="49804"/>
          </a:srgbClr>
        </a:solidFill>
      </dgm:spPr>
      <dgm:t>
        <a:bodyPr/>
        <a:lstStyle/>
        <a:p>
          <a:endParaRPr kumimoji="1" lang="en-US" altLang="ja-JP" sz="2800" dirty="0"/>
        </a:p>
        <a:p>
          <a:r>
            <a:rPr kumimoji="1" lang="ja-JP" altLang="en-US" sz="2800" dirty="0">
              <a:latin typeface="HGP明朝B" panose="02020800000000000000" pitchFamily="18" charset="-128"/>
              <a:ea typeface="HGP明朝B" panose="02020800000000000000" pitchFamily="18" charset="-128"/>
            </a:rPr>
            <a:t>Ａｃｃｉｄｅｎｔ</a:t>
          </a:r>
          <a:endParaRPr kumimoji="1" lang="en-US" altLang="ja-JP" sz="2800" dirty="0">
            <a:latin typeface="HGP明朝B" panose="02020800000000000000" pitchFamily="18" charset="-128"/>
            <a:ea typeface="HGP明朝B" panose="02020800000000000000" pitchFamily="18" charset="-128"/>
          </a:endParaRPr>
        </a:p>
        <a:p>
          <a:r>
            <a:rPr kumimoji="1" lang="ja-JP" altLang="en-US" sz="2800" u="sng" dirty="0">
              <a:latin typeface="HGP明朝B" panose="02020800000000000000" pitchFamily="18" charset="-128"/>
              <a:ea typeface="HGP明朝B" panose="02020800000000000000" pitchFamily="18" charset="-128"/>
            </a:rPr>
            <a:t>ｱｸｼﾃﾞﾝﾄ</a:t>
          </a:r>
          <a:endParaRPr kumimoji="1" lang="en-US" altLang="ja-JP" sz="2800" u="sng" dirty="0">
            <a:latin typeface="HGP明朝B" panose="02020800000000000000" pitchFamily="18" charset="-128"/>
            <a:ea typeface="HGP明朝B" panose="02020800000000000000" pitchFamily="18" charset="-128"/>
          </a:endParaRPr>
        </a:p>
        <a:p>
          <a:r>
            <a:rPr kumimoji="1" lang="ja-JP" altLang="en-US" sz="1800" dirty="0">
              <a:latin typeface="HG丸ｺﾞｼｯｸM-PRO" panose="020F0600000000000000" pitchFamily="50" charset="-128"/>
              <a:ea typeface="HG丸ｺﾞｼｯｸM-PRO" panose="020F0600000000000000" pitchFamily="50" charset="-128"/>
            </a:rPr>
            <a:t>事故</a:t>
          </a:r>
          <a:endParaRPr kumimoji="1" lang="en-US" altLang="ja-JP" sz="1800" dirty="0">
            <a:latin typeface="HG丸ｺﾞｼｯｸM-PRO" panose="020F0600000000000000" pitchFamily="50" charset="-128"/>
            <a:ea typeface="HG丸ｺﾞｼｯｸM-PRO" panose="020F0600000000000000" pitchFamily="50" charset="-128"/>
          </a:endParaRPr>
        </a:p>
      </dgm:t>
    </dgm:pt>
    <dgm:pt modelId="{77C7410A-7DE8-4D7D-B5C3-B34E6004F27E}" type="parTrans" cxnId="{B27BD442-2E17-46A7-B15B-2F456D7CB585}">
      <dgm:prSet/>
      <dgm:spPr/>
      <dgm:t>
        <a:bodyPr/>
        <a:lstStyle/>
        <a:p>
          <a:endParaRPr kumimoji="1" lang="ja-JP" altLang="en-US"/>
        </a:p>
      </dgm:t>
    </dgm:pt>
    <dgm:pt modelId="{3B3B3FD8-918C-4B42-B034-08BD9C2C7354}" type="sibTrans" cxnId="{B27BD442-2E17-46A7-B15B-2F456D7CB585}">
      <dgm:prSet/>
      <dgm:spPr/>
      <dgm:t>
        <a:bodyPr/>
        <a:lstStyle/>
        <a:p>
          <a:endParaRPr kumimoji="1" lang="ja-JP" altLang="en-US"/>
        </a:p>
      </dgm:t>
    </dgm:pt>
    <dgm:pt modelId="{E179EF60-3C9F-4798-A33A-47A212A22E2A}" type="pres">
      <dgm:prSet presAssocID="{0EB9CFBF-9808-4BD4-9D02-020D4535CC9D}" presName="compositeShape" presStyleCnt="0">
        <dgm:presLayoutVars>
          <dgm:chMax val="7"/>
          <dgm:dir/>
          <dgm:resizeHandles val="exact"/>
        </dgm:presLayoutVars>
      </dgm:prSet>
      <dgm:spPr/>
    </dgm:pt>
    <dgm:pt modelId="{EDAB8C87-4279-4A8B-9BF5-A3EB4614F27A}" type="pres">
      <dgm:prSet presAssocID="{A3A13AA0-E156-4E17-9AA1-1FB8AE100CB3}" presName="circ1" presStyleLbl="vennNode1" presStyleIdx="0" presStyleCnt="2"/>
      <dgm:spPr/>
      <dgm:t>
        <a:bodyPr/>
        <a:lstStyle/>
        <a:p>
          <a:endParaRPr kumimoji="1" lang="ja-JP" altLang="en-US"/>
        </a:p>
      </dgm:t>
    </dgm:pt>
    <dgm:pt modelId="{C25BF9F5-E181-416F-8504-71E076E65F6D}" type="pres">
      <dgm:prSet presAssocID="{A3A13AA0-E156-4E17-9AA1-1FB8AE100CB3}" presName="circ1Tx" presStyleLbl="revTx" presStyleIdx="0" presStyleCnt="0">
        <dgm:presLayoutVars>
          <dgm:chMax val="0"/>
          <dgm:chPref val="0"/>
          <dgm:bulletEnabled val="1"/>
        </dgm:presLayoutVars>
      </dgm:prSet>
      <dgm:spPr/>
      <dgm:t>
        <a:bodyPr/>
        <a:lstStyle/>
        <a:p>
          <a:endParaRPr kumimoji="1" lang="ja-JP" altLang="en-US"/>
        </a:p>
      </dgm:t>
    </dgm:pt>
    <dgm:pt modelId="{620A36F8-9E3E-4314-98E9-A5F577FAA63A}" type="pres">
      <dgm:prSet presAssocID="{12D88431-4B90-40F5-9A00-B26D796018FB}" presName="circ2" presStyleLbl="vennNode1" presStyleIdx="1" presStyleCnt="2" custLinFactNeighborX="5084" custLinFactNeighborY="-3391"/>
      <dgm:spPr/>
      <dgm:t>
        <a:bodyPr/>
        <a:lstStyle/>
        <a:p>
          <a:endParaRPr kumimoji="1" lang="ja-JP" altLang="en-US"/>
        </a:p>
      </dgm:t>
    </dgm:pt>
    <dgm:pt modelId="{5C33657D-A051-4A2B-981C-A9D3CC4D586B}" type="pres">
      <dgm:prSet presAssocID="{12D88431-4B90-40F5-9A00-B26D796018FB}" presName="circ2Tx" presStyleLbl="revTx" presStyleIdx="0" presStyleCnt="0">
        <dgm:presLayoutVars>
          <dgm:chMax val="0"/>
          <dgm:chPref val="0"/>
          <dgm:bulletEnabled val="1"/>
        </dgm:presLayoutVars>
      </dgm:prSet>
      <dgm:spPr/>
      <dgm:t>
        <a:bodyPr/>
        <a:lstStyle/>
        <a:p>
          <a:endParaRPr kumimoji="1" lang="ja-JP" altLang="en-US"/>
        </a:p>
      </dgm:t>
    </dgm:pt>
  </dgm:ptLst>
  <dgm:cxnLst>
    <dgm:cxn modelId="{B27BD442-2E17-46A7-B15B-2F456D7CB585}" srcId="{0EB9CFBF-9808-4BD4-9D02-020D4535CC9D}" destId="{12D88431-4B90-40F5-9A00-B26D796018FB}" srcOrd="1" destOrd="0" parTransId="{77C7410A-7DE8-4D7D-B5C3-B34E6004F27E}" sibTransId="{3B3B3FD8-918C-4B42-B034-08BD9C2C7354}"/>
    <dgm:cxn modelId="{F720B63E-3577-4A6B-B056-E4E6798018E0}" type="presOf" srcId="{A3A13AA0-E156-4E17-9AA1-1FB8AE100CB3}" destId="{C25BF9F5-E181-416F-8504-71E076E65F6D}" srcOrd="1" destOrd="0" presId="urn:microsoft.com/office/officeart/2005/8/layout/venn1"/>
    <dgm:cxn modelId="{BA8BB758-3A5A-4614-B6FE-82B833655F4A}" type="presOf" srcId="{12D88431-4B90-40F5-9A00-B26D796018FB}" destId="{5C33657D-A051-4A2B-981C-A9D3CC4D586B}" srcOrd="1" destOrd="0" presId="urn:microsoft.com/office/officeart/2005/8/layout/venn1"/>
    <dgm:cxn modelId="{11CE1762-6AB0-4022-905A-0B891C82EC8D}" type="presOf" srcId="{12D88431-4B90-40F5-9A00-B26D796018FB}" destId="{620A36F8-9E3E-4314-98E9-A5F577FAA63A}" srcOrd="0" destOrd="0" presId="urn:microsoft.com/office/officeart/2005/8/layout/venn1"/>
    <dgm:cxn modelId="{5E872ECD-F17D-48B8-871B-2D0E1FA4AE97}" type="presOf" srcId="{A3A13AA0-E156-4E17-9AA1-1FB8AE100CB3}" destId="{EDAB8C87-4279-4A8B-9BF5-A3EB4614F27A}" srcOrd="0" destOrd="0" presId="urn:microsoft.com/office/officeart/2005/8/layout/venn1"/>
    <dgm:cxn modelId="{B70F004F-1F8B-418F-9B35-792A1D9418D5}" type="presOf" srcId="{0EB9CFBF-9808-4BD4-9D02-020D4535CC9D}" destId="{E179EF60-3C9F-4798-A33A-47A212A22E2A}" srcOrd="0" destOrd="0" presId="urn:microsoft.com/office/officeart/2005/8/layout/venn1"/>
    <dgm:cxn modelId="{A51D9480-6325-46B7-9649-7EF7B6B122F2}" srcId="{0EB9CFBF-9808-4BD4-9D02-020D4535CC9D}" destId="{A3A13AA0-E156-4E17-9AA1-1FB8AE100CB3}" srcOrd="0" destOrd="0" parTransId="{BB73207A-9982-4DE8-B5F1-4F64EC1480EF}" sibTransId="{133F2041-2536-40BA-A421-CF322A9D8A34}"/>
    <dgm:cxn modelId="{7D6913A5-4C92-425C-AD38-48C97E529675}" type="presParOf" srcId="{E179EF60-3C9F-4798-A33A-47A212A22E2A}" destId="{EDAB8C87-4279-4A8B-9BF5-A3EB4614F27A}" srcOrd="0" destOrd="0" presId="urn:microsoft.com/office/officeart/2005/8/layout/venn1"/>
    <dgm:cxn modelId="{97DB5E81-B90B-481F-A345-1718070FE04B}" type="presParOf" srcId="{E179EF60-3C9F-4798-A33A-47A212A22E2A}" destId="{C25BF9F5-E181-416F-8504-71E076E65F6D}" srcOrd="1" destOrd="0" presId="urn:microsoft.com/office/officeart/2005/8/layout/venn1"/>
    <dgm:cxn modelId="{35F4EE4A-0BFC-4661-A7D6-FE52160108C2}" type="presParOf" srcId="{E179EF60-3C9F-4798-A33A-47A212A22E2A}" destId="{620A36F8-9E3E-4314-98E9-A5F577FAA63A}" srcOrd="2" destOrd="0" presId="urn:microsoft.com/office/officeart/2005/8/layout/venn1"/>
    <dgm:cxn modelId="{06D775B6-9BB6-4200-B7C3-D34203C63368}" type="presParOf" srcId="{E179EF60-3C9F-4798-A33A-47A212A22E2A}" destId="{5C33657D-A051-4A2B-981C-A9D3CC4D586B}"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2A7DA3-FE4C-4ACB-AED8-EC691028E57E}"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kumimoji="1" lang="ja-JP" altLang="en-US"/>
        </a:p>
      </dgm:t>
    </dgm:pt>
    <dgm:pt modelId="{CD6AB807-571F-4D8B-972D-FC106969DA3A}">
      <dgm:prSet phldrT="[テキスト]"/>
      <dgm:spPr/>
      <dgm:t>
        <a:bodyPr/>
        <a:lstStyle/>
        <a:p>
          <a:r>
            <a:rPr kumimoji="1" lang="ja-JP" altLang="en-US" dirty="0"/>
            <a:t>把握</a:t>
          </a:r>
        </a:p>
      </dgm:t>
    </dgm:pt>
    <dgm:pt modelId="{29288C49-86C2-4AA7-BC9D-AB5CE018920B}" type="parTrans" cxnId="{40BC0A5D-1A39-4A72-ABFE-5DA00CF3BA33}">
      <dgm:prSet/>
      <dgm:spPr/>
      <dgm:t>
        <a:bodyPr/>
        <a:lstStyle/>
        <a:p>
          <a:endParaRPr kumimoji="1" lang="ja-JP" altLang="en-US"/>
        </a:p>
      </dgm:t>
    </dgm:pt>
    <dgm:pt modelId="{4A889762-2B4D-44F0-81A3-BDF90137202C}" type="sibTrans" cxnId="{40BC0A5D-1A39-4A72-ABFE-5DA00CF3BA33}">
      <dgm:prSet/>
      <dgm:spPr/>
      <dgm:t>
        <a:bodyPr/>
        <a:lstStyle/>
        <a:p>
          <a:endParaRPr kumimoji="1" lang="ja-JP" altLang="en-US"/>
        </a:p>
      </dgm:t>
    </dgm:pt>
    <dgm:pt modelId="{4F9573F3-7FD6-4965-882E-44718A4BD64C}">
      <dgm:prSet phldrT="[テキスト]"/>
      <dgm:spPr/>
      <dgm:t>
        <a:bodyPr/>
        <a:lstStyle/>
        <a:p>
          <a:r>
            <a:rPr kumimoji="1" lang="ja-JP" altLang="en-US" dirty="0"/>
            <a:t>どのようなリスクがあるかを知る</a:t>
          </a:r>
        </a:p>
      </dgm:t>
    </dgm:pt>
    <dgm:pt modelId="{1BDA67AF-8BBE-4058-A653-0F2EE40AFBC0}" type="parTrans" cxnId="{4867B519-81EF-404F-A8B9-A9E65DC9ABE7}">
      <dgm:prSet/>
      <dgm:spPr/>
      <dgm:t>
        <a:bodyPr/>
        <a:lstStyle/>
        <a:p>
          <a:endParaRPr kumimoji="1" lang="ja-JP" altLang="en-US"/>
        </a:p>
      </dgm:t>
    </dgm:pt>
    <dgm:pt modelId="{C0A298E5-B597-4CF1-ACBF-61A2ECA5BDA6}" type="sibTrans" cxnId="{4867B519-81EF-404F-A8B9-A9E65DC9ABE7}">
      <dgm:prSet/>
      <dgm:spPr/>
      <dgm:t>
        <a:bodyPr/>
        <a:lstStyle/>
        <a:p>
          <a:endParaRPr kumimoji="1" lang="ja-JP" altLang="en-US"/>
        </a:p>
      </dgm:t>
    </dgm:pt>
    <dgm:pt modelId="{0F125538-7690-4C7B-B52B-0F2687F3E0C8}">
      <dgm:prSet phldrT="[テキスト]"/>
      <dgm:spPr/>
      <dgm:t>
        <a:bodyPr/>
        <a:lstStyle/>
        <a:p>
          <a:r>
            <a:rPr kumimoji="1" lang="ja-JP" altLang="en-US" dirty="0"/>
            <a:t>分析</a:t>
          </a:r>
        </a:p>
      </dgm:t>
    </dgm:pt>
    <dgm:pt modelId="{CC71911A-0872-48D1-893D-AC4F30790199}" type="parTrans" cxnId="{59D44742-E705-4F62-A62C-CC941CDDA8DB}">
      <dgm:prSet/>
      <dgm:spPr/>
      <dgm:t>
        <a:bodyPr/>
        <a:lstStyle/>
        <a:p>
          <a:endParaRPr kumimoji="1" lang="ja-JP" altLang="en-US"/>
        </a:p>
      </dgm:t>
    </dgm:pt>
    <dgm:pt modelId="{E597CFCF-73B5-4361-BB68-F1612E3DD788}" type="sibTrans" cxnId="{59D44742-E705-4F62-A62C-CC941CDDA8DB}">
      <dgm:prSet/>
      <dgm:spPr/>
      <dgm:t>
        <a:bodyPr/>
        <a:lstStyle/>
        <a:p>
          <a:endParaRPr kumimoji="1" lang="ja-JP" altLang="en-US"/>
        </a:p>
      </dgm:t>
    </dgm:pt>
    <dgm:pt modelId="{66ABCCA2-45A7-4AA7-82CE-0D4A6DD0A874}">
      <dgm:prSet phldrT="[テキスト]"/>
      <dgm:spPr/>
      <dgm:t>
        <a:bodyPr/>
        <a:lstStyle/>
        <a:p>
          <a:r>
            <a:rPr kumimoji="1" lang="ja-JP" altLang="en-US" dirty="0"/>
            <a:t>データーから原因やパターンを分析する。</a:t>
          </a:r>
        </a:p>
      </dgm:t>
    </dgm:pt>
    <dgm:pt modelId="{EBF8FC6C-9A8F-4846-823D-00D33D6105B8}" type="parTrans" cxnId="{8E01B1EE-7B4A-466D-9918-C09832CD497C}">
      <dgm:prSet/>
      <dgm:spPr/>
      <dgm:t>
        <a:bodyPr/>
        <a:lstStyle/>
        <a:p>
          <a:endParaRPr kumimoji="1" lang="ja-JP" altLang="en-US"/>
        </a:p>
      </dgm:t>
    </dgm:pt>
    <dgm:pt modelId="{A43B6718-F0C4-4A55-8DAF-047AA85EFA8A}" type="sibTrans" cxnId="{8E01B1EE-7B4A-466D-9918-C09832CD497C}">
      <dgm:prSet/>
      <dgm:spPr/>
      <dgm:t>
        <a:bodyPr/>
        <a:lstStyle/>
        <a:p>
          <a:endParaRPr kumimoji="1" lang="ja-JP" altLang="en-US"/>
        </a:p>
      </dgm:t>
    </dgm:pt>
    <dgm:pt modelId="{72F23915-69CE-49A1-9890-606D1F858531}">
      <dgm:prSet phldrT="[テキスト]"/>
      <dgm:spPr/>
      <dgm:t>
        <a:bodyPr/>
        <a:lstStyle/>
        <a:p>
          <a:r>
            <a:rPr kumimoji="1" lang="ja-JP" altLang="en-US" dirty="0"/>
            <a:t>対策・対応方法の検討</a:t>
          </a:r>
        </a:p>
      </dgm:t>
    </dgm:pt>
    <dgm:pt modelId="{26DF972D-1CB5-416A-A49C-3744AE6F0D54}" type="parTrans" cxnId="{AE0899CC-7C8F-4226-A3FA-92049663ABB3}">
      <dgm:prSet/>
      <dgm:spPr/>
      <dgm:t>
        <a:bodyPr/>
        <a:lstStyle/>
        <a:p>
          <a:endParaRPr kumimoji="1" lang="ja-JP" altLang="en-US"/>
        </a:p>
      </dgm:t>
    </dgm:pt>
    <dgm:pt modelId="{0B589CBA-5356-463E-8BA4-3FC694E87B5B}" type="sibTrans" cxnId="{AE0899CC-7C8F-4226-A3FA-92049663ABB3}">
      <dgm:prSet/>
      <dgm:spPr/>
      <dgm:t>
        <a:bodyPr/>
        <a:lstStyle/>
        <a:p>
          <a:endParaRPr kumimoji="1" lang="ja-JP" altLang="en-US"/>
        </a:p>
      </dgm:t>
    </dgm:pt>
    <dgm:pt modelId="{343BB730-DD51-4592-8377-1A0AB19835A7}">
      <dgm:prSet phldrT="[テキスト]"/>
      <dgm:spPr/>
      <dgm:t>
        <a:bodyPr/>
        <a:lstStyle/>
        <a:p>
          <a:r>
            <a:rPr kumimoji="1" lang="ja-JP" altLang="en-US" dirty="0"/>
            <a:t>対応</a:t>
          </a:r>
        </a:p>
      </dgm:t>
    </dgm:pt>
    <dgm:pt modelId="{579EADA6-2A31-45F0-ABCE-14D51F2FDF13}" type="parTrans" cxnId="{793F1CE5-14D3-428E-A47E-D4C41B1152F5}">
      <dgm:prSet/>
      <dgm:spPr/>
      <dgm:t>
        <a:bodyPr/>
        <a:lstStyle/>
        <a:p>
          <a:endParaRPr kumimoji="1" lang="ja-JP" altLang="en-US"/>
        </a:p>
      </dgm:t>
    </dgm:pt>
    <dgm:pt modelId="{62744407-DE16-4638-B775-9A8A04A110C8}" type="sibTrans" cxnId="{793F1CE5-14D3-428E-A47E-D4C41B1152F5}">
      <dgm:prSet/>
      <dgm:spPr/>
      <dgm:t>
        <a:bodyPr/>
        <a:lstStyle/>
        <a:p>
          <a:endParaRPr kumimoji="1" lang="ja-JP" altLang="en-US"/>
        </a:p>
      </dgm:t>
    </dgm:pt>
    <dgm:pt modelId="{EE637268-01AF-4BA9-8F0C-05A1354E9A90}">
      <dgm:prSet phldrT="[テキスト]"/>
      <dgm:spPr/>
      <dgm:t>
        <a:bodyPr/>
        <a:lstStyle/>
        <a:p>
          <a:r>
            <a:rPr kumimoji="1" lang="ja-JP" altLang="en-US" dirty="0"/>
            <a:t>リスクの予防対策</a:t>
          </a:r>
        </a:p>
      </dgm:t>
    </dgm:pt>
    <dgm:pt modelId="{2C6E776C-A276-4261-8A2F-5D4D71CEF06E}" type="parTrans" cxnId="{251DB86B-F908-4F7B-9C44-C944443D4AFE}">
      <dgm:prSet/>
      <dgm:spPr/>
      <dgm:t>
        <a:bodyPr/>
        <a:lstStyle/>
        <a:p>
          <a:endParaRPr kumimoji="1" lang="ja-JP" altLang="en-US"/>
        </a:p>
      </dgm:t>
    </dgm:pt>
    <dgm:pt modelId="{51808B0F-09CF-4E67-9B86-9419C58850AD}" type="sibTrans" cxnId="{251DB86B-F908-4F7B-9C44-C944443D4AFE}">
      <dgm:prSet/>
      <dgm:spPr/>
      <dgm:t>
        <a:bodyPr/>
        <a:lstStyle/>
        <a:p>
          <a:endParaRPr kumimoji="1" lang="ja-JP" altLang="en-US"/>
        </a:p>
      </dgm:t>
    </dgm:pt>
    <dgm:pt modelId="{0BF69E10-EB51-46F2-9B31-09769CDAAE89}">
      <dgm:prSet phldrT="[テキスト]"/>
      <dgm:spPr/>
      <dgm:t>
        <a:bodyPr/>
        <a:lstStyle/>
        <a:p>
          <a:r>
            <a:rPr kumimoji="1" lang="ja-JP" altLang="en-US" dirty="0"/>
            <a:t>苦情・事故発生時対応</a:t>
          </a:r>
        </a:p>
      </dgm:t>
    </dgm:pt>
    <dgm:pt modelId="{182B4DBD-FEEF-4FA5-B717-2A51AAEB9918}" type="parTrans" cxnId="{53021919-BAF0-48A7-9634-7BD86F15D025}">
      <dgm:prSet/>
      <dgm:spPr/>
      <dgm:t>
        <a:bodyPr/>
        <a:lstStyle/>
        <a:p>
          <a:endParaRPr kumimoji="1" lang="ja-JP" altLang="en-US"/>
        </a:p>
      </dgm:t>
    </dgm:pt>
    <dgm:pt modelId="{1DAD2363-A668-457A-8598-64AAF8868678}" type="sibTrans" cxnId="{53021919-BAF0-48A7-9634-7BD86F15D025}">
      <dgm:prSet/>
      <dgm:spPr/>
      <dgm:t>
        <a:bodyPr/>
        <a:lstStyle/>
        <a:p>
          <a:endParaRPr kumimoji="1" lang="ja-JP" altLang="en-US"/>
        </a:p>
      </dgm:t>
    </dgm:pt>
    <dgm:pt modelId="{4DB3E49C-134E-4530-904A-91EA13E6888E}">
      <dgm:prSet phldrT="[テキスト]"/>
      <dgm:spPr/>
      <dgm:t>
        <a:bodyPr/>
        <a:lstStyle/>
        <a:p>
          <a:r>
            <a:rPr kumimoji="1" lang="ja-JP" altLang="en-US" dirty="0"/>
            <a:t>ヒアリハットやインシデント報告、苦情や事故事例の蓄積</a:t>
          </a:r>
        </a:p>
      </dgm:t>
    </dgm:pt>
    <dgm:pt modelId="{E57B42DF-DAF3-49EF-9915-0C3F84B0D32E}" type="parTrans" cxnId="{00E82001-F242-4216-880C-E43DCC3096ED}">
      <dgm:prSet/>
      <dgm:spPr/>
      <dgm:t>
        <a:bodyPr/>
        <a:lstStyle/>
        <a:p>
          <a:endParaRPr kumimoji="1" lang="ja-JP" altLang="en-US"/>
        </a:p>
      </dgm:t>
    </dgm:pt>
    <dgm:pt modelId="{86EAABC6-C86A-4F26-ACAB-6D5FAE11E700}" type="sibTrans" cxnId="{00E82001-F242-4216-880C-E43DCC3096ED}">
      <dgm:prSet/>
      <dgm:spPr/>
      <dgm:t>
        <a:bodyPr/>
        <a:lstStyle/>
        <a:p>
          <a:endParaRPr kumimoji="1" lang="ja-JP" altLang="en-US"/>
        </a:p>
      </dgm:t>
    </dgm:pt>
    <dgm:pt modelId="{B633ADD8-DF37-403D-85C8-E9916231CCD0}">
      <dgm:prSet phldrT="[テキスト]"/>
      <dgm:spPr/>
      <dgm:t>
        <a:bodyPr/>
        <a:lstStyle/>
        <a:p>
          <a:r>
            <a:rPr kumimoji="1" lang="ja-JP" altLang="en-US" dirty="0"/>
            <a:t>検証</a:t>
          </a:r>
        </a:p>
      </dgm:t>
    </dgm:pt>
    <dgm:pt modelId="{5798B44D-E554-4C49-B5B3-B1F083CAD81C}" type="parTrans" cxnId="{F8E1F22E-1E83-49A5-99A6-35E6976BF5AD}">
      <dgm:prSet/>
      <dgm:spPr/>
      <dgm:t>
        <a:bodyPr/>
        <a:lstStyle/>
        <a:p>
          <a:endParaRPr kumimoji="1" lang="ja-JP" altLang="en-US"/>
        </a:p>
      </dgm:t>
    </dgm:pt>
    <dgm:pt modelId="{7E0AB95B-D2EA-4AC7-8635-C13A54723BCA}" type="sibTrans" cxnId="{F8E1F22E-1E83-49A5-99A6-35E6976BF5AD}">
      <dgm:prSet/>
      <dgm:spPr/>
      <dgm:t>
        <a:bodyPr/>
        <a:lstStyle/>
        <a:p>
          <a:endParaRPr kumimoji="1" lang="ja-JP" altLang="en-US"/>
        </a:p>
      </dgm:t>
    </dgm:pt>
    <dgm:pt modelId="{3E2EAD07-4A71-40F1-B43C-50719A7E1AE9}">
      <dgm:prSet phldrT="[テキスト]"/>
      <dgm:spPr/>
      <dgm:t>
        <a:bodyPr/>
        <a:lstStyle/>
        <a:p>
          <a:r>
            <a:rPr kumimoji="1" lang="ja-JP" altLang="en-US" dirty="0"/>
            <a:t>再評価、</a:t>
          </a:r>
          <a:r>
            <a:rPr kumimoji="1" lang="en-US" altLang="ja-JP" dirty="0"/>
            <a:t>PDCA</a:t>
          </a:r>
          <a:endParaRPr kumimoji="1" lang="ja-JP" altLang="en-US" dirty="0"/>
        </a:p>
      </dgm:t>
    </dgm:pt>
    <dgm:pt modelId="{84A60C91-C215-4467-8253-7A357A14E667}" type="parTrans" cxnId="{1CB47AA1-8FA8-4B9B-B463-8E3B91773136}">
      <dgm:prSet/>
      <dgm:spPr/>
      <dgm:t>
        <a:bodyPr/>
        <a:lstStyle/>
        <a:p>
          <a:endParaRPr kumimoji="1" lang="ja-JP" altLang="en-US"/>
        </a:p>
      </dgm:t>
    </dgm:pt>
    <dgm:pt modelId="{B04B6754-5061-4FB6-9F16-B4587DA42A5A}" type="sibTrans" cxnId="{1CB47AA1-8FA8-4B9B-B463-8E3B91773136}">
      <dgm:prSet/>
      <dgm:spPr/>
      <dgm:t>
        <a:bodyPr/>
        <a:lstStyle/>
        <a:p>
          <a:endParaRPr kumimoji="1" lang="ja-JP" altLang="en-US"/>
        </a:p>
      </dgm:t>
    </dgm:pt>
    <dgm:pt modelId="{7A570769-BE06-41DC-9F92-A187D25BCA12}">
      <dgm:prSet phldrT="[テキスト]"/>
      <dgm:spPr/>
      <dgm:t>
        <a:bodyPr/>
        <a:lstStyle/>
        <a:p>
          <a:r>
            <a:rPr kumimoji="1" lang="ja-JP" altLang="en-US" dirty="0"/>
            <a:t>検証委員会の開催や研修等の実施</a:t>
          </a:r>
        </a:p>
      </dgm:t>
    </dgm:pt>
    <dgm:pt modelId="{75DB5B59-5B0D-495B-9A7C-F76358846B56}" type="parTrans" cxnId="{70D66DEE-F57B-4707-9C58-C1DE5F1E057B}">
      <dgm:prSet/>
      <dgm:spPr/>
      <dgm:t>
        <a:bodyPr/>
        <a:lstStyle/>
        <a:p>
          <a:endParaRPr kumimoji="1" lang="ja-JP" altLang="en-US"/>
        </a:p>
      </dgm:t>
    </dgm:pt>
    <dgm:pt modelId="{A8E52CD6-599A-49B6-B46E-DB9303305C82}" type="sibTrans" cxnId="{70D66DEE-F57B-4707-9C58-C1DE5F1E057B}">
      <dgm:prSet/>
      <dgm:spPr/>
      <dgm:t>
        <a:bodyPr/>
        <a:lstStyle/>
        <a:p>
          <a:endParaRPr kumimoji="1" lang="ja-JP" altLang="en-US"/>
        </a:p>
      </dgm:t>
    </dgm:pt>
    <dgm:pt modelId="{39ABD0BC-429A-4A18-A7FF-62450BDF8449}" type="pres">
      <dgm:prSet presAssocID="{F62A7DA3-FE4C-4ACB-AED8-EC691028E57E}" presName="linearFlow" presStyleCnt="0">
        <dgm:presLayoutVars>
          <dgm:dir/>
          <dgm:animLvl val="lvl"/>
          <dgm:resizeHandles val="exact"/>
        </dgm:presLayoutVars>
      </dgm:prSet>
      <dgm:spPr/>
      <dgm:t>
        <a:bodyPr/>
        <a:lstStyle/>
        <a:p>
          <a:endParaRPr kumimoji="1" lang="ja-JP" altLang="en-US"/>
        </a:p>
      </dgm:t>
    </dgm:pt>
    <dgm:pt modelId="{78367CFF-05D1-44BD-81B7-D14CAA145D24}" type="pres">
      <dgm:prSet presAssocID="{CD6AB807-571F-4D8B-972D-FC106969DA3A}" presName="composite" presStyleCnt="0"/>
      <dgm:spPr/>
    </dgm:pt>
    <dgm:pt modelId="{A2D46B37-8170-494C-8F6F-84CE524E667B}" type="pres">
      <dgm:prSet presAssocID="{CD6AB807-571F-4D8B-972D-FC106969DA3A}" presName="parentText" presStyleLbl="alignNode1" presStyleIdx="0" presStyleCnt="4">
        <dgm:presLayoutVars>
          <dgm:chMax val="1"/>
          <dgm:bulletEnabled val="1"/>
        </dgm:presLayoutVars>
      </dgm:prSet>
      <dgm:spPr/>
      <dgm:t>
        <a:bodyPr/>
        <a:lstStyle/>
        <a:p>
          <a:endParaRPr kumimoji="1" lang="ja-JP" altLang="en-US"/>
        </a:p>
      </dgm:t>
    </dgm:pt>
    <dgm:pt modelId="{08134365-DFE7-494B-A7D6-4F5C4E8ADCAC}" type="pres">
      <dgm:prSet presAssocID="{CD6AB807-571F-4D8B-972D-FC106969DA3A}" presName="descendantText" presStyleLbl="alignAcc1" presStyleIdx="0" presStyleCnt="4">
        <dgm:presLayoutVars>
          <dgm:bulletEnabled val="1"/>
        </dgm:presLayoutVars>
      </dgm:prSet>
      <dgm:spPr/>
      <dgm:t>
        <a:bodyPr/>
        <a:lstStyle/>
        <a:p>
          <a:endParaRPr kumimoji="1" lang="ja-JP" altLang="en-US"/>
        </a:p>
      </dgm:t>
    </dgm:pt>
    <dgm:pt modelId="{000A9304-086B-47F5-8579-46578EBCB4B8}" type="pres">
      <dgm:prSet presAssocID="{4A889762-2B4D-44F0-81A3-BDF90137202C}" presName="sp" presStyleCnt="0"/>
      <dgm:spPr/>
    </dgm:pt>
    <dgm:pt modelId="{F562EFDD-19AA-4ED4-9E65-BCF4EEBB90A2}" type="pres">
      <dgm:prSet presAssocID="{0F125538-7690-4C7B-B52B-0F2687F3E0C8}" presName="composite" presStyleCnt="0"/>
      <dgm:spPr/>
    </dgm:pt>
    <dgm:pt modelId="{2B4F70A5-5A3C-48DB-99E8-D7E53B7EED69}" type="pres">
      <dgm:prSet presAssocID="{0F125538-7690-4C7B-B52B-0F2687F3E0C8}" presName="parentText" presStyleLbl="alignNode1" presStyleIdx="1" presStyleCnt="4">
        <dgm:presLayoutVars>
          <dgm:chMax val="1"/>
          <dgm:bulletEnabled val="1"/>
        </dgm:presLayoutVars>
      </dgm:prSet>
      <dgm:spPr/>
      <dgm:t>
        <a:bodyPr/>
        <a:lstStyle/>
        <a:p>
          <a:endParaRPr kumimoji="1" lang="ja-JP" altLang="en-US"/>
        </a:p>
      </dgm:t>
    </dgm:pt>
    <dgm:pt modelId="{1B73E865-A2E2-4916-8D07-E98AE96CD068}" type="pres">
      <dgm:prSet presAssocID="{0F125538-7690-4C7B-B52B-0F2687F3E0C8}" presName="descendantText" presStyleLbl="alignAcc1" presStyleIdx="1" presStyleCnt="4">
        <dgm:presLayoutVars>
          <dgm:bulletEnabled val="1"/>
        </dgm:presLayoutVars>
      </dgm:prSet>
      <dgm:spPr/>
      <dgm:t>
        <a:bodyPr/>
        <a:lstStyle/>
        <a:p>
          <a:endParaRPr kumimoji="1" lang="ja-JP" altLang="en-US"/>
        </a:p>
      </dgm:t>
    </dgm:pt>
    <dgm:pt modelId="{1CCA5770-E06D-4634-AA91-881E1025B26F}" type="pres">
      <dgm:prSet presAssocID="{E597CFCF-73B5-4361-BB68-F1612E3DD788}" presName="sp" presStyleCnt="0"/>
      <dgm:spPr/>
    </dgm:pt>
    <dgm:pt modelId="{437BC137-3C5E-4583-B0DC-65A921FCD501}" type="pres">
      <dgm:prSet presAssocID="{343BB730-DD51-4592-8377-1A0AB19835A7}" presName="composite" presStyleCnt="0"/>
      <dgm:spPr/>
    </dgm:pt>
    <dgm:pt modelId="{F10B2591-6C48-4BF7-BB9B-3743C868C7BE}" type="pres">
      <dgm:prSet presAssocID="{343BB730-DD51-4592-8377-1A0AB19835A7}" presName="parentText" presStyleLbl="alignNode1" presStyleIdx="2" presStyleCnt="4">
        <dgm:presLayoutVars>
          <dgm:chMax val="1"/>
          <dgm:bulletEnabled val="1"/>
        </dgm:presLayoutVars>
      </dgm:prSet>
      <dgm:spPr/>
      <dgm:t>
        <a:bodyPr/>
        <a:lstStyle/>
        <a:p>
          <a:endParaRPr kumimoji="1" lang="ja-JP" altLang="en-US"/>
        </a:p>
      </dgm:t>
    </dgm:pt>
    <dgm:pt modelId="{3996D68B-3368-4A0B-9007-B99C145AB5E7}" type="pres">
      <dgm:prSet presAssocID="{343BB730-DD51-4592-8377-1A0AB19835A7}" presName="descendantText" presStyleLbl="alignAcc1" presStyleIdx="2" presStyleCnt="4">
        <dgm:presLayoutVars>
          <dgm:bulletEnabled val="1"/>
        </dgm:presLayoutVars>
      </dgm:prSet>
      <dgm:spPr/>
      <dgm:t>
        <a:bodyPr/>
        <a:lstStyle/>
        <a:p>
          <a:endParaRPr kumimoji="1" lang="ja-JP" altLang="en-US"/>
        </a:p>
      </dgm:t>
    </dgm:pt>
    <dgm:pt modelId="{1AC48A7E-F920-4A2D-A565-C2D04BA7EBD4}" type="pres">
      <dgm:prSet presAssocID="{62744407-DE16-4638-B775-9A8A04A110C8}" presName="sp" presStyleCnt="0"/>
      <dgm:spPr/>
    </dgm:pt>
    <dgm:pt modelId="{6DC5FC7F-4FAA-4F9F-9691-922F8CE4D2A1}" type="pres">
      <dgm:prSet presAssocID="{B633ADD8-DF37-403D-85C8-E9916231CCD0}" presName="composite" presStyleCnt="0"/>
      <dgm:spPr/>
    </dgm:pt>
    <dgm:pt modelId="{26512AB7-4A69-46B5-BEF4-75EC16D02E9C}" type="pres">
      <dgm:prSet presAssocID="{B633ADD8-DF37-403D-85C8-E9916231CCD0}" presName="parentText" presStyleLbl="alignNode1" presStyleIdx="3" presStyleCnt="4">
        <dgm:presLayoutVars>
          <dgm:chMax val="1"/>
          <dgm:bulletEnabled val="1"/>
        </dgm:presLayoutVars>
      </dgm:prSet>
      <dgm:spPr/>
      <dgm:t>
        <a:bodyPr/>
        <a:lstStyle/>
        <a:p>
          <a:endParaRPr kumimoji="1" lang="ja-JP" altLang="en-US"/>
        </a:p>
      </dgm:t>
    </dgm:pt>
    <dgm:pt modelId="{E275B044-7F1B-4005-AE71-368CA2AA2B9E}" type="pres">
      <dgm:prSet presAssocID="{B633ADD8-DF37-403D-85C8-E9916231CCD0}" presName="descendantText" presStyleLbl="alignAcc1" presStyleIdx="3" presStyleCnt="4">
        <dgm:presLayoutVars>
          <dgm:bulletEnabled val="1"/>
        </dgm:presLayoutVars>
      </dgm:prSet>
      <dgm:spPr/>
      <dgm:t>
        <a:bodyPr/>
        <a:lstStyle/>
        <a:p>
          <a:endParaRPr kumimoji="1" lang="ja-JP" altLang="en-US"/>
        </a:p>
      </dgm:t>
    </dgm:pt>
  </dgm:ptLst>
  <dgm:cxnLst>
    <dgm:cxn modelId="{AE0899CC-7C8F-4226-A3FA-92049663ABB3}" srcId="{0F125538-7690-4C7B-B52B-0F2687F3E0C8}" destId="{72F23915-69CE-49A1-9890-606D1F858531}" srcOrd="1" destOrd="0" parTransId="{26DF972D-1CB5-416A-A49C-3744AE6F0D54}" sibTransId="{0B589CBA-5356-463E-8BA4-3FC694E87B5B}"/>
    <dgm:cxn modelId="{60700472-527B-488C-AF7C-3EC6274893E7}" type="presOf" srcId="{F62A7DA3-FE4C-4ACB-AED8-EC691028E57E}" destId="{39ABD0BC-429A-4A18-A7FF-62450BDF8449}" srcOrd="0" destOrd="0" presId="urn:microsoft.com/office/officeart/2005/8/layout/chevron2"/>
    <dgm:cxn modelId="{782EE577-879B-4FC9-B06F-9155A35DB9EC}" type="presOf" srcId="{B633ADD8-DF37-403D-85C8-E9916231CCD0}" destId="{26512AB7-4A69-46B5-BEF4-75EC16D02E9C}" srcOrd="0" destOrd="0" presId="urn:microsoft.com/office/officeart/2005/8/layout/chevron2"/>
    <dgm:cxn modelId="{00E82001-F242-4216-880C-E43DCC3096ED}" srcId="{CD6AB807-571F-4D8B-972D-FC106969DA3A}" destId="{4DB3E49C-134E-4530-904A-91EA13E6888E}" srcOrd="1" destOrd="0" parTransId="{E57B42DF-DAF3-49EF-9915-0C3F84B0D32E}" sibTransId="{86EAABC6-C86A-4F26-ACAB-6D5FAE11E700}"/>
    <dgm:cxn modelId="{53021919-BAF0-48A7-9634-7BD86F15D025}" srcId="{343BB730-DD51-4592-8377-1A0AB19835A7}" destId="{0BF69E10-EB51-46F2-9B31-09769CDAAE89}" srcOrd="1" destOrd="0" parTransId="{182B4DBD-FEEF-4FA5-B717-2A51AAEB9918}" sibTransId="{1DAD2363-A668-457A-8598-64AAF8868678}"/>
    <dgm:cxn modelId="{674BE04D-8AB3-46D7-86EF-08D9C911F9BF}" type="presOf" srcId="{4F9573F3-7FD6-4965-882E-44718A4BD64C}" destId="{08134365-DFE7-494B-A7D6-4F5C4E8ADCAC}" srcOrd="0" destOrd="0" presId="urn:microsoft.com/office/officeart/2005/8/layout/chevron2"/>
    <dgm:cxn modelId="{98C1BBB6-F2FB-452B-9067-417D881226A2}" type="presOf" srcId="{7A570769-BE06-41DC-9F92-A187D25BCA12}" destId="{E275B044-7F1B-4005-AE71-368CA2AA2B9E}" srcOrd="0" destOrd="1" presId="urn:microsoft.com/office/officeart/2005/8/layout/chevron2"/>
    <dgm:cxn modelId="{F669B067-E4AB-4C35-9CDA-45697409E031}" type="presOf" srcId="{0F125538-7690-4C7B-B52B-0F2687F3E0C8}" destId="{2B4F70A5-5A3C-48DB-99E8-D7E53B7EED69}" srcOrd="0" destOrd="0" presId="urn:microsoft.com/office/officeart/2005/8/layout/chevron2"/>
    <dgm:cxn modelId="{C1BD4FB7-6014-4F6A-9935-2AC22393B57D}" type="presOf" srcId="{66ABCCA2-45A7-4AA7-82CE-0D4A6DD0A874}" destId="{1B73E865-A2E2-4916-8D07-E98AE96CD068}" srcOrd="0" destOrd="0" presId="urn:microsoft.com/office/officeart/2005/8/layout/chevron2"/>
    <dgm:cxn modelId="{40BC0A5D-1A39-4A72-ABFE-5DA00CF3BA33}" srcId="{F62A7DA3-FE4C-4ACB-AED8-EC691028E57E}" destId="{CD6AB807-571F-4D8B-972D-FC106969DA3A}" srcOrd="0" destOrd="0" parTransId="{29288C49-86C2-4AA7-BC9D-AB5CE018920B}" sibTransId="{4A889762-2B4D-44F0-81A3-BDF90137202C}"/>
    <dgm:cxn modelId="{4867B519-81EF-404F-A8B9-A9E65DC9ABE7}" srcId="{CD6AB807-571F-4D8B-972D-FC106969DA3A}" destId="{4F9573F3-7FD6-4965-882E-44718A4BD64C}" srcOrd="0" destOrd="0" parTransId="{1BDA67AF-8BBE-4058-A653-0F2EE40AFBC0}" sibTransId="{C0A298E5-B597-4CF1-ACBF-61A2ECA5BDA6}"/>
    <dgm:cxn modelId="{793F1CE5-14D3-428E-A47E-D4C41B1152F5}" srcId="{F62A7DA3-FE4C-4ACB-AED8-EC691028E57E}" destId="{343BB730-DD51-4592-8377-1A0AB19835A7}" srcOrd="2" destOrd="0" parTransId="{579EADA6-2A31-45F0-ABCE-14D51F2FDF13}" sibTransId="{62744407-DE16-4638-B775-9A8A04A110C8}"/>
    <dgm:cxn modelId="{59D44742-E705-4F62-A62C-CC941CDDA8DB}" srcId="{F62A7DA3-FE4C-4ACB-AED8-EC691028E57E}" destId="{0F125538-7690-4C7B-B52B-0F2687F3E0C8}" srcOrd="1" destOrd="0" parTransId="{CC71911A-0872-48D1-893D-AC4F30790199}" sibTransId="{E597CFCF-73B5-4361-BB68-F1612E3DD788}"/>
    <dgm:cxn modelId="{48ECF387-34AE-4454-B4AD-A044BBF89A08}" type="presOf" srcId="{0BF69E10-EB51-46F2-9B31-09769CDAAE89}" destId="{3996D68B-3368-4A0B-9007-B99C145AB5E7}" srcOrd="0" destOrd="1" presId="urn:microsoft.com/office/officeart/2005/8/layout/chevron2"/>
    <dgm:cxn modelId="{70D66DEE-F57B-4707-9C58-C1DE5F1E057B}" srcId="{B633ADD8-DF37-403D-85C8-E9916231CCD0}" destId="{7A570769-BE06-41DC-9F92-A187D25BCA12}" srcOrd="1" destOrd="0" parTransId="{75DB5B59-5B0D-495B-9A7C-F76358846B56}" sibTransId="{A8E52CD6-599A-49B6-B46E-DB9303305C82}"/>
    <dgm:cxn modelId="{285C2E44-296A-4545-99DD-ADA9EEDDF7FE}" type="presOf" srcId="{343BB730-DD51-4592-8377-1A0AB19835A7}" destId="{F10B2591-6C48-4BF7-BB9B-3743C868C7BE}" srcOrd="0" destOrd="0" presId="urn:microsoft.com/office/officeart/2005/8/layout/chevron2"/>
    <dgm:cxn modelId="{F8E1F22E-1E83-49A5-99A6-35E6976BF5AD}" srcId="{F62A7DA3-FE4C-4ACB-AED8-EC691028E57E}" destId="{B633ADD8-DF37-403D-85C8-E9916231CCD0}" srcOrd="3" destOrd="0" parTransId="{5798B44D-E554-4C49-B5B3-B1F083CAD81C}" sibTransId="{7E0AB95B-D2EA-4AC7-8635-C13A54723BCA}"/>
    <dgm:cxn modelId="{1CB47AA1-8FA8-4B9B-B463-8E3B91773136}" srcId="{B633ADD8-DF37-403D-85C8-E9916231CCD0}" destId="{3E2EAD07-4A71-40F1-B43C-50719A7E1AE9}" srcOrd="0" destOrd="0" parTransId="{84A60C91-C215-4467-8253-7A357A14E667}" sibTransId="{B04B6754-5061-4FB6-9F16-B4587DA42A5A}"/>
    <dgm:cxn modelId="{E7420AD4-F307-4DEE-A04B-C0DA286AD58F}" type="presOf" srcId="{72F23915-69CE-49A1-9890-606D1F858531}" destId="{1B73E865-A2E2-4916-8D07-E98AE96CD068}" srcOrd="0" destOrd="1" presId="urn:microsoft.com/office/officeart/2005/8/layout/chevron2"/>
    <dgm:cxn modelId="{251DB86B-F908-4F7B-9C44-C944443D4AFE}" srcId="{343BB730-DD51-4592-8377-1A0AB19835A7}" destId="{EE637268-01AF-4BA9-8F0C-05A1354E9A90}" srcOrd="0" destOrd="0" parTransId="{2C6E776C-A276-4261-8A2F-5D4D71CEF06E}" sibTransId="{51808B0F-09CF-4E67-9B86-9419C58850AD}"/>
    <dgm:cxn modelId="{24B7EFC5-1819-48D9-9A99-E3AB550A1F36}" type="presOf" srcId="{CD6AB807-571F-4D8B-972D-FC106969DA3A}" destId="{A2D46B37-8170-494C-8F6F-84CE524E667B}" srcOrd="0" destOrd="0" presId="urn:microsoft.com/office/officeart/2005/8/layout/chevron2"/>
    <dgm:cxn modelId="{1931264A-69E2-4145-A222-0FD3FE033544}" type="presOf" srcId="{4DB3E49C-134E-4530-904A-91EA13E6888E}" destId="{08134365-DFE7-494B-A7D6-4F5C4E8ADCAC}" srcOrd="0" destOrd="1" presId="urn:microsoft.com/office/officeart/2005/8/layout/chevron2"/>
    <dgm:cxn modelId="{FFA72D50-7735-4899-83A2-C67E4F405F8D}" type="presOf" srcId="{EE637268-01AF-4BA9-8F0C-05A1354E9A90}" destId="{3996D68B-3368-4A0B-9007-B99C145AB5E7}" srcOrd="0" destOrd="0" presId="urn:microsoft.com/office/officeart/2005/8/layout/chevron2"/>
    <dgm:cxn modelId="{148A037F-E3C8-4BD6-A0F4-43E9311DFEF4}" type="presOf" srcId="{3E2EAD07-4A71-40F1-B43C-50719A7E1AE9}" destId="{E275B044-7F1B-4005-AE71-368CA2AA2B9E}" srcOrd="0" destOrd="0" presId="urn:microsoft.com/office/officeart/2005/8/layout/chevron2"/>
    <dgm:cxn modelId="{8E01B1EE-7B4A-466D-9918-C09832CD497C}" srcId="{0F125538-7690-4C7B-B52B-0F2687F3E0C8}" destId="{66ABCCA2-45A7-4AA7-82CE-0D4A6DD0A874}" srcOrd="0" destOrd="0" parTransId="{EBF8FC6C-9A8F-4846-823D-00D33D6105B8}" sibTransId="{A43B6718-F0C4-4A55-8DAF-047AA85EFA8A}"/>
    <dgm:cxn modelId="{3CA98828-6EE9-4457-992D-7F9F679BD3D1}" type="presParOf" srcId="{39ABD0BC-429A-4A18-A7FF-62450BDF8449}" destId="{78367CFF-05D1-44BD-81B7-D14CAA145D24}" srcOrd="0" destOrd="0" presId="urn:microsoft.com/office/officeart/2005/8/layout/chevron2"/>
    <dgm:cxn modelId="{6B322FE7-7B7A-4EB6-8B8E-86B14A1BA1D4}" type="presParOf" srcId="{78367CFF-05D1-44BD-81B7-D14CAA145D24}" destId="{A2D46B37-8170-494C-8F6F-84CE524E667B}" srcOrd="0" destOrd="0" presId="urn:microsoft.com/office/officeart/2005/8/layout/chevron2"/>
    <dgm:cxn modelId="{E94F20D0-DF40-4556-AE02-5CB205484289}" type="presParOf" srcId="{78367CFF-05D1-44BD-81B7-D14CAA145D24}" destId="{08134365-DFE7-494B-A7D6-4F5C4E8ADCAC}" srcOrd="1" destOrd="0" presId="urn:microsoft.com/office/officeart/2005/8/layout/chevron2"/>
    <dgm:cxn modelId="{BA36B8A3-5A16-44A2-BBC3-EC1872F93BFA}" type="presParOf" srcId="{39ABD0BC-429A-4A18-A7FF-62450BDF8449}" destId="{000A9304-086B-47F5-8579-46578EBCB4B8}" srcOrd="1" destOrd="0" presId="urn:microsoft.com/office/officeart/2005/8/layout/chevron2"/>
    <dgm:cxn modelId="{2AD1D851-93F6-4BF0-BC16-392A96BCE68C}" type="presParOf" srcId="{39ABD0BC-429A-4A18-A7FF-62450BDF8449}" destId="{F562EFDD-19AA-4ED4-9E65-BCF4EEBB90A2}" srcOrd="2" destOrd="0" presId="urn:microsoft.com/office/officeart/2005/8/layout/chevron2"/>
    <dgm:cxn modelId="{2360EC67-8C40-4718-BF27-2A604641B863}" type="presParOf" srcId="{F562EFDD-19AA-4ED4-9E65-BCF4EEBB90A2}" destId="{2B4F70A5-5A3C-48DB-99E8-D7E53B7EED69}" srcOrd="0" destOrd="0" presId="urn:microsoft.com/office/officeart/2005/8/layout/chevron2"/>
    <dgm:cxn modelId="{E3B0942B-32EE-4A7A-9913-CC4174847E54}" type="presParOf" srcId="{F562EFDD-19AA-4ED4-9E65-BCF4EEBB90A2}" destId="{1B73E865-A2E2-4916-8D07-E98AE96CD068}" srcOrd="1" destOrd="0" presId="urn:microsoft.com/office/officeart/2005/8/layout/chevron2"/>
    <dgm:cxn modelId="{CDBF8789-F3F3-4160-B4EC-A1E1B06EE37D}" type="presParOf" srcId="{39ABD0BC-429A-4A18-A7FF-62450BDF8449}" destId="{1CCA5770-E06D-4634-AA91-881E1025B26F}" srcOrd="3" destOrd="0" presId="urn:microsoft.com/office/officeart/2005/8/layout/chevron2"/>
    <dgm:cxn modelId="{9B0872D9-6FD7-4F47-B68C-AE4666630647}" type="presParOf" srcId="{39ABD0BC-429A-4A18-A7FF-62450BDF8449}" destId="{437BC137-3C5E-4583-B0DC-65A921FCD501}" srcOrd="4" destOrd="0" presId="urn:microsoft.com/office/officeart/2005/8/layout/chevron2"/>
    <dgm:cxn modelId="{9D60ED45-47F6-4709-9A18-4D9F8CB85138}" type="presParOf" srcId="{437BC137-3C5E-4583-B0DC-65A921FCD501}" destId="{F10B2591-6C48-4BF7-BB9B-3743C868C7BE}" srcOrd="0" destOrd="0" presId="urn:microsoft.com/office/officeart/2005/8/layout/chevron2"/>
    <dgm:cxn modelId="{BD1F50DC-5735-45B5-AD0C-FF12E0C35D82}" type="presParOf" srcId="{437BC137-3C5E-4583-B0DC-65A921FCD501}" destId="{3996D68B-3368-4A0B-9007-B99C145AB5E7}" srcOrd="1" destOrd="0" presId="urn:microsoft.com/office/officeart/2005/8/layout/chevron2"/>
    <dgm:cxn modelId="{5E7EA49C-1B0E-441F-BD32-6317E32BB578}" type="presParOf" srcId="{39ABD0BC-429A-4A18-A7FF-62450BDF8449}" destId="{1AC48A7E-F920-4A2D-A565-C2D04BA7EBD4}" srcOrd="5" destOrd="0" presId="urn:microsoft.com/office/officeart/2005/8/layout/chevron2"/>
    <dgm:cxn modelId="{CF120497-4C68-4542-8DE3-2B36D2A8BCA0}" type="presParOf" srcId="{39ABD0BC-429A-4A18-A7FF-62450BDF8449}" destId="{6DC5FC7F-4FAA-4F9F-9691-922F8CE4D2A1}" srcOrd="6" destOrd="0" presId="urn:microsoft.com/office/officeart/2005/8/layout/chevron2"/>
    <dgm:cxn modelId="{E0F0A246-8144-49A4-9B05-AC11C04F7C09}" type="presParOf" srcId="{6DC5FC7F-4FAA-4F9F-9691-922F8CE4D2A1}" destId="{26512AB7-4A69-46B5-BEF4-75EC16D02E9C}" srcOrd="0" destOrd="0" presId="urn:microsoft.com/office/officeart/2005/8/layout/chevron2"/>
    <dgm:cxn modelId="{B40AC861-57E7-46E2-86DD-8732BE3A1E66}" type="presParOf" srcId="{6DC5FC7F-4FAA-4F9F-9691-922F8CE4D2A1}" destId="{E275B044-7F1B-4005-AE71-368CA2AA2B9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23761-53B4-45B6-8814-FBDFE3249E8F}">
      <dsp:nvSpPr>
        <dsp:cNvPr id="0" name=""/>
        <dsp:cNvSpPr/>
      </dsp:nvSpPr>
      <dsp:spPr>
        <a:xfrm>
          <a:off x="2526051" y="1539"/>
          <a:ext cx="2911376" cy="10913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b="1" kern="1200" dirty="0">
              <a:solidFill>
                <a:schemeClr val="tx1"/>
              </a:solidFill>
            </a:rPr>
            <a:t>利用者の</a:t>
          </a:r>
          <a:endParaRPr kumimoji="1" lang="en-US" altLang="ja-JP" sz="1800" b="1" kern="1200" dirty="0">
            <a:solidFill>
              <a:schemeClr val="tx1"/>
            </a:solidFill>
          </a:endParaRPr>
        </a:p>
        <a:p>
          <a:pPr lvl="0" algn="ctr" defTabSz="800100">
            <a:lnSpc>
              <a:spcPct val="90000"/>
            </a:lnSpc>
            <a:spcBef>
              <a:spcPct val="0"/>
            </a:spcBef>
            <a:spcAft>
              <a:spcPct val="35000"/>
            </a:spcAft>
          </a:pPr>
          <a:r>
            <a:rPr kumimoji="1" lang="ja-JP" altLang="en-US" sz="1800" b="1" kern="1200" dirty="0">
              <a:solidFill>
                <a:schemeClr val="tx1"/>
              </a:solidFill>
            </a:rPr>
            <a:t>安全確保と</a:t>
          </a:r>
          <a:endParaRPr kumimoji="1" lang="en-US" altLang="ja-JP" sz="1800" b="1" kern="1200" dirty="0">
            <a:solidFill>
              <a:schemeClr val="tx1"/>
            </a:solidFill>
          </a:endParaRPr>
        </a:p>
        <a:p>
          <a:pPr lvl="0" algn="ctr" defTabSz="800100">
            <a:lnSpc>
              <a:spcPct val="90000"/>
            </a:lnSpc>
            <a:spcBef>
              <a:spcPct val="0"/>
            </a:spcBef>
            <a:spcAft>
              <a:spcPct val="35000"/>
            </a:spcAft>
          </a:pPr>
          <a:r>
            <a:rPr kumimoji="1" lang="ja-JP" altLang="en-US" sz="1800" b="1" kern="1200" dirty="0">
              <a:solidFill>
                <a:schemeClr val="tx1"/>
              </a:solidFill>
            </a:rPr>
            <a:t>利益の保護</a:t>
          </a:r>
        </a:p>
      </dsp:txBody>
      <dsp:txXfrm>
        <a:off x="2579326" y="54814"/>
        <a:ext cx="2804826" cy="984802"/>
      </dsp:txXfrm>
    </dsp:sp>
    <dsp:sp modelId="{B2A93D5D-691F-441D-9499-3F3D9D25337C}">
      <dsp:nvSpPr>
        <dsp:cNvPr id="0" name=""/>
        <dsp:cNvSpPr/>
      </dsp:nvSpPr>
      <dsp:spPr>
        <a:xfrm>
          <a:off x="1854448" y="870096"/>
          <a:ext cx="3608821" cy="3608821"/>
        </a:xfrm>
        <a:custGeom>
          <a:avLst/>
          <a:gdLst/>
          <a:ahLst/>
          <a:cxnLst/>
          <a:rect l="0" t="0" r="0" b="0"/>
          <a:pathLst>
            <a:path>
              <a:moveTo>
                <a:pt x="2681793" y="227674"/>
              </a:moveTo>
              <a:arcTo wR="1804410" hR="1804410" stAng="17945638" swAng="1908724"/>
            </a:path>
          </a:pathLst>
        </a:custGeom>
        <a:noFill/>
        <a:ln w="50800" cap="flat" cmpd="sng" algn="ctr">
          <a:solidFill>
            <a:srgbClr val="FFC000"/>
          </a:solidFill>
          <a:prstDash val="solid"/>
          <a:miter lim="800000"/>
        </a:ln>
        <a:effectLst/>
      </dsp:spPr>
      <dsp:style>
        <a:lnRef idx="1">
          <a:scrgbClr r="0" g="0" b="0"/>
        </a:lnRef>
        <a:fillRef idx="0">
          <a:scrgbClr r="0" g="0" b="0"/>
        </a:fillRef>
        <a:effectRef idx="0">
          <a:scrgbClr r="0" g="0" b="0"/>
        </a:effectRef>
        <a:fontRef idx="minor"/>
      </dsp:style>
    </dsp:sp>
    <dsp:sp modelId="{29A622F3-74B5-4B59-B1F5-7F8670E088BD}">
      <dsp:nvSpPr>
        <dsp:cNvPr id="0" name=""/>
        <dsp:cNvSpPr/>
      </dsp:nvSpPr>
      <dsp:spPr>
        <a:xfrm>
          <a:off x="4638467" y="1805950"/>
          <a:ext cx="2295367" cy="1091352"/>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kumimoji="1" lang="ja-JP" altLang="en-US" sz="2200" b="1" kern="1200" dirty="0">
              <a:solidFill>
                <a:schemeClr val="tx1"/>
              </a:solidFill>
            </a:rPr>
            <a:t>サービスの質を</a:t>
          </a:r>
          <a:endParaRPr kumimoji="1" lang="en-US" altLang="ja-JP" sz="2200" b="1" kern="1200" dirty="0">
            <a:solidFill>
              <a:schemeClr val="tx1"/>
            </a:solidFill>
          </a:endParaRPr>
        </a:p>
        <a:p>
          <a:pPr lvl="0" algn="ctr" defTabSz="977900">
            <a:lnSpc>
              <a:spcPct val="90000"/>
            </a:lnSpc>
            <a:spcBef>
              <a:spcPct val="0"/>
            </a:spcBef>
            <a:spcAft>
              <a:spcPct val="35000"/>
            </a:spcAft>
          </a:pPr>
          <a:r>
            <a:rPr kumimoji="1" lang="ja-JP" altLang="en-US" sz="2200" b="1" kern="1200" dirty="0">
              <a:solidFill>
                <a:schemeClr val="tx1"/>
              </a:solidFill>
            </a:rPr>
            <a:t>保証</a:t>
          </a:r>
        </a:p>
      </dsp:txBody>
      <dsp:txXfrm>
        <a:off x="4691742" y="1859225"/>
        <a:ext cx="2188817" cy="984802"/>
      </dsp:txXfrm>
    </dsp:sp>
    <dsp:sp modelId="{C9FE5B87-50A2-438C-83C1-FB0C17D2AC95}">
      <dsp:nvSpPr>
        <dsp:cNvPr id="0" name=""/>
        <dsp:cNvSpPr/>
      </dsp:nvSpPr>
      <dsp:spPr>
        <a:xfrm>
          <a:off x="1852304" y="200139"/>
          <a:ext cx="3608821" cy="3608821"/>
        </a:xfrm>
        <a:custGeom>
          <a:avLst/>
          <a:gdLst/>
          <a:ahLst/>
          <a:cxnLst/>
          <a:rect l="0" t="0" r="0" b="0"/>
          <a:pathLst>
            <a:path>
              <a:moveTo>
                <a:pt x="3367503" y="2705876"/>
              </a:moveTo>
              <a:arcTo wR="1804410" hR="1804410" stAng="1798373" swAng="1900597"/>
            </a:path>
          </a:pathLst>
        </a:custGeom>
        <a:noFill/>
        <a:ln w="50800" cap="flat" cmpd="sng" algn="ctr">
          <a:solidFill>
            <a:srgbClr val="00B050"/>
          </a:solidFill>
          <a:prstDash val="solid"/>
          <a:miter lim="800000"/>
        </a:ln>
        <a:effectLst/>
      </dsp:spPr>
      <dsp:style>
        <a:lnRef idx="1">
          <a:scrgbClr r="0" g="0" b="0"/>
        </a:lnRef>
        <a:fillRef idx="0">
          <a:scrgbClr r="0" g="0" b="0"/>
        </a:fillRef>
        <a:effectRef idx="0">
          <a:scrgbClr r="0" g="0" b="0"/>
        </a:effectRef>
        <a:fontRef idx="minor"/>
      </dsp:style>
    </dsp:sp>
    <dsp:sp modelId="{5B6B1CD6-3077-48BD-AE07-C1696007AD02}">
      <dsp:nvSpPr>
        <dsp:cNvPr id="0" name=""/>
        <dsp:cNvSpPr/>
      </dsp:nvSpPr>
      <dsp:spPr>
        <a:xfrm>
          <a:off x="2485567" y="3597282"/>
          <a:ext cx="2915591" cy="1091352"/>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kumimoji="1" lang="ja-JP" altLang="en-US" sz="2200" b="1" kern="1200" dirty="0">
              <a:solidFill>
                <a:schemeClr val="tx1"/>
              </a:solidFill>
            </a:rPr>
            <a:t>組織の損失を</a:t>
          </a:r>
          <a:endParaRPr kumimoji="1" lang="en-US" altLang="ja-JP" sz="2200" b="1" kern="1200" dirty="0">
            <a:solidFill>
              <a:schemeClr val="tx1"/>
            </a:solidFill>
          </a:endParaRPr>
        </a:p>
        <a:p>
          <a:pPr lvl="0" algn="ctr" defTabSz="977900">
            <a:lnSpc>
              <a:spcPct val="90000"/>
            </a:lnSpc>
            <a:spcBef>
              <a:spcPct val="0"/>
            </a:spcBef>
            <a:spcAft>
              <a:spcPct val="35000"/>
            </a:spcAft>
          </a:pPr>
          <a:r>
            <a:rPr kumimoji="1" lang="ja-JP" altLang="en-US" sz="2200" b="1" kern="1200" dirty="0">
              <a:solidFill>
                <a:schemeClr val="tx1"/>
              </a:solidFill>
            </a:rPr>
            <a:t>最小に抑える</a:t>
          </a:r>
        </a:p>
      </dsp:txBody>
      <dsp:txXfrm>
        <a:off x="2538842" y="3650557"/>
        <a:ext cx="2809041" cy="984802"/>
      </dsp:txXfrm>
    </dsp:sp>
    <dsp:sp modelId="{D2D6DB9E-BD0D-486B-A092-7EE51D8923CE}">
      <dsp:nvSpPr>
        <dsp:cNvPr id="0" name=""/>
        <dsp:cNvSpPr/>
      </dsp:nvSpPr>
      <dsp:spPr>
        <a:xfrm>
          <a:off x="2492305" y="223973"/>
          <a:ext cx="3608821" cy="3608821"/>
        </a:xfrm>
        <a:custGeom>
          <a:avLst/>
          <a:gdLst/>
          <a:ahLst/>
          <a:cxnLst/>
          <a:rect l="0" t="0" r="0" b="0"/>
          <a:pathLst>
            <a:path>
              <a:moveTo>
                <a:pt x="904554" y="3368430"/>
              </a:moveTo>
              <a:arcTo wR="1804410" hR="1804410" stAng="7194834" swAng="1859228"/>
            </a:path>
          </a:pathLst>
        </a:custGeom>
        <a:noFill/>
        <a:ln w="50800" cap="flat" cmpd="sng" algn="ctr">
          <a:solidFill>
            <a:srgbClr val="00B0F0"/>
          </a:solidFill>
          <a:prstDash val="solid"/>
          <a:miter lim="800000"/>
        </a:ln>
        <a:effectLst/>
      </dsp:spPr>
      <dsp:style>
        <a:lnRef idx="1">
          <a:scrgbClr r="0" g="0" b="0"/>
        </a:lnRef>
        <a:fillRef idx="0">
          <a:scrgbClr r="0" g="0" b="0"/>
        </a:fillRef>
        <a:effectRef idx="0">
          <a:scrgbClr r="0" g="0" b="0"/>
        </a:effectRef>
        <a:fontRef idx="minor"/>
      </dsp:style>
    </dsp:sp>
    <dsp:sp modelId="{5A6CD676-7ECA-4EC8-9509-34A6BA6F3E28}">
      <dsp:nvSpPr>
        <dsp:cNvPr id="0" name=""/>
        <dsp:cNvSpPr/>
      </dsp:nvSpPr>
      <dsp:spPr>
        <a:xfrm>
          <a:off x="952865" y="1805950"/>
          <a:ext cx="2448928" cy="1091352"/>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kumimoji="1" lang="ja-JP" altLang="en-US" sz="2200" b="1" kern="1200" dirty="0">
              <a:solidFill>
                <a:schemeClr val="tx1"/>
              </a:solidFill>
            </a:rPr>
            <a:t>職員の</a:t>
          </a:r>
          <a:endParaRPr kumimoji="1" lang="en-US" altLang="ja-JP" sz="2200" b="1" kern="1200" dirty="0">
            <a:solidFill>
              <a:schemeClr val="tx1"/>
            </a:solidFill>
          </a:endParaRPr>
        </a:p>
        <a:p>
          <a:pPr lvl="0" algn="ctr" defTabSz="977900">
            <a:lnSpc>
              <a:spcPct val="90000"/>
            </a:lnSpc>
            <a:spcBef>
              <a:spcPct val="0"/>
            </a:spcBef>
            <a:spcAft>
              <a:spcPct val="35000"/>
            </a:spcAft>
          </a:pPr>
          <a:r>
            <a:rPr kumimoji="1" lang="ja-JP" altLang="en-US" sz="2200" b="1" kern="1200" dirty="0">
              <a:solidFill>
                <a:schemeClr val="tx1"/>
              </a:solidFill>
            </a:rPr>
            <a:t>安全の確保</a:t>
          </a:r>
        </a:p>
      </dsp:txBody>
      <dsp:txXfrm>
        <a:off x="1006140" y="1859225"/>
        <a:ext cx="2342378" cy="984802"/>
      </dsp:txXfrm>
    </dsp:sp>
    <dsp:sp modelId="{C87B3742-A591-48F5-81E2-AB44FD2F7ACA}">
      <dsp:nvSpPr>
        <dsp:cNvPr id="0" name=""/>
        <dsp:cNvSpPr/>
      </dsp:nvSpPr>
      <dsp:spPr>
        <a:xfrm>
          <a:off x="2500210" y="870096"/>
          <a:ext cx="3608821" cy="3608821"/>
        </a:xfrm>
        <a:custGeom>
          <a:avLst/>
          <a:gdLst/>
          <a:ahLst/>
          <a:cxnLst/>
          <a:rect l="0" t="0" r="0" b="0"/>
          <a:pathLst>
            <a:path>
              <a:moveTo>
                <a:pt x="227674" y="927028"/>
              </a:moveTo>
              <a:arcTo wR="1804410" hR="1804410" stAng="12545638" swAng="1908724"/>
            </a:path>
          </a:pathLst>
        </a:custGeom>
        <a:noFill/>
        <a:ln w="50800" cap="flat" cmpd="sng" algn="ctr">
          <a:solidFill>
            <a:srgbClr val="00B0F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B8C87-4279-4A8B-9BF5-A3EB4614F27A}">
      <dsp:nvSpPr>
        <dsp:cNvPr id="0" name=""/>
        <dsp:cNvSpPr/>
      </dsp:nvSpPr>
      <dsp:spPr>
        <a:xfrm>
          <a:off x="219997" y="11835"/>
          <a:ext cx="4327666" cy="4327666"/>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kumimoji="1" lang="ja-JP" altLang="en-US" sz="3200" kern="1200" dirty="0">
              <a:latin typeface="HGP明朝B" panose="02020800000000000000" pitchFamily="18" charset="-128"/>
              <a:ea typeface="HGP明朝B" panose="02020800000000000000" pitchFamily="18" charset="-128"/>
            </a:rPr>
            <a:t>Ｉｎｃｉｄｅｎｔ</a:t>
          </a:r>
          <a:endParaRPr kumimoji="1" lang="en-US" altLang="ja-JP" sz="3200" kern="1200" dirty="0">
            <a:latin typeface="HGP明朝B" panose="02020800000000000000" pitchFamily="18" charset="-128"/>
            <a:ea typeface="HGP明朝B" panose="02020800000000000000" pitchFamily="18" charset="-128"/>
          </a:endParaRPr>
        </a:p>
        <a:p>
          <a:pPr lvl="0" algn="ctr" defTabSz="1422400">
            <a:lnSpc>
              <a:spcPct val="90000"/>
            </a:lnSpc>
            <a:spcBef>
              <a:spcPct val="0"/>
            </a:spcBef>
            <a:spcAft>
              <a:spcPct val="35000"/>
            </a:spcAft>
          </a:pPr>
          <a:r>
            <a:rPr kumimoji="1" lang="ja-JP" altLang="en-US" sz="3200" u="sng" kern="1200" dirty="0">
              <a:latin typeface="HGP明朝B" panose="02020800000000000000" pitchFamily="18" charset="-128"/>
              <a:ea typeface="HGP明朝B" panose="02020800000000000000" pitchFamily="18" charset="-128"/>
            </a:rPr>
            <a:t>ｲﾝｼﾃﾞﾝﾄ</a:t>
          </a:r>
        </a:p>
      </dsp:txBody>
      <dsp:txXfrm>
        <a:off x="824310" y="522160"/>
        <a:ext cx="2495231" cy="3307016"/>
      </dsp:txXfrm>
    </dsp:sp>
    <dsp:sp modelId="{620A36F8-9E3E-4314-98E9-A5F577FAA63A}">
      <dsp:nvSpPr>
        <dsp:cNvPr id="0" name=""/>
        <dsp:cNvSpPr/>
      </dsp:nvSpPr>
      <dsp:spPr>
        <a:xfrm>
          <a:off x="3559033" y="0"/>
          <a:ext cx="4327666" cy="4327666"/>
        </a:xfrm>
        <a:prstGeom prst="ellipse">
          <a:avLst/>
        </a:prstGeom>
        <a:solidFill>
          <a:srgbClr val="FF99FF">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kumimoji="1" lang="en-US" altLang="ja-JP" sz="2800" kern="1200" dirty="0"/>
        </a:p>
        <a:p>
          <a:pPr lvl="0" algn="ctr" defTabSz="1244600">
            <a:lnSpc>
              <a:spcPct val="90000"/>
            </a:lnSpc>
            <a:spcBef>
              <a:spcPct val="0"/>
            </a:spcBef>
            <a:spcAft>
              <a:spcPct val="35000"/>
            </a:spcAft>
          </a:pPr>
          <a:r>
            <a:rPr kumimoji="1" lang="ja-JP" altLang="en-US" sz="2800" kern="1200" dirty="0">
              <a:latin typeface="HGP明朝B" panose="02020800000000000000" pitchFamily="18" charset="-128"/>
              <a:ea typeface="HGP明朝B" panose="02020800000000000000" pitchFamily="18" charset="-128"/>
            </a:rPr>
            <a:t>Ａｃｃｉｄｅｎｔ</a:t>
          </a:r>
          <a:endParaRPr kumimoji="1" lang="en-US" altLang="ja-JP" sz="2800" kern="1200" dirty="0">
            <a:latin typeface="HGP明朝B" panose="02020800000000000000" pitchFamily="18" charset="-128"/>
            <a:ea typeface="HGP明朝B" panose="02020800000000000000" pitchFamily="18" charset="-128"/>
          </a:endParaRPr>
        </a:p>
        <a:p>
          <a:pPr lvl="0" algn="ctr" defTabSz="1244600">
            <a:lnSpc>
              <a:spcPct val="90000"/>
            </a:lnSpc>
            <a:spcBef>
              <a:spcPct val="0"/>
            </a:spcBef>
            <a:spcAft>
              <a:spcPct val="35000"/>
            </a:spcAft>
          </a:pPr>
          <a:r>
            <a:rPr kumimoji="1" lang="ja-JP" altLang="en-US" sz="2800" u="sng" kern="1200" dirty="0">
              <a:latin typeface="HGP明朝B" panose="02020800000000000000" pitchFamily="18" charset="-128"/>
              <a:ea typeface="HGP明朝B" panose="02020800000000000000" pitchFamily="18" charset="-128"/>
            </a:rPr>
            <a:t>ｱｸｼﾃﾞﾝﾄ</a:t>
          </a:r>
          <a:endParaRPr kumimoji="1" lang="en-US" altLang="ja-JP" sz="2800" u="sng" kern="1200" dirty="0">
            <a:latin typeface="HGP明朝B" panose="02020800000000000000" pitchFamily="18" charset="-128"/>
            <a:ea typeface="HGP明朝B" panose="02020800000000000000" pitchFamily="18" charset="-128"/>
          </a:endParaRPr>
        </a:p>
        <a:p>
          <a:pPr lvl="0" algn="ctr" defTabSz="1244600">
            <a:lnSpc>
              <a:spcPct val="90000"/>
            </a:lnSpc>
            <a:spcBef>
              <a:spcPct val="0"/>
            </a:spcBef>
            <a:spcAft>
              <a:spcPct val="35000"/>
            </a:spcAft>
          </a:pPr>
          <a:r>
            <a:rPr kumimoji="1" lang="ja-JP" altLang="en-US" sz="1800" kern="1200" dirty="0">
              <a:latin typeface="HG丸ｺﾞｼｯｸM-PRO" panose="020F0600000000000000" pitchFamily="50" charset="-128"/>
              <a:ea typeface="HG丸ｺﾞｼｯｸM-PRO" panose="020F0600000000000000" pitchFamily="50" charset="-128"/>
            </a:rPr>
            <a:t>事故</a:t>
          </a:r>
          <a:endParaRPr kumimoji="1" lang="en-US" altLang="ja-JP" sz="1800" kern="1200" dirty="0">
            <a:latin typeface="HG丸ｺﾞｼｯｸM-PRO" panose="020F0600000000000000" pitchFamily="50" charset="-128"/>
            <a:ea typeface="HG丸ｺﾞｼｯｸM-PRO" panose="020F0600000000000000" pitchFamily="50" charset="-128"/>
          </a:endParaRPr>
        </a:p>
      </dsp:txBody>
      <dsp:txXfrm>
        <a:off x="4787154" y="510324"/>
        <a:ext cx="2495231" cy="3307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46B37-8170-494C-8F6F-84CE524E667B}">
      <dsp:nvSpPr>
        <dsp:cNvPr id="0" name=""/>
        <dsp:cNvSpPr/>
      </dsp:nvSpPr>
      <dsp:spPr>
        <a:xfrm rot="5400000">
          <a:off x="-179747" y="180063"/>
          <a:ext cx="1198317" cy="83882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kumimoji="1" lang="ja-JP" altLang="en-US" sz="2200" kern="1200" dirty="0"/>
            <a:t>把握</a:t>
          </a:r>
        </a:p>
      </dsp:txBody>
      <dsp:txXfrm rot="-5400000">
        <a:off x="1" y="419726"/>
        <a:ext cx="838822" cy="359495"/>
      </dsp:txXfrm>
    </dsp:sp>
    <dsp:sp modelId="{08134365-DFE7-494B-A7D6-4F5C4E8ADCAC}">
      <dsp:nvSpPr>
        <dsp:cNvPr id="0" name=""/>
        <dsp:cNvSpPr/>
      </dsp:nvSpPr>
      <dsp:spPr>
        <a:xfrm rot="5400000">
          <a:off x="3973307" y="-3134170"/>
          <a:ext cx="778906" cy="704787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a:t>どのようなリスクがあるかを知る</a:t>
          </a:r>
        </a:p>
        <a:p>
          <a:pPr marL="228600" lvl="1" indent="-228600" algn="l" defTabSz="933450">
            <a:lnSpc>
              <a:spcPct val="90000"/>
            </a:lnSpc>
            <a:spcBef>
              <a:spcPct val="0"/>
            </a:spcBef>
            <a:spcAft>
              <a:spcPct val="15000"/>
            </a:spcAft>
            <a:buChar char="••"/>
          </a:pPr>
          <a:r>
            <a:rPr kumimoji="1" lang="ja-JP" altLang="en-US" sz="2100" kern="1200" dirty="0"/>
            <a:t>ヒアリハットやインシデント報告、苦情や事故事例の蓄積</a:t>
          </a:r>
        </a:p>
      </dsp:txBody>
      <dsp:txXfrm rot="-5400000">
        <a:off x="838822" y="38338"/>
        <a:ext cx="7009854" cy="702860"/>
      </dsp:txXfrm>
    </dsp:sp>
    <dsp:sp modelId="{2B4F70A5-5A3C-48DB-99E8-D7E53B7EED69}">
      <dsp:nvSpPr>
        <dsp:cNvPr id="0" name=""/>
        <dsp:cNvSpPr/>
      </dsp:nvSpPr>
      <dsp:spPr>
        <a:xfrm rot="5400000">
          <a:off x="-179747" y="1230859"/>
          <a:ext cx="1198317" cy="838822"/>
        </a:xfrm>
        <a:prstGeom prst="chevron">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kumimoji="1" lang="ja-JP" altLang="en-US" sz="2200" kern="1200" dirty="0"/>
            <a:t>分析</a:t>
          </a:r>
        </a:p>
      </dsp:txBody>
      <dsp:txXfrm rot="-5400000">
        <a:off x="1" y="1470522"/>
        <a:ext cx="838822" cy="359495"/>
      </dsp:txXfrm>
    </dsp:sp>
    <dsp:sp modelId="{1B73E865-A2E2-4916-8D07-E98AE96CD068}">
      <dsp:nvSpPr>
        <dsp:cNvPr id="0" name=""/>
        <dsp:cNvSpPr/>
      </dsp:nvSpPr>
      <dsp:spPr>
        <a:xfrm rot="5400000">
          <a:off x="3973307" y="-2083374"/>
          <a:ext cx="778906" cy="7047877"/>
        </a:xfrm>
        <a:prstGeom prst="round2SameRect">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a:t>データーから原因やパターンを分析する。</a:t>
          </a:r>
        </a:p>
        <a:p>
          <a:pPr marL="228600" lvl="1" indent="-228600" algn="l" defTabSz="933450">
            <a:lnSpc>
              <a:spcPct val="90000"/>
            </a:lnSpc>
            <a:spcBef>
              <a:spcPct val="0"/>
            </a:spcBef>
            <a:spcAft>
              <a:spcPct val="15000"/>
            </a:spcAft>
            <a:buChar char="••"/>
          </a:pPr>
          <a:r>
            <a:rPr kumimoji="1" lang="ja-JP" altLang="en-US" sz="2100" kern="1200" dirty="0"/>
            <a:t>対策・対応方法の検討</a:t>
          </a:r>
        </a:p>
      </dsp:txBody>
      <dsp:txXfrm rot="-5400000">
        <a:off x="838822" y="1089134"/>
        <a:ext cx="7009854" cy="702860"/>
      </dsp:txXfrm>
    </dsp:sp>
    <dsp:sp modelId="{F10B2591-6C48-4BF7-BB9B-3743C868C7BE}">
      <dsp:nvSpPr>
        <dsp:cNvPr id="0" name=""/>
        <dsp:cNvSpPr/>
      </dsp:nvSpPr>
      <dsp:spPr>
        <a:xfrm rot="5400000">
          <a:off x="-179747" y="2281655"/>
          <a:ext cx="1198317" cy="838822"/>
        </a:xfrm>
        <a:prstGeom prst="chevron">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kumimoji="1" lang="ja-JP" altLang="en-US" sz="2200" kern="1200" dirty="0"/>
            <a:t>対応</a:t>
          </a:r>
        </a:p>
      </dsp:txBody>
      <dsp:txXfrm rot="-5400000">
        <a:off x="1" y="2521318"/>
        <a:ext cx="838822" cy="359495"/>
      </dsp:txXfrm>
    </dsp:sp>
    <dsp:sp modelId="{3996D68B-3368-4A0B-9007-B99C145AB5E7}">
      <dsp:nvSpPr>
        <dsp:cNvPr id="0" name=""/>
        <dsp:cNvSpPr/>
      </dsp:nvSpPr>
      <dsp:spPr>
        <a:xfrm rot="5400000">
          <a:off x="3973307" y="-1032577"/>
          <a:ext cx="778906" cy="7047877"/>
        </a:xfrm>
        <a:prstGeom prst="round2SameRect">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a:t>リスクの予防対策</a:t>
          </a:r>
        </a:p>
        <a:p>
          <a:pPr marL="228600" lvl="1" indent="-228600" algn="l" defTabSz="933450">
            <a:lnSpc>
              <a:spcPct val="90000"/>
            </a:lnSpc>
            <a:spcBef>
              <a:spcPct val="0"/>
            </a:spcBef>
            <a:spcAft>
              <a:spcPct val="15000"/>
            </a:spcAft>
            <a:buChar char="••"/>
          </a:pPr>
          <a:r>
            <a:rPr kumimoji="1" lang="ja-JP" altLang="en-US" sz="2100" kern="1200" dirty="0"/>
            <a:t>苦情・事故発生時対応</a:t>
          </a:r>
        </a:p>
      </dsp:txBody>
      <dsp:txXfrm rot="-5400000">
        <a:off x="838822" y="2139931"/>
        <a:ext cx="7009854" cy="702860"/>
      </dsp:txXfrm>
    </dsp:sp>
    <dsp:sp modelId="{26512AB7-4A69-46B5-BEF4-75EC16D02E9C}">
      <dsp:nvSpPr>
        <dsp:cNvPr id="0" name=""/>
        <dsp:cNvSpPr/>
      </dsp:nvSpPr>
      <dsp:spPr>
        <a:xfrm rot="5400000">
          <a:off x="-179747" y="3332451"/>
          <a:ext cx="1198317" cy="838822"/>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kumimoji="1" lang="ja-JP" altLang="en-US" sz="2200" kern="1200" dirty="0"/>
            <a:t>検証</a:t>
          </a:r>
        </a:p>
      </dsp:txBody>
      <dsp:txXfrm rot="-5400000">
        <a:off x="1" y="3572114"/>
        <a:ext cx="838822" cy="359495"/>
      </dsp:txXfrm>
    </dsp:sp>
    <dsp:sp modelId="{E275B044-7F1B-4005-AE71-368CA2AA2B9E}">
      <dsp:nvSpPr>
        <dsp:cNvPr id="0" name=""/>
        <dsp:cNvSpPr/>
      </dsp:nvSpPr>
      <dsp:spPr>
        <a:xfrm rot="5400000">
          <a:off x="3973307" y="18218"/>
          <a:ext cx="778906" cy="7047877"/>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a:t>再評価、</a:t>
          </a:r>
          <a:r>
            <a:rPr kumimoji="1" lang="en-US" altLang="ja-JP" sz="2100" kern="1200" dirty="0"/>
            <a:t>PDCA</a:t>
          </a:r>
          <a:endParaRPr kumimoji="1" lang="ja-JP" altLang="en-US" sz="2100" kern="1200" dirty="0"/>
        </a:p>
        <a:p>
          <a:pPr marL="228600" lvl="1" indent="-228600" algn="l" defTabSz="933450">
            <a:lnSpc>
              <a:spcPct val="90000"/>
            </a:lnSpc>
            <a:spcBef>
              <a:spcPct val="0"/>
            </a:spcBef>
            <a:spcAft>
              <a:spcPct val="15000"/>
            </a:spcAft>
            <a:buChar char="••"/>
          </a:pPr>
          <a:r>
            <a:rPr kumimoji="1" lang="ja-JP" altLang="en-US" sz="2100" kern="1200" dirty="0"/>
            <a:t>検証委員会の開催や研修等の実施</a:t>
          </a:r>
        </a:p>
      </dsp:txBody>
      <dsp:txXfrm rot="-5400000">
        <a:off x="838822" y="3190727"/>
        <a:ext cx="7009854" cy="70286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30"/>
          </a:xfrm>
          <a:prstGeom prst="rect">
            <a:avLst/>
          </a:prstGeom>
        </p:spPr>
        <p:txBody>
          <a:bodyPr vert="horz" lIns="94857" tIns="47429" rIns="94857" bIns="47429" rtlCol="0"/>
          <a:lstStyle>
            <a:lvl1pPr algn="l">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15374" y="0"/>
            <a:ext cx="2918831" cy="495030"/>
          </a:xfrm>
          <a:prstGeom prst="rect">
            <a:avLst/>
          </a:prstGeom>
        </p:spPr>
        <p:txBody>
          <a:bodyPr vert="horz" lIns="94857" tIns="47429" rIns="94857" bIns="47429" rtlCol="0"/>
          <a:lstStyle>
            <a:lvl1pPr algn="r">
              <a:defRPr sz="1300"/>
            </a:lvl1pPr>
          </a:lstStyle>
          <a:p>
            <a:pPr rtl="0"/>
            <a:fld id="{F78864D8-D4EA-4630-8C2E-104DAD0E0EE3}" type="datetime4">
              <a:rPr lang="ja-JP" altLang="en-US" smtClean="0">
                <a:latin typeface="Meiryo UI" panose="020B0604030504040204" pitchFamily="50" charset="-128"/>
                <a:ea typeface="Meiryo UI" panose="020B0604030504040204" pitchFamily="50" charset="-128"/>
              </a:rPr>
              <a:t>2019年1月13日</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371285"/>
            <a:ext cx="2918831" cy="495028"/>
          </a:xfrm>
          <a:prstGeom prst="rect">
            <a:avLst/>
          </a:prstGeom>
        </p:spPr>
        <p:txBody>
          <a:bodyPr vert="horz" lIns="94857" tIns="47429" rIns="94857" bIns="47429" rtlCol="0" anchor="b"/>
          <a:lstStyle>
            <a:lvl1pPr algn="l">
              <a:defRPr sz="1300"/>
            </a:lvl1pPr>
          </a:lstStyle>
          <a:p>
            <a:pPr rtl="0"/>
            <a:r>
              <a:rPr lang="zh-TW" altLang="en-US" smtClean="0">
                <a:latin typeface="Meiryo UI" panose="020B0604030504040204" pitchFamily="50" charset="-128"/>
                <a:ea typeface="Meiryo UI" panose="020B0604030504040204" pitchFamily="50" charset="-128"/>
              </a:rPr>
              <a:t>平成</a:t>
            </a:r>
            <a:r>
              <a:rPr lang="en-US" altLang="zh-TW" smtClean="0">
                <a:latin typeface="Meiryo UI" panose="020B0604030504040204" pitchFamily="50" charset="-128"/>
                <a:ea typeface="Meiryo UI" panose="020B0604030504040204" pitchFamily="50" charset="-128"/>
              </a:rPr>
              <a:t>30</a:t>
            </a:r>
            <a:r>
              <a:rPr lang="zh-TW" altLang="en-US" smtClean="0">
                <a:latin typeface="Meiryo UI" panose="020B0604030504040204" pitchFamily="50" charset="-128"/>
                <a:ea typeface="Meiryo UI" panose="020B0604030504040204" pitchFamily="50" charset="-128"/>
              </a:rPr>
              <a:t>年度主任相談支援専門員養成研修</a:t>
            </a:r>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15374" y="9371285"/>
            <a:ext cx="2918831" cy="495028"/>
          </a:xfrm>
          <a:prstGeom prst="rect">
            <a:avLst/>
          </a:prstGeom>
        </p:spPr>
        <p:txBody>
          <a:bodyPr vert="horz" lIns="94857" tIns="47429" rIns="94857" bIns="47429" rtlCol="0" anchor="b"/>
          <a:lstStyle>
            <a:lvl1pPr algn="r">
              <a:defRPr sz="1300"/>
            </a:lvl1pPr>
          </a:lstStyle>
          <a:p>
            <a:pPr rtl="0"/>
            <a:fld id="{1604A0D4-B89B-4ADD-AF9E-38636B40EE4E}" type="slidenum">
              <a:rPr lang="en-US" altLang="ja-JP" smtClean="0">
                <a:latin typeface="Meiryo UI" panose="020B0604030504040204" pitchFamily="50" charset="-128"/>
                <a:ea typeface="Meiryo UI" panose="020B0604030504040204" pitchFamily="50" charset="-128"/>
              </a:r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30"/>
          </a:xfrm>
          <a:prstGeom prst="rect">
            <a:avLst/>
          </a:prstGeom>
        </p:spPr>
        <p:txBody>
          <a:bodyPr vert="horz" lIns="94857" tIns="47429" rIns="94857" bIns="47429" rtlCol="0"/>
          <a:lstStyle>
            <a:lvl1pPr algn="l">
              <a:defRPr sz="13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15374" y="0"/>
            <a:ext cx="2918831" cy="495030"/>
          </a:xfrm>
          <a:prstGeom prst="rect">
            <a:avLst/>
          </a:prstGeom>
        </p:spPr>
        <p:txBody>
          <a:bodyPr vert="horz" lIns="94857" tIns="47429" rIns="94857" bIns="47429" rtlCol="0"/>
          <a:lstStyle>
            <a:lvl1pPr algn="r">
              <a:defRPr sz="1300">
                <a:latin typeface="Meiryo UI" panose="020B0604030504040204" pitchFamily="50" charset="-128"/>
                <a:ea typeface="Meiryo UI" panose="020B0604030504040204" pitchFamily="50" charset="-128"/>
              </a:defRPr>
            </a:lvl1pPr>
          </a:lstStyle>
          <a:p>
            <a:fld id="{15F51FCC-6853-4383-B2F8-998AA394481E}" type="datetime4">
              <a:rPr lang="ja-JP" altLang="en-US" smtClean="0"/>
              <a:pPr/>
              <a:t>2019年1月13日</a:t>
            </a:fld>
            <a:endParaRPr 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4857" tIns="47429" rIns="94857" bIns="47429" rtlCol="0" anchor="ctr"/>
          <a:lstStyle/>
          <a:p>
            <a:pPr rtl="0"/>
            <a:endParaRPr lang="ja-JP" altLang="en-US" noProof="0" dirty="0"/>
          </a:p>
        </p:txBody>
      </p:sp>
      <p:sp>
        <p:nvSpPr>
          <p:cNvPr id="5" name="ノート プレースホルダー 4"/>
          <p:cNvSpPr>
            <a:spLocks noGrp="1"/>
          </p:cNvSpPr>
          <p:nvPr>
            <p:ph type="body" sz="quarter" idx="3"/>
          </p:nvPr>
        </p:nvSpPr>
        <p:spPr>
          <a:xfrm>
            <a:off x="673577" y="4748163"/>
            <a:ext cx="5388610" cy="3329881"/>
          </a:xfrm>
          <a:prstGeom prst="rect">
            <a:avLst/>
          </a:prstGeom>
        </p:spPr>
        <p:txBody>
          <a:bodyPr vert="horz" lIns="94857" tIns="47429" rIns="94857" bIns="47429" rtlCol="0"/>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371285"/>
            <a:ext cx="3307200" cy="495028"/>
          </a:xfrm>
          <a:prstGeom prst="rect">
            <a:avLst/>
          </a:prstGeom>
        </p:spPr>
        <p:txBody>
          <a:bodyPr vert="horz" lIns="94857" tIns="47429" rIns="94857" bIns="47429" rtlCol="0" anchor="b"/>
          <a:lstStyle>
            <a:lvl1pPr algn="l">
              <a:defRPr sz="1300">
                <a:latin typeface="Meiryo UI" panose="020B0604030504040204" pitchFamily="50" charset="-128"/>
                <a:ea typeface="Meiryo UI" panose="020B0604030504040204" pitchFamily="50" charset="-128"/>
              </a:defRPr>
            </a:lvl1pPr>
          </a:lstStyle>
          <a:p>
            <a:r>
              <a:rPr lang="zh-TW" altLang="en-US" smtClean="0"/>
              <a:t>平成</a:t>
            </a:r>
            <a:r>
              <a:rPr lang="en-US" altLang="zh-TW" smtClean="0"/>
              <a:t>30</a:t>
            </a:r>
            <a:r>
              <a:rPr lang="zh-TW" altLang="en-US" smtClean="0"/>
              <a:t>年度主任相談支援専門員養成研修</a:t>
            </a:r>
            <a:endParaRPr lang="ja-JP" altLang="en-US" dirty="0"/>
          </a:p>
        </p:txBody>
      </p:sp>
      <p:sp>
        <p:nvSpPr>
          <p:cNvPr id="7" name="スライド番号プレースホルダー 6"/>
          <p:cNvSpPr>
            <a:spLocks noGrp="1"/>
          </p:cNvSpPr>
          <p:nvPr>
            <p:ph type="sldNum" sz="quarter" idx="5"/>
          </p:nvPr>
        </p:nvSpPr>
        <p:spPr>
          <a:xfrm>
            <a:off x="3815374" y="9371285"/>
            <a:ext cx="2918831" cy="495028"/>
          </a:xfrm>
          <a:prstGeom prst="rect">
            <a:avLst/>
          </a:prstGeom>
        </p:spPr>
        <p:txBody>
          <a:bodyPr vert="horz" lIns="94857" tIns="47429" rIns="94857" bIns="47429" rtlCol="0" anchor="b"/>
          <a:lstStyle>
            <a:lvl1pPr algn="r">
              <a:defRPr sz="1300">
                <a:latin typeface="Meiryo UI" panose="020B0604030504040204" pitchFamily="50" charset="-128"/>
                <a:ea typeface="Meiryo UI" panose="020B0604030504040204" pitchFamily="50" charset="-128"/>
              </a:defRPr>
            </a:lvl1pPr>
          </a:lstStyle>
          <a:p>
            <a:fld id="{82869989-EB00-4EE7-BCB5-25BDC5BB29F8}" type="slidenum">
              <a:rPr lang="en-US" altLang="ja-JP" smtClean="0"/>
              <a:pPr/>
              <a:t>‹#›</a:t>
            </a:fld>
            <a:endParaRPr lang="ja-JP" alt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2869989-EB00-4EE7-BCB5-25BDC5BB29F8}" type="slidenum">
              <a:rPr lang="en-US" altLang="ja-JP" smtClean="0">
                <a:latin typeface="Meiryo UI" panose="020B0604030504040204" pitchFamily="50" charset="-128"/>
                <a:ea typeface="Meiryo UI" panose="020B0604030504040204" pitchFamily="50" charset="-128"/>
              </a:rPr>
              <a:t>1</a:t>
            </a:fld>
            <a:endParaRPr lang="ja-JP" altLang="en-US" dirty="0">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Tree>
    <p:extLst>
      <p:ext uri="{BB962C8B-B14F-4D97-AF65-F5344CB8AC3E}">
        <p14:creationId xmlns:p14="http://schemas.microsoft.com/office/powerpoint/2010/main" val="4114084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fld id="{82869989-EB00-4EE7-BCB5-25BDC5BB29F8}" type="slidenum">
              <a:rPr lang="en-US" altLang="ja-JP" smtClean="0">
                <a:solidFill>
                  <a:srgbClr val="2D2E2D"/>
                </a:solidFill>
              </a:rPr>
              <a:pPr/>
              <a:t>61</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Tree>
    <p:extLst>
      <p:ext uri="{BB962C8B-B14F-4D97-AF65-F5344CB8AC3E}">
        <p14:creationId xmlns:p14="http://schemas.microsoft.com/office/powerpoint/2010/main" val="2293510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fld id="{82869989-EB00-4EE7-BCB5-25BDC5BB29F8}" type="slidenum">
              <a:rPr lang="en-US" altLang="ja-JP" smtClean="0">
                <a:solidFill>
                  <a:srgbClr val="2D2E2D"/>
                </a:solidFill>
              </a:rPr>
              <a:pPr/>
              <a:t>71</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Tree>
    <p:extLst>
      <p:ext uri="{BB962C8B-B14F-4D97-AF65-F5344CB8AC3E}">
        <p14:creationId xmlns:p14="http://schemas.microsoft.com/office/powerpoint/2010/main" val="61027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pPr/>
              <a:t>73</a:t>
            </a:fld>
            <a:endParaRPr lang="ja-JP" altLang="en-US" dirty="0"/>
          </a:p>
        </p:txBody>
      </p:sp>
      <p:sp>
        <p:nvSpPr>
          <p:cNvPr id="5" name="フッター プレースホルダー 4"/>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Tree>
    <p:extLst>
      <p:ext uri="{BB962C8B-B14F-4D97-AF65-F5344CB8AC3E}">
        <p14:creationId xmlns:p14="http://schemas.microsoft.com/office/powerpoint/2010/main" val="31239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どこにある？すぐに取り出せる？更新してある？</a:t>
            </a:r>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pPr/>
              <a:t>76</a:t>
            </a:fld>
            <a:endParaRPr lang="ja-JP" altLang="en-US" dirty="0"/>
          </a:p>
        </p:txBody>
      </p:sp>
      <p:sp>
        <p:nvSpPr>
          <p:cNvPr id="5" name="フッター プレースホルダー 4"/>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Tree>
    <p:extLst>
      <p:ext uri="{BB962C8B-B14F-4D97-AF65-F5344CB8AC3E}">
        <p14:creationId xmlns:p14="http://schemas.microsoft.com/office/powerpoint/2010/main" val="2016959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fld id="{82869989-EB00-4EE7-BCB5-25BDC5BB29F8}" type="slidenum">
              <a:rPr lang="en-US" altLang="ja-JP" smtClean="0">
                <a:solidFill>
                  <a:srgbClr val="2D2E2D"/>
                </a:solidFill>
              </a:rPr>
              <a:pPr/>
              <a:t>82</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Tree>
    <p:extLst>
      <p:ext uri="{BB962C8B-B14F-4D97-AF65-F5344CB8AC3E}">
        <p14:creationId xmlns:p14="http://schemas.microsoft.com/office/powerpoint/2010/main" val="383363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82869989-EB00-4EE7-BCB5-25BDC5BB29F8}" type="slidenum">
              <a:rPr lang="en-US" altLang="ja-JP" smtClean="0">
                <a:latin typeface="Meiryo UI" panose="020B0604030504040204" pitchFamily="50" charset="-128"/>
                <a:ea typeface="Meiryo UI" panose="020B0604030504040204" pitchFamily="50" charset="-128"/>
              </a:rPr>
              <a:t>4</a:t>
            </a:fld>
            <a:endParaRPr lang="ja-JP" altLang="en-US" dirty="0">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Tree>
    <p:extLst>
      <p:ext uri="{BB962C8B-B14F-4D97-AF65-F5344CB8AC3E}">
        <p14:creationId xmlns:p14="http://schemas.microsoft.com/office/powerpoint/2010/main" val="198030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①気軽に聞けるようにする。</a:t>
            </a:r>
            <a:endParaRPr kumimoji="1" lang="en-US" altLang="ja-JP" dirty="0"/>
          </a:p>
          <a:p>
            <a:r>
              <a:rPr kumimoji="1" lang="ja-JP" altLang="en-US" dirty="0"/>
              <a:t>②できること、できないことをわかりやすくはっきり伝える</a:t>
            </a:r>
            <a:endParaRPr kumimoji="1" lang="en-US" altLang="ja-JP" dirty="0"/>
          </a:p>
          <a:p>
            <a:r>
              <a:rPr kumimoji="1" lang="ja-JP" altLang="en-US" dirty="0"/>
              <a:t>③組織に課題がある場合が多い</a:t>
            </a:r>
            <a:endParaRPr kumimoji="1" lang="en-US" altLang="ja-JP" dirty="0"/>
          </a:p>
          <a:p>
            <a:r>
              <a:rPr kumimoji="1" lang="ja-JP" altLang="en-US" dirty="0"/>
              <a:t>④組織体制の見直しが必要な場合も</a:t>
            </a:r>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pPr/>
              <a:t>9</a:t>
            </a:fld>
            <a:endParaRPr lang="ja-JP" altLang="en-US" dirty="0"/>
          </a:p>
        </p:txBody>
      </p:sp>
      <p:sp>
        <p:nvSpPr>
          <p:cNvPr id="5" name="フッター プレースホルダー 4"/>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Tree>
    <p:extLst>
      <p:ext uri="{BB962C8B-B14F-4D97-AF65-F5344CB8AC3E}">
        <p14:creationId xmlns:p14="http://schemas.microsoft.com/office/powerpoint/2010/main" val="1839988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pPr/>
              <a:t>10</a:t>
            </a:fld>
            <a:endParaRPr lang="ja-JP" altLang="en-US" dirty="0"/>
          </a:p>
        </p:txBody>
      </p:sp>
      <p:sp>
        <p:nvSpPr>
          <p:cNvPr id="5" name="フッター プレースホルダー 4"/>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Tree>
    <p:extLst>
      <p:ext uri="{BB962C8B-B14F-4D97-AF65-F5344CB8AC3E}">
        <p14:creationId xmlns:p14="http://schemas.microsoft.com/office/powerpoint/2010/main" val="410082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fld id="{82869989-EB00-4EE7-BCB5-25BDC5BB29F8}" type="slidenum">
              <a:rPr lang="en-US" altLang="ja-JP" smtClean="0">
                <a:solidFill>
                  <a:srgbClr val="2D2E2D"/>
                </a:solidFill>
              </a:rPr>
              <a:pPr/>
              <a:t>18</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Tree>
    <p:extLst>
      <p:ext uri="{BB962C8B-B14F-4D97-AF65-F5344CB8AC3E}">
        <p14:creationId xmlns:p14="http://schemas.microsoft.com/office/powerpoint/2010/main" val="375336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fld id="{82869989-EB00-4EE7-BCB5-25BDC5BB29F8}" type="slidenum">
              <a:rPr lang="en-US" altLang="ja-JP" smtClean="0">
                <a:solidFill>
                  <a:srgbClr val="2D2E2D"/>
                </a:solidFill>
              </a:rPr>
              <a:pPr/>
              <a:t>41</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Tree>
    <p:extLst>
      <p:ext uri="{BB962C8B-B14F-4D97-AF65-F5344CB8AC3E}">
        <p14:creationId xmlns:p14="http://schemas.microsoft.com/office/powerpoint/2010/main" val="355521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要件</a:t>
            </a:r>
            <a:r>
              <a:rPr kumimoji="1" lang="en-US" altLang="ja-JP" dirty="0"/>
              <a:t>[</a:t>
            </a:r>
            <a:r>
              <a:rPr kumimoji="1" lang="ja-JP" altLang="en-US" dirty="0"/>
              <a:t>編集</a:t>
            </a:r>
            <a:r>
              <a:rPr kumimoji="1" lang="en-US" altLang="ja-JP" dirty="0"/>
              <a:t>]</a:t>
            </a:r>
          </a:p>
          <a:p>
            <a:r>
              <a:rPr kumimoji="1" lang="ja-JP" altLang="en-US" dirty="0"/>
              <a:t>　労働組合による団体交渉や労使協議により労使双方が労働条件その他に関する事項を取りまとめた場合、労働協約と認められるためには、書面に記すことと、締結両当事者の署名または記名押印が必要とされる（第</a:t>
            </a:r>
            <a:r>
              <a:rPr kumimoji="1" lang="en-US" altLang="ja-JP" dirty="0"/>
              <a:t>14</a:t>
            </a:r>
            <a:r>
              <a:rPr kumimoji="1" lang="ja-JP" altLang="en-US" dirty="0"/>
              <a:t>条）。この要件を満たさなければ、仮に労使間に労働条件その他に関する合意が成立したとしても、これに労働協約としての規範的効力は付与することはできない（都南自動車教習所事件。最三小判平成</a:t>
            </a:r>
            <a:r>
              <a:rPr kumimoji="1" lang="en-US" altLang="ja-JP" dirty="0"/>
              <a:t>13</a:t>
            </a:r>
            <a:r>
              <a:rPr kumimoji="1" lang="ja-JP" altLang="en-US" dirty="0"/>
              <a:t>年</a:t>
            </a:r>
            <a:r>
              <a:rPr kumimoji="1" lang="en-US" altLang="ja-JP" dirty="0"/>
              <a:t>3</a:t>
            </a:r>
            <a:r>
              <a:rPr kumimoji="1" lang="ja-JP" altLang="en-US" dirty="0"/>
              <a:t>月</a:t>
            </a:r>
            <a:r>
              <a:rPr kumimoji="1" lang="en-US" altLang="ja-JP" dirty="0"/>
              <a:t>13</a:t>
            </a:r>
            <a:r>
              <a:rPr kumimoji="1" lang="ja-JP" altLang="en-US" dirty="0"/>
              <a:t>日）。組合の組織率は問わないので、少数組合であっても独自の労働協約を締結することは可能である。労使間の合意文書の表題が「覚書」「了解事項」等の名称であっても、第</a:t>
            </a:r>
            <a:r>
              <a:rPr kumimoji="1" lang="en-US" altLang="ja-JP" dirty="0"/>
              <a:t>14</a:t>
            </a:r>
            <a:r>
              <a:rPr kumimoji="1" lang="ja-JP" altLang="en-US" dirty="0"/>
              <a:t>条に該当すれば労働協約といえ（青森地判平成</a:t>
            </a:r>
            <a:r>
              <a:rPr kumimoji="1" lang="en-US" altLang="ja-JP" dirty="0"/>
              <a:t>5</a:t>
            </a:r>
            <a:r>
              <a:rPr kumimoji="1" lang="ja-JP" altLang="en-US" dirty="0"/>
              <a:t>年</a:t>
            </a:r>
            <a:r>
              <a:rPr kumimoji="1" lang="en-US" altLang="ja-JP" dirty="0"/>
              <a:t>3</a:t>
            </a:r>
            <a:r>
              <a:rPr kumimoji="1" lang="ja-JP" altLang="en-US" dirty="0"/>
              <a:t>月</a:t>
            </a:r>
            <a:r>
              <a:rPr kumimoji="1" lang="en-US" altLang="ja-JP" dirty="0"/>
              <a:t>16</a:t>
            </a:r>
            <a:r>
              <a:rPr kumimoji="1" lang="ja-JP" altLang="en-US" dirty="0"/>
              <a:t>日）、団体交渉記事録であっても、労使双方が署名したものであれば、その内容によっては労働協約と解される（東京地判昭和</a:t>
            </a:r>
            <a:r>
              <a:rPr kumimoji="1" lang="en-US" altLang="ja-JP" dirty="0"/>
              <a:t>43</a:t>
            </a:r>
            <a:r>
              <a:rPr kumimoji="1" lang="ja-JP" altLang="en-US" dirty="0"/>
              <a:t>年</a:t>
            </a:r>
            <a:r>
              <a:rPr kumimoji="1" lang="en-US" altLang="ja-JP" dirty="0"/>
              <a:t>2</a:t>
            </a:r>
            <a:r>
              <a:rPr kumimoji="1" lang="ja-JP" altLang="en-US" dirty="0"/>
              <a:t>月</a:t>
            </a:r>
            <a:r>
              <a:rPr kumimoji="1" lang="en-US" altLang="ja-JP" dirty="0"/>
              <a:t>28</a:t>
            </a:r>
            <a:r>
              <a:rPr kumimoji="1" lang="ja-JP" altLang="en-US" dirty="0"/>
              <a:t>日）。 </a:t>
            </a:r>
          </a:p>
          <a:p>
            <a:r>
              <a:rPr kumimoji="1" lang="ja-JP" altLang="en-US" dirty="0"/>
              <a:t>労働協約の有効期間を定める場合、上限は</a:t>
            </a:r>
            <a:r>
              <a:rPr kumimoji="1" lang="en-US" altLang="ja-JP" dirty="0"/>
              <a:t>3</a:t>
            </a:r>
            <a:r>
              <a:rPr kumimoji="1" lang="ja-JP" altLang="en-US" dirty="0"/>
              <a:t>年である。</a:t>
            </a:r>
            <a:r>
              <a:rPr kumimoji="1" lang="en-US" altLang="ja-JP" dirty="0"/>
              <a:t>3</a:t>
            </a:r>
            <a:r>
              <a:rPr kumimoji="1" lang="ja-JP" altLang="en-US" dirty="0"/>
              <a:t>年を超える有効期間の定めをした労働協約は</a:t>
            </a:r>
            <a:r>
              <a:rPr kumimoji="1" lang="en-US" altLang="ja-JP" dirty="0"/>
              <a:t>3</a:t>
            </a:r>
            <a:r>
              <a:rPr kumimoji="1" lang="ja-JP" altLang="en-US" dirty="0"/>
              <a:t>年の有効期間の定めをした労働協約とみなされる。有効期間の定めがない労働協約は当事者の一方が少なくとも</a:t>
            </a:r>
            <a:r>
              <a:rPr kumimoji="1" lang="en-US" altLang="ja-JP" dirty="0"/>
              <a:t>90</a:t>
            </a:r>
            <a:r>
              <a:rPr kumimoji="1" lang="ja-JP" altLang="en-US" dirty="0"/>
              <a:t>日前に相手方に予告して解約することができる（第</a:t>
            </a:r>
            <a:r>
              <a:rPr kumimoji="1" lang="en-US" altLang="ja-JP" dirty="0"/>
              <a:t>15</a:t>
            </a:r>
            <a:r>
              <a:rPr kumimoji="1" lang="ja-JP" altLang="en-US" dirty="0"/>
              <a:t>条）。内容について特に制限はないが、個別的労働関係や団体的労使関係に関連していることを要する。労使が合意すれば公序良俗（民法第</a:t>
            </a:r>
            <a:r>
              <a:rPr kumimoji="1" lang="en-US" altLang="ja-JP" dirty="0"/>
              <a:t>90</a:t>
            </a:r>
            <a:r>
              <a:rPr kumimoji="1" lang="ja-JP" altLang="en-US" dirty="0"/>
              <a:t>条）に反しない限り基本的には当事者の自由である</a:t>
            </a:r>
            <a:r>
              <a:rPr kumimoji="1" lang="en-US" altLang="ja-JP" dirty="0"/>
              <a:t>[1]</a:t>
            </a:r>
            <a:r>
              <a:rPr kumimoji="1" lang="ja-JP" altLang="en-US" dirty="0" err="1"/>
              <a:t>。</a:t>
            </a:r>
            <a:endParaRPr kumimoji="1" lang="en-US" altLang="ja-JP" dirty="0"/>
          </a:p>
          <a:p>
            <a:endParaRPr kumimoji="1" lang="en-US" altLang="ja-JP" dirty="0"/>
          </a:p>
          <a:p>
            <a:r>
              <a:rPr kumimoji="1" lang="ja-JP" altLang="en-US" dirty="0"/>
              <a:t>　効力の優先順位は優位のものから順に、法令、労働協約、就業規則、労働契約となる。使用者が一方的に作成・変更できる就業規則や、使用者と個々の弱い立場での労働者が結ぶ労働契約よりも、労働者の団体である労働組合が使用者と結んだ労働協約が優先する。労働協約に定める労働条件その他の労働者の待遇に関する基準に違反する労働契約の部分は無効となり、労働契約に定めのない部分についても、基準の定めるところによる（規範的効力、第</a:t>
            </a:r>
            <a:r>
              <a:rPr kumimoji="1" lang="en-US" altLang="ja-JP" dirty="0"/>
              <a:t>16</a:t>
            </a:r>
            <a:r>
              <a:rPr kumimoji="1" lang="ja-JP" altLang="en-US" dirty="0"/>
              <a:t>条）。また、就業規則は、法令又は当該事業場について適用される労働協約に反してはならない（労働基準法第</a:t>
            </a:r>
            <a:r>
              <a:rPr kumimoji="1" lang="en-US" altLang="ja-JP" dirty="0"/>
              <a:t>92</a:t>
            </a:r>
            <a:r>
              <a:rPr kumimoji="1" lang="ja-JP" altLang="en-US" dirty="0"/>
              <a:t>条）と規定され、労働協約の就業規則に対する優先性を明らかにしている。もっとも、労働協約が就業規則より優越するとはいっても、労働協約は原則として当該組合員にしか適用されないので、非組合員がいれば、均等待遇（労働基準法第</a:t>
            </a:r>
            <a:r>
              <a:rPr kumimoji="1" lang="en-US" altLang="ja-JP" dirty="0"/>
              <a:t>3</a:t>
            </a:r>
            <a:r>
              <a:rPr kumimoji="1" lang="ja-JP" altLang="en-US" dirty="0"/>
              <a:t>条）の要請から、実際には労働協約の趣旨に沿った就業規則の改定が行われなければ、労働協約の内容は実現できない（特に、労働協約によって労働条件を労働者の不利益に改定する場合に問題となる）。 </a:t>
            </a:r>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pPr/>
              <a:t>44</a:t>
            </a:fld>
            <a:endParaRPr lang="ja-JP" altLang="en-US" dirty="0"/>
          </a:p>
        </p:txBody>
      </p:sp>
      <p:sp>
        <p:nvSpPr>
          <p:cNvPr id="5" name="フッター プレースホルダー 4"/>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Tree>
    <p:extLst>
      <p:ext uri="{BB962C8B-B14F-4D97-AF65-F5344CB8AC3E}">
        <p14:creationId xmlns:p14="http://schemas.microsoft.com/office/powerpoint/2010/main" val="415174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○安全衛生には、例えば、衛生管理者や産業医、安全管理者の設置にかんすることや、</a:t>
            </a:r>
            <a:endParaRPr kumimoji="1" lang="en-US" altLang="ja-JP" dirty="0"/>
          </a:p>
          <a:p>
            <a:r>
              <a:rPr kumimoji="1" lang="ja-JP" altLang="en-US" dirty="0"/>
              <a:t>○職場環境の衛生基準（採光照度、換気、休憩のスペース等）あるいは、有害物質の作業のための防塵・粉</a:t>
            </a:r>
            <a:r>
              <a:rPr kumimoji="1" lang="ja-JP" altLang="en-US" dirty="0" err="1"/>
              <a:t>じんま</a:t>
            </a:r>
            <a:r>
              <a:rPr kumimoji="1" lang="ja-JP" altLang="en-US" dirty="0"/>
              <a:t>すくの設置、</a:t>
            </a:r>
            <a:endParaRPr kumimoji="1" lang="en-US" altLang="ja-JP" dirty="0"/>
          </a:p>
          <a:p>
            <a:r>
              <a:rPr kumimoji="1" lang="ja-JP" altLang="en-US" dirty="0"/>
              <a:t>あるいは高所作業者のハーネスに関する規定など、様々なものが含まれる。</a:t>
            </a:r>
            <a:endParaRPr kumimoji="1" lang="en-US" altLang="ja-JP" dirty="0"/>
          </a:p>
          <a:p>
            <a:endParaRPr kumimoji="1" lang="en-US" altLang="ja-JP" dirty="0"/>
          </a:p>
          <a:p>
            <a:r>
              <a:rPr kumimoji="1" lang="ja-JP" altLang="en-US" dirty="0"/>
              <a:t>福祉の現場でいえば、一般的に必要な設備や体制を整えると共に、心身の健康管理が重要になってくる。</a:t>
            </a:r>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pPr/>
              <a:t>50</a:t>
            </a:fld>
            <a:endParaRPr lang="ja-JP" altLang="en-US" dirty="0"/>
          </a:p>
        </p:txBody>
      </p:sp>
      <p:sp>
        <p:nvSpPr>
          <p:cNvPr id="5" name="フッター プレースホルダー 4"/>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Tree>
    <p:extLst>
      <p:ext uri="{BB962C8B-B14F-4D97-AF65-F5344CB8AC3E}">
        <p14:creationId xmlns:p14="http://schemas.microsoft.com/office/powerpoint/2010/main" val="2399212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セクシュアル・ハラスメントとは？：セクシュアル・ハラスメントとは、本人が意図する、しないにかかわらず、相手が不快に思い、相手が自身の尊厳を傷つけられたと感じるような性的発言・行動を指します。</a:t>
            </a:r>
          </a:p>
          <a:p>
            <a:r>
              <a:rPr kumimoji="1" lang="ja-JP" altLang="en-US" dirty="0"/>
              <a:t>〇アカデミック・ハラスメントとは？：研究教育の場における権力を利用した嫌がらせです。嫌がらせを意図した場合はもちろん、上位にある者が意図せずに行った発言・行動も含まれます。</a:t>
            </a:r>
          </a:p>
          <a:p>
            <a:r>
              <a:rPr kumimoji="1" lang="ja-JP" altLang="en-US" dirty="0"/>
              <a:t>〇パワー・ハラスメントとは？：同じ職場で働く者に対して、職務上の地位や人間関係などの職場内の優位性を背景に、業務の適正な範囲を超えて、精神的・身体的苦痛を与える又は職場環境を悪化させる行為をいいます。</a:t>
            </a:r>
          </a:p>
          <a:p>
            <a:r>
              <a:rPr kumimoji="1" lang="ja-JP" altLang="en-US" dirty="0"/>
              <a:t>〇ジェンダー・ハラスメントとは？：性に関する固定観念や差別意識に基づく嫌がらせなどを指します。女性又は男性という理由のみで性格や能力の評価や決め付けを行うことです。ジェンダー・ハラスメントは広義のセクシュアル・ハラスメントとされます。</a:t>
            </a:r>
          </a:p>
          <a:p>
            <a:r>
              <a:rPr kumimoji="1" lang="ja-JP" altLang="en-US" dirty="0"/>
              <a:t>〇キャンパスハラスメントとは？　各種ハラスメントのうち、キャンパスでの人間関係において学生に対し行われるハラスメントです。</a:t>
            </a:r>
          </a:p>
          <a:p>
            <a:r>
              <a:rPr kumimoji="1" lang="ja-JP" altLang="en-US" dirty="0"/>
              <a:t>〇ドクター・ハラスメントとは？　医師や看護師をはじめとする医療従事者の患者や患者家族に対する心ない発言や行動を指します。</a:t>
            </a:r>
          </a:p>
          <a:p>
            <a:r>
              <a:rPr kumimoji="1" lang="ja-JP" altLang="en-US" dirty="0"/>
              <a:t>〇モラル・ハラスメントとは？　　言葉や態度、身振りや文書などによって、働く人間の人格や尊厳を傷つけたり、肉体的、精神的に傷を負わせて、職場を辞めざるを得ない状況に追い込んだり、職場の雰囲気を悪くさせることです。</a:t>
            </a:r>
          </a:p>
          <a:p>
            <a:r>
              <a:rPr kumimoji="1" lang="ja-JP" altLang="en-US" dirty="0"/>
              <a:t>〇アルコール・ハラスメントとは？　　飲酒の強要、イッキ飲みの強要、意図的な酔いつぶし、酔ったうえでの迷惑な発言・行動を指します。</a:t>
            </a:r>
          </a:p>
          <a:p>
            <a:r>
              <a:rPr kumimoji="1" lang="ja-JP" altLang="en-US" dirty="0"/>
              <a:t>〇スモーク・ハラスメントとは？　　喫煙者が非喫煙者に与える害やタバコにまつわる不法行為全般を指します。</a:t>
            </a:r>
          </a:p>
          <a:p>
            <a:endParaRPr kumimoji="1" lang="ja-JP" altLang="en-US" dirty="0"/>
          </a:p>
          <a:p>
            <a:r>
              <a:rPr kumimoji="1" lang="ja-JP" altLang="en-US" dirty="0"/>
              <a:t>　どのように感じ、考えるかは個人によって異なります。この点を充分認識し、日々他者への思いやりと配慮をもって行動することこそが、ハラスメントの防止において、最も重要です。 </a:t>
            </a:r>
            <a:r>
              <a:rPr kumimoji="1" lang="en-US" altLang="ja-JP" dirty="0"/>
              <a:t>https://www.osaka-med.ac.jp/deps/jinji/harassment/definition.htm</a:t>
            </a:r>
            <a:endParaRPr kumimoji="1" lang="ja-JP" altLang="en-US" dirty="0"/>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pPr/>
              <a:t>55</a:t>
            </a:fld>
            <a:endParaRPr lang="ja-JP" altLang="en-US" dirty="0"/>
          </a:p>
        </p:txBody>
      </p:sp>
      <p:sp>
        <p:nvSpPr>
          <p:cNvPr id="5" name="フッター プレースホルダー 4"/>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Tree>
    <p:extLst>
      <p:ext uri="{BB962C8B-B14F-4D97-AF65-F5344CB8AC3E}">
        <p14:creationId xmlns:p14="http://schemas.microsoft.com/office/powerpoint/2010/main" val="282616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EE70A08-3845-432C-9171-49E0AD871200}" type="datetime4">
              <a:rPr kumimoji="1" lang="ja-JP" altLang="en-US" smtClean="0"/>
              <a:t>2019年1月13日</a:t>
            </a:fld>
            <a:endParaRPr kumimoji="1" lang="ja-JP" altLang="en-US"/>
          </a:p>
        </p:txBody>
      </p:sp>
      <p:sp>
        <p:nvSpPr>
          <p:cNvPr id="5" name="Footer Placeholder 4"/>
          <p:cNvSpPr>
            <a:spLocks noGrp="1"/>
          </p:cNvSpPr>
          <p:nvPr>
            <p:ph type="ftr" sz="quarter" idx="11"/>
          </p:nvPr>
        </p:nvSpPr>
        <p:spPr/>
        <p:txBody>
          <a:bodyPr/>
          <a:lstStyle/>
          <a:p>
            <a:r>
              <a:rPr kumimoji="1" lang="zh-TW" altLang="en-US" smtClean="0"/>
              <a:t>平成</a:t>
            </a:r>
            <a:r>
              <a:rPr kumimoji="1" lang="en-US" altLang="zh-TW" smtClean="0"/>
              <a:t>30</a:t>
            </a:r>
            <a:r>
              <a:rPr kumimoji="1" lang="zh-TW" altLang="en-US" smtClean="0"/>
              <a:t>年度主任相談支援専門員養成研修</a:t>
            </a:r>
            <a:endParaRPr kumimoji="1" lang="ja-JP" altLang="en-US"/>
          </a:p>
        </p:txBody>
      </p:sp>
      <p:sp>
        <p:nvSpPr>
          <p:cNvPr id="6" name="Slide Number Placeholder 5"/>
          <p:cNvSpPr>
            <a:spLocks noGrp="1"/>
          </p:cNvSpPr>
          <p:nvPr>
            <p:ph type="sldNum" sz="quarter" idx="12"/>
          </p:nvPr>
        </p:nvSpPr>
        <p:spPr/>
        <p:txBody>
          <a:bodyPr/>
          <a:lstStyle/>
          <a:p>
            <a:fld id="{D770C9A2-A9E7-4AF0-9446-26B955EF035D}" type="slidenum">
              <a:rPr kumimoji="1" lang="ja-JP" altLang="en-US" smtClean="0"/>
              <a:t>‹#›</a:t>
            </a:fld>
            <a:endParaRPr kumimoji="1" lang="ja-JP" altLang="en-US"/>
          </a:p>
        </p:txBody>
      </p:sp>
      <p:grpSp>
        <p:nvGrpSpPr>
          <p:cNvPr id="7" name="グループ 4"/>
          <p:cNvGrpSpPr/>
          <p:nvPr userDrawn="1"/>
        </p:nvGrpSpPr>
        <p:grpSpPr bwMode="hidden">
          <a:xfrm>
            <a:off x="-1" y="0"/>
            <a:ext cx="9144002" cy="6858000"/>
            <a:chOff x="-1" y="0"/>
            <a:chExt cx="12192002" cy="6858000"/>
          </a:xfrm>
        </p:grpSpPr>
        <p:cxnSp>
          <p:nvCxnSpPr>
            <p:cNvPr id="8" name="直線​​コネクタ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22"/>
            <p:cNvGrpSpPr/>
            <p:nvPr userDrawn="1"/>
          </p:nvGrpSpPr>
          <p:grpSpPr bwMode="hidden">
            <a:xfrm>
              <a:off x="-1" y="0"/>
              <a:ext cx="12192001" cy="6858000"/>
              <a:chOff x="-1" y="0"/>
              <a:chExt cx="12192001" cy="6858000"/>
            </a:xfrm>
          </p:grpSpPr>
          <p:cxnSp>
            <p:nvCxnSpPr>
              <p:cNvPr id="42" name="直線​​コネクタ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45"/>
              <p:cNvGrpSpPr/>
              <p:nvPr/>
            </p:nvGrpSpPr>
            <p:grpSpPr bwMode="hidden">
              <a:xfrm>
                <a:off x="6327885" y="0"/>
                <a:ext cx="5864115" cy="5898673"/>
                <a:chOff x="6327885" y="0"/>
                <a:chExt cx="5864115" cy="5898673"/>
              </a:xfrm>
            </p:grpSpPr>
            <p:cxnSp>
              <p:nvCxnSpPr>
                <p:cNvPr id="53" name="直線​​コネクタ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23"/>
            <p:cNvGrpSpPr/>
            <p:nvPr userDrawn="1"/>
          </p:nvGrpSpPr>
          <p:grpSpPr bwMode="hidden">
            <a:xfrm flipH="1">
              <a:off x="0" y="0"/>
              <a:ext cx="12192001" cy="6858000"/>
              <a:chOff x="-1" y="0"/>
              <a:chExt cx="12192001" cy="6858000"/>
            </a:xfrm>
          </p:grpSpPr>
          <p:cxnSp>
            <p:nvCxnSpPr>
              <p:cNvPr id="26" name="直線コネクタ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29"/>
              <p:cNvGrpSpPr/>
              <p:nvPr/>
            </p:nvGrpSpPr>
            <p:grpSpPr bwMode="hidden">
              <a:xfrm>
                <a:off x="6327885" y="0"/>
                <a:ext cx="5864115" cy="5898673"/>
                <a:chOff x="6327885" y="0"/>
                <a:chExt cx="5864115" cy="5898673"/>
              </a:xfrm>
            </p:grpSpPr>
            <p:cxnSp>
              <p:nvCxnSpPr>
                <p:cNvPr id="37" name="直線​​コネクタ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88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0C339E3-2E54-4CDA-9C3E-28A97353BBFD}" type="datetime4">
              <a:rPr lang="ja-JP" altLang="en-US" smtClean="0"/>
              <a:t>2019年1月13日</a:t>
            </a:fld>
            <a:endParaRPr lang="ja-JP" altLang="en-US" dirty="0"/>
          </a:p>
        </p:txBody>
      </p:sp>
      <p:sp>
        <p:nvSpPr>
          <p:cNvPr id="5" name="Footer Placeholder 4"/>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Tree>
    <p:extLst>
      <p:ext uri="{BB962C8B-B14F-4D97-AF65-F5344CB8AC3E}">
        <p14:creationId xmlns:p14="http://schemas.microsoft.com/office/powerpoint/2010/main" val="242936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C37122D-F591-44EF-B178-4D8378D22285}" type="datetime4">
              <a:rPr lang="ja-JP" altLang="en-US" smtClean="0"/>
              <a:t>2019年1月13日</a:t>
            </a:fld>
            <a:endParaRPr lang="ja-JP" altLang="en-US" dirty="0"/>
          </a:p>
        </p:txBody>
      </p:sp>
      <p:sp>
        <p:nvSpPr>
          <p:cNvPr id="5" name="Footer Placeholder 4"/>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Tree>
    <p:extLst>
      <p:ext uri="{BB962C8B-B14F-4D97-AF65-F5344CB8AC3E}">
        <p14:creationId xmlns:p14="http://schemas.microsoft.com/office/powerpoint/2010/main" val="339474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C55E69B-6AD8-4F31-9F10-FCF64566FE74}" type="datetime4">
              <a:rPr kumimoji="1" lang="ja-JP" altLang="en-US" smtClean="0">
                <a:solidFill>
                  <a:prstClr val="black">
                    <a:tint val="75000"/>
                  </a:prstClr>
                </a:solidFill>
              </a:rPr>
              <a:t>2019年1月13日</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kumimoji="1" lang="zh-TW" altLang="en-US" smtClean="0">
                <a:solidFill>
                  <a:prstClr val="black">
                    <a:tint val="75000"/>
                  </a:prstClr>
                </a:solidFill>
              </a:rPr>
              <a:t>平成</a:t>
            </a:r>
            <a:r>
              <a:rPr kumimoji="1" lang="en-US" altLang="zh-TW" smtClean="0">
                <a:solidFill>
                  <a:prstClr val="black">
                    <a:tint val="75000"/>
                  </a:prstClr>
                </a:solidFill>
              </a:rPr>
              <a:t>30</a:t>
            </a:r>
            <a:r>
              <a:rPr kumimoji="1" lang="zh-TW" altLang="en-US" smtClean="0">
                <a:solidFill>
                  <a:prstClr val="black">
                    <a:tint val="75000"/>
                  </a:prstClr>
                </a:solidFill>
              </a:rPr>
              <a:t>年度主任相談支援専門員養成研修</a:t>
            </a:r>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grpSp>
        <p:nvGrpSpPr>
          <p:cNvPr id="7" name="グループ 4"/>
          <p:cNvGrpSpPr/>
          <p:nvPr userDrawn="1"/>
        </p:nvGrpSpPr>
        <p:grpSpPr bwMode="hidden">
          <a:xfrm>
            <a:off x="-1" y="0"/>
            <a:ext cx="9144002" cy="6858000"/>
            <a:chOff x="-1" y="0"/>
            <a:chExt cx="12192002" cy="6858000"/>
          </a:xfrm>
        </p:grpSpPr>
        <p:cxnSp>
          <p:nvCxnSpPr>
            <p:cNvPr id="8" name="直線​​コネクタ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22"/>
            <p:cNvGrpSpPr/>
            <p:nvPr userDrawn="1"/>
          </p:nvGrpSpPr>
          <p:grpSpPr bwMode="hidden">
            <a:xfrm>
              <a:off x="-1" y="0"/>
              <a:ext cx="12192001" cy="6858000"/>
              <a:chOff x="-1" y="0"/>
              <a:chExt cx="12192001" cy="6858000"/>
            </a:xfrm>
          </p:grpSpPr>
          <p:cxnSp>
            <p:nvCxnSpPr>
              <p:cNvPr id="42" name="直線​​コネクタ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45"/>
              <p:cNvGrpSpPr/>
              <p:nvPr/>
            </p:nvGrpSpPr>
            <p:grpSpPr bwMode="hidden">
              <a:xfrm>
                <a:off x="6327885" y="0"/>
                <a:ext cx="5864115" cy="5898673"/>
                <a:chOff x="6327885" y="0"/>
                <a:chExt cx="5864115" cy="5898673"/>
              </a:xfrm>
            </p:grpSpPr>
            <p:cxnSp>
              <p:nvCxnSpPr>
                <p:cNvPr id="53" name="直線​​コネクタ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23"/>
            <p:cNvGrpSpPr/>
            <p:nvPr userDrawn="1"/>
          </p:nvGrpSpPr>
          <p:grpSpPr bwMode="hidden">
            <a:xfrm flipH="1">
              <a:off x="0" y="0"/>
              <a:ext cx="12192001" cy="6858000"/>
              <a:chOff x="-1" y="0"/>
              <a:chExt cx="12192001" cy="6858000"/>
            </a:xfrm>
          </p:grpSpPr>
          <p:cxnSp>
            <p:nvCxnSpPr>
              <p:cNvPr id="26" name="直線コネクタ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29"/>
              <p:cNvGrpSpPr/>
              <p:nvPr/>
            </p:nvGrpSpPr>
            <p:grpSpPr bwMode="hidden">
              <a:xfrm>
                <a:off x="6327885" y="0"/>
                <a:ext cx="5864115" cy="5898673"/>
                <a:chOff x="6327885" y="0"/>
                <a:chExt cx="5864115" cy="5898673"/>
              </a:xfrm>
            </p:grpSpPr>
            <p:cxnSp>
              <p:nvCxnSpPr>
                <p:cNvPr id="37" name="直線​​コネクタ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62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A518B73-9938-48E2-9E96-A18064556646}" type="datetime4">
              <a:rPr lang="ja-JP" altLang="en-US" smtClean="0">
                <a:solidFill>
                  <a:prstClr val="black">
                    <a:tint val="75000"/>
                  </a:prstClr>
                </a:solidFill>
              </a:rPr>
              <a:t>2019年1月13日</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8260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3BE6C0-BA59-4A08-B2E1-39629241BE66}"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61886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8689592-6BFC-48E5-B871-DB1C133D1518}"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43383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B47F4D2-E95E-48B4-88B9-7140D9AFD50F}" type="datetime4">
              <a:rPr lang="ja-JP" altLang="en-US" smtClean="0">
                <a:solidFill>
                  <a:prstClr val="black">
                    <a:tint val="75000"/>
                  </a:prstClr>
                </a:solidFill>
              </a:rPr>
              <a:t>2019年1月13日</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7272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5F891D1-247B-487A-AA83-09D05F920D2E}" type="datetime4">
              <a:rPr lang="ja-JP" altLang="en-US" smtClean="0">
                <a:solidFill>
                  <a:prstClr val="black">
                    <a:tint val="75000"/>
                  </a:prstClr>
                </a:solidFill>
              </a:rPr>
              <a:t>2019年1月13日</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6983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794CF-71BB-4DEF-8249-5B61F10A0BE6}"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36764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1E1757-91AA-411C-9F5C-08AC60CE6313}"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1061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FEC561D8-8CA3-4A84-8994-4A7AF2758D81}" type="datetime4">
              <a:rPr lang="ja-JP" altLang="en-US" smtClean="0"/>
              <a:t>2019年1月13日</a:t>
            </a:fld>
            <a:endParaRPr lang="en-US"/>
          </a:p>
        </p:txBody>
      </p:sp>
      <p:sp>
        <p:nvSpPr>
          <p:cNvPr id="5" name="Footer Placeholder 4"/>
          <p:cNvSpPr>
            <a:spLocks noGrp="1"/>
          </p:cNvSpPr>
          <p:nvPr>
            <p:ph type="ftr" sz="quarter" idx="11"/>
          </p:nvPr>
        </p:nvSpPr>
        <p:spPr/>
        <p:txBody>
          <a:bodyPr/>
          <a:lstStyle/>
          <a:p>
            <a:pPr rtl="0"/>
            <a:r>
              <a:rPr lang="zh-TW" altLang="en-US" noProof="0" smtClean="0"/>
              <a:t>平成</a:t>
            </a:r>
            <a:r>
              <a:rPr lang="en-US" altLang="zh-TW" noProof="0" smtClean="0"/>
              <a:t>30</a:t>
            </a:r>
            <a:r>
              <a:rPr lang="zh-TW" altLang="en-US" noProof="0" smtClean="0"/>
              <a:t>年度主任相談支援専門員養成研修</a:t>
            </a:r>
            <a:endParaRPr lang="ja-JP" altLang="en-US" noProof="0" dirty="0"/>
          </a:p>
        </p:txBody>
      </p:sp>
      <p:sp>
        <p:nvSpPr>
          <p:cNvPr id="6" name="Slide Number Placeholder 5"/>
          <p:cNvSpPr>
            <a:spLocks noGrp="1"/>
          </p:cNvSpPr>
          <p:nvPr>
            <p:ph type="sldNum" sz="quarter" idx="12"/>
          </p:nvPr>
        </p:nvSpPr>
        <p:spPr/>
        <p:txBody>
          <a:bodyPr/>
          <a:lstStyle/>
          <a:p>
            <a:pPr rtl="0"/>
            <a:fld id="{E31375A4-56A4-47D6-9801-1991572033F7}" type="slidenum">
              <a:rPr lang="en-US" altLang="ja-JP" noProof="0" smtClean="0"/>
              <a:t>‹#›</a:t>
            </a:fld>
            <a:endParaRPr lang="ja-JP" altLang="en-US" noProof="0" dirty="0"/>
          </a:p>
        </p:txBody>
      </p:sp>
    </p:spTree>
    <p:extLst>
      <p:ext uri="{BB962C8B-B14F-4D97-AF65-F5344CB8AC3E}">
        <p14:creationId xmlns:p14="http://schemas.microsoft.com/office/powerpoint/2010/main" val="223830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B79EB2A-3F8A-41EC-A188-49399BB5FF7B}" type="datetime4">
              <a:rPr kumimoji="1" lang="ja-JP" altLang="en-US" smtClean="0">
                <a:solidFill>
                  <a:prstClr val="black">
                    <a:tint val="75000"/>
                  </a:prstClr>
                </a:solidFill>
              </a:rPr>
              <a:t>2019年1月13日</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kumimoji="1" lang="zh-TW" altLang="en-US" smtClean="0">
                <a:solidFill>
                  <a:prstClr val="black">
                    <a:tint val="75000"/>
                  </a:prstClr>
                </a:solidFill>
              </a:rPr>
              <a:t>平成</a:t>
            </a:r>
            <a:r>
              <a:rPr kumimoji="1" lang="en-US" altLang="zh-TW" smtClean="0">
                <a:solidFill>
                  <a:prstClr val="black">
                    <a:tint val="75000"/>
                  </a:prstClr>
                </a:solidFill>
              </a:rPr>
              <a:t>30</a:t>
            </a:r>
            <a:r>
              <a:rPr kumimoji="1" lang="zh-TW" altLang="en-US" smtClean="0">
                <a:solidFill>
                  <a:prstClr val="black">
                    <a:tint val="75000"/>
                  </a:prstClr>
                </a:solidFill>
              </a:rPr>
              <a:t>年度主任相談支援専門員養成研修</a:t>
            </a:r>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68425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6F381D-95DA-4933-BA9B-01B9FBBF1C0E}"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35627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77B3C3-B02B-476D-862E-424DEBE26BAE}"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05467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46730B6-B580-48BE-BE36-DA10D3CD0E81}" type="datetime4">
              <a:rPr kumimoji="1" lang="ja-JP" altLang="en-US" smtClean="0">
                <a:solidFill>
                  <a:prstClr val="black">
                    <a:tint val="75000"/>
                  </a:prstClr>
                </a:solidFill>
              </a:rPr>
              <a:t>2019年1月13日</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kumimoji="1" lang="zh-TW" altLang="en-US" smtClean="0">
                <a:solidFill>
                  <a:prstClr val="black">
                    <a:tint val="75000"/>
                  </a:prstClr>
                </a:solidFill>
              </a:rPr>
              <a:t>平成</a:t>
            </a:r>
            <a:r>
              <a:rPr kumimoji="1" lang="en-US" altLang="zh-TW" smtClean="0">
                <a:solidFill>
                  <a:prstClr val="black">
                    <a:tint val="75000"/>
                  </a:prstClr>
                </a:solidFill>
              </a:rPr>
              <a:t>30</a:t>
            </a:r>
            <a:r>
              <a:rPr kumimoji="1" lang="zh-TW" altLang="en-US" smtClean="0">
                <a:solidFill>
                  <a:prstClr val="black">
                    <a:tint val="75000"/>
                  </a:prstClr>
                </a:solidFill>
              </a:rPr>
              <a:t>年度主任相談支援専門員養成研修</a:t>
            </a:r>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grpSp>
        <p:nvGrpSpPr>
          <p:cNvPr id="7" name="グループ 4"/>
          <p:cNvGrpSpPr/>
          <p:nvPr userDrawn="1"/>
        </p:nvGrpSpPr>
        <p:grpSpPr bwMode="hidden">
          <a:xfrm>
            <a:off x="-1" y="0"/>
            <a:ext cx="9144002" cy="6858000"/>
            <a:chOff x="-1" y="0"/>
            <a:chExt cx="12192002" cy="6858000"/>
          </a:xfrm>
        </p:grpSpPr>
        <p:cxnSp>
          <p:nvCxnSpPr>
            <p:cNvPr id="8" name="直線​​コネクタ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22"/>
            <p:cNvGrpSpPr/>
            <p:nvPr userDrawn="1"/>
          </p:nvGrpSpPr>
          <p:grpSpPr bwMode="hidden">
            <a:xfrm>
              <a:off x="-1" y="0"/>
              <a:ext cx="12192001" cy="6858000"/>
              <a:chOff x="-1" y="0"/>
              <a:chExt cx="12192001" cy="6858000"/>
            </a:xfrm>
          </p:grpSpPr>
          <p:cxnSp>
            <p:nvCxnSpPr>
              <p:cNvPr id="42" name="直線​​コネクタ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45"/>
              <p:cNvGrpSpPr/>
              <p:nvPr/>
            </p:nvGrpSpPr>
            <p:grpSpPr bwMode="hidden">
              <a:xfrm>
                <a:off x="6327885" y="0"/>
                <a:ext cx="5864115" cy="5898673"/>
                <a:chOff x="6327885" y="0"/>
                <a:chExt cx="5864115" cy="5898673"/>
              </a:xfrm>
            </p:grpSpPr>
            <p:cxnSp>
              <p:nvCxnSpPr>
                <p:cNvPr id="53" name="直線​​コネクタ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23"/>
            <p:cNvGrpSpPr/>
            <p:nvPr userDrawn="1"/>
          </p:nvGrpSpPr>
          <p:grpSpPr bwMode="hidden">
            <a:xfrm flipH="1">
              <a:off x="0" y="0"/>
              <a:ext cx="12192001" cy="6858000"/>
              <a:chOff x="-1" y="0"/>
              <a:chExt cx="12192001" cy="6858000"/>
            </a:xfrm>
          </p:grpSpPr>
          <p:cxnSp>
            <p:nvCxnSpPr>
              <p:cNvPr id="26" name="直線コネクタ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29"/>
              <p:cNvGrpSpPr/>
              <p:nvPr/>
            </p:nvGrpSpPr>
            <p:grpSpPr bwMode="hidden">
              <a:xfrm>
                <a:off x="6327885" y="0"/>
                <a:ext cx="5864115" cy="5898673"/>
                <a:chOff x="6327885" y="0"/>
                <a:chExt cx="5864115" cy="5898673"/>
              </a:xfrm>
            </p:grpSpPr>
            <p:cxnSp>
              <p:nvCxnSpPr>
                <p:cNvPr id="37" name="直線​​コネクタ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2731F0-4F66-4B9D-B77B-170F9B5CAAF2}" type="datetime4">
              <a:rPr lang="ja-JP" altLang="en-US" smtClean="0">
                <a:solidFill>
                  <a:prstClr val="black">
                    <a:tint val="75000"/>
                  </a:prstClr>
                </a:solidFill>
              </a:rPr>
              <a:t>2019年1月13日</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6582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0647EB9-15BD-47E9-A056-F4D9B42BD6FF}"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02570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2BE5D0A-B90B-4FC3-83B6-A703EA77F380}"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51385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0511631-45DF-4E4D-BE7C-975A1D83D34E}" type="datetime4">
              <a:rPr lang="ja-JP" altLang="en-US" smtClean="0">
                <a:solidFill>
                  <a:prstClr val="black">
                    <a:tint val="75000"/>
                  </a:prstClr>
                </a:solidFill>
              </a:rPr>
              <a:t>2019年1月13日</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3952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FDD248B-8B44-4FBE-8D3F-E89B96515997}" type="datetime4">
              <a:rPr lang="ja-JP" altLang="en-US" smtClean="0">
                <a:solidFill>
                  <a:prstClr val="black">
                    <a:tint val="75000"/>
                  </a:prstClr>
                </a:solidFill>
              </a:rPr>
              <a:t>2019年1月13日</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6479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A39BA-AB3A-4DFB-8CC4-EAC3022F334C}"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81722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B05F829-3199-427F-8263-C6D074FDAEB4}" type="datetime4">
              <a:rPr lang="ja-JP" altLang="en-US" smtClean="0"/>
              <a:t>2019年1月13日</a:t>
            </a:fld>
            <a:endParaRPr lang="ja-JP" altLang="en-US" dirty="0"/>
          </a:p>
        </p:txBody>
      </p:sp>
      <p:sp>
        <p:nvSpPr>
          <p:cNvPr id="5" name="Footer Placeholder 4"/>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Tree>
    <p:extLst>
      <p:ext uri="{BB962C8B-B14F-4D97-AF65-F5344CB8AC3E}">
        <p14:creationId xmlns:p14="http://schemas.microsoft.com/office/powerpoint/2010/main" val="1884428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CFE390-F582-4808-B70B-EA97725BD6E1}"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70409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72490BC-3AAD-42C9-80A1-05E17A02EA79}" type="datetime4">
              <a:rPr kumimoji="1" lang="ja-JP" altLang="en-US" smtClean="0">
                <a:solidFill>
                  <a:prstClr val="black">
                    <a:tint val="75000"/>
                  </a:prstClr>
                </a:solidFill>
              </a:rPr>
              <a:t>2019年1月13日</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kumimoji="1" lang="zh-TW" altLang="en-US" smtClean="0">
                <a:solidFill>
                  <a:prstClr val="black">
                    <a:tint val="75000"/>
                  </a:prstClr>
                </a:solidFill>
              </a:rPr>
              <a:t>平成</a:t>
            </a:r>
            <a:r>
              <a:rPr kumimoji="1" lang="en-US" altLang="zh-TW" smtClean="0">
                <a:solidFill>
                  <a:prstClr val="black">
                    <a:tint val="75000"/>
                  </a:prstClr>
                </a:solidFill>
              </a:rPr>
              <a:t>30</a:t>
            </a:r>
            <a:r>
              <a:rPr kumimoji="1" lang="zh-TW" altLang="en-US" smtClean="0">
                <a:solidFill>
                  <a:prstClr val="black">
                    <a:tint val="75000"/>
                  </a:prstClr>
                </a:solidFill>
              </a:rPr>
              <a:t>年度主任相談支援専門員養成研修</a:t>
            </a:r>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41315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083D9D-18AF-486C-9F54-67033F11C3E7}"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63594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0EFB1B-C48C-49EF-8207-A84FB00F8FA4}"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24279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3E6069F-D3A4-4B09-90E9-639EB9F7DB14}" type="datetime4">
              <a:rPr kumimoji="1" lang="ja-JP" altLang="en-US" smtClean="0">
                <a:solidFill>
                  <a:prstClr val="black">
                    <a:tint val="75000"/>
                  </a:prstClr>
                </a:solidFill>
              </a:rPr>
              <a:t>2019年1月13日</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kumimoji="1" lang="zh-TW" altLang="en-US" smtClean="0">
                <a:solidFill>
                  <a:prstClr val="black">
                    <a:tint val="75000"/>
                  </a:prstClr>
                </a:solidFill>
              </a:rPr>
              <a:t>平成</a:t>
            </a:r>
            <a:r>
              <a:rPr kumimoji="1" lang="en-US" altLang="zh-TW" smtClean="0">
                <a:solidFill>
                  <a:prstClr val="black">
                    <a:tint val="75000"/>
                  </a:prstClr>
                </a:solidFill>
              </a:rPr>
              <a:t>30</a:t>
            </a:r>
            <a:r>
              <a:rPr kumimoji="1" lang="zh-TW" altLang="en-US" smtClean="0">
                <a:solidFill>
                  <a:prstClr val="black">
                    <a:tint val="75000"/>
                  </a:prstClr>
                </a:solidFill>
              </a:rPr>
              <a:t>年度主任相談支援専門員養成研修</a:t>
            </a:r>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grpSp>
        <p:nvGrpSpPr>
          <p:cNvPr id="7" name="グループ 4"/>
          <p:cNvGrpSpPr/>
          <p:nvPr userDrawn="1"/>
        </p:nvGrpSpPr>
        <p:grpSpPr bwMode="hidden">
          <a:xfrm>
            <a:off x="-1" y="0"/>
            <a:ext cx="9144002" cy="6858000"/>
            <a:chOff x="-1" y="0"/>
            <a:chExt cx="12192002" cy="6858000"/>
          </a:xfrm>
        </p:grpSpPr>
        <p:cxnSp>
          <p:nvCxnSpPr>
            <p:cNvPr id="8" name="直線​​コネクタ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22"/>
            <p:cNvGrpSpPr/>
            <p:nvPr userDrawn="1"/>
          </p:nvGrpSpPr>
          <p:grpSpPr bwMode="hidden">
            <a:xfrm>
              <a:off x="-1" y="0"/>
              <a:ext cx="12192001" cy="6858000"/>
              <a:chOff x="-1" y="0"/>
              <a:chExt cx="12192001" cy="6858000"/>
            </a:xfrm>
          </p:grpSpPr>
          <p:cxnSp>
            <p:nvCxnSpPr>
              <p:cNvPr id="42" name="直線​​コネクタ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45"/>
              <p:cNvGrpSpPr/>
              <p:nvPr/>
            </p:nvGrpSpPr>
            <p:grpSpPr bwMode="hidden">
              <a:xfrm>
                <a:off x="6327885" y="0"/>
                <a:ext cx="5864115" cy="5898673"/>
                <a:chOff x="6327885" y="0"/>
                <a:chExt cx="5864115" cy="5898673"/>
              </a:xfrm>
            </p:grpSpPr>
            <p:cxnSp>
              <p:nvCxnSpPr>
                <p:cNvPr id="53" name="直線​​コネクタ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23"/>
            <p:cNvGrpSpPr/>
            <p:nvPr userDrawn="1"/>
          </p:nvGrpSpPr>
          <p:grpSpPr bwMode="hidden">
            <a:xfrm flipH="1">
              <a:off x="0" y="0"/>
              <a:ext cx="12192001" cy="6858000"/>
              <a:chOff x="-1" y="0"/>
              <a:chExt cx="12192001" cy="6858000"/>
            </a:xfrm>
          </p:grpSpPr>
          <p:cxnSp>
            <p:nvCxnSpPr>
              <p:cNvPr id="26" name="直線コネクタ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29"/>
              <p:cNvGrpSpPr/>
              <p:nvPr/>
            </p:nvGrpSpPr>
            <p:grpSpPr bwMode="hidden">
              <a:xfrm>
                <a:off x="6327885" y="0"/>
                <a:ext cx="5864115" cy="5898673"/>
                <a:chOff x="6327885" y="0"/>
                <a:chExt cx="5864115" cy="5898673"/>
              </a:xfrm>
            </p:grpSpPr>
            <p:cxnSp>
              <p:nvCxnSpPr>
                <p:cNvPr id="37" name="直線​​コネクタ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50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803379-3E63-42F1-91DE-0F8F52DE6E49}" type="datetime4">
              <a:rPr lang="ja-JP" altLang="en-US" smtClean="0">
                <a:solidFill>
                  <a:prstClr val="black">
                    <a:tint val="75000"/>
                  </a:prstClr>
                </a:solidFill>
              </a:rPr>
              <a:t>2019年1月13日</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5177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2339F0-F0AA-4766-95E3-A6E8D1C7E801}"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10375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F6D693F-ED8F-4857-BD07-A808A0F3DA69}"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02096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BB3C19F-2819-413D-A634-34D81E806AAE}" type="datetime4">
              <a:rPr lang="ja-JP" altLang="en-US" smtClean="0">
                <a:solidFill>
                  <a:prstClr val="black">
                    <a:tint val="75000"/>
                  </a:prstClr>
                </a:solidFill>
              </a:rPr>
              <a:t>2019年1月13日</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6059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7766E42-9AE3-476E-ABF6-D3FDE2A79981}" type="datetime4">
              <a:rPr lang="ja-JP" altLang="en-US" smtClean="0">
                <a:solidFill>
                  <a:prstClr val="black">
                    <a:tint val="75000"/>
                  </a:prstClr>
                </a:solidFill>
              </a:rPr>
              <a:t>2019年1月13日</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6238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3E0C4B5-EB8A-4727-BDC5-0461F193D006}" type="datetime4">
              <a:rPr lang="ja-JP" altLang="en-US" smtClean="0"/>
              <a:t>2019年1月13日</a:t>
            </a:fld>
            <a:endParaRPr lang="ja-JP" altLang="en-US" dirty="0"/>
          </a:p>
        </p:txBody>
      </p:sp>
      <p:sp>
        <p:nvSpPr>
          <p:cNvPr id="6" name="Footer Placeholder 5"/>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Tree>
    <p:extLst>
      <p:ext uri="{BB962C8B-B14F-4D97-AF65-F5344CB8AC3E}">
        <p14:creationId xmlns:p14="http://schemas.microsoft.com/office/powerpoint/2010/main" val="1692514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35E96-4DDF-4FCB-8C79-3FFEAA7BC823}"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2307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61F6CF-76B9-44C5-9700-3556466C3A93}"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30919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511E3E-874D-4AD4-94A9-9C7E3C920AD2}" type="datetime4">
              <a:rPr kumimoji="1" lang="ja-JP" altLang="en-US" smtClean="0">
                <a:solidFill>
                  <a:prstClr val="black">
                    <a:tint val="75000"/>
                  </a:prstClr>
                </a:solidFill>
              </a:rPr>
              <a:t>2019年1月13日</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kumimoji="1" lang="zh-TW" altLang="en-US" smtClean="0">
                <a:solidFill>
                  <a:prstClr val="black">
                    <a:tint val="75000"/>
                  </a:prstClr>
                </a:solidFill>
              </a:rPr>
              <a:t>平成</a:t>
            </a:r>
            <a:r>
              <a:rPr kumimoji="1" lang="en-US" altLang="zh-TW" smtClean="0">
                <a:solidFill>
                  <a:prstClr val="black">
                    <a:tint val="75000"/>
                  </a:prstClr>
                </a:solidFill>
              </a:rPr>
              <a:t>30</a:t>
            </a:r>
            <a:r>
              <a:rPr kumimoji="1" lang="zh-TW" altLang="en-US" smtClean="0">
                <a:solidFill>
                  <a:prstClr val="black">
                    <a:tint val="75000"/>
                  </a:prstClr>
                </a:solidFill>
              </a:rPr>
              <a:t>年度主任相談支援専門員養成研修</a:t>
            </a:r>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9842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282A78-8EB4-48C2-8229-948F1AB907F5}"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293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536392-F350-4F27-9846-F9702A0C4D5E}"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37082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rtl="0"/>
            <a:fld id="{14ED43BA-0000-4ADA-A58F-F84001386969}" type="datetime4">
              <a:rPr lang="ja-JP" altLang="en-US" smtClean="0"/>
              <a:t>2019年1月13日</a:t>
            </a:fld>
            <a:endParaRPr lang="en-US"/>
          </a:p>
        </p:txBody>
      </p:sp>
      <p:sp>
        <p:nvSpPr>
          <p:cNvPr id="8" name="Footer Placeholder 7"/>
          <p:cNvSpPr>
            <a:spLocks noGrp="1"/>
          </p:cNvSpPr>
          <p:nvPr>
            <p:ph type="ftr" sz="quarter" idx="11"/>
          </p:nvPr>
        </p:nvSpPr>
        <p:spPr/>
        <p:txBody>
          <a:bodyPr/>
          <a:lstStyle/>
          <a:p>
            <a:pPr rtl="0"/>
            <a:r>
              <a:rPr lang="zh-TW" altLang="en-US" noProof="0" smtClean="0"/>
              <a:t>平成</a:t>
            </a:r>
            <a:r>
              <a:rPr lang="en-US" altLang="zh-TW" noProof="0" smtClean="0"/>
              <a:t>30</a:t>
            </a:r>
            <a:r>
              <a:rPr lang="zh-TW" altLang="en-US" noProof="0" smtClean="0"/>
              <a:t>年度主任相談支援専門員養成研修</a:t>
            </a:r>
            <a:endParaRPr lang="ja-JP" altLang="en-US" noProof="0" dirty="0"/>
          </a:p>
        </p:txBody>
      </p:sp>
      <p:sp>
        <p:nvSpPr>
          <p:cNvPr id="9" name="Slide Number Placeholder 8"/>
          <p:cNvSpPr>
            <a:spLocks noGrp="1"/>
          </p:cNvSpPr>
          <p:nvPr>
            <p:ph type="sldNum" sz="quarter" idx="12"/>
          </p:nvPr>
        </p:nvSpPr>
        <p:spPr/>
        <p:txBody>
          <a:bodyPr/>
          <a:lstStyle/>
          <a:p>
            <a:pPr rtl="0"/>
            <a:fld id="{E31375A4-56A4-47D6-9801-1991572033F7}" type="slidenum">
              <a:rPr lang="en-US" altLang="ja-JP" noProof="0" smtClean="0"/>
              <a:t>‹#›</a:t>
            </a:fld>
            <a:endParaRPr lang="ja-JP" altLang="en-US" noProof="0" dirty="0"/>
          </a:p>
        </p:txBody>
      </p:sp>
    </p:spTree>
    <p:extLst>
      <p:ext uri="{BB962C8B-B14F-4D97-AF65-F5344CB8AC3E}">
        <p14:creationId xmlns:p14="http://schemas.microsoft.com/office/powerpoint/2010/main" val="214422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rtl="0"/>
            <a:fld id="{867E313A-F23C-43CC-B34F-B5C96EC26526}" type="datetime4">
              <a:rPr lang="ja-JP" altLang="en-US" smtClean="0"/>
              <a:t>2019年1月13日</a:t>
            </a:fld>
            <a:endParaRPr lang="en-US"/>
          </a:p>
        </p:txBody>
      </p:sp>
      <p:sp>
        <p:nvSpPr>
          <p:cNvPr id="4" name="Footer Placeholder 3"/>
          <p:cNvSpPr>
            <a:spLocks noGrp="1"/>
          </p:cNvSpPr>
          <p:nvPr>
            <p:ph type="ftr" sz="quarter" idx="11"/>
          </p:nvPr>
        </p:nvSpPr>
        <p:spPr/>
        <p:txBody>
          <a:bodyPr/>
          <a:lstStyle/>
          <a:p>
            <a:pPr rtl="0"/>
            <a:r>
              <a:rPr lang="zh-TW" altLang="en-US" noProof="0" smtClean="0"/>
              <a:t>平成</a:t>
            </a:r>
            <a:r>
              <a:rPr lang="en-US" altLang="zh-TW" noProof="0" smtClean="0"/>
              <a:t>30</a:t>
            </a:r>
            <a:r>
              <a:rPr lang="zh-TW" altLang="en-US" noProof="0" smtClean="0"/>
              <a:t>年度主任相談支援専門員養成研修</a:t>
            </a:r>
            <a:endParaRPr lang="ja-JP" altLang="en-US" noProof="0" dirty="0"/>
          </a:p>
        </p:txBody>
      </p:sp>
      <p:sp>
        <p:nvSpPr>
          <p:cNvPr id="5" name="Slide Number Placeholder 4"/>
          <p:cNvSpPr>
            <a:spLocks noGrp="1"/>
          </p:cNvSpPr>
          <p:nvPr>
            <p:ph type="sldNum" sz="quarter" idx="12"/>
          </p:nvPr>
        </p:nvSpPr>
        <p:spPr/>
        <p:txBody>
          <a:bodyPr/>
          <a:lstStyle/>
          <a:p>
            <a:pPr rtl="0"/>
            <a:fld id="{E31375A4-56A4-47D6-9801-1991572033F7}" type="slidenum">
              <a:rPr lang="en-US" altLang="ja-JP" noProof="0" smtClean="0"/>
              <a:t>‹#›</a:t>
            </a:fld>
            <a:endParaRPr lang="ja-JP" altLang="en-US" noProof="0" dirty="0"/>
          </a:p>
        </p:txBody>
      </p:sp>
    </p:spTree>
    <p:extLst>
      <p:ext uri="{BB962C8B-B14F-4D97-AF65-F5344CB8AC3E}">
        <p14:creationId xmlns:p14="http://schemas.microsoft.com/office/powerpoint/2010/main" val="231206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97AE3-D6CE-4472-A418-D3CBF1B195C6}" type="datetime4">
              <a:rPr lang="ja-JP" altLang="en-US" smtClean="0"/>
              <a:t>2019年1月13日</a:t>
            </a:fld>
            <a:endParaRPr lang="ja-JP" altLang="en-US" dirty="0"/>
          </a:p>
        </p:txBody>
      </p:sp>
      <p:sp>
        <p:nvSpPr>
          <p:cNvPr id="3" name="Footer Placeholder 2"/>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
        <p:nvSpPr>
          <p:cNvPr id="4" name="Slide Number Placeholder 3"/>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Tree>
    <p:extLst>
      <p:ext uri="{BB962C8B-B14F-4D97-AF65-F5344CB8AC3E}">
        <p14:creationId xmlns:p14="http://schemas.microsoft.com/office/powerpoint/2010/main" val="384881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48BB05-A508-41D9-B6E7-02A5259F90A6}" type="datetime4">
              <a:rPr lang="ja-JP" altLang="en-US" smtClean="0"/>
              <a:t>2019年1月13日</a:t>
            </a:fld>
            <a:endParaRPr lang="ja-JP" altLang="en-US" dirty="0"/>
          </a:p>
        </p:txBody>
      </p:sp>
      <p:sp>
        <p:nvSpPr>
          <p:cNvPr id="6" name="Footer Placeholder 5"/>
          <p:cNvSpPr>
            <a:spLocks noGrp="1"/>
          </p:cNvSpPr>
          <p:nvPr>
            <p:ph type="ftr" sz="quarter" idx="11"/>
          </p:nvPr>
        </p:nvSpPr>
        <p:spPr/>
        <p:txBody>
          <a:bodyPr/>
          <a:lstStyle/>
          <a:p>
            <a:r>
              <a:rPr lang="zh-TW" altLang="en-US" smtClean="0"/>
              <a:t>平成</a:t>
            </a:r>
            <a:r>
              <a:rPr lang="en-US" altLang="zh-TW" smtClean="0"/>
              <a:t>30</a:t>
            </a:r>
            <a:r>
              <a:rPr lang="zh-TW" altLang="en-US" smtClean="0"/>
              <a:t>年度主任相談支援専門員養成研修</a:t>
            </a:r>
            <a:endParaRPr lang="ja-JP" altLang="en-US" dirty="0"/>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Tree>
    <p:extLst>
      <p:ext uri="{BB962C8B-B14F-4D97-AF65-F5344CB8AC3E}">
        <p14:creationId xmlns:p14="http://schemas.microsoft.com/office/powerpoint/2010/main" val="13543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10B3D4-755E-49D7-93E9-544A347B4847}" type="datetime4">
              <a:rPr kumimoji="1" lang="ja-JP" altLang="en-US" smtClean="0"/>
              <a:t>2019年1月13日</a:t>
            </a:fld>
            <a:endParaRPr kumimoji="1" lang="ja-JP" altLang="en-US"/>
          </a:p>
        </p:txBody>
      </p:sp>
      <p:sp>
        <p:nvSpPr>
          <p:cNvPr id="6" name="Footer Placeholder 5"/>
          <p:cNvSpPr>
            <a:spLocks noGrp="1"/>
          </p:cNvSpPr>
          <p:nvPr>
            <p:ph type="ftr" sz="quarter" idx="11"/>
          </p:nvPr>
        </p:nvSpPr>
        <p:spPr/>
        <p:txBody>
          <a:bodyPr/>
          <a:lstStyle/>
          <a:p>
            <a:r>
              <a:rPr kumimoji="1" lang="zh-TW" altLang="en-US" smtClean="0"/>
              <a:t>平成</a:t>
            </a:r>
            <a:r>
              <a:rPr kumimoji="1" lang="en-US" altLang="zh-TW" smtClean="0"/>
              <a:t>30</a:t>
            </a:r>
            <a:r>
              <a:rPr kumimoji="1" lang="zh-TW" altLang="en-US" smtClean="0"/>
              <a:t>年度主任相談支援専門員養成研修</a:t>
            </a:r>
            <a:endParaRPr kumimoji="1" lang="ja-JP" altLang="en-US"/>
          </a:p>
        </p:txBody>
      </p:sp>
      <p:sp>
        <p:nvSpPr>
          <p:cNvPr id="7" name="Slide Number Placeholder 6"/>
          <p:cNvSpPr>
            <a:spLocks noGrp="1"/>
          </p:cNvSpPr>
          <p:nvPr>
            <p:ph type="sldNum" sz="quarter" idx="12"/>
          </p:nvPr>
        </p:nvSpPr>
        <p:spPr/>
        <p:txBody>
          <a:bodyPr/>
          <a:lstStyle/>
          <a:p>
            <a:fld id="{D770C9A2-A9E7-4AF0-9446-26B955EF035D}" type="slidenum">
              <a:rPr kumimoji="1" lang="ja-JP" altLang="en-US" smtClean="0"/>
              <a:t>‹#›</a:t>
            </a:fld>
            <a:endParaRPr kumimoji="1" lang="ja-JP" altLang="en-US"/>
          </a:p>
        </p:txBody>
      </p:sp>
    </p:spTree>
    <p:extLst>
      <p:ext uri="{BB962C8B-B14F-4D97-AF65-F5344CB8AC3E}">
        <p14:creationId xmlns:p14="http://schemas.microsoft.com/office/powerpoint/2010/main" val="211307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A928B-CB87-41E6-8FA1-5415AF0E0312}" type="datetime4">
              <a:rPr lang="ja-JP" altLang="en-US" smtClean="0"/>
              <a:t>2019年1月13日</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smtClean="0"/>
              <a:t>平成</a:t>
            </a:r>
            <a:r>
              <a:rPr lang="en-US" altLang="zh-TW" smtClean="0"/>
              <a:t>30</a:t>
            </a:r>
            <a:r>
              <a:rPr lang="zh-TW" altLang="en-US" smtClean="0"/>
              <a:t>年度主任相談支援専門員養成研修</a:t>
            </a:r>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altLang="ja-JP" smtClean="0"/>
              <a:pPr/>
              <a:t>‹#›</a:t>
            </a:fld>
            <a:endParaRPr lang="ja-JP" altLang="en-US" dirty="0"/>
          </a:p>
        </p:txBody>
      </p:sp>
      <p:grpSp>
        <p:nvGrpSpPr>
          <p:cNvPr id="7" name="グループ 95"/>
          <p:cNvGrpSpPr/>
          <p:nvPr userDrawn="1"/>
        </p:nvGrpSpPr>
        <p:grpSpPr bwMode="hidden">
          <a:xfrm>
            <a:off x="-1" y="-195943"/>
            <a:ext cx="9144002" cy="6858000"/>
            <a:chOff x="-1" y="0"/>
            <a:chExt cx="12192002" cy="6858000"/>
          </a:xfrm>
        </p:grpSpPr>
        <p:cxnSp>
          <p:nvCxnSpPr>
            <p:cNvPr id="8" name="直線​​コネクタ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112"/>
            <p:cNvGrpSpPr/>
            <p:nvPr userDrawn="1"/>
          </p:nvGrpSpPr>
          <p:grpSpPr bwMode="hidden">
            <a:xfrm>
              <a:off x="-1" y="0"/>
              <a:ext cx="12192001" cy="6858000"/>
              <a:chOff x="-1" y="0"/>
              <a:chExt cx="12192001" cy="6858000"/>
            </a:xfrm>
          </p:grpSpPr>
          <p:cxnSp>
            <p:nvCxnSpPr>
              <p:cNvPr id="42" name="直線​​コネクタ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135"/>
              <p:cNvGrpSpPr/>
              <p:nvPr/>
            </p:nvGrpSpPr>
            <p:grpSpPr bwMode="hidden">
              <a:xfrm>
                <a:off x="6327885" y="0"/>
                <a:ext cx="5864115" cy="5898673"/>
                <a:chOff x="6327885" y="0"/>
                <a:chExt cx="5864115" cy="5898673"/>
              </a:xfrm>
            </p:grpSpPr>
            <p:cxnSp>
              <p:nvCxnSpPr>
                <p:cNvPr id="53" name="直線​​コネクタ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113"/>
            <p:cNvGrpSpPr/>
            <p:nvPr userDrawn="1"/>
          </p:nvGrpSpPr>
          <p:grpSpPr bwMode="hidden">
            <a:xfrm flipH="1">
              <a:off x="0" y="0"/>
              <a:ext cx="12192001" cy="6858000"/>
              <a:chOff x="-1" y="0"/>
              <a:chExt cx="12192001" cy="6858000"/>
            </a:xfrm>
          </p:grpSpPr>
          <p:cxnSp>
            <p:nvCxnSpPr>
              <p:cNvPr id="26" name="直線​​コネクタ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119"/>
              <p:cNvGrpSpPr/>
              <p:nvPr/>
            </p:nvGrpSpPr>
            <p:grpSpPr bwMode="hidden">
              <a:xfrm>
                <a:off x="6327885" y="0"/>
                <a:ext cx="5864115" cy="5898673"/>
                <a:chOff x="6327885" y="0"/>
                <a:chExt cx="5864115" cy="5898673"/>
              </a:xfrm>
            </p:grpSpPr>
            <p:cxnSp>
              <p:nvCxnSpPr>
                <p:cNvPr id="37" name="直線​​コネクタ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18120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B13F9-95DE-4648-9A96-AEF264DE8950}"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grpSp>
        <p:nvGrpSpPr>
          <p:cNvPr id="7" name="グループ 95"/>
          <p:cNvGrpSpPr/>
          <p:nvPr userDrawn="1"/>
        </p:nvGrpSpPr>
        <p:grpSpPr bwMode="hidden">
          <a:xfrm>
            <a:off x="-1" y="-195943"/>
            <a:ext cx="9144002" cy="6858000"/>
            <a:chOff x="-1" y="0"/>
            <a:chExt cx="12192002" cy="6858000"/>
          </a:xfrm>
        </p:grpSpPr>
        <p:cxnSp>
          <p:nvCxnSpPr>
            <p:cNvPr id="8" name="直線​​コネクタ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112"/>
            <p:cNvGrpSpPr/>
            <p:nvPr userDrawn="1"/>
          </p:nvGrpSpPr>
          <p:grpSpPr bwMode="hidden">
            <a:xfrm>
              <a:off x="-1" y="0"/>
              <a:ext cx="12192001" cy="6858000"/>
              <a:chOff x="-1" y="0"/>
              <a:chExt cx="12192001" cy="6858000"/>
            </a:xfrm>
          </p:grpSpPr>
          <p:cxnSp>
            <p:nvCxnSpPr>
              <p:cNvPr id="42" name="直線​​コネクタ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135"/>
              <p:cNvGrpSpPr/>
              <p:nvPr/>
            </p:nvGrpSpPr>
            <p:grpSpPr bwMode="hidden">
              <a:xfrm>
                <a:off x="6327885" y="0"/>
                <a:ext cx="5864115" cy="5898673"/>
                <a:chOff x="6327885" y="0"/>
                <a:chExt cx="5864115" cy="5898673"/>
              </a:xfrm>
            </p:grpSpPr>
            <p:cxnSp>
              <p:nvCxnSpPr>
                <p:cNvPr id="53" name="直線​​コネクタ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113"/>
            <p:cNvGrpSpPr/>
            <p:nvPr userDrawn="1"/>
          </p:nvGrpSpPr>
          <p:grpSpPr bwMode="hidden">
            <a:xfrm flipH="1">
              <a:off x="0" y="0"/>
              <a:ext cx="12192001" cy="6858000"/>
              <a:chOff x="-1" y="0"/>
              <a:chExt cx="12192001" cy="6858000"/>
            </a:xfrm>
          </p:grpSpPr>
          <p:cxnSp>
            <p:nvCxnSpPr>
              <p:cNvPr id="26" name="直線​​コネクタ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119"/>
              <p:cNvGrpSpPr/>
              <p:nvPr/>
            </p:nvGrpSpPr>
            <p:grpSpPr bwMode="hidden">
              <a:xfrm>
                <a:off x="6327885" y="0"/>
                <a:ext cx="5864115" cy="5898673"/>
                <a:chOff x="6327885" y="0"/>
                <a:chExt cx="5864115" cy="5898673"/>
              </a:xfrm>
            </p:grpSpPr>
            <p:cxnSp>
              <p:nvCxnSpPr>
                <p:cNvPr id="37" name="直線​​コネクタ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62751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C9322-4BD2-4723-80A2-F6FB9743983B}"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grpSp>
        <p:nvGrpSpPr>
          <p:cNvPr id="7" name="グループ 95"/>
          <p:cNvGrpSpPr/>
          <p:nvPr userDrawn="1"/>
        </p:nvGrpSpPr>
        <p:grpSpPr bwMode="hidden">
          <a:xfrm>
            <a:off x="-1" y="-195943"/>
            <a:ext cx="9144002" cy="6858000"/>
            <a:chOff x="-1" y="0"/>
            <a:chExt cx="12192002" cy="6858000"/>
          </a:xfrm>
        </p:grpSpPr>
        <p:cxnSp>
          <p:nvCxnSpPr>
            <p:cNvPr id="8" name="直線​​コネクタ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112"/>
            <p:cNvGrpSpPr/>
            <p:nvPr userDrawn="1"/>
          </p:nvGrpSpPr>
          <p:grpSpPr bwMode="hidden">
            <a:xfrm>
              <a:off x="-1" y="0"/>
              <a:ext cx="12192001" cy="6858000"/>
              <a:chOff x="-1" y="0"/>
              <a:chExt cx="12192001" cy="6858000"/>
            </a:xfrm>
          </p:grpSpPr>
          <p:cxnSp>
            <p:nvCxnSpPr>
              <p:cNvPr id="42" name="直線​​コネクタ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135"/>
              <p:cNvGrpSpPr/>
              <p:nvPr/>
            </p:nvGrpSpPr>
            <p:grpSpPr bwMode="hidden">
              <a:xfrm>
                <a:off x="6327885" y="0"/>
                <a:ext cx="5864115" cy="5898673"/>
                <a:chOff x="6327885" y="0"/>
                <a:chExt cx="5864115" cy="5898673"/>
              </a:xfrm>
            </p:grpSpPr>
            <p:cxnSp>
              <p:nvCxnSpPr>
                <p:cNvPr id="53" name="直線​​コネクタ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113"/>
            <p:cNvGrpSpPr/>
            <p:nvPr userDrawn="1"/>
          </p:nvGrpSpPr>
          <p:grpSpPr bwMode="hidden">
            <a:xfrm flipH="1">
              <a:off x="0" y="0"/>
              <a:ext cx="12192001" cy="6858000"/>
              <a:chOff x="-1" y="0"/>
              <a:chExt cx="12192001" cy="6858000"/>
            </a:xfrm>
          </p:grpSpPr>
          <p:cxnSp>
            <p:nvCxnSpPr>
              <p:cNvPr id="26" name="直線​​コネクタ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119"/>
              <p:cNvGrpSpPr/>
              <p:nvPr/>
            </p:nvGrpSpPr>
            <p:grpSpPr bwMode="hidden">
              <a:xfrm>
                <a:off x="6327885" y="0"/>
                <a:ext cx="5864115" cy="5898673"/>
                <a:chOff x="6327885" y="0"/>
                <a:chExt cx="5864115" cy="5898673"/>
              </a:xfrm>
            </p:grpSpPr>
            <p:cxnSp>
              <p:nvCxnSpPr>
                <p:cNvPr id="37" name="直線​​コネクタ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90411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5FBE9-0A6D-4F20-937E-AB34737D2436}" type="datetime4">
              <a:rPr lang="ja-JP" altLang="en-US" smtClean="0">
                <a:solidFill>
                  <a:prstClr val="black">
                    <a:tint val="75000"/>
                  </a:prstClr>
                </a:solidFill>
              </a:rPr>
              <a:t>2019年1月13日</a:t>
            </a:fld>
            <a:endParaRPr lang="ja-JP" alt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grpSp>
        <p:nvGrpSpPr>
          <p:cNvPr id="7" name="グループ 95"/>
          <p:cNvGrpSpPr/>
          <p:nvPr userDrawn="1"/>
        </p:nvGrpSpPr>
        <p:grpSpPr bwMode="hidden">
          <a:xfrm>
            <a:off x="-1" y="-195943"/>
            <a:ext cx="9144002" cy="6858000"/>
            <a:chOff x="-1" y="0"/>
            <a:chExt cx="12192002" cy="6858000"/>
          </a:xfrm>
        </p:grpSpPr>
        <p:cxnSp>
          <p:nvCxnSpPr>
            <p:cNvPr id="8" name="直線​​コネクタ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112"/>
            <p:cNvGrpSpPr/>
            <p:nvPr userDrawn="1"/>
          </p:nvGrpSpPr>
          <p:grpSpPr bwMode="hidden">
            <a:xfrm>
              <a:off x="-1" y="0"/>
              <a:ext cx="12192001" cy="6858000"/>
              <a:chOff x="-1" y="0"/>
              <a:chExt cx="12192001" cy="6858000"/>
            </a:xfrm>
          </p:grpSpPr>
          <p:cxnSp>
            <p:nvCxnSpPr>
              <p:cNvPr id="42" name="直線​​コネクタ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135"/>
              <p:cNvGrpSpPr/>
              <p:nvPr/>
            </p:nvGrpSpPr>
            <p:grpSpPr bwMode="hidden">
              <a:xfrm>
                <a:off x="6327885" y="0"/>
                <a:ext cx="5864115" cy="5898673"/>
                <a:chOff x="6327885" y="0"/>
                <a:chExt cx="5864115" cy="5898673"/>
              </a:xfrm>
            </p:grpSpPr>
            <p:cxnSp>
              <p:nvCxnSpPr>
                <p:cNvPr id="53" name="直線​​コネクタ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113"/>
            <p:cNvGrpSpPr/>
            <p:nvPr userDrawn="1"/>
          </p:nvGrpSpPr>
          <p:grpSpPr bwMode="hidden">
            <a:xfrm flipH="1">
              <a:off x="0" y="0"/>
              <a:ext cx="12192001" cy="6858000"/>
              <a:chOff x="-1" y="0"/>
              <a:chExt cx="12192001" cy="6858000"/>
            </a:xfrm>
          </p:grpSpPr>
          <p:cxnSp>
            <p:nvCxnSpPr>
              <p:cNvPr id="26" name="直線​​コネクタ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119"/>
              <p:cNvGrpSpPr/>
              <p:nvPr/>
            </p:nvGrpSpPr>
            <p:grpSpPr bwMode="hidden">
              <a:xfrm>
                <a:off x="6327885" y="0"/>
                <a:ext cx="5864115" cy="5898673"/>
                <a:chOff x="6327885" y="0"/>
                <a:chExt cx="5864115" cy="5898673"/>
              </a:xfrm>
            </p:grpSpPr>
            <p:cxnSp>
              <p:nvCxnSpPr>
                <p:cNvPr id="37" name="直線​​コネクタ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7531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hyperlink" Target="http://elaws.e-gov.go.jp/search/elawsSearch/elaws_search/lsg0500/417AC0000000123_20160401_426AC0000000069#81" TargetMode="External"/><Relationship Id="rId2" Type="http://schemas.openxmlformats.org/officeDocument/2006/relationships/hyperlink" Target="http://elaws.e-gov.go.jp/search/elawsSearch/elaws_search/lsg0500/417AC0000000123_20160401_426AC0000000069#76" TargetMode="Externa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hyperlink" Target="http://elaws.e-gov.go.jp/search/elawsSearch/elaws_search/lsg0500/326AC0000000045_20170401_428AC0000000063#1059" TargetMode="External"/><Relationship Id="rId2" Type="http://schemas.openxmlformats.org/officeDocument/2006/relationships/hyperlink" Target="http://elaws.e-gov.go.jp/search/elawsSearch/elaws_search/lsg0500/417AC0000000123_20160401_426AC0000000069#491" TargetMode="External"/><Relationship Id="rId1" Type="http://schemas.openxmlformats.org/officeDocument/2006/relationships/slideLayout" Target="../slideLayouts/slideLayout35.xml"/><Relationship Id="rId4" Type="http://schemas.openxmlformats.org/officeDocument/2006/relationships/hyperlink" Target="http://elaws.e-gov.go.jp/search/elawsSearch/elaws_search/lsg0500/326AC0000000045_20170401_428AC0000000063#1066"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elaws.e-gov.go.jp/search/elawsSearch/elaws_search/lsg0500/417AC0000000123_20160401_426AC0000000069#81" TargetMode="External"/><Relationship Id="rId2" Type="http://schemas.openxmlformats.org/officeDocument/2006/relationships/hyperlink" Target="http://elaws.e-gov.go.jp/search/elawsSearch/elaws_search/lsg0500/417AC0000000123_20160401_426AC0000000069#76" TargetMode="Externa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hyperlink" Target="http://elaws.e-gov.go.jp/search/elawsSearch/elaws_search/lsg0500/326AC0000000045_20170401_428AC0000000063#1059" TargetMode="External"/><Relationship Id="rId2" Type="http://schemas.openxmlformats.org/officeDocument/2006/relationships/hyperlink" Target="http://elaws.e-gov.go.jp/search/elawsSearch/elaws_search/lsg0500/417AC0000000123_20160401_426AC0000000069#490" TargetMode="External"/><Relationship Id="rId1" Type="http://schemas.openxmlformats.org/officeDocument/2006/relationships/slideLayout" Target="../slideLayouts/slideLayout35.xml"/><Relationship Id="rId4" Type="http://schemas.openxmlformats.org/officeDocument/2006/relationships/hyperlink" Target="http://elaws.e-gov.go.jp/search/elawsSearch/elaws_search/lsg0500/326AC0000000045_20170401_428AC0000000063#106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hyperlink" Target="https://www.pref.tottori.lg.jp/secure/830062/05siryou~syoubou.pdf"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hyperlink" Target="https://www.pref.tottori.lg.jp/secure/830062/07siryou~gyousya.xls"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80503"/>
            <a:ext cx="7772400" cy="1436915"/>
          </a:xfrm>
        </p:spPr>
        <p:txBody>
          <a:bodyPr rtlCol="0">
            <a:normAutofit fontScale="90000"/>
          </a:bodyPr>
          <a:lstStyle/>
          <a:p>
            <a:pPr rtl="0"/>
            <a:r>
              <a:rPr lang="en-US" altLang="ja-JP" sz="4400" smtClean="0">
                <a:latin typeface="+mj-ea"/>
              </a:rPr>
              <a:t/>
            </a:r>
            <a:br>
              <a:rPr lang="en-US" altLang="ja-JP" sz="4400" smtClean="0">
                <a:latin typeface="+mj-ea"/>
              </a:rPr>
            </a:br>
            <a:r>
              <a:rPr lang="ja-JP" altLang="en-US" sz="4900" smtClean="0">
                <a:latin typeface="+mj-ea"/>
              </a:rPr>
              <a:t>相談支援事業における</a:t>
            </a:r>
            <a:r>
              <a:rPr lang="en-US" altLang="ja-JP" sz="4900" smtClean="0">
                <a:latin typeface="+mj-ea"/>
              </a:rPr>
              <a:t/>
            </a:r>
            <a:br>
              <a:rPr lang="en-US" altLang="ja-JP" sz="4900" smtClean="0">
                <a:latin typeface="+mj-ea"/>
              </a:rPr>
            </a:br>
            <a:r>
              <a:rPr lang="ja-JP" altLang="en-US" sz="4900" smtClean="0">
                <a:latin typeface="+mj-ea"/>
              </a:rPr>
              <a:t>管理運営</a:t>
            </a:r>
            <a:endParaRPr lang="ja-JP" altLang="en-US" sz="4900" dirty="0">
              <a:latin typeface="+mj-ea"/>
            </a:endParaRPr>
          </a:p>
        </p:txBody>
      </p:sp>
      <p:sp>
        <p:nvSpPr>
          <p:cNvPr id="3" name="サブタイトル 2"/>
          <p:cNvSpPr>
            <a:spLocks noGrp="1"/>
          </p:cNvSpPr>
          <p:nvPr>
            <p:ph type="subTitle" idx="1"/>
          </p:nvPr>
        </p:nvSpPr>
        <p:spPr>
          <a:xfrm>
            <a:off x="1143000" y="4769199"/>
            <a:ext cx="6858000" cy="1189474"/>
          </a:xfrm>
        </p:spPr>
        <p:txBody>
          <a:bodyPr rtlCol="0">
            <a:noAutofit/>
          </a:bodyPr>
          <a:lstStyle/>
          <a:p>
            <a:pPr rtl="0"/>
            <a:r>
              <a:rPr lang="ja-JP" altLang="en-US" sz="2000" smtClean="0">
                <a:latin typeface="+mj-ea"/>
                <a:ea typeface="+mj-ea"/>
              </a:rPr>
              <a:t>名古屋市総合リハビリテーションセンター</a:t>
            </a:r>
            <a:endParaRPr lang="en-US" altLang="ja-JP" sz="2000" smtClean="0">
              <a:latin typeface="+mj-ea"/>
              <a:ea typeface="+mj-ea"/>
            </a:endParaRPr>
          </a:p>
          <a:p>
            <a:pPr rtl="0"/>
            <a:r>
              <a:rPr lang="ja-JP" altLang="en-US" sz="2000" smtClean="0">
                <a:latin typeface="+mj-ea"/>
                <a:ea typeface="+mj-ea"/>
              </a:rPr>
              <a:t>鈴木　智敦</a:t>
            </a:r>
            <a:endParaRPr lang="en-US" altLang="ja-JP" sz="2000" smtClean="0">
              <a:latin typeface="+mj-ea"/>
              <a:ea typeface="+mj-ea"/>
            </a:endParaRPr>
          </a:p>
          <a:p>
            <a:pPr rtl="0"/>
            <a:r>
              <a:rPr lang="ja-JP" altLang="en-US" sz="2000" smtClean="0">
                <a:latin typeface="+mj-ea"/>
                <a:ea typeface="+mj-ea"/>
              </a:rPr>
              <a:t>平成</a:t>
            </a:r>
            <a:r>
              <a:rPr lang="en-US" altLang="ja-JP" sz="2000" smtClean="0">
                <a:latin typeface="+mj-ea"/>
                <a:ea typeface="+mj-ea"/>
              </a:rPr>
              <a:t>31</a:t>
            </a:r>
            <a:r>
              <a:rPr lang="ja-JP" altLang="en-US" sz="2000" smtClean="0">
                <a:latin typeface="+mj-ea"/>
                <a:ea typeface="+mj-ea"/>
              </a:rPr>
              <a:t>年</a:t>
            </a:r>
            <a:r>
              <a:rPr lang="en-US" altLang="ja-JP" sz="2000" smtClean="0">
                <a:latin typeface="+mj-ea"/>
                <a:ea typeface="+mj-ea"/>
              </a:rPr>
              <a:t>1</a:t>
            </a:r>
            <a:r>
              <a:rPr lang="ja-JP" altLang="en-US" sz="2000" smtClean="0">
                <a:latin typeface="+mj-ea"/>
                <a:ea typeface="+mj-ea"/>
              </a:rPr>
              <a:t>月</a:t>
            </a:r>
            <a:endParaRPr lang="en-US" altLang="ja-JP" sz="2000" smtClean="0">
              <a:latin typeface="+mj-ea"/>
              <a:ea typeface="+mj-ea"/>
            </a:endParaRPr>
          </a:p>
          <a:p>
            <a:pPr rtl="0"/>
            <a:endParaRPr lang="ja-JP" altLang="en-US" sz="2000" dirty="0">
              <a:latin typeface="+mj-ea"/>
              <a:ea typeface="+mj-ea"/>
            </a:endParaRPr>
          </a:p>
        </p:txBody>
      </p:sp>
      <p:sp>
        <p:nvSpPr>
          <p:cNvPr id="4" name="フッター プレースホルダー 3"/>
          <p:cNvSpPr>
            <a:spLocks noGrp="1"/>
          </p:cNvSpPr>
          <p:nvPr>
            <p:ph type="ftr" sz="quarter" idx="11"/>
          </p:nvPr>
        </p:nvSpPr>
        <p:spPr>
          <a:xfrm>
            <a:off x="185266" y="6356351"/>
            <a:ext cx="3086100" cy="365125"/>
          </a:xfrm>
        </p:spPr>
        <p:txBody>
          <a:bodyPr/>
          <a:lstStyle/>
          <a:p>
            <a:pPr algn="l"/>
            <a:r>
              <a:rPr kumimoji="1" lang="zh-TW" altLang="en-US" i="1" smtClean="0"/>
              <a:t>平成</a:t>
            </a:r>
            <a:r>
              <a:rPr kumimoji="1" lang="en-US" altLang="zh-TW" i="1" smtClean="0"/>
              <a:t>30</a:t>
            </a:r>
            <a:r>
              <a:rPr kumimoji="1" lang="zh-TW" altLang="en-US" i="1" smtClean="0"/>
              <a:t>年度主任相談支援専門員養成研修</a:t>
            </a:r>
            <a:endParaRPr kumimoji="1" lang="ja-JP" altLang="en-US" i="1" dirty="0"/>
          </a:p>
        </p:txBody>
      </p:sp>
      <p:sp>
        <p:nvSpPr>
          <p:cNvPr id="5" name="スライド番号プレースホルダー 4"/>
          <p:cNvSpPr>
            <a:spLocks noGrp="1"/>
          </p:cNvSpPr>
          <p:nvPr>
            <p:ph type="sldNum" sz="quarter" idx="12"/>
          </p:nvPr>
        </p:nvSpPr>
        <p:spPr>
          <a:xfrm>
            <a:off x="6709159" y="6356351"/>
            <a:ext cx="2057400" cy="365125"/>
          </a:xfrm>
        </p:spPr>
        <p:txBody>
          <a:bodyPr/>
          <a:lstStyle/>
          <a:p>
            <a:fld id="{D770C9A2-A9E7-4AF0-9446-26B955EF035D}" type="slidenum">
              <a:rPr kumimoji="1" lang="ja-JP" altLang="en-US" smtClean="0"/>
              <a:t>1</a:t>
            </a:fld>
            <a:endParaRPr kumimoji="1" lang="ja-JP" altLang="en-US" dirty="0"/>
          </a:p>
        </p:txBody>
      </p:sp>
      <p:sp>
        <p:nvSpPr>
          <p:cNvPr id="6" name="正方形/長方形 5"/>
          <p:cNvSpPr/>
          <p:nvPr/>
        </p:nvSpPr>
        <p:spPr>
          <a:xfrm>
            <a:off x="1768510" y="1044266"/>
            <a:ext cx="5606980" cy="7134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200" dirty="0" smtClean="0"/>
              <a:t>平成３０年度主任相談支援専門員養成研修</a:t>
            </a:r>
            <a:endParaRPr kumimoji="1" lang="ja-JP" altLang="en-US" sz="2200" dirty="0"/>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2124" y="365127"/>
            <a:ext cx="8255358" cy="781094"/>
          </a:xfrm>
        </p:spPr>
        <p:style>
          <a:lnRef idx="1">
            <a:schemeClr val="accent4"/>
          </a:lnRef>
          <a:fillRef idx="2">
            <a:schemeClr val="accent4"/>
          </a:fillRef>
          <a:effectRef idx="1">
            <a:schemeClr val="accent4"/>
          </a:effectRef>
          <a:fontRef idx="minor">
            <a:schemeClr val="dk1"/>
          </a:fontRef>
        </p:style>
        <p:txBody>
          <a:bodyPr>
            <a:normAutofit/>
          </a:bodyPr>
          <a:lstStyle/>
          <a:p>
            <a:r>
              <a:rPr lang="ja-JP" altLang="en-US" sz="2800" dirty="0">
                <a:solidFill>
                  <a:prstClr val="black"/>
                </a:solidFill>
                <a:latin typeface="+mn-ea"/>
              </a:rPr>
              <a:t>（３）相談支援事業におけるリスク（マネジメント）</a:t>
            </a:r>
            <a:endParaRPr kumimoji="1" lang="ja-JP" altLang="en-US" sz="2800" dirty="0">
              <a:latin typeface="+mn-ea"/>
            </a:endParaRPr>
          </a:p>
        </p:txBody>
      </p:sp>
      <p:sp>
        <p:nvSpPr>
          <p:cNvPr id="3" name="コンテンツ プレースホルダー 2"/>
          <p:cNvSpPr>
            <a:spLocks noGrp="1"/>
          </p:cNvSpPr>
          <p:nvPr>
            <p:ph idx="1"/>
          </p:nvPr>
        </p:nvSpPr>
        <p:spPr>
          <a:xfrm>
            <a:off x="412124" y="1313644"/>
            <a:ext cx="8255358" cy="4816699"/>
          </a:xfrm>
        </p:spPr>
        <p:txBody>
          <a:bodyPr>
            <a:normAutofit fontScale="85000" lnSpcReduction="10000"/>
          </a:bodyPr>
          <a:lstStyle/>
          <a:p>
            <a:pPr marL="0" indent="0">
              <a:buNone/>
            </a:pPr>
            <a:r>
              <a:rPr kumimoji="1" lang="ja-JP" altLang="en-US" sz="2400" dirty="0"/>
              <a:t>〇相談支援は直接的接遇ではなく間接的な接遇支援内容及び秘密保持</a:t>
            </a:r>
            <a:endParaRPr kumimoji="1" lang="en-US" altLang="ja-JP" sz="2400" dirty="0"/>
          </a:p>
          <a:p>
            <a:pPr marL="0" indent="0">
              <a:buNone/>
            </a:pPr>
            <a:r>
              <a:rPr kumimoji="1" lang="ja-JP" altLang="en-US" sz="2400" dirty="0"/>
              <a:t>　（誤嚥、誤薬、転倒、骨折、転落</a:t>
            </a:r>
            <a:r>
              <a:rPr kumimoji="1" lang="ja-JP" altLang="en-US" sz="2400" dirty="0" err="1"/>
              <a:t>、、</a:t>
            </a:r>
            <a:r>
              <a:rPr kumimoji="1" lang="ja-JP" altLang="en-US" sz="2400" dirty="0"/>
              <a:t>行方不明等というよりは</a:t>
            </a:r>
            <a:r>
              <a:rPr kumimoji="1" lang="en-US" altLang="ja-JP" sz="2400" dirty="0"/>
              <a:t>……</a:t>
            </a:r>
            <a:r>
              <a:rPr kumimoji="1" lang="ja-JP" altLang="en-US" sz="2400" dirty="0"/>
              <a:t>）</a:t>
            </a:r>
            <a:endParaRPr kumimoji="1" lang="en-US" altLang="ja-JP" sz="2400" dirty="0"/>
          </a:p>
          <a:p>
            <a:pPr marL="0" indent="0">
              <a:buNone/>
            </a:pPr>
            <a:r>
              <a:rPr lang="ja-JP" altLang="en-US" sz="2400" dirty="0"/>
              <a:t>（例）</a:t>
            </a:r>
            <a:endParaRPr kumimoji="1" lang="en-US" altLang="ja-JP" sz="2400" dirty="0"/>
          </a:p>
          <a:p>
            <a:r>
              <a:rPr lang="ja-JP" altLang="en-US" sz="2400" dirty="0"/>
              <a:t>相談に対する態度・姿勢や対応そのものに対する苦情</a:t>
            </a:r>
          </a:p>
          <a:p>
            <a:r>
              <a:rPr lang="ja-JP" altLang="en-US" sz="2400" dirty="0"/>
              <a:t>依頼に対する対応時間のかかりすぎや返し方の不味さ</a:t>
            </a:r>
          </a:p>
          <a:p>
            <a:r>
              <a:rPr lang="ja-JP" altLang="en-US" sz="2400" dirty="0"/>
              <a:t>知識・調整不足によるサービスや金銭的不利益</a:t>
            </a:r>
          </a:p>
          <a:p>
            <a:r>
              <a:rPr lang="ja-JP" altLang="en-US" sz="2400" dirty="0"/>
              <a:t>職員間の連携不足による対応不良</a:t>
            </a:r>
            <a:endParaRPr lang="en-US" altLang="ja-JP" sz="2400" dirty="0"/>
          </a:p>
          <a:p>
            <a:r>
              <a:rPr lang="ja-JP" altLang="en-US" sz="2400" dirty="0"/>
              <a:t>事実と判断と言動の混在した記録による勘違い</a:t>
            </a:r>
            <a:endParaRPr lang="en-US" altLang="ja-JP" sz="2400" dirty="0"/>
          </a:p>
          <a:p>
            <a:r>
              <a:rPr lang="ja-JP" altLang="en-US" sz="2400" dirty="0"/>
              <a:t>調整した事業所に対する苦情</a:t>
            </a:r>
            <a:endParaRPr lang="en-US" altLang="ja-JP" sz="2400" dirty="0"/>
          </a:p>
          <a:p>
            <a:r>
              <a:rPr lang="ja-JP" altLang="en-US" sz="2400" dirty="0"/>
              <a:t>利用者からの暴言・暴力</a:t>
            </a:r>
            <a:endParaRPr lang="en-US" altLang="ja-JP" sz="2400" dirty="0"/>
          </a:p>
          <a:p>
            <a:r>
              <a:rPr lang="ja-JP" altLang="en-US" sz="2400" dirty="0"/>
              <a:t>利用者からの強度依存、ストーキング</a:t>
            </a:r>
            <a:endParaRPr lang="en-US" altLang="ja-JP" sz="2400" dirty="0"/>
          </a:p>
          <a:p>
            <a:r>
              <a:rPr lang="ja-JP" altLang="en-US" sz="2400" dirty="0"/>
              <a:t>虐待ケースの発見</a:t>
            </a:r>
            <a:endParaRPr lang="en-US" altLang="ja-JP" sz="2400" dirty="0"/>
          </a:p>
          <a:p>
            <a:r>
              <a:rPr lang="ja-JP" altLang="en-US" sz="2400" dirty="0"/>
              <a:t>秘密保持・個人情報に関するリスクマネジメント（ウィルス対策等含む）</a:t>
            </a:r>
            <a:endParaRPr lang="en-US" altLang="ja-JP" sz="2400" dirty="0"/>
          </a:p>
          <a:p>
            <a:endParaRPr lang="en-US" altLang="ja-JP" dirty="0"/>
          </a:p>
        </p:txBody>
      </p:sp>
      <p:sp>
        <p:nvSpPr>
          <p:cNvPr id="4" name="下矢印 3"/>
          <p:cNvSpPr/>
          <p:nvPr/>
        </p:nvSpPr>
        <p:spPr>
          <a:xfrm>
            <a:off x="3744262" y="1998141"/>
            <a:ext cx="581876" cy="346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ッター プレースホルダー 4"/>
          <p:cNvSpPr>
            <a:spLocks noGrp="1"/>
          </p:cNvSpPr>
          <p:nvPr>
            <p:ph type="ftr" sz="quarter" idx="11"/>
          </p:nvPr>
        </p:nvSpPr>
        <p:spPr>
          <a:xfrm>
            <a:off x="0" y="6492875"/>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6" name="スライド番号プレースホルダー 5"/>
          <p:cNvSpPr>
            <a:spLocks noGrp="1"/>
          </p:cNvSpPr>
          <p:nvPr>
            <p:ph type="sldNum" sz="quarter" idx="12"/>
          </p:nvPr>
        </p:nvSpPr>
        <p:spPr>
          <a:xfrm>
            <a:off x="6970416" y="6492874"/>
            <a:ext cx="2057400" cy="365125"/>
          </a:xfrm>
        </p:spPr>
        <p:txBody>
          <a:bodyPr/>
          <a:lstStyle/>
          <a:p>
            <a:fld id="{E31375A4-56A4-47D6-9801-1991572033F7}" type="slidenum">
              <a:rPr lang="en-US" altLang="ja-JP" smtClean="0">
                <a:solidFill>
                  <a:prstClr val="black">
                    <a:tint val="75000"/>
                  </a:prstClr>
                </a:solidFill>
              </a:rPr>
              <a:pPr/>
              <a:t>10</a:t>
            </a:fld>
            <a:endParaRPr lang="ja-JP" altLang="en-US" dirty="0">
              <a:solidFill>
                <a:prstClr val="black">
                  <a:tint val="75000"/>
                </a:prstClr>
              </a:solidFill>
            </a:endParaRPr>
          </a:p>
        </p:txBody>
      </p:sp>
    </p:spTree>
    <p:extLst>
      <p:ext uri="{BB962C8B-B14F-4D97-AF65-F5344CB8AC3E}">
        <p14:creationId xmlns:p14="http://schemas.microsoft.com/office/powerpoint/2010/main" val="428034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楕円 23"/>
          <p:cNvSpPr/>
          <p:nvPr/>
        </p:nvSpPr>
        <p:spPr>
          <a:xfrm>
            <a:off x="4028897" y="811602"/>
            <a:ext cx="1594168" cy="101877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相談支援</a:t>
            </a:r>
          </a:p>
        </p:txBody>
      </p:sp>
      <p:sp>
        <p:nvSpPr>
          <p:cNvPr id="2" name="タイトル 1"/>
          <p:cNvSpPr>
            <a:spLocks noGrp="1"/>
          </p:cNvSpPr>
          <p:nvPr>
            <p:ph type="title"/>
          </p:nvPr>
        </p:nvSpPr>
        <p:spPr>
          <a:xfrm>
            <a:off x="343287" y="106262"/>
            <a:ext cx="8172062" cy="987569"/>
          </a:xfrm>
        </p:spPr>
        <p:txBody>
          <a:bodyPr>
            <a:noAutofit/>
          </a:bodyPr>
          <a:lstStyle/>
          <a:p>
            <a:r>
              <a:rPr kumimoji="1" lang="ja-JP" altLang="en-US" sz="3200" dirty="0"/>
              <a:t>相談支援専門員のリスクマネジメントに関する　　</a:t>
            </a:r>
            <a:r>
              <a:rPr kumimoji="1" lang="en-US" altLang="ja-JP" sz="3200" dirty="0"/>
              <a:t/>
            </a:r>
            <a:br>
              <a:rPr kumimoji="1" lang="en-US" altLang="ja-JP" sz="3200" dirty="0"/>
            </a:br>
            <a:r>
              <a:rPr kumimoji="1" lang="ja-JP" altLang="en-US" sz="3200" dirty="0"/>
              <a:t>　５つの視点</a:t>
            </a:r>
          </a:p>
        </p:txBody>
      </p:sp>
      <p:sp>
        <p:nvSpPr>
          <p:cNvPr id="4" name="楕円 3"/>
          <p:cNvSpPr/>
          <p:nvPr/>
        </p:nvSpPr>
        <p:spPr>
          <a:xfrm>
            <a:off x="457200" y="1315031"/>
            <a:ext cx="3936380" cy="4928839"/>
          </a:xfrm>
          <a:prstGeom prst="ellipse">
            <a:avLst/>
          </a:prstGeom>
          <a:gradFill>
            <a:gsLst>
              <a:gs pos="0">
                <a:srgbClr val="00FFFF"/>
              </a:gs>
              <a:gs pos="50000">
                <a:srgbClr val="00FFFF"/>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楕円 4"/>
          <p:cNvSpPr/>
          <p:nvPr/>
        </p:nvSpPr>
        <p:spPr>
          <a:xfrm>
            <a:off x="5219325" y="1370735"/>
            <a:ext cx="3838788" cy="4720311"/>
          </a:xfrm>
          <a:prstGeom prst="ellipse">
            <a:avLst/>
          </a:prstGeom>
          <a:gradFill>
            <a:gsLst>
              <a:gs pos="0">
                <a:srgbClr val="99FF99"/>
              </a:gs>
              <a:gs pos="50000">
                <a:srgbClr val="99FF99"/>
              </a:gs>
              <a:gs pos="100000">
                <a:schemeClr val="accent6">
                  <a:lumMod val="105000"/>
                  <a:satMod val="109000"/>
                  <a:tint val="81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例：</a:t>
            </a:r>
            <a:endParaRPr kumimoji="1" lang="en-US" altLang="ja-JP" dirty="0"/>
          </a:p>
          <a:p>
            <a:pPr algn="ctr"/>
            <a:r>
              <a:rPr kumimoji="1" lang="ja-JP" altLang="en-US" dirty="0"/>
              <a:t>転倒や骨折</a:t>
            </a:r>
            <a:endParaRPr kumimoji="1" lang="en-US" altLang="ja-JP" dirty="0"/>
          </a:p>
          <a:p>
            <a:pPr algn="ctr"/>
            <a:r>
              <a:rPr kumimoji="1" lang="ja-JP" altLang="en-US" dirty="0"/>
              <a:t>鍵の閉め忘れ</a:t>
            </a:r>
            <a:endParaRPr kumimoji="1" lang="en-US" altLang="ja-JP" dirty="0"/>
          </a:p>
          <a:p>
            <a:pPr algn="ctr"/>
            <a:r>
              <a:rPr kumimoji="1" lang="ja-JP" altLang="en-US" dirty="0"/>
              <a:t>ＳＯＳが出せない</a:t>
            </a:r>
            <a:endParaRPr kumimoji="1" lang="en-US" altLang="ja-JP" dirty="0"/>
          </a:p>
          <a:p>
            <a:pPr algn="ctr"/>
            <a:r>
              <a:rPr kumimoji="1" lang="ja-JP" altLang="en-US" dirty="0"/>
              <a:t>支援者の緊急時</a:t>
            </a:r>
            <a:endParaRPr kumimoji="1" lang="en-US" altLang="ja-JP" dirty="0"/>
          </a:p>
          <a:p>
            <a:pPr algn="ctr"/>
            <a:r>
              <a:rPr kumimoji="1" lang="ja-JP" altLang="en-US" dirty="0"/>
              <a:t>火の元や火災</a:t>
            </a:r>
            <a:endParaRPr kumimoji="1" lang="en-US" altLang="ja-JP" dirty="0"/>
          </a:p>
          <a:p>
            <a:pPr algn="ctr"/>
            <a:r>
              <a:rPr kumimoji="1" lang="ja-JP" altLang="en-US" dirty="0"/>
              <a:t>薬の飲み忘れ</a:t>
            </a:r>
            <a:endParaRPr kumimoji="1" lang="en-US" altLang="ja-JP" dirty="0"/>
          </a:p>
          <a:p>
            <a:pPr algn="ctr"/>
            <a:r>
              <a:rPr kumimoji="1" lang="ja-JP" altLang="en-US" dirty="0"/>
              <a:t>手続きの滞り</a:t>
            </a:r>
            <a:endParaRPr kumimoji="1" lang="en-US" altLang="ja-JP" dirty="0"/>
          </a:p>
          <a:p>
            <a:pPr algn="ctr"/>
            <a:endParaRPr kumimoji="1" lang="en-US" altLang="ja-JP" dirty="0"/>
          </a:p>
          <a:p>
            <a:pPr algn="ctr"/>
            <a:r>
              <a:rPr kumimoji="1" lang="ja-JP" altLang="en-US" dirty="0"/>
              <a:t>一般的に起こりうるリスクは、どこにでもある。</a:t>
            </a:r>
            <a:endParaRPr kumimoji="1" lang="en-US" altLang="ja-JP" dirty="0"/>
          </a:p>
          <a:p>
            <a:pPr algn="ctr"/>
            <a:endParaRPr kumimoji="1" lang="en-US" altLang="ja-JP" dirty="0"/>
          </a:p>
        </p:txBody>
      </p:sp>
      <p:sp>
        <p:nvSpPr>
          <p:cNvPr id="6" name="楕円 5"/>
          <p:cNvSpPr/>
          <p:nvPr/>
        </p:nvSpPr>
        <p:spPr>
          <a:xfrm>
            <a:off x="1131108" y="1891425"/>
            <a:ext cx="3247094" cy="364644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組織</a:t>
            </a:r>
            <a:endParaRPr kumimoji="1" lang="en-US" altLang="ja-JP" b="1" dirty="0">
              <a:solidFill>
                <a:schemeClr val="tx1"/>
              </a:solidFill>
            </a:endParaRPr>
          </a:p>
          <a:p>
            <a:r>
              <a:rPr kumimoji="1" lang="ja-JP" altLang="en-US" b="1" dirty="0">
                <a:solidFill>
                  <a:schemeClr val="tx1"/>
                </a:solidFill>
              </a:rPr>
              <a:t>関連業務</a:t>
            </a:r>
          </a:p>
        </p:txBody>
      </p:sp>
      <p:sp>
        <p:nvSpPr>
          <p:cNvPr id="7" name="楕円 6"/>
          <p:cNvSpPr/>
          <p:nvPr/>
        </p:nvSpPr>
        <p:spPr>
          <a:xfrm>
            <a:off x="2711614" y="2825126"/>
            <a:ext cx="1694985" cy="212942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相談支援</a:t>
            </a:r>
          </a:p>
        </p:txBody>
      </p:sp>
      <p:cxnSp>
        <p:nvCxnSpPr>
          <p:cNvPr id="9" name="直線矢印コネクタ 8"/>
          <p:cNvCxnSpPr>
            <a:endCxn id="23" idx="1"/>
          </p:cNvCxnSpPr>
          <p:nvPr/>
        </p:nvCxnSpPr>
        <p:spPr>
          <a:xfrm>
            <a:off x="4310030" y="3899314"/>
            <a:ext cx="1194425" cy="0"/>
          </a:xfrm>
          <a:prstGeom prst="straightConnector1">
            <a:avLst/>
          </a:prstGeom>
          <a:ln w="79375">
            <a:solidFill>
              <a:schemeClr val="accent2">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11" name="テキスト ボックス 10"/>
          <p:cNvSpPr txBox="1"/>
          <p:nvPr/>
        </p:nvSpPr>
        <p:spPr>
          <a:xfrm>
            <a:off x="936805" y="1370735"/>
            <a:ext cx="2560316" cy="646331"/>
          </a:xfrm>
          <a:prstGeom prst="rect">
            <a:avLst/>
          </a:prstGeom>
          <a:noFill/>
        </p:spPr>
        <p:txBody>
          <a:bodyPr wrap="non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１．組織の運営管理に</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関するリスクマネジメント</a:t>
            </a:r>
          </a:p>
        </p:txBody>
      </p:sp>
      <p:sp>
        <p:nvSpPr>
          <p:cNvPr id="12" name="テキスト ボックス 11"/>
          <p:cNvSpPr txBox="1"/>
          <p:nvPr/>
        </p:nvSpPr>
        <p:spPr>
          <a:xfrm>
            <a:off x="5169732" y="1344710"/>
            <a:ext cx="4148893" cy="646331"/>
          </a:xfrm>
          <a:prstGeom prst="rect">
            <a:avLst/>
          </a:prstGeom>
          <a:noFill/>
        </p:spPr>
        <p:txBody>
          <a:bodyPr wrap="non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３．ケアマネジメントによる</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利用者の生活に関するリスクマネジメント</a:t>
            </a:r>
          </a:p>
        </p:txBody>
      </p:sp>
      <p:sp>
        <p:nvSpPr>
          <p:cNvPr id="14" name="テキスト ボックス 13"/>
          <p:cNvSpPr txBox="1"/>
          <p:nvPr/>
        </p:nvSpPr>
        <p:spPr>
          <a:xfrm>
            <a:off x="151975" y="2242841"/>
            <a:ext cx="1415772" cy="338554"/>
          </a:xfrm>
          <a:prstGeom prst="rect">
            <a:avLst/>
          </a:prstGeom>
          <a:noFill/>
        </p:spPr>
        <p:txBody>
          <a:bodyPr wrap="none" rtlCol="0">
            <a:spAutoFit/>
          </a:bodyPr>
          <a:lstStyle/>
          <a:p>
            <a:r>
              <a:rPr kumimoji="1" lang="ja-JP" altLang="en-US" sz="1600" dirty="0">
                <a:solidFill>
                  <a:schemeClr val="tx1">
                    <a:lumMod val="65000"/>
                    <a:lumOff val="35000"/>
                  </a:schemeClr>
                </a:solidFill>
              </a:rPr>
              <a:t>火災や風水害</a:t>
            </a:r>
          </a:p>
        </p:txBody>
      </p:sp>
      <p:sp>
        <p:nvSpPr>
          <p:cNvPr id="15" name="テキスト ボックス 14"/>
          <p:cNvSpPr txBox="1"/>
          <p:nvPr/>
        </p:nvSpPr>
        <p:spPr>
          <a:xfrm>
            <a:off x="792507" y="2570602"/>
            <a:ext cx="2031325" cy="338554"/>
          </a:xfrm>
          <a:prstGeom prst="rect">
            <a:avLst/>
          </a:prstGeom>
          <a:noFill/>
        </p:spPr>
        <p:txBody>
          <a:bodyPr wrap="none" rtlCol="0">
            <a:spAutoFit/>
          </a:bodyPr>
          <a:lstStyle/>
          <a:p>
            <a:r>
              <a:rPr kumimoji="1" lang="ja-JP" altLang="en-US" sz="1600" dirty="0">
                <a:solidFill>
                  <a:schemeClr val="tx1">
                    <a:lumMod val="65000"/>
                    <a:lumOff val="35000"/>
                  </a:schemeClr>
                </a:solidFill>
              </a:rPr>
              <a:t>労働災害や交通事故</a:t>
            </a:r>
          </a:p>
        </p:txBody>
      </p:sp>
      <p:sp>
        <p:nvSpPr>
          <p:cNvPr id="16" name="テキスト ボックス 15"/>
          <p:cNvSpPr txBox="1"/>
          <p:nvPr/>
        </p:nvSpPr>
        <p:spPr>
          <a:xfrm>
            <a:off x="305363" y="2848271"/>
            <a:ext cx="1911101" cy="338554"/>
          </a:xfrm>
          <a:prstGeom prst="rect">
            <a:avLst/>
          </a:prstGeom>
          <a:noFill/>
        </p:spPr>
        <p:txBody>
          <a:bodyPr wrap="none" rtlCol="0">
            <a:spAutoFit/>
          </a:bodyPr>
          <a:lstStyle/>
          <a:p>
            <a:r>
              <a:rPr kumimoji="1" lang="ja-JP" altLang="en-US" sz="1600" dirty="0">
                <a:solidFill>
                  <a:schemeClr val="tx1">
                    <a:lumMod val="65000"/>
                    <a:lumOff val="35000"/>
                  </a:schemeClr>
                </a:solidFill>
              </a:rPr>
              <a:t>コンピュータトラブル</a:t>
            </a:r>
          </a:p>
        </p:txBody>
      </p:sp>
      <p:sp>
        <p:nvSpPr>
          <p:cNvPr id="17" name="テキスト ボックス 16"/>
          <p:cNvSpPr txBox="1"/>
          <p:nvPr/>
        </p:nvSpPr>
        <p:spPr>
          <a:xfrm>
            <a:off x="456154" y="4021927"/>
            <a:ext cx="2133918" cy="338554"/>
          </a:xfrm>
          <a:prstGeom prst="rect">
            <a:avLst/>
          </a:prstGeom>
          <a:noFill/>
        </p:spPr>
        <p:txBody>
          <a:bodyPr wrap="none" rtlCol="0">
            <a:spAutoFit/>
          </a:bodyPr>
          <a:lstStyle/>
          <a:p>
            <a:r>
              <a:rPr kumimoji="1" lang="ja-JP" altLang="en-US" sz="1600" dirty="0">
                <a:solidFill>
                  <a:schemeClr val="tx1">
                    <a:lumMod val="65000"/>
                    <a:lumOff val="35000"/>
                  </a:schemeClr>
                </a:solidFill>
              </a:rPr>
              <a:t>施設設備の不備・欠陥</a:t>
            </a:r>
          </a:p>
        </p:txBody>
      </p:sp>
      <p:sp>
        <p:nvSpPr>
          <p:cNvPr id="18" name="テキスト ボックス 17"/>
          <p:cNvSpPr txBox="1"/>
          <p:nvPr/>
        </p:nvSpPr>
        <p:spPr>
          <a:xfrm>
            <a:off x="252000" y="5494029"/>
            <a:ext cx="3195105" cy="338554"/>
          </a:xfrm>
          <a:prstGeom prst="rect">
            <a:avLst/>
          </a:prstGeom>
          <a:noFill/>
        </p:spPr>
        <p:txBody>
          <a:bodyPr wrap="none" rtlCol="0">
            <a:spAutoFit/>
          </a:bodyPr>
          <a:lstStyle/>
          <a:p>
            <a:r>
              <a:rPr kumimoji="1" lang="ja-JP" altLang="en-US" sz="1600" dirty="0">
                <a:solidFill>
                  <a:schemeClr val="tx1">
                    <a:lumMod val="65000"/>
                    <a:lumOff val="35000"/>
                  </a:schemeClr>
                </a:solidFill>
              </a:rPr>
              <a:t>財務：キャッシュフロー、赤字、借金</a:t>
            </a:r>
          </a:p>
        </p:txBody>
      </p:sp>
      <p:sp>
        <p:nvSpPr>
          <p:cNvPr id="19" name="テキスト ボックス 18"/>
          <p:cNvSpPr txBox="1"/>
          <p:nvPr/>
        </p:nvSpPr>
        <p:spPr>
          <a:xfrm>
            <a:off x="792507" y="5168541"/>
            <a:ext cx="2646878" cy="338554"/>
          </a:xfrm>
          <a:prstGeom prst="rect">
            <a:avLst/>
          </a:prstGeom>
          <a:noFill/>
        </p:spPr>
        <p:txBody>
          <a:bodyPr wrap="none" rtlCol="0">
            <a:spAutoFit/>
          </a:bodyPr>
          <a:lstStyle/>
          <a:p>
            <a:r>
              <a:rPr kumimoji="1" lang="ja-JP" altLang="en-US" sz="1600" dirty="0">
                <a:solidFill>
                  <a:schemeClr val="tx1">
                    <a:lumMod val="65000"/>
                    <a:lumOff val="35000"/>
                  </a:schemeClr>
                </a:solidFill>
              </a:rPr>
              <a:t>労務：雇用・異動・不正・犯罪</a:t>
            </a:r>
          </a:p>
        </p:txBody>
      </p:sp>
      <p:sp>
        <p:nvSpPr>
          <p:cNvPr id="20" name="テキスト ボックス 19"/>
          <p:cNvSpPr txBox="1"/>
          <p:nvPr/>
        </p:nvSpPr>
        <p:spPr>
          <a:xfrm>
            <a:off x="684606" y="4339157"/>
            <a:ext cx="2797561" cy="830997"/>
          </a:xfrm>
          <a:prstGeom prst="rect">
            <a:avLst/>
          </a:prstGeom>
          <a:noFill/>
        </p:spPr>
        <p:txBody>
          <a:bodyPr wrap="none" rtlCol="0">
            <a:spAutoFit/>
          </a:bodyPr>
          <a:lstStyle/>
          <a:p>
            <a:r>
              <a:rPr kumimoji="1" lang="ja-JP" altLang="en-US" sz="1600" dirty="0">
                <a:solidFill>
                  <a:schemeClr val="tx1">
                    <a:lumMod val="65000"/>
                    <a:lumOff val="35000"/>
                  </a:schemeClr>
                </a:solidFill>
              </a:rPr>
              <a:t>サービス提供中の事故や過誤</a:t>
            </a:r>
            <a:endParaRPr kumimoji="1" lang="en-US" altLang="ja-JP" sz="1600" dirty="0">
              <a:solidFill>
                <a:schemeClr val="tx1">
                  <a:lumMod val="65000"/>
                  <a:lumOff val="35000"/>
                </a:schemeClr>
              </a:solidFill>
            </a:endParaRPr>
          </a:p>
          <a:p>
            <a:r>
              <a:rPr kumimoji="1" lang="ja-JP" altLang="en-US" sz="1600" dirty="0">
                <a:solidFill>
                  <a:schemeClr val="tx1">
                    <a:lumMod val="65000"/>
                    <a:lumOff val="35000"/>
                  </a:schemeClr>
                </a:solidFill>
              </a:rPr>
              <a:t>感染症や食中毒</a:t>
            </a:r>
            <a:endParaRPr kumimoji="1" lang="en-US" altLang="ja-JP" sz="1600" dirty="0">
              <a:solidFill>
                <a:schemeClr val="tx1">
                  <a:lumMod val="65000"/>
                  <a:lumOff val="35000"/>
                </a:schemeClr>
              </a:solidFill>
            </a:endParaRPr>
          </a:p>
          <a:p>
            <a:r>
              <a:rPr kumimoji="1" lang="ja-JP" altLang="en-US" sz="1600" dirty="0">
                <a:solidFill>
                  <a:schemeClr val="tx1">
                    <a:lumMod val="65000"/>
                    <a:lumOff val="35000"/>
                  </a:schemeClr>
                </a:solidFill>
              </a:rPr>
              <a:t>法令違反、人権侵害、虐待</a:t>
            </a:r>
          </a:p>
        </p:txBody>
      </p:sp>
      <p:sp>
        <p:nvSpPr>
          <p:cNvPr id="21" name="テキスト ボックス 20"/>
          <p:cNvSpPr txBox="1"/>
          <p:nvPr/>
        </p:nvSpPr>
        <p:spPr>
          <a:xfrm>
            <a:off x="117751" y="6236776"/>
            <a:ext cx="4909322" cy="584775"/>
          </a:xfrm>
          <a:prstGeom prst="rect">
            <a:avLst/>
          </a:prstGeom>
          <a:noFill/>
        </p:spPr>
        <p:txBody>
          <a:bodyPr wrap="square" rtlCol="0">
            <a:spAutoFit/>
          </a:bodyPr>
          <a:lstStyle/>
          <a:p>
            <a:r>
              <a:rPr kumimoji="1" lang="ja-JP" altLang="en-US" sz="1600" dirty="0"/>
              <a:t>過誤：やり損じや誤り。見落とし、不注意、逸脱等による。</a:t>
            </a:r>
            <a:endParaRPr kumimoji="1" lang="en-US" altLang="ja-JP" sz="1600" dirty="0"/>
          </a:p>
          <a:p>
            <a:r>
              <a:rPr kumimoji="1" lang="ja-JP" altLang="en-US" sz="1600" dirty="0"/>
              <a:t>事故：思いがけず起こった悪い出来事。</a:t>
            </a:r>
          </a:p>
        </p:txBody>
      </p:sp>
      <p:sp>
        <p:nvSpPr>
          <p:cNvPr id="3" name="正方形/長方形 2"/>
          <p:cNvSpPr/>
          <p:nvPr/>
        </p:nvSpPr>
        <p:spPr>
          <a:xfrm>
            <a:off x="200823" y="3391483"/>
            <a:ext cx="4572000" cy="646331"/>
          </a:xfrm>
          <a:prstGeom prst="rect">
            <a:avLst/>
          </a:prstGeom>
        </p:spPr>
        <p:txBody>
          <a:bodyPr>
            <a:spAutoFit/>
          </a:bodyPr>
          <a:lstStyle/>
          <a:p>
            <a:r>
              <a:rPr kumimoji="1" lang="ja-JP" altLang="en-US" b="1" dirty="0"/>
              <a:t>組織</a:t>
            </a:r>
            <a:endParaRPr kumimoji="1" lang="en-US" altLang="ja-JP" b="1" dirty="0"/>
          </a:p>
          <a:p>
            <a:r>
              <a:rPr lang="ja-JP" altLang="en-US" b="1" dirty="0"/>
              <a:t>周辺</a:t>
            </a:r>
          </a:p>
        </p:txBody>
      </p:sp>
      <p:sp>
        <p:nvSpPr>
          <p:cNvPr id="22" name="テキスト ボックス 21"/>
          <p:cNvSpPr txBox="1"/>
          <p:nvPr/>
        </p:nvSpPr>
        <p:spPr>
          <a:xfrm>
            <a:off x="2966013" y="2825318"/>
            <a:ext cx="2361544" cy="923330"/>
          </a:xfrm>
          <a:prstGeom prst="rect">
            <a:avLst/>
          </a:prstGeom>
          <a:noFill/>
        </p:spPr>
        <p:txBody>
          <a:bodyPr wrap="non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２．相談支援及び</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その周辺業務に関する</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リスクマネジメント</a:t>
            </a:r>
          </a:p>
        </p:txBody>
      </p:sp>
      <p:sp>
        <p:nvSpPr>
          <p:cNvPr id="23" name="正方形/長方形 22"/>
          <p:cNvSpPr/>
          <p:nvPr/>
        </p:nvSpPr>
        <p:spPr>
          <a:xfrm>
            <a:off x="5504455" y="3714648"/>
            <a:ext cx="913223" cy="369332"/>
          </a:xfrm>
          <a:prstGeom prst="rect">
            <a:avLst/>
          </a:prstGeom>
        </p:spPr>
        <p:txBody>
          <a:bodyPr wrap="square">
            <a:spAutoFit/>
          </a:bodyPr>
          <a:lstStyle/>
          <a:p>
            <a:r>
              <a:rPr lang="ja-JP" altLang="en-US" b="1" dirty="0"/>
              <a:t>利用者</a:t>
            </a:r>
          </a:p>
        </p:txBody>
      </p:sp>
      <p:sp>
        <p:nvSpPr>
          <p:cNvPr id="25" name="楕円 24"/>
          <p:cNvSpPr/>
          <p:nvPr/>
        </p:nvSpPr>
        <p:spPr>
          <a:xfrm>
            <a:off x="4110158" y="5265668"/>
            <a:ext cx="1594168" cy="101877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相談支援</a:t>
            </a:r>
          </a:p>
        </p:txBody>
      </p:sp>
      <p:cxnSp>
        <p:nvCxnSpPr>
          <p:cNvPr id="26" name="直線矢印コネクタ 25"/>
          <p:cNvCxnSpPr/>
          <p:nvPr/>
        </p:nvCxnSpPr>
        <p:spPr>
          <a:xfrm flipV="1">
            <a:off x="3712817" y="1830377"/>
            <a:ext cx="859183" cy="994749"/>
          </a:xfrm>
          <a:prstGeom prst="straightConnector1">
            <a:avLst/>
          </a:prstGeom>
          <a:ln w="79375">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27" name="直線矢印コネクタ 26"/>
          <p:cNvCxnSpPr/>
          <p:nvPr/>
        </p:nvCxnSpPr>
        <p:spPr>
          <a:xfrm>
            <a:off x="4008923" y="4711658"/>
            <a:ext cx="743375" cy="738690"/>
          </a:xfrm>
          <a:prstGeom prst="straightConnector1">
            <a:avLst/>
          </a:prstGeom>
          <a:ln w="79375">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30" name="テキスト ボックス 29"/>
          <p:cNvSpPr txBox="1"/>
          <p:nvPr/>
        </p:nvSpPr>
        <p:spPr>
          <a:xfrm>
            <a:off x="5241699" y="5961277"/>
            <a:ext cx="3273649" cy="646331"/>
          </a:xfrm>
          <a:prstGeom prst="rect">
            <a:avLst/>
          </a:prstGeom>
          <a:noFill/>
        </p:spPr>
        <p:txBody>
          <a:bodyPr wrap="squar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４．地域の相談支援に関連する</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リスクマネジメント</a:t>
            </a:r>
          </a:p>
        </p:txBody>
      </p:sp>
      <p:sp>
        <p:nvSpPr>
          <p:cNvPr id="31" name="テキスト ボックス 30"/>
          <p:cNvSpPr txBox="1"/>
          <p:nvPr/>
        </p:nvSpPr>
        <p:spPr>
          <a:xfrm>
            <a:off x="3276853" y="4071383"/>
            <a:ext cx="3046180" cy="646331"/>
          </a:xfrm>
          <a:prstGeom prst="rect">
            <a:avLst/>
          </a:prstGeom>
          <a:noFill/>
        </p:spPr>
        <p:txBody>
          <a:bodyPr wrap="squar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５．自分の立ち位置を常に</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　振り返るリスクマネジメント</a:t>
            </a:r>
          </a:p>
        </p:txBody>
      </p:sp>
      <p:sp>
        <p:nvSpPr>
          <p:cNvPr id="8" name="フッター プレースホルダー 7"/>
          <p:cNvSpPr>
            <a:spLocks noGrp="1"/>
          </p:cNvSpPr>
          <p:nvPr>
            <p:ph type="ftr" sz="quarter" idx="11"/>
          </p:nvPr>
        </p:nvSpPr>
        <p:spPr>
          <a:xfrm>
            <a:off x="5875192" y="6528813"/>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10" name="スライド番号プレースホルダー 9"/>
          <p:cNvSpPr>
            <a:spLocks noGrp="1"/>
          </p:cNvSpPr>
          <p:nvPr>
            <p:ph type="sldNum" sz="quarter" idx="12"/>
          </p:nvPr>
        </p:nvSpPr>
        <p:spPr>
          <a:xfrm>
            <a:off x="7091441" y="6528812"/>
            <a:ext cx="2057400" cy="365125"/>
          </a:xfrm>
        </p:spPr>
        <p:txBody>
          <a:bodyPr/>
          <a:lstStyle/>
          <a:p>
            <a:fld id="{E31375A4-56A4-47D6-9801-1991572033F7}" type="slidenum">
              <a:rPr lang="en-US" altLang="ja-JP" smtClean="0">
                <a:solidFill>
                  <a:prstClr val="black">
                    <a:tint val="75000"/>
                  </a:prstClr>
                </a:solidFill>
              </a:rPr>
              <a:pPr/>
              <a:t>11</a:t>
            </a:fld>
            <a:endParaRPr lang="ja-JP" altLang="en-US" dirty="0">
              <a:solidFill>
                <a:prstClr val="black">
                  <a:tint val="75000"/>
                </a:prstClr>
              </a:solidFill>
            </a:endParaRPr>
          </a:p>
        </p:txBody>
      </p:sp>
    </p:spTree>
    <p:extLst>
      <p:ext uri="{BB962C8B-B14F-4D97-AF65-F5344CB8AC3E}">
        <p14:creationId xmlns:p14="http://schemas.microsoft.com/office/powerpoint/2010/main" val="2144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16537"/>
            <a:ext cx="7886700" cy="766444"/>
          </a:xfrm>
        </p:spPr>
        <p:txBody>
          <a:bodyPr>
            <a:normAutofit/>
          </a:bodyPr>
          <a:lstStyle/>
          <a:p>
            <a:r>
              <a:rPr kumimoji="1" lang="ja-JP" altLang="en-US" sz="3200" dirty="0"/>
              <a:t>主任相談支援専門員として</a:t>
            </a:r>
          </a:p>
        </p:txBody>
      </p:sp>
      <p:sp>
        <p:nvSpPr>
          <p:cNvPr id="3" name="コンテンツ プレースホルダー 2"/>
          <p:cNvSpPr>
            <a:spLocks noGrp="1"/>
          </p:cNvSpPr>
          <p:nvPr>
            <p:ph idx="1"/>
          </p:nvPr>
        </p:nvSpPr>
        <p:spPr>
          <a:xfrm>
            <a:off x="628650" y="1120140"/>
            <a:ext cx="7966710" cy="4903469"/>
          </a:xfrm>
        </p:spPr>
        <p:txBody>
          <a:bodyPr>
            <a:noAutofit/>
          </a:bodyPr>
          <a:lstStyle/>
          <a:p>
            <a:pPr>
              <a:buFont typeface="Wingdings" panose="05000000000000000000" pitchFamily="2" charset="2"/>
              <a:buChar char="Ø"/>
            </a:pPr>
            <a:r>
              <a:rPr kumimoji="1" lang="ja-JP" altLang="en-US" sz="2400" dirty="0"/>
              <a:t>①職員として、自組織における管理運営・リスクマネジメントを考え実践する。</a:t>
            </a:r>
            <a:endParaRPr lang="en-US" altLang="ja-JP" sz="2400" dirty="0"/>
          </a:p>
          <a:p>
            <a:pPr>
              <a:buFont typeface="Wingdings" panose="05000000000000000000" pitchFamily="2" charset="2"/>
              <a:buChar char="Ø"/>
            </a:pPr>
            <a:r>
              <a:rPr kumimoji="1" lang="ja-JP" altLang="en-US" sz="2400" dirty="0"/>
              <a:t>②相談支援専門員として、相談支援業務に関するリスクマネジメントについてマニュアル化や事例を集積しつつ、その対応を実践する。</a:t>
            </a:r>
            <a:endParaRPr kumimoji="1" lang="en-US" altLang="ja-JP" sz="2400" dirty="0"/>
          </a:p>
          <a:p>
            <a:pPr>
              <a:buFont typeface="Wingdings" panose="05000000000000000000" pitchFamily="2" charset="2"/>
              <a:buChar char="Ø"/>
            </a:pPr>
            <a:r>
              <a:rPr kumimoji="1" lang="ja-JP" altLang="en-US" sz="2400" dirty="0"/>
              <a:t>③利用者の地域生活のリスクマネジメントについて、利用者・家族とともに考え、対応を実践する。</a:t>
            </a:r>
            <a:endParaRPr kumimoji="1" lang="en-US" altLang="ja-JP" sz="2400" dirty="0"/>
          </a:p>
          <a:p>
            <a:pPr>
              <a:buFont typeface="Wingdings" panose="05000000000000000000" pitchFamily="2" charset="2"/>
              <a:buChar char="Ø"/>
            </a:pPr>
            <a:r>
              <a:rPr kumimoji="1" lang="ja-JP" altLang="en-US" sz="2400" u="sng" dirty="0"/>
              <a:t>④主任相談支援専門員として、協議会や地域の体制整備等を含め、地域の相談支援専門員の実践のリスクマネジメントを実施し、その支援者となる</a:t>
            </a:r>
            <a:r>
              <a:rPr kumimoji="1" lang="ja-JP" altLang="en-US" sz="2400" dirty="0"/>
              <a:t>。</a:t>
            </a:r>
            <a:endParaRPr kumimoji="1" lang="en-US" altLang="ja-JP" sz="2400" dirty="0"/>
          </a:p>
          <a:p>
            <a:pPr>
              <a:buFont typeface="Wingdings" panose="05000000000000000000" pitchFamily="2" charset="2"/>
              <a:buChar char="Ø"/>
            </a:pPr>
            <a:r>
              <a:rPr kumimoji="1" lang="ja-JP" altLang="en-US" sz="2400" dirty="0"/>
              <a:t>⑤自分自身の実践や今の制度のあり方などを含め、常に立ち位置を振り返り、マンネリや満足に陥らないためのリスクマネジメントを図る。</a:t>
            </a:r>
            <a:endParaRPr kumimoji="1" lang="en-US" altLang="ja-JP" sz="2400" dirty="0"/>
          </a:p>
        </p:txBody>
      </p:sp>
      <p:sp>
        <p:nvSpPr>
          <p:cNvPr id="4" name="フッター プレースホルダー 3"/>
          <p:cNvSpPr>
            <a:spLocks noGrp="1"/>
          </p:cNvSpPr>
          <p:nvPr>
            <p:ph type="ftr" sz="quarter" idx="11"/>
          </p:nvPr>
        </p:nvSpPr>
        <p:spPr>
          <a:xfrm>
            <a:off x="175218" y="6372192"/>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859884" y="6372191"/>
            <a:ext cx="2057400" cy="365125"/>
          </a:xfrm>
        </p:spPr>
        <p:txBody>
          <a:bodyPr/>
          <a:lstStyle/>
          <a:p>
            <a:fld id="{E31375A4-56A4-47D6-9801-1991572033F7}" type="slidenum">
              <a:rPr lang="en-US" altLang="ja-JP" smtClean="0">
                <a:solidFill>
                  <a:prstClr val="black">
                    <a:tint val="75000"/>
                  </a:prstClr>
                </a:solidFill>
              </a:rPr>
              <a:pPr/>
              <a:t>12</a:t>
            </a:fld>
            <a:endParaRPr lang="ja-JP" altLang="en-US" dirty="0">
              <a:solidFill>
                <a:prstClr val="black">
                  <a:tint val="75000"/>
                </a:prstClr>
              </a:solidFill>
            </a:endParaRPr>
          </a:p>
        </p:txBody>
      </p:sp>
    </p:spTree>
    <p:extLst>
      <p:ext uri="{BB962C8B-B14F-4D97-AF65-F5344CB8AC3E}">
        <p14:creationId xmlns:p14="http://schemas.microsoft.com/office/powerpoint/2010/main" val="15481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57884"/>
          </a:xfrm>
        </p:spPr>
        <p:txBody>
          <a:bodyPr>
            <a:normAutofit/>
          </a:bodyPr>
          <a:lstStyle/>
          <a:p>
            <a:r>
              <a:rPr kumimoji="1" lang="ja-JP" altLang="en-US" sz="3200" dirty="0"/>
              <a:t>地域の相談支援専門員の支援者として</a:t>
            </a:r>
          </a:p>
        </p:txBody>
      </p:sp>
      <p:sp>
        <p:nvSpPr>
          <p:cNvPr id="3" name="コンテンツ プレースホルダー 2"/>
          <p:cNvSpPr>
            <a:spLocks noGrp="1"/>
          </p:cNvSpPr>
          <p:nvPr>
            <p:ph idx="1"/>
          </p:nvPr>
        </p:nvSpPr>
        <p:spPr>
          <a:xfrm>
            <a:off x="628650" y="1360170"/>
            <a:ext cx="8172450" cy="4816793"/>
          </a:xfrm>
        </p:spPr>
        <p:txBody>
          <a:bodyPr/>
          <a:lstStyle/>
          <a:p>
            <a:pPr marL="0" indent="0">
              <a:buNone/>
            </a:pPr>
            <a:r>
              <a:rPr kumimoji="1" lang="en-US" altLang="ja-JP" dirty="0"/>
              <a:t>【</a:t>
            </a:r>
            <a:r>
              <a:rPr kumimoji="1" lang="ja-JP" altLang="en-US" dirty="0"/>
              <a:t>地域から聞こえる声</a:t>
            </a:r>
            <a:r>
              <a:rPr kumimoji="1" lang="en-US" altLang="ja-JP" dirty="0"/>
              <a:t>】</a:t>
            </a:r>
          </a:p>
          <a:p>
            <a:pPr marL="0" indent="0">
              <a:buNone/>
            </a:pPr>
            <a:r>
              <a:rPr kumimoji="1" lang="ja-JP" altLang="en-US" dirty="0"/>
              <a:t>・あの相談支援専門員は話を聞いてくれない</a:t>
            </a:r>
            <a:endParaRPr kumimoji="1" lang="en-US" altLang="ja-JP" dirty="0"/>
          </a:p>
          <a:p>
            <a:pPr marL="0" indent="0">
              <a:buNone/>
            </a:pPr>
            <a:r>
              <a:rPr kumimoji="1" lang="ja-JP" altLang="en-US" dirty="0"/>
              <a:t>・あの利用者が、今のままではまずい状況になるかも</a:t>
            </a:r>
            <a:endParaRPr kumimoji="1" lang="en-US" altLang="ja-JP" dirty="0"/>
          </a:p>
          <a:p>
            <a:pPr marL="0" indent="0">
              <a:buNone/>
            </a:pPr>
            <a:r>
              <a:rPr kumimoji="1" lang="ja-JP" altLang="en-US" dirty="0"/>
              <a:t>・あの相談支援事業所大丈夫？</a:t>
            </a:r>
            <a:endParaRPr kumimoji="1" lang="en-US" altLang="ja-JP" dirty="0"/>
          </a:p>
          <a:p>
            <a:endParaRPr lang="en-US" altLang="ja-JP" dirty="0"/>
          </a:p>
          <a:p>
            <a:pPr marL="0" indent="0">
              <a:buNone/>
            </a:pPr>
            <a:r>
              <a:rPr kumimoji="1" lang="en-US" altLang="ja-JP" dirty="0"/>
              <a:t>【</a:t>
            </a:r>
            <a:r>
              <a:rPr kumimoji="1" lang="ja-JP" altLang="en-US" dirty="0"/>
              <a:t>重要な点</a:t>
            </a:r>
            <a:r>
              <a:rPr kumimoji="1" lang="en-US" altLang="ja-JP" dirty="0"/>
              <a:t>】</a:t>
            </a:r>
          </a:p>
          <a:p>
            <a:pPr marL="0" indent="0">
              <a:buNone/>
            </a:pPr>
            <a:r>
              <a:rPr kumimoji="1" lang="ja-JP" altLang="en-US" dirty="0"/>
              <a:t>・こうした声が耳に届く関係性ができている</a:t>
            </a:r>
            <a:endParaRPr kumimoji="1" lang="en-US" altLang="ja-JP" dirty="0"/>
          </a:p>
          <a:p>
            <a:pPr marL="0" indent="0">
              <a:buNone/>
            </a:pPr>
            <a:r>
              <a:rPr kumimoji="1" lang="ja-JP" altLang="en-US" dirty="0"/>
              <a:t>・こうした事が協議会等を通して相互支援できる体制</a:t>
            </a:r>
            <a:endParaRPr kumimoji="1" lang="en-US" altLang="ja-JP" dirty="0"/>
          </a:p>
          <a:p>
            <a:pPr marL="0" indent="0">
              <a:buNone/>
            </a:pPr>
            <a:r>
              <a:rPr kumimoji="1" lang="ja-JP" altLang="en-US" dirty="0"/>
              <a:t>・上手く介入・支援するとともに全体を底上げする</a:t>
            </a:r>
          </a:p>
        </p:txBody>
      </p:sp>
      <p:sp>
        <p:nvSpPr>
          <p:cNvPr id="4" name="フッター プレースホルダー 3"/>
          <p:cNvSpPr>
            <a:spLocks noGrp="1"/>
          </p:cNvSpPr>
          <p:nvPr>
            <p:ph type="ftr" sz="quarter" idx="11"/>
          </p:nvPr>
        </p:nvSpPr>
        <p:spPr>
          <a:xfrm>
            <a:off x="165170" y="6356351"/>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743700" y="6356351"/>
            <a:ext cx="2057400" cy="365125"/>
          </a:xfrm>
        </p:spPr>
        <p:txBody>
          <a:bodyPr/>
          <a:lstStyle/>
          <a:p>
            <a:fld id="{E31375A4-56A4-47D6-9801-1991572033F7}" type="slidenum">
              <a:rPr lang="en-US" altLang="ja-JP" smtClean="0">
                <a:solidFill>
                  <a:prstClr val="black">
                    <a:tint val="75000"/>
                  </a:prstClr>
                </a:solidFill>
              </a:rPr>
              <a:pPr/>
              <a:t>13</a:t>
            </a:fld>
            <a:endParaRPr lang="ja-JP" altLang="en-US" dirty="0">
              <a:solidFill>
                <a:prstClr val="black">
                  <a:tint val="75000"/>
                </a:prstClr>
              </a:solidFill>
            </a:endParaRPr>
          </a:p>
        </p:txBody>
      </p:sp>
    </p:spTree>
    <p:extLst>
      <p:ext uri="{BB962C8B-B14F-4D97-AF65-F5344CB8AC3E}">
        <p14:creationId xmlns:p14="http://schemas.microsoft.com/office/powerpoint/2010/main" val="283835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890" y="125730"/>
            <a:ext cx="8755380" cy="1245869"/>
          </a:xfrm>
        </p:spPr>
        <p:txBody>
          <a:bodyPr>
            <a:noAutofit/>
          </a:bodyPr>
          <a:lstStyle/>
          <a:p>
            <a:pPr lvl="0">
              <a:spcBef>
                <a:spcPts val="1000"/>
              </a:spcBef>
            </a:pPr>
            <a:r>
              <a:rPr lang="ja-JP" altLang="en-US" sz="2800" dirty="0">
                <a:solidFill>
                  <a:prstClr val="black"/>
                </a:solidFill>
                <a:latin typeface="Calibri" panose="020F0502020204030204"/>
                <a:cs typeface="+mn-cs"/>
              </a:rPr>
              <a:t>視点２．相談支援及びその周辺業務に関する</a:t>
            </a:r>
            <a:r>
              <a:rPr lang="en-US" altLang="ja-JP" sz="2800" dirty="0">
                <a:solidFill>
                  <a:prstClr val="black"/>
                </a:solidFill>
                <a:latin typeface="Calibri" panose="020F0502020204030204"/>
                <a:cs typeface="+mn-cs"/>
              </a:rPr>
              <a:t/>
            </a:r>
            <a:br>
              <a:rPr lang="en-US" altLang="ja-JP" sz="2800" dirty="0">
                <a:solidFill>
                  <a:prstClr val="black"/>
                </a:solidFill>
                <a:latin typeface="Calibri" panose="020F0502020204030204"/>
                <a:cs typeface="+mn-cs"/>
              </a:rPr>
            </a:br>
            <a:r>
              <a:rPr lang="ja-JP" altLang="en-US" sz="2800" dirty="0">
                <a:solidFill>
                  <a:prstClr val="black"/>
                </a:solidFill>
                <a:latin typeface="Calibri" panose="020F0502020204030204"/>
                <a:cs typeface="+mn-cs"/>
              </a:rPr>
              <a:t>　　　　　　　リスクマネジメント（例）</a:t>
            </a:r>
            <a:r>
              <a:rPr lang="en-US" altLang="ja-JP" sz="2800" dirty="0">
                <a:solidFill>
                  <a:prstClr val="black"/>
                </a:solidFill>
                <a:latin typeface="Calibri" panose="020F0502020204030204"/>
                <a:cs typeface="+mn-cs"/>
              </a:rPr>
              <a:t>【</a:t>
            </a:r>
            <a:r>
              <a:rPr lang="ja-JP" altLang="en-US" sz="2800" dirty="0">
                <a:solidFill>
                  <a:prstClr val="black"/>
                </a:solidFill>
                <a:latin typeface="Calibri" panose="020F0502020204030204"/>
                <a:cs typeface="+mn-cs"/>
              </a:rPr>
              <a:t>秘密保持・守秘義務</a:t>
            </a:r>
            <a:r>
              <a:rPr lang="en-US" altLang="ja-JP" sz="2800" dirty="0">
                <a:solidFill>
                  <a:prstClr val="black"/>
                </a:solidFill>
                <a:latin typeface="Calibri" panose="020F0502020204030204"/>
                <a:cs typeface="+mn-cs"/>
              </a:rPr>
              <a:t>】</a:t>
            </a:r>
            <a:br>
              <a:rPr lang="en-US" altLang="ja-JP" sz="2800" dirty="0">
                <a:solidFill>
                  <a:prstClr val="black"/>
                </a:solidFill>
                <a:latin typeface="Calibri" panose="020F0502020204030204"/>
                <a:cs typeface="+mn-cs"/>
              </a:rPr>
            </a:br>
            <a:r>
              <a:rPr lang="ja-JP" altLang="en-US" sz="2800" dirty="0">
                <a:solidFill>
                  <a:prstClr val="black"/>
                </a:solidFill>
                <a:latin typeface="Calibri" panose="020F0502020204030204"/>
                <a:cs typeface="+mn-cs"/>
              </a:rPr>
              <a:t>　　　　　　＊</a:t>
            </a:r>
            <a:r>
              <a:rPr lang="ja-JP" altLang="en-US" sz="2000" dirty="0">
                <a:solidFill>
                  <a:prstClr val="black"/>
                </a:solidFill>
                <a:latin typeface="Calibri" panose="020F0502020204030204"/>
              </a:rPr>
              <a:t>アクシデント</a:t>
            </a:r>
            <a:r>
              <a:rPr lang="en-US" altLang="ja-JP" sz="2000" dirty="0">
                <a:solidFill>
                  <a:prstClr val="black"/>
                </a:solidFill>
                <a:latin typeface="Calibri" panose="020F0502020204030204"/>
              </a:rPr>
              <a:t>(A)</a:t>
            </a:r>
            <a:r>
              <a:rPr lang="ja-JP" altLang="en-US" sz="2000" dirty="0">
                <a:solidFill>
                  <a:prstClr val="black"/>
                </a:solidFill>
                <a:latin typeface="Calibri" panose="020F0502020204030204"/>
              </a:rPr>
              <a:t>・インシデント（Ｉ）・ヒヤリハット</a:t>
            </a:r>
            <a:r>
              <a:rPr lang="en-US" altLang="ja-JP" sz="2000" dirty="0">
                <a:solidFill>
                  <a:prstClr val="black"/>
                </a:solidFill>
                <a:latin typeface="Calibri" panose="020F0502020204030204"/>
              </a:rPr>
              <a:t>(</a:t>
            </a:r>
            <a:r>
              <a:rPr lang="ja-JP" altLang="en-US" sz="2000" dirty="0">
                <a:solidFill>
                  <a:prstClr val="black"/>
                </a:solidFill>
                <a:latin typeface="Calibri" panose="020F0502020204030204"/>
              </a:rPr>
              <a:t>ﾋ</a:t>
            </a:r>
            <a:r>
              <a:rPr lang="en-US" altLang="ja-JP" sz="2000" dirty="0">
                <a:solidFill>
                  <a:prstClr val="black"/>
                </a:solidFill>
                <a:latin typeface="Calibri" panose="020F0502020204030204"/>
              </a:rPr>
              <a:t>)</a:t>
            </a:r>
            <a:endParaRPr kumimoji="1" lang="ja-JP" altLang="en-US" sz="2000" dirty="0"/>
          </a:p>
        </p:txBody>
      </p:sp>
      <p:sp>
        <p:nvSpPr>
          <p:cNvPr id="3" name="コンテンツ プレースホルダー 2"/>
          <p:cNvSpPr>
            <a:spLocks noGrp="1"/>
          </p:cNvSpPr>
          <p:nvPr>
            <p:ph idx="1"/>
          </p:nvPr>
        </p:nvSpPr>
        <p:spPr>
          <a:xfrm>
            <a:off x="262890" y="1452859"/>
            <a:ext cx="8641080" cy="4697730"/>
          </a:xfrm>
        </p:spPr>
        <p:txBody>
          <a:bodyPr>
            <a:noAutofit/>
          </a:bodyPr>
          <a:lstStyle/>
          <a:p>
            <a:pPr marL="0" indent="0">
              <a:buNone/>
            </a:pPr>
            <a:r>
              <a:rPr kumimoji="1" lang="ja-JP" altLang="en-US" sz="2000" dirty="0"/>
              <a:t>Ａ１：訪問のために車で出かけ、駐車場に止めている間に、他の方の個人情報を鞄ごと盗まれた。</a:t>
            </a:r>
            <a:endParaRPr kumimoji="1" lang="en-US" altLang="ja-JP" sz="2000" dirty="0"/>
          </a:p>
          <a:p>
            <a:pPr marL="0" indent="0">
              <a:buNone/>
            </a:pPr>
            <a:r>
              <a:rPr kumimoji="1" lang="ja-JP" altLang="en-US" sz="2000" dirty="0"/>
              <a:t>　Ｉ：他の方の個人情報を車に置きっ放しにすること。</a:t>
            </a:r>
            <a:endParaRPr kumimoji="1" lang="en-US" altLang="ja-JP" sz="2000" dirty="0"/>
          </a:p>
          <a:p>
            <a:pPr marL="0" indent="0">
              <a:buNone/>
            </a:pPr>
            <a:r>
              <a:rPr kumimoji="1" lang="ja-JP" altLang="en-US" sz="2000" dirty="0"/>
              <a:t>　ヒ：置いてあることに同僚が気づきすぐに持ってきてくれた。</a:t>
            </a:r>
            <a:endParaRPr kumimoji="1" lang="en-US" altLang="ja-JP" sz="2000" dirty="0"/>
          </a:p>
          <a:p>
            <a:pPr marL="0" indent="0">
              <a:buNone/>
            </a:pPr>
            <a:endParaRPr kumimoji="1" lang="en-US" altLang="ja-JP" sz="1050" dirty="0"/>
          </a:p>
          <a:p>
            <a:pPr marL="0" indent="0">
              <a:buNone/>
            </a:pPr>
            <a:r>
              <a:rPr kumimoji="1" lang="ja-JP" altLang="en-US" sz="2000" dirty="0"/>
              <a:t>Ａ２：ＦＡＸ番号を間違えたらしく他人の家に届いてしまった。</a:t>
            </a:r>
            <a:endParaRPr kumimoji="1" lang="en-US" altLang="ja-JP" sz="2000" dirty="0"/>
          </a:p>
          <a:p>
            <a:pPr marL="0" indent="0">
              <a:buNone/>
            </a:pPr>
            <a:r>
              <a:rPr kumimoji="1" lang="ja-JP" altLang="en-US" sz="2000" dirty="0"/>
              <a:t>Ａ３：封筒に詰め間違えて、情報が入れ替わったまま郵送してしまい、届いた家族から連絡が入った。</a:t>
            </a:r>
            <a:endParaRPr kumimoji="1" lang="en-US" altLang="ja-JP" sz="2000" dirty="0"/>
          </a:p>
          <a:p>
            <a:pPr marL="0" indent="0">
              <a:buNone/>
            </a:pPr>
            <a:r>
              <a:rPr kumimoji="1" lang="ja-JP" altLang="en-US" sz="2000" dirty="0"/>
              <a:t>Ａ４：利用者に対する内容について、メールを一斉送信してしまった。</a:t>
            </a:r>
            <a:endParaRPr kumimoji="1" lang="en-US" altLang="ja-JP" sz="2000" dirty="0"/>
          </a:p>
          <a:p>
            <a:pPr marL="0" indent="0">
              <a:buNone/>
            </a:pPr>
            <a:r>
              <a:rPr kumimoji="1" lang="ja-JP" altLang="en-US" sz="2000" dirty="0"/>
              <a:t>Ａ５：ファミレスで関係者と食事中、利用者の話をしていたら、たまたま本人の親族が後ろの席で聞いていた。</a:t>
            </a:r>
            <a:endParaRPr kumimoji="1" lang="en-US" altLang="ja-JP" sz="2000" dirty="0"/>
          </a:p>
        </p:txBody>
      </p:sp>
      <p:sp>
        <p:nvSpPr>
          <p:cNvPr id="5" name="矢印: 五方向 4"/>
          <p:cNvSpPr/>
          <p:nvPr/>
        </p:nvSpPr>
        <p:spPr>
          <a:xfrm>
            <a:off x="262890" y="5342890"/>
            <a:ext cx="8081010" cy="651510"/>
          </a:xfrm>
          <a:prstGeom prst="homePlat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Wingdings" panose="05000000000000000000" pitchFamily="2" charset="2"/>
              <a:buChar char="Ø"/>
            </a:pPr>
            <a:r>
              <a:rPr kumimoji="1" lang="ja-JP" altLang="en-US" sz="2000" dirty="0">
                <a:solidFill>
                  <a:prstClr val="black"/>
                </a:solidFill>
              </a:rPr>
              <a:t>Ｑ：Ａ２～Ａ５の、インシデントとヒヤリハットは何が考えられますか？</a:t>
            </a:r>
            <a:endParaRPr kumimoji="1" lang="en-US" altLang="ja-JP" sz="2000" dirty="0">
              <a:solidFill>
                <a:prstClr val="black"/>
              </a:solidFill>
            </a:endParaRPr>
          </a:p>
        </p:txBody>
      </p:sp>
      <p:sp>
        <p:nvSpPr>
          <p:cNvPr id="4" name="正方形/長方形 3"/>
          <p:cNvSpPr/>
          <p:nvPr/>
        </p:nvSpPr>
        <p:spPr>
          <a:xfrm>
            <a:off x="-45720" y="6060399"/>
            <a:ext cx="9063990" cy="342900"/>
          </a:xfrm>
          <a:prstGeom prst="rect">
            <a:avLst/>
          </a:prstGeom>
        </p:spPr>
        <p:txBody>
          <a:bodyPr wrap="square">
            <a:spAutoFit/>
          </a:bodyPr>
          <a:lstStyle/>
          <a:p>
            <a:r>
              <a:rPr lang="ja-JP" altLang="en-US" sz="1600" dirty="0"/>
              <a:t>＊福祉分野における個人情報保護に関するガイドライン</a:t>
            </a:r>
            <a:r>
              <a:rPr lang="en-US" altLang="ja-JP" sz="1600" dirty="0"/>
              <a:t>H25.3</a:t>
            </a:r>
            <a:r>
              <a:rPr lang="ja-JP" altLang="en-US" sz="1600" dirty="0"/>
              <a:t>（</a:t>
            </a:r>
            <a:r>
              <a:rPr lang="en-US" altLang="ja-JP" sz="1600" dirty="0"/>
              <a:t>H28.2</a:t>
            </a:r>
            <a:r>
              <a:rPr lang="ja-JP" altLang="en-US" sz="1600" dirty="0"/>
              <a:t>一部改正）厚生労働省を見直すこと</a:t>
            </a:r>
          </a:p>
        </p:txBody>
      </p:sp>
      <p:sp>
        <p:nvSpPr>
          <p:cNvPr id="6" name="フッター プレースホルダー 5"/>
          <p:cNvSpPr>
            <a:spLocks noGrp="1"/>
          </p:cNvSpPr>
          <p:nvPr>
            <p:ph type="ftr" sz="quarter" idx="11"/>
          </p:nvPr>
        </p:nvSpPr>
        <p:spPr>
          <a:xfrm>
            <a:off x="79822" y="6469297"/>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7" name="スライド番号プレースホルダー 6"/>
          <p:cNvSpPr>
            <a:spLocks noGrp="1"/>
          </p:cNvSpPr>
          <p:nvPr>
            <p:ph type="sldNum" sz="quarter" idx="12"/>
          </p:nvPr>
        </p:nvSpPr>
        <p:spPr>
          <a:xfrm>
            <a:off x="6960870" y="6469298"/>
            <a:ext cx="2057400" cy="365125"/>
          </a:xfrm>
        </p:spPr>
        <p:txBody>
          <a:bodyPr/>
          <a:lstStyle/>
          <a:p>
            <a:fld id="{E31375A4-56A4-47D6-9801-1991572033F7}" type="slidenum">
              <a:rPr lang="en-US" altLang="ja-JP" smtClean="0">
                <a:solidFill>
                  <a:prstClr val="black">
                    <a:tint val="75000"/>
                  </a:prstClr>
                </a:solidFill>
              </a:rPr>
              <a:pPr/>
              <a:t>14</a:t>
            </a:fld>
            <a:endParaRPr lang="ja-JP" altLang="en-US" dirty="0">
              <a:solidFill>
                <a:prstClr val="black">
                  <a:tint val="75000"/>
                </a:prstClr>
              </a:solidFill>
            </a:endParaRPr>
          </a:p>
        </p:txBody>
      </p:sp>
    </p:spTree>
    <p:extLst>
      <p:ext uri="{BB962C8B-B14F-4D97-AF65-F5344CB8AC3E}">
        <p14:creationId xmlns:p14="http://schemas.microsoft.com/office/powerpoint/2010/main" val="27671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4340" y="147957"/>
            <a:ext cx="8366759" cy="869314"/>
          </a:xfrm>
        </p:spPr>
        <p:txBody>
          <a:bodyPr>
            <a:noAutofit/>
          </a:bodyPr>
          <a:lstStyle/>
          <a:p>
            <a:r>
              <a:rPr lang="ja-JP" altLang="en-US" sz="2800" dirty="0"/>
              <a:t>視点３．ケアマネジメントによる利用者の生活に関するリスクマネジメント</a:t>
            </a:r>
            <a:r>
              <a:rPr kumimoji="1" lang="ja-JP" altLang="en-US" sz="2800" dirty="0"/>
              <a:t>（例）</a:t>
            </a:r>
          </a:p>
        </p:txBody>
      </p:sp>
      <p:sp>
        <p:nvSpPr>
          <p:cNvPr id="3" name="コンテンツ プレースホルダー 2"/>
          <p:cNvSpPr>
            <a:spLocks noGrp="1"/>
          </p:cNvSpPr>
          <p:nvPr>
            <p:ph idx="1"/>
          </p:nvPr>
        </p:nvSpPr>
        <p:spPr>
          <a:xfrm>
            <a:off x="434340" y="1120140"/>
            <a:ext cx="8492490" cy="5280660"/>
          </a:xfrm>
        </p:spPr>
        <p:style>
          <a:lnRef idx="2">
            <a:schemeClr val="accent5"/>
          </a:lnRef>
          <a:fillRef idx="1">
            <a:schemeClr val="lt1"/>
          </a:fillRef>
          <a:effectRef idx="0">
            <a:schemeClr val="accent5"/>
          </a:effectRef>
          <a:fontRef idx="minor">
            <a:schemeClr val="dk1"/>
          </a:fontRef>
        </p:style>
        <p:txBody>
          <a:bodyPr>
            <a:noAutofit/>
          </a:bodyPr>
          <a:lstStyle/>
          <a:p>
            <a:pPr marL="514350" indent="-514350">
              <a:buFont typeface="+mj-ea"/>
              <a:buAutoNum type="circleNumDbPlain"/>
            </a:pPr>
            <a:r>
              <a:rPr kumimoji="1" lang="ja-JP" altLang="en-US" dirty="0" smtClean="0">
                <a:latin typeface="+mn-ea"/>
              </a:rPr>
              <a:t>記憶</a:t>
            </a:r>
            <a:r>
              <a:rPr kumimoji="1" lang="ja-JP" altLang="en-US" dirty="0">
                <a:latin typeface="+mn-ea"/>
              </a:rPr>
              <a:t>に障害があり相談内容をすぐに忘れてしまう</a:t>
            </a:r>
            <a:r>
              <a:rPr kumimoji="1" lang="ja-JP" altLang="en-US" dirty="0" smtClean="0">
                <a:latin typeface="+mn-ea"/>
              </a:rPr>
              <a:t>事例</a:t>
            </a:r>
            <a:endParaRPr kumimoji="1" lang="en-US" altLang="ja-JP" dirty="0" smtClean="0">
              <a:latin typeface="+mn-ea"/>
            </a:endParaRPr>
          </a:p>
          <a:p>
            <a:pPr marL="514350" indent="-514350">
              <a:buFont typeface="+mj-ea"/>
              <a:buAutoNum type="circleNumDbPlain"/>
            </a:pPr>
            <a:endParaRPr kumimoji="1" lang="en-US" altLang="ja-JP" dirty="0" smtClean="0">
              <a:latin typeface="+mn-ea"/>
            </a:endParaRPr>
          </a:p>
          <a:p>
            <a:pPr marL="514350" indent="-514350">
              <a:buFont typeface="+mj-ea"/>
              <a:buAutoNum type="circleNumDbPlain"/>
            </a:pPr>
            <a:r>
              <a:rPr kumimoji="1" lang="ja-JP" altLang="en-US" dirty="0" smtClean="0">
                <a:latin typeface="+mn-ea"/>
              </a:rPr>
              <a:t>他罰的であり、一人暮らしをする中で、飲み屋にはまってしまって借金を繰り返してしまう事例</a:t>
            </a:r>
            <a:endParaRPr kumimoji="1" lang="en-US" altLang="ja-JP" dirty="0" smtClean="0">
              <a:latin typeface="+mn-ea"/>
            </a:endParaRPr>
          </a:p>
          <a:p>
            <a:pPr marL="514350" indent="-514350">
              <a:buFont typeface="+mj-ea"/>
              <a:buAutoNum type="circleNumDbPlain"/>
            </a:pPr>
            <a:endParaRPr kumimoji="1" lang="en-US" altLang="ja-JP" dirty="0" smtClean="0">
              <a:latin typeface="+mn-ea"/>
            </a:endParaRPr>
          </a:p>
          <a:p>
            <a:pPr marL="514350" indent="-514350">
              <a:buFont typeface="+mj-ea"/>
              <a:buAutoNum type="circleNumDbPlain"/>
            </a:pPr>
            <a:r>
              <a:rPr kumimoji="1" lang="ja-JP" altLang="en-US" dirty="0" smtClean="0">
                <a:latin typeface="+mn-ea"/>
              </a:rPr>
              <a:t>盗癖</a:t>
            </a:r>
            <a:r>
              <a:rPr kumimoji="1" lang="ja-JP" altLang="en-US" dirty="0">
                <a:latin typeface="+mn-ea"/>
              </a:rPr>
              <a:t>があり、何度も万引きや賽銭泥棒を繰り返してしまう事例</a:t>
            </a:r>
            <a:endParaRPr kumimoji="1" lang="en-US" altLang="ja-JP" dirty="0">
              <a:latin typeface="+mn-ea"/>
            </a:endParaRPr>
          </a:p>
          <a:p>
            <a:pPr marL="514350" indent="-514350">
              <a:buFont typeface="+mj-ea"/>
              <a:buAutoNum type="circleNumDbPlain"/>
            </a:pPr>
            <a:endParaRPr kumimoji="1" lang="en-US" altLang="ja-JP" dirty="0" smtClean="0">
              <a:latin typeface="+mn-ea"/>
            </a:endParaRPr>
          </a:p>
          <a:p>
            <a:pPr marL="514350" indent="-514350">
              <a:buFont typeface="+mj-ea"/>
              <a:buAutoNum type="circleNumDbPlain"/>
            </a:pPr>
            <a:r>
              <a:rPr kumimoji="1" lang="en-US" altLang="ja-JP" dirty="0" smtClean="0">
                <a:latin typeface="+mn-ea"/>
              </a:rPr>
              <a:t>…</a:t>
            </a:r>
            <a:endParaRPr kumimoji="1" lang="en-US" altLang="ja-JP" dirty="0">
              <a:latin typeface="+mn-ea"/>
            </a:endParaRPr>
          </a:p>
          <a:p>
            <a:pPr marL="0" indent="0">
              <a:buNone/>
            </a:pPr>
            <a:r>
              <a:rPr kumimoji="1" lang="ja-JP" altLang="en-US" dirty="0">
                <a:latin typeface="+mn-ea"/>
              </a:rPr>
              <a:t>　</a:t>
            </a:r>
            <a:endParaRPr kumimoji="1" lang="en-US" altLang="ja-JP" dirty="0">
              <a:latin typeface="+mn-ea"/>
            </a:endParaRPr>
          </a:p>
          <a:p>
            <a:pPr marL="0" indent="0">
              <a:buNone/>
            </a:pPr>
            <a:r>
              <a:rPr lang="ja-JP" altLang="en-US" dirty="0">
                <a:latin typeface="+mn-ea"/>
              </a:rPr>
              <a:t>　</a:t>
            </a:r>
            <a:endParaRPr kumimoji="1" lang="ja-JP" altLang="en-US" sz="2400" dirty="0">
              <a:latin typeface="+mn-ea"/>
            </a:endParaRPr>
          </a:p>
        </p:txBody>
      </p:sp>
      <p:sp>
        <p:nvSpPr>
          <p:cNvPr id="4" name="フッター プレースホルダー 3"/>
          <p:cNvSpPr>
            <a:spLocks noGrp="1"/>
          </p:cNvSpPr>
          <p:nvPr>
            <p:ph type="ftr" sz="quarter" idx="11"/>
          </p:nvPr>
        </p:nvSpPr>
        <p:spPr>
          <a:xfrm>
            <a:off x="285750" y="6420897"/>
            <a:ext cx="3086100" cy="365125"/>
          </a:xfrm>
        </p:spPr>
        <p:txBody>
          <a:bodyPr/>
          <a:lstStyle/>
          <a:p>
            <a:pPr rtl="0"/>
            <a:r>
              <a:rPr lang="zh-TW" altLang="en-US" i="1" noProof="0" dirty="0" smtClean="0"/>
              <a:t>平成</a:t>
            </a:r>
            <a:r>
              <a:rPr lang="en-US" altLang="zh-TW" i="1" noProof="0" dirty="0" smtClean="0"/>
              <a:t>30</a:t>
            </a:r>
            <a:r>
              <a:rPr lang="zh-TW" altLang="en-US" i="1" noProof="0" dirty="0" smtClean="0"/>
              <a:t>年度主任相談支援専門員養成研修</a:t>
            </a:r>
            <a:endParaRPr lang="ja-JP" altLang="en-US" i="1" noProof="0" dirty="0"/>
          </a:p>
        </p:txBody>
      </p:sp>
      <p:sp>
        <p:nvSpPr>
          <p:cNvPr id="5" name="スライド番号プレースホルダー 4"/>
          <p:cNvSpPr>
            <a:spLocks noGrp="1"/>
          </p:cNvSpPr>
          <p:nvPr>
            <p:ph type="sldNum" sz="quarter" idx="12"/>
          </p:nvPr>
        </p:nvSpPr>
        <p:spPr>
          <a:xfrm>
            <a:off x="7000561" y="6440994"/>
            <a:ext cx="2057400" cy="365125"/>
          </a:xfrm>
        </p:spPr>
        <p:txBody>
          <a:bodyPr/>
          <a:lstStyle/>
          <a:p>
            <a:pPr rtl="0"/>
            <a:fld id="{E31375A4-56A4-47D6-9801-1991572033F7}" type="slidenum">
              <a:rPr lang="en-US" altLang="ja-JP" noProof="0" smtClean="0"/>
              <a:t>15</a:t>
            </a:fld>
            <a:endParaRPr lang="ja-JP" altLang="en-US" noProof="0" dirty="0"/>
          </a:p>
        </p:txBody>
      </p:sp>
    </p:spTree>
    <p:extLst>
      <p:ext uri="{BB962C8B-B14F-4D97-AF65-F5344CB8AC3E}">
        <p14:creationId xmlns:p14="http://schemas.microsoft.com/office/powerpoint/2010/main" val="39699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62095"/>
            <a:ext cx="7886700" cy="652305"/>
          </a:xfrm>
        </p:spPr>
        <p:txBody>
          <a:bodyPr>
            <a:normAutofit/>
          </a:bodyPr>
          <a:lstStyle/>
          <a:p>
            <a:r>
              <a:rPr kumimoji="1" lang="ja-JP" altLang="en-US" sz="3200" dirty="0"/>
              <a:t>リスクマネジメントの基本プロセス</a:t>
            </a:r>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2807738470"/>
              </p:ext>
            </p:extLst>
          </p:nvPr>
        </p:nvGraphicFramePr>
        <p:xfrm>
          <a:off x="628650" y="1398500"/>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p:cNvSpPr txBox="1"/>
          <p:nvPr/>
        </p:nvSpPr>
        <p:spPr>
          <a:xfrm>
            <a:off x="1545464" y="3204836"/>
            <a:ext cx="6774287" cy="307777"/>
          </a:xfrm>
          <a:prstGeom prst="rect">
            <a:avLst/>
          </a:prstGeom>
          <a:noFill/>
        </p:spPr>
        <p:txBody>
          <a:bodyPr wrap="square" rtlCol="0">
            <a:spAutoFit/>
          </a:bodyPr>
          <a:lstStyle/>
          <a:p>
            <a:r>
              <a:rPr kumimoji="1" lang="ja-JP" altLang="en-US" sz="1400" dirty="0"/>
              <a:t>・職員要因・本人要因・環境要因</a:t>
            </a:r>
          </a:p>
        </p:txBody>
      </p:sp>
      <p:sp>
        <p:nvSpPr>
          <p:cNvPr id="4" name="フッター プレースホルダー 3"/>
          <p:cNvSpPr>
            <a:spLocks noGrp="1"/>
          </p:cNvSpPr>
          <p:nvPr>
            <p:ph type="ftr" sz="quarter" idx="11"/>
          </p:nvPr>
        </p:nvSpPr>
        <p:spPr>
          <a:xfrm>
            <a:off x="124976" y="6346650"/>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839788" y="6346650"/>
            <a:ext cx="2057400" cy="365125"/>
          </a:xfrm>
        </p:spPr>
        <p:txBody>
          <a:bodyPr/>
          <a:lstStyle/>
          <a:p>
            <a:fld id="{E31375A4-56A4-47D6-9801-1991572033F7}" type="slidenum">
              <a:rPr lang="en-US" altLang="ja-JP" smtClean="0">
                <a:solidFill>
                  <a:prstClr val="black">
                    <a:tint val="75000"/>
                  </a:prstClr>
                </a:solidFill>
              </a:rPr>
              <a:pPr/>
              <a:t>16</a:t>
            </a:fld>
            <a:endParaRPr lang="ja-JP" altLang="en-US" dirty="0">
              <a:solidFill>
                <a:prstClr val="black">
                  <a:tint val="75000"/>
                </a:prstClr>
              </a:solidFill>
            </a:endParaRPr>
          </a:p>
        </p:txBody>
      </p:sp>
    </p:spTree>
    <p:extLst>
      <p:ext uri="{BB962C8B-B14F-4D97-AF65-F5344CB8AC3E}">
        <p14:creationId xmlns:p14="http://schemas.microsoft.com/office/powerpoint/2010/main" val="26158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8630" y="1825625"/>
            <a:ext cx="8046720" cy="4351338"/>
          </a:xfrm>
          <a:ln>
            <a:solidFill>
              <a:schemeClr val="accent1"/>
            </a:solidFill>
          </a:ln>
        </p:spPr>
        <p:txBody>
          <a:bodyPr/>
          <a:lstStyle/>
          <a:p>
            <a:endParaRPr kumimoji="1" lang="ja-JP" altLang="en-US" dirty="0"/>
          </a:p>
        </p:txBody>
      </p:sp>
      <p:sp>
        <p:nvSpPr>
          <p:cNvPr id="4" name="矢印: 五方向 3"/>
          <p:cNvSpPr/>
          <p:nvPr/>
        </p:nvSpPr>
        <p:spPr>
          <a:xfrm>
            <a:off x="468630" y="593567"/>
            <a:ext cx="8046720" cy="868680"/>
          </a:xfrm>
          <a:prstGeom prst="homePlat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Wingdings" panose="05000000000000000000" pitchFamily="2" charset="2"/>
              <a:buChar char="Ø"/>
            </a:pPr>
            <a:r>
              <a:rPr kumimoji="1" lang="ja-JP" altLang="en-US" sz="2400" dirty="0">
                <a:solidFill>
                  <a:prstClr val="black"/>
                </a:solidFill>
              </a:rPr>
              <a:t>Ｑ：皆さんの職場で実施している、</a:t>
            </a:r>
            <a:endParaRPr kumimoji="1" lang="en-US" altLang="ja-JP" sz="2400" dirty="0">
              <a:solidFill>
                <a:prstClr val="black"/>
              </a:solidFill>
            </a:endParaRPr>
          </a:p>
          <a:p>
            <a:pPr lvl="0">
              <a:lnSpc>
                <a:spcPct val="90000"/>
              </a:lnSpc>
              <a:spcBef>
                <a:spcPts val="1000"/>
              </a:spcBef>
            </a:pPr>
            <a:r>
              <a:rPr kumimoji="1" lang="ja-JP" altLang="en-US" sz="2400" dirty="0">
                <a:solidFill>
                  <a:prstClr val="black"/>
                </a:solidFill>
              </a:rPr>
              <a:t>　　　　ヒヤリハットの検証・対応はどのような流れですか？</a:t>
            </a:r>
            <a:endParaRPr kumimoji="1" lang="en-US" altLang="ja-JP" sz="2400" dirty="0">
              <a:solidFill>
                <a:prstClr val="black"/>
              </a:solidFill>
            </a:endParaRPr>
          </a:p>
        </p:txBody>
      </p:sp>
      <p:sp>
        <p:nvSpPr>
          <p:cNvPr id="2" name="フッター プレースホルダー 1"/>
          <p:cNvSpPr>
            <a:spLocks noGrp="1"/>
          </p:cNvSpPr>
          <p:nvPr>
            <p:ph type="ftr" sz="quarter" idx="11"/>
          </p:nvPr>
        </p:nvSpPr>
        <p:spPr>
          <a:xfrm>
            <a:off x="0" y="6392289"/>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839788" y="6392288"/>
            <a:ext cx="2057400" cy="365125"/>
          </a:xfrm>
        </p:spPr>
        <p:txBody>
          <a:bodyPr/>
          <a:lstStyle/>
          <a:p>
            <a:fld id="{E31375A4-56A4-47D6-9801-1991572033F7}" type="slidenum">
              <a:rPr lang="en-US" altLang="ja-JP" smtClean="0">
                <a:solidFill>
                  <a:prstClr val="black">
                    <a:tint val="75000"/>
                  </a:prstClr>
                </a:solidFill>
              </a:rPr>
              <a:pPr/>
              <a:t>17</a:t>
            </a:fld>
            <a:endParaRPr lang="ja-JP" altLang="en-US" dirty="0">
              <a:solidFill>
                <a:prstClr val="black">
                  <a:tint val="75000"/>
                </a:prstClr>
              </a:solidFill>
            </a:endParaRPr>
          </a:p>
        </p:txBody>
      </p:sp>
    </p:spTree>
    <p:extLst>
      <p:ext uri="{BB962C8B-B14F-4D97-AF65-F5344CB8AC3E}">
        <p14:creationId xmlns:p14="http://schemas.microsoft.com/office/powerpoint/2010/main" val="265870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745615"/>
            <a:ext cx="7886700" cy="4351338"/>
          </a:xfrm>
        </p:spPr>
        <p:txBody>
          <a:bodyPr rtlCol="0"/>
          <a:lstStyle/>
          <a:p>
            <a:pPr marL="0" indent="0" rtl="0">
              <a:buNone/>
            </a:pPr>
            <a:r>
              <a:rPr lang="ja-JP" altLang="en-US" dirty="0">
                <a:latin typeface="+mn-ea"/>
              </a:rPr>
              <a:t>（１）福祉サービスのコンプライアンス</a:t>
            </a:r>
          </a:p>
          <a:p>
            <a:pPr marL="0" indent="0" rtl="0">
              <a:buNone/>
            </a:pPr>
            <a:endParaRPr lang="en-US" altLang="ja-JP" dirty="0">
              <a:latin typeface="+mn-ea"/>
            </a:endParaRPr>
          </a:p>
          <a:p>
            <a:pPr marL="0" indent="0" rtl="0">
              <a:buNone/>
            </a:pPr>
            <a:endParaRPr lang="en-US" altLang="ja-JP" dirty="0">
              <a:latin typeface="+mn-ea"/>
            </a:endParaRPr>
          </a:p>
          <a:p>
            <a:pPr marL="0" indent="0" rtl="0">
              <a:buNone/>
            </a:pPr>
            <a:endParaRPr lang="en-US" altLang="ja-JP" dirty="0">
              <a:latin typeface="+mn-ea"/>
            </a:endParaRPr>
          </a:p>
          <a:p>
            <a:pPr marL="0" indent="0" rtl="0">
              <a:buNone/>
            </a:pPr>
            <a:r>
              <a:rPr lang="ja-JP" altLang="en-US" dirty="0">
                <a:latin typeface="+mn-ea"/>
              </a:rPr>
              <a:t>（２）相談支援事業所における指導監査</a:t>
            </a:r>
          </a:p>
          <a:p>
            <a:pPr rtl="0"/>
            <a:endParaRPr lang="ja-JP" altLang="en-US" dirty="0">
              <a:latin typeface="Meiryo UI" panose="020B0604030504040204" pitchFamily="50" charset="-128"/>
              <a:ea typeface="Meiryo UI" panose="020B0604030504040204" pitchFamily="50" charset="-128"/>
            </a:endParaRPr>
          </a:p>
        </p:txBody>
      </p:sp>
      <p:sp>
        <p:nvSpPr>
          <p:cNvPr id="4" name="タイトル 1"/>
          <p:cNvSpPr txBox="1">
            <a:spLocks/>
          </p:cNvSpPr>
          <p:nvPr/>
        </p:nvSpPr>
        <p:spPr>
          <a:xfrm>
            <a:off x="628650" y="641758"/>
            <a:ext cx="7886700" cy="772298"/>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mj-ea"/>
              </a:rPr>
              <a:t>２．福祉サービスのコンプライアンス</a:t>
            </a:r>
          </a:p>
        </p:txBody>
      </p:sp>
      <p:sp>
        <p:nvSpPr>
          <p:cNvPr id="2" name="フッター プレースホルダー 1"/>
          <p:cNvSpPr>
            <a:spLocks noGrp="1"/>
          </p:cNvSpPr>
          <p:nvPr>
            <p:ph type="ftr" sz="quarter" idx="11"/>
          </p:nvPr>
        </p:nvSpPr>
        <p:spPr>
          <a:xfrm>
            <a:off x="145073" y="6428512"/>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910126" y="6428511"/>
            <a:ext cx="2057400" cy="365125"/>
          </a:xfrm>
        </p:spPr>
        <p:txBody>
          <a:bodyPr/>
          <a:lstStyle/>
          <a:p>
            <a:fld id="{E31375A4-56A4-47D6-9801-1991572033F7}" type="slidenum">
              <a:rPr lang="en-US" altLang="ja-JP" smtClean="0">
                <a:solidFill>
                  <a:prstClr val="black">
                    <a:tint val="75000"/>
                  </a:prstClr>
                </a:solidFill>
              </a:rPr>
              <a:pPr/>
              <a:t>18</a:t>
            </a:fld>
            <a:endParaRPr lang="ja-JP" altLang="en-US" dirty="0">
              <a:solidFill>
                <a:prstClr val="black">
                  <a:tint val="75000"/>
                </a:prstClr>
              </a:solidFill>
            </a:endParaRPr>
          </a:p>
        </p:txBody>
      </p:sp>
    </p:spTree>
    <p:extLst>
      <p:ext uri="{BB962C8B-B14F-4D97-AF65-F5344CB8AC3E}">
        <p14:creationId xmlns:p14="http://schemas.microsoft.com/office/powerpoint/2010/main" val="235836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32609"/>
          </a:xfrm>
        </p:spPr>
        <p:txBody>
          <a:bodyPr>
            <a:normAutofit/>
          </a:bodyPr>
          <a:lstStyle/>
          <a:p>
            <a:endParaRPr kumimoji="1" lang="ja-JP" altLang="en-US" sz="3200" dirty="0">
              <a:latin typeface="+mj-ea"/>
            </a:endParaRPr>
          </a:p>
        </p:txBody>
      </p:sp>
      <p:sp>
        <p:nvSpPr>
          <p:cNvPr id="3" name="コンテンツ プレースホルダー 2"/>
          <p:cNvSpPr>
            <a:spLocks noGrp="1"/>
          </p:cNvSpPr>
          <p:nvPr>
            <p:ph idx="1"/>
          </p:nvPr>
        </p:nvSpPr>
        <p:spPr>
          <a:xfrm>
            <a:off x="444322" y="1439273"/>
            <a:ext cx="8255358" cy="2061750"/>
          </a:xfrm>
        </p:spPr>
        <p:txBody>
          <a:bodyPr>
            <a:normAutofit/>
          </a:bodyPr>
          <a:lstStyle/>
          <a:p>
            <a:pPr marL="0" indent="0">
              <a:buNone/>
            </a:pPr>
            <a:r>
              <a:rPr kumimoji="1" lang="en-US" altLang="ja-JP" sz="2400" smtClean="0"/>
              <a:t>【</a:t>
            </a:r>
            <a:r>
              <a:rPr kumimoji="1" lang="ja-JP" altLang="en-US" sz="2400" smtClean="0"/>
              <a:t>社会福祉法がコンプライアンスの基本</a:t>
            </a:r>
            <a:r>
              <a:rPr kumimoji="1" lang="en-US" altLang="ja-JP" sz="2400" smtClean="0"/>
              <a:t>】</a:t>
            </a:r>
          </a:p>
          <a:p>
            <a:pPr marL="0" indent="0">
              <a:buNone/>
            </a:pPr>
            <a:r>
              <a:rPr lang="ja-JP" altLang="en-US" sz="1600" smtClean="0"/>
              <a:t>　</a:t>
            </a:r>
            <a:r>
              <a:rPr lang="ja-JP" altLang="en-US" sz="2000" smtClean="0"/>
              <a:t>①第１条「目的」利用者の保護・良質かつ適切なサービス提供</a:t>
            </a:r>
            <a:endParaRPr lang="en-US" altLang="ja-JP" sz="2000" smtClean="0"/>
          </a:p>
          <a:p>
            <a:pPr marL="0" indent="0">
              <a:buNone/>
            </a:pPr>
            <a:r>
              <a:rPr kumimoji="1" lang="ja-JP" altLang="en-US" sz="2000" smtClean="0"/>
              <a:t>　②第３条「基本理念」個人の尊厳の保持・良質かつ適切なサービス提供</a:t>
            </a:r>
            <a:endParaRPr kumimoji="1" lang="en-US" altLang="ja-JP" sz="2000" smtClean="0"/>
          </a:p>
          <a:p>
            <a:pPr marL="0" indent="0">
              <a:buNone/>
            </a:pPr>
            <a:r>
              <a:rPr lang="ja-JP" altLang="en-US" sz="2000" smtClean="0"/>
              <a:t>　③第５条「サービス提供の原則」利用者の意向の尊重・関連するサービスとの有機的な連携</a:t>
            </a:r>
            <a:endParaRPr kumimoji="1" lang="en-US" altLang="ja-JP" sz="2000" smtClean="0"/>
          </a:p>
          <a:p>
            <a:pPr marL="0" indent="0">
              <a:buNone/>
            </a:pPr>
            <a:endParaRPr kumimoji="1" lang="en-US" altLang="ja-JP" sz="2400" smtClean="0"/>
          </a:p>
          <a:p>
            <a:endParaRPr kumimoji="1" lang="ja-JP" altLang="en-US" sz="2400" dirty="0"/>
          </a:p>
        </p:txBody>
      </p:sp>
      <p:sp>
        <p:nvSpPr>
          <p:cNvPr id="4" name="正方形/長方形 3"/>
          <p:cNvSpPr/>
          <p:nvPr/>
        </p:nvSpPr>
        <p:spPr>
          <a:xfrm>
            <a:off x="444322" y="3742561"/>
            <a:ext cx="8255358" cy="23534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考え方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○国民として社会人としての法令やルールを守る</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○福祉サービスを提供する者として関係法令や施行規則等を守る</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◎障害児者の尊厳や人権、権利を守り、総合的な支援を実施する</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○法人組織の理念や規則を遵守する</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○ひととしての倫理、道徳、社会的責務に応える事が求められる</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タイトル 1"/>
          <p:cNvSpPr txBox="1">
            <a:spLocks/>
          </p:cNvSpPr>
          <p:nvPr/>
        </p:nvSpPr>
        <p:spPr>
          <a:xfrm>
            <a:off x="444321" y="416641"/>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prstClr val="black"/>
                </a:solidFill>
                <a:latin typeface="+mj-ea"/>
              </a:rPr>
              <a:t>（１）福祉サービスのコンプライアンス</a:t>
            </a:r>
            <a:endParaRPr lang="ja-JP" altLang="en-US" sz="2800" dirty="0">
              <a:latin typeface="+mn-ea"/>
            </a:endParaRPr>
          </a:p>
        </p:txBody>
      </p:sp>
      <p:sp>
        <p:nvSpPr>
          <p:cNvPr id="6" name="フッター プレースホルダー 5"/>
          <p:cNvSpPr>
            <a:spLocks noGrp="1"/>
          </p:cNvSpPr>
          <p:nvPr>
            <p:ph type="ftr" sz="quarter" idx="11"/>
          </p:nvPr>
        </p:nvSpPr>
        <p:spPr>
          <a:xfrm>
            <a:off x="245556" y="6356351"/>
            <a:ext cx="3086100" cy="365125"/>
          </a:xfrm>
        </p:spPr>
        <p:txBody>
          <a:bodyPr/>
          <a:lstStyle/>
          <a:p>
            <a:r>
              <a:rPr lang="zh-TW" altLang="en-US" i="1" smtClean="0">
                <a:solidFill>
                  <a:prstClr val="black">
                    <a:tint val="75000"/>
                  </a:prstClr>
                </a:solidFill>
              </a:rPr>
              <a:t>平成</a:t>
            </a:r>
            <a:r>
              <a:rPr lang="en-US" altLang="zh-TW" i="1" smtClean="0">
                <a:solidFill>
                  <a:prstClr val="black">
                    <a:tint val="75000"/>
                  </a:prstClr>
                </a:solidFill>
              </a:rPr>
              <a:t>30</a:t>
            </a:r>
            <a:r>
              <a:rPr lang="zh-TW" altLang="en-US" i="1"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7" name="スライド番号プレースホルダー 6"/>
          <p:cNvSpPr>
            <a:spLocks noGrp="1"/>
          </p:cNvSpPr>
          <p:nvPr>
            <p:ph type="sldNum" sz="quarter" idx="12"/>
          </p:nvPr>
        </p:nvSpPr>
        <p:spPr>
          <a:xfrm>
            <a:off x="6970416" y="6356351"/>
            <a:ext cx="2057400" cy="365125"/>
          </a:xfrm>
        </p:spPr>
        <p:txBody>
          <a:bodyPr/>
          <a:lstStyle/>
          <a:p>
            <a:fld id="{E31375A4-56A4-47D6-9801-1991572033F7}" type="slidenum">
              <a:rPr lang="en-US" altLang="ja-JP" smtClean="0">
                <a:solidFill>
                  <a:prstClr val="black">
                    <a:tint val="75000"/>
                  </a:prstClr>
                </a:solidFill>
              </a:rPr>
              <a:pPr/>
              <a:t>19</a:t>
            </a:fld>
            <a:endParaRPr lang="ja-JP" altLang="en-US" dirty="0">
              <a:solidFill>
                <a:prstClr val="black">
                  <a:tint val="75000"/>
                </a:prstClr>
              </a:solidFill>
            </a:endParaRPr>
          </a:p>
        </p:txBody>
      </p:sp>
    </p:spTree>
    <p:extLst>
      <p:ext uri="{BB962C8B-B14F-4D97-AF65-F5344CB8AC3E}">
        <p14:creationId xmlns:p14="http://schemas.microsoft.com/office/powerpoint/2010/main" val="315101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4628" y="446049"/>
            <a:ext cx="8374743" cy="5858179"/>
          </a:xfrm>
        </p:spPr>
        <p:txBody>
          <a:bodyPr>
            <a:normAutofit fontScale="92500" lnSpcReduction="10000"/>
          </a:bodyPr>
          <a:lstStyle/>
          <a:p>
            <a:pPr marL="0" indent="0">
              <a:buNone/>
            </a:pPr>
            <a:r>
              <a:rPr kumimoji="1" lang="en-US" altLang="ja-JP" sz="3000" dirty="0"/>
              <a:t>【</a:t>
            </a:r>
            <a:r>
              <a:rPr kumimoji="1" lang="ja-JP" altLang="en-US" sz="3000" dirty="0"/>
              <a:t>獲得目標</a:t>
            </a:r>
            <a:r>
              <a:rPr kumimoji="1" lang="en-US" altLang="ja-JP" sz="3000" dirty="0"/>
              <a:t>】</a:t>
            </a:r>
          </a:p>
          <a:p>
            <a:r>
              <a:rPr kumimoji="1" lang="ja-JP" altLang="en-US" sz="2400" dirty="0"/>
              <a:t>事業所の適正な運営等を図るための「人事管理」「経営管理」に関する知識の習得</a:t>
            </a:r>
            <a:endParaRPr kumimoji="1" lang="en-US" altLang="ja-JP" sz="2400" dirty="0"/>
          </a:p>
          <a:p>
            <a:r>
              <a:rPr lang="ja-JP" altLang="en-US" sz="2400" dirty="0"/>
              <a:t>相談支援を実践する上で発生するリスクに対して、組織や地域として対応する仕組みの構築に必要な知識及び技術を獲得する</a:t>
            </a:r>
            <a:endParaRPr lang="en-US" altLang="ja-JP" sz="2400" dirty="0"/>
          </a:p>
          <a:p>
            <a:endParaRPr lang="ja-JP" altLang="en-US" sz="2400" dirty="0"/>
          </a:p>
          <a:p>
            <a:pPr marL="0" indent="0">
              <a:buNone/>
            </a:pPr>
            <a:r>
              <a:rPr lang="en-US" altLang="ja-JP" sz="3000" dirty="0"/>
              <a:t>【</a:t>
            </a:r>
            <a:r>
              <a:rPr lang="ja-JP" altLang="en-US" sz="3000" dirty="0"/>
              <a:t>内容</a:t>
            </a:r>
            <a:r>
              <a:rPr lang="en-US" altLang="ja-JP" sz="3000" dirty="0"/>
              <a:t>】</a:t>
            </a:r>
            <a:r>
              <a:rPr lang="ja-JP" altLang="en-US" sz="3000" dirty="0"/>
              <a:t> </a:t>
            </a:r>
          </a:p>
          <a:p>
            <a:r>
              <a:rPr lang="ja-JP" altLang="en-US" sz="2400" dirty="0">
                <a:latin typeface="+mn-ea"/>
              </a:rPr>
              <a:t>事業所内における相談支援専門員に対する業務管理（労務管理を含む）の意義・方法及び課題と対応策について講義を行う。 </a:t>
            </a:r>
          </a:p>
          <a:p>
            <a:r>
              <a:rPr lang="ja-JP" altLang="en-US" sz="2400" dirty="0">
                <a:latin typeface="+mn-ea"/>
              </a:rPr>
              <a:t>インシデント事例に基づき、相談支援を行う上で発生しうるリスクの予測とその評価の手法、軽減に向けた仕組みや体制の構築の手法について講義を行う。 </a:t>
            </a:r>
          </a:p>
          <a:p>
            <a:r>
              <a:rPr lang="ja-JP" altLang="en-US" sz="2400" dirty="0">
                <a:latin typeface="+mn-ea"/>
              </a:rPr>
              <a:t>相談支援事業者に課されている秘密保持義務の規定を再確認し、個人情報の取扱に係るリスクと関連制度について講義を行う。 </a:t>
            </a:r>
          </a:p>
          <a:p>
            <a:r>
              <a:rPr lang="ja-JP" altLang="en-US" sz="2400" dirty="0">
                <a:latin typeface="+mn-ea"/>
              </a:rPr>
              <a:t>自然災害が発生した場合の対応に関する基本的な考え方や方法、対応体制の構築に向けて必要な知識や方法について講義を行う。 </a:t>
            </a:r>
            <a:endParaRPr lang="ja-JP" altLang="en-US" sz="2400" dirty="0"/>
          </a:p>
          <a:p>
            <a:endParaRPr kumimoji="1" lang="ja-JP" altLang="en-US" sz="2400" dirty="0"/>
          </a:p>
        </p:txBody>
      </p:sp>
      <p:sp>
        <p:nvSpPr>
          <p:cNvPr id="2" name="フッター プレースホルダー 1"/>
          <p:cNvSpPr>
            <a:spLocks noGrp="1"/>
          </p:cNvSpPr>
          <p:nvPr>
            <p:ph type="ftr" sz="quarter" idx="11"/>
          </p:nvPr>
        </p:nvSpPr>
        <p:spPr>
          <a:xfrm>
            <a:off x="384628" y="6362144"/>
            <a:ext cx="3086100" cy="365125"/>
          </a:xfrm>
        </p:spPr>
        <p:txBody>
          <a:bodyPr/>
          <a:lstStyle/>
          <a:p>
            <a:pPr algn="l" rtl="0"/>
            <a:r>
              <a:rPr lang="zh-TW" altLang="en-US" i="1" noProof="0" dirty="0" smtClean="0"/>
              <a:t>平成</a:t>
            </a:r>
            <a:r>
              <a:rPr lang="en-US" altLang="zh-TW" i="1" noProof="0" dirty="0" smtClean="0"/>
              <a:t>30</a:t>
            </a:r>
            <a:r>
              <a:rPr lang="zh-TW" altLang="en-US" i="1" noProof="0" dirty="0" smtClean="0"/>
              <a:t>年度主任相談支援専門員養成研修</a:t>
            </a:r>
            <a:endParaRPr lang="ja-JP" altLang="en-US" i="1" noProof="0" dirty="0"/>
          </a:p>
        </p:txBody>
      </p:sp>
      <p:sp>
        <p:nvSpPr>
          <p:cNvPr id="4" name="スライド番号プレースホルダー 3"/>
          <p:cNvSpPr>
            <a:spLocks noGrp="1"/>
          </p:cNvSpPr>
          <p:nvPr>
            <p:ph type="sldNum" sz="quarter" idx="12"/>
          </p:nvPr>
        </p:nvSpPr>
        <p:spPr>
          <a:xfrm>
            <a:off x="6809642" y="6362144"/>
            <a:ext cx="2057400" cy="365125"/>
          </a:xfrm>
        </p:spPr>
        <p:txBody>
          <a:bodyPr/>
          <a:lstStyle/>
          <a:p>
            <a:pPr rtl="0"/>
            <a:fld id="{E31375A4-56A4-47D6-9801-1991572033F7}" type="slidenum">
              <a:rPr lang="en-US" altLang="ja-JP" noProof="0" smtClean="0"/>
              <a:t>2</a:t>
            </a:fld>
            <a:endParaRPr lang="ja-JP" altLang="en-US" noProof="0" dirty="0"/>
          </a:p>
        </p:txBody>
      </p:sp>
    </p:spTree>
    <p:extLst>
      <p:ext uri="{BB962C8B-B14F-4D97-AF65-F5344CB8AC3E}">
        <p14:creationId xmlns:p14="http://schemas.microsoft.com/office/powerpoint/2010/main" val="187024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22361"/>
            <a:ext cx="7886700" cy="1017625"/>
          </a:xfrm>
        </p:spPr>
        <p:txBody>
          <a:bodyPr>
            <a:normAutofit/>
          </a:bodyPr>
          <a:lstStyle/>
          <a:p>
            <a:r>
              <a:rPr kumimoji="1" lang="ja-JP" altLang="en-US" sz="3200" dirty="0"/>
              <a:t>人員及び運営に関する基準（例）</a:t>
            </a:r>
          </a:p>
        </p:txBody>
      </p:sp>
      <p:sp>
        <p:nvSpPr>
          <p:cNvPr id="3" name="コンテンツ プレースホルダー 2"/>
          <p:cNvSpPr>
            <a:spLocks noGrp="1"/>
          </p:cNvSpPr>
          <p:nvPr>
            <p:ph idx="1"/>
          </p:nvPr>
        </p:nvSpPr>
        <p:spPr>
          <a:xfrm>
            <a:off x="628650" y="1345645"/>
            <a:ext cx="7886700" cy="4351338"/>
          </a:xfrm>
        </p:spPr>
        <p:txBody>
          <a:bodyPr>
            <a:normAutofit/>
          </a:bodyPr>
          <a:lstStyle/>
          <a:p>
            <a:pPr>
              <a:buFont typeface="Wingdings" panose="05000000000000000000" pitchFamily="2" charset="2"/>
              <a:buChar char="Ø"/>
            </a:pPr>
            <a:r>
              <a:rPr kumimoji="1" lang="ja-JP" altLang="en-US" dirty="0"/>
              <a:t>秘密保持</a:t>
            </a:r>
            <a:endParaRPr kumimoji="1" lang="en-US" altLang="ja-JP" dirty="0"/>
          </a:p>
          <a:p>
            <a:pPr>
              <a:buFont typeface="Wingdings" panose="05000000000000000000" pitchFamily="2" charset="2"/>
              <a:buChar char="Ø"/>
            </a:pPr>
            <a:endParaRPr kumimoji="1" lang="en-US" altLang="ja-JP" sz="1100" dirty="0"/>
          </a:p>
          <a:p>
            <a:pPr>
              <a:buFont typeface="Wingdings" panose="05000000000000000000" pitchFamily="2" charset="2"/>
              <a:buChar char="Ø"/>
            </a:pPr>
            <a:r>
              <a:rPr kumimoji="1" lang="ja-JP" altLang="en-US" dirty="0"/>
              <a:t>利益収受等の禁止（利益供与の禁止）</a:t>
            </a:r>
            <a:endParaRPr kumimoji="1" lang="en-US" altLang="ja-JP" dirty="0"/>
          </a:p>
          <a:p>
            <a:pPr>
              <a:buFont typeface="Wingdings" panose="05000000000000000000" pitchFamily="2" charset="2"/>
              <a:buChar char="Ø"/>
            </a:pPr>
            <a:endParaRPr kumimoji="1" lang="en-US" altLang="ja-JP" sz="1000" dirty="0"/>
          </a:p>
          <a:p>
            <a:pPr>
              <a:buFont typeface="Wingdings" panose="05000000000000000000" pitchFamily="2" charset="2"/>
              <a:buChar char="Ø"/>
            </a:pPr>
            <a:r>
              <a:rPr kumimoji="1" lang="ja-JP" altLang="en-US" dirty="0"/>
              <a:t>虚偽・誇大広告の禁止</a:t>
            </a:r>
            <a:endParaRPr kumimoji="1" lang="en-US" altLang="ja-JP" dirty="0"/>
          </a:p>
          <a:p>
            <a:pPr>
              <a:buFont typeface="Wingdings" panose="05000000000000000000" pitchFamily="2" charset="2"/>
              <a:buChar char="Ø"/>
            </a:pPr>
            <a:endParaRPr kumimoji="1" lang="en-US" altLang="ja-JP" sz="1000" dirty="0"/>
          </a:p>
          <a:p>
            <a:pPr>
              <a:buFont typeface="Wingdings" panose="05000000000000000000" pitchFamily="2" charset="2"/>
              <a:buChar char="Ø"/>
            </a:pPr>
            <a:r>
              <a:rPr kumimoji="1" lang="ja-JP" altLang="en-US" dirty="0"/>
              <a:t>苦情解決</a:t>
            </a:r>
            <a:endParaRPr kumimoji="1" lang="en-US" altLang="ja-JP" dirty="0"/>
          </a:p>
          <a:p>
            <a:pPr>
              <a:buFont typeface="Wingdings" panose="05000000000000000000" pitchFamily="2" charset="2"/>
              <a:buChar char="Ø"/>
            </a:pPr>
            <a:endParaRPr kumimoji="1" lang="en-US" altLang="ja-JP" sz="1000" dirty="0"/>
          </a:p>
          <a:p>
            <a:pPr>
              <a:buFont typeface="Wingdings" panose="05000000000000000000" pitchFamily="2" charset="2"/>
              <a:buChar char="Ø"/>
            </a:pPr>
            <a:r>
              <a:rPr kumimoji="1" lang="ja-JP" altLang="en-US" dirty="0"/>
              <a:t>事故発生時の対応</a:t>
            </a:r>
            <a:endParaRPr kumimoji="1" lang="en-US" altLang="ja-JP" dirty="0"/>
          </a:p>
          <a:p>
            <a:pPr>
              <a:buFont typeface="Wingdings" panose="05000000000000000000" pitchFamily="2" charset="2"/>
              <a:buChar char="Ø"/>
            </a:pPr>
            <a:endParaRPr lang="en-US" altLang="ja-JP" sz="1000" dirty="0"/>
          </a:p>
          <a:p>
            <a:pPr>
              <a:buFont typeface="Wingdings" panose="05000000000000000000" pitchFamily="2" charset="2"/>
              <a:buChar char="Ø"/>
            </a:pPr>
            <a:endParaRPr lang="en-US" altLang="ja-JP" dirty="0"/>
          </a:p>
          <a:p>
            <a:pPr>
              <a:buFont typeface="Wingdings" panose="05000000000000000000" pitchFamily="2" charset="2"/>
              <a:buChar char="Ø"/>
            </a:pPr>
            <a:endParaRPr kumimoji="1" lang="en-US" altLang="ja-JP" dirty="0"/>
          </a:p>
          <a:p>
            <a:pPr>
              <a:buFont typeface="Wingdings" panose="05000000000000000000" pitchFamily="2" charset="2"/>
              <a:buChar char="Ø"/>
            </a:pPr>
            <a:endParaRPr kumimoji="1" lang="en-US" altLang="ja-JP" dirty="0"/>
          </a:p>
          <a:p>
            <a:endParaRPr kumimoji="1" lang="en-US" altLang="ja-JP" dirty="0"/>
          </a:p>
          <a:p>
            <a:endParaRPr kumimoji="1" lang="en-US" altLang="ja-JP" dirty="0"/>
          </a:p>
          <a:p>
            <a:endParaRPr kumimoji="1" lang="en-US" altLang="ja-JP" dirty="0"/>
          </a:p>
          <a:p>
            <a:endParaRPr lang="en-US" altLang="ja-JP" dirty="0"/>
          </a:p>
          <a:p>
            <a:endParaRPr kumimoji="1" lang="ja-JP" altLang="en-US" dirty="0"/>
          </a:p>
        </p:txBody>
      </p:sp>
      <p:sp>
        <p:nvSpPr>
          <p:cNvPr id="4" name="正方形/長方形 3"/>
          <p:cNvSpPr/>
          <p:nvPr/>
        </p:nvSpPr>
        <p:spPr>
          <a:xfrm>
            <a:off x="1257300" y="886070"/>
            <a:ext cx="7886700" cy="253916"/>
          </a:xfrm>
          <a:prstGeom prst="rect">
            <a:avLst/>
          </a:prstGeom>
        </p:spPr>
        <p:txBody>
          <a:bodyPr wrap="square">
            <a:spAutoFit/>
          </a:bodyPr>
          <a:lstStyle/>
          <a:p>
            <a:r>
              <a:rPr lang="ja-JP" altLang="en-US" sz="1050" b="1" dirty="0">
                <a:solidFill>
                  <a:prstClr val="black"/>
                </a:solidFill>
              </a:rPr>
              <a:t>障害者の日常生活及び社会生活を総合的に支援するための法律に基づく指定計画相談支援の事業の人員及び運営に関する基準等</a:t>
            </a:r>
            <a:endParaRPr lang="ja-JP" altLang="en-US" dirty="0"/>
          </a:p>
        </p:txBody>
      </p:sp>
      <p:sp>
        <p:nvSpPr>
          <p:cNvPr id="5" name="矢印: 五方向 4"/>
          <p:cNvSpPr/>
          <p:nvPr/>
        </p:nvSpPr>
        <p:spPr>
          <a:xfrm>
            <a:off x="628650" y="5548588"/>
            <a:ext cx="7180057" cy="708108"/>
          </a:xfrm>
          <a:prstGeom prst="homePlat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kumimoji="1" lang="ja-JP" altLang="en-US" sz="2000" dirty="0">
                <a:solidFill>
                  <a:prstClr val="black"/>
                </a:solidFill>
              </a:rPr>
              <a:t>★自身や事業所職員の相談支援専門員等の要件や</a:t>
            </a:r>
            <a:endParaRPr kumimoji="1" lang="en-US" altLang="ja-JP" sz="2000" dirty="0">
              <a:solidFill>
                <a:prstClr val="black"/>
              </a:solidFill>
            </a:endParaRPr>
          </a:p>
          <a:p>
            <a:pPr lvl="0">
              <a:lnSpc>
                <a:spcPct val="90000"/>
              </a:lnSpc>
              <a:spcBef>
                <a:spcPts val="1000"/>
              </a:spcBef>
            </a:pPr>
            <a:r>
              <a:rPr kumimoji="1" lang="ja-JP" altLang="en-US" sz="2000" dirty="0">
                <a:solidFill>
                  <a:prstClr val="black"/>
                </a:solidFill>
              </a:rPr>
              <a:t>　現任等研修時期は大丈夫ですか</a:t>
            </a:r>
            <a:r>
              <a:rPr kumimoji="1" lang="ja-JP" altLang="en-US" sz="2000" dirty="0" smtClean="0">
                <a:solidFill>
                  <a:prstClr val="black"/>
                </a:solidFill>
              </a:rPr>
              <a:t>？　管理</a:t>
            </a:r>
            <a:r>
              <a:rPr kumimoji="1" lang="ja-JP" altLang="en-US" sz="2000" dirty="0">
                <a:solidFill>
                  <a:prstClr val="black"/>
                </a:solidFill>
              </a:rPr>
              <a:t>されていますか？</a:t>
            </a:r>
            <a:endParaRPr kumimoji="1" lang="en-US" altLang="ja-JP" sz="2000" dirty="0">
              <a:solidFill>
                <a:prstClr val="black"/>
              </a:solidFill>
            </a:endParaRPr>
          </a:p>
        </p:txBody>
      </p:sp>
      <p:sp>
        <p:nvSpPr>
          <p:cNvPr id="6" name="フッター プレースホルダー 5"/>
          <p:cNvSpPr>
            <a:spLocks noGrp="1"/>
          </p:cNvSpPr>
          <p:nvPr>
            <p:ph type="ftr" sz="quarter" idx="11"/>
          </p:nvPr>
        </p:nvSpPr>
        <p:spPr>
          <a:xfrm>
            <a:off x="376185" y="6356351"/>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7" name="スライド番号プレースホルダー 6"/>
          <p:cNvSpPr>
            <a:spLocks noGrp="1"/>
          </p:cNvSpPr>
          <p:nvPr>
            <p:ph type="sldNum" sz="quarter" idx="12"/>
          </p:nvPr>
        </p:nvSpPr>
        <p:spPr>
          <a:xfrm>
            <a:off x="6920173" y="6356351"/>
            <a:ext cx="2057400" cy="365125"/>
          </a:xfrm>
        </p:spPr>
        <p:txBody>
          <a:bodyPr/>
          <a:lstStyle/>
          <a:p>
            <a:fld id="{E31375A4-56A4-47D6-9801-1991572033F7}" type="slidenum">
              <a:rPr lang="en-US" altLang="ja-JP" smtClean="0">
                <a:solidFill>
                  <a:prstClr val="black">
                    <a:tint val="75000"/>
                  </a:prstClr>
                </a:solidFill>
              </a:rPr>
              <a:pPr/>
              <a:t>20</a:t>
            </a:fld>
            <a:endParaRPr lang="ja-JP" altLang="en-US" dirty="0">
              <a:solidFill>
                <a:prstClr val="black">
                  <a:tint val="75000"/>
                </a:prstClr>
              </a:solidFill>
            </a:endParaRPr>
          </a:p>
        </p:txBody>
      </p:sp>
    </p:spTree>
    <p:extLst>
      <p:ext uri="{BB962C8B-B14F-4D97-AF65-F5344CB8AC3E}">
        <p14:creationId xmlns:p14="http://schemas.microsoft.com/office/powerpoint/2010/main" val="236641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4171" y="3302745"/>
            <a:ext cx="8795657" cy="3184982"/>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ja-JP" altLang="en-US" sz="1800" b="1" dirty="0">
                <a:latin typeface="HG丸ｺﾞｼｯｸM-PRO" panose="020F0600000000000000" pitchFamily="50" charset="-128"/>
                <a:ea typeface="HG丸ｺﾞｼｯｸM-PRO" panose="020F0600000000000000" pitchFamily="50" charset="-128"/>
              </a:rPr>
              <a:t>（秘密保持等）</a:t>
            </a:r>
          </a:p>
          <a:p>
            <a:pPr marL="0" indent="0">
              <a:buNone/>
            </a:pPr>
            <a:r>
              <a:rPr lang="ja-JP" altLang="en-US" sz="1800" dirty="0">
                <a:latin typeface="HG丸ｺﾞｼｯｸM-PRO" panose="020F0600000000000000" pitchFamily="50" charset="-128"/>
                <a:ea typeface="HG丸ｺﾞｼｯｸM-PRO" panose="020F0600000000000000" pitchFamily="50" charset="-128"/>
              </a:rPr>
              <a:t>第三十二条　指定地域移行支援事業所の従業者及び管理者は、正当な理由がなく、その業務上知り得た利用者又はその家族の秘密を漏らしてはならない。</a:t>
            </a:r>
          </a:p>
          <a:p>
            <a:pPr marL="0" indent="0">
              <a:buNone/>
            </a:pPr>
            <a:r>
              <a:rPr lang="ja-JP" altLang="en-US" sz="1800" dirty="0">
                <a:latin typeface="HG丸ｺﾞｼｯｸM-PRO" panose="020F0600000000000000" pitchFamily="50" charset="-128"/>
                <a:ea typeface="HG丸ｺﾞｼｯｸM-PRO" panose="020F0600000000000000" pitchFamily="50" charset="-128"/>
              </a:rPr>
              <a:t>２　指定地域移行支援事業者は、従業者及び管理者であった者が、正当な理由がなく、その業務上知り得た利用者又はその家族の秘密を漏らすことがないよう、必要な措置を講じなければならない。</a:t>
            </a:r>
          </a:p>
          <a:p>
            <a:pPr marL="0" indent="0">
              <a:buNone/>
            </a:pPr>
            <a:r>
              <a:rPr lang="ja-JP" altLang="en-US" sz="1800" dirty="0">
                <a:latin typeface="HG丸ｺﾞｼｯｸM-PRO" panose="020F0600000000000000" pitchFamily="50" charset="-128"/>
                <a:ea typeface="HG丸ｺﾞｼｯｸM-PRO" panose="020F0600000000000000" pitchFamily="50" charset="-128"/>
              </a:rPr>
              <a:t>３　指定地域移行支援事業者は、計画作成会議等において、利用者又はその家族の個人情報を用いる場合は、</a:t>
            </a:r>
            <a:r>
              <a:rPr lang="ja-JP" altLang="en-US" sz="1800" u="sng" dirty="0">
                <a:latin typeface="HG丸ｺﾞｼｯｸM-PRO" panose="020F0600000000000000" pitchFamily="50" charset="-128"/>
                <a:ea typeface="HG丸ｺﾞｼｯｸM-PRO" panose="020F0600000000000000" pitchFamily="50" charset="-128"/>
              </a:rPr>
              <a:t>あらかじめ文書により当該利用者又はその家族の同意を得ておかなければならない</a:t>
            </a:r>
            <a:r>
              <a:rPr lang="ja-JP" altLang="en-US" sz="1800" dirty="0">
                <a:latin typeface="HG丸ｺﾞｼｯｸM-PRO" panose="020F0600000000000000" pitchFamily="50" charset="-128"/>
                <a:ea typeface="HG丸ｺﾞｼｯｸM-PRO" panose="020F0600000000000000" pitchFamily="50" charset="-128"/>
              </a:rPr>
              <a:t>。</a:t>
            </a:r>
          </a:p>
        </p:txBody>
      </p:sp>
      <p:sp>
        <p:nvSpPr>
          <p:cNvPr id="4" name="正方形/長方形 3"/>
          <p:cNvSpPr/>
          <p:nvPr/>
        </p:nvSpPr>
        <p:spPr>
          <a:xfrm>
            <a:off x="174171" y="446615"/>
            <a:ext cx="8795657" cy="274690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b="1" dirty="0">
                <a:latin typeface="HG丸ｺﾞｼｯｸM-PRO" panose="020F0600000000000000" pitchFamily="50" charset="-128"/>
                <a:ea typeface="HG丸ｺﾞｼｯｸM-PRO" panose="020F0600000000000000" pitchFamily="50" charset="-128"/>
              </a:rPr>
              <a:t>（秘密保持等）</a:t>
            </a:r>
          </a:p>
          <a:p>
            <a:r>
              <a:rPr lang="ja-JP" altLang="en-US" dirty="0">
                <a:latin typeface="HG丸ｺﾞｼｯｸM-PRO" panose="020F0600000000000000" pitchFamily="50" charset="-128"/>
                <a:ea typeface="HG丸ｺﾞｼｯｸM-PRO" panose="020F0600000000000000" pitchFamily="50" charset="-128"/>
              </a:rPr>
              <a:t>第二十四条　指定特定相談支援事業所の従業者及び管理者は、正当な理由がなく、その業務上知り得た利用者又はその家族の秘密を漏らしてはならない。</a:t>
            </a:r>
          </a:p>
          <a:p>
            <a:r>
              <a:rPr lang="ja-JP" altLang="en-US" dirty="0">
                <a:latin typeface="HG丸ｺﾞｼｯｸM-PRO" panose="020F0600000000000000" pitchFamily="50" charset="-128"/>
                <a:ea typeface="HG丸ｺﾞｼｯｸM-PRO" panose="020F0600000000000000" pitchFamily="50" charset="-128"/>
              </a:rPr>
              <a:t>２　指定特定相談支援事業者は、従業者及び管理者であった者が、正当な理由がなく、その業務上知り得た利用者又はその家族の秘密を漏らすことがないよう、必要な措置を講じなければならない。</a:t>
            </a:r>
          </a:p>
          <a:p>
            <a:r>
              <a:rPr lang="ja-JP" altLang="en-US" dirty="0">
                <a:latin typeface="HG丸ｺﾞｼｯｸM-PRO" panose="020F0600000000000000" pitchFamily="50" charset="-128"/>
                <a:ea typeface="HG丸ｺﾞｼｯｸM-PRO" panose="020F0600000000000000" pitchFamily="50" charset="-128"/>
              </a:rPr>
              <a:t>３　指定特定相談支援事業者は、サービス担当者会議等において、利用者又はその家族の個人情報を用いる場合は、</a:t>
            </a:r>
            <a:r>
              <a:rPr lang="ja-JP" altLang="en-US" u="sng" dirty="0">
                <a:latin typeface="HG丸ｺﾞｼｯｸM-PRO" panose="020F0600000000000000" pitchFamily="50" charset="-128"/>
                <a:ea typeface="HG丸ｺﾞｼｯｸM-PRO" panose="020F0600000000000000" pitchFamily="50" charset="-128"/>
              </a:rPr>
              <a:t>あらかじめ文書により当該利用者又はその家族の同意を得ておかなければならない</a:t>
            </a:r>
            <a:r>
              <a:rPr lang="ja-JP" altLang="en-US" dirty="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a:p>
            <a:r>
              <a:rPr lang="ja-JP" altLang="en-US" sz="1050" dirty="0"/>
              <a:t>　　　　　　　　　　　　　　</a:t>
            </a:r>
            <a:r>
              <a:rPr lang="ja-JP" altLang="en-US" sz="1050" b="1" dirty="0"/>
              <a:t>障害者の日常生活及び社会生活を総合的に支援するための法律に基づく指定計画相談支援の事業の人員及び運営に関する基準</a:t>
            </a:r>
            <a:endParaRPr lang="ja-JP" altLang="en-US" sz="1050" b="1"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1299028" y="6166119"/>
            <a:ext cx="7670800" cy="253916"/>
          </a:xfrm>
          <a:prstGeom prst="rect">
            <a:avLst/>
          </a:prstGeom>
        </p:spPr>
        <p:txBody>
          <a:bodyPr wrap="square">
            <a:spAutoFit/>
          </a:bodyPr>
          <a:lstStyle/>
          <a:p>
            <a:r>
              <a:rPr lang="ja-JP" altLang="en-US" sz="1050" b="1" dirty="0">
                <a:solidFill>
                  <a:srgbClr val="333333"/>
                </a:solidFill>
                <a:latin typeface="Helvetica Neue"/>
              </a:rPr>
              <a:t>障害者の日常生活及び社会生活を総合的に支援するための法律に基づく指定地域相談支援の事業の人員及び運営に関する基準</a:t>
            </a:r>
            <a:endParaRPr lang="ja-JP" altLang="en-US" sz="1050" dirty="0"/>
          </a:p>
        </p:txBody>
      </p:sp>
      <p:sp>
        <p:nvSpPr>
          <p:cNvPr id="2" name="四角形: 角を丸くする 1"/>
          <p:cNvSpPr/>
          <p:nvPr/>
        </p:nvSpPr>
        <p:spPr>
          <a:xfrm>
            <a:off x="7092176" y="156117"/>
            <a:ext cx="1877652"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参　　考</a:t>
            </a:r>
          </a:p>
        </p:txBody>
      </p:sp>
      <p:sp>
        <p:nvSpPr>
          <p:cNvPr id="5" name="フッター プレースホルダー 4"/>
          <p:cNvSpPr>
            <a:spLocks noGrp="1"/>
          </p:cNvSpPr>
          <p:nvPr>
            <p:ph type="ftr" sz="quarter" idx="11"/>
          </p:nvPr>
        </p:nvSpPr>
        <p:spPr>
          <a:xfrm>
            <a:off x="174171" y="6487727"/>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7" name="スライド番号プレースホルダー 6"/>
          <p:cNvSpPr>
            <a:spLocks noGrp="1"/>
          </p:cNvSpPr>
          <p:nvPr>
            <p:ph type="sldNum" sz="quarter" idx="12"/>
          </p:nvPr>
        </p:nvSpPr>
        <p:spPr>
          <a:xfrm>
            <a:off x="6912428" y="6487726"/>
            <a:ext cx="2057400" cy="365125"/>
          </a:xfrm>
        </p:spPr>
        <p:txBody>
          <a:bodyPr/>
          <a:lstStyle/>
          <a:p>
            <a:fld id="{E31375A4-56A4-47D6-9801-1991572033F7}" type="slidenum">
              <a:rPr lang="en-US" altLang="ja-JP" smtClean="0">
                <a:solidFill>
                  <a:prstClr val="black">
                    <a:tint val="75000"/>
                  </a:prstClr>
                </a:solidFill>
              </a:rPr>
              <a:pPr/>
              <a:t>21</a:t>
            </a:fld>
            <a:endParaRPr lang="ja-JP" altLang="en-US" dirty="0">
              <a:solidFill>
                <a:prstClr val="black">
                  <a:tint val="75000"/>
                </a:prstClr>
              </a:solidFill>
            </a:endParaRPr>
          </a:p>
        </p:txBody>
      </p:sp>
    </p:spTree>
    <p:extLst>
      <p:ext uri="{BB962C8B-B14F-4D97-AF65-F5344CB8AC3E}">
        <p14:creationId xmlns:p14="http://schemas.microsoft.com/office/powerpoint/2010/main" val="395084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正方形/長方形 4"/>
          <p:cNvSpPr/>
          <p:nvPr/>
        </p:nvSpPr>
        <p:spPr>
          <a:xfrm>
            <a:off x="261257" y="176189"/>
            <a:ext cx="8723086" cy="36933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b="1" dirty="0">
                <a:solidFill>
                  <a:srgbClr val="333333"/>
                </a:solidFill>
                <a:latin typeface="HG丸ｺﾞｼｯｸM-PRO" panose="020F0600000000000000" pitchFamily="50" charset="-128"/>
                <a:ea typeface="HG丸ｺﾞｼｯｸM-PRO" panose="020F0600000000000000" pitchFamily="50" charset="-128"/>
              </a:rPr>
              <a:t>（障害福祉サービス事業者等からの利益収受等の禁止）</a:t>
            </a:r>
          </a:p>
          <a:p>
            <a:r>
              <a:rPr lang="ja-JP" altLang="en-US" b="1" dirty="0">
                <a:solidFill>
                  <a:srgbClr val="333333"/>
                </a:solidFill>
                <a:latin typeface="HG丸ｺﾞｼｯｸM-PRO" panose="020F0600000000000000" pitchFamily="50" charset="-128"/>
                <a:ea typeface="HG丸ｺﾞｼｯｸM-PRO" panose="020F0600000000000000" pitchFamily="50" charset="-128"/>
              </a:rPr>
              <a:t>第二十六条　</a:t>
            </a:r>
            <a:r>
              <a:rPr lang="ja-JP" altLang="en-US" dirty="0">
                <a:solidFill>
                  <a:srgbClr val="333333"/>
                </a:solidFill>
                <a:latin typeface="HG丸ｺﾞｼｯｸM-PRO" panose="020F0600000000000000" pitchFamily="50" charset="-128"/>
                <a:ea typeface="HG丸ｺﾞｼｯｸM-PRO" panose="020F0600000000000000" pitchFamily="50" charset="-128"/>
              </a:rPr>
              <a:t>指定特定相談支援事業者及び指定特定相談支援事業所の管理者は、サービス等利用計画の作成又は変更に関し、当該指定特定相談支援事業所の相談支援専門員に対して特定の福祉サービス等の事業を行う者等によるサービスを位置付けるべき旨の指示等を行ってはならない。</a:t>
            </a:r>
          </a:p>
          <a:p>
            <a:r>
              <a:rPr lang="ja-JP" altLang="en-US" b="1" dirty="0">
                <a:solidFill>
                  <a:srgbClr val="333333"/>
                </a:solidFill>
                <a:latin typeface="HG丸ｺﾞｼｯｸM-PRO" panose="020F0600000000000000" pitchFamily="50" charset="-128"/>
                <a:ea typeface="HG丸ｺﾞｼｯｸM-PRO" panose="020F0600000000000000" pitchFamily="50" charset="-128"/>
              </a:rPr>
              <a:t>２　</a:t>
            </a:r>
            <a:r>
              <a:rPr lang="ja-JP" altLang="en-US" dirty="0">
                <a:solidFill>
                  <a:srgbClr val="333333"/>
                </a:solidFill>
                <a:latin typeface="HG丸ｺﾞｼｯｸM-PRO" panose="020F0600000000000000" pitchFamily="50" charset="-128"/>
                <a:ea typeface="HG丸ｺﾞｼｯｸM-PRO" panose="020F0600000000000000" pitchFamily="50" charset="-128"/>
              </a:rPr>
              <a:t>指定特定相談支援事業所の相談支援専門員は、サービス等利用計画の作成又は変更に関し、利用者等に対して特定の福祉サービス等の事業を行う者等によるサービスを利用すべき旨の指示等を行ってはならない。</a:t>
            </a:r>
          </a:p>
          <a:p>
            <a:r>
              <a:rPr lang="ja-JP" altLang="en-US" b="1" dirty="0">
                <a:solidFill>
                  <a:srgbClr val="333333"/>
                </a:solidFill>
                <a:latin typeface="HG丸ｺﾞｼｯｸM-PRO" panose="020F0600000000000000" pitchFamily="50" charset="-128"/>
                <a:ea typeface="HG丸ｺﾞｼｯｸM-PRO" panose="020F0600000000000000" pitchFamily="50" charset="-128"/>
              </a:rPr>
              <a:t>３　</a:t>
            </a:r>
            <a:r>
              <a:rPr lang="ja-JP" altLang="en-US" dirty="0">
                <a:solidFill>
                  <a:srgbClr val="333333"/>
                </a:solidFill>
                <a:latin typeface="HG丸ｺﾞｼｯｸM-PRO" panose="020F0600000000000000" pitchFamily="50" charset="-128"/>
                <a:ea typeface="HG丸ｺﾞｼｯｸM-PRO" panose="020F0600000000000000" pitchFamily="50" charset="-128"/>
              </a:rPr>
              <a:t>指定特定相談支援事業者及びその従業者は、サービス等利用計画の作成又は変更に関し、利用者に対して特定の福祉サービス等の事業を行う者等によるサービスを利用させることの対償として、当該福祉サービス等の事業を行う者等から金品その他の財産上の利益を収受してはならない</a:t>
            </a:r>
            <a:r>
              <a:rPr lang="ja-JP" altLang="en-US" dirty="0" smtClean="0">
                <a:solidFill>
                  <a:srgbClr val="333333"/>
                </a:solidFill>
                <a:latin typeface="HG丸ｺﾞｼｯｸM-PRO" panose="020F0600000000000000" pitchFamily="50" charset="-128"/>
                <a:ea typeface="HG丸ｺﾞｼｯｸM-PRO" panose="020F0600000000000000" pitchFamily="50" charset="-128"/>
              </a:rPr>
              <a:t>。</a:t>
            </a:r>
            <a:endParaRPr lang="en-US" altLang="ja-JP" dirty="0" smtClean="0">
              <a:solidFill>
                <a:srgbClr val="333333"/>
              </a:solidFill>
              <a:latin typeface="HG丸ｺﾞｼｯｸM-PRO" panose="020F0600000000000000" pitchFamily="50" charset="-128"/>
              <a:ea typeface="HG丸ｺﾞｼｯｸM-PRO" panose="020F0600000000000000" pitchFamily="50" charset="-128"/>
            </a:endParaRPr>
          </a:p>
          <a:p>
            <a:endParaRPr lang="ja-JP" altLang="en-US" b="0" i="0" u="none" strike="noStrike" dirty="0">
              <a:solidFill>
                <a:srgbClr val="333333"/>
              </a:solidFill>
              <a:effectLst/>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261257" y="4001699"/>
            <a:ext cx="8723086"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b="1" dirty="0">
                <a:solidFill>
                  <a:srgbClr val="333333"/>
                </a:solidFill>
                <a:latin typeface="HG丸ｺﾞｼｯｸM-PRO" panose="020F0600000000000000" pitchFamily="50" charset="-128"/>
                <a:ea typeface="HG丸ｺﾞｼｯｸM-PRO" panose="020F0600000000000000" pitchFamily="50" charset="-128"/>
              </a:rPr>
              <a:t>（利益供与等の禁止）</a:t>
            </a:r>
            <a:endParaRPr lang="en-US" altLang="ja-JP" b="1" dirty="0">
              <a:solidFill>
                <a:srgbClr val="333333"/>
              </a:solidFill>
              <a:latin typeface="HG丸ｺﾞｼｯｸM-PRO" panose="020F0600000000000000" pitchFamily="50" charset="-128"/>
              <a:ea typeface="HG丸ｺﾞｼｯｸM-PRO" panose="020F0600000000000000" pitchFamily="50" charset="-128"/>
            </a:endParaRPr>
          </a:p>
          <a:p>
            <a:r>
              <a:rPr lang="ja-JP" altLang="en-US" b="1" dirty="0">
                <a:solidFill>
                  <a:srgbClr val="333333"/>
                </a:solidFill>
                <a:latin typeface="HG丸ｺﾞｼｯｸM-PRO" panose="020F0600000000000000" pitchFamily="50" charset="-128"/>
                <a:ea typeface="HG丸ｺﾞｼｯｸM-PRO" panose="020F0600000000000000" pitchFamily="50" charset="-128"/>
              </a:rPr>
              <a:t>第三十四条　</a:t>
            </a:r>
            <a:r>
              <a:rPr lang="ja-JP" altLang="en-US" dirty="0">
                <a:solidFill>
                  <a:srgbClr val="333333"/>
                </a:solidFill>
                <a:latin typeface="HG丸ｺﾞｼｯｸM-PRO" panose="020F0600000000000000" pitchFamily="50" charset="-128"/>
                <a:ea typeface="HG丸ｺﾞｼｯｸM-PRO" panose="020F0600000000000000" pitchFamily="50" charset="-128"/>
              </a:rPr>
              <a:t>指定地域移行支援事業者は、指定特定相談支援事業者若しくは障害福祉サービスの事業を行う者等又はその従業者に対し、利用者又はその家族に対して当該指定地域移行支援事業者を紹介することの対償として、金品その他の財産上の利益を供与してはならない。</a:t>
            </a:r>
          </a:p>
          <a:p>
            <a:r>
              <a:rPr lang="ja-JP" altLang="en-US" b="1" dirty="0">
                <a:solidFill>
                  <a:srgbClr val="333333"/>
                </a:solidFill>
                <a:latin typeface="HG丸ｺﾞｼｯｸM-PRO" panose="020F0600000000000000" pitchFamily="50" charset="-128"/>
                <a:ea typeface="HG丸ｺﾞｼｯｸM-PRO" panose="020F0600000000000000" pitchFamily="50" charset="-128"/>
              </a:rPr>
              <a:t>２　</a:t>
            </a:r>
            <a:r>
              <a:rPr lang="ja-JP" altLang="en-US" dirty="0">
                <a:solidFill>
                  <a:srgbClr val="333333"/>
                </a:solidFill>
                <a:latin typeface="HG丸ｺﾞｼｯｸM-PRO" panose="020F0600000000000000" pitchFamily="50" charset="-128"/>
                <a:ea typeface="HG丸ｺﾞｼｯｸM-PRO" panose="020F0600000000000000" pitchFamily="50" charset="-128"/>
              </a:rPr>
              <a:t>指定地域移行支援事業者は、指定特定相談支援事業者若しくは障害福祉サービスの事業を行う者等又はその従業者から、利用者又はその家族を紹介することの対償として、金品その他の財産上の利益を収受してはならない</a:t>
            </a:r>
            <a:r>
              <a:rPr lang="ja-JP" altLang="en-US" dirty="0" smtClean="0">
                <a:solidFill>
                  <a:srgbClr val="333333"/>
                </a:solidFill>
                <a:latin typeface="HG丸ｺﾞｼｯｸM-PRO" panose="020F0600000000000000" pitchFamily="50" charset="-128"/>
                <a:ea typeface="HG丸ｺﾞｼｯｸM-PRO" panose="020F0600000000000000" pitchFamily="50" charset="-128"/>
              </a:rPr>
              <a:t>。</a:t>
            </a:r>
            <a:endParaRPr lang="en-US" altLang="ja-JP" dirty="0" smtClean="0">
              <a:solidFill>
                <a:srgbClr val="333333"/>
              </a:solidFill>
              <a:latin typeface="HG丸ｺﾞｼｯｸM-PRO" panose="020F0600000000000000" pitchFamily="50" charset="-128"/>
              <a:ea typeface="HG丸ｺﾞｼｯｸM-PRO" panose="020F0600000000000000" pitchFamily="50" charset="-128"/>
            </a:endParaRPr>
          </a:p>
          <a:p>
            <a:endParaRPr lang="ja-JP" altLang="en-US" dirty="0">
              <a:solidFill>
                <a:srgbClr val="333333"/>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1386114" y="3554730"/>
            <a:ext cx="7583714" cy="253916"/>
          </a:xfrm>
          <a:prstGeom prst="rect">
            <a:avLst/>
          </a:prstGeom>
        </p:spPr>
        <p:txBody>
          <a:bodyPr wrap="square">
            <a:spAutoFit/>
          </a:bodyPr>
          <a:lstStyle/>
          <a:p>
            <a:pPr lvl="0"/>
            <a:r>
              <a:rPr lang="ja-JP" altLang="en-US" sz="1050" dirty="0">
                <a:solidFill>
                  <a:prstClr val="black"/>
                </a:solidFill>
              </a:rPr>
              <a:t>　</a:t>
            </a:r>
            <a:r>
              <a:rPr lang="ja-JP" altLang="en-US" sz="1050" b="1" dirty="0">
                <a:solidFill>
                  <a:prstClr val="black"/>
                </a:solidFill>
              </a:rPr>
              <a:t>障害者の日常生活及び社会生活を総合的に支援するための法律に基づく指定計画相談支援の事業の人員及び運営に関する基準</a:t>
            </a:r>
            <a:endParaRPr lang="ja-JP" altLang="en-US" sz="105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1500066" y="6271547"/>
            <a:ext cx="7670800" cy="253916"/>
          </a:xfrm>
          <a:prstGeom prst="rect">
            <a:avLst/>
          </a:prstGeom>
        </p:spPr>
        <p:txBody>
          <a:bodyPr wrap="square">
            <a:spAutoFit/>
          </a:bodyPr>
          <a:lstStyle/>
          <a:p>
            <a:r>
              <a:rPr lang="ja-JP" altLang="en-US" sz="1050" b="1" dirty="0">
                <a:solidFill>
                  <a:srgbClr val="333333"/>
                </a:solidFill>
                <a:latin typeface="Helvetica Neue"/>
              </a:rPr>
              <a:t>障害者の日常生活及び社会生活を総合的に支援するための法律に基づく指定地域相談支援の事業の人員及び運営に関する基準</a:t>
            </a:r>
            <a:endParaRPr lang="ja-JP" altLang="en-US" sz="1050" dirty="0"/>
          </a:p>
        </p:txBody>
      </p:sp>
      <p:sp>
        <p:nvSpPr>
          <p:cNvPr id="7" name="四角形: 角を丸くする 6"/>
          <p:cNvSpPr/>
          <p:nvPr/>
        </p:nvSpPr>
        <p:spPr>
          <a:xfrm>
            <a:off x="7092176" y="16532"/>
            <a:ext cx="1877652"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参　　考</a:t>
            </a:r>
          </a:p>
        </p:txBody>
      </p:sp>
      <p:sp>
        <p:nvSpPr>
          <p:cNvPr id="2" name="フッター プレースホルダー 1"/>
          <p:cNvSpPr>
            <a:spLocks noGrp="1"/>
          </p:cNvSpPr>
          <p:nvPr>
            <p:ph type="ftr" sz="quarter" idx="11"/>
          </p:nvPr>
        </p:nvSpPr>
        <p:spPr>
          <a:xfrm>
            <a:off x="0" y="6559529"/>
            <a:ext cx="3086100" cy="365125"/>
          </a:xfrm>
        </p:spPr>
        <p:txBody>
          <a:bodyPr/>
          <a:lstStyle/>
          <a:p>
            <a:pPr algn="l"/>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3" name="スライド番号プレースホルダー 2"/>
          <p:cNvSpPr>
            <a:spLocks noGrp="1"/>
          </p:cNvSpPr>
          <p:nvPr>
            <p:ph type="sldNum" sz="quarter" idx="12"/>
          </p:nvPr>
        </p:nvSpPr>
        <p:spPr>
          <a:xfrm>
            <a:off x="7086600" y="6559530"/>
            <a:ext cx="2057400" cy="365125"/>
          </a:xfrm>
        </p:spPr>
        <p:txBody>
          <a:bodyPr/>
          <a:lstStyle/>
          <a:p>
            <a:fld id="{E31375A4-56A4-47D6-9801-1991572033F7}" type="slidenum">
              <a:rPr lang="en-US" altLang="ja-JP" smtClean="0">
                <a:solidFill>
                  <a:prstClr val="black">
                    <a:tint val="75000"/>
                  </a:prstClr>
                </a:solidFill>
              </a:rPr>
              <a:pPr/>
              <a:t>22</a:t>
            </a:fld>
            <a:endParaRPr lang="ja-JP" altLang="en-US" dirty="0">
              <a:solidFill>
                <a:prstClr val="black">
                  <a:tint val="75000"/>
                </a:prstClr>
              </a:solidFill>
            </a:endParaRPr>
          </a:p>
        </p:txBody>
      </p:sp>
    </p:spTree>
    <p:extLst>
      <p:ext uri="{BB962C8B-B14F-4D97-AF65-F5344CB8AC3E}">
        <p14:creationId xmlns:p14="http://schemas.microsoft.com/office/powerpoint/2010/main" val="106121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384627" y="3379523"/>
            <a:ext cx="8374743" cy="2385657"/>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r>
              <a:rPr lang="ja-JP" altLang="en-US" b="1" dirty="0">
                <a:latin typeface="HG丸ｺﾞｼｯｸM-PRO" panose="020F0600000000000000" pitchFamily="50" charset="-128"/>
                <a:ea typeface="HG丸ｺﾞｼｯｸM-PRO" panose="020F0600000000000000" pitchFamily="50" charset="-128"/>
              </a:rPr>
              <a:t>（情報の提供等）</a:t>
            </a:r>
          </a:p>
          <a:p>
            <a:r>
              <a:rPr lang="ja-JP" altLang="en-US" dirty="0">
                <a:latin typeface="HG丸ｺﾞｼｯｸM-PRO" panose="020F0600000000000000" pitchFamily="50" charset="-128"/>
                <a:ea typeface="HG丸ｺﾞｼｯｸM-PRO" panose="020F0600000000000000" pitchFamily="50" charset="-128"/>
              </a:rPr>
              <a:t>第三十三条　指定地域移行支援事業者は、指定地域移行支援を利用しようとする者が、これを適切かつ円滑に利用することができるように、当該指定地域移行支援事業者が実施する事業の内容に関する情報の提供を行うよう努めなければならない。</a:t>
            </a:r>
          </a:p>
          <a:p>
            <a:r>
              <a:rPr lang="ja-JP" altLang="en-US" dirty="0">
                <a:latin typeface="HG丸ｺﾞｼｯｸM-PRO" panose="020F0600000000000000" pitchFamily="50" charset="-128"/>
                <a:ea typeface="HG丸ｺﾞｼｯｸM-PRO" panose="020F0600000000000000" pitchFamily="50" charset="-128"/>
              </a:rPr>
              <a:t>２　指定地域移行支援事業者は、当該指定地域移行支援事業者について広告をする場合においては、その内容を虚偽のもの又は誇大なものとしてはならない。</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384628" y="1413079"/>
            <a:ext cx="8374743" cy="1564297"/>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r>
              <a:rPr lang="ja-JP" altLang="en-US" b="1" dirty="0">
                <a:latin typeface="HG丸ｺﾞｼｯｸM-PRO" panose="020F0600000000000000" pitchFamily="50" charset="-128"/>
                <a:ea typeface="HG丸ｺﾞｼｯｸM-PRO" panose="020F0600000000000000" pitchFamily="50" charset="-128"/>
              </a:rPr>
              <a:t>（広告）</a:t>
            </a:r>
          </a:p>
          <a:p>
            <a:r>
              <a:rPr lang="ja-JP" altLang="en-US" dirty="0">
                <a:latin typeface="HG丸ｺﾞｼｯｸM-PRO" panose="020F0600000000000000" pitchFamily="50" charset="-128"/>
                <a:ea typeface="HG丸ｺﾞｼｯｸM-PRO" panose="020F0600000000000000" pitchFamily="50" charset="-128"/>
              </a:rPr>
              <a:t>第二十五条　指定特定相談支援事業者は、当該指定特定相談支援事業者について広告をする場合においては、その内容を虚偽のもの又は誇大なものとしてはならない。</a:t>
            </a:r>
          </a:p>
        </p:txBody>
      </p:sp>
      <p:sp>
        <p:nvSpPr>
          <p:cNvPr id="6" name="正方形/長方形 5"/>
          <p:cNvSpPr/>
          <p:nvPr/>
        </p:nvSpPr>
        <p:spPr>
          <a:xfrm>
            <a:off x="1014760" y="2637558"/>
            <a:ext cx="7622300" cy="253916"/>
          </a:xfrm>
          <a:prstGeom prst="rect">
            <a:avLst/>
          </a:prstGeom>
        </p:spPr>
        <p:txBody>
          <a:bodyPr wrap="square">
            <a:spAutoFit/>
          </a:bodyPr>
          <a:lstStyle/>
          <a:p>
            <a:pPr lvl="0"/>
            <a:r>
              <a:rPr lang="ja-JP" altLang="en-US" sz="1050" b="1" dirty="0">
                <a:solidFill>
                  <a:prstClr val="black"/>
                </a:solidFill>
              </a:rPr>
              <a:t>障害者の日常生活及び社会生活を総合的に支援するための法律に基づく指定計画相談支援の事業の人員及び運営に関する基準</a:t>
            </a:r>
            <a:endParaRPr lang="ja-JP" altLang="en-US" sz="105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1240971" y="5410848"/>
            <a:ext cx="7670800" cy="253916"/>
          </a:xfrm>
          <a:prstGeom prst="rect">
            <a:avLst/>
          </a:prstGeom>
        </p:spPr>
        <p:txBody>
          <a:bodyPr wrap="square">
            <a:spAutoFit/>
          </a:bodyPr>
          <a:lstStyle/>
          <a:p>
            <a:r>
              <a:rPr lang="ja-JP" altLang="en-US" sz="1050" b="1" dirty="0">
                <a:solidFill>
                  <a:srgbClr val="333333"/>
                </a:solidFill>
                <a:latin typeface="Helvetica Neue"/>
              </a:rPr>
              <a:t>障害者の日常生活及び社会生活を総合的に支援するための法律に基づく指定地域相談支援の事業の人員及び運営に関する基準</a:t>
            </a:r>
            <a:endParaRPr lang="ja-JP" altLang="en-US" sz="1050" dirty="0"/>
          </a:p>
        </p:txBody>
      </p:sp>
      <p:sp>
        <p:nvSpPr>
          <p:cNvPr id="8" name="四角形: 角を丸くする 7"/>
          <p:cNvSpPr/>
          <p:nvPr/>
        </p:nvSpPr>
        <p:spPr>
          <a:xfrm>
            <a:off x="7034119" y="168817"/>
            <a:ext cx="1877652"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参　　考</a:t>
            </a:r>
          </a:p>
        </p:txBody>
      </p:sp>
      <p:sp>
        <p:nvSpPr>
          <p:cNvPr id="2" name="フッター プレースホルダー 1"/>
          <p:cNvSpPr>
            <a:spLocks noGrp="1"/>
          </p:cNvSpPr>
          <p:nvPr>
            <p:ph type="ftr" sz="quarter" idx="11"/>
          </p:nvPr>
        </p:nvSpPr>
        <p:spPr>
          <a:xfrm>
            <a:off x="104880" y="6356351"/>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3" name="スライド番号プレースホルダー 2"/>
          <p:cNvSpPr>
            <a:spLocks noGrp="1"/>
          </p:cNvSpPr>
          <p:nvPr>
            <p:ph type="sldNum" sz="quarter" idx="12"/>
          </p:nvPr>
        </p:nvSpPr>
        <p:spPr>
          <a:xfrm>
            <a:off x="6944245" y="6356351"/>
            <a:ext cx="2057400" cy="365125"/>
          </a:xfrm>
        </p:spPr>
        <p:txBody>
          <a:bodyPr/>
          <a:lstStyle/>
          <a:p>
            <a:fld id="{E31375A4-56A4-47D6-9801-1991572033F7}" type="slidenum">
              <a:rPr lang="en-US" altLang="ja-JP" smtClean="0">
                <a:solidFill>
                  <a:prstClr val="black">
                    <a:tint val="75000"/>
                  </a:prstClr>
                </a:solidFill>
              </a:rPr>
              <a:pPr/>
              <a:t>23</a:t>
            </a:fld>
            <a:endParaRPr lang="ja-JP" altLang="en-US" dirty="0">
              <a:solidFill>
                <a:prstClr val="black">
                  <a:tint val="75000"/>
                </a:prstClr>
              </a:solidFill>
            </a:endParaRPr>
          </a:p>
        </p:txBody>
      </p:sp>
    </p:spTree>
    <p:extLst>
      <p:ext uri="{BB962C8B-B14F-4D97-AF65-F5344CB8AC3E}">
        <p14:creationId xmlns:p14="http://schemas.microsoft.com/office/powerpoint/2010/main" val="210995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4800" y="519340"/>
            <a:ext cx="8210550" cy="5919064"/>
          </a:xfrm>
          <a:ln>
            <a:solidFill>
              <a:srgbClr val="00B0F0"/>
            </a:solidFill>
          </a:ln>
        </p:spPr>
        <p:txBody>
          <a:bodyPr>
            <a:noAutofit/>
          </a:bodyPr>
          <a:lstStyle/>
          <a:p>
            <a:pPr marL="0" indent="0">
              <a:buNone/>
            </a:pPr>
            <a:r>
              <a:rPr lang="ja-JP" altLang="en-US" sz="1800" dirty="0">
                <a:latin typeface="HG丸ｺﾞｼｯｸM-PRO" panose="020F0600000000000000" pitchFamily="50" charset="-128"/>
                <a:ea typeface="HG丸ｺﾞｼｯｸM-PRO" panose="020F0600000000000000" pitchFamily="50" charset="-128"/>
              </a:rPr>
              <a:t>（苦情解決）</a:t>
            </a:r>
          </a:p>
          <a:p>
            <a:pPr marL="0" indent="0">
              <a:buNone/>
            </a:pPr>
            <a:r>
              <a:rPr lang="ja-JP" altLang="en-US" sz="1800" b="1" dirty="0">
                <a:latin typeface="HG丸ｺﾞｼｯｸM-PRO" panose="020F0600000000000000" pitchFamily="50" charset="-128"/>
                <a:ea typeface="HG丸ｺﾞｼｯｸM-PRO" panose="020F0600000000000000" pitchFamily="50" charset="-128"/>
              </a:rPr>
              <a:t>第二十七条　</a:t>
            </a:r>
            <a:r>
              <a:rPr lang="ja-JP" altLang="en-US" sz="1800" dirty="0">
                <a:latin typeface="HG丸ｺﾞｼｯｸM-PRO" panose="020F0600000000000000" pitchFamily="50" charset="-128"/>
                <a:ea typeface="HG丸ｺﾞｼｯｸM-PRO" panose="020F0600000000000000" pitchFamily="50" charset="-128"/>
              </a:rPr>
              <a:t>指定特定相談支援事業者は、その提供した指定計画相談支援又はサービス等利用計画に位置付けた福祉サービス等に関する利用者又はその家族からの苦情に迅速かつ適切に対応するために、苦情を受け付けるための窓口を設置する等の必要な措置を講じなければならない。</a:t>
            </a:r>
          </a:p>
          <a:p>
            <a:pPr marL="0" indent="0">
              <a:buNone/>
            </a:pPr>
            <a:r>
              <a:rPr lang="ja-JP" altLang="en-US" sz="1800" b="1" dirty="0">
                <a:latin typeface="HG丸ｺﾞｼｯｸM-PRO" panose="020F0600000000000000" pitchFamily="50" charset="-128"/>
                <a:ea typeface="HG丸ｺﾞｼｯｸM-PRO" panose="020F0600000000000000" pitchFamily="50" charset="-128"/>
              </a:rPr>
              <a:t>２　</a:t>
            </a:r>
            <a:r>
              <a:rPr lang="ja-JP" altLang="en-US" sz="1800" dirty="0">
                <a:latin typeface="HG丸ｺﾞｼｯｸM-PRO" panose="020F0600000000000000" pitchFamily="50" charset="-128"/>
                <a:ea typeface="HG丸ｺﾞｼｯｸM-PRO" panose="020F0600000000000000" pitchFamily="50" charset="-128"/>
              </a:rPr>
              <a:t>指定特定相談支援事業者は、前項の苦情を受け付けた場合には、当該苦情の内容等を記録しなければならない。</a:t>
            </a:r>
          </a:p>
          <a:p>
            <a:pPr marL="0" indent="0">
              <a:buNone/>
            </a:pPr>
            <a:r>
              <a:rPr lang="ja-JP" altLang="en-US" sz="1800" b="1" dirty="0">
                <a:latin typeface="HG丸ｺﾞｼｯｸM-PRO" panose="020F0600000000000000" pitchFamily="50" charset="-128"/>
                <a:ea typeface="HG丸ｺﾞｼｯｸM-PRO" panose="020F0600000000000000" pitchFamily="50" charset="-128"/>
              </a:rPr>
              <a:t>３　</a:t>
            </a:r>
            <a:r>
              <a:rPr lang="ja-JP" altLang="en-US" sz="1800" dirty="0">
                <a:latin typeface="HG丸ｺﾞｼｯｸM-PRO" panose="020F0600000000000000" pitchFamily="50" charset="-128"/>
                <a:ea typeface="HG丸ｺﾞｼｯｸM-PRO" panose="020F0600000000000000" pitchFamily="50" charset="-128"/>
              </a:rPr>
              <a:t>指定特定相談支援事業者は、その提供した指定計画相談支援に関し、</a:t>
            </a:r>
            <a:r>
              <a:rPr lang="ja-JP" altLang="en-US" sz="1800" u="sng" dirty="0">
                <a:latin typeface="HG丸ｺﾞｼｯｸM-PRO" panose="020F0600000000000000" pitchFamily="50" charset="-128"/>
                <a:ea typeface="HG丸ｺﾞｼｯｸM-PRO" panose="020F0600000000000000" pitchFamily="50" charset="-128"/>
                <a:hlinkClick r:id="rId2"/>
              </a:rPr>
              <a:t>法第十条第一項</a:t>
            </a:r>
            <a:r>
              <a:rPr lang="ja-JP" altLang="en-US" sz="1800" dirty="0">
                <a:latin typeface="HG丸ｺﾞｼｯｸM-PRO" panose="020F0600000000000000" pitchFamily="50" charset="-128"/>
                <a:ea typeface="HG丸ｺﾞｼｯｸM-PRO" panose="020F0600000000000000" pitchFamily="50" charset="-128"/>
              </a:rPr>
              <a:t>の規定により市町村が行う報告若しくは文書その他の物件の提出若しくは提示の命令又は当該職員からの質問若しくは指定特定相談支援事業所の設備若しくは帳簿書類その他の物件の検査に応じ、及び利用者又はその家族からの苦情に関して市町村が行う調査に協力するとともに、市町村から指導又は助言を受けた場合は、当該指導又は助言に従って必要な改善を行わなければならない。</a:t>
            </a:r>
          </a:p>
          <a:p>
            <a:pPr marL="0" indent="0">
              <a:buNone/>
            </a:pPr>
            <a:r>
              <a:rPr lang="ja-JP" altLang="en-US" sz="1800" b="1" dirty="0">
                <a:latin typeface="HG丸ｺﾞｼｯｸM-PRO" panose="020F0600000000000000" pitchFamily="50" charset="-128"/>
                <a:ea typeface="HG丸ｺﾞｼｯｸM-PRO" panose="020F0600000000000000" pitchFamily="50" charset="-128"/>
              </a:rPr>
              <a:t>４　</a:t>
            </a:r>
            <a:r>
              <a:rPr lang="ja-JP" altLang="en-US" sz="1800" dirty="0">
                <a:latin typeface="HG丸ｺﾞｼｯｸM-PRO" panose="020F0600000000000000" pitchFamily="50" charset="-128"/>
                <a:ea typeface="HG丸ｺﾞｼｯｸM-PRO" panose="020F0600000000000000" pitchFamily="50" charset="-128"/>
              </a:rPr>
              <a:t>指定特定相談支援事業者は、その提供した指定計画相談支援に関し、</a:t>
            </a:r>
            <a:r>
              <a:rPr lang="ja-JP" altLang="en-US" sz="1800" u="sng" dirty="0">
                <a:latin typeface="HG丸ｺﾞｼｯｸM-PRO" panose="020F0600000000000000" pitchFamily="50" charset="-128"/>
                <a:ea typeface="HG丸ｺﾞｼｯｸM-PRO" panose="020F0600000000000000" pitchFamily="50" charset="-128"/>
                <a:hlinkClick r:id="rId3"/>
              </a:rPr>
              <a:t>法第十一条第二項</a:t>
            </a:r>
            <a:r>
              <a:rPr lang="ja-JP" altLang="en-US" sz="1800" dirty="0">
                <a:latin typeface="HG丸ｺﾞｼｯｸM-PRO" panose="020F0600000000000000" pitchFamily="50" charset="-128"/>
                <a:ea typeface="HG丸ｺﾞｼｯｸM-PRO" panose="020F0600000000000000" pitchFamily="50" charset="-128"/>
              </a:rPr>
              <a:t>の規定により都道府県知事が行う報告若しくは指定計画相談支援の提供の記録、帳簿書類その他の物件の提出若しくは提示の命令又は当該職員からの質問に応じ、及び利用者又はその家族からの苦情に関して都道府県知事が行う調査に協力するとともに、都道府県知事から指導又は助言を受けた場合は、当該指導又は助言に従って必要な改善を行わなければならない</a:t>
            </a:r>
            <a:r>
              <a:rPr lang="ja-JP" altLang="en-US" sz="1800" dirty="0" smtClean="0">
                <a:latin typeface="HG丸ｺﾞｼｯｸM-PRO" panose="020F0600000000000000" pitchFamily="50" charset="-128"/>
                <a:ea typeface="HG丸ｺﾞｼｯｸM-PRO" panose="020F0600000000000000" pitchFamily="50" charset="-128"/>
              </a:rPr>
              <a:t>。</a:t>
            </a:r>
            <a:endParaRPr lang="ja-JP" altLang="en-US" sz="18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955082" y="6077614"/>
            <a:ext cx="7670800" cy="253916"/>
          </a:xfrm>
          <a:prstGeom prst="rect">
            <a:avLst/>
          </a:prstGeom>
        </p:spPr>
        <p:txBody>
          <a:bodyPr wrap="square">
            <a:spAutoFit/>
          </a:bodyPr>
          <a:lstStyle/>
          <a:p>
            <a:pPr lvl="0"/>
            <a:r>
              <a:rPr lang="ja-JP" altLang="en-US" sz="1050" dirty="0">
                <a:solidFill>
                  <a:prstClr val="black"/>
                </a:solidFill>
              </a:rPr>
              <a:t>障害者の日常生活及び社会生活を総合的に支援するための法律に基づく指定計画相談支援の事業の人員及び運営に関する基準</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四角形: 角を丸くする 4"/>
          <p:cNvSpPr/>
          <p:nvPr/>
        </p:nvSpPr>
        <p:spPr>
          <a:xfrm>
            <a:off x="7036420" y="90826"/>
            <a:ext cx="1877652"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参　　考</a:t>
            </a:r>
          </a:p>
        </p:txBody>
      </p:sp>
      <p:sp>
        <p:nvSpPr>
          <p:cNvPr id="2" name="フッター プレースホルダー 1"/>
          <p:cNvSpPr>
            <a:spLocks noGrp="1"/>
          </p:cNvSpPr>
          <p:nvPr>
            <p:ph type="ftr" sz="quarter" idx="11"/>
          </p:nvPr>
        </p:nvSpPr>
        <p:spPr>
          <a:xfrm>
            <a:off x="0" y="6478571"/>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6" name="スライド番号プレースホルダー 5"/>
          <p:cNvSpPr>
            <a:spLocks noGrp="1"/>
          </p:cNvSpPr>
          <p:nvPr>
            <p:ph type="sldNum" sz="quarter" idx="12"/>
          </p:nvPr>
        </p:nvSpPr>
        <p:spPr>
          <a:xfrm>
            <a:off x="6946546" y="6445863"/>
            <a:ext cx="2057400" cy="365125"/>
          </a:xfrm>
        </p:spPr>
        <p:txBody>
          <a:bodyPr/>
          <a:lstStyle/>
          <a:p>
            <a:fld id="{E31375A4-56A4-47D6-9801-1991572033F7}" type="slidenum">
              <a:rPr lang="en-US" altLang="ja-JP" smtClean="0">
                <a:solidFill>
                  <a:prstClr val="black">
                    <a:tint val="75000"/>
                  </a:prstClr>
                </a:solidFill>
              </a:rPr>
              <a:pPr/>
              <a:t>24</a:t>
            </a:fld>
            <a:endParaRPr lang="ja-JP" altLang="en-US" dirty="0">
              <a:solidFill>
                <a:prstClr val="black">
                  <a:tint val="75000"/>
                </a:prstClr>
              </a:solidFill>
            </a:endParaRPr>
          </a:p>
        </p:txBody>
      </p:sp>
    </p:spTree>
    <p:extLst>
      <p:ext uri="{BB962C8B-B14F-4D97-AF65-F5344CB8AC3E}">
        <p14:creationId xmlns:p14="http://schemas.microsoft.com/office/powerpoint/2010/main" val="91972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628650" y="1043919"/>
            <a:ext cx="7886700" cy="4524315"/>
          </a:xfrm>
          <a:prstGeom prst="rect">
            <a:avLst/>
          </a:prstGeom>
          <a:ln>
            <a:solidFill>
              <a:srgbClr val="00B0F0"/>
            </a:solidFill>
          </a:ln>
        </p:spPr>
        <p:txBody>
          <a:bodyPr wrap="square">
            <a:spAutoFit/>
          </a:bodyPr>
          <a:lstStyle/>
          <a:p>
            <a:r>
              <a:rPr lang="ja-JP" altLang="en-US" b="1" dirty="0">
                <a:latin typeface="HG丸ｺﾞｼｯｸM-PRO" panose="020F0600000000000000" pitchFamily="50" charset="-128"/>
                <a:ea typeface="HG丸ｺﾞｼｯｸM-PRO" panose="020F0600000000000000" pitchFamily="50" charset="-128"/>
              </a:rPr>
              <a:t>５　</a:t>
            </a:r>
            <a:r>
              <a:rPr lang="ja-JP" altLang="en-US" dirty="0">
                <a:latin typeface="HG丸ｺﾞｼｯｸM-PRO" panose="020F0600000000000000" pitchFamily="50" charset="-128"/>
                <a:ea typeface="HG丸ｺﾞｼｯｸM-PRO" panose="020F0600000000000000" pitchFamily="50" charset="-128"/>
              </a:rPr>
              <a:t>指定特定相談支援事業者は、その提供した指定計画相談支援に関し、</a:t>
            </a:r>
            <a:r>
              <a:rPr lang="ja-JP" altLang="en-US" u="sng" dirty="0">
                <a:latin typeface="HG丸ｺﾞｼｯｸM-PRO" panose="020F0600000000000000" pitchFamily="50" charset="-128"/>
                <a:ea typeface="HG丸ｺﾞｼｯｸM-PRO" panose="020F0600000000000000" pitchFamily="50" charset="-128"/>
                <a:hlinkClick r:id="rId2"/>
              </a:rPr>
              <a:t>法第五十一条の二十七第二項</a:t>
            </a:r>
            <a:r>
              <a:rPr lang="ja-JP" altLang="en-US" dirty="0">
                <a:latin typeface="HG丸ｺﾞｼｯｸM-PRO" panose="020F0600000000000000" pitchFamily="50" charset="-128"/>
                <a:ea typeface="HG丸ｺﾞｼｯｸM-PRO" panose="020F0600000000000000" pitchFamily="50" charset="-128"/>
              </a:rPr>
              <a:t>の規定により市町村長が行う報告若しくは帳簿書類その他の物件の提出若しくは提示の命令又は当該職員からの質問若しくは指定特定相談支援事業所の設備若しくは帳簿書類その他の物件の検査に応じ、及び利用者又はその家族からの苦情に関して市町村長が行う調査に協力するとともに、市町村長から指導又は助言を受けた場合は、当該指導又は助言に従って必要な改善を行わなければならない。</a:t>
            </a:r>
            <a:endParaRPr lang="en-US" altLang="ja-JP" dirty="0">
              <a:latin typeface="HG丸ｺﾞｼｯｸM-PRO" panose="020F0600000000000000" pitchFamily="50" charset="-128"/>
              <a:ea typeface="HG丸ｺﾞｼｯｸM-PRO" panose="020F0600000000000000" pitchFamily="50" charset="-128"/>
            </a:endParaRPr>
          </a:p>
          <a:p>
            <a:endParaRPr lang="ja-JP" altLang="en-US" dirty="0">
              <a:latin typeface="HG丸ｺﾞｼｯｸM-PRO" panose="020F0600000000000000" pitchFamily="50" charset="-128"/>
              <a:ea typeface="HG丸ｺﾞｼｯｸM-PRO" panose="020F0600000000000000" pitchFamily="50" charset="-128"/>
            </a:endParaRPr>
          </a:p>
          <a:p>
            <a:r>
              <a:rPr lang="ja-JP" altLang="en-US" b="1" dirty="0">
                <a:latin typeface="HG丸ｺﾞｼｯｸM-PRO" panose="020F0600000000000000" pitchFamily="50" charset="-128"/>
                <a:ea typeface="HG丸ｺﾞｼｯｸM-PRO" panose="020F0600000000000000" pitchFamily="50" charset="-128"/>
              </a:rPr>
              <a:t>６　</a:t>
            </a:r>
            <a:r>
              <a:rPr lang="ja-JP" altLang="en-US" dirty="0">
                <a:latin typeface="HG丸ｺﾞｼｯｸM-PRO" panose="020F0600000000000000" pitchFamily="50" charset="-128"/>
                <a:ea typeface="HG丸ｺﾞｼｯｸM-PRO" panose="020F0600000000000000" pitchFamily="50" charset="-128"/>
              </a:rPr>
              <a:t>指定特定相談支援事業者は、都道府県知事、市町村又は市町村長から求めがあった場合には、前三項の改善の内容を都道府県知事、市町村又は市町村長に報告しなければならない。</a:t>
            </a:r>
            <a:endParaRPr lang="en-US" altLang="ja-JP" dirty="0">
              <a:latin typeface="HG丸ｺﾞｼｯｸM-PRO" panose="020F0600000000000000" pitchFamily="50" charset="-128"/>
              <a:ea typeface="HG丸ｺﾞｼｯｸM-PRO" panose="020F0600000000000000" pitchFamily="50" charset="-128"/>
            </a:endParaRPr>
          </a:p>
          <a:p>
            <a:endParaRPr lang="ja-JP" altLang="en-US" dirty="0">
              <a:latin typeface="HG丸ｺﾞｼｯｸM-PRO" panose="020F0600000000000000" pitchFamily="50" charset="-128"/>
              <a:ea typeface="HG丸ｺﾞｼｯｸM-PRO" panose="020F0600000000000000" pitchFamily="50" charset="-128"/>
            </a:endParaRPr>
          </a:p>
          <a:p>
            <a:r>
              <a:rPr lang="ja-JP" altLang="en-US" b="1" dirty="0">
                <a:latin typeface="HG丸ｺﾞｼｯｸM-PRO" panose="020F0600000000000000" pitchFamily="50" charset="-128"/>
                <a:ea typeface="HG丸ｺﾞｼｯｸM-PRO" panose="020F0600000000000000" pitchFamily="50" charset="-128"/>
              </a:rPr>
              <a:t>７　</a:t>
            </a:r>
            <a:r>
              <a:rPr lang="ja-JP" altLang="en-US" dirty="0">
                <a:latin typeface="HG丸ｺﾞｼｯｸM-PRO" panose="020F0600000000000000" pitchFamily="50" charset="-128"/>
                <a:ea typeface="HG丸ｺﾞｼｯｸM-PRO" panose="020F0600000000000000" pitchFamily="50" charset="-128"/>
              </a:rPr>
              <a:t>指定特定相談支援事業者は、</a:t>
            </a:r>
            <a:r>
              <a:rPr lang="ja-JP" altLang="en-US" u="sng" dirty="0">
                <a:latin typeface="HG丸ｺﾞｼｯｸM-PRO" panose="020F0600000000000000" pitchFamily="50" charset="-128"/>
                <a:ea typeface="HG丸ｺﾞｼｯｸM-PRO" panose="020F0600000000000000" pitchFamily="50" charset="-128"/>
                <a:hlinkClick r:id="rId3"/>
              </a:rPr>
              <a:t>社会福祉法第八十三条</a:t>
            </a:r>
            <a:r>
              <a:rPr lang="ja-JP" altLang="en-US" dirty="0">
                <a:latin typeface="HG丸ｺﾞｼｯｸM-PRO" panose="020F0600000000000000" pitchFamily="50" charset="-128"/>
                <a:ea typeface="HG丸ｺﾞｼｯｸM-PRO" panose="020F0600000000000000" pitchFamily="50" charset="-128"/>
              </a:rPr>
              <a:t>に規定する運営適正化委員会が</a:t>
            </a:r>
            <a:r>
              <a:rPr lang="ja-JP" altLang="en-US" u="sng" dirty="0">
                <a:latin typeface="HG丸ｺﾞｼｯｸM-PRO" panose="020F0600000000000000" pitchFamily="50" charset="-128"/>
                <a:ea typeface="HG丸ｺﾞｼｯｸM-PRO" panose="020F0600000000000000" pitchFamily="50" charset="-128"/>
                <a:hlinkClick r:id="rId4"/>
              </a:rPr>
              <a:t>同法第八十五条</a:t>
            </a:r>
            <a:r>
              <a:rPr lang="ja-JP" altLang="en-US" dirty="0">
                <a:latin typeface="HG丸ｺﾞｼｯｸM-PRO" panose="020F0600000000000000" pitchFamily="50" charset="-128"/>
                <a:ea typeface="HG丸ｺﾞｼｯｸM-PRO" panose="020F0600000000000000" pitchFamily="50" charset="-128"/>
              </a:rPr>
              <a:t>の規定により行う調査又はあっせんにできる限り協力しなければならない</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endParaRPr lang="ja-JP" altLang="en-US"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1018721" y="5233931"/>
            <a:ext cx="7496629" cy="253916"/>
          </a:xfrm>
          <a:prstGeom prst="rect">
            <a:avLst/>
          </a:prstGeom>
        </p:spPr>
        <p:txBody>
          <a:bodyPr wrap="square">
            <a:spAutoFit/>
          </a:bodyPr>
          <a:lstStyle/>
          <a:p>
            <a:pPr lvl="0"/>
            <a:r>
              <a:rPr lang="ja-JP" altLang="en-US" sz="1050" dirty="0">
                <a:solidFill>
                  <a:prstClr val="black"/>
                </a:solidFill>
              </a:rPr>
              <a:t>障害者の日常生活及び社会生活を総合的に支援するための法律に基づく指定計画相談支援の事業の人員及び運営に関する基準</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四角形: 角を丸くする 4"/>
          <p:cNvSpPr/>
          <p:nvPr/>
        </p:nvSpPr>
        <p:spPr>
          <a:xfrm>
            <a:off x="7034119" y="168817"/>
            <a:ext cx="1877652"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参　　考</a:t>
            </a:r>
          </a:p>
        </p:txBody>
      </p:sp>
      <p:sp>
        <p:nvSpPr>
          <p:cNvPr id="2" name="フッター プレースホルダー 1"/>
          <p:cNvSpPr>
            <a:spLocks noGrp="1"/>
          </p:cNvSpPr>
          <p:nvPr>
            <p:ph type="ftr" sz="quarter" idx="11"/>
          </p:nvPr>
        </p:nvSpPr>
        <p:spPr>
          <a:xfrm>
            <a:off x="114928" y="6478571"/>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3" name="スライド番号プレースホルダー 2"/>
          <p:cNvSpPr>
            <a:spLocks noGrp="1"/>
          </p:cNvSpPr>
          <p:nvPr>
            <p:ph type="sldNum" sz="quarter" idx="12"/>
          </p:nvPr>
        </p:nvSpPr>
        <p:spPr>
          <a:xfrm>
            <a:off x="6854371" y="6406593"/>
            <a:ext cx="2057400" cy="365125"/>
          </a:xfrm>
        </p:spPr>
        <p:txBody>
          <a:bodyPr/>
          <a:lstStyle/>
          <a:p>
            <a:fld id="{E31375A4-56A4-47D6-9801-1991572033F7}" type="slidenum">
              <a:rPr lang="en-US" altLang="ja-JP" smtClean="0">
                <a:solidFill>
                  <a:prstClr val="black">
                    <a:tint val="75000"/>
                  </a:prstClr>
                </a:solidFill>
              </a:rPr>
              <a:pPr/>
              <a:t>25</a:t>
            </a:fld>
            <a:endParaRPr lang="ja-JP" altLang="en-US" dirty="0">
              <a:solidFill>
                <a:prstClr val="black">
                  <a:tint val="75000"/>
                </a:prstClr>
              </a:solidFill>
            </a:endParaRPr>
          </a:p>
        </p:txBody>
      </p:sp>
    </p:spTree>
    <p:extLst>
      <p:ext uri="{BB962C8B-B14F-4D97-AF65-F5344CB8AC3E}">
        <p14:creationId xmlns:p14="http://schemas.microsoft.com/office/powerpoint/2010/main" val="13062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522514" y="145143"/>
            <a:ext cx="8239579" cy="6101670"/>
          </a:xfrm>
          <a:prstGeom prst="rect">
            <a:avLst/>
          </a:prstGeom>
          <a:ln>
            <a:solidFill>
              <a:srgbClr val="00B0F0"/>
            </a:solidFill>
          </a:ln>
        </p:spPr>
        <p:txBody>
          <a:bodyPr wrap="square">
            <a:spAutoFit/>
          </a:bodyPr>
          <a:lstStyle/>
          <a:p>
            <a:r>
              <a:rPr lang="ja-JP" altLang="en-US" b="1" dirty="0">
                <a:solidFill>
                  <a:srgbClr val="333333"/>
                </a:solidFill>
                <a:latin typeface="HG丸ｺﾞｼｯｸM-PRO" panose="020F0600000000000000" pitchFamily="50" charset="-128"/>
                <a:ea typeface="HG丸ｺﾞｼｯｸM-PRO" panose="020F0600000000000000" pitchFamily="50" charset="-128"/>
              </a:rPr>
              <a:t>（苦情解決）</a:t>
            </a:r>
          </a:p>
          <a:p>
            <a:r>
              <a:rPr lang="ja-JP" altLang="en-US" b="1" dirty="0">
                <a:solidFill>
                  <a:srgbClr val="333333"/>
                </a:solidFill>
                <a:latin typeface="HG丸ｺﾞｼｯｸM-PRO" panose="020F0600000000000000" pitchFamily="50" charset="-128"/>
                <a:ea typeface="HG丸ｺﾞｼｯｸM-PRO" panose="020F0600000000000000" pitchFamily="50" charset="-128"/>
              </a:rPr>
              <a:t>第三十五条　</a:t>
            </a:r>
            <a:r>
              <a:rPr lang="ja-JP" altLang="en-US" dirty="0">
                <a:solidFill>
                  <a:srgbClr val="333333"/>
                </a:solidFill>
                <a:latin typeface="HG丸ｺﾞｼｯｸM-PRO" panose="020F0600000000000000" pitchFamily="50" charset="-128"/>
                <a:ea typeface="HG丸ｺﾞｼｯｸM-PRO" panose="020F0600000000000000" pitchFamily="50" charset="-128"/>
              </a:rPr>
              <a:t>指定地域移行支援事業者は、その提供した指定地域移行支援に関する利用者又はその家族からの苦情に迅速かつ適切に対応するために、苦情を受け付けるための窓口を設置する等の必要な措置を講じなければならない。</a:t>
            </a:r>
            <a:endParaRPr lang="en-US" altLang="ja-JP" dirty="0">
              <a:solidFill>
                <a:srgbClr val="333333"/>
              </a:solidFill>
              <a:latin typeface="HG丸ｺﾞｼｯｸM-PRO" panose="020F0600000000000000" pitchFamily="50" charset="-128"/>
              <a:ea typeface="HG丸ｺﾞｼｯｸM-PRO" panose="020F0600000000000000" pitchFamily="50" charset="-128"/>
            </a:endParaRPr>
          </a:p>
          <a:p>
            <a:endParaRPr lang="ja-JP" altLang="en-US" sz="1050" dirty="0">
              <a:solidFill>
                <a:srgbClr val="333333"/>
              </a:solidFill>
              <a:latin typeface="HG丸ｺﾞｼｯｸM-PRO" panose="020F0600000000000000" pitchFamily="50" charset="-128"/>
              <a:ea typeface="HG丸ｺﾞｼｯｸM-PRO" panose="020F0600000000000000" pitchFamily="50" charset="-128"/>
            </a:endParaRPr>
          </a:p>
          <a:p>
            <a:r>
              <a:rPr lang="ja-JP" altLang="en-US" b="1" dirty="0">
                <a:solidFill>
                  <a:srgbClr val="333333"/>
                </a:solidFill>
                <a:latin typeface="HG丸ｺﾞｼｯｸM-PRO" panose="020F0600000000000000" pitchFamily="50" charset="-128"/>
                <a:ea typeface="HG丸ｺﾞｼｯｸM-PRO" panose="020F0600000000000000" pitchFamily="50" charset="-128"/>
              </a:rPr>
              <a:t>２　</a:t>
            </a:r>
            <a:r>
              <a:rPr lang="ja-JP" altLang="en-US" dirty="0">
                <a:solidFill>
                  <a:srgbClr val="333333"/>
                </a:solidFill>
                <a:latin typeface="HG丸ｺﾞｼｯｸM-PRO" panose="020F0600000000000000" pitchFamily="50" charset="-128"/>
                <a:ea typeface="HG丸ｺﾞｼｯｸM-PRO" panose="020F0600000000000000" pitchFamily="50" charset="-128"/>
              </a:rPr>
              <a:t>指定地域移行支援事業者は、前項の苦情を受け付けた場合には、当該苦情の内容等を記録しなければならない。</a:t>
            </a:r>
            <a:endParaRPr lang="en-US" altLang="ja-JP" dirty="0">
              <a:solidFill>
                <a:srgbClr val="333333"/>
              </a:solidFill>
              <a:latin typeface="HG丸ｺﾞｼｯｸM-PRO" panose="020F0600000000000000" pitchFamily="50" charset="-128"/>
              <a:ea typeface="HG丸ｺﾞｼｯｸM-PRO" panose="020F0600000000000000" pitchFamily="50" charset="-128"/>
            </a:endParaRPr>
          </a:p>
          <a:p>
            <a:endParaRPr lang="ja-JP" altLang="en-US" sz="1000" dirty="0">
              <a:solidFill>
                <a:srgbClr val="333333"/>
              </a:solidFill>
              <a:latin typeface="HG丸ｺﾞｼｯｸM-PRO" panose="020F0600000000000000" pitchFamily="50" charset="-128"/>
              <a:ea typeface="HG丸ｺﾞｼｯｸM-PRO" panose="020F0600000000000000" pitchFamily="50" charset="-128"/>
            </a:endParaRPr>
          </a:p>
          <a:p>
            <a:r>
              <a:rPr lang="ja-JP" altLang="en-US" b="1" dirty="0">
                <a:solidFill>
                  <a:srgbClr val="333333"/>
                </a:solidFill>
                <a:latin typeface="HG丸ｺﾞｼｯｸM-PRO" panose="020F0600000000000000" pitchFamily="50" charset="-128"/>
                <a:ea typeface="HG丸ｺﾞｼｯｸM-PRO" panose="020F0600000000000000" pitchFamily="50" charset="-128"/>
              </a:rPr>
              <a:t>３　</a:t>
            </a:r>
            <a:r>
              <a:rPr lang="ja-JP" altLang="en-US" dirty="0">
                <a:solidFill>
                  <a:srgbClr val="333333"/>
                </a:solidFill>
                <a:latin typeface="HG丸ｺﾞｼｯｸM-PRO" panose="020F0600000000000000" pitchFamily="50" charset="-128"/>
                <a:ea typeface="HG丸ｺﾞｼｯｸM-PRO" panose="020F0600000000000000" pitchFamily="50" charset="-128"/>
              </a:rPr>
              <a:t>指定地域移行支援事業者は、その提供した指定地域移行支援に関し、</a:t>
            </a:r>
            <a:r>
              <a:rPr lang="ja-JP" altLang="en-US" u="sng" dirty="0">
                <a:solidFill>
                  <a:srgbClr val="3333FF"/>
                </a:solidFill>
                <a:latin typeface="HG丸ｺﾞｼｯｸM-PRO" panose="020F0600000000000000" pitchFamily="50" charset="-128"/>
                <a:ea typeface="HG丸ｺﾞｼｯｸM-PRO" panose="020F0600000000000000" pitchFamily="50" charset="-128"/>
                <a:hlinkClick r:id="rId2"/>
              </a:rPr>
              <a:t>法第十条第一項</a:t>
            </a:r>
            <a:r>
              <a:rPr lang="ja-JP" altLang="en-US" dirty="0">
                <a:solidFill>
                  <a:srgbClr val="333333"/>
                </a:solidFill>
                <a:latin typeface="HG丸ｺﾞｼｯｸM-PRO" panose="020F0600000000000000" pitchFamily="50" charset="-128"/>
                <a:ea typeface="HG丸ｺﾞｼｯｸM-PRO" panose="020F0600000000000000" pitchFamily="50" charset="-128"/>
              </a:rPr>
              <a:t>の規定により市町村が行う報告若しくは文書その他の物件の提出若しくは提示の命令又は当該職員からの質問若しくは指定地域移行支援事業所の設備若しくは帳簿書類その他の物件の検査に応じ、及び利用者又はその家族からの苦情に関して市町村が行う調査に協力するとともに、市町村から指導又は助言を受けた場合は、当該指導又は助言に従って必要な改善を行わなければならない。</a:t>
            </a:r>
            <a:endParaRPr lang="en-US" altLang="ja-JP" dirty="0">
              <a:solidFill>
                <a:srgbClr val="333333"/>
              </a:solidFill>
              <a:latin typeface="HG丸ｺﾞｼｯｸM-PRO" panose="020F0600000000000000" pitchFamily="50" charset="-128"/>
              <a:ea typeface="HG丸ｺﾞｼｯｸM-PRO" panose="020F0600000000000000" pitchFamily="50" charset="-128"/>
            </a:endParaRPr>
          </a:p>
          <a:p>
            <a:endParaRPr lang="ja-JP" altLang="en-US" sz="1000" dirty="0">
              <a:solidFill>
                <a:srgbClr val="333333"/>
              </a:solidFill>
              <a:latin typeface="HG丸ｺﾞｼｯｸM-PRO" panose="020F0600000000000000" pitchFamily="50" charset="-128"/>
              <a:ea typeface="HG丸ｺﾞｼｯｸM-PRO" panose="020F0600000000000000" pitchFamily="50" charset="-128"/>
            </a:endParaRPr>
          </a:p>
          <a:p>
            <a:r>
              <a:rPr lang="ja-JP" altLang="en-US" b="1" dirty="0">
                <a:solidFill>
                  <a:srgbClr val="333333"/>
                </a:solidFill>
                <a:latin typeface="HG丸ｺﾞｼｯｸM-PRO" panose="020F0600000000000000" pitchFamily="50" charset="-128"/>
                <a:ea typeface="HG丸ｺﾞｼｯｸM-PRO" panose="020F0600000000000000" pitchFamily="50" charset="-128"/>
              </a:rPr>
              <a:t>４　</a:t>
            </a:r>
            <a:r>
              <a:rPr lang="ja-JP" altLang="en-US" dirty="0">
                <a:solidFill>
                  <a:srgbClr val="333333"/>
                </a:solidFill>
                <a:latin typeface="HG丸ｺﾞｼｯｸM-PRO" panose="020F0600000000000000" pitchFamily="50" charset="-128"/>
                <a:ea typeface="HG丸ｺﾞｼｯｸM-PRO" panose="020F0600000000000000" pitchFamily="50" charset="-128"/>
              </a:rPr>
              <a:t>指定地域移行支援事業者は、その提供した指定地域移行支援に関し、</a:t>
            </a:r>
            <a:r>
              <a:rPr lang="ja-JP" altLang="en-US" u="sng" dirty="0">
                <a:solidFill>
                  <a:srgbClr val="3333FF"/>
                </a:solidFill>
                <a:latin typeface="HG丸ｺﾞｼｯｸM-PRO" panose="020F0600000000000000" pitchFamily="50" charset="-128"/>
                <a:ea typeface="HG丸ｺﾞｼｯｸM-PRO" panose="020F0600000000000000" pitchFamily="50" charset="-128"/>
                <a:hlinkClick r:id="rId3"/>
              </a:rPr>
              <a:t>法第十一条第二項</a:t>
            </a:r>
            <a:r>
              <a:rPr lang="ja-JP" altLang="en-US" dirty="0">
                <a:solidFill>
                  <a:srgbClr val="333333"/>
                </a:solidFill>
                <a:latin typeface="HG丸ｺﾞｼｯｸM-PRO" panose="020F0600000000000000" pitchFamily="50" charset="-128"/>
                <a:ea typeface="HG丸ｺﾞｼｯｸM-PRO" panose="020F0600000000000000" pitchFamily="50" charset="-128"/>
              </a:rPr>
              <a:t>の規定により都道府県知事が行う報告若しくは指定地域移行支援の提供の記録、帳簿書類その他の物件の提出若しくは提示の命令又は当該職員からの質問に応じ、及び利用者又はその家族からの苦情に関して都道府県知事が行う調査に協力するとともに、都道府県知事から指導又は助言を受けた場合は、当該指導又は助言に従って必要な改善を行わなければならない</a:t>
            </a:r>
            <a:r>
              <a:rPr lang="ja-JP" altLang="en-US" dirty="0" smtClean="0">
                <a:solidFill>
                  <a:srgbClr val="333333"/>
                </a:solidFill>
                <a:latin typeface="HG丸ｺﾞｼｯｸM-PRO" panose="020F0600000000000000" pitchFamily="50" charset="-128"/>
                <a:ea typeface="HG丸ｺﾞｼｯｸM-PRO" panose="020F0600000000000000" pitchFamily="50" charset="-128"/>
              </a:rPr>
              <a:t>。</a:t>
            </a:r>
            <a:endParaRPr lang="en-US" altLang="ja-JP" dirty="0" smtClean="0">
              <a:solidFill>
                <a:srgbClr val="333333"/>
              </a:solidFill>
              <a:latin typeface="HG丸ｺﾞｼｯｸM-PRO" panose="020F0600000000000000" pitchFamily="50" charset="-128"/>
              <a:ea typeface="HG丸ｺﾞｼｯｸM-PRO" panose="020F0600000000000000" pitchFamily="50" charset="-128"/>
            </a:endParaRPr>
          </a:p>
          <a:p>
            <a:endParaRPr lang="ja-JP" altLang="en-US" dirty="0">
              <a:solidFill>
                <a:srgbClr val="333333"/>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1264137" y="5977736"/>
            <a:ext cx="7670800" cy="253916"/>
          </a:xfrm>
          <a:prstGeom prst="rect">
            <a:avLst/>
          </a:prstGeom>
        </p:spPr>
        <p:txBody>
          <a:bodyPr wrap="square">
            <a:spAutoFit/>
          </a:bodyPr>
          <a:lstStyle/>
          <a:p>
            <a:r>
              <a:rPr lang="ja-JP" altLang="en-US" sz="1050" b="1" dirty="0">
                <a:solidFill>
                  <a:srgbClr val="333333"/>
                </a:solidFill>
                <a:latin typeface="Helvetica Neue"/>
              </a:rPr>
              <a:t>障害者の日常生活及び社会生活を総合的に支援するための法律に基づく指定地域相談支援の事業の人員及び運営に関する基準</a:t>
            </a:r>
            <a:endParaRPr lang="ja-JP" altLang="en-US" sz="1050" dirty="0"/>
          </a:p>
        </p:txBody>
      </p:sp>
      <p:sp>
        <p:nvSpPr>
          <p:cNvPr id="6" name="四角形: 角を丸くする 5"/>
          <p:cNvSpPr/>
          <p:nvPr/>
        </p:nvSpPr>
        <p:spPr>
          <a:xfrm>
            <a:off x="7230129" y="0"/>
            <a:ext cx="1877652"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参　　考</a:t>
            </a:r>
          </a:p>
        </p:txBody>
      </p:sp>
      <p:sp>
        <p:nvSpPr>
          <p:cNvPr id="2" name="フッター プレースホルダー 1"/>
          <p:cNvSpPr>
            <a:spLocks noGrp="1"/>
          </p:cNvSpPr>
          <p:nvPr>
            <p:ph type="ftr" sz="quarter" idx="11"/>
          </p:nvPr>
        </p:nvSpPr>
        <p:spPr>
          <a:xfrm>
            <a:off x="0" y="6492875"/>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3" name="スライド番号プレースホルダー 2"/>
          <p:cNvSpPr>
            <a:spLocks noGrp="1"/>
          </p:cNvSpPr>
          <p:nvPr>
            <p:ph type="sldNum" sz="quarter" idx="12"/>
          </p:nvPr>
        </p:nvSpPr>
        <p:spPr>
          <a:xfrm>
            <a:off x="6877537" y="6391956"/>
            <a:ext cx="2057400" cy="365125"/>
          </a:xfrm>
        </p:spPr>
        <p:txBody>
          <a:bodyPr/>
          <a:lstStyle/>
          <a:p>
            <a:fld id="{E31375A4-56A4-47D6-9801-1991572033F7}" type="slidenum">
              <a:rPr lang="en-US" altLang="ja-JP" smtClean="0">
                <a:solidFill>
                  <a:prstClr val="black">
                    <a:tint val="75000"/>
                  </a:prstClr>
                </a:solidFill>
              </a:rPr>
              <a:pPr/>
              <a:t>26</a:t>
            </a:fld>
            <a:endParaRPr lang="ja-JP" altLang="en-US" dirty="0">
              <a:solidFill>
                <a:prstClr val="black">
                  <a:tint val="75000"/>
                </a:prstClr>
              </a:solidFill>
            </a:endParaRPr>
          </a:p>
        </p:txBody>
      </p:sp>
    </p:spTree>
    <p:extLst>
      <p:ext uri="{BB962C8B-B14F-4D97-AF65-F5344CB8AC3E}">
        <p14:creationId xmlns:p14="http://schemas.microsoft.com/office/powerpoint/2010/main" val="77544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684406" y="806511"/>
            <a:ext cx="8128000" cy="4801314"/>
          </a:xfrm>
          <a:prstGeom prst="rect">
            <a:avLst/>
          </a:prstGeom>
          <a:ln>
            <a:solidFill>
              <a:srgbClr val="00B0F0"/>
            </a:solidFill>
          </a:ln>
        </p:spPr>
        <p:txBody>
          <a:bodyPr wrap="square">
            <a:spAutoFit/>
          </a:bodyPr>
          <a:lstStyle/>
          <a:p>
            <a:r>
              <a:rPr lang="ja-JP" altLang="en-US" b="1" dirty="0">
                <a:solidFill>
                  <a:srgbClr val="333333"/>
                </a:solidFill>
                <a:latin typeface="HG丸ｺﾞｼｯｸM-PRO" panose="020F0600000000000000" pitchFamily="50" charset="-128"/>
                <a:ea typeface="HG丸ｺﾞｼｯｸM-PRO" panose="020F0600000000000000" pitchFamily="50" charset="-128"/>
              </a:rPr>
              <a:t>５　</a:t>
            </a:r>
            <a:r>
              <a:rPr lang="ja-JP" altLang="en-US" dirty="0">
                <a:solidFill>
                  <a:srgbClr val="333333"/>
                </a:solidFill>
                <a:latin typeface="HG丸ｺﾞｼｯｸM-PRO" panose="020F0600000000000000" pitchFamily="50" charset="-128"/>
                <a:ea typeface="HG丸ｺﾞｼｯｸM-PRO" panose="020F0600000000000000" pitchFamily="50" charset="-128"/>
              </a:rPr>
              <a:t>指定地域移行支援事業者は、その提供した指定地域移行支援に関し、</a:t>
            </a:r>
            <a:r>
              <a:rPr lang="ja-JP" altLang="en-US" u="sng" dirty="0">
                <a:solidFill>
                  <a:srgbClr val="3333FF"/>
                </a:solidFill>
                <a:latin typeface="HG丸ｺﾞｼｯｸM-PRO" panose="020F0600000000000000" pitchFamily="50" charset="-128"/>
                <a:ea typeface="HG丸ｺﾞｼｯｸM-PRO" panose="020F0600000000000000" pitchFamily="50" charset="-128"/>
                <a:hlinkClick r:id="rId2"/>
              </a:rPr>
              <a:t>法第五十一条の二十七第一項</a:t>
            </a:r>
            <a:r>
              <a:rPr lang="ja-JP" altLang="en-US" dirty="0">
                <a:solidFill>
                  <a:srgbClr val="333333"/>
                </a:solidFill>
                <a:latin typeface="HG丸ｺﾞｼｯｸM-PRO" panose="020F0600000000000000" pitchFamily="50" charset="-128"/>
                <a:ea typeface="HG丸ｺﾞｼｯｸM-PRO" panose="020F0600000000000000" pitchFamily="50" charset="-128"/>
              </a:rPr>
              <a:t>の規定により都道府県知事又は市町村長が行う報告若しくは帳簿書類その他の物件の提出若しくは提示の命令又は当該職員からの質問若しくは指定地域移行支援事業所の設備若しくは帳簿書類その他の物件の検査に応じ、及び利用者又はその家族からの苦情に関して都道府県知事又は市町村長が行う調査に協力するとともに、都道府県知事又は市町村長から指導又は助言を受けた場合は、当該指導又は助言に従って必要な改善を行わなければならない。</a:t>
            </a:r>
          </a:p>
          <a:p>
            <a:endParaRPr lang="en-US" altLang="ja-JP" b="1" dirty="0">
              <a:solidFill>
                <a:srgbClr val="333333"/>
              </a:solidFill>
              <a:latin typeface="HG丸ｺﾞｼｯｸM-PRO" panose="020F0600000000000000" pitchFamily="50" charset="-128"/>
              <a:ea typeface="HG丸ｺﾞｼｯｸM-PRO" panose="020F0600000000000000" pitchFamily="50" charset="-128"/>
            </a:endParaRPr>
          </a:p>
          <a:p>
            <a:r>
              <a:rPr lang="ja-JP" altLang="en-US" b="1" dirty="0">
                <a:solidFill>
                  <a:srgbClr val="333333"/>
                </a:solidFill>
                <a:latin typeface="HG丸ｺﾞｼｯｸM-PRO" panose="020F0600000000000000" pitchFamily="50" charset="-128"/>
                <a:ea typeface="HG丸ｺﾞｼｯｸM-PRO" panose="020F0600000000000000" pitchFamily="50" charset="-128"/>
              </a:rPr>
              <a:t>６　</a:t>
            </a:r>
            <a:r>
              <a:rPr lang="ja-JP" altLang="en-US" dirty="0">
                <a:solidFill>
                  <a:srgbClr val="333333"/>
                </a:solidFill>
                <a:latin typeface="HG丸ｺﾞｼｯｸM-PRO" panose="020F0600000000000000" pitchFamily="50" charset="-128"/>
                <a:ea typeface="HG丸ｺﾞｼｯｸM-PRO" panose="020F0600000000000000" pitchFamily="50" charset="-128"/>
              </a:rPr>
              <a:t>指定地域移行支援事業者は、都道府県知事、市町村又は市町村長から求めがあった場合には、前三項の改善の内容を都道府県知事、市町村又は市町村長に報告しなければならない。</a:t>
            </a:r>
          </a:p>
          <a:p>
            <a:endParaRPr lang="en-US" altLang="ja-JP" b="1" dirty="0">
              <a:solidFill>
                <a:srgbClr val="333333"/>
              </a:solidFill>
              <a:latin typeface="HG丸ｺﾞｼｯｸM-PRO" panose="020F0600000000000000" pitchFamily="50" charset="-128"/>
              <a:ea typeface="HG丸ｺﾞｼｯｸM-PRO" panose="020F0600000000000000" pitchFamily="50" charset="-128"/>
            </a:endParaRPr>
          </a:p>
          <a:p>
            <a:r>
              <a:rPr lang="ja-JP" altLang="en-US" b="1" dirty="0">
                <a:solidFill>
                  <a:srgbClr val="333333"/>
                </a:solidFill>
                <a:latin typeface="HG丸ｺﾞｼｯｸM-PRO" panose="020F0600000000000000" pitchFamily="50" charset="-128"/>
                <a:ea typeface="HG丸ｺﾞｼｯｸM-PRO" panose="020F0600000000000000" pitchFamily="50" charset="-128"/>
              </a:rPr>
              <a:t>７　</a:t>
            </a:r>
            <a:r>
              <a:rPr lang="ja-JP" altLang="en-US" dirty="0">
                <a:solidFill>
                  <a:srgbClr val="333333"/>
                </a:solidFill>
                <a:latin typeface="HG丸ｺﾞｼｯｸM-PRO" panose="020F0600000000000000" pitchFamily="50" charset="-128"/>
                <a:ea typeface="HG丸ｺﾞｼｯｸM-PRO" panose="020F0600000000000000" pitchFamily="50" charset="-128"/>
              </a:rPr>
              <a:t>指定地域移行支援事業者は、</a:t>
            </a:r>
            <a:r>
              <a:rPr lang="ja-JP" altLang="en-US" u="sng" dirty="0">
                <a:solidFill>
                  <a:srgbClr val="3333FF"/>
                </a:solidFill>
                <a:latin typeface="HG丸ｺﾞｼｯｸM-PRO" panose="020F0600000000000000" pitchFamily="50" charset="-128"/>
                <a:ea typeface="HG丸ｺﾞｼｯｸM-PRO" panose="020F0600000000000000" pitchFamily="50" charset="-128"/>
                <a:hlinkClick r:id="rId3"/>
              </a:rPr>
              <a:t>社会福祉法第八十三条</a:t>
            </a:r>
            <a:r>
              <a:rPr lang="ja-JP" altLang="en-US" dirty="0">
                <a:solidFill>
                  <a:srgbClr val="333333"/>
                </a:solidFill>
                <a:latin typeface="HG丸ｺﾞｼｯｸM-PRO" panose="020F0600000000000000" pitchFamily="50" charset="-128"/>
                <a:ea typeface="HG丸ｺﾞｼｯｸM-PRO" panose="020F0600000000000000" pitchFamily="50" charset="-128"/>
              </a:rPr>
              <a:t>に規定する運営適正化委員会が</a:t>
            </a:r>
            <a:r>
              <a:rPr lang="ja-JP" altLang="en-US" u="sng" dirty="0">
                <a:solidFill>
                  <a:srgbClr val="3333FF"/>
                </a:solidFill>
                <a:latin typeface="HG丸ｺﾞｼｯｸM-PRO" panose="020F0600000000000000" pitchFamily="50" charset="-128"/>
                <a:ea typeface="HG丸ｺﾞｼｯｸM-PRO" panose="020F0600000000000000" pitchFamily="50" charset="-128"/>
                <a:hlinkClick r:id="rId4"/>
              </a:rPr>
              <a:t>同法第八十五条</a:t>
            </a:r>
            <a:r>
              <a:rPr lang="ja-JP" altLang="en-US" dirty="0">
                <a:solidFill>
                  <a:srgbClr val="333333"/>
                </a:solidFill>
                <a:latin typeface="HG丸ｺﾞｼｯｸM-PRO" panose="020F0600000000000000" pitchFamily="50" charset="-128"/>
                <a:ea typeface="HG丸ｺﾞｼｯｸM-PRO" panose="020F0600000000000000" pitchFamily="50" charset="-128"/>
              </a:rPr>
              <a:t>の規定により行う調査又はあっせんにできる限り協力しなければならない</a:t>
            </a:r>
            <a:r>
              <a:rPr lang="ja-JP" altLang="en-US" dirty="0" smtClean="0">
                <a:solidFill>
                  <a:srgbClr val="333333"/>
                </a:solidFill>
                <a:latin typeface="HG丸ｺﾞｼｯｸM-PRO" panose="020F0600000000000000" pitchFamily="50" charset="-128"/>
                <a:ea typeface="HG丸ｺﾞｼｯｸM-PRO" panose="020F0600000000000000" pitchFamily="50" charset="-128"/>
              </a:rPr>
              <a:t>。</a:t>
            </a:r>
            <a:endParaRPr lang="en-US" altLang="ja-JP" dirty="0" smtClean="0">
              <a:solidFill>
                <a:srgbClr val="333333"/>
              </a:solidFill>
              <a:latin typeface="HG丸ｺﾞｼｯｸM-PRO" panose="020F0600000000000000" pitchFamily="50" charset="-128"/>
              <a:ea typeface="HG丸ｺﾞｼｯｸM-PRO" panose="020F0600000000000000" pitchFamily="50" charset="-128"/>
            </a:endParaRPr>
          </a:p>
          <a:p>
            <a:endParaRPr lang="ja-JP" altLang="en-US" dirty="0">
              <a:solidFill>
                <a:srgbClr val="333333"/>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1240971" y="5268421"/>
            <a:ext cx="7670800" cy="253916"/>
          </a:xfrm>
          <a:prstGeom prst="rect">
            <a:avLst/>
          </a:prstGeom>
        </p:spPr>
        <p:txBody>
          <a:bodyPr wrap="square">
            <a:spAutoFit/>
          </a:bodyPr>
          <a:lstStyle/>
          <a:p>
            <a:r>
              <a:rPr lang="ja-JP" altLang="en-US" sz="1050" b="1" dirty="0">
                <a:solidFill>
                  <a:srgbClr val="333333"/>
                </a:solidFill>
                <a:latin typeface="Helvetica Neue"/>
              </a:rPr>
              <a:t>障害者の日常生活及び社会生活を総合的に支援するための法律に基づく指定地域相談支援の事業の人員及び運営に関する基準</a:t>
            </a:r>
            <a:endParaRPr lang="ja-JP" altLang="en-US" sz="1050" dirty="0"/>
          </a:p>
        </p:txBody>
      </p:sp>
      <p:sp>
        <p:nvSpPr>
          <p:cNvPr id="6" name="四角形: 角を丸くする 5"/>
          <p:cNvSpPr/>
          <p:nvPr/>
        </p:nvSpPr>
        <p:spPr>
          <a:xfrm>
            <a:off x="7034119" y="168817"/>
            <a:ext cx="1877652"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参　　考</a:t>
            </a:r>
          </a:p>
        </p:txBody>
      </p:sp>
      <p:sp>
        <p:nvSpPr>
          <p:cNvPr id="2" name="フッター プレースホルダー 1"/>
          <p:cNvSpPr>
            <a:spLocks noGrp="1"/>
          </p:cNvSpPr>
          <p:nvPr>
            <p:ph type="ftr" sz="quarter" idx="11"/>
          </p:nvPr>
        </p:nvSpPr>
        <p:spPr>
          <a:xfrm>
            <a:off x="0" y="6468523"/>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3" name="スライド番号プレースホルダー 2"/>
          <p:cNvSpPr>
            <a:spLocks noGrp="1"/>
          </p:cNvSpPr>
          <p:nvPr>
            <p:ph type="sldNum" sz="quarter" idx="12"/>
          </p:nvPr>
        </p:nvSpPr>
        <p:spPr>
          <a:xfrm>
            <a:off x="6854371" y="6396544"/>
            <a:ext cx="2057400" cy="365125"/>
          </a:xfrm>
        </p:spPr>
        <p:txBody>
          <a:bodyPr/>
          <a:lstStyle/>
          <a:p>
            <a:fld id="{E31375A4-56A4-47D6-9801-1991572033F7}" type="slidenum">
              <a:rPr lang="en-US" altLang="ja-JP" smtClean="0">
                <a:solidFill>
                  <a:prstClr val="black">
                    <a:tint val="75000"/>
                  </a:prstClr>
                </a:solidFill>
              </a:rPr>
              <a:pPr/>
              <a:t>27</a:t>
            </a:fld>
            <a:endParaRPr lang="ja-JP" altLang="en-US" dirty="0">
              <a:solidFill>
                <a:prstClr val="black">
                  <a:tint val="75000"/>
                </a:prstClr>
              </a:solidFill>
            </a:endParaRPr>
          </a:p>
        </p:txBody>
      </p:sp>
    </p:spTree>
    <p:extLst>
      <p:ext uri="{BB962C8B-B14F-4D97-AF65-F5344CB8AC3E}">
        <p14:creationId xmlns:p14="http://schemas.microsoft.com/office/powerpoint/2010/main" val="69361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512534" y="3222456"/>
            <a:ext cx="8137979" cy="2862322"/>
          </a:xfrm>
          <a:prstGeom prst="rect">
            <a:avLst/>
          </a:prstGeom>
          <a:ln>
            <a:solidFill>
              <a:srgbClr val="00B0F0"/>
            </a:solidFill>
          </a:ln>
        </p:spPr>
        <p:txBody>
          <a:bodyPr wrap="square">
            <a:spAutoFit/>
          </a:bodyPr>
          <a:lstStyle/>
          <a:p>
            <a:r>
              <a:rPr lang="ja-JP" altLang="en-US" b="1" dirty="0">
                <a:latin typeface="HG丸ｺﾞｼｯｸM-PRO" panose="020F0600000000000000" pitchFamily="50" charset="-128"/>
                <a:ea typeface="HG丸ｺﾞｼｯｸM-PRO" panose="020F0600000000000000" pitchFamily="50" charset="-128"/>
              </a:rPr>
              <a:t>（事故発生時の対応）</a:t>
            </a:r>
          </a:p>
          <a:p>
            <a:r>
              <a:rPr lang="ja-JP" altLang="en-US" b="1" dirty="0">
                <a:latin typeface="HG丸ｺﾞｼｯｸM-PRO" panose="020F0600000000000000" pitchFamily="50" charset="-128"/>
                <a:ea typeface="HG丸ｺﾞｼｯｸM-PRO" panose="020F0600000000000000" pitchFamily="50" charset="-128"/>
              </a:rPr>
              <a:t>第三十六条</a:t>
            </a:r>
            <a:r>
              <a:rPr lang="ja-JP" altLang="en-US" dirty="0">
                <a:latin typeface="HG丸ｺﾞｼｯｸM-PRO" panose="020F0600000000000000" pitchFamily="50" charset="-128"/>
                <a:ea typeface="HG丸ｺﾞｼｯｸM-PRO" panose="020F0600000000000000" pitchFamily="50" charset="-128"/>
              </a:rPr>
              <a:t>　指定地域移行支援事業者は、利用者に対する指定地域移行支援の提供により事故が発生した場合は、都道府県、市町村、当該利用者の家族等に連絡を行うとともに、必要な措置を講じなければならない。</a:t>
            </a:r>
          </a:p>
          <a:p>
            <a:r>
              <a:rPr lang="ja-JP" altLang="en-US" dirty="0">
                <a:latin typeface="HG丸ｺﾞｼｯｸM-PRO" panose="020F0600000000000000" pitchFamily="50" charset="-128"/>
                <a:ea typeface="HG丸ｺﾞｼｯｸM-PRO" panose="020F0600000000000000" pitchFamily="50" charset="-128"/>
              </a:rPr>
              <a:t>２　指定地域移行支援事業者は、前項の事故の状況及び事故に際して採った処置について、記録しなければならない。</a:t>
            </a:r>
          </a:p>
          <a:p>
            <a:r>
              <a:rPr lang="ja-JP" altLang="en-US" dirty="0">
                <a:latin typeface="HG丸ｺﾞｼｯｸM-PRO" panose="020F0600000000000000" pitchFamily="50" charset="-128"/>
                <a:ea typeface="HG丸ｺﾞｼｯｸM-PRO" panose="020F0600000000000000" pitchFamily="50" charset="-128"/>
              </a:rPr>
              <a:t>３　指定地域移行支援事業者は、利用者に対する指定地域移行支援の提供により賠償すべき事故が発生した場合は、損害賠償を速やかに行わなければならない</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endParaRPr lang="ja-JP" altLang="en-US" dirty="0">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512533" y="289679"/>
            <a:ext cx="8137979" cy="2862322"/>
          </a:xfrm>
          <a:prstGeom prst="rect">
            <a:avLst/>
          </a:prstGeom>
          <a:ln>
            <a:solidFill>
              <a:srgbClr val="00B0F0"/>
            </a:solidFill>
          </a:ln>
        </p:spPr>
        <p:txBody>
          <a:bodyPr wrap="square">
            <a:spAutoFit/>
          </a:bodyPr>
          <a:lstStyle/>
          <a:p>
            <a:r>
              <a:rPr lang="ja-JP" altLang="en-US" b="1" dirty="0">
                <a:solidFill>
                  <a:srgbClr val="333333"/>
                </a:solidFill>
                <a:latin typeface="HG丸ｺﾞｼｯｸM-PRO" panose="020F0600000000000000" pitchFamily="50" charset="-128"/>
                <a:ea typeface="HG丸ｺﾞｼｯｸM-PRO" panose="020F0600000000000000" pitchFamily="50" charset="-128"/>
              </a:rPr>
              <a:t>（事故発生時の対応）</a:t>
            </a:r>
          </a:p>
          <a:p>
            <a:r>
              <a:rPr lang="ja-JP" altLang="en-US" b="1" dirty="0">
                <a:solidFill>
                  <a:srgbClr val="333333"/>
                </a:solidFill>
                <a:latin typeface="HG丸ｺﾞｼｯｸM-PRO" panose="020F0600000000000000" pitchFamily="50" charset="-128"/>
                <a:ea typeface="HG丸ｺﾞｼｯｸM-PRO" panose="020F0600000000000000" pitchFamily="50" charset="-128"/>
              </a:rPr>
              <a:t>第二十八条　</a:t>
            </a:r>
            <a:r>
              <a:rPr lang="ja-JP" altLang="en-US" dirty="0">
                <a:solidFill>
                  <a:srgbClr val="333333"/>
                </a:solidFill>
                <a:latin typeface="HG丸ｺﾞｼｯｸM-PRO" panose="020F0600000000000000" pitchFamily="50" charset="-128"/>
                <a:ea typeface="HG丸ｺﾞｼｯｸM-PRO" panose="020F0600000000000000" pitchFamily="50" charset="-128"/>
              </a:rPr>
              <a:t>指定特定相談支援事業者は、利用者等に対する指定計画相談支援の提供により</a:t>
            </a:r>
            <a:r>
              <a:rPr lang="ja-JP" altLang="en-US" u="sng" dirty="0">
                <a:solidFill>
                  <a:srgbClr val="333333"/>
                </a:solidFill>
                <a:latin typeface="HG丸ｺﾞｼｯｸM-PRO" panose="020F0600000000000000" pitchFamily="50" charset="-128"/>
                <a:ea typeface="HG丸ｺﾞｼｯｸM-PRO" panose="020F0600000000000000" pitchFamily="50" charset="-128"/>
              </a:rPr>
              <a:t>事故が発生した場合は、都道府県、市町村、当該利用者の家族等に連絡を行う</a:t>
            </a:r>
            <a:r>
              <a:rPr lang="ja-JP" altLang="en-US" dirty="0">
                <a:solidFill>
                  <a:srgbClr val="333333"/>
                </a:solidFill>
                <a:latin typeface="HG丸ｺﾞｼｯｸM-PRO" panose="020F0600000000000000" pitchFamily="50" charset="-128"/>
                <a:ea typeface="HG丸ｺﾞｼｯｸM-PRO" panose="020F0600000000000000" pitchFamily="50" charset="-128"/>
              </a:rPr>
              <a:t>とともに、</a:t>
            </a:r>
            <a:r>
              <a:rPr lang="ja-JP" altLang="en-US" u="sng" dirty="0">
                <a:solidFill>
                  <a:srgbClr val="333333"/>
                </a:solidFill>
                <a:latin typeface="HG丸ｺﾞｼｯｸM-PRO" panose="020F0600000000000000" pitchFamily="50" charset="-128"/>
                <a:ea typeface="HG丸ｺﾞｼｯｸM-PRO" panose="020F0600000000000000" pitchFamily="50" charset="-128"/>
              </a:rPr>
              <a:t>必要な措置を講じなければならない</a:t>
            </a:r>
            <a:r>
              <a:rPr lang="ja-JP" altLang="en-US" dirty="0">
                <a:solidFill>
                  <a:srgbClr val="333333"/>
                </a:solidFill>
                <a:latin typeface="HG丸ｺﾞｼｯｸM-PRO" panose="020F0600000000000000" pitchFamily="50" charset="-128"/>
                <a:ea typeface="HG丸ｺﾞｼｯｸM-PRO" panose="020F0600000000000000" pitchFamily="50" charset="-128"/>
              </a:rPr>
              <a:t>。</a:t>
            </a:r>
          </a:p>
          <a:p>
            <a:r>
              <a:rPr lang="ja-JP" altLang="en-US" b="1" dirty="0">
                <a:solidFill>
                  <a:srgbClr val="333333"/>
                </a:solidFill>
                <a:latin typeface="HG丸ｺﾞｼｯｸM-PRO" panose="020F0600000000000000" pitchFamily="50" charset="-128"/>
                <a:ea typeface="HG丸ｺﾞｼｯｸM-PRO" panose="020F0600000000000000" pitchFamily="50" charset="-128"/>
              </a:rPr>
              <a:t>２　</a:t>
            </a:r>
            <a:r>
              <a:rPr lang="ja-JP" altLang="en-US" dirty="0">
                <a:solidFill>
                  <a:srgbClr val="333333"/>
                </a:solidFill>
                <a:latin typeface="HG丸ｺﾞｼｯｸM-PRO" panose="020F0600000000000000" pitchFamily="50" charset="-128"/>
                <a:ea typeface="HG丸ｺﾞｼｯｸM-PRO" panose="020F0600000000000000" pitchFamily="50" charset="-128"/>
              </a:rPr>
              <a:t>指定特定相談支援事業者は、前項の事故の状況及び事故に際して採った処置について、</a:t>
            </a:r>
            <a:r>
              <a:rPr lang="ja-JP" altLang="en-US" u="sng" dirty="0">
                <a:solidFill>
                  <a:srgbClr val="333333"/>
                </a:solidFill>
                <a:latin typeface="HG丸ｺﾞｼｯｸM-PRO" panose="020F0600000000000000" pitchFamily="50" charset="-128"/>
                <a:ea typeface="HG丸ｺﾞｼｯｸM-PRO" panose="020F0600000000000000" pitchFamily="50" charset="-128"/>
              </a:rPr>
              <a:t>記録しなければならない</a:t>
            </a:r>
            <a:r>
              <a:rPr lang="ja-JP" altLang="en-US" dirty="0">
                <a:solidFill>
                  <a:srgbClr val="333333"/>
                </a:solidFill>
                <a:latin typeface="HG丸ｺﾞｼｯｸM-PRO" panose="020F0600000000000000" pitchFamily="50" charset="-128"/>
                <a:ea typeface="HG丸ｺﾞｼｯｸM-PRO" panose="020F0600000000000000" pitchFamily="50" charset="-128"/>
              </a:rPr>
              <a:t>。</a:t>
            </a:r>
          </a:p>
          <a:p>
            <a:r>
              <a:rPr lang="ja-JP" altLang="en-US" b="1" dirty="0">
                <a:solidFill>
                  <a:srgbClr val="333333"/>
                </a:solidFill>
                <a:latin typeface="HG丸ｺﾞｼｯｸM-PRO" panose="020F0600000000000000" pitchFamily="50" charset="-128"/>
                <a:ea typeface="HG丸ｺﾞｼｯｸM-PRO" panose="020F0600000000000000" pitchFamily="50" charset="-128"/>
              </a:rPr>
              <a:t>３　</a:t>
            </a:r>
            <a:r>
              <a:rPr lang="ja-JP" altLang="en-US" dirty="0">
                <a:solidFill>
                  <a:srgbClr val="333333"/>
                </a:solidFill>
                <a:latin typeface="HG丸ｺﾞｼｯｸM-PRO" panose="020F0600000000000000" pitchFamily="50" charset="-128"/>
                <a:ea typeface="HG丸ｺﾞｼｯｸM-PRO" panose="020F0600000000000000" pitchFamily="50" charset="-128"/>
              </a:rPr>
              <a:t>指定特定相談支援事業者は、利用者等に対する指定計画相談支援の提供により</a:t>
            </a:r>
            <a:r>
              <a:rPr lang="ja-JP" altLang="en-US" u="sng" dirty="0">
                <a:solidFill>
                  <a:srgbClr val="333333"/>
                </a:solidFill>
                <a:latin typeface="HG丸ｺﾞｼｯｸM-PRO" panose="020F0600000000000000" pitchFamily="50" charset="-128"/>
                <a:ea typeface="HG丸ｺﾞｼｯｸM-PRO" panose="020F0600000000000000" pitchFamily="50" charset="-128"/>
              </a:rPr>
              <a:t>賠償すべき事故が発生した場合は、損害賠償を速やかに行わなければならない</a:t>
            </a:r>
            <a:r>
              <a:rPr lang="ja-JP" altLang="en-US" u="sng" dirty="0" smtClean="0">
                <a:solidFill>
                  <a:srgbClr val="333333"/>
                </a:solidFill>
                <a:latin typeface="HG丸ｺﾞｼｯｸM-PRO" panose="020F0600000000000000" pitchFamily="50" charset="-128"/>
                <a:ea typeface="HG丸ｺﾞｼｯｸM-PRO" panose="020F0600000000000000" pitchFamily="50" charset="-128"/>
              </a:rPr>
              <a:t>。</a:t>
            </a:r>
            <a:endParaRPr lang="en-US" altLang="ja-JP" u="sng" dirty="0" smtClean="0">
              <a:solidFill>
                <a:srgbClr val="333333"/>
              </a:solidFill>
              <a:latin typeface="HG丸ｺﾞｼｯｸM-PRO" panose="020F0600000000000000" pitchFamily="50" charset="-128"/>
              <a:ea typeface="HG丸ｺﾞｼｯｸM-PRO" panose="020F0600000000000000" pitchFamily="50" charset="-128"/>
            </a:endParaRPr>
          </a:p>
          <a:p>
            <a:endParaRPr lang="ja-JP" altLang="en-US" b="0" i="0" u="sng" strike="noStrike" dirty="0">
              <a:solidFill>
                <a:srgbClr val="333333"/>
              </a:solidFill>
              <a:effectLst/>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1049142" y="2832754"/>
            <a:ext cx="7598230" cy="253916"/>
          </a:xfrm>
          <a:prstGeom prst="rect">
            <a:avLst/>
          </a:prstGeom>
        </p:spPr>
        <p:txBody>
          <a:bodyPr wrap="square">
            <a:spAutoFit/>
          </a:bodyPr>
          <a:lstStyle/>
          <a:p>
            <a:pPr lvl="0"/>
            <a:r>
              <a:rPr lang="ja-JP" altLang="en-US" sz="1050" b="1" dirty="0">
                <a:solidFill>
                  <a:prstClr val="black"/>
                </a:solidFill>
              </a:rPr>
              <a:t>障害者の日常生活及び社会生活を総合的に支援するための法律に基づく指定計画相談支援の事業の人員及び運営に関する基準</a:t>
            </a:r>
            <a:endParaRPr lang="ja-JP" altLang="en-US" sz="105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979713" y="5807779"/>
            <a:ext cx="7670800" cy="253916"/>
          </a:xfrm>
          <a:prstGeom prst="rect">
            <a:avLst/>
          </a:prstGeom>
        </p:spPr>
        <p:txBody>
          <a:bodyPr wrap="square">
            <a:spAutoFit/>
          </a:bodyPr>
          <a:lstStyle/>
          <a:p>
            <a:r>
              <a:rPr lang="ja-JP" altLang="en-US" sz="1050" b="1" dirty="0">
                <a:solidFill>
                  <a:srgbClr val="333333"/>
                </a:solidFill>
                <a:latin typeface="Helvetica Neue"/>
              </a:rPr>
              <a:t>障害者の日常生活及び社会生活を総合的に支援するための法律に基づく指定地域相談支援の事業の人員及び運営に関する基準</a:t>
            </a:r>
            <a:endParaRPr lang="ja-JP" altLang="en-US" sz="1050" dirty="0"/>
          </a:p>
        </p:txBody>
      </p:sp>
      <p:sp>
        <p:nvSpPr>
          <p:cNvPr id="6" name="四角形: 角を丸くする 5"/>
          <p:cNvSpPr/>
          <p:nvPr/>
        </p:nvSpPr>
        <p:spPr>
          <a:xfrm>
            <a:off x="7101026" y="61079"/>
            <a:ext cx="1877652"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参　　考</a:t>
            </a:r>
          </a:p>
        </p:txBody>
      </p:sp>
      <p:sp>
        <p:nvSpPr>
          <p:cNvPr id="2" name="フッター プレースホルダー 1"/>
          <p:cNvSpPr>
            <a:spLocks noGrp="1"/>
          </p:cNvSpPr>
          <p:nvPr>
            <p:ph type="ftr" sz="quarter" idx="11"/>
          </p:nvPr>
        </p:nvSpPr>
        <p:spPr>
          <a:xfrm>
            <a:off x="94831" y="6468523"/>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3" name="スライド番号プレースホルダー 2"/>
          <p:cNvSpPr>
            <a:spLocks noGrp="1"/>
          </p:cNvSpPr>
          <p:nvPr>
            <p:ph type="sldNum" sz="quarter" idx="12"/>
          </p:nvPr>
        </p:nvSpPr>
        <p:spPr>
          <a:xfrm>
            <a:off x="6829739" y="6468522"/>
            <a:ext cx="2057400" cy="365125"/>
          </a:xfrm>
        </p:spPr>
        <p:txBody>
          <a:bodyPr/>
          <a:lstStyle/>
          <a:p>
            <a:fld id="{E31375A4-56A4-47D6-9801-1991572033F7}" type="slidenum">
              <a:rPr lang="en-US" altLang="ja-JP" smtClean="0">
                <a:solidFill>
                  <a:prstClr val="black">
                    <a:tint val="75000"/>
                  </a:prstClr>
                </a:solidFill>
              </a:rPr>
              <a:pPr/>
              <a:t>28</a:t>
            </a:fld>
            <a:endParaRPr lang="ja-JP" altLang="en-US" dirty="0">
              <a:solidFill>
                <a:prstClr val="black">
                  <a:tint val="75000"/>
                </a:prstClr>
              </a:solidFill>
            </a:endParaRPr>
          </a:p>
        </p:txBody>
      </p:sp>
    </p:spTree>
    <p:extLst>
      <p:ext uri="{BB962C8B-B14F-4D97-AF65-F5344CB8AC3E}">
        <p14:creationId xmlns:p14="http://schemas.microsoft.com/office/powerpoint/2010/main" val="137529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32609"/>
          </a:xfrm>
        </p:spPr>
        <p:txBody>
          <a:bodyPr>
            <a:normAutofit/>
          </a:bodyPr>
          <a:lstStyle/>
          <a:p>
            <a:endParaRPr kumimoji="1" lang="ja-JP" altLang="en-US" dirty="0">
              <a:latin typeface="+mj-ea"/>
            </a:endParaRPr>
          </a:p>
        </p:txBody>
      </p:sp>
      <p:sp>
        <p:nvSpPr>
          <p:cNvPr id="3" name="コンテンツ プレースホルダー 2"/>
          <p:cNvSpPr>
            <a:spLocks noGrp="1"/>
          </p:cNvSpPr>
          <p:nvPr>
            <p:ph idx="1"/>
          </p:nvPr>
        </p:nvSpPr>
        <p:spPr>
          <a:xfrm>
            <a:off x="429028" y="1329011"/>
            <a:ext cx="8270651" cy="4351338"/>
          </a:xfrm>
        </p:spPr>
        <p:txBody>
          <a:bodyPr>
            <a:normAutofit/>
          </a:bodyPr>
          <a:lstStyle/>
          <a:p>
            <a:r>
              <a:rPr kumimoji="1" lang="ja-JP" altLang="en-US" sz="2400" dirty="0"/>
              <a:t>自らの事業所を適性に運営するだけでなく、地域の他の事業所等についても必要なアドバイスが実施できるだけの理念と知識を持つ必要がある。</a:t>
            </a:r>
            <a:endParaRPr kumimoji="1" lang="en-US" altLang="ja-JP" sz="2400" dirty="0"/>
          </a:p>
          <a:p>
            <a:endParaRPr lang="en-US" altLang="ja-JP" sz="2400" dirty="0"/>
          </a:p>
          <a:p>
            <a:r>
              <a:rPr kumimoji="1" lang="ja-JP" altLang="en-US" sz="2400" dirty="0"/>
              <a:t>また、最新の情報や法改正・報酬改定等に注意し、いち早く対応を図ると共に、市町村や都道府県と協力をし、正しい解釈等を確認する。</a:t>
            </a:r>
            <a:endParaRPr kumimoji="1" lang="en-US" altLang="ja-JP" sz="2400" dirty="0"/>
          </a:p>
          <a:p>
            <a:endParaRPr lang="en-US" altLang="ja-JP" sz="2400" dirty="0"/>
          </a:p>
          <a:p>
            <a:r>
              <a:rPr lang="ja-JP" altLang="en-US" sz="2400" dirty="0"/>
              <a:t>曖昧な部分については、曖昧なままの返事は避け、正規のルートを基本とし正しい情報を届けられるようにする。</a:t>
            </a:r>
            <a:endParaRPr lang="en-US" altLang="ja-JP" sz="2400" dirty="0"/>
          </a:p>
        </p:txBody>
      </p:sp>
      <p:sp>
        <p:nvSpPr>
          <p:cNvPr id="4" name="タイトル 1"/>
          <p:cNvSpPr txBox="1">
            <a:spLocks/>
          </p:cNvSpPr>
          <p:nvPr/>
        </p:nvSpPr>
        <p:spPr>
          <a:xfrm>
            <a:off x="444321" y="365126"/>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prstClr val="black"/>
                </a:solidFill>
                <a:latin typeface="+mj-ea"/>
              </a:rPr>
              <a:t>（２）相談支援事業所等における指導監査</a:t>
            </a:r>
            <a:endParaRPr lang="ja-JP" altLang="en-US" sz="2800" dirty="0">
              <a:latin typeface="+mn-ea"/>
            </a:endParaRPr>
          </a:p>
        </p:txBody>
      </p:sp>
      <p:sp>
        <p:nvSpPr>
          <p:cNvPr id="5" name="フッター プレースホルダー 4"/>
          <p:cNvSpPr>
            <a:spLocks noGrp="1"/>
          </p:cNvSpPr>
          <p:nvPr>
            <p:ph type="ftr" sz="quarter" idx="11"/>
          </p:nvPr>
        </p:nvSpPr>
        <p:spPr>
          <a:xfrm>
            <a:off x="0" y="6478571"/>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6" name="スライド番号プレースホルダー 5"/>
          <p:cNvSpPr>
            <a:spLocks noGrp="1"/>
          </p:cNvSpPr>
          <p:nvPr>
            <p:ph type="sldNum" sz="quarter" idx="12"/>
          </p:nvPr>
        </p:nvSpPr>
        <p:spPr>
          <a:xfrm>
            <a:off x="6841900" y="6376448"/>
            <a:ext cx="2057400" cy="365125"/>
          </a:xfrm>
        </p:spPr>
        <p:txBody>
          <a:bodyPr/>
          <a:lstStyle/>
          <a:p>
            <a:fld id="{E31375A4-56A4-47D6-9801-1991572033F7}" type="slidenum">
              <a:rPr lang="en-US" altLang="ja-JP" smtClean="0">
                <a:solidFill>
                  <a:prstClr val="black">
                    <a:tint val="75000"/>
                  </a:prstClr>
                </a:solidFill>
              </a:rPr>
              <a:pPr/>
              <a:t>29</a:t>
            </a:fld>
            <a:endParaRPr lang="ja-JP" altLang="en-US" dirty="0">
              <a:solidFill>
                <a:prstClr val="black">
                  <a:tint val="75000"/>
                </a:prstClr>
              </a:solidFill>
            </a:endParaRPr>
          </a:p>
        </p:txBody>
      </p:sp>
    </p:spTree>
    <p:extLst>
      <p:ext uri="{BB962C8B-B14F-4D97-AF65-F5344CB8AC3E}">
        <p14:creationId xmlns:p14="http://schemas.microsoft.com/office/powerpoint/2010/main" val="238206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全体の流れ</a:t>
            </a:r>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dirty="0"/>
              <a:t>１．福祉サービスとリスクマネジメント</a:t>
            </a:r>
            <a:endParaRPr kumimoji="1" lang="en-US" altLang="ja-JP" dirty="0"/>
          </a:p>
          <a:p>
            <a:endParaRPr kumimoji="1" lang="en-US" altLang="ja-JP" dirty="0"/>
          </a:p>
          <a:p>
            <a:pPr marL="0" indent="0">
              <a:buNone/>
            </a:pPr>
            <a:r>
              <a:rPr kumimoji="1" lang="ja-JP" altLang="en-US" dirty="0"/>
              <a:t>２．福祉サービスのコンプライアンス</a:t>
            </a:r>
            <a:endParaRPr kumimoji="1" lang="en-US" altLang="ja-JP" dirty="0"/>
          </a:p>
          <a:p>
            <a:endParaRPr kumimoji="1" lang="en-US" altLang="ja-JP" dirty="0"/>
          </a:p>
          <a:p>
            <a:pPr marL="0" indent="0">
              <a:buNone/>
            </a:pPr>
            <a:r>
              <a:rPr kumimoji="1" lang="ja-JP" altLang="en-US" dirty="0"/>
              <a:t>３．福祉サービスと組織運営・管理</a:t>
            </a:r>
            <a:endParaRPr kumimoji="1" lang="en-US" altLang="ja-JP" dirty="0"/>
          </a:p>
          <a:p>
            <a:endParaRPr kumimoji="1" lang="en-US" altLang="ja-JP" dirty="0"/>
          </a:p>
          <a:p>
            <a:pPr marL="0" indent="0">
              <a:buNone/>
            </a:pPr>
            <a:r>
              <a:rPr kumimoji="1" lang="ja-JP" altLang="en-US" dirty="0"/>
              <a:t>４．人材育成と人材確保</a:t>
            </a:r>
            <a:endParaRPr kumimoji="1" lang="en-US" altLang="ja-JP" dirty="0"/>
          </a:p>
          <a:p>
            <a:endParaRPr kumimoji="1" lang="en-US" altLang="ja-JP" dirty="0"/>
          </a:p>
          <a:p>
            <a:pPr marL="0" indent="0">
              <a:buNone/>
            </a:pPr>
            <a:r>
              <a:rPr kumimoji="1" lang="ja-JP" altLang="en-US" dirty="0"/>
              <a:t>５．災害時への対応</a:t>
            </a:r>
          </a:p>
        </p:txBody>
      </p:sp>
      <p:sp>
        <p:nvSpPr>
          <p:cNvPr id="4" name="フッター プレースホルダー 3"/>
          <p:cNvSpPr>
            <a:spLocks noGrp="1"/>
          </p:cNvSpPr>
          <p:nvPr>
            <p:ph type="ftr" sz="quarter" idx="11"/>
          </p:nvPr>
        </p:nvSpPr>
        <p:spPr>
          <a:xfrm>
            <a:off x="185267" y="6356351"/>
            <a:ext cx="3086100" cy="365125"/>
          </a:xfrm>
        </p:spPr>
        <p:txBody>
          <a:bodyPr/>
          <a:lstStyle/>
          <a:p>
            <a:pPr rtl="0"/>
            <a:r>
              <a:rPr lang="zh-TW" altLang="en-US" i="1" noProof="0" dirty="0" smtClean="0"/>
              <a:t>平成</a:t>
            </a:r>
            <a:r>
              <a:rPr lang="en-US" altLang="zh-TW" i="1" noProof="0" dirty="0" smtClean="0"/>
              <a:t>30</a:t>
            </a:r>
            <a:r>
              <a:rPr lang="zh-TW" altLang="en-US" i="1" noProof="0" dirty="0" smtClean="0"/>
              <a:t>年度主任相談支援専門員養成研修</a:t>
            </a:r>
            <a:endParaRPr lang="ja-JP" altLang="en-US" i="1" noProof="0" dirty="0"/>
          </a:p>
        </p:txBody>
      </p:sp>
      <p:sp>
        <p:nvSpPr>
          <p:cNvPr id="5" name="スライド番号プレースホルダー 4"/>
          <p:cNvSpPr>
            <a:spLocks noGrp="1"/>
          </p:cNvSpPr>
          <p:nvPr>
            <p:ph type="sldNum" sz="quarter" idx="12"/>
          </p:nvPr>
        </p:nvSpPr>
        <p:spPr>
          <a:xfrm>
            <a:off x="6779497" y="6356351"/>
            <a:ext cx="2057400" cy="365125"/>
          </a:xfrm>
        </p:spPr>
        <p:txBody>
          <a:bodyPr/>
          <a:lstStyle/>
          <a:p>
            <a:pPr rtl="0"/>
            <a:fld id="{E31375A4-56A4-47D6-9801-1991572033F7}" type="slidenum">
              <a:rPr lang="en-US" altLang="ja-JP" noProof="0" smtClean="0"/>
              <a:t>3</a:t>
            </a:fld>
            <a:endParaRPr lang="ja-JP" altLang="en-US" noProof="0" dirty="0"/>
          </a:p>
        </p:txBody>
      </p:sp>
    </p:spTree>
    <p:extLst>
      <p:ext uri="{BB962C8B-B14F-4D97-AF65-F5344CB8AC3E}">
        <p14:creationId xmlns:p14="http://schemas.microsoft.com/office/powerpoint/2010/main" val="179936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256477" y="86029"/>
            <a:ext cx="8653347" cy="6247864"/>
          </a:xfrm>
          <a:prstGeom prst="rect">
            <a:avLst/>
          </a:prstGeom>
        </p:spPr>
        <p:txBody>
          <a:bodyPr wrap="square">
            <a:spAutoFit/>
          </a:bodyPr>
          <a:lstStyle/>
          <a:p>
            <a:r>
              <a:rPr lang="ja-JP" altLang="en-US" sz="2000" b="1" dirty="0"/>
              <a:t>１ 事業者の指定を受ける意義</a:t>
            </a:r>
          </a:p>
          <a:p>
            <a:r>
              <a:rPr lang="ja-JP" altLang="en-US" sz="2000" dirty="0"/>
              <a:t>　障害福祉サービス等は、公費（税金）で運用されている制度です（利用者負担分を除く）。事業者の指定を受けるということは、市民からの信託・期待を受けた公的サービスの担い手になることを意味します。</a:t>
            </a:r>
          </a:p>
          <a:p>
            <a:r>
              <a:rPr lang="ja-JP" altLang="en-US" sz="2000" dirty="0"/>
              <a:t>　また、障害者の日常生活及び社会生活を支える社会的基盤としての役割があることから、適切なコスト感覚を持ち、安定継続的な経営を行えるよう努めていただく必要があります。</a:t>
            </a:r>
            <a:endParaRPr lang="en-US" altLang="ja-JP" sz="2000" dirty="0"/>
          </a:p>
          <a:p>
            <a:endParaRPr lang="ja-JP" altLang="en-US" sz="2000" dirty="0"/>
          </a:p>
          <a:p>
            <a:r>
              <a:rPr lang="ja-JP" altLang="en-US" sz="2000" b="1" dirty="0"/>
              <a:t>２ 障害福祉サービスの基本理念</a:t>
            </a:r>
          </a:p>
          <a:p>
            <a:r>
              <a:rPr lang="ja-JP" altLang="en-US" sz="2000" dirty="0"/>
              <a:t>　障害福祉サービスの提供に当たっては、障害者が自立した日常生活又は社会生活を営むことができるよう、利用者の状況を見極めて、援助から共同実践、見守りから自立へと繋げる支援を念頭に実施してください。</a:t>
            </a:r>
            <a:endParaRPr lang="en-US" altLang="ja-JP" sz="2000" dirty="0"/>
          </a:p>
          <a:p>
            <a:endParaRPr lang="ja-JP" altLang="en-US" sz="2000" dirty="0"/>
          </a:p>
          <a:p>
            <a:r>
              <a:rPr lang="ja-JP" altLang="en-US" sz="2000" b="1" dirty="0"/>
              <a:t>３ 法令遵守</a:t>
            </a:r>
          </a:p>
          <a:p>
            <a:r>
              <a:rPr lang="ja-JP" altLang="en-US" sz="2000" dirty="0"/>
              <a:t>　事業者は、障害者等の人格を尊重するとともに、関係法令を遵守し、障害者等のために忠実に職務を遂行しなければなりません。</a:t>
            </a:r>
          </a:p>
          <a:p>
            <a:r>
              <a:rPr lang="ja-JP" altLang="en-US" sz="2000" dirty="0"/>
              <a:t>　事業所の運営に当たっては、法令遵守（コンプライアンス）の意識を持ち、制度を正しく理解し、適正に事業を運営することが、事業者としての責務となります。</a:t>
            </a:r>
          </a:p>
          <a:p>
            <a:r>
              <a:rPr lang="ja-JP" altLang="en-US" sz="2000" dirty="0"/>
              <a:t>　法令遵守責任者は、基準違反、事務誤り等を未然に防止し、適正に事業運営ができるよう、実行性ある体制を整備する必要があります。</a:t>
            </a:r>
          </a:p>
        </p:txBody>
      </p:sp>
      <p:sp>
        <p:nvSpPr>
          <p:cNvPr id="5" name="テキスト ボックス 4"/>
          <p:cNvSpPr txBox="1"/>
          <p:nvPr/>
        </p:nvSpPr>
        <p:spPr>
          <a:xfrm>
            <a:off x="5511137" y="6290634"/>
            <a:ext cx="3398687" cy="253916"/>
          </a:xfrm>
          <a:prstGeom prst="rect">
            <a:avLst/>
          </a:prstGeom>
          <a:noFill/>
        </p:spPr>
        <p:txBody>
          <a:bodyPr wrap="none" rtlCol="0">
            <a:spAutoFit/>
          </a:bodyPr>
          <a:lstStyle/>
          <a:p>
            <a:r>
              <a:rPr kumimoji="1" lang="ja-JP" altLang="en-US" sz="1050" dirty="0"/>
              <a:t>指定障害福祉事業者等ガイドブック２０１８　名古屋市より</a:t>
            </a:r>
          </a:p>
        </p:txBody>
      </p:sp>
      <p:sp>
        <p:nvSpPr>
          <p:cNvPr id="2" name="フッター プレースホルダー 1"/>
          <p:cNvSpPr>
            <a:spLocks noGrp="1"/>
          </p:cNvSpPr>
          <p:nvPr>
            <p:ph type="ftr" sz="quarter" idx="11"/>
          </p:nvPr>
        </p:nvSpPr>
        <p:spPr>
          <a:xfrm>
            <a:off x="74734" y="6454234"/>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3" name="スライド番号プレースホルダー 2"/>
          <p:cNvSpPr>
            <a:spLocks noGrp="1"/>
          </p:cNvSpPr>
          <p:nvPr>
            <p:ph type="sldNum" sz="quarter" idx="12"/>
          </p:nvPr>
        </p:nvSpPr>
        <p:spPr>
          <a:xfrm>
            <a:off x="6930222" y="6474331"/>
            <a:ext cx="2057400" cy="365125"/>
          </a:xfrm>
        </p:spPr>
        <p:txBody>
          <a:bodyPr/>
          <a:lstStyle/>
          <a:p>
            <a:fld id="{E31375A4-56A4-47D6-9801-1991572033F7}" type="slidenum">
              <a:rPr lang="en-US" altLang="ja-JP" smtClean="0">
                <a:solidFill>
                  <a:prstClr val="black">
                    <a:tint val="75000"/>
                  </a:prstClr>
                </a:solidFill>
              </a:rPr>
              <a:pPr/>
              <a:t>30</a:t>
            </a:fld>
            <a:endParaRPr lang="ja-JP" altLang="en-US" dirty="0">
              <a:solidFill>
                <a:prstClr val="black">
                  <a:tint val="75000"/>
                </a:prstClr>
              </a:solidFill>
            </a:endParaRPr>
          </a:p>
        </p:txBody>
      </p:sp>
    </p:spTree>
    <p:extLst>
      <p:ext uri="{BB962C8B-B14F-4D97-AF65-F5344CB8AC3E}">
        <p14:creationId xmlns:p14="http://schemas.microsoft.com/office/powerpoint/2010/main" val="202453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298853" y="221135"/>
            <a:ext cx="8385717" cy="4946340"/>
          </a:xfrm>
          <a:prstGeom prst="rect">
            <a:avLst/>
          </a:prstGeom>
        </p:spPr>
        <p:txBody>
          <a:bodyPr wrap="square">
            <a:noAutofit/>
          </a:bodyPr>
          <a:lstStyle/>
          <a:p>
            <a:r>
              <a:rPr lang="ja-JP" altLang="en-US" sz="2000" b="1" dirty="0"/>
              <a:t>４ 虐待防止等</a:t>
            </a:r>
          </a:p>
          <a:p>
            <a:r>
              <a:rPr lang="ja-JP" altLang="en-US" sz="2000" dirty="0"/>
              <a:t>　障害者虐待を未然に防止するため、虐待防止責任者の選定、研修等を通じて従業者の人権意識を高めるとともに従業者の知識や技術、特別な支援を必要とする障害者の支援に関する知識や技術の向上を図るなど、必要な措置を講じることが求められます。</a:t>
            </a:r>
          </a:p>
          <a:p>
            <a:r>
              <a:rPr lang="ja-JP" altLang="en-US" sz="2000" dirty="0"/>
              <a:t>　また、身体拘束については、事業所全体での廃止に向けた取り組みが求められます。</a:t>
            </a:r>
            <a:endParaRPr lang="en-US" altLang="ja-JP" sz="2000" dirty="0"/>
          </a:p>
          <a:p>
            <a:endParaRPr lang="ja-JP" altLang="en-US" sz="2000" dirty="0"/>
          </a:p>
          <a:p>
            <a:r>
              <a:rPr lang="ja-JP" altLang="en-US" sz="2000" b="1" dirty="0"/>
              <a:t>５ 障害を理由とする差別の禁止</a:t>
            </a:r>
          </a:p>
          <a:p>
            <a:r>
              <a:rPr lang="ja-JP" altLang="en-US" sz="2000" dirty="0"/>
              <a:t>　「障害を理由とする差別の解消の推進に関する法律」に基づき、障害を理由として、正当な理由なく、サービスの提供を拒否したり、制限したり、条件を付したりすることは禁止されています。</a:t>
            </a:r>
          </a:p>
          <a:p>
            <a:r>
              <a:rPr lang="ja-JP" altLang="en-US" sz="2000" dirty="0"/>
              <a:t>　また、障害のある人から何らかの配慮を求められた場合には、負担になり過ぎない範囲で社会的障壁を取り除くために必要で合理的な配慮を行うことが求められます。</a:t>
            </a:r>
          </a:p>
        </p:txBody>
      </p:sp>
      <p:sp>
        <p:nvSpPr>
          <p:cNvPr id="5" name="テキスト ボックス 4"/>
          <p:cNvSpPr txBox="1"/>
          <p:nvPr/>
        </p:nvSpPr>
        <p:spPr>
          <a:xfrm>
            <a:off x="5285883" y="5040517"/>
            <a:ext cx="3398687" cy="253916"/>
          </a:xfrm>
          <a:prstGeom prst="rect">
            <a:avLst/>
          </a:prstGeom>
          <a:noFill/>
        </p:spPr>
        <p:txBody>
          <a:bodyPr wrap="none" rtlCol="0">
            <a:spAutoFit/>
          </a:bodyPr>
          <a:lstStyle/>
          <a:p>
            <a:r>
              <a:rPr kumimoji="1" lang="ja-JP" altLang="en-US" sz="1050" dirty="0"/>
              <a:t>指定障害福祉事業者等ガイドブック２０１８　名古屋市より</a:t>
            </a:r>
          </a:p>
        </p:txBody>
      </p:sp>
      <p:sp>
        <p:nvSpPr>
          <p:cNvPr id="2" name="フッター プレースホルダー 1"/>
          <p:cNvSpPr>
            <a:spLocks noGrp="1"/>
          </p:cNvSpPr>
          <p:nvPr>
            <p:ph type="ftr" sz="quarter" idx="11"/>
          </p:nvPr>
        </p:nvSpPr>
        <p:spPr>
          <a:xfrm>
            <a:off x="165170" y="6356351"/>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3" name="スライド番号プレースホルダー 2"/>
          <p:cNvSpPr>
            <a:spLocks noGrp="1"/>
          </p:cNvSpPr>
          <p:nvPr>
            <p:ph type="sldNum" sz="quarter" idx="12"/>
          </p:nvPr>
        </p:nvSpPr>
        <p:spPr>
          <a:xfrm>
            <a:off x="6719207" y="6356351"/>
            <a:ext cx="2057400" cy="365125"/>
          </a:xfrm>
        </p:spPr>
        <p:txBody>
          <a:bodyPr/>
          <a:lstStyle/>
          <a:p>
            <a:fld id="{E31375A4-56A4-47D6-9801-1991572033F7}" type="slidenum">
              <a:rPr lang="en-US" altLang="ja-JP" smtClean="0">
                <a:solidFill>
                  <a:prstClr val="black">
                    <a:tint val="75000"/>
                  </a:prstClr>
                </a:solidFill>
              </a:rPr>
              <a:pPr/>
              <a:t>31</a:t>
            </a:fld>
            <a:endParaRPr lang="ja-JP" altLang="en-US" dirty="0">
              <a:solidFill>
                <a:prstClr val="black">
                  <a:tint val="75000"/>
                </a:prstClr>
              </a:solidFill>
            </a:endParaRPr>
          </a:p>
        </p:txBody>
      </p:sp>
    </p:spTree>
    <p:extLst>
      <p:ext uri="{BB962C8B-B14F-4D97-AF65-F5344CB8AC3E}">
        <p14:creationId xmlns:p14="http://schemas.microsoft.com/office/powerpoint/2010/main" val="316413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正方形/長方形 5"/>
          <p:cNvSpPr/>
          <p:nvPr/>
        </p:nvSpPr>
        <p:spPr>
          <a:xfrm>
            <a:off x="211873" y="0"/>
            <a:ext cx="8932127" cy="6858000"/>
          </a:xfrm>
          <a:prstGeom prst="rect">
            <a:avLst/>
          </a:prstGeom>
        </p:spPr>
        <p:txBody>
          <a:bodyPr wrap="square">
            <a:noAutofit/>
          </a:bodyPr>
          <a:lstStyle/>
          <a:p>
            <a:r>
              <a:rPr lang="en-US" altLang="ja-JP" sz="2400" b="1" dirty="0">
                <a:latin typeface="+mn-ea"/>
              </a:rPr>
              <a:t>【</a:t>
            </a:r>
            <a:r>
              <a:rPr lang="ja-JP" altLang="en-US" sz="2400" b="1" dirty="0">
                <a:latin typeface="+mn-ea"/>
              </a:rPr>
              <a:t>事故発生時の対応</a:t>
            </a:r>
            <a:r>
              <a:rPr lang="en-US" altLang="ja-JP" sz="2400" b="1" dirty="0">
                <a:latin typeface="+mn-ea"/>
              </a:rPr>
              <a:t>】</a:t>
            </a:r>
            <a:r>
              <a:rPr lang="ja-JP" altLang="en-US" sz="2400" b="1" dirty="0">
                <a:latin typeface="+mn-ea"/>
              </a:rPr>
              <a:t>について</a:t>
            </a:r>
            <a:endParaRPr lang="en-US" altLang="ja-JP" sz="2400" b="1" dirty="0">
              <a:latin typeface="+mn-ea"/>
            </a:endParaRPr>
          </a:p>
          <a:p>
            <a:r>
              <a:rPr lang="ja-JP" altLang="en-US" sz="2400" dirty="0">
                <a:latin typeface="+mn-ea"/>
              </a:rPr>
              <a:t>　事業者は利用者に対するサービスの提供により事故が発生した場合は必要な措置を講ずるとともに、それが賠償すべき事故である場合は、損害賠償を速やかに行わなければなりません。また、当該事故については行政機関へ報告するとともに事故の状況及び事故に際して採った処置について記録しなければなりません。</a:t>
            </a:r>
          </a:p>
          <a:p>
            <a:endParaRPr lang="en-US" altLang="ja-JP" sz="1200" b="1" dirty="0">
              <a:latin typeface="+mn-ea"/>
            </a:endParaRPr>
          </a:p>
          <a:p>
            <a:r>
              <a:rPr lang="ja-JP" altLang="en-US" sz="2400" b="1" dirty="0">
                <a:latin typeface="+mn-ea"/>
              </a:rPr>
              <a:t>（１）事故発生時の対応について</a:t>
            </a:r>
          </a:p>
          <a:p>
            <a:r>
              <a:rPr lang="ja-JP" altLang="en-US" sz="2400" dirty="0">
                <a:latin typeface="+mn-ea"/>
              </a:rPr>
              <a:t>　利用者に対するサービスの提供により事故が発生した場合の対応方法については、あらかじめ事業者が定めておくことが望まれます。</a:t>
            </a:r>
            <a:endParaRPr lang="en-US" altLang="ja-JP" sz="2400" dirty="0">
              <a:latin typeface="+mn-ea"/>
            </a:endParaRPr>
          </a:p>
          <a:p>
            <a:endParaRPr lang="en-US" altLang="ja-JP" sz="1200" b="1" dirty="0">
              <a:latin typeface="+mn-ea"/>
            </a:endParaRPr>
          </a:p>
          <a:p>
            <a:r>
              <a:rPr lang="ja-JP" altLang="en-US" sz="2400" b="1" dirty="0">
                <a:latin typeface="+mn-ea"/>
              </a:rPr>
              <a:t>（２）行政機関への報告</a:t>
            </a:r>
          </a:p>
          <a:p>
            <a:r>
              <a:rPr lang="ja-JP" altLang="en-US" sz="2400" dirty="0">
                <a:latin typeface="+mn-ea"/>
              </a:rPr>
              <a:t>　サービス提供中に発生した事故（対人、対物（損害賠償を伴うもの）、感染症の発生）は行政機関（及び利用者を所管する市町）へ報告します。</a:t>
            </a:r>
          </a:p>
          <a:p>
            <a:r>
              <a:rPr lang="ja-JP" altLang="en-US" sz="2400" dirty="0">
                <a:latin typeface="+mn-ea"/>
              </a:rPr>
              <a:t>　</a:t>
            </a:r>
            <a:r>
              <a:rPr lang="ja-JP" altLang="en-US" sz="2000" dirty="0">
                <a:latin typeface="+mn-ea"/>
              </a:rPr>
              <a:t>① 事故発生時：速やかに負傷者の対応を行った後、第一報を電話で連絡</a:t>
            </a:r>
          </a:p>
          <a:p>
            <a:r>
              <a:rPr lang="ja-JP" altLang="en-US" sz="2000" dirty="0">
                <a:latin typeface="+mn-ea"/>
              </a:rPr>
              <a:t>　＜第一報連絡先＞○○市役所　障害者支援課 ○○○－○○○○</a:t>
            </a:r>
          </a:p>
          <a:p>
            <a:r>
              <a:rPr lang="ja-JP" altLang="en-US" sz="2000" dirty="0">
                <a:latin typeface="+mn-ea"/>
              </a:rPr>
              <a:t>　② 事故報告書の提出：事故対応に一定の目途がついた時点で所定の様式を作成し、上記連絡先へ郵送で提出</a:t>
            </a:r>
          </a:p>
        </p:txBody>
      </p:sp>
      <p:sp>
        <p:nvSpPr>
          <p:cNvPr id="3" name="テキスト ボックス 2"/>
          <p:cNvSpPr txBox="1"/>
          <p:nvPr/>
        </p:nvSpPr>
        <p:spPr>
          <a:xfrm>
            <a:off x="4521224" y="6411955"/>
            <a:ext cx="3661580" cy="253916"/>
          </a:xfrm>
          <a:prstGeom prst="rect">
            <a:avLst/>
          </a:prstGeom>
          <a:noFill/>
        </p:spPr>
        <p:txBody>
          <a:bodyPr wrap="none" rtlCol="0">
            <a:spAutoFit/>
          </a:bodyPr>
          <a:lstStyle/>
          <a:p>
            <a:r>
              <a:rPr kumimoji="1" lang="ja-JP" altLang="en-US" sz="1050" dirty="0"/>
              <a:t>指定障害福祉事業者等ガイドブック２０１８　ｐ１　名古屋市より</a:t>
            </a:r>
          </a:p>
        </p:txBody>
      </p:sp>
      <p:sp>
        <p:nvSpPr>
          <p:cNvPr id="2" name="フッター プレースホルダー 1"/>
          <p:cNvSpPr>
            <a:spLocks noGrp="1"/>
          </p:cNvSpPr>
          <p:nvPr>
            <p:ph type="ftr" sz="quarter" idx="11"/>
          </p:nvPr>
        </p:nvSpPr>
        <p:spPr>
          <a:xfrm>
            <a:off x="0" y="6569794"/>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年度主任相支援専門員養成研修</a:t>
            </a:r>
            <a:endParaRPr lang="ja-JP" altLang="en-US" i="1" dirty="0">
              <a:solidFill>
                <a:prstClr val="black">
                  <a:tint val="75000"/>
                </a:prstClr>
              </a:solidFill>
            </a:endParaRPr>
          </a:p>
        </p:txBody>
      </p:sp>
      <p:sp>
        <p:nvSpPr>
          <p:cNvPr id="4" name="スライド番号プレースホルダー 3"/>
          <p:cNvSpPr>
            <a:spLocks noGrp="1"/>
          </p:cNvSpPr>
          <p:nvPr>
            <p:ph type="sldNum" sz="quarter" idx="12"/>
          </p:nvPr>
        </p:nvSpPr>
        <p:spPr>
          <a:xfrm>
            <a:off x="6970416" y="6453255"/>
            <a:ext cx="2057400" cy="365125"/>
          </a:xfrm>
        </p:spPr>
        <p:txBody>
          <a:bodyPr/>
          <a:lstStyle/>
          <a:p>
            <a:fld id="{E31375A4-56A4-47D6-9801-1991572033F7}" type="slidenum">
              <a:rPr lang="en-US" altLang="ja-JP" smtClean="0">
                <a:solidFill>
                  <a:prstClr val="black">
                    <a:tint val="75000"/>
                  </a:prstClr>
                </a:solidFill>
              </a:rPr>
              <a:pPr/>
              <a:t>32</a:t>
            </a:fld>
            <a:endParaRPr lang="ja-JP" altLang="en-US" dirty="0">
              <a:solidFill>
                <a:prstClr val="black">
                  <a:tint val="75000"/>
                </a:prstClr>
              </a:solidFill>
            </a:endParaRPr>
          </a:p>
        </p:txBody>
      </p:sp>
    </p:spTree>
    <p:extLst>
      <p:ext uri="{BB962C8B-B14F-4D97-AF65-F5344CB8AC3E}">
        <p14:creationId xmlns:p14="http://schemas.microsoft.com/office/powerpoint/2010/main" val="27575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正方形/長方形 5"/>
          <p:cNvSpPr/>
          <p:nvPr/>
        </p:nvSpPr>
        <p:spPr>
          <a:xfrm>
            <a:off x="223303" y="685726"/>
            <a:ext cx="8798311" cy="4240604"/>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mn-ea"/>
                <a:cs typeface="+mn-cs"/>
              </a:rPr>
              <a:t>（３）損害賠償保険への加入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mn-ea"/>
                <a:cs typeface="+mn-cs"/>
              </a:rPr>
              <a:t>　事業者は賠償すべき事態において速やかに賠償を行うため、損害賠償保険に加入しておくことが望まれます。</a:t>
            </a:r>
            <a:endParaRPr kumimoji="0" lang="en-US" altLang="ja-JP" sz="24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mn-ea"/>
                <a:cs typeface="+mn-cs"/>
              </a:rPr>
              <a:t>（４）再発防止策</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mn-ea"/>
                <a:cs typeface="+mn-cs"/>
              </a:rPr>
              <a:t>　事業者は、事故の原因を解明し、再発生を防ぐための対策を講じなければなりません。なお、「福祉サービスにおける危機管理（リスクマネジメント）に関する取り組み指針」（平成</a:t>
            </a:r>
            <a:r>
              <a:rPr kumimoji="0" lang="en-US" altLang="ja-JP" sz="2400" b="0" i="0" u="none" strike="noStrike" kern="1200" cap="none" spc="0" normalizeH="0" baseline="0" noProof="0" dirty="0">
                <a:ln>
                  <a:noFill/>
                </a:ln>
                <a:solidFill>
                  <a:prstClr val="black"/>
                </a:solidFill>
                <a:effectLst/>
                <a:uLnTx/>
                <a:uFillTx/>
                <a:latin typeface="+mn-ea"/>
                <a:cs typeface="+mn-cs"/>
              </a:rPr>
              <a:t>14 </a:t>
            </a:r>
            <a:r>
              <a:rPr kumimoji="0" lang="ja-JP" altLang="en-US" sz="2400" b="0" i="0" u="none" strike="noStrike" kern="1200" cap="none" spc="0" normalizeH="0" baseline="0" noProof="0" dirty="0">
                <a:ln>
                  <a:noFill/>
                </a:ln>
                <a:solidFill>
                  <a:prstClr val="black"/>
                </a:solidFill>
                <a:effectLst/>
                <a:uLnTx/>
                <a:uFillTx/>
                <a:latin typeface="+mn-ea"/>
                <a:cs typeface="+mn-cs"/>
              </a:rPr>
              <a:t>年</a:t>
            </a:r>
            <a:r>
              <a:rPr kumimoji="0" lang="en-US" altLang="ja-JP" sz="2400" b="0" i="0" u="none" strike="noStrike" kern="1200" cap="none" spc="0" normalizeH="0" baseline="0" noProof="0" dirty="0">
                <a:ln>
                  <a:noFill/>
                </a:ln>
                <a:solidFill>
                  <a:prstClr val="black"/>
                </a:solidFill>
                <a:effectLst/>
                <a:uLnTx/>
                <a:uFillTx/>
                <a:latin typeface="+mn-ea"/>
                <a:cs typeface="+mn-cs"/>
              </a:rPr>
              <a:t>3 </a:t>
            </a:r>
            <a:r>
              <a:rPr kumimoji="0" lang="ja-JP" altLang="en-US" sz="2400" b="0" i="0" u="none" strike="noStrike" kern="1200" cap="none" spc="0" normalizeH="0" baseline="0" noProof="0" dirty="0">
                <a:ln>
                  <a:noFill/>
                </a:ln>
                <a:solidFill>
                  <a:prstClr val="black"/>
                </a:solidFill>
                <a:effectLst/>
                <a:uLnTx/>
                <a:uFillTx/>
                <a:latin typeface="+mn-ea"/>
                <a:cs typeface="+mn-cs"/>
              </a:rPr>
              <a:t>月</a:t>
            </a:r>
            <a:r>
              <a:rPr kumimoji="0" lang="en-US" altLang="ja-JP" sz="2400" b="0" i="0" u="none" strike="noStrike" kern="1200" cap="none" spc="0" normalizeH="0" baseline="0" noProof="0" dirty="0">
                <a:ln>
                  <a:noFill/>
                </a:ln>
                <a:solidFill>
                  <a:prstClr val="black"/>
                </a:solidFill>
                <a:effectLst/>
                <a:uLnTx/>
                <a:uFillTx/>
                <a:latin typeface="+mn-ea"/>
                <a:cs typeface="+mn-cs"/>
              </a:rPr>
              <a:t>28 </a:t>
            </a:r>
            <a:r>
              <a:rPr kumimoji="0" lang="ja-JP" altLang="en-US" sz="2400" b="0" i="0" u="none" strike="noStrike" kern="1200" cap="none" spc="0" normalizeH="0" baseline="0" noProof="0" dirty="0">
                <a:ln>
                  <a:noFill/>
                </a:ln>
                <a:solidFill>
                  <a:prstClr val="black"/>
                </a:solidFill>
                <a:effectLst/>
                <a:uLnTx/>
                <a:uFillTx/>
                <a:latin typeface="+mn-ea"/>
                <a:cs typeface="+mn-cs"/>
              </a:rPr>
              <a:t>日福祉サービスにおける危機管理に関する検討会）が示されているので参考としてください。</a:t>
            </a:r>
          </a:p>
        </p:txBody>
      </p:sp>
      <p:sp>
        <p:nvSpPr>
          <p:cNvPr id="3" name="テキスト ボックス 2"/>
          <p:cNvSpPr txBox="1"/>
          <p:nvPr/>
        </p:nvSpPr>
        <p:spPr>
          <a:xfrm>
            <a:off x="5108825" y="5514382"/>
            <a:ext cx="3661580" cy="253916"/>
          </a:xfrm>
          <a:prstGeom prst="rect">
            <a:avLst/>
          </a:prstGeom>
          <a:noFill/>
        </p:spPr>
        <p:txBody>
          <a:bodyPr wrap="none" rtlCol="0">
            <a:spAutoFit/>
          </a:bodyPr>
          <a:lstStyle/>
          <a:p>
            <a:r>
              <a:rPr kumimoji="1" lang="ja-JP" altLang="en-US" sz="1050" dirty="0"/>
              <a:t>指定障害福祉事業者等ガイドブック２０１８　ｐ１　名古屋市より</a:t>
            </a:r>
          </a:p>
        </p:txBody>
      </p:sp>
      <p:sp>
        <p:nvSpPr>
          <p:cNvPr id="2" name="フッター プレースホルダー 1"/>
          <p:cNvSpPr>
            <a:spLocks noGrp="1"/>
          </p:cNvSpPr>
          <p:nvPr>
            <p:ph type="ftr" sz="quarter" idx="11"/>
          </p:nvPr>
        </p:nvSpPr>
        <p:spPr>
          <a:xfrm>
            <a:off x="124977" y="6488618"/>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4" name="スライド番号プレースホルダー 3"/>
          <p:cNvSpPr>
            <a:spLocks noGrp="1"/>
          </p:cNvSpPr>
          <p:nvPr>
            <p:ph type="sldNum" sz="quarter" idx="12"/>
          </p:nvPr>
        </p:nvSpPr>
        <p:spPr>
          <a:xfrm>
            <a:off x="6789546" y="6362142"/>
            <a:ext cx="2057400" cy="365125"/>
          </a:xfrm>
        </p:spPr>
        <p:txBody>
          <a:bodyPr/>
          <a:lstStyle/>
          <a:p>
            <a:fld id="{E31375A4-56A4-47D6-9801-1991572033F7}" type="slidenum">
              <a:rPr lang="en-US" altLang="ja-JP" smtClean="0">
                <a:solidFill>
                  <a:prstClr val="black">
                    <a:tint val="75000"/>
                  </a:prstClr>
                </a:solidFill>
              </a:rPr>
              <a:pPr/>
              <a:t>33</a:t>
            </a:fld>
            <a:endParaRPr lang="ja-JP" altLang="en-US" dirty="0">
              <a:solidFill>
                <a:prstClr val="black">
                  <a:tint val="75000"/>
                </a:prstClr>
              </a:solidFill>
            </a:endParaRPr>
          </a:p>
        </p:txBody>
      </p:sp>
    </p:spTree>
    <p:extLst>
      <p:ext uri="{BB962C8B-B14F-4D97-AF65-F5344CB8AC3E}">
        <p14:creationId xmlns:p14="http://schemas.microsoft.com/office/powerpoint/2010/main" val="220999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8780" y="164092"/>
            <a:ext cx="8180814" cy="6069440"/>
          </a:xfrm>
        </p:spPr>
        <p:txBody>
          <a:bodyPr>
            <a:noAutofit/>
          </a:bodyPr>
          <a:lstStyle/>
          <a:p>
            <a:pPr marL="0" indent="0">
              <a:buNone/>
            </a:pPr>
            <a:r>
              <a:rPr lang="en-US" altLang="ja-JP" sz="2400" dirty="0"/>
              <a:t>【</a:t>
            </a:r>
            <a:r>
              <a:rPr lang="ja-JP" altLang="en-US" sz="2400" dirty="0"/>
              <a:t> 個人情報の保護</a:t>
            </a:r>
            <a:r>
              <a:rPr lang="en-US" altLang="ja-JP" sz="2400" dirty="0"/>
              <a:t>】</a:t>
            </a:r>
            <a:r>
              <a:rPr lang="ja-JP" altLang="en-US" sz="2400" dirty="0"/>
              <a:t>について</a:t>
            </a:r>
          </a:p>
          <a:p>
            <a:pPr marL="0" indent="0">
              <a:buNone/>
            </a:pPr>
            <a:r>
              <a:rPr lang="ja-JP" altLang="en-US" sz="2400" dirty="0"/>
              <a:t>（１）従業者等への必要な措置</a:t>
            </a:r>
          </a:p>
          <a:p>
            <a:pPr marL="0" indent="0">
              <a:buNone/>
            </a:pPr>
            <a:r>
              <a:rPr lang="ja-JP" altLang="en-US" sz="2400" dirty="0"/>
              <a:t>　事業所の従業者及び管理者（以下、「従業者等」という。）は、正当な理由なくその業務上知り得た利用者又はその家族の秘密を漏らしてはならず、事業者は従業者等であったものがこれらの秘密を漏らすことがないよう必要な措置を講じなければなりません。</a:t>
            </a:r>
          </a:p>
          <a:p>
            <a:pPr marL="0" indent="0">
              <a:buNone/>
            </a:pPr>
            <a:r>
              <a:rPr lang="ja-JP" altLang="en-US" sz="2400" dirty="0"/>
              <a:t>　具体的には、従業者等の雇用時に事業者と従業者等の間で秘密保持に関する取り決めを行い、違約金についての定めを置くなどの措置を言います。</a:t>
            </a:r>
            <a:endParaRPr lang="en-US" altLang="ja-JP" sz="2400" dirty="0"/>
          </a:p>
          <a:p>
            <a:endParaRPr lang="ja-JP" altLang="en-US" sz="2400" dirty="0"/>
          </a:p>
          <a:p>
            <a:pPr marL="0" indent="0">
              <a:buNone/>
            </a:pPr>
            <a:r>
              <a:rPr lang="ja-JP" altLang="en-US" sz="2400" dirty="0"/>
              <a:t>（２）利用者からの同意</a:t>
            </a:r>
          </a:p>
          <a:p>
            <a:pPr marL="0" indent="0">
              <a:buNone/>
            </a:pPr>
            <a:r>
              <a:rPr lang="ja-JP" altLang="en-US" sz="2400" dirty="0"/>
              <a:t>　事業所の従業者等が利用者の有する問題点や解決すべき課題等の個人情報を、他の事業者と共有するためには、あらかじめ、文書により利用者又はその家族から同意（包括的な同意で可）を得る必要があります。</a:t>
            </a:r>
            <a:endParaRPr kumimoji="1" lang="ja-JP" altLang="en-US" sz="2400" dirty="0"/>
          </a:p>
        </p:txBody>
      </p:sp>
      <p:sp>
        <p:nvSpPr>
          <p:cNvPr id="4" name="テキスト ボックス 3"/>
          <p:cNvSpPr txBox="1"/>
          <p:nvPr/>
        </p:nvSpPr>
        <p:spPr>
          <a:xfrm>
            <a:off x="4625249" y="6233532"/>
            <a:ext cx="3663182" cy="253916"/>
          </a:xfrm>
          <a:prstGeom prst="rect">
            <a:avLst/>
          </a:prstGeom>
          <a:noFill/>
        </p:spPr>
        <p:txBody>
          <a:bodyPr wrap="none" rtlCol="0">
            <a:spAutoFit/>
          </a:bodyPr>
          <a:lstStyle/>
          <a:p>
            <a:r>
              <a:rPr kumimoji="1" lang="ja-JP" altLang="en-US" sz="1050" dirty="0"/>
              <a:t>指定障害福祉事業者等ガイドブック２０１８　</a:t>
            </a:r>
            <a:r>
              <a:rPr kumimoji="1" lang="en-US" altLang="ja-JP" sz="1050" dirty="0"/>
              <a:t>p20</a:t>
            </a:r>
            <a:r>
              <a:rPr kumimoji="1" lang="ja-JP" altLang="en-US" sz="1050" dirty="0"/>
              <a:t>　名古屋市より</a:t>
            </a:r>
          </a:p>
        </p:txBody>
      </p:sp>
      <p:sp>
        <p:nvSpPr>
          <p:cNvPr id="2" name="フッター プレースホルダー 1"/>
          <p:cNvSpPr>
            <a:spLocks noGrp="1"/>
          </p:cNvSpPr>
          <p:nvPr>
            <p:ph type="ftr" sz="quarter" idx="11"/>
          </p:nvPr>
        </p:nvSpPr>
        <p:spPr>
          <a:xfrm>
            <a:off x="14246" y="6492875"/>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854029" y="6360490"/>
            <a:ext cx="2057400" cy="365125"/>
          </a:xfrm>
        </p:spPr>
        <p:txBody>
          <a:bodyPr/>
          <a:lstStyle/>
          <a:p>
            <a:fld id="{E31375A4-56A4-47D6-9801-1991572033F7}" type="slidenum">
              <a:rPr lang="en-US" altLang="ja-JP" smtClean="0">
                <a:solidFill>
                  <a:prstClr val="black">
                    <a:tint val="75000"/>
                  </a:prstClr>
                </a:solidFill>
              </a:rPr>
              <a:pPr/>
              <a:t>34</a:t>
            </a:fld>
            <a:endParaRPr lang="ja-JP" altLang="en-US" dirty="0">
              <a:solidFill>
                <a:prstClr val="black">
                  <a:tint val="75000"/>
                </a:prstClr>
              </a:solidFill>
            </a:endParaRPr>
          </a:p>
        </p:txBody>
      </p:sp>
    </p:spTree>
    <p:extLst>
      <p:ext uri="{BB962C8B-B14F-4D97-AF65-F5344CB8AC3E}">
        <p14:creationId xmlns:p14="http://schemas.microsoft.com/office/powerpoint/2010/main" val="17962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8780" y="253304"/>
            <a:ext cx="8675649" cy="4351338"/>
          </a:xfrm>
        </p:spPr>
        <p:txBody>
          <a:bodyPr>
            <a:noAutofit/>
          </a:bodyPr>
          <a:lstStyle/>
          <a:p>
            <a:pPr marL="0" indent="0">
              <a:buNone/>
            </a:pPr>
            <a:r>
              <a:rPr lang="en-US" altLang="ja-JP" sz="2400" dirty="0"/>
              <a:t>【</a:t>
            </a:r>
            <a:r>
              <a:rPr lang="ja-JP" altLang="en-US" sz="2400" dirty="0"/>
              <a:t>衛生管理等</a:t>
            </a:r>
            <a:r>
              <a:rPr lang="en-US" altLang="ja-JP" sz="2400" dirty="0"/>
              <a:t>】</a:t>
            </a:r>
            <a:r>
              <a:rPr lang="ja-JP" altLang="en-US" sz="2400" dirty="0"/>
              <a:t>について</a:t>
            </a:r>
          </a:p>
          <a:p>
            <a:pPr>
              <a:buFont typeface="Wingdings" panose="05000000000000000000" pitchFamily="2" charset="2"/>
              <a:buChar char="Ø"/>
            </a:pPr>
            <a:r>
              <a:rPr lang="ja-JP" altLang="en-US" sz="2400" dirty="0"/>
              <a:t>事業者は従業者の清潔の保持及び健康状態、事業所の設備及び備品等の衛生的な管理に努めなければなりません。</a:t>
            </a:r>
          </a:p>
          <a:p>
            <a:pPr>
              <a:buFont typeface="Wingdings" panose="05000000000000000000" pitchFamily="2" charset="2"/>
              <a:buChar char="Ø"/>
            </a:pPr>
            <a:r>
              <a:rPr lang="ja-JP" altLang="en-US" sz="2400" dirty="0"/>
              <a:t>特に従業者が感染源となることを予防し、また、従業者を感染の危険から守るため、手指を洗浄するための設備や使い捨て手袋等感染を予防するための備品等を備えるなどの対策を講じなければなりません。</a:t>
            </a:r>
          </a:p>
          <a:p>
            <a:pPr>
              <a:buFont typeface="Wingdings" panose="05000000000000000000" pitchFamily="2" charset="2"/>
              <a:buChar char="Ø"/>
            </a:pPr>
            <a:r>
              <a:rPr lang="ja-JP" altLang="en-US" sz="2400" dirty="0"/>
              <a:t>また、日中活動の施設等を有する事業所においては、感染症又は食中毒（以下、「感染症等」という。）が発生し、又はまん延しないように次の点に留意します。</a:t>
            </a:r>
          </a:p>
          <a:p>
            <a:pPr marL="0" indent="0">
              <a:buNone/>
            </a:pPr>
            <a:r>
              <a:rPr lang="ja-JP" altLang="en-US" sz="2400" dirty="0"/>
              <a:t>　① 感染症等の発生及びまん延を防止するための措置等について、必要に応じて保健センターの助言指導を求めるとともに、常に密接な連携を保つこと。</a:t>
            </a:r>
          </a:p>
          <a:p>
            <a:pPr marL="0" indent="0">
              <a:buNone/>
            </a:pPr>
            <a:r>
              <a:rPr lang="ja-JP" altLang="en-US" sz="2400" dirty="0"/>
              <a:t>　② 特にインフルエンザ対策、ノロウイルス感染症対策、腸管出　　　　血性大腸菌感染症対策、レジオネラ症対策等については、厚生労働省の通知等に基づいた適切な措置とすること。</a:t>
            </a:r>
          </a:p>
          <a:p>
            <a:pPr marL="0" indent="0">
              <a:buNone/>
            </a:pPr>
            <a:r>
              <a:rPr lang="ja-JP" altLang="en-US" sz="2400" dirty="0"/>
              <a:t>　③ 空調設備等により事業所内の適温の確保に努めること。</a:t>
            </a:r>
            <a:endParaRPr kumimoji="1" lang="ja-JP" altLang="en-US" sz="2400" dirty="0"/>
          </a:p>
        </p:txBody>
      </p:sp>
      <p:sp>
        <p:nvSpPr>
          <p:cNvPr id="4" name="テキスト ボックス 3"/>
          <p:cNvSpPr txBox="1"/>
          <p:nvPr/>
        </p:nvSpPr>
        <p:spPr>
          <a:xfrm>
            <a:off x="5480818" y="6604084"/>
            <a:ext cx="3663182" cy="253916"/>
          </a:xfrm>
          <a:prstGeom prst="rect">
            <a:avLst/>
          </a:prstGeom>
          <a:noFill/>
        </p:spPr>
        <p:txBody>
          <a:bodyPr wrap="none" rtlCol="0">
            <a:spAutoFit/>
          </a:bodyPr>
          <a:lstStyle/>
          <a:p>
            <a:r>
              <a:rPr kumimoji="1" lang="ja-JP" altLang="en-US" sz="1050" dirty="0"/>
              <a:t>指定障害福祉事業者等ガイドブック２０１８　</a:t>
            </a:r>
            <a:r>
              <a:rPr kumimoji="1" lang="en-US" altLang="ja-JP" sz="1050" dirty="0"/>
              <a:t>p19</a:t>
            </a:r>
            <a:r>
              <a:rPr kumimoji="1" lang="ja-JP" altLang="en-US" sz="1050" dirty="0"/>
              <a:t>　名古屋市より</a:t>
            </a:r>
          </a:p>
        </p:txBody>
      </p:sp>
    </p:spTree>
    <p:extLst>
      <p:ext uri="{BB962C8B-B14F-4D97-AF65-F5344CB8AC3E}">
        <p14:creationId xmlns:p14="http://schemas.microsoft.com/office/powerpoint/2010/main" val="165203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1809" y="175556"/>
            <a:ext cx="8682619" cy="5653744"/>
          </a:xfrm>
        </p:spPr>
        <p:txBody>
          <a:bodyPr>
            <a:noAutofit/>
          </a:bodyPr>
          <a:lstStyle/>
          <a:p>
            <a:pPr marL="0" indent="0">
              <a:buNone/>
            </a:pPr>
            <a:r>
              <a:rPr lang="ja-JP" altLang="en-US" dirty="0"/>
              <a:t>記録の整備について：</a:t>
            </a:r>
            <a:r>
              <a:rPr lang="en-US" altLang="ja-JP" dirty="0"/>
              <a:t>【</a:t>
            </a:r>
            <a:r>
              <a:rPr lang="ja-JP" altLang="en-US" dirty="0"/>
              <a:t>サービス</a:t>
            </a:r>
            <a:r>
              <a:rPr lang="en-US" altLang="ja-JP" dirty="0"/>
              <a:t>】</a:t>
            </a:r>
            <a:r>
              <a:rPr lang="ja-JP" altLang="en-US" dirty="0"/>
              <a:t>計画相談支援 </a:t>
            </a:r>
          </a:p>
          <a:p>
            <a:pPr marL="0" indent="0">
              <a:buNone/>
            </a:pPr>
            <a:r>
              <a:rPr lang="ja-JP" altLang="en-US" sz="2200" dirty="0"/>
              <a:t>　□モニタリングの際に実施した福祉サービス事業者等との　　　　　　　　　　　　　　　　　</a:t>
            </a:r>
            <a:endParaRPr lang="en-US" altLang="ja-JP" sz="2200" dirty="0"/>
          </a:p>
          <a:p>
            <a:pPr marL="0" indent="0">
              <a:buNone/>
            </a:pPr>
            <a:r>
              <a:rPr lang="ja-JP" altLang="en-US" sz="2200" dirty="0"/>
              <a:t>　　連絡調整に関する記録</a:t>
            </a:r>
          </a:p>
          <a:p>
            <a:pPr marL="0" indent="0">
              <a:buNone/>
            </a:pPr>
            <a:r>
              <a:rPr lang="ja-JP" altLang="en-US" sz="2200" dirty="0"/>
              <a:t>　□相談支援台帳</a:t>
            </a:r>
          </a:p>
          <a:p>
            <a:pPr marL="0" indent="0">
              <a:buNone/>
            </a:pPr>
            <a:r>
              <a:rPr lang="ja-JP" altLang="en-US" sz="2200" dirty="0"/>
              <a:t>　□サービス等利用計画案及びサービス等利用計画</a:t>
            </a:r>
          </a:p>
          <a:p>
            <a:pPr marL="0" indent="0">
              <a:buNone/>
            </a:pPr>
            <a:r>
              <a:rPr lang="ja-JP" altLang="en-US" sz="2200" dirty="0"/>
              <a:t>　□アセスメントの記録</a:t>
            </a:r>
          </a:p>
          <a:p>
            <a:pPr marL="0" indent="0">
              <a:buNone/>
            </a:pPr>
            <a:r>
              <a:rPr lang="ja-JP" altLang="en-US" sz="2200" dirty="0"/>
              <a:t>　□サービス担当者会議等の記録</a:t>
            </a:r>
          </a:p>
          <a:p>
            <a:pPr marL="0" indent="0">
              <a:buNone/>
            </a:pPr>
            <a:r>
              <a:rPr lang="ja-JP" altLang="en-US" sz="2200" dirty="0"/>
              <a:t>　□モニタリングの結果の記録</a:t>
            </a:r>
          </a:p>
          <a:p>
            <a:pPr marL="0" indent="0">
              <a:buNone/>
            </a:pPr>
            <a:r>
              <a:rPr lang="ja-JP" altLang="en-US" sz="2200" dirty="0"/>
              <a:t>　□不正な行為により計画相談支援給付費の支給を受けている者に</a:t>
            </a:r>
            <a:endParaRPr lang="en-US" altLang="ja-JP" sz="2200" dirty="0"/>
          </a:p>
          <a:p>
            <a:pPr marL="0" indent="0">
              <a:buNone/>
            </a:pPr>
            <a:r>
              <a:rPr lang="ja-JP" altLang="en-US" sz="2200" dirty="0"/>
              <a:t>　　　関する市町村への通報の記録</a:t>
            </a:r>
          </a:p>
          <a:p>
            <a:pPr marL="0" indent="0">
              <a:buNone/>
            </a:pPr>
            <a:r>
              <a:rPr lang="ja-JP" altLang="en-US" sz="2200" dirty="0"/>
              <a:t>　□苦情の内容等の記録</a:t>
            </a:r>
          </a:p>
          <a:p>
            <a:pPr marL="0" indent="0">
              <a:buNone/>
            </a:pPr>
            <a:r>
              <a:rPr lang="ja-JP" altLang="en-US" sz="2200" dirty="0"/>
              <a:t>　□事故が発生した際の事故の状況及び採った処置についての記録</a:t>
            </a:r>
          </a:p>
          <a:p>
            <a:pPr marL="0" indent="0">
              <a:buNone/>
            </a:pPr>
            <a:r>
              <a:rPr lang="en-US" altLang="ja-JP" sz="2400" dirty="0"/>
              <a:t>【</a:t>
            </a:r>
            <a:r>
              <a:rPr lang="ja-JP" altLang="en-US" sz="2400" dirty="0"/>
              <a:t>期間</a:t>
            </a:r>
            <a:r>
              <a:rPr lang="en-US" altLang="ja-JP" sz="2400" dirty="0"/>
              <a:t>】</a:t>
            </a:r>
            <a:r>
              <a:rPr lang="ja-JP" altLang="en-US" sz="2400" dirty="0"/>
              <a:t> </a:t>
            </a:r>
            <a:endParaRPr lang="en-US" altLang="ja-JP" sz="2400" dirty="0"/>
          </a:p>
          <a:p>
            <a:pPr marL="0" indent="0">
              <a:buNone/>
            </a:pPr>
            <a:r>
              <a:rPr lang="ja-JP" altLang="en-US" sz="2400" dirty="0"/>
              <a:t>　当該記録の完結の日から５年 間保存</a:t>
            </a:r>
            <a:endParaRPr kumimoji="1" lang="ja-JP" altLang="en-US" sz="2400" dirty="0"/>
          </a:p>
        </p:txBody>
      </p:sp>
      <p:pic>
        <p:nvPicPr>
          <p:cNvPr id="2" name="図 1"/>
          <p:cNvPicPr>
            <a:picLocks noChangeAspect="1"/>
          </p:cNvPicPr>
          <p:nvPr/>
        </p:nvPicPr>
        <p:blipFill>
          <a:blip r:embed="rId2"/>
          <a:stretch>
            <a:fillRect/>
          </a:stretch>
        </p:blipFill>
        <p:spPr>
          <a:xfrm>
            <a:off x="7953350" y="0"/>
            <a:ext cx="1110640" cy="1112958"/>
          </a:xfrm>
          <a:prstGeom prst="rect">
            <a:avLst/>
          </a:prstGeom>
        </p:spPr>
      </p:pic>
      <p:sp>
        <p:nvSpPr>
          <p:cNvPr id="4" name="テキスト ボックス 3"/>
          <p:cNvSpPr txBox="1"/>
          <p:nvPr/>
        </p:nvSpPr>
        <p:spPr>
          <a:xfrm>
            <a:off x="4429303" y="6356351"/>
            <a:ext cx="3663182" cy="253916"/>
          </a:xfrm>
          <a:prstGeom prst="rect">
            <a:avLst/>
          </a:prstGeom>
          <a:noFill/>
        </p:spPr>
        <p:txBody>
          <a:bodyPr wrap="none" rtlCol="0">
            <a:spAutoFit/>
          </a:bodyPr>
          <a:lstStyle/>
          <a:p>
            <a:r>
              <a:rPr kumimoji="1" lang="ja-JP" altLang="en-US" sz="1050" dirty="0"/>
              <a:t>指定障害福祉事業者等ガイドブック２０１８　</a:t>
            </a:r>
            <a:r>
              <a:rPr kumimoji="1" lang="en-US" altLang="ja-JP" sz="1050" dirty="0"/>
              <a:t>p21</a:t>
            </a:r>
            <a:r>
              <a:rPr kumimoji="1" lang="ja-JP" altLang="en-US" sz="1050" dirty="0"/>
              <a:t>　名古屋市より</a:t>
            </a:r>
          </a:p>
        </p:txBody>
      </p:sp>
      <p:sp>
        <p:nvSpPr>
          <p:cNvPr id="5" name="フッター プレースホルダー 4"/>
          <p:cNvSpPr>
            <a:spLocks noGrp="1"/>
          </p:cNvSpPr>
          <p:nvPr>
            <p:ph type="ftr" sz="quarter" idx="11"/>
          </p:nvPr>
        </p:nvSpPr>
        <p:spPr>
          <a:xfrm>
            <a:off x="0" y="6413903"/>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6" name="スライド番号プレースホルダー 5"/>
          <p:cNvSpPr>
            <a:spLocks noGrp="1"/>
          </p:cNvSpPr>
          <p:nvPr>
            <p:ph type="sldNum" sz="quarter" idx="12"/>
          </p:nvPr>
        </p:nvSpPr>
        <p:spPr>
          <a:xfrm>
            <a:off x="7006590" y="6483309"/>
            <a:ext cx="2057400" cy="365125"/>
          </a:xfrm>
        </p:spPr>
        <p:txBody>
          <a:bodyPr/>
          <a:lstStyle/>
          <a:p>
            <a:fld id="{E31375A4-56A4-47D6-9801-1991572033F7}" type="slidenum">
              <a:rPr lang="en-US" altLang="ja-JP" smtClean="0">
                <a:solidFill>
                  <a:prstClr val="black">
                    <a:tint val="75000"/>
                  </a:prstClr>
                </a:solidFill>
              </a:rPr>
              <a:pPr/>
              <a:t>36</a:t>
            </a:fld>
            <a:endParaRPr lang="ja-JP" altLang="en-US" dirty="0">
              <a:solidFill>
                <a:prstClr val="black">
                  <a:tint val="75000"/>
                </a:prstClr>
              </a:solidFill>
            </a:endParaRPr>
          </a:p>
        </p:txBody>
      </p:sp>
    </p:spTree>
    <p:extLst>
      <p:ext uri="{BB962C8B-B14F-4D97-AF65-F5344CB8AC3E}">
        <p14:creationId xmlns:p14="http://schemas.microsoft.com/office/powerpoint/2010/main" val="206044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49" y="1479937"/>
            <a:ext cx="8071029" cy="5146774"/>
          </a:xfrm>
        </p:spPr>
        <p:txBody>
          <a:bodyPr>
            <a:noAutofit/>
          </a:bodyPr>
          <a:lstStyle/>
          <a:p>
            <a:pPr>
              <a:buFont typeface="Wingdings" panose="05000000000000000000" pitchFamily="2" charset="2"/>
              <a:buChar char="Ø"/>
            </a:pPr>
            <a:r>
              <a:rPr lang="ja-JP" altLang="en-US" sz="2400" dirty="0"/>
              <a:t>障害者の日常生活及び社会生活を総合的に支援するための法律第</a:t>
            </a:r>
            <a:r>
              <a:rPr lang="en-US" altLang="ja-JP" sz="2400" dirty="0"/>
              <a:t>50</a:t>
            </a:r>
            <a:r>
              <a:rPr lang="ja-JP" altLang="en-US" sz="2400" dirty="0"/>
              <a:t>条において、事業者指定の取消し、指定の全部若しくは一部効力の停止について規定されています。</a:t>
            </a:r>
          </a:p>
          <a:p>
            <a:pPr>
              <a:buFont typeface="Wingdings" panose="05000000000000000000" pitchFamily="2" charset="2"/>
              <a:buChar char="Ø"/>
            </a:pPr>
            <a:r>
              <a:rPr lang="ja-JP" altLang="en-US" sz="2400" dirty="0"/>
              <a:t>請求の不正等で悪質なものについては、指定の取消し等の行政処分だけでなく、刑法の詐欺罪として刑事告訴（</a:t>
            </a:r>
            <a:r>
              <a:rPr lang="en-US" altLang="ja-JP" sz="2400" dirty="0"/>
              <a:t>2014</a:t>
            </a:r>
            <a:r>
              <a:rPr lang="ja-JP" altLang="en-US" sz="2400" dirty="0"/>
              <a:t>年度に</a:t>
            </a:r>
            <a:r>
              <a:rPr lang="en-US" altLang="ja-JP" sz="2400" dirty="0"/>
              <a:t>1</a:t>
            </a:r>
            <a:r>
              <a:rPr lang="ja-JP" altLang="en-US" sz="2400" dirty="0"/>
              <a:t>事案あり）を行うことにもなります。</a:t>
            </a:r>
          </a:p>
          <a:p>
            <a:pPr>
              <a:buFont typeface="Wingdings" panose="05000000000000000000" pitchFamily="2" charset="2"/>
              <a:buChar char="Ø"/>
            </a:pPr>
            <a:r>
              <a:rPr lang="ja-JP" altLang="en-US" sz="2400" dirty="0"/>
              <a:t>また、虚偽の報告等についても、障害者の日常生活及び社会生活を総合的に支援するための法律第</a:t>
            </a:r>
            <a:r>
              <a:rPr lang="en-US" altLang="ja-JP" sz="2400" dirty="0"/>
              <a:t>111</a:t>
            </a:r>
            <a:r>
              <a:rPr lang="ja-JP" altLang="en-US" sz="2400" dirty="0"/>
              <a:t>条、第</a:t>
            </a:r>
            <a:r>
              <a:rPr lang="en-US" altLang="ja-JP" sz="2400" dirty="0"/>
              <a:t>112</a:t>
            </a:r>
            <a:r>
              <a:rPr lang="ja-JP" altLang="en-US" sz="2400" dirty="0"/>
              <a:t>条に罰金刑の規定があり、刑事罰が科されることがあります。</a:t>
            </a:r>
            <a:endParaRPr lang="en-US" altLang="ja-JP" sz="2400" dirty="0"/>
          </a:p>
          <a:p>
            <a:pPr>
              <a:buFont typeface="Wingdings" panose="05000000000000000000" pitchFamily="2" charset="2"/>
              <a:buChar char="Ø"/>
            </a:pPr>
            <a:r>
              <a:rPr lang="ja-JP" altLang="en-US" sz="2400" dirty="0"/>
              <a:t>返還金は、偽りその他不正の行為により支給を受けた介護給付費であるため、返還させる額に</a:t>
            </a:r>
            <a:r>
              <a:rPr lang="en-US" altLang="ja-JP" sz="2400" dirty="0"/>
              <a:t>40</a:t>
            </a:r>
            <a:r>
              <a:rPr lang="ja-JP" altLang="en-US" sz="2400" dirty="0"/>
              <a:t>％を加算し、介護給付費を支給した市町村から返還（支払わせることができる）となっています。（障害者総合支援法第</a:t>
            </a:r>
            <a:r>
              <a:rPr lang="en-US" altLang="ja-JP" sz="2400" dirty="0"/>
              <a:t>8</a:t>
            </a:r>
            <a:r>
              <a:rPr lang="ja-JP" altLang="en-US" sz="2400" dirty="0"/>
              <a:t>条第</a:t>
            </a:r>
            <a:r>
              <a:rPr lang="en-US" altLang="ja-JP" sz="2400" dirty="0"/>
              <a:t>2</a:t>
            </a:r>
            <a:r>
              <a:rPr lang="ja-JP" altLang="en-US" sz="2400" dirty="0"/>
              <a:t>項）</a:t>
            </a:r>
            <a:endParaRPr kumimoji="1" lang="ja-JP" altLang="en-US" sz="2400" dirty="0"/>
          </a:p>
        </p:txBody>
      </p:sp>
      <p:sp>
        <p:nvSpPr>
          <p:cNvPr id="5" name="タイトル 1"/>
          <p:cNvSpPr txBox="1">
            <a:spLocks/>
          </p:cNvSpPr>
          <p:nvPr/>
        </p:nvSpPr>
        <p:spPr>
          <a:xfrm>
            <a:off x="444321" y="354520"/>
            <a:ext cx="8255358" cy="78109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t>指定障害福祉サービス事業所等の不正に対する処分</a:t>
            </a:r>
          </a:p>
        </p:txBody>
      </p:sp>
      <p:sp>
        <p:nvSpPr>
          <p:cNvPr id="2" name="フッター プレースホルダー 1"/>
          <p:cNvSpPr>
            <a:spLocks noGrp="1"/>
          </p:cNvSpPr>
          <p:nvPr>
            <p:ph type="ftr" sz="quarter" idx="11"/>
          </p:nvPr>
        </p:nvSpPr>
        <p:spPr>
          <a:xfrm>
            <a:off x="0" y="6444148"/>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4" name="スライド番号プレースホルダー 3"/>
          <p:cNvSpPr>
            <a:spLocks noGrp="1"/>
          </p:cNvSpPr>
          <p:nvPr>
            <p:ph type="sldNum" sz="quarter" idx="12"/>
          </p:nvPr>
        </p:nvSpPr>
        <p:spPr>
          <a:xfrm>
            <a:off x="6879981" y="6444147"/>
            <a:ext cx="2057400" cy="365125"/>
          </a:xfrm>
        </p:spPr>
        <p:txBody>
          <a:bodyPr/>
          <a:lstStyle/>
          <a:p>
            <a:fld id="{E31375A4-56A4-47D6-9801-1991572033F7}" type="slidenum">
              <a:rPr lang="en-US" altLang="ja-JP" smtClean="0">
                <a:solidFill>
                  <a:prstClr val="black">
                    <a:tint val="75000"/>
                  </a:prstClr>
                </a:solidFill>
              </a:rPr>
              <a:pPr/>
              <a:t>37</a:t>
            </a:fld>
            <a:endParaRPr lang="ja-JP" altLang="en-US" dirty="0">
              <a:solidFill>
                <a:prstClr val="black">
                  <a:tint val="75000"/>
                </a:prstClr>
              </a:solidFill>
            </a:endParaRPr>
          </a:p>
        </p:txBody>
      </p:sp>
    </p:spTree>
    <p:extLst>
      <p:ext uri="{BB962C8B-B14F-4D97-AF65-F5344CB8AC3E}">
        <p14:creationId xmlns:p14="http://schemas.microsoft.com/office/powerpoint/2010/main" val="65275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967511085"/>
              </p:ext>
            </p:extLst>
          </p:nvPr>
        </p:nvGraphicFramePr>
        <p:xfrm>
          <a:off x="312235" y="686029"/>
          <a:ext cx="8500169" cy="5797889"/>
        </p:xfrm>
        <a:graphic>
          <a:graphicData uri="http://schemas.openxmlformats.org/drawingml/2006/table">
            <a:tbl>
              <a:tblPr firstRow="1" bandRow="1">
                <a:tableStyleId>{BC89EF96-8CEA-46FF-86C4-4CE0E7609802}</a:tableStyleId>
              </a:tblPr>
              <a:tblGrid>
                <a:gridCol w="1003609">
                  <a:extLst>
                    <a:ext uri="{9D8B030D-6E8A-4147-A177-3AD203B41FA5}">
                      <a16:colId xmlns:a16="http://schemas.microsoft.com/office/drawing/2014/main" val="442204869"/>
                    </a:ext>
                  </a:extLst>
                </a:gridCol>
                <a:gridCol w="1256534">
                  <a:extLst>
                    <a:ext uri="{9D8B030D-6E8A-4147-A177-3AD203B41FA5}">
                      <a16:colId xmlns:a16="http://schemas.microsoft.com/office/drawing/2014/main" val="114181830"/>
                    </a:ext>
                  </a:extLst>
                </a:gridCol>
                <a:gridCol w="4662435">
                  <a:extLst>
                    <a:ext uri="{9D8B030D-6E8A-4147-A177-3AD203B41FA5}">
                      <a16:colId xmlns:a16="http://schemas.microsoft.com/office/drawing/2014/main" val="2002621598"/>
                    </a:ext>
                  </a:extLst>
                </a:gridCol>
                <a:gridCol w="1577591">
                  <a:extLst>
                    <a:ext uri="{9D8B030D-6E8A-4147-A177-3AD203B41FA5}">
                      <a16:colId xmlns:a16="http://schemas.microsoft.com/office/drawing/2014/main" val="8108811"/>
                    </a:ext>
                  </a:extLst>
                </a:gridCol>
              </a:tblGrid>
              <a:tr h="268564">
                <a:tc>
                  <a:txBody>
                    <a:bodyPr/>
                    <a:lstStyle/>
                    <a:p>
                      <a:pPr algn="ctr"/>
                      <a:r>
                        <a:rPr kumimoji="1" lang="ja-JP" altLang="en-US" sz="1400" b="0" dirty="0" smtClean="0"/>
                        <a:t>処分年月</a:t>
                      </a:r>
                      <a:endParaRPr kumimoji="1" lang="ja-JP" altLang="en-US" sz="1400" b="0" dirty="0"/>
                    </a:p>
                  </a:txBody>
                  <a:tcPr/>
                </a:tc>
                <a:tc>
                  <a:txBody>
                    <a:bodyPr/>
                    <a:lstStyle/>
                    <a:p>
                      <a:pPr algn="ctr"/>
                      <a:r>
                        <a:rPr kumimoji="1" lang="ja-JP" altLang="en-US" sz="1400" b="0" dirty="0"/>
                        <a:t>サービス</a:t>
                      </a:r>
                      <a:r>
                        <a:rPr kumimoji="1" lang="ja-JP" altLang="en-US" sz="1400" b="0" dirty="0" smtClean="0"/>
                        <a:t>種類</a:t>
                      </a:r>
                      <a:endParaRPr kumimoji="1" lang="ja-JP" altLang="en-US" sz="1400" b="0" dirty="0"/>
                    </a:p>
                  </a:txBody>
                  <a:tcPr/>
                </a:tc>
                <a:tc>
                  <a:txBody>
                    <a:bodyPr/>
                    <a:lstStyle/>
                    <a:p>
                      <a:pPr algn="ctr"/>
                      <a:r>
                        <a:rPr kumimoji="1" lang="ja-JP" altLang="en-US" sz="1400" b="0" dirty="0"/>
                        <a:t>処分の原因となる事実</a:t>
                      </a:r>
                    </a:p>
                  </a:txBody>
                  <a:tcPr/>
                </a:tc>
                <a:tc>
                  <a:txBody>
                    <a:bodyPr/>
                    <a:lstStyle/>
                    <a:p>
                      <a:pPr algn="ctr"/>
                      <a:r>
                        <a:rPr lang="ja-JP" altLang="en-US" sz="1400" b="0" i="0" u="none" strike="noStrike" baseline="0" dirty="0">
                          <a:latin typeface="Generic0-Regular"/>
                        </a:rPr>
                        <a:t>処分内容</a:t>
                      </a:r>
                      <a:endParaRPr kumimoji="1" lang="ja-JP" altLang="en-US" sz="1400" dirty="0"/>
                    </a:p>
                  </a:txBody>
                  <a:tcPr/>
                </a:tc>
                <a:extLst>
                  <a:ext uri="{0D108BD9-81ED-4DB2-BD59-A6C34878D82A}">
                    <a16:rowId xmlns:a16="http://schemas.microsoft.com/office/drawing/2014/main" val="1820819394"/>
                  </a:ext>
                </a:extLst>
              </a:tr>
              <a:tr h="1842180">
                <a:tc>
                  <a:txBody>
                    <a:bodyPr/>
                    <a:lstStyle/>
                    <a:p>
                      <a:r>
                        <a:rPr kumimoji="1" lang="en-US" altLang="ja-JP" sz="1400" dirty="0"/>
                        <a:t>2013</a:t>
                      </a:r>
                      <a:r>
                        <a:rPr kumimoji="1" lang="ja-JP" altLang="en-US" sz="1400" dirty="0"/>
                        <a:t>年</a:t>
                      </a:r>
                      <a:r>
                        <a:rPr kumimoji="1" lang="en-US" altLang="ja-JP" sz="1400" dirty="0"/>
                        <a:t>11</a:t>
                      </a:r>
                      <a:r>
                        <a:rPr kumimoji="1" lang="ja-JP" altLang="en-US" sz="1400" dirty="0"/>
                        <a:t>月</a:t>
                      </a:r>
                    </a:p>
                  </a:txBody>
                  <a:tcPr/>
                </a:tc>
                <a:tc>
                  <a:txBody>
                    <a:bodyPr/>
                    <a:lstStyle/>
                    <a:p>
                      <a:r>
                        <a:rPr kumimoji="1" lang="ja-JP" altLang="en-US" sz="1400" dirty="0"/>
                        <a:t>就労継続支援Ａ型</a:t>
                      </a:r>
                    </a:p>
                  </a:txBody>
                  <a:tcPr/>
                </a:tc>
                <a:tc>
                  <a:txBody>
                    <a:bodyPr/>
                    <a:lstStyle/>
                    <a:p>
                      <a:r>
                        <a:rPr kumimoji="1" lang="ja-JP" altLang="en-US" sz="1400" dirty="0"/>
                        <a:t>・管理者及び従業者について、指定申請書類と異なる者を配置するという不正な方法により指定を受けた。</a:t>
                      </a:r>
                    </a:p>
                    <a:p>
                      <a:r>
                        <a:rPr kumimoji="1" lang="ja-JP" altLang="en-US" sz="1400" dirty="0"/>
                        <a:t>・個別支援計画及びアセスメントシートについて、サービス管理責任者が作成したかのように見せかけ、これらを偽造した。</a:t>
                      </a:r>
                    </a:p>
                    <a:p>
                      <a:r>
                        <a:rPr kumimoji="1" lang="ja-JP" altLang="en-US" sz="1400" dirty="0"/>
                        <a:t>・人員基準上、配置が必要とされる従業者について、必要な時間数の勤務をしていないにもかかわらず、虚偽のタイムカードを作成し、人員配置を偽装した。</a:t>
                      </a:r>
                    </a:p>
                  </a:txBody>
                  <a:tcPr/>
                </a:tc>
                <a:tc>
                  <a:txBody>
                    <a:bodyPr/>
                    <a:lstStyle/>
                    <a:p>
                      <a:r>
                        <a:rPr kumimoji="1" lang="ja-JP" altLang="en-US" sz="1400" dirty="0"/>
                        <a:t>指定の一部効力</a:t>
                      </a:r>
                    </a:p>
                    <a:p>
                      <a:r>
                        <a:rPr kumimoji="1" lang="ja-JP" altLang="en-US" sz="1400" dirty="0"/>
                        <a:t>停止（新規利用者</a:t>
                      </a:r>
                    </a:p>
                    <a:p>
                      <a:r>
                        <a:rPr kumimoji="1" lang="ja-JP" altLang="en-US" sz="1400" dirty="0"/>
                        <a:t>受入停止３か月）</a:t>
                      </a:r>
                    </a:p>
                  </a:txBody>
                  <a:tcPr/>
                </a:tc>
                <a:extLst>
                  <a:ext uri="{0D108BD9-81ED-4DB2-BD59-A6C34878D82A}">
                    <a16:rowId xmlns:a16="http://schemas.microsoft.com/office/drawing/2014/main" val="2463001971"/>
                  </a:ext>
                </a:extLst>
              </a:tr>
              <a:tr h="1639229">
                <a:tc>
                  <a:txBody>
                    <a:bodyPr/>
                    <a:lstStyle/>
                    <a:p>
                      <a:r>
                        <a:rPr kumimoji="1" lang="en-US" altLang="ja-JP" sz="1400" dirty="0"/>
                        <a:t>2014</a:t>
                      </a:r>
                      <a:r>
                        <a:rPr kumimoji="1" lang="ja-JP" altLang="en-US" sz="1400" dirty="0"/>
                        <a:t>年</a:t>
                      </a:r>
                      <a:r>
                        <a:rPr kumimoji="1" lang="en-US" altLang="ja-JP" sz="1400" dirty="0"/>
                        <a:t>2</a:t>
                      </a:r>
                      <a:r>
                        <a:rPr kumimoji="1" lang="ja-JP" altLang="en-US" sz="1400" dirty="0"/>
                        <a:t>月</a:t>
                      </a:r>
                    </a:p>
                  </a:txBody>
                  <a:tcPr/>
                </a:tc>
                <a:tc>
                  <a:txBody>
                    <a:bodyPr/>
                    <a:lstStyle/>
                    <a:p>
                      <a:r>
                        <a:rPr kumimoji="1" lang="zh-TW" altLang="en-US" sz="1400" dirty="0"/>
                        <a:t>居宅介護</a:t>
                      </a:r>
                    </a:p>
                    <a:p>
                      <a:r>
                        <a:rPr kumimoji="1" lang="zh-TW" altLang="en-US" sz="1400" dirty="0"/>
                        <a:t>重度訪問介護</a:t>
                      </a:r>
                    </a:p>
                    <a:p>
                      <a:r>
                        <a:rPr kumimoji="1" lang="zh-TW" altLang="en-US" sz="1400" dirty="0"/>
                        <a:t>同行援護</a:t>
                      </a:r>
                    </a:p>
                    <a:p>
                      <a:r>
                        <a:rPr kumimoji="1" lang="zh-TW" altLang="en-US" sz="1400" dirty="0"/>
                        <a:t>移動支援</a:t>
                      </a:r>
                      <a:endParaRPr kumimoji="1" lang="ja-JP" altLang="en-US" sz="1400" dirty="0"/>
                    </a:p>
                  </a:txBody>
                  <a:tcPr/>
                </a:tc>
                <a:tc>
                  <a:txBody>
                    <a:bodyPr/>
                    <a:lstStyle/>
                    <a:p>
                      <a:r>
                        <a:rPr kumimoji="1" lang="ja-JP" altLang="en-US" sz="1400" dirty="0"/>
                        <a:t>・指定・登録申請を行うにあたり、事務室その他設備について他事業所の写真を添付するとともに、事業所の実態とは異なる平面図を提出し、虚偽の申請を行うという不正の手段により指定を受けた。</a:t>
                      </a:r>
                    </a:p>
                    <a:p>
                      <a:r>
                        <a:rPr kumimoji="1" lang="ja-JP" altLang="en-US" sz="1400" dirty="0"/>
                        <a:t>・管理者及び従業者について、申請書類に記載された勤務形態通りに配置がなされず人員に関する基準が満たされないまま、指定・登録を受けた。</a:t>
                      </a:r>
                    </a:p>
                  </a:txBody>
                  <a:tcPr/>
                </a:tc>
                <a:tc>
                  <a:txBody>
                    <a:bodyPr/>
                    <a:lstStyle/>
                    <a:p>
                      <a:r>
                        <a:rPr kumimoji="1" lang="ja-JP" altLang="en-US" sz="1400" dirty="0"/>
                        <a:t>指定・登録の一部</a:t>
                      </a:r>
                    </a:p>
                    <a:p>
                      <a:r>
                        <a:rPr kumimoji="1" lang="ja-JP" altLang="en-US" sz="1400" dirty="0"/>
                        <a:t>効力停止（新規利</a:t>
                      </a:r>
                    </a:p>
                    <a:p>
                      <a:r>
                        <a:rPr kumimoji="1" lang="ja-JP" altLang="en-US" sz="1400" dirty="0"/>
                        <a:t>用者受入停止３</a:t>
                      </a:r>
                    </a:p>
                    <a:p>
                      <a:r>
                        <a:rPr kumimoji="1" lang="ja-JP" altLang="en-US" sz="1400" dirty="0"/>
                        <a:t>か月）</a:t>
                      </a:r>
                    </a:p>
                  </a:txBody>
                  <a:tcPr/>
                </a:tc>
                <a:extLst>
                  <a:ext uri="{0D108BD9-81ED-4DB2-BD59-A6C34878D82A}">
                    <a16:rowId xmlns:a16="http://schemas.microsoft.com/office/drawing/2014/main" val="2765434497"/>
                  </a:ext>
                </a:extLst>
              </a:tr>
              <a:tr h="1371600">
                <a:tc>
                  <a:txBody>
                    <a:bodyPr/>
                    <a:lstStyle/>
                    <a:p>
                      <a:r>
                        <a:rPr kumimoji="1" lang="en-US" altLang="ja-JP" sz="1400" dirty="0"/>
                        <a:t>2014</a:t>
                      </a:r>
                      <a:r>
                        <a:rPr kumimoji="1" lang="ja-JP" altLang="en-US" sz="1400" dirty="0"/>
                        <a:t>年</a:t>
                      </a:r>
                      <a:r>
                        <a:rPr kumimoji="1" lang="en-US" altLang="ja-JP" sz="1400" dirty="0"/>
                        <a:t>8</a:t>
                      </a:r>
                      <a:r>
                        <a:rPr kumimoji="1" lang="ja-JP" altLang="en-US" sz="1400" dirty="0"/>
                        <a:t>月</a:t>
                      </a:r>
                    </a:p>
                  </a:txBody>
                  <a:tcPr/>
                </a:tc>
                <a:tc>
                  <a:txBody>
                    <a:bodyPr/>
                    <a:lstStyle/>
                    <a:p>
                      <a:r>
                        <a:rPr kumimoji="1" lang="zh-TW" altLang="en-US" sz="1400" dirty="0"/>
                        <a:t>居宅介護</a:t>
                      </a:r>
                    </a:p>
                    <a:p>
                      <a:r>
                        <a:rPr kumimoji="1" lang="zh-TW" altLang="en-US" sz="1400" dirty="0"/>
                        <a:t>重度訪問介護</a:t>
                      </a:r>
                    </a:p>
                    <a:p>
                      <a:r>
                        <a:rPr kumimoji="1" lang="zh-TW" altLang="en-US" sz="1400" dirty="0"/>
                        <a:t>同行援護</a:t>
                      </a:r>
                    </a:p>
                    <a:p>
                      <a:r>
                        <a:rPr kumimoji="1" lang="zh-TW" altLang="en-US" sz="1400" dirty="0"/>
                        <a:t>行動援護</a:t>
                      </a:r>
                    </a:p>
                    <a:p>
                      <a:r>
                        <a:rPr kumimoji="1" lang="zh-TW" altLang="en-US" sz="1400" dirty="0"/>
                        <a:t>移動支援</a:t>
                      </a:r>
                      <a:endParaRPr kumimoji="1" lang="ja-JP" altLang="en-US" sz="1400" dirty="0"/>
                    </a:p>
                  </a:txBody>
                  <a:tcPr/>
                </a:tc>
                <a:tc>
                  <a:txBody>
                    <a:bodyPr/>
                    <a:lstStyle/>
                    <a:p>
                      <a:r>
                        <a:rPr kumimoji="1" lang="ja-JP" altLang="en-US" sz="1400" dirty="0"/>
                        <a:t>・特定の利用者に関し、サービス提供の記録をその都度作成せず、また、その記録について確認を受けていなかった。</a:t>
                      </a:r>
                    </a:p>
                    <a:p>
                      <a:r>
                        <a:rPr kumimoji="1" lang="ja-JP" altLang="en-US" sz="1400" dirty="0"/>
                        <a:t>・特定の利用者へのサービス提供に関し、実際と異なるサービス提供の記録を作成し、報酬請求を行い、これを受領した。</a:t>
                      </a:r>
                    </a:p>
                  </a:txBody>
                  <a:tcPr/>
                </a:tc>
                <a:tc>
                  <a:txBody>
                    <a:bodyPr/>
                    <a:lstStyle/>
                    <a:p>
                      <a:r>
                        <a:rPr kumimoji="1" lang="ja-JP" altLang="en-US" sz="1400" dirty="0"/>
                        <a:t>指定・登録の一部</a:t>
                      </a:r>
                    </a:p>
                    <a:p>
                      <a:r>
                        <a:rPr kumimoji="1" lang="ja-JP" altLang="en-US" sz="1400" dirty="0"/>
                        <a:t>効力停止（新規利</a:t>
                      </a:r>
                    </a:p>
                    <a:p>
                      <a:r>
                        <a:rPr kumimoji="1" lang="ja-JP" altLang="en-US" sz="1400" dirty="0"/>
                        <a:t>用者受入停止３</a:t>
                      </a:r>
                    </a:p>
                    <a:p>
                      <a:r>
                        <a:rPr kumimoji="1" lang="ja-JP" altLang="en-US" sz="1400" dirty="0"/>
                        <a:t>か月）</a:t>
                      </a:r>
                    </a:p>
                  </a:txBody>
                  <a:tcPr/>
                </a:tc>
                <a:extLst>
                  <a:ext uri="{0D108BD9-81ED-4DB2-BD59-A6C34878D82A}">
                    <a16:rowId xmlns:a16="http://schemas.microsoft.com/office/drawing/2014/main" val="1500500214"/>
                  </a:ext>
                </a:extLst>
              </a:tr>
              <a:tr h="640080">
                <a:tc>
                  <a:txBody>
                    <a:bodyPr/>
                    <a:lstStyle/>
                    <a:p>
                      <a:r>
                        <a:rPr kumimoji="1" lang="en-US" altLang="ja-JP" sz="1400" dirty="0"/>
                        <a:t>2015</a:t>
                      </a:r>
                      <a:r>
                        <a:rPr kumimoji="1" lang="ja-JP" altLang="en-US" sz="1400" dirty="0"/>
                        <a:t>年</a:t>
                      </a:r>
                      <a:r>
                        <a:rPr kumimoji="1" lang="en-US" altLang="ja-JP" sz="1400" dirty="0"/>
                        <a:t>7</a:t>
                      </a:r>
                      <a:r>
                        <a:rPr kumimoji="1" lang="ja-JP" altLang="en-US" sz="1400" dirty="0"/>
                        <a:t>月</a:t>
                      </a:r>
                    </a:p>
                  </a:txBody>
                  <a:tcPr/>
                </a:tc>
                <a:tc>
                  <a:txBody>
                    <a:bodyPr/>
                    <a:lstStyle/>
                    <a:p>
                      <a:r>
                        <a:rPr kumimoji="1" lang="ja-JP" altLang="en-US" sz="1400" dirty="0"/>
                        <a:t>地域活動支援</a:t>
                      </a:r>
                    </a:p>
                  </a:txBody>
                  <a:tcPr/>
                </a:tc>
                <a:tc>
                  <a:txBody>
                    <a:bodyPr/>
                    <a:lstStyle/>
                    <a:p>
                      <a:r>
                        <a:rPr kumimoji="1" lang="ja-JP" altLang="en-US" sz="1400" dirty="0"/>
                        <a:t>利用者にサービスを提供していない日を、あたかも提供した</a:t>
                      </a:r>
                    </a:p>
                    <a:p>
                      <a:r>
                        <a:rPr kumimoji="1" lang="ja-JP" altLang="en-US" sz="1400" dirty="0"/>
                        <a:t>日であるかのように装って報酬を請求し、これを受領した。</a:t>
                      </a:r>
                    </a:p>
                  </a:txBody>
                  <a:tcPr/>
                </a:tc>
                <a:tc>
                  <a:txBody>
                    <a:bodyPr/>
                    <a:lstStyle/>
                    <a:p>
                      <a:r>
                        <a:rPr kumimoji="1" lang="ja-JP" altLang="en-US" sz="1400" dirty="0"/>
                        <a:t>登録取消</a:t>
                      </a:r>
                    </a:p>
                  </a:txBody>
                  <a:tcPr/>
                </a:tc>
                <a:extLst>
                  <a:ext uri="{0D108BD9-81ED-4DB2-BD59-A6C34878D82A}">
                    <a16:rowId xmlns:a16="http://schemas.microsoft.com/office/drawing/2014/main" val="2518479794"/>
                  </a:ext>
                </a:extLst>
              </a:tr>
            </a:tbl>
          </a:graphicData>
        </a:graphic>
      </p:graphicFrame>
      <p:sp>
        <p:nvSpPr>
          <p:cNvPr id="8" name="正方形/長方形 7"/>
          <p:cNvSpPr/>
          <p:nvPr/>
        </p:nvSpPr>
        <p:spPr>
          <a:xfrm>
            <a:off x="211872" y="95005"/>
            <a:ext cx="6846849" cy="369332"/>
          </a:xfrm>
          <a:prstGeom prst="rect">
            <a:avLst/>
          </a:prstGeom>
        </p:spPr>
        <p:txBody>
          <a:bodyPr wrap="square">
            <a:spAutoFit/>
          </a:bodyPr>
          <a:lstStyle/>
          <a:p>
            <a:r>
              <a:rPr lang="ja-JP" altLang="en-US" dirty="0"/>
              <a:t>指定障害福祉サービス事業所等の不正に対する処分　法律第</a:t>
            </a:r>
            <a:r>
              <a:rPr lang="en-US" altLang="ja-JP" dirty="0"/>
              <a:t>50</a:t>
            </a:r>
            <a:r>
              <a:rPr lang="ja-JP" altLang="en-US" dirty="0"/>
              <a:t>条</a:t>
            </a:r>
          </a:p>
        </p:txBody>
      </p:sp>
      <p:sp>
        <p:nvSpPr>
          <p:cNvPr id="9" name="正方形/長方形 8"/>
          <p:cNvSpPr/>
          <p:nvPr/>
        </p:nvSpPr>
        <p:spPr>
          <a:xfrm>
            <a:off x="6110797" y="417510"/>
            <a:ext cx="3033203" cy="307777"/>
          </a:xfrm>
          <a:prstGeom prst="rect">
            <a:avLst/>
          </a:prstGeom>
        </p:spPr>
        <p:txBody>
          <a:bodyPr wrap="none">
            <a:spAutoFit/>
          </a:bodyPr>
          <a:lstStyle/>
          <a:p>
            <a:r>
              <a:rPr lang="en-US" altLang="ja-JP" sz="1400" dirty="0"/>
              <a:t>NO1</a:t>
            </a:r>
            <a:r>
              <a:rPr lang="zh-TW" altLang="en-US" sz="1400" dirty="0"/>
              <a:t>（</a:t>
            </a:r>
            <a:r>
              <a:rPr lang="en-US" altLang="zh-TW" sz="1400" dirty="0"/>
              <a:t>2018</a:t>
            </a:r>
            <a:r>
              <a:rPr lang="zh-TW" altLang="en-US" sz="1400" dirty="0"/>
              <a:t>年</a:t>
            </a:r>
            <a:r>
              <a:rPr lang="en-US" altLang="zh-TW" sz="1400" dirty="0"/>
              <a:t>4</a:t>
            </a:r>
            <a:r>
              <a:rPr lang="zh-TW" altLang="en-US" sz="1400" dirty="0"/>
              <a:t>月</a:t>
            </a:r>
            <a:r>
              <a:rPr lang="en-US" altLang="zh-TW" sz="1400" dirty="0"/>
              <a:t>1</a:t>
            </a:r>
            <a:r>
              <a:rPr lang="zh-TW" altLang="en-US" sz="1400" dirty="0"/>
              <a:t>日現在）</a:t>
            </a:r>
            <a:r>
              <a:rPr lang="ja-JP" altLang="en-US" sz="1400" dirty="0"/>
              <a:t>名古屋市</a:t>
            </a:r>
          </a:p>
        </p:txBody>
      </p:sp>
      <p:sp>
        <p:nvSpPr>
          <p:cNvPr id="2" name="フッター プレースホルダー 1"/>
          <p:cNvSpPr>
            <a:spLocks noGrp="1"/>
          </p:cNvSpPr>
          <p:nvPr>
            <p:ph type="ftr" sz="quarter" idx="11"/>
          </p:nvPr>
        </p:nvSpPr>
        <p:spPr>
          <a:xfrm>
            <a:off x="91291" y="6471305"/>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3" name="スライド番号プレースホルダー 2"/>
          <p:cNvSpPr>
            <a:spLocks noGrp="1"/>
          </p:cNvSpPr>
          <p:nvPr>
            <p:ph type="sldNum" sz="quarter" idx="12"/>
          </p:nvPr>
        </p:nvSpPr>
        <p:spPr>
          <a:xfrm>
            <a:off x="6970416" y="6492875"/>
            <a:ext cx="2057400" cy="365125"/>
          </a:xfrm>
        </p:spPr>
        <p:txBody>
          <a:bodyPr/>
          <a:lstStyle/>
          <a:p>
            <a:fld id="{E31375A4-56A4-47D6-9801-1991572033F7}" type="slidenum">
              <a:rPr lang="en-US" altLang="ja-JP" smtClean="0">
                <a:solidFill>
                  <a:prstClr val="black">
                    <a:tint val="75000"/>
                  </a:prstClr>
                </a:solidFill>
              </a:rPr>
              <a:pPr/>
              <a:t>38</a:t>
            </a:fld>
            <a:endParaRPr lang="ja-JP" altLang="en-US" dirty="0">
              <a:solidFill>
                <a:prstClr val="black">
                  <a:tint val="75000"/>
                </a:prstClr>
              </a:solidFill>
            </a:endParaRPr>
          </a:p>
        </p:txBody>
      </p:sp>
    </p:spTree>
    <p:extLst>
      <p:ext uri="{BB962C8B-B14F-4D97-AF65-F5344CB8AC3E}">
        <p14:creationId xmlns:p14="http://schemas.microsoft.com/office/powerpoint/2010/main" val="54389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113794390"/>
              </p:ext>
            </p:extLst>
          </p:nvPr>
        </p:nvGraphicFramePr>
        <p:xfrm>
          <a:off x="301082" y="624471"/>
          <a:ext cx="8571614" cy="5637311"/>
        </p:xfrm>
        <a:graphic>
          <a:graphicData uri="http://schemas.openxmlformats.org/drawingml/2006/table">
            <a:tbl>
              <a:tblPr firstRow="1" bandRow="1">
                <a:tableStyleId>{BC89EF96-8CEA-46FF-86C4-4CE0E7609802}</a:tableStyleId>
              </a:tblPr>
              <a:tblGrid>
                <a:gridCol w="1032724">
                  <a:extLst>
                    <a:ext uri="{9D8B030D-6E8A-4147-A177-3AD203B41FA5}">
                      <a16:colId xmlns:a16="http://schemas.microsoft.com/office/drawing/2014/main" val="442204869"/>
                    </a:ext>
                  </a:extLst>
                </a:gridCol>
                <a:gridCol w="1263103">
                  <a:extLst>
                    <a:ext uri="{9D8B030D-6E8A-4147-A177-3AD203B41FA5}">
                      <a16:colId xmlns:a16="http://schemas.microsoft.com/office/drawing/2014/main" val="114181830"/>
                    </a:ext>
                  </a:extLst>
                </a:gridCol>
                <a:gridCol w="4745993">
                  <a:extLst>
                    <a:ext uri="{9D8B030D-6E8A-4147-A177-3AD203B41FA5}">
                      <a16:colId xmlns:a16="http://schemas.microsoft.com/office/drawing/2014/main" val="2002621598"/>
                    </a:ext>
                  </a:extLst>
                </a:gridCol>
                <a:gridCol w="1529794">
                  <a:extLst>
                    <a:ext uri="{9D8B030D-6E8A-4147-A177-3AD203B41FA5}">
                      <a16:colId xmlns:a16="http://schemas.microsoft.com/office/drawing/2014/main" val="8108811"/>
                    </a:ext>
                  </a:extLst>
                </a:gridCol>
              </a:tblGrid>
              <a:tr h="299977">
                <a:tc>
                  <a:txBody>
                    <a:bodyPr/>
                    <a:lstStyle/>
                    <a:p>
                      <a:pPr algn="ctr"/>
                      <a:r>
                        <a:rPr kumimoji="1" lang="ja-JP" altLang="en-US" sz="1400" b="0" dirty="0" smtClean="0"/>
                        <a:t>処分年月</a:t>
                      </a:r>
                      <a:endParaRPr kumimoji="1" lang="ja-JP" altLang="en-US" sz="1400" b="0" dirty="0"/>
                    </a:p>
                  </a:txBody>
                  <a:tcPr/>
                </a:tc>
                <a:tc>
                  <a:txBody>
                    <a:bodyPr/>
                    <a:lstStyle/>
                    <a:p>
                      <a:pPr algn="ctr"/>
                      <a:r>
                        <a:rPr kumimoji="1" lang="ja-JP" altLang="en-US" sz="1400" b="0" dirty="0"/>
                        <a:t>サービス種類</a:t>
                      </a:r>
                    </a:p>
                  </a:txBody>
                  <a:tcPr/>
                </a:tc>
                <a:tc>
                  <a:txBody>
                    <a:bodyPr/>
                    <a:lstStyle/>
                    <a:p>
                      <a:pPr algn="ctr"/>
                      <a:r>
                        <a:rPr kumimoji="1" lang="ja-JP" altLang="en-US" sz="1400" b="0" dirty="0"/>
                        <a:t>処分の原因となる事実</a:t>
                      </a:r>
                    </a:p>
                  </a:txBody>
                  <a:tcPr/>
                </a:tc>
                <a:tc>
                  <a:txBody>
                    <a:bodyPr/>
                    <a:lstStyle/>
                    <a:p>
                      <a:pPr algn="ctr"/>
                      <a:r>
                        <a:rPr lang="ja-JP" altLang="en-US" sz="1400" b="0" i="0" u="none" strike="noStrike" baseline="0" dirty="0">
                          <a:latin typeface="Generic0-Regular"/>
                        </a:rPr>
                        <a:t>処分内容</a:t>
                      </a:r>
                      <a:endParaRPr kumimoji="1" lang="ja-JP" altLang="en-US" sz="1400" dirty="0"/>
                    </a:p>
                  </a:txBody>
                  <a:tcPr/>
                </a:tc>
                <a:extLst>
                  <a:ext uri="{0D108BD9-81ED-4DB2-BD59-A6C34878D82A}">
                    <a16:rowId xmlns:a16="http://schemas.microsoft.com/office/drawing/2014/main" val="1820819394"/>
                  </a:ext>
                </a:extLst>
              </a:tr>
              <a:tr h="972384">
                <a:tc>
                  <a:txBody>
                    <a:bodyPr/>
                    <a:lstStyle/>
                    <a:p>
                      <a:r>
                        <a:rPr kumimoji="1" lang="en-US" altLang="ja-JP" sz="1400" dirty="0"/>
                        <a:t>2015</a:t>
                      </a:r>
                      <a:r>
                        <a:rPr kumimoji="1" lang="ja-JP" altLang="en-US" sz="1400" dirty="0"/>
                        <a:t>年</a:t>
                      </a:r>
                      <a:r>
                        <a:rPr kumimoji="1" lang="en-US" altLang="ja-JP" sz="1400" dirty="0"/>
                        <a:t>8</a:t>
                      </a:r>
                      <a:r>
                        <a:rPr kumimoji="1" lang="ja-JP" altLang="en-US" sz="1400" dirty="0"/>
                        <a:t>月</a:t>
                      </a:r>
                    </a:p>
                  </a:txBody>
                  <a:tcPr/>
                </a:tc>
                <a:tc>
                  <a:txBody>
                    <a:bodyPr/>
                    <a:lstStyle/>
                    <a:p>
                      <a:r>
                        <a:rPr kumimoji="1" lang="zh-TW" altLang="en-US" sz="1400" dirty="0"/>
                        <a:t>居宅介護</a:t>
                      </a:r>
                    </a:p>
                    <a:p>
                      <a:r>
                        <a:rPr kumimoji="1" lang="zh-TW" altLang="en-US" sz="1400" dirty="0"/>
                        <a:t>重度訪問介護</a:t>
                      </a:r>
                    </a:p>
                    <a:p>
                      <a:r>
                        <a:rPr kumimoji="1" lang="zh-TW" altLang="en-US" sz="1400" dirty="0"/>
                        <a:t>同行援護</a:t>
                      </a:r>
                      <a:endParaRPr kumimoji="1" lang="ja-JP" altLang="en-US" sz="1400" dirty="0"/>
                    </a:p>
                  </a:txBody>
                  <a:tcPr/>
                </a:tc>
                <a:tc>
                  <a:txBody>
                    <a:bodyPr/>
                    <a:lstStyle/>
                    <a:p>
                      <a:r>
                        <a:rPr kumimoji="1" lang="ja-JP" altLang="en-US" sz="1400" dirty="0"/>
                        <a:t>居宅介護サービスを受けていたとする虚偽の提供記録を作</a:t>
                      </a:r>
                    </a:p>
                    <a:p>
                      <a:r>
                        <a:rPr kumimoji="1" lang="ja-JP" altLang="en-US" sz="1400" dirty="0"/>
                        <a:t>成し、報酬請求を行ったが、実際には、居宅介護サービスを</a:t>
                      </a:r>
                    </a:p>
                    <a:p>
                      <a:r>
                        <a:rPr kumimoji="1" lang="ja-JP" altLang="en-US" sz="1400" dirty="0"/>
                        <a:t>利用した事実はなかった。（介護保険同時処分）</a:t>
                      </a:r>
                    </a:p>
                  </a:txBody>
                  <a:tcPr/>
                </a:tc>
                <a:tc>
                  <a:txBody>
                    <a:bodyPr/>
                    <a:lstStyle/>
                    <a:p>
                      <a:r>
                        <a:rPr kumimoji="1" lang="ja-JP" altLang="en-US" sz="1400" dirty="0"/>
                        <a:t>指定の全部効力</a:t>
                      </a:r>
                    </a:p>
                    <a:p>
                      <a:r>
                        <a:rPr kumimoji="1" lang="ja-JP" altLang="en-US" sz="1400" dirty="0"/>
                        <a:t>停止（１２か月）</a:t>
                      </a:r>
                    </a:p>
                  </a:txBody>
                  <a:tcPr/>
                </a:tc>
                <a:extLst>
                  <a:ext uri="{0D108BD9-81ED-4DB2-BD59-A6C34878D82A}">
                    <a16:rowId xmlns:a16="http://schemas.microsoft.com/office/drawing/2014/main" val="2463001971"/>
                  </a:ext>
                </a:extLst>
              </a:tr>
              <a:tr h="747132">
                <a:tc>
                  <a:txBody>
                    <a:bodyPr/>
                    <a:lstStyle/>
                    <a:p>
                      <a:r>
                        <a:rPr kumimoji="1" lang="en-US" altLang="ja-JP" sz="1400" dirty="0"/>
                        <a:t>2015</a:t>
                      </a:r>
                      <a:r>
                        <a:rPr kumimoji="1" lang="ja-JP" altLang="en-US" sz="1400" dirty="0"/>
                        <a:t>年</a:t>
                      </a:r>
                      <a:r>
                        <a:rPr kumimoji="1" lang="en-US" altLang="ja-JP" sz="1400" dirty="0"/>
                        <a:t>9</a:t>
                      </a:r>
                      <a:r>
                        <a:rPr kumimoji="1" lang="ja-JP" altLang="en-US" sz="1400" dirty="0"/>
                        <a:t>月</a:t>
                      </a:r>
                    </a:p>
                  </a:txBody>
                  <a:tcPr/>
                </a:tc>
                <a:tc>
                  <a:txBody>
                    <a:bodyPr/>
                    <a:lstStyle/>
                    <a:p>
                      <a:r>
                        <a:rPr kumimoji="1" lang="zh-TW" altLang="en-US" sz="1400" dirty="0"/>
                        <a:t>居宅介護</a:t>
                      </a:r>
                    </a:p>
                    <a:p>
                      <a:r>
                        <a:rPr kumimoji="1" lang="zh-TW" altLang="en-US" sz="1400" dirty="0"/>
                        <a:t>重度訪問介護</a:t>
                      </a:r>
                      <a:endParaRPr kumimoji="1" lang="ja-JP" altLang="en-US" sz="1400" dirty="0"/>
                    </a:p>
                  </a:txBody>
                  <a:tcPr/>
                </a:tc>
                <a:tc>
                  <a:txBody>
                    <a:bodyPr/>
                    <a:lstStyle/>
                    <a:p>
                      <a:r>
                        <a:rPr kumimoji="1" lang="ja-JP" altLang="en-US" sz="1400" dirty="0"/>
                        <a:t>必要な資格を有しないまま従業者が居宅介護及び重度訪問介護のサービスを提供したにもかかわらず、当該サービスについて給付費の請求を行った。</a:t>
                      </a:r>
                    </a:p>
                  </a:txBody>
                  <a:tcPr/>
                </a:tc>
                <a:tc>
                  <a:txBody>
                    <a:bodyPr/>
                    <a:lstStyle/>
                    <a:p>
                      <a:r>
                        <a:rPr kumimoji="1" lang="ja-JP" altLang="en-US" sz="1400" dirty="0"/>
                        <a:t>指定取消</a:t>
                      </a:r>
                    </a:p>
                  </a:txBody>
                  <a:tcPr/>
                </a:tc>
                <a:extLst>
                  <a:ext uri="{0D108BD9-81ED-4DB2-BD59-A6C34878D82A}">
                    <a16:rowId xmlns:a16="http://schemas.microsoft.com/office/drawing/2014/main" val="2765434497"/>
                  </a:ext>
                </a:extLst>
              </a:tr>
              <a:tr h="769434">
                <a:tc>
                  <a:txBody>
                    <a:bodyPr/>
                    <a:lstStyle/>
                    <a:p>
                      <a:r>
                        <a:rPr kumimoji="1" lang="en-US" altLang="ja-JP" sz="1400" dirty="0"/>
                        <a:t>2015</a:t>
                      </a:r>
                      <a:r>
                        <a:rPr kumimoji="1" lang="ja-JP" altLang="en-US" sz="1400" dirty="0"/>
                        <a:t>年</a:t>
                      </a:r>
                      <a:r>
                        <a:rPr kumimoji="1" lang="en-US" altLang="ja-JP" sz="1400" dirty="0"/>
                        <a:t>9</a:t>
                      </a:r>
                      <a:r>
                        <a:rPr kumimoji="1" lang="ja-JP" altLang="en-US" sz="1400" dirty="0"/>
                        <a:t>月</a:t>
                      </a:r>
                    </a:p>
                  </a:txBody>
                  <a:tcPr/>
                </a:tc>
                <a:tc>
                  <a:txBody>
                    <a:bodyPr/>
                    <a:lstStyle/>
                    <a:p>
                      <a:r>
                        <a:rPr kumimoji="1" lang="zh-TW" altLang="en-US" sz="1400" dirty="0"/>
                        <a:t>居宅介護</a:t>
                      </a:r>
                    </a:p>
                    <a:p>
                      <a:r>
                        <a:rPr kumimoji="1" lang="zh-TW" altLang="en-US" sz="1400" dirty="0"/>
                        <a:t>重度訪問介護</a:t>
                      </a:r>
                      <a:endParaRPr kumimoji="1" lang="ja-JP" altLang="en-US" sz="1400" dirty="0"/>
                    </a:p>
                  </a:txBody>
                  <a:tcPr/>
                </a:tc>
                <a:tc>
                  <a:txBody>
                    <a:bodyPr/>
                    <a:lstStyle/>
                    <a:p>
                      <a:r>
                        <a:rPr kumimoji="1" lang="ja-JP" altLang="en-US" sz="1400" dirty="0"/>
                        <a:t>一部の従業者が特定の利用者における虚偽の提供記録を作成し、報酬請求を行った。</a:t>
                      </a:r>
                    </a:p>
                  </a:txBody>
                  <a:tcPr/>
                </a:tc>
                <a:tc>
                  <a:txBody>
                    <a:bodyPr/>
                    <a:lstStyle/>
                    <a:p>
                      <a:r>
                        <a:rPr kumimoji="1" lang="ja-JP" altLang="en-US" sz="1400" dirty="0"/>
                        <a:t>指定の一部効力</a:t>
                      </a:r>
                    </a:p>
                    <a:p>
                      <a:r>
                        <a:rPr kumimoji="1" lang="ja-JP" altLang="en-US" sz="1400" dirty="0"/>
                        <a:t>停止（新規利用者</a:t>
                      </a:r>
                    </a:p>
                    <a:p>
                      <a:r>
                        <a:rPr kumimoji="1" lang="ja-JP" altLang="en-US" sz="1400" dirty="0"/>
                        <a:t>受入停止３か月）</a:t>
                      </a:r>
                    </a:p>
                  </a:txBody>
                  <a:tcPr/>
                </a:tc>
                <a:extLst>
                  <a:ext uri="{0D108BD9-81ED-4DB2-BD59-A6C34878D82A}">
                    <a16:rowId xmlns:a16="http://schemas.microsoft.com/office/drawing/2014/main" val="1500500214"/>
                  </a:ext>
                </a:extLst>
              </a:tr>
              <a:tr h="731520">
                <a:tc>
                  <a:txBody>
                    <a:bodyPr/>
                    <a:lstStyle/>
                    <a:p>
                      <a:r>
                        <a:rPr kumimoji="1" lang="en-US" altLang="ja-JP" sz="1400" dirty="0"/>
                        <a:t>2016</a:t>
                      </a:r>
                      <a:r>
                        <a:rPr kumimoji="1" lang="ja-JP" altLang="en-US" sz="1400" dirty="0"/>
                        <a:t>年</a:t>
                      </a:r>
                      <a:r>
                        <a:rPr kumimoji="1" lang="en-US" altLang="ja-JP" sz="1400" dirty="0"/>
                        <a:t>11</a:t>
                      </a:r>
                      <a:r>
                        <a:rPr kumimoji="1" lang="ja-JP" altLang="en-US" sz="1400" dirty="0"/>
                        <a:t>月</a:t>
                      </a:r>
                    </a:p>
                  </a:txBody>
                  <a:tcPr/>
                </a:tc>
                <a:tc>
                  <a:txBody>
                    <a:bodyPr/>
                    <a:lstStyle/>
                    <a:p>
                      <a:r>
                        <a:rPr kumimoji="1" lang="ja-JP" altLang="en-US" sz="1400" dirty="0"/>
                        <a:t>就労継続支援Ｂ型</a:t>
                      </a:r>
                    </a:p>
                  </a:txBody>
                  <a:tcPr/>
                </a:tc>
                <a:tc>
                  <a:txBody>
                    <a:bodyPr/>
                    <a:lstStyle/>
                    <a:p>
                      <a:r>
                        <a:rPr kumimoji="1" lang="ja-JP" altLang="en-US" sz="1400" dirty="0"/>
                        <a:t>サービス管理責任者及び常勤配置の直接支援職員が他の事業所の従業者と兼務できないことを知りながら兼務を行い、常勤専従要件を満たさないままサービス提供を行った。</a:t>
                      </a:r>
                    </a:p>
                  </a:txBody>
                  <a:tcPr/>
                </a:tc>
                <a:tc>
                  <a:txBody>
                    <a:bodyPr/>
                    <a:lstStyle/>
                    <a:p>
                      <a:r>
                        <a:rPr kumimoji="1" lang="ja-JP" altLang="en-US" sz="1400" dirty="0"/>
                        <a:t>指定の一部効力</a:t>
                      </a:r>
                    </a:p>
                    <a:p>
                      <a:r>
                        <a:rPr kumimoji="1" lang="ja-JP" altLang="en-US" sz="1400" dirty="0"/>
                        <a:t>停止（新規利用者</a:t>
                      </a:r>
                    </a:p>
                    <a:p>
                      <a:r>
                        <a:rPr kumimoji="1" lang="ja-JP" altLang="en-US" sz="1400" dirty="0"/>
                        <a:t>受入停止３か月）</a:t>
                      </a:r>
                    </a:p>
                  </a:txBody>
                  <a:tcPr/>
                </a:tc>
                <a:extLst>
                  <a:ext uri="{0D108BD9-81ED-4DB2-BD59-A6C34878D82A}">
                    <a16:rowId xmlns:a16="http://schemas.microsoft.com/office/drawing/2014/main" val="2518479794"/>
                  </a:ext>
                </a:extLst>
              </a:tr>
              <a:tr h="1158240">
                <a:tc>
                  <a:txBody>
                    <a:bodyPr/>
                    <a:lstStyle/>
                    <a:p>
                      <a:r>
                        <a:rPr kumimoji="1" lang="en-US" altLang="ja-JP" sz="1400" dirty="0"/>
                        <a:t>2017</a:t>
                      </a:r>
                      <a:r>
                        <a:rPr kumimoji="1" lang="ja-JP" altLang="en-US" sz="1400" dirty="0"/>
                        <a:t>年</a:t>
                      </a:r>
                      <a:r>
                        <a:rPr kumimoji="1" lang="en-US" altLang="ja-JP" sz="1400" dirty="0"/>
                        <a:t>3</a:t>
                      </a:r>
                      <a:r>
                        <a:rPr kumimoji="1" lang="ja-JP" altLang="en-US" sz="1400" dirty="0"/>
                        <a:t>月</a:t>
                      </a:r>
                    </a:p>
                  </a:txBody>
                  <a:tcPr/>
                </a:tc>
                <a:tc>
                  <a:txBody>
                    <a:bodyPr/>
                    <a:lstStyle/>
                    <a:p>
                      <a:r>
                        <a:rPr kumimoji="1" lang="zh-TW" altLang="en-US" sz="1400" dirty="0"/>
                        <a:t>居宅介護</a:t>
                      </a:r>
                    </a:p>
                    <a:p>
                      <a:r>
                        <a:rPr kumimoji="1" lang="zh-TW" altLang="en-US" sz="1400" dirty="0"/>
                        <a:t>重度訪問介護</a:t>
                      </a:r>
                    </a:p>
                    <a:p>
                      <a:r>
                        <a:rPr kumimoji="1" lang="zh-TW" altLang="en-US" sz="1400" dirty="0"/>
                        <a:t>同行援護</a:t>
                      </a:r>
                    </a:p>
                    <a:p>
                      <a:r>
                        <a:rPr kumimoji="1" lang="zh-TW" altLang="en-US" sz="1400" dirty="0"/>
                        <a:t>行動援護</a:t>
                      </a:r>
                      <a:endParaRPr kumimoji="1" lang="ja-JP" altLang="en-US" sz="1400" dirty="0"/>
                    </a:p>
                  </a:txBody>
                  <a:tcPr/>
                </a:tc>
                <a:tc>
                  <a:txBody>
                    <a:bodyPr/>
                    <a:lstStyle/>
                    <a:p>
                      <a:r>
                        <a:rPr kumimoji="1" lang="ja-JP" altLang="en-US" sz="1400" dirty="0"/>
                        <a:t>在宅支援を行わず生活介護事業所でサービス提供を行</a:t>
                      </a:r>
                    </a:p>
                    <a:p>
                      <a:r>
                        <a:rPr kumimoji="1" lang="ja-JP" altLang="en-US" sz="1400" dirty="0" err="1"/>
                        <a:t>った</a:t>
                      </a:r>
                      <a:r>
                        <a:rPr kumimoji="1" lang="ja-JP" altLang="en-US" sz="1400" dirty="0"/>
                        <a:t>ものについて、居宅介護及び重度訪問介護で不正に</a:t>
                      </a:r>
                    </a:p>
                    <a:p>
                      <a:r>
                        <a:rPr kumimoji="1" lang="ja-JP" altLang="en-US" sz="1400" dirty="0"/>
                        <a:t>請求を行った。</a:t>
                      </a:r>
                    </a:p>
                  </a:txBody>
                  <a:tcPr/>
                </a:tc>
                <a:tc>
                  <a:txBody>
                    <a:bodyPr/>
                    <a:lstStyle/>
                    <a:p>
                      <a:r>
                        <a:rPr kumimoji="1" lang="ja-JP" altLang="en-US" sz="1400" dirty="0"/>
                        <a:t>指定の一部効力</a:t>
                      </a:r>
                    </a:p>
                    <a:p>
                      <a:r>
                        <a:rPr kumimoji="1" lang="ja-JP" altLang="en-US" sz="1400" dirty="0"/>
                        <a:t>停止（新規利用者</a:t>
                      </a:r>
                    </a:p>
                    <a:p>
                      <a:r>
                        <a:rPr kumimoji="1" lang="ja-JP" altLang="en-US" sz="1400" dirty="0"/>
                        <a:t>受入停止１２か</a:t>
                      </a:r>
                    </a:p>
                    <a:p>
                      <a:r>
                        <a:rPr kumimoji="1" lang="ja-JP" altLang="en-US" sz="1400" dirty="0"/>
                        <a:t>月）</a:t>
                      </a:r>
                    </a:p>
                  </a:txBody>
                  <a:tcPr/>
                </a:tc>
                <a:extLst>
                  <a:ext uri="{0D108BD9-81ED-4DB2-BD59-A6C34878D82A}">
                    <a16:rowId xmlns:a16="http://schemas.microsoft.com/office/drawing/2014/main" val="2550356636"/>
                  </a:ext>
                </a:extLst>
              </a:tr>
              <a:tr h="953801">
                <a:tc>
                  <a:txBody>
                    <a:bodyPr/>
                    <a:lstStyle/>
                    <a:p>
                      <a:r>
                        <a:rPr kumimoji="1" lang="en-US" altLang="ja-JP" sz="1400" dirty="0"/>
                        <a:t>2017</a:t>
                      </a:r>
                      <a:r>
                        <a:rPr kumimoji="1" lang="ja-JP" altLang="en-US" sz="1400" dirty="0"/>
                        <a:t>年</a:t>
                      </a:r>
                      <a:r>
                        <a:rPr kumimoji="1" lang="en-US" altLang="ja-JP" sz="1400" dirty="0"/>
                        <a:t>3</a:t>
                      </a:r>
                      <a:r>
                        <a:rPr kumimoji="1" lang="ja-JP" altLang="en-US" sz="1400" dirty="0"/>
                        <a:t>月</a:t>
                      </a:r>
                    </a:p>
                  </a:txBody>
                  <a:tcPr/>
                </a:tc>
                <a:tc>
                  <a:txBody>
                    <a:bodyPr/>
                    <a:lstStyle/>
                    <a:p>
                      <a:r>
                        <a:rPr kumimoji="1" lang="ja-JP" altLang="en-US" sz="1400" dirty="0"/>
                        <a:t>生活介護</a:t>
                      </a:r>
                    </a:p>
                  </a:txBody>
                  <a:tcPr/>
                </a:tc>
                <a:tc>
                  <a:txBody>
                    <a:bodyPr/>
                    <a:lstStyle/>
                    <a:p>
                      <a:r>
                        <a:rPr kumimoji="1" lang="ja-JP" altLang="en-US" sz="1400" dirty="0"/>
                        <a:t>生活介護のサービス管理責任者が、常勤専従で勤務しな</a:t>
                      </a:r>
                    </a:p>
                    <a:p>
                      <a:r>
                        <a:rPr kumimoji="1" lang="ja-JP" altLang="en-US" sz="1400" dirty="0"/>
                        <a:t>ければならないことを指定当初から知っていたにも</a:t>
                      </a:r>
                      <a:r>
                        <a:rPr kumimoji="1" lang="ja-JP" altLang="en-US" sz="1400" dirty="0" err="1"/>
                        <a:t>か</a:t>
                      </a:r>
                      <a:endParaRPr kumimoji="1" lang="ja-JP" altLang="en-US" sz="1400" dirty="0"/>
                    </a:p>
                    <a:p>
                      <a:r>
                        <a:rPr kumimoji="1" lang="ja-JP" altLang="en-US" sz="1400" dirty="0"/>
                        <a:t>かわらず兼務を行い、営業時間内に居宅介護及び重度訪</a:t>
                      </a:r>
                    </a:p>
                    <a:p>
                      <a:r>
                        <a:rPr kumimoji="1" lang="ja-JP" altLang="en-US" sz="1400" dirty="0"/>
                        <a:t>問介護のサービス提供を行っていた。</a:t>
                      </a:r>
                    </a:p>
                  </a:txBody>
                  <a:tcPr/>
                </a:tc>
                <a:tc>
                  <a:txBody>
                    <a:bodyPr/>
                    <a:lstStyle/>
                    <a:p>
                      <a:r>
                        <a:rPr kumimoji="1" lang="ja-JP" altLang="en-US" sz="1400" dirty="0"/>
                        <a:t>指定の一部効力</a:t>
                      </a:r>
                    </a:p>
                    <a:p>
                      <a:r>
                        <a:rPr kumimoji="1" lang="ja-JP" altLang="en-US" sz="1400" dirty="0"/>
                        <a:t>停止（新規利用者</a:t>
                      </a:r>
                    </a:p>
                    <a:p>
                      <a:r>
                        <a:rPr kumimoji="1" lang="ja-JP" altLang="en-US" sz="1400" dirty="0"/>
                        <a:t>受入停止１か月）</a:t>
                      </a:r>
                    </a:p>
                  </a:txBody>
                  <a:tcPr/>
                </a:tc>
                <a:extLst>
                  <a:ext uri="{0D108BD9-81ED-4DB2-BD59-A6C34878D82A}">
                    <a16:rowId xmlns:a16="http://schemas.microsoft.com/office/drawing/2014/main" val="686933232"/>
                  </a:ext>
                </a:extLst>
              </a:tr>
            </a:tbl>
          </a:graphicData>
        </a:graphic>
      </p:graphicFrame>
      <p:sp>
        <p:nvSpPr>
          <p:cNvPr id="8" name="正方形/長方形 7"/>
          <p:cNvSpPr/>
          <p:nvPr/>
        </p:nvSpPr>
        <p:spPr>
          <a:xfrm>
            <a:off x="211872" y="95005"/>
            <a:ext cx="684684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指定障害福祉サービス事業所等の不正に対する処分　法律第</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50</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条</a:t>
            </a:r>
          </a:p>
        </p:txBody>
      </p:sp>
      <p:sp>
        <p:nvSpPr>
          <p:cNvPr id="9" name="正方形/長方形 8"/>
          <p:cNvSpPr/>
          <p:nvPr/>
        </p:nvSpPr>
        <p:spPr>
          <a:xfrm>
            <a:off x="6184192" y="379367"/>
            <a:ext cx="311335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Calibri" panose="020F0502020204030204"/>
                <a:cs typeface="+mn-cs"/>
              </a:rPr>
              <a:t>NO2</a:t>
            </a:r>
            <a:r>
              <a:rPr kumimoji="0" lang="zh-TW" altLang="en-US" sz="1400" b="0" i="0" u="none" strike="noStrike" kern="1200" cap="none" spc="0" normalizeH="0" baseline="0" noProof="0" dirty="0">
                <a:ln>
                  <a:noFill/>
                </a:ln>
                <a:solidFill>
                  <a:prstClr val="black"/>
                </a:solidFill>
                <a:effectLst/>
                <a:uLnTx/>
                <a:uFillTx/>
                <a:latin typeface="Calibri" panose="020F0502020204030204"/>
                <a:cs typeface="+mn-cs"/>
              </a:rPr>
              <a:t>（</a:t>
            </a:r>
            <a:r>
              <a:rPr kumimoji="0" lang="en-US" altLang="zh-TW" sz="1400" b="0" i="0" u="none" strike="noStrike" kern="1200" cap="none" spc="0" normalizeH="0" baseline="0" noProof="0" dirty="0">
                <a:ln>
                  <a:noFill/>
                </a:ln>
                <a:solidFill>
                  <a:prstClr val="black"/>
                </a:solidFill>
                <a:effectLst/>
                <a:uLnTx/>
                <a:uFillTx/>
                <a:latin typeface="Calibri" panose="020F0502020204030204"/>
                <a:cs typeface="+mn-cs"/>
              </a:rPr>
              <a:t>2018</a:t>
            </a:r>
            <a:r>
              <a:rPr kumimoji="0" lang="zh-TW" altLang="en-US" sz="1400" b="0" i="0" u="none" strike="noStrike" kern="1200" cap="none" spc="0" normalizeH="0" baseline="0" noProof="0" dirty="0">
                <a:ln>
                  <a:noFill/>
                </a:ln>
                <a:solidFill>
                  <a:prstClr val="black"/>
                </a:solidFill>
                <a:effectLst/>
                <a:uLnTx/>
                <a:uFillTx/>
                <a:latin typeface="Calibri" panose="020F0502020204030204"/>
                <a:cs typeface="+mn-cs"/>
              </a:rPr>
              <a:t>年</a:t>
            </a:r>
            <a:r>
              <a:rPr kumimoji="0" lang="en-US" altLang="zh-TW" sz="1400" b="0" i="0" u="none" strike="noStrike" kern="1200" cap="none" spc="0" normalizeH="0" baseline="0" noProof="0" dirty="0">
                <a:ln>
                  <a:noFill/>
                </a:ln>
                <a:solidFill>
                  <a:prstClr val="black"/>
                </a:solidFill>
                <a:effectLst/>
                <a:uLnTx/>
                <a:uFillTx/>
                <a:latin typeface="Calibri" panose="020F0502020204030204"/>
                <a:cs typeface="+mn-cs"/>
              </a:rPr>
              <a:t>4</a:t>
            </a:r>
            <a:r>
              <a:rPr kumimoji="0" lang="zh-TW" altLang="en-US" sz="1400" b="0" i="0" u="none" strike="noStrike" kern="1200" cap="none" spc="0" normalizeH="0" baseline="0" noProof="0" dirty="0">
                <a:ln>
                  <a:noFill/>
                </a:ln>
                <a:solidFill>
                  <a:prstClr val="black"/>
                </a:solidFill>
                <a:effectLst/>
                <a:uLnTx/>
                <a:uFillTx/>
                <a:latin typeface="Calibri" panose="020F0502020204030204"/>
                <a:cs typeface="+mn-cs"/>
              </a:rPr>
              <a:t>月</a:t>
            </a:r>
            <a:r>
              <a:rPr kumimoji="0" lang="en-US" altLang="zh-TW" sz="1400" b="0" i="0" u="none" strike="noStrike" kern="1200" cap="none" spc="0" normalizeH="0" baseline="0" noProof="0" dirty="0">
                <a:ln>
                  <a:noFill/>
                </a:ln>
                <a:solidFill>
                  <a:prstClr val="black"/>
                </a:solidFill>
                <a:effectLst/>
                <a:uLnTx/>
                <a:uFillTx/>
                <a:latin typeface="Calibri" panose="020F0502020204030204"/>
                <a:cs typeface="+mn-cs"/>
              </a:rPr>
              <a:t>1</a:t>
            </a:r>
            <a:r>
              <a:rPr kumimoji="0" lang="zh-TW" altLang="en-US" sz="1400" b="0" i="0" u="none" strike="noStrike" kern="1200" cap="none" spc="0" normalizeH="0" baseline="0" noProof="0" dirty="0">
                <a:ln>
                  <a:noFill/>
                </a:ln>
                <a:solidFill>
                  <a:prstClr val="black"/>
                </a:solidFill>
                <a:effectLst/>
                <a:uLnTx/>
                <a:uFillTx/>
                <a:latin typeface="Calibri" panose="020F0502020204030204"/>
                <a:cs typeface="+mn-cs"/>
              </a:rPr>
              <a:t>日現在）</a:t>
            </a:r>
            <a:r>
              <a:rPr kumimoji="0"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名古屋市</a:t>
            </a:r>
          </a:p>
        </p:txBody>
      </p:sp>
      <p:sp>
        <p:nvSpPr>
          <p:cNvPr id="2" name="フッター プレースホルダー 1"/>
          <p:cNvSpPr>
            <a:spLocks noGrp="1"/>
          </p:cNvSpPr>
          <p:nvPr>
            <p:ph type="ftr" sz="quarter" idx="11"/>
          </p:nvPr>
        </p:nvSpPr>
        <p:spPr>
          <a:xfrm>
            <a:off x="124976" y="6421916"/>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3" name="スライド番号プレースホルダー 2"/>
          <p:cNvSpPr>
            <a:spLocks noGrp="1"/>
          </p:cNvSpPr>
          <p:nvPr>
            <p:ph type="sldNum" sz="quarter" idx="12"/>
          </p:nvPr>
        </p:nvSpPr>
        <p:spPr>
          <a:xfrm>
            <a:off x="6940271" y="6483225"/>
            <a:ext cx="2057400" cy="365125"/>
          </a:xfrm>
        </p:spPr>
        <p:txBody>
          <a:bodyPr/>
          <a:lstStyle/>
          <a:p>
            <a:fld id="{E31375A4-56A4-47D6-9801-1991572033F7}" type="slidenum">
              <a:rPr lang="en-US" altLang="ja-JP" smtClean="0">
                <a:solidFill>
                  <a:prstClr val="black">
                    <a:tint val="75000"/>
                  </a:prstClr>
                </a:solidFill>
              </a:rPr>
              <a:pPr/>
              <a:t>39</a:t>
            </a:fld>
            <a:endParaRPr lang="ja-JP" altLang="en-US" dirty="0">
              <a:solidFill>
                <a:prstClr val="black">
                  <a:tint val="75000"/>
                </a:prstClr>
              </a:solidFill>
            </a:endParaRPr>
          </a:p>
        </p:txBody>
      </p:sp>
    </p:spTree>
    <p:extLst>
      <p:ext uri="{BB962C8B-B14F-4D97-AF65-F5344CB8AC3E}">
        <p14:creationId xmlns:p14="http://schemas.microsoft.com/office/powerpoint/2010/main" val="442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772298"/>
          </a:xfrm>
          <a:solidFill>
            <a:srgbClr val="00B0F0"/>
          </a:solidFill>
        </p:spPr>
        <p:txBody>
          <a:bodyPr rtlCol="0">
            <a:normAutofit/>
          </a:bodyPr>
          <a:lstStyle/>
          <a:p>
            <a:pPr rtl="0"/>
            <a:r>
              <a:rPr lang="ja-JP" altLang="en-US" sz="3600" dirty="0">
                <a:latin typeface="+mj-ea"/>
              </a:rPr>
              <a:t>１．福祉サービスとリスクマネジメント</a:t>
            </a:r>
          </a:p>
        </p:txBody>
      </p:sp>
      <p:sp>
        <p:nvSpPr>
          <p:cNvPr id="3" name="コンテンツ プレースホルダー 2"/>
          <p:cNvSpPr>
            <a:spLocks noGrp="1"/>
          </p:cNvSpPr>
          <p:nvPr>
            <p:ph idx="1"/>
          </p:nvPr>
        </p:nvSpPr>
        <p:spPr/>
        <p:txBody>
          <a:bodyPr rtlCol="0"/>
          <a:lstStyle/>
          <a:p>
            <a:pPr marL="0" indent="0" rtl="0">
              <a:buNone/>
            </a:pPr>
            <a:r>
              <a:rPr lang="ja-JP" altLang="en-US" dirty="0">
                <a:latin typeface="+mn-ea"/>
              </a:rPr>
              <a:t>（１）福祉サービスとリスクマネジメント</a:t>
            </a:r>
            <a:endParaRPr lang="en-US" altLang="ja-JP" dirty="0">
              <a:latin typeface="+mn-ea"/>
            </a:endParaRPr>
          </a:p>
          <a:p>
            <a:pPr marL="0" indent="0" rtl="0">
              <a:buNone/>
            </a:pPr>
            <a:endParaRPr lang="ja-JP" altLang="en-US" dirty="0">
              <a:latin typeface="+mn-ea"/>
            </a:endParaRPr>
          </a:p>
          <a:p>
            <a:pPr marL="0" indent="0" rtl="0">
              <a:buNone/>
            </a:pPr>
            <a:r>
              <a:rPr lang="ja-JP" altLang="en-US" dirty="0">
                <a:latin typeface="+mn-ea"/>
              </a:rPr>
              <a:t>（２）インシデントとアクシデント</a:t>
            </a:r>
            <a:endParaRPr lang="en-US" altLang="ja-JP" dirty="0">
              <a:latin typeface="+mn-ea"/>
            </a:endParaRPr>
          </a:p>
          <a:p>
            <a:pPr marL="0" indent="0" rtl="0">
              <a:buNone/>
            </a:pPr>
            <a:endParaRPr lang="ja-JP" altLang="en-US" dirty="0">
              <a:latin typeface="+mn-ea"/>
            </a:endParaRPr>
          </a:p>
          <a:p>
            <a:pPr marL="0" indent="0" rtl="0">
              <a:buNone/>
            </a:pPr>
            <a:r>
              <a:rPr lang="ja-JP" altLang="en-US" dirty="0">
                <a:latin typeface="+mn-ea"/>
              </a:rPr>
              <a:t>（３）相談支援事業所におけるリスクマネジメント</a:t>
            </a:r>
            <a:endParaRPr lang="en-US" altLang="ja-JP" dirty="0">
              <a:latin typeface="+mn-ea"/>
            </a:endParaRPr>
          </a:p>
          <a:p>
            <a:pPr marL="0" indent="0" rtl="0">
              <a:buNone/>
            </a:pPr>
            <a:r>
              <a:rPr lang="ja-JP" altLang="en-US" dirty="0">
                <a:latin typeface="+mn-ea"/>
              </a:rPr>
              <a:t>　　及び苦情</a:t>
            </a:r>
            <a:endParaRPr lang="en-US" altLang="ja-JP" dirty="0">
              <a:latin typeface="+mn-ea"/>
            </a:endParaRPr>
          </a:p>
          <a:p>
            <a:pPr marL="0" indent="0" rtl="0">
              <a:buNone/>
            </a:pPr>
            <a:endParaRPr lang="en-US" altLang="ja-JP" dirty="0">
              <a:latin typeface="+mn-ea"/>
            </a:endParaRPr>
          </a:p>
          <a:p>
            <a:pPr marL="0" indent="0" rtl="0">
              <a:buNone/>
            </a:pPr>
            <a:r>
              <a:rPr lang="ja-JP" altLang="en-US" dirty="0">
                <a:latin typeface="+mn-ea"/>
              </a:rPr>
              <a:t>（４）秘密保持と個人情報保護</a:t>
            </a:r>
          </a:p>
          <a:p>
            <a:pPr rtl="0"/>
            <a:endParaRPr lang="ja-JP" altLang="en-US" dirty="0">
              <a:latin typeface="+mn-ea"/>
            </a:endParaRPr>
          </a:p>
        </p:txBody>
      </p:sp>
      <p:sp>
        <p:nvSpPr>
          <p:cNvPr id="4" name="フッター プレースホルダー 3"/>
          <p:cNvSpPr>
            <a:spLocks noGrp="1"/>
          </p:cNvSpPr>
          <p:nvPr>
            <p:ph type="ftr" sz="quarter" idx="11"/>
          </p:nvPr>
        </p:nvSpPr>
        <p:spPr>
          <a:xfrm>
            <a:off x="124977" y="6356350"/>
            <a:ext cx="3086100" cy="365125"/>
          </a:xfrm>
        </p:spPr>
        <p:txBody>
          <a:bodyPr/>
          <a:lstStyle/>
          <a:p>
            <a:pPr rtl="0"/>
            <a:r>
              <a:rPr lang="zh-TW" altLang="en-US" i="1" noProof="0" dirty="0" smtClean="0"/>
              <a:t>平成</a:t>
            </a:r>
            <a:r>
              <a:rPr lang="en-US" altLang="zh-TW" i="1" noProof="0" dirty="0" smtClean="0"/>
              <a:t>30</a:t>
            </a:r>
            <a:r>
              <a:rPr lang="zh-TW" altLang="en-US" i="1" noProof="0" dirty="0" smtClean="0"/>
              <a:t>年度主任相談支援専門員養成研修</a:t>
            </a:r>
            <a:endParaRPr lang="ja-JP" altLang="en-US" i="1" noProof="0" dirty="0"/>
          </a:p>
        </p:txBody>
      </p:sp>
      <p:sp>
        <p:nvSpPr>
          <p:cNvPr id="5" name="スライド番号プレースホルダー 4"/>
          <p:cNvSpPr>
            <a:spLocks noGrp="1"/>
          </p:cNvSpPr>
          <p:nvPr>
            <p:ph type="sldNum" sz="quarter" idx="12"/>
          </p:nvPr>
        </p:nvSpPr>
        <p:spPr>
          <a:xfrm>
            <a:off x="6910126" y="6422432"/>
            <a:ext cx="2057400" cy="365125"/>
          </a:xfrm>
        </p:spPr>
        <p:txBody>
          <a:bodyPr/>
          <a:lstStyle/>
          <a:p>
            <a:pPr rtl="0"/>
            <a:fld id="{E31375A4-56A4-47D6-9801-1991572033F7}" type="slidenum">
              <a:rPr lang="en-US" altLang="ja-JP" noProof="0" smtClean="0"/>
              <a:t>4</a:t>
            </a:fld>
            <a:endParaRPr lang="ja-JP" altLang="en-US" noProof="0"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385767860"/>
              </p:ext>
            </p:extLst>
          </p:nvPr>
        </p:nvGraphicFramePr>
        <p:xfrm>
          <a:off x="359429" y="440260"/>
          <a:ext cx="8425142" cy="5916091"/>
        </p:xfrm>
        <a:graphic>
          <a:graphicData uri="http://schemas.openxmlformats.org/drawingml/2006/table">
            <a:tbl>
              <a:tblPr firstRow="1" bandRow="1">
                <a:tableStyleId>{5DA37D80-6434-44D0-A028-1B22A696006F}</a:tableStyleId>
              </a:tblPr>
              <a:tblGrid>
                <a:gridCol w="1098791">
                  <a:extLst>
                    <a:ext uri="{9D8B030D-6E8A-4147-A177-3AD203B41FA5}">
                      <a16:colId xmlns:a16="http://schemas.microsoft.com/office/drawing/2014/main" val="442204869"/>
                    </a:ext>
                  </a:extLst>
                </a:gridCol>
                <a:gridCol w="1310976">
                  <a:extLst>
                    <a:ext uri="{9D8B030D-6E8A-4147-A177-3AD203B41FA5}">
                      <a16:colId xmlns:a16="http://schemas.microsoft.com/office/drawing/2014/main" val="114181830"/>
                    </a:ext>
                  </a:extLst>
                </a:gridCol>
                <a:gridCol w="4501661">
                  <a:extLst>
                    <a:ext uri="{9D8B030D-6E8A-4147-A177-3AD203B41FA5}">
                      <a16:colId xmlns:a16="http://schemas.microsoft.com/office/drawing/2014/main" val="2002621598"/>
                    </a:ext>
                  </a:extLst>
                </a:gridCol>
                <a:gridCol w="1513714">
                  <a:extLst>
                    <a:ext uri="{9D8B030D-6E8A-4147-A177-3AD203B41FA5}">
                      <a16:colId xmlns:a16="http://schemas.microsoft.com/office/drawing/2014/main" val="8108811"/>
                    </a:ext>
                  </a:extLst>
                </a:gridCol>
              </a:tblGrid>
              <a:tr h="655691">
                <a:tc>
                  <a:txBody>
                    <a:bodyPr/>
                    <a:lstStyle/>
                    <a:p>
                      <a:r>
                        <a:rPr kumimoji="1" lang="ja-JP" altLang="en-US" sz="1400" dirty="0" smtClean="0"/>
                        <a:t>処分年月</a:t>
                      </a:r>
                      <a:endParaRPr kumimoji="1" lang="ja-JP" altLang="en-US" sz="1400" b="0" dirty="0"/>
                    </a:p>
                  </a:txBody>
                  <a:tcPr/>
                </a:tc>
                <a:tc>
                  <a:txBody>
                    <a:bodyPr/>
                    <a:lstStyle/>
                    <a:p>
                      <a:r>
                        <a:rPr kumimoji="1" lang="ja-JP" altLang="en-US" sz="1400" dirty="0"/>
                        <a:t>サービス種類</a:t>
                      </a:r>
                      <a:endParaRPr kumimoji="1" lang="ja-JP" altLang="en-US" sz="1400" b="0" dirty="0"/>
                    </a:p>
                  </a:txBody>
                  <a:tcPr/>
                </a:tc>
                <a:tc>
                  <a:txBody>
                    <a:bodyPr/>
                    <a:lstStyle/>
                    <a:p>
                      <a:r>
                        <a:rPr kumimoji="1" lang="ja-JP" altLang="en-US" sz="1400" dirty="0"/>
                        <a:t>処分の原因となる事実</a:t>
                      </a:r>
                      <a:endParaRPr kumimoji="1" lang="ja-JP" altLang="en-US" sz="1400" b="0" dirty="0"/>
                    </a:p>
                  </a:txBody>
                  <a:tcPr/>
                </a:tc>
                <a:tc>
                  <a:txBody>
                    <a:bodyPr/>
                    <a:lstStyle/>
                    <a:p>
                      <a:r>
                        <a:rPr lang="ja-JP" altLang="en-US" sz="1400" u="none" strike="noStrike" baseline="0" dirty="0"/>
                        <a:t>処分内容</a:t>
                      </a:r>
                      <a:endParaRPr kumimoji="1" lang="ja-JP" altLang="en-US" sz="1400" dirty="0"/>
                    </a:p>
                  </a:txBody>
                  <a:tcPr/>
                </a:tc>
                <a:extLst>
                  <a:ext uri="{0D108BD9-81ED-4DB2-BD59-A6C34878D82A}">
                    <a16:rowId xmlns:a16="http://schemas.microsoft.com/office/drawing/2014/main" val="1820819394"/>
                  </a:ext>
                </a:extLst>
              </a:tr>
              <a:tr h="3336443">
                <a:tc>
                  <a:txBody>
                    <a:bodyPr/>
                    <a:lstStyle/>
                    <a:p>
                      <a:r>
                        <a:rPr kumimoji="1" lang="en-US" altLang="ja-JP" sz="1400" dirty="0"/>
                        <a:t>2018</a:t>
                      </a:r>
                      <a:r>
                        <a:rPr kumimoji="1" lang="ja-JP" altLang="en-US" sz="1400" dirty="0"/>
                        <a:t>年</a:t>
                      </a:r>
                      <a:r>
                        <a:rPr kumimoji="1" lang="en-US" altLang="ja-JP" sz="1400" dirty="0"/>
                        <a:t>12</a:t>
                      </a:r>
                      <a:r>
                        <a:rPr kumimoji="1" lang="ja-JP" altLang="en-US" sz="1400" dirty="0"/>
                        <a:t>月</a:t>
                      </a:r>
                      <a:endParaRPr kumimoji="1" lang="en-US" altLang="ja-JP" sz="1400" dirty="0"/>
                    </a:p>
                    <a:p>
                      <a:r>
                        <a:rPr kumimoji="1" lang="ja-JP" altLang="en-US" sz="1400" dirty="0"/>
                        <a:t>○○県</a:t>
                      </a:r>
                    </a:p>
                  </a:txBody>
                  <a:tcPr/>
                </a:tc>
                <a:tc>
                  <a:txBody>
                    <a:bodyPr/>
                    <a:lstStyle/>
                    <a:p>
                      <a:r>
                        <a:rPr kumimoji="1" lang="ja-JP" altLang="en-US" sz="1400" dirty="0"/>
                        <a:t>特定相談</a:t>
                      </a:r>
                      <a:endParaRPr kumimoji="1" lang="en-US" altLang="ja-JP" sz="1400" dirty="0"/>
                    </a:p>
                    <a:p>
                      <a:r>
                        <a:rPr kumimoji="1" lang="ja-JP" altLang="en-US" sz="1400" dirty="0"/>
                        <a:t>障害児相談</a:t>
                      </a:r>
                    </a:p>
                  </a:txBody>
                  <a:tcPr/>
                </a:tc>
                <a:tc>
                  <a:txBody>
                    <a:bodyPr/>
                    <a:lstStyle/>
                    <a:p>
                      <a:r>
                        <a:rPr kumimoji="1" lang="ja-JP" altLang="en-US" sz="1400" dirty="0"/>
                        <a:t>２　指定取消理由</a:t>
                      </a:r>
                    </a:p>
                    <a:p>
                      <a:r>
                        <a:rPr kumimoji="1" lang="ja-JP" altLang="en-US" sz="1400" dirty="0"/>
                        <a:t>⑴　障害者総合支援法に基づくもの</a:t>
                      </a:r>
                    </a:p>
                    <a:p>
                      <a:r>
                        <a:rPr kumimoji="1" lang="ja-JP" altLang="en-US" sz="1400" dirty="0"/>
                        <a:t>計画作成に必要な手続き（計画案の作成、サービス担当者会議の開催、本計画の作成）又はモニタリングに必要な手続き（利用者の居宅訪問、モニタリング報告書の作成）を踏まずに、サービス利用支援費又は継続サービス利用支援費を不正に請求していたことが認められた（障害者総合支援法第</a:t>
                      </a:r>
                      <a:r>
                        <a:rPr kumimoji="1" lang="en-US" altLang="ja-JP" sz="1400" dirty="0"/>
                        <a:t>51</a:t>
                      </a:r>
                      <a:r>
                        <a:rPr kumimoji="1" lang="ja-JP" altLang="en-US" sz="1400" dirty="0"/>
                        <a:t>条の</a:t>
                      </a:r>
                      <a:r>
                        <a:rPr kumimoji="1" lang="en-US" altLang="ja-JP" sz="1400" dirty="0"/>
                        <a:t>29</a:t>
                      </a:r>
                      <a:r>
                        <a:rPr kumimoji="1" lang="ja-JP" altLang="en-US" sz="1400" dirty="0"/>
                        <a:t>第</a:t>
                      </a:r>
                      <a:r>
                        <a:rPr kumimoji="1" lang="en-US" altLang="ja-JP" sz="1400" dirty="0"/>
                        <a:t>2</a:t>
                      </a:r>
                      <a:r>
                        <a:rPr kumimoji="1" lang="ja-JP" altLang="en-US" sz="1400" dirty="0"/>
                        <a:t>項第</a:t>
                      </a:r>
                      <a:r>
                        <a:rPr kumimoji="1" lang="en-US" altLang="ja-JP" sz="1400" dirty="0"/>
                        <a:t>5</a:t>
                      </a:r>
                      <a:r>
                        <a:rPr kumimoji="1" lang="ja-JP" altLang="en-US" sz="1400" dirty="0"/>
                        <a:t>号）。</a:t>
                      </a:r>
                    </a:p>
                    <a:p>
                      <a:r>
                        <a:rPr kumimoji="1" lang="ja-JP" altLang="en-US" sz="1400" dirty="0"/>
                        <a:t>⑵　児童福祉法に基づくもの</a:t>
                      </a:r>
                    </a:p>
                    <a:p>
                      <a:r>
                        <a:rPr kumimoji="1" lang="ja-JP" altLang="en-US" sz="1400" dirty="0"/>
                        <a:t>計画作成に必要な手続き（計画案の作成、サービス担当者会議の開催、本計画の作成）又はモニタリングに必要な手続き（利用者の居宅訪問、モニタリング報告書の作成）を踏まずに、障害児支援利用援助費又は継続障害児支援利用援助費を不正に請求していたことが認められた（児童福祉法第</a:t>
                      </a:r>
                      <a:r>
                        <a:rPr kumimoji="1" lang="en-US" altLang="ja-JP" sz="1400" dirty="0"/>
                        <a:t>24</a:t>
                      </a:r>
                      <a:r>
                        <a:rPr kumimoji="1" lang="ja-JP" altLang="en-US" sz="1400" dirty="0"/>
                        <a:t>条の</a:t>
                      </a:r>
                      <a:r>
                        <a:rPr kumimoji="1" lang="en-US" altLang="ja-JP" sz="1400" dirty="0"/>
                        <a:t>36</a:t>
                      </a:r>
                      <a:r>
                        <a:rPr kumimoji="1" lang="ja-JP" altLang="en-US" sz="1400" dirty="0"/>
                        <a:t>第</a:t>
                      </a:r>
                      <a:r>
                        <a:rPr kumimoji="1" lang="en-US" altLang="ja-JP" sz="1400" dirty="0"/>
                        <a:t>1</a:t>
                      </a:r>
                      <a:r>
                        <a:rPr kumimoji="1" lang="ja-JP" altLang="en-US" sz="1400" dirty="0"/>
                        <a:t>項第</a:t>
                      </a:r>
                      <a:r>
                        <a:rPr kumimoji="1" lang="en-US" altLang="ja-JP" sz="1400" dirty="0"/>
                        <a:t>5</a:t>
                      </a:r>
                      <a:r>
                        <a:rPr kumimoji="1" lang="ja-JP" altLang="en-US" sz="1400" dirty="0"/>
                        <a:t>号）。</a:t>
                      </a:r>
                    </a:p>
                  </a:txBody>
                  <a:tcPr/>
                </a:tc>
                <a:tc>
                  <a:txBody>
                    <a:bodyPr/>
                    <a:lstStyle/>
                    <a:p>
                      <a:r>
                        <a:rPr kumimoji="1" lang="ja-JP" altLang="en-US" sz="1400" dirty="0"/>
                        <a:t>指定の全部効力</a:t>
                      </a:r>
                    </a:p>
                    <a:p>
                      <a:r>
                        <a:rPr kumimoji="1" lang="ja-JP" altLang="en-US" sz="1400" dirty="0"/>
                        <a:t>停止（１２か月）</a:t>
                      </a:r>
                    </a:p>
                  </a:txBody>
                  <a:tcPr/>
                </a:tc>
                <a:extLst>
                  <a:ext uri="{0D108BD9-81ED-4DB2-BD59-A6C34878D82A}">
                    <a16:rowId xmlns:a16="http://schemas.microsoft.com/office/drawing/2014/main" val="2463001971"/>
                  </a:ext>
                </a:extLst>
              </a:tr>
              <a:tr h="970156">
                <a:tc>
                  <a:txBody>
                    <a:bodyPr/>
                    <a:lstStyle/>
                    <a:p>
                      <a:r>
                        <a:rPr kumimoji="1" lang="en-US" altLang="ja-JP" sz="1400" dirty="0"/>
                        <a:t>2018</a:t>
                      </a:r>
                      <a:r>
                        <a:rPr kumimoji="1" lang="ja-JP" altLang="en-US" sz="1400" dirty="0"/>
                        <a:t>年</a:t>
                      </a:r>
                      <a:r>
                        <a:rPr kumimoji="1" lang="en-US" altLang="ja-JP" sz="1400" dirty="0"/>
                        <a:t>7</a:t>
                      </a:r>
                      <a:r>
                        <a:rPr kumimoji="1" lang="ja-JP" altLang="en-US" sz="1400" dirty="0"/>
                        <a:t>月</a:t>
                      </a:r>
                      <a:endParaRPr kumimoji="1" lang="en-US" altLang="ja-JP" sz="1400" dirty="0"/>
                    </a:p>
                    <a:p>
                      <a:r>
                        <a:rPr kumimoji="1" lang="ja-JP" altLang="en-US" sz="1400" dirty="0"/>
                        <a:t>○○市</a:t>
                      </a:r>
                    </a:p>
                  </a:txBody>
                  <a:tcPr/>
                </a:tc>
                <a:tc>
                  <a:txBody>
                    <a:bodyPr/>
                    <a:lstStyle/>
                    <a:p>
                      <a:r>
                        <a:rPr kumimoji="1" lang="ja-JP" altLang="en-US" sz="1400" dirty="0"/>
                        <a:t>障害児相談</a:t>
                      </a:r>
                    </a:p>
                  </a:txBody>
                  <a:tcPr/>
                </a:tc>
                <a:tc>
                  <a:txBody>
                    <a:bodyPr/>
                    <a:lstStyle/>
                    <a:p>
                      <a:r>
                        <a:rPr kumimoji="1" lang="ja-JP" altLang="en-US" sz="1400" dirty="0"/>
                        <a:t>障害児相談支援給付費の不正請求（児童福祉法第</a:t>
                      </a:r>
                      <a:r>
                        <a:rPr kumimoji="1" lang="en-US" altLang="ja-JP" sz="1400" dirty="0"/>
                        <a:t>24</a:t>
                      </a:r>
                      <a:r>
                        <a:rPr kumimoji="1" lang="ja-JP" altLang="en-US" sz="1400" dirty="0"/>
                        <a:t>条の</a:t>
                      </a:r>
                      <a:r>
                        <a:rPr kumimoji="1" lang="en-US" altLang="ja-JP" sz="1400" dirty="0"/>
                        <a:t>36</a:t>
                      </a:r>
                      <a:r>
                        <a:rPr kumimoji="1" lang="ja-JP" altLang="en-US" sz="1400" dirty="0"/>
                        <a:t>第</a:t>
                      </a:r>
                      <a:r>
                        <a:rPr kumimoji="1" lang="en-US" altLang="ja-JP" sz="1400" dirty="0"/>
                        <a:t>5</a:t>
                      </a:r>
                      <a:r>
                        <a:rPr kumimoji="1" lang="ja-JP" altLang="en-US" sz="1400" dirty="0"/>
                        <a:t>号）</a:t>
                      </a:r>
                    </a:p>
                    <a:p>
                      <a:r>
                        <a:rPr kumimoji="1" lang="ja-JP" altLang="en-US" sz="1400" dirty="0"/>
                        <a:t>障害児支援利用計画を作成していないことを認識していたにも関わらず、障害児相談支援給付費を請求し、受領した。</a:t>
                      </a:r>
                    </a:p>
                  </a:txBody>
                  <a:tcPr/>
                </a:tc>
                <a:tc>
                  <a:txBody>
                    <a:bodyPr/>
                    <a:lstStyle/>
                    <a:p>
                      <a:r>
                        <a:rPr kumimoji="1" lang="ja-JP" altLang="en-US" sz="1400" dirty="0"/>
                        <a:t>指定の全部効力</a:t>
                      </a:r>
                    </a:p>
                    <a:p>
                      <a:r>
                        <a:rPr kumimoji="1" lang="ja-JP" altLang="en-US" sz="1400" dirty="0"/>
                        <a:t>停止（１２か月）</a:t>
                      </a:r>
                    </a:p>
                    <a:p>
                      <a:endParaRPr kumimoji="1" lang="ja-JP" altLang="en-US" sz="1400" dirty="0"/>
                    </a:p>
                  </a:txBody>
                  <a:tcPr/>
                </a:tc>
                <a:extLst>
                  <a:ext uri="{0D108BD9-81ED-4DB2-BD59-A6C34878D82A}">
                    <a16:rowId xmlns:a16="http://schemas.microsoft.com/office/drawing/2014/main" val="2765434497"/>
                  </a:ext>
                </a:extLst>
              </a:tr>
              <a:tr h="953801">
                <a:tc gridSpan="4">
                  <a:txBody>
                    <a:bodyPr/>
                    <a:lstStyle/>
                    <a:p>
                      <a:r>
                        <a:rPr kumimoji="1" lang="ja-JP" altLang="en-US" sz="1400" dirty="0"/>
                        <a:t>○人員基準を満たさないもの。虚偽の申請。</a:t>
                      </a:r>
                      <a:endParaRPr kumimoji="1" lang="en-US" altLang="ja-JP" sz="1400" dirty="0"/>
                    </a:p>
                    <a:p>
                      <a:r>
                        <a:rPr kumimoji="1" lang="ja-JP" altLang="en-US" sz="1400" dirty="0"/>
                        <a:t>○不正な請求（行っていないのに行ったことに、実施していないのに実施したことに、満たさないのに満たしたことに</a:t>
                      </a:r>
                      <a:r>
                        <a:rPr kumimoji="1" lang="en-US" altLang="ja-JP" sz="1400" dirty="0"/>
                        <a:t>…</a:t>
                      </a:r>
                      <a:r>
                        <a:rPr kumimoji="1" lang="ja-JP" altLang="en-US" sz="1400" dirty="0"/>
                        <a:t>）</a:t>
                      </a:r>
                      <a:endParaRPr kumimoji="1" lang="en-US" altLang="ja-JP" sz="1400" dirty="0"/>
                    </a:p>
                    <a:p>
                      <a:r>
                        <a:rPr kumimoji="1" lang="ja-JP" altLang="en-US" sz="1400" dirty="0"/>
                        <a:t>○実態のない職員やサービス、加算等々</a:t>
                      </a:r>
                    </a:p>
                  </a:txBody>
                  <a:tcPr/>
                </a:tc>
                <a:tc hMerge="1">
                  <a:txBody>
                    <a:bodyPr/>
                    <a:lstStyle/>
                    <a:p>
                      <a:endParaRPr kumimoji="1" lang="ja-JP" altLang="en-US" sz="1400" dirty="0"/>
                    </a:p>
                  </a:txBody>
                  <a:tcPr/>
                </a:tc>
                <a:tc hMerge="1">
                  <a:txBody>
                    <a:bodyPr/>
                    <a:lstStyle/>
                    <a:p>
                      <a:endParaRPr kumimoji="1" lang="ja-JP" altLang="en-US" sz="1400" dirty="0"/>
                    </a:p>
                  </a:txBody>
                  <a:tcPr/>
                </a:tc>
                <a:tc hMerge="1">
                  <a:txBody>
                    <a:bodyPr/>
                    <a:lstStyle/>
                    <a:p>
                      <a:endParaRPr kumimoji="1" lang="ja-JP" altLang="en-US" sz="1400" dirty="0"/>
                    </a:p>
                  </a:txBody>
                  <a:tcPr/>
                </a:tc>
                <a:extLst>
                  <a:ext uri="{0D108BD9-81ED-4DB2-BD59-A6C34878D82A}">
                    <a16:rowId xmlns:a16="http://schemas.microsoft.com/office/drawing/2014/main" val="686933232"/>
                  </a:ext>
                </a:extLst>
              </a:tr>
            </a:tbl>
          </a:graphicData>
        </a:graphic>
      </p:graphicFrame>
      <p:sp>
        <p:nvSpPr>
          <p:cNvPr id="2" name="フッター プレースホルダー 1"/>
          <p:cNvSpPr>
            <a:spLocks noGrp="1"/>
          </p:cNvSpPr>
          <p:nvPr>
            <p:ph type="ftr" sz="quarter" idx="11"/>
          </p:nvPr>
        </p:nvSpPr>
        <p:spPr>
          <a:xfrm>
            <a:off x="0" y="6492875"/>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3" name="スライド番号プレースホルダー 2"/>
          <p:cNvSpPr>
            <a:spLocks noGrp="1"/>
          </p:cNvSpPr>
          <p:nvPr>
            <p:ph type="sldNum" sz="quarter" idx="12"/>
          </p:nvPr>
        </p:nvSpPr>
        <p:spPr>
          <a:xfrm>
            <a:off x="6900077" y="6492875"/>
            <a:ext cx="2057400" cy="365125"/>
          </a:xfrm>
        </p:spPr>
        <p:txBody>
          <a:bodyPr/>
          <a:lstStyle/>
          <a:p>
            <a:fld id="{E31375A4-56A4-47D6-9801-1991572033F7}" type="slidenum">
              <a:rPr lang="en-US" altLang="ja-JP" smtClean="0">
                <a:solidFill>
                  <a:prstClr val="black">
                    <a:tint val="75000"/>
                  </a:prstClr>
                </a:solidFill>
              </a:rPr>
              <a:pPr/>
              <a:t>40</a:t>
            </a:fld>
            <a:endParaRPr lang="ja-JP" altLang="en-US" dirty="0">
              <a:solidFill>
                <a:prstClr val="black">
                  <a:tint val="75000"/>
                </a:prstClr>
              </a:solidFill>
            </a:endParaRPr>
          </a:p>
        </p:txBody>
      </p:sp>
    </p:spTree>
    <p:extLst>
      <p:ext uri="{BB962C8B-B14F-4D97-AF65-F5344CB8AC3E}">
        <p14:creationId xmlns:p14="http://schemas.microsoft.com/office/powerpoint/2010/main" val="190731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rtlCol="0"/>
          <a:lstStyle/>
          <a:p>
            <a:pPr marL="0" indent="0" rtl="0">
              <a:buNone/>
            </a:pPr>
            <a:r>
              <a:rPr lang="ja-JP" altLang="en-US" dirty="0">
                <a:latin typeface="+mn-ea"/>
              </a:rPr>
              <a:t>（１）労務管理</a:t>
            </a:r>
          </a:p>
          <a:p>
            <a:pPr marL="0" indent="0" rtl="0">
              <a:buNone/>
            </a:pPr>
            <a:endParaRPr lang="en-US" altLang="ja-JP" dirty="0">
              <a:latin typeface="+mn-ea"/>
            </a:endParaRPr>
          </a:p>
          <a:p>
            <a:pPr marL="0" indent="0" rtl="0">
              <a:buNone/>
            </a:pPr>
            <a:r>
              <a:rPr lang="ja-JP" altLang="en-US" dirty="0">
                <a:latin typeface="+mn-ea"/>
              </a:rPr>
              <a:t>（２）労働安全衛生</a:t>
            </a:r>
          </a:p>
          <a:p>
            <a:pPr marL="0" indent="0" rtl="0">
              <a:buNone/>
            </a:pPr>
            <a:endParaRPr lang="en-US" altLang="ja-JP" dirty="0">
              <a:latin typeface="+mn-ea"/>
            </a:endParaRPr>
          </a:p>
          <a:p>
            <a:pPr marL="0" indent="0" rtl="0">
              <a:buNone/>
            </a:pPr>
            <a:r>
              <a:rPr lang="ja-JP" altLang="en-US" dirty="0">
                <a:latin typeface="+mn-ea"/>
              </a:rPr>
              <a:t>（３）ハラスメント</a:t>
            </a:r>
          </a:p>
          <a:p>
            <a:pPr rtl="0"/>
            <a:endParaRPr lang="ja-JP" altLang="en-US" dirty="0">
              <a:latin typeface="+mn-ea"/>
            </a:endParaRPr>
          </a:p>
        </p:txBody>
      </p:sp>
      <p:sp>
        <p:nvSpPr>
          <p:cNvPr id="4" name="タイトル 1"/>
          <p:cNvSpPr txBox="1">
            <a:spLocks/>
          </p:cNvSpPr>
          <p:nvPr/>
        </p:nvSpPr>
        <p:spPr>
          <a:xfrm>
            <a:off x="628650" y="599710"/>
            <a:ext cx="7886700" cy="772298"/>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mj-ea"/>
              </a:rPr>
              <a:t>３．福祉サービスと組織運営・管理</a:t>
            </a:r>
          </a:p>
        </p:txBody>
      </p:sp>
      <p:sp>
        <p:nvSpPr>
          <p:cNvPr id="2" name="フッター プレースホルダー 1"/>
          <p:cNvSpPr>
            <a:spLocks noGrp="1"/>
          </p:cNvSpPr>
          <p:nvPr>
            <p:ph type="ftr" sz="quarter" idx="11"/>
          </p:nvPr>
        </p:nvSpPr>
        <p:spPr>
          <a:xfrm>
            <a:off x="104879" y="6448017"/>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890029" y="6448016"/>
            <a:ext cx="2057400" cy="365125"/>
          </a:xfrm>
        </p:spPr>
        <p:txBody>
          <a:bodyPr/>
          <a:lstStyle/>
          <a:p>
            <a:fld id="{E31375A4-56A4-47D6-9801-1991572033F7}" type="slidenum">
              <a:rPr lang="en-US" altLang="ja-JP" smtClean="0">
                <a:solidFill>
                  <a:prstClr val="black">
                    <a:tint val="75000"/>
                  </a:prstClr>
                </a:solidFill>
              </a:rPr>
              <a:pPr/>
              <a:t>41</a:t>
            </a:fld>
            <a:endParaRPr lang="ja-JP" altLang="en-US" dirty="0">
              <a:solidFill>
                <a:prstClr val="black">
                  <a:tint val="75000"/>
                </a:prstClr>
              </a:solidFill>
            </a:endParaRPr>
          </a:p>
        </p:txBody>
      </p:sp>
    </p:spTree>
    <p:extLst>
      <p:ext uri="{BB962C8B-B14F-4D97-AF65-F5344CB8AC3E}">
        <p14:creationId xmlns:p14="http://schemas.microsoft.com/office/powerpoint/2010/main" val="67154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81037"/>
            <a:ext cx="7886700" cy="781094"/>
          </a:xfrm>
        </p:spPr>
        <p:txBody>
          <a:bodyPr>
            <a:normAutofit/>
          </a:bodyPr>
          <a:lstStyle/>
          <a:p>
            <a:pPr lvl="0">
              <a:spcBef>
                <a:spcPts val="1000"/>
              </a:spcBef>
            </a:pPr>
            <a:endParaRPr kumimoji="1" lang="ja-JP" altLang="en-US" sz="3200" dirty="0">
              <a:latin typeface="+mj-ea"/>
            </a:endParaRPr>
          </a:p>
        </p:txBody>
      </p:sp>
      <p:sp>
        <p:nvSpPr>
          <p:cNvPr id="3" name="コンテンツ プレースホルダー 2"/>
          <p:cNvSpPr>
            <a:spLocks noGrp="1"/>
          </p:cNvSpPr>
          <p:nvPr>
            <p:ph idx="1"/>
          </p:nvPr>
        </p:nvSpPr>
        <p:spPr>
          <a:xfrm>
            <a:off x="569350" y="1262131"/>
            <a:ext cx="7886700" cy="4351338"/>
          </a:xfrm>
        </p:spPr>
        <p:txBody>
          <a:bodyPr>
            <a:normAutofit/>
          </a:bodyPr>
          <a:lstStyle/>
          <a:p>
            <a:r>
              <a:rPr lang="ja-JP" altLang="en-US" sz="2400" dirty="0"/>
              <a:t>福祉サービス従事者も基本的に労働者である。</a:t>
            </a:r>
            <a:endParaRPr lang="en-US" altLang="ja-JP" sz="2400" dirty="0"/>
          </a:p>
          <a:p>
            <a:r>
              <a:rPr kumimoji="1" lang="ja-JP" altLang="en-US" sz="2400" dirty="0"/>
              <a:t>福祉サービスのボランティア性や精神性との葛藤</a:t>
            </a:r>
          </a:p>
        </p:txBody>
      </p:sp>
      <p:sp>
        <p:nvSpPr>
          <p:cNvPr id="4" name="正方形/長方形 3"/>
          <p:cNvSpPr/>
          <p:nvPr/>
        </p:nvSpPr>
        <p:spPr>
          <a:xfrm>
            <a:off x="628650" y="2191657"/>
            <a:ext cx="8108949" cy="39240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200" dirty="0">
                <a:solidFill>
                  <a:prstClr val="black"/>
                </a:solidFill>
                <a:latin typeface="Calibri" panose="020F0502020204030204"/>
                <a:ea typeface="ＭＳ Ｐゴシック" panose="020B0600070205080204" pitchFamily="50" charset="-128"/>
              </a:rPr>
              <a:t>□労働関係法令の遵守と就業規則の適切な運用により、「働く側」と「雇う側」の双方を守ることになる。</a:t>
            </a:r>
            <a:endParaRPr lang="en-US" altLang="ja-JP" sz="2200" dirty="0">
              <a:solidFill>
                <a:prstClr val="black"/>
              </a:solidFill>
              <a:latin typeface="Calibri" panose="020F0502020204030204"/>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200" dirty="0">
              <a:solidFill>
                <a:prstClr val="black"/>
              </a:solidFill>
              <a:latin typeface="Calibri" panose="020F0502020204030204"/>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200" dirty="0">
                <a:solidFill>
                  <a:prstClr val="black"/>
                </a:solidFill>
                <a:latin typeface="Calibri" panose="020F0502020204030204"/>
                <a:ea typeface="ＭＳ Ｐゴシック" panose="020B0600070205080204" pitchFamily="50" charset="-128"/>
              </a:rPr>
              <a:t>□契約に基づく職場での正しい就労、心身の健康管理、労働者としての権利保障、福利厚生が重要。</a:t>
            </a:r>
            <a:endParaRPr lang="en-US" altLang="ja-JP" sz="2200" dirty="0">
              <a:solidFill>
                <a:prstClr val="black"/>
              </a:solidFill>
              <a:latin typeface="Calibri" panose="020F0502020204030204"/>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200" dirty="0">
              <a:solidFill>
                <a:prstClr val="black"/>
              </a:solidFill>
              <a:latin typeface="Calibri" panose="020F0502020204030204"/>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200" dirty="0">
                <a:solidFill>
                  <a:prstClr val="black"/>
                </a:solidFill>
                <a:latin typeface="Calibri" panose="020F0502020204030204"/>
                <a:ea typeface="ＭＳ Ｐゴシック" panose="020B0600070205080204" pitchFamily="50" charset="-128"/>
              </a:rPr>
              <a:t>□主任相談支援専門員は、中堅（リーダー・管理）する職員として、自ら及び事業所の職員の働きについて、労務管理の基本を理解ししておく。</a:t>
            </a:r>
            <a:endParaRPr lang="en-US" altLang="ja-JP" sz="2200" dirty="0">
              <a:solidFill>
                <a:prstClr val="black"/>
              </a:solidFill>
              <a:latin typeface="Calibri" panose="020F0502020204030204"/>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200" dirty="0">
                <a:solidFill>
                  <a:prstClr val="black"/>
                </a:solidFill>
                <a:highlight>
                  <a:srgbClr val="FFFF00"/>
                </a:highlight>
                <a:latin typeface="Calibri" panose="020F0502020204030204"/>
                <a:ea typeface="ＭＳ Ｐゴシック" panose="020B0600070205080204" pitchFamily="50" charset="-128"/>
              </a:rPr>
              <a:t>→</a:t>
            </a:r>
            <a:r>
              <a:rPr kumimoji="0" lang="ja-JP" altLang="en-US" sz="2200" b="0" i="0" u="none" strike="noStrike" kern="1200" cap="none" spc="0" normalizeH="0" baseline="0" noProof="0" dirty="0">
                <a:ln>
                  <a:noFill/>
                </a:ln>
                <a:solidFill>
                  <a:prstClr val="black"/>
                </a:solidFill>
                <a:effectLst/>
                <a:highlight>
                  <a:srgbClr val="FFFF00"/>
                </a:highlight>
                <a:uLnTx/>
                <a:uFillTx/>
                <a:latin typeface="Calibri" panose="020F0502020204030204"/>
                <a:ea typeface="ＭＳ Ｐゴシック" panose="020B0600070205080204" pitchFamily="50" charset="-128"/>
              </a:rPr>
              <a:t>労基法上の義務について権限と責任を有しているものであれば、使用者となることがある。</a:t>
            </a:r>
          </a:p>
        </p:txBody>
      </p:sp>
      <p:sp>
        <p:nvSpPr>
          <p:cNvPr id="5" name="タイトル 1"/>
          <p:cNvSpPr txBox="1">
            <a:spLocks/>
          </p:cNvSpPr>
          <p:nvPr/>
        </p:nvSpPr>
        <p:spPr>
          <a:xfrm>
            <a:off x="444321" y="406821"/>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prstClr val="black"/>
                </a:solidFill>
                <a:latin typeface="+mj-ea"/>
              </a:rPr>
              <a:t>（１）労務管理</a:t>
            </a:r>
            <a:endParaRPr lang="ja-JP" altLang="en-US" sz="2800" dirty="0">
              <a:latin typeface="+mn-ea"/>
            </a:endParaRPr>
          </a:p>
        </p:txBody>
      </p:sp>
      <p:sp>
        <p:nvSpPr>
          <p:cNvPr id="6" name="フッター プレースホルダー 5"/>
          <p:cNvSpPr>
            <a:spLocks noGrp="1"/>
          </p:cNvSpPr>
          <p:nvPr>
            <p:ph type="ftr" sz="quarter" idx="11"/>
          </p:nvPr>
        </p:nvSpPr>
        <p:spPr>
          <a:xfrm>
            <a:off x="74735" y="6434648"/>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7" name="スライド番号プレースホルダー 6"/>
          <p:cNvSpPr>
            <a:spLocks noGrp="1"/>
          </p:cNvSpPr>
          <p:nvPr>
            <p:ph type="sldNum" sz="quarter" idx="12"/>
          </p:nvPr>
        </p:nvSpPr>
        <p:spPr>
          <a:xfrm>
            <a:off x="6900077" y="6360432"/>
            <a:ext cx="2057400" cy="365125"/>
          </a:xfrm>
        </p:spPr>
        <p:txBody>
          <a:bodyPr/>
          <a:lstStyle/>
          <a:p>
            <a:fld id="{E31375A4-56A4-47D6-9801-1991572033F7}" type="slidenum">
              <a:rPr lang="en-US" altLang="ja-JP" smtClean="0">
                <a:solidFill>
                  <a:prstClr val="black">
                    <a:tint val="75000"/>
                  </a:prstClr>
                </a:solidFill>
              </a:rPr>
              <a:pPr/>
              <a:t>42</a:t>
            </a:fld>
            <a:endParaRPr lang="ja-JP" altLang="en-US" dirty="0">
              <a:solidFill>
                <a:prstClr val="black">
                  <a:tint val="75000"/>
                </a:prstClr>
              </a:solidFill>
            </a:endParaRPr>
          </a:p>
        </p:txBody>
      </p:sp>
    </p:spTree>
    <p:extLst>
      <p:ext uri="{BB962C8B-B14F-4D97-AF65-F5344CB8AC3E}">
        <p14:creationId xmlns:p14="http://schemas.microsoft.com/office/powerpoint/2010/main" val="326128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033" y="99463"/>
            <a:ext cx="3873166" cy="492693"/>
          </a:xfrm>
        </p:spPr>
        <p:txBody>
          <a:bodyPr>
            <a:normAutofit/>
          </a:bodyPr>
          <a:lstStyle/>
          <a:p>
            <a:r>
              <a:rPr kumimoji="1" lang="ja-JP" altLang="en-US" sz="2800" dirty="0"/>
              <a:t>労使をとりまく法令の例</a:t>
            </a:r>
          </a:p>
        </p:txBody>
      </p:sp>
      <p:sp>
        <p:nvSpPr>
          <p:cNvPr id="8" name="円/楕円 7"/>
          <p:cNvSpPr/>
          <p:nvPr/>
        </p:nvSpPr>
        <p:spPr>
          <a:xfrm>
            <a:off x="1737532" y="1225700"/>
            <a:ext cx="4992914" cy="4801622"/>
          </a:xfrm>
          <a:prstGeom prst="ellipse">
            <a:avLst/>
          </a:prstGeom>
          <a:ln w="4762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9" name="角丸四角形 8"/>
          <p:cNvSpPr/>
          <p:nvPr/>
        </p:nvSpPr>
        <p:spPr>
          <a:xfrm>
            <a:off x="3143576" y="615045"/>
            <a:ext cx="2180826" cy="1250038"/>
          </a:xfrm>
          <a:prstGeom prst="roundRect">
            <a:avLst>
              <a:gd name="adj" fmla="val 10735"/>
            </a:avLst>
          </a:prstGeom>
          <a:solidFill>
            <a:srgbClr val="99FF99"/>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sz="1600" dirty="0">
              <a:latin typeface="HGS創英角ｺﾞｼｯｸUB" panose="020B0900000000000000" pitchFamily="50" charset="-128"/>
              <a:ea typeface="HGS創英角ｺﾞｼｯｸUB" panose="020B0900000000000000" pitchFamily="50" charset="-128"/>
            </a:endParaRPr>
          </a:p>
          <a:p>
            <a:r>
              <a:rPr kumimoji="1" lang="ja-JP" altLang="en-US" sz="1400" dirty="0"/>
              <a:t>・労働基準法</a:t>
            </a:r>
            <a:endParaRPr kumimoji="1" lang="en-US" altLang="ja-JP" sz="1400" dirty="0"/>
          </a:p>
          <a:p>
            <a:r>
              <a:rPr kumimoji="1" lang="ja-JP" altLang="en-US" sz="1400" dirty="0"/>
              <a:t>・最低賃金法</a:t>
            </a:r>
            <a:endParaRPr kumimoji="1" lang="en-US" altLang="ja-JP" sz="1400" dirty="0"/>
          </a:p>
          <a:p>
            <a:r>
              <a:rPr kumimoji="1" lang="ja-JP" altLang="en-US" sz="1400" dirty="0"/>
              <a:t>・労働契約法</a:t>
            </a:r>
          </a:p>
        </p:txBody>
      </p:sp>
      <p:sp>
        <p:nvSpPr>
          <p:cNvPr id="11" name="角丸四角形 10"/>
          <p:cNvSpPr/>
          <p:nvPr/>
        </p:nvSpPr>
        <p:spPr>
          <a:xfrm>
            <a:off x="542184" y="1766303"/>
            <a:ext cx="2019753" cy="975063"/>
          </a:xfrm>
          <a:prstGeom prst="roundRect">
            <a:avLst>
              <a:gd name="adj" fmla="val 10735"/>
            </a:avLst>
          </a:prstGeom>
          <a:solidFill>
            <a:srgbClr val="99FF99"/>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t>・労働安全衛生法</a:t>
            </a:r>
            <a:endParaRPr kumimoji="1" lang="en-US" altLang="ja-JP" sz="1400" dirty="0"/>
          </a:p>
          <a:p>
            <a:r>
              <a:rPr kumimoji="1" lang="ja-JP" altLang="en-US" sz="1400" dirty="0"/>
              <a:t>・労働安全衛生規則</a:t>
            </a:r>
          </a:p>
        </p:txBody>
      </p:sp>
      <p:sp>
        <p:nvSpPr>
          <p:cNvPr id="13" name="角丸四角形 12"/>
          <p:cNvSpPr/>
          <p:nvPr/>
        </p:nvSpPr>
        <p:spPr>
          <a:xfrm>
            <a:off x="34622" y="3137428"/>
            <a:ext cx="2969306" cy="1812332"/>
          </a:xfrm>
          <a:prstGeom prst="roundRect">
            <a:avLst>
              <a:gd name="adj" fmla="val 10735"/>
            </a:avLst>
          </a:prstGeom>
          <a:solidFill>
            <a:srgbClr val="99FF99"/>
          </a:solidFill>
        </p:spPr>
        <p:style>
          <a:lnRef idx="1">
            <a:schemeClr val="accent1"/>
          </a:lnRef>
          <a:fillRef idx="2">
            <a:schemeClr val="accent1"/>
          </a:fillRef>
          <a:effectRef idx="1">
            <a:schemeClr val="accent1"/>
          </a:effectRef>
          <a:fontRef idx="minor">
            <a:schemeClr val="dk1"/>
          </a:fontRef>
        </p:style>
        <p:txBody>
          <a:bodyPr rtlCol="0" anchor="ctr"/>
          <a:lstStyle/>
          <a:p>
            <a:endParaRPr kumimoji="1" lang="en-US" altLang="ja-JP" sz="1400" dirty="0"/>
          </a:p>
          <a:p>
            <a:r>
              <a:rPr kumimoji="1" lang="ja-JP" altLang="en-US" sz="1400" dirty="0"/>
              <a:t>・職業安定法</a:t>
            </a:r>
            <a:endParaRPr kumimoji="1" lang="en-US" altLang="ja-JP" sz="1400" dirty="0"/>
          </a:p>
          <a:p>
            <a:r>
              <a:rPr kumimoji="1" lang="ja-JP" altLang="en-US" sz="1400" dirty="0"/>
              <a:t>・雇用対策法</a:t>
            </a:r>
            <a:endParaRPr kumimoji="1" lang="en-US" altLang="ja-JP" sz="1400" dirty="0"/>
          </a:p>
          <a:p>
            <a:r>
              <a:rPr kumimoji="1" lang="ja-JP" altLang="en-US" sz="1400" dirty="0"/>
              <a:t>・労働者派遣事業の適正な運営の確保及び派遣労働者の保護等に関する法律（派遣法）</a:t>
            </a:r>
            <a:endParaRPr kumimoji="1" lang="en-US" altLang="ja-JP" sz="1400" dirty="0"/>
          </a:p>
          <a:p>
            <a:r>
              <a:rPr kumimoji="1" lang="ja-JP" altLang="en-US" sz="1400" dirty="0"/>
              <a:t>・高年齢者等の雇用の安定等に関する法律（高齢法）</a:t>
            </a:r>
          </a:p>
        </p:txBody>
      </p:sp>
      <p:sp>
        <p:nvSpPr>
          <p:cNvPr id="14" name="角丸四角形 13"/>
          <p:cNvSpPr/>
          <p:nvPr/>
        </p:nvSpPr>
        <p:spPr>
          <a:xfrm>
            <a:off x="5599047" y="1274121"/>
            <a:ext cx="3497942" cy="1726909"/>
          </a:xfrm>
          <a:prstGeom prst="roundRect">
            <a:avLst>
              <a:gd name="adj" fmla="val 6952"/>
            </a:avLst>
          </a:prstGeom>
          <a:solidFill>
            <a:srgbClr val="99FF99"/>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t>・雇用の分野における男女の均等な機会及び待遇の確保等に関する法律（均等法）</a:t>
            </a:r>
            <a:endParaRPr kumimoji="1" lang="en-US" altLang="ja-JP" sz="1400" dirty="0"/>
          </a:p>
          <a:p>
            <a:r>
              <a:rPr kumimoji="1" lang="ja-JP" altLang="en-US" sz="1400" dirty="0"/>
              <a:t>・育児休業、介護休業等育児又は家族介護を行う労働者の福祉に関する法律（育介法）</a:t>
            </a:r>
            <a:endParaRPr kumimoji="1" lang="en-US" altLang="ja-JP" sz="1400" dirty="0"/>
          </a:p>
          <a:p>
            <a:r>
              <a:rPr kumimoji="1" lang="ja-JP" altLang="en-US" sz="1400" dirty="0"/>
              <a:t>・短時間労働者の雇用管理の改善等に関する法律（パート労働法）</a:t>
            </a:r>
          </a:p>
        </p:txBody>
      </p:sp>
      <p:sp>
        <p:nvSpPr>
          <p:cNvPr id="15" name="角丸四角形 14"/>
          <p:cNvSpPr/>
          <p:nvPr/>
        </p:nvSpPr>
        <p:spPr>
          <a:xfrm>
            <a:off x="5594780" y="3426518"/>
            <a:ext cx="3497942" cy="1692886"/>
          </a:xfrm>
          <a:prstGeom prst="roundRect">
            <a:avLst>
              <a:gd name="adj" fmla="val 10735"/>
            </a:avLst>
          </a:prstGeom>
          <a:solidFill>
            <a:srgbClr val="99FF99"/>
          </a:solidFill>
        </p:spPr>
        <p:style>
          <a:lnRef idx="1">
            <a:schemeClr val="accent1"/>
          </a:lnRef>
          <a:fillRef idx="2">
            <a:schemeClr val="accent1"/>
          </a:fillRef>
          <a:effectRef idx="1">
            <a:schemeClr val="accent1"/>
          </a:effectRef>
          <a:fontRef idx="minor">
            <a:schemeClr val="dk1"/>
          </a:fontRef>
        </p:style>
        <p:txBody>
          <a:bodyPr rtlCol="0" anchor="ctr"/>
          <a:lstStyle/>
          <a:p>
            <a:endParaRPr kumimoji="1" lang="en-US" altLang="ja-JP" sz="1400" dirty="0"/>
          </a:p>
          <a:p>
            <a:r>
              <a:rPr kumimoji="1" lang="ja-JP" altLang="en-US" sz="1400" dirty="0"/>
              <a:t>・労働時間等の設置の改善に関する特別措置法</a:t>
            </a:r>
            <a:endParaRPr kumimoji="1" lang="en-US" altLang="ja-JP" sz="1400" dirty="0"/>
          </a:p>
          <a:p>
            <a:r>
              <a:rPr kumimoji="1" lang="ja-JP" altLang="en-US" sz="1400" dirty="0"/>
              <a:t>・労働組合法</a:t>
            </a:r>
            <a:endParaRPr kumimoji="1" lang="en-US" altLang="ja-JP" sz="1400" dirty="0"/>
          </a:p>
          <a:p>
            <a:r>
              <a:rPr kumimoji="1" lang="ja-JP" altLang="en-US" sz="1400" dirty="0"/>
              <a:t>・労働関係調整法</a:t>
            </a:r>
            <a:endParaRPr kumimoji="1" lang="en-US" altLang="ja-JP" sz="1400" dirty="0"/>
          </a:p>
          <a:p>
            <a:r>
              <a:rPr kumimoji="1" lang="ja-JP" altLang="en-US" sz="1400" dirty="0"/>
              <a:t>・個別労働関係紛争の解決の促進に関する法律</a:t>
            </a:r>
          </a:p>
        </p:txBody>
      </p:sp>
      <p:sp>
        <p:nvSpPr>
          <p:cNvPr id="16" name="角丸四角形 15"/>
          <p:cNvSpPr/>
          <p:nvPr/>
        </p:nvSpPr>
        <p:spPr>
          <a:xfrm>
            <a:off x="2248683" y="5476073"/>
            <a:ext cx="4148638" cy="1304532"/>
          </a:xfrm>
          <a:prstGeom prst="roundRect">
            <a:avLst>
              <a:gd name="adj" fmla="val 10735"/>
            </a:avLst>
          </a:prstGeom>
          <a:solidFill>
            <a:srgbClr val="99FF99"/>
          </a:solidFill>
        </p:spPr>
        <p:style>
          <a:lnRef idx="1">
            <a:schemeClr val="accent1"/>
          </a:lnRef>
          <a:fillRef idx="2">
            <a:schemeClr val="accent1"/>
          </a:fillRef>
          <a:effectRef idx="1">
            <a:schemeClr val="accent1"/>
          </a:effectRef>
          <a:fontRef idx="minor">
            <a:schemeClr val="dk1"/>
          </a:fontRef>
        </p:style>
        <p:txBody>
          <a:bodyPr rtlCol="0" anchor="ctr"/>
          <a:lstStyle/>
          <a:p>
            <a:endParaRPr kumimoji="1" lang="en-US" altLang="ja-JP" sz="1400" dirty="0"/>
          </a:p>
          <a:p>
            <a:r>
              <a:rPr kumimoji="1" lang="ja-JP" altLang="en-US" sz="1400" dirty="0"/>
              <a:t>・健康保険法</a:t>
            </a:r>
            <a:endParaRPr kumimoji="1" lang="en-US" altLang="ja-JP" sz="1400" dirty="0"/>
          </a:p>
          <a:p>
            <a:r>
              <a:rPr kumimoji="1" lang="ja-JP" altLang="en-US" sz="1400" dirty="0"/>
              <a:t>・厚生年金保険法</a:t>
            </a:r>
            <a:endParaRPr kumimoji="1" lang="en-US" altLang="ja-JP" sz="1400" dirty="0"/>
          </a:p>
          <a:p>
            <a:r>
              <a:rPr kumimoji="1" lang="ja-JP" altLang="en-US" sz="1400" dirty="0"/>
              <a:t>・国民年金法</a:t>
            </a:r>
            <a:endParaRPr kumimoji="1" lang="en-US" altLang="ja-JP" sz="1400" dirty="0"/>
          </a:p>
          <a:p>
            <a:r>
              <a:rPr kumimoji="1" lang="ja-JP" altLang="en-US" sz="1400" dirty="0"/>
              <a:t>・労働者災害補償保険法</a:t>
            </a:r>
            <a:endParaRPr kumimoji="1" lang="en-US" altLang="ja-JP" sz="1400" dirty="0"/>
          </a:p>
          <a:p>
            <a:r>
              <a:rPr kumimoji="1" lang="ja-JP" altLang="en-US" sz="1400" dirty="0"/>
              <a:t>・雇用保険法</a:t>
            </a:r>
          </a:p>
        </p:txBody>
      </p:sp>
      <p:sp>
        <p:nvSpPr>
          <p:cNvPr id="17" name="左右矢印 16"/>
          <p:cNvSpPr/>
          <p:nvPr/>
        </p:nvSpPr>
        <p:spPr>
          <a:xfrm>
            <a:off x="3492894" y="3004659"/>
            <a:ext cx="1666879" cy="662457"/>
          </a:xfrm>
          <a:prstGeom prst="leftRightArrow">
            <a:avLst>
              <a:gd name="adj1" fmla="val 54382"/>
              <a:gd name="adj2" fmla="val 5438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労働契約</a:t>
            </a:r>
          </a:p>
        </p:txBody>
      </p:sp>
      <p:sp>
        <p:nvSpPr>
          <p:cNvPr id="3" name="四角形: 角を丸くする 2"/>
          <p:cNvSpPr/>
          <p:nvPr/>
        </p:nvSpPr>
        <p:spPr>
          <a:xfrm>
            <a:off x="3143576" y="540600"/>
            <a:ext cx="2180826" cy="446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a:latin typeface="HGS創英角ｺﾞｼｯｸUB" panose="020B0900000000000000" pitchFamily="50" charset="-128"/>
                <a:ea typeface="HGS創英角ｺﾞｼｯｸUB" panose="020B0900000000000000" pitchFamily="50" charset="-128"/>
              </a:rPr>
              <a:t>労働基準関係等</a:t>
            </a:r>
            <a:endParaRPr kumimoji="1" lang="ja-JP" altLang="en-US"/>
          </a:p>
        </p:txBody>
      </p:sp>
      <p:sp>
        <p:nvSpPr>
          <p:cNvPr id="18" name="四角形: 角を丸くする 17"/>
          <p:cNvSpPr/>
          <p:nvPr/>
        </p:nvSpPr>
        <p:spPr>
          <a:xfrm>
            <a:off x="523967" y="1513540"/>
            <a:ext cx="2056186" cy="446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latin typeface="HGS創英角ｺﾞｼｯｸUB" panose="020B0900000000000000" pitchFamily="50" charset="-128"/>
                <a:ea typeface="HGS創英角ｺﾞｼｯｸUB" panose="020B0900000000000000" pitchFamily="50" charset="-128"/>
              </a:rPr>
              <a:t>労働安全衛生関係</a:t>
            </a:r>
            <a:endParaRPr kumimoji="1" lang="en-US" altLang="ja-JP" dirty="0">
              <a:latin typeface="HGS創英角ｺﾞｼｯｸUB" panose="020B0900000000000000" pitchFamily="50" charset="-128"/>
              <a:ea typeface="HGS創英角ｺﾞｼｯｸUB" panose="020B0900000000000000" pitchFamily="50" charset="-128"/>
            </a:endParaRPr>
          </a:p>
        </p:txBody>
      </p:sp>
      <p:sp>
        <p:nvSpPr>
          <p:cNvPr id="19" name="四角形: 角を丸くする 18"/>
          <p:cNvSpPr/>
          <p:nvPr/>
        </p:nvSpPr>
        <p:spPr>
          <a:xfrm>
            <a:off x="29033" y="2907769"/>
            <a:ext cx="2974895" cy="446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latin typeface="HGS創英角ｺﾞｼｯｸUB" panose="020B0900000000000000" pitchFamily="50" charset="-128"/>
                <a:ea typeface="HGS創英角ｺﾞｼｯｸUB" panose="020B0900000000000000" pitchFamily="50" charset="-128"/>
              </a:rPr>
              <a:t>職業安定関係</a:t>
            </a:r>
            <a:endParaRPr kumimoji="1" lang="en-US" altLang="ja-JP" dirty="0">
              <a:latin typeface="HGS創英角ｺﾞｼｯｸUB" panose="020B0900000000000000" pitchFamily="50" charset="-128"/>
              <a:ea typeface="HGS創英角ｺﾞｼｯｸUB" panose="020B0900000000000000" pitchFamily="50" charset="-128"/>
            </a:endParaRPr>
          </a:p>
        </p:txBody>
      </p:sp>
      <p:sp>
        <p:nvSpPr>
          <p:cNvPr id="20" name="四角形: 角を丸くする 19"/>
          <p:cNvSpPr/>
          <p:nvPr/>
        </p:nvSpPr>
        <p:spPr>
          <a:xfrm>
            <a:off x="5594780" y="903119"/>
            <a:ext cx="3497942" cy="446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latin typeface="HGS創英角ｺﾞｼｯｸUB" panose="020B0900000000000000" pitchFamily="50" charset="-128"/>
                <a:ea typeface="HGS創英角ｺﾞｼｯｸUB" panose="020B0900000000000000" pitchFamily="50" charset="-128"/>
              </a:rPr>
              <a:t>女性・育児・介護休業関係</a:t>
            </a:r>
            <a:endParaRPr kumimoji="1" lang="ja-JP" altLang="en-US" dirty="0"/>
          </a:p>
        </p:txBody>
      </p:sp>
      <p:sp>
        <p:nvSpPr>
          <p:cNvPr id="21" name="四角形: 角を丸くする 20"/>
          <p:cNvSpPr/>
          <p:nvPr/>
        </p:nvSpPr>
        <p:spPr>
          <a:xfrm>
            <a:off x="5594780" y="3224132"/>
            <a:ext cx="3496506" cy="446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latin typeface="HGS創英角ｺﾞｼｯｸUB" panose="020B0900000000000000" pitchFamily="50" charset="-128"/>
                <a:ea typeface="HGS創英角ｺﾞｼｯｸUB" panose="020B0900000000000000" pitchFamily="50" charset="-128"/>
              </a:rPr>
              <a:t>労政・勤労者福祉関係</a:t>
            </a:r>
            <a:endParaRPr kumimoji="1" lang="ja-JP" altLang="en-US" dirty="0"/>
          </a:p>
        </p:txBody>
      </p:sp>
      <p:sp>
        <p:nvSpPr>
          <p:cNvPr id="22" name="四角形: 角を丸くする 21"/>
          <p:cNvSpPr/>
          <p:nvPr/>
        </p:nvSpPr>
        <p:spPr>
          <a:xfrm>
            <a:off x="2248683" y="5235533"/>
            <a:ext cx="4148638" cy="446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latin typeface="HGS創英角ｺﾞｼｯｸUB" panose="020B0900000000000000" pitchFamily="50" charset="-128"/>
                <a:ea typeface="HGS創英角ｺﾞｼｯｸUB" panose="020B0900000000000000" pitchFamily="50" charset="-128"/>
              </a:rPr>
              <a:t>社会保険・厚生年金・労働保険等関係</a:t>
            </a:r>
            <a:endParaRPr kumimoji="1" lang="ja-JP" altLang="en-US" dirty="0"/>
          </a:p>
        </p:txBody>
      </p:sp>
      <p:pic>
        <p:nvPicPr>
          <p:cNvPr id="5" name="コンテンツ プレースホルダー 4"/>
          <p:cNvPicPr>
            <a:picLocks noGrp="1" noChangeAspect="1"/>
          </p:cNvPicPr>
          <p:nvPr>
            <p:ph idx="1"/>
          </p:nvPr>
        </p:nvPicPr>
        <p:blipFill>
          <a:blip r:embed="rId2"/>
          <a:stretch>
            <a:fillRect/>
          </a:stretch>
        </p:blipFill>
        <p:spPr>
          <a:xfrm>
            <a:off x="2586154" y="2506980"/>
            <a:ext cx="1570897" cy="1570897"/>
          </a:xfrm>
        </p:spPr>
      </p:pic>
      <p:pic>
        <p:nvPicPr>
          <p:cNvPr id="6" name="図 5"/>
          <p:cNvPicPr>
            <a:picLocks noChangeAspect="1"/>
          </p:cNvPicPr>
          <p:nvPr/>
        </p:nvPicPr>
        <p:blipFill>
          <a:blip r:embed="rId3"/>
          <a:stretch>
            <a:fillRect/>
          </a:stretch>
        </p:blipFill>
        <p:spPr>
          <a:xfrm>
            <a:off x="4646017" y="2508487"/>
            <a:ext cx="1563588" cy="1563588"/>
          </a:xfrm>
          <a:prstGeom prst="rect">
            <a:avLst/>
          </a:prstGeom>
        </p:spPr>
      </p:pic>
      <p:sp>
        <p:nvSpPr>
          <p:cNvPr id="4" name="フッター プレースホルダー 3"/>
          <p:cNvSpPr>
            <a:spLocks noGrp="1"/>
          </p:cNvSpPr>
          <p:nvPr>
            <p:ph type="ftr" sz="quarter" idx="11"/>
          </p:nvPr>
        </p:nvSpPr>
        <p:spPr>
          <a:xfrm>
            <a:off x="29033" y="6424873"/>
            <a:ext cx="1886525" cy="365125"/>
          </a:xfrm>
        </p:spPr>
        <p:txBody>
          <a:bodyPr/>
          <a:lstStyle/>
          <a:p>
            <a:pPr algn="l"/>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7" name="スライド番号プレースホルダー 6"/>
          <p:cNvSpPr>
            <a:spLocks noGrp="1"/>
          </p:cNvSpPr>
          <p:nvPr>
            <p:ph type="sldNum" sz="quarter" idx="12"/>
          </p:nvPr>
        </p:nvSpPr>
        <p:spPr>
          <a:xfrm>
            <a:off x="6908472" y="6424873"/>
            <a:ext cx="2057400" cy="365125"/>
          </a:xfrm>
        </p:spPr>
        <p:txBody>
          <a:bodyPr/>
          <a:lstStyle/>
          <a:p>
            <a:fld id="{E31375A4-56A4-47D6-9801-1991572033F7}" type="slidenum">
              <a:rPr lang="en-US" altLang="ja-JP" smtClean="0">
                <a:solidFill>
                  <a:prstClr val="black">
                    <a:tint val="75000"/>
                  </a:prstClr>
                </a:solidFill>
              </a:rPr>
              <a:pPr/>
              <a:t>43</a:t>
            </a:fld>
            <a:endParaRPr lang="ja-JP" altLang="en-US" dirty="0">
              <a:solidFill>
                <a:prstClr val="black">
                  <a:tint val="75000"/>
                </a:prstClr>
              </a:solidFill>
            </a:endParaRPr>
          </a:p>
        </p:txBody>
      </p:sp>
    </p:spTree>
    <p:extLst>
      <p:ext uri="{BB962C8B-B14F-4D97-AF65-F5344CB8AC3E}">
        <p14:creationId xmlns:p14="http://schemas.microsoft.com/office/powerpoint/2010/main" val="133821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0307" y="2305413"/>
            <a:ext cx="7886700" cy="534760"/>
          </a:xfrm>
        </p:spPr>
        <p:txBody>
          <a:bodyPr>
            <a:normAutofit/>
          </a:bodyPr>
          <a:lstStyle/>
          <a:p>
            <a:r>
              <a:rPr kumimoji="1" lang="ja-JP" altLang="en-US" sz="2400" dirty="0"/>
              <a:t>就業規則の意義と効果</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726679691"/>
              </p:ext>
            </p:extLst>
          </p:nvPr>
        </p:nvGraphicFramePr>
        <p:xfrm>
          <a:off x="643164" y="2840173"/>
          <a:ext cx="8108950" cy="1483360"/>
        </p:xfrm>
        <a:graphic>
          <a:graphicData uri="http://schemas.openxmlformats.org/drawingml/2006/table">
            <a:tbl>
              <a:tblPr firstRow="1" bandRow="1">
                <a:tableStyleId>{5940675A-B579-460E-94D1-54222C63F5DA}</a:tableStyleId>
              </a:tblPr>
              <a:tblGrid>
                <a:gridCol w="532493">
                  <a:extLst>
                    <a:ext uri="{9D8B030D-6E8A-4147-A177-3AD203B41FA5}">
                      <a16:colId xmlns:a16="http://schemas.microsoft.com/office/drawing/2014/main" val="20000"/>
                    </a:ext>
                  </a:extLst>
                </a:gridCol>
                <a:gridCol w="7576457">
                  <a:extLst>
                    <a:ext uri="{9D8B030D-6E8A-4147-A177-3AD203B41FA5}">
                      <a16:colId xmlns:a16="http://schemas.microsoft.com/office/drawing/2014/main" val="20001"/>
                    </a:ext>
                  </a:extLst>
                </a:gridCol>
              </a:tblGrid>
              <a:tr h="370840">
                <a:tc gridSpan="2">
                  <a:txBody>
                    <a:bodyPr/>
                    <a:lstStyle/>
                    <a:p>
                      <a:r>
                        <a:rPr kumimoji="1" lang="ja-JP" altLang="en-US" dirty="0"/>
                        <a:t>使用者側のメリットの例</a:t>
                      </a:r>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a:txBody>
                    <a:bodyPr/>
                    <a:lstStyle/>
                    <a:p>
                      <a:r>
                        <a:rPr kumimoji="1" lang="ja-JP" altLang="en-US" dirty="0"/>
                        <a:t>１</a:t>
                      </a:r>
                    </a:p>
                  </a:txBody>
                  <a:tcPr/>
                </a:tc>
                <a:tc>
                  <a:txBody>
                    <a:bodyPr/>
                    <a:lstStyle/>
                    <a:p>
                      <a:r>
                        <a:rPr kumimoji="1" lang="ja-JP" altLang="en-US" dirty="0"/>
                        <a:t>労働条件を統一的に処理できるようになり、労働条件と経営の安定に役立つ</a:t>
                      </a:r>
                    </a:p>
                  </a:txBody>
                  <a:tcPr/>
                </a:tc>
                <a:extLst>
                  <a:ext uri="{0D108BD9-81ED-4DB2-BD59-A6C34878D82A}">
                    <a16:rowId xmlns:a16="http://schemas.microsoft.com/office/drawing/2014/main" val="10001"/>
                  </a:ext>
                </a:extLst>
              </a:tr>
              <a:tr h="370840">
                <a:tc>
                  <a:txBody>
                    <a:bodyPr/>
                    <a:lstStyle/>
                    <a:p>
                      <a:r>
                        <a:rPr kumimoji="1" lang="ja-JP" altLang="en-US" dirty="0"/>
                        <a:t>２</a:t>
                      </a:r>
                    </a:p>
                  </a:txBody>
                  <a:tcPr/>
                </a:tc>
                <a:tc>
                  <a:txBody>
                    <a:bodyPr/>
                    <a:lstStyle/>
                    <a:p>
                      <a:r>
                        <a:rPr kumimoji="1" lang="ja-JP" altLang="en-US" dirty="0"/>
                        <a:t>職場秩序を確立し、多数の労働者の力を統合した企業運営ができる</a:t>
                      </a:r>
                    </a:p>
                  </a:txBody>
                  <a:tcPr/>
                </a:tc>
                <a:extLst>
                  <a:ext uri="{0D108BD9-81ED-4DB2-BD59-A6C34878D82A}">
                    <a16:rowId xmlns:a16="http://schemas.microsoft.com/office/drawing/2014/main" val="10002"/>
                  </a:ext>
                </a:extLst>
              </a:tr>
              <a:tr h="370840">
                <a:tc>
                  <a:txBody>
                    <a:bodyPr/>
                    <a:lstStyle/>
                    <a:p>
                      <a:r>
                        <a:rPr kumimoji="1" lang="ja-JP" altLang="en-US" dirty="0"/>
                        <a:t>３</a:t>
                      </a:r>
                    </a:p>
                  </a:txBody>
                  <a:tcPr/>
                </a:tc>
                <a:tc>
                  <a:txBody>
                    <a:bodyPr/>
                    <a:lstStyle/>
                    <a:p>
                      <a:r>
                        <a:rPr kumimoji="1" lang="ja-JP" altLang="en-US" dirty="0"/>
                        <a:t>労使間の権利と義務が明確でないことに起因するトラブルを防止できる</a:t>
                      </a:r>
                    </a:p>
                  </a:txBody>
                  <a:tcPr/>
                </a:tc>
                <a:extLst>
                  <a:ext uri="{0D108BD9-81ED-4DB2-BD59-A6C34878D82A}">
                    <a16:rowId xmlns:a16="http://schemas.microsoft.com/office/drawing/2014/main" val="10003"/>
                  </a:ext>
                </a:extLst>
              </a:tr>
            </a:tbl>
          </a:graphicData>
        </a:graphic>
      </p:graphicFrame>
      <p:graphicFrame>
        <p:nvGraphicFramePr>
          <p:cNvPr id="5" name="コンテンツ プレースホルダー 3"/>
          <p:cNvGraphicFramePr>
            <a:graphicFrameLocks/>
          </p:cNvGraphicFramePr>
          <p:nvPr>
            <p:extLst>
              <p:ext uri="{D42A27DB-BD31-4B8C-83A1-F6EECF244321}">
                <p14:modId xmlns:p14="http://schemas.microsoft.com/office/powerpoint/2010/main" val="2623679037"/>
              </p:ext>
            </p:extLst>
          </p:nvPr>
        </p:nvGraphicFramePr>
        <p:xfrm>
          <a:off x="643164" y="4376010"/>
          <a:ext cx="8094436" cy="1483360"/>
        </p:xfrm>
        <a:graphic>
          <a:graphicData uri="http://schemas.openxmlformats.org/drawingml/2006/table">
            <a:tbl>
              <a:tblPr firstRow="1" bandRow="1">
                <a:tableStyleId>{5940675A-B579-460E-94D1-54222C63F5DA}</a:tableStyleId>
              </a:tblPr>
              <a:tblGrid>
                <a:gridCol w="488950">
                  <a:extLst>
                    <a:ext uri="{9D8B030D-6E8A-4147-A177-3AD203B41FA5}">
                      <a16:colId xmlns:a16="http://schemas.microsoft.com/office/drawing/2014/main" val="20000"/>
                    </a:ext>
                  </a:extLst>
                </a:gridCol>
                <a:gridCol w="7605486">
                  <a:extLst>
                    <a:ext uri="{9D8B030D-6E8A-4147-A177-3AD203B41FA5}">
                      <a16:colId xmlns:a16="http://schemas.microsoft.com/office/drawing/2014/main" val="20001"/>
                    </a:ext>
                  </a:extLst>
                </a:gridCol>
              </a:tblGrid>
              <a:tr h="370840">
                <a:tc gridSpan="2">
                  <a:txBody>
                    <a:bodyPr/>
                    <a:lstStyle/>
                    <a:p>
                      <a:r>
                        <a:rPr kumimoji="1" lang="ja-JP" altLang="en-US" dirty="0"/>
                        <a:t>労働者側のメリットの例</a:t>
                      </a:r>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a:txBody>
                    <a:bodyPr/>
                    <a:lstStyle/>
                    <a:p>
                      <a:r>
                        <a:rPr kumimoji="1" lang="ja-JP" altLang="en-US" dirty="0"/>
                        <a:t>１</a:t>
                      </a:r>
                    </a:p>
                  </a:txBody>
                  <a:tcPr/>
                </a:tc>
                <a:tc>
                  <a:txBody>
                    <a:bodyPr/>
                    <a:lstStyle/>
                    <a:p>
                      <a:r>
                        <a:rPr kumimoji="1" lang="ja-JP" altLang="en-US" dirty="0"/>
                        <a:t>職場の労働条件がはっきりし、安心して働くことができる</a:t>
                      </a:r>
                    </a:p>
                  </a:txBody>
                  <a:tcPr/>
                </a:tc>
                <a:extLst>
                  <a:ext uri="{0D108BD9-81ED-4DB2-BD59-A6C34878D82A}">
                    <a16:rowId xmlns:a16="http://schemas.microsoft.com/office/drawing/2014/main" val="10001"/>
                  </a:ext>
                </a:extLst>
              </a:tr>
              <a:tr h="370840">
                <a:tc>
                  <a:txBody>
                    <a:bodyPr/>
                    <a:lstStyle/>
                    <a:p>
                      <a:r>
                        <a:rPr kumimoji="1" lang="ja-JP" altLang="en-US" dirty="0"/>
                        <a:t>２</a:t>
                      </a:r>
                    </a:p>
                  </a:txBody>
                  <a:tcPr/>
                </a:tc>
                <a:tc>
                  <a:txBody>
                    <a:bodyPr/>
                    <a:lstStyle/>
                    <a:p>
                      <a:r>
                        <a:rPr kumimoji="1" lang="ja-JP" altLang="en-US" dirty="0"/>
                        <a:t>職場において守るべきルールが明確になる</a:t>
                      </a:r>
                    </a:p>
                  </a:txBody>
                  <a:tcPr/>
                </a:tc>
                <a:extLst>
                  <a:ext uri="{0D108BD9-81ED-4DB2-BD59-A6C34878D82A}">
                    <a16:rowId xmlns:a16="http://schemas.microsoft.com/office/drawing/2014/main" val="10002"/>
                  </a:ext>
                </a:extLst>
              </a:tr>
              <a:tr h="370840">
                <a:tc>
                  <a:txBody>
                    <a:bodyPr/>
                    <a:lstStyle/>
                    <a:p>
                      <a:r>
                        <a:rPr kumimoji="1" lang="ja-JP" altLang="en-US" dirty="0"/>
                        <a:t>３</a:t>
                      </a:r>
                    </a:p>
                  </a:txBody>
                  <a:tcPr/>
                </a:tc>
                <a:tc>
                  <a:txBody>
                    <a:bodyPr/>
                    <a:lstStyle/>
                    <a:p>
                      <a:r>
                        <a:rPr kumimoji="1" lang="ja-JP" altLang="en-US" dirty="0"/>
                        <a:t>懲戒処分の事由が明確になり、恣意的な処分を受けるおそれがなくなる</a:t>
                      </a:r>
                    </a:p>
                  </a:txBody>
                  <a:tcPr/>
                </a:tc>
                <a:extLst>
                  <a:ext uri="{0D108BD9-81ED-4DB2-BD59-A6C34878D82A}">
                    <a16:rowId xmlns:a16="http://schemas.microsoft.com/office/drawing/2014/main" val="10003"/>
                  </a:ext>
                </a:extLst>
              </a:tr>
            </a:tbl>
          </a:graphicData>
        </a:graphic>
      </p:graphicFrame>
      <p:sp>
        <p:nvSpPr>
          <p:cNvPr id="6" name="正方形/長方形 5"/>
          <p:cNvSpPr/>
          <p:nvPr/>
        </p:nvSpPr>
        <p:spPr>
          <a:xfrm>
            <a:off x="1565910" y="5859371"/>
            <a:ext cx="7171690" cy="276999"/>
          </a:xfrm>
          <a:prstGeom prst="rect">
            <a:avLst/>
          </a:prstGeom>
        </p:spPr>
        <p:txBody>
          <a:bodyPr wrap="square">
            <a:spAutoFit/>
          </a:bodyPr>
          <a:lstStyle/>
          <a:p>
            <a:r>
              <a:rPr lang="zh-TW" altLang="en-US" sz="1200" dirty="0"/>
              <a:t>（公社）全国労働基準関係団体連合会 編</a:t>
            </a:r>
            <a:r>
              <a:rPr lang="ja-JP" altLang="en-US" sz="1200" dirty="0"/>
              <a:t>　改訂増補２版　やさしい職場の人事労務と安全衛生の基本</a:t>
            </a:r>
            <a:r>
              <a:rPr lang="en-US" altLang="ja-JP" sz="1200" dirty="0"/>
              <a:t>P29</a:t>
            </a:r>
            <a:endParaRPr lang="ja-JP" altLang="en-US" sz="1200" dirty="0"/>
          </a:p>
        </p:txBody>
      </p:sp>
      <p:sp>
        <p:nvSpPr>
          <p:cNvPr id="7" name="タイトル 1"/>
          <p:cNvSpPr txBox="1">
            <a:spLocks/>
          </p:cNvSpPr>
          <p:nvPr/>
        </p:nvSpPr>
        <p:spPr>
          <a:xfrm>
            <a:off x="280307" y="287293"/>
            <a:ext cx="7886700" cy="5347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t>労働条件成立の効力順</a:t>
            </a:r>
          </a:p>
        </p:txBody>
      </p:sp>
      <p:sp>
        <p:nvSpPr>
          <p:cNvPr id="8" name="コンテンツ プレースホルダー 2"/>
          <p:cNvSpPr txBox="1">
            <a:spLocks/>
          </p:cNvSpPr>
          <p:nvPr/>
        </p:nvSpPr>
        <p:spPr>
          <a:xfrm>
            <a:off x="643164" y="909592"/>
            <a:ext cx="7886700" cy="13686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dirty="0"/>
              <a:t>法令＞労働協約＞就業規則＞労働契約</a:t>
            </a:r>
            <a:endParaRPr lang="en-US" altLang="ja-JP" sz="2400" dirty="0"/>
          </a:p>
          <a:p>
            <a:pPr marL="0" indent="0">
              <a:buNone/>
            </a:pPr>
            <a:r>
              <a:rPr lang="ja-JP" altLang="en-US" sz="1400" dirty="0"/>
              <a:t>　＊労働協約：会社と労働組合での取り決め。</a:t>
            </a:r>
            <a:endParaRPr lang="en-US" altLang="ja-JP" sz="1400" dirty="0"/>
          </a:p>
          <a:p>
            <a:pPr marL="0" indent="0">
              <a:buNone/>
            </a:pPr>
            <a:r>
              <a:rPr lang="ja-JP" altLang="en-US" sz="1400" dirty="0"/>
              <a:t>　＊労使協定：会社と過半数の労働者で決めた取り決め。（例：</a:t>
            </a:r>
            <a:r>
              <a:rPr lang="en-US" altLang="ja-JP" sz="1400" dirty="0"/>
              <a:t>36</a:t>
            </a:r>
            <a:r>
              <a:rPr lang="ja-JP" altLang="en-US" sz="1400" dirty="0"/>
              <a:t>協定）</a:t>
            </a:r>
            <a:endParaRPr lang="en-US" altLang="ja-JP" sz="1400" dirty="0"/>
          </a:p>
          <a:p>
            <a:pPr marL="0" indent="0">
              <a:buNone/>
            </a:pPr>
            <a:r>
              <a:rPr lang="ja-JP" altLang="en-US" sz="1400" dirty="0"/>
              <a:t>　＊労働契約：会社と個人の契約</a:t>
            </a:r>
            <a:endParaRPr lang="en-US" altLang="ja-JP" sz="1400" dirty="0"/>
          </a:p>
          <a:p>
            <a:pPr marL="0" indent="0">
              <a:buNone/>
            </a:pPr>
            <a:endParaRPr lang="ja-JP" altLang="en-US" sz="1400" dirty="0"/>
          </a:p>
        </p:txBody>
      </p:sp>
      <p:sp>
        <p:nvSpPr>
          <p:cNvPr id="3" name="フッター プレースホルダー 2"/>
          <p:cNvSpPr>
            <a:spLocks noGrp="1"/>
          </p:cNvSpPr>
          <p:nvPr>
            <p:ph type="ftr" sz="quarter" idx="11"/>
          </p:nvPr>
        </p:nvSpPr>
        <p:spPr>
          <a:xfrm>
            <a:off x="135024" y="6356351"/>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9" name="スライド番号プレースホルダー 8"/>
          <p:cNvSpPr>
            <a:spLocks noGrp="1"/>
          </p:cNvSpPr>
          <p:nvPr>
            <p:ph type="sldNum" sz="quarter" idx="12"/>
          </p:nvPr>
        </p:nvSpPr>
        <p:spPr>
          <a:xfrm>
            <a:off x="6809643" y="6356350"/>
            <a:ext cx="2057400" cy="365125"/>
          </a:xfrm>
        </p:spPr>
        <p:txBody>
          <a:bodyPr/>
          <a:lstStyle/>
          <a:p>
            <a:fld id="{E31375A4-56A4-47D6-9801-1991572033F7}" type="slidenum">
              <a:rPr lang="en-US" altLang="ja-JP" smtClean="0">
                <a:solidFill>
                  <a:prstClr val="black">
                    <a:tint val="75000"/>
                  </a:prstClr>
                </a:solidFill>
              </a:rPr>
              <a:pPr/>
              <a:t>44</a:t>
            </a:fld>
            <a:endParaRPr lang="ja-JP" altLang="en-US" dirty="0">
              <a:solidFill>
                <a:prstClr val="black">
                  <a:tint val="75000"/>
                </a:prstClr>
              </a:solidFill>
            </a:endParaRPr>
          </a:p>
        </p:txBody>
      </p:sp>
    </p:spTree>
    <p:extLst>
      <p:ext uri="{BB962C8B-B14F-4D97-AF65-F5344CB8AC3E}">
        <p14:creationId xmlns:p14="http://schemas.microsoft.com/office/powerpoint/2010/main" val="353621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労働基準法　第３６条</a:t>
            </a:r>
            <a:endParaRPr kumimoji="1" lang="ja-JP" altLang="en-US" sz="3200" dirty="0"/>
          </a:p>
        </p:txBody>
      </p:sp>
      <p:sp>
        <p:nvSpPr>
          <p:cNvPr id="3" name="コンテンツ プレースホルダー 2"/>
          <p:cNvSpPr>
            <a:spLocks noGrp="1"/>
          </p:cNvSpPr>
          <p:nvPr>
            <p:ph idx="1"/>
          </p:nvPr>
        </p:nvSpPr>
        <p:spPr>
          <a:xfrm>
            <a:off x="464457" y="1690689"/>
            <a:ext cx="8273143" cy="4486274"/>
          </a:xfrm>
        </p:spPr>
        <p:txBody>
          <a:bodyPr>
            <a:normAutofit/>
          </a:bodyPr>
          <a:lstStyle/>
          <a:p>
            <a:r>
              <a:rPr lang="ja-JP" altLang="en-US" sz="2400" dirty="0"/>
              <a:t>　使用者は、当該事業場に、労働者の過半数で組織する労働組合がある場合においてはその労働組合、労働者の過半数で組織する労働組合がない場合においては労働者の過半数を代表する者との書面による協定をし、これを行政官庁に届け出た場合においては、第３２条から第３２条の５まで若しくは第４０条の労働時間</a:t>
            </a:r>
            <a:r>
              <a:rPr lang="en-US" altLang="ja-JP" sz="2400" dirty="0"/>
              <a:t>(</a:t>
            </a:r>
            <a:r>
              <a:rPr lang="ja-JP" altLang="en-US" sz="2400" dirty="0"/>
              <a:t>以下この条において「労働時間」という。</a:t>
            </a:r>
            <a:r>
              <a:rPr lang="en-US" altLang="ja-JP" sz="2400" dirty="0"/>
              <a:t>)</a:t>
            </a:r>
            <a:r>
              <a:rPr lang="ja-JP" altLang="en-US" sz="2400" dirty="0"/>
              <a:t>又は前条の休日</a:t>
            </a:r>
            <a:r>
              <a:rPr lang="en-US" altLang="ja-JP" sz="2400" dirty="0"/>
              <a:t>(</a:t>
            </a:r>
            <a:r>
              <a:rPr lang="ja-JP" altLang="en-US" sz="2400" dirty="0"/>
              <a:t>以下この項において「休日」という。</a:t>
            </a:r>
            <a:r>
              <a:rPr lang="en-US" altLang="ja-JP" sz="2400" dirty="0"/>
              <a:t>)</a:t>
            </a:r>
            <a:r>
              <a:rPr lang="ja-JP" altLang="en-US" sz="2400" dirty="0"/>
              <a:t>に関する規定にかかわらず、その協定で定めるところに</a:t>
            </a:r>
            <a:r>
              <a:rPr lang="ja-JP" altLang="en-US" sz="2400" dirty="0" err="1"/>
              <a:t>よつて</a:t>
            </a:r>
            <a:r>
              <a:rPr lang="ja-JP" altLang="en-US" sz="2400" dirty="0"/>
              <a:t>労働時間を延長し、又は休日に労働させることができる。ただし、坑内労働その他厚生労働省令で定める健康上特に有害な業務の労働時間の延長は、１日について２時間を超えてはならない。</a:t>
            </a:r>
            <a:endParaRPr kumimoji="1" lang="ja-JP" altLang="en-US" sz="2400" dirty="0"/>
          </a:p>
        </p:txBody>
      </p:sp>
      <p:sp>
        <p:nvSpPr>
          <p:cNvPr id="4" name="フッター プレースホルダー 3"/>
          <p:cNvSpPr>
            <a:spLocks noGrp="1"/>
          </p:cNvSpPr>
          <p:nvPr>
            <p:ph type="ftr" sz="quarter" idx="11"/>
          </p:nvPr>
        </p:nvSpPr>
        <p:spPr>
          <a:xfrm>
            <a:off x="165170" y="6356351"/>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799594" y="6356351"/>
            <a:ext cx="2057400" cy="365125"/>
          </a:xfrm>
        </p:spPr>
        <p:txBody>
          <a:bodyPr/>
          <a:lstStyle/>
          <a:p>
            <a:fld id="{E31375A4-56A4-47D6-9801-1991572033F7}" type="slidenum">
              <a:rPr lang="en-US" altLang="ja-JP" smtClean="0">
                <a:solidFill>
                  <a:prstClr val="black">
                    <a:tint val="75000"/>
                  </a:prstClr>
                </a:solidFill>
              </a:rPr>
              <a:pPr/>
              <a:t>45</a:t>
            </a:fld>
            <a:endParaRPr lang="ja-JP" altLang="en-US" dirty="0">
              <a:solidFill>
                <a:prstClr val="black">
                  <a:tint val="75000"/>
                </a:prstClr>
              </a:solidFill>
            </a:endParaRPr>
          </a:p>
        </p:txBody>
      </p:sp>
    </p:spTree>
    <p:extLst>
      <p:ext uri="{BB962C8B-B14F-4D97-AF65-F5344CB8AC3E}">
        <p14:creationId xmlns:p14="http://schemas.microsoft.com/office/powerpoint/2010/main" val="157877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正方形/長方形 4"/>
          <p:cNvSpPr/>
          <p:nvPr/>
        </p:nvSpPr>
        <p:spPr>
          <a:xfrm>
            <a:off x="527051" y="475796"/>
            <a:ext cx="7886700" cy="6186309"/>
          </a:xfrm>
          <a:prstGeom prst="rect">
            <a:avLst/>
          </a:prstGeom>
        </p:spPr>
        <p:txBody>
          <a:bodyPr wrap="square">
            <a:spAutoFit/>
          </a:bodyPr>
          <a:lstStyle/>
          <a:p>
            <a:r>
              <a:rPr lang="zh-TW" altLang="en-US" b="1" dirty="0">
                <a:solidFill>
                  <a:srgbClr val="000000"/>
                </a:solidFill>
                <a:latin typeface="Meiryo" panose="020B0604030504040204" pitchFamily="50" charset="-128"/>
                <a:ea typeface="Meiryo" panose="020B0604030504040204" pitchFamily="50" charset="-128"/>
              </a:rPr>
              <a:t>労働基準法　施行規則　第１６条</a:t>
            </a:r>
            <a:endParaRPr lang="ja-JP" altLang="en-US" dirty="0"/>
          </a:p>
          <a:p>
            <a:r>
              <a:rPr lang="ja-JP" altLang="en-US" dirty="0">
                <a:solidFill>
                  <a:srgbClr val="000000"/>
                </a:solidFill>
                <a:latin typeface="+mn-ea"/>
              </a:rPr>
              <a:t>　使用者は、法第３６条第１項の協定をする場合には、時間外又は休日の労働をさせる必要のある具体的事由、業務の種類、労働者の数並びに１日及び１日を超える一定の期間についての延長することができる時間又は労働させることができる休日について、協定しなければならない。</a:t>
            </a:r>
            <a:endParaRPr lang="en-US" altLang="ja-JP" dirty="0">
              <a:solidFill>
                <a:srgbClr val="000000"/>
              </a:solidFill>
              <a:latin typeface="+mn-ea"/>
            </a:endParaRPr>
          </a:p>
          <a:p>
            <a:endParaRPr lang="en-US" altLang="zh-TW" sz="1200" b="1" dirty="0">
              <a:solidFill>
                <a:srgbClr val="000000"/>
              </a:solidFill>
              <a:latin typeface="+mn-ea"/>
              <a:ea typeface="Meiryo" panose="020B0604030504040204" pitchFamily="50" charset="-128"/>
            </a:endParaRPr>
          </a:p>
          <a:p>
            <a:r>
              <a:rPr lang="zh-TW" altLang="en-US" b="1" dirty="0">
                <a:solidFill>
                  <a:srgbClr val="000000"/>
                </a:solidFill>
                <a:latin typeface="Meiryo" panose="020B0604030504040204" pitchFamily="50" charset="-128"/>
                <a:ea typeface="Meiryo" panose="020B0604030504040204" pitchFamily="50" charset="-128"/>
              </a:rPr>
              <a:t>労働基準法　施行規則　第１６条第２項</a:t>
            </a:r>
            <a:endParaRPr lang="en-US" altLang="zh-TW" b="1" dirty="0">
              <a:solidFill>
                <a:srgbClr val="000000"/>
              </a:solidFill>
              <a:latin typeface="Meiryo" panose="020B0604030504040204" pitchFamily="50" charset="-128"/>
              <a:ea typeface="Meiryo" panose="020B0604030504040204" pitchFamily="50" charset="-128"/>
            </a:endParaRPr>
          </a:p>
          <a:p>
            <a:r>
              <a:rPr lang="ja-JP" altLang="en-US" b="1" dirty="0">
                <a:solidFill>
                  <a:srgbClr val="000000"/>
                </a:solidFill>
                <a:latin typeface="Meiryo" panose="020B0604030504040204" pitchFamily="50" charset="-128"/>
                <a:ea typeface="Meiryo" panose="020B0604030504040204" pitchFamily="50" charset="-128"/>
              </a:rPr>
              <a:t>　</a:t>
            </a:r>
            <a:r>
              <a:rPr lang="ja-JP" altLang="en-US" dirty="0"/>
              <a:t>前項の協定</a:t>
            </a:r>
            <a:r>
              <a:rPr lang="en-US" altLang="ja-JP" dirty="0"/>
              <a:t>(</a:t>
            </a:r>
            <a:r>
              <a:rPr lang="ja-JP" altLang="en-US" dirty="0"/>
              <a:t>労働協約による場合を除く。</a:t>
            </a:r>
            <a:r>
              <a:rPr lang="en-US" altLang="ja-JP" dirty="0"/>
              <a:t>)</a:t>
            </a:r>
            <a:r>
              <a:rPr lang="ja-JP" altLang="en-US" dirty="0"/>
              <a:t>には、有効期間の定めをするものとする。</a:t>
            </a:r>
            <a:endParaRPr lang="en-US" altLang="ja-JP" dirty="0"/>
          </a:p>
          <a:p>
            <a:r>
              <a:rPr lang="zh-TW" altLang="en-US" b="1" dirty="0">
                <a:solidFill>
                  <a:srgbClr val="000000"/>
                </a:solidFill>
                <a:latin typeface="Meiryo" panose="020B0604030504040204" pitchFamily="50" charset="-128"/>
                <a:ea typeface="Meiryo" panose="020B0604030504040204" pitchFamily="50" charset="-128"/>
              </a:rPr>
              <a:t>労働基準法　施行規則　第１７条</a:t>
            </a:r>
            <a:endParaRPr lang="en-US" altLang="zh-TW" b="1" dirty="0">
              <a:solidFill>
                <a:srgbClr val="000000"/>
              </a:solidFill>
              <a:latin typeface="Meiryo" panose="020B0604030504040204" pitchFamily="50" charset="-128"/>
              <a:ea typeface="Meiryo" panose="020B0604030504040204" pitchFamily="50" charset="-128"/>
            </a:endParaRPr>
          </a:p>
          <a:p>
            <a:r>
              <a:rPr lang="ja-JP" altLang="en-US" dirty="0"/>
              <a:t>　法第３６条第１項の規定による届出は、様式第９号</a:t>
            </a:r>
            <a:r>
              <a:rPr lang="en-US" altLang="ja-JP" dirty="0"/>
              <a:t>(</a:t>
            </a:r>
            <a:r>
              <a:rPr lang="ja-JP" altLang="en-US" dirty="0"/>
              <a:t>第２４条の２第４項の規定により法第３８条の２第２項の協定の内容を法第３６条第１項の規定による届出に付記して届け出る場合に</a:t>
            </a:r>
            <a:r>
              <a:rPr lang="ja-JP" altLang="en-US" dirty="0" err="1"/>
              <a:t>あつては</a:t>
            </a:r>
            <a:r>
              <a:rPr lang="ja-JP" altLang="en-US" dirty="0"/>
              <a:t>様式第９号の２、労使委員会の決議を届け出る場合にあつては様式第９号の３、労働時間短縮推進委員会の決議を届け出る場合にあつては様式第９号の４</a:t>
            </a:r>
            <a:r>
              <a:rPr lang="en-US" altLang="ja-JP" dirty="0"/>
              <a:t>)</a:t>
            </a:r>
            <a:r>
              <a:rPr lang="ja-JP" altLang="en-US" dirty="0"/>
              <a:t>により、所轄労働基準監督署長にしなければならない。</a:t>
            </a:r>
            <a:endParaRPr lang="en-US" altLang="ja-JP" dirty="0"/>
          </a:p>
          <a:p>
            <a:endParaRPr lang="en-US" altLang="ja-JP" sz="1200" dirty="0">
              <a:latin typeface="+mn-ea"/>
            </a:endParaRPr>
          </a:p>
          <a:p>
            <a:r>
              <a:rPr lang="zh-TW" altLang="en-US" b="1" dirty="0">
                <a:solidFill>
                  <a:srgbClr val="000000"/>
                </a:solidFill>
                <a:latin typeface="Meiryo" panose="020B0604030504040204" pitchFamily="50" charset="-128"/>
                <a:ea typeface="Meiryo" panose="020B0604030504040204" pitchFamily="50" charset="-128"/>
              </a:rPr>
              <a:t>労働基準法　施行規則　第１７条第２項</a:t>
            </a:r>
            <a:endParaRPr lang="en-US" altLang="zh-TW" b="1" dirty="0">
              <a:solidFill>
                <a:srgbClr val="000000"/>
              </a:solidFill>
              <a:latin typeface="Meiryo" panose="020B0604030504040204" pitchFamily="50" charset="-128"/>
              <a:ea typeface="Meiryo" panose="020B0604030504040204" pitchFamily="50" charset="-128"/>
            </a:endParaRPr>
          </a:p>
          <a:p>
            <a:r>
              <a:rPr lang="ja-JP" altLang="en-US" b="1" dirty="0">
                <a:solidFill>
                  <a:srgbClr val="000000"/>
                </a:solidFill>
                <a:latin typeface="Meiryo" panose="020B0604030504040204" pitchFamily="50" charset="-128"/>
                <a:ea typeface="Meiryo" panose="020B0604030504040204" pitchFamily="50" charset="-128"/>
              </a:rPr>
              <a:t>　</a:t>
            </a:r>
            <a:r>
              <a:rPr lang="ja-JP" altLang="en-US" dirty="0">
                <a:solidFill>
                  <a:srgbClr val="000000"/>
                </a:solidFill>
                <a:latin typeface="+mn-ea"/>
              </a:rPr>
              <a:t>法第３６条第１項に規定する協定</a:t>
            </a:r>
            <a:r>
              <a:rPr lang="en-US" altLang="ja-JP" dirty="0">
                <a:solidFill>
                  <a:srgbClr val="000000"/>
                </a:solidFill>
                <a:latin typeface="+mn-ea"/>
              </a:rPr>
              <a:t>(</a:t>
            </a:r>
            <a:r>
              <a:rPr lang="ja-JP" altLang="en-US" dirty="0">
                <a:solidFill>
                  <a:srgbClr val="000000"/>
                </a:solidFill>
                <a:latin typeface="+mn-ea"/>
              </a:rPr>
              <a:t>労使委員会の決議及び労働時間短縮推進委員会の決議を含む。以下この項において同じ。</a:t>
            </a:r>
            <a:r>
              <a:rPr lang="en-US" altLang="ja-JP" dirty="0">
                <a:solidFill>
                  <a:srgbClr val="000000"/>
                </a:solidFill>
                <a:latin typeface="+mn-ea"/>
              </a:rPr>
              <a:t>)</a:t>
            </a:r>
            <a:r>
              <a:rPr lang="ja-JP" altLang="en-US" dirty="0">
                <a:solidFill>
                  <a:srgbClr val="000000"/>
                </a:solidFill>
                <a:latin typeface="+mn-ea"/>
              </a:rPr>
              <a:t>を更新しようとするときは、使用者は、その旨の協定を所轄労働基準監督署長に届け出ることに</a:t>
            </a:r>
            <a:r>
              <a:rPr lang="ja-JP" altLang="en-US" dirty="0" err="1">
                <a:solidFill>
                  <a:srgbClr val="000000"/>
                </a:solidFill>
                <a:latin typeface="+mn-ea"/>
              </a:rPr>
              <a:t>よつて</a:t>
            </a:r>
            <a:r>
              <a:rPr lang="ja-JP" altLang="en-US" dirty="0">
                <a:solidFill>
                  <a:srgbClr val="000000"/>
                </a:solidFill>
                <a:latin typeface="+mn-ea"/>
              </a:rPr>
              <a:t>、前項の届出にかえることができる。</a:t>
            </a:r>
            <a:endParaRPr lang="ja-JP" altLang="en-US" dirty="0">
              <a:latin typeface="+mn-ea"/>
            </a:endParaRPr>
          </a:p>
        </p:txBody>
      </p:sp>
      <p:sp>
        <p:nvSpPr>
          <p:cNvPr id="3" name="四角形: 角を丸くする 2"/>
          <p:cNvSpPr/>
          <p:nvPr/>
        </p:nvSpPr>
        <p:spPr>
          <a:xfrm>
            <a:off x="7138689" y="137160"/>
            <a:ext cx="1877652"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参　　考</a:t>
            </a:r>
          </a:p>
        </p:txBody>
      </p:sp>
      <p:sp>
        <p:nvSpPr>
          <p:cNvPr id="2" name="フッター プレースホルダー 1"/>
          <p:cNvSpPr>
            <a:spLocks noGrp="1"/>
          </p:cNvSpPr>
          <p:nvPr>
            <p:ph type="ftr" sz="quarter" idx="11"/>
          </p:nvPr>
        </p:nvSpPr>
        <p:spPr>
          <a:xfrm>
            <a:off x="175218" y="6478571"/>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4" name="スライド番号プレースホルダー 3"/>
          <p:cNvSpPr>
            <a:spLocks noGrp="1"/>
          </p:cNvSpPr>
          <p:nvPr>
            <p:ph type="sldNum" sz="quarter" idx="12"/>
          </p:nvPr>
        </p:nvSpPr>
        <p:spPr>
          <a:xfrm>
            <a:off x="6879980" y="6478570"/>
            <a:ext cx="2057400" cy="365125"/>
          </a:xfrm>
        </p:spPr>
        <p:txBody>
          <a:bodyPr/>
          <a:lstStyle/>
          <a:p>
            <a:fld id="{E31375A4-56A4-47D6-9801-1991572033F7}" type="slidenum">
              <a:rPr lang="en-US" altLang="ja-JP" smtClean="0">
                <a:solidFill>
                  <a:prstClr val="black">
                    <a:tint val="75000"/>
                  </a:prstClr>
                </a:solidFill>
              </a:rPr>
              <a:pPr/>
              <a:t>46</a:t>
            </a:fld>
            <a:endParaRPr lang="ja-JP" altLang="en-US" dirty="0">
              <a:solidFill>
                <a:prstClr val="black">
                  <a:tint val="75000"/>
                </a:prstClr>
              </a:solidFill>
            </a:endParaRPr>
          </a:p>
        </p:txBody>
      </p:sp>
    </p:spTree>
    <p:extLst>
      <p:ext uri="{BB962C8B-B14F-4D97-AF65-F5344CB8AC3E}">
        <p14:creationId xmlns:p14="http://schemas.microsoft.com/office/powerpoint/2010/main" val="103775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9337" y="79901"/>
            <a:ext cx="8704034" cy="570449"/>
          </a:xfrm>
        </p:spPr>
        <p:txBody>
          <a:bodyPr>
            <a:normAutofit/>
          </a:bodyPr>
          <a:lstStyle/>
          <a:p>
            <a:r>
              <a:rPr lang="ja-JP" altLang="en-US" sz="3200" dirty="0"/>
              <a:t>よ</a:t>
            </a:r>
            <a:r>
              <a:rPr kumimoji="1" lang="ja-JP" altLang="en-US" sz="3200" dirty="0"/>
              <a:t>り道：Ｑあなたの事業所は大丈夫ですか？</a:t>
            </a:r>
          </a:p>
        </p:txBody>
      </p:sp>
      <p:sp>
        <p:nvSpPr>
          <p:cNvPr id="3" name="コンテンツ プレースホルダー 2"/>
          <p:cNvSpPr>
            <a:spLocks noGrp="1"/>
          </p:cNvSpPr>
          <p:nvPr>
            <p:ph idx="1"/>
          </p:nvPr>
        </p:nvSpPr>
        <p:spPr>
          <a:xfrm>
            <a:off x="468994" y="650350"/>
            <a:ext cx="4695371" cy="5608099"/>
          </a:xfrm>
        </p:spPr>
        <p:txBody>
          <a:bodyPr>
            <a:noAutofit/>
          </a:bodyPr>
          <a:lstStyle/>
          <a:p>
            <a:pPr marL="0" indent="0">
              <a:buNone/>
            </a:pPr>
            <a:r>
              <a:rPr lang="ja-JP" altLang="en-US" sz="1600" dirty="0"/>
              <a:t>□　残業時間が長い</a:t>
            </a:r>
          </a:p>
          <a:p>
            <a:pPr marL="0" indent="0">
              <a:buNone/>
            </a:pPr>
            <a:r>
              <a:rPr lang="ja-JP" altLang="en-US" sz="1600" dirty="0"/>
              <a:t>□　残業代が支給されない</a:t>
            </a:r>
            <a:endParaRPr lang="en-US" altLang="ja-JP" sz="1600" dirty="0"/>
          </a:p>
          <a:p>
            <a:pPr marL="0" indent="0">
              <a:buNone/>
            </a:pPr>
            <a:r>
              <a:rPr lang="ja-JP" altLang="en-US" sz="1600" dirty="0"/>
              <a:t>□　離職率が高い</a:t>
            </a:r>
          </a:p>
          <a:p>
            <a:pPr marL="0" indent="0">
              <a:buNone/>
            </a:pPr>
            <a:r>
              <a:rPr lang="ja-JP" altLang="en-US" sz="1600" dirty="0"/>
              <a:t>□　新入社員の採用数が多い</a:t>
            </a:r>
          </a:p>
          <a:p>
            <a:pPr marL="0" indent="0">
              <a:buNone/>
            </a:pPr>
            <a:r>
              <a:rPr lang="ja-JP" altLang="en-US" sz="1600" dirty="0"/>
              <a:t>□　精神論が振りかざされる</a:t>
            </a:r>
          </a:p>
          <a:p>
            <a:pPr marL="0" indent="0">
              <a:buNone/>
            </a:pPr>
            <a:r>
              <a:rPr lang="ja-JP" altLang="en-US" sz="1600" dirty="0"/>
              <a:t>□　辞めさせてくれない</a:t>
            </a:r>
          </a:p>
          <a:p>
            <a:pPr marL="0" indent="0">
              <a:buNone/>
            </a:pPr>
            <a:r>
              <a:rPr lang="ja-JP" altLang="en-US" sz="1600" dirty="0"/>
              <a:t>□　パワハラ・モラハラが多い</a:t>
            </a:r>
          </a:p>
          <a:p>
            <a:pPr marL="0" indent="0">
              <a:buNone/>
            </a:pPr>
            <a:r>
              <a:rPr lang="ja-JP" altLang="en-US" sz="1600" dirty="0"/>
              <a:t>□　異常にノルマが厳しい</a:t>
            </a:r>
          </a:p>
          <a:p>
            <a:pPr marL="0" indent="0">
              <a:buNone/>
            </a:pPr>
            <a:r>
              <a:rPr lang="ja-JP" altLang="en-US" sz="1600" dirty="0"/>
              <a:t>□　就業規則などのルールが整っていない</a:t>
            </a:r>
          </a:p>
          <a:p>
            <a:pPr marL="0" indent="0">
              <a:buNone/>
            </a:pPr>
            <a:r>
              <a:rPr lang="ja-JP" altLang="en-US" sz="1600" dirty="0"/>
              <a:t>□　深夜も窓が明るい</a:t>
            </a:r>
          </a:p>
          <a:p>
            <a:pPr marL="0" indent="0">
              <a:buNone/>
            </a:pPr>
            <a:r>
              <a:rPr lang="ja-JP" altLang="en-US" sz="1600" dirty="0"/>
              <a:t>□　「アットホームな職場」を自称する</a:t>
            </a:r>
          </a:p>
          <a:p>
            <a:pPr marL="0" indent="0">
              <a:buNone/>
            </a:pPr>
            <a:r>
              <a:rPr lang="ja-JP" altLang="en-US" sz="1600" dirty="0"/>
              <a:t>□　ブラック企業は年間の休日が少ない</a:t>
            </a:r>
          </a:p>
          <a:p>
            <a:pPr marL="0" indent="0">
              <a:buNone/>
            </a:pPr>
            <a:r>
              <a:rPr lang="ja-JP" altLang="en-US" sz="1600" dirty="0"/>
              <a:t>□　昇給しない</a:t>
            </a:r>
          </a:p>
          <a:p>
            <a:pPr marL="0" indent="0">
              <a:buNone/>
            </a:pPr>
            <a:r>
              <a:rPr lang="ja-JP" altLang="en-US" sz="1600" dirty="0"/>
              <a:t>□　若い先輩がいない</a:t>
            </a:r>
          </a:p>
          <a:p>
            <a:pPr marL="0" indent="0">
              <a:buNone/>
            </a:pPr>
            <a:r>
              <a:rPr lang="ja-JP" altLang="en-US" sz="1600" dirty="0"/>
              <a:t>□　いつも求人広告が出ている</a:t>
            </a:r>
          </a:p>
          <a:p>
            <a:pPr marL="0" indent="0">
              <a:buNone/>
            </a:pPr>
            <a:r>
              <a:rPr lang="ja-JP" altLang="en-US" sz="1600" dirty="0"/>
              <a:t>□　ネットの口コミでブラックな評判だらけ</a:t>
            </a:r>
          </a:p>
          <a:p>
            <a:endParaRPr kumimoji="1" lang="ja-JP" altLang="en-US" sz="1800" dirty="0"/>
          </a:p>
        </p:txBody>
      </p:sp>
      <p:sp>
        <p:nvSpPr>
          <p:cNvPr id="4" name="コンテンツ プレースホルダー 2"/>
          <p:cNvSpPr txBox="1">
            <a:spLocks/>
          </p:cNvSpPr>
          <p:nvPr/>
        </p:nvSpPr>
        <p:spPr>
          <a:xfrm>
            <a:off x="4924878" y="650350"/>
            <a:ext cx="4008664" cy="5460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a:t>□　アルバイトの比率が高い</a:t>
            </a:r>
          </a:p>
          <a:p>
            <a:pPr marL="0" indent="0">
              <a:buNone/>
            </a:pPr>
            <a:r>
              <a:rPr lang="ja-JP" altLang="en-US" sz="1600" dirty="0"/>
              <a:t>□　基本給が高い</a:t>
            </a:r>
          </a:p>
          <a:p>
            <a:pPr marL="0" indent="0">
              <a:buNone/>
            </a:pPr>
            <a:r>
              <a:rPr lang="ja-JP" altLang="en-US" sz="1600" dirty="0"/>
              <a:t>□　社長の精神論が多い</a:t>
            </a:r>
          </a:p>
          <a:p>
            <a:pPr marL="0" indent="0">
              <a:buNone/>
            </a:pPr>
            <a:r>
              <a:rPr lang="ja-JP" altLang="en-US" sz="1600" dirty="0"/>
              <a:t>□　面接のハードルが低い</a:t>
            </a:r>
          </a:p>
          <a:p>
            <a:pPr marL="0" indent="0">
              <a:buNone/>
            </a:pPr>
            <a:r>
              <a:rPr lang="ja-JP" altLang="en-US" sz="1600" dirty="0"/>
              <a:t>□　試用期間が長い</a:t>
            </a:r>
          </a:p>
          <a:p>
            <a:pPr marL="0" indent="0">
              <a:buNone/>
            </a:pPr>
            <a:r>
              <a:rPr lang="ja-JP" altLang="en-US" sz="1600" dirty="0"/>
              <a:t>□　労働雇用契約書を発行しない</a:t>
            </a:r>
          </a:p>
          <a:p>
            <a:pPr marL="0" indent="0">
              <a:buNone/>
            </a:pPr>
            <a:r>
              <a:rPr lang="ja-JP" altLang="en-US" sz="1600" dirty="0"/>
              <a:t>□　休日でも駆り出される</a:t>
            </a:r>
          </a:p>
          <a:p>
            <a:pPr marL="0" indent="0">
              <a:buNone/>
            </a:pPr>
            <a:r>
              <a:rPr lang="ja-JP" altLang="en-US" sz="1600" dirty="0"/>
              <a:t>□　冠婚葬祭に出られない</a:t>
            </a:r>
          </a:p>
          <a:p>
            <a:pPr marL="0" indent="0">
              <a:buNone/>
            </a:pPr>
            <a:r>
              <a:rPr lang="ja-JP" altLang="en-US" sz="1600" dirty="0"/>
              <a:t>□　うつやノイローゼになりやすい</a:t>
            </a:r>
          </a:p>
          <a:p>
            <a:pPr marL="0" indent="0">
              <a:buNone/>
            </a:pPr>
            <a:r>
              <a:rPr lang="ja-JP" altLang="en-US" sz="1600" dirty="0"/>
              <a:t>□　利益が上げられないと自己都合退職にさせられることも</a:t>
            </a:r>
          </a:p>
          <a:p>
            <a:pPr marL="0" indent="0">
              <a:buNone/>
            </a:pPr>
            <a:r>
              <a:rPr lang="ja-JP" altLang="en-US" sz="1600" dirty="0"/>
              <a:t>□　自腹で購入させられることも</a:t>
            </a:r>
          </a:p>
          <a:p>
            <a:pPr marL="0" indent="0">
              <a:buNone/>
            </a:pPr>
            <a:r>
              <a:rPr lang="ja-JP" altLang="en-US" sz="1600" dirty="0"/>
              <a:t>□　書類等の管理がずさん</a:t>
            </a:r>
          </a:p>
          <a:p>
            <a:pPr marL="0" indent="0">
              <a:buNone/>
            </a:pPr>
            <a:r>
              <a:rPr lang="ja-JP" altLang="en-US" sz="1600" dirty="0"/>
              <a:t>□　近隣の評判も悪い</a:t>
            </a:r>
          </a:p>
          <a:p>
            <a:pPr marL="0" indent="0">
              <a:buNone/>
            </a:pPr>
            <a:r>
              <a:rPr lang="ja-JP" altLang="en-US" sz="1600" dirty="0"/>
              <a:t>□　過労死や自殺者を出している</a:t>
            </a:r>
          </a:p>
          <a:p>
            <a:pPr marL="0" indent="0">
              <a:buNone/>
            </a:pPr>
            <a:r>
              <a:rPr lang="ja-JP" altLang="en-US" sz="1600" dirty="0"/>
              <a:t>□　短期間で管理職になる</a:t>
            </a:r>
          </a:p>
        </p:txBody>
      </p:sp>
      <p:sp>
        <p:nvSpPr>
          <p:cNvPr id="5" name="正方形/長方形 4"/>
          <p:cNvSpPr/>
          <p:nvPr/>
        </p:nvSpPr>
        <p:spPr>
          <a:xfrm>
            <a:off x="309337" y="6515686"/>
            <a:ext cx="8312150" cy="307777"/>
          </a:xfrm>
          <a:prstGeom prst="rect">
            <a:avLst/>
          </a:prstGeom>
        </p:spPr>
        <p:txBody>
          <a:bodyPr wrap="square">
            <a:spAutoFit/>
          </a:bodyPr>
          <a:lstStyle/>
          <a:p>
            <a:r>
              <a:rPr lang="ja-JP" altLang="en-US" sz="1400" dirty="0"/>
              <a:t>「社会人の教科書」一部改変</a:t>
            </a:r>
            <a:r>
              <a:rPr lang="en-US" altLang="ja-JP" sz="1400" dirty="0"/>
              <a:t>https://business-textbooks.com/black-companies/</a:t>
            </a:r>
            <a:endParaRPr lang="ja-JP" altLang="en-US" sz="14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6658" y="5558136"/>
            <a:ext cx="1106713" cy="1106713"/>
          </a:xfrm>
          <a:prstGeom prst="rect">
            <a:avLst/>
          </a:prstGeom>
        </p:spPr>
      </p:pic>
      <p:sp>
        <p:nvSpPr>
          <p:cNvPr id="7" name="正方形/長方形 6"/>
          <p:cNvSpPr/>
          <p:nvPr/>
        </p:nvSpPr>
        <p:spPr>
          <a:xfrm>
            <a:off x="3143951" y="6146354"/>
            <a:ext cx="2803973" cy="369332"/>
          </a:xfrm>
          <a:prstGeom prst="rect">
            <a:avLst/>
          </a:prstGeom>
          <a:solidFill>
            <a:srgbClr val="FFFF00"/>
          </a:solidFill>
          <a:ln>
            <a:solidFill>
              <a:schemeClr val="tx1"/>
            </a:solidFill>
          </a:ln>
        </p:spPr>
        <p:txBody>
          <a:bodyPr wrap="none">
            <a:spAutoFit/>
          </a:bodyPr>
          <a:lstStyle/>
          <a:p>
            <a:r>
              <a:rPr lang="ja-JP" altLang="en-US" b="1" dirty="0">
                <a:solidFill>
                  <a:srgbClr val="333333"/>
                </a:solidFill>
                <a:latin typeface="メイリオ" panose="020B0604030504040204" pitchFamily="50" charset="-128"/>
                <a:ea typeface="メイリオ" panose="020B0604030504040204" pitchFamily="50" charset="-128"/>
              </a:rPr>
              <a:t>ブラック企業の</a:t>
            </a:r>
            <a:r>
              <a:rPr lang="en-US" altLang="ja-JP" b="1" dirty="0">
                <a:solidFill>
                  <a:srgbClr val="333333"/>
                </a:solidFill>
                <a:latin typeface="メイリオ" panose="020B0604030504040204" pitchFamily="50" charset="-128"/>
                <a:ea typeface="メイリオ" panose="020B0604030504040204" pitchFamily="50" charset="-128"/>
              </a:rPr>
              <a:t>31</a:t>
            </a:r>
            <a:r>
              <a:rPr lang="ja-JP" altLang="en-US" b="1" dirty="0">
                <a:solidFill>
                  <a:srgbClr val="333333"/>
                </a:solidFill>
                <a:latin typeface="メイリオ" panose="020B0604030504040204" pitchFamily="50" charset="-128"/>
                <a:ea typeface="メイリオ" panose="020B0604030504040204" pitchFamily="50" charset="-128"/>
              </a:rPr>
              <a:t>の特徴</a:t>
            </a:r>
            <a:endParaRPr lang="ja-JP" altLang="en-US" dirty="0"/>
          </a:p>
        </p:txBody>
      </p:sp>
      <p:pic>
        <p:nvPicPr>
          <p:cNvPr id="8" name="図 7"/>
          <p:cNvPicPr>
            <a:picLocks noChangeAspect="1"/>
          </p:cNvPicPr>
          <p:nvPr/>
        </p:nvPicPr>
        <p:blipFill>
          <a:blip r:embed="rId3"/>
          <a:stretch>
            <a:fillRect/>
          </a:stretch>
        </p:blipFill>
        <p:spPr>
          <a:xfrm>
            <a:off x="7931216" y="625940"/>
            <a:ext cx="1110640" cy="1112958"/>
          </a:xfrm>
          <a:prstGeom prst="rect">
            <a:avLst/>
          </a:prstGeom>
        </p:spPr>
      </p:pic>
      <p:sp>
        <p:nvSpPr>
          <p:cNvPr id="10" name="スライド番号プレースホルダー 9"/>
          <p:cNvSpPr>
            <a:spLocks noGrp="1"/>
          </p:cNvSpPr>
          <p:nvPr>
            <p:ph type="sldNum" sz="quarter" idx="12"/>
          </p:nvPr>
        </p:nvSpPr>
        <p:spPr>
          <a:xfrm>
            <a:off x="7086600" y="6515686"/>
            <a:ext cx="2057400" cy="365125"/>
          </a:xfrm>
        </p:spPr>
        <p:txBody>
          <a:bodyPr/>
          <a:lstStyle/>
          <a:p>
            <a:fld id="{E31375A4-56A4-47D6-9801-1991572033F7}" type="slidenum">
              <a:rPr lang="en-US" altLang="ja-JP" smtClean="0">
                <a:solidFill>
                  <a:prstClr val="black">
                    <a:tint val="75000"/>
                  </a:prstClr>
                </a:solidFill>
              </a:rPr>
              <a:pPr/>
              <a:t>47</a:t>
            </a:fld>
            <a:endParaRPr lang="ja-JP" altLang="en-US" dirty="0">
              <a:solidFill>
                <a:prstClr val="black">
                  <a:tint val="75000"/>
                </a:prstClr>
              </a:solidFill>
            </a:endParaRPr>
          </a:p>
        </p:txBody>
      </p:sp>
    </p:spTree>
    <p:extLst>
      <p:ext uri="{BB962C8B-B14F-4D97-AF65-F5344CB8AC3E}">
        <p14:creationId xmlns:p14="http://schemas.microsoft.com/office/powerpoint/2010/main" val="186973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540775435"/>
              </p:ext>
            </p:extLst>
          </p:nvPr>
        </p:nvGraphicFramePr>
        <p:xfrm>
          <a:off x="123370" y="974722"/>
          <a:ext cx="8890000" cy="4485767"/>
        </p:xfrm>
        <a:graphic>
          <a:graphicData uri="http://schemas.openxmlformats.org/drawingml/2006/table">
            <a:tbl>
              <a:tblPr firstRow="1" bandRow="1">
                <a:tableStyleId>{BC89EF96-8CEA-46FF-86C4-4CE0E7609802}</a:tableStyleId>
              </a:tblPr>
              <a:tblGrid>
                <a:gridCol w="355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3858854">
                  <a:extLst>
                    <a:ext uri="{9D8B030D-6E8A-4147-A177-3AD203B41FA5}">
                      <a16:colId xmlns:a16="http://schemas.microsoft.com/office/drawing/2014/main" val="20002"/>
                    </a:ext>
                  </a:extLst>
                </a:gridCol>
                <a:gridCol w="655089">
                  <a:extLst>
                    <a:ext uri="{9D8B030D-6E8A-4147-A177-3AD203B41FA5}">
                      <a16:colId xmlns:a16="http://schemas.microsoft.com/office/drawing/2014/main" val="20003"/>
                    </a:ext>
                  </a:extLst>
                </a:gridCol>
                <a:gridCol w="595086">
                  <a:extLst>
                    <a:ext uri="{9D8B030D-6E8A-4147-A177-3AD203B41FA5}">
                      <a16:colId xmlns:a16="http://schemas.microsoft.com/office/drawing/2014/main" val="20004"/>
                    </a:ext>
                  </a:extLst>
                </a:gridCol>
                <a:gridCol w="1139371">
                  <a:extLst>
                    <a:ext uri="{9D8B030D-6E8A-4147-A177-3AD203B41FA5}">
                      <a16:colId xmlns:a16="http://schemas.microsoft.com/office/drawing/2014/main" val="20005"/>
                    </a:ext>
                  </a:extLst>
                </a:gridCol>
              </a:tblGrid>
              <a:tr h="304800">
                <a:tc rowSpan="2">
                  <a:txBody>
                    <a:bodyPr/>
                    <a:lstStyle/>
                    <a:p>
                      <a:endParaRPr kumimoji="1" lang="ja-JP" altLang="en-US" dirty="0"/>
                    </a:p>
                  </a:txBody>
                  <a:tcPr/>
                </a:tc>
                <a:tc rowSpan="2">
                  <a:txBody>
                    <a:bodyPr/>
                    <a:lstStyle/>
                    <a:p>
                      <a:pPr algn="ctr"/>
                      <a:r>
                        <a:rPr kumimoji="1" lang="ja-JP" altLang="en-US" sz="1400" b="1" dirty="0">
                          <a:latin typeface="HG丸ｺﾞｼｯｸM-PRO" panose="020F0600000000000000" pitchFamily="50" charset="-128"/>
                          <a:ea typeface="HG丸ｺﾞｼｯｸM-PRO" panose="020F0600000000000000" pitchFamily="50" charset="-128"/>
                        </a:rPr>
                        <a:t>主な項目（例）</a:t>
                      </a:r>
                    </a:p>
                  </a:txBody>
                  <a:tcPr/>
                </a:tc>
                <a:tc rowSpan="2">
                  <a:txBody>
                    <a:bodyPr/>
                    <a:lstStyle/>
                    <a:p>
                      <a:pPr algn="ctr"/>
                      <a:r>
                        <a:rPr kumimoji="1" lang="ja-JP" altLang="en-US" sz="1400" b="1" dirty="0">
                          <a:latin typeface="HG丸ｺﾞｼｯｸM-PRO" panose="020F0600000000000000" pitchFamily="50" charset="-128"/>
                          <a:ea typeface="HG丸ｺﾞｼｯｸM-PRO" panose="020F0600000000000000" pitchFamily="50" charset="-128"/>
                        </a:rPr>
                        <a:t>概要</a:t>
                      </a:r>
                    </a:p>
                  </a:txBody>
                  <a:tcPr/>
                </a:tc>
                <a:tc gridSpan="2">
                  <a:txBody>
                    <a:bodyPr/>
                    <a:lstStyle/>
                    <a:p>
                      <a:pPr algn="ctr"/>
                      <a:r>
                        <a:rPr kumimoji="1" lang="ja-JP" altLang="en-US" sz="1400" b="1" dirty="0">
                          <a:latin typeface="HG丸ｺﾞｼｯｸM-PRO" panose="020F0600000000000000" pitchFamily="50" charset="-128"/>
                          <a:ea typeface="HG丸ｺﾞｼｯｸM-PRO" panose="020F0600000000000000" pitchFamily="50" charset="-128"/>
                        </a:rPr>
                        <a:t>施行日</a:t>
                      </a:r>
                    </a:p>
                  </a:txBody>
                  <a:tcPr/>
                </a:tc>
                <a:tc hMerge="1">
                  <a:txBody>
                    <a:bodyPr/>
                    <a:lstStyle/>
                    <a:p>
                      <a:endParaRPr kumimoji="1" lang="ja-JP" altLang="en-US" dirty="0"/>
                    </a:p>
                  </a:txBody>
                  <a:tcPr/>
                </a:tc>
                <a:tc rowSpan="2">
                  <a:txBody>
                    <a:bodyPr/>
                    <a:lstStyle/>
                    <a:p>
                      <a:pPr algn="ctr"/>
                      <a:r>
                        <a:rPr kumimoji="1" lang="ja-JP" altLang="en-US" sz="1400" b="1" dirty="0">
                          <a:latin typeface="HG丸ｺﾞｼｯｸM-PRO" panose="020F0600000000000000" pitchFamily="50" charset="-128"/>
                          <a:ea typeface="HG丸ｺﾞｼｯｸM-PRO" panose="020F0600000000000000" pitchFamily="50" charset="-128"/>
                        </a:rPr>
                        <a:t>根拠法</a:t>
                      </a:r>
                    </a:p>
                  </a:txBody>
                  <a:tcPr/>
                </a:tc>
                <a:extLst>
                  <a:ext uri="{0D108BD9-81ED-4DB2-BD59-A6C34878D82A}">
                    <a16:rowId xmlns:a16="http://schemas.microsoft.com/office/drawing/2014/main" val="10000"/>
                  </a:ext>
                </a:extLst>
              </a:tr>
              <a:tr h="27071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00" b="1" dirty="0">
                          <a:latin typeface="HG丸ｺﾞｼｯｸM-PRO" panose="020F0600000000000000" pitchFamily="50" charset="-128"/>
                          <a:ea typeface="HG丸ｺﾞｼｯｸM-PRO" panose="020F0600000000000000" pitchFamily="50" charset="-128"/>
                        </a:rPr>
                        <a:t>大企業</a:t>
                      </a:r>
                    </a:p>
                  </a:txBody>
                  <a:tcPr/>
                </a:tc>
                <a:tc>
                  <a:txBody>
                    <a:bodyPr/>
                    <a:lstStyle/>
                    <a:p>
                      <a:r>
                        <a:rPr kumimoji="1" lang="ja-JP" altLang="en-US" sz="1000" b="1" dirty="0">
                          <a:latin typeface="HG丸ｺﾞｼｯｸM-PRO" panose="020F0600000000000000" pitchFamily="50" charset="-128"/>
                          <a:ea typeface="HG丸ｺﾞｼｯｸM-PRO" panose="020F0600000000000000" pitchFamily="50" charset="-128"/>
                        </a:rPr>
                        <a:t>中小</a:t>
                      </a:r>
                    </a:p>
                  </a:txBody>
                  <a:tcPr/>
                </a:tc>
                <a:tc vMerge="1">
                  <a:txBody>
                    <a:bodyPr/>
                    <a:lstStyle/>
                    <a:p>
                      <a:endParaRPr kumimoji="1" lang="ja-JP" altLang="en-US"/>
                    </a:p>
                  </a:txBody>
                  <a:tcPr/>
                </a:tc>
                <a:extLst>
                  <a:ext uri="{0D108BD9-81ED-4DB2-BD59-A6C34878D82A}">
                    <a16:rowId xmlns:a16="http://schemas.microsoft.com/office/drawing/2014/main" val="10001"/>
                  </a:ext>
                </a:extLst>
              </a:tr>
              <a:tr h="1005840">
                <a:tc>
                  <a:txBody>
                    <a:bodyPr/>
                    <a:lstStyle/>
                    <a:p>
                      <a:r>
                        <a:rPr kumimoji="1" lang="ja-JP" altLang="en-US" dirty="0"/>
                        <a:t>１</a:t>
                      </a: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時間外労働の上限規制</a:t>
                      </a: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・時間外労働の上限を原則月</a:t>
                      </a:r>
                      <a:r>
                        <a:rPr kumimoji="1" lang="en-US" altLang="ja-JP" sz="1200" b="0" dirty="0">
                          <a:latin typeface="HG丸ｺﾞｼｯｸM-PRO" panose="020F0600000000000000" pitchFamily="50" charset="-128"/>
                          <a:ea typeface="HG丸ｺﾞｼｯｸM-PRO" panose="020F0600000000000000" pitchFamily="50" charset="-128"/>
                        </a:rPr>
                        <a:t>45</a:t>
                      </a:r>
                      <a:r>
                        <a:rPr kumimoji="1" lang="ja-JP" altLang="en-US" sz="1200" b="0" dirty="0">
                          <a:latin typeface="HG丸ｺﾞｼｯｸM-PRO" panose="020F0600000000000000" pitchFamily="50" charset="-128"/>
                          <a:ea typeface="HG丸ｺﾞｼｯｸM-PRO" panose="020F0600000000000000" pitchFamily="50" charset="-128"/>
                        </a:rPr>
                        <a:t>時間、年</a:t>
                      </a:r>
                      <a:r>
                        <a:rPr kumimoji="1" lang="en-US" altLang="ja-JP" sz="1200" b="0" dirty="0">
                          <a:latin typeface="HG丸ｺﾞｼｯｸM-PRO" panose="020F0600000000000000" pitchFamily="50" charset="-128"/>
                          <a:ea typeface="HG丸ｺﾞｼｯｸM-PRO" panose="020F0600000000000000" pitchFamily="50" charset="-128"/>
                        </a:rPr>
                        <a:t>360</a:t>
                      </a:r>
                      <a:r>
                        <a:rPr kumimoji="1" lang="ja-JP" altLang="en-US" sz="1200" b="0" dirty="0">
                          <a:latin typeface="HG丸ｺﾞｼｯｸM-PRO" panose="020F0600000000000000" pitchFamily="50" charset="-128"/>
                          <a:ea typeface="HG丸ｺﾞｼｯｸM-PRO" panose="020F0600000000000000" pitchFamily="50" charset="-128"/>
                        </a:rPr>
                        <a:t>時間とする。</a:t>
                      </a:r>
                      <a:endParaRPr kumimoji="1" lang="en-US" altLang="ja-JP" sz="1200" b="0" dirty="0">
                        <a:latin typeface="HG丸ｺﾞｼｯｸM-PRO" panose="020F0600000000000000" pitchFamily="50" charset="-128"/>
                        <a:ea typeface="HG丸ｺﾞｼｯｸM-PRO" panose="020F0600000000000000" pitchFamily="50" charset="-128"/>
                      </a:endParaRPr>
                    </a:p>
                    <a:p>
                      <a:r>
                        <a:rPr kumimoji="1" lang="ja-JP" altLang="en-US" sz="1200" b="0" dirty="0">
                          <a:latin typeface="HG丸ｺﾞｼｯｸM-PRO" panose="020F0600000000000000" pitchFamily="50" charset="-128"/>
                          <a:ea typeface="HG丸ｺﾞｼｯｸM-PRO" panose="020F0600000000000000" pitchFamily="50" charset="-128"/>
                        </a:rPr>
                        <a:t>・特別条項は年</a:t>
                      </a:r>
                      <a:r>
                        <a:rPr kumimoji="1" lang="en-US" altLang="ja-JP" sz="1200" b="0" dirty="0">
                          <a:latin typeface="HG丸ｺﾞｼｯｸM-PRO" panose="020F0600000000000000" pitchFamily="50" charset="-128"/>
                          <a:ea typeface="HG丸ｺﾞｼｯｸM-PRO" panose="020F0600000000000000" pitchFamily="50" charset="-128"/>
                        </a:rPr>
                        <a:t>720</a:t>
                      </a:r>
                      <a:r>
                        <a:rPr kumimoji="1" lang="ja-JP" altLang="en-US" sz="1200" b="0" dirty="0">
                          <a:latin typeface="HG丸ｺﾞｼｯｸM-PRO" panose="020F0600000000000000" pitchFamily="50" charset="-128"/>
                          <a:ea typeface="HG丸ｺﾞｼｯｸM-PRO" panose="020F0600000000000000" pitchFamily="50" charset="-128"/>
                        </a:rPr>
                        <a:t>時間、単月</a:t>
                      </a:r>
                      <a:r>
                        <a:rPr kumimoji="1" lang="en-US" altLang="ja-JP" sz="1200" b="0" dirty="0">
                          <a:latin typeface="HG丸ｺﾞｼｯｸM-PRO" panose="020F0600000000000000" pitchFamily="50" charset="-128"/>
                          <a:ea typeface="HG丸ｺﾞｼｯｸM-PRO" panose="020F0600000000000000" pitchFamily="50" charset="-128"/>
                        </a:rPr>
                        <a:t>100</a:t>
                      </a:r>
                      <a:r>
                        <a:rPr kumimoji="1" lang="ja-JP" altLang="en-US" sz="1200" b="0" dirty="0">
                          <a:latin typeface="HG丸ｺﾞｼｯｸM-PRO" panose="020F0600000000000000" pitchFamily="50" charset="-128"/>
                          <a:ea typeface="HG丸ｺﾞｼｯｸM-PRO" panose="020F0600000000000000" pitchFamily="50" charset="-128"/>
                        </a:rPr>
                        <a:t>時間未満（休日労働含む）、複数月平均</a:t>
                      </a:r>
                      <a:r>
                        <a:rPr kumimoji="1" lang="en-US" altLang="ja-JP" sz="1200" b="0" dirty="0">
                          <a:latin typeface="HG丸ｺﾞｼｯｸM-PRO" panose="020F0600000000000000" pitchFamily="50" charset="-128"/>
                          <a:ea typeface="HG丸ｺﾞｼｯｸM-PRO" panose="020F0600000000000000" pitchFamily="50" charset="-128"/>
                        </a:rPr>
                        <a:t>80</a:t>
                      </a:r>
                      <a:r>
                        <a:rPr kumimoji="1" lang="ja-JP" altLang="en-US" sz="1200" b="0" dirty="0">
                          <a:latin typeface="HG丸ｺﾞｼｯｸM-PRO" panose="020F0600000000000000" pitchFamily="50" charset="-128"/>
                          <a:ea typeface="HG丸ｺﾞｼｯｸM-PRO" panose="020F0600000000000000" pitchFamily="50" charset="-128"/>
                        </a:rPr>
                        <a:t>時間（休日労働含む）を限度とする。</a:t>
                      </a:r>
                      <a:endParaRPr kumimoji="1" lang="en-US" altLang="ja-JP" sz="1200" b="0" baseline="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2019.4</a:t>
                      </a:r>
                      <a:endParaRPr kumimoji="1" lang="ja-JP" altLang="en-US" sz="800" b="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2020.4</a:t>
                      </a:r>
                      <a:endParaRPr kumimoji="1" lang="ja-JP" altLang="en-US" sz="800" b="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労働基準法</a:t>
                      </a:r>
                    </a:p>
                  </a:txBody>
                  <a:tcPr/>
                </a:tc>
                <a:extLst>
                  <a:ext uri="{0D108BD9-81ED-4DB2-BD59-A6C34878D82A}">
                    <a16:rowId xmlns:a16="http://schemas.microsoft.com/office/drawing/2014/main" val="10002"/>
                  </a:ext>
                </a:extLst>
              </a:tr>
              <a:tr h="541419">
                <a:tc>
                  <a:txBody>
                    <a:bodyPr/>
                    <a:lstStyle/>
                    <a:p>
                      <a:r>
                        <a:rPr kumimoji="1" lang="ja-JP" altLang="en-US" dirty="0"/>
                        <a:t>２</a:t>
                      </a: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年次有給休暇の</a:t>
                      </a:r>
                      <a:r>
                        <a:rPr kumimoji="1" lang="en-US" altLang="ja-JP" sz="1200" b="0" dirty="0">
                          <a:latin typeface="HG丸ｺﾞｼｯｸM-PRO" panose="020F0600000000000000" pitchFamily="50" charset="-128"/>
                          <a:ea typeface="HG丸ｺﾞｼｯｸM-PRO" panose="020F0600000000000000" pitchFamily="50" charset="-128"/>
                        </a:rPr>
                        <a:t>5</a:t>
                      </a:r>
                      <a:r>
                        <a:rPr kumimoji="1" lang="ja-JP" altLang="en-US" sz="1200" b="0" dirty="0">
                          <a:latin typeface="HG丸ｺﾞｼｯｸM-PRO" panose="020F0600000000000000" pitchFamily="50" charset="-128"/>
                          <a:ea typeface="HG丸ｺﾞｼｯｸM-PRO" panose="020F0600000000000000" pitchFamily="50" charset="-128"/>
                        </a:rPr>
                        <a:t>日取得義務</a:t>
                      </a: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・年</a:t>
                      </a:r>
                      <a:r>
                        <a:rPr kumimoji="1" lang="en-US" altLang="ja-JP" sz="1200" b="0" dirty="0">
                          <a:latin typeface="HG丸ｺﾞｼｯｸM-PRO" panose="020F0600000000000000" pitchFamily="50" charset="-128"/>
                          <a:ea typeface="HG丸ｺﾞｼｯｸM-PRO" panose="020F0600000000000000" pitchFamily="50" charset="-128"/>
                        </a:rPr>
                        <a:t>10</a:t>
                      </a:r>
                      <a:r>
                        <a:rPr kumimoji="1" lang="ja-JP" altLang="en-US" sz="1200" b="0" dirty="0">
                          <a:latin typeface="HG丸ｺﾞｼｯｸM-PRO" panose="020F0600000000000000" pitchFamily="50" charset="-128"/>
                          <a:ea typeface="HG丸ｺﾞｼｯｸM-PRO" panose="020F0600000000000000" pitchFamily="50" charset="-128"/>
                        </a:rPr>
                        <a:t>日以上の年休付与者は、毎年、時季を指定して年</a:t>
                      </a:r>
                      <a:r>
                        <a:rPr kumimoji="1" lang="en-US" altLang="ja-JP" sz="1200" b="0" dirty="0">
                          <a:latin typeface="HG丸ｺﾞｼｯｸM-PRO" panose="020F0600000000000000" pitchFamily="50" charset="-128"/>
                          <a:ea typeface="HG丸ｺﾞｼｯｸM-PRO" panose="020F0600000000000000" pitchFamily="50" charset="-128"/>
                        </a:rPr>
                        <a:t>5</a:t>
                      </a:r>
                      <a:r>
                        <a:rPr kumimoji="1" lang="ja-JP" altLang="en-US" sz="1200" b="0" dirty="0">
                          <a:latin typeface="HG丸ｺﾞｼｯｸM-PRO" panose="020F0600000000000000" pitchFamily="50" charset="-128"/>
                          <a:ea typeface="HG丸ｺﾞｼｯｸM-PRO" panose="020F0600000000000000" pitchFamily="50" charset="-128"/>
                        </a:rPr>
                        <a:t>日の取得を義務とする。</a:t>
                      </a:r>
                    </a:p>
                  </a:txBody>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2019.4</a:t>
                      </a:r>
                      <a:endParaRPr kumimoji="1" lang="ja-JP" altLang="en-US" sz="800" b="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2019.4</a:t>
                      </a:r>
                      <a:endParaRPr kumimoji="1" lang="ja-JP" altLang="en-US" sz="800" b="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労働基準法</a:t>
                      </a:r>
                    </a:p>
                  </a:txBody>
                  <a:tcPr/>
                </a:tc>
                <a:extLst>
                  <a:ext uri="{0D108BD9-81ED-4DB2-BD59-A6C34878D82A}">
                    <a16:rowId xmlns:a16="http://schemas.microsoft.com/office/drawing/2014/main" val="10003"/>
                  </a:ext>
                </a:extLst>
              </a:tr>
              <a:tr h="541419">
                <a:tc>
                  <a:txBody>
                    <a:bodyPr/>
                    <a:lstStyle/>
                    <a:p>
                      <a:r>
                        <a:rPr kumimoji="1" lang="ja-JP" altLang="en-US" dirty="0"/>
                        <a:t>３</a:t>
                      </a: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長時間労働者の医師面接指導見直し</a:t>
                      </a: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・長時間労働者の医師面接指導の時間外労働を月</a:t>
                      </a:r>
                      <a:r>
                        <a:rPr kumimoji="1" lang="en-US" altLang="ja-JP" sz="1200" b="0" dirty="0">
                          <a:latin typeface="HG丸ｺﾞｼｯｸM-PRO" panose="020F0600000000000000" pitchFamily="50" charset="-128"/>
                          <a:ea typeface="HG丸ｺﾞｼｯｸM-PRO" panose="020F0600000000000000" pitchFamily="50" charset="-128"/>
                        </a:rPr>
                        <a:t>100</a:t>
                      </a:r>
                      <a:r>
                        <a:rPr kumimoji="1" lang="ja-JP" altLang="en-US" sz="1200" b="0" dirty="0">
                          <a:latin typeface="HG丸ｺﾞｼｯｸM-PRO" panose="020F0600000000000000" pitchFamily="50" charset="-128"/>
                          <a:ea typeface="HG丸ｺﾞｼｯｸM-PRO" panose="020F0600000000000000" pitchFamily="50" charset="-128"/>
                        </a:rPr>
                        <a:t>時間から月</a:t>
                      </a:r>
                      <a:r>
                        <a:rPr kumimoji="1" lang="en-US" altLang="ja-JP" sz="1200" b="0" dirty="0">
                          <a:latin typeface="HG丸ｺﾞｼｯｸM-PRO" panose="020F0600000000000000" pitchFamily="50" charset="-128"/>
                          <a:ea typeface="HG丸ｺﾞｼｯｸM-PRO" panose="020F0600000000000000" pitchFamily="50" charset="-128"/>
                        </a:rPr>
                        <a:t>80</a:t>
                      </a:r>
                      <a:r>
                        <a:rPr kumimoji="1" lang="ja-JP" altLang="en-US" sz="1200" b="0" dirty="0">
                          <a:latin typeface="HG丸ｺﾞｼｯｸM-PRO" panose="020F0600000000000000" pitchFamily="50" charset="-128"/>
                          <a:ea typeface="HG丸ｺﾞｼｯｸM-PRO" panose="020F0600000000000000" pitchFamily="50" charset="-128"/>
                        </a:rPr>
                        <a:t>時間に引き下げる。</a:t>
                      </a:r>
                    </a:p>
                  </a:txBody>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2019.4</a:t>
                      </a:r>
                      <a:endParaRPr kumimoji="1" lang="ja-JP" altLang="en-US" sz="800" b="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2019.4</a:t>
                      </a:r>
                      <a:endParaRPr kumimoji="1" lang="ja-JP" altLang="en-US" sz="800" b="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労働</a:t>
                      </a:r>
                      <a:endParaRPr kumimoji="1" lang="en-US" altLang="ja-JP" sz="1200" b="0" dirty="0">
                        <a:latin typeface="HG丸ｺﾞｼｯｸM-PRO" panose="020F0600000000000000" pitchFamily="50" charset="-128"/>
                        <a:ea typeface="HG丸ｺﾞｼｯｸM-PRO" panose="020F0600000000000000" pitchFamily="50" charset="-128"/>
                      </a:endParaRPr>
                    </a:p>
                    <a:p>
                      <a:r>
                        <a:rPr kumimoji="1" lang="ja-JP" altLang="en-US" sz="1200" b="0" dirty="0">
                          <a:latin typeface="HG丸ｺﾞｼｯｸM-PRO" panose="020F0600000000000000" pitchFamily="50" charset="-128"/>
                          <a:ea typeface="HG丸ｺﾞｼｯｸM-PRO" panose="020F0600000000000000" pitchFamily="50" charset="-128"/>
                        </a:rPr>
                        <a:t>安全衛生法</a:t>
                      </a:r>
                    </a:p>
                  </a:txBody>
                  <a:tcPr/>
                </a:tc>
                <a:extLst>
                  <a:ext uri="{0D108BD9-81ED-4DB2-BD59-A6C34878D82A}">
                    <a16:rowId xmlns:a16="http://schemas.microsoft.com/office/drawing/2014/main" val="10004"/>
                  </a:ext>
                </a:extLst>
              </a:tr>
              <a:tr h="640080">
                <a:tc>
                  <a:txBody>
                    <a:bodyPr/>
                    <a:lstStyle/>
                    <a:p>
                      <a:r>
                        <a:rPr kumimoji="1" lang="ja-JP" altLang="en-US" dirty="0"/>
                        <a:t>４</a:t>
                      </a: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労働時間の状況の把握の実効性確保</a:t>
                      </a: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現認や客観的な方法による労働時間の把握を義務化する</a:t>
                      </a:r>
                      <a:endParaRPr kumimoji="1" lang="en-US" altLang="ja-JP" sz="1200" b="0" dirty="0">
                        <a:latin typeface="HG丸ｺﾞｼｯｸM-PRO" panose="020F0600000000000000" pitchFamily="50" charset="-128"/>
                        <a:ea typeface="HG丸ｺﾞｼｯｸM-PRO" panose="020F0600000000000000" pitchFamily="50" charset="-128"/>
                      </a:endParaRPr>
                    </a:p>
                    <a:p>
                      <a:r>
                        <a:rPr kumimoji="1" lang="ja-JP" altLang="en-US" sz="1200" b="0" dirty="0">
                          <a:latin typeface="HG丸ｺﾞｼｯｸM-PRO" panose="020F0600000000000000" pitchFamily="50" charset="-128"/>
                          <a:ea typeface="HG丸ｺﾞｼｯｸM-PRO" panose="020F0600000000000000" pitchFamily="50" charset="-128"/>
                        </a:rPr>
                        <a:t>（管理監督者含むすべての労働者）</a:t>
                      </a:r>
                    </a:p>
                  </a:txBody>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2019.4</a:t>
                      </a:r>
                      <a:endParaRPr kumimoji="1" lang="ja-JP" altLang="en-US" sz="800" b="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2019.4</a:t>
                      </a:r>
                      <a:endParaRPr kumimoji="1" lang="ja-JP" altLang="en-US" sz="800" b="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労働</a:t>
                      </a:r>
                      <a:endParaRPr kumimoji="1" lang="en-US" altLang="ja-JP" sz="1200" b="0" dirty="0">
                        <a:latin typeface="HG丸ｺﾞｼｯｸM-PRO" panose="020F0600000000000000" pitchFamily="50" charset="-128"/>
                        <a:ea typeface="HG丸ｺﾞｼｯｸM-PRO" panose="020F0600000000000000" pitchFamily="50" charset="-128"/>
                      </a:endParaRPr>
                    </a:p>
                    <a:p>
                      <a:r>
                        <a:rPr kumimoji="1" lang="ja-JP" altLang="en-US" sz="1200" b="0" dirty="0">
                          <a:latin typeface="HG丸ｺﾞｼｯｸM-PRO" panose="020F0600000000000000" pitchFamily="50" charset="-128"/>
                          <a:ea typeface="HG丸ｺﾞｼｯｸM-PRO" panose="020F0600000000000000" pitchFamily="50" charset="-128"/>
                        </a:rPr>
                        <a:t>安全衛生法</a:t>
                      </a:r>
                    </a:p>
                  </a:txBody>
                  <a:tcPr/>
                </a:tc>
                <a:extLst>
                  <a:ext uri="{0D108BD9-81ED-4DB2-BD59-A6C34878D82A}">
                    <a16:rowId xmlns:a16="http://schemas.microsoft.com/office/drawing/2014/main" val="10005"/>
                  </a:ext>
                </a:extLst>
              </a:tr>
              <a:tr h="541419">
                <a:tc>
                  <a:txBody>
                    <a:bodyPr/>
                    <a:lstStyle/>
                    <a:p>
                      <a:r>
                        <a:rPr kumimoji="1" lang="ja-JP" altLang="en-US" dirty="0"/>
                        <a:t>５</a:t>
                      </a: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月</a:t>
                      </a:r>
                      <a:r>
                        <a:rPr kumimoji="1" lang="en-US" altLang="ja-JP" sz="1200" b="0" dirty="0">
                          <a:latin typeface="HG丸ｺﾞｼｯｸM-PRO" panose="020F0600000000000000" pitchFamily="50" charset="-128"/>
                          <a:ea typeface="HG丸ｺﾞｼｯｸM-PRO" panose="020F0600000000000000" pitchFamily="50" charset="-128"/>
                        </a:rPr>
                        <a:t>60</a:t>
                      </a:r>
                      <a:r>
                        <a:rPr kumimoji="1" lang="ja-JP" altLang="en-US" sz="1200" b="0" dirty="0">
                          <a:latin typeface="HG丸ｺﾞｼｯｸM-PRO" panose="020F0600000000000000" pitchFamily="50" charset="-128"/>
                          <a:ea typeface="HG丸ｺﾞｼｯｸM-PRO" panose="020F0600000000000000" pitchFamily="50" charset="-128"/>
                        </a:rPr>
                        <a:t>時間超の時間外労働の割増率引き上げ</a:t>
                      </a: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・月</a:t>
                      </a:r>
                      <a:r>
                        <a:rPr kumimoji="1" lang="en-US" altLang="ja-JP" sz="1200" b="0" dirty="0">
                          <a:latin typeface="HG丸ｺﾞｼｯｸM-PRO" panose="020F0600000000000000" pitchFamily="50" charset="-128"/>
                          <a:ea typeface="HG丸ｺﾞｼｯｸM-PRO" panose="020F0600000000000000" pitchFamily="50" charset="-128"/>
                        </a:rPr>
                        <a:t>60</a:t>
                      </a:r>
                      <a:r>
                        <a:rPr kumimoji="1" lang="ja-JP" altLang="en-US" sz="1200" b="0" dirty="0">
                          <a:latin typeface="HG丸ｺﾞｼｯｸM-PRO" panose="020F0600000000000000" pitchFamily="50" charset="-128"/>
                          <a:ea typeface="HG丸ｺﾞｼｯｸM-PRO" panose="020F0600000000000000" pitchFamily="50" charset="-128"/>
                        </a:rPr>
                        <a:t>時間を超える時間外労働に係る割増賃金率を</a:t>
                      </a:r>
                      <a:r>
                        <a:rPr kumimoji="1" lang="en-US" altLang="ja-JP" sz="1200" b="0" dirty="0">
                          <a:latin typeface="HG丸ｺﾞｼｯｸM-PRO" panose="020F0600000000000000" pitchFamily="50" charset="-128"/>
                          <a:ea typeface="HG丸ｺﾞｼｯｸM-PRO" panose="020F0600000000000000" pitchFamily="50" charset="-128"/>
                        </a:rPr>
                        <a:t>50</a:t>
                      </a:r>
                      <a:r>
                        <a:rPr kumimoji="1" lang="ja-JP" altLang="en-US" sz="1200" b="0" dirty="0">
                          <a:latin typeface="HG丸ｺﾞｼｯｸM-PRO" panose="020F0600000000000000" pitchFamily="50" charset="-128"/>
                          <a:ea typeface="HG丸ｺﾞｼｯｸM-PRO" panose="020F0600000000000000" pitchFamily="50" charset="-128"/>
                        </a:rPr>
                        <a:t>％以上とする。</a:t>
                      </a:r>
                    </a:p>
                  </a:txBody>
                  <a:tcPr/>
                </a:tc>
                <a:tc>
                  <a:txBody>
                    <a:bodyPr/>
                    <a:lstStyle/>
                    <a:p>
                      <a:r>
                        <a:rPr kumimoji="1" lang="ja-JP" altLang="en-US" sz="800" b="0" dirty="0">
                          <a:latin typeface="HG丸ｺﾞｼｯｸM-PRO" panose="020F0600000000000000" pitchFamily="50" charset="-128"/>
                          <a:ea typeface="HG丸ｺﾞｼｯｸM-PRO" panose="020F0600000000000000" pitchFamily="50" charset="-128"/>
                        </a:rPr>
                        <a:t>－</a:t>
                      </a:r>
                    </a:p>
                  </a:txBody>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2023.4</a:t>
                      </a:r>
                      <a:endParaRPr kumimoji="1" lang="ja-JP" altLang="en-US" sz="800" b="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労働基準法</a:t>
                      </a:r>
                    </a:p>
                  </a:txBody>
                  <a:tcPr/>
                </a:tc>
                <a:extLst>
                  <a:ext uri="{0D108BD9-81ED-4DB2-BD59-A6C34878D82A}">
                    <a16:rowId xmlns:a16="http://schemas.microsoft.com/office/drawing/2014/main" val="10006"/>
                  </a:ext>
                </a:extLst>
              </a:tr>
              <a:tr h="640080">
                <a:tc>
                  <a:txBody>
                    <a:bodyPr/>
                    <a:lstStyle/>
                    <a:p>
                      <a:r>
                        <a:rPr kumimoji="1" lang="ja-JP" altLang="en-US" dirty="0"/>
                        <a:t>６</a:t>
                      </a: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同一労働同一賃金（雇用形態に関わらない公正な待遇の確保）</a:t>
                      </a: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・短時間・有期雇用労働者・派遣労働者と正規雇用労働者との不合理な待遇差を解消する</a:t>
                      </a:r>
                    </a:p>
                  </a:txBody>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2020.4</a:t>
                      </a:r>
                      <a:endParaRPr kumimoji="1" lang="ja-JP" altLang="en-US" sz="800" b="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2021.4</a:t>
                      </a:r>
                      <a:endParaRPr kumimoji="1" lang="ja-JP" altLang="en-US" sz="800" b="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労働契約法</a:t>
                      </a:r>
                      <a:endParaRPr kumimoji="1" lang="en-US" altLang="ja-JP" sz="1200" b="0" dirty="0">
                        <a:latin typeface="HG丸ｺﾞｼｯｸM-PRO" panose="020F0600000000000000" pitchFamily="50" charset="-128"/>
                        <a:ea typeface="HG丸ｺﾞｼｯｸM-PRO" panose="020F0600000000000000" pitchFamily="50" charset="-128"/>
                      </a:endParaRPr>
                    </a:p>
                    <a:p>
                      <a:r>
                        <a:rPr kumimoji="1" lang="ja-JP" altLang="en-US" sz="1200" b="0" dirty="0">
                          <a:latin typeface="HG丸ｺﾞｼｯｸM-PRO" panose="020F0600000000000000" pitchFamily="50" charset="-128"/>
                          <a:ea typeface="HG丸ｺﾞｼｯｸM-PRO" panose="020F0600000000000000" pitchFamily="50" charset="-128"/>
                        </a:rPr>
                        <a:t>ﾊﾟｰﾄ･有期法</a:t>
                      </a:r>
                      <a:endParaRPr kumimoji="1" lang="en-US" altLang="ja-JP" sz="1200" b="0" dirty="0">
                        <a:latin typeface="HG丸ｺﾞｼｯｸM-PRO" panose="020F0600000000000000" pitchFamily="50" charset="-128"/>
                        <a:ea typeface="HG丸ｺﾞｼｯｸM-PRO" panose="020F0600000000000000" pitchFamily="50" charset="-128"/>
                      </a:endParaRPr>
                    </a:p>
                    <a:p>
                      <a:r>
                        <a:rPr kumimoji="1" lang="ja-JP" altLang="en-US" sz="1200" b="0" dirty="0">
                          <a:latin typeface="HG丸ｺﾞｼｯｸM-PRO" panose="020F0600000000000000" pitchFamily="50" charset="-128"/>
                          <a:ea typeface="HG丸ｺﾞｼｯｸM-PRO" panose="020F0600000000000000" pitchFamily="50" charset="-128"/>
                        </a:rPr>
                        <a:t>労働者派遣法</a:t>
                      </a:r>
                    </a:p>
                  </a:txBody>
                  <a:tcPr/>
                </a:tc>
                <a:extLst>
                  <a:ext uri="{0D108BD9-81ED-4DB2-BD59-A6C34878D82A}">
                    <a16:rowId xmlns:a16="http://schemas.microsoft.com/office/drawing/2014/main" val="10007"/>
                  </a:ext>
                </a:extLst>
              </a:tr>
            </a:tbl>
          </a:graphicData>
        </a:graphic>
      </p:graphicFrame>
      <p:sp>
        <p:nvSpPr>
          <p:cNvPr id="5" name="タイトル 1"/>
          <p:cNvSpPr>
            <a:spLocks noGrp="1"/>
          </p:cNvSpPr>
          <p:nvPr>
            <p:ph type="title"/>
          </p:nvPr>
        </p:nvSpPr>
        <p:spPr>
          <a:xfrm>
            <a:off x="666296" y="120647"/>
            <a:ext cx="8065407" cy="752474"/>
          </a:xfrm>
        </p:spPr>
        <p:txBody>
          <a:bodyPr>
            <a:normAutofit/>
          </a:bodyPr>
          <a:lstStyle/>
          <a:p>
            <a:r>
              <a:rPr lang="ja-JP" altLang="en-US" sz="3200" dirty="0"/>
              <a:t>働き方改革関連法の概要と施行スケジュール</a:t>
            </a:r>
            <a:endParaRPr kumimoji="1" lang="ja-JP" altLang="en-US" sz="3200" dirty="0"/>
          </a:p>
        </p:txBody>
      </p:sp>
      <p:sp>
        <p:nvSpPr>
          <p:cNvPr id="6" name="テキスト ボックス 5"/>
          <p:cNvSpPr txBox="1"/>
          <p:nvPr/>
        </p:nvSpPr>
        <p:spPr>
          <a:xfrm>
            <a:off x="123370" y="5428343"/>
            <a:ext cx="8889999" cy="646331"/>
          </a:xfrm>
          <a:prstGeom prst="rect">
            <a:avLst/>
          </a:prstGeom>
          <a:noFill/>
        </p:spPr>
        <p:txBody>
          <a:bodyPr wrap="square" rtlCol="0">
            <a:spAutoFit/>
          </a:bodyPr>
          <a:lstStyle/>
          <a:p>
            <a:r>
              <a:rPr kumimoji="1" lang="en-US" altLang="ja-JP" dirty="0"/>
              <a:t>2019</a:t>
            </a:r>
            <a:r>
              <a:rPr kumimoji="1" lang="ja-JP" altLang="en-US" dirty="0"/>
              <a:t>年</a:t>
            </a:r>
            <a:r>
              <a:rPr kumimoji="1" lang="en-US" altLang="ja-JP" dirty="0"/>
              <a:t>4</a:t>
            </a:r>
            <a:r>
              <a:rPr kumimoji="1" lang="ja-JP" altLang="en-US" dirty="0"/>
              <a:t>月は労働時間上限規制を中心とした過重労働対策、</a:t>
            </a:r>
            <a:r>
              <a:rPr kumimoji="1" lang="en-US" altLang="ja-JP" dirty="0"/>
              <a:t>2020</a:t>
            </a:r>
            <a:r>
              <a:rPr kumimoji="1" lang="ja-JP" altLang="en-US" dirty="0"/>
              <a:t>年</a:t>
            </a:r>
            <a:r>
              <a:rPr kumimoji="1" lang="en-US" altLang="ja-JP" dirty="0"/>
              <a:t>4</a:t>
            </a:r>
            <a:r>
              <a:rPr kumimoji="1" lang="ja-JP" altLang="en-US" dirty="0"/>
              <a:t>月は同一労働同一賃金への対応が求められる。</a:t>
            </a:r>
          </a:p>
        </p:txBody>
      </p:sp>
      <p:sp>
        <p:nvSpPr>
          <p:cNvPr id="2" name="フッター プレースホルダー 1"/>
          <p:cNvSpPr>
            <a:spLocks noGrp="1"/>
          </p:cNvSpPr>
          <p:nvPr>
            <p:ph type="ftr" sz="quarter" idx="11"/>
          </p:nvPr>
        </p:nvSpPr>
        <p:spPr>
          <a:xfrm>
            <a:off x="123370" y="6356351"/>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3" name="スライド番号プレースホルダー 2"/>
          <p:cNvSpPr>
            <a:spLocks noGrp="1"/>
          </p:cNvSpPr>
          <p:nvPr>
            <p:ph type="sldNum" sz="quarter" idx="12"/>
          </p:nvPr>
        </p:nvSpPr>
        <p:spPr>
          <a:xfrm>
            <a:off x="6955969" y="6492875"/>
            <a:ext cx="2057400" cy="365125"/>
          </a:xfrm>
        </p:spPr>
        <p:txBody>
          <a:bodyPr/>
          <a:lstStyle/>
          <a:p>
            <a:fld id="{E31375A4-56A4-47D6-9801-1991572033F7}" type="slidenum">
              <a:rPr lang="en-US" altLang="ja-JP" smtClean="0">
                <a:solidFill>
                  <a:prstClr val="black">
                    <a:tint val="75000"/>
                  </a:prstClr>
                </a:solidFill>
              </a:rPr>
              <a:pPr/>
              <a:t>48</a:t>
            </a:fld>
            <a:endParaRPr lang="ja-JP" altLang="en-US" dirty="0">
              <a:solidFill>
                <a:prstClr val="black">
                  <a:tint val="75000"/>
                </a:prstClr>
              </a:solidFill>
            </a:endParaRPr>
          </a:p>
        </p:txBody>
      </p:sp>
    </p:spTree>
    <p:extLst>
      <p:ext uri="{BB962C8B-B14F-4D97-AF65-F5344CB8AC3E}">
        <p14:creationId xmlns:p14="http://schemas.microsoft.com/office/powerpoint/2010/main" val="232507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角丸四角形 14"/>
          <p:cNvSpPr/>
          <p:nvPr/>
        </p:nvSpPr>
        <p:spPr>
          <a:xfrm>
            <a:off x="101601" y="3706297"/>
            <a:ext cx="8680660" cy="2072429"/>
          </a:xfrm>
          <a:prstGeom prst="roundRect">
            <a:avLst>
              <a:gd name="adj" fmla="val 8456"/>
            </a:avLst>
          </a:prstGeom>
        </p:spPr>
        <p:style>
          <a:lnRef idx="1">
            <a:schemeClr val="accent2"/>
          </a:lnRef>
          <a:fillRef idx="2">
            <a:schemeClr val="accent2"/>
          </a:fillRef>
          <a:effectRef idx="1">
            <a:schemeClr val="accent2"/>
          </a:effectRef>
          <a:fontRef idx="minor">
            <a:schemeClr val="dk1"/>
          </a:fontRef>
        </p:style>
        <p:txBody>
          <a:bodyPr rtlCol="0" anchor="t" anchorCtr="0"/>
          <a:lstStyle/>
          <a:p>
            <a:r>
              <a:rPr kumimoji="1" lang="ja-JP" altLang="en-US" dirty="0"/>
              <a:t>１．３６協定による延長時間は月４５時間・年間３６０時間の限度時間以内</a:t>
            </a:r>
            <a:endParaRPr kumimoji="1" lang="en-US" altLang="ja-JP" dirty="0"/>
          </a:p>
          <a:p>
            <a:r>
              <a:rPr kumimoji="1" lang="ja-JP" altLang="en-US" dirty="0"/>
              <a:t>　　としなければならない。（法定休日労働は別枠）</a:t>
            </a:r>
            <a:endParaRPr kumimoji="1" lang="en-US" altLang="ja-JP" dirty="0"/>
          </a:p>
          <a:p>
            <a:r>
              <a:rPr kumimoji="1" lang="ja-JP" altLang="en-US" dirty="0"/>
              <a:t>２．特別条項を締結する場合においても、１年間７２０時間が上限</a:t>
            </a:r>
            <a:endParaRPr kumimoji="1" lang="en-US" altLang="ja-JP" dirty="0"/>
          </a:p>
          <a:p>
            <a:r>
              <a:rPr kumimoji="1" lang="ja-JP" altLang="en-US" dirty="0"/>
              <a:t>　　（法定休日労働は別枠）</a:t>
            </a:r>
            <a:endParaRPr kumimoji="1" lang="en-US" altLang="ja-JP" dirty="0"/>
          </a:p>
          <a:p>
            <a:r>
              <a:rPr kumimoji="1" lang="ja-JP" altLang="en-US" dirty="0"/>
              <a:t>３．１年７２０時間以内において、一時的に事務量が増加する場合について、</a:t>
            </a:r>
            <a:endParaRPr kumimoji="1" lang="en-US" altLang="ja-JP" dirty="0"/>
          </a:p>
          <a:p>
            <a:r>
              <a:rPr kumimoji="1" lang="ja-JP" altLang="en-US" dirty="0"/>
              <a:t>　　単月では１００時間未満、２～６ヶ月平均では８０時間以内の上限。</a:t>
            </a:r>
            <a:endParaRPr kumimoji="1" lang="en-US" altLang="ja-JP" dirty="0"/>
          </a:p>
          <a:p>
            <a:r>
              <a:rPr kumimoji="1" lang="ja-JP" altLang="en-US" dirty="0"/>
              <a:t>　　（さらにこの時期は法定休日労働を含む）</a:t>
            </a:r>
          </a:p>
        </p:txBody>
      </p:sp>
      <p:sp>
        <p:nvSpPr>
          <p:cNvPr id="8" name="タイトル 1"/>
          <p:cNvSpPr txBox="1">
            <a:spLocks/>
          </p:cNvSpPr>
          <p:nvPr/>
        </p:nvSpPr>
        <p:spPr>
          <a:xfrm>
            <a:off x="0" y="-57333"/>
            <a:ext cx="8065407" cy="7524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solidFill>
                  <a:prstClr val="black"/>
                </a:solidFill>
              </a:rPr>
              <a:t>現在の労働時間制度の基本的仕組み</a:t>
            </a:r>
          </a:p>
        </p:txBody>
      </p:sp>
      <p:sp>
        <p:nvSpPr>
          <p:cNvPr id="9" name="タイトル 1"/>
          <p:cNvSpPr txBox="1">
            <a:spLocks/>
          </p:cNvSpPr>
          <p:nvPr/>
        </p:nvSpPr>
        <p:spPr>
          <a:xfrm>
            <a:off x="0" y="3195134"/>
            <a:ext cx="7053943" cy="7462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solidFill>
                  <a:prstClr val="black"/>
                </a:solidFill>
              </a:rPr>
              <a:t>改正法による３６協定上限規制の内容</a:t>
            </a:r>
          </a:p>
        </p:txBody>
      </p:sp>
      <p:grpSp>
        <p:nvGrpSpPr>
          <p:cNvPr id="4" name="グループ化 3"/>
          <p:cNvGrpSpPr/>
          <p:nvPr/>
        </p:nvGrpSpPr>
        <p:grpSpPr>
          <a:xfrm>
            <a:off x="101600" y="589370"/>
            <a:ext cx="8680660" cy="2603757"/>
            <a:chOff x="183695" y="827652"/>
            <a:chExt cx="8925381" cy="2603757"/>
          </a:xfrm>
        </p:grpSpPr>
        <p:sp>
          <p:nvSpPr>
            <p:cNvPr id="12" name="角丸四角形 11"/>
            <p:cNvSpPr/>
            <p:nvPr/>
          </p:nvSpPr>
          <p:spPr>
            <a:xfrm>
              <a:off x="1906361" y="829659"/>
              <a:ext cx="7202715" cy="752474"/>
            </a:xfrm>
            <a:prstGeom prst="roundRect">
              <a:avLst/>
            </a:prstGeom>
            <a:solidFill>
              <a:srgbClr val="FFFFCC"/>
            </a:solidFill>
          </p:spPr>
          <p:style>
            <a:lnRef idx="1">
              <a:schemeClr val="accent3"/>
            </a:lnRef>
            <a:fillRef idx="2">
              <a:schemeClr val="accent3"/>
            </a:fillRef>
            <a:effectRef idx="1">
              <a:schemeClr val="accent3"/>
            </a:effectRef>
            <a:fontRef idx="minor">
              <a:schemeClr val="dk1"/>
            </a:fontRef>
          </p:style>
          <p:txBody>
            <a:bodyPr rtlCol="0" anchor="ctr"/>
            <a:lstStyle/>
            <a:p>
              <a:pPr lvl="0"/>
              <a:r>
                <a:rPr kumimoji="1" lang="en-US" altLang="ja-JP"/>
                <a:t>1</a:t>
              </a:r>
              <a:r>
                <a:rPr kumimoji="1" lang="ja-JP" altLang="en-US"/>
                <a:t>日</a:t>
              </a:r>
              <a:r>
                <a:rPr kumimoji="1" lang="en-US" altLang="ja-JP"/>
                <a:t>8</a:t>
              </a:r>
              <a:r>
                <a:rPr kumimoji="1" lang="ja-JP" altLang="en-US"/>
                <a:t>時間、週</a:t>
              </a:r>
              <a:r>
                <a:rPr kumimoji="1" lang="en-US" altLang="ja-JP"/>
                <a:t>40</a:t>
              </a:r>
              <a:r>
                <a:rPr kumimoji="1" lang="ja-JP" altLang="en-US"/>
                <a:t>時間を超えて働かせてはいけない。（上限）</a:t>
              </a:r>
              <a:endParaRPr kumimoji="1" lang="ja-JP" altLang="en-US" dirty="0"/>
            </a:p>
          </p:txBody>
        </p:sp>
        <p:sp>
          <p:nvSpPr>
            <p:cNvPr id="13" name="角丸四角形 12"/>
            <p:cNvSpPr/>
            <p:nvPr/>
          </p:nvSpPr>
          <p:spPr>
            <a:xfrm>
              <a:off x="1925638" y="1661180"/>
              <a:ext cx="7164160" cy="752474"/>
            </a:xfrm>
            <a:prstGeom prst="roundRect">
              <a:avLst/>
            </a:prstGeom>
            <a:solidFill>
              <a:srgbClr val="FFFFCC"/>
            </a:solidFill>
          </p:spPr>
          <p:style>
            <a:lnRef idx="1">
              <a:schemeClr val="accent3"/>
            </a:lnRef>
            <a:fillRef idx="2">
              <a:schemeClr val="accent3"/>
            </a:fillRef>
            <a:effectRef idx="1">
              <a:schemeClr val="accent3"/>
            </a:effectRef>
            <a:fontRef idx="minor">
              <a:schemeClr val="dk1"/>
            </a:fontRef>
          </p:style>
          <p:txBody>
            <a:bodyPr rtlCol="0" anchor="ctr"/>
            <a:lstStyle/>
            <a:p>
              <a:pPr lvl="0"/>
              <a:r>
                <a:rPr kumimoji="1" lang="ja-JP" altLang="en-US" dirty="0"/>
                <a:t>３６協定を締結・届出すれば、月</a:t>
              </a:r>
              <a:r>
                <a:rPr kumimoji="1" lang="en-US" altLang="ja-JP" dirty="0"/>
                <a:t>45</a:t>
              </a:r>
              <a:r>
                <a:rPr kumimoji="1" lang="ja-JP" altLang="en-US" dirty="0"/>
                <a:t>時間、年間</a:t>
              </a:r>
              <a:r>
                <a:rPr kumimoji="1" lang="en-US" altLang="ja-JP" dirty="0"/>
                <a:t>360</a:t>
              </a:r>
              <a:r>
                <a:rPr kumimoji="1" lang="ja-JP" altLang="en-US" dirty="0"/>
                <a:t>時間まで残業させることができる。</a:t>
              </a:r>
            </a:p>
          </p:txBody>
        </p:sp>
        <p:sp>
          <p:nvSpPr>
            <p:cNvPr id="14" name="角丸四角形 13"/>
            <p:cNvSpPr/>
            <p:nvPr/>
          </p:nvSpPr>
          <p:spPr>
            <a:xfrm>
              <a:off x="1944916" y="2449110"/>
              <a:ext cx="7164160" cy="982299"/>
            </a:xfrm>
            <a:prstGeom prst="roundRect">
              <a:avLst/>
            </a:prstGeom>
            <a:solidFill>
              <a:srgbClr val="FFFFCC"/>
            </a:solidFill>
          </p:spPr>
          <p:style>
            <a:lnRef idx="1">
              <a:schemeClr val="accent3"/>
            </a:lnRef>
            <a:fillRef idx="2">
              <a:schemeClr val="accent3"/>
            </a:fillRef>
            <a:effectRef idx="1">
              <a:schemeClr val="accent3"/>
            </a:effectRef>
            <a:fontRef idx="minor">
              <a:schemeClr val="dk1"/>
            </a:fontRef>
          </p:style>
          <p:txBody>
            <a:bodyPr rtlCol="0" anchor="ctr"/>
            <a:lstStyle/>
            <a:p>
              <a:pPr lvl="0"/>
              <a:r>
                <a:rPr kumimoji="1" lang="ja-JP" altLang="en-US" dirty="0"/>
                <a:t>特に繁忙期は特別条項を締結することにより、</a:t>
              </a:r>
              <a:r>
                <a:rPr kumimoji="1" lang="ja-JP" altLang="en-US" u="sng" dirty="0"/>
                <a:t>年</a:t>
              </a:r>
              <a:r>
                <a:rPr kumimoji="1" lang="en-US" altLang="ja-JP" u="sng" dirty="0"/>
                <a:t>6</a:t>
              </a:r>
              <a:r>
                <a:rPr kumimoji="1" lang="ja-JP" altLang="en-US" u="sng" dirty="0"/>
                <a:t>回まで</a:t>
              </a:r>
              <a:r>
                <a:rPr kumimoji="1" lang="ja-JP" altLang="en-US" dirty="0"/>
                <a:t>、月</a:t>
              </a:r>
              <a:r>
                <a:rPr kumimoji="1" lang="en-US" altLang="ja-JP" dirty="0"/>
                <a:t>45</a:t>
              </a:r>
              <a:r>
                <a:rPr kumimoji="1" lang="ja-JP" altLang="en-US" dirty="0"/>
                <a:t>時間・年間</a:t>
              </a:r>
              <a:r>
                <a:rPr kumimoji="1" lang="en-US" altLang="ja-JP" dirty="0"/>
                <a:t>360</a:t>
              </a:r>
              <a:r>
                <a:rPr kumimoji="1" lang="ja-JP" altLang="en-US" dirty="0"/>
                <a:t>時間を超えて残業させることができる。</a:t>
              </a:r>
            </a:p>
            <a:p>
              <a:pPr lvl="0"/>
              <a:r>
                <a:rPr kumimoji="1" lang="ja-JP" altLang="en-US" u="sng" dirty="0"/>
                <a:t>この特別延長時間に上限がない事が問題とされた。</a:t>
              </a:r>
            </a:p>
          </p:txBody>
        </p:sp>
        <p:sp>
          <p:nvSpPr>
            <p:cNvPr id="2" name="角丸四角形 1"/>
            <p:cNvSpPr/>
            <p:nvPr/>
          </p:nvSpPr>
          <p:spPr>
            <a:xfrm>
              <a:off x="183695" y="827652"/>
              <a:ext cx="1761220" cy="75247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原　則</a:t>
              </a:r>
            </a:p>
          </p:txBody>
        </p:sp>
        <p:sp>
          <p:nvSpPr>
            <p:cNvPr id="10" name="角丸四角形 9"/>
            <p:cNvSpPr/>
            <p:nvPr/>
          </p:nvSpPr>
          <p:spPr>
            <a:xfrm>
              <a:off x="183695" y="2561860"/>
              <a:ext cx="1761220" cy="75247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200" dirty="0"/>
                <a:t>例外２</a:t>
              </a:r>
              <a:endParaRPr kumimoji="1" lang="en-US" altLang="ja-JP" sz="1200" dirty="0"/>
            </a:p>
            <a:p>
              <a:pPr algn="ctr"/>
              <a:r>
                <a:rPr kumimoji="1" lang="ja-JP" altLang="en-US" sz="2400" dirty="0"/>
                <a:t>特別条項</a:t>
              </a:r>
            </a:p>
          </p:txBody>
        </p:sp>
        <p:sp>
          <p:nvSpPr>
            <p:cNvPr id="11" name="角丸四角形 10"/>
            <p:cNvSpPr/>
            <p:nvPr/>
          </p:nvSpPr>
          <p:spPr>
            <a:xfrm>
              <a:off x="183695" y="1667757"/>
              <a:ext cx="1761220" cy="75247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200" dirty="0"/>
                <a:t>例外１</a:t>
              </a:r>
              <a:endParaRPr kumimoji="1" lang="en-US" altLang="ja-JP" sz="1200" dirty="0"/>
            </a:p>
            <a:p>
              <a:pPr algn="ctr"/>
              <a:r>
                <a:rPr kumimoji="1" lang="ja-JP" altLang="en-US" sz="2400" dirty="0"/>
                <a:t>３６協定</a:t>
              </a:r>
            </a:p>
          </p:txBody>
        </p:sp>
      </p:grpSp>
      <p:sp>
        <p:nvSpPr>
          <p:cNvPr id="16" name="角丸四角形 15"/>
          <p:cNvSpPr/>
          <p:nvPr/>
        </p:nvSpPr>
        <p:spPr>
          <a:xfrm>
            <a:off x="504596" y="5868807"/>
            <a:ext cx="8277664" cy="892728"/>
          </a:xfrm>
          <a:prstGeom prst="roundRect">
            <a:avLst>
              <a:gd name="adj" fmla="val 8456"/>
            </a:avLst>
          </a:prstGeom>
        </p:spPr>
        <p:style>
          <a:lnRef idx="1">
            <a:schemeClr val="accent6"/>
          </a:lnRef>
          <a:fillRef idx="2">
            <a:schemeClr val="accent6"/>
          </a:fillRef>
          <a:effectRef idx="1">
            <a:schemeClr val="accent6"/>
          </a:effectRef>
          <a:fontRef idx="minor">
            <a:schemeClr val="dk1"/>
          </a:fontRef>
        </p:style>
        <p:txBody>
          <a:bodyPr rtlCol="0" anchor="t" anchorCtr="0"/>
          <a:lstStyle/>
          <a:p>
            <a:r>
              <a:rPr kumimoji="1" lang="ja-JP" altLang="en-US" dirty="0"/>
              <a:t>〇法定休日（週</a:t>
            </a:r>
            <a:r>
              <a:rPr kumimoji="1" lang="en-US" altLang="ja-JP" dirty="0"/>
              <a:t>1</a:t>
            </a:r>
            <a:r>
              <a:rPr kumimoji="1" lang="ja-JP" altLang="en-US" dirty="0"/>
              <a:t>回）の確実な取得</a:t>
            </a:r>
            <a:endParaRPr kumimoji="1" lang="en-US" altLang="ja-JP" dirty="0"/>
          </a:p>
          <a:p>
            <a:r>
              <a:rPr kumimoji="1" lang="ja-JP" altLang="en-US" dirty="0"/>
              <a:t>〇月８０時間を超える時間外や休日労働の撲滅（</a:t>
            </a:r>
            <a:r>
              <a:rPr kumimoji="1" lang="en-US" altLang="ja-JP" dirty="0"/>
              <a:t>1</a:t>
            </a:r>
            <a:r>
              <a:rPr kumimoji="1" lang="ja-JP" altLang="en-US" dirty="0"/>
              <a:t>日</a:t>
            </a:r>
            <a:r>
              <a:rPr kumimoji="1" lang="en-US" altLang="ja-JP" dirty="0"/>
              <a:t>4</a:t>
            </a:r>
            <a:r>
              <a:rPr kumimoji="1" lang="ja-JP" altLang="en-US" dirty="0"/>
              <a:t>時間を超えない）</a:t>
            </a:r>
            <a:endParaRPr kumimoji="1" lang="en-US" altLang="ja-JP" dirty="0"/>
          </a:p>
          <a:p>
            <a:r>
              <a:rPr kumimoji="1" lang="ja-JP" altLang="en-US" dirty="0"/>
              <a:t>〇年に６回は残業を４５時間以内に抑制（</a:t>
            </a:r>
            <a:r>
              <a:rPr kumimoji="1" lang="en-US" altLang="ja-JP" dirty="0"/>
              <a:t>1</a:t>
            </a:r>
            <a:r>
              <a:rPr kumimoji="1" lang="ja-JP" altLang="en-US" dirty="0"/>
              <a:t>日</a:t>
            </a:r>
            <a:r>
              <a:rPr kumimoji="1" lang="en-US" altLang="ja-JP" dirty="0"/>
              <a:t>2</a:t>
            </a:r>
            <a:r>
              <a:rPr kumimoji="1" lang="ja-JP" altLang="en-US" dirty="0"/>
              <a:t>時間以内）</a:t>
            </a:r>
          </a:p>
        </p:txBody>
      </p:sp>
      <p:sp>
        <p:nvSpPr>
          <p:cNvPr id="5" name="V 字形矢印 4"/>
          <p:cNvSpPr/>
          <p:nvPr/>
        </p:nvSpPr>
        <p:spPr>
          <a:xfrm>
            <a:off x="11110" y="5970456"/>
            <a:ext cx="493486" cy="68942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6023429" y="3195134"/>
            <a:ext cx="551542" cy="5091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7053943" y="6437133"/>
            <a:ext cx="2057400" cy="365125"/>
          </a:xfrm>
        </p:spPr>
        <p:txBody>
          <a:bodyPr/>
          <a:lstStyle/>
          <a:p>
            <a:fld id="{E31375A4-56A4-47D6-9801-1991572033F7}" type="slidenum">
              <a:rPr lang="en-US" altLang="ja-JP" smtClean="0">
                <a:solidFill>
                  <a:prstClr val="black">
                    <a:tint val="75000"/>
                  </a:prstClr>
                </a:solidFill>
              </a:rPr>
              <a:pPr/>
              <a:t>49</a:t>
            </a:fld>
            <a:endParaRPr lang="ja-JP" altLang="en-US" dirty="0">
              <a:solidFill>
                <a:prstClr val="black">
                  <a:tint val="75000"/>
                </a:prstClr>
              </a:solidFill>
            </a:endParaRPr>
          </a:p>
        </p:txBody>
      </p:sp>
    </p:spTree>
    <p:extLst>
      <p:ext uri="{BB962C8B-B14F-4D97-AF65-F5344CB8AC3E}">
        <p14:creationId xmlns:p14="http://schemas.microsoft.com/office/powerpoint/2010/main" val="302988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sz="3200" dirty="0"/>
          </a:p>
        </p:txBody>
      </p:sp>
      <p:sp>
        <p:nvSpPr>
          <p:cNvPr id="3" name="コンテンツ プレースホルダー 2"/>
          <p:cNvSpPr>
            <a:spLocks noGrp="1"/>
          </p:cNvSpPr>
          <p:nvPr>
            <p:ph idx="1"/>
          </p:nvPr>
        </p:nvSpPr>
        <p:spPr>
          <a:xfrm>
            <a:off x="628650" y="1472182"/>
            <a:ext cx="7886700" cy="1870612"/>
          </a:xfrm>
          <a:solidFill>
            <a:srgbClr val="66FFFF"/>
          </a:solidFill>
        </p:spPr>
        <p:style>
          <a:lnRef idx="1">
            <a:schemeClr val="accent5"/>
          </a:lnRef>
          <a:fillRef idx="2">
            <a:schemeClr val="accent5"/>
          </a:fillRef>
          <a:effectRef idx="1">
            <a:schemeClr val="accent5"/>
          </a:effectRef>
          <a:fontRef idx="minor">
            <a:schemeClr val="dk1"/>
          </a:fontRef>
        </p:style>
        <p:txBody>
          <a:bodyPr>
            <a:noAutofit/>
          </a:bodyPr>
          <a:lstStyle/>
          <a:p>
            <a:pPr marL="0" indent="0">
              <a:buNone/>
            </a:pPr>
            <a:r>
              <a:rPr lang="en-US" altLang="ja-JP" dirty="0">
                <a:latin typeface="+mn-ea"/>
              </a:rPr>
              <a:t>【</a:t>
            </a:r>
            <a:r>
              <a:rPr kumimoji="1" lang="ja-JP" altLang="en-US" dirty="0">
                <a:latin typeface="+mn-ea"/>
              </a:rPr>
              <a:t>リスクマネジメント</a:t>
            </a:r>
            <a:r>
              <a:rPr kumimoji="1" lang="en-US" altLang="ja-JP" dirty="0">
                <a:latin typeface="+mn-ea"/>
              </a:rPr>
              <a:t>】</a:t>
            </a:r>
            <a:r>
              <a:rPr kumimoji="1" lang="ja-JP" altLang="en-US" dirty="0">
                <a:latin typeface="+mn-ea"/>
              </a:rPr>
              <a:t>とは</a:t>
            </a:r>
            <a:endParaRPr kumimoji="1" lang="en-US" altLang="ja-JP" dirty="0">
              <a:latin typeface="+mn-ea"/>
            </a:endParaRPr>
          </a:p>
          <a:p>
            <a:pPr marL="0" indent="0">
              <a:buNone/>
            </a:pPr>
            <a:r>
              <a:rPr lang="ja-JP" altLang="en-US" dirty="0">
                <a:latin typeface="+mn-ea"/>
              </a:rPr>
              <a:t>　</a:t>
            </a:r>
            <a:r>
              <a:rPr lang="ja-JP" altLang="en-US" sz="2400" dirty="0">
                <a:latin typeface="+mn-ea"/>
              </a:rPr>
              <a:t>一般的に、</a:t>
            </a:r>
            <a:r>
              <a:rPr kumimoji="1" lang="ja-JP" altLang="en-US" sz="2400" dirty="0">
                <a:latin typeface="+mn-ea"/>
              </a:rPr>
              <a:t>将来起こりうるリスクを</a:t>
            </a:r>
            <a:r>
              <a:rPr lang="ja-JP" altLang="en-US" sz="2400" dirty="0">
                <a:latin typeface="+mn-ea"/>
              </a:rPr>
              <a:t>予見</a:t>
            </a:r>
            <a:r>
              <a:rPr kumimoji="1" lang="ja-JP" altLang="en-US" sz="2400" dirty="0">
                <a:latin typeface="+mn-ea"/>
              </a:rPr>
              <a:t>し、リスクがもたらす損失を予防するための対策と、リスクが起こった場合の損害を最小限に食い止めるための対応を指す</a:t>
            </a:r>
          </a:p>
        </p:txBody>
      </p:sp>
      <p:sp>
        <p:nvSpPr>
          <p:cNvPr id="4" name="下矢印 3"/>
          <p:cNvSpPr/>
          <p:nvPr/>
        </p:nvSpPr>
        <p:spPr>
          <a:xfrm>
            <a:off x="4185634" y="3343463"/>
            <a:ext cx="888642" cy="7212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2"/>
          <p:cNvSpPr txBox="1">
            <a:spLocks/>
          </p:cNvSpPr>
          <p:nvPr/>
        </p:nvSpPr>
        <p:spPr>
          <a:xfrm>
            <a:off x="686605" y="4756711"/>
            <a:ext cx="3499029" cy="1396240"/>
          </a:xfrm>
          <a:prstGeom prst="rect">
            <a:avLst/>
          </a:prstGeom>
          <a:solidFill>
            <a:srgbClr val="99FF99"/>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Font typeface="Arial" panose="020B0604020202020204" pitchFamily="34" charset="0"/>
              <a:buNone/>
            </a:pPr>
            <a:r>
              <a:rPr lang="ja-JP" altLang="en-US" dirty="0">
                <a:latin typeface="+mn-ea"/>
              </a:rPr>
              <a:t>①予防的措置</a:t>
            </a:r>
            <a:endParaRPr lang="en-US" altLang="ja-JP" dirty="0">
              <a:latin typeface="+mn-ea"/>
            </a:endParaRPr>
          </a:p>
          <a:p>
            <a:pPr marL="0" indent="0">
              <a:buFont typeface="Arial" panose="020B0604020202020204" pitchFamily="34" charset="0"/>
              <a:buNone/>
            </a:pPr>
            <a:r>
              <a:rPr lang="ja-JP" altLang="en-US" sz="2400" dirty="0">
                <a:latin typeface="+mn-ea"/>
              </a:rPr>
              <a:t>事前にリスクを回避するための措置</a:t>
            </a:r>
          </a:p>
        </p:txBody>
      </p:sp>
      <p:sp>
        <p:nvSpPr>
          <p:cNvPr id="6" name="コンテンツ プレースホルダー 2"/>
          <p:cNvSpPr txBox="1">
            <a:spLocks/>
          </p:cNvSpPr>
          <p:nvPr/>
        </p:nvSpPr>
        <p:spPr>
          <a:xfrm>
            <a:off x="5074276" y="4745588"/>
            <a:ext cx="3499029" cy="1396240"/>
          </a:xfrm>
          <a:prstGeom prst="rect">
            <a:avLst/>
          </a:prstGeom>
          <a:solidFill>
            <a:srgbClr val="99FF99"/>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Font typeface="Arial" panose="020B0604020202020204" pitchFamily="34" charset="0"/>
              <a:buNone/>
            </a:pPr>
            <a:r>
              <a:rPr lang="ja-JP" altLang="en-US" dirty="0">
                <a:latin typeface="+mn-ea"/>
              </a:rPr>
              <a:t>②事後的措置</a:t>
            </a:r>
            <a:endParaRPr lang="en-US" altLang="ja-JP" dirty="0">
              <a:latin typeface="+mn-ea"/>
            </a:endParaRPr>
          </a:p>
          <a:p>
            <a:pPr marL="0" indent="0">
              <a:buFont typeface="Arial" panose="020B0604020202020204" pitchFamily="34" charset="0"/>
              <a:buNone/>
            </a:pPr>
            <a:r>
              <a:rPr lang="ja-JP" altLang="en-US" sz="2400" dirty="0">
                <a:latin typeface="+mn-ea"/>
              </a:rPr>
              <a:t>起こった場合の補償等の対応</a:t>
            </a:r>
          </a:p>
        </p:txBody>
      </p:sp>
      <p:sp>
        <p:nvSpPr>
          <p:cNvPr id="7" name="加算記号 6"/>
          <p:cNvSpPr/>
          <p:nvPr/>
        </p:nvSpPr>
        <p:spPr>
          <a:xfrm>
            <a:off x="4229075" y="4981975"/>
            <a:ext cx="772732" cy="7501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2"/>
          <p:cNvSpPr txBox="1">
            <a:spLocks/>
          </p:cNvSpPr>
          <p:nvPr/>
        </p:nvSpPr>
        <p:spPr>
          <a:xfrm>
            <a:off x="686605" y="4035494"/>
            <a:ext cx="7886700" cy="595403"/>
          </a:xfrm>
          <a:prstGeom prst="rect">
            <a:avLst/>
          </a:prstGeom>
          <a:solidFill>
            <a:schemeClr val="accent2">
              <a:lumMod val="40000"/>
              <a:lumOff val="60000"/>
            </a:schemeClr>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lgn="ctr">
              <a:buFont typeface="Arial" panose="020B0604020202020204" pitchFamily="34" charset="0"/>
              <a:buNone/>
            </a:pPr>
            <a:r>
              <a:rPr lang="ja-JP" altLang="en-US" sz="2400" dirty="0">
                <a:latin typeface="+mn-ea"/>
              </a:rPr>
              <a:t>二つの側面からリスクをマネジメントする必要がある</a:t>
            </a:r>
          </a:p>
        </p:txBody>
      </p:sp>
      <p:sp>
        <p:nvSpPr>
          <p:cNvPr id="10" name="タイトル 1"/>
          <p:cNvSpPr txBox="1">
            <a:spLocks/>
          </p:cNvSpPr>
          <p:nvPr/>
        </p:nvSpPr>
        <p:spPr>
          <a:xfrm>
            <a:off x="444321" y="397463"/>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t>（１）福祉サービスにおけるリスクマネジメント</a:t>
            </a:r>
            <a:endParaRPr lang="ja-JP" altLang="en-US" sz="2800" dirty="0">
              <a:latin typeface="+mn-ea"/>
            </a:endParaRPr>
          </a:p>
        </p:txBody>
      </p:sp>
      <p:sp>
        <p:nvSpPr>
          <p:cNvPr id="9" name="フッター プレースホルダー 8"/>
          <p:cNvSpPr>
            <a:spLocks noGrp="1"/>
          </p:cNvSpPr>
          <p:nvPr>
            <p:ph type="ftr" sz="quarter" idx="11"/>
          </p:nvPr>
        </p:nvSpPr>
        <p:spPr>
          <a:xfrm>
            <a:off x="185266" y="6356351"/>
            <a:ext cx="3086100" cy="365125"/>
          </a:xfrm>
        </p:spPr>
        <p:txBody>
          <a:bodyPr/>
          <a:lstStyle/>
          <a:p>
            <a:pPr rtl="0"/>
            <a:r>
              <a:rPr lang="zh-TW" altLang="en-US" i="1" noProof="0" dirty="0" smtClean="0"/>
              <a:t>平成</a:t>
            </a:r>
            <a:r>
              <a:rPr lang="en-US" altLang="zh-TW" i="1" noProof="0" dirty="0" smtClean="0"/>
              <a:t>30</a:t>
            </a:r>
            <a:r>
              <a:rPr lang="zh-TW" altLang="en-US" i="1" noProof="0" dirty="0" smtClean="0"/>
              <a:t>年度主任相談支援専門員養成研修</a:t>
            </a:r>
            <a:endParaRPr lang="ja-JP" altLang="en-US" i="1" noProof="0" dirty="0"/>
          </a:p>
        </p:txBody>
      </p:sp>
      <p:sp>
        <p:nvSpPr>
          <p:cNvPr id="11" name="スライド番号プレースホルダー 10"/>
          <p:cNvSpPr>
            <a:spLocks noGrp="1"/>
          </p:cNvSpPr>
          <p:nvPr>
            <p:ph type="sldNum" sz="quarter" idx="12"/>
          </p:nvPr>
        </p:nvSpPr>
        <p:spPr>
          <a:xfrm>
            <a:off x="6920174" y="6362144"/>
            <a:ext cx="2057400" cy="365125"/>
          </a:xfrm>
        </p:spPr>
        <p:txBody>
          <a:bodyPr/>
          <a:lstStyle/>
          <a:p>
            <a:pPr rtl="0"/>
            <a:fld id="{E31375A4-56A4-47D6-9801-1991572033F7}" type="slidenum">
              <a:rPr lang="en-US" altLang="ja-JP" noProof="0" smtClean="0"/>
              <a:t>5</a:t>
            </a:fld>
            <a:endParaRPr lang="ja-JP" altLang="en-US" noProof="0" dirty="0"/>
          </a:p>
        </p:txBody>
      </p:sp>
    </p:spTree>
    <p:extLst>
      <p:ext uri="{BB962C8B-B14F-4D97-AF65-F5344CB8AC3E}">
        <p14:creationId xmlns:p14="http://schemas.microsoft.com/office/powerpoint/2010/main" val="322505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1021" y="246862"/>
            <a:ext cx="7886700" cy="781094"/>
          </a:xfrm>
        </p:spPr>
        <p:txBody>
          <a:bodyPr>
            <a:normAutofit/>
          </a:bodyPr>
          <a:lstStyle/>
          <a:p>
            <a:pPr lvl="0">
              <a:spcBef>
                <a:spcPts val="1000"/>
              </a:spcBef>
            </a:pPr>
            <a:endParaRPr kumimoji="1" lang="ja-JP" altLang="en-US" sz="3200" dirty="0">
              <a:latin typeface="+mj-ea"/>
            </a:endParaRPr>
          </a:p>
        </p:txBody>
      </p:sp>
      <p:sp>
        <p:nvSpPr>
          <p:cNvPr id="3" name="コンテンツ プレースホルダー 2"/>
          <p:cNvSpPr>
            <a:spLocks noGrp="1"/>
          </p:cNvSpPr>
          <p:nvPr>
            <p:ph idx="1"/>
          </p:nvPr>
        </p:nvSpPr>
        <p:spPr>
          <a:xfrm>
            <a:off x="122664" y="1115122"/>
            <a:ext cx="8932126" cy="2720898"/>
          </a:xfrm>
        </p:spPr>
        <p:txBody>
          <a:bodyPr>
            <a:noAutofit/>
          </a:bodyPr>
          <a:lstStyle/>
          <a:p>
            <a:pPr>
              <a:buFont typeface="Wingdings" panose="05000000000000000000" pitchFamily="2" charset="2"/>
              <a:buChar char="Ø"/>
            </a:pPr>
            <a:r>
              <a:rPr kumimoji="1" lang="ja-JP" altLang="en-US" sz="2400" dirty="0"/>
              <a:t>労働者の安全と衛生、健康を守るための法律（労働条件の中の最低基準）。</a:t>
            </a:r>
            <a:endParaRPr kumimoji="1" lang="en-US" altLang="ja-JP" sz="2400" dirty="0"/>
          </a:p>
          <a:p>
            <a:pPr>
              <a:buFont typeface="Wingdings" panose="05000000000000000000" pitchFamily="2" charset="2"/>
              <a:buChar char="Ø"/>
            </a:pPr>
            <a:r>
              <a:rPr lang="ja-JP" altLang="en-US" sz="2400" dirty="0"/>
              <a:t>「労働災害の防止」「健康の保持増進」「快適な職場環境の形成」等を促進するような規定が定められています。</a:t>
            </a:r>
            <a:endParaRPr lang="en-US" altLang="ja-JP" sz="2400" dirty="0"/>
          </a:p>
          <a:p>
            <a:pPr>
              <a:buFont typeface="Wingdings" panose="05000000000000000000" pitchFamily="2" charset="2"/>
              <a:buChar char="Ø"/>
            </a:pPr>
            <a:r>
              <a:rPr lang="ja-JP" altLang="en-US" sz="2400" dirty="0"/>
              <a:t>具体的には、以下のようなことを、事業者に義務付けています。</a:t>
            </a:r>
          </a:p>
          <a:p>
            <a:pPr marL="0" indent="0">
              <a:buNone/>
            </a:pPr>
            <a:r>
              <a:rPr lang="ja-JP" altLang="en-US" sz="2400" b="1" dirty="0"/>
              <a:t>　　「安全衛生管理体制</a:t>
            </a:r>
            <a:r>
              <a:rPr lang="ja-JP" altLang="en-US" sz="2400" dirty="0"/>
              <a:t>の確立」</a:t>
            </a:r>
          </a:p>
          <a:p>
            <a:pPr marL="0" indent="0">
              <a:buNone/>
            </a:pPr>
            <a:r>
              <a:rPr lang="ja-JP" altLang="en-US" sz="2400" dirty="0"/>
              <a:t>　　「労働者に対する</a:t>
            </a:r>
            <a:r>
              <a:rPr lang="ja-JP" altLang="en-US" sz="2400" b="1" dirty="0"/>
              <a:t>健康診断</a:t>
            </a:r>
            <a:r>
              <a:rPr lang="ja-JP" altLang="en-US" sz="2400" dirty="0"/>
              <a:t>の実施」</a:t>
            </a:r>
          </a:p>
          <a:p>
            <a:endParaRPr kumimoji="1" lang="ja-JP" altLang="en-US" dirty="0"/>
          </a:p>
        </p:txBody>
      </p:sp>
      <p:sp>
        <p:nvSpPr>
          <p:cNvPr id="4" name="正方形/長方形 3"/>
          <p:cNvSpPr/>
          <p:nvPr/>
        </p:nvSpPr>
        <p:spPr>
          <a:xfrm>
            <a:off x="105937" y="4042010"/>
            <a:ext cx="8932126" cy="24086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defRPr/>
            </a:pPr>
            <a:r>
              <a:rPr lang="ja-JP" altLang="en-US" sz="1600" dirty="0">
                <a:solidFill>
                  <a:prstClr val="black"/>
                </a:solidFill>
              </a:rPr>
              <a:t>第</a:t>
            </a:r>
            <a:r>
              <a:rPr lang="en-US" altLang="ja-JP" sz="1600" dirty="0">
                <a:solidFill>
                  <a:prstClr val="black"/>
                </a:solidFill>
              </a:rPr>
              <a:t>1</a:t>
            </a:r>
            <a:r>
              <a:rPr lang="ja-JP" altLang="en-US" sz="1600" dirty="0">
                <a:solidFill>
                  <a:prstClr val="black"/>
                </a:solidFill>
              </a:rPr>
              <a:t>条 　</a:t>
            </a:r>
          </a:p>
          <a:p>
            <a:pPr lvl="0">
              <a:defRPr/>
            </a:pPr>
            <a:r>
              <a:rPr lang="ja-JP" altLang="en-US" sz="1600" dirty="0">
                <a:solidFill>
                  <a:prstClr val="black"/>
                </a:solidFill>
              </a:rPr>
              <a:t>　労働安全衛生法は、労働基準法と相まって、労働災害の防止のための危害防止基準の確立、責任体制の明確化および自主的活動の促進の措置を講ずる等その防止に関する総合的計画的な対策を推進することにより職場における労働者の安全と健康を確保するとともに、快適な職場環境の形成を促進することを目的とする。</a:t>
            </a:r>
            <a:endParaRPr lang="en-US" altLang="ja-JP" sz="1600" dirty="0">
              <a:solidFill>
                <a:prstClr val="black"/>
              </a:solidFill>
            </a:endParaRPr>
          </a:p>
          <a:p>
            <a:pPr lvl="0">
              <a:defRPr/>
            </a:pPr>
            <a:r>
              <a:rPr lang="ja-JP" altLang="en-US" sz="1600" dirty="0">
                <a:solidFill>
                  <a:prstClr val="black"/>
                </a:solidFill>
              </a:rPr>
              <a:t>第</a:t>
            </a:r>
            <a:r>
              <a:rPr lang="en-US" altLang="ja-JP" sz="1600" dirty="0">
                <a:solidFill>
                  <a:prstClr val="black"/>
                </a:solidFill>
              </a:rPr>
              <a:t>3</a:t>
            </a:r>
            <a:r>
              <a:rPr lang="ja-JP" altLang="en-US" sz="1600" dirty="0">
                <a:solidFill>
                  <a:prstClr val="black"/>
                </a:solidFill>
              </a:rPr>
              <a:t>条</a:t>
            </a:r>
            <a:r>
              <a:rPr lang="en-US" altLang="ja-JP" sz="1600" dirty="0">
                <a:solidFill>
                  <a:prstClr val="black"/>
                </a:solidFill>
              </a:rPr>
              <a:t>1</a:t>
            </a:r>
            <a:r>
              <a:rPr lang="ja-JP" altLang="en-US" sz="1600" dirty="0">
                <a:solidFill>
                  <a:prstClr val="black"/>
                </a:solidFill>
              </a:rPr>
              <a:t>項</a:t>
            </a:r>
            <a:endParaRPr lang="en-US" altLang="ja-JP" sz="1600" dirty="0">
              <a:solidFill>
                <a:prstClr val="black"/>
              </a:solidFill>
            </a:endParaRPr>
          </a:p>
          <a:p>
            <a:pPr lvl="0">
              <a:defRPr/>
            </a:pPr>
            <a:r>
              <a:rPr lang="ja-JP" altLang="en-US" sz="1600" dirty="0">
                <a:solidFill>
                  <a:prstClr val="black"/>
                </a:solidFill>
              </a:rPr>
              <a:t>　事業者は、単にこの法律で定める労働災害の防止のための最低基準を守るだけでなく、快適な職場環境の実現と労働条件の改善を通じて職場における労働者の安全と健康を確保するようにしなければならない。また、事業者は、国が実施する労働災害の防止に関する施策に協力するようにしなければならない</a:t>
            </a:r>
            <a:endParaRPr kumimoji="0"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endParaRPr>
          </a:p>
        </p:txBody>
      </p:sp>
      <p:sp>
        <p:nvSpPr>
          <p:cNvPr id="5" name="タイトル 1"/>
          <p:cNvSpPr txBox="1">
            <a:spLocks/>
          </p:cNvSpPr>
          <p:nvPr/>
        </p:nvSpPr>
        <p:spPr>
          <a:xfrm>
            <a:off x="361021" y="246862"/>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prstClr val="black"/>
                </a:solidFill>
                <a:latin typeface="+mj-ea"/>
              </a:rPr>
              <a:t>（２）労働安全衛生</a:t>
            </a:r>
            <a:endParaRPr lang="ja-JP" altLang="en-US" sz="2800" dirty="0">
              <a:latin typeface="+mn-ea"/>
            </a:endParaRPr>
          </a:p>
        </p:txBody>
      </p:sp>
      <p:sp>
        <p:nvSpPr>
          <p:cNvPr id="6" name="フッター プレースホルダー 5"/>
          <p:cNvSpPr>
            <a:spLocks noGrp="1"/>
          </p:cNvSpPr>
          <p:nvPr>
            <p:ph type="ftr" sz="quarter" idx="11"/>
          </p:nvPr>
        </p:nvSpPr>
        <p:spPr>
          <a:xfrm>
            <a:off x="105937" y="6534657"/>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7" name="スライド番号プレースホルダー 6"/>
          <p:cNvSpPr>
            <a:spLocks noGrp="1"/>
          </p:cNvSpPr>
          <p:nvPr>
            <p:ph type="sldNum" sz="quarter" idx="12"/>
          </p:nvPr>
        </p:nvSpPr>
        <p:spPr>
          <a:xfrm>
            <a:off x="6997390" y="6450673"/>
            <a:ext cx="2057400" cy="365125"/>
          </a:xfrm>
        </p:spPr>
        <p:txBody>
          <a:bodyPr/>
          <a:lstStyle/>
          <a:p>
            <a:fld id="{E31375A4-56A4-47D6-9801-1991572033F7}" type="slidenum">
              <a:rPr lang="en-US" altLang="ja-JP" smtClean="0">
                <a:solidFill>
                  <a:prstClr val="black">
                    <a:tint val="75000"/>
                  </a:prstClr>
                </a:solidFill>
              </a:rPr>
              <a:pPr/>
              <a:t>50</a:t>
            </a:fld>
            <a:endParaRPr lang="ja-JP" altLang="en-US" dirty="0">
              <a:solidFill>
                <a:prstClr val="black">
                  <a:tint val="75000"/>
                </a:prstClr>
              </a:solidFill>
            </a:endParaRPr>
          </a:p>
        </p:txBody>
      </p:sp>
    </p:spTree>
    <p:extLst>
      <p:ext uri="{BB962C8B-B14F-4D97-AF65-F5344CB8AC3E}">
        <p14:creationId xmlns:p14="http://schemas.microsoft.com/office/powerpoint/2010/main" val="89862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タイトル 1"/>
          <p:cNvSpPr txBox="1">
            <a:spLocks/>
          </p:cNvSpPr>
          <p:nvPr/>
        </p:nvSpPr>
        <p:spPr>
          <a:xfrm>
            <a:off x="117019" y="203923"/>
            <a:ext cx="9026981" cy="9281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solidFill>
                  <a:prstClr val="black"/>
                </a:solidFill>
              </a:rPr>
              <a:t>改正労働安全衛生法による労働時間把握の義務付け</a:t>
            </a:r>
          </a:p>
        </p:txBody>
      </p:sp>
      <p:sp>
        <p:nvSpPr>
          <p:cNvPr id="16" name="角丸四角形 15"/>
          <p:cNvSpPr/>
          <p:nvPr/>
        </p:nvSpPr>
        <p:spPr>
          <a:xfrm>
            <a:off x="429755" y="1132114"/>
            <a:ext cx="8401507" cy="4876800"/>
          </a:xfrm>
          <a:prstGeom prst="roundRect">
            <a:avLst>
              <a:gd name="adj" fmla="val 4289"/>
            </a:avLst>
          </a:prstGeom>
        </p:spPr>
        <p:style>
          <a:lnRef idx="1">
            <a:schemeClr val="accent6"/>
          </a:lnRef>
          <a:fillRef idx="2">
            <a:schemeClr val="accent6"/>
          </a:fillRef>
          <a:effectRef idx="1">
            <a:schemeClr val="accent6"/>
          </a:effectRef>
          <a:fontRef idx="minor">
            <a:schemeClr val="dk1"/>
          </a:fontRef>
        </p:style>
        <p:txBody>
          <a:bodyPr rtlCol="0" anchor="t" anchorCtr="0"/>
          <a:lstStyle/>
          <a:p>
            <a:r>
              <a:rPr kumimoji="1" lang="ja-JP" altLang="en-US" sz="2400" dirty="0">
                <a:solidFill>
                  <a:prstClr val="black"/>
                </a:solidFill>
              </a:rPr>
              <a:t>〇働き方改革関連法案による改正</a:t>
            </a:r>
            <a:endParaRPr kumimoji="1" lang="en-US" altLang="ja-JP" sz="2400" dirty="0">
              <a:solidFill>
                <a:prstClr val="black"/>
              </a:solidFill>
            </a:endParaRPr>
          </a:p>
          <a:p>
            <a:endParaRPr kumimoji="1" lang="en-US" altLang="ja-JP" sz="2400" dirty="0">
              <a:solidFill>
                <a:prstClr val="black"/>
              </a:solidFill>
            </a:endParaRPr>
          </a:p>
          <a:p>
            <a:r>
              <a:rPr kumimoji="1" lang="ja-JP" altLang="en-US" sz="2400" dirty="0">
                <a:solidFill>
                  <a:prstClr val="black"/>
                </a:solidFill>
              </a:rPr>
              <a:t>〇改正労働安全衛生法により、原則、すべての労働者を対象として、ガイドラインに基づく労働時間の把握義務。</a:t>
            </a:r>
            <a:endParaRPr kumimoji="1" lang="en-US" altLang="ja-JP" sz="2400" dirty="0">
              <a:solidFill>
                <a:prstClr val="black"/>
              </a:solidFill>
            </a:endParaRPr>
          </a:p>
          <a:p>
            <a:endParaRPr kumimoji="1" lang="en-US" altLang="ja-JP" sz="2400" dirty="0">
              <a:solidFill>
                <a:prstClr val="black"/>
              </a:solidFill>
            </a:endParaRPr>
          </a:p>
          <a:p>
            <a:r>
              <a:rPr kumimoji="1" lang="ja-JP" altLang="en-US" sz="2400" dirty="0">
                <a:solidFill>
                  <a:prstClr val="black"/>
                </a:solidFill>
              </a:rPr>
              <a:t>〇改正により労働時間適正把握ガイドラインにおいて、管理監督者についても労働時間把握が求められる。</a:t>
            </a:r>
            <a:endParaRPr kumimoji="1" lang="en-US" altLang="ja-JP" sz="2400" dirty="0">
              <a:solidFill>
                <a:prstClr val="black"/>
              </a:solidFill>
            </a:endParaRPr>
          </a:p>
          <a:p>
            <a:endParaRPr kumimoji="1" lang="en-US" altLang="ja-JP" sz="2400" dirty="0">
              <a:solidFill>
                <a:prstClr val="black"/>
              </a:solidFill>
            </a:endParaRPr>
          </a:p>
          <a:p>
            <a:r>
              <a:rPr kumimoji="1" lang="ja-JP" altLang="en-US" sz="2400" dirty="0">
                <a:solidFill>
                  <a:prstClr val="black"/>
                </a:solidFill>
              </a:rPr>
              <a:t>〇原則、タイムカード、ＩＣカード、パソコンのアクセスログなどの客観的な記録に基づき、労働時間の把握が求められる。</a:t>
            </a:r>
            <a:endParaRPr kumimoji="1" lang="en-US" altLang="ja-JP" sz="2400" dirty="0">
              <a:solidFill>
                <a:prstClr val="black"/>
              </a:solidFill>
            </a:endParaRPr>
          </a:p>
          <a:p>
            <a:endParaRPr kumimoji="1" lang="en-US" altLang="ja-JP" sz="2400" dirty="0">
              <a:solidFill>
                <a:prstClr val="black"/>
              </a:solidFill>
            </a:endParaRPr>
          </a:p>
          <a:p>
            <a:r>
              <a:rPr kumimoji="1" lang="ja-JP" altLang="en-US" sz="2400" dirty="0">
                <a:solidFill>
                  <a:prstClr val="black"/>
                </a:solidFill>
              </a:rPr>
              <a:t>〇職員・管理職の長時間労働・ボランティア労働などの見直しが必要となる。</a:t>
            </a:r>
          </a:p>
        </p:txBody>
      </p:sp>
      <p:sp>
        <p:nvSpPr>
          <p:cNvPr id="2" name="フッター プレースホルダー 1"/>
          <p:cNvSpPr>
            <a:spLocks noGrp="1"/>
          </p:cNvSpPr>
          <p:nvPr>
            <p:ph type="ftr" sz="quarter" idx="11"/>
          </p:nvPr>
        </p:nvSpPr>
        <p:spPr>
          <a:xfrm>
            <a:off x="117019" y="6382240"/>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3" name="スライド番号プレースホルダー 2"/>
          <p:cNvSpPr>
            <a:spLocks noGrp="1"/>
          </p:cNvSpPr>
          <p:nvPr>
            <p:ph type="sldNum" sz="quarter" idx="12"/>
          </p:nvPr>
        </p:nvSpPr>
        <p:spPr>
          <a:xfrm>
            <a:off x="6940271" y="6403873"/>
            <a:ext cx="2057400" cy="365125"/>
          </a:xfrm>
        </p:spPr>
        <p:txBody>
          <a:bodyPr/>
          <a:lstStyle/>
          <a:p>
            <a:fld id="{E31375A4-56A4-47D6-9801-1991572033F7}" type="slidenum">
              <a:rPr lang="en-US" altLang="ja-JP" smtClean="0">
                <a:solidFill>
                  <a:prstClr val="black">
                    <a:tint val="75000"/>
                  </a:prstClr>
                </a:solidFill>
              </a:rPr>
              <a:pPr/>
              <a:t>51</a:t>
            </a:fld>
            <a:endParaRPr lang="ja-JP" altLang="en-US" dirty="0">
              <a:solidFill>
                <a:prstClr val="black">
                  <a:tint val="75000"/>
                </a:prstClr>
              </a:solidFill>
            </a:endParaRPr>
          </a:p>
        </p:txBody>
      </p:sp>
    </p:spTree>
    <p:extLst>
      <p:ext uri="{BB962C8B-B14F-4D97-AF65-F5344CB8AC3E}">
        <p14:creationId xmlns:p14="http://schemas.microsoft.com/office/powerpoint/2010/main" val="176106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984172"/>
          </a:xfrm>
        </p:spPr>
        <p:txBody>
          <a:bodyPr>
            <a:normAutofit/>
          </a:bodyPr>
          <a:lstStyle/>
          <a:p>
            <a:r>
              <a:rPr kumimoji="1" lang="ja-JP" altLang="en-US" sz="3200" dirty="0"/>
              <a:t>主任相談支援専門員として</a:t>
            </a:r>
          </a:p>
        </p:txBody>
      </p:sp>
      <p:sp>
        <p:nvSpPr>
          <p:cNvPr id="3" name="コンテンツ プレースホルダー 2"/>
          <p:cNvSpPr>
            <a:spLocks noGrp="1"/>
          </p:cNvSpPr>
          <p:nvPr>
            <p:ph idx="1"/>
          </p:nvPr>
        </p:nvSpPr>
        <p:spPr/>
        <p:txBody>
          <a:bodyPr>
            <a:normAutofit lnSpcReduction="10000"/>
          </a:bodyPr>
          <a:lstStyle/>
          <a:p>
            <a:pPr>
              <a:buFont typeface="Wingdings" panose="05000000000000000000" pitchFamily="2" charset="2"/>
              <a:buChar char="Ø"/>
            </a:pPr>
            <a:r>
              <a:rPr kumimoji="1" lang="ja-JP" altLang="en-US" dirty="0"/>
              <a:t>労働者に対する健康管理や安全・衛生管理を確認し、効率的で効果的な業務の遂行</a:t>
            </a:r>
            <a:endParaRPr kumimoji="1" lang="en-US" altLang="ja-JP" dirty="0"/>
          </a:p>
          <a:p>
            <a:pPr>
              <a:buFont typeface="Wingdings" panose="05000000000000000000" pitchFamily="2" charset="2"/>
              <a:buChar char="Ø"/>
            </a:pPr>
            <a:endParaRPr kumimoji="1" lang="en-US" altLang="ja-JP" dirty="0"/>
          </a:p>
          <a:p>
            <a:pPr>
              <a:buFont typeface="Wingdings" panose="05000000000000000000" pitchFamily="2" charset="2"/>
              <a:buChar char="Ø"/>
            </a:pPr>
            <a:r>
              <a:rPr kumimoji="1" lang="ja-JP" altLang="en-US" dirty="0"/>
              <a:t>心身の健康を支え、抱え込みや燃え尽き症候群、働きやすい環境を整える</a:t>
            </a:r>
            <a:endParaRPr kumimoji="1" lang="en-US" altLang="ja-JP" dirty="0"/>
          </a:p>
          <a:p>
            <a:pPr>
              <a:buFont typeface="Wingdings" panose="05000000000000000000" pitchFamily="2" charset="2"/>
              <a:buChar char="Ø"/>
            </a:pPr>
            <a:endParaRPr kumimoji="1" lang="en-US" altLang="ja-JP" dirty="0"/>
          </a:p>
          <a:p>
            <a:pPr>
              <a:buFont typeface="Wingdings" panose="05000000000000000000" pitchFamily="2" charset="2"/>
              <a:buChar char="Ø"/>
            </a:pPr>
            <a:r>
              <a:rPr kumimoji="1" lang="ja-JP" altLang="en-US" dirty="0"/>
              <a:t>労働時間、休憩、休日、休暇について、曖昧になりがちな部分を把握し適正化に努める。</a:t>
            </a:r>
            <a:endParaRPr kumimoji="1" lang="en-US" altLang="ja-JP" dirty="0"/>
          </a:p>
          <a:p>
            <a:pPr marL="0" indent="0">
              <a:buNone/>
            </a:pPr>
            <a:endParaRPr lang="en-US" altLang="ja-JP" dirty="0"/>
          </a:p>
          <a:p>
            <a:pPr marL="0" indent="0">
              <a:buNone/>
            </a:pPr>
            <a:r>
              <a:rPr kumimoji="1" lang="ja-JP" altLang="en-US" dirty="0"/>
              <a:t>→組織運営や経営等、俯瞰的な視点</a:t>
            </a:r>
          </a:p>
        </p:txBody>
      </p:sp>
      <p:pic>
        <p:nvPicPr>
          <p:cNvPr id="4" name="図 3"/>
          <p:cNvPicPr>
            <a:picLocks noChangeAspect="1"/>
          </p:cNvPicPr>
          <p:nvPr/>
        </p:nvPicPr>
        <p:blipFill>
          <a:blip r:embed="rId2"/>
          <a:stretch>
            <a:fillRect/>
          </a:stretch>
        </p:blipFill>
        <p:spPr>
          <a:xfrm>
            <a:off x="7960030" y="111590"/>
            <a:ext cx="1110640" cy="1112958"/>
          </a:xfrm>
          <a:prstGeom prst="rect">
            <a:avLst/>
          </a:prstGeom>
        </p:spPr>
      </p:pic>
      <p:sp>
        <p:nvSpPr>
          <p:cNvPr id="5" name="フッター プレースホルダー 4"/>
          <p:cNvSpPr>
            <a:spLocks noGrp="1"/>
          </p:cNvSpPr>
          <p:nvPr>
            <p:ph type="ftr" sz="quarter" idx="11"/>
          </p:nvPr>
        </p:nvSpPr>
        <p:spPr>
          <a:xfrm>
            <a:off x="114928" y="6356351"/>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6" name="スライド番号プレースホルダー 5"/>
          <p:cNvSpPr>
            <a:spLocks noGrp="1"/>
          </p:cNvSpPr>
          <p:nvPr>
            <p:ph type="sldNum" sz="quarter" idx="12"/>
          </p:nvPr>
        </p:nvSpPr>
        <p:spPr>
          <a:xfrm>
            <a:off x="6809643" y="6356351"/>
            <a:ext cx="2057400" cy="365125"/>
          </a:xfrm>
        </p:spPr>
        <p:txBody>
          <a:bodyPr/>
          <a:lstStyle/>
          <a:p>
            <a:fld id="{E31375A4-56A4-47D6-9801-1991572033F7}" type="slidenum">
              <a:rPr lang="en-US" altLang="ja-JP" smtClean="0">
                <a:solidFill>
                  <a:prstClr val="black">
                    <a:tint val="75000"/>
                  </a:prstClr>
                </a:solidFill>
              </a:rPr>
              <a:pPr/>
              <a:t>52</a:t>
            </a:fld>
            <a:endParaRPr lang="ja-JP" altLang="en-US" dirty="0">
              <a:solidFill>
                <a:prstClr val="black">
                  <a:tint val="75000"/>
                </a:prstClr>
              </a:solidFill>
            </a:endParaRPr>
          </a:p>
        </p:txBody>
      </p:sp>
    </p:spTree>
    <p:extLst>
      <p:ext uri="{BB962C8B-B14F-4D97-AF65-F5344CB8AC3E}">
        <p14:creationId xmlns:p14="http://schemas.microsoft.com/office/powerpoint/2010/main" val="160882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3164" y="179268"/>
            <a:ext cx="7886700" cy="781503"/>
          </a:xfrm>
        </p:spPr>
        <p:txBody>
          <a:bodyPr>
            <a:normAutofit fontScale="90000"/>
          </a:bodyPr>
          <a:lstStyle/>
          <a:p>
            <a:r>
              <a:rPr lang="ja-JP" altLang="en-US" sz="3200" dirty="0"/>
              <a:t>ストレスチェック等の職場におけるメンタルヘルス対策・過重労働対策等</a:t>
            </a:r>
            <a:endParaRPr kumimoji="1" lang="ja-JP" altLang="en-US" sz="3200"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407" y="1439075"/>
            <a:ext cx="3143950" cy="4464408"/>
          </a:xfrm>
        </p:spPr>
      </p:pic>
      <p:sp>
        <p:nvSpPr>
          <p:cNvPr id="5" name="正方形/長方形 4"/>
          <p:cNvSpPr/>
          <p:nvPr/>
        </p:nvSpPr>
        <p:spPr>
          <a:xfrm>
            <a:off x="3258456" y="1027277"/>
            <a:ext cx="5754916" cy="369332"/>
          </a:xfrm>
          <a:prstGeom prst="rect">
            <a:avLst/>
          </a:prstGeom>
        </p:spPr>
        <p:txBody>
          <a:bodyPr wrap="square">
            <a:spAutoFit/>
          </a:bodyPr>
          <a:lstStyle/>
          <a:p>
            <a:r>
              <a:rPr lang="en-US" altLang="ja-JP" dirty="0"/>
              <a:t>https://www.mhlw.go.jp/bunya/roudoukijun/anzeneisei12/</a:t>
            </a:r>
          </a:p>
        </p:txBody>
      </p:sp>
      <p:sp>
        <p:nvSpPr>
          <p:cNvPr id="6" name="正方形/長方形 5"/>
          <p:cNvSpPr/>
          <p:nvPr/>
        </p:nvSpPr>
        <p:spPr>
          <a:xfrm>
            <a:off x="3965121" y="1396609"/>
            <a:ext cx="4564743" cy="3218934"/>
          </a:xfrm>
          <a:prstGeom prst="rect">
            <a:avLst/>
          </a:prstGeom>
        </p:spPr>
        <p:txBody>
          <a:bodyPr wrap="square">
            <a:noAutofit/>
          </a:bodyPr>
          <a:lstStyle/>
          <a:p>
            <a:r>
              <a:rPr lang="en-US" altLang="ja-JP" sz="2400" dirty="0"/>
              <a:t>【</a:t>
            </a:r>
            <a:r>
              <a:rPr lang="ja-JP" altLang="en-US" sz="2400" dirty="0"/>
              <a:t>ストレスチェック制度</a:t>
            </a:r>
            <a:r>
              <a:rPr lang="en-US" altLang="ja-JP" sz="2400" dirty="0"/>
              <a:t>】</a:t>
            </a:r>
            <a:endParaRPr lang="ja-JP" altLang="en-US" dirty="0"/>
          </a:p>
          <a:p>
            <a:r>
              <a:rPr lang="ja-JP" altLang="en-US" dirty="0"/>
              <a:t>　ストレスチェック制度は、定期的に労働者のストレスの状況について検査を行い、本人にその結果を通知して自らのストレスの状況について気付きを促し、個人のメンタルヘルス不調のリスクを低減させるとともに、検査結果を集団的に分析し、職場環境の改善につなげることによって、労働者がメンタルヘルス不調になることを未然に防止することを主な目的としたものです。平成</a:t>
            </a:r>
            <a:r>
              <a:rPr lang="en-US" altLang="ja-JP" dirty="0"/>
              <a:t>27</a:t>
            </a:r>
            <a:r>
              <a:rPr lang="ja-JP" altLang="en-US" dirty="0"/>
              <a:t>年</a:t>
            </a:r>
            <a:r>
              <a:rPr lang="en-US" altLang="ja-JP" dirty="0"/>
              <a:t>12</a:t>
            </a:r>
            <a:r>
              <a:rPr lang="ja-JP" altLang="en-US" dirty="0"/>
              <a:t>月に施行されました。</a:t>
            </a:r>
          </a:p>
        </p:txBody>
      </p:sp>
      <p:sp>
        <p:nvSpPr>
          <p:cNvPr id="7" name="正方形/長方形 6"/>
          <p:cNvSpPr/>
          <p:nvPr/>
        </p:nvSpPr>
        <p:spPr>
          <a:xfrm>
            <a:off x="3965121" y="4333822"/>
            <a:ext cx="4886274" cy="1569660"/>
          </a:xfrm>
          <a:prstGeom prst="rect">
            <a:avLst/>
          </a:prstGeom>
        </p:spPr>
        <p:txBody>
          <a:bodyPr wrap="none">
            <a:spAutoFit/>
          </a:bodyPr>
          <a:lstStyle/>
          <a:p>
            <a:r>
              <a:rPr lang="en-US" altLang="ja-JP" sz="2400" dirty="0">
                <a:latin typeface="+mj-ea"/>
                <a:ea typeface="+mj-ea"/>
              </a:rPr>
              <a:t>【</a:t>
            </a:r>
            <a:r>
              <a:rPr lang="ja-JP" altLang="en-US" sz="2400" dirty="0">
                <a:latin typeface="+mj-ea"/>
                <a:ea typeface="+mj-ea"/>
              </a:rPr>
              <a:t>ストレスチェック制度に関する法令</a:t>
            </a:r>
            <a:r>
              <a:rPr lang="en-US" altLang="ja-JP" sz="2400" dirty="0">
                <a:latin typeface="+mj-ea"/>
                <a:ea typeface="+mj-ea"/>
              </a:rPr>
              <a:t>】</a:t>
            </a:r>
          </a:p>
          <a:p>
            <a:r>
              <a:rPr lang="ja-JP" altLang="en-US" sz="2400" dirty="0">
                <a:latin typeface="+mj-ea"/>
                <a:ea typeface="+mj-ea"/>
              </a:rPr>
              <a:t>①労働安全衛生法</a:t>
            </a:r>
            <a:endParaRPr lang="en-US" altLang="ja-JP" sz="2400" dirty="0">
              <a:latin typeface="+mj-ea"/>
              <a:ea typeface="+mj-ea"/>
            </a:endParaRPr>
          </a:p>
          <a:p>
            <a:r>
              <a:rPr lang="ja-JP" altLang="en-US" sz="2400" dirty="0">
                <a:latin typeface="+mj-ea"/>
                <a:ea typeface="+mj-ea"/>
              </a:rPr>
              <a:t>②労働安全衛生法施行令</a:t>
            </a:r>
            <a:endParaRPr lang="en-US" altLang="ja-JP" sz="2400" dirty="0">
              <a:latin typeface="+mj-ea"/>
              <a:ea typeface="+mj-ea"/>
            </a:endParaRPr>
          </a:p>
          <a:p>
            <a:r>
              <a:rPr lang="ja-JP" altLang="en-US" sz="2400" dirty="0">
                <a:latin typeface="+mj-ea"/>
                <a:ea typeface="+mj-ea"/>
              </a:rPr>
              <a:t>③労働安全衛生規則</a:t>
            </a:r>
          </a:p>
        </p:txBody>
      </p:sp>
      <p:sp>
        <p:nvSpPr>
          <p:cNvPr id="8" name="正方形/長方形 7"/>
          <p:cNvSpPr/>
          <p:nvPr/>
        </p:nvSpPr>
        <p:spPr>
          <a:xfrm>
            <a:off x="419682" y="5905406"/>
            <a:ext cx="8593690" cy="646331"/>
          </a:xfrm>
          <a:prstGeom prst="rect">
            <a:avLst/>
          </a:prstGeom>
        </p:spPr>
        <p:txBody>
          <a:bodyPr wrap="square">
            <a:spAutoFit/>
          </a:bodyPr>
          <a:lstStyle/>
          <a:p>
            <a:r>
              <a:rPr lang="ja-JP" altLang="en-US" dirty="0"/>
              <a:t> ストレスチェック  ：労働安全衛生法第</a:t>
            </a:r>
            <a:r>
              <a:rPr lang="en-US" altLang="ja-JP" dirty="0"/>
              <a:t>66 </a:t>
            </a:r>
            <a:r>
              <a:rPr lang="ja-JP" altLang="en-US" dirty="0"/>
              <a:t>条の </a:t>
            </a:r>
            <a:r>
              <a:rPr lang="en-US" altLang="ja-JP" dirty="0"/>
              <a:t>10 </a:t>
            </a:r>
            <a:r>
              <a:rPr lang="ja-JP" altLang="en-US" dirty="0"/>
              <a:t>第１項に規定されている「心理的な負担の程度を把握するための検査」をいう。 </a:t>
            </a:r>
          </a:p>
        </p:txBody>
      </p:sp>
      <p:sp>
        <p:nvSpPr>
          <p:cNvPr id="3" name="フッター プレースホルダー 2"/>
          <p:cNvSpPr>
            <a:spLocks noGrp="1"/>
          </p:cNvSpPr>
          <p:nvPr>
            <p:ph type="ftr" sz="quarter" idx="11"/>
          </p:nvPr>
        </p:nvSpPr>
        <p:spPr>
          <a:xfrm>
            <a:off x="0" y="6538913"/>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9" name="スライド番号プレースホルダー 8"/>
          <p:cNvSpPr>
            <a:spLocks noGrp="1"/>
          </p:cNvSpPr>
          <p:nvPr>
            <p:ph type="sldNum" sz="quarter" idx="12"/>
          </p:nvPr>
        </p:nvSpPr>
        <p:spPr>
          <a:xfrm>
            <a:off x="6955972" y="6492875"/>
            <a:ext cx="2057400" cy="365125"/>
          </a:xfrm>
        </p:spPr>
        <p:txBody>
          <a:bodyPr/>
          <a:lstStyle/>
          <a:p>
            <a:fld id="{E31375A4-56A4-47D6-9801-1991572033F7}" type="slidenum">
              <a:rPr lang="en-US" altLang="ja-JP" smtClean="0">
                <a:solidFill>
                  <a:prstClr val="black">
                    <a:tint val="75000"/>
                  </a:prstClr>
                </a:solidFill>
              </a:rPr>
              <a:pPr/>
              <a:t>53</a:t>
            </a:fld>
            <a:endParaRPr lang="ja-JP" altLang="en-US" dirty="0">
              <a:solidFill>
                <a:prstClr val="black">
                  <a:tint val="75000"/>
                </a:prstClr>
              </a:solidFill>
            </a:endParaRPr>
          </a:p>
        </p:txBody>
      </p:sp>
    </p:spTree>
    <p:extLst>
      <p:ext uri="{BB962C8B-B14F-4D97-AF65-F5344CB8AC3E}">
        <p14:creationId xmlns:p14="http://schemas.microsoft.com/office/powerpoint/2010/main" val="307937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354887" y="1622247"/>
            <a:ext cx="8434225" cy="1631216"/>
          </a:xfrm>
          <a:prstGeom prst="rect">
            <a:avLst/>
          </a:prstGeom>
        </p:spPr>
        <p:txBody>
          <a:bodyPr wrap="square">
            <a:spAutoFit/>
          </a:bodyPr>
          <a:lstStyle/>
          <a:p>
            <a:r>
              <a:rPr lang="ja-JP" altLang="en-US" sz="2000" dirty="0"/>
              <a:t>平成 </a:t>
            </a:r>
            <a:r>
              <a:rPr lang="en-US" altLang="ja-JP" sz="2000" dirty="0"/>
              <a:t>26 </a:t>
            </a:r>
            <a:r>
              <a:rPr lang="ja-JP" altLang="en-US" sz="2000" dirty="0"/>
              <a:t>年６月 </a:t>
            </a:r>
            <a:r>
              <a:rPr lang="en-US" altLang="ja-JP" sz="2000" dirty="0"/>
              <a:t>25 </a:t>
            </a:r>
            <a:r>
              <a:rPr lang="ja-JP" altLang="en-US" sz="2000" dirty="0"/>
              <a:t>日に公布された「労働安全衛生法の一部を 改正する法律」 （平成 </a:t>
            </a:r>
            <a:r>
              <a:rPr lang="en-US" altLang="ja-JP" sz="2000" dirty="0"/>
              <a:t>26 </a:t>
            </a:r>
            <a:r>
              <a:rPr lang="ja-JP" altLang="en-US" sz="2000" dirty="0"/>
              <a:t>年法律第 </a:t>
            </a:r>
            <a:r>
              <a:rPr lang="en-US" altLang="ja-JP" sz="2000" dirty="0"/>
              <a:t>82 </a:t>
            </a:r>
            <a:r>
              <a:rPr lang="ja-JP" altLang="en-US" sz="2000" dirty="0"/>
              <a:t>号）においては、心理的な負担の程度を把握するための検査（以下「ストレスチェック」という。）及びその結果に基づく面接指導の実施を 事業者に義務付けること等を内容としたストレスチェック制度が新たに創設された。 </a:t>
            </a:r>
          </a:p>
        </p:txBody>
      </p:sp>
      <p:sp>
        <p:nvSpPr>
          <p:cNvPr id="5" name="正方形/長方形 4"/>
          <p:cNvSpPr/>
          <p:nvPr/>
        </p:nvSpPr>
        <p:spPr>
          <a:xfrm>
            <a:off x="427369" y="3353064"/>
            <a:ext cx="8322713" cy="2301304"/>
          </a:xfrm>
          <a:prstGeom prst="rect">
            <a:avLst/>
          </a:prstGeom>
        </p:spPr>
        <p:txBody>
          <a:bodyPr wrap="square">
            <a:noAutofit/>
          </a:bodyPr>
          <a:lstStyle/>
          <a:p>
            <a:r>
              <a:rPr lang="ja-JP" altLang="en-US" sz="2000" dirty="0"/>
              <a:t>本指針は、労働安全衛生法（昭和 </a:t>
            </a:r>
            <a:r>
              <a:rPr lang="en-US" altLang="ja-JP" sz="2000" dirty="0"/>
              <a:t>47 </a:t>
            </a:r>
            <a:r>
              <a:rPr lang="ja-JP" altLang="en-US" sz="2000" dirty="0"/>
              <a:t>年法律第 </a:t>
            </a:r>
            <a:r>
              <a:rPr lang="en-US" altLang="ja-JP" sz="2000" dirty="0"/>
              <a:t>57 </a:t>
            </a:r>
            <a:r>
              <a:rPr lang="ja-JP" altLang="en-US" sz="2000" dirty="0"/>
              <a:t>号。以下「法」という。）第 </a:t>
            </a:r>
            <a:r>
              <a:rPr lang="en-US" altLang="ja-JP" sz="2000" dirty="0"/>
              <a:t>66 </a:t>
            </a:r>
            <a:r>
              <a:rPr lang="ja-JP" altLang="en-US" sz="2000" dirty="0"/>
              <a:t>条の </a:t>
            </a:r>
            <a:r>
              <a:rPr lang="en-US" altLang="ja-JP" sz="2000" dirty="0"/>
              <a:t>10 </a:t>
            </a:r>
            <a:r>
              <a:rPr lang="ja-JP" altLang="en-US" sz="2000" dirty="0"/>
              <a:t>第７項の規定に基づき、ストレスチェック及び面接指導の結果に基づき事業者が講ずべき措置が適切かつ有効に実施されるため、ストレスチェック及び面接指導の具体的な 実施方法又は面接指導の結果についての医師からの意見の聴取、就業上の措置の決定、 健康情報の適正な取扱い並びに労働者に対する不利益な取扱いの禁止等について定めた ものである。 </a:t>
            </a:r>
          </a:p>
        </p:txBody>
      </p:sp>
      <p:sp>
        <p:nvSpPr>
          <p:cNvPr id="6" name="正方形/長方形 5"/>
          <p:cNvSpPr/>
          <p:nvPr/>
        </p:nvSpPr>
        <p:spPr>
          <a:xfrm>
            <a:off x="217448" y="278779"/>
            <a:ext cx="8742556" cy="1200329"/>
          </a:xfrm>
          <a:prstGeom prst="rect">
            <a:avLst/>
          </a:prstGeom>
          <a:ln>
            <a:solidFill>
              <a:schemeClr val="tx2"/>
            </a:solidFill>
          </a:ln>
        </p:spPr>
        <p:txBody>
          <a:bodyPr wrap="square">
            <a:spAutoFit/>
          </a:bodyPr>
          <a:lstStyle/>
          <a:p>
            <a:r>
              <a:rPr lang="ja-JP" altLang="en-US" sz="2400" dirty="0"/>
              <a:t>心理的な負担の程度を把握するための検査及び面接指導の実施</a:t>
            </a:r>
            <a:endParaRPr lang="en-US" altLang="ja-JP" sz="2400" dirty="0"/>
          </a:p>
          <a:p>
            <a:r>
              <a:rPr lang="ja-JP" altLang="en-US" sz="2400" dirty="0"/>
              <a:t>　並びに</a:t>
            </a:r>
            <a:endParaRPr lang="en-US" altLang="ja-JP" sz="2400" dirty="0"/>
          </a:p>
          <a:p>
            <a:r>
              <a:rPr lang="ja-JP" altLang="en-US" sz="2400" dirty="0"/>
              <a:t>面接指導結果に基づき事業者が講ずべき措置に関する指針</a:t>
            </a:r>
          </a:p>
        </p:txBody>
      </p:sp>
      <p:sp>
        <p:nvSpPr>
          <p:cNvPr id="7" name="矢印: 五方向 6"/>
          <p:cNvSpPr/>
          <p:nvPr/>
        </p:nvSpPr>
        <p:spPr>
          <a:xfrm>
            <a:off x="468630" y="5319629"/>
            <a:ext cx="8046720" cy="868680"/>
          </a:xfrm>
          <a:prstGeom prst="homePlat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Wingdings" panose="05000000000000000000" pitchFamily="2" charset="2"/>
              <a:buChar char="Ø"/>
            </a:pPr>
            <a:r>
              <a:rPr kumimoji="1" lang="ja-JP" altLang="en-US" sz="2400" dirty="0">
                <a:solidFill>
                  <a:prstClr val="black"/>
                </a:solidFill>
              </a:rPr>
              <a:t>Ｑ：皆さんの職場では、</a:t>
            </a:r>
            <a:endParaRPr kumimoji="1" lang="en-US" altLang="ja-JP" sz="2400" dirty="0">
              <a:solidFill>
                <a:prstClr val="black"/>
              </a:solidFill>
            </a:endParaRPr>
          </a:p>
          <a:p>
            <a:pPr lvl="0">
              <a:lnSpc>
                <a:spcPct val="90000"/>
              </a:lnSpc>
              <a:spcBef>
                <a:spcPts val="1000"/>
              </a:spcBef>
            </a:pPr>
            <a:r>
              <a:rPr kumimoji="1" lang="ja-JP" altLang="en-US" sz="2400" dirty="0">
                <a:solidFill>
                  <a:prstClr val="black"/>
                </a:solidFill>
              </a:rPr>
              <a:t>　　　　ストレスチェックを実施し対応していますか？</a:t>
            </a:r>
            <a:endParaRPr kumimoji="1" lang="en-US" altLang="ja-JP" sz="2400" dirty="0">
              <a:solidFill>
                <a:prstClr val="black"/>
              </a:solidFill>
            </a:endParaRPr>
          </a:p>
        </p:txBody>
      </p:sp>
      <p:sp>
        <p:nvSpPr>
          <p:cNvPr id="2" name="フッター プレースホルダー 1"/>
          <p:cNvSpPr>
            <a:spLocks noGrp="1"/>
          </p:cNvSpPr>
          <p:nvPr>
            <p:ph type="ftr" sz="quarter" idx="11"/>
          </p:nvPr>
        </p:nvSpPr>
        <p:spPr>
          <a:xfrm>
            <a:off x="217448" y="6356351"/>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3" name="スライド番号プレースホルダー 2"/>
          <p:cNvSpPr>
            <a:spLocks noGrp="1"/>
          </p:cNvSpPr>
          <p:nvPr>
            <p:ph type="sldNum" sz="quarter" idx="12"/>
          </p:nvPr>
        </p:nvSpPr>
        <p:spPr>
          <a:xfrm>
            <a:off x="6902604" y="6356351"/>
            <a:ext cx="2057400" cy="365125"/>
          </a:xfrm>
        </p:spPr>
        <p:txBody>
          <a:bodyPr/>
          <a:lstStyle/>
          <a:p>
            <a:fld id="{E31375A4-56A4-47D6-9801-1991572033F7}" type="slidenum">
              <a:rPr lang="en-US" altLang="ja-JP" smtClean="0">
                <a:solidFill>
                  <a:prstClr val="black">
                    <a:tint val="75000"/>
                  </a:prstClr>
                </a:solidFill>
              </a:rPr>
              <a:pPr/>
              <a:t>54</a:t>
            </a:fld>
            <a:endParaRPr lang="ja-JP" altLang="en-US" dirty="0">
              <a:solidFill>
                <a:prstClr val="black">
                  <a:tint val="75000"/>
                </a:prstClr>
              </a:solidFill>
            </a:endParaRPr>
          </a:p>
        </p:txBody>
      </p:sp>
    </p:spTree>
    <p:extLst>
      <p:ext uri="{BB962C8B-B14F-4D97-AF65-F5344CB8AC3E}">
        <p14:creationId xmlns:p14="http://schemas.microsoft.com/office/powerpoint/2010/main" val="123492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1257" y="896320"/>
            <a:ext cx="8621485" cy="3397567"/>
          </a:xfrm>
        </p:spPr>
        <p:txBody>
          <a:bodyPr>
            <a:noAutofit/>
          </a:bodyPr>
          <a:lstStyle/>
          <a:p>
            <a:pPr marL="0" indent="0">
              <a:buNone/>
            </a:pPr>
            <a:r>
              <a:rPr lang="ja-JP" altLang="en-US" sz="2400" dirty="0"/>
              <a:t>ハラスメントとは、</a:t>
            </a:r>
            <a:endParaRPr lang="en-US" altLang="ja-JP" sz="2400" dirty="0"/>
          </a:p>
          <a:p>
            <a:pPr marL="0" indent="0">
              <a:buNone/>
            </a:pPr>
            <a:r>
              <a:rPr lang="ja-JP" altLang="en-US" sz="2400" dirty="0"/>
              <a:t>　　「嫌がらせ」、「いじめ」、「苦しめること」、「悩ませること</a:t>
            </a:r>
            <a:r>
              <a:rPr lang="ja-JP" altLang="en-US" sz="2400" dirty="0">
                <a:latin typeface="+mn-ea"/>
              </a:rPr>
              <a:t>」</a:t>
            </a:r>
            <a:endParaRPr lang="en-US" altLang="ja-JP" sz="2400" dirty="0">
              <a:latin typeface="+mn-ea"/>
            </a:endParaRPr>
          </a:p>
          <a:p>
            <a:pPr marL="0" indent="0">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（他者に対する発言・行動等が本人の意図には関係なく、相手を不快にさせたり、尊厳を傷つけたり、不利益を与えたり、脅威を与えること）</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smtClean="0">
                <a:latin typeface="+mn-ea"/>
              </a:rPr>
              <a:t>よく</a:t>
            </a:r>
            <a:r>
              <a:rPr kumimoji="1" lang="ja-JP" altLang="en-US" sz="2400" dirty="0">
                <a:latin typeface="+mn-ea"/>
              </a:rPr>
              <a:t>聞くのが</a:t>
            </a:r>
            <a:endParaRPr kumimoji="1" lang="en-US" altLang="ja-JP" sz="2400" dirty="0">
              <a:latin typeface="+mn-ea"/>
            </a:endParaRPr>
          </a:p>
          <a:p>
            <a:pPr marL="0" indent="0">
              <a:buNone/>
            </a:pPr>
            <a:r>
              <a:rPr lang="ja-JP" altLang="en-US" sz="2400" dirty="0"/>
              <a:t>　</a:t>
            </a:r>
            <a:r>
              <a:rPr kumimoji="1" lang="ja-JP" altLang="en-US" sz="2400" dirty="0"/>
              <a:t>〇パワーハラスメント（パワハラ）</a:t>
            </a:r>
            <a:endParaRPr kumimoji="1" lang="en-US" altLang="ja-JP" sz="2400" dirty="0"/>
          </a:p>
          <a:p>
            <a:pPr marL="0" indent="0">
              <a:buNone/>
            </a:pPr>
            <a:r>
              <a:rPr kumimoji="1" lang="ja-JP" altLang="en-US" sz="2400" dirty="0"/>
              <a:t>　〇セクシャルハラスメント（セクハラ）</a:t>
            </a:r>
            <a:endParaRPr kumimoji="1" lang="en-US" altLang="ja-JP" sz="2400" dirty="0"/>
          </a:p>
          <a:p>
            <a:pPr marL="0" indent="0">
              <a:buNone/>
            </a:pPr>
            <a:r>
              <a:rPr kumimoji="1" lang="ja-JP" altLang="en-US" sz="2400" dirty="0"/>
              <a:t>　〇マタニティーハラスメント（マタハラ）</a:t>
            </a:r>
          </a:p>
        </p:txBody>
      </p:sp>
      <p:sp>
        <p:nvSpPr>
          <p:cNvPr id="4" name="正方形/長方形 3"/>
          <p:cNvSpPr/>
          <p:nvPr/>
        </p:nvSpPr>
        <p:spPr>
          <a:xfrm>
            <a:off x="50799" y="4245656"/>
            <a:ext cx="9042399" cy="22932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b="1" dirty="0">
                <a:latin typeface="+mn-ea"/>
              </a:rPr>
              <a:t>その他にも</a:t>
            </a:r>
            <a:endParaRPr lang="en-US" altLang="ja-JP" sz="2400" b="1" dirty="0">
              <a:latin typeface="+mn-ea"/>
            </a:endParaRPr>
          </a:p>
          <a:p>
            <a:r>
              <a:rPr lang="en-US" altLang="ja-JP" sz="1600" b="1" dirty="0">
                <a:latin typeface="+mn-ea"/>
              </a:rPr>
              <a:t>4. </a:t>
            </a:r>
            <a:r>
              <a:rPr lang="ja-JP" altLang="en-US" sz="1600" b="1" dirty="0">
                <a:latin typeface="+mn-ea"/>
              </a:rPr>
              <a:t>セカンド・ハラスメント、</a:t>
            </a:r>
            <a:r>
              <a:rPr lang="en-US" altLang="ja-JP" sz="1600" b="1" dirty="0">
                <a:latin typeface="+mn-ea"/>
              </a:rPr>
              <a:t>5. </a:t>
            </a:r>
            <a:r>
              <a:rPr lang="ja-JP" altLang="en-US" sz="1600" b="1" dirty="0">
                <a:latin typeface="+mn-ea"/>
              </a:rPr>
              <a:t>リストラ・ハラスメント、</a:t>
            </a:r>
            <a:r>
              <a:rPr lang="en-US" altLang="ja-JP" sz="1600" b="1" dirty="0">
                <a:latin typeface="+mn-ea"/>
              </a:rPr>
              <a:t>6. </a:t>
            </a:r>
            <a:r>
              <a:rPr lang="ja-JP" altLang="en-US" sz="1600" b="1" dirty="0">
                <a:latin typeface="+mn-ea"/>
              </a:rPr>
              <a:t>スモーク・ハラスメント</a:t>
            </a:r>
            <a:r>
              <a:rPr lang="ja-JP" altLang="en-US" sz="1600" dirty="0">
                <a:latin typeface="+mn-ea"/>
              </a:rPr>
              <a:t>、</a:t>
            </a:r>
            <a:r>
              <a:rPr lang="en-US" altLang="ja-JP" sz="1600" b="1" dirty="0">
                <a:latin typeface="+mn-ea"/>
              </a:rPr>
              <a:t>7. </a:t>
            </a:r>
            <a:r>
              <a:rPr lang="ja-JP" altLang="en-US" sz="1600" b="1" dirty="0">
                <a:latin typeface="+mn-ea"/>
              </a:rPr>
              <a:t>アカデミック・ハラスメント、</a:t>
            </a:r>
            <a:r>
              <a:rPr lang="en-US" altLang="ja-JP" sz="1600" b="1" dirty="0">
                <a:latin typeface="+mn-ea"/>
              </a:rPr>
              <a:t>8. </a:t>
            </a:r>
            <a:r>
              <a:rPr lang="ja-JP" altLang="en-US" sz="1600" b="1" dirty="0">
                <a:latin typeface="+mn-ea"/>
              </a:rPr>
              <a:t>キャンパス・ハラスメント、</a:t>
            </a:r>
            <a:r>
              <a:rPr lang="en-US" altLang="ja-JP" sz="1600" b="1" dirty="0">
                <a:latin typeface="+mn-ea"/>
              </a:rPr>
              <a:t>9. </a:t>
            </a:r>
            <a:r>
              <a:rPr lang="ja-JP" altLang="en-US" sz="1600" b="1" dirty="0">
                <a:latin typeface="+mn-ea"/>
              </a:rPr>
              <a:t>モラル・ハラスメント、</a:t>
            </a:r>
            <a:r>
              <a:rPr lang="en-US" altLang="ja-JP" sz="1600" b="1" dirty="0">
                <a:latin typeface="+mn-ea"/>
              </a:rPr>
              <a:t>10. </a:t>
            </a:r>
            <a:r>
              <a:rPr lang="ja-JP" altLang="en-US" sz="1600" b="1" dirty="0">
                <a:latin typeface="+mn-ea"/>
              </a:rPr>
              <a:t>ジェンダー・ハラスメント、</a:t>
            </a:r>
            <a:endParaRPr lang="en-US" altLang="ja-JP" sz="1600" b="1" dirty="0">
              <a:latin typeface="+mn-ea"/>
            </a:endParaRPr>
          </a:p>
          <a:p>
            <a:r>
              <a:rPr lang="en-US" altLang="ja-JP" sz="1600" b="1" dirty="0">
                <a:latin typeface="+mn-ea"/>
              </a:rPr>
              <a:t>11. </a:t>
            </a:r>
            <a:r>
              <a:rPr lang="ja-JP" altLang="en-US" sz="1600" b="1" dirty="0">
                <a:latin typeface="+mn-ea"/>
              </a:rPr>
              <a:t>テクスチュアル・ハラスメント、</a:t>
            </a:r>
            <a:r>
              <a:rPr lang="en-US" altLang="ja-JP" sz="1600" b="1" dirty="0">
                <a:latin typeface="+mn-ea"/>
              </a:rPr>
              <a:t>12. </a:t>
            </a:r>
            <a:r>
              <a:rPr lang="ja-JP" altLang="en-US" sz="1600" b="1" dirty="0">
                <a:latin typeface="+mn-ea"/>
              </a:rPr>
              <a:t>アルコール・ハラスメント、</a:t>
            </a:r>
            <a:r>
              <a:rPr lang="en-US" altLang="ja-JP" sz="1600" b="1" dirty="0">
                <a:latin typeface="+mn-ea"/>
              </a:rPr>
              <a:t>13. </a:t>
            </a:r>
            <a:r>
              <a:rPr lang="ja-JP" altLang="en-US" sz="1600" b="1" dirty="0">
                <a:latin typeface="+mn-ea"/>
              </a:rPr>
              <a:t>ペット・ハラスメント、</a:t>
            </a:r>
            <a:endParaRPr lang="en-US" altLang="ja-JP" sz="1600" b="1" dirty="0">
              <a:latin typeface="+mn-ea"/>
            </a:endParaRPr>
          </a:p>
          <a:p>
            <a:r>
              <a:rPr lang="en-US" altLang="ja-JP" sz="1600" b="1" dirty="0">
                <a:latin typeface="+mn-ea"/>
              </a:rPr>
              <a:t>14. </a:t>
            </a:r>
            <a:r>
              <a:rPr lang="ja-JP" altLang="en-US" sz="1600" b="1" dirty="0">
                <a:latin typeface="+mn-ea"/>
              </a:rPr>
              <a:t>エイジ・ハラスメント、</a:t>
            </a:r>
            <a:r>
              <a:rPr lang="en-US" altLang="ja-JP" sz="1600" b="1" dirty="0">
                <a:latin typeface="+mn-ea"/>
              </a:rPr>
              <a:t>15. </a:t>
            </a:r>
            <a:r>
              <a:rPr lang="ja-JP" altLang="en-US" sz="1600" b="1" dirty="0">
                <a:latin typeface="+mn-ea"/>
              </a:rPr>
              <a:t>シルバー・ハラスメント、</a:t>
            </a:r>
            <a:r>
              <a:rPr lang="en-US" altLang="ja-JP" sz="1600" b="1" dirty="0">
                <a:latin typeface="+mn-ea"/>
              </a:rPr>
              <a:t>16. </a:t>
            </a:r>
            <a:r>
              <a:rPr lang="ja-JP" altLang="en-US" sz="1600" b="1" dirty="0">
                <a:latin typeface="+mn-ea"/>
              </a:rPr>
              <a:t>マリッジ・ハラスメント、</a:t>
            </a:r>
            <a:r>
              <a:rPr lang="en-US" altLang="ja-JP" sz="1600" b="1" dirty="0">
                <a:latin typeface="+mn-ea"/>
              </a:rPr>
              <a:t>17. </a:t>
            </a:r>
            <a:r>
              <a:rPr lang="ja-JP" altLang="en-US" sz="1600" b="1" dirty="0">
                <a:latin typeface="+mn-ea"/>
              </a:rPr>
              <a:t>ドクター・ハラスメント、</a:t>
            </a:r>
            <a:r>
              <a:rPr lang="en-US" altLang="ja-JP" sz="1600" b="1" dirty="0">
                <a:latin typeface="+mn-ea"/>
              </a:rPr>
              <a:t>18. </a:t>
            </a:r>
            <a:r>
              <a:rPr lang="ja-JP" altLang="en-US" sz="1600" b="1" dirty="0">
                <a:latin typeface="+mn-ea"/>
              </a:rPr>
              <a:t>スメル・ハラスメント、</a:t>
            </a:r>
            <a:r>
              <a:rPr lang="en-US" altLang="ja-JP" sz="1600" b="1" dirty="0">
                <a:latin typeface="+mn-ea"/>
              </a:rPr>
              <a:t>19. </a:t>
            </a:r>
            <a:r>
              <a:rPr lang="ja-JP" altLang="en-US" sz="1600" b="1" dirty="0">
                <a:latin typeface="+mn-ea"/>
              </a:rPr>
              <a:t>エアー・ハラスメン、</a:t>
            </a:r>
            <a:r>
              <a:rPr lang="en-US" altLang="ja-JP" sz="1600" b="1" dirty="0">
                <a:latin typeface="+mn-ea"/>
              </a:rPr>
              <a:t>20. </a:t>
            </a:r>
            <a:r>
              <a:rPr lang="ja-JP" altLang="en-US" sz="1600" b="1" dirty="0">
                <a:latin typeface="+mn-ea"/>
              </a:rPr>
              <a:t>ブラッドタイプ・ハラスメント</a:t>
            </a:r>
            <a:endParaRPr lang="ja-JP" altLang="en-US" sz="1600" dirty="0">
              <a:latin typeface="+mn-ea"/>
            </a:endParaRPr>
          </a:p>
          <a:p>
            <a:r>
              <a:rPr lang="en-US" altLang="ja-JP" sz="1600" b="1" dirty="0">
                <a:latin typeface="+mn-ea"/>
              </a:rPr>
              <a:t>21. </a:t>
            </a:r>
            <a:r>
              <a:rPr lang="ja-JP" altLang="en-US" sz="1600" b="1" dirty="0">
                <a:latin typeface="+mn-ea"/>
              </a:rPr>
              <a:t>テクノロジー・ハラスメント ／ テクニカル・ハラスメントともいう、</a:t>
            </a:r>
            <a:r>
              <a:rPr lang="en-US" altLang="ja-JP" sz="1600" b="1" dirty="0">
                <a:latin typeface="+mn-ea"/>
              </a:rPr>
              <a:t>22. </a:t>
            </a:r>
            <a:r>
              <a:rPr lang="ja-JP" altLang="en-US" sz="1600" b="1" dirty="0">
                <a:latin typeface="+mn-ea"/>
              </a:rPr>
              <a:t>エレクトロニック・ハラスメント、</a:t>
            </a:r>
            <a:endParaRPr lang="en-US" altLang="ja-JP" sz="1600" b="1" dirty="0">
              <a:latin typeface="+mn-ea"/>
            </a:endParaRPr>
          </a:p>
          <a:p>
            <a:r>
              <a:rPr lang="en-US" altLang="ja-JP" sz="1600" b="1" dirty="0">
                <a:latin typeface="+mn-ea"/>
              </a:rPr>
              <a:t>23. </a:t>
            </a:r>
            <a:r>
              <a:rPr lang="ja-JP" altLang="en-US" sz="1600" b="1" dirty="0">
                <a:latin typeface="+mn-ea"/>
              </a:rPr>
              <a:t>カラオケ・ハラスメント、</a:t>
            </a:r>
            <a:r>
              <a:rPr lang="en-US" altLang="ja-JP" sz="1600" b="1" dirty="0">
                <a:latin typeface="+mn-ea"/>
              </a:rPr>
              <a:t>24. </a:t>
            </a:r>
            <a:r>
              <a:rPr lang="ja-JP" altLang="en-US" sz="1600" b="1" dirty="0">
                <a:latin typeface="+mn-ea"/>
              </a:rPr>
              <a:t>ゼクシャル・ハラスメント、</a:t>
            </a:r>
            <a:r>
              <a:rPr lang="en-US" altLang="ja-JP" sz="1600" b="1" dirty="0">
                <a:latin typeface="+mn-ea"/>
              </a:rPr>
              <a:t>25. </a:t>
            </a:r>
            <a:r>
              <a:rPr lang="ja-JP" altLang="en-US" sz="1600" b="1" dirty="0">
                <a:latin typeface="+mn-ea"/>
              </a:rPr>
              <a:t>レイシャルハラスメント</a:t>
            </a:r>
            <a:r>
              <a:rPr lang="en-US" altLang="ja-JP" sz="1600" b="1" dirty="0">
                <a:latin typeface="+mn-ea"/>
              </a:rPr>
              <a:t>(</a:t>
            </a:r>
            <a:r>
              <a:rPr lang="ja-JP" altLang="en-US" sz="1600" b="1" dirty="0">
                <a:latin typeface="+mn-ea"/>
              </a:rPr>
              <a:t>人種ハラスメント</a:t>
            </a:r>
            <a:r>
              <a:rPr lang="en-US" altLang="ja-JP" sz="1600" b="1" dirty="0">
                <a:latin typeface="+mn-ea"/>
              </a:rPr>
              <a:t>)</a:t>
            </a:r>
            <a:r>
              <a:rPr lang="ja-JP" altLang="en-US" sz="1600" b="1" dirty="0" err="1">
                <a:latin typeface="+mn-ea"/>
              </a:rPr>
              <a:t>、</a:t>
            </a:r>
            <a:r>
              <a:rPr lang="en-US" altLang="ja-JP" sz="1600" b="1" dirty="0">
                <a:latin typeface="+mn-ea"/>
              </a:rPr>
              <a:t>26. </a:t>
            </a:r>
            <a:r>
              <a:rPr lang="ja-JP" altLang="en-US" sz="1600" b="1" dirty="0">
                <a:latin typeface="+mn-ea"/>
              </a:rPr>
              <a:t>パーソナルハラスメント、ｅｔｃ</a:t>
            </a:r>
            <a:endParaRPr lang="ja-JP" altLang="en-US" sz="1600" dirty="0">
              <a:latin typeface="+mn-ea"/>
            </a:endParaRPr>
          </a:p>
        </p:txBody>
      </p:sp>
      <p:sp>
        <p:nvSpPr>
          <p:cNvPr id="5" name="タイトル 1"/>
          <p:cNvSpPr txBox="1">
            <a:spLocks/>
          </p:cNvSpPr>
          <p:nvPr/>
        </p:nvSpPr>
        <p:spPr>
          <a:xfrm>
            <a:off x="346118" y="99145"/>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prstClr val="black"/>
                </a:solidFill>
                <a:latin typeface="+mj-ea"/>
              </a:rPr>
              <a:t>（３）ハラスメント</a:t>
            </a:r>
            <a:endParaRPr lang="ja-JP" altLang="en-US" sz="2800" dirty="0">
              <a:latin typeface="+mn-ea"/>
            </a:endParaRPr>
          </a:p>
        </p:txBody>
      </p:sp>
      <p:sp>
        <p:nvSpPr>
          <p:cNvPr id="2" name="フッター プレースホルダー 1"/>
          <p:cNvSpPr>
            <a:spLocks noGrp="1"/>
          </p:cNvSpPr>
          <p:nvPr>
            <p:ph type="ftr" sz="quarter" idx="11"/>
          </p:nvPr>
        </p:nvSpPr>
        <p:spPr>
          <a:xfrm>
            <a:off x="0" y="6544706"/>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6" name="スライド番号プレースホルダー 5"/>
          <p:cNvSpPr>
            <a:spLocks noGrp="1"/>
          </p:cNvSpPr>
          <p:nvPr>
            <p:ph type="sldNum" sz="quarter" idx="12"/>
          </p:nvPr>
        </p:nvSpPr>
        <p:spPr>
          <a:xfrm>
            <a:off x="7035798" y="6544706"/>
            <a:ext cx="2057400" cy="365125"/>
          </a:xfrm>
        </p:spPr>
        <p:txBody>
          <a:bodyPr/>
          <a:lstStyle/>
          <a:p>
            <a:fld id="{E31375A4-56A4-47D6-9801-1991572033F7}" type="slidenum">
              <a:rPr lang="en-US" altLang="ja-JP" smtClean="0">
                <a:solidFill>
                  <a:prstClr val="black">
                    <a:tint val="75000"/>
                  </a:prstClr>
                </a:solidFill>
              </a:rPr>
              <a:pPr/>
              <a:t>55</a:t>
            </a:fld>
            <a:endParaRPr lang="ja-JP" altLang="en-US" dirty="0">
              <a:solidFill>
                <a:prstClr val="black">
                  <a:tint val="75000"/>
                </a:prstClr>
              </a:solidFill>
            </a:endParaRPr>
          </a:p>
        </p:txBody>
      </p:sp>
    </p:spTree>
    <p:extLst>
      <p:ext uri="{BB962C8B-B14F-4D97-AF65-F5344CB8AC3E}">
        <p14:creationId xmlns:p14="http://schemas.microsoft.com/office/powerpoint/2010/main" val="366121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228600" indent="-228600">
              <a:spcBef>
                <a:spcPts val="1000"/>
              </a:spcBef>
            </a:pPr>
            <a:r>
              <a:rPr lang="en-US" altLang="ja-JP" sz="3200" dirty="0">
                <a:solidFill>
                  <a:prstClr val="black"/>
                </a:solidFill>
                <a:latin typeface="Calibri" panose="020F0502020204030204"/>
                <a:cs typeface="+mn-cs"/>
              </a:rPr>
              <a:t>【</a:t>
            </a:r>
            <a:r>
              <a:rPr lang="ja-JP" altLang="en-US" sz="3200" dirty="0">
                <a:solidFill>
                  <a:prstClr val="black"/>
                </a:solidFill>
                <a:latin typeface="Calibri" panose="020F0502020204030204"/>
                <a:cs typeface="+mn-cs"/>
              </a:rPr>
              <a:t>職場のパワーハラスメントの行為類型</a:t>
            </a:r>
            <a:r>
              <a:rPr lang="en-US" altLang="ja-JP" sz="3200" dirty="0">
                <a:solidFill>
                  <a:prstClr val="black"/>
                </a:solidFill>
                <a:latin typeface="Calibri" panose="020F0502020204030204"/>
                <a:cs typeface="+mn-cs"/>
              </a:rPr>
              <a:t>】</a:t>
            </a:r>
            <a:br>
              <a:rPr lang="en-US" altLang="ja-JP" sz="3200" dirty="0">
                <a:solidFill>
                  <a:prstClr val="black"/>
                </a:solidFill>
                <a:latin typeface="Calibri" panose="020F0502020204030204"/>
                <a:cs typeface="+mn-cs"/>
              </a:rPr>
            </a:br>
            <a:r>
              <a:rPr lang="ja-JP" altLang="en-US" sz="2000" dirty="0"/>
              <a:t>（典型的なものであり、すべて を網羅するものではないことに留意する必要がある）</a:t>
            </a:r>
            <a:endParaRPr kumimoji="1" lang="ja-JP" altLang="en-US" sz="2000" dirty="0"/>
          </a:p>
        </p:txBody>
      </p:sp>
      <p:sp>
        <p:nvSpPr>
          <p:cNvPr id="3" name="コンテンツ プレースホルダー 2"/>
          <p:cNvSpPr>
            <a:spLocks noGrp="1"/>
          </p:cNvSpPr>
          <p:nvPr>
            <p:ph idx="1"/>
          </p:nvPr>
        </p:nvSpPr>
        <p:spPr>
          <a:xfrm>
            <a:off x="628650" y="2074127"/>
            <a:ext cx="7886700" cy="4158592"/>
          </a:xfrm>
        </p:spPr>
        <p:txBody>
          <a:bodyPr>
            <a:noAutofit/>
          </a:bodyPr>
          <a:lstStyle/>
          <a:p>
            <a:pPr marL="0" indent="0">
              <a:buNone/>
            </a:pPr>
            <a:r>
              <a:rPr lang="en-US" altLang="ja-JP" sz="2400" dirty="0"/>
              <a:t>①</a:t>
            </a:r>
            <a:r>
              <a:rPr lang="ja-JP" altLang="en-US" sz="2400" dirty="0"/>
              <a:t>暴行・傷害（身体的な攻撃）</a:t>
            </a:r>
            <a:endParaRPr lang="en-US" altLang="ja-JP" sz="2400" dirty="0"/>
          </a:p>
          <a:p>
            <a:pPr marL="0" indent="0">
              <a:buNone/>
            </a:pPr>
            <a:r>
              <a:rPr lang="ja-JP" altLang="en-US" sz="2400" dirty="0"/>
              <a:t>②脅迫・名誉毀損・侮辱・ひどい暴言（精神的な攻撃）</a:t>
            </a:r>
            <a:endParaRPr lang="en-US" altLang="ja-JP" sz="2400" dirty="0"/>
          </a:p>
          <a:p>
            <a:pPr marL="0" indent="0">
              <a:buNone/>
            </a:pPr>
            <a:r>
              <a:rPr lang="ja-JP" altLang="en-US" sz="2400" dirty="0"/>
              <a:t>③隔離・仲間外し・無視（人間関係からの切り離し） </a:t>
            </a:r>
            <a:endParaRPr lang="en-US" altLang="ja-JP" sz="2400" dirty="0"/>
          </a:p>
          <a:p>
            <a:pPr marL="0" indent="0">
              <a:buNone/>
            </a:pPr>
            <a:r>
              <a:rPr lang="ja-JP" altLang="en-US" sz="2400" dirty="0"/>
              <a:t>④業務上明らかに不要なことや遂行不可能なことの強制、仕事の妨害 （過大な要求） </a:t>
            </a:r>
            <a:endParaRPr lang="en-US" altLang="ja-JP" sz="2400" dirty="0"/>
          </a:p>
          <a:p>
            <a:pPr marL="0" indent="0">
              <a:buNone/>
            </a:pPr>
            <a:r>
              <a:rPr lang="ja-JP" altLang="en-US" sz="2400" dirty="0"/>
              <a:t>⑤業務上の合理性なく、能力や経験とかけ離れた程度の低い仕事を命じることや仕事を与えないこと（過小な要求） </a:t>
            </a:r>
            <a:endParaRPr lang="en-US" altLang="ja-JP" sz="2400" dirty="0"/>
          </a:p>
          <a:p>
            <a:pPr marL="0" indent="0">
              <a:buNone/>
            </a:pPr>
            <a:r>
              <a:rPr lang="ja-JP" altLang="en-US" sz="2400" dirty="0"/>
              <a:t>⑥私的なことに過度に立ち入ること（個の侵害） </a:t>
            </a:r>
            <a:endParaRPr kumimoji="1" lang="ja-JP" altLang="en-US" sz="2400" dirty="0"/>
          </a:p>
        </p:txBody>
      </p:sp>
      <p:sp>
        <p:nvSpPr>
          <p:cNvPr id="6" name="正方形/長方形 5"/>
          <p:cNvSpPr/>
          <p:nvPr/>
        </p:nvSpPr>
        <p:spPr>
          <a:xfrm>
            <a:off x="628650" y="5709499"/>
            <a:ext cx="8865219" cy="523220"/>
          </a:xfrm>
          <a:prstGeom prst="rect">
            <a:avLst/>
          </a:prstGeom>
        </p:spPr>
        <p:txBody>
          <a:bodyPr wrap="square">
            <a:spAutoFit/>
          </a:bodyPr>
          <a:lstStyle/>
          <a:p>
            <a:r>
              <a:rPr lang="ja-JP" altLang="en-US" sz="1400" dirty="0"/>
              <a:t>「職場のパワーハラスメントの予防・解決に向けた提言」</a:t>
            </a:r>
            <a:r>
              <a:rPr lang="en-US" altLang="ja-JP" sz="1400" dirty="0"/>
              <a:t>H24.3.15</a:t>
            </a:r>
          </a:p>
          <a:p>
            <a:r>
              <a:rPr lang="ja-JP" altLang="en-US" sz="1400" dirty="0"/>
              <a:t>厚生労働省の「職場のいじめ・嫌がらせ問題に関する円卓会議」（座長：堀田力　さわやか福祉財団理事長）</a:t>
            </a:r>
          </a:p>
        </p:txBody>
      </p:sp>
      <p:sp>
        <p:nvSpPr>
          <p:cNvPr id="4" name="フッター プレースホルダー 3"/>
          <p:cNvSpPr>
            <a:spLocks noGrp="1"/>
          </p:cNvSpPr>
          <p:nvPr>
            <p:ph type="ftr" sz="quarter" idx="11"/>
          </p:nvPr>
        </p:nvSpPr>
        <p:spPr>
          <a:xfrm>
            <a:off x="114928" y="6433594"/>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950319" y="6433594"/>
            <a:ext cx="2057400" cy="365125"/>
          </a:xfrm>
        </p:spPr>
        <p:txBody>
          <a:bodyPr/>
          <a:lstStyle/>
          <a:p>
            <a:fld id="{E31375A4-56A4-47D6-9801-1991572033F7}" type="slidenum">
              <a:rPr lang="en-US" altLang="ja-JP" smtClean="0">
                <a:solidFill>
                  <a:prstClr val="black">
                    <a:tint val="75000"/>
                  </a:prstClr>
                </a:solidFill>
              </a:rPr>
              <a:pPr/>
              <a:t>56</a:t>
            </a:fld>
            <a:endParaRPr lang="ja-JP" altLang="en-US" dirty="0">
              <a:solidFill>
                <a:prstClr val="black">
                  <a:tint val="75000"/>
                </a:prstClr>
              </a:solidFill>
            </a:endParaRPr>
          </a:p>
        </p:txBody>
      </p:sp>
    </p:spTree>
    <p:extLst>
      <p:ext uri="{BB962C8B-B14F-4D97-AF65-F5344CB8AC3E}">
        <p14:creationId xmlns:p14="http://schemas.microsoft.com/office/powerpoint/2010/main" val="8106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39" y="538729"/>
            <a:ext cx="6130068" cy="1379265"/>
          </a:xfr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821" y="260055"/>
            <a:ext cx="1943100" cy="733425"/>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664" y="2145300"/>
            <a:ext cx="6141257" cy="1381783"/>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56" y="3623533"/>
            <a:ext cx="6141251" cy="1381781"/>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5395" y="5101765"/>
            <a:ext cx="6163526" cy="1386794"/>
          </a:xfrm>
          <a:prstGeom prst="rect">
            <a:avLst/>
          </a:prstGeom>
        </p:spPr>
      </p:pic>
      <p:sp>
        <p:nvSpPr>
          <p:cNvPr id="5" name="正方形/長方形 4"/>
          <p:cNvSpPr/>
          <p:nvPr/>
        </p:nvSpPr>
        <p:spPr>
          <a:xfrm>
            <a:off x="5424637" y="1795760"/>
            <a:ext cx="3864584" cy="369332"/>
          </a:xfrm>
          <a:prstGeom prst="rect">
            <a:avLst/>
          </a:prstGeom>
        </p:spPr>
        <p:txBody>
          <a:bodyPr wrap="none">
            <a:spAutoFit/>
          </a:bodyPr>
          <a:lstStyle/>
          <a:p>
            <a:r>
              <a:rPr lang="en-US" altLang="ja-JP" dirty="0"/>
              <a:t>https://www.no-pawahara.mhlw.go.jp/</a:t>
            </a:r>
          </a:p>
        </p:txBody>
      </p:sp>
      <p:sp>
        <p:nvSpPr>
          <p:cNvPr id="2" name="フッター プレースホルダー 1"/>
          <p:cNvSpPr>
            <a:spLocks noGrp="1"/>
          </p:cNvSpPr>
          <p:nvPr>
            <p:ph type="ftr" sz="quarter" idx="11"/>
          </p:nvPr>
        </p:nvSpPr>
        <p:spPr>
          <a:xfrm>
            <a:off x="-106136" y="6492875"/>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3" name="スライド番号プレースホルダー 2"/>
          <p:cNvSpPr>
            <a:spLocks noGrp="1"/>
          </p:cNvSpPr>
          <p:nvPr>
            <p:ph type="sldNum" sz="quarter" idx="12"/>
          </p:nvPr>
        </p:nvSpPr>
        <p:spPr>
          <a:xfrm>
            <a:off x="7025821" y="6469180"/>
            <a:ext cx="2057400" cy="365125"/>
          </a:xfrm>
        </p:spPr>
        <p:txBody>
          <a:bodyPr/>
          <a:lstStyle/>
          <a:p>
            <a:fld id="{E31375A4-56A4-47D6-9801-1991572033F7}" type="slidenum">
              <a:rPr lang="en-US" altLang="ja-JP" smtClean="0">
                <a:solidFill>
                  <a:prstClr val="black">
                    <a:tint val="75000"/>
                  </a:prstClr>
                </a:solidFill>
              </a:rPr>
              <a:pPr/>
              <a:t>57</a:t>
            </a:fld>
            <a:endParaRPr lang="ja-JP" altLang="en-US" dirty="0">
              <a:solidFill>
                <a:prstClr val="black">
                  <a:tint val="75000"/>
                </a:prstClr>
              </a:solidFill>
            </a:endParaRPr>
          </a:p>
        </p:txBody>
      </p:sp>
    </p:spTree>
    <p:extLst>
      <p:ext uri="{BB962C8B-B14F-4D97-AF65-F5344CB8AC3E}">
        <p14:creationId xmlns:p14="http://schemas.microsoft.com/office/powerpoint/2010/main" val="292158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145143" y="179249"/>
            <a:ext cx="8882742" cy="6401753"/>
          </a:xfrm>
          <a:prstGeom prst="rect">
            <a:avLst/>
          </a:prstGeom>
        </p:spPr>
        <p:txBody>
          <a:bodyPr wrap="square">
            <a:spAutoFit/>
          </a:bodyPr>
          <a:lstStyle/>
          <a:p>
            <a:r>
              <a:rPr lang="ja-JP" altLang="en-US" sz="2800" dirty="0"/>
              <a:t>そもそもパワハラってなんですか？</a:t>
            </a:r>
          </a:p>
          <a:p>
            <a:r>
              <a:rPr lang="ja-JP" altLang="en-US" dirty="0"/>
              <a:t> </a:t>
            </a:r>
          </a:p>
          <a:p>
            <a:r>
              <a:rPr lang="ja-JP" altLang="en-US" sz="2400" dirty="0"/>
              <a:t>同じ職場で働く者に対して、職務上の地位や人間関係などの職場内の優位性（</a:t>
            </a:r>
            <a:r>
              <a:rPr lang="en-US" altLang="ja-JP" sz="2400" dirty="0"/>
              <a:t>※1</a:t>
            </a:r>
            <a:r>
              <a:rPr lang="ja-JP" altLang="en-US" sz="2400" dirty="0"/>
              <a:t>）を背景に、業務の適正な範囲（</a:t>
            </a:r>
            <a:r>
              <a:rPr lang="en-US" altLang="ja-JP" sz="2400" dirty="0"/>
              <a:t>※2</a:t>
            </a:r>
            <a:r>
              <a:rPr lang="ja-JP" altLang="en-US" sz="2400" dirty="0"/>
              <a:t>）を超えて、精神的・身体的苦痛を与える又は職場環境を悪化させる行為を言います。</a:t>
            </a:r>
            <a:endParaRPr lang="en-US" altLang="ja-JP" sz="2400" dirty="0"/>
          </a:p>
          <a:p>
            <a:endParaRPr lang="ja-JP" altLang="en-US" sz="1200" dirty="0"/>
          </a:p>
          <a:p>
            <a:r>
              <a:rPr lang="en-US" altLang="ja-JP" dirty="0"/>
              <a:t>※1 </a:t>
            </a:r>
            <a:r>
              <a:rPr lang="ja-JP" altLang="en-US" dirty="0"/>
              <a:t>職場内の優位性</a:t>
            </a:r>
          </a:p>
          <a:p>
            <a:r>
              <a:rPr lang="ja-JP" altLang="en-US" dirty="0"/>
              <a:t>パワーハラスメントという言葉は、上司から部下へのいじめ・嫌がらせをさして使われる場合が多いが、先輩・後輩間や同僚間、さらには部下から上司に対して行われるものもあります。「職場内での優位性」には、「職務上の地位」に限らず、人間関係や専門知識、経験などの様々な優位性が含まれます。</a:t>
            </a:r>
            <a:endParaRPr lang="en-US" altLang="ja-JP" dirty="0"/>
          </a:p>
          <a:p>
            <a:endParaRPr lang="ja-JP" altLang="en-US" sz="1200" dirty="0"/>
          </a:p>
          <a:p>
            <a:r>
              <a:rPr lang="en-US" altLang="ja-JP" dirty="0"/>
              <a:t>※2 </a:t>
            </a:r>
            <a:r>
              <a:rPr lang="ja-JP" altLang="en-US" dirty="0"/>
              <a:t>業務の適正な範囲</a:t>
            </a:r>
          </a:p>
          <a:p>
            <a:r>
              <a:rPr lang="ja-JP" altLang="en-US" dirty="0"/>
              <a:t>業務上の必要な指示や注意・指導を不満に感じたりする場合でも、業務上の適正な範囲で行われている場合には、パワーハラスメントにはあたりません。例えば、上司は自らの職位・職能に応じて権限を発揮し、業務上の指揮監督や教育指導を行い、上司としての役割を遂行することが求められます。職場のパワーハラスメント対策は、そのような上司の適正な指導を妨げるものではなく、各職場で、何が業務の適正な範囲で、何がそうでないのか、その範囲を明確にする取組を行うことによって、適正な指導をサポートするものでなければなりません。</a:t>
            </a:r>
            <a:endParaRPr lang="en-US" altLang="ja-JP" dirty="0"/>
          </a:p>
          <a:p>
            <a:endParaRPr lang="ja-JP" altLang="en-US" sz="1200" dirty="0"/>
          </a:p>
          <a:p>
            <a:r>
              <a:rPr lang="ja-JP" altLang="en-US" sz="1600" dirty="0"/>
              <a:t>（平成</a:t>
            </a:r>
            <a:r>
              <a:rPr lang="en-US" altLang="ja-JP" sz="1600" dirty="0"/>
              <a:t>24</a:t>
            </a:r>
            <a:r>
              <a:rPr lang="ja-JP" altLang="en-US" sz="1600" dirty="0"/>
              <a:t>年</a:t>
            </a:r>
            <a:r>
              <a:rPr lang="en-US" altLang="ja-JP" sz="1600" dirty="0"/>
              <a:t>1</a:t>
            </a:r>
            <a:r>
              <a:rPr lang="ja-JP" altLang="en-US" sz="1600" dirty="0"/>
              <a:t>月「職場のいじめ・嫌がらせ問題に関する円卓会議ワーキング・グループ報告」より）</a:t>
            </a:r>
          </a:p>
        </p:txBody>
      </p:sp>
      <p:sp>
        <p:nvSpPr>
          <p:cNvPr id="3" name="四角形: 角を丸くする 2"/>
          <p:cNvSpPr/>
          <p:nvPr/>
        </p:nvSpPr>
        <p:spPr>
          <a:xfrm>
            <a:off x="7138689" y="137160"/>
            <a:ext cx="1877652"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参　　考</a:t>
            </a:r>
          </a:p>
        </p:txBody>
      </p:sp>
      <p:sp>
        <p:nvSpPr>
          <p:cNvPr id="2" name="フッター プレースホルダー 1"/>
          <p:cNvSpPr>
            <a:spLocks noGrp="1"/>
          </p:cNvSpPr>
          <p:nvPr>
            <p:ph type="ftr" sz="quarter" idx="11"/>
          </p:nvPr>
        </p:nvSpPr>
        <p:spPr>
          <a:xfrm>
            <a:off x="145143" y="6492875"/>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958941" y="6440528"/>
            <a:ext cx="2057400" cy="365125"/>
          </a:xfrm>
        </p:spPr>
        <p:txBody>
          <a:bodyPr/>
          <a:lstStyle/>
          <a:p>
            <a:fld id="{E31375A4-56A4-47D6-9801-1991572033F7}" type="slidenum">
              <a:rPr lang="en-US" altLang="ja-JP" smtClean="0">
                <a:solidFill>
                  <a:prstClr val="black">
                    <a:tint val="75000"/>
                  </a:prstClr>
                </a:solidFill>
              </a:rPr>
              <a:pPr/>
              <a:t>58</a:t>
            </a:fld>
            <a:endParaRPr lang="ja-JP" altLang="en-US" dirty="0">
              <a:solidFill>
                <a:prstClr val="black">
                  <a:tint val="75000"/>
                </a:prstClr>
              </a:solidFill>
            </a:endParaRPr>
          </a:p>
        </p:txBody>
      </p:sp>
    </p:spTree>
    <p:extLst>
      <p:ext uri="{BB962C8B-B14F-4D97-AF65-F5344CB8AC3E}">
        <p14:creationId xmlns:p14="http://schemas.microsoft.com/office/powerpoint/2010/main" val="352427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7" name="図 6"/>
          <p:cNvPicPr>
            <a:picLocks noChangeAspect="1"/>
          </p:cNvPicPr>
          <p:nvPr/>
        </p:nvPicPr>
        <p:blipFill>
          <a:blip r:embed="rId2"/>
          <a:stretch>
            <a:fillRect/>
          </a:stretch>
        </p:blipFill>
        <p:spPr>
          <a:xfrm>
            <a:off x="736521" y="64924"/>
            <a:ext cx="7778829" cy="6500617"/>
          </a:xfrm>
          <a:prstGeom prst="rect">
            <a:avLst/>
          </a:prstGeom>
          <a:ln>
            <a:solidFill>
              <a:schemeClr val="tx1"/>
            </a:solidFill>
          </a:ln>
        </p:spPr>
      </p:pic>
      <p:sp>
        <p:nvSpPr>
          <p:cNvPr id="4" name="四角形: 角を丸くする 3"/>
          <p:cNvSpPr/>
          <p:nvPr/>
        </p:nvSpPr>
        <p:spPr>
          <a:xfrm>
            <a:off x="7138689" y="137160"/>
            <a:ext cx="1877652"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参　　考</a:t>
            </a:r>
          </a:p>
        </p:txBody>
      </p:sp>
      <p:sp>
        <p:nvSpPr>
          <p:cNvPr id="3" name="フッター プレースホルダー 2"/>
          <p:cNvSpPr>
            <a:spLocks noGrp="1"/>
          </p:cNvSpPr>
          <p:nvPr>
            <p:ph type="ftr" sz="quarter" idx="11"/>
          </p:nvPr>
        </p:nvSpPr>
        <p:spPr>
          <a:xfrm>
            <a:off x="0" y="6534657"/>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958941" y="6500618"/>
            <a:ext cx="2057400" cy="365125"/>
          </a:xfrm>
        </p:spPr>
        <p:txBody>
          <a:bodyPr/>
          <a:lstStyle/>
          <a:p>
            <a:fld id="{E31375A4-56A4-47D6-9801-1991572033F7}" type="slidenum">
              <a:rPr lang="en-US" altLang="ja-JP" smtClean="0">
                <a:solidFill>
                  <a:prstClr val="black">
                    <a:tint val="75000"/>
                  </a:prstClr>
                </a:solidFill>
              </a:rPr>
              <a:pPr/>
              <a:t>59</a:t>
            </a:fld>
            <a:endParaRPr lang="ja-JP" altLang="en-US" dirty="0">
              <a:solidFill>
                <a:prstClr val="black">
                  <a:tint val="75000"/>
                </a:prstClr>
              </a:solidFill>
            </a:endParaRPr>
          </a:p>
        </p:txBody>
      </p:sp>
    </p:spTree>
    <p:extLst>
      <p:ext uri="{BB962C8B-B14F-4D97-AF65-F5344CB8AC3E}">
        <p14:creationId xmlns:p14="http://schemas.microsoft.com/office/powerpoint/2010/main" val="220436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536" y="103869"/>
            <a:ext cx="7886700" cy="912131"/>
          </a:xfrm>
        </p:spPr>
        <p:txBody>
          <a:bodyPr/>
          <a:lstStyle/>
          <a:p>
            <a:r>
              <a:rPr lang="ja-JP" altLang="en-US" sz="3200" dirty="0">
                <a:solidFill>
                  <a:prstClr val="black"/>
                </a:solidFill>
                <a:latin typeface="+mj-ea"/>
              </a:rPr>
              <a:t>福祉におけるリスクマネジメントの４つの目的</a:t>
            </a:r>
            <a:endParaRPr kumimoji="1" lang="ja-JP" altLang="en-US" dirty="0">
              <a:latin typeface="+mj-ea"/>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493674630"/>
              </p:ext>
            </p:extLst>
          </p:nvPr>
        </p:nvGraphicFramePr>
        <p:xfrm>
          <a:off x="628650" y="1306286"/>
          <a:ext cx="7886700" cy="4703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フッター プレースホルダー 2"/>
          <p:cNvSpPr>
            <a:spLocks noGrp="1"/>
          </p:cNvSpPr>
          <p:nvPr>
            <p:ph type="ftr" sz="quarter" idx="11"/>
          </p:nvPr>
        </p:nvSpPr>
        <p:spPr>
          <a:xfrm>
            <a:off x="165170" y="6458474"/>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849835" y="6458473"/>
            <a:ext cx="2057400" cy="365125"/>
          </a:xfrm>
        </p:spPr>
        <p:txBody>
          <a:bodyPr/>
          <a:lstStyle/>
          <a:p>
            <a:fld id="{E31375A4-56A4-47D6-9801-1991572033F7}" type="slidenum">
              <a:rPr lang="en-US" altLang="ja-JP" smtClean="0">
                <a:solidFill>
                  <a:prstClr val="black">
                    <a:tint val="75000"/>
                  </a:prstClr>
                </a:solidFill>
              </a:rPr>
              <a:pPr/>
              <a:t>6</a:t>
            </a:fld>
            <a:endParaRPr lang="ja-JP" altLang="en-US" dirty="0">
              <a:solidFill>
                <a:prstClr val="black">
                  <a:tint val="75000"/>
                </a:prstClr>
              </a:solidFill>
            </a:endParaRPr>
          </a:p>
        </p:txBody>
      </p:sp>
    </p:spTree>
    <p:extLst>
      <p:ext uri="{BB962C8B-B14F-4D97-AF65-F5344CB8AC3E}">
        <p14:creationId xmlns:p14="http://schemas.microsoft.com/office/powerpoint/2010/main" val="24884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755013"/>
          </a:xfrm>
        </p:spPr>
        <p:txBody>
          <a:bodyPr>
            <a:normAutofit/>
          </a:bodyPr>
          <a:lstStyle/>
          <a:p>
            <a:r>
              <a:rPr kumimoji="1" lang="ja-JP" altLang="en-US" sz="2800" dirty="0"/>
              <a:t>ハラスメント対策を講じているか</a:t>
            </a:r>
          </a:p>
        </p:txBody>
      </p:sp>
      <p:sp>
        <p:nvSpPr>
          <p:cNvPr id="3" name="コンテンツ プレースホルダー 2"/>
          <p:cNvSpPr>
            <a:spLocks noGrp="1"/>
          </p:cNvSpPr>
          <p:nvPr>
            <p:ph idx="1"/>
          </p:nvPr>
        </p:nvSpPr>
        <p:spPr>
          <a:xfrm>
            <a:off x="457200" y="1120140"/>
            <a:ext cx="8149590" cy="5056823"/>
          </a:xfrm>
        </p:spPr>
        <p:txBody>
          <a:bodyPr>
            <a:noAutofit/>
          </a:bodyPr>
          <a:lstStyle/>
          <a:p>
            <a:r>
              <a:rPr kumimoji="1" lang="ja-JP" altLang="en-US" sz="2400" dirty="0"/>
              <a:t>様々な種類のハラスメントが、何気なく、気がつかずに周辺で行われ、受けている側が我慢をしている場合が</a:t>
            </a:r>
            <a:r>
              <a:rPr lang="ja-JP" altLang="en-US" sz="2400" dirty="0"/>
              <a:t>ある。ハラスメントを受けた人は、人格を傷つけられ、仕事への意欲や自信を喪失します。ハラスメントはメンタルヘルスにも悪影響を及ぼし、特に身体的な暴力を伴う場合には被害者にとってトラウマともなりかねません。</a:t>
            </a:r>
            <a:endParaRPr lang="en-US" altLang="ja-JP" sz="2400" dirty="0"/>
          </a:p>
          <a:p>
            <a:r>
              <a:rPr lang="ja-JP" altLang="en-US" sz="2400" dirty="0"/>
              <a:t>ハラスメントの場面を見たり、聞いたりした周囲の人への影響も考えなければなりません。一緒に働くスタッフにとって、職場環境や対人関係を悪化させる職場でのハラスメントは仕事への意欲低下につながります。職場のハラスメントは事業主にとっても大きな「損失」をもたらすと言えます。</a:t>
            </a:r>
            <a:endParaRPr kumimoji="1" lang="en-US" altLang="ja-JP" sz="2400" dirty="0"/>
          </a:p>
          <a:p>
            <a:r>
              <a:rPr kumimoji="1" lang="ja-JP" altLang="en-US" sz="2400" dirty="0"/>
              <a:t>正しい知識を職員全体、地域の相談支援専門員等が身につけることが重要であると同時に、職場として相談窓口や対応方法を明確化するなどの対策が求められます。</a:t>
            </a:r>
          </a:p>
        </p:txBody>
      </p:sp>
      <p:sp>
        <p:nvSpPr>
          <p:cNvPr id="4" name="フッター プレースホルダー 3"/>
          <p:cNvSpPr>
            <a:spLocks noGrp="1"/>
          </p:cNvSpPr>
          <p:nvPr>
            <p:ph type="ftr" sz="quarter" idx="11"/>
          </p:nvPr>
        </p:nvSpPr>
        <p:spPr>
          <a:xfrm>
            <a:off x="0" y="6492875"/>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849835" y="6406593"/>
            <a:ext cx="2057400" cy="365125"/>
          </a:xfrm>
        </p:spPr>
        <p:txBody>
          <a:bodyPr/>
          <a:lstStyle/>
          <a:p>
            <a:fld id="{E31375A4-56A4-47D6-9801-1991572033F7}" type="slidenum">
              <a:rPr lang="en-US" altLang="ja-JP" smtClean="0">
                <a:solidFill>
                  <a:prstClr val="black">
                    <a:tint val="75000"/>
                  </a:prstClr>
                </a:solidFill>
              </a:rPr>
              <a:pPr/>
              <a:t>60</a:t>
            </a:fld>
            <a:endParaRPr lang="ja-JP" altLang="en-US" dirty="0">
              <a:solidFill>
                <a:prstClr val="black">
                  <a:tint val="75000"/>
                </a:prstClr>
              </a:solidFill>
            </a:endParaRPr>
          </a:p>
        </p:txBody>
      </p:sp>
    </p:spTree>
    <p:extLst>
      <p:ext uri="{BB962C8B-B14F-4D97-AF65-F5344CB8AC3E}">
        <p14:creationId xmlns:p14="http://schemas.microsoft.com/office/powerpoint/2010/main" val="386021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rtlCol="0"/>
          <a:lstStyle/>
          <a:p>
            <a:pPr marL="0" indent="0" rtl="0">
              <a:buNone/>
            </a:pPr>
            <a:r>
              <a:rPr lang="ja-JP" altLang="en-US" dirty="0">
                <a:latin typeface="+mn-ea"/>
              </a:rPr>
              <a:t>（１）働きやすさとやりがい</a:t>
            </a:r>
          </a:p>
          <a:p>
            <a:pPr marL="0" indent="0" rtl="0">
              <a:buNone/>
            </a:pPr>
            <a:endParaRPr lang="en-US" altLang="ja-JP" dirty="0">
              <a:latin typeface="+mn-ea"/>
            </a:endParaRPr>
          </a:p>
          <a:p>
            <a:pPr marL="0" indent="0" rtl="0">
              <a:buNone/>
            </a:pPr>
            <a:r>
              <a:rPr lang="ja-JP" altLang="en-US" dirty="0">
                <a:latin typeface="+mn-ea"/>
              </a:rPr>
              <a:t>（２）人材育成と職場環境</a:t>
            </a:r>
          </a:p>
          <a:p>
            <a:pPr marL="0" indent="0" rtl="0">
              <a:buNone/>
            </a:pPr>
            <a:endParaRPr lang="en-US" altLang="ja-JP" dirty="0">
              <a:latin typeface="+mn-ea"/>
            </a:endParaRPr>
          </a:p>
          <a:p>
            <a:pPr marL="0" indent="0" rtl="0">
              <a:buNone/>
            </a:pPr>
            <a:r>
              <a:rPr lang="ja-JP" altLang="en-US" dirty="0">
                <a:latin typeface="+mn-ea"/>
              </a:rPr>
              <a:t>（３）人材確保の工夫</a:t>
            </a:r>
          </a:p>
          <a:p>
            <a:pPr rtl="0"/>
            <a:endParaRPr lang="ja-JP" altLang="en-US" dirty="0">
              <a:latin typeface="Meiryo UI" panose="020B0604030504040204" pitchFamily="50" charset="-128"/>
              <a:ea typeface="Meiryo UI" panose="020B0604030504040204" pitchFamily="50" charset="-128"/>
            </a:endParaRPr>
          </a:p>
        </p:txBody>
      </p:sp>
      <p:sp>
        <p:nvSpPr>
          <p:cNvPr id="4" name="タイトル 1"/>
          <p:cNvSpPr txBox="1">
            <a:spLocks/>
          </p:cNvSpPr>
          <p:nvPr/>
        </p:nvSpPr>
        <p:spPr>
          <a:xfrm>
            <a:off x="539440" y="506918"/>
            <a:ext cx="7886700" cy="772298"/>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mj-ea"/>
              </a:rPr>
              <a:t>４．人材育成と人材確保</a:t>
            </a:r>
          </a:p>
        </p:txBody>
      </p:sp>
      <p:sp>
        <p:nvSpPr>
          <p:cNvPr id="2" name="フッター プレースホルダー 1"/>
          <p:cNvSpPr>
            <a:spLocks noGrp="1"/>
          </p:cNvSpPr>
          <p:nvPr>
            <p:ph type="ftr" sz="quarter" idx="11"/>
          </p:nvPr>
        </p:nvSpPr>
        <p:spPr>
          <a:xfrm>
            <a:off x="104880" y="6382240"/>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890029" y="6382240"/>
            <a:ext cx="2057400" cy="365125"/>
          </a:xfrm>
        </p:spPr>
        <p:txBody>
          <a:bodyPr/>
          <a:lstStyle/>
          <a:p>
            <a:fld id="{E31375A4-56A4-47D6-9801-1991572033F7}" type="slidenum">
              <a:rPr lang="en-US" altLang="ja-JP" smtClean="0">
                <a:solidFill>
                  <a:prstClr val="black">
                    <a:tint val="75000"/>
                  </a:prstClr>
                </a:solidFill>
              </a:rPr>
              <a:pPr/>
              <a:t>61</a:t>
            </a:fld>
            <a:endParaRPr lang="ja-JP" altLang="en-US" dirty="0">
              <a:solidFill>
                <a:prstClr val="black">
                  <a:tint val="75000"/>
                </a:prstClr>
              </a:solidFill>
            </a:endParaRPr>
          </a:p>
        </p:txBody>
      </p:sp>
    </p:spTree>
    <p:extLst>
      <p:ext uri="{BB962C8B-B14F-4D97-AF65-F5344CB8AC3E}">
        <p14:creationId xmlns:p14="http://schemas.microsoft.com/office/powerpoint/2010/main" val="385307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2676" y="174338"/>
            <a:ext cx="7886700" cy="631652"/>
          </a:xfrm>
        </p:spPr>
        <p:txBody>
          <a:bodyPr>
            <a:normAutofit/>
          </a:bodyPr>
          <a:lstStyle/>
          <a:p>
            <a:endParaRPr kumimoji="1" lang="ja-JP" altLang="en-US" sz="3200" dirty="0"/>
          </a:p>
        </p:txBody>
      </p:sp>
      <p:sp>
        <p:nvSpPr>
          <p:cNvPr id="5" name="テキスト ボックス 4"/>
          <p:cNvSpPr txBox="1"/>
          <p:nvPr/>
        </p:nvSpPr>
        <p:spPr>
          <a:xfrm>
            <a:off x="3393740" y="6318851"/>
            <a:ext cx="5679583" cy="253916"/>
          </a:xfrm>
          <a:prstGeom prst="rect">
            <a:avLst/>
          </a:prstGeom>
          <a:noFill/>
        </p:spPr>
        <p:txBody>
          <a:bodyPr wrap="square" rtlCol="0">
            <a:spAutoFit/>
          </a:bodyPr>
          <a:lstStyle/>
          <a:p>
            <a:r>
              <a:rPr kumimoji="1" lang="ja-JP" altLang="en-US" sz="1050" dirty="0"/>
              <a:t>武居敏：改訂福祉職員キャリアパス対応生涯研修過程テキストチームリーダー編第８章　一部改変　</a:t>
            </a:r>
          </a:p>
        </p:txBody>
      </p:sp>
      <p:grpSp>
        <p:nvGrpSpPr>
          <p:cNvPr id="3" name="グループ化 2"/>
          <p:cNvGrpSpPr/>
          <p:nvPr/>
        </p:nvGrpSpPr>
        <p:grpSpPr>
          <a:xfrm>
            <a:off x="59867" y="955432"/>
            <a:ext cx="8920976" cy="5291637"/>
            <a:chOff x="122663" y="808079"/>
            <a:chExt cx="8920976" cy="5291637"/>
          </a:xfrm>
        </p:grpSpPr>
        <p:sp>
          <p:nvSpPr>
            <p:cNvPr id="6" name="フローチャート: 代替処理 5"/>
            <p:cNvSpPr/>
            <p:nvPr/>
          </p:nvSpPr>
          <p:spPr>
            <a:xfrm>
              <a:off x="122663" y="1374146"/>
              <a:ext cx="2241163" cy="1431848"/>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dirty="0">
                  <a:latin typeface="HGPｺﾞｼｯｸE" panose="020B0900000000000000" pitchFamily="50" charset="-128"/>
                  <a:ea typeface="HGPｺﾞｼｯｸE" panose="020B0900000000000000" pitchFamily="50" charset="-128"/>
                </a:rPr>
                <a:t>１</a:t>
              </a:r>
              <a:r>
                <a:rPr kumimoji="1" lang="en-US" altLang="ja-JP" dirty="0">
                  <a:latin typeface="HGPｺﾞｼｯｸE" panose="020B0900000000000000" pitchFamily="50" charset="-128"/>
                  <a:ea typeface="HGPｺﾞｼｯｸE" panose="020B0900000000000000" pitchFamily="50" charset="-128"/>
                </a:rPr>
                <a:t>.</a:t>
              </a:r>
              <a:r>
                <a:rPr kumimoji="1" lang="ja-JP" altLang="en-US" dirty="0">
                  <a:latin typeface="HGPｺﾞｼｯｸE" panose="020B0900000000000000" pitchFamily="50" charset="-128"/>
                  <a:ea typeface="HGPｺﾞｼｯｸE" panose="020B0900000000000000" pitchFamily="50" charset="-128"/>
                </a:rPr>
                <a:t>所属組織の魅力</a:t>
              </a:r>
              <a:endParaRPr kumimoji="1" lang="en-US" altLang="ja-JP" dirty="0">
                <a:latin typeface="HGPｺﾞｼｯｸE" panose="020B0900000000000000" pitchFamily="50" charset="-128"/>
                <a:ea typeface="HGPｺﾞｼｯｸE" panose="020B0900000000000000" pitchFamily="50" charset="-128"/>
              </a:endParaRPr>
            </a:p>
            <a:p>
              <a:r>
                <a:rPr kumimoji="1" lang="ja-JP" altLang="en-US" sz="1200" b="1" dirty="0"/>
                <a:t>　①組織理念・方針の明確性</a:t>
              </a:r>
              <a:endParaRPr kumimoji="1" lang="en-US" altLang="ja-JP" sz="1200" b="1" dirty="0"/>
            </a:p>
            <a:p>
              <a:r>
                <a:rPr kumimoji="1" lang="ja-JP" altLang="en-US" sz="1200" b="1" dirty="0"/>
                <a:t>　②組織の健全性と経営基盤</a:t>
              </a:r>
              <a:endParaRPr kumimoji="1" lang="en-US" altLang="ja-JP" sz="1200" b="1" dirty="0"/>
            </a:p>
            <a:p>
              <a:r>
                <a:rPr kumimoji="1" lang="ja-JP" altLang="en-US" sz="1200" b="1" dirty="0"/>
                <a:t>　③事業の社会的貢献度</a:t>
              </a:r>
              <a:endParaRPr kumimoji="1" lang="en-US" altLang="ja-JP" sz="1200" b="1" dirty="0"/>
            </a:p>
            <a:p>
              <a:r>
                <a:rPr kumimoji="1" lang="ja-JP" altLang="en-US" sz="1200" b="1" dirty="0"/>
                <a:t>　④組織の成長性</a:t>
              </a:r>
              <a:endParaRPr kumimoji="1" lang="en-US" altLang="ja-JP" sz="1200" b="1" dirty="0"/>
            </a:p>
            <a:p>
              <a:r>
                <a:rPr kumimoji="1" lang="ja-JP" altLang="en-US" sz="1200" b="1" dirty="0"/>
                <a:t>　⑤財務の安定性</a:t>
              </a:r>
            </a:p>
          </p:txBody>
        </p:sp>
        <p:sp>
          <p:nvSpPr>
            <p:cNvPr id="8" name="フローチャート: 代替処理 7"/>
            <p:cNvSpPr/>
            <p:nvPr/>
          </p:nvSpPr>
          <p:spPr>
            <a:xfrm>
              <a:off x="122664" y="2986796"/>
              <a:ext cx="2384448" cy="1820894"/>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dirty="0">
                  <a:latin typeface="HGPｺﾞｼｯｸE" panose="020B0900000000000000" pitchFamily="50" charset="-128"/>
                  <a:ea typeface="HGPｺﾞｼｯｸE" panose="020B0900000000000000" pitchFamily="50" charset="-128"/>
                </a:rPr>
                <a:t>２</a:t>
              </a:r>
              <a:r>
                <a:rPr kumimoji="1" lang="en-US" altLang="ja-JP" dirty="0">
                  <a:latin typeface="HGPｺﾞｼｯｸE" panose="020B0900000000000000" pitchFamily="50" charset="-128"/>
                  <a:ea typeface="HGPｺﾞｼｯｸE" panose="020B0900000000000000" pitchFamily="50" charset="-128"/>
                </a:rPr>
                <a:t>.</a:t>
              </a:r>
              <a:r>
                <a:rPr kumimoji="1" lang="ja-JP" altLang="en-US" dirty="0">
                  <a:latin typeface="HGPｺﾞｼｯｸE" panose="020B0900000000000000" pitchFamily="50" charset="-128"/>
                  <a:ea typeface="HGPｺﾞｼｯｸE" panose="020B0900000000000000" pitchFamily="50" charset="-128"/>
                </a:rPr>
                <a:t>人的環境</a:t>
              </a:r>
              <a:endParaRPr kumimoji="1" lang="en-US" altLang="ja-JP" dirty="0">
                <a:latin typeface="HGPｺﾞｼｯｸE" panose="020B0900000000000000" pitchFamily="50" charset="-128"/>
                <a:ea typeface="HGPｺﾞｼｯｸE" panose="020B0900000000000000" pitchFamily="50" charset="-128"/>
              </a:endParaRPr>
            </a:p>
            <a:p>
              <a:r>
                <a:rPr kumimoji="1" lang="ja-JP" altLang="en-US" dirty="0">
                  <a:latin typeface="HGPｺﾞｼｯｸE" panose="020B0900000000000000" pitchFamily="50" charset="-128"/>
                  <a:ea typeface="HGPｺﾞｼｯｸE" panose="020B0900000000000000" pitchFamily="50" charset="-128"/>
                </a:rPr>
                <a:t>（魅力と力量）</a:t>
              </a:r>
              <a:endParaRPr kumimoji="1" lang="en-US" altLang="ja-JP" dirty="0">
                <a:latin typeface="HGPｺﾞｼｯｸE" panose="020B0900000000000000" pitchFamily="50" charset="-128"/>
                <a:ea typeface="HGPｺﾞｼｯｸE" panose="020B0900000000000000" pitchFamily="50" charset="-128"/>
              </a:endParaRPr>
            </a:p>
            <a:p>
              <a:r>
                <a:rPr kumimoji="1" lang="ja-JP" altLang="en-US" sz="1200" b="1" dirty="0"/>
                <a:t>　①経営陣の魅力</a:t>
              </a:r>
              <a:endParaRPr kumimoji="1" lang="en-US" altLang="ja-JP" sz="1200" b="1" dirty="0"/>
            </a:p>
            <a:p>
              <a:r>
                <a:rPr kumimoji="1" lang="ja-JP" altLang="en-US" sz="1200" b="1" dirty="0"/>
                <a:t>　②上司の魅力や理解</a:t>
              </a:r>
              <a:endParaRPr kumimoji="1" lang="en-US" altLang="ja-JP" sz="1200" b="1" dirty="0"/>
            </a:p>
            <a:p>
              <a:r>
                <a:rPr kumimoji="1" lang="ja-JP" altLang="en-US" sz="1200" b="1" dirty="0"/>
                <a:t>　③同僚の魅力や理解</a:t>
              </a:r>
              <a:endParaRPr kumimoji="1" lang="en-US" altLang="ja-JP" sz="1200" b="1" dirty="0"/>
            </a:p>
            <a:p>
              <a:r>
                <a:rPr kumimoji="1" lang="ja-JP" altLang="en-US" sz="1200" b="1" dirty="0"/>
                <a:t>　④部下の魅力や理解</a:t>
              </a:r>
              <a:endParaRPr kumimoji="1" lang="en-US" altLang="ja-JP" sz="1200" b="1" dirty="0"/>
            </a:p>
            <a:p>
              <a:r>
                <a:rPr kumimoji="1" lang="ja-JP" altLang="en-US" sz="1200" b="1" dirty="0"/>
                <a:t>　⑤相互のフォローアップ体制</a:t>
              </a:r>
              <a:endParaRPr kumimoji="1" lang="en-US" altLang="ja-JP" sz="1200" b="1" dirty="0"/>
            </a:p>
            <a:p>
              <a:r>
                <a:rPr kumimoji="1" lang="ja-JP" altLang="en-US" sz="1200" b="1" dirty="0"/>
                <a:t>　⑥人材育成と確保</a:t>
              </a:r>
            </a:p>
          </p:txBody>
        </p:sp>
        <p:sp>
          <p:nvSpPr>
            <p:cNvPr id="9" name="フローチャート: 代替処理 8"/>
            <p:cNvSpPr/>
            <p:nvPr/>
          </p:nvSpPr>
          <p:spPr>
            <a:xfrm>
              <a:off x="2290916" y="4788100"/>
              <a:ext cx="2045110" cy="1311616"/>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dirty="0">
                  <a:latin typeface="HGPｺﾞｼｯｸE" panose="020B0900000000000000" pitchFamily="50" charset="-128"/>
                  <a:ea typeface="HGPｺﾞｼｯｸE" panose="020B0900000000000000" pitchFamily="50" charset="-128"/>
                </a:rPr>
                <a:t>３</a:t>
              </a:r>
              <a:r>
                <a:rPr kumimoji="1" lang="en-US" altLang="ja-JP" dirty="0">
                  <a:latin typeface="HGPｺﾞｼｯｸE" panose="020B0900000000000000" pitchFamily="50" charset="-128"/>
                  <a:ea typeface="HGPｺﾞｼｯｸE" panose="020B0900000000000000" pitchFamily="50" charset="-128"/>
                </a:rPr>
                <a:t>.</a:t>
              </a:r>
              <a:r>
                <a:rPr kumimoji="1" lang="ja-JP" altLang="en-US" dirty="0">
                  <a:latin typeface="HGPｺﾞｼｯｸE" panose="020B0900000000000000" pitchFamily="50" charset="-128"/>
                  <a:ea typeface="HGPｺﾞｼｯｸE" panose="020B0900000000000000" pitchFamily="50" charset="-128"/>
                </a:rPr>
                <a:t>社会的評価</a:t>
              </a:r>
              <a:endParaRPr kumimoji="1" lang="en-US" altLang="ja-JP" dirty="0">
                <a:latin typeface="HGPｺﾞｼｯｸE" panose="020B0900000000000000" pitchFamily="50" charset="-128"/>
                <a:ea typeface="HGPｺﾞｼｯｸE" panose="020B0900000000000000" pitchFamily="50" charset="-128"/>
              </a:endParaRPr>
            </a:p>
            <a:p>
              <a:r>
                <a:rPr kumimoji="1" lang="ja-JP" altLang="en-US" sz="1200" dirty="0"/>
                <a:t>　</a:t>
              </a:r>
              <a:r>
                <a:rPr kumimoji="1" lang="ja-JP" altLang="en-US" sz="1200" b="1" dirty="0"/>
                <a:t>①所属組織の評価</a:t>
              </a:r>
              <a:endParaRPr kumimoji="1" lang="en-US" altLang="ja-JP" sz="1200" b="1" dirty="0"/>
            </a:p>
            <a:p>
              <a:r>
                <a:rPr kumimoji="1" lang="ja-JP" altLang="en-US" sz="1200" b="1" dirty="0"/>
                <a:t>　②実施業務の評価</a:t>
              </a:r>
              <a:endParaRPr kumimoji="1" lang="en-US" altLang="ja-JP" sz="1200" b="1" dirty="0"/>
            </a:p>
            <a:p>
              <a:r>
                <a:rPr kumimoji="1" lang="ja-JP" altLang="en-US" sz="1200" b="1" dirty="0"/>
                <a:t>　③自身の専門性の評価</a:t>
              </a:r>
              <a:endParaRPr kumimoji="1" lang="en-US" altLang="ja-JP" sz="1200" b="1" dirty="0"/>
            </a:p>
            <a:p>
              <a:r>
                <a:rPr kumimoji="1" lang="ja-JP" altLang="en-US" sz="1200" b="1" dirty="0"/>
                <a:t>　④自分自身への評価</a:t>
              </a:r>
              <a:endParaRPr kumimoji="1" lang="en-US" altLang="ja-JP" sz="1200" b="1" dirty="0"/>
            </a:p>
            <a:p>
              <a:r>
                <a:rPr kumimoji="1" lang="ja-JP" altLang="en-US" sz="1200" b="1" dirty="0"/>
                <a:t>　⑤仲間との実践の評価</a:t>
              </a:r>
            </a:p>
          </p:txBody>
        </p:sp>
        <p:sp>
          <p:nvSpPr>
            <p:cNvPr id="10" name="フローチャート: 代替処理 9"/>
            <p:cNvSpPr/>
            <p:nvPr/>
          </p:nvSpPr>
          <p:spPr>
            <a:xfrm>
              <a:off x="2964029" y="3016706"/>
              <a:ext cx="3332299" cy="1431848"/>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dirty="0">
                  <a:latin typeface="HGPｺﾞｼｯｸE" panose="020B0900000000000000" pitchFamily="50" charset="-128"/>
                  <a:ea typeface="HGPｺﾞｼｯｸE" panose="020B0900000000000000" pitchFamily="50" charset="-128"/>
                </a:rPr>
                <a:t>４</a:t>
              </a:r>
              <a:r>
                <a:rPr kumimoji="1" lang="en-US" altLang="ja-JP" dirty="0">
                  <a:latin typeface="HGPｺﾞｼｯｸE" panose="020B0900000000000000" pitchFamily="50" charset="-128"/>
                  <a:ea typeface="HGPｺﾞｼｯｸE" panose="020B0900000000000000" pitchFamily="50" charset="-128"/>
                </a:rPr>
                <a:t>.</a:t>
              </a:r>
              <a:r>
                <a:rPr kumimoji="1" lang="ja-JP" altLang="en-US" dirty="0">
                  <a:latin typeface="HGPｺﾞｼｯｸE" panose="020B0900000000000000" pitchFamily="50" charset="-128"/>
                  <a:ea typeface="HGPｺﾞｼｯｸE" panose="020B0900000000000000" pitchFamily="50" charset="-128"/>
                </a:rPr>
                <a:t>業務内容（相談支援）の魅力</a:t>
              </a:r>
              <a:endParaRPr kumimoji="1" lang="en-US" altLang="ja-JP" dirty="0">
                <a:latin typeface="HGPｺﾞｼｯｸE" panose="020B0900000000000000" pitchFamily="50" charset="-128"/>
                <a:ea typeface="HGPｺﾞｼｯｸE" panose="020B0900000000000000" pitchFamily="50" charset="-128"/>
              </a:endParaRPr>
            </a:p>
            <a:p>
              <a:r>
                <a:rPr kumimoji="1" lang="ja-JP" altLang="en-US" sz="1200" dirty="0"/>
                <a:t>　</a:t>
              </a:r>
              <a:r>
                <a:rPr kumimoji="1" lang="ja-JP" altLang="en-US" sz="1200" b="1" dirty="0"/>
                <a:t>①主観的意義や価値</a:t>
              </a:r>
              <a:endParaRPr kumimoji="1" lang="en-US" altLang="ja-JP" sz="1200" b="1" dirty="0"/>
            </a:p>
            <a:p>
              <a:r>
                <a:rPr kumimoji="1" lang="ja-JP" altLang="en-US" sz="1200" b="1" dirty="0"/>
                <a:t>　②業務内容と自己能力</a:t>
              </a:r>
              <a:endParaRPr kumimoji="1" lang="en-US" altLang="ja-JP" sz="1200" b="1" dirty="0"/>
            </a:p>
            <a:p>
              <a:r>
                <a:rPr kumimoji="1" lang="ja-JP" altLang="en-US" sz="1200" b="1" dirty="0"/>
                <a:t>　③利用者・家族との関係性</a:t>
              </a:r>
              <a:endParaRPr kumimoji="1" lang="en-US" altLang="ja-JP" sz="1200" b="1" dirty="0"/>
            </a:p>
            <a:p>
              <a:r>
                <a:rPr kumimoji="1" lang="ja-JP" altLang="en-US" sz="1200" b="1" dirty="0"/>
                <a:t>　④達成感</a:t>
              </a:r>
              <a:endParaRPr kumimoji="1" lang="en-US" altLang="ja-JP" sz="1200" b="1" dirty="0"/>
            </a:p>
            <a:p>
              <a:r>
                <a:rPr kumimoji="1" lang="ja-JP" altLang="en-US" sz="1200" b="1" dirty="0"/>
                <a:t>　⑤組織と異動の理解と納得感</a:t>
              </a:r>
              <a:endParaRPr kumimoji="1" lang="en-US" altLang="ja-JP" sz="1200" b="1" dirty="0"/>
            </a:p>
            <a:p>
              <a:r>
                <a:rPr kumimoji="1" lang="ja-JP" altLang="en-US" sz="1200" b="1" dirty="0"/>
                <a:t>　</a:t>
              </a:r>
            </a:p>
          </p:txBody>
        </p:sp>
        <p:sp>
          <p:nvSpPr>
            <p:cNvPr id="12" name="フローチャート: 代替処理 11"/>
            <p:cNvSpPr/>
            <p:nvPr/>
          </p:nvSpPr>
          <p:spPr>
            <a:xfrm>
              <a:off x="4975736" y="4788099"/>
              <a:ext cx="2455373" cy="1311617"/>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dirty="0">
                  <a:latin typeface="HGPｺﾞｼｯｸE" panose="020B0900000000000000" pitchFamily="50" charset="-128"/>
                  <a:ea typeface="HGPｺﾞｼｯｸE" panose="020B0900000000000000" pitchFamily="50" charset="-128"/>
                </a:rPr>
                <a:t>５</a:t>
              </a:r>
              <a:r>
                <a:rPr kumimoji="1" lang="en-US" altLang="ja-JP" dirty="0">
                  <a:latin typeface="HGPｺﾞｼｯｸE" panose="020B0900000000000000" pitchFamily="50" charset="-128"/>
                  <a:ea typeface="HGPｺﾞｼｯｸE" panose="020B0900000000000000" pitchFamily="50" charset="-128"/>
                </a:rPr>
                <a:t>.</a:t>
              </a:r>
              <a:r>
                <a:rPr kumimoji="1" lang="ja-JP" altLang="en-US" dirty="0">
                  <a:latin typeface="HGPｺﾞｼｯｸE" panose="020B0900000000000000" pitchFamily="50" charset="-128"/>
                  <a:ea typeface="HGPｺﾞｼｯｸE" panose="020B0900000000000000" pitchFamily="50" charset="-128"/>
                </a:rPr>
                <a:t>職場の処遇・評価</a:t>
              </a:r>
              <a:endParaRPr kumimoji="1" lang="en-US" altLang="ja-JP" dirty="0">
                <a:latin typeface="HGPｺﾞｼｯｸE" panose="020B0900000000000000" pitchFamily="50" charset="-128"/>
                <a:ea typeface="HGPｺﾞｼｯｸE" panose="020B0900000000000000" pitchFamily="50" charset="-128"/>
              </a:endParaRPr>
            </a:p>
            <a:p>
              <a:r>
                <a:rPr kumimoji="1" lang="ja-JP" altLang="en-US" sz="1200" b="1" dirty="0"/>
                <a:t>　①適正な労働時間、休憩、休息</a:t>
              </a:r>
              <a:endParaRPr kumimoji="1" lang="en-US" altLang="ja-JP" sz="1200" b="1" dirty="0"/>
            </a:p>
            <a:p>
              <a:r>
                <a:rPr kumimoji="1" lang="ja-JP" altLang="en-US" sz="1200" b="1" dirty="0"/>
                <a:t>　②適正な処遇と評価</a:t>
              </a:r>
              <a:endParaRPr kumimoji="1" lang="en-US" altLang="ja-JP" sz="1200" b="1" dirty="0"/>
            </a:p>
            <a:p>
              <a:r>
                <a:rPr kumimoji="1" lang="ja-JP" altLang="en-US" sz="1200" b="1" dirty="0"/>
                <a:t>　③充実した福利厚生</a:t>
              </a:r>
              <a:endParaRPr kumimoji="1" lang="en-US" altLang="ja-JP" sz="1200" b="1" dirty="0"/>
            </a:p>
            <a:p>
              <a:r>
                <a:rPr kumimoji="1" lang="ja-JP" altLang="en-US" sz="1200" b="1" dirty="0"/>
                <a:t>　④昇給・昇級・昇格</a:t>
              </a:r>
              <a:endParaRPr kumimoji="1" lang="en-US" altLang="ja-JP" sz="1200" b="1" dirty="0"/>
            </a:p>
            <a:p>
              <a:r>
                <a:rPr kumimoji="1" lang="ja-JP" altLang="en-US" sz="1200" b="1" dirty="0"/>
                <a:t>　</a:t>
              </a:r>
            </a:p>
          </p:txBody>
        </p:sp>
        <p:sp>
          <p:nvSpPr>
            <p:cNvPr id="13" name="フローチャート: 代替処理 12"/>
            <p:cNvSpPr/>
            <p:nvPr/>
          </p:nvSpPr>
          <p:spPr>
            <a:xfrm>
              <a:off x="6729137" y="3002982"/>
              <a:ext cx="2314502" cy="1301736"/>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dirty="0">
                  <a:latin typeface="HGPｺﾞｼｯｸE" panose="020B0900000000000000" pitchFamily="50" charset="-128"/>
                  <a:ea typeface="HGPｺﾞｼｯｸE" panose="020B0900000000000000" pitchFamily="50" charset="-128"/>
                </a:rPr>
                <a:t>６</a:t>
              </a:r>
              <a:r>
                <a:rPr kumimoji="1" lang="en-US" altLang="ja-JP" dirty="0">
                  <a:latin typeface="HGPｺﾞｼｯｸE" panose="020B0900000000000000" pitchFamily="50" charset="-128"/>
                  <a:ea typeface="HGPｺﾞｼｯｸE" panose="020B0900000000000000" pitchFamily="50" charset="-128"/>
                </a:rPr>
                <a:t>.</a:t>
              </a:r>
              <a:r>
                <a:rPr kumimoji="1" lang="ja-JP" altLang="en-US" dirty="0">
                  <a:latin typeface="HGPｺﾞｼｯｸE" panose="020B0900000000000000" pitchFamily="50" charset="-128"/>
                  <a:ea typeface="HGPｺﾞｼｯｸE" panose="020B0900000000000000" pitchFamily="50" charset="-128"/>
                </a:rPr>
                <a:t>働きやすさ</a:t>
              </a:r>
              <a:endParaRPr kumimoji="1" lang="en-US" altLang="ja-JP" dirty="0">
                <a:latin typeface="HGPｺﾞｼｯｸE" panose="020B0900000000000000" pitchFamily="50" charset="-128"/>
                <a:ea typeface="HGPｺﾞｼｯｸE" panose="020B0900000000000000" pitchFamily="50" charset="-128"/>
              </a:endParaRPr>
            </a:p>
            <a:p>
              <a:r>
                <a:rPr kumimoji="1" lang="ja-JP" altLang="en-US" sz="1200" b="1" dirty="0"/>
                <a:t>　①職場のよい人間関係</a:t>
              </a:r>
              <a:endParaRPr kumimoji="1" lang="en-US" altLang="ja-JP" sz="1200" b="1" dirty="0"/>
            </a:p>
            <a:p>
              <a:r>
                <a:rPr kumimoji="1" lang="ja-JP" altLang="en-US" sz="1200" b="1" dirty="0"/>
                <a:t>　②適切なコミュニケーション</a:t>
              </a:r>
              <a:endParaRPr kumimoji="1" lang="en-US" altLang="ja-JP" sz="1200" b="1" dirty="0"/>
            </a:p>
            <a:p>
              <a:r>
                <a:rPr kumimoji="1" lang="ja-JP" altLang="en-US" sz="1200" b="1" dirty="0"/>
                <a:t>　③ワークライフバランス</a:t>
              </a:r>
              <a:endParaRPr kumimoji="1" lang="en-US" altLang="ja-JP" sz="1200" b="1" dirty="0"/>
            </a:p>
            <a:p>
              <a:r>
                <a:rPr kumimoji="1" lang="ja-JP" altLang="en-US" sz="1200" b="1" dirty="0"/>
                <a:t>　④適正なストレスプロフィール</a:t>
              </a:r>
              <a:endParaRPr kumimoji="1" lang="en-US" altLang="ja-JP" sz="1200" b="1" dirty="0"/>
            </a:p>
            <a:p>
              <a:r>
                <a:rPr kumimoji="1" lang="ja-JP" altLang="en-US" sz="1200" b="1" dirty="0"/>
                <a:t>　⑤アメニティー</a:t>
              </a:r>
            </a:p>
          </p:txBody>
        </p:sp>
        <p:sp>
          <p:nvSpPr>
            <p:cNvPr id="14" name="フローチャート: 代替処理 13"/>
            <p:cNvSpPr/>
            <p:nvPr/>
          </p:nvSpPr>
          <p:spPr>
            <a:xfrm>
              <a:off x="6891572" y="1317435"/>
              <a:ext cx="2045110" cy="1173864"/>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dirty="0">
                  <a:latin typeface="HGPｺﾞｼｯｸE" panose="020B0900000000000000" pitchFamily="50" charset="-128"/>
                  <a:ea typeface="HGPｺﾞｼｯｸE" panose="020B0900000000000000" pitchFamily="50" charset="-128"/>
                </a:rPr>
                <a:t>７</a:t>
              </a:r>
              <a:r>
                <a:rPr kumimoji="1" lang="en-US" altLang="ja-JP" dirty="0">
                  <a:latin typeface="HGPｺﾞｼｯｸE" panose="020B0900000000000000" pitchFamily="50" charset="-128"/>
                  <a:ea typeface="HGPｺﾞｼｯｸE" panose="020B0900000000000000" pitchFamily="50" charset="-128"/>
                </a:rPr>
                <a:t>.</a:t>
              </a:r>
              <a:r>
                <a:rPr kumimoji="1" lang="ja-JP" altLang="en-US" dirty="0">
                  <a:latin typeface="HGPｺﾞｼｯｸE" panose="020B0900000000000000" pitchFamily="50" charset="-128"/>
                  <a:ea typeface="HGPｺﾞｼｯｸE" panose="020B0900000000000000" pitchFamily="50" charset="-128"/>
                </a:rPr>
                <a:t>働きがい</a:t>
              </a:r>
              <a:endParaRPr kumimoji="1" lang="en-US" altLang="ja-JP" dirty="0">
                <a:latin typeface="HGPｺﾞｼｯｸE" panose="020B0900000000000000" pitchFamily="50" charset="-128"/>
                <a:ea typeface="HGPｺﾞｼｯｸE" panose="020B0900000000000000" pitchFamily="50" charset="-128"/>
              </a:endParaRPr>
            </a:p>
            <a:p>
              <a:r>
                <a:rPr kumimoji="1" lang="ja-JP" altLang="en-US" sz="1200" b="1" dirty="0"/>
                <a:t>　①責任と権限のバランス</a:t>
              </a:r>
              <a:endParaRPr kumimoji="1" lang="en-US" altLang="ja-JP" sz="1200" b="1" dirty="0"/>
            </a:p>
            <a:p>
              <a:r>
                <a:rPr kumimoji="1" lang="ja-JP" altLang="en-US" sz="1200" b="1" dirty="0"/>
                <a:t>　②自己実現</a:t>
              </a:r>
              <a:endParaRPr kumimoji="1" lang="en-US" altLang="ja-JP" sz="1200" b="1" dirty="0"/>
            </a:p>
            <a:p>
              <a:r>
                <a:rPr kumimoji="1" lang="ja-JP" altLang="en-US" sz="1200" b="1" dirty="0"/>
                <a:t>　③資格や適性配置</a:t>
              </a:r>
              <a:endParaRPr kumimoji="1" lang="en-US" altLang="ja-JP" sz="1200" b="1" dirty="0"/>
            </a:p>
            <a:p>
              <a:r>
                <a:rPr kumimoji="1" lang="ja-JP" altLang="en-US" sz="1200" b="1" dirty="0"/>
                <a:t>　</a:t>
              </a:r>
            </a:p>
          </p:txBody>
        </p:sp>
        <p:sp>
          <p:nvSpPr>
            <p:cNvPr id="16" name="上矢印吹き出し 15"/>
            <p:cNvSpPr/>
            <p:nvPr/>
          </p:nvSpPr>
          <p:spPr>
            <a:xfrm>
              <a:off x="2507112" y="1537990"/>
              <a:ext cx="4168264" cy="1066594"/>
            </a:xfrm>
            <a:prstGeom prst="upArrowCallout">
              <a:avLst>
                <a:gd name="adj1" fmla="val 45185"/>
                <a:gd name="adj2" fmla="val 37976"/>
                <a:gd name="adj3" fmla="val 25000"/>
                <a:gd name="adj4" fmla="val 64977"/>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kumimoji="1" lang="ja-JP" altLang="en-US" b="1">
                  <a:solidFill>
                    <a:prstClr val="black"/>
                  </a:solidFill>
                  <a:latin typeface="HG丸ｺﾞｼｯｸM-PRO" panose="020F0600000000000000" pitchFamily="50" charset="-128"/>
                  <a:ea typeface="HG丸ｺﾞｼｯｸM-PRO" panose="020F0600000000000000" pitchFamily="50" charset="-128"/>
                </a:rPr>
                <a:t>仕事のやりがい（魅力ある仕事）</a:t>
              </a:r>
              <a:endParaRPr kumimoji="1"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7" name="直線矢印コネクタ 6"/>
            <p:cNvCxnSpPr/>
            <p:nvPr/>
          </p:nvCxnSpPr>
          <p:spPr>
            <a:xfrm>
              <a:off x="2304439" y="1987822"/>
              <a:ext cx="216196" cy="19664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439274" y="2602104"/>
              <a:ext cx="402249" cy="70919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2561780" y="2602104"/>
              <a:ext cx="574710" cy="225174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0" idx="0"/>
              <a:endCxn id="16" idx="2"/>
            </p:cNvCxnSpPr>
            <p:nvPr/>
          </p:nvCxnSpPr>
          <p:spPr>
            <a:xfrm flipH="1" flipV="1">
              <a:off x="4591244" y="2604584"/>
              <a:ext cx="38935" cy="41212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flipV="1">
              <a:off x="6192343" y="2580464"/>
              <a:ext cx="461346" cy="221819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flipV="1">
              <a:off x="6470303" y="2602104"/>
              <a:ext cx="247241" cy="80035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6600206" y="1843617"/>
              <a:ext cx="295691" cy="16430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3" name="四角形: 角を丸くする 22"/>
            <p:cNvSpPr/>
            <p:nvPr/>
          </p:nvSpPr>
          <p:spPr>
            <a:xfrm>
              <a:off x="2492134" y="808079"/>
              <a:ext cx="4101789" cy="674914"/>
            </a:xfrm>
            <a:prstGeom prst="roundRect">
              <a:avLst/>
            </a:prstGeom>
            <a:solidFill>
              <a:srgbClr val="99FF66"/>
            </a:solidFill>
            <a:ln w="15875" cap="flat" cmpd="sng" algn="ctr">
              <a:solidFill>
                <a:srgbClr val="E34B7A">
                  <a:shade val="50000"/>
                </a:srgbClr>
              </a:solidFill>
              <a:prstDash val="solid"/>
            </a:ln>
            <a:effectLst/>
          </p:spPr>
          <p:txBody>
            <a:bodyPr rtlCol="0" anchor="ctr"/>
            <a:lstStyle/>
            <a:p>
              <a:pPr lvl="0" algn="ctr"/>
              <a:r>
                <a:rPr kumimoji="1" lang="ja-JP" altLang="en-US" b="1" dirty="0">
                  <a:solidFill>
                    <a:prstClr val="black"/>
                  </a:solidFill>
                  <a:latin typeface="HG丸ｺﾞｼｯｸM-PRO" panose="020F0600000000000000" pitchFamily="50" charset="-128"/>
                  <a:ea typeface="HG丸ｺﾞｼｯｸM-PRO" panose="020F0600000000000000" pitchFamily="50" charset="-128"/>
                </a:rPr>
                <a:t>やりがいを感じて仕事が継続できる</a:t>
              </a:r>
            </a:p>
          </p:txBody>
        </p:sp>
      </p:grpSp>
      <p:sp>
        <p:nvSpPr>
          <p:cNvPr id="20" name="タイトル 1"/>
          <p:cNvSpPr txBox="1">
            <a:spLocks/>
          </p:cNvSpPr>
          <p:nvPr/>
        </p:nvSpPr>
        <p:spPr>
          <a:xfrm>
            <a:off x="392676" y="94122"/>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t>（１）働きやすさとやりがい</a:t>
            </a:r>
            <a:endParaRPr lang="ja-JP" altLang="en-US" sz="2800" dirty="0">
              <a:latin typeface="+mn-ea"/>
            </a:endParaRPr>
          </a:p>
        </p:txBody>
      </p:sp>
      <p:sp>
        <p:nvSpPr>
          <p:cNvPr id="4" name="フッター プレースホルダー 3"/>
          <p:cNvSpPr>
            <a:spLocks noGrp="1"/>
          </p:cNvSpPr>
          <p:nvPr>
            <p:ph type="ftr" sz="quarter" idx="11"/>
          </p:nvPr>
        </p:nvSpPr>
        <p:spPr>
          <a:xfrm>
            <a:off x="59867" y="6492875"/>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11" name="スライド番号プレースホルダー 10"/>
          <p:cNvSpPr>
            <a:spLocks noGrp="1"/>
          </p:cNvSpPr>
          <p:nvPr>
            <p:ph type="sldNum" sz="quarter" idx="12"/>
          </p:nvPr>
        </p:nvSpPr>
        <p:spPr>
          <a:xfrm>
            <a:off x="7055651" y="6492875"/>
            <a:ext cx="2057400" cy="365125"/>
          </a:xfrm>
        </p:spPr>
        <p:txBody>
          <a:bodyPr/>
          <a:lstStyle/>
          <a:p>
            <a:fld id="{E31375A4-56A4-47D6-9801-1991572033F7}" type="slidenum">
              <a:rPr lang="en-US" altLang="ja-JP" smtClean="0">
                <a:solidFill>
                  <a:prstClr val="black">
                    <a:tint val="75000"/>
                  </a:prstClr>
                </a:solidFill>
              </a:rPr>
              <a:pPr/>
              <a:t>62</a:t>
            </a:fld>
            <a:endParaRPr lang="ja-JP" altLang="en-US" dirty="0">
              <a:solidFill>
                <a:prstClr val="black">
                  <a:tint val="75000"/>
                </a:prstClr>
              </a:solidFill>
            </a:endParaRPr>
          </a:p>
        </p:txBody>
      </p:sp>
    </p:spTree>
    <p:extLst>
      <p:ext uri="{BB962C8B-B14F-4D97-AF65-F5344CB8AC3E}">
        <p14:creationId xmlns:p14="http://schemas.microsoft.com/office/powerpoint/2010/main" val="70803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81037"/>
            <a:ext cx="7886700" cy="781094"/>
          </a:xfrm>
        </p:spPr>
        <p:txBody>
          <a:bodyPr>
            <a:normAutofit/>
          </a:bodyPr>
          <a:lstStyle/>
          <a:p>
            <a:pPr lvl="0">
              <a:spcBef>
                <a:spcPts val="1000"/>
              </a:spcBef>
            </a:pPr>
            <a:r>
              <a:rPr lang="ja-JP" altLang="en-US" sz="3200" dirty="0">
                <a:solidFill>
                  <a:prstClr val="black"/>
                </a:solidFill>
                <a:latin typeface="+mj-ea"/>
                <a:cs typeface="+mn-cs"/>
              </a:rPr>
              <a:t>働きやすさとやりがい</a:t>
            </a:r>
            <a:endParaRPr kumimoji="1" lang="ja-JP" altLang="en-US" sz="3200" dirty="0">
              <a:latin typeface="+mj-ea"/>
            </a:endParaRPr>
          </a:p>
        </p:txBody>
      </p:sp>
      <p:sp>
        <p:nvSpPr>
          <p:cNvPr id="3" name="コンテンツ プレースホルダー 2"/>
          <p:cNvSpPr>
            <a:spLocks noGrp="1"/>
          </p:cNvSpPr>
          <p:nvPr>
            <p:ph idx="1"/>
          </p:nvPr>
        </p:nvSpPr>
        <p:spPr>
          <a:xfrm>
            <a:off x="628650" y="1415369"/>
            <a:ext cx="7886700" cy="3750991"/>
          </a:xfrm>
        </p:spPr>
        <p:txBody>
          <a:bodyPr>
            <a:normAutofit/>
          </a:bodyPr>
          <a:lstStyle/>
          <a:p>
            <a:pPr marL="0" indent="0">
              <a:buNone/>
            </a:pPr>
            <a:r>
              <a:rPr kumimoji="1" lang="ja-JP" altLang="en-US" dirty="0"/>
              <a:t>１．所属組織の魅力</a:t>
            </a:r>
            <a:endParaRPr kumimoji="1" lang="en-US" altLang="ja-JP" dirty="0"/>
          </a:p>
          <a:p>
            <a:pPr marL="0" indent="0">
              <a:buNone/>
            </a:pPr>
            <a:r>
              <a:rPr kumimoji="1" lang="ja-JP" altLang="en-US" dirty="0"/>
              <a:t>２．人的環境（魅力と力量）</a:t>
            </a:r>
            <a:endParaRPr kumimoji="1" lang="en-US" altLang="ja-JP" dirty="0"/>
          </a:p>
          <a:p>
            <a:pPr marL="0" indent="0">
              <a:buNone/>
            </a:pPr>
            <a:r>
              <a:rPr kumimoji="1" lang="ja-JP" altLang="en-US" dirty="0"/>
              <a:t>３．社会的評価</a:t>
            </a:r>
            <a:endParaRPr kumimoji="1" lang="en-US" altLang="ja-JP" dirty="0"/>
          </a:p>
          <a:p>
            <a:pPr marL="0" indent="0">
              <a:buNone/>
            </a:pPr>
            <a:r>
              <a:rPr kumimoji="1" lang="ja-JP" altLang="en-US" dirty="0"/>
              <a:t>４．業務内容の魅力</a:t>
            </a:r>
            <a:endParaRPr kumimoji="1" lang="en-US" altLang="ja-JP" dirty="0"/>
          </a:p>
          <a:p>
            <a:pPr marL="0" indent="0">
              <a:buNone/>
            </a:pPr>
            <a:r>
              <a:rPr kumimoji="1" lang="ja-JP" altLang="en-US" dirty="0"/>
              <a:t>５．職場の処遇・評価</a:t>
            </a:r>
            <a:endParaRPr kumimoji="1" lang="en-US" altLang="ja-JP" dirty="0"/>
          </a:p>
          <a:p>
            <a:pPr marL="0" indent="0">
              <a:buNone/>
            </a:pPr>
            <a:r>
              <a:rPr kumimoji="1" lang="ja-JP" altLang="en-US" dirty="0"/>
              <a:t>６．働きやすさ</a:t>
            </a:r>
            <a:endParaRPr kumimoji="1" lang="en-US" altLang="ja-JP" dirty="0"/>
          </a:p>
          <a:p>
            <a:pPr marL="0" indent="0">
              <a:buNone/>
            </a:pPr>
            <a:r>
              <a:rPr kumimoji="1" lang="ja-JP" altLang="en-US" dirty="0"/>
              <a:t>７．働きがい</a:t>
            </a:r>
          </a:p>
        </p:txBody>
      </p:sp>
      <p:sp>
        <p:nvSpPr>
          <p:cNvPr id="6" name="コンテンツ プレースホルダー 2"/>
          <p:cNvSpPr txBox="1">
            <a:spLocks/>
          </p:cNvSpPr>
          <p:nvPr/>
        </p:nvSpPr>
        <p:spPr>
          <a:xfrm>
            <a:off x="462578" y="4987196"/>
            <a:ext cx="8261873" cy="1133905"/>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buNone/>
            </a:pPr>
            <a:r>
              <a:rPr lang="ja-JP" altLang="en-US" sz="1800" dirty="0">
                <a:solidFill>
                  <a:prstClr val="black"/>
                </a:solidFill>
              </a:rPr>
              <a:t>・主任は事業所内のペースメーカー</a:t>
            </a:r>
            <a:endParaRPr lang="en-US" altLang="ja-JP" sz="1800" dirty="0">
              <a:solidFill>
                <a:prstClr val="black"/>
              </a:solidFill>
            </a:endParaRPr>
          </a:p>
          <a:p>
            <a:pPr marL="0" lvl="0" indent="0">
              <a:buNone/>
            </a:pPr>
            <a:r>
              <a:rPr lang="ja-JP" altLang="en-US" sz="1800" dirty="0">
                <a:solidFill>
                  <a:prstClr val="black"/>
                </a:solidFill>
              </a:rPr>
              <a:t>・主任の役割はチーム作り</a:t>
            </a:r>
            <a:endParaRPr lang="en-US" altLang="ja-JP" sz="1800" dirty="0">
              <a:solidFill>
                <a:prstClr val="black"/>
              </a:solidFill>
            </a:endParaRPr>
          </a:p>
          <a:p>
            <a:pPr marL="0" lvl="0" indent="0">
              <a:buNone/>
            </a:pPr>
            <a:r>
              <a:rPr lang="ja-JP" altLang="en-US" sz="1800" dirty="0">
                <a:solidFill>
                  <a:prstClr val="black"/>
                </a:solidFill>
              </a:rPr>
              <a:t>・すべてのポイント・内容について小さな積み上げが可能（改善）</a:t>
            </a:r>
            <a:endParaRPr lang="en-US" altLang="ja-JP" sz="1800" dirty="0">
              <a:solidFill>
                <a:prstClr val="black"/>
              </a:solidFill>
            </a:endParaRPr>
          </a:p>
        </p:txBody>
      </p:sp>
      <p:sp>
        <p:nvSpPr>
          <p:cNvPr id="4" name="フッター プレースホルダー 3"/>
          <p:cNvSpPr>
            <a:spLocks noGrp="1"/>
          </p:cNvSpPr>
          <p:nvPr>
            <p:ph type="ftr" sz="quarter" idx="11"/>
          </p:nvPr>
        </p:nvSpPr>
        <p:spPr>
          <a:xfrm>
            <a:off x="94832" y="6468523"/>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930222" y="6468522"/>
            <a:ext cx="2057400" cy="365125"/>
          </a:xfrm>
        </p:spPr>
        <p:txBody>
          <a:bodyPr/>
          <a:lstStyle/>
          <a:p>
            <a:fld id="{E31375A4-56A4-47D6-9801-1991572033F7}" type="slidenum">
              <a:rPr lang="en-US" altLang="ja-JP" smtClean="0">
                <a:solidFill>
                  <a:prstClr val="black">
                    <a:tint val="75000"/>
                  </a:prstClr>
                </a:solidFill>
              </a:rPr>
              <a:pPr/>
              <a:t>63</a:t>
            </a:fld>
            <a:endParaRPr lang="ja-JP" altLang="en-US" dirty="0">
              <a:solidFill>
                <a:prstClr val="black">
                  <a:tint val="75000"/>
                </a:prstClr>
              </a:solidFill>
            </a:endParaRPr>
          </a:p>
        </p:txBody>
      </p:sp>
    </p:spTree>
    <p:extLst>
      <p:ext uri="{BB962C8B-B14F-4D97-AF65-F5344CB8AC3E}">
        <p14:creationId xmlns:p14="http://schemas.microsoft.com/office/powerpoint/2010/main" val="3955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835673"/>
            <a:ext cx="7886700" cy="4351338"/>
          </a:xfrm>
        </p:spPr>
        <p:txBody>
          <a:bodyPr/>
          <a:lstStyle/>
          <a:p>
            <a:pPr>
              <a:buFont typeface="Wingdings" panose="05000000000000000000" pitchFamily="2" charset="2"/>
              <a:buChar char="Ø"/>
            </a:pPr>
            <a:r>
              <a:rPr kumimoji="1" lang="ja-JP" altLang="en-US" dirty="0"/>
              <a:t>事業所組織における人材育成</a:t>
            </a:r>
            <a:endParaRPr kumimoji="1" lang="en-US" altLang="ja-JP" dirty="0"/>
          </a:p>
          <a:p>
            <a:pPr>
              <a:buFont typeface="Wingdings" panose="05000000000000000000" pitchFamily="2" charset="2"/>
              <a:buChar char="Ø"/>
            </a:pPr>
            <a:r>
              <a:rPr kumimoji="1" lang="ja-JP" altLang="en-US" dirty="0"/>
              <a:t>職場環境における課題と改善</a:t>
            </a:r>
            <a:endParaRPr kumimoji="1" lang="en-US" altLang="ja-JP" dirty="0"/>
          </a:p>
          <a:p>
            <a:pPr>
              <a:buFont typeface="Wingdings" panose="05000000000000000000" pitchFamily="2" charset="2"/>
              <a:buChar char="Ø"/>
            </a:pPr>
            <a:r>
              <a:rPr kumimoji="1" lang="ja-JP" altLang="en-US" dirty="0"/>
              <a:t>地域における人材育成</a:t>
            </a:r>
            <a:endParaRPr kumimoji="1" lang="en-US" altLang="ja-JP" dirty="0"/>
          </a:p>
          <a:p>
            <a:pPr>
              <a:buFont typeface="Wingdings" panose="05000000000000000000" pitchFamily="2" charset="2"/>
              <a:buChar char="Ø"/>
            </a:pPr>
            <a:endParaRPr kumimoji="1" lang="en-US" altLang="ja-JP" dirty="0"/>
          </a:p>
          <a:p>
            <a:r>
              <a:rPr kumimoji="1" lang="ja-JP" altLang="en-US" dirty="0"/>
              <a:t>主任相談支援専門員は事業所内での人材を育て、事業所全体の質の向上に寄与する必要がある。</a:t>
            </a:r>
            <a:endParaRPr kumimoji="1" lang="en-US" altLang="ja-JP" dirty="0"/>
          </a:p>
          <a:p>
            <a:r>
              <a:rPr kumimoji="1" lang="ja-JP" altLang="en-US" dirty="0"/>
              <a:t>主任相談支援専門員は地域の相談支援専門員の育成に努める必要がある。</a:t>
            </a:r>
            <a:endParaRPr kumimoji="1" lang="en-US" altLang="ja-JP" dirty="0"/>
          </a:p>
          <a:p>
            <a:endParaRPr kumimoji="1" lang="en-US" altLang="ja-JP" dirty="0"/>
          </a:p>
        </p:txBody>
      </p:sp>
      <p:sp>
        <p:nvSpPr>
          <p:cNvPr id="4" name="タイトル 1"/>
          <p:cNvSpPr txBox="1">
            <a:spLocks/>
          </p:cNvSpPr>
          <p:nvPr/>
        </p:nvSpPr>
        <p:spPr>
          <a:xfrm>
            <a:off x="444321" y="484414"/>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prstClr val="black"/>
                </a:solidFill>
                <a:latin typeface="+mj-ea"/>
              </a:rPr>
              <a:t>（２）人材育成と職場環境</a:t>
            </a:r>
            <a:endParaRPr lang="ja-JP" altLang="en-US" sz="2800" dirty="0">
              <a:latin typeface="+mn-ea"/>
            </a:endParaRPr>
          </a:p>
        </p:txBody>
      </p:sp>
      <p:sp>
        <p:nvSpPr>
          <p:cNvPr id="2" name="フッター プレースホルダー 1"/>
          <p:cNvSpPr>
            <a:spLocks noGrp="1"/>
          </p:cNvSpPr>
          <p:nvPr>
            <p:ph type="ftr" sz="quarter" idx="11"/>
          </p:nvPr>
        </p:nvSpPr>
        <p:spPr>
          <a:xfrm>
            <a:off x="84783" y="6397844"/>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920174" y="6397844"/>
            <a:ext cx="2057400" cy="365125"/>
          </a:xfrm>
        </p:spPr>
        <p:txBody>
          <a:bodyPr/>
          <a:lstStyle/>
          <a:p>
            <a:fld id="{E31375A4-56A4-47D6-9801-1991572033F7}" type="slidenum">
              <a:rPr lang="en-US" altLang="ja-JP" smtClean="0">
                <a:solidFill>
                  <a:prstClr val="black">
                    <a:tint val="75000"/>
                  </a:prstClr>
                </a:solidFill>
              </a:rPr>
              <a:pPr/>
              <a:t>64</a:t>
            </a:fld>
            <a:endParaRPr lang="ja-JP" altLang="en-US" dirty="0">
              <a:solidFill>
                <a:prstClr val="black">
                  <a:tint val="75000"/>
                </a:prstClr>
              </a:solidFill>
            </a:endParaRPr>
          </a:p>
        </p:txBody>
      </p:sp>
    </p:spTree>
    <p:extLst>
      <p:ext uri="{BB962C8B-B14F-4D97-AF65-F5344CB8AC3E}">
        <p14:creationId xmlns:p14="http://schemas.microsoft.com/office/powerpoint/2010/main" val="355203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2171" y="373006"/>
            <a:ext cx="7886700" cy="769433"/>
          </a:xfrm>
        </p:spPr>
        <p:txBody>
          <a:bodyPr>
            <a:normAutofit/>
          </a:bodyPr>
          <a:lstStyle/>
          <a:p>
            <a:r>
              <a:rPr kumimoji="1" lang="ja-JP" altLang="en-US" sz="3200" dirty="0"/>
              <a:t>事業所・組織における人材育成</a:t>
            </a:r>
          </a:p>
        </p:txBody>
      </p:sp>
      <p:sp>
        <p:nvSpPr>
          <p:cNvPr id="3" name="コンテンツ プレースホルダー 2"/>
          <p:cNvSpPr>
            <a:spLocks noGrp="1"/>
          </p:cNvSpPr>
          <p:nvPr>
            <p:ph idx="1"/>
          </p:nvPr>
        </p:nvSpPr>
        <p:spPr>
          <a:xfrm>
            <a:off x="234176" y="2687445"/>
            <a:ext cx="8798312" cy="4033395"/>
          </a:xfrm>
        </p:spPr>
        <p:txBody>
          <a:bodyPr>
            <a:noAutofit/>
          </a:bodyPr>
          <a:lstStyle/>
          <a:p>
            <a:endParaRPr lang="en-US" altLang="ja-JP" sz="2400" dirty="0"/>
          </a:p>
          <a:p>
            <a:endParaRPr kumimoji="1" lang="en-US" altLang="ja-JP" sz="2400" dirty="0"/>
          </a:p>
          <a:p>
            <a:endParaRPr lang="en-US" altLang="ja-JP" sz="2400" dirty="0"/>
          </a:p>
          <a:p>
            <a:endParaRPr kumimoji="1" lang="en-US" altLang="ja-JP" sz="2400" dirty="0"/>
          </a:p>
          <a:p>
            <a:endParaRPr kumimoji="1" lang="en-US" altLang="ja-JP" sz="2400" dirty="0"/>
          </a:p>
          <a:p>
            <a:pPr marL="0" indent="0">
              <a:buNone/>
            </a:pPr>
            <a:endParaRPr kumimoji="1" lang="ja-JP" altLang="en-US" dirty="0"/>
          </a:p>
        </p:txBody>
      </p:sp>
      <p:sp>
        <p:nvSpPr>
          <p:cNvPr id="4" name="コンテンツ プレースホルダー 2"/>
          <p:cNvSpPr txBox="1">
            <a:spLocks/>
          </p:cNvSpPr>
          <p:nvPr/>
        </p:nvSpPr>
        <p:spPr>
          <a:xfrm>
            <a:off x="642171" y="1554481"/>
            <a:ext cx="7791078" cy="4572000"/>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　本来であれば各事業所が、自ら提供するサービスに必要となる質を確保するのは事業所の責務である。</a:t>
            </a:r>
            <a:endParaRPr lang="en-US" altLang="ja-JP" sz="2400" dirty="0"/>
          </a:p>
          <a:p>
            <a:pPr marL="0" indent="0">
              <a:buFont typeface="Arial" panose="020B0604020202020204" pitchFamily="34" charset="0"/>
              <a:buNone/>
            </a:pPr>
            <a:endParaRPr lang="en-US" altLang="ja-JP" sz="2400" dirty="0"/>
          </a:p>
          <a:p>
            <a:pPr marL="0" indent="0">
              <a:buFont typeface="Arial" panose="020B0604020202020204" pitchFamily="34" charset="0"/>
              <a:buNone/>
            </a:pPr>
            <a:r>
              <a:rPr lang="ja-JP" altLang="en-US" sz="2400" dirty="0"/>
              <a:t>　主任相談支援専門員の立場となる人材には、事業所の人材育成に関わるとともに、組織全体の人材育成についても考え、全体的に</a:t>
            </a:r>
            <a:r>
              <a:rPr lang="en-US" altLang="ja-JP" sz="2400" dirty="0"/>
              <a:t>『</a:t>
            </a:r>
            <a:r>
              <a:rPr lang="ja-JP" altLang="en-US" sz="2400" dirty="0"/>
              <a:t>ひと</a:t>
            </a:r>
            <a:r>
              <a:rPr lang="en-US" altLang="ja-JP" sz="2400" dirty="0"/>
              <a:t>』</a:t>
            </a:r>
            <a:r>
              <a:rPr lang="ja-JP" altLang="en-US" sz="2400" dirty="0"/>
              <a:t>の育成を実践できる能力が求められる。</a:t>
            </a:r>
            <a:endParaRPr lang="en-US" altLang="ja-JP" sz="2400" dirty="0"/>
          </a:p>
          <a:p>
            <a:pPr marL="0" indent="0">
              <a:buFont typeface="Arial" panose="020B0604020202020204" pitchFamily="34" charset="0"/>
              <a:buNone/>
            </a:pPr>
            <a:endParaRPr lang="en-US" altLang="ja-JP" sz="2400" dirty="0"/>
          </a:p>
          <a:p>
            <a:pPr marL="0" indent="0">
              <a:buFont typeface="Arial" panose="020B0604020202020204" pitchFamily="34" charset="0"/>
              <a:buNone/>
            </a:pPr>
            <a:r>
              <a:rPr lang="ja-JP" altLang="en-US" sz="2400" dirty="0"/>
              <a:t>　こうした実践力が、同時に地域の人材育成にもつながることになる。</a:t>
            </a:r>
            <a:endParaRPr lang="en-US" altLang="ja-JP" sz="2400" dirty="0"/>
          </a:p>
        </p:txBody>
      </p:sp>
      <p:sp>
        <p:nvSpPr>
          <p:cNvPr id="5" name="フッター プレースホルダー 4"/>
          <p:cNvSpPr>
            <a:spLocks noGrp="1"/>
          </p:cNvSpPr>
          <p:nvPr>
            <p:ph type="ftr" sz="quarter" idx="11"/>
          </p:nvPr>
        </p:nvSpPr>
        <p:spPr>
          <a:xfrm>
            <a:off x="104879" y="6356351"/>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6" name="スライド番号プレースホルダー 5"/>
          <p:cNvSpPr>
            <a:spLocks noGrp="1"/>
          </p:cNvSpPr>
          <p:nvPr>
            <p:ph type="sldNum" sz="quarter" idx="12"/>
          </p:nvPr>
        </p:nvSpPr>
        <p:spPr>
          <a:xfrm>
            <a:off x="6975088" y="6356351"/>
            <a:ext cx="2057400" cy="365125"/>
          </a:xfrm>
        </p:spPr>
        <p:txBody>
          <a:bodyPr/>
          <a:lstStyle/>
          <a:p>
            <a:fld id="{E31375A4-56A4-47D6-9801-1991572033F7}" type="slidenum">
              <a:rPr lang="en-US" altLang="ja-JP" smtClean="0">
                <a:solidFill>
                  <a:prstClr val="black">
                    <a:tint val="75000"/>
                  </a:prstClr>
                </a:solidFill>
              </a:rPr>
              <a:pPr/>
              <a:t>65</a:t>
            </a:fld>
            <a:endParaRPr lang="ja-JP" altLang="en-US" dirty="0">
              <a:solidFill>
                <a:prstClr val="black">
                  <a:tint val="75000"/>
                </a:prstClr>
              </a:solidFill>
            </a:endParaRPr>
          </a:p>
        </p:txBody>
      </p:sp>
    </p:spTree>
    <p:extLst>
      <p:ext uri="{BB962C8B-B14F-4D97-AF65-F5344CB8AC3E}">
        <p14:creationId xmlns:p14="http://schemas.microsoft.com/office/powerpoint/2010/main" val="427114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760" y="170817"/>
            <a:ext cx="8023860" cy="892174"/>
          </a:xfrm>
        </p:spPr>
        <p:txBody>
          <a:bodyPr>
            <a:noAutofit/>
          </a:bodyPr>
          <a:lstStyle/>
          <a:p>
            <a:r>
              <a:rPr lang="ja-JP" altLang="en-US" sz="3200" dirty="0">
                <a:solidFill>
                  <a:prstClr val="black"/>
                </a:solidFill>
              </a:rPr>
              <a:t>事業所・組織における人材育成の仕組み（例）</a:t>
            </a:r>
            <a:endParaRPr kumimoji="1" lang="ja-JP" altLang="en-US" dirty="0"/>
          </a:p>
        </p:txBody>
      </p:sp>
      <p:sp>
        <p:nvSpPr>
          <p:cNvPr id="3" name="コンテンツ プレースホルダー 2"/>
          <p:cNvSpPr>
            <a:spLocks noGrp="1"/>
          </p:cNvSpPr>
          <p:nvPr>
            <p:ph idx="1"/>
          </p:nvPr>
        </p:nvSpPr>
        <p:spPr>
          <a:xfrm>
            <a:off x="261257" y="1073039"/>
            <a:ext cx="8859883" cy="4274820"/>
          </a:xfrm>
        </p:spPr>
        <p:txBody>
          <a:bodyPr>
            <a:noAutofit/>
          </a:bodyPr>
          <a:lstStyle/>
          <a:p>
            <a:pPr marL="0" lvl="0" indent="0">
              <a:buNone/>
            </a:pPr>
            <a:r>
              <a:rPr lang="ja-JP" altLang="en-US" sz="2400" dirty="0">
                <a:solidFill>
                  <a:prstClr val="black"/>
                </a:solidFill>
              </a:rPr>
              <a:t>①新入職員の新人教育の仕組み</a:t>
            </a:r>
            <a:endParaRPr lang="en-US" altLang="ja-JP" sz="2400" dirty="0">
              <a:solidFill>
                <a:prstClr val="black"/>
              </a:solidFill>
            </a:endParaRPr>
          </a:p>
          <a:p>
            <a:pPr marL="0" lvl="0" indent="0">
              <a:buNone/>
            </a:pPr>
            <a:r>
              <a:rPr lang="ja-JP" altLang="en-US" sz="2400" dirty="0">
                <a:solidFill>
                  <a:prstClr val="black"/>
                </a:solidFill>
              </a:rPr>
              <a:t>　（実践的な業務に生きる内容と研修効果の評価が可能か）</a:t>
            </a:r>
            <a:endParaRPr lang="en-US" altLang="ja-JP" sz="2400" dirty="0">
              <a:solidFill>
                <a:prstClr val="black"/>
              </a:solidFill>
            </a:endParaRPr>
          </a:p>
          <a:p>
            <a:pPr marL="0" lvl="0" indent="0">
              <a:buNone/>
            </a:pPr>
            <a:r>
              <a:rPr lang="ja-JP" altLang="en-US" sz="2400" dirty="0">
                <a:solidFill>
                  <a:prstClr val="black"/>
                </a:solidFill>
              </a:rPr>
              <a:t>②キャリアパス・キャリアラダーの仕組み</a:t>
            </a:r>
            <a:endParaRPr lang="en-US" altLang="ja-JP" sz="2400" dirty="0">
              <a:solidFill>
                <a:prstClr val="black"/>
              </a:solidFill>
            </a:endParaRPr>
          </a:p>
          <a:p>
            <a:pPr marL="0" lvl="0" indent="0">
              <a:buNone/>
            </a:pPr>
            <a:r>
              <a:rPr lang="ja-JP" altLang="en-US" sz="2400" dirty="0">
                <a:solidFill>
                  <a:prstClr val="black"/>
                </a:solidFill>
              </a:rPr>
              <a:t>　（いつまでに何をどの程度</a:t>
            </a:r>
            <a:r>
              <a:rPr lang="ja-JP" altLang="en-US" sz="2400" dirty="0" smtClean="0">
                <a:solidFill>
                  <a:prstClr val="black"/>
                </a:solidFill>
              </a:rPr>
              <a:t>のレベルまで</a:t>
            </a:r>
            <a:r>
              <a:rPr lang="ja-JP" altLang="en-US" sz="2400" dirty="0">
                <a:solidFill>
                  <a:prstClr val="black"/>
                </a:solidFill>
              </a:rPr>
              <a:t>学ぶのか目標の見える</a:t>
            </a:r>
            <a:r>
              <a:rPr lang="ja-JP" altLang="en-US" sz="2400" dirty="0" smtClean="0">
                <a:solidFill>
                  <a:prstClr val="black"/>
                </a:solidFill>
              </a:rPr>
              <a:t>化）</a:t>
            </a:r>
            <a:endParaRPr lang="en-US" altLang="ja-JP" sz="2400" dirty="0">
              <a:solidFill>
                <a:prstClr val="black"/>
              </a:solidFill>
            </a:endParaRPr>
          </a:p>
          <a:p>
            <a:pPr marL="0" lvl="0" indent="0">
              <a:buNone/>
            </a:pPr>
            <a:r>
              <a:rPr lang="ja-JP" altLang="en-US" sz="2400" dirty="0">
                <a:solidFill>
                  <a:prstClr val="black"/>
                </a:solidFill>
              </a:rPr>
              <a:t>③職場内でのスーパービジョンの仕組み</a:t>
            </a:r>
            <a:endParaRPr lang="en-US" altLang="ja-JP" sz="2400" dirty="0">
              <a:solidFill>
                <a:prstClr val="black"/>
              </a:solidFill>
            </a:endParaRPr>
          </a:p>
          <a:p>
            <a:pPr marL="0" lvl="0" indent="0">
              <a:buNone/>
            </a:pPr>
            <a:r>
              <a:rPr lang="ja-JP" altLang="en-US" sz="2400" dirty="0">
                <a:solidFill>
                  <a:prstClr val="black"/>
                </a:solidFill>
              </a:rPr>
              <a:t>④職務面談制度等目標設定・評価の仕組み</a:t>
            </a:r>
            <a:endParaRPr lang="en-US" altLang="ja-JP" sz="2400" dirty="0">
              <a:solidFill>
                <a:prstClr val="black"/>
              </a:solidFill>
            </a:endParaRPr>
          </a:p>
          <a:p>
            <a:pPr marL="0" lvl="0" indent="0">
              <a:buNone/>
            </a:pPr>
            <a:r>
              <a:rPr lang="ja-JP" altLang="en-US" sz="2400" dirty="0">
                <a:solidFill>
                  <a:prstClr val="black"/>
                </a:solidFill>
              </a:rPr>
              <a:t>　（面接・目標設定・正しいい評価・自己肯定感・エンパワメント）</a:t>
            </a:r>
            <a:endParaRPr lang="en-US" altLang="ja-JP" sz="2400" dirty="0">
              <a:solidFill>
                <a:prstClr val="black"/>
              </a:solidFill>
            </a:endParaRPr>
          </a:p>
          <a:p>
            <a:pPr marL="0" lvl="0" indent="0">
              <a:buNone/>
            </a:pPr>
            <a:r>
              <a:rPr lang="ja-JP" altLang="en-US" sz="2400" dirty="0">
                <a:solidFill>
                  <a:prstClr val="black"/>
                </a:solidFill>
              </a:rPr>
              <a:t>⑤外部視察・研修などの視野拡大等の仕組み</a:t>
            </a:r>
            <a:endParaRPr lang="en-US" altLang="ja-JP" sz="2400" dirty="0">
              <a:solidFill>
                <a:prstClr val="black"/>
              </a:solidFill>
            </a:endParaRPr>
          </a:p>
          <a:p>
            <a:pPr marL="0" lvl="0" indent="0">
              <a:buNone/>
            </a:pPr>
            <a:r>
              <a:rPr lang="ja-JP" altLang="en-US" sz="2400" dirty="0">
                <a:solidFill>
                  <a:prstClr val="black"/>
                </a:solidFill>
              </a:rPr>
              <a:t>　（見学・視察・交流・交換等の仕組み）</a:t>
            </a:r>
            <a:endParaRPr lang="en-US" altLang="ja-JP" sz="2400" dirty="0">
              <a:solidFill>
                <a:prstClr val="black"/>
              </a:solidFill>
            </a:endParaRPr>
          </a:p>
          <a:p>
            <a:endParaRPr kumimoji="1" lang="ja-JP" altLang="en-US" dirty="0"/>
          </a:p>
        </p:txBody>
      </p:sp>
      <p:sp>
        <p:nvSpPr>
          <p:cNvPr id="4" name="矢印: 五方向 3"/>
          <p:cNvSpPr/>
          <p:nvPr/>
        </p:nvSpPr>
        <p:spPr>
          <a:xfrm>
            <a:off x="22860" y="5347859"/>
            <a:ext cx="9098280" cy="761047"/>
          </a:xfrm>
          <a:prstGeom prst="homePlat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Wingdings" panose="05000000000000000000" pitchFamily="2" charset="2"/>
              <a:buChar char="Ø"/>
            </a:pPr>
            <a:r>
              <a:rPr kumimoji="1" lang="ja-JP" altLang="en-US" sz="2400" dirty="0">
                <a:solidFill>
                  <a:prstClr val="black"/>
                </a:solidFill>
              </a:rPr>
              <a:t>Ｑ：みなさんの事業所・組織ではどんな取組がなされていますか？</a:t>
            </a:r>
            <a:endParaRPr kumimoji="1" lang="en-US" altLang="ja-JP" sz="2400" dirty="0">
              <a:solidFill>
                <a:prstClr val="black"/>
              </a:solidFill>
            </a:endParaRPr>
          </a:p>
        </p:txBody>
      </p:sp>
      <p:sp>
        <p:nvSpPr>
          <p:cNvPr id="5" name="フッター プレースホルダー 4"/>
          <p:cNvSpPr>
            <a:spLocks noGrp="1"/>
          </p:cNvSpPr>
          <p:nvPr>
            <p:ph type="ftr" sz="quarter" idx="11"/>
          </p:nvPr>
        </p:nvSpPr>
        <p:spPr>
          <a:xfrm>
            <a:off x="114928" y="6372192"/>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6" name="スライド番号プレースホルダー 5"/>
          <p:cNvSpPr>
            <a:spLocks noGrp="1"/>
          </p:cNvSpPr>
          <p:nvPr>
            <p:ph type="sldNum" sz="quarter" idx="12"/>
          </p:nvPr>
        </p:nvSpPr>
        <p:spPr>
          <a:xfrm>
            <a:off x="6859884" y="6372191"/>
            <a:ext cx="2057400" cy="365125"/>
          </a:xfrm>
        </p:spPr>
        <p:txBody>
          <a:bodyPr/>
          <a:lstStyle/>
          <a:p>
            <a:fld id="{E31375A4-56A4-47D6-9801-1991572033F7}" type="slidenum">
              <a:rPr lang="en-US" altLang="ja-JP" smtClean="0">
                <a:solidFill>
                  <a:prstClr val="black">
                    <a:tint val="75000"/>
                  </a:prstClr>
                </a:solidFill>
              </a:rPr>
              <a:pPr/>
              <a:t>66</a:t>
            </a:fld>
            <a:endParaRPr lang="ja-JP" altLang="en-US" dirty="0">
              <a:solidFill>
                <a:prstClr val="black">
                  <a:tint val="75000"/>
                </a:prstClr>
              </a:solidFill>
            </a:endParaRPr>
          </a:p>
        </p:txBody>
      </p:sp>
    </p:spTree>
    <p:extLst>
      <p:ext uri="{BB962C8B-B14F-4D97-AF65-F5344CB8AC3E}">
        <p14:creationId xmlns:p14="http://schemas.microsoft.com/office/powerpoint/2010/main" val="321927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20162"/>
            <a:ext cx="7886700" cy="839204"/>
          </a:xfrm>
        </p:spPr>
        <p:txBody>
          <a:bodyPr>
            <a:normAutofit/>
          </a:bodyPr>
          <a:lstStyle/>
          <a:p>
            <a:r>
              <a:rPr kumimoji="1" lang="ja-JP" altLang="en-US" sz="3200" dirty="0"/>
              <a:t>職場環境における課題と改善</a:t>
            </a:r>
          </a:p>
        </p:txBody>
      </p:sp>
      <p:sp>
        <p:nvSpPr>
          <p:cNvPr id="3" name="コンテンツ プレースホルダー 2"/>
          <p:cNvSpPr>
            <a:spLocks noGrp="1"/>
          </p:cNvSpPr>
          <p:nvPr>
            <p:ph idx="1"/>
          </p:nvPr>
        </p:nvSpPr>
        <p:spPr>
          <a:xfrm>
            <a:off x="217170" y="976068"/>
            <a:ext cx="8709659" cy="5479067"/>
          </a:xfrm>
        </p:spPr>
        <p:txBody>
          <a:bodyPr>
            <a:noAutofit/>
          </a:bodyPr>
          <a:lstStyle/>
          <a:p>
            <a:pPr>
              <a:buFont typeface="Wingdings" panose="05000000000000000000" pitchFamily="2" charset="2"/>
              <a:buChar char="Ø"/>
            </a:pPr>
            <a:r>
              <a:rPr kumimoji="1" lang="ja-JP" altLang="en-US" sz="2400" dirty="0"/>
              <a:t>働きやすさとやりがいのある仕事のために</a:t>
            </a:r>
            <a:endParaRPr kumimoji="1" lang="en-US" altLang="ja-JP" sz="2400" dirty="0"/>
          </a:p>
          <a:p>
            <a:pPr marL="0" indent="0">
              <a:buNone/>
            </a:pPr>
            <a:r>
              <a:rPr kumimoji="1" lang="ja-JP" altLang="en-US" sz="2400" dirty="0"/>
              <a:t>　・時間を意識する（朝礼・会議・ミーティング・伝達・記録）</a:t>
            </a:r>
            <a:endParaRPr kumimoji="1" lang="en-US" altLang="ja-JP" sz="2400" dirty="0"/>
          </a:p>
          <a:p>
            <a:pPr marL="0" indent="0">
              <a:buNone/>
            </a:pPr>
            <a:r>
              <a:rPr kumimoji="1" lang="ja-JP" altLang="en-US" sz="2400" dirty="0"/>
              <a:t>　・時間を作り出す（優先順位と業務削減・効率化）</a:t>
            </a:r>
            <a:endParaRPr kumimoji="1" lang="en-US" altLang="ja-JP" sz="2400" dirty="0"/>
          </a:p>
          <a:p>
            <a:pPr marL="0" indent="0">
              <a:buNone/>
            </a:pPr>
            <a:r>
              <a:rPr kumimoji="1" lang="ja-JP" altLang="en-US" sz="2400" dirty="0"/>
              <a:t>　・コストを意識する（あなたの時給はいくらか）</a:t>
            </a:r>
            <a:endParaRPr kumimoji="1" lang="en-US" altLang="ja-JP" sz="2400" dirty="0"/>
          </a:p>
          <a:p>
            <a:pPr marL="0" indent="0">
              <a:buNone/>
            </a:pPr>
            <a:r>
              <a:rPr kumimoji="1" lang="ja-JP" altLang="en-US" sz="2400" dirty="0"/>
              <a:t>　・マニュアル化・見える化・整理整頓</a:t>
            </a:r>
            <a:endParaRPr kumimoji="1" lang="en-US" altLang="ja-JP" sz="2400" dirty="0"/>
          </a:p>
          <a:p>
            <a:pPr marL="0" indent="0">
              <a:buNone/>
            </a:pPr>
            <a:r>
              <a:rPr kumimoji="1" lang="ja-JP" altLang="en-US" sz="2400" dirty="0"/>
              <a:t>　・暗黙のルールの見直し（休日、ボラ残業、職員の善意への甘え）</a:t>
            </a:r>
            <a:endParaRPr kumimoji="1" lang="en-US" altLang="ja-JP" sz="2400" dirty="0"/>
          </a:p>
          <a:p>
            <a:pPr marL="0" indent="0">
              <a:buNone/>
            </a:pPr>
            <a:r>
              <a:rPr kumimoji="1" lang="ja-JP" altLang="en-US" sz="2400" dirty="0"/>
              <a:t>　・休みやすい環境設定</a:t>
            </a:r>
            <a:endParaRPr kumimoji="1" lang="en-US" altLang="ja-JP" sz="2400" dirty="0"/>
          </a:p>
          <a:p>
            <a:pPr marL="0" indent="0">
              <a:buNone/>
            </a:pPr>
            <a:r>
              <a:rPr kumimoji="1" lang="ja-JP" altLang="en-US" sz="2400" dirty="0"/>
              <a:t>　・チームワーク（チーム作り）</a:t>
            </a:r>
            <a:endParaRPr kumimoji="1" lang="en-US" altLang="ja-JP" sz="2400" dirty="0"/>
          </a:p>
          <a:p>
            <a:pPr marL="0" indent="0">
              <a:buNone/>
            </a:pPr>
            <a:r>
              <a:rPr kumimoji="1" lang="ja-JP" altLang="en-US" sz="2400" dirty="0"/>
              <a:t>　・楽しさと規律、人現関係の意図的な構築</a:t>
            </a:r>
            <a:endParaRPr kumimoji="1" lang="en-US" altLang="ja-JP" sz="2400" dirty="0"/>
          </a:p>
          <a:p>
            <a:pPr marL="0" indent="0">
              <a:buNone/>
            </a:pPr>
            <a:r>
              <a:rPr kumimoji="1" lang="ja-JP" altLang="en-US" sz="2400" dirty="0"/>
              <a:t>　・楽しい企画、刺激と成長</a:t>
            </a:r>
            <a:endParaRPr kumimoji="1" lang="en-US" altLang="ja-JP" sz="2400" dirty="0"/>
          </a:p>
          <a:p>
            <a:pPr marL="0" indent="0">
              <a:buNone/>
            </a:pPr>
            <a:r>
              <a:rPr kumimoji="1" lang="ja-JP" altLang="en-US" sz="2400" dirty="0"/>
              <a:t>　・誰かが何とかしてくれない、自分たちで何とかするという</a:t>
            </a:r>
            <a:r>
              <a:rPr kumimoji="1" lang="ja-JP" altLang="en-US" sz="2400" dirty="0" smtClean="0"/>
              <a:t>雰囲気</a:t>
            </a:r>
            <a:endParaRPr kumimoji="1" lang="en-US" altLang="ja-JP" sz="2400" dirty="0"/>
          </a:p>
          <a:p>
            <a:pPr marL="0" indent="0">
              <a:buNone/>
            </a:pPr>
            <a:r>
              <a:rPr kumimoji="1" lang="ja-JP" altLang="en-US" sz="2400" smtClean="0"/>
              <a:t>　・ＱＣ</a:t>
            </a:r>
            <a:r>
              <a:rPr kumimoji="1" lang="ja-JP" altLang="en-US" sz="2400" dirty="0"/>
              <a:t>活動を楽しく実施する。結果の見える化等</a:t>
            </a:r>
            <a:endParaRPr kumimoji="1" lang="en-US" altLang="ja-JP" sz="2400" dirty="0"/>
          </a:p>
          <a:p>
            <a:pPr>
              <a:buFont typeface="Wingdings" panose="05000000000000000000" pitchFamily="2" charset="2"/>
              <a:buChar char="Ø"/>
            </a:pPr>
            <a:endParaRPr lang="en-US" altLang="ja-JP" sz="2400" dirty="0"/>
          </a:p>
          <a:p>
            <a:pPr>
              <a:buFont typeface="Wingdings" panose="05000000000000000000" pitchFamily="2" charset="2"/>
              <a:buChar char="Ø"/>
            </a:pPr>
            <a:endParaRPr kumimoji="1" lang="ja-JP" altLang="en-US" dirty="0"/>
          </a:p>
        </p:txBody>
      </p:sp>
      <p:sp>
        <p:nvSpPr>
          <p:cNvPr id="4" name="フッター プレースホルダー 3"/>
          <p:cNvSpPr>
            <a:spLocks noGrp="1"/>
          </p:cNvSpPr>
          <p:nvPr>
            <p:ph type="ftr" sz="quarter" idx="11"/>
          </p:nvPr>
        </p:nvSpPr>
        <p:spPr>
          <a:xfrm>
            <a:off x="74735" y="6455137"/>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980464" y="6455136"/>
            <a:ext cx="2057400" cy="365125"/>
          </a:xfrm>
        </p:spPr>
        <p:txBody>
          <a:bodyPr/>
          <a:lstStyle/>
          <a:p>
            <a:fld id="{E31375A4-56A4-47D6-9801-1991572033F7}" type="slidenum">
              <a:rPr lang="en-US" altLang="ja-JP" smtClean="0">
                <a:solidFill>
                  <a:prstClr val="black">
                    <a:tint val="75000"/>
                  </a:prstClr>
                </a:solidFill>
              </a:rPr>
              <a:pPr/>
              <a:t>67</a:t>
            </a:fld>
            <a:endParaRPr lang="ja-JP" altLang="en-US" dirty="0">
              <a:solidFill>
                <a:prstClr val="black">
                  <a:tint val="75000"/>
                </a:prstClr>
              </a:solidFill>
            </a:endParaRPr>
          </a:p>
        </p:txBody>
      </p:sp>
    </p:spTree>
    <p:extLst>
      <p:ext uri="{BB962C8B-B14F-4D97-AF65-F5344CB8AC3E}">
        <p14:creationId xmlns:p14="http://schemas.microsoft.com/office/powerpoint/2010/main" val="22648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64767"/>
            <a:ext cx="7886700" cy="850355"/>
          </a:xfrm>
        </p:spPr>
        <p:txBody>
          <a:bodyPr>
            <a:normAutofit/>
          </a:bodyPr>
          <a:lstStyle/>
          <a:p>
            <a:r>
              <a:rPr kumimoji="1" lang="ja-JP" altLang="en-US" sz="3200" dirty="0"/>
              <a:t>地域における人材育成</a:t>
            </a:r>
          </a:p>
        </p:txBody>
      </p:sp>
      <p:sp>
        <p:nvSpPr>
          <p:cNvPr id="3" name="コンテンツ プレースホルダー 2"/>
          <p:cNvSpPr>
            <a:spLocks noGrp="1"/>
          </p:cNvSpPr>
          <p:nvPr>
            <p:ph idx="1"/>
          </p:nvPr>
        </p:nvSpPr>
        <p:spPr>
          <a:xfrm>
            <a:off x="628650" y="1237785"/>
            <a:ext cx="7886700" cy="4939178"/>
          </a:xfrm>
        </p:spPr>
        <p:txBody>
          <a:bodyPr>
            <a:normAutofit lnSpcReduction="10000"/>
          </a:bodyPr>
          <a:lstStyle/>
          <a:p>
            <a:r>
              <a:rPr kumimoji="1" lang="ja-JP" altLang="en-US" dirty="0"/>
              <a:t>主任相談支援専門員は、基幹相談支援センター等への配置がされ、加算等を含めた措置が考えられています。</a:t>
            </a:r>
            <a:endParaRPr kumimoji="1" lang="en-US" altLang="ja-JP" dirty="0"/>
          </a:p>
          <a:p>
            <a:r>
              <a:rPr kumimoji="1" lang="ja-JP" altLang="en-US" dirty="0"/>
              <a:t>すなわち、組織及び地域の人材育成を実施していく側、また、地域からはそういう人材であると認められることが重要です。</a:t>
            </a:r>
            <a:endParaRPr kumimoji="1" lang="en-US" altLang="ja-JP" dirty="0"/>
          </a:p>
          <a:p>
            <a:endParaRPr lang="en-US" altLang="ja-JP" dirty="0"/>
          </a:p>
          <a:p>
            <a:r>
              <a:rPr kumimoji="1" lang="ja-JP" altLang="en-US" dirty="0"/>
              <a:t>自己の研鑽は当然ながら、組織及び地域に目を向けた、福祉人材</a:t>
            </a:r>
            <a:r>
              <a:rPr kumimoji="1" lang="en-US" altLang="ja-JP" dirty="0"/>
              <a:t>『</a:t>
            </a:r>
            <a:r>
              <a:rPr kumimoji="1" lang="ja-JP" altLang="en-US" dirty="0"/>
              <a:t>ひと</a:t>
            </a:r>
            <a:r>
              <a:rPr kumimoji="1" lang="en-US" altLang="ja-JP" dirty="0"/>
              <a:t>』</a:t>
            </a:r>
            <a:r>
              <a:rPr kumimoji="1" lang="ja-JP" altLang="en-US" dirty="0"/>
              <a:t>の育成を考えます。</a:t>
            </a:r>
            <a:endParaRPr kumimoji="1" lang="en-US" altLang="ja-JP" dirty="0"/>
          </a:p>
          <a:p>
            <a:endParaRPr kumimoji="1" lang="en-US" altLang="ja-JP" dirty="0"/>
          </a:p>
          <a:p>
            <a:pPr>
              <a:buFont typeface="Wingdings" panose="05000000000000000000" pitchFamily="2" charset="2"/>
              <a:buChar char="Ø"/>
            </a:pPr>
            <a:r>
              <a:rPr kumimoji="1" lang="ja-JP" altLang="en-US" u="sng" dirty="0">
                <a:highlight>
                  <a:srgbClr val="FFFF00"/>
                </a:highlight>
              </a:rPr>
              <a:t>具体的には、</a:t>
            </a:r>
            <a:r>
              <a:rPr kumimoji="1" lang="en-US" altLang="ja-JP" u="sng" dirty="0">
                <a:highlight>
                  <a:srgbClr val="FFFF00"/>
                </a:highlight>
              </a:rPr>
              <a:t>2</a:t>
            </a:r>
            <a:r>
              <a:rPr kumimoji="1" lang="ja-JP" altLang="en-US" u="sng" dirty="0">
                <a:highlight>
                  <a:srgbClr val="FFFF00"/>
                </a:highlight>
              </a:rPr>
              <a:t>日目以降の講義・演習内容で確認</a:t>
            </a:r>
            <a:endParaRPr kumimoji="1" lang="en-US" altLang="ja-JP" u="sng" dirty="0">
              <a:highlight>
                <a:srgbClr val="FFFF00"/>
              </a:highlight>
            </a:endParaRPr>
          </a:p>
          <a:p>
            <a:endParaRPr kumimoji="1" lang="ja-JP" altLang="en-US" dirty="0"/>
          </a:p>
        </p:txBody>
      </p:sp>
      <p:sp>
        <p:nvSpPr>
          <p:cNvPr id="4" name="フッター プレースホルダー 3"/>
          <p:cNvSpPr>
            <a:spLocks noGrp="1"/>
          </p:cNvSpPr>
          <p:nvPr>
            <p:ph type="ftr" sz="quarter" idx="11"/>
          </p:nvPr>
        </p:nvSpPr>
        <p:spPr>
          <a:xfrm>
            <a:off x="165170" y="6372192"/>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970416" y="6372192"/>
            <a:ext cx="2057400" cy="365125"/>
          </a:xfrm>
        </p:spPr>
        <p:txBody>
          <a:bodyPr/>
          <a:lstStyle/>
          <a:p>
            <a:fld id="{E31375A4-56A4-47D6-9801-1991572033F7}" type="slidenum">
              <a:rPr lang="en-US" altLang="ja-JP" smtClean="0">
                <a:solidFill>
                  <a:prstClr val="black">
                    <a:tint val="75000"/>
                  </a:prstClr>
                </a:solidFill>
              </a:rPr>
              <a:pPr/>
              <a:t>68</a:t>
            </a:fld>
            <a:endParaRPr lang="ja-JP" altLang="en-US" dirty="0">
              <a:solidFill>
                <a:prstClr val="black">
                  <a:tint val="75000"/>
                </a:prstClr>
              </a:solidFill>
            </a:endParaRPr>
          </a:p>
        </p:txBody>
      </p:sp>
    </p:spTree>
    <p:extLst>
      <p:ext uri="{BB962C8B-B14F-4D97-AF65-F5344CB8AC3E}">
        <p14:creationId xmlns:p14="http://schemas.microsoft.com/office/powerpoint/2010/main" val="382356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4321" y="1672682"/>
            <a:ext cx="8255357" cy="4537199"/>
          </a:xfrm>
        </p:spPr>
        <p:txBody>
          <a:bodyPr>
            <a:noAutofit/>
          </a:bodyPr>
          <a:lstStyle/>
          <a:p>
            <a:r>
              <a:rPr kumimoji="1" lang="ja-JP" altLang="en-US" sz="2400" dirty="0"/>
              <a:t>相談支援に限ることではなく、これからの超高齢化社会においては、どの分野も働き手が不足！</a:t>
            </a:r>
            <a:endParaRPr lang="en-US" altLang="ja-JP" sz="2400" dirty="0"/>
          </a:p>
          <a:p>
            <a:r>
              <a:rPr kumimoji="1" lang="ja-JP" altLang="en-US" sz="2400" dirty="0"/>
              <a:t>人材確保策を検討できる体制がありますか？</a:t>
            </a:r>
            <a:endParaRPr kumimoji="1" lang="en-US" altLang="ja-JP" sz="2400" dirty="0"/>
          </a:p>
          <a:p>
            <a:endParaRPr lang="en-US" altLang="ja-JP" sz="2400" dirty="0"/>
          </a:p>
          <a:p>
            <a:r>
              <a:rPr kumimoji="1" lang="ja-JP" altLang="en-US" sz="2400" dirty="0"/>
              <a:t>「獲得」＋「定着」が重要</a:t>
            </a:r>
            <a:endParaRPr kumimoji="1" lang="en-US" altLang="ja-JP" sz="2400" dirty="0"/>
          </a:p>
          <a:p>
            <a:pPr marL="0" indent="0">
              <a:buNone/>
            </a:pPr>
            <a:r>
              <a:rPr kumimoji="1" lang="ja-JP" altLang="en-US" sz="2400" dirty="0"/>
              <a:t>　どんな対策を立てているか？</a:t>
            </a:r>
            <a:endParaRPr kumimoji="1" lang="en-US" altLang="ja-JP" sz="2400" dirty="0"/>
          </a:p>
          <a:p>
            <a:pPr marL="0" indent="0">
              <a:buNone/>
            </a:pPr>
            <a:r>
              <a:rPr kumimoji="1" lang="ja-JP" altLang="en-US" sz="2400" dirty="0"/>
              <a:t>　・職場見学・体験会、広報、イメージＵＰ戦略</a:t>
            </a:r>
            <a:endParaRPr kumimoji="1" lang="en-US" altLang="ja-JP" sz="2400" dirty="0"/>
          </a:p>
          <a:p>
            <a:pPr marL="0" indent="0">
              <a:buNone/>
            </a:pPr>
            <a:r>
              <a:rPr kumimoji="1" lang="ja-JP" altLang="en-US" sz="2400" dirty="0"/>
              <a:t>　　実習生を楽しませる、転職採用、＊自法人の売りは</a:t>
            </a:r>
            <a:endParaRPr kumimoji="1" lang="en-US" altLang="ja-JP" sz="2400" dirty="0"/>
          </a:p>
          <a:p>
            <a:pPr marL="0" indent="0">
              <a:buNone/>
            </a:pPr>
            <a:r>
              <a:rPr lang="ja-JP" altLang="en-US" sz="2400" dirty="0"/>
              <a:t>　　強みの強化と弱みの改善・解決</a:t>
            </a:r>
            <a:endParaRPr lang="en-US" altLang="ja-JP" sz="2400" dirty="0"/>
          </a:p>
          <a:p>
            <a:pPr marL="0" indent="0">
              <a:buNone/>
            </a:pPr>
            <a:r>
              <a:rPr kumimoji="1" lang="ja-JP" altLang="en-US" sz="2400" dirty="0"/>
              <a:t>　・職場環境の</a:t>
            </a:r>
            <a:r>
              <a:rPr kumimoji="1" lang="ja-JP" altLang="en-US" sz="2400" dirty="0" smtClean="0"/>
              <a:t>改善</a:t>
            </a:r>
            <a:endParaRPr kumimoji="1" lang="en-US" altLang="ja-JP" dirty="0"/>
          </a:p>
        </p:txBody>
      </p:sp>
      <p:sp>
        <p:nvSpPr>
          <p:cNvPr id="4" name="タイトル 1"/>
          <p:cNvSpPr txBox="1">
            <a:spLocks/>
          </p:cNvSpPr>
          <p:nvPr/>
        </p:nvSpPr>
        <p:spPr>
          <a:xfrm>
            <a:off x="444321" y="484414"/>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（３）人材確保の工夫</a:t>
            </a:r>
          </a:p>
        </p:txBody>
      </p:sp>
      <p:sp>
        <p:nvSpPr>
          <p:cNvPr id="2" name="フッター プレースホルダー 1"/>
          <p:cNvSpPr>
            <a:spLocks noGrp="1"/>
          </p:cNvSpPr>
          <p:nvPr>
            <p:ph type="ftr" sz="quarter" idx="11"/>
          </p:nvPr>
        </p:nvSpPr>
        <p:spPr>
          <a:xfrm>
            <a:off x="155121" y="6435406"/>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931478" y="6435405"/>
            <a:ext cx="2057400" cy="365125"/>
          </a:xfrm>
        </p:spPr>
        <p:txBody>
          <a:bodyPr/>
          <a:lstStyle/>
          <a:p>
            <a:fld id="{E31375A4-56A4-47D6-9801-1991572033F7}" type="slidenum">
              <a:rPr lang="en-US" altLang="ja-JP" smtClean="0">
                <a:solidFill>
                  <a:prstClr val="black">
                    <a:tint val="75000"/>
                  </a:prstClr>
                </a:solidFill>
              </a:rPr>
              <a:pPr/>
              <a:t>69</a:t>
            </a:fld>
            <a:endParaRPr lang="ja-JP" altLang="en-US" dirty="0">
              <a:solidFill>
                <a:prstClr val="black">
                  <a:tint val="75000"/>
                </a:prstClr>
              </a:solidFill>
            </a:endParaRPr>
          </a:p>
        </p:txBody>
      </p:sp>
    </p:spTree>
    <p:extLst>
      <p:ext uri="{BB962C8B-B14F-4D97-AF65-F5344CB8AC3E}">
        <p14:creationId xmlns:p14="http://schemas.microsoft.com/office/powerpoint/2010/main" val="238977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6853" y="262096"/>
            <a:ext cx="7886700" cy="690942"/>
          </a:xfrm>
        </p:spPr>
        <p:txBody>
          <a:bodyPr>
            <a:normAutofit/>
          </a:bodyPr>
          <a:lstStyle/>
          <a:p>
            <a:r>
              <a:rPr lang="ja-JP" altLang="en-US" sz="3200" dirty="0">
                <a:solidFill>
                  <a:prstClr val="black"/>
                </a:solidFill>
                <a:latin typeface="+mj-ea"/>
              </a:rPr>
              <a:t>生活の場での福祉サービスとリスクの考え方</a:t>
            </a:r>
            <a:endParaRPr kumimoji="1" lang="ja-JP" altLang="en-US" dirty="0">
              <a:latin typeface="+mj-ea"/>
            </a:endParaRPr>
          </a:p>
        </p:txBody>
      </p:sp>
      <p:sp>
        <p:nvSpPr>
          <p:cNvPr id="5" name="Text Box 4"/>
          <p:cNvSpPr txBox="1">
            <a:spLocks noChangeArrowheads="1"/>
          </p:cNvSpPr>
          <p:nvPr/>
        </p:nvSpPr>
        <p:spPr bwMode="auto">
          <a:xfrm>
            <a:off x="536215" y="1147267"/>
            <a:ext cx="8110294" cy="2847895"/>
          </a:xfrm>
          <a:prstGeom prst="rect">
            <a:avLst/>
          </a:prstGeom>
          <a:solidFill>
            <a:srgbClr val="FFFFCC"/>
          </a:solidFill>
          <a:ln w="19050" cmpd="sng">
            <a:solidFill>
              <a:schemeClr val="tx1"/>
            </a:solidFill>
            <a:miter lim="800000"/>
            <a:headEnd/>
            <a:tailEnd/>
          </a:ln>
          <a:effectLst/>
        </p:spPr>
        <p:txBody>
          <a:bodyPr wrap="square" lIns="82928" tIns="41465" rIns="82928" bIns="41465">
            <a:spAutoFit/>
          </a:bodyPr>
          <a:lstStyle/>
          <a:p>
            <a:pPr fontAlgn="base">
              <a:spcBef>
                <a:spcPct val="0"/>
              </a:spcBef>
              <a:spcAft>
                <a:spcPct val="0"/>
              </a:spcAft>
            </a:pPr>
            <a:r>
              <a:rPr lang="ja-JP" altLang="en-US" sz="1633" dirty="0">
                <a:solidFill>
                  <a:prstClr val="black"/>
                </a:solidFill>
                <a:latin typeface="Arial" charset="0"/>
                <a:ea typeface="ＭＳ Ｐゴシック" charset="-128"/>
              </a:rPr>
              <a:t>「社会福祉法第３条に、福祉サービスの基本理念として「福祉サービスは、個人の尊厳の保持を旨とし、その内容は、福祉サービスの利用者が心身ともに健やかに育成され、又はその有する能力に応じ自立した日常生活を営むことができるように支援するものとして、良質かつ適切なものでなければならない」と規定されています。</a:t>
            </a:r>
          </a:p>
          <a:p>
            <a:pPr fontAlgn="base">
              <a:spcBef>
                <a:spcPct val="0"/>
              </a:spcBef>
              <a:spcAft>
                <a:spcPct val="0"/>
              </a:spcAft>
            </a:pPr>
            <a:r>
              <a:rPr lang="ja-JP" altLang="en-US" sz="1633" dirty="0">
                <a:solidFill>
                  <a:prstClr val="black"/>
                </a:solidFill>
                <a:latin typeface="Arial" charset="0"/>
                <a:ea typeface="ＭＳ Ｐゴシック" charset="-128"/>
              </a:rPr>
              <a:t>　介護サービスを提供する福祉施設等からは、利用者の自立的な生活を重視すればするほど</a:t>
            </a:r>
            <a:r>
              <a:rPr lang="en-US" altLang="ja-JP" sz="1633" dirty="0">
                <a:solidFill>
                  <a:prstClr val="black"/>
                </a:solidFill>
                <a:latin typeface="Arial" charset="0"/>
                <a:ea typeface="ＭＳ Ｐゴシック" charset="-128"/>
              </a:rPr>
              <a:t>『</a:t>
            </a:r>
            <a:r>
              <a:rPr lang="ja-JP" altLang="en-US" sz="1633" dirty="0">
                <a:solidFill>
                  <a:prstClr val="black"/>
                </a:solidFill>
                <a:latin typeface="Arial" charset="0"/>
                <a:ea typeface="ＭＳ Ｐゴシック" charset="-128"/>
              </a:rPr>
              <a:t>リスク</a:t>
            </a:r>
            <a:r>
              <a:rPr lang="en-US" altLang="ja-JP" sz="1633" dirty="0">
                <a:solidFill>
                  <a:prstClr val="black"/>
                </a:solidFill>
                <a:latin typeface="Arial" charset="0"/>
                <a:ea typeface="ＭＳ Ｐゴシック" charset="-128"/>
              </a:rPr>
              <a:t>』</a:t>
            </a:r>
            <a:r>
              <a:rPr lang="ja-JP" altLang="en-US" sz="1633" dirty="0">
                <a:solidFill>
                  <a:prstClr val="black"/>
                </a:solidFill>
                <a:latin typeface="Arial" charset="0"/>
                <a:ea typeface="ＭＳ Ｐゴシック" charset="-128"/>
              </a:rPr>
              <a:t>は高まるのではないかと、危惧する声も聞こえてきます。しかし、事故を起こさないようにするあまり、極端に管理的になりすぎてしまい、サービスの提供が事業者側の都合により行われるとするならば、人間の成長、発達の機会や人間としての尊厳を奪うことになり、福祉サービスの基本理念に逆行することになりかねません。そこで、</a:t>
            </a:r>
            <a:r>
              <a:rPr lang="en-US" altLang="ja-JP" sz="1633" dirty="0">
                <a:solidFill>
                  <a:prstClr val="black"/>
                </a:solidFill>
                <a:latin typeface="Arial" charset="0"/>
                <a:ea typeface="ＭＳ Ｐゴシック" charset="-128"/>
              </a:rPr>
              <a:t>『</a:t>
            </a:r>
            <a:r>
              <a:rPr lang="ja-JP" altLang="en-US" sz="1633" dirty="0">
                <a:solidFill>
                  <a:prstClr val="black"/>
                </a:solidFill>
                <a:latin typeface="Arial" charset="0"/>
                <a:ea typeface="ＭＳ Ｐゴシック" charset="-128"/>
              </a:rPr>
              <a:t>自由</a:t>
            </a:r>
            <a:r>
              <a:rPr lang="en-US" altLang="ja-JP" sz="1633" dirty="0">
                <a:solidFill>
                  <a:prstClr val="black"/>
                </a:solidFill>
                <a:latin typeface="Arial" charset="0"/>
                <a:ea typeface="ＭＳ Ｐゴシック" charset="-128"/>
              </a:rPr>
              <a:t>』</a:t>
            </a:r>
            <a:r>
              <a:rPr lang="ja-JP" altLang="en-US" sz="1633" dirty="0">
                <a:solidFill>
                  <a:prstClr val="black"/>
                </a:solidFill>
                <a:latin typeface="Arial" charset="0"/>
                <a:ea typeface="ＭＳ Ｐゴシック" charset="-128"/>
              </a:rPr>
              <a:t>か</a:t>
            </a:r>
            <a:r>
              <a:rPr lang="en-US" altLang="ja-JP" sz="1633" dirty="0">
                <a:solidFill>
                  <a:prstClr val="black"/>
                </a:solidFill>
                <a:latin typeface="Arial" charset="0"/>
                <a:ea typeface="ＭＳ Ｐゴシック" charset="-128"/>
              </a:rPr>
              <a:t>『</a:t>
            </a:r>
            <a:r>
              <a:rPr lang="ja-JP" altLang="en-US" sz="1633" dirty="0">
                <a:solidFill>
                  <a:prstClr val="black"/>
                </a:solidFill>
                <a:latin typeface="Arial" charset="0"/>
                <a:ea typeface="ＭＳ Ｐゴシック" charset="-128"/>
              </a:rPr>
              <a:t>安全</a:t>
            </a:r>
            <a:r>
              <a:rPr lang="en-US" altLang="ja-JP" sz="1633" dirty="0">
                <a:solidFill>
                  <a:prstClr val="black"/>
                </a:solidFill>
                <a:latin typeface="Arial" charset="0"/>
                <a:ea typeface="ＭＳ Ｐゴシック" charset="-128"/>
              </a:rPr>
              <a:t>』</a:t>
            </a:r>
            <a:r>
              <a:rPr lang="ja-JP" altLang="en-US" sz="1633" dirty="0">
                <a:solidFill>
                  <a:prstClr val="black"/>
                </a:solidFill>
                <a:latin typeface="Arial" charset="0"/>
                <a:ea typeface="ＭＳ Ｐゴシック" charset="-128"/>
              </a:rPr>
              <a:t>かという二者択一ではなく、福祉サービスにおいては、事故を完全に未然防止することは困難なもの、と捉えてみます。</a:t>
            </a:r>
            <a:endParaRPr lang="en-US" altLang="ja-JP" sz="1633" dirty="0">
              <a:solidFill>
                <a:prstClr val="black"/>
              </a:solidFill>
              <a:latin typeface="Arial" charset="0"/>
              <a:ea typeface="ＭＳ Ｐゴシック" charset="-128"/>
            </a:endParaRPr>
          </a:p>
        </p:txBody>
      </p:sp>
      <p:sp>
        <p:nvSpPr>
          <p:cNvPr id="6" name="Text Box 4"/>
          <p:cNvSpPr txBox="1">
            <a:spLocks noChangeArrowheads="1"/>
          </p:cNvSpPr>
          <p:nvPr/>
        </p:nvSpPr>
        <p:spPr bwMode="auto">
          <a:xfrm>
            <a:off x="516853" y="4220252"/>
            <a:ext cx="8110294" cy="837601"/>
          </a:xfrm>
          <a:prstGeom prst="rect">
            <a:avLst/>
          </a:prstGeom>
          <a:solidFill>
            <a:srgbClr val="CCFFCC"/>
          </a:solidFill>
          <a:ln w="19050" cmpd="sng">
            <a:solidFill>
              <a:schemeClr val="tx1"/>
            </a:solidFill>
            <a:miter lim="800000"/>
            <a:headEnd/>
            <a:tailEnd/>
          </a:ln>
          <a:effectLst/>
        </p:spPr>
        <p:txBody>
          <a:bodyPr wrap="square" lIns="82928" tIns="41465" rIns="82928" bIns="41465">
            <a:spAutoFit/>
          </a:bodyPr>
          <a:lstStyle/>
          <a:p>
            <a:pPr fontAlgn="base">
              <a:spcBef>
                <a:spcPct val="0"/>
              </a:spcBef>
              <a:spcAft>
                <a:spcPct val="0"/>
              </a:spcAft>
            </a:pPr>
            <a:r>
              <a:rPr lang="ja-JP" altLang="en-US" sz="1633" dirty="0">
                <a:solidFill>
                  <a:prstClr val="black"/>
                </a:solidFill>
                <a:latin typeface="Arial" charset="0"/>
                <a:ea typeface="ＭＳ Ｐゴシック" charset="-128"/>
              </a:rPr>
              <a:t>「そのうえで、事故を限りなくゼロにするためにはどうしたらよいか、あるいは万が一起きてしまった場合に適切な対応を図ることはもとより、同じような事故が再び起こることのないような対策を講じるなど、より積極的な姿勢をもつことが重要であると考えらえます」　</a:t>
            </a:r>
            <a:endParaRPr lang="en-US" altLang="ja-JP" sz="1633" dirty="0">
              <a:solidFill>
                <a:prstClr val="black"/>
              </a:solidFill>
              <a:latin typeface="Arial" charset="0"/>
              <a:ea typeface="ＭＳ Ｐゴシック" charset="-128"/>
            </a:endParaRPr>
          </a:p>
        </p:txBody>
      </p:sp>
      <p:sp>
        <p:nvSpPr>
          <p:cNvPr id="7" name="下矢印 6"/>
          <p:cNvSpPr/>
          <p:nvPr/>
        </p:nvSpPr>
        <p:spPr>
          <a:xfrm>
            <a:off x="4169265" y="3839819"/>
            <a:ext cx="581876" cy="346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2"/>
          <p:cNvSpPr txBox="1">
            <a:spLocks/>
          </p:cNvSpPr>
          <p:nvPr/>
        </p:nvSpPr>
        <p:spPr>
          <a:xfrm>
            <a:off x="516854" y="5265215"/>
            <a:ext cx="8110293" cy="1356534"/>
          </a:xfrm>
          <a:prstGeom prst="rect">
            <a:avLst/>
          </a:prstGeom>
          <a:solidFill>
            <a:srgbClr val="FF99FF">
              <a:alpha val="40000"/>
            </a:srgbClr>
          </a:solidFill>
          <a:ln>
            <a:solidFill>
              <a:srgbClr val="FF0000"/>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None/>
            </a:pPr>
            <a:r>
              <a:rPr lang="ja-JP" altLang="en-US" sz="1600" b="1" dirty="0">
                <a:latin typeface="HGP創英角ｺﾞｼｯｸUB" panose="020B0900000000000000" pitchFamily="50" charset="-128"/>
                <a:ea typeface="HGP創英角ｺﾞｼｯｸUB" panose="020B0900000000000000" pitchFamily="50" charset="-128"/>
              </a:rPr>
              <a:t>○福祉サービスにおける危機管理（リスクマネジメント）の基本的な視点 </a:t>
            </a:r>
          </a:p>
          <a:p>
            <a:pPr marL="0" indent="0">
              <a:buNone/>
            </a:pPr>
            <a:r>
              <a:rPr lang="ja-JP" altLang="en-US" sz="1600" b="1" dirty="0">
                <a:latin typeface="HG丸ｺﾞｼｯｸM-PRO" panose="020F0600000000000000" pitchFamily="50" charset="-128"/>
                <a:ea typeface="HG丸ｺﾞｼｯｸM-PRO" panose="020F0600000000000000" pitchFamily="50" charset="-128"/>
              </a:rPr>
              <a:t>＊「より質の高いサービスを提供することによって多くの事故が未然に回避できる」という考え方（クオリティー・インプルーブメント）で取り組むべき</a:t>
            </a:r>
          </a:p>
          <a:p>
            <a:pPr marL="0" indent="0">
              <a:buNone/>
            </a:pPr>
            <a:r>
              <a:rPr lang="ja-JP" altLang="en-US" sz="1600" b="1" dirty="0">
                <a:latin typeface="HG丸ｺﾞｼｯｸM-PRO" panose="020F0600000000000000" pitchFamily="50" charset="-128"/>
                <a:ea typeface="HG丸ｺﾞｼｯｸM-PRO" panose="020F0600000000000000" pitchFamily="50" charset="-128"/>
              </a:rPr>
              <a:t>＊未然防止と発生時のセーフティーマネジメント（安全管理）の視点が重要</a:t>
            </a:r>
            <a:endParaRPr lang="en-US" altLang="ja-JP" sz="1600" b="1" dirty="0">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1912512" y="870351"/>
            <a:ext cx="6903165" cy="307777"/>
          </a:xfrm>
          <a:prstGeom prst="rect">
            <a:avLst/>
          </a:prstGeom>
        </p:spPr>
        <p:txBody>
          <a:bodyPr wrap="square">
            <a:spAutoFit/>
          </a:bodyPr>
          <a:lstStyle/>
          <a:p>
            <a:r>
              <a:rPr lang="en-US" altLang="ja-JP" sz="1400" dirty="0"/>
              <a:t>2002</a:t>
            </a:r>
            <a:r>
              <a:rPr lang="ja-JP" altLang="en-US" sz="1400" dirty="0"/>
              <a:t>（</a:t>
            </a:r>
            <a:r>
              <a:rPr lang="en-US" altLang="ja-JP" sz="1400" dirty="0"/>
              <a:t>H14</a:t>
            </a:r>
            <a:r>
              <a:rPr lang="ja-JP" altLang="en-US" sz="1400" dirty="0"/>
              <a:t>）「福祉サービスにおける危機管理（リスクマネジメント）に関する取り組み指針」</a:t>
            </a:r>
          </a:p>
        </p:txBody>
      </p:sp>
      <p:sp>
        <p:nvSpPr>
          <p:cNvPr id="3" name="フッター プレースホルダー 2"/>
          <p:cNvSpPr>
            <a:spLocks noGrp="1"/>
          </p:cNvSpPr>
          <p:nvPr>
            <p:ph type="ftr" sz="quarter" idx="11"/>
          </p:nvPr>
        </p:nvSpPr>
        <p:spPr>
          <a:xfrm>
            <a:off x="0" y="6574851"/>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4" name="スライド番号プレースホルダー 3"/>
          <p:cNvSpPr>
            <a:spLocks noGrp="1"/>
          </p:cNvSpPr>
          <p:nvPr>
            <p:ph type="sldNum" sz="quarter" idx="12"/>
          </p:nvPr>
        </p:nvSpPr>
        <p:spPr>
          <a:xfrm>
            <a:off x="7010609" y="6492875"/>
            <a:ext cx="2057400" cy="365125"/>
          </a:xfrm>
        </p:spPr>
        <p:txBody>
          <a:bodyPr/>
          <a:lstStyle/>
          <a:p>
            <a:fld id="{E31375A4-56A4-47D6-9801-1991572033F7}" type="slidenum">
              <a:rPr lang="en-US" altLang="ja-JP" smtClean="0">
                <a:solidFill>
                  <a:prstClr val="black">
                    <a:tint val="75000"/>
                  </a:prstClr>
                </a:solidFill>
              </a:rPr>
              <a:pPr/>
              <a:t>7</a:t>
            </a:fld>
            <a:endParaRPr lang="ja-JP" altLang="en-US" dirty="0">
              <a:solidFill>
                <a:prstClr val="black">
                  <a:tint val="75000"/>
                </a:prstClr>
              </a:solidFill>
            </a:endParaRPr>
          </a:p>
        </p:txBody>
      </p:sp>
    </p:spTree>
    <p:extLst>
      <p:ext uri="{BB962C8B-B14F-4D97-AF65-F5344CB8AC3E}">
        <p14:creationId xmlns:p14="http://schemas.microsoft.com/office/powerpoint/2010/main" val="186692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00734"/>
          </a:xfrm>
        </p:spPr>
        <p:txBody>
          <a:bodyPr>
            <a:normAutofit/>
          </a:bodyPr>
          <a:lstStyle/>
          <a:p>
            <a:endParaRPr kumimoji="1" lang="ja-JP" altLang="en-US" sz="3200" dirty="0"/>
          </a:p>
        </p:txBody>
      </p:sp>
      <p:sp>
        <p:nvSpPr>
          <p:cNvPr id="3" name="コンテンツ プレースホルダー 2"/>
          <p:cNvSpPr>
            <a:spLocks noGrp="1"/>
          </p:cNvSpPr>
          <p:nvPr>
            <p:ph idx="1"/>
          </p:nvPr>
        </p:nvSpPr>
        <p:spPr>
          <a:xfrm>
            <a:off x="628650" y="1371600"/>
            <a:ext cx="7886700" cy="4805363"/>
          </a:xfrm>
        </p:spPr>
        <p:txBody>
          <a:bodyPr/>
          <a:lstStyle/>
          <a:p>
            <a:endParaRPr kumimoji="1" lang="ja-JP" altLang="en-US" dirty="0"/>
          </a:p>
        </p:txBody>
      </p:sp>
      <p:sp>
        <p:nvSpPr>
          <p:cNvPr id="4" name="矢印: 五方向 3"/>
          <p:cNvSpPr/>
          <p:nvPr/>
        </p:nvSpPr>
        <p:spPr>
          <a:xfrm>
            <a:off x="508635" y="359095"/>
            <a:ext cx="8126730" cy="761047"/>
          </a:xfrm>
          <a:prstGeom prst="homePlat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Wingdings" panose="05000000000000000000" pitchFamily="2" charset="2"/>
              <a:buChar char="Ø"/>
            </a:pPr>
            <a:r>
              <a:rPr kumimoji="1" lang="ja-JP" altLang="en-US" sz="2400" dirty="0">
                <a:solidFill>
                  <a:prstClr val="black"/>
                </a:solidFill>
              </a:rPr>
              <a:t>具体的な取組例</a:t>
            </a:r>
            <a:endParaRPr kumimoji="1" lang="en-US" altLang="ja-JP" sz="2400" dirty="0">
              <a:solidFill>
                <a:prstClr val="black"/>
              </a:solidFill>
            </a:endParaRPr>
          </a:p>
        </p:txBody>
      </p:sp>
      <p:sp>
        <p:nvSpPr>
          <p:cNvPr id="5" name="フッター プレースホルダー 4"/>
          <p:cNvSpPr>
            <a:spLocks noGrp="1"/>
          </p:cNvSpPr>
          <p:nvPr>
            <p:ph type="ftr" sz="quarter" idx="11"/>
          </p:nvPr>
        </p:nvSpPr>
        <p:spPr>
          <a:xfrm>
            <a:off x="74734" y="6464729"/>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6" name="スライド番号プレースホルダー 5"/>
          <p:cNvSpPr>
            <a:spLocks noGrp="1"/>
          </p:cNvSpPr>
          <p:nvPr>
            <p:ph type="sldNum" sz="quarter" idx="12"/>
          </p:nvPr>
        </p:nvSpPr>
        <p:spPr>
          <a:xfrm>
            <a:off x="6990512" y="6466728"/>
            <a:ext cx="2057400" cy="365125"/>
          </a:xfrm>
        </p:spPr>
        <p:txBody>
          <a:bodyPr/>
          <a:lstStyle/>
          <a:p>
            <a:fld id="{E31375A4-56A4-47D6-9801-1991572033F7}" type="slidenum">
              <a:rPr lang="en-US" altLang="ja-JP" smtClean="0">
                <a:solidFill>
                  <a:prstClr val="black">
                    <a:tint val="75000"/>
                  </a:prstClr>
                </a:solidFill>
              </a:rPr>
              <a:pPr/>
              <a:t>70</a:t>
            </a:fld>
            <a:endParaRPr lang="ja-JP" altLang="en-US" dirty="0">
              <a:solidFill>
                <a:prstClr val="black">
                  <a:tint val="75000"/>
                </a:prstClr>
              </a:solidFill>
            </a:endParaRPr>
          </a:p>
        </p:txBody>
      </p:sp>
    </p:spTree>
    <p:extLst>
      <p:ext uri="{BB962C8B-B14F-4D97-AF65-F5344CB8AC3E}">
        <p14:creationId xmlns:p14="http://schemas.microsoft.com/office/powerpoint/2010/main" val="36590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rtlCol="0"/>
          <a:lstStyle/>
          <a:p>
            <a:pPr marL="0" indent="0" rtl="0">
              <a:buNone/>
            </a:pPr>
            <a:r>
              <a:rPr lang="ja-JP" altLang="en-US" dirty="0">
                <a:latin typeface="+mn-ea"/>
              </a:rPr>
              <a:t>（１）利用者支援における災害対応</a:t>
            </a:r>
          </a:p>
          <a:p>
            <a:pPr marL="0" indent="0" rtl="0">
              <a:buNone/>
            </a:pPr>
            <a:endParaRPr lang="en-US" altLang="ja-JP" dirty="0">
              <a:latin typeface="+mn-ea"/>
            </a:endParaRPr>
          </a:p>
          <a:p>
            <a:pPr marL="0" indent="0" rtl="0">
              <a:buNone/>
            </a:pPr>
            <a:r>
              <a:rPr lang="ja-JP" altLang="en-US" dirty="0">
                <a:latin typeface="+mn-ea"/>
              </a:rPr>
              <a:t>（２）災害時の状況</a:t>
            </a:r>
            <a:endParaRPr lang="en-US" altLang="ja-JP" dirty="0">
              <a:latin typeface="+mn-ea"/>
            </a:endParaRPr>
          </a:p>
          <a:p>
            <a:pPr marL="0" indent="0" rtl="0">
              <a:buNone/>
            </a:pPr>
            <a:r>
              <a:rPr lang="ja-JP" altLang="en-US" dirty="0">
                <a:latin typeface="+mn-ea"/>
              </a:rPr>
              <a:t>　自事業所・地域</a:t>
            </a:r>
          </a:p>
          <a:p>
            <a:pPr marL="0" indent="0" rtl="0">
              <a:buNone/>
            </a:pPr>
            <a:r>
              <a:rPr lang="ja-JP" altLang="en-US" dirty="0">
                <a:latin typeface="+mn-ea"/>
              </a:rPr>
              <a:t>　他事業所・地域</a:t>
            </a:r>
          </a:p>
          <a:p>
            <a:pPr rtl="0"/>
            <a:endParaRPr lang="ja-JP" altLang="en-US" dirty="0">
              <a:latin typeface="Meiryo UI" panose="020B0604030504040204" pitchFamily="50" charset="-128"/>
              <a:ea typeface="Meiryo UI" panose="020B0604030504040204" pitchFamily="50" charset="-128"/>
            </a:endParaRPr>
          </a:p>
        </p:txBody>
      </p:sp>
      <p:sp>
        <p:nvSpPr>
          <p:cNvPr id="4" name="タイトル 1"/>
          <p:cNvSpPr txBox="1">
            <a:spLocks/>
          </p:cNvSpPr>
          <p:nvPr/>
        </p:nvSpPr>
        <p:spPr>
          <a:xfrm>
            <a:off x="528289" y="435866"/>
            <a:ext cx="7886700" cy="772298"/>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mj-ea"/>
              </a:rPr>
              <a:t>５．災害時への対応</a:t>
            </a:r>
          </a:p>
        </p:txBody>
      </p:sp>
      <p:sp>
        <p:nvSpPr>
          <p:cNvPr id="2" name="フッター プレースホルダー 1"/>
          <p:cNvSpPr>
            <a:spLocks noGrp="1"/>
          </p:cNvSpPr>
          <p:nvPr>
            <p:ph type="ftr" sz="quarter" idx="11"/>
          </p:nvPr>
        </p:nvSpPr>
        <p:spPr>
          <a:xfrm>
            <a:off x="74735" y="6429299"/>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930222" y="6429298"/>
            <a:ext cx="2057400" cy="365125"/>
          </a:xfrm>
        </p:spPr>
        <p:txBody>
          <a:bodyPr/>
          <a:lstStyle/>
          <a:p>
            <a:fld id="{E31375A4-56A4-47D6-9801-1991572033F7}" type="slidenum">
              <a:rPr lang="en-US" altLang="ja-JP" smtClean="0">
                <a:solidFill>
                  <a:prstClr val="black">
                    <a:tint val="75000"/>
                  </a:prstClr>
                </a:solidFill>
              </a:rPr>
              <a:pPr/>
              <a:t>71</a:t>
            </a:fld>
            <a:endParaRPr lang="ja-JP" altLang="en-US" dirty="0">
              <a:solidFill>
                <a:prstClr val="black">
                  <a:tint val="75000"/>
                </a:prstClr>
              </a:solidFill>
            </a:endParaRPr>
          </a:p>
        </p:txBody>
      </p:sp>
    </p:spTree>
    <p:extLst>
      <p:ext uri="{BB962C8B-B14F-4D97-AF65-F5344CB8AC3E}">
        <p14:creationId xmlns:p14="http://schemas.microsoft.com/office/powerpoint/2010/main" val="343281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28289" y="1416205"/>
            <a:ext cx="8171390" cy="4750419"/>
          </a:xfrm>
        </p:spPr>
        <p:txBody>
          <a:bodyPr>
            <a:noAutofit/>
          </a:bodyPr>
          <a:lstStyle/>
          <a:p>
            <a:pPr marL="0" indent="0">
              <a:buNone/>
            </a:pPr>
            <a:r>
              <a:rPr lang="ja-JP" altLang="en-US" sz="2400" dirty="0"/>
              <a:t>　社会福祉施設等は、震災等災害直後から、利用者と職員の安全を確保する とともに、限られた人員で、入所サービスを継続することが必要とされています。また、地域の要援護者を受入れることも求められる。</a:t>
            </a:r>
            <a:endParaRPr lang="en-US" altLang="ja-JP" sz="2400" dirty="0"/>
          </a:p>
          <a:p>
            <a:pPr marL="0" indent="0">
              <a:buNone/>
            </a:pPr>
            <a:r>
              <a:rPr lang="ja-JP" altLang="en-US" sz="2400" dirty="0"/>
              <a:t>　⇒＊「事業継続計画（ＢＣＰ）」</a:t>
            </a:r>
            <a:endParaRPr lang="en-US" altLang="ja-JP" sz="2400" dirty="0"/>
          </a:p>
          <a:p>
            <a:pPr marL="0" indent="0">
              <a:buNone/>
            </a:pPr>
            <a:endParaRPr lang="en-US" altLang="ja-JP" sz="2400" dirty="0"/>
          </a:p>
          <a:p>
            <a:pPr marL="0" indent="0">
              <a:buNone/>
            </a:pPr>
            <a:r>
              <a:rPr lang="ja-JP" altLang="en-US" sz="2400" dirty="0"/>
              <a:t>　相談支援事業者は、そうした中において、地域の障害者等への対応が求められる。</a:t>
            </a:r>
            <a:endParaRPr lang="en-US" altLang="ja-JP" sz="2400" dirty="0"/>
          </a:p>
          <a:p>
            <a:pPr marL="0" indent="0">
              <a:buNone/>
            </a:pPr>
            <a:r>
              <a:rPr lang="ja-JP" altLang="en-US" sz="2400" dirty="0"/>
              <a:t>　</a:t>
            </a:r>
            <a:endParaRPr lang="en-US" altLang="ja-JP" sz="2400" dirty="0"/>
          </a:p>
          <a:p>
            <a:pPr marL="0" indent="0">
              <a:buNone/>
            </a:pPr>
            <a:r>
              <a:rPr lang="ja-JP" altLang="en-US" sz="2400" dirty="0"/>
              <a:t>　災害の規模を段階的に想定した組織のＢＣＰ、自分たちが直接動けない場合を含めた、災害対応用の機能連携を組み込んだ手立てを検討しておく必要がある。</a:t>
            </a:r>
            <a:endParaRPr lang="en-US" altLang="ja-JP" sz="2400" dirty="0"/>
          </a:p>
          <a:p>
            <a:pPr marL="0" indent="0">
              <a:buNone/>
            </a:pPr>
            <a:endParaRPr lang="ja-JP" altLang="en-US" sz="2400" dirty="0"/>
          </a:p>
          <a:p>
            <a:endParaRPr kumimoji="1" lang="ja-JP" altLang="en-US" dirty="0"/>
          </a:p>
        </p:txBody>
      </p:sp>
      <p:sp>
        <p:nvSpPr>
          <p:cNvPr id="4" name="タイトル 1"/>
          <p:cNvSpPr txBox="1">
            <a:spLocks/>
          </p:cNvSpPr>
          <p:nvPr/>
        </p:nvSpPr>
        <p:spPr>
          <a:xfrm>
            <a:off x="444321" y="416681"/>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prstClr val="black"/>
                </a:solidFill>
                <a:latin typeface="+mj-ea"/>
              </a:rPr>
              <a:t>（１）利用者支援と災害対応</a:t>
            </a:r>
            <a:endParaRPr lang="ja-JP" altLang="en-US" sz="2800" dirty="0">
              <a:latin typeface="+mn-ea"/>
            </a:endParaRPr>
          </a:p>
        </p:txBody>
      </p:sp>
      <p:sp>
        <p:nvSpPr>
          <p:cNvPr id="2" name="フッター プレースホルダー 1"/>
          <p:cNvSpPr>
            <a:spLocks noGrp="1"/>
          </p:cNvSpPr>
          <p:nvPr>
            <p:ph type="ftr" sz="quarter" idx="11"/>
          </p:nvPr>
        </p:nvSpPr>
        <p:spPr>
          <a:xfrm>
            <a:off x="124977" y="6385054"/>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839788" y="6385054"/>
            <a:ext cx="2057400" cy="365125"/>
          </a:xfrm>
        </p:spPr>
        <p:txBody>
          <a:bodyPr/>
          <a:lstStyle/>
          <a:p>
            <a:fld id="{E31375A4-56A4-47D6-9801-1991572033F7}" type="slidenum">
              <a:rPr lang="en-US" altLang="ja-JP" smtClean="0">
                <a:solidFill>
                  <a:prstClr val="black">
                    <a:tint val="75000"/>
                  </a:prstClr>
                </a:solidFill>
              </a:rPr>
              <a:pPr/>
              <a:t>72</a:t>
            </a:fld>
            <a:endParaRPr lang="ja-JP" altLang="en-US" dirty="0">
              <a:solidFill>
                <a:prstClr val="black">
                  <a:tint val="75000"/>
                </a:prstClr>
              </a:solidFill>
            </a:endParaRPr>
          </a:p>
        </p:txBody>
      </p:sp>
    </p:spTree>
    <p:extLst>
      <p:ext uri="{BB962C8B-B14F-4D97-AF65-F5344CB8AC3E}">
        <p14:creationId xmlns:p14="http://schemas.microsoft.com/office/powerpoint/2010/main" val="38695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27169"/>
            <a:ext cx="7886700" cy="638484"/>
          </a:xfrm>
        </p:spPr>
        <p:txBody>
          <a:bodyPr>
            <a:normAutofit/>
          </a:bodyPr>
          <a:lstStyle/>
          <a:p>
            <a:r>
              <a:rPr kumimoji="1" lang="ja-JP" altLang="en-US" sz="3200" dirty="0"/>
              <a:t>事業継続計画</a:t>
            </a:r>
          </a:p>
        </p:txBody>
      </p:sp>
      <p:sp>
        <p:nvSpPr>
          <p:cNvPr id="3" name="コンテンツ プレースホルダー 2"/>
          <p:cNvSpPr>
            <a:spLocks noGrp="1"/>
          </p:cNvSpPr>
          <p:nvPr>
            <p:ph idx="1"/>
          </p:nvPr>
        </p:nvSpPr>
        <p:spPr>
          <a:xfrm>
            <a:off x="334536" y="841280"/>
            <a:ext cx="8675649" cy="2894379"/>
          </a:xfrm>
          <a:solidFill>
            <a:schemeClr val="accent6">
              <a:lumMod val="40000"/>
              <a:lumOff val="60000"/>
            </a:schemeClr>
          </a:solidFill>
        </p:spPr>
        <p:txBody>
          <a:bodyPr>
            <a:noAutofit/>
          </a:bodyPr>
          <a:lstStyle/>
          <a:p>
            <a:pPr marL="0" indent="0">
              <a:buNone/>
            </a:pPr>
            <a:r>
              <a:rPr lang="ja-JP" altLang="en-US" sz="2400" dirty="0"/>
              <a:t>○ＢＣＰ（事業継続計画 </a:t>
            </a:r>
            <a:r>
              <a:rPr lang="en-US" altLang="ja-JP" sz="2400" dirty="0"/>
              <a:t>Business Continuity Plan</a:t>
            </a:r>
            <a:r>
              <a:rPr lang="ja-JP" altLang="en-US" sz="2400" dirty="0"/>
              <a:t>）とは、地震や大事故等の危機事案に備え、被害を最小限に抑え、必要な事業が継続で きるよう、事前に定める計画のことです。</a:t>
            </a:r>
            <a:endParaRPr lang="en-US" altLang="ja-JP" sz="2400" dirty="0"/>
          </a:p>
          <a:p>
            <a:pPr marL="0" indent="0">
              <a:buNone/>
            </a:pPr>
            <a:r>
              <a:rPr lang="ja-JP" altLang="en-US" sz="2400" dirty="0"/>
              <a:t>　ＢＣＰの目的は、</a:t>
            </a:r>
            <a:r>
              <a:rPr lang="ja-JP" altLang="ja-JP" sz="2400" dirty="0"/>
              <a:t>災害発生時に発生する応急業務に加え、事業の通常業務のうち、中断できない業務や中断しても早期の復旧を必要とする業務（非常時優先業務）を適切に実施する体制を確保するために、必要な資源（人員、事業所、資機材等）や対策を事前に定めて災害発生後の業務継続に万全を期す</a:t>
            </a:r>
            <a:r>
              <a:rPr lang="ja-JP" altLang="en-US" sz="2400" dirty="0"/>
              <a:t>ことです。</a:t>
            </a:r>
            <a:endParaRPr lang="en-US" altLang="ja-JP" sz="2400" dirty="0"/>
          </a:p>
          <a:p>
            <a:pPr marL="0" indent="0">
              <a:buNone/>
            </a:pPr>
            <a:r>
              <a:rPr lang="ja-JP" altLang="en-US" sz="2400" dirty="0"/>
              <a:t> </a:t>
            </a:r>
            <a:endParaRPr lang="en-US" altLang="ja-JP" sz="2400" dirty="0"/>
          </a:p>
          <a:p>
            <a:pPr marL="0" indent="0">
              <a:buNone/>
            </a:pPr>
            <a:r>
              <a:rPr lang="ja-JP" altLang="en-US" sz="2400" dirty="0"/>
              <a:t>　</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　</a:t>
            </a:r>
            <a:endParaRPr lang="ja-JP" altLang="ja-JP" sz="2400" dirty="0"/>
          </a:p>
        </p:txBody>
      </p:sp>
      <p:sp>
        <p:nvSpPr>
          <p:cNvPr id="4" name="正方形/長方形 3"/>
          <p:cNvSpPr/>
          <p:nvPr/>
        </p:nvSpPr>
        <p:spPr>
          <a:xfrm>
            <a:off x="334535" y="5641363"/>
            <a:ext cx="8414989" cy="1200329"/>
          </a:xfrm>
          <a:prstGeom prst="rect">
            <a:avLst/>
          </a:prstGeom>
        </p:spPr>
        <p:txBody>
          <a:bodyPr wrap="square">
            <a:spAutoFit/>
          </a:bodyPr>
          <a:lstStyle/>
          <a:p>
            <a:r>
              <a:rPr lang="ja-JP" altLang="en-US" dirty="0"/>
              <a:t>事業継続と復旧計画（</a:t>
            </a:r>
            <a:r>
              <a:rPr lang="en-US" altLang="ja-JP" dirty="0"/>
              <a:t>Business Continuity &amp; Resiliency Planning, BCRP</a:t>
            </a:r>
            <a:r>
              <a:rPr lang="ja-JP" altLang="en-US" dirty="0"/>
              <a:t>）</a:t>
            </a:r>
            <a:endParaRPr lang="en-US" altLang="ja-JP" dirty="0"/>
          </a:p>
          <a:p>
            <a:r>
              <a:rPr lang="ja-JP" altLang="en-US" dirty="0"/>
              <a:t>緊急時対応計画（初動計画）</a:t>
            </a:r>
            <a:endParaRPr lang="en-US" altLang="ja-JP" dirty="0"/>
          </a:p>
          <a:p>
            <a:r>
              <a:rPr lang="ja-JP" altLang="en-US" dirty="0"/>
              <a:t>ＢＣＰは、国の中枢機能や行政等機能、公的な重要インフラ等々を含め、基本的な企業等を含めすべてに必要なものと考えられる。</a:t>
            </a:r>
          </a:p>
        </p:txBody>
      </p:sp>
      <p:sp>
        <p:nvSpPr>
          <p:cNvPr id="5" name="コンテンツ プレースホルダー 2"/>
          <p:cNvSpPr txBox="1">
            <a:spLocks/>
          </p:cNvSpPr>
          <p:nvPr/>
        </p:nvSpPr>
        <p:spPr>
          <a:xfrm>
            <a:off x="334535" y="3813718"/>
            <a:ext cx="8675649" cy="1749586"/>
          </a:xfrm>
          <a:prstGeom prst="rect">
            <a:avLst/>
          </a:prstGeom>
          <a:solidFill>
            <a:schemeClr val="accent1">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厚生労働省や経済産業省は、</a:t>
            </a:r>
            <a:r>
              <a:rPr lang="en-US" altLang="ja-JP" sz="2400" dirty="0"/>
              <a:t>BCP</a:t>
            </a:r>
            <a:r>
              <a:rPr lang="ja-JP" altLang="en-US" sz="2400" dirty="0"/>
              <a:t>の内容を以下の４つのフェーズに分類している： </a:t>
            </a:r>
          </a:p>
          <a:p>
            <a:pPr marL="0" indent="0">
              <a:buFont typeface="Arial" panose="020B0604020202020204" pitchFamily="34" charset="0"/>
              <a:buNone/>
            </a:pPr>
            <a:r>
              <a:rPr lang="ja-JP" altLang="en-US" sz="2400" dirty="0"/>
              <a:t>　①</a:t>
            </a:r>
            <a:r>
              <a:rPr lang="en-US" altLang="ja-JP" sz="2400" dirty="0"/>
              <a:t>BCP</a:t>
            </a:r>
            <a:r>
              <a:rPr lang="ja-JP" altLang="en-US" sz="2400" dirty="0"/>
              <a:t>発動フェーズ⇒⇒②業務再開フェーズ⇒</a:t>
            </a:r>
            <a:endParaRPr lang="en-US" altLang="ja-JP" sz="2400" dirty="0"/>
          </a:p>
          <a:p>
            <a:pPr marL="0" indent="0">
              <a:buFont typeface="Arial" panose="020B0604020202020204" pitchFamily="34" charset="0"/>
              <a:buNone/>
            </a:pPr>
            <a:r>
              <a:rPr lang="ja-JP" altLang="en-US" sz="2400" dirty="0"/>
              <a:t>　③業務回復フェーズ⇒⇒④全面復旧フェーズ</a:t>
            </a:r>
            <a:endParaRPr lang="en-US" altLang="ja-JP" sz="2400" dirty="0"/>
          </a:p>
          <a:p>
            <a:pPr marL="0" indent="0">
              <a:buFont typeface="Arial" panose="020B0604020202020204" pitchFamily="34" charset="0"/>
              <a:buNone/>
            </a:pPr>
            <a:endParaRPr lang="en-US" altLang="ja-JP" sz="2400" dirty="0"/>
          </a:p>
          <a:p>
            <a:pPr marL="0" indent="0">
              <a:buFont typeface="Arial" panose="020B0604020202020204" pitchFamily="34" charset="0"/>
              <a:buNone/>
            </a:pPr>
            <a:r>
              <a:rPr lang="ja-JP" altLang="en-US" sz="2400" dirty="0"/>
              <a:t>　</a:t>
            </a:r>
            <a:endParaRPr lang="en-US" altLang="ja-JP" sz="2400" dirty="0"/>
          </a:p>
          <a:p>
            <a:pPr marL="0" indent="0">
              <a:buFont typeface="Arial" panose="020B0604020202020204" pitchFamily="34" charset="0"/>
              <a:buNone/>
            </a:pPr>
            <a:endParaRPr lang="en-US" altLang="ja-JP" sz="2400" dirty="0"/>
          </a:p>
          <a:p>
            <a:pPr marL="0" indent="0">
              <a:buFont typeface="Arial" panose="020B0604020202020204" pitchFamily="34" charset="0"/>
              <a:buNone/>
            </a:pPr>
            <a:endParaRPr lang="en-US" altLang="ja-JP" sz="2400" dirty="0"/>
          </a:p>
          <a:p>
            <a:pPr marL="0" indent="0">
              <a:buFont typeface="Arial" panose="020B0604020202020204" pitchFamily="34" charset="0"/>
              <a:buNone/>
            </a:pPr>
            <a:endParaRPr lang="en-US" altLang="ja-JP" sz="2400" dirty="0"/>
          </a:p>
          <a:p>
            <a:pPr marL="0" indent="0">
              <a:buFont typeface="Arial" panose="020B0604020202020204" pitchFamily="34" charset="0"/>
              <a:buNone/>
            </a:pPr>
            <a:r>
              <a:rPr lang="ja-JP" altLang="en-US" sz="2400" dirty="0"/>
              <a:t>　</a:t>
            </a:r>
            <a:endParaRPr lang="ja-JP" altLang="ja-JP" sz="2400" dirty="0"/>
          </a:p>
        </p:txBody>
      </p:sp>
      <p:sp>
        <p:nvSpPr>
          <p:cNvPr id="7" name="スライド番号プレースホルダー 6"/>
          <p:cNvSpPr>
            <a:spLocks noGrp="1"/>
          </p:cNvSpPr>
          <p:nvPr>
            <p:ph type="sldNum" sz="quarter" idx="12"/>
          </p:nvPr>
        </p:nvSpPr>
        <p:spPr>
          <a:xfrm>
            <a:off x="6980661" y="6498668"/>
            <a:ext cx="2057400" cy="365125"/>
          </a:xfrm>
        </p:spPr>
        <p:txBody>
          <a:bodyPr/>
          <a:lstStyle/>
          <a:p>
            <a:fld id="{E31375A4-56A4-47D6-9801-1991572033F7}" type="slidenum">
              <a:rPr lang="en-US" altLang="ja-JP" smtClean="0">
                <a:solidFill>
                  <a:prstClr val="black">
                    <a:tint val="75000"/>
                  </a:prstClr>
                </a:solidFill>
              </a:rPr>
              <a:pPr/>
              <a:t>73</a:t>
            </a:fld>
            <a:endParaRPr lang="ja-JP" altLang="en-US" dirty="0">
              <a:solidFill>
                <a:prstClr val="black">
                  <a:tint val="75000"/>
                </a:prstClr>
              </a:solidFill>
            </a:endParaRPr>
          </a:p>
        </p:txBody>
      </p:sp>
    </p:spTree>
    <p:extLst>
      <p:ext uri="{BB962C8B-B14F-4D97-AF65-F5344CB8AC3E}">
        <p14:creationId xmlns:p14="http://schemas.microsoft.com/office/powerpoint/2010/main" val="157320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46760"/>
            <a:ext cx="7886700" cy="1024480"/>
          </a:xfrm>
        </p:spPr>
        <p:txBody>
          <a:bodyPr>
            <a:normAutofit/>
          </a:bodyPr>
          <a:lstStyle/>
          <a:p>
            <a:r>
              <a:rPr kumimoji="1" lang="ja-JP" altLang="en-US" sz="3200" dirty="0"/>
              <a:t>被害状況の想定別計画（例）</a:t>
            </a:r>
          </a:p>
        </p:txBody>
      </p:sp>
      <p:sp>
        <p:nvSpPr>
          <p:cNvPr id="3" name="コンテンツ プレースホルダー 2"/>
          <p:cNvSpPr>
            <a:spLocks noGrp="1"/>
          </p:cNvSpPr>
          <p:nvPr>
            <p:ph idx="1"/>
          </p:nvPr>
        </p:nvSpPr>
        <p:spPr>
          <a:xfrm>
            <a:off x="314323" y="1115124"/>
            <a:ext cx="8515351" cy="4181706"/>
          </a:xfrm>
        </p:spPr>
        <p:txBody>
          <a:bodyPr>
            <a:noAutofit/>
          </a:bodyPr>
          <a:lstStyle/>
          <a:p>
            <a:pPr>
              <a:buFont typeface="Wingdings" panose="05000000000000000000" pitchFamily="2" charset="2"/>
              <a:buChar char="Ø"/>
            </a:pPr>
            <a:r>
              <a:rPr kumimoji="1" lang="ja-JP" altLang="en-US" sz="2400" dirty="0"/>
              <a:t>災害規模の想定（１→５）</a:t>
            </a:r>
            <a:endParaRPr kumimoji="1" lang="en-US" altLang="ja-JP" sz="2400" dirty="0"/>
          </a:p>
          <a:p>
            <a:pPr>
              <a:buFont typeface="Wingdings" panose="05000000000000000000" pitchFamily="2" charset="2"/>
              <a:buChar char="Ø"/>
            </a:pPr>
            <a:r>
              <a:rPr kumimoji="1" lang="ja-JP" altLang="en-US" sz="2400" dirty="0"/>
              <a:t>建物被害の想定（１→５）</a:t>
            </a:r>
            <a:endParaRPr kumimoji="1" lang="en-US" altLang="ja-JP" sz="2400" dirty="0"/>
          </a:p>
          <a:p>
            <a:pPr>
              <a:buFont typeface="Wingdings" panose="05000000000000000000" pitchFamily="2" charset="2"/>
              <a:buChar char="Ø"/>
            </a:pPr>
            <a:r>
              <a:rPr kumimoji="1" lang="ja-JP" altLang="en-US" sz="2400" dirty="0"/>
              <a:t>（地域性・建物耐震等）：損傷なし、軽微、一部損傷、半壊、全壊</a:t>
            </a:r>
            <a:endParaRPr kumimoji="1" lang="en-US" altLang="ja-JP" sz="2400" dirty="0"/>
          </a:p>
          <a:p>
            <a:pPr>
              <a:buFont typeface="Wingdings" panose="05000000000000000000" pitchFamily="2" charset="2"/>
              <a:buChar char="Ø"/>
            </a:pPr>
            <a:r>
              <a:rPr kumimoji="1" lang="ja-JP" altLang="en-US" sz="2400" dirty="0"/>
              <a:t>インフラの停止状況・日数：</a:t>
            </a:r>
            <a:r>
              <a:rPr kumimoji="1" lang="en-US" altLang="ja-JP" sz="2400" dirty="0"/>
              <a:t>2</a:t>
            </a:r>
            <a:r>
              <a:rPr kumimoji="1" lang="ja-JP" altLang="en-US" sz="2400" dirty="0"/>
              <a:t>～</a:t>
            </a:r>
            <a:r>
              <a:rPr kumimoji="1" lang="en-US" altLang="ja-JP" sz="2400" dirty="0"/>
              <a:t>3</a:t>
            </a:r>
            <a:r>
              <a:rPr kumimoji="1" lang="ja-JP" altLang="en-US" sz="2400" dirty="0"/>
              <a:t>日、</a:t>
            </a:r>
            <a:r>
              <a:rPr kumimoji="1" lang="en-US" altLang="ja-JP" sz="2400" dirty="0"/>
              <a:t>3</a:t>
            </a:r>
            <a:r>
              <a:rPr kumimoji="1" lang="ja-JP" altLang="en-US" sz="2400" dirty="0"/>
              <a:t>～</a:t>
            </a:r>
            <a:r>
              <a:rPr kumimoji="1" lang="en-US" altLang="ja-JP" sz="2400" dirty="0"/>
              <a:t>5</a:t>
            </a:r>
            <a:r>
              <a:rPr kumimoji="1" lang="ja-JP" altLang="en-US" sz="2400" dirty="0"/>
              <a:t>日、</a:t>
            </a:r>
            <a:r>
              <a:rPr kumimoji="1" lang="en-US" altLang="ja-JP" sz="2400" dirty="0"/>
              <a:t>5</a:t>
            </a:r>
            <a:r>
              <a:rPr kumimoji="1" lang="ja-JP" altLang="en-US" sz="2400" dirty="0"/>
              <a:t>日～</a:t>
            </a:r>
            <a:r>
              <a:rPr kumimoji="1" lang="en-US" altLang="ja-JP" sz="2400" dirty="0"/>
              <a:t>7</a:t>
            </a:r>
            <a:r>
              <a:rPr kumimoji="1" lang="ja-JP" altLang="en-US" sz="2400" dirty="0"/>
              <a:t>日、</a:t>
            </a:r>
            <a:r>
              <a:rPr kumimoji="1" lang="en-US" altLang="ja-JP" sz="2400" dirty="0"/>
              <a:t>1</a:t>
            </a:r>
            <a:r>
              <a:rPr kumimoji="1" lang="ja-JP" altLang="en-US" sz="2400" dirty="0"/>
              <a:t>週間以上、目途未定（電気・水道・ガス・電話・ネット等）</a:t>
            </a:r>
            <a:endParaRPr kumimoji="1" lang="en-US" altLang="ja-JP" sz="2400" dirty="0"/>
          </a:p>
          <a:p>
            <a:pPr>
              <a:buFont typeface="Wingdings" panose="05000000000000000000" pitchFamily="2" charset="2"/>
              <a:buChar char="Ø"/>
            </a:pPr>
            <a:r>
              <a:rPr kumimoji="1" lang="ja-JP" altLang="en-US" sz="2400" dirty="0"/>
              <a:t>職員の参集度（１→５）：不可、</a:t>
            </a:r>
            <a:r>
              <a:rPr kumimoji="1" lang="en-US" altLang="ja-JP" sz="2400" dirty="0"/>
              <a:t>10%</a:t>
            </a:r>
            <a:r>
              <a:rPr kumimoji="1" lang="ja-JP" altLang="en-US" sz="2400" dirty="0" err="1"/>
              <a:t>、</a:t>
            </a:r>
            <a:r>
              <a:rPr kumimoji="1" lang="en-US" altLang="ja-JP" sz="2400" dirty="0"/>
              <a:t>30%</a:t>
            </a:r>
            <a:r>
              <a:rPr kumimoji="1" lang="ja-JP" altLang="en-US" sz="2400" dirty="0" err="1"/>
              <a:t>、</a:t>
            </a:r>
            <a:r>
              <a:rPr kumimoji="1" lang="en-US" altLang="ja-JP" sz="2400" dirty="0"/>
              <a:t>50%</a:t>
            </a:r>
            <a:r>
              <a:rPr kumimoji="1" lang="ja-JP" altLang="en-US" sz="2400" dirty="0" err="1"/>
              <a:t>、</a:t>
            </a:r>
            <a:r>
              <a:rPr kumimoji="1" lang="en-US" altLang="ja-JP" sz="2400" dirty="0"/>
              <a:t>70%</a:t>
            </a:r>
            <a:r>
              <a:rPr kumimoji="1" lang="ja-JP" altLang="en-US" sz="2400" dirty="0" err="1"/>
              <a:t>、</a:t>
            </a:r>
            <a:r>
              <a:rPr kumimoji="1" lang="en-US" altLang="ja-JP" sz="2400" dirty="0"/>
              <a:t>90%</a:t>
            </a:r>
          </a:p>
          <a:p>
            <a:pPr>
              <a:buFont typeface="Wingdings" panose="05000000000000000000" pitchFamily="2" charset="2"/>
              <a:buChar char="Ø"/>
            </a:pPr>
            <a:r>
              <a:rPr kumimoji="1" lang="ja-JP" altLang="en-US" sz="2400" dirty="0"/>
              <a:t>災害時使用可能施設設備：</a:t>
            </a:r>
            <a:endParaRPr kumimoji="1" lang="en-US" altLang="ja-JP" sz="2400" dirty="0"/>
          </a:p>
          <a:p>
            <a:pPr>
              <a:buFont typeface="Wingdings" panose="05000000000000000000" pitchFamily="2" charset="2"/>
              <a:buChar char="Ø"/>
            </a:pPr>
            <a:r>
              <a:rPr kumimoji="1" lang="ja-JP" altLang="en-US" sz="2400" dirty="0"/>
              <a:t>中核業務と業務縮小基準・優先度（１→５）：継続、縮小、休止</a:t>
            </a:r>
            <a:endParaRPr kumimoji="1" lang="en-US" altLang="ja-JP" sz="2400" dirty="0"/>
          </a:p>
          <a:p>
            <a:pPr>
              <a:buFont typeface="Wingdings" panose="05000000000000000000" pitchFamily="2" charset="2"/>
              <a:buChar char="Ø"/>
            </a:pPr>
            <a:r>
              <a:rPr kumimoji="1" lang="ja-JP" altLang="en-US" sz="2400" dirty="0"/>
              <a:t>災害時初動と対策本部／ＢＣＰフェイズ</a:t>
            </a:r>
            <a:endParaRPr kumimoji="1" lang="en-US" altLang="ja-JP" sz="2400" dirty="0"/>
          </a:p>
          <a:p>
            <a:pPr marL="0" indent="0">
              <a:buNone/>
            </a:pPr>
            <a:r>
              <a:rPr kumimoji="1" lang="ja-JP" altLang="en-US" dirty="0"/>
              <a:t>　</a:t>
            </a:r>
          </a:p>
        </p:txBody>
      </p:sp>
      <p:sp>
        <p:nvSpPr>
          <p:cNvPr id="5" name="矢印: 五方向 4"/>
          <p:cNvSpPr/>
          <p:nvPr/>
        </p:nvSpPr>
        <p:spPr>
          <a:xfrm>
            <a:off x="250902" y="5431315"/>
            <a:ext cx="8820614" cy="613318"/>
          </a:xfrm>
          <a:prstGeom prst="homePlat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2800">
                <a:solidFill>
                  <a:prstClr val="black"/>
                </a:solidFill>
              </a:rPr>
              <a:t>⇒＊初動・安否確認と被災時対応のシミュレーション</a:t>
            </a:r>
            <a:endParaRPr lang="ja-JP" altLang="en-US" dirty="0">
              <a:solidFill>
                <a:prstClr val="black"/>
              </a:solidFill>
            </a:endParaRPr>
          </a:p>
        </p:txBody>
      </p:sp>
      <p:sp>
        <p:nvSpPr>
          <p:cNvPr id="4" name="フッター プレースホルダー 3"/>
          <p:cNvSpPr>
            <a:spLocks noGrp="1"/>
          </p:cNvSpPr>
          <p:nvPr>
            <p:ph type="ftr" sz="quarter" idx="11"/>
          </p:nvPr>
        </p:nvSpPr>
        <p:spPr>
          <a:xfrm>
            <a:off x="74735" y="6382240"/>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6" name="スライド番号プレースホルダー 5"/>
          <p:cNvSpPr>
            <a:spLocks noGrp="1"/>
          </p:cNvSpPr>
          <p:nvPr>
            <p:ph type="sldNum" sz="quarter" idx="12"/>
          </p:nvPr>
        </p:nvSpPr>
        <p:spPr>
          <a:xfrm>
            <a:off x="6869933" y="6403873"/>
            <a:ext cx="2057400" cy="365125"/>
          </a:xfrm>
        </p:spPr>
        <p:txBody>
          <a:bodyPr/>
          <a:lstStyle/>
          <a:p>
            <a:fld id="{E31375A4-56A4-47D6-9801-1991572033F7}" type="slidenum">
              <a:rPr lang="en-US" altLang="ja-JP" smtClean="0">
                <a:solidFill>
                  <a:prstClr val="black">
                    <a:tint val="75000"/>
                  </a:prstClr>
                </a:solidFill>
              </a:rPr>
              <a:pPr/>
              <a:t>74</a:t>
            </a:fld>
            <a:endParaRPr lang="ja-JP" altLang="en-US" dirty="0">
              <a:solidFill>
                <a:prstClr val="black">
                  <a:tint val="75000"/>
                </a:prstClr>
              </a:solidFill>
            </a:endParaRPr>
          </a:p>
        </p:txBody>
      </p:sp>
    </p:spTree>
    <p:extLst>
      <p:ext uri="{BB962C8B-B14F-4D97-AF65-F5344CB8AC3E}">
        <p14:creationId xmlns:p14="http://schemas.microsoft.com/office/powerpoint/2010/main" val="49680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1083" y="1215483"/>
            <a:ext cx="8474927" cy="4961480"/>
          </a:xfrm>
        </p:spPr>
        <p:txBody>
          <a:bodyPr/>
          <a:lstStyle/>
          <a:p>
            <a:pPr marL="0" indent="0">
              <a:buNone/>
            </a:pPr>
            <a:r>
              <a:rPr kumimoji="1" lang="en-US" altLang="ja-JP" dirty="0"/>
              <a:t>【</a:t>
            </a:r>
            <a:r>
              <a:rPr kumimoji="1" lang="ja-JP" altLang="en-US" dirty="0"/>
              <a:t>想定</a:t>
            </a:r>
            <a:r>
              <a:rPr kumimoji="1" lang="en-US" altLang="ja-JP" dirty="0"/>
              <a:t>】</a:t>
            </a:r>
            <a:r>
              <a:rPr kumimoji="1" lang="ja-JP" altLang="en-US" dirty="0"/>
              <a:t>震度６弱／建物一部損傷／見込み：電気停止</a:t>
            </a:r>
            <a:r>
              <a:rPr kumimoji="1" lang="en-US" altLang="ja-JP" dirty="0"/>
              <a:t>5</a:t>
            </a:r>
            <a:r>
              <a:rPr kumimoji="1" lang="ja-JP" altLang="en-US" dirty="0"/>
              <a:t>日、ガス停止</a:t>
            </a:r>
            <a:r>
              <a:rPr kumimoji="1" lang="en-US" altLang="ja-JP" dirty="0"/>
              <a:t>7</a:t>
            </a:r>
            <a:r>
              <a:rPr kumimoji="1" lang="ja-JP" altLang="en-US" dirty="0"/>
              <a:t>日、水道停止</a:t>
            </a:r>
            <a:r>
              <a:rPr kumimoji="1" lang="en-US" altLang="ja-JP" dirty="0"/>
              <a:t>7</a:t>
            </a:r>
            <a:r>
              <a:rPr kumimoji="1" lang="ja-JP" altLang="en-US" dirty="0"/>
              <a:t>日、携帯</a:t>
            </a:r>
            <a:r>
              <a:rPr kumimoji="1" lang="en-US" altLang="ja-JP" dirty="0"/>
              <a:t>3</a:t>
            </a:r>
            <a:r>
              <a:rPr kumimoji="1" lang="ja-JP" altLang="en-US" dirty="0"/>
              <a:t>日不可・メール</a:t>
            </a:r>
            <a:r>
              <a:rPr kumimoji="1" lang="en-US" altLang="ja-JP" dirty="0"/>
              <a:t>1</a:t>
            </a:r>
            <a:r>
              <a:rPr kumimoji="1" lang="ja-JP" altLang="en-US" dirty="0"/>
              <a:t>日不可・固定不可／火災なし／職員</a:t>
            </a:r>
            <a:r>
              <a:rPr kumimoji="1" lang="en-US" altLang="ja-JP" dirty="0"/>
              <a:t>3</a:t>
            </a:r>
            <a:r>
              <a:rPr kumimoji="1" lang="ja-JP" altLang="en-US" dirty="0"/>
              <a:t>割被災、</a:t>
            </a:r>
            <a:r>
              <a:rPr kumimoji="1" lang="en-US" altLang="ja-JP" dirty="0"/>
              <a:t>2</a:t>
            </a:r>
            <a:r>
              <a:rPr kumimoji="1" lang="ja-JP" altLang="en-US" dirty="0"/>
              <a:t>割軽微、</a:t>
            </a:r>
            <a:r>
              <a:rPr kumimoji="1" lang="en-US" altLang="ja-JP" u="sng" dirty="0"/>
              <a:t>5</a:t>
            </a:r>
            <a:r>
              <a:rPr kumimoji="1" lang="ja-JP" altLang="en-US" u="sng" dirty="0"/>
              <a:t>割勤務可能（交通途断で</a:t>
            </a:r>
            <a:r>
              <a:rPr kumimoji="1" lang="en-US" altLang="ja-JP" u="sng" dirty="0"/>
              <a:t>3</a:t>
            </a:r>
            <a:r>
              <a:rPr kumimoji="1" lang="ja-JP" altLang="en-US" u="sng" dirty="0"/>
              <a:t>割）</a:t>
            </a:r>
            <a:r>
              <a:rPr kumimoji="1" lang="ja-JP" altLang="en-US" dirty="0"/>
              <a:t>／</a:t>
            </a:r>
            <a:endParaRPr kumimoji="1" lang="en-US" altLang="ja-JP" dirty="0"/>
          </a:p>
          <a:p>
            <a:pPr marL="0" indent="0">
              <a:buNone/>
            </a:pPr>
            <a:endParaRPr lang="en-US" altLang="ja-JP" dirty="0"/>
          </a:p>
          <a:p>
            <a:pPr>
              <a:buFont typeface="Wingdings" panose="05000000000000000000" pitchFamily="2" charset="2"/>
              <a:buChar char="Ø"/>
            </a:pPr>
            <a:r>
              <a:rPr kumimoji="1" lang="ja-JP" altLang="en-US" dirty="0"/>
              <a:t>初動⇒</a:t>
            </a:r>
            <a:endParaRPr kumimoji="1" lang="en-US" altLang="ja-JP" dirty="0"/>
          </a:p>
          <a:p>
            <a:pPr marL="0" indent="0">
              <a:buNone/>
            </a:pPr>
            <a:endParaRPr lang="en-US" altLang="ja-JP" dirty="0"/>
          </a:p>
          <a:p>
            <a:pPr>
              <a:buFont typeface="Wingdings" panose="05000000000000000000" pitchFamily="2" charset="2"/>
              <a:buChar char="Ø"/>
            </a:pPr>
            <a:r>
              <a:rPr kumimoji="1" lang="ja-JP" altLang="en-US" dirty="0"/>
              <a:t>主任として⇒</a:t>
            </a:r>
            <a:endParaRPr kumimoji="1" lang="en-US" altLang="ja-JP" dirty="0"/>
          </a:p>
          <a:p>
            <a:pPr marL="0" indent="0">
              <a:buNone/>
            </a:pPr>
            <a:endParaRPr kumimoji="1" lang="en-US" altLang="ja-JP" dirty="0"/>
          </a:p>
          <a:p>
            <a:pPr marL="0" indent="0">
              <a:buNone/>
            </a:pPr>
            <a:endParaRPr kumimoji="1" lang="ja-JP" altLang="en-US" dirty="0"/>
          </a:p>
        </p:txBody>
      </p:sp>
      <p:sp>
        <p:nvSpPr>
          <p:cNvPr id="4" name="矢印: 五方向 3"/>
          <p:cNvSpPr/>
          <p:nvPr/>
        </p:nvSpPr>
        <p:spPr>
          <a:xfrm>
            <a:off x="161693" y="365126"/>
            <a:ext cx="8820614" cy="613318"/>
          </a:xfrm>
          <a:prstGeom prst="homePlat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2800">
                <a:solidFill>
                  <a:prstClr val="black"/>
                </a:solidFill>
              </a:rPr>
              <a:t>⇒＊初動・安否確認と被災時対応のシミュレーション</a:t>
            </a:r>
            <a:endParaRPr lang="ja-JP" altLang="en-US" dirty="0">
              <a:solidFill>
                <a:prstClr val="black"/>
              </a:solidFill>
            </a:endParaRPr>
          </a:p>
        </p:txBody>
      </p:sp>
      <p:sp>
        <p:nvSpPr>
          <p:cNvPr id="2" name="フッター プレースホルダー 1"/>
          <p:cNvSpPr>
            <a:spLocks noGrp="1"/>
          </p:cNvSpPr>
          <p:nvPr>
            <p:ph type="ftr" sz="quarter" idx="11"/>
          </p:nvPr>
        </p:nvSpPr>
        <p:spPr>
          <a:xfrm>
            <a:off x="301083" y="6356351"/>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819691" y="6356350"/>
            <a:ext cx="2057400" cy="365125"/>
          </a:xfrm>
        </p:spPr>
        <p:txBody>
          <a:bodyPr/>
          <a:lstStyle/>
          <a:p>
            <a:fld id="{E31375A4-56A4-47D6-9801-1991572033F7}" type="slidenum">
              <a:rPr lang="en-US" altLang="ja-JP" smtClean="0">
                <a:solidFill>
                  <a:prstClr val="black">
                    <a:tint val="75000"/>
                  </a:prstClr>
                </a:solidFill>
              </a:rPr>
              <a:pPr/>
              <a:t>75</a:t>
            </a:fld>
            <a:endParaRPr lang="ja-JP" altLang="en-US" dirty="0">
              <a:solidFill>
                <a:prstClr val="black">
                  <a:tint val="75000"/>
                </a:prstClr>
              </a:solidFill>
            </a:endParaRPr>
          </a:p>
        </p:txBody>
      </p:sp>
    </p:spTree>
    <p:extLst>
      <p:ext uri="{BB962C8B-B14F-4D97-AF65-F5344CB8AC3E}">
        <p14:creationId xmlns:p14="http://schemas.microsoft.com/office/powerpoint/2010/main" val="95048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265" y="365127"/>
            <a:ext cx="8414989" cy="727694"/>
          </a:xfrm>
        </p:spPr>
        <p:txBody>
          <a:bodyPr>
            <a:normAutofit/>
          </a:bodyPr>
          <a:lstStyle/>
          <a:p>
            <a:r>
              <a:rPr kumimoji="1" lang="ja-JP" altLang="en-US" sz="3200" dirty="0"/>
              <a:t>事業継続計画の準備（例）（チェック）</a:t>
            </a:r>
          </a:p>
        </p:txBody>
      </p:sp>
      <p:sp>
        <p:nvSpPr>
          <p:cNvPr id="3" name="コンテンツ プレースホルダー 2"/>
          <p:cNvSpPr>
            <a:spLocks noGrp="1"/>
          </p:cNvSpPr>
          <p:nvPr>
            <p:ph idx="1"/>
          </p:nvPr>
        </p:nvSpPr>
        <p:spPr>
          <a:xfrm>
            <a:off x="305265" y="1282390"/>
            <a:ext cx="4132920" cy="4905724"/>
          </a:xfrm>
        </p:spPr>
        <p:txBody>
          <a:bodyPr>
            <a:noAutofit/>
          </a:bodyPr>
          <a:lstStyle/>
          <a:p>
            <a:pPr marL="0" indent="0">
              <a:buNone/>
            </a:pPr>
            <a:r>
              <a:rPr lang="ja-JP" altLang="en-US" sz="2000" dirty="0"/>
              <a:t>別紙</a:t>
            </a:r>
            <a:r>
              <a:rPr lang="en-US" altLang="ja-JP" sz="2000" dirty="0"/>
              <a:t>1</a:t>
            </a:r>
            <a:r>
              <a:rPr lang="ja-JP" altLang="en-US" sz="2000" dirty="0"/>
              <a:t>　 災害時　職員行動基準 </a:t>
            </a:r>
          </a:p>
          <a:p>
            <a:pPr marL="0" indent="0">
              <a:buNone/>
            </a:pPr>
            <a:r>
              <a:rPr lang="ja-JP" altLang="en-US" sz="2000" dirty="0"/>
              <a:t>別紙</a:t>
            </a:r>
            <a:r>
              <a:rPr lang="en-US" altLang="ja-JP" sz="2000" dirty="0"/>
              <a:t>2</a:t>
            </a:r>
            <a:r>
              <a:rPr lang="ja-JP" altLang="en-US" sz="2000" dirty="0"/>
              <a:t>　 緊急連絡網　　　　　　　　　　　　　　　 </a:t>
            </a:r>
          </a:p>
          <a:p>
            <a:pPr marL="0" indent="0">
              <a:buNone/>
            </a:pPr>
            <a:r>
              <a:rPr lang="ja-JP" altLang="en-US" sz="2000" dirty="0"/>
              <a:t>別紙</a:t>
            </a:r>
            <a:r>
              <a:rPr lang="en-US" altLang="ja-JP" sz="2000" dirty="0"/>
              <a:t>3</a:t>
            </a:r>
            <a:r>
              <a:rPr lang="ja-JP" altLang="en-US" sz="2000" dirty="0"/>
              <a:t>　 職員参集所要時間調査表 </a:t>
            </a:r>
          </a:p>
          <a:p>
            <a:pPr marL="0" indent="0">
              <a:buNone/>
            </a:pPr>
            <a:r>
              <a:rPr lang="ja-JP" altLang="en-US" sz="2000" dirty="0"/>
              <a:t>別紙</a:t>
            </a:r>
            <a:r>
              <a:rPr lang="en-US" altLang="ja-JP" sz="2000" dirty="0"/>
              <a:t>4</a:t>
            </a:r>
            <a:r>
              <a:rPr lang="ja-JP" altLang="en-US" sz="2000" dirty="0"/>
              <a:t>　 非常持出等一覧 </a:t>
            </a:r>
          </a:p>
          <a:p>
            <a:pPr marL="0" indent="0">
              <a:buNone/>
            </a:pPr>
            <a:r>
              <a:rPr lang="ja-JP" altLang="en-US" sz="2000" dirty="0"/>
              <a:t>別紙</a:t>
            </a:r>
            <a:r>
              <a:rPr lang="en-US" altLang="ja-JP" sz="2000" dirty="0"/>
              <a:t>5</a:t>
            </a:r>
            <a:r>
              <a:rPr lang="ja-JP" altLang="en-US" sz="2000" dirty="0"/>
              <a:t>　 職員安否確認チェック表 </a:t>
            </a:r>
          </a:p>
          <a:p>
            <a:pPr marL="0" indent="0">
              <a:buNone/>
            </a:pPr>
            <a:r>
              <a:rPr lang="ja-JP" altLang="en-US" sz="2000" dirty="0"/>
              <a:t>別紙</a:t>
            </a:r>
            <a:r>
              <a:rPr lang="en-US" altLang="ja-JP" sz="2000" dirty="0"/>
              <a:t>6</a:t>
            </a:r>
            <a:r>
              <a:rPr lang="ja-JP" altLang="en-US" sz="2000" dirty="0"/>
              <a:t>　 法人内施設一覧 </a:t>
            </a:r>
          </a:p>
          <a:p>
            <a:pPr marL="0" indent="0">
              <a:buNone/>
            </a:pPr>
            <a:r>
              <a:rPr lang="ja-JP" altLang="en-US" sz="2000" dirty="0"/>
              <a:t>別紙</a:t>
            </a:r>
            <a:r>
              <a:rPr lang="en-US" altLang="ja-JP" sz="2000" dirty="0"/>
              <a:t>7</a:t>
            </a:r>
            <a:r>
              <a:rPr lang="ja-JP" altLang="en-US" sz="2000" dirty="0"/>
              <a:t>　 関係機関一覧 </a:t>
            </a:r>
          </a:p>
          <a:p>
            <a:pPr marL="0" indent="0">
              <a:buNone/>
            </a:pPr>
            <a:r>
              <a:rPr lang="ja-JP" altLang="en-US" sz="2000" dirty="0"/>
              <a:t>別紙</a:t>
            </a:r>
            <a:r>
              <a:rPr lang="en-US" altLang="ja-JP" sz="2000" dirty="0"/>
              <a:t>8 </a:t>
            </a:r>
            <a:r>
              <a:rPr lang="ja-JP" altLang="en-US" sz="2000" dirty="0"/>
              <a:t>　病院・法人外施設一覧 </a:t>
            </a:r>
          </a:p>
          <a:p>
            <a:pPr marL="0" indent="0">
              <a:lnSpc>
                <a:spcPts val="1200"/>
              </a:lnSpc>
              <a:buNone/>
            </a:pPr>
            <a:r>
              <a:rPr lang="ja-JP" altLang="en-US" sz="2000" dirty="0"/>
              <a:t>別紙</a:t>
            </a:r>
            <a:r>
              <a:rPr lang="en-US" altLang="ja-JP" sz="2000" dirty="0"/>
              <a:t>9</a:t>
            </a:r>
            <a:r>
              <a:rPr lang="ja-JP" altLang="en-US" sz="2000" dirty="0"/>
              <a:t>　 施設設備・修繕等依頼</a:t>
            </a:r>
            <a:r>
              <a:rPr lang="ja-JP" altLang="en-US" sz="2000" dirty="0" smtClean="0"/>
              <a:t>業者</a:t>
            </a:r>
            <a:endParaRPr lang="en-US" altLang="ja-JP" sz="2000" dirty="0" smtClean="0"/>
          </a:p>
          <a:p>
            <a:pPr marL="0" indent="0">
              <a:lnSpc>
                <a:spcPts val="1200"/>
              </a:lnSpc>
              <a:buNone/>
            </a:pPr>
            <a:r>
              <a:rPr lang="ja-JP" altLang="en-US" sz="2000" dirty="0" smtClean="0"/>
              <a:t>　　　　　一覧 </a:t>
            </a:r>
            <a:endParaRPr lang="ja-JP" altLang="en-US" sz="2000" dirty="0"/>
          </a:p>
          <a:p>
            <a:pPr marL="0" indent="0">
              <a:lnSpc>
                <a:spcPts val="1200"/>
              </a:lnSpc>
              <a:buNone/>
            </a:pPr>
            <a:r>
              <a:rPr lang="ja-JP" altLang="en-US" sz="2000" dirty="0"/>
              <a:t>別紙</a:t>
            </a:r>
            <a:r>
              <a:rPr lang="en-US" altLang="ja-JP" sz="2000" dirty="0"/>
              <a:t>10</a:t>
            </a:r>
            <a:r>
              <a:rPr lang="ja-JP" altLang="en-US" sz="2000" dirty="0"/>
              <a:t>　身元引受人・家族</a:t>
            </a:r>
            <a:r>
              <a:rPr lang="ja-JP" altLang="en-US" sz="2000" dirty="0" smtClean="0"/>
              <a:t>連絡先一</a:t>
            </a:r>
            <a:endParaRPr lang="en-US" altLang="ja-JP" sz="2000" dirty="0" smtClean="0"/>
          </a:p>
          <a:p>
            <a:pPr marL="0" indent="0">
              <a:lnSpc>
                <a:spcPts val="1200"/>
              </a:lnSpc>
              <a:buNone/>
            </a:pPr>
            <a:r>
              <a:rPr lang="ja-JP" altLang="en-US" sz="2000" dirty="0" smtClean="0"/>
              <a:t>　　　　　覧 </a:t>
            </a:r>
            <a:endParaRPr lang="ja-JP" altLang="en-US" sz="2000" dirty="0"/>
          </a:p>
          <a:p>
            <a:endParaRPr kumimoji="1" lang="ja-JP" altLang="en-US" dirty="0"/>
          </a:p>
        </p:txBody>
      </p:sp>
      <p:sp>
        <p:nvSpPr>
          <p:cNvPr id="4" name="コンテンツ プレースホルダー 2"/>
          <p:cNvSpPr txBox="1">
            <a:spLocks/>
          </p:cNvSpPr>
          <p:nvPr/>
        </p:nvSpPr>
        <p:spPr>
          <a:xfrm>
            <a:off x="4572000" y="1282390"/>
            <a:ext cx="4148254" cy="51964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別紙</a:t>
            </a:r>
            <a:r>
              <a:rPr lang="en-US" altLang="ja-JP" sz="2000" dirty="0"/>
              <a:t>11</a:t>
            </a:r>
            <a:r>
              <a:rPr lang="ja-JP" altLang="en-US" sz="2000" dirty="0"/>
              <a:t>　備蓄品（飲食料）一覧 </a:t>
            </a:r>
          </a:p>
          <a:p>
            <a:pPr marL="0" indent="0">
              <a:buNone/>
            </a:pPr>
            <a:r>
              <a:rPr lang="ja-JP" altLang="en-US" sz="2000" dirty="0"/>
              <a:t>別紙</a:t>
            </a:r>
            <a:r>
              <a:rPr lang="en-US" altLang="ja-JP" sz="2000" dirty="0"/>
              <a:t>12</a:t>
            </a:r>
            <a:r>
              <a:rPr lang="ja-JP" altLang="en-US" sz="2000" dirty="0"/>
              <a:t>　非常時献立表 </a:t>
            </a:r>
          </a:p>
          <a:p>
            <a:pPr marL="0" indent="0">
              <a:lnSpc>
                <a:spcPts val="1200"/>
              </a:lnSpc>
              <a:buNone/>
            </a:pPr>
            <a:r>
              <a:rPr lang="ja-JP" altLang="en-US" sz="2000" dirty="0"/>
              <a:t>別紙</a:t>
            </a:r>
            <a:r>
              <a:rPr lang="en-US" altLang="ja-JP" sz="2000" dirty="0"/>
              <a:t>13</a:t>
            </a:r>
            <a:r>
              <a:rPr lang="ja-JP" altLang="en-US" sz="2000" dirty="0"/>
              <a:t>　建物・設備等の被害</a:t>
            </a:r>
            <a:r>
              <a:rPr lang="ja-JP" altLang="en-US" sz="2000" dirty="0" smtClean="0"/>
              <a:t>状況報</a:t>
            </a:r>
            <a:endParaRPr lang="en-US" altLang="ja-JP" sz="2000" dirty="0" smtClean="0"/>
          </a:p>
          <a:p>
            <a:pPr marL="0" indent="0">
              <a:lnSpc>
                <a:spcPts val="1200"/>
              </a:lnSpc>
              <a:buNone/>
            </a:pPr>
            <a:r>
              <a:rPr lang="ja-JP" altLang="en-US" sz="2000" dirty="0" smtClean="0"/>
              <a:t>　　　　　 告</a:t>
            </a:r>
            <a:r>
              <a:rPr lang="ja-JP" altLang="en-US" sz="2000" dirty="0"/>
              <a:t>用紙　 </a:t>
            </a:r>
          </a:p>
          <a:p>
            <a:pPr marL="0" indent="0">
              <a:buNone/>
            </a:pPr>
            <a:r>
              <a:rPr lang="ja-JP" altLang="en-US" sz="2000" dirty="0"/>
              <a:t>別紙</a:t>
            </a:r>
            <a:r>
              <a:rPr lang="en-US" altLang="ja-JP" sz="2000" dirty="0"/>
              <a:t>14</a:t>
            </a:r>
            <a:r>
              <a:rPr lang="ja-JP" altLang="en-US" sz="2000" dirty="0"/>
              <a:t>　行動記録表 </a:t>
            </a:r>
          </a:p>
          <a:p>
            <a:pPr marL="0" indent="0">
              <a:buNone/>
            </a:pPr>
            <a:r>
              <a:rPr lang="ja-JP" altLang="en-US" sz="2000" dirty="0"/>
              <a:t>別紙</a:t>
            </a:r>
            <a:r>
              <a:rPr lang="en-US" altLang="ja-JP" sz="2000" dirty="0"/>
              <a:t>15</a:t>
            </a:r>
            <a:r>
              <a:rPr lang="ja-JP" altLang="en-US" sz="2000" dirty="0"/>
              <a:t>　利用者安否確認チェック表 </a:t>
            </a:r>
          </a:p>
          <a:p>
            <a:pPr marL="0" indent="0">
              <a:buNone/>
            </a:pPr>
            <a:r>
              <a:rPr lang="ja-JP" altLang="en-US" sz="2000" dirty="0"/>
              <a:t>別紙</a:t>
            </a:r>
            <a:r>
              <a:rPr lang="en-US" altLang="ja-JP" sz="2000" dirty="0"/>
              <a:t>16</a:t>
            </a:r>
            <a:r>
              <a:rPr lang="ja-JP" altLang="en-US" sz="2000" dirty="0"/>
              <a:t>　在庫管理必要品一覧 </a:t>
            </a:r>
          </a:p>
          <a:p>
            <a:pPr marL="0" indent="0">
              <a:buNone/>
            </a:pPr>
            <a:r>
              <a:rPr lang="ja-JP" altLang="en-US" sz="2000" dirty="0"/>
              <a:t>別紙</a:t>
            </a:r>
            <a:r>
              <a:rPr lang="en-US" altLang="ja-JP" sz="2000" dirty="0"/>
              <a:t>17</a:t>
            </a:r>
            <a:r>
              <a:rPr lang="ja-JP" altLang="en-US" sz="2000" dirty="0"/>
              <a:t>　要求伝票 </a:t>
            </a:r>
          </a:p>
          <a:p>
            <a:pPr marL="0" indent="0">
              <a:buNone/>
            </a:pPr>
            <a:r>
              <a:rPr lang="ja-JP" altLang="en-US" sz="2000" dirty="0"/>
              <a:t>別紙</a:t>
            </a:r>
            <a:r>
              <a:rPr lang="en-US" altLang="ja-JP" sz="2000" dirty="0"/>
              <a:t>18</a:t>
            </a:r>
            <a:r>
              <a:rPr lang="ja-JP" altLang="en-US" sz="2000" dirty="0"/>
              <a:t>　定期自主点検表 </a:t>
            </a:r>
          </a:p>
          <a:p>
            <a:pPr marL="0" indent="0">
              <a:buNone/>
            </a:pPr>
            <a:r>
              <a:rPr lang="ja-JP" altLang="en-US" sz="2000" dirty="0"/>
              <a:t/>
            </a:r>
            <a:br>
              <a:rPr lang="ja-JP" altLang="en-US" sz="2000" dirty="0"/>
            </a:br>
            <a:r>
              <a:rPr lang="ja-JP" altLang="en-US" sz="2000" dirty="0"/>
              <a:t>資料　 　</a:t>
            </a:r>
            <a:r>
              <a:rPr lang="ja-JP" altLang="en-US" sz="2000" dirty="0">
                <a:hlinkClick r:id="rId3"/>
              </a:rPr>
              <a:t>消防用設備位置図</a:t>
            </a:r>
            <a:r>
              <a:rPr lang="ja-JP" altLang="en-US" sz="2000" dirty="0"/>
              <a:t> </a:t>
            </a:r>
          </a:p>
          <a:p>
            <a:pPr marL="0" indent="0">
              <a:lnSpc>
                <a:spcPts val="1200"/>
              </a:lnSpc>
              <a:buNone/>
            </a:pPr>
            <a:r>
              <a:rPr lang="ja-JP" altLang="en-US" sz="2000" dirty="0"/>
              <a:t>資料　   施設内物的資源等</a:t>
            </a:r>
            <a:r>
              <a:rPr lang="ja-JP" altLang="en-US" sz="2000" dirty="0" smtClean="0"/>
              <a:t>配置図</a:t>
            </a:r>
            <a:endParaRPr lang="en-US" altLang="ja-JP" sz="2000" dirty="0" smtClean="0"/>
          </a:p>
          <a:p>
            <a:pPr marL="0" indent="0">
              <a:lnSpc>
                <a:spcPts val="1200"/>
              </a:lnSpc>
              <a:buNone/>
            </a:pPr>
            <a:r>
              <a:rPr lang="ja-JP" altLang="en-US" sz="2000" dirty="0" smtClean="0"/>
              <a:t> </a:t>
            </a:r>
            <a:r>
              <a:rPr lang="ja-JP" altLang="en-US" sz="2000" dirty="0"/>
              <a:t>　　</a:t>
            </a:r>
            <a:r>
              <a:rPr lang="ja-JP" altLang="en-US" sz="2000" dirty="0" smtClean="0"/>
              <a:t>    </a:t>
            </a:r>
            <a:r>
              <a:rPr lang="ja-JP" altLang="en-US" sz="2000" dirty="0"/>
              <a:t>　（各施設で作成）</a:t>
            </a:r>
          </a:p>
          <a:p>
            <a:pPr marL="0" indent="0">
              <a:buNone/>
            </a:pPr>
            <a:r>
              <a:rPr lang="ja-JP" altLang="en-US" sz="2000" dirty="0"/>
              <a:t>資料　　 </a:t>
            </a:r>
            <a:r>
              <a:rPr lang="ja-JP" altLang="en-US" sz="2000" dirty="0">
                <a:hlinkClick r:id="rId4"/>
              </a:rPr>
              <a:t>納入業者一覧</a:t>
            </a:r>
            <a:r>
              <a:rPr lang="ja-JP" altLang="en-US" sz="2000" dirty="0"/>
              <a:t> </a:t>
            </a:r>
          </a:p>
          <a:p>
            <a:endParaRPr lang="ja-JP" altLang="en-US" dirty="0"/>
          </a:p>
        </p:txBody>
      </p:sp>
      <p:pic>
        <p:nvPicPr>
          <p:cNvPr id="5" name="図 4"/>
          <p:cNvPicPr>
            <a:picLocks noChangeAspect="1"/>
          </p:cNvPicPr>
          <p:nvPr/>
        </p:nvPicPr>
        <p:blipFill>
          <a:blip r:embed="rId5"/>
          <a:stretch>
            <a:fillRect/>
          </a:stretch>
        </p:blipFill>
        <p:spPr>
          <a:xfrm>
            <a:off x="7885496" y="74648"/>
            <a:ext cx="1110640" cy="1112958"/>
          </a:xfrm>
          <a:prstGeom prst="rect">
            <a:avLst/>
          </a:prstGeom>
        </p:spPr>
      </p:pic>
      <p:sp>
        <p:nvSpPr>
          <p:cNvPr id="6" name="フッター プレースホルダー 5"/>
          <p:cNvSpPr>
            <a:spLocks noGrp="1"/>
          </p:cNvSpPr>
          <p:nvPr>
            <p:ph type="ftr" sz="quarter" idx="11"/>
          </p:nvPr>
        </p:nvSpPr>
        <p:spPr>
          <a:xfrm>
            <a:off x="135025" y="6454505"/>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7" name="スライド番号プレースホルダー 6"/>
          <p:cNvSpPr>
            <a:spLocks noGrp="1"/>
          </p:cNvSpPr>
          <p:nvPr>
            <p:ph type="sldNum" sz="quarter" idx="12"/>
          </p:nvPr>
        </p:nvSpPr>
        <p:spPr>
          <a:xfrm>
            <a:off x="6938736" y="6391078"/>
            <a:ext cx="2057400" cy="365125"/>
          </a:xfrm>
        </p:spPr>
        <p:txBody>
          <a:bodyPr/>
          <a:lstStyle/>
          <a:p>
            <a:fld id="{E31375A4-56A4-47D6-9801-1991572033F7}" type="slidenum">
              <a:rPr lang="en-US" altLang="ja-JP" smtClean="0">
                <a:solidFill>
                  <a:prstClr val="black">
                    <a:tint val="75000"/>
                  </a:prstClr>
                </a:solidFill>
              </a:rPr>
              <a:pPr/>
              <a:t>76</a:t>
            </a:fld>
            <a:endParaRPr lang="ja-JP" altLang="en-US" dirty="0">
              <a:solidFill>
                <a:prstClr val="black">
                  <a:tint val="75000"/>
                </a:prstClr>
              </a:solidFill>
            </a:endParaRPr>
          </a:p>
        </p:txBody>
      </p:sp>
    </p:spTree>
    <p:extLst>
      <p:ext uri="{BB962C8B-B14F-4D97-AF65-F5344CB8AC3E}">
        <p14:creationId xmlns:p14="http://schemas.microsoft.com/office/powerpoint/2010/main" val="53047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4321" y="1588770"/>
            <a:ext cx="8255358" cy="4588193"/>
          </a:xfrm>
        </p:spPr>
        <p:txBody>
          <a:bodyPr/>
          <a:lstStyle/>
          <a:p>
            <a:endParaRPr kumimoji="1" lang="ja-JP" altLang="en-US" dirty="0"/>
          </a:p>
        </p:txBody>
      </p:sp>
      <p:sp>
        <p:nvSpPr>
          <p:cNvPr id="4" name="タイトル 1"/>
          <p:cNvSpPr txBox="1">
            <a:spLocks/>
          </p:cNvSpPr>
          <p:nvPr/>
        </p:nvSpPr>
        <p:spPr>
          <a:xfrm>
            <a:off x="444321" y="431620"/>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prstClr val="black"/>
                </a:solidFill>
                <a:latin typeface="+mj-ea"/>
              </a:rPr>
              <a:t>（２）災害時の状況から</a:t>
            </a:r>
            <a:endParaRPr lang="ja-JP" altLang="en-US" sz="2800" dirty="0">
              <a:latin typeface="+mn-ea"/>
            </a:endParaRPr>
          </a:p>
        </p:txBody>
      </p:sp>
      <p:sp>
        <p:nvSpPr>
          <p:cNvPr id="2" name="フッター プレースホルダー 1"/>
          <p:cNvSpPr>
            <a:spLocks noGrp="1"/>
          </p:cNvSpPr>
          <p:nvPr>
            <p:ph type="ftr" sz="quarter" idx="11"/>
          </p:nvPr>
        </p:nvSpPr>
        <p:spPr/>
        <p:txBody>
          <a:bodyPr/>
          <a:lstStyle/>
          <a:p>
            <a:r>
              <a:rPr lang="zh-TW" altLang="en-US" smtClean="0">
                <a:solidFill>
                  <a:prstClr val="black">
                    <a:tint val="75000"/>
                  </a:prstClr>
                </a:solidFill>
              </a:rPr>
              <a:t>平成</a:t>
            </a:r>
            <a:r>
              <a:rPr lang="en-US" altLang="zh-TW" smtClean="0">
                <a:solidFill>
                  <a:prstClr val="black">
                    <a:tint val="75000"/>
                  </a:prstClr>
                </a:solidFill>
              </a:rPr>
              <a:t>30</a:t>
            </a:r>
            <a:r>
              <a:rPr lang="zh-TW" altLang="en-US" smtClean="0">
                <a:solidFill>
                  <a:prstClr val="black">
                    <a:tint val="75000"/>
                  </a:prstClr>
                </a:solidFill>
              </a:rPr>
              <a:t>年度主任相談支援専門員養成研修</a:t>
            </a:r>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77</a:t>
            </a:fld>
            <a:endParaRPr lang="ja-JP" altLang="en-US" dirty="0">
              <a:solidFill>
                <a:prstClr val="black">
                  <a:tint val="75000"/>
                </a:prstClr>
              </a:solidFill>
            </a:endParaRPr>
          </a:p>
        </p:txBody>
      </p:sp>
    </p:spTree>
    <p:extLst>
      <p:ext uri="{BB962C8B-B14F-4D97-AF65-F5344CB8AC3E}">
        <p14:creationId xmlns:p14="http://schemas.microsoft.com/office/powerpoint/2010/main" val="27832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995323"/>
          </a:xfrm>
        </p:spPr>
        <p:txBody>
          <a:bodyPr>
            <a:noAutofit/>
          </a:bodyPr>
          <a:lstStyle/>
          <a:p>
            <a:r>
              <a:rPr lang="ja-JP" altLang="ja-JP" sz="3200" dirty="0"/>
              <a:t>災害初動時</a:t>
            </a:r>
            <a:r>
              <a:rPr lang="ja-JP" altLang="en-US" sz="3200" dirty="0"/>
              <a:t>における</a:t>
            </a:r>
            <a:r>
              <a:rPr lang="ja-JP" altLang="ja-JP" sz="3200" dirty="0"/>
              <a:t>戸別訪問</a:t>
            </a:r>
            <a:r>
              <a:rPr lang="ja-JP" altLang="en-US" sz="3200" dirty="0"/>
              <a:t>の重要性</a:t>
            </a:r>
            <a:endParaRPr kumimoji="1" lang="ja-JP" altLang="en-US" dirty="0"/>
          </a:p>
        </p:txBody>
      </p:sp>
      <p:sp>
        <p:nvSpPr>
          <p:cNvPr id="3" name="コンテンツ プレースホルダー 2"/>
          <p:cNvSpPr>
            <a:spLocks noGrp="1"/>
          </p:cNvSpPr>
          <p:nvPr>
            <p:ph idx="1"/>
          </p:nvPr>
        </p:nvSpPr>
        <p:spPr>
          <a:xfrm>
            <a:off x="628650" y="1479937"/>
            <a:ext cx="7886700" cy="4597478"/>
          </a:xfrm>
        </p:spPr>
        <p:txBody>
          <a:bodyPr>
            <a:noAutofit/>
          </a:bodyPr>
          <a:lstStyle/>
          <a:p>
            <a:pPr lvl="0"/>
            <a:r>
              <a:rPr lang="ja-JP" altLang="ja-JP" sz="2400" dirty="0"/>
              <a:t>要援護者の安否確認</a:t>
            </a:r>
          </a:p>
          <a:p>
            <a:pPr lvl="0"/>
            <a:r>
              <a:rPr lang="ja-JP" altLang="ja-JP" sz="2400" dirty="0"/>
              <a:t>全壊や半壊、応急家屋調査赤紙のご自宅で暮らしている方を発見し、保護する。</a:t>
            </a:r>
          </a:p>
          <a:p>
            <a:pPr lvl="0"/>
            <a:r>
              <a:rPr lang="ja-JP" altLang="ja-JP" sz="2400" dirty="0"/>
              <a:t>障害のある方に対し、災害関連死など、二次被害や社会的な孤立を予防する。</a:t>
            </a:r>
          </a:p>
          <a:p>
            <a:pPr lvl="0"/>
            <a:r>
              <a:rPr lang="ja-JP" altLang="ja-JP" sz="2400" dirty="0"/>
              <a:t>災害により大きく変容した日常生活を</a:t>
            </a:r>
            <a:r>
              <a:rPr lang="en-US" altLang="ja-JP" sz="2400" dirty="0"/>
              <a:t>1</a:t>
            </a:r>
            <a:r>
              <a:rPr lang="ja-JP" altLang="ja-JP" sz="2400" dirty="0"/>
              <a:t>日も早く平時に近い状態へ戻すには、さまざまな準備が必要となる。生活再建へ向け当事者だけで進めていくことが困難な方を早期に把握する。</a:t>
            </a:r>
          </a:p>
          <a:p>
            <a:pPr lvl="0"/>
            <a:r>
              <a:rPr lang="ja-JP" altLang="ja-JP" sz="2400" dirty="0"/>
              <a:t>避難所での生活中や避難所が閉鎖後の、長期的継続的な支援のための関係性作り。（避難所に入れなかった人との理由の共有や生きがいの把握）</a:t>
            </a:r>
          </a:p>
          <a:p>
            <a:endParaRPr kumimoji="1" lang="ja-JP" altLang="en-US" dirty="0"/>
          </a:p>
        </p:txBody>
      </p:sp>
      <p:sp>
        <p:nvSpPr>
          <p:cNvPr id="4" name="正方形/長方形 3"/>
          <p:cNvSpPr/>
          <p:nvPr/>
        </p:nvSpPr>
        <p:spPr>
          <a:xfrm>
            <a:off x="2549448" y="6120716"/>
            <a:ext cx="5965902" cy="276999"/>
          </a:xfrm>
          <a:prstGeom prst="rect">
            <a:avLst/>
          </a:prstGeom>
        </p:spPr>
        <p:txBody>
          <a:bodyPr wrap="square">
            <a:spAutoFit/>
          </a:bodyPr>
          <a:lstStyle/>
          <a:p>
            <a:r>
              <a:rPr lang="ja-JP" altLang="en-US" sz="1200" dirty="0"/>
              <a:t>「災害と障害者支援　熊本大地震の経験に学んで」鶴ヶ島市社会福祉協議会　菊本　圭一</a:t>
            </a:r>
          </a:p>
        </p:txBody>
      </p:sp>
      <p:sp>
        <p:nvSpPr>
          <p:cNvPr id="5" name="フッター プレースホルダー 4"/>
          <p:cNvSpPr>
            <a:spLocks noGrp="1"/>
          </p:cNvSpPr>
          <p:nvPr>
            <p:ph type="ftr" sz="quarter" idx="11"/>
          </p:nvPr>
        </p:nvSpPr>
        <p:spPr>
          <a:xfrm>
            <a:off x="0" y="6441016"/>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6" name="スライド番号プレースホルダー 5"/>
          <p:cNvSpPr>
            <a:spLocks noGrp="1"/>
          </p:cNvSpPr>
          <p:nvPr>
            <p:ph type="sldNum" sz="quarter" idx="12"/>
          </p:nvPr>
        </p:nvSpPr>
        <p:spPr>
          <a:xfrm>
            <a:off x="6910126" y="6441016"/>
            <a:ext cx="2057400" cy="365125"/>
          </a:xfrm>
        </p:spPr>
        <p:txBody>
          <a:bodyPr/>
          <a:lstStyle/>
          <a:p>
            <a:fld id="{E31375A4-56A4-47D6-9801-1991572033F7}" type="slidenum">
              <a:rPr lang="en-US" altLang="ja-JP" smtClean="0">
                <a:solidFill>
                  <a:prstClr val="black">
                    <a:tint val="75000"/>
                  </a:prstClr>
                </a:solidFill>
              </a:rPr>
              <a:pPr/>
              <a:t>78</a:t>
            </a:fld>
            <a:endParaRPr lang="ja-JP" altLang="en-US" dirty="0">
              <a:solidFill>
                <a:prstClr val="black">
                  <a:tint val="75000"/>
                </a:prstClr>
              </a:solidFill>
            </a:endParaRPr>
          </a:p>
        </p:txBody>
      </p:sp>
    </p:spTree>
    <p:extLst>
      <p:ext uri="{BB962C8B-B14F-4D97-AF65-F5344CB8AC3E}">
        <p14:creationId xmlns:p14="http://schemas.microsoft.com/office/powerpoint/2010/main" val="236539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3024" y="142102"/>
            <a:ext cx="8753708" cy="1207196"/>
          </a:xfrm>
        </p:spPr>
        <p:txBody>
          <a:bodyPr>
            <a:noAutofit/>
          </a:bodyPr>
          <a:lstStyle/>
          <a:p>
            <a:r>
              <a:rPr lang="ja-JP" altLang="en-US" sz="2800" dirty="0"/>
              <a:t>広島市障害者自立支援協議会防災プロジェクト</a:t>
            </a:r>
            <a:r>
              <a:rPr lang="en-US" altLang="ja-JP" sz="2800" dirty="0"/>
              <a:t/>
            </a:r>
            <a:br>
              <a:rPr lang="en-US" altLang="ja-JP" sz="2800" dirty="0"/>
            </a:br>
            <a:r>
              <a:rPr lang="ja-JP" altLang="en-US" sz="2800" dirty="0"/>
              <a:t>　災害時生活支援システム立ち上げ</a:t>
            </a:r>
            <a:r>
              <a:rPr lang="en-US" altLang="ja-JP" sz="2800" dirty="0"/>
              <a:t/>
            </a:r>
            <a:br>
              <a:rPr lang="en-US" altLang="ja-JP" sz="2800" dirty="0"/>
            </a:br>
            <a:r>
              <a:rPr lang="en-US" altLang="ja-JP" sz="2000" dirty="0"/>
              <a:t>H26.8.20</a:t>
            </a:r>
            <a:r>
              <a:rPr lang="ja-JP" altLang="en-US" sz="1800" dirty="0"/>
              <a:t>安佐南区・安佐北区を中心とした広島市大規模土砂災害が発生から見えたこと</a:t>
            </a:r>
            <a:endParaRPr kumimoji="1" lang="ja-JP" altLang="en-US" sz="1800" dirty="0"/>
          </a:p>
        </p:txBody>
      </p:sp>
      <p:sp>
        <p:nvSpPr>
          <p:cNvPr id="3" name="コンテンツ プレースホルダー 2"/>
          <p:cNvSpPr>
            <a:spLocks noGrp="1"/>
          </p:cNvSpPr>
          <p:nvPr>
            <p:ph idx="1"/>
          </p:nvPr>
        </p:nvSpPr>
        <p:spPr>
          <a:xfrm>
            <a:off x="323385" y="1349298"/>
            <a:ext cx="8653347" cy="5051502"/>
          </a:xfrm>
        </p:spPr>
        <p:txBody>
          <a:bodyPr>
            <a:noAutofit/>
          </a:bodyPr>
          <a:lstStyle/>
          <a:p>
            <a:pPr marL="0" indent="0">
              <a:buNone/>
            </a:pPr>
            <a:r>
              <a:rPr lang="en-US" altLang="ja-JP" sz="2400" dirty="0"/>
              <a:t>【</a:t>
            </a:r>
            <a:r>
              <a:rPr lang="ja-JP" altLang="en-US" sz="2400" dirty="0"/>
              <a:t>課題</a:t>
            </a:r>
            <a:r>
              <a:rPr lang="en-US" altLang="ja-JP" sz="2400" dirty="0"/>
              <a:t>】</a:t>
            </a:r>
          </a:p>
          <a:p>
            <a:r>
              <a:rPr lang="ja-JP" altLang="en-US" sz="2000" dirty="0" smtClean="0"/>
              <a:t>「</a:t>
            </a:r>
            <a:r>
              <a:rPr lang="ja-JP" altLang="en-US" sz="2000" dirty="0"/>
              <a:t>公的立場として支援活動できない、情報がもらえない」</a:t>
            </a:r>
          </a:p>
          <a:p>
            <a:r>
              <a:rPr lang="ja-JP" altLang="en-US" sz="2000" dirty="0" smtClean="0"/>
              <a:t>「</a:t>
            </a:r>
            <a:r>
              <a:rPr lang="ja-JP" altLang="en-US" sz="2000" dirty="0"/>
              <a:t>法律や条令が制定されていても適切に運用されない」</a:t>
            </a:r>
          </a:p>
          <a:p>
            <a:r>
              <a:rPr lang="ja-JP" altLang="en-US" sz="2000" dirty="0" smtClean="0"/>
              <a:t>「</a:t>
            </a:r>
            <a:r>
              <a:rPr lang="ja-JP" altLang="en-US" sz="2000" dirty="0"/>
              <a:t>災害時の支援体制を考えていない」</a:t>
            </a:r>
          </a:p>
          <a:p>
            <a:r>
              <a:rPr lang="ja-JP" altLang="en-US" sz="2000" dirty="0" smtClean="0"/>
              <a:t>「</a:t>
            </a:r>
            <a:r>
              <a:rPr lang="ja-JP" altLang="en-US" sz="2000" dirty="0"/>
              <a:t>本当の意味での地域連携</a:t>
            </a:r>
            <a:r>
              <a:rPr lang="ja-JP" altLang="en-US" sz="2000" dirty="0" smtClean="0"/>
              <a:t>ができて</a:t>
            </a:r>
            <a:r>
              <a:rPr lang="ja-JP" altLang="en-US" sz="2000" dirty="0"/>
              <a:t>いない</a:t>
            </a:r>
            <a:r>
              <a:rPr lang="en-US" altLang="ja-JP" sz="2000" dirty="0"/>
              <a:t>,</a:t>
            </a:r>
            <a:r>
              <a:rPr lang="ja-JP" altLang="en-US" sz="2000" dirty="0"/>
              <a:t>目指していない」</a:t>
            </a:r>
          </a:p>
          <a:p>
            <a:r>
              <a:rPr lang="ja-JP" altLang="en-US" sz="2000" dirty="0" smtClean="0"/>
              <a:t>「</a:t>
            </a:r>
            <a:r>
              <a:rPr lang="ja-JP" altLang="en-US" sz="2000" dirty="0"/>
              <a:t>避難所はあって</a:t>
            </a:r>
            <a:r>
              <a:rPr lang="ja-JP" altLang="en-US" sz="2000" dirty="0" smtClean="0"/>
              <a:t>も、避難所</a:t>
            </a:r>
            <a:r>
              <a:rPr lang="ja-JP" altLang="en-US" sz="2000" dirty="0"/>
              <a:t>にいけない人がいる」</a:t>
            </a:r>
          </a:p>
          <a:p>
            <a:r>
              <a:rPr lang="ja-JP" altLang="en-US" sz="2000" dirty="0" smtClean="0"/>
              <a:t>「</a:t>
            </a:r>
            <a:r>
              <a:rPr lang="ja-JP" altLang="en-US" sz="2000" dirty="0"/>
              <a:t>災害時の支援施策があっても登録していない（しらない）、知っていても障害程度や範囲が限定・制限されている」などがある。</a:t>
            </a:r>
            <a:endParaRPr lang="en-US" altLang="ja-JP" sz="2000" dirty="0"/>
          </a:p>
          <a:p>
            <a:pPr marL="0" indent="0">
              <a:buNone/>
            </a:pPr>
            <a:r>
              <a:rPr lang="en-US" altLang="ja-JP" sz="2400" dirty="0"/>
              <a:t>【</a:t>
            </a:r>
            <a:r>
              <a:rPr lang="ja-JP" altLang="en-US" sz="2400" dirty="0"/>
              <a:t>対策</a:t>
            </a:r>
            <a:r>
              <a:rPr lang="en-US" altLang="ja-JP" sz="2400" dirty="0"/>
              <a:t>】</a:t>
            </a:r>
            <a:endParaRPr lang="ja-JP" altLang="en-US" sz="2400" dirty="0"/>
          </a:p>
          <a:p>
            <a:r>
              <a:rPr lang="ja-JP" altLang="en-US" sz="2000" dirty="0" smtClean="0"/>
              <a:t>避難所</a:t>
            </a:r>
            <a:r>
              <a:rPr lang="ja-JP" altLang="en-US" sz="2000" dirty="0"/>
              <a:t>に行けない方たちにスポットを当てた支援システムを検討</a:t>
            </a:r>
          </a:p>
          <a:p>
            <a:r>
              <a:rPr lang="ja-JP" altLang="en-US" sz="2000" dirty="0" smtClean="0"/>
              <a:t>関係</a:t>
            </a:r>
            <a:r>
              <a:rPr lang="ja-JP" altLang="en-US" sz="2000" dirty="0"/>
              <a:t>各所と連動した支援体制を構築</a:t>
            </a:r>
          </a:p>
          <a:p>
            <a:r>
              <a:rPr lang="ja-JP" altLang="en-US" sz="2000" dirty="0" smtClean="0"/>
              <a:t>サービス</a:t>
            </a:r>
            <a:r>
              <a:rPr lang="ja-JP" altLang="en-US" sz="2000" dirty="0"/>
              <a:t>等利用計画又はセルフプランにニーズとして災害時の支援を盛り込む。（任意）</a:t>
            </a:r>
          </a:p>
          <a:p>
            <a:pPr marL="0" indent="0">
              <a:buNone/>
            </a:pPr>
            <a:endParaRPr lang="ja-JP" altLang="en-US" sz="2400" dirty="0"/>
          </a:p>
          <a:p>
            <a:endParaRPr kumimoji="1" lang="ja-JP" altLang="en-US" dirty="0"/>
          </a:p>
        </p:txBody>
      </p:sp>
      <p:sp>
        <p:nvSpPr>
          <p:cNvPr id="4" name="フッター プレースホルダー 3"/>
          <p:cNvSpPr>
            <a:spLocks noGrp="1"/>
          </p:cNvSpPr>
          <p:nvPr>
            <p:ph type="ftr" sz="quarter" idx="11"/>
          </p:nvPr>
        </p:nvSpPr>
        <p:spPr>
          <a:xfrm>
            <a:off x="124977" y="6426689"/>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919332" y="6400800"/>
            <a:ext cx="2057400" cy="365125"/>
          </a:xfrm>
        </p:spPr>
        <p:txBody>
          <a:bodyPr/>
          <a:lstStyle/>
          <a:p>
            <a:fld id="{E31375A4-56A4-47D6-9801-1991572033F7}" type="slidenum">
              <a:rPr lang="en-US" altLang="ja-JP" smtClean="0">
                <a:solidFill>
                  <a:prstClr val="black">
                    <a:tint val="75000"/>
                  </a:prstClr>
                </a:solidFill>
              </a:rPr>
              <a:pPr/>
              <a:t>79</a:t>
            </a:fld>
            <a:endParaRPr lang="ja-JP" altLang="en-US" dirty="0">
              <a:solidFill>
                <a:prstClr val="black">
                  <a:tint val="75000"/>
                </a:prstClr>
              </a:solidFill>
            </a:endParaRPr>
          </a:p>
        </p:txBody>
      </p:sp>
    </p:spTree>
    <p:extLst>
      <p:ext uri="{BB962C8B-B14F-4D97-AF65-F5344CB8AC3E}">
        <p14:creationId xmlns:p14="http://schemas.microsoft.com/office/powerpoint/2010/main" val="167796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60020311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テキスト ボックス 10"/>
          <p:cNvSpPr txBox="1"/>
          <p:nvPr/>
        </p:nvSpPr>
        <p:spPr>
          <a:xfrm>
            <a:off x="3829503" y="3443732"/>
            <a:ext cx="1930400" cy="1292662"/>
          </a:xfrm>
          <a:prstGeom prst="rect">
            <a:avLst/>
          </a:prstGeom>
          <a:noFill/>
        </p:spPr>
        <p:txBody>
          <a:bodyPr wrap="square" rtlCol="0">
            <a:spAutoFit/>
          </a:bodyPr>
          <a:lstStyle/>
          <a:p>
            <a:r>
              <a:rPr kumimoji="1" lang="ja-JP" altLang="en-US" sz="2400" b="1" u="sng" dirty="0">
                <a:latin typeface="HGP明朝B" panose="02020800000000000000" pitchFamily="18" charset="-128"/>
                <a:ea typeface="HGP明朝B" panose="02020800000000000000" pitchFamily="18" charset="-128"/>
              </a:rPr>
              <a:t>ヒヤリハット</a:t>
            </a:r>
            <a:endParaRPr kumimoji="1" lang="en-US" altLang="ja-JP" sz="2400" b="1" u="sng" dirty="0">
              <a:latin typeface="HGP明朝B" panose="02020800000000000000" pitchFamily="18" charset="-128"/>
              <a:ea typeface="HGP明朝B" panose="02020800000000000000" pitchFamily="18" charset="-128"/>
            </a:endParaRPr>
          </a:p>
          <a:p>
            <a:r>
              <a:rPr kumimoji="1" lang="ja-JP" altLang="en-US" dirty="0">
                <a:latin typeface="HG丸ｺﾞｼｯｸM-PRO" panose="020F0600000000000000" pitchFamily="50" charset="-128"/>
                <a:ea typeface="HG丸ｺﾞｼｯｸM-PRO" panose="020F0600000000000000" pitchFamily="50" charset="-128"/>
              </a:rPr>
              <a:t>事故になる可能性の出来事・事象の</a:t>
            </a:r>
            <a:r>
              <a:rPr kumimoji="1" lang="ja-JP" altLang="en-US" b="1" u="sng" dirty="0">
                <a:latin typeface="HG丸ｺﾞｼｯｸM-PRO" panose="020F0600000000000000" pitchFamily="50" charset="-128"/>
                <a:ea typeface="HG丸ｺﾞｼｯｸM-PRO" panose="020F0600000000000000" pitchFamily="50" charset="-128"/>
              </a:rPr>
              <a:t>発見</a:t>
            </a:r>
          </a:p>
        </p:txBody>
      </p:sp>
      <p:sp>
        <p:nvSpPr>
          <p:cNvPr id="12" name="テキスト ボックス 11"/>
          <p:cNvSpPr txBox="1"/>
          <p:nvPr/>
        </p:nvSpPr>
        <p:spPr>
          <a:xfrm>
            <a:off x="1248229" y="4736394"/>
            <a:ext cx="3686628"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事故になる可能性の出来事・事象</a:t>
            </a:r>
          </a:p>
        </p:txBody>
      </p:sp>
      <p:cxnSp>
        <p:nvCxnSpPr>
          <p:cNvPr id="14" name="直線矢印コネクタ 13"/>
          <p:cNvCxnSpPr/>
          <p:nvPr/>
        </p:nvCxnSpPr>
        <p:spPr>
          <a:xfrm flipV="1">
            <a:off x="1857828" y="3284579"/>
            <a:ext cx="5123543" cy="4263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444321" y="479976"/>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prstClr val="black"/>
                </a:solidFill>
                <a:latin typeface="+mn-ea"/>
              </a:rPr>
              <a:t>（２）インシデントとアクシデント</a:t>
            </a:r>
            <a:endParaRPr lang="ja-JP" altLang="en-US" sz="2800" dirty="0">
              <a:latin typeface="+mn-ea"/>
            </a:endParaRPr>
          </a:p>
        </p:txBody>
      </p:sp>
      <p:cxnSp>
        <p:nvCxnSpPr>
          <p:cNvPr id="8" name="直線矢印コネクタ 7"/>
          <p:cNvCxnSpPr/>
          <p:nvPr/>
        </p:nvCxnSpPr>
        <p:spPr>
          <a:xfrm flipV="1">
            <a:off x="1857828" y="5400631"/>
            <a:ext cx="5123543" cy="42631"/>
          </a:xfrm>
          <a:prstGeom prst="straightConnector1">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759903" y="5507334"/>
            <a:ext cx="2031325" cy="461665"/>
          </a:xfrm>
          <a:prstGeom prst="rect">
            <a:avLst/>
          </a:prstGeom>
          <a:noFill/>
        </p:spPr>
        <p:txBody>
          <a:bodyPr wrap="square" rtlCol="0">
            <a:spAutoFit/>
          </a:bodyPr>
          <a:lstStyle/>
          <a:p>
            <a:r>
              <a:rPr kumimoji="1" lang="ja-JP" altLang="en-US" sz="2400" dirty="0"/>
              <a:t>本人の不利益</a:t>
            </a:r>
          </a:p>
        </p:txBody>
      </p:sp>
      <p:sp>
        <p:nvSpPr>
          <p:cNvPr id="13" name="テキスト ボックス 12"/>
          <p:cNvSpPr txBox="1"/>
          <p:nvPr/>
        </p:nvSpPr>
        <p:spPr>
          <a:xfrm>
            <a:off x="5759903" y="6278249"/>
            <a:ext cx="800219" cy="461665"/>
          </a:xfrm>
          <a:prstGeom prst="rect">
            <a:avLst/>
          </a:prstGeom>
          <a:noFill/>
        </p:spPr>
        <p:txBody>
          <a:bodyPr wrap="none" rtlCol="0">
            <a:spAutoFit/>
          </a:bodyPr>
          <a:lstStyle/>
          <a:p>
            <a:r>
              <a:rPr kumimoji="1" lang="ja-JP" altLang="en-US" sz="2400" dirty="0"/>
              <a:t>苦情</a:t>
            </a:r>
          </a:p>
        </p:txBody>
      </p:sp>
      <p:sp>
        <p:nvSpPr>
          <p:cNvPr id="15" name="テキスト ボックス 14"/>
          <p:cNvSpPr txBox="1"/>
          <p:nvPr/>
        </p:nvSpPr>
        <p:spPr>
          <a:xfrm>
            <a:off x="5759903" y="5899964"/>
            <a:ext cx="1242648" cy="461665"/>
          </a:xfrm>
          <a:prstGeom prst="rect">
            <a:avLst/>
          </a:prstGeom>
          <a:noFill/>
        </p:spPr>
        <p:txBody>
          <a:bodyPr wrap="none" rtlCol="0">
            <a:spAutoFit/>
          </a:bodyPr>
          <a:lstStyle/>
          <a:p>
            <a:r>
              <a:rPr kumimoji="1" lang="ja-JP" altLang="en-US" sz="2400" dirty="0"/>
              <a:t>トラブル</a:t>
            </a:r>
          </a:p>
        </p:txBody>
      </p:sp>
      <p:sp>
        <p:nvSpPr>
          <p:cNvPr id="2" name="フッター プレースホルダー 1"/>
          <p:cNvSpPr>
            <a:spLocks noGrp="1"/>
          </p:cNvSpPr>
          <p:nvPr>
            <p:ph type="ftr" sz="quarter" idx="11"/>
          </p:nvPr>
        </p:nvSpPr>
        <p:spPr>
          <a:xfrm>
            <a:off x="5443" y="6484729"/>
            <a:ext cx="3086100" cy="365125"/>
          </a:xfrm>
        </p:spPr>
        <p:txBody>
          <a:bodyPr/>
          <a:lstStyle/>
          <a:p>
            <a:pPr rtl="0"/>
            <a:r>
              <a:rPr lang="zh-TW" altLang="en-US" i="1" noProof="0" dirty="0" smtClean="0"/>
              <a:t>平成</a:t>
            </a:r>
            <a:r>
              <a:rPr lang="en-US" altLang="zh-TW" i="1" noProof="0" dirty="0" smtClean="0"/>
              <a:t>30</a:t>
            </a:r>
            <a:r>
              <a:rPr lang="zh-TW" altLang="en-US" i="1" noProof="0" dirty="0" smtClean="0"/>
              <a:t>年度主任相談支援専門員養成研修</a:t>
            </a:r>
            <a:endParaRPr lang="ja-JP" altLang="en-US" i="1" noProof="0" dirty="0"/>
          </a:p>
        </p:txBody>
      </p:sp>
      <p:sp>
        <p:nvSpPr>
          <p:cNvPr id="3" name="スライド番号プレースホルダー 2"/>
          <p:cNvSpPr>
            <a:spLocks noGrp="1"/>
          </p:cNvSpPr>
          <p:nvPr>
            <p:ph type="sldNum" sz="quarter" idx="12"/>
          </p:nvPr>
        </p:nvSpPr>
        <p:spPr>
          <a:xfrm>
            <a:off x="6910126" y="6471868"/>
            <a:ext cx="2057400" cy="365125"/>
          </a:xfrm>
        </p:spPr>
        <p:txBody>
          <a:bodyPr/>
          <a:lstStyle/>
          <a:p>
            <a:pPr rtl="0"/>
            <a:fld id="{E31375A4-56A4-47D6-9801-1991572033F7}" type="slidenum">
              <a:rPr lang="en-US" altLang="ja-JP" noProof="0" smtClean="0"/>
              <a:t>8</a:t>
            </a:fld>
            <a:endParaRPr lang="ja-JP" altLang="en-US" noProof="0" dirty="0"/>
          </a:p>
        </p:txBody>
      </p:sp>
    </p:spTree>
    <p:extLst>
      <p:ext uri="{BB962C8B-B14F-4D97-AF65-F5344CB8AC3E}">
        <p14:creationId xmlns:p14="http://schemas.microsoft.com/office/powerpoint/2010/main" val="317344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92174"/>
          </a:xfrm>
        </p:spPr>
        <p:txBody>
          <a:bodyPr/>
          <a:lstStyle/>
          <a:p>
            <a:endParaRPr kumimoji="1" lang="ja-JP" altLang="en-US" dirty="0"/>
          </a:p>
        </p:txBody>
      </p:sp>
      <p:sp>
        <p:nvSpPr>
          <p:cNvPr id="3" name="コンテンツ プレースホルダー 2"/>
          <p:cNvSpPr>
            <a:spLocks noGrp="1"/>
          </p:cNvSpPr>
          <p:nvPr>
            <p:ph idx="1"/>
          </p:nvPr>
        </p:nvSpPr>
        <p:spPr>
          <a:xfrm>
            <a:off x="628650" y="1474470"/>
            <a:ext cx="7886700" cy="4702493"/>
          </a:xfrm>
        </p:spPr>
        <p:txBody>
          <a:bodyPr/>
          <a:lstStyle/>
          <a:p>
            <a:r>
              <a:rPr kumimoji="1" lang="ja-JP" altLang="en-US" dirty="0"/>
              <a:t>ここでは、時間配分によっては、各災害時の状況等を踏まえた課題と準備を具体的に考えられるとよい。</a:t>
            </a:r>
            <a:endParaRPr kumimoji="1" lang="en-US" altLang="ja-JP" dirty="0"/>
          </a:p>
          <a:p>
            <a:endParaRPr lang="en-US" altLang="ja-JP" dirty="0"/>
          </a:p>
        </p:txBody>
      </p:sp>
      <p:sp>
        <p:nvSpPr>
          <p:cNvPr id="4" name="フッター プレースホルダー 3"/>
          <p:cNvSpPr>
            <a:spLocks noGrp="1"/>
          </p:cNvSpPr>
          <p:nvPr>
            <p:ph type="ftr" sz="quarter" idx="11"/>
          </p:nvPr>
        </p:nvSpPr>
        <p:spPr>
          <a:xfrm>
            <a:off x="165170" y="6356350"/>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799594" y="6356349"/>
            <a:ext cx="2057400" cy="365125"/>
          </a:xfrm>
        </p:spPr>
        <p:txBody>
          <a:bodyPr/>
          <a:lstStyle/>
          <a:p>
            <a:fld id="{E31375A4-56A4-47D6-9801-1991572033F7}" type="slidenum">
              <a:rPr lang="en-US" altLang="ja-JP" smtClean="0">
                <a:solidFill>
                  <a:prstClr val="black">
                    <a:tint val="75000"/>
                  </a:prstClr>
                </a:solidFill>
              </a:rPr>
              <a:pPr/>
              <a:t>80</a:t>
            </a:fld>
            <a:endParaRPr lang="ja-JP" altLang="en-US" dirty="0">
              <a:solidFill>
                <a:prstClr val="black">
                  <a:tint val="75000"/>
                </a:prstClr>
              </a:solidFill>
            </a:endParaRPr>
          </a:p>
        </p:txBody>
      </p:sp>
    </p:spTree>
    <p:extLst>
      <p:ext uri="{BB962C8B-B14F-4D97-AF65-F5344CB8AC3E}">
        <p14:creationId xmlns:p14="http://schemas.microsoft.com/office/powerpoint/2010/main" val="199307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7291" y="148235"/>
            <a:ext cx="7886700" cy="753669"/>
          </a:xfrm>
        </p:spPr>
        <p:txBody>
          <a:bodyPr>
            <a:normAutofit/>
          </a:bodyPr>
          <a:lstStyle/>
          <a:p>
            <a:r>
              <a:rPr kumimoji="1" lang="ja-JP" altLang="en-US" sz="3200" dirty="0"/>
              <a:t>Ｑ：相談支援専門員として</a:t>
            </a:r>
          </a:p>
        </p:txBody>
      </p:sp>
      <p:sp>
        <p:nvSpPr>
          <p:cNvPr id="3" name="コンテンツ プレースホルダー 2"/>
          <p:cNvSpPr>
            <a:spLocks noGrp="1"/>
          </p:cNvSpPr>
          <p:nvPr>
            <p:ph idx="1"/>
          </p:nvPr>
        </p:nvSpPr>
        <p:spPr>
          <a:xfrm>
            <a:off x="412595" y="855638"/>
            <a:ext cx="8474927" cy="5365518"/>
          </a:xfrm>
        </p:spPr>
        <p:txBody>
          <a:bodyPr>
            <a:noAutofit/>
          </a:bodyPr>
          <a:lstStyle/>
          <a:p>
            <a:r>
              <a:rPr kumimoji="1" lang="ja-JP" altLang="en-US" sz="2400" dirty="0"/>
              <a:t>組織におけるＢＣＰ作成参画と非常時に向けた訓練</a:t>
            </a:r>
            <a:endParaRPr kumimoji="1" lang="en-US" altLang="ja-JP" sz="2400" dirty="0"/>
          </a:p>
          <a:p>
            <a:endParaRPr lang="en-US" altLang="ja-JP" sz="2400" dirty="0"/>
          </a:p>
          <a:p>
            <a:r>
              <a:rPr lang="ja-JP" altLang="en-US" sz="2400" dirty="0"/>
              <a:t>サブ計画としての各利用者等の避難時対応計画作成</a:t>
            </a:r>
            <a:endParaRPr lang="en-US" altLang="ja-JP" sz="2400" dirty="0"/>
          </a:p>
          <a:p>
            <a:pPr marL="0" indent="0">
              <a:buNone/>
            </a:pPr>
            <a:r>
              <a:rPr lang="ja-JP" altLang="en-US" sz="2400" dirty="0" smtClean="0"/>
              <a:t>　（</a:t>
            </a:r>
            <a:r>
              <a:rPr lang="ja-JP" altLang="en-US" sz="2400" dirty="0"/>
              <a:t>福祉避難所、指定避難所、対応方法は？）</a:t>
            </a:r>
            <a:endParaRPr lang="en-US" altLang="ja-JP" sz="2400" dirty="0"/>
          </a:p>
          <a:p>
            <a:endParaRPr kumimoji="1" lang="en-US" altLang="ja-JP" sz="2400" dirty="0"/>
          </a:p>
          <a:p>
            <a:r>
              <a:rPr kumimoji="1" lang="ja-JP" altLang="en-US" sz="2400" dirty="0"/>
              <a:t>被災時規模における外部依頼の引継書</a:t>
            </a:r>
            <a:endParaRPr kumimoji="1" lang="en-US" altLang="ja-JP" sz="2400" dirty="0"/>
          </a:p>
          <a:p>
            <a:pPr marL="0" indent="0">
              <a:buNone/>
            </a:pPr>
            <a:r>
              <a:rPr lang="ja-JP" altLang="en-US" sz="2400" dirty="0"/>
              <a:t>　（県内・他圏域等協力協働計画・契約）</a:t>
            </a:r>
            <a:endParaRPr lang="en-US" altLang="ja-JP" sz="2400" dirty="0"/>
          </a:p>
          <a:p>
            <a:endParaRPr lang="en-US" altLang="ja-JP" sz="2400" dirty="0"/>
          </a:p>
          <a:p>
            <a:r>
              <a:rPr lang="ja-JP" altLang="en-US" sz="2400" dirty="0"/>
              <a:t>直接被災時外における長期支援協力計画の作成</a:t>
            </a:r>
            <a:endParaRPr lang="en-US" altLang="ja-JP" sz="2400" dirty="0"/>
          </a:p>
          <a:p>
            <a:endParaRPr lang="en-US" altLang="ja-JP" sz="2400" dirty="0"/>
          </a:p>
          <a:p>
            <a:r>
              <a:rPr lang="ja-JP" altLang="en-US" sz="2400" dirty="0"/>
              <a:t>協議会等において災害時対応について事業所・地域の課題として協議し対策の検討とマニュアル化</a:t>
            </a:r>
            <a:endParaRPr lang="en-US" altLang="ja-JP" sz="2400" dirty="0"/>
          </a:p>
          <a:p>
            <a:endParaRPr lang="en-US" altLang="ja-JP" sz="2400" dirty="0"/>
          </a:p>
          <a:p>
            <a:endParaRPr lang="en-US" altLang="ja-JP" sz="2400" dirty="0"/>
          </a:p>
          <a:p>
            <a:endParaRPr lang="en-US" altLang="ja-JP" dirty="0"/>
          </a:p>
          <a:p>
            <a:endParaRPr lang="en-US" altLang="ja-JP" dirty="0"/>
          </a:p>
          <a:p>
            <a:endParaRPr lang="en-US" altLang="ja-JP" dirty="0"/>
          </a:p>
          <a:p>
            <a:pPr marL="0" indent="0">
              <a:buNone/>
            </a:pPr>
            <a:endParaRPr lang="en-US" altLang="ja-JP" dirty="0"/>
          </a:p>
          <a:p>
            <a:endParaRPr lang="en-US" altLang="ja-JP" dirty="0"/>
          </a:p>
          <a:p>
            <a:endParaRPr kumimoji="1" lang="en-US" altLang="ja-JP" dirty="0"/>
          </a:p>
          <a:p>
            <a:endParaRPr kumimoji="1" lang="ja-JP" altLang="en-US" dirty="0"/>
          </a:p>
        </p:txBody>
      </p:sp>
      <p:pic>
        <p:nvPicPr>
          <p:cNvPr id="4" name="図 3"/>
          <p:cNvPicPr>
            <a:picLocks noChangeAspect="1"/>
          </p:cNvPicPr>
          <p:nvPr/>
        </p:nvPicPr>
        <p:blipFill>
          <a:blip r:embed="rId2"/>
          <a:stretch>
            <a:fillRect/>
          </a:stretch>
        </p:blipFill>
        <p:spPr>
          <a:xfrm>
            <a:off x="7852186" y="148235"/>
            <a:ext cx="1110640" cy="1112958"/>
          </a:xfrm>
          <a:prstGeom prst="rect">
            <a:avLst/>
          </a:prstGeom>
        </p:spPr>
      </p:pic>
      <p:sp>
        <p:nvSpPr>
          <p:cNvPr id="5" name="フッター プレースホルダー 4"/>
          <p:cNvSpPr>
            <a:spLocks noGrp="1"/>
          </p:cNvSpPr>
          <p:nvPr>
            <p:ph type="ftr" sz="quarter" idx="11"/>
          </p:nvPr>
        </p:nvSpPr>
        <p:spPr>
          <a:xfrm>
            <a:off x="235509" y="6352095"/>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6" name="スライド番号プレースホルダー 5"/>
          <p:cNvSpPr>
            <a:spLocks noGrp="1"/>
          </p:cNvSpPr>
          <p:nvPr>
            <p:ph type="sldNum" sz="quarter" idx="12"/>
          </p:nvPr>
        </p:nvSpPr>
        <p:spPr>
          <a:xfrm>
            <a:off x="6774271" y="6383777"/>
            <a:ext cx="2057400" cy="365125"/>
          </a:xfrm>
        </p:spPr>
        <p:txBody>
          <a:bodyPr/>
          <a:lstStyle/>
          <a:p>
            <a:fld id="{E31375A4-56A4-47D6-9801-1991572033F7}" type="slidenum">
              <a:rPr lang="en-US" altLang="ja-JP" smtClean="0">
                <a:solidFill>
                  <a:prstClr val="black">
                    <a:tint val="75000"/>
                  </a:prstClr>
                </a:solidFill>
              </a:rPr>
              <a:pPr/>
              <a:t>81</a:t>
            </a:fld>
            <a:endParaRPr lang="ja-JP" altLang="en-US" dirty="0">
              <a:solidFill>
                <a:prstClr val="black">
                  <a:tint val="75000"/>
                </a:prstClr>
              </a:solidFill>
            </a:endParaRPr>
          </a:p>
        </p:txBody>
      </p:sp>
    </p:spTree>
    <p:extLst>
      <p:ext uri="{BB962C8B-B14F-4D97-AF65-F5344CB8AC3E}">
        <p14:creationId xmlns:p14="http://schemas.microsoft.com/office/powerpoint/2010/main" val="300801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pPr rtl="0"/>
            <a:r>
              <a:rPr lang="ja-JP" altLang="en-US" sz="3600" dirty="0">
                <a:latin typeface="+mj-ea"/>
              </a:rPr>
              <a:t>６．まとめ</a:t>
            </a:r>
          </a:p>
        </p:txBody>
      </p:sp>
      <p:sp>
        <p:nvSpPr>
          <p:cNvPr id="3" name="コンテンツ プレースホルダー 2"/>
          <p:cNvSpPr>
            <a:spLocks noGrp="1"/>
          </p:cNvSpPr>
          <p:nvPr>
            <p:ph idx="1"/>
          </p:nvPr>
        </p:nvSpPr>
        <p:spPr>
          <a:xfrm>
            <a:off x="628650" y="1550020"/>
            <a:ext cx="7886700" cy="4626943"/>
          </a:xfrm>
        </p:spPr>
        <p:txBody>
          <a:bodyPr rtlCol="0"/>
          <a:lstStyle/>
          <a:p>
            <a:pPr marL="0" indent="0" rtl="0">
              <a:buNone/>
            </a:pPr>
            <a:r>
              <a:rPr lang="ja-JP" altLang="en-US" dirty="0">
                <a:latin typeface="Meiryo UI" panose="020B0604030504040204" pitchFamily="50" charset="-128"/>
                <a:ea typeface="Meiryo UI" panose="020B0604030504040204" pitchFamily="50" charset="-128"/>
              </a:rPr>
              <a:t>ここでは、これまでの利用者や地域への支援だけでなく、「管理運営」を中心とした、周辺事項を確認します。</a:t>
            </a:r>
            <a:endParaRPr lang="en-US" altLang="ja-JP" dirty="0">
              <a:latin typeface="Meiryo UI" panose="020B0604030504040204" pitchFamily="50" charset="-128"/>
              <a:ea typeface="Meiryo UI" panose="020B0604030504040204" pitchFamily="50" charset="-128"/>
            </a:endParaRPr>
          </a:p>
          <a:p>
            <a:pPr marL="0" indent="0" rtl="0">
              <a:buNone/>
            </a:pPr>
            <a:endParaRPr lang="en-US" altLang="ja-JP" dirty="0">
              <a:latin typeface="Meiryo UI" panose="020B0604030504040204" pitchFamily="50" charset="-128"/>
              <a:ea typeface="Meiryo UI" panose="020B0604030504040204" pitchFamily="50" charset="-128"/>
            </a:endParaRPr>
          </a:p>
          <a:p>
            <a:pPr marL="0" indent="0" rtl="0">
              <a:buNone/>
            </a:pPr>
            <a:r>
              <a:rPr lang="ja-JP" altLang="en-US" dirty="0">
                <a:latin typeface="Meiryo UI" panose="020B0604030504040204" pitchFamily="50" charset="-128"/>
                <a:ea typeface="Meiryo UI" panose="020B0604030504040204" pitchFamily="50" charset="-128"/>
              </a:rPr>
              <a:t>個としての支援ではなくチームや組織として支援を継続していくために必要となる事項です。</a:t>
            </a:r>
            <a:endParaRPr lang="en-US" altLang="ja-JP" dirty="0">
              <a:latin typeface="Meiryo UI" panose="020B0604030504040204" pitchFamily="50" charset="-128"/>
              <a:ea typeface="Meiryo UI" panose="020B0604030504040204" pitchFamily="50" charset="-128"/>
            </a:endParaRPr>
          </a:p>
          <a:p>
            <a:pPr marL="0" indent="0" rtl="0">
              <a:buNone/>
            </a:pPr>
            <a:endParaRPr lang="en-US" altLang="ja-JP" dirty="0">
              <a:latin typeface="Meiryo UI" panose="020B0604030504040204" pitchFamily="50" charset="-128"/>
              <a:ea typeface="Meiryo UI" panose="020B0604030504040204" pitchFamily="50" charset="-128"/>
            </a:endParaRPr>
          </a:p>
          <a:p>
            <a:pPr marL="0" indent="0" rtl="0">
              <a:buNone/>
            </a:pPr>
            <a:r>
              <a:rPr lang="ja-JP" altLang="en-US" dirty="0">
                <a:latin typeface="Meiryo UI" panose="020B0604030504040204" pitchFamily="50" charset="-128"/>
                <a:ea typeface="Meiryo UI" panose="020B0604030504040204" pitchFamily="50" charset="-128"/>
              </a:rPr>
              <a:t>十分な時間をとっての学びではありませんが、日頃の事項を確認・チェックをし、適切に学びを継続・深めていただきたい部分となっています。</a:t>
            </a:r>
            <a:endParaRPr lang="en-US" altLang="ja-JP" dirty="0">
              <a:latin typeface="Meiryo UI" panose="020B0604030504040204" pitchFamily="50" charset="-128"/>
              <a:ea typeface="Meiryo UI" panose="020B0604030504040204" pitchFamily="50" charset="-128"/>
            </a:endParaRPr>
          </a:p>
          <a:p>
            <a:pPr marL="0" indent="0" rtl="0">
              <a:buNone/>
            </a:pPr>
            <a:endParaRPr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145073" y="6356350"/>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5" name="スライド番号プレースホルダー 4"/>
          <p:cNvSpPr>
            <a:spLocks noGrp="1"/>
          </p:cNvSpPr>
          <p:nvPr>
            <p:ph type="sldNum" sz="quarter" idx="12"/>
          </p:nvPr>
        </p:nvSpPr>
        <p:spPr>
          <a:xfrm>
            <a:off x="6859885" y="6352093"/>
            <a:ext cx="2057400" cy="365125"/>
          </a:xfrm>
        </p:spPr>
        <p:txBody>
          <a:bodyPr/>
          <a:lstStyle/>
          <a:p>
            <a:fld id="{E31375A4-56A4-47D6-9801-1991572033F7}" type="slidenum">
              <a:rPr lang="en-US" altLang="ja-JP" smtClean="0">
                <a:solidFill>
                  <a:prstClr val="black">
                    <a:tint val="75000"/>
                  </a:prstClr>
                </a:solidFill>
              </a:rPr>
              <a:pPr/>
              <a:t>82</a:t>
            </a:fld>
            <a:endParaRPr lang="ja-JP" altLang="en-US" dirty="0">
              <a:solidFill>
                <a:prstClr val="black">
                  <a:tint val="75000"/>
                </a:prstClr>
              </a:solidFill>
            </a:endParaRPr>
          </a:p>
        </p:txBody>
      </p:sp>
    </p:spTree>
    <p:extLst>
      <p:ext uri="{BB962C8B-B14F-4D97-AF65-F5344CB8AC3E}">
        <p14:creationId xmlns:p14="http://schemas.microsoft.com/office/powerpoint/2010/main" val="146434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0361" y="838990"/>
            <a:ext cx="8954429" cy="1906858"/>
          </a:xfrm>
          <a:ln>
            <a:solidFill>
              <a:schemeClr val="accent6"/>
            </a:solidFill>
          </a:ln>
        </p:spPr>
        <p:txBody>
          <a:bodyPr>
            <a:noAutofit/>
          </a:bodyPr>
          <a:lstStyle/>
          <a:p>
            <a:pPr>
              <a:buFont typeface="Wingdings" panose="05000000000000000000" pitchFamily="2" charset="2"/>
              <a:buChar char="Ø"/>
            </a:pPr>
            <a:r>
              <a:rPr kumimoji="1" lang="ja-JP" altLang="en-US" sz="2400" dirty="0"/>
              <a:t>都道府県運営適正化委員会に寄せられた総件数</a:t>
            </a:r>
            <a:r>
              <a:rPr kumimoji="1" lang="en-US" altLang="ja-JP" sz="2400" dirty="0"/>
              <a:t>4,140</a:t>
            </a:r>
            <a:r>
              <a:rPr kumimoji="1" lang="ja-JP" altLang="en-US" sz="2400" dirty="0"/>
              <a:t>件</a:t>
            </a:r>
            <a:r>
              <a:rPr kumimoji="1" lang="en-US" altLang="ja-JP" sz="2400" dirty="0"/>
              <a:t>(2015</a:t>
            </a:r>
            <a:r>
              <a:rPr kumimoji="1" lang="ja-JP" altLang="en-US" sz="2400" dirty="0"/>
              <a:t>年）</a:t>
            </a:r>
            <a:endParaRPr kumimoji="1" lang="en-US" altLang="ja-JP" sz="2400" dirty="0"/>
          </a:p>
          <a:p>
            <a:pPr marL="0" indent="0">
              <a:buNone/>
            </a:pPr>
            <a:r>
              <a:rPr kumimoji="1" lang="ja-JP" altLang="en-US" sz="2400" dirty="0"/>
              <a:t>　⇒発生原因：職員の接遇約</a:t>
            </a:r>
            <a:r>
              <a:rPr kumimoji="1" lang="en-US" altLang="ja-JP" sz="2400" dirty="0"/>
              <a:t>40%､</a:t>
            </a:r>
            <a:r>
              <a:rPr kumimoji="1" lang="ja-JP" altLang="en-US" sz="2400" dirty="0"/>
              <a:t>サービスの質や量約</a:t>
            </a:r>
            <a:r>
              <a:rPr kumimoji="1" lang="en-US" altLang="ja-JP" sz="2400" dirty="0"/>
              <a:t>19%</a:t>
            </a:r>
          </a:p>
          <a:p>
            <a:pPr marL="0" indent="0">
              <a:buNone/>
            </a:pPr>
            <a:r>
              <a:rPr kumimoji="1" lang="ja-JP" altLang="en-US" sz="2400" dirty="0"/>
              <a:t>　⇒苦情申し立て：利用者約</a:t>
            </a:r>
            <a:r>
              <a:rPr kumimoji="1" lang="en-US" altLang="ja-JP" sz="2400" dirty="0"/>
              <a:t>49%､</a:t>
            </a:r>
            <a:r>
              <a:rPr kumimoji="1" lang="ja-JP" altLang="en-US" sz="2400" dirty="0"/>
              <a:t>家族約約</a:t>
            </a:r>
            <a:r>
              <a:rPr kumimoji="1" lang="en-US" altLang="ja-JP" sz="2400" dirty="0"/>
              <a:t>36%</a:t>
            </a:r>
          </a:p>
          <a:p>
            <a:pPr marL="0" indent="0">
              <a:buNone/>
            </a:pPr>
            <a:r>
              <a:rPr kumimoji="1" lang="ja-JP" altLang="en-US" sz="2400" dirty="0"/>
              <a:t>　⇒事業種別：障害分野約</a:t>
            </a:r>
            <a:r>
              <a:rPr kumimoji="1" lang="en-US" altLang="ja-JP" sz="2400" dirty="0"/>
              <a:t>54%､</a:t>
            </a:r>
            <a:r>
              <a:rPr kumimoji="1" lang="ja-JP" altLang="en-US" sz="2400" dirty="0"/>
              <a:t>高齢分野約</a:t>
            </a:r>
            <a:r>
              <a:rPr kumimoji="1" lang="en-US" altLang="ja-JP" sz="2400" dirty="0"/>
              <a:t>24%､</a:t>
            </a:r>
            <a:r>
              <a:rPr kumimoji="1" lang="ja-JP" altLang="en-US" sz="2400" dirty="0"/>
              <a:t>児童分野約</a:t>
            </a:r>
            <a:r>
              <a:rPr kumimoji="1" lang="en-US" altLang="ja-JP" sz="2400" dirty="0"/>
              <a:t>11%</a:t>
            </a:r>
          </a:p>
          <a:p>
            <a:pPr marL="0" indent="0">
              <a:buNone/>
            </a:pPr>
            <a:endParaRPr kumimoji="1" lang="en-US" altLang="ja-JP" sz="2400" dirty="0"/>
          </a:p>
          <a:p>
            <a:pPr marL="0" indent="0">
              <a:buNone/>
            </a:pPr>
            <a:endParaRPr kumimoji="1" lang="en-US" altLang="ja-JP" sz="2400" dirty="0"/>
          </a:p>
          <a:p>
            <a:endParaRPr kumimoji="1" lang="ja-JP" altLang="en-US" dirty="0"/>
          </a:p>
        </p:txBody>
      </p:sp>
      <p:sp>
        <p:nvSpPr>
          <p:cNvPr id="4" name="タイトル 1"/>
          <p:cNvSpPr txBox="1">
            <a:spLocks/>
          </p:cNvSpPr>
          <p:nvPr/>
        </p:nvSpPr>
        <p:spPr>
          <a:xfrm>
            <a:off x="135224" y="85110"/>
            <a:ext cx="8552986" cy="660227"/>
          </a:xfrm>
          <a:prstGeom prst="rect">
            <a:avLst/>
          </a:prstGeom>
          <a:solidFill>
            <a:srgbClr val="FFFFCC"/>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t>福祉サービスと苦情</a:t>
            </a:r>
          </a:p>
        </p:txBody>
      </p:sp>
      <p:sp>
        <p:nvSpPr>
          <p:cNvPr id="5" name="コンテンツ プレースホルダー 2"/>
          <p:cNvSpPr txBox="1">
            <a:spLocks/>
          </p:cNvSpPr>
          <p:nvPr/>
        </p:nvSpPr>
        <p:spPr>
          <a:xfrm>
            <a:off x="100361" y="2839501"/>
            <a:ext cx="8954429" cy="2263697"/>
          </a:xfrm>
          <a:prstGeom prst="rect">
            <a:avLst/>
          </a:prstGeom>
          <a:ln>
            <a:solidFill>
              <a:schemeClr val="accent6"/>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sz="2400" dirty="0"/>
              <a:t>質問・申し出・苦情のレベル</a:t>
            </a:r>
            <a:endParaRPr lang="en-US" altLang="ja-JP" sz="2400" dirty="0"/>
          </a:p>
          <a:p>
            <a:pPr marL="0" indent="0">
              <a:buFont typeface="Arial" panose="020B0604020202020204" pitchFamily="34" charset="0"/>
              <a:buNone/>
            </a:pPr>
            <a:r>
              <a:rPr lang="ja-JP" altLang="en-US" sz="2400" dirty="0"/>
              <a:t>　①質問・問い合わせ：わからないことを聞く</a:t>
            </a:r>
            <a:endParaRPr lang="en-US" altLang="ja-JP" sz="2400" dirty="0"/>
          </a:p>
          <a:p>
            <a:pPr marL="0" indent="0">
              <a:buFont typeface="Arial" panose="020B0604020202020204" pitchFamily="34" charset="0"/>
              <a:buNone/>
            </a:pPr>
            <a:r>
              <a:rPr lang="ja-JP" altLang="en-US" sz="2400" dirty="0"/>
              <a:t>　②希望・要望：こうして欲しいという希望・要望</a:t>
            </a:r>
            <a:endParaRPr lang="en-US" altLang="ja-JP" sz="2400" dirty="0"/>
          </a:p>
          <a:p>
            <a:pPr marL="0" indent="0">
              <a:buFont typeface="Arial" panose="020B0604020202020204" pitchFamily="34" charset="0"/>
              <a:buNone/>
            </a:pPr>
            <a:r>
              <a:rPr lang="ja-JP" altLang="en-US" sz="2400" dirty="0"/>
              <a:t>　③請求・苦情：どうなっている</a:t>
            </a:r>
            <a:r>
              <a:rPr lang="ja-JP" altLang="en-US" sz="2400" dirty="0" smtClean="0"/>
              <a:t>？　上</a:t>
            </a:r>
            <a:r>
              <a:rPr lang="ja-JP" altLang="en-US" sz="2400" dirty="0"/>
              <a:t>を出せ</a:t>
            </a:r>
            <a:endParaRPr lang="en-US" altLang="ja-JP" sz="2400" dirty="0"/>
          </a:p>
          <a:p>
            <a:pPr marL="0" indent="0">
              <a:buFont typeface="Arial" panose="020B0604020202020204" pitchFamily="34" charset="0"/>
              <a:buNone/>
            </a:pPr>
            <a:r>
              <a:rPr lang="ja-JP" altLang="en-US" sz="2400" dirty="0"/>
              <a:t>　④責任追及・訴え：やれていない。事故、損害を与える</a:t>
            </a:r>
            <a:endParaRPr lang="en-US" altLang="ja-JP" sz="2400" dirty="0"/>
          </a:p>
          <a:p>
            <a:pPr marL="0" indent="0">
              <a:buFont typeface="Arial" panose="020B0604020202020204" pitchFamily="34" charset="0"/>
              <a:buNone/>
            </a:pPr>
            <a:r>
              <a:rPr lang="ja-JP" altLang="en-US" sz="2400" dirty="0"/>
              <a:t>　　　　　　　</a:t>
            </a:r>
            <a:endParaRPr lang="ja-JP" altLang="en-US" dirty="0"/>
          </a:p>
        </p:txBody>
      </p:sp>
      <p:sp>
        <p:nvSpPr>
          <p:cNvPr id="6" name="コンテンツ プレースホルダー 2"/>
          <p:cNvSpPr txBox="1">
            <a:spLocks/>
          </p:cNvSpPr>
          <p:nvPr/>
        </p:nvSpPr>
        <p:spPr>
          <a:xfrm>
            <a:off x="89210" y="5150587"/>
            <a:ext cx="8954429" cy="1388326"/>
          </a:xfrm>
          <a:prstGeom prst="rect">
            <a:avLst/>
          </a:prstGeom>
          <a:ln>
            <a:solidFill>
              <a:schemeClr val="accent6"/>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dirty="0"/>
          </a:p>
        </p:txBody>
      </p:sp>
      <p:sp>
        <p:nvSpPr>
          <p:cNvPr id="7" name="矢印: 五方向 6"/>
          <p:cNvSpPr/>
          <p:nvPr/>
        </p:nvSpPr>
        <p:spPr>
          <a:xfrm>
            <a:off x="217170" y="5262216"/>
            <a:ext cx="8826469" cy="1165067"/>
          </a:xfrm>
          <a:prstGeom prst="homePlat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2400" dirty="0">
                <a:solidFill>
                  <a:prstClr val="black"/>
                </a:solidFill>
              </a:rPr>
              <a:t>Q</a:t>
            </a:r>
            <a:r>
              <a:rPr lang="ja-JP" altLang="en-US" sz="2400" dirty="0">
                <a:solidFill>
                  <a:prstClr val="black"/>
                </a:solidFill>
              </a:rPr>
              <a:t>：皆さんの組織での苦情処理件数は？</a:t>
            </a:r>
            <a:endParaRPr lang="en-US" altLang="ja-JP" sz="2400" dirty="0">
              <a:solidFill>
                <a:prstClr val="black"/>
              </a:solidFill>
            </a:endParaRPr>
          </a:p>
          <a:p>
            <a:pPr lvl="0"/>
            <a:r>
              <a:rPr lang="ja-JP" altLang="en-US" sz="2400" dirty="0">
                <a:solidFill>
                  <a:prstClr val="black"/>
                </a:solidFill>
              </a:rPr>
              <a:t>　　皆さんの相談支援事業所での苦情は？</a:t>
            </a:r>
            <a:r>
              <a:rPr lang="ja-JP" altLang="en-US" sz="1600" dirty="0">
                <a:solidFill>
                  <a:prstClr val="black"/>
                </a:solidFill>
              </a:rPr>
              <a:t>（実は苦情は外でいわれている）</a:t>
            </a:r>
            <a:endParaRPr lang="en-US" altLang="ja-JP" sz="1600" dirty="0">
              <a:solidFill>
                <a:prstClr val="black"/>
              </a:solidFill>
            </a:endParaRPr>
          </a:p>
          <a:p>
            <a:pPr lvl="0"/>
            <a:r>
              <a:rPr lang="ja-JP" altLang="en-US" sz="2400" dirty="0">
                <a:solidFill>
                  <a:prstClr val="black"/>
                </a:solidFill>
              </a:rPr>
              <a:t>★①～④の留意点と皆さんの事業所での対応方法は？</a:t>
            </a:r>
            <a:endParaRPr kumimoji="1" lang="en-US" altLang="ja-JP" sz="2400" dirty="0">
              <a:solidFill>
                <a:prstClr val="black"/>
              </a:solidFill>
            </a:endParaRPr>
          </a:p>
        </p:txBody>
      </p:sp>
      <p:sp>
        <p:nvSpPr>
          <p:cNvPr id="2" name="フッター プレースホルダー 1"/>
          <p:cNvSpPr>
            <a:spLocks noGrp="1"/>
          </p:cNvSpPr>
          <p:nvPr>
            <p:ph type="ftr" sz="quarter" idx="11"/>
          </p:nvPr>
        </p:nvSpPr>
        <p:spPr>
          <a:xfrm>
            <a:off x="-75990" y="6492875"/>
            <a:ext cx="3086100" cy="365125"/>
          </a:xfrm>
        </p:spPr>
        <p:txBody>
          <a:bodyPr/>
          <a:lstStyle/>
          <a:p>
            <a:r>
              <a:rPr lang="zh-TW" altLang="en-US" i="1" dirty="0" smtClean="0">
                <a:solidFill>
                  <a:prstClr val="black">
                    <a:tint val="75000"/>
                  </a:prstClr>
                </a:solidFill>
              </a:rPr>
              <a:t>平成</a:t>
            </a:r>
            <a:r>
              <a:rPr lang="en-US" altLang="zh-TW" i="1" dirty="0" smtClean="0">
                <a:solidFill>
                  <a:prstClr val="black">
                    <a:tint val="75000"/>
                  </a:prstClr>
                </a:solidFill>
              </a:rPr>
              <a:t>30</a:t>
            </a:r>
            <a:r>
              <a:rPr lang="zh-TW" altLang="en-US" i="1" dirty="0" smtClean="0">
                <a:solidFill>
                  <a:prstClr val="black">
                    <a:tint val="75000"/>
                  </a:prstClr>
                </a:solidFill>
              </a:rPr>
              <a:t>年度主任相談支援専門員養成研修</a:t>
            </a:r>
            <a:endParaRPr lang="ja-JP" altLang="en-US" i="1" dirty="0">
              <a:solidFill>
                <a:prstClr val="black">
                  <a:tint val="75000"/>
                </a:prstClr>
              </a:solidFill>
            </a:endParaRPr>
          </a:p>
        </p:txBody>
      </p:sp>
      <p:sp>
        <p:nvSpPr>
          <p:cNvPr id="8" name="スライド番号プレースホルダー 7"/>
          <p:cNvSpPr>
            <a:spLocks noGrp="1"/>
          </p:cNvSpPr>
          <p:nvPr>
            <p:ph type="sldNum" sz="quarter" idx="12"/>
          </p:nvPr>
        </p:nvSpPr>
        <p:spPr>
          <a:xfrm>
            <a:off x="6986239" y="6502923"/>
            <a:ext cx="2057400" cy="365125"/>
          </a:xfrm>
        </p:spPr>
        <p:txBody>
          <a:bodyPr/>
          <a:lstStyle/>
          <a:p>
            <a:fld id="{E31375A4-56A4-47D6-9801-1991572033F7}" type="slidenum">
              <a:rPr lang="en-US" altLang="ja-JP" smtClean="0">
                <a:solidFill>
                  <a:prstClr val="black">
                    <a:tint val="75000"/>
                  </a:prstClr>
                </a:solidFill>
              </a:rPr>
              <a:pPr/>
              <a:t>9</a:t>
            </a:fld>
            <a:endParaRPr lang="ja-JP" altLang="en-US" dirty="0">
              <a:solidFill>
                <a:prstClr val="black">
                  <a:tint val="75000"/>
                </a:prstClr>
              </a:solidFill>
            </a:endParaRPr>
          </a:p>
        </p:txBody>
      </p:sp>
    </p:spTree>
    <p:extLst>
      <p:ext uri="{BB962C8B-B14F-4D97-AF65-F5344CB8AC3E}">
        <p14:creationId xmlns:p14="http://schemas.microsoft.com/office/powerpoint/2010/main" val="50385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20732</TotalTime>
  <Words>8254</Words>
  <Application>Microsoft Office PowerPoint</Application>
  <PresentationFormat>画面に合わせる (4:3)</PresentationFormat>
  <Paragraphs>1237</Paragraphs>
  <Slides>82</Slides>
  <Notes>14</Notes>
  <HiddenSlides>0</HiddenSlides>
  <MMClips>0</MMClips>
  <ScaleCrop>false</ScaleCrop>
  <HeadingPairs>
    <vt:vector size="6" baseType="variant">
      <vt:variant>
        <vt:lpstr>使用されているフォント</vt:lpstr>
      </vt:variant>
      <vt:variant>
        <vt:i4>16</vt:i4>
      </vt:variant>
      <vt:variant>
        <vt:lpstr>テーマ</vt:lpstr>
      </vt:variant>
      <vt:variant>
        <vt:i4>4</vt:i4>
      </vt:variant>
      <vt:variant>
        <vt:lpstr>スライド タイトル</vt:lpstr>
      </vt:variant>
      <vt:variant>
        <vt:i4>82</vt:i4>
      </vt:variant>
    </vt:vector>
  </HeadingPairs>
  <TitlesOfParts>
    <vt:vector size="102" baseType="lpstr">
      <vt:lpstr>Generic0-Regular</vt:lpstr>
      <vt:lpstr>Helvetica Neue</vt:lpstr>
      <vt:lpstr>HGPｺﾞｼｯｸE</vt:lpstr>
      <vt:lpstr>HGP創英角ｺﾞｼｯｸUB</vt:lpstr>
      <vt:lpstr>HGP明朝B</vt:lpstr>
      <vt:lpstr>HGS創英角ｺﾞｼｯｸUB</vt:lpstr>
      <vt:lpstr>HG丸ｺﾞｼｯｸM-PRO</vt:lpstr>
      <vt:lpstr>Meiryo UI</vt:lpstr>
      <vt:lpstr>ＭＳ Ｐゴシック</vt:lpstr>
      <vt:lpstr>新細明體</vt:lpstr>
      <vt:lpstr>Meiryo</vt:lpstr>
      <vt:lpstr>Meiryo</vt:lpstr>
      <vt:lpstr>Arial</vt:lpstr>
      <vt:lpstr>Calibri</vt:lpstr>
      <vt:lpstr>Calibri Light</vt:lpstr>
      <vt:lpstr>Wingdings</vt:lpstr>
      <vt:lpstr>Office テーマ</vt:lpstr>
      <vt:lpstr>1_Office テーマ</vt:lpstr>
      <vt:lpstr>2_Office テーマ</vt:lpstr>
      <vt:lpstr>3_Office テーマ</vt:lpstr>
      <vt:lpstr> 相談支援事業における 管理運営</vt:lpstr>
      <vt:lpstr>PowerPoint プレゼンテーション</vt:lpstr>
      <vt:lpstr>全体の流れ</vt:lpstr>
      <vt:lpstr>１．福祉サービスとリスクマネジメント</vt:lpstr>
      <vt:lpstr>PowerPoint プレゼンテーション</vt:lpstr>
      <vt:lpstr>福祉におけるリスクマネジメントの４つの目的</vt:lpstr>
      <vt:lpstr>生活の場での福祉サービスとリスクの考え方</vt:lpstr>
      <vt:lpstr>PowerPoint プレゼンテーション</vt:lpstr>
      <vt:lpstr>PowerPoint プレゼンテーション</vt:lpstr>
      <vt:lpstr>（３）相談支援事業におけるリスク（マネジメント）</vt:lpstr>
      <vt:lpstr>相談支援専門員のリスクマネジメントに関する　　 　５つの視点</vt:lpstr>
      <vt:lpstr>主任相談支援専門員として</vt:lpstr>
      <vt:lpstr>地域の相談支援専門員の支援者として</vt:lpstr>
      <vt:lpstr>視点２．相談支援及びその周辺業務に関する 　　　　　　　リスクマネジメント（例）【秘密保持・守秘義務】 　　　　　　＊アクシデント(A)・インシデント（Ｉ）・ヒヤリハット(ﾋ)</vt:lpstr>
      <vt:lpstr>視点３．ケアマネジメントによる利用者の生活に関するリスクマネジメント（例）</vt:lpstr>
      <vt:lpstr>リスクマネジメントの基本プロセス</vt:lpstr>
      <vt:lpstr>PowerPoint プレゼンテーション</vt:lpstr>
      <vt:lpstr>PowerPoint プレゼンテーション</vt:lpstr>
      <vt:lpstr>PowerPoint プレゼンテーション</vt:lpstr>
      <vt:lpstr>人員及び運営に関する基準（例）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労使をとりまく法令の例</vt:lpstr>
      <vt:lpstr>就業規則の意義と効果</vt:lpstr>
      <vt:lpstr>労働基準法　第３６条</vt:lpstr>
      <vt:lpstr>PowerPoint プレゼンテーション</vt:lpstr>
      <vt:lpstr>より道：Ｑあなたの事業所は大丈夫ですか？</vt:lpstr>
      <vt:lpstr>働き方改革関連法の概要と施行スケジュール</vt:lpstr>
      <vt:lpstr>PowerPoint プレゼンテーション</vt:lpstr>
      <vt:lpstr>PowerPoint プレゼンテーション</vt:lpstr>
      <vt:lpstr>PowerPoint プレゼンテーション</vt:lpstr>
      <vt:lpstr>主任相談支援専門員として</vt:lpstr>
      <vt:lpstr>ストレスチェック等の職場におけるメンタルヘルス対策・過重労働対策等</vt:lpstr>
      <vt:lpstr>PowerPoint プレゼンテーション</vt:lpstr>
      <vt:lpstr>PowerPoint プレゼンテーション</vt:lpstr>
      <vt:lpstr>【職場のパワーハラスメントの行為類型】 （典型的なものであり、すべて を網羅するものではないことに留意する必要がある）</vt:lpstr>
      <vt:lpstr>PowerPoint プレゼンテーション</vt:lpstr>
      <vt:lpstr>PowerPoint プレゼンテーション</vt:lpstr>
      <vt:lpstr>PowerPoint プレゼンテーション</vt:lpstr>
      <vt:lpstr>ハラスメント対策を講じているか</vt:lpstr>
      <vt:lpstr>PowerPoint プレゼンテーション</vt:lpstr>
      <vt:lpstr>PowerPoint プレゼンテーション</vt:lpstr>
      <vt:lpstr>働きやすさとやりがい</vt:lpstr>
      <vt:lpstr>PowerPoint プレゼンテーション</vt:lpstr>
      <vt:lpstr>事業所・組織における人材育成</vt:lpstr>
      <vt:lpstr>事業所・組織における人材育成の仕組み（例）</vt:lpstr>
      <vt:lpstr>職場環境における課題と改善</vt:lpstr>
      <vt:lpstr>地域における人材育成</vt:lpstr>
      <vt:lpstr>PowerPoint プレゼンテーション</vt:lpstr>
      <vt:lpstr>PowerPoint プレゼンテーション</vt:lpstr>
      <vt:lpstr>PowerPoint プレゼンテーション</vt:lpstr>
      <vt:lpstr>PowerPoint プレゼンテーション</vt:lpstr>
      <vt:lpstr>事業継続計画</vt:lpstr>
      <vt:lpstr>被害状況の想定別計画（例）</vt:lpstr>
      <vt:lpstr>PowerPoint プレゼンテーション</vt:lpstr>
      <vt:lpstr>事業継続計画の準備（例）（チェック）</vt:lpstr>
      <vt:lpstr>PowerPoint プレゼンテーション</vt:lpstr>
      <vt:lpstr>災害初動時における戸別訪問の重要性</vt:lpstr>
      <vt:lpstr>広島市障害者自立支援協議会防災プロジェクト 　災害時生活支援システム立ち上げ H26.8.20安佐南区・安佐北区を中心とした広島市大規模土砂災害が発生から見えたこと</vt:lpstr>
      <vt:lpstr>PowerPoint プレゼンテーション</vt:lpstr>
      <vt:lpstr>Ｑ：相談支援専門員として</vt:lpstr>
      <vt:lpstr>６．まとめ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タイトルのレイアウト</dc:title>
  <dc:creator>智敦 鈴木</dc:creator>
  <cp:lastModifiedBy>北村</cp:lastModifiedBy>
  <cp:revision>510</cp:revision>
  <cp:lastPrinted>2019-01-12T23:55:51Z</cp:lastPrinted>
  <dcterms:created xsi:type="dcterms:W3CDTF">2018-11-27T01:13:12Z</dcterms:created>
  <dcterms:modified xsi:type="dcterms:W3CDTF">2019-01-12T23:56:02Z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