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482" r:id="rId2"/>
    <p:sldId id="479" r:id="rId3"/>
    <p:sldId id="483" r:id="rId4"/>
    <p:sldId id="520" r:id="rId5"/>
    <p:sldId id="521" r:id="rId6"/>
    <p:sldId id="516" r:id="rId7"/>
    <p:sldId id="485" r:id="rId8"/>
    <p:sldId id="546" r:id="rId9"/>
    <p:sldId id="524" r:id="rId10"/>
    <p:sldId id="525" r:id="rId11"/>
    <p:sldId id="526" r:id="rId12"/>
    <p:sldId id="548" r:id="rId13"/>
    <p:sldId id="518" r:id="rId14"/>
    <p:sldId id="527" r:id="rId15"/>
    <p:sldId id="528" r:id="rId16"/>
    <p:sldId id="529" r:id="rId17"/>
    <p:sldId id="495" r:id="rId18"/>
    <p:sldId id="496" r:id="rId19"/>
    <p:sldId id="497" r:id="rId20"/>
    <p:sldId id="499" r:id="rId21"/>
    <p:sldId id="530" r:id="rId22"/>
    <p:sldId id="531" r:id="rId23"/>
    <p:sldId id="533" r:id="rId24"/>
    <p:sldId id="534" r:id="rId25"/>
    <p:sldId id="536" r:id="rId26"/>
    <p:sldId id="537" r:id="rId27"/>
    <p:sldId id="498" r:id="rId28"/>
    <p:sldId id="541" r:id="rId29"/>
    <p:sldId id="542" r:id="rId30"/>
    <p:sldId id="543" r:id="rId31"/>
    <p:sldId id="544" r:id="rId32"/>
    <p:sldId id="504" r:id="rId33"/>
    <p:sldId id="545" r:id="rId34"/>
    <p:sldId id="506" r:id="rId35"/>
    <p:sldId id="507" r:id="rId36"/>
    <p:sldId id="508" r:id="rId37"/>
    <p:sldId id="509" r:id="rId38"/>
    <p:sldId id="510" r:id="rId39"/>
    <p:sldId id="511" r:id="rId40"/>
    <p:sldId id="512" r:id="rId41"/>
    <p:sldId id="513" r:id="rId42"/>
    <p:sldId id="514" r:id="rId43"/>
    <p:sldId id="515" r:id="rId44"/>
  </p:sldIdLst>
  <p:sldSz cx="9144000" cy="6858000" type="screen4x3"/>
  <p:notesSz cx="6735763" cy="987266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3F3D"/>
    <a:srgbClr val="AD0705"/>
    <a:srgbClr val="FF7975"/>
    <a:srgbClr val="008080"/>
    <a:srgbClr val="B7DF53"/>
    <a:srgbClr val="66FF99"/>
    <a:srgbClr val="0000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86287-340A-46D5-A4D7-4994A7C52E0C}" type="doc">
      <dgm:prSet loTypeId="urn:microsoft.com/office/officeart/2005/8/layout/cycle6" loCatId="cycle" qsTypeId="urn:microsoft.com/office/officeart/2005/8/quickstyle/3d1" qsCatId="3D" csTypeId="urn:microsoft.com/office/officeart/2005/8/colors/accent2_2" csCatId="accent2" phldr="1"/>
      <dgm:spPr/>
      <dgm:t>
        <a:bodyPr/>
        <a:lstStyle/>
        <a:p>
          <a:endParaRPr kumimoji="1" lang="ja-JP" altLang="en-US"/>
        </a:p>
      </dgm:t>
    </dgm:pt>
    <dgm:pt modelId="{E2EF554C-C66C-4A93-9047-49DD09FF351F}">
      <dgm:prSet phldrT="[テキスト]" custT="1"/>
      <dgm:spPr/>
      <dgm:t>
        <a:bodyPr/>
        <a:lstStyle/>
        <a:p>
          <a:r>
            <a:rPr kumimoji="1" lang="ja-JP" altLang="en-US" sz="1800" dirty="0" smtClean="0"/>
            <a:t>人材不足時代</a:t>
          </a:r>
          <a:endParaRPr kumimoji="1" lang="ja-JP" altLang="en-US" sz="1800" dirty="0"/>
        </a:p>
      </dgm:t>
    </dgm:pt>
    <dgm:pt modelId="{B2448E08-B183-4577-94E0-1A705613B9A2}" type="parTrans" cxnId="{FE5D6F93-9B12-4A88-9A71-C59D473802FB}">
      <dgm:prSet/>
      <dgm:spPr/>
      <dgm:t>
        <a:bodyPr/>
        <a:lstStyle/>
        <a:p>
          <a:endParaRPr kumimoji="1" lang="ja-JP" altLang="en-US"/>
        </a:p>
      </dgm:t>
    </dgm:pt>
    <dgm:pt modelId="{51C71017-0168-4480-8502-9E4B8407E7FB}" type="sibTrans" cxnId="{FE5D6F93-9B12-4A88-9A71-C59D473802FB}">
      <dgm:prSet/>
      <dgm:spPr/>
      <dgm:t>
        <a:bodyPr/>
        <a:lstStyle/>
        <a:p>
          <a:endParaRPr kumimoji="1" lang="ja-JP" altLang="en-US"/>
        </a:p>
      </dgm:t>
    </dgm:pt>
    <dgm:pt modelId="{895F3D04-97D3-460F-94E7-A0FFCC93AECB}">
      <dgm:prSet phldrT="[テキスト]" custT="1"/>
      <dgm:spPr/>
      <dgm:t>
        <a:bodyPr/>
        <a:lstStyle/>
        <a:p>
          <a:r>
            <a:rPr kumimoji="1" lang="ja-JP" altLang="en-US" sz="1800" dirty="0" smtClean="0"/>
            <a:t>企業が生き抜く技</a:t>
          </a:r>
          <a:endParaRPr kumimoji="1" lang="ja-JP" altLang="en-US" sz="1800" dirty="0"/>
        </a:p>
      </dgm:t>
    </dgm:pt>
    <dgm:pt modelId="{E179C96D-321F-48DB-96D0-86132A262B50}" type="parTrans" cxnId="{DBCF327D-4EBB-4920-B4FB-85CC3813553D}">
      <dgm:prSet/>
      <dgm:spPr/>
      <dgm:t>
        <a:bodyPr/>
        <a:lstStyle/>
        <a:p>
          <a:endParaRPr kumimoji="1" lang="ja-JP" altLang="en-US"/>
        </a:p>
      </dgm:t>
    </dgm:pt>
    <dgm:pt modelId="{91177799-1736-499F-9E03-23D4C4DED1DA}" type="sibTrans" cxnId="{DBCF327D-4EBB-4920-B4FB-85CC3813553D}">
      <dgm:prSet/>
      <dgm:spPr/>
      <dgm:t>
        <a:bodyPr/>
        <a:lstStyle/>
        <a:p>
          <a:endParaRPr kumimoji="1" lang="ja-JP" altLang="en-US"/>
        </a:p>
      </dgm:t>
    </dgm:pt>
    <dgm:pt modelId="{94FC6865-00A0-4BD7-9518-8A806D9CF843}">
      <dgm:prSet phldrT="[テキスト]" custT="1"/>
      <dgm:spPr/>
      <dgm:t>
        <a:bodyPr/>
        <a:lstStyle/>
        <a:p>
          <a:r>
            <a:rPr kumimoji="1" lang="ja-JP" altLang="en-US" sz="1800" dirty="0" smtClean="0"/>
            <a:t>優秀な人材の育成</a:t>
          </a:r>
          <a:endParaRPr kumimoji="1" lang="ja-JP" altLang="en-US" sz="1800" dirty="0"/>
        </a:p>
      </dgm:t>
    </dgm:pt>
    <dgm:pt modelId="{05696592-189C-4979-8E38-7C47BD0E9996}" type="parTrans" cxnId="{65C49227-5AAC-4FCC-AB7B-179BD829CEFC}">
      <dgm:prSet/>
      <dgm:spPr/>
      <dgm:t>
        <a:bodyPr/>
        <a:lstStyle/>
        <a:p>
          <a:endParaRPr kumimoji="1" lang="ja-JP" altLang="en-US"/>
        </a:p>
      </dgm:t>
    </dgm:pt>
    <dgm:pt modelId="{28BF66D0-7743-41CA-AF27-4C816C681B39}" type="sibTrans" cxnId="{65C49227-5AAC-4FCC-AB7B-179BD829CEFC}">
      <dgm:prSet/>
      <dgm:spPr/>
      <dgm:t>
        <a:bodyPr/>
        <a:lstStyle/>
        <a:p>
          <a:endParaRPr kumimoji="1" lang="ja-JP" altLang="en-US"/>
        </a:p>
      </dgm:t>
    </dgm:pt>
    <dgm:pt modelId="{A6BA2581-EBC1-472A-BA7E-FCFAAE07DDF3}">
      <dgm:prSet phldrT="[テキスト]" custT="1"/>
      <dgm:spPr/>
      <dgm:t>
        <a:bodyPr/>
        <a:lstStyle/>
        <a:p>
          <a:r>
            <a:rPr kumimoji="1" lang="ja-JP" altLang="en-US" sz="1800" dirty="0" smtClean="0"/>
            <a:t>更なる企業の</a:t>
          </a:r>
          <a:endParaRPr kumimoji="1" lang="en-US" altLang="ja-JP" sz="1800" dirty="0" smtClean="0"/>
        </a:p>
        <a:p>
          <a:r>
            <a:rPr kumimoji="1" lang="ja-JP" altLang="en-US" sz="1800" dirty="0" smtClean="0"/>
            <a:t>成長</a:t>
          </a:r>
          <a:endParaRPr kumimoji="1" lang="ja-JP" altLang="en-US" sz="1800" dirty="0"/>
        </a:p>
      </dgm:t>
    </dgm:pt>
    <dgm:pt modelId="{5B8A72C6-2FBB-493D-8191-B5314C560A92}" type="parTrans" cxnId="{4380CFDD-0FF0-4BDB-ADFF-567879F139CE}">
      <dgm:prSet/>
      <dgm:spPr/>
      <dgm:t>
        <a:bodyPr/>
        <a:lstStyle/>
        <a:p>
          <a:endParaRPr kumimoji="1" lang="ja-JP" altLang="en-US"/>
        </a:p>
      </dgm:t>
    </dgm:pt>
    <dgm:pt modelId="{74AC6240-435F-4549-B932-2B34FD322744}" type="sibTrans" cxnId="{4380CFDD-0FF0-4BDB-ADFF-567879F139CE}">
      <dgm:prSet/>
      <dgm:spPr/>
      <dgm:t>
        <a:bodyPr/>
        <a:lstStyle/>
        <a:p>
          <a:endParaRPr kumimoji="1" lang="ja-JP" altLang="en-US"/>
        </a:p>
      </dgm:t>
    </dgm:pt>
    <dgm:pt modelId="{384725A4-6DF8-4CAE-9BE0-0813AAEA9733}">
      <dgm:prSet phldrT="[テキスト]" custT="1"/>
      <dgm:spPr/>
      <dgm:t>
        <a:bodyPr/>
        <a:lstStyle/>
        <a:p>
          <a:r>
            <a:rPr kumimoji="1" lang="ja-JP" altLang="en-US" sz="1800" dirty="0" smtClean="0"/>
            <a:t>次世代リーダー</a:t>
          </a:r>
          <a:endParaRPr kumimoji="1" lang="en-US" altLang="ja-JP" sz="1800" dirty="0" smtClean="0"/>
        </a:p>
      </dgm:t>
    </dgm:pt>
    <dgm:pt modelId="{DFE5070F-FF04-437C-B53E-7B6B8058988E}" type="parTrans" cxnId="{62A9459E-4896-412E-A4B7-BB71475AE355}">
      <dgm:prSet/>
      <dgm:spPr/>
      <dgm:t>
        <a:bodyPr/>
        <a:lstStyle/>
        <a:p>
          <a:endParaRPr kumimoji="1" lang="ja-JP" altLang="en-US"/>
        </a:p>
      </dgm:t>
    </dgm:pt>
    <dgm:pt modelId="{5FF759B8-CD1C-43C8-9788-134047412E5D}" type="sibTrans" cxnId="{62A9459E-4896-412E-A4B7-BB71475AE355}">
      <dgm:prSet/>
      <dgm:spPr/>
      <dgm:t>
        <a:bodyPr/>
        <a:lstStyle/>
        <a:p>
          <a:endParaRPr kumimoji="1" lang="ja-JP" altLang="en-US"/>
        </a:p>
      </dgm:t>
    </dgm:pt>
    <dgm:pt modelId="{8E52FC30-BEC3-4CDF-9839-FC2D56F3D43D}">
      <dgm:prSet custT="1"/>
      <dgm:spPr/>
      <dgm:t>
        <a:bodyPr/>
        <a:lstStyle/>
        <a:p>
          <a:r>
            <a:rPr kumimoji="1" lang="ja-JP" altLang="en-US" sz="1800" dirty="0" smtClean="0"/>
            <a:t>技術伝承</a:t>
          </a:r>
          <a:endParaRPr kumimoji="1" lang="ja-JP" altLang="en-US" sz="1800" dirty="0"/>
        </a:p>
      </dgm:t>
    </dgm:pt>
    <dgm:pt modelId="{885F1F39-B22F-407C-BCBA-62A3C7CE8C84}" type="parTrans" cxnId="{CF4F67EE-CF17-4354-BBA0-EE85FF8BE538}">
      <dgm:prSet/>
      <dgm:spPr/>
      <dgm:t>
        <a:bodyPr/>
        <a:lstStyle/>
        <a:p>
          <a:endParaRPr kumimoji="1" lang="ja-JP" altLang="en-US"/>
        </a:p>
      </dgm:t>
    </dgm:pt>
    <dgm:pt modelId="{6D045022-007D-429F-8F4E-066D26669D6D}" type="sibTrans" cxnId="{CF4F67EE-CF17-4354-BBA0-EE85FF8BE538}">
      <dgm:prSet/>
      <dgm:spPr/>
      <dgm:t>
        <a:bodyPr/>
        <a:lstStyle/>
        <a:p>
          <a:endParaRPr kumimoji="1" lang="ja-JP" altLang="en-US"/>
        </a:p>
      </dgm:t>
    </dgm:pt>
    <dgm:pt modelId="{28043450-A28C-4580-855D-61A8570B564B}">
      <dgm:prSet custT="1"/>
      <dgm:spPr/>
      <dgm:t>
        <a:bodyPr/>
        <a:lstStyle/>
        <a:p>
          <a:r>
            <a:rPr kumimoji="1" lang="ja-JP" altLang="en-US" sz="1800" dirty="0" smtClean="0"/>
            <a:t>最新技術への対応</a:t>
          </a:r>
          <a:endParaRPr kumimoji="1" lang="ja-JP" altLang="en-US" sz="1800" dirty="0"/>
        </a:p>
      </dgm:t>
    </dgm:pt>
    <dgm:pt modelId="{1473126A-3AF6-4EB7-A008-E8391829B396}" type="parTrans" cxnId="{106E5572-D2AC-4403-92E9-DD72CF682B1B}">
      <dgm:prSet/>
      <dgm:spPr/>
      <dgm:t>
        <a:bodyPr/>
        <a:lstStyle/>
        <a:p>
          <a:endParaRPr kumimoji="1" lang="ja-JP" altLang="en-US"/>
        </a:p>
      </dgm:t>
    </dgm:pt>
    <dgm:pt modelId="{39F9F249-DA65-4E1A-8242-C04D2F9AEA9F}" type="sibTrans" cxnId="{106E5572-D2AC-4403-92E9-DD72CF682B1B}">
      <dgm:prSet/>
      <dgm:spPr/>
      <dgm:t>
        <a:bodyPr/>
        <a:lstStyle/>
        <a:p>
          <a:endParaRPr kumimoji="1" lang="ja-JP" altLang="en-US"/>
        </a:p>
      </dgm:t>
    </dgm:pt>
    <dgm:pt modelId="{2E6564C3-B299-42C2-931C-CEFC21F81A62}" type="pres">
      <dgm:prSet presAssocID="{B0386287-340A-46D5-A4D7-4994A7C52E0C}" presName="cycle" presStyleCnt="0">
        <dgm:presLayoutVars>
          <dgm:dir/>
          <dgm:resizeHandles val="exact"/>
        </dgm:presLayoutVars>
      </dgm:prSet>
      <dgm:spPr/>
      <dgm:t>
        <a:bodyPr/>
        <a:lstStyle/>
        <a:p>
          <a:endParaRPr kumimoji="1" lang="ja-JP" altLang="en-US"/>
        </a:p>
      </dgm:t>
    </dgm:pt>
    <dgm:pt modelId="{FC08921F-794C-4723-A7C5-7580FDE30B2E}" type="pres">
      <dgm:prSet presAssocID="{E2EF554C-C66C-4A93-9047-49DD09FF351F}" presName="node" presStyleLbl="node1" presStyleIdx="0" presStyleCnt="7" custScaleX="253504" custRadScaleRad="104658">
        <dgm:presLayoutVars>
          <dgm:bulletEnabled val="1"/>
        </dgm:presLayoutVars>
      </dgm:prSet>
      <dgm:spPr/>
      <dgm:t>
        <a:bodyPr/>
        <a:lstStyle/>
        <a:p>
          <a:endParaRPr kumimoji="1" lang="ja-JP" altLang="en-US"/>
        </a:p>
      </dgm:t>
    </dgm:pt>
    <dgm:pt modelId="{ADC88F94-62A2-405D-8011-EDC65244108A}" type="pres">
      <dgm:prSet presAssocID="{E2EF554C-C66C-4A93-9047-49DD09FF351F}" presName="spNode" presStyleCnt="0"/>
      <dgm:spPr/>
      <dgm:t>
        <a:bodyPr/>
        <a:lstStyle/>
        <a:p>
          <a:endParaRPr kumimoji="1" lang="ja-JP" altLang="en-US"/>
        </a:p>
      </dgm:t>
    </dgm:pt>
    <dgm:pt modelId="{3D5C85D3-383A-4FCF-9CD8-3A5615E0CCA0}" type="pres">
      <dgm:prSet presAssocID="{51C71017-0168-4480-8502-9E4B8407E7FB}" presName="sibTrans" presStyleLbl="sibTrans1D1" presStyleIdx="0" presStyleCnt="7"/>
      <dgm:spPr/>
      <dgm:t>
        <a:bodyPr/>
        <a:lstStyle/>
        <a:p>
          <a:endParaRPr kumimoji="1" lang="ja-JP" altLang="en-US"/>
        </a:p>
      </dgm:t>
    </dgm:pt>
    <dgm:pt modelId="{69A58852-4027-4EB5-8274-18F1F4FDE52D}" type="pres">
      <dgm:prSet presAssocID="{895F3D04-97D3-460F-94E7-A0FFCC93AECB}" presName="node" presStyleLbl="node1" presStyleIdx="1" presStyleCnt="7" custScaleX="247748">
        <dgm:presLayoutVars>
          <dgm:bulletEnabled val="1"/>
        </dgm:presLayoutVars>
      </dgm:prSet>
      <dgm:spPr/>
      <dgm:t>
        <a:bodyPr/>
        <a:lstStyle/>
        <a:p>
          <a:endParaRPr kumimoji="1" lang="ja-JP" altLang="en-US"/>
        </a:p>
      </dgm:t>
    </dgm:pt>
    <dgm:pt modelId="{ED3E4E35-9A0D-4140-B387-6FBB4D23E945}" type="pres">
      <dgm:prSet presAssocID="{895F3D04-97D3-460F-94E7-A0FFCC93AECB}" presName="spNode" presStyleCnt="0"/>
      <dgm:spPr/>
      <dgm:t>
        <a:bodyPr/>
        <a:lstStyle/>
        <a:p>
          <a:endParaRPr kumimoji="1" lang="ja-JP" altLang="en-US"/>
        </a:p>
      </dgm:t>
    </dgm:pt>
    <dgm:pt modelId="{0234DD2F-6BB9-49F9-9BF1-530EDD7146BA}" type="pres">
      <dgm:prSet presAssocID="{91177799-1736-499F-9E03-23D4C4DED1DA}" presName="sibTrans" presStyleLbl="sibTrans1D1" presStyleIdx="1" presStyleCnt="7"/>
      <dgm:spPr/>
      <dgm:t>
        <a:bodyPr/>
        <a:lstStyle/>
        <a:p>
          <a:endParaRPr kumimoji="1" lang="ja-JP" altLang="en-US"/>
        </a:p>
      </dgm:t>
    </dgm:pt>
    <dgm:pt modelId="{DD2CA127-2F47-4935-AB7A-E200EF68D035}" type="pres">
      <dgm:prSet presAssocID="{94FC6865-00A0-4BD7-9518-8A806D9CF843}" presName="node" presStyleLbl="node1" presStyleIdx="2" presStyleCnt="7" custScaleX="217800">
        <dgm:presLayoutVars>
          <dgm:bulletEnabled val="1"/>
        </dgm:presLayoutVars>
      </dgm:prSet>
      <dgm:spPr/>
      <dgm:t>
        <a:bodyPr/>
        <a:lstStyle/>
        <a:p>
          <a:endParaRPr kumimoji="1" lang="ja-JP" altLang="en-US"/>
        </a:p>
      </dgm:t>
    </dgm:pt>
    <dgm:pt modelId="{07CC68C4-F7B7-4586-A186-83FBD8ADF7FD}" type="pres">
      <dgm:prSet presAssocID="{94FC6865-00A0-4BD7-9518-8A806D9CF843}" presName="spNode" presStyleCnt="0"/>
      <dgm:spPr/>
      <dgm:t>
        <a:bodyPr/>
        <a:lstStyle/>
        <a:p>
          <a:endParaRPr kumimoji="1" lang="ja-JP" altLang="en-US"/>
        </a:p>
      </dgm:t>
    </dgm:pt>
    <dgm:pt modelId="{53DB41C4-D52E-4248-9945-F6C16419D98D}" type="pres">
      <dgm:prSet presAssocID="{28BF66D0-7743-41CA-AF27-4C816C681B39}" presName="sibTrans" presStyleLbl="sibTrans1D1" presStyleIdx="2" presStyleCnt="7"/>
      <dgm:spPr/>
      <dgm:t>
        <a:bodyPr/>
        <a:lstStyle/>
        <a:p>
          <a:endParaRPr kumimoji="1" lang="ja-JP" altLang="en-US"/>
        </a:p>
      </dgm:t>
    </dgm:pt>
    <dgm:pt modelId="{E80E5661-2711-442F-89C9-9850B18409C0}" type="pres">
      <dgm:prSet presAssocID="{A6BA2581-EBC1-472A-BA7E-FCFAAE07DDF3}" presName="node" presStyleLbl="node1" presStyleIdx="3" presStyleCnt="7" custScaleX="160787">
        <dgm:presLayoutVars>
          <dgm:bulletEnabled val="1"/>
        </dgm:presLayoutVars>
      </dgm:prSet>
      <dgm:spPr/>
      <dgm:t>
        <a:bodyPr/>
        <a:lstStyle/>
        <a:p>
          <a:endParaRPr kumimoji="1" lang="ja-JP" altLang="en-US"/>
        </a:p>
      </dgm:t>
    </dgm:pt>
    <dgm:pt modelId="{7EA25E32-AEB4-4AAA-816A-E183C26FBD3B}" type="pres">
      <dgm:prSet presAssocID="{A6BA2581-EBC1-472A-BA7E-FCFAAE07DDF3}" presName="spNode" presStyleCnt="0"/>
      <dgm:spPr/>
      <dgm:t>
        <a:bodyPr/>
        <a:lstStyle/>
        <a:p>
          <a:endParaRPr kumimoji="1" lang="ja-JP" altLang="en-US"/>
        </a:p>
      </dgm:t>
    </dgm:pt>
    <dgm:pt modelId="{7429F27A-BBEB-42F2-B9A1-F05F98B300A1}" type="pres">
      <dgm:prSet presAssocID="{74AC6240-435F-4549-B932-2B34FD322744}" presName="sibTrans" presStyleLbl="sibTrans1D1" presStyleIdx="3" presStyleCnt="7"/>
      <dgm:spPr/>
      <dgm:t>
        <a:bodyPr/>
        <a:lstStyle/>
        <a:p>
          <a:endParaRPr kumimoji="1" lang="ja-JP" altLang="en-US"/>
        </a:p>
      </dgm:t>
    </dgm:pt>
    <dgm:pt modelId="{F2B1E04E-F4AA-4A01-A19A-C20B44497030}" type="pres">
      <dgm:prSet presAssocID="{384725A4-6DF8-4CAE-9BE0-0813AAEA9733}" presName="node" presStyleLbl="node1" presStyleIdx="4" presStyleCnt="7" custScaleX="169389">
        <dgm:presLayoutVars>
          <dgm:bulletEnabled val="1"/>
        </dgm:presLayoutVars>
      </dgm:prSet>
      <dgm:spPr/>
      <dgm:t>
        <a:bodyPr/>
        <a:lstStyle/>
        <a:p>
          <a:endParaRPr kumimoji="1" lang="ja-JP" altLang="en-US"/>
        </a:p>
      </dgm:t>
    </dgm:pt>
    <dgm:pt modelId="{294CD319-0A4B-4403-BC82-902511F45A1A}" type="pres">
      <dgm:prSet presAssocID="{384725A4-6DF8-4CAE-9BE0-0813AAEA9733}" presName="spNode" presStyleCnt="0"/>
      <dgm:spPr/>
      <dgm:t>
        <a:bodyPr/>
        <a:lstStyle/>
        <a:p>
          <a:endParaRPr kumimoji="1" lang="ja-JP" altLang="en-US"/>
        </a:p>
      </dgm:t>
    </dgm:pt>
    <dgm:pt modelId="{6BBB8F01-85F2-4008-BCA7-BB8F2537C4E4}" type="pres">
      <dgm:prSet presAssocID="{5FF759B8-CD1C-43C8-9788-134047412E5D}" presName="sibTrans" presStyleLbl="sibTrans1D1" presStyleIdx="4" presStyleCnt="7"/>
      <dgm:spPr/>
      <dgm:t>
        <a:bodyPr/>
        <a:lstStyle/>
        <a:p>
          <a:endParaRPr kumimoji="1" lang="ja-JP" altLang="en-US"/>
        </a:p>
      </dgm:t>
    </dgm:pt>
    <dgm:pt modelId="{AA59DDBD-8464-476F-87D7-C7DE1924846E}" type="pres">
      <dgm:prSet presAssocID="{28043450-A28C-4580-855D-61A8570B564B}" presName="node" presStyleLbl="node1" presStyleIdx="5" presStyleCnt="7" custScaleX="231089">
        <dgm:presLayoutVars>
          <dgm:bulletEnabled val="1"/>
        </dgm:presLayoutVars>
      </dgm:prSet>
      <dgm:spPr/>
      <dgm:t>
        <a:bodyPr/>
        <a:lstStyle/>
        <a:p>
          <a:endParaRPr kumimoji="1" lang="ja-JP" altLang="en-US"/>
        </a:p>
      </dgm:t>
    </dgm:pt>
    <dgm:pt modelId="{76A414B9-5C27-4C84-B245-51D272474FB1}" type="pres">
      <dgm:prSet presAssocID="{28043450-A28C-4580-855D-61A8570B564B}" presName="spNode" presStyleCnt="0"/>
      <dgm:spPr/>
      <dgm:t>
        <a:bodyPr/>
        <a:lstStyle/>
        <a:p>
          <a:endParaRPr kumimoji="1" lang="ja-JP" altLang="en-US"/>
        </a:p>
      </dgm:t>
    </dgm:pt>
    <dgm:pt modelId="{3E8BC415-2610-4C97-8303-93E9044660ED}" type="pres">
      <dgm:prSet presAssocID="{39F9F249-DA65-4E1A-8242-C04D2F9AEA9F}" presName="sibTrans" presStyleLbl="sibTrans1D1" presStyleIdx="5" presStyleCnt="7"/>
      <dgm:spPr/>
      <dgm:t>
        <a:bodyPr/>
        <a:lstStyle/>
        <a:p>
          <a:endParaRPr kumimoji="1" lang="ja-JP" altLang="en-US"/>
        </a:p>
      </dgm:t>
    </dgm:pt>
    <dgm:pt modelId="{00416D65-8EE1-4310-9EA1-29FBCD412841}" type="pres">
      <dgm:prSet presAssocID="{8E52FC30-BEC3-4CDF-9839-FC2D56F3D43D}" presName="node" presStyleLbl="node1" presStyleIdx="6" presStyleCnt="7" custScaleX="225572">
        <dgm:presLayoutVars>
          <dgm:bulletEnabled val="1"/>
        </dgm:presLayoutVars>
      </dgm:prSet>
      <dgm:spPr/>
      <dgm:t>
        <a:bodyPr/>
        <a:lstStyle/>
        <a:p>
          <a:endParaRPr kumimoji="1" lang="ja-JP" altLang="en-US"/>
        </a:p>
      </dgm:t>
    </dgm:pt>
    <dgm:pt modelId="{70F26D2D-6356-4F74-8FAB-D8AF8C0C517A}" type="pres">
      <dgm:prSet presAssocID="{8E52FC30-BEC3-4CDF-9839-FC2D56F3D43D}" presName="spNode" presStyleCnt="0"/>
      <dgm:spPr/>
      <dgm:t>
        <a:bodyPr/>
        <a:lstStyle/>
        <a:p>
          <a:endParaRPr kumimoji="1" lang="ja-JP" altLang="en-US"/>
        </a:p>
      </dgm:t>
    </dgm:pt>
    <dgm:pt modelId="{4E6C1FF9-84E6-44A0-8442-90BCD291D094}" type="pres">
      <dgm:prSet presAssocID="{6D045022-007D-429F-8F4E-066D26669D6D}" presName="sibTrans" presStyleLbl="sibTrans1D1" presStyleIdx="6" presStyleCnt="7"/>
      <dgm:spPr/>
      <dgm:t>
        <a:bodyPr/>
        <a:lstStyle/>
        <a:p>
          <a:endParaRPr kumimoji="1" lang="ja-JP" altLang="en-US"/>
        </a:p>
      </dgm:t>
    </dgm:pt>
  </dgm:ptLst>
  <dgm:cxnLst>
    <dgm:cxn modelId="{AB66EA34-50FC-4541-AB1D-634FBC1ED22C}" type="presOf" srcId="{39F9F249-DA65-4E1A-8242-C04D2F9AEA9F}" destId="{3E8BC415-2610-4C97-8303-93E9044660ED}" srcOrd="0" destOrd="0" presId="urn:microsoft.com/office/officeart/2005/8/layout/cycle6"/>
    <dgm:cxn modelId="{AD78AE32-9EFE-D740-9381-295944D048EC}" type="presOf" srcId="{6D045022-007D-429F-8F4E-066D26669D6D}" destId="{4E6C1FF9-84E6-44A0-8442-90BCD291D094}" srcOrd="0" destOrd="0" presId="urn:microsoft.com/office/officeart/2005/8/layout/cycle6"/>
    <dgm:cxn modelId="{DD3DEA67-8E3E-7D40-B9D2-18CE9C33A04D}" type="presOf" srcId="{74AC6240-435F-4549-B932-2B34FD322744}" destId="{7429F27A-BBEB-42F2-B9A1-F05F98B300A1}" srcOrd="0" destOrd="0" presId="urn:microsoft.com/office/officeart/2005/8/layout/cycle6"/>
    <dgm:cxn modelId="{DBCF327D-4EBB-4920-B4FB-85CC3813553D}" srcId="{B0386287-340A-46D5-A4D7-4994A7C52E0C}" destId="{895F3D04-97D3-460F-94E7-A0FFCC93AECB}" srcOrd="1" destOrd="0" parTransId="{E179C96D-321F-48DB-96D0-86132A262B50}" sibTransId="{91177799-1736-499F-9E03-23D4C4DED1DA}"/>
    <dgm:cxn modelId="{AE4600AB-9DA2-DA4A-921E-59F0D498856D}" type="presOf" srcId="{94FC6865-00A0-4BD7-9518-8A806D9CF843}" destId="{DD2CA127-2F47-4935-AB7A-E200EF68D035}" srcOrd="0" destOrd="0" presId="urn:microsoft.com/office/officeart/2005/8/layout/cycle6"/>
    <dgm:cxn modelId="{111EE486-4787-174E-95CD-0F6C52741F20}" type="presOf" srcId="{384725A4-6DF8-4CAE-9BE0-0813AAEA9733}" destId="{F2B1E04E-F4AA-4A01-A19A-C20B44497030}" srcOrd="0" destOrd="0" presId="urn:microsoft.com/office/officeart/2005/8/layout/cycle6"/>
    <dgm:cxn modelId="{7A7BE55C-1E90-3A4C-91C2-2F8E8E17C4F1}" type="presOf" srcId="{8E52FC30-BEC3-4CDF-9839-FC2D56F3D43D}" destId="{00416D65-8EE1-4310-9EA1-29FBCD412841}" srcOrd="0" destOrd="0" presId="urn:microsoft.com/office/officeart/2005/8/layout/cycle6"/>
    <dgm:cxn modelId="{A95B5691-CD72-B14D-98C6-67F32C0F0122}" type="presOf" srcId="{28BF66D0-7743-41CA-AF27-4C816C681B39}" destId="{53DB41C4-D52E-4248-9945-F6C16419D98D}" srcOrd="0" destOrd="0" presId="urn:microsoft.com/office/officeart/2005/8/layout/cycle6"/>
    <dgm:cxn modelId="{000A65E1-6604-5E48-AA33-D3451D490BC4}" type="presOf" srcId="{91177799-1736-499F-9E03-23D4C4DED1DA}" destId="{0234DD2F-6BB9-49F9-9BF1-530EDD7146BA}" srcOrd="0" destOrd="0" presId="urn:microsoft.com/office/officeart/2005/8/layout/cycle6"/>
    <dgm:cxn modelId="{5486AD49-5C79-314F-B777-38D0763A3515}" type="presOf" srcId="{895F3D04-97D3-460F-94E7-A0FFCC93AECB}" destId="{69A58852-4027-4EB5-8274-18F1F4FDE52D}" srcOrd="0" destOrd="0" presId="urn:microsoft.com/office/officeart/2005/8/layout/cycle6"/>
    <dgm:cxn modelId="{6C7B23CD-F769-044C-BCE7-AFB6BA621F52}" type="presOf" srcId="{28043450-A28C-4580-855D-61A8570B564B}" destId="{AA59DDBD-8464-476F-87D7-C7DE1924846E}" srcOrd="0" destOrd="0" presId="urn:microsoft.com/office/officeart/2005/8/layout/cycle6"/>
    <dgm:cxn modelId="{77848A7A-397A-5543-BB4D-67FCF2E3945E}" type="presOf" srcId="{E2EF554C-C66C-4A93-9047-49DD09FF351F}" destId="{FC08921F-794C-4723-A7C5-7580FDE30B2E}" srcOrd="0" destOrd="0" presId="urn:microsoft.com/office/officeart/2005/8/layout/cycle6"/>
    <dgm:cxn modelId="{65C49227-5AAC-4FCC-AB7B-179BD829CEFC}" srcId="{B0386287-340A-46D5-A4D7-4994A7C52E0C}" destId="{94FC6865-00A0-4BD7-9518-8A806D9CF843}" srcOrd="2" destOrd="0" parTransId="{05696592-189C-4979-8E38-7C47BD0E9996}" sibTransId="{28BF66D0-7743-41CA-AF27-4C816C681B39}"/>
    <dgm:cxn modelId="{CF4F67EE-CF17-4354-BBA0-EE85FF8BE538}" srcId="{B0386287-340A-46D5-A4D7-4994A7C52E0C}" destId="{8E52FC30-BEC3-4CDF-9839-FC2D56F3D43D}" srcOrd="6" destOrd="0" parTransId="{885F1F39-B22F-407C-BCBA-62A3C7CE8C84}" sibTransId="{6D045022-007D-429F-8F4E-066D26669D6D}"/>
    <dgm:cxn modelId="{FE5D6F93-9B12-4A88-9A71-C59D473802FB}" srcId="{B0386287-340A-46D5-A4D7-4994A7C52E0C}" destId="{E2EF554C-C66C-4A93-9047-49DD09FF351F}" srcOrd="0" destOrd="0" parTransId="{B2448E08-B183-4577-94E0-1A705613B9A2}" sibTransId="{51C71017-0168-4480-8502-9E4B8407E7FB}"/>
    <dgm:cxn modelId="{D087350C-349D-E642-BCF6-458EE49CBC20}" type="presOf" srcId="{5FF759B8-CD1C-43C8-9788-134047412E5D}" destId="{6BBB8F01-85F2-4008-BCA7-BB8F2537C4E4}" srcOrd="0" destOrd="0" presId="urn:microsoft.com/office/officeart/2005/8/layout/cycle6"/>
    <dgm:cxn modelId="{5CA0C538-7053-984D-B8ED-7837F42D6BC6}" type="presOf" srcId="{A6BA2581-EBC1-472A-BA7E-FCFAAE07DDF3}" destId="{E80E5661-2711-442F-89C9-9850B18409C0}" srcOrd="0" destOrd="0" presId="urn:microsoft.com/office/officeart/2005/8/layout/cycle6"/>
    <dgm:cxn modelId="{ABEB9D89-1D2C-C941-84B9-D11F2A2DB63D}" type="presOf" srcId="{B0386287-340A-46D5-A4D7-4994A7C52E0C}" destId="{2E6564C3-B299-42C2-931C-CEFC21F81A62}" srcOrd="0" destOrd="0" presId="urn:microsoft.com/office/officeart/2005/8/layout/cycle6"/>
    <dgm:cxn modelId="{106E5572-D2AC-4403-92E9-DD72CF682B1B}" srcId="{B0386287-340A-46D5-A4D7-4994A7C52E0C}" destId="{28043450-A28C-4580-855D-61A8570B564B}" srcOrd="5" destOrd="0" parTransId="{1473126A-3AF6-4EB7-A008-E8391829B396}" sibTransId="{39F9F249-DA65-4E1A-8242-C04D2F9AEA9F}"/>
    <dgm:cxn modelId="{4380CFDD-0FF0-4BDB-ADFF-567879F139CE}" srcId="{B0386287-340A-46D5-A4D7-4994A7C52E0C}" destId="{A6BA2581-EBC1-472A-BA7E-FCFAAE07DDF3}" srcOrd="3" destOrd="0" parTransId="{5B8A72C6-2FBB-493D-8191-B5314C560A92}" sibTransId="{74AC6240-435F-4549-B932-2B34FD322744}"/>
    <dgm:cxn modelId="{62A9459E-4896-412E-A4B7-BB71475AE355}" srcId="{B0386287-340A-46D5-A4D7-4994A7C52E0C}" destId="{384725A4-6DF8-4CAE-9BE0-0813AAEA9733}" srcOrd="4" destOrd="0" parTransId="{DFE5070F-FF04-437C-B53E-7B6B8058988E}" sibTransId="{5FF759B8-CD1C-43C8-9788-134047412E5D}"/>
    <dgm:cxn modelId="{16739E4A-D5EA-B74F-91FD-287DFDBBC259}" type="presOf" srcId="{51C71017-0168-4480-8502-9E4B8407E7FB}" destId="{3D5C85D3-383A-4FCF-9CD8-3A5615E0CCA0}" srcOrd="0" destOrd="0" presId="urn:microsoft.com/office/officeart/2005/8/layout/cycle6"/>
    <dgm:cxn modelId="{C437963E-2E71-9D43-8EEC-6BE87F325819}" type="presParOf" srcId="{2E6564C3-B299-42C2-931C-CEFC21F81A62}" destId="{FC08921F-794C-4723-A7C5-7580FDE30B2E}" srcOrd="0" destOrd="0" presId="urn:microsoft.com/office/officeart/2005/8/layout/cycle6"/>
    <dgm:cxn modelId="{1C28EE75-E491-2949-94E3-75524D443FFE}" type="presParOf" srcId="{2E6564C3-B299-42C2-931C-CEFC21F81A62}" destId="{ADC88F94-62A2-405D-8011-EDC65244108A}" srcOrd="1" destOrd="0" presId="urn:microsoft.com/office/officeart/2005/8/layout/cycle6"/>
    <dgm:cxn modelId="{62D4D04E-5CD6-8345-A9A7-6B6CB590339A}" type="presParOf" srcId="{2E6564C3-B299-42C2-931C-CEFC21F81A62}" destId="{3D5C85D3-383A-4FCF-9CD8-3A5615E0CCA0}" srcOrd="2" destOrd="0" presId="urn:microsoft.com/office/officeart/2005/8/layout/cycle6"/>
    <dgm:cxn modelId="{A9A8535E-BD39-A141-ADA1-D0D4257B55D6}" type="presParOf" srcId="{2E6564C3-B299-42C2-931C-CEFC21F81A62}" destId="{69A58852-4027-4EB5-8274-18F1F4FDE52D}" srcOrd="3" destOrd="0" presId="urn:microsoft.com/office/officeart/2005/8/layout/cycle6"/>
    <dgm:cxn modelId="{3B33294E-6704-7945-9F6F-4629C85B7583}" type="presParOf" srcId="{2E6564C3-B299-42C2-931C-CEFC21F81A62}" destId="{ED3E4E35-9A0D-4140-B387-6FBB4D23E945}" srcOrd="4" destOrd="0" presId="urn:microsoft.com/office/officeart/2005/8/layout/cycle6"/>
    <dgm:cxn modelId="{0CA928AA-47EA-594F-B4E1-B8DA68E36A3E}" type="presParOf" srcId="{2E6564C3-B299-42C2-931C-CEFC21F81A62}" destId="{0234DD2F-6BB9-49F9-9BF1-530EDD7146BA}" srcOrd="5" destOrd="0" presId="urn:microsoft.com/office/officeart/2005/8/layout/cycle6"/>
    <dgm:cxn modelId="{BAA2310F-8ABA-F444-B35C-1D769B819177}" type="presParOf" srcId="{2E6564C3-B299-42C2-931C-CEFC21F81A62}" destId="{DD2CA127-2F47-4935-AB7A-E200EF68D035}" srcOrd="6" destOrd="0" presId="urn:microsoft.com/office/officeart/2005/8/layout/cycle6"/>
    <dgm:cxn modelId="{76BE308D-B2B7-FF46-BDF1-BFB48A5EC63B}" type="presParOf" srcId="{2E6564C3-B299-42C2-931C-CEFC21F81A62}" destId="{07CC68C4-F7B7-4586-A186-83FBD8ADF7FD}" srcOrd="7" destOrd="0" presId="urn:microsoft.com/office/officeart/2005/8/layout/cycle6"/>
    <dgm:cxn modelId="{97A36FA6-AFB0-4A48-8D32-365804B5C7AD}" type="presParOf" srcId="{2E6564C3-B299-42C2-931C-CEFC21F81A62}" destId="{53DB41C4-D52E-4248-9945-F6C16419D98D}" srcOrd="8" destOrd="0" presId="urn:microsoft.com/office/officeart/2005/8/layout/cycle6"/>
    <dgm:cxn modelId="{FBF45736-2A08-E346-8768-8877D3AAF219}" type="presParOf" srcId="{2E6564C3-B299-42C2-931C-CEFC21F81A62}" destId="{E80E5661-2711-442F-89C9-9850B18409C0}" srcOrd="9" destOrd="0" presId="urn:microsoft.com/office/officeart/2005/8/layout/cycle6"/>
    <dgm:cxn modelId="{093B73E5-911B-FA4F-9B86-170E5D16FEB3}" type="presParOf" srcId="{2E6564C3-B299-42C2-931C-CEFC21F81A62}" destId="{7EA25E32-AEB4-4AAA-816A-E183C26FBD3B}" srcOrd="10" destOrd="0" presId="urn:microsoft.com/office/officeart/2005/8/layout/cycle6"/>
    <dgm:cxn modelId="{C8BB832A-705E-5A4C-A61E-832144483F31}" type="presParOf" srcId="{2E6564C3-B299-42C2-931C-CEFC21F81A62}" destId="{7429F27A-BBEB-42F2-B9A1-F05F98B300A1}" srcOrd="11" destOrd="0" presId="urn:microsoft.com/office/officeart/2005/8/layout/cycle6"/>
    <dgm:cxn modelId="{48DBC3A4-A00E-FF40-866E-0CDBB1FE3F98}" type="presParOf" srcId="{2E6564C3-B299-42C2-931C-CEFC21F81A62}" destId="{F2B1E04E-F4AA-4A01-A19A-C20B44497030}" srcOrd="12" destOrd="0" presId="urn:microsoft.com/office/officeart/2005/8/layout/cycle6"/>
    <dgm:cxn modelId="{46AE9F66-4CC4-2444-8400-365414CC6AF7}" type="presParOf" srcId="{2E6564C3-B299-42C2-931C-CEFC21F81A62}" destId="{294CD319-0A4B-4403-BC82-902511F45A1A}" srcOrd="13" destOrd="0" presId="urn:microsoft.com/office/officeart/2005/8/layout/cycle6"/>
    <dgm:cxn modelId="{C5E13A57-2148-884A-A001-2BDC90540308}" type="presParOf" srcId="{2E6564C3-B299-42C2-931C-CEFC21F81A62}" destId="{6BBB8F01-85F2-4008-BCA7-BB8F2537C4E4}" srcOrd="14" destOrd="0" presId="urn:microsoft.com/office/officeart/2005/8/layout/cycle6"/>
    <dgm:cxn modelId="{0ACD4120-0772-484C-891D-211D2DD689ED}" type="presParOf" srcId="{2E6564C3-B299-42C2-931C-CEFC21F81A62}" destId="{AA59DDBD-8464-476F-87D7-C7DE1924846E}" srcOrd="15" destOrd="0" presId="urn:microsoft.com/office/officeart/2005/8/layout/cycle6"/>
    <dgm:cxn modelId="{DF0AA19C-5025-2C41-A43D-33F475FD47C0}" type="presParOf" srcId="{2E6564C3-B299-42C2-931C-CEFC21F81A62}" destId="{76A414B9-5C27-4C84-B245-51D272474FB1}" srcOrd="16" destOrd="0" presId="urn:microsoft.com/office/officeart/2005/8/layout/cycle6"/>
    <dgm:cxn modelId="{E91CB312-DA6B-1845-A260-759F73FA7310}" type="presParOf" srcId="{2E6564C3-B299-42C2-931C-CEFC21F81A62}" destId="{3E8BC415-2610-4C97-8303-93E9044660ED}" srcOrd="17" destOrd="0" presId="urn:microsoft.com/office/officeart/2005/8/layout/cycle6"/>
    <dgm:cxn modelId="{DE0E5026-53CC-D246-863E-612CD4B55AFF}" type="presParOf" srcId="{2E6564C3-B299-42C2-931C-CEFC21F81A62}" destId="{00416D65-8EE1-4310-9EA1-29FBCD412841}" srcOrd="18" destOrd="0" presId="urn:microsoft.com/office/officeart/2005/8/layout/cycle6"/>
    <dgm:cxn modelId="{FA5AF04E-FA1D-9647-9AA8-87C15105D3D8}" type="presParOf" srcId="{2E6564C3-B299-42C2-931C-CEFC21F81A62}" destId="{70F26D2D-6356-4F74-8FAB-D8AF8C0C517A}" srcOrd="19" destOrd="0" presId="urn:microsoft.com/office/officeart/2005/8/layout/cycle6"/>
    <dgm:cxn modelId="{5DA0C48F-A064-7F41-8266-2800617CA443}" type="presParOf" srcId="{2E6564C3-B299-42C2-931C-CEFC21F81A62}" destId="{4E6C1FF9-84E6-44A0-8442-90BCD291D094}"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8921F-794C-4723-A7C5-7580FDE30B2E}">
      <dsp:nvSpPr>
        <dsp:cNvPr id="0" name=""/>
        <dsp:cNvSpPr/>
      </dsp:nvSpPr>
      <dsp:spPr>
        <a:xfrm>
          <a:off x="2561662" y="0"/>
          <a:ext cx="2926073" cy="75026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人材不足時代</a:t>
          </a:r>
          <a:endParaRPr kumimoji="1" lang="ja-JP" altLang="en-US" sz="1800" kern="1200" dirty="0"/>
        </a:p>
      </dsp:txBody>
      <dsp:txXfrm>
        <a:off x="2598287" y="36625"/>
        <a:ext cx="2852823" cy="677013"/>
      </dsp:txXfrm>
    </dsp:sp>
    <dsp:sp modelId="{3D5C85D3-383A-4FCF-9CD8-3A5615E0CCA0}">
      <dsp:nvSpPr>
        <dsp:cNvPr id="0" name=""/>
        <dsp:cNvSpPr/>
      </dsp:nvSpPr>
      <dsp:spPr>
        <a:xfrm>
          <a:off x="1790038" y="565370"/>
          <a:ext cx="4283332" cy="4283332"/>
        </a:xfrm>
        <a:custGeom>
          <a:avLst/>
          <a:gdLst/>
          <a:ahLst/>
          <a:cxnLst/>
          <a:rect l="0" t="0" r="0" b="0"/>
          <a:pathLst>
            <a:path>
              <a:moveTo>
                <a:pt x="3013379" y="185432"/>
              </a:moveTo>
              <a:arcTo wR="2141666" hR="2141666" stAng="17641088" swAng="208590"/>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9A58852-4027-4EB5-8274-18F1F4FDE52D}">
      <dsp:nvSpPr>
        <dsp:cNvPr id="0" name=""/>
        <dsp:cNvSpPr/>
      </dsp:nvSpPr>
      <dsp:spPr>
        <a:xfrm>
          <a:off x="4269304" y="807875"/>
          <a:ext cx="2859634" cy="75026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企業が生き抜く技</a:t>
          </a:r>
          <a:endParaRPr kumimoji="1" lang="ja-JP" altLang="en-US" sz="1800" kern="1200" dirty="0"/>
        </a:p>
      </dsp:txBody>
      <dsp:txXfrm>
        <a:off x="4305929" y="844500"/>
        <a:ext cx="2786384" cy="677013"/>
      </dsp:txXfrm>
    </dsp:sp>
    <dsp:sp modelId="{0234DD2F-6BB9-49F9-9BF1-530EDD7146BA}">
      <dsp:nvSpPr>
        <dsp:cNvPr id="0" name=""/>
        <dsp:cNvSpPr/>
      </dsp:nvSpPr>
      <dsp:spPr>
        <a:xfrm>
          <a:off x="1883033" y="376647"/>
          <a:ext cx="4283332" cy="4283332"/>
        </a:xfrm>
        <a:custGeom>
          <a:avLst/>
          <a:gdLst/>
          <a:ahLst/>
          <a:cxnLst/>
          <a:rect l="0" t="0" r="0" b="0"/>
          <a:pathLst>
            <a:path>
              <a:moveTo>
                <a:pt x="4060872" y="1191203"/>
              </a:moveTo>
              <a:arcTo wR="2141666" hR="2141666" stAng="20019220" swAng="1726241"/>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D2CA127-2F47-4935-AB7A-E200EF68D035}">
      <dsp:nvSpPr>
        <dsp:cNvPr id="0" name=""/>
        <dsp:cNvSpPr/>
      </dsp:nvSpPr>
      <dsp:spPr>
        <a:xfrm>
          <a:off x="4855689" y="2619747"/>
          <a:ext cx="2513959" cy="75026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優秀な人材の育成</a:t>
          </a:r>
          <a:endParaRPr kumimoji="1" lang="ja-JP" altLang="en-US" sz="1800" kern="1200" dirty="0"/>
        </a:p>
      </dsp:txBody>
      <dsp:txXfrm>
        <a:off x="4892314" y="2656372"/>
        <a:ext cx="2440709" cy="677013"/>
      </dsp:txXfrm>
    </dsp:sp>
    <dsp:sp modelId="{53DB41C4-D52E-4248-9945-F6C16419D98D}">
      <dsp:nvSpPr>
        <dsp:cNvPr id="0" name=""/>
        <dsp:cNvSpPr/>
      </dsp:nvSpPr>
      <dsp:spPr>
        <a:xfrm>
          <a:off x="1883033" y="376647"/>
          <a:ext cx="4283332" cy="4283332"/>
        </a:xfrm>
        <a:custGeom>
          <a:avLst/>
          <a:gdLst/>
          <a:ahLst/>
          <a:cxnLst/>
          <a:rect l="0" t="0" r="0" b="0"/>
          <a:pathLst>
            <a:path>
              <a:moveTo>
                <a:pt x="4103270" y="3001226"/>
              </a:moveTo>
              <a:arcTo wR="2141666" hR="2141666" stAng="1419761" swAng="1358648"/>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80E5661-2711-442F-89C9-9850B18409C0}">
      <dsp:nvSpPr>
        <dsp:cNvPr id="0" name=""/>
        <dsp:cNvSpPr/>
      </dsp:nvSpPr>
      <dsp:spPr>
        <a:xfrm>
          <a:off x="4025990" y="4072756"/>
          <a:ext cx="1855886" cy="75026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更なる企業の</a:t>
          </a:r>
          <a:endParaRPr kumimoji="1" lang="en-US" altLang="ja-JP" sz="1800" kern="1200" dirty="0" smtClean="0"/>
        </a:p>
        <a:p>
          <a:pPr lvl="0" algn="ctr" defTabSz="800100">
            <a:lnSpc>
              <a:spcPct val="90000"/>
            </a:lnSpc>
            <a:spcBef>
              <a:spcPct val="0"/>
            </a:spcBef>
            <a:spcAft>
              <a:spcPct val="35000"/>
            </a:spcAft>
          </a:pPr>
          <a:r>
            <a:rPr kumimoji="1" lang="ja-JP" altLang="en-US" sz="1800" kern="1200" dirty="0" smtClean="0"/>
            <a:t>成長</a:t>
          </a:r>
          <a:endParaRPr kumimoji="1" lang="ja-JP" altLang="en-US" sz="1800" kern="1200" dirty="0"/>
        </a:p>
      </dsp:txBody>
      <dsp:txXfrm>
        <a:off x="4062615" y="4109381"/>
        <a:ext cx="1782636" cy="677013"/>
      </dsp:txXfrm>
    </dsp:sp>
    <dsp:sp modelId="{7429F27A-BBEB-42F2-B9A1-F05F98B300A1}">
      <dsp:nvSpPr>
        <dsp:cNvPr id="0" name=""/>
        <dsp:cNvSpPr/>
      </dsp:nvSpPr>
      <dsp:spPr>
        <a:xfrm>
          <a:off x="1932677" y="4659433"/>
          <a:ext cx="4283332" cy="4283332"/>
        </a:xfrm>
        <a:custGeom>
          <a:avLst/>
          <a:gdLst/>
          <a:ahLst/>
          <a:cxnLst/>
          <a:rect l="0" t="0" r="0" b="0"/>
          <a:pathLst>
            <a:path>
              <a:moveTo>
                <a:pt x="2093783" y="535"/>
              </a:moveTo>
              <a:arcTo wR="2141666" hR="2141666" stAng="16123133" swAng="74039"/>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F2B1E04E-F4AA-4A01-A19A-C20B44497030}">
      <dsp:nvSpPr>
        <dsp:cNvPr id="0" name=""/>
        <dsp:cNvSpPr/>
      </dsp:nvSpPr>
      <dsp:spPr>
        <a:xfrm>
          <a:off x="2117877" y="4072756"/>
          <a:ext cx="1955175" cy="75026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次世代リーダー</a:t>
          </a:r>
          <a:endParaRPr kumimoji="1" lang="en-US" altLang="ja-JP" sz="1800" kern="1200" dirty="0" smtClean="0"/>
        </a:p>
      </dsp:txBody>
      <dsp:txXfrm>
        <a:off x="2154502" y="4109381"/>
        <a:ext cx="1881925" cy="677013"/>
      </dsp:txXfrm>
    </dsp:sp>
    <dsp:sp modelId="{6BBB8F01-85F2-4008-BCA7-BB8F2537C4E4}">
      <dsp:nvSpPr>
        <dsp:cNvPr id="0" name=""/>
        <dsp:cNvSpPr/>
      </dsp:nvSpPr>
      <dsp:spPr>
        <a:xfrm>
          <a:off x="1883033" y="376647"/>
          <a:ext cx="4283332" cy="4283332"/>
        </a:xfrm>
        <a:custGeom>
          <a:avLst/>
          <a:gdLst/>
          <a:ahLst/>
          <a:cxnLst/>
          <a:rect l="0" t="0" r="0" b="0"/>
          <a:pathLst>
            <a:path>
              <a:moveTo>
                <a:pt x="662210" y="3690196"/>
              </a:moveTo>
              <a:arcTo wR="2141666" hR="2141666" stAng="8021592" swAng="1358648"/>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A59DDBD-8464-476F-87D7-C7DE1924846E}">
      <dsp:nvSpPr>
        <dsp:cNvPr id="0" name=""/>
        <dsp:cNvSpPr/>
      </dsp:nvSpPr>
      <dsp:spPr>
        <a:xfrm>
          <a:off x="603055" y="2619747"/>
          <a:ext cx="2667348" cy="75026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最新技術への対応</a:t>
          </a:r>
          <a:endParaRPr kumimoji="1" lang="ja-JP" altLang="en-US" sz="1800" kern="1200" dirty="0"/>
        </a:p>
      </dsp:txBody>
      <dsp:txXfrm>
        <a:off x="639680" y="2656372"/>
        <a:ext cx="2594098" cy="677013"/>
      </dsp:txXfrm>
    </dsp:sp>
    <dsp:sp modelId="{3E8BC415-2610-4C97-8303-93E9044660ED}">
      <dsp:nvSpPr>
        <dsp:cNvPr id="0" name=""/>
        <dsp:cNvSpPr/>
      </dsp:nvSpPr>
      <dsp:spPr>
        <a:xfrm>
          <a:off x="1883033" y="376647"/>
          <a:ext cx="4283332" cy="4283332"/>
        </a:xfrm>
        <a:custGeom>
          <a:avLst/>
          <a:gdLst/>
          <a:ahLst/>
          <a:cxnLst/>
          <a:rect l="0" t="0" r="0" b="0"/>
          <a:pathLst>
            <a:path>
              <a:moveTo>
                <a:pt x="1916" y="2232259"/>
              </a:moveTo>
              <a:arcTo wR="2141666" hR="2141666" stAng="10654539" swAng="1726241"/>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0416D65-8EE1-4310-9EA1-29FBCD412841}">
      <dsp:nvSpPr>
        <dsp:cNvPr id="0" name=""/>
        <dsp:cNvSpPr/>
      </dsp:nvSpPr>
      <dsp:spPr>
        <a:xfrm>
          <a:off x="1048443" y="807875"/>
          <a:ext cx="2603668" cy="75026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技術伝承</a:t>
          </a:r>
          <a:endParaRPr kumimoji="1" lang="ja-JP" altLang="en-US" sz="1800" kern="1200" dirty="0"/>
        </a:p>
      </dsp:txBody>
      <dsp:txXfrm>
        <a:off x="1085068" y="844500"/>
        <a:ext cx="2530418" cy="677013"/>
      </dsp:txXfrm>
    </dsp:sp>
    <dsp:sp modelId="{4E6C1FF9-84E6-44A0-8442-90BCD291D094}">
      <dsp:nvSpPr>
        <dsp:cNvPr id="0" name=""/>
        <dsp:cNvSpPr/>
      </dsp:nvSpPr>
      <dsp:spPr>
        <a:xfrm>
          <a:off x="1976027" y="565370"/>
          <a:ext cx="4283332" cy="4283332"/>
        </a:xfrm>
        <a:custGeom>
          <a:avLst/>
          <a:gdLst/>
          <a:ahLst/>
          <a:cxnLst/>
          <a:rect l="0" t="0" r="0" b="0"/>
          <a:pathLst>
            <a:path>
              <a:moveTo>
                <a:pt x="1152933" y="241892"/>
              </a:moveTo>
              <a:arcTo wR="2141666" hR="2141666" stAng="14550323" swAng="208590"/>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103427" name="Rectangle 3"/>
          <p:cNvSpPr>
            <a:spLocks noGrp="1" noChangeArrowheads="1"/>
          </p:cNvSpPr>
          <p:nvPr>
            <p:ph type="dt" sz="quarter" idx="1"/>
          </p:nvPr>
        </p:nvSpPr>
        <p:spPr bwMode="auto">
          <a:xfrm>
            <a:off x="3816350" y="0"/>
            <a:ext cx="291782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cs typeface="+mn-cs"/>
              </a:defRPr>
            </a:lvl1pPr>
          </a:lstStyle>
          <a:p>
            <a:pPr>
              <a:defRPr/>
            </a:pPr>
            <a:endParaRPr lang="en-US" altLang="ja-JP"/>
          </a:p>
        </p:txBody>
      </p:sp>
      <p:sp>
        <p:nvSpPr>
          <p:cNvPr id="103428" name="Rectangle 4"/>
          <p:cNvSpPr>
            <a:spLocks noGrp="1" noChangeArrowheads="1"/>
          </p:cNvSpPr>
          <p:nvPr>
            <p:ph type="ftr" sz="quarter" idx="2"/>
          </p:nvPr>
        </p:nvSpPr>
        <p:spPr bwMode="auto">
          <a:xfrm>
            <a:off x="0" y="9377363"/>
            <a:ext cx="2917825"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103429" name="Rectangle 5"/>
          <p:cNvSpPr>
            <a:spLocks noGrp="1" noChangeArrowheads="1"/>
          </p:cNvSpPr>
          <p:nvPr>
            <p:ph type="sldNum" sz="quarter" idx="3"/>
          </p:nvPr>
        </p:nvSpPr>
        <p:spPr bwMode="auto">
          <a:xfrm>
            <a:off x="3816350" y="9377363"/>
            <a:ext cx="2917825"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5F20591-AEF9-46DD-9A2D-2314E86B27DD}" type="slidenum">
              <a:rPr lang="en-US" altLang="ja-JP"/>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8195" name="Rectangle 3"/>
          <p:cNvSpPr>
            <a:spLocks noGrp="1" noChangeArrowheads="1"/>
          </p:cNvSpPr>
          <p:nvPr>
            <p:ph type="dt" idx="1"/>
          </p:nvPr>
        </p:nvSpPr>
        <p:spPr bwMode="auto">
          <a:xfrm>
            <a:off x="3816350" y="0"/>
            <a:ext cx="2917825" cy="493713"/>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Arial" charset="0"/>
                <a:ea typeface="ＭＳ Ｐゴシック" pitchFamily="50" charset="-128"/>
                <a:cs typeface="+mn-cs"/>
              </a:defRPr>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898525" y="739775"/>
            <a:ext cx="4938713" cy="370363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4688" y="4691063"/>
            <a:ext cx="5387975" cy="444182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0" y="9377363"/>
            <a:ext cx="2917825" cy="493712"/>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8199" name="Rectangle 7"/>
          <p:cNvSpPr>
            <a:spLocks noGrp="1" noChangeArrowheads="1"/>
          </p:cNvSpPr>
          <p:nvPr>
            <p:ph type="sldNum" sz="quarter" idx="5"/>
          </p:nvPr>
        </p:nvSpPr>
        <p:spPr bwMode="auto">
          <a:xfrm>
            <a:off x="3816350" y="9377363"/>
            <a:ext cx="2917825" cy="493712"/>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vl1pPr>
          </a:lstStyle>
          <a:p>
            <a:fld id="{D44E4AAC-5C73-4B5C-9F5C-F5A03CF51BCA}"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ー 1"/>
          <p:cNvSpPr>
            <a:spLocks noGrp="1" noRot="1" noChangeAspect="1" noTextEdit="1"/>
          </p:cNvSpPr>
          <p:nvPr>
            <p:ph type="sldImg"/>
          </p:nvPr>
        </p:nvSpPr>
        <p:spPr>
          <a:ln/>
        </p:spPr>
      </p:sp>
      <p:sp>
        <p:nvSpPr>
          <p:cNvPr id="17410" name="ノート プレースホルダー 2"/>
          <p:cNvSpPr>
            <a:spLocks noGrp="1"/>
          </p:cNvSpPr>
          <p:nvPr>
            <p:ph type="body" idx="1"/>
          </p:nvPr>
        </p:nvSpPr>
        <p:spPr>
          <a:noFill/>
          <a:ln/>
        </p:spPr>
        <p:txBody>
          <a:bodyPr/>
          <a:lstStyle/>
          <a:p>
            <a:endParaRPr lang="ja-JP" altLang="en-US" smtClean="0">
              <a:latin typeface="Arial" pitchFamily="34" charset="0"/>
            </a:endParaRPr>
          </a:p>
        </p:txBody>
      </p:sp>
      <p:sp>
        <p:nvSpPr>
          <p:cNvPr id="17411" name="スライド番号プレースホルダー 3"/>
          <p:cNvSpPr>
            <a:spLocks noGrp="1"/>
          </p:cNvSpPr>
          <p:nvPr>
            <p:ph type="sldNum" sz="quarter" idx="5"/>
          </p:nvPr>
        </p:nvSpPr>
        <p:spPr>
          <a:noFill/>
        </p:spPr>
        <p:txBody>
          <a:bodyPr/>
          <a:lstStyle/>
          <a:p>
            <a:fld id="{3AD6071C-3340-4E9E-B084-E685546C370D}" type="slidenum">
              <a:rPr lang="en-US" altLang="ja-JP"/>
              <a:pPr/>
              <a:t>2</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スライド イメージ プレースホルダー 1"/>
          <p:cNvSpPr>
            <a:spLocks noGrp="1" noRot="1" noChangeAspect="1" noTextEdit="1"/>
          </p:cNvSpPr>
          <p:nvPr>
            <p:ph type="sldImg"/>
          </p:nvPr>
        </p:nvSpPr>
        <p:spPr>
          <a:ln/>
        </p:spPr>
      </p:sp>
      <p:sp>
        <p:nvSpPr>
          <p:cNvPr id="54274" name="ノート プレースホルダー 2"/>
          <p:cNvSpPr>
            <a:spLocks noGrp="1"/>
          </p:cNvSpPr>
          <p:nvPr>
            <p:ph type="body" idx="1"/>
          </p:nvPr>
        </p:nvSpPr>
        <p:spPr>
          <a:noFill/>
          <a:ln/>
        </p:spPr>
        <p:txBody>
          <a:bodyPr/>
          <a:lstStyle/>
          <a:p>
            <a:endParaRPr lang="ja-JP" altLang="en-US" smtClean="0">
              <a:latin typeface="Arial" pitchFamily="34" charset="0"/>
            </a:endParaRPr>
          </a:p>
        </p:txBody>
      </p:sp>
      <p:sp>
        <p:nvSpPr>
          <p:cNvPr id="54275" name="スライド番号プレースホルダー 3"/>
          <p:cNvSpPr>
            <a:spLocks noGrp="1"/>
          </p:cNvSpPr>
          <p:nvPr>
            <p:ph type="sldNum" sz="quarter" idx="5"/>
          </p:nvPr>
        </p:nvSpPr>
        <p:spPr>
          <a:noFill/>
        </p:spPr>
        <p:txBody>
          <a:bodyPr/>
          <a:lstStyle/>
          <a:p>
            <a:fld id="{3D708054-BE8A-4CF8-A1A9-6AA7FCB270D7}" type="slidenum">
              <a:rPr lang="en-US" altLang="ja-JP"/>
              <a:pPr/>
              <a:t>29</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スライド イメージ プレースホルダー 1"/>
          <p:cNvSpPr>
            <a:spLocks noGrp="1" noRot="1" noChangeAspect="1" noTextEdit="1"/>
          </p:cNvSpPr>
          <p:nvPr>
            <p:ph type="sldImg"/>
          </p:nvPr>
        </p:nvSpPr>
        <p:spPr>
          <a:ln/>
        </p:spPr>
      </p:sp>
      <p:sp>
        <p:nvSpPr>
          <p:cNvPr id="56322" name="ノート プレースホルダー 2"/>
          <p:cNvSpPr>
            <a:spLocks noGrp="1"/>
          </p:cNvSpPr>
          <p:nvPr>
            <p:ph type="body" idx="1"/>
          </p:nvPr>
        </p:nvSpPr>
        <p:spPr>
          <a:noFill/>
          <a:ln/>
        </p:spPr>
        <p:txBody>
          <a:bodyPr/>
          <a:lstStyle/>
          <a:p>
            <a:endParaRPr lang="ja-JP" altLang="en-US" smtClean="0">
              <a:latin typeface="Arial" pitchFamily="34" charset="0"/>
            </a:endParaRPr>
          </a:p>
        </p:txBody>
      </p:sp>
      <p:sp>
        <p:nvSpPr>
          <p:cNvPr id="56323" name="スライド番号プレースホルダー 3"/>
          <p:cNvSpPr>
            <a:spLocks noGrp="1"/>
          </p:cNvSpPr>
          <p:nvPr>
            <p:ph type="sldNum" sz="quarter" idx="5"/>
          </p:nvPr>
        </p:nvSpPr>
        <p:spPr>
          <a:noFill/>
        </p:spPr>
        <p:txBody>
          <a:bodyPr/>
          <a:lstStyle/>
          <a:p>
            <a:fld id="{36851D08-94D0-4D68-8ECB-F85790066C04}" type="slidenum">
              <a:rPr lang="en-US" altLang="ja-JP"/>
              <a:pPr/>
              <a:t>30</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ー 1"/>
          <p:cNvSpPr>
            <a:spLocks noGrp="1" noRot="1" noChangeAspect="1" noTextEdit="1"/>
          </p:cNvSpPr>
          <p:nvPr>
            <p:ph type="sldImg"/>
          </p:nvPr>
        </p:nvSpPr>
        <p:spPr>
          <a:ln/>
        </p:spPr>
      </p:sp>
      <p:sp>
        <p:nvSpPr>
          <p:cNvPr id="58370" name="ノート プレースホルダー 2"/>
          <p:cNvSpPr>
            <a:spLocks noGrp="1"/>
          </p:cNvSpPr>
          <p:nvPr>
            <p:ph type="body" idx="1"/>
          </p:nvPr>
        </p:nvSpPr>
        <p:spPr>
          <a:noFill/>
          <a:ln/>
        </p:spPr>
        <p:txBody>
          <a:bodyPr/>
          <a:lstStyle/>
          <a:p>
            <a:endParaRPr lang="ja-JP" altLang="en-US" smtClean="0">
              <a:latin typeface="Arial" pitchFamily="34" charset="0"/>
            </a:endParaRPr>
          </a:p>
        </p:txBody>
      </p:sp>
      <p:sp>
        <p:nvSpPr>
          <p:cNvPr id="58371" name="スライド番号プレースホルダー 3"/>
          <p:cNvSpPr>
            <a:spLocks noGrp="1"/>
          </p:cNvSpPr>
          <p:nvPr>
            <p:ph type="sldNum" sz="quarter" idx="5"/>
          </p:nvPr>
        </p:nvSpPr>
        <p:spPr>
          <a:noFill/>
        </p:spPr>
        <p:txBody>
          <a:bodyPr/>
          <a:lstStyle/>
          <a:p>
            <a:fld id="{C29F71F4-6DC4-4F29-9EE7-3ADD9FBDDE68}" type="slidenum">
              <a:rPr lang="en-US" altLang="ja-JP"/>
              <a:pPr/>
              <a:t>31</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スライド イメージ プレースホルダー 1"/>
          <p:cNvSpPr>
            <a:spLocks noGrp="1" noRot="1" noChangeAspect="1" noTextEdit="1"/>
          </p:cNvSpPr>
          <p:nvPr>
            <p:ph type="sldImg"/>
          </p:nvPr>
        </p:nvSpPr>
        <p:spPr>
          <a:ln/>
        </p:spPr>
      </p:sp>
      <p:sp>
        <p:nvSpPr>
          <p:cNvPr id="61442" name="ノート プレースホルダー 2"/>
          <p:cNvSpPr>
            <a:spLocks noGrp="1"/>
          </p:cNvSpPr>
          <p:nvPr>
            <p:ph type="body" idx="1"/>
          </p:nvPr>
        </p:nvSpPr>
        <p:spPr>
          <a:noFill/>
          <a:ln/>
        </p:spPr>
        <p:txBody>
          <a:bodyPr/>
          <a:lstStyle/>
          <a:p>
            <a:endParaRPr lang="ja-JP" altLang="en-US" smtClean="0">
              <a:latin typeface="Arial" pitchFamily="34" charset="0"/>
            </a:endParaRPr>
          </a:p>
        </p:txBody>
      </p:sp>
      <p:sp>
        <p:nvSpPr>
          <p:cNvPr id="61443" name="スライド番号プレースホルダー 3"/>
          <p:cNvSpPr>
            <a:spLocks noGrp="1"/>
          </p:cNvSpPr>
          <p:nvPr>
            <p:ph type="sldNum" sz="quarter" idx="5"/>
          </p:nvPr>
        </p:nvSpPr>
        <p:spPr>
          <a:noFill/>
        </p:spPr>
        <p:txBody>
          <a:bodyPr/>
          <a:lstStyle/>
          <a:p>
            <a:fld id="{FCDB1EEE-9CD8-4825-A8E5-FDEC3350C1BD}" type="slidenum">
              <a:rPr lang="en-US" altLang="ja-JP"/>
              <a:pPr/>
              <a:t>33</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ー 1"/>
          <p:cNvSpPr>
            <a:spLocks noGrp="1" noRot="1" noChangeAspect="1" noTextEdit="1"/>
          </p:cNvSpPr>
          <p:nvPr>
            <p:ph type="sldImg"/>
          </p:nvPr>
        </p:nvSpPr>
        <p:spPr>
          <a:ln/>
        </p:spPr>
      </p:sp>
      <p:sp>
        <p:nvSpPr>
          <p:cNvPr id="20482" name="ノート プレースホルダー 2"/>
          <p:cNvSpPr>
            <a:spLocks noGrp="1"/>
          </p:cNvSpPr>
          <p:nvPr>
            <p:ph type="body" idx="1"/>
          </p:nvPr>
        </p:nvSpPr>
        <p:spPr>
          <a:noFill/>
          <a:ln/>
        </p:spPr>
        <p:txBody>
          <a:bodyPr/>
          <a:lstStyle/>
          <a:p>
            <a:endParaRPr lang="ja-JP" altLang="en-US" smtClean="0">
              <a:latin typeface="Arial" pitchFamily="34" charset="0"/>
            </a:endParaRPr>
          </a:p>
        </p:txBody>
      </p:sp>
      <p:sp>
        <p:nvSpPr>
          <p:cNvPr id="20483" name="スライド番号プレースホルダー 3"/>
          <p:cNvSpPr>
            <a:spLocks noGrp="1"/>
          </p:cNvSpPr>
          <p:nvPr>
            <p:ph type="sldNum" sz="quarter" idx="5"/>
          </p:nvPr>
        </p:nvSpPr>
        <p:spPr>
          <a:noFill/>
        </p:spPr>
        <p:txBody>
          <a:bodyPr/>
          <a:lstStyle/>
          <a:p>
            <a:fld id="{27D642D2-F877-4827-85C0-15258F15CE9B}" type="slidenum">
              <a:rPr lang="en-US" altLang="ja-JP"/>
              <a:pPr/>
              <a:t>4</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29698" name="ノート プレースホルダー 2"/>
          <p:cNvSpPr>
            <a:spLocks noGrp="1"/>
          </p:cNvSpPr>
          <p:nvPr>
            <p:ph type="body" idx="1"/>
          </p:nvPr>
        </p:nvSpPr>
        <p:spPr>
          <a:noFill/>
          <a:ln/>
        </p:spPr>
        <p:txBody>
          <a:bodyPr/>
          <a:lstStyle/>
          <a:p>
            <a:endParaRPr lang="ja-JP" altLang="en-US" smtClean="0">
              <a:latin typeface="Arial" pitchFamily="34" charset="0"/>
            </a:endParaRPr>
          </a:p>
        </p:txBody>
      </p:sp>
      <p:sp>
        <p:nvSpPr>
          <p:cNvPr id="29699" name="スライド番号プレースホルダー 3"/>
          <p:cNvSpPr>
            <a:spLocks noGrp="1"/>
          </p:cNvSpPr>
          <p:nvPr>
            <p:ph type="sldNum" sz="quarter" idx="5"/>
          </p:nvPr>
        </p:nvSpPr>
        <p:spPr>
          <a:noFill/>
        </p:spPr>
        <p:txBody>
          <a:bodyPr/>
          <a:lstStyle/>
          <a:p>
            <a:fld id="{BC0107BA-C3ED-4BAC-8E58-2609E2EA6534}" type="slidenum">
              <a:rPr lang="en-US" altLang="ja-JP"/>
              <a:pPr/>
              <a:t>12</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ー 1"/>
          <p:cNvSpPr>
            <a:spLocks noGrp="1" noRot="1" noChangeAspect="1" noTextEdit="1"/>
          </p:cNvSpPr>
          <p:nvPr>
            <p:ph type="sldImg"/>
          </p:nvPr>
        </p:nvSpPr>
        <p:spPr>
          <a:ln/>
        </p:spPr>
      </p:sp>
      <p:sp>
        <p:nvSpPr>
          <p:cNvPr id="31746" name="ノート プレースホルダー 2"/>
          <p:cNvSpPr>
            <a:spLocks noGrp="1"/>
          </p:cNvSpPr>
          <p:nvPr>
            <p:ph type="body" idx="1"/>
          </p:nvPr>
        </p:nvSpPr>
        <p:spPr>
          <a:noFill/>
          <a:ln/>
        </p:spPr>
        <p:txBody>
          <a:bodyPr/>
          <a:lstStyle/>
          <a:p>
            <a:endParaRPr lang="ja-JP" altLang="en-US" smtClean="0">
              <a:latin typeface="Arial" pitchFamily="34" charset="0"/>
            </a:endParaRPr>
          </a:p>
        </p:txBody>
      </p:sp>
      <p:sp>
        <p:nvSpPr>
          <p:cNvPr id="31747" name="スライド番号プレースホルダー 3"/>
          <p:cNvSpPr>
            <a:spLocks noGrp="1"/>
          </p:cNvSpPr>
          <p:nvPr>
            <p:ph type="sldNum" sz="quarter" idx="5"/>
          </p:nvPr>
        </p:nvSpPr>
        <p:spPr>
          <a:noFill/>
        </p:spPr>
        <p:txBody>
          <a:bodyPr/>
          <a:lstStyle/>
          <a:p>
            <a:fld id="{1A5E58D0-52BB-43F6-81AD-8FA27B271CCB}" type="slidenum">
              <a:rPr lang="en-US" altLang="ja-JP"/>
              <a:pPr/>
              <a:t>13</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ー 1"/>
          <p:cNvSpPr>
            <a:spLocks noGrp="1" noRot="1" noChangeAspect="1" noTextEdit="1"/>
          </p:cNvSpPr>
          <p:nvPr>
            <p:ph type="sldImg"/>
          </p:nvPr>
        </p:nvSpPr>
        <p:spPr>
          <a:ln/>
        </p:spPr>
      </p:sp>
      <p:sp>
        <p:nvSpPr>
          <p:cNvPr id="33794" name="ノート プレースホルダー 2"/>
          <p:cNvSpPr>
            <a:spLocks noGrp="1"/>
          </p:cNvSpPr>
          <p:nvPr>
            <p:ph type="body" idx="1"/>
          </p:nvPr>
        </p:nvSpPr>
        <p:spPr>
          <a:noFill/>
          <a:ln/>
        </p:spPr>
        <p:txBody>
          <a:bodyPr/>
          <a:lstStyle/>
          <a:p>
            <a:endParaRPr lang="ja-JP" altLang="en-US" smtClean="0">
              <a:latin typeface="Arial" pitchFamily="34" charset="0"/>
            </a:endParaRPr>
          </a:p>
        </p:txBody>
      </p:sp>
      <p:sp>
        <p:nvSpPr>
          <p:cNvPr id="33795" name="スライド番号プレースホルダー 3"/>
          <p:cNvSpPr>
            <a:spLocks noGrp="1"/>
          </p:cNvSpPr>
          <p:nvPr>
            <p:ph type="sldNum" sz="quarter" idx="5"/>
          </p:nvPr>
        </p:nvSpPr>
        <p:spPr>
          <a:noFill/>
        </p:spPr>
        <p:txBody>
          <a:bodyPr/>
          <a:lstStyle/>
          <a:p>
            <a:fld id="{A94385A0-BB1B-4024-8169-91825A4741CF}" type="slidenum">
              <a:rPr lang="en-US" altLang="ja-JP"/>
              <a:pPr/>
              <a:t>14</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スライド イメージ プレースホルダー 1"/>
          <p:cNvSpPr>
            <a:spLocks noGrp="1" noRot="1" noChangeAspect="1" noTextEdit="1"/>
          </p:cNvSpPr>
          <p:nvPr>
            <p:ph type="sldImg"/>
          </p:nvPr>
        </p:nvSpPr>
        <p:spPr>
          <a:ln/>
        </p:spPr>
      </p:sp>
      <p:sp>
        <p:nvSpPr>
          <p:cNvPr id="35842" name="ノート プレースホルダー 2"/>
          <p:cNvSpPr>
            <a:spLocks noGrp="1"/>
          </p:cNvSpPr>
          <p:nvPr>
            <p:ph type="body" idx="1"/>
          </p:nvPr>
        </p:nvSpPr>
        <p:spPr>
          <a:noFill/>
          <a:ln/>
        </p:spPr>
        <p:txBody>
          <a:bodyPr/>
          <a:lstStyle/>
          <a:p>
            <a:endParaRPr lang="ja-JP" altLang="en-US" smtClean="0">
              <a:latin typeface="Arial" pitchFamily="34" charset="0"/>
            </a:endParaRPr>
          </a:p>
        </p:txBody>
      </p:sp>
      <p:sp>
        <p:nvSpPr>
          <p:cNvPr id="35843" name="スライド番号プレースホルダー 3"/>
          <p:cNvSpPr>
            <a:spLocks noGrp="1"/>
          </p:cNvSpPr>
          <p:nvPr>
            <p:ph type="sldNum" sz="quarter" idx="5"/>
          </p:nvPr>
        </p:nvSpPr>
        <p:spPr>
          <a:noFill/>
        </p:spPr>
        <p:txBody>
          <a:bodyPr/>
          <a:lstStyle/>
          <a:p>
            <a:fld id="{BF3BD0AD-787C-4B32-A492-5CA953A0EB2B}" type="slidenum">
              <a:rPr lang="en-US" altLang="ja-JP"/>
              <a:pPr/>
              <a:t>15</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ー 1"/>
          <p:cNvSpPr>
            <a:spLocks noGrp="1" noRot="1" noChangeAspect="1" noTextEdit="1"/>
          </p:cNvSpPr>
          <p:nvPr>
            <p:ph type="sldImg"/>
          </p:nvPr>
        </p:nvSpPr>
        <p:spPr>
          <a:ln/>
        </p:spPr>
      </p:sp>
      <p:sp>
        <p:nvSpPr>
          <p:cNvPr id="37890" name="ノート プレースホルダー 2"/>
          <p:cNvSpPr>
            <a:spLocks noGrp="1"/>
          </p:cNvSpPr>
          <p:nvPr>
            <p:ph type="body" idx="1"/>
          </p:nvPr>
        </p:nvSpPr>
        <p:spPr>
          <a:noFill/>
          <a:ln/>
        </p:spPr>
        <p:txBody>
          <a:bodyPr/>
          <a:lstStyle/>
          <a:p>
            <a:endParaRPr lang="ja-JP" altLang="en-US" smtClean="0">
              <a:latin typeface="Arial" pitchFamily="34" charset="0"/>
            </a:endParaRPr>
          </a:p>
        </p:txBody>
      </p:sp>
      <p:sp>
        <p:nvSpPr>
          <p:cNvPr id="37891" name="スライド番号プレースホルダー 3"/>
          <p:cNvSpPr>
            <a:spLocks noGrp="1"/>
          </p:cNvSpPr>
          <p:nvPr>
            <p:ph type="sldNum" sz="quarter" idx="5"/>
          </p:nvPr>
        </p:nvSpPr>
        <p:spPr>
          <a:noFill/>
        </p:spPr>
        <p:txBody>
          <a:bodyPr/>
          <a:lstStyle/>
          <a:p>
            <a:fld id="{E7B2A2F0-8F2C-4D46-B8FF-0E5B2E581D4A}" type="slidenum">
              <a:rPr lang="en-US" altLang="ja-JP"/>
              <a:pPr/>
              <a:t>16</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ー 1"/>
          <p:cNvSpPr>
            <a:spLocks noGrp="1" noRot="1" noChangeAspect="1" noTextEdit="1"/>
          </p:cNvSpPr>
          <p:nvPr>
            <p:ph type="sldImg"/>
          </p:nvPr>
        </p:nvSpPr>
        <p:spPr>
          <a:ln/>
        </p:spPr>
      </p:sp>
      <p:sp>
        <p:nvSpPr>
          <p:cNvPr id="44034" name="ノート プレースホルダー 2"/>
          <p:cNvSpPr>
            <a:spLocks noGrp="1"/>
          </p:cNvSpPr>
          <p:nvPr>
            <p:ph type="body" idx="1"/>
          </p:nvPr>
        </p:nvSpPr>
        <p:spPr>
          <a:noFill/>
          <a:ln/>
        </p:spPr>
        <p:txBody>
          <a:bodyPr/>
          <a:lstStyle/>
          <a:p>
            <a:endParaRPr lang="ja-JP" altLang="en-US" smtClean="0">
              <a:latin typeface="Arial" pitchFamily="34" charset="0"/>
            </a:endParaRPr>
          </a:p>
        </p:txBody>
      </p:sp>
      <p:sp>
        <p:nvSpPr>
          <p:cNvPr id="44035" name="スライド番号プレースホルダー 3"/>
          <p:cNvSpPr>
            <a:spLocks noGrp="1"/>
          </p:cNvSpPr>
          <p:nvPr>
            <p:ph type="sldNum" sz="quarter" idx="5"/>
          </p:nvPr>
        </p:nvSpPr>
        <p:spPr>
          <a:noFill/>
        </p:spPr>
        <p:txBody>
          <a:bodyPr/>
          <a:lstStyle/>
          <a:p>
            <a:fld id="{31276291-4504-49D5-8FC9-3750CEA830D1}" type="slidenum">
              <a:rPr lang="en-US" altLang="ja-JP"/>
              <a:pPr/>
              <a:t>21</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ー 1"/>
          <p:cNvSpPr>
            <a:spLocks noGrp="1" noRot="1" noChangeAspect="1" noTextEdit="1"/>
          </p:cNvSpPr>
          <p:nvPr>
            <p:ph type="sldImg"/>
          </p:nvPr>
        </p:nvSpPr>
        <p:spPr>
          <a:ln/>
        </p:spPr>
      </p:sp>
      <p:sp>
        <p:nvSpPr>
          <p:cNvPr id="46082" name="ノート プレースホルダー 2"/>
          <p:cNvSpPr>
            <a:spLocks noGrp="1"/>
          </p:cNvSpPr>
          <p:nvPr>
            <p:ph type="body" idx="1"/>
          </p:nvPr>
        </p:nvSpPr>
        <p:spPr>
          <a:noFill/>
          <a:ln/>
        </p:spPr>
        <p:txBody>
          <a:bodyPr/>
          <a:lstStyle/>
          <a:p>
            <a:endParaRPr lang="ja-JP" altLang="en-US" smtClean="0">
              <a:latin typeface="Arial" pitchFamily="34" charset="0"/>
            </a:endParaRPr>
          </a:p>
        </p:txBody>
      </p:sp>
      <p:sp>
        <p:nvSpPr>
          <p:cNvPr id="46083" name="スライド番号プレースホルダー 3"/>
          <p:cNvSpPr>
            <a:spLocks noGrp="1"/>
          </p:cNvSpPr>
          <p:nvPr>
            <p:ph type="sldNum" sz="quarter" idx="5"/>
          </p:nvPr>
        </p:nvSpPr>
        <p:spPr>
          <a:noFill/>
        </p:spPr>
        <p:txBody>
          <a:bodyPr/>
          <a:lstStyle/>
          <a:p>
            <a:fld id="{093A6F5C-054C-4249-8480-56EEDDAAE9D2}" type="slidenum">
              <a:rPr lang="en-US" altLang="ja-JP"/>
              <a:pPr/>
              <a:t>22</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E6542E07-2998-4D5C-B1E6-13FD1F58F769}"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8B06E146-9158-4209-B958-082EF8728302}"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985EBCA-2A4D-440E-A2D6-79C1CA275F14}"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17A91BD1-A653-4496-8CAB-5E590682B8EE}"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54388CE8-B579-472A-83D8-88EE8F9C4ACE}"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91138A66-FAD3-4E95-A6CA-FF47687735F5}"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F3F4C020-F15D-4925-864B-3B0B18F8B885}"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D02D02F1-D1EA-4787-B519-22DB1B03B332}"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C3F26C5F-937F-44E4-9E15-B019C8630A50}"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673D92FA-A6ED-42A8-9C85-A381799B5C69}"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D5EE47D2-F689-4CE0-8EF3-2D8D6A991A5E}"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FC4E137-2641-41DF-9062-ADBAEFEC3A6F}"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1"/>
          <p:cNvSpPr>
            <a:spLocks noGrp="1"/>
          </p:cNvSpPr>
          <p:nvPr>
            <p:ph type="ctrTitle"/>
          </p:nvPr>
        </p:nvSpPr>
        <p:spPr>
          <a:xfrm>
            <a:off x="250825" y="1916113"/>
            <a:ext cx="8642350" cy="1470025"/>
          </a:xfrm>
        </p:spPr>
        <p:txBody>
          <a:bodyPr/>
          <a:lstStyle/>
          <a:p>
            <a:r>
              <a:rPr lang="ja-JP" altLang="en-US" sz="3600" b="1" smtClean="0">
                <a:latin typeface="メイリオ" pitchFamily="50" charset="-128"/>
                <a:ea typeface="メイリオ" pitchFamily="50" charset="-128"/>
                <a:cs typeface="メイリオ" pitchFamily="50" charset="-128"/>
              </a:rPr>
              <a:t>人材育成の意義と必要性</a:t>
            </a:r>
            <a:endParaRPr lang="ja-JP" altLang="en-US" sz="3600" smtClean="0">
              <a:latin typeface="メイリオ" pitchFamily="50" charset="-128"/>
              <a:ea typeface="メイリオ" pitchFamily="50" charset="-128"/>
              <a:cs typeface="メイリオ" pitchFamily="50" charset="-128"/>
            </a:endParaRPr>
          </a:p>
        </p:txBody>
      </p:sp>
      <p:sp>
        <p:nvSpPr>
          <p:cNvPr id="15362" name="サブタイトル 2"/>
          <p:cNvSpPr>
            <a:spLocks noGrp="1"/>
          </p:cNvSpPr>
          <p:nvPr>
            <p:ph type="subTitle" idx="1"/>
          </p:nvPr>
        </p:nvSpPr>
        <p:spPr>
          <a:xfrm>
            <a:off x="407987" y="4790363"/>
            <a:ext cx="8328025" cy="1296987"/>
          </a:xfrm>
        </p:spPr>
        <p:txBody>
          <a:bodyPr/>
          <a:lstStyle/>
          <a:p>
            <a:r>
              <a:rPr lang="ja-JP" altLang="en-US" sz="2400" b="1" dirty="0" smtClean="0">
                <a:latin typeface="メイリオ" pitchFamily="50" charset="-128"/>
                <a:ea typeface="メイリオ" pitchFamily="50" charset="-128"/>
                <a:cs typeface="メイリオ" pitchFamily="50" charset="-128"/>
              </a:rPr>
              <a:t>藤川 雄一</a:t>
            </a:r>
          </a:p>
          <a:p>
            <a:r>
              <a:rPr lang="ja-JP" altLang="en-US" sz="2400" b="1" dirty="0" smtClean="0">
                <a:latin typeface="メイリオ" pitchFamily="50" charset="-128"/>
                <a:ea typeface="メイリオ" pitchFamily="50" charset="-128"/>
                <a:cs typeface="メイリオ" pitchFamily="50" charset="-128"/>
              </a:rPr>
              <a:t>社会福祉法人鶴ヶ島市社会福祉協議会</a:t>
            </a:r>
            <a:endParaRPr lang="en-US" altLang="ja-JP" sz="2400" b="1" dirty="0" smtClean="0">
              <a:latin typeface="メイリオ" pitchFamily="50" charset="-128"/>
              <a:ea typeface="メイリオ" pitchFamily="50" charset="-128"/>
              <a:cs typeface="メイリオ" pitchFamily="50" charset="-128"/>
            </a:endParaRPr>
          </a:p>
          <a:p>
            <a:r>
              <a:rPr lang="ja-JP" altLang="en-US" sz="2400" b="1" dirty="0" smtClean="0">
                <a:latin typeface="メイリオ" pitchFamily="50" charset="-128"/>
                <a:ea typeface="メイリオ" pitchFamily="50" charset="-128"/>
                <a:cs typeface="メイリオ" pitchFamily="50" charset="-128"/>
              </a:rPr>
              <a:t>平成</a:t>
            </a:r>
            <a:r>
              <a:rPr lang="en-US" altLang="ja-JP" sz="2400" b="1" dirty="0" smtClean="0">
                <a:latin typeface="メイリオ" pitchFamily="50" charset="-128"/>
                <a:ea typeface="メイリオ" pitchFamily="50" charset="-128"/>
                <a:cs typeface="メイリオ" pitchFamily="50" charset="-128"/>
              </a:rPr>
              <a:t>31</a:t>
            </a:r>
            <a:r>
              <a:rPr lang="ja-JP" altLang="en-US" sz="2400" b="1" dirty="0" smtClean="0">
                <a:latin typeface="メイリオ" pitchFamily="50" charset="-128"/>
                <a:ea typeface="メイリオ" pitchFamily="50" charset="-128"/>
                <a:cs typeface="メイリオ" pitchFamily="50" charset="-128"/>
              </a:rPr>
              <a:t>年</a:t>
            </a:r>
            <a:r>
              <a:rPr lang="en-US" altLang="ja-JP" sz="2400" b="1" dirty="0" smtClean="0">
                <a:latin typeface="メイリオ" pitchFamily="50" charset="-128"/>
                <a:ea typeface="メイリオ" pitchFamily="50" charset="-128"/>
                <a:cs typeface="メイリオ" pitchFamily="50" charset="-128"/>
              </a:rPr>
              <a:t>1</a:t>
            </a:r>
            <a:r>
              <a:rPr lang="ja-JP" altLang="en-US" sz="2400" b="1" dirty="0" smtClean="0">
                <a:latin typeface="メイリオ" pitchFamily="50" charset="-128"/>
                <a:ea typeface="メイリオ" pitchFamily="50" charset="-128"/>
                <a:cs typeface="メイリオ" pitchFamily="50" charset="-128"/>
              </a:rPr>
              <a:t>月</a:t>
            </a:r>
          </a:p>
        </p:txBody>
      </p:sp>
      <p:sp>
        <p:nvSpPr>
          <p:cNvPr id="15363" name="テキスト ボックス 4"/>
          <p:cNvSpPr txBox="1">
            <a:spLocks noChangeArrowheads="1"/>
          </p:cNvSpPr>
          <p:nvPr/>
        </p:nvSpPr>
        <p:spPr bwMode="auto">
          <a:xfrm>
            <a:off x="107950" y="115888"/>
            <a:ext cx="6696075" cy="369887"/>
          </a:xfrm>
          <a:prstGeom prst="rect">
            <a:avLst/>
          </a:prstGeom>
          <a:noFill/>
          <a:ln w="9525">
            <a:noFill/>
            <a:miter lim="800000"/>
            <a:headEnd/>
            <a:tailEnd/>
          </a:ln>
        </p:spPr>
        <p:txBody>
          <a:bodyPr>
            <a:spAutoFit/>
          </a:bodyPr>
          <a:lstStyle/>
          <a:p>
            <a:r>
              <a:rPr lang="ja-JP" altLang="en-US">
                <a:latin typeface="メイリオ" pitchFamily="50" charset="-128"/>
                <a:ea typeface="メイリオ" pitchFamily="50" charset="-128"/>
                <a:cs typeface="メイリオ" pitchFamily="50" charset="-128"/>
              </a:rPr>
              <a:t>平成</a:t>
            </a:r>
            <a:r>
              <a:rPr lang="en-US" altLang="ja-JP">
                <a:latin typeface="メイリオ" pitchFamily="50" charset="-128"/>
                <a:ea typeface="メイリオ" pitchFamily="50" charset="-128"/>
                <a:cs typeface="メイリオ" pitchFamily="50" charset="-128"/>
              </a:rPr>
              <a:t>30</a:t>
            </a:r>
            <a:r>
              <a:rPr lang="ja-JP" altLang="en-US">
                <a:latin typeface="メイリオ" pitchFamily="50" charset="-128"/>
                <a:ea typeface="メイリオ" pitchFamily="50" charset="-128"/>
                <a:cs typeface="メイリオ" pitchFamily="50" charset="-128"/>
              </a:rPr>
              <a:t>年度 主任相談支援専門員研修</a:t>
            </a:r>
          </a:p>
        </p:txBody>
      </p:sp>
      <p:sp>
        <p:nvSpPr>
          <p:cNvPr id="15364" name="スライド番号プレースホルダ 7"/>
          <p:cNvSpPr>
            <a:spLocks noGrp="1"/>
          </p:cNvSpPr>
          <p:nvPr>
            <p:ph type="sldNum" sz="quarter" idx="12"/>
          </p:nvPr>
        </p:nvSpPr>
        <p:spPr>
          <a:xfrm>
            <a:off x="7010400" y="6619875"/>
            <a:ext cx="2133600" cy="476250"/>
          </a:xfrm>
          <a:noFill/>
        </p:spPr>
        <p:txBody>
          <a:bodyPr/>
          <a:lstStyle/>
          <a:p>
            <a:fld id="{810D4BDF-5E3F-403D-8B79-85A77761A6B8}" type="slidenum">
              <a:rPr lang="ja-JP" altLang="en-US"/>
              <a:pPr/>
              <a:t>1</a:t>
            </a:fld>
            <a:endParaRPr lang="ja-JP" altLang="en-US"/>
          </a:p>
        </p:txBody>
      </p:sp>
      <p:sp>
        <p:nvSpPr>
          <p:cNvPr id="6" name="角丸四角形 5"/>
          <p:cNvSpPr/>
          <p:nvPr/>
        </p:nvSpPr>
        <p:spPr>
          <a:xfrm>
            <a:off x="250825" y="554038"/>
            <a:ext cx="3673475" cy="427037"/>
          </a:xfrm>
          <a:prstGeom prst="roundRect">
            <a:avLst/>
          </a:prstGeom>
          <a:solidFill>
            <a:schemeClr val="accent3">
              <a:lumMod val="40000"/>
              <a:lumOff val="60000"/>
            </a:schemeClr>
          </a:solidFill>
          <a:ln w="508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anose="020B0604030504040204" pitchFamily="50" charset="-128"/>
                <a:ea typeface="メイリオ" panose="020B0604030504040204" pitchFamily="50" charset="-128"/>
              </a:rPr>
              <a:t>第２・</a:t>
            </a:r>
            <a:r>
              <a:rPr lang="en-US" altLang="ja-JP" b="1" dirty="0">
                <a:solidFill>
                  <a:schemeClr val="tx1"/>
                </a:solidFill>
                <a:latin typeface="メイリオ" panose="020B0604030504040204" pitchFamily="50" charset="-128"/>
                <a:ea typeface="メイリオ" panose="020B0604030504040204" pitchFamily="50" charset="-128"/>
              </a:rPr>
              <a:t>3</a:t>
            </a:r>
            <a:r>
              <a:rPr lang="ja-JP" altLang="en-US" b="1" dirty="0">
                <a:solidFill>
                  <a:schemeClr val="tx1"/>
                </a:solidFill>
                <a:latin typeface="メイリオ" panose="020B0604030504040204" pitchFamily="50" charset="-128"/>
                <a:ea typeface="メイリオ" panose="020B0604030504040204" pitchFamily="50" charset="-128"/>
              </a:rPr>
              <a:t>日目　人材育成</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スライド番号プレースホルダー 1"/>
          <p:cNvSpPr>
            <a:spLocks noGrp="1"/>
          </p:cNvSpPr>
          <p:nvPr>
            <p:ph type="sldNum" sz="quarter" idx="12"/>
          </p:nvPr>
        </p:nvSpPr>
        <p:spPr>
          <a:noFill/>
        </p:spPr>
        <p:txBody>
          <a:bodyPr/>
          <a:lstStyle/>
          <a:p>
            <a:fld id="{E2141FCB-CC35-4195-8C46-E942C72B7B07}" type="slidenum">
              <a:rPr lang="en-US" altLang="ja-JP"/>
              <a:pPr/>
              <a:t>10</a:t>
            </a:fld>
            <a:endParaRPr lang="en-US" altLang="ja-JP"/>
          </a:p>
        </p:txBody>
      </p:sp>
      <p:pic>
        <p:nvPicPr>
          <p:cNvPr id="26626" name="図 4"/>
          <p:cNvPicPr>
            <a:picLocks noChangeAspect="1"/>
          </p:cNvPicPr>
          <p:nvPr/>
        </p:nvPicPr>
        <p:blipFill>
          <a:blip r:embed="rId2" cstate="print"/>
          <a:srcRect/>
          <a:stretch>
            <a:fillRect/>
          </a:stretch>
        </p:blipFill>
        <p:spPr bwMode="auto">
          <a:xfrm>
            <a:off x="215900" y="0"/>
            <a:ext cx="86947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476375" y="1773238"/>
            <a:ext cx="6119813" cy="2016125"/>
          </a:xfrm>
          <a:prstGeom prst="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schemeClr val="tx1"/>
              </a:solidFill>
              <a:latin typeface="メイリオ" pitchFamily="50" charset="-128"/>
              <a:ea typeface="メイリオ" pitchFamily="50" charset="-128"/>
              <a:cs typeface="メイリオ" pitchFamily="50" charset="-128"/>
            </a:endParaRPr>
          </a:p>
        </p:txBody>
      </p:sp>
      <p:pic>
        <p:nvPicPr>
          <p:cNvPr id="27650" name="Picture 2" descr="顔6"/>
          <p:cNvPicPr>
            <a:picLocks noChangeAspect="1" noChangeArrowheads="1"/>
          </p:cNvPicPr>
          <p:nvPr/>
        </p:nvPicPr>
        <p:blipFill>
          <a:blip r:embed="rId2" cstate="print"/>
          <a:srcRect/>
          <a:stretch>
            <a:fillRect/>
          </a:stretch>
        </p:blipFill>
        <p:spPr bwMode="auto">
          <a:xfrm>
            <a:off x="7380288" y="4437063"/>
            <a:ext cx="1512887" cy="1512887"/>
          </a:xfrm>
          <a:prstGeom prst="rect">
            <a:avLst/>
          </a:prstGeom>
          <a:noFill/>
          <a:ln w="9525">
            <a:noFill/>
            <a:miter lim="800000"/>
            <a:headEnd/>
            <a:tailEnd/>
          </a:ln>
        </p:spPr>
      </p:pic>
      <p:sp>
        <p:nvSpPr>
          <p:cNvPr id="27651" name="テキスト ボックス 8"/>
          <p:cNvSpPr txBox="1">
            <a:spLocks noChangeArrowheads="1"/>
          </p:cNvSpPr>
          <p:nvPr/>
        </p:nvSpPr>
        <p:spPr bwMode="auto">
          <a:xfrm>
            <a:off x="1476375" y="2206625"/>
            <a:ext cx="6553200" cy="1222375"/>
          </a:xfrm>
          <a:prstGeom prst="rect">
            <a:avLst/>
          </a:prstGeom>
          <a:noFill/>
          <a:ln w="9525">
            <a:noFill/>
            <a:miter lim="800000"/>
            <a:headEnd/>
            <a:tailEnd/>
          </a:ln>
        </p:spPr>
        <p:txBody>
          <a:bodyPr>
            <a:spAutoFit/>
          </a:bodyPr>
          <a:lstStyle/>
          <a:p>
            <a:r>
              <a:rPr lang="ja-JP" altLang="en-US" sz="2400" dirty="0">
                <a:latin typeface="メイリオ" pitchFamily="50" charset="-128"/>
                <a:ea typeface="メイリオ" pitchFamily="50" charset="-128"/>
                <a:cs typeface="メイリオ" pitchFamily="50" charset="-128"/>
              </a:rPr>
              <a:t>③ 力の獲得のために必要な取り組み</a:t>
            </a:r>
            <a:r>
              <a:rPr lang="en-US" altLang="ja-JP" sz="2400" dirty="0">
                <a:latin typeface="メイリオ" pitchFamily="50" charset="-128"/>
                <a:ea typeface="メイリオ" pitchFamily="50" charset="-128"/>
                <a:cs typeface="メイリオ" pitchFamily="50" charset="-128"/>
              </a:rPr>
              <a:t>(</a:t>
            </a:r>
            <a:r>
              <a:rPr lang="ja-JP" altLang="en-US" sz="2400" dirty="0">
                <a:latin typeface="メイリオ" pitchFamily="50" charset="-128"/>
                <a:ea typeface="メイリオ" pitchFamily="50" charset="-128"/>
                <a:cs typeface="メイリオ" pitchFamily="50" charset="-128"/>
              </a:rPr>
              <a:t>教育</a:t>
            </a:r>
            <a:r>
              <a:rPr lang="en-US" altLang="ja-JP" sz="2400" dirty="0">
                <a:latin typeface="メイリオ" pitchFamily="50" charset="-128"/>
                <a:ea typeface="メイリオ" pitchFamily="50" charset="-128"/>
                <a:cs typeface="メイリオ" pitchFamily="50" charset="-128"/>
              </a:rPr>
              <a:t>)</a:t>
            </a:r>
            <a:endParaRPr lang="ja-JP" altLang="en-US" sz="2400" dirty="0">
              <a:latin typeface="メイリオ" pitchFamily="50" charset="-128"/>
              <a:ea typeface="メイリオ" pitchFamily="50" charset="-128"/>
              <a:cs typeface="メイリオ" pitchFamily="50" charset="-128"/>
            </a:endParaRPr>
          </a:p>
          <a:p>
            <a:pPr>
              <a:lnSpc>
                <a:spcPts val="600"/>
              </a:lnSpc>
            </a:pPr>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　・学習理論と指導者の基本的視点・留意点</a:t>
            </a:r>
          </a:p>
          <a:p>
            <a:r>
              <a:rPr lang="ja-JP" altLang="en-US" sz="1400" dirty="0">
                <a:latin typeface="メイリオ" pitchFamily="50" charset="-128"/>
                <a:ea typeface="メイリオ" pitchFamily="50" charset="-128"/>
                <a:cs typeface="メイリオ" pitchFamily="50" charset="-128"/>
              </a:rPr>
              <a:t>　・人材育成の方法</a:t>
            </a:r>
          </a:p>
          <a:p>
            <a:r>
              <a:rPr lang="ja-JP" altLang="en-US" sz="1400" dirty="0">
                <a:latin typeface="メイリオ" pitchFamily="50" charset="-128"/>
                <a:ea typeface="メイリオ" pitchFamily="50" charset="-128"/>
                <a:cs typeface="メイリオ" pitchFamily="50" charset="-128"/>
              </a:rPr>
              <a:t>　・研修とその体系</a:t>
            </a:r>
            <a:r>
              <a:rPr lang="ja-JP" altLang="en-US" sz="1400" dirty="0" smtClean="0">
                <a:latin typeface="メイリオ" pitchFamily="50" charset="-128"/>
                <a:ea typeface="メイリオ" pitchFamily="50" charset="-128"/>
                <a:cs typeface="メイリオ" pitchFamily="50" charset="-128"/>
              </a:rPr>
              <a:t>、ＯＪＴ</a:t>
            </a:r>
            <a:endParaRPr lang="ja-JP" altLang="en-US" sz="1400" dirty="0">
              <a:latin typeface="メイリオ" pitchFamily="50" charset="-128"/>
              <a:ea typeface="メイリオ" pitchFamily="50" charset="-128"/>
              <a:cs typeface="メイリオ" pitchFamily="50" charset="-128"/>
            </a:endParaRPr>
          </a:p>
        </p:txBody>
      </p:sp>
      <p:sp>
        <p:nvSpPr>
          <p:cNvPr id="27652" name="スライド番号プレースホルダ 9"/>
          <p:cNvSpPr>
            <a:spLocks noGrp="1"/>
          </p:cNvSpPr>
          <p:nvPr>
            <p:ph type="sldNum" sz="quarter" idx="12"/>
          </p:nvPr>
        </p:nvSpPr>
        <p:spPr>
          <a:xfrm>
            <a:off x="6961188" y="6484530"/>
            <a:ext cx="2133600" cy="476250"/>
          </a:xfrm>
          <a:noFill/>
        </p:spPr>
        <p:txBody>
          <a:bodyPr/>
          <a:lstStyle/>
          <a:p>
            <a:fld id="{C6A5E8B3-1130-4D0A-B455-2275BD6CCDDF}" type="slidenum">
              <a:rPr lang="ja-JP" altLang="en-US"/>
              <a:pPr/>
              <a:t>11</a:t>
            </a:fld>
            <a:endParaRPr lang="ja-JP" altLang="en-US" dirty="0"/>
          </a:p>
        </p:txBody>
      </p:sp>
      <p:sp>
        <p:nvSpPr>
          <p:cNvPr id="9" name="角丸四角形 8"/>
          <p:cNvSpPr/>
          <p:nvPr/>
        </p:nvSpPr>
        <p:spPr>
          <a:xfrm>
            <a:off x="2268538" y="1341438"/>
            <a:ext cx="5688012" cy="504825"/>
          </a:xfrm>
          <a:prstGeom prst="roundRect">
            <a:avLst/>
          </a:prstGeom>
          <a:solidFill>
            <a:srgbClr val="B7DF53"/>
          </a:solid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相談支援専門員を育成することとは</a:t>
            </a:r>
          </a:p>
        </p:txBody>
      </p:sp>
      <p:sp>
        <p:nvSpPr>
          <p:cNvPr id="12" name="角丸四角形 11"/>
          <p:cNvSpPr/>
          <p:nvPr/>
        </p:nvSpPr>
        <p:spPr>
          <a:xfrm>
            <a:off x="8027988" y="1341438"/>
            <a:ext cx="504825" cy="504825"/>
          </a:xfrm>
          <a:prstGeom prst="roundRect">
            <a:avLst/>
          </a:prstGeom>
          <a:solidFill>
            <a:srgbClr val="B7DF53"/>
          </a:solid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１</a:t>
            </a:r>
          </a:p>
        </p:txBody>
      </p:sp>
      <p:sp>
        <p:nvSpPr>
          <p:cNvPr id="27655"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コンテンツ プレースホルダー 2"/>
          <p:cNvSpPr>
            <a:spLocks noGrp="1"/>
          </p:cNvSpPr>
          <p:nvPr>
            <p:ph idx="1"/>
          </p:nvPr>
        </p:nvSpPr>
        <p:spPr>
          <a:xfrm>
            <a:off x="457200" y="1423988"/>
            <a:ext cx="8686800" cy="5100637"/>
          </a:xfrm>
        </p:spPr>
        <p:txBody>
          <a:bodyPr/>
          <a:lstStyle/>
          <a:p>
            <a:pPr>
              <a:buFontTx/>
              <a:buNone/>
            </a:pPr>
            <a:r>
              <a:rPr lang="ja-JP" altLang="en-US" sz="2400" smtClean="0">
                <a:latin typeface="メイリオ" pitchFamily="50" charset="-128"/>
                <a:ea typeface="メイリオ" pitchFamily="50" charset="-128"/>
                <a:cs typeface="メイリオ" pitchFamily="50" charset="-128"/>
              </a:rPr>
              <a:t>・「教育」のイメージの偏り</a:t>
            </a:r>
            <a:endParaRPr lang="en-US" altLang="ja-JP" sz="2400" smtClean="0">
              <a:latin typeface="メイリオ" pitchFamily="50" charset="-128"/>
              <a:ea typeface="メイリオ" pitchFamily="50" charset="-128"/>
              <a:cs typeface="メイリオ" pitchFamily="50" charset="-128"/>
            </a:endParaRPr>
          </a:p>
          <a:p>
            <a:pPr>
              <a:buFontTx/>
              <a:buNone/>
            </a:pPr>
            <a:r>
              <a:rPr lang="ja-JP" altLang="en-US" sz="2400" smtClean="0">
                <a:latin typeface="メイリオ" pitchFamily="50" charset="-128"/>
                <a:ea typeface="メイリオ" pitchFamily="50" charset="-128"/>
                <a:cs typeface="メイリオ" pitchFamily="50" charset="-128"/>
              </a:rPr>
              <a:t>　・学校教育主体　</a:t>
            </a:r>
            <a:r>
              <a:rPr lang="en-US" altLang="ja-JP" sz="2000" smtClean="0">
                <a:latin typeface="メイリオ" pitchFamily="50" charset="-128"/>
                <a:ea typeface="メイリオ" pitchFamily="50" charset="-128"/>
                <a:cs typeface="メイリオ" pitchFamily="50" charset="-128"/>
              </a:rPr>
              <a:t>¶</a:t>
            </a:r>
            <a:r>
              <a:rPr lang="ja-JP" altLang="en-US" sz="2000" smtClean="0">
                <a:latin typeface="メイリオ" pitchFamily="50" charset="-128"/>
                <a:ea typeface="メイリオ" pitchFamily="50" charset="-128"/>
                <a:cs typeface="メイリオ" pitchFamily="50" charset="-128"/>
              </a:rPr>
              <a:t>家庭・学校・地域</a:t>
            </a:r>
            <a:endParaRPr lang="en-US" altLang="ja-JP" sz="2000" smtClean="0">
              <a:latin typeface="メイリオ" pitchFamily="50" charset="-128"/>
              <a:ea typeface="メイリオ" pitchFamily="50" charset="-128"/>
              <a:cs typeface="メイリオ" pitchFamily="50" charset="-128"/>
            </a:endParaRPr>
          </a:p>
          <a:p>
            <a:pPr>
              <a:buFontTx/>
              <a:buNone/>
            </a:pPr>
            <a:r>
              <a:rPr lang="ja-JP" altLang="en-US" sz="2400" smtClean="0">
                <a:latin typeface="メイリオ" pitchFamily="50" charset="-128"/>
                <a:ea typeface="メイリオ" pitchFamily="50" charset="-128"/>
                <a:cs typeface="メイリオ" pitchFamily="50" charset="-128"/>
              </a:rPr>
              <a:t>　　　　　　　　　</a:t>
            </a:r>
            <a:r>
              <a:rPr lang="en-US" altLang="ja-JP" sz="2000" smtClean="0">
                <a:latin typeface="メイリオ" pitchFamily="50" charset="-128"/>
                <a:ea typeface="メイリオ" pitchFamily="50" charset="-128"/>
                <a:cs typeface="メイリオ" pitchFamily="50" charset="-128"/>
              </a:rPr>
              <a:t>¶</a:t>
            </a:r>
            <a:r>
              <a:rPr lang="ja-JP" altLang="en-US" sz="2000" smtClean="0">
                <a:latin typeface="メイリオ" pitchFamily="50" charset="-128"/>
                <a:ea typeface="メイリオ" pitchFamily="50" charset="-128"/>
                <a:cs typeface="メイリオ" pitchFamily="50" charset="-128"/>
              </a:rPr>
              <a:t>社会教育、生涯教育、リカレント教育</a:t>
            </a:r>
            <a:endParaRPr lang="en-US" altLang="ja-JP" sz="2000" smtClean="0">
              <a:latin typeface="メイリオ" pitchFamily="50" charset="-128"/>
              <a:ea typeface="メイリオ" pitchFamily="50" charset="-128"/>
              <a:cs typeface="メイリオ" pitchFamily="50" charset="-128"/>
            </a:endParaRPr>
          </a:p>
          <a:p>
            <a:pPr>
              <a:buFontTx/>
              <a:buNone/>
            </a:pPr>
            <a:r>
              <a:rPr lang="ja-JP" altLang="en-US" sz="2400" smtClean="0">
                <a:latin typeface="メイリオ" pitchFamily="50" charset="-128"/>
                <a:ea typeface="メイリオ" pitchFamily="50" charset="-128"/>
                <a:cs typeface="メイリオ" pitchFamily="50" charset="-128"/>
              </a:rPr>
              <a:t>　・教科教育主体　</a:t>
            </a:r>
            <a:r>
              <a:rPr lang="en-US" altLang="ja-JP" sz="2000" smtClean="0">
                <a:latin typeface="メイリオ" pitchFamily="50" charset="-128"/>
                <a:ea typeface="メイリオ" pitchFamily="50" charset="-128"/>
                <a:cs typeface="メイリオ" pitchFamily="50" charset="-128"/>
              </a:rPr>
              <a:t>¶</a:t>
            </a:r>
            <a:r>
              <a:rPr lang="ja-JP" altLang="en-US" sz="2000" smtClean="0">
                <a:latin typeface="メイリオ" pitchFamily="50" charset="-128"/>
                <a:ea typeface="メイリオ" pitchFamily="50" charset="-128"/>
                <a:cs typeface="メイリオ" pitchFamily="50" charset="-128"/>
              </a:rPr>
              <a:t>担い手　</a:t>
            </a:r>
            <a:r>
              <a:rPr lang="en-US" altLang="ja-JP" sz="2000" smtClean="0">
                <a:latin typeface="メイリオ" pitchFamily="50" charset="-128"/>
                <a:ea typeface="メイリオ" pitchFamily="50" charset="-128"/>
                <a:cs typeface="メイリオ" pitchFamily="50" charset="-128"/>
              </a:rPr>
              <a:t>¶</a:t>
            </a:r>
            <a:r>
              <a:rPr lang="ja-JP" altLang="en-US" sz="2000" smtClean="0">
                <a:latin typeface="メイリオ" pitchFamily="50" charset="-128"/>
                <a:ea typeface="メイリオ" pitchFamily="50" charset="-128"/>
                <a:cs typeface="メイリオ" pitchFamily="50" charset="-128"/>
              </a:rPr>
              <a:t>コンテンツヘビー</a:t>
            </a:r>
          </a:p>
          <a:p>
            <a:pPr>
              <a:buFontTx/>
              <a:buNone/>
            </a:pPr>
            <a:endParaRPr lang="en-US" altLang="ja-JP" sz="2400" smtClean="0">
              <a:latin typeface="メイリオ" pitchFamily="50" charset="-128"/>
              <a:ea typeface="メイリオ" pitchFamily="50" charset="-128"/>
              <a:cs typeface="メイリオ" pitchFamily="50" charset="-128"/>
            </a:endParaRPr>
          </a:p>
          <a:p>
            <a:pPr>
              <a:buFontTx/>
              <a:buNone/>
            </a:pPr>
            <a:r>
              <a:rPr lang="en-US" altLang="ja-JP" sz="2000" smtClean="0">
                <a:latin typeface="メイリオ" pitchFamily="50" charset="-128"/>
                <a:ea typeface="メイリオ" pitchFamily="50" charset="-128"/>
                <a:cs typeface="メイリオ" pitchFamily="50" charset="-128"/>
              </a:rPr>
              <a:t>⇒ </a:t>
            </a:r>
            <a:r>
              <a:rPr lang="ja-JP" altLang="en-US" sz="2000" smtClean="0">
                <a:latin typeface="メイリオ" pitchFamily="50" charset="-128"/>
                <a:ea typeface="メイリオ" pitchFamily="50" charset="-128"/>
                <a:cs typeface="メイリオ" pitchFamily="50" charset="-128"/>
              </a:rPr>
              <a:t>教育の担い手＝「先生」「教師」のイメージ</a:t>
            </a:r>
            <a:endParaRPr lang="en-US" altLang="ja-JP" sz="2000" smtClean="0">
              <a:latin typeface="メイリオ" pitchFamily="50" charset="-128"/>
              <a:ea typeface="メイリオ" pitchFamily="50" charset="-128"/>
              <a:cs typeface="メイリオ" pitchFamily="50" charset="-128"/>
            </a:endParaRPr>
          </a:p>
          <a:p>
            <a:pPr>
              <a:buFontTx/>
              <a:buNone/>
            </a:pPr>
            <a:r>
              <a:rPr lang="ja-JP" altLang="en-US" sz="2000" smtClean="0">
                <a:latin typeface="メイリオ" pitchFamily="50" charset="-128"/>
                <a:ea typeface="メイリオ" pitchFamily="50" charset="-128"/>
                <a:cs typeface="メイリオ" pitchFamily="50" charset="-128"/>
              </a:rPr>
              <a:t>　　・上下の関係</a:t>
            </a:r>
            <a:endParaRPr lang="en-US" altLang="ja-JP" sz="2000" smtClean="0">
              <a:latin typeface="メイリオ" pitchFamily="50" charset="-128"/>
              <a:ea typeface="メイリオ" pitchFamily="50" charset="-128"/>
              <a:cs typeface="メイリオ" pitchFamily="50" charset="-128"/>
            </a:endParaRPr>
          </a:p>
          <a:p>
            <a:pPr>
              <a:buFontTx/>
              <a:buNone/>
            </a:pPr>
            <a:r>
              <a:rPr lang="ja-JP" altLang="en-US" sz="2000" smtClean="0">
                <a:latin typeface="メイリオ" pitchFamily="50" charset="-128"/>
                <a:ea typeface="メイリオ" pitchFamily="50" charset="-128"/>
                <a:cs typeface="メイリオ" pitchFamily="50" charset="-128"/>
              </a:rPr>
              <a:t>　　・単一方向の伝達</a:t>
            </a:r>
            <a:endParaRPr lang="en-US" altLang="ja-JP" sz="2000" smtClean="0">
              <a:latin typeface="メイリオ" pitchFamily="50" charset="-128"/>
              <a:ea typeface="メイリオ" pitchFamily="50" charset="-128"/>
              <a:cs typeface="メイリオ" pitchFamily="50" charset="-128"/>
            </a:endParaRPr>
          </a:p>
          <a:p>
            <a:pPr>
              <a:buFontTx/>
              <a:buNone/>
            </a:pPr>
            <a:r>
              <a:rPr lang="ja-JP" altLang="en-US" sz="2000" smtClean="0">
                <a:latin typeface="メイリオ" pitchFamily="50" charset="-128"/>
                <a:ea typeface="メイリオ" pitchFamily="50" charset="-128"/>
                <a:cs typeface="メイリオ" pitchFamily="50" charset="-128"/>
              </a:rPr>
              <a:t>　　・学びの方法論の希薄さ</a:t>
            </a:r>
          </a:p>
        </p:txBody>
      </p:sp>
      <p:sp>
        <p:nvSpPr>
          <p:cNvPr id="28674"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28675" name="スライド番号プレースホルダー 1"/>
          <p:cNvSpPr>
            <a:spLocks noGrp="1"/>
          </p:cNvSpPr>
          <p:nvPr>
            <p:ph type="sldNum" sz="quarter" idx="12"/>
          </p:nvPr>
        </p:nvSpPr>
        <p:spPr>
          <a:xfrm>
            <a:off x="6948264" y="6524625"/>
            <a:ext cx="2133600" cy="476250"/>
          </a:xfrm>
          <a:noFill/>
        </p:spPr>
        <p:txBody>
          <a:bodyPr/>
          <a:lstStyle/>
          <a:p>
            <a:fld id="{5AACCC3D-4C65-428D-B2DE-0D16657012A2}" type="slidenum">
              <a:rPr lang="en-US" altLang="ja-JP"/>
              <a:pPr/>
              <a:t>12</a:t>
            </a:fld>
            <a:endParaRPr lang="en-US" altLang="ja-JP" dirty="0"/>
          </a:p>
        </p:txBody>
      </p:sp>
      <p:sp>
        <p:nvSpPr>
          <p:cNvPr id="28676" name="テキスト ボックス 2"/>
          <p:cNvSpPr txBox="1">
            <a:spLocks noChangeArrowheads="1"/>
          </p:cNvSpPr>
          <p:nvPr/>
        </p:nvSpPr>
        <p:spPr bwMode="auto">
          <a:xfrm>
            <a:off x="323850" y="476250"/>
            <a:ext cx="8640763" cy="523875"/>
          </a:xfrm>
          <a:prstGeom prst="rect">
            <a:avLst/>
          </a:prstGeom>
          <a:noFill/>
          <a:ln w="9525">
            <a:noFill/>
            <a:miter lim="800000"/>
            <a:headEnd/>
            <a:tailEnd/>
          </a:ln>
        </p:spPr>
        <p:txBody>
          <a:bodyPr>
            <a:spAutoFit/>
          </a:bodyPr>
          <a:lstStyle/>
          <a:p>
            <a:r>
              <a:rPr lang="ja-JP" altLang="en-US" sz="2800" b="1">
                <a:latin typeface="メイリオ" pitchFamily="50" charset="-128"/>
                <a:ea typeface="メイリオ" pitchFamily="50" charset="-128"/>
                <a:cs typeface="メイリオ" pitchFamily="50" charset="-128"/>
              </a:rPr>
              <a:t>日本における教育・人材育成の一般的イメージ</a:t>
            </a:r>
          </a:p>
        </p:txBody>
      </p:sp>
      <p:cxnSp>
        <p:nvCxnSpPr>
          <p:cNvPr id="7" name="直線コネクタ 6"/>
          <p:cNvCxnSpPr/>
          <p:nvPr/>
        </p:nvCxnSpPr>
        <p:spPr>
          <a:xfrm>
            <a:off x="250825" y="1052513"/>
            <a:ext cx="8893175" cy="0"/>
          </a:xfrm>
          <a:prstGeom prst="line">
            <a:avLst/>
          </a:prstGeom>
          <a:ln w="66675">
            <a:solidFill>
              <a:srgbClr val="0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コンテンツ プレースホルダー 2"/>
          <p:cNvSpPr>
            <a:spLocks noGrp="1"/>
          </p:cNvSpPr>
          <p:nvPr>
            <p:ph idx="1"/>
          </p:nvPr>
        </p:nvSpPr>
        <p:spPr>
          <a:xfrm>
            <a:off x="457200" y="1423988"/>
            <a:ext cx="8686800" cy="4957762"/>
          </a:xfrm>
        </p:spPr>
        <p:txBody>
          <a:bodyPr/>
          <a:lstStyle/>
          <a:p>
            <a:pPr marL="0" indent="0" eaLnBrk="1" hangingPunct="1">
              <a:buFontTx/>
              <a:buNone/>
            </a:pPr>
            <a:r>
              <a:rPr lang="ja-JP" altLang="en-US" sz="2400" dirty="0" smtClean="0">
                <a:latin typeface="メイリオ" pitchFamily="50" charset="-128"/>
                <a:ea typeface="メイリオ" pitchFamily="50" charset="-128"/>
                <a:cs typeface="メイリオ" pitchFamily="50" charset="-128"/>
              </a:rPr>
              <a:t>・一方通行（教授者</a:t>
            </a:r>
            <a:r>
              <a:rPr lang="ja-JP"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学習者）</a:t>
            </a:r>
            <a:r>
              <a:rPr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１対多の</a:t>
            </a:r>
            <a:r>
              <a:rPr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教授</a:t>
            </a:r>
            <a:r>
              <a:rPr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学習モデル」が一般的な教育方法だと考えられた時代が続いた（古典的学習モデル、伝統的学習モデル）。</a:t>
            </a:r>
            <a:endParaRPr lang="en-US" altLang="ja-JP" sz="2400" dirty="0" smtClean="0">
              <a:latin typeface="メイリオ" pitchFamily="50" charset="-128"/>
              <a:ea typeface="メイリオ" pitchFamily="50" charset="-128"/>
              <a:cs typeface="メイリオ" pitchFamily="50" charset="-128"/>
            </a:endParaRPr>
          </a:p>
          <a:p>
            <a:pPr marL="0" indent="0" eaLnBrk="1" hangingPunct="1">
              <a:buFontTx/>
              <a:buNone/>
            </a:pPr>
            <a:r>
              <a:rPr lang="ja-JP" altLang="en-US" sz="1400" dirty="0" smtClean="0">
                <a:latin typeface="メイリオ" pitchFamily="50" charset="-128"/>
                <a:ea typeface="メイリオ" pitchFamily="50" charset="-128"/>
                <a:cs typeface="メイリオ" pitchFamily="50" charset="-128"/>
              </a:rPr>
              <a:t>　　</a:t>
            </a:r>
            <a:r>
              <a:rPr lang="ja-JP" altLang="ja-JP" sz="1400" dirty="0" smtClean="0">
                <a:latin typeface="メイリオ" pitchFamily="50" charset="-128"/>
                <a:ea typeface="メイリオ" pitchFamily="50" charset="-128"/>
                <a:cs typeface="メイリオ" pitchFamily="50" charset="-128"/>
              </a:rPr>
              <a:t>※</a:t>
            </a:r>
            <a:r>
              <a:rPr lang="ja-JP" altLang="en-US" sz="1400" dirty="0" smtClean="0">
                <a:latin typeface="メイリオ" pitchFamily="50" charset="-128"/>
                <a:ea typeface="メイリオ" pitchFamily="50" charset="-128"/>
                <a:cs typeface="メイリオ" pitchFamily="50" charset="-128"/>
              </a:rPr>
              <a:t>特に教育現場において顕著。</a:t>
            </a:r>
            <a:endParaRPr lang="en-US" altLang="ja-JP" sz="1400" dirty="0" smtClean="0">
              <a:latin typeface="メイリオ" pitchFamily="50" charset="-128"/>
              <a:ea typeface="メイリオ" pitchFamily="50" charset="-128"/>
              <a:cs typeface="メイリオ" pitchFamily="50" charset="-128"/>
            </a:endParaRPr>
          </a:p>
          <a:p>
            <a:pPr marL="0" indent="0">
              <a:lnSpc>
                <a:spcPts val="400"/>
              </a:lnSpc>
              <a:buFontTx/>
              <a:buNone/>
            </a:pPr>
            <a:endParaRPr lang="ja-JP" altLang="ja-JP" sz="2400" dirty="0" smtClean="0">
              <a:latin typeface="メイリオ" pitchFamily="50" charset="-128"/>
              <a:ea typeface="メイリオ" pitchFamily="50" charset="-128"/>
              <a:cs typeface="メイリオ" pitchFamily="50" charset="-128"/>
            </a:endParaRPr>
          </a:p>
          <a:p>
            <a:pPr marL="0" indent="0">
              <a:buFontTx/>
              <a:buNone/>
            </a:pPr>
            <a:r>
              <a:rPr lang="ja-JP" altLang="en-US" sz="2400" dirty="0" smtClean="0">
                <a:latin typeface="メイリオ" pitchFamily="50" charset="-128"/>
                <a:ea typeface="メイリオ" pitchFamily="50" charset="-128"/>
                <a:cs typeface="メイリオ" pitchFamily="50" charset="-128"/>
              </a:rPr>
              <a:t>・２０世紀に入り（特に第</a:t>
            </a:r>
            <a:r>
              <a:rPr lang="en-US" altLang="ja-JP" sz="2400" dirty="0" smtClean="0">
                <a:latin typeface="メイリオ" pitchFamily="50" charset="-128"/>
                <a:ea typeface="メイリオ" pitchFamily="50" charset="-128"/>
                <a:cs typeface="メイリオ" pitchFamily="50" charset="-128"/>
              </a:rPr>
              <a:t>2</a:t>
            </a:r>
            <a:r>
              <a:rPr lang="ja-JP" altLang="en-US" sz="2400" dirty="0" smtClean="0">
                <a:latin typeface="メイリオ" pitchFamily="50" charset="-128"/>
                <a:ea typeface="メイリオ" pitchFamily="50" charset="-128"/>
                <a:cs typeface="メイリオ" pitchFamily="50" charset="-128"/>
              </a:rPr>
              <a:t>次大戦後）、心理学や教育工学の分野から、主体的かつ積極的（対話的）、発見的な学習方法とその実現のための学習環境デザインの研究が進展した。</a:t>
            </a:r>
            <a:endParaRPr lang="ja-JP" altLang="ja-JP" sz="2400" dirty="0" smtClean="0">
              <a:latin typeface="メイリオ" pitchFamily="50" charset="-128"/>
              <a:ea typeface="メイリオ" pitchFamily="50" charset="-128"/>
              <a:cs typeface="メイリオ" pitchFamily="50" charset="-128"/>
            </a:endParaRPr>
          </a:p>
          <a:p>
            <a:pPr marL="0" indent="0">
              <a:buFontTx/>
              <a:buNone/>
            </a:pPr>
            <a:r>
              <a:rPr lang="ja-JP" altLang="en-US" sz="1400" dirty="0" smtClean="0">
                <a:latin typeface="メイリオ" pitchFamily="50" charset="-128"/>
                <a:ea typeface="メイリオ" pitchFamily="50" charset="-128"/>
                <a:cs typeface="メイリオ" pitchFamily="50" charset="-128"/>
              </a:rPr>
              <a:t>　　</a:t>
            </a:r>
            <a:r>
              <a:rPr lang="ja-JP" altLang="ja-JP" sz="1400" dirty="0" smtClean="0">
                <a:latin typeface="メイリオ" pitchFamily="50" charset="-128"/>
                <a:ea typeface="メイリオ" pitchFamily="50" charset="-128"/>
                <a:cs typeface="メイリオ" pitchFamily="50" charset="-128"/>
              </a:rPr>
              <a:t>※</a:t>
            </a:r>
            <a:r>
              <a:rPr lang="ja-JP" altLang="en-US" sz="1400" dirty="0" smtClean="0">
                <a:latin typeface="メイリオ" pitchFamily="50" charset="-128"/>
                <a:ea typeface="メイリオ" pitchFamily="50" charset="-128"/>
                <a:cs typeface="メイリオ" pitchFamily="50" charset="-128"/>
              </a:rPr>
              <a:t>様々な理論や方法が提案されている。</a:t>
            </a:r>
            <a:endParaRPr lang="ja-JP" altLang="ja-JP" sz="1400" dirty="0" smtClean="0">
              <a:latin typeface="メイリオ" pitchFamily="50" charset="-128"/>
              <a:ea typeface="メイリオ" pitchFamily="50" charset="-128"/>
              <a:cs typeface="メイリオ" pitchFamily="50" charset="-128"/>
            </a:endParaRPr>
          </a:p>
          <a:p>
            <a:pPr marL="0" indent="0">
              <a:buFontTx/>
              <a:buNone/>
            </a:pPr>
            <a:r>
              <a:rPr lang="ja-JP" altLang="en-US" sz="1400" dirty="0" smtClean="0">
                <a:latin typeface="メイリオ" pitchFamily="50" charset="-128"/>
                <a:ea typeface="メイリオ" pitchFamily="50" charset="-128"/>
                <a:cs typeface="メイリオ" pitchFamily="50" charset="-128"/>
              </a:rPr>
              <a:t>　　</a:t>
            </a:r>
            <a:r>
              <a:rPr lang="ja-JP" altLang="ja-JP" sz="1400" dirty="0" smtClean="0">
                <a:latin typeface="メイリオ" pitchFamily="50" charset="-128"/>
                <a:ea typeface="メイリオ" pitchFamily="50" charset="-128"/>
                <a:cs typeface="メイリオ" pitchFamily="50" charset="-128"/>
              </a:rPr>
              <a:t>※</a:t>
            </a:r>
            <a:r>
              <a:rPr lang="ja-JP" altLang="en-US" sz="1400" dirty="0" smtClean="0">
                <a:latin typeface="メイリオ" pitchFamily="50" charset="-128"/>
                <a:ea typeface="メイリオ" pitchFamily="50" charset="-128"/>
                <a:cs typeface="メイリオ" pitchFamily="50" charset="-128"/>
              </a:rPr>
              <a:t>動機づけ論や創造的思考理論等々の成果に基づいている。</a:t>
            </a:r>
            <a:endParaRPr lang="en-US" altLang="ja-JP" sz="1400" dirty="0" smtClean="0">
              <a:latin typeface="メイリオ" pitchFamily="50" charset="-128"/>
              <a:ea typeface="メイリオ" pitchFamily="50" charset="-128"/>
              <a:cs typeface="メイリオ" pitchFamily="50" charset="-128"/>
            </a:endParaRPr>
          </a:p>
          <a:p>
            <a:pPr marL="0" indent="0">
              <a:lnSpc>
                <a:spcPts val="400"/>
              </a:lnSpc>
              <a:buFontTx/>
              <a:buNone/>
            </a:pPr>
            <a:endParaRPr lang="en-US" altLang="ja-JP" sz="2400" dirty="0" smtClean="0">
              <a:latin typeface="メイリオ" pitchFamily="50" charset="-128"/>
              <a:ea typeface="メイリオ" pitchFamily="50" charset="-128"/>
              <a:cs typeface="メイリオ" pitchFamily="50" charset="-128"/>
            </a:endParaRPr>
          </a:p>
          <a:p>
            <a:pPr marL="0" indent="0">
              <a:buFontTx/>
              <a:buNone/>
            </a:pPr>
            <a:r>
              <a:rPr lang="ja-JP" altLang="en-US" sz="2400" dirty="0" smtClean="0">
                <a:latin typeface="メイリオ" pitchFamily="50" charset="-128"/>
                <a:ea typeface="メイリオ" pitchFamily="50" charset="-128"/>
                <a:cs typeface="メイリオ" pitchFamily="50" charset="-128"/>
              </a:rPr>
              <a:t>・特に、社会福祉のような正答が一意に定められがたい（正解か検証困難な）対人援助の分野では、特に効果的と言われている。</a:t>
            </a:r>
          </a:p>
        </p:txBody>
      </p:sp>
      <p:sp>
        <p:nvSpPr>
          <p:cNvPr id="30722"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30723" name="スライド番号プレースホルダー 1"/>
          <p:cNvSpPr>
            <a:spLocks noGrp="1"/>
          </p:cNvSpPr>
          <p:nvPr>
            <p:ph type="sldNum" sz="quarter" idx="12"/>
          </p:nvPr>
        </p:nvSpPr>
        <p:spPr>
          <a:xfrm>
            <a:off x="6993733" y="6524625"/>
            <a:ext cx="2133600" cy="476250"/>
          </a:xfrm>
          <a:noFill/>
        </p:spPr>
        <p:txBody>
          <a:bodyPr/>
          <a:lstStyle/>
          <a:p>
            <a:fld id="{58C6457C-D9AF-4D96-B1B7-9F262891B46E}" type="slidenum">
              <a:rPr lang="en-US" altLang="ja-JP"/>
              <a:pPr/>
              <a:t>13</a:t>
            </a:fld>
            <a:endParaRPr lang="en-US" altLang="ja-JP" dirty="0"/>
          </a:p>
        </p:txBody>
      </p:sp>
      <p:sp>
        <p:nvSpPr>
          <p:cNvPr id="30724" name="テキスト ボックス 2"/>
          <p:cNvSpPr txBox="1">
            <a:spLocks noChangeArrowheads="1"/>
          </p:cNvSpPr>
          <p:nvPr/>
        </p:nvSpPr>
        <p:spPr bwMode="auto">
          <a:xfrm>
            <a:off x="323850" y="476250"/>
            <a:ext cx="8640763" cy="523875"/>
          </a:xfrm>
          <a:prstGeom prst="rect">
            <a:avLst/>
          </a:prstGeom>
          <a:noFill/>
          <a:ln w="9525">
            <a:noFill/>
            <a:miter lim="800000"/>
            <a:headEnd/>
            <a:tailEnd/>
          </a:ln>
        </p:spPr>
        <p:txBody>
          <a:bodyPr>
            <a:spAutoFit/>
          </a:bodyPr>
          <a:lstStyle/>
          <a:p>
            <a:r>
              <a:rPr lang="ja-JP" altLang="en-US" sz="2800" b="1">
                <a:latin typeface="メイリオ" pitchFamily="50" charset="-128"/>
                <a:ea typeface="メイリオ" pitchFamily="50" charset="-128"/>
                <a:cs typeface="メイリオ" pitchFamily="50" charset="-128"/>
              </a:rPr>
              <a:t>教育方法の変遷と学習環境デザイン</a:t>
            </a:r>
          </a:p>
        </p:txBody>
      </p:sp>
      <p:cxnSp>
        <p:nvCxnSpPr>
          <p:cNvPr id="7" name="直線コネクタ 6"/>
          <p:cNvCxnSpPr/>
          <p:nvPr/>
        </p:nvCxnSpPr>
        <p:spPr>
          <a:xfrm>
            <a:off x="250825" y="1052513"/>
            <a:ext cx="8893175" cy="0"/>
          </a:xfrm>
          <a:prstGeom prst="line">
            <a:avLst/>
          </a:prstGeom>
          <a:ln w="66675">
            <a:solidFill>
              <a:srgbClr val="0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コンテンツ プレースホルダー 2"/>
          <p:cNvSpPr>
            <a:spLocks noGrp="1"/>
          </p:cNvSpPr>
          <p:nvPr>
            <p:ph idx="1"/>
          </p:nvPr>
        </p:nvSpPr>
        <p:spPr>
          <a:xfrm>
            <a:off x="457200" y="1423988"/>
            <a:ext cx="8686800" cy="4957762"/>
          </a:xfrm>
        </p:spPr>
        <p:txBody>
          <a:bodyPr/>
          <a:lstStyle/>
          <a:p>
            <a:pPr marL="0" indent="0">
              <a:buFontTx/>
              <a:buNone/>
            </a:pPr>
            <a:r>
              <a:rPr lang="en-US" altLang="ja-JP" sz="2400" smtClean="0">
                <a:latin typeface="メイリオ" pitchFamily="50" charset="-128"/>
                <a:ea typeface="メイリオ" pitchFamily="50" charset="-128"/>
                <a:cs typeface="メイリオ" pitchFamily="50" charset="-128"/>
              </a:rPr>
              <a:t>※</a:t>
            </a:r>
            <a:r>
              <a:rPr lang="ja-JP" altLang="en-US" sz="2400" smtClean="0">
                <a:latin typeface="メイリオ" pitchFamily="50" charset="-128"/>
                <a:ea typeface="メイリオ" pitchFamily="50" charset="-128"/>
                <a:cs typeface="メイリオ" pitchFamily="50" charset="-128"/>
              </a:rPr>
              <a:t>この中での指導者の役割は、以下のように整理される。</a:t>
            </a:r>
          </a:p>
          <a:p>
            <a:pPr marL="0" indent="0">
              <a:lnSpc>
                <a:spcPts val="1000"/>
              </a:lnSpc>
              <a:buFontTx/>
              <a:buNone/>
            </a:pPr>
            <a:endParaRPr lang="en-US" altLang="ja-JP" sz="2400" smtClean="0">
              <a:latin typeface="メイリオ" pitchFamily="50" charset="-128"/>
              <a:ea typeface="メイリオ" pitchFamily="50" charset="-128"/>
              <a:cs typeface="メイリオ" pitchFamily="50" charset="-128"/>
            </a:endParaRPr>
          </a:p>
          <a:p>
            <a:pPr marL="0" indent="0">
              <a:buFontTx/>
              <a:buNone/>
            </a:pPr>
            <a:r>
              <a:rPr lang="ja-JP" altLang="en-US" sz="2400" smtClean="0">
                <a:latin typeface="メイリオ" pitchFamily="50" charset="-128"/>
                <a:ea typeface="メイリオ" pitchFamily="50" charset="-128"/>
                <a:cs typeface="メイリオ" pitchFamily="50" charset="-128"/>
              </a:rPr>
              <a:t>・初級段階</a:t>
            </a:r>
            <a:endParaRPr lang="en-US" altLang="ja-JP" sz="2400" smtClean="0">
              <a:latin typeface="メイリオ" pitchFamily="50" charset="-128"/>
              <a:ea typeface="メイリオ" pitchFamily="50" charset="-128"/>
              <a:cs typeface="メイリオ" pitchFamily="50" charset="-128"/>
            </a:endParaRPr>
          </a:p>
          <a:p>
            <a:pPr marL="0" indent="0">
              <a:buFontTx/>
              <a:buNone/>
            </a:pPr>
            <a:r>
              <a:rPr lang="ja-JP" altLang="en-US" sz="2000" smtClean="0">
                <a:latin typeface="メイリオ" pitchFamily="50" charset="-128"/>
                <a:ea typeface="メイリオ" pitchFamily="50" charset="-128"/>
                <a:cs typeface="メイリオ" pitchFamily="50" charset="-128"/>
              </a:rPr>
              <a:t>　基本的知識の教授や基本的技術を体験をさせる。</a:t>
            </a:r>
          </a:p>
          <a:p>
            <a:pPr marL="0" indent="0">
              <a:buFontTx/>
              <a:buNone/>
            </a:pPr>
            <a:r>
              <a:rPr lang="ja-JP" altLang="en-US" sz="2000" smtClean="0">
                <a:latin typeface="メイリオ" pitchFamily="50" charset="-128"/>
                <a:ea typeface="メイリオ" pitchFamily="50" charset="-128"/>
                <a:cs typeface="メイリオ" pitchFamily="50" charset="-128"/>
              </a:rPr>
              <a:t>　ただし、主体的かつ発見的に学ぶことができる学習環境をデザインし、学習者に提供することが前提となる。その意味で従来の「教える」とは方法が異なる。</a:t>
            </a:r>
            <a:endParaRPr lang="en-US" altLang="ja-JP" sz="2000" smtClean="0">
              <a:latin typeface="メイリオ" pitchFamily="50" charset="-128"/>
              <a:ea typeface="メイリオ" pitchFamily="50" charset="-128"/>
              <a:cs typeface="メイリオ" pitchFamily="50" charset="-128"/>
            </a:endParaRPr>
          </a:p>
          <a:p>
            <a:pPr marL="0" indent="0">
              <a:buFontTx/>
              <a:buNone/>
            </a:pPr>
            <a:endParaRPr lang="ja-JP" altLang="en-US" sz="2000" smtClean="0">
              <a:latin typeface="メイリオ" pitchFamily="50" charset="-128"/>
              <a:ea typeface="メイリオ" pitchFamily="50" charset="-128"/>
              <a:cs typeface="メイリオ" pitchFamily="50" charset="-128"/>
            </a:endParaRPr>
          </a:p>
          <a:p>
            <a:pPr marL="0" indent="0">
              <a:buFontTx/>
              <a:buNone/>
            </a:pPr>
            <a:r>
              <a:rPr lang="ja-JP" altLang="en-US" sz="2400" smtClean="0">
                <a:latin typeface="メイリオ" pitchFamily="50" charset="-128"/>
                <a:ea typeface="メイリオ" pitchFamily="50" charset="-128"/>
                <a:cs typeface="メイリオ" pitchFamily="50" charset="-128"/>
              </a:rPr>
              <a:t>・中級段階</a:t>
            </a:r>
            <a:endParaRPr lang="en-US" altLang="ja-JP" sz="2400" smtClean="0">
              <a:latin typeface="メイリオ" pitchFamily="50" charset="-128"/>
              <a:ea typeface="メイリオ" pitchFamily="50" charset="-128"/>
              <a:cs typeface="メイリオ" pitchFamily="50" charset="-128"/>
            </a:endParaRPr>
          </a:p>
          <a:p>
            <a:pPr marL="0" indent="0">
              <a:buFontTx/>
              <a:buNone/>
            </a:pPr>
            <a:r>
              <a:rPr lang="ja-JP" altLang="en-US" sz="2000" smtClean="0">
                <a:latin typeface="メイリオ" pitchFamily="50" charset="-128"/>
                <a:ea typeface="メイリオ" pitchFamily="50" charset="-128"/>
                <a:cs typeface="メイリオ" pitchFamily="50" charset="-128"/>
              </a:rPr>
              <a:t>　学習者の経験・体験知をもとに省察させ、概念化を促す。</a:t>
            </a:r>
          </a:p>
          <a:p>
            <a:pPr marL="0" indent="0">
              <a:buFontTx/>
              <a:buNone/>
            </a:pPr>
            <a:r>
              <a:rPr lang="ja-JP" altLang="en-US" sz="2000" smtClean="0">
                <a:latin typeface="メイリオ" pitchFamily="50" charset="-128"/>
                <a:ea typeface="メイリオ" pitchFamily="50" charset="-128"/>
                <a:cs typeface="メイリオ" pitchFamily="50" charset="-128"/>
              </a:rPr>
              <a:t>　この段階では、主体的であることや発見的であることは学習の前提となる。指導者はこの段階でもこうした学習環境をデザインし、学習者に提供することが役割となる。</a:t>
            </a:r>
          </a:p>
        </p:txBody>
      </p:sp>
      <p:sp>
        <p:nvSpPr>
          <p:cNvPr id="32770"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32771" name="スライド番号プレースホルダー 1"/>
          <p:cNvSpPr>
            <a:spLocks noGrp="1"/>
          </p:cNvSpPr>
          <p:nvPr>
            <p:ph type="sldNum" sz="quarter" idx="12"/>
          </p:nvPr>
        </p:nvSpPr>
        <p:spPr>
          <a:xfrm>
            <a:off x="7010400" y="6524625"/>
            <a:ext cx="2133600" cy="476250"/>
          </a:xfrm>
          <a:noFill/>
        </p:spPr>
        <p:txBody>
          <a:bodyPr/>
          <a:lstStyle/>
          <a:p>
            <a:fld id="{26834393-7042-4F95-83A5-690D76A1B498}" type="slidenum">
              <a:rPr lang="en-US" altLang="ja-JP"/>
              <a:pPr/>
              <a:t>14</a:t>
            </a:fld>
            <a:endParaRPr lang="en-US" altLang="ja-JP" dirty="0"/>
          </a:p>
        </p:txBody>
      </p:sp>
      <p:sp>
        <p:nvSpPr>
          <p:cNvPr id="32772" name="テキスト ボックス 2"/>
          <p:cNvSpPr txBox="1">
            <a:spLocks noChangeArrowheads="1"/>
          </p:cNvSpPr>
          <p:nvPr/>
        </p:nvSpPr>
        <p:spPr bwMode="auto">
          <a:xfrm>
            <a:off x="323850" y="476250"/>
            <a:ext cx="8640763" cy="523875"/>
          </a:xfrm>
          <a:prstGeom prst="rect">
            <a:avLst/>
          </a:prstGeom>
          <a:noFill/>
          <a:ln w="9525">
            <a:noFill/>
            <a:miter lim="800000"/>
            <a:headEnd/>
            <a:tailEnd/>
          </a:ln>
        </p:spPr>
        <p:txBody>
          <a:bodyPr>
            <a:spAutoFit/>
          </a:bodyPr>
          <a:lstStyle/>
          <a:p>
            <a:r>
              <a:rPr lang="ja-JP" altLang="en-US" sz="2800" b="1">
                <a:latin typeface="メイリオ" pitchFamily="50" charset="-128"/>
                <a:ea typeface="メイリオ" pitchFamily="50" charset="-128"/>
                <a:cs typeface="メイリオ" pitchFamily="50" charset="-128"/>
              </a:rPr>
              <a:t>教育方法の変遷と学習環境デザイン</a:t>
            </a:r>
          </a:p>
        </p:txBody>
      </p:sp>
      <p:cxnSp>
        <p:nvCxnSpPr>
          <p:cNvPr id="7" name="直線コネクタ 6"/>
          <p:cNvCxnSpPr/>
          <p:nvPr/>
        </p:nvCxnSpPr>
        <p:spPr>
          <a:xfrm>
            <a:off x="250825" y="1052513"/>
            <a:ext cx="8893175" cy="0"/>
          </a:xfrm>
          <a:prstGeom prst="line">
            <a:avLst/>
          </a:prstGeom>
          <a:ln w="66675">
            <a:solidFill>
              <a:srgbClr val="0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コンテンツ プレースホルダー 2"/>
          <p:cNvSpPr>
            <a:spLocks noGrp="1"/>
          </p:cNvSpPr>
          <p:nvPr>
            <p:ph idx="1"/>
          </p:nvPr>
        </p:nvSpPr>
        <p:spPr>
          <a:xfrm>
            <a:off x="457200" y="1423988"/>
            <a:ext cx="8507413" cy="4092575"/>
          </a:xfrm>
        </p:spPr>
        <p:txBody>
          <a:bodyPr/>
          <a:lstStyle/>
          <a:p>
            <a:pPr marL="0" indent="0">
              <a:buFontTx/>
              <a:buNone/>
            </a:pPr>
            <a:r>
              <a:rPr lang="ja-JP" altLang="en-US" sz="2400" dirty="0" smtClean="0">
                <a:latin typeface="メイリオ" pitchFamily="50" charset="-128"/>
                <a:ea typeface="メイリオ" pitchFamily="50" charset="-128"/>
                <a:cs typeface="メイリオ" pitchFamily="50" charset="-128"/>
              </a:rPr>
              <a:t>　同時に教育とは、ある一定の価値観や知識・技法を学習者に習得させることを目的としているため、哲学的には暴力的な装置（</a:t>
            </a:r>
            <a:r>
              <a:rPr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強制力をもつもの）の側面ももつ。主体的に学んでいる姿勢によってこの暴力性が回避されるものではない。そのため、あえて新カリキュラムのガイドラインでは使役的用語を用いる予定である。</a:t>
            </a:r>
            <a:endParaRPr lang="en-US" altLang="ja-JP" sz="2400" dirty="0" smtClean="0">
              <a:latin typeface="メイリオ" pitchFamily="50" charset="-128"/>
              <a:ea typeface="メイリオ" pitchFamily="50" charset="-128"/>
              <a:cs typeface="メイリオ" pitchFamily="50" charset="-128"/>
            </a:endParaRPr>
          </a:p>
          <a:p>
            <a:pPr marL="0" indent="0">
              <a:buFontTx/>
              <a:buNone/>
            </a:pPr>
            <a:r>
              <a:rPr lang="ja-JP" altLang="en-US" sz="2400" dirty="0" smtClean="0">
                <a:latin typeface="メイリオ" pitchFamily="50" charset="-128"/>
                <a:ea typeface="メイリオ" pitchFamily="50" charset="-128"/>
                <a:cs typeface="メイリオ" pitchFamily="50" charset="-128"/>
              </a:rPr>
              <a:t>（それであっても教育の方法としては主体性をもって水平的に学べる学習環境を提供することが必要となるので留意が必要）。</a:t>
            </a:r>
          </a:p>
        </p:txBody>
      </p:sp>
      <p:sp>
        <p:nvSpPr>
          <p:cNvPr id="34818"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34819" name="スライド番号プレースホルダー 1"/>
          <p:cNvSpPr>
            <a:spLocks noGrp="1"/>
          </p:cNvSpPr>
          <p:nvPr>
            <p:ph type="sldNum" sz="quarter" idx="12"/>
          </p:nvPr>
        </p:nvSpPr>
        <p:spPr>
          <a:xfrm>
            <a:off x="6975260" y="6499682"/>
            <a:ext cx="2133600" cy="476250"/>
          </a:xfrm>
          <a:noFill/>
        </p:spPr>
        <p:txBody>
          <a:bodyPr/>
          <a:lstStyle/>
          <a:p>
            <a:fld id="{AAD9F61F-431E-4B74-9BE2-EC38CC3D9E23}" type="slidenum">
              <a:rPr lang="en-US" altLang="ja-JP"/>
              <a:pPr/>
              <a:t>15</a:t>
            </a:fld>
            <a:endParaRPr lang="en-US" altLang="ja-JP" dirty="0"/>
          </a:p>
        </p:txBody>
      </p:sp>
      <p:sp>
        <p:nvSpPr>
          <p:cNvPr id="34820" name="テキスト ボックス 2"/>
          <p:cNvSpPr txBox="1">
            <a:spLocks noChangeArrowheads="1"/>
          </p:cNvSpPr>
          <p:nvPr/>
        </p:nvSpPr>
        <p:spPr bwMode="auto">
          <a:xfrm>
            <a:off x="323850" y="476250"/>
            <a:ext cx="8640763" cy="523875"/>
          </a:xfrm>
          <a:prstGeom prst="rect">
            <a:avLst/>
          </a:prstGeom>
          <a:noFill/>
          <a:ln w="9525">
            <a:noFill/>
            <a:miter lim="800000"/>
            <a:headEnd/>
            <a:tailEnd/>
          </a:ln>
        </p:spPr>
        <p:txBody>
          <a:bodyPr>
            <a:spAutoFit/>
          </a:bodyPr>
          <a:lstStyle/>
          <a:p>
            <a:r>
              <a:rPr lang="ja-JP" altLang="en-US" sz="2800" b="1">
                <a:latin typeface="メイリオ" pitchFamily="50" charset="-128"/>
                <a:ea typeface="メイリオ" pitchFamily="50" charset="-128"/>
                <a:cs typeface="メイリオ" pitchFamily="50" charset="-128"/>
              </a:rPr>
              <a:t>教育方法の変遷と学習環境デザイン</a:t>
            </a:r>
          </a:p>
        </p:txBody>
      </p:sp>
      <p:cxnSp>
        <p:nvCxnSpPr>
          <p:cNvPr id="7" name="直線コネクタ 6"/>
          <p:cNvCxnSpPr/>
          <p:nvPr/>
        </p:nvCxnSpPr>
        <p:spPr>
          <a:xfrm>
            <a:off x="250825" y="1052513"/>
            <a:ext cx="8893175" cy="0"/>
          </a:xfrm>
          <a:prstGeom prst="line">
            <a:avLst/>
          </a:prstGeom>
          <a:ln w="66675">
            <a:solidFill>
              <a:srgbClr val="0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コンテンツ プレースホルダー 2"/>
          <p:cNvSpPr>
            <a:spLocks noGrp="1"/>
          </p:cNvSpPr>
          <p:nvPr>
            <p:ph idx="1"/>
          </p:nvPr>
        </p:nvSpPr>
        <p:spPr>
          <a:xfrm>
            <a:off x="457200" y="1423988"/>
            <a:ext cx="8686800" cy="4957762"/>
          </a:xfrm>
        </p:spPr>
        <p:txBody>
          <a:bodyPr/>
          <a:lstStyle/>
          <a:p>
            <a:pPr marL="0" indent="0" eaLnBrk="1" hangingPunct="1">
              <a:buFontTx/>
              <a:buNone/>
            </a:pPr>
            <a:r>
              <a:rPr lang="ja-JP" altLang="en-US" sz="2400" dirty="0" smtClean="0">
                <a:latin typeface="メイリオ" pitchFamily="50" charset="-128"/>
                <a:ea typeface="メイリオ" pitchFamily="50" charset="-128"/>
                <a:cs typeface="メイリオ" pitchFamily="50" charset="-128"/>
              </a:rPr>
              <a:t>・ギルド的暗黙知・徒弟制の延長として語られる理論と暗黙知の可視化を論点とした理論が混在する。ここでは以降、後者の理論のことを取り上げる。</a:t>
            </a:r>
          </a:p>
          <a:p>
            <a:pPr marL="0" indent="0" eaLnBrk="1" hangingPunct="1">
              <a:buFontTx/>
              <a:buNone/>
            </a:pPr>
            <a:r>
              <a:rPr lang="ja-JP" altLang="en-US" sz="2400" dirty="0" smtClean="0">
                <a:latin typeface="メイリオ" pitchFamily="50" charset="-128"/>
                <a:ea typeface="メイリオ" pitchFamily="50" charset="-128"/>
                <a:cs typeface="メイリオ" pitchFamily="50" charset="-128"/>
              </a:rPr>
              <a:t>・工業化の進展に伴い、合理的かつ実践的な技術教育の必要性を起源とするものが多い。</a:t>
            </a:r>
          </a:p>
          <a:p>
            <a:pPr marL="0" indent="0" eaLnBrk="1" hangingPunct="1">
              <a:buFontTx/>
              <a:buNone/>
            </a:pPr>
            <a:r>
              <a:rPr lang="ja-JP" altLang="en-US" sz="2400" dirty="0" smtClean="0">
                <a:latin typeface="メイリオ" pitchFamily="50" charset="-128"/>
                <a:ea typeface="メイリオ" pitchFamily="50" charset="-128"/>
                <a:cs typeface="メイリオ" pitchFamily="50" charset="-128"/>
              </a:rPr>
              <a:t>・国際的な教育段階の整理としては、中等教育終了後の職業固有のプログラムのこととして位置づけられる（専門職大学院等としてリカレント教育の一環とする整理もあるが、原則としてリカレント教育とは異なるという整理が一般的である）。</a:t>
            </a:r>
          </a:p>
          <a:p>
            <a:pPr marL="0" indent="0" eaLnBrk="1" hangingPunct="1">
              <a:buFontTx/>
              <a:buNone/>
            </a:pPr>
            <a:r>
              <a:rPr lang="ja-JP" altLang="en-US" sz="2400" dirty="0" smtClean="0">
                <a:latin typeface="メイリオ" pitchFamily="50" charset="-128"/>
                <a:ea typeface="メイリオ" pitchFamily="50" charset="-128"/>
                <a:cs typeface="メイリオ" pitchFamily="50" charset="-128"/>
              </a:rPr>
              <a:t>・職業教育の理論では、提示</a:t>
            </a:r>
            <a:r>
              <a:rPr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模倣</a:t>
            </a:r>
            <a:r>
              <a:rPr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実践</a:t>
            </a:r>
            <a:r>
              <a:rPr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省察等の相互作用や学習サイクルの重要性が謳われることが多い。</a:t>
            </a:r>
          </a:p>
        </p:txBody>
      </p:sp>
      <p:sp>
        <p:nvSpPr>
          <p:cNvPr id="36866"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36867" name="スライド番号プレースホルダー 1"/>
          <p:cNvSpPr>
            <a:spLocks noGrp="1"/>
          </p:cNvSpPr>
          <p:nvPr>
            <p:ph type="sldNum" sz="quarter" idx="12"/>
          </p:nvPr>
        </p:nvSpPr>
        <p:spPr>
          <a:xfrm>
            <a:off x="7010400" y="6508919"/>
            <a:ext cx="2133600" cy="476250"/>
          </a:xfrm>
          <a:noFill/>
        </p:spPr>
        <p:txBody>
          <a:bodyPr/>
          <a:lstStyle/>
          <a:p>
            <a:fld id="{BDCBB7DD-81FE-4E43-BB6D-8308EE00C6A0}" type="slidenum">
              <a:rPr lang="en-US" altLang="ja-JP"/>
              <a:pPr/>
              <a:t>16</a:t>
            </a:fld>
            <a:endParaRPr lang="en-US" altLang="ja-JP" dirty="0"/>
          </a:p>
        </p:txBody>
      </p:sp>
      <p:sp>
        <p:nvSpPr>
          <p:cNvPr id="36868" name="テキスト ボックス 2"/>
          <p:cNvSpPr txBox="1">
            <a:spLocks noChangeArrowheads="1"/>
          </p:cNvSpPr>
          <p:nvPr/>
        </p:nvSpPr>
        <p:spPr bwMode="auto">
          <a:xfrm>
            <a:off x="323850" y="476250"/>
            <a:ext cx="8640763" cy="523875"/>
          </a:xfrm>
          <a:prstGeom prst="rect">
            <a:avLst/>
          </a:prstGeom>
          <a:noFill/>
          <a:ln w="9525">
            <a:noFill/>
            <a:miter lim="800000"/>
            <a:headEnd/>
            <a:tailEnd/>
          </a:ln>
        </p:spPr>
        <p:txBody>
          <a:bodyPr>
            <a:spAutoFit/>
          </a:bodyPr>
          <a:lstStyle/>
          <a:p>
            <a:r>
              <a:rPr lang="ja-JP" altLang="en-US" sz="2800" b="1">
                <a:latin typeface="メイリオ" pitchFamily="50" charset="-128"/>
                <a:ea typeface="メイリオ" pitchFamily="50" charset="-128"/>
                <a:cs typeface="メイリオ" pitchFamily="50" charset="-128"/>
              </a:rPr>
              <a:t>職業教育の理論</a:t>
            </a:r>
          </a:p>
        </p:txBody>
      </p:sp>
      <p:cxnSp>
        <p:nvCxnSpPr>
          <p:cNvPr id="7" name="直線コネクタ 6"/>
          <p:cNvCxnSpPr/>
          <p:nvPr/>
        </p:nvCxnSpPr>
        <p:spPr>
          <a:xfrm>
            <a:off x="250825" y="1052513"/>
            <a:ext cx="8893175" cy="0"/>
          </a:xfrm>
          <a:prstGeom prst="line">
            <a:avLst/>
          </a:prstGeom>
          <a:ln w="66675">
            <a:solidFill>
              <a:srgbClr val="0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0825" y="188913"/>
            <a:ext cx="4321175" cy="1368425"/>
          </a:xfrm>
          <a:prstGeom prst="roundRect">
            <a:avLst/>
          </a:prstGeom>
          <a:solidFill>
            <a:srgbClr val="008080"/>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bg1"/>
                </a:solidFill>
                <a:latin typeface="メイリオ" pitchFamily="50" charset="-128"/>
                <a:ea typeface="メイリオ" pitchFamily="50" charset="-128"/>
                <a:cs typeface="メイリオ" pitchFamily="50" charset="-128"/>
              </a:rPr>
              <a:t>自ら主体的に学んだことこそ</a:t>
            </a:r>
          </a:p>
          <a:p>
            <a:pPr algn="ctr">
              <a:defRPr/>
            </a:pPr>
            <a:r>
              <a:rPr lang="ja-JP" altLang="en-US" sz="2400" b="1" dirty="0">
                <a:solidFill>
                  <a:schemeClr val="bg1"/>
                </a:solidFill>
                <a:latin typeface="メイリオ" pitchFamily="50" charset="-128"/>
                <a:ea typeface="メイリオ" pitchFamily="50" charset="-128"/>
                <a:cs typeface="メイリオ" pitchFamily="50" charset="-128"/>
              </a:rPr>
              <a:t>真に血となり肉となります。</a:t>
            </a:r>
          </a:p>
        </p:txBody>
      </p:sp>
      <p:sp>
        <p:nvSpPr>
          <p:cNvPr id="14" name="角丸四角形 13"/>
          <p:cNvSpPr/>
          <p:nvPr/>
        </p:nvSpPr>
        <p:spPr>
          <a:xfrm>
            <a:off x="4643438" y="908050"/>
            <a:ext cx="4249737" cy="649288"/>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講師がみなさんを仕事ができる人</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にするのではありません。</a:t>
            </a:r>
          </a:p>
        </p:txBody>
      </p:sp>
      <p:sp>
        <p:nvSpPr>
          <p:cNvPr id="15" name="角丸四角形 14"/>
          <p:cNvSpPr/>
          <p:nvPr/>
        </p:nvSpPr>
        <p:spPr>
          <a:xfrm>
            <a:off x="4643438" y="188913"/>
            <a:ext cx="4249737" cy="647700"/>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講師が教えることをちゃんと受け取りさえすれば</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仕事ができる人になるのではありません。</a:t>
            </a:r>
          </a:p>
        </p:txBody>
      </p:sp>
      <p:sp>
        <p:nvSpPr>
          <p:cNvPr id="9" name="角丸四角形 8"/>
          <p:cNvSpPr/>
          <p:nvPr/>
        </p:nvSpPr>
        <p:spPr>
          <a:xfrm>
            <a:off x="250825" y="5732463"/>
            <a:ext cx="6697663" cy="433387"/>
          </a:xfrm>
          <a:prstGeom prst="roundRect">
            <a:avLst/>
          </a:prstGeom>
          <a:solidFill>
            <a:schemeClr val="accent5">
              <a:lumMod val="90000"/>
            </a:schemeClr>
          </a:solid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400" b="1">
                <a:solidFill>
                  <a:schemeClr val="tx1"/>
                </a:solidFill>
                <a:latin typeface="メイリオ" pitchFamily="50" charset="-128"/>
                <a:ea typeface="メイリオ" pitchFamily="50" charset="-128"/>
                <a:cs typeface="メイリオ" pitchFamily="50" charset="-128"/>
              </a:rPr>
              <a:t>前提には、動機づけ</a:t>
            </a:r>
            <a:r>
              <a:rPr lang="en-US" altLang="ja-JP" sz="2400" b="1">
                <a:solidFill>
                  <a:schemeClr val="tx1"/>
                </a:solidFill>
                <a:latin typeface="メイリオ" pitchFamily="50" charset="-128"/>
                <a:ea typeface="メイリオ" pitchFamily="50" charset="-128"/>
                <a:cs typeface="メイリオ" pitchFamily="50" charset="-128"/>
              </a:rPr>
              <a:t>(</a:t>
            </a:r>
            <a:r>
              <a:rPr lang="ja-JP" altLang="en-US" sz="2400" b="1">
                <a:solidFill>
                  <a:schemeClr val="tx1"/>
                </a:solidFill>
                <a:latin typeface="メイリオ" pitchFamily="50" charset="-128"/>
                <a:ea typeface="メイリオ" pitchFamily="50" charset="-128"/>
                <a:cs typeface="メイリオ" pitchFamily="50" charset="-128"/>
              </a:rPr>
              <a:t>意欲、モチベーション</a:t>
            </a:r>
            <a:r>
              <a:rPr lang="en-US" altLang="ja-JP" sz="2400" b="1">
                <a:solidFill>
                  <a:schemeClr val="tx1"/>
                </a:solidFill>
                <a:latin typeface="メイリオ" pitchFamily="50" charset="-128"/>
                <a:ea typeface="メイリオ" pitchFamily="50" charset="-128"/>
                <a:cs typeface="メイリオ" pitchFamily="50" charset="-128"/>
              </a:rPr>
              <a:t>)</a:t>
            </a:r>
            <a:endParaRPr lang="ja-JP" altLang="en-US" sz="2400" b="1">
              <a:solidFill>
                <a:schemeClr val="tx1"/>
              </a:solidFill>
              <a:latin typeface="メイリオ" pitchFamily="50" charset="-128"/>
              <a:ea typeface="メイリオ" pitchFamily="50" charset="-128"/>
              <a:cs typeface="メイリオ" pitchFamily="50" charset="-128"/>
            </a:endParaRPr>
          </a:p>
        </p:txBody>
      </p:sp>
      <p:sp>
        <p:nvSpPr>
          <p:cNvPr id="10" name="角丸四角形 9"/>
          <p:cNvSpPr/>
          <p:nvPr/>
        </p:nvSpPr>
        <p:spPr>
          <a:xfrm>
            <a:off x="250825" y="2492375"/>
            <a:ext cx="1873250" cy="504825"/>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問題の提示</a:t>
            </a:r>
          </a:p>
        </p:txBody>
      </p:sp>
      <p:sp>
        <p:nvSpPr>
          <p:cNvPr id="12" name="角丸四角形 11"/>
          <p:cNvSpPr/>
          <p:nvPr/>
        </p:nvSpPr>
        <p:spPr>
          <a:xfrm>
            <a:off x="250825" y="3141663"/>
            <a:ext cx="1873250" cy="503237"/>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活性化</a:t>
            </a:r>
          </a:p>
        </p:txBody>
      </p:sp>
      <p:sp>
        <p:nvSpPr>
          <p:cNvPr id="16" name="角丸四角形 15"/>
          <p:cNvSpPr/>
          <p:nvPr/>
        </p:nvSpPr>
        <p:spPr>
          <a:xfrm>
            <a:off x="250825" y="3789363"/>
            <a:ext cx="1873250" cy="503237"/>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例示</a:t>
            </a:r>
          </a:p>
        </p:txBody>
      </p:sp>
      <p:sp>
        <p:nvSpPr>
          <p:cNvPr id="17" name="角丸四角形 16"/>
          <p:cNvSpPr/>
          <p:nvPr/>
        </p:nvSpPr>
        <p:spPr>
          <a:xfrm>
            <a:off x="250825" y="4437063"/>
            <a:ext cx="1873250" cy="504825"/>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応用</a:t>
            </a:r>
          </a:p>
        </p:txBody>
      </p:sp>
      <p:sp>
        <p:nvSpPr>
          <p:cNvPr id="18" name="角丸四角形 17"/>
          <p:cNvSpPr/>
          <p:nvPr/>
        </p:nvSpPr>
        <p:spPr>
          <a:xfrm>
            <a:off x="250825" y="5084763"/>
            <a:ext cx="1873250" cy="504825"/>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統合</a:t>
            </a:r>
          </a:p>
        </p:txBody>
      </p:sp>
      <p:sp>
        <p:nvSpPr>
          <p:cNvPr id="19" name="角丸四角形 18"/>
          <p:cNvSpPr/>
          <p:nvPr/>
        </p:nvSpPr>
        <p:spPr>
          <a:xfrm>
            <a:off x="2268538" y="2492375"/>
            <a:ext cx="4679950" cy="504825"/>
          </a:xfrm>
          <a:prstGeom prst="roundRect">
            <a:avLst/>
          </a:prstGeom>
          <a:noFill/>
          <a:ln w="34925">
            <a:solidFill>
              <a:srgbClr val="0080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「この問題もできるかな？」</a:t>
            </a:r>
            <a:br>
              <a:rPr lang="ja-JP" altLang="en-US" sz="1400" b="1" dirty="0">
                <a:solidFill>
                  <a:schemeClr val="tx1"/>
                </a:solidFill>
                <a:latin typeface="メイリオ" pitchFamily="50" charset="-128"/>
                <a:ea typeface="メイリオ" pitchFamily="50" charset="-128"/>
                <a:cs typeface="メイリオ" pitchFamily="50" charset="-128"/>
              </a:rPr>
            </a:br>
            <a:r>
              <a:rPr lang="ja-JP" altLang="en-US" sz="1400" b="1" dirty="0">
                <a:solidFill>
                  <a:schemeClr val="tx1"/>
                </a:solidFill>
                <a:latin typeface="メイリオ" pitchFamily="50" charset="-128"/>
                <a:ea typeface="メイリオ" pitchFamily="50" charset="-128"/>
                <a:cs typeface="メイリオ" pitchFamily="50" charset="-128"/>
              </a:rPr>
              <a:t>→「よし。やってみよう！」</a:t>
            </a:r>
          </a:p>
        </p:txBody>
      </p:sp>
      <p:sp>
        <p:nvSpPr>
          <p:cNvPr id="20" name="角丸四角形 19"/>
          <p:cNvSpPr/>
          <p:nvPr/>
        </p:nvSpPr>
        <p:spPr>
          <a:xfrm>
            <a:off x="2268538" y="3141663"/>
            <a:ext cx="4679950" cy="503237"/>
          </a:xfrm>
          <a:prstGeom prst="roundRect">
            <a:avLst/>
          </a:prstGeom>
          <a:noFill/>
          <a:ln w="34925">
            <a:solidFill>
              <a:srgbClr val="0080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「今の力でできないかな？」</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 「むずかしいな。新たな学びが必要だ。」</a:t>
            </a:r>
          </a:p>
        </p:txBody>
      </p:sp>
      <p:sp>
        <p:nvSpPr>
          <p:cNvPr id="21" name="角丸四角形 20"/>
          <p:cNvSpPr/>
          <p:nvPr/>
        </p:nvSpPr>
        <p:spPr>
          <a:xfrm>
            <a:off x="2268538" y="3789363"/>
            <a:ext cx="4679950" cy="503237"/>
          </a:xfrm>
          <a:prstGeom prst="roundRect">
            <a:avLst/>
          </a:prstGeom>
          <a:noFill/>
          <a:ln w="34925">
            <a:solidFill>
              <a:srgbClr val="0080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「まずはお手本を見せます。」</a:t>
            </a:r>
            <a:br>
              <a:rPr lang="ja-JP" altLang="en-US" sz="1400" b="1" dirty="0">
                <a:solidFill>
                  <a:schemeClr val="tx1"/>
                </a:solidFill>
                <a:latin typeface="メイリオ" pitchFamily="50" charset="-128"/>
                <a:ea typeface="メイリオ" pitchFamily="50" charset="-128"/>
                <a:cs typeface="メイリオ" pitchFamily="50" charset="-128"/>
              </a:rPr>
            </a:br>
            <a:r>
              <a:rPr lang="ja-JP" altLang="en-US" sz="1400" b="1" dirty="0">
                <a:solidFill>
                  <a:schemeClr val="tx1"/>
                </a:solidFill>
                <a:latin typeface="メイリオ" pitchFamily="50" charset="-128"/>
                <a:ea typeface="メイリオ" pitchFamily="50" charset="-128"/>
                <a:cs typeface="メイリオ" pitchFamily="50" charset="-128"/>
              </a:rPr>
              <a:t>→「なるほど！そういうことか。」</a:t>
            </a:r>
          </a:p>
        </p:txBody>
      </p:sp>
      <p:sp>
        <p:nvSpPr>
          <p:cNvPr id="22" name="角丸四角形 21"/>
          <p:cNvSpPr/>
          <p:nvPr/>
        </p:nvSpPr>
        <p:spPr>
          <a:xfrm>
            <a:off x="2268538" y="4437063"/>
            <a:ext cx="4679950" cy="504825"/>
          </a:xfrm>
          <a:prstGeom prst="roundRect">
            <a:avLst/>
          </a:prstGeom>
          <a:noFill/>
          <a:ln w="34925">
            <a:solidFill>
              <a:srgbClr val="0080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「今度は自分でやってみましょう。」</a:t>
            </a:r>
            <a:br>
              <a:rPr lang="ja-JP" altLang="en-US" sz="1400" b="1" dirty="0">
                <a:solidFill>
                  <a:schemeClr val="tx1"/>
                </a:solidFill>
                <a:latin typeface="メイリオ" pitchFamily="50" charset="-128"/>
                <a:ea typeface="メイリオ" pitchFamily="50" charset="-128"/>
                <a:cs typeface="メイリオ" pitchFamily="50" charset="-128"/>
              </a:rPr>
            </a:br>
            <a:r>
              <a:rPr lang="ja-JP" altLang="en-US" sz="1400" b="1" dirty="0">
                <a:solidFill>
                  <a:schemeClr val="tx1"/>
                </a:solidFill>
                <a:latin typeface="メイリオ" pitchFamily="50" charset="-128"/>
                <a:ea typeface="メイリオ" pitchFamily="50" charset="-128"/>
                <a:cs typeface="メイリオ" pitchFamily="50" charset="-128"/>
              </a:rPr>
              <a:t>→「なるほど！方法がわかりました。」</a:t>
            </a:r>
          </a:p>
        </p:txBody>
      </p:sp>
      <p:sp>
        <p:nvSpPr>
          <p:cNvPr id="23" name="角丸四角形 22"/>
          <p:cNvSpPr/>
          <p:nvPr/>
        </p:nvSpPr>
        <p:spPr>
          <a:xfrm>
            <a:off x="2268538" y="5084763"/>
            <a:ext cx="4679950" cy="504825"/>
          </a:xfrm>
          <a:prstGeom prst="roundRect">
            <a:avLst/>
          </a:prstGeom>
          <a:noFill/>
          <a:ln w="34925">
            <a:solidFill>
              <a:srgbClr val="0080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「現場でやってみてください。」</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→「少しずつできるようになってきました。」</a:t>
            </a:r>
          </a:p>
        </p:txBody>
      </p:sp>
      <p:sp>
        <p:nvSpPr>
          <p:cNvPr id="24" name="角丸四角形 23"/>
          <p:cNvSpPr/>
          <p:nvPr/>
        </p:nvSpPr>
        <p:spPr>
          <a:xfrm>
            <a:off x="250825" y="1844675"/>
            <a:ext cx="6697663" cy="504825"/>
          </a:xfrm>
          <a:prstGeom prst="roundRect">
            <a:avLst/>
          </a:prstGeom>
          <a:solidFill>
            <a:schemeClr val="accent3">
              <a:lumMod val="40000"/>
              <a:lumOff val="60000"/>
            </a:schemeClr>
          </a:solid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参考：メリルの学習環境デザイン原理</a:t>
            </a:r>
          </a:p>
        </p:txBody>
      </p:sp>
      <p:sp>
        <p:nvSpPr>
          <p:cNvPr id="27" name="正方形/長方形 26"/>
          <p:cNvSpPr/>
          <p:nvPr/>
        </p:nvSpPr>
        <p:spPr>
          <a:xfrm>
            <a:off x="7092950" y="1844675"/>
            <a:ext cx="1871663" cy="4321175"/>
          </a:xfrm>
          <a:prstGeom prst="rect">
            <a:avLst/>
          </a:prstGeom>
          <a:solidFill>
            <a:schemeClr val="accent5">
              <a:lumMod val="9000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u="sng" dirty="0">
                <a:solidFill>
                  <a:schemeClr val="tx1"/>
                </a:solidFill>
                <a:latin typeface="メイリオ" pitchFamily="50" charset="-128"/>
                <a:ea typeface="メイリオ" pitchFamily="50" charset="-128"/>
                <a:cs typeface="メイリオ" pitchFamily="50" charset="-128"/>
              </a:rPr>
              <a:t>学習とは</a:t>
            </a:r>
          </a:p>
          <a:p>
            <a:pPr algn="ctr">
              <a:defRPr/>
            </a:pPr>
            <a:r>
              <a:rPr lang="ja-JP" altLang="en-US" b="1" dirty="0">
                <a:solidFill>
                  <a:schemeClr val="tx1"/>
                </a:solidFill>
                <a:latin typeface="メイリオ" pitchFamily="50" charset="-128"/>
                <a:ea typeface="メイリオ" pitchFamily="50" charset="-128"/>
                <a:cs typeface="メイリオ" pitchFamily="50" charset="-128"/>
              </a:rPr>
              <a:t>・自ら発見する。</a:t>
            </a:r>
          </a:p>
          <a:p>
            <a:pPr algn="ctr">
              <a:defRPr/>
            </a:pPr>
            <a:r>
              <a:rPr lang="ja-JP" altLang="en-US" b="1" dirty="0">
                <a:solidFill>
                  <a:schemeClr val="tx1"/>
                </a:solidFill>
                <a:latin typeface="メイリオ" pitchFamily="50" charset="-128"/>
                <a:ea typeface="メイリオ" pitchFamily="50" charset="-128"/>
                <a:cs typeface="メイリオ" pitchFamily="50" charset="-128"/>
              </a:rPr>
              <a:t>（気づく）</a:t>
            </a:r>
            <a:br>
              <a:rPr lang="ja-JP" altLang="en-US" b="1" dirty="0">
                <a:solidFill>
                  <a:schemeClr val="tx1"/>
                </a:solidFill>
                <a:latin typeface="メイリオ" pitchFamily="50" charset="-128"/>
                <a:ea typeface="メイリオ" pitchFamily="50" charset="-128"/>
                <a:cs typeface="メイリオ" pitchFamily="50" charset="-128"/>
              </a:rPr>
            </a:br>
            <a:r>
              <a:rPr lang="ja-JP" altLang="en-US" b="1" dirty="0">
                <a:solidFill>
                  <a:schemeClr val="tx1"/>
                </a:solidFill>
                <a:latin typeface="メイリオ" pitchFamily="50" charset="-128"/>
                <a:ea typeface="メイリオ" pitchFamily="50" charset="-128"/>
                <a:cs typeface="メイリオ" pitchFamily="50" charset="-128"/>
              </a:rPr>
              <a:t>・気づいたことを定着させる。</a:t>
            </a:r>
          </a:p>
          <a:p>
            <a:pPr algn="ctr">
              <a:defRPr/>
            </a:pPr>
            <a:endParaRPr lang="ja-JP" altLang="en-US" b="1" dirty="0">
              <a:solidFill>
                <a:schemeClr val="tx1"/>
              </a:solidFill>
              <a:latin typeface="メイリオ" pitchFamily="50" charset="-128"/>
              <a:ea typeface="メイリオ" pitchFamily="50" charset="-128"/>
              <a:cs typeface="メイリオ" pitchFamily="50" charset="-128"/>
            </a:endParaRPr>
          </a:p>
          <a:p>
            <a:pPr>
              <a:defRPr/>
            </a:pPr>
            <a:r>
              <a:rPr lang="ja-JP" altLang="en-US" b="1" dirty="0">
                <a:solidFill>
                  <a:schemeClr val="tx1"/>
                </a:solidFill>
                <a:latin typeface="メイリオ" pitchFamily="50" charset="-128"/>
                <a:ea typeface="メイリオ" pitchFamily="50" charset="-128"/>
                <a:cs typeface="メイリオ" pitchFamily="50" charset="-128"/>
              </a:rPr>
              <a:t>★「習う」ことに慣れすぎていませんか？</a:t>
            </a:r>
            <a:endParaRPr lang="en-US" altLang="ja-JP" b="1" dirty="0">
              <a:solidFill>
                <a:schemeClr val="tx1"/>
              </a:solidFill>
              <a:latin typeface="メイリオ" pitchFamily="50" charset="-128"/>
              <a:ea typeface="メイリオ" pitchFamily="50" charset="-128"/>
              <a:cs typeface="メイリオ" pitchFamily="50" charset="-128"/>
            </a:endParaRPr>
          </a:p>
          <a:p>
            <a:pPr>
              <a:defRPr/>
            </a:pPr>
            <a:r>
              <a:rPr lang="en-US" altLang="ja-JP" b="1" dirty="0">
                <a:solidFill>
                  <a:schemeClr val="tx1"/>
                </a:solidFill>
                <a:latin typeface="メイリオ" pitchFamily="50" charset="-128"/>
                <a:ea typeface="メイリオ" pitchFamily="50" charset="-128"/>
                <a:cs typeface="メイリオ" pitchFamily="50" charset="-128"/>
              </a:rPr>
              <a:t> </a:t>
            </a:r>
            <a:r>
              <a:rPr lang="ja-JP" altLang="en-US" b="1" dirty="0">
                <a:solidFill>
                  <a:schemeClr val="tx1"/>
                </a:solidFill>
                <a:latin typeface="メイリオ" pitchFamily="50" charset="-128"/>
                <a:ea typeface="メイリオ" pitchFamily="50" charset="-128"/>
                <a:cs typeface="メイリオ" pitchFamily="50" charset="-128"/>
              </a:rPr>
              <a:t>→「学ぶ」へ</a:t>
            </a:r>
          </a:p>
          <a:p>
            <a:pPr>
              <a:defRPr/>
            </a:pPr>
            <a:endParaRPr lang="ja-JP" altLang="en-US" b="1" dirty="0">
              <a:solidFill>
                <a:schemeClr val="tx1"/>
              </a:solidFill>
              <a:latin typeface="メイリオ" pitchFamily="50" charset="-128"/>
              <a:ea typeface="メイリオ" pitchFamily="50" charset="-128"/>
              <a:cs typeface="メイリオ" pitchFamily="50" charset="-128"/>
            </a:endParaRPr>
          </a:p>
          <a:p>
            <a:pPr>
              <a:defRPr/>
            </a:pPr>
            <a:r>
              <a:rPr lang="ja-JP" altLang="en-US" b="1" dirty="0">
                <a:solidFill>
                  <a:schemeClr val="tx1"/>
                </a:solidFill>
                <a:latin typeface="メイリオ" pitchFamily="50" charset="-128"/>
                <a:ea typeface="メイリオ" pitchFamily="50" charset="-128"/>
                <a:cs typeface="メイリオ" pitchFamily="50" charset="-128"/>
              </a:rPr>
              <a:t>★主体的、参加型</a:t>
            </a:r>
            <a:r>
              <a:rPr lang="en-US" altLang="ja-JP" b="1" dirty="0">
                <a:solidFill>
                  <a:schemeClr val="tx1"/>
                </a:solidFill>
                <a:latin typeface="メイリオ" pitchFamily="50" charset="-128"/>
                <a:ea typeface="メイリオ" pitchFamily="50" charset="-128"/>
                <a:cs typeface="メイリオ" pitchFamily="50" charset="-128"/>
              </a:rPr>
              <a:t>(</a:t>
            </a:r>
            <a:r>
              <a:rPr lang="ja-JP" altLang="en-US" b="1" dirty="0">
                <a:solidFill>
                  <a:schemeClr val="tx1"/>
                </a:solidFill>
                <a:latin typeface="メイリオ" pitchFamily="50" charset="-128"/>
                <a:ea typeface="メイリオ" pitchFamily="50" charset="-128"/>
                <a:cs typeface="メイリオ" pitchFamily="50" charset="-128"/>
              </a:rPr>
              <a:t>対話的</a:t>
            </a:r>
            <a:r>
              <a:rPr lang="en-US" altLang="ja-JP" b="1" dirty="0">
                <a:solidFill>
                  <a:schemeClr val="tx1"/>
                </a:solidFill>
                <a:latin typeface="メイリオ" pitchFamily="50" charset="-128"/>
                <a:ea typeface="メイリオ" pitchFamily="50" charset="-128"/>
                <a:cs typeface="メイリオ" pitchFamily="50" charset="-128"/>
              </a:rPr>
              <a:t>)</a:t>
            </a:r>
            <a:r>
              <a:rPr lang="ja-JP" altLang="en-US" b="1" dirty="0">
                <a:solidFill>
                  <a:schemeClr val="tx1"/>
                </a:solidFill>
                <a:latin typeface="メイリオ" pitchFamily="50" charset="-128"/>
                <a:ea typeface="メイリオ" pitchFamily="50" charset="-128"/>
                <a:cs typeface="メイリオ" pitchFamily="50" charset="-128"/>
              </a:rPr>
              <a:t>な学びとは？</a:t>
            </a:r>
          </a:p>
        </p:txBody>
      </p:sp>
      <p:sp>
        <p:nvSpPr>
          <p:cNvPr id="25" name="下矢印 24"/>
          <p:cNvSpPr/>
          <p:nvPr/>
        </p:nvSpPr>
        <p:spPr>
          <a:xfrm>
            <a:off x="468313" y="2852738"/>
            <a:ext cx="142875" cy="2663825"/>
          </a:xfrm>
          <a:prstGeom prst="downArrow">
            <a:avLst>
              <a:gd name="adj1" fmla="val 50000"/>
              <a:gd name="adj2" fmla="val 10879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930" name="スライド番号プレースホルダ 25"/>
          <p:cNvSpPr>
            <a:spLocks noGrp="1"/>
          </p:cNvSpPr>
          <p:nvPr>
            <p:ph type="sldNum" sz="quarter" idx="12"/>
          </p:nvPr>
        </p:nvSpPr>
        <p:spPr>
          <a:xfrm>
            <a:off x="6948488" y="6524625"/>
            <a:ext cx="2133600" cy="476250"/>
          </a:xfrm>
          <a:noFill/>
        </p:spPr>
        <p:txBody>
          <a:bodyPr/>
          <a:lstStyle/>
          <a:p>
            <a:fld id="{CEF49DA5-146F-4BA7-A819-3E3FDC634F98}" type="slidenum">
              <a:rPr lang="ja-JP" altLang="en-US"/>
              <a:pPr/>
              <a:t>17</a:t>
            </a:fld>
            <a:endParaRPr lang="ja-JP" altLang="en-US"/>
          </a:p>
        </p:txBody>
      </p:sp>
      <p:sp>
        <p:nvSpPr>
          <p:cNvPr id="28" name="フッター プレースホルダ 1"/>
          <p:cNvSpPr>
            <a:spLocks noGrp="1"/>
          </p:cNvSpPr>
          <p:nvPr>
            <p:ph type="ftr" sz="quarter" idx="11"/>
          </p:nvPr>
        </p:nvSpPr>
        <p:spPr>
          <a:xfrm>
            <a:off x="0" y="6264131"/>
            <a:ext cx="9144000" cy="365125"/>
          </a:xfrm>
        </p:spPr>
        <p:txBody>
          <a:bodyPr/>
          <a:lstStyle/>
          <a:p>
            <a:pPr>
              <a:defRPr/>
            </a:pPr>
            <a:r>
              <a:rPr lang="ja-JP" altLang="en-US" sz="800" dirty="0" smtClean="0"/>
              <a:t>新カリキュラムに基づく相談支援従事者養成研修モデル研修</a:t>
            </a:r>
            <a:r>
              <a:rPr lang="en-US" altLang="ja-JP" sz="800" dirty="0" smtClean="0"/>
              <a:t>(</a:t>
            </a:r>
            <a:r>
              <a:rPr lang="ja-JP" altLang="en-US" sz="800" dirty="0" smtClean="0"/>
              <a:t>初任者研修</a:t>
            </a:r>
            <a:r>
              <a:rPr lang="en-US" altLang="ja-JP" sz="800" dirty="0" smtClean="0"/>
              <a:t>), SSA2018-2019(c) </a:t>
            </a:r>
            <a:r>
              <a:rPr lang="ja-JP" altLang="en-US" sz="800" dirty="0" smtClean="0"/>
              <a:t>不許複製</a:t>
            </a:r>
            <a:endParaRPr lang="ja-JP" altLang="en-US" sz="800" dirty="0"/>
          </a:p>
        </p:txBody>
      </p:sp>
      <p:sp>
        <p:nvSpPr>
          <p:cNvPr id="38932"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38933" name="テキスト ボックス 29"/>
          <p:cNvSpPr txBox="1">
            <a:spLocks noChangeArrowheads="1"/>
          </p:cNvSpPr>
          <p:nvPr/>
        </p:nvSpPr>
        <p:spPr bwMode="auto">
          <a:xfrm>
            <a:off x="3203848" y="6524625"/>
            <a:ext cx="5184775" cy="307975"/>
          </a:xfrm>
          <a:prstGeom prst="rect">
            <a:avLst/>
          </a:prstGeom>
          <a:solidFill>
            <a:srgbClr val="000090"/>
          </a:solidFill>
          <a:ln w="9525">
            <a:noFill/>
            <a:miter lim="800000"/>
            <a:headEnd/>
            <a:tailEnd/>
          </a:ln>
        </p:spPr>
        <p:txBody>
          <a:bodyPr>
            <a:spAutoFit/>
          </a:bodyPr>
          <a:lstStyle/>
          <a:p>
            <a:r>
              <a:rPr lang="ja-JP" altLang="en-US" sz="1400" dirty="0">
                <a:solidFill>
                  <a:schemeClr val="bg1"/>
                </a:solidFill>
                <a:latin typeface="メイリオ" pitchFamily="50" charset="-128"/>
                <a:ea typeface="メイリオ" pitchFamily="50" charset="-128"/>
                <a:cs typeface="メイリオ" pitchFamily="50" charset="-128"/>
              </a:rPr>
              <a:t>（参考　モデル初任者研修における研修受講ガイダンス資料）</a:t>
            </a:r>
            <a:r>
              <a:rPr lang="ja-JP" altLang="ja-JP" sz="1400" dirty="0">
                <a:solidFill>
                  <a:schemeClr val="bg1"/>
                </a:solidFill>
                <a:latin typeface="メイリオ" pitchFamily="50" charset="-128"/>
                <a:ea typeface="メイリオ" pitchFamily="50" charset="-128"/>
                <a:cs typeface="メイリオ" pitchFamily="50" charset="-128"/>
              </a:rPr>
              <a:t> </a:t>
            </a:r>
            <a:endParaRPr lang="ja-JP" altLang="en-US" sz="1400" dirty="0">
              <a:solidFill>
                <a:schemeClr val="bg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ッター プレースホルダ 1"/>
          <p:cNvSpPr>
            <a:spLocks noGrp="1"/>
          </p:cNvSpPr>
          <p:nvPr>
            <p:ph type="ftr" sz="quarter" idx="11"/>
          </p:nvPr>
        </p:nvSpPr>
        <p:spPr>
          <a:xfrm>
            <a:off x="-4479" y="6300787"/>
            <a:ext cx="9144000" cy="365125"/>
          </a:xfrm>
        </p:spPr>
        <p:txBody>
          <a:bodyPr/>
          <a:lstStyle/>
          <a:p>
            <a:pPr>
              <a:defRPr/>
            </a:pPr>
            <a:r>
              <a:rPr lang="ja-JP" altLang="en-US" sz="800" dirty="0" smtClean="0"/>
              <a:t>新カリキュラムに基づく相談支援従事者養成研修モデル研修</a:t>
            </a:r>
            <a:r>
              <a:rPr lang="en-US" altLang="ja-JP" sz="800" dirty="0" smtClean="0"/>
              <a:t>(</a:t>
            </a:r>
            <a:r>
              <a:rPr lang="ja-JP" altLang="en-US" sz="800" dirty="0" smtClean="0"/>
              <a:t>初任者研修</a:t>
            </a:r>
            <a:r>
              <a:rPr lang="en-US" altLang="ja-JP" sz="800" dirty="0" smtClean="0"/>
              <a:t>), SSA2018-2019(c) </a:t>
            </a:r>
            <a:r>
              <a:rPr lang="ja-JP" altLang="en-US" sz="800" dirty="0" smtClean="0"/>
              <a:t>不許複製</a:t>
            </a:r>
            <a:endParaRPr lang="ja-JP" altLang="en-US" sz="800" dirty="0"/>
          </a:p>
        </p:txBody>
      </p:sp>
      <p:sp>
        <p:nvSpPr>
          <p:cNvPr id="13" name="角丸四角形 12"/>
          <p:cNvSpPr/>
          <p:nvPr/>
        </p:nvSpPr>
        <p:spPr>
          <a:xfrm>
            <a:off x="250825" y="188913"/>
            <a:ext cx="4321175" cy="1368425"/>
          </a:xfrm>
          <a:prstGeom prst="roundRect">
            <a:avLst/>
          </a:prstGeom>
          <a:solidFill>
            <a:srgbClr val="008080"/>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bg1"/>
                </a:solidFill>
                <a:latin typeface="メイリオ" pitchFamily="50" charset="-128"/>
                <a:ea typeface="メイリオ" pitchFamily="50" charset="-128"/>
                <a:cs typeface="メイリオ" pitchFamily="50" charset="-128"/>
              </a:rPr>
              <a:t>自ら主体的に学んだことこそ</a:t>
            </a:r>
          </a:p>
          <a:p>
            <a:pPr algn="ctr">
              <a:defRPr/>
            </a:pPr>
            <a:r>
              <a:rPr lang="ja-JP" altLang="en-US" sz="2400" b="1" dirty="0">
                <a:solidFill>
                  <a:schemeClr val="bg1"/>
                </a:solidFill>
                <a:latin typeface="メイリオ" pitchFamily="50" charset="-128"/>
                <a:ea typeface="メイリオ" pitchFamily="50" charset="-128"/>
                <a:cs typeface="メイリオ" pitchFamily="50" charset="-128"/>
              </a:rPr>
              <a:t>真に血となり肉となります。</a:t>
            </a:r>
          </a:p>
        </p:txBody>
      </p:sp>
      <p:sp>
        <p:nvSpPr>
          <p:cNvPr id="14" name="角丸四角形 13"/>
          <p:cNvSpPr/>
          <p:nvPr/>
        </p:nvSpPr>
        <p:spPr>
          <a:xfrm>
            <a:off x="4643438" y="908050"/>
            <a:ext cx="4249737" cy="649288"/>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講師がみなさんを仕事ができる人</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にするのではありません。</a:t>
            </a:r>
          </a:p>
        </p:txBody>
      </p:sp>
      <p:sp>
        <p:nvSpPr>
          <p:cNvPr id="15" name="角丸四角形 14"/>
          <p:cNvSpPr/>
          <p:nvPr/>
        </p:nvSpPr>
        <p:spPr>
          <a:xfrm>
            <a:off x="4643438" y="188913"/>
            <a:ext cx="4249737" cy="647700"/>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講師が教えることをちゃんと受け取りさえすれば</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仕事ができる人になるのではありません。</a:t>
            </a:r>
          </a:p>
        </p:txBody>
      </p:sp>
      <p:sp>
        <p:nvSpPr>
          <p:cNvPr id="24" name="角丸四角形 23"/>
          <p:cNvSpPr/>
          <p:nvPr/>
        </p:nvSpPr>
        <p:spPr>
          <a:xfrm>
            <a:off x="250825" y="1916113"/>
            <a:ext cx="8569325" cy="504825"/>
          </a:xfrm>
          <a:prstGeom prst="roundRect">
            <a:avLst/>
          </a:prstGeom>
          <a:solidFill>
            <a:schemeClr val="accent3">
              <a:lumMod val="40000"/>
              <a:lumOff val="60000"/>
            </a:schemeClr>
          </a:solid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tx1"/>
                </a:solidFill>
                <a:latin typeface="メイリオ" pitchFamily="50" charset="-128"/>
                <a:ea typeface="メイリオ" pitchFamily="50" charset="-128"/>
                <a:cs typeface="メイリオ" pitchFamily="50" charset="-128"/>
              </a:rPr>
              <a:t>①「問い」を持って参加する。聴く。</a:t>
            </a:r>
          </a:p>
        </p:txBody>
      </p:sp>
      <p:sp>
        <p:nvSpPr>
          <p:cNvPr id="26" name="角丸四角形 25"/>
          <p:cNvSpPr/>
          <p:nvPr/>
        </p:nvSpPr>
        <p:spPr>
          <a:xfrm>
            <a:off x="468313" y="2565400"/>
            <a:ext cx="8351837" cy="935038"/>
          </a:xfrm>
          <a:prstGeom prst="roundRect">
            <a:avLst/>
          </a:prstGeom>
          <a:noFill/>
          <a:ln w="34925">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tx1"/>
                </a:solidFill>
                <a:latin typeface="メイリオ" pitchFamily="50" charset="-128"/>
                <a:ea typeface="メイリオ" pitchFamily="50" charset="-128"/>
                <a:cs typeface="メイリオ" pitchFamily="50" charset="-128"/>
              </a:rPr>
              <a:t>・問いのヒントが獲得目標にあります。</a:t>
            </a:r>
          </a:p>
          <a:p>
            <a:pPr>
              <a:defRPr/>
            </a:pPr>
            <a:r>
              <a:rPr lang="ja-JP" altLang="en-US" sz="2400" b="1" dirty="0">
                <a:solidFill>
                  <a:schemeClr val="tx1"/>
                </a:solidFill>
                <a:latin typeface="メイリオ" pitchFamily="50" charset="-128"/>
                <a:ea typeface="メイリオ" pitchFamily="50" charset="-128"/>
                <a:cs typeface="メイリオ" pitchFamily="50" charset="-128"/>
              </a:rPr>
              <a:t>・振り返りシートも活用してください。</a:t>
            </a:r>
          </a:p>
        </p:txBody>
      </p:sp>
      <p:sp>
        <p:nvSpPr>
          <p:cNvPr id="28" name="角丸四角形 27"/>
          <p:cNvSpPr/>
          <p:nvPr/>
        </p:nvSpPr>
        <p:spPr>
          <a:xfrm>
            <a:off x="250825" y="3860800"/>
            <a:ext cx="8569325" cy="504825"/>
          </a:xfrm>
          <a:prstGeom prst="roundRect">
            <a:avLst/>
          </a:prstGeom>
          <a:solidFill>
            <a:schemeClr val="accent3">
              <a:lumMod val="40000"/>
              <a:lumOff val="60000"/>
            </a:schemeClr>
          </a:solid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tx1"/>
                </a:solidFill>
                <a:latin typeface="メイリオ" pitchFamily="50" charset="-128"/>
                <a:ea typeface="メイリオ" pitchFamily="50" charset="-128"/>
                <a:cs typeface="メイリオ" pitchFamily="50" charset="-128"/>
              </a:rPr>
              <a:t>② 頭と手と口、時には体全体を動かす。</a:t>
            </a:r>
          </a:p>
        </p:txBody>
      </p:sp>
      <p:sp>
        <p:nvSpPr>
          <p:cNvPr id="29" name="角丸四角形 28"/>
          <p:cNvSpPr/>
          <p:nvPr/>
        </p:nvSpPr>
        <p:spPr>
          <a:xfrm>
            <a:off x="468313" y="4508500"/>
            <a:ext cx="8351837" cy="1728788"/>
          </a:xfrm>
          <a:prstGeom prst="roundRect">
            <a:avLst/>
          </a:prstGeom>
          <a:noFill/>
          <a:ln w="34925">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2400" b="1">
                <a:solidFill>
                  <a:schemeClr val="tx1"/>
                </a:solidFill>
                <a:latin typeface="メイリオ" pitchFamily="50" charset="-128"/>
                <a:ea typeface="メイリオ" pitchFamily="50" charset="-128"/>
                <a:cs typeface="メイリオ" pitchFamily="50" charset="-128"/>
              </a:rPr>
              <a:t>・啓示は降りてきません。意識すると気づきます。</a:t>
            </a:r>
          </a:p>
          <a:p>
            <a:r>
              <a:rPr lang="ja-JP" altLang="en-US" sz="2400" b="1">
                <a:solidFill>
                  <a:schemeClr val="tx1"/>
                </a:solidFill>
                <a:latin typeface="メイリオ" pitchFamily="50" charset="-128"/>
                <a:ea typeface="メイリオ" pitchFamily="50" charset="-128"/>
                <a:cs typeface="メイリオ" pitchFamily="50" charset="-128"/>
              </a:rPr>
              <a:t>・積極的に参加しましょう。参加型の演習を多く取り入れています。「間違い」や「ひとつの正しい答」はありません。怖がらず意見を出し合いましょう。</a:t>
            </a:r>
          </a:p>
        </p:txBody>
      </p:sp>
      <p:sp>
        <p:nvSpPr>
          <p:cNvPr id="39945" name="スライド番号プレースホルダ 9"/>
          <p:cNvSpPr>
            <a:spLocks noGrp="1"/>
          </p:cNvSpPr>
          <p:nvPr>
            <p:ph type="sldNum" sz="quarter" idx="12"/>
          </p:nvPr>
        </p:nvSpPr>
        <p:spPr>
          <a:xfrm>
            <a:off x="7005921" y="6520295"/>
            <a:ext cx="2133600" cy="476250"/>
          </a:xfrm>
          <a:noFill/>
        </p:spPr>
        <p:txBody>
          <a:bodyPr/>
          <a:lstStyle/>
          <a:p>
            <a:fld id="{6B65864B-F0BD-4009-BAB8-EA3098965203}" type="slidenum">
              <a:rPr lang="ja-JP" altLang="en-US"/>
              <a:pPr/>
              <a:t>18</a:t>
            </a:fld>
            <a:endParaRPr lang="ja-JP" altLang="en-US" dirty="0"/>
          </a:p>
        </p:txBody>
      </p:sp>
      <p:sp>
        <p:nvSpPr>
          <p:cNvPr id="39946"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39947" name="テキスト ボックス 11"/>
          <p:cNvSpPr txBox="1">
            <a:spLocks noChangeArrowheads="1"/>
          </p:cNvSpPr>
          <p:nvPr/>
        </p:nvSpPr>
        <p:spPr bwMode="auto">
          <a:xfrm>
            <a:off x="3275856" y="6575423"/>
            <a:ext cx="5184775" cy="307975"/>
          </a:xfrm>
          <a:prstGeom prst="rect">
            <a:avLst/>
          </a:prstGeom>
          <a:solidFill>
            <a:srgbClr val="000090"/>
          </a:solidFill>
          <a:ln w="9525">
            <a:noFill/>
            <a:miter lim="800000"/>
            <a:headEnd/>
            <a:tailEnd/>
          </a:ln>
        </p:spPr>
        <p:txBody>
          <a:bodyPr>
            <a:spAutoFit/>
          </a:bodyPr>
          <a:lstStyle/>
          <a:p>
            <a:r>
              <a:rPr lang="ja-JP" altLang="en-US" sz="1400" dirty="0">
                <a:solidFill>
                  <a:schemeClr val="bg1"/>
                </a:solidFill>
                <a:latin typeface="メイリオ" pitchFamily="50" charset="-128"/>
                <a:ea typeface="メイリオ" pitchFamily="50" charset="-128"/>
                <a:cs typeface="メイリオ" pitchFamily="50" charset="-128"/>
              </a:rPr>
              <a:t>（参考　モデル初任者研修における研修受講ガイダンス資料）</a:t>
            </a:r>
            <a:r>
              <a:rPr lang="ja-JP" altLang="ja-JP" sz="1400" dirty="0">
                <a:solidFill>
                  <a:schemeClr val="bg1"/>
                </a:solidFill>
                <a:latin typeface="メイリオ" pitchFamily="50" charset="-128"/>
                <a:ea typeface="メイリオ" pitchFamily="50" charset="-128"/>
                <a:cs typeface="メイリオ" pitchFamily="50" charset="-128"/>
              </a:rPr>
              <a:t> </a:t>
            </a:r>
            <a:endParaRPr lang="ja-JP" altLang="en-US" sz="1400" dirty="0">
              <a:solidFill>
                <a:schemeClr val="bg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ッター プレースホルダ 1"/>
          <p:cNvSpPr>
            <a:spLocks noGrp="1"/>
          </p:cNvSpPr>
          <p:nvPr>
            <p:ph type="ftr" sz="quarter" idx="11"/>
          </p:nvPr>
        </p:nvSpPr>
        <p:spPr>
          <a:xfrm>
            <a:off x="0" y="6356350"/>
            <a:ext cx="9144000" cy="365125"/>
          </a:xfrm>
        </p:spPr>
        <p:txBody>
          <a:bodyPr/>
          <a:lstStyle/>
          <a:p>
            <a:pPr>
              <a:defRPr/>
            </a:pPr>
            <a:r>
              <a:rPr lang="ja-JP" altLang="en-US" sz="800" dirty="0" smtClean="0"/>
              <a:t>新カリキュラムに基づく相談支援従事者養成研修モデル研修</a:t>
            </a:r>
            <a:r>
              <a:rPr lang="en-US" altLang="ja-JP" sz="800" dirty="0" smtClean="0"/>
              <a:t>(</a:t>
            </a:r>
            <a:r>
              <a:rPr lang="ja-JP" altLang="en-US" sz="800" dirty="0" smtClean="0"/>
              <a:t>初任者研修</a:t>
            </a:r>
            <a:r>
              <a:rPr lang="en-US" altLang="ja-JP" sz="800" dirty="0" smtClean="0"/>
              <a:t>), SSA2018-2019(c) </a:t>
            </a:r>
            <a:r>
              <a:rPr lang="ja-JP" altLang="en-US" sz="800" dirty="0" smtClean="0"/>
              <a:t>不許複製</a:t>
            </a:r>
            <a:endParaRPr lang="ja-JP" altLang="en-US" sz="800" dirty="0"/>
          </a:p>
        </p:txBody>
      </p:sp>
      <p:sp>
        <p:nvSpPr>
          <p:cNvPr id="13" name="角丸四角形 12"/>
          <p:cNvSpPr/>
          <p:nvPr/>
        </p:nvSpPr>
        <p:spPr>
          <a:xfrm>
            <a:off x="250825" y="188913"/>
            <a:ext cx="4321175" cy="1368425"/>
          </a:xfrm>
          <a:prstGeom prst="roundRect">
            <a:avLst/>
          </a:prstGeom>
          <a:solidFill>
            <a:srgbClr val="008080"/>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400" b="1">
                <a:solidFill>
                  <a:schemeClr val="bg1"/>
                </a:solidFill>
                <a:latin typeface="メイリオ" pitchFamily="50" charset="-128"/>
                <a:ea typeface="メイリオ" pitchFamily="50" charset="-128"/>
                <a:cs typeface="メイリオ" pitchFamily="50" charset="-128"/>
              </a:rPr>
              <a:t>継続的な学びが必要です。</a:t>
            </a:r>
          </a:p>
          <a:p>
            <a:pPr algn="ctr"/>
            <a:r>
              <a:rPr lang="en-US" altLang="ja-JP" sz="2400" b="1">
                <a:solidFill>
                  <a:schemeClr val="bg1"/>
                </a:solidFill>
                <a:latin typeface="メイリオ" pitchFamily="50" charset="-128"/>
                <a:ea typeface="メイリオ" pitchFamily="50" charset="-128"/>
                <a:cs typeface="メイリオ" pitchFamily="50" charset="-128"/>
              </a:rPr>
              <a:t>- </a:t>
            </a:r>
            <a:r>
              <a:rPr lang="ja-JP" altLang="en-US" sz="2400" b="1">
                <a:solidFill>
                  <a:schemeClr val="bg1"/>
                </a:solidFill>
                <a:latin typeface="メイリオ" pitchFamily="50" charset="-128"/>
                <a:ea typeface="メイリオ" pitchFamily="50" charset="-128"/>
                <a:cs typeface="メイリオ" pitchFamily="50" charset="-128"/>
              </a:rPr>
              <a:t>経験と概念化 </a:t>
            </a:r>
            <a:r>
              <a:rPr lang="en-US" altLang="ja-JP" sz="2400" b="1">
                <a:solidFill>
                  <a:schemeClr val="bg1"/>
                </a:solidFill>
                <a:latin typeface="メイリオ" pitchFamily="50" charset="-128"/>
                <a:ea typeface="メイリオ" pitchFamily="50" charset="-128"/>
                <a:cs typeface="メイリオ" pitchFamily="50" charset="-128"/>
              </a:rPr>
              <a:t>-</a:t>
            </a:r>
            <a:endParaRPr lang="ja-JP" altLang="en-US" sz="2400" b="1">
              <a:solidFill>
                <a:schemeClr val="bg1"/>
              </a:solidFill>
              <a:latin typeface="メイリオ" pitchFamily="50" charset="-128"/>
              <a:ea typeface="メイリオ" pitchFamily="50" charset="-128"/>
              <a:cs typeface="メイリオ" pitchFamily="50" charset="-128"/>
            </a:endParaRPr>
          </a:p>
        </p:txBody>
      </p:sp>
      <p:sp>
        <p:nvSpPr>
          <p:cNvPr id="14" name="角丸四角形 13"/>
          <p:cNvSpPr/>
          <p:nvPr/>
        </p:nvSpPr>
        <p:spPr>
          <a:xfrm>
            <a:off x="4643438" y="908050"/>
            <a:ext cx="4249737" cy="649288"/>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1400" b="1">
                <a:solidFill>
                  <a:schemeClr val="tx1"/>
                </a:solidFill>
                <a:latin typeface="メイリオ" pitchFamily="50" charset="-128"/>
                <a:ea typeface="メイリオ" pitchFamily="50" charset="-128"/>
                <a:cs typeface="メイリオ" pitchFamily="50" charset="-128"/>
              </a:rPr>
              <a:t>この研修を修了しさえすれば、現場に戻ってすぐ仕事ができるようになるわけではありません。</a:t>
            </a:r>
          </a:p>
        </p:txBody>
      </p:sp>
      <p:sp>
        <p:nvSpPr>
          <p:cNvPr id="15" name="角丸四角形 14"/>
          <p:cNvSpPr/>
          <p:nvPr/>
        </p:nvSpPr>
        <p:spPr>
          <a:xfrm>
            <a:off x="4643438" y="188913"/>
            <a:ext cx="4249737" cy="647700"/>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この研修で仕事ができるようになる</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全てが網羅されているわけではありません。</a:t>
            </a:r>
          </a:p>
        </p:txBody>
      </p:sp>
      <p:sp>
        <p:nvSpPr>
          <p:cNvPr id="28" name="角丸四角形 27"/>
          <p:cNvSpPr/>
          <p:nvPr/>
        </p:nvSpPr>
        <p:spPr>
          <a:xfrm>
            <a:off x="3203575" y="3429000"/>
            <a:ext cx="2089150" cy="936625"/>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latin typeface="メイリオ" pitchFamily="50" charset="-128"/>
                <a:ea typeface="メイリオ" pitchFamily="50" charset="-128"/>
                <a:cs typeface="メイリオ" pitchFamily="50" charset="-128"/>
              </a:rPr>
              <a:t>具体的経験</a:t>
            </a:r>
            <a:endParaRPr lang="en-US" altLang="ja-JP" sz="2000" b="1" dirty="0">
              <a:solidFill>
                <a:schemeClr val="tx1"/>
              </a:solidFill>
              <a:latin typeface="メイリオ" pitchFamily="50" charset="-128"/>
              <a:ea typeface="メイリオ" pitchFamily="50" charset="-128"/>
              <a:cs typeface="メイリオ" pitchFamily="50" charset="-128"/>
            </a:endParaRPr>
          </a:p>
          <a:p>
            <a:pPr algn="ctr">
              <a:defRPr/>
            </a:pPr>
            <a:endParaRPr lang="ja-JP" altLang="en-US" sz="2000" b="1" dirty="0">
              <a:solidFill>
                <a:schemeClr val="tx1"/>
              </a:solidFill>
              <a:latin typeface="メイリオ" pitchFamily="50" charset="-128"/>
              <a:ea typeface="メイリオ" pitchFamily="50" charset="-128"/>
              <a:cs typeface="メイリオ" pitchFamily="50" charset="-128"/>
            </a:endParaRPr>
          </a:p>
        </p:txBody>
      </p:sp>
      <p:sp>
        <p:nvSpPr>
          <p:cNvPr id="29" name="角丸四角形 28"/>
          <p:cNvSpPr/>
          <p:nvPr/>
        </p:nvSpPr>
        <p:spPr>
          <a:xfrm>
            <a:off x="3348038" y="3933825"/>
            <a:ext cx="1800225" cy="287338"/>
          </a:xfrm>
          <a:prstGeom prst="roundRect">
            <a:avLst/>
          </a:prstGeom>
          <a:solidFill>
            <a:schemeClr val="accent3">
              <a:lumMod val="20000"/>
              <a:lumOff val="80000"/>
            </a:schemeClr>
          </a:solidFill>
          <a:ln w="254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感じる</a:t>
            </a:r>
          </a:p>
        </p:txBody>
      </p:sp>
      <p:sp>
        <p:nvSpPr>
          <p:cNvPr id="30" name="角丸四角形 29"/>
          <p:cNvSpPr/>
          <p:nvPr/>
        </p:nvSpPr>
        <p:spPr>
          <a:xfrm>
            <a:off x="250825" y="1700213"/>
            <a:ext cx="8353425" cy="504825"/>
          </a:xfrm>
          <a:prstGeom prst="roundRect">
            <a:avLst/>
          </a:prstGeom>
          <a:solidFill>
            <a:schemeClr val="accent3">
              <a:lumMod val="40000"/>
              <a:lumOff val="60000"/>
            </a:schemeClr>
          </a:solid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参考：コルブの経験学習モデル</a:t>
            </a:r>
          </a:p>
        </p:txBody>
      </p:sp>
      <p:sp>
        <p:nvSpPr>
          <p:cNvPr id="31" name="角丸四角形 30"/>
          <p:cNvSpPr/>
          <p:nvPr/>
        </p:nvSpPr>
        <p:spPr>
          <a:xfrm>
            <a:off x="5724525" y="4437063"/>
            <a:ext cx="2087563" cy="936625"/>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latin typeface="メイリオ" pitchFamily="50" charset="-128"/>
                <a:ea typeface="メイリオ" pitchFamily="50" charset="-128"/>
                <a:cs typeface="メイリオ" pitchFamily="50" charset="-128"/>
              </a:rPr>
              <a:t>省察的観察</a:t>
            </a:r>
            <a:endParaRPr lang="en-US" altLang="ja-JP" sz="2000" b="1" dirty="0">
              <a:solidFill>
                <a:schemeClr val="tx1"/>
              </a:solidFill>
              <a:latin typeface="メイリオ" pitchFamily="50" charset="-128"/>
              <a:ea typeface="メイリオ" pitchFamily="50" charset="-128"/>
              <a:cs typeface="メイリオ" pitchFamily="50" charset="-128"/>
            </a:endParaRPr>
          </a:p>
          <a:p>
            <a:pPr algn="ctr">
              <a:defRPr/>
            </a:pPr>
            <a:endParaRPr lang="ja-JP" altLang="en-US" sz="2000" b="1" dirty="0">
              <a:solidFill>
                <a:schemeClr val="tx1"/>
              </a:solidFill>
              <a:latin typeface="メイリオ" pitchFamily="50" charset="-128"/>
              <a:ea typeface="メイリオ" pitchFamily="50" charset="-128"/>
              <a:cs typeface="メイリオ" pitchFamily="50" charset="-128"/>
            </a:endParaRPr>
          </a:p>
        </p:txBody>
      </p:sp>
      <p:sp>
        <p:nvSpPr>
          <p:cNvPr id="32" name="角丸四角形 31"/>
          <p:cNvSpPr/>
          <p:nvPr/>
        </p:nvSpPr>
        <p:spPr>
          <a:xfrm>
            <a:off x="3203575" y="5300663"/>
            <a:ext cx="2089150" cy="1008062"/>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latin typeface="メイリオ" pitchFamily="50" charset="-128"/>
                <a:ea typeface="メイリオ" pitchFamily="50" charset="-128"/>
                <a:cs typeface="メイリオ" pitchFamily="50" charset="-128"/>
              </a:rPr>
              <a:t>抽象的概念化</a:t>
            </a:r>
            <a:endParaRPr lang="en-US" altLang="ja-JP" sz="2000" b="1" dirty="0">
              <a:solidFill>
                <a:schemeClr val="tx1"/>
              </a:solidFill>
              <a:latin typeface="メイリオ" pitchFamily="50" charset="-128"/>
              <a:ea typeface="メイリオ" pitchFamily="50" charset="-128"/>
              <a:cs typeface="メイリオ" pitchFamily="50" charset="-128"/>
            </a:endParaRPr>
          </a:p>
          <a:p>
            <a:pPr algn="ctr">
              <a:defRPr/>
            </a:pPr>
            <a:endParaRPr lang="ja-JP" altLang="en-US" sz="2000" b="1" dirty="0">
              <a:solidFill>
                <a:schemeClr val="tx1"/>
              </a:solidFill>
              <a:latin typeface="メイリオ" pitchFamily="50" charset="-128"/>
              <a:ea typeface="メイリオ" pitchFamily="50" charset="-128"/>
              <a:cs typeface="メイリオ" pitchFamily="50" charset="-128"/>
            </a:endParaRPr>
          </a:p>
        </p:txBody>
      </p:sp>
      <p:sp>
        <p:nvSpPr>
          <p:cNvPr id="33" name="角丸四角形 32"/>
          <p:cNvSpPr/>
          <p:nvPr/>
        </p:nvSpPr>
        <p:spPr>
          <a:xfrm>
            <a:off x="684213" y="4437063"/>
            <a:ext cx="2087562" cy="936625"/>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latin typeface="メイリオ" pitchFamily="50" charset="-128"/>
                <a:ea typeface="メイリオ" pitchFamily="50" charset="-128"/>
                <a:cs typeface="メイリオ" pitchFamily="50" charset="-128"/>
              </a:rPr>
              <a:t>能動的実験</a:t>
            </a:r>
            <a:endParaRPr lang="en-US" altLang="ja-JP" sz="2000" b="1" dirty="0">
              <a:solidFill>
                <a:schemeClr val="tx1"/>
              </a:solidFill>
              <a:latin typeface="メイリオ" pitchFamily="50" charset="-128"/>
              <a:ea typeface="メイリオ" pitchFamily="50" charset="-128"/>
              <a:cs typeface="メイリオ" pitchFamily="50" charset="-128"/>
            </a:endParaRPr>
          </a:p>
          <a:p>
            <a:pPr algn="ctr">
              <a:defRPr/>
            </a:pPr>
            <a:endParaRPr lang="ja-JP" altLang="en-US" sz="2000" b="1" dirty="0">
              <a:solidFill>
                <a:schemeClr val="tx1"/>
              </a:solidFill>
              <a:latin typeface="メイリオ" pitchFamily="50" charset="-128"/>
              <a:ea typeface="メイリオ" pitchFamily="50" charset="-128"/>
              <a:cs typeface="メイリオ" pitchFamily="50" charset="-128"/>
            </a:endParaRPr>
          </a:p>
        </p:txBody>
      </p:sp>
      <p:cxnSp>
        <p:nvCxnSpPr>
          <p:cNvPr id="35" name="図形 34"/>
          <p:cNvCxnSpPr>
            <a:stCxn id="33" idx="0"/>
            <a:endCxn id="28" idx="1"/>
          </p:cNvCxnSpPr>
          <p:nvPr/>
        </p:nvCxnSpPr>
        <p:spPr>
          <a:xfrm rot="5400000" flipH="1" flipV="1">
            <a:off x="2195513" y="3429000"/>
            <a:ext cx="539750" cy="1476375"/>
          </a:xfrm>
          <a:prstGeom prst="curvedConnector2">
            <a:avLst/>
          </a:prstGeom>
          <a:ln w="762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8" name="図形 37"/>
          <p:cNvCxnSpPr>
            <a:stCxn id="28" idx="3"/>
            <a:endCxn id="31" idx="0"/>
          </p:cNvCxnSpPr>
          <p:nvPr/>
        </p:nvCxnSpPr>
        <p:spPr>
          <a:xfrm>
            <a:off x="5292725" y="3897313"/>
            <a:ext cx="1474788" cy="539750"/>
          </a:xfrm>
          <a:prstGeom prst="curvedConnector2">
            <a:avLst/>
          </a:prstGeom>
          <a:ln w="762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0" name="図形 39"/>
          <p:cNvCxnSpPr>
            <a:stCxn id="31" idx="2"/>
            <a:endCxn id="32" idx="3"/>
          </p:cNvCxnSpPr>
          <p:nvPr/>
        </p:nvCxnSpPr>
        <p:spPr>
          <a:xfrm rot="5400000">
            <a:off x="5814219" y="4852194"/>
            <a:ext cx="431800" cy="1474788"/>
          </a:xfrm>
          <a:prstGeom prst="curvedConnector2">
            <a:avLst/>
          </a:prstGeom>
          <a:ln w="762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2" name="図形 41"/>
          <p:cNvCxnSpPr>
            <a:stCxn id="32" idx="1"/>
            <a:endCxn id="33" idx="2"/>
          </p:cNvCxnSpPr>
          <p:nvPr/>
        </p:nvCxnSpPr>
        <p:spPr>
          <a:xfrm rot="10800000">
            <a:off x="1727200" y="5373688"/>
            <a:ext cx="1476375" cy="431800"/>
          </a:xfrm>
          <a:prstGeom prst="curvedConnector2">
            <a:avLst/>
          </a:prstGeom>
          <a:ln w="762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a:xfrm>
            <a:off x="5867400" y="4941888"/>
            <a:ext cx="1800225" cy="287337"/>
          </a:xfrm>
          <a:prstGeom prst="roundRect">
            <a:avLst/>
          </a:prstGeom>
          <a:solidFill>
            <a:schemeClr val="accent3">
              <a:lumMod val="20000"/>
              <a:lumOff val="80000"/>
            </a:schemeClr>
          </a:solidFill>
          <a:ln w="254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観察する</a:t>
            </a:r>
          </a:p>
        </p:txBody>
      </p:sp>
      <p:sp>
        <p:nvSpPr>
          <p:cNvPr id="44" name="角丸四角形 43"/>
          <p:cNvSpPr/>
          <p:nvPr/>
        </p:nvSpPr>
        <p:spPr>
          <a:xfrm>
            <a:off x="3348038" y="5876925"/>
            <a:ext cx="1800225" cy="288925"/>
          </a:xfrm>
          <a:prstGeom prst="roundRect">
            <a:avLst/>
          </a:prstGeom>
          <a:solidFill>
            <a:schemeClr val="accent3">
              <a:lumMod val="20000"/>
              <a:lumOff val="80000"/>
            </a:schemeClr>
          </a:solidFill>
          <a:ln w="254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考える</a:t>
            </a:r>
          </a:p>
        </p:txBody>
      </p:sp>
      <p:sp>
        <p:nvSpPr>
          <p:cNvPr id="45" name="角丸四角形 44"/>
          <p:cNvSpPr/>
          <p:nvPr/>
        </p:nvSpPr>
        <p:spPr>
          <a:xfrm>
            <a:off x="827088" y="4941888"/>
            <a:ext cx="1800225" cy="287337"/>
          </a:xfrm>
          <a:prstGeom prst="roundRect">
            <a:avLst/>
          </a:prstGeom>
          <a:solidFill>
            <a:schemeClr val="accent3">
              <a:lumMod val="20000"/>
              <a:lumOff val="80000"/>
            </a:schemeClr>
          </a:solidFill>
          <a:ln w="254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試してみる</a:t>
            </a:r>
          </a:p>
        </p:txBody>
      </p:sp>
      <p:sp>
        <p:nvSpPr>
          <p:cNvPr id="48" name="角丸四角形 47"/>
          <p:cNvSpPr/>
          <p:nvPr/>
        </p:nvSpPr>
        <p:spPr>
          <a:xfrm>
            <a:off x="250825" y="2349500"/>
            <a:ext cx="8353425" cy="935038"/>
          </a:xfrm>
          <a:prstGeom prst="roundRect">
            <a:avLst/>
          </a:prstGeom>
          <a:noFill/>
          <a:ln w="34925">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研修</a:t>
            </a: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でもこのサイクルが重要</a:t>
            </a:r>
          </a:p>
          <a:p>
            <a:pPr>
              <a:defRPr/>
            </a:pPr>
            <a:r>
              <a:rPr lang="ja-JP" altLang="en-US" sz="1400" b="1" dirty="0">
                <a:solidFill>
                  <a:schemeClr val="tx1"/>
                </a:solidFill>
                <a:latin typeface="メイリオ" pitchFamily="50" charset="-128"/>
                <a:ea typeface="メイリオ" pitchFamily="50" charset="-128"/>
                <a:cs typeface="メイリオ" pitchFamily="50" charset="-128"/>
              </a:rPr>
              <a:t>　・受け身で情報</a:t>
            </a: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知識</a:t>
            </a: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を一方通行で受け取るだけも、単に発散するだけでも効果は薄い。</a:t>
            </a:r>
          </a:p>
          <a:p>
            <a:pPr>
              <a:defRPr/>
            </a:pP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学び</a:t>
            </a: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全体でもこのサイクルが重要： </a:t>
            </a:r>
            <a:r>
              <a:rPr lang="ja-JP" altLang="en-US" sz="1400" b="1" dirty="0">
                <a:solidFill>
                  <a:srgbClr val="FF0000"/>
                </a:solidFill>
                <a:latin typeface="メイリオ" pitchFamily="50" charset="-128"/>
                <a:ea typeface="メイリオ" pitchFamily="50" charset="-128"/>
                <a:cs typeface="メイリオ" pitchFamily="50" charset="-128"/>
              </a:rPr>
              <a:t>研修が終わってからが重要</a:t>
            </a:r>
          </a:p>
          <a:p>
            <a:pPr>
              <a:defRPr/>
            </a:pPr>
            <a:r>
              <a:rPr lang="ja-JP" altLang="en-US" sz="1400" b="1" dirty="0">
                <a:solidFill>
                  <a:schemeClr val="tx1"/>
                </a:solidFill>
                <a:latin typeface="メイリオ" pitchFamily="50" charset="-128"/>
                <a:ea typeface="メイリオ" pitchFamily="50" charset="-128"/>
                <a:cs typeface="メイリオ" pitchFamily="50" charset="-128"/>
              </a:rPr>
              <a:t>　・研修も時に必要、現場での実践とその振り返り</a:t>
            </a: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スーパービジョン等</a:t>
            </a: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も重要。</a:t>
            </a:r>
          </a:p>
        </p:txBody>
      </p:sp>
      <p:sp>
        <p:nvSpPr>
          <p:cNvPr id="40979" name="スライド番号プレースホルダ 19"/>
          <p:cNvSpPr>
            <a:spLocks noGrp="1"/>
          </p:cNvSpPr>
          <p:nvPr>
            <p:ph type="sldNum" sz="quarter" idx="12"/>
          </p:nvPr>
        </p:nvSpPr>
        <p:spPr>
          <a:xfrm>
            <a:off x="7010400" y="6550602"/>
            <a:ext cx="2133600" cy="476250"/>
          </a:xfrm>
          <a:noFill/>
        </p:spPr>
        <p:txBody>
          <a:bodyPr/>
          <a:lstStyle/>
          <a:p>
            <a:fld id="{DB26B894-307F-4E84-820B-2FE5454DC6D0}" type="slidenum">
              <a:rPr lang="ja-JP" altLang="en-US"/>
              <a:pPr/>
              <a:t>19</a:t>
            </a:fld>
            <a:endParaRPr lang="ja-JP" altLang="en-US"/>
          </a:p>
        </p:txBody>
      </p:sp>
      <p:sp>
        <p:nvSpPr>
          <p:cNvPr id="40980"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40981" name="テキスト ボックス 21"/>
          <p:cNvSpPr txBox="1">
            <a:spLocks noChangeArrowheads="1"/>
          </p:cNvSpPr>
          <p:nvPr/>
        </p:nvSpPr>
        <p:spPr bwMode="auto">
          <a:xfrm>
            <a:off x="3203575" y="6586970"/>
            <a:ext cx="5184775" cy="307975"/>
          </a:xfrm>
          <a:prstGeom prst="rect">
            <a:avLst/>
          </a:prstGeom>
          <a:solidFill>
            <a:srgbClr val="000090"/>
          </a:solidFill>
          <a:ln w="9525">
            <a:noFill/>
            <a:miter lim="800000"/>
            <a:headEnd/>
            <a:tailEnd/>
          </a:ln>
        </p:spPr>
        <p:txBody>
          <a:bodyPr>
            <a:spAutoFit/>
          </a:bodyPr>
          <a:lstStyle/>
          <a:p>
            <a:r>
              <a:rPr lang="ja-JP" altLang="en-US" sz="1400">
                <a:solidFill>
                  <a:schemeClr val="bg1"/>
                </a:solidFill>
                <a:latin typeface="メイリオ" pitchFamily="50" charset="-128"/>
                <a:ea typeface="メイリオ" pitchFamily="50" charset="-128"/>
                <a:cs typeface="メイリオ" pitchFamily="50" charset="-128"/>
              </a:rPr>
              <a:t>（参考　モデル初任者研修における研修受講ガイダンス資料）</a:t>
            </a:r>
            <a:r>
              <a:rPr lang="ja-JP" altLang="ja-JP" sz="1400">
                <a:solidFill>
                  <a:schemeClr val="bg1"/>
                </a:solidFill>
                <a:latin typeface="メイリオ" pitchFamily="50" charset="-128"/>
                <a:ea typeface="メイリオ" pitchFamily="50" charset="-128"/>
                <a:cs typeface="メイリオ" pitchFamily="50" charset="-128"/>
              </a:rPr>
              <a:t> </a:t>
            </a:r>
            <a:endParaRPr lang="ja-JP" altLang="en-US" sz="1400">
              <a:solidFill>
                <a:schemeClr val="bg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コンテンツ プレースホルダー 2"/>
          <p:cNvSpPr>
            <a:spLocks noGrp="1"/>
          </p:cNvSpPr>
          <p:nvPr>
            <p:ph idx="1"/>
          </p:nvPr>
        </p:nvSpPr>
        <p:spPr>
          <a:xfrm>
            <a:off x="457200" y="1423988"/>
            <a:ext cx="8229600" cy="5100637"/>
          </a:xfrm>
        </p:spPr>
        <p:txBody>
          <a:bodyPr/>
          <a:lstStyle/>
          <a:p>
            <a:pPr>
              <a:buFontTx/>
              <a:buNone/>
            </a:pPr>
            <a:r>
              <a:rPr lang="ja-JP" altLang="en-US" sz="2400" dirty="0" smtClean="0">
                <a:latin typeface="メイリオ" pitchFamily="50" charset="-128"/>
                <a:ea typeface="メイリオ" pitchFamily="50" charset="-128"/>
                <a:cs typeface="メイリオ" pitchFamily="50" charset="-128"/>
              </a:rPr>
              <a:t>① （これまでの）自らの人材育成に関する視点や知識、取り組みについて振り返り、今後の学びと実践に向けた課題を焦点化させる（研修２日目・３日目の導入講義）。</a:t>
            </a:r>
          </a:p>
          <a:p>
            <a:pPr>
              <a:buFontTx/>
              <a:buNone/>
            </a:pPr>
            <a:r>
              <a:rPr lang="ja-JP" altLang="en-US" sz="2400" dirty="0" smtClean="0">
                <a:latin typeface="メイリオ" pitchFamily="50" charset="-128"/>
                <a:ea typeface="メイリオ" pitchFamily="50" charset="-128"/>
                <a:cs typeface="メイリオ" pitchFamily="50" charset="-128"/>
              </a:rPr>
              <a:t>② なぜ、継続的な人材育成の取り組みが必要なのかを、現場からの要請のみならず、その基盤となる（教育学の）理論からの理解を促進する講義を行う。</a:t>
            </a:r>
          </a:p>
          <a:p>
            <a:pPr>
              <a:buFontTx/>
              <a:buNone/>
            </a:pPr>
            <a:r>
              <a:rPr lang="ja-JP" altLang="en-US" sz="2400" dirty="0" smtClean="0">
                <a:latin typeface="メイリオ" pitchFamily="50" charset="-128"/>
                <a:ea typeface="メイリオ" pitchFamily="50" charset="-128"/>
                <a:cs typeface="メイリオ" pitchFamily="50" charset="-128"/>
              </a:rPr>
              <a:t>③ 職業教育においては、研修とＯＪＴ、自己覚知とその有機的な連動が必要であることと、その中での主任相談支援専門員の役割の理解を促進する講義を行う。</a:t>
            </a:r>
            <a:endParaRPr lang="en-US" altLang="ja-JP" sz="2400" dirty="0" smtClean="0">
              <a:latin typeface="メイリオ" pitchFamily="50" charset="-128"/>
              <a:ea typeface="メイリオ" pitchFamily="50" charset="-128"/>
              <a:cs typeface="メイリオ" pitchFamily="50" charset="-128"/>
            </a:endParaRPr>
          </a:p>
          <a:p>
            <a:pPr>
              <a:lnSpc>
                <a:spcPts val="1200"/>
              </a:lnSpc>
              <a:buFontTx/>
              <a:buNone/>
            </a:pPr>
            <a:endParaRPr lang="en-US" altLang="ja-JP" sz="2400" dirty="0" smtClean="0">
              <a:latin typeface="メイリオ" pitchFamily="50" charset="-128"/>
              <a:ea typeface="メイリオ" pitchFamily="50" charset="-128"/>
              <a:cs typeface="メイリオ" pitchFamily="50" charset="-128"/>
            </a:endParaRPr>
          </a:p>
          <a:p>
            <a:pPr>
              <a:buFontTx/>
              <a:buNone/>
            </a:pPr>
            <a:r>
              <a:rPr lang="en-US" altLang="ja-JP" sz="2000" dirty="0" smtClean="0">
                <a:latin typeface="メイリオ" pitchFamily="50" charset="-128"/>
                <a:ea typeface="メイリオ" pitchFamily="50" charset="-128"/>
                <a:cs typeface="メイリオ" pitchFamily="50" charset="-128"/>
              </a:rPr>
              <a:t>※</a:t>
            </a:r>
            <a:r>
              <a:rPr lang="ja-JP" altLang="en-US" sz="2000" dirty="0" smtClean="0">
                <a:latin typeface="メイリオ" pitchFamily="50" charset="-128"/>
                <a:ea typeface="メイリオ" pitchFamily="50" charset="-128"/>
                <a:cs typeface="メイリオ" pitchFamily="50" charset="-128"/>
              </a:rPr>
              <a:t>実践知を養い熟達化するための実務・実践場面での取り組みについて、本研修では</a:t>
            </a:r>
            <a:r>
              <a:rPr lang="en-US" altLang="ja-JP" sz="2000" dirty="0" smtClean="0">
                <a:latin typeface="メイリオ" pitchFamily="50" charset="-128"/>
                <a:ea typeface="メイリオ" pitchFamily="50" charset="-128"/>
                <a:cs typeface="メイリオ" pitchFamily="50" charset="-128"/>
              </a:rPr>
              <a:t>OJT</a:t>
            </a:r>
            <a:r>
              <a:rPr lang="ja-JP" altLang="en-US" sz="2000" dirty="0" smtClean="0">
                <a:latin typeface="メイリオ" pitchFamily="50" charset="-128"/>
                <a:ea typeface="メイリオ" pitchFamily="50" charset="-128"/>
                <a:cs typeface="メイリオ" pitchFamily="50" charset="-128"/>
              </a:rPr>
              <a:t>と記載します。</a:t>
            </a:r>
          </a:p>
          <a:p>
            <a:pPr>
              <a:buFontTx/>
              <a:buNone/>
            </a:pPr>
            <a:r>
              <a:rPr lang="en-US" altLang="ja-JP" sz="1200" dirty="0" smtClean="0">
                <a:latin typeface="メイリオ" pitchFamily="50" charset="-128"/>
                <a:ea typeface="メイリオ" pitchFamily="50" charset="-128"/>
                <a:cs typeface="メイリオ" pitchFamily="50" charset="-128"/>
              </a:rPr>
              <a:t>※</a:t>
            </a:r>
            <a:r>
              <a:rPr lang="ja-JP" altLang="en-US" sz="1200" dirty="0" smtClean="0">
                <a:latin typeface="メイリオ" pitchFamily="50" charset="-128"/>
                <a:ea typeface="メイリオ" pitchFamily="50" charset="-128"/>
                <a:cs typeface="メイリオ" pitchFamily="50" charset="-128"/>
              </a:rPr>
              <a:t>なお、</a:t>
            </a:r>
            <a:r>
              <a:rPr lang="en-US" altLang="ja-JP" sz="1200" dirty="0" smtClean="0">
                <a:latin typeface="メイリオ" pitchFamily="50" charset="-128"/>
                <a:ea typeface="メイリオ" pitchFamily="50" charset="-128"/>
                <a:cs typeface="メイリオ" pitchFamily="50" charset="-128"/>
              </a:rPr>
              <a:t>OJT</a:t>
            </a:r>
            <a:r>
              <a:rPr lang="ja-JP" altLang="en-US" sz="1200" dirty="0" smtClean="0">
                <a:latin typeface="メイリオ" pitchFamily="50" charset="-128"/>
                <a:ea typeface="メイリオ" pitchFamily="50" charset="-128"/>
                <a:cs typeface="メイリオ" pitchFamily="50" charset="-128"/>
              </a:rPr>
              <a:t>は組織内で行われるものに限定されるのではないかとの指摘があるようです。しかし、厳密には定義は諸説あります。その中で共通する点は、現場知・実践知の熟達化のための実践場面での教育を</a:t>
            </a:r>
            <a:r>
              <a:rPr lang="en-US" altLang="ja-JP" sz="1200" dirty="0" smtClean="0">
                <a:latin typeface="メイリオ" pitchFamily="50" charset="-128"/>
                <a:ea typeface="メイリオ" pitchFamily="50" charset="-128"/>
                <a:cs typeface="メイリオ" pitchFamily="50" charset="-128"/>
              </a:rPr>
              <a:t>OJT</a:t>
            </a:r>
            <a:r>
              <a:rPr lang="ja-JP" altLang="en-US" sz="1200" dirty="0" smtClean="0">
                <a:latin typeface="メイリオ" pitchFamily="50" charset="-128"/>
                <a:ea typeface="メイリオ" pitchFamily="50" charset="-128"/>
                <a:cs typeface="メイリオ" pitchFamily="50" charset="-128"/>
              </a:rPr>
              <a:t>と定義している点です。定義に関心のある方は参考文献を掲げましたので複数ご参照ください。</a:t>
            </a:r>
          </a:p>
        </p:txBody>
      </p:sp>
      <p:sp>
        <p:nvSpPr>
          <p:cNvPr id="16386"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16387" name="スライド番号プレースホルダー 1"/>
          <p:cNvSpPr>
            <a:spLocks noGrp="1"/>
          </p:cNvSpPr>
          <p:nvPr>
            <p:ph type="sldNum" sz="quarter" idx="12"/>
          </p:nvPr>
        </p:nvSpPr>
        <p:spPr>
          <a:xfrm>
            <a:off x="6997499" y="6499682"/>
            <a:ext cx="2133600" cy="476250"/>
          </a:xfrm>
          <a:noFill/>
        </p:spPr>
        <p:txBody>
          <a:bodyPr/>
          <a:lstStyle/>
          <a:p>
            <a:fld id="{239784F7-9318-4F12-86D0-90797DB0CFD8}" type="slidenum">
              <a:rPr lang="en-US" altLang="ja-JP"/>
              <a:pPr/>
              <a:t>2</a:t>
            </a:fld>
            <a:endParaRPr lang="en-US" altLang="ja-JP" dirty="0"/>
          </a:p>
        </p:txBody>
      </p:sp>
      <p:sp>
        <p:nvSpPr>
          <p:cNvPr id="16388" name="テキスト ボックス 2"/>
          <p:cNvSpPr txBox="1">
            <a:spLocks noChangeArrowheads="1"/>
          </p:cNvSpPr>
          <p:nvPr/>
        </p:nvSpPr>
        <p:spPr bwMode="auto">
          <a:xfrm>
            <a:off x="323850" y="476250"/>
            <a:ext cx="8640763" cy="523875"/>
          </a:xfrm>
          <a:prstGeom prst="rect">
            <a:avLst/>
          </a:prstGeom>
          <a:noFill/>
          <a:ln w="9525">
            <a:noFill/>
            <a:miter lim="800000"/>
            <a:headEnd/>
            <a:tailEnd/>
          </a:ln>
        </p:spPr>
        <p:txBody>
          <a:bodyPr>
            <a:spAutoFit/>
          </a:bodyPr>
          <a:lstStyle/>
          <a:p>
            <a:r>
              <a:rPr lang="ja-JP" altLang="en-US" sz="2800" b="1">
                <a:latin typeface="メイリオ" pitchFamily="50" charset="-128"/>
                <a:ea typeface="メイリオ" pitchFamily="50" charset="-128"/>
                <a:cs typeface="メイリオ" pitchFamily="50" charset="-128"/>
              </a:rPr>
              <a:t>本科目のねらい</a:t>
            </a:r>
          </a:p>
        </p:txBody>
      </p:sp>
      <p:cxnSp>
        <p:nvCxnSpPr>
          <p:cNvPr id="7" name="直線コネクタ 6"/>
          <p:cNvCxnSpPr/>
          <p:nvPr/>
        </p:nvCxnSpPr>
        <p:spPr>
          <a:xfrm>
            <a:off x="250825" y="1052513"/>
            <a:ext cx="8893175" cy="0"/>
          </a:xfrm>
          <a:prstGeom prst="line">
            <a:avLst/>
          </a:prstGeom>
          <a:ln w="66675">
            <a:solidFill>
              <a:srgbClr val="0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ッター プレースホルダ 1"/>
          <p:cNvSpPr>
            <a:spLocks noGrp="1"/>
          </p:cNvSpPr>
          <p:nvPr>
            <p:ph type="ftr" sz="quarter" idx="11"/>
          </p:nvPr>
        </p:nvSpPr>
        <p:spPr>
          <a:xfrm>
            <a:off x="0" y="6356350"/>
            <a:ext cx="9144000" cy="365125"/>
          </a:xfrm>
        </p:spPr>
        <p:txBody>
          <a:bodyPr/>
          <a:lstStyle/>
          <a:p>
            <a:pPr>
              <a:defRPr/>
            </a:pPr>
            <a:r>
              <a:rPr lang="ja-JP" altLang="en-US" sz="800" dirty="0" smtClean="0"/>
              <a:t>新カリキュラムに基づく相談支援従事者養成研修モデル研修</a:t>
            </a:r>
            <a:r>
              <a:rPr lang="en-US" altLang="ja-JP" sz="800" dirty="0" smtClean="0"/>
              <a:t>(</a:t>
            </a:r>
            <a:r>
              <a:rPr lang="ja-JP" altLang="en-US" sz="800" dirty="0" smtClean="0"/>
              <a:t>初任者研修</a:t>
            </a:r>
            <a:r>
              <a:rPr lang="en-US" altLang="ja-JP" sz="800" dirty="0" smtClean="0"/>
              <a:t>), SSA2018-2019(c) </a:t>
            </a:r>
            <a:r>
              <a:rPr lang="ja-JP" altLang="en-US" sz="800" dirty="0" smtClean="0"/>
              <a:t>不許複製</a:t>
            </a:r>
            <a:endParaRPr lang="ja-JP" altLang="en-US" sz="800" dirty="0"/>
          </a:p>
        </p:txBody>
      </p:sp>
      <p:sp>
        <p:nvSpPr>
          <p:cNvPr id="24" name="角丸四角形 23"/>
          <p:cNvSpPr/>
          <p:nvPr/>
        </p:nvSpPr>
        <p:spPr>
          <a:xfrm>
            <a:off x="250825" y="1916113"/>
            <a:ext cx="8569325" cy="504825"/>
          </a:xfrm>
          <a:prstGeom prst="roundRect">
            <a:avLst/>
          </a:prstGeom>
          <a:solidFill>
            <a:schemeClr val="accent3">
              <a:lumMod val="40000"/>
              <a:lumOff val="60000"/>
            </a:schemeClr>
          </a:solid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tx1"/>
                </a:solidFill>
                <a:latin typeface="メイリオ" pitchFamily="50" charset="-128"/>
                <a:ea typeface="メイリオ" pitchFamily="50" charset="-128"/>
                <a:cs typeface="メイリオ" pitchFamily="50" charset="-128"/>
              </a:rPr>
              <a:t>① 内容だけでなく「学びの構え」もこの研修の獲得目標。</a:t>
            </a:r>
          </a:p>
        </p:txBody>
      </p:sp>
      <p:sp>
        <p:nvSpPr>
          <p:cNvPr id="26" name="角丸四角形 25"/>
          <p:cNvSpPr/>
          <p:nvPr/>
        </p:nvSpPr>
        <p:spPr>
          <a:xfrm>
            <a:off x="468313" y="2565400"/>
            <a:ext cx="8351837" cy="935038"/>
          </a:xfrm>
          <a:prstGeom prst="roundRect">
            <a:avLst/>
          </a:prstGeom>
          <a:noFill/>
          <a:ln w="34925">
            <a:solidFill>
              <a:srgbClr val="0080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tx1"/>
                </a:solidFill>
                <a:latin typeface="メイリオ" pitchFamily="50" charset="-128"/>
                <a:ea typeface="メイリオ" pitchFamily="50" charset="-128"/>
                <a:cs typeface="メイリオ" pitchFamily="50" charset="-128"/>
              </a:rPr>
              <a:t>・本研修は学習環境デザインを意識して作られています。</a:t>
            </a:r>
          </a:p>
          <a:p>
            <a:pPr>
              <a:defRPr/>
            </a:pPr>
            <a:r>
              <a:rPr lang="ja-JP" altLang="en-US" sz="2400" b="1" dirty="0">
                <a:solidFill>
                  <a:schemeClr val="tx1"/>
                </a:solidFill>
                <a:latin typeface="メイリオ" pitchFamily="50" charset="-128"/>
                <a:ea typeface="メイリオ" pitchFamily="50" charset="-128"/>
                <a:cs typeface="メイリオ" pitchFamily="50" charset="-128"/>
              </a:rPr>
              <a:t>・この研修の全体での位置も確かめてください。</a:t>
            </a:r>
          </a:p>
        </p:txBody>
      </p:sp>
      <p:sp>
        <p:nvSpPr>
          <p:cNvPr id="28" name="角丸四角形 27"/>
          <p:cNvSpPr/>
          <p:nvPr/>
        </p:nvSpPr>
        <p:spPr>
          <a:xfrm>
            <a:off x="250825" y="3860800"/>
            <a:ext cx="8569325" cy="504825"/>
          </a:xfrm>
          <a:prstGeom prst="roundRect">
            <a:avLst/>
          </a:prstGeom>
          <a:solidFill>
            <a:schemeClr val="accent3">
              <a:lumMod val="40000"/>
              <a:lumOff val="60000"/>
            </a:schemeClr>
          </a:solid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tx1"/>
                </a:solidFill>
                <a:latin typeface="メイリオ" pitchFamily="50" charset="-128"/>
                <a:ea typeface="メイリオ" pitchFamily="50" charset="-128"/>
                <a:cs typeface="メイリオ" pitchFamily="50" charset="-128"/>
              </a:rPr>
              <a:t>② 現場での実践とその概念化が必要です。</a:t>
            </a:r>
          </a:p>
        </p:txBody>
      </p:sp>
      <p:sp>
        <p:nvSpPr>
          <p:cNvPr id="29" name="角丸四角形 28"/>
          <p:cNvSpPr/>
          <p:nvPr/>
        </p:nvSpPr>
        <p:spPr>
          <a:xfrm>
            <a:off x="468313" y="4508500"/>
            <a:ext cx="8351837" cy="1728788"/>
          </a:xfrm>
          <a:prstGeom prst="roundRect">
            <a:avLst/>
          </a:prstGeom>
          <a:noFill/>
          <a:ln w="34925">
            <a:solidFill>
              <a:srgbClr val="0080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tx1"/>
                </a:solidFill>
                <a:latin typeface="メイリオ" pitchFamily="50" charset="-128"/>
                <a:ea typeface="メイリオ" pitchFamily="50" charset="-128"/>
                <a:cs typeface="メイリオ" pitchFamily="50" charset="-128"/>
              </a:rPr>
              <a:t>・地域の中で学ぶ場を探しましょう。</a:t>
            </a:r>
          </a:p>
          <a:p>
            <a:pPr>
              <a:defRPr/>
            </a:pPr>
            <a:r>
              <a:rPr lang="ja-JP" altLang="en-US" sz="2400" b="1" dirty="0">
                <a:solidFill>
                  <a:schemeClr val="tx1"/>
                </a:solidFill>
                <a:latin typeface="メイリオ" pitchFamily="50" charset="-128"/>
                <a:ea typeface="メイリオ" pitchFamily="50" charset="-128"/>
                <a:cs typeface="メイリオ" pitchFamily="50" charset="-128"/>
              </a:rPr>
              <a:t>　これから確実に作られてゆくはずです。</a:t>
            </a:r>
          </a:p>
          <a:p>
            <a:pPr>
              <a:defRPr/>
            </a:pPr>
            <a:r>
              <a:rPr lang="ja-JP" altLang="en-US" sz="2400" b="1" dirty="0">
                <a:solidFill>
                  <a:schemeClr val="tx1"/>
                </a:solidFill>
                <a:latin typeface="メイリオ" pitchFamily="50" charset="-128"/>
                <a:ea typeface="メイリオ" pitchFamily="50" charset="-128"/>
                <a:cs typeface="メイリオ" pitchFamily="50" charset="-128"/>
              </a:rPr>
              <a:t>・スーパービジョンはこうした学びにも役立ちます。</a:t>
            </a:r>
          </a:p>
        </p:txBody>
      </p:sp>
      <p:sp>
        <p:nvSpPr>
          <p:cNvPr id="10" name="角丸四角形 9"/>
          <p:cNvSpPr/>
          <p:nvPr/>
        </p:nvSpPr>
        <p:spPr>
          <a:xfrm>
            <a:off x="250825" y="188913"/>
            <a:ext cx="4321175" cy="1368425"/>
          </a:xfrm>
          <a:prstGeom prst="roundRect">
            <a:avLst/>
          </a:prstGeom>
          <a:solidFill>
            <a:srgbClr val="008080"/>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400" b="1">
                <a:solidFill>
                  <a:schemeClr val="bg1"/>
                </a:solidFill>
                <a:latin typeface="メイリオ" pitchFamily="50" charset="-128"/>
                <a:ea typeface="メイリオ" pitchFamily="50" charset="-128"/>
                <a:cs typeface="メイリオ" pitchFamily="50" charset="-128"/>
              </a:rPr>
              <a:t>継続的な学びが必要です。</a:t>
            </a:r>
          </a:p>
          <a:p>
            <a:pPr algn="ctr"/>
            <a:r>
              <a:rPr lang="en-US" altLang="ja-JP" sz="2400" b="1">
                <a:solidFill>
                  <a:schemeClr val="bg1"/>
                </a:solidFill>
                <a:latin typeface="メイリオ" pitchFamily="50" charset="-128"/>
                <a:ea typeface="メイリオ" pitchFamily="50" charset="-128"/>
                <a:cs typeface="メイリオ" pitchFamily="50" charset="-128"/>
              </a:rPr>
              <a:t>- </a:t>
            </a:r>
            <a:r>
              <a:rPr lang="ja-JP" altLang="en-US" sz="2400" b="1">
                <a:solidFill>
                  <a:schemeClr val="bg1"/>
                </a:solidFill>
                <a:latin typeface="メイリオ" pitchFamily="50" charset="-128"/>
                <a:ea typeface="メイリオ" pitchFamily="50" charset="-128"/>
                <a:cs typeface="メイリオ" pitchFamily="50" charset="-128"/>
              </a:rPr>
              <a:t>経験と概念化 </a:t>
            </a:r>
            <a:r>
              <a:rPr lang="en-US" altLang="ja-JP" sz="2400" b="1">
                <a:solidFill>
                  <a:schemeClr val="bg1"/>
                </a:solidFill>
                <a:latin typeface="メイリオ" pitchFamily="50" charset="-128"/>
                <a:ea typeface="メイリオ" pitchFamily="50" charset="-128"/>
                <a:cs typeface="メイリオ" pitchFamily="50" charset="-128"/>
              </a:rPr>
              <a:t>-</a:t>
            </a:r>
            <a:endParaRPr lang="ja-JP" altLang="en-US" sz="2400" b="1">
              <a:solidFill>
                <a:schemeClr val="bg1"/>
              </a:solidFill>
              <a:latin typeface="メイリオ" pitchFamily="50" charset="-128"/>
              <a:ea typeface="メイリオ" pitchFamily="50" charset="-128"/>
              <a:cs typeface="メイリオ" pitchFamily="50" charset="-128"/>
            </a:endParaRPr>
          </a:p>
        </p:txBody>
      </p:sp>
      <p:sp>
        <p:nvSpPr>
          <p:cNvPr id="11" name="角丸四角形 10"/>
          <p:cNvSpPr/>
          <p:nvPr/>
        </p:nvSpPr>
        <p:spPr>
          <a:xfrm>
            <a:off x="4643438" y="908050"/>
            <a:ext cx="4249737" cy="649288"/>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1400" b="1">
                <a:solidFill>
                  <a:schemeClr val="tx1"/>
                </a:solidFill>
                <a:latin typeface="メイリオ" pitchFamily="50" charset="-128"/>
                <a:ea typeface="メイリオ" pitchFamily="50" charset="-128"/>
                <a:cs typeface="メイリオ" pitchFamily="50" charset="-128"/>
              </a:rPr>
              <a:t>この研修を修了しさえすれば、現場に戻ってすぐ仕事ができるようになるわけではありません。</a:t>
            </a:r>
          </a:p>
        </p:txBody>
      </p:sp>
      <p:sp>
        <p:nvSpPr>
          <p:cNvPr id="12" name="角丸四角形 11"/>
          <p:cNvSpPr/>
          <p:nvPr/>
        </p:nvSpPr>
        <p:spPr>
          <a:xfrm>
            <a:off x="4643438" y="188913"/>
            <a:ext cx="4249737" cy="647700"/>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この研修で仕事ができるようになる</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全てが網羅されているわけではありません。</a:t>
            </a:r>
          </a:p>
        </p:txBody>
      </p:sp>
      <p:sp>
        <p:nvSpPr>
          <p:cNvPr id="41993" name="スライド番号プレースホルダ 12"/>
          <p:cNvSpPr>
            <a:spLocks noGrp="1"/>
          </p:cNvSpPr>
          <p:nvPr>
            <p:ph type="sldNum" sz="quarter" idx="12"/>
          </p:nvPr>
        </p:nvSpPr>
        <p:spPr>
          <a:xfrm>
            <a:off x="6948314" y="6483350"/>
            <a:ext cx="2133600" cy="476250"/>
          </a:xfrm>
          <a:noFill/>
        </p:spPr>
        <p:txBody>
          <a:bodyPr/>
          <a:lstStyle/>
          <a:p>
            <a:fld id="{11401716-5C08-4A32-BC97-58FA16C4D785}" type="slidenum">
              <a:rPr lang="ja-JP" altLang="en-US" smtClean="0"/>
              <a:pPr/>
              <a:t>20</a:t>
            </a:fld>
            <a:endParaRPr lang="ja-JP" altLang="en-US" dirty="0"/>
          </a:p>
        </p:txBody>
      </p:sp>
      <p:sp>
        <p:nvSpPr>
          <p:cNvPr id="41994"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41995" name="テキスト ボックス 14"/>
          <p:cNvSpPr txBox="1">
            <a:spLocks noChangeArrowheads="1"/>
          </p:cNvSpPr>
          <p:nvPr/>
        </p:nvSpPr>
        <p:spPr bwMode="auto">
          <a:xfrm>
            <a:off x="3347864" y="6575424"/>
            <a:ext cx="5184775" cy="307975"/>
          </a:xfrm>
          <a:prstGeom prst="rect">
            <a:avLst/>
          </a:prstGeom>
          <a:solidFill>
            <a:srgbClr val="000090"/>
          </a:solidFill>
          <a:ln w="9525">
            <a:noFill/>
            <a:miter lim="800000"/>
            <a:headEnd/>
            <a:tailEnd/>
          </a:ln>
        </p:spPr>
        <p:txBody>
          <a:bodyPr>
            <a:spAutoFit/>
          </a:bodyPr>
          <a:lstStyle/>
          <a:p>
            <a:r>
              <a:rPr lang="ja-JP" altLang="en-US" sz="1400" dirty="0">
                <a:solidFill>
                  <a:schemeClr val="bg1"/>
                </a:solidFill>
                <a:latin typeface="メイリオ" pitchFamily="50" charset="-128"/>
                <a:ea typeface="メイリオ" pitchFamily="50" charset="-128"/>
                <a:cs typeface="メイリオ" pitchFamily="50" charset="-128"/>
              </a:rPr>
              <a:t>（参考　モデル初任者研修における研修受講ガイダンス資料）</a:t>
            </a:r>
            <a:r>
              <a:rPr lang="ja-JP" altLang="ja-JP" sz="1400" dirty="0">
                <a:solidFill>
                  <a:schemeClr val="bg1"/>
                </a:solidFill>
                <a:latin typeface="メイリオ" pitchFamily="50" charset="-128"/>
                <a:ea typeface="メイリオ" pitchFamily="50" charset="-128"/>
                <a:cs typeface="メイリオ" pitchFamily="50" charset="-128"/>
              </a:rPr>
              <a:t> </a:t>
            </a:r>
            <a:endParaRPr lang="ja-JP" altLang="en-US" sz="1400" dirty="0">
              <a:solidFill>
                <a:schemeClr val="bg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コンテンツ プレースホルダー 2"/>
          <p:cNvSpPr>
            <a:spLocks noGrp="1"/>
          </p:cNvSpPr>
          <p:nvPr>
            <p:ph idx="1"/>
          </p:nvPr>
        </p:nvSpPr>
        <p:spPr>
          <a:xfrm>
            <a:off x="457200" y="1423988"/>
            <a:ext cx="8686800" cy="4957762"/>
          </a:xfrm>
        </p:spPr>
        <p:txBody>
          <a:bodyPr/>
          <a:lstStyle/>
          <a:p>
            <a:pPr marL="0" indent="0">
              <a:buFontTx/>
              <a:buNone/>
            </a:pPr>
            <a:r>
              <a:rPr lang="en-US" altLang="ja-JP" sz="2400" dirty="0" smtClean="0">
                <a:latin typeface="メイリオ" pitchFamily="50" charset="-128"/>
                <a:ea typeface="メイリオ" pitchFamily="50" charset="-128"/>
                <a:cs typeface="メイリオ" pitchFamily="50" charset="-128"/>
              </a:rPr>
              <a:t>① </a:t>
            </a:r>
            <a:r>
              <a:rPr lang="ja-JP" altLang="en-US" sz="2400" dirty="0" smtClean="0">
                <a:latin typeface="メイリオ" pitchFamily="50" charset="-128"/>
                <a:ea typeface="メイリオ" pitchFamily="50" charset="-128"/>
                <a:cs typeface="メイリオ" pitchFamily="50" charset="-128"/>
              </a:rPr>
              <a:t>研修</a:t>
            </a:r>
            <a:r>
              <a:rPr lang="en-US" altLang="ja-JP" sz="2400" dirty="0" smtClean="0">
                <a:latin typeface="メイリオ" pitchFamily="50" charset="-128"/>
                <a:ea typeface="メイリオ" pitchFamily="50" charset="-128"/>
                <a:cs typeface="メイリオ" pitchFamily="50" charset="-128"/>
              </a:rPr>
              <a:t> off-JT (</a:t>
            </a:r>
            <a:r>
              <a:rPr lang="en-US" altLang="ja-JP" sz="2400" dirty="0" smtClean="0">
                <a:solidFill>
                  <a:srgbClr val="FF0000"/>
                </a:solidFill>
                <a:latin typeface="メイリオ" pitchFamily="50" charset="-128"/>
                <a:ea typeface="メイリオ" pitchFamily="50" charset="-128"/>
                <a:cs typeface="メイリオ" pitchFamily="50" charset="-128"/>
              </a:rPr>
              <a:t>off</a:t>
            </a:r>
            <a:r>
              <a:rPr lang="en-US" altLang="ja-JP" sz="2400" dirty="0" smtClean="0">
                <a:latin typeface="メイリオ" pitchFamily="50" charset="-128"/>
                <a:ea typeface="メイリオ" pitchFamily="50" charset="-128"/>
                <a:cs typeface="メイリオ" pitchFamily="50" charset="-128"/>
              </a:rPr>
              <a:t>-the-</a:t>
            </a:r>
            <a:r>
              <a:rPr lang="en-US" altLang="ja-JP" sz="2400" dirty="0" smtClean="0">
                <a:solidFill>
                  <a:srgbClr val="FF0000"/>
                </a:solidFill>
                <a:latin typeface="メイリオ" pitchFamily="50" charset="-128"/>
                <a:ea typeface="メイリオ" pitchFamily="50" charset="-128"/>
                <a:cs typeface="メイリオ" pitchFamily="50" charset="-128"/>
              </a:rPr>
              <a:t>J</a:t>
            </a:r>
            <a:r>
              <a:rPr lang="en-US" altLang="ja-JP" sz="2400" dirty="0" smtClean="0">
                <a:latin typeface="メイリオ" pitchFamily="50" charset="-128"/>
                <a:ea typeface="メイリオ" pitchFamily="50" charset="-128"/>
                <a:cs typeface="メイリオ" pitchFamily="50" charset="-128"/>
              </a:rPr>
              <a:t>ob </a:t>
            </a:r>
            <a:r>
              <a:rPr lang="en-US" altLang="ja-JP" sz="2400" dirty="0" smtClean="0">
                <a:solidFill>
                  <a:srgbClr val="FF0000"/>
                </a:solidFill>
                <a:latin typeface="メイリオ" pitchFamily="50" charset="-128"/>
                <a:ea typeface="メイリオ" pitchFamily="50" charset="-128"/>
                <a:cs typeface="メイリオ" pitchFamily="50" charset="-128"/>
              </a:rPr>
              <a:t>T</a:t>
            </a:r>
            <a:r>
              <a:rPr lang="en-US" altLang="ja-JP" sz="2400" dirty="0" smtClean="0">
                <a:latin typeface="メイリオ" pitchFamily="50" charset="-128"/>
                <a:ea typeface="メイリオ" pitchFamily="50" charset="-128"/>
                <a:cs typeface="メイリオ" pitchFamily="50" charset="-128"/>
              </a:rPr>
              <a:t>raining)</a:t>
            </a:r>
          </a:p>
          <a:p>
            <a:pPr marL="0" indent="0">
              <a:buFontTx/>
              <a:buNone/>
            </a:pPr>
            <a:endParaRPr lang="en-US" altLang="ja-JP" sz="2400" dirty="0" smtClean="0">
              <a:latin typeface="メイリオ" pitchFamily="50" charset="-128"/>
              <a:ea typeface="メイリオ" pitchFamily="50" charset="-128"/>
              <a:cs typeface="メイリオ" pitchFamily="50" charset="-128"/>
            </a:endParaRPr>
          </a:p>
          <a:p>
            <a:pPr marL="0" indent="0">
              <a:buFontTx/>
              <a:buNone/>
            </a:pPr>
            <a:r>
              <a:rPr lang="en-US" altLang="ja-JP" sz="2400" dirty="0" smtClean="0">
                <a:latin typeface="メイリオ" pitchFamily="50" charset="-128"/>
                <a:ea typeface="メイリオ" pitchFamily="50" charset="-128"/>
                <a:cs typeface="メイリオ" pitchFamily="50" charset="-128"/>
              </a:rPr>
              <a:t>② </a:t>
            </a:r>
            <a:r>
              <a:rPr lang="ja-JP" altLang="en-US" sz="2400" dirty="0" smtClean="0">
                <a:latin typeface="メイリオ" pitchFamily="50" charset="-128"/>
                <a:ea typeface="メイリオ" pitchFamily="50" charset="-128"/>
                <a:cs typeface="メイリオ" pitchFamily="50" charset="-128"/>
              </a:rPr>
              <a:t>実践、現場での研鑽</a:t>
            </a:r>
            <a:r>
              <a:rPr lang="en-US" altLang="ja-JP" sz="2400" dirty="0" smtClean="0">
                <a:latin typeface="メイリオ" pitchFamily="50" charset="-128"/>
                <a:ea typeface="メイリオ" pitchFamily="50" charset="-128"/>
                <a:cs typeface="メイリオ" pitchFamily="50" charset="-128"/>
              </a:rPr>
              <a:t> OJT (</a:t>
            </a:r>
            <a:r>
              <a:rPr lang="en-US" altLang="ja-JP" sz="2400" dirty="0" smtClean="0">
                <a:solidFill>
                  <a:srgbClr val="FF0000"/>
                </a:solidFill>
                <a:latin typeface="メイリオ" pitchFamily="50" charset="-128"/>
                <a:ea typeface="メイリオ" pitchFamily="50" charset="-128"/>
                <a:cs typeface="メイリオ" pitchFamily="50" charset="-128"/>
              </a:rPr>
              <a:t>O</a:t>
            </a:r>
            <a:r>
              <a:rPr lang="en-US" altLang="ja-JP" sz="2400" dirty="0" smtClean="0">
                <a:latin typeface="メイリオ" pitchFamily="50" charset="-128"/>
                <a:ea typeface="メイリオ" pitchFamily="50" charset="-128"/>
                <a:cs typeface="メイリオ" pitchFamily="50" charset="-128"/>
              </a:rPr>
              <a:t>n-the-</a:t>
            </a:r>
            <a:r>
              <a:rPr lang="en-US" altLang="ja-JP" sz="2400" dirty="0" smtClean="0">
                <a:solidFill>
                  <a:srgbClr val="FF0000"/>
                </a:solidFill>
                <a:latin typeface="メイリオ" pitchFamily="50" charset="-128"/>
                <a:ea typeface="メイリオ" pitchFamily="50" charset="-128"/>
                <a:cs typeface="メイリオ" pitchFamily="50" charset="-128"/>
              </a:rPr>
              <a:t>J</a:t>
            </a:r>
            <a:r>
              <a:rPr lang="en-US" altLang="ja-JP" sz="2400" dirty="0" smtClean="0">
                <a:latin typeface="メイリオ" pitchFamily="50" charset="-128"/>
                <a:ea typeface="メイリオ" pitchFamily="50" charset="-128"/>
                <a:cs typeface="メイリオ" pitchFamily="50" charset="-128"/>
              </a:rPr>
              <a:t>ob </a:t>
            </a:r>
            <a:r>
              <a:rPr lang="en-US" altLang="ja-JP" sz="2400" dirty="0" smtClean="0">
                <a:solidFill>
                  <a:srgbClr val="FF0000"/>
                </a:solidFill>
                <a:latin typeface="メイリオ" pitchFamily="50" charset="-128"/>
                <a:ea typeface="メイリオ" pitchFamily="50" charset="-128"/>
                <a:cs typeface="メイリオ" pitchFamily="50" charset="-128"/>
              </a:rPr>
              <a:t>T</a:t>
            </a:r>
            <a:r>
              <a:rPr lang="en-US" altLang="ja-JP" sz="2400" dirty="0" smtClean="0">
                <a:latin typeface="メイリオ" pitchFamily="50" charset="-128"/>
                <a:ea typeface="メイリオ" pitchFamily="50" charset="-128"/>
                <a:cs typeface="メイリオ" pitchFamily="50" charset="-128"/>
              </a:rPr>
              <a:t>raining)</a:t>
            </a:r>
          </a:p>
          <a:p>
            <a:pPr marL="0" indent="0">
              <a:buFontTx/>
              <a:buNone/>
            </a:pPr>
            <a:endParaRPr lang="en-US" altLang="ja-JP" sz="2400" dirty="0" smtClean="0">
              <a:latin typeface="メイリオ" pitchFamily="50" charset="-128"/>
              <a:ea typeface="メイリオ" pitchFamily="50" charset="-128"/>
              <a:cs typeface="メイリオ" pitchFamily="50" charset="-128"/>
            </a:endParaRPr>
          </a:p>
          <a:p>
            <a:pPr marL="0" indent="0">
              <a:buFontTx/>
              <a:buNone/>
            </a:pPr>
            <a:r>
              <a:rPr lang="en-US" altLang="ja-JP" sz="2400" dirty="0" smtClean="0">
                <a:latin typeface="メイリオ" pitchFamily="50" charset="-128"/>
                <a:ea typeface="メイリオ" pitchFamily="50" charset="-128"/>
                <a:cs typeface="メイリオ" pitchFamily="50" charset="-128"/>
              </a:rPr>
              <a:t>③ </a:t>
            </a:r>
            <a:r>
              <a:rPr lang="ja-JP" altLang="en-US" sz="2400" dirty="0" smtClean="0">
                <a:latin typeface="メイリオ" pitchFamily="50" charset="-128"/>
                <a:ea typeface="メイリオ" pitchFamily="50" charset="-128"/>
                <a:cs typeface="メイリオ" pitchFamily="50" charset="-128"/>
              </a:rPr>
              <a:t>自己覚知</a:t>
            </a:r>
          </a:p>
        </p:txBody>
      </p:sp>
      <p:sp>
        <p:nvSpPr>
          <p:cNvPr id="43010"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43011" name="スライド番号プレースホルダー 1"/>
          <p:cNvSpPr>
            <a:spLocks noGrp="1"/>
          </p:cNvSpPr>
          <p:nvPr>
            <p:ph type="sldNum" sz="quarter" idx="12"/>
          </p:nvPr>
        </p:nvSpPr>
        <p:spPr>
          <a:xfrm>
            <a:off x="6977143" y="6536628"/>
            <a:ext cx="2133600" cy="476250"/>
          </a:xfrm>
          <a:noFill/>
        </p:spPr>
        <p:txBody>
          <a:bodyPr/>
          <a:lstStyle/>
          <a:p>
            <a:fld id="{9E6F47FD-C7C3-4B2A-AB34-BDAC3BF63CE8}" type="slidenum">
              <a:rPr lang="en-US" altLang="ja-JP"/>
              <a:pPr/>
              <a:t>21</a:t>
            </a:fld>
            <a:endParaRPr lang="en-US" altLang="ja-JP" dirty="0"/>
          </a:p>
        </p:txBody>
      </p:sp>
      <p:sp>
        <p:nvSpPr>
          <p:cNvPr id="43012" name="テキスト ボックス 2"/>
          <p:cNvSpPr txBox="1">
            <a:spLocks noChangeArrowheads="1"/>
          </p:cNvSpPr>
          <p:nvPr/>
        </p:nvSpPr>
        <p:spPr bwMode="auto">
          <a:xfrm>
            <a:off x="323850" y="476250"/>
            <a:ext cx="8640763" cy="523875"/>
          </a:xfrm>
          <a:prstGeom prst="rect">
            <a:avLst/>
          </a:prstGeom>
          <a:noFill/>
          <a:ln w="9525">
            <a:noFill/>
            <a:miter lim="800000"/>
            <a:headEnd/>
            <a:tailEnd/>
          </a:ln>
        </p:spPr>
        <p:txBody>
          <a:bodyPr>
            <a:spAutoFit/>
          </a:bodyPr>
          <a:lstStyle/>
          <a:p>
            <a:r>
              <a:rPr lang="ja-JP" altLang="en-US" sz="2800" b="1">
                <a:latin typeface="メイリオ" pitchFamily="50" charset="-128"/>
                <a:ea typeface="メイリオ" pitchFamily="50" charset="-128"/>
                <a:cs typeface="メイリオ" pitchFamily="50" charset="-128"/>
              </a:rPr>
              <a:t>人材育成の具体的方法</a:t>
            </a:r>
          </a:p>
        </p:txBody>
      </p:sp>
      <p:cxnSp>
        <p:nvCxnSpPr>
          <p:cNvPr id="7" name="直線コネクタ 6"/>
          <p:cNvCxnSpPr/>
          <p:nvPr/>
        </p:nvCxnSpPr>
        <p:spPr>
          <a:xfrm>
            <a:off x="250825" y="1052513"/>
            <a:ext cx="8893175" cy="0"/>
          </a:xfrm>
          <a:prstGeom prst="line">
            <a:avLst/>
          </a:prstGeom>
          <a:ln w="66675">
            <a:solidFill>
              <a:srgbClr val="0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コンテンツ プレースホルダー 2"/>
          <p:cNvSpPr>
            <a:spLocks noGrp="1"/>
          </p:cNvSpPr>
          <p:nvPr>
            <p:ph idx="1"/>
          </p:nvPr>
        </p:nvSpPr>
        <p:spPr>
          <a:xfrm>
            <a:off x="457200" y="1423988"/>
            <a:ext cx="8686800" cy="4957762"/>
          </a:xfrm>
        </p:spPr>
        <p:txBody>
          <a:bodyPr/>
          <a:lstStyle/>
          <a:p>
            <a:pPr marL="0" indent="0">
              <a:buFontTx/>
              <a:buNone/>
            </a:pPr>
            <a:r>
              <a:rPr lang="en-US" altLang="ja-JP" sz="2400" b="1" dirty="0" smtClean="0">
                <a:latin typeface="メイリオ" pitchFamily="50" charset="-128"/>
                <a:ea typeface="メイリオ" pitchFamily="50" charset="-128"/>
                <a:cs typeface="メイリオ" pitchFamily="50" charset="-128"/>
              </a:rPr>
              <a:t>【</a:t>
            </a:r>
            <a:r>
              <a:rPr lang="ja-JP" altLang="en-US" sz="2400" b="1" dirty="0" smtClean="0">
                <a:latin typeface="メイリオ" pitchFamily="50" charset="-128"/>
                <a:ea typeface="メイリオ" pitchFamily="50" charset="-128"/>
                <a:cs typeface="メイリオ" pitchFamily="50" charset="-128"/>
              </a:rPr>
              <a:t>定義</a:t>
            </a:r>
            <a:r>
              <a:rPr lang="en-US" altLang="ja-JP" sz="2400" b="1" dirty="0" smtClean="0">
                <a:latin typeface="メイリオ" pitchFamily="50" charset="-128"/>
                <a:ea typeface="メイリオ" pitchFamily="50" charset="-128"/>
                <a:cs typeface="メイリオ" pitchFamily="50" charset="-128"/>
              </a:rPr>
              <a:t>】</a:t>
            </a:r>
            <a:endParaRPr lang="ja-JP" altLang="en-US" sz="2400" b="1" dirty="0" smtClean="0">
              <a:latin typeface="メイリオ" pitchFamily="50" charset="-128"/>
              <a:ea typeface="メイリオ" pitchFamily="50" charset="-128"/>
              <a:cs typeface="メイリオ" pitchFamily="50" charset="-128"/>
            </a:endParaRPr>
          </a:p>
          <a:p>
            <a:pPr marL="0" indent="0">
              <a:buFontTx/>
              <a:buNone/>
            </a:pPr>
            <a:r>
              <a:rPr lang="ja-JP" altLang="en-US" sz="2400" dirty="0" smtClean="0">
                <a:latin typeface="メイリオ" pitchFamily="50" charset="-128"/>
                <a:ea typeface="メイリオ" pitchFamily="50" charset="-128"/>
                <a:cs typeface="メイリオ" pitchFamily="50" charset="-128"/>
              </a:rPr>
              <a:t>　・実際の職務現場において、業務を通して行う教育訓練。</a:t>
            </a:r>
          </a:p>
          <a:p>
            <a:pPr marL="0" indent="0">
              <a:lnSpc>
                <a:spcPts val="2400"/>
              </a:lnSpc>
              <a:buFontTx/>
              <a:buNone/>
            </a:pPr>
            <a:r>
              <a:rPr lang="ja-JP" altLang="en-US" sz="2400" dirty="0" smtClean="0">
                <a:latin typeface="メイリオ" pitchFamily="50" charset="-128"/>
                <a:ea typeface="メイリオ" pitchFamily="50" charset="-128"/>
                <a:cs typeface="メイリオ" pitchFamily="50" charset="-128"/>
              </a:rPr>
              <a:t>　・実務を通して上司から部下へと、またはベテラン経験者</a:t>
            </a:r>
            <a:endParaRPr lang="en-US" altLang="ja-JP" sz="2400" dirty="0" smtClean="0">
              <a:latin typeface="メイリオ" pitchFamily="50" charset="-128"/>
              <a:ea typeface="メイリオ" pitchFamily="50" charset="-128"/>
              <a:cs typeface="メイリオ" pitchFamily="50" charset="-128"/>
            </a:endParaRPr>
          </a:p>
          <a:p>
            <a:pPr marL="0" indent="0">
              <a:lnSpc>
                <a:spcPts val="2400"/>
              </a:lnSpc>
              <a:buFontTx/>
              <a:buNone/>
            </a:pPr>
            <a:r>
              <a:rPr lang="ja-JP" altLang="en-US" sz="2400" dirty="0" smtClean="0">
                <a:latin typeface="メイリオ" pitchFamily="50" charset="-128"/>
                <a:ea typeface="メイリオ" pitchFamily="50" charset="-128"/>
                <a:cs typeface="メイリオ" pitchFamily="50" charset="-128"/>
              </a:rPr>
              <a:t>　　から若手へ知識やスキルを伝承していくための施策。</a:t>
            </a:r>
            <a:endParaRPr lang="en-US" altLang="ja-JP" sz="2400" dirty="0" smtClean="0">
              <a:latin typeface="メイリオ" pitchFamily="50" charset="-128"/>
              <a:ea typeface="メイリオ" pitchFamily="50" charset="-128"/>
              <a:cs typeface="メイリオ" pitchFamily="50" charset="-128"/>
            </a:endParaRPr>
          </a:p>
          <a:p>
            <a:pPr marL="0" indent="0">
              <a:lnSpc>
                <a:spcPts val="900"/>
              </a:lnSpc>
              <a:buFontTx/>
              <a:buNone/>
            </a:pPr>
            <a:endParaRPr lang="ja-JP" altLang="en-US" sz="2400" dirty="0" smtClean="0">
              <a:latin typeface="メイリオ" pitchFamily="50" charset="-128"/>
              <a:ea typeface="メイリオ" pitchFamily="50" charset="-128"/>
              <a:cs typeface="メイリオ" pitchFamily="50" charset="-128"/>
            </a:endParaRPr>
          </a:p>
          <a:p>
            <a:pPr marL="0" indent="0">
              <a:buFontTx/>
              <a:buNone/>
            </a:pPr>
            <a:r>
              <a:rPr lang="en-US" altLang="ja-JP" sz="2400" b="1" dirty="0" smtClean="0">
                <a:latin typeface="メイリオ" pitchFamily="50" charset="-128"/>
                <a:ea typeface="メイリオ" pitchFamily="50" charset="-128"/>
                <a:cs typeface="メイリオ" pitchFamily="50" charset="-128"/>
              </a:rPr>
              <a:t>【</a:t>
            </a:r>
            <a:r>
              <a:rPr lang="ja-JP" altLang="en-US" sz="2400" b="1" dirty="0" smtClean="0">
                <a:latin typeface="メイリオ" pitchFamily="50" charset="-128"/>
                <a:ea typeface="メイリオ" pitchFamily="50" charset="-128"/>
                <a:cs typeface="メイリオ" pitchFamily="50" charset="-128"/>
              </a:rPr>
              <a:t>目的</a:t>
            </a:r>
            <a:r>
              <a:rPr lang="en-US" altLang="ja-JP" sz="2400" b="1" dirty="0" smtClean="0">
                <a:latin typeface="メイリオ" pitchFamily="50" charset="-128"/>
                <a:ea typeface="メイリオ" pitchFamily="50" charset="-128"/>
                <a:cs typeface="メイリオ" pitchFamily="50" charset="-128"/>
              </a:rPr>
              <a:t>】 </a:t>
            </a:r>
            <a:r>
              <a:rPr lang="en-US" altLang="ja-JP" sz="2000" dirty="0" smtClean="0">
                <a:latin typeface="メイリオ" pitchFamily="50" charset="-128"/>
                <a:ea typeface="メイリオ" pitchFamily="50" charset="-128"/>
                <a:cs typeface="メイリオ" pitchFamily="50" charset="-128"/>
              </a:rPr>
              <a:t>¶</a:t>
            </a:r>
            <a:r>
              <a:rPr lang="ja-JP" altLang="en-US" sz="2000" dirty="0" smtClean="0">
                <a:latin typeface="メイリオ" pitchFamily="50" charset="-128"/>
                <a:ea typeface="メイリオ" pitchFamily="50" charset="-128"/>
                <a:cs typeface="メイリオ" pitchFamily="50" charset="-128"/>
              </a:rPr>
              <a:t>育成対象者の成長度を正しく把握し、使い分ける。</a:t>
            </a:r>
          </a:p>
          <a:p>
            <a:pPr marL="0" indent="0">
              <a:buFontTx/>
              <a:buNone/>
            </a:pPr>
            <a:r>
              <a:rPr lang="ja-JP" altLang="en-US" sz="2400" dirty="0" smtClean="0">
                <a:latin typeface="メイリオ" pitchFamily="50" charset="-128"/>
                <a:ea typeface="メイリオ" pitchFamily="50" charset="-128"/>
                <a:cs typeface="メイリオ" pitchFamily="50" charset="-128"/>
              </a:rPr>
              <a:t>　・即戦力の育成（教育による）</a:t>
            </a:r>
          </a:p>
          <a:p>
            <a:pPr marL="0" indent="0">
              <a:buFontTx/>
              <a:buNone/>
            </a:pPr>
            <a:r>
              <a:rPr lang="ja-JP" altLang="en-US" sz="2400" dirty="0" smtClean="0">
                <a:latin typeface="メイリオ" pitchFamily="50" charset="-128"/>
                <a:ea typeface="メイリオ" pitchFamily="50" charset="-128"/>
                <a:cs typeface="メイリオ" pitchFamily="50" charset="-128"/>
              </a:rPr>
              <a:t>　　　</a:t>
            </a:r>
            <a:r>
              <a:rPr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直接的教育より確実に戦力化するため</a:t>
            </a:r>
          </a:p>
          <a:p>
            <a:pPr marL="0" indent="0">
              <a:buFontTx/>
              <a:buNone/>
            </a:pPr>
            <a:r>
              <a:rPr lang="ja-JP" altLang="en-US" sz="2400" dirty="0" smtClean="0">
                <a:latin typeface="メイリオ" pitchFamily="50" charset="-128"/>
                <a:ea typeface="メイリオ" pitchFamily="50" charset="-128"/>
                <a:cs typeface="メイリオ" pitchFamily="50" charset="-128"/>
              </a:rPr>
              <a:t>　・経験学習による実践力の定着</a:t>
            </a:r>
          </a:p>
          <a:p>
            <a:pPr marL="0" indent="0">
              <a:buFontTx/>
              <a:buNone/>
            </a:pPr>
            <a:r>
              <a:rPr lang="ja-JP" altLang="en-US" sz="2400" dirty="0" smtClean="0">
                <a:latin typeface="メイリオ" pitchFamily="50" charset="-128"/>
                <a:ea typeface="メイリオ" pitchFamily="50" charset="-128"/>
                <a:cs typeface="メイリオ" pitchFamily="50" charset="-128"/>
              </a:rPr>
              <a:t>　　　</a:t>
            </a:r>
            <a:r>
              <a:rPr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教育機会の提供</a:t>
            </a:r>
            <a:endParaRPr lang="en-US" altLang="ja-JP" sz="2400" dirty="0" smtClean="0">
              <a:latin typeface="メイリオ" pitchFamily="50" charset="-128"/>
              <a:ea typeface="メイリオ" pitchFamily="50" charset="-128"/>
              <a:cs typeface="メイリオ" pitchFamily="50" charset="-128"/>
            </a:endParaRPr>
          </a:p>
          <a:p>
            <a:pPr marL="0" indent="0">
              <a:lnSpc>
                <a:spcPts val="900"/>
              </a:lnSpc>
              <a:buFontTx/>
              <a:buNone/>
            </a:pPr>
            <a:endParaRPr lang="ja-JP" altLang="en-US" sz="2400" dirty="0" smtClean="0">
              <a:latin typeface="メイリオ" pitchFamily="50" charset="-128"/>
              <a:ea typeface="メイリオ" pitchFamily="50" charset="-128"/>
              <a:cs typeface="メイリオ" pitchFamily="50" charset="-128"/>
            </a:endParaRPr>
          </a:p>
          <a:p>
            <a:pPr marL="0" indent="0">
              <a:buFontTx/>
              <a:buNone/>
            </a:pPr>
            <a:r>
              <a:rPr lang="en-US" altLang="ja-JP" sz="2000" dirty="0" smtClean="0">
                <a:latin typeface="メイリオ" pitchFamily="50" charset="-128"/>
                <a:ea typeface="メイリオ" pitchFamily="50" charset="-128"/>
                <a:cs typeface="メイリオ" pitchFamily="50" charset="-128"/>
              </a:rPr>
              <a:t>※</a:t>
            </a:r>
            <a:r>
              <a:rPr lang="ja-JP" altLang="en-US" sz="2000" dirty="0" smtClean="0">
                <a:latin typeface="メイリオ" pitchFamily="50" charset="-128"/>
                <a:ea typeface="メイリオ" pitchFamily="50" charset="-128"/>
                <a:cs typeface="メイリオ" pitchFamily="50" charset="-128"/>
              </a:rPr>
              <a:t>一定の戦力化が終わった育成対象者に対して更なるＯＪＴを実施し、自発的な意思によって実践力の定着と大きな成長を期待する。</a:t>
            </a:r>
          </a:p>
        </p:txBody>
      </p:sp>
      <p:sp>
        <p:nvSpPr>
          <p:cNvPr id="45058"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45059" name="スライド番号プレースホルダー 1"/>
          <p:cNvSpPr>
            <a:spLocks noGrp="1"/>
          </p:cNvSpPr>
          <p:nvPr>
            <p:ph type="sldNum" sz="quarter" idx="12"/>
          </p:nvPr>
        </p:nvSpPr>
        <p:spPr>
          <a:xfrm>
            <a:off x="6990145" y="6524625"/>
            <a:ext cx="2133600" cy="476250"/>
          </a:xfrm>
          <a:noFill/>
        </p:spPr>
        <p:txBody>
          <a:bodyPr/>
          <a:lstStyle/>
          <a:p>
            <a:fld id="{87F36572-7182-41CA-A090-56F776232C0E}" type="slidenum">
              <a:rPr lang="en-US" altLang="ja-JP"/>
              <a:pPr/>
              <a:t>22</a:t>
            </a:fld>
            <a:endParaRPr lang="en-US" altLang="ja-JP" dirty="0"/>
          </a:p>
        </p:txBody>
      </p:sp>
      <p:sp>
        <p:nvSpPr>
          <p:cNvPr id="45060" name="テキスト ボックス 2"/>
          <p:cNvSpPr txBox="1">
            <a:spLocks noChangeArrowheads="1"/>
          </p:cNvSpPr>
          <p:nvPr/>
        </p:nvSpPr>
        <p:spPr bwMode="auto">
          <a:xfrm>
            <a:off x="323850" y="476250"/>
            <a:ext cx="8640763" cy="523875"/>
          </a:xfrm>
          <a:prstGeom prst="rect">
            <a:avLst/>
          </a:prstGeom>
          <a:noFill/>
          <a:ln w="9525">
            <a:noFill/>
            <a:miter lim="800000"/>
            <a:headEnd/>
            <a:tailEnd/>
          </a:ln>
        </p:spPr>
        <p:txBody>
          <a:bodyPr>
            <a:spAutoFit/>
          </a:bodyPr>
          <a:lstStyle/>
          <a:p>
            <a:r>
              <a:rPr lang="ja-JP" altLang="en-US" sz="2800" b="1" dirty="0">
                <a:latin typeface="メイリオ" pitchFamily="50" charset="-128"/>
                <a:ea typeface="メイリオ" pitchFamily="50" charset="-128"/>
                <a:cs typeface="メイリオ" pitchFamily="50" charset="-128"/>
              </a:rPr>
              <a:t>実践に</a:t>
            </a:r>
            <a:r>
              <a:rPr lang="ja-JP" altLang="en-US" sz="2800" b="1" dirty="0" smtClean="0">
                <a:latin typeface="メイリオ" pitchFamily="50" charset="-128"/>
                <a:ea typeface="メイリオ" pitchFamily="50" charset="-128"/>
                <a:cs typeface="メイリオ" pitchFamily="50" charset="-128"/>
              </a:rPr>
              <a:t>おける</a:t>
            </a:r>
            <a:r>
              <a:rPr lang="ja-JP" altLang="en-US" sz="2800" b="1" dirty="0">
                <a:latin typeface="メイリオ" pitchFamily="50" charset="-128"/>
                <a:ea typeface="メイリオ" pitchFamily="50" charset="-128"/>
                <a:cs typeface="メイリオ" pitchFamily="50" charset="-128"/>
              </a:rPr>
              <a:t>研鑽</a:t>
            </a:r>
            <a:r>
              <a:rPr lang="ja-JP" altLang="en-US" sz="2800" b="1" dirty="0" smtClean="0">
                <a:latin typeface="メイリオ" pitchFamily="50" charset="-128"/>
                <a:ea typeface="メイリオ" pitchFamily="50" charset="-128"/>
                <a:cs typeface="メイリオ" pitchFamily="50" charset="-128"/>
              </a:rPr>
              <a:t> － </a:t>
            </a:r>
            <a:r>
              <a:rPr lang="en-US" altLang="ja-JP" sz="2800" b="1" dirty="0" smtClean="0">
                <a:latin typeface="メイリオ" pitchFamily="50" charset="-128"/>
                <a:ea typeface="メイリオ" pitchFamily="50" charset="-128"/>
                <a:cs typeface="メイリオ" pitchFamily="50" charset="-128"/>
              </a:rPr>
              <a:t>OJT</a:t>
            </a:r>
            <a:endParaRPr lang="ja-JP" altLang="en-US" sz="2800" b="1" dirty="0">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250825" y="1052513"/>
            <a:ext cx="8893175" cy="0"/>
          </a:xfrm>
          <a:prstGeom prst="line">
            <a:avLst/>
          </a:prstGeom>
          <a:ln w="66675">
            <a:solidFill>
              <a:srgbClr val="008080"/>
            </a:solidFill>
          </a:ln>
        </p:spPr>
        <p:style>
          <a:lnRef idx="1">
            <a:schemeClr val="accent1"/>
          </a:lnRef>
          <a:fillRef idx="0">
            <a:schemeClr val="accent1"/>
          </a:fillRef>
          <a:effectRef idx="0">
            <a:schemeClr val="accent1"/>
          </a:effectRef>
          <a:fontRef idx="minor">
            <a:schemeClr val="tx1"/>
          </a:fontRef>
        </p:style>
      </p:cxnSp>
      <p:sp>
        <p:nvSpPr>
          <p:cNvPr id="45062" name="コンテンツ プレースホルダー 2"/>
          <p:cNvSpPr txBox="1">
            <a:spLocks/>
          </p:cNvSpPr>
          <p:nvPr/>
        </p:nvSpPr>
        <p:spPr bwMode="auto">
          <a:xfrm>
            <a:off x="6161088" y="30163"/>
            <a:ext cx="2951162" cy="315912"/>
          </a:xfrm>
          <a:prstGeom prst="rect">
            <a:avLst/>
          </a:prstGeom>
          <a:noFill/>
          <a:ln w="9525">
            <a:noFill/>
            <a:miter lim="800000"/>
            <a:headEnd/>
            <a:tailEnd/>
          </a:ln>
        </p:spPr>
        <p:txBody>
          <a:bodyPr/>
          <a:lstStyle/>
          <a:p>
            <a:pPr eaLnBrk="0" hangingPunct="0">
              <a:spcBef>
                <a:spcPct val="20000"/>
              </a:spcBef>
            </a:pPr>
            <a:r>
              <a:rPr lang="ja-JP" altLang="en-US" sz="1400">
                <a:latin typeface="メイリオ" pitchFamily="50" charset="-128"/>
                <a:ea typeface="メイリオ" pitchFamily="50" charset="-128"/>
                <a:cs typeface="メイリオ" pitchFamily="50" charset="-128"/>
              </a:rPr>
              <a:t>（橋詰正氏作成資料：</a:t>
            </a:r>
            <a:r>
              <a:rPr lang="en-US" altLang="ja-JP" sz="1400">
                <a:latin typeface="メイリオ" pitchFamily="50" charset="-128"/>
                <a:ea typeface="メイリオ" pitchFamily="50" charset="-128"/>
                <a:cs typeface="メイリオ" pitchFamily="50" charset="-128"/>
              </a:rPr>
              <a:t> </a:t>
            </a:r>
            <a:r>
              <a:rPr lang="ja-JP" altLang="en-US" sz="1400">
                <a:latin typeface="メイリオ" pitchFamily="50" charset="-128"/>
                <a:ea typeface="メイリオ" pitchFamily="50" charset="-128"/>
                <a:cs typeface="メイリオ" pitchFamily="50" charset="-128"/>
              </a:rPr>
              <a:t>一部改変）</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2988" y="354013"/>
            <a:ext cx="7181850" cy="1203325"/>
          </a:xfrm>
        </p:spPr>
        <p:txBody>
          <a:bodyPr>
            <a:normAutofit/>
          </a:bodyPr>
          <a:lstStyle/>
          <a:p>
            <a:pPr>
              <a:defRPr/>
            </a:pPr>
            <a:r>
              <a:rPr lang="ja-JP" altLang="en-US" sz="3600" dirty="0">
                <a:latin typeface="メイリオ"/>
                <a:ea typeface="メイリオ"/>
                <a:cs typeface="メイリオ"/>
              </a:rPr>
              <a:t>「</a:t>
            </a:r>
            <a:r>
              <a:rPr lang="en-US" altLang="ja-JP" sz="3600" dirty="0">
                <a:latin typeface="メイリオ"/>
                <a:ea typeface="メイリオ"/>
                <a:cs typeface="メイリオ"/>
              </a:rPr>
              <a:t>OJT</a:t>
            </a:r>
            <a:r>
              <a:rPr lang="ja-JP" altLang="en-US" sz="3600" dirty="0" smtClean="0">
                <a:latin typeface="メイリオ"/>
                <a:ea typeface="メイリオ"/>
                <a:cs typeface="メイリオ"/>
              </a:rPr>
              <a:t>」の必要性</a:t>
            </a:r>
            <a:r>
              <a:rPr lang="en-US" altLang="ja-JP" dirty="0">
                <a:latin typeface="メイリオ"/>
                <a:ea typeface="メイリオ"/>
                <a:cs typeface="メイリオ"/>
              </a:rPr>
              <a:t/>
            </a:r>
            <a:br>
              <a:rPr lang="en-US" altLang="ja-JP" dirty="0">
                <a:latin typeface="メイリオ"/>
                <a:ea typeface="メイリオ"/>
                <a:cs typeface="メイリオ"/>
              </a:rPr>
            </a:br>
            <a:r>
              <a:rPr lang="en-US" altLang="ja-JP" sz="2200" dirty="0">
                <a:latin typeface="メイリオ"/>
                <a:ea typeface="メイリオ"/>
                <a:cs typeface="メイリオ"/>
              </a:rPr>
              <a:t>OJT</a:t>
            </a:r>
            <a:r>
              <a:rPr lang="ja-JP" altLang="en-US" sz="2200" dirty="0" err="1">
                <a:latin typeface="メイリオ"/>
                <a:ea typeface="メイリオ"/>
                <a:cs typeface="メイリオ"/>
              </a:rPr>
              <a:t>への</a:t>
            </a:r>
            <a:r>
              <a:rPr lang="ja-JP" altLang="en-US" sz="2200" dirty="0">
                <a:latin typeface="メイリオ"/>
                <a:ea typeface="メイリオ"/>
                <a:cs typeface="メイリオ"/>
              </a:rPr>
              <a:t>力の入れ具合と人材確保数や人材定着率は比例</a:t>
            </a:r>
          </a:p>
        </p:txBody>
      </p:sp>
      <p:graphicFrame>
        <p:nvGraphicFramePr>
          <p:cNvPr id="5" name="コンテンツ プレースホルダー 4"/>
          <p:cNvGraphicFramePr>
            <a:graphicFrameLocks noGrp="1"/>
          </p:cNvGraphicFramePr>
          <p:nvPr>
            <p:ph idx="1"/>
          </p:nvPr>
        </p:nvGraphicFramePr>
        <p:xfrm>
          <a:off x="611560" y="1556792"/>
          <a:ext cx="7972705"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7" name="スライド番号プレースホルダー 3"/>
          <p:cNvSpPr>
            <a:spLocks noGrp="1"/>
          </p:cNvSpPr>
          <p:nvPr>
            <p:ph type="sldNum" sz="quarter" idx="12"/>
          </p:nvPr>
        </p:nvSpPr>
        <p:spPr>
          <a:xfrm>
            <a:off x="6945393" y="6518155"/>
            <a:ext cx="2133600" cy="476250"/>
          </a:xfrm>
          <a:noFill/>
        </p:spPr>
        <p:txBody>
          <a:bodyPr/>
          <a:lstStyle/>
          <a:p>
            <a:fld id="{1FFFA1FD-63A0-4600-92D3-18CA6F33A850}" type="slidenum">
              <a:rPr lang="en-US" altLang="ja-JP"/>
              <a:pPr/>
              <a:t>23</a:t>
            </a:fld>
            <a:endParaRPr lang="en-US" altLang="ja-JP" dirty="0"/>
          </a:p>
        </p:txBody>
      </p:sp>
      <p:sp>
        <p:nvSpPr>
          <p:cNvPr id="47108" name="コンテンツ プレースホルダー 2"/>
          <p:cNvSpPr txBox="1">
            <a:spLocks/>
          </p:cNvSpPr>
          <p:nvPr/>
        </p:nvSpPr>
        <p:spPr bwMode="auto">
          <a:xfrm>
            <a:off x="6161088" y="30163"/>
            <a:ext cx="2951162" cy="315912"/>
          </a:xfrm>
          <a:prstGeom prst="rect">
            <a:avLst/>
          </a:prstGeom>
          <a:noFill/>
          <a:ln w="9525">
            <a:noFill/>
            <a:miter lim="800000"/>
            <a:headEnd/>
            <a:tailEnd/>
          </a:ln>
        </p:spPr>
        <p:txBody>
          <a:bodyPr/>
          <a:lstStyle/>
          <a:p>
            <a:pPr eaLnBrk="0" hangingPunct="0">
              <a:spcBef>
                <a:spcPct val="20000"/>
              </a:spcBef>
            </a:pPr>
            <a:r>
              <a:rPr lang="ja-JP" altLang="en-US" sz="1400">
                <a:latin typeface="メイリオ" pitchFamily="50" charset="-128"/>
                <a:ea typeface="メイリオ" pitchFamily="50" charset="-128"/>
                <a:cs typeface="メイリオ" pitchFamily="50" charset="-128"/>
              </a:rPr>
              <a:t>（橋詰正氏作成資料：</a:t>
            </a:r>
            <a:r>
              <a:rPr lang="en-US" altLang="ja-JP" sz="1400">
                <a:latin typeface="メイリオ" pitchFamily="50" charset="-128"/>
                <a:ea typeface="メイリオ" pitchFamily="50" charset="-128"/>
                <a:cs typeface="メイリオ" pitchFamily="50" charset="-128"/>
              </a:rPr>
              <a:t> </a:t>
            </a:r>
            <a:r>
              <a:rPr lang="ja-JP" altLang="en-US" sz="1400">
                <a:latin typeface="メイリオ" pitchFamily="50" charset="-128"/>
                <a:ea typeface="メイリオ" pitchFamily="50" charset="-128"/>
                <a:cs typeface="メイリオ" pitchFamily="50" charset="-128"/>
              </a:rPr>
              <a:t>一部改変）</a:t>
            </a:r>
          </a:p>
        </p:txBody>
      </p:sp>
      <p:sp>
        <p:nvSpPr>
          <p:cNvPr id="47109"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タイトル 1"/>
          <p:cNvSpPr>
            <a:spLocks noGrp="1"/>
          </p:cNvSpPr>
          <p:nvPr>
            <p:ph type="title"/>
          </p:nvPr>
        </p:nvSpPr>
        <p:spPr>
          <a:xfrm>
            <a:off x="457200" y="620713"/>
            <a:ext cx="8229600" cy="720725"/>
          </a:xfrm>
        </p:spPr>
        <p:txBody>
          <a:bodyPr/>
          <a:lstStyle/>
          <a:p>
            <a:r>
              <a:rPr lang="ja-JP" altLang="en-US" sz="3200" smtClean="0">
                <a:latin typeface="メイリオ" pitchFamily="50" charset="-128"/>
                <a:ea typeface="メイリオ" pitchFamily="50" charset="-128"/>
                <a:cs typeface="メイリオ" pitchFamily="50" charset="-128"/>
              </a:rPr>
              <a:t>「</a:t>
            </a:r>
            <a:r>
              <a:rPr lang="en-US" altLang="ja-JP" sz="3200" smtClean="0">
                <a:latin typeface="メイリオ" pitchFamily="50" charset="-128"/>
                <a:ea typeface="メイリオ" pitchFamily="50" charset="-128"/>
                <a:cs typeface="メイリオ" pitchFamily="50" charset="-128"/>
              </a:rPr>
              <a:t>OJT</a:t>
            </a:r>
            <a:r>
              <a:rPr lang="ja-JP" altLang="en-US" sz="3200" smtClean="0">
                <a:latin typeface="メイリオ" pitchFamily="50" charset="-128"/>
                <a:ea typeface="メイリオ" pitchFamily="50" charset="-128"/>
                <a:cs typeface="メイリオ" pitchFamily="50" charset="-128"/>
              </a:rPr>
              <a:t>」の必要性の解説</a:t>
            </a:r>
          </a:p>
        </p:txBody>
      </p:sp>
      <p:sp>
        <p:nvSpPr>
          <p:cNvPr id="3" name="コンテンツ プレースホルダー 2"/>
          <p:cNvSpPr>
            <a:spLocks noGrp="1"/>
          </p:cNvSpPr>
          <p:nvPr>
            <p:ph idx="1"/>
          </p:nvPr>
        </p:nvSpPr>
        <p:spPr>
          <a:xfrm>
            <a:off x="323528" y="1495425"/>
            <a:ext cx="8712968" cy="4813300"/>
          </a:xfrm>
        </p:spPr>
        <p:txBody>
          <a:bodyPr>
            <a:normAutofit/>
          </a:bodyPr>
          <a:lstStyle/>
          <a:p>
            <a:pPr>
              <a:defRPr/>
            </a:pPr>
            <a:r>
              <a:rPr lang="ja-JP" altLang="en-US" sz="2000" dirty="0">
                <a:latin typeface="メイリオ"/>
                <a:ea typeface="メイリオ"/>
                <a:cs typeface="メイリオ"/>
              </a:rPr>
              <a:t>姿を見ることによって感覚的に学ぶ経験学習の形と直接的な指導や教育によって技術を</a:t>
            </a:r>
            <a:r>
              <a:rPr lang="ja-JP" altLang="en-US" sz="2000" dirty="0" smtClean="0">
                <a:latin typeface="メイリオ"/>
                <a:ea typeface="メイリオ"/>
                <a:cs typeface="メイリオ"/>
              </a:rPr>
              <a:t>伝承は、アプローチの違いだけ</a:t>
            </a:r>
            <a:r>
              <a:rPr lang="en-US" altLang="ja-JP" sz="2000" dirty="0" smtClean="0">
                <a:latin typeface="メイリオ"/>
                <a:ea typeface="メイリオ"/>
                <a:cs typeface="メイリオ"/>
              </a:rPr>
              <a:t>【</a:t>
            </a:r>
            <a:r>
              <a:rPr lang="ja-JP" altLang="en-US" sz="2000" dirty="0" smtClean="0">
                <a:latin typeface="メイリオ"/>
                <a:ea typeface="メイリオ"/>
                <a:cs typeface="メイリオ"/>
              </a:rPr>
              <a:t>技術伝承</a:t>
            </a:r>
            <a:r>
              <a:rPr lang="en-US" altLang="ja-JP" sz="2000" dirty="0" smtClean="0">
                <a:latin typeface="メイリオ"/>
                <a:ea typeface="メイリオ"/>
                <a:cs typeface="メイリオ"/>
              </a:rPr>
              <a:t>】</a:t>
            </a:r>
          </a:p>
          <a:p>
            <a:pPr>
              <a:defRPr/>
            </a:pPr>
            <a:r>
              <a:rPr lang="ja-JP" altLang="en-US" sz="2000" dirty="0" smtClean="0">
                <a:latin typeface="メイリオ"/>
                <a:ea typeface="メイリオ"/>
                <a:cs typeface="メイリオ"/>
              </a:rPr>
              <a:t>こ</a:t>
            </a:r>
            <a:r>
              <a:rPr lang="ja-JP" altLang="en-US" sz="2000" dirty="0">
                <a:latin typeface="メイリオ"/>
                <a:ea typeface="メイリオ"/>
                <a:cs typeface="メイリオ"/>
              </a:rPr>
              <a:t>こ</a:t>
            </a:r>
            <a:r>
              <a:rPr lang="ja-JP" altLang="en-US" sz="2000" dirty="0" smtClean="0">
                <a:latin typeface="メイリオ"/>
                <a:ea typeface="メイリオ"/>
                <a:cs typeface="メイリオ"/>
              </a:rPr>
              <a:t>に</a:t>
            </a:r>
            <a:r>
              <a:rPr lang="ja-JP" altLang="en-US" sz="2000" dirty="0">
                <a:latin typeface="メイリオ"/>
                <a:ea typeface="メイリオ"/>
                <a:cs typeface="メイリオ"/>
              </a:rPr>
              <a:t>就職すれば積極的にスキルアップすることができ、自身の魅力や能力を更に高めることが</a:t>
            </a:r>
            <a:r>
              <a:rPr lang="ja-JP" altLang="en-US" sz="2000" dirty="0" smtClean="0">
                <a:latin typeface="メイリオ"/>
                <a:ea typeface="メイリオ"/>
                <a:cs typeface="メイリオ"/>
              </a:rPr>
              <a:t>できる環境がある</a:t>
            </a:r>
            <a:r>
              <a:rPr lang="en-US" altLang="ja-JP" sz="2000" dirty="0" smtClean="0">
                <a:latin typeface="メイリオ"/>
                <a:ea typeface="メイリオ"/>
                <a:cs typeface="メイリオ"/>
              </a:rPr>
              <a:t>【</a:t>
            </a:r>
            <a:r>
              <a:rPr lang="ja-JP" altLang="en-US" sz="2000" dirty="0" smtClean="0">
                <a:latin typeface="メイリオ"/>
                <a:ea typeface="メイリオ"/>
                <a:cs typeface="メイリオ"/>
              </a:rPr>
              <a:t>人材確保と定着率</a:t>
            </a:r>
            <a:r>
              <a:rPr lang="en-US" altLang="ja-JP" sz="2000" dirty="0" smtClean="0">
                <a:latin typeface="メイリオ"/>
                <a:ea typeface="メイリオ"/>
                <a:cs typeface="メイリオ"/>
              </a:rPr>
              <a:t>】</a:t>
            </a:r>
          </a:p>
          <a:p>
            <a:pPr>
              <a:defRPr/>
            </a:pPr>
            <a:r>
              <a:rPr lang="ja-JP" altLang="en-US" sz="2000" dirty="0">
                <a:latin typeface="メイリオ"/>
                <a:ea typeface="メイリオ"/>
                <a:cs typeface="メイリオ"/>
              </a:rPr>
              <a:t>同じ価値観と視野、知識とスキルを</a:t>
            </a:r>
            <a:r>
              <a:rPr lang="ja-JP" altLang="en-US" sz="2000" dirty="0" smtClean="0">
                <a:latin typeface="メイリオ"/>
                <a:ea typeface="メイリオ"/>
                <a:cs typeface="メイリオ"/>
              </a:rPr>
              <a:t>持った優秀な人材</a:t>
            </a:r>
            <a:r>
              <a:rPr lang="ja-JP" altLang="en-US" sz="2000" dirty="0">
                <a:latin typeface="メイリオ"/>
                <a:ea typeface="メイリオ"/>
                <a:cs typeface="メイリオ"/>
              </a:rPr>
              <a:t>を</a:t>
            </a:r>
            <a:r>
              <a:rPr lang="ja-JP" altLang="en-US" sz="2000" dirty="0" smtClean="0">
                <a:latin typeface="メイリオ"/>
                <a:ea typeface="メイリオ"/>
                <a:cs typeface="メイリオ"/>
              </a:rPr>
              <a:t>育成</a:t>
            </a:r>
            <a:r>
              <a:rPr lang="en-US" altLang="ja-JP" sz="2000" dirty="0" smtClean="0">
                <a:latin typeface="メイリオ"/>
                <a:ea typeface="メイリオ"/>
                <a:cs typeface="メイリオ"/>
              </a:rPr>
              <a:t>【</a:t>
            </a:r>
            <a:r>
              <a:rPr lang="ja-JP" altLang="en-US" sz="2000" dirty="0" smtClean="0">
                <a:latin typeface="メイリオ"/>
                <a:ea typeface="メイリオ"/>
                <a:cs typeface="メイリオ"/>
              </a:rPr>
              <a:t>チャンスとチャレンジの機会</a:t>
            </a:r>
            <a:r>
              <a:rPr lang="en-US" altLang="ja-JP" sz="2000" dirty="0" smtClean="0">
                <a:latin typeface="メイリオ"/>
                <a:ea typeface="メイリオ"/>
                <a:cs typeface="メイリオ"/>
              </a:rPr>
              <a:t>】</a:t>
            </a:r>
          </a:p>
          <a:p>
            <a:pPr>
              <a:defRPr/>
            </a:pPr>
            <a:r>
              <a:rPr lang="en-US" altLang="ja-JP" sz="2000" dirty="0">
                <a:latin typeface="メイリオ"/>
                <a:ea typeface="メイリオ"/>
                <a:cs typeface="メイリオ"/>
              </a:rPr>
              <a:t>OJT</a:t>
            </a:r>
            <a:r>
              <a:rPr lang="ja-JP" altLang="en-US" sz="2000" dirty="0">
                <a:latin typeface="メイリオ"/>
                <a:ea typeface="メイリオ"/>
                <a:cs typeface="メイリオ"/>
              </a:rPr>
              <a:t>は次世代リーダーや事業継承を行う継承者候補の育成を目的としているサクセッションプランにも</a:t>
            </a:r>
            <a:r>
              <a:rPr lang="ja-JP" altLang="en-US" sz="2000" dirty="0" smtClean="0">
                <a:latin typeface="メイリオ"/>
                <a:ea typeface="メイリオ"/>
                <a:cs typeface="メイリオ"/>
              </a:rPr>
              <a:t>組込</a:t>
            </a:r>
            <a:r>
              <a:rPr lang="en-US" altLang="ja-JP" sz="2000" dirty="0" smtClean="0">
                <a:latin typeface="メイリオ"/>
                <a:ea typeface="メイリオ"/>
                <a:cs typeface="メイリオ"/>
              </a:rPr>
              <a:t>【</a:t>
            </a:r>
            <a:r>
              <a:rPr lang="ja-JP" altLang="en-US" sz="2000" dirty="0">
                <a:latin typeface="メイリオ"/>
                <a:ea typeface="メイリオ"/>
                <a:cs typeface="メイリオ"/>
              </a:rPr>
              <a:t>理念</a:t>
            </a:r>
            <a:r>
              <a:rPr lang="ja-JP" altLang="en-US" sz="2000" dirty="0" smtClean="0">
                <a:latin typeface="メイリオ"/>
                <a:ea typeface="メイリオ"/>
                <a:cs typeface="メイリオ"/>
              </a:rPr>
              <a:t>やビジョンの伝承を含む</a:t>
            </a:r>
            <a:r>
              <a:rPr lang="en-US" altLang="ja-JP" sz="2000" dirty="0" smtClean="0">
                <a:latin typeface="メイリオ"/>
                <a:ea typeface="メイリオ"/>
                <a:cs typeface="メイリオ"/>
              </a:rPr>
              <a:t>】</a:t>
            </a:r>
          </a:p>
          <a:p>
            <a:pPr>
              <a:defRPr/>
            </a:pPr>
            <a:r>
              <a:rPr lang="ja-JP" altLang="en-US" sz="2000" dirty="0">
                <a:latin typeface="メイリオ"/>
                <a:ea typeface="メイリオ"/>
                <a:cs typeface="メイリオ"/>
              </a:rPr>
              <a:t>グローバル化と</a:t>
            </a:r>
            <a:r>
              <a:rPr lang="ja-JP" altLang="en-US" sz="2000" dirty="0" smtClean="0">
                <a:latin typeface="メイリオ"/>
                <a:ea typeface="メイリオ"/>
                <a:cs typeface="メイリオ"/>
              </a:rPr>
              <a:t>情報化により、求められるスキルはより高度化していく中、自主的なスキルアップは非効率</a:t>
            </a:r>
            <a:endParaRPr lang="en-US" altLang="ja-JP" sz="2000" dirty="0" smtClean="0">
              <a:latin typeface="メイリオ"/>
              <a:ea typeface="メイリオ"/>
              <a:cs typeface="メイリオ"/>
            </a:endParaRPr>
          </a:p>
          <a:p>
            <a:pPr marL="0" indent="0">
              <a:buFontTx/>
              <a:buNone/>
              <a:defRPr/>
            </a:pPr>
            <a:r>
              <a:rPr lang="ja-JP" altLang="en-US" sz="2000" dirty="0" smtClean="0">
                <a:solidFill>
                  <a:srgbClr val="FF0000"/>
                </a:solidFill>
                <a:latin typeface="メイリオ"/>
                <a:ea typeface="メイリオ"/>
                <a:cs typeface="メイリオ"/>
              </a:rPr>
              <a:t>☆</a:t>
            </a:r>
            <a:r>
              <a:rPr lang="ja-JP" altLang="en-US" sz="2000" dirty="0">
                <a:latin typeface="メイリオ"/>
                <a:ea typeface="メイリオ"/>
                <a:cs typeface="メイリオ"/>
              </a:rPr>
              <a:t>情報や</a:t>
            </a:r>
            <a:r>
              <a:rPr lang="ja-JP" altLang="en-US" sz="2000" dirty="0" smtClean="0">
                <a:latin typeface="メイリオ"/>
                <a:ea typeface="メイリオ"/>
                <a:cs typeface="メイリオ"/>
              </a:rPr>
              <a:t>技術</a:t>
            </a:r>
            <a:r>
              <a:rPr lang="ja-JP" altLang="en-US" sz="2000" dirty="0">
                <a:latin typeface="メイリオ"/>
                <a:ea typeface="メイリオ"/>
                <a:cs typeface="メイリオ"/>
              </a:rPr>
              <a:t>を</a:t>
            </a:r>
            <a:r>
              <a:rPr lang="ja-JP" altLang="en-US" sz="2000" dirty="0" smtClean="0">
                <a:latin typeface="メイリオ"/>
                <a:ea typeface="メイリオ"/>
                <a:cs typeface="メイリオ"/>
              </a:rPr>
              <a:t>インプットし</a:t>
            </a:r>
            <a:r>
              <a:rPr lang="en-US" altLang="ja-JP" sz="2000" dirty="0" smtClean="0">
                <a:latin typeface="メイリオ"/>
                <a:ea typeface="メイリオ"/>
                <a:cs typeface="メイリオ"/>
              </a:rPr>
              <a:t>)</a:t>
            </a:r>
            <a:r>
              <a:rPr lang="ja-JP" altLang="en-US" sz="2000" dirty="0" smtClean="0">
                <a:latin typeface="メイリオ"/>
                <a:ea typeface="メイリオ"/>
                <a:cs typeface="メイリオ"/>
              </a:rPr>
              <a:t>と整理、アウトプット（指導</a:t>
            </a:r>
            <a:r>
              <a:rPr lang="en-US" altLang="ja-JP" sz="2000" dirty="0" smtClean="0">
                <a:latin typeface="メイリオ"/>
                <a:ea typeface="メイリオ"/>
                <a:cs typeface="メイリオ"/>
              </a:rPr>
              <a:t>)</a:t>
            </a:r>
            <a:r>
              <a:rPr lang="ja-JP" altLang="en-US" sz="2000" dirty="0" smtClean="0">
                <a:latin typeface="メイリオ"/>
                <a:ea typeface="メイリオ"/>
                <a:cs typeface="メイリオ"/>
              </a:rPr>
              <a:t>を得意</a:t>
            </a:r>
            <a:r>
              <a:rPr lang="ja-JP" altLang="en-US" sz="2000" dirty="0">
                <a:latin typeface="メイリオ"/>
                <a:ea typeface="メイリオ"/>
                <a:cs typeface="メイリオ"/>
              </a:rPr>
              <a:t>と</a:t>
            </a:r>
            <a:r>
              <a:rPr lang="ja-JP" altLang="en-US" sz="2000" dirty="0" smtClean="0">
                <a:latin typeface="メイリオ"/>
                <a:ea typeface="メイリオ"/>
                <a:cs typeface="メイリオ"/>
              </a:rPr>
              <a:t>する</a:t>
            </a:r>
            <a:r>
              <a:rPr lang="ja-JP" altLang="en-US" sz="2000" dirty="0">
                <a:latin typeface="メイリオ"/>
                <a:ea typeface="メイリオ"/>
                <a:cs typeface="メイリオ"/>
              </a:rPr>
              <a:t>コア</a:t>
            </a:r>
            <a:r>
              <a:rPr lang="ja-JP" altLang="en-US" sz="2000" dirty="0" smtClean="0">
                <a:latin typeface="メイリオ"/>
                <a:ea typeface="メイリオ"/>
                <a:cs typeface="メイリオ"/>
              </a:rPr>
              <a:t>を</a:t>
            </a:r>
            <a:r>
              <a:rPr lang="ja-JP" altLang="en-US" sz="2000" dirty="0">
                <a:latin typeface="メイリオ"/>
                <a:ea typeface="メイリオ"/>
                <a:cs typeface="メイリオ"/>
              </a:rPr>
              <a:t>数名ほど選出し、学んだことを</a:t>
            </a:r>
            <a:r>
              <a:rPr lang="en-US" altLang="ja-JP" sz="2000" dirty="0">
                <a:latin typeface="メイリオ"/>
                <a:ea typeface="メイリオ"/>
                <a:cs typeface="メイリオ"/>
              </a:rPr>
              <a:t>OJT</a:t>
            </a:r>
            <a:r>
              <a:rPr lang="ja-JP" altLang="en-US" sz="2000" dirty="0">
                <a:latin typeface="メイリオ"/>
                <a:ea typeface="メイリオ"/>
                <a:cs typeface="メイリオ"/>
              </a:rPr>
              <a:t>と</a:t>
            </a:r>
            <a:r>
              <a:rPr lang="ja-JP" altLang="en-US" sz="2000" dirty="0" smtClean="0">
                <a:latin typeface="メイリオ"/>
                <a:ea typeface="メイリオ"/>
                <a:cs typeface="メイリオ"/>
              </a:rPr>
              <a:t>して共有</a:t>
            </a:r>
            <a:r>
              <a:rPr lang="ja-JP" altLang="en-US" sz="2000" dirty="0">
                <a:latin typeface="メイリオ"/>
                <a:ea typeface="メイリオ"/>
                <a:cs typeface="メイリオ"/>
              </a:rPr>
              <a:t>することに</a:t>
            </a:r>
            <a:r>
              <a:rPr lang="ja-JP" altLang="en-US" sz="2000" dirty="0" smtClean="0">
                <a:latin typeface="メイリオ"/>
                <a:ea typeface="メイリオ"/>
                <a:cs typeface="メイリオ"/>
              </a:rPr>
              <a:t>よって効率的に全体に広がる</a:t>
            </a:r>
            <a:r>
              <a:rPr lang="en-US" altLang="ja-JP" sz="2000" dirty="0" smtClean="0">
                <a:latin typeface="メイリオ"/>
                <a:ea typeface="メイリオ"/>
                <a:cs typeface="メイリオ"/>
              </a:rPr>
              <a:t>【</a:t>
            </a:r>
            <a:r>
              <a:rPr lang="ja-JP" altLang="en-US" sz="2000" dirty="0" smtClean="0">
                <a:latin typeface="メイリオ"/>
                <a:ea typeface="メイリオ"/>
                <a:cs typeface="メイリオ"/>
              </a:rPr>
              <a:t>最新技術への対応</a:t>
            </a:r>
            <a:r>
              <a:rPr lang="en-US" altLang="ja-JP" sz="2000" dirty="0" smtClean="0">
                <a:latin typeface="メイリオ"/>
                <a:ea typeface="メイリオ"/>
                <a:cs typeface="メイリオ"/>
              </a:rPr>
              <a:t>】</a:t>
            </a:r>
            <a:endParaRPr lang="ja-JP" altLang="en-US" sz="2000" dirty="0">
              <a:solidFill>
                <a:srgbClr val="FF0000"/>
              </a:solidFill>
              <a:latin typeface="メイリオ"/>
              <a:ea typeface="メイリオ"/>
              <a:cs typeface="メイリオ"/>
            </a:endParaRPr>
          </a:p>
          <a:p>
            <a:pPr>
              <a:defRPr/>
            </a:pPr>
            <a:endParaRPr lang="en-US" altLang="ja-JP" sz="2000" dirty="0" smtClean="0">
              <a:latin typeface="メイリオ"/>
              <a:ea typeface="メイリオ"/>
              <a:cs typeface="メイリオ"/>
            </a:endParaRPr>
          </a:p>
          <a:p>
            <a:pPr>
              <a:defRPr/>
            </a:pPr>
            <a:endParaRPr lang="ja-JP" altLang="en-US" sz="2000" dirty="0">
              <a:latin typeface="メイリオ"/>
              <a:ea typeface="メイリオ"/>
              <a:cs typeface="メイリオ"/>
            </a:endParaRPr>
          </a:p>
        </p:txBody>
      </p:sp>
      <p:sp>
        <p:nvSpPr>
          <p:cNvPr id="48131" name="スライド番号プレースホルダー 3"/>
          <p:cNvSpPr>
            <a:spLocks noGrp="1"/>
          </p:cNvSpPr>
          <p:nvPr>
            <p:ph type="sldNum" sz="quarter" idx="12"/>
          </p:nvPr>
        </p:nvSpPr>
        <p:spPr>
          <a:xfrm>
            <a:off x="6930528" y="6465479"/>
            <a:ext cx="2133600" cy="476250"/>
          </a:xfrm>
          <a:noFill/>
        </p:spPr>
        <p:txBody>
          <a:bodyPr/>
          <a:lstStyle/>
          <a:p>
            <a:fld id="{D57A8EE5-0E0D-46C6-B9B7-2EAB513A8552}" type="slidenum">
              <a:rPr lang="en-US" altLang="ja-JP"/>
              <a:pPr/>
              <a:t>24</a:t>
            </a:fld>
            <a:endParaRPr lang="en-US" altLang="ja-JP" dirty="0"/>
          </a:p>
        </p:txBody>
      </p:sp>
      <p:sp>
        <p:nvSpPr>
          <p:cNvPr id="48132" name="コンテンツ プレースホルダー 2"/>
          <p:cNvSpPr txBox="1">
            <a:spLocks/>
          </p:cNvSpPr>
          <p:nvPr/>
        </p:nvSpPr>
        <p:spPr bwMode="auto">
          <a:xfrm>
            <a:off x="6161088" y="30163"/>
            <a:ext cx="2951162" cy="315912"/>
          </a:xfrm>
          <a:prstGeom prst="rect">
            <a:avLst/>
          </a:prstGeom>
          <a:noFill/>
          <a:ln w="9525">
            <a:noFill/>
            <a:miter lim="800000"/>
            <a:headEnd/>
            <a:tailEnd/>
          </a:ln>
        </p:spPr>
        <p:txBody>
          <a:bodyPr/>
          <a:lstStyle/>
          <a:p>
            <a:pPr eaLnBrk="0" hangingPunct="0">
              <a:spcBef>
                <a:spcPct val="20000"/>
              </a:spcBef>
            </a:pPr>
            <a:r>
              <a:rPr lang="ja-JP" altLang="en-US" sz="1400">
                <a:latin typeface="メイリオ" pitchFamily="50" charset="-128"/>
                <a:ea typeface="メイリオ" pitchFamily="50" charset="-128"/>
                <a:cs typeface="メイリオ" pitchFamily="50" charset="-128"/>
              </a:rPr>
              <a:t>（橋詰正氏作成資料：</a:t>
            </a:r>
            <a:r>
              <a:rPr lang="en-US" altLang="ja-JP" sz="1400">
                <a:latin typeface="メイリオ" pitchFamily="50" charset="-128"/>
                <a:ea typeface="メイリオ" pitchFamily="50" charset="-128"/>
                <a:cs typeface="メイリオ" pitchFamily="50" charset="-128"/>
              </a:rPr>
              <a:t> </a:t>
            </a:r>
            <a:r>
              <a:rPr lang="ja-JP" altLang="en-US" sz="1400">
                <a:latin typeface="メイリオ" pitchFamily="50" charset="-128"/>
                <a:ea typeface="メイリオ" pitchFamily="50" charset="-128"/>
                <a:cs typeface="メイリオ" pitchFamily="50" charset="-128"/>
              </a:rPr>
              <a:t>一部改変）</a:t>
            </a:r>
          </a:p>
        </p:txBody>
      </p:sp>
      <p:sp>
        <p:nvSpPr>
          <p:cNvPr id="48133"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コンテンツ プレースホルダー 4"/>
          <p:cNvPicPr>
            <a:picLocks noGrp="1" noChangeAspect="1"/>
          </p:cNvPicPr>
          <p:nvPr>
            <p:ph idx="1"/>
          </p:nvPr>
        </p:nvPicPr>
        <p:blipFill>
          <a:blip r:embed="rId2" cstate="print"/>
          <a:srcRect/>
          <a:stretch>
            <a:fillRect/>
          </a:stretch>
        </p:blipFill>
        <p:spPr>
          <a:xfrm>
            <a:off x="868363" y="750888"/>
            <a:ext cx="7324725" cy="2851150"/>
          </a:xfrm>
        </p:spPr>
      </p:pic>
      <p:sp>
        <p:nvSpPr>
          <p:cNvPr id="49154" name="スライド番号プレースホルダー 3"/>
          <p:cNvSpPr>
            <a:spLocks noGrp="1"/>
          </p:cNvSpPr>
          <p:nvPr>
            <p:ph type="sldNum" sz="quarter" idx="12"/>
          </p:nvPr>
        </p:nvSpPr>
        <p:spPr>
          <a:xfrm>
            <a:off x="6978573" y="6518155"/>
            <a:ext cx="2133600" cy="476250"/>
          </a:xfrm>
          <a:noFill/>
        </p:spPr>
        <p:txBody>
          <a:bodyPr/>
          <a:lstStyle/>
          <a:p>
            <a:fld id="{9192586B-F291-4E39-857F-4BBDC1BB6A5D}" type="slidenum">
              <a:rPr lang="en-US" altLang="ja-JP"/>
              <a:pPr/>
              <a:t>25</a:t>
            </a:fld>
            <a:endParaRPr lang="en-US" altLang="ja-JP"/>
          </a:p>
        </p:txBody>
      </p:sp>
      <p:pic>
        <p:nvPicPr>
          <p:cNvPr id="49155" name="図 5"/>
          <p:cNvPicPr>
            <a:picLocks noChangeAspect="1"/>
          </p:cNvPicPr>
          <p:nvPr/>
        </p:nvPicPr>
        <p:blipFill>
          <a:blip r:embed="rId3" cstate="print"/>
          <a:srcRect/>
          <a:stretch>
            <a:fillRect/>
          </a:stretch>
        </p:blipFill>
        <p:spPr bwMode="auto">
          <a:xfrm>
            <a:off x="1043608" y="3463925"/>
            <a:ext cx="6912768" cy="2919413"/>
          </a:xfrm>
          <a:prstGeom prst="rect">
            <a:avLst/>
          </a:prstGeom>
          <a:noFill/>
          <a:ln w="9525">
            <a:noFill/>
            <a:miter lim="800000"/>
            <a:headEnd/>
            <a:tailEnd/>
          </a:ln>
        </p:spPr>
      </p:pic>
      <p:sp>
        <p:nvSpPr>
          <p:cNvPr id="49156" name="コンテンツ プレースホルダー 2"/>
          <p:cNvSpPr txBox="1">
            <a:spLocks/>
          </p:cNvSpPr>
          <p:nvPr/>
        </p:nvSpPr>
        <p:spPr bwMode="auto">
          <a:xfrm>
            <a:off x="6161088" y="30163"/>
            <a:ext cx="2951162" cy="315912"/>
          </a:xfrm>
          <a:prstGeom prst="rect">
            <a:avLst/>
          </a:prstGeom>
          <a:noFill/>
          <a:ln w="9525">
            <a:noFill/>
            <a:miter lim="800000"/>
            <a:headEnd/>
            <a:tailEnd/>
          </a:ln>
        </p:spPr>
        <p:txBody>
          <a:bodyPr/>
          <a:lstStyle/>
          <a:p>
            <a:pPr eaLnBrk="0" hangingPunct="0">
              <a:spcBef>
                <a:spcPct val="20000"/>
              </a:spcBef>
            </a:pPr>
            <a:r>
              <a:rPr lang="ja-JP" altLang="en-US" sz="1400">
                <a:latin typeface="メイリオ" pitchFamily="50" charset="-128"/>
                <a:ea typeface="メイリオ" pitchFamily="50" charset="-128"/>
                <a:cs typeface="メイリオ" pitchFamily="50" charset="-128"/>
              </a:rPr>
              <a:t>（橋詰正氏作成資料：</a:t>
            </a:r>
            <a:r>
              <a:rPr lang="en-US" altLang="ja-JP" sz="1400">
                <a:latin typeface="メイリオ" pitchFamily="50" charset="-128"/>
                <a:ea typeface="メイリオ" pitchFamily="50" charset="-128"/>
                <a:cs typeface="メイリオ" pitchFamily="50" charset="-128"/>
              </a:rPr>
              <a:t> </a:t>
            </a:r>
            <a:r>
              <a:rPr lang="ja-JP" altLang="en-US" sz="1400">
                <a:latin typeface="メイリオ" pitchFamily="50" charset="-128"/>
                <a:ea typeface="メイリオ" pitchFamily="50" charset="-128"/>
                <a:cs typeface="メイリオ" pitchFamily="50" charset="-128"/>
              </a:rPr>
              <a:t>一部改変）</a:t>
            </a:r>
          </a:p>
        </p:txBody>
      </p:sp>
      <p:sp>
        <p:nvSpPr>
          <p:cNvPr id="49157"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番号プレースホルダー 3"/>
          <p:cNvSpPr>
            <a:spLocks noGrp="1"/>
          </p:cNvSpPr>
          <p:nvPr>
            <p:ph type="sldNum" sz="quarter" idx="12"/>
          </p:nvPr>
        </p:nvSpPr>
        <p:spPr>
          <a:xfrm>
            <a:off x="6991850" y="6564313"/>
            <a:ext cx="2133600" cy="476250"/>
          </a:xfrm>
          <a:noFill/>
        </p:spPr>
        <p:txBody>
          <a:bodyPr/>
          <a:lstStyle/>
          <a:p>
            <a:fld id="{8A9C89EB-076F-40F4-BFC1-5024908D7FAD}" type="slidenum">
              <a:rPr lang="en-US" altLang="ja-JP"/>
              <a:pPr/>
              <a:t>26</a:t>
            </a:fld>
            <a:endParaRPr lang="en-US" altLang="ja-JP" dirty="0"/>
          </a:p>
        </p:txBody>
      </p:sp>
      <p:pic>
        <p:nvPicPr>
          <p:cNvPr id="50178" name="図 4"/>
          <p:cNvPicPr>
            <a:picLocks noChangeAspect="1"/>
          </p:cNvPicPr>
          <p:nvPr/>
        </p:nvPicPr>
        <p:blipFill>
          <a:blip r:embed="rId2" cstate="print"/>
          <a:srcRect/>
          <a:stretch>
            <a:fillRect/>
          </a:stretch>
        </p:blipFill>
        <p:spPr bwMode="auto">
          <a:xfrm>
            <a:off x="755650" y="690563"/>
            <a:ext cx="7596188" cy="3575050"/>
          </a:xfrm>
          <a:prstGeom prst="rect">
            <a:avLst/>
          </a:prstGeom>
          <a:noFill/>
          <a:ln w="9525">
            <a:noFill/>
            <a:miter lim="800000"/>
            <a:headEnd/>
            <a:tailEnd/>
          </a:ln>
        </p:spPr>
      </p:pic>
      <p:sp>
        <p:nvSpPr>
          <p:cNvPr id="6" name="角丸四角形 5"/>
          <p:cNvSpPr/>
          <p:nvPr/>
        </p:nvSpPr>
        <p:spPr>
          <a:xfrm>
            <a:off x="1331913" y="3797300"/>
            <a:ext cx="792162" cy="2400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育</a:t>
            </a:r>
            <a:endParaRPr lang="en-US" altLang="ja-JP" b="1" dirty="0">
              <a:solidFill>
                <a:schemeClr val="tx1"/>
              </a:solidFill>
            </a:endParaRPr>
          </a:p>
          <a:p>
            <a:pPr algn="ctr">
              <a:defRPr/>
            </a:pPr>
            <a:r>
              <a:rPr lang="ja-JP" altLang="en-US" b="1" dirty="0">
                <a:solidFill>
                  <a:schemeClr val="tx1"/>
                </a:solidFill>
              </a:rPr>
              <a:t>成</a:t>
            </a:r>
            <a:endParaRPr lang="en-US" altLang="ja-JP" b="1" dirty="0">
              <a:solidFill>
                <a:schemeClr val="tx1"/>
              </a:solidFill>
            </a:endParaRPr>
          </a:p>
          <a:p>
            <a:pPr algn="ctr">
              <a:defRPr/>
            </a:pPr>
            <a:r>
              <a:rPr lang="ja-JP" altLang="en-US" b="1" dirty="0">
                <a:solidFill>
                  <a:schemeClr val="tx1"/>
                </a:solidFill>
              </a:rPr>
              <a:t>ビ</a:t>
            </a:r>
            <a:endParaRPr lang="en-US" altLang="ja-JP" b="1" dirty="0">
              <a:solidFill>
                <a:schemeClr val="tx1"/>
              </a:solidFill>
            </a:endParaRPr>
          </a:p>
          <a:p>
            <a:pPr algn="ctr">
              <a:defRPr/>
            </a:pPr>
            <a:r>
              <a:rPr lang="ja-JP" altLang="en-US" b="1" dirty="0">
                <a:solidFill>
                  <a:schemeClr val="tx1"/>
                </a:solidFill>
              </a:rPr>
              <a:t>ジ</a:t>
            </a:r>
            <a:endParaRPr lang="en-US" altLang="ja-JP" b="1" dirty="0">
              <a:solidFill>
                <a:schemeClr val="tx1"/>
              </a:solidFill>
            </a:endParaRPr>
          </a:p>
          <a:p>
            <a:pPr algn="ctr">
              <a:defRPr/>
            </a:pPr>
            <a:r>
              <a:rPr lang="ja-JP" altLang="en-US" b="1" dirty="0">
                <a:solidFill>
                  <a:schemeClr val="tx1"/>
                </a:solidFill>
              </a:rPr>
              <a:t>ョ</a:t>
            </a:r>
            <a:endParaRPr lang="en-US" altLang="ja-JP" b="1" dirty="0">
              <a:solidFill>
                <a:schemeClr val="tx1"/>
              </a:solidFill>
            </a:endParaRPr>
          </a:p>
          <a:p>
            <a:pPr algn="ctr">
              <a:defRPr/>
            </a:pPr>
            <a:r>
              <a:rPr lang="ja-JP" altLang="en-US" b="1" dirty="0">
                <a:solidFill>
                  <a:schemeClr val="tx1"/>
                </a:solidFill>
              </a:rPr>
              <a:t>ン</a:t>
            </a:r>
            <a:endParaRPr lang="en-US" altLang="ja-JP" b="1" dirty="0">
              <a:solidFill>
                <a:schemeClr val="tx1"/>
              </a:solidFill>
            </a:endParaRPr>
          </a:p>
        </p:txBody>
      </p:sp>
      <p:sp>
        <p:nvSpPr>
          <p:cNvPr id="7" name="角丸四角形 6"/>
          <p:cNvSpPr/>
          <p:nvPr/>
        </p:nvSpPr>
        <p:spPr>
          <a:xfrm>
            <a:off x="2484438" y="3814763"/>
            <a:ext cx="792162" cy="24003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ja-JP" altLang="en-US" b="1" dirty="0">
                <a:solidFill>
                  <a:schemeClr val="tx1"/>
                </a:solidFill>
              </a:rPr>
              <a:t>基</a:t>
            </a:r>
            <a:endParaRPr lang="en-US" altLang="ja-JP" b="1" dirty="0">
              <a:solidFill>
                <a:schemeClr val="tx1"/>
              </a:solidFill>
            </a:endParaRPr>
          </a:p>
          <a:p>
            <a:pPr algn="ctr">
              <a:defRPr/>
            </a:pPr>
            <a:r>
              <a:rPr lang="ja-JP" altLang="en-US" b="1" dirty="0">
                <a:solidFill>
                  <a:schemeClr val="tx1"/>
                </a:solidFill>
              </a:rPr>
              <a:t>幹</a:t>
            </a:r>
            <a:endParaRPr lang="en-US" altLang="ja-JP" b="1" dirty="0">
              <a:solidFill>
                <a:schemeClr val="tx1"/>
              </a:solidFill>
            </a:endParaRPr>
          </a:p>
          <a:p>
            <a:pPr algn="ctr">
              <a:defRPr/>
            </a:pPr>
            <a:r>
              <a:rPr lang="ja-JP" altLang="en-US" b="1" dirty="0">
                <a:solidFill>
                  <a:schemeClr val="tx1"/>
                </a:solidFill>
              </a:rPr>
              <a:t>等</a:t>
            </a:r>
            <a:endParaRPr lang="en-US" altLang="ja-JP" b="1" dirty="0">
              <a:solidFill>
                <a:schemeClr val="tx1"/>
              </a:solidFill>
            </a:endParaRPr>
          </a:p>
          <a:p>
            <a:pPr algn="ctr">
              <a:defRPr/>
            </a:pPr>
            <a:r>
              <a:rPr lang="ja-JP" altLang="en-US" b="1" dirty="0">
                <a:solidFill>
                  <a:schemeClr val="tx1"/>
                </a:solidFill>
              </a:rPr>
              <a:t>の</a:t>
            </a:r>
            <a:endParaRPr lang="en-US" altLang="ja-JP" b="1" dirty="0">
              <a:solidFill>
                <a:schemeClr val="tx1"/>
              </a:solidFill>
            </a:endParaRPr>
          </a:p>
          <a:p>
            <a:pPr algn="ctr">
              <a:defRPr/>
            </a:pPr>
            <a:r>
              <a:rPr lang="ja-JP" altLang="en-US" b="1" dirty="0">
                <a:solidFill>
                  <a:schemeClr val="tx1"/>
                </a:solidFill>
              </a:rPr>
              <a:t>現</a:t>
            </a:r>
            <a:endParaRPr lang="en-US" altLang="ja-JP" b="1" dirty="0">
              <a:solidFill>
                <a:schemeClr val="tx1"/>
              </a:solidFill>
            </a:endParaRPr>
          </a:p>
          <a:p>
            <a:pPr algn="ctr">
              <a:defRPr/>
            </a:pPr>
            <a:r>
              <a:rPr lang="ja-JP" altLang="en-US" b="1" dirty="0">
                <a:solidFill>
                  <a:schemeClr val="tx1"/>
                </a:solidFill>
              </a:rPr>
              <a:t>状</a:t>
            </a:r>
            <a:endParaRPr lang="en-US" altLang="ja-JP" b="1" dirty="0">
              <a:solidFill>
                <a:schemeClr val="tx1"/>
              </a:solidFill>
            </a:endParaRPr>
          </a:p>
        </p:txBody>
      </p:sp>
      <p:sp>
        <p:nvSpPr>
          <p:cNvPr id="8" name="角丸四角形 7"/>
          <p:cNvSpPr/>
          <p:nvPr/>
        </p:nvSpPr>
        <p:spPr>
          <a:xfrm>
            <a:off x="3643313" y="3830638"/>
            <a:ext cx="792162" cy="24003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ja-JP" altLang="en-US" b="1" dirty="0"/>
              <a:t>育</a:t>
            </a:r>
            <a:endParaRPr lang="en-US" altLang="ja-JP" b="1" dirty="0"/>
          </a:p>
          <a:p>
            <a:pPr algn="ctr">
              <a:defRPr/>
            </a:pPr>
            <a:r>
              <a:rPr lang="ja-JP" altLang="en-US" b="1" dirty="0"/>
              <a:t>成</a:t>
            </a:r>
            <a:endParaRPr lang="en-US" altLang="ja-JP" b="1" dirty="0"/>
          </a:p>
          <a:p>
            <a:pPr algn="ctr">
              <a:defRPr/>
            </a:pPr>
            <a:r>
              <a:rPr lang="ja-JP" altLang="en-US" b="1" dirty="0"/>
              <a:t>機</a:t>
            </a:r>
            <a:endParaRPr lang="en-US" altLang="ja-JP" b="1" dirty="0"/>
          </a:p>
          <a:p>
            <a:pPr algn="ctr">
              <a:defRPr/>
            </a:pPr>
            <a:r>
              <a:rPr lang="ja-JP" altLang="en-US" b="1" dirty="0"/>
              <a:t>関</a:t>
            </a:r>
            <a:endParaRPr lang="en-US" altLang="ja-JP" b="1" dirty="0"/>
          </a:p>
          <a:p>
            <a:pPr algn="ctr">
              <a:defRPr/>
            </a:pPr>
            <a:r>
              <a:rPr lang="ja-JP" altLang="en-US" b="1" dirty="0"/>
              <a:t>の</a:t>
            </a:r>
            <a:endParaRPr lang="en-US" altLang="ja-JP" b="1" dirty="0"/>
          </a:p>
          <a:p>
            <a:pPr algn="ctr">
              <a:defRPr/>
            </a:pPr>
            <a:r>
              <a:rPr lang="ja-JP" altLang="en-US" b="1" dirty="0"/>
              <a:t>選</a:t>
            </a:r>
            <a:endParaRPr lang="en-US" altLang="ja-JP" b="1" dirty="0"/>
          </a:p>
          <a:p>
            <a:pPr algn="ctr">
              <a:defRPr/>
            </a:pPr>
            <a:r>
              <a:rPr lang="ja-JP" altLang="en-US" b="1" dirty="0"/>
              <a:t>定</a:t>
            </a:r>
            <a:endParaRPr lang="en-US" altLang="ja-JP" b="1" dirty="0"/>
          </a:p>
        </p:txBody>
      </p:sp>
      <p:sp>
        <p:nvSpPr>
          <p:cNvPr id="9" name="角丸四角形 8"/>
          <p:cNvSpPr/>
          <p:nvPr/>
        </p:nvSpPr>
        <p:spPr>
          <a:xfrm>
            <a:off x="4838700" y="3797300"/>
            <a:ext cx="792163" cy="24003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600" b="1" dirty="0"/>
              <a:t>具</a:t>
            </a:r>
            <a:endParaRPr lang="en-US" altLang="ja-JP" sz="1600" b="1" dirty="0"/>
          </a:p>
          <a:p>
            <a:pPr algn="ctr">
              <a:defRPr/>
            </a:pPr>
            <a:r>
              <a:rPr lang="ja-JP" altLang="en-US" sz="1600" b="1" dirty="0"/>
              <a:t>体</a:t>
            </a:r>
            <a:endParaRPr lang="en-US" altLang="ja-JP" sz="1600" b="1" dirty="0"/>
          </a:p>
          <a:p>
            <a:pPr algn="ctr">
              <a:defRPr/>
            </a:pPr>
            <a:r>
              <a:rPr lang="ja-JP" altLang="en-US" sz="1600" b="1" dirty="0"/>
              <a:t>的</a:t>
            </a:r>
            <a:endParaRPr lang="en-US" altLang="ja-JP" sz="1600" b="1" dirty="0"/>
          </a:p>
          <a:p>
            <a:pPr algn="ctr">
              <a:defRPr/>
            </a:pPr>
            <a:r>
              <a:rPr lang="ja-JP" altLang="en-US" sz="1600" b="1" dirty="0"/>
              <a:t>な</a:t>
            </a:r>
            <a:endParaRPr lang="en-US" altLang="ja-JP" sz="1600" b="1" dirty="0"/>
          </a:p>
          <a:p>
            <a:pPr algn="ctr">
              <a:defRPr/>
            </a:pPr>
            <a:r>
              <a:rPr lang="ja-JP" altLang="en-US" sz="1600" b="1" dirty="0"/>
              <a:t>育</a:t>
            </a:r>
            <a:endParaRPr lang="en-US" altLang="ja-JP" sz="1600" b="1" dirty="0"/>
          </a:p>
          <a:p>
            <a:pPr algn="ctr">
              <a:defRPr/>
            </a:pPr>
            <a:r>
              <a:rPr lang="ja-JP" altLang="en-US" sz="1600" b="1" dirty="0"/>
              <a:t>成</a:t>
            </a:r>
            <a:endParaRPr lang="en-US" altLang="ja-JP" sz="1600" b="1" dirty="0"/>
          </a:p>
          <a:p>
            <a:pPr algn="ctr">
              <a:defRPr/>
            </a:pPr>
            <a:r>
              <a:rPr lang="ja-JP" altLang="en-US" sz="1600" b="1" dirty="0"/>
              <a:t>計</a:t>
            </a:r>
            <a:endParaRPr lang="en-US" altLang="ja-JP" sz="1600" b="1" dirty="0"/>
          </a:p>
          <a:p>
            <a:pPr algn="ctr">
              <a:defRPr/>
            </a:pPr>
            <a:r>
              <a:rPr lang="ja-JP" altLang="en-US" sz="1600" b="1" dirty="0"/>
              <a:t>画</a:t>
            </a:r>
            <a:endParaRPr lang="en-US" altLang="ja-JP" sz="1600" b="1" dirty="0"/>
          </a:p>
        </p:txBody>
      </p:sp>
      <p:sp>
        <p:nvSpPr>
          <p:cNvPr id="10" name="角丸四角形 9"/>
          <p:cNvSpPr/>
          <p:nvPr/>
        </p:nvSpPr>
        <p:spPr>
          <a:xfrm>
            <a:off x="6034088" y="3830638"/>
            <a:ext cx="792162" cy="24003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ja-JP" dirty="0"/>
              <a:t>SV</a:t>
            </a:r>
          </a:p>
          <a:p>
            <a:pPr algn="ctr">
              <a:defRPr/>
            </a:pPr>
            <a:r>
              <a:rPr lang="ja-JP" altLang="en-US" dirty="0"/>
              <a:t>・</a:t>
            </a:r>
            <a:endParaRPr lang="en-US" altLang="ja-JP" dirty="0"/>
          </a:p>
          <a:p>
            <a:pPr algn="ctr">
              <a:defRPr/>
            </a:pPr>
            <a:r>
              <a:rPr lang="ja-JP" altLang="en-US" b="1" dirty="0"/>
              <a:t>事例検討</a:t>
            </a:r>
            <a:endParaRPr lang="en-US" altLang="ja-JP" b="1" dirty="0"/>
          </a:p>
          <a:p>
            <a:pPr algn="ctr">
              <a:defRPr/>
            </a:pPr>
            <a:r>
              <a:rPr lang="ja-JP" altLang="en-US" b="1" dirty="0"/>
              <a:t>・</a:t>
            </a:r>
            <a:endParaRPr lang="en-US" altLang="ja-JP" b="1" dirty="0"/>
          </a:p>
          <a:p>
            <a:pPr algn="ctr">
              <a:defRPr/>
            </a:pPr>
            <a:r>
              <a:rPr lang="ja-JP" altLang="en-US" b="1" dirty="0"/>
              <a:t>研修</a:t>
            </a:r>
            <a:endParaRPr lang="en-US" altLang="ja-JP" b="1" dirty="0"/>
          </a:p>
        </p:txBody>
      </p:sp>
      <p:sp>
        <p:nvSpPr>
          <p:cNvPr id="11" name="角丸四角形 10"/>
          <p:cNvSpPr>
            <a:spLocks noChangeArrowheads="1"/>
          </p:cNvSpPr>
          <p:nvPr/>
        </p:nvSpPr>
        <p:spPr bwMode="auto">
          <a:xfrm>
            <a:off x="7150100" y="3830638"/>
            <a:ext cx="792163" cy="2400300"/>
          </a:xfrm>
          <a:prstGeom prst="roundRect">
            <a:avLst>
              <a:gd name="adj" fmla="val 16667"/>
            </a:avLst>
          </a:prstGeom>
          <a:gradFill rotWithShape="1">
            <a:gsLst>
              <a:gs pos="0">
                <a:srgbClr val="F6FFFF"/>
              </a:gs>
              <a:gs pos="64999">
                <a:srgbClr val="EBFEFF"/>
              </a:gs>
              <a:gs pos="100000">
                <a:srgbClr val="E4FEFF"/>
              </a:gs>
            </a:gsLst>
            <a:lin ang="5400000" scaled="1"/>
          </a:gradFill>
          <a:ln w="9525">
            <a:solidFill>
              <a:srgbClr val="D5E8EA"/>
            </a:solidFill>
            <a:round/>
            <a:headEnd/>
            <a:tailEnd/>
          </a:ln>
          <a:effectLst>
            <a:outerShdw dist="20000" dir="5400000" rotWithShape="0">
              <a:srgbClr val="808080">
                <a:alpha val="37999"/>
              </a:srgbClr>
            </a:outerShdw>
          </a:effectLst>
        </p:spPr>
        <p:txBody>
          <a:bodyPr anchor="ctr"/>
          <a:lstStyle/>
          <a:p>
            <a:pPr algn="ctr">
              <a:defRPr/>
            </a:pPr>
            <a:r>
              <a:rPr lang="ja-JP" altLang="en-US" b="1" dirty="0">
                <a:solidFill>
                  <a:schemeClr val="dk1"/>
                </a:solidFill>
                <a:latin typeface="+mn-lt"/>
                <a:ea typeface="+mn-ea"/>
              </a:rPr>
              <a:t>評価</a:t>
            </a:r>
            <a:endParaRPr lang="en-US" altLang="ja-JP" b="1" dirty="0">
              <a:solidFill>
                <a:schemeClr val="dk1"/>
              </a:solidFill>
              <a:latin typeface="+mn-lt"/>
              <a:ea typeface="+mn-ea"/>
            </a:endParaRPr>
          </a:p>
          <a:p>
            <a:pPr algn="ctr">
              <a:defRPr/>
            </a:pPr>
            <a:r>
              <a:rPr lang="ja-JP" altLang="en-US" b="1" dirty="0">
                <a:solidFill>
                  <a:schemeClr val="dk1"/>
                </a:solidFill>
                <a:latin typeface="+mn-lt"/>
                <a:ea typeface="+mn-ea"/>
              </a:rPr>
              <a:t>・</a:t>
            </a:r>
            <a:endParaRPr lang="en-US" altLang="ja-JP" b="1" dirty="0">
              <a:solidFill>
                <a:schemeClr val="dk1"/>
              </a:solidFill>
              <a:latin typeface="+mn-lt"/>
              <a:ea typeface="+mn-ea"/>
            </a:endParaRPr>
          </a:p>
          <a:p>
            <a:pPr algn="ctr">
              <a:defRPr/>
            </a:pPr>
            <a:r>
              <a:rPr lang="ja-JP" altLang="en-US" b="1" dirty="0">
                <a:solidFill>
                  <a:schemeClr val="dk1"/>
                </a:solidFill>
                <a:latin typeface="+mn-lt"/>
                <a:ea typeface="+mn-ea"/>
              </a:rPr>
              <a:t>効果測定と</a:t>
            </a:r>
            <a:endParaRPr lang="en-US" altLang="ja-JP" b="1" dirty="0">
              <a:solidFill>
                <a:schemeClr val="dk1"/>
              </a:solidFill>
              <a:latin typeface="+mn-lt"/>
              <a:ea typeface="+mn-ea"/>
            </a:endParaRPr>
          </a:p>
          <a:p>
            <a:pPr algn="ctr">
              <a:defRPr/>
            </a:pPr>
            <a:r>
              <a:rPr lang="ja-JP" altLang="en-US" b="1" dirty="0">
                <a:solidFill>
                  <a:schemeClr val="dk1"/>
                </a:solidFill>
                <a:latin typeface="+mn-lt"/>
                <a:ea typeface="+mn-ea"/>
              </a:rPr>
              <a:t>修正</a:t>
            </a:r>
            <a:endParaRPr lang="en-US" altLang="ja-JP" b="1" dirty="0">
              <a:solidFill>
                <a:schemeClr val="dk1"/>
              </a:solidFill>
              <a:latin typeface="+mn-lt"/>
              <a:ea typeface="+mn-ea"/>
            </a:endParaRPr>
          </a:p>
          <a:p>
            <a:pPr algn="ctr">
              <a:defRPr/>
            </a:pPr>
            <a:endParaRPr lang="en-US" altLang="ja-JP" dirty="0">
              <a:solidFill>
                <a:schemeClr val="dk1"/>
              </a:solidFill>
              <a:latin typeface="+mn-lt"/>
              <a:ea typeface="+mn-ea"/>
            </a:endParaRPr>
          </a:p>
        </p:txBody>
      </p:sp>
      <p:sp>
        <p:nvSpPr>
          <p:cNvPr id="50185" name="コンテンツ プレースホルダー 2"/>
          <p:cNvSpPr txBox="1">
            <a:spLocks/>
          </p:cNvSpPr>
          <p:nvPr/>
        </p:nvSpPr>
        <p:spPr bwMode="auto">
          <a:xfrm>
            <a:off x="6161088" y="30163"/>
            <a:ext cx="2951162" cy="315912"/>
          </a:xfrm>
          <a:prstGeom prst="rect">
            <a:avLst/>
          </a:prstGeom>
          <a:noFill/>
          <a:ln w="9525">
            <a:noFill/>
            <a:miter lim="800000"/>
            <a:headEnd/>
            <a:tailEnd/>
          </a:ln>
        </p:spPr>
        <p:txBody>
          <a:bodyPr/>
          <a:lstStyle/>
          <a:p>
            <a:pPr eaLnBrk="0" hangingPunct="0">
              <a:spcBef>
                <a:spcPct val="20000"/>
              </a:spcBef>
            </a:pPr>
            <a:r>
              <a:rPr lang="ja-JP" altLang="en-US" sz="1400">
                <a:latin typeface="メイリオ" pitchFamily="50" charset="-128"/>
                <a:ea typeface="メイリオ" pitchFamily="50" charset="-128"/>
                <a:cs typeface="メイリオ" pitchFamily="50" charset="-128"/>
              </a:rPr>
              <a:t>（橋詰正氏作成資料：</a:t>
            </a:r>
            <a:r>
              <a:rPr lang="en-US" altLang="ja-JP" sz="1400">
                <a:latin typeface="メイリオ" pitchFamily="50" charset="-128"/>
                <a:ea typeface="メイリオ" pitchFamily="50" charset="-128"/>
                <a:cs typeface="メイリオ" pitchFamily="50" charset="-128"/>
              </a:rPr>
              <a:t> </a:t>
            </a:r>
            <a:r>
              <a:rPr lang="ja-JP" altLang="en-US" sz="1400">
                <a:latin typeface="メイリオ" pitchFamily="50" charset="-128"/>
                <a:ea typeface="メイリオ" pitchFamily="50" charset="-128"/>
                <a:cs typeface="メイリオ" pitchFamily="50" charset="-128"/>
              </a:rPr>
              <a:t>一部改変）</a:t>
            </a:r>
          </a:p>
        </p:txBody>
      </p:sp>
      <p:sp>
        <p:nvSpPr>
          <p:cNvPr id="50186"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右矢印 51"/>
          <p:cNvSpPr>
            <a:spLocks noChangeArrowheads="1"/>
          </p:cNvSpPr>
          <p:nvPr/>
        </p:nvSpPr>
        <p:spPr bwMode="auto">
          <a:xfrm rot="4500000" flipV="1">
            <a:off x="6128544" y="2283619"/>
            <a:ext cx="1797050" cy="576262"/>
          </a:xfrm>
          <a:prstGeom prst="rightArrow">
            <a:avLst>
              <a:gd name="adj1" fmla="val 50000"/>
              <a:gd name="adj2" fmla="val 49996"/>
            </a:avLst>
          </a:prstGeom>
          <a:solidFill>
            <a:srgbClr val="FF0000"/>
          </a:solidFill>
          <a:ln w="9525">
            <a:noFill/>
            <a:miter lim="800000"/>
            <a:headEnd/>
            <a:tailEnd/>
          </a:ln>
          <a:effectLst>
            <a:outerShdw dist="23000" dir="5400000" rotWithShape="0">
              <a:srgbClr val="808080">
                <a:alpha val="34998"/>
              </a:srgbClr>
            </a:outerShdw>
          </a:effectLst>
        </p:spPr>
        <p:txBody>
          <a:bodyPr anchor="ctr"/>
          <a:lstStyle/>
          <a:p>
            <a:pPr algn="ctr">
              <a:defRPr/>
            </a:pPr>
            <a:endParaRPr lang="ja-JP" altLang="en-US">
              <a:solidFill>
                <a:schemeClr val="lt1"/>
              </a:solidFill>
              <a:latin typeface="+mn-lt"/>
              <a:ea typeface="+mn-ea"/>
            </a:endParaRPr>
          </a:p>
        </p:txBody>
      </p:sp>
      <p:sp>
        <p:nvSpPr>
          <p:cNvPr id="53" name="右矢印 52"/>
          <p:cNvSpPr>
            <a:spLocks noChangeArrowheads="1"/>
          </p:cNvSpPr>
          <p:nvPr/>
        </p:nvSpPr>
        <p:spPr bwMode="auto">
          <a:xfrm rot="-4500000">
            <a:off x="7339013" y="2211387"/>
            <a:ext cx="1798638" cy="576263"/>
          </a:xfrm>
          <a:prstGeom prst="rightArrow">
            <a:avLst>
              <a:gd name="adj1" fmla="val 50000"/>
              <a:gd name="adj2" fmla="val 49997"/>
            </a:avLst>
          </a:prstGeom>
          <a:solidFill>
            <a:srgbClr val="FF0000"/>
          </a:solidFill>
          <a:ln w="9525">
            <a:noFill/>
            <a:miter lim="800000"/>
            <a:headEnd/>
            <a:tailEnd/>
          </a:ln>
          <a:effectLst>
            <a:outerShdw dist="23000" dir="5400000" rotWithShape="0">
              <a:srgbClr val="808080">
                <a:alpha val="34998"/>
              </a:srgbClr>
            </a:outerShdw>
          </a:effectLst>
        </p:spPr>
        <p:txBody>
          <a:bodyPr anchor="ctr"/>
          <a:lstStyle/>
          <a:p>
            <a:pPr algn="ctr">
              <a:defRPr/>
            </a:pPr>
            <a:endParaRPr lang="ja-JP" altLang="en-US">
              <a:solidFill>
                <a:schemeClr val="lt1"/>
              </a:solidFill>
              <a:latin typeface="+mn-lt"/>
              <a:ea typeface="+mn-ea"/>
            </a:endParaRPr>
          </a:p>
        </p:txBody>
      </p:sp>
      <p:sp>
        <p:nvSpPr>
          <p:cNvPr id="51" name="右矢印 50"/>
          <p:cNvSpPr>
            <a:spLocks noChangeArrowheads="1"/>
          </p:cNvSpPr>
          <p:nvPr/>
        </p:nvSpPr>
        <p:spPr bwMode="auto">
          <a:xfrm rot="-4500000">
            <a:off x="5349876" y="2198687"/>
            <a:ext cx="1797050" cy="574675"/>
          </a:xfrm>
          <a:prstGeom prst="rightArrow">
            <a:avLst>
              <a:gd name="adj1" fmla="val 50000"/>
              <a:gd name="adj2" fmla="val 50004"/>
            </a:avLst>
          </a:prstGeom>
          <a:solidFill>
            <a:srgbClr val="FF0000"/>
          </a:solidFill>
          <a:ln w="9525">
            <a:noFill/>
            <a:miter lim="800000"/>
            <a:headEnd/>
            <a:tailEnd/>
          </a:ln>
          <a:effectLst>
            <a:outerShdw dist="23000" dir="5400000" rotWithShape="0">
              <a:srgbClr val="808080">
                <a:alpha val="34998"/>
              </a:srgbClr>
            </a:outerShdw>
          </a:effectLst>
        </p:spPr>
        <p:txBody>
          <a:bodyPr anchor="ctr"/>
          <a:lstStyle/>
          <a:p>
            <a:pPr algn="ctr">
              <a:defRPr/>
            </a:pPr>
            <a:endParaRPr lang="ja-JP" altLang="en-US">
              <a:solidFill>
                <a:schemeClr val="lt1"/>
              </a:solidFill>
              <a:latin typeface="+mn-lt"/>
              <a:ea typeface="+mn-ea"/>
            </a:endParaRPr>
          </a:p>
        </p:txBody>
      </p:sp>
      <p:sp>
        <p:nvSpPr>
          <p:cNvPr id="3" name="右矢印 2"/>
          <p:cNvSpPr>
            <a:spLocks noChangeArrowheads="1"/>
          </p:cNvSpPr>
          <p:nvPr/>
        </p:nvSpPr>
        <p:spPr bwMode="auto">
          <a:xfrm rot="-4500000">
            <a:off x="3738563" y="2205037"/>
            <a:ext cx="1798638" cy="576263"/>
          </a:xfrm>
          <a:prstGeom prst="rightArrow">
            <a:avLst>
              <a:gd name="adj1" fmla="val 50000"/>
              <a:gd name="adj2" fmla="val 49997"/>
            </a:avLst>
          </a:prstGeom>
          <a:solidFill>
            <a:srgbClr val="FF0000"/>
          </a:solidFill>
          <a:ln w="9525">
            <a:noFill/>
            <a:miter lim="800000"/>
            <a:headEnd/>
            <a:tailEnd/>
          </a:ln>
          <a:effectLst>
            <a:outerShdw dist="23000" dir="5400000" rotWithShape="0">
              <a:srgbClr val="808080">
                <a:alpha val="34998"/>
              </a:srgbClr>
            </a:outerShdw>
          </a:effectLst>
        </p:spPr>
        <p:txBody>
          <a:bodyPr anchor="ctr"/>
          <a:lstStyle/>
          <a:p>
            <a:pPr algn="ctr">
              <a:defRPr/>
            </a:pPr>
            <a:endParaRPr lang="ja-JP" altLang="en-US">
              <a:solidFill>
                <a:schemeClr val="lt1"/>
              </a:solidFill>
              <a:latin typeface="+mn-lt"/>
              <a:ea typeface="+mn-ea"/>
            </a:endParaRPr>
          </a:p>
        </p:txBody>
      </p:sp>
      <p:sp>
        <p:nvSpPr>
          <p:cNvPr id="50" name="右矢印 49"/>
          <p:cNvSpPr>
            <a:spLocks noChangeArrowheads="1"/>
          </p:cNvSpPr>
          <p:nvPr/>
        </p:nvSpPr>
        <p:spPr bwMode="auto">
          <a:xfrm rot="4500000" flipV="1">
            <a:off x="4544219" y="2283619"/>
            <a:ext cx="1797050" cy="576262"/>
          </a:xfrm>
          <a:prstGeom prst="rightArrow">
            <a:avLst>
              <a:gd name="adj1" fmla="val 50000"/>
              <a:gd name="adj2" fmla="val 49996"/>
            </a:avLst>
          </a:prstGeom>
          <a:solidFill>
            <a:srgbClr val="FF0000"/>
          </a:solidFill>
          <a:ln w="9525">
            <a:noFill/>
            <a:miter lim="800000"/>
            <a:headEnd/>
            <a:tailEnd/>
          </a:ln>
          <a:effectLst>
            <a:outerShdw dist="23000" dir="5400000" rotWithShape="0">
              <a:srgbClr val="808080">
                <a:alpha val="34998"/>
              </a:srgbClr>
            </a:outerShdw>
          </a:effectLst>
        </p:spPr>
        <p:txBody>
          <a:bodyPr anchor="ctr"/>
          <a:lstStyle/>
          <a:p>
            <a:pPr algn="ctr">
              <a:defRPr/>
            </a:pPr>
            <a:endParaRPr lang="ja-JP" altLang="en-US">
              <a:solidFill>
                <a:schemeClr val="lt1"/>
              </a:solidFill>
              <a:latin typeface="+mn-lt"/>
              <a:ea typeface="+mn-ea"/>
            </a:endParaRPr>
          </a:p>
        </p:txBody>
      </p:sp>
      <p:sp>
        <p:nvSpPr>
          <p:cNvPr id="13" name="角丸四角形 12"/>
          <p:cNvSpPr/>
          <p:nvPr/>
        </p:nvSpPr>
        <p:spPr>
          <a:xfrm>
            <a:off x="250825" y="188913"/>
            <a:ext cx="8569325" cy="647700"/>
          </a:xfrm>
          <a:prstGeom prst="roundRect">
            <a:avLst/>
          </a:prstGeom>
          <a:solidFill>
            <a:srgbClr val="008080"/>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bg1"/>
                </a:solidFill>
                <a:latin typeface="メイリオ" pitchFamily="50" charset="-128"/>
                <a:ea typeface="メイリオ" pitchFamily="50" charset="-128"/>
                <a:cs typeface="メイリオ" pitchFamily="50" charset="-128"/>
              </a:rPr>
              <a:t>継続的な学びとその場</a:t>
            </a:r>
          </a:p>
        </p:txBody>
      </p:sp>
      <p:sp>
        <p:nvSpPr>
          <p:cNvPr id="10" name="角丸四角形 9"/>
          <p:cNvSpPr/>
          <p:nvPr/>
        </p:nvSpPr>
        <p:spPr>
          <a:xfrm>
            <a:off x="395288" y="1989138"/>
            <a:ext cx="1873250" cy="1008062"/>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テーマ別</a:t>
            </a:r>
          </a:p>
          <a:p>
            <a:pPr algn="ctr">
              <a:defRPr/>
            </a:pPr>
            <a:r>
              <a:rPr lang="ja-JP" altLang="en-US" sz="2400" b="1" dirty="0">
                <a:solidFill>
                  <a:schemeClr val="tx1"/>
                </a:solidFill>
                <a:latin typeface="メイリオ" pitchFamily="50" charset="-128"/>
                <a:ea typeface="メイリオ" pitchFamily="50" charset="-128"/>
                <a:cs typeface="メイリオ" pitchFamily="50" charset="-128"/>
              </a:rPr>
              <a:t>研修</a:t>
            </a:r>
          </a:p>
        </p:txBody>
      </p:sp>
      <p:sp>
        <p:nvSpPr>
          <p:cNvPr id="18" name="角丸四角形 17"/>
          <p:cNvSpPr/>
          <p:nvPr/>
        </p:nvSpPr>
        <p:spPr>
          <a:xfrm>
            <a:off x="395288" y="3141663"/>
            <a:ext cx="1873250" cy="1295400"/>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階層別研修</a:t>
            </a:r>
          </a:p>
        </p:txBody>
      </p:sp>
      <p:sp>
        <p:nvSpPr>
          <p:cNvPr id="19" name="角丸四角形 18"/>
          <p:cNvSpPr/>
          <p:nvPr/>
        </p:nvSpPr>
        <p:spPr>
          <a:xfrm>
            <a:off x="8172450" y="5013325"/>
            <a:ext cx="900113" cy="503238"/>
          </a:xfrm>
          <a:prstGeom prst="roundRect">
            <a:avLst/>
          </a:prstGeom>
          <a:noFill/>
          <a:ln w="34925">
            <a:solidFill>
              <a:srgbClr val="0080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熟達化</a:t>
            </a:r>
          </a:p>
        </p:txBody>
      </p:sp>
      <p:cxnSp>
        <p:nvCxnSpPr>
          <p:cNvPr id="28" name="直線矢印コネクタ 27"/>
          <p:cNvCxnSpPr/>
          <p:nvPr/>
        </p:nvCxnSpPr>
        <p:spPr>
          <a:xfrm>
            <a:off x="468313" y="4581525"/>
            <a:ext cx="8669337" cy="0"/>
          </a:xfrm>
          <a:prstGeom prst="straightConnector1">
            <a:avLst/>
          </a:prstGeom>
          <a:ln w="136525">
            <a:solidFill>
              <a:srgbClr val="008080"/>
            </a:solidFill>
            <a:tailEnd type="arrow"/>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4103688" y="3284538"/>
            <a:ext cx="900112" cy="504825"/>
          </a:xfrm>
          <a:prstGeom prst="roundRect">
            <a:avLst/>
          </a:prstGeom>
          <a:noFill/>
          <a:ln w="349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初任者研修</a:t>
            </a:r>
          </a:p>
        </p:txBody>
      </p:sp>
      <p:sp>
        <p:nvSpPr>
          <p:cNvPr id="31" name="角丸四角形 30"/>
          <p:cNvSpPr/>
          <p:nvPr/>
        </p:nvSpPr>
        <p:spPr>
          <a:xfrm>
            <a:off x="5399088" y="3284538"/>
            <a:ext cx="901700" cy="504825"/>
          </a:xfrm>
          <a:prstGeom prst="roundRect">
            <a:avLst/>
          </a:prstGeom>
          <a:noFill/>
          <a:ln w="349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現任</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研修</a:t>
            </a:r>
          </a:p>
        </p:txBody>
      </p:sp>
      <p:sp>
        <p:nvSpPr>
          <p:cNvPr id="32" name="角丸四角形 31"/>
          <p:cNvSpPr/>
          <p:nvPr/>
        </p:nvSpPr>
        <p:spPr>
          <a:xfrm>
            <a:off x="7164388" y="3141663"/>
            <a:ext cx="900112" cy="503237"/>
          </a:xfrm>
          <a:prstGeom prst="roundRect">
            <a:avLst/>
          </a:prstGeom>
          <a:noFill/>
          <a:ln w="349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主任</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研修</a:t>
            </a:r>
          </a:p>
        </p:txBody>
      </p:sp>
      <p:sp>
        <p:nvSpPr>
          <p:cNvPr id="33" name="角丸四角形 32"/>
          <p:cNvSpPr/>
          <p:nvPr/>
        </p:nvSpPr>
        <p:spPr>
          <a:xfrm>
            <a:off x="7164388" y="3716338"/>
            <a:ext cx="900112" cy="504825"/>
          </a:xfrm>
          <a:prstGeom prst="roundRect">
            <a:avLst/>
          </a:prstGeom>
          <a:noFill/>
          <a:ln w="349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現任</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研修</a:t>
            </a:r>
          </a:p>
        </p:txBody>
      </p:sp>
      <p:sp>
        <p:nvSpPr>
          <p:cNvPr id="34" name="角丸四角形 33"/>
          <p:cNvSpPr/>
          <p:nvPr/>
        </p:nvSpPr>
        <p:spPr>
          <a:xfrm>
            <a:off x="3348038" y="3284538"/>
            <a:ext cx="647700" cy="504825"/>
          </a:xfrm>
          <a:prstGeom prst="roundRect">
            <a:avLst/>
          </a:prstGeom>
          <a:noFill/>
          <a:ln w="3492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基礎</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研修</a:t>
            </a:r>
          </a:p>
        </p:txBody>
      </p:sp>
      <p:sp>
        <p:nvSpPr>
          <p:cNvPr id="35" name="角丸四角形 34"/>
          <p:cNvSpPr/>
          <p:nvPr/>
        </p:nvSpPr>
        <p:spPr>
          <a:xfrm>
            <a:off x="2268538" y="4724400"/>
            <a:ext cx="5183187" cy="360363"/>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知っておきたい知識</a:t>
            </a:r>
          </a:p>
        </p:txBody>
      </p:sp>
      <p:sp>
        <p:nvSpPr>
          <p:cNvPr id="36" name="角丸四角形 35"/>
          <p:cNvSpPr/>
          <p:nvPr/>
        </p:nvSpPr>
        <p:spPr>
          <a:xfrm>
            <a:off x="2268538" y="5157788"/>
            <a:ext cx="5183187" cy="358775"/>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身につけておきたい技能</a:t>
            </a:r>
          </a:p>
        </p:txBody>
      </p:sp>
      <p:sp>
        <p:nvSpPr>
          <p:cNvPr id="37" name="角丸四角形 36"/>
          <p:cNvSpPr/>
          <p:nvPr/>
        </p:nvSpPr>
        <p:spPr>
          <a:xfrm>
            <a:off x="2268538" y="6021388"/>
            <a:ext cx="5183187" cy="360362"/>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常に基盤におくべき価値</a:t>
            </a:r>
          </a:p>
        </p:txBody>
      </p:sp>
      <p:sp>
        <p:nvSpPr>
          <p:cNvPr id="38" name="角丸四角形 37"/>
          <p:cNvSpPr/>
          <p:nvPr/>
        </p:nvSpPr>
        <p:spPr>
          <a:xfrm>
            <a:off x="2268538" y="5589588"/>
            <a:ext cx="5183187" cy="360362"/>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積んでおきたい経験</a:t>
            </a:r>
          </a:p>
        </p:txBody>
      </p:sp>
      <p:sp>
        <p:nvSpPr>
          <p:cNvPr id="39" name="角丸四角形 38"/>
          <p:cNvSpPr/>
          <p:nvPr/>
        </p:nvSpPr>
        <p:spPr>
          <a:xfrm>
            <a:off x="395288" y="981075"/>
            <a:ext cx="1873250" cy="863600"/>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sz="2400" b="1" dirty="0" smtClean="0">
                <a:solidFill>
                  <a:schemeClr val="tx1"/>
                </a:solidFill>
                <a:latin typeface="メイリオ" pitchFamily="50" charset="-128"/>
                <a:ea typeface="メイリオ" pitchFamily="50" charset="-128"/>
                <a:cs typeface="メイリオ" pitchFamily="50" charset="-128"/>
              </a:rPr>
              <a:t>OJT</a:t>
            </a:r>
          </a:p>
          <a:p>
            <a:pPr algn="ctr"/>
            <a:r>
              <a:rPr lang="ja-JP" altLang="en-US" sz="1600" b="1" dirty="0" smtClean="0">
                <a:solidFill>
                  <a:schemeClr val="tx1"/>
                </a:solidFill>
                <a:latin typeface="メイリオ" pitchFamily="50" charset="-128"/>
                <a:ea typeface="メイリオ" pitchFamily="50" charset="-128"/>
                <a:cs typeface="メイリオ" pitchFamily="50" charset="-128"/>
              </a:rPr>
              <a:t>（地域全体で）</a:t>
            </a:r>
            <a:endParaRPr lang="ja-JP" altLang="en-US" sz="1600" b="1" dirty="0">
              <a:solidFill>
                <a:schemeClr val="tx1"/>
              </a:solidFill>
              <a:latin typeface="メイリオ" pitchFamily="50" charset="-128"/>
              <a:ea typeface="メイリオ" pitchFamily="50" charset="-128"/>
              <a:cs typeface="メイリオ" pitchFamily="50" charset="-128"/>
            </a:endParaRPr>
          </a:p>
        </p:txBody>
      </p:sp>
      <p:sp>
        <p:nvSpPr>
          <p:cNvPr id="41" name="角丸四角形 40"/>
          <p:cNvSpPr/>
          <p:nvPr/>
        </p:nvSpPr>
        <p:spPr>
          <a:xfrm>
            <a:off x="2411413" y="981075"/>
            <a:ext cx="6408737" cy="287338"/>
          </a:xfrm>
          <a:prstGeom prst="roundRect">
            <a:avLst/>
          </a:prstGeom>
          <a:noFill/>
          <a:ln w="349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スーパービジョン</a:t>
            </a:r>
          </a:p>
        </p:txBody>
      </p:sp>
      <p:sp>
        <p:nvSpPr>
          <p:cNvPr id="42" name="角丸四角形 41"/>
          <p:cNvSpPr/>
          <p:nvPr/>
        </p:nvSpPr>
        <p:spPr>
          <a:xfrm>
            <a:off x="2411413" y="1341438"/>
            <a:ext cx="6408737" cy="287337"/>
          </a:xfrm>
          <a:prstGeom prst="roundRect">
            <a:avLst/>
          </a:prstGeom>
          <a:noFill/>
          <a:ln w="349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助言・事例検討など</a:t>
            </a:r>
          </a:p>
        </p:txBody>
      </p:sp>
      <p:cxnSp>
        <p:nvCxnSpPr>
          <p:cNvPr id="26" name="直線矢印コネクタ 25"/>
          <p:cNvCxnSpPr/>
          <p:nvPr/>
        </p:nvCxnSpPr>
        <p:spPr>
          <a:xfrm>
            <a:off x="2268538" y="4365625"/>
            <a:ext cx="1798637"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a:xfrm>
            <a:off x="2484438" y="3860800"/>
            <a:ext cx="1366837" cy="504825"/>
          </a:xfrm>
          <a:prstGeom prst="roundRect">
            <a:avLst/>
          </a:prstGeom>
          <a:noFill/>
          <a:ln w="349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少なくとも</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５年</a:t>
            </a:r>
          </a:p>
        </p:txBody>
      </p:sp>
      <p:cxnSp>
        <p:nvCxnSpPr>
          <p:cNvPr id="29" name="直線矢印コネクタ 28"/>
          <p:cNvCxnSpPr/>
          <p:nvPr/>
        </p:nvCxnSpPr>
        <p:spPr>
          <a:xfrm>
            <a:off x="5003800" y="4365625"/>
            <a:ext cx="1800225"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a:xfrm>
            <a:off x="5219700" y="3860800"/>
            <a:ext cx="1368425" cy="504825"/>
          </a:xfrm>
          <a:prstGeom prst="roundRect">
            <a:avLst/>
          </a:prstGeom>
          <a:noFill/>
          <a:ln w="349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５年間のうち</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に１回</a:t>
            </a:r>
          </a:p>
        </p:txBody>
      </p:sp>
      <p:sp>
        <p:nvSpPr>
          <p:cNvPr id="44" name="角丸四角形 43"/>
          <p:cNvSpPr/>
          <p:nvPr/>
        </p:nvSpPr>
        <p:spPr>
          <a:xfrm>
            <a:off x="539750" y="2852738"/>
            <a:ext cx="1511300" cy="504825"/>
          </a:xfrm>
          <a:prstGeom prst="roundRect">
            <a:avLst/>
          </a:prstGeom>
          <a:solidFill>
            <a:schemeClr val="bg1"/>
          </a:solidFill>
          <a:ln w="349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掲載している研修以外にも必要</a:t>
            </a:r>
          </a:p>
        </p:txBody>
      </p:sp>
      <p:sp>
        <p:nvSpPr>
          <p:cNvPr id="51228" name="スライド番号プレースホルダ 44"/>
          <p:cNvSpPr>
            <a:spLocks noGrp="1"/>
          </p:cNvSpPr>
          <p:nvPr>
            <p:ph type="sldNum" sz="quarter" idx="12"/>
          </p:nvPr>
        </p:nvSpPr>
        <p:spPr>
          <a:xfrm>
            <a:off x="6924357" y="6484529"/>
            <a:ext cx="2133600" cy="476250"/>
          </a:xfrm>
          <a:noFill/>
        </p:spPr>
        <p:txBody>
          <a:bodyPr/>
          <a:lstStyle/>
          <a:p>
            <a:fld id="{988752E2-2405-44AE-9487-A2A7F721923A}" type="slidenum">
              <a:rPr lang="ja-JP" altLang="en-US"/>
              <a:pPr/>
              <a:t>27</a:t>
            </a:fld>
            <a:endParaRPr lang="ja-JP" altLang="en-US" dirty="0"/>
          </a:p>
        </p:txBody>
      </p:sp>
      <p:cxnSp>
        <p:nvCxnSpPr>
          <p:cNvPr id="46" name="直線矢印コネクタ 45"/>
          <p:cNvCxnSpPr/>
          <p:nvPr/>
        </p:nvCxnSpPr>
        <p:spPr>
          <a:xfrm>
            <a:off x="6767513" y="4365625"/>
            <a:ext cx="1800225"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 name="直線矢印コネクタ 3"/>
          <p:cNvCxnSpPr>
            <a:stCxn id="30" idx="3"/>
            <a:endCxn id="31" idx="1"/>
          </p:cNvCxnSpPr>
          <p:nvPr/>
        </p:nvCxnSpPr>
        <p:spPr>
          <a:xfrm>
            <a:off x="5003800" y="3536950"/>
            <a:ext cx="395288" cy="0"/>
          </a:xfrm>
          <a:prstGeom prst="straightConnector1">
            <a:avLst/>
          </a:prstGeom>
          <a:ln w="73025">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a:stCxn id="31" idx="3"/>
            <a:endCxn id="32" idx="1"/>
          </p:cNvCxnSpPr>
          <p:nvPr/>
        </p:nvCxnSpPr>
        <p:spPr>
          <a:xfrm flipV="1">
            <a:off x="6300788" y="3392488"/>
            <a:ext cx="863600" cy="144462"/>
          </a:xfrm>
          <a:prstGeom prst="straightConnector1">
            <a:avLst/>
          </a:prstGeom>
          <a:ln w="73025">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31" idx="3"/>
            <a:endCxn id="33" idx="1"/>
          </p:cNvCxnSpPr>
          <p:nvPr/>
        </p:nvCxnSpPr>
        <p:spPr>
          <a:xfrm>
            <a:off x="6300788" y="3536950"/>
            <a:ext cx="863600" cy="431800"/>
          </a:xfrm>
          <a:prstGeom prst="straightConnector1">
            <a:avLst/>
          </a:prstGeom>
          <a:ln w="73025">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51233"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40" name="角丸四角形 39"/>
          <p:cNvSpPr/>
          <p:nvPr/>
        </p:nvSpPr>
        <p:spPr>
          <a:xfrm>
            <a:off x="4140200" y="2060575"/>
            <a:ext cx="4427538" cy="863600"/>
          </a:xfrm>
          <a:prstGeom prst="roundRect">
            <a:avLst/>
          </a:prstGeom>
          <a:noFill/>
          <a:ln w="3492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400" b="1">
                <a:solidFill>
                  <a:schemeClr val="tx1"/>
                </a:solidFill>
                <a:latin typeface="メイリオ" pitchFamily="50" charset="-128"/>
                <a:ea typeface="メイリオ" pitchFamily="50" charset="-128"/>
                <a:cs typeface="メイリオ" pitchFamily="50" charset="-128"/>
              </a:rPr>
              <a:t>専門コース別</a:t>
            </a:r>
            <a:r>
              <a:rPr lang="ja-JP" altLang="en-US" sz="1000" b="1">
                <a:solidFill>
                  <a:schemeClr val="tx1"/>
                </a:solidFill>
                <a:latin typeface="メイリオ" pitchFamily="50" charset="-128"/>
                <a:ea typeface="メイリオ" pitchFamily="50" charset="-128"/>
                <a:cs typeface="メイリオ" pitchFamily="50" charset="-128"/>
              </a:rPr>
              <a:t>（地域相談、障害児相談、スーパーバイザー養成）</a:t>
            </a:r>
          </a:p>
          <a:p>
            <a:r>
              <a:rPr lang="ja-JP" altLang="en-US" sz="1400" b="1">
                <a:solidFill>
                  <a:schemeClr val="tx1"/>
                </a:solidFill>
                <a:latin typeface="メイリオ" pitchFamily="50" charset="-128"/>
                <a:ea typeface="メイリオ" pitchFamily="50" charset="-128"/>
                <a:cs typeface="メイリオ" pitchFamily="50" charset="-128"/>
              </a:rPr>
              <a:t>スキルアップ研修、医療的ケア児童等支援者</a:t>
            </a:r>
            <a:r>
              <a:rPr lang="en-US" altLang="ja-JP" sz="1400" b="1">
                <a:solidFill>
                  <a:schemeClr val="tx1"/>
                </a:solidFill>
                <a:latin typeface="メイリオ" pitchFamily="50" charset="-128"/>
                <a:ea typeface="メイリオ" pitchFamily="50" charset="-128"/>
                <a:cs typeface="メイリオ" pitchFamily="50" charset="-128"/>
              </a:rPr>
              <a:t>/co</a:t>
            </a:r>
            <a:r>
              <a:rPr lang="ja-JP" altLang="en-US" sz="1400" b="1">
                <a:solidFill>
                  <a:schemeClr val="tx1"/>
                </a:solidFill>
                <a:latin typeface="メイリオ" pitchFamily="50" charset="-128"/>
                <a:ea typeface="メイリオ" pitchFamily="50" charset="-128"/>
                <a:cs typeface="メイリオ" pitchFamily="50" charset="-128"/>
              </a:rPr>
              <a:t>養成 </a:t>
            </a:r>
            <a:r>
              <a:rPr lang="en-US" altLang="ja-JP" sz="1400" b="1">
                <a:solidFill>
                  <a:schemeClr val="tx1"/>
                </a:solidFill>
                <a:latin typeface="メイリオ" pitchFamily="50" charset="-128"/>
                <a:ea typeface="メイリオ" pitchFamily="50" charset="-128"/>
                <a:cs typeface="メイリオ" pitchFamily="50" charset="-128"/>
              </a:rPr>
              <a:t>……</a:t>
            </a:r>
            <a:r>
              <a:rPr lang="ja-JP" altLang="en-US" sz="1400" b="1">
                <a:solidFill>
                  <a:schemeClr val="tx1"/>
                </a:solidFill>
                <a:latin typeface="メイリオ" pitchFamily="50" charset="-128"/>
                <a:ea typeface="メイリオ" pitchFamily="50" charset="-128"/>
                <a:cs typeface="メイリオ" pitchFamily="50" charset="-128"/>
              </a:rPr>
              <a:t>などなど</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19250" y="1628775"/>
            <a:ext cx="5832475" cy="1728788"/>
          </a:xfrm>
          <a:prstGeom prst="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b="1" dirty="0">
              <a:solidFill>
                <a:schemeClr val="tx1"/>
              </a:solidFill>
              <a:latin typeface="メイリオ" pitchFamily="50" charset="-128"/>
              <a:ea typeface="メイリオ" pitchFamily="50" charset="-128"/>
              <a:cs typeface="メイリオ" pitchFamily="50" charset="-128"/>
            </a:endParaRPr>
          </a:p>
        </p:txBody>
      </p:sp>
      <p:sp>
        <p:nvSpPr>
          <p:cNvPr id="6" name="角丸四角形 5"/>
          <p:cNvSpPr/>
          <p:nvPr/>
        </p:nvSpPr>
        <p:spPr>
          <a:xfrm>
            <a:off x="2268538" y="1268413"/>
            <a:ext cx="5688012" cy="504825"/>
          </a:xfrm>
          <a:prstGeom prst="roundRect">
            <a:avLst/>
          </a:prstGeom>
          <a:solidFill>
            <a:srgbClr val="B7DF53"/>
          </a:solid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主任相談支援専門員の人材育成における役割</a:t>
            </a:r>
          </a:p>
        </p:txBody>
      </p:sp>
      <p:sp>
        <p:nvSpPr>
          <p:cNvPr id="52227" name="テキスト ボックス 7"/>
          <p:cNvSpPr txBox="1">
            <a:spLocks noChangeArrowheads="1"/>
          </p:cNvSpPr>
          <p:nvPr/>
        </p:nvSpPr>
        <p:spPr bwMode="auto">
          <a:xfrm>
            <a:off x="1692275" y="2133600"/>
            <a:ext cx="6408738" cy="830263"/>
          </a:xfrm>
          <a:prstGeom prst="rect">
            <a:avLst/>
          </a:prstGeom>
          <a:noFill/>
          <a:ln w="9525">
            <a:noFill/>
            <a:miter lim="800000"/>
            <a:headEnd/>
            <a:tailEnd/>
          </a:ln>
        </p:spPr>
        <p:txBody>
          <a:bodyPr>
            <a:spAutoFit/>
          </a:bodyPr>
          <a:lstStyle/>
          <a:p>
            <a:r>
              <a:rPr lang="en-US" altLang="ja-JP" sz="2400" dirty="0">
                <a:latin typeface="メイリオ" pitchFamily="50" charset="-128"/>
                <a:ea typeface="メイリオ" pitchFamily="50" charset="-128"/>
                <a:cs typeface="メイリオ" pitchFamily="50" charset="-128"/>
              </a:rPr>
              <a:t>① </a:t>
            </a:r>
            <a:r>
              <a:rPr lang="ja-JP" altLang="en-US" sz="2400" dirty="0">
                <a:latin typeface="メイリオ" pitchFamily="50" charset="-128"/>
                <a:ea typeface="メイリオ" pitchFamily="50" charset="-128"/>
                <a:cs typeface="メイリオ" pitchFamily="50" charset="-128"/>
              </a:rPr>
              <a:t>研修の企画・運営への参画</a:t>
            </a:r>
          </a:p>
          <a:p>
            <a:r>
              <a:rPr lang="en-US" altLang="ja-JP" sz="2400" dirty="0">
                <a:latin typeface="メイリオ" pitchFamily="50" charset="-128"/>
                <a:ea typeface="メイリオ" pitchFamily="50" charset="-128"/>
                <a:cs typeface="メイリオ" pitchFamily="50" charset="-128"/>
              </a:rPr>
              <a:t>② </a:t>
            </a:r>
            <a:r>
              <a:rPr lang="ja-JP" altLang="en-US" sz="2400" dirty="0" smtClean="0">
                <a:latin typeface="メイリオ" pitchFamily="50" charset="-128"/>
                <a:ea typeface="メイリオ" pitchFamily="50" charset="-128"/>
                <a:cs typeface="メイリオ" pitchFamily="50" charset="-128"/>
              </a:rPr>
              <a:t>ＯＪＴの実施（地域の中で）</a:t>
            </a:r>
            <a:endParaRPr lang="ja-JP" altLang="en-US" sz="2400" dirty="0">
              <a:latin typeface="メイリオ" pitchFamily="50" charset="-128"/>
              <a:ea typeface="メイリオ" pitchFamily="50" charset="-128"/>
              <a:cs typeface="メイリオ" pitchFamily="50" charset="-128"/>
            </a:endParaRPr>
          </a:p>
        </p:txBody>
      </p:sp>
      <p:sp>
        <p:nvSpPr>
          <p:cNvPr id="52228" name="スライド番号プレースホルダ 6"/>
          <p:cNvSpPr>
            <a:spLocks noGrp="1"/>
          </p:cNvSpPr>
          <p:nvPr>
            <p:ph type="sldNum" sz="quarter" idx="12"/>
          </p:nvPr>
        </p:nvSpPr>
        <p:spPr>
          <a:xfrm>
            <a:off x="7012206" y="6524625"/>
            <a:ext cx="2133600" cy="476250"/>
          </a:xfrm>
          <a:noFill/>
        </p:spPr>
        <p:txBody>
          <a:bodyPr/>
          <a:lstStyle/>
          <a:p>
            <a:fld id="{2AFE787B-86A6-40AF-89A8-666BA3CCFFC6}" type="slidenum">
              <a:rPr lang="ja-JP" altLang="en-US"/>
              <a:pPr/>
              <a:t>28</a:t>
            </a:fld>
            <a:endParaRPr lang="ja-JP" altLang="en-US"/>
          </a:p>
        </p:txBody>
      </p:sp>
      <p:sp>
        <p:nvSpPr>
          <p:cNvPr id="9" name="角丸四角形 8"/>
          <p:cNvSpPr/>
          <p:nvPr/>
        </p:nvSpPr>
        <p:spPr>
          <a:xfrm>
            <a:off x="8027988" y="1268413"/>
            <a:ext cx="504825" cy="504825"/>
          </a:xfrm>
          <a:prstGeom prst="roundRect">
            <a:avLst/>
          </a:prstGeom>
          <a:solidFill>
            <a:srgbClr val="B7DF53"/>
          </a:solid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b="1">
                <a:solidFill>
                  <a:schemeClr val="tx1"/>
                </a:solidFill>
                <a:latin typeface="メイリオ" pitchFamily="50" charset="-128"/>
                <a:ea typeface="メイリオ" pitchFamily="50" charset="-128"/>
                <a:cs typeface="メイリオ" pitchFamily="50" charset="-128"/>
              </a:rPr>
              <a:t>2</a:t>
            </a:r>
            <a:endParaRPr lang="ja-JP" altLang="en-US" b="1">
              <a:solidFill>
                <a:schemeClr val="tx1"/>
              </a:solidFill>
              <a:latin typeface="メイリオ" pitchFamily="50" charset="-128"/>
              <a:ea typeface="メイリオ" pitchFamily="50" charset="-128"/>
              <a:cs typeface="メイリオ" pitchFamily="50" charset="-128"/>
            </a:endParaRPr>
          </a:p>
        </p:txBody>
      </p:sp>
      <p:sp>
        <p:nvSpPr>
          <p:cNvPr id="52230"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pic>
        <p:nvPicPr>
          <p:cNvPr id="52231" name="Picture 2" descr="顔6"/>
          <p:cNvPicPr>
            <a:picLocks noChangeAspect="1" noChangeArrowheads="1"/>
          </p:cNvPicPr>
          <p:nvPr/>
        </p:nvPicPr>
        <p:blipFill>
          <a:blip r:embed="rId2" cstate="print"/>
          <a:srcRect/>
          <a:stretch>
            <a:fillRect/>
          </a:stretch>
        </p:blipFill>
        <p:spPr bwMode="auto">
          <a:xfrm>
            <a:off x="7380288" y="4437063"/>
            <a:ext cx="1512887" cy="1512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コンテンツ プレースホルダー 2"/>
          <p:cNvSpPr>
            <a:spLocks noGrp="1"/>
          </p:cNvSpPr>
          <p:nvPr>
            <p:ph idx="1"/>
          </p:nvPr>
        </p:nvSpPr>
        <p:spPr>
          <a:xfrm>
            <a:off x="457200" y="1423988"/>
            <a:ext cx="8686800" cy="4957762"/>
          </a:xfrm>
        </p:spPr>
        <p:txBody>
          <a:bodyPr/>
          <a:lstStyle/>
          <a:p>
            <a:pPr marL="0" indent="0">
              <a:buFontTx/>
              <a:buNone/>
            </a:pPr>
            <a:r>
              <a:rPr lang="en-US" altLang="ja-JP" sz="2400" smtClean="0">
                <a:latin typeface="メイリオ" pitchFamily="50" charset="-128"/>
                <a:ea typeface="メイリオ" pitchFamily="50" charset="-128"/>
                <a:cs typeface="メイリオ" pitchFamily="50" charset="-128"/>
              </a:rPr>
              <a:t>○ </a:t>
            </a:r>
            <a:r>
              <a:rPr lang="ja-JP" altLang="en-US" sz="2400" smtClean="0">
                <a:latin typeface="メイリオ" pitchFamily="50" charset="-128"/>
                <a:ea typeface="メイリオ" pitchFamily="50" charset="-128"/>
                <a:cs typeface="メイリオ" pitchFamily="50" charset="-128"/>
              </a:rPr>
              <a:t>前提条件</a:t>
            </a:r>
          </a:p>
          <a:p>
            <a:pPr marL="0" indent="0">
              <a:buFontTx/>
              <a:buNone/>
            </a:pPr>
            <a:r>
              <a:rPr lang="ja-JP" altLang="en-US" sz="2400" smtClean="0">
                <a:latin typeface="メイリオ" pitchFamily="50" charset="-128"/>
                <a:ea typeface="メイリオ" pitchFamily="50" charset="-128"/>
                <a:cs typeface="メイリオ" pitchFamily="50" charset="-128"/>
              </a:rPr>
              <a:t>　・地域間／地域内ではバラツキがある。</a:t>
            </a:r>
          </a:p>
          <a:p>
            <a:pPr marL="0" indent="0">
              <a:buFontTx/>
              <a:buNone/>
            </a:pPr>
            <a:r>
              <a:rPr lang="ja-JP" altLang="en-US" sz="2400" smtClean="0">
                <a:latin typeface="メイリオ" pitchFamily="50" charset="-128"/>
                <a:ea typeface="メイリオ" pitchFamily="50" charset="-128"/>
                <a:cs typeface="メイリオ" pitchFamily="50" charset="-128"/>
              </a:rPr>
              <a:t>　・特に脆弱な人員体制の事業所や法人が多い。</a:t>
            </a:r>
          </a:p>
          <a:p>
            <a:pPr marL="0" indent="0">
              <a:buFontTx/>
              <a:buNone/>
            </a:pPr>
            <a:endParaRPr lang="ja-JP" altLang="en-US" sz="2400" smtClean="0">
              <a:latin typeface="メイリオ" pitchFamily="50" charset="-128"/>
              <a:ea typeface="メイリオ" pitchFamily="50" charset="-128"/>
              <a:cs typeface="メイリオ" pitchFamily="50" charset="-128"/>
            </a:endParaRPr>
          </a:p>
          <a:p>
            <a:pPr marL="0" indent="0">
              <a:buFontTx/>
              <a:buNone/>
            </a:pPr>
            <a:r>
              <a:rPr lang="en-US" altLang="ja-JP" sz="2400" smtClean="0">
                <a:latin typeface="メイリオ" pitchFamily="50" charset="-128"/>
                <a:ea typeface="メイリオ" pitchFamily="50" charset="-128"/>
                <a:cs typeface="メイリオ" pitchFamily="50" charset="-128"/>
              </a:rPr>
              <a:t>○ </a:t>
            </a:r>
            <a:r>
              <a:rPr lang="ja-JP" altLang="en-US" sz="2400" smtClean="0">
                <a:latin typeface="メイリオ" pitchFamily="50" charset="-128"/>
                <a:ea typeface="メイリオ" pitchFamily="50" charset="-128"/>
                <a:cs typeface="メイリオ" pitchFamily="50" charset="-128"/>
              </a:rPr>
              <a:t>必要な必須の対策</a:t>
            </a:r>
          </a:p>
          <a:p>
            <a:pPr marL="0" indent="0">
              <a:buFontTx/>
              <a:buNone/>
            </a:pPr>
            <a:r>
              <a:rPr lang="ja-JP" altLang="en-US" sz="2400" smtClean="0">
                <a:latin typeface="メイリオ" pitchFamily="50" charset="-128"/>
                <a:ea typeface="メイリオ" pitchFamily="50" charset="-128"/>
                <a:cs typeface="メイリオ" pitchFamily="50" charset="-128"/>
              </a:rPr>
              <a:t>　・地域間／地域内のバラツキを小さくし、最低限の質の担保を図る。</a:t>
            </a:r>
          </a:p>
          <a:p>
            <a:pPr marL="0" indent="0">
              <a:buFontTx/>
              <a:buNone/>
            </a:pPr>
            <a:r>
              <a:rPr lang="ja-JP" altLang="en-US" sz="2400" smtClean="0">
                <a:latin typeface="メイリオ" pitchFamily="50" charset="-128"/>
                <a:ea typeface="メイリオ" pitchFamily="50" charset="-128"/>
                <a:cs typeface="メイリオ" pitchFamily="50" charset="-128"/>
              </a:rPr>
              <a:t>　　</a:t>
            </a:r>
            <a:r>
              <a:rPr lang="en-US" altLang="ja-JP" sz="2400" smtClean="0">
                <a:latin typeface="メイリオ" pitchFamily="50" charset="-128"/>
                <a:ea typeface="メイリオ" pitchFamily="50" charset="-128"/>
                <a:cs typeface="メイリオ" pitchFamily="50" charset="-128"/>
              </a:rPr>
              <a:t>→ </a:t>
            </a:r>
            <a:r>
              <a:rPr lang="ja-JP" altLang="en-US" sz="2400" smtClean="0">
                <a:latin typeface="メイリオ" pitchFamily="50" charset="-128"/>
                <a:ea typeface="メイリオ" pitchFamily="50" charset="-128"/>
                <a:cs typeface="メイリオ" pitchFamily="50" charset="-128"/>
              </a:rPr>
              <a:t>ミッション・業務の共有</a:t>
            </a:r>
          </a:p>
          <a:p>
            <a:pPr marL="0" indent="0">
              <a:buFontTx/>
              <a:buNone/>
            </a:pPr>
            <a:r>
              <a:rPr lang="ja-JP" altLang="en-US" sz="2400" smtClean="0">
                <a:latin typeface="メイリオ" pitchFamily="50" charset="-128"/>
                <a:ea typeface="メイリオ" pitchFamily="50" charset="-128"/>
                <a:cs typeface="メイリオ" pitchFamily="50" charset="-128"/>
              </a:rPr>
              <a:t>　　</a:t>
            </a:r>
            <a:r>
              <a:rPr lang="en-US" altLang="ja-JP" sz="2400" smtClean="0">
                <a:latin typeface="メイリオ" pitchFamily="50" charset="-128"/>
                <a:ea typeface="メイリオ" pitchFamily="50" charset="-128"/>
                <a:cs typeface="メイリオ" pitchFamily="50" charset="-128"/>
              </a:rPr>
              <a:t>→ </a:t>
            </a:r>
            <a:r>
              <a:rPr lang="ja-JP" altLang="en-US" sz="2400" smtClean="0">
                <a:latin typeface="メイリオ" pitchFamily="50" charset="-128"/>
                <a:ea typeface="メイリオ" pitchFamily="50" charset="-128"/>
                <a:cs typeface="メイリオ" pitchFamily="50" charset="-128"/>
              </a:rPr>
              <a:t>事業所／法人を超えた地域での人材育成</a:t>
            </a:r>
          </a:p>
        </p:txBody>
      </p:sp>
      <p:sp>
        <p:nvSpPr>
          <p:cNvPr id="53250"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53251" name="スライド番号プレースホルダー 1"/>
          <p:cNvSpPr>
            <a:spLocks noGrp="1"/>
          </p:cNvSpPr>
          <p:nvPr>
            <p:ph type="sldNum" sz="quarter" idx="12"/>
          </p:nvPr>
        </p:nvSpPr>
        <p:spPr>
          <a:xfrm>
            <a:off x="6997499" y="6515099"/>
            <a:ext cx="2133600" cy="476250"/>
          </a:xfrm>
          <a:noFill/>
        </p:spPr>
        <p:txBody>
          <a:bodyPr/>
          <a:lstStyle/>
          <a:p>
            <a:fld id="{C4642AF4-B221-4872-87C0-1A0DBDDA0162}" type="slidenum">
              <a:rPr lang="en-US" altLang="ja-JP"/>
              <a:pPr/>
              <a:t>29</a:t>
            </a:fld>
            <a:endParaRPr lang="en-US" altLang="ja-JP"/>
          </a:p>
        </p:txBody>
      </p:sp>
      <p:sp>
        <p:nvSpPr>
          <p:cNvPr id="53252" name="テキスト ボックス 2"/>
          <p:cNvSpPr txBox="1">
            <a:spLocks noChangeArrowheads="1"/>
          </p:cNvSpPr>
          <p:nvPr/>
        </p:nvSpPr>
        <p:spPr bwMode="auto">
          <a:xfrm>
            <a:off x="323850" y="476250"/>
            <a:ext cx="8640763" cy="523875"/>
          </a:xfrm>
          <a:prstGeom prst="rect">
            <a:avLst/>
          </a:prstGeom>
          <a:noFill/>
          <a:ln w="9525">
            <a:noFill/>
            <a:miter lim="800000"/>
            <a:headEnd/>
            <a:tailEnd/>
          </a:ln>
        </p:spPr>
        <p:txBody>
          <a:bodyPr>
            <a:spAutoFit/>
          </a:bodyPr>
          <a:lstStyle/>
          <a:p>
            <a:r>
              <a:rPr lang="ja-JP" altLang="en-US" sz="2800" b="1">
                <a:latin typeface="メイリオ" pitchFamily="50" charset="-128"/>
                <a:ea typeface="メイリオ" pitchFamily="50" charset="-128"/>
                <a:cs typeface="メイリオ" pitchFamily="50" charset="-128"/>
              </a:rPr>
              <a:t>人材育成における具体的役割</a:t>
            </a:r>
          </a:p>
        </p:txBody>
      </p:sp>
      <p:cxnSp>
        <p:nvCxnSpPr>
          <p:cNvPr id="7" name="直線コネクタ 6"/>
          <p:cNvCxnSpPr/>
          <p:nvPr/>
        </p:nvCxnSpPr>
        <p:spPr>
          <a:xfrm>
            <a:off x="250825" y="1052513"/>
            <a:ext cx="8893175" cy="0"/>
          </a:xfrm>
          <a:prstGeom prst="line">
            <a:avLst/>
          </a:prstGeom>
          <a:ln w="66675">
            <a:solidFill>
              <a:srgbClr val="0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テキスト ボックス 3"/>
          <p:cNvSpPr txBox="1">
            <a:spLocks noChangeArrowheads="1"/>
          </p:cNvSpPr>
          <p:nvPr/>
        </p:nvSpPr>
        <p:spPr bwMode="auto">
          <a:xfrm>
            <a:off x="611188" y="1341438"/>
            <a:ext cx="8532812" cy="5041900"/>
          </a:xfrm>
          <a:prstGeom prst="rect">
            <a:avLst/>
          </a:prstGeom>
          <a:noFill/>
          <a:ln w="9525">
            <a:noFill/>
            <a:miter lim="800000"/>
            <a:headEnd/>
            <a:tailEnd/>
          </a:ln>
        </p:spPr>
        <p:txBody>
          <a:bodyPr>
            <a:spAutoFit/>
          </a:bodyPr>
          <a:lstStyle/>
          <a:p>
            <a:pPr>
              <a:lnSpc>
                <a:spcPts val="3000"/>
              </a:lnSpc>
            </a:pPr>
            <a:r>
              <a:rPr lang="ja-JP" altLang="en-US" sz="2000" b="1" dirty="0">
                <a:latin typeface="メイリオ" pitchFamily="50" charset="-128"/>
                <a:ea typeface="メイリオ" pitchFamily="50" charset="-128"/>
                <a:cs typeface="メイリオ" pitchFamily="50" charset="-128"/>
              </a:rPr>
              <a:t>はじめに</a:t>
            </a:r>
            <a:endParaRPr lang="en-US" altLang="ja-JP" sz="2000" b="1" dirty="0">
              <a:latin typeface="メイリオ" pitchFamily="50" charset="-128"/>
              <a:ea typeface="メイリオ" pitchFamily="50" charset="-128"/>
              <a:cs typeface="メイリオ" pitchFamily="50" charset="-128"/>
            </a:endParaRPr>
          </a:p>
          <a:p>
            <a:pPr>
              <a:lnSpc>
                <a:spcPts val="900"/>
              </a:lnSpc>
            </a:pPr>
            <a:endParaRPr lang="ja-JP" altLang="en-US" sz="2000" b="1" dirty="0">
              <a:latin typeface="メイリオ" pitchFamily="50" charset="-128"/>
              <a:ea typeface="メイリオ" pitchFamily="50" charset="-128"/>
              <a:cs typeface="メイリオ" pitchFamily="50" charset="-128"/>
            </a:endParaRPr>
          </a:p>
          <a:p>
            <a:pPr>
              <a:lnSpc>
                <a:spcPts val="3000"/>
              </a:lnSpc>
            </a:pPr>
            <a:r>
              <a:rPr lang="en-US" altLang="ja-JP" sz="2000" b="1" dirty="0">
                <a:latin typeface="メイリオ" pitchFamily="50" charset="-128"/>
                <a:ea typeface="メイリオ" pitchFamily="50" charset="-128"/>
                <a:cs typeface="メイリオ" pitchFamily="50" charset="-128"/>
              </a:rPr>
              <a:t>【</a:t>
            </a:r>
            <a:r>
              <a:rPr lang="ja-JP" altLang="en-US" sz="2000" b="1" dirty="0">
                <a:latin typeface="メイリオ" pitchFamily="50" charset="-128"/>
                <a:ea typeface="メイリオ" pitchFamily="50" charset="-128"/>
                <a:cs typeface="メイリオ" pitchFamily="50" charset="-128"/>
              </a:rPr>
              <a:t>１</a:t>
            </a:r>
            <a:r>
              <a:rPr lang="en-US" altLang="ja-JP" sz="2000" b="1" dirty="0">
                <a:latin typeface="メイリオ" pitchFamily="50" charset="-128"/>
                <a:ea typeface="メイリオ" pitchFamily="50" charset="-128"/>
                <a:cs typeface="メイリオ" pitchFamily="50" charset="-128"/>
              </a:rPr>
              <a:t>】</a:t>
            </a:r>
            <a:r>
              <a:rPr lang="ja-JP" altLang="en-US" sz="2000" b="1" dirty="0">
                <a:latin typeface="メイリオ" pitchFamily="50" charset="-128"/>
                <a:ea typeface="メイリオ" pitchFamily="50" charset="-128"/>
                <a:cs typeface="メイリオ" pitchFamily="50" charset="-128"/>
              </a:rPr>
              <a:t>相談支援専門員を育成することとは</a:t>
            </a:r>
          </a:p>
          <a:p>
            <a:pPr>
              <a:lnSpc>
                <a:spcPts val="3000"/>
              </a:lnSpc>
            </a:pPr>
            <a:r>
              <a:rPr lang="ja-JP" altLang="en-US" sz="2000" dirty="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① </a:t>
            </a:r>
            <a:r>
              <a:rPr lang="ja-JP" altLang="en-US" sz="2000" dirty="0">
                <a:latin typeface="メイリオ" pitchFamily="50" charset="-128"/>
                <a:ea typeface="メイリオ" pitchFamily="50" charset="-128"/>
                <a:cs typeface="メイリオ" pitchFamily="50" charset="-128"/>
              </a:rPr>
              <a:t>目的・ミッション</a:t>
            </a:r>
          </a:p>
          <a:p>
            <a:pPr>
              <a:lnSpc>
                <a:spcPts val="3000"/>
              </a:lnSpc>
            </a:pPr>
            <a:r>
              <a:rPr lang="ja-JP" altLang="en-US" sz="2000" dirty="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② </a:t>
            </a:r>
            <a:r>
              <a:rPr lang="ja-JP" altLang="en-US" sz="2000" dirty="0">
                <a:latin typeface="メイリオ" pitchFamily="50" charset="-128"/>
                <a:ea typeface="メイリオ" pitchFamily="50" charset="-128"/>
                <a:cs typeface="メイリオ" pitchFamily="50" charset="-128"/>
              </a:rPr>
              <a:t>必要な力（コンピテンシー）</a:t>
            </a:r>
          </a:p>
          <a:p>
            <a:pPr>
              <a:lnSpc>
                <a:spcPts val="3000"/>
              </a:lnSpc>
            </a:pPr>
            <a:r>
              <a:rPr lang="ja-JP" altLang="en-US" sz="2000" dirty="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③ </a:t>
            </a:r>
            <a:r>
              <a:rPr lang="ja-JP" altLang="en-US" sz="2000" dirty="0">
                <a:latin typeface="メイリオ" pitchFamily="50" charset="-128"/>
                <a:ea typeface="メイリオ" pitchFamily="50" charset="-128"/>
                <a:cs typeface="メイリオ" pitchFamily="50" charset="-128"/>
              </a:rPr>
              <a:t>力の獲得のために必要な取り組み（教育）</a:t>
            </a:r>
          </a:p>
          <a:p>
            <a:pPr>
              <a:lnSpc>
                <a:spcPts val="3000"/>
              </a:lnSpc>
            </a:pPr>
            <a:r>
              <a:rPr lang="ja-JP" altLang="en-US" sz="2000" dirty="0">
                <a:latin typeface="メイリオ" pitchFamily="50" charset="-128"/>
                <a:ea typeface="メイリオ" pitchFamily="50" charset="-128"/>
                <a:cs typeface="メイリオ" pitchFamily="50" charset="-128"/>
              </a:rPr>
              <a:t>　　・学習理論と指導者の基本的視点・留意点</a:t>
            </a:r>
          </a:p>
          <a:p>
            <a:pPr>
              <a:lnSpc>
                <a:spcPts val="3000"/>
              </a:lnSpc>
            </a:pPr>
            <a:r>
              <a:rPr lang="ja-JP" altLang="en-US" sz="2000" dirty="0">
                <a:latin typeface="メイリオ" pitchFamily="50" charset="-128"/>
                <a:ea typeface="メイリオ" pitchFamily="50" charset="-128"/>
                <a:cs typeface="メイリオ" pitchFamily="50" charset="-128"/>
              </a:rPr>
              <a:t>　　・人材育成の方法</a:t>
            </a:r>
          </a:p>
          <a:p>
            <a:pPr>
              <a:lnSpc>
                <a:spcPts val="3000"/>
              </a:lnSpc>
            </a:pPr>
            <a:r>
              <a:rPr lang="ja-JP" altLang="en-US" sz="2000" dirty="0">
                <a:latin typeface="メイリオ" pitchFamily="50" charset="-128"/>
                <a:ea typeface="メイリオ" pitchFamily="50" charset="-128"/>
                <a:cs typeface="メイリオ" pitchFamily="50" charset="-128"/>
              </a:rPr>
              <a:t>　　・研修とその体系</a:t>
            </a:r>
            <a:r>
              <a:rPr lang="ja-JP" altLang="en-US" sz="2000" dirty="0" smtClean="0">
                <a:latin typeface="メイリオ" pitchFamily="50" charset="-128"/>
                <a:ea typeface="メイリオ" pitchFamily="50" charset="-128"/>
                <a:cs typeface="メイリオ" pitchFamily="50" charset="-128"/>
              </a:rPr>
              <a:t>、ＯＪＴ</a:t>
            </a:r>
            <a:endParaRPr lang="ja-JP" altLang="en-US" sz="2000" dirty="0">
              <a:latin typeface="メイリオ" pitchFamily="50" charset="-128"/>
              <a:ea typeface="メイリオ" pitchFamily="50" charset="-128"/>
              <a:cs typeface="メイリオ" pitchFamily="50" charset="-128"/>
            </a:endParaRPr>
          </a:p>
          <a:p>
            <a:pPr>
              <a:lnSpc>
                <a:spcPts val="900"/>
              </a:lnSpc>
            </a:pPr>
            <a:endParaRPr lang="en-US" altLang="ja-JP" sz="2000" b="1" dirty="0">
              <a:latin typeface="メイリオ" pitchFamily="50" charset="-128"/>
              <a:ea typeface="メイリオ" pitchFamily="50" charset="-128"/>
              <a:cs typeface="メイリオ" pitchFamily="50" charset="-128"/>
            </a:endParaRPr>
          </a:p>
          <a:p>
            <a:pPr>
              <a:lnSpc>
                <a:spcPts val="3000"/>
              </a:lnSpc>
            </a:pPr>
            <a:r>
              <a:rPr lang="en-US" altLang="ja-JP" sz="2000" b="1" dirty="0">
                <a:latin typeface="メイリオ" pitchFamily="50" charset="-128"/>
                <a:ea typeface="メイリオ" pitchFamily="50" charset="-128"/>
                <a:cs typeface="メイリオ" pitchFamily="50" charset="-128"/>
              </a:rPr>
              <a:t>【</a:t>
            </a:r>
            <a:r>
              <a:rPr lang="ja-JP" altLang="en-US" sz="2000" b="1" dirty="0">
                <a:latin typeface="メイリオ" pitchFamily="50" charset="-128"/>
                <a:ea typeface="メイリオ" pitchFamily="50" charset="-128"/>
                <a:cs typeface="メイリオ" pitchFamily="50" charset="-128"/>
              </a:rPr>
              <a:t>２</a:t>
            </a:r>
            <a:r>
              <a:rPr lang="en-US" altLang="ja-JP" sz="2000" b="1" dirty="0">
                <a:latin typeface="メイリオ" pitchFamily="50" charset="-128"/>
                <a:ea typeface="メイリオ" pitchFamily="50" charset="-128"/>
                <a:cs typeface="メイリオ" pitchFamily="50" charset="-128"/>
              </a:rPr>
              <a:t>】</a:t>
            </a:r>
            <a:r>
              <a:rPr lang="ja-JP" altLang="en-US" sz="2000" b="1" dirty="0">
                <a:latin typeface="メイリオ" pitchFamily="50" charset="-128"/>
                <a:ea typeface="メイリオ" pitchFamily="50" charset="-128"/>
                <a:cs typeface="メイリオ" pitchFamily="50" charset="-128"/>
              </a:rPr>
              <a:t>主任相談支援専門員の人材育成における役割</a:t>
            </a:r>
          </a:p>
          <a:p>
            <a:pPr>
              <a:lnSpc>
                <a:spcPts val="3000"/>
              </a:lnSpc>
            </a:pPr>
            <a:r>
              <a:rPr lang="ja-JP" altLang="en-US" sz="2000" dirty="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① </a:t>
            </a:r>
            <a:r>
              <a:rPr lang="ja-JP" altLang="en-US" sz="2000" dirty="0">
                <a:latin typeface="メイリオ" pitchFamily="50" charset="-128"/>
                <a:ea typeface="メイリオ" pitchFamily="50" charset="-128"/>
                <a:cs typeface="メイリオ" pitchFamily="50" charset="-128"/>
              </a:rPr>
              <a:t>研修の企画・運営への参画</a:t>
            </a:r>
          </a:p>
          <a:p>
            <a:pPr>
              <a:lnSpc>
                <a:spcPts val="3000"/>
              </a:lnSpc>
            </a:pPr>
            <a:r>
              <a:rPr lang="ja-JP" altLang="en-US" sz="2000" dirty="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② </a:t>
            </a:r>
            <a:r>
              <a:rPr lang="ja-JP" altLang="en-US" sz="2000" dirty="0" smtClean="0">
                <a:latin typeface="メイリオ" pitchFamily="50" charset="-128"/>
                <a:ea typeface="メイリオ" pitchFamily="50" charset="-128"/>
                <a:cs typeface="メイリオ" pitchFamily="50" charset="-128"/>
              </a:rPr>
              <a:t>ＯＪＴの</a:t>
            </a:r>
            <a:r>
              <a:rPr lang="ja-JP" altLang="en-US" sz="2000" dirty="0">
                <a:latin typeface="メイリオ" pitchFamily="50" charset="-128"/>
                <a:ea typeface="メイリオ" pitchFamily="50" charset="-128"/>
                <a:cs typeface="メイリオ" pitchFamily="50" charset="-128"/>
              </a:rPr>
              <a:t>実施</a:t>
            </a:r>
          </a:p>
          <a:p>
            <a:pPr>
              <a:lnSpc>
                <a:spcPts val="900"/>
              </a:lnSpc>
            </a:pPr>
            <a:endParaRPr lang="en-US" altLang="ja-JP" sz="2000" b="1" dirty="0">
              <a:latin typeface="メイリオ" pitchFamily="50" charset="-128"/>
              <a:ea typeface="メイリオ" pitchFamily="50" charset="-128"/>
              <a:cs typeface="メイリオ" pitchFamily="50" charset="-128"/>
            </a:endParaRPr>
          </a:p>
          <a:p>
            <a:pPr>
              <a:lnSpc>
                <a:spcPts val="3000"/>
              </a:lnSpc>
            </a:pPr>
            <a:r>
              <a:rPr lang="ja-JP" altLang="en-US" sz="2000" b="1" dirty="0">
                <a:latin typeface="メイリオ" pitchFamily="50" charset="-128"/>
                <a:ea typeface="メイリオ" pitchFamily="50" charset="-128"/>
                <a:cs typeface="メイリオ" pitchFamily="50" charset="-128"/>
              </a:rPr>
              <a:t>まとめ</a:t>
            </a:r>
          </a:p>
        </p:txBody>
      </p:sp>
      <p:sp>
        <p:nvSpPr>
          <p:cNvPr id="18434" name="スライド番号プレースホルダ 9"/>
          <p:cNvSpPr>
            <a:spLocks noGrp="1"/>
          </p:cNvSpPr>
          <p:nvPr>
            <p:ph type="sldNum" sz="quarter" idx="12"/>
          </p:nvPr>
        </p:nvSpPr>
        <p:spPr>
          <a:xfrm>
            <a:off x="7010400" y="6516399"/>
            <a:ext cx="2133600" cy="341601"/>
          </a:xfrm>
          <a:noFill/>
        </p:spPr>
        <p:txBody>
          <a:bodyPr/>
          <a:lstStyle/>
          <a:p>
            <a:fld id="{13C43D3F-DEAC-4908-83BA-2839223C479F}" type="slidenum">
              <a:rPr lang="ja-JP" altLang="en-US"/>
              <a:pPr/>
              <a:t>3</a:t>
            </a:fld>
            <a:endParaRPr lang="ja-JP" altLang="en-US" dirty="0"/>
          </a:p>
        </p:txBody>
      </p:sp>
      <p:sp>
        <p:nvSpPr>
          <p:cNvPr id="18435"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18436" name="テキスト ボックス 2"/>
          <p:cNvSpPr txBox="1">
            <a:spLocks noChangeArrowheads="1"/>
          </p:cNvSpPr>
          <p:nvPr/>
        </p:nvSpPr>
        <p:spPr bwMode="auto">
          <a:xfrm>
            <a:off x="323850" y="476250"/>
            <a:ext cx="8640763" cy="523875"/>
          </a:xfrm>
          <a:prstGeom prst="rect">
            <a:avLst/>
          </a:prstGeom>
          <a:noFill/>
          <a:ln w="9525">
            <a:noFill/>
            <a:miter lim="800000"/>
            <a:headEnd/>
            <a:tailEnd/>
          </a:ln>
        </p:spPr>
        <p:txBody>
          <a:bodyPr>
            <a:spAutoFit/>
          </a:bodyPr>
          <a:lstStyle/>
          <a:p>
            <a:r>
              <a:rPr lang="ja-JP" altLang="en-US" sz="2800" b="1">
                <a:latin typeface="メイリオ" pitchFamily="50" charset="-128"/>
                <a:ea typeface="メイリオ" pitchFamily="50" charset="-128"/>
                <a:cs typeface="メイリオ" pitchFamily="50" charset="-128"/>
              </a:rPr>
              <a:t>本科目の内容（講義</a:t>
            </a:r>
            <a:r>
              <a:rPr lang="en-US" altLang="ja-JP" sz="2800" b="1">
                <a:latin typeface="メイリオ" pitchFamily="50" charset="-128"/>
                <a:ea typeface="メイリオ" pitchFamily="50" charset="-128"/>
                <a:cs typeface="メイリオ" pitchFamily="50" charset="-128"/>
              </a:rPr>
              <a:t>60</a:t>
            </a:r>
            <a:r>
              <a:rPr lang="ja-JP" altLang="en-US" sz="2800" b="1">
                <a:latin typeface="メイリオ" pitchFamily="50" charset="-128"/>
                <a:ea typeface="メイリオ" pitchFamily="50" charset="-128"/>
                <a:cs typeface="メイリオ" pitchFamily="50" charset="-128"/>
              </a:rPr>
              <a:t>分）</a:t>
            </a:r>
          </a:p>
        </p:txBody>
      </p:sp>
      <p:cxnSp>
        <p:nvCxnSpPr>
          <p:cNvPr id="13" name="直線コネクタ 12"/>
          <p:cNvCxnSpPr/>
          <p:nvPr/>
        </p:nvCxnSpPr>
        <p:spPr>
          <a:xfrm>
            <a:off x="250825" y="1052513"/>
            <a:ext cx="8893175" cy="0"/>
          </a:xfrm>
          <a:prstGeom prst="line">
            <a:avLst/>
          </a:prstGeom>
          <a:ln w="66675">
            <a:solidFill>
              <a:srgbClr val="00808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435600" y="503238"/>
            <a:ext cx="3457575" cy="1054100"/>
          </a:xfrm>
          <a:prstGeom prst="rect">
            <a:avLst/>
          </a:prstGeom>
          <a:solidFill>
            <a:schemeClr val="bg1"/>
          </a:solidFill>
          <a:ln>
            <a:solidFill>
              <a:schemeClr val="accent3">
                <a:lumMod val="50000"/>
              </a:schemeClr>
            </a:solidFill>
            <a:prstDash val="dash"/>
          </a:ln>
        </p:spPr>
        <p:txBody>
          <a:bodyPr>
            <a:spAutoFit/>
          </a:bodyPr>
          <a:lstStyle/>
          <a:p>
            <a:pPr>
              <a:lnSpc>
                <a:spcPts val="1500"/>
              </a:lnSpc>
              <a:defRPr/>
            </a:pPr>
            <a:r>
              <a:rPr lang="en-US" altLang="ja-JP" sz="1200" b="1" dirty="0">
                <a:latin typeface="メイリオ" pitchFamily="50" charset="-128"/>
                <a:ea typeface="メイリオ" pitchFamily="50" charset="-128"/>
                <a:cs typeface="メイリオ" pitchFamily="50" charset="-128"/>
              </a:rPr>
              <a:t>【</a:t>
            </a:r>
            <a:r>
              <a:rPr lang="ja-JP" altLang="en-US" sz="1200" b="1" dirty="0">
                <a:latin typeface="メイリオ" pitchFamily="50" charset="-128"/>
                <a:ea typeface="メイリオ" pitchFamily="50" charset="-128"/>
                <a:cs typeface="メイリオ" pitchFamily="50" charset="-128"/>
              </a:rPr>
              <a:t>含むべき内容</a:t>
            </a:r>
            <a:r>
              <a:rPr lang="en-US" altLang="ja-JP" sz="1200" b="1" dirty="0">
                <a:latin typeface="メイリオ" pitchFamily="50" charset="-128"/>
                <a:ea typeface="メイリオ" pitchFamily="50" charset="-128"/>
                <a:cs typeface="メイリオ" pitchFamily="50" charset="-128"/>
              </a:rPr>
              <a:t>】</a:t>
            </a:r>
            <a:endParaRPr lang="ja-JP" altLang="en-US" sz="1200" b="1" dirty="0">
              <a:latin typeface="メイリオ" pitchFamily="50" charset="-128"/>
              <a:ea typeface="メイリオ" pitchFamily="50" charset="-128"/>
              <a:cs typeface="メイリオ" pitchFamily="50" charset="-128"/>
            </a:endParaRPr>
          </a:p>
          <a:p>
            <a:pPr>
              <a:lnSpc>
                <a:spcPts val="1500"/>
              </a:lnSpc>
              <a:defRPr/>
            </a:pPr>
            <a:r>
              <a:rPr lang="ja-JP" altLang="en-US" sz="1200" b="1" dirty="0">
                <a:latin typeface="メイリオ" pitchFamily="50" charset="-128"/>
                <a:ea typeface="メイリオ" pitchFamily="50" charset="-128"/>
                <a:cs typeface="メイリオ" pitchFamily="50" charset="-128"/>
              </a:rPr>
              <a:t>　 ① 相談支援専門員に必要な能力と研修体系</a:t>
            </a:r>
          </a:p>
          <a:p>
            <a:pPr>
              <a:lnSpc>
                <a:spcPts val="1500"/>
              </a:lnSpc>
              <a:defRPr/>
            </a:pPr>
            <a:r>
              <a:rPr lang="ja-JP" altLang="en-US" sz="1200" b="1" dirty="0">
                <a:latin typeface="メイリオ" pitchFamily="50" charset="-128"/>
                <a:ea typeface="メイリオ" pitchFamily="50" charset="-128"/>
                <a:cs typeface="メイリオ" pitchFamily="50" charset="-128"/>
              </a:rPr>
              <a:t>　 ② 研修の企画・運営</a:t>
            </a:r>
          </a:p>
          <a:p>
            <a:pPr>
              <a:lnSpc>
                <a:spcPts val="1500"/>
              </a:lnSpc>
              <a:defRPr/>
            </a:pPr>
            <a:r>
              <a:rPr lang="ja-JP" altLang="en-US" sz="1200" b="1" dirty="0">
                <a:latin typeface="メイリオ" pitchFamily="50" charset="-128"/>
                <a:ea typeface="メイリオ" pitchFamily="50" charset="-128"/>
                <a:cs typeface="メイリオ" pitchFamily="50" charset="-128"/>
              </a:rPr>
              <a:t>　 ③ 人材育成ビジョン</a:t>
            </a:r>
          </a:p>
          <a:p>
            <a:pPr>
              <a:lnSpc>
                <a:spcPts val="1500"/>
              </a:lnSpc>
              <a:defRPr/>
            </a:pPr>
            <a:r>
              <a:rPr lang="ja-JP" altLang="en-US" sz="1200" b="1" dirty="0">
                <a:latin typeface="メイリオ" pitchFamily="50" charset="-128"/>
                <a:ea typeface="メイリオ" pitchFamily="50" charset="-128"/>
                <a:cs typeface="メイリオ" pitchFamily="50" charset="-128"/>
              </a:rPr>
              <a:t>　 ④ 研修リーダーの育成</a:t>
            </a:r>
            <a:endParaRPr lang="en-US" altLang="ja-JP" sz="1200" b="1" dirty="0">
              <a:latin typeface="メイリオ" pitchFamily="50" charset="-128"/>
              <a:ea typeface="メイリオ" pitchFamily="50" charset="-128"/>
              <a:cs typeface="メイリオ" pitchFamily="50" charset="-128"/>
            </a:endParaRPr>
          </a:p>
        </p:txBody>
      </p:sp>
      <p:sp>
        <p:nvSpPr>
          <p:cNvPr id="2" name="右中かっこ 1"/>
          <p:cNvSpPr/>
          <p:nvPr/>
        </p:nvSpPr>
        <p:spPr>
          <a:xfrm>
            <a:off x="6156325" y="2060575"/>
            <a:ext cx="360363" cy="2305050"/>
          </a:xfrm>
          <a:prstGeom prst="rightBrace">
            <a:avLst/>
          </a:prstGeom>
          <a:noFill/>
          <a:ln w="762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18440" name="テキスト ボックス 3"/>
          <p:cNvSpPr txBox="1">
            <a:spLocks noChangeArrowheads="1"/>
          </p:cNvSpPr>
          <p:nvPr/>
        </p:nvSpPr>
        <p:spPr bwMode="auto">
          <a:xfrm>
            <a:off x="6710363" y="2997200"/>
            <a:ext cx="2325687" cy="463550"/>
          </a:xfrm>
          <a:prstGeom prst="rect">
            <a:avLst/>
          </a:prstGeom>
          <a:noFill/>
          <a:ln w="9525">
            <a:noFill/>
            <a:miter lim="800000"/>
            <a:headEnd/>
            <a:tailEnd/>
          </a:ln>
        </p:spPr>
        <p:txBody>
          <a:bodyPr>
            <a:spAutoFit/>
          </a:bodyPr>
          <a:lstStyle/>
          <a:p>
            <a:pPr>
              <a:lnSpc>
                <a:spcPts val="3000"/>
              </a:lnSpc>
            </a:pPr>
            <a:r>
              <a:rPr lang="ja-JP" altLang="en-US" sz="2000" b="1">
                <a:latin typeface="メイリオ" pitchFamily="50" charset="-128"/>
                <a:ea typeface="メイリオ" pitchFamily="50" charset="-128"/>
                <a:cs typeface="メイリオ" pitchFamily="50" charset="-128"/>
              </a:rPr>
              <a:t>人材育成ビジョン</a:t>
            </a:r>
          </a:p>
        </p:txBody>
      </p:sp>
      <p:sp>
        <p:nvSpPr>
          <p:cNvPr id="3" name="右矢印 2"/>
          <p:cNvSpPr>
            <a:spLocks noChangeArrowheads="1"/>
          </p:cNvSpPr>
          <p:nvPr/>
        </p:nvSpPr>
        <p:spPr bwMode="auto">
          <a:xfrm>
            <a:off x="6156325" y="2997200"/>
            <a:ext cx="576263" cy="431800"/>
          </a:xfrm>
          <a:prstGeom prst="rightArrow">
            <a:avLst>
              <a:gd name="adj1" fmla="val 50000"/>
              <a:gd name="adj2" fmla="val 50003"/>
            </a:avLst>
          </a:prstGeom>
          <a:solidFill>
            <a:srgbClr val="FF0000"/>
          </a:solidFill>
          <a:ln w="9525">
            <a:noFill/>
            <a:miter lim="800000"/>
            <a:headEnd/>
            <a:tailEnd/>
          </a:ln>
          <a:effectLst>
            <a:outerShdw dist="23000" dir="5400000" rotWithShape="0">
              <a:srgbClr val="808080">
                <a:alpha val="34998"/>
              </a:srgbClr>
            </a:outerShdw>
          </a:effectLst>
        </p:spPr>
        <p:txBody>
          <a:bodyPr anchor="ctr"/>
          <a:lstStyle/>
          <a:p>
            <a:pPr algn="ctr">
              <a:defRPr/>
            </a:pPr>
            <a:endParaRPr lang="ja-JP" altLang="en-US">
              <a:solidFill>
                <a:schemeClr val="lt1"/>
              </a:solidFill>
              <a:latin typeface="+mn-lt"/>
              <a:ea typeface="+mn-ea"/>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コンテンツ プレースホルダー 2"/>
          <p:cNvSpPr>
            <a:spLocks noGrp="1"/>
          </p:cNvSpPr>
          <p:nvPr>
            <p:ph idx="1"/>
          </p:nvPr>
        </p:nvSpPr>
        <p:spPr>
          <a:xfrm>
            <a:off x="457200" y="1423988"/>
            <a:ext cx="8686800" cy="4957762"/>
          </a:xfrm>
        </p:spPr>
        <p:txBody>
          <a:bodyPr/>
          <a:lstStyle/>
          <a:p>
            <a:pPr marL="0" indent="0">
              <a:buFontTx/>
              <a:buNone/>
            </a:pPr>
            <a:r>
              <a:rPr lang="ja-JP" altLang="en-US" sz="2400" dirty="0" smtClean="0">
                <a:latin typeface="メイリオ" pitchFamily="50" charset="-128"/>
                <a:ea typeface="メイリオ" pitchFamily="50" charset="-128"/>
                <a:cs typeface="メイリオ" pitchFamily="50" charset="-128"/>
              </a:rPr>
              <a:t>・協議会等の主催による地域での必要な研修の企画・運営</a:t>
            </a:r>
          </a:p>
          <a:p>
            <a:pPr marL="0" indent="0">
              <a:buFontTx/>
              <a:buNone/>
            </a:pPr>
            <a:r>
              <a:rPr lang="ja-JP" altLang="en-US" sz="2000" dirty="0" smtClean="0">
                <a:latin typeface="メイリオ" pitchFamily="50" charset="-128"/>
                <a:ea typeface="メイリオ" pitchFamily="50" charset="-128"/>
                <a:cs typeface="メイリオ" pitchFamily="50" charset="-128"/>
              </a:rPr>
              <a:t>　　例）ケアマネジメントの復習のためのフォローアップ研修</a:t>
            </a:r>
          </a:p>
          <a:p>
            <a:pPr marL="0" indent="0">
              <a:buFontTx/>
              <a:buNone/>
            </a:pPr>
            <a:r>
              <a:rPr lang="ja-JP" altLang="en-US" sz="2000" dirty="0" smtClean="0">
                <a:latin typeface="メイリオ" pitchFamily="50" charset="-128"/>
                <a:ea typeface="メイリオ" pitchFamily="50" charset="-128"/>
                <a:cs typeface="メイリオ" pitchFamily="50" charset="-128"/>
              </a:rPr>
              <a:t>　　　　相談とサビ管・児発管の連携研修</a:t>
            </a:r>
          </a:p>
          <a:p>
            <a:pPr marL="0" indent="0">
              <a:buFontTx/>
              <a:buNone/>
            </a:pPr>
            <a:endParaRPr lang="en-US" altLang="ja-JP" sz="2400" dirty="0" smtClean="0">
              <a:latin typeface="メイリオ" pitchFamily="50" charset="-128"/>
              <a:ea typeface="メイリオ" pitchFamily="50" charset="-128"/>
              <a:cs typeface="メイリオ" pitchFamily="50" charset="-128"/>
            </a:endParaRPr>
          </a:p>
          <a:p>
            <a:pPr marL="0" indent="0">
              <a:buFontTx/>
              <a:buNone/>
            </a:pPr>
            <a:r>
              <a:rPr lang="ja-JP" altLang="en-US" sz="2400" dirty="0" smtClean="0">
                <a:latin typeface="メイリオ" pitchFamily="50" charset="-128"/>
                <a:ea typeface="メイリオ" pitchFamily="50" charset="-128"/>
                <a:cs typeface="メイリオ" pitchFamily="50" charset="-128"/>
              </a:rPr>
              <a:t>・都道府県の人材育成への参画</a:t>
            </a:r>
          </a:p>
          <a:p>
            <a:pPr marL="0" indent="0">
              <a:lnSpc>
                <a:spcPts val="2000"/>
              </a:lnSpc>
              <a:buFontTx/>
              <a:buNone/>
            </a:pPr>
            <a:r>
              <a:rPr lang="ja-JP" altLang="en-US" sz="2000" dirty="0" smtClean="0">
                <a:latin typeface="メイリオ" pitchFamily="50" charset="-128"/>
                <a:ea typeface="メイリオ" pitchFamily="50" charset="-128"/>
                <a:cs typeface="メイリオ" pitchFamily="50" charset="-128"/>
              </a:rPr>
              <a:t>　　法定研修受講生の課題実習への協力、受講生の地域でのフォローアッ</a:t>
            </a:r>
            <a:endParaRPr lang="en-US" altLang="ja-JP" sz="2000" dirty="0" smtClean="0">
              <a:latin typeface="メイリオ" pitchFamily="50" charset="-128"/>
              <a:ea typeface="メイリオ" pitchFamily="50" charset="-128"/>
              <a:cs typeface="メイリオ" pitchFamily="50" charset="-128"/>
            </a:endParaRPr>
          </a:p>
          <a:p>
            <a:pPr marL="0" indent="0">
              <a:lnSpc>
                <a:spcPts val="2000"/>
              </a:lnSpc>
              <a:buFontTx/>
              <a:buNone/>
            </a:pPr>
            <a:r>
              <a:rPr lang="ja-JP" altLang="en-US" sz="2000" dirty="0" smtClean="0">
                <a:latin typeface="メイリオ" pitchFamily="50" charset="-128"/>
                <a:ea typeface="メイリオ" pitchFamily="50" charset="-128"/>
                <a:cs typeface="メイリオ" pitchFamily="50" charset="-128"/>
              </a:rPr>
              <a:t>　　プ体制</a:t>
            </a:r>
          </a:p>
          <a:p>
            <a:pPr marL="0" indent="0">
              <a:buFontTx/>
              <a:buNone/>
            </a:pPr>
            <a:r>
              <a:rPr lang="ja-JP" altLang="en-US" sz="2000" dirty="0" smtClean="0">
                <a:latin typeface="メイリオ" pitchFamily="50" charset="-128"/>
                <a:ea typeface="メイリオ" pitchFamily="50" charset="-128"/>
                <a:cs typeface="メイリオ" pitchFamily="50" charset="-128"/>
              </a:rPr>
              <a:t>　　法定研修の企画運営への参画</a:t>
            </a:r>
          </a:p>
          <a:p>
            <a:pPr marL="0" indent="0">
              <a:buFontTx/>
              <a:buNone/>
            </a:pPr>
            <a:r>
              <a:rPr lang="ja-JP" altLang="en-US" sz="2000" dirty="0" smtClean="0">
                <a:latin typeface="メイリオ" pitchFamily="50" charset="-128"/>
                <a:ea typeface="メイリオ" pitchFamily="50" charset="-128"/>
                <a:cs typeface="メイリオ" pitchFamily="50" charset="-128"/>
              </a:rPr>
              <a:t>　　都道府県での相談支援体制整備への参画、広域での体制整備への参画</a:t>
            </a:r>
          </a:p>
          <a:p>
            <a:pPr marL="0" indent="0">
              <a:buFontTx/>
              <a:buNone/>
            </a:pPr>
            <a:r>
              <a:rPr lang="ja-JP" altLang="en-US" sz="2000" dirty="0" smtClean="0">
                <a:latin typeface="メイリオ" pitchFamily="50" charset="-128"/>
                <a:ea typeface="メイリオ" pitchFamily="50" charset="-128"/>
                <a:cs typeface="メイリオ" pitchFamily="50" charset="-128"/>
              </a:rPr>
              <a:t>　　相談支援専門員の組織化への協力、活動への参画</a:t>
            </a:r>
          </a:p>
        </p:txBody>
      </p:sp>
      <p:sp>
        <p:nvSpPr>
          <p:cNvPr id="55298"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55299" name="スライド番号プレースホルダー 1"/>
          <p:cNvSpPr>
            <a:spLocks noGrp="1"/>
          </p:cNvSpPr>
          <p:nvPr>
            <p:ph type="sldNum" sz="quarter" idx="12"/>
          </p:nvPr>
        </p:nvSpPr>
        <p:spPr>
          <a:xfrm>
            <a:off x="6982792" y="6515099"/>
            <a:ext cx="2133600" cy="476250"/>
          </a:xfrm>
          <a:noFill/>
        </p:spPr>
        <p:txBody>
          <a:bodyPr/>
          <a:lstStyle/>
          <a:p>
            <a:fld id="{8377681B-A55D-4DF7-94C0-9D3A60D47C96}" type="slidenum">
              <a:rPr lang="en-US" altLang="ja-JP"/>
              <a:pPr/>
              <a:t>30</a:t>
            </a:fld>
            <a:endParaRPr lang="en-US" altLang="ja-JP" dirty="0"/>
          </a:p>
        </p:txBody>
      </p:sp>
      <p:sp>
        <p:nvSpPr>
          <p:cNvPr id="55300" name="テキスト ボックス 2"/>
          <p:cNvSpPr txBox="1">
            <a:spLocks noChangeArrowheads="1"/>
          </p:cNvSpPr>
          <p:nvPr/>
        </p:nvSpPr>
        <p:spPr bwMode="auto">
          <a:xfrm>
            <a:off x="323850" y="476250"/>
            <a:ext cx="8640763" cy="523875"/>
          </a:xfrm>
          <a:prstGeom prst="rect">
            <a:avLst/>
          </a:prstGeom>
          <a:noFill/>
          <a:ln w="9525">
            <a:noFill/>
            <a:miter lim="800000"/>
            <a:headEnd/>
            <a:tailEnd/>
          </a:ln>
        </p:spPr>
        <p:txBody>
          <a:bodyPr>
            <a:spAutoFit/>
          </a:bodyPr>
          <a:lstStyle/>
          <a:p>
            <a:r>
              <a:rPr lang="en-US" altLang="ja-JP" sz="2800" b="1">
                <a:latin typeface="メイリオ" pitchFamily="50" charset="-128"/>
                <a:ea typeface="メイリオ" pitchFamily="50" charset="-128"/>
                <a:cs typeface="メイリオ" pitchFamily="50" charset="-128"/>
              </a:rPr>
              <a:t>① </a:t>
            </a:r>
            <a:r>
              <a:rPr lang="ja-JP" altLang="en-US" sz="2800" b="1">
                <a:latin typeface="メイリオ" pitchFamily="50" charset="-128"/>
                <a:ea typeface="メイリオ" pitchFamily="50" charset="-128"/>
                <a:cs typeface="メイリオ" pitchFamily="50" charset="-128"/>
              </a:rPr>
              <a:t>研修の企画・運営への参画</a:t>
            </a:r>
          </a:p>
        </p:txBody>
      </p:sp>
      <p:cxnSp>
        <p:nvCxnSpPr>
          <p:cNvPr id="7" name="直線コネクタ 6"/>
          <p:cNvCxnSpPr/>
          <p:nvPr/>
        </p:nvCxnSpPr>
        <p:spPr>
          <a:xfrm>
            <a:off x="250825" y="1052513"/>
            <a:ext cx="8893175" cy="0"/>
          </a:xfrm>
          <a:prstGeom prst="line">
            <a:avLst/>
          </a:prstGeom>
          <a:ln w="66675">
            <a:solidFill>
              <a:srgbClr val="0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コンテンツ プレースホルダー 2"/>
          <p:cNvSpPr>
            <a:spLocks noGrp="1"/>
          </p:cNvSpPr>
          <p:nvPr>
            <p:ph idx="1"/>
          </p:nvPr>
        </p:nvSpPr>
        <p:spPr>
          <a:xfrm>
            <a:off x="457200" y="1423988"/>
            <a:ext cx="8686800" cy="4957762"/>
          </a:xfrm>
        </p:spPr>
        <p:txBody>
          <a:bodyPr/>
          <a:lstStyle/>
          <a:p>
            <a:pPr marL="0" indent="0">
              <a:buFontTx/>
              <a:buNone/>
            </a:pPr>
            <a:r>
              <a:rPr lang="ja-JP" altLang="en-US" sz="2400" dirty="0" smtClean="0">
                <a:latin typeface="メイリオ" pitchFamily="50" charset="-128"/>
                <a:ea typeface="メイリオ" pitchFamily="50" charset="-128"/>
                <a:cs typeface="メイリオ" pitchFamily="50" charset="-128"/>
              </a:rPr>
              <a:t>・スーパービジョンの実施</a:t>
            </a:r>
          </a:p>
          <a:p>
            <a:pPr marL="0" indent="0">
              <a:buFontTx/>
              <a:buNone/>
            </a:pPr>
            <a:r>
              <a:rPr lang="ja-JP" altLang="en-US" sz="2400" dirty="0" smtClean="0">
                <a:latin typeface="メイリオ" pitchFamily="50" charset="-128"/>
                <a:ea typeface="メイリオ" pitchFamily="50" charset="-128"/>
                <a:cs typeface="メイリオ" pitchFamily="50" charset="-128"/>
              </a:rPr>
              <a:t>・ケースレビューの実施、個別支援会議の開催・運営支援</a:t>
            </a:r>
          </a:p>
          <a:p>
            <a:pPr marL="0" indent="0">
              <a:buFontTx/>
              <a:buNone/>
            </a:pPr>
            <a:r>
              <a:rPr lang="ja-JP" altLang="en-US" sz="2400" dirty="0" smtClean="0">
                <a:latin typeface="メイリオ" pitchFamily="50" charset="-128"/>
                <a:ea typeface="メイリオ" pitchFamily="50" charset="-128"/>
                <a:cs typeface="メイリオ" pitchFamily="50" charset="-128"/>
              </a:rPr>
              <a:t>・事業所連絡会への参画や企画運営</a:t>
            </a:r>
          </a:p>
          <a:p>
            <a:pPr marL="0" indent="0">
              <a:buFontTx/>
              <a:buNone/>
            </a:pPr>
            <a:r>
              <a:rPr lang="ja-JP" altLang="en-US" sz="2400" dirty="0" smtClean="0">
                <a:latin typeface="メイリオ" pitchFamily="50" charset="-128"/>
                <a:ea typeface="メイリオ" pitchFamily="50" charset="-128"/>
                <a:cs typeface="メイリオ" pitchFamily="50" charset="-128"/>
              </a:rPr>
              <a:t>・相談支援専門員の個別相談や事業所訪問の実施</a:t>
            </a:r>
          </a:p>
          <a:p>
            <a:pPr marL="0" indent="0">
              <a:buFontTx/>
              <a:buNone/>
            </a:pPr>
            <a:endParaRPr lang="ja-JP" altLang="en-US" sz="2400" dirty="0" smtClean="0">
              <a:latin typeface="メイリオ" pitchFamily="50" charset="-128"/>
              <a:ea typeface="メイリオ" pitchFamily="50" charset="-128"/>
              <a:cs typeface="メイリオ" pitchFamily="50" charset="-128"/>
            </a:endParaRPr>
          </a:p>
          <a:p>
            <a:pPr marL="0" indent="0">
              <a:buFontTx/>
              <a:buNone/>
            </a:pPr>
            <a:r>
              <a:rPr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「事例検討」はどのような場で効果を発揮するのか？</a:t>
            </a:r>
            <a:endParaRPr lang="en-US" altLang="ja-JP" sz="2400" dirty="0" smtClean="0">
              <a:latin typeface="メイリオ" pitchFamily="50" charset="-128"/>
              <a:ea typeface="メイリオ" pitchFamily="50" charset="-128"/>
              <a:cs typeface="メイリオ" pitchFamily="50" charset="-128"/>
            </a:endParaRPr>
          </a:p>
          <a:p>
            <a:pPr marL="0" indent="0">
              <a:buFontTx/>
              <a:buNone/>
            </a:pPr>
            <a:r>
              <a:rPr lang="ja-JP" altLang="en-US" sz="2400" dirty="0" smtClean="0">
                <a:latin typeface="メイリオ" pitchFamily="50" charset="-128"/>
                <a:ea typeface="メイリオ" pitchFamily="50" charset="-128"/>
                <a:cs typeface="メイリオ" pitchFamily="50" charset="-128"/>
              </a:rPr>
              <a:t>　　　　　　　　その教育的効果はどのようなものか？</a:t>
            </a:r>
          </a:p>
          <a:p>
            <a:pPr marL="0" indent="0">
              <a:buFontTx/>
              <a:buNone/>
            </a:pPr>
            <a:endParaRPr lang="ja-JP" altLang="en-US" sz="2400" dirty="0" smtClean="0">
              <a:latin typeface="メイリオ" pitchFamily="50" charset="-128"/>
              <a:ea typeface="メイリオ" pitchFamily="50" charset="-128"/>
              <a:cs typeface="メイリオ" pitchFamily="50" charset="-128"/>
            </a:endParaRPr>
          </a:p>
        </p:txBody>
      </p:sp>
      <p:sp>
        <p:nvSpPr>
          <p:cNvPr id="57346"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dirty="0">
                <a:latin typeface="ＭＳ Ｐ明朝" pitchFamily="18" charset="-128"/>
                <a:ea typeface="ＭＳ Ｐ明朝" pitchFamily="18" charset="-128"/>
              </a:rPr>
              <a:t>平成</a:t>
            </a:r>
            <a:r>
              <a:rPr lang="en-US" altLang="ja-JP" sz="1200" i="1" dirty="0">
                <a:latin typeface="ＭＳ Ｐ明朝" pitchFamily="18" charset="-128"/>
                <a:ea typeface="ＭＳ Ｐ明朝" pitchFamily="18" charset="-128"/>
              </a:rPr>
              <a:t>30</a:t>
            </a:r>
            <a:r>
              <a:rPr lang="ja-JP" altLang="en-US" sz="1200" i="1" dirty="0">
                <a:latin typeface="ＭＳ Ｐ明朝" pitchFamily="18" charset="-128"/>
                <a:ea typeface="ＭＳ Ｐ明朝" pitchFamily="18" charset="-128"/>
              </a:rPr>
              <a:t>年度主任相談支援専門員養成研修</a:t>
            </a:r>
            <a:endParaRPr lang="en-US" altLang="ja-JP" sz="1200" i="1" dirty="0">
              <a:latin typeface="ＭＳ Ｐ明朝" pitchFamily="18" charset="-128"/>
              <a:ea typeface="ＭＳ Ｐ明朝" pitchFamily="18" charset="-128"/>
            </a:endParaRPr>
          </a:p>
        </p:txBody>
      </p:sp>
      <p:sp>
        <p:nvSpPr>
          <p:cNvPr id="57347" name="スライド番号プレースホルダー 1"/>
          <p:cNvSpPr>
            <a:spLocks noGrp="1"/>
          </p:cNvSpPr>
          <p:nvPr>
            <p:ph type="sldNum" sz="quarter" idx="12"/>
          </p:nvPr>
        </p:nvSpPr>
        <p:spPr>
          <a:xfrm>
            <a:off x="6984675" y="6515099"/>
            <a:ext cx="2133600" cy="476250"/>
          </a:xfrm>
          <a:noFill/>
        </p:spPr>
        <p:txBody>
          <a:bodyPr/>
          <a:lstStyle/>
          <a:p>
            <a:fld id="{212A3AE6-1E9B-4D5C-B118-03A907DAB1C1}" type="slidenum">
              <a:rPr lang="en-US" altLang="ja-JP"/>
              <a:pPr/>
              <a:t>31</a:t>
            </a:fld>
            <a:endParaRPr lang="en-US" altLang="ja-JP" dirty="0"/>
          </a:p>
        </p:txBody>
      </p:sp>
      <p:sp>
        <p:nvSpPr>
          <p:cNvPr id="57348" name="テキスト ボックス 2"/>
          <p:cNvSpPr txBox="1">
            <a:spLocks noChangeArrowheads="1"/>
          </p:cNvSpPr>
          <p:nvPr/>
        </p:nvSpPr>
        <p:spPr bwMode="auto">
          <a:xfrm>
            <a:off x="323850" y="476250"/>
            <a:ext cx="8640763" cy="523875"/>
          </a:xfrm>
          <a:prstGeom prst="rect">
            <a:avLst/>
          </a:prstGeom>
          <a:noFill/>
          <a:ln w="9525">
            <a:noFill/>
            <a:miter lim="800000"/>
            <a:headEnd/>
            <a:tailEnd/>
          </a:ln>
        </p:spPr>
        <p:txBody>
          <a:bodyPr>
            <a:spAutoFit/>
          </a:bodyPr>
          <a:lstStyle/>
          <a:p>
            <a:r>
              <a:rPr lang="en-US" altLang="ja-JP" sz="2800" b="1" dirty="0">
                <a:latin typeface="メイリオ" pitchFamily="50" charset="-128"/>
                <a:ea typeface="メイリオ" pitchFamily="50" charset="-128"/>
                <a:cs typeface="メイリオ" pitchFamily="50" charset="-128"/>
              </a:rPr>
              <a:t>② </a:t>
            </a:r>
            <a:r>
              <a:rPr lang="ja-JP" altLang="en-US" sz="2800" b="1" dirty="0" smtClean="0">
                <a:latin typeface="メイリオ" pitchFamily="50" charset="-128"/>
                <a:ea typeface="メイリオ" pitchFamily="50" charset="-128"/>
                <a:cs typeface="メイリオ" pitchFamily="50" charset="-128"/>
              </a:rPr>
              <a:t>ＯＪＴの</a:t>
            </a:r>
            <a:r>
              <a:rPr lang="ja-JP" altLang="en-US" sz="2800" b="1" dirty="0">
                <a:latin typeface="メイリオ" pitchFamily="50" charset="-128"/>
                <a:ea typeface="メイリオ" pitchFamily="50" charset="-128"/>
                <a:cs typeface="メイリオ" pitchFamily="50" charset="-128"/>
              </a:rPr>
              <a:t>実施</a:t>
            </a:r>
          </a:p>
        </p:txBody>
      </p:sp>
      <p:cxnSp>
        <p:nvCxnSpPr>
          <p:cNvPr id="7" name="直線コネクタ 6"/>
          <p:cNvCxnSpPr/>
          <p:nvPr/>
        </p:nvCxnSpPr>
        <p:spPr>
          <a:xfrm>
            <a:off x="250825" y="1052513"/>
            <a:ext cx="8893175" cy="0"/>
          </a:xfrm>
          <a:prstGeom prst="line">
            <a:avLst/>
          </a:prstGeom>
          <a:ln w="66675">
            <a:solidFill>
              <a:srgbClr val="0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 1"/>
          <p:cNvSpPr>
            <a:spLocks noGrp="1"/>
          </p:cNvSpPr>
          <p:nvPr>
            <p:ph type="ftr" sz="quarter" idx="11"/>
          </p:nvPr>
        </p:nvSpPr>
        <p:spPr>
          <a:xfrm>
            <a:off x="0" y="5967413"/>
            <a:ext cx="9144000" cy="365125"/>
          </a:xfrm>
        </p:spPr>
        <p:txBody>
          <a:bodyPr/>
          <a:lstStyle/>
          <a:p>
            <a:pPr>
              <a:defRPr/>
            </a:pPr>
            <a:r>
              <a:rPr lang="ja-JP" altLang="en-US" sz="800" dirty="0" smtClean="0"/>
              <a:t>新カリキュラムに基づく相談支援従事者養成研修モデル研修</a:t>
            </a:r>
            <a:r>
              <a:rPr lang="en-US" altLang="ja-JP" sz="800" dirty="0" smtClean="0"/>
              <a:t>(</a:t>
            </a:r>
            <a:r>
              <a:rPr lang="ja-JP" altLang="en-US" sz="800" dirty="0" smtClean="0"/>
              <a:t>初任者研修</a:t>
            </a:r>
            <a:r>
              <a:rPr lang="en-US" altLang="ja-JP" sz="800" dirty="0" smtClean="0"/>
              <a:t>), SSA2018-2019(c) </a:t>
            </a:r>
            <a:r>
              <a:rPr lang="ja-JP" altLang="en-US" sz="800" dirty="0" smtClean="0"/>
              <a:t>不許複製</a:t>
            </a:r>
            <a:endParaRPr lang="ja-JP" altLang="en-US" sz="800" dirty="0"/>
          </a:p>
        </p:txBody>
      </p:sp>
      <p:sp>
        <p:nvSpPr>
          <p:cNvPr id="59394" name="テキスト ボックス 2"/>
          <p:cNvSpPr txBox="1">
            <a:spLocks noChangeArrowheads="1"/>
          </p:cNvSpPr>
          <p:nvPr/>
        </p:nvSpPr>
        <p:spPr bwMode="auto">
          <a:xfrm>
            <a:off x="179388" y="260350"/>
            <a:ext cx="8640762" cy="523875"/>
          </a:xfrm>
          <a:prstGeom prst="rect">
            <a:avLst/>
          </a:prstGeom>
          <a:noFill/>
          <a:ln w="9525">
            <a:noFill/>
            <a:miter lim="800000"/>
            <a:headEnd/>
            <a:tailEnd/>
          </a:ln>
        </p:spPr>
        <p:txBody>
          <a:bodyPr>
            <a:spAutoFit/>
          </a:bodyPr>
          <a:lstStyle/>
          <a:p>
            <a:r>
              <a:rPr lang="ja-JP" altLang="en-US" sz="2800" b="1">
                <a:latin typeface="メイリオ" pitchFamily="50" charset="-128"/>
                <a:ea typeface="メイリオ" pitchFamily="50" charset="-128"/>
                <a:cs typeface="メイリオ" pitchFamily="50" charset="-128"/>
              </a:rPr>
              <a:t>まとめ（この科目のポイント）</a:t>
            </a:r>
          </a:p>
        </p:txBody>
      </p:sp>
      <p:sp>
        <p:nvSpPr>
          <p:cNvPr id="59395" name="テキスト ボックス 3"/>
          <p:cNvSpPr txBox="1">
            <a:spLocks noChangeArrowheads="1"/>
          </p:cNvSpPr>
          <p:nvPr/>
        </p:nvSpPr>
        <p:spPr bwMode="auto">
          <a:xfrm>
            <a:off x="250825" y="1341438"/>
            <a:ext cx="8893175" cy="4154487"/>
          </a:xfrm>
          <a:prstGeom prst="rect">
            <a:avLst/>
          </a:prstGeom>
          <a:noFill/>
          <a:ln w="9525">
            <a:noFill/>
            <a:miter lim="800000"/>
            <a:headEnd/>
            <a:tailEnd/>
          </a:ln>
        </p:spPr>
        <p:txBody>
          <a:bodyPr>
            <a:spAutoFit/>
          </a:bodyPr>
          <a:lstStyle/>
          <a:p>
            <a:r>
              <a:rPr lang="ja-JP" altLang="en-US" sz="2200">
                <a:latin typeface="メイリオ" pitchFamily="50" charset="-128"/>
                <a:ea typeface="メイリオ" pitchFamily="50" charset="-128"/>
                <a:cs typeface="メイリオ" pitchFamily="50" charset="-128"/>
              </a:rPr>
              <a:t>① 相談支援従事者の役割・ミッションについて説明できますか？</a:t>
            </a:r>
          </a:p>
          <a:p>
            <a:r>
              <a:rPr lang="ja-JP" altLang="en-US" sz="2200">
                <a:latin typeface="メイリオ" pitchFamily="50" charset="-128"/>
                <a:ea typeface="メイリオ" pitchFamily="50" charset="-128"/>
                <a:cs typeface="メイリオ" pitchFamily="50" charset="-128"/>
              </a:rPr>
              <a:t>② 相談支援従事者に必要とされる力について説明できますか？</a:t>
            </a:r>
          </a:p>
          <a:p>
            <a:r>
              <a:rPr lang="ja-JP" altLang="en-US" sz="2200">
                <a:latin typeface="メイリオ" pitchFamily="50" charset="-128"/>
                <a:ea typeface="メイリオ" pitchFamily="50" charset="-128"/>
                <a:cs typeface="メイリオ" pitchFamily="50" charset="-128"/>
              </a:rPr>
              <a:t>③ なぜ学びとその継続が必要か、具体的にどのような学びの方法が</a:t>
            </a:r>
          </a:p>
          <a:p>
            <a:r>
              <a:rPr lang="ja-JP" altLang="en-US" sz="2200">
                <a:latin typeface="メイリオ" pitchFamily="50" charset="-128"/>
                <a:ea typeface="メイリオ" pitchFamily="50" charset="-128"/>
                <a:cs typeface="メイリオ" pitchFamily="50" charset="-128"/>
              </a:rPr>
              <a:t>　あるかについて説明できますか？</a:t>
            </a:r>
          </a:p>
          <a:p>
            <a:r>
              <a:rPr lang="ja-JP" altLang="en-US" sz="2200">
                <a:latin typeface="メイリオ" pitchFamily="50" charset="-128"/>
                <a:ea typeface="メイリオ" pitchFamily="50" charset="-128"/>
                <a:cs typeface="メイリオ" pitchFamily="50" charset="-128"/>
              </a:rPr>
              <a:t>④ 相談支援専門員の人材育成体系について説明できますか？</a:t>
            </a:r>
          </a:p>
          <a:p>
            <a:r>
              <a:rPr lang="ja-JP" altLang="en-US" sz="2200">
                <a:latin typeface="メイリオ" pitchFamily="50" charset="-128"/>
                <a:ea typeface="メイリオ" pitchFamily="50" charset="-128"/>
                <a:cs typeface="メイリオ" pitchFamily="50" charset="-128"/>
              </a:rPr>
              <a:t>⑤ 継続的な学びの必要性について説明できますか？</a:t>
            </a:r>
            <a:endParaRPr lang="en-US" altLang="ja-JP" sz="2200">
              <a:latin typeface="メイリオ" pitchFamily="50" charset="-128"/>
              <a:ea typeface="メイリオ" pitchFamily="50" charset="-128"/>
              <a:cs typeface="メイリオ" pitchFamily="50" charset="-128"/>
            </a:endParaRPr>
          </a:p>
          <a:p>
            <a:endParaRPr lang="en-US" altLang="ja-JP" sz="2200">
              <a:latin typeface="メイリオ" pitchFamily="50" charset="-128"/>
              <a:ea typeface="メイリオ" pitchFamily="50" charset="-128"/>
              <a:cs typeface="メイリオ" pitchFamily="50" charset="-128"/>
            </a:endParaRPr>
          </a:p>
          <a:p>
            <a:r>
              <a:rPr lang="ja-JP" altLang="en-US" sz="2200">
                <a:latin typeface="メイリオ" pitchFamily="50" charset="-128"/>
                <a:ea typeface="メイリオ" pitchFamily="50" charset="-128"/>
                <a:cs typeface="メイリオ" pitchFamily="50" charset="-128"/>
              </a:rPr>
              <a:t>⑥ 自分の地域・都道府県等の人材育成について、状況を把握してい</a:t>
            </a:r>
            <a:endParaRPr lang="en-US" altLang="ja-JP" sz="2200">
              <a:latin typeface="メイリオ" pitchFamily="50" charset="-128"/>
              <a:ea typeface="メイリオ" pitchFamily="50" charset="-128"/>
              <a:cs typeface="メイリオ" pitchFamily="50" charset="-128"/>
            </a:endParaRPr>
          </a:p>
          <a:p>
            <a:r>
              <a:rPr lang="ja-JP" altLang="en-US" sz="2200">
                <a:latin typeface="メイリオ" pitchFamily="50" charset="-128"/>
                <a:ea typeface="メイリオ" pitchFamily="50" charset="-128"/>
                <a:cs typeface="メイリオ" pitchFamily="50" charset="-128"/>
              </a:rPr>
              <a:t>　ますか？　また、その課題や今後の方向性をどのように考えますか？</a:t>
            </a:r>
            <a:endParaRPr lang="en-US" altLang="ja-JP" sz="2200">
              <a:latin typeface="メイリオ" pitchFamily="50" charset="-128"/>
              <a:ea typeface="メイリオ" pitchFamily="50" charset="-128"/>
              <a:cs typeface="メイリオ" pitchFamily="50" charset="-128"/>
            </a:endParaRPr>
          </a:p>
          <a:p>
            <a:endParaRPr lang="en-US" altLang="ja-JP" sz="2200">
              <a:latin typeface="メイリオ" pitchFamily="50" charset="-128"/>
              <a:ea typeface="メイリオ" pitchFamily="50" charset="-128"/>
              <a:cs typeface="メイリオ" pitchFamily="50" charset="-128"/>
            </a:endParaRPr>
          </a:p>
          <a:p>
            <a:pPr algn="ctr"/>
            <a:r>
              <a:rPr lang="en-US" altLang="ja-JP" sz="2200">
                <a:latin typeface="メイリオ" pitchFamily="50" charset="-128"/>
                <a:ea typeface="メイリオ" pitchFamily="50" charset="-128"/>
                <a:cs typeface="メイリオ" pitchFamily="50" charset="-128"/>
              </a:rPr>
              <a:t>→ </a:t>
            </a:r>
            <a:r>
              <a:rPr lang="ja-JP" altLang="en-US" sz="2200">
                <a:latin typeface="メイリオ" pitchFamily="50" charset="-128"/>
                <a:ea typeface="メイリオ" pitchFamily="50" charset="-128"/>
                <a:cs typeface="メイリオ" pitchFamily="50" charset="-128"/>
              </a:rPr>
              <a:t>さらにこの後の講義・演習で具体的に深めます。</a:t>
            </a:r>
          </a:p>
        </p:txBody>
      </p:sp>
      <p:cxnSp>
        <p:nvCxnSpPr>
          <p:cNvPr id="6" name="直線コネクタ 5"/>
          <p:cNvCxnSpPr/>
          <p:nvPr/>
        </p:nvCxnSpPr>
        <p:spPr>
          <a:xfrm>
            <a:off x="250825" y="836613"/>
            <a:ext cx="8893175"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59397" name="スライド番号プレースホルダ 6"/>
          <p:cNvSpPr>
            <a:spLocks noGrp="1"/>
          </p:cNvSpPr>
          <p:nvPr>
            <p:ph type="sldNum" sz="quarter" idx="12"/>
          </p:nvPr>
        </p:nvSpPr>
        <p:spPr>
          <a:xfrm>
            <a:off x="6948264" y="6508919"/>
            <a:ext cx="2133600" cy="476250"/>
          </a:xfrm>
          <a:noFill/>
        </p:spPr>
        <p:txBody>
          <a:bodyPr/>
          <a:lstStyle/>
          <a:p>
            <a:fld id="{4471B531-B16E-4471-B0CE-2B8003172CBB}" type="slidenum">
              <a:rPr lang="ja-JP" altLang="en-US"/>
              <a:pPr/>
              <a:t>32</a:t>
            </a:fld>
            <a:endParaRPr lang="ja-JP" altLang="en-US"/>
          </a:p>
        </p:txBody>
      </p:sp>
      <p:sp>
        <p:nvSpPr>
          <p:cNvPr id="7"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dirty="0">
                <a:latin typeface="ＭＳ Ｐ明朝" pitchFamily="18" charset="-128"/>
                <a:ea typeface="ＭＳ Ｐ明朝" pitchFamily="18" charset="-128"/>
              </a:rPr>
              <a:t>平成</a:t>
            </a:r>
            <a:r>
              <a:rPr lang="en-US" altLang="ja-JP" sz="1200" i="1" dirty="0">
                <a:latin typeface="ＭＳ Ｐ明朝" pitchFamily="18" charset="-128"/>
                <a:ea typeface="ＭＳ Ｐ明朝" pitchFamily="18" charset="-128"/>
              </a:rPr>
              <a:t>30</a:t>
            </a:r>
            <a:r>
              <a:rPr lang="ja-JP" altLang="en-US" sz="1200" i="1" dirty="0">
                <a:latin typeface="ＭＳ Ｐ明朝" pitchFamily="18" charset="-128"/>
                <a:ea typeface="ＭＳ Ｐ明朝" pitchFamily="18" charset="-128"/>
              </a:rPr>
              <a:t>年度主任相談支援専門員養成研修</a:t>
            </a:r>
            <a:endParaRPr lang="en-US" altLang="ja-JP" sz="1200" i="1" dirty="0">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コンテンツ プレースホルダー 2"/>
          <p:cNvSpPr>
            <a:spLocks noGrp="1"/>
          </p:cNvSpPr>
          <p:nvPr>
            <p:ph idx="1"/>
          </p:nvPr>
        </p:nvSpPr>
        <p:spPr>
          <a:xfrm>
            <a:off x="457200" y="1423988"/>
            <a:ext cx="8686800" cy="4957762"/>
          </a:xfrm>
        </p:spPr>
        <p:txBody>
          <a:bodyPr/>
          <a:lstStyle/>
          <a:p>
            <a:pPr marL="0" indent="0">
              <a:buFontTx/>
              <a:buNone/>
            </a:pPr>
            <a:r>
              <a:rPr lang="en-US" altLang="ja-JP" sz="1600" b="1" dirty="0" smtClean="0">
                <a:latin typeface="メイリオ" pitchFamily="50" charset="-128"/>
                <a:ea typeface="メイリオ" pitchFamily="50" charset="-128"/>
                <a:cs typeface="メイリオ" pitchFamily="50" charset="-128"/>
              </a:rPr>
              <a:t>【</a:t>
            </a:r>
            <a:r>
              <a:rPr lang="ja-JP" altLang="en-US" sz="1600" b="1" dirty="0" smtClean="0">
                <a:latin typeface="メイリオ" pitchFamily="50" charset="-128"/>
                <a:ea typeface="メイリオ" pitchFamily="50" charset="-128"/>
                <a:cs typeface="メイリオ" pitchFamily="50" charset="-128"/>
              </a:rPr>
              <a:t>人材育成、職業教育について</a:t>
            </a:r>
            <a:r>
              <a:rPr lang="en-US" altLang="ja-JP" sz="1600" b="1" dirty="0" smtClean="0">
                <a:latin typeface="メイリオ" pitchFamily="50" charset="-128"/>
                <a:ea typeface="メイリオ" pitchFamily="50" charset="-128"/>
                <a:cs typeface="メイリオ" pitchFamily="50" charset="-128"/>
              </a:rPr>
              <a:t>】</a:t>
            </a:r>
            <a:endParaRPr lang="ja-JP" altLang="en-US" sz="1600" b="1" dirty="0" smtClean="0">
              <a:latin typeface="メイリオ" pitchFamily="50" charset="-128"/>
              <a:ea typeface="メイリオ" pitchFamily="50" charset="-128"/>
              <a:cs typeface="メイリオ" pitchFamily="50" charset="-128"/>
            </a:endParaRPr>
          </a:p>
          <a:p>
            <a:pPr marL="0" indent="0">
              <a:buFontTx/>
              <a:buNone/>
            </a:pPr>
            <a:r>
              <a:rPr lang="ja-JP" altLang="en-US" sz="1600" dirty="0" smtClean="0">
                <a:latin typeface="メイリオ" pitchFamily="50" charset="-128"/>
                <a:ea typeface="メイリオ" pitchFamily="50" charset="-128"/>
                <a:cs typeface="メイリオ" pitchFamily="50" charset="-128"/>
              </a:rPr>
              <a:t>　・上野直樹：</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仕事の中での学習</a:t>
            </a:r>
            <a:r>
              <a:rPr lang="en-US" altLang="ja-JP" sz="1600" dirty="0" smtClean="0">
                <a:latin typeface="メイリオ" pitchFamily="50" charset="-128"/>
                <a:ea typeface="メイリオ" pitchFamily="50" charset="-128"/>
                <a:cs typeface="メイリオ" pitchFamily="50" charset="-128"/>
              </a:rPr>
              <a:t> </a:t>
            </a:r>
            <a:r>
              <a:rPr lang="ja-JP" altLang="en-US" sz="1600" dirty="0" err="1" smtClean="0">
                <a:latin typeface="メイリオ" pitchFamily="50" charset="-128"/>
                <a:ea typeface="メイリオ" pitchFamily="50" charset="-128"/>
                <a:cs typeface="メイリオ" pitchFamily="50" charset="-128"/>
              </a:rPr>
              <a:t>ー</a:t>
            </a:r>
            <a:r>
              <a:rPr lang="ja-JP" altLang="en-US" sz="1600" dirty="0" smtClean="0">
                <a:latin typeface="メイリオ" pitchFamily="50" charset="-128"/>
                <a:ea typeface="メイリオ" pitchFamily="50" charset="-128"/>
                <a:cs typeface="メイリオ" pitchFamily="50" charset="-128"/>
              </a:rPr>
              <a:t>状況論的アプローチ</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（東京大学出版会）</a:t>
            </a:r>
            <a:endParaRPr lang="en-US" altLang="ja-JP" sz="1600" dirty="0" smtClean="0">
              <a:latin typeface="メイリオ" pitchFamily="50" charset="-128"/>
              <a:ea typeface="メイリオ" pitchFamily="50" charset="-128"/>
              <a:cs typeface="メイリオ" pitchFamily="50" charset="-128"/>
            </a:endParaRPr>
          </a:p>
          <a:p>
            <a:pPr marL="0" indent="0">
              <a:buFontTx/>
              <a:buNone/>
            </a:pPr>
            <a:r>
              <a:rPr lang="ja-JP" altLang="en-US" sz="1600" dirty="0" smtClean="0">
                <a:latin typeface="メイリオ" pitchFamily="50" charset="-128"/>
                <a:ea typeface="メイリオ" pitchFamily="50" charset="-128"/>
                <a:cs typeface="メイリオ" pitchFamily="50" charset="-128"/>
              </a:rPr>
              <a:t>　・苅宿・佐伯・高木</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編著：</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ワークショップと学び（全３巻）</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（東京大学出版会）</a:t>
            </a:r>
          </a:p>
          <a:p>
            <a:pPr marL="0" indent="0">
              <a:buFontTx/>
              <a:buNone/>
            </a:pPr>
            <a:r>
              <a:rPr lang="ja-JP" altLang="en-US" sz="1600" dirty="0" smtClean="0">
                <a:latin typeface="メイリオ" pitchFamily="50" charset="-128"/>
                <a:ea typeface="メイリオ" pitchFamily="50" charset="-128"/>
                <a:cs typeface="メイリオ" pitchFamily="50" charset="-128"/>
              </a:rPr>
              <a:t>　・金井・楠見</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編：</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経験知</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（有斐閣）</a:t>
            </a:r>
          </a:p>
          <a:p>
            <a:pPr marL="0" indent="0">
              <a:lnSpc>
                <a:spcPts val="1600"/>
              </a:lnSpc>
              <a:buFontTx/>
              <a:buNone/>
            </a:pPr>
            <a:r>
              <a:rPr lang="ja-JP" altLang="en-US" sz="1600" dirty="0" smtClean="0">
                <a:latin typeface="メイリオ" pitchFamily="50" charset="-128"/>
                <a:ea typeface="メイリオ" pitchFamily="50" charset="-128"/>
                <a:cs typeface="メイリオ" pitchFamily="50" charset="-128"/>
              </a:rPr>
              <a:t>　・栗田佳代子・日本教育研究イノベーションセンター編著： </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インタラクティブ・ティー</a:t>
            </a:r>
            <a:endParaRPr lang="en-US" altLang="ja-JP" sz="1600" dirty="0" smtClean="0">
              <a:latin typeface="メイリオ" pitchFamily="50" charset="-128"/>
              <a:ea typeface="メイリオ" pitchFamily="50" charset="-128"/>
              <a:cs typeface="メイリオ" pitchFamily="50" charset="-128"/>
            </a:endParaRPr>
          </a:p>
          <a:p>
            <a:pPr marL="0" indent="0">
              <a:lnSpc>
                <a:spcPts val="1600"/>
              </a:lnSpc>
              <a:buFontTx/>
              <a:buNone/>
            </a:pPr>
            <a:r>
              <a:rPr lang="ja-JP" altLang="en-US" sz="1600" dirty="0" smtClean="0">
                <a:latin typeface="メイリオ" pitchFamily="50" charset="-128"/>
                <a:ea typeface="メイリオ" pitchFamily="50" charset="-128"/>
                <a:cs typeface="メイリオ" pitchFamily="50" charset="-128"/>
              </a:rPr>
              <a:t>　　チング</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（河合出版）</a:t>
            </a:r>
          </a:p>
          <a:p>
            <a:pPr marL="0" indent="0">
              <a:buFontTx/>
              <a:buNone/>
            </a:pPr>
            <a:r>
              <a:rPr lang="ja-JP" altLang="en-US" sz="1600" dirty="0" smtClean="0">
                <a:latin typeface="メイリオ" pitchFamily="50" charset="-128"/>
                <a:ea typeface="メイリオ" pitchFamily="50" charset="-128"/>
                <a:cs typeface="メイリオ" pitchFamily="50" charset="-128"/>
              </a:rPr>
              <a:t>　・佐藤学：</a:t>
            </a:r>
            <a:r>
              <a:rPr lang="en-US" altLang="ja-JP" sz="1600" dirty="0" smtClean="0">
                <a:latin typeface="メイリオ" pitchFamily="50" charset="-128"/>
                <a:ea typeface="メイリオ" pitchFamily="50" charset="-128"/>
                <a:cs typeface="メイリオ" pitchFamily="50" charset="-128"/>
              </a:rPr>
              <a:t> 『</a:t>
            </a:r>
            <a:r>
              <a:rPr lang="ja-JP" altLang="en-US" sz="1600" dirty="0" smtClean="0">
                <a:latin typeface="メイリオ" pitchFamily="50" charset="-128"/>
                <a:ea typeface="メイリオ" pitchFamily="50" charset="-128"/>
                <a:cs typeface="メイリオ" pitchFamily="50" charset="-128"/>
              </a:rPr>
              <a:t>学び合う教室・育ち合う学校：</a:t>
            </a:r>
            <a:r>
              <a:rPr lang="en-US" altLang="ja-JP" sz="1600" dirty="0" smtClean="0">
                <a:latin typeface="メイリオ" pitchFamily="50" charset="-128"/>
                <a:ea typeface="メイリオ" pitchFamily="50" charset="-128"/>
                <a:cs typeface="メイリオ" pitchFamily="50" charset="-128"/>
              </a:rPr>
              <a:t> </a:t>
            </a:r>
            <a:r>
              <a:rPr lang="ja-JP" altLang="en-US" sz="1600" dirty="0" smtClean="0">
                <a:latin typeface="メイリオ" pitchFamily="50" charset="-128"/>
                <a:ea typeface="メイリオ" pitchFamily="50" charset="-128"/>
                <a:cs typeface="メイリオ" pitchFamily="50" charset="-128"/>
              </a:rPr>
              <a:t>学びの共同体の改革</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（小学館）</a:t>
            </a:r>
            <a:endParaRPr lang="en-US" altLang="ja-JP" sz="1600" dirty="0" smtClean="0">
              <a:latin typeface="メイリオ" pitchFamily="50" charset="-128"/>
              <a:ea typeface="メイリオ" pitchFamily="50" charset="-128"/>
              <a:cs typeface="メイリオ" pitchFamily="50" charset="-128"/>
            </a:endParaRPr>
          </a:p>
          <a:p>
            <a:pPr marL="0" indent="0">
              <a:buFontTx/>
              <a:buNone/>
            </a:pPr>
            <a:r>
              <a:rPr lang="ja-JP" altLang="en-US" sz="1600" dirty="0" smtClean="0">
                <a:latin typeface="メイリオ" pitchFamily="50" charset="-128"/>
                <a:ea typeface="メイリオ" pitchFamily="50" charset="-128"/>
                <a:cs typeface="メイリオ" pitchFamily="50" charset="-128"/>
              </a:rPr>
              <a:t>　・ショーン：</a:t>
            </a:r>
            <a:r>
              <a:rPr lang="en-US" altLang="ja-JP" sz="1600" dirty="0" smtClean="0">
                <a:latin typeface="メイリオ" pitchFamily="50" charset="-128"/>
                <a:ea typeface="メイリオ" pitchFamily="50" charset="-128"/>
                <a:cs typeface="メイリオ" pitchFamily="50" charset="-128"/>
              </a:rPr>
              <a:t> 『</a:t>
            </a:r>
            <a:r>
              <a:rPr lang="ja-JP" altLang="en-US" sz="1600" dirty="0" smtClean="0">
                <a:latin typeface="メイリオ" pitchFamily="50" charset="-128"/>
                <a:ea typeface="メイリオ" pitchFamily="50" charset="-128"/>
                <a:cs typeface="メイリオ" pitchFamily="50" charset="-128"/>
              </a:rPr>
              <a:t>専門家の知恵</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a:t>
            </a:r>
            <a:r>
              <a:rPr lang="ja-JP" altLang="en-US" sz="1600" dirty="0" err="1" smtClean="0">
                <a:latin typeface="メイリオ" pitchFamily="50" charset="-128"/>
                <a:ea typeface="メイリオ" pitchFamily="50" charset="-128"/>
                <a:cs typeface="メイリオ" pitchFamily="50" charset="-128"/>
              </a:rPr>
              <a:t>ゆ</a:t>
            </a:r>
            <a:r>
              <a:rPr lang="ja-JP" altLang="en-US" sz="1600" dirty="0" smtClean="0">
                <a:latin typeface="メイリオ" pitchFamily="50" charset="-128"/>
                <a:ea typeface="メイリオ" pitchFamily="50" charset="-128"/>
                <a:cs typeface="メイリオ" pitchFamily="50" charset="-128"/>
              </a:rPr>
              <a:t>みる出版）</a:t>
            </a:r>
            <a:endParaRPr lang="en-US" altLang="ja-JP" sz="1600" dirty="0" smtClean="0">
              <a:latin typeface="メイリオ" pitchFamily="50" charset="-128"/>
              <a:ea typeface="メイリオ" pitchFamily="50" charset="-128"/>
              <a:cs typeface="メイリオ" pitchFamily="50" charset="-128"/>
            </a:endParaRPr>
          </a:p>
          <a:p>
            <a:pPr marL="0" indent="0">
              <a:lnSpc>
                <a:spcPts val="1600"/>
              </a:lnSpc>
              <a:buFontTx/>
              <a:buNone/>
            </a:pPr>
            <a:r>
              <a:rPr lang="ja-JP" altLang="en-US" sz="1600" dirty="0" smtClean="0">
                <a:latin typeface="メイリオ" pitchFamily="50" charset="-128"/>
                <a:ea typeface="メイリオ" pitchFamily="50" charset="-128"/>
                <a:cs typeface="メイリオ" pitchFamily="50" charset="-128"/>
              </a:rPr>
              <a:t>　・鈴木・美馬</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編著</a:t>
            </a:r>
            <a:r>
              <a:rPr lang="en-US" altLang="ja-JP" sz="1600" dirty="0" smtClean="0">
                <a:latin typeface="メイリオ" pitchFamily="50" charset="-128"/>
                <a:ea typeface="メイリオ" pitchFamily="50" charset="-128"/>
                <a:cs typeface="メイリオ" pitchFamily="50" charset="-128"/>
              </a:rPr>
              <a:t> </a:t>
            </a:r>
            <a:r>
              <a:rPr lang="ja-JP" altLang="en-US" sz="1600" dirty="0" smtClean="0">
                <a:latin typeface="メイリオ" pitchFamily="50" charset="-128"/>
                <a:ea typeface="メイリオ" pitchFamily="50" charset="-128"/>
                <a:cs typeface="メイリオ" pitchFamily="50" charset="-128"/>
              </a:rPr>
              <a:t>：</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学習設計マニュアル</a:t>
            </a:r>
            <a:r>
              <a:rPr lang="en-US" altLang="ja-JP" sz="1600" dirty="0" smtClean="0">
                <a:latin typeface="メイリオ" pitchFamily="50" charset="-128"/>
                <a:ea typeface="メイリオ" pitchFamily="50" charset="-128"/>
                <a:cs typeface="メイリオ" pitchFamily="50" charset="-128"/>
              </a:rPr>
              <a:t> </a:t>
            </a:r>
            <a:r>
              <a:rPr lang="ja-JP" altLang="en-US" sz="1600" dirty="0" smtClean="0">
                <a:latin typeface="メイリオ" pitchFamily="50" charset="-128"/>
                <a:ea typeface="メイリオ" pitchFamily="50" charset="-128"/>
                <a:cs typeface="メイリオ" pitchFamily="50" charset="-128"/>
              </a:rPr>
              <a:t>－「おとな」になるためのインストラクショ</a:t>
            </a:r>
            <a:endParaRPr lang="en-US" altLang="ja-JP" sz="1600" dirty="0" smtClean="0">
              <a:latin typeface="メイリオ" pitchFamily="50" charset="-128"/>
              <a:ea typeface="メイリオ" pitchFamily="50" charset="-128"/>
              <a:cs typeface="メイリオ" pitchFamily="50" charset="-128"/>
            </a:endParaRPr>
          </a:p>
          <a:p>
            <a:pPr marL="0" indent="0">
              <a:lnSpc>
                <a:spcPts val="1600"/>
              </a:lnSpc>
              <a:buFontTx/>
              <a:buNone/>
            </a:pPr>
            <a:r>
              <a:rPr lang="ja-JP" altLang="en-US" sz="1600" dirty="0" smtClean="0">
                <a:latin typeface="メイリオ" pitchFamily="50" charset="-128"/>
                <a:ea typeface="メイリオ" pitchFamily="50" charset="-128"/>
                <a:cs typeface="メイリオ" pitchFamily="50" charset="-128"/>
              </a:rPr>
              <a:t>　　ナルデザイン</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（北大路書房）</a:t>
            </a:r>
          </a:p>
          <a:p>
            <a:pPr marL="0" indent="0">
              <a:lnSpc>
                <a:spcPts val="1600"/>
              </a:lnSpc>
              <a:buFontTx/>
              <a:buNone/>
            </a:pPr>
            <a:r>
              <a:rPr lang="ja-JP" altLang="en-US" sz="1600" dirty="0" smtClean="0">
                <a:latin typeface="メイリオ" pitchFamily="50" charset="-128"/>
                <a:ea typeface="メイリオ" pitchFamily="50" charset="-128"/>
                <a:cs typeface="メイリオ" pitchFamily="50" charset="-128"/>
              </a:rPr>
              <a:t>　・中原淳</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編著：</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企業内人材育成入門 －人を育てる心理・教育学の基本理論を学ぶ</a:t>
            </a:r>
            <a:r>
              <a:rPr lang="en-US" altLang="ja-JP" sz="1600" dirty="0" smtClean="0">
                <a:latin typeface="メイリオ" pitchFamily="50" charset="-128"/>
                <a:ea typeface="メイリオ" pitchFamily="50" charset="-128"/>
                <a:cs typeface="メイリオ" pitchFamily="50" charset="-128"/>
              </a:rPr>
              <a:t>』</a:t>
            </a:r>
          </a:p>
          <a:p>
            <a:pPr marL="0" indent="0">
              <a:lnSpc>
                <a:spcPts val="1600"/>
              </a:lnSpc>
              <a:buFontTx/>
              <a:buNone/>
            </a:pPr>
            <a:r>
              <a:rPr lang="ja-JP" altLang="en-US" sz="1600" dirty="0" smtClean="0">
                <a:latin typeface="メイリオ" pitchFamily="50" charset="-128"/>
                <a:ea typeface="メイリオ" pitchFamily="50" charset="-128"/>
                <a:cs typeface="メイリオ" pitchFamily="50" charset="-128"/>
              </a:rPr>
              <a:t>　　（ダイヤモンド社）</a:t>
            </a:r>
          </a:p>
          <a:p>
            <a:pPr marL="0" indent="0">
              <a:buFontTx/>
              <a:buNone/>
            </a:pPr>
            <a:r>
              <a:rPr lang="ja-JP" altLang="en-US" sz="1600" dirty="0" smtClean="0">
                <a:latin typeface="メイリオ" pitchFamily="50" charset="-128"/>
                <a:ea typeface="メイリオ" pitchFamily="50" charset="-128"/>
                <a:cs typeface="メイリオ" pitchFamily="50" charset="-128"/>
              </a:rPr>
              <a:t>　・松尾陸：</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経験からの学習 －プロフェッショナルへの成長プロセス</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（同文舘出版）</a:t>
            </a:r>
          </a:p>
          <a:p>
            <a:pPr marL="0" indent="0">
              <a:buFontTx/>
              <a:buNone/>
            </a:pPr>
            <a:r>
              <a:rPr lang="ja-JP" altLang="en-US" sz="1600" dirty="0" smtClean="0">
                <a:latin typeface="メイリオ" pitchFamily="50" charset="-128"/>
                <a:ea typeface="メイリオ" pitchFamily="50" charset="-128"/>
                <a:cs typeface="メイリオ" pitchFamily="50" charset="-128"/>
              </a:rPr>
              <a:t>　・レイブ＆ウェンガー： </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状況に埋め込まれた学習 －正統的周辺参加</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（産業図書）</a:t>
            </a:r>
          </a:p>
        </p:txBody>
      </p:sp>
      <p:sp>
        <p:nvSpPr>
          <p:cNvPr id="60418"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60419" name="スライド番号プレースホルダー 1"/>
          <p:cNvSpPr>
            <a:spLocks noGrp="1"/>
          </p:cNvSpPr>
          <p:nvPr>
            <p:ph type="sldNum" sz="quarter" idx="12"/>
          </p:nvPr>
        </p:nvSpPr>
        <p:spPr>
          <a:xfrm>
            <a:off x="6980731" y="6515099"/>
            <a:ext cx="2133600" cy="476250"/>
          </a:xfrm>
          <a:noFill/>
        </p:spPr>
        <p:txBody>
          <a:bodyPr/>
          <a:lstStyle/>
          <a:p>
            <a:fld id="{17226CDA-1E79-4ADC-A479-D82754420F86}" type="slidenum">
              <a:rPr lang="en-US" altLang="ja-JP"/>
              <a:pPr/>
              <a:t>33</a:t>
            </a:fld>
            <a:endParaRPr lang="en-US" altLang="ja-JP" dirty="0"/>
          </a:p>
        </p:txBody>
      </p:sp>
      <p:sp>
        <p:nvSpPr>
          <p:cNvPr id="60420" name="テキスト ボックス 2"/>
          <p:cNvSpPr txBox="1">
            <a:spLocks noChangeArrowheads="1"/>
          </p:cNvSpPr>
          <p:nvPr/>
        </p:nvSpPr>
        <p:spPr bwMode="auto">
          <a:xfrm>
            <a:off x="323850" y="476250"/>
            <a:ext cx="8640763" cy="523875"/>
          </a:xfrm>
          <a:prstGeom prst="rect">
            <a:avLst/>
          </a:prstGeom>
          <a:noFill/>
          <a:ln w="9525">
            <a:noFill/>
            <a:miter lim="800000"/>
            <a:headEnd/>
            <a:tailEnd/>
          </a:ln>
        </p:spPr>
        <p:txBody>
          <a:bodyPr>
            <a:spAutoFit/>
          </a:bodyPr>
          <a:lstStyle/>
          <a:p>
            <a:r>
              <a:rPr lang="ja-JP" altLang="en-US" sz="2800" b="1">
                <a:latin typeface="メイリオ" pitchFamily="50" charset="-128"/>
                <a:ea typeface="メイリオ" pitchFamily="50" charset="-128"/>
                <a:cs typeface="メイリオ" pitchFamily="50" charset="-128"/>
              </a:rPr>
              <a:t>参考文献</a:t>
            </a:r>
          </a:p>
        </p:txBody>
      </p:sp>
      <p:cxnSp>
        <p:nvCxnSpPr>
          <p:cNvPr id="7" name="直線コネクタ 6"/>
          <p:cNvCxnSpPr/>
          <p:nvPr/>
        </p:nvCxnSpPr>
        <p:spPr>
          <a:xfrm>
            <a:off x="250825" y="1052513"/>
            <a:ext cx="8893175" cy="0"/>
          </a:xfrm>
          <a:prstGeom prst="line">
            <a:avLst/>
          </a:prstGeom>
          <a:ln w="66675">
            <a:solidFill>
              <a:srgbClr val="0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5" descr="p1"/>
          <p:cNvPicPr>
            <a:picLocks noChangeAspect="1" noChangeArrowheads="1"/>
          </p:cNvPicPr>
          <p:nvPr/>
        </p:nvPicPr>
        <p:blipFill>
          <a:blip r:embed="rId2" cstate="print"/>
          <a:srcRect/>
          <a:stretch>
            <a:fillRect/>
          </a:stretch>
        </p:blipFill>
        <p:spPr bwMode="auto">
          <a:xfrm>
            <a:off x="125413" y="219075"/>
            <a:ext cx="8910637" cy="6450013"/>
          </a:xfrm>
          <a:prstGeom prst="rect">
            <a:avLst/>
          </a:prstGeom>
          <a:noFill/>
          <a:ln w="9525">
            <a:noFill/>
            <a:miter lim="800000"/>
            <a:headEnd/>
            <a:tailEnd/>
          </a:ln>
        </p:spPr>
      </p:pic>
      <p:sp>
        <p:nvSpPr>
          <p:cNvPr id="62466" name="スライド番号プレースホルダ 2"/>
          <p:cNvSpPr>
            <a:spLocks noGrp="1"/>
          </p:cNvSpPr>
          <p:nvPr>
            <p:ph type="sldNum" sz="quarter" idx="12"/>
          </p:nvPr>
        </p:nvSpPr>
        <p:spPr>
          <a:xfrm>
            <a:off x="6956425" y="6532442"/>
            <a:ext cx="2133600" cy="476250"/>
          </a:xfrm>
          <a:noFill/>
        </p:spPr>
        <p:txBody>
          <a:bodyPr/>
          <a:lstStyle/>
          <a:p>
            <a:fld id="{D3C2D719-8FFD-4A1B-88E1-5E5E0A791696}" type="slidenum">
              <a:rPr lang="ja-JP" altLang="en-US"/>
              <a:pPr/>
              <a:t>34</a:t>
            </a:fld>
            <a:endParaRPr lang="ja-JP" altLang="en-US" dirty="0"/>
          </a:p>
        </p:txBody>
      </p:sp>
      <p:sp>
        <p:nvSpPr>
          <p:cNvPr id="4" name="フッター プレースホルダ 3"/>
          <p:cNvSpPr>
            <a:spLocks noGrp="1"/>
          </p:cNvSpPr>
          <p:nvPr>
            <p:ph type="ftr" sz="quarter" idx="11"/>
          </p:nvPr>
        </p:nvSpPr>
        <p:spPr>
          <a:xfrm>
            <a:off x="0" y="6356350"/>
            <a:ext cx="9144000" cy="365125"/>
          </a:xfrm>
        </p:spPr>
        <p:txBody>
          <a:bodyPr/>
          <a:lstStyle/>
          <a:p>
            <a:pPr>
              <a:defRPr/>
            </a:pPr>
            <a:r>
              <a:rPr lang="ja-JP" altLang="en-US" sz="800" dirty="0" smtClean="0"/>
              <a:t>新カリキュラムに基づく相談支援従事者養成研修モデル研修</a:t>
            </a:r>
            <a:r>
              <a:rPr lang="en-US" altLang="ja-JP" sz="800" dirty="0" smtClean="0"/>
              <a:t>(</a:t>
            </a:r>
            <a:r>
              <a:rPr lang="ja-JP" altLang="en-US" sz="800" dirty="0" smtClean="0"/>
              <a:t>初任者研修</a:t>
            </a:r>
            <a:r>
              <a:rPr lang="en-US" altLang="ja-JP" sz="800" dirty="0" smtClean="0"/>
              <a:t>), SSA2018-2019(c) </a:t>
            </a:r>
            <a:r>
              <a:rPr lang="ja-JP" altLang="en-US" sz="800" dirty="0" smtClean="0"/>
              <a:t>不許複製</a:t>
            </a:r>
            <a:endParaRPr lang="ja-JP" altLang="en-US" sz="800" dirty="0"/>
          </a:p>
        </p:txBody>
      </p:sp>
      <p:sp>
        <p:nvSpPr>
          <p:cNvPr id="62468" name="角丸四角形 1"/>
          <p:cNvSpPr>
            <a:spLocks noChangeArrowheads="1"/>
          </p:cNvSpPr>
          <p:nvPr/>
        </p:nvSpPr>
        <p:spPr bwMode="auto">
          <a:xfrm>
            <a:off x="250825" y="188913"/>
            <a:ext cx="2017713" cy="576262"/>
          </a:xfrm>
          <a:prstGeom prst="roundRect">
            <a:avLst>
              <a:gd name="adj" fmla="val 16667"/>
            </a:avLst>
          </a:prstGeom>
          <a:gradFill rotWithShape="1">
            <a:gsLst>
              <a:gs pos="0">
                <a:srgbClr val="FF0000"/>
              </a:gs>
              <a:gs pos="20000">
                <a:srgbClr val="E23F3D"/>
              </a:gs>
              <a:gs pos="100000">
                <a:srgbClr val="AD0705"/>
              </a:gs>
            </a:gsLst>
            <a:lin ang="5400000"/>
          </a:gradFill>
          <a:ln w="9525">
            <a:solidFill>
              <a:srgbClr val="B6DCDF"/>
            </a:solidFill>
            <a:round/>
            <a:headEnd/>
            <a:tailEnd/>
          </a:ln>
          <a:effectLst>
            <a:outerShdw dist="23000" dir="5400000" rotWithShape="0">
              <a:srgbClr val="808080">
                <a:alpha val="34998"/>
              </a:srgbClr>
            </a:outerShdw>
          </a:effectLst>
        </p:spPr>
        <p:txBody>
          <a:bodyPr anchor="ctr"/>
          <a:lstStyle/>
          <a:p>
            <a:pPr algn="ctr"/>
            <a:r>
              <a:rPr lang="ja-JP" altLang="en-US" b="1">
                <a:solidFill>
                  <a:srgbClr val="FFFFFF"/>
                </a:solidFill>
                <a:latin typeface="メイリオ" pitchFamily="50" charset="-128"/>
                <a:ea typeface="メイリオ" pitchFamily="50" charset="-128"/>
                <a:cs typeface="メイリオ" pitchFamily="50" charset="-128"/>
              </a:rPr>
              <a:t>参考例</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p2"/>
          <p:cNvPicPr>
            <a:picLocks noChangeAspect="1" noChangeArrowheads="1"/>
          </p:cNvPicPr>
          <p:nvPr/>
        </p:nvPicPr>
        <p:blipFill>
          <a:blip r:embed="rId2" cstate="print"/>
          <a:srcRect/>
          <a:stretch>
            <a:fillRect/>
          </a:stretch>
        </p:blipFill>
        <p:spPr bwMode="auto">
          <a:xfrm>
            <a:off x="541338" y="1052513"/>
            <a:ext cx="8351837" cy="5367337"/>
          </a:xfrm>
          <a:prstGeom prst="rect">
            <a:avLst/>
          </a:prstGeom>
          <a:noFill/>
          <a:ln w="9525">
            <a:noFill/>
            <a:miter lim="800000"/>
            <a:headEnd/>
            <a:tailEnd/>
          </a:ln>
        </p:spPr>
      </p:pic>
      <p:sp>
        <p:nvSpPr>
          <p:cNvPr id="63490" name="Text Box 3"/>
          <p:cNvSpPr txBox="1">
            <a:spLocks noChangeArrowheads="1"/>
          </p:cNvSpPr>
          <p:nvPr/>
        </p:nvSpPr>
        <p:spPr bwMode="auto">
          <a:xfrm>
            <a:off x="179388" y="260350"/>
            <a:ext cx="6553200" cy="457200"/>
          </a:xfrm>
          <a:prstGeom prst="rect">
            <a:avLst/>
          </a:prstGeom>
          <a:noFill/>
          <a:ln w="9525">
            <a:noFill/>
            <a:miter lim="800000"/>
            <a:headEnd/>
            <a:tailEnd/>
          </a:ln>
        </p:spPr>
        <p:txBody>
          <a:bodyPr>
            <a:spAutoFit/>
          </a:bodyPr>
          <a:lstStyle/>
          <a:p>
            <a:pPr>
              <a:spcBef>
                <a:spcPct val="50000"/>
              </a:spcBef>
            </a:pPr>
            <a:r>
              <a:rPr lang="ja-JP" altLang="en-US" sz="2400" b="1">
                <a:latin typeface="メイリオ" pitchFamily="50" charset="-128"/>
                <a:ea typeface="メイリオ" pitchFamily="50" charset="-128"/>
                <a:cs typeface="メイリオ" pitchFamily="50" charset="-128"/>
              </a:rPr>
              <a:t>ビジョンの構成</a:t>
            </a:r>
            <a:r>
              <a:rPr lang="en-US" altLang="ja-JP" sz="2400" b="1">
                <a:latin typeface="メイリオ" pitchFamily="50" charset="-128"/>
                <a:ea typeface="メイリオ" pitchFamily="50" charset="-128"/>
                <a:cs typeface="メイリオ" pitchFamily="50" charset="-128"/>
              </a:rPr>
              <a:t>〔</a:t>
            </a:r>
            <a:r>
              <a:rPr lang="ja-JP" altLang="en-US" sz="2400" b="1">
                <a:latin typeface="メイリオ" pitchFamily="50" charset="-128"/>
                <a:ea typeface="メイリオ" pitchFamily="50" charset="-128"/>
                <a:cs typeface="メイリオ" pitchFamily="50" charset="-128"/>
              </a:rPr>
              <a:t>もくじ</a:t>
            </a:r>
            <a:r>
              <a:rPr lang="en-US" altLang="ja-JP" sz="2400" b="1">
                <a:latin typeface="メイリオ" pitchFamily="50" charset="-128"/>
                <a:ea typeface="メイリオ" pitchFamily="50" charset="-128"/>
                <a:cs typeface="メイリオ" pitchFamily="50" charset="-128"/>
              </a:rPr>
              <a:t>〕</a:t>
            </a:r>
          </a:p>
        </p:txBody>
      </p:sp>
      <p:sp>
        <p:nvSpPr>
          <p:cNvPr id="63491" name="Text Box 4"/>
          <p:cNvSpPr txBox="1">
            <a:spLocks noChangeArrowheads="1"/>
          </p:cNvSpPr>
          <p:nvPr/>
        </p:nvSpPr>
        <p:spPr bwMode="auto">
          <a:xfrm>
            <a:off x="6084888" y="115888"/>
            <a:ext cx="2951162" cy="307975"/>
          </a:xfrm>
          <a:prstGeom prst="rect">
            <a:avLst/>
          </a:prstGeom>
          <a:noFill/>
          <a:ln w="9525">
            <a:noFill/>
            <a:miter lim="800000"/>
            <a:headEnd/>
            <a:tailEnd/>
          </a:ln>
        </p:spPr>
        <p:txBody>
          <a:bodyPr>
            <a:spAutoFit/>
          </a:bodyPr>
          <a:lstStyle/>
          <a:p>
            <a:pPr algn="r">
              <a:spcBef>
                <a:spcPct val="50000"/>
              </a:spcBef>
            </a:pPr>
            <a:r>
              <a:rPr lang="ja-JP" altLang="en-US" sz="1400">
                <a:latin typeface="メイリオ" pitchFamily="50" charset="-128"/>
                <a:ea typeface="メイリオ" pitchFamily="50" charset="-128"/>
                <a:cs typeface="メイリオ" pitchFamily="50" charset="-128"/>
              </a:rPr>
              <a:t>埼玉県人材育成ビジョン</a:t>
            </a:r>
            <a:r>
              <a:rPr lang="en-US" altLang="ja-JP" sz="1400">
                <a:latin typeface="メイリオ" pitchFamily="50" charset="-128"/>
                <a:ea typeface="メイリオ" pitchFamily="50" charset="-128"/>
                <a:cs typeface="メイリオ" pitchFamily="50" charset="-128"/>
              </a:rPr>
              <a:t>〔2〕</a:t>
            </a:r>
            <a:r>
              <a:rPr lang="ja-JP" altLang="en-US" sz="1400">
                <a:latin typeface="メイリオ" pitchFamily="50" charset="-128"/>
                <a:ea typeface="メイリオ" pitchFamily="50" charset="-128"/>
                <a:cs typeface="メイリオ" pitchFamily="50" charset="-128"/>
              </a:rPr>
              <a:t>　</a:t>
            </a:r>
          </a:p>
        </p:txBody>
      </p:sp>
      <p:sp>
        <p:nvSpPr>
          <p:cNvPr id="63492" name="スライド番号プレースホルダ 4"/>
          <p:cNvSpPr>
            <a:spLocks noGrp="1"/>
          </p:cNvSpPr>
          <p:nvPr>
            <p:ph type="sldNum" sz="quarter" idx="12"/>
          </p:nvPr>
        </p:nvSpPr>
        <p:spPr>
          <a:xfrm>
            <a:off x="7010400" y="6483350"/>
            <a:ext cx="2133600" cy="476250"/>
          </a:xfrm>
          <a:noFill/>
        </p:spPr>
        <p:txBody>
          <a:bodyPr/>
          <a:lstStyle/>
          <a:p>
            <a:fld id="{07FB9F2C-995B-42BD-8020-6EA6055BC27D}" type="slidenum">
              <a:rPr lang="ja-JP" altLang="en-US"/>
              <a:pPr/>
              <a:t>35</a:t>
            </a:fld>
            <a:endParaRPr lang="ja-JP" altLang="en-US" dirty="0"/>
          </a:p>
        </p:txBody>
      </p:sp>
      <p:sp>
        <p:nvSpPr>
          <p:cNvPr id="6" name="フッター プレースホルダ 5"/>
          <p:cNvSpPr>
            <a:spLocks noGrp="1"/>
          </p:cNvSpPr>
          <p:nvPr>
            <p:ph type="ftr" sz="quarter" idx="11"/>
          </p:nvPr>
        </p:nvSpPr>
        <p:spPr>
          <a:xfrm>
            <a:off x="0" y="6356350"/>
            <a:ext cx="9144000" cy="365125"/>
          </a:xfrm>
        </p:spPr>
        <p:txBody>
          <a:bodyPr/>
          <a:lstStyle/>
          <a:p>
            <a:pPr>
              <a:defRPr/>
            </a:pPr>
            <a:r>
              <a:rPr lang="ja-JP" altLang="en-US" sz="800" dirty="0" smtClean="0"/>
              <a:t>新カリキュラムに基づく相談支援従事者養成研修モデル研修</a:t>
            </a:r>
            <a:r>
              <a:rPr lang="en-US" altLang="ja-JP" sz="800" dirty="0" smtClean="0"/>
              <a:t>(</a:t>
            </a:r>
            <a:r>
              <a:rPr lang="ja-JP" altLang="en-US" sz="800" dirty="0" smtClean="0"/>
              <a:t>初任者研修</a:t>
            </a:r>
            <a:r>
              <a:rPr lang="en-US" altLang="ja-JP" sz="800" dirty="0" smtClean="0"/>
              <a:t>), SSA2018-2019(c) </a:t>
            </a:r>
            <a:r>
              <a:rPr lang="ja-JP" altLang="en-US" sz="800" dirty="0" smtClean="0"/>
              <a:t>不許複製</a:t>
            </a:r>
            <a:endParaRPr lang="ja-JP" altLang="en-US" sz="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p3"/>
          <p:cNvPicPr>
            <a:picLocks noChangeAspect="1" noChangeArrowheads="1"/>
          </p:cNvPicPr>
          <p:nvPr/>
        </p:nvPicPr>
        <p:blipFill>
          <a:blip r:embed="rId2" cstate="print"/>
          <a:srcRect/>
          <a:stretch>
            <a:fillRect/>
          </a:stretch>
        </p:blipFill>
        <p:spPr bwMode="auto">
          <a:xfrm>
            <a:off x="0" y="333375"/>
            <a:ext cx="9109075" cy="5938838"/>
          </a:xfrm>
          <a:prstGeom prst="rect">
            <a:avLst/>
          </a:prstGeom>
          <a:noFill/>
          <a:ln w="9525">
            <a:noFill/>
            <a:miter lim="800000"/>
            <a:headEnd/>
            <a:tailEnd/>
          </a:ln>
        </p:spPr>
      </p:pic>
      <p:sp>
        <p:nvSpPr>
          <p:cNvPr id="64514" name="Text Box 3"/>
          <p:cNvSpPr txBox="1">
            <a:spLocks noChangeArrowheads="1"/>
          </p:cNvSpPr>
          <p:nvPr/>
        </p:nvSpPr>
        <p:spPr bwMode="auto">
          <a:xfrm>
            <a:off x="6084888" y="115888"/>
            <a:ext cx="2951162" cy="307975"/>
          </a:xfrm>
          <a:prstGeom prst="rect">
            <a:avLst/>
          </a:prstGeom>
          <a:noFill/>
          <a:ln w="9525">
            <a:noFill/>
            <a:miter lim="800000"/>
            <a:headEnd/>
            <a:tailEnd/>
          </a:ln>
        </p:spPr>
        <p:txBody>
          <a:bodyPr>
            <a:spAutoFit/>
          </a:bodyPr>
          <a:lstStyle/>
          <a:p>
            <a:pPr algn="r">
              <a:spcBef>
                <a:spcPct val="50000"/>
              </a:spcBef>
            </a:pPr>
            <a:r>
              <a:rPr lang="ja-JP" altLang="en-US" sz="1400">
                <a:latin typeface="メイリオ" pitchFamily="50" charset="-128"/>
                <a:ea typeface="メイリオ" pitchFamily="50" charset="-128"/>
                <a:cs typeface="メイリオ" pitchFamily="50" charset="-128"/>
              </a:rPr>
              <a:t>埼玉県人材育成ビジョン</a:t>
            </a:r>
            <a:r>
              <a:rPr lang="en-US" altLang="ja-JP" sz="1400">
                <a:latin typeface="メイリオ" pitchFamily="50" charset="-128"/>
                <a:ea typeface="メイリオ" pitchFamily="50" charset="-128"/>
                <a:cs typeface="メイリオ" pitchFamily="50" charset="-128"/>
              </a:rPr>
              <a:t>〔3〕</a:t>
            </a:r>
            <a:r>
              <a:rPr lang="ja-JP" altLang="en-US" sz="1400">
                <a:latin typeface="メイリオ" pitchFamily="50" charset="-128"/>
                <a:ea typeface="メイリオ" pitchFamily="50" charset="-128"/>
                <a:cs typeface="メイリオ" pitchFamily="50" charset="-128"/>
              </a:rPr>
              <a:t>　</a:t>
            </a:r>
          </a:p>
        </p:txBody>
      </p:sp>
      <p:sp>
        <p:nvSpPr>
          <p:cNvPr id="64515" name="スライド番号プレースホルダ 3"/>
          <p:cNvSpPr>
            <a:spLocks noGrp="1"/>
          </p:cNvSpPr>
          <p:nvPr>
            <p:ph type="sldNum" sz="quarter" idx="12"/>
          </p:nvPr>
        </p:nvSpPr>
        <p:spPr>
          <a:xfrm>
            <a:off x="6951455" y="6495329"/>
            <a:ext cx="2133600" cy="476250"/>
          </a:xfrm>
          <a:noFill/>
        </p:spPr>
        <p:txBody>
          <a:bodyPr/>
          <a:lstStyle/>
          <a:p>
            <a:fld id="{21BFB650-416A-4B3F-8EB0-FB139110D201}" type="slidenum">
              <a:rPr lang="ja-JP" altLang="en-US"/>
              <a:pPr/>
              <a:t>36</a:t>
            </a:fld>
            <a:endParaRPr lang="ja-JP" altLang="en-US"/>
          </a:p>
        </p:txBody>
      </p:sp>
      <p:sp>
        <p:nvSpPr>
          <p:cNvPr id="5" name="フッター プレースホルダ 4"/>
          <p:cNvSpPr>
            <a:spLocks noGrp="1"/>
          </p:cNvSpPr>
          <p:nvPr>
            <p:ph type="ftr" sz="quarter" idx="11"/>
          </p:nvPr>
        </p:nvSpPr>
        <p:spPr>
          <a:xfrm>
            <a:off x="0" y="6448425"/>
            <a:ext cx="9144000" cy="365125"/>
          </a:xfrm>
        </p:spPr>
        <p:txBody>
          <a:bodyPr/>
          <a:lstStyle/>
          <a:p>
            <a:pPr>
              <a:defRPr/>
            </a:pPr>
            <a:r>
              <a:rPr lang="ja-JP" altLang="en-US" sz="800" dirty="0" smtClean="0"/>
              <a:t>新カリキュラムに基づく相談支援従事者養成研修モデル研修</a:t>
            </a:r>
            <a:r>
              <a:rPr lang="en-US" altLang="ja-JP" sz="800" dirty="0" smtClean="0"/>
              <a:t>(</a:t>
            </a:r>
            <a:r>
              <a:rPr lang="ja-JP" altLang="en-US" sz="800" dirty="0" smtClean="0"/>
              <a:t>初任者研修</a:t>
            </a:r>
            <a:r>
              <a:rPr lang="en-US" altLang="ja-JP" sz="800" dirty="0" smtClean="0"/>
              <a:t>), SSA2018-2019(c) </a:t>
            </a:r>
            <a:r>
              <a:rPr lang="ja-JP" altLang="en-US" sz="800" dirty="0" smtClean="0"/>
              <a:t>不許複製</a:t>
            </a:r>
            <a:endParaRPr lang="ja-JP" altLang="en-US" sz="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2"/>
          <p:cNvSpPr txBox="1">
            <a:spLocks noChangeArrowheads="1"/>
          </p:cNvSpPr>
          <p:nvPr/>
        </p:nvSpPr>
        <p:spPr bwMode="auto">
          <a:xfrm>
            <a:off x="179388" y="260350"/>
            <a:ext cx="6553200" cy="457200"/>
          </a:xfrm>
          <a:prstGeom prst="rect">
            <a:avLst/>
          </a:prstGeom>
          <a:noFill/>
          <a:ln w="9525">
            <a:noFill/>
            <a:miter lim="800000"/>
            <a:headEnd/>
            <a:tailEnd/>
          </a:ln>
        </p:spPr>
        <p:txBody>
          <a:bodyPr>
            <a:spAutoFit/>
          </a:bodyPr>
          <a:lstStyle/>
          <a:p>
            <a:pPr>
              <a:spcBef>
                <a:spcPct val="50000"/>
              </a:spcBef>
            </a:pPr>
            <a:r>
              <a:rPr lang="ja-JP" altLang="en-US" sz="2400">
                <a:ea typeface="HGP創英角ｺﾞｼｯｸUB" pitchFamily="50" charset="-128"/>
              </a:rPr>
              <a:t>障害者相談支援の実際</a:t>
            </a:r>
          </a:p>
        </p:txBody>
      </p:sp>
      <p:sp>
        <p:nvSpPr>
          <p:cNvPr id="65538" name="Text Box 3"/>
          <p:cNvSpPr txBox="1">
            <a:spLocks noChangeArrowheads="1"/>
          </p:cNvSpPr>
          <p:nvPr/>
        </p:nvSpPr>
        <p:spPr bwMode="auto">
          <a:xfrm>
            <a:off x="5940425" y="115888"/>
            <a:ext cx="3095625" cy="307975"/>
          </a:xfrm>
          <a:prstGeom prst="rect">
            <a:avLst/>
          </a:prstGeom>
          <a:noFill/>
          <a:ln w="9525">
            <a:noFill/>
            <a:miter lim="800000"/>
            <a:headEnd/>
            <a:tailEnd/>
          </a:ln>
        </p:spPr>
        <p:txBody>
          <a:bodyPr>
            <a:spAutoFit/>
          </a:bodyPr>
          <a:lstStyle/>
          <a:p>
            <a:pPr algn="r">
              <a:spcBef>
                <a:spcPct val="50000"/>
              </a:spcBef>
            </a:pPr>
            <a:r>
              <a:rPr lang="ja-JP" altLang="en-US" sz="1400">
                <a:latin typeface="メイリオ" pitchFamily="50" charset="-128"/>
                <a:ea typeface="メイリオ" pitchFamily="50" charset="-128"/>
                <a:cs typeface="メイリオ" pitchFamily="50" charset="-128"/>
              </a:rPr>
              <a:t>埼玉県人材育成ビジョン</a:t>
            </a:r>
            <a:r>
              <a:rPr lang="en-US" altLang="ja-JP" sz="1400">
                <a:latin typeface="メイリオ" pitchFamily="50" charset="-128"/>
                <a:ea typeface="メイリオ" pitchFamily="50" charset="-128"/>
                <a:cs typeface="メイリオ" pitchFamily="50" charset="-128"/>
              </a:rPr>
              <a:t>〔4〕</a:t>
            </a:r>
            <a:r>
              <a:rPr lang="ja-JP" altLang="en-US" sz="1400">
                <a:latin typeface="メイリオ" pitchFamily="50" charset="-128"/>
                <a:ea typeface="メイリオ" pitchFamily="50" charset="-128"/>
                <a:cs typeface="メイリオ" pitchFamily="50" charset="-128"/>
              </a:rPr>
              <a:t>　</a:t>
            </a:r>
          </a:p>
        </p:txBody>
      </p:sp>
      <p:pic>
        <p:nvPicPr>
          <p:cNvPr id="65539" name="Picture 5" descr="p4"/>
          <p:cNvPicPr>
            <a:picLocks noChangeAspect="1" noChangeArrowheads="1"/>
          </p:cNvPicPr>
          <p:nvPr/>
        </p:nvPicPr>
        <p:blipFill>
          <a:blip r:embed="rId2" cstate="print"/>
          <a:srcRect/>
          <a:stretch>
            <a:fillRect/>
          </a:stretch>
        </p:blipFill>
        <p:spPr bwMode="auto">
          <a:xfrm>
            <a:off x="382588" y="908050"/>
            <a:ext cx="8582025" cy="5527675"/>
          </a:xfrm>
          <a:prstGeom prst="rect">
            <a:avLst/>
          </a:prstGeom>
          <a:noFill/>
          <a:ln w="9525">
            <a:noFill/>
            <a:miter lim="800000"/>
            <a:headEnd/>
            <a:tailEnd/>
          </a:ln>
        </p:spPr>
      </p:pic>
      <p:sp>
        <p:nvSpPr>
          <p:cNvPr id="65540" name="スライド番号プレースホルダ 4"/>
          <p:cNvSpPr>
            <a:spLocks noGrp="1"/>
          </p:cNvSpPr>
          <p:nvPr>
            <p:ph type="sldNum" sz="quarter" idx="12"/>
          </p:nvPr>
        </p:nvSpPr>
        <p:spPr>
          <a:xfrm>
            <a:off x="7010400" y="6519863"/>
            <a:ext cx="2133600" cy="476250"/>
          </a:xfrm>
          <a:noFill/>
        </p:spPr>
        <p:txBody>
          <a:bodyPr/>
          <a:lstStyle/>
          <a:p>
            <a:fld id="{F4A95CBD-6C59-4C4E-B0E6-E57840F6C39B}" type="slidenum">
              <a:rPr lang="ja-JP" altLang="en-US"/>
              <a:pPr/>
              <a:t>37</a:t>
            </a:fld>
            <a:endParaRPr lang="ja-JP" altLang="en-US" dirty="0"/>
          </a:p>
        </p:txBody>
      </p:sp>
      <p:sp>
        <p:nvSpPr>
          <p:cNvPr id="6" name="フッター プレースホルダ 5"/>
          <p:cNvSpPr>
            <a:spLocks noGrp="1"/>
          </p:cNvSpPr>
          <p:nvPr>
            <p:ph type="ftr" sz="quarter" idx="11"/>
          </p:nvPr>
        </p:nvSpPr>
        <p:spPr>
          <a:xfrm>
            <a:off x="0" y="6519863"/>
            <a:ext cx="9144000" cy="365125"/>
          </a:xfrm>
        </p:spPr>
        <p:txBody>
          <a:bodyPr/>
          <a:lstStyle/>
          <a:p>
            <a:pPr>
              <a:defRPr/>
            </a:pPr>
            <a:r>
              <a:rPr lang="ja-JP" altLang="en-US" sz="800" dirty="0" smtClean="0"/>
              <a:t>新カリキュラムに基づく相談支援従事者養成研修モデル研修</a:t>
            </a:r>
            <a:r>
              <a:rPr lang="en-US" altLang="ja-JP" sz="800" dirty="0" smtClean="0"/>
              <a:t>(</a:t>
            </a:r>
            <a:r>
              <a:rPr lang="ja-JP" altLang="en-US" sz="800" dirty="0" smtClean="0"/>
              <a:t>初任者研修</a:t>
            </a:r>
            <a:r>
              <a:rPr lang="en-US" altLang="ja-JP" sz="800" dirty="0" smtClean="0"/>
              <a:t>), SSA2018-2019(c) </a:t>
            </a:r>
            <a:r>
              <a:rPr lang="ja-JP" altLang="en-US" sz="800" dirty="0" smtClean="0"/>
              <a:t>不許複製</a:t>
            </a:r>
            <a:endParaRPr lang="ja-JP" altLang="en-US" sz="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p5"/>
          <p:cNvPicPr>
            <a:picLocks noChangeAspect="1" noChangeArrowheads="1"/>
          </p:cNvPicPr>
          <p:nvPr/>
        </p:nvPicPr>
        <p:blipFill>
          <a:blip r:embed="rId2" cstate="print"/>
          <a:srcRect/>
          <a:stretch>
            <a:fillRect/>
          </a:stretch>
        </p:blipFill>
        <p:spPr bwMode="auto">
          <a:xfrm>
            <a:off x="107950" y="836613"/>
            <a:ext cx="8964613" cy="5781675"/>
          </a:xfrm>
          <a:prstGeom prst="rect">
            <a:avLst/>
          </a:prstGeom>
          <a:noFill/>
          <a:ln w="9525">
            <a:noFill/>
            <a:miter lim="800000"/>
            <a:headEnd/>
            <a:tailEnd/>
          </a:ln>
        </p:spPr>
      </p:pic>
      <p:sp>
        <p:nvSpPr>
          <p:cNvPr id="66562" name="Text Box 3"/>
          <p:cNvSpPr txBox="1">
            <a:spLocks noChangeArrowheads="1"/>
          </p:cNvSpPr>
          <p:nvPr/>
        </p:nvSpPr>
        <p:spPr bwMode="auto">
          <a:xfrm>
            <a:off x="179388" y="260350"/>
            <a:ext cx="6553200" cy="457200"/>
          </a:xfrm>
          <a:prstGeom prst="rect">
            <a:avLst/>
          </a:prstGeom>
          <a:noFill/>
          <a:ln w="9525">
            <a:noFill/>
            <a:miter lim="800000"/>
            <a:headEnd/>
            <a:tailEnd/>
          </a:ln>
        </p:spPr>
        <p:txBody>
          <a:bodyPr>
            <a:spAutoFit/>
          </a:bodyPr>
          <a:lstStyle/>
          <a:p>
            <a:pPr>
              <a:spcBef>
                <a:spcPct val="50000"/>
              </a:spcBef>
            </a:pPr>
            <a:r>
              <a:rPr lang="ja-JP" altLang="en-US" sz="2400" b="1">
                <a:latin typeface="メイリオ" pitchFamily="50" charset="-128"/>
                <a:ea typeface="メイリオ" pitchFamily="50" charset="-128"/>
                <a:cs typeface="メイリオ" pitchFamily="50" charset="-128"/>
              </a:rPr>
              <a:t>相談支援の流れ</a:t>
            </a:r>
          </a:p>
        </p:txBody>
      </p:sp>
      <p:sp>
        <p:nvSpPr>
          <p:cNvPr id="66563" name="Text Box 4"/>
          <p:cNvSpPr txBox="1">
            <a:spLocks noChangeArrowheads="1"/>
          </p:cNvSpPr>
          <p:nvPr/>
        </p:nvSpPr>
        <p:spPr bwMode="auto">
          <a:xfrm>
            <a:off x="6084888" y="115888"/>
            <a:ext cx="2951162" cy="307975"/>
          </a:xfrm>
          <a:prstGeom prst="rect">
            <a:avLst/>
          </a:prstGeom>
          <a:noFill/>
          <a:ln w="9525">
            <a:noFill/>
            <a:miter lim="800000"/>
            <a:headEnd/>
            <a:tailEnd/>
          </a:ln>
        </p:spPr>
        <p:txBody>
          <a:bodyPr>
            <a:spAutoFit/>
          </a:bodyPr>
          <a:lstStyle/>
          <a:p>
            <a:pPr algn="r">
              <a:spcBef>
                <a:spcPct val="50000"/>
              </a:spcBef>
            </a:pPr>
            <a:r>
              <a:rPr lang="ja-JP" altLang="en-US" sz="1400">
                <a:latin typeface="メイリオ" pitchFamily="50" charset="-128"/>
                <a:ea typeface="メイリオ" pitchFamily="50" charset="-128"/>
                <a:cs typeface="メイリオ" pitchFamily="50" charset="-128"/>
              </a:rPr>
              <a:t>埼玉県人材育成ビジョン</a:t>
            </a:r>
            <a:r>
              <a:rPr lang="en-US" altLang="ja-JP" sz="1400">
                <a:latin typeface="メイリオ" pitchFamily="50" charset="-128"/>
                <a:ea typeface="メイリオ" pitchFamily="50" charset="-128"/>
                <a:cs typeface="メイリオ" pitchFamily="50" charset="-128"/>
              </a:rPr>
              <a:t>〔5〕</a:t>
            </a:r>
            <a:r>
              <a:rPr lang="ja-JP" altLang="en-US" sz="1400">
                <a:latin typeface="メイリオ" pitchFamily="50" charset="-128"/>
                <a:ea typeface="メイリオ" pitchFamily="50" charset="-128"/>
                <a:cs typeface="メイリオ" pitchFamily="50" charset="-128"/>
              </a:rPr>
              <a:t>　</a:t>
            </a:r>
          </a:p>
        </p:txBody>
      </p:sp>
      <p:sp>
        <p:nvSpPr>
          <p:cNvPr id="66564" name="スライド番号プレースホルダ 4"/>
          <p:cNvSpPr>
            <a:spLocks noGrp="1"/>
          </p:cNvSpPr>
          <p:nvPr>
            <p:ph type="sldNum" sz="quarter" idx="12"/>
          </p:nvPr>
        </p:nvSpPr>
        <p:spPr>
          <a:xfrm>
            <a:off x="6938886" y="6554788"/>
            <a:ext cx="2133600" cy="476250"/>
          </a:xfrm>
          <a:noFill/>
        </p:spPr>
        <p:txBody>
          <a:bodyPr/>
          <a:lstStyle/>
          <a:p>
            <a:fld id="{D9BBA75D-6CAE-4B0C-8E90-F9D6A109ED4A}" type="slidenum">
              <a:rPr lang="ja-JP" altLang="en-US"/>
              <a:pPr/>
              <a:t>38</a:t>
            </a:fld>
            <a:endParaRPr lang="ja-JP" altLang="en-US" dirty="0"/>
          </a:p>
        </p:txBody>
      </p:sp>
      <p:sp>
        <p:nvSpPr>
          <p:cNvPr id="6" name="フッター プレースホルダ 5"/>
          <p:cNvSpPr>
            <a:spLocks noGrp="1"/>
          </p:cNvSpPr>
          <p:nvPr>
            <p:ph type="ftr" sz="quarter" idx="11"/>
          </p:nvPr>
        </p:nvSpPr>
        <p:spPr>
          <a:xfrm>
            <a:off x="18256" y="6554788"/>
            <a:ext cx="9144000" cy="365125"/>
          </a:xfrm>
        </p:spPr>
        <p:txBody>
          <a:bodyPr/>
          <a:lstStyle/>
          <a:p>
            <a:pPr>
              <a:defRPr/>
            </a:pPr>
            <a:r>
              <a:rPr lang="ja-JP" altLang="en-US" sz="800" dirty="0" smtClean="0"/>
              <a:t>新カリキュラムに基づく相談支援従事者養成研修モデル研修</a:t>
            </a:r>
            <a:r>
              <a:rPr lang="en-US" altLang="ja-JP" sz="800" dirty="0" smtClean="0"/>
              <a:t>(</a:t>
            </a:r>
            <a:r>
              <a:rPr lang="ja-JP" altLang="en-US" sz="800" dirty="0" smtClean="0"/>
              <a:t>初任者研修</a:t>
            </a:r>
            <a:r>
              <a:rPr lang="en-US" altLang="ja-JP" sz="800" dirty="0" smtClean="0"/>
              <a:t>), SSA2018-2019(c) </a:t>
            </a:r>
            <a:r>
              <a:rPr lang="ja-JP" altLang="en-US" sz="800" dirty="0" smtClean="0"/>
              <a:t>不許複製</a:t>
            </a:r>
            <a:endParaRPr lang="ja-JP" altLang="en-US" sz="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p6"/>
          <p:cNvPicPr>
            <a:picLocks noChangeAspect="1" noChangeArrowheads="1"/>
          </p:cNvPicPr>
          <p:nvPr/>
        </p:nvPicPr>
        <p:blipFill>
          <a:blip r:embed="rId2" cstate="print"/>
          <a:srcRect/>
          <a:stretch>
            <a:fillRect/>
          </a:stretch>
        </p:blipFill>
        <p:spPr bwMode="auto">
          <a:xfrm>
            <a:off x="1117600" y="765175"/>
            <a:ext cx="7415213" cy="5889625"/>
          </a:xfrm>
          <a:prstGeom prst="rect">
            <a:avLst/>
          </a:prstGeom>
          <a:noFill/>
          <a:ln w="9525">
            <a:noFill/>
            <a:miter lim="800000"/>
            <a:headEnd/>
            <a:tailEnd/>
          </a:ln>
        </p:spPr>
      </p:pic>
      <p:sp>
        <p:nvSpPr>
          <p:cNvPr id="67586" name="Text Box 3"/>
          <p:cNvSpPr txBox="1">
            <a:spLocks noChangeArrowheads="1"/>
          </p:cNvSpPr>
          <p:nvPr/>
        </p:nvSpPr>
        <p:spPr bwMode="auto">
          <a:xfrm>
            <a:off x="179388" y="260350"/>
            <a:ext cx="6553200" cy="457200"/>
          </a:xfrm>
          <a:prstGeom prst="rect">
            <a:avLst/>
          </a:prstGeom>
          <a:noFill/>
          <a:ln w="9525">
            <a:noFill/>
            <a:miter lim="800000"/>
            <a:headEnd/>
            <a:tailEnd/>
          </a:ln>
        </p:spPr>
        <p:txBody>
          <a:bodyPr>
            <a:spAutoFit/>
          </a:bodyPr>
          <a:lstStyle/>
          <a:p>
            <a:pPr>
              <a:spcBef>
                <a:spcPct val="50000"/>
              </a:spcBef>
            </a:pPr>
            <a:r>
              <a:rPr lang="ja-JP" altLang="en-US" sz="2400" b="1">
                <a:latin typeface="メイリオ" pitchFamily="50" charset="-128"/>
                <a:ea typeface="メイリオ" pitchFamily="50" charset="-128"/>
                <a:cs typeface="メイリオ" pitchFamily="50" charset="-128"/>
              </a:rPr>
              <a:t>相談支援従事者にもとめられるもの</a:t>
            </a:r>
          </a:p>
        </p:txBody>
      </p:sp>
      <p:sp>
        <p:nvSpPr>
          <p:cNvPr id="67587" name="Text Box 4"/>
          <p:cNvSpPr txBox="1">
            <a:spLocks noChangeArrowheads="1"/>
          </p:cNvSpPr>
          <p:nvPr/>
        </p:nvSpPr>
        <p:spPr bwMode="auto">
          <a:xfrm>
            <a:off x="5940425" y="115888"/>
            <a:ext cx="3095625" cy="307975"/>
          </a:xfrm>
          <a:prstGeom prst="rect">
            <a:avLst/>
          </a:prstGeom>
          <a:noFill/>
          <a:ln w="9525">
            <a:noFill/>
            <a:miter lim="800000"/>
            <a:headEnd/>
            <a:tailEnd/>
          </a:ln>
        </p:spPr>
        <p:txBody>
          <a:bodyPr>
            <a:spAutoFit/>
          </a:bodyPr>
          <a:lstStyle/>
          <a:p>
            <a:pPr algn="r">
              <a:spcBef>
                <a:spcPct val="50000"/>
              </a:spcBef>
            </a:pPr>
            <a:r>
              <a:rPr lang="ja-JP" altLang="en-US" sz="1400">
                <a:latin typeface="メイリオ" pitchFamily="50" charset="-128"/>
                <a:ea typeface="メイリオ" pitchFamily="50" charset="-128"/>
                <a:cs typeface="メイリオ" pitchFamily="50" charset="-128"/>
              </a:rPr>
              <a:t>埼玉県人材育成ビジョン</a:t>
            </a:r>
            <a:r>
              <a:rPr lang="en-US" altLang="ja-JP" sz="1400">
                <a:latin typeface="メイリオ" pitchFamily="50" charset="-128"/>
                <a:ea typeface="メイリオ" pitchFamily="50" charset="-128"/>
                <a:cs typeface="メイリオ" pitchFamily="50" charset="-128"/>
              </a:rPr>
              <a:t>〔6〕</a:t>
            </a:r>
            <a:r>
              <a:rPr lang="ja-JP" altLang="en-US" sz="1400">
                <a:latin typeface="メイリオ" pitchFamily="50" charset="-128"/>
                <a:ea typeface="メイリオ" pitchFamily="50" charset="-128"/>
                <a:cs typeface="メイリオ" pitchFamily="50" charset="-128"/>
              </a:rPr>
              <a:t>　</a:t>
            </a:r>
          </a:p>
        </p:txBody>
      </p:sp>
      <p:sp>
        <p:nvSpPr>
          <p:cNvPr id="67588" name="スライド番号プレースホルダ 4"/>
          <p:cNvSpPr>
            <a:spLocks noGrp="1"/>
          </p:cNvSpPr>
          <p:nvPr>
            <p:ph type="sldNum" sz="quarter" idx="12"/>
          </p:nvPr>
        </p:nvSpPr>
        <p:spPr>
          <a:xfrm>
            <a:off x="6999577" y="6519862"/>
            <a:ext cx="2133600" cy="476250"/>
          </a:xfrm>
          <a:noFill/>
        </p:spPr>
        <p:txBody>
          <a:bodyPr/>
          <a:lstStyle/>
          <a:p>
            <a:fld id="{C5C1A7B9-43EE-4440-A364-314A0E37CCE9}" type="slidenum">
              <a:rPr lang="ja-JP" altLang="en-US"/>
              <a:pPr/>
              <a:t>39</a:t>
            </a:fld>
            <a:endParaRPr lang="ja-JP" altLang="en-US" dirty="0"/>
          </a:p>
        </p:txBody>
      </p:sp>
      <p:sp>
        <p:nvSpPr>
          <p:cNvPr id="6" name="フッター プレースホルダ 5"/>
          <p:cNvSpPr>
            <a:spLocks noGrp="1"/>
          </p:cNvSpPr>
          <p:nvPr>
            <p:ph type="ftr" sz="quarter" idx="11"/>
          </p:nvPr>
        </p:nvSpPr>
        <p:spPr>
          <a:xfrm>
            <a:off x="0" y="6519863"/>
            <a:ext cx="9144000" cy="365125"/>
          </a:xfrm>
        </p:spPr>
        <p:txBody>
          <a:bodyPr/>
          <a:lstStyle/>
          <a:p>
            <a:pPr>
              <a:defRPr/>
            </a:pPr>
            <a:r>
              <a:rPr lang="ja-JP" altLang="en-US" sz="800" dirty="0" smtClean="0"/>
              <a:t>新カリキュラムに基づく相談支援従事者養成研修モデル研修</a:t>
            </a:r>
            <a:r>
              <a:rPr lang="en-US" altLang="ja-JP" sz="800" dirty="0" smtClean="0"/>
              <a:t>(</a:t>
            </a:r>
            <a:r>
              <a:rPr lang="ja-JP" altLang="en-US" sz="800" dirty="0" smtClean="0"/>
              <a:t>初任者研修</a:t>
            </a:r>
            <a:r>
              <a:rPr lang="en-US" altLang="ja-JP" sz="800" dirty="0" smtClean="0"/>
              <a:t>), SSA2018-2019(c) </a:t>
            </a:r>
            <a:r>
              <a:rPr lang="ja-JP" altLang="en-US" sz="800" dirty="0" smtClean="0"/>
              <a:t>不許複製</a:t>
            </a:r>
            <a:endParaRPr lang="ja-JP" altLang="en-US"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19458" name="スライド番号プレースホルダー 1"/>
          <p:cNvSpPr>
            <a:spLocks noGrp="1"/>
          </p:cNvSpPr>
          <p:nvPr>
            <p:ph type="sldNum" sz="quarter" idx="12"/>
          </p:nvPr>
        </p:nvSpPr>
        <p:spPr>
          <a:xfrm>
            <a:off x="6975260" y="6524625"/>
            <a:ext cx="2133600" cy="277813"/>
          </a:xfrm>
          <a:noFill/>
        </p:spPr>
        <p:txBody>
          <a:bodyPr/>
          <a:lstStyle/>
          <a:p>
            <a:fld id="{129D95EB-8AEA-4C74-A128-A4F0000F7148}" type="slidenum">
              <a:rPr lang="en-US" altLang="ja-JP"/>
              <a:pPr/>
              <a:t>4</a:t>
            </a:fld>
            <a:endParaRPr lang="en-US" altLang="ja-JP" dirty="0"/>
          </a:p>
        </p:txBody>
      </p:sp>
      <p:sp>
        <p:nvSpPr>
          <p:cNvPr id="19459" name="テキスト ボックス 2"/>
          <p:cNvSpPr txBox="1">
            <a:spLocks noChangeArrowheads="1"/>
          </p:cNvSpPr>
          <p:nvPr/>
        </p:nvSpPr>
        <p:spPr bwMode="auto">
          <a:xfrm>
            <a:off x="323850" y="476250"/>
            <a:ext cx="8640763" cy="523875"/>
          </a:xfrm>
          <a:prstGeom prst="rect">
            <a:avLst/>
          </a:prstGeom>
          <a:noFill/>
          <a:ln w="9525">
            <a:noFill/>
            <a:miter lim="800000"/>
            <a:headEnd/>
            <a:tailEnd/>
          </a:ln>
        </p:spPr>
        <p:txBody>
          <a:bodyPr>
            <a:spAutoFit/>
          </a:bodyPr>
          <a:lstStyle/>
          <a:p>
            <a:r>
              <a:rPr lang="en-US" altLang="ja-JP" sz="2800" b="1">
                <a:latin typeface="メイリオ" pitchFamily="50" charset="-128"/>
                <a:ea typeface="メイリオ" pitchFamily="50" charset="-128"/>
                <a:cs typeface="メイリオ" pitchFamily="50" charset="-128"/>
              </a:rPr>
              <a:t>Question1</a:t>
            </a:r>
            <a:endParaRPr lang="ja-JP" altLang="en-US" sz="2800" b="1">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250825" y="1052513"/>
            <a:ext cx="8893175" cy="0"/>
          </a:xfrm>
          <a:prstGeom prst="line">
            <a:avLst/>
          </a:prstGeom>
          <a:ln w="66675">
            <a:solidFill>
              <a:srgbClr val="008080"/>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p:cNvSpPr txBox="1">
            <a:spLocks/>
          </p:cNvSpPr>
          <p:nvPr/>
        </p:nvSpPr>
        <p:spPr bwMode="auto">
          <a:xfrm>
            <a:off x="457200" y="2432050"/>
            <a:ext cx="8507413" cy="3805238"/>
          </a:xfrm>
          <a:prstGeom prst="rect">
            <a:avLst/>
          </a:prstGeom>
          <a:noFill/>
          <a:ln w="15875">
            <a:solidFill>
              <a:schemeClr val="tx1"/>
            </a:solidFill>
            <a:prstDash val="dash"/>
            <a:miter lim="800000"/>
            <a:headEnd/>
            <a:tailEnd/>
          </a:ln>
        </p:spPr>
        <p:txBody>
          <a:bodyPr/>
          <a:lstStyle/>
          <a:p>
            <a:pPr marL="342900" indent="-342900" eaLnBrk="0" hangingPunct="0">
              <a:spcBef>
                <a:spcPct val="20000"/>
              </a:spcBef>
              <a:defRPr/>
            </a:pPr>
            <a:endParaRPr lang="ja-JP" altLang="en-US" sz="2400" kern="0" dirty="0">
              <a:latin typeface="メイリオ" pitchFamily="50" charset="-128"/>
              <a:ea typeface="メイリオ" pitchFamily="50" charset="-128"/>
              <a:cs typeface="メイリオ" pitchFamily="50" charset="-128"/>
            </a:endParaRPr>
          </a:p>
        </p:txBody>
      </p:sp>
      <p:sp>
        <p:nvSpPr>
          <p:cNvPr id="19462" name="テキスト ボックス 2"/>
          <p:cNvSpPr txBox="1">
            <a:spLocks noChangeArrowheads="1"/>
          </p:cNvSpPr>
          <p:nvPr/>
        </p:nvSpPr>
        <p:spPr bwMode="auto">
          <a:xfrm>
            <a:off x="468313" y="1412875"/>
            <a:ext cx="8567737" cy="830263"/>
          </a:xfrm>
          <a:prstGeom prst="rect">
            <a:avLst/>
          </a:prstGeom>
          <a:noFill/>
          <a:ln w="9525">
            <a:noFill/>
            <a:miter lim="800000"/>
            <a:headEnd/>
            <a:tailEnd/>
          </a:ln>
        </p:spPr>
        <p:txBody>
          <a:bodyPr>
            <a:spAutoFit/>
          </a:bodyPr>
          <a:lstStyle/>
          <a:p>
            <a:r>
              <a:rPr lang="ja-JP" altLang="en-US" sz="2400">
                <a:latin typeface="メイリオ" pitchFamily="50" charset="-128"/>
                <a:ea typeface="メイリオ" pitchFamily="50" charset="-128"/>
                <a:cs typeface="メイリオ" pitchFamily="50" charset="-128"/>
              </a:rPr>
              <a:t>相談支援専門員は具体的にどのようにしたら「一人前」になれると考えますか？</a:t>
            </a:r>
            <a:r>
              <a:rPr lang="en-US" altLang="ja-JP" sz="2400">
                <a:latin typeface="メイリオ" pitchFamily="50" charset="-128"/>
                <a:ea typeface="メイリオ" pitchFamily="50" charset="-128"/>
                <a:cs typeface="メイリオ" pitchFamily="50" charset="-128"/>
              </a:rPr>
              <a:t> </a:t>
            </a:r>
            <a:r>
              <a:rPr lang="ja-JP" altLang="en-US" sz="2400">
                <a:latin typeface="メイリオ" pitchFamily="50" charset="-128"/>
                <a:ea typeface="メイリオ" pitchFamily="50" charset="-128"/>
                <a:cs typeface="メイリオ" pitchFamily="50" charset="-128"/>
              </a:rPr>
              <a:t>必要な取り組みを列記してください。</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p7"/>
          <p:cNvPicPr>
            <a:picLocks noChangeAspect="1" noChangeArrowheads="1"/>
          </p:cNvPicPr>
          <p:nvPr/>
        </p:nvPicPr>
        <p:blipFill>
          <a:blip r:embed="rId2" cstate="print"/>
          <a:srcRect/>
          <a:stretch>
            <a:fillRect/>
          </a:stretch>
        </p:blipFill>
        <p:spPr bwMode="auto">
          <a:xfrm>
            <a:off x="106363" y="873125"/>
            <a:ext cx="8929687" cy="5795963"/>
          </a:xfrm>
          <a:prstGeom prst="rect">
            <a:avLst/>
          </a:prstGeom>
          <a:noFill/>
          <a:ln w="9525">
            <a:noFill/>
            <a:miter lim="800000"/>
            <a:headEnd/>
            <a:tailEnd/>
          </a:ln>
        </p:spPr>
      </p:pic>
      <p:sp>
        <p:nvSpPr>
          <p:cNvPr id="68610" name="Text Box 3"/>
          <p:cNvSpPr txBox="1">
            <a:spLocks noChangeArrowheads="1"/>
          </p:cNvSpPr>
          <p:nvPr/>
        </p:nvSpPr>
        <p:spPr bwMode="auto">
          <a:xfrm>
            <a:off x="179388" y="260350"/>
            <a:ext cx="6553200" cy="457200"/>
          </a:xfrm>
          <a:prstGeom prst="rect">
            <a:avLst/>
          </a:prstGeom>
          <a:noFill/>
          <a:ln w="9525">
            <a:noFill/>
            <a:miter lim="800000"/>
            <a:headEnd/>
            <a:tailEnd/>
          </a:ln>
        </p:spPr>
        <p:txBody>
          <a:bodyPr>
            <a:spAutoFit/>
          </a:bodyPr>
          <a:lstStyle/>
          <a:p>
            <a:pPr>
              <a:spcBef>
                <a:spcPct val="50000"/>
              </a:spcBef>
            </a:pPr>
            <a:r>
              <a:rPr lang="ja-JP" altLang="en-US" sz="2400" b="1">
                <a:latin typeface="メイリオ" pitchFamily="50" charset="-128"/>
                <a:ea typeface="メイリオ" pitchFamily="50" charset="-128"/>
                <a:cs typeface="メイリオ" pitchFamily="50" charset="-128"/>
              </a:rPr>
              <a:t>相談支援従事者基礎力</a:t>
            </a:r>
          </a:p>
        </p:txBody>
      </p:sp>
      <p:sp>
        <p:nvSpPr>
          <p:cNvPr id="68611" name="Text Box 4"/>
          <p:cNvSpPr txBox="1">
            <a:spLocks noChangeArrowheads="1"/>
          </p:cNvSpPr>
          <p:nvPr/>
        </p:nvSpPr>
        <p:spPr bwMode="auto">
          <a:xfrm>
            <a:off x="5724525" y="115888"/>
            <a:ext cx="3311525" cy="307975"/>
          </a:xfrm>
          <a:prstGeom prst="rect">
            <a:avLst/>
          </a:prstGeom>
          <a:noFill/>
          <a:ln w="9525">
            <a:noFill/>
            <a:miter lim="800000"/>
            <a:headEnd/>
            <a:tailEnd/>
          </a:ln>
        </p:spPr>
        <p:txBody>
          <a:bodyPr>
            <a:spAutoFit/>
          </a:bodyPr>
          <a:lstStyle/>
          <a:p>
            <a:pPr algn="r">
              <a:spcBef>
                <a:spcPct val="50000"/>
              </a:spcBef>
            </a:pPr>
            <a:r>
              <a:rPr lang="ja-JP" altLang="en-US" sz="1400">
                <a:latin typeface="メイリオ" pitchFamily="50" charset="-128"/>
                <a:ea typeface="メイリオ" pitchFamily="50" charset="-128"/>
                <a:cs typeface="メイリオ" pitchFamily="50" charset="-128"/>
              </a:rPr>
              <a:t>埼玉県人材育成ビジョン</a:t>
            </a:r>
            <a:r>
              <a:rPr lang="en-US" altLang="ja-JP" sz="1400">
                <a:latin typeface="メイリオ" pitchFamily="50" charset="-128"/>
                <a:ea typeface="メイリオ" pitchFamily="50" charset="-128"/>
                <a:cs typeface="メイリオ" pitchFamily="50" charset="-128"/>
              </a:rPr>
              <a:t>〔7〕</a:t>
            </a:r>
            <a:r>
              <a:rPr lang="ja-JP" altLang="en-US" sz="1400">
                <a:latin typeface="メイリオ" pitchFamily="50" charset="-128"/>
                <a:ea typeface="メイリオ" pitchFamily="50" charset="-128"/>
                <a:cs typeface="メイリオ" pitchFamily="50" charset="-128"/>
              </a:rPr>
              <a:t>　</a:t>
            </a:r>
          </a:p>
        </p:txBody>
      </p:sp>
      <p:sp>
        <p:nvSpPr>
          <p:cNvPr id="68612" name="スライド番号プレースホルダ 4"/>
          <p:cNvSpPr>
            <a:spLocks noGrp="1"/>
          </p:cNvSpPr>
          <p:nvPr>
            <p:ph type="sldNum" sz="quarter" idx="12"/>
          </p:nvPr>
        </p:nvSpPr>
        <p:spPr>
          <a:xfrm>
            <a:off x="7009606" y="6593562"/>
            <a:ext cx="2133600" cy="476250"/>
          </a:xfrm>
          <a:noFill/>
        </p:spPr>
        <p:txBody>
          <a:bodyPr/>
          <a:lstStyle/>
          <a:p>
            <a:fld id="{FDCF35F3-C892-4FCD-9881-B7A89081EB4C}" type="slidenum">
              <a:rPr lang="ja-JP" altLang="en-US"/>
              <a:pPr/>
              <a:t>40</a:t>
            </a:fld>
            <a:endParaRPr lang="ja-JP" altLang="en-US" dirty="0"/>
          </a:p>
        </p:txBody>
      </p:sp>
      <p:sp>
        <p:nvSpPr>
          <p:cNvPr id="6" name="フッター プレースホルダ 5"/>
          <p:cNvSpPr>
            <a:spLocks noGrp="1"/>
          </p:cNvSpPr>
          <p:nvPr>
            <p:ph type="ftr" sz="quarter" idx="11"/>
          </p:nvPr>
        </p:nvSpPr>
        <p:spPr>
          <a:xfrm>
            <a:off x="-794" y="6642100"/>
            <a:ext cx="9144000" cy="365125"/>
          </a:xfrm>
        </p:spPr>
        <p:txBody>
          <a:bodyPr/>
          <a:lstStyle/>
          <a:p>
            <a:pPr>
              <a:defRPr/>
            </a:pPr>
            <a:r>
              <a:rPr lang="ja-JP" altLang="en-US" sz="800" dirty="0" smtClean="0"/>
              <a:t>新カリキュラムに基づく相談支援従事者養成研修モデル研修</a:t>
            </a:r>
            <a:r>
              <a:rPr lang="en-US" altLang="ja-JP" sz="800" dirty="0" smtClean="0"/>
              <a:t>(</a:t>
            </a:r>
            <a:r>
              <a:rPr lang="ja-JP" altLang="en-US" sz="800" dirty="0" smtClean="0"/>
              <a:t>初任者研修</a:t>
            </a:r>
            <a:r>
              <a:rPr lang="en-US" altLang="ja-JP" sz="800" dirty="0" smtClean="0"/>
              <a:t>), SSA2018-2019(c) </a:t>
            </a:r>
            <a:r>
              <a:rPr lang="ja-JP" altLang="en-US" sz="800" dirty="0" smtClean="0"/>
              <a:t>不許複製</a:t>
            </a:r>
            <a:endParaRPr lang="ja-JP" altLang="en-US" sz="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4" descr="p8"/>
          <p:cNvPicPr>
            <a:picLocks noChangeAspect="1" noChangeArrowheads="1"/>
          </p:cNvPicPr>
          <p:nvPr/>
        </p:nvPicPr>
        <p:blipFill>
          <a:blip r:embed="rId2" cstate="print"/>
          <a:srcRect/>
          <a:stretch>
            <a:fillRect/>
          </a:stretch>
        </p:blipFill>
        <p:spPr bwMode="auto">
          <a:xfrm>
            <a:off x="131763" y="1412875"/>
            <a:ext cx="8904287" cy="5194300"/>
          </a:xfrm>
          <a:prstGeom prst="rect">
            <a:avLst/>
          </a:prstGeom>
          <a:noFill/>
          <a:ln w="9525">
            <a:noFill/>
            <a:miter lim="800000"/>
            <a:headEnd/>
            <a:tailEnd/>
          </a:ln>
        </p:spPr>
      </p:pic>
      <p:sp>
        <p:nvSpPr>
          <p:cNvPr id="69634" name="Text Box 5"/>
          <p:cNvSpPr txBox="1">
            <a:spLocks noChangeArrowheads="1"/>
          </p:cNvSpPr>
          <p:nvPr/>
        </p:nvSpPr>
        <p:spPr bwMode="auto">
          <a:xfrm>
            <a:off x="179388" y="260350"/>
            <a:ext cx="6553200" cy="457200"/>
          </a:xfrm>
          <a:prstGeom prst="rect">
            <a:avLst/>
          </a:prstGeom>
          <a:noFill/>
          <a:ln w="9525">
            <a:noFill/>
            <a:miter lim="800000"/>
            <a:headEnd/>
            <a:tailEnd/>
          </a:ln>
        </p:spPr>
        <p:txBody>
          <a:bodyPr>
            <a:spAutoFit/>
          </a:bodyPr>
          <a:lstStyle/>
          <a:p>
            <a:pPr>
              <a:spcBef>
                <a:spcPct val="50000"/>
              </a:spcBef>
            </a:pPr>
            <a:r>
              <a:rPr lang="ja-JP" altLang="en-US" sz="2400" b="1">
                <a:latin typeface="メイリオ" pitchFamily="50" charset="-128"/>
                <a:ea typeface="メイリオ" pitchFamily="50" charset="-128"/>
                <a:cs typeface="メイリオ" pitchFamily="50" charset="-128"/>
              </a:rPr>
              <a:t>埼玉県における相談支援従事者の育成体制</a:t>
            </a:r>
          </a:p>
        </p:txBody>
      </p:sp>
      <p:sp>
        <p:nvSpPr>
          <p:cNvPr id="69635" name="Text Box 6"/>
          <p:cNvSpPr txBox="1">
            <a:spLocks noChangeArrowheads="1"/>
          </p:cNvSpPr>
          <p:nvPr/>
        </p:nvSpPr>
        <p:spPr bwMode="auto">
          <a:xfrm>
            <a:off x="6084888" y="115888"/>
            <a:ext cx="2951162" cy="307975"/>
          </a:xfrm>
          <a:prstGeom prst="rect">
            <a:avLst/>
          </a:prstGeom>
          <a:noFill/>
          <a:ln w="9525">
            <a:noFill/>
            <a:miter lim="800000"/>
            <a:headEnd/>
            <a:tailEnd/>
          </a:ln>
        </p:spPr>
        <p:txBody>
          <a:bodyPr>
            <a:spAutoFit/>
          </a:bodyPr>
          <a:lstStyle/>
          <a:p>
            <a:pPr algn="r">
              <a:spcBef>
                <a:spcPct val="50000"/>
              </a:spcBef>
            </a:pPr>
            <a:r>
              <a:rPr lang="ja-JP" altLang="en-US" sz="1400">
                <a:latin typeface="メイリオ" pitchFamily="50" charset="-128"/>
                <a:ea typeface="メイリオ" pitchFamily="50" charset="-128"/>
                <a:cs typeface="メイリオ" pitchFamily="50" charset="-128"/>
              </a:rPr>
              <a:t>埼玉県人材育成ビジョン</a:t>
            </a:r>
            <a:r>
              <a:rPr lang="en-US" altLang="ja-JP" sz="1400">
                <a:latin typeface="メイリオ" pitchFamily="50" charset="-128"/>
                <a:ea typeface="メイリオ" pitchFamily="50" charset="-128"/>
                <a:cs typeface="メイリオ" pitchFamily="50" charset="-128"/>
              </a:rPr>
              <a:t>〔8〕</a:t>
            </a:r>
            <a:r>
              <a:rPr lang="ja-JP" altLang="en-US" sz="1400">
                <a:latin typeface="メイリオ" pitchFamily="50" charset="-128"/>
                <a:ea typeface="メイリオ" pitchFamily="50" charset="-128"/>
                <a:cs typeface="メイリオ" pitchFamily="50" charset="-128"/>
              </a:rPr>
              <a:t>　</a:t>
            </a:r>
          </a:p>
        </p:txBody>
      </p:sp>
      <p:sp>
        <p:nvSpPr>
          <p:cNvPr id="3079" name="Text Box 7"/>
          <p:cNvSpPr txBox="1">
            <a:spLocks noChangeArrowheads="1"/>
          </p:cNvSpPr>
          <p:nvPr/>
        </p:nvSpPr>
        <p:spPr bwMode="auto">
          <a:xfrm>
            <a:off x="322263" y="901700"/>
            <a:ext cx="3889375" cy="366713"/>
          </a:xfrm>
          <a:prstGeom prst="rect">
            <a:avLst/>
          </a:prstGeom>
          <a:solidFill>
            <a:schemeClr val="accent3">
              <a:lumMod val="20000"/>
              <a:lumOff val="80000"/>
            </a:schemeClr>
          </a:solidFill>
          <a:ln w="44450">
            <a:solidFill>
              <a:schemeClr val="accent3">
                <a:lumMod val="75000"/>
              </a:schemeClr>
            </a:solidFill>
            <a:miter lim="800000"/>
            <a:headEnd/>
            <a:tailEnd/>
          </a:ln>
          <a:effectLst/>
        </p:spPr>
        <p:txBody>
          <a:bodyPr>
            <a:spAutoFit/>
          </a:bodyPr>
          <a:lstStyle/>
          <a:p>
            <a:pPr algn="ctr">
              <a:spcBef>
                <a:spcPct val="50000"/>
              </a:spcBef>
              <a:defRPr/>
            </a:pPr>
            <a:r>
              <a:rPr lang="ja-JP" altLang="en-US" b="1" dirty="0">
                <a:latin typeface="メイリオ" pitchFamily="50" charset="-128"/>
                <a:ea typeface="メイリオ" pitchFamily="50" charset="-128"/>
                <a:cs typeface="メイリオ" pitchFamily="50" charset="-128"/>
              </a:rPr>
              <a:t>ＯＪＴと研修</a:t>
            </a:r>
            <a:r>
              <a:rPr lang="en-US" altLang="ja-JP" b="1" dirty="0">
                <a:latin typeface="メイリオ" pitchFamily="50" charset="-128"/>
                <a:ea typeface="メイリオ" pitchFamily="50" charset="-128"/>
                <a:cs typeface="メイリオ" pitchFamily="50" charset="-128"/>
              </a:rPr>
              <a:t>(Off-JT)</a:t>
            </a:r>
            <a:r>
              <a:rPr lang="ja-JP" altLang="en-US" b="1" dirty="0">
                <a:latin typeface="メイリオ" pitchFamily="50" charset="-128"/>
                <a:ea typeface="メイリオ" pitchFamily="50" charset="-128"/>
                <a:cs typeface="メイリオ" pitchFamily="50" charset="-128"/>
              </a:rPr>
              <a:t>の両輪で</a:t>
            </a:r>
            <a:r>
              <a:rPr lang="en-US" altLang="ja-JP" b="1" dirty="0">
                <a:latin typeface="メイリオ" pitchFamily="50" charset="-128"/>
                <a:ea typeface="メイリオ" pitchFamily="50" charset="-128"/>
                <a:cs typeface="メイリオ" pitchFamily="50" charset="-128"/>
              </a:rPr>
              <a:t>!!</a:t>
            </a:r>
          </a:p>
        </p:txBody>
      </p:sp>
      <p:sp>
        <p:nvSpPr>
          <p:cNvPr id="69637" name="スライド番号プレースホルダ 5"/>
          <p:cNvSpPr>
            <a:spLocks noGrp="1"/>
          </p:cNvSpPr>
          <p:nvPr>
            <p:ph type="sldNum" sz="quarter" idx="12"/>
          </p:nvPr>
        </p:nvSpPr>
        <p:spPr>
          <a:xfrm>
            <a:off x="7057444" y="6572852"/>
            <a:ext cx="2133600" cy="476250"/>
          </a:xfrm>
          <a:noFill/>
        </p:spPr>
        <p:txBody>
          <a:bodyPr/>
          <a:lstStyle/>
          <a:p>
            <a:fld id="{1763A1DF-471E-45AB-A044-ECDDFD4CC104}" type="slidenum">
              <a:rPr lang="ja-JP" altLang="en-US"/>
              <a:pPr/>
              <a:t>41</a:t>
            </a:fld>
            <a:endParaRPr lang="ja-JP" altLang="en-US" dirty="0"/>
          </a:p>
        </p:txBody>
      </p:sp>
      <p:sp>
        <p:nvSpPr>
          <p:cNvPr id="7" name="フッター プレースホルダ 6"/>
          <p:cNvSpPr>
            <a:spLocks noGrp="1"/>
          </p:cNvSpPr>
          <p:nvPr>
            <p:ph type="ftr" sz="quarter" idx="11"/>
          </p:nvPr>
        </p:nvSpPr>
        <p:spPr>
          <a:xfrm>
            <a:off x="-23231" y="6607175"/>
            <a:ext cx="9144000" cy="365125"/>
          </a:xfrm>
        </p:spPr>
        <p:txBody>
          <a:bodyPr/>
          <a:lstStyle/>
          <a:p>
            <a:pPr>
              <a:defRPr/>
            </a:pPr>
            <a:r>
              <a:rPr lang="ja-JP" altLang="en-US" sz="800" dirty="0" smtClean="0"/>
              <a:t>新カリキュラムに基づく相談支援従事者養成研修モデル研修</a:t>
            </a:r>
            <a:r>
              <a:rPr lang="en-US" altLang="ja-JP" sz="800" dirty="0" smtClean="0"/>
              <a:t>(</a:t>
            </a:r>
            <a:r>
              <a:rPr lang="ja-JP" altLang="en-US" sz="800" dirty="0" smtClean="0"/>
              <a:t>初任者研修</a:t>
            </a:r>
            <a:r>
              <a:rPr lang="en-US" altLang="ja-JP" sz="800" dirty="0" smtClean="0"/>
              <a:t>), SSA2018-2019(c) </a:t>
            </a:r>
            <a:r>
              <a:rPr lang="ja-JP" altLang="en-US" sz="800" dirty="0" smtClean="0"/>
              <a:t>不許複製</a:t>
            </a:r>
            <a:endParaRPr lang="ja-JP" altLang="en-US" sz="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descr="p9"/>
          <p:cNvPicPr>
            <a:picLocks noChangeAspect="1" noChangeArrowheads="1"/>
          </p:cNvPicPr>
          <p:nvPr/>
        </p:nvPicPr>
        <p:blipFill>
          <a:blip r:embed="rId2" cstate="print"/>
          <a:srcRect/>
          <a:stretch>
            <a:fillRect/>
          </a:stretch>
        </p:blipFill>
        <p:spPr bwMode="auto">
          <a:xfrm>
            <a:off x="5333" y="1355908"/>
            <a:ext cx="9036050" cy="5249863"/>
          </a:xfrm>
          <a:prstGeom prst="rect">
            <a:avLst/>
          </a:prstGeom>
          <a:noFill/>
          <a:ln w="9525">
            <a:noFill/>
            <a:miter lim="800000"/>
            <a:headEnd/>
            <a:tailEnd/>
          </a:ln>
        </p:spPr>
      </p:pic>
      <p:sp>
        <p:nvSpPr>
          <p:cNvPr id="70658" name="Text Box 5"/>
          <p:cNvSpPr txBox="1">
            <a:spLocks noChangeArrowheads="1"/>
          </p:cNvSpPr>
          <p:nvPr/>
        </p:nvSpPr>
        <p:spPr bwMode="auto">
          <a:xfrm>
            <a:off x="179388" y="260350"/>
            <a:ext cx="6553200" cy="457200"/>
          </a:xfrm>
          <a:prstGeom prst="rect">
            <a:avLst/>
          </a:prstGeom>
          <a:noFill/>
          <a:ln w="9525">
            <a:noFill/>
            <a:miter lim="800000"/>
            <a:headEnd/>
            <a:tailEnd/>
          </a:ln>
        </p:spPr>
        <p:txBody>
          <a:bodyPr>
            <a:spAutoFit/>
          </a:bodyPr>
          <a:lstStyle/>
          <a:p>
            <a:pPr>
              <a:spcBef>
                <a:spcPct val="50000"/>
              </a:spcBef>
            </a:pPr>
            <a:r>
              <a:rPr lang="ja-JP" altLang="en-US" sz="2400" b="1">
                <a:latin typeface="メイリオ" pitchFamily="50" charset="-128"/>
                <a:ea typeface="メイリオ" pitchFamily="50" charset="-128"/>
                <a:cs typeface="メイリオ" pitchFamily="50" charset="-128"/>
              </a:rPr>
              <a:t>埼玉県における相談支援従事者の育成体制</a:t>
            </a:r>
          </a:p>
        </p:txBody>
      </p:sp>
      <p:sp>
        <p:nvSpPr>
          <p:cNvPr id="70659" name="Text Box 6"/>
          <p:cNvSpPr txBox="1">
            <a:spLocks noChangeArrowheads="1"/>
          </p:cNvSpPr>
          <p:nvPr/>
        </p:nvSpPr>
        <p:spPr bwMode="auto">
          <a:xfrm>
            <a:off x="6227763" y="115888"/>
            <a:ext cx="2808287" cy="307975"/>
          </a:xfrm>
          <a:prstGeom prst="rect">
            <a:avLst/>
          </a:prstGeom>
          <a:noFill/>
          <a:ln w="9525">
            <a:noFill/>
            <a:miter lim="800000"/>
            <a:headEnd/>
            <a:tailEnd/>
          </a:ln>
        </p:spPr>
        <p:txBody>
          <a:bodyPr>
            <a:spAutoFit/>
          </a:bodyPr>
          <a:lstStyle/>
          <a:p>
            <a:pPr algn="r">
              <a:spcBef>
                <a:spcPct val="50000"/>
              </a:spcBef>
            </a:pPr>
            <a:r>
              <a:rPr lang="ja-JP" altLang="en-US" sz="1400">
                <a:latin typeface="メイリオ" pitchFamily="50" charset="-128"/>
                <a:ea typeface="メイリオ" pitchFamily="50" charset="-128"/>
                <a:cs typeface="メイリオ" pitchFamily="50" charset="-128"/>
              </a:rPr>
              <a:t>埼玉県人材育成ビジョン</a:t>
            </a:r>
            <a:r>
              <a:rPr lang="en-US" altLang="ja-JP" sz="1400">
                <a:latin typeface="メイリオ" pitchFamily="50" charset="-128"/>
                <a:ea typeface="メイリオ" pitchFamily="50" charset="-128"/>
                <a:cs typeface="メイリオ" pitchFamily="50" charset="-128"/>
              </a:rPr>
              <a:t>〔9〕</a:t>
            </a:r>
            <a:r>
              <a:rPr lang="ja-JP" altLang="en-US" sz="1400">
                <a:latin typeface="メイリオ" pitchFamily="50" charset="-128"/>
                <a:ea typeface="メイリオ" pitchFamily="50" charset="-128"/>
                <a:cs typeface="メイリオ" pitchFamily="50" charset="-128"/>
              </a:rPr>
              <a:t>　</a:t>
            </a:r>
          </a:p>
        </p:txBody>
      </p:sp>
      <p:sp>
        <p:nvSpPr>
          <p:cNvPr id="70660" name="Text Box 7"/>
          <p:cNvSpPr txBox="1">
            <a:spLocks noChangeArrowheads="1"/>
          </p:cNvSpPr>
          <p:nvPr/>
        </p:nvSpPr>
        <p:spPr bwMode="auto">
          <a:xfrm>
            <a:off x="466725" y="901700"/>
            <a:ext cx="6553200" cy="641350"/>
          </a:xfrm>
          <a:prstGeom prst="rect">
            <a:avLst/>
          </a:prstGeom>
          <a:noFill/>
          <a:ln w="9525">
            <a:noFill/>
            <a:miter lim="800000"/>
            <a:headEnd/>
            <a:tailEnd/>
          </a:ln>
        </p:spPr>
        <p:txBody>
          <a:bodyPr>
            <a:spAutoFit/>
          </a:bodyPr>
          <a:lstStyle/>
          <a:p>
            <a:pPr>
              <a:spcBef>
                <a:spcPct val="50000"/>
              </a:spcBef>
            </a:pPr>
            <a:r>
              <a:rPr lang="ja-JP" altLang="en-US">
                <a:latin typeface="メイリオ" pitchFamily="50" charset="-128"/>
                <a:ea typeface="メイリオ" pitchFamily="50" charset="-128"/>
                <a:cs typeface="メイリオ" pitchFamily="50" charset="-128"/>
              </a:rPr>
              <a:t>県全体での取り組みと各地域（圏域・自治体毎）の取り組みによるスパイラルアップ</a:t>
            </a:r>
          </a:p>
        </p:txBody>
      </p:sp>
      <p:sp>
        <p:nvSpPr>
          <p:cNvPr id="70661" name="スライド番号プレースホルダ 5"/>
          <p:cNvSpPr>
            <a:spLocks noGrp="1"/>
          </p:cNvSpPr>
          <p:nvPr>
            <p:ph type="sldNum" sz="quarter" idx="12"/>
          </p:nvPr>
        </p:nvSpPr>
        <p:spPr>
          <a:xfrm>
            <a:off x="7010400" y="6619874"/>
            <a:ext cx="2133600" cy="476250"/>
          </a:xfrm>
          <a:noFill/>
        </p:spPr>
        <p:txBody>
          <a:bodyPr/>
          <a:lstStyle/>
          <a:p>
            <a:fld id="{F7C9B09A-3A57-4A6E-9AE5-3D3B9507CBB0}" type="slidenum">
              <a:rPr lang="ja-JP" altLang="en-US"/>
              <a:pPr/>
              <a:t>42</a:t>
            </a:fld>
            <a:endParaRPr lang="ja-JP" altLang="en-US" dirty="0"/>
          </a:p>
        </p:txBody>
      </p:sp>
      <p:sp>
        <p:nvSpPr>
          <p:cNvPr id="7" name="フッター プレースホルダ 6"/>
          <p:cNvSpPr>
            <a:spLocks noGrp="1"/>
          </p:cNvSpPr>
          <p:nvPr>
            <p:ph type="ftr" sz="quarter" idx="11"/>
          </p:nvPr>
        </p:nvSpPr>
        <p:spPr>
          <a:xfrm>
            <a:off x="0" y="6619874"/>
            <a:ext cx="9036050" cy="365125"/>
          </a:xfrm>
        </p:spPr>
        <p:txBody>
          <a:bodyPr/>
          <a:lstStyle/>
          <a:p>
            <a:pPr>
              <a:defRPr/>
            </a:pPr>
            <a:r>
              <a:rPr lang="ja-JP" altLang="en-US" sz="800" dirty="0" smtClean="0"/>
              <a:t>新カリキュラムに基づく相談支援従事者養成研修モデル研修</a:t>
            </a:r>
            <a:r>
              <a:rPr lang="en-US" altLang="ja-JP" sz="800" dirty="0" smtClean="0"/>
              <a:t>(</a:t>
            </a:r>
            <a:r>
              <a:rPr lang="ja-JP" altLang="en-US" sz="800" dirty="0" smtClean="0"/>
              <a:t>初任者研修</a:t>
            </a:r>
            <a:r>
              <a:rPr lang="en-US" altLang="ja-JP" sz="800" dirty="0" smtClean="0"/>
              <a:t>), SSA2018-2019(c) </a:t>
            </a:r>
            <a:r>
              <a:rPr lang="ja-JP" altLang="en-US" sz="800" dirty="0" smtClean="0"/>
              <a:t>不許複製</a:t>
            </a:r>
            <a:endParaRPr lang="ja-JP" altLang="en-US" sz="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4" descr="p10"/>
          <p:cNvPicPr>
            <a:picLocks noChangeAspect="1" noChangeArrowheads="1"/>
          </p:cNvPicPr>
          <p:nvPr/>
        </p:nvPicPr>
        <p:blipFill>
          <a:blip r:embed="rId2" cstate="print"/>
          <a:srcRect/>
          <a:stretch>
            <a:fillRect/>
          </a:stretch>
        </p:blipFill>
        <p:spPr bwMode="auto">
          <a:xfrm>
            <a:off x="1476375" y="806450"/>
            <a:ext cx="6192838" cy="5935663"/>
          </a:xfrm>
          <a:prstGeom prst="rect">
            <a:avLst/>
          </a:prstGeom>
          <a:noFill/>
          <a:ln w="9525">
            <a:noFill/>
            <a:miter lim="800000"/>
            <a:headEnd/>
            <a:tailEnd/>
          </a:ln>
        </p:spPr>
      </p:pic>
      <p:sp>
        <p:nvSpPr>
          <p:cNvPr id="71682" name="Text Box 5"/>
          <p:cNvSpPr txBox="1">
            <a:spLocks noChangeArrowheads="1"/>
          </p:cNvSpPr>
          <p:nvPr/>
        </p:nvSpPr>
        <p:spPr bwMode="auto">
          <a:xfrm>
            <a:off x="179388" y="260350"/>
            <a:ext cx="6553200" cy="457200"/>
          </a:xfrm>
          <a:prstGeom prst="rect">
            <a:avLst/>
          </a:prstGeom>
          <a:noFill/>
          <a:ln w="9525">
            <a:noFill/>
            <a:miter lim="800000"/>
            <a:headEnd/>
            <a:tailEnd/>
          </a:ln>
        </p:spPr>
        <p:txBody>
          <a:bodyPr>
            <a:spAutoFit/>
          </a:bodyPr>
          <a:lstStyle/>
          <a:p>
            <a:pPr>
              <a:spcBef>
                <a:spcPct val="50000"/>
              </a:spcBef>
            </a:pPr>
            <a:r>
              <a:rPr lang="ja-JP" altLang="en-US" sz="2400" b="1">
                <a:latin typeface="メイリオ" pitchFamily="50" charset="-128"/>
                <a:ea typeface="メイリオ" pitchFamily="50" charset="-128"/>
                <a:cs typeface="メイリオ" pitchFamily="50" charset="-128"/>
              </a:rPr>
              <a:t>県全体で実施される研修一覧</a:t>
            </a:r>
          </a:p>
        </p:txBody>
      </p:sp>
      <p:sp>
        <p:nvSpPr>
          <p:cNvPr id="71683" name="Text Box 6"/>
          <p:cNvSpPr txBox="1">
            <a:spLocks noChangeArrowheads="1"/>
          </p:cNvSpPr>
          <p:nvPr/>
        </p:nvSpPr>
        <p:spPr bwMode="auto">
          <a:xfrm>
            <a:off x="6156325" y="115888"/>
            <a:ext cx="2879725" cy="307975"/>
          </a:xfrm>
          <a:prstGeom prst="rect">
            <a:avLst/>
          </a:prstGeom>
          <a:noFill/>
          <a:ln w="9525">
            <a:noFill/>
            <a:miter lim="800000"/>
            <a:headEnd/>
            <a:tailEnd/>
          </a:ln>
        </p:spPr>
        <p:txBody>
          <a:bodyPr>
            <a:spAutoFit/>
          </a:bodyPr>
          <a:lstStyle/>
          <a:p>
            <a:pPr algn="r">
              <a:spcBef>
                <a:spcPct val="50000"/>
              </a:spcBef>
            </a:pPr>
            <a:r>
              <a:rPr lang="ja-JP" altLang="en-US" sz="1400">
                <a:latin typeface="メイリオ" pitchFamily="50" charset="-128"/>
                <a:ea typeface="メイリオ" pitchFamily="50" charset="-128"/>
                <a:cs typeface="メイリオ" pitchFamily="50" charset="-128"/>
              </a:rPr>
              <a:t>埼玉県人材育成ビジョン</a:t>
            </a:r>
            <a:r>
              <a:rPr lang="en-US" altLang="ja-JP" sz="1400">
                <a:latin typeface="メイリオ" pitchFamily="50" charset="-128"/>
                <a:ea typeface="メイリオ" pitchFamily="50" charset="-128"/>
                <a:cs typeface="メイリオ" pitchFamily="50" charset="-128"/>
              </a:rPr>
              <a:t>〔</a:t>
            </a:r>
            <a:r>
              <a:rPr lang="ja-JP" altLang="en-US" sz="1400">
                <a:latin typeface="メイリオ" pitchFamily="50" charset="-128"/>
                <a:ea typeface="メイリオ" pitchFamily="50" charset="-128"/>
                <a:cs typeface="メイリオ" pitchFamily="50" charset="-128"/>
              </a:rPr>
              <a:t>付</a:t>
            </a:r>
            <a:r>
              <a:rPr lang="en-US" altLang="ja-JP" sz="1400">
                <a:latin typeface="メイリオ" pitchFamily="50" charset="-128"/>
                <a:ea typeface="メイリオ" pitchFamily="50" charset="-128"/>
                <a:cs typeface="メイリオ" pitchFamily="50" charset="-128"/>
              </a:rPr>
              <a:t>〕</a:t>
            </a:r>
            <a:r>
              <a:rPr lang="ja-JP" altLang="en-US" sz="1400">
                <a:latin typeface="メイリオ" pitchFamily="50" charset="-128"/>
                <a:ea typeface="メイリオ" pitchFamily="50" charset="-128"/>
                <a:cs typeface="メイリオ" pitchFamily="50" charset="-128"/>
              </a:rPr>
              <a:t>　</a:t>
            </a:r>
          </a:p>
        </p:txBody>
      </p:sp>
      <p:sp>
        <p:nvSpPr>
          <p:cNvPr id="71684" name="スライド番号プレースホルダ 4"/>
          <p:cNvSpPr>
            <a:spLocks noGrp="1"/>
          </p:cNvSpPr>
          <p:nvPr>
            <p:ph type="sldNum" sz="quarter" idx="12"/>
          </p:nvPr>
        </p:nvSpPr>
        <p:spPr>
          <a:xfrm>
            <a:off x="6983408" y="6564312"/>
            <a:ext cx="2133600" cy="476250"/>
          </a:xfrm>
          <a:noFill/>
        </p:spPr>
        <p:txBody>
          <a:bodyPr/>
          <a:lstStyle/>
          <a:p>
            <a:fld id="{3D1814C4-31E3-48DB-8597-9085BB57E5BA}" type="slidenum">
              <a:rPr lang="ja-JP" altLang="en-US"/>
              <a:pPr/>
              <a:t>43</a:t>
            </a:fld>
            <a:endParaRPr lang="ja-JP" altLang="en-US" dirty="0"/>
          </a:p>
        </p:txBody>
      </p:sp>
      <p:sp>
        <p:nvSpPr>
          <p:cNvPr id="6" name="フッター プレースホルダ 5"/>
          <p:cNvSpPr>
            <a:spLocks noGrp="1"/>
          </p:cNvSpPr>
          <p:nvPr>
            <p:ph type="ftr" sz="quarter" idx="11"/>
          </p:nvPr>
        </p:nvSpPr>
        <p:spPr>
          <a:xfrm>
            <a:off x="794" y="6675437"/>
            <a:ext cx="9144000" cy="365125"/>
          </a:xfrm>
        </p:spPr>
        <p:txBody>
          <a:bodyPr/>
          <a:lstStyle/>
          <a:p>
            <a:pPr>
              <a:defRPr/>
            </a:pPr>
            <a:r>
              <a:rPr lang="ja-JP" altLang="en-US" sz="800" dirty="0" smtClean="0"/>
              <a:t>新カリキュラムに基づく相談支援従事者養成研修モデル研修</a:t>
            </a:r>
            <a:r>
              <a:rPr lang="en-US" altLang="ja-JP" sz="800" dirty="0" smtClean="0"/>
              <a:t>(</a:t>
            </a:r>
            <a:r>
              <a:rPr lang="ja-JP" altLang="en-US" sz="800" dirty="0" smtClean="0"/>
              <a:t>初任者研修</a:t>
            </a:r>
            <a:r>
              <a:rPr lang="en-US" altLang="ja-JP" sz="800" dirty="0" smtClean="0"/>
              <a:t>), SSA2018-2019(c) </a:t>
            </a:r>
            <a:r>
              <a:rPr lang="ja-JP" altLang="en-US" sz="800" dirty="0" smtClean="0"/>
              <a:t>不許複製</a:t>
            </a:r>
            <a:endParaRPr lang="ja-JP" alt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きき耳"/>
          <p:cNvPicPr>
            <a:picLocks noChangeAspect="1" noChangeArrowheads="1"/>
          </p:cNvPicPr>
          <p:nvPr/>
        </p:nvPicPr>
        <p:blipFill>
          <a:blip r:embed="rId2" cstate="print"/>
          <a:srcRect/>
          <a:stretch>
            <a:fillRect/>
          </a:stretch>
        </p:blipFill>
        <p:spPr bwMode="auto">
          <a:xfrm>
            <a:off x="3851275" y="3867150"/>
            <a:ext cx="1390650" cy="1793875"/>
          </a:xfrm>
          <a:prstGeom prst="rect">
            <a:avLst/>
          </a:prstGeom>
          <a:noFill/>
          <a:ln w="9525">
            <a:noFill/>
            <a:miter lim="800000"/>
            <a:headEnd/>
            <a:tailEnd/>
          </a:ln>
        </p:spPr>
      </p:pic>
      <p:sp>
        <p:nvSpPr>
          <p:cNvPr id="21506" name="テキスト ボックス 7"/>
          <p:cNvSpPr txBox="1">
            <a:spLocks noChangeArrowheads="1"/>
          </p:cNvSpPr>
          <p:nvPr/>
        </p:nvSpPr>
        <p:spPr bwMode="auto">
          <a:xfrm>
            <a:off x="1403350" y="2043113"/>
            <a:ext cx="6408738" cy="954087"/>
          </a:xfrm>
          <a:prstGeom prst="rect">
            <a:avLst/>
          </a:prstGeom>
          <a:noFill/>
          <a:ln w="9525">
            <a:noFill/>
            <a:miter lim="800000"/>
            <a:headEnd/>
            <a:tailEnd/>
          </a:ln>
        </p:spPr>
        <p:txBody>
          <a:bodyPr>
            <a:spAutoFit/>
          </a:bodyPr>
          <a:lstStyle/>
          <a:p>
            <a:r>
              <a:rPr lang="ja-JP" altLang="en-US" sz="2800">
                <a:latin typeface="メイリオ" pitchFamily="50" charset="-128"/>
                <a:ea typeface="メイリオ" pitchFamily="50" charset="-128"/>
                <a:cs typeface="メイリオ" pitchFamily="50" charset="-128"/>
              </a:rPr>
              <a:t>自分の地域・都道府県で、</a:t>
            </a:r>
          </a:p>
          <a:p>
            <a:r>
              <a:rPr lang="ja-JP" altLang="en-US" sz="2800">
                <a:latin typeface="メイリオ" pitchFamily="50" charset="-128"/>
                <a:ea typeface="メイリオ" pitchFamily="50" charset="-128"/>
                <a:cs typeface="メイリオ" pitchFamily="50" charset="-128"/>
              </a:rPr>
              <a:t>必要な取り組みができていますか？</a:t>
            </a:r>
          </a:p>
        </p:txBody>
      </p:sp>
      <p:sp>
        <p:nvSpPr>
          <p:cNvPr id="21507" name="スライド番号プレースホルダ 6"/>
          <p:cNvSpPr>
            <a:spLocks noGrp="1"/>
          </p:cNvSpPr>
          <p:nvPr>
            <p:ph type="sldNum" sz="quarter" idx="12"/>
          </p:nvPr>
        </p:nvSpPr>
        <p:spPr>
          <a:xfrm>
            <a:off x="7010400" y="6524625"/>
            <a:ext cx="2133600" cy="476250"/>
          </a:xfrm>
          <a:noFill/>
        </p:spPr>
        <p:txBody>
          <a:bodyPr/>
          <a:lstStyle/>
          <a:p>
            <a:fld id="{D87336F7-0950-4C48-B6E4-EBD8E5955533}" type="slidenum">
              <a:rPr lang="ja-JP" altLang="en-US"/>
              <a:pPr/>
              <a:t>5</a:t>
            </a:fld>
            <a:endParaRPr lang="ja-JP" altLang="en-US"/>
          </a:p>
        </p:txBody>
      </p:sp>
      <p:sp>
        <p:nvSpPr>
          <p:cNvPr id="21508"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
        <p:nvSpPr>
          <p:cNvPr id="6" name="テキスト ボックス 21"/>
          <p:cNvSpPr txBox="1">
            <a:spLocks noChangeArrowheads="1"/>
          </p:cNvSpPr>
          <p:nvPr/>
        </p:nvSpPr>
        <p:spPr bwMode="auto">
          <a:xfrm>
            <a:off x="3635896" y="5589240"/>
            <a:ext cx="2576513" cy="541337"/>
          </a:xfrm>
          <a:prstGeom prst="rect">
            <a:avLst/>
          </a:prstGeom>
          <a:noFill/>
          <a:ln w="9525">
            <a:noFill/>
            <a:miter lim="800000"/>
            <a:headEnd/>
            <a:tailEnd/>
          </a:ln>
        </p:spPr>
        <p:txBody>
          <a:bodyPr>
            <a:spAutoFit/>
          </a:bodyPr>
          <a:lstStyle/>
          <a:p>
            <a:pPr>
              <a:lnSpc>
                <a:spcPts val="3500"/>
              </a:lnSpc>
            </a:pPr>
            <a:r>
              <a:rPr lang="ja-JP" altLang="en-US" sz="1000" dirty="0">
                <a:latin typeface="メイリオ" pitchFamily="50" charset="-128"/>
                <a:ea typeface="メイリオ" pitchFamily="50" charset="-128"/>
                <a:cs typeface="メイリオ" pitchFamily="50" charset="-128"/>
              </a:rPr>
              <a:t>埼玉県のマスコット「コバトン」</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19250" y="1628775"/>
            <a:ext cx="5832475" cy="1728788"/>
          </a:xfrm>
          <a:prstGeom prst="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b="1" dirty="0">
              <a:solidFill>
                <a:schemeClr val="tx1"/>
              </a:solidFill>
              <a:latin typeface="メイリオ" pitchFamily="50" charset="-128"/>
              <a:ea typeface="メイリオ" pitchFamily="50" charset="-128"/>
              <a:cs typeface="メイリオ" pitchFamily="50" charset="-128"/>
            </a:endParaRPr>
          </a:p>
        </p:txBody>
      </p:sp>
      <p:sp>
        <p:nvSpPr>
          <p:cNvPr id="6" name="角丸四角形 5"/>
          <p:cNvSpPr/>
          <p:nvPr/>
        </p:nvSpPr>
        <p:spPr>
          <a:xfrm>
            <a:off x="2268538" y="1268413"/>
            <a:ext cx="5688012" cy="504825"/>
          </a:xfrm>
          <a:prstGeom prst="roundRect">
            <a:avLst/>
          </a:prstGeom>
          <a:solidFill>
            <a:srgbClr val="B7DF53"/>
          </a:solid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相談支援専門員を育成することとは</a:t>
            </a:r>
          </a:p>
        </p:txBody>
      </p:sp>
      <p:sp>
        <p:nvSpPr>
          <p:cNvPr id="22531" name="テキスト ボックス 7"/>
          <p:cNvSpPr txBox="1">
            <a:spLocks noChangeArrowheads="1"/>
          </p:cNvSpPr>
          <p:nvPr/>
        </p:nvSpPr>
        <p:spPr bwMode="auto">
          <a:xfrm>
            <a:off x="1692275" y="2133600"/>
            <a:ext cx="6408738" cy="830263"/>
          </a:xfrm>
          <a:prstGeom prst="rect">
            <a:avLst/>
          </a:prstGeom>
          <a:noFill/>
          <a:ln w="9525">
            <a:noFill/>
            <a:miter lim="800000"/>
            <a:headEnd/>
            <a:tailEnd/>
          </a:ln>
        </p:spPr>
        <p:txBody>
          <a:bodyPr>
            <a:spAutoFit/>
          </a:bodyPr>
          <a:lstStyle/>
          <a:p>
            <a:r>
              <a:rPr lang="ja-JP" altLang="en-US" sz="2400">
                <a:latin typeface="メイリオ" pitchFamily="50" charset="-128"/>
                <a:ea typeface="メイリオ" pitchFamily="50" charset="-128"/>
                <a:cs typeface="メイリオ" pitchFamily="50" charset="-128"/>
              </a:rPr>
              <a:t>① 相談支援専門員の役割・ミッション</a:t>
            </a:r>
          </a:p>
          <a:p>
            <a:r>
              <a:rPr lang="ja-JP" altLang="en-US" sz="2400">
                <a:latin typeface="メイリオ" pitchFamily="50" charset="-128"/>
                <a:ea typeface="メイリオ" pitchFamily="50" charset="-128"/>
                <a:cs typeface="メイリオ" pitchFamily="50" charset="-128"/>
              </a:rPr>
              <a:t>② 相談支援専門員に必要とされる力</a:t>
            </a:r>
          </a:p>
        </p:txBody>
      </p:sp>
      <p:sp>
        <p:nvSpPr>
          <p:cNvPr id="22532" name="スライド番号プレースホルダ 6"/>
          <p:cNvSpPr>
            <a:spLocks noGrp="1"/>
          </p:cNvSpPr>
          <p:nvPr>
            <p:ph type="sldNum" sz="quarter" idx="12"/>
          </p:nvPr>
        </p:nvSpPr>
        <p:spPr>
          <a:xfrm>
            <a:off x="6889750" y="6508919"/>
            <a:ext cx="2133600" cy="476250"/>
          </a:xfrm>
          <a:noFill/>
        </p:spPr>
        <p:txBody>
          <a:bodyPr/>
          <a:lstStyle/>
          <a:p>
            <a:fld id="{FFE6233F-1355-46CE-8248-F0BE544DE8F7}" type="slidenum">
              <a:rPr lang="ja-JP" altLang="en-US"/>
              <a:pPr/>
              <a:t>6</a:t>
            </a:fld>
            <a:endParaRPr lang="ja-JP" altLang="en-US" dirty="0"/>
          </a:p>
        </p:txBody>
      </p:sp>
      <p:sp>
        <p:nvSpPr>
          <p:cNvPr id="9" name="角丸四角形 8"/>
          <p:cNvSpPr/>
          <p:nvPr/>
        </p:nvSpPr>
        <p:spPr>
          <a:xfrm>
            <a:off x="8027988" y="1268413"/>
            <a:ext cx="504825" cy="504825"/>
          </a:xfrm>
          <a:prstGeom prst="roundRect">
            <a:avLst/>
          </a:prstGeom>
          <a:solidFill>
            <a:srgbClr val="B7DF53"/>
          </a:solid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１</a:t>
            </a:r>
          </a:p>
        </p:txBody>
      </p:sp>
      <p:sp>
        <p:nvSpPr>
          <p:cNvPr id="22534"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4643438" y="3103563"/>
            <a:ext cx="2160587" cy="1368425"/>
          </a:xfrm>
          <a:prstGeom prst="rect">
            <a:avLst/>
          </a:prstGeom>
          <a:solidFill>
            <a:schemeClr val="accent5">
              <a:lumMod val="75000"/>
            </a:schemeClr>
          </a:solidFill>
          <a:ln w="476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地域を基盤とした</a:t>
            </a:r>
          </a:p>
          <a:p>
            <a:pPr algn="ctr">
              <a:defRPr/>
            </a:pPr>
            <a:r>
              <a:rPr lang="ja-JP" altLang="en-US" b="1" dirty="0">
                <a:solidFill>
                  <a:schemeClr val="tx1"/>
                </a:solidFill>
                <a:latin typeface="メイリオ" pitchFamily="50" charset="-128"/>
                <a:ea typeface="メイリオ" pitchFamily="50" charset="-128"/>
                <a:cs typeface="メイリオ" pitchFamily="50" charset="-128"/>
              </a:rPr>
              <a:t>ソーシャルワーク</a:t>
            </a:r>
          </a:p>
        </p:txBody>
      </p:sp>
      <p:pic>
        <p:nvPicPr>
          <p:cNvPr id="23554" name="Picture 6" descr="カウボーイ"/>
          <p:cNvPicPr>
            <a:picLocks noChangeAspect="1" noChangeArrowheads="1"/>
          </p:cNvPicPr>
          <p:nvPr/>
        </p:nvPicPr>
        <p:blipFill>
          <a:blip r:embed="rId2" cstate="print"/>
          <a:srcRect/>
          <a:stretch>
            <a:fillRect/>
          </a:stretch>
        </p:blipFill>
        <p:spPr bwMode="auto">
          <a:xfrm>
            <a:off x="684213" y="2311400"/>
            <a:ext cx="1143000" cy="847725"/>
          </a:xfrm>
          <a:prstGeom prst="rect">
            <a:avLst/>
          </a:prstGeom>
          <a:noFill/>
          <a:ln w="9525">
            <a:noFill/>
            <a:miter lim="800000"/>
            <a:headEnd/>
            <a:tailEnd/>
          </a:ln>
        </p:spPr>
      </p:pic>
      <p:sp>
        <p:nvSpPr>
          <p:cNvPr id="8" name="正方形/長方形 7"/>
          <p:cNvSpPr/>
          <p:nvPr/>
        </p:nvSpPr>
        <p:spPr>
          <a:xfrm>
            <a:off x="2051050" y="3103563"/>
            <a:ext cx="2449513" cy="1368425"/>
          </a:xfrm>
          <a:prstGeom prst="rect">
            <a:avLst/>
          </a:prstGeom>
          <a:no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障害のある人が</a:t>
            </a:r>
          </a:p>
          <a:p>
            <a:pPr algn="ctr">
              <a:defRPr/>
            </a:pPr>
            <a:r>
              <a:rPr lang="ja-JP" altLang="en-US" b="1" dirty="0">
                <a:solidFill>
                  <a:schemeClr val="tx1"/>
                </a:solidFill>
                <a:latin typeface="メイリオ" pitchFamily="50" charset="-128"/>
                <a:ea typeface="メイリオ" pitchFamily="50" charset="-128"/>
                <a:cs typeface="メイリオ" pitchFamily="50" charset="-128"/>
              </a:rPr>
              <a:t>その人らしく</a:t>
            </a:r>
          </a:p>
          <a:p>
            <a:pPr algn="ctr">
              <a:defRPr/>
            </a:pPr>
            <a:r>
              <a:rPr lang="ja-JP" altLang="en-US" b="1" dirty="0">
                <a:solidFill>
                  <a:schemeClr val="tx1"/>
                </a:solidFill>
                <a:latin typeface="メイリオ" pitchFamily="50" charset="-128"/>
                <a:ea typeface="メイリオ" pitchFamily="50" charset="-128"/>
                <a:cs typeface="メイリオ" pitchFamily="50" charset="-128"/>
              </a:rPr>
              <a:t>地域で</a:t>
            </a:r>
          </a:p>
          <a:p>
            <a:pPr algn="ctr">
              <a:defRPr/>
            </a:pPr>
            <a:r>
              <a:rPr lang="ja-JP" altLang="en-US" b="1" dirty="0">
                <a:solidFill>
                  <a:schemeClr val="tx1"/>
                </a:solidFill>
                <a:latin typeface="メイリオ" pitchFamily="50" charset="-128"/>
                <a:ea typeface="メイリオ" pitchFamily="50" charset="-128"/>
                <a:cs typeface="メイリオ" pitchFamily="50" charset="-128"/>
              </a:rPr>
              <a:t>暮らせるように</a:t>
            </a:r>
          </a:p>
        </p:txBody>
      </p:sp>
      <p:sp>
        <p:nvSpPr>
          <p:cNvPr id="9" name="正方形/長方形 8"/>
          <p:cNvSpPr/>
          <p:nvPr/>
        </p:nvSpPr>
        <p:spPr>
          <a:xfrm>
            <a:off x="6804025" y="3103563"/>
            <a:ext cx="1871663" cy="647700"/>
          </a:xfrm>
          <a:prstGeom prst="rect">
            <a:avLst/>
          </a:prstGeom>
          <a:no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個別の支援</a:t>
            </a:r>
          </a:p>
        </p:txBody>
      </p:sp>
      <p:pic>
        <p:nvPicPr>
          <p:cNvPr id="23557" name="Picture 2" descr="宇宙服3"/>
          <p:cNvPicPr>
            <a:picLocks noChangeAspect="1" noChangeArrowheads="1"/>
          </p:cNvPicPr>
          <p:nvPr/>
        </p:nvPicPr>
        <p:blipFill>
          <a:blip r:embed="rId3" cstate="print"/>
          <a:srcRect/>
          <a:stretch>
            <a:fillRect/>
          </a:stretch>
        </p:blipFill>
        <p:spPr bwMode="auto">
          <a:xfrm>
            <a:off x="1604963" y="1519238"/>
            <a:ext cx="1095375" cy="1143000"/>
          </a:xfrm>
          <a:prstGeom prst="rect">
            <a:avLst/>
          </a:prstGeom>
          <a:noFill/>
          <a:ln w="9525">
            <a:noFill/>
            <a:miter lim="800000"/>
            <a:headEnd/>
            <a:tailEnd/>
          </a:ln>
        </p:spPr>
      </p:pic>
      <p:pic>
        <p:nvPicPr>
          <p:cNvPr id="23558" name="Picture 4" descr="十二単"/>
          <p:cNvPicPr>
            <a:picLocks noChangeAspect="1" noChangeArrowheads="1"/>
          </p:cNvPicPr>
          <p:nvPr/>
        </p:nvPicPr>
        <p:blipFill>
          <a:blip r:embed="rId4" cstate="print"/>
          <a:srcRect/>
          <a:stretch>
            <a:fillRect/>
          </a:stretch>
        </p:blipFill>
        <p:spPr bwMode="auto">
          <a:xfrm>
            <a:off x="2828925" y="1376363"/>
            <a:ext cx="1095375" cy="1143000"/>
          </a:xfrm>
          <a:prstGeom prst="rect">
            <a:avLst/>
          </a:prstGeom>
          <a:noFill/>
          <a:ln w="9525">
            <a:noFill/>
            <a:miter lim="800000"/>
            <a:headEnd/>
            <a:tailEnd/>
          </a:ln>
        </p:spPr>
      </p:pic>
      <p:sp>
        <p:nvSpPr>
          <p:cNvPr id="12" name="正方形/長方形 11"/>
          <p:cNvSpPr/>
          <p:nvPr/>
        </p:nvSpPr>
        <p:spPr>
          <a:xfrm>
            <a:off x="6804025" y="3824288"/>
            <a:ext cx="1871663" cy="647700"/>
          </a:xfrm>
          <a:prstGeom prst="rect">
            <a:avLst/>
          </a:prstGeom>
          <a:no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地域づくり</a:t>
            </a:r>
          </a:p>
        </p:txBody>
      </p:sp>
      <p:pic>
        <p:nvPicPr>
          <p:cNvPr id="23560" name="Picture 8" descr="宝箱2"/>
          <p:cNvPicPr>
            <a:picLocks noChangeAspect="1" noChangeArrowheads="1"/>
          </p:cNvPicPr>
          <p:nvPr/>
        </p:nvPicPr>
        <p:blipFill>
          <a:blip r:embed="rId5" cstate="print"/>
          <a:srcRect/>
          <a:stretch>
            <a:fillRect/>
          </a:stretch>
        </p:blipFill>
        <p:spPr bwMode="auto">
          <a:xfrm>
            <a:off x="323850" y="3319463"/>
            <a:ext cx="1143000" cy="838200"/>
          </a:xfrm>
          <a:prstGeom prst="rect">
            <a:avLst/>
          </a:prstGeom>
          <a:noFill/>
          <a:ln w="9525">
            <a:noFill/>
            <a:miter lim="800000"/>
            <a:headEnd/>
            <a:tailEnd/>
          </a:ln>
        </p:spPr>
      </p:pic>
      <p:pic>
        <p:nvPicPr>
          <p:cNvPr id="23561" name="Picture 10" descr="ポンチョ"/>
          <p:cNvPicPr>
            <a:picLocks noChangeAspect="1" noChangeArrowheads="1"/>
          </p:cNvPicPr>
          <p:nvPr/>
        </p:nvPicPr>
        <p:blipFill>
          <a:blip r:embed="rId6" cstate="print"/>
          <a:srcRect/>
          <a:stretch>
            <a:fillRect/>
          </a:stretch>
        </p:blipFill>
        <p:spPr bwMode="auto">
          <a:xfrm>
            <a:off x="2555875" y="5048250"/>
            <a:ext cx="971550" cy="1143000"/>
          </a:xfrm>
          <a:prstGeom prst="rect">
            <a:avLst/>
          </a:prstGeom>
          <a:noFill/>
          <a:ln w="9525">
            <a:noFill/>
            <a:miter lim="800000"/>
            <a:headEnd/>
            <a:tailEnd/>
          </a:ln>
        </p:spPr>
      </p:pic>
      <p:pic>
        <p:nvPicPr>
          <p:cNvPr id="23562" name="Picture 12" descr="デスクワーク2"/>
          <p:cNvPicPr>
            <a:picLocks noChangeAspect="1" noChangeArrowheads="1"/>
          </p:cNvPicPr>
          <p:nvPr/>
        </p:nvPicPr>
        <p:blipFill>
          <a:blip r:embed="rId7" cstate="print"/>
          <a:srcRect/>
          <a:stretch>
            <a:fillRect/>
          </a:stretch>
        </p:blipFill>
        <p:spPr bwMode="auto">
          <a:xfrm>
            <a:off x="3635375" y="4903788"/>
            <a:ext cx="1143000" cy="1076325"/>
          </a:xfrm>
          <a:prstGeom prst="rect">
            <a:avLst/>
          </a:prstGeom>
          <a:noFill/>
          <a:ln w="9525">
            <a:noFill/>
            <a:miter lim="800000"/>
            <a:headEnd/>
            <a:tailEnd/>
          </a:ln>
        </p:spPr>
      </p:pic>
      <p:pic>
        <p:nvPicPr>
          <p:cNvPr id="23563" name="Picture 14" descr="ソーセージ"/>
          <p:cNvPicPr>
            <a:picLocks noChangeAspect="1" noChangeArrowheads="1"/>
          </p:cNvPicPr>
          <p:nvPr/>
        </p:nvPicPr>
        <p:blipFill>
          <a:blip r:embed="rId8" cstate="print"/>
          <a:srcRect/>
          <a:stretch>
            <a:fillRect/>
          </a:stretch>
        </p:blipFill>
        <p:spPr bwMode="auto">
          <a:xfrm>
            <a:off x="611188" y="4256088"/>
            <a:ext cx="838200" cy="1143000"/>
          </a:xfrm>
          <a:prstGeom prst="rect">
            <a:avLst/>
          </a:prstGeom>
          <a:noFill/>
          <a:ln w="9525">
            <a:noFill/>
            <a:miter lim="800000"/>
            <a:headEnd/>
            <a:tailEnd/>
          </a:ln>
        </p:spPr>
      </p:pic>
      <p:pic>
        <p:nvPicPr>
          <p:cNvPr id="23564" name="Picture 16" descr="だんご"/>
          <p:cNvPicPr>
            <a:picLocks noChangeAspect="1" noChangeArrowheads="1"/>
          </p:cNvPicPr>
          <p:nvPr/>
        </p:nvPicPr>
        <p:blipFill>
          <a:blip r:embed="rId9" cstate="print"/>
          <a:srcRect/>
          <a:stretch>
            <a:fillRect/>
          </a:stretch>
        </p:blipFill>
        <p:spPr bwMode="auto">
          <a:xfrm>
            <a:off x="3995738" y="1819275"/>
            <a:ext cx="1143000" cy="923925"/>
          </a:xfrm>
          <a:prstGeom prst="rect">
            <a:avLst/>
          </a:prstGeom>
          <a:noFill/>
          <a:ln w="9525">
            <a:noFill/>
            <a:miter lim="800000"/>
            <a:headEnd/>
            <a:tailEnd/>
          </a:ln>
        </p:spPr>
      </p:pic>
      <p:sp>
        <p:nvSpPr>
          <p:cNvPr id="28" name="角丸四角形吹き出し 27"/>
          <p:cNvSpPr/>
          <p:nvPr/>
        </p:nvSpPr>
        <p:spPr>
          <a:xfrm>
            <a:off x="5076825" y="4832350"/>
            <a:ext cx="2663825" cy="935038"/>
          </a:xfrm>
          <a:prstGeom prst="wedgeRoundRectCallout">
            <a:avLst>
              <a:gd name="adj1" fmla="val -7482"/>
              <a:gd name="adj2" fmla="val -121105"/>
              <a:gd name="adj3" fmla="val 16667"/>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なぜ、こうした活動</a:t>
            </a:r>
            <a:r>
              <a:rPr lang="en-US" altLang="ja-JP" b="1" dirty="0">
                <a:solidFill>
                  <a:schemeClr val="tx1"/>
                </a:solidFill>
                <a:latin typeface="メイリオ" pitchFamily="50" charset="-128"/>
                <a:ea typeface="メイリオ" pitchFamily="50" charset="-128"/>
                <a:cs typeface="メイリオ" pitchFamily="50" charset="-128"/>
              </a:rPr>
              <a:t>(</a:t>
            </a:r>
            <a:r>
              <a:rPr lang="ja-JP" altLang="en-US" b="1" dirty="0">
                <a:solidFill>
                  <a:schemeClr val="tx1"/>
                </a:solidFill>
                <a:latin typeface="メイリオ" pitchFamily="50" charset="-128"/>
                <a:ea typeface="メイリオ" pitchFamily="50" charset="-128"/>
                <a:cs typeface="メイリオ" pitchFamily="50" charset="-128"/>
              </a:rPr>
              <a:t>仕事</a:t>
            </a:r>
            <a:r>
              <a:rPr lang="en-US" altLang="ja-JP" b="1" dirty="0">
                <a:solidFill>
                  <a:schemeClr val="tx1"/>
                </a:solidFill>
                <a:latin typeface="メイリオ" pitchFamily="50" charset="-128"/>
                <a:ea typeface="メイリオ" pitchFamily="50" charset="-128"/>
                <a:cs typeface="メイリオ" pitchFamily="50" charset="-128"/>
              </a:rPr>
              <a:t>)</a:t>
            </a:r>
            <a:r>
              <a:rPr lang="ja-JP" altLang="en-US" b="1" dirty="0">
                <a:solidFill>
                  <a:schemeClr val="tx1"/>
                </a:solidFill>
                <a:latin typeface="メイリオ" pitchFamily="50" charset="-128"/>
                <a:ea typeface="メイリオ" pitchFamily="50" charset="-128"/>
                <a:cs typeface="メイリオ" pitchFamily="50" charset="-128"/>
              </a:rPr>
              <a:t>が必要なのか？</a:t>
            </a:r>
          </a:p>
        </p:txBody>
      </p:sp>
      <p:sp>
        <p:nvSpPr>
          <p:cNvPr id="29" name="角丸四角形吹き出し 28"/>
          <p:cNvSpPr/>
          <p:nvPr/>
        </p:nvSpPr>
        <p:spPr>
          <a:xfrm>
            <a:off x="5940425" y="1816100"/>
            <a:ext cx="2376488" cy="936625"/>
          </a:xfrm>
          <a:prstGeom prst="wedgeRoundRectCallout">
            <a:avLst>
              <a:gd name="adj1" fmla="val -50364"/>
              <a:gd name="adj2" fmla="val 110436"/>
              <a:gd name="adj3" fmla="val 16667"/>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どういった姿勢</a:t>
            </a:r>
          </a:p>
          <a:p>
            <a:pPr algn="ctr">
              <a:defRPr/>
            </a:pPr>
            <a:r>
              <a:rPr lang="ja-JP" altLang="en-US" b="1" dirty="0">
                <a:solidFill>
                  <a:schemeClr val="tx1"/>
                </a:solidFill>
                <a:latin typeface="メイリオ" pitchFamily="50" charset="-128"/>
                <a:ea typeface="メイリオ" pitchFamily="50" charset="-128"/>
                <a:cs typeface="メイリオ" pitchFamily="50" charset="-128"/>
              </a:rPr>
              <a:t>で臨めばよいのか？</a:t>
            </a:r>
          </a:p>
        </p:txBody>
      </p:sp>
      <p:pic>
        <p:nvPicPr>
          <p:cNvPr id="23567" name="Picture 18" descr="31年6月4日"/>
          <p:cNvPicPr>
            <a:picLocks noChangeAspect="1" noChangeArrowheads="1"/>
          </p:cNvPicPr>
          <p:nvPr/>
        </p:nvPicPr>
        <p:blipFill>
          <a:blip r:embed="rId10" cstate="print"/>
          <a:srcRect/>
          <a:stretch>
            <a:fillRect/>
          </a:stretch>
        </p:blipFill>
        <p:spPr bwMode="auto">
          <a:xfrm>
            <a:off x="1528763" y="4975225"/>
            <a:ext cx="811212" cy="1008063"/>
          </a:xfrm>
          <a:prstGeom prst="rect">
            <a:avLst/>
          </a:prstGeom>
          <a:noFill/>
          <a:ln w="9525">
            <a:noFill/>
            <a:miter lim="800000"/>
            <a:headEnd/>
            <a:tailEnd/>
          </a:ln>
        </p:spPr>
      </p:pic>
      <p:sp>
        <p:nvSpPr>
          <p:cNvPr id="23568" name="スライド番号プレースホルダ 20"/>
          <p:cNvSpPr>
            <a:spLocks noGrp="1"/>
          </p:cNvSpPr>
          <p:nvPr>
            <p:ph type="sldNum" sz="quarter" idx="12"/>
          </p:nvPr>
        </p:nvSpPr>
        <p:spPr>
          <a:xfrm>
            <a:off x="7001087" y="6490566"/>
            <a:ext cx="2133600" cy="476250"/>
          </a:xfrm>
          <a:noFill/>
        </p:spPr>
        <p:txBody>
          <a:bodyPr/>
          <a:lstStyle/>
          <a:p>
            <a:fld id="{0AEF76CE-BE82-44A9-908E-7464FDD215C0}" type="slidenum">
              <a:rPr lang="ja-JP" altLang="en-US"/>
              <a:pPr/>
              <a:t>7</a:t>
            </a:fld>
            <a:endParaRPr lang="ja-JP" altLang="en-US" dirty="0"/>
          </a:p>
        </p:txBody>
      </p:sp>
      <p:sp>
        <p:nvSpPr>
          <p:cNvPr id="23569" name="テキスト ボックス 21"/>
          <p:cNvSpPr txBox="1">
            <a:spLocks noChangeArrowheads="1"/>
          </p:cNvSpPr>
          <p:nvPr/>
        </p:nvSpPr>
        <p:spPr bwMode="auto">
          <a:xfrm>
            <a:off x="266700" y="5840413"/>
            <a:ext cx="2576513" cy="541337"/>
          </a:xfrm>
          <a:prstGeom prst="rect">
            <a:avLst/>
          </a:prstGeom>
          <a:noFill/>
          <a:ln w="9525">
            <a:noFill/>
            <a:miter lim="800000"/>
            <a:headEnd/>
            <a:tailEnd/>
          </a:ln>
        </p:spPr>
        <p:txBody>
          <a:bodyPr>
            <a:spAutoFit/>
          </a:bodyPr>
          <a:lstStyle/>
          <a:p>
            <a:pPr>
              <a:lnSpc>
                <a:spcPts val="3500"/>
              </a:lnSpc>
            </a:pPr>
            <a:r>
              <a:rPr lang="ja-JP" altLang="en-US" sz="1000" dirty="0">
                <a:latin typeface="メイリオ" pitchFamily="50" charset="-128"/>
                <a:ea typeface="メイリオ" pitchFamily="50" charset="-128"/>
                <a:cs typeface="メイリオ" pitchFamily="50" charset="-128"/>
              </a:rPr>
              <a:t>埼玉県のマスコット「コバトン」</a:t>
            </a:r>
          </a:p>
        </p:txBody>
      </p:sp>
      <p:sp>
        <p:nvSpPr>
          <p:cNvPr id="23570"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cxnSp>
        <p:nvCxnSpPr>
          <p:cNvPr id="23" name="直線コネクタ 22"/>
          <p:cNvCxnSpPr/>
          <p:nvPr/>
        </p:nvCxnSpPr>
        <p:spPr>
          <a:xfrm>
            <a:off x="250825" y="1052513"/>
            <a:ext cx="8893175" cy="0"/>
          </a:xfrm>
          <a:prstGeom prst="line">
            <a:avLst/>
          </a:prstGeom>
          <a:ln w="66675">
            <a:solidFill>
              <a:srgbClr val="008080"/>
            </a:solidFill>
          </a:ln>
        </p:spPr>
        <p:style>
          <a:lnRef idx="1">
            <a:schemeClr val="accent1"/>
          </a:lnRef>
          <a:fillRef idx="0">
            <a:schemeClr val="accent1"/>
          </a:fillRef>
          <a:effectRef idx="0">
            <a:schemeClr val="accent1"/>
          </a:effectRef>
          <a:fontRef idx="minor">
            <a:schemeClr val="tx1"/>
          </a:fontRef>
        </p:style>
      </p:cxnSp>
      <p:sp>
        <p:nvSpPr>
          <p:cNvPr id="23572" name="テキスト ボックス 2"/>
          <p:cNvSpPr txBox="1">
            <a:spLocks noChangeArrowheads="1"/>
          </p:cNvSpPr>
          <p:nvPr/>
        </p:nvSpPr>
        <p:spPr bwMode="auto">
          <a:xfrm>
            <a:off x="323850" y="476250"/>
            <a:ext cx="8640763" cy="523875"/>
          </a:xfrm>
          <a:prstGeom prst="rect">
            <a:avLst/>
          </a:prstGeom>
          <a:noFill/>
          <a:ln w="9525">
            <a:noFill/>
            <a:miter lim="800000"/>
            <a:headEnd/>
            <a:tailEnd/>
          </a:ln>
        </p:spPr>
        <p:txBody>
          <a:bodyPr>
            <a:spAutoFit/>
          </a:bodyPr>
          <a:lstStyle/>
          <a:p>
            <a:r>
              <a:rPr lang="ja-JP" altLang="en-US" sz="2800" b="1">
                <a:latin typeface="メイリオ" pitchFamily="50" charset="-128"/>
                <a:ea typeface="メイリオ" pitchFamily="50" charset="-128"/>
                <a:cs typeface="メイリオ" pitchFamily="50" charset="-128"/>
              </a:rPr>
              <a:t>相談支援の役割・ミッション</a:t>
            </a:r>
          </a:p>
        </p:txBody>
      </p:sp>
      <p:sp>
        <p:nvSpPr>
          <p:cNvPr id="13" name="右矢印 12"/>
          <p:cNvSpPr/>
          <p:nvPr/>
        </p:nvSpPr>
        <p:spPr>
          <a:xfrm>
            <a:off x="4211638" y="3463925"/>
            <a:ext cx="576262" cy="647700"/>
          </a:xfrm>
          <a:prstGeom prst="rightArrow">
            <a:avLst/>
          </a:prstGeom>
          <a:solidFill>
            <a:srgbClr val="FF79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b="1"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スライド番号プレースホルダ 6"/>
          <p:cNvSpPr>
            <a:spLocks noGrp="1"/>
          </p:cNvSpPr>
          <p:nvPr>
            <p:ph type="sldNum" sz="quarter" idx="12"/>
          </p:nvPr>
        </p:nvSpPr>
        <p:spPr>
          <a:xfrm>
            <a:off x="6981591" y="6503988"/>
            <a:ext cx="2133600" cy="476250"/>
          </a:xfrm>
          <a:noFill/>
        </p:spPr>
        <p:txBody>
          <a:bodyPr/>
          <a:lstStyle/>
          <a:p>
            <a:fld id="{CC2434DE-F265-4C59-8064-9EBF5B817F17}" type="slidenum">
              <a:rPr lang="ja-JP" altLang="en-US"/>
              <a:pPr/>
              <a:t>8</a:t>
            </a:fld>
            <a:endParaRPr lang="ja-JP" altLang="en-US" dirty="0"/>
          </a:p>
        </p:txBody>
      </p:sp>
      <p:sp>
        <p:nvSpPr>
          <p:cNvPr id="24578" name="Text Box 15"/>
          <p:cNvSpPr txBox="1">
            <a:spLocks noChangeArrowheads="1"/>
          </p:cNvSpPr>
          <p:nvPr/>
        </p:nvSpPr>
        <p:spPr bwMode="auto">
          <a:xfrm>
            <a:off x="107950" y="6524625"/>
            <a:ext cx="3600450" cy="277813"/>
          </a:xfrm>
          <a:prstGeom prst="rect">
            <a:avLst/>
          </a:prstGeom>
          <a:noFill/>
          <a:ln w="9525">
            <a:noFill/>
            <a:miter lim="800000"/>
            <a:headEnd/>
            <a:tailEnd/>
          </a:ln>
        </p:spPr>
        <p:txBody>
          <a:bodyPr>
            <a:spAutoFit/>
          </a:bodyPr>
          <a:lstStyle/>
          <a:p>
            <a:r>
              <a:rPr lang="ja-JP" altLang="en-US" sz="1200" i="1">
                <a:latin typeface="ＭＳ Ｐ明朝" pitchFamily="18" charset="-128"/>
                <a:ea typeface="ＭＳ Ｐ明朝" pitchFamily="18" charset="-128"/>
              </a:rPr>
              <a:t>平成</a:t>
            </a:r>
            <a:r>
              <a:rPr lang="en-US" altLang="ja-JP" sz="1200" i="1">
                <a:latin typeface="ＭＳ Ｐ明朝" pitchFamily="18" charset="-128"/>
                <a:ea typeface="ＭＳ Ｐ明朝" pitchFamily="18" charset="-128"/>
              </a:rPr>
              <a:t>30</a:t>
            </a:r>
            <a:r>
              <a:rPr lang="ja-JP" altLang="en-US" sz="1200" i="1">
                <a:latin typeface="ＭＳ Ｐ明朝" pitchFamily="18" charset="-128"/>
                <a:ea typeface="ＭＳ Ｐ明朝" pitchFamily="18" charset="-128"/>
              </a:rPr>
              <a:t>年度主任相談支援専門員養成研修</a:t>
            </a:r>
            <a:endParaRPr lang="en-US" altLang="ja-JP" sz="1200" i="1">
              <a:latin typeface="ＭＳ Ｐ明朝" pitchFamily="18" charset="-128"/>
              <a:ea typeface="ＭＳ Ｐ明朝" pitchFamily="18" charset="-128"/>
            </a:endParaRPr>
          </a:p>
        </p:txBody>
      </p:sp>
      <p:cxnSp>
        <p:nvCxnSpPr>
          <p:cNvPr id="13" name="直線コネクタ 12"/>
          <p:cNvCxnSpPr/>
          <p:nvPr/>
        </p:nvCxnSpPr>
        <p:spPr>
          <a:xfrm>
            <a:off x="250825" y="1052513"/>
            <a:ext cx="8893175" cy="0"/>
          </a:xfrm>
          <a:prstGeom prst="line">
            <a:avLst/>
          </a:prstGeom>
          <a:ln w="66675">
            <a:solidFill>
              <a:srgbClr val="008080"/>
            </a:solidFill>
          </a:ln>
        </p:spPr>
        <p:style>
          <a:lnRef idx="1">
            <a:schemeClr val="accent1"/>
          </a:lnRef>
          <a:fillRef idx="0">
            <a:schemeClr val="accent1"/>
          </a:fillRef>
          <a:effectRef idx="0">
            <a:schemeClr val="accent1"/>
          </a:effectRef>
          <a:fontRef idx="minor">
            <a:schemeClr val="tx1"/>
          </a:fontRef>
        </p:style>
      </p:cxnSp>
      <p:sp>
        <p:nvSpPr>
          <p:cNvPr id="24580" name="テキスト ボックス 2"/>
          <p:cNvSpPr txBox="1">
            <a:spLocks noChangeArrowheads="1"/>
          </p:cNvSpPr>
          <p:nvPr/>
        </p:nvSpPr>
        <p:spPr bwMode="auto">
          <a:xfrm>
            <a:off x="323850" y="476250"/>
            <a:ext cx="8640763" cy="523875"/>
          </a:xfrm>
          <a:prstGeom prst="rect">
            <a:avLst/>
          </a:prstGeom>
          <a:noFill/>
          <a:ln w="9525">
            <a:noFill/>
            <a:miter lim="800000"/>
            <a:headEnd/>
            <a:tailEnd/>
          </a:ln>
        </p:spPr>
        <p:txBody>
          <a:bodyPr>
            <a:spAutoFit/>
          </a:bodyPr>
          <a:lstStyle/>
          <a:p>
            <a:r>
              <a:rPr lang="ja-JP" altLang="en-US" sz="2800" b="1">
                <a:latin typeface="メイリオ" pitchFamily="50" charset="-128"/>
                <a:ea typeface="メイリオ" pitchFamily="50" charset="-128"/>
                <a:cs typeface="メイリオ" pitchFamily="50" charset="-128"/>
              </a:rPr>
              <a:t>相談支援専門員を育成することとは</a:t>
            </a:r>
          </a:p>
        </p:txBody>
      </p:sp>
      <p:sp>
        <p:nvSpPr>
          <p:cNvPr id="16" name="正方形/長方形 15"/>
          <p:cNvSpPr/>
          <p:nvPr/>
        </p:nvSpPr>
        <p:spPr>
          <a:xfrm>
            <a:off x="5795963" y="3357563"/>
            <a:ext cx="1584325" cy="1584325"/>
          </a:xfrm>
          <a:prstGeom prst="rect">
            <a:avLst/>
          </a:prstGeom>
          <a:gradFill flip="none" rotWithShape="1">
            <a:gsLst>
              <a:gs pos="0">
                <a:schemeClr val="tx1"/>
              </a:gs>
              <a:gs pos="100000">
                <a:schemeClr val="bg1">
                  <a:lumMod val="85000"/>
                </a:schemeClr>
              </a:gs>
            </a:gsLst>
            <a:path path="rect">
              <a:fillToRect r="100000" b="100000"/>
            </a:path>
            <a:tileRect l="-100000" t="-100000"/>
          </a:grad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b="1" dirty="0">
              <a:solidFill>
                <a:schemeClr val="tx1"/>
              </a:solidFill>
              <a:latin typeface="メイリオ" pitchFamily="50" charset="-128"/>
              <a:ea typeface="メイリオ" pitchFamily="50" charset="-128"/>
              <a:cs typeface="メイリオ" pitchFamily="50" charset="-128"/>
            </a:endParaRPr>
          </a:p>
        </p:txBody>
      </p:sp>
      <p:sp>
        <p:nvSpPr>
          <p:cNvPr id="18" name="左矢印 17"/>
          <p:cNvSpPr/>
          <p:nvPr/>
        </p:nvSpPr>
        <p:spPr>
          <a:xfrm>
            <a:off x="3851275" y="3500438"/>
            <a:ext cx="1008063" cy="1225550"/>
          </a:xfrm>
          <a:prstGeom prst="lef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円/楕円 18"/>
          <p:cNvSpPr/>
          <p:nvPr/>
        </p:nvSpPr>
        <p:spPr>
          <a:xfrm>
            <a:off x="1619250" y="3357464"/>
            <a:ext cx="1584325" cy="1584325"/>
          </a:xfrm>
          <a:prstGeom prst="ellipse">
            <a:avLst/>
          </a:prstGeom>
          <a:gradFill flip="none" rotWithShape="1">
            <a:gsLst>
              <a:gs pos="0">
                <a:srgbClr val="FF0000"/>
              </a:gs>
              <a:gs pos="100000">
                <a:srgbClr val="FF7975"/>
              </a:gs>
            </a:gsLst>
            <a:path path="circle">
              <a:fillToRect r="100000" b="100000"/>
            </a:path>
            <a:tileRect l="-100000" t="-100000"/>
          </a:grad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コンテンツ プレースホルダー 2"/>
          <p:cNvSpPr txBox="1">
            <a:spLocks/>
          </p:cNvSpPr>
          <p:nvPr/>
        </p:nvSpPr>
        <p:spPr>
          <a:xfrm>
            <a:off x="5724525" y="5240338"/>
            <a:ext cx="1655763" cy="493712"/>
          </a:xfrm>
          <a:prstGeom prst="rect">
            <a:avLst/>
          </a:prstGeom>
        </p:spPr>
        <p:txBody>
          <a:bodyPr/>
          <a:lstStyle/>
          <a:p>
            <a:pPr marL="342900" indent="-342900" algn="ctr" eaLnBrk="0" hangingPunct="0">
              <a:spcBef>
                <a:spcPct val="20000"/>
              </a:spcBef>
              <a:defRPr/>
            </a:pPr>
            <a:r>
              <a:rPr lang="ja-JP" altLang="en-US" sz="2400" kern="0" dirty="0">
                <a:latin typeface="メイリオ" pitchFamily="50" charset="-128"/>
                <a:ea typeface="メイリオ" pitchFamily="50" charset="-128"/>
                <a:cs typeface="メイリオ" pitchFamily="50" charset="-128"/>
              </a:rPr>
              <a:t>初期状態</a:t>
            </a:r>
          </a:p>
        </p:txBody>
      </p:sp>
      <p:sp>
        <p:nvSpPr>
          <p:cNvPr id="21" name="コンテンツ プレースホルダー 2"/>
          <p:cNvSpPr txBox="1">
            <a:spLocks/>
          </p:cNvSpPr>
          <p:nvPr/>
        </p:nvSpPr>
        <p:spPr>
          <a:xfrm>
            <a:off x="1547813" y="5229225"/>
            <a:ext cx="1655762" cy="493713"/>
          </a:xfrm>
          <a:prstGeom prst="rect">
            <a:avLst/>
          </a:prstGeom>
        </p:spPr>
        <p:txBody>
          <a:bodyPr/>
          <a:lstStyle/>
          <a:p>
            <a:pPr marL="342900" indent="-342900" algn="ctr" eaLnBrk="0" hangingPunct="0">
              <a:spcBef>
                <a:spcPct val="20000"/>
              </a:spcBef>
              <a:defRPr/>
            </a:pPr>
            <a:r>
              <a:rPr lang="ja-JP" altLang="en-US" sz="2400" kern="0" dirty="0">
                <a:latin typeface="メイリオ" pitchFamily="50" charset="-128"/>
                <a:ea typeface="メイリオ" pitchFamily="50" charset="-128"/>
                <a:cs typeface="メイリオ" pitchFamily="50" charset="-128"/>
              </a:rPr>
              <a:t>目的達成</a:t>
            </a:r>
          </a:p>
        </p:txBody>
      </p:sp>
      <p:cxnSp>
        <p:nvCxnSpPr>
          <p:cNvPr id="23" name="曲線コネクタ 22"/>
          <p:cNvCxnSpPr>
            <a:stCxn id="16" idx="0"/>
          </p:cNvCxnSpPr>
          <p:nvPr/>
        </p:nvCxnSpPr>
        <p:spPr>
          <a:xfrm rot="16200000" flipV="1">
            <a:off x="4499769" y="1269207"/>
            <a:ext cx="12700" cy="4176712"/>
          </a:xfrm>
          <a:prstGeom prst="curvedConnector3">
            <a:avLst>
              <a:gd name="adj1" fmla="val 9729121"/>
            </a:avLst>
          </a:prstGeom>
          <a:ln w="155575">
            <a:solidFill>
              <a:srgbClr val="008080"/>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051050" y="1412875"/>
            <a:ext cx="4897438" cy="1008063"/>
          </a:xfrm>
          <a:prstGeom prst="rect">
            <a:avLst/>
          </a:prstGeom>
          <a:ln w="603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業務遂行・目標達成に必要な力</a:t>
            </a:r>
          </a:p>
          <a:p>
            <a:pPr algn="ctr">
              <a:defRPr/>
            </a:pPr>
            <a:r>
              <a:rPr lang="ja-JP" altLang="en-US" sz="2400" b="1" dirty="0">
                <a:solidFill>
                  <a:schemeClr val="tx1"/>
                </a:solidFill>
                <a:latin typeface="メイリオ" pitchFamily="50" charset="-128"/>
                <a:ea typeface="メイリオ" pitchFamily="50" charset="-128"/>
                <a:cs typeface="メイリオ" pitchFamily="50" charset="-128"/>
              </a:rPr>
              <a:t>（コンピテンシー）</a:t>
            </a:r>
          </a:p>
        </p:txBody>
      </p:sp>
      <p:sp>
        <p:nvSpPr>
          <p:cNvPr id="14" name="テキスト ボックス 13"/>
          <p:cNvSpPr txBox="1"/>
          <p:nvPr/>
        </p:nvSpPr>
        <p:spPr>
          <a:xfrm>
            <a:off x="3276600" y="5880100"/>
            <a:ext cx="5113338" cy="862013"/>
          </a:xfrm>
          <a:prstGeom prst="rect">
            <a:avLst/>
          </a:prstGeom>
          <a:noFill/>
          <a:ln>
            <a:solidFill>
              <a:schemeClr val="accent3">
                <a:lumMod val="50000"/>
              </a:schemeClr>
            </a:solidFill>
            <a:prstDash val="dash"/>
          </a:ln>
        </p:spPr>
        <p:txBody>
          <a:bodyPr>
            <a:spAutoFit/>
          </a:bodyPr>
          <a:lstStyle/>
          <a:p>
            <a:pPr>
              <a:lnSpc>
                <a:spcPts val="1500"/>
              </a:lnSpc>
            </a:pPr>
            <a:r>
              <a:rPr lang="ja-JP" altLang="en-US" sz="1200" b="1">
                <a:latin typeface="メイリオ" pitchFamily="50" charset="-128"/>
                <a:ea typeface="メイリオ" pitchFamily="50" charset="-128"/>
                <a:cs typeface="メイリオ" pitchFamily="50" charset="-128"/>
              </a:rPr>
              <a:t>次スライドは厚生労働科学研究（小澤班）によるコンピテンシーの整理</a:t>
            </a:r>
          </a:p>
          <a:p>
            <a:pPr>
              <a:lnSpc>
                <a:spcPts val="1500"/>
              </a:lnSpc>
            </a:pPr>
            <a:r>
              <a:rPr lang="en-US" altLang="ja-JP" sz="1200" b="1">
                <a:latin typeface="メイリオ" pitchFamily="50" charset="-128"/>
                <a:ea typeface="メイリオ" pitchFamily="50" charset="-128"/>
                <a:cs typeface="メイリオ" pitchFamily="50" charset="-128"/>
              </a:rPr>
              <a:t>【</a:t>
            </a:r>
            <a:r>
              <a:rPr lang="ja-JP" altLang="en-US" sz="1200" b="1">
                <a:latin typeface="メイリオ" pitchFamily="50" charset="-128"/>
                <a:ea typeface="メイリオ" pitchFamily="50" charset="-128"/>
                <a:cs typeface="メイリオ" pitchFamily="50" charset="-128"/>
              </a:rPr>
              <a:t>凡例</a:t>
            </a:r>
            <a:r>
              <a:rPr lang="en-US" altLang="ja-JP" sz="1200" b="1">
                <a:latin typeface="メイリオ" pitchFamily="50" charset="-128"/>
                <a:ea typeface="メイリオ" pitchFamily="50" charset="-128"/>
                <a:cs typeface="メイリオ" pitchFamily="50" charset="-128"/>
              </a:rPr>
              <a:t>】 </a:t>
            </a:r>
            <a:r>
              <a:rPr lang="ja-JP" altLang="en-US" sz="1200" b="1">
                <a:latin typeface="メイリオ" pitchFamily="50" charset="-128"/>
                <a:ea typeface="メイリオ" pitchFamily="50" charset="-128"/>
                <a:cs typeface="メイリオ" pitchFamily="50" charset="-128"/>
              </a:rPr>
              <a:t>◎ 獲得目標として必須で取り扱う項目</a:t>
            </a:r>
          </a:p>
          <a:p>
            <a:pPr>
              <a:lnSpc>
                <a:spcPts val="1500"/>
              </a:lnSpc>
            </a:pPr>
            <a:r>
              <a:rPr lang="ja-JP" altLang="en-US" sz="1200" b="1">
                <a:latin typeface="メイリオ" pitchFamily="50" charset="-128"/>
                <a:ea typeface="メイリオ" pitchFamily="50" charset="-128"/>
                <a:cs typeface="メイリオ" pitchFamily="50" charset="-128"/>
              </a:rPr>
              <a:t>　　　 　○ 発展的事項もしくは既習事項の応用を取り扱う項目</a:t>
            </a:r>
          </a:p>
          <a:p>
            <a:pPr>
              <a:lnSpc>
                <a:spcPts val="1500"/>
              </a:lnSpc>
            </a:pPr>
            <a:r>
              <a:rPr lang="ja-JP" altLang="en-US" sz="1200" b="1">
                <a:latin typeface="メイリオ" pitchFamily="50" charset="-128"/>
                <a:ea typeface="メイリオ" pitchFamily="50" charset="-128"/>
                <a:cs typeface="メイリオ" pitchFamily="50" charset="-128"/>
              </a:rPr>
              <a:t>　　　　 △ （詳細については）別研修で取り扱う関連項目</a:t>
            </a:r>
            <a:endParaRPr lang="en-US" altLang="ja-JP" sz="1200" b="1">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番号プレースホルダー 1"/>
          <p:cNvSpPr>
            <a:spLocks noGrp="1"/>
          </p:cNvSpPr>
          <p:nvPr>
            <p:ph type="sldNum" sz="quarter" idx="12"/>
          </p:nvPr>
        </p:nvSpPr>
        <p:spPr>
          <a:noFill/>
        </p:spPr>
        <p:txBody>
          <a:bodyPr/>
          <a:lstStyle/>
          <a:p>
            <a:fld id="{C904DB7B-9AE6-4399-BB7A-7B9A862EC247}" type="slidenum">
              <a:rPr lang="en-US" altLang="ja-JP"/>
              <a:pPr/>
              <a:t>9</a:t>
            </a:fld>
            <a:endParaRPr lang="en-US" altLang="ja-JP"/>
          </a:p>
        </p:txBody>
      </p:sp>
      <p:pic>
        <p:nvPicPr>
          <p:cNvPr id="25602" name="図 5"/>
          <p:cNvPicPr>
            <a:picLocks noChangeAspect="1"/>
          </p:cNvPicPr>
          <p:nvPr/>
        </p:nvPicPr>
        <p:blipFill>
          <a:blip r:embed="rId2" cstate="print"/>
          <a:srcRect/>
          <a:stretch>
            <a:fillRect/>
          </a:stretch>
        </p:blipFill>
        <p:spPr bwMode="auto">
          <a:xfrm>
            <a:off x="25400" y="0"/>
            <a:ext cx="90805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8767</TotalTime>
  <Words>2646</Words>
  <Application>Microsoft Office PowerPoint</Application>
  <PresentationFormat>画面に合わせる (4:3)</PresentationFormat>
  <Paragraphs>469</Paragraphs>
  <Slides>43</Slides>
  <Notes>13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43</vt:i4>
      </vt:variant>
    </vt:vector>
  </HeadingPairs>
  <TitlesOfParts>
    <vt:vector size="49" baseType="lpstr">
      <vt:lpstr>HGP創英角ｺﾞｼｯｸUB</vt:lpstr>
      <vt:lpstr>ＭＳ Ｐゴシック</vt:lpstr>
      <vt:lpstr>ＭＳ Ｐ明朝</vt:lpstr>
      <vt:lpstr>メイリオ</vt:lpstr>
      <vt:lpstr>Arial</vt:lpstr>
      <vt:lpstr>標準デザイン</vt:lpstr>
      <vt:lpstr>人材育成の意義と必要性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「OJT」の必要性 OJTへの力の入れ具合と人材確保数や人材定着率は比例</vt:lpstr>
      <vt:lpstr>「OJT」の必要性の解説</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コマ名</dc:title>
  <dc:creator>fjk</dc:creator>
  <cp:lastModifiedBy>北村</cp:lastModifiedBy>
  <cp:revision>82</cp:revision>
  <dcterms:created xsi:type="dcterms:W3CDTF">2006-03-03T14:21:43Z</dcterms:created>
  <dcterms:modified xsi:type="dcterms:W3CDTF">2019-02-20T01:01:00Z</dcterms:modified>
</cp:coreProperties>
</file>