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80" r:id="rId2"/>
    <p:sldId id="479" r:id="rId3"/>
    <p:sldId id="512" r:id="rId4"/>
    <p:sldId id="483" r:id="rId5"/>
    <p:sldId id="556" r:id="rId6"/>
    <p:sldId id="514" r:id="rId7"/>
    <p:sldId id="515" r:id="rId8"/>
    <p:sldId id="519" r:id="rId9"/>
    <p:sldId id="517" r:id="rId10"/>
    <p:sldId id="518" r:id="rId11"/>
    <p:sldId id="481" r:id="rId12"/>
    <p:sldId id="507" r:id="rId13"/>
    <p:sldId id="520" r:id="rId14"/>
    <p:sldId id="534" r:id="rId15"/>
    <p:sldId id="528" r:id="rId16"/>
    <p:sldId id="529" r:id="rId17"/>
    <p:sldId id="484" r:id="rId18"/>
    <p:sldId id="485" r:id="rId19"/>
    <p:sldId id="557" r:id="rId20"/>
    <p:sldId id="496" r:id="rId21"/>
    <p:sldId id="558" r:id="rId22"/>
    <p:sldId id="560" r:id="rId23"/>
    <p:sldId id="578" r:id="rId24"/>
    <p:sldId id="579" r:id="rId25"/>
    <p:sldId id="561" r:id="rId26"/>
    <p:sldId id="562" r:id="rId27"/>
    <p:sldId id="563" r:id="rId28"/>
    <p:sldId id="564" r:id="rId29"/>
    <p:sldId id="567" r:id="rId30"/>
    <p:sldId id="568" r:id="rId31"/>
    <p:sldId id="559" r:id="rId32"/>
    <p:sldId id="504" r:id="rId33"/>
    <p:sldId id="539" r:id="rId34"/>
    <p:sldId id="541" r:id="rId35"/>
    <p:sldId id="542" r:id="rId36"/>
    <p:sldId id="543" r:id="rId37"/>
    <p:sldId id="544" r:id="rId38"/>
    <p:sldId id="545" r:id="rId39"/>
    <p:sldId id="508" r:id="rId40"/>
    <p:sldId id="546" r:id="rId41"/>
    <p:sldId id="547" r:id="rId42"/>
    <p:sldId id="509" r:id="rId43"/>
    <p:sldId id="549" r:id="rId44"/>
    <p:sldId id="573" r:id="rId45"/>
    <p:sldId id="574" r:id="rId46"/>
    <p:sldId id="575" r:id="rId47"/>
    <p:sldId id="531" r:id="rId48"/>
    <p:sldId id="510" r:id="rId49"/>
    <p:sldId id="511" r:id="rId50"/>
    <p:sldId id="551" r:id="rId51"/>
    <p:sldId id="569" r:id="rId52"/>
    <p:sldId id="552" r:id="rId53"/>
    <p:sldId id="570" r:id="rId54"/>
    <p:sldId id="522" r:id="rId55"/>
    <p:sldId id="524" r:id="rId56"/>
    <p:sldId id="527" r:id="rId57"/>
    <p:sldId id="571" r:id="rId5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99FF99"/>
    <a:srgbClr val="FFFFCC"/>
    <a:srgbClr val="66FF66"/>
    <a:srgbClr val="FF6699"/>
    <a:srgbClr val="FF66FF"/>
    <a:srgbClr val="FFFF00"/>
    <a:srgbClr val="CC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81281" autoAdjust="0"/>
  </p:normalViewPr>
  <p:slideViewPr>
    <p:cSldViewPr>
      <p:cViewPr varScale="1">
        <p:scale>
          <a:sx n="71" d="100"/>
          <a:sy n="71" d="100"/>
        </p:scale>
        <p:origin x="163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29787-6CB8-4725-8398-1DB4F77A2FD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kumimoji="1" lang="ja-JP" altLang="en-US"/>
        </a:p>
      </dgm:t>
    </dgm:pt>
    <dgm:pt modelId="{82AD44A7-F6EB-4D1B-8F19-752014F4CF64}">
      <dgm:prSet phldrT="[テキスト]"/>
      <dgm:spPr>
        <a:solidFill>
          <a:srgbClr val="FFFF00"/>
        </a:solidFill>
      </dgm:spPr>
      <dgm:t>
        <a:bodyPr/>
        <a:lstStyle/>
        <a:p>
          <a:r>
            <a:rPr kumimoji="1" lang="ja-JP" altLang="en-US" b="1" dirty="0" smtClean="0"/>
            <a:t>打ち上げ研修</a:t>
          </a:r>
          <a:endParaRPr kumimoji="1" lang="en-US" altLang="ja-JP" b="1" dirty="0" smtClean="0"/>
        </a:p>
        <a:p>
          <a:r>
            <a:rPr kumimoji="1" lang="en-US" altLang="ja-JP" b="1" dirty="0" smtClean="0"/>
            <a:t>《</a:t>
          </a:r>
          <a:r>
            <a:rPr kumimoji="1" lang="ja-JP" altLang="en-US" b="1" dirty="0" smtClean="0"/>
            <a:t>フォーラム</a:t>
          </a:r>
          <a:r>
            <a:rPr kumimoji="1" lang="en-US" altLang="ja-JP" b="1" dirty="0" smtClean="0"/>
            <a:t>》</a:t>
          </a:r>
        </a:p>
        <a:p>
          <a:r>
            <a:rPr kumimoji="1" lang="en-US" altLang="ja-JP" b="1" dirty="0" smtClean="0"/>
            <a:t>《</a:t>
          </a:r>
          <a:r>
            <a:rPr kumimoji="1" lang="ja-JP" altLang="en-US" b="1" dirty="0" smtClean="0"/>
            <a:t>地域住民参加のオープン研修≫</a:t>
          </a:r>
          <a:endParaRPr kumimoji="1" lang="ja-JP" altLang="en-US" b="1" dirty="0"/>
        </a:p>
      </dgm:t>
    </dgm:pt>
    <dgm:pt modelId="{02700C62-B2D5-4B3D-849E-F96E91A7E9C6}" type="parTrans" cxnId="{CCBD4393-D98E-447B-B9BD-8F59FD67EB16}">
      <dgm:prSet/>
      <dgm:spPr/>
      <dgm:t>
        <a:bodyPr/>
        <a:lstStyle/>
        <a:p>
          <a:endParaRPr kumimoji="1" lang="ja-JP" altLang="en-US"/>
        </a:p>
      </dgm:t>
    </dgm:pt>
    <dgm:pt modelId="{550A3390-0D0A-4180-A6DB-46CE5E0327BD}" type="sibTrans" cxnId="{CCBD4393-D98E-447B-B9BD-8F59FD67EB16}">
      <dgm:prSet/>
      <dgm:spPr/>
      <dgm:t>
        <a:bodyPr/>
        <a:lstStyle/>
        <a:p>
          <a:endParaRPr kumimoji="1" lang="ja-JP" altLang="en-US"/>
        </a:p>
      </dgm:t>
    </dgm:pt>
    <dgm:pt modelId="{4BE2BEF4-1868-447C-B10F-3C375946C6F1}">
      <dgm:prSet phldrT="[テキスト]"/>
      <dgm:spPr>
        <a:solidFill>
          <a:srgbClr val="FF6699"/>
        </a:solidFill>
      </dgm:spPr>
      <dgm:t>
        <a:bodyPr/>
        <a:lstStyle/>
        <a:p>
          <a:r>
            <a:rPr kumimoji="1" lang="ja-JP" altLang="en-US" b="1" dirty="0" smtClean="0"/>
            <a:t>具体的エンジンとなるフォーマル支援者への専門研修</a:t>
          </a:r>
          <a:endParaRPr kumimoji="1" lang="en-US" altLang="ja-JP" b="1" dirty="0" smtClean="0"/>
        </a:p>
        <a:p>
          <a:endParaRPr kumimoji="1" lang="ja-JP" altLang="en-US" b="1" dirty="0"/>
        </a:p>
      </dgm:t>
    </dgm:pt>
    <dgm:pt modelId="{81BF2656-1C83-4E30-9570-63C2D9FE7919}" type="parTrans" cxnId="{8A7776D9-5AF7-4A77-AF0C-803CA7605243}">
      <dgm:prSet/>
      <dgm:spPr/>
      <dgm:t>
        <a:bodyPr/>
        <a:lstStyle/>
        <a:p>
          <a:endParaRPr kumimoji="1" lang="ja-JP" altLang="en-US"/>
        </a:p>
      </dgm:t>
    </dgm:pt>
    <dgm:pt modelId="{A0C2623C-65DE-42BA-A2D2-D27697119B7A}" type="sibTrans" cxnId="{8A7776D9-5AF7-4A77-AF0C-803CA7605243}">
      <dgm:prSet/>
      <dgm:spPr/>
      <dgm:t>
        <a:bodyPr/>
        <a:lstStyle/>
        <a:p>
          <a:endParaRPr kumimoji="1" lang="ja-JP" altLang="en-US"/>
        </a:p>
      </dgm:t>
    </dgm:pt>
    <dgm:pt modelId="{1F93A384-BEA2-49CD-9D00-D1E6A93481EA}">
      <dgm:prSet phldrT="[テキスト]"/>
      <dgm:spPr>
        <a:solidFill>
          <a:srgbClr val="66FF66"/>
        </a:solidFill>
      </dgm:spPr>
      <dgm:t>
        <a:bodyPr/>
        <a:lstStyle/>
        <a:p>
          <a:r>
            <a:rPr kumimoji="1" lang="ja-JP" altLang="en-US" b="1" dirty="0" smtClean="0"/>
            <a:t>継続的かつ地域包括ケアシステムに向けた、小規模エリアの集まりによる事例検討やミニ研修</a:t>
          </a:r>
          <a:endParaRPr kumimoji="1" lang="ja-JP" altLang="en-US" b="1" dirty="0"/>
        </a:p>
      </dgm:t>
    </dgm:pt>
    <dgm:pt modelId="{299FE965-C53B-4F94-88C8-83DF9DDA9EA8}" type="parTrans" cxnId="{C90E46A7-F0A4-4A3F-9FBC-F7A8E49F8F4F}">
      <dgm:prSet/>
      <dgm:spPr/>
      <dgm:t>
        <a:bodyPr/>
        <a:lstStyle/>
        <a:p>
          <a:endParaRPr kumimoji="1" lang="ja-JP" altLang="en-US"/>
        </a:p>
      </dgm:t>
    </dgm:pt>
    <dgm:pt modelId="{D5D7059F-A3C6-4A22-BBDB-9B731A7F5F6F}" type="sibTrans" cxnId="{C90E46A7-F0A4-4A3F-9FBC-F7A8E49F8F4F}">
      <dgm:prSet/>
      <dgm:spPr/>
      <dgm:t>
        <a:bodyPr/>
        <a:lstStyle/>
        <a:p>
          <a:endParaRPr kumimoji="1" lang="ja-JP" altLang="en-US"/>
        </a:p>
      </dgm:t>
    </dgm:pt>
    <dgm:pt modelId="{F6488B88-C2FE-459F-A62C-72DBD2053A0F}" type="pres">
      <dgm:prSet presAssocID="{87D29787-6CB8-4725-8398-1DB4F77A2FDC}" presName="rootnode" presStyleCnt="0">
        <dgm:presLayoutVars>
          <dgm:chMax/>
          <dgm:chPref/>
          <dgm:dir/>
          <dgm:animLvl val="lvl"/>
        </dgm:presLayoutVars>
      </dgm:prSet>
      <dgm:spPr/>
      <dgm:t>
        <a:bodyPr/>
        <a:lstStyle/>
        <a:p>
          <a:endParaRPr kumimoji="1" lang="ja-JP" altLang="en-US"/>
        </a:p>
      </dgm:t>
    </dgm:pt>
    <dgm:pt modelId="{CE532D81-A806-4AF4-BA14-2B9C0480DA10}" type="pres">
      <dgm:prSet presAssocID="{82AD44A7-F6EB-4D1B-8F19-752014F4CF64}" presName="composite" presStyleCnt="0"/>
      <dgm:spPr/>
    </dgm:pt>
    <dgm:pt modelId="{2AAE162F-96DE-4DD3-AA58-D7E7BFB67728}" type="pres">
      <dgm:prSet presAssocID="{82AD44A7-F6EB-4D1B-8F19-752014F4CF64}" presName="LShape" presStyleLbl="alignNode1" presStyleIdx="0" presStyleCnt="5"/>
      <dgm:spPr/>
    </dgm:pt>
    <dgm:pt modelId="{D1F89207-1B09-4D25-8C90-09FE44AA21F4}" type="pres">
      <dgm:prSet presAssocID="{82AD44A7-F6EB-4D1B-8F19-752014F4CF64}" presName="ParentText" presStyleLbl="revTx" presStyleIdx="0" presStyleCnt="3">
        <dgm:presLayoutVars>
          <dgm:chMax val="0"/>
          <dgm:chPref val="0"/>
          <dgm:bulletEnabled val="1"/>
        </dgm:presLayoutVars>
      </dgm:prSet>
      <dgm:spPr/>
      <dgm:t>
        <a:bodyPr/>
        <a:lstStyle/>
        <a:p>
          <a:endParaRPr kumimoji="1" lang="ja-JP" altLang="en-US"/>
        </a:p>
      </dgm:t>
    </dgm:pt>
    <dgm:pt modelId="{4A31E5E8-DB0D-4ADB-97B6-BB0948340ABD}" type="pres">
      <dgm:prSet presAssocID="{82AD44A7-F6EB-4D1B-8F19-752014F4CF64}" presName="Triangle" presStyleLbl="alignNode1" presStyleIdx="1" presStyleCnt="5"/>
      <dgm:spPr/>
    </dgm:pt>
    <dgm:pt modelId="{C8974E20-646E-42C8-A7E7-4C880C3D72E1}" type="pres">
      <dgm:prSet presAssocID="{550A3390-0D0A-4180-A6DB-46CE5E0327BD}" presName="sibTrans" presStyleCnt="0"/>
      <dgm:spPr/>
    </dgm:pt>
    <dgm:pt modelId="{DCB7A740-9D81-4DEE-A9D4-341D9574CF26}" type="pres">
      <dgm:prSet presAssocID="{550A3390-0D0A-4180-A6DB-46CE5E0327BD}" presName="space" presStyleCnt="0"/>
      <dgm:spPr/>
    </dgm:pt>
    <dgm:pt modelId="{4DED14C5-511C-4BCE-AA3F-E5DF3F7F237C}" type="pres">
      <dgm:prSet presAssocID="{4BE2BEF4-1868-447C-B10F-3C375946C6F1}" presName="composite" presStyleCnt="0"/>
      <dgm:spPr/>
    </dgm:pt>
    <dgm:pt modelId="{F29DC9CF-31DA-4502-8CDB-B4864476D5E2}" type="pres">
      <dgm:prSet presAssocID="{4BE2BEF4-1868-447C-B10F-3C375946C6F1}" presName="LShape" presStyleLbl="alignNode1" presStyleIdx="2" presStyleCnt="5"/>
      <dgm:spPr/>
    </dgm:pt>
    <dgm:pt modelId="{69BD63BC-8FFE-4EE7-BA6A-7EB9331ABA2A}" type="pres">
      <dgm:prSet presAssocID="{4BE2BEF4-1868-447C-B10F-3C375946C6F1}" presName="ParentText" presStyleLbl="revTx" presStyleIdx="1" presStyleCnt="3" custScaleX="117086" custScaleY="140134">
        <dgm:presLayoutVars>
          <dgm:chMax val="0"/>
          <dgm:chPref val="0"/>
          <dgm:bulletEnabled val="1"/>
        </dgm:presLayoutVars>
      </dgm:prSet>
      <dgm:spPr/>
      <dgm:t>
        <a:bodyPr/>
        <a:lstStyle/>
        <a:p>
          <a:endParaRPr kumimoji="1" lang="ja-JP" altLang="en-US"/>
        </a:p>
      </dgm:t>
    </dgm:pt>
    <dgm:pt modelId="{D74FFBFB-AB78-42F8-8A18-608AF868AA07}" type="pres">
      <dgm:prSet presAssocID="{4BE2BEF4-1868-447C-B10F-3C375946C6F1}" presName="Triangle" presStyleLbl="alignNode1" presStyleIdx="3" presStyleCnt="5"/>
      <dgm:spPr/>
    </dgm:pt>
    <dgm:pt modelId="{4F1F5E16-96F1-41F2-B0BF-962854222A3A}" type="pres">
      <dgm:prSet presAssocID="{A0C2623C-65DE-42BA-A2D2-D27697119B7A}" presName="sibTrans" presStyleCnt="0"/>
      <dgm:spPr/>
    </dgm:pt>
    <dgm:pt modelId="{5861FA34-E170-49D3-897D-FE6D4206D57C}" type="pres">
      <dgm:prSet presAssocID="{A0C2623C-65DE-42BA-A2D2-D27697119B7A}" presName="space" presStyleCnt="0"/>
      <dgm:spPr/>
    </dgm:pt>
    <dgm:pt modelId="{EF05F413-F2AA-483B-9AED-844DC5A4B090}" type="pres">
      <dgm:prSet presAssocID="{1F93A384-BEA2-49CD-9D00-D1E6A93481EA}" presName="composite" presStyleCnt="0"/>
      <dgm:spPr/>
    </dgm:pt>
    <dgm:pt modelId="{C6749070-CC2C-40FF-B17A-29113E9FBD57}" type="pres">
      <dgm:prSet presAssocID="{1F93A384-BEA2-49CD-9D00-D1E6A93481EA}" presName="LShape" presStyleLbl="alignNode1" presStyleIdx="4" presStyleCnt="5"/>
      <dgm:spPr/>
    </dgm:pt>
    <dgm:pt modelId="{C6021F02-86D2-4C99-BFB9-43B3E9CB9CE4}" type="pres">
      <dgm:prSet presAssocID="{1F93A384-BEA2-49CD-9D00-D1E6A93481EA}" presName="ParentText" presStyleLbl="revTx" presStyleIdx="2" presStyleCnt="3" custScaleY="137939">
        <dgm:presLayoutVars>
          <dgm:chMax val="0"/>
          <dgm:chPref val="0"/>
          <dgm:bulletEnabled val="1"/>
        </dgm:presLayoutVars>
      </dgm:prSet>
      <dgm:spPr/>
      <dgm:t>
        <a:bodyPr/>
        <a:lstStyle/>
        <a:p>
          <a:endParaRPr kumimoji="1" lang="ja-JP" altLang="en-US"/>
        </a:p>
      </dgm:t>
    </dgm:pt>
  </dgm:ptLst>
  <dgm:cxnLst>
    <dgm:cxn modelId="{07F3BC29-98D6-430C-AA14-DFBB3AB2F964}" type="presOf" srcId="{82AD44A7-F6EB-4D1B-8F19-752014F4CF64}" destId="{D1F89207-1B09-4D25-8C90-09FE44AA21F4}" srcOrd="0" destOrd="0" presId="urn:microsoft.com/office/officeart/2009/3/layout/StepUpProcess"/>
    <dgm:cxn modelId="{C90E46A7-F0A4-4A3F-9FBC-F7A8E49F8F4F}" srcId="{87D29787-6CB8-4725-8398-1DB4F77A2FDC}" destId="{1F93A384-BEA2-49CD-9D00-D1E6A93481EA}" srcOrd="2" destOrd="0" parTransId="{299FE965-C53B-4F94-88C8-83DF9DDA9EA8}" sibTransId="{D5D7059F-A3C6-4A22-BBDB-9B731A7F5F6F}"/>
    <dgm:cxn modelId="{3883CCB7-46F4-4210-BEC8-D4348F5618A5}" type="presOf" srcId="{1F93A384-BEA2-49CD-9D00-D1E6A93481EA}" destId="{C6021F02-86D2-4C99-BFB9-43B3E9CB9CE4}" srcOrd="0" destOrd="0" presId="urn:microsoft.com/office/officeart/2009/3/layout/StepUpProcess"/>
    <dgm:cxn modelId="{92CC3CC7-2FA8-4A80-8152-F5964ACFB7C2}" type="presOf" srcId="{87D29787-6CB8-4725-8398-1DB4F77A2FDC}" destId="{F6488B88-C2FE-459F-A62C-72DBD2053A0F}" srcOrd="0" destOrd="0" presId="urn:microsoft.com/office/officeart/2009/3/layout/StepUpProcess"/>
    <dgm:cxn modelId="{F59BC12B-022B-4541-88F0-42C4A47540E2}" type="presOf" srcId="{4BE2BEF4-1868-447C-B10F-3C375946C6F1}" destId="{69BD63BC-8FFE-4EE7-BA6A-7EB9331ABA2A}" srcOrd="0" destOrd="0" presId="urn:microsoft.com/office/officeart/2009/3/layout/StepUpProcess"/>
    <dgm:cxn modelId="{CCBD4393-D98E-447B-B9BD-8F59FD67EB16}" srcId="{87D29787-6CB8-4725-8398-1DB4F77A2FDC}" destId="{82AD44A7-F6EB-4D1B-8F19-752014F4CF64}" srcOrd="0" destOrd="0" parTransId="{02700C62-B2D5-4B3D-849E-F96E91A7E9C6}" sibTransId="{550A3390-0D0A-4180-A6DB-46CE5E0327BD}"/>
    <dgm:cxn modelId="{8A7776D9-5AF7-4A77-AF0C-803CA7605243}" srcId="{87D29787-6CB8-4725-8398-1DB4F77A2FDC}" destId="{4BE2BEF4-1868-447C-B10F-3C375946C6F1}" srcOrd="1" destOrd="0" parTransId="{81BF2656-1C83-4E30-9570-63C2D9FE7919}" sibTransId="{A0C2623C-65DE-42BA-A2D2-D27697119B7A}"/>
    <dgm:cxn modelId="{94B192C9-E904-485C-9D77-5C40084BBFBD}" type="presParOf" srcId="{F6488B88-C2FE-459F-A62C-72DBD2053A0F}" destId="{CE532D81-A806-4AF4-BA14-2B9C0480DA10}" srcOrd="0" destOrd="0" presId="urn:microsoft.com/office/officeart/2009/3/layout/StepUpProcess"/>
    <dgm:cxn modelId="{F9FF7AE3-5093-4FEB-AE83-3817746ADEB4}" type="presParOf" srcId="{CE532D81-A806-4AF4-BA14-2B9C0480DA10}" destId="{2AAE162F-96DE-4DD3-AA58-D7E7BFB67728}" srcOrd="0" destOrd="0" presId="urn:microsoft.com/office/officeart/2009/3/layout/StepUpProcess"/>
    <dgm:cxn modelId="{CEAF3DDE-5C29-4B00-B3A1-D91DD41ADCB2}" type="presParOf" srcId="{CE532D81-A806-4AF4-BA14-2B9C0480DA10}" destId="{D1F89207-1B09-4D25-8C90-09FE44AA21F4}" srcOrd="1" destOrd="0" presId="urn:microsoft.com/office/officeart/2009/3/layout/StepUpProcess"/>
    <dgm:cxn modelId="{EAEC0CAB-EA5E-48D2-9D2A-80127632B7F3}" type="presParOf" srcId="{CE532D81-A806-4AF4-BA14-2B9C0480DA10}" destId="{4A31E5E8-DB0D-4ADB-97B6-BB0948340ABD}" srcOrd="2" destOrd="0" presId="urn:microsoft.com/office/officeart/2009/3/layout/StepUpProcess"/>
    <dgm:cxn modelId="{4CC49D2B-1B6E-446F-91B1-B8DF515610DF}" type="presParOf" srcId="{F6488B88-C2FE-459F-A62C-72DBD2053A0F}" destId="{C8974E20-646E-42C8-A7E7-4C880C3D72E1}" srcOrd="1" destOrd="0" presId="urn:microsoft.com/office/officeart/2009/3/layout/StepUpProcess"/>
    <dgm:cxn modelId="{4A759536-8B94-4D82-9983-6188288C2682}" type="presParOf" srcId="{C8974E20-646E-42C8-A7E7-4C880C3D72E1}" destId="{DCB7A740-9D81-4DEE-A9D4-341D9574CF26}" srcOrd="0" destOrd="0" presId="urn:microsoft.com/office/officeart/2009/3/layout/StepUpProcess"/>
    <dgm:cxn modelId="{CBF15AAC-BE77-43C3-BF4A-ED8F943A3A78}" type="presParOf" srcId="{F6488B88-C2FE-459F-A62C-72DBD2053A0F}" destId="{4DED14C5-511C-4BCE-AA3F-E5DF3F7F237C}" srcOrd="2" destOrd="0" presId="urn:microsoft.com/office/officeart/2009/3/layout/StepUpProcess"/>
    <dgm:cxn modelId="{E263197D-33C9-44C5-B402-2A2DC7AFAE7E}" type="presParOf" srcId="{4DED14C5-511C-4BCE-AA3F-E5DF3F7F237C}" destId="{F29DC9CF-31DA-4502-8CDB-B4864476D5E2}" srcOrd="0" destOrd="0" presId="urn:microsoft.com/office/officeart/2009/3/layout/StepUpProcess"/>
    <dgm:cxn modelId="{0567F70C-CD63-4000-A849-DF6E4C6D7D8F}" type="presParOf" srcId="{4DED14C5-511C-4BCE-AA3F-E5DF3F7F237C}" destId="{69BD63BC-8FFE-4EE7-BA6A-7EB9331ABA2A}" srcOrd="1" destOrd="0" presId="urn:microsoft.com/office/officeart/2009/3/layout/StepUpProcess"/>
    <dgm:cxn modelId="{D9F47A87-11E2-4C35-85DA-DA4FED59EC02}" type="presParOf" srcId="{4DED14C5-511C-4BCE-AA3F-E5DF3F7F237C}" destId="{D74FFBFB-AB78-42F8-8A18-608AF868AA07}" srcOrd="2" destOrd="0" presId="urn:microsoft.com/office/officeart/2009/3/layout/StepUpProcess"/>
    <dgm:cxn modelId="{464C2C4C-33CB-4E49-A1D0-6C9A0949FC89}" type="presParOf" srcId="{F6488B88-C2FE-459F-A62C-72DBD2053A0F}" destId="{4F1F5E16-96F1-41F2-B0BF-962854222A3A}" srcOrd="3" destOrd="0" presId="urn:microsoft.com/office/officeart/2009/3/layout/StepUpProcess"/>
    <dgm:cxn modelId="{40034E62-40A4-494A-B36E-03AFC34F602D}" type="presParOf" srcId="{4F1F5E16-96F1-41F2-B0BF-962854222A3A}" destId="{5861FA34-E170-49D3-897D-FE6D4206D57C}" srcOrd="0" destOrd="0" presId="urn:microsoft.com/office/officeart/2009/3/layout/StepUpProcess"/>
    <dgm:cxn modelId="{87ECF118-B9E5-416D-912E-EA03BE9E28E8}" type="presParOf" srcId="{F6488B88-C2FE-459F-A62C-72DBD2053A0F}" destId="{EF05F413-F2AA-483B-9AED-844DC5A4B090}" srcOrd="4" destOrd="0" presId="urn:microsoft.com/office/officeart/2009/3/layout/StepUpProcess"/>
    <dgm:cxn modelId="{B78CEEA8-E16E-4FC8-8155-28F62C165CEC}" type="presParOf" srcId="{EF05F413-F2AA-483B-9AED-844DC5A4B090}" destId="{C6749070-CC2C-40FF-B17A-29113E9FBD57}" srcOrd="0" destOrd="0" presId="urn:microsoft.com/office/officeart/2009/3/layout/StepUpProcess"/>
    <dgm:cxn modelId="{06800EA6-A493-4CDE-B056-0ECE431DE4DE}" type="presParOf" srcId="{EF05F413-F2AA-483B-9AED-844DC5A4B090}" destId="{C6021F02-86D2-4C99-BFB9-43B3E9CB9CE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BE274-49DF-4C07-81A1-C737493E373B}" type="doc">
      <dgm:prSet loTypeId="urn:microsoft.com/office/officeart/2005/8/layout/hProcess9" loCatId="process" qsTypeId="urn:microsoft.com/office/officeart/2005/8/quickstyle/simple1" qsCatId="simple" csTypeId="urn:microsoft.com/office/officeart/2005/8/colors/colorful1" csCatId="colorful" phldr="1"/>
      <dgm:spPr/>
    </dgm:pt>
    <dgm:pt modelId="{CAC07477-A26C-4A33-A718-29CD9AF9C63B}">
      <dgm:prSet phldrT="[テキスト]"/>
      <dgm:spPr/>
      <dgm:t>
        <a:bodyPr/>
        <a:lstStyle/>
        <a:p>
          <a:r>
            <a:rPr kumimoji="1" lang="ja-JP" altLang="en-US" dirty="0" smtClean="0"/>
            <a:t>地域を知る</a:t>
          </a:r>
          <a:endParaRPr kumimoji="1" lang="ja-JP" altLang="en-US" dirty="0"/>
        </a:p>
      </dgm:t>
    </dgm:pt>
    <dgm:pt modelId="{6274099B-43AC-44B5-B1AF-3F30A19E248D}" type="parTrans" cxnId="{9C2B5E8C-BD1A-4177-B45B-18D85E8B64E7}">
      <dgm:prSet/>
      <dgm:spPr/>
      <dgm:t>
        <a:bodyPr/>
        <a:lstStyle/>
        <a:p>
          <a:endParaRPr kumimoji="1" lang="ja-JP" altLang="en-US"/>
        </a:p>
      </dgm:t>
    </dgm:pt>
    <dgm:pt modelId="{3812DB22-EE42-48ED-A43C-6226DDA33E2F}" type="sibTrans" cxnId="{9C2B5E8C-BD1A-4177-B45B-18D85E8B64E7}">
      <dgm:prSet/>
      <dgm:spPr/>
      <dgm:t>
        <a:bodyPr/>
        <a:lstStyle/>
        <a:p>
          <a:endParaRPr kumimoji="1" lang="ja-JP" altLang="en-US"/>
        </a:p>
      </dgm:t>
    </dgm:pt>
    <dgm:pt modelId="{90BE8794-6D1C-48CC-A031-21D5F2BA30CF}">
      <dgm:prSet phldrT="[テキスト]"/>
      <dgm:spPr/>
      <dgm:t>
        <a:bodyPr/>
        <a:lstStyle/>
        <a:p>
          <a:r>
            <a:rPr kumimoji="1" lang="ja-JP" altLang="en-US" dirty="0" smtClean="0">
              <a:solidFill>
                <a:schemeClr val="tx1"/>
              </a:solidFill>
            </a:rPr>
            <a:t>支援関係者と出会う</a:t>
          </a:r>
          <a:endParaRPr kumimoji="1" lang="ja-JP" altLang="en-US" dirty="0">
            <a:solidFill>
              <a:schemeClr val="tx1"/>
            </a:solidFill>
          </a:endParaRPr>
        </a:p>
      </dgm:t>
    </dgm:pt>
    <dgm:pt modelId="{35694C78-5243-42D0-91A3-F8FE94AF3759}" type="parTrans" cxnId="{FEAD32E4-BA92-4FA7-8142-53CAD28DE57D}">
      <dgm:prSet/>
      <dgm:spPr/>
      <dgm:t>
        <a:bodyPr/>
        <a:lstStyle/>
        <a:p>
          <a:endParaRPr kumimoji="1" lang="ja-JP" altLang="en-US"/>
        </a:p>
      </dgm:t>
    </dgm:pt>
    <dgm:pt modelId="{6DC633EC-52CA-4D0E-AFA8-427621FA2A24}" type="sibTrans" cxnId="{FEAD32E4-BA92-4FA7-8142-53CAD28DE57D}">
      <dgm:prSet/>
      <dgm:spPr/>
      <dgm:t>
        <a:bodyPr/>
        <a:lstStyle/>
        <a:p>
          <a:endParaRPr kumimoji="1" lang="ja-JP" altLang="en-US"/>
        </a:p>
      </dgm:t>
    </dgm:pt>
    <dgm:pt modelId="{6A6691A8-069F-4866-8568-167964216149}">
      <dgm:prSet/>
      <dgm:spPr/>
      <dgm:t>
        <a:bodyPr/>
        <a:lstStyle/>
        <a:p>
          <a:r>
            <a:rPr kumimoji="1" lang="ja-JP" altLang="en-US" dirty="0" smtClean="0"/>
            <a:t>知り合いになる（ネットワーク）</a:t>
          </a:r>
          <a:endParaRPr kumimoji="1" lang="ja-JP" altLang="en-US" dirty="0"/>
        </a:p>
      </dgm:t>
    </dgm:pt>
    <dgm:pt modelId="{860C784D-7EA4-476E-83D6-0D83CF5EA17A}" type="parTrans" cxnId="{3DAA4504-5776-4D05-B33A-5051CFD44D4F}">
      <dgm:prSet/>
      <dgm:spPr/>
      <dgm:t>
        <a:bodyPr/>
        <a:lstStyle/>
        <a:p>
          <a:endParaRPr kumimoji="1" lang="ja-JP" altLang="en-US"/>
        </a:p>
      </dgm:t>
    </dgm:pt>
    <dgm:pt modelId="{9D90B846-9CCD-47DF-BCC4-C9C6862DF0A2}" type="sibTrans" cxnId="{3DAA4504-5776-4D05-B33A-5051CFD44D4F}">
      <dgm:prSet/>
      <dgm:spPr/>
      <dgm:t>
        <a:bodyPr/>
        <a:lstStyle/>
        <a:p>
          <a:endParaRPr kumimoji="1" lang="ja-JP" altLang="en-US"/>
        </a:p>
      </dgm:t>
    </dgm:pt>
    <dgm:pt modelId="{9290AB95-6271-4014-9197-F455F20E76CD}">
      <dgm:prSet/>
      <dgm:spPr/>
      <dgm:t>
        <a:bodyPr/>
        <a:lstStyle/>
        <a:p>
          <a:r>
            <a:rPr kumimoji="1" lang="ja-JP" altLang="en-US" dirty="0" smtClean="0">
              <a:solidFill>
                <a:srgbClr val="7030A0"/>
              </a:solidFill>
            </a:rPr>
            <a:t>支援のマッチング</a:t>
          </a:r>
          <a:r>
            <a:rPr kumimoji="1" lang="ja-JP" altLang="en-US" dirty="0" smtClean="0">
              <a:solidFill>
                <a:schemeClr val="tx1"/>
              </a:solidFill>
            </a:rPr>
            <a:t>又は</a:t>
          </a:r>
          <a:r>
            <a:rPr kumimoji="1" lang="ja-JP" altLang="en-US" dirty="0" smtClean="0">
              <a:solidFill>
                <a:srgbClr val="FF0000"/>
              </a:solidFill>
            </a:rPr>
            <a:t>開発支援が見える</a:t>
          </a:r>
          <a:endParaRPr kumimoji="1" lang="ja-JP" altLang="en-US" dirty="0">
            <a:solidFill>
              <a:srgbClr val="FF0000"/>
            </a:solidFill>
          </a:endParaRPr>
        </a:p>
      </dgm:t>
    </dgm:pt>
    <dgm:pt modelId="{51BFD075-356B-495B-8209-1DDD491E8886}" type="parTrans" cxnId="{B1400CA4-1347-4271-B51A-B5E863E88DF4}">
      <dgm:prSet/>
      <dgm:spPr/>
      <dgm:t>
        <a:bodyPr/>
        <a:lstStyle/>
        <a:p>
          <a:endParaRPr kumimoji="1" lang="ja-JP" altLang="en-US"/>
        </a:p>
      </dgm:t>
    </dgm:pt>
    <dgm:pt modelId="{65A5FC71-365B-4D7C-976D-91FC3D5F30D3}" type="sibTrans" cxnId="{B1400CA4-1347-4271-B51A-B5E863E88DF4}">
      <dgm:prSet/>
      <dgm:spPr/>
      <dgm:t>
        <a:bodyPr/>
        <a:lstStyle/>
        <a:p>
          <a:endParaRPr kumimoji="1" lang="ja-JP" altLang="en-US"/>
        </a:p>
      </dgm:t>
    </dgm:pt>
    <dgm:pt modelId="{FC948D03-1EB4-4392-847E-727B76E451B8}" type="pres">
      <dgm:prSet presAssocID="{34BBE274-49DF-4C07-81A1-C737493E373B}" presName="CompostProcess" presStyleCnt="0">
        <dgm:presLayoutVars>
          <dgm:dir/>
          <dgm:resizeHandles val="exact"/>
        </dgm:presLayoutVars>
      </dgm:prSet>
      <dgm:spPr/>
    </dgm:pt>
    <dgm:pt modelId="{23AA624F-1D87-4E2F-BC31-B1D5C4EA4D65}" type="pres">
      <dgm:prSet presAssocID="{34BBE274-49DF-4C07-81A1-C737493E373B}" presName="arrow" presStyleLbl="bgShp" presStyleIdx="0" presStyleCnt="1" custScaleX="109490" custLinFactNeighborX="3780" custLinFactNeighborY="628"/>
      <dgm:spPr/>
    </dgm:pt>
    <dgm:pt modelId="{BDD6CEBF-A47F-432A-9AA0-03F3A422A183}" type="pres">
      <dgm:prSet presAssocID="{34BBE274-49DF-4C07-81A1-C737493E373B}" presName="linearProcess" presStyleCnt="0"/>
      <dgm:spPr/>
    </dgm:pt>
    <dgm:pt modelId="{C34372B6-F78F-469A-99D9-1C46C3E56208}" type="pres">
      <dgm:prSet presAssocID="{CAC07477-A26C-4A33-A718-29CD9AF9C63B}" presName="textNode" presStyleLbl="node1" presStyleIdx="0" presStyleCnt="4">
        <dgm:presLayoutVars>
          <dgm:bulletEnabled val="1"/>
        </dgm:presLayoutVars>
      </dgm:prSet>
      <dgm:spPr/>
      <dgm:t>
        <a:bodyPr/>
        <a:lstStyle/>
        <a:p>
          <a:endParaRPr kumimoji="1" lang="ja-JP" altLang="en-US"/>
        </a:p>
      </dgm:t>
    </dgm:pt>
    <dgm:pt modelId="{8838AECA-07C7-4327-A327-D06566D612EC}" type="pres">
      <dgm:prSet presAssocID="{3812DB22-EE42-48ED-A43C-6226DDA33E2F}" presName="sibTrans" presStyleCnt="0"/>
      <dgm:spPr/>
    </dgm:pt>
    <dgm:pt modelId="{213B2314-93FC-431E-8A78-FBF1A1688B56}" type="pres">
      <dgm:prSet presAssocID="{90BE8794-6D1C-48CC-A031-21D5F2BA30CF}" presName="textNode" presStyleLbl="node1" presStyleIdx="1" presStyleCnt="4">
        <dgm:presLayoutVars>
          <dgm:bulletEnabled val="1"/>
        </dgm:presLayoutVars>
      </dgm:prSet>
      <dgm:spPr/>
      <dgm:t>
        <a:bodyPr/>
        <a:lstStyle/>
        <a:p>
          <a:endParaRPr kumimoji="1" lang="ja-JP" altLang="en-US"/>
        </a:p>
      </dgm:t>
    </dgm:pt>
    <dgm:pt modelId="{A09E5270-F6EB-46E0-91CD-E7678F32043F}" type="pres">
      <dgm:prSet presAssocID="{6DC633EC-52CA-4D0E-AFA8-427621FA2A24}" presName="sibTrans" presStyleCnt="0"/>
      <dgm:spPr/>
    </dgm:pt>
    <dgm:pt modelId="{4360B790-F5DF-428F-9834-5B8E4404D450}" type="pres">
      <dgm:prSet presAssocID="{6A6691A8-069F-4866-8568-167964216149}" presName="textNode" presStyleLbl="node1" presStyleIdx="2" presStyleCnt="4">
        <dgm:presLayoutVars>
          <dgm:bulletEnabled val="1"/>
        </dgm:presLayoutVars>
      </dgm:prSet>
      <dgm:spPr/>
      <dgm:t>
        <a:bodyPr/>
        <a:lstStyle/>
        <a:p>
          <a:endParaRPr kumimoji="1" lang="ja-JP" altLang="en-US"/>
        </a:p>
      </dgm:t>
    </dgm:pt>
    <dgm:pt modelId="{0248040E-F968-4B6F-B144-3B707F3565CD}" type="pres">
      <dgm:prSet presAssocID="{9D90B846-9CCD-47DF-BCC4-C9C6862DF0A2}" presName="sibTrans" presStyleCnt="0"/>
      <dgm:spPr/>
    </dgm:pt>
    <dgm:pt modelId="{B94949FF-C52C-4B45-A582-345C27C144F4}" type="pres">
      <dgm:prSet presAssocID="{9290AB95-6271-4014-9197-F455F20E76CD}" presName="textNode" presStyleLbl="node1" presStyleIdx="3" presStyleCnt="4">
        <dgm:presLayoutVars>
          <dgm:bulletEnabled val="1"/>
        </dgm:presLayoutVars>
      </dgm:prSet>
      <dgm:spPr/>
      <dgm:t>
        <a:bodyPr/>
        <a:lstStyle/>
        <a:p>
          <a:endParaRPr kumimoji="1" lang="ja-JP" altLang="en-US"/>
        </a:p>
      </dgm:t>
    </dgm:pt>
  </dgm:ptLst>
  <dgm:cxnLst>
    <dgm:cxn modelId="{3A5871AF-5733-46A3-98B3-B5D4DF5DFA7B}" type="presOf" srcId="{CAC07477-A26C-4A33-A718-29CD9AF9C63B}" destId="{C34372B6-F78F-469A-99D9-1C46C3E56208}" srcOrd="0" destOrd="0" presId="urn:microsoft.com/office/officeart/2005/8/layout/hProcess9"/>
    <dgm:cxn modelId="{DEBA6F12-41EA-4F58-B943-C94A81018AC3}" type="presOf" srcId="{34BBE274-49DF-4C07-81A1-C737493E373B}" destId="{FC948D03-1EB4-4392-847E-727B76E451B8}" srcOrd="0" destOrd="0" presId="urn:microsoft.com/office/officeart/2005/8/layout/hProcess9"/>
    <dgm:cxn modelId="{B1400CA4-1347-4271-B51A-B5E863E88DF4}" srcId="{34BBE274-49DF-4C07-81A1-C737493E373B}" destId="{9290AB95-6271-4014-9197-F455F20E76CD}" srcOrd="3" destOrd="0" parTransId="{51BFD075-356B-495B-8209-1DDD491E8886}" sibTransId="{65A5FC71-365B-4D7C-976D-91FC3D5F30D3}"/>
    <dgm:cxn modelId="{3DAA4504-5776-4D05-B33A-5051CFD44D4F}" srcId="{34BBE274-49DF-4C07-81A1-C737493E373B}" destId="{6A6691A8-069F-4866-8568-167964216149}" srcOrd="2" destOrd="0" parTransId="{860C784D-7EA4-476E-83D6-0D83CF5EA17A}" sibTransId="{9D90B846-9CCD-47DF-BCC4-C9C6862DF0A2}"/>
    <dgm:cxn modelId="{4A25BA68-AAC8-4710-A16D-57BD32A56C91}" type="presOf" srcId="{90BE8794-6D1C-48CC-A031-21D5F2BA30CF}" destId="{213B2314-93FC-431E-8A78-FBF1A1688B56}" srcOrd="0" destOrd="0" presId="urn:microsoft.com/office/officeart/2005/8/layout/hProcess9"/>
    <dgm:cxn modelId="{FEAD32E4-BA92-4FA7-8142-53CAD28DE57D}" srcId="{34BBE274-49DF-4C07-81A1-C737493E373B}" destId="{90BE8794-6D1C-48CC-A031-21D5F2BA30CF}" srcOrd="1" destOrd="0" parTransId="{35694C78-5243-42D0-91A3-F8FE94AF3759}" sibTransId="{6DC633EC-52CA-4D0E-AFA8-427621FA2A24}"/>
    <dgm:cxn modelId="{9C2B5E8C-BD1A-4177-B45B-18D85E8B64E7}" srcId="{34BBE274-49DF-4C07-81A1-C737493E373B}" destId="{CAC07477-A26C-4A33-A718-29CD9AF9C63B}" srcOrd="0" destOrd="0" parTransId="{6274099B-43AC-44B5-B1AF-3F30A19E248D}" sibTransId="{3812DB22-EE42-48ED-A43C-6226DDA33E2F}"/>
    <dgm:cxn modelId="{C7975C08-2FCA-4382-A8B6-2DE8C772B2D1}" type="presOf" srcId="{6A6691A8-069F-4866-8568-167964216149}" destId="{4360B790-F5DF-428F-9834-5B8E4404D450}" srcOrd="0" destOrd="0" presId="urn:microsoft.com/office/officeart/2005/8/layout/hProcess9"/>
    <dgm:cxn modelId="{613F0362-DAA9-47AC-9E01-A6B7CC40965B}" type="presOf" srcId="{9290AB95-6271-4014-9197-F455F20E76CD}" destId="{B94949FF-C52C-4B45-A582-345C27C144F4}" srcOrd="0" destOrd="0" presId="urn:microsoft.com/office/officeart/2005/8/layout/hProcess9"/>
    <dgm:cxn modelId="{E3231B85-2664-47F7-9599-D0C8AC9B9096}" type="presParOf" srcId="{FC948D03-1EB4-4392-847E-727B76E451B8}" destId="{23AA624F-1D87-4E2F-BC31-B1D5C4EA4D65}" srcOrd="0" destOrd="0" presId="urn:microsoft.com/office/officeart/2005/8/layout/hProcess9"/>
    <dgm:cxn modelId="{9916C5F0-F2B5-4F4A-85AC-AE358A8C0359}" type="presParOf" srcId="{FC948D03-1EB4-4392-847E-727B76E451B8}" destId="{BDD6CEBF-A47F-432A-9AA0-03F3A422A183}" srcOrd="1" destOrd="0" presId="urn:microsoft.com/office/officeart/2005/8/layout/hProcess9"/>
    <dgm:cxn modelId="{91489C36-7A05-485B-B5DA-F772A0699728}" type="presParOf" srcId="{BDD6CEBF-A47F-432A-9AA0-03F3A422A183}" destId="{C34372B6-F78F-469A-99D9-1C46C3E56208}" srcOrd="0" destOrd="0" presId="urn:microsoft.com/office/officeart/2005/8/layout/hProcess9"/>
    <dgm:cxn modelId="{ED049934-17C1-496C-996E-67EF1C2E71AC}" type="presParOf" srcId="{BDD6CEBF-A47F-432A-9AA0-03F3A422A183}" destId="{8838AECA-07C7-4327-A327-D06566D612EC}" srcOrd="1" destOrd="0" presId="urn:microsoft.com/office/officeart/2005/8/layout/hProcess9"/>
    <dgm:cxn modelId="{BD8F6E9F-FC39-4EED-967D-DE69CF510380}" type="presParOf" srcId="{BDD6CEBF-A47F-432A-9AA0-03F3A422A183}" destId="{213B2314-93FC-431E-8A78-FBF1A1688B56}" srcOrd="2" destOrd="0" presId="urn:microsoft.com/office/officeart/2005/8/layout/hProcess9"/>
    <dgm:cxn modelId="{75D5836B-C9C7-488E-AF8A-E60CB98BFEB0}" type="presParOf" srcId="{BDD6CEBF-A47F-432A-9AA0-03F3A422A183}" destId="{A09E5270-F6EB-46E0-91CD-E7678F32043F}" srcOrd="3" destOrd="0" presId="urn:microsoft.com/office/officeart/2005/8/layout/hProcess9"/>
    <dgm:cxn modelId="{8D6F4CBB-353A-4D1A-93A5-D15BD7B846AD}" type="presParOf" srcId="{BDD6CEBF-A47F-432A-9AA0-03F3A422A183}" destId="{4360B790-F5DF-428F-9834-5B8E4404D450}" srcOrd="4" destOrd="0" presId="urn:microsoft.com/office/officeart/2005/8/layout/hProcess9"/>
    <dgm:cxn modelId="{56134F96-C4E7-45B4-8FF1-2EFA1A76C0B0}" type="presParOf" srcId="{BDD6CEBF-A47F-432A-9AA0-03F3A422A183}" destId="{0248040E-F968-4B6F-B144-3B707F3565CD}" srcOrd="5" destOrd="0" presId="urn:microsoft.com/office/officeart/2005/8/layout/hProcess9"/>
    <dgm:cxn modelId="{81F4D097-B4D9-4225-85DE-8A4694B3951B}" type="presParOf" srcId="{BDD6CEBF-A47F-432A-9AA0-03F3A422A183}" destId="{B94949FF-C52C-4B45-A582-345C27C144F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5C742-B297-42CF-B294-D59C5A75D80E}" type="doc">
      <dgm:prSet loTypeId="urn:microsoft.com/office/officeart/2005/8/layout/venn1" loCatId="relationship" qsTypeId="urn:microsoft.com/office/officeart/2005/8/quickstyle/3d5" qsCatId="3D" csTypeId="urn:microsoft.com/office/officeart/2005/8/colors/colorful2" csCatId="colorful" phldr="1"/>
      <dgm:spPr/>
    </dgm:pt>
    <dgm:pt modelId="{9A77D181-213A-4523-A84E-4D7508C0E916}">
      <dgm:prSet phldrT="[テキスト]"/>
      <dgm:spPr/>
      <dgm:t>
        <a:bodyPr/>
        <a:lstStyle/>
        <a:p>
          <a:r>
            <a:rPr kumimoji="1" lang="ja-JP" altLang="en-US" b="1" smtClean="0"/>
            <a:t>見せる</a:t>
          </a:r>
          <a:endParaRPr kumimoji="1" lang="en-US" altLang="ja-JP" b="1" smtClean="0"/>
        </a:p>
        <a:p>
          <a:r>
            <a:rPr kumimoji="1" lang="ja-JP" altLang="en-US" smtClean="0"/>
            <a:t>相談現場を肌で感じる。当然社会力の基本も同様</a:t>
          </a:r>
          <a:endParaRPr kumimoji="1" lang="ja-JP" altLang="en-US" dirty="0"/>
        </a:p>
      </dgm:t>
    </dgm:pt>
    <dgm:pt modelId="{DE63A2FC-159D-4FFE-A285-73B5F014F5D1}" type="parTrans" cxnId="{D3B96577-3EDC-4CF7-8806-3D9C399F0753}">
      <dgm:prSet/>
      <dgm:spPr/>
      <dgm:t>
        <a:bodyPr/>
        <a:lstStyle/>
        <a:p>
          <a:endParaRPr kumimoji="1" lang="ja-JP" altLang="en-US"/>
        </a:p>
      </dgm:t>
    </dgm:pt>
    <dgm:pt modelId="{AD71E0D2-3C0D-4040-A91F-FCC80A178AB2}" type="sibTrans" cxnId="{D3B96577-3EDC-4CF7-8806-3D9C399F0753}">
      <dgm:prSet/>
      <dgm:spPr/>
      <dgm:t>
        <a:bodyPr/>
        <a:lstStyle/>
        <a:p>
          <a:endParaRPr kumimoji="1" lang="ja-JP" altLang="en-US"/>
        </a:p>
      </dgm:t>
    </dgm:pt>
    <dgm:pt modelId="{3152C28E-E476-48A0-BB03-013283ECB37F}">
      <dgm:prSet phldrT="[テキスト]"/>
      <dgm:spPr/>
      <dgm:t>
        <a:bodyPr/>
        <a:lstStyle/>
        <a:p>
          <a:r>
            <a:rPr kumimoji="1" lang="ja-JP" altLang="en-US" b="1" dirty="0" smtClean="0">
              <a:solidFill>
                <a:srgbClr val="FF0000"/>
              </a:solidFill>
            </a:rPr>
            <a:t>研修を作る</a:t>
          </a:r>
          <a:endParaRPr kumimoji="1" lang="en-US" altLang="ja-JP" b="1" dirty="0" smtClean="0">
            <a:solidFill>
              <a:srgbClr val="FF0000"/>
            </a:solidFill>
          </a:endParaRPr>
        </a:p>
        <a:p>
          <a:r>
            <a:rPr kumimoji="1" lang="ja-JP" altLang="en-US" dirty="0" smtClean="0"/>
            <a:t>企画力のスキルを身に着ける</a:t>
          </a:r>
          <a:endParaRPr kumimoji="1" lang="en-US" altLang="ja-JP" dirty="0" smtClean="0"/>
        </a:p>
        <a:p>
          <a:r>
            <a:rPr kumimoji="1" lang="en-US" altLang="ja-JP" dirty="0" smtClean="0"/>
            <a:t>【</a:t>
          </a:r>
          <a:r>
            <a:rPr kumimoji="1" lang="ja-JP" altLang="en-US" dirty="0" smtClean="0"/>
            <a:t>事例を作る</a:t>
          </a:r>
          <a:r>
            <a:rPr kumimoji="1" lang="en-US" altLang="ja-JP" dirty="0" smtClean="0"/>
            <a:t>】</a:t>
          </a:r>
        </a:p>
        <a:p>
          <a:r>
            <a:rPr kumimoji="1" lang="en-US" altLang="ja-JP" dirty="0" smtClean="0"/>
            <a:t>【</a:t>
          </a:r>
          <a:r>
            <a:rPr kumimoji="1" lang="ja-JP" altLang="en-US" dirty="0" smtClean="0"/>
            <a:t>話す</a:t>
          </a:r>
          <a:r>
            <a:rPr kumimoji="1" lang="en-US" altLang="ja-JP" dirty="0" smtClean="0"/>
            <a:t>】</a:t>
          </a:r>
          <a:endParaRPr kumimoji="1" lang="ja-JP" altLang="en-US" dirty="0"/>
        </a:p>
      </dgm:t>
    </dgm:pt>
    <dgm:pt modelId="{1C58F22A-5F5E-4495-83DD-7455A5E1D5EE}" type="parTrans" cxnId="{0FAFD968-4E25-495B-B036-DF3A947B3ECC}">
      <dgm:prSet/>
      <dgm:spPr/>
      <dgm:t>
        <a:bodyPr/>
        <a:lstStyle/>
        <a:p>
          <a:endParaRPr kumimoji="1" lang="ja-JP" altLang="en-US"/>
        </a:p>
      </dgm:t>
    </dgm:pt>
    <dgm:pt modelId="{42E747F0-0851-49D7-883F-A5ADCD8B0A89}" type="sibTrans" cxnId="{0FAFD968-4E25-495B-B036-DF3A947B3ECC}">
      <dgm:prSet/>
      <dgm:spPr/>
      <dgm:t>
        <a:bodyPr/>
        <a:lstStyle/>
        <a:p>
          <a:endParaRPr kumimoji="1" lang="ja-JP" altLang="en-US"/>
        </a:p>
      </dgm:t>
    </dgm:pt>
    <dgm:pt modelId="{C334572B-7FFF-4E56-A72B-CED0D378C9B0}">
      <dgm:prSet phldrT="[テキスト]"/>
      <dgm:spPr>
        <a:solidFill>
          <a:schemeClr val="accent1">
            <a:alpha val="50000"/>
          </a:schemeClr>
        </a:solidFill>
      </dgm:spPr>
      <dgm:t>
        <a:bodyPr/>
        <a:lstStyle/>
        <a:p>
          <a:r>
            <a:rPr kumimoji="1" lang="ja-JP" altLang="en-US" b="1" dirty="0" smtClean="0"/>
            <a:t>見られる</a:t>
          </a:r>
          <a:endParaRPr kumimoji="1" lang="en-US" altLang="ja-JP" b="1" dirty="0" smtClean="0"/>
        </a:p>
        <a:p>
          <a:r>
            <a:rPr kumimoji="1" lang="ja-JP" altLang="en-US" dirty="0" smtClean="0"/>
            <a:t>実践を自ら行ってもらい、その内容を評価し合う</a:t>
          </a:r>
          <a:r>
            <a:rPr kumimoji="1" lang="en-US" altLang="ja-JP" dirty="0" smtClean="0"/>
            <a:t>【</a:t>
          </a:r>
          <a:r>
            <a:rPr kumimoji="1" lang="ja-JP" altLang="en-US" dirty="0" smtClean="0"/>
            <a:t>計画も同様</a:t>
          </a:r>
          <a:r>
            <a:rPr kumimoji="1" lang="en-US" altLang="ja-JP" dirty="0" smtClean="0"/>
            <a:t>】</a:t>
          </a:r>
        </a:p>
      </dgm:t>
    </dgm:pt>
    <dgm:pt modelId="{BF0520EC-CA39-460E-AAF7-F5AA998A38F1}" type="parTrans" cxnId="{99DC4ABF-A9CD-4F5F-B2E7-39118D228FD4}">
      <dgm:prSet/>
      <dgm:spPr/>
      <dgm:t>
        <a:bodyPr/>
        <a:lstStyle/>
        <a:p>
          <a:endParaRPr kumimoji="1" lang="ja-JP" altLang="en-US"/>
        </a:p>
      </dgm:t>
    </dgm:pt>
    <dgm:pt modelId="{5261AFF2-F267-49EC-8978-F48487A7A225}" type="sibTrans" cxnId="{99DC4ABF-A9CD-4F5F-B2E7-39118D228FD4}">
      <dgm:prSet/>
      <dgm:spPr/>
      <dgm:t>
        <a:bodyPr/>
        <a:lstStyle/>
        <a:p>
          <a:endParaRPr kumimoji="1" lang="ja-JP" altLang="en-US"/>
        </a:p>
      </dgm:t>
    </dgm:pt>
    <dgm:pt modelId="{1007EEB6-6FAE-44A9-9EF7-3D967E23C522}">
      <dgm:prSet/>
      <dgm:spPr/>
      <dgm:t>
        <a:bodyPr/>
        <a:lstStyle/>
        <a:p>
          <a:r>
            <a:rPr kumimoji="1" lang="ja-JP" altLang="en-US" b="1" dirty="0" smtClean="0">
              <a:solidFill>
                <a:srgbClr val="FF0000"/>
              </a:solidFill>
            </a:rPr>
            <a:t>応援してみる</a:t>
          </a:r>
          <a:endParaRPr kumimoji="1" lang="en-US" altLang="ja-JP" b="1" dirty="0" smtClean="0">
            <a:solidFill>
              <a:srgbClr val="FF0000"/>
            </a:solidFill>
          </a:endParaRPr>
        </a:p>
        <a:p>
          <a:r>
            <a:rPr kumimoji="1" lang="ja-JP" altLang="en-US" dirty="0" smtClean="0"/>
            <a:t>共通ケースで、ケアマネジメントを後方支援</a:t>
          </a:r>
          <a:endParaRPr kumimoji="1" lang="en-US" altLang="ja-JP" dirty="0" smtClean="0"/>
        </a:p>
      </dgm:t>
    </dgm:pt>
    <dgm:pt modelId="{32A28E10-1ACF-401A-970F-F27C17764502}" type="parTrans" cxnId="{A20F219D-841D-4A32-9D42-9E507FCB0DA4}">
      <dgm:prSet/>
      <dgm:spPr/>
      <dgm:t>
        <a:bodyPr/>
        <a:lstStyle/>
        <a:p>
          <a:endParaRPr kumimoji="1" lang="ja-JP" altLang="en-US"/>
        </a:p>
      </dgm:t>
    </dgm:pt>
    <dgm:pt modelId="{84E81854-D62B-40D4-8E28-9D8BA8E07DB5}" type="sibTrans" cxnId="{A20F219D-841D-4A32-9D42-9E507FCB0DA4}">
      <dgm:prSet/>
      <dgm:spPr/>
      <dgm:t>
        <a:bodyPr/>
        <a:lstStyle/>
        <a:p>
          <a:endParaRPr kumimoji="1" lang="ja-JP" altLang="en-US"/>
        </a:p>
      </dgm:t>
    </dgm:pt>
    <dgm:pt modelId="{D6F72F66-F4E6-4EEA-BBBF-834FDB7BC474}" type="pres">
      <dgm:prSet presAssocID="{ADD5C742-B297-42CF-B294-D59C5A75D80E}" presName="compositeShape" presStyleCnt="0">
        <dgm:presLayoutVars>
          <dgm:chMax val="7"/>
          <dgm:dir/>
          <dgm:resizeHandles val="exact"/>
        </dgm:presLayoutVars>
      </dgm:prSet>
      <dgm:spPr/>
    </dgm:pt>
    <dgm:pt modelId="{F5497D76-9783-4EBD-8A44-1C29BA0B187B}" type="pres">
      <dgm:prSet presAssocID="{9A77D181-213A-4523-A84E-4D7508C0E916}" presName="circ1" presStyleLbl="vennNode1" presStyleIdx="0" presStyleCnt="4"/>
      <dgm:spPr/>
      <dgm:t>
        <a:bodyPr/>
        <a:lstStyle/>
        <a:p>
          <a:endParaRPr kumimoji="1" lang="ja-JP" altLang="en-US"/>
        </a:p>
      </dgm:t>
    </dgm:pt>
    <dgm:pt modelId="{01EAAAB3-D500-4F91-95CD-07BAFC4B72D7}" type="pres">
      <dgm:prSet presAssocID="{9A77D181-213A-4523-A84E-4D7508C0E916}" presName="circ1Tx" presStyleLbl="revTx" presStyleIdx="0" presStyleCnt="0">
        <dgm:presLayoutVars>
          <dgm:chMax val="0"/>
          <dgm:chPref val="0"/>
          <dgm:bulletEnabled val="1"/>
        </dgm:presLayoutVars>
      </dgm:prSet>
      <dgm:spPr/>
      <dgm:t>
        <a:bodyPr/>
        <a:lstStyle/>
        <a:p>
          <a:endParaRPr kumimoji="1" lang="ja-JP" altLang="en-US"/>
        </a:p>
      </dgm:t>
    </dgm:pt>
    <dgm:pt modelId="{BB58A7A1-593B-47B8-AD94-3E882276F382}" type="pres">
      <dgm:prSet presAssocID="{3152C28E-E476-48A0-BB03-013283ECB37F}" presName="circ2" presStyleLbl="vennNode1" presStyleIdx="1" presStyleCnt="4"/>
      <dgm:spPr/>
      <dgm:t>
        <a:bodyPr/>
        <a:lstStyle/>
        <a:p>
          <a:endParaRPr kumimoji="1" lang="ja-JP" altLang="en-US"/>
        </a:p>
      </dgm:t>
    </dgm:pt>
    <dgm:pt modelId="{2E9321BF-FFC3-4341-B6A1-6D1143F7EE73}" type="pres">
      <dgm:prSet presAssocID="{3152C28E-E476-48A0-BB03-013283ECB37F}" presName="circ2Tx" presStyleLbl="revTx" presStyleIdx="0" presStyleCnt="0">
        <dgm:presLayoutVars>
          <dgm:chMax val="0"/>
          <dgm:chPref val="0"/>
          <dgm:bulletEnabled val="1"/>
        </dgm:presLayoutVars>
      </dgm:prSet>
      <dgm:spPr/>
      <dgm:t>
        <a:bodyPr/>
        <a:lstStyle/>
        <a:p>
          <a:endParaRPr kumimoji="1" lang="ja-JP" altLang="en-US"/>
        </a:p>
      </dgm:t>
    </dgm:pt>
    <dgm:pt modelId="{571D1B95-C84B-47D1-8509-A16A0FD2DF68}" type="pres">
      <dgm:prSet presAssocID="{1007EEB6-6FAE-44A9-9EF7-3D967E23C522}" presName="circ3" presStyleLbl="vennNode1" presStyleIdx="2" presStyleCnt="4"/>
      <dgm:spPr/>
      <dgm:t>
        <a:bodyPr/>
        <a:lstStyle/>
        <a:p>
          <a:endParaRPr kumimoji="1" lang="ja-JP" altLang="en-US"/>
        </a:p>
      </dgm:t>
    </dgm:pt>
    <dgm:pt modelId="{6D72C6FB-F4DB-44E8-8BCA-A8B08C447511}" type="pres">
      <dgm:prSet presAssocID="{1007EEB6-6FAE-44A9-9EF7-3D967E23C522}" presName="circ3Tx" presStyleLbl="revTx" presStyleIdx="0" presStyleCnt="0">
        <dgm:presLayoutVars>
          <dgm:chMax val="0"/>
          <dgm:chPref val="0"/>
          <dgm:bulletEnabled val="1"/>
        </dgm:presLayoutVars>
      </dgm:prSet>
      <dgm:spPr/>
      <dgm:t>
        <a:bodyPr/>
        <a:lstStyle/>
        <a:p>
          <a:endParaRPr kumimoji="1" lang="ja-JP" altLang="en-US"/>
        </a:p>
      </dgm:t>
    </dgm:pt>
    <dgm:pt modelId="{B6970621-9446-4A25-9E15-92FC30C0201D}" type="pres">
      <dgm:prSet presAssocID="{C334572B-7FFF-4E56-A72B-CED0D378C9B0}" presName="circ4" presStyleLbl="vennNode1" presStyleIdx="3" presStyleCnt="4"/>
      <dgm:spPr/>
      <dgm:t>
        <a:bodyPr/>
        <a:lstStyle/>
        <a:p>
          <a:endParaRPr kumimoji="1" lang="ja-JP" altLang="en-US"/>
        </a:p>
      </dgm:t>
    </dgm:pt>
    <dgm:pt modelId="{732D668D-1BFD-430D-AD8B-3C511259035F}" type="pres">
      <dgm:prSet presAssocID="{C334572B-7FFF-4E56-A72B-CED0D378C9B0}" presName="circ4Tx" presStyleLbl="revTx" presStyleIdx="0" presStyleCnt="0">
        <dgm:presLayoutVars>
          <dgm:chMax val="0"/>
          <dgm:chPref val="0"/>
          <dgm:bulletEnabled val="1"/>
        </dgm:presLayoutVars>
      </dgm:prSet>
      <dgm:spPr/>
      <dgm:t>
        <a:bodyPr/>
        <a:lstStyle/>
        <a:p>
          <a:endParaRPr kumimoji="1" lang="ja-JP" altLang="en-US"/>
        </a:p>
      </dgm:t>
    </dgm:pt>
  </dgm:ptLst>
  <dgm:cxnLst>
    <dgm:cxn modelId="{A20F219D-841D-4A32-9D42-9E507FCB0DA4}" srcId="{ADD5C742-B297-42CF-B294-D59C5A75D80E}" destId="{1007EEB6-6FAE-44A9-9EF7-3D967E23C522}" srcOrd="2" destOrd="0" parTransId="{32A28E10-1ACF-401A-970F-F27C17764502}" sibTransId="{84E81854-D62B-40D4-8E28-9D8BA8E07DB5}"/>
    <dgm:cxn modelId="{890CC34A-6BFF-43DF-9AF1-8B29B795A9B2}" type="presOf" srcId="{ADD5C742-B297-42CF-B294-D59C5A75D80E}" destId="{D6F72F66-F4E6-4EEA-BBBF-834FDB7BC474}" srcOrd="0" destOrd="0" presId="urn:microsoft.com/office/officeart/2005/8/layout/venn1"/>
    <dgm:cxn modelId="{0FAFD968-4E25-495B-B036-DF3A947B3ECC}" srcId="{ADD5C742-B297-42CF-B294-D59C5A75D80E}" destId="{3152C28E-E476-48A0-BB03-013283ECB37F}" srcOrd="1" destOrd="0" parTransId="{1C58F22A-5F5E-4495-83DD-7455A5E1D5EE}" sibTransId="{42E747F0-0851-49D7-883F-A5ADCD8B0A89}"/>
    <dgm:cxn modelId="{5B365036-F67A-4CB1-96C7-56D00D0817EF}" type="presOf" srcId="{9A77D181-213A-4523-A84E-4D7508C0E916}" destId="{F5497D76-9783-4EBD-8A44-1C29BA0B187B}" srcOrd="0" destOrd="0" presId="urn:microsoft.com/office/officeart/2005/8/layout/venn1"/>
    <dgm:cxn modelId="{26B16807-5757-406E-BDA7-A2CD3E7E0008}" type="presOf" srcId="{1007EEB6-6FAE-44A9-9EF7-3D967E23C522}" destId="{6D72C6FB-F4DB-44E8-8BCA-A8B08C447511}" srcOrd="1" destOrd="0" presId="urn:microsoft.com/office/officeart/2005/8/layout/venn1"/>
    <dgm:cxn modelId="{9FCB4D3E-22F3-4E15-B65D-993676747095}" type="presOf" srcId="{9A77D181-213A-4523-A84E-4D7508C0E916}" destId="{01EAAAB3-D500-4F91-95CD-07BAFC4B72D7}" srcOrd="1" destOrd="0" presId="urn:microsoft.com/office/officeart/2005/8/layout/venn1"/>
    <dgm:cxn modelId="{32F36283-D62F-43C6-8859-7CACD8AD9C45}" type="presOf" srcId="{C334572B-7FFF-4E56-A72B-CED0D378C9B0}" destId="{732D668D-1BFD-430D-AD8B-3C511259035F}" srcOrd="1" destOrd="0" presId="urn:microsoft.com/office/officeart/2005/8/layout/venn1"/>
    <dgm:cxn modelId="{D5BFF0DB-C0A9-4C29-BDA0-D792D66617AC}" type="presOf" srcId="{3152C28E-E476-48A0-BB03-013283ECB37F}" destId="{BB58A7A1-593B-47B8-AD94-3E882276F382}" srcOrd="0" destOrd="0" presId="urn:microsoft.com/office/officeart/2005/8/layout/venn1"/>
    <dgm:cxn modelId="{D3B96577-3EDC-4CF7-8806-3D9C399F0753}" srcId="{ADD5C742-B297-42CF-B294-D59C5A75D80E}" destId="{9A77D181-213A-4523-A84E-4D7508C0E916}" srcOrd="0" destOrd="0" parTransId="{DE63A2FC-159D-4FFE-A285-73B5F014F5D1}" sibTransId="{AD71E0D2-3C0D-4040-A91F-FCC80A178AB2}"/>
    <dgm:cxn modelId="{2BA91AE6-9AA0-43F0-9952-F49EB4DBEA01}" type="presOf" srcId="{3152C28E-E476-48A0-BB03-013283ECB37F}" destId="{2E9321BF-FFC3-4341-B6A1-6D1143F7EE73}" srcOrd="1" destOrd="0" presId="urn:microsoft.com/office/officeart/2005/8/layout/venn1"/>
    <dgm:cxn modelId="{99DC4ABF-A9CD-4F5F-B2E7-39118D228FD4}" srcId="{ADD5C742-B297-42CF-B294-D59C5A75D80E}" destId="{C334572B-7FFF-4E56-A72B-CED0D378C9B0}" srcOrd="3" destOrd="0" parTransId="{BF0520EC-CA39-460E-AAF7-F5AA998A38F1}" sibTransId="{5261AFF2-F267-49EC-8978-F48487A7A225}"/>
    <dgm:cxn modelId="{233F8BF0-76BD-42AD-8979-1B67786D7F46}" type="presOf" srcId="{C334572B-7FFF-4E56-A72B-CED0D378C9B0}" destId="{B6970621-9446-4A25-9E15-92FC30C0201D}" srcOrd="0" destOrd="0" presId="urn:microsoft.com/office/officeart/2005/8/layout/venn1"/>
    <dgm:cxn modelId="{B8FB4D0F-160C-45F4-BA44-920917F9A6B3}" type="presOf" srcId="{1007EEB6-6FAE-44A9-9EF7-3D967E23C522}" destId="{571D1B95-C84B-47D1-8509-A16A0FD2DF68}" srcOrd="0" destOrd="0" presId="urn:microsoft.com/office/officeart/2005/8/layout/venn1"/>
    <dgm:cxn modelId="{3537226B-E578-417E-BD00-88678773A37F}" type="presParOf" srcId="{D6F72F66-F4E6-4EEA-BBBF-834FDB7BC474}" destId="{F5497D76-9783-4EBD-8A44-1C29BA0B187B}" srcOrd="0" destOrd="0" presId="urn:microsoft.com/office/officeart/2005/8/layout/venn1"/>
    <dgm:cxn modelId="{955C7C68-6551-4EC3-96E3-B83A97035077}" type="presParOf" srcId="{D6F72F66-F4E6-4EEA-BBBF-834FDB7BC474}" destId="{01EAAAB3-D500-4F91-95CD-07BAFC4B72D7}" srcOrd="1" destOrd="0" presId="urn:microsoft.com/office/officeart/2005/8/layout/venn1"/>
    <dgm:cxn modelId="{C3507BD6-AB38-4BE0-A7BE-07351211CA05}" type="presParOf" srcId="{D6F72F66-F4E6-4EEA-BBBF-834FDB7BC474}" destId="{BB58A7A1-593B-47B8-AD94-3E882276F382}" srcOrd="2" destOrd="0" presId="urn:microsoft.com/office/officeart/2005/8/layout/venn1"/>
    <dgm:cxn modelId="{5071598D-F7D1-42B6-AAF4-9CC746C831D5}" type="presParOf" srcId="{D6F72F66-F4E6-4EEA-BBBF-834FDB7BC474}" destId="{2E9321BF-FFC3-4341-B6A1-6D1143F7EE73}" srcOrd="3" destOrd="0" presId="urn:microsoft.com/office/officeart/2005/8/layout/venn1"/>
    <dgm:cxn modelId="{3B430D79-6A83-4FC6-A668-B0C436F01FBF}" type="presParOf" srcId="{D6F72F66-F4E6-4EEA-BBBF-834FDB7BC474}" destId="{571D1B95-C84B-47D1-8509-A16A0FD2DF68}" srcOrd="4" destOrd="0" presId="urn:microsoft.com/office/officeart/2005/8/layout/venn1"/>
    <dgm:cxn modelId="{4D922627-6BE6-4624-8682-C5453AFFF277}" type="presParOf" srcId="{D6F72F66-F4E6-4EEA-BBBF-834FDB7BC474}" destId="{6D72C6FB-F4DB-44E8-8BCA-A8B08C447511}" srcOrd="5" destOrd="0" presId="urn:microsoft.com/office/officeart/2005/8/layout/venn1"/>
    <dgm:cxn modelId="{66D57CA2-8B3A-4EE1-9355-E780DD2F735C}" type="presParOf" srcId="{D6F72F66-F4E6-4EEA-BBBF-834FDB7BC474}" destId="{B6970621-9446-4A25-9E15-92FC30C0201D}" srcOrd="6" destOrd="0" presId="urn:microsoft.com/office/officeart/2005/8/layout/venn1"/>
    <dgm:cxn modelId="{4076A998-F043-4F67-95BA-6C4F2D983B67}" type="presParOf" srcId="{D6F72F66-F4E6-4EEA-BBBF-834FDB7BC474}" destId="{732D668D-1BFD-430D-AD8B-3C511259035F}"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BCC76-B144-4C8E-85C3-5EEEF94F59C1}" type="doc">
      <dgm:prSet loTypeId="urn:microsoft.com/office/officeart/2005/8/layout/venn1" loCatId="relationship" qsTypeId="urn:microsoft.com/office/officeart/2005/8/quickstyle/3d1" qsCatId="3D" csTypeId="urn:microsoft.com/office/officeart/2005/8/colors/colorful4" csCatId="colorful" phldr="1"/>
      <dgm:spPr/>
    </dgm:pt>
    <dgm:pt modelId="{A662EF47-2E49-4F20-B692-05CD4C01F6D6}">
      <dgm:prSet phldrT="[テキスト]"/>
      <dgm:spPr/>
      <dgm:t>
        <a:bodyPr/>
        <a:lstStyle/>
        <a:p>
          <a:r>
            <a:rPr kumimoji="1" lang="ja-JP" altLang="en-US" dirty="0" smtClean="0"/>
            <a:t>やる気</a:t>
          </a:r>
          <a:endParaRPr kumimoji="1" lang="ja-JP" altLang="en-US" dirty="0"/>
        </a:p>
      </dgm:t>
    </dgm:pt>
    <dgm:pt modelId="{2988D0BC-A9C0-440C-9CA5-8CF46EE10351}" type="parTrans" cxnId="{76A7F673-01C1-4885-B863-0B61374D961F}">
      <dgm:prSet/>
      <dgm:spPr/>
      <dgm:t>
        <a:bodyPr/>
        <a:lstStyle/>
        <a:p>
          <a:endParaRPr kumimoji="1" lang="ja-JP" altLang="en-US"/>
        </a:p>
      </dgm:t>
    </dgm:pt>
    <dgm:pt modelId="{6E2B691F-A894-48C3-8C2F-9E9A308894F3}" type="sibTrans" cxnId="{76A7F673-01C1-4885-B863-0B61374D961F}">
      <dgm:prSet/>
      <dgm:spPr/>
      <dgm:t>
        <a:bodyPr/>
        <a:lstStyle/>
        <a:p>
          <a:endParaRPr kumimoji="1" lang="ja-JP" altLang="en-US"/>
        </a:p>
      </dgm:t>
    </dgm:pt>
    <dgm:pt modelId="{096BF626-9BC4-45BF-B3DD-659D5B0E932B}">
      <dgm:prSet phldrT="[テキスト]" custT="1"/>
      <dgm:spPr/>
      <dgm:t>
        <a:bodyPr/>
        <a:lstStyle/>
        <a:p>
          <a:r>
            <a:rPr kumimoji="1" lang="ja-JP" altLang="en-US" sz="2000" b="1" dirty="0" smtClean="0"/>
            <a:t>方法</a:t>
          </a:r>
          <a:endParaRPr kumimoji="1" lang="en-US" altLang="ja-JP" sz="2000" b="1" dirty="0" smtClean="0"/>
        </a:p>
        <a:p>
          <a:r>
            <a:rPr kumimoji="1" lang="ja-JP" altLang="en-US" sz="1600" b="1" dirty="0" smtClean="0"/>
            <a:t>（ツール</a:t>
          </a:r>
          <a:r>
            <a:rPr kumimoji="1" lang="ja-JP" altLang="en-US" sz="2000" b="1" dirty="0" smtClean="0"/>
            <a:t>）</a:t>
          </a:r>
          <a:endParaRPr kumimoji="1" lang="ja-JP" altLang="en-US" sz="2000" b="1" dirty="0"/>
        </a:p>
      </dgm:t>
    </dgm:pt>
    <dgm:pt modelId="{8EBE9835-3916-45DC-A274-6951192AC35F}" type="parTrans" cxnId="{89BBBDCB-A9AF-41A7-946B-0DF1F0FC5D65}">
      <dgm:prSet/>
      <dgm:spPr/>
      <dgm:t>
        <a:bodyPr/>
        <a:lstStyle/>
        <a:p>
          <a:endParaRPr kumimoji="1" lang="ja-JP" altLang="en-US"/>
        </a:p>
      </dgm:t>
    </dgm:pt>
    <dgm:pt modelId="{E7B8F664-C4DA-4DED-BC7D-35B18BE18AFE}" type="sibTrans" cxnId="{89BBBDCB-A9AF-41A7-946B-0DF1F0FC5D65}">
      <dgm:prSet/>
      <dgm:spPr/>
      <dgm:t>
        <a:bodyPr/>
        <a:lstStyle/>
        <a:p>
          <a:endParaRPr kumimoji="1" lang="ja-JP" altLang="en-US"/>
        </a:p>
      </dgm:t>
    </dgm:pt>
    <dgm:pt modelId="{255FD7F0-5A1F-465B-B891-F59DC9A9305F}">
      <dgm:prSet/>
      <dgm:spPr/>
      <dgm:t>
        <a:bodyPr/>
        <a:lstStyle/>
        <a:p>
          <a:r>
            <a:rPr kumimoji="1" lang="ja-JP" altLang="en-US" dirty="0" smtClean="0"/>
            <a:t>学び合う</a:t>
          </a:r>
          <a:endParaRPr kumimoji="1" lang="ja-JP" altLang="en-US" dirty="0"/>
        </a:p>
      </dgm:t>
    </dgm:pt>
    <dgm:pt modelId="{F66DA55B-3E5C-4148-B600-A37D339E8DDE}" type="parTrans" cxnId="{B1862479-B8CB-4C9D-A8A1-43662927FF98}">
      <dgm:prSet/>
      <dgm:spPr/>
      <dgm:t>
        <a:bodyPr/>
        <a:lstStyle/>
        <a:p>
          <a:endParaRPr kumimoji="1" lang="ja-JP" altLang="en-US"/>
        </a:p>
      </dgm:t>
    </dgm:pt>
    <dgm:pt modelId="{5D92D330-957B-4AF9-8864-5E730544BD02}" type="sibTrans" cxnId="{B1862479-B8CB-4C9D-A8A1-43662927FF98}">
      <dgm:prSet/>
      <dgm:spPr/>
      <dgm:t>
        <a:bodyPr/>
        <a:lstStyle/>
        <a:p>
          <a:endParaRPr kumimoji="1" lang="ja-JP" altLang="en-US"/>
        </a:p>
      </dgm:t>
    </dgm:pt>
    <dgm:pt modelId="{B52A878F-C5B4-4960-86A3-BD3FD576F212}">
      <dgm:prSet phldrT="[テキスト]" custT="1"/>
      <dgm:spPr/>
      <dgm:t>
        <a:bodyPr/>
        <a:lstStyle/>
        <a:p>
          <a:r>
            <a:rPr kumimoji="1" lang="ja-JP" altLang="en-US" sz="1600" dirty="0" smtClean="0"/>
            <a:t>圏域相談スキルの</a:t>
          </a:r>
          <a:r>
            <a:rPr kumimoji="1" lang="ja-JP" altLang="en-US" sz="1600" b="1" dirty="0" smtClean="0"/>
            <a:t>標準化</a:t>
          </a:r>
          <a:endParaRPr kumimoji="1" lang="en-US" altLang="ja-JP" sz="1600" b="1" dirty="0" smtClean="0"/>
        </a:p>
        <a:p>
          <a:endParaRPr kumimoji="1" lang="en-US" altLang="ja-JP" sz="1400" b="1" dirty="0" smtClean="0"/>
        </a:p>
      </dgm:t>
    </dgm:pt>
    <dgm:pt modelId="{AE5C8841-8938-471E-BCEC-965870B82323}" type="sibTrans" cxnId="{AE6BC78D-ADEB-4004-97CD-71163F6A1109}">
      <dgm:prSet/>
      <dgm:spPr/>
      <dgm:t>
        <a:bodyPr/>
        <a:lstStyle/>
        <a:p>
          <a:endParaRPr kumimoji="1" lang="ja-JP" altLang="en-US"/>
        </a:p>
      </dgm:t>
    </dgm:pt>
    <dgm:pt modelId="{49928B80-6689-4472-9CBF-ADD5A9122806}" type="parTrans" cxnId="{AE6BC78D-ADEB-4004-97CD-71163F6A1109}">
      <dgm:prSet/>
      <dgm:spPr/>
      <dgm:t>
        <a:bodyPr/>
        <a:lstStyle/>
        <a:p>
          <a:endParaRPr kumimoji="1" lang="ja-JP" altLang="en-US"/>
        </a:p>
      </dgm:t>
    </dgm:pt>
    <dgm:pt modelId="{F8EBE4FD-C29B-47C9-9328-830041332D16}" type="pres">
      <dgm:prSet presAssocID="{E71BCC76-B144-4C8E-85C3-5EEEF94F59C1}" presName="compositeShape" presStyleCnt="0">
        <dgm:presLayoutVars>
          <dgm:chMax val="7"/>
          <dgm:dir/>
          <dgm:resizeHandles val="exact"/>
        </dgm:presLayoutVars>
      </dgm:prSet>
      <dgm:spPr/>
    </dgm:pt>
    <dgm:pt modelId="{0BD83BF1-F747-403E-A2D8-454ACBAC8D77}" type="pres">
      <dgm:prSet presAssocID="{A662EF47-2E49-4F20-B692-05CD4C01F6D6}" presName="circ1" presStyleLbl="vennNode1" presStyleIdx="0" presStyleCnt="4"/>
      <dgm:spPr/>
      <dgm:t>
        <a:bodyPr/>
        <a:lstStyle/>
        <a:p>
          <a:endParaRPr kumimoji="1" lang="ja-JP" altLang="en-US"/>
        </a:p>
      </dgm:t>
    </dgm:pt>
    <dgm:pt modelId="{1B934C4A-E54D-4E04-BA22-B5CA4FF90479}" type="pres">
      <dgm:prSet presAssocID="{A662EF47-2E49-4F20-B692-05CD4C01F6D6}" presName="circ1Tx" presStyleLbl="revTx" presStyleIdx="0" presStyleCnt="0">
        <dgm:presLayoutVars>
          <dgm:chMax val="0"/>
          <dgm:chPref val="0"/>
          <dgm:bulletEnabled val="1"/>
        </dgm:presLayoutVars>
      </dgm:prSet>
      <dgm:spPr/>
      <dgm:t>
        <a:bodyPr/>
        <a:lstStyle/>
        <a:p>
          <a:endParaRPr kumimoji="1" lang="ja-JP" altLang="en-US"/>
        </a:p>
      </dgm:t>
    </dgm:pt>
    <dgm:pt modelId="{B2742A4E-E79E-49E8-994C-501B09B775F7}" type="pres">
      <dgm:prSet presAssocID="{096BF626-9BC4-45BF-B3DD-659D5B0E932B}" presName="circ2" presStyleLbl="vennNode1" presStyleIdx="1" presStyleCnt="4"/>
      <dgm:spPr/>
      <dgm:t>
        <a:bodyPr/>
        <a:lstStyle/>
        <a:p>
          <a:endParaRPr kumimoji="1" lang="ja-JP" altLang="en-US"/>
        </a:p>
      </dgm:t>
    </dgm:pt>
    <dgm:pt modelId="{2C59FD85-7006-4D72-A334-DC6792F1D0DD}" type="pres">
      <dgm:prSet presAssocID="{096BF626-9BC4-45BF-B3DD-659D5B0E932B}" presName="circ2Tx" presStyleLbl="revTx" presStyleIdx="0" presStyleCnt="0">
        <dgm:presLayoutVars>
          <dgm:chMax val="0"/>
          <dgm:chPref val="0"/>
          <dgm:bulletEnabled val="1"/>
        </dgm:presLayoutVars>
      </dgm:prSet>
      <dgm:spPr/>
      <dgm:t>
        <a:bodyPr/>
        <a:lstStyle/>
        <a:p>
          <a:endParaRPr kumimoji="1" lang="ja-JP" altLang="en-US"/>
        </a:p>
      </dgm:t>
    </dgm:pt>
    <dgm:pt modelId="{71AFB3E3-D48D-4A44-B1BB-5916C274BA99}" type="pres">
      <dgm:prSet presAssocID="{255FD7F0-5A1F-465B-B891-F59DC9A9305F}" presName="circ3" presStyleLbl="vennNode1" presStyleIdx="2" presStyleCnt="4" custLinFactNeighborX="715" custLinFactNeighborY="1587"/>
      <dgm:spPr/>
      <dgm:t>
        <a:bodyPr/>
        <a:lstStyle/>
        <a:p>
          <a:endParaRPr kumimoji="1" lang="ja-JP" altLang="en-US"/>
        </a:p>
      </dgm:t>
    </dgm:pt>
    <dgm:pt modelId="{10E05EB6-B78A-4751-8BEC-1BDBC5616119}" type="pres">
      <dgm:prSet presAssocID="{255FD7F0-5A1F-465B-B891-F59DC9A9305F}" presName="circ3Tx" presStyleLbl="revTx" presStyleIdx="0" presStyleCnt="0">
        <dgm:presLayoutVars>
          <dgm:chMax val="0"/>
          <dgm:chPref val="0"/>
          <dgm:bulletEnabled val="1"/>
        </dgm:presLayoutVars>
      </dgm:prSet>
      <dgm:spPr/>
      <dgm:t>
        <a:bodyPr/>
        <a:lstStyle/>
        <a:p>
          <a:endParaRPr kumimoji="1" lang="ja-JP" altLang="en-US"/>
        </a:p>
      </dgm:t>
    </dgm:pt>
    <dgm:pt modelId="{FDE0B6A4-56C9-4DEF-B3AD-0B2653BD2755}" type="pres">
      <dgm:prSet presAssocID="{B52A878F-C5B4-4960-86A3-BD3FD576F212}" presName="circ4" presStyleLbl="vennNode1" presStyleIdx="3" presStyleCnt="4" custLinFactNeighborX="-6916" custLinFactNeighborY="18407"/>
      <dgm:spPr/>
      <dgm:t>
        <a:bodyPr/>
        <a:lstStyle/>
        <a:p>
          <a:endParaRPr kumimoji="1" lang="ja-JP" altLang="en-US"/>
        </a:p>
      </dgm:t>
    </dgm:pt>
    <dgm:pt modelId="{9819E2C8-02DE-4FBD-89CD-0CCB9B3CE6BB}" type="pres">
      <dgm:prSet presAssocID="{B52A878F-C5B4-4960-86A3-BD3FD576F212}" presName="circ4Tx" presStyleLbl="revTx" presStyleIdx="0" presStyleCnt="0">
        <dgm:presLayoutVars>
          <dgm:chMax val="0"/>
          <dgm:chPref val="0"/>
          <dgm:bulletEnabled val="1"/>
        </dgm:presLayoutVars>
      </dgm:prSet>
      <dgm:spPr/>
      <dgm:t>
        <a:bodyPr/>
        <a:lstStyle/>
        <a:p>
          <a:endParaRPr kumimoji="1" lang="ja-JP" altLang="en-US"/>
        </a:p>
      </dgm:t>
    </dgm:pt>
  </dgm:ptLst>
  <dgm:cxnLst>
    <dgm:cxn modelId="{3D67D39E-FDD9-4A97-8A6B-0C0D37B8FC70}" type="presOf" srcId="{255FD7F0-5A1F-465B-B891-F59DC9A9305F}" destId="{10E05EB6-B78A-4751-8BEC-1BDBC5616119}" srcOrd="1" destOrd="0" presId="urn:microsoft.com/office/officeart/2005/8/layout/venn1"/>
    <dgm:cxn modelId="{2EC45465-0735-4224-B999-92679E89B4DB}" type="presOf" srcId="{B52A878F-C5B4-4960-86A3-BD3FD576F212}" destId="{9819E2C8-02DE-4FBD-89CD-0CCB9B3CE6BB}" srcOrd="1" destOrd="0" presId="urn:microsoft.com/office/officeart/2005/8/layout/venn1"/>
    <dgm:cxn modelId="{44F50FFE-F83D-4A8B-A6F2-0067514CD200}" type="presOf" srcId="{E71BCC76-B144-4C8E-85C3-5EEEF94F59C1}" destId="{F8EBE4FD-C29B-47C9-9328-830041332D16}" srcOrd="0" destOrd="0" presId="urn:microsoft.com/office/officeart/2005/8/layout/venn1"/>
    <dgm:cxn modelId="{DAB6B292-0E4A-4820-9CF7-A4F4E2593CDF}" type="presOf" srcId="{096BF626-9BC4-45BF-B3DD-659D5B0E932B}" destId="{2C59FD85-7006-4D72-A334-DC6792F1D0DD}" srcOrd="1" destOrd="0" presId="urn:microsoft.com/office/officeart/2005/8/layout/venn1"/>
    <dgm:cxn modelId="{AE6BC78D-ADEB-4004-97CD-71163F6A1109}" srcId="{E71BCC76-B144-4C8E-85C3-5EEEF94F59C1}" destId="{B52A878F-C5B4-4960-86A3-BD3FD576F212}" srcOrd="3" destOrd="0" parTransId="{49928B80-6689-4472-9CBF-ADD5A9122806}" sibTransId="{AE5C8841-8938-471E-BCEC-965870B82323}"/>
    <dgm:cxn modelId="{73BE0396-EB7A-42FD-9DE6-F76D3CEAA619}" type="presOf" srcId="{096BF626-9BC4-45BF-B3DD-659D5B0E932B}" destId="{B2742A4E-E79E-49E8-994C-501B09B775F7}" srcOrd="0" destOrd="0" presId="urn:microsoft.com/office/officeart/2005/8/layout/venn1"/>
    <dgm:cxn modelId="{B1862479-B8CB-4C9D-A8A1-43662927FF98}" srcId="{E71BCC76-B144-4C8E-85C3-5EEEF94F59C1}" destId="{255FD7F0-5A1F-465B-B891-F59DC9A9305F}" srcOrd="2" destOrd="0" parTransId="{F66DA55B-3E5C-4148-B600-A37D339E8DDE}" sibTransId="{5D92D330-957B-4AF9-8864-5E730544BD02}"/>
    <dgm:cxn modelId="{76A7F673-01C1-4885-B863-0B61374D961F}" srcId="{E71BCC76-B144-4C8E-85C3-5EEEF94F59C1}" destId="{A662EF47-2E49-4F20-B692-05CD4C01F6D6}" srcOrd="0" destOrd="0" parTransId="{2988D0BC-A9C0-440C-9CA5-8CF46EE10351}" sibTransId="{6E2B691F-A894-48C3-8C2F-9E9A308894F3}"/>
    <dgm:cxn modelId="{89BBBDCB-A9AF-41A7-946B-0DF1F0FC5D65}" srcId="{E71BCC76-B144-4C8E-85C3-5EEEF94F59C1}" destId="{096BF626-9BC4-45BF-B3DD-659D5B0E932B}" srcOrd="1" destOrd="0" parTransId="{8EBE9835-3916-45DC-A274-6951192AC35F}" sibTransId="{E7B8F664-C4DA-4DED-BC7D-35B18BE18AFE}"/>
    <dgm:cxn modelId="{92D0F5AF-B7D8-421E-933B-D8FA10BC187D}" type="presOf" srcId="{255FD7F0-5A1F-465B-B891-F59DC9A9305F}" destId="{71AFB3E3-D48D-4A44-B1BB-5916C274BA99}" srcOrd="0" destOrd="0" presId="urn:microsoft.com/office/officeart/2005/8/layout/venn1"/>
    <dgm:cxn modelId="{FEA8E405-7779-4699-B7B4-BE292EF9BD57}" type="presOf" srcId="{B52A878F-C5B4-4960-86A3-BD3FD576F212}" destId="{FDE0B6A4-56C9-4DEF-B3AD-0B2653BD2755}" srcOrd="0" destOrd="0" presId="urn:microsoft.com/office/officeart/2005/8/layout/venn1"/>
    <dgm:cxn modelId="{DCDE086E-A8AA-4237-82DD-461A28A62393}" type="presOf" srcId="{A662EF47-2E49-4F20-B692-05CD4C01F6D6}" destId="{0BD83BF1-F747-403E-A2D8-454ACBAC8D77}" srcOrd="0" destOrd="0" presId="urn:microsoft.com/office/officeart/2005/8/layout/venn1"/>
    <dgm:cxn modelId="{A577A001-76B2-4F86-A057-6A4C3F184F1B}" type="presOf" srcId="{A662EF47-2E49-4F20-B692-05CD4C01F6D6}" destId="{1B934C4A-E54D-4E04-BA22-B5CA4FF90479}" srcOrd="1" destOrd="0" presId="urn:microsoft.com/office/officeart/2005/8/layout/venn1"/>
    <dgm:cxn modelId="{EF99D0BF-0B21-40E6-8FE6-7268E21C65CB}" type="presParOf" srcId="{F8EBE4FD-C29B-47C9-9328-830041332D16}" destId="{0BD83BF1-F747-403E-A2D8-454ACBAC8D77}" srcOrd="0" destOrd="0" presId="urn:microsoft.com/office/officeart/2005/8/layout/venn1"/>
    <dgm:cxn modelId="{0B2F0F9C-E894-4821-8C96-86B7ED312296}" type="presParOf" srcId="{F8EBE4FD-C29B-47C9-9328-830041332D16}" destId="{1B934C4A-E54D-4E04-BA22-B5CA4FF90479}" srcOrd="1" destOrd="0" presId="urn:microsoft.com/office/officeart/2005/8/layout/venn1"/>
    <dgm:cxn modelId="{D4DC273A-D6EF-4491-90D1-9FB7248FD7C8}" type="presParOf" srcId="{F8EBE4FD-C29B-47C9-9328-830041332D16}" destId="{B2742A4E-E79E-49E8-994C-501B09B775F7}" srcOrd="2" destOrd="0" presId="urn:microsoft.com/office/officeart/2005/8/layout/venn1"/>
    <dgm:cxn modelId="{7FDAFB09-06FA-4F75-BD45-0198B04B3439}" type="presParOf" srcId="{F8EBE4FD-C29B-47C9-9328-830041332D16}" destId="{2C59FD85-7006-4D72-A334-DC6792F1D0DD}" srcOrd="3" destOrd="0" presId="urn:microsoft.com/office/officeart/2005/8/layout/venn1"/>
    <dgm:cxn modelId="{3BA2D8C9-14A1-4BFD-A59A-69B23EC067DF}" type="presParOf" srcId="{F8EBE4FD-C29B-47C9-9328-830041332D16}" destId="{71AFB3E3-D48D-4A44-B1BB-5916C274BA99}" srcOrd="4" destOrd="0" presId="urn:microsoft.com/office/officeart/2005/8/layout/venn1"/>
    <dgm:cxn modelId="{54B05B8B-70B4-419C-8FC8-C2949525FE04}" type="presParOf" srcId="{F8EBE4FD-C29B-47C9-9328-830041332D16}" destId="{10E05EB6-B78A-4751-8BEC-1BDBC5616119}" srcOrd="5" destOrd="0" presId="urn:microsoft.com/office/officeart/2005/8/layout/venn1"/>
    <dgm:cxn modelId="{80C30807-15BC-4877-B469-C881829C0F08}" type="presParOf" srcId="{F8EBE4FD-C29B-47C9-9328-830041332D16}" destId="{FDE0B6A4-56C9-4DEF-B3AD-0B2653BD2755}" srcOrd="6" destOrd="0" presId="urn:microsoft.com/office/officeart/2005/8/layout/venn1"/>
    <dgm:cxn modelId="{C556FD2B-043B-4394-9EAC-17A7A9D73F29}" type="presParOf" srcId="{F8EBE4FD-C29B-47C9-9328-830041332D16}" destId="{9819E2C8-02DE-4FBD-89CD-0CCB9B3CE6BB}"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E162F-96DE-4DD3-AA58-D7E7BFB67728}">
      <dsp:nvSpPr>
        <dsp:cNvPr id="0" name=""/>
        <dsp:cNvSpPr/>
      </dsp:nvSpPr>
      <dsp:spPr>
        <a:xfrm rot="5400000">
          <a:off x="550947" y="2011719"/>
          <a:ext cx="1641184" cy="2730893"/>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89207-1B09-4D25-8C90-09FE44AA21F4}">
      <dsp:nvSpPr>
        <dsp:cNvPr id="0" name=""/>
        <dsp:cNvSpPr/>
      </dsp:nvSpPr>
      <dsp:spPr>
        <a:xfrm>
          <a:off x="276993" y="2827668"/>
          <a:ext cx="2465465" cy="216112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kumimoji="1" lang="ja-JP" altLang="en-US" sz="2300" b="1" kern="1200" dirty="0" smtClean="0"/>
            <a:t>打ち上げ研修</a:t>
          </a:r>
          <a:endParaRPr kumimoji="1" lang="en-US" altLang="ja-JP" sz="2300" b="1" kern="1200" dirty="0" smtClean="0"/>
        </a:p>
        <a:p>
          <a:pPr lvl="0" algn="l" defTabSz="1022350">
            <a:lnSpc>
              <a:spcPct val="90000"/>
            </a:lnSpc>
            <a:spcBef>
              <a:spcPct val="0"/>
            </a:spcBef>
            <a:spcAft>
              <a:spcPct val="35000"/>
            </a:spcAft>
          </a:pPr>
          <a:r>
            <a:rPr kumimoji="1" lang="en-US" altLang="ja-JP" sz="2300" b="1" kern="1200" dirty="0" smtClean="0"/>
            <a:t>《</a:t>
          </a:r>
          <a:r>
            <a:rPr kumimoji="1" lang="ja-JP" altLang="en-US" sz="2300" b="1" kern="1200" dirty="0" smtClean="0"/>
            <a:t>フォーラム</a:t>
          </a:r>
          <a:r>
            <a:rPr kumimoji="1" lang="en-US" altLang="ja-JP" sz="2300" b="1" kern="1200" dirty="0" smtClean="0"/>
            <a:t>》</a:t>
          </a:r>
        </a:p>
        <a:p>
          <a:pPr lvl="0" algn="l" defTabSz="1022350">
            <a:lnSpc>
              <a:spcPct val="90000"/>
            </a:lnSpc>
            <a:spcBef>
              <a:spcPct val="0"/>
            </a:spcBef>
            <a:spcAft>
              <a:spcPct val="35000"/>
            </a:spcAft>
          </a:pPr>
          <a:r>
            <a:rPr kumimoji="1" lang="en-US" altLang="ja-JP" sz="2300" b="1" kern="1200" dirty="0" smtClean="0"/>
            <a:t>《</a:t>
          </a:r>
          <a:r>
            <a:rPr kumimoji="1" lang="ja-JP" altLang="en-US" sz="2300" b="1" kern="1200" dirty="0" smtClean="0"/>
            <a:t>地域住民参加のオープン研修≫</a:t>
          </a:r>
          <a:endParaRPr kumimoji="1" lang="ja-JP" altLang="en-US" sz="2300" b="1" kern="1200" dirty="0"/>
        </a:p>
      </dsp:txBody>
      <dsp:txXfrm>
        <a:off x="276993" y="2827668"/>
        <a:ext cx="2465465" cy="2161125"/>
      </dsp:txXfrm>
    </dsp:sp>
    <dsp:sp modelId="{4A31E5E8-DB0D-4ADB-97B6-BB0948340ABD}">
      <dsp:nvSpPr>
        <dsp:cNvPr id="0" name=""/>
        <dsp:cNvSpPr/>
      </dsp:nvSpPr>
      <dsp:spPr>
        <a:xfrm>
          <a:off x="2277276" y="1810667"/>
          <a:ext cx="465182" cy="465182"/>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DC9CF-31DA-4502-8CDB-B4864476D5E2}">
      <dsp:nvSpPr>
        <dsp:cNvPr id="0" name=""/>
        <dsp:cNvSpPr/>
      </dsp:nvSpPr>
      <dsp:spPr>
        <a:xfrm rot="5400000">
          <a:off x="3569159" y="831186"/>
          <a:ext cx="1641184" cy="2730893"/>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D63BC-8FFE-4EE7-BA6A-7EB9331ABA2A}">
      <dsp:nvSpPr>
        <dsp:cNvPr id="0" name=""/>
        <dsp:cNvSpPr/>
      </dsp:nvSpPr>
      <dsp:spPr>
        <a:xfrm>
          <a:off x="3084580" y="1213462"/>
          <a:ext cx="2886715" cy="3028471"/>
        </a:xfrm>
        <a:prstGeom prst="rect">
          <a:avLst/>
        </a:prstGeom>
        <a:solidFill>
          <a:srgbClr val="FF6699"/>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kumimoji="1" lang="ja-JP" altLang="en-US" sz="2300" b="1" kern="1200" dirty="0" smtClean="0"/>
            <a:t>具体的エンジンとなるフォーマル支援者への専門研修</a:t>
          </a:r>
          <a:endParaRPr kumimoji="1" lang="en-US" altLang="ja-JP" sz="2300" b="1" kern="1200" dirty="0" smtClean="0"/>
        </a:p>
        <a:p>
          <a:pPr lvl="0" algn="l" defTabSz="1022350">
            <a:lnSpc>
              <a:spcPct val="90000"/>
            </a:lnSpc>
            <a:spcBef>
              <a:spcPct val="0"/>
            </a:spcBef>
            <a:spcAft>
              <a:spcPct val="35000"/>
            </a:spcAft>
          </a:pPr>
          <a:endParaRPr kumimoji="1" lang="ja-JP" altLang="en-US" sz="2300" b="1" kern="1200" dirty="0"/>
        </a:p>
      </dsp:txBody>
      <dsp:txXfrm>
        <a:off x="3084580" y="1213462"/>
        <a:ext cx="2886715" cy="3028471"/>
      </dsp:txXfrm>
    </dsp:sp>
    <dsp:sp modelId="{D74FFBFB-AB78-42F8-8A18-608AF868AA07}">
      <dsp:nvSpPr>
        <dsp:cNvPr id="0" name=""/>
        <dsp:cNvSpPr/>
      </dsp:nvSpPr>
      <dsp:spPr>
        <a:xfrm>
          <a:off x="5295488" y="630135"/>
          <a:ext cx="465182" cy="465182"/>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49070-CC2C-40FF-B17A-29113E9FBD57}">
      <dsp:nvSpPr>
        <dsp:cNvPr id="0" name=""/>
        <dsp:cNvSpPr/>
      </dsp:nvSpPr>
      <dsp:spPr>
        <a:xfrm rot="5400000">
          <a:off x="6587371" y="-325627"/>
          <a:ext cx="1641184" cy="2730893"/>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21F02-86D2-4C99-BFB9-43B3E9CB9CE4}">
      <dsp:nvSpPr>
        <dsp:cNvPr id="0" name=""/>
        <dsp:cNvSpPr/>
      </dsp:nvSpPr>
      <dsp:spPr>
        <a:xfrm>
          <a:off x="6313417" y="80366"/>
          <a:ext cx="2465465" cy="2981034"/>
        </a:xfrm>
        <a:prstGeom prst="rect">
          <a:avLst/>
        </a:prstGeom>
        <a:solidFill>
          <a:srgbClr val="66FF66"/>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kumimoji="1" lang="ja-JP" altLang="en-US" sz="2300" b="1" kern="1200" dirty="0" smtClean="0"/>
            <a:t>継続的かつ地域包括ケアシステムに向けた、小規模エリアの集まりによる事例検討やミニ研修</a:t>
          </a:r>
          <a:endParaRPr kumimoji="1" lang="ja-JP" altLang="en-US" sz="2300" b="1" kern="1200" dirty="0"/>
        </a:p>
      </dsp:txBody>
      <dsp:txXfrm>
        <a:off x="6313417" y="80366"/>
        <a:ext cx="2465465" cy="2981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A624F-1D87-4E2F-BC31-B1D5C4EA4D65}">
      <dsp:nvSpPr>
        <dsp:cNvPr id="0" name=""/>
        <dsp:cNvSpPr/>
      </dsp:nvSpPr>
      <dsp:spPr>
        <a:xfrm>
          <a:off x="563455" y="0"/>
          <a:ext cx="7850419" cy="499715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372B6-F78F-469A-99D9-1C46C3E56208}">
      <dsp:nvSpPr>
        <dsp:cNvPr id="0" name=""/>
        <dsp:cNvSpPr/>
      </dsp:nvSpPr>
      <dsp:spPr>
        <a:xfrm>
          <a:off x="4221" y="1499145"/>
          <a:ext cx="2030563" cy="1998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地域を知る</a:t>
          </a:r>
          <a:endParaRPr kumimoji="1" lang="ja-JP" altLang="en-US" sz="2600" kern="1200" dirty="0"/>
        </a:p>
      </dsp:txBody>
      <dsp:txXfrm>
        <a:off x="101797" y="1596721"/>
        <a:ext cx="1835411" cy="1803708"/>
      </dsp:txXfrm>
    </dsp:sp>
    <dsp:sp modelId="{213B2314-93FC-431E-8A78-FBF1A1688B56}">
      <dsp:nvSpPr>
        <dsp:cNvPr id="0" name=""/>
        <dsp:cNvSpPr/>
      </dsp:nvSpPr>
      <dsp:spPr>
        <a:xfrm>
          <a:off x="2136312" y="1499145"/>
          <a:ext cx="2030563" cy="19988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solidFill>
                <a:schemeClr val="tx1"/>
              </a:solidFill>
            </a:rPr>
            <a:t>支援関係者と出会う</a:t>
          </a:r>
          <a:endParaRPr kumimoji="1" lang="ja-JP" altLang="en-US" sz="2600" kern="1200" dirty="0">
            <a:solidFill>
              <a:schemeClr val="tx1"/>
            </a:solidFill>
          </a:endParaRPr>
        </a:p>
      </dsp:txBody>
      <dsp:txXfrm>
        <a:off x="2233888" y="1596721"/>
        <a:ext cx="1835411" cy="1803708"/>
      </dsp:txXfrm>
    </dsp:sp>
    <dsp:sp modelId="{4360B790-F5DF-428F-9834-5B8E4404D450}">
      <dsp:nvSpPr>
        <dsp:cNvPr id="0" name=""/>
        <dsp:cNvSpPr/>
      </dsp:nvSpPr>
      <dsp:spPr>
        <a:xfrm>
          <a:off x="4268404" y="1499145"/>
          <a:ext cx="2030563" cy="19988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知り合いになる（ネットワーク）</a:t>
          </a:r>
          <a:endParaRPr kumimoji="1" lang="ja-JP" altLang="en-US" sz="2600" kern="1200" dirty="0"/>
        </a:p>
      </dsp:txBody>
      <dsp:txXfrm>
        <a:off x="4365980" y="1596721"/>
        <a:ext cx="1835411" cy="1803708"/>
      </dsp:txXfrm>
    </dsp:sp>
    <dsp:sp modelId="{B94949FF-C52C-4B45-A582-345C27C144F4}">
      <dsp:nvSpPr>
        <dsp:cNvPr id="0" name=""/>
        <dsp:cNvSpPr/>
      </dsp:nvSpPr>
      <dsp:spPr>
        <a:xfrm>
          <a:off x="6400495" y="1499145"/>
          <a:ext cx="2030563" cy="19988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solidFill>
                <a:srgbClr val="7030A0"/>
              </a:solidFill>
            </a:rPr>
            <a:t>支援のマッチング</a:t>
          </a:r>
          <a:r>
            <a:rPr kumimoji="1" lang="ja-JP" altLang="en-US" sz="2600" kern="1200" dirty="0" smtClean="0">
              <a:solidFill>
                <a:schemeClr val="tx1"/>
              </a:solidFill>
            </a:rPr>
            <a:t>又は</a:t>
          </a:r>
          <a:r>
            <a:rPr kumimoji="1" lang="ja-JP" altLang="en-US" sz="2600" kern="1200" dirty="0" smtClean="0">
              <a:solidFill>
                <a:srgbClr val="FF0000"/>
              </a:solidFill>
            </a:rPr>
            <a:t>開発支援が見える</a:t>
          </a:r>
          <a:endParaRPr kumimoji="1" lang="ja-JP" altLang="en-US" sz="2600" kern="1200" dirty="0">
            <a:solidFill>
              <a:srgbClr val="FF0000"/>
            </a:solidFill>
          </a:endParaRPr>
        </a:p>
      </dsp:txBody>
      <dsp:txXfrm>
        <a:off x="6498071" y="1596721"/>
        <a:ext cx="1835411" cy="180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97D76-9783-4EBD-8A44-1C29BA0B187B}">
      <dsp:nvSpPr>
        <dsp:cNvPr id="0" name=""/>
        <dsp:cNvSpPr/>
      </dsp:nvSpPr>
      <dsp:spPr>
        <a:xfrm>
          <a:off x="1037580" y="78544"/>
          <a:ext cx="2248091" cy="2248091"/>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1" kern="1200" smtClean="0"/>
            <a:t>見せる</a:t>
          </a:r>
          <a:endParaRPr kumimoji="1" lang="en-US" altLang="ja-JP" sz="1200" b="1" kern="1200" smtClean="0"/>
        </a:p>
        <a:p>
          <a:pPr lvl="0" algn="ctr" defTabSz="533400">
            <a:lnSpc>
              <a:spcPct val="90000"/>
            </a:lnSpc>
            <a:spcBef>
              <a:spcPct val="0"/>
            </a:spcBef>
            <a:spcAft>
              <a:spcPct val="35000"/>
            </a:spcAft>
          </a:pPr>
          <a:r>
            <a:rPr kumimoji="1" lang="ja-JP" altLang="en-US" sz="1200" kern="1200" smtClean="0"/>
            <a:t>相談現場を肌で感じる。当然社会力の基本も同様</a:t>
          </a:r>
          <a:endParaRPr kumimoji="1" lang="ja-JP" altLang="en-US" sz="1200" kern="1200" dirty="0"/>
        </a:p>
      </dsp:txBody>
      <dsp:txXfrm>
        <a:off x="1296975" y="381171"/>
        <a:ext cx="1729301" cy="713336"/>
      </dsp:txXfrm>
    </dsp:sp>
    <dsp:sp modelId="{BB58A7A1-593B-47B8-AD94-3E882276F382}">
      <dsp:nvSpPr>
        <dsp:cNvPr id="0" name=""/>
        <dsp:cNvSpPr/>
      </dsp:nvSpPr>
      <dsp:spPr>
        <a:xfrm>
          <a:off x="2031928" y="1072892"/>
          <a:ext cx="2248091" cy="2248091"/>
        </a:xfrm>
        <a:prstGeom prst="ellipse">
          <a:avLst/>
        </a:prstGeom>
        <a:solidFill>
          <a:schemeClr val="accent2">
            <a:alpha val="50000"/>
            <a:hueOff val="-4800000"/>
            <a:satOff val="-16668"/>
            <a:lumOff val="20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rgbClr val="FF0000"/>
              </a:solidFill>
            </a:rPr>
            <a:t>研修を作る</a:t>
          </a:r>
          <a:endParaRPr kumimoji="1" lang="en-US" altLang="ja-JP" sz="1200" b="1" kern="1200" dirty="0" smtClean="0">
            <a:solidFill>
              <a:srgbClr val="FF0000"/>
            </a:solidFill>
          </a:endParaRPr>
        </a:p>
        <a:p>
          <a:pPr lvl="0" algn="ctr" defTabSz="533400">
            <a:lnSpc>
              <a:spcPct val="90000"/>
            </a:lnSpc>
            <a:spcBef>
              <a:spcPct val="0"/>
            </a:spcBef>
            <a:spcAft>
              <a:spcPct val="35000"/>
            </a:spcAft>
          </a:pPr>
          <a:r>
            <a:rPr kumimoji="1" lang="ja-JP" altLang="en-US" sz="1200" kern="1200" dirty="0" smtClean="0"/>
            <a:t>企画力のスキルを身に着ける</a:t>
          </a:r>
          <a:endParaRPr kumimoji="1" lang="en-US" altLang="ja-JP" sz="1200" kern="1200" dirty="0" smtClean="0"/>
        </a:p>
        <a:p>
          <a:pPr lvl="0" algn="ctr" defTabSz="533400">
            <a:lnSpc>
              <a:spcPct val="90000"/>
            </a:lnSpc>
            <a:spcBef>
              <a:spcPct val="0"/>
            </a:spcBef>
            <a:spcAft>
              <a:spcPct val="35000"/>
            </a:spcAft>
          </a:pPr>
          <a:r>
            <a:rPr kumimoji="1" lang="en-US" altLang="ja-JP" sz="1200" kern="1200" dirty="0" smtClean="0"/>
            <a:t>【</a:t>
          </a:r>
          <a:r>
            <a:rPr kumimoji="1" lang="ja-JP" altLang="en-US" sz="1200" kern="1200" dirty="0" smtClean="0"/>
            <a:t>事例を作る</a:t>
          </a:r>
          <a:r>
            <a:rPr kumimoji="1" lang="en-US" altLang="ja-JP" sz="1200" kern="1200" dirty="0" smtClean="0"/>
            <a:t>】</a:t>
          </a:r>
        </a:p>
        <a:p>
          <a:pPr lvl="0" algn="ctr" defTabSz="533400">
            <a:lnSpc>
              <a:spcPct val="90000"/>
            </a:lnSpc>
            <a:spcBef>
              <a:spcPct val="0"/>
            </a:spcBef>
            <a:spcAft>
              <a:spcPct val="35000"/>
            </a:spcAft>
          </a:pPr>
          <a:r>
            <a:rPr kumimoji="1" lang="en-US" altLang="ja-JP" sz="1200" kern="1200" dirty="0" smtClean="0"/>
            <a:t>【</a:t>
          </a:r>
          <a:r>
            <a:rPr kumimoji="1" lang="ja-JP" altLang="en-US" sz="1200" kern="1200" dirty="0" smtClean="0"/>
            <a:t>話す</a:t>
          </a:r>
          <a:r>
            <a:rPr kumimoji="1" lang="en-US" altLang="ja-JP" sz="1200" kern="1200" dirty="0" smtClean="0"/>
            <a:t>】</a:t>
          </a:r>
          <a:endParaRPr kumimoji="1" lang="ja-JP" altLang="en-US" sz="1200" kern="1200" dirty="0"/>
        </a:p>
      </dsp:txBody>
      <dsp:txXfrm>
        <a:off x="3242439" y="1332287"/>
        <a:ext cx="864650" cy="1729301"/>
      </dsp:txXfrm>
    </dsp:sp>
    <dsp:sp modelId="{571D1B95-C84B-47D1-8509-A16A0FD2DF68}">
      <dsp:nvSpPr>
        <dsp:cNvPr id="0" name=""/>
        <dsp:cNvSpPr/>
      </dsp:nvSpPr>
      <dsp:spPr>
        <a:xfrm>
          <a:off x="1037580" y="2067240"/>
          <a:ext cx="2248091" cy="2248091"/>
        </a:xfrm>
        <a:prstGeom prst="ellipse">
          <a:avLst/>
        </a:prstGeom>
        <a:solidFill>
          <a:schemeClr val="accent2">
            <a:alpha val="50000"/>
            <a:hueOff val="-9600000"/>
            <a:satOff val="-33335"/>
            <a:lumOff val="4000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solidFill>
                <a:srgbClr val="FF0000"/>
              </a:solidFill>
            </a:rPr>
            <a:t>応援してみる</a:t>
          </a:r>
          <a:endParaRPr kumimoji="1" lang="en-US" altLang="ja-JP" sz="1200" b="1" kern="1200" dirty="0" smtClean="0">
            <a:solidFill>
              <a:srgbClr val="FF0000"/>
            </a:solidFill>
          </a:endParaRPr>
        </a:p>
        <a:p>
          <a:pPr lvl="0" algn="ctr" defTabSz="533400">
            <a:lnSpc>
              <a:spcPct val="90000"/>
            </a:lnSpc>
            <a:spcBef>
              <a:spcPct val="0"/>
            </a:spcBef>
            <a:spcAft>
              <a:spcPct val="35000"/>
            </a:spcAft>
          </a:pPr>
          <a:r>
            <a:rPr kumimoji="1" lang="ja-JP" altLang="en-US" sz="1200" kern="1200" dirty="0" smtClean="0"/>
            <a:t>共通ケースで、ケアマネジメントを後方支援</a:t>
          </a:r>
          <a:endParaRPr kumimoji="1" lang="en-US" altLang="ja-JP" sz="1200" kern="1200" dirty="0" smtClean="0"/>
        </a:p>
      </dsp:txBody>
      <dsp:txXfrm>
        <a:off x="1296975" y="3299367"/>
        <a:ext cx="1729301" cy="713336"/>
      </dsp:txXfrm>
    </dsp:sp>
    <dsp:sp modelId="{B6970621-9446-4A25-9E15-92FC30C0201D}">
      <dsp:nvSpPr>
        <dsp:cNvPr id="0" name=""/>
        <dsp:cNvSpPr/>
      </dsp:nvSpPr>
      <dsp:spPr>
        <a:xfrm>
          <a:off x="43232" y="1072892"/>
          <a:ext cx="2248091" cy="2248091"/>
        </a:xfrm>
        <a:prstGeom prst="ellipse">
          <a:avLst/>
        </a:prstGeom>
        <a:solidFill>
          <a:schemeClr val="accent1">
            <a:alpha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t>見られる</a:t>
          </a:r>
          <a:endParaRPr kumimoji="1" lang="en-US" altLang="ja-JP" sz="1200" b="1" kern="1200" dirty="0" smtClean="0"/>
        </a:p>
        <a:p>
          <a:pPr lvl="0" algn="ctr" defTabSz="533400">
            <a:lnSpc>
              <a:spcPct val="90000"/>
            </a:lnSpc>
            <a:spcBef>
              <a:spcPct val="0"/>
            </a:spcBef>
            <a:spcAft>
              <a:spcPct val="35000"/>
            </a:spcAft>
          </a:pPr>
          <a:r>
            <a:rPr kumimoji="1" lang="ja-JP" altLang="en-US" sz="1200" kern="1200" dirty="0" smtClean="0"/>
            <a:t>実践を自ら行ってもらい、その内容を評価し合う</a:t>
          </a:r>
          <a:r>
            <a:rPr kumimoji="1" lang="en-US" altLang="ja-JP" sz="1200" kern="1200" dirty="0" smtClean="0"/>
            <a:t>【</a:t>
          </a:r>
          <a:r>
            <a:rPr kumimoji="1" lang="ja-JP" altLang="en-US" sz="1200" kern="1200" dirty="0" smtClean="0"/>
            <a:t>計画も同様</a:t>
          </a:r>
          <a:r>
            <a:rPr kumimoji="1" lang="en-US" altLang="ja-JP" sz="1200" kern="1200" dirty="0" smtClean="0"/>
            <a:t>】</a:t>
          </a:r>
        </a:p>
      </dsp:txBody>
      <dsp:txXfrm>
        <a:off x="216162" y="1332287"/>
        <a:ext cx="864650" cy="1729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83BF1-F747-403E-A2D8-454ACBAC8D77}">
      <dsp:nvSpPr>
        <dsp:cNvPr id="0" name=""/>
        <dsp:cNvSpPr/>
      </dsp:nvSpPr>
      <dsp:spPr>
        <a:xfrm>
          <a:off x="1339369" y="41707"/>
          <a:ext cx="2168795" cy="2168795"/>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kumimoji="1" lang="ja-JP" altLang="en-US" sz="3500" kern="1200" dirty="0" smtClean="0"/>
            <a:t>やる気</a:t>
          </a:r>
          <a:endParaRPr kumimoji="1" lang="ja-JP" altLang="en-US" sz="3500" kern="1200" dirty="0"/>
        </a:p>
      </dsp:txBody>
      <dsp:txXfrm>
        <a:off x="1589615" y="333660"/>
        <a:ext cx="1668304" cy="688175"/>
      </dsp:txXfrm>
    </dsp:sp>
    <dsp:sp modelId="{B2742A4E-E79E-49E8-994C-501B09B775F7}">
      <dsp:nvSpPr>
        <dsp:cNvPr id="0" name=""/>
        <dsp:cNvSpPr/>
      </dsp:nvSpPr>
      <dsp:spPr>
        <a:xfrm>
          <a:off x="2298644" y="1000982"/>
          <a:ext cx="2168795" cy="2168795"/>
        </a:xfrm>
        <a:prstGeom prst="ellipse">
          <a:avLst/>
        </a:prstGeom>
        <a:solidFill>
          <a:schemeClr val="accent4">
            <a:alpha val="50000"/>
            <a:hueOff val="3714325"/>
            <a:satOff val="13208"/>
            <a:lumOff val="29869"/>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t>方法</a:t>
          </a:r>
          <a:endParaRPr kumimoji="1" lang="en-US" altLang="ja-JP" sz="2000" b="1" kern="1200" dirty="0" smtClean="0"/>
        </a:p>
        <a:p>
          <a:pPr lvl="0" algn="ctr" defTabSz="889000">
            <a:lnSpc>
              <a:spcPct val="90000"/>
            </a:lnSpc>
            <a:spcBef>
              <a:spcPct val="0"/>
            </a:spcBef>
            <a:spcAft>
              <a:spcPct val="35000"/>
            </a:spcAft>
          </a:pPr>
          <a:r>
            <a:rPr kumimoji="1" lang="ja-JP" altLang="en-US" sz="1600" b="1" kern="1200" dirty="0" smtClean="0"/>
            <a:t>（ツール</a:t>
          </a:r>
          <a:r>
            <a:rPr kumimoji="1" lang="ja-JP" altLang="en-US" sz="2000" b="1" kern="1200" dirty="0" smtClean="0"/>
            <a:t>）</a:t>
          </a:r>
          <a:endParaRPr kumimoji="1" lang="ja-JP" altLang="en-US" sz="2000" b="1" kern="1200" dirty="0"/>
        </a:p>
      </dsp:txBody>
      <dsp:txXfrm>
        <a:off x="3466457" y="1251228"/>
        <a:ext cx="834152" cy="1668304"/>
      </dsp:txXfrm>
    </dsp:sp>
    <dsp:sp modelId="{71AFB3E3-D48D-4A44-B1BB-5916C274BA99}">
      <dsp:nvSpPr>
        <dsp:cNvPr id="0" name=""/>
        <dsp:cNvSpPr/>
      </dsp:nvSpPr>
      <dsp:spPr>
        <a:xfrm>
          <a:off x="1354876" y="1994676"/>
          <a:ext cx="2168795" cy="2168795"/>
        </a:xfrm>
        <a:prstGeom prst="ellipse">
          <a:avLst/>
        </a:prstGeom>
        <a:solidFill>
          <a:schemeClr val="accent4">
            <a:alpha val="50000"/>
            <a:hueOff val="7428649"/>
            <a:satOff val="26416"/>
            <a:lumOff val="59739"/>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kumimoji="1" lang="ja-JP" altLang="en-US" sz="3500" kern="1200" dirty="0" smtClean="0"/>
            <a:t>学び合う</a:t>
          </a:r>
          <a:endParaRPr kumimoji="1" lang="ja-JP" altLang="en-US" sz="3500" kern="1200" dirty="0"/>
        </a:p>
      </dsp:txBody>
      <dsp:txXfrm>
        <a:off x="1605122" y="3183343"/>
        <a:ext cx="1668304" cy="688175"/>
      </dsp:txXfrm>
    </dsp:sp>
    <dsp:sp modelId="{FDE0B6A4-56C9-4DEF-B3AD-0B2653BD2755}">
      <dsp:nvSpPr>
        <dsp:cNvPr id="0" name=""/>
        <dsp:cNvSpPr/>
      </dsp:nvSpPr>
      <dsp:spPr>
        <a:xfrm>
          <a:off x="230100" y="1400192"/>
          <a:ext cx="2168795" cy="2168795"/>
        </a:xfrm>
        <a:prstGeom prst="ellipse">
          <a:avLst/>
        </a:prstGeom>
        <a:solidFill>
          <a:schemeClr val="accent4">
            <a:alpha val="50000"/>
            <a:hueOff val="11142974"/>
            <a:satOff val="39624"/>
            <a:lumOff val="8960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圏域相談スキルの</a:t>
          </a:r>
          <a:r>
            <a:rPr kumimoji="1" lang="ja-JP" altLang="en-US" sz="1600" b="1" kern="1200" dirty="0" smtClean="0"/>
            <a:t>標準化</a:t>
          </a:r>
          <a:endParaRPr kumimoji="1" lang="en-US" altLang="ja-JP" sz="1600" b="1" kern="1200" dirty="0" smtClean="0"/>
        </a:p>
        <a:p>
          <a:pPr lvl="0" algn="ctr" defTabSz="711200">
            <a:lnSpc>
              <a:spcPct val="90000"/>
            </a:lnSpc>
            <a:spcBef>
              <a:spcPct val="0"/>
            </a:spcBef>
            <a:spcAft>
              <a:spcPct val="35000"/>
            </a:spcAft>
          </a:pPr>
          <a:endParaRPr kumimoji="1" lang="en-US" altLang="ja-JP" sz="1400" b="1" kern="1200" dirty="0" smtClean="0"/>
        </a:p>
      </dsp:txBody>
      <dsp:txXfrm>
        <a:off x="396931" y="1650438"/>
        <a:ext cx="834152" cy="16683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16351" y="1"/>
            <a:ext cx="2917825"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371332"/>
            <a:ext cx="2917825" cy="4933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816351" y="9371332"/>
            <a:ext cx="2917825" cy="4933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16351" y="1"/>
            <a:ext cx="2917825" cy="49339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4689" y="4688046"/>
            <a:ext cx="5387975" cy="443896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198" name="Rectangle 6"/>
          <p:cNvSpPr>
            <a:spLocks noGrp="1" noChangeArrowheads="1"/>
          </p:cNvSpPr>
          <p:nvPr>
            <p:ph type="ftr" sz="quarter" idx="4"/>
          </p:nvPr>
        </p:nvSpPr>
        <p:spPr bwMode="auto">
          <a:xfrm>
            <a:off x="1" y="9371332"/>
            <a:ext cx="2917825" cy="493394"/>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16351" y="9371332"/>
            <a:ext cx="2917825" cy="493394"/>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13</a:t>
            </a:fld>
            <a:endParaRPr lang="en-US" altLang="ja-JP"/>
          </a:p>
        </p:txBody>
      </p:sp>
    </p:spTree>
    <p:extLst>
      <p:ext uri="{BB962C8B-B14F-4D97-AF65-F5344CB8AC3E}">
        <p14:creationId xmlns:p14="http://schemas.microsoft.com/office/powerpoint/2010/main" val="235154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14</a:t>
            </a:fld>
            <a:endParaRPr lang="en-US" altLang="ja-JP"/>
          </a:p>
        </p:txBody>
      </p:sp>
    </p:spTree>
    <p:extLst>
      <p:ext uri="{BB962C8B-B14F-4D97-AF65-F5344CB8AC3E}">
        <p14:creationId xmlns:p14="http://schemas.microsoft.com/office/powerpoint/2010/main" val="7989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相談支援従事者研修と連動した地域における実地教育は、上記のように整理されていますが、受け皿としての意識下にも着目することが重要です。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15</a:t>
            </a:fld>
            <a:endParaRPr lang="en-US" altLang="ja-JP"/>
          </a:p>
        </p:txBody>
      </p:sp>
    </p:spTree>
    <p:extLst>
      <p:ext uri="{BB962C8B-B14F-4D97-AF65-F5344CB8AC3E}">
        <p14:creationId xmlns:p14="http://schemas.microsoft.com/office/powerpoint/2010/main" val="3600924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注意１　外部講師は、適切な時期や内容で導入することが重要であり、一定のルール化を図らないとエリア内で講師や研修を企画運営するリーダーが育たなくなります。なお、エリア内だけでの講師による研修の継続は、研修効果としてはマンネリ化を防ぐことはできません。そうなると、継続性を担保する上ではタイミングのより外部講師の活用も重要となります。まとめ的な説明としては、頻度のバランスが、地域におけるリーダー養成（次期主任の育成）と実地教育の効果を図る上での重要性と言えます</a:t>
            </a:r>
            <a:endParaRPr kumimoji="1" lang="en-US" altLang="ja-JP" dirty="0" smtClean="0"/>
          </a:p>
          <a:p>
            <a:r>
              <a:rPr kumimoji="1" lang="ja-JP" altLang="en-US" dirty="0" smtClean="0"/>
              <a:t>　そのためにも、実地教育体制強化のための一定予算なども、市町村と協議していくことも重要であると考えています。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16</a:t>
            </a:fld>
            <a:endParaRPr lang="en-US" altLang="ja-JP"/>
          </a:p>
        </p:txBody>
      </p:sp>
    </p:spTree>
    <p:extLst>
      <p:ext uri="{BB962C8B-B14F-4D97-AF65-F5344CB8AC3E}">
        <p14:creationId xmlns:p14="http://schemas.microsoft.com/office/powerpoint/2010/main" val="412437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ＯＪＴ機能と実地教育を主任相談支援専門員の立場から考えると、基幹相談支援センター等における事業所内部でのＯＪＴによる人材育成の部分と、地域の法人を超えての想定される人材育成エリアの相談支援専門員への機能と</a:t>
            </a:r>
            <a:r>
              <a:rPr kumimoji="1" lang="en-US" altLang="ja-JP" dirty="0" smtClean="0"/>
              <a:t>2</a:t>
            </a:r>
            <a:r>
              <a:rPr kumimoji="1" lang="ja-JP" altLang="en-US" dirty="0" smtClean="0"/>
              <a:t>つが存在することを先に述べさせて頂き、実地教育の実践に向けてご説明します。</a:t>
            </a:r>
            <a:endParaRPr kumimoji="1" lang="en-US" altLang="ja-JP" dirty="0" smtClean="0"/>
          </a:p>
          <a:p>
            <a:r>
              <a:rPr kumimoji="1" lang="ja-JP" altLang="en-US" dirty="0" smtClean="0"/>
              <a:t>　ここまでの流れでは、あくまで地域の相談支援の質の担保が中心でしたが、地域における実地教育においては、人材確保や相談支援専門員自身が、自らを生協させることが出来る地域における人材育成の環境を意識することができ、自らの向上の機会があることと、そこにアクセスすることで様々な出会いがあり、人材の定着にも影響する効果が出ることを是非地域で共有して頂きた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17</a:t>
            </a:fld>
            <a:endParaRPr lang="en-US" altLang="ja-JP"/>
          </a:p>
        </p:txBody>
      </p:sp>
    </p:spTree>
    <p:extLst>
      <p:ext uri="{BB962C8B-B14F-4D97-AF65-F5344CB8AC3E}">
        <p14:creationId xmlns:p14="http://schemas.microsoft.com/office/powerpoint/2010/main" val="65503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r>
              <a:rPr kumimoji="1" lang="ja-JP" altLang="en-US" dirty="0" smtClean="0"/>
              <a:t>　前段の講義でも、また相談支援の質の向上に向けた検討による目的にも、これからの相談支援従事者研修が、より実践者の育成を目指していることや地域においても人材育成が展開されることにより、着実に教育的効果が得られ、相談支援の質の向上に向かっていくことになると確認をして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7060F4B-F671-49FF-91F2-36657E65AAB6}" type="slidenum">
              <a:rPr kumimoji="1" lang="ja-JP" altLang="en-US" smtClean="0"/>
              <a:t>18</a:t>
            </a:fld>
            <a:endParaRPr kumimoji="1" lang="ja-JP" altLang="en-US"/>
          </a:p>
        </p:txBody>
      </p:sp>
    </p:spTree>
    <p:extLst>
      <p:ext uri="{BB962C8B-B14F-4D97-AF65-F5344CB8AC3E}">
        <p14:creationId xmlns:p14="http://schemas.microsoft.com/office/powerpoint/2010/main" val="350939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主任相談支援専門員は、地域事情を理解した上で、それぞれの地域において、①都道府県集合研修を受けて実地教育体制の整備②サービス等利用計画の実態と地域評価を基にした実地教育のあり方の検討、そして③その地域に活かした独自研修や相談支援の集まりや相談支援と多職種の集まりや連携研修を企画し、実施・評価を繰り返していくことが求め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19</a:t>
            </a:fld>
            <a:endParaRPr lang="en-US" altLang="ja-JP"/>
          </a:p>
        </p:txBody>
      </p:sp>
    </p:spTree>
    <p:extLst>
      <p:ext uri="{BB962C8B-B14F-4D97-AF65-F5344CB8AC3E}">
        <p14:creationId xmlns:p14="http://schemas.microsoft.com/office/powerpoint/2010/main" val="3864909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事業所内や法人内での人材育成が、相談支援では法人枠を超えて地域において育成体制を整えて行くと言うことは、実態を通じてはそうしないと仕組みとして成り立たない一人職場などの小規模事業所事情があるからです。そのため、多くの相談支援専門員を抱えている事業所にとってはあまりピンと来ないかもしれませんが、あくまでその地域全体の底上げをしていくためにも、主任相談支援専門員は、地域の全ての相談支援専門員への自らの育成に係る伝達機能や調整機能を充分発揮する事が大切になります。</a:t>
            </a:r>
            <a:endParaRPr kumimoji="1" lang="en-US" altLang="ja-JP" dirty="0" smtClean="0"/>
          </a:p>
          <a:p>
            <a:r>
              <a:rPr kumimoji="1" lang="ja-JP" altLang="en-US" dirty="0" smtClean="0"/>
              <a:t>　基本的な育成内容の４段階に加え、地域における実地指導のマニュアル化や、実地教育の中でのフィードバック、そして受講される側の気づきを養うためのスキルも自ら磨いていくことが求められています。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20</a:t>
            </a:fld>
            <a:endParaRPr lang="en-US" altLang="ja-JP"/>
          </a:p>
        </p:txBody>
      </p:sp>
    </p:spTree>
    <p:extLst>
      <p:ext uri="{BB962C8B-B14F-4D97-AF65-F5344CB8AC3E}">
        <p14:creationId xmlns:p14="http://schemas.microsoft.com/office/powerpoint/2010/main" val="63670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さて、演習１でご自身の地域を想定して、市町村連携における実地教育のステージ作りを体験して頂きましたが、ここではより具体的に２つのテーマで演習を行いたいと思います。</a:t>
            </a:r>
            <a:endParaRPr kumimoji="1" lang="en-US" altLang="ja-JP" dirty="0" smtClean="0"/>
          </a:p>
          <a:p>
            <a:r>
              <a:rPr kumimoji="1" lang="ja-JP" altLang="en-US" dirty="0" smtClean="0"/>
              <a:t>　一つは、都道府県研修（相談支援従事者研修）の実践的な育成体制に向けた実施をされていく中では、地域における実地教育に向けて、どんな準備をすることが必要か？</a:t>
            </a:r>
            <a:endParaRPr kumimoji="1" lang="en-US" altLang="ja-JP" dirty="0" smtClean="0"/>
          </a:p>
          <a:p>
            <a:r>
              <a:rPr kumimoji="1" lang="ja-JP" altLang="en-US" dirty="0" smtClean="0"/>
              <a:t>　そして、もう一つは、計画相談支援の質を高めるために、サービス等利用計画・障害児支援利用計画の評価や実地教育の実習を受け入れる方法について、具体的な取り組みをすすめる準備や研修実施のイメージを検討して頂きた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21</a:t>
            </a:fld>
            <a:endParaRPr lang="en-US" altLang="ja-JP"/>
          </a:p>
        </p:txBody>
      </p:sp>
    </p:spTree>
    <p:extLst>
      <p:ext uri="{BB962C8B-B14F-4D97-AF65-F5344CB8AC3E}">
        <p14:creationId xmlns:p14="http://schemas.microsoft.com/office/powerpoint/2010/main" val="329815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埼玉県相談支援専門員協会による本年度の厚生労働省総合福祉推進事業によるモデル研修では、より実践的なケアマネジメント過程を視覚化したニーズ整理の演習を組み入れてもいます。</a:t>
            </a:r>
            <a:endParaRPr kumimoji="1" lang="en-US" altLang="ja-JP" dirty="0" smtClean="0"/>
          </a:p>
          <a:p>
            <a:r>
              <a:rPr kumimoji="1" lang="ja-JP" altLang="en-US" dirty="0" smtClean="0"/>
              <a:t>いわゆる質の担保と実践モデルの研修体制を作り上げるには、事例作成・見立てからサービス等利用計画作成までの丁寧な過程演習、そして運営面の柱をもって企画準備を進めていくことが重要になります。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28</a:t>
            </a:fld>
            <a:endParaRPr lang="en-US" altLang="ja-JP"/>
          </a:p>
        </p:txBody>
      </p:sp>
    </p:spTree>
    <p:extLst>
      <p:ext uri="{BB962C8B-B14F-4D97-AF65-F5344CB8AC3E}">
        <p14:creationId xmlns:p14="http://schemas.microsoft.com/office/powerpoint/2010/main" val="362479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人材育成については、その必要性と理論をご説明頂き、そして研修を企画し運営するにあたり、ファシリテーションやグループワークの具体的な手法についてのご説明がありました。ここでは、それを受けて、先ずは主任相談支援専門員が、必要性を理解し、具体的に企画をして運営するための技術を自らが持つのは当然ですが、それをご自身の地域において、一緒に実践する仲間を作り上げて行く作業が必要となります。そのため、自らが活動する地域を知り、市町村との協議を重ねて理解を得て協働する体制を確保し、具体的にどのように展開するかが基幹相談支援センターの事業計画に落とし込まれて行ったり、（自立支援）協議会の人材育成部会や相談支援部会等の企画として、地域における人材育成を行う体制を整えて行くことが求められています。そこでは、地域規模や地域特性などを考慮した方法を主任相談支援専門員がイメージして、実践の中で積み重ねて行く作業が継続的に進められることが重要である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a:t>
            </a:fld>
            <a:endParaRPr lang="en-US" altLang="ja-JP"/>
          </a:p>
        </p:txBody>
      </p:sp>
    </p:spTree>
    <p:extLst>
      <p:ext uri="{BB962C8B-B14F-4D97-AF65-F5344CB8AC3E}">
        <p14:creationId xmlns:p14="http://schemas.microsoft.com/office/powerpoint/2010/main" val="148734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実地教育を</a:t>
            </a:r>
            <a:r>
              <a:rPr kumimoji="1" lang="ja-JP" altLang="en-US" dirty="0" smtClean="0"/>
              <a:t>展開していく上での配慮点についてもご確認頂ければと思います。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31</a:t>
            </a:fld>
            <a:endParaRPr lang="en-US" altLang="ja-JP"/>
          </a:p>
        </p:txBody>
      </p:sp>
    </p:spTree>
    <p:extLst>
      <p:ext uri="{BB962C8B-B14F-4D97-AF65-F5344CB8AC3E}">
        <p14:creationId xmlns:p14="http://schemas.microsoft.com/office/powerpoint/2010/main" val="215264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32</a:t>
            </a:fld>
            <a:endParaRPr lang="en-US" altLang="ja-JP"/>
          </a:p>
        </p:txBody>
      </p:sp>
    </p:spTree>
    <p:extLst>
      <p:ext uri="{BB962C8B-B14F-4D97-AF65-F5344CB8AC3E}">
        <p14:creationId xmlns:p14="http://schemas.microsoft.com/office/powerpoint/2010/main" val="2475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zh-TW" altLang="en-US" sz="1200" dirty="0" smtClean="0"/>
              <a:t>平成２５年度相談支援従事者指導者養成研修</a:t>
            </a:r>
            <a:r>
              <a:rPr lang="ja-JP" altLang="en-US" sz="1200" dirty="0" smtClean="0"/>
              <a:t>による評価チェックリストについては、以上のような説明となります。</a:t>
            </a:r>
            <a:endParaRPr lang="ja-JP" altLang="en-US" sz="1200"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33</a:t>
            </a:fld>
            <a:endParaRPr lang="en-US" altLang="ja-JP"/>
          </a:p>
        </p:txBody>
      </p:sp>
    </p:spTree>
    <p:extLst>
      <p:ext uri="{BB962C8B-B14F-4D97-AF65-F5344CB8AC3E}">
        <p14:creationId xmlns:p14="http://schemas.microsoft.com/office/powerpoint/2010/main" val="416908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までにも、相談支援従事者指導者養成研修などで、相談支援の重要な視点のセルフチェックなどの資料が提示されて来ましたが、あくまで自己評価・事故点検するためのツール的な要素が大きかったと感じている方が多いかも知れませんが、このチェックが育成エリアでの相談支援の熟成度としてのツールとして活用された場合、欠落もしくは不十分な視点の傾向が強いなどと育成エリアで評価した場合には、これから打ち込む研修テーマ・教育テーマとして位置付けられることも。主任相談支援専門員としては持ち合わせて頂けたらと願うところ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34</a:t>
            </a:fld>
            <a:endParaRPr lang="en-US" altLang="ja-JP"/>
          </a:p>
        </p:txBody>
      </p:sp>
    </p:spTree>
    <p:extLst>
      <p:ext uri="{BB962C8B-B14F-4D97-AF65-F5344CB8AC3E}">
        <p14:creationId xmlns:p14="http://schemas.microsoft.com/office/powerpoint/2010/main" val="3257422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38</a:t>
            </a:fld>
            <a:endParaRPr lang="en-US" altLang="ja-JP"/>
          </a:p>
        </p:txBody>
      </p:sp>
    </p:spTree>
    <p:extLst>
      <p:ext uri="{BB962C8B-B14F-4D97-AF65-F5344CB8AC3E}">
        <p14:creationId xmlns:p14="http://schemas.microsoft.com/office/powerpoint/2010/main" val="1153476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39</a:t>
            </a:fld>
            <a:endParaRPr lang="en-US" altLang="ja-JP"/>
          </a:p>
        </p:txBody>
      </p:sp>
    </p:spTree>
    <p:extLst>
      <p:ext uri="{BB962C8B-B14F-4D97-AF65-F5344CB8AC3E}">
        <p14:creationId xmlns:p14="http://schemas.microsoft.com/office/powerpoint/2010/main" val="2949310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実践モデルとして、先進的に実施しているモデルによるヒントも含め、ＯＪＴ実践と実地教育の検討を進めて頂ければと思います。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42</a:t>
            </a:fld>
            <a:endParaRPr lang="en-US" altLang="ja-JP"/>
          </a:p>
        </p:txBody>
      </p:sp>
    </p:spTree>
    <p:extLst>
      <p:ext uri="{BB962C8B-B14F-4D97-AF65-F5344CB8AC3E}">
        <p14:creationId xmlns:p14="http://schemas.microsoft.com/office/powerpoint/2010/main" val="2741408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44</a:t>
            </a:fld>
            <a:endParaRPr lang="en-US" altLang="ja-JP"/>
          </a:p>
        </p:txBody>
      </p:sp>
    </p:spTree>
    <p:extLst>
      <p:ext uri="{BB962C8B-B14F-4D97-AF65-F5344CB8AC3E}">
        <p14:creationId xmlns:p14="http://schemas.microsoft.com/office/powerpoint/2010/main" val="924652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46</a:t>
            </a:fld>
            <a:endParaRPr lang="en-US" altLang="ja-JP"/>
          </a:p>
        </p:txBody>
      </p:sp>
    </p:spTree>
    <p:extLst>
      <p:ext uri="{BB962C8B-B14F-4D97-AF65-F5344CB8AC3E}">
        <p14:creationId xmlns:p14="http://schemas.microsoft.com/office/powerpoint/2010/main" val="687407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総論として、人材育成に向けた主任相談支援専門員としては、対面的な相談支援専門員への実地教育の一方で、エリアの体制整備に向けて協議会運営や事業所内運営にも力を注ぐことが必要になります。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47</a:t>
            </a:fld>
            <a:endParaRPr lang="en-US" altLang="ja-JP"/>
          </a:p>
        </p:txBody>
      </p:sp>
    </p:spTree>
    <p:extLst>
      <p:ext uri="{BB962C8B-B14F-4D97-AF65-F5344CB8AC3E}">
        <p14:creationId xmlns:p14="http://schemas.microsoft.com/office/powerpoint/2010/main" val="70366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　地域実態の把握や分析は、福祉計画の策定や評価の段階で実施している場合もありますが、より具体的に相談支援専門員の実態や求めている課題についても着目し、地域変革などに向けた取り組みへとつながるためにも、法人を超えて地域において相談支援専門員ひとり一人の質の高い相談支援が展開されるよう主任相談支援専門員は、力を発揮する必要があります。そのため、自らの地域を知り得た上で、地域にあった方法で育成する事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a:t>
            </a:fld>
            <a:endParaRPr lang="en-US" altLang="ja-JP"/>
          </a:p>
        </p:txBody>
      </p:sp>
    </p:spTree>
    <p:extLst>
      <p:ext uri="{BB962C8B-B14F-4D97-AF65-F5344CB8AC3E}">
        <p14:creationId xmlns:p14="http://schemas.microsoft.com/office/powerpoint/2010/main" val="2629923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実地教育としての機能を強化していく中においては、障害福祉サービスに留まらず地域資源としてのインフォーマルな支援へのアクセスを柔軟にしていくことが、より相談支援の質の担保に繋がる視点が重要であると再認識して頂くことが第一歩であると考えます。目指すべき方向とすれば、インフォーマルな地域資源を活用する視点が、全ての相談支援に根付いて実践さえていくことが重要であり、そのためにも地域関係者との研修体制作りが主任相談支援専門員としては重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49</a:t>
            </a:fld>
            <a:endParaRPr lang="en-US" altLang="ja-JP"/>
          </a:p>
        </p:txBody>
      </p:sp>
    </p:spTree>
    <p:extLst>
      <p:ext uri="{BB962C8B-B14F-4D97-AF65-F5344CB8AC3E}">
        <p14:creationId xmlns:p14="http://schemas.microsoft.com/office/powerpoint/2010/main" val="534672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縦横連携による人材育成が、協働的に実施されているネットワークを地域ごとに考えて行くことを見渡して、仕掛けていくことも主任相談支援専門員として見渡せる力と研修ヒントをその中から見出せしていきたい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50</a:t>
            </a:fld>
            <a:endParaRPr kumimoji="1" lang="ja-JP" altLang="en-US"/>
          </a:p>
        </p:txBody>
      </p:sp>
    </p:spTree>
    <p:extLst>
      <p:ext uri="{BB962C8B-B14F-4D97-AF65-F5344CB8AC3E}">
        <p14:creationId xmlns:p14="http://schemas.microsoft.com/office/powerpoint/2010/main" val="2545378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研修的効果を狙った規模や仕掛け方に関しても、打ち上げ的な地域全体・エリア全体へのメッセージ性の高い研修の打ち込みは、打ち込みだけで終わらず</a:t>
            </a:r>
            <a:endParaRPr kumimoji="1" lang="en-US" altLang="ja-JP" dirty="0" smtClean="0"/>
          </a:p>
          <a:p>
            <a:r>
              <a:rPr kumimoji="1" lang="ja-JP" altLang="en-US" dirty="0" smtClean="0"/>
              <a:t>その後、具体的な方策に繋がるフォーマル関係者の共通理解のステージ展開がそのご準備されていたり、小規模エリアにおける事例検討会やケースレビュー的な集まり、または地域支援者との意見交換の場なども活用していく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51</a:t>
            </a:fld>
            <a:endParaRPr lang="en-US" altLang="ja-JP"/>
          </a:p>
        </p:txBody>
      </p:sp>
    </p:spTree>
    <p:extLst>
      <p:ext uri="{BB962C8B-B14F-4D97-AF65-F5344CB8AC3E}">
        <p14:creationId xmlns:p14="http://schemas.microsoft.com/office/powerpoint/2010/main" val="2745424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相談支援が地域あることを、本記でチャレンジしていくことを、主任相談支援専門員がリーダーとして地域で実践していく。</a:t>
            </a:r>
            <a:endParaRPr kumimoji="1" lang="en-US" altLang="ja-JP" dirty="0" smtClean="0"/>
          </a:p>
          <a:p>
            <a:r>
              <a:rPr kumimoji="1" lang="ja-JP" altLang="en-US" dirty="0" smtClean="0"/>
              <a:t>このステージは、まだまだ未開発及び、実践的なイメージが相談支援専門員にも足りていない視点である。そのためには、インフォーマル支援を活用した実践事例の共有の場とその量が必要であり、そのための学習の場は事例検討やスーパービジョンの機会から培われていくものである。</a:t>
            </a:r>
            <a:endParaRPr kumimoji="1" lang="ja-JP" altLang="en-US" dirty="0"/>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52</a:t>
            </a:fld>
            <a:endParaRPr kumimoji="1" lang="ja-JP" altLang="en-US"/>
          </a:p>
        </p:txBody>
      </p:sp>
    </p:spTree>
    <p:extLst>
      <p:ext uri="{BB962C8B-B14F-4D97-AF65-F5344CB8AC3E}">
        <p14:creationId xmlns:p14="http://schemas.microsoft.com/office/powerpoint/2010/main" val="1395188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足りていない実践を、表面化して地域で共有化したり、アイデアを足し付けて行くことで、実践モデルが表面化してくる実感を作り上げて行く作業が、まさにこれから主任相談支援が地域において実地教育にも含めていくことが、地域支援の実践モデルである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53</a:t>
            </a:fld>
            <a:endParaRPr lang="en-US" altLang="ja-JP"/>
          </a:p>
        </p:txBody>
      </p:sp>
    </p:spTree>
    <p:extLst>
      <p:ext uri="{BB962C8B-B14F-4D97-AF65-F5344CB8AC3E}">
        <p14:creationId xmlns:p14="http://schemas.microsoft.com/office/powerpoint/2010/main" val="30948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からは、参考資料です。地域でお互いに学び合える仕組みを作り上げて行くこととは、相談支援専門員としての学び合う姿勢ややる気になる集まりや実地教育の中身に大きく左右します。また、基幹相談支援センターの人材育成機能としての実地教育的そして、また後方支援としてのＯＪＴ機能が重要な要因であることに間違い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54</a:t>
            </a:fld>
            <a:endParaRPr lang="en-US" altLang="ja-JP"/>
          </a:p>
        </p:txBody>
      </p:sp>
    </p:spTree>
    <p:extLst>
      <p:ext uri="{BB962C8B-B14F-4D97-AF65-F5344CB8AC3E}">
        <p14:creationId xmlns:p14="http://schemas.microsoft.com/office/powerpoint/2010/main" val="123071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いわゆる、地域相談支援の実践者の惜しみない育成機能が、都道府県相談支援従事者研修との連動であると言えます。</a:t>
            </a:r>
            <a:endParaRPr kumimoji="1" lang="ja-JP" altLang="en-US" dirty="0"/>
          </a:p>
        </p:txBody>
      </p:sp>
      <p:sp>
        <p:nvSpPr>
          <p:cNvPr id="4" name="スライド番号プレースホルダ 3"/>
          <p:cNvSpPr>
            <a:spLocks noGrp="1"/>
          </p:cNvSpPr>
          <p:nvPr>
            <p:ph type="sldNum" sz="quarter" idx="10"/>
          </p:nvPr>
        </p:nvSpPr>
        <p:spPr/>
        <p:txBody>
          <a:bodyPr/>
          <a:lstStyle/>
          <a:p>
            <a:fld id="{90240D47-D310-46F0-8C68-D310389752EB}" type="slidenum">
              <a:rPr kumimoji="1" lang="ja-JP" altLang="en-US" smtClean="0"/>
              <a:pPr/>
              <a:t>55</a:t>
            </a:fld>
            <a:endParaRPr kumimoji="1" lang="ja-JP" altLang="en-US"/>
          </a:p>
        </p:txBody>
      </p:sp>
    </p:spTree>
    <p:extLst>
      <p:ext uri="{BB962C8B-B14F-4D97-AF65-F5344CB8AC3E}">
        <p14:creationId xmlns:p14="http://schemas.microsoft.com/office/powerpoint/2010/main" val="664186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56</a:t>
            </a:fld>
            <a:endParaRPr lang="en-US" altLang="ja-JP"/>
          </a:p>
        </p:txBody>
      </p:sp>
    </p:spTree>
    <p:extLst>
      <p:ext uri="{BB962C8B-B14F-4D97-AF65-F5344CB8AC3E}">
        <p14:creationId xmlns:p14="http://schemas.microsoft.com/office/powerpoint/2010/main" val="161231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基幹相談支援センターに配置される主任相談支援専門員の機能としては、委託される地域の人材育成は地域の様々な法人や関係者を巻きこみながら進めて行くことが必要であり、そのためにも推進母体として協力してもらえる市町村協力がその前提となります。</a:t>
            </a:r>
            <a:endParaRPr kumimoji="1" lang="en-US" altLang="ja-JP" dirty="0" smtClean="0"/>
          </a:p>
          <a:p>
            <a:r>
              <a:rPr kumimoji="1" lang="ja-JP" altLang="en-US" dirty="0" smtClean="0"/>
              <a:t>地域において人材育成を市町村行政を協働して進めて行くことは、行政担当者とも一緒に学び合い、一人の相談者への応援の視点を共有化でき、また地域の相談支援専門員が集まって学んだり一緒に考えたりすることは、人材育成の土台作りへの大切な視点といえます。この過程を繰り返していくことが、より地域連携を強固にしていくことにもつながります。</a:t>
            </a:r>
            <a:endParaRPr kumimoji="1" lang="en-US" altLang="ja-JP" dirty="0" smtClean="0"/>
          </a:p>
          <a:p>
            <a:r>
              <a:rPr kumimoji="1" lang="ja-JP" altLang="en-US" dirty="0" smtClean="0"/>
              <a:t>　一方、小規模地域や大規模地域等、人口規模によってはその作り方や多様な専門的分野の育成を図る上では、工夫も必要となります。基幹相談支援センターに配置される主任相談支援専門員も市町村担当者も業務量は当然増え、並行して会議も増えることになります。そのため、人材育成をシステム的に動かすためにも、具体的な構想に基づき、</a:t>
            </a:r>
            <a:r>
              <a:rPr kumimoji="1" lang="en-US" altLang="ja-JP" dirty="0" smtClean="0"/>
              <a:t>OJT</a:t>
            </a:r>
            <a:r>
              <a:rPr kumimoji="1" lang="ja-JP" altLang="en-US" dirty="0" smtClean="0"/>
              <a:t>体制と実地教育ができる実習体制を整備をしていくことには効率性も求められていきます。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a:t>
            </a:fld>
            <a:endParaRPr lang="en-US" altLang="ja-JP"/>
          </a:p>
        </p:txBody>
      </p:sp>
    </p:spTree>
    <p:extLst>
      <p:ext uri="{BB962C8B-B14F-4D97-AF65-F5344CB8AC3E}">
        <p14:creationId xmlns:p14="http://schemas.microsoft.com/office/powerpoint/2010/main" val="240182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ＯＪＴ体制と整えて行くことと、実地教育を推進する上では、主任相談支援専門員が一人で動き回れば良いわけではありません。相談支援の底上げとしては、全体を引き上げるために、地域の人材育成への協力をするチーム編成が必要となる。そのチームメンバーは、主任相談支援専門員が所属する基幹相談支援センターの同僚やその地域の相談支援の経験者とチームを組むことが地域全体への働きかけとしては重要と考えます。</a:t>
            </a:r>
            <a:endParaRPr kumimoji="1" lang="en-US" altLang="ja-JP" dirty="0" smtClean="0"/>
          </a:p>
          <a:p>
            <a:r>
              <a:rPr kumimoji="1" lang="ja-JP" altLang="en-US" dirty="0" smtClean="0"/>
              <a:t>　しかし、このチームが機能するためには、チームに加わる相談支援専門員（いずれは主任となる）が、都道府県の相談支援従事者初任者研修や現任者研修及び相談支援指導者養成研修を企画立案・実施する経験を積んでいるかが問われてきます。</a:t>
            </a:r>
            <a:endParaRPr kumimoji="1" lang="en-US" altLang="ja-JP" dirty="0" smtClean="0"/>
          </a:p>
          <a:p>
            <a:r>
              <a:rPr kumimoji="1" lang="ja-JP" altLang="en-US" dirty="0" smtClean="0"/>
              <a:t>　具体的には、都道府県の研修企画コアメンバーとなり議論に参画している場合は多いと思われますが、経験値としては研修企画、いわゆる研修全体を見渡した流れを理解し講義から演習までを一貫して企画立案する立場で関われているかが大きな境目であり、具体的にはその流れから演習事例や解説に至る一連を経験するチャンスがあったかは、とても大きな経験値となります。少なからず、この経験を実地教育に活かして行くわけですが、全ての地域でこの経験をした相談支援専門員は絶対的に足りない事になります。</a:t>
            </a:r>
            <a:endParaRPr kumimoji="1" lang="en-US" altLang="ja-JP" dirty="0" smtClean="0"/>
          </a:p>
          <a:p>
            <a:r>
              <a:rPr kumimoji="1" lang="ja-JP" altLang="en-US" dirty="0" smtClean="0"/>
              <a:t>　そのため、主任相談支援専門員は、誰かの企画に協力する立場から脱却し、自らが作り上げるステージに入ったことを自覚して頂くことから始まると思います。その機会は、法定研修の事例作成と一連の研修の流れをつくるチャンスでもあり、また法定研修内に組み込まれた地域に戻って実施教育の受け皿となり、受講生への教育実習をシステム的に整えていく作業こそ、実は主任相談支援専門員自らのトレーニングの第一歩にもなるはず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8</a:t>
            </a:fld>
            <a:endParaRPr lang="en-US" altLang="ja-JP"/>
          </a:p>
        </p:txBody>
      </p:sp>
    </p:spTree>
    <p:extLst>
      <p:ext uri="{BB962C8B-B14F-4D97-AF65-F5344CB8AC3E}">
        <p14:creationId xmlns:p14="http://schemas.microsoft.com/office/powerpoint/2010/main" val="81044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流れは、上記になります。</a:t>
            </a:r>
            <a:endParaRPr kumimoji="1" lang="en-US" altLang="ja-JP" dirty="0" smtClean="0"/>
          </a:p>
          <a:p>
            <a:r>
              <a:rPr kumimoji="1" lang="ja-JP" altLang="en-US" dirty="0" smtClean="0"/>
              <a:t>ポイントは企画～実施～振り返りまで、一貫してまとめて行く作業を先ず体験してみることから始まります。実は、この体験を次の主任相談支援専門員へと引き継ぐことこそ重層的は育成体制作りや世代交代への第一歩でもあります。重要なことは、先ず主任になられる皆さんが汗をかき実践者として経験値を積むことを入り口で行うことが重要と感じています。</a:t>
            </a:r>
            <a:r>
              <a:rPr kumimoji="1" lang="en-US" altLang="ja-JP" dirty="0" smtClean="0"/>
              <a:t>【</a:t>
            </a:r>
            <a:r>
              <a:rPr kumimoji="1" lang="ja-JP" altLang="en-US" dirty="0" smtClean="0"/>
              <a:t>実践者こそ、追いかける姿であると、人の育成の基本を皆さんと共有したいと考えています</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9</a:t>
            </a:fld>
            <a:endParaRPr lang="en-US" altLang="ja-JP"/>
          </a:p>
        </p:txBody>
      </p:sp>
    </p:spTree>
    <p:extLst>
      <p:ext uri="{BB962C8B-B14F-4D97-AF65-F5344CB8AC3E}">
        <p14:creationId xmlns:p14="http://schemas.microsoft.com/office/powerpoint/2010/main" val="301287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育成エリアの人材育成の継続性を担保するためにはシステム化していくことが必要であり、その先には具体的な支援現場へとつながる話ですので、目標としての障害福祉計画や基幹相談支援センターの委託内容にも組み入れて行くことが重要と感じています。</a:t>
            </a:r>
            <a:endParaRPr kumimoji="1" lang="en-US" altLang="ja-JP" dirty="0" smtClean="0"/>
          </a:p>
          <a:p>
            <a:r>
              <a:rPr kumimoji="1" lang="ja-JP" altLang="en-US" dirty="0" smtClean="0"/>
              <a:t>　また、この地域おけるＯＪＴ体制や実地教育の体制を確保していく過程こそ、相談支援の質の担保への第一歩でもあり、かつ地域協議会の活性化への新たなスタートではないかと感じています。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10</a:t>
            </a:fld>
            <a:endParaRPr lang="en-US" altLang="ja-JP"/>
          </a:p>
        </p:txBody>
      </p:sp>
    </p:spTree>
    <p:extLst>
      <p:ext uri="{BB962C8B-B14F-4D97-AF65-F5344CB8AC3E}">
        <p14:creationId xmlns:p14="http://schemas.microsoft.com/office/powerpoint/2010/main" val="37504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11</a:t>
            </a:fld>
            <a:endParaRPr lang="en-US" altLang="ja-JP"/>
          </a:p>
        </p:txBody>
      </p:sp>
    </p:spTree>
    <p:extLst>
      <p:ext uri="{BB962C8B-B14F-4D97-AF65-F5344CB8AC3E}">
        <p14:creationId xmlns:p14="http://schemas.microsoft.com/office/powerpoint/2010/main" val="235154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皆さんには、このような事前課題が出されていました。主任相談支援専門員の地域実態の把握としては、それぞれの相談支援事業所の相談支援専門員の置かれていく環境や相談支援状況なども含めた詳細まで把握していくことが、徐々に必要となります。</a:t>
            </a:r>
            <a:endParaRPr kumimoji="1" lang="en-US" altLang="ja-JP" dirty="0" smtClean="0"/>
          </a:p>
          <a:p>
            <a:r>
              <a:rPr kumimoji="1" lang="ja-JP" altLang="en-US" dirty="0" smtClean="0"/>
              <a:t>　それは、</a:t>
            </a:r>
            <a:r>
              <a:rPr kumimoji="1" lang="en-US" altLang="ja-JP" dirty="0" smtClean="0"/>
              <a:t>OJT</a:t>
            </a:r>
            <a:r>
              <a:rPr kumimoji="1" lang="ja-JP" altLang="en-US" dirty="0" smtClean="0"/>
              <a:t>体制や実地教育の企画内容の検討と研修参加方法などにも大きく影響が出るからです。法定研修の間に挟み込まれている実地教育の機会は、あくまで検討で方向づけられたカリキュラムによるものと勘違いされていると感じています。実は、相談支援の質の向上を目指す上では、地域における実地教育体制を構築する事こそ、相談支援の質の担保を図るための体制整備への第一歩としての機会が与えられたと感じて頂きたいと思います。そういった意味では、ＯＪＴ並びに実地教育を受けられる機会を、地域において既に現場で相談支援を展開している相談支援専門員の協力の下で、実地教育の機会が作られていくような工夫がされていくことも一つのヒントとして頂ければ幸い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12</a:t>
            </a:fld>
            <a:endParaRPr lang="en-US" altLang="ja-JP"/>
          </a:p>
        </p:txBody>
      </p:sp>
    </p:spTree>
    <p:extLst>
      <p:ext uri="{BB962C8B-B14F-4D97-AF65-F5344CB8AC3E}">
        <p14:creationId xmlns:p14="http://schemas.microsoft.com/office/powerpoint/2010/main" val="162439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9.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kumimoji="1" lang="ja-JP" altLang="en-US" sz="2400" dirty="0" smtClean="0"/>
              <a:t>平成</a:t>
            </a:r>
            <a:r>
              <a:rPr kumimoji="1" lang="en-US" altLang="ja-JP" sz="2400" dirty="0" smtClean="0"/>
              <a:t>30</a:t>
            </a:r>
            <a:r>
              <a:rPr kumimoji="1" lang="ja-JP" altLang="en-US" sz="2400" dirty="0" smtClean="0"/>
              <a:t>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smtClean="0"/>
              <a:t>長野県</a:t>
            </a:r>
            <a:r>
              <a:rPr lang="ja-JP" altLang="en-US" sz="2000" dirty="0"/>
              <a:t>　</a:t>
            </a:r>
            <a:r>
              <a:rPr lang="ja-JP" altLang="en-US" sz="2000" dirty="0" smtClean="0"/>
              <a:t>上小圏域障害者総合支援センター</a:t>
            </a:r>
            <a:endParaRPr lang="en-US" altLang="ja-JP" sz="2000" dirty="0" smtClean="0"/>
          </a:p>
          <a:p>
            <a:r>
              <a:rPr lang="ja-JP" altLang="en-US" sz="2000" dirty="0" smtClean="0"/>
              <a:t>橋詰　正</a:t>
            </a:r>
            <a:endParaRPr lang="en-US" altLang="ja-JP" sz="2000" dirty="0" smtClean="0"/>
          </a:p>
          <a:p>
            <a:r>
              <a:rPr lang="zh-CN" altLang="en-US" sz="2000" dirty="0" smtClean="0"/>
              <a:t>平成</a:t>
            </a:r>
            <a:r>
              <a:rPr lang="en-US" altLang="zh-CN" sz="2000" dirty="0" smtClean="0"/>
              <a:t>3</a:t>
            </a:r>
            <a:r>
              <a:rPr lang="en-US" altLang="ja-JP" sz="2000" dirty="0" smtClean="0"/>
              <a:t>1</a:t>
            </a:r>
            <a:r>
              <a:rPr lang="zh-CN" altLang="en-US" sz="2000" dirty="0" smtClean="0"/>
              <a:t>年</a:t>
            </a:r>
            <a:r>
              <a:rPr lang="en-US" altLang="zh-CN" sz="2000" dirty="0"/>
              <a:t>1</a:t>
            </a:r>
            <a:r>
              <a:rPr lang="zh-CN" altLang="en-US" sz="2000" dirty="0"/>
              <a:t>月</a:t>
            </a:r>
          </a:p>
          <a:p>
            <a:endParaRPr kumimoji="1" lang="ja-JP" altLang="en-US" dirty="0"/>
          </a:p>
        </p:txBody>
      </p:sp>
      <p:sp>
        <p:nvSpPr>
          <p:cNvPr id="5" name="タイトル 1"/>
          <p:cNvSpPr txBox="1">
            <a:spLocks/>
          </p:cNvSpPr>
          <p:nvPr/>
        </p:nvSpPr>
        <p:spPr bwMode="auto">
          <a:xfrm>
            <a:off x="685800" y="191683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dirty="0">
                <a:solidFill>
                  <a:schemeClr val="bg2">
                    <a:lumMod val="50000"/>
                  </a:schemeClr>
                </a:solidFill>
              </a:rPr>
              <a:t>『</a:t>
            </a:r>
            <a:r>
              <a:rPr lang="ja-JP" altLang="en-US" dirty="0">
                <a:solidFill>
                  <a:schemeClr val="bg2">
                    <a:lumMod val="50000"/>
                  </a:schemeClr>
                </a:solidFill>
              </a:rPr>
              <a:t>人材育成の地域での展開</a:t>
            </a:r>
            <a:r>
              <a:rPr lang="en-US" altLang="ja-JP" dirty="0">
                <a:solidFill>
                  <a:schemeClr val="bg2">
                    <a:lumMod val="50000"/>
                  </a:schemeClr>
                </a:solidFill>
              </a:rPr>
              <a:t>』</a:t>
            </a:r>
            <a:endParaRPr lang="ja-JP" altLang="en-US" kern="0" dirty="0"/>
          </a:p>
        </p:txBody>
      </p:sp>
      <p:sp>
        <p:nvSpPr>
          <p:cNvPr id="4" name="スライド番号プレースホルダー 3"/>
          <p:cNvSpPr>
            <a:spLocks noGrp="1"/>
          </p:cNvSpPr>
          <p:nvPr>
            <p:ph type="sldNum" sz="quarter" idx="12"/>
          </p:nvPr>
        </p:nvSpPr>
        <p:spPr>
          <a:xfrm>
            <a:off x="7010400" y="6525345"/>
            <a:ext cx="2133600" cy="476250"/>
          </a:xfrm>
        </p:spPr>
        <p:txBody>
          <a:bodyPr/>
          <a:lstStyle/>
          <a:p>
            <a:pPr>
              <a:defRPr/>
            </a:pPr>
            <a:fld id="{F90A3C79-1AFD-481B-B685-7933BCD0898B}" type="slidenum">
              <a:rPr lang="en-US" altLang="ja-JP" smtClean="0"/>
              <a:pPr>
                <a:defRPr/>
              </a:pPr>
              <a:t>1</a:t>
            </a:fld>
            <a:endParaRPr lang="en-US" altLang="ja-JP" dirty="0"/>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40237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435280" cy="1143000"/>
          </a:xfrm>
        </p:spPr>
        <p:txBody>
          <a:bodyPr/>
          <a:lstStyle/>
          <a:p>
            <a:r>
              <a:rPr lang="ja-JP" altLang="en-US" sz="3600" dirty="0" smtClean="0"/>
              <a:t>５．育成エリアの人材</a:t>
            </a:r>
            <a:r>
              <a:rPr lang="ja-JP" altLang="en-US" sz="3600" dirty="0"/>
              <a:t>育成の継続性の</a:t>
            </a:r>
            <a:r>
              <a:rPr lang="ja-JP" altLang="en-US" sz="3600" dirty="0" smtClean="0"/>
              <a:t>担保</a:t>
            </a:r>
            <a:endParaRPr kumimoji="1" lang="ja-JP" altLang="en-US" sz="3600" dirty="0"/>
          </a:p>
        </p:txBody>
      </p:sp>
      <p:sp>
        <p:nvSpPr>
          <p:cNvPr id="3" name="コンテンツ プレースホルダー 2"/>
          <p:cNvSpPr>
            <a:spLocks noGrp="1"/>
          </p:cNvSpPr>
          <p:nvPr>
            <p:ph idx="1"/>
          </p:nvPr>
        </p:nvSpPr>
        <p:spPr>
          <a:xfrm>
            <a:off x="467544" y="1196752"/>
            <a:ext cx="8229600" cy="5112568"/>
          </a:xfrm>
        </p:spPr>
        <p:txBody>
          <a:bodyPr/>
          <a:lstStyle/>
          <a:p>
            <a:pPr marL="0" indent="0">
              <a:buNone/>
            </a:pPr>
            <a:r>
              <a:rPr kumimoji="1" lang="ja-JP" altLang="en-US" sz="2800" dirty="0" smtClean="0"/>
              <a:t>１．システム化は継続性を高めるため</a:t>
            </a:r>
            <a:endParaRPr kumimoji="1" lang="en-US" altLang="ja-JP" sz="2800" dirty="0" smtClean="0"/>
          </a:p>
          <a:p>
            <a:pPr marL="0" indent="0">
              <a:buNone/>
            </a:pPr>
            <a:r>
              <a:rPr lang="ja-JP" altLang="en-US" sz="2800" dirty="0"/>
              <a:t>２</a:t>
            </a:r>
            <a:r>
              <a:rPr lang="ja-JP" altLang="en-US" sz="2800" dirty="0" smtClean="0"/>
              <a:t>．障害福祉計画や基幹相談センターの委託仕様書　</a:t>
            </a:r>
            <a:endParaRPr lang="en-US" altLang="ja-JP" sz="2800" dirty="0" smtClean="0"/>
          </a:p>
          <a:p>
            <a:pPr marL="0" indent="0">
              <a:buNone/>
            </a:pPr>
            <a:r>
              <a:rPr lang="ja-JP" altLang="en-US" sz="2800" dirty="0"/>
              <a:t>　</a:t>
            </a:r>
            <a:r>
              <a:rPr lang="ja-JP" altLang="en-US" sz="2800" dirty="0" smtClean="0"/>
              <a:t>に事業として入れ込むことは、契約・事業計画～実</a:t>
            </a:r>
            <a:endParaRPr lang="en-US" altLang="ja-JP" sz="2800" dirty="0" smtClean="0"/>
          </a:p>
          <a:p>
            <a:pPr marL="0" indent="0">
              <a:buNone/>
            </a:pPr>
            <a:r>
              <a:rPr lang="ja-JP" altLang="en-US" sz="2800" dirty="0"/>
              <a:t>　</a:t>
            </a:r>
            <a:r>
              <a:rPr lang="ja-JP" altLang="en-US" sz="2800" dirty="0" smtClean="0"/>
              <a:t>践～評価～次年度へとＰＤＣＡサイクルとなる</a:t>
            </a:r>
            <a:endParaRPr lang="en-US" altLang="ja-JP" sz="2800" dirty="0" smtClean="0"/>
          </a:p>
          <a:p>
            <a:pPr marL="0" indent="0">
              <a:buNone/>
            </a:pPr>
            <a:r>
              <a:rPr kumimoji="1" lang="ja-JP" altLang="en-US" sz="2800" dirty="0"/>
              <a:t>３</a:t>
            </a:r>
            <a:r>
              <a:rPr kumimoji="1" lang="ja-JP" altLang="en-US" sz="2800" dirty="0" smtClean="0"/>
              <a:t>．この機能は相談支援の人材育成に留まらず、さま</a:t>
            </a:r>
            <a:endParaRPr kumimoji="1" lang="en-US" altLang="ja-JP" sz="2800" dirty="0" smtClean="0"/>
          </a:p>
          <a:p>
            <a:pPr marL="0" indent="0">
              <a:buNone/>
            </a:pPr>
            <a:r>
              <a:rPr lang="ja-JP" altLang="en-US" sz="2800" dirty="0"/>
              <a:t>　</a:t>
            </a:r>
            <a:r>
              <a:rPr kumimoji="1" lang="ja-JP" altLang="en-US" sz="2800" dirty="0" err="1" smtClean="0"/>
              <a:t>ざまな</a:t>
            </a:r>
            <a:r>
              <a:rPr lang="ja-JP" altLang="en-US" sz="2800" dirty="0" smtClean="0"/>
              <a:t>連携や協議会活性化</a:t>
            </a:r>
            <a:r>
              <a:rPr kumimoji="1" lang="ja-JP" altLang="en-US" sz="2800" dirty="0" smtClean="0"/>
              <a:t>をも作り出し、地域力の</a:t>
            </a:r>
            <a:endParaRPr kumimoji="1" lang="en-US" altLang="ja-JP" sz="2800" dirty="0" smtClean="0"/>
          </a:p>
          <a:p>
            <a:pPr marL="0" indent="0">
              <a:buNone/>
            </a:pPr>
            <a:r>
              <a:rPr lang="ja-JP" altLang="en-US" sz="2800" dirty="0"/>
              <a:t>　</a:t>
            </a:r>
            <a:r>
              <a:rPr kumimoji="1" lang="ja-JP" altLang="en-US" sz="2800" dirty="0" smtClean="0"/>
              <a:t>向上にもつながる</a:t>
            </a:r>
            <a:endParaRPr kumimoji="1" lang="en-US" altLang="ja-JP" sz="2800" dirty="0" smtClean="0"/>
          </a:p>
          <a:p>
            <a:pPr marL="0" indent="0">
              <a:buNone/>
            </a:pPr>
            <a:r>
              <a:rPr lang="ja-JP" altLang="en-US" sz="2800" dirty="0"/>
              <a:t>４</a:t>
            </a:r>
            <a:r>
              <a:rPr lang="ja-JP" altLang="en-US" sz="2800" dirty="0" smtClean="0"/>
              <a:t>．制度改正等などの最新情報を提供・共有したり、実</a:t>
            </a:r>
            <a:endParaRPr lang="en-US" altLang="ja-JP" sz="2800" dirty="0" smtClean="0"/>
          </a:p>
          <a:p>
            <a:pPr marL="0" indent="0">
              <a:buNone/>
            </a:pPr>
            <a:r>
              <a:rPr lang="ja-JP" altLang="en-US" sz="2800" dirty="0"/>
              <a:t>　</a:t>
            </a:r>
            <a:r>
              <a:rPr lang="ja-JP" altLang="en-US" sz="2800" dirty="0" err="1" smtClean="0"/>
              <a:t>践する</a:t>
            </a:r>
            <a:r>
              <a:rPr lang="ja-JP" altLang="en-US" sz="2800" dirty="0" smtClean="0"/>
              <a:t>中での課題の共有など、相談支援に係る協</a:t>
            </a:r>
            <a:endParaRPr lang="en-US" altLang="ja-JP" sz="2800" dirty="0" smtClean="0"/>
          </a:p>
          <a:p>
            <a:pPr marL="0" indent="0">
              <a:buNone/>
            </a:pPr>
            <a:r>
              <a:rPr lang="ja-JP" altLang="en-US" sz="2800" dirty="0"/>
              <a:t>　</a:t>
            </a:r>
            <a:r>
              <a:rPr lang="ja-JP" altLang="en-US" sz="2800" dirty="0" smtClean="0"/>
              <a:t>議会機能と重複するようになる</a:t>
            </a:r>
            <a:endParaRPr kumimoji="1" lang="ja-JP" altLang="en-US" sz="2800" dirty="0"/>
          </a:p>
        </p:txBody>
      </p:sp>
      <p:sp>
        <p:nvSpPr>
          <p:cNvPr id="4" name="スライド番号プレースホルダー 3"/>
          <p:cNvSpPr>
            <a:spLocks noGrp="1"/>
          </p:cNvSpPr>
          <p:nvPr>
            <p:ph type="sldNum" sz="quarter" idx="12"/>
          </p:nvPr>
        </p:nvSpPr>
        <p:spPr>
          <a:xfrm>
            <a:off x="7010400" y="6525345"/>
            <a:ext cx="2133600" cy="476250"/>
          </a:xfrm>
        </p:spPr>
        <p:txBody>
          <a:bodyPr/>
          <a:lstStyle/>
          <a:p>
            <a:pPr>
              <a:defRPr/>
            </a:pPr>
            <a:fld id="{804D6B79-3AEB-42FE-A736-A41F7AEA0445}" type="slidenum">
              <a:rPr lang="en-US" altLang="ja-JP" smtClean="0"/>
              <a:pPr>
                <a:defRPr/>
              </a:pPr>
              <a:t>10</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0696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88640"/>
            <a:ext cx="8784976" cy="1143000"/>
          </a:xfrm>
        </p:spPr>
        <p:txBody>
          <a:bodyPr>
            <a:normAutofit fontScale="90000"/>
          </a:bodyPr>
          <a:lstStyle/>
          <a:p>
            <a:r>
              <a:rPr lang="ja-JP" altLang="en-US" sz="2700" dirty="0" smtClean="0"/>
              <a:t>演習　１</a:t>
            </a:r>
            <a:r>
              <a:rPr lang="en-US" altLang="ja-JP" sz="2700" dirty="0" smtClean="0"/>
              <a:t/>
            </a:r>
            <a:br>
              <a:rPr lang="en-US" altLang="ja-JP" sz="2700" dirty="0" smtClean="0"/>
            </a:br>
            <a:r>
              <a:rPr lang="ja-JP" altLang="en-US" sz="2700" b="1" dirty="0"/>
              <a:t>テーマ：地域で人材育成するためのステージ作りをイメージする</a:t>
            </a:r>
            <a:r>
              <a:rPr lang="en-US" altLang="ja-JP" sz="4000" b="1" dirty="0"/>
              <a:t/>
            </a:r>
            <a:br>
              <a:rPr lang="en-US" altLang="ja-JP" sz="4000" b="1" dirty="0"/>
            </a:br>
            <a:endParaRPr kumimoji="1" lang="ja-JP" altLang="en-US" sz="4000" dirty="0"/>
          </a:p>
        </p:txBody>
      </p:sp>
      <p:sp>
        <p:nvSpPr>
          <p:cNvPr id="3" name="コンテンツ プレースホルダー 2"/>
          <p:cNvSpPr>
            <a:spLocks noGrp="1"/>
          </p:cNvSpPr>
          <p:nvPr>
            <p:ph idx="1"/>
          </p:nvPr>
        </p:nvSpPr>
        <p:spPr>
          <a:xfrm>
            <a:off x="395536" y="980728"/>
            <a:ext cx="8352928" cy="5472609"/>
          </a:xfrm>
          <a:solidFill>
            <a:srgbClr val="FFFFCC"/>
          </a:solidFill>
        </p:spPr>
        <p:txBody>
          <a:bodyPr>
            <a:noAutofit/>
          </a:bodyPr>
          <a:lstStyle/>
          <a:p>
            <a:pPr marL="0" indent="0">
              <a:buNone/>
            </a:pPr>
            <a:r>
              <a:rPr lang="ja-JP" altLang="en-US" sz="2400" b="1" dirty="0" smtClean="0"/>
              <a:t>個人ワーク　５分</a:t>
            </a:r>
            <a:endParaRPr lang="en-US" altLang="ja-JP" sz="2400" b="1" dirty="0" smtClean="0"/>
          </a:p>
          <a:p>
            <a:pPr marL="0" indent="0">
              <a:buNone/>
            </a:pPr>
            <a:r>
              <a:rPr kumimoji="1" lang="ja-JP" altLang="en-US" sz="2400" dirty="0"/>
              <a:t>　</a:t>
            </a:r>
            <a:r>
              <a:rPr lang="en-US" altLang="ja-JP" sz="2400" dirty="0"/>
              <a:t>【</a:t>
            </a:r>
            <a:r>
              <a:rPr kumimoji="1" lang="ja-JP" altLang="en-US" sz="2400" dirty="0" smtClean="0"/>
              <a:t>事前課題</a:t>
            </a:r>
            <a:r>
              <a:rPr lang="ja-JP" altLang="en-US" sz="2400" dirty="0" smtClean="0"/>
              <a:t>からみえる地域実態として、あなたが主任相談支援専門員として、人材育成エリアに研修を企画するとしたら、</a:t>
            </a:r>
            <a:r>
              <a:rPr lang="ja-JP" altLang="en-US" sz="2400" dirty="0"/>
              <a:t>どのよう</a:t>
            </a:r>
            <a:r>
              <a:rPr lang="ja-JP" altLang="en-US" sz="2400" dirty="0" smtClean="0"/>
              <a:t>な研修ステージを作るか具体的に想像してお書きください。</a:t>
            </a:r>
            <a:r>
              <a:rPr kumimoji="1" lang="en-US" altLang="ja-JP" sz="2400" dirty="0" smtClean="0"/>
              <a:t>】</a:t>
            </a:r>
            <a:r>
              <a:rPr kumimoji="1" lang="ja-JP" altLang="en-US" sz="2400" dirty="0" smtClean="0"/>
              <a:t>　</a:t>
            </a:r>
            <a:endParaRPr kumimoji="1" lang="en-US" altLang="ja-JP" sz="2400" dirty="0" smtClean="0"/>
          </a:p>
          <a:p>
            <a:pPr marL="0" indent="0">
              <a:buNone/>
            </a:pPr>
            <a:r>
              <a:rPr lang="ja-JP" altLang="en-US" sz="2400" dirty="0"/>
              <a:t>　</a:t>
            </a:r>
            <a:r>
              <a:rPr lang="ja-JP" altLang="en-US" sz="2400" dirty="0" smtClean="0"/>
              <a:t>　</a:t>
            </a:r>
            <a:endParaRPr lang="en-US" altLang="ja-JP" sz="2400" dirty="0" smtClean="0"/>
          </a:p>
          <a:p>
            <a:pPr marL="0" indent="0">
              <a:buNone/>
            </a:pPr>
            <a:r>
              <a:rPr lang="ja-JP" altLang="en-US" sz="2400" dirty="0"/>
              <a:t>　</a:t>
            </a:r>
            <a:r>
              <a:rPr lang="ja-JP" altLang="en-US" sz="2400" dirty="0" smtClean="0">
                <a:solidFill>
                  <a:srgbClr val="0000FF"/>
                </a:solidFill>
              </a:rPr>
              <a:t>参加者人数？（対象となる相談支援専門員</a:t>
            </a:r>
            <a:r>
              <a:rPr lang="ja-JP" altLang="en-US" sz="2400" u="sng" dirty="0" smtClean="0">
                <a:solidFill>
                  <a:srgbClr val="0000FF"/>
                </a:solidFill>
              </a:rPr>
              <a:t>　　　　名）</a:t>
            </a:r>
            <a:endParaRPr lang="en-US" altLang="ja-JP" sz="2400" u="sng" dirty="0" smtClean="0">
              <a:solidFill>
                <a:srgbClr val="0000FF"/>
              </a:solidFill>
            </a:endParaRPr>
          </a:p>
          <a:p>
            <a:pPr marL="0" indent="0">
              <a:buNone/>
            </a:pPr>
            <a:endParaRPr lang="en-US" altLang="ja-JP" sz="2400" dirty="0">
              <a:solidFill>
                <a:srgbClr val="0000FF"/>
              </a:solidFill>
            </a:endParaRPr>
          </a:p>
          <a:p>
            <a:pPr marL="0" indent="0">
              <a:buNone/>
            </a:pPr>
            <a:r>
              <a:rPr kumimoji="1" lang="ja-JP" altLang="en-US" sz="2400" dirty="0" smtClean="0">
                <a:solidFill>
                  <a:srgbClr val="0000FF"/>
                </a:solidFill>
              </a:rPr>
              <a:t>　開催場所は、どう設定しますか？（例：個別・</a:t>
            </a:r>
            <a:r>
              <a:rPr kumimoji="1" lang="en-US" altLang="ja-JP" sz="2400" dirty="0" smtClean="0">
                <a:solidFill>
                  <a:srgbClr val="0000FF"/>
                </a:solidFill>
              </a:rPr>
              <a:t>1</a:t>
            </a:r>
            <a:r>
              <a:rPr kumimoji="1" lang="ja-JP" altLang="en-US" sz="2400" dirty="0" smtClean="0">
                <a:solidFill>
                  <a:srgbClr val="0000FF"/>
                </a:solidFill>
              </a:rPr>
              <a:t>ヶ所・複数）</a:t>
            </a:r>
            <a:endParaRPr kumimoji="1" lang="en-US" altLang="ja-JP" sz="2400" dirty="0" smtClean="0">
              <a:solidFill>
                <a:srgbClr val="0000FF"/>
              </a:solidFill>
            </a:endParaRPr>
          </a:p>
          <a:p>
            <a:pPr marL="0" indent="0">
              <a:buNone/>
            </a:pPr>
            <a:endParaRPr kumimoji="1" lang="en-US" altLang="ja-JP" sz="2400" dirty="0" smtClean="0">
              <a:solidFill>
                <a:srgbClr val="0000FF"/>
              </a:solidFill>
            </a:endParaRPr>
          </a:p>
          <a:p>
            <a:pPr marL="0" indent="0">
              <a:buNone/>
            </a:pPr>
            <a:r>
              <a:rPr lang="ja-JP" altLang="en-US" sz="2400" dirty="0">
                <a:solidFill>
                  <a:srgbClr val="0000FF"/>
                </a:solidFill>
              </a:rPr>
              <a:t>　</a:t>
            </a:r>
            <a:r>
              <a:rPr lang="ja-JP" altLang="en-US" sz="2400" dirty="0" smtClean="0">
                <a:solidFill>
                  <a:srgbClr val="0000FF"/>
                </a:solidFill>
              </a:rPr>
              <a:t>研修企画</a:t>
            </a:r>
            <a:r>
              <a:rPr lang="ja-JP" altLang="en-US" sz="2400" dirty="0">
                <a:solidFill>
                  <a:srgbClr val="0000FF"/>
                </a:solidFill>
              </a:rPr>
              <a:t>へ</a:t>
            </a:r>
            <a:r>
              <a:rPr lang="ja-JP" altLang="en-US" sz="2400" dirty="0" smtClean="0">
                <a:solidFill>
                  <a:srgbClr val="0000FF"/>
                </a:solidFill>
              </a:rPr>
              <a:t>の協力はどうしますか？（基幹内職員・外部・他）</a:t>
            </a:r>
            <a:endParaRPr lang="en-US" altLang="ja-JP" sz="2400" dirty="0" smtClean="0">
              <a:solidFill>
                <a:srgbClr val="0000FF"/>
              </a:solidFill>
            </a:endParaRPr>
          </a:p>
          <a:p>
            <a:pPr marL="0" indent="0">
              <a:buNone/>
            </a:pPr>
            <a:endParaRPr kumimoji="1" lang="en-US" altLang="ja-JP" sz="2400" dirty="0" smtClean="0">
              <a:solidFill>
                <a:srgbClr val="0000FF"/>
              </a:solidFill>
            </a:endParaRPr>
          </a:p>
          <a:p>
            <a:pPr marL="0" indent="0">
              <a:buNone/>
            </a:pPr>
            <a:r>
              <a:rPr lang="ja-JP" altLang="en-US" sz="2400" dirty="0">
                <a:solidFill>
                  <a:srgbClr val="0000FF"/>
                </a:solidFill>
              </a:rPr>
              <a:t>　</a:t>
            </a:r>
            <a:r>
              <a:rPr lang="ja-JP" altLang="en-US" sz="2400" dirty="0" smtClean="0">
                <a:solidFill>
                  <a:srgbClr val="0000FF"/>
                </a:solidFill>
              </a:rPr>
              <a:t>市町村の協力して欲しい事はどんなことですか？</a:t>
            </a:r>
            <a:endParaRPr lang="en-US" altLang="ja-JP" sz="2400" dirty="0" smtClean="0">
              <a:solidFill>
                <a:srgbClr val="0000FF"/>
              </a:solidFill>
            </a:endParaRPr>
          </a:p>
          <a:p>
            <a:pPr marL="0" indent="0">
              <a:buNone/>
            </a:pPr>
            <a:r>
              <a:rPr lang="ja-JP" altLang="en-US" sz="2400" dirty="0" smtClean="0">
                <a:solidFill>
                  <a:srgbClr val="0000FF"/>
                </a:solidFill>
              </a:rPr>
              <a:t>　</a:t>
            </a:r>
            <a:endParaRPr kumimoji="1" lang="en-US" altLang="ja-JP" sz="2400" dirty="0" smtClean="0">
              <a:solidFill>
                <a:srgbClr val="0000FF"/>
              </a:solidFill>
            </a:endParaRPr>
          </a:p>
          <a:p>
            <a:pPr marL="0" indent="0">
              <a:buNone/>
            </a:pPr>
            <a:r>
              <a:rPr lang="ja-JP" altLang="en-US" sz="2400" dirty="0" smtClean="0"/>
              <a:t>　</a:t>
            </a:r>
            <a:endParaRPr lang="en-US" altLang="ja-JP" sz="2400" dirty="0" smtClean="0"/>
          </a:p>
          <a:p>
            <a:pPr marL="0" indent="0">
              <a:buNone/>
            </a:pPr>
            <a:r>
              <a:rPr lang="ja-JP" altLang="en-US" sz="2400" dirty="0"/>
              <a:t>　</a:t>
            </a:r>
            <a:r>
              <a:rPr lang="ja-JP" altLang="en-US" sz="2400" dirty="0" smtClean="0"/>
              <a:t>　</a:t>
            </a:r>
            <a:endParaRPr lang="en-US" altLang="ja-JP" sz="2400" dirty="0" smtClean="0"/>
          </a:p>
        </p:txBody>
      </p:sp>
      <p:sp>
        <p:nvSpPr>
          <p:cNvPr id="4" name="スライド番号プレースホルダー 3"/>
          <p:cNvSpPr>
            <a:spLocks noGrp="1"/>
          </p:cNvSpPr>
          <p:nvPr>
            <p:ph type="sldNum" sz="quarter" idx="12"/>
          </p:nvPr>
        </p:nvSpPr>
        <p:spPr>
          <a:xfrm>
            <a:off x="6980046" y="6525345"/>
            <a:ext cx="2133600" cy="476250"/>
          </a:xfrm>
        </p:spPr>
        <p:txBody>
          <a:bodyPr/>
          <a:lstStyle/>
          <a:p>
            <a:fld id="{BFEBEB0A-9E3D-4B14-9782-E2AE3DA60D96}" type="slidenum">
              <a:rPr lang="en-US" smtClean="0"/>
              <a:pPr/>
              <a:t>11</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44588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1242" y="44624"/>
            <a:ext cx="8229600" cy="562074"/>
          </a:xfrm>
        </p:spPr>
        <p:txBody>
          <a:bodyPr/>
          <a:lstStyle/>
          <a:p>
            <a:r>
              <a:rPr lang="ja-JP" altLang="en-US" sz="2400" b="1" dirty="0"/>
              <a:t>地域で人材育成する</a:t>
            </a:r>
            <a:r>
              <a:rPr lang="ja-JP" altLang="en-US" sz="2400" b="1" dirty="0" smtClean="0"/>
              <a:t>ため規模と相談支援専門員の実態を知る</a:t>
            </a:r>
            <a:endParaRPr kumimoji="1" lang="ja-JP" altLang="en-US" dirty="0"/>
          </a:p>
        </p:txBody>
      </p:sp>
      <p:sp>
        <p:nvSpPr>
          <p:cNvPr id="4" name="スライド番号プレースホルダー 3"/>
          <p:cNvSpPr>
            <a:spLocks noGrp="1"/>
          </p:cNvSpPr>
          <p:nvPr>
            <p:ph type="sldNum" sz="quarter" idx="12"/>
          </p:nvPr>
        </p:nvSpPr>
        <p:spPr>
          <a:xfrm>
            <a:off x="7002915" y="6554720"/>
            <a:ext cx="2133600" cy="476250"/>
          </a:xfrm>
        </p:spPr>
        <p:txBody>
          <a:bodyPr/>
          <a:lstStyle/>
          <a:p>
            <a:pPr>
              <a:defRPr/>
            </a:pPr>
            <a:fld id="{804D6B79-3AEB-42FE-A736-A41F7AEA0445}" type="slidenum">
              <a:rPr lang="en-US" altLang="ja-JP" smtClean="0"/>
              <a:pPr>
                <a:defRPr/>
              </a:pPr>
              <a:t>12</a:t>
            </a:fld>
            <a:endParaRPr lang="en-US" altLang="ja-JP"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8" y="548679"/>
            <a:ext cx="7625759" cy="176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7" y="2559185"/>
            <a:ext cx="773197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29" y="3510422"/>
            <a:ext cx="64579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88" y="2364507"/>
            <a:ext cx="2736304" cy="19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5"/>
          <p:cNvSpPr txBox="1">
            <a:spLocks noChangeArrowheads="1"/>
          </p:cNvSpPr>
          <p:nvPr/>
        </p:nvSpPr>
        <p:spPr bwMode="auto">
          <a:xfrm>
            <a:off x="107504" y="6554720"/>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57652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2656"/>
            <a:ext cx="8784976" cy="720080"/>
          </a:xfrm>
        </p:spPr>
        <p:txBody>
          <a:bodyPr>
            <a:noAutofit/>
          </a:bodyPr>
          <a:lstStyle/>
          <a:p>
            <a:pPr marL="0" indent="0" algn="l"/>
            <a:r>
              <a:rPr lang="ja-JP" altLang="en-US" sz="1600" b="1" dirty="0" smtClean="0"/>
              <a:t>演習　１</a:t>
            </a:r>
            <a:r>
              <a:rPr lang="ja-JP" altLang="en-US" sz="1600" b="1" dirty="0"/>
              <a:t>　</a:t>
            </a:r>
            <a:r>
              <a:rPr lang="ja-JP" altLang="en-US" sz="1600" b="1" dirty="0" smtClean="0"/>
              <a:t>　テーマ</a:t>
            </a:r>
            <a:r>
              <a:rPr lang="ja-JP" altLang="en-US" sz="1600" b="1" dirty="0"/>
              <a:t>：地域で人材育成するためのステージ作りをイメージ</a:t>
            </a:r>
            <a:r>
              <a:rPr lang="ja-JP" altLang="en-US" sz="1600" b="1" dirty="0" smtClean="0"/>
              <a:t>する　　　　　　　　　　　シート１</a:t>
            </a:r>
            <a:r>
              <a:rPr lang="en-US" altLang="ja-JP" sz="1600" b="1" dirty="0" smtClean="0"/>
              <a:t/>
            </a:r>
            <a:br>
              <a:rPr lang="en-US" altLang="ja-JP" sz="1600" b="1" dirty="0" smtClean="0"/>
            </a:br>
            <a:r>
              <a:rPr lang="ja-JP" altLang="en-US" sz="1600" b="1" dirty="0"/>
              <a:t>グループワーク　</a:t>
            </a:r>
            <a:r>
              <a:rPr lang="en-US" altLang="ja-JP" sz="1600" b="1" dirty="0"/>
              <a:t>【</a:t>
            </a:r>
            <a:r>
              <a:rPr lang="ja-JP" altLang="en-US" sz="1600" b="1" dirty="0"/>
              <a:t>２０分</a:t>
            </a:r>
            <a:r>
              <a:rPr lang="en-US" altLang="ja-JP" sz="1600" b="1" dirty="0"/>
              <a:t>】</a:t>
            </a:r>
            <a:r>
              <a:rPr lang="ja-JP" altLang="en-US" sz="1600" b="1" dirty="0"/>
              <a:t>　</a:t>
            </a:r>
            <a:r>
              <a:rPr lang="ja-JP" altLang="en-US" sz="1600" b="1" dirty="0" smtClean="0"/>
              <a:t>　想定</a:t>
            </a:r>
            <a:r>
              <a:rPr lang="ja-JP" altLang="en-US" sz="1600" b="1" dirty="0"/>
              <a:t>した内容をグループで共有しましょう</a:t>
            </a:r>
            <a:r>
              <a:rPr lang="ja-JP" altLang="en-US" sz="1600" b="1" dirty="0" smtClean="0"/>
              <a:t>。　　　　　　　　　　　　</a:t>
            </a:r>
            <a:r>
              <a:rPr lang="en-US" altLang="ja-JP" sz="1600" b="1" dirty="0"/>
              <a:t/>
            </a:r>
            <a:br>
              <a:rPr lang="en-US" altLang="ja-JP" sz="1600" b="1" dirty="0"/>
            </a:br>
            <a:r>
              <a:rPr lang="en-US" altLang="ja-JP" sz="1600" b="1" dirty="0"/>
              <a:t/>
            </a:r>
            <a:br>
              <a:rPr lang="en-US" altLang="ja-JP" sz="1600" b="1" dirty="0"/>
            </a:br>
            <a:endParaRPr kumimoji="1" lang="ja-JP" altLang="en-US" sz="1600" b="1" dirty="0"/>
          </a:p>
        </p:txBody>
      </p:sp>
      <p:sp>
        <p:nvSpPr>
          <p:cNvPr id="3" name="コンテンツ プレースホルダー 2"/>
          <p:cNvSpPr>
            <a:spLocks noGrp="1"/>
          </p:cNvSpPr>
          <p:nvPr>
            <p:ph idx="1"/>
          </p:nvPr>
        </p:nvSpPr>
        <p:spPr>
          <a:xfrm>
            <a:off x="251520" y="908720"/>
            <a:ext cx="8496944" cy="5544617"/>
          </a:xfrm>
        </p:spPr>
        <p:txBody>
          <a:bodyPr>
            <a:noAutofit/>
          </a:bodyPr>
          <a:lstStyle/>
          <a:p>
            <a:pPr marL="0" indent="0">
              <a:buNone/>
            </a:pPr>
            <a:endParaRPr lang="en-US" altLang="ja-JP" sz="2400" b="1" dirty="0" smtClean="0"/>
          </a:p>
          <a:p>
            <a:pPr marL="0" indent="0">
              <a:buNone/>
            </a:pPr>
            <a:r>
              <a:rPr lang="ja-JP" altLang="en-US" sz="2400" dirty="0"/>
              <a:t>　</a:t>
            </a:r>
            <a:r>
              <a:rPr lang="ja-JP" altLang="en-US" sz="2400" dirty="0" smtClean="0"/>
              <a:t>　　</a:t>
            </a:r>
            <a:endParaRPr lang="en-US" altLang="ja-JP" sz="2400" dirty="0" smtClean="0"/>
          </a:p>
          <a:p>
            <a:pPr marL="0" indent="0">
              <a:buNone/>
            </a:pPr>
            <a:r>
              <a:rPr lang="ja-JP" altLang="en-US" sz="2400" dirty="0"/>
              <a:t>　</a:t>
            </a:r>
            <a:r>
              <a:rPr lang="ja-JP" altLang="en-US" sz="2400" dirty="0" smtClean="0"/>
              <a:t>　</a:t>
            </a:r>
            <a:endParaRPr lang="en-US" altLang="ja-JP" sz="2400" dirty="0" smtClean="0"/>
          </a:p>
        </p:txBody>
      </p:sp>
      <p:sp>
        <p:nvSpPr>
          <p:cNvPr id="4" name="スライド番号プレースホルダー 3"/>
          <p:cNvSpPr>
            <a:spLocks noGrp="1"/>
          </p:cNvSpPr>
          <p:nvPr>
            <p:ph type="sldNum" sz="quarter" idx="12"/>
          </p:nvPr>
        </p:nvSpPr>
        <p:spPr>
          <a:xfrm>
            <a:off x="7010400" y="6483635"/>
            <a:ext cx="2133600" cy="280120"/>
          </a:xfrm>
        </p:spPr>
        <p:txBody>
          <a:bodyPr/>
          <a:lstStyle/>
          <a:p>
            <a:fld id="{BFEBEB0A-9E3D-4B14-9782-E2AE3DA60D96}" type="slidenum">
              <a:rPr lang="en-US" smtClean="0"/>
              <a:pPr/>
              <a:t>13</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18453250"/>
              </p:ext>
            </p:extLst>
          </p:nvPr>
        </p:nvGraphicFramePr>
        <p:xfrm>
          <a:off x="107503" y="908719"/>
          <a:ext cx="8928993" cy="5209248"/>
        </p:xfrm>
        <a:graphic>
          <a:graphicData uri="http://schemas.openxmlformats.org/drawingml/2006/table">
            <a:tbl>
              <a:tblPr firstRow="1" bandRow="1">
                <a:tableStyleId>{5940675A-B579-460E-94D1-54222C63F5DA}</a:tableStyleId>
              </a:tblPr>
              <a:tblGrid>
                <a:gridCol w="3168353">
                  <a:extLst>
                    <a:ext uri="{9D8B030D-6E8A-4147-A177-3AD203B41FA5}">
                      <a16:colId xmlns:a16="http://schemas.microsoft.com/office/drawing/2014/main" val="20000"/>
                    </a:ext>
                  </a:extLst>
                </a:gridCol>
                <a:gridCol w="2784309">
                  <a:extLst>
                    <a:ext uri="{9D8B030D-6E8A-4147-A177-3AD203B41FA5}">
                      <a16:colId xmlns:a16="http://schemas.microsoft.com/office/drawing/2014/main" val="20001"/>
                    </a:ext>
                  </a:extLst>
                </a:gridCol>
                <a:gridCol w="2976331">
                  <a:extLst>
                    <a:ext uri="{9D8B030D-6E8A-4147-A177-3AD203B41FA5}">
                      <a16:colId xmlns:a16="http://schemas.microsoft.com/office/drawing/2014/main" val="20002"/>
                    </a:ext>
                  </a:extLst>
                </a:gridCol>
              </a:tblGrid>
              <a:tr h="504057">
                <a:tc>
                  <a:txBody>
                    <a:bodyPr/>
                    <a:lstStyle/>
                    <a:p>
                      <a:pPr algn="ctr"/>
                      <a:r>
                        <a:rPr kumimoji="1" lang="ja-JP" altLang="en-US" sz="2000" b="1" dirty="0" smtClean="0"/>
                        <a:t>ステージ作りの項目</a:t>
                      </a:r>
                      <a:endParaRPr kumimoji="1" lang="ja-JP" altLang="en-US" sz="2000" b="1" dirty="0"/>
                    </a:p>
                  </a:txBody>
                  <a:tcPr/>
                </a:tc>
                <a:tc>
                  <a:txBody>
                    <a:bodyPr/>
                    <a:lstStyle/>
                    <a:p>
                      <a:pPr algn="ctr"/>
                      <a:r>
                        <a:rPr kumimoji="1" lang="ja-JP" altLang="en-US" sz="2000" b="1" dirty="0" smtClean="0"/>
                        <a:t>内　　　　容</a:t>
                      </a:r>
                      <a:endParaRPr kumimoji="1" lang="ja-JP" altLang="en-US" sz="2000" b="1" dirty="0"/>
                    </a:p>
                  </a:txBody>
                  <a:tcPr/>
                </a:tc>
                <a:tc>
                  <a:txBody>
                    <a:bodyPr/>
                    <a:lstStyle/>
                    <a:p>
                      <a:pPr algn="ctr"/>
                      <a:r>
                        <a:rPr kumimoji="1" lang="ja-JP" altLang="en-US" sz="2000" b="1" dirty="0" smtClean="0"/>
                        <a:t>想定した理由</a:t>
                      </a:r>
                      <a:endParaRPr kumimoji="1" lang="en-US" altLang="ja-JP" sz="2000" b="1" dirty="0" smtClean="0"/>
                    </a:p>
                  </a:txBody>
                  <a:tcPr/>
                </a:tc>
                <a:extLst>
                  <a:ext uri="{0D108BD9-81ED-4DB2-BD59-A6C34878D82A}">
                    <a16:rowId xmlns:a16="http://schemas.microsoft.com/office/drawing/2014/main" val="10000"/>
                  </a:ext>
                </a:extLst>
              </a:tr>
              <a:tr h="1080120">
                <a:tc>
                  <a:txBody>
                    <a:bodyPr/>
                    <a:lstStyle/>
                    <a:p>
                      <a:r>
                        <a:rPr lang="ja-JP" altLang="en-US" sz="1800" b="1" dirty="0" smtClean="0">
                          <a:solidFill>
                            <a:srgbClr val="0000FF"/>
                          </a:solidFill>
                        </a:rPr>
                        <a:t>参加者人数</a:t>
                      </a:r>
                      <a:endParaRPr kumimoji="1" lang="ja-JP" altLang="en-US" b="1" dirty="0">
                        <a:solidFill>
                          <a:srgbClr val="0000FF"/>
                        </a:solidFill>
                      </a:endParaRPr>
                    </a:p>
                  </a:txBody>
                  <a:tcPr/>
                </a:tc>
                <a:tc>
                  <a:txBody>
                    <a:bodyPr/>
                    <a:lstStyle/>
                    <a:p>
                      <a:r>
                        <a:rPr kumimoji="1" lang="ja-JP" altLang="en-US" b="1" dirty="0" smtClean="0"/>
                        <a:t>　　　　　　　　　　　　</a:t>
                      </a:r>
                      <a:endParaRPr kumimoji="1" lang="ja-JP" altLang="en-US" b="1" dirty="0"/>
                    </a:p>
                  </a:txBody>
                  <a:tcPr/>
                </a:tc>
                <a:tc>
                  <a:txBody>
                    <a:bodyPr/>
                    <a:lstStyle/>
                    <a:p>
                      <a:endParaRPr kumimoji="1" lang="ja-JP" altLang="en-US" b="1" dirty="0"/>
                    </a:p>
                  </a:txBody>
                  <a:tcPr/>
                </a:tc>
                <a:extLst>
                  <a:ext uri="{0D108BD9-81ED-4DB2-BD59-A6C34878D82A}">
                    <a16:rowId xmlns:a16="http://schemas.microsoft.com/office/drawing/2014/main" val="10001"/>
                  </a:ext>
                </a:extLst>
              </a:tr>
              <a:tr h="1208357">
                <a:tc>
                  <a:txBody>
                    <a:bodyPr/>
                    <a:lstStyle/>
                    <a:p>
                      <a:r>
                        <a:rPr kumimoji="1" lang="ja-JP" altLang="en-US" b="1" dirty="0" smtClean="0">
                          <a:solidFill>
                            <a:srgbClr val="0000FF"/>
                          </a:solidFill>
                        </a:rPr>
                        <a:t>開催場所の設定</a:t>
                      </a:r>
                      <a:endParaRPr kumimoji="1" lang="en-US" altLang="ja-JP" b="1" dirty="0" smtClean="0">
                        <a:solidFill>
                          <a:srgbClr val="0000FF"/>
                        </a:solidFill>
                      </a:endParaRPr>
                    </a:p>
                    <a:p>
                      <a:r>
                        <a:rPr kumimoji="1" lang="ja-JP" altLang="en-US" b="1" dirty="0" smtClean="0">
                          <a:solidFill>
                            <a:srgbClr val="0000FF"/>
                          </a:solidFill>
                        </a:rPr>
                        <a:t>（個別・一ヵ所・複数・他）</a:t>
                      </a:r>
                      <a:endParaRPr kumimoji="1" lang="ja-JP" altLang="en-US" b="1" dirty="0">
                        <a:solidFill>
                          <a:srgbClr val="0000FF"/>
                        </a:solidFill>
                      </a:endParaRPr>
                    </a:p>
                  </a:txBody>
                  <a:tcPr/>
                </a:tc>
                <a:tc>
                  <a:txBody>
                    <a:bodyPr/>
                    <a:lstStyle/>
                    <a:p>
                      <a:endParaRPr kumimoji="1" lang="ja-JP" altLang="en-US" b="1"/>
                    </a:p>
                  </a:txBody>
                  <a:tcPr/>
                </a:tc>
                <a:tc>
                  <a:txBody>
                    <a:bodyPr/>
                    <a:lstStyle/>
                    <a:p>
                      <a:endParaRPr kumimoji="1" lang="ja-JP" altLang="en-US" b="1" dirty="0"/>
                    </a:p>
                  </a:txBody>
                  <a:tcPr/>
                </a:tc>
                <a:extLst>
                  <a:ext uri="{0D108BD9-81ED-4DB2-BD59-A6C34878D82A}">
                    <a16:rowId xmlns:a16="http://schemas.microsoft.com/office/drawing/2014/main" val="10002"/>
                  </a:ext>
                </a:extLst>
              </a:tr>
              <a:tr h="1208357">
                <a:tc>
                  <a:txBody>
                    <a:bodyPr/>
                    <a:lstStyle/>
                    <a:p>
                      <a:r>
                        <a:rPr kumimoji="1" lang="ja-JP" altLang="en-US" b="1" dirty="0" smtClean="0">
                          <a:solidFill>
                            <a:srgbClr val="0000FF"/>
                          </a:solidFill>
                        </a:rPr>
                        <a:t>企画チーム（協力者）</a:t>
                      </a:r>
                      <a:endParaRPr kumimoji="1" lang="ja-JP" altLang="en-US" b="1" dirty="0">
                        <a:solidFill>
                          <a:srgbClr val="0000FF"/>
                        </a:solidFill>
                      </a:endParaRPr>
                    </a:p>
                  </a:txBody>
                  <a:tcPr/>
                </a:tc>
                <a:tc>
                  <a:txBody>
                    <a:bodyPr/>
                    <a:lstStyle/>
                    <a:p>
                      <a:endParaRPr kumimoji="1" lang="ja-JP" altLang="en-US" b="1"/>
                    </a:p>
                  </a:txBody>
                  <a:tcPr/>
                </a:tc>
                <a:tc>
                  <a:txBody>
                    <a:bodyPr/>
                    <a:lstStyle/>
                    <a:p>
                      <a:endParaRPr kumimoji="1" lang="ja-JP" altLang="en-US" b="1" dirty="0"/>
                    </a:p>
                  </a:txBody>
                  <a:tcPr/>
                </a:tc>
                <a:extLst>
                  <a:ext uri="{0D108BD9-81ED-4DB2-BD59-A6C34878D82A}">
                    <a16:rowId xmlns:a16="http://schemas.microsoft.com/office/drawing/2014/main" val="10003"/>
                  </a:ext>
                </a:extLst>
              </a:tr>
              <a:tr h="1208357">
                <a:tc>
                  <a:txBody>
                    <a:bodyPr/>
                    <a:lstStyle/>
                    <a:p>
                      <a:r>
                        <a:rPr kumimoji="1" lang="ja-JP" altLang="en-US" b="1" dirty="0" smtClean="0">
                          <a:solidFill>
                            <a:srgbClr val="0000FF"/>
                          </a:solidFill>
                        </a:rPr>
                        <a:t>想定した研修エリアの行政（市町村）に協力して欲しい事</a:t>
                      </a:r>
                      <a:endParaRPr kumimoji="1" lang="ja-JP" altLang="en-US" b="1" dirty="0">
                        <a:solidFill>
                          <a:srgbClr val="0000FF"/>
                        </a:solidFill>
                      </a:endParaRPr>
                    </a:p>
                  </a:txBody>
                  <a:tcPr/>
                </a:tc>
                <a:tc>
                  <a:txBody>
                    <a:bodyPr/>
                    <a:lstStyle/>
                    <a:p>
                      <a:endParaRPr kumimoji="1" lang="ja-JP" altLang="en-US" b="1" dirty="0"/>
                    </a:p>
                  </a:txBody>
                  <a:tcPr/>
                </a:tc>
                <a:tc>
                  <a:txBody>
                    <a:bodyPr/>
                    <a:lstStyle/>
                    <a:p>
                      <a:endParaRPr kumimoji="1" lang="ja-JP" altLang="en-US"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3494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セッション　</a:t>
            </a:r>
            <a:r>
              <a:rPr lang="ja-JP" altLang="en-US" sz="4000" dirty="0" smtClean="0"/>
              <a:t>１</a:t>
            </a:r>
            <a:r>
              <a:rPr lang="ja-JP" altLang="en-US" sz="4000" dirty="0"/>
              <a:t>　</a:t>
            </a:r>
            <a:r>
              <a:rPr lang="ja-JP" altLang="en-US" sz="4000" dirty="0" smtClean="0"/>
              <a:t>全体</a:t>
            </a:r>
            <a:r>
              <a:rPr lang="ja-JP" altLang="en-US" sz="4000" dirty="0"/>
              <a:t>共有</a:t>
            </a:r>
            <a:endParaRPr kumimoji="1" lang="ja-JP" altLang="en-US" sz="4000" dirty="0"/>
          </a:p>
        </p:txBody>
      </p:sp>
      <p:sp>
        <p:nvSpPr>
          <p:cNvPr id="3" name="コンテンツ プレースホルダー 2"/>
          <p:cNvSpPr>
            <a:spLocks noGrp="1"/>
          </p:cNvSpPr>
          <p:nvPr>
            <p:ph idx="1"/>
          </p:nvPr>
        </p:nvSpPr>
        <p:spPr>
          <a:xfrm>
            <a:off x="611560" y="1196753"/>
            <a:ext cx="7992887" cy="5328592"/>
          </a:xfrm>
        </p:spPr>
        <p:txBody>
          <a:bodyPr>
            <a:normAutofit/>
          </a:bodyPr>
          <a:lstStyle/>
          <a:p>
            <a:pPr marL="0" indent="0">
              <a:buNone/>
            </a:pPr>
            <a:r>
              <a:rPr lang="ja-JP" altLang="en-US" sz="2800" b="1" dirty="0" smtClean="0"/>
              <a:t>テーマ</a:t>
            </a:r>
            <a:r>
              <a:rPr lang="ja-JP" altLang="en-US" sz="2800" b="1" dirty="0"/>
              <a:t>：地域で人材育成するための</a:t>
            </a:r>
            <a:r>
              <a:rPr lang="ja-JP" altLang="en-US" sz="2800" b="1" dirty="0" smtClean="0"/>
              <a:t>ステージ作り</a:t>
            </a:r>
            <a:endParaRPr lang="en-US" altLang="ja-JP" sz="2800" b="1" dirty="0" smtClean="0"/>
          </a:p>
          <a:p>
            <a:pPr marL="0" indent="0">
              <a:buNone/>
            </a:pPr>
            <a:endParaRPr lang="en-US" altLang="ja-JP" sz="2800" dirty="0" smtClean="0"/>
          </a:p>
          <a:p>
            <a:pPr marL="0" indent="0">
              <a:buNone/>
            </a:pPr>
            <a:r>
              <a:rPr lang="ja-JP" altLang="en-US" sz="3600" dirty="0">
                <a:solidFill>
                  <a:srgbClr val="0000FF"/>
                </a:solidFill>
              </a:rPr>
              <a:t>　</a:t>
            </a:r>
            <a:r>
              <a:rPr lang="ja-JP" altLang="en-US" sz="3600" dirty="0" smtClean="0">
                <a:solidFill>
                  <a:srgbClr val="0000FF"/>
                </a:solidFill>
              </a:rPr>
              <a:t>①対象者の</a:t>
            </a:r>
            <a:r>
              <a:rPr lang="ja-JP" altLang="en-US" sz="3600" dirty="0">
                <a:solidFill>
                  <a:srgbClr val="0000FF"/>
                </a:solidFill>
              </a:rPr>
              <a:t>人数と</a:t>
            </a:r>
            <a:r>
              <a:rPr lang="ja-JP" altLang="en-US" sz="3600" dirty="0" smtClean="0">
                <a:solidFill>
                  <a:srgbClr val="0000FF"/>
                </a:solidFill>
              </a:rPr>
              <a:t>開催場所の設定</a:t>
            </a:r>
            <a:endParaRPr lang="en-US" altLang="ja-JP" sz="3600" dirty="0">
              <a:solidFill>
                <a:srgbClr val="0000FF"/>
              </a:solidFill>
            </a:endParaRPr>
          </a:p>
          <a:p>
            <a:pPr marL="0" indent="0">
              <a:buNone/>
            </a:pPr>
            <a:endParaRPr lang="en-US" altLang="ja-JP" sz="3600" dirty="0">
              <a:solidFill>
                <a:srgbClr val="0000FF"/>
              </a:solidFill>
            </a:endParaRPr>
          </a:p>
          <a:p>
            <a:pPr marL="0" indent="0">
              <a:buNone/>
            </a:pPr>
            <a:r>
              <a:rPr lang="ja-JP" altLang="en-US" sz="3600" dirty="0">
                <a:solidFill>
                  <a:srgbClr val="0000FF"/>
                </a:solidFill>
              </a:rPr>
              <a:t>　</a:t>
            </a:r>
            <a:r>
              <a:rPr lang="ja-JP" altLang="en-US" sz="3600" dirty="0" smtClean="0">
                <a:solidFill>
                  <a:srgbClr val="0000FF"/>
                </a:solidFill>
              </a:rPr>
              <a:t>②研修</a:t>
            </a:r>
            <a:r>
              <a:rPr lang="ja-JP" altLang="en-US" sz="3600" dirty="0">
                <a:solidFill>
                  <a:srgbClr val="0000FF"/>
                </a:solidFill>
              </a:rPr>
              <a:t>企画の</a:t>
            </a:r>
            <a:r>
              <a:rPr lang="ja-JP" altLang="en-US" sz="3600" dirty="0" smtClean="0">
                <a:solidFill>
                  <a:srgbClr val="0000FF"/>
                </a:solidFill>
              </a:rPr>
              <a:t>協力者の想定</a:t>
            </a:r>
            <a:endParaRPr lang="en-US" altLang="ja-JP" sz="3600" dirty="0">
              <a:solidFill>
                <a:srgbClr val="0000FF"/>
              </a:solidFill>
            </a:endParaRPr>
          </a:p>
          <a:p>
            <a:pPr marL="0" indent="0">
              <a:buNone/>
            </a:pPr>
            <a:r>
              <a:rPr lang="ja-JP" altLang="en-US" sz="3600" dirty="0"/>
              <a:t>　</a:t>
            </a:r>
            <a:endParaRPr lang="en-US" altLang="ja-JP" sz="3600" dirty="0"/>
          </a:p>
          <a:p>
            <a:pPr marL="0" indent="0">
              <a:buNone/>
            </a:pPr>
            <a:r>
              <a:rPr lang="ja-JP" altLang="en-US" sz="3600" dirty="0"/>
              <a:t>　</a:t>
            </a:r>
            <a:r>
              <a:rPr lang="ja-JP" altLang="en-US" sz="3600" dirty="0" smtClean="0">
                <a:solidFill>
                  <a:srgbClr val="0000FF"/>
                </a:solidFill>
              </a:rPr>
              <a:t>③市町村</a:t>
            </a:r>
            <a:r>
              <a:rPr lang="ja-JP" altLang="en-US" sz="3600" dirty="0">
                <a:solidFill>
                  <a:srgbClr val="0000FF"/>
                </a:solidFill>
              </a:rPr>
              <a:t>に</a:t>
            </a:r>
            <a:r>
              <a:rPr lang="ja-JP" altLang="en-US" sz="3600" dirty="0" smtClean="0">
                <a:solidFill>
                  <a:srgbClr val="0000FF"/>
                </a:solidFill>
              </a:rPr>
              <a:t>協力して欲しい事</a:t>
            </a:r>
            <a:endParaRPr lang="en-US" altLang="ja-JP" sz="3600" dirty="0">
              <a:solidFill>
                <a:srgbClr val="0000FF"/>
              </a:solidFill>
            </a:endParaRPr>
          </a:p>
          <a:p>
            <a:pPr marL="0" indent="0">
              <a:buNone/>
            </a:pPr>
            <a:endParaRPr lang="en-US" altLang="ja-JP" sz="3600" dirty="0">
              <a:solidFill>
                <a:srgbClr val="0000FF"/>
              </a:solidFill>
            </a:endParaRPr>
          </a:p>
          <a:p>
            <a:pPr marL="0" indent="0">
              <a:buNone/>
            </a:pPr>
            <a:endParaRPr lang="en-US" altLang="ja-JP" sz="3300" dirty="0"/>
          </a:p>
          <a:p>
            <a:pPr marL="0" indent="0">
              <a:buNone/>
            </a:pPr>
            <a:endParaRPr kumimoji="1" lang="en-US" altLang="ja-JP" dirty="0" smtClean="0">
              <a:solidFill>
                <a:srgbClr val="00B050"/>
              </a:solidFill>
            </a:endParaRPr>
          </a:p>
          <a:p>
            <a:pPr marL="0" indent="0">
              <a:buNone/>
            </a:pPr>
            <a:endParaRPr lang="en-US" altLang="ja-JP" dirty="0">
              <a:solidFill>
                <a:srgbClr val="00B050"/>
              </a:solidFill>
            </a:endParaRPr>
          </a:p>
        </p:txBody>
      </p:sp>
      <p:sp>
        <p:nvSpPr>
          <p:cNvPr id="4" name="スライド番号プレースホルダー 3"/>
          <p:cNvSpPr>
            <a:spLocks noGrp="1"/>
          </p:cNvSpPr>
          <p:nvPr>
            <p:ph type="sldNum" sz="quarter" idx="12"/>
          </p:nvPr>
        </p:nvSpPr>
        <p:spPr>
          <a:xfrm>
            <a:off x="6948376" y="6525345"/>
            <a:ext cx="2133600" cy="476250"/>
          </a:xfrm>
        </p:spPr>
        <p:txBody>
          <a:bodyPr/>
          <a:lstStyle/>
          <a:p>
            <a:fld id="{BFEBEB0A-9E3D-4B14-9782-E2AE3DA60D96}" type="slidenum">
              <a:rPr lang="en-US" smtClean="0"/>
              <a:pPr/>
              <a:t>14</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28946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565" y="332656"/>
            <a:ext cx="8229600" cy="1143000"/>
          </a:xfrm>
        </p:spPr>
        <p:txBody>
          <a:bodyPr/>
          <a:lstStyle/>
          <a:p>
            <a:r>
              <a:rPr lang="ja-JP" altLang="en-US" dirty="0"/>
              <a:t>セッション　１　</a:t>
            </a:r>
            <a:r>
              <a:rPr lang="ja-JP" altLang="en-US" dirty="0" smtClean="0"/>
              <a:t>まとめ</a:t>
            </a:r>
            <a:r>
              <a:rPr lang="en-US" altLang="ja-JP" dirty="0" smtClean="0"/>
              <a:t/>
            </a:r>
            <a:br>
              <a:rPr lang="en-US" altLang="ja-JP" dirty="0" smtClean="0"/>
            </a:br>
            <a:r>
              <a:rPr lang="ja-JP" altLang="en-US" sz="3200" dirty="0" smtClean="0">
                <a:solidFill>
                  <a:srgbClr val="00B050"/>
                </a:solidFill>
              </a:rPr>
              <a:t>～実地教育としての実習企画の参考として～</a:t>
            </a:r>
            <a:r>
              <a:rPr lang="en-US" altLang="ja-JP" sz="3200" dirty="0">
                <a:solidFill>
                  <a:srgbClr val="00B050"/>
                </a:solidFill>
              </a:rPr>
              <a:t/>
            </a:r>
            <a:br>
              <a:rPr lang="en-US" altLang="ja-JP" sz="3200" dirty="0">
                <a:solidFill>
                  <a:srgbClr val="00B050"/>
                </a:solidFill>
              </a:rPr>
            </a:b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617325913"/>
              </p:ext>
            </p:extLst>
          </p:nvPr>
        </p:nvGraphicFramePr>
        <p:xfrm>
          <a:off x="251520" y="1268760"/>
          <a:ext cx="8640961" cy="3662680"/>
        </p:xfrm>
        <a:graphic>
          <a:graphicData uri="http://schemas.openxmlformats.org/drawingml/2006/table">
            <a:tbl>
              <a:tblPr firstRow="1" bandRow="1">
                <a:tableStyleId>{21E4AEA4-8DFA-4A89-87EB-49C32662AFE0}</a:tableStyleId>
              </a:tblPr>
              <a:tblGrid>
                <a:gridCol w="2651660">
                  <a:extLst>
                    <a:ext uri="{9D8B030D-6E8A-4147-A177-3AD203B41FA5}">
                      <a16:colId xmlns:a16="http://schemas.microsoft.com/office/drawing/2014/main" val="20000"/>
                    </a:ext>
                  </a:extLst>
                </a:gridCol>
                <a:gridCol w="3829060">
                  <a:extLst>
                    <a:ext uri="{9D8B030D-6E8A-4147-A177-3AD203B41FA5}">
                      <a16:colId xmlns:a16="http://schemas.microsoft.com/office/drawing/2014/main" val="20001"/>
                    </a:ext>
                  </a:extLst>
                </a:gridCol>
                <a:gridCol w="2160241">
                  <a:extLst>
                    <a:ext uri="{9D8B030D-6E8A-4147-A177-3AD203B41FA5}">
                      <a16:colId xmlns:a16="http://schemas.microsoft.com/office/drawing/2014/main" val="20002"/>
                    </a:ext>
                  </a:extLst>
                </a:gridCol>
              </a:tblGrid>
              <a:tr h="370840">
                <a:tc>
                  <a:txBody>
                    <a:bodyPr/>
                    <a:lstStyle/>
                    <a:p>
                      <a:pPr algn="ctr"/>
                      <a:r>
                        <a:rPr kumimoji="1" lang="ja-JP" altLang="en-US" dirty="0" smtClean="0"/>
                        <a:t>考えられる研修</a:t>
                      </a:r>
                      <a:endParaRPr kumimoji="1" lang="ja-JP" altLang="en-US" dirty="0"/>
                    </a:p>
                  </a:txBody>
                  <a:tcPr/>
                </a:tc>
                <a:tc>
                  <a:txBody>
                    <a:bodyPr/>
                    <a:lstStyle/>
                    <a:p>
                      <a:pPr algn="ctr"/>
                      <a:r>
                        <a:rPr kumimoji="1" lang="ja-JP" altLang="en-US" dirty="0" smtClean="0"/>
                        <a:t>具体的な研修内容</a:t>
                      </a:r>
                      <a:endParaRPr kumimoji="1" lang="ja-JP" altLang="en-US" dirty="0"/>
                    </a:p>
                  </a:txBody>
                  <a:tcPr/>
                </a:tc>
                <a:tc>
                  <a:txBody>
                    <a:bodyPr/>
                    <a:lstStyle/>
                    <a:p>
                      <a:pPr algn="ctr"/>
                      <a:r>
                        <a:rPr kumimoji="1" lang="ja-JP" altLang="en-US" dirty="0" smtClean="0"/>
                        <a:t>想定研修方法</a:t>
                      </a:r>
                      <a:endParaRPr kumimoji="1" lang="ja-JP" altLang="en-US" dirty="0"/>
                    </a:p>
                  </a:txBody>
                  <a:tcPr/>
                </a:tc>
                <a:extLst>
                  <a:ext uri="{0D108BD9-81ED-4DB2-BD59-A6C34878D82A}">
                    <a16:rowId xmlns:a16="http://schemas.microsoft.com/office/drawing/2014/main" val="10000"/>
                  </a:ext>
                </a:extLst>
              </a:tr>
              <a:tr h="370840">
                <a:tc>
                  <a:txBody>
                    <a:bodyPr/>
                    <a:lstStyle/>
                    <a:p>
                      <a:pPr algn="ctr"/>
                      <a:r>
                        <a:rPr kumimoji="1" lang="ja-JP" altLang="en-US" b="1" dirty="0" smtClean="0"/>
                        <a:t>地域における</a:t>
                      </a:r>
                      <a:endParaRPr kumimoji="1" lang="en-US" altLang="ja-JP" b="1" dirty="0" smtClean="0"/>
                    </a:p>
                    <a:p>
                      <a:pPr algn="ctr"/>
                      <a:r>
                        <a:rPr kumimoji="1" lang="ja-JP" altLang="en-US" b="1" dirty="0" smtClean="0"/>
                        <a:t>実地教育（初任）</a:t>
                      </a:r>
                      <a:endParaRPr kumimoji="1" lang="ja-JP" altLang="en-US" b="1" dirty="0"/>
                    </a:p>
                  </a:txBody>
                  <a:tcPr/>
                </a:tc>
                <a:tc>
                  <a:txBody>
                    <a:bodyPr/>
                    <a:lstStyle/>
                    <a:p>
                      <a:pPr algn="l"/>
                      <a:r>
                        <a:rPr kumimoji="1" lang="ja-JP" altLang="en-US" b="1" dirty="0" smtClean="0"/>
                        <a:t>インテークからアセスメント</a:t>
                      </a:r>
                      <a:endParaRPr kumimoji="1" lang="en-US" altLang="ja-JP" b="1" dirty="0" smtClean="0"/>
                    </a:p>
                    <a:p>
                      <a:pPr algn="l"/>
                      <a:r>
                        <a:rPr kumimoji="1" lang="ja-JP" altLang="en-US" b="1" dirty="0" smtClean="0"/>
                        <a:t>（事例演習後の</a:t>
                      </a:r>
                      <a:r>
                        <a:rPr kumimoji="1" lang="ja-JP" altLang="en-US" b="1" dirty="0" smtClean="0">
                          <a:solidFill>
                            <a:srgbClr val="FF0000"/>
                          </a:solidFill>
                        </a:rPr>
                        <a:t>実践ケアマネジメント</a:t>
                      </a:r>
                      <a:r>
                        <a:rPr kumimoji="1" lang="ja-JP" altLang="en-US" b="1" dirty="0" smtClean="0"/>
                        <a:t>）</a:t>
                      </a:r>
                      <a:endParaRPr kumimoji="1" lang="en-US" altLang="ja-JP" b="1" dirty="0" smtClean="0"/>
                    </a:p>
                    <a:p>
                      <a:pPr algn="l"/>
                      <a:r>
                        <a:rPr kumimoji="1" lang="en-US" altLang="ja-JP" b="1" dirty="0" smtClean="0">
                          <a:solidFill>
                            <a:srgbClr val="FF0000"/>
                          </a:solidFill>
                        </a:rPr>
                        <a:t>※</a:t>
                      </a:r>
                      <a:r>
                        <a:rPr kumimoji="1" lang="ja-JP" altLang="en-US" b="1" dirty="0" smtClean="0">
                          <a:solidFill>
                            <a:srgbClr val="FF0000"/>
                          </a:solidFill>
                        </a:rPr>
                        <a:t>実践事例の無い初任者への応援</a:t>
                      </a:r>
                      <a:endParaRPr kumimoji="1" lang="en-US" altLang="ja-JP"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地域資源情報の収集と整理</a:t>
                      </a:r>
                      <a:r>
                        <a:rPr kumimoji="1" lang="ja-JP" altLang="en-US" sz="1400" b="1" dirty="0" smtClean="0"/>
                        <a:t>（協議会等）</a:t>
                      </a:r>
                    </a:p>
                  </a:txBody>
                  <a:tcPr/>
                </a:tc>
                <a:tc>
                  <a:txBody>
                    <a:bodyPr/>
                    <a:lstStyle/>
                    <a:p>
                      <a:pPr algn="l"/>
                      <a:r>
                        <a:rPr kumimoji="1" lang="ja-JP" altLang="en-US" sz="1200" b="1" dirty="0" smtClean="0"/>
                        <a:t>①アウトリーチによる実地教育</a:t>
                      </a:r>
                      <a:endParaRPr kumimoji="1" lang="en-US" altLang="ja-JP" sz="1200" b="1" dirty="0" smtClean="0"/>
                    </a:p>
                    <a:p>
                      <a:pPr algn="l"/>
                      <a:r>
                        <a:rPr kumimoji="1" lang="ja-JP" altLang="en-US" sz="1200" b="1" dirty="0" smtClean="0"/>
                        <a:t>②情報入手方法と実態の説明及びアウトリーチによる現場把握</a:t>
                      </a:r>
                      <a:endParaRPr kumimoji="1" lang="ja-JP" altLang="en-US" sz="1200" b="1" dirty="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地域における</a:t>
                      </a:r>
                      <a:endParaRPr kumimoji="1" lang="en-US" altLang="ja-JP"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実地教育（初任）</a:t>
                      </a:r>
                    </a:p>
                  </a:txBody>
                  <a:tcPr/>
                </a:tc>
                <a:tc>
                  <a:txBody>
                    <a:bodyPr/>
                    <a:lstStyle/>
                    <a:p>
                      <a:pPr algn="l"/>
                      <a:r>
                        <a:rPr kumimoji="1" lang="ja-JP" altLang="en-US" sz="1400" b="1" dirty="0" smtClean="0"/>
                        <a:t>法定研修の演習での検討を受けて</a:t>
                      </a:r>
                      <a:endParaRPr kumimoji="1" lang="en-US" altLang="ja-JP" sz="1400" b="1" dirty="0" smtClean="0"/>
                    </a:p>
                    <a:p>
                      <a:pPr algn="l"/>
                      <a:r>
                        <a:rPr kumimoji="1" lang="ja-JP" altLang="en-US" sz="1400" b="1" dirty="0" smtClean="0"/>
                        <a:t>再アセスメント～サービス等利用計画の作成</a:t>
                      </a:r>
                      <a:endParaRPr kumimoji="1" lang="ja-JP" alt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①アセスメントの検証（再アセスメントする視点他者の視点のＳＶ・グループ検討）</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地域における</a:t>
                      </a:r>
                      <a:endParaRPr kumimoji="1" lang="en-US" altLang="ja-JP"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実地教育（現任）</a:t>
                      </a:r>
                    </a:p>
                  </a:txBody>
                  <a:tcPr/>
                </a:tc>
                <a:tc>
                  <a:txBody>
                    <a:bodyPr/>
                    <a:lstStyle/>
                    <a:p>
                      <a:pPr algn="l"/>
                      <a:r>
                        <a:rPr kumimoji="1" lang="ja-JP" altLang="en-US" b="1" dirty="0" smtClean="0"/>
                        <a:t>演習で確認された支援課題についてチームで検討</a:t>
                      </a:r>
                      <a:endParaRPr kumimoji="1" lang="en-US" altLang="ja-JP"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①事例検討・ＧＳＶへの事例提出</a:t>
                      </a:r>
                      <a:endParaRPr kumimoji="1" lang="en-US" altLang="ja-JP"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②他者の事例検討・ＧＳＶへの参画</a:t>
                      </a:r>
                      <a:endParaRPr kumimoji="1" lang="en-US" altLang="ja-JP" sz="1200" b="1" dirty="0" smtClean="0"/>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地域における</a:t>
                      </a:r>
                      <a:endParaRPr kumimoji="1" lang="en-US" altLang="ja-JP"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実地教育（現任）</a:t>
                      </a:r>
                    </a:p>
                  </a:txBody>
                  <a:tcPr/>
                </a:tc>
                <a:tc>
                  <a:txBody>
                    <a:bodyPr/>
                    <a:lstStyle/>
                    <a:p>
                      <a:pPr algn="l"/>
                      <a:r>
                        <a:rPr kumimoji="1" lang="ja-JP" altLang="en-US" b="1" dirty="0" smtClean="0"/>
                        <a:t>（自立支援）協議会の理解と参加</a:t>
                      </a:r>
                      <a:endParaRPr kumimoji="1" lang="ja-JP" altLang="en-US" b="1" dirty="0"/>
                    </a:p>
                  </a:txBody>
                  <a:tcPr/>
                </a:tc>
                <a:tc>
                  <a:txBody>
                    <a:bodyPr/>
                    <a:lstStyle/>
                    <a:p>
                      <a:pPr algn="l"/>
                      <a:r>
                        <a:rPr kumimoji="1" lang="ja-JP" altLang="en-US" sz="1200" b="1" dirty="0" smtClean="0"/>
                        <a:t>①協議会事務局での説明</a:t>
                      </a:r>
                      <a:endParaRPr kumimoji="1" lang="en-US" altLang="ja-JP" sz="1200" b="1" dirty="0" smtClean="0"/>
                    </a:p>
                    <a:p>
                      <a:pPr algn="l"/>
                      <a:r>
                        <a:rPr kumimoji="1" lang="ja-JP" altLang="en-US" sz="1200" b="1" dirty="0" smtClean="0"/>
                        <a:t>②部会・事務局会議への参画</a:t>
                      </a:r>
                      <a:endParaRPr kumimoji="1" lang="en-US" altLang="ja-JP" sz="1200" b="1" dirty="0" smtClean="0"/>
                    </a:p>
                    <a:p>
                      <a:pPr algn="l"/>
                      <a:r>
                        <a:rPr kumimoji="1" lang="ja-JP" altLang="en-US" sz="1200" b="1" dirty="0" smtClean="0"/>
                        <a:t>③提案の作成</a:t>
                      </a:r>
                      <a:endParaRPr kumimoji="1" lang="ja-JP" altLang="en-US" sz="1200" b="1" dirty="0"/>
                    </a:p>
                  </a:txBody>
                  <a:tcPr/>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a:xfrm>
            <a:off x="6961584" y="6496130"/>
            <a:ext cx="2133600" cy="476250"/>
          </a:xfrm>
        </p:spPr>
        <p:txBody>
          <a:bodyPr/>
          <a:lstStyle/>
          <a:p>
            <a:pPr>
              <a:defRPr/>
            </a:pPr>
            <a:fld id="{804D6B79-3AEB-42FE-A736-A41F7AEA0445}" type="slidenum">
              <a:rPr lang="en-US" altLang="ja-JP" smtClean="0"/>
              <a:pPr>
                <a:defRPr/>
              </a:pPr>
              <a:t>15</a:t>
            </a:fld>
            <a:endParaRPr lang="en-US" altLang="ja-JP" dirty="0"/>
          </a:p>
        </p:txBody>
      </p:sp>
      <p:sp>
        <p:nvSpPr>
          <p:cNvPr id="6" name="正方形/長方形 5"/>
          <p:cNvSpPr/>
          <p:nvPr/>
        </p:nvSpPr>
        <p:spPr>
          <a:xfrm>
            <a:off x="467544" y="5001851"/>
            <a:ext cx="7200800" cy="1661993"/>
          </a:xfrm>
          <a:prstGeom prst="rect">
            <a:avLst/>
          </a:prstGeom>
        </p:spPr>
        <p:txBody>
          <a:bodyPr wrap="square">
            <a:spAutoFit/>
          </a:bodyPr>
          <a:lstStyle/>
          <a:p>
            <a:r>
              <a:rPr lang="ja-JP" altLang="en-US" dirty="0" smtClean="0"/>
              <a:t>　</a:t>
            </a:r>
            <a:r>
              <a:rPr lang="ja-JP" altLang="en-US" dirty="0" smtClean="0">
                <a:solidFill>
                  <a:srgbClr val="FF0000"/>
                </a:solidFill>
              </a:rPr>
              <a:t>研修は、受講生</a:t>
            </a:r>
            <a:r>
              <a:rPr lang="ja-JP" altLang="en-US" dirty="0">
                <a:solidFill>
                  <a:srgbClr val="FF0000"/>
                </a:solidFill>
              </a:rPr>
              <a:t>が「自ら行う」</a:t>
            </a:r>
            <a:r>
              <a:rPr lang="ja-JP" altLang="en-US" dirty="0" smtClean="0">
                <a:solidFill>
                  <a:srgbClr val="FF0000"/>
                </a:solidFill>
              </a:rPr>
              <a:t>こと</a:t>
            </a:r>
            <a:endParaRPr lang="en-US" altLang="ja-JP" dirty="0" smtClean="0">
              <a:solidFill>
                <a:srgbClr val="FF0000"/>
              </a:solidFill>
            </a:endParaRPr>
          </a:p>
          <a:p>
            <a:r>
              <a:rPr lang="ja-JP" altLang="en-US" dirty="0" smtClean="0"/>
              <a:t>　教育</a:t>
            </a:r>
            <a:r>
              <a:rPr lang="ja-JP" altLang="en-US" dirty="0"/>
              <a:t>は、教え手が受講生に「働きかける</a:t>
            </a:r>
            <a:r>
              <a:rPr lang="ja-JP" altLang="en-US" dirty="0" smtClean="0"/>
              <a:t>」こと</a:t>
            </a:r>
            <a:endParaRPr lang="en-US" altLang="ja-JP" dirty="0" smtClean="0"/>
          </a:p>
          <a:p>
            <a:r>
              <a:rPr lang="ja-JP" altLang="en-US" dirty="0"/>
              <a:t> </a:t>
            </a:r>
          </a:p>
          <a:p>
            <a:r>
              <a:rPr lang="ja-JP" altLang="en-US" dirty="0"/>
              <a:t>　</a:t>
            </a:r>
            <a:r>
              <a:rPr lang="ja-JP" altLang="en-US" dirty="0" smtClean="0"/>
              <a:t>研修</a:t>
            </a:r>
            <a:r>
              <a:rPr lang="ja-JP" altLang="en-US" dirty="0"/>
              <a:t>は「研ぎ修める」という字の通り、自らが行う行為であるのに対し</a:t>
            </a:r>
            <a:r>
              <a:rPr lang="ja-JP" altLang="en-US" dirty="0" smtClean="0"/>
              <a:t>、</a:t>
            </a:r>
            <a:endParaRPr lang="en-US" altLang="ja-JP" dirty="0" smtClean="0"/>
          </a:p>
          <a:p>
            <a:r>
              <a:rPr lang="ja-JP" altLang="en-US" dirty="0" smtClean="0"/>
              <a:t>　教育</a:t>
            </a:r>
            <a:r>
              <a:rPr lang="ja-JP" altLang="en-US" dirty="0"/>
              <a:t>は「教えて育てる（育つ）」と、相手にしてもらう</a:t>
            </a:r>
            <a:r>
              <a:rPr lang="ja-JP" altLang="en-US" dirty="0" smtClean="0"/>
              <a:t>行為</a:t>
            </a:r>
            <a:endParaRPr lang="en-US" altLang="ja-JP" dirty="0"/>
          </a:p>
          <a:p>
            <a:r>
              <a:rPr lang="ja-JP" altLang="en-US" sz="1200" dirty="0" smtClean="0">
                <a:solidFill>
                  <a:schemeClr val="bg1">
                    <a:lumMod val="50000"/>
                  </a:schemeClr>
                </a:solidFill>
              </a:rPr>
              <a:t>　　　　　　　　　　　　　　　　　　　　　　　　　　　　　　　　　　　　　　　　株式会社ワーク＆ワークス　コラムレポートより</a:t>
            </a:r>
            <a:endParaRPr lang="ja-JP" altLang="en-US" sz="1200" dirty="0">
              <a:solidFill>
                <a:schemeClr val="bg1">
                  <a:lumMod val="50000"/>
                </a:schemeClr>
              </a:solidFill>
            </a:endParaRPr>
          </a:p>
        </p:txBody>
      </p:sp>
      <p:sp>
        <p:nvSpPr>
          <p:cNvPr id="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03215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035" y="116631"/>
            <a:ext cx="5729237" cy="576064"/>
          </a:xfrm>
        </p:spPr>
        <p:txBody>
          <a:bodyPr/>
          <a:lstStyle/>
          <a:p>
            <a:r>
              <a:rPr lang="ja-JP" altLang="en-US" dirty="0"/>
              <a:t>セッション　１　</a:t>
            </a:r>
            <a:r>
              <a:rPr lang="ja-JP" altLang="en-US" dirty="0" smtClean="0"/>
              <a:t>まとめ</a:t>
            </a:r>
            <a:endParaRPr kumimoji="1" lang="ja-JP" altLang="en-US" sz="3200" dirty="0"/>
          </a:p>
        </p:txBody>
      </p:sp>
      <p:sp>
        <p:nvSpPr>
          <p:cNvPr id="3" name="コンテンツ プレースホルダー 2"/>
          <p:cNvSpPr>
            <a:spLocks noGrp="1"/>
          </p:cNvSpPr>
          <p:nvPr>
            <p:ph idx="1"/>
          </p:nvPr>
        </p:nvSpPr>
        <p:spPr>
          <a:xfrm>
            <a:off x="284614" y="668951"/>
            <a:ext cx="8755534" cy="5472608"/>
          </a:xfrm>
        </p:spPr>
        <p:txBody>
          <a:bodyPr/>
          <a:lstStyle/>
          <a:p>
            <a:pPr marL="0" indent="0">
              <a:buNone/>
            </a:pPr>
            <a:r>
              <a:rPr lang="ja-JP" altLang="en-US" sz="2000" dirty="0" smtClean="0"/>
              <a:t>１．実地教育並びにＯＪＴの体制</a:t>
            </a:r>
            <a:endParaRPr lang="en-US" altLang="ja-JP" sz="2000" dirty="0" smtClean="0"/>
          </a:p>
          <a:p>
            <a:pPr marL="0" indent="0">
              <a:buNone/>
            </a:pPr>
            <a:r>
              <a:rPr lang="ja-JP" altLang="en-US" sz="2000" dirty="0" smtClean="0"/>
              <a:t>　（１）地域における研修企画と実地教育</a:t>
            </a:r>
            <a:endParaRPr lang="en-US" altLang="ja-JP" sz="2000" dirty="0" smtClean="0"/>
          </a:p>
          <a:p>
            <a:pPr marL="0" indent="0">
              <a:buNone/>
            </a:pPr>
            <a:r>
              <a:rPr lang="ja-JP" altLang="en-US" sz="2000" dirty="0"/>
              <a:t>　</a:t>
            </a:r>
            <a:r>
              <a:rPr lang="ja-JP" altLang="en-US" sz="2000" dirty="0" smtClean="0"/>
              <a:t>　　集合研修（フォロー説明・グループ検討）</a:t>
            </a:r>
            <a:endParaRPr lang="en-US" altLang="ja-JP" sz="2000" dirty="0" smtClean="0"/>
          </a:p>
          <a:p>
            <a:pPr marL="0" indent="0">
              <a:buNone/>
            </a:pPr>
            <a:r>
              <a:rPr lang="ja-JP" altLang="en-US" sz="2000" dirty="0" smtClean="0"/>
              <a:t>　　　個別又は少人数でのグループ学習</a:t>
            </a:r>
            <a:endParaRPr lang="en-US" altLang="ja-JP" sz="2000" dirty="0" smtClean="0"/>
          </a:p>
          <a:p>
            <a:pPr marL="0" indent="0">
              <a:buNone/>
            </a:pPr>
            <a:r>
              <a:rPr lang="ja-JP" altLang="en-US" sz="2000" dirty="0"/>
              <a:t>　</a:t>
            </a:r>
            <a:r>
              <a:rPr lang="ja-JP" altLang="en-US" sz="2000" dirty="0" smtClean="0"/>
              <a:t>　　個別でのアウトリーチ（後方支援・現場実践）</a:t>
            </a:r>
            <a:endParaRPr lang="en-US" altLang="ja-JP" sz="2000" dirty="0" smtClean="0"/>
          </a:p>
          <a:p>
            <a:pPr marL="0" indent="0">
              <a:buNone/>
            </a:pPr>
            <a:r>
              <a:rPr lang="ja-JP" altLang="en-US" sz="2000" dirty="0" smtClean="0"/>
              <a:t>　（</a:t>
            </a:r>
            <a:r>
              <a:rPr lang="ja-JP" altLang="en-US" sz="2000" dirty="0"/>
              <a:t>２</a:t>
            </a:r>
            <a:r>
              <a:rPr lang="ja-JP" altLang="en-US" sz="2000" dirty="0" smtClean="0"/>
              <a:t>）エリア研修企画チームの編成</a:t>
            </a:r>
            <a:endParaRPr lang="en-US" altLang="ja-JP" sz="2000" dirty="0" smtClean="0"/>
          </a:p>
          <a:p>
            <a:pPr marL="0" indent="0">
              <a:buNone/>
            </a:pPr>
            <a:r>
              <a:rPr lang="ja-JP" altLang="en-US" sz="2000" dirty="0"/>
              <a:t>　</a:t>
            </a:r>
            <a:r>
              <a:rPr lang="ja-JP" altLang="en-US" sz="2000" dirty="0" smtClean="0"/>
              <a:t>　　企画側の相談支援専門員の育成ビジョン（基幹内育成・エリアチーム・他）</a:t>
            </a:r>
            <a:endParaRPr lang="en-US" altLang="ja-JP" sz="2000" dirty="0" smtClean="0"/>
          </a:p>
          <a:p>
            <a:pPr marL="0" indent="0">
              <a:buNone/>
            </a:pPr>
            <a:r>
              <a:rPr lang="ja-JP" altLang="en-US" sz="2000" dirty="0" smtClean="0"/>
              <a:t>　（</a:t>
            </a:r>
            <a:r>
              <a:rPr lang="ja-JP" altLang="en-US" sz="2000" dirty="0"/>
              <a:t>３</a:t>
            </a:r>
            <a:r>
              <a:rPr lang="ja-JP" altLang="en-US" sz="2000" dirty="0" smtClean="0"/>
              <a:t>）相談支援の質の向上に向けた実地教育と、それ以外のエリア研修の検討</a:t>
            </a:r>
            <a:endParaRPr lang="en-US" altLang="ja-JP" sz="2000" dirty="0" smtClean="0"/>
          </a:p>
          <a:p>
            <a:pPr marL="0" indent="0">
              <a:buNone/>
            </a:pPr>
            <a:r>
              <a:rPr lang="ja-JP" altLang="en-US" sz="2000" dirty="0"/>
              <a:t>　</a:t>
            </a:r>
            <a:r>
              <a:rPr lang="ja-JP" altLang="en-US" sz="2000" dirty="0" smtClean="0"/>
              <a:t>　　と企画実施</a:t>
            </a:r>
            <a:endParaRPr lang="en-US" altLang="ja-JP" sz="2000" dirty="0"/>
          </a:p>
          <a:p>
            <a:pPr marL="0" indent="0">
              <a:buNone/>
            </a:pPr>
            <a:r>
              <a:rPr lang="ja-JP" altLang="en-US" sz="2000" dirty="0" smtClean="0"/>
              <a:t>２．市町村</a:t>
            </a:r>
            <a:r>
              <a:rPr lang="ja-JP" altLang="en-US" sz="2000" dirty="0"/>
              <a:t>協力（協議会協力</a:t>
            </a:r>
            <a:r>
              <a:rPr lang="ja-JP" altLang="en-US" sz="2000" dirty="0" smtClean="0"/>
              <a:t>）</a:t>
            </a:r>
            <a:endParaRPr lang="en-US" altLang="ja-JP" sz="2000" dirty="0" smtClean="0"/>
          </a:p>
          <a:p>
            <a:pPr marL="0" indent="0">
              <a:buNone/>
            </a:pPr>
            <a:r>
              <a:rPr lang="ja-JP" altLang="en-US" sz="2000" dirty="0"/>
              <a:t>　</a:t>
            </a:r>
            <a:r>
              <a:rPr lang="ja-JP" altLang="en-US" sz="2000" dirty="0" smtClean="0"/>
              <a:t>　開催の主催・共催・後援の整理</a:t>
            </a:r>
            <a:endParaRPr lang="en-US" altLang="ja-JP" sz="2000" dirty="0" smtClean="0"/>
          </a:p>
          <a:p>
            <a:pPr marL="0" indent="0">
              <a:buNone/>
            </a:pPr>
            <a:r>
              <a:rPr lang="ja-JP" altLang="en-US" sz="2000" dirty="0"/>
              <a:t>　</a:t>
            </a:r>
            <a:r>
              <a:rPr lang="ja-JP" altLang="en-US" sz="2000" dirty="0" smtClean="0"/>
              <a:t>　法定研修でない研修への招集≪研修の位置づけ：エリア研修の位置づけ≫</a:t>
            </a:r>
            <a:endParaRPr lang="en-US" altLang="ja-JP" sz="2000" dirty="0" smtClean="0"/>
          </a:p>
          <a:p>
            <a:pPr marL="0" indent="0">
              <a:buNone/>
            </a:pPr>
            <a:r>
              <a:rPr lang="ja-JP" altLang="en-US" sz="2000" dirty="0"/>
              <a:t>　</a:t>
            </a:r>
            <a:r>
              <a:rPr lang="ja-JP" altLang="en-US" sz="2000" dirty="0" smtClean="0"/>
              <a:t>　必要に応じた</a:t>
            </a:r>
            <a:r>
              <a:rPr lang="ja-JP" altLang="en-US" sz="2000" b="1" dirty="0" smtClean="0"/>
              <a:t>（注１）</a:t>
            </a:r>
            <a:r>
              <a:rPr lang="ja-JP" altLang="en-US" sz="2000" b="1" dirty="0" smtClean="0">
                <a:solidFill>
                  <a:srgbClr val="FF0000"/>
                </a:solidFill>
              </a:rPr>
              <a:t>外部講師の導入</a:t>
            </a:r>
            <a:endParaRPr lang="en-US" altLang="ja-JP" sz="2000" b="1" dirty="0" smtClean="0">
              <a:solidFill>
                <a:srgbClr val="FF0000"/>
              </a:solidFill>
            </a:endParaRPr>
          </a:p>
          <a:p>
            <a:pPr marL="0" indent="0">
              <a:buNone/>
            </a:pPr>
            <a:r>
              <a:rPr lang="ja-JP" altLang="en-US" sz="2000" b="1" dirty="0">
                <a:solidFill>
                  <a:srgbClr val="FF0000"/>
                </a:solidFill>
              </a:rPr>
              <a:t>　</a:t>
            </a:r>
            <a:r>
              <a:rPr lang="ja-JP" altLang="en-US" sz="2000" b="1" dirty="0" smtClean="0">
                <a:solidFill>
                  <a:srgbClr val="FF0000"/>
                </a:solidFill>
              </a:rPr>
              <a:t>　</a:t>
            </a:r>
            <a:r>
              <a:rPr lang="ja-JP" altLang="en-US" sz="2000" dirty="0" smtClean="0"/>
              <a:t>≪予算を伴うことになるので計画性と検討≫　　　　　　　　</a:t>
            </a:r>
            <a:endParaRPr lang="en-US" altLang="ja-JP" sz="2000" dirty="0" smtClean="0"/>
          </a:p>
          <a:p>
            <a:pPr marL="0" indent="0">
              <a:buNone/>
            </a:pPr>
            <a:r>
              <a:rPr lang="ja-JP" altLang="en-US" sz="2000" dirty="0" smtClean="0"/>
              <a:t>３．事務局</a:t>
            </a:r>
            <a:r>
              <a:rPr lang="ja-JP" altLang="en-US" sz="2000" dirty="0"/>
              <a:t>（基幹相談機能）仕様書</a:t>
            </a:r>
            <a:r>
              <a:rPr lang="ja-JP" altLang="en-US" sz="2000" dirty="0" smtClean="0"/>
              <a:t>等</a:t>
            </a:r>
            <a:endParaRPr lang="en-US" altLang="ja-JP" sz="2000" dirty="0" smtClean="0"/>
          </a:p>
          <a:p>
            <a:pPr marL="0" indent="0">
              <a:buNone/>
            </a:pPr>
            <a:r>
              <a:rPr lang="ja-JP" altLang="en-US" sz="2000" dirty="0"/>
              <a:t>　</a:t>
            </a:r>
            <a:r>
              <a:rPr lang="ja-JP" altLang="en-US" sz="2000" dirty="0" smtClean="0"/>
              <a:t>　システム化による継続性の担保への検討</a:t>
            </a:r>
            <a:r>
              <a:rPr lang="en-US" altLang="ja-JP" sz="2000" dirty="0">
                <a:solidFill>
                  <a:srgbClr val="00B050"/>
                </a:solidFill>
              </a:rPr>
              <a:t/>
            </a:r>
            <a:br>
              <a:rPr lang="en-US" altLang="ja-JP" sz="2000" dirty="0">
                <a:solidFill>
                  <a:srgbClr val="00B050"/>
                </a:solidFill>
              </a:rPr>
            </a:br>
            <a:endParaRPr kumimoji="1" lang="ja-JP" altLang="en-US" sz="2000" dirty="0"/>
          </a:p>
        </p:txBody>
      </p:sp>
      <p:sp>
        <p:nvSpPr>
          <p:cNvPr id="4" name="スライド番号プレースホルダー 3"/>
          <p:cNvSpPr>
            <a:spLocks noGrp="1"/>
          </p:cNvSpPr>
          <p:nvPr>
            <p:ph type="sldNum" sz="quarter" idx="12"/>
          </p:nvPr>
        </p:nvSpPr>
        <p:spPr>
          <a:xfrm>
            <a:off x="7010400" y="6564219"/>
            <a:ext cx="2133600" cy="476250"/>
          </a:xfrm>
        </p:spPr>
        <p:txBody>
          <a:bodyPr/>
          <a:lstStyle/>
          <a:p>
            <a:pPr>
              <a:defRPr/>
            </a:pPr>
            <a:fld id="{804D6B79-3AEB-42FE-A736-A41F7AEA0445}" type="slidenum">
              <a:rPr lang="en-US" altLang="ja-JP" smtClean="0"/>
              <a:pPr>
                <a:defRPr/>
              </a:pPr>
              <a:t>16</a:t>
            </a:fld>
            <a:endParaRPr lang="en-US" altLang="ja-JP" dirty="0"/>
          </a:p>
        </p:txBody>
      </p:sp>
      <p:pic>
        <p:nvPicPr>
          <p:cNvPr id="5" name="Picture 3" descr="C:\Users\橋詰正\AppData\Local\Microsoft\Windows\Temporary Internet Files\Content.IE5\70GXSHFB\MC900234108[1].wmf"/>
          <p:cNvPicPr>
            <a:picLocks noChangeAspect="1" noChangeArrowheads="1"/>
          </p:cNvPicPr>
          <p:nvPr/>
        </p:nvPicPr>
        <p:blipFill>
          <a:blip r:embed="rId3" cstate="print"/>
          <a:srcRect/>
          <a:stretch>
            <a:fillRect/>
          </a:stretch>
        </p:blipFill>
        <p:spPr bwMode="auto">
          <a:xfrm>
            <a:off x="6295272" y="404664"/>
            <a:ext cx="1656184" cy="1105361"/>
          </a:xfrm>
          <a:prstGeom prst="rect">
            <a:avLst/>
          </a:prstGeom>
          <a:noFill/>
        </p:spPr>
      </p:pic>
      <p:pic>
        <p:nvPicPr>
          <p:cNvPr id="6" name="Picture 6" descr="C:\Users\橋詰正\AppData\Local\Microsoft\Windows\Temporary Internet Files\Content.IE5\70GXSHFB\MC900334236[1].wmf"/>
          <p:cNvPicPr>
            <a:picLocks noChangeAspect="1" noChangeArrowheads="1"/>
          </p:cNvPicPr>
          <p:nvPr/>
        </p:nvPicPr>
        <p:blipFill>
          <a:blip r:embed="rId4" cstate="print"/>
          <a:srcRect/>
          <a:stretch>
            <a:fillRect/>
          </a:stretch>
        </p:blipFill>
        <p:spPr bwMode="auto">
          <a:xfrm>
            <a:off x="6068634" y="1628800"/>
            <a:ext cx="1671982" cy="1180621"/>
          </a:xfrm>
          <a:prstGeom prst="rect">
            <a:avLst/>
          </a:prstGeom>
          <a:noFill/>
        </p:spPr>
      </p:pic>
      <p:pic>
        <p:nvPicPr>
          <p:cNvPr id="7" name="Picture 7" descr="C:\Users\橋詰正\AppData\Local\Microsoft\Windows\Temporary Internet Files\Content.IE5\DE243ILV\MC900334268[1].wmf"/>
          <p:cNvPicPr>
            <a:picLocks noChangeAspect="1" noChangeArrowheads="1"/>
          </p:cNvPicPr>
          <p:nvPr/>
        </p:nvPicPr>
        <p:blipFill>
          <a:blip r:embed="rId5" cstate="print"/>
          <a:srcRect/>
          <a:stretch>
            <a:fillRect/>
          </a:stretch>
        </p:blipFill>
        <p:spPr bwMode="auto">
          <a:xfrm>
            <a:off x="5925532" y="5244245"/>
            <a:ext cx="1815084" cy="1331995"/>
          </a:xfrm>
          <a:prstGeom prst="rect">
            <a:avLst/>
          </a:prstGeom>
          <a:noFill/>
        </p:spPr>
      </p:pic>
      <p:sp>
        <p:nvSpPr>
          <p:cNvPr id="8" name="角丸四角形 7"/>
          <p:cNvSpPr/>
          <p:nvPr/>
        </p:nvSpPr>
        <p:spPr>
          <a:xfrm>
            <a:off x="7543148" y="140376"/>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smtClean="0">
                <a:solidFill>
                  <a:schemeClr val="tx1"/>
                </a:solidFill>
              </a:rPr>
              <a:t>エリア</a:t>
            </a:r>
            <a:r>
              <a:rPr lang="ja-JP" altLang="en-US" sz="1200" b="1" dirty="0">
                <a:solidFill>
                  <a:schemeClr val="tx1"/>
                </a:solidFill>
              </a:rPr>
              <a:t>で</a:t>
            </a:r>
            <a:r>
              <a:rPr lang="ja-JP" altLang="en-US" sz="1200" b="1" dirty="0" smtClean="0">
                <a:solidFill>
                  <a:schemeClr val="tx1"/>
                </a:solidFill>
              </a:rPr>
              <a:t>の集合研修の機会</a:t>
            </a:r>
            <a:endParaRPr kumimoji="1" lang="ja-JP" altLang="en-US" sz="1200" b="1" dirty="0">
              <a:solidFill>
                <a:schemeClr val="tx1"/>
              </a:solidFill>
            </a:endParaRPr>
          </a:p>
        </p:txBody>
      </p:sp>
      <p:sp>
        <p:nvSpPr>
          <p:cNvPr id="11" name="角丸四角形 10"/>
          <p:cNvSpPr/>
          <p:nvPr/>
        </p:nvSpPr>
        <p:spPr>
          <a:xfrm>
            <a:off x="7695548" y="1843758"/>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smtClean="0">
                <a:solidFill>
                  <a:schemeClr val="tx1"/>
                </a:solidFill>
              </a:rPr>
              <a:t>小グループ検討</a:t>
            </a:r>
            <a:endParaRPr lang="en-US" altLang="ja-JP" sz="1200" b="1" dirty="0" smtClean="0">
              <a:solidFill>
                <a:schemeClr val="tx1"/>
              </a:solidFill>
            </a:endParaRPr>
          </a:p>
          <a:p>
            <a:pPr algn="ctr"/>
            <a:r>
              <a:rPr kumimoji="1" lang="ja-JP" altLang="en-US" sz="1200" b="1" dirty="0" smtClean="0">
                <a:solidFill>
                  <a:schemeClr val="tx1"/>
                </a:solidFill>
              </a:rPr>
              <a:t>の機会</a:t>
            </a:r>
            <a:endParaRPr kumimoji="1" lang="ja-JP" altLang="en-US" sz="1200" b="1" dirty="0">
              <a:solidFill>
                <a:schemeClr val="tx1"/>
              </a:solidFill>
            </a:endParaRPr>
          </a:p>
        </p:txBody>
      </p:sp>
      <p:sp>
        <p:nvSpPr>
          <p:cNvPr id="12" name="角丸四角形 11"/>
          <p:cNvSpPr/>
          <p:nvPr/>
        </p:nvSpPr>
        <p:spPr>
          <a:xfrm>
            <a:off x="7729730" y="5236073"/>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smtClean="0">
                <a:solidFill>
                  <a:schemeClr val="tx1"/>
                </a:solidFill>
              </a:rPr>
              <a:t>エリア</a:t>
            </a:r>
            <a:r>
              <a:rPr lang="ja-JP" altLang="en-US" sz="1200" b="1" dirty="0">
                <a:solidFill>
                  <a:schemeClr val="tx1"/>
                </a:solidFill>
              </a:rPr>
              <a:t>で</a:t>
            </a:r>
            <a:r>
              <a:rPr lang="ja-JP" altLang="en-US" sz="1200" b="1" dirty="0" smtClean="0">
                <a:solidFill>
                  <a:schemeClr val="tx1"/>
                </a:solidFill>
              </a:rPr>
              <a:t>の研修企画チーム作り</a:t>
            </a:r>
            <a:endParaRPr lang="en-US" altLang="ja-JP" sz="1200" b="1" dirty="0" smtClean="0">
              <a:solidFill>
                <a:schemeClr val="tx1"/>
              </a:solidFill>
            </a:endParaRPr>
          </a:p>
        </p:txBody>
      </p:sp>
      <p:sp>
        <p:nvSpPr>
          <p:cNvPr id="1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94357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1249" y="2132856"/>
            <a:ext cx="6965245" cy="1202485"/>
          </a:xfrm>
        </p:spPr>
        <p:txBody>
          <a:bodyPr/>
          <a:lstStyle/>
          <a:p>
            <a:r>
              <a:rPr kumimoji="1" lang="ja-JP" altLang="en-US" dirty="0" smtClean="0"/>
              <a:t>セッション　</a:t>
            </a:r>
            <a:r>
              <a:rPr lang="ja-JP" altLang="en-US" dirty="0" smtClean="0"/>
              <a:t>２</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b="1" dirty="0" smtClean="0">
                <a:latin typeface="+mn-ea"/>
                <a:ea typeface="+mn-ea"/>
              </a:rPr>
              <a:t>育成エリア</a:t>
            </a:r>
            <a:r>
              <a:rPr lang="ja-JP" altLang="en-US" b="1" dirty="0">
                <a:latin typeface="+mn-ea"/>
                <a:ea typeface="+mn-ea"/>
              </a:rPr>
              <a:t>で</a:t>
            </a:r>
            <a:r>
              <a:rPr lang="ja-JP" altLang="en-US" b="1" dirty="0" smtClean="0">
                <a:latin typeface="+mn-ea"/>
                <a:ea typeface="+mn-ea"/>
              </a:rPr>
              <a:t>のＯＪＴ機能と実地教育の実践</a:t>
            </a:r>
            <a:r>
              <a:rPr lang="ja-JP" altLang="ja-JP" b="1" dirty="0">
                <a:latin typeface="+mn-ea"/>
                <a:ea typeface="+mn-ea"/>
              </a:rPr>
              <a:t/>
            </a:r>
            <a:br>
              <a:rPr lang="ja-JP" altLang="ja-JP" b="1" dirty="0">
                <a:latin typeface="+mn-ea"/>
                <a:ea typeface="+mn-ea"/>
              </a:rPr>
            </a:br>
            <a:endParaRPr kumimoji="1" lang="ja-JP" altLang="en-US" dirty="0">
              <a:latin typeface="+mn-ea"/>
              <a:ea typeface="+mn-ea"/>
            </a:endParaRPr>
          </a:p>
        </p:txBody>
      </p:sp>
      <p:sp>
        <p:nvSpPr>
          <p:cNvPr id="4" name="スライド番号プレースホルダー 3"/>
          <p:cNvSpPr>
            <a:spLocks noGrp="1"/>
          </p:cNvSpPr>
          <p:nvPr>
            <p:ph type="sldNum" sz="quarter" idx="12"/>
          </p:nvPr>
        </p:nvSpPr>
        <p:spPr>
          <a:xfrm>
            <a:off x="7010400" y="6528959"/>
            <a:ext cx="2133600" cy="476250"/>
          </a:xfrm>
        </p:spPr>
        <p:txBody>
          <a:bodyPr/>
          <a:lstStyle/>
          <a:p>
            <a:fld id="{BFEBEB0A-9E3D-4B14-9782-E2AE3DA60D96}" type="slidenum">
              <a:rPr lang="en-US" smtClean="0"/>
              <a:pPr/>
              <a:t>17</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正方形/長方形 2"/>
          <p:cNvSpPr/>
          <p:nvPr/>
        </p:nvSpPr>
        <p:spPr>
          <a:xfrm>
            <a:off x="6228184" y="116632"/>
            <a:ext cx="2771800" cy="215444"/>
          </a:xfrm>
          <a:prstGeom prst="rect">
            <a:avLst/>
          </a:prstGeom>
        </p:spPr>
        <p:txBody>
          <a:bodyPr wrap="square">
            <a:spAutoFit/>
          </a:bodyPr>
          <a:lstStyle/>
          <a:p>
            <a:r>
              <a:rPr lang="ja-JP" altLang="en-US" sz="800" dirty="0" smtClean="0"/>
              <a:t>参考資料　起業</a:t>
            </a:r>
            <a:r>
              <a:rPr lang="ja-JP" altLang="en-US" sz="800" dirty="0"/>
              <a:t>志望者・起業家向け動画ラーニングメディア</a:t>
            </a:r>
          </a:p>
        </p:txBody>
      </p:sp>
      <p:sp>
        <p:nvSpPr>
          <p:cNvPr id="6" name="コンテンツ プレースホルダー 2"/>
          <p:cNvSpPr txBox="1">
            <a:spLocks/>
          </p:cNvSpPr>
          <p:nvPr/>
        </p:nvSpPr>
        <p:spPr bwMode="auto">
          <a:xfrm>
            <a:off x="1031776" y="4437112"/>
            <a:ext cx="7426358" cy="146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endParaRPr lang="en-US" altLang="ja-JP" sz="5500" kern="0" dirty="0" smtClean="0"/>
          </a:p>
          <a:p>
            <a:pPr marL="0" indent="0">
              <a:buFontTx/>
              <a:buNone/>
            </a:pPr>
            <a:r>
              <a:rPr lang="ja-JP" altLang="en-US" sz="5500" b="1" kern="0" dirty="0" smtClean="0">
                <a:solidFill>
                  <a:srgbClr val="FF0000"/>
                </a:solidFill>
              </a:rPr>
              <a:t>≪地域</a:t>
            </a:r>
            <a:r>
              <a:rPr lang="ja-JP" altLang="en-US" sz="5500" b="1" kern="0" dirty="0">
                <a:solidFill>
                  <a:srgbClr val="FF0000"/>
                </a:solidFill>
              </a:rPr>
              <a:t>の人材確保と</a:t>
            </a:r>
            <a:r>
              <a:rPr lang="ja-JP" altLang="en-US" sz="5500" b="1" kern="0" dirty="0" smtClean="0">
                <a:solidFill>
                  <a:srgbClr val="FF0000"/>
                </a:solidFill>
              </a:rPr>
              <a:t>定着率≫</a:t>
            </a:r>
            <a:endParaRPr lang="en-US" altLang="ja-JP" sz="5500" b="1" kern="0" dirty="0">
              <a:solidFill>
                <a:srgbClr val="FF0000"/>
              </a:solidFill>
            </a:endParaRPr>
          </a:p>
          <a:p>
            <a:r>
              <a:rPr lang="ja-JP" altLang="en-US" sz="5500" kern="0" dirty="0" smtClean="0"/>
              <a:t>ここにアクセスすれば積極的にスキルアップすることができ、自身の魅力や能力を更に高める</a:t>
            </a:r>
            <a:endParaRPr lang="en-US" altLang="ja-JP" sz="5500" kern="0" dirty="0" smtClean="0"/>
          </a:p>
          <a:p>
            <a:pPr marL="0" indent="0">
              <a:buNone/>
            </a:pPr>
            <a:r>
              <a:rPr lang="ja-JP" altLang="en-US" sz="5500" kern="0" dirty="0"/>
              <a:t>　</a:t>
            </a:r>
            <a:r>
              <a:rPr lang="ja-JP" altLang="en-US" sz="5500" kern="0" dirty="0" smtClean="0"/>
              <a:t>　ことができる環境がある</a:t>
            </a:r>
            <a:endParaRPr lang="en-US" altLang="ja-JP" sz="5500" kern="0" dirty="0" smtClean="0"/>
          </a:p>
          <a:p>
            <a:endParaRPr lang="en-US" altLang="ja-JP" sz="5500" kern="0" dirty="0" smtClean="0"/>
          </a:p>
          <a:p>
            <a:pPr marL="0" indent="0">
              <a:buNone/>
            </a:pPr>
            <a:r>
              <a:rPr lang="ja-JP" altLang="en-US" sz="5500" b="1" kern="0" dirty="0">
                <a:solidFill>
                  <a:srgbClr val="FF0000"/>
                </a:solidFill>
              </a:rPr>
              <a:t>≪</a:t>
            </a:r>
            <a:r>
              <a:rPr lang="ja-JP" altLang="en-US" sz="5500" b="1" kern="0" dirty="0" smtClean="0">
                <a:solidFill>
                  <a:srgbClr val="FF0000"/>
                </a:solidFill>
              </a:rPr>
              <a:t>チャンス</a:t>
            </a:r>
            <a:r>
              <a:rPr lang="ja-JP" altLang="en-US" sz="5500" b="1" kern="0" dirty="0">
                <a:solidFill>
                  <a:srgbClr val="FF0000"/>
                </a:solidFill>
              </a:rPr>
              <a:t>とチャレンジの</a:t>
            </a:r>
            <a:r>
              <a:rPr lang="ja-JP" altLang="en-US" sz="5500" b="1" kern="0" dirty="0" smtClean="0">
                <a:solidFill>
                  <a:srgbClr val="FF0000"/>
                </a:solidFill>
              </a:rPr>
              <a:t>機会を地域で作り出す≫</a:t>
            </a:r>
            <a:endParaRPr lang="en-US" altLang="ja-JP" sz="5500" b="1" kern="0" dirty="0" smtClean="0">
              <a:solidFill>
                <a:srgbClr val="FF0000"/>
              </a:solidFill>
            </a:endParaRPr>
          </a:p>
          <a:p>
            <a:r>
              <a:rPr lang="ja-JP" altLang="en-US" sz="5500" kern="0" dirty="0" smtClean="0"/>
              <a:t>同じ価値観と視野、知識とスキルを持った優秀な人材を育成する環境が地域にある</a:t>
            </a:r>
            <a:endParaRPr lang="en-US" altLang="ja-JP" sz="5500" kern="0" dirty="0" smtClean="0"/>
          </a:p>
          <a:p>
            <a:pPr marL="0" indent="0">
              <a:buFontTx/>
              <a:buNone/>
            </a:pPr>
            <a:r>
              <a:rPr lang="ja-JP" altLang="en-US" kern="0" dirty="0" smtClean="0"/>
              <a:t>　　</a:t>
            </a:r>
            <a:endParaRPr lang="en-US" altLang="ja-JP" kern="0" dirty="0" smtClean="0"/>
          </a:p>
          <a:p>
            <a:endParaRPr lang="ja-JP" altLang="en-US" kern="0" dirty="0"/>
          </a:p>
        </p:txBody>
      </p:sp>
    </p:spTree>
    <p:extLst>
      <p:ext uri="{BB962C8B-B14F-4D97-AF65-F5344CB8AC3E}">
        <p14:creationId xmlns:p14="http://schemas.microsoft.com/office/powerpoint/2010/main" val="2378133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dirty="0" smtClean="0"/>
              <a:t>講義２　</a:t>
            </a:r>
            <a:r>
              <a:rPr lang="ja-JP" altLang="en-US" dirty="0"/>
              <a:t>ＯＪＴ</a:t>
            </a:r>
            <a:r>
              <a:rPr lang="ja-JP" altLang="en-US" dirty="0" smtClean="0"/>
              <a:t>と実地教育　　　　</a:t>
            </a:r>
            <a:r>
              <a:rPr lang="en-US" altLang="ja-JP" dirty="0" smtClean="0"/>
              <a:t/>
            </a:r>
            <a:br>
              <a:rPr lang="en-US" altLang="ja-JP" dirty="0" smtClean="0"/>
            </a:br>
            <a:r>
              <a:rPr lang="ja-JP" altLang="en-US" dirty="0" smtClean="0"/>
              <a:t>　　　　（</a:t>
            </a:r>
            <a:r>
              <a:rPr lang="en-US" altLang="ja-JP" dirty="0" smtClean="0"/>
              <a:t>OJT</a:t>
            </a:r>
            <a:r>
              <a:rPr lang="ja-JP" altLang="en-US" dirty="0"/>
              <a:t>：</a:t>
            </a:r>
            <a:r>
              <a:rPr lang="en-US" altLang="ja-JP" dirty="0" smtClean="0"/>
              <a:t>On-The-Job Training</a:t>
            </a:r>
            <a:r>
              <a:rPr lang="ja-JP" altLang="en-US" dirty="0"/>
              <a:t>）</a:t>
            </a:r>
            <a:endParaRPr kumimoji="1" lang="ja-JP" altLang="en-US" dirty="0"/>
          </a:p>
        </p:txBody>
      </p:sp>
      <p:sp>
        <p:nvSpPr>
          <p:cNvPr id="3" name="コンテンツ プレースホルダー 2"/>
          <p:cNvSpPr>
            <a:spLocks noGrp="1"/>
          </p:cNvSpPr>
          <p:nvPr>
            <p:ph idx="1"/>
          </p:nvPr>
        </p:nvSpPr>
        <p:spPr>
          <a:xfrm>
            <a:off x="539552" y="1556792"/>
            <a:ext cx="7632847" cy="2664296"/>
          </a:xfrm>
        </p:spPr>
        <p:txBody>
          <a:bodyPr/>
          <a:lstStyle/>
          <a:p>
            <a:r>
              <a:rPr lang="ja-JP" altLang="en-US" sz="2400" dirty="0"/>
              <a:t>実際の職務現場において、業務を通して行う教育訓練のことをいいます</a:t>
            </a:r>
            <a:r>
              <a:rPr lang="ja-JP" altLang="en-US" sz="2400" dirty="0" smtClean="0"/>
              <a:t>。</a:t>
            </a:r>
            <a:endParaRPr lang="en-US" altLang="ja-JP" sz="2400" dirty="0" smtClean="0"/>
          </a:p>
          <a:p>
            <a:r>
              <a:rPr lang="ja-JP" altLang="en-US" sz="2400" dirty="0" smtClean="0"/>
              <a:t>実務</a:t>
            </a:r>
            <a:r>
              <a:rPr lang="ja-JP" altLang="en-US" sz="2400" dirty="0"/>
              <a:t>を通して上司から部下へと、または</a:t>
            </a:r>
            <a:r>
              <a:rPr lang="ja-JP" altLang="en-US" sz="2400" u="sng" dirty="0">
                <a:solidFill>
                  <a:srgbClr val="FF0000"/>
                </a:solidFill>
              </a:rPr>
              <a:t>ベテラン経験者から</a:t>
            </a:r>
            <a:r>
              <a:rPr lang="ja-JP" altLang="en-US" sz="2400" u="sng" dirty="0" smtClean="0">
                <a:solidFill>
                  <a:srgbClr val="FF0000"/>
                </a:solidFill>
              </a:rPr>
              <a:t>若手</a:t>
            </a:r>
            <a:r>
              <a:rPr lang="ja-JP" altLang="en-US" sz="2400" dirty="0"/>
              <a:t>へ</a:t>
            </a:r>
            <a:r>
              <a:rPr lang="ja-JP" altLang="en-US" sz="2400" dirty="0" smtClean="0"/>
              <a:t>知識</a:t>
            </a:r>
            <a:r>
              <a:rPr lang="ja-JP" altLang="en-US" sz="2400" dirty="0"/>
              <a:t>やスキルを伝承していくための施策</a:t>
            </a:r>
            <a:endParaRPr lang="en-US" altLang="ja-JP" sz="2400"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a:xfrm>
            <a:off x="7010400" y="6521495"/>
            <a:ext cx="2133600" cy="336505"/>
          </a:xfrm>
        </p:spPr>
        <p:txBody>
          <a:bodyPr/>
          <a:lstStyle/>
          <a:p>
            <a:fld id="{BFEBEB0A-9E3D-4B14-9782-E2AE3DA60D96}" type="slidenum">
              <a:rPr lang="en-US" smtClean="0"/>
              <a:pPr/>
              <a:t>18</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コンテンツ プレースホルダー 2"/>
          <p:cNvSpPr txBox="1">
            <a:spLocks/>
          </p:cNvSpPr>
          <p:nvPr/>
        </p:nvSpPr>
        <p:spPr bwMode="auto">
          <a:xfrm>
            <a:off x="437524" y="3356992"/>
            <a:ext cx="8280920" cy="184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400" b="1" kern="0" dirty="0" smtClean="0"/>
              <a:t>【</a:t>
            </a:r>
            <a:r>
              <a:rPr lang="ja-JP" altLang="en-US" sz="2400" b="1" kern="0" dirty="0" smtClean="0"/>
              <a:t>目的</a:t>
            </a:r>
            <a:r>
              <a:rPr lang="en-US" altLang="ja-JP" sz="2400" b="1" kern="0" dirty="0" smtClean="0"/>
              <a:t>】</a:t>
            </a:r>
          </a:p>
          <a:p>
            <a:r>
              <a:rPr lang="ja-JP" altLang="en-US" sz="2400" b="1" kern="0" dirty="0" smtClean="0"/>
              <a:t>即戦力の育成（教育による）⇒直接的教育より</a:t>
            </a:r>
            <a:r>
              <a:rPr lang="ja-JP" altLang="en-US" sz="2400" b="1" kern="0" dirty="0" smtClean="0">
                <a:solidFill>
                  <a:srgbClr val="FF0000"/>
                </a:solidFill>
              </a:rPr>
              <a:t>確実に戦力化</a:t>
            </a:r>
            <a:r>
              <a:rPr lang="ja-JP" altLang="en-US" sz="2400" b="1" kern="0" dirty="0" smtClean="0"/>
              <a:t>するため</a:t>
            </a:r>
            <a:endParaRPr lang="en-US" altLang="ja-JP" sz="2400" b="1" kern="0" dirty="0" smtClean="0"/>
          </a:p>
          <a:p>
            <a:r>
              <a:rPr lang="ja-JP" altLang="en-US" sz="2400" b="1" kern="0" dirty="0" smtClean="0"/>
              <a:t>経験学習による実践力の定着⇒教育機会の提供</a:t>
            </a:r>
            <a:endParaRPr lang="en-US" altLang="ja-JP" sz="2400" b="1" kern="0" dirty="0" smtClean="0"/>
          </a:p>
          <a:p>
            <a:pPr marL="0" indent="0">
              <a:buFontTx/>
              <a:buNone/>
            </a:pPr>
            <a:r>
              <a:rPr lang="ja-JP" altLang="en-US" sz="2400" b="1" kern="0" dirty="0" smtClean="0"/>
              <a:t>　一定の戦力化が終わった育成対象者に対して更なる実地研　</a:t>
            </a:r>
            <a:endParaRPr lang="en-US" altLang="ja-JP" sz="2400" b="1" kern="0" dirty="0" smtClean="0"/>
          </a:p>
          <a:p>
            <a:pPr marL="0" indent="0">
              <a:buFontTx/>
              <a:buNone/>
            </a:pPr>
            <a:r>
              <a:rPr lang="ja-JP" altLang="en-US" sz="2400" b="1" kern="0" dirty="0"/>
              <a:t>　</a:t>
            </a:r>
            <a:r>
              <a:rPr lang="ja-JP" altLang="en-US" sz="2400" b="1" kern="0" dirty="0" smtClean="0"/>
              <a:t>修を実行し、自発的な意思によって実践力の定着と大きな成</a:t>
            </a:r>
            <a:endParaRPr lang="en-US" altLang="ja-JP" sz="2400" b="1" kern="0" dirty="0" smtClean="0"/>
          </a:p>
          <a:p>
            <a:pPr marL="0" indent="0">
              <a:buFontTx/>
              <a:buNone/>
            </a:pPr>
            <a:r>
              <a:rPr lang="ja-JP" altLang="en-US" sz="2400" b="1" kern="0" dirty="0"/>
              <a:t>　</a:t>
            </a:r>
            <a:r>
              <a:rPr lang="ja-JP" altLang="en-US" sz="2400" b="1" kern="0" dirty="0" smtClean="0"/>
              <a:t>長を期待する</a:t>
            </a:r>
            <a:endParaRPr lang="ja-JP" altLang="en-US" sz="2400" b="1" kern="0" dirty="0"/>
          </a:p>
        </p:txBody>
      </p:sp>
    </p:spTree>
    <p:extLst>
      <p:ext uri="{BB962C8B-B14F-4D97-AF65-F5344CB8AC3E}">
        <p14:creationId xmlns:p14="http://schemas.microsoft.com/office/powerpoint/2010/main" val="2366278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6678" y="6497781"/>
            <a:ext cx="2133600" cy="360219"/>
          </a:xfrm>
        </p:spPr>
        <p:txBody>
          <a:bodyPr/>
          <a:lstStyle/>
          <a:p>
            <a:fld id="{BFEBEB0A-9E3D-4B14-9782-E2AE3DA60D96}" type="slidenum">
              <a:rPr lang="en-US" smtClean="0"/>
              <a:pPr/>
              <a:t>19</a:t>
            </a:fld>
            <a:endParaRPr lang="en-US" dirty="0"/>
          </a:p>
        </p:txBody>
      </p:sp>
      <p:sp>
        <p:nvSpPr>
          <p:cNvPr id="6" name="角丸四角形 5"/>
          <p:cNvSpPr/>
          <p:nvPr/>
        </p:nvSpPr>
        <p:spPr>
          <a:xfrm>
            <a:off x="107504" y="1910407"/>
            <a:ext cx="2016224" cy="172025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育成</a:t>
            </a:r>
            <a:r>
              <a:rPr lang="ja-JP" altLang="en-US" b="1" dirty="0" smtClean="0">
                <a:solidFill>
                  <a:schemeClr val="tx1"/>
                </a:solidFill>
              </a:rPr>
              <a:t>メニュー</a:t>
            </a:r>
            <a:endParaRPr lang="en-US" altLang="ja-JP" b="1" dirty="0">
              <a:solidFill>
                <a:schemeClr val="tx1"/>
              </a:solidFill>
            </a:endParaRPr>
          </a:p>
          <a:p>
            <a:pPr algn="ctr"/>
            <a:endParaRPr lang="en-US" altLang="ja-JP" b="1" dirty="0" smtClean="0">
              <a:solidFill>
                <a:schemeClr val="tx1"/>
              </a:solidFill>
            </a:endParaRPr>
          </a:p>
          <a:p>
            <a:pPr algn="ctr"/>
            <a:r>
              <a:rPr kumimoji="1" lang="ja-JP" altLang="en-US" b="1" dirty="0" smtClean="0">
                <a:solidFill>
                  <a:schemeClr val="tx1"/>
                </a:solidFill>
              </a:rPr>
              <a:t>（</a:t>
            </a:r>
            <a:r>
              <a:rPr lang="ja-JP" altLang="en-US" b="1" dirty="0" smtClean="0">
                <a:solidFill>
                  <a:schemeClr val="tx1"/>
                </a:solidFill>
              </a:rPr>
              <a:t>法定研修と連動した実地教育による実習</a:t>
            </a:r>
            <a:r>
              <a:rPr kumimoji="1" lang="ja-JP" altLang="en-US" b="1" dirty="0" smtClean="0">
                <a:solidFill>
                  <a:schemeClr val="tx1"/>
                </a:solidFill>
              </a:rPr>
              <a:t>）</a:t>
            </a:r>
            <a:endParaRPr kumimoji="1" lang="en-US" altLang="ja-JP" b="1" dirty="0" smtClean="0">
              <a:solidFill>
                <a:schemeClr val="tx1"/>
              </a:solidFill>
            </a:endParaRPr>
          </a:p>
          <a:p>
            <a:pPr algn="ctr"/>
            <a:endParaRPr kumimoji="1" lang="en-US" altLang="ja-JP" b="1" dirty="0" smtClean="0">
              <a:solidFill>
                <a:schemeClr val="tx1"/>
              </a:solidFill>
            </a:endParaRPr>
          </a:p>
        </p:txBody>
      </p:sp>
      <p:sp>
        <p:nvSpPr>
          <p:cNvPr id="7" name="角丸四角形 6"/>
          <p:cNvSpPr/>
          <p:nvPr/>
        </p:nvSpPr>
        <p:spPr>
          <a:xfrm>
            <a:off x="2253528" y="1992829"/>
            <a:ext cx="792088" cy="453251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b="1" dirty="0" smtClean="0">
                <a:solidFill>
                  <a:schemeClr val="tx1"/>
                </a:solidFill>
              </a:rPr>
              <a:t>育</a:t>
            </a:r>
            <a:endParaRPr lang="en-US" altLang="ja-JP" b="1" dirty="0" smtClean="0">
              <a:solidFill>
                <a:schemeClr val="tx1"/>
              </a:solidFill>
            </a:endParaRPr>
          </a:p>
          <a:p>
            <a:pPr algn="ctr"/>
            <a:r>
              <a:rPr lang="ja-JP" altLang="en-US" b="1" dirty="0" smtClean="0">
                <a:solidFill>
                  <a:schemeClr val="tx1"/>
                </a:solidFill>
              </a:rPr>
              <a:t>成</a:t>
            </a:r>
            <a:endParaRPr lang="en-US" altLang="ja-JP" b="1" dirty="0" smtClean="0">
              <a:solidFill>
                <a:schemeClr val="tx1"/>
              </a:solidFill>
            </a:endParaRPr>
          </a:p>
          <a:p>
            <a:pPr algn="ctr"/>
            <a:r>
              <a:rPr lang="ja-JP" altLang="en-US" b="1" dirty="0" smtClean="0">
                <a:solidFill>
                  <a:schemeClr val="tx1"/>
                </a:solidFill>
              </a:rPr>
              <a:t>者</a:t>
            </a:r>
            <a:endParaRPr lang="en-US" altLang="ja-JP" b="1" dirty="0" smtClean="0">
              <a:solidFill>
                <a:schemeClr val="tx1"/>
              </a:solidFill>
            </a:endParaRPr>
          </a:p>
          <a:p>
            <a:pPr algn="ctr"/>
            <a:r>
              <a:rPr lang="ja-JP" altLang="en-US" b="1" dirty="0" smtClean="0">
                <a:solidFill>
                  <a:schemeClr val="tx1"/>
                </a:solidFill>
              </a:rPr>
              <a:t>の</a:t>
            </a:r>
            <a:endParaRPr lang="en-US" altLang="ja-JP" b="1" dirty="0" smtClean="0">
              <a:solidFill>
                <a:schemeClr val="tx1"/>
              </a:solidFill>
            </a:endParaRPr>
          </a:p>
          <a:p>
            <a:pPr algn="ctr"/>
            <a:r>
              <a:rPr lang="ja-JP" altLang="en-US" b="1" dirty="0" smtClean="0">
                <a:solidFill>
                  <a:schemeClr val="tx1"/>
                </a:solidFill>
              </a:rPr>
              <a:t>確</a:t>
            </a:r>
            <a:endParaRPr lang="en-US" altLang="ja-JP" b="1" dirty="0" smtClean="0">
              <a:solidFill>
                <a:schemeClr val="tx1"/>
              </a:solidFill>
            </a:endParaRPr>
          </a:p>
          <a:p>
            <a:pPr algn="ctr"/>
            <a:r>
              <a:rPr lang="ja-JP" altLang="en-US" b="1" dirty="0" smtClean="0">
                <a:solidFill>
                  <a:schemeClr val="tx1"/>
                </a:solidFill>
              </a:rPr>
              <a:t>保</a:t>
            </a:r>
            <a:endParaRPr lang="en-US" altLang="ja-JP" b="1" dirty="0" smtClean="0">
              <a:solidFill>
                <a:schemeClr val="tx1"/>
              </a:solidFill>
            </a:endParaRPr>
          </a:p>
          <a:p>
            <a:pPr algn="ctr"/>
            <a:r>
              <a:rPr lang="ja-JP" altLang="en-US" b="1" dirty="0" smtClean="0">
                <a:solidFill>
                  <a:schemeClr val="tx1"/>
                </a:solidFill>
              </a:rPr>
              <a:t>・</a:t>
            </a:r>
            <a:endParaRPr lang="en-US" altLang="ja-JP" b="1" dirty="0" smtClean="0">
              <a:solidFill>
                <a:schemeClr val="tx1"/>
              </a:solidFill>
            </a:endParaRPr>
          </a:p>
          <a:p>
            <a:pPr algn="ctr"/>
            <a:r>
              <a:rPr lang="ja-JP" altLang="en-US" b="1" dirty="0" smtClean="0">
                <a:solidFill>
                  <a:schemeClr val="tx1"/>
                </a:solidFill>
              </a:rPr>
              <a:t>地</a:t>
            </a:r>
            <a:endParaRPr lang="en-US" altLang="ja-JP" b="1" dirty="0" smtClean="0">
              <a:solidFill>
                <a:schemeClr val="tx1"/>
              </a:solidFill>
            </a:endParaRPr>
          </a:p>
          <a:p>
            <a:pPr algn="ctr"/>
            <a:r>
              <a:rPr lang="ja-JP" altLang="en-US" b="1" dirty="0" smtClean="0">
                <a:solidFill>
                  <a:schemeClr val="tx1"/>
                </a:solidFill>
              </a:rPr>
              <a:t>域</a:t>
            </a:r>
            <a:endParaRPr lang="en-US" altLang="ja-JP" b="1" dirty="0" smtClean="0">
              <a:solidFill>
                <a:schemeClr val="tx1"/>
              </a:solidFill>
            </a:endParaRPr>
          </a:p>
          <a:p>
            <a:pPr algn="ctr"/>
            <a:r>
              <a:rPr lang="ja-JP" altLang="en-US" b="1" dirty="0" smtClean="0">
                <a:solidFill>
                  <a:schemeClr val="tx1"/>
                </a:solidFill>
              </a:rPr>
              <a:t>の</a:t>
            </a:r>
            <a:endParaRPr lang="en-US" altLang="ja-JP" b="1" dirty="0" smtClean="0">
              <a:solidFill>
                <a:schemeClr val="tx1"/>
              </a:solidFill>
            </a:endParaRPr>
          </a:p>
          <a:p>
            <a:pPr algn="ctr"/>
            <a:r>
              <a:rPr lang="ja-JP" altLang="en-US" b="1" dirty="0" smtClean="0">
                <a:solidFill>
                  <a:schemeClr val="tx1"/>
                </a:solidFill>
              </a:rPr>
              <a:t>コ</a:t>
            </a:r>
            <a:endParaRPr lang="en-US" altLang="ja-JP" b="1" dirty="0" smtClean="0">
              <a:solidFill>
                <a:schemeClr val="tx1"/>
              </a:solidFill>
            </a:endParaRPr>
          </a:p>
          <a:p>
            <a:pPr algn="ctr"/>
            <a:r>
              <a:rPr lang="ja-JP" altLang="en-US" b="1" dirty="0" smtClean="0">
                <a:solidFill>
                  <a:schemeClr val="tx1"/>
                </a:solidFill>
              </a:rPr>
              <a:t>ア</a:t>
            </a:r>
            <a:endParaRPr kumimoji="1" lang="en-US" altLang="ja-JP" b="1" dirty="0" smtClean="0">
              <a:solidFill>
                <a:schemeClr val="tx1"/>
              </a:solidFill>
            </a:endParaRPr>
          </a:p>
        </p:txBody>
      </p:sp>
      <p:sp>
        <p:nvSpPr>
          <p:cNvPr id="8" name="角丸四角形 7"/>
          <p:cNvSpPr/>
          <p:nvPr/>
        </p:nvSpPr>
        <p:spPr>
          <a:xfrm>
            <a:off x="3491880" y="2166665"/>
            <a:ext cx="792088" cy="43586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育</a:t>
            </a:r>
            <a:endParaRPr kumimoji="1" lang="en-US" altLang="ja-JP" b="1" dirty="0" smtClean="0"/>
          </a:p>
          <a:p>
            <a:pPr algn="ctr"/>
            <a:r>
              <a:rPr kumimoji="1" lang="ja-JP" altLang="en-US" b="1" dirty="0" smtClean="0"/>
              <a:t>成</a:t>
            </a:r>
            <a:endParaRPr kumimoji="1" lang="en-US" altLang="ja-JP" b="1" dirty="0"/>
          </a:p>
          <a:p>
            <a:pPr algn="ctr"/>
            <a:r>
              <a:rPr lang="ja-JP" altLang="en-US" b="1" dirty="0" smtClean="0"/>
              <a:t>対</a:t>
            </a:r>
            <a:endParaRPr lang="en-US" altLang="ja-JP" b="1" dirty="0" smtClean="0"/>
          </a:p>
          <a:p>
            <a:pPr algn="ctr"/>
            <a:r>
              <a:rPr lang="ja-JP" altLang="en-US" b="1" dirty="0" smtClean="0"/>
              <a:t>象</a:t>
            </a:r>
            <a:endParaRPr lang="en-US" altLang="ja-JP" b="1" dirty="0" smtClean="0"/>
          </a:p>
          <a:p>
            <a:pPr algn="ctr"/>
            <a:r>
              <a:rPr lang="ja-JP" altLang="en-US" b="1" dirty="0" smtClean="0"/>
              <a:t>者</a:t>
            </a:r>
            <a:endParaRPr lang="en-US" altLang="ja-JP" b="1" dirty="0" smtClean="0"/>
          </a:p>
          <a:p>
            <a:pPr algn="ctr"/>
            <a:r>
              <a:rPr kumimoji="1" lang="ja-JP" altLang="en-US" b="1" dirty="0"/>
              <a:t>の</a:t>
            </a:r>
            <a:endParaRPr kumimoji="1" lang="en-US" altLang="ja-JP" b="1" dirty="0" smtClean="0"/>
          </a:p>
          <a:p>
            <a:pPr algn="ctr"/>
            <a:r>
              <a:rPr kumimoji="1" lang="ja-JP" altLang="en-US" b="1" dirty="0" smtClean="0"/>
              <a:t>選</a:t>
            </a:r>
            <a:endParaRPr kumimoji="1" lang="en-US" altLang="ja-JP" b="1" dirty="0" smtClean="0"/>
          </a:p>
          <a:p>
            <a:pPr algn="ctr"/>
            <a:r>
              <a:rPr kumimoji="1" lang="ja-JP" altLang="en-US" b="1" dirty="0" smtClean="0"/>
              <a:t>定</a:t>
            </a:r>
            <a:endParaRPr kumimoji="1" lang="en-US" altLang="ja-JP" b="1" dirty="0" smtClean="0"/>
          </a:p>
          <a:p>
            <a:pPr algn="ctr"/>
            <a:r>
              <a:rPr lang="ja-JP" altLang="en-US" b="1" dirty="0" smtClean="0"/>
              <a:t>と</a:t>
            </a:r>
            <a:endParaRPr lang="en-US" altLang="ja-JP" b="1" dirty="0" smtClean="0"/>
          </a:p>
          <a:p>
            <a:pPr algn="ctr"/>
            <a:r>
              <a:rPr kumimoji="1" lang="ja-JP" altLang="en-US" b="1" dirty="0" smtClean="0"/>
              <a:t>評</a:t>
            </a:r>
            <a:endParaRPr kumimoji="1" lang="en-US" altLang="ja-JP" b="1" dirty="0" smtClean="0"/>
          </a:p>
          <a:p>
            <a:pPr algn="ctr"/>
            <a:r>
              <a:rPr kumimoji="1" lang="ja-JP" altLang="en-US" b="1" dirty="0" smtClean="0"/>
              <a:t>価</a:t>
            </a:r>
            <a:endParaRPr kumimoji="1" lang="en-US" altLang="ja-JP" b="1" dirty="0" smtClean="0"/>
          </a:p>
        </p:txBody>
      </p:sp>
      <p:sp>
        <p:nvSpPr>
          <p:cNvPr id="9" name="角丸四角形 8"/>
          <p:cNvSpPr/>
          <p:nvPr/>
        </p:nvSpPr>
        <p:spPr>
          <a:xfrm>
            <a:off x="4716016" y="3011153"/>
            <a:ext cx="792088" cy="35141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具</a:t>
            </a:r>
            <a:endParaRPr kumimoji="1" lang="en-US" altLang="ja-JP" b="1" dirty="0" smtClean="0"/>
          </a:p>
          <a:p>
            <a:pPr algn="ctr"/>
            <a:r>
              <a:rPr kumimoji="1" lang="ja-JP" altLang="en-US" b="1" dirty="0" smtClean="0"/>
              <a:t>体</a:t>
            </a:r>
            <a:endParaRPr kumimoji="1" lang="en-US" altLang="ja-JP" b="1" dirty="0" smtClean="0"/>
          </a:p>
          <a:p>
            <a:pPr algn="ctr"/>
            <a:r>
              <a:rPr kumimoji="1" lang="ja-JP" altLang="en-US" b="1" dirty="0" smtClean="0"/>
              <a:t>的</a:t>
            </a:r>
            <a:endParaRPr kumimoji="1" lang="en-US" altLang="ja-JP" b="1" dirty="0" smtClean="0"/>
          </a:p>
          <a:p>
            <a:pPr algn="ctr"/>
            <a:r>
              <a:rPr kumimoji="1" lang="ja-JP" altLang="en-US" b="1" dirty="0" smtClean="0"/>
              <a:t>な</a:t>
            </a:r>
            <a:endParaRPr kumimoji="1" lang="en-US" altLang="ja-JP" b="1" dirty="0" smtClean="0"/>
          </a:p>
          <a:p>
            <a:pPr algn="ctr"/>
            <a:r>
              <a:rPr kumimoji="1" lang="ja-JP" altLang="en-US" b="1" dirty="0" smtClean="0"/>
              <a:t>育</a:t>
            </a:r>
            <a:endParaRPr kumimoji="1" lang="en-US" altLang="ja-JP" b="1" dirty="0" smtClean="0"/>
          </a:p>
          <a:p>
            <a:pPr algn="ctr"/>
            <a:r>
              <a:rPr kumimoji="1" lang="ja-JP" altLang="en-US" b="1" dirty="0" smtClean="0"/>
              <a:t>成</a:t>
            </a:r>
            <a:endParaRPr kumimoji="1" lang="en-US" altLang="ja-JP" b="1" dirty="0" smtClean="0"/>
          </a:p>
          <a:p>
            <a:pPr algn="ctr"/>
            <a:r>
              <a:rPr kumimoji="1" lang="ja-JP" altLang="en-US" b="1" dirty="0" smtClean="0"/>
              <a:t>計</a:t>
            </a:r>
            <a:endParaRPr kumimoji="1" lang="en-US" altLang="ja-JP" b="1" dirty="0" smtClean="0"/>
          </a:p>
          <a:p>
            <a:pPr algn="ctr"/>
            <a:r>
              <a:rPr kumimoji="1" lang="ja-JP" altLang="en-US" b="1" dirty="0" smtClean="0"/>
              <a:t>画</a:t>
            </a:r>
            <a:endParaRPr kumimoji="1" lang="en-US" altLang="ja-JP" b="1" dirty="0" smtClean="0"/>
          </a:p>
        </p:txBody>
      </p:sp>
      <p:sp>
        <p:nvSpPr>
          <p:cNvPr id="10" name="角丸四角形 9"/>
          <p:cNvSpPr/>
          <p:nvPr/>
        </p:nvSpPr>
        <p:spPr>
          <a:xfrm>
            <a:off x="6092232" y="3282036"/>
            <a:ext cx="792088" cy="32433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t>具</a:t>
            </a:r>
            <a:endParaRPr lang="en-US" altLang="ja-JP" b="1" dirty="0" smtClean="0"/>
          </a:p>
          <a:p>
            <a:pPr algn="ctr"/>
            <a:r>
              <a:rPr lang="ja-JP" altLang="en-US" b="1" dirty="0" smtClean="0"/>
              <a:t>体</a:t>
            </a:r>
            <a:endParaRPr lang="en-US" altLang="ja-JP" b="1" dirty="0" smtClean="0"/>
          </a:p>
          <a:p>
            <a:pPr algn="ctr"/>
            <a:r>
              <a:rPr lang="ja-JP" altLang="en-US" b="1" dirty="0" smtClean="0"/>
              <a:t>的</a:t>
            </a:r>
            <a:endParaRPr lang="en-US" altLang="ja-JP" b="1" dirty="0" smtClean="0"/>
          </a:p>
          <a:p>
            <a:pPr algn="ctr"/>
            <a:r>
              <a:rPr lang="ja-JP" altLang="en-US" b="1" dirty="0" smtClean="0"/>
              <a:t>研</a:t>
            </a:r>
            <a:endParaRPr lang="en-US" altLang="ja-JP" b="1" dirty="0" smtClean="0"/>
          </a:p>
          <a:p>
            <a:pPr algn="ctr"/>
            <a:r>
              <a:rPr lang="ja-JP" altLang="en-US" b="1" dirty="0" smtClean="0"/>
              <a:t>修</a:t>
            </a:r>
            <a:endParaRPr lang="en-US" altLang="ja-JP" b="1" dirty="0" smtClean="0"/>
          </a:p>
          <a:p>
            <a:pPr algn="ctr"/>
            <a:r>
              <a:rPr lang="ja-JP" altLang="en-US" b="1" dirty="0" smtClean="0"/>
              <a:t>内</a:t>
            </a:r>
            <a:endParaRPr lang="en-US" altLang="ja-JP" b="1" dirty="0" smtClean="0"/>
          </a:p>
          <a:p>
            <a:pPr algn="ctr"/>
            <a:r>
              <a:rPr lang="ja-JP" altLang="en-US" b="1" dirty="0" smtClean="0"/>
              <a:t>容</a:t>
            </a:r>
            <a:endParaRPr lang="en-US" altLang="ja-JP" b="1" dirty="0" smtClean="0"/>
          </a:p>
          <a:p>
            <a:pPr algn="ctr"/>
            <a:r>
              <a:rPr lang="ja-JP" altLang="en-US" b="1" dirty="0" smtClean="0"/>
              <a:t>と</a:t>
            </a:r>
            <a:endParaRPr lang="en-US" altLang="ja-JP" b="1" dirty="0" smtClean="0"/>
          </a:p>
          <a:p>
            <a:pPr algn="ctr"/>
            <a:r>
              <a:rPr lang="ja-JP" altLang="en-US" b="1" dirty="0" smtClean="0"/>
              <a:t>方</a:t>
            </a:r>
            <a:endParaRPr lang="en-US" altLang="ja-JP" b="1" dirty="0" smtClean="0"/>
          </a:p>
          <a:p>
            <a:pPr algn="ctr"/>
            <a:r>
              <a:rPr lang="ja-JP" altLang="en-US" b="1" dirty="0" smtClean="0"/>
              <a:t>法</a:t>
            </a:r>
            <a:endParaRPr kumimoji="1" lang="en-US" altLang="ja-JP" b="1" dirty="0" smtClean="0"/>
          </a:p>
        </p:txBody>
      </p:sp>
      <p:sp>
        <p:nvSpPr>
          <p:cNvPr id="11" name="角丸四角形 10"/>
          <p:cNvSpPr/>
          <p:nvPr/>
        </p:nvSpPr>
        <p:spPr>
          <a:xfrm>
            <a:off x="7567837" y="3861048"/>
            <a:ext cx="792088" cy="26642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en-US" altLang="ja-JP" b="1" dirty="0" smtClean="0"/>
          </a:p>
          <a:p>
            <a:pPr algn="ctr"/>
            <a:endParaRPr lang="en-US" altLang="ja-JP" b="1" dirty="0"/>
          </a:p>
          <a:p>
            <a:pPr algn="ctr"/>
            <a:endParaRPr kumimoji="1" lang="en-US" altLang="ja-JP" b="1" dirty="0" smtClean="0"/>
          </a:p>
          <a:p>
            <a:pPr algn="ctr"/>
            <a:r>
              <a:rPr kumimoji="1" lang="ja-JP" altLang="en-US" b="1" dirty="0" smtClean="0"/>
              <a:t>評</a:t>
            </a:r>
            <a:endParaRPr kumimoji="1" lang="en-US" altLang="ja-JP" b="1" dirty="0" smtClean="0"/>
          </a:p>
          <a:p>
            <a:pPr algn="ctr"/>
            <a:r>
              <a:rPr kumimoji="1" lang="ja-JP" altLang="en-US" b="1" dirty="0" smtClean="0"/>
              <a:t>価</a:t>
            </a:r>
            <a:endParaRPr kumimoji="1" lang="en-US" altLang="ja-JP" b="1" dirty="0" smtClean="0"/>
          </a:p>
          <a:p>
            <a:pPr algn="ctr"/>
            <a:endParaRPr kumimoji="1" lang="en-US" altLang="ja-JP" b="1" dirty="0" smtClean="0"/>
          </a:p>
          <a:p>
            <a:pPr algn="ctr"/>
            <a:endParaRPr kumimoji="1" lang="en-US" altLang="ja-JP" dirty="0" smtClean="0"/>
          </a:p>
        </p:txBody>
      </p:sp>
      <p:sp>
        <p:nvSpPr>
          <p:cNvPr id="12"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3" name="タイトル 1"/>
          <p:cNvSpPr>
            <a:spLocks noGrp="1"/>
          </p:cNvSpPr>
          <p:nvPr>
            <p:ph type="title"/>
          </p:nvPr>
        </p:nvSpPr>
        <p:spPr>
          <a:xfrm>
            <a:off x="539552" y="260648"/>
            <a:ext cx="8280920" cy="1202485"/>
          </a:xfrm>
        </p:spPr>
        <p:txBody>
          <a:bodyPr>
            <a:normAutofit/>
          </a:bodyPr>
          <a:lstStyle/>
          <a:p>
            <a:r>
              <a:rPr lang="en-US" altLang="ja-JP" dirty="0" smtClean="0"/>
              <a:t>OJT</a:t>
            </a:r>
            <a:r>
              <a:rPr lang="ja-JP" altLang="en-US" dirty="0" smtClean="0"/>
              <a:t>と実地教育の実践</a:t>
            </a:r>
            <a:r>
              <a:rPr lang="en-US" altLang="ja-JP" dirty="0" smtClean="0"/>
              <a:t/>
            </a:r>
            <a:br>
              <a:rPr lang="en-US" altLang="ja-JP" dirty="0" smtClean="0"/>
            </a:br>
            <a:endParaRPr kumimoji="1" lang="ja-JP" altLang="en-US" sz="2200" b="1" dirty="0">
              <a:solidFill>
                <a:srgbClr val="FF0000"/>
              </a:solidFill>
            </a:endParaRPr>
          </a:p>
        </p:txBody>
      </p:sp>
      <p:sp>
        <p:nvSpPr>
          <p:cNvPr id="2" name="円/楕円 1"/>
          <p:cNvSpPr/>
          <p:nvPr/>
        </p:nvSpPr>
        <p:spPr>
          <a:xfrm>
            <a:off x="7103487" y="3011153"/>
            <a:ext cx="17207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00FF"/>
                </a:solidFill>
              </a:rPr>
              <a:t>効果測定と</a:t>
            </a:r>
            <a:endParaRPr lang="en-US" altLang="ja-JP" b="1" dirty="0">
              <a:solidFill>
                <a:srgbClr val="0000FF"/>
              </a:solidFill>
            </a:endParaRPr>
          </a:p>
          <a:p>
            <a:pPr algn="ctr"/>
            <a:r>
              <a:rPr lang="ja-JP" altLang="en-US" b="1" dirty="0">
                <a:solidFill>
                  <a:srgbClr val="0000FF"/>
                </a:solidFill>
              </a:rPr>
              <a:t>修正</a:t>
            </a:r>
            <a:endParaRPr lang="en-US" altLang="ja-JP" b="1" dirty="0">
              <a:solidFill>
                <a:srgbClr val="0000FF"/>
              </a:solidFill>
            </a:endParaRPr>
          </a:p>
        </p:txBody>
      </p:sp>
      <p:sp>
        <p:nvSpPr>
          <p:cNvPr id="14" name="円/楕円 13"/>
          <p:cNvSpPr/>
          <p:nvPr/>
        </p:nvSpPr>
        <p:spPr>
          <a:xfrm>
            <a:off x="5627882" y="2553953"/>
            <a:ext cx="1720788"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dirty="0" smtClean="0">
                <a:solidFill>
                  <a:srgbClr val="0000FF"/>
                </a:solidFill>
              </a:rPr>
              <a:t>手法</a:t>
            </a:r>
            <a:endParaRPr lang="en-US" altLang="ja-JP" b="1" dirty="0" smtClean="0">
              <a:solidFill>
                <a:srgbClr val="0000FF"/>
              </a:solidFill>
            </a:endParaRPr>
          </a:p>
          <a:p>
            <a:pPr algn="ctr"/>
            <a:r>
              <a:rPr lang="ja-JP" altLang="en-US" b="1" dirty="0">
                <a:solidFill>
                  <a:srgbClr val="0000FF"/>
                </a:solidFill>
              </a:rPr>
              <a:t>企画</a:t>
            </a:r>
            <a:endParaRPr lang="en-US" altLang="ja-JP" b="1" dirty="0">
              <a:solidFill>
                <a:srgbClr val="0000FF"/>
              </a:solidFill>
            </a:endParaRPr>
          </a:p>
        </p:txBody>
      </p:sp>
      <p:sp>
        <p:nvSpPr>
          <p:cNvPr id="15" name="円/楕円 14"/>
          <p:cNvSpPr/>
          <p:nvPr/>
        </p:nvSpPr>
        <p:spPr>
          <a:xfrm>
            <a:off x="4251666" y="2172549"/>
            <a:ext cx="1720788"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solidFill>
                  <a:srgbClr val="0000FF"/>
                </a:solidFill>
              </a:rPr>
              <a:t>事業計画</a:t>
            </a:r>
            <a:endParaRPr lang="en-US" altLang="ja-JP" b="1" dirty="0">
              <a:solidFill>
                <a:srgbClr val="0000FF"/>
              </a:solidFill>
            </a:endParaRPr>
          </a:p>
          <a:p>
            <a:pPr algn="ctr"/>
            <a:r>
              <a:rPr lang="ja-JP" altLang="en-US" b="1" dirty="0" smtClean="0">
                <a:solidFill>
                  <a:srgbClr val="0000FF"/>
                </a:solidFill>
              </a:rPr>
              <a:t>実施計画</a:t>
            </a:r>
            <a:endParaRPr lang="en-US" altLang="ja-JP" b="1" dirty="0" smtClean="0">
              <a:solidFill>
                <a:srgbClr val="0000FF"/>
              </a:solidFill>
            </a:endParaRPr>
          </a:p>
        </p:txBody>
      </p:sp>
      <p:sp>
        <p:nvSpPr>
          <p:cNvPr id="16" name="円/楕円 15"/>
          <p:cNvSpPr/>
          <p:nvPr/>
        </p:nvSpPr>
        <p:spPr>
          <a:xfrm>
            <a:off x="2995228" y="1715349"/>
            <a:ext cx="1720788"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dirty="0" smtClean="0">
                <a:solidFill>
                  <a:srgbClr val="0000FF"/>
                </a:solidFill>
              </a:rPr>
              <a:t>対象者</a:t>
            </a:r>
            <a:endParaRPr lang="en-US" altLang="ja-JP" b="1" dirty="0" smtClean="0">
              <a:solidFill>
                <a:srgbClr val="0000FF"/>
              </a:solidFill>
            </a:endParaRPr>
          </a:p>
          <a:p>
            <a:pPr algn="ctr"/>
            <a:r>
              <a:rPr lang="ja-JP" altLang="en-US" b="1" dirty="0" smtClean="0">
                <a:solidFill>
                  <a:srgbClr val="0000FF"/>
                </a:solidFill>
              </a:rPr>
              <a:t>レベル</a:t>
            </a:r>
            <a:endParaRPr lang="en-US" altLang="ja-JP" b="1" dirty="0" smtClean="0">
              <a:solidFill>
                <a:srgbClr val="0000FF"/>
              </a:solidFill>
            </a:endParaRPr>
          </a:p>
          <a:p>
            <a:pPr algn="ctr"/>
            <a:r>
              <a:rPr lang="ja-JP" altLang="en-US" b="1" dirty="0" smtClean="0">
                <a:solidFill>
                  <a:srgbClr val="0000FF"/>
                </a:solidFill>
              </a:rPr>
              <a:t>の確認</a:t>
            </a:r>
            <a:endParaRPr lang="en-US" altLang="ja-JP" b="1" dirty="0">
              <a:solidFill>
                <a:srgbClr val="0000FF"/>
              </a:solidFill>
            </a:endParaRPr>
          </a:p>
        </p:txBody>
      </p:sp>
      <p:sp>
        <p:nvSpPr>
          <p:cNvPr id="17" name="円/楕円 16"/>
          <p:cNvSpPr/>
          <p:nvPr/>
        </p:nvSpPr>
        <p:spPr>
          <a:xfrm>
            <a:off x="1682332" y="1210886"/>
            <a:ext cx="1720788" cy="914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srgbClr val="0000FF"/>
                </a:solidFill>
              </a:rPr>
              <a:t>チーム</a:t>
            </a:r>
            <a:endParaRPr lang="en-US" altLang="ja-JP" b="1" dirty="0" smtClean="0">
              <a:solidFill>
                <a:srgbClr val="0000FF"/>
              </a:solidFill>
            </a:endParaRPr>
          </a:p>
          <a:p>
            <a:pPr algn="ctr"/>
            <a:r>
              <a:rPr lang="ja-JP" altLang="en-US" b="1" dirty="0" smtClean="0">
                <a:solidFill>
                  <a:srgbClr val="0000FF"/>
                </a:solidFill>
              </a:rPr>
              <a:t>編成</a:t>
            </a:r>
            <a:endParaRPr lang="en-US" altLang="ja-JP" b="1" dirty="0">
              <a:solidFill>
                <a:srgbClr val="0000FF"/>
              </a:solidFill>
            </a:endParaRPr>
          </a:p>
        </p:txBody>
      </p:sp>
      <p:sp>
        <p:nvSpPr>
          <p:cNvPr id="18" name="角丸四角形 17"/>
          <p:cNvSpPr/>
          <p:nvPr/>
        </p:nvSpPr>
        <p:spPr>
          <a:xfrm>
            <a:off x="107504" y="3640576"/>
            <a:ext cx="2016224" cy="14211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solidFill>
              </a:rPr>
              <a:t>育成</a:t>
            </a:r>
            <a:endParaRPr kumimoji="1" lang="en-US" altLang="ja-JP" b="1" dirty="0" smtClean="0">
              <a:solidFill>
                <a:schemeClr val="tx1"/>
              </a:solidFill>
            </a:endParaRPr>
          </a:p>
          <a:p>
            <a:pPr algn="ctr"/>
            <a:r>
              <a:rPr lang="ja-JP" altLang="en-US" b="1" dirty="0" smtClean="0">
                <a:solidFill>
                  <a:schemeClr val="tx1"/>
                </a:solidFill>
              </a:rPr>
              <a:t>メニュー（選択）</a:t>
            </a:r>
            <a:endParaRPr lang="en-US" altLang="ja-JP" b="1" dirty="0" smtClean="0">
              <a:solidFill>
                <a:schemeClr val="tx1"/>
              </a:solidFill>
            </a:endParaRPr>
          </a:p>
          <a:p>
            <a:pPr algn="ctr"/>
            <a:r>
              <a:rPr lang="ja-JP" altLang="en-US" b="1" dirty="0">
                <a:solidFill>
                  <a:srgbClr val="FF0000"/>
                </a:solidFill>
              </a:rPr>
              <a:t>１．</a:t>
            </a:r>
            <a:r>
              <a:rPr kumimoji="1" lang="ja-JP" altLang="en-US" b="1" dirty="0" smtClean="0">
                <a:solidFill>
                  <a:srgbClr val="FF0000"/>
                </a:solidFill>
              </a:rPr>
              <a:t>計画相談の　</a:t>
            </a:r>
            <a:endParaRPr kumimoji="1" lang="en-US" altLang="ja-JP" b="1" dirty="0" smtClean="0">
              <a:solidFill>
                <a:srgbClr val="FF0000"/>
              </a:solidFill>
            </a:endParaRPr>
          </a:p>
          <a:p>
            <a:pPr algn="ctr"/>
            <a:r>
              <a:rPr lang="ja-JP" altLang="en-US" b="1" dirty="0">
                <a:solidFill>
                  <a:srgbClr val="FF0000"/>
                </a:solidFill>
              </a:rPr>
              <a:t>　</a:t>
            </a:r>
            <a:r>
              <a:rPr kumimoji="1" lang="ja-JP" altLang="en-US" b="1" dirty="0" smtClean="0">
                <a:solidFill>
                  <a:srgbClr val="FF0000"/>
                </a:solidFill>
              </a:rPr>
              <a:t>質の向上研修</a:t>
            </a:r>
            <a:endParaRPr kumimoji="1" lang="en-US" altLang="ja-JP" b="1" dirty="0" smtClean="0">
              <a:solidFill>
                <a:srgbClr val="FF0000"/>
              </a:solidFill>
            </a:endParaRPr>
          </a:p>
        </p:txBody>
      </p:sp>
      <p:sp>
        <p:nvSpPr>
          <p:cNvPr id="19" name="角丸四角形 18"/>
          <p:cNvSpPr/>
          <p:nvPr/>
        </p:nvSpPr>
        <p:spPr>
          <a:xfrm>
            <a:off x="107504" y="5061703"/>
            <a:ext cx="2016224" cy="14636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solidFill>
                  <a:schemeClr val="tx1"/>
                </a:solidFill>
              </a:rPr>
              <a:t>育成</a:t>
            </a:r>
            <a:endParaRPr kumimoji="1" lang="en-US" altLang="ja-JP" b="1" dirty="0" smtClean="0">
              <a:solidFill>
                <a:schemeClr val="tx1"/>
              </a:solidFill>
            </a:endParaRPr>
          </a:p>
          <a:p>
            <a:pPr algn="ctr"/>
            <a:r>
              <a:rPr lang="ja-JP" altLang="en-US" b="1" dirty="0" smtClean="0">
                <a:solidFill>
                  <a:schemeClr val="tx1"/>
                </a:solidFill>
              </a:rPr>
              <a:t>メニュー（選択）</a:t>
            </a:r>
            <a:endParaRPr lang="en-US" altLang="ja-JP" b="1" dirty="0" smtClean="0">
              <a:solidFill>
                <a:schemeClr val="tx1"/>
              </a:solidFill>
            </a:endParaRPr>
          </a:p>
          <a:p>
            <a:pPr algn="ctr"/>
            <a:r>
              <a:rPr lang="ja-JP" altLang="en-US" b="1" dirty="0" smtClean="0">
                <a:solidFill>
                  <a:srgbClr val="FF0000"/>
                </a:solidFill>
              </a:rPr>
              <a:t>２．</a:t>
            </a:r>
            <a:r>
              <a:rPr lang="ja-JP" altLang="en-US" b="1" dirty="0">
                <a:solidFill>
                  <a:srgbClr val="FF0000"/>
                </a:solidFill>
              </a:rPr>
              <a:t>地域</a:t>
            </a:r>
            <a:r>
              <a:rPr lang="ja-JP" altLang="en-US" b="1" dirty="0" smtClean="0">
                <a:solidFill>
                  <a:srgbClr val="FF0000"/>
                </a:solidFill>
              </a:rPr>
              <a:t>で選択した研修</a:t>
            </a:r>
            <a:endParaRPr kumimoji="1" lang="en-US" altLang="ja-JP" b="1" dirty="0" smtClean="0">
              <a:solidFill>
                <a:srgbClr val="FF0000"/>
              </a:solidFill>
            </a:endParaRPr>
          </a:p>
        </p:txBody>
      </p:sp>
    </p:spTree>
    <p:extLst>
      <p:ext uri="{BB962C8B-B14F-4D97-AF65-F5344CB8AC3E}">
        <p14:creationId xmlns:p14="http://schemas.microsoft.com/office/powerpoint/2010/main" val="3882353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smtClean="0">
                <a:solidFill>
                  <a:schemeClr val="tx1"/>
                </a:solidFill>
                <a:latin typeface="+mj-ea"/>
              </a:rPr>
              <a:t>本科目のねらい</a:t>
            </a:r>
          </a:p>
        </p:txBody>
      </p:sp>
      <p:sp>
        <p:nvSpPr>
          <p:cNvPr id="3" name="コンテンツ プレースホルダー 2"/>
          <p:cNvSpPr>
            <a:spLocks noGrp="1"/>
          </p:cNvSpPr>
          <p:nvPr>
            <p:ph idx="1"/>
          </p:nvPr>
        </p:nvSpPr>
        <p:spPr>
          <a:xfrm>
            <a:off x="539552" y="1600200"/>
            <a:ext cx="8280920" cy="4525963"/>
          </a:xfrm>
        </p:spPr>
        <p:txBody>
          <a:bodyPr/>
          <a:lstStyle/>
          <a:p>
            <a:pPr marL="0" indent="0">
              <a:buNone/>
            </a:pPr>
            <a:r>
              <a:rPr lang="ja-JP" altLang="en-US" dirty="0" smtClean="0"/>
              <a:t>　指定特定</a:t>
            </a:r>
            <a:r>
              <a:rPr lang="ja-JP" altLang="en-US" dirty="0"/>
              <a:t>相談</a:t>
            </a:r>
            <a:r>
              <a:rPr lang="ja-JP" altLang="en-US" dirty="0" smtClean="0"/>
              <a:t>支援事業所・委託相談支援事業所の相談支援専門員が、地域でつながりを持ち、地域で育っていくための仕組みが必要です。</a:t>
            </a:r>
            <a:endParaRPr lang="en-US" altLang="ja-JP" dirty="0" smtClean="0"/>
          </a:p>
          <a:p>
            <a:pPr marL="0" indent="0">
              <a:buNone/>
            </a:pPr>
            <a:r>
              <a:rPr lang="ja-JP" altLang="en-US" dirty="0"/>
              <a:t>　</a:t>
            </a:r>
            <a:r>
              <a:rPr lang="ja-JP" altLang="en-US" dirty="0" smtClean="0"/>
              <a:t>そのため、本科目では主任相談支援専門員は、</a:t>
            </a:r>
            <a:r>
              <a:rPr lang="ja-JP" altLang="en-US" u="sng" dirty="0"/>
              <a:t>市町村の理解と協力の下</a:t>
            </a:r>
            <a:r>
              <a:rPr lang="ja-JP" altLang="en-US" dirty="0" smtClean="0"/>
              <a:t>で、育成</a:t>
            </a:r>
            <a:r>
              <a:rPr lang="ja-JP" altLang="en-US" u="sng" dirty="0" smtClean="0"/>
              <a:t>ステージ作り</a:t>
            </a:r>
            <a:r>
              <a:rPr lang="ja-JP" altLang="en-US" dirty="0" smtClean="0"/>
              <a:t>と</a:t>
            </a:r>
            <a:r>
              <a:rPr lang="ja-JP" altLang="en-US" u="sng" dirty="0"/>
              <a:t>その</a:t>
            </a:r>
            <a:r>
              <a:rPr lang="ja-JP" altLang="en-US" u="sng" dirty="0" smtClean="0"/>
              <a:t>方法</a:t>
            </a:r>
            <a:r>
              <a:rPr lang="ja-JP" altLang="en-US" dirty="0" smtClean="0"/>
              <a:t>を自らの地域を想定してデザインすることをねらいとしています。</a:t>
            </a:r>
            <a:endParaRPr kumimoji="1" lang="en-US" altLang="ja-JP" sz="2000" dirty="0">
              <a:solidFill>
                <a:srgbClr val="00B0F0"/>
              </a:solidFill>
            </a:endParaRP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7010400" y="6497781"/>
            <a:ext cx="2133600" cy="476250"/>
          </a:xfrm>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ＯＪＴの基本ステップ</a:t>
            </a:r>
            <a:r>
              <a:rPr lang="en-US" altLang="ja-JP" dirty="0"/>
              <a:t/>
            </a:r>
            <a:br>
              <a:rPr lang="en-US" altLang="ja-JP" dirty="0"/>
            </a:br>
            <a:r>
              <a:rPr lang="ja-JP" altLang="en-US" dirty="0" smtClean="0"/>
              <a:t>と企画実施へのヒント</a:t>
            </a:r>
            <a:r>
              <a:rPr lang="en-US" altLang="ja-JP" dirty="0" smtClean="0"/>
              <a:t/>
            </a:r>
            <a:br>
              <a:rPr lang="en-US" altLang="ja-JP" dirty="0" smtClean="0"/>
            </a:br>
            <a:r>
              <a:rPr lang="ja-JP" altLang="en-US" sz="3100" dirty="0" smtClean="0"/>
              <a:t>～「４段階</a:t>
            </a:r>
            <a:r>
              <a:rPr lang="ja-JP" altLang="en-US" sz="3100" dirty="0"/>
              <a:t>職業指導法</a:t>
            </a:r>
            <a:r>
              <a:rPr lang="ja-JP" altLang="en-US" sz="3100" dirty="0" smtClean="0"/>
              <a:t>」～</a:t>
            </a:r>
            <a:endParaRPr kumimoji="1" lang="ja-JP" altLang="en-US" dirty="0"/>
          </a:p>
        </p:txBody>
      </p:sp>
      <p:sp>
        <p:nvSpPr>
          <p:cNvPr id="3" name="コンテンツ プレースホルダー 2"/>
          <p:cNvSpPr>
            <a:spLocks noGrp="1"/>
          </p:cNvSpPr>
          <p:nvPr>
            <p:ph idx="1"/>
          </p:nvPr>
        </p:nvSpPr>
        <p:spPr>
          <a:xfrm>
            <a:off x="539552" y="2132856"/>
            <a:ext cx="6196405" cy="4055021"/>
          </a:xfrm>
        </p:spPr>
        <p:txBody>
          <a:bodyPr>
            <a:normAutofit/>
          </a:bodyPr>
          <a:lstStyle/>
          <a:p>
            <a:r>
              <a:rPr lang="ja-JP" altLang="en-US" sz="3600" dirty="0" smtClean="0"/>
              <a:t>やって</a:t>
            </a:r>
            <a:r>
              <a:rPr lang="ja-JP" altLang="en-US" sz="3600" dirty="0"/>
              <a:t>みせる（</a:t>
            </a:r>
            <a:r>
              <a:rPr lang="en-US" altLang="ja-JP" sz="3600" dirty="0"/>
              <a:t>Show</a:t>
            </a:r>
            <a:r>
              <a:rPr lang="ja-JP" altLang="en-US" sz="3600" dirty="0" smtClean="0"/>
              <a:t>）</a:t>
            </a:r>
            <a:endParaRPr lang="en-US" altLang="ja-JP" sz="3600" dirty="0" smtClean="0"/>
          </a:p>
          <a:p>
            <a:pPr marL="0" indent="0">
              <a:buNone/>
            </a:pPr>
            <a:endParaRPr lang="ja-JP" altLang="en-US" sz="3600" dirty="0"/>
          </a:p>
          <a:p>
            <a:r>
              <a:rPr lang="ja-JP" altLang="en-US" sz="3600" dirty="0"/>
              <a:t>説明する（</a:t>
            </a:r>
            <a:r>
              <a:rPr lang="en-US" altLang="ja-JP" sz="3600" dirty="0"/>
              <a:t>Tell</a:t>
            </a:r>
            <a:r>
              <a:rPr lang="ja-JP" altLang="en-US" sz="3600" dirty="0"/>
              <a:t>）</a:t>
            </a:r>
          </a:p>
          <a:p>
            <a:r>
              <a:rPr lang="ja-JP" altLang="en-US" sz="3600" dirty="0"/>
              <a:t>やらせてみる（</a:t>
            </a:r>
            <a:r>
              <a:rPr lang="en-US" altLang="ja-JP" sz="3600" dirty="0"/>
              <a:t>Do</a:t>
            </a:r>
            <a:r>
              <a:rPr lang="ja-JP" altLang="en-US" sz="3600" dirty="0" smtClean="0"/>
              <a:t>）</a:t>
            </a:r>
            <a:endParaRPr lang="en-US" altLang="ja-JP" sz="3600" dirty="0" smtClean="0"/>
          </a:p>
          <a:p>
            <a:endParaRPr lang="ja-JP" altLang="en-US" sz="3600" dirty="0"/>
          </a:p>
          <a:p>
            <a:r>
              <a:rPr lang="ja-JP" altLang="en-US" sz="3600" dirty="0"/>
              <a:t>確認、追加指導（</a:t>
            </a:r>
            <a:r>
              <a:rPr lang="en-US" altLang="ja-JP" sz="3600" dirty="0" smtClean="0"/>
              <a:t>Check</a:t>
            </a:r>
            <a:r>
              <a:rPr lang="ja-JP" altLang="en-US" sz="3600" dirty="0"/>
              <a:t>）</a:t>
            </a:r>
          </a:p>
        </p:txBody>
      </p:sp>
      <p:sp>
        <p:nvSpPr>
          <p:cNvPr id="4" name="スライド番号プレースホルダー 3"/>
          <p:cNvSpPr>
            <a:spLocks noGrp="1"/>
          </p:cNvSpPr>
          <p:nvPr>
            <p:ph type="sldNum" sz="quarter" idx="12"/>
          </p:nvPr>
        </p:nvSpPr>
        <p:spPr>
          <a:xfrm>
            <a:off x="7010400" y="6522487"/>
            <a:ext cx="2133600" cy="335513"/>
          </a:xfrm>
        </p:spPr>
        <p:txBody>
          <a:bodyPr/>
          <a:lstStyle/>
          <a:p>
            <a:fld id="{BFEBEB0A-9E3D-4B14-9782-E2AE3DA60D96}" type="slidenum">
              <a:rPr lang="en-US" smtClean="0"/>
              <a:pPr/>
              <a:t>20</a:t>
            </a:fld>
            <a:endParaRPr 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200" y="2564904"/>
            <a:ext cx="3070739" cy="1944216"/>
          </a:xfrm>
          <a:prstGeom prst="rect">
            <a:avLst/>
          </a:prstGeom>
        </p:spPr>
      </p:pic>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5" y="1601078"/>
            <a:ext cx="1736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44533" y="2996952"/>
            <a:ext cx="1685077" cy="369332"/>
          </a:xfrm>
          <a:prstGeom prst="rect">
            <a:avLst/>
          </a:prstGeom>
        </p:spPr>
        <p:txBody>
          <a:bodyPr wrap="none">
            <a:spAutoFit/>
          </a:bodyPr>
          <a:lstStyle/>
          <a:p>
            <a:r>
              <a:rPr lang="ja-JP" altLang="en-US" b="1" dirty="0"/>
              <a:t>②フィードバック</a:t>
            </a:r>
            <a:endParaRPr lang="ja-JP" altLang="en-US" dirty="0"/>
          </a:p>
        </p:txBody>
      </p:sp>
      <p:sp>
        <p:nvSpPr>
          <p:cNvPr id="10" name="正方形/長方形 9"/>
          <p:cNvSpPr/>
          <p:nvPr/>
        </p:nvSpPr>
        <p:spPr>
          <a:xfrm>
            <a:off x="192885" y="4797152"/>
            <a:ext cx="2465740" cy="369332"/>
          </a:xfrm>
          <a:prstGeom prst="rect">
            <a:avLst/>
          </a:prstGeom>
        </p:spPr>
        <p:txBody>
          <a:bodyPr wrap="none">
            <a:spAutoFit/>
          </a:bodyPr>
          <a:lstStyle/>
          <a:p>
            <a:r>
              <a:rPr lang="ja-JP" altLang="en-US" b="1" dirty="0"/>
              <a:t>③オープン・クエスチョン</a:t>
            </a:r>
            <a:endParaRPr lang="ja-JP" altLang="en-US" dirty="0"/>
          </a:p>
        </p:txBody>
      </p:sp>
    </p:spTree>
    <p:extLst>
      <p:ext uri="{BB962C8B-B14F-4D97-AF65-F5344CB8AC3E}">
        <p14:creationId xmlns:p14="http://schemas.microsoft.com/office/powerpoint/2010/main" val="3354960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16632"/>
            <a:ext cx="6965245" cy="576064"/>
          </a:xfrm>
        </p:spPr>
        <p:txBody>
          <a:bodyPr>
            <a:normAutofit fontScale="90000"/>
          </a:bodyPr>
          <a:lstStyle/>
          <a:p>
            <a:r>
              <a:rPr lang="ja-JP" altLang="en-US" sz="4000" dirty="0" smtClean="0"/>
              <a:t>ＯＪＴ体制への取り組み</a:t>
            </a:r>
            <a:endParaRPr kumimoji="1" lang="ja-JP" altLang="en-US" sz="4000" dirty="0"/>
          </a:p>
        </p:txBody>
      </p:sp>
      <p:sp>
        <p:nvSpPr>
          <p:cNvPr id="3" name="コンテンツ プレースホルダー 2"/>
          <p:cNvSpPr>
            <a:spLocks noGrp="1"/>
          </p:cNvSpPr>
          <p:nvPr>
            <p:ph idx="1"/>
          </p:nvPr>
        </p:nvSpPr>
        <p:spPr>
          <a:xfrm>
            <a:off x="251520" y="643271"/>
            <a:ext cx="8568952" cy="5904656"/>
          </a:xfrm>
          <a:ln>
            <a:solidFill>
              <a:srgbClr val="FF0000"/>
            </a:solidFill>
          </a:ln>
        </p:spPr>
        <p:txBody>
          <a:bodyPr>
            <a:normAutofit fontScale="85000" lnSpcReduction="10000"/>
          </a:bodyPr>
          <a:lstStyle/>
          <a:p>
            <a:pPr marL="0" indent="0">
              <a:buNone/>
            </a:pPr>
            <a:r>
              <a:rPr lang="ja-JP" altLang="en-US" dirty="0" smtClean="0"/>
              <a:t>テーマ：具体的なトレーニング体制をどう構築するか？</a:t>
            </a: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a:p>
          <a:p>
            <a:pPr marL="0" indent="0">
              <a:buNone/>
            </a:pPr>
            <a:r>
              <a:rPr lang="ja-JP" altLang="en-US" dirty="0" smtClean="0"/>
              <a:t>　　</a:t>
            </a:r>
            <a:r>
              <a:rPr lang="ja-JP" altLang="en-US" dirty="0"/>
              <a:t>　</a:t>
            </a:r>
            <a:r>
              <a:rPr lang="ja-JP" altLang="en-US" dirty="0" smtClean="0"/>
              <a:t>　どのような方法で？</a:t>
            </a:r>
            <a:r>
              <a:rPr lang="ja-JP" altLang="en-US" dirty="0"/>
              <a:t>　</a:t>
            </a:r>
            <a:r>
              <a:rPr lang="ja-JP" altLang="en-US" dirty="0" smtClean="0"/>
              <a:t>どんなメニュー？　</a:t>
            </a:r>
            <a:endParaRPr lang="en-US" altLang="ja-JP" dirty="0" smtClean="0"/>
          </a:p>
          <a:p>
            <a:pPr marL="0" indent="0">
              <a:buNone/>
            </a:pPr>
            <a:r>
              <a:rPr lang="ja-JP" altLang="en-US" dirty="0">
                <a:solidFill>
                  <a:srgbClr val="0000FF"/>
                </a:solidFill>
              </a:rPr>
              <a:t>　</a:t>
            </a:r>
            <a:endParaRPr lang="en-US" altLang="ja-JP" dirty="0" smtClean="0">
              <a:solidFill>
                <a:srgbClr val="0000FF"/>
              </a:solidFill>
            </a:endParaRPr>
          </a:p>
          <a:p>
            <a:pPr marL="0" indent="0">
              <a:buNone/>
            </a:pPr>
            <a:endParaRPr lang="en-US" altLang="ja-JP" dirty="0">
              <a:solidFill>
                <a:srgbClr val="0000FF"/>
              </a:solidFill>
            </a:endParaRPr>
          </a:p>
          <a:p>
            <a:pPr marL="0" indent="0">
              <a:buNone/>
            </a:pPr>
            <a:endParaRPr lang="en-US" altLang="ja-JP" dirty="0" smtClean="0">
              <a:solidFill>
                <a:srgbClr val="FF0000"/>
              </a:solidFill>
            </a:endParaRPr>
          </a:p>
          <a:p>
            <a:pPr marL="0" indent="0">
              <a:buNone/>
            </a:pPr>
            <a:endParaRPr lang="en-US" altLang="ja-JP" dirty="0" smtClean="0">
              <a:solidFill>
                <a:srgbClr val="FF0000"/>
              </a:solidFill>
            </a:endParaRPr>
          </a:p>
          <a:p>
            <a:pPr marL="0" indent="0">
              <a:buNone/>
            </a:pPr>
            <a:endParaRPr lang="en-US" altLang="ja-JP" dirty="0">
              <a:solidFill>
                <a:srgbClr val="FF0000"/>
              </a:solidFill>
            </a:endParaRPr>
          </a:p>
          <a:p>
            <a:pPr marL="0" indent="0">
              <a:buNone/>
            </a:pPr>
            <a:r>
              <a:rPr lang="ja-JP" altLang="en-US" dirty="0" smtClean="0">
                <a:solidFill>
                  <a:srgbClr val="FF0000"/>
                </a:solidFill>
              </a:rPr>
              <a:t>＊もう一歩踏み込みたいトレーニングメニューは？</a:t>
            </a:r>
            <a:endParaRPr kumimoji="1" lang="ja-JP" altLang="en-US" dirty="0">
              <a:solidFill>
                <a:srgbClr val="FF0000"/>
              </a:solidFill>
            </a:endParaRPr>
          </a:p>
        </p:txBody>
      </p:sp>
      <p:sp>
        <p:nvSpPr>
          <p:cNvPr id="4" name="スライド番号プレースホルダー 3"/>
          <p:cNvSpPr>
            <a:spLocks noGrp="1"/>
          </p:cNvSpPr>
          <p:nvPr>
            <p:ph type="sldNum" sz="quarter" idx="12"/>
          </p:nvPr>
        </p:nvSpPr>
        <p:spPr>
          <a:xfrm>
            <a:off x="7010400" y="6536636"/>
            <a:ext cx="2133600" cy="276999"/>
          </a:xfrm>
        </p:spPr>
        <p:txBody>
          <a:bodyPr/>
          <a:lstStyle/>
          <a:p>
            <a:fld id="{BFEBEB0A-9E3D-4B14-9782-E2AE3DA60D96}" type="slidenum">
              <a:rPr lang="en-US" smtClean="0"/>
              <a:pPr/>
              <a:t>21</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角丸四角形 5"/>
          <p:cNvSpPr/>
          <p:nvPr/>
        </p:nvSpPr>
        <p:spPr>
          <a:xfrm>
            <a:off x="4387178" y="3879801"/>
            <a:ext cx="4433293" cy="2044834"/>
          </a:xfrm>
          <a:prstGeom prst="roundRect">
            <a:avLst/>
          </a:prstGeom>
          <a:solidFill>
            <a:srgbClr val="FFFF00"/>
          </a:solidFill>
        </p:spPr>
        <p:style>
          <a:lnRef idx="0">
            <a:schemeClr val="accent2"/>
          </a:lnRef>
          <a:fillRef idx="1001">
            <a:schemeClr val="lt1"/>
          </a:fillRef>
          <a:effectRef idx="3">
            <a:schemeClr val="accent2"/>
          </a:effectRef>
          <a:fontRef idx="minor">
            <a:schemeClr val="lt1"/>
          </a:fontRef>
        </p:style>
        <p:txBody>
          <a:bodyPr rtlCol="0" anchor="ctr"/>
          <a:lstStyle/>
          <a:p>
            <a:pPr marL="0" indent="0">
              <a:buNone/>
            </a:pPr>
            <a:endParaRPr lang="en-US" altLang="ja-JP" sz="1400" dirty="0"/>
          </a:p>
          <a:p>
            <a:pPr marL="0" indent="0">
              <a:buNone/>
            </a:pPr>
            <a:r>
              <a:rPr lang="ja-JP" altLang="en-US" sz="1400" b="1" dirty="0" smtClean="0">
                <a:solidFill>
                  <a:srgbClr val="0000FF"/>
                </a:solidFill>
              </a:rPr>
              <a:t>≪実地</a:t>
            </a:r>
            <a:r>
              <a:rPr lang="ja-JP" altLang="en-US" sz="1400" b="1" dirty="0">
                <a:solidFill>
                  <a:srgbClr val="0000FF"/>
                </a:solidFill>
              </a:rPr>
              <a:t>教育</a:t>
            </a:r>
            <a:r>
              <a:rPr lang="ja-JP" altLang="en-US" sz="1400" b="1" dirty="0" smtClean="0">
                <a:solidFill>
                  <a:srgbClr val="0000FF"/>
                </a:solidFill>
              </a:rPr>
              <a:t>への地域オーダーの整理≫</a:t>
            </a:r>
            <a:endParaRPr lang="en-US" altLang="ja-JP" sz="1400" b="1" dirty="0">
              <a:solidFill>
                <a:srgbClr val="0000FF"/>
              </a:solidFill>
            </a:endParaRPr>
          </a:p>
          <a:p>
            <a:pPr marL="0" indent="0">
              <a:buNone/>
            </a:pPr>
            <a:r>
              <a:rPr lang="ja-JP" altLang="en-US" sz="1400" b="1" dirty="0">
                <a:solidFill>
                  <a:schemeClr val="tx1"/>
                </a:solidFill>
              </a:rPr>
              <a:t>　＊インテーク～計画作成までの個別相談支援</a:t>
            </a:r>
            <a:endParaRPr lang="en-US" altLang="ja-JP" sz="1400" b="1" dirty="0">
              <a:solidFill>
                <a:schemeClr val="tx1"/>
              </a:solidFill>
            </a:endParaRPr>
          </a:p>
          <a:p>
            <a:pPr marL="0" indent="0">
              <a:buNone/>
            </a:pPr>
            <a:r>
              <a:rPr lang="ja-JP" altLang="en-US" sz="1400" b="1" dirty="0">
                <a:solidFill>
                  <a:schemeClr val="tx1"/>
                </a:solidFill>
              </a:rPr>
              <a:t>　＊地域資源の理解と</a:t>
            </a:r>
            <a:r>
              <a:rPr lang="ja-JP" altLang="en-US" sz="1400" b="1" dirty="0" smtClean="0">
                <a:solidFill>
                  <a:schemeClr val="tx1"/>
                </a:solidFill>
              </a:rPr>
              <a:t>アクセス</a:t>
            </a:r>
            <a:endParaRPr lang="en-US" altLang="ja-JP" sz="1400" b="1" dirty="0" smtClean="0">
              <a:solidFill>
                <a:schemeClr val="tx1"/>
              </a:solidFill>
            </a:endParaRPr>
          </a:p>
          <a:p>
            <a:pPr marL="0" indent="0">
              <a:buNone/>
            </a:pPr>
            <a:endParaRPr lang="en-US" altLang="ja-JP" sz="1400" b="1" dirty="0">
              <a:solidFill>
                <a:schemeClr val="tx1"/>
              </a:solidFill>
            </a:endParaRPr>
          </a:p>
          <a:p>
            <a:pPr marL="0" indent="0">
              <a:buNone/>
            </a:pPr>
            <a:r>
              <a:rPr lang="ja-JP" altLang="en-US" sz="1400" b="1" dirty="0">
                <a:solidFill>
                  <a:schemeClr val="tx1"/>
                </a:solidFill>
              </a:rPr>
              <a:t>　</a:t>
            </a:r>
            <a:r>
              <a:rPr lang="ja-JP" altLang="en-US" sz="1400" b="1" dirty="0">
                <a:solidFill>
                  <a:srgbClr val="FF0000"/>
                </a:solidFill>
              </a:rPr>
              <a:t>＊協議会の理解と活用（参加できる方法）</a:t>
            </a:r>
            <a:endParaRPr lang="en-US" altLang="ja-JP" sz="1400" b="1" dirty="0">
              <a:solidFill>
                <a:srgbClr val="FF0000"/>
              </a:solidFill>
            </a:endParaRPr>
          </a:p>
          <a:p>
            <a:pPr marL="0" indent="0">
              <a:buNone/>
            </a:pPr>
            <a:r>
              <a:rPr lang="ja-JP" altLang="en-US" sz="1400" b="1" dirty="0">
                <a:solidFill>
                  <a:srgbClr val="FF0000"/>
                </a:solidFill>
              </a:rPr>
              <a:t>　＊事例検討・スーパーバイズ・スーパービジョン</a:t>
            </a:r>
            <a:r>
              <a:rPr lang="ja-JP" altLang="en-US" sz="1400" b="1" dirty="0" smtClean="0">
                <a:solidFill>
                  <a:srgbClr val="FF0000"/>
                </a:solidFill>
              </a:rPr>
              <a:t>が</a:t>
            </a:r>
            <a:endParaRPr lang="en-US" altLang="ja-JP" sz="1400" b="1" dirty="0" smtClean="0">
              <a:solidFill>
                <a:srgbClr val="FF0000"/>
              </a:solidFill>
            </a:endParaRPr>
          </a:p>
          <a:p>
            <a:pPr marL="0" indent="0">
              <a:buNone/>
            </a:pPr>
            <a:r>
              <a:rPr lang="ja-JP" altLang="en-US" sz="1400" b="1" dirty="0">
                <a:solidFill>
                  <a:srgbClr val="FF0000"/>
                </a:solidFill>
              </a:rPr>
              <a:t>　</a:t>
            </a:r>
            <a:r>
              <a:rPr lang="ja-JP" altLang="en-US" sz="1400" b="1" dirty="0" smtClean="0">
                <a:solidFill>
                  <a:srgbClr val="FF0000"/>
                </a:solidFill>
              </a:rPr>
              <a:t>　　行われる体制</a:t>
            </a:r>
            <a:r>
              <a:rPr lang="ja-JP" altLang="en-US" sz="1400" b="1" dirty="0">
                <a:solidFill>
                  <a:srgbClr val="FF0000"/>
                </a:solidFill>
              </a:rPr>
              <a:t>（環境）作り</a:t>
            </a:r>
            <a:endParaRPr lang="en-US" altLang="ja-JP" sz="1400" b="1" dirty="0">
              <a:solidFill>
                <a:srgbClr val="FF0000"/>
              </a:solidFill>
            </a:endParaRPr>
          </a:p>
        </p:txBody>
      </p:sp>
      <p:sp>
        <p:nvSpPr>
          <p:cNvPr id="9" name="左矢印 8"/>
          <p:cNvSpPr/>
          <p:nvPr/>
        </p:nvSpPr>
        <p:spPr>
          <a:xfrm>
            <a:off x="3742589" y="4862005"/>
            <a:ext cx="644590" cy="484632"/>
          </a:xfrm>
          <a:prstGeom prst="lef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964891" y="1189892"/>
            <a:ext cx="1440160" cy="3564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solidFill>
                  <a:sysClr val="windowText" lastClr="000000"/>
                </a:solidFill>
              </a:rPr>
              <a:t>スライド１５</a:t>
            </a:r>
            <a:endParaRPr kumimoji="1" lang="ja-JP" altLang="en-US" dirty="0">
              <a:solidFill>
                <a:sysClr val="windowText" lastClr="000000"/>
              </a:solidFill>
            </a:endParaRPr>
          </a:p>
        </p:txBody>
      </p:sp>
      <p:sp>
        <p:nvSpPr>
          <p:cNvPr id="13" name="角丸四角形 12"/>
          <p:cNvSpPr/>
          <p:nvPr/>
        </p:nvSpPr>
        <p:spPr>
          <a:xfrm>
            <a:off x="428414" y="4041058"/>
            <a:ext cx="3300787" cy="20482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b="1" dirty="0" smtClean="0">
                <a:solidFill>
                  <a:sysClr val="windowText" lastClr="000000"/>
                </a:solidFill>
              </a:rPr>
              <a:t>継続的な研修体制の構築</a:t>
            </a:r>
            <a:endParaRPr kumimoji="1" lang="en-US" altLang="ja-JP" b="1" dirty="0" smtClean="0">
              <a:solidFill>
                <a:sysClr val="windowText" lastClr="000000"/>
              </a:solidFill>
            </a:endParaRPr>
          </a:p>
          <a:p>
            <a:endParaRPr kumimoji="1" lang="en-US" altLang="ja-JP" b="1" dirty="0" smtClean="0">
              <a:solidFill>
                <a:sysClr val="windowText" lastClr="000000"/>
              </a:solidFill>
            </a:endParaRPr>
          </a:p>
          <a:p>
            <a:r>
              <a:rPr lang="ja-JP" altLang="en-US" b="1" dirty="0" smtClean="0">
                <a:solidFill>
                  <a:srgbClr val="FF0000"/>
                </a:solidFill>
              </a:rPr>
              <a:t>例：初任者フォローアップ　　　</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研修として事業化する</a:t>
            </a:r>
            <a:endParaRPr lang="en-US" altLang="ja-JP" b="1" dirty="0" smtClean="0">
              <a:solidFill>
                <a:srgbClr val="FF0000"/>
              </a:solidFill>
            </a:endParaRPr>
          </a:p>
          <a:p>
            <a:endParaRPr lang="en-US" altLang="ja-JP" b="1" dirty="0">
              <a:solidFill>
                <a:srgbClr val="FF0000"/>
              </a:solidFill>
            </a:endParaRPr>
          </a:p>
          <a:p>
            <a:r>
              <a:rPr kumimoji="1" lang="ja-JP" altLang="en-US" b="1" dirty="0" smtClean="0">
                <a:solidFill>
                  <a:srgbClr val="FF0000"/>
                </a:solidFill>
              </a:rPr>
              <a:t>例：地域の現任者を集めて</a:t>
            </a:r>
            <a:endParaRPr kumimoji="1"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　</a:t>
            </a:r>
            <a:r>
              <a:rPr kumimoji="1" lang="ja-JP" altLang="en-US" b="1" dirty="0" smtClean="0">
                <a:solidFill>
                  <a:srgbClr val="FF0000"/>
                </a:solidFill>
              </a:rPr>
              <a:t>の研修の一部に入れ込む</a:t>
            </a:r>
            <a:endParaRPr kumimoji="1" lang="en-US" altLang="ja-JP" b="1" dirty="0" smtClean="0">
              <a:solidFill>
                <a:srgbClr val="FF0000"/>
              </a:solidFill>
            </a:endParaRPr>
          </a:p>
        </p:txBody>
      </p:sp>
      <p:sp>
        <p:nvSpPr>
          <p:cNvPr id="12" name="右カーブ矢印 11"/>
          <p:cNvSpPr/>
          <p:nvPr/>
        </p:nvSpPr>
        <p:spPr>
          <a:xfrm>
            <a:off x="400076" y="2187910"/>
            <a:ext cx="976191" cy="1879358"/>
          </a:xfrm>
          <a:prstGeom prst="curvedRightArrow">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169077"/>
            <a:ext cx="4968552" cy="217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093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セッション　２　</a:t>
            </a:r>
            <a:r>
              <a:rPr lang="ja-JP" altLang="en-US" sz="4000" dirty="0" smtClean="0"/>
              <a:t>情報</a:t>
            </a:r>
            <a:r>
              <a:rPr lang="ja-JP" altLang="en-US" sz="4000" dirty="0"/>
              <a:t>提供</a:t>
            </a:r>
            <a:endParaRPr kumimoji="1" lang="ja-JP" altLang="en-US" sz="4000" dirty="0"/>
          </a:p>
        </p:txBody>
      </p:sp>
      <p:sp>
        <p:nvSpPr>
          <p:cNvPr id="3" name="コンテンツ プレースホルダー 2"/>
          <p:cNvSpPr>
            <a:spLocks noGrp="1"/>
          </p:cNvSpPr>
          <p:nvPr>
            <p:ph idx="1"/>
          </p:nvPr>
        </p:nvSpPr>
        <p:spPr>
          <a:xfrm>
            <a:off x="612264" y="1889466"/>
            <a:ext cx="8074536" cy="3603812"/>
          </a:xfrm>
        </p:spPr>
        <p:txBody>
          <a:bodyPr>
            <a:normAutofit fontScale="92500" lnSpcReduction="10000"/>
          </a:bodyPr>
          <a:lstStyle/>
          <a:p>
            <a:pPr marL="0" indent="0">
              <a:buNone/>
            </a:pPr>
            <a:r>
              <a:rPr lang="ja-JP" altLang="en-US" dirty="0"/>
              <a:t>　</a:t>
            </a:r>
            <a:r>
              <a:rPr lang="ja-JP" altLang="en-US" dirty="0" smtClean="0"/>
              <a:t>　</a:t>
            </a:r>
            <a:r>
              <a:rPr lang="ja-JP" altLang="en-US" b="1" dirty="0" smtClean="0"/>
              <a:t>相談</a:t>
            </a:r>
            <a:r>
              <a:rPr lang="ja-JP" altLang="en-US" b="1" dirty="0"/>
              <a:t>支援の質の向上に</a:t>
            </a:r>
            <a:r>
              <a:rPr lang="ja-JP" altLang="en-US" b="1" dirty="0" smtClean="0"/>
              <a:t>向けた</a:t>
            </a:r>
            <a:endParaRPr lang="en-US" altLang="ja-JP" b="1" dirty="0" smtClean="0"/>
          </a:p>
          <a:p>
            <a:pPr marL="0" indent="0">
              <a:buNone/>
            </a:pPr>
            <a:r>
              <a:rPr lang="ja-JP" altLang="en-US" b="1" dirty="0"/>
              <a:t>　</a:t>
            </a:r>
            <a:r>
              <a:rPr lang="ja-JP" altLang="en-US" b="1" dirty="0" smtClean="0"/>
              <a:t>　　　　　　　　　　実地</a:t>
            </a:r>
            <a:r>
              <a:rPr lang="ja-JP" altLang="en-US" b="1" dirty="0"/>
              <a:t>教育</a:t>
            </a:r>
            <a:r>
              <a:rPr lang="ja-JP" altLang="en-US" b="1" dirty="0" smtClean="0"/>
              <a:t>の</a:t>
            </a:r>
            <a:r>
              <a:rPr lang="ja-JP" altLang="en-US" b="1" dirty="0"/>
              <a:t>実践事例紹介</a:t>
            </a:r>
            <a:endParaRPr lang="en-US" altLang="ja-JP" b="1" dirty="0"/>
          </a:p>
          <a:p>
            <a:pPr marL="0" indent="0">
              <a:buNone/>
            </a:pPr>
            <a:endParaRPr lang="en-US" altLang="ja-JP" dirty="0"/>
          </a:p>
          <a:p>
            <a:pPr marL="0" indent="0">
              <a:buNone/>
            </a:pPr>
            <a:endParaRPr lang="en-US" altLang="ja-JP" dirty="0" smtClean="0"/>
          </a:p>
          <a:p>
            <a:pPr marL="0" indent="0">
              <a:buNone/>
            </a:pPr>
            <a:r>
              <a:rPr lang="ja-JP" altLang="en-US" dirty="0"/>
              <a:t>　</a:t>
            </a:r>
            <a:r>
              <a:rPr lang="ja-JP" altLang="en-US" dirty="0" smtClean="0"/>
              <a:t>　　報告者</a:t>
            </a:r>
            <a:endParaRPr lang="en-US" altLang="ja-JP" dirty="0" smtClean="0"/>
          </a:p>
          <a:p>
            <a:pPr marL="0" indent="0">
              <a:buNone/>
            </a:pPr>
            <a:r>
              <a:rPr lang="ja-JP" altLang="en-US" dirty="0"/>
              <a:t>　</a:t>
            </a:r>
            <a:r>
              <a:rPr lang="ja-JP" altLang="en-US" dirty="0" smtClean="0"/>
              <a:t>　　　　　　</a:t>
            </a:r>
            <a:r>
              <a:rPr lang="ja-JP" altLang="en-US" sz="1600" dirty="0" smtClean="0"/>
              <a:t>　</a:t>
            </a:r>
            <a:r>
              <a:rPr lang="ja-JP" altLang="en-US" dirty="0" smtClean="0"/>
              <a:t>（神奈川県：冨岡講師</a:t>
            </a:r>
            <a:r>
              <a:rPr lang="ja-JP" altLang="en-US" dirty="0"/>
              <a:t>）</a:t>
            </a:r>
            <a:endParaRPr lang="en-US" altLang="ja-JP" dirty="0"/>
          </a:p>
          <a:p>
            <a:pPr marL="0" indent="0">
              <a:buNone/>
            </a:pPr>
            <a:r>
              <a:rPr lang="ja-JP" altLang="en-US" dirty="0" smtClean="0"/>
              <a:t>　　　　　　　</a:t>
            </a:r>
            <a:r>
              <a:rPr lang="ja-JP" altLang="en-US" sz="2000" dirty="0" smtClean="0"/>
              <a:t>　</a:t>
            </a:r>
            <a:r>
              <a:rPr lang="ja-JP" altLang="en-US" dirty="0" smtClean="0"/>
              <a:t>（埼玉県：藤川講師）</a:t>
            </a:r>
            <a:endParaRPr lang="en-US" altLang="ja-JP" dirty="0"/>
          </a:p>
        </p:txBody>
      </p:sp>
      <p:sp>
        <p:nvSpPr>
          <p:cNvPr id="4" name="スライド番号プレースホルダー 3"/>
          <p:cNvSpPr>
            <a:spLocks noGrp="1"/>
          </p:cNvSpPr>
          <p:nvPr>
            <p:ph type="sldNum" sz="quarter" idx="12"/>
          </p:nvPr>
        </p:nvSpPr>
        <p:spPr>
          <a:xfrm>
            <a:off x="6976219" y="6519374"/>
            <a:ext cx="2133600" cy="280120"/>
          </a:xfrm>
        </p:spPr>
        <p:txBody>
          <a:bodyPr/>
          <a:lstStyle/>
          <a:p>
            <a:fld id="{BFEBEB0A-9E3D-4B14-9782-E2AE3DA60D96}" type="slidenum">
              <a:rPr lang="en-US" smtClean="0"/>
              <a:pPr/>
              <a:t>22</a:t>
            </a:fld>
            <a:endParaRPr lang="en-US"/>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11915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 1"/>
          <p:cNvSpPr>
            <a:spLocks noGrp="1"/>
          </p:cNvSpPr>
          <p:nvPr>
            <p:ph type="ftr" sz="quarter" idx="11"/>
          </p:nvPr>
        </p:nvSpPr>
        <p:spPr>
          <a:xfrm>
            <a:off x="0" y="-27384"/>
            <a:ext cx="9144000" cy="365125"/>
          </a:xfrm>
        </p:spPr>
        <p:txBody>
          <a:bodyPr/>
          <a:lstStyle/>
          <a:p>
            <a:r>
              <a:rPr kumimoji="1" lang="ja-JP" altLang="en-US" sz="800" dirty="0" smtClean="0"/>
              <a:t>新カリキュラムに基づく相談支援従事者養成研修モデル研修</a:t>
            </a:r>
            <a:r>
              <a:rPr kumimoji="1" lang="en-US" altLang="ja-JP" sz="800" dirty="0" smtClean="0"/>
              <a:t>(</a:t>
            </a:r>
            <a:r>
              <a:rPr kumimoji="1" lang="ja-JP" altLang="en-US" sz="800" dirty="0" smtClean="0"/>
              <a:t>初任者研修</a:t>
            </a:r>
            <a:r>
              <a:rPr kumimoji="1" lang="en-US" altLang="ja-JP" sz="800" dirty="0" smtClean="0"/>
              <a:t>), SSA2018-2019(c) </a:t>
            </a:r>
            <a:r>
              <a:rPr kumimoji="1" lang="ja-JP" altLang="en-US" sz="800" dirty="0" smtClean="0"/>
              <a:t>不許複製</a:t>
            </a:r>
            <a:endParaRPr kumimoji="1" lang="ja-JP" altLang="en-US" sz="800" dirty="0"/>
          </a:p>
        </p:txBody>
      </p:sp>
      <p:sp>
        <p:nvSpPr>
          <p:cNvPr id="13" name="角丸四角形 12"/>
          <p:cNvSpPr/>
          <p:nvPr/>
        </p:nvSpPr>
        <p:spPr>
          <a:xfrm>
            <a:off x="251520" y="188640"/>
            <a:ext cx="8568952" cy="648072"/>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メイリオ" pitchFamily="50" charset="-128"/>
                <a:ea typeface="メイリオ" pitchFamily="50" charset="-128"/>
                <a:cs typeface="メイリオ" pitchFamily="50" charset="-128"/>
              </a:rPr>
              <a:t>新初任者研修の構造</a:t>
            </a:r>
            <a:r>
              <a:rPr kumimoji="1" lang="ja-JP" altLang="en-US" sz="1400" b="1" dirty="0" smtClean="0">
                <a:solidFill>
                  <a:schemeClr val="bg1"/>
                </a:solidFill>
                <a:latin typeface="メイリオ" pitchFamily="50" charset="-128"/>
                <a:ea typeface="メイリオ" pitchFamily="50" charset="-128"/>
                <a:cs typeface="メイリオ" pitchFamily="50" charset="-128"/>
              </a:rPr>
              <a:t>（厚労科研小澤班）</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10" name="角丸四角形 9"/>
          <p:cNvSpPr/>
          <p:nvPr/>
        </p:nvSpPr>
        <p:spPr>
          <a:xfrm>
            <a:off x="755576" y="908720"/>
            <a:ext cx="1584176" cy="792088"/>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cs typeface="メイリオ" pitchFamily="50" charset="-128"/>
              </a:rPr>
              <a:t>講義</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18" name="角丸四角形 17"/>
          <p:cNvSpPr/>
          <p:nvPr/>
        </p:nvSpPr>
        <p:spPr>
          <a:xfrm>
            <a:off x="755576" y="1844824"/>
            <a:ext cx="1584176" cy="720080"/>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cs typeface="メイリオ" pitchFamily="50" charset="-128"/>
              </a:rPr>
              <a:t>演習１</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38" name="角丸四角形 37"/>
          <p:cNvSpPr/>
          <p:nvPr/>
        </p:nvSpPr>
        <p:spPr>
          <a:xfrm>
            <a:off x="2483768" y="908720"/>
            <a:ext cx="3600400" cy="7920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・必要な学びの構造や内容を提示。</a:t>
            </a:r>
          </a:p>
          <a:p>
            <a:r>
              <a:rPr lang="ja-JP" altLang="en-US" sz="1400" b="1" dirty="0" smtClean="0">
                <a:solidFill>
                  <a:schemeClr val="tx1"/>
                </a:solidFill>
                <a:latin typeface="メイリオ" pitchFamily="50" charset="-128"/>
                <a:ea typeface="メイリオ" pitchFamily="50" charset="-128"/>
                <a:cs typeface="メイリオ" pitchFamily="50" charset="-128"/>
              </a:rPr>
              <a:t>・動機づけを高める</a:t>
            </a:r>
            <a:r>
              <a:rPr lang="en-US" altLang="ja-JP" sz="1400" b="1" dirty="0" smtClean="0">
                <a:solidFill>
                  <a:schemeClr val="tx1"/>
                </a:solidFill>
                <a:latin typeface="メイリオ" pitchFamily="50" charset="-128"/>
                <a:ea typeface="メイリオ" pitchFamily="50" charset="-128"/>
                <a:cs typeface="メイリオ" pitchFamily="50" charset="-128"/>
              </a:rPr>
              <a:t>(</a:t>
            </a:r>
            <a:r>
              <a:rPr lang="ja-JP" altLang="en-US" sz="1400" b="1" dirty="0" smtClean="0">
                <a:solidFill>
                  <a:schemeClr val="tx1"/>
                </a:solidFill>
                <a:latin typeface="メイリオ" pitchFamily="50" charset="-128"/>
                <a:ea typeface="メイリオ" pitchFamily="50" charset="-128"/>
                <a:cs typeface="メイリオ" pitchFamily="50" charset="-128"/>
              </a:rPr>
              <a:t>ミッション！</a:t>
            </a:r>
            <a:r>
              <a:rPr lang="en-US" altLang="ja-JP" sz="1400" b="1" dirty="0" smtClean="0">
                <a:solidFill>
                  <a:schemeClr val="tx1"/>
                </a:solidFill>
                <a:latin typeface="メイリオ" pitchFamily="50" charset="-128"/>
                <a:ea typeface="メイリオ" pitchFamily="50" charset="-128"/>
                <a:cs typeface="メイリオ" pitchFamily="50" charset="-128"/>
              </a:rPr>
              <a:t>)</a:t>
            </a:r>
            <a:r>
              <a:rPr lang="ja-JP" altLang="en-US" sz="1400" b="1" dirty="0" err="1" smtClean="0">
                <a:solidFill>
                  <a:schemeClr val="tx1"/>
                </a:solidFill>
                <a:latin typeface="メイリオ" pitchFamily="50" charset="-128"/>
                <a:ea typeface="メイリオ" pitchFamily="50" charset="-128"/>
                <a:cs typeface="メイリオ" pitchFamily="50" charset="-128"/>
              </a:rPr>
              <a:t>。</a:t>
            </a:r>
            <a:endParaRPr lang="ja-JP" altLang="en-US" sz="1400" b="1" dirty="0" smtClean="0">
              <a:solidFill>
                <a:schemeClr val="tx1"/>
              </a:solidFill>
              <a:latin typeface="メイリオ" pitchFamily="50" charset="-128"/>
              <a:ea typeface="メイリオ" pitchFamily="50" charset="-128"/>
              <a:cs typeface="メイリオ" pitchFamily="50" charset="-128"/>
            </a:endParaRPr>
          </a:p>
          <a:p>
            <a:r>
              <a:rPr kumimoji="1" lang="ja-JP" altLang="en-US" sz="1400" b="1" dirty="0" smtClean="0">
                <a:solidFill>
                  <a:schemeClr val="tx1"/>
                </a:solidFill>
                <a:latin typeface="メイリオ" pitchFamily="50" charset="-128"/>
                <a:ea typeface="メイリオ" pitchFamily="50" charset="-128"/>
                <a:cs typeface="メイリオ" pitchFamily="50" charset="-128"/>
              </a:rPr>
              <a:t>・具体的な中味を知る、やってみせる。</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2" name="角丸四角形 21"/>
          <p:cNvSpPr/>
          <p:nvPr/>
        </p:nvSpPr>
        <p:spPr>
          <a:xfrm>
            <a:off x="755576" y="3356992"/>
            <a:ext cx="1584176" cy="576064"/>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cs typeface="メイリオ" pitchFamily="50" charset="-128"/>
              </a:rPr>
              <a:t>演習</a:t>
            </a:r>
            <a:r>
              <a:rPr kumimoji="1" lang="en-US" altLang="ja-JP" sz="2400" b="1" dirty="0" smtClean="0">
                <a:solidFill>
                  <a:schemeClr val="tx1"/>
                </a:solidFill>
                <a:latin typeface="メイリオ" pitchFamily="50" charset="-128"/>
                <a:ea typeface="メイリオ" pitchFamily="50" charset="-128"/>
                <a:cs typeface="メイリオ" pitchFamily="50" charset="-128"/>
              </a:rPr>
              <a:t>2-1</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23" name="角丸四角形 22"/>
          <p:cNvSpPr/>
          <p:nvPr/>
        </p:nvSpPr>
        <p:spPr>
          <a:xfrm>
            <a:off x="755576" y="5661248"/>
            <a:ext cx="1584176" cy="504056"/>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cs typeface="メイリオ" pitchFamily="50" charset="-128"/>
              </a:rPr>
              <a:t>演習３</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24" name="角丸四角形 23"/>
          <p:cNvSpPr/>
          <p:nvPr/>
        </p:nvSpPr>
        <p:spPr>
          <a:xfrm>
            <a:off x="755576" y="6309320"/>
            <a:ext cx="1584176" cy="504056"/>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cs typeface="メイリオ" pitchFamily="50" charset="-128"/>
              </a:rPr>
              <a:t>演習４</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25" name="角丸四角形 24"/>
          <p:cNvSpPr/>
          <p:nvPr/>
        </p:nvSpPr>
        <p:spPr>
          <a:xfrm>
            <a:off x="2483768" y="1844824"/>
            <a:ext cx="3600400" cy="72008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・自分で体験してみる</a:t>
            </a:r>
            <a:r>
              <a:rPr kumimoji="1" lang="en-US" altLang="ja-JP" sz="1400" b="1" dirty="0" smtClean="0">
                <a:solidFill>
                  <a:schemeClr val="tx1"/>
                </a:solidFill>
                <a:latin typeface="メイリオ" pitchFamily="50" charset="-128"/>
                <a:ea typeface="メイリオ" pitchFamily="50" charset="-128"/>
                <a:cs typeface="メイリオ" pitchFamily="50" charset="-128"/>
              </a:rPr>
              <a:t>(</a:t>
            </a:r>
            <a:r>
              <a:rPr kumimoji="1" lang="ja-JP" altLang="en-US" sz="1400" b="1" dirty="0" smtClean="0">
                <a:solidFill>
                  <a:schemeClr val="tx1"/>
                </a:solidFill>
                <a:latin typeface="メイリオ" pitchFamily="50" charset="-128"/>
                <a:ea typeface="メイリオ" pitchFamily="50" charset="-128"/>
                <a:cs typeface="メイリオ" pitchFamily="50" charset="-128"/>
              </a:rPr>
              <a:t>試してみる</a:t>
            </a:r>
            <a:r>
              <a:rPr kumimoji="1" lang="en-US" altLang="ja-JP" sz="1400" b="1" dirty="0" smtClean="0">
                <a:solidFill>
                  <a:schemeClr val="tx1"/>
                </a:solidFill>
                <a:latin typeface="メイリオ" pitchFamily="50" charset="-128"/>
                <a:ea typeface="メイリオ" pitchFamily="50" charset="-128"/>
                <a:cs typeface="メイリオ" pitchFamily="50" charset="-128"/>
              </a:rPr>
              <a:t>)</a:t>
            </a:r>
            <a:r>
              <a:rPr kumimoji="1" lang="ja-JP" altLang="en-US" sz="1400" b="1" dirty="0" err="1" smtClean="0">
                <a:solidFill>
                  <a:schemeClr val="tx1"/>
                </a:solidFill>
                <a:latin typeface="メイリオ" pitchFamily="50" charset="-128"/>
                <a:ea typeface="メイリオ" pitchFamily="50" charset="-128"/>
                <a:cs typeface="メイリオ" pitchFamily="50" charset="-128"/>
              </a:rPr>
              <a:t>。</a:t>
            </a:r>
            <a:endParaRPr kumimoji="1" lang="ja-JP" altLang="en-US" sz="1400" b="1" dirty="0" smtClean="0">
              <a:solidFill>
                <a:schemeClr val="tx1"/>
              </a:solidFill>
              <a:latin typeface="メイリオ" pitchFamily="50" charset="-128"/>
              <a:ea typeface="メイリオ" pitchFamily="50" charset="-128"/>
              <a:cs typeface="メイリオ" pitchFamily="50" charset="-128"/>
            </a:endParaRPr>
          </a:p>
          <a:p>
            <a:r>
              <a:rPr lang="ja-JP" altLang="en-US" sz="1400" b="1" dirty="0" smtClean="0">
                <a:solidFill>
                  <a:schemeClr val="tx1"/>
                </a:solidFill>
                <a:latin typeface="メイリオ" pitchFamily="50" charset="-128"/>
                <a:ea typeface="メイリオ" pitchFamily="50" charset="-128"/>
                <a:cs typeface="メイリオ" pitchFamily="50" charset="-128"/>
              </a:rPr>
              <a:t>・自ら主体的に参加して学ぶ。</a:t>
            </a:r>
            <a:br>
              <a:rPr lang="ja-JP" altLang="en-US" sz="1400" b="1" dirty="0" smtClean="0">
                <a:solidFill>
                  <a:schemeClr val="tx1"/>
                </a:solidFill>
                <a:latin typeface="メイリオ" pitchFamily="50" charset="-128"/>
                <a:ea typeface="メイリオ" pitchFamily="50" charset="-128"/>
                <a:cs typeface="メイリオ" pitchFamily="50" charset="-128"/>
              </a:rPr>
            </a:br>
            <a:r>
              <a:rPr lang="ja-JP" altLang="en-US" sz="1400" b="1" dirty="0" smtClean="0">
                <a:solidFill>
                  <a:schemeClr val="tx1"/>
                </a:solidFill>
                <a:latin typeface="メイリオ" pitchFamily="50" charset="-128"/>
                <a:ea typeface="メイリオ" pitchFamily="50" charset="-128"/>
                <a:cs typeface="メイリオ" pitchFamily="50" charset="-128"/>
              </a:rPr>
              <a:t>・統制された環境でモデルを学ぶ。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6" name="角丸四角形 25"/>
          <p:cNvSpPr/>
          <p:nvPr/>
        </p:nvSpPr>
        <p:spPr>
          <a:xfrm>
            <a:off x="2483768" y="2708920"/>
            <a:ext cx="3600400" cy="50405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・自分で実地で体験してみる。</a:t>
            </a:r>
          </a:p>
          <a:p>
            <a:r>
              <a:rPr lang="ja-JP" altLang="en-US" sz="1400" b="1" dirty="0" smtClean="0">
                <a:solidFill>
                  <a:schemeClr val="tx1"/>
                </a:solidFill>
                <a:latin typeface="メイリオ" pitchFamily="50" charset="-128"/>
                <a:ea typeface="メイリオ" pitchFamily="50" charset="-128"/>
                <a:cs typeface="メイリオ" pitchFamily="50" charset="-128"/>
              </a:rPr>
              <a:t>・実地の複雑性の中で実践的に学ぶ。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7" name="角丸四角形 26"/>
          <p:cNvSpPr/>
          <p:nvPr/>
        </p:nvSpPr>
        <p:spPr>
          <a:xfrm>
            <a:off x="2483768" y="3356992"/>
            <a:ext cx="3600400" cy="576064"/>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・自らの実践を言語化し、表現する。</a:t>
            </a:r>
          </a:p>
          <a:p>
            <a:r>
              <a:rPr lang="ja-JP" altLang="en-US" sz="1400" b="1" dirty="0" smtClean="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9" name="角丸四角形 28"/>
          <p:cNvSpPr/>
          <p:nvPr/>
        </p:nvSpPr>
        <p:spPr>
          <a:xfrm>
            <a:off x="2483768" y="5661248"/>
            <a:ext cx="3600400" cy="50405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・これまで学んだことの定着を図る。</a:t>
            </a:r>
          </a:p>
          <a:p>
            <a:r>
              <a:rPr lang="ja-JP" altLang="en-US" sz="1400" b="1" dirty="0" smtClean="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3" name="角丸四角形 42"/>
          <p:cNvSpPr/>
          <p:nvPr/>
        </p:nvSpPr>
        <p:spPr>
          <a:xfrm>
            <a:off x="2483768" y="6309320"/>
            <a:ext cx="3600400" cy="50405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・研修の振り返り</a:t>
            </a:r>
            <a:r>
              <a:rPr kumimoji="1" lang="en-US" altLang="ja-JP" sz="1400" b="1" dirty="0" smtClean="0">
                <a:solidFill>
                  <a:schemeClr val="tx1"/>
                </a:solidFill>
                <a:latin typeface="メイリオ" pitchFamily="50" charset="-128"/>
                <a:ea typeface="メイリオ" pitchFamily="50" charset="-128"/>
                <a:cs typeface="メイリオ" pitchFamily="50" charset="-128"/>
              </a:rPr>
              <a:t>(</a:t>
            </a:r>
            <a:r>
              <a:rPr lang="ja-JP" altLang="en-US" sz="1400" b="1" dirty="0" smtClean="0">
                <a:solidFill>
                  <a:schemeClr val="tx1"/>
                </a:solidFill>
                <a:latin typeface="メイリオ" pitchFamily="50" charset="-128"/>
                <a:ea typeface="メイリオ" pitchFamily="50" charset="-128"/>
                <a:cs typeface="メイリオ" pitchFamily="50" charset="-128"/>
              </a:rPr>
              <a:t>省察</a:t>
            </a:r>
            <a:r>
              <a:rPr kumimoji="1" lang="en-US" altLang="ja-JP" sz="1400" b="1" dirty="0" smtClean="0">
                <a:solidFill>
                  <a:schemeClr val="tx1"/>
                </a:solidFill>
                <a:latin typeface="メイリオ" pitchFamily="50" charset="-128"/>
                <a:ea typeface="メイリオ" pitchFamily="50" charset="-128"/>
                <a:cs typeface="メイリオ" pitchFamily="50" charset="-128"/>
              </a:rPr>
              <a:t>)</a:t>
            </a:r>
            <a:r>
              <a:rPr kumimoji="1" lang="ja-JP" altLang="en-US" sz="1400" b="1" dirty="0" smtClean="0">
                <a:solidFill>
                  <a:schemeClr val="tx1"/>
                </a:solidFill>
                <a:latin typeface="メイリオ" pitchFamily="50" charset="-128"/>
                <a:ea typeface="メイリオ" pitchFamily="50" charset="-128"/>
                <a:cs typeface="メイリオ" pitchFamily="50" charset="-128"/>
              </a:rPr>
              <a:t>を行い、今後の　　　　</a:t>
            </a:r>
            <a:endParaRPr kumimoji="1" lang="en-US" altLang="ja-JP" sz="1400" b="1" dirty="0" smtClean="0">
              <a:solidFill>
                <a:schemeClr val="tx1"/>
              </a:solidFill>
              <a:latin typeface="メイリオ" pitchFamily="50" charset="-128"/>
              <a:ea typeface="メイリオ" pitchFamily="50" charset="-128"/>
              <a:cs typeface="メイリオ" pitchFamily="50" charset="-128"/>
            </a:endParaRPr>
          </a:p>
          <a:p>
            <a:r>
              <a:rPr lang="ja-JP" altLang="en-US" sz="1400" b="1" dirty="0">
                <a:solidFill>
                  <a:schemeClr val="tx1"/>
                </a:solidFill>
                <a:latin typeface="メイリオ" pitchFamily="50" charset="-128"/>
                <a:ea typeface="メイリオ" pitchFamily="50" charset="-128"/>
                <a:cs typeface="メイリオ" pitchFamily="50" charset="-128"/>
              </a:rPr>
              <a:t>　</a:t>
            </a:r>
            <a:r>
              <a:rPr kumimoji="1" lang="ja-JP" altLang="en-US" sz="1400" b="1" dirty="0" smtClean="0">
                <a:solidFill>
                  <a:schemeClr val="tx1"/>
                </a:solidFill>
                <a:latin typeface="メイリオ" pitchFamily="50" charset="-128"/>
                <a:ea typeface="メイリオ" pitchFamily="50" charset="-128"/>
                <a:cs typeface="メイリオ" pitchFamily="50" charset="-128"/>
              </a:rPr>
              <a:t>実践への指針を得る</a:t>
            </a:r>
            <a:r>
              <a:rPr lang="ja-JP" altLang="en-US" sz="1400" b="1" dirty="0" smtClean="0">
                <a:solidFill>
                  <a:schemeClr val="tx1"/>
                </a:solidFill>
                <a:latin typeface="メイリオ" pitchFamily="50" charset="-128"/>
                <a:ea typeface="メイリオ" pitchFamily="50" charset="-128"/>
                <a:cs typeface="メイリオ" pitchFamily="50" charset="-128"/>
              </a:rPr>
              <a:t>。</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4" name="角丸四角形 43"/>
          <p:cNvSpPr/>
          <p:nvPr/>
        </p:nvSpPr>
        <p:spPr>
          <a:xfrm>
            <a:off x="6300192" y="980728"/>
            <a:ext cx="2592288" cy="1872208"/>
          </a:xfrm>
          <a:prstGeom prst="roundRect">
            <a:avLst/>
          </a:prstGeom>
          <a:solidFill>
            <a:schemeClr val="accent3">
              <a:lumMod val="60000"/>
              <a:lumOff val="40000"/>
            </a:schemeClr>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メイリオ" pitchFamily="50" charset="-128"/>
                <a:ea typeface="メイリオ" pitchFamily="50" charset="-128"/>
                <a:cs typeface="メイリオ" pitchFamily="50" charset="-128"/>
              </a:rPr>
              <a:t>・</a:t>
            </a:r>
            <a:r>
              <a:rPr lang="ja-JP" altLang="en-US" sz="2000" b="1" dirty="0" smtClean="0">
                <a:solidFill>
                  <a:schemeClr val="tx1"/>
                </a:solidFill>
                <a:latin typeface="メイリオ" pitchFamily="50" charset="-128"/>
                <a:ea typeface="メイリオ" pitchFamily="50" charset="-128"/>
                <a:cs typeface="メイリオ" pitchFamily="50" charset="-128"/>
              </a:rPr>
              <a:t>抽象</a:t>
            </a:r>
            <a:r>
              <a:rPr kumimoji="1" lang="ja-JP" altLang="en-US" sz="2000" b="1" dirty="0" smtClean="0">
                <a:solidFill>
                  <a:schemeClr val="tx1"/>
                </a:solidFill>
                <a:latin typeface="メイリオ" pitchFamily="50" charset="-128"/>
                <a:ea typeface="メイリオ" pitchFamily="50" charset="-128"/>
                <a:cs typeface="メイリオ" pitchFamily="50" charset="-128"/>
              </a:rPr>
              <a:t>から具体へ</a:t>
            </a:r>
          </a:p>
          <a:p>
            <a:pPr algn="ctr"/>
            <a:r>
              <a:rPr kumimoji="1" lang="ja-JP" altLang="en-US" sz="2000" b="1" dirty="0" smtClean="0">
                <a:solidFill>
                  <a:schemeClr val="tx1"/>
                </a:solidFill>
                <a:latin typeface="メイリオ" pitchFamily="50" charset="-128"/>
                <a:ea typeface="メイリオ" pitchFamily="50" charset="-128"/>
                <a:cs typeface="メイリオ" pitchFamily="50" charset="-128"/>
              </a:rPr>
              <a:t>・理論から実践へ</a:t>
            </a:r>
          </a:p>
          <a:p>
            <a:pPr algn="ctr"/>
            <a:r>
              <a:rPr kumimoji="1" lang="ja-JP" altLang="en-US" sz="2000" b="1" dirty="0" smtClean="0">
                <a:solidFill>
                  <a:schemeClr val="tx1"/>
                </a:solidFill>
                <a:latin typeface="メイリオ" pitchFamily="50" charset="-128"/>
                <a:ea typeface="メイリオ" pitchFamily="50" charset="-128"/>
                <a:cs typeface="メイリオ" pitchFamily="50" charset="-128"/>
              </a:rPr>
              <a:t>・単純から複雑へ</a:t>
            </a:r>
            <a:endParaRPr kumimoji="1" lang="ja-JP" altLang="en-US" sz="2000" b="1" dirty="0">
              <a:solidFill>
                <a:schemeClr val="tx1"/>
              </a:solidFill>
              <a:latin typeface="メイリオ" pitchFamily="50" charset="-128"/>
              <a:ea typeface="メイリオ" pitchFamily="50" charset="-128"/>
              <a:cs typeface="メイリオ" pitchFamily="50" charset="-128"/>
            </a:endParaRPr>
          </a:p>
        </p:txBody>
      </p:sp>
      <p:sp>
        <p:nvSpPr>
          <p:cNvPr id="45" name="下矢印 44"/>
          <p:cNvSpPr/>
          <p:nvPr/>
        </p:nvSpPr>
        <p:spPr>
          <a:xfrm>
            <a:off x="467544" y="1052736"/>
            <a:ext cx="216024" cy="5805264"/>
          </a:xfrm>
          <a:prstGeom prst="downArrow">
            <a:avLst>
              <a:gd name="adj1" fmla="val 50000"/>
              <a:gd name="adj2" fmla="val 1087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1331640" y="1484784"/>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1331640" y="2348880"/>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1331640" y="3068960"/>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ライド番号プレースホルダ 32"/>
          <p:cNvSpPr>
            <a:spLocks noGrp="1"/>
          </p:cNvSpPr>
          <p:nvPr>
            <p:ph type="sldNum" sz="quarter" idx="12"/>
          </p:nvPr>
        </p:nvSpPr>
        <p:spPr>
          <a:xfrm>
            <a:off x="7001371" y="6567847"/>
            <a:ext cx="2133600" cy="322622"/>
          </a:xfrm>
        </p:spPr>
        <p:txBody>
          <a:bodyPr/>
          <a:lstStyle/>
          <a:p>
            <a:fld id="{DC482F87-D069-4E11-9D1B-0E53CB68B063}" type="slidenum">
              <a:rPr kumimoji="1" lang="ja-JP" altLang="en-US" smtClean="0"/>
              <a:pPr/>
              <a:t>23</a:t>
            </a:fld>
            <a:endParaRPr kumimoji="1" lang="ja-JP" altLang="en-US" dirty="0"/>
          </a:p>
        </p:txBody>
      </p:sp>
      <p:sp>
        <p:nvSpPr>
          <p:cNvPr id="35" name="角丸四角形 34"/>
          <p:cNvSpPr/>
          <p:nvPr/>
        </p:nvSpPr>
        <p:spPr>
          <a:xfrm>
            <a:off x="107504" y="1268760"/>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メイリオ" pitchFamily="50" charset="-128"/>
                <a:ea typeface="メイリオ" pitchFamily="50" charset="-128"/>
                <a:cs typeface="メイリオ" pitchFamily="50" charset="-128"/>
              </a:rPr>
              <a:t>活性化</a:t>
            </a:r>
          </a:p>
        </p:txBody>
      </p:sp>
      <p:sp>
        <p:nvSpPr>
          <p:cNvPr id="36" name="角丸四角形 35"/>
          <p:cNvSpPr/>
          <p:nvPr/>
        </p:nvSpPr>
        <p:spPr>
          <a:xfrm>
            <a:off x="107504" y="1628800"/>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例示</a:t>
            </a:r>
          </a:p>
        </p:txBody>
      </p:sp>
      <p:sp>
        <p:nvSpPr>
          <p:cNvPr id="39" name="角丸四角形 38"/>
          <p:cNvSpPr/>
          <p:nvPr/>
        </p:nvSpPr>
        <p:spPr>
          <a:xfrm>
            <a:off x="107504" y="908720"/>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提示</a:t>
            </a:r>
          </a:p>
        </p:txBody>
      </p:sp>
      <p:sp>
        <p:nvSpPr>
          <p:cNvPr id="40" name="角丸四角形 39"/>
          <p:cNvSpPr/>
          <p:nvPr/>
        </p:nvSpPr>
        <p:spPr>
          <a:xfrm>
            <a:off x="107504" y="1988840"/>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応用</a:t>
            </a:r>
          </a:p>
        </p:txBody>
      </p:sp>
      <p:sp>
        <p:nvSpPr>
          <p:cNvPr id="47" name="角丸四角形 46"/>
          <p:cNvSpPr/>
          <p:nvPr/>
        </p:nvSpPr>
        <p:spPr>
          <a:xfrm>
            <a:off x="467544" y="2348880"/>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メイリオ" pitchFamily="50" charset="-128"/>
                <a:ea typeface="メイリオ" pitchFamily="50" charset="-128"/>
                <a:cs typeface="メイリオ" pitchFamily="50" charset="-128"/>
              </a:rPr>
              <a:t>実験</a:t>
            </a:r>
            <a:endParaRPr kumimoji="1" lang="ja-JP" altLang="en-US" sz="1200" b="1" dirty="0" smtClean="0">
              <a:solidFill>
                <a:schemeClr val="tx1"/>
              </a:solidFill>
              <a:latin typeface="メイリオ" pitchFamily="50" charset="-128"/>
              <a:ea typeface="メイリオ" pitchFamily="50" charset="-128"/>
              <a:cs typeface="メイリオ" pitchFamily="50" charset="-128"/>
            </a:endParaRPr>
          </a:p>
        </p:txBody>
      </p:sp>
      <p:sp>
        <p:nvSpPr>
          <p:cNvPr id="51" name="角丸四角形 50"/>
          <p:cNvSpPr/>
          <p:nvPr/>
        </p:nvSpPr>
        <p:spPr>
          <a:xfrm>
            <a:off x="251520" y="6237312"/>
            <a:ext cx="792088"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概念化</a:t>
            </a:r>
          </a:p>
        </p:txBody>
      </p:sp>
      <p:sp>
        <p:nvSpPr>
          <p:cNvPr id="46" name="角丸四角形 45"/>
          <p:cNvSpPr/>
          <p:nvPr/>
        </p:nvSpPr>
        <p:spPr>
          <a:xfrm>
            <a:off x="2483768" y="4077072"/>
            <a:ext cx="3600400" cy="72008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・演習</a:t>
            </a:r>
            <a:r>
              <a:rPr kumimoji="1" lang="en-US" altLang="ja-JP" sz="1400" b="1" dirty="0" smtClean="0">
                <a:solidFill>
                  <a:schemeClr val="tx1"/>
                </a:solidFill>
                <a:latin typeface="メイリオ" pitchFamily="50" charset="-128"/>
                <a:ea typeface="メイリオ" pitchFamily="50" charset="-128"/>
                <a:cs typeface="メイリオ" pitchFamily="50" charset="-128"/>
              </a:rPr>
              <a:t>2-1</a:t>
            </a:r>
            <a:r>
              <a:rPr kumimoji="1" lang="ja-JP" altLang="en-US" sz="1400" b="1" dirty="0" err="1" smtClean="0">
                <a:solidFill>
                  <a:schemeClr val="tx1"/>
                </a:solidFill>
                <a:latin typeface="メイリオ" pitchFamily="50" charset="-128"/>
                <a:ea typeface="メイリオ" pitchFamily="50" charset="-128"/>
                <a:cs typeface="メイリオ" pitchFamily="50" charset="-128"/>
              </a:rPr>
              <a:t>での</a:t>
            </a:r>
            <a:r>
              <a:rPr kumimoji="1" lang="ja-JP" altLang="en-US" sz="1400" b="1" dirty="0" smtClean="0">
                <a:solidFill>
                  <a:schemeClr val="tx1"/>
                </a:solidFill>
                <a:latin typeface="メイリオ" pitchFamily="50" charset="-128"/>
                <a:ea typeface="メイリオ" pitchFamily="50" charset="-128"/>
                <a:cs typeface="メイリオ" pitchFamily="50" charset="-128"/>
              </a:rPr>
              <a:t>気づきを元にさらに実地で</a:t>
            </a:r>
          </a:p>
          <a:p>
            <a:r>
              <a:rPr lang="ja-JP" altLang="en-US" sz="1400" b="1" dirty="0" smtClean="0">
                <a:solidFill>
                  <a:schemeClr val="tx1"/>
                </a:solidFill>
                <a:latin typeface="メイリオ" pitchFamily="50" charset="-128"/>
                <a:ea typeface="メイリオ" pitchFamily="50" charset="-128"/>
                <a:cs typeface="メイリオ" pitchFamily="50" charset="-128"/>
              </a:rPr>
              <a:t>　</a:t>
            </a:r>
            <a:r>
              <a:rPr kumimoji="1" lang="ja-JP" altLang="en-US" sz="1400" b="1" dirty="0" smtClean="0">
                <a:solidFill>
                  <a:schemeClr val="tx1"/>
                </a:solidFill>
                <a:latin typeface="メイリオ" pitchFamily="50" charset="-128"/>
                <a:ea typeface="メイリオ" pitchFamily="50" charset="-128"/>
                <a:cs typeface="メイリオ" pitchFamily="50" charset="-128"/>
              </a:rPr>
              <a:t>の体験を深める。</a:t>
            </a:r>
          </a:p>
          <a:p>
            <a:r>
              <a:rPr lang="ja-JP" altLang="en-US" sz="1400" b="1" dirty="0" smtClean="0">
                <a:solidFill>
                  <a:schemeClr val="tx1"/>
                </a:solidFill>
                <a:latin typeface="メイリオ" pitchFamily="50" charset="-128"/>
                <a:ea typeface="メイリオ" pitchFamily="50" charset="-128"/>
                <a:cs typeface="メイリオ" pitchFamily="50" charset="-128"/>
              </a:rPr>
              <a:t>・実地の複雑性の中で実践的に学ぶ。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9" name="角丸四角形 48"/>
          <p:cNvSpPr/>
          <p:nvPr/>
        </p:nvSpPr>
        <p:spPr>
          <a:xfrm>
            <a:off x="467544" y="3789040"/>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省察</a:t>
            </a:r>
          </a:p>
        </p:txBody>
      </p:sp>
      <p:sp>
        <p:nvSpPr>
          <p:cNvPr id="31" name="下矢印 30"/>
          <p:cNvSpPr/>
          <p:nvPr/>
        </p:nvSpPr>
        <p:spPr>
          <a:xfrm>
            <a:off x="1331640" y="3789040"/>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755576" y="4941168"/>
            <a:ext cx="1584176" cy="576064"/>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cs typeface="メイリオ" pitchFamily="50" charset="-128"/>
              </a:rPr>
              <a:t>演習</a:t>
            </a:r>
            <a:r>
              <a:rPr kumimoji="1" lang="en-US" altLang="ja-JP" sz="2400" b="1" dirty="0" smtClean="0">
                <a:solidFill>
                  <a:schemeClr val="tx1"/>
                </a:solidFill>
                <a:latin typeface="メイリオ" pitchFamily="50" charset="-128"/>
                <a:ea typeface="メイリオ" pitchFamily="50" charset="-128"/>
                <a:cs typeface="メイリオ" pitchFamily="50" charset="-128"/>
              </a:rPr>
              <a:t>2-2</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55" name="角丸四角形 54"/>
          <p:cNvSpPr/>
          <p:nvPr/>
        </p:nvSpPr>
        <p:spPr>
          <a:xfrm>
            <a:off x="2483768" y="4941168"/>
            <a:ext cx="3600400" cy="576064"/>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メイリオ" pitchFamily="50" charset="-128"/>
                <a:ea typeface="メイリオ" pitchFamily="50" charset="-128"/>
                <a:cs typeface="メイリオ" pitchFamily="50" charset="-128"/>
              </a:rPr>
              <a:t>・自らの実践を言語化し、表現する。</a:t>
            </a:r>
          </a:p>
          <a:p>
            <a:r>
              <a:rPr lang="ja-JP" altLang="en-US" sz="1400" b="1" dirty="0" smtClean="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50" name="角丸四角形 49"/>
          <p:cNvSpPr/>
          <p:nvPr/>
        </p:nvSpPr>
        <p:spPr>
          <a:xfrm>
            <a:off x="251520" y="5949280"/>
            <a:ext cx="792088"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省察</a:t>
            </a:r>
          </a:p>
        </p:txBody>
      </p:sp>
      <p:sp>
        <p:nvSpPr>
          <p:cNvPr id="56" name="角丸四角形 55"/>
          <p:cNvSpPr/>
          <p:nvPr/>
        </p:nvSpPr>
        <p:spPr>
          <a:xfrm>
            <a:off x="467544" y="5373216"/>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省察</a:t>
            </a:r>
          </a:p>
        </p:txBody>
      </p:sp>
      <p:sp>
        <p:nvSpPr>
          <p:cNvPr id="57" name="下矢印 56"/>
          <p:cNvSpPr/>
          <p:nvPr/>
        </p:nvSpPr>
        <p:spPr>
          <a:xfrm>
            <a:off x="1331640" y="4581128"/>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下矢印 57"/>
          <p:cNvSpPr/>
          <p:nvPr/>
        </p:nvSpPr>
        <p:spPr>
          <a:xfrm>
            <a:off x="1331640" y="6021288"/>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1331640" y="5373216"/>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6588224" y="3933056"/>
            <a:ext cx="2448272" cy="1008112"/>
          </a:xfrm>
          <a:prstGeom prst="round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メイリオ" pitchFamily="50" charset="-128"/>
                <a:ea typeface="メイリオ" pitchFamily="50" charset="-128"/>
                <a:cs typeface="メイリオ" pitchFamily="50" charset="-128"/>
              </a:rPr>
              <a:t>現場に戻ってからも続けてほしい、スーパービジョンやケースレビューの体験を通して学ぶ。</a:t>
            </a:r>
          </a:p>
        </p:txBody>
      </p:sp>
      <p:cxnSp>
        <p:nvCxnSpPr>
          <p:cNvPr id="61" name="直線コネクタ 60"/>
          <p:cNvCxnSpPr>
            <a:stCxn id="59" idx="1"/>
            <a:endCxn id="27" idx="3"/>
          </p:cNvCxnSpPr>
          <p:nvPr/>
        </p:nvCxnSpPr>
        <p:spPr>
          <a:xfrm flipH="1" flipV="1">
            <a:off x="6084168" y="3645024"/>
            <a:ext cx="504056" cy="792088"/>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9" idx="1"/>
            <a:endCxn id="55" idx="3"/>
          </p:cNvCxnSpPr>
          <p:nvPr/>
        </p:nvCxnSpPr>
        <p:spPr>
          <a:xfrm flipH="1">
            <a:off x="6084168" y="4437112"/>
            <a:ext cx="504056" cy="792088"/>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755576" y="2708920"/>
            <a:ext cx="1584176" cy="504056"/>
          </a:xfrm>
          <a:prstGeom prst="roundRect">
            <a:avLst/>
          </a:prstGeom>
          <a:solidFill>
            <a:srgbClr val="FF9933"/>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メイリオ" pitchFamily="50" charset="-128"/>
                <a:ea typeface="メイリオ" pitchFamily="50" charset="-128"/>
                <a:cs typeface="メイリオ" pitchFamily="50" charset="-128"/>
              </a:rPr>
              <a:t>実習１</a:t>
            </a:r>
          </a:p>
        </p:txBody>
      </p:sp>
      <p:sp>
        <p:nvSpPr>
          <p:cNvPr id="41" name="角丸四角形 40"/>
          <p:cNvSpPr/>
          <p:nvPr/>
        </p:nvSpPr>
        <p:spPr>
          <a:xfrm>
            <a:off x="755576" y="4077072"/>
            <a:ext cx="1584176" cy="720080"/>
          </a:xfrm>
          <a:prstGeom prst="roundRect">
            <a:avLst/>
          </a:prstGeom>
          <a:solidFill>
            <a:srgbClr val="FF9933"/>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メイリオ" pitchFamily="50" charset="-128"/>
                <a:ea typeface="メイリオ" pitchFamily="50" charset="-128"/>
                <a:cs typeface="メイリオ" pitchFamily="50" charset="-128"/>
              </a:rPr>
              <a:t>実習２</a:t>
            </a:r>
          </a:p>
        </p:txBody>
      </p:sp>
      <p:sp>
        <p:nvSpPr>
          <p:cNvPr id="37" name="角丸四角形 36"/>
          <p:cNvSpPr/>
          <p:nvPr/>
        </p:nvSpPr>
        <p:spPr>
          <a:xfrm>
            <a:off x="107504" y="2780928"/>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itchFamily="50" charset="-128"/>
                <a:ea typeface="メイリオ" pitchFamily="50" charset="-128"/>
                <a:cs typeface="メイリオ" pitchFamily="50" charset="-128"/>
              </a:rPr>
              <a:t>統合</a:t>
            </a: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48" name="角丸四角形 47"/>
          <p:cNvSpPr/>
          <p:nvPr/>
        </p:nvSpPr>
        <p:spPr>
          <a:xfrm>
            <a:off x="467544" y="3068960"/>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経験</a:t>
            </a:r>
          </a:p>
        </p:txBody>
      </p:sp>
      <p:sp>
        <p:nvSpPr>
          <p:cNvPr id="52" name="角丸四角形 51"/>
          <p:cNvSpPr/>
          <p:nvPr/>
        </p:nvSpPr>
        <p:spPr>
          <a:xfrm>
            <a:off x="107504" y="4221088"/>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itchFamily="50" charset="-128"/>
                <a:ea typeface="メイリオ" pitchFamily="50" charset="-128"/>
                <a:cs typeface="メイリオ" pitchFamily="50" charset="-128"/>
              </a:rPr>
              <a:t>統合</a:t>
            </a: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53" name="角丸四角形 52"/>
          <p:cNvSpPr/>
          <p:nvPr/>
        </p:nvSpPr>
        <p:spPr>
          <a:xfrm>
            <a:off x="467544" y="4509120"/>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経験</a:t>
            </a:r>
          </a:p>
        </p:txBody>
      </p:sp>
      <p:sp>
        <p:nvSpPr>
          <p:cNvPr id="60" name="Text Box 15"/>
          <p:cNvSpPr txBox="1">
            <a:spLocks noChangeArrowheads="1"/>
          </p:cNvSpPr>
          <p:nvPr/>
        </p:nvSpPr>
        <p:spPr bwMode="auto">
          <a:xfrm>
            <a:off x="5417195" y="6567847"/>
            <a:ext cx="3168352"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51494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4642" y="1158428"/>
            <a:ext cx="4638675" cy="4743450"/>
          </a:xfrm>
          <a:prstGeom prst="rect">
            <a:avLst/>
          </a:prstGeom>
          <a:solidFill>
            <a:schemeClr val="bg1"/>
          </a:solidFill>
          <a:ln w="9525">
            <a:noFill/>
            <a:miter lim="800000"/>
            <a:headEnd/>
            <a:tailEnd/>
          </a:ln>
          <a:effectLst/>
        </p:spPr>
      </p:pic>
      <p:sp>
        <p:nvSpPr>
          <p:cNvPr id="34" name="正方形/長方形 33"/>
          <p:cNvSpPr/>
          <p:nvPr/>
        </p:nvSpPr>
        <p:spPr>
          <a:xfrm>
            <a:off x="503936" y="1988840"/>
            <a:ext cx="3492000" cy="1152128"/>
          </a:xfrm>
          <a:prstGeom prst="rect">
            <a:avLst/>
          </a:prstGeom>
          <a:solidFill>
            <a:schemeClr val="accent4">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03936" y="3717032"/>
            <a:ext cx="3492000" cy="576064"/>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 1"/>
          <p:cNvSpPr>
            <a:spLocks noGrp="1"/>
          </p:cNvSpPr>
          <p:nvPr>
            <p:ph type="ftr" sz="quarter" idx="11"/>
          </p:nvPr>
        </p:nvSpPr>
        <p:spPr>
          <a:xfrm>
            <a:off x="3347864" y="5910733"/>
            <a:ext cx="6084168" cy="365125"/>
          </a:xfrm>
        </p:spPr>
        <p:txBody>
          <a:bodyPr/>
          <a:lstStyle/>
          <a:p>
            <a:r>
              <a:rPr kumimoji="1" lang="ja-JP" altLang="en-US" sz="800" dirty="0" smtClean="0"/>
              <a:t>新カリキュラムに基づく相談支援従事者養成研修モデル研修</a:t>
            </a:r>
            <a:r>
              <a:rPr kumimoji="1" lang="en-US" altLang="ja-JP" sz="800" dirty="0" smtClean="0"/>
              <a:t>(</a:t>
            </a:r>
            <a:r>
              <a:rPr kumimoji="1" lang="ja-JP" altLang="en-US" sz="800" dirty="0" smtClean="0"/>
              <a:t>初任者研修</a:t>
            </a:r>
            <a:r>
              <a:rPr kumimoji="1" lang="en-US" altLang="ja-JP" sz="800" dirty="0" smtClean="0"/>
              <a:t>), SSA2018-2019(c) </a:t>
            </a:r>
            <a:r>
              <a:rPr kumimoji="1" lang="ja-JP" altLang="en-US" sz="800" dirty="0" smtClean="0"/>
              <a:t>不許複製</a:t>
            </a:r>
            <a:endParaRPr kumimoji="1" lang="ja-JP" altLang="en-US" sz="800" dirty="0"/>
          </a:p>
        </p:txBody>
      </p:sp>
      <p:sp>
        <p:nvSpPr>
          <p:cNvPr id="13" name="角丸四角形 12"/>
          <p:cNvSpPr/>
          <p:nvPr/>
        </p:nvSpPr>
        <p:spPr>
          <a:xfrm>
            <a:off x="251520" y="188640"/>
            <a:ext cx="8568952" cy="648072"/>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メイリオ" pitchFamily="50" charset="-128"/>
                <a:ea typeface="メイリオ" pitchFamily="50" charset="-128"/>
                <a:cs typeface="メイリオ" pitchFamily="50" charset="-128"/>
              </a:rPr>
              <a:t>新初任者</a:t>
            </a:r>
            <a:r>
              <a:rPr kumimoji="1" lang="ja-JP" altLang="en-US" sz="2400" b="1" dirty="0" smtClean="0">
                <a:solidFill>
                  <a:schemeClr val="bg1"/>
                </a:solidFill>
                <a:latin typeface="メイリオ" pitchFamily="50" charset="-128"/>
                <a:ea typeface="メイリオ" pitchFamily="50" charset="-128"/>
                <a:cs typeface="メイリオ" pitchFamily="50" charset="-128"/>
              </a:rPr>
              <a:t>研修の構造と各科目の関連</a:t>
            </a:r>
            <a:r>
              <a:rPr kumimoji="1" lang="ja-JP" altLang="en-US" sz="1400" b="1" dirty="0" smtClean="0">
                <a:solidFill>
                  <a:schemeClr val="bg1"/>
                </a:solidFill>
                <a:latin typeface="メイリオ" pitchFamily="50" charset="-128"/>
                <a:ea typeface="メイリオ" pitchFamily="50" charset="-128"/>
                <a:cs typeface="メイリオ" pitchFamily="50" charset="-128"/>
              </a:rPr>
              <a:t>（厚労科研小澤班）</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33" name="スライド番号プレースホルダ 32"/>
          <p:cNvSpPr>
            <a:spLocks noGrp="1"/>
          </p:cNvSpPr>
          <p:nvPr>
            <p:ph type="sldNum" sz="quarter" idx="12"/>
          </p:nvPr>
        </p:nvSpPr>
        <p:spPr>
          <a:xfrm>
            <a:off x="7010400" y="6554658"/>
            <a:ext cx="2133600" cy="257480"/>
          </a:xfrm>
        </p:spPr>
        <p:txBody>
          <a:bodyPr/>
          <a:lstStyle/>
          <a:p>
            <a:fld id="{DC482F87-D069-4E11-9D1B-0E53CB68B063}" type="slidenum">
              <a:rPr kumimoji="1" lang="ja-JP" altLang="en-US" smtClean="0"/>
              <a:pPr/>
              <a:t>24</a:t>
            </a:fld>
            <a:endParaRPr kumimoji="1" lang="ja-JP" altLang="en-US" dirty="0"/>
          </a:p>
        </p:txBody>
      </p:sp>
      <p:pic>
        <p:nvPicPr>
          <p:cNvPr id="2051" name="Picture 3"/>
          <p:cNvPicPr>
            <a:picLocks noChangeAspect="1" noChangeArrowheads="1"/>
          </p:cNvPicPr>
          <p:nvPr/>
        </p:nvPicPr>
        <p:blipFill>
          <a:blip r:embed="rId3" cstate="print"/>
          <a:srcRect/>
          <a:stretch>
            <a:fillRect/>
          </a:stretch>
        </p:blipFill>
        <p:spPr bwMode="auto">
          <a:xfrm>
            <a:off x="4887788" y="1340768"/>
            <a:ext cx="4076700" cy="4162425"/>
          </a:xfrm>
          <a:prstGeom prst="rect">
            <a:avLst/>
          </a:prstGeom>
          <a:solidFill>
            <a:schemeClr val="bg1"/>
          </a:solidFill>
          <a:ln w="9525">
            <a:noFill/>
            <a:miter lim="800000"/>
            <a:headEnd/>
            <a:tailEnd/>
          </a:ln>
          <a:effectLst/>
        </p:spPr>
      </p:pic>
      <p:sp>
        <p:nvSpPr>
          <p:cNvPr id="9" name="正方形/長方形 8"/>
          <p:cNvSpPr/>
          <p:nvPr/>
        </p:nvSpPr>
        <p:spPr>
          <a:xfrm>
            <a:off x="504000" y="4320000"/>
            <a:ext cx="3492000" cy="576064"/>
          </a:xfrm>
          <a:prstGeom prst="rect">
            <a:avLst/>
          </a:prstGeom>
          <a:solidFill>
            <a:schemeClr val="accent3">
              <a:lumMod val="75000"/>
              <a:alpha val="12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868144" y="1700808"/>
            <a:ext cx="3024336" cy="936104"/>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04000" y="1988840"/>
            <a:ext cx="3492000" cy="2304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曲線コネクタ 16"/>
          <p:cNvCxnSpPr>
            <a:stCxn id="14" idx="1"/>
            <a:endCxn id="9" idx="1"/>
          </p:cNvCxnSpPr>
          <p:nvPr/>
        </p:nvCxnSpPr>
        <p:spPr>
          <a:xfrm rot="10800000" flipV="1">
            <a:off x="504000" y="3140840"/>
            <a:ext cx="12700" cy="1467192"/>
          </a:xfrm>
          <a:prstGeom prst="curvedConnector3">
            <a:avLst>
              <a:gd name="adj1" fmla="val 2608166"/>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04000" y="4896000"/>
            <a:ext cx="3492000" cy="612000"/>
          </a:xfrm>
          <a:prstGeom prst="rect">
            <a:avLst/>
          </a:prstGeom>
          <a:solidFill>
            <a:schemeClr val="accent5">
              <a:lumMod val="75000"/>
              <a:alpha val="16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曲線コネクタ 19"/>
          <p:cNvCxnSpPr>
            <a:stCxn id="14" idx="1"/>
            <a:endCxn id="19" idx="1"/>
          </p:cNvCxnSpPr>
          <p:nvPr/>
        </p:nvCxnSpPr>
        <p:spPr>
          <a:xfrm rot="10800000" flipV="1">
            <a:off x="504000" y="3140840"/>
            <a:ext cx="12700" cy="2061160"/>
          </a:xfrm>
          <a:prstGeom prst="curvedConnector3">
            <a:avLst>
              <a:gd name="adj1" fmla="val 2975513"/>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691680" y="2492896"/>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価値</a:t>
            </a:r>
            <a:endParaRPr kumimoji="1"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27" name="角丸四角形 26"/>
          <p:cNvSpPr/>
          <p:nvPr/>
        </p:nvSpPr>
        <p:spPr>
          <a:xfrm>
            <a:off x="1115616" y="4797152"/>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技術</a:t>
            </a:r>
            <a:endParaRPr kumimoji="1"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28" name="角丸四角形 27"/>
          <p:cNvSpPr/>
          <p:nvPr/>
        </p:nvSpPr>
        <p:spPr>
          <a:xfrm>
            <a:off x="1763688" y="4797152"/>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実践</a:t>
            </a:r>
            <a:endParaRPr kumimoji="1" lang="ja-JP" altLang="en-US" sz="1200" b="1" dirty="0">
              <a:solidFill>
                <a:schemeClr val="tx1"/>
              </a:solidFill>
              <a:latin typeface="メイリオ" pitchFamily="50" charset="-128"/>
              <a:ea typeface="メイリオ" pitchFamily="50" charset="-128"/>
              <a:cs typeface="メイリオ" pitchFamily="50" charset="-128"/>
            </a:endParaRPr>
          </a:p>
        </p:txBody>
      </p:sp>
      <p:cxnSp>
        <p:nvCxnSpPr>
          <p:cNvPr id="39" name="曲線コネクタ 38"/>
          <p:cNvCxnSpPr>
            <a:stCxn id="9" idx="3"/>
            <a:endCxn id="10" idx="0"/>
          </p:cNvCxnSpPr>
          <p:nvPr/>
        </p:nvCxnSpPr>
        <p:spPr>
          <a:xfrm flipV="1">
            <a:off x="3996000" y="1700808"/>
            <a:ext cx="3384312" cy="2907224"/>
          </a:xfrm>
          <a:prstGeom prst="curvedConnector4">
            <a:avLst>
              <a:gd name="adj1" fmla="val 25453"/>
              <a:gd name="adj2" fmla="val 11781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72008" y="3429000"/>
            <a:ext cx="611560"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具体化</a:t>
            </a:r>
          </a:p>
          <a:p>
            <a:pPr algn="ctr"/>
            <a:r>
              <a:rPr lang="ja-JP" altLang="en-US" sz="900" b="1" dirty="0" smtClean="0">
                <a:solidFill>
                  <a:schemeClr val="tx1"/>
                </a:solidFill>
                <a:latin typeface="メイリオ" pitchFamily="50" charset="-128"/>
                <a:ea typeface="メイリオ" pitchFamily="50" charset="-128"/>
                <a:cs typeface="メイリオ" pitchFamily="50" charset="-128"/>
              </a:rPr>
              <a:t>統合化</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46" name="角丸四角形 45"/>
          <p:cNvSpPr/>
          <p:nvPr/>
        </p:nvSpPr>
        <p:spPr>
          <a:xfrm>
            <a:off x="5796136" y="980728"/>
            <a:ext cx="611560"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具体化</a:t>
            </a:r>
          </a:p>
          <a:p>
            <a:pPr algn="ctr"/>
            <a:r>
              <a:rPr lang="ja-JP" altLang="en-US" sz="900" b="1" dirty="0" smtClean="0">
                <a:solidFill>
                  <a:schemeClr val="tx1"/>
                </a:solidFill>
                <a:latin typeface="メイリオ" pitchFamily="50" charset="-128"/>
                <a:ea typeface="メイリオ" pitchFamily="50" charset="-128"/>
                <a:cs typeface="メイリオ" pitchFamily="50" charset="-128"/>
              </a:rPr>
              <a:t>統合化</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cxnSp>
        <p:nvCxnSpPr>
          <p:cNvPr id="52" name="曲線コネクタ 51"/>
          <p:cNvCxnSpPr>
            <a:stCxn id="10" idx="1"/>
            <a:endCxn id="53" idx="1"/>
          </p:cNvCxnSpPr>
          <p:nvPr/>
        </p:nvCxnSpPr>
        <p:spPr>
          <a:xfrm rot="10800000" flipV="1">
            <a:off x="5868144" y="2168860"/>
            <a:ext cx="12700" cy="882060"/>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5868144" y="2708920"/>
            <a:ext cx="3024336" cy="684000"/>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5868144" y="3465080"/>
            <a:ext cx="3024336" cy="467976"/>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868144" y="3933056"/>
            <a:ext cx="3024336" cy="648072"/>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868144" y="4581128"/>
            <a:ext cx="3024336" cy="540000"/>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曲線コネクタ 58"/>
          <p:cNvCxnSpPr>
            <a:stCxn id="53" idx="1"/>
            <a:endCxn id="56" idx="1"/>
          </p:cNvCxnSpPr>
          <p:nvPr/>
        </p:nvCxnSpPr>
        <p:spPr>
          <a:xfrm rot="10800000" flipV="1">
            <a:off x="5868144" y="3050920"/>
            <a:ext cx="12700" cy="648148"/>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曲線コネクタ 61"/>
          <p:cNvCxnSpPr>
            <a:stCxn id="56" idx="1"/>
            <a:endCxn id="57" idx="1"/>
          </p:cNvCxnSpPr>
          <p:nvPr/>
        </p:nvCxnSpPr>
        <p:spPr>
          <a:xfrm rot="10800000" flipV="1">
            <a:off x="5868144" y="3699068"/>
            <a:ext cx="12700" cy="558024"/>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角丸四角形 67"/>
          <p:cNvSpPr/>
          <p:nvPr/>
        </p:nvSpPr>
        <p:spPr>
          <a:xfrm>
            <a:off x="8244408" y="2852936"/>
            <a:ext cx="467544"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メイリオ" pitchFamily="50" charset="-128"/>
                <a:ea typeface="メイリオ" pitchFamily="50" charset="-128"/>
                <a:cs typeface="メイリオ" pitchFamily="50" charset="-128"/>
              </a:rPr>
              <a:t>体験</a:t>
            </a:r>
          </a:p>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応用</a:t>
            </a:r>
          </a:p>
        </p:txBody>
      </p:sp>
      <p:sp>
        <p:nvSpPr>
          <p:cNvPr id="69" name="角丸四角形 68"/>
          <p:cNvSpPr/>
          <p:nvPr/>
        </p:nvSpPr>
        <p:spPr>
          <a:xfrm>
            <a:off x="8244408" y="3573016"/>
            <a:ext cx="46754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省察</a:t>
            </a:r>
          </a:p>
        </p:txBody>
      </p:sp>
      <p:sp>
        <p:nvSpPr>
          <p:cNvPr id="71" name="角丸四角形 70"/>
          <p:cNvSpPr/>
          <p:nvPr/>
        </p:nvSpPr>
        <p:spPr>
          <a:xfrm>
            <a:off x="8244408" y="4293096"/>
            <a:ext cx="46754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省察</a:t>
            </a:r>
          </a:p>
        </p:txBody>
      </p:sp>
      <p:cxnSp>
        <p:nvCxnSpPr>
          <p:cNvPr id="73" name="直線矢印コネクタ 72"/>
          <p:cNvCxnSpPr/>
          <p:nvPr/>
        </p:nvCxnSpPr>
        <p:spPr>
          <a:xfrm flipV="1">
            <a:off x="3995936" y="2996952"/>
            <a:ext cx="2376264" cy="2232248"/>
          </a:xfrm>
          <a:prstGeom prst="straightConnector1">
            <a:avLst/>
          </a:prstGeom>
          <a:ln w="317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曲線コネクタ 73"/>
          <p:cNvCxnSpPr>
            <a:endCxn id="58" idx="1"/>
          </p:cNvCxnSpPr>
          <p:nvPr/>
        </p:nvCxnSpPr>
        <p:spPr>
          <a:xfrm rot="5400000">
            <a:off x="5193084" y="3672012"/>
            <a:ext cx="1854176" cy="504056"/>
          </a:xfrm>
          <a:prstGeom prst="curvedConnector4">
            <a:avLst>
              <a:gd name="adj1" fmla="val 42719"/>
              <a:gd name="adj2" fmla="val 145352"/>
            </a:avLst>
          </a:prstGeom>
          <a:ln w="31750">
            <a:solidFill>
              <a:srgbClr val="0070C0"/>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65" name="曲線コネクタ 64"/>
          <p:cNvCxnSpPr>
            <a:stCxn id="57" idx="1"/>
            <a:endCxn id="58" idx="1"/>
          </p:cNvCxnSpPr>
          <p:nvPr/>
        </p:nvCxnSpPr>
        <p:spPr>
          <a:xfrm rot="10800000" flipV="1">
            <a:off x="5868144" y="4257092"/>
            <a:ext cx="12700" cy="594036"/>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0" name="角丸四角形 89"/>
          <p:cNvSpPr/>
          <p:nvPr/>
        </p:nvSpPr>
        <p:spPr>
          <a:xfrm>
            <a:off x="8244408" y="4725144"/>
            <a:ext cx="576064" cy="504056"/>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概念化</a:t>
            </a:r>
          </a:p>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定着</a:t>
            </a:r>
          </a:p>
        </p:txBody>
      </p:sp>
      <p:sp>
        <p:nvSpPr>
          <p:cNvPr id="91" name="角丸四角形吹き出し 90"/>
          <p:cNvSpPr/>
          <p:nvPr/>
        </p:nvSpPr>
        <p:spPr>
          <a:xfrm>
            <a:off x="3703712" y="1179910"/>
            <a:ext cx="1376536" cy="432048"/>
          </a:xfrm>
          <a:prstGeom prst="wedgeRoundRectCallout">
            <a:avLst>
              <a:gd name="adj1" fmla="val -66427"/>
              <a:gd name="adj2" fmla="val 158455"/>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メイリオ" pitchFamily="50" charset="-128"/>
                <a:ea typeface="メイリオ" pitchFamily="50" charset="-128"/>
                <a:cs typeface="メイリオ" pitchFamily="50" charset="-128"/>
              </a:rPr>
              <a:t>なぜ、そうした活動</a:t>
            </a:r>
            <a:r>
              <a:rPr lang="en-US" altLang="ja-JP" sz="900" b="1" dirty="0" smtClean="0">
                <a:solidFill>
                  <a:schemeClr val="tx1"/>
                </a:solidFill>
                <a:latin typeface="メイリオ" pitchFamily="50" charset="-128"/>
                <a:ea typeface="メイリオ" pitchFamily="50" charset="-128"/>
                <a:cs typeface="メイリオ" pitchFamily="50" charset="-128"/>
              </a:rPr>
              <a:t>(</a:t>
            </a:r>
            <a:r>
              <a:rPr lang="ja-JP" altLang="en-US" sz="900" b="1" dirty="0" smtClean="0">
                <a:solidFill>
                  <a:schemeClr val="tx1"/>
                </a:solidFill>
                <a:latin typeface="メイリオ" pitchFamily="50" charset="-128"/>
                <a:ea typeface="メイリオ" pitchFamily="50" charset="-128"/>
                <a:cs typeface="メイリオ" pitchFamily="50" charset="-128"/>
              </a:rPr>
              <a:t>仕事</a:t>
            </a:r>
            <a:r>
              <a:rPr lang="en-US" altLang="ja-JP" sz="900" b="1" dirty="0" smtClean="0">
                <a:solidFill>
                  <a:schemeClr val="tx1"/>
                </a:solidFill>
                <a:latin typeface="メイリオ" pitchFamily="50" charset="-128"/>
                <a:ea typeface="メイリオ" pitchFamily="50" charset="-128"/>
                <a:cs typeface="メイリオ" pitchFamily="50" charset="-128"/>
              </a:rPr>
              <a:t>)</a:t>
            </a:r>
            <a:r>
              <a:rPr lang="ja-JP" altLang="en-US" sz="900" b="1" dirty="0" smtClean="0">
                <a:solidFill>
                  <a:schemeClr val="tx1"/>
                </a:solidFill>
                <a:latin typeface="メイリオ" pitchFamily="50" charset="-128"/>
                <a:ea typeface="メイリオ" pitchFamily="50" charset="-128"/>
                <a:cs typeface="メイリオ" pitchFamily="50" charset="-128"/>
              </a:rPr>
              <a:t>が必要なのか？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92" name="角丸四角形吹き出し 91"/>
          <p:cNvSpPr/>
          <p:nvPr/>
        </p:nvSpPr>
        <p:spPr>
          <a:xfrm>
            <a:off x="3734130" y="1871728"/>
            <a:ext cx="1368152" cy="432048"/>
          </a:xfrm>
          <a:prstGeom prst="wedgeRoundRectCallout">
            <a:avLst>
              <a:gd name="adj1" fmla="val -51625"/>
              <a:gd name="adj2" fmla="val 92467"/>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どういった姿勢</a:t>
            </a:r>
          </a:p>
          <a:p>
            <a:pPr algn="ctr"/>
            <a:r>
              <a:rPr lang="ja-JP" altLang="en-US" sz="900" b="1" dirty="0" smtClean="0">
                <a:solidFill>
                  <a:schemeClr val="tx1"/>
                </a:solidFill>
                <a:latin typeface="メイリオ" pitchFamily="50" charset="-128"/>
                <a:ea typeface="メイリオ" pitchFamily="50" charset="-128"/>
                <a:cs typeface="メイリオ" pitchFamily="50" charset="-128"/>
              </a:rPr>
              <a:t>で臨めばいいのか？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93" name="角丸四角形吹き出し 92"/>
          <p:cNvSpPr/>
          <p:nvPr/>
        </p:nvSpPr>
        <p:spPr>
          <a:xfrm>
            <a:off x="3347864" y="3429000"/>
            <a:ext cx="1152128" cy="360040"/>
          </a:xfrm>
          <a:prstGeom prst="wedgeRoundRectCallout">
            <a:avLst>
              <a:gd name="adj1" fmla="val -63112"/>
              <a:gd name="adj2" fmla="val 195867"/>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メイリオ" pitchFamily="50" charset="-128"/>
                <a:ea typeface="メイリオ" pitchFamily="50" charset="-128"/>
                <a:cs typeface="メイリオ" pitchFamily="50" charset="-128"/>
              </a:rPr>
              <a:t>具体的に</a:t>
            </a:r>
          </a:p>
          <a:p>
            <a:pPr algn="ctr"/>
            <a:r>
              <a:rPr lang="ja-JP" altLang="en-US" sz="900" b="1" dirty="0" smtClean="0">
                <a:solidFill>
                  <a:schemeClr val="tx1"/>
                </a:solidFill>
                <a:latin typeface="メイリオ" pitchFamily="50" charset="-128"/>
                <a:ea typeface="メイリオ" pitchFamily="50" charset="-128"/>
                <a:cs typeface="メイリオ" pitchFamily="50" charset="-128"/>
              </a:rPr>
              <a:t>どうするのか？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94" name="角丸四角形吹き出し 93"/>
          <p:cNvSpPr/>
          <p:nvPr/>
        </p:nvSpPr>
        <p:spPr>
          <a:xfrm>
            <a:off x="2267744" y="5733256"/>
            <a:ext cx="1620688" cy="360040"/>
          </a:xfrm>
          <a:prstGeom prst="wedgeRoundRectCallout">
            <a:avLst>
              <a:gd name="adj1" fmla="val 41424"/>
              <a:gd name="adj2" fmla="val -293815"/>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solidFill>
                <a:latin typeface="メイリオ" pitchFamily="50" charset="-128"/>
                <a:ea typeface="メイリオ" pitchFamily="50" charset="-128"/>
                <a:cs typeface="メイリオ" pitchFamily="50" charset="-128"/>
              </a:rPr>
              <a:t>どうしたら</a:t>
            </a:r>
          </a:p>
          <a:p>
            <a:pPr algn="ctr"/>
            <a:r>
              <a:rPr lang="ja-JP" altLang="en-US" sz="900" b="1" dirty="0" smtClean="0">
                <a:solidFill>
                  <a:schemeClr val="tx1"/>
                </a:solidFill>
                <a:latin typeface="メイリオ" pitchFamily="50" charset="-128"/>
                <a:ea typeface="メイリオ" pitchFamily="50" charset="-128"/>
                <a:cs typeface="メイリオ" pitchFamily="50" charset="-128"/>
              </a:rPr>
              <a:t>私でもできるようになる？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26" name="角丸四角形 25"/>
          <p:cNvSpPr/>
          <p:nvPr/>
        </p:nvSpPr>
        <p:spPr>
          <a:xfrm>
            <a:off x="3275856" y="3933056"/>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知識</a:t>
            </a:r>
            <a:endParaRPr kumimoji="1"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41" name="下矢印 40"/>
          <p:cNvSpPr/>
          <p:nvPr/>
        </p:nvSpPr>
        <p:spPr>
          <a:xfrm>
            <a:off x="1727684" y="2996952"/>
            <a:ext cx="504056" cy="72008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メイリオ" pitchFamily="50" charset="-128"/>
                <a:ea typeface="メイリオ" pitchFamily="50" charset="-128"/>
                <a:cs typeface="メイリオ" pitchFamily="50" charset="-128"/>
              </a:rPr>
              <a:t>実際</a:t>
            </a:r>
            <a:endParaRPr kumimoji="1" lang="ja-JP" altLang="en-US" sz="1000" dirty="0">
              <a:solidFill>
                <a:schemeClr val="tx1"/>
              </a:solidFill>
              <a:latin typeface="メイリオ" pitchFamily="50" charset="-128"/>
              <a:ea typeface="メイリオ" pitchFamily="50" charset="-128"/>
              <a:cs typeface="メイリオ" pitchFamily="50" charset="-128"/>
            </a:endParaRPr>
          </a:p>
        </p:txBody>
      </p:sp>
      <p:sp>
        <p:nvSpPr>
          <p:cNvPr id="25" name="角丸四角形 24"/>
          <p:cNvSpPr/>
          <p:nvPr/>
        </p:nvSpPr>
        <p:spPr>
          <a:xfrm>
            <a:off x="1691680" y="2780928"/>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メイリオ" pitchFamily="50" charset="-128"/>
                <a:ea typeface="メイリオ" pitchFamily="50" charset="-128"/>
                <a:cs typeface="メイリオ" pitchFamily="50" charset="-128"/>
              </a:rPr>
              <a:t>理論</a:t>
            </a:r>
            <a:endParaRPr kumimoji="1"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42" name="Text Box 15"/>
          <p:cNvSpPr txBox="1">
            <a:spLocks noChangeArrowheads="1"/>
          </p:cNvSpPr>
          <p:nvPr/>
        </p:nvSpPr>
        <p:spPr bwMode="auto">
          <a:xfrm>
            <a:off x="143508" y="6502705"/>
            <a:ext cx="3168352"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137742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68207"/>
            <a:ext cx="8208912" cy="1143000"/>
          </a:xfrm>
        </p:spPr>
        <p:txBody>
          <a:bodyPr/>
          <a:lstStyle/>
          <a:p>
            <a:r>
              <a:rPr lang="ja-JP" altLang="en-US" dirty="0"/>
              <a:t>地域</a:t>
            </a:r>
            <a:r>
              <a:rPr lang="ja-JP" altLang="en-US" dirty="0" smtClean="0"/>
              <a:t>における実地教育</a:t>
            </a:r>
            <a:r>
              <a:rPr lang="ja-JP" altLang="en-US" dirty="0"/>
              <a:t>実践</a:t>
            </a:r>
            <a:r>
              <a:rPr lang="ja-JP" altLang="en-US" dirty="0" smtClean="0"/>
              <a:t>報告</a:t>
            </a:r>
            <a:r>
              <a:rPr lang="en-US" altLang="ja-JP" dirty="0"/>
              <a:t/>
            </a:r>
            <a:br>
              <a:rPr lang="en-US" altLang="ja-JP" dirty="0"/>
            </a:br>
            <a:r>
              <a:rPr lang="ja-JP" altLang="en-US" sz="3200" dirty="0"/>
              <a:t>神奈川県現任</a:t>
            </a:r>
            <a:r>
              <a:rPr lang="ja-JP" altLang="en-US" sz="3200" dirty="0" smtClean="0"/>
              <a:t>研の実地</a:t>
            </a:r>
            <a:r>
              <a:rPr lang="ja-JP" altLang="en-US" sz="3200" dirty="0"/>
              <a:t>教育</a:t>
            </a:r>
            <a:r>
              <a:rPr lang="ja-JP" altLang="en-US" sz="3200" dirty="0" smtClean="0"/>
              <a:t>を</a:t>
            </a:r>
            <a:r>
              <a:rPr lang="ja-JP" altLang="en-US" sz="3200" dirty="0"/>
              <a:t>通して</a:t>
            </a:r>
          </a:p>
        </p:txBody>
      </p:sp>
      <p:sp>
        <p:nvSpPr>
          <p:cNvPr id="4" name="スライド番号プレースホルダー 3"/>
          <p:cNvSpPr>
            <a:spLocks noGrp="1"/>
          </p:cNvSpPr>
          <p:nvPr>
            <p:ph type="sldNum" sz="quarter" idx="12"/>
          </p:nvPr>
        </p:nvSpPr>
        <p:spPr>
          <a:xfrm>
            <a:off x="7010400" y="6525351"/>
            <a:ext cx="2133600" cy="332649"/>
          </a:xfrm>
        </p:spPr>
        <p:txBody>
          <a:bodyPr/>
          <a:lstStyle/>
          <a:p>
            <a:pPr>
              <a:defRPr/>
            </a:pPr>
            <a:fld id="{804D6B79-3AEB-42FE-A736-A41F7AEA0445}" type="slidenum">
              <a:rPr lang="en-US" altLang="ja-JP" smtClean="0"/>
              <a:pPr>
                <a:defRPr/>
              </a:pPr>
              <a:t>25</a:t>
            </a:fld>
            <a:endParaRPr lang="en-US" altLang="ja-JP" dirty="0"/>
          </a:p>
        </p:txBody>
      </p:sp>
      <p:sp>
        <p:nvSpPr>
          <p:cNvPr id="5" name="Text Box 15"/>
          <p:cNvSpPr txBox="1">
            <a:spLocks noChangeArrowheads="1"/>
          </p:cNvSpPr>
          <p:nvPr/>
        </p:nvSpPr>
        <p:spPr bwMode="auto">
          <a:xfrm>
            <a:off x="755576" y="6525351"/>
            <a:ext cx="3168352"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平成</a:t>
            </a:r>
            <a:r>
              <a:rPr lang="en-US" altLang="ja-JP" sz="1200" i="1" dirty="0">
                <a:latin typeface="ＭＳ Ｐ明朝" panose="02020600040205080304" pitchFamily="18" charset="-128"/>
                <a:ea typeface="ＭＳ Ｐ明朝" panose="02020600040205080304" pitchFamily="18" charset="-128"/>
              </a:rPr>
              <a:t>30</a:t>
            </a:r>
            <a:r>
              <a:rPr lang="ja-JP" altLang="en-US" sz="1200" i="1" dirty="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角丸四角形 5">
            <a:extLst>
              <a:ext uri="{FF2B5EF4-FFF2-40B4-BE49-F238E27FC236}">
                <a16:creationId xmlns:a16="http://schemas.microsoft.com/office/drawing/2014/main" id="{50E5BD87-769E-6D40-BE93-AB553B5DC977}"/>
              </a:ext>
            </a:extLst>
          </p:cNvPr>
          <p:cNvSpPr/>
          <p:nvPr/>
        </p:nvSpPr>
        <p:spPr>
          <a:xfrm>
            <a:off x="1115616" y="1897741"/>
            <a:ext cx="1674186" cy="576064"/>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a:t>演習</a:t>
            </a:r>
            <a:r>
              <a:rPr lang="en-US" altLang="ja-JP" dirty="0"/>
              <a:t>1</a:t>
            </a:r>
            <a:r>
              <a:rPr lang="ja-JP" altLang="en-US"/>
              <a:t>日目</a:t>
            </a:r>
          </a:p>
        </p:txBody>
      </p:sp>
      <p:sp>
        <p:nvSpPr>
          <p:cNvPr id="7" name="角丸四角形 6">
            <a:extLst>
              <a:ext uri="{FF2B5EF4-FFF2-40B4-BE49-F238E27FC236}">
                <a16:creationId xmlns:a16="http://schemas.microsoft.com/office/drawing/2014/main" id="{FE4A317B-4568-CA45-80A5-621AE219603F}"/>
              </a:ext>
            </a:extLst>
          </p:cNvPr>
          <p:cNvSpPr/>
          <p:nvPr/>
        </p:nvSpPr>
        <p:spPr>
          <a:xfrm>
            <a:off x="1115616" y="3543403"/>
            <a:ext cx="1674186" cy="576064"/>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a:t>演習２日目</a:t>
            </a:r>
          </a:p>
        </p:txBody>
      </p:sp>
      <p:sp>
        <p:nvSpPr>
          <p:cNvPr id="8" name="角丸四角形 7">
            <a:extLst>
              <a:ext uri="{FF2B5EF4-FFF2-40B4-BE49-F238E27FC236}">
                <a16:creationId xmlns:a16="http://schemas.microsoft.com/office/drawing/2014/main" id="{81DDE1E0-390C-BF4A-B2BF-7F49512E1A08}"/>
              </a:ext>
            </a:extLst>
          </p:cNvPr>
          <p:cNvSpPr/>
          <p:nvPr/>
        </p:nvSpPr>
        <p:spPr>
          <a:xfrm>
            <a:off x="1115616" y="5311335"/>
            <a:ext cx="1674186" cy="576064"/>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a:t>演習３日目</a:t>
            </a:r>
          </a:p>
        </p:txBody>
      </p:sp>
      <p:sp>
        <p:nvSpPr>
          <p:cNvPr id="9" name="正方形/長方形 8">
            <a:extLst>
              <a:ext uri="{FF2B5EF4-FFF2-40B4-BE49-F238E27FC236}">
                <a16:creationId xmlns:a16="http://schemas.microsoft.com/office/drawing/2014/main" id="{38FE034B-7929-1240-9163-82C6E1DCA3B8}"/>
              </a:ext>
            </a:extLst>
          </p:cNvPr>
          <p:cNvSpPr/>
          <p:nvPr/>
        </p:nvSpPr>
        <p:spPr>
          <a:xfrm>
            <a:off x="1115616" y="2596682"/>
            <a:ext cx="2430270" cy="8194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rPr>
              <a:t>・事例報告・検討</a:t>
            </a:r>
            <a:endParaRPr lang="en-US" altLang="ja-JP" dirty="0">
              <a:solidFill>
                <a:schemeClr val="tx1"/>
              </a:solidFill>
            </a:endParaRPr>
          </a:p>
          <a:p>
            <a:r>
              <a:rPr lang="ja-JP" altLang="en-US" dirty="0" smtClean="0">
                <a:solidFill>
                  <a:schemeClr val="tx1"/>
                </a:solidFill>
              </a:rPr>
              <a:t>・実地教育の実習整理</a:t>
            </a:r>
            <a:endParaRPr lang="ja-JP" altLang="en-US" dirty="0">
              <a:solidFill>
                <a:schemeClr val="tx1"/>
              </a:solidFill>
            </a:endParaRPr>
          </a:p>
        </p:txBody>
      </p:sp>
      <p:sp>
        <p:nvSpPr>
          <p:cNvPr id="10" name="正方形/長方形 9">
            <a:extLst>
              <a:ext uri="{FF2B5EF4-FFF2-40B4-BE49-F238E27FC236}">
                <a16:creationId xmlns:a16="http://schemas.microsoft.com/office/drawing/2014/main" id="{212C4203-8F20-F647-BE29-5B28654D3C1A}"/>
              </a:ext>
            </a:extLst>
          </p:cNvPr>
          <p:cNvSpPr/>
          <p:nvPr/>
        </p:nvSpPr>
        <p:spPr>
          <a:xfrm>
            <a:off x="1115616" y="4305658"/>
            <a:ext cx="2430270" cy="8194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rPr>
              <a:t>・事例報告・検討</a:t>
            </a:r>
            <a:endParaRPr lang="en-US" altLang="ja-JP" dirty="0">
              <a:solidFill>
                <a:schemeClr val="tx1"/>
              </a:solidFill>
            </a:endParaRPr>
          </a:p>
          <a:p>
            <a:r>
              <a:rPr lang="ja-JP" altLang="en-US" dirty="0" smtClean="0">
                <a:solidFill>
                  <a:schemeClr val="tx1"/>
                </a:solidFill>
              </a:rPr>
              <a:t>・実地教育の実習整理</a:t>
            </a:r>
            <a:endParaRPr lang="ja-JP" altLang="en-US" dirty="0">
              <a:solidFill>
                <a:schemeClr val="tx1"/>
              </a:solidFill>
            </a:endParaRPr>
          </a:p>
        </p:txBody>
      </p:sp>
      <p:sp>
        <p:nvSpPr>
          <p:cNvPr id="11" name="正方形/長方形 10">
            <a:extLst>
              <a:ext uri="{FF2B5EF4-FFF2-40B4-BE49-F238E27FC236}">
                <a16:creationId xmlns:a16="http://schemas.microsoft.com/office/drawing/2014/main" id="{DB4F6D90-409D-FF49-A6DB-EE14A453D09B}"/>
              </a:ext>
            </a:extLst>
          </p:cNvPr>
          <p:cNvSpPr/>
          <p:nvPr/>
        </p:nvSpPr>
        <p:spPr>
          <a:xfrm>
            <a:off x="4139952" y="2365726"/>
            <a:ext cx="4536504" cy="175374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smtClean="0">
                <a:solidFill>
                  <a:schemeClr val="tx1"/>
                </a:solidFill>
              </a:rPr>
              <a:t>①</a:t>
            </a:r>
            <a:r>
              <a:rPr lang="ja-JP" altLang="en-US" dirty="0" smtClean="0">
                <a:solidFill>
                  <a:schemeClr val="tx1"/>
                </a:solidFill>
              </a:rPr>
              <a:t>実地</a:t>
            </a:r>
            <a:r>
              <a:rPr lang="ja-JP" altLang="en-US" dirty="0">
                <a:solidFill>
                  <a:schemeClr val="tx1"/>
                </a:solidFill>
              </a:rPr>
              <a:t>教育</a:t>
            </a:r>
            <a:r>
              <a:rPr lang="ja-JP" altLang="en-US" dirty="0" smtClean="0">
                <a:solidFill>
                  <a:schemeClr val="tx1"/>
                </a:solidFill>
              </a:rPr>
              <a:t>期間</a:t>
            </a:r>
            <a:r>
              <a:rPr lang="ja-JP" altLang="en-US" dirty="0">
                <a:solidFill>
                  <a:schemeClr val="tx1"/>
                </a:solidFill>
              </a:rPr>
              <a:t>で行う内容の整理</a:t>
            </a:r>
            <a:endParaRPr lang="en-US" altLang="ja-JP" dirty="0">
              <a:solidFill>
                <a:schemeClr val="tx1"/>
              </a:solidFill>
            </a:endParaRPr>
          </a:p>
          <a:p>
            <a:r>
              <a:rPr lang="ja-JP" altLang="en-US" dirty="0">
                <a:solidFill>
                  <a:schemeClr val="tx1"/>
                </a:solidFill>
              </a:rPr>
              <a:t>　・グループ検討で見出された必要な支援</a:t>
            </a:r>
            <a:endParaRPr lang="en-US" altLang="ja-JP" dirty="0">
              <a:solidFill>
                <a:schemeClr val="tx1"/>
              </a:solidFill>
            </a:endParaRPr>
          </a:p>
          <a:p>
            <a:r>
              <a:rPr lang="ja-JP" altLang="en-US" dirty="0">
                <a:solidFill>
                  <a:schemeClr val="tx1"/>
                </a:solidFill>
              </a:rPr>
              <a:t>　・基幹相談支援センター等との支援の共有</a:t>
            </a:r>
            <a:endParaRPr lang="en-US" altLang="ja-JP" dirty="0">
              <a:solidFill>
                <a:schemeClr val="tx1"/>
              </a:solidFill>
            </a:endParaRPr>
          </a:p>
          <a:p>
            <a:r>
              <a:rPr lang="en-US" altLang="ja-JP" dirty="0" smtClean="0">
                <a:solidFill>
                  <a:schemeClr val="tx1"/>
                </a:solidFill>
              </a:rPr>
              <a:t>②</a:t>
            </a:r>
            <a:r>
              <a:rPr lang="ja-JP" altLang="en-US" dirty="0" smtClean="0">
                <a:solidFill>
                  <a:schemeClr val="tx1"/>
                </a:solidFill>
              </a:rPr>
              <a:t>地域における実地</a:t>
            </a:r>
            <a:r>
              <a:rPr lang="ja-JP" altLang="en-US" dirty="0">
                <a:solidFill>
                  <a:schemeClr val="tx1"/>
                </a:solidFill>
              </a:rPr>
              <a:t>教育</a:t>
            </a:r>
            <a:r>
              <a:rPr lang="ja-JP" altLang="en-US" dirty="0" smtClean="0">
                <a:solidFill>
                  <a:schemeClr val="tx1"/>
                </a:solidFill>
              </a:rPr>
              <a:t>実習</a:t>
            </a:r>
            <a:endParaRPr lang="en-US" altLang="ja-JP" dirty="0">
              <a:solidFill>
                <a:schemeClr val="tx1"/>
              </a:solidFill>
            </a:endParaRPr>
          </a:p>
          <a:p>
            <a:r>
              <a:rPr lang="ja-JP" altLang="en-US" dirty="0">
                <a:solidFill>
                  <a:schemeClr val="tx1"/>
                </a:solidFill>
              </a:rPr>
              <a:t>③基幹相談支援センター等へのアポイントの</a:t>
            </a:r>
            <a:endParaRPr lang="en-US" altLang="ja-JP" dirty="0">
              <a:solidFill>
                <a:schemeClr val="tx1"/>
              </a:solidFill>
            </a:endParaRPr>
          </a:p>
          <a:p>
            <a:r>
              <a:rPr lang="ja-JP" altLang="en-US" dirty="0">
                <a:solidFill>
                  <a:schemeClr val="tx1"/>
                </a:solidFill>
              </a:rPr>
              <a:t>　仕方の検討</a:t>
            </a:r>
          </a:p>
        </p:txBody>
      </p:sp>
      <p:sp>
        <p:nvSpPr>
          <p:cNvPr id="12" name="正方形/長方形 11">
            <a:extLst>
              <a:ext uri="{FF2B5EF4-FFF2-40B4-BE49-F238E27FC236}">
                <a16:creationId xmlns:a16="http://schemas.microsoft.com/office/drawing/2014/main" id="{D8CE1108-0F1E-1B44-A417-58B59B5E5A9D}"/>
              </a:ext>
            </a:extLst>
          </p:cNvPr>
          <p:cNvSpPr/>
          <p:nvPr/>
        </p:nvSpPr>
        <p:spPr>
          <a:xfrm>
            <a:off x="4139952" y="4305657"/>
            <a:ext cx="4536504" cy="207567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smtClean="0">
                <a:solidFill>
                  <a:schemeClr val="tx1"/>
                </a:solidFill>
              </a:rPr>
              <a:t>①</a:t>
            </a:r>
            <a:r>
              <a:rPr lang="ja-JP" altLang="en-US" dirty="0">
                <a:solidFill>
                  <a:schemeClr val="tx1"/>
                </a:solidFill>
              </a:rPr>
              <a:t>地域</a:t>
            </a:r>
            <a:r>
              <a:rPr lang="ja-JP" altLang="en-US" dirty="0" smtClean="0">
                <a:solidFill>
                  <a:schemeClr val="tx1"/>
                </a:solidFill>
              </a:rPr>
              <a:t>における実地</a:t>
            </a:r>
            <a:r>
              <a:rPr lang="ja-JP" altLang="en-US" dirty="0">
                <a:solidFill>
                  <a:schemeClr val="tx1"/>
                </a:solidFill>
              </a:rPr>
              <a:t>教育</a:t>
            </a:r>
            <a:r>
              <a:rPr lang="ja-JP" altLang="en-US" dirty="0" smtClean="0">
                <a:solidFill>
                  <a:schemeClr val="tx1"/>
                </a:solidFill>
              </a:rPr>
              <a:t>期間</a:t>
            </a:r>
            <a:r>
              <a:rPr lang="ja-JP" altLang="en-US" dirty="0">
                <a:solidFill>
                  <a:schemeClr val="tx1"/>
                </a:solidFill>
              </a:rPr>
              <a:t>で行う内容の整理</a:t>
            </a:r>
            <a:endParaRPr lang="en-US" altLang="ja-JP" dirty="0">
              <a:solidFill>
                <a:schemeClr val="tx1"/>
              </a:solidFill>
            </a:endParaRPr>
          </a:p>
          <a:p>
            <a:r>
              <a:rPr lang="ja-JP" altLang="en-US" dirty="0">
                <a:solidFill>
                  <a:schemeClr val="tx1"/>
                </a:solidFill>
              </a:rPr>
              <a:t>　・地域自立支援協議会の運営状況等</a:t>
            </a:r>
            <a:endParaRPr lang="en-US" altLang="ja-JP" dirty="0">
              <a:solidFill>
                <a:schemeClr val="tx1"/>
              </a:solidFill>
            </a:endParaRPr>
          </a:p>
          <a:p>
            <a:r>
              <a:rPr lang="ja-JP" altLang="en-US" dirty="0">
                <a:solidFill>
                  <a:schemeClr val="tx1"/>
                </a:solidFill>
              </a:rPr>
              <a:t>　・相談支援体制</a:t>
            </a:r>
            <a:endParaRPr lang="en-US" altLang="ja-JP" dirty="0">
              <a:solidFill>
                <a:schemeClr val="tx1"/>
              </a:solidFill>
            </a:endParaRPr>
          </a:p>
          <a:p>
            <a:r>
              <a:rPr lang="en-US" altLang="ja-JP" dirty="0" smtClean="0">
                <a:solidFill>
                  <a:schemeClr val="tx1"/>
                </a:solidFill>
              </a:rPr>
              <a:t>②</a:t>
            </a:r>
            <a:r>
              <a:rPr lang="ja-JP" altLang="en-US" dirty="0" smtClean="0">
                <a:solidFill>
                  <a:schemeClr val="tx1"/>
                </a:solidFill>
              </a:rPr>
              <a:t>地域における実地教育実習</a:t>
            </a:r>
            <a:endParaRPr lang="en-US" altLang="ja-JP" dirty="0">
              <a:solidFill>
                <a:schemeClr val="tx1"/>
              </a:solidFill>
            </a:endParaRPr>
          </a:p>
          <a:p>
            <a:r>
              <a:rPr lang="en-US" altLang="ja-JP" dirty="0">
                <a:solidFill>
                  <a:schemeClr val="tx1"/>
                </a:solidFill>
              </a:rPr>
              <a:t>③</a:t>
            </a:r>
            <a:r>
              <a:rPr lang="ja-JP" altLang="en-US" dirty="0">
                <a:solidFill>
                  <a:schemeClr val="tx1"/>
                </a:solidFill>
              </a:rPr>
              <a:t>基幹相談支援センター等へのアポイントの</a:t>
            </a:r>
            <a:endParaRPr lang="en-US" altLang="ja-JP" dirty="0">
              <a:solidFill>
                <a:schemeClr val="tx1"/>
              </a:solidFill>
            </a:endParaRPr>
          </a:p>
          <a:p>
            <a:r>
              <a:rPr lang="ja-JP" altLang="en-US" dirty="0">
                <a:solidFill>
                  <a:schemeClr val="tx1"/>
                </a:solidFill>
              </a:rPr>
              <a:t>　仕方の検討</a:t>
            </a:r>
          </a:p>
        </p:txBody>
      </p:sp>
      <p:sp>
        <p:nvSpPr>
          <p:cNvPr id="13" name="右矢印 12">
            <a:extLst>
              <a:ext uri="{FF2B5EF4-FFF2-40B4-BE49-F238E27FC236}">
                <a16:creationId xmlns:a16="http://schemas.microsoft.com/office/drawing/2014/main" id="{0B5CB363-5017-AC45-954F-AA2E36443D8A}"/>
              </a:ext>
            </a:extLst>
          </p:cNvPr>
          <p:cNvSpPr/>
          <p:nvPr/>
        </p:nvSpPr>
        <p:spPr>
          <a:xfrm>
            <a:off x="3545886" y="2738540"/>
            <a:ext cx="37804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右矢印 13">
            <a:extLst>
              <a:ext uri="{FF2B5EF4-FFF2-40B4-BE49-F238E27FC236}">
                <a16:creationId xmlns:a16="http://schemas.microsoft.com/office/drawing/2014/main" id="{627D976F-2DE7-C74F-8A52-D211FDE53E27}"/>
              </a:ext>
            </a:extLst>
          </p:cNvPr>
          <p:cNvSpPr/>
          <p:nvPr/>
        </p:nvSpPr>
        <p:spPr>
          <a:xfrm>
            <a:off x="3545886" y="4463375"/>
            <a:ext cx="37804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5" name="テキスト ボックス 14">
            <a:extLst>
              <a:ext uri="{FF2B5EF4-FFF2-40B4-BE49-F238E27FC236}">
                <a16:creationId xmlns:a16="http://schemas.microsoft.com/office/drawing/2014/main" id="{04BB1552-9C57-4D4E-94B4-D3CC4A8842FC}"/>
              </a:ext>
            </a:extLst>
          </p:cNvPr>
          <p:cNvSpPr txBox="1"/>
          <p:nvPr/>
        </p:nvSpPr>
        <p:spPr>
          <a:xfrm>
            <a:off x="4139952" y="1354776"/>
            <a:ext cx="4536504" cy="830997"/>
          </a:xfrm>
          <a:prstGeom prst="rect">
            <a:avLst/>
          </a:prstGeom>
          <a:noFill/>
          <a:ln w="19050">
            <a:solidFill>
              <a:schemeClr val="tx1"/>
            </a:solidFill>
            <a:prstDash val="dash"/>
          </a:ln>
        </p:spPr>
        <p:txBody>
          <a:bodyPr wrap="square" rtlCol="0">
            <a:spAutoFit/>
          </a:bodyPr>
          <a:lstStyle/>
          <a:p>
            <a:r>
              <a:rPr lang="ja-JP" altLang="en-US" sz="1600" dirty="0"/>
              <a:t>地域</a:t>
            </a:r>
            <a:r>
              <a:rPr lang="ja-JP" altLang="en-US" sz="1600" dirty="0" smtClean="0"/>
              <a:t>における実地</a:t>
            </a:r>
            <a:r>
              <a:rPr lang="ja-JP" altLang="en-US" sz="1600" dirty="0"/>
              <a:t>教育</a:t>
            </a:r>
            <a:r>
              <a:rPr lang="ja-JP" altLang="en-US" sz="1600" dirty="0" smtClean="0"/>
              <a:t>（</a:t>
            </a:r>
            <a:r>
              <a:rPr lang="ja-JP" altLang="en-US" sz="1600" dirty="0"/>
              <a:t>法定研修の合間に実施）</a:t>
            </a:r>
            <a:endParaRPr lang="en-US" altLang="ja-JP" sz="1600" dirty="0"/>
          </a:p>
          <a:p>
            <a:r>
              <a:rPr lang="ja-JP" altLang="en-US" sz="1600" dirty="0"/>
              <a:t>法定研修後基幹相談支援センター等との継続したつながりや事例検討等への参加</a:t>
            </a:r>
            <a:endParaRPr lang="en-US" altLang="ja-JP" sz="1600" dirty="0"/>
          </a:p>
        </p:txBody>
      </p:sp>
      <p:sp>
        <p:nvSpPr>
          <p:cNvPr id="3" name="正方形/長方形 2"/>
          <p:cNvSpPr/>
          <p:nvPr/>
        </p:nvSpPr>
        <p:spPr>
          <a:xfrm>
            <a:off x="300490" y="1354776"/>
            <a:ext cx="3092513" cy="369332"/>
          </a:xfrm>
          <a:prstGeom prst="rect">
            <a:avLst/>
          </a:prstGeom>
        </p:spPr>
        <p:txBody>
          <a:bodyPr wrap="none">
            <a:spAutoFit/>
          </a:bodyPr>
          <a:lstStyle/>
          <a:p>
            <a:r>
              <a:rPr lang="ja-JP" altLang="en-US" b="1" dirty="0"/>
              <a:t>報告者（神奈川県：冨岡講師）</a:t>
            </a:r>
            <a:endParaRPr lang="ja-JP" altLang="en-US" dirty="0"/>
          </a:p>
        </p:txBody>
      </p:sp>
    </p:spTree>
    <p:extLst>
      <p:ext uri="{BB962C8B-B14F-4D97-AF65-F5344CB8AC3E}">
        <p14:creationId xmlns:p14="http://schemas.microsoft.com/office/powerpoint/2010/main" val="552213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89CB66-2167-5546-81DE-1AEE61CC3134}"/>
              </a:ext>
            </a:extLst>
          </p:cNvPr>
          <p:cNvSpPr>
            <a:spLocks noGrp="1"/>
          </p:cNvSpPr>
          <p:nvPr>
            <p:ph type="title"/>
          </p:nvPr>
        </p:nvSpPr>
        <p:spPr>
          <a:xfrm>
            <a:off x="107504" y="125372"/>
            <a:ext cx="8856984" cy="1143000"/>
          </a:xfrm>
        </p:spPr>
        <p:txBody>
          <a:bodyPr>
            <a:normAutofit fontScale="90000"/>
          </a:bodyPr>
          <a:lstStyle/>
          <a:p>
            <a:r>
              <a:rPr kumimoji="1" lang="ja-JP" altLang="en-US" sz="4000" dirty="0" smtClean="0"/>
              <a:t>　</a:t>
            </a:r>
            <a:r>
              <a:rPr kumimoji="1" lang="ja-JP" altLang="en-US" sz="3600" dirty="0" smtClean="0"/>
              <a:t>神奈川県　現任研修に</a:t>
            </a:r>
            <a:r>
              <a:rPr kumimoji="1" lang="ja-JP" altLang="en-US" sz="3600" dirty="0"/>
              <a:t>おける</a:t>
            </a:r>
            <a:r>
              <a:rPr kumimoji="1" lang="en-US" altLang="ja-JP" sz="3600" dirty="0"/>
              <a:t/>
            </a:r>
            <a:br>
              <a:rPr kumimoji="1" lang="en-US" altLang="ja-JP" sz="3600" dirty="0"/>
            </a:br>
            <a:r>
              <a:rPr kumimoji="1" lang="ja-JP" altLang="en-US" sz="3600" dirty="0" smtClean="0"/>
              <a:t>　　</a:t>
            </a:r>
            <a:r>
              <a:rPr lang="ja-JP" altLang="en-US" sz="3600" dirty="0" smtClean="0"/>
              <a:t>実地</a:t>
            </a:r>
            <a:r>
              <a:rPr lang="ja-JP" altLang="en-US" sz="3600" dirty="0"/>
              <a:t>教育</a:t>
            </a:r>
            <a:r>
              <a:rPr lang="ja-JP" altLang="en-US" sz="3600" dirty="0" smtClean="0"/>
              <a:t>の</a:t>
            </a:r>
            <a:r>
              <a:rPr kumimoji="1" lang="ja-JP" altLang="en-US" sz="3600" dirty="0" smtClean="0"/>
              <a:t>実践事例紹介</a:t>
            </a:r>
            <a:r>
              <a:rPr lang="ja-JP" altLang="en-US" sz="3600" dirty="0"/>
              <a:t>　</a:t>
            </a:r>
            <a:r>
              <a:rPr lang="ja-JP" altLang="en-US" sz="3600" dirty="0" smtClean="0"/>
              <a:t>　　　　　　</a:t>
            </a:r>
            <a:r>
              <a:rPr kumimoji="1" lang="en-US" altLang="ja-JP" sz="3600" dirty="0" smtClean="0"/>
              <a:t/>
            </a:r>
            <a:br>
              <a:rPr kumimoji="1" lang="en-US" altLang="ja-JP" sz="3600" dirty="0" smtClean="0"/>
            </a:br>
            <a:r>
              <a:rPr lang="ja-JP" altLang="en-US" sz="2200" b="1" dirty="0" smtClean="0"/>
              <a:t>報告者</a:t>
            </a:r>
            <a:r>
              <a:rPr lang="ja-JP" altLang="en-US" sz="2200" b="1" dirty="0"/>
              <a:t>（神奈川県：冨岡講師）</a:t>
            </a:r>
            <a:endParaRPr kumimoji="1" lang="ja-JP" altLang="en-US" sz="2200" dirty="0"/>
          </a:p>
        </p:txBody>
      </p:sp>
      <p:sp>
        <p:nvSpPr>
          <p:cNvPr id="3" name="スライド番号プレースホルダー 2">
            <a:extLst>
              <a:ext uri="{FF2B5EF4-FFF2-40B4-BE49-F238E27FC236}">
                <a16:creationId xmlns:a16="http://schemas.microsoft.com/office/drawing/2014/main" id="{47798685-363F-9549-97D6-F445DF164918}"/>
              </a:ext>
            </a:extLst>
          </p:cNvPr>
          <p:cNvSpPr>
            <a:spLocks noGrp="1"/>
          </p:cNvSpPr>
          <p:nvPr>
            <p:ph type="sldNum" sz="quarter" idx="12"/>
          </p:nvPr>
        </p:nvSpPr>
        <p:spPr>
          <a:xfrm>
            <a:off x="7010400" y="6512271"/>
            <a:ext cx="2133600" cy="280120"/>
          </a:xfrm>
        </p:spPr>
        <p:txBody>
          <a:bodyPr/>
          <a:lstStyle/>
          <a:p>
            <a:pPr>
              <a:defRPr/>
            </a:pPr>
            <a:fld id="{EC602E4F-3B58-4928-9C49-10C64EE68D88}" type="slidenum">
              <a:rPr lang="en-US" altLang="ja-JP" smtClean="0"/>
              <a:pPr>
                <a:defRPr/>
              </a:pPr>
              <a:t>26</a:t>
            </a:fld>
            <a:endParaRPr lang="en-US" altLang="ja-JP"/>
          </a:p>
        </p:txBody>
      </p:sp>
      <p:graphicFrame>
        <p:nvGraphicFramePr>
          <p:cNvPr id="4" name="表 3">
            <a:extLst>
              <a:ext uri="{FF2B5EF4-FFF2-40B4-BE49-F238E27FC236}">
                <a16:creationId xmlns:a16="http://schemas.microsoft.com/office/drawing/2014/main" id="{B71AB546-E1EB-F54A-8FA2-CB1BE8236C3B}"/>
              </a:ext>
            </a:extLst>
          </p:cNvPr>
          <p:cNvGraphicFramePr>
            <a:graphicFrameLocks noGrp="1"/>
          </p:cNvGraphicFramePr>
          <p:nvPr>
            <p:extLst>
              <p:ext uri="{D42A27DB-BD31-4B8C-83A1-F6EECF244321}">
                <p14:modId xmlns:p14="http://schemas.microsoft.com/office/powerpoint/2010/main" val="255847222"/>
              </p:ext>
            </p:extLst>
          </p:nvPr>
        </p:nvGraphicFramePr>
        <p:xfrm>
          <a:off x="876468" y="1659427"/>
          <a:ext cx="7319056" cy="2205652"/>
        </p:xfrm>
        <a:graphic>
          <a:graphicData uri="http://schemas.openxmlformats.org/drawingml/2006/table">
            <a:tbl>
              <a:tblPr firstRow="1" bandRow="1">
                <a:tableStyleId>{3B4B98B0-60AC-42C2-AFA5-B58CD77FA1E5}</a:tableStyleId>
              </a:tblPr>
              <a:tblGrid>
                <a:gridCol w="7319056">
                  <a:extLst>
                    <a:ext uri="{9D8B030D-6E8A-4147-A177-3AD203B41FA5}">
                      <a16:colId xmlns:a16="http://schemas.microsoft.com/office/drawing/2014/main" val="1436336588"/>
                    </a:ext>
                  </a:extLst>
                </a:gridCol>
              </a:tblGrid>
              <a:tr h="461826">
                <a:tc>
                  <a:txBody>
                    <a:bodyPr/>
                    <a:lstStyle/>
                    <a:p>
                      <a:r>
                        <a:rPr kumimoji="1" lang="ja-JP" altLang="en-US" sz="1600" b="0" dirty="0"/>
                        <a:t>①グループ検討の中で見出された必要とされる支援</a:t>
                      </a:r>
                      <a:r>
                        <a:rPr kumimoji="1" lang="ja-JP" altLang="en-US" sz="1600" b="0" dirty="0" smtClean="0"/>
                        <a:t>（地域おける実地教育期間</a:t>
                      </a:r>
                      <a:r>
                        <a:rPr kumimoji="1" lang="ja-JP" altLang="en-US" sz="1600" b="0" dirty="0"/>
                        <a:t>）</a:t>
                      </a:r>
                      <a:endParaRPr kumimoji="1" lang="ja-JP" altLang="en-US" sz="1600" b="0" dirty="0">
                        <a:solidFill>
                          <a:schemeClr val="tx1"/>
                        </a:solidFill>
                      </a:endParaRPr>
                    </a:p>
                  </a:txBody>
                  <a:tcPr marL="68580" marR="68580"/>
                </a:tc>
                <a:extLst>
                  <a:ext uri="{0D108BD9-81ED-4DB2-BD59-A6C34878D82A}">
                    <a16:rowId xmlns:a16="http://schemas.microsoft.com/office/drawing/2014/main" val="1196357824"/>
                  </a:ext>
                </a:extLst>
              </a:tr>
              <a:tr h="692739">
                <a:tc>
                  <a:txBody>
                    <a:bodyPr/>
                    <a:lstStyle/>
                    <a:p>
                      <a:r>
                        <a:rPr kumimoji="1" lang="ja-JP" altLang="en-US" sz="1600" dirty="0"/>
                        <a:t>・就労希望だが、無理しているところを感じるため就労動機を確認する</a:t>
                      </a:r>
                      <a:endParaRPr kumimoji="1" lang="en-US" altLang="ja-JP" sz="1600" dirty="0"/>
                    </a:p>
                    <a:p>
                      <a:r>
                        <a:rPr kumimoji="1" lang="ja-JP" altLang="en-US" sz="1600" dirty="0"/>
                        <a:t>・就労に向けた具体的な展開（今・３ヶ月・半年後）について本人と共有する</a:t>
                      </a:r>
                    </a:p>
                  </a:txBody>
                  <a:tcPr marL="68580" marR="68580"/>
                </a:tc>
                <a:extLst>
                  <a:ext uri="{0D108BD9-81ED-4DB2-BD59-A6C34878D82A}">
                    <a16:rowId xmlns:a16="http://schemas.microsoft.com/office/drawing/2014/main" val="1497331302"/>
                  </a:ext>
                </a:extLst>
              </a:tr>
              <a:tr h="384855">
                <a:tc>
                  <a:txBody>
                    <a:bodyPr/>
                    <a:lstStyle/>
                    <a:p>
                      <a:r>
                        <a:rPr kumimoji="1" lang="en-US" altLang="ja-JP" sz="1600" dirty="0"/>
                        <a:t>②</a:t>
                      </a:r>
                      <a:r>
                        <a:rPr kumimoji="1" lang="ja-JP" altLang="en-US" sz="1600" dirty="0"/>
                        <a:t>基幹相談支援センター等との支援の共有方法</a:t>
                      </a:r>
                    </a:p>
                  </a:txBody>
                  <a:tcPr marL="68580" marR="68580"/>
                </a:tc>
                <a:extLst>
                  <a:ext uri="{0D108BD9-81ED-4DB2-BD59-A6C34878D82A}">
                    <a16:rowId xmlns:a16="http://schemas.microsoft.com/office/drawing/2014/main" val="2180735214"/>
                  </a:ext>
                </a:extLst>
              </a:tr>
              <a:tr h="666232">
                <a:tc>
                  <a:txBody>
                    <a:bodyPr/>
                    <a:lstStyle/>
                    <a:p>
                      <a:r>
                        <a:rPr kumimoji="1" lang="ja-JP" altLang="en-US" sz="1600" dirty="0"/>
                        <a:t>・本人と面接した上で、基幹相談支援センターの担当職員と情報共有。直接伺い、近況報告を行う他、支援場のアドバイスをもらう予定</a:t>
                      </a:r>
                    </a:p>
                  </a:txBody>
                  <a:tcPr marL="68580" marR="68580"/>
                </a:tc>
                <a:extLst>
                  <a:ext uri="{0D108BD9-81ED-4DB2-BD59-A6C34878D82A}">
                    <a16:rowId xmlns:a16="http://schemas.microsoft.com/office/drawing/2014/main" val="1911190063"/>
                  </a:ext>
                </a:extLst>
              </a:tr>
            </a:tbl>
          </a:graphicData>
        </a:graphic>
      </p:graphicFrame>
      <p:graphicFrame>
        <p:nvGraphicFramePr>
          <p:cNvPr id="5" name="表 4">
            <a:extLst>
              <a:ext uri="{FF2B5EF4-FFF2-40B4-BE49-F238E27FC236}">
                <a16:creationId xmlns:a16="http://schemas.microsoft.com/office/drawing/2014/main" id="{A915D5D0-9182-A743-8996-2D6DBE7A130C}"/>
              </a:ext>
            </a:extLst>
          </p:cNvPr>
          <p:cNvGraphicFramePr>
            <a:graphicFrameLocks noGrp="1"/>
          </p:cNvGraphicFramePr>
          <p:nvPr>
            <p:extLst>
              <p:ext uri="{D42A27DB-BD31-4B8C-83A1-F6EECF244321}">
                <p14:modId xmlns:p14="http://schemas.microsoft.com/office/powerpoint/2010/main" val="4004284338"/>
              </p:ext>
            </p:extLst>
          </p:nvPr>
        </p:nvGraphicFramePr>
        <p:xfrm>
          <a:off x="779434" y="4256134"/>
          <a:ext cx="7385942" cy="2465341"/>
        </p:xfrm>
        <a:graphic>
          <a:graphicData uri="http://schemas.openxmlformats.org/drawingml/2006/table">
            <a:tbl>
              <a:tblPr firstRow="1" bandRow="1">
                <a:tableStyleId>{BC89EF96-8CEA-46FF-86C4-4CE0E7609802}</a:tableStyleId>
              </a:tblPr>
              <a:tblGrid>
                <a:gridCol w="7385942">
                  <a:extLst>
                    <a:ext uri="{9D8B030D-6E8A-4147-A177-3AD203B41FA5}">
                      <a16:colId xmlns:a16="http://schemas.microsoft.com/office/drawing/2014/main" val="3231814535"/>
                    </a:ext>
                  </a:extLst>
                </a:gridCol>
              </a:tblGrid>
              <a:tr h="311281">
                <a:tc>
                  <a:txBody>
                    <a:bodyPr/>
                    <a:lstStyle/>
                    <a:p>
                      <a:r>
                        <a:rPr kumimoji="1" lang="ja-JP" altLang="en-US" sz="1600" b="0" dirty="0" smtClean="0"/>
                        <a:t>①地域における実地教育での</a:t>
                      </a:r>
                      <a:r>
                        <a:rPr kumimoji="1" lang="ja-JP" altLang="en-US" sz="1600" b="0" dirty="0"/>
                        <a:t>支援と効果</a:t>
                      </a:r>
                      <a:endParaRPr kumimoji="1" lang="ja-JP" altLang="en-US" sz="1600" b="0" dirty="0">
                        <a:solidFill>
                          <a:schemeClr val="tx1"/>
                        </a:solidFill>
                      </a:endParaRPr>
                    </a:p>
                  </a:txBody>
                  <a:tcPr marL="68580" marR="68580"/>
                </a:tc>
                <a:extLst>
                  <a:ext uri="{0D108BD9-81ED-4DB2-BD59-A6C34878D82A}">
                    <a16:rowId xmlns:a16="http://schemas.microsoft.com/office/drawing/2014/main" val="1746066797"/>
                  </a:ext>
                </a:extLst>
              </a:tr>
              <a:tr h="764824">
                <a:tc>
                  <a:txBody>
                    <a:bodyPr/>
                    <a:lstStyle/>
                    <a:p>
                      <a:r>
                        <a:rPr kumimoji="1" lang="ja-JP" altLang="en-US" sz="1600" dirty="0"/>
                        <a:t>・本人の意思を確認したところ、本人なりに色々と考えていることがわかった</a:t>
                      </a:r>
                      <a:endParaRPr kumimoji="1" lang="en-US" altLang="ja-JP" sz="1600" dirty="0"/>
                    </a:p>
                    <a:p>
                      <a:r>
                        <a:rPr kumimoji="1" lang="ja-JP" altLang="en-US" sz="1600" dirty="0"/>
                        <a:t>・できることから始めていくことを共有したことで、本人はとても安心した様子で生活上の様々なことを相談してくることが増えた</a:t>
                      </a:r>
                    </a:p>
                  </a:txBody>
                  <a:tcPr marL="68580" marR="68580"/>
                </a:tc>
                <a:extLst>
                  <a:ext uri="{0D108BD9-81ED-4DB2-BD59-A6C34878D82A}">
                    <a16:rowId xmlns:a16="http://schemas.microsoft.com/office/drawing/2014/main" val="4122997454"/>
                  </a:ext>
                </a:extLst>
              </a:tr>
              <a:tr h="337167">
                <a:tc>
                  <a:txBody>
                    <a:bodyPr/>
                    <a:lstStyle/>
                    <a:p>
                      <a:r>
                        <a:rPr kumimoji="1" lang="en-US" altLang="ja-JP" sz="1600" dirty="0"/>
                        <a:t>②</a:t>
                      </a:r>
                      <a:r>
                        <a:rPr kumimoji="1" lang="ja-JP" altLang="en-US" sz="1600" dirty="0"/>
                        <a:t>基幹相談支援センター等との共有内容・支援上のアドバイス</a:t>
                      </a:r>
                    </a:p>
                  </a:txBody>
                  <a:tcPr marL="68580" marR="68580"/>
                </a:tc>
                <a:extLst>
                  <a:ext uri="{0D108BD9-81ED-4DB2-BD59-A6C34878D82A}">
                    <a16:rowId xmlns:a16="http://schemas.microsoft.com/office/drawing/2014/main" val="1049392614"/>
                  </a:ext>
                </a:extLst>
              </a:tr>
              <a:tr h="969934">
                <a:tc>
                  <a:txBody>
                    <a:bodyPr/>
                    <a:lstStyle/>
                    <a:p>
                      <a:r>
                        <a:rPr kumimoji="1" lang="ja-JP" altLang="en-US" sz="1600" dirty="0"/>
                        <a:t>・今後も継続して情報共有等を図ることとなった（支援の共有や相談できる場所）</a:t>
                      </a:r>
                      <a:endParaRPr kumimoji="1" lang="en-US" altLang="ja-JP" sz="1600" dirty="0"/>
                    </a:p>
                    <a:p>
                      <a:r>
                        <a:rPr kumimoji="1" lang="ja-JP" altLang="en-US" sz="1600" dirty="0"/>
                        <a:t>・自信のなさが伺えることから、自己肯定感を高めていく支援（面接を通して本人を認めていく）を継続して行ってはどうか</a:t>
                      </a:r>
                    </a:p>
                  </a:txBody>
                  <a:tcPr marL="68580" marR="68580"/>
                </a:tc>
                <a:extLst>
                  <a:ext uri="{0D108BD9-81ED-4DB2-BD59-A6C34878D82A}">
                    <a16:rowId xmlns:a16="http://schemas.microsoft.com/office/drawing/2014/main" val="1645499393"/>
                  </a:ext>
                </a:extLst>
              </a:tr>
            </a:tbl>
          </a:graphicData>
        </a:graphic>
      </p:graphicFrame>
      <p:sp>
        <p:nvSpPr>
          <p:cNvPr id="6" name="テキスト ボックス 5">
            <a:extLst>
              <a:ext uri="{FF2B5EF4-FFF2-40B4-BE49-F238E27FC236}">
                <a16:creationId xmlns:a16="http://schemas.microsoft.com/office/drawing/2014/main" id="{17B06A99-4CCF-D04E-A7A5-CCCE3632695D}"/>
              </a:ext>
            </a:extLst>
          </p:cNvPr>
          <p:cNvSpPr txBox="1"/>
          <p:nvPr/>
        </p:nvSpPr>
        <p:spPr>
          <a:xfrm>
            <a:off x="395536" y="1268760"/>
            <a:ext cx="3558006" cy="369332"/>
          </a:xfrm>
          <a:prstGeom prst="rect">
            <a:avLst/>
          </a:prstGeom>
          <a:noFill/>
        </p:spPr>
        <p:txBody>
          <a:bodyPr wrap="square" rtlCol="0">
            <a:spAutoFit/>
          </a:bodyPr>
          <a:lstStyle/>
          <a:p>
            <a:r>
              <a:rPr lang="ja-JP" altLang="en-US" b="1" dirty="0"/>
              <a:t>演習時に整理された事柄</a:t>
            </a:r>
          </a:p>
        </p:txBody>
      </p:sp>
      <p:sp>
        <p:nvSpPr>
          <p:cNvPr id="7" name="テキスト ボックス 6">
            <a:extLst>
              <a:ext uri="{FF2B5EF4-FFF2-40B4-BE49-F238E27FC236}">
                <a16:creationId xmlns:a16="http://schemas.microsoft.com/office/drawing/2014/main" id="{97BDC5D6-FA10-B742-A533-08B2ACA5F7B6}"/>
              </a:ext>
            </a:extLst>
          </p:cNvPr>
          <p:cNvSpPr txBox="1"/>
          <p:nvPr/>
        </p:nvSpPr>
        <p:spPr>
          <a:xfrm>
            <a:off x="395536" y="3865079"/>
            <a:ext cx="4536504" cy="369332"/>
          </a:xfrm>
          <a:prstGeom prst="rect">
            <a:avLst/>
          </a:prstGeom>
          <a:noFill/>
        </p:spPr>
        <p:txBody>
          <a:bodyPr wrap="square" rtlCol="0">
            <a:spAutoFit/>
          </a:bodyPr>
          <a:lstStyle/>
          <a:p>
            <a:r>
              <a:rPr lang="ja-JP" altLang="en-US" b="1" dirty="0" smtClean="0"/>
              <a:t>実地教育実習での</a:t>
            </a:r>
            <a:r>
              <a:rPr lang="ja-JP" altLang="en-US" b="1" dirty="0"/>
              <a:t>取り組みと効果</a:t>
            </a:r>
          </a:p>
        </p:txBody>
      </p:sp>
      <p:sp>
        <p:nvSpPr>
          <p:cNvPr id="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303588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7798685-363F-9549-97D6-F445DF164918}"/>
              </a:ext>
            </a:extLst>
          </p:cNvPr>
          <p:cNvSpPr>
            <a:spLocks noGrp="1"/>
          </p:cNvSpPr>
          <p:nvPr>
            <p:ph type="sldNum" sz="quarter" idx="12"/>
          </p:nvPr>
        </p:nvSpPr>
        <p:spPr>
          <a:xfrm>
            <a:off x="6998800" y="6525345"/>
            <a:ext cx="2133600" cy="280120"/>
          </a:xfrm>
        </p:spPr>
        <p:txBody>
          <a:bodyPr/>
          <a:lstStyle/>
          <a:p>
            <a:pPr>
              <a:defRPr/>
            </a:pPr>
            <a:fld id="{EC602E4F-3B58-4928-9C49-10C64EE68D88}" type="slidenum">
              <a:rPr lang="en-US" altLang="ja-JP" smtClean="0"/>
              <a:pPr>
                <a:defRPr/>
              </a:pPr>
              <a:t>27</a:t>
            </a:fld>
            <a:endParaRPr lang="en-US" altLang="ja-JP"/>
          </a:p>
        </p:txBody>
      </p:sp>
      <p:graphicFrame>
        <p:nvGraphicFramePr>
          <p:cNvPr id="4" name="表 3">
            <a:extLst>
              <a:ext uri="{FF2B5EF4-FFF2-40B4-BE49-F238E27FC236}">
                <a16:creationId xmlns:a16="http://schemas.microsoft.com/office/drawing/2014/main" id="{B71AB546-E1EB-F54A-8FA2-CB1BE8236C3B}"/>
              </a:ext>
            </a:extLst>
          </p:cNvPr>
          <p:cNvGraphicFramePr>
            <a:graphicFrameLocks noGrp="1"/>
          </p:cNvGraphicFramePr>
          <p:nvPr>
            <p:extLst>
              <p:ext uri="{D42A27DB-BD31-4B8C-83A1-F6EECF244321}">
                <p14:modId xmlns:p14="http://schemas.microsoft.com/office/powerpoint/2010/main" val="873120946"/>
              </p:ext>
            </p:extLst>
          </p:nvPr>
        </p:nvGraphicFramePr>
        <p:xfrm>
          <a:off x="1043608" y="1637704"/>
          <a:ext cx="7272808" cy="1883786"/>
        </p:xfrm>
        <a:graphic>
          <a:graphicData uri="http://schemas.openxmlformats.org/drawingml/2006/table">
            <a:tbl>
              <a:tblPr firstRow="1" bandRow="1">
                <a:tableStyleId>{3B4B98B0-60AC-42C2-AFA5-B58CD77FA1E5}</a:tableStyleId>
              </a:tblPr>
              <a:tblGrid>
                <a:gridCol w="7272808">
                  <a:extLst>
                    <a:ext uri="{9D8B030D-6E8A-4147-A177-3AD203B41FA5}">
                      <a16:colId xmlns:a16="http://schemas.microsoft.com/office/drawing/2014/main" val="1436336588"/>
                    </a:ext>
                  </a:extLst>
                </a:gridCol>
              </a:tblGrid>
              <a:tr h="312854">
                <a:tc>
                  <a:txBody>
                    <a:bodyPr/>
                    <a:lstStyle/>
                    <a:p>
                      <a:r>
                        <a:rPr kumimoji="1" lang="ja-JP" altLang="en-US" sz="1600" b="0" dirty="0"/>
                        <a:t>①グループ検討の中で見出された必要とされる支援</a:t>
                      </a:r>
                      <a:r>
                        <a:rPr kumimoji="1" lang="ja-JP" altLang="en-US" sz="1600" b="0" dirty="0" smtClean="0"/>
                        <a:t>（実地教育期間</a:t>
                      </a:r>
                      <a:r>
                        <a:rPr kumimoji="1" lang="ja-JP" altLang="en-US" sz="1600" b="0" dirty="0"/>
                        <a:t>）</a:t>
                      </a:r>
                      <a:endParaRPr kumimoji="1" lang="ja-JP" altLang="en-US" sz="1600" b="0" dirty="0">
                        <a:solidFill>
                          <a:schemeClr val="tx1"/>
                        </a:solidFill>
                      </a:endParaRPr>
                    </a:p>
                  </a:txBody>
                  <a:tcPr marL="68580" marR="68580"/>
                </a:tc>
                <a:extLst>
                  <a:ext uri="{0D108BD9-81ED-4DB2-BD59-A6C34878D82A}">
                    <a16:rowId xmlns:a16="http://schemas.microsoft.com/office/drawing/2014/main" val="1196357824"/>
                  </a:ext>
                </a:extLst>
              </a:tr>
              <a:tr h="540385">
                <a:tc>
                  <a:txBody>
                    <a:bodyPr/>
                    <a:lstStyle/>
                    <a:p>
                      <a:r>
                        <a:rPr kumimoji="1" lang="ja-JP" altLang="en-US" sz="1600"/>
                        <a:t>・学校（担任）との連携を密にして支援の共有する</a:t>
                      </a:r>
                      <a:endParaRPr kumimoji="1" lang="en-US" altLang="ja-JP" sz="1600" dirty="0"/>
                    </a:p>
                    <a:p>
                      <a:r>
                        <a:rPr kumimoji="1" lang="ja-JP" altLang="en-US" sz="1600"/>
                        <a:t>・地域資源の活用状況を聞き、地域とのつながりを深めていく</a:t>
                      </a:r>
                      <a:endParaRPr kumimoji="1" lang="en-US" altLang="ja-JP" sz="1600" dirty="0"/>
                    </a:p>
                  </a:txBody>
                  <a:tcPr marL="68580" marR="68580"/>
                </a:tc>
                <a:extLst>
                  <a:ext uri="{0D108BD9-81ED-4DB2-BD59-A6C34878D82A}">
                    <a16:rowId xmlns:a16="http://schemas.microsoft.com/office/drawing/2014/main" val="1497331302"/>
                  </a:ext>
                </a:extLst>
              </a:tr>
              <a:tr h="312854">
                <a:tc>
                  <a:txBody>
                    <a:bodyPr/>
                    <a:lstStyle/>
                    <a:p>
                      <a:r>
                        <a:rPr kumimoji="1" lang="en-US" altLang="ja-JP" sz="1600" dirty="0"/>
                        <a:t>②</a:t>
                      </a:r>
                      <a:r>
                        <a:rPr kumimoji="1" lang="ja-JP" altLang="en-US" sz="1600" dirty="0"/>
                        <a:t>基幹相談支援センター等との支援の共有方法</a:t>
                      </a:r>
                    </a:p>
                  </a:txBody>
                  <a:tcPr marL="68580" marR="68580"/>
                </a:tc>
                <a:extLst>
                  <a:ext uri="{0D108BD9-81ED-4DB2-BD59-A6C34878D82A}">
                    <a16:rowId xmlns:a16="http://schemas.microsoft.com/office/drawing/2014/main" val="2180735214"/>
                  </a:ext>
                </a:extLst>
              </a:tr>
              <a:tr h="634106">
                <a:tc>
                  <a:txBody>
                    <a:bodyPr/>
                    <a:lstStyle/>
                    <a:p>
                      <a:r>
                        <a:rPr kumimoji="1" lang="ja-JP" altLang="en-US" sz="1600" dirty="0"/>
                        <a:t>・指定特定事業所では対応が難しいことがあるため、基幹相談支援センターからの助言や支援の協力を依頼する</a:t>
                      </a:r>
                    </a:p>
                  </a:txBody>
                  <a:tcPr marL="68580" marR="68580"/>
                </a:tc>
                <a:extLst>
                  <a:ext uri="{0D108BD9-81ED-4DB2-BD59-A6C34878D82A}">
                    <a16:rowId xmlns:a16="http://schemas.microsoft.com/office/drawing/2014/main" val="1911190063"/>
                  </a:ext>
                </a:extLst>
              </a:tr>
            </a:tbl>
          </a:graphicData>
        </a:graphic>
      </p:graphicFrame>
      <p:graphicFrame>
        <p:nvGraphicFramePr>
          <p:cNvPr id="5" name="表 4">
            <a:extLst>
              <a:ext uri="{FF2B5EF4-FFF2-40B4-BE49-F238E27FC236}">
                <a16:creationId xmlns:a16="http://schemas.microsoft.com/office/drawing/2014/main" id="{A915D5D0-9182-A743-8996-2D6DBE7A130C}"/>
              </a:ext>
            </a:extLst>
          </p:cNvPr>
          <p:cNvGraphicFramePr>
            <a:graphicFrameLocks noGrp="1"/>
          </p:cNvGraphicFramePr>
          <p:nvPr>
            <p:extLst>
              <p:ext uri="{D42A27DB-BD31-4B8C-83A1-F6EECF244321}">
                <p14:modId xmlns:p14="http://schemas.microsoft.com/office/powerpoint/2010/main" val="622397452"/>
              </p:ext>
            </p:extLst>
          </p:nvPr>
        </p:nvGraphicFramePr>
        <p:xfrm>
          <a:off x="1043608" y="4012126"/>
          <a:ext cx="7272808" cy="2724160"/>
        </p:xfrm>
        <a:graphic>
          <a:graphicData uri="http://schemas.openxmlformats.org/drawingml/2006/table">
            <a:tbl>
              <a:tblPr firstRow="1" bandRow="1">
                <a:tableStyleId>{BC89EF96-8CEA-46FF-86C4-4CE0E7609802}</a:tableStyleId>
              </a:tblPr>
              <a:tblGrid>
                <a:gridCol w="7272808">
                  <a:extLst>
                    <a:ext uri="{9D8B030D-6E8A-4147-A177-3AD203B41FA5}">
                      <a16:colId xmlns:a16="http://schemas.microsoft.com/office/drawing/2014/main" val="3231814535"/>
                    </a:ext>
                  </a:extLst>
                </a:gridCol>
              </a:tblGrid>
              <a:tr h="318026">
                <a:tc>
                  <a:txBody>
                    <a:bodyPr/>
                    <a:lstStyle/>
                    <a:p>
                      <a:r>
                        <a:rPr kumimoji="1" lang="ja-JP" altLang="en-US" sz="1600" b="0" dirty="0" smtClean="0"/>
                        <a:t>①地域における実地教育での</a:t>
                      </a:r>
                      <a:r>
                        <a:rPr kumimoji="1" lang="ja-JP" altLang="en-US" sz="1600" b="0" dirty="0"/>
                        <a:t>支援と効果</a:t>
                      </a:r>
                      <a:endParaRPr kumimoji="1" lang="ja-JP" altLang="en-US" sz="1600" b="0" dirty="0">
                        <a:solidFill>
                          <a:schemeClr val="tx1"/>
                        </a:solidFill>
                      </a:endParaRPr>
                    </a:p>
                  </a:txBody>
                  <a:tcPr marL="68580" marR="68580"/>
                </a:tc>
                <a:extLst>
                  <a:ext uri="{0D108BD9-81ED-4DB2-BD59-A6C34878D82A}">
                    <a16:rowId xmlns:a16="http://schemas.microsoft.com/office/drawing/2014/main" val="1746066797"/>
                  </a:ext>
                </a:extLst>
              </a:tr>
              <a:tr h="549316">
                <a:tc>
                  <a:txBody>
                    <a:bodyPr/>
                    <a:lstStyle/>
                    <a:p>
                      <a:r>
                        <a:rPr kumimoji="1" lang="ja-JP" altLang="en-US" sz="1600" dirty="0"/>
                        <a:t>・学校に訪問し友人関係等の情報を得る。また学校での取り組みを知る事で支援につなげていく。</a:t>
                      </a:r>
                    </a:p>
                  </a:txBody>
                  <a:tcPr marL="68580" marR="68580"/>
                </a:tc>
                <a:extLst>
                  <a:ext uri="{0D108BD9-81ED-4DB2-BD59-A6C34878D82A}">
                    <a16:rowId xmlns:a16="http://schemas.microsoft.com/office/drawing/2014/main" val="4122997454"/>
                  </a:ext>
                </a:extLst>
              </a:tr>
              <a:tr h="328731">
                <a:tc>
                  <a:txBody>
                    <a:bodyPr/>
                    <a:lstStyle/>
                    <a:p>
                      <a:r>
                        <a:rPr kumimoji="1" lang="en-US" altLang="ja-JP" sz="1600" dirty="0"/>
                        <a:t>②</a:t>
                      </a:r>
                      <a:r>
                        <a:rPr kumimoji="1" lang="ja-JP" altLang="en-US" sz="1600"/>
                        <a:t>基幹相談支援センター等との共有内容・支援上のアドバイス</a:t>
                      </a:r>
                    </a:p>
                  </a:txBody>
                  <a:tcPr marL="68580" marR="68580"/>
                </a:tc>
                <a:extLst>
                  <a:ext uri="{0D108BD9-81ED-4DB2-BD59-A6C34878D82A}">
                    <a16:rowId xmlns:a16="http://schemas.microsoft.com/office/drawing/2014/main" val="1049392614"/>
                  </a:ext>
                </a:extLst>
              </a:tr>
              <a:tr h="1474480">
                <a:tc>
                  <a:txBody>
                    <a:bodyPr/>
                    <a:lstStyle/>
                    <a:p>
                      <a:r>
                        <a:rPr kumimoji="1" lang="ja-JP" altLang="en-US" sz="1600" dirty="0"/>
                        <a:t>・基幹相談支援センターにて、学校との連携方法や地域資源や社会資源の紹介、連携にあたっての具体的な方法について助言を受ける</a:t>
                      </a:r>
                      <a:endParaRPr kumimoji="1" lang="en-US" altLang="ja-JP" sz="1600" dirty="0"/>
                    </a:p>
                    <a:p>
                      <a:r>
                        <a:rPr kumimoji="1" lang="ja-JP" altLang="en-US" sz="1600" dirty="0"/>
                        <a:t>・同じ心配を抱えている保護者間で話し合う場所を知る等貴重な助言を得ることができた</a:t>
                      </a:r>
                      <a:endParaRPr kumimoji="1" lang="en-US" altLang="ja-JP" sz="1600" dirty="0"/>
                    </a:p>
                    <a:p>
                      <a:r>
                        <a:rPr kumimoji="1" lang="ja-JP" altLang="en-US" sz="1600" dirty="0"/>
                        <a:t>・定期的に事例検討を行っていることを知り、参加して支援の向上を図っていく</a:t>
                      </a:r>
                    </a:p>
                  </a:txBody>
                  <a:tcPr marL="68580" marR="68580"/>
                </a:tc>
                <a:extLst>
                  <a:ext uri="{0D108BD9-81ED-4DB2-BD59-A6C34878D82A}">
                    <a16:rowId xmlns:a16="http://schemas.microsoft.com/office/drawing/2014/main" val="1645499393"/>
                  </a:ext>
                </a:extLst>
              </a:tr>
            </a:tbl>
          </a:graphicData>
        </a:graphic>
      </p:graphicFrame>
      <p:sp>
        <p:nvSpPr>
          <p:cNvPr id="6" name="テキスト ボックス 5">
            <a:extLst>
              <a:ext uri="{FF2B5EF4-FFF2-40B4-BE49-F238E27FC236}">
                <a16:creationId xmlns:a16="http://schemas.microsoft.com/office/drawing/2014/main" id="{17B06A99-4CCF-D04E-A7A5-CCCE3632695D}"/>
              </a:ext>
            </a:extLst>
          </p:cNvPr>
          <p:cNvSpPr txBox="1"/>
          <p:nvPr/>
        </p:nvSpPr>
        <p:spPr>
          <a:xfrm>
            <a:off x="251520" y="1268372"/>
            <a:ext cx="3510390" cy="369332"/>
          </a:xfrm>
          <a:prstGeom prst="rect">
            <a:avLst/>
          </a:prstGeom>
          <a:noFill/>
        </p:spPr>
        <p:txBody>
          <a:bodyPr wrap="square" rtlCol="0">
            <a:spAutoFit/>
          </a:bodyPr>
          <a:lstStyle/>
          <a:p>
            <a:r>
              <a:rPr lang="ja-JP" altLang="en-US" b="1" dirty="0"/>
              <a:t>演習時に整理された事柄</a:t>
            </a:r>
          </a:p>
        </p:txBody>
      </p:sp>
      <p:sp>
        <p:nvSpPr>
          <p:cNvPr id="7" name="テキスト ボックス 6">
            <a:extLst>
              <a:ext uri="{FF2B5EF4-FFF2-40B4-BE49-F238E27FC236}">
                <a16:creationId xmlns:a16="http://schemas.microsoft.com/office/drawing/2014/main" id="{97BDC5D6-FA10-B742-A533-08B2ACA5F7B6}"/>
              </a:ext>
            </a:extLst>
          </p:cNvPr>
          <p:cNvSpPr txBox="1"/>
          <p:nvPr/>
        </p:nvSpPr>
        <p:spPr>
          <a:xfrm>
            <a:off x="251520" y="3594467"/>
            <a:ext cx="4968552" cy="369332"/>
          </a:xfrm>
          <a:prstGeom prst="rect">
            <a:avLst/>
          </a:prstGeom>
          <a:noFill/>
        </p:spPr>
        <p:txBody>
          <a:bodyPr wrap="square" rtlCol="0">
            <a:spAutoFit/>
          </a:bodyPr>
          <a:lstStyle/>
          <a:p>
            <a:r>
              <a:rPr lang="ja-JP" altLang="en-US" b="1" dirty="0"/>
              <a:t>地域</a:t>
            </a:r>
            <a:r>
              <a:rPr lang="ja-JP" altLang="en-US" b="1" dirty="0" smtClean="0"/>
              <a:t>における実地教育の実習での</a:t>
            </a:r>
            <a:r>
              <a:rPr lang="ja-JP" altLang="en-US" b="1" dirty="0"/>
              <a:t>取り組みと効果</a:t>
            </a:r>
          </a:p>
        </p:txBody>
      </p:sp>
      <p:sp>
        <p:nvSpPr>
          <p:cNvPr id="9" name="タイトル 1">
            <a:extLst>
              <a:ext uri="{FF2B5EF4-FFF2-40B4-BE49-F238E27FC236}">
                <a16:creationId xmlns:a16="http://schemas.microsoft.com/office/drawing/2014/main" id="{9F89CB66-2167-5546-81DE-1AEE61CC3134}"/>
              </a:ext>
            </a:extLst>
          </p:cNvPr>
          <p:cNvSpPr>
            <a:spLocks noGrp="1"/>
          </p:cNvSpPr>
          <p:nvPr>
            <p:ph type="title"/>
          </p:nvPr>
        </p:nvSpPr>
        <p:spPr>
          <a:xfrm>
            <a:off x="179512" y="125372"/>
            <a:ext cx="8856984" cy="1143000"/>
          </a:xfrm>
        </p:spPr>
        <p:txBody>
          <a:bodyPr>
            <a:normAutofit fontScale="90000"/>
          </a:bodyPr>
          <a:lstStyle/>
          <a:p>
            <a:r>
              <a:rPr kumimoji="1" lang="ja-JP" altLang="en-US" sz="4000" dirty="0" smtClean="0"/>
              <a:t>　</a:t>
            </a:r>
            <a:r>
              <a:rPr kumimoji="1" lang="ja-JP" altLang="en-US" sz="3600" dirty="0" smtClean="0"/>
              <a:t>神奈川県　現任研修に</a:t>
            </a:r>
            <a:r>
              <a:rPr kumimoji="1" lang="ja-JP" altLang="en-US" sz="3600" dirty="0"/>
              <a:t>おける</a:t>
            </a:r>
            <a:r>
              <a:rPr kumimoji="1" lang="en-US" altLang="ja-JP" sz="3600" dirty="0"/>
              <a:t/>
            </a:r>
            <a:br>
              <a:rPr kumimoji="1" lang="en-US" altLang="ja-JP" sz="3600" dirty="0"/>
            </a:br>
            <a:r>
              <a:rPr kumimoji="1" lang="ja-JP" altLang="en-US" sz="3600" dirty="0" smtClean="0"/>
              <a:t>　　</a:t>
            </a:r>
            <a:r>
              <a:rPr lang="ja-JP" altLang="en-US" sz="3600" dirty="0" smtClean="0"/>
              <a:t>実地教育の</a:t>
            </a:r>
            <a:r>
              <a:rPr kumimoji="1" lang="ja-JP" altLang="en-US" sz="3600" dirty="0" smtClean="0"/>
              <a:t>実践事例紹介</a:t>
            </a:r>
            <a:r>
              <a:rPr lang="ja-JP" altLang="en-US" sz="3600" dirty="0"/>
              <a:t>　</a:t>
            </a:r>
            <a:r>
              <a:rPr lang="ja-JP" altLang="en-US" sz="3600" dirty="0" smtClean="0"/>
              <a:t>　　　　　　</a:t>
            </a:r>
            <a:r>
              <a:rPr kumimoji="1" lang="en-US" altLang="ja-JP" sz="3600" dirty="0" smtClean="0"/>
              <a:t/>
            </a:r>
            <a:br>
              <a:rPr kumimoji="1" lang="en-US" altLang="ja-JP" sz="3600" dirty="0" smtClean="0"/>
            </a:br>
            <a:r>
              <a:rPr lang="ja-JP" altLang="en-US" sz="2200" b="1" dirty="0" smtClean="0"/>
              <a:t>報告者</a:t>
            </a:r>
            <a:r>
              <a:rPr lang="ja-JP" altLang="en-US" sz="2200" b="1" dirty="0"/>
              <a:t>（神奈川県：冨岡講師）</a:t>
            </a:r>
            <a:endParaRPr kumimoji="1" lang="ja-JP" altLang="en-US" sz="2200" dirty="0"/>
          </a:p>
        </p:txBody>
      </p:sp>
      <p:sp>
        <p:nvSpPr>
          <p:cNvPr id="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534896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7254" y="44624"/>
            <a:ext cx="8229600" cy="1143000"/>
          </a:xfrm>
        </p:spPr>
        <p:txBody>
          <a:bodyPr/>
          <a:lstStyle/>
          <a:p>
            <a:r>
              <a:rPr kumimoji="1" lang="ja-JP" altLang="en-US" dirty="0" smtClean="0"/>
              <a:t>グループ討議へのヒント</a:t>
            </a:r>
            <a:endParaRPr kumimoji="1" lang="ja-JP" altLang="en-US" dirty="0"/>
          </a:p>
        </p:txBody>
      </p:sp>
      <p:sp>
        <p:nvSpPr>
          <p:cNvPr id="3" name="コンテンツ プレースホルダー 2"/>
          <p:cNvSpPr>
            <a:spLocks noGrp="1"/>
          </p:cNvSpPr>
          <p:nvPr>
            <p:ph idx="1"/>
          </p:nvPr>
        </p:nvSpPr>
        <p:spPr>
          <a:xfrm>
            <a:off x="281574" y="980728"/>
            <a:ext cx="8640960" cy="4525963"/>
          </a:xfrm>
        </p:spPr>
        <p:txBody>
          <a:bodyPr/>
          <a:lstStyle/>
          <a:p>
            <a:r>
              <a:rPr lang="ja-JP" altLang="ja-JP" dirty="0" smtClean="0"/>
              <a:t>相談</a:t>
            </a:r>
            <a:r>
              <a:rPr lang="ja-JP" altLang="ja-JP" dirty="0"/>
              <a:t>支援従事者研修</a:t>
            </a:r>
            <a:r>
              <a:rPr lang="ja-JP" altLang="ja-JP" dirty="0" smtClean="0"/>
              <a:t>ガイドライン</a:t>
            </a:r>
            <a:r>
              <a:rPr lang="ja-JP" altLang="en-US" dirty="0" smtClean="0"/>
              <a:t>や具体的な研修内容</a:t>
            </a:r>
            <a:endParaRPr lang="en-US" altLang="ja-JP" dirty="0" smtClean="0"/>
          </a:p>
          <a:p>
            <a:r>
              <a:rPr lang="ja-JP" altLang="ja-JP" dirty="0" smtClean="0"/>
              <a:t>面接</a:t>
            </a:r>
            <a:r>
              <a:rPr lang="ja-JP" altLang="ja-JP" dirty="0"/>
              <a:t>技術・</a:t>
            </a:r>
            <a:r>
              <a:rPr lang="ja-JP" altLang="ja-JP" dirty="0" smtClean="0"/>
              <a:t>記録</a:t>
            </a:r>
            <a:r>
              <a:rPr lang="ja-JP" altLang="en-US" dirty="0" smtClean="0"/>
              <a:t>（法定研修以外の研修メニュー）</a:t>
            </a:r>
            <a:endParaRPr lang="en-US" altLang="ja-JP" dirty="0" smtClean="0"/>
          </a:p>
          <a:p>
            <a:r>
              <a:rPr lang="ja-JP" altLang="ja-JP" dirty="0" smtClean="0"/>
              <a:t>ニーズ</a:t>
            </a:r>
            <a:r>
              <a:rPr lang="ja-JP" altLang="ja-JP" dirty="0"/>
              <a:t>整理</a:t>
            </a:r>
            <a:r>
              <a:rPr lang="ja-JP" altLang="ja-JP" dirty="0" smtClean="0"/>
              <a:t>（</a:t>
            </a:r>
            <a:r>
              <a:rPr lang="ja-JP" altLang="en-US" dirty="0" smtClean="0"/>
              <a:t>実地</a:t>
            </a:r>
            <a:r>
              <a:rPr lang="ja-JP" altLang="en-US" dirty="0"/>
              <a:t>教育</a:t>
            </a:r>
            <a:r>
              <a:rPr lang="ja-JP" altLang="en-US" dirty="0" smtClean="0"/>
              <a:t>に向けた演習スキルの獲得</a:t>
            </a:r>
            <a:r>
              <a:rPr lang="ja-JP" altLang="ja-JP" dirty="0" smtClean="0"/>
              <a:t>）</a:t>
            </a:r>
            <a:endParaRPr lang="ja-JP" altLang="ja-JP" dirty="0"/>
          </a:p>
          <a:p>
            <a:pPr lvl="0"/>
            <a:r>
              <a:rPr lang="ja-JP" altLang="en-US" dirty="0" smtClean="0"/>
              <a:t>都道府県作成の</a:t>
            </a:r>
            <a:r>
              <a:rPr lang="ja-JP" altLang="ja-JP" dirty="0" smtClean="0"/>
              <a:t>モデル</a:t>
            </a:r>
            <a:r>
              <a:rPr lang="ja-JP" altLang="ja-JP" dirty="0"/>
              <a:t>事例の選定と</a:t>
            </a:r>
            <a:r>
              <a:rPr lang="ja-JP" altLang="ja-JP" dirty="0" smtClean="0"/>
              <a:t>作成</a:t>
            </a:r>
            <a:r>
              <a:rPr lang="ja-JP" altLang="en-US" dirty="0" smtClean="0"/>
              <a:t>準備</a:t>
            </a:r>
            <a:endParaRPr lang="ja-JP" altLang="ja-JP" dirty="0"/>
          </a:p>
          <a:p>
            <a:pPr lvl="0"/>
            <a:r>
              <a:rPr lang="ja-JP" altLang="en-US" dirty="0" smtClean="0"/>
              <a:t>実地教育による</a:t>
            </a:r>
            <a:r>
              <a:rPr lang="ja-JP" altLang="ja-JP" dirty="0" smtClean="0"/>
              <a:t>実習期間</a:t>
            </a:r>
            <a:r>
              <a:rPr lang="ja-JP" altLang="ja-JP" dirty="0"/>
              <a:t>への準備</a:t>
            </a:r>
          </a:p>
          <a:p>
            <a:pPr lvl="0"/>
            <a:r>
              <a:rPr lang="ja-JP" altLang="en-US" dirty="0" smtClean="0"/>
              <a:t>演習の</a:t>
            </a:r>
            <a:r>
              <a:rPr lang="ja-JP" altLang="ja-JP" dirty="0" smtClean="0"/>
              <a:t>グランドルール</a:t>
            </a:r>
            <a:r>
              <a:rPr lang="ja-JP" altLang="en-US" dirty="0" smtClean="0"/>
              <a:t>作り</a:t>
            </a:r>
            <a:endParaRPr lang="ja-JP" altLang="ja-JP" dirty="0"/>
          </a:p>
          <a:p>
            <a:pPr lvl="0"/>
            <a:r>
              <a:rPr lang="ja-JP" altLang="ja-JP" dirty="0"/>
              <a:t>準備（準備内容・相談協会と都道府県連携・回数・費用・会場・講師・ファシリ確保など）</a:t>
            </a:r>
          </a:p>
          <a:p>
            <a:endParaRPr kumimoji="1" lang="ja-JP" altLang="en-US" dirty="0"/>
          </a:p>
        </p:txBody>
      </p:sp>
      <p:sp>
        <p:nvSpPr>
          <p:cNvPr id="4" name="スライド番号プレースホルダー 3"/>
          <p:cNvSpPr>
            <a:spLocks noGrp="1"/>
          </p:cNvSpPr>
          <p:nvPr>
            <p:ph type="sldNum" sz="quarter" idx="12"/>
          </p:nvPr>
        </p:nvSpPr>
        <p:spPr>
          <a:xfrm>
            <a:off x="7010400" y="6636280"/>
            <a:ext cx="2133600" cy="280120"/>
          </a:xfrm>
        </p:spPr>
        <p:txBody>
          <a:bodyPr/>
          <a:lstStyle/>
          <a:p>
            <a:pPr>
              <a:defRPr/>
            </a:pPr>
            <a:fld id="{804D6B79-3AEB-42FE-A736-A41F7AEA0445}" type="slidenum">
              <a:rPr lang="en-US" altLang="ja-JP" smtClean="0"/>
              <a:pPr>
                <a:defRPr/>
              </a:pPr>
              <a:t>28</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64362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424936" cy="936104"/>
          </a:xfrm>
        </p:spPr>
        <p:txBody>
          <a:bodyPr>
            <a:normAutofit fontScale="90000"/>
          </a:bodyPr>
          <a:lstStyle/>
          <a:p>
            <a:r>
              <a:rPr lang="ja-JP" altLang="en-US" sz="4000" dirty="0" smtClean="0"/>
              <a:t>演習　２</a:t>
            </a:r>
            <a:r>
              <a:rPr lang="en-US" altLang="ja-JP" sz="4000" dirty="0"/>
              <a:t/>
            </a:r>
            <a:br>
              <a:rPr lang="en-US" altLang="ja-JP" sz="4000" dirty="0"/>
            </a:br>
            <a:r>
              <a:rPr lang="ja-JP" altLang="en-US" sz="2400" dirty="0" smtClean="0"/>
              <a:t>テーマ：</a:t>
            </a:r>
            <a:r>
              <a:rPr lang="ja-JP" altLang="en-US" sz="2400" b="1" dirty="0"/>
              <a:t>相談支援の質の向上に向けた</a:t>
            </a:r>
            <a:r>
              <a:rPr lang="ja-JP" altLang="en-US" sz="2400" b="1" dirty="0" smtClean="0"/>
              <a:t>実地教育へ</a:t>
            </a:r>
            <a:r>
              <a:rPr lang="ja-JP" altLang="en-US" sz="2400" b="1" dirty="0"/>
              <a:t>の地域での準備</a:t>
            </a:r>
            <a:r>
              <a:rPr lang="en-US" altLang="ja-JP" sz="2400" b="1" dirty="0"/>
              <a:t/>
            </a:r>
            <a:br>
              <a:rPr lang="en-US" altLang="ja-JP" sz="2400" b="1" dirty="0"/>
            </a:br>
            <a:r>
              <a:rPr lang="en-US" altLang="ja-JP" sz="2400" dirty="0" smtClean="0"/>
              <a:t/>
            </a:r>
            <a:br>
              <a:rPr lang="en-US" altLang="ja-JP" sz="2400" dirty="0" smtClean="0"/>
            </a:br>
            <a:endParaRPr kumimoji="1" lang="ja-JP" altLang="en-US" sz="2400" dirty="0"/>
          </a:p>
        </p:txBody>
      </p:sp>
      <p:sp>
        <p:nvSpPr>
          <p:cNvPr id="3" name="コンテンツ プレースホルダー 2"/>
          <p:cNvSpPr>
            <a:spLocks noGrp="1"/>
          </p:cNvSpPr>
          <p:nvPr>
            <p:ph idx="1"/>
          </p:nvPr>
        </p:nvSpPr>
        <p:spPr>
          <a:xfrm>
            <a:off x="467544" y="1484784"/>
            <a:ext cx="8424936" cy="4810513"/>
          </a:xfrm>
          <a:solidFill>
            <a:srgbClr val="FFFFCC"/>
          </a:solidFill>
          <a:ln>
            <a:noFill/>
          </a:ln>
        </p:spPr>
        <p:txBody>
          <a:bodyPr>
            <a:normAutofit fontScale="92500" lnSpcReduction="20000"/>
          </a:bodyPr>
          <a:lstStyle/>
          <a:p>
            <a:pPr marL="0" indent="0">
              <a:buNone/>
            </a:pPr>
            <a:r>
              <a:rPr lang="ja-JP" altLang="en-US" b="1" dirty="0" smtClean="0"/>
              <a:t>演習２（グループワーク）</a:t>
            </a:r>
            <a:endParaRPr lang="en-US" altLang="ja-JP" b="1" dirty="0" smtClean="0"/>
          </a:p>
          <a:p>
            <a:pPr marL="0" indent="0">
              <a:buNone/>
            </a:pPr>
            <a:endParaRPr lang="en-US" altLang="ja-JP" b="1" dirty="0" smtClean="0">
              <a:solidFill>
                <a:srgbClr val="0000FF"/>
              </a:solidFill>
            </a:endParaRPr>
          </a:p>
          <a:p>
            <a:pPr marL="0" indent="0">
              <a:buNone/>
            </a:pPr>
            <a:r>
              <a:rPr lang="ja-JP" altLang="en-US" b="1" dirty="0" smtClean="0">
                <a:solidFill>
                  <a:srgbClr val="0000FF"/>
                </a:solidFill>
              </a:rPr>
              <a:t>１．どんな準備をする必要がありますか？</a:t>
            </a:r>
            <a:endParaRPr lang="en-US" altLang="ja-JP" b="1" dirty="0" smtClean="0">
              <a:solidFill>
                <a:srgbClr val="0000FF"/>
              </a:solidFill>
            </a:endParaRPr>
          </a:p>
          <a:p>
            <a:pPr marL="0" indent="0">
              <a:buNone/>
            </a:pPr>
            <a:endParaRPr lang="en-US" altLang="ja-JP" b="1" dirty="0">
              <a:solidFill>
                <a:srgbClr val="0000FF"/>
              </a:solidFill>
            </a:endParaRPr>
          </a:p>
          <a:p>
            <a:pPr marL="0" indent="0">
              <a:buNone/>
            </a:pPr>
            <a:endParaRPr lang="en-US" altLang="ja-JP" b="1" dirty="0" smtClean="0">
              <a:solidFill>
                <a:srgbClr val="0000FF"/>
              </a:solidFill>
            </a:endParaRPr>
          </a:p>
          <a:p>
            <a:pPr marL="0" indent="0">
              <a:buNone/>
            </a:pPr>
            <a:endParaRPr lang="en-US" altLang="ja-JP" b="1" dirty="0">
              <a:solidFill>
                <a:srgbClr val="0000FF"/>
              </a:solidFill>
            </a:endParaRPr>
          </a:p>
          <a:p>
            <a:pPr marL="0" indent="0">
              <a:buNone/>
            </a:pPr>
            <a:r>
              <a:rPr lang="ja-JP" altLang="en-US" b="1" dirty="0" smtClean="0">
                <a:solidFill>
                  <a:srgbClr val="0000FF"/>
                </a:solidFill>
              </a:rPr>
              <a:t>２．来年度に、地域において行えそうな準備</a:t>
            </a:r>
            <a:endParaRPr lang="en-US" altLang="ja-JP" b="1" dirty="0" smtClean="0">
              <a:solidFill>
                <a:srgbClr val="0000FF"/>
              </a:solidFill>
            </a:endParaRPr>
          </a:p>
          <a:p>
            <a:pPr marL="0" indent="0">
              <a:buNone/>
            </a:pPr>
            <a:endParaRPr lang="en-US" altLang="ja-JP" b="1" dirty="0">
              <a:solidFill>
                <a:srgbClr val="0000FF"/>
              </a:solidFill>
            </a:endParaRPr>
          </a:p>
          <a:p>
            <a:pPr marL="0" indent="0">
              <a:buNone/>
            </a:pPr>
            <a:endParaRPr lang="en-US" altLang="ja-JP" b="1" dirty="0" smtClean="0">
              <a:solidFill>
                <a:srgbClr val="0000FF"/>
              </a:solidFill>
            </a:endParaRPr>
          </a:p>
          <a:p>
            <a:pPr marL="0" indent="0">
              <a:buNone/>
            </a:pPr>
            <a:r>
              <a:rPr lang="ja-JP" altLang="en-US" b="1" dirty="0">
                <a:solidFill>
                  <a:srgbClr val="0000FF"/>
                </a:solidFill>
              </a:rPr>
              <a:t>　　</a:t>
            </a:r>
            <a:endParaRPr lang="en-US" altLang="ja-JP" b="1" dirty="0" smtClean="0">
              <a:solidFill>
                <a:srgbClr val="0000FF"/>
              </a:solidFill>
            </a:endParaRPr>
          </a:p>
          <a:p>
            <a:pPr marL="0" indent="0">
              <a:buNone/>
            </a:pPr>
            <a:endParaRPr lang="en-US" altLang="ja-JP" b="1" dirty="0"/>
          </a:p>
          <a:p>
            <a:pPr marL="0" indent="0">
              <a:buNone/>
            </a:pPr>
            <a:endParaRPr lang="en-US" altLang="ja-JP" b="1" dirty="0" smtClean="0"/>
          </a:p>
        </p:txBody>
      </p:sp>
      <p:sp>
        <p:nvSpPr>
          <p:cNvPr id="4" name="スライド番号プレースホルダー 3"/>
          <p:cNvSpPr>
            <a:spLocks noGrp="1"/>
          </p:cNvSpPr>
          <p:nvPr>
            <p:ph type="sldNum" sz="quarter" idx="12"/>
          </p:nvPr>
        </p:nvSpPr>
        <p:spPr>
          <a:xfrm>
            <a:off x="7010400" y="6525345"/>
            <a:ext cx="2133600" cy="276999"/>
          </a:xfrm>
        </p:spPr>
        <p:txBody>
          <a:bodyPr/>
          <a:lstStyle/>
          <a:p>
            <a:fld id="{BFEBEB0A-9E3D-4B14-9782-E2AE3DA60D96}" type="slidenum">
              <a:rPr lang="en-US" smtClean="0"/>
              <a:pPr/>
              <a:t>29</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915652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60648"/>
            <a:ext cx="6965245" cy="364768"/>
          </a:xfrm>
        </p:spPr>
        <p:txBody>
          <a:bodyPr>
            <a:noAutofit/>
          </a:bodyPr>
          <a:lstStyle/>
          <a:p>
            <a:r>
              <a:rPr kumimoji="1" lang="ja-JP" altLang="en-US" sz="3200" dirty="0" smtClean="0"/>
              <a:t>研修講義と演習の流れ</a:t>
            </a:r>
            <a:endParaRPr kumimoji="1" lang="ja-JP" altLang="en-US" sz="3200" dirty="0"/>
          </a:p>
        </p:txBody>
      </p:sp>
      <p:sp>
        <p:nvSpPr>
          <p:cNvPr id="3" name="コンテンツ プレースホルダー 2"/>
          <p:cNvSpPr>
            <a:spLocks noGrp="1"/>
          </p:cNvSpPr>
          <p:nvPr>
            <p:ph idx="1"/>
          </p:nvPr>
        </p:nvSpPr>
        <p:spPr>
          <a:xfrm>
            <a:off x="395536" y="1556792"/>
            <a:ext cx="8424936" cy="4810235"/>
          </a:xfrm>
        </p:spPr>
        <p:txBody>
          <a:bodyPr>
            <a:normAutofit fontScale="47500" lnSpcReduction="20000"/>
          </a:bodyPr>
          <a:lstStyle/>
          <a:p>
            <a:r>
              <a:rPr kumimoji="1" lang="ja-JP" altLang="en-US" b="1" dirty="0" smtClean="0"/>
              <a:t>セッション１　講義１　　</a:t>
            </a:r>
            <a:r>
              <a:rPr lang="ja-JP" altLang="en-US" b="1" dirty="0" smtClean="0"/>
              <a:t>２０</a:t>
            </a:r>
            <a:r>
              <a:rPr kumimoji="1" lang="ja-JP" altLang="en-US" b="1" dirty="0" smtClean="0"/>
              <a:t>分　　</a:t>
            </a:r>
            <a:r>
              <a:rPr lang="ja-JP" altLang="en-US" b="1" dirty="0"/>
              <a:t>地域</a:t>
            </a:r>
            <a:r>
              <a:rPr lang="ja-JP" altLang="en-US" b="1" dirty="0" smtClean="0"/>
              <a:t>で人材育成をするためのステージ作り</a:t>
            </a:r>
            <a:r>
              <a:rPr kumimoji="1" lang="ja-JP" altLang="en-US" b="1" dirty="0" smtClean="0"/>
              <a:t>　</a:t>
            </a:r>
            <a:endParaRPr kumimoji="1" lang="en-US" altLang="ja-JP" b="1" dirty="0" smtClean="0"/>
          </a:p>
          <a:p>
            <a:pPr marL="0" indent="0">
              <a:buNone/>
            </a:pPr>
            <a:r>
              <a:rPr lang="ja-JP" altLang="en-US" b="1" dirty="0" smtClean="0"/>
              <a:t>　　　　　　　　　</a:t>
            </a:r>
            <a:r>
              <a:rPr lang="ja-JP" altLang="en-US" b="1" dirty="0"/>
              <a:t>　</a:t>
            </a:r>
            <a:r>
              <a:rPr lang="en-US" altLang="ja-JP" b="1" dirty="0" smtClean="0"/>
              <a:t>※</a:t>
            </a:r>
            <a:r>
              <a:rPr lang="ja-JP" altLang="en-US" b="1" dirty="0" smtClean="0"/>
              <a:t>地域での研修を企画する仕組み作り（ＯＪＴ体制と実地</a:t>
            </a:r>
            <a:r>
              <a:rPr lang="ja-JP" altLang="en-US" b="1" dirty="0"/>
              <a:t>教育</a:t>
            </a:r>
            <a:r>
              <a:rPr lang="ja-JP" altLang="en-US" b="1" dirty="0" smtClean="0"/>
              <a:t>との連携）</a:t>
            </a:r>
            <a:endParaRPr lang="en-US" altLang="ja-JP" b="1" dirty="0"/>
          </a:p>
          <a:p>
            <a:pPr marL="0" indent="0">
              <a:buNone/>
            </a:pPr>
            <a:r>
              <a:rPr lang="ja-JP" altLang="en-US" b="1" dirty="0" smtClean="0"/>
              <a:t>　　　　　　　　　　　演習１　　２５分　　</a:t>
            </a:r>
            <a:r>
              <a:rPr lang="ja-JP" altLang="en-US" b="1" dirty="0"/>
              <a:t>地域で人材育成するためのステージ作りをイメージする</a:t>
            </a:r>
            <a:r>
              <a:rPr lang="en-US" altLang="ja-JP" sz="4400" b="1" dirty="0"/>
              <a:t/>
            </a:r>
            <a:br>
              <a:rPr lang="en-US" altLang="ja-JP" sz="4400" b="1" dirty="0"/>
            </a:br>
            <a:r>
              <a:rPr lang="ja-JP" altLang="en-US" b="1" dirty="0"/>
              <a:t>　</a:t>
            </a:r>
            <a:r>
              <a:rPr lang="ja-JP" altLang="en-US" b="1" dirty="0" smtClean="0"/>
              <a:t>　　　　　　　　　　　　　　　　　　　　　（事前課題の整理とグループ共有）</a:t>
            </a:r>
            <a:endParaRPr lang="en-US" altLang="ja-JP" b="1" dirty="0" smtClean="0"/>
          </a:p>
          <a:p>
            <a:pPr marL="0" indent="0">
              <a:buNone/>
            </a:pPr>
            <a:r>
              <a:rPr lang="ja-JP" altLang="en-US" b="1" dirty="0"/>
              <a:t>　</a:t>
            </a:r>
            <a:r>
              <a:rPr lang="ja-JP" altLang="en-US" b="1" dirty="0" smtClean="0"/>
              <a:t>　　　　　　　　　　まとめ　　１０分　　解説（実践事例含め；</a:t>
            </a:r>
            <a:r>
              <a:rPr lang="ja-JP" altLang="en-US" b="1" dirty="0"/>
              <a:t>注；継続性の担保）</a:t>
            </a:r>
            <a:endParaRPr lang="en-US" altLang="ja-JP" b="1" dirty="0" smtClean="0"/>
          </a:p>
          <a:p>
            <a:pPr marL="0" indent="0">
              <a:buNone/>
            </a:pPr>
            <a:endParaRPr lang="en-US" altLang="ja-JP" b="1" dirty="0" smtClean="0"/>
          </a:p>
          <a:p>
            <a:r>
              <a:rPr lang="ja-JP" altLang="en-US" b="1" dirty="0" smtClean="0"/>
              <a:t>セッション２　講義２</a:t>
            </a:r>
            <a:r>
              <a:rPr lang="ja-JP" altLang="en-US" b="1" dirty="0"/>
              <a:t>　</a:t>
            </a:r>
            <a:r>
              <a:rPr lang="ja-JP" altLang="en-US" b="1" dirty="0" smtClean="0"/>
              <a:t>　２０分　　ＯＪＴ体制と実地教育の実践</a:t>
            </a:r>
            <a:endParaRPr lang="en-US" altLang="ja-JP" b="1" dirty="0" smtClean="0"/>
          </a:p>
          <a:p>
            <a:pPr marL="0" indent="0">
              <a:buNone/>
            </a:pPr>
            <a:r>
              <a:rPr lang="ja-JP" altLang="en-US" b="1" dirty="0"/>
              <a:t>　</a:t>
            </a:r>
            <a:r>
              <a:rPr lang="ja-JP" altLang="en-US" b="1" dirty="0" smtClean="0"/>
              <a:t>　　　　　　　　　</a:t>
            </a:r>
            <a:r>
              <a:rPr lang="en-US" altLang="ja-JP" b="1" dirty="0"/>
              <a:t>※</a:t>
            </a:r>
            <a:r>
              <a:rPr lang="ja-JP" altLang="en-US" b="1" dirty="0"/>
              <a:t>地域で</a:t>
            </a:r>
            <a:r>
              <a:rPr lang="ja-JP" altLang="en-US" b="1" dirty="0" smtClean="0"/>
              <a:t>の研修を実施する（ＯＪＴ体制と実地教育と</a:t>
            </a:r>
            <a:r>
              <a:rPr lang="ja-JP" altLang="en-US" b="1" dirty="0"/>
              <a:t>の連携</a:t>
            </a:r>
            <a:r>
              <a:rPr lang="ja-JP" altLang="en-US" b="1" dirty="0" smtClean="0"/>
              <a:t>）</a:t>
            </a:r>
            <a:endParaRPr lang="en-US" altLang="ja-JP" b="1" dirty="0" smtClean="0"/>
          </a:p>
          <a:p>
            <a:pPr marL="0" indent="0">
              <a:buNone/>
            </a:pPr>
            <a:r>
              <a:rPr lang="ja-JP" altLang="en-US" b="1" dirty="0"/>
              <a:t>　</a:t>
            </a:r>
            <a:r>
              <a:rPr lang="ja-JP" altLang="en-US" b="1" dirty="0" smtClean="0"/>
              <a:t>　　　　　　　　　　　　　　　　　　　　　</a:t>
            </a:r>
            <a:r>
              <a:rPr lang="ja-JP" altLang="en-US" sz="2200" b="1" dirty="0" smtClean="0"/>
              <a:t>　</a:t>
            </a:r>
            <a:r>
              <a:rPr lang="ja-JP" altLang="en-US" b="1" dirty="0" smtClean="0"/>
              <a:t>相談</a:t>
            </a:r>
            <a:r>
              <a:rPr lang="ja-JP" altLang="en-US" b="1" dirty="0"/>
              <a:t>支援</a:t>
            </a:r>
            <a:r>
              <a:rPr lang="ja-JP" altLang="en-US" b="1" dirty="0" smtClean="0"/>
              <a:t>の質の向上に向けた実地</a:t>
            </a:r>
            <a:r>
              <a:rPr lang="ja-JP" altLang="en-US" b="1" dirty="0"/>
              <a:t>教育</a:t>
            </a:r>
            <a:r>
              <a:rPr lang="ja-JP" altLang="en-US" b="1" dirty="0" smtClean="0"/>
              <a:t>の</a:t>
            </a:r>
            <a:r>
              <a:rPr lang="ja-JP" altLang="en-US" b="1" dirty="0"/>
              <a:t>実践事例</a:t>
            </a:r>
            <a:r>
              <a:rPr lang="ja-JP" altLang="en-US" b="1" dirty="0" smtClean="0"/>
              <a:t>紹介</a:t>
            </a:r>
            <a:endParaRPr lang="en-US" altLang="ja-JP" b="1" dirty="0"/>
          </a:p>
          <a:p>
            <a:pPr marL="0" indent="0">
              <a:buNone/>
            </a:pPr>
            <a:r>
              <a:rPr lang="ja-JP" altLang="en-US" b="1" dirty="0"/>
              <a:t>　</a:t>
            </a:r>
            <a:r>
              <a:rPr lang="ja-JP" altLang="en-US" b="1" dirty="0" smtClean="0"/>
              <a:t>　　　　　　　</a:t>
            </a:r>
            <a:r>
              <a:rPr lang="ja-JP" altLang="en-US" b="1" dirty="0"/>
              <a:t>　</a:t>
            </a:r>
            <a:r>
              <a:rPr lang="ja-JP" altLang="en-US" b="1" dirty="0" smtClean="0"/>
              <a:t>　　演習２</a:t>
            </a:r>
            <a:r>
              <a:rPr lang="ja-JP" altLang="en-US" b="1" dirty="0"/>
              <a:t>　</a:t>
            </a:r>
            <a:r>
              <a:rPr lang="ja-JP" altLang="en-US" b="1" dirty="0" smtClean="0"/>
              <a:t>　２５分　　</a:t>
            </a:r>
            <a:r>
              <a:rPr lang="ja-JP" altLang="en-US" b="1" dirty="0"/>
              <a:t>相談支援の質の向上に</a:t>
            </a:r>
            <a:r>
              <a:rPr lang="ja-JP" altLang="en-US" b="1" dirty="0" smtClean="0"/>
              <a:t>向けたＯＪＴと実地教育への地域での準備</a:t>
            </a:r>
            <a:endParaRPr lang="en-US" altLang="ja-JP" b="1" dirty="0" smtClean="0"/>
          </a:p>
          <a:p>
            <a:pPr marL="0" indent="0">
              <a:buNone/>
            </a:pPr>
            <a:endParaRPr lang="en-US" altLang="ja-JP" b="1" dirty="0" smtClean="0"/>
          </a:p>
          <a:p>
            <a:pPr marL="0" indent="0">
              <a:buNone/>
            </a:pPr>
            <a:r>
              <a:rPr lang="ja-JP" altLang="en-US" b="1" dirty="0"/>
              <a:t>　</a:t>
            </a:r>
            <a:r>
              <a:rPr lang="ja-JP" altLang="en-US" b="1" dirty="0" smtClean="0"/>
              <a:t>　　　　　　　　　　まとめ　　１０分　</a:t>
            </a:r>
            <a:r>
              <a:rPr lang="ja-JP" altLang="en-US" b="1" dirty="0"/>
              <a:t>　</a:t>
            </a:r>
            <a:r>
              <a:rPr lang="ja-JP" altLang="en-US" b="1" dirty="0" smtClean="0"/>
              <a:t>解説</a:t>
            </a:r>
            <a:endParaRPr lang="en-US" altLang="ja-JP" b="1" dirty="0" smtClean="0"/>
          </a:p>
          <a:p>
            <a:pPr marL="0" indent="0">
              <a:buNone/>
            </a:pPr>
            <a:r>
              <a:rPr lang="ja-JP" altLang="en-US" b="1" dirty="0"/>
              <a:t>　</a:t>
            </a:r>
            <a:r>
              <a:rPr lang="ja-JP" altLang="en-US" b="1" dirty="0" smtClean="0"/>
              <a:t>　　　　　　</a:t>
            </a:r>
            <a:endParaRPr lang="en-US" altLang="ja-JP" b="1" dirty="0" smtClean="0"/>
          </a:p>
          <a:p>
            <a:pPr marL="0" indent="0">
              <a:buNone/>
            </a:pPr>
            <a:r>
              <a:rPr lang="ja-JP" altLang="en-US" b="1" dirty="0"/>
              <a:t>　</a:t>
            </a:r>
            <a:r>
              <a:rPr lang="ja-JP" altLang="en-US" b="1" dirty="0" smtClean="0"/>
              <a:t>　　　　　　　　　　休　憩</a:t>
            </a:r>
            <a:r>
              <a:rPr lang="ja-JP" altLang="en-US" b="1" dirty="0"/>
              <a:t>　</a:t>
            </a:r>
            <a:r>
              <a:rPr lang="ja-JP" altLang="en-US" b="1" dirty="0" smtClean="0"/>
              <a:t>　１５分　　　</a:t>
            </a:r>
            <a:endParaRPr lang="en-US" altLang="ja-JP" b="1" dirty="0" smtClean="0"/>
          </a:p>
          <a:p>
            <a:pPr marL="0" indent="0">
              <a:buNone/>
            </a:pPr>
            <a:r>
              <a:rPr lang="ja-JP" altLang="en-US" b="1" dirty="0" smtClean="0"/>
              <a:t>　　　　　　　　</a:t>
            </a:r>
            <a:endParaRPr lang="en-US" altLang="ja-JP" b="1" dirty="0" smtClean="0"/>
          </a:p>
          <a:p>
            <a:r>
              <a:rPr lang="ja-JP" altLang="en-US" b="1" dirty="0" smtClean="0"/>
              <a:t>セッション３　講義３　　２０分　　</a:t>
            </a:r>
            <a:r>
              <a:rPr lang="ja-JP" altLang="en-US" b="1" dirty="0"/>
              <a:t>計画相談</a:t>
            </a:r>
            <a:r>
              <a:rPr lang="ja-JP" altLang="en-US" b="1" dirty="0" smtClean="0"/>
              <a:t>の質の向上と</a:t>
            </a:r>
            <a:r>
              <a:rPr lang="ja-JP" altLang="en-US" b="1" dirty="0"/>
              <a:t>ＯＪＴ機能と実地</a:t>
            </a:r>
            <a:r>
              <a:rPr lang="ja-JP" altLang="en-US" b="1" dirty="0" smtClean="0"/>
              <a:t>教育</a:t>
            </a:r>
            <a:r>
              <a:rPr lang="en-US" altLang="ja-JP" dirty="0"/>
              <a:t/>
            </a:r>
            <a:br>
              <a:rPr lang="en-US" altLang="ja-JP" dirty="0"/>
            </a:br>
            <a:r>
              <a:rPr lang="ja-JP" altLang="en-US" b="1" dirty="0" smtClean="0"/>
              <a:t>　　　　　　　　　　　　　　　　　　　　</a:t>
            </a:r>
            <a:endParaRPr lang="en-US" altLang="ja-JP" b="1" dirty="0"/>
          </a:p>
          <a:p>
            <a:pPr marL="0" indent="0">
              <a:buNone/>
            </a:pPr>
            <a:r>
              <a:rPr lang="ja-JP" altLang="en-US" b="1" dirty="0" smtClean="0"/>
              <a:t>　　　　　　　　　　　演習３　　２５分　　地域で人材育成するステージ作りと具体的な準備演習の振り返り　　　</a:t>
            </a:r>
            <a:endParaRPr lang="en-US" altLang="ja-JP" b="1" dirty="0" smtClean="0"/>
          </a:p>
          <a:p>
            <a:pPr marL="0" indent="0">
              <a:buNone/>
            </a:pPr>
            <a:r>
              <a:rPr lang="ja-JP" altLang="en-US" b="1" dirty="0" smtClean="0"/>
              <a:t>　　　　　　　　</a:t>
            </a:r>
            <a:r>
              <a:rPr lang="ja-JP" altLang="en-US" b="1" dirty="0"/>
              <a:t>　</a:t>
            </a:r>
            <a:r>
              <a:rPr lang="ja-JP" altLang="en-US" b="1" dirty="0" smtClean="0"/>
              <a:t>　　　　　　　　　　</a:t>
            </a:r>
            <a:endParaRPr lang="en-US" altLang="ja-JP" b="1" dirty="0" smtClean="0"/>
          </a:p>
          <a:p>
            <a:pPr marL="0" indent="0">
              <a:buNone/>
            </a:pPr>
            <a:r>
              <a:rPr lang="ja-JP" altLang="en-US" b="1" dirty="0"/>
              <a:t>　</a:t>
            </a:r>
            <a:r>
              <a:rPr lang="ja-JP" altLang="en-US" b="1" dirty="0" smtClean="0"/>
              <a:t>　　　　　　　　　　まとめ　　１０分　　人材育成の地域での展開のまとめ</a:t>
            </a:r>
            <a:endParaRPr lang="en-US" altLang="ja-JP" b="1" dirty="0" smtClean="0"/>
          </a:p>
          <a:p>
            <a:pPr marL="0" indent="0">
              <a:buNone/>
            </a:pPr>
            <a:r>
              <a:rPr lang="ja-JP" altLang="en-US" b="1" dirty="0"/>
              <a:t>　</a:t>
            </a:r>
            <a:r>
              <a:rPr lang="ja-JP" altLang="en-US" b="1" dirty="0" smtClean="0"/>
              <a:t>　　　　　　　　　　（講義）　　　　　　　</a:t>
            </a:r>
            <a:r>
              <a:rPr lang="en-US" altLang="ja-JP" b="1" dirty="0" smtClean="0"/>
              <a:t>『</a:t>
            </a:r>
            <a:r>
              <a:rPr lang="ja-JP" altLang="en-US" b="1" dirty="0" smtClean="0"/>
              <a:t>地域</a:t>
            </a:r>
            <a:r>
              <a:rPr lang="ja-JP" altLang="en-US" b="1" dirty="0"/>
              <a:t>住民や他機関</a:t>
            </a:r>
            <a:r>
              <a:rPr lang="ja-JP" altLang="en-US" b="1" dirty="0" smtClean="0"/>
              <a:t>を巻きこんだ研修</a:t>
            </a:r>
            <a:r>
              <a:rPr lang="en-US" altLang="ja-JP" b="1" dirty="0" smtClean="0"/>
              <a:t>』</a:t>
            </a:r>
          </a:p>
        </p:txBody>
      </p:sp>
      <p:sp>
        <p:nvSpPr>
          <p:cNvPr id="4" name="スライド番号プレースホルダー 3"/>
          <p:cNvSpPr>
            <a:spLocks noGrp="1"/>
          </p:cNvSpPr>
          <p:nvPr>
            <p:ph type="sldNum" sz="quarter" idx="12"/>
          </p:nvPr>
        </p:nvSpPr>
        <p:spPr>
          <a:xfrm>
            <a:off x="7008586" y="6497781"/>
            <a:ext cx="2133600" cy="476250"/>
          </a:xfrm>
        </p:spPr>
        <p:txBody>
          <a:bodyPr/>
          <a:lstStyle/>
          <a:p>
            <a:fld id="{BFEBEB0A-9E3D-4B14-9782-E2AE3DA60D96}" type="slidenum">
              <a:rPr lang="en-US" smtClean="0"/>
              <a:pPr/>
              <a:t>3</a:t>
            </a:fld>
            <a:endParaRPr lang="en-US"/>
          </a:p>
        </p:txBody>
      </p:sp>
      <p:sp>
        <p:nvSpPr>
          <p:cNvPr id="5" name="角丸四角形吹き出し 4"/>
          <p:cNvSpPr/>
          <p:nvPr/>
        </p:nvSpPr>
        <p:spPr>
          <a:xfrm>
            <a:off x="1672149" y="825580"/>
            <a:ext cx="6336704" cy="346975"/>
          </a:xfrm>
          <a:prstGeom prst="wedgeRoundRectCallout">
            <a:avLst>
              <a:gd name="adj1" fmla="val -34626"/>
              <a:gd name="adj2" fmla="val 1579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smtClean="0"/>
              <a:t>①事前課題</a:t>
            </a:r>
            <a:r>
              <a:rPr lang="ja-JP" altLang="en-US" sz="1400" b="1" dirty="0"/>
              <a:t>；想定される人材育成エリアの相談支援体制の基礎情報（現状</a:t>
            </a:r>
            <a:r>
              <a:rPr lang="ja-JP" altLang="en-US" sz="1400" b="1" dirty="0" smtClean="0"/>
              <a:t>）</a:t>
            </a:r>
            <a:endParaRPr kumimoji="1" lang="ja-JP" altLang="en-US" sz="1400" b="1" dirty="0"/>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46903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セッション　</a:t>
            </a:r>
            <a:r>
              <a:rPr lang="ja-JP" altLang="en-US" sz="4000" dirty="0"/>
              <a:t>２　</a:t>
            </a:r>
            <a:r>
              <a:rPr lang="ja-JP" altLang="en-US" sz="4000" dirty="0" smtClean="0"/>
              <a:t>全体</a:t>
            </a:r>
            <a:r>
              <a:rPr lang="ja-JP" altLang="en-US" sz="4000" dirty="0"/>
              <a:t>共有</a:t>
            </a:r>
            <a:endParaRPr kumimoji="1" lang="ja-JP" altLang="en-US" sz="4000" dirty="0"/>
          </a:p>
        </p:txBody>
      </p:sp>
      <p:sp>
        <p:nvSpPr>
          <p:cNvPr id="3" name="コンテンツ プレースホルダー 2"/>
          <p:cNvSpPr>
            <a:spLocks noGrp="1"/>
          </p:cNvSpPr>
          <p:nvPr>
            <p:ph idx="1"/>
          </p:nvPr>
        </p:nvSpPr>
        <p:spPr>
          <a:xfrm>
            <a:off x="611560" y="1196753"/>
            <a:ext cx="8280920" cy="5328592"/>
          </a:xfrm>
        </p:spPr>
        <p:txBody>
          <a:bodyPr>
            <a:normAutofit fontScale="77500" lnSpcReduction="20000"/>
          </a:bodyPr>
          <a:lstStyle/>
          <a:p>
            <a:pPr marL="0" indent="0">
              <a:buNone/>
            </a:pPr>
            <a:endParaRPr lang="en-US" altLang="ja-JP" sz="3300" dirty="0" smtClean="0"/>
          </a:p>
          <a:p>
            <a:pPr marL="0" indent="0">
              <a:buNone/>
            </a:pPr>
            <a:r>
              <a:rPr lang="ja-JP" altLang="en-US" sz="2900" b="1" dirty="0" smtClean="0"/>
              <a:t>　</a:t>
            </a:r>
            <a:r>
              <a:rPr lang="ja-JP" altLang="en-US" sz="2600" b="1" dirty="0" smtClean="0"/>
              <a:t>テーマ：</a:t>
            </a:r>
            <a:r>
              <a:rPr lang="ja-JP" altLang="en-US" sz="2800" b="1" dirty="0" smtClean="0"/>
              <a:t>相談</a:t>
            </a:r>
            <a:r>
              <a:rPr lang="ja-JP" altLang="en-US" sz="2800" b="1" dirty="0"/>
              <a:t>支援の質の向上に向けた</a:t>
            </a:r>
            <a:r>
              <a:rPr lang="ja-JP" altLang="en-US" sz="2800" b="1" dirty="0" smtClean="0"/>
              <a:t>実地</a:t>
            </a:r>
            <a:r>
              <a:rPr lang="ja-JP" altLang="en-US" sz="2800" b="1" dirty="0"/>
              <a:t>教育</a:t>
            </a:r>
            <a:r>
              <a:rPr lang="ja-JP" altLang="en-US" sz="2800" b="1" dirty="0" smtClean="0"/>
              <a:t>へ</a:t>
            </a:r>
            <a:r>
              <a:rPr lang="ja-JP" altLang="en-US" sz="2800" b="1" dirty="0"/>
              <a:t>の地域での準備</a:t>
            </a:r>
            <a:endParaRPr lang="en-US" altLang="ja-JP" sz="2800" b="1" dirty="0"/>
          </a:p>
          <a:p>
            <a:pPr marL="0" indent="0">
              <a:buNone/>
            </a:pPr>
            <a:endParaRPr lang="en-US" altLang="ja-JP" sz="3600" b="1" dirty="0">
              <a:solidFill>
                <a:srgbClr val="0000FF"/>
              </a:solidFill>
            </a:endParaRPr>
          </a:p>
          <a:p>
            <a:pPr marL="0" indent="0">
              <a:buNone/>
            </a:pPr>
            <a:r>
              <a:rPr lang="ja-JP" altLang="en-US" sz="3600" b="1" dirty="0" smtClean="0">
                <a:solidFill>
                  <a:srgbClr val="0000FF"/>
                </a:solidFill>
              </a:rPr>
              <a:t>１</a:t>
            </a:r>
            <a:r>
              <a:rPr lang="ja-JP" altLang="en-US" sz="3600" b="1" dirty="0">
                <a:solidFill>
                  <a:srgbClr val="0000FF"/>
                </a:solidFill>
              </a:rPr>
              <a:t>．どんな準備をする必要がありますか？</a:t>
            </a:r>
            <a:endParaRPr lang="en-US" altLang="ja-JP" sz="3600" b="1" dirty="0">
              <a:solidFill>
                <a:srgbClr val="0000FF"/>
              </a:solidFill>
            </a:endParaRPr>
          </a:p>
          <a:p>
            <a:pPr marL="0" indent="0">
              <a:buNone/>
            </a:pPr>
            <a:endParaRPr lang="en-US" altLang="ja-JP" sz="3600" b="1" dirty="0">
              <a:solidFill>
                <a:srgbClr val="0000FF"/>
              </a:solidFill>
            </a:endParaRPr>
          </a:p>
          <a:p>
            <a:pPr marL="0" indent="0">
              <a:buNone/>
            </a:pPr>
            <a:endParaRPr lang="en-US" altLang="ja-JP" sz="3600" b="1" dirty="0">
              <a:solidFill>
                <a:srgbClr val="0000FF"/>
              </a:solidFill>
            </a:endParaRPr>
          </a:p>
          <a:p>
            <a:pPr marL="0" indent="0">
              <a:buNone/>
            </a:pPr>
            <a:endParaRPr lang="en-US" altLang="ja-JP" sz="3600" b="1" dirty="0">
              <a:solidFill>
                <a:srgbClr val="0000FF"/>
              </a:solidFill>
            </a:endParaRPr>
          </a:p>
          <a:p>
            <a:pPr marL="0" indent="0">
              <a:buNone/>
            </a:pPr>
            <a:r>
              <a:rPr lang="ja-JP" altLang="en-US" sz="3600" b="1" dirty="0">
                <a:solidFill>
                  <a:srgbClr val="0000FF"/>
                </a:solidFill>
              </a:rPr>
              <a:t>２</a:t>
            </a:r>
            <a:r>
              <a:rPr lang="ja-JP" altLang="en-US" sz="3600" b="1" dirty="0" smtClean="0">
                <a:solidFill>
                  <a:srgbClr val="0000FF"/>
                </a:solidFill>
              </a:rPr>
              <a:t>．来年度</a:t>
            </a:r>
            <a:r>
              <a:rPr lang="ja-JP" altLang="en-US" sz="3600" b="1" dirty="0">
                <a:solidFill>
                  <a:srgbClr val="0000FF"/>
                </a:solidFill>
              </a:rPr>
              <a:t>に、地域において行えそう</a:t>
            </a:r>
            <a:r>
              <a:rPr lang="ja-JP" altLang="en-US" sz="3600" b="1" dirty="0" smtClean="0">
                <a:solidFill>
                  <a:srgbClr val="0000FF"/>
                </a:solidFill>
              </a:rPr>
              <a:t>な準備</a:t>
            </a:r>
            <a:endParaRPr lang="en-US" altLang="ja-JP" sz="3600" b="1" dirty="0">
              <a:solidFill>
                <a:srgbClr val="0000FF"/>
              </a:solidFill>
            </a:endParaRPr>
          </a:p>
          <a:p>
            <a:pPr marL="0" indent="0">
              <a:buNone/>
            </a:pPr>
            <a:endParaRPr lang="en-US" altLang="ja-JP" sz="3600" dirty="0" smtClean="0">
              <a:solidFill>
                <a:srgbClr val="0000FF"/>
              </a:solidFill>
            </a:endParaRPr>
          </a:p>
          <a:p>
            <a:pPr marL="0" indent="0">
              <a:buNone/>
            </a:pPr>
            <a:r>
              <a:rPr lang="ja-JP" altLang="en-US" sz="3600" dirty="0">
                <a:solidFill>
                  <a:srgbClr val="0000FF"/>
                </a:solidFill>
              </a:rPr>
              <a:t>　　</a:t>
            </a:r>
            <a:endParaRPr kumimoji="1" lang="en-US" altLang="ja-JP" dirty="0" smtClean="0">
              <a:solidFill>
                <a:srgbClr val="00B050"/>
              </a:solidFill>
            </a:endParaRPr>
          </a:p>
          <a:p>
            <a:pPr marL="0" indent="0">
              <a:buNone/>
            </a:pPr>
            <a:endParaRPr lang="en-US" altLang="ja-JP" dirty="0">
              <a:solidFill>
                <a:srgbClr val="00B050"/>
              </a:solidFill>
            </a:endParaRPr>
          </a:p>
          <a:p>
            <a:pPr marL="0" indent="0">
              <a:buNone/>
            </a:pPr>
            <a:r>
              <a:rPr kumimoji="1" lang="ja-JP" altLang="en-US" dirty="0" smtClean="0"/>
              <a:t>　</a:t>
            </a:r>
            <a:endParaRPr kumimoji="1" lang="ja-JP" altLang="en-US" dirty="0"/>
          </a:p>
        </p:txBody>
      </p:sp>
      <p:sp>
        <p:nvSpPr>
          <p:cNvPr id="4" name="スライド番号プレースホルダー 3"/>
          <p:cNvSpPr>
            <a:spLocks noGrp="1"/>
          </p:cNvSpPr>
          <p:nvPr>
            <p:ph type="sldNum" sz="quarter" idx="12"/>
          </p:nvPr>
        </p:nvSpPr>
        <p:spPr>
          <a:xfrm>
            <a:off x="6982179" y="6522224"/>
            <a:ext cx="2133600" cy="280120"/>
          </a:xfrm>
        </p:spPr>
        <p:txBody>
          <a:bodyPr/>
          <a:lstStyle/>
          <a:p>
            <a:fld id="{BFEBEB0A-9E3D-4B14-9782-E2AE3DA60D96}" type="slidenum">
              <a:rPr lang="en-US" smtClean="0"/>
              <a:pPr/>
              <a:t>30</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059735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6606" y="188640"/>
            <a:ext cx="8229600" cy="1143000"/>
          </a:xfrm>
        </p:spPr>
        <p:txBody>
          <a:bodyPr/>
          <a:lstStyle/>
          <a:p>
            <a:r>
              <a:rPr lang="ja-JP" altLang="en-US" b="1" dirty="0" smtClean="0"/>
              <a:t>まとめ</a:t>
            </a:r>
            <a:r>
              <a:rPr lang="en-US" altLang="ja-JP" b="1" dirty="0" smtClean="0"/>
              <a:t/>
            </a:r>
            <a:br>
              <a:rPr lang="en-US" altLang="ja-JP" b="1" dirty="0" smtClean="0"/>
            </a:br>
            <a:r>
              <a:rPr lang="ja-JP" altLang="en-US" sz="2400" b="1" dirty="0" smtClean="0"/>
              <a:t>ＯＪＴ並びに実地教育が</a:t>
            </a:r>
            <a:r>
              <a:rPr lang="ja-JP" altLang="en-US" sz="2400" b="1" dirty="0"/>
              <a:t>機能不全に陥る</a:t>
            </a:r>
            <a:r>
              <a:rPr lang="ja-JP" altLang="en-US" sz="2400" b="1" dirty="0" smtClean="0"/>
              <a:t>理由と配慮点</a:t>
            </a:r>
            <a:endParaRPr kumimoji="1" lang="ja-JP" altLang="en-US" sz="2400" dirty="0"/>
          </a:p>
        </p:txBody>
      </p:sp>
      <p:sp>
        <p:nvSpPr>
          <p:cNvPr id="3" name="コンテンツ プレースホルダー 2"/>
          <p:cNvSpPr>
            <a:spLocks noGrp="1"/>
          </p:cNvSpPr>
          <p:nvPr>
            <p:ph idx="1"/>
          </p:nvPr>
        </p:nvSpPr>
        <p:spPr>
          <a:xfrm>
            <a:off x="553278" y="1412776"/>
            <a:ext cx="7992888" cy="3988441"/>
          </a:xfrm>
        </p:spPr>
        <p:txBody>
          <a:bodyPr>
            <a:normAutofit fontScale="70000" lnSpcReduction="20000"/>
          </a:bodyPr>
          <a:lstStyle/>
          <a:p>
            <a:r>
              <a:rPr kumimoji="1" lang="ja-JP" altLang="en-US" b="1" dirty="0" smtClean="0"/>
              <a:t>主任相談支援専門員の育成プログラムへの関与</a:t>
            </a:r>
            <a:endParaRPr kumimoji="1" lang="en-US" altLang="ja-JP" b="1" dirty="0" smtClean="0"/>
          </a:p>
          <a:p>
            <a:pPr marL="0" indent="0">
              <a:buNone/>
            </a:pPr>
            <a:r>
              <a:rPr kumimoji="1" lang="ja-JP" altLang="en-US" b="1" dirty="0" smtClean="0">
                <a:solidFill>
                  <a:srgbClr val="FF0000"/>
                </a:solidFill>
              </a:rPr>
              <a:t>　（目的や対象者への研修動機付け</a:t>
            </a:r>
            <a:r>
              <a:rPr lang="ja-JP" altLang="en-US" b="1" dirty="0">
                <a:solidFill>
                  <a:srgbClr val="FF0000"/>
                </a:solidFill>
              </a:rPr>
              <a:t>や</a:t>
            </a:r>
            <a:r>
              <a:rPr kumimoji="1" lang="ja-JP" altLang="en-US" b="1" dirty="0" smtClean="0">
                <a:solidFill>
                  <a:srgbClr val="FF0000"/>
                </a:solidFill>
              </a:rPr>
              <a:t>導入前からの確認がされて　</a:t>
            </a:r>
            <a:endParaRPr kumimoji="1" lang="en-US" altLang="ja-JP" b="1" dirty="0" smtClean="0">
              <a:solidFill>
                <a:srgbClr val="FF0000"/>
              </a:solidFill>
            </a:endParaRPr>
          </a:p>
          <a:p>
            <a:pPr marL="0" indent="0">
              <a:buNone/>
            </a:pPr>
            <a:r>
              <a:rPr lang="ja-JP" altLang="en-US" b="1" dirty="0">
                <a:solidFill>
                  <a:srgbClr val="FF0000"/>
                </a:solidFill>
              </a:rPr>
              <a:t>　</a:t>
            </a:r>
            <a:r>
              <a:rPr kumimoji="1" lang="ja-JP" altLang="en-US" b="1" dirty="0" smtClean="0">
                <a:solidFill>
                  <a:srgbClr val="FF0000"/>
                </a:solidFill>
              </a:rPr>
              <a:t>いないこと）</a:t>
            </a:r>
            <a:endParaRPr kumimoji="1" lang="en-US" altLang="ja-JP" b="1" dirty="0" smtClean="0">
              <a:solidFill>
                <a:srgbClr val="FF0000"/>
              </a:solidFill>
            </a:endParaRPr>
          </a:p>
          <a:p>
            <a:r>
              <a:rPr lang="ja-JP" altLang="en-US" b="1" dirty="0" smtClean="0"/>
              <a:t>受講者の意見が聞き入れてもらえない</a:t>
            </a:r>
            <a:endParaRPr lang="en-US" altLang="ja-JP" b="1" dirty="0" smtClean="0"/>
          </a:p>
          <a:p>
            <a:pPr marL="0" indent="0">
              <a:buNone/>
            </a:pPr>
            <a:r>
              <a:rPr lang="ja-JP" altLang="en-US" b="1" dirty="0"/>
              <a:t>　</a:t>
            </a:r>
            <a:r>
              <a:rPr lang="ja-JP" altLang="en-US" b="1" dirty="0" smtClean="0">
                <a:solidFill>
                  <a:srgbClr val="FF0000"/>
                </a:solidFill>
              </a:rPr>
              <a:t>（指導側の技術や手順のミス及び修正の柔軟性</a:t>
            </a:r>
            <a:r>
              <a:rPr lang="ja-JP" altLang="en-US" b="1" dirty="0">
                <a:solidFill>
                  <a:srgbClr val="FF0000"/>
                </a:solidFill>
              </a:rPr>
              <a:t>）</a:t>
            </a:r>
            <a:endParaRPr lang="en-US" altLang="ja-JP" b="1" dirty="0" smtClean="0">
              <a:solidFill>
                <a:srgbClr val="FF0000"/>
              </a:solidFill>
            </a:endParaRPr>
          </a:p>
          <a:p>
            <a:r>
              <a:rPr lang="ja-JP" altLang="en-US" b="1" dirty="0" smtClean="0"/>
              <a:t>指導側の質のバラツキ</a:t>
            </a:r>
            <a:endParaRPr lang="en-US" altLang="ja-JP" b="1" dirty="0" smtClean="0"/>
          </a:p>
          <a:p>
            <a:pPr marL="0" indent="0">
              <a:buNone/>
            </a:pPr>
            <a:r>
              <a:rPr lang="ja-JP" altLang="en-US" b="1" dirty="0">
                <a:solidFill>
                  <a:srgbClr val="FF0000"/>
                </a:solidFill>
              </a:rPr>
              <a:t>　</a:t>
            </a:r>
            <a:r>
              <a:rPr lang="ja-JP" altLang="en-US" b="1" dirty="0" smtClean="0">
                <a:solidFill>
                  <a:srgbClr val="FF0000"/>
                </a:solidFill>
              </a:rPr>
              <a:t>（事前準備の不足・指導者マッチング調整の未熟さ）</a:t>
            </a:r>
            <a:endParaRPr lang="en-US" altLang="ja-JP" b="1" dirty="0" smtClean="0">
              <a:solidFill>
                <a:srgbClr val="FF0000"/>
              </a:solidFill>
            </a:endParaRPr>
          </a:p>
          <a:p>
            <a:r>
              <a:rPr kumimoji="1" lang="ja-JP" altLang="en-US" b="1" dirty="0" smtClean="0"/>
              <a:t>フォローアップの欠如</a:t>
            </a:r>
            <a:r>
              <a:rPr kumimoji="1" lang="ja-JP" altLang="en-US" b="1" dirty="0" smtClean="0">
                <a:solidFill>
                  <a:srgbClr val="FF0000"/>
                </a:solidFill>
              </a:rPr>
              <a:t>（指導者スキルの未熟さ）</a:t>
            </a:r>
            <a:endParaRPr kumimoji="1" lang="en-US" altLang="ja-JP" b="1" dirty="0" smtClean="0"/>
          </a:p>
          <a:p>
            <a:r>
              <a:rPr lang="ja-JP" altLang="en-US" b="1" dirty="0" smtClean="0"/>
              <a:t>指導者負担</a:t>
            </a:r>
            <a:endParaRPr lang="en-US" altLang="ja-JP" b="1" dirty="0" smtClean="0"/>
          </a:p>
          <a:p>
            <a:pPr marL="0" indent="0">
              <a:buNone/>
            </a:pPr>
            <a:r>
              <a:rPr kumimoji="1" lang="ja-JP" altLang="en-US" b="1" dirty="0" smtClean="0">
                <a:solidFill>
                  <a:srgbClr val="FF0000"/>
                </a:solidFill>
              </a:rPr>
              <a:t>（市町村理解・実地</a:t>
            </a:r>
            <a:r>
              <a:rPr lang="ja-JP" altLang="en-US" b="1" dirty="0">
                <a:solidFill>
                  <a:srgbClr val="FF0000"/>
                </a:solidFill>
              </a:rPr>
              <a:t>教育</a:t>
            </a:r>
            <a:r>
              <a:rPr kumimoji="1" lang="ja-JP" altLang="en-US" b="1" dirty="0" smtClean="0">
                <a:solidFill>
                  <a:srgbClr val="FF0000"/>
                </a:solidFill>
              </a:rPr>
              <a:t>の事業化未到達・地域における主任相談支援への業務整理）</a:t>
            </a:r>
            <a:endParaRPr kumimoji="1" lang="en-US" altLang="ja-JP" b="1" dirty="0" smtClean="0">
              <a:solidFill>
                <a:srgbClr val="FF0000"/>
              </a:solidFill>
            </a:endParaRPr>
          </a:p>
          <a:p>
            <a:pPr marL="0" indent="0">
              <a:buNone/>
            </a:pPr>
            <a:endParaRPr kumimoji="1" lang="ja-JP" altLang="en-US" dirty="0"/>
          </a:p>
        </p:txBody>
      </p:sp>
      <p:sp>
        <p:nvSpPr>
          <p:cNvPr id="4" name="スライド番号プレースホルダー 3"/>
          <p:cNvSpPr>
            <a:spLocks noGrp="1"/>
          </p:cNvSpPr>
          <p:nvPr>
            <p:ph type="sldNum" sz="quarter" idx="12"/>
          </p:nvPr>
        </p:nvSpPr>
        <p:spPr>
          <a:xfrm>
            <a:off x="6996668" y="6564219"/>
            <a:ext cx="2133600" cy="293781"/>
          </a:xfrm>
        </p:spPr>
        <p:txBody>
          <a:bodyPr/>
          <a:lstStyle/>
          <a:p>
            <a:fld id="{BFEBEB0A-9E3D-4B14-9782-E2AE3DA60D96}" type="slidenum">
              <a:rPr lang="en-US" smtClean="0"/>
              <a:pPr/>
              <a:t>31</a:t>
            </a:fld>
            <a:endParaRPr lang="en-US"/>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515752" y="5039681"/>
            <a:ext cx="8280920" cy="1477328"/>
          </a:xfrm>
          <a:prstGeom prst="rect">
            <a:avLst/>
          </a:prstGeom>
          <a:solidFill>
            <a:srgbClr val="FFFFCC"/>
          </a:solidFill>
        </p:spPr>
        <p:txBody>
          <a:bodyPr wrap="square">
            <a:spAutoFit/>
          </a:bodyPr>
          <a:lstStyle/>
          <a:p>
            <a:r>
              <a:rPr lang="en-US" altLang="ja-JP" b="1" dirty="0"/>
              <a:t>OJT</a:t>
            </a:r>
            <a:r>
              <a:rPr lang="ja-JP" altLang="en-US" dirty="0"/>
              <a:t>を行っているにもかかわらず、「適切な教育がされていない」としてやめていく人も多いのです（「労働経済白書」より）</a:t>
            </a:r>
            <a:r>
              <a:rPr lang="ja-JP" altLang="en-US" dirty="0" smtClean="0"/>
              <a:t>。</a:t>
            </a:r>
            <a:endParaRPr lang="en-US" altLang="ja-JP" dirty="0" smtClean="0"/>
          </a:p>
          <a:p>
            <a:endParaRPr lang="en-US" altLang="ja-JP" dirty="0"/>
          </a:p>
          <a:p>
            <a:r>
              <a:rPr lang="ja-JP" altLang="en-US" dirty="0"/>
              <a:t>１</a:t>
            </a:r>
            <a:r>
              <a:rPr lang="ja-JP" altLang="en-US" u="sng" dirty="0" smtClean="0"/>
              <a:t>度</a:t>
            </a:r>
            <a:r>
              <a:rPr lang="ja-JP" altLang="en-US" u="sng" dirty="0"/>
              <a:t>しか教えない</a:t>
            </a:r>
            <a:r>
              <a:rPr lang="ja-JP" altLang="en-US" u="sng" dirty="0" smtClean="0"/>
              <a:t>、</a:t>
            </a:r>
            <a:r>
              <a:rPr lang="ja-JP" altLang="en-US" u="sng" dirty="0"/>
              <a:t>１</a:t>
            </a:r>
            <a:r>
              <a:rPr lang="ja-JP" altLang="en-US" u="sng" dirty="0" smtClean="0"/>
              <a:t>回</a:t>
            </a:r>
            <a:r>
              <a:rPr lang="ja-JP" altLang="en-US" u="sng" dirty="0"/>
              <a:t>で全部教えてしまう（フィードバックが少ない</a:t>
            </a:r>
            <a:r>
              <a:rPr lang="ja-JP" altLang="en-US" u="sng" dirty="0" smtClean="0"/>
              <a:t>）　継続性の無視！</a:t>
            </a:r>
            <a:endParaRPr lang="en-US" altLang="ja-JP" u="sng" dirty="0" smtClean="0"/>
          </a:p>
          <a:p>
            <a:r>
              <a:rPr lang="en-US" altLang="ja-JP" dirty="0" smtClean="0"/>
              <a:t>※</a:t>
            </a:r>
            <a:r>
              <a:rPr lang="ja-JP" altLang="en-US" dirty="0" smtClean="0"/>
              <a:t>「</a:t>
            </a:r>
            <a:r>
              <a:rPr lang="ja-JP" altLang="en-US" dirty="0"/>
              <a:t>できた部分を評価する」フィードバックと、「改善点を教える」フィードバック</a:t>
            </a:r>
          </a:p>
        </p:txBody>
      </p:sp>
    </p:spTree>
    <p:extLst>
      <p:ext uri="{BB962C8B-B14F-4D97-AF65-F5344CB8AC3E}">
        <p14:creationId xmlns:p14="http://schemas.microsoft.com/office/powerpoint/2010/main" val="3574106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268760"/>
            <a:ext cx="6965245" cy="1202485"/>
          </a:xfrm>
        </p:spPr>
        <p:txBody>
          <a:bodyPr/>
          <a:lstStyle/>
          <a:p>
            <a:r>
              <a:rPr kumimoji="1" lang="ja-JP" altLang="en-US" dirty="0" smtClean="0"/>
              <a:t>セッション３　</a:t>
            </a:r>
            <a:r>
              <a:rPr kumimoji="1" lang="en-US" altLang="ja-JP" dirty="0" smtClean="0"/>
              <a:t/>
            </a:r>
            <a:br>
              <a:rPr kumimoji="1" lang="en-US" altLang="ja-JP" dirty="0" smtClean="0"/>
            </a:br>
            <a:r>
              <a:rPr kumimoji="1" lang="ja-JP" altLang="en-US" dirty="0" smtClean="0"/>
              <a:t>計画相談の質の向上と</a:t>
            </a:r>
            <a:r>
              <a:rPr kumimoji="1" lang="en-US" altLang="ja-JP" dirty="0" smtClean="0"/>
              <a:t/>
            </a:r>
            <a:br>
              <a:rPr kumimoji="1" lang="en-US" altLang="ja-JP" dirty="0" smtClean="0"/>
            </a:br>
            <a:r>
              <a:rPr lang="ja-JP" altLang="en-US" dirty="0" smtClean="0"/>
              <a:t>ＯＪＴ機能と実地教育</a:t>
            </a:r>
            <a:r>
              <a:rPr lang="en-US" altLang="ja-JP" dirty="0"/>
              <a:t/>
            </a:r>
            <a:br>
              <a:rPr lang="en-US" altLang="ja-JP" dirty="0"/>
            </a:br>
            <a:r>
              <a:rPr lang="ja-JP" altLang="en-US" sz="2400" dirty="0" smtClean="0"/>
              <a:t>～サービス</a:t>
            </a:r>
            <a:r>
              <a:rPr lang="ja-JP" altLang="en-US" sz="2400" dirty="0">
                <a:solidFill>
                  <a:srgbClr val="FF0000"/>
                </a:solidFill>
              </a:rPr>
              <a:t>等</a:t>
            </a:r>
            <a:r>
              <a:rPr lang="ja-JP" altLang="en-US" sz="2400" dirty="0"/>
              <a:t>利用計画の</a:t>
            </a:r>
            <a:r>
              <a:rPr lang="ja-JP" altLang="en-US" sz="2400" dirty="0" smtClean="0"/>
              <a:t>評価～</a:t>
            </a:r>
            <a:endParaRPr kumimoji="1" lang="ja-JP" altLang="en-US" sz="2400" dirty="0"/>
          </a:p>
        </p:txBody>
      </p:sp>
      <p:sp>
        <p:nvSpPr>
          <p:cNvPr id="4" name="スライド番号プレースホルダー 3"/>
          <p:cNvSpPr>
            <a:spLocks noGrp="1"/>
          </p:cNvSpPr>
          <p:nvPr>
            <p:ph type="sldNum" sz="quarter" idx="12"/>
          </p:nvPr>
        </p:nvSpPr>
        <p:spPr>
          <a:xfrm>
            <a:off x="7010400" y="6581001"/>
            <a:ext cx="2133600" cy="276999"/>
          </a:xfrm>
        </p:spPr>
        <p:txBody>
          <a:bodyPr/>
          <a:lstStyle/>
          <a:p>
            <a:fld id="{BFEBEB0A-9E3D-4B14-9782-E2AE3DA60D96}" type="slidenum">
              <a:rPr lang="en-US" smtClean="0"/>
              <a:pPr/>
              <a:t>32</a:t>
            </a:fld>
            <a:endParaRPr lang="en-US"/>
          </a:p>
        </p:txBody>
      </p:sp>
      <p:sp>
        <p:nvSpPr>
          <p:cNvPr id="5" name="Text Box 15"/>
          <p:cNvSpPr txBox="1">
            <a:spLocks noChangeArrowheads="1"/>
          </p:cNvSpPr>
          <p:nvPr/>
        </p:nvSpPr>
        <p:spPr bwMode="auto">
          <a:xfrm>
            <a:off x="107504" y="6581001"/>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正方形/長方形 5"/>
          <p:cNvSpPr/>
          <p:nvPr/>
        </p:nvSpPr>
        <p:spPr>
          <a:xfrm>
            <a:off x="611560" y="5376650"/>
            <a:ext cx="1782860" cy="369332"/>
          </a:xfrm>
          <a:prstGeom prst="rect">
            <a:avLst/>
          </a:prstGeom>
        </p:spPr>
        <p:txBody>
          <a:bodyPr wrap="none">
            <a:spAutoFit/>
          </a:bodyPr>
          <a:lstStyle/>
          <a:p>
            <a:r>
              <a:rPr lang="ja-JP" altLang="en-US" dirty="0"/>
              <a:t>計画評価の視点</a:t>
            </a:r>
          </a:p>
        </p:txBody>
      </p:sp>
      <p:sp>
        <p:nvSpPr>
          <p:cNvPr id="7" name="左中かっこ 6"/>
          <p:cNvSpPr/>
          <p:nvPr/>
        </p:nvSpPr>
        <p:spPr>
          <a:xfrm>
            <a:off x="2376018" y="3785957"/>
            <a:ext cx="399837" cy="259606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2775856" y="3789040"/>
            <a:ext cx="3828292" cy="369332"/>
          </a:xfrm>
          <a:prstGeom prst="rect">
            <a:avLst/>
          </a:prstGeom>
        </p:spPr>
        <p:txBody>
          <a:bodyPr wrap="none">
            <a:spAutoFit/>
          </a:bodyPr>
          <a:lstStyle/>
          <a:p>
            <a:r>
              <a:rPr lang="ja-JP" altLang="en-US" dirty="0"/>
              <a:t>１．エンパワメント、アドボカシーの視点</a:t>
            </a:r>
          </a:p>
        </p:txBody>
      </p:sp>
      <p:sp>
        <p:nvSpPr>
          <p:cNvPr id="9" name="正方形/長方形 8"/>
          <p:cNvSpPr/>
          <p:nvPr/>
        </p:nvSpPr>
        <p:spPr>
          <a:xfrm>
            <a:off x="2794257" y="4188251"/>
            <a:ext cx="3005951" cy="369332"/>
          </a:xfrm>
          <a:prstGeom prst="rect">
            <a:avLst/>
          </a:prstGeom>
        </p:spPr>
        <p:txBody>
          <a:bodyPr wrap="none">
            <a:spAutoFit/>
          </a:bodyPr>
          <a:lstStyle/>
          <a:p>
            <a:r>
              <a:rPr lang="ja-JP" altLang="en-US" dirty="0"/>
              <a:t>２．総合的な生活支援の視点</a:t>
            </a:r>
          </a:p>
        </p:txBody>
      </p:sp>
      <p:sp>
        <p:nvSpPr>
          <p:cNvPr id="10" name="正方形/長方形 9"/>
          <p:cNvSpPr/>
          <p:nvPr/>
        </p:nvSpPr>
        <p:spPr>
          <a:xfrm>
            <a:off x="2795179" y="4662645"/>
            <a:ext cx="3074881" cy="369332"/>
          </a:xfrm>
          <a:prstGeom prst="rect">
            <a:avLst/>
          </a:prstGeom>
        </p:spPr>
        <p:txBody>
          <a:bodyPr wrap="none">
            <a:spAutoFit/>
          </a:bodyPr>
          <a:lstStyle/>
          <a:p>
            <a:r>
              <a:rPr lang="ja-JP" altLang="en-US" dirty="0"/>
              <a:t>３．ニーズに基づく支援の視点</a:t>
            </a:r>
          </a:p>
        </p:txBody>
      </p:sp>
      <p:sp>
        <p:nvSpPr>
          <p:cNvPr id="11" name="正方形/長方形 10"/>
          <p:cNvSpPr/>
          <p:nvPr/>
        </p:nvSpPr>
        <p:spPr>
          <a:xfrm>
            <a:off x="2795179" y="5083989"/>
            <a:ext cx="2823209" cy="369332"/>
          </a:xfrm>
          <a:prstGeom prst="rect">
            <a:avLst/>
          </a:prstGeom>
        </p:spPr>
        <p:txBody>
          <a:bodyPr wrap="none">
            <a:spAutoFit/>
          </a:bodyPr>
          <a:lstStyle/>
          <a:p>
            <a:r>
              <a:rPr lang="ja-JP" altLang="en-US" dirty="0"/>
              <a:t>４．連携・チーム支援の視点</a:t>
            </a:r>
          </a:p>
        </p:txBody>
      </p:sp>
      <p:sp>
        <p:nvSpPr>
          <p:cNvPr id="12" name="正方形/長方形 11"/>
          <p:cNvSpPr/>
          <p:nvPr/>
        </p:nvSpPr>
        <p:spPr>
          <a:xfrm>
            <a:off x="2795179" y="5492578"/>
            <a:ext cx="2215671" cy="369332"/>
          </a:xfrm>
          <a:prstGeom prst="rect">
            <a:avLst/>
          </a:prstGeom>
        </p:spPr>
        <p:txBody>
          <a:bodyPr wrap="none">
            <a:spAutoFit/>
          </a:bodyPr>
          <a:lstStyle/>
          <a:p>
            <a:r>
              <a:rPr lang="ja-JP" altLang="en-US" dirty="0"/>
              <a:t>５．中立・公平な視点</a:t>
            </a:r>
          </a:p>
        </p:txBody>
      </p:sp>
      <p:sp>
        <p:nvSpPr>
          <p:cNvPr id="13" name="正方形/長方形 12"/>
          <p:cNvSpPr/>
          <p:nvPr/>
        </p:nvSpPr>
        <p:spPr>
          <a:xfrm>
            <a:off x="2795179" y="5826448"/>
            <a:ext cx="2767104" cy="369332"/>
          </a:xfrm>
          <a:prstGeom prst="rect">
            <a:avLst/>
          </a:prstGeom>
        </p:spPr>
        <p:txBody>
          <a:bodyPr wrap="none">
            <a:spAutoFit/>
          </a:bodyPr>
          <a:lstStyle/>
          <a:p>
            <a:r>
              <a:rPr lang="ja-JP" altLang="en-US" dirty="0"/>
              <a:t>６．生活の質の向上の視点</a:t>
            </a:r>
          </a:p>
        </p:txBody>
      </p:sp>
    </p:spTree>
    <p:extLst>
      <p:ext uri="{BB962C8B-B14F-4D97-AF65-F5344CB8AC3E}">
        <p14:creationId xmlns:p14="http://schemas.microsoft.com/office/powerpoint/2010/main" val="867844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376" y="203540"/>
            <a:ext cx="6419056" cy="490066"/>
          </a:xfrm>
        </p:spPr>
        <p:txBody>
          <a:bodyPr/>
          <a:lstStyle/>
          <a:p>
            <a:r>
              <a:rPr lang="ja-JP" altLang="en-US" sz="2800" dirty="0"/>
              <a:t>計画の評価はなぜ必要か</a:t>
            </a:r>
            <a:endParaRPr kumimoji="1" lang="ja-JP" altLang="en-US" sz="2800" dirty="0"/>
          </a:p>
        </p:txBody>
      </p:sp>
      <p:sp>
        <p:nvSpPr>
          <p:cNvPr id="3" name="コンテンツ プレースホルダー 2"/>
          <p:cNvSpPr>
            <a:spLocks noGrp="1"/>
          </p:cNvSpPr>
          <p:nvPr>
            <p:ph idx="1"/>
          </p:nvPr>
        </p:nvSpPr>
        <p:spPr>
          <a:xfrm>
            <a:off x="323528" y="908720"/>
            <a:ext cx="8229600" cy="5336505"/>
          </a:xfrm>
          <a:solidFill>
            <a:srgbClr val="FFFF00"/>
          </a:solidFill>
        </p:spPr>
        <p:txBody>
          <a:bodyPr/>
          <a:lstStyle/>
          <a:p>
            <a:pPr marL="0" indent="0">
              <a:buNone/>
            </a:pPr>
            <a:r>
              <a:rPr kumimoji="1" lang="ja-JP" altLang="en-US" sz="2000" b="1" dirty="0" smtClean="0"/>
              <a:t>１．利用者にとって</a:t>
            </a:r>
            <a:endParaRPr kumimoji="1" lang="en-US" altLang="ja-JP" sz="2000" b="1" dirty="0" smtClean="0"/>
          </a:p>
          <a:p>
            <a:r>
              <a:rPr lang="ja-JP" altLang="en-US" sz="2000" b="1" dirty="0"/>
              <a:t>計画は利用者の生活の質に直接関わる</a:t>
            </a:r>
          </a:p>
          <a:p>
            <a:r>
              <a:rPr lang="ja-JP" altLang="en-US" sz="2000" b="1" dirty="0"/>
              <a:t>ニーズに基づく本人中心の支援を実現</a:t>
            </a:r>
            <a:r>
              <a:rPr lang="ja-JP" altLang="en-US" sz="2000" b="1" dirty="0" smtClean="0"/>
              <a:t>する</a:t>
            </a:r>
            <a:endParaRPr lang="en-US" altLang="ja-JP" sz="2000" b="1" dirty="0" smtClean="0"/>
          </a:p>
          <a:p>
            <a:pPr marL="0" indent="0">
              <a:buNone/>
            </a:pPr>
            <a:r>
              <a:rPr kumimoji="1" lang="ja-JP" altLang="en-US" sz="2000" b="1" dirty="0"/>
              <a:t>２</a:t>
            </a:r>
            <a:r>
              <a:rPr kumimoji="1" lang="ja-JP" altLang="en-US" sz="2000" b="1" dirty="0" smtClean="0"/>
              <a:t>．相談支援事業所にとって</a:t>
            </a:r>
            <a:endParaRPr kumimoji="1" lang="en-US" altLang="ja-JP" sz="2000" b="1" dirty="0" smtClean="0"/>
          </a:p>
          <a:p>
            <a:r>
              <a:rPr lang="ja-JP" altLang="en-US" sz="2000" b="1" dirty="0"/>
              <a:t>計画のレベルを判断する：ライフステージを通して切れ目なく、幅広い領域の共通</a:t>
            </a:r>
            <a:r>
              <a:rPr lang="ja-JP" altLang="en-US" sz="2000" b="1" dirty="0" smtClean="0"/>
              <a:t>言語と</a:t>
            </a:r>
            <a:r>
              <a:rPr lang="ja-JP" altLang="en-US" sz="2000" b="1" dirty="0"/>
              <a:t>して、チームアプローチ・協働によるＰＤＣＡプロセス</a:t>
            </a:r>
          </a:p>
          <a:p>
            <a:r>
              <a:rPr lang="ja-JP" altLang="en-US" sz="2000" b="1" dirty="0"/>
              <a:t>計画に限らず相談支援サービス全体の質の向上を</a:t>
            </a:r>
            <a:r>
              <a:rPr lang="ja-JP" altLang="en-US" sz="2000" b="1" dirty="0" smtClean="0"/>
              <a:t>図る</a:t>
            </a:r>
            <a:endParaRPr lang="en-US" altLang="ja-JP" sz="2000" b="1" dirty="0" smtClean="0"/>
          </a:p>
          <a:p>
            <a:pPr marL="0" indent="0">
              <a:buNone/>
            </a:pPr>
            <a:r>
              <a:rPr kumimoji="1" lang="ja-JP" altLang="en-US" sz="2000" b="1" dirty="0" smtClean="0"/>
              <a:t>３．市町村行政にとって</a:t>
            </a:r>
            <a:endParaRPr kumimoji="1" lang="en-US" altLang="ja-JP" sz="2000" b="1" dirty="0" smtClean="0"/>
          </a:p>
          <a:p>
            <a:r>
              <a:rPr lang="ja-JP" altLang="en-US" sz="2000" b="1" dirty="0"/>
              <a:t>計画のレベルを判断する：ライフステージを通して切れ目なく、幅広い領域の共通</a:t>
            </a:r>
            <a:r>
              <a:rPr lang="ja-JP" altLang="en-US" sz="2000" b="1" dirty="0" smtClean="0"/>
              <a:t>言語と</a:t>
            </a:r>
            <a:r>
              <a:rPr lang="ja-JP" altLang="en-US" sz="2000" b="1" dirty="0"/>
              <a:t>して、チームアプローチ・協働によるＰＤＣＡプロセス</a:t>
            </a:r>
          </a:p>
          <a:p>
            <a:r>
              <a:rPr lang="ja-JP" altLang="en-US" sz="2000" b="1" dirty="0"/>
              <a:t>計画に限らず相談支援サービス全体の質の向上を</a:t>
            </a:r>
            <a:r>
              <a:rPr lang="ja-JP" altLang="en-US" sz="2000" b="1" dirty="0" smtClean="0"/>
              <a:t>図る</a:t>
            </a:r>
            <a:endParaRPr lang="en-US" altLang="ja-JP" sz="2000" b="1" dirty="0" smtClean="0"/>
          </a:p>
          <a:p>
            <a:pPr marL="0" indent="0">
              <a:buNone/>
            </a:pPr>
            <a:r>
              <a:rPr kumimoji="1" lang="ja-JP" altLang="en-US" sz="2000" b="1" dirty="0"/>
              <a:t>４</a:t>
            </a:r>
            <a:r>
              <a:rPr kumimoji="1" lang="ja-JP" altLang="en-US" sz="2000" b="1" dirty="0" smtClean="0"/>
              <a:t>．地域全体にとって</a:t>
            </a:r>
            <a:endParaRPr kumimoji="1" lang="en-US" altLang="ja-JP" sz="2000" b="1" dirty="0" smtClean="0"/>
          </a:p>
          <a:p>
            <a:r>
              <a:rPr lang="ja-JP" altLang="en-US" sz="2000" b="1" dirty="0"/>
              <a:t>不足しているサービス・社会資源を明らかにして資源開発する</a:t>
            </a:r>
          </a:p>
          <a:p>
            <a:r>
              <a:rPr lang="ja-JP" altLang="en-US" sz="2000" b="1" dirty="0"/>
              <a:t>事業所に結果をフィードバックして研修・人材育成、関係機関の連携を促進する</a:t>
            </a:r>
            <a:endParaRPr kumimoji="1" lang="ja-JP" altLang="en-US" sz="2000" b="1" dirty="0"/>
          </a:p>
        </p:txBody>
      </p:sp>
      <p:sp>
        <p:nvSpPr>
          <p:cNvPr id="4" name="スライド番号プレースホルダー 3"/>
          <p:cNvSpPr>
            <a:spLocks noGrp="1"/>
          </p:cNvSpPr>
          <p:nvPr>
            <p:ph type="sldNum" sz="quarter" idx="12"/>
          </p:nvPr>
        </p:nvSpPr>
        <p:spPr>
          <a:xfrm>
            <a:off x="7010400" y="6522224"/>
            <a:ext cx="2133600" cy="280120"/>
          </a:xfrm>
        </p:spPr>
        <p:txBody>
          <a:bodyPr/>
          <a:lstStyle/>
          <a:p>
            <a:pPr>
              <a:defRPr/>
            </a:pPr>
            <a:fld id="{804D6B79-3AEB-42FE-A736-A41F7AEA0445}" type="slidenum">
              <a:rPr lang="en-US" altLang="ja-JP" smtClean="0"/>
              <a:pPr>
                <a:defRPr/>
              </a:pPr>
              <a:t>33</a:t>
            </a:fld>
            <a:endParaRPr lang="en-US" altLang="ja-JP"/>
          </a:p>
        </p:txBody>
      </p:sp>
      <p:sp>
        <p:nvSpPr>
          <p:cNvPr id="5" name="正方形/長方形 4"/>
          <p:cNvSpPr/>
          <p:nvPr/>
        </p:nvSpPr>
        <p:spPr>
          <a:xfrm>
            <a:off x="5713253" y="6168"/>
            <a:ext cx="3430747" cy="461665"/>
          </a:xfrm>
          <a:prstGeom prst="rect">
            <a:avLst/>
          </a:prstGeom>
        </p:spPr>
        <p:txBody>
          <a:bodyPr wrap="none">
            <a:spAutoFit/>
          </a:bodyPr>
          <a:lstStyle/>
          <a:p>
            <a:r>
              <a:rPr lang="ja-JP" altLang="en-US" sz="1200" dirty="0"/>
              <a:t>サービス等利用計画の評価と</a:t>
            </a:r>
            <a:r>
              <a:rPr lang="ja-JP" altLang="en-US" sz="1200" dirty="0" smtClean="0"/>
              <a:t>チェックリスト</a:t>
            </a:r>
            <a:endParaRPr lang="en-US" altLang="ja-JP" sz="1200" dirty="0" smtClean="0"/>
          </a:p>
          <a:p>
            <a:r>
              <a:rPr lang="zh-TW" altLang="en-US" sz="1200" dirty="0"/>
              <a:t>平成２５年度相談支援従事者指導者養成</a:t>
            </a:r>
            <a:r>
              <a:rPr lang="zh-TW" altLang="en-US" sz="1200" dirty="0" smtClean="0"/>
              <a:t>研修</a:t>
            </a:r>
            <a:r>
              <a:rPr lang="ja-JP" altLang="en-US" sz="1200" dirty="0" smtClean="0"/>
              <a:t>より</a:t>
            </a:r>
            <a:endParaRPr lang="ja-JP" altLang="en-US" sz="1200" dirty="0"/>
          </a:p>
        </p:txBody>
      </p:sp>
      <p:sp>
        <p:nvSpPr>
          <p:cNvPr id="6" name="右矢印 5"/>
          <p:cNvSpPr/>
          <p:nvPr/>
        </p:nvSpPr>
        <p:spPr>
          <a:xfrm rot="19982063">
            <a:off x="6068854" y="1248224"/>
            <a:ext cx="978408" cy="484632"/>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017038" y="576140"/>
            <a:ext cx="194745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latin typeface="HGP創英ﾌﾟﾚｾﾞﾝｽEB" panose="02020800000000000000" pitchFamily="18" charset="-128"/>
                <a:ea typeface="HGP創英ﾌﾟﾚｾﾞﾝｽEB" panose="02020800000000000000" pitchFamily="18" charset="-128"/>
              </a:rPr>
              <a:t>地域で評価する仕組みが必要</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15193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36309" y="6576426"/>
            <a:ext cx="2133600" cy="281574"/>
          </a:xfrm>
        </p:spPr>
        <p:txBody>
          <a:bodyPr/>
          <a:lstStyle/>
          <a:p>
            <a:pPr>
              <a:defRPr/>
            </a:pPr>
            <a:fld id="{804D6B79-3AEB-42FE-A736-A41F7AEA0445}" type="slidenum">
              <a:rPr lang="en-US" altLang="ja-JP" smtClean="0"/>
              <a:pPr>
                <a:defRPr/>
              </a:pPr>
              <a:t>34</a:t>
            </a:fld>
            <a:endParaRPr lang="en-US" altLang="ja-JP"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75" y="167996"/>
            <a:ext cx="7559590" cy="215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374" y="2428115"/>
            <a:ext cx="7559591" cy="171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783" y="4303533"/>
            <a:ext cx="7559591" cy="202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2048" y="2167862"/>
            <a:ext cx="1296144" cy="22322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参考</a:t>
            </a:r>
            <a:endParaRPr kumimoji="1" lang="en-US" altLang="ja-JP" sz="1200" b="1" dirty="0" smtClean="0">
              <a:solidFill>
                <a:schemeClr val="tx1"/>
              </a:solidFill>
            </a:endParaRPr>
          </a:p>
          <a:p>
            <a:pPr algn="ctr"/>
            <a:r>
              <a:rPr kumimoji="1" lang="ja-JP" altLang="en-US" sz="1200" b="1" dirty="0" smtClean="0">
                <a:solidFill>
                  <a:schemeClr val="tx1"/>
                </a:solidFill>
              </a:rPr>
              <a:t>評価スケール</a:t>
            </a:r>
            <a:endParaRPr kumimoji="1" lang="en-US" altLang="ja-JP" sz="1200" b="1" dirty="0" smtClean="0">
              <a:solidFill>
                <a:schemeClr val="tx1"/>
              </a:solidFill>
            </a:endParaRPr>
          </a:p>
          <a:p>
            <a:pPr algn="ctr"/>
            <a:endParaRPr lang="en-US" altLang="ja-JP" sz="1200" b="1" dirty="0">
              <a:solidFill>
                <a:schemeClr val="tx1"/>
              </a:solidFill>
            </a:endParaRPr>
          </a:p>
          <a:p>
            <a:pPr algn="ctr"/>
            <a:r>
              <a:rPr kumimoji="1" lang="ja-JP" altLang="en-US" sz="1200" b="1" dirty="0" smtClean="0">
                <a:solidFill>
                  <a:schemeClr val="tx1"/>
                </a:solidFill>
              </a:rPr>
              <a:t>平成</a:t>
            </a:r>
            <a:r>
              <a:rPr kumimoji="1" lang="en-US" altLang="ja-JP" sz="1200" b="1" dirty="0" smtClean="0">
                <a:solidFill>
                  <a:schemeClr val="tx1"/>
                </a:solidFill>
              </a:rPr>
              <a:t>24</a:t>
            </a:r>
            <a:r>
              <a:rPr kumimoji="1" lang="ja-JP" altLang="en-US" sz="1200" b="1" dirty="0" smtClean="0">
                <a:solidFill>
                  <a:schemeClr val="tx1"/>
                </a:solidFill>
              </a:rPr>
              <a:t>年度</a:t>
            </a:r>
            <a:endParaRPr kumimoji="1" lang="en-US" altLang="ja-JP" sz="1200" b="1" dirty="0" smtClean="0">
              <a:solidFill>
                <a:schemeClr val="tx1"/>
              </a:solidFill>
            </a:endParaRPr>
          </a:p>
          <a:p>
            <a:pPr algn="ctr"/>
            <a:r>
              <a:rPr lang="ja-JP" altLang="en-US" sz="1200" b="1" dirty="0">
                <a:solidFill>
                  <a:schemeClr val="tx1"/>
                </a:solidFill>
              </a:rPr>
              <a:t>厚生</a:t>
            </a:r>
            <a:r>
              <a:rPr lang="ja-JP" altLang="en-US" sz="1200" b="1" dirty="0" smtClean="0">
                <a:solidFill>
                  <a:schemeClr val="tx1"/>
                </a:solidFill>
              </a:rPr>
              <a:t>労働省</a:t>
            </a:r>
            <a:endParaRPr lang="en-US" altLang="ja-JP" sz="1200" b="1" dirty="0" smtClean="0">
              <a:solidFill>
                <a:schemeClr val="tx1"/>
              </a:solidFill>
            </a:endParaRPr>
          </a:p>
          <a:p>
            <a:pPr algn="ctr"/>
            <a:r>
              <a:rPr lang="ja-JP" altLang="en-US" sz="1200" b="1" dirty="0" smtClean="0">
                <a:solidFill>
                  <a:schemeClr val="tx1"/>
                </a:solidFill>
              </a:rPr>
              <a:t>障害者総合福祉推進事業</a:t>
            </a:r>
            <a:endParaRPr lang="en-US" altLang="ja-JP" sz="1200" b="1" dirty="0" smtClean="0">
              <a:solidFill>
                <a:schemeClr val="tx1"/>
              </a:solidFill>
            </a:endParaRPr>
          </a:p>
          <a:p>
            <a:pPr algn="ctr"/>
            <a:endParaRPr kumimoji="1" lang="en-US" altLang="ja-JP" sz="1200" b="1" dirty="0">
              <a:solidFill>
                <a:schemeClr val="tx1"/>
              </a:solidFill>
            </a:endParaRPr>
          </a:p>
          <a:p>
            <a:pPr algn="ctr"/>
            <a:r>
              <a:rPr lang="ja-JP" altLang="en-US" sz="1200" b="1" dirty="0" smtClean="0">
                <a:solidFill>
                  <a:schemeClr val="tx1"/>
                </a:solidFill>
              </a:rPr>
              <a:t>サービス等利用計画評価</a:t>
            </a:r>
            <a:endParaRPr lang="en-US" altLang="ja-JP" sz="1200" b="1" dirty="0" smtClean="0">
              <a:solidFill>
                <a:schemeClr val="tx1"/>
              </a:solidFill>
            </a:endParaRPr>
          </a:p>
          <a:p>
            <a:pPr algn="ctr"/>
            <a:r>
              <a:rPr lang="ja-JP" altLang="en-US" sz="1200" b="1" dirty="0" smtClean="0">
                <a:solidFill>
                  <a:schemeClr val="tx1"/>
                </a:solidFill>
              </a:rPr>
              <a:t>サポートブック</a:t>
            </a:r>
            <a:endParaRPr kumimoji="1" lang="ja-JP" altLang="en-US" sz="1200" b="1" dirty="0">
              <a:solidFill>
                <a:schemeClr val="tx1"/>
              </a:solidFill>
            </a:endParaRPr>
          </a:p>
        </p:txBody>
      </p:sp>
      <p:sp>
        <p:nvSpPr>
          <p:cNvPr id="7"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94339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39611" y="6592291"/>
            <a:ext cx="1804269" cy="278239"/>
          </a:xfrm>
        </p:spPr>
        <p:txBody>
          <a:bodyPr/>
          <a:lstStyle/>
          <a:p>
            <a:pPr>
              <a:defRPr/>
            </a:pPr>
            <a:fld id="{431CAECD-5926-4741-A906-A08E04809A27}" type="slidenum">
              <a:rPr lang="en-US" altLang="ja-JP" smtClean="0"/>
              <a:pPr>
                <a:defRPr/>
              </a:pPr>
              <a:t>35</a:t>
            </a:fld>
            <a:endParaRPr lang="en-US" altLang="ja-JP"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531" y="64512"/>
            <a:ext cx="6984577" cy="219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221" y="2263737"/>
            <a:ext cx="6971420" cy="206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531" y="4336116"/>
            <a:ext cx="697142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13331" y="2180792"/>
            <a:ext cx="1296144" cy="22322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参考</a:t>
            </a:r>
            <a:endParaRPr kumimoji="1" lang="en-US" altLang="ja-JP" sz="1200" b="1" dirty="0" smtClean="0">
              <a:solidFill>
                <a:schemeClr val="tx1"/>
              </a:solidFill>
            </a:endParaRPr>
          </a:p>
          <a:p>
            <a:pPr algn="ctr"/>
            <a:r>
              <a:rPr kumimoji="1" lang="ja-JP" altLang="en-US" sz="1200" b="1" dirty="0" smtClean="0">
                <a:solidFill>
                  <a:schemeClr val="tx1"/>
                </a:solidFill>
              </a:rPr>
              <a:t>評価スケール</a:t>
            </a:r>
            <a:endParaRPr kumimoji="1" lang="en-US" altLang="ja-JP" sz="1200" b="1" dirty="0" smtClean="0">
              <a:solidFill>
                <a:schemeClr val="tx1"/>
              </a:solidFill>
            </a:endParaRPr>
          </a:p>
          <a:p>
            <a:pPr algn="ctr"/>
            <a:endParaRPr lang="en-US" altLang="ja-JP" sz="1200" b="1" dirty="0">
              <a:solidFill>
                <a:schemeClr val="tx1"/>
              </a:solidFill>
            </a:endParaRPr>
          </a:p>
          <a:p>
            <a:pPr algn="ctr"/>
            <a:r>
              <a:rPr kumimoji="1" lang="ja-JP" altLang="en-US" sz="1200" b="1" dirty="0" smtClean="0">
                <a:solidFill>
                  <a:schemeClr val="tx1"/>
                </a:solidFill>
              </a:rPr>
              <a:t>平成</a:t>
            </a:r>
            <a:r>
              <a:rPr kumimoji="1" lang="en-US" altLang="ja-JP" sz="1200" b="1" dirty="0" smtClean="0">
                <a:solidFill>
                  <a:schemeClr val="tx1"/>
                </a:solidFill>
              </a:rPr>
              <a:t>24</a:t>
            </a:r>
            <a:r>
              <a:rPr kumimoji="1" lang="ja-JP" altLang="en-US" sz="1200" b="1" dirty="0" smtClean="0">
                <a:solidFill>
                  <a:schemeClr val="tx1"/>
                </a:solidFill>
              </a:rPr>
              <a:t>年度</a:t>
            </a:r>
            <a:endParaRPr kumimoji="1" lang="en-US" altLang="ja-JP" sz="1200" b="1" dirty="0" smtClean="0">
              <a:solidFill>
                <a:schemeClr val="tx1"/>
              </a:solidFill>
            </a:endParaRPr>
          </a:p>
          <a:p>
            <a:pPr algn="ctr"/>
            <a:r>
              <a:rPr lang="ja-JP" altLang="en-US" sz="1200" b="1" dirty="0">
                <a:solidFill>
                  <a:schemeClr val="tx1"/>
                </a:solidFill>
              </a:rPr>
              <a:t>厚生</a:t>
            </a:r>
            <a:r>
              <a:rPr lang="ja-JP" altLang="en-US" sz="1200" b="1" dirty="0" smtClean="0">
                <a:solidFill>
                  <a:schemeClr val="tx1"/>
                </a:solidFill>
              </a:rPr>
              <a:t>労働省</a:t>
            </a:r>
            <a:endParaRPr lang="en-US" altLang="ja-JP" sz="1200" b="1" dirty="0" smtClean="0">
              <a:solidFill>
                <a:schemeClr val="tx1"/>
              </a:solidFill>
            </a:endParaRPr>
          </a:p>
          <a:p>
            <a:pPr algn="ctr"/>
            <a:r>
              <a:rPr lang="ja-JP" altLang="en-US" sz="1200" b="1" dirty="0" smtClean="0">
                <a:solidFill>
                  <a:schemeClr val="tx1"/>
                </a:solidFill>
              </a:rPr>
              <a:t>障害者総合福祉推進事業</a:t>
            </a:r>
            <a:endParaRPr lang="en-US" altLang="ja-JP" sz="1200" b="1" dirty="0" smtClean="0">
              <a:solidFill>
                <a:schemeClr val="tx1"/>
              </a:solidFill>
            </a:endParaRPr>
          </a:p>
          <a:p>
            <a:pPr algn="ctr"/>
            <a:endParaRPr kumimoji="1" lang="en-US" altLang="ja-JP" sz="1200" b="1" dirty="0">
              <a:solidFill>
                <a:schemeClr val="tx1"/>
              </a:solidFill>
            </a:endParaRPr>
          </a:p>
          <a:p>
            <a:pPr algn="ctr"/>
            <a:r>
              <a:rPr lang="ja-JP" altLang="en-US" sz="1200" b="1" dirty="0" smtClean="0">
                <a:solidFill>
                  <a:schemeClr val="tx1"/>
                </a:solidFill>
              </a:rPr>
              <a:t>サービス等利用計画評価</a:t>
            </a:r>
            <a:endParaRPr lang="en-US" altLang="ja-JP" sz="1200" b="1" dirty="0" smtClean="0">
              <a:solidFill>
                <a:schemeClr val="tx1"/>
              </a:solidFill>
            </a:endParaRPr>
          </a:p>
          <a:p>
            <a:pPr algn="ctr"/>
            <a:r>
              <a:rPr lang="ja-JP" altLang="en-US" sz="1200" b="1" dirty="0" smtClean="0">
                <a:solidFill>
                  <a:schemeClr val="tx1"/>
                </a:solidFill>
              </a:rPr>
              <a:t>サポートブック</a:t>
            </a:r>
            <a:endParaRPr kumimoji="1" lang="ja-JP" altLang="en-US" sz="1200" b="1" dirty="0">
              <a:solidFill>
                <a:schemeClr val="tx1"/>
              </a:solidFill>
            </a:endParaRPr>
          </a:p>
        </p:txBody>
      </p:sp>
      <p:sp>
        <p:nvSpPr>
          <p:cNvPr id="7" name="Text Box 15"/>
          <p:cNvSpPr txBox="1">
            <a:spLocks noChangeArrowheads="1"/>
          </p:cNvSpPr>
          <p:nvPr/>
        </p:nvSpPr>
        <p:spPr bwMode="auto">
          <a:xfrm>
            <a:off x="5568194" y="6581001"/>
            <a:ext cx="3046813"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980840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714800" y="6564535"/>
            <a:ext cx="1429200" cy="249177"/>
          </a:xfrm>
        </p:spPr>
        <p:txBody>
          <a:bodyPr/>
          <a:lstStyle/>
          <a:p>
            <a:fld id="{BFEBEB0A-9E3D-4B14-9782-E2AE3DA60D96}" type="slidenum">
              <a:rPr lang="en-US" smtClean="0"/>
              <a:pPr/>
              <a:t>36</a:t>
            </a:fld>
            <a:endParaRPr lang="en-US" dirty="0"/>
          </a:p>
        </p:txBody>
      </p:sp>
      <p:sp>
        <p:nvSpPr>
          <p:cNvPr id="4" name="正方形/長方形 3"/>
          <p:cNvSpPr/>
          <p:nvPr/>
        </p:nvSpPr>
        <p:spPr>
          <a:xfrm>
            <a:off x="2699792" y="25404"/>
            <a:ext cx="5616624" cy="36149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smtClean="0">
                <a:solidFill>
                  <a:sysClr val="windowText" lastClr="000000"/>
                </a:solidFill>
              </a:rPr>
              <a:t>平成</a:t>
            </a:r>
            <a:r>
              <a:rPr kumimoji="1" lang="en-US" altLang="ja-JP" sz="1600" dirty="0" smtClean="0">
                <a:solidFill>
                  <a:sysClr val="windowText" lastClr="000000"/>
                </a:solidFill>
              </a:rPr>
              <a:t>30</a:t>
            </a:r>
            <a:r>
              <a:rPr kumimoji="1" lang="ja-JP" altLang="en-US" sz="1600" dirty="0" smtClean="0">
                <a:solidFill>
                  <a:sysClr val="windowText" lastClr="000000"/>
                </a:solidFill>
              </a:rPr>
              <a:t>年度相談支援指導者養成研修より　≪セルフチェック≫</a:t>
            </a:r>
            <a:endParaRPr kumimoji="1" lang="ja-JP" altLang="en-US" sz="1600" dirty="0">
              <a:solidFill>
                <a:sysClr val="windowText" lastClr="000000"/>
              </a:solidFill>
            </a:endParaRPr>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116" y="189183"/>
            <a:ext cx="8312849" cy="633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465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714800" y="6573187"/>
            <a:ext cx="1429200" cy="243368"/>
          </a:xfrm>
        </p:spPr>
        <p:txBody>
          <a:bodyPr/>
          <a:lstStyle/>
          <a:p>
            <a:fld id="{BFEBEB0A-9E3D-4B14-9782-E2AE3DA60D96}" type="slidenum">
              <a:rPr lang="en-US" smtClean="0"/>
              <a:pPr/>
              <a:t>37</a:t>
            </a:fld>
            <a:endParaRPr lang="en-US" dirty="0"/>
          </a:p>
        </p:txBody>
      </p:sp>
      <p:sp>
        <p:nvSpPr>
          <p:cNvPr id="6" name="Text Box 15"/>
          <p:cNvSpPr txBox="1">
            <a:spLocks noChangeArrowheads="1"/>
          </p:cNvSpPr>
          <p:nvPr/>
        </p:nvSpPr>
        <p:spPr bwMode="auto">
          <a:xfrm>
            <a:off x="107504" y="6556372"/>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27" y="839754"/>
            <a:ext cx="8990346"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203848" y="386897"/>
            <a:ext cx="5616624" cy="36149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smtClean="0">
                <a:solidFill>
                  <a:sysClr val="windowText" lastClr="000000"/>
                </a:solidFill>
              </a:rPr>
              <a:t>平成</a:t>
            </a:r>
            <a:r>
              <a:rPr kumimoji="1" lang="en-US" altLang="ja-JP" sz="1600" dirty="0" smtClean="0">
                <a:solidFill>
                  <a:sysClr val="windowText" lastClr="000000"/>
                </a:solidFill>
              </a:rPr>
              <a:t>30</a:t>
            </a:r>
            <a:r>
              <a:rPr kumimoji="1" lang="ja-JP" altLang="en-US" sz="1600" dirty="0" smtClean="0">
                <a:solidFill>
                  <a:sysClr val="windowText" lastClr="000000"/>
                </a:solidFill>
              </a:rPr>
              <a:t>年度相談支援指導者養成研修より　≪セルフチェック≫</a:t>
            </a:r>
            <a:endParaRPr kumimoji="1" lang="ja-JP" altLang="en-US" sz="1600" dirty="0">
              <a:solidFill>
                <a:sysClr val="windowText" lastClr="000000"/>
              </a:solidFill>
            </a:endParaRPr>
          </a:p>
        </p:txBody>
      </p:sp>
    </p:spTree>
    <p:extLst>
      <p:ext uri="{BB962C8B-B14F-4D97-AF65-F5344CB8AC3E}">
        <p14:creationId xmlns:p14="http://schemas.microsoft.com/office/powerpoint/2010/main" val="2336951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714800" y="6597352"/>
            <a:ext cx="1429200" cy="227872"/>
          </a:xfrm>
        </p:spPr>
        <p:txBody>
          <a:bodyPr/>
          <a:lstStyle/>
          <a:p>
            <a:fld id="{BFEBEB0A-9E3D-4B14-9782-E2AE3DA60D96}" type="slidenum">
              <a:rPr lang="en-US" smtClean="0"/>
              <a:pPr/>
              <a:t>38</a:t>
            </a:fld>
            <a:endParaRPr lang="en-US" dirty="0"/>
          </a:p>
        </p:txBody>
      </p:sp>
      <p:sp>
        <p:nvSpPr>
          <p:cNvPr id="7" name="正方形/長方形 6"/>
          <p:cNvSpPr/>
          <p:nvPr/>
        </p:nvSpPr>
        <p:spPr>
          <a:xfrm>
            <a:off x="4561000" y="104056"/>
            <a:ext cx="4479652" cy="2286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solidFill>
                  <a:sysClr val="windowText" lastClr="000000"/>
                </a:solidFill>
              </a:rPr>
              <a:t>平成</a:t>
            </a:r>
            <a:r>
              <a:rPr kumimoji="1" lang="en-US" altLang="ja-JP" sz="1200" dirty="0" smtClean="0">
                <a:solidFill>
                  <a:sysClr val="windowText" lastClr="000000"/>
                </a:solidFill>
              </a:rPr>
              <a:t>30</a:t>
            </a:r>
            <a:r>
              <a:rPr kumimoji="1" lang="ja-JP" altLang="en-US" sz="1200" dirty="0" smtClean="0">
                <a:solidFill>
                  <a:sysClr val="windowText" lastClr="000000"/>
                </a:solidFill>
              </a:rPr>
              <a:t>年度相談支援指導者養成研修より　≪セルフチェック≫</a:t>
            </a:r>
            <a:endParaRPr kumimoji="1" lang="ja-JP" altLang="en-US" sz="1200" dirty="0">
              <a:solidFill>
                <a:sysClr val="windowText" lastClr="000000"/>
              </a:solidFill>
            </a:endParaRPr>
          </a:p>
        </p:txBody>
      </p:sp>
      <p:sp>
        <p:nvSpPr>
          <p:cNvPr id="8" name="Text Box 15"/>
          <p:cNvSpPr txBox="1">
            <a:spLocks noChangeArrowheads="1"/>
          </p:cNvSpPr>
          <p:nvPr/>
        </p:nvSpPr>
        <p:spPr bwMode="auto">
          <a:xfrm>
            <a:off x="5307729" y="6581001"/>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48" y="-239160"/>
            <a:ext cx="8620486" cy="698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274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参考：演習資料</a:t>
            </a:r>
            <a:r>
              <a:rPr lang="en-US" altLang="ja-JP" dirty="0" smtClean="0"/>
              <a:t/>
            </a:r>
            <a:br>
              <a:rPr lang="en-US" altLang="ja-JP" dirty="0" smtClean="0"/>
            </a:br>
            <a:r>
              <a:rPr lang="ja-JP" altLang="en-US" dirty="0"/>
              <a:t>　　</a:t>
            </a:r>
            <a:r>
              <a:rPr kumimoji="1" lang="ja-JP" altLang="en-US" sz="3600" dirty="0" smtClean="0"/>
              <a:t>サービス等利用計画の</a:t>
            </a:r>
            <a:r>
              <a:rPr lang="ja-JP" altLang="en-US" sz="3600" dirty="0"/>
              <a:t>質</a:t>
            </a:r>
            <a:r>
              <a:rPr lang="ja-JP" altLang="en-US" sz="3600" dirty="0" smtClean="0"/>
              <a:t>の</a:t>
            </a:r>
            <a:r>
              <a:rPr lang="ja-JP" altLang="en-US" sz="3600" dirty="0"/>
              <a:t>向上</a:t>
            </a:r>
            <a:endParaRPr kumimoji="1" lang="ja-JP" altLang="en-US" sz="3600" dirty="0"/>
          </a:p>
        </p:txBody>
      </p:sp>
      <p:sp>
        <p:nvSpPr>
          <p:cNvPr id="3" name="コンテンツ プレースホルダー 2"/>
          <p:cNvSpPr>
            <a:spLocks noGrp="1"/>
          </p:cNvSpPr>
          <p:nvPr>
            <p:ph idx="1"/>
          </p:nvPr>
        </p:nvSpPr>
        <p:spPr>
          <a:xfrm>
            <a:off x="395536" y="1484784"/>
            <a:ext cx="8424936" cy="5040559"/>
          </a:xfrm>
          <a:solidFill>
            <a:srgbClr val="FFFFCC"/>
          </a:solidFill>
        </p:spPr>
        <p:txBody>
          <a:bodyPr>
            <a:normAutofit/>
          </a:bodyPr>
          <a:lstStyle/>
          <a:p>
            <a:pPr marL="0" indent="0">
              <a:buNone/>
            </a:pPr>
            <a:r>
              <a:rPr lang="ja-JP" altLang="en-US" sz="2400" dirty="0"/>
              <a:t>個人</a:t>
            </a:r>
            <a:r>
              <a:rPr lang="ja-JP" altLang="en-US" sz="2400" dirty="0" smtClean="0"/>
              <a:t>ワーク（</a:t>
            </a:r>
            <a:r>
              <a:rPr lang="en-US" altLang="ja-JP" sz="2400" dirty="0" smtClean="0"/>
              <a:t>5</a:t>
            </a:r>
            <a:r>
              <a:rPr lang="ja-JP" altLang="en-US" sz="2400" dirty="0" smtClean="0"/>
              <a:t>分）　</a:t>
            </a:r>
            <a:endParaRPr kumimoji="1" lang="en-US" altLang="ja-JP" sz="2400" dirty="0" smtClean="0"/>
          </a:p>
          <a:p>
            <a:pPr marL="0" indent="0">
              <a:buNone/>
            </a:pPr>
            <a:r>
              <a:rPr lang="ja-JP" altLang="en-US" sz="2400" dirty="0"/>
              <a:t>　</a:t>
            </a:r>
            <a:r>
              <a:rPr lang="ja-JP" altLang="en-US" sz="2400" dirty="0" smtClean="0"/>
              <a:t>あなたの</a:t>
            </a:r>
            <a:r>
              <a:rPr lang="ja-JP" altLang="en-US" sz="2400" dirty="0"/>
              <a:t>地域に</a:t>
            </a:r>
            <a:r>
              <a:rPr lang="ja-JP" altLang="en-US" sz="2400" dirty="0" smtClean="0"/>
              <a:t>おいて、サービス等利用計画（計画相談）の質の向上を目指すために、どのような実地教育</a:t>
            </a:r>
            <a:r>
              <a:rPr lang="ja-JP" altLang="en-US" sz="2400" dirty="0"/>
              <a:t>の</a:t>
            </a:r>
            <a:r>
              <a:rPr lang="ja-JP" altLang="en-US" sz="2400" dirty="0" smtClean="0"/>
              <a:t>メニューを主任相談支援専門員として企画・運営しますか？</a:t>
            </a:r>
            <a:endParaRPr lang="en-US" altLang="ja-JP" sz="2400" dirty="0" smtClean="0"/>
          </a:p>
          <a:p>
            <a:pPr marL="0" indent="0">
              <a:buNone/>
            </a:pPr>
            <a:endParaRPr lang="en-US" altLang="ja-JP" sz="2400" dirty="0"/>
          </a:p>
          <a:p>
            <a:pPr marL="0" indent="0">
              <a:buNone/>
            </a:pPr>
            <a:r>
              <a:rPr lang="ja-JP" altLang="en-US" sz="2400" dirty="0"/>
              <a:t>　</a:t>
            </a:r>
            <a:r>
              <a:rPr kumimoji="1" lang="ja-JP" altLang="en-US" sz="2400" dirty="0" smtClean="0">
                <a:solidFill>
                  <a:srgbClr val="0000FF"/>
                </a:solidFill>
              </a:rPr>
              <a:t>１．地域の計画相談支援をどのように把握（評価）する方法</a:t>
            </a:r>
            <a:endParaRPr kumimoji="1" lang="en-US" altLang="ja-JP" sz="2400" dirty="0" smtClean="0">
              <a:solidFill>
                <a:srgbClr val="0000FF"/>
              </a:solidFill>
            </a:endParaRPr>
          </a:p>
          <a:p>
            <a:pPr marL="0" indent="0">
              <a:buNone/>
            </a:pPr>
            <a:r>
              <a:rPr lang="ja-JP" altLang="en-US" sz="2400" dirty="0">
                <a:solidFill>
                  <a:srgbClr val="0000FF"/>
                </a:solidFill>
              </a:rPr>
              <a:t>　</a:t>
            </a:r>
            <a:r>
              <a:rPr lang="ja-JP" altLang="en-US" sz="2400" dirty="0" smtClean="0">
                <a:solidFill>
                  <a:srgbClr val="0000FF"/>
                </a:solidFill>
              </a:rPr>
              <a:t>　（参加者・評価様式・評価するための準備など）</a:t>
            </a:r>
            <a:endParaRPr kumimoji="1" lang="en-US" altLang="ja-JP" sz="2400" dirty="0" smtClean="0">
              <a:solidFill>
                <a:srgbClr val="0000FF"/>
              </a:solidFill>
            </a:endParaRPr>
          </a:p>
          <a:p>
            <a:pPr marL="0" indent="0">
              <a:buNone/>
            </a:pPr>
            <a:r>
              <a:rPr lang="ja-JP" altLang="en-US" sz="2400" dirty="0">
                <a:solidFill>
                  <a:srgbClr val="0000FF"/>
                </a:solidFill>
              </a:rPr>
              <a:t>　</a:t>
            </a:r>
            <a:endParaRPr lang="en-US" altLang="ja-JP" sz="2400" dirty="0" smtClean="0">
              <a:solidFill>
                <a:srgbClr val="0000FF"/>
              </a:solidFill>
            </a:endParaRPr>
          </a:p>
          <a:p>
            <a:pPr marL="0" indent="0">
              <a:buNone/>
            </a:pPr>
            <a:r>
              <a:rPr lang="ja-JP" altLang="en-US" sz="2400" dirty="0" smtClean="0">
                <a:solidFill>
                  <a:srgbClr val="0000FF"/>
                </a:solidFill>
              </a:rPr>
              <a:t>　２．サービス等利用計画（計画相談支援）の質の向上に向けた　　</a:t>
            </a:r>
            <a:endParaRPr lang="en-US" altLang="ja-JP" sz="2400" dirty="0" smtClean="0">
              <a:solidFill>
                <a:srgbClr val="0000FF"/>
              </a:solidFill>
            </a:endParaRPr>
          </a:p>
          <a:p>
            <a:pPr marL="0" indent="0">
              <a:buNone/>
            </a:pPr>
            <a:r>
              <a:rPr lang="ja-JP" altLang="en-US" sz="2400" dirty="0">
                <a:solidFill>
                  <a:srgbClr val="0000FF"/>
                </a:solidFill>
              </a:rPr>
              <a:t>　</a:t>
            </a:r>
            <a:r>
              <a:rPr lang="ja-JP" altLang="en-US" sz="2400" dirty="0" smtClean="0">
                <a:solidFill>
                  <a:srgbClr val="0000FF"/>
                </a:solidFill>
              </a:rPr>
              <a:t>　実地</a:t>
            </a:r>
            <a:r>
              <a:rPr lang="ja-JP" altLang="en-US" sz="2400" dirty="0">
                <a:solidFill>
                  <a:srgbClr val="0000FF"/>
                </a:solidFill>
              </a:rPr>
              <a:t>教育</a:t>
            </a:r>
            <a:r>
              <a:rPr lang="ja-JP" altLang="en-US" sz="2400" dirty="0" smtClean="0">
                <a:solidFill>
                  <a:srgbClr val="0000FF"/>
                </a:solidFill>
              </a:rPr>
              <a:t>の内容と配慮する点</a:t>
            </a:r>
            <a:endParaRPr lang="en-US" altLang="ja-JP" sz="2400" dirty="0">
              <a:solidFill>
                <a:srgbClr val="0000FF"/>
              </a:solidFill>
            </a:endParaRPr>
          </a:p>
        </p:txBody>
      </p:sp>
      <p:sp>
        <p:nvSpPr>
          <p:cNvPr id="4" name="スライド番号プレースホルダー 3"/>
          <p:cNvSpPr>
            <a:spLocks noGrp="1"/>
          </p:cNvSpPr>
          <p:nvPr>
            <p:ph type="sldNum" sz="quarter" idx="12"/>
          </p:nvPr>
        </p:nvSpPr>
        <p:spPr>
          <a:xfrm>
            <a:off x="7010400" y="6564219"/>
            <a:ext cx="2133600" cy="293781"/>
          </a:xfrm>
        </p:spPr>
        <p:txBody>
          <a:bodyPr/>
          <a:lstStyle/>
          <a:p>
            <a:fld id="{BFEBEB0A-9E3D-4B14-9782-E2AE3DA60D96}" type="slidenum">
              <a:rPr lang="en-US" smtClean="0"/>
              <a:pPr/>
              <a:t>39</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359897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1970" y="2564905"/>
            <a:ext cx="6965245" cy="1202485"/>
          </a:xfrm>
        </p:spPr>
        <p:txBody>
          <a:bodyPr/>
          <a:lstStyle/>
          <a:p>
            <a:r>
              <a:rPr kumimoji="1" lang="ja-JP" altLang="en-US" dirty="0" smtClean="0"/>
              <a:t>セッション　１</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b="1" dirty="0"/>
              <a:t>地域で人材育成するため</a:t>
            </a:r>
            <a:r>
              <a:rPr lang="ja-JP" altLang="en-US" b="1" dirty="0" smtClean="0"/>
              <a:t>のステージ作りをイメージする</a:t>
            </a:r>
            <a:r>
              <a:rPr lang="en-US" altLang="ja-JP" b="1" dirty="0"/>
              <a:t/>
            </a:r>
            <a:br>
              <a:rPr lang="en-US" altLang="ja-JP" b="1" dirty="0"/>
            </a:br>
            <a:endParaRPr kumimoji="1" lang="ja-JP" altLang="en-US" dirty="0"/>
          </a:p>
        </p:txBody>
      </p:sp>
      <p:sp>
        <p:nvSpPr>
          <p:cNvPr id="4" name="スライド番号プレースホルダー 3"/>
          <p:cNvSpPr>
            <a:spLocks noGrp="1"/>
          </p:cNvSpPr>
          <p:nvPr>
            <p:ph type="sldNum" sz="quarter" idx="12"/>
          </p:nvPr>
        </p:nvSpPr>
        <p:spPr>
          <a:xfrm>
            <a:off x="6990270" y="6522495"/>
            <a:ext cx="2133600" cy="476250"/>
          </a:xfrm>
        </p:spPr>
        <p:txBody>
          <a:bodyPr/>
          <a:lstStyle/>
          <a:p>
            <a:fld id="{BFEBEB0A-9E3D-4B14-9782-E2AE3DA60D96}" type="slidenum">
              <a:rPr lang="en-US" smtClean="0"/>
              <a:pPr/>
              <a:t>4</a:t>
            </a:fld>
            <a:endParaRPr lang="en-US"/>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770046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参考：演習資料</a:t>
            </a:r>
            <a:r>
              <a:rPr lang="en-US" altLang="ja-JP" dirty="0" smtClean="0"/>
              <a:t/>
            </a:r>
            <a:br>
              <a:rPr lang="en-US" altLang="ja-JP" dirty="0" smtClean="0"/>
            </a:br>
            <a:r>
              <a:rPr lang="ja-JP" altLang="en-US" dirty="0"/>
              <a:t>　　</a:t>
            </a:r>
            <a:r>
              <a:rPr kumimoji="1" lang="ja-JP" altLang="en-US" sz="3600" dirty="0" smtClean="0"/>
              <a:t>サービス等利用計画の</a:t>
            </a:r>
            <a:r>
              <a:rPr lang="ja-JP" altLang="en-US" sz="3600" dirty="0"/>
              <a:t>質</a:t>
            </a:r>
            <a:r>
              <a:rPr lang="ja-JP" altLang="en-US" sz="3600" dirty="0" smtClean="0"/>
              <a:t>の</a:t>
            </a:r>
            <a:r>
              <a:rPr lang="ja-JP" altLang="en-US" sz="3600" dirty="0"/>
              <a:t>向上</a:t>
            </a:r>
            <a:endParaRPr kumimoji="1" lang="ja-JP" altLang="en-US" sz="3600" dirty="0"/>
          </a:p>
        </p:txBody>
      </p:sp>
      <p:sp>
        <p:nvSpPr>
          <p:cNvPr id="3" name="コンテンツ プレースホルダー 2"/>
          <p:cNvSpPr>
            <a:spLocks noGrp="1"/>
          </p:cNvSpPr>
          <p:nvPr>
            <p:ph idx="1"/>
          </p:nvPr>
        </p:nvSpPr>
        <p:spPr>
          <a:xfrm>
            <a:off x="395536" y="1484784"/>
            <a:ext cx="8424936" cy="5040559"/>
          </a:xfrm>
        </p:spPr>
        <p:txBody>
          <a:bodyPr>
            <a:normAutofit/>
          </a:bodyPr>
          <a:lstStyle/>
          <a:p>
            <a:pPr marL="0" indent="0">
              <a:buNone/>
            </a:pPr>
            <a:r>
              <a:rPr lang="ja-JP" altLang="en-US" sz="2400" dirty="0"/>
              <a:t>グループ</a:t>
            </a:r>
            <a:r>
              <a:rPr lang="ja-JP" altLang="en-US" sz="2400" dirty="0" smtClean="0"/>
              <a:t>ワーク（</a:t>
            </a:r>
            <a:r>
              <a:rPr lang="ja-JP" altLang="en-US" sz="2400" dirty="0"/>
              <a:t>２０</a:t>
            </a:r>
            <a:r>
              <a:rPr lang="ja-JP" altLang="en-US" sz="2400" dirty="0" smtClean="0"/>
              <a:t>分）　</a:t>
            </a:r>
            <a:endParaRPr lang="en-US" altLang="ja-JP" sz="2400" dirty="0"/>
          </a:p>
          <a:p>
            <a:pPr marL="0" indent="0">
              <a:buNone/>
            </a:pPr>
            <a:r>
              <a:rPr lang="ja-JP" altLang="en-US" sz="2400" dirty="0"/>
              <a:t>　</a:t>
            </a:r>
            <a:r>
              <a:rPr lang="ja-JP" altLang="en-US" sz="2400" dirty="0">
                <a:solidFill>
                  <a:srgbClr val="0000FF"/>
                </a:solidFill>
              </a:rPr>
              <a:t>１．地域の計画相談支援をどのように把握（評価）する方法</a:t>
            </a:r>
            <a:endParaRPr lang="en-US" altLang="ja-JP" sz="2400" dirty="0">
              <a:solidFill>
                <a:srgbClr val="0000FF"/>
              </a:solidFill>
            </a:endParaRPr>
          </a:p>
          <a:p>
            <a:pPr marL="0" indent="0">
              <a:buNone/>
            </a:pPr>
            <a:r>
              <a:rPr lang="ja-JP" altLang="en-US" sz="2400" dirty="0">
                <a:solidFill>
                  <a:srgbClr val="0000FF"/>
                </a:solidFill>
              </a:rPr>
              <a:t>　　（参加者・評価様式・評価するための準備など）</a:t>
            </a:r>
            <a:endParaRPr lang="en-US" altLang="ja-JP" sz="2400" dirty="0">
              <a:solidFill>
                <a:srgbClr val="0000FF"/>
              </a:solidFill>
            </a:endParaRPr>
          </a:p>
          <a:p>
            <a:pPr marL="0" indent="0">
              <a:buNone/>
            </a:pPr>
            <a:r>
              <a:rPr lang="ja-JP" altLang="en-US" sz="2400" dirty="0">
                <a:solidFill>
                  <a:srgbClr val="0000FF"/>
                </a:solidFill>
              </a:rPr>
              <a:t>　</a:t>
            </a:r>
            <a:endParaRPr lang="en-US" altLang="ja-JP" sz="2400" dirty="0" smtClean="0">
              <a:solidFill>
                <a:srgbClr val="0000FF"/>
              </a:solidFill>
            </a:endParaRPr>
          </a:p>
          <a:p>
            <a:pPr marL="0" indent="0">
              <a:buNone/>
            </a:pPr>
            <a:endParaRPr lang="en-US" altLang="ja-JP" sz="2400" dirty="0">
              <a:solidFill>
                <a:srgbClr val="0000FF"/>
              </a:solidFill>
            </a:endParaRPr>
          </a:p>
          <a:p>
            <a:pPr marL="0" indent="0">
              <a:buNone/>
            </a:pPr>
            <a:endParaRPr lang="en-US" altLang="ja-JP" sz="2400" dirty="0">
              <a:solidFill>
                <a:srgbClr val="0000FF"/>
              </a:solidFill>
            </a:endParaRPr>
          </a:p>
          <a:p>
            <a:pPr marL="0" indent="0">
              <a:buNone/>
            </a:pPr>
            <a:r>
              <a:rPr lang="ja-JP" altLang="en-US" sz="2400" dirty="0">
                <a:solidFill>
                  <a:srgbClr val="0000FF"/>
                </a:solidFill>
              </a:rPr>
              <a:t>　２．サービス等利用計画（計画相談支援）の質の向上に向けた　　</a:t>
            </a:r>
            <a:endParaRPr lang="en-US" altLang="ja-JP" sz="2400" dirty="0">
              <a:solidFill>
                <a:srgbClr val="0000FF"/>
              </a:solidFill>
            </a:endParaRPr>
          </a:p>
          <a:p>
            <a:pPr marL="0" indent="0">
              <a:buNone/>
            </a:pPr>
            <a:r>
              <a:rPr lang="ja-JP" altLang="en-US" sz="2400" dirty="0">
                <a:solidFill>
                  <a:srgbClr val="0000FF"/>
                </a:solidFill>
              </a:rPr>
              <a:t>　　</a:t>
            </a:r>
            <a:r>
              <a:rPr lang="ja-JP" altLang="en-US" sz="2400" dirty="0" smtClean="0">
                <a:solidFill>
                  <a:srgbClr val="0000FF"/>
                </a:solidFill>
              </a:rPr>
              <a:t>実地</a:t>
            </a:r>
            <a:r>
              <a:rPr lang="ja-JP" altLang="en-US" sz="2400" dirty="0">
                <a:solidFill>
                  <a:srgbClr val="0000FF"/>
                </a:solidFill>
              </a:rPr>
              <a:t>教育</a:t>
            </a:r>
            <a:r>
              <a:rPr lang="ja-JP" altLang="en-US" sz="2400" dirty="0" smtClean="0">
                <a:solidFill>
                  <a:srgbClr val="0000FF"/>
                </a:solidFill>
              </a:rPr>
              <a:t>の</a:t>
            </a:r>
            <a:r>
              <a:rPr lang="ja-JP" altLang="en-US" sz="2400" dirty="0">
                <a:solidFill>
                  <a:srgbClr val="0000FF"/>
                </a:solidFill>
              </a:rPr>
              <a:t>内容と配慮する点</a:t>
            </a:r>
            <a:endParaRPr lang="en-US" altLang="ja-JP" sz="2400" dirty="0">
              <a:solidFill>
                <a:srgbClr val="0000FF"/>
              </a:solidFill>
            </a:endParaRPr>
          </a:p>
          <a:p>
            <a:pPr marL="0" indent="0">
              <a:buNone/>
            </a:pPr>
            <a:endParaRPr kumimoji="1" lang="en-US" altLang="ja-JP" sz="2400" dirty="0" smtClean="0"/>
          </a:p>
        </p:txBody>
      </p:sp>
      <p:sp>
        <p:nvSpPr>
          <p:cNvPr id="4" name="スライド番号プレースホルダー 3"/>
          <p:cNvSpPr>
            <a:spLocks noGrp="1"/>
          </p:cNvSpPr>
          <p:nvPr>
            <p:ph type="sldNum" sz="quarter" idx="12"/>
          </p:nvPr>
        </p:nvSpPr>
        <p:spPr>
          <a:xfrm>
            <a:off x="6974904" y="6525343"/>
            <a:ext cx="2133600" cy="280118"/>
          </a:xfrm>
        </p:spPr>
        <p:txBody>
          <a:bodyPr/>
          <a:lstStyle/>
          <a:p>
            <a:fld id="{BFEBEB0A-9E3D-4B14-9782-E2AE3DA60D96}" type="slidenum">
              <a:rPr lang="en-US" smtClean="0"/>
              <a:pPr/>
              <a:t>40</a:t>
            </a:fld>
            <a:endParaRPr lang="en-US"/>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427897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参考：演習資料</a:t>
            </a:r>
            <a:r>
              <a:rPr kumimoji="1" lang="en-US" altLang="ja-JP" dirty="0" smtClean="0"/>
              <a:t/>
            </a:r>
            <a:br>
              <a:rPr kumimoji="1" lang="en-US" altLang="ja-JP" dirty="0" smtClean="0"/>
            </a:br>
            <a:r>
              <a:rPr lang="ja-JP" altLang="en-US" dirty="0"/>
              <a:t>　セッションの</a:t>
            </a:r>
            <a:r>
              <a:rPr kumimoji="1" lang="ja-JP" altLang="en-US" dirty="0" smtClean="0"/>
              <a:t>全体共有</a:t>
            </a:r>
            <a:endParaRPr kumimoji="1" lang="ja-JP" altLang="en-US" dirty="0"/>
          </a:p>
        </p:txBody>
      </p:sp>
      <p:sp>
        <p:nvSpPr>
          <p:cNvPr id="3" name="コンテンツ プレースホルダー 2"/>
          <p:cNvSpPr>
            <a:spLocks noGrp="1"/>
          </p:cNvSpPr>
          <p:nvPr>
            <p:ph idx="1"/>
          </p:nvPr>
        </p:nvSpPr>
        <p:spPr>
          <a:xfrm>
            <a:off x="251520" y="1600200"/>
            <a:ext cx="8568952" cy="4525963"/>
          </a:xfrm>
        </p:spPr>
        <p:txBody>
          <a:bodyPr/>
          <a:lstStyle/>
          <a:p>
            <a:pPr marL="0" indent="0">
              <a:buNone/>
            </a:pPr>
            <a:endParaRPr lang="en-US" altLang="ja-JP" dirty="0"/>
          </a:p>
          <a:p>
            <a:pPr marL="0" indent="0">
              <a:buNone/>
            </a:pPr>
            <a:r>
              <a:rPr lang="ja-JP" altLang="en-US" dirty="0" smtClean="0">
                <a:solidFill>
                  <a:srgbClr val="0000FF"/>
                </a:solidFill>
              </a:rPr>
              <a:t>１</a:t>
            </a:r>
            <a:r>
              <a:rPr lang="ja-JP" altLang="en-US" dirty="0">
                <a:solidFill>
                  <a:srgbClr val="0000FF"/>
                </a:solidFill>
              </a:rPr>
              <a:t>．地域の計画相談支援をどのように把握（評価</a:t>
            </a:r>
            <a:r>
              <a:rPr lang="ja-JP" altLang="en-US" dirty="0" smtClean="0">
                <a:solidFill>
                  <a:srgbClr val="0000FF"/>
                </a:solidFill>
              </a:rPr>
              <a:t>）</a:t>
            </a:r>
            <a:endParaRPr lang="en-US" altLang="ja-JP" dirty="0" smtClean="0">
              <a:solidFill>
                <a:srgbClr val="0000FF"/>
              </a:solidFill>
            </a:endParaRPr>
          </a:p>
          <a:p>
            <a:pPr marL="0" indent="0">
              <a:buNone/>
            </a:pPr>
            <a:r>
              <a:rPr lang="ja-JP" altLang="en-US" dirty="0">
                <a:solidFill>
                  <a:srgbClr val="0000FF"/>
                </a:solidFill>
              </a:rPr>
              <a:t>　</a:t>
            </a:r>
            <a:r>
              <a:rPr lang="ja-JP" altLang="en-US" dirty="0" smtClean="0">
                <a:solidFill>
                  <a:srgbClr val="0000FF"/>
                </a:solidFill>
              </a:rPr>
              <a:t>する</a:t>
            </a:r>
            <a:r>
              <a:rPr lang="ja-JP" altLang="en-US" dirty="0">
                <a:solidFill>
                  <a:srgbClr val="0000FF"/>
                </a:solidFill>
              </a:rPr>
              <a:t>方法</a:t>
            </a:r>
            <a:endParaRPr lang="en-US" altLang="ja-JP" dirty="0">
              <a:solidFill>
                <a:srgbClr val="0000FF"/>
              </a:solidFill>
            </a:endParaRPr>
          </a:p>
          <a:p>
            <a:pPr marL="0" indent="0">
              <a:buNone/>
            </a:pPr>
            <a:r>
              <a:rPr lang="ja-JP" altLang="en-US" dirty="0">
                <a:solidFill>
                  <a:srgbClr val="0000FF"/>
                </a:solidFill>
              </a:rPr>
              <a:t>　　</a:t>
            </a:r>
            <a:endParaRPr lang="en-US" altLang="ja-JP" dirty="0">
              <a:solidFill>
                <a:srgbClr val="0000FF"/>
              </a:solidFill>
            </a:endParaRPr>
          </a:p>
          <a:p>
            <a:pPr marL="0" indent="0">
              <a:buNone/>
            </a:pPr>
            <a:r>
              <a:rPr lang="ja-JP" altLang="en-US" dirty="0" smtClean="0">
                <a:solidFill>
                  <a:srgbClr val="0000FF"/>
                </a:solidFill>
              </a:rPr>
              <a:t>２</a:t>
            </a:r>
            <a:r>
              <a:rPr lang="ja-JP" altLang="en-US" dirty="0">
                <a:solidFill>
                  <a:srgbClr val="0000FF"/>
                </a:solidFill>
              </a:rPr>
              <a:t>．サービス等利用計画（計画相談支援）の質</a:t>
            </a:r>
            <a:r>
              <a:rPr lang="ja-JP" altLang="en-US" dirty="0" smtClean="0">
                <a:solidFill>
                  <a:srgbClr val="0000FF"/>
                </a:solidFill>
              </a:rPr>
              <a:t>の</a:t>
            </a:r>
            <a:endParaRPr lang="en-US" altLang="ja-JP" dirty="0" smtClean="0">
              <a:solidFill>
                <a:srgbClr val="0000FF"/>
              </a:solidFill>
            </a:endParaRPr>
          </a:p>
          <a:p>
            <a:pPr marL="0" indent="0">
              <a:buNone/>
            </a:pPr>
            <a:r>
              <a:rPr lang="ja-JP" altLang="en-US" dirty="0">
                <a:solidFill>
                  <a:srgbClr val="0000FF"/>
                </a:solidFill>
              </a:rPr>
              <a:t>　</a:t>
            </a:r>
            <a:r>
              <a:rPr lang="ja-JP" altLang="en-US" dirty="0" smtClean="0">
                <a:solidFill>
                  <a:srgbClr val="0000FF"/>
                </a:solidFill>
              </a:rPr>
              <a:t>向上</a:t>
            </a:r>
            <a:r>
              <a:rPr lang="ja-JP" altLang="en-US" dirty="0">
                <a:solidFill>
                  <a:srgbClr val="0000FF"/>
                </a:solidFill>
              </a:rPr>
              <a:t>に向けた　</a:t>
            </a:r>
            <a:r>
              <a:rPr lang="ja-JP" altLang="en-US" dirty="0" smtClean="0">
                <a:solidFill>
                  <a:srgbClr val="0000FF"/>
                </a:solidFill>
              </a:rPr>
              <a:t>実地</a:t>
            </a:r>
            <a:r>
              <a:rPr lang="ja-JP" altLang="en-US" dirty="0">
                <a:solidFill>
                  <a:srgbClr val="0000FF"/>
                </a:solidFill>
              </a:rPr>
              <a:t>教育</a:t>
            </a:r>
            <a:r>
              <a:rPr lang="ja-JP" altLang="en-US" dirty="0" smtClean="0">
                <a:solidFill>
                  <a:srgbClr val="0000FF"/>
                </a:solidFill>
              </a:rPr>
              <a:t>の</a:t>
            </a:r>
            <a:r>
              <a:rPr lang="ja-JP" altLang="en-US" dirty="0">
                <a:solidFill>
                  <a:srgbClr val="0000FF"/>
                </a:solidFill>
              </a:rPr>
              <a:t>内容と配慮する点</a:t>
            </a:r>
            <a:endParaRPr lang="en-US" altLang="ja-JP" dirty="0">
              <a:solidFill>
                <a:srgbClr val="0000FF"/>
              </a:solidFill>
            </a:endParaRPr>
          </a:p>
          <a:p>
            <a:pPr marL="0" indent="0">
              <a:buNone/>
            </a:pPr>
            <a:endParaRPr kumimoji="1" lang="ja-JP" altLang="en-US" dirty="0">
              <a:solidFill>
                <a:srgbClr val="0000FF"/>
              </a:solidFill>
            </a:endParaRPr>
          </a:p>
        </p:txBody>
      </p:sp>
      <p:sp>
        <p:nvSpPr>
          <p:cNvPr id="4" name="スライド番号プレースホルダー 3"/>
          <p:cNvSpPr>
            <a:spLocks noGrp="1"/>
          </p:cNvSpPr>
          <p:nvPr>
            <p:ph type="sldNum" sz="quarter" idx="12"/>
          </p:nvPr>
        </p:nvSpPr>
        <p:spPr>
          <a:xfrm>
            <a:off x="6992064" y="6525345"/>
            <a:ext cx="2133600" cy="280120"/>
          </a:xfrm>
        </p:spPr>
        <p:txBody>
          <a:bodyPr/>
          <a:lstStyle/>
          <a:p>
            <a:pPr>
              <a:defRPr/>
            </a:pPr>
            <a:fld id="{804D6B79-3AEB-42FE-A736-A41F7AEA0445}" type="slidenum">
              <a:rPr lang="en-US" altLang="ja-JP" smtClean="0"/>
              <a:pPr>
                <a:defRPr/>
              </a:pPr>
              <a:t>41</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636762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8229600" cy="418058"/>
          </a:xfrm>
        </p:spPr>
        <p:txBody>
          <a:bodyPr>
            <a:normAutofit fontScale="90000"/>
          </a:bodyPr>
          <a:lstStyle/>
          <a:p>
            <a:r>
              <a:rPr lang="ja-JP" altLang="en-US" sz="4000" dirty="0" smtClean="0"/>
              <a:t>計画相談支援の評価実践へのヒント</a:t>
            </a:r>
            <a:endParaRPr kumimoji="1" lang="ja-JP" altLang="en-US" sz="4000" dirty="0"/>
          </a:p>
        </p:txBody>
      </p:sp>
      <p:sp>
        <p:nvSpPr>
          <p:cNvPr id="3" name="コンテンツ プレースホルダー 2"/>
          <p:cNvSpPr>
            <a:spLocks noGrp="1"/>
          </p:cNvSpPr>
          <p:nvPr>
            <p:ph idx="1"/>
          </p:nvPr>
        </p:nvSpPr>
        <p:spPr>
          <a:xfrm>
            <a:off x="323528" y="692696"/>
            <a:ext cx="8424936" cy="5616624"/>
          </a:xfrm>
        </p:spPr>
        <p:txBody>
          <a:bodyPr>
            <a:normAutofit fontScale="62500" lnSpcReduction="20000"/>
          </a:bodyPr>
          <a:lstStyle/>
          <a:p>
            <a:pPr marL="0" indent="0">
              <a:buNone/>
            </a:pPr>
            <a:r>
              <a:rPr lang="ja-JP" altLang="en-US" b="1" dirty="0">
                <a:solidFill>
                  <a:srgbClr val="0000FF"/>
                </a:solidFill>
              </a:rPr>
              <a:t>　</a:t>
            </a:r>
            <a:r>
              <a:rPr lang="ja-JP" altLang="en-US" b="1" dirty="0" smtClean="0">
                <a:solidFill>
                  <a:srgbClr val="0000FF"/>
                </a:solidFill>
              </a:rPr>
              <a:t>１．評価と質の向上する</a:t>
            </a:r>
            <a:r>
              <a:rPr lang="ja-JP" altLang="en-US" b="1" dirty="0">
                <a:solidFill>
                  <a:srgbClr val="0000FF"/>
                </a:solidFill>
              </a:rPr>
              <a:t>方法</a:t>
            </a:r>
            <a:endParaRPr lang="en-US" altLang="ja-JP" b="1" dirty="0">
              <a:solidFill>
                <a:srgbClr val="0000FF"/>
              </a:solidFill>
            </a:endParaRPr>
          </a:p>
          <a:p>
            <a:pPr marL="0" indent="0">
              <a:buNone/>
            </a:pPr>
            <a:r>
              <a:rPr lang="ja-JP" altLang="en-US" b="1" dirty="0" smtClean="0"/>
              <a:t>≪参加者≫</a:t>
            </a:r>
            <a:endParaRPr lang="en-US" altLang="ja-JP" b="1" dirty="0" smtClean="0"/>
          </a:p>
          <a:p>
            <a:pPr marL="0" indent="0">
              <a:buNone/>
            </a:pPr>
            <a:r>
              <a:rPr lang="ja-JP" altLang="en-US" b="1" dirty="0"/>
              <a:t>　</a:t>
            </a:r>
            <a:r>
              <a:rPr lang="ja-JP" altLang="en-US" b="1" dirty="0" smtClean="0"/>
              <a:t>　計画作成した（指定特定）相談支援専門員</a:t>
            </a:r>
            <a:r>
              <a:rPr lang="en-US" altLang="ja-JP" b="1" dirty="0" smtClean="0"/>
              <a:t>※</a:t>
            </a:r>
            <a:r>
              <a:rPr lang="ja-JP" altLang="en-US" b="1" dirty="0" smtClean="0"/>
              <a:t>事業所内他相談支援専門員</a:t>
            </a:r>
            <a:endParaRPr lang="en-US" altLang="ja-JP" b="1" dirty="0" smtClean="0"/>
          </a:p>
          <a:p>
            <a:pPr marL="0" indent="0">
              <a:buNone/>
            </a:pPr>
            <a:r>
              <a:rPr lang="ja-JP" altLang="en-US" b="1" dirty="0"/>
              <a:t>　</a:t>
            </a:r>
            <a:r>
              <a:rPr lang="ja-JP" altLang="en-US" b="1" dirty="0" smtClean="0"/>
              <a:t>　基幹相談支援センター（主任相談支援専門員と相談支援専門員）</a:t>
            </a:r>
            <a:endParaRPr lang="en-US" altLang="ja-JP" b="1" dirty="0" smtClean="0"/>
          </a:p>
          <a:p>
            <a:pPr marL="0" indent="0">
              <a:buNone/>
            </a:pPr>
            <a:r>
              <a:rPr lang="ja-JP" altLang="en-US" b="1" dirty="0"/>
              <a:t>　</a:t>
            </a:r>
            <a:r>
              <a:rPr lang="ja-JP" altLang="en-US" b="1" dirty="0" smtClean="0"/>
              <a:t>　市町村担当者（サービス等利用計画を受け取る人）</a:t>
            </a:r>
            <a:endParaRPr lang="en-US" altLang="ja-JP" b="1" dirty="0" smtClean="0"/>
          </a:p>
          <a:p>
            <a:pPr marL="0" indent="0">
              <a:buNone/>
            </a:pPr>
            <a:r>
              <a:rPr lang="ja-JP" altLang="en-US" b="1" dirty="0" smtClean="0"/>
              <a:t>≪評価と質の向上を図る様式≫</a:t>
            </a:r>
            <a:endParaRPr lang="en-US" altLang="ja-JP" b="1" dirty="0" smtClean="0"/>
          </a:p>
          <a:p>
            <a:pPr marL="0" indent="0">
              <a:buNone/>
            </a:pPr>
            <a:r>
              <a:rPr lang="ja-JP" altLang="en-US" b="1" dirty="0" smtClean="0"/>
              <a:t>　　サービス等利用計画</a:t>
            </a:r>
            <a:r>
              <a:rPr lang="ja-JP" altLang="en-US" b="1" dirty="0"/>
              <a:t>４</a:t>
            </a:r>
            <a:r>
              <a:rPr lang="ja-JP" altLang="en-US" b="1" dirty="0" smtClean="0"/>
              <a:t>点セット</a:t>
            </a:r>
            <a:r>
              <a:rPr lang="en-US" altLang="ja-JP" b="1" dirty="0" smtClean="0"/>
              <a:t>+</a:t>
            </a:r>
            <a:r>
              <a:rPr lang="ja-JP" altLang="en-US" b="1" u="sng" dirty="0" smtClean="0"/>
              <a:t>アセスメント票</a:t>
            </a:r>
            <a:r>
              <a:rPr lang="en-US" altLang="ja-JP" b="1" u="sng" dirty="0" smtClean="0"/>
              <a:t>/</a:t>
            </a:r>
            <a:r>
              <a:rPr lang="ja-JP" altLang="en-US" b="1" u="sng" dirty="0" smtClean="0"/>
              <a:t>ニーズ整理票</a:t>
            </a:r>
            <a:endParaRPr lang="en-US" altLang="ja-JP" b="1" u="sng" dirty="0" smtClean="0"/>
          </a:p>
          <a:p>
            <a:pPr marL="0" indent="0">
              <a:buNone/>
            </a:pPr>
            <a:r>
              <a:rPr lang="ja-JP" altLang="en-US" b="1" dirty="0"/>
              <a:t>≪</a:t>
            </a:r>
            <a:r>
              <a:rPr lang="ja-JP" altLang="en-US" b="1" dirty="0" smtClean="0"/>
              <a:t>評価と質の向上への準備≫</a:t>
            </a:r>
            <a:endParaRPr lang="en-US" altLang="ja-JP" b="1" dirty="0"/>
          </a:p>
          <a:p>
            <a:pPr marL="0" indent="0">
              <a:buNone/>
            </a:pPr>
            <a:r>
              <a:rPr lang="ja-JP" altLang="en-US" b="1" dirty="0">
                <a:solidFill>
                  <a:srgbClr val="0000FF"/>
                </a:solidFill>
              </a:rPr>
              <a:t>　</a:t>
            </a:r>
            <a:r>
              <a:rPr lang="ja-JP" altLang="en-US" b="1" dirty="0" smtClean="0">
                <a:solidFill>
                  <a:srgbClr val="FF0000"/>
                </a:solidFill>
              </a:rPr>
              <a:t>●サービス等利用計画の評価（精査）することのエリアの目的理解と了解</a:t>
            </a:r>
            <a:endParaRPr lang="en-US" altLang="ja-JP" b="1" dirty="0" smtClean="0">
              <a:solidFill>
                <a:srgbClr val="FF0000"/>
              </a:solidFill>
            </a:endParaRPr>
          </a:p>
          <a:p>
            <a:pPr marL="0" indent="0">
              <a:buNone/>
            </a:pPr>
            <a:r>
              <a:rPr lang="ja-JP" altLang="en-US" b="1" dirty="0">
                <a:solidFill>
                  <a:srgbClr val="0000FF"/>
                </a:solidFill>
              </a:rPr>
              <a:t>　</a:t>
            </a:r>
            <a:r>
              <a:rPr lang="ja-JP" altLang="en-US" b="1" dirty="0">
                <a:solidFill>
                  <a:srgbClr val="FF0000"/>
                </a:solidFill>
              </a:rPr>
              <a:t>●</a:t>
            </a:r>
            <a:r>
              <a:rPr lang="ja-JP" altLang="en-US" b="1" dirty="0" smtClean="0">
                <a:solidFill>
                  <a:srgbClr val="FF0000"/>
                </a:solidFill>
              </a:rPr>
              <a:t>市町村担当者との事前に評価視点の研修（異動に伴う継続性の担保）</a:t>
            </a:r>
            <a:endParaRPr lang="en-US" altLang="ja-JP" b="1" dirty="0" smtClean="0">
              <a:solidFill>
                <a:srgbClr val="FF0000"/>
              </a:solidFill>
            </a:endParaRPr>
          </a:p>
          <a:p>
            <a:pPr marL="0" indent="0">
              <a:buNone/>
            </a:pPr>
            <a:r>
              <a:rPr lang="ja-JP" altLang="en-US" b="1" dirty="0">
                <a:solidFill>
                  <a:srgbClr val="FF0000"/>
                </a:solidFill>
              </a:rPr>
              <a:t>　</a:t>
            </a:r>
            <a:r>
              <a:rPr lang="ja-JP" altLang="en-US" b="1" dirty="0" smtClean="0">
                <a:solidFill>
                  <a:srgbClr val="FF0000"/>
                </a:solidFill>
              </a:rPr>
              <a:t>　（事前ルール化とスキルアップの整理）</a:t>
            </a:r>
            <a:endParaRPr lang="en-US" altLang="ja-JP" b="1" dirty="0">
              <a:solidFill>
                <a:srgbClr val="0000FF"/>
              </a:solidFill>
            </a:endParaRPr>
          </a:p>
          <a:p>
            <a:pPr marL="0" indent="0">
              <a:buNone/>
            </a:pPr>
            <a:r>
              <a:rPr lang="ja-JP" altLang="en-US" b="1" dirty="0">
                <a:solidFill>
                  <a:srgbClr val="0000FF"/>
                </a:solidFill>
              </a:rPr>
              <a:t>　</a:t>
            </a:r>
            <a:r>
              <a:rPr lang="ja-JP" altLang="en-US" b="1" dirty="0" smtClean="0">
                <a:solidFill>
                  <a:srgbClr val="0000FF"/>
                </a:solidFill>
              </a:rPr>
              <a:t>２．評価</a:t>
            </a:r>
            <a:r>
              <a:rPr lang="ja-JP" altLang="en-US" b="1" dirty="0">
                <a:solidFill>
                  <a:srgbClr val="0000FF"/>
                </a:solidFill>
              </a:rPr>
              <a:t>する上で配慮する</a:t>
            </a:r>
            <a:r>
              <a:rPr lang="ja-JP" altLang="en-US" b="1" dirty="0" smtClean="0">
                <a:solidFill>
                  <a:srgbClr val="0000FF"/>
                </a:solidFill>
              </a:rPr>
              <a:t>点（導入のヒントと成功の秘訣）</a:t>
            </a:r>
            <a:endParaRPr lang="en-US" altLang="ja-JP" b="1" dirty="0" smtClean="0">
              <a:solidFill>
                <a:srgbClr val="0000FF"/>
              </a:solidFill>
            </a:endParaRPr>
          </a:p>
          <a:p>
            <a:pPr marL="0" indent="0">
              <a:buNone/>
            </a:pPr>
            <a:r>
              <a:rPr lang="ja-JP" altLang="en-US" b="1" dirty="0">
                <a:solidFill>
                  <a:srgbClr val="0000FF"/>
                </a:solidFill>
              </a:rPr>
              <a:t>　</a:t>
            </a:r>
            <a:r>
              <a:rPr lang="ja-JP" altLang="en-US" b="1" dirty="0" smtClean="0"/>
              <a:t>●小規模グループ化（事業所毎へのアウトリーチもＯＫ）</a:t>
            </a:r>
            <a:endParaRPr lang="en-US" altLang="ja-JP" b="1" dirty="0"/>
          </a:p>
          <a:p>
            <a:pPr marL="0" indent="0">
              <a:buNone/>
            </a:pPr>
            <a:r>
              <a:rPr lang="ja-JP" altLang="en-US" b="1" dirty="0"/>
              <a:t>　</a:t>
            </a:r>
            <a:r>
              <a:rPr lang="ja-JP" altLang="en-US" b="1" dirty="0" smtClean="0"/>
              <a:t>●評価では無く、良い支援にしていくための意見交換や気づきの体験</a:t>
            </a:r>
            <a:endParaRPr lang="en-US" altLang="ja-JP" b="1" dirty="0" smtClean="0"/>
          </a:p>
          <a:p>
            <a:pPr marL="0" indent="0">
              <a:buNone/>
            </a:pPr>
            <a:r>
              <a:rPr lang="ja-JP" altLang="en-US" b="1" dirty="0"/>
              <a:t>　</a:t>
            </a:r>
            <a:r>
              <a:rPr lang="ja-JP" altLang="en-US" b="1" dirty="0" smtClean="0"/>
              <a:t>●最初は、基幹相談（主任相談支援専門員）の計画評価を試行的に実施</a:t>
            </a:r>
            <a:endParaRPr lang="en-US" altLang="ja-JP" b="1" dirty="0" smtClean="0"/>
          </a:p>
          <a:p>
            <a:pPr marL="0" indent="0">
              <a:buNone/>
            </a:pPr>
            <a:r>
              <a:rPr lang="ja-JP" altLang="en-US" b="1" dirty="0"/>
              <a:t>　</a:t>
            </a:r>
            <a:r>
              <a:rPr lang="ja-JP" altLang="en-US" b="1" dirty="0" smtClean="0"/>
              <a:t>●連続性によるスキル向上への賞賛と確認</a:t>
            </a:r>
            <a:endParaRPr lang="en-US" altLang="ja-JP" b="1" dirty="0" smtClean="0"/>
          </a:p>
          <a:p>
            <a:pPr marL="0" indent="0">
              <a:buNone/>
            </a:pPr>
            <a:r>
              <a:rPr lang="ja-JP" altLang="en-US" b="1" dirty="0"/>
              <a:t>　</a:t>
            </a:r>
            <a:r>
              <a:rPr lang="ja-JP" altLang="en-US" b="1" dirty="0" smtClean="0"/>
              <a:t>●実地</a:t>
            </a:r>
            <a:r>
              <a:rPr lang="ja-JP" altLang="en-US" b="1" dirty="0"/>
              <a:t>教育</a:t>
            </a:r>
            <a:r>
              <a:rPr lang="ja-JP" altLang="en-US" b="1" dirty="0" smtClean="0"/>
              <a:t>による実践を、地域評価会議へ</a:t>
            </a:r>
            <a:endParaRPr lang="en-US" altLang="ja-JP" b="1" dirty="0" smtClean="0"/>
          </a:p>
          <a:p>
            <a:pPr marL="0" indent="0">
              <a:buNone/>
            </a:pPr>
            <a:r>
              <a:rPr lang="ja-JP" altLang="en-US" b="1" dirty="0"/>
              <a:t>　</a:t>
            </a:r>
            <a:r>
              <a:rPr lang="ja-JP" altLang="en-US" b="1" dirty="0" smtClean="0"/>
              <a:t>●評価された人の評価の蓄積（ミスの修正）</a:t>
            </a:r>
            <a:endParaRPr lang="en-US" altLang="ja-JP" b="1" dirty="0" smtClean="0"/>
          </a:p>
          <a:p>
            <a:pPr marL="0" indent="0">
              <a:buNone/>
            </a:pPr>
            <a:endParaRPr lang="en-US" altLang="ja-JP" b="1" dirty="0"/>
          </a:p>
          <a:p>
            <a:pPr marL="0" indent="0">
              <a:buNone/>
            </a:pPr>
            <a:endParaRPr lang="en-US" altLang="ja-JP" b="1" dirty="0" smtClean="0"/>
          </a:p>
          <a:p>
            <a:pPr marL="0" indent="0">
              <a:buNone/>
            </a:pPr>
            <a:endParaRPr lang="en-US" altLang="ja-JP" b="1" dirty="0" smtClean="0"/>
          </a:p>
          <a:p>
            <a:pPr marL="0" indent="0">
              <a:buNone/>
            </a:pPr>
            <a:endParaRPr lang="en-US" altLang="ja-JP" b="1" dirty="0"/>
          </a:p>
          <a:p>
            <a:pPr marL="0" indent="0">
              <a:buNone/>
            </a:pPr>
            <a:endParaRPr lang="en-US" altLang="ja-JP" b="1" dirty="0"/>
          </a:p>
        </p:txBody>
      </p:sp>
      <p:sp>
        <p:nvSpPr>
          <p:cNvPr id="4" name="スライド番号プレースホルダー 3"/>
          <p:cNvSpPr>
            <a:spLocks noGrp="1"/>
          </p:cNvSpPr>
          <p:nvPr>
            <p:ph type="sldNum" sz="quarter" idx="12"/>
          </p:nvPr>
        </p:nvSpPr>
        <p:spPr>
          <a:xfrm>
            <a:off x="6998655" y="6525345"/>
            <a:ext cx="2133600" cy="280120"/>
          </a:xfrm>
        </p:spPr>
        <p:txBody>
          <a:bodyPr/>
          <a:lstStyle/>
          <a:p>
            <a:fld id="{BFEBEB0A-9E3D-4B14-9782-E2AE3DA60D96}" type="slidenum">
              <a:rPr lang="en-US" smtClean="0"/>
              <a:pPr/>
              <a:t>42</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94340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600200"/>
            <a:ext cx="8712968" cy="4525963"/>
          </a:xfrm>
        </p:spPr>
        <p:txBody>
          <a:bodyPr/>
          <a:lstStyle/>
          <a:p>
            <a:r>
              <a:rPr lang="ja-JP" altLang="ja-JP" sz="2800" dirty="0"/>
              <a:t>地域の相談支援専門員が感じて</a:t>
            </a:r>
            <a:r>
              <a:rPr lang="ja-JP" altLang="ja-JP" sz="2800" dirty="0" smtClean="0"/>
              <a:t>いる課題</a:t>
            </a:r>
            <a:r>
              <a:rPr lang="ja-JP" altLang="en-US" sz="2800" dirty="0" smtClean="0"/>
              <a:t>の聴き取り</a:t>
            </a:r>
            <a:endParaRPr lang="en-US" altLang="ja-JP" sz="2800" dirty="0" smtClean="0"/>
          </a:p>
          <a:p>
            <a:r>
              <a:rPr lang="ja-JP" altLang="en-US" sz="2800" dirty="0" smtClean="0"/>
              <a:t>相談支援事業所課題の課題聴き取り</a:t>
            </a:r>
            <a:endParaRPr lang="en-US" altLang="ja-JP" sz="2800" dirty="0" smtClean="0"/>
          </a:p>
          <a:p>
            <a:r>
              <a:rPr lang="ja-JP" altLang="en-US" sz="2800" dirty="0"/>
              <a:t>困難さ</a:t>
            </a:r>
            <a:r>
              <a:rPr lang="ja-JP" altLang="en-US" sz="2800" dirty="0" smtClean="0"/>
              <a:t>のあるケース対応の共有と次回検討の機会作り</a:t>
            </a:r>
            <a:endParaRPr lang="en-US" altLang="ja-JP" sz="2800" dirty="0" smtClean="0"/>
          </a:p>
          <a:p>
            <a:r>
              <a:rPr lang="ja-JP" altLang="en-US" sz="2800" dirty="0"/>
              <a:t>つなぐ</a:t>
            </a:r>
            <a:r>
              <a:rPr lang="ja-JP" altLang="en-US" sz="2800" dirty="0" smtClean="0"/>
              <a:t>資源が無い地域課題の聴き取り</a:t>
            </a:r>
            <a:endParaRPr lang="en-US" altLang="ja-JP" sz="2800" dirty="0" smtClean="0"/>
          </a:p>
          <a:p>
            <a:r>
              <a:rPr lang="ja-JP" altLang="en-US" sz="2800" dirty="0" smtClean="0"/>
              <a:t>市町村、基幹相談支援センターへの要望</a:t>
            </a:r>
            <a:endParaRPr lang="en-US" altLang="ja-JP" sz="2800" dirty="0" smtClean="0"/>
          </a:p>
          <a:p>
            <a:r>
              <a:rPr lang="ja-JP" altLang="en-US" sz="2800" dirty="0" smtClean="0"/>
              <a:t>新規ケースレビューの機会</a:t>
            </a:r>
            <a:endParaRPr lang="en-US" altLang="ja-JP" sz="2800" dirty="0" smtClean="0"/>
          </a:p>
          <a:p>
            <a:r>
              <a:rPr lang="ja-JP" altLang="en-US" sz="2800" dirty="0" smtClean="0"/>
              <a:t>制度、地域状況等、タイムリーなＱ＆Ａの実施</a:t>
            </a:r>
            <a:endParaRPr lang="en-US" altLang="ja-JP" sz="2800" dirty="0" smtClean="0"/>
          </a:p>
          <a:p>
            <a:endParaRPr lang="en-US" altLang="ja-JP" dirty="0"/>
          </a:p>
        </p:txBody>
      </p:sp>
      <p:sp>
        <p:nvSpPr>
          <p:cNvPr id="4" name="スライド番号プレースホルダー 3"/>
          <p:cNvSpPr>
            <a:spLocks noGrp="1"/>
          </p:cNvSpPr>
          <p:nvPr>
            <p:ph type="sldNum" sz="quarter" idx="12"/>
          </p:nvPr>
        </p:nvSpPr>
        <p:spPr>
          <a:xfrm>
            <a:off x="7027632" y="6525345"/>
            <a:ext cx="2133600" cy="280120"/>
          </a:xfrm>
        </p:spPr>
        <p:txBody>
          <a:bodyPr/>
          <a:lstStyle/>
          <a:p>
            <a:pPr>
              <a:defRPr/>
            </a:pPr>
            <a:fld id="{804D6B79-3AEB-42FE-A736-A41F7AEA0445}" type="slidenum">
              <a:rPr lang="en-US" altLang="ja-JP" smtClean="0"/>
              <a:pPr>
                <a:defRPr/>
              </a:pPr>
              <a:t>43</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タイトル 1"/>
          <p:cNvSpPr>
            <a:spLocks noGrp="1"/>
          </p:cNvSpPr>
          <p:nvPr>
            <p:ph type="title"/>
          </p:nvPr>
        </p:nvSpPr>
        <p:spPr>
          <a:xfrm>
            <a:off x="451872" y="408930"/>
            <a:ext cx="8229600" cy="792088"/>
          </a:xfrm>
        </p:spPr>
        <p:txBody>
          <a:bodyPr>
            <a:normAutofit/>
          </a:bodyPr>
          <a:lstStyle/>
          <a:p>
            <a:r>
              <a:rPr lang="ja-JP" altLang="en-US" sz="4000" dirty="0" smtClean="0"/>
              <a:t>計画相談支援の評価実践へのヒント</a:t>
            </a:r>
            <a:endParaRPr kumimoji="1" lang="ja-JP" altLang="en-US" sz="4000" dirty="0"/>
          </a:p>
        </p:txBody>
      </p:sp>
    </p:spTree>
    <p:extLst>
      <p:ext uri="{BB962C8B-B14F-4D97-AF65-F5344CB8AC3E}">
        <p14:creationId xmlns:p14="http://schemas.microsoft.com/office/powerpoint/2010/main" val="3517356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9208" y="404664"/>
            <a:ext cx="8229600" cy="706090"/>
          </a:xfrm>
        </p:spPr>
        <p:txBody>
          <a:bodyPr>
            <a:noAutofit/>
          </a:bodyPr>
          <a:lstStyle/>
          <a:p>
            <a:r>
              <a:rPr lang="ja-JP" altLang="en-US" sz="2400" dirty="0" smtClean="0"/>
              <a:t>演習</a:t>
            </a:r>
            <a:r>
              <a:rPr lang="ja-JP" altLang="en-US" sz="2400" dirty="0"/>
              <a:t>　</a:t>
            </a:r>
            <a:r>
              <a:rPr lang="ja-JP" altLang="en-US" sz="2400" dirty="0" smtClean="0"/>
              <a:t>３　（</a:t>
            </a:r>
            <a:r>
              <a:rPr lang="ja-JP" altLang="en-US" sz="2400" dirty="0"/>
              <a:t>個人</a:t>
            </a:r>
            <a:r>
              <a:rPr lang="ja-JP" altLang="en-US" sz="2400" dirty="0" smtClean="0"/>
              <a:t>ワークシート　Ａ４）</a:t>
            </a:r>
            <a:r>
              <a:rPr lang="en-US" altLang="ja-JP" sz="2400" dirty="0" smtClean="0"/>
              <a:t/>
            </a:r>
            <a:br>
              <a:rPr lang="en-US" altLang="ja-JP" sz="2400" dirty="0" smtClean="0"/>
            </a:br>
            <a:r>
              <a:rPr lang="ja-JP" altLang="en-US" sz="2400" dirty="0" smtClean="0"/>
              <a:t>テーマ：</a:t>
            </a:r>
            <a:r>
              <a:rPr lang="ja-JP" altLang="en-US" sz="2400" b="1" dirty="0" smtClean="0"/>
              <a:t>地域</a:t>
            </a:r>
            <a:r>
              <a:rPr lang="ja-JP" altLang="en-US" sz="2400" b="1" dirty="0"/>
              <a:t>で人材育成するステージ作りと具体的な準備演習</a:t>
            </a:r>
            <a:r>
              <a:rPr lang="ja-JP" altLang="en-US" sz="2400" b="1" dirty="0" smtClean="0"/>
              <a:t>の振り返り</a:t>
            </a:r>
            <a:endParaRPr kumimoji="1" lang="ja-JP" altLang="en-US" sz="2400" dirty="0"/>
          </a:p>
        </p:txBody>
      </p:sp>
      <p:sp>
        <p:nvSpPr>
          <p:cNvPr id="3" name="コンテンツ プレースホルダー 2"/>
          <p:cNvSpPr>
            <a:spLocks noGrp="1"/>
          </p:cNvSpPr>
          <p:nvPr>
            <p:ph idx="1"/>
          </p:nvPr>
        </p:nvSpPr>
        <p:spPr>
          <a:xfrm>
            <a:off x="323528" y="1484784"/>
            <a:ext cx="8568952" cy="5040561"/>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ja-JP" altLang="en-US" sz="2000" b="1" dirty="0">
                <a:solidFill>
                  <a:schemeClr val="tx1"/>
                </a:solidFill>
              </a:rPr>
              <a:t>個人</a:t>
            </a:r>
            <a:r>
              <a:rPr lang="ja-JP" altLang="en-US" sz="2000" b="1" dirty="0" smtClean="0">
                <a:solidFill>
                  <a:schemeClr val="tx1"/>
                </a:solidFill>
              </a:rPr>
              <a:t>ワーク（</a:t>
            </a:r>
            <a:r>
              <a:rPr lang="ja-JP" altLang="en-US" sz="2000" b="1" dirty="0">
                <a:solidFill>
                  <a:schemeClr val="tx1"/>
                </a:solidFill>
              </a:rPr>
              <a:t>５</a:t>
            </a:r>
            <a:r>
              <a:rPr lang="ja-JP" altLang="en-US" sz="2000" b="1" dirty="0" smtClean="0">
                <a:solidFill>
                  <a:schemeClr val="tx1"/>
                </a:solidFill>
              </a:rPr>
              <a:t>分）　</a:t>
            </a:r>
            <a:endParaRPr kumimoji="1" lang="en-US" altLang="ja-JP" sz="2000" b="1" dirty="0" smtClean="0">
              <a:solidFill>
                <a:schemeClr val="tx1"/>
              </a:solidFill>
            </a:endParaRPr>
          </a:p>
          <a:p>
            <a:pPr marL="0" indent="0">
              <a:buNone/>
            </a:pPr>
            <a:r>
              <a:rPr lang="ja-JP" altLang="en-US" sz="2000" b="1" dirty="0">
                <a:solidFill>
                  <a:srgbClr val="0000FF"/>
                </a:solidFill>
              </a:rPr>
              <a:t>　</a:t>
            </a:r>
            <a:r>
              <a:rPr lang="ja-JP" altLang="en-US" sz="2400" b="1" dirty="0" smtClean="0">
                <a:solidFill>
                  <a:schemeClr val="tx1"/>
                </a:solidFill>
              </a:rPr>
              <a:t>あなたの</a:t>
            </a:r>
            <a:r>
              <a:rPr lang="ja-JP" altLang="en-US" sz="2400" b="1" dirty="0">
                <a:solidFill>
                  <a:schemeClr val="tx1"/>
                </a:solidFill>
              </a:rPr>
              <a:t>地域に</a:t>
            </a:r>
            <a:r>
              <a:rPr lang="ja-JP" altLang="en-US" sz="2400" b="1" dirty="0" smtClean="0">
                <a:solidFill>
                  <a:schemeClr val="tx1"/>
                </a:solidFill>
              </a:rPr>
              <a:t>おいて実地教育</a:t>
            </a:r>
            <a:r>
              <a:rPr lang="ja-JP" altLang="en-US" sz="2400" b="1" dirty="0">
                <a:solidFill>
                  <a:schemeClr val="tx1"/>
                </a:solidFill>
              </a:rPr>
              <a:t>の</a:t>
            </a:r>
            <a:r>
              <a:rPr lang="ja-JP" altLang="en-US" sz="2400" b="1" dirty="0" smtClean="0">
                <a:solidFill>
                  <a:schemeClr val="tx1"/>
                </a:solidFill>
              </a:rPr>
              <a:t>体制を整えることを想定した演習１・演習２を振り返り、主任相談支援専門員としての企画・運営へのイメージや課題について具体的に記述して下さい。</a:t>
            </a:r>
            <a:endParaRPr lang="en-US" altLang="ja-JP" sz="2400" b="1" dirty="0" smtClean="0">
              <a:solidFill>
                <a:schemeClr val="tx1"/>
              </a:solidFill>
            </a:endParaRPr>
          </a:p>
          <a:p>
            <a:pPr marL="0" indent="0">
              <a:buNone/>
            </a:pPr>
            <a:endParaRPr lang="en-US" altLang="ja-JP" sz="2400" b="1" dirty="0">
              <a:solidFill>
                <a:srgbClr val="0000FF"/>
              </a:solidFill>
            </a:endParaRPr>
          </a:p>
          <a:p>
            <a:pPr marL="0" indent="0">
              <a:buNone/>
            </a:pPr>
            <a:r>
              <a:rPr lang="ja-JP" altLang="en-US" sz="2400" b="1" dirty="0">
                <a:solidFill>
                  <a:srgbClr val="0000FF"/>
                </a:solidFill>
              </a:rPr>
              <a:t>　</a:t>
            </a:r>
            <a:r>
              <a:rPr kumimoji="1" lang="ja-JP" altLang="en-US" sz="2400" b="1" dirty="0" smtClean="0">
                <a:solidFill>
                  <a:srgbClr val="0000FF"/>
                </a:solidFill>
              </a:rPr>
              <a:t>１．</a:t>
            </a:r>
            <a:r>
              <a:rPr lang="ja-JP" altLang="en-US" sz="2400" b="1" dirty="0" smtClean="0">
                <a:solidFill>
                  <a:srgbClr val="0000FF"/>
                </a:solidFill>
              </a:rPr>
              <a:t>地域</a:t>
            </a:r>
            <a:r>
              <a:rPr lang="ja-JP" altLang="en-US" sz="2400" b="1" dirty="0">
                <a:solidFill>
                  <a:srgbClr val="0000FF"/>
                </a:solidFill>
              </a:rPr>
              <a:t>で人材育成するための</a:t>
            </a:r>
            <a:r>
              <a:rPr lang="ja-JP" altLang="en-US" sz="2400" b="1" dirty="0" smtClean="0">
                <a:solidFill>
                  <a:srgbClr val="0000FF"/>
                </a:solidFill>
              </a:rPr>
              <a:t>ステージ作り　演習</a:t>
            </a:r>
            <a:r>
              <a:rPr lang="ja-JP" altLang="en-US" sz="2400" b="1" dirty="0">
                <a:solidFill>
                  <a:srgbClr val="0000FF"/>
                </a:solidFill>
              </a:rPr>
              <a:t>１</a:t>
            </a:r>
            <a:endParaRPr lang="en-US" altLang="ja-JP" sz="2400" b="1" dirty="0">
              <a:solidFill>
                <a:srgbClr val="0000FF"/>
              </a:solidFill>
            </a:endParaRPr>
          </a:p>
          <a:p>
            <a:pPr marL="0" indent="0">
              <a:buNone/>
            </a:pPr>
            <a:endParaRPr lang="en-US" altLang="ja-JP" sz="2400" b="1" dirty="0">
              <a:solidFill>
                <a:srgbClr val="0000FF"/>
              </a:solidFill>
            </a:endParaRPr>
          </a:p>
          <a:p>
            <a:pPr marL="0" indent="0">
              <a:buNone/>
            </a:pPr>
            <a:endParaRPr lang="en-US" altLang="ja-JP" sz="2400" b="1" dirty="0" smtClean="0">
              <a:solidFill>
                <a:srgbClr val="0000FF"/>
              </a:solidFill>
            </a:endParaRPr>
          </a:p>
          <a:p>
            <a:pPr marL="0" indent="0">
              <a:buNone/>
            </a:pPr>
            <a:endParaRPr lang="en-US" altLang="ja-JP" sz="2400" b="1" dirty="0" smtClean="0">
              <a:solidFill>
                <a:srgbClr val="0000FF"/>
              </a:solidFill>
            </a:endParaRPr>
          </a:p>
          <a:p>
            <a:pPr marL="0" indent="0">
              <a:buNone/>
            </a:pPr>
            <a:r>
              <a:rPr lang="ja-JP" altLang="en-US" sz="2400" b="1" dirty="0" smtClean="0">
                <a:solidFill>
                  <a:srgbClr val="0000FF"/>
                </a:solidFill>
              </a:rPr>
              <a:t>　２．</a:t>
            </a:r>
            <a:r>
              <a:rPr lang="ja-JP" altLang="en-US" sz="2400" b="1" dirty="0">
                <a:solidFill>
                  <a:srgbClr val="0000FF"/>
                </a:solidFill>
                <a:latin typeface="+mn-ea"/>
              </a:rPr>
              <a:t>育成エリアでのＯＪＴ機能と実地教育の</a:t>
            </a:r>
            <a:r>
              <a:rPr lang="ja-JP" altLang="en-US" sz="2400" b="1" dirty="0" smtClean="0">
                <a:solidFill>
                  <a:srgbClr val="0000FF"/>
                </a:solidFill>
                <a:latin typeface="+mn-ea"/>
              </a:rPr>
              <a:t>実践　演習２</a:t>
            </a:r>
            <a:endParaRPr lang="en-US" altLang="ja-JP" sz="2400" b="1" dirty="0">
              <a:solidFill>
                <a:srgbClr val="0000FF"/>
              </a:solidFill>
            </a:endParaRPr>
          </a:p>
        </p:txBody>
      </p:sp>
      <p:sp>
        <p:nvSpPr>
          <p:cNvPr id="4" name="スライド番号プレースホルダー 3"/>
          <p:cNvSpPr>
            <a:spLocks noGrp="1"/>
          </p:cNvSpPr>
          <p:nvPr>
            <p:ph type="sldNum" sz="quarter" idx="12"/>
          </p:nvPr>
        </p:nvSpPr>
        <p:spPr>
          <a:xfrm>
            <a:off x="7010400" y="6541616"/>
            <a:ext cx="2133600" cy="280120"/>
          </a:xfrm>
        </p:spPr>
        <p:txBody>
          <a:bodyPr/>
          <a:lstStyle/>
          <a:p>
            <a:fld id="{BFEBEB0A-9E3D-4B14-9782-E2AE3DA60D96}" type="slidenum">
              <a:rPr lang="en-US" smtClean="0"/>
              <a:pPr/>
              <a:t>44</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71168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490611"/>
            <a:ext cx="8640959" cy="505281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ja-JP" altLang="en-US" sz="2000" b="1" dirty="0">
                <a:solidFill>
                  <a:schemeClr val="tx1"/>
                </a:solidFill>
              </a:rPr>
              <a:t>グループ</a:t>
            </a:r>
            <a:r>
              <a:rPr lang="ja-JP" altLang="en-US" sz="2000" b="1" dirty="0" smtClean="0">
                <a:solidFill>
                  <a:schemeClr val="tx1"/>
                </a:solidFill>
              </a:rPr>
              <a:t>ワーク（</a:t>
            </a:r>
            <a:r>
              <a:rPr lang="ja-JP" altLang="en-US" sz="2000" b="1" dirty="0">
                <a:solidFill>
                  <a:schemeClr val="tx1"/>
                </a:solidFill>
              </a:rPr>
              <a:t>２０</a:t>
            </a:r>
            <a:r>
              <a:rPr lang="ja-JP" altLang="en-US" sz="2000" b="1" dirty="0" smtClean="0">
                <a:solidFill>
                  <a:schemeClr val="tx1"/>
                </a:solidFill>
              </a:rPr>
              <a:t>分）</a:t>
            </a:r>
            <a:endParaRPr lang="en-US" altLang="ja-JP" sz="2000" b="1" dirty="0" smtClean="0">
              <a:solidFill>
                <a:schemeClr val="tx1"/>
              </a:solidFill>
            </a:endParaRPr>
          </a:p>
          <a:p>
            <a:pPr marL="0" indent="0">
              <a:buNone/>
            </a:pPr>
            <a:endParaRPr lang="en-US" altLang="ja-JP" sz="2000" b="1" dirty="0">
              <a:solidFill>
                <a:srgbClr val="0000FF"/>
              </a:solidFill>
            </a:endParaRPr>
          </a:p>
          <a:p>
            <a:pPr marL="0" indent="0">
              <a:buNone/>
            </a:pPr>
            <a:r>
              <a:rPr lang="ja-JP" altLang="en-US" sz="2800" b="1" dirty="0">
                <a:solidFill>
                  <a:srgbClr val="0000FF"/>
                </a:solidFill>
              </a:rPr>
              <a:t>　１．地域で人材育成するためのステージ作り演習１</a:t>
            </a:r>
            <a:endParaRPr lang="en-US" altLang="ja-JP" sz="2800" b="1" dirty="0">
              <a:solidFill>
                <a:srgbClr val="0000FF"/>
              </a:solidFill>
            </a:endParaRPr>
          </a:p>
          <a:p>
            <a:pPr marL="0" indent="0">
              <a:buNone/>
            </a:pPr>
            <a:endParaRPr lang="en-US" altLang="ja-JP" sz="2800" b="1" dirty="0">
              <a:solidFill>
                <a:srgbClr val="0000FF"/>
              </a:solidFill>
            </a:endParaRPr>
          </a:p>
          <a:p>
            <a:pPr marL="0" indent="0">
              <a:buNone/>
            </a:pPr>
            <a:endParaRPr lang="en-US" altLang="ja-JP" sz="2800" b="1" dirty="0">
              <a:solidFill>
                <a:srgbClr val="0000FF"/>
              </a:solidFill>
            </a:endParaRPr>
          </a:p>
          <a:p>
            <a:pPr marL="0" indent="0">
              <a:buNone/>
            </a:pPr>
            <a:endParaRPr lang="en-US" altLang="ja-JP" sz="2800" b="1" dirty="0">
              <a:solidFill>
                <a:srgbClr val="0000FF"/>
              </a:solidFill>
            </a:endParaRPr>
          </a:p>
          <a:p>
            <a:pPr marL="0" indent="0">
              <a:buNone/>
            </a:pPr>
            <a:r>
              <a:rPr lang="ja-JP" altLang="en-US" sz="2800" b="1" dirty="0">
                <a:solidFill>
                  <a:srgbClr val="0000FF"/>
                </a:solidFill>
              </a:rPr>
              <a:t>　２</a:t>
            </a:r>
            <a:r>
              <a:rPr lang="ja-JP" altLang="en-US" sz="2800" b="1" dirty="0" smtClean="0">
                <a:solidFill>
                  <a:srgbClr val="0000FF"/>
                </a:solidFill>
              </a:rPr>
              <a:t>．</a:t>
            </a:r>
            <a:r>
              <a:rPr lang="ja-JP" altLang="en-US" sz="2800" b="1" dirty="0" smtClean="0">
                <a:solidFill>
                  <a:srgbClr val="0000FF"/>
                </a:solidFill>
                <a:latin typeface="+mn-ea"/>
              </a:rPr>
              <a:t>育成</a:t>
            </a:r>
            <a:r>
              <a:rPr lang="ja-JP" altLang="en-US" sz="2800" b="1" dirty="0">
                <a:solidFill>
                  <a:srgbClr val="0000FF"/>
                </a:solidFill>
                <a:latin typeface="+mn-ea"/>
              </a:rPr>
              <a:t>エリアでのＯＪＴ機能と実地教育の実践　演習２</a:t>
            </a:r>
            <a:endParaRPr lang="en-US" altLang="ja-JP" sz="2800" b="1" dirty="0">
              <a:solidFill>
                <a:srgbClr val="0000FF"/>
              </a:solidFill>
            </a:endParaRPr>
          </a:p>
          <a:p>
            <a:pPr marL="0" indent="0">
              <a:buNone/>
            </a:pPr>
            <a:endParaRPr lang="en-US" altLang="ja-JP" sz="2000" b="1" dirty="0"/>
          </a:p>
          <a:p>
            <a:pPr marL="0" indent="0">
              <a:buNone/>
            </a:pPr>
            <a:endParaRPr kumimoji="1" lang="en-US" altLang="ja-JP" sz="2000" b="1" dirty="0" smtClean="0"/>
          </a:p>
        </p:txBody>
      </p:sp>
      <p:sp>
        <p:nvSpPr>
          <p:cNvPr id="4" name="スライド番号プレースホルダー 3"/>
          <p:cNvSpPr>
            <a:spLocks noGrp="1"/>
          </p:cNvSpPr>
          <p:nvPr>
            <p:ph type="sldNum" sz="quarter" idx="12"/>
          </p:nvPr>
        </p:nvSpPr>
        <p:spPr>
          <a:xfrm>
            <a:off x="7010400" y="6543427"/>
            <a:ext cx="2133600" cy="314573"/>
          </a:xfrm>
        </p:spPr>
        <p:txBody>
          <a:bodyPr/>
          <a:lstStyle/>
          <a:p>
            <a:fld id="{BFEBEB0A-9E3D-4B14-9782-E2AE3DA60D96}" type="slidenum">
              <a:rPr lang="en-US" smtClean="0"/>
              <a:pPr/>
              <a:t>45</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タイトル 1"/>
          <p:cNvSpPr txBox="1">
            <a:spLocks/>
          </p:cNvSpPr>
          <p:nvPr/>
        </p:nvSpPr>
        <p:spPr bwMode="auto">
          <a:xfrm>
            <a:off x="635696" y="502919"/>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smtClean="0"/>
              <a:t>演習　３　（グループワークシート　Ａ３）</a:t>
            </a:r>
            <a:r>
              <a:rPr lang="en-US" altLang="ja-JP" sz="2400" kern="0" dirty="0" smtClean="0"/>
              <a:t/>
            </a:r>
            <a:br>
              <a:rPr lang="en-US" altLang="ja-JP" sz="2400" kern="0" dirty="0" smtClean="0"/>
            </a:br>
            <a:r>
              <a:rPr lang="ja-JP" altLang="en-US" sz="2400" kern="0" dirty="0" smtClean="0"/>
              <a:t>テーマ：</a:t>
            </a:r>
            <a:r>
              <a:rPr lang="ja-JP" altLang="en-US" sz="2400" b="1" kern="0" dirty="0" smtClean="0"/>
              <a:t>地域で人材育成するステージ作りと具体的な準備演習の振り返り</a:t>
            </a:r>
            <a:endParaRPr lang="ja-JP" altLang="en-US" sz="2400" kern="0" dirty="0"/>
          </a:p>
        </p:txBody>
      </p:sp>
    </p:spTree>
    <p:extLst>
      <p:ext uri="{BB962C8B-B14F-4D97-AF65-F5344CB8AC3E}">
        <p14:creationId xmlns:p14="http://schemas.microsoft.com/office/powerpoint/2010/main" val="4263407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9" y="1490611"/>
            <a:ext cx="8640960" cy="505281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US" altLang="ja-JP" sz="2800" b="1" dirty="0"/>
          </a:p>
          <a:p>
            <a:pPr marL="0" indent="0">
              <a:buNone/>
            </a:pPr>
            <a:r>
              <a:rPr lang="ja-JP" altLang="en-US" sz="2800" b="1" dirty="0">
                <a:solidFill>
                  <a:srgbClr val="0000FF"/>
                </a:solidFill>
              </a:rPr>
              <a:t>　１．地域で人材育成するためのステージ作り演習１</a:t>
            </a:r>
            <a:endParaRPr lang="en-US" altLang="ja-JP" sz="2800" b="1" dirty="0">
              <a:solidFill>
                <a:srgbClr val="0000FF"/>
              </a:solidFill>
            </a:endParaRPr>
          </a:p>
          <a:p>
            <a:pPr marL="0" indent="0">
              <a:buNone/>
            </a:pPr>
            <a:endParaRPr lang="en-US" altLang="ja-JP" sz="2800" b="1" dirty="0">
              <a:solidFill>
                <a:srgbClr val="0000FF"/>
              </a:solidFill>
            </a:endParaRPr>
          </a:p>
          <a:p>
            <a:pPr marL="0" indent="0">
              <a:buNone/>
            </a:pPr>
            <a:endParaRPr lang="en-US" altLang="ja-JP" sz="2800" b="1" dirty="0">
              <a:solidFill>
                <a:srgbClr val="0000FF"/>
              </a:solidFill>
            </a:endParaRPr>
          </a:p>
          <a:p>
            <a:pPr marL="0" indent="0">
              <a:buNone/>
            </a:pPr>
            <a:endParaRPr lang="en-US" altLang="ja-JP" sz="2800" b="1" dirty="0">
              <a:solidFill>
                <a:srgbClr val="0000FF"/>
              </a:solidFill>
            </a:endParaRPr>
          </a:p>
          <a:p>
            <a:pPr marL="0" indent="0">
              <a:buNone/>
            </a:pPr>
            <a:r>
              <a:rPr lang="ja-JP" altLang="en-US" sz="2800" b="1" dirty="0">
                <a:solidFill>
                  <a:srgbClr val="0000FF"/>
                </a:solidFill>
              </a:rPr>
              <a:t>　２</a:t>
            </a:r>
            <a:r>
              <a:rPr lang="ja-JP" altLang="en-US" sz="2800" b="1" dirty="0" smtClean="0">
                <a:solidFill>
                  <a:srgbClr val="0000FF"/>
                </a:solidFill>
              </a:rPr>
              <a:t>．</a:t>
            </a:r>
            <a:r>
              <a:rPr lang="ja-JP" altLang="en-US" sz="2800" b="1" dirty="0">
                <a:solidFill>
                  <a:srgbClr val="0000FF"/>
                </a:solidFill>
                <a:latin typeface="+mn-ea"/>
              </a:rPr>
              <a:t>育成エリアでのＯＪＴ機能と実地教育の実践　演習２</a:t>
            </a:r>
            <a:endParaRPr lang="en-US" altLang="ja-JP" sz="2800" b="1" dirty="0">
              <a:solidFill>
                <a:srgbClr val="0000FF"/>
              </a:solidFill>
            </a:endParaRPr>
          </a:p>
          <a:p>
            <a:pPr marL="0" indent="0">
              <a:buNone/>
            </a:pPr>
            <a:r>
              <a:rPr lang="ja-JP" altLang="en-US" sz="2000" b="1" dirty="0" smtClean="0"/>
              <a:t>　</a:t>
            </a:r>
            <a:endParaRPr lang="en-US" altLang="ja-JP" sz="2000" b="1" dirty="0"/>
          </a:p>
          <a:p>
            <a:pPr marL="0" indent="0">
              <a:buNone/>
            </a:pPr>
            <a:endParaRPr kumimoji="1" lang="en-US" altLang="ja-JP" sz="2000" b="1" dirty="0" smtClean="0"/>
          </a:p>
        </p:txBody>
      </p:sp>
      <p:sp>
        <p:nvSpPr>
          <p:cNvPr id="4" name="スライド番号プレースホルダー 3"/>
          <p:cNvSpPr>
            <a:spLocks noGrp="1"/>
          </p:cNvSpPr>
          <p:nvPr>
            <p:ph type="sldNum" sz="quarter" idx="12"/>
          </p:nvPr>
        </p:nvSpPr>
        <p:spPr>
          <a:xfrm>
            <a:off x="7010400" y="6543427"/>
            <a:ext cx="2133600" cy="364058"/>
          </a:xfrm>
        </p:spPr>
        <p:txBody>
          <a:bodyPr/>
          <a:lstStyle/>
          <a:p>
            <a:fld id="{BFEBEB0A-9E3D-4B14-9782-E2AE3DA60D96}" type="slidenum">
              <a:rPr lang="en-US" smtClean="0"/>
              <a:pPr/>
              <a:t>46</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タイトル 1"/>
          <p:cNvSpPr txBox="1">
            <a:spLocks/>
          </p:cNvSpPr>
          <p:nvPr/>
        </p:nvSpPr>
        <p:spPr bwMode="auto">
          <a:xfrm>
            <a:off x="635696" y="502919"/>
            <a:ext cx="82296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3200" kern="0" dirty="0" smtClean="0"/>
              <a:t>セッション３　全体共有</a:t>
            </a:r>
            <a:endParaRPr lang="ja-JP" altLang="en-US" sz="3200" kern="0" dirty="0"/>
          </a:p>
        </p:txBody>
      </p:sp>
    </p:spTree>
    <p:extLst>
      <p:ext uri="{BB962C8B-B14F-4D97-AF65-F5344CB8AC3E}">
        <p14:creationId xmlns:p14="http://schemas.microsoft.com/office/powerpoint/2010/main" val="183023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188640"/>
            <a:ext cx="8229600" cy="490067"/>
          </a:xfrm>
        </p:spPr>
        <p:txBody>
          <a:bodyPr>
            <a:noAutofit/>
          </a:bodyPr>
          <a:lstStyle/>
          <a:p>
            <a:r>
              <a:rPr lang="ja-JP" altLang="en-US" sz="2800" dirty="0" smtClean="0"/>
              <a:t>想定される</a:t>
            </a:r>
            <a:r>
              <a:rPr lang="en-US" altLang="ja-JP" sz="2800" dirty="0" smtClean="0"/>
              <a:t/>
            </a:r>
            <a:br>
              <a:rPr lang="en-US" altLang="ja-JP" sz="2800" dirty="0" smtClean="0"/>
            </a:br>
            <a:r>
              <a:rPr lang="ja-JP" altLang="en-US" sz="2800" dirty="0" smtClean="0"/>
              <a:t>基幹</a:t>
            </a:r>
            <a:r>
              <a:rPr lang="ja-JP" altLang="en-US" sz="2800" dirty="0"/>
              <a:t>相談支援センター</a:t>
            </a:r>
            <a:r>
              <a:rPr lang="ja-JP" altLang="en-US" sz="2800" dirty="0" smtClean="0"/>
              <a:t>が地域で担う</a:t>
            </a:r>
            <a:r>
              <a:rPr kumimoji="1" lang="ja-JP" altLang="en-US" sz="2800" dirty="0" smtClean="0"/>
              <a:t>人材育成</a:t>
            </a:r>
            <a:endParaRPr kumimoji="1" lang="ja-JP" altLang="en-US" sz="2800" dirty="0"/>
          </a:p>
        </p:txBody>
      </p:sp>
      <p:sp>
        <p:nvSpPr>
          <p:cNvPr id="6" name="スライド番号プレースホルダー 5"/>
          <p:cNvSpPr>
            <a:spLocks noGrp="1"/>
          </p:cNvSpPr>
          <p:nvPr>
            <p:ph type="sldNum" sz="quarter" idx="12"/>
          </p:nvPr>
        </p:nvSpPr>
        <p:spPr>
          <a:xfrm>
            <a:off x="8515187" y="6557048"/>
            <a:ext cx="628813" cy="286893"/>
          </a:xfrm>
        </p:spPr>
        <p:txBody>
          <a:bodyPr/>
          <a:lstStyle/>
          <a:p>
            <a:fld id="{8B37D5FE-740C-46F5-801A-FA5477D9711F}" type="slidenum">
              <a:rPr lang="en-US" smtClean="0"/>
              <a:pPr/>
              <a:t>47</a:t>
            </a:fld>
            <a:endParaRPr lang="en-US" dirty="0"/>
          </a:p>
        </p:txBody>
      </p:sp>
      <p:sp>
        <p:nvSpPr>
          <p:cNvPr id="8" name="コンテンツ プレースホルダー 2"/>
          <p:cNvSpPr txBox="1">
            <a:spLocks/>
          </p:cNvSpPr>
          <p:nvPr/>
        </p:nvSpPr>
        <p:spPr>
          <a:xfrm>
            <a:off x="323528" y="861655"/>
            <a:ext cx="8424936"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latin typeface="HGP創英ﾌﾟﾚｾﾞﾝｽEB" panose="02020800000000000000" pitchFamily="18" charset="-128"/>
                <a:ea typeface="HGP創英ﾌﾟﾚｾﾞﾝｽEB" panose="02020800000000000000" pitchFamily="18" charset="-128"/>
              </a:rPr>
              <a:t>≪総論≫</a:t>
            </a:r>
            <a:endParaRPr lang="en-US" altLang="ja-JP" sz="2000" dirty="0" smtClean="0">
              <a:latin typeface="HGP創英ﾌﾟﾚｾﾞﾝｽEB" panose="02020800000000000000" pitchFamily="18" charset="-128"/>
              <a:ea typeface="HGP創英ﾌﾟﾚｾﾞﾝｽEB" panose="02020800000000000000" pitchFamily="18" charset="-128"/>
            </a:endParaRPr>
          </a:p>
          <a:p>
            <a:r>
              <a:rPr lang="ja-JP" altLang="en-US" sz="2000" dirty="0" smtClean="0">
                <a:latin typeface="HGP創英ﾌﾟﾚｾﾞﾝｽEB" panose="02020800000000000000" pitchFamily="18" charset="-128"/>
                <a:ea typeface="HGP創英ﾌﾟﾚｾﾞﾝｽEB" panose="02020800000000000000" pitchFamily="18" charset="-128"/>
              </a:rPr>
              <a:t>（障害）福祉施策の動向・主任相談支援専門員の役割・視点</a:t>
            </a:r>
            <a:endParaRPr lang="en-US" altLang="ja-JP" sz="2000" dirty="0" smtClean="0">
              <a:latin typeface="HGP創英ﾌﾟﾚｾﾞﾝｽEB" panose="02020800000000000000" pitchFamily="18" charset="-128"/>
              <a:ea typeface="HGP創英ﾌﾟﾚｾﾞﾝｽEB" panose="02020800000000000000" pitchFamily="18" charset="-128"/>
            </a:endParaRPr>
          </a:p>
          <a:p>
            <a:endParaRPr lang="en-US" altLang="ja-JP" sz="20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000" dirty="0" smtClean="0">
                <a:latin typeface="HGP創英ﾌﾟﾚｾﾞﾝｽEB" panose="02020800000000000000" pitchFamily="18" charset="-128"/>
                <a:ea typeface="HGP創英ﾌﾟﾚｾﾞﾝｽEB" panose="02020800000000000000" pitchFamily="18" charset="-128"/>
              </a:rPr>
              <a:t>≪人材育成≫</a:t>
            </a:r>
            <a:endParaRPr lang="en-US" altLang="ja-JP" sz="2000" dirty="0" smtClean="0">
              <a:latin typeface="HGP創英ﾌﾟﾚｾﾞﾝｽEB" panose="02020800000000000000" pitchFamily="18" charset="-128"/>
              <a:ea typeface="HGP創英ﾌﾟﾚｾﾞﾝｽEB" panose="02020800000000000000" pitchFamily="18" charset="-128"/>
            </a:endParaRPr>
          </a:p>
          <a:p>
            <a:r>
              <a:rPr lang="ja-JP" altLang="en-US" sz="2000" dirty="0" smtClean="0">
                <a:solidFill>
                  <a:srgbClr val="00B0F0"/>
                </a:solidFill>
                <a:latin typeface="HGP創英ﾌﾟﾚｾﾞﾝｽEB" panose="02020800000000000000" pitchFamily="18" charset="-128"/>
                <a:ea typeface="HGP創英ﾌﾟﾚｾﾞﾝｽEB" panose="02020800000000000000" pitchFamily="18" charset="-128"/>
              </a:rPr>
              <a:t>グループスーパービジョン・事例検討</a:t>
            </a:r>
            <a:endParaRPr lang="en-US" altLang="ja-JP" sz="2000" dirty="0" smtClean="0">
              <a:solidFill>
                <a:schemeClr val="bg1">
                  <a:lumMod val="50000"/>
                </a:schemeClr>
              </a:solidFill>
              <a:latin typeface="HGP創英ﾌﾟﾚｾﾞﾝｽEB" panose="02020800000000000000" pitchFamily="18" charset="-128"/>
              <a:ea typeface="HGP創英ﾌﾟﾚｾﾞﾝｽEB" panose="02020800000000000000" pitchFamily="18" charset="-128"/>
            </a:endParaRPr>
          </a:p>
          <a:p>
            <a:r>
              <a:rPr lang="ja-JP" altLang="en-US" sz="2000" dirty="0" smtClean="0">
                <a:solidFill>
                  <a:srgbClr val="00B0F0"/>
                </a:solidFill>
                <a:latin typeface="HGP創英ﾌﾟﾚｾﾞﾝｽEB" panose="02020800000000000000" pitchFamily="18" charset="-128"/>
                <a:ea typeface="HGP創英ﾌﾟﾚｾﾞﾝｽEB" panose="02020800000000000000" pitchFamily="18" charset="-128"/>
              </a:rPr>
              <a:t>個別スーパービジョン（助言・指導）</a:t>
            </a:r>
          </a:p>
          <a:p>
            <a:r>
              <a:rPr lang="ja-JP" altLang="en-US" sz="2000" dirty="0" smtClean="0">
                <a:solidFill>
                  <a:srgbClr val="00B0F0"/>
                </a:solidFill>
                <a:latin typeface="HGP創英ﾌﾟﾚｾﾞﾝｽEB" panose="02020800000000000000" pitchFamily="18" charset="-128"/>
                <a:ea typeface="HGP創英ﾌﾟﾚｾﾞﾝｽEB" panose="02020800000000000000" pitchFamily="18" charset="-128"/>
              </a:rPr>
              <a:t>研修の企画・運営</a:t>
            </a:r>
            <a:endParaRPr lang="en-US" altLang="ja-JP" sz="2000" dirty="0" smtClean="0">
              <a:solidFill>
                <a:srgbClr val="00B0F0"/>
              </a:solidFill>
              <a:latin typeface="HGP創英ﾌﾟﾚｾﾞﾝｽEB" panose="02020800000000000000" pitchFamily="18" charset="-128"/>
              <a:ea typeface="HGP創英ﾌﾟﾚｾﾞﾝｽEB" panose="02020800000000000000" pitchFamily="18" charset="-128"/>
            </a:endParaRPr>
          </a:p>
          <a:p>
            <a:endParaRPr lang="en-US" altLang="ja-JP" sz="20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000" dirty="0" smtClean="0">
                <a:latin typeface="HGP創英ﾌﾟﾚｾﾞﾝｽEB" panose="02020800000000000000" pitchFamily="18" charset="-128"/>
                <a:ea typeface="HGP創英ﾌﾟﾚｾﾞﾝｽEB" panose="02020800000000000000" pitchFamily="18" charset="-128"/>
              </a:rPr>
              <a:t>≪協議会≫</a:t>
            </a:r>
            <a:endParaRPr lang="en-US" altLang="ja-JP" sz="2000" dirty="0" smtClean="0">
              <a:latin typeface="HGP創英ﾌﾟﾚｾﾞﾝｽEB" panose="02020800000000000000" pitchFamily="18" charset="-128"/>
              <a:ea typeface="HGP創英ﾌﾟﾚｾﾞﾝｽEB" panose="02020800000000000000" pitchFamily="18" charset="-128"/>
            </a:endParaRPr>
          </a:p>
          <a:p>
            <a:r>
              <a:rPr lang="ja-JP" altLang="en-US" sz="2000" dirty="0" smtClean="0">
                <a:solidFill>
                  <a:schemeClr val="tx2">
                    <a:lumMod val="60000"/>
                    <a:lumOff val="40000"/>
                  </a:schemeClr>
                </a:solidFill>
                <a:latin typeface="HGP創英ﾌﾟﾚｾﾞﾝｽEB" panose="02020800000000000000" pitchFamily="18" charset="-128"/>
                <a:ea typeface="HGP創英ﾌﾟﾚｾﾞﾝｽEB" panose="02020800000000000000" pitchFamily="18" charset="-128"/>
              </a:rPr>
              <a:t>地域アセスメント</a:t>
            </a:r>
            <a:r>
              <a:rPr lang="en-US" altLang="ja-JP" sz="2000" dirty="0" smtClean="0">
                <a:solidFill>
                  <a:schemeClr val="tx2">
                    <a:lumMod val="60000"/>
                    <a:lumOff val="40000"/>
                  </a:schemeClr>
                </a:solidFill>
                <a:latin typeface="HGP創英ﾌﾟﾚｾﾞﾝｽEB" panose="02020800000000000000" pitchFamily="18" charset="-128"/>
                <a:ea typeface="HGP創英ﾌﾟﾚｾﾞﾝｽEB" panose="02020800000000000000" pitchFamily="18" charset="-128"/>
              </a:rPr>
              <a:t>(</a:t>
            </a:r>
            <a:r>
              <a:rPr lang="ja-JP" altLang="en-US" sz="2000" dirty="0" smtClean="0">
                <a:solidFill>
                  <a:schemeClr val="tx2">
                    <a:lumMod val="60000"/>
                    <a:lumOff val="40000"/>
                  </a:schemeClr>
                </a:solidFill>
                <a:latin typeface="HGP創英ﾌﾟﾚｾﾞﾝｽEB" panose="02020800000000000000" pitchFamily="18" charset="-128"/>
                <a:ea typeface="HGP創英ﾌﾟﾚｾﾞﾝｽEB" panose="02020800000000000000" pitchFamily="18" charset="-128"/>
              </a:rPr>
              <a:t>分析</a:t>
            </a:r>
            <a:r>
              <a:rPr lang="en-US" altLang="ja-JP" sz="2000" dirty="0" smtClean="0">
                <a:solidFill>
                  <a:schemeClr val="tx2">
                    <a:lumMod val="60000"/>
                    <a:lumOff val="40000"/>
                  </a:schemeClr>
                </a:solidFill>
                <a:latin typeface="HGP創英ﾌﾟﾚｾﾞﾝｽEB" panose="02020800000000000000" pitchFamily="18" charset="-128"/>
                <a:ea typeface="HGP創英ﾌﾟﾚｾﾞﾝｽEB" panose="02020800000000000000" pitchFamily="18" charset="-128"/>
              </a:rPr>
              <a:t>)</a:t>
            </a:r>
            <a:r>
              <a:rPr lang="ja-JP" altLang="en-US" sz="2000" dirty="0" smtClean="0">
                <a:solidFill>
                  <a:schemeClr val="tx2">
                    <a:lumMod val="60000"/>
                    <a:lumOff val="40000"/>
                  </a:schemeClr>
                </a:solidFill>
                <a:latin typeface="HGP創英ﾌﾟﾚｾﾞﾝｽEB" panose="02020800000000000000" pitchFamily="18" charset="-128"/>
                <a:ea typeface="HGP創英ﾌﾟﾚｾﾞﾝｽEB" panose="02020800000000000000" pitchFamily="18" charset="-128"/>
              </a:rPr>
              <a:t>・資源開発、ソーシャルアクション</a:t>
            </a:r>
          </a:p>
          <a:p>
            <a:r>
              <a:rPr lang="ja-JP" altLang="en-US" sz="2000" dirty="0" smtClean="0">
                <a:solidFill>
                  <a:schemeClr val="tx2">
                    <a:lumMod val="60000"/>
                    <a:lumOff val="40000"/>
                  </a:schemeClr>
                </a:solidFill>
                <a:latin typeface="HGP創英ﾌﾟﾚｾﾞﾝｽEB" panose="02020800000000000000" pitchFamily="18" charset="-128"/>
                <a:ea typeface="HGP創英ﾌﾟﾚｾﾞﾝｽEB" panose="02020800000000000000" pitchFamily="18" charset="-128"/>
              </a:rPr>
              <a:t>地域づくりのための協議会運営・多職種連携、ネットワークづくり・体制整備</a:t>
            </a:r>
            <a:endParaRPr lang="en-US" altLang="ja-JP" sz="2000" dirty="0" smtClean="0">
              <a:solidFill>
                <a:schemeClr val="tx2">
                  <a:lumMod val="60000"/>
                  <a:lumOff val="40000"/>
                </a:schemeClr>
              </a:solidFill>
              <a:latin typeface="HGP創英ﾌﾟﾚｾﾞﾝｽEB" panose="02020800000000000000" pitchFamily="18" charset="-128"/>
              <a:ea typeface="HGP創英ﾌﾟﾚｾﾞﾝｽEB" panose="02020800000000000000" pitchFamily="18" charset="-128"/>
            </a:endParaRPr>
          </a:p>
          <a:p>
            <a:endParaRPr lang="en-US" altLang="ja-JP" sz="20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000" dirty="0" smtClean="0">
                <a:latin typeface="HGP創英ﾌﾟﾚｾﾞﾝｽEB" panose="02020800000000000000" pitchFamily="18" charset="-128"/>
                <a:ea typeface="HGP創英ﾌﾟﾚｾﾞﾝｽEB" panose="02020800000000000000" pitchFamily="18" charset="-128"/>
              </a:rPr>
              <a:t>　　　　　　　　　　　　　　</a:t>
            </a:r>
            <a:endParaRPr lang="en-US" altLang="ja-JP" sz="20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2000" dirty="0" smtClean="0">
                <a:latin typeface="HGP創英ﾌﾟﾚｾﾞﾝｽEB" panose="02020800000000000000" pitchFamily="18" charset="-128"/>
                <a:ea typeface="HGP創英ﾌﾟﾚｾﾞﾝｽEB" panose="02020800000000000000" pitchFamily="18" charset="-128"/>
              </a:rPr>
              <a:t>≪管理・運営≫</a:t>
            </a:r>
            <a:endParaRPr lang="en-US" altLang="ja-JP" sz="2000" dirty="0" smtClean="0">
              <a:latin typeface="HGP創英ﾌﾟﾚｾﾞﾝｽEB" panose="02020800000000000000" pitchFamily="18" charset="-128"/>
              <a:ea typeface="HGP創英ﾌﾟﾚｾﾞﾝｽEB" panose="02020800000000000000" pitchFamily="18" charset="-128"/>
            </a:endParaRPr>
          </a:p>
          <a:p>
            <a:r>
              <a:rPr lang="ja-JP" altLang="en-US" sz="2000" dirty="0" smtClean="0">
                <a:latin typeface="HGP創英ﾌﾟﾚｾﾞﾝｽEB" panose="02020800000000000000" pitchFamily="18" charset="-128"/>
                <a:ea typeface="HGP創英ﾌﾟﾚｾﾞﾝｽEB" panose="02020800000000000000" pitchFamily="18" charset="-128"/>
              </a:rPr>
              <a:t>リスクマネジメント・適正な運営・</a:t>
            </a:r>
            <a:r>
              <a:rPr lang="zh-TW" altLang="en-US" sz="2000" dirty="0" smtClean="0">
                <a:latin typeface="HGP創英ﾌﾟﾚｾﾞﾝｽEB" panose="02020800000000000000" pitchFamily="18" charset="-128"/>
                <a:ea typeface="HGP創英ﾌﾟﾚｾﾞﾝｽEB" panose="02020800000000000000" pitchFamily="18" charset="-128"/>
              </a:rPr>
              <a:t>権利擁護（虐待防止）</a:t>
            </a:r>
            <a:endParaRPr lang="ja-JP" altLang="en-US" sz="2000" dirty="0" smtClean="0">
              <a:latin typeface="HGP創英ﾌﾟﾚｾﾞﾝｽEB" panose="02020800000000000000" pitchFamily="18" charset="-128"/>
              <a:ea typeface="HGP創英ﾌﾟﾚｾﾞﾝｽEB" panose="02020800000000000000" pitchFamily="18" charset="-128"/>
            </a:endParaRPr>
          </a:p>
        </p:txBody>
      </p:sp>
      <p:sp>
        <p:nvSpPr>
          <p:cNvPr id="3" name="右矢印 2"/>
          <p:cNvSpPr/>
          <p:nvPr/>
        </p:nvSpPr>
        <p:spPr>
          <a:xfrm>
            <a:off x="4546937" y="2420888"/>
            <a:ext cx="978408"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 name="角丸四角形 3"/>
          <p:cNvSpPr/>
          <p:nvPr/>
        </p:nvSpPr>
        <p:spPr>
          <a:xfrm>
            <a:off x="5525345" y="2236013"/>
            <a:ext cx="3367135" cy="11618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事例</a:t>
            </a:r>
            <a:r>
              <a:rPr kumimoji="1" lang="ja-JP" altLang="en-US" b="1" dirty="0" smtClean="0"/>
              <a:t>検討</a:t>
            </a:r>
            <a:endParaRPr kumimoji="1" lang="en-US" altLang="ja-JP" b="1" dirty="0" smtClean="0"/>
          </a:p>
          <a:p>
            <a:pPr algn="ctr"/>
            <a:r>
              <a:rPr kumimoji="1" lang="ja-JP" altLang="en-US" b="1" dirty="0" smtClean="0"/>
              <a:t>ストレングスモデルに基づく、グループ・スーパービジョンなど</a:t>
            </a:r>
            <a:endParaRPr kumimoji="1" lang="ja-JP" altLang="en-US" b="1" dirty="0"/>
          </a:p>
        </p:txBody>
      </p:sp>
      <p:sp>
        <p:nvSpPr>
          <p:cNvPr id="5" name="屈折矢印 4"/>
          <p:cNvSpPr/>
          <p:nvPr/>
        </p:nvSpPr>
        <p:spPr>
          <a:xfrm rot="5400000">
            <a:off x="1695106" y="4693706"/>
            <a:ext cx="725800" cy="1020684"/>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769306" y="5013176"/>
            <a:ext cx="3024336"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dirty="0" smtClean="0">
                <a:solidFill>
                  <a:schemeClr val="tx1"/>
                </a:solidFill>
              </a:rPr>
              <a:t>協議会参画システム</a:t>
            </a:r>
            <a:endParaRPr kumimoji="1" lang="en-US" altLang="ja-JP" b="1" dirty="0" smtClean="0">
              <a:solidFill>
                <a:schemeClr val="tx1"/>
              </a:solidFill>
            </a:endParaRPr>
          </a:p>
          <a:p>
            <a:pPr algn="ctr"/>
            <a:r>
              <a:rPr kumimoji="1" lang="ja-JP" altLang="en-US" b="1" dirty="0" smtClean="0">
                <a:solidFill>
                  <a:schemeClr val="tx1"/>
                </a:solidFill>
              </a:rPr>
              <a:t>（</a:t>
            </a:r>
            <a:r>
              <a:rPr lang="ja-JP" altLang="en-US" b="1" dirty="0" smtClean="0">
                <a:solidFill>
                  <a:schemeClr val="tx1"/>
                </a:solidFill>
              </a:rPr>
              <a:t>実地</a:t>
            </a:r>
            <a:r>
              <a:rPr lang="ja-JP" altLang="en-US" b="1" dirty="0">
                <a:solidFill>
                  <a:schemeClr val="tx1"/>
                </a:solidFill>
              </a:rPr>
              <a:t>教育</a:t>
            </a:r>
            <a:r>
              <a:rPr kumimoji="1" lang="ja-JP" altLang="en-US" b="1" dirty="0" smtClean="0">
                <a:solidFill>
                  <a:schemeClr val="tx1"/>
                </a:solidFill>
              </a:rPr>
              <a:t>）</a:t>
            </a:r>
            <a:endParaRPr kumimoji="1" lang="ja-JP" altLang="en-US" b="1" dirty="0">
              <a:solidFill>
                <a:schemeClr val="tx1"/>
              </a:solidFill>
            </a:endParaRPr>
          </a:p>
        </p:txBody>
      </p:sp>
      <p:sp>
        <p:nvSpPr>
          <p:cNvPr id="9" name="角丸四角形 8"/>
          <p:cNvSpPr/>
          <p:nvPr/>
        </p:nvSpPr>
        <p:spPr>
          <a:xfrm>
            <a:off x="2339752" y="3489946"/>
            <a:ext cx="3816424" cy="6231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smtClean="0"/>
              <a:t>ＯＪＴと法定研修と連動した</a:t>
            </a:r>
            <a:r>
              <a:rPr lang="ja-JP" altLang="en-US" b="1" smtClean="0"/>
              <a:t>実地</a:t>
            </a:r>
            <a:r>
              <a:rPr lang="ja-JP" altLang="en-US" b="1" dirty="0" smtClean="0"/>
              <a:t>教育（実習）</a:t>
            </a:r>
            <a:endParaRPr kumimoji="1" lang="en-US" altLang="ja-JP" b="1" dirty="0" smtClean="0"/>
          </a:p>
        </p:txBody>
      </p:sp>
      <p:sp>
        <p:nvSpPr>
          <p:cNvPr id="1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1" name="円/楕円 10"/>
          <p:cNvSpPr/>
          <p:nvPr/>
        </p:nvSpPr>
        <p:spPr>
          <a:xfrm>
            <a:off x="6695728" y="1484784"/>
            <a:ext cx="2448272" cy="854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ysClr val="windowText" lastClr="000000"/>
                </a:solidFill>
              </a:rPr>
              <a:t>インフォーマル支援を活用する実践モデルへ</a:t>
            </a:r>
            <a:endParaRPr kumimoji="1" lang="ja-JP" altLang="en-US" b="1" dirty="0">
              <a:solidFill>
                <a:sysClr val="windowText" lastClr="000000"/>
              </a:solidFill>
            </a:endParaRPr>
          </a:p>
        </p:txBody>
      </p:sp>
    </p:spTree>
    <p:extLst>
      <p:ext uri="{BB962C8B-B14F-4D97-AF65-F5344CB8AC3E}">
        <p14:creationId xmlns:p14="http://schemas.microsoft.com/office/powerpoint/2010/main" val="1492310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7" y="2651314"/>
            <a:ext cx="6965245" cy="1202485"/>
          </a:xfrm>
        </p:spPr>
        <p:txBody>
          <a:bodyPr/>
          <a:lstStyle/>
          <a:p>
            <a:r>
              <a:rPr lang="ja-JP" altLang="en-US" dirty="0" smtClean="0"/>
              <a:t>まとめ（全体）</a:t>
            </a:r>
            <a:r>
              <a:rPr kumimoji="1" lang="en-US" altLang="ja-JP" dirty="0" smtClean="0"/>
              <a:t/>
            </a:r>
            <a:br>
              <a:rPr kumimoji="1" lang="en-US" altLang="ja-JP" dirty="0" smtClean="0"/>
            </a:br>
            <a:r>
              <a:rPr lang="en-US" altLang="ja-JP" dirty="0"/>
              <a:t/>
            </a:r>
            <a:br>
              <a:rPr lang="en-US" altLang="ja-JP" dirty="0"/>
            </a:br>
            <a:r>
              <a:rPr lang="ja-JP" altLang="en-US" dirty="0"/>
              <a:t>地域住民</a:t>
            </a:r>
            <a:r>
              <a:rPr lang="ja-JP" altLang="en-US" dirty="0" smtClean="0"/>
              <a:t>や他機関を</a:t>
            </a:r>
            <a:r>
              <a:rPr lang="en-US" altLang="ja-JP" dirty="0" smtClean="0"/>
              <a:t/>
            </a:r>
            <a:br>
              <a:rPr lang="en-US" altLang="ja-JP" dirty="0" smtClean="0"/>
            </a:br>
            <a:r>
              <a:rPr lang="ja-JP" altLang="en-US" dirty="0" smtClean="0"/>
              <a:t>巻きこんだ研修企画へ</a:t>
            </a:r>
            <a:endParaRPr kumimoji="1" lang="ja-JP" altLang="en-US" dirty="0"/>
          </a:p>
        </p:txBody>
      </p:sp>
      <p:sp>
        <p:nvSpPr>
          <p:cNvPr id="4" name="スライド番号プレースホルダー 3"/>
          <p:cNvSpPr>
            <a:spLocks noGrp="1"/>
          </p:cNvSpPr>
          <p:nvPr>
            <p:ph type="sldNum" sz="quarter" idx="12"/>
          </p:nvPr>
        </p:nvSpPr>
        <p:spPr>
          <a:xfrm>
            <a:off x="7010400" y="6577880"/>
            <a:ext cx="2133600" cy="280120"/>
          </a:xfrm>
        </p:spPr>
        <p:txBody>
          <a:bodyPr/>
          <a:lstStyle/>
          <a:p>
            <a:fld id="{BFEBEB0A-9E3D-4B14-9782-E2AE3DA60D96}" type="slidenum">
              <a:rPr lang="en-US" smtClean="0"/>
              <a:pPr/>
              <a:t>48</a:t>
            </a:fld>
            <a:endParaRPr lang="en-US"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25666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pPr algn="l"/>
            <a:r>
              <a:rPr lang="ja-JP" altLang="en-US" sz="2800" dirty="0" smtClean="0"/>
              <a:t>講義３　</a:t>
            </a:r>
            <a:r>
              <a:rPr lang="ja-JP" altLang="en-US" sz="2800" dirty="0"/>
              <a:t>　</a:t>
            </a:r>
            <a:r>
              <a:rPr lang="ja-JP" altLang="en-US" sz="2800" dirty="0" smtClean="0"/>
              <a:t>地域住民や他</a:t>
            </a:r>
            <a:r>
              <a:rPr lang="ja-JP" altLang="en-US" sz="2800" dirty="0"/>
              <a:t>機関</a:t>
            </a:r>
            <a:r>
              <a:rPr lang="ja-JP" altLang="en-US" sz="2800" dirty="0" smtClean="0"/>
              <a:t>を巻きこんだ</a:t>
            </a:r>
            <a:r>
              <a:rPr lang="ja-JP" altLang="en-US" sz="2800" dirty="0"/>
              <a:t>研修</a:t>
            </a:r>
            <a:endParaRPr kumimoji="1" lang="ja-JP" altLang="en-US" sz="2800" dirty="0"/>
          </a:p>
        </p:txBody>
      </p:sp>
      <p:sp>
        <p:nvSpPr>
          <p:cNvPr id="3" name="コンテンツ プレースホルダー 2"/>
          <p:cNvSpPr>
            <a:spLocks noGrp="1"/>
          </p:cNvSpPr>
          <p:nvPr>
            <p:ph idx="1"/>
          </p:nvPr>
        </p:nvSpPr>
        <p:spPr>
          <a:xfrm>
            <a:off x="395536" y="1556792"/>
            <a:ext cx="8568952" cy="4381947"/>
          </a:xfrm>
        </p:spPr>
        <p:txBody>
          <a:bodyPr/>
          <a:lstStyle/>
          <a:p>
            <a:pPr marL="0" indent="0">
              <a:buNone/>
            </a:pPr>
            <a:r>
              <a:rPr kumimoji="1" lang="ja-JP" altLang="en-US" sz="2800" dirty="0" smtClean="0"/>
              <a:t>１．サービス等利用計画の提供事業所に記載される方</a:t>
            </a:r>
            <a:endParaRPr kumimoji="1" lang="en-US" altLang="ja-JP" sz="2800" dirty="0" smtClean="0"/>
          </a:p>
          <a:p>
            <a:pPr marL="0" indent="0">
              <a:buNone/>
            </a:pPr>
            <a:r>
              <a:rPr lang="ja-JP" altLang="en-US" sz="2800" dirty="0"/>
              <a:t>　</a:t>
            </a:r>
            <a:r>
              <a:rPr lang="ja-JP" altLang="en-US" sz="2800" dirty="0" smtClean="0"/>
              <a:t>　</a:t>
            </a:r>
            <a:r>
              <a:rPr kumimoji="1" lang="ja-JP" altLang="en-US" sz="2800" dirty="0" err="1" smtClean="0"/>
              <a:t>々</a:t>
            </a:r>
            <a:r>
              <a:rPr kumimoji="1" lang="ja-JP" altLang="en-US" sz="2800" dirty="0" smtClean="0"/>
              <a:t>との研修企画の目的</a:t>
            </a:r>
            <a:endParaRPr kumimoji="1" lang="en-US" altLang="ja-JP" sz="2800" dirty="0" smtClean="0"/>
          </a:p>
          <a:p>
            <a:pPr marL="0" indent="0">
              <a:buNone/>
            </a:pPr>
            <a:r>
              <a:rPr lang="ja-JP" altLang="en-US" sz="2800" dirty="0"/>
              <a:t>２</a:t>
            </a:r>
            <a:r>
              <a:rPr lang="ja-JP" altLang="en-US" sz="2800" dirty="0" smtClean="0"/>
              <a:t>．地域の社会資源が障</a:t>
            </a:r>
            <a:r>
              <a:rPr lang="ja-JP" altLang="en-US" sz="2800" dirty="0"/>
              <a:t>害</a:t>
            </a:r>
            <a:r>
              <a:rPr lang="ja-JP" altLang="en-US" sz="2800" dirty="0" smtClean="0"/>
              <a:t>者を応援してもらえる相談支</a:t>
            </a:r>
            <a:endParaRPr lang="en-US" altLang="ja-JP" sz="2800" dirty="0" smtClean="0"/>
          </a:p>
          <a:p>
            <a:pPr marL="0" indent="0">
              <a:buNone/>
            </a:pPr>
            <a:r>
              <a:rPr lang="ja-JP" altLang="en-US" sz="2800" dirty="0"/>
              <a:t>　</a:t>
            </a:r>
            <a:r>
              <a:rPr lang="ja-JP" altLang="en-US" sz="2800" dirty="0" smtClean="0"/>
              <a:t>　援の展開へ</a:t>
            </a:r>
            <a:endParaRPr kumimoji="1" lang="en-US" altLang="ja-JP" sz="2800" dirty="0" smtClean="0"/>
          </a:p>
          <a:p>
            <a:pPr marL="0" indent="0">
              <a:buNone/>
            </a:pPr>
            <a:r>
              <a:rPr lang="ja-JP" altLang="en-US" sz="2800" dirty="0" smtClean="0"/>
              <a:t>３．具体的な支援計画との連動性への摺合せ</a:t>
            </a:r>
            <a:endParaRPr lang="en-US" altLang="ja-JP" sz="2800" dirty="0" smtClean="0"/>
          </a:p>
          <a:p>
            <a:pPr marL="0" indent="0">
              <a:buNone/>
            </a:pPr>
            <a:r>
              <a:rPr lang="ja-JP" altLang="en-US" sz="2800" dirty="0"/>
              <a:t>４</a:t>
            </a:r>
            <a:r>
              <a:rPr lang="ja-JP" altLang="en-US" sz="2800" dirty="0" smtClean="0"/>
              <a:t>．双方から達成や変更が持ち込まれる関係性の構築</a:t>
            </a:r>
            <a:endParaRPr lang="en-US" altLang="ja-JP" sz="2800" dirty="0" smtClean="0"/>
          </a:p>
          <a:p>
            <a:pPr marL="0" indent="0">
              <a:buNone/>
            </a:pPr>
            <a:r>
              <a:rPr lang="ja-JP" altLang="en-US" sz="2800" dirty="0" smtClean="0"/>
              <a:t>５</a:t>
            </a:r>
            <a:r>
              <a:rPr kumimoji="1" lang="ja-JP" altLang="en-US" sz="2800" dirty="0" smtClean="0"/>
              <a:t>．公的（フォーマル）サービス事業に関わらない地域支</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援者との地域基盤とした研修や会議作り</a:t>
            </a:r>
            <a:endParaRPr kumimoji="1" lang="en-US" altLang="ja-JP" sz="2800" dirty="0" smtClean="0"/>
          </a:p>
          <a:p>
            <a:pPr marL="0" indent="0">
              <a:buNone/>
            </a:pPr>
            <a:r>
              <a:rPr kumimoji="1" lang="ja-JP" altLang="en-US" sz="2800" dirty="0" smtClean="0"/>
              <a:t>（例；医療・教育・障害福祉以外の管轄課との協働研修）</a:t>
            </a:r>
            <a:endParaRPr kumimoji="1" lang="en-US" altLang="ja-JP" sz="2800" dirty="0"/>
          </a:p>
        </p:txBody>
      </p:sp>
      <p:sp>
        <p:nvSpPr>
          <p:cNvPr id="4" name="スライド番号プレースホルダー 3"/>
          <p:cNvSpPr>
            <a:spLocks noGrp="1"/>
          </p:cNvSpPr>
          <p:nvPr>
            <p:ph type="sldNum" sz="quarter" idx="12"/>
          </p:nvPr>
        </p:nvSpPr>
        <p:spPr>
          <a:xfrm>
            <a:off x="6948264" y="6525345"/>
            <a:ext cx="2133600" cy="280120"/>
          </a:xfrm>
        </p:spPr>
        <p:txBody>
          <a:bodyPr/>
          <a:lstStyle/>
          <a:p>
            <a:pPr>
              <a:defRPr/>
            </a:pPr>
            <a:fld id="{804D6B79-3AEB-42FE-A736-A41F7AEA0445}" type="slidenum">
              <a:rPr lang="en-US" altLang="ja-JP" smtClean="0"/>
              <a:pPr>
                <a:defRPr/>
              </a:pPr>
              <a:t>49</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4921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856984" cy="1143000"/>
          </a:xfrm>
        </p:spPr>
        <p:txBody>
          <a:bodyPr/>
          <a:lstStyle/>
          <a:p>
            <a:r>
              <a:rPr lang="ja-JP" altLang="en-US" sz="4000" b="1" dirty="0" smtClean="0"/>
              <a:t>講義１　地域</a:t>
            </a:r>
            <a:r>
              <a:rPr lang="ja-JP" altLang="en-US" sz="4000" b="1" dirty="0"/>
              <a:t>で人材育成するため</a:t>
            </a:r>
            <a:r>
              <a:rPr lang="ja-JP" altLang="en-US" sz="4000" b="1" dirty="0" smtClean="0"/>
              <a:t>の</a:t>
            </a:r>
            <a:r>
              <a:rPr lang="en-US" altLang="ja-JP" sz="4000" b="1" dirty="0" smtClean="0"/>
              <a:t/>
            </a:r>
            <a:br>
              <a:rPr lang="en-US" altLang="ja-JP" sz="4000" b="1" dirty="0" smtClean="0"/>
            </a:br>
            <a:r>
              <a:rPr lang="ja-JP" altLang="en-US" sz="4000" b="1" dirty="0" smtClean="0"/>
              <a:t>ステージ作り</a:t>
            </a:r>
            <a:endParaRPr kumimoji="1" lang="ja-JP" altLang="en-US" sz="4000" dirty="0"/>
          </a:p>
        </p:txBody>
      </p:sp>
      <p:sp>
        <p:nvSpPr>
          <p:cNvPr id="3" name="コンテンツ プレースホルダー 2"/>
          <p:cNvSpPr>
            <a:spLocks noGrp="1"/>
          </p:cNvSpPr>
          <p:nvPr>
            <p:ph idx="1"/>
          </p:nvPr>
        </p:nvSpPr>
        <p:spPr>
          <a:xfrm>
            <a:off x="683568" y="1424430"/>
            <a:ext cx="7776864" cy="4525963"/>
          </a:xfrm>
        </p:spPr>
        <p:txBody>
          <a:bodyPr/>
          <a:lstStyle/>
          <a:p>
            <a:pPr marL="0" indent="0">
              <a:buNone/>
            </a:pPr>
            <a:r>
              <a:rPr lang="ja-JP" altLang="en-US" sz="2800" dirty="0" smtClean="0"/>
              <a:t>≪相談支援の人材育成の前段の説明を受けて≫</a:t>
            </a:r>
            <a:r>
              <a:rPr lang="ja-JP" altLang="en-US" sz="2800" dirty="0"/>
              <a:t>　</a:t>
            </a:r>
            <a:r>
              <a:rPr lang="ja-JP" altLang="en-US" sz="2800" dirty="0" smtClean="0"/>
              <a:t>　○</a:t>
            </a:r>
            <a:r>
              <a:rPr lang="ja-JP" altLang="en-US" sz="2800" i="1" dirty="0" smtClean="0"/>
              <a:t>人材育成の意義と必要性（理論）</a:t>
            </a:r>
            <a:endParaRPr lang="en-US" altLang="ja-JP" sz="2800" i="1" dirty="0" smtClean="0"/>
          </a:p>
          <a:p>
            <a:pPr marL="0" indent="0">
              <a:buNone/>
            </a:pPr>
            <a:r>
              <a:rPr lang="ja-JP" altLang="en-US" sz="2800" dirty="0"/>
              <a:t>○</a:t>
            </a:r>
            <a:r>
              <a:rPr lang="ja-JP" altLang="en-US" sz="2800" i="1" dirty="0" smtClean="0"/>
              <a:t>研修・グループワークの運営方法（</a:t>
            </a:r>
            <a:r>
              <a:rPr lang="ja-JP" altLang="en-US" sz="2800" i="1" dirty="0"/>
              <a:t>手法</a:t>
            </a:r>
            <a:r>
              <a:rPr lang="ja-JP" altLang="en-US" sz="2800" i="1" dirty="0" smtClean="0"/>
              <a:t>）</a:t>
            </a:r>
            <a:endParaRPr lang="en-US" altLang="ja-JP" sz="2800" i="1" dirty="0" smtClean="0"/>
          </a:p>
          <a:p>
            <a:pPr marL="0" indent="0">
              <a:buNone/>
            </a:pPr>
            <a:endParaRPr lang="en-US" altLang="ja-JP" sz="2800" i="1" dirty="0" smtClean="0"/>
          </a:p>
          <a:p>
            <a:pPr marL="0" indent="0">
              <a:buNone/>
            </a:pPr>
            <a:r>
              <a:rPr lang="ja-JP" altLang="en-US" sz="2800" dirty="0" smtClean="0"/>
              <a:t>１．育成エリアの地域を知る（事前課題）</a:t>
            </a:r>
            <a:endParaRPr lang="en-US" altLang="ja-JP" sz="2800" dirty="0" smtClean="0"/>
          </a:p>
          <a:p>
            <a:pPr marL="0" indent="0">
              <a:buNone/>
            </a:pPr>
            <a:r>
              <a:rPr lang="ja-JP" altLang="en-US" sz="2800" dirty="0"/>
              <a:t>２</a:t>
            </a:r>
            <a:r>
              <a:rPr lang="ja-JP" altLang="en-US" sz="2800" dirty="0" smtClean="0"/>
              <a:t>．</a:t>
            </a:r>
            <a:r>
              <a:rPr lang="ja-JP" altLang="en-US" sz="2800" dirty="0"/>
              <a:t>具体的</a:t>
            </a:r>
            <a:r>
              <a:rPr lang="ja-JP" altLang="en-US" sz="2800" dirty="0" smtClean="0"/>
              <a:t>に仕組みを作る＝市町村</a:t>
            </a:r>
            <a:r>
              <a:rPr lang="ja-JP" altLang="en-US" sz="2800" dirty="0"/>
              <a:t>の理解と</a:t>
            </a:r>
            <a:r>
              <a:rPr lang="ja-JP" altLang="en-US" sz="2800" dirty="0" smtClean="0"/>
              <a:t>協働</a:t>
            </a:r>
            <a:endParaRPr lang="en-US" altLang="ja-JP" sz="2800" dirty="0"/>
          </a:p>
          <a:p>
            <a:pPr marL="0" indent="0">
              <a:buNone/>
            </a:pPr>
            <a:r>
              <a:rPr lang="ja-JP" altLang="en-US" sz="2800" dirty="0"/>
              <a:t>３．</a:t>
            </a:r>
            <a:r>
              <a:rPr lang="ja-JP" altLang="en-US" sz="2800" dirty="0" smtClean="0"/>
              <a:t>研修企画側の</a:t>
            </a:r>
            <a:r>
              <a:rPr lang="ja-JP" altLang="en-US" sz="2800" dirty="0"/>
              <a:t>育成・</a:t>
            </a:r>
            <a:r>
              <a:rPr lang="ja-JP" altLang="en-US" sz="2800" dirty="0" smtClean="0"/>
              <a:t>事務局体制の確保</a:t>
            </a:r>
            <a:endParaRPr lang="en-US" altLang="ja-JP" sz="2800" dirty="0" smtClean="0"/>
          </a:p>
          <a:p>
            <a:pPr marL="0" indent="0">
              <a:buNone/>
            </a:pPr>
            <a:r>
              <a:rPr lang="ja-JP" altLang="en-US" sz="2800" dirty="0"/>
              <a:t>４</a:t>
            </a:r>
            <a:r>
              <a:rPr lang="ja-JP" altLang="en-US" sz="2800" dirty="0" smtClean="0"/>
              <a:t>．実践と振り返りの積み重ね</a:t>
            </a:r>
            <a:endParaRPr lang="en-US" altLang="ja-JP" sz="2800" dirty="0" smtClean="0"/>
          </a:p>
          <a:p>
            <a:pPr marL="0" indent="0">
              <a:buNone/>
            </a:pPr>
            <a:r>
              <a:rPr lang="ja-JP" altLang="en-US" sz="2800" dirty="0"/>
              <a:t>５</a:t>
            </a:r>
            <a:r>
              <a:rPr lang="ja-JP" altLang="en-US" sz="2800" dirty="0" smtClean="0"/>
              <a:t>．地域における人材育成の継続性の担保</a:t>
            </a:r>
            <a:endParaRPr lang="en-US" altLang="ja-JP" sz="2800" dirty="0" smtClean="0"/>
          </a:p>
          <a:p>
            <a:pPr marL="0" indent="0">
              <a:buNone/>
            </a:pPr>
            <a:r>
              <a:rPr lang="ja-JP" altLang="en-US" sz="2000" b="1" dirty="0" smtClean="0">
                <a:solidFill>
                  <a:srgbClr val="FF0000"/>
                </a:solidFill>
              </a:rPr>
              <a:t>（市町村障害福祉計画・基幹相談支援センターの委託仕様書など）</a:t>
            </a:r>
            <a:endParaRPr lang="en-US" altLang="ja-JP" sz="2000" b="1" dirty="0">
              <a:solidFill>
                <a:srgbClr val="FF0000"/>
              </a:solidFill>
            </a:endParaRPr>
          </a:p>
          <a:p>
            <a:endParaRPr kumimoji="1" lang="ja-JP" altLang="en-US" sz="2800" dirty="0"/>
          </a:p>
        </p:txBody>
      </p:sp>
      <p:sp>
        <p:nvSpPr>
          <p:cNvPr id="4" name="スライド番号プレースホルダー 3"/>
          <p:cNvSpPr>
            <a:spLocks noGrp="1"/>
          </p:cNvSpPr>
          <p:nvPr>
            <p:ph type="sldNum" sz="quarter" idx="12"/>
          </p:nvPr>
        </p:nvSpPr>
        <p:spPr>
          <a:xfrm>
            <a:off x="7010400" y="6525345"/>
            <a:ext cx="2133600" cy="476250"/>
          </a:xfrm>
        </p:spPr>
        <p:txBody>
          <a:bodyPr/>
          <a:lstStyle/>
          <a:p>
            <a:pPr>
              <a:defRPr/>
            </a:pPr>
            <a:fld id="{804D6B79-3AEB-42FE-A736-A41F7AEA0445}" type="slidenum">
              <a:rPr lang="en-US" altLang="ja-JP" smtClean="0"/>
              <a:pPr>
                <a:defRPr/>
              </a:pPr>
              <a:t>5</a:t>
            </a:fld>
            <a:endParaRPr lang="en-US" altLang="ja-JP"/>
          </a:p>
        </p:txBody>
      </p:sp>
      <p:sp>
        <p:nvSpPr>
          <p:cNvPr id="5" name="下矢印 4"/>
          <p:cNvSpPr/>
          <p:nvPr/>
        </p:nvSpPr>
        <p:spPr>
          <a:xfrm>
            <a:off x="3460513" y="2924944"/>
            <a:ext cx="2376264" cy="501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92208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260648"/>
            <a:ext cx="8640960" cy="523220"/>
          </a:xfrm>
          <a:prstGeom prst="rect">
            <a:avLst/>
          </a:prstGeom>
          <a:noFill/>
        </p:spPr>
        <p:txBody>
          <a:bodyPr wrap="square" rtlCol="0">
            <a:spAutoFit/>
          </a:bodyPr>
          <a:lstStyle/>
          <a:p>
            <a:r>
              <a:rPr lang="ja-JP" altLang="en-US" sz="2800" dirty="0" smtClean="0"/>
              <a:t>講義３　他機関を巻きこんだ研修</a:t>
            </a:r>
            <a:endParaRPr kumimoji="1"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251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585" y="979857"/>
            <a:ext cx="4417206" cy="1055464"/>
          </a:xfrm>
          <a:prstGeom prst="rect">
            <a:avLst/>
          </a:prstGeom>
        </p:spPr>
      </p:pic>
      <p:sp>
        <p:nvSpPr>
          <p:cNvPr id="7" name="角丸四角形 6"/>
          <p:cNvSpPr/>
          <p:nvPr/>
        </p:nvSpPr>
        <p:spPr>
          <a:xfrm>
            <a:off x="683568" y="1901812"/>
            <a:ext cx="576064" cy="3554985"/>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t>市町村・委託・</a:t>
            </a:r>
            <a:r>
              <a:rPr lang="ja-JP" altLang="en-US" b="1" dirty="0" smtClean="0"/>
              <a:t>指定</a:t>
            </a:r>
            <a:endParaRPr lang="en-US" altLang="ja-JP" b="1" dirty="0" smtClean="0"/>
          </a:p>
          <a:p>
            <a:pPr algn="ctr"/>
            <a:r>
              <a:rPr lang="ja-JP" altLang="en-US" b="1" dirty="0" smtClean="0"/>
              <a:t>・</a:t>
            </a:r>
            <a:endParaRPr lang="en-US" altLang="ja-JP" b="1" dirty="0" smtClean="0"/>
          </a:p>
          <a:p>
            <a:pPr algn="ctr"/>
            <a:r>
              <a:rPr lang="ja-JP" altLang="en-US" b="1" dirty="0"/>
              <a:t>基幹</a:t>
            </a:r>
          </a:p>
        </p:txBody>
      </p:sp>
      <p:sp>
        <p:nvSpPr>
          <p:cNvPr id="4" name="角丸四角形 3"/>
          <p:cNvSpPr/>
          <p:nvPr/>
        </p:nvSpPr>
        <p:spPr>
          <a:xfrm>
            <a:off x="683568" y="5494795"/>
            <a:ext cx="576064" cy="12266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smtClean="0"/>
              <a:t>都道府県</a:t>
            </a:r>
            <a:endParaRPr kumimoji="1" lang="ja-JP" altLang="en-US" b="1" dirty="0"/>
          </a:p>
        </p:txBody>
      </p:sp>
      <p:sp>
        <p:nvSpPr>
          <p:cNvPr id="8" name="角丸四角形 7"/>
          <p:cNvSpPr/>
          <p:nvPr/>
        </p:nvSpPr>
        <p:spPr>
          <a:xfrm>
            <a:off x="1547664" y="2207753"/>
            <a:ext cx="2789244" cy="4907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b="1" dirty="0"/>
              <a:t>公的サービスを使う相談</a:t>
            </a:r>
          </a:p>
        </p:txBody>
      </p:sp>
      <p:sp>
        <p:nvSpPr>
          <p:cNvPr id="9" name="角丸四角形 8"/>
          <p:cNvSpPr/>
          <p:nvPr/>
        </p:nvSpPr>
        <p:spPr>
          <a:xfrm>
            <a:off x="1557015" y="2968220"/>
            <a:ext cx="2811258" cy="4870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b="1" dirty="0">
                <a:solidFill>
                  <a:schemeClr val="tx1"/>
                </a:solidFill>
              </a:rPr>
              <a:t>育ちを応援する相談</a:t>
            </a:r>
          </a:p>
        </p:txBody>
      </p:sp>
      <p:sp>
        <p:nvSpPr>
          <p:cNvPr id="10" name="角丸四角形 9"/>
          <p:cNvSpPr/>
          <p:nvPr/>
        </p:nvSpPr>
        <p:spPr>
          <a:xfrm>
            <a:off x="1568021" y="4393395"/>
            <a:ext cx="2789246" cy="512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t>地域で</a:t>
            </a:r>
            <a:r>
              <a:rPr lang="ja-JP" altLang="en-US" b="1" dirty="0" smtClean="0"/>
              <a:t>暮らすための相談</a:t>
            </a:r>
            <a:endParaRPr lang="ja-JP" altLang="en-US" b="1" dirty="0"/>
          </a:p>
        </p:txBody>
      </p:sp>
      <p:sp>
        <p:nvSpPr>
          <p:cNvPr id="11" name="角丸四角形 10"/>
          <p:cNvSpPr/>
          <p:nvPr/>
        </p:nvSpPr>
        <p:spPr>
          <a:xfrm>
            <a:off x="1547662" y="3645080"/>
            <a:ext cx="2760056" cy="5175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b="1" dirty="0"/>
              <a:t>権利を守る相談</a:t>
            </a:r>
          </a:p>
        </p:txBody>
      </p:sp>
      <p:sp>
        <p:nvSpPr>
          <p:cNvPr id="12" name="角丸四角形 11"/>
          <p:cNvSpPr/>
          <p:nvPr/>
        </p:nvSpPr>
        <p:spPr>
          <a:xfrm>
            <a:off x="1590296" y="5907175"/>
            <a:ext cx="2760056" cy="5025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smtClean="0"/>
              <a:t>生活上</a:t>
            </a:r>
            <a:r>
              <a:rPr lang="ja-JP" altLang="en-US" b="1" dirty="0"/>
              <a:t>の</a:t>
            </a:r>
            <a:r>
              <a:rPr lang="ja-JP" altLang="en-US" b="1" dirty="0" smtClean="0"/>
              <a:t>様々</a:t>
            </a:r>
            <a:r>
              <a:rPr lang="ja-JP" altLang="en-US" b="1" dirty="0"/>
              <a:t>な相談</a:t>
            </a:r>
            <a:r>
              <a:rPr lang="ja-JP" altLang="en-US" b="1" dirty="0" smtClean="0"/>
              <a:t>支援</a:t>
            </a:r>
            <a:endParaRPr lang="en-US" altLang="ja-JP" b="1" dirty="0"/>
          </a:p>
        </p:txBody>
      </p:sp>
      <p:sp>
        <p:nvSpPr>
          <p:cNvPr id="13" name="円/楕円 12"/>
          <p:cNvSpPr/>
          <p:nvPr/>
        </p:nvSpPr>
        <p:spPr>
          <a:xfrm>
            <a:off x="7307053" y="207260"/>
            <a:ext cx="1221834" cy="62300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smtClean="0"/>
              <a:t>一例</a:t>
            </a:r>
            <a:endParaRPr kumimoji="1" lang="ja-JP" altLang="en-US" b="1" dirty="0"/>
          </a:p>
        </p:txBody>
      </p:sp>
      <p:sp>
        <p:nvSpPr>
          <p:cNvPr id="14" name="左大かっこ 13"/>
          <p:cNvSpPr/>
          <p:nvPr/>
        </p:nvSpPr>
        <p:spPr>
          <a:xfrm>
            <a:off x="1384846" y="1878930"/>
            <a:ext cx="325636" cy="4842545"/>
          </a:xfrm>
          <a:prstGeom prst="leftBracket">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p>
        </p:txBody>
      </p:sp>
      <p:sp>
        <p:nvSpPr>
          <p:cNvPr id="15" name="左矢印 14"/>
          <p:cNvSpPr/>
          <p:nvPr/>
        </p:nvSpPr>
        <p:spPr>
          <a:xfrm rot="10800000">
            <a:off x="4587494" y="2919189"/>
            <a:ext cx="664979" cy="216024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ja-JP" altLang="en-US"/>
          </a:p>
        </p:txBody>
      </p:sp>
      <p:sp>
        <p:nvSpPr>
          <p:cNvPr id="16" name="角丸四角形 15"/>
          <p:cNvSpPr/>
          <p:nvPr/>
        </p:nvSpPr>
        <p:spPr>
          <a:xfrm>
            <a:off x="6948264" y="2169792"/>
            <a:ext cx="1404466" cy="56513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smtClean="0">
                <a:solidFill>
                  <a:schemeClr val="tx1"/>
                </a:solidFill>
              </a:rPr>
              <a:t>子育て相談</a:t>
            </a:r>
            <a:endParaRPr kumimoji="1" lang="ja-JP" altLang="en-US" b="1" dirty="0">
              <a:solidFill>
                <a:schemeClr val="tx1"/>
              </a:solidFill>
            </a:endParaRPr>
          </a:p>
        </p:txBody>
      </p:sp>
      <p:sp>
        <p:nvSpPr>
          <p:cNvPr id="17" name="角丸四角形 16"/>
          <p:cNvSpPr/>
          <p:nvPr/>
        </p:nvSpPr>
        <p:spPr>
          <a:xfrm>
            <a:off x="5492771" y="1991856"/>
            <a:ext cx="1404466"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b="1" dirty="0" smtClean="0">
                <a:solidFill>
                  <a:schemeClr val="tx1"/>
                </a:solidFill>
              </a:rPr>
              <a:t>母子保健の相談</a:t>
            </a:r>
            <a:endParaRPr kumimoji="1" lang="ja-JP" altLang="en-US" b="1" dirty="0">
              <a:solidFill>
                <a:schemeClr val="tx1"/>
              </a:solidFill>
            </a:endParaRPr>
          </a:p>
        </p:txBody>
      </p:sp>
      <p:sp>
        <p:nvSpPr>
          <p:cNvPr id="18" name="角丸四角形 17"/>
          <p:cNvSpPr/>
          <p:nvPr/>
        </p:nvSpPr>
        <p:spPr>
          <a:xfrm>
            <a:off x="7307053" y="2855342"/>
            <a:ext cx="1404466"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b="1" dirty="0">
                <a:solidFill>
                  <a:schemeClr val="tx1"/>
                </a:solidFill>
              </a:rPr>
              <a:t>療育</a:t>
            </a:r>
            <a:r>
              <a:rPr kumimoji="1" lang="ja-JP" altLang="en-US" b="1" dirty="0" smtClean="0">
                <a:solidFill>
                  <a:schemeClr val="tx1"/>
                </a:solidFill>
              </a:rPr>
              <a:t>相談</a:t>
            </a:r>
            <a:endParaRPr kumimoji="1" lang="en-US" altLang="ja-JP" b="1" dirty="0" smtClean="0">
              <a:solidFill>
                <a:schemeClr val="tx1"/>
              </a:solidFill>
            </a:endParaRPr>
          </a:p>
          <a:p>
            <a:pPr algn="ctr"/>
            <a:r>
              <a:rPr lang="ja-JP" altLang="en-US" b="1" dirty="0" smtClean="0">
                <a:solidFill>
                  <a:schemeClr val="tx1"/>
                </a:solidFill>
              </a:rPr>
              <a:t>発達相談</a:t>
            </a:r>
            <a:endParaRPr kumimoji="1" lang="ja-JP" altLang="en-US" b="1" dirty="0">
              <a:solidFill>
                <a:schemeClr val="tx1"/>
              </a:solidFill>
            </a:endParaRPr>
          </a:p>
        </p:txBody>
      </p:sp>
      <p:sp>
        <p:nvSpPr>
          <p:cNvPr id="19" name="角丸四角形 18"/>
          <p:cNvSpPr/>
          <p:nvPr/>
        </p:nvSpPr>
        <p:spPr>
          <a:xfrm>
            <a:off x="7427251" y="3843002"/>
            <a:ext cx="1404466"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b="1" dirty="0">
                <a:solidFill>
                  <a:schemeClr val="tx1"/>
                </a:solidFill>
              </a:rPr>
              <a:t>教育</a:t>
            </a:r>
            <a:r>
              <a:rPr kumimoji="1" lang="ja-JP" altLang="en-US" b="1" dirty="0" smtClean="0">
                <a:solidFill>
                  <a:schemeClr val="tx1"/>
                </a:solidFill>
              </a:rPr>
              <a:t>相談</a:t>
            </a:r>
          </a:p>
          <a:p>
            <a:pPr algn="ctr"/>
            <a:r>
              <a:rPr lang="ja-JP" altLang="en-US" b="1" dirty="0" smtClean="0">
                <a:solidFill>
                  <a:schemeClr val="tx1"/>
                </a:solidFill>
              </a:rPr>
              <a:t>就学相談</a:t>
            </a:r>
            <a:endParaRPr kumimoji="1" lang="ja-JP" altLang="en-US" b="1" dirty="0">
              <a:solidFill>
                <a:schemeClr val="tx1"/>
              </a:solidFill>
            </a:endParaRPr>
          </a:p>
        </p:txBody>
      </p:sp>
      <p:sp>
        <p:nvSpPr>
          <p:cNvPr id="20" name="角丸四角形 19"/>
          <p:cNvSpPr/>
          <p:nvPr/>
        </p:nvSpPr>
        <p:spPr>
          <a:xfrm>
            <a:off x="1590296" y="5147767"/>
            <a:ext cx="2760056" cy="5175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smtClean="0"/>
              <a:t>働くため</a:t>
            </a:r>
            <a:r>
              <a:rPr lang="ja-JP" altLang="en-US" b="1" dirty="0"/>
              <a:t>の</a:t>
            </a:r>
            <a:r>
              <a:rPr lang="ja-JP" altLang="en-US" b="1" dirty="0" smtClean="0"/>
              <a:t>相談</a:t>
            </a:r>
            <a:endParaRPr lang="ja-JP" altLang="en-US" b="1" dirty="0"/>
          </a:p>
        </p:txBody>
      </p:sp>
      <p:sp>
        <p:nvSpPr>
          <p:cNvPr id="22" name="角丸四角形 21"/>
          <p:cNvSpPr/>
          <p:nvPr/>
        </p:nvSpPr>
        <p:spPr>
          <a:xfrm>
            <a:off x="7073532" y="4859274"/>
            <a:ext cx="1960001"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smtClean="0"/>
              <a:t>生活相談</a:t>
            </a:r>
            <a:endParaRPr kumimoji="1" lang="en-US" altLang="ja-JP" b="1" dirty="0" smtClean="0"/>
          </a:p>
          <a:p>
            <a:pPr algn="ctr"/>
            <a:r>
              <a:rPr kumimoji="1" lang="ja-JP" altLang="en-US" b="1" dirty="0" smtClean="0"/>
              <a:t>（困窮相談）</a:t>
            </a:r>
            <a:endParaRPr kumimoji="1" lang="en-US" altLang="ja-JP" b="1" dirty="0" smtClean="0"/>
          </a:p>
          <a:p>
            <a:pPr algn="ctr"/>
            <a:r>
              <a:rPr lang="ja-JP" altLang="en-US" b="1" dirty="0" smtClean="0"/>
              <a:t>（経済的相談）</a:t>
            </a:r>
            <a:endParaRPr kumimoji="1" lang="en-US" altLang="ja-JP" b="1" dirty="0" smtClean="0"/>
          </a:p>
        </p:txBody>
      </p:sp>
      <p:sp>
        <p:nvSpPr>
          <p:cNvPr id="23" name="角丸四角形 22"/>
          <p:cNvSpPr/>
          <p:nvPr/>
        </p:nvSpPr>
        <p:spPr>
          <a:xfrm>
            <a:off x="5503606" y="4480821"/>
            <a:ext cx="1404466" cy="9759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smtClean="0"/>
              <a:t>地域</a:t>
            </a:r>
            <a:r>
              <a:rPr lang="ja-JP" altLang="en-US" b="1" dirty="0"/>
              <a:t>移行</a:t>
            </a:r>
            <a:r>
              <a:rPr kumimoji="1" lang="ja-JP" altLang="en-US" b="1" dirty="0" smtClean="0"/>
              <a:t>相談</a:t>
            </a:r>
            <a:endParaRPr kumimoji="1" lang="en-US" altLang="ja-JP" b="1" dirty="0" smtClean="0"/>
          </a:p>
        </p:txBody>
      </p:sp>
      <p:sp>
        <p:nvSpPr>
          <p:cNvPr id="24" name="角丸四角形 23"/>
          <p:cNvSpPr/>
          <p:nvPr/>
        </p:nvSpPr>
        <p:spPr>
          <a:xfrm>
            <a:off x="5115587" y="5245315"/>
            <a:ext cx="1404466" cy="5283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a:t>就労</a:t>
            </a:r>
            <a:r>
              <a:rPr kumimoji="1" lang="ja-JP" altLang="en-US" b="1" dirty="0" smtClean="0"/>
              <a:t>相談</a:t>
            </a:r>
            <a:endParaRPr kumimoji="1" lang="en-US" altLang="ja-JP" b="1" dirty="0" smtClean="0"/>
          </a:p>
        </p:txBody>
      </p:sp>
      <p:sp>
        <p:nvSpPr>
          <p:cNvPr id="25" name="角丸四角形 24"/>
          <p:cNvSpPr/>
          <p:nvPr/>
        </p:nvSpPr>
        <p:spPr>
          <a:xfrm>
            <a:off x="5440945" y="2945810"/>
            <a:ext cx="17191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smtClean="0"/>
              <a:t>福祉サービス相談</a:t>
            </a:r>
            <a:endParaRPr kumimoji="1" lang="en-US" altLang="ja-JP" dirty="0" smtClean="0"/>
          </a:p>
        </p:txBody>
      </p:sp>
      <p:sp>
        <p:nvSpPr>
          <p:cNvPr id="26" name="角丸四角形 25"/>
          <p:cNvSpPr/>
          <p:nvPr/>
        </p:nvSpPr>
        <p:spPr>
          <a:xfrm>
            <a:off x="7650497" y="5739493"/>
            <a:ext cx="1404466" cy="88326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smtClean="0"/>
              <a:t>法律相談</a:t>
            </a:r>
            <a:endParaRPr kumimoji="1" lang="en-US" altLang="ja-JP" b="1" dirty="0" smtClean="0"/>
          </a:p>
          <a:p>
            <a:pPr algn="ctr"/>
            <a:r>
              <a:rPr lang="ja-JP" altLang="en-US" b="1" dirty="0" smtClean="0"/>
              <a:t>触法</a:t>
            </a:r>
            <a:r>
              <a:rPr lang="ja-JP" altLang="en-US" b="1" dirty="0"/>
              <a:t>相談</a:t>
            </a:r>
            <a:endParaRPr kumimoji="1" lang="ja-JP" altLang="en-US" b="1" dirty="0"/>
          </a:p>
        </p:txBody>
      </p:sp>
      <p:sp>
        <p:nvSpPr>
          <p:cNvPr id="27" name="角丸四角形 26"/>
          <p:cNvSpPr/>
          <p:nvPr/>
        </p:nvSpPr>
        <p:spPr>
          <a:xfrm>
            <a:off x="7444707" y="1616634"/>
            <a:ext cx="1404466" cy="5100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smtClean="0"/>
              <a:t>医療相談</a:t>
            </a:r>
            <a:endParaRPr kumimoji="1" lang="ja-JP" altLang="en-US" dirty="0"/>
          </a:p>
        </p:txBody>
      </p:sp>
      <p:sp>
        <p:nvSpPr>
          <p:cNvPr id="28" name="角丸四角形 27"/>
          <p:cNvSpPr/>
          <p:nvPr/>
        </p:nvSpPr>
        <p:spPr>
          <a:xfrm>
            <a:off x="6741192" y="1106730"/>
            <a:ext cx="1729547" cy="46611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smtClean="0"/>
              <a:t>心のケア相談</a:t>
            </a:r>
            <a:endParaRPr kumimoji="1" lang="en-US" altLang="ja-JP" dirty="0" smtClean="0"/>
          </a:p>
        </p:txBody>
      </p:sp>
      <p:sp>
        <p:nvSpPr>
          <p:cNvPr id="29" name="角丸四角形 28"/>
          <p:cNvSpPr/>
          <p:nvPr/>
        </p:nvSpPr>
        <p:spPr>
          <a:xfrm>
            <a:off x="5802925" y="3993675"/>
            <a:ext cx="1404466" cy="39570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mtClean="0"/>
              <a:t>ピア相談</a:t>
            </a:r>
            <a:endParaRPr kumimoji="1" lang="ja-JP" altLang="en-US" dirty="0"/>
          </a:p>
        </p:txBody>
      </p:sp>
      <p:sp>
        <p:nvSpPr>
          <p:cNvPr id="30" name="角丸四角形 29"/>
          <p:cNvSpPr/>
          <p:nvPr/>
        </p:nvSpPr>
        <p:spPr>
          <a:xfrm>
            <a:off x="4919983" y="5840621"/>
            <a:ext cx="1404466" cy="6810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smtClean="0"/>
              <a:t>高齢期の</a:t>
            </a:r>
            <a:endParaRPr lang="en-US" altLang="ja-JP" dirty="0" smtClean="0"/>
          </a:p>
          <a:p>
            <a:pPr algn="ctr"/>
            <a:r>
              <a:rPr lang="ja-JP" altLang="en-US" dirty="0" smtClean="0"/>
              <a:t>介護相談</a:t>
            </a:r>
            <a:endParaRPr kumimoji="1" lang="ja-JP" altLang="en-US" dirty="0"/>
          </a:p>
        </p:txBody>
      </p:sp>
      <p:sp>
        <p:nvSpPr>
          <p:cNvPr id="31" name="角丸四角形 30"/>
          <p:cNvSpPr/>
          <p:nvPr/>
        </p:nvSpPr>
        <p:spPr>
          <a:xfrm>
            <a:off x="6300529" y="5767755"/>
            <a:ext cx="1404466" cy="68075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b="1" dirty="0" smtClean="0"/>
              <a:t>広域専門</a:t>
            </a:r>
            <a:endParaRPr kumimoji="1" lang="en-US" altLang="ja-JP" b="1" dirty="0" smtClean="0"/>
          </a:p>
          <a:p>
            <a:pPr algn="ctr"/>
            <a:r>
              <a:rPr kumimoji="1" lang="ja-JP" altLang="en-US" b="1" dirty="0" smtClean="0"/>
              <a:t>相談</a:t>
            </a:r>
            <a:endParaRPr kumimoji="1" lang="en-US" altLang="ja-JP" b="1" dirty="0" smtClean="0"/>
          </a:p>
        </p:txBody>
      </p:sp>
      <p:sp>
        <p:nvSpPr>
          <p:cNvPr id="32" name="Text Box 15"/>
          <p:cNvSpPr txBox="1">
            <a:spLocks noChangeArrowheads="1"/>
          </p:cNvSpPr>
          <p:nvPr/>
        </p:nvSpPr>
        <p:spPr bwMode="auto">
          <a:xfrm>
            <a:off x="2962644" y="658297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3" name="スライド番号プレースホルダー 3"/>
          <p:cNvSpPr>
            <a:spLocks noGrp="1"/>
          </p:cNvSpPr>
          <p:nvPr>
            <p:ph type="sldNum" sz="quarter" idx="12"/>
          </p:nvPr>
        </p:nvSpPr>
        <p:spPr>
          <a:xfrm>
            <a:off x="6933984" y="6640624"/>
            <a:ext cx="2133600" cy="219349"/>
          </a:xfrm>
        </p:spPr>
        <p:txBody>
          <a:bodyPr/>
          <a:lstStyle/>
          <a:p>
            <a:pPr>
              <a:defRPr/>
            </a:pPr>
            <a:fld id="{804D6B79-3AEB-42FE-A736-A41F7AEA0445}" type="slidenum">
              <a:rPr lang="en-US" altLang="ja-JP" smtClean="0"/>
              <a:pPr>
                <a:defRPr/>
              </a:pPr>
              <a:t>50</a:t>
            </a:fld>
            <a:endParaRPr lang="en-US" altLang="ja-JP" dirty="0"/>
          </a:p>
        </p:txBody>
      </p:sp>
    </p:spTree>
    <p:extLst>
      <p:ext uri="{BB962C8B-B14F-4D97-AF65-F5344CB8AC3E}">
        <p14:creationId xmlns:p14="http://schemas.microsoft.com/office/powerpoint/2010/main" val="412499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矢印 5"/>
          <p:cNvSpPr/>
          <p:nvPr/>
        </p:nvSpPr>
        <p:spPr>
          <a:xfrm rot="20328880">
            <a:off x="-92045" y="1856388"/>
            <a:ext cx="9521497" cy="2137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3198" y="208137"/>
            <a:ext cx="8229600" cy="1143000"/>
          </a:xfrm>
        </p:spPr>
        <p:txBody>
          <a:bodyPr/>
          <a:lstStyle/>
          <a:p>
            <a:r>
              <a:rPr kumimoji="1" lang="ja-JP" altLang="en-US" dirty="0" smtClean="0"/>
              <a:t>地域からの応援体制整への展開</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587491427"/>
              </p:ext>
            </p:extLst>
          </p:nvPr>
        </p:nvGraphicFramePr>
        <p:xfrm>
          <a:off x="184884" y="1686508"/>
          <a:ext cx="8784976"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a:xfrm>
            <a:off x="7956376" y="6514952"/>
            <a:ext cx="1187624" cy="306068"/>
          </a:xfrm>
        </p:spPr>
        <p:txBody>
          <a:bodyPr/>
          <a:lstStyle/>
          <a:p>
            <a:pPr>
              <a:defRPr/>
            </a:pPr>
            <a:fld id="{804D6B79-3AEB-42FE-A736-A41F7AEA0445}" type="slidenum">
              <a:rPr lang="en-US" altLang="ja-JP" smtClean="0"/>
              <a:pPr>
                <a:defRPr/>
              </a:pPr>
              <a:t>51</a:t>
            </a:fld>
            <a:endParaRPr lang="en-US" altLang="ja-JP" dirty="0"/>
          </a:p>
        </p:txBody>
      </p:sp>
      <p:sp>
        <p:nvSpPr>
          <p:cNvPr id="7" name="角丸四角形 6"/>
          <p:cNvSpPr/>
          <p:nvPr/>
        </p:nvSpPr>
        <p:spPr>
          <a:xfrm>
            <a:off x="184884" y="1628800"/>
            <a:ext cx="2160240"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協議会の検討</a:t>
            </a:r>
            <a:endParaRPr kumimoji="1" lang="en-US" altLang="ja-JP" b="1" dirty="0" smtClean="0"/>
          </a:p>
          <a:p>
            <a:pPr algn="ctr"/>
            <a:r>
              <a:rPr lang="ja-JP" altLang="en-US" b="1" dirty="0" smtClean="0"/>
              <a:t>基幹・主任相談・市町村による方向性</a:t>
            </a:r>
            <a:endParaRPr lang="en-US" altLang="ja-JP" b="1" dirty="0" smtClean="0"/>
          </a:p>
          <a:p>
            <a:pPr algn="ctr"/>
            <a:r>
              <a:rPr kumimoji="1" lang="ja-JP" altLang="en-US" b="1" dirty="0" smtClean="0"/>
              <a:t>（</a:t>
            </a:r>
            <a:r>
              <a:rPr kumimoji="1" lang="ja-JP" altLang="en-US" b="1" dirty="0" err="1" smtClean="0"/>
              <a:t>障がい</a:t>
            </a:r>
            <a:r>
              <a:rPr kumimoji="1" lang="ja-JP" altLang="en-US" b="1" dirty="0" smtClean="0"/>
              <a:t>福祉計画）</a:t>
            </a:r>
            <a:endParaRPr kumimoji="1" lang="ja-JP" altLang="en-US" b="1" dirty="0"/>
          </a:p>
        </p:txBody>
      </p:sp>
      <p:sp>
        <p:nvSpPr>
          <p:cNvPr id="9" name="下矢印 8"/>
          <p:cNvSpPr/>
          <p:nvPr/>
        </p:nvSpPr>
        <p:spPr>
          <a:xfrm>
            <a:off x="669627" y="2924944"/>
            <a:ext cx="1190753" cy="80328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角丸四角形 9"/>
          <p:cNvSpPr/>
          <p:nvPr/>
        </p:nvSpPr>
        <p:spPr>
          <a:xfrm>
            <a:off x="3635895" y="4446389"/>
            <a:ext cx="2304257" cy="195971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ysClr val="windowText" lastClr="000000"/>
                </a:solidFill>
              </a:rPr>
              <a:t>メニューに応じた</a:t>
            </a:r>
            <a:endParaRPr lang="en-US" altLang="ja-JP" b="1" dirty="0" smtClean="0">
              <a:solidFill>
                <a:sysClr val="windowText" lastClr="000000"/>
              </a:solidFill>
            </a:endParaRPr>
          </a:p>
          <a:p>
            <a:pPr algn="ctr"/>
            <a:r>
              <a:rPr lang="ja-JP" altLang="en-US" b="1" dirty="0" smtClean="0">
                <a:solidFill>
                  <a:sysClr val="windowText" lastClr="000000"/>
                </a:solidFill>
              </a:rPr>
              <a:t>メンバー構成</a:t>
            </a:r>
            <a:endParaRPr lang="en-US" altLang="ja-JP" b="1" dirty="0" smtClean="0">
              <a:solidFill>
                <a:sysClr val="windowText" lastClr="000000"/>
              </a:solidFill>
            </a:endParaRPr>
          </a:p>
          <a:p>
            <a:pPr algn="ctr"/>
            <a:r>
              <a:rPr lang="ja-JP" altLang="en-US" sz="1600" dirty="0" smtClean="0">
                <a:solidFill>
                  <a:sysClr val="windowText" lastClr="000000"/>
                </a:solidFill>
              </a:rPr>
              <a:t>サービス管理責任者児童発達管理責任者</a:t>
            </a:r>
            <a:endParaRPr lang="en-US" altLang="ja-JP" sz="1600" dirty="0" smtClean="0">
              <a:solidFill>
                <a:sysClr val="windowText" lastClr="000000"/>
              </a:solidFill>
            </a:endParaRPr>
          </a:p>
          <a:p>
            <a:pPr algn="ctr"/>
            <a:r>
              <a:rPr kumimoji="1" lang="ja-JP" altLang="en-US" sz="1600" dirty="0">
                <a:solidFill>
                  <a:sysClr val="windowText" lastClr="000000"/>
                </a:solidFill>
              </a:rPr>
              <a:t>医療</a:t>
            </a:r>
            <a:r>
              <a:rPr kumimoji="1" lang="ja-JP" altLang="en-US" sz="1600" dirty="0" smtClean="0">
                <a:solidFill>
                  <a:sysClr val="windowText" lastClr="000000"/>
                </a:solidFill>
              </a:rPr>
              <a:t>関係者</a:t>
            </a:r>
            <a:endParaRPr kumimoji="1" lang="en-US" altLang="ja-JP" sz="1600" dirty="0" smtClean="0">
              <a:solidFill>
                <a:sysClr val="windowText" lastClr="000000"/>
              </a:solidFill>
            </a:endParaRPr>
          </a:p>
          <a:p>
            <a:pPr algn="ctr"/>
            <a:r>
              <a:rPr kumimoji="1" lang="ja-JP" altLang="en-US" sz="1600" dirty="0" smtClean="0">
                <a:solidFill>
                  <a:sysClr val="windowText" lastClr="000000"/>
                </a:solidFill>
              </a:rPr>
              <a:t>各部行政関係者</a:t>
            </a:r>
            <a:endParaRPr kumimoji="1" lang="en-US" altLang="ja-JP" sz="1600" dirty="0" smtClean="0">
              <a:solidFill>
                <a:sysClr val="windowText" lastClr="000000"/>
              </a:solidFill>
            </a:endParaRPr>
          </a:p>
          <a:p>
            <a:pPr algn="ctr"/>
            <a:r>
              <a:rPr lang="ja-JP" altLang="en-US" sz="1600" dirty="0">
                <a:solidFill>
                  <a:sysClr val="windowText" lastClr="000000"/>
                </a:solidFill>
              </a:rPr>
              <a:t>高齢分野</a:t>
            </a:r>
            <a:endParaRPr kumimoji="1" lang="ja-JP" altLang="en-US" sz="1600" dirty="0">
              <a:solidFill>
                <a:sysClr val="windowText" lastClr="000000"/>
              </a:solidFill>
            </a:endParaRPr>
          </a:p>
        </p:txBody>
      </p:sp>
      <p:sp>
        <p:nvSpPr>
          <p:cNvPr id="11" name="角丸四角形 10"/>
          <p:cNvSpPr/>
          <p:nvPr/>
        </p:nvSpPr>
        <p:spPr>
          <a:xfrm>
            <a:off x="6660232" y="4221088"/>
            <a:ext cx="2088232" cy="1872208"/>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包括支援センター</a:t>
            </a:r>
            <a:endParaRPr kumimoji="1" lang="en-US" altLang="ja-JP" sz="1600" b="1" dirty="0" smtClean="0">
              <a:solidFill>
                <a:schemeClr val="tx1"/>
              </a:solidFill>
            </a:endParaRPr>
          </a:p>
          <a:p>
            <a:pPr algn="ctr"/>
            <a:r>
              <a:rPr kumimoji="1" lang="ja-JP" altLang="en-US" sz="1600" b="1" dirty="0" smtClean="0">
                <a:solidFill>
                  <a:schemeClr val="tx1"/>
                </a:solidFill>
              </a:rPr>
              <a:t>エリア研修等</a:t>
            </a:r>
            <a:endParaRPr kumimoji="1" lang="en-US" altLang="ja-JP" sz="1600" b="1" dirty="0" smtClean="0">
              <a:solidFill>
                <a:schemeClr val="tx1"/>
              </a:solidFill>
            </a:endParaRPr>
          </a:p>
          <a:p>
            <a:pPr algn="ctr"/>
            <a:r>
              <a:rPr kumimoji="1" lang="ja-JP" altLang="en-US" sz="1600" dirty="0" smtClean="0">
                <a:solidFill>
                  <a:schemeClr val="tx1"/>
                </a:solidFill>
              </a:rPr>
              <a:t>民生委員</a:t>
            </a:r>
            <a:endParaRPr kumimoji="1" lang="en-US" altLang="ja-JP" sz="1600" dirty="0" smtClean="0">
              <a:solidFill>
                <a:schemeClr val="tx1"/>
              </a:solidFill>
            </a:endParaRPr>
          </a:p>
          <a:p>
            <a:pPr algn="ctr"/>
            <a:r>
              <a:rPr kumimoji="1" lang="ja-JP" altLang="en-US" sz="1600" dirty="0" smtClean="0">
                <a:solidFill>
                  <a:schemeClr val="tx1"/>
                </a:solidFill>
              </a:rPr>
              <a:t>自治会関係者</a:t>
            </a:r>
            <a:endParaRPr kumimoji="1" lang="en-US" altLang="ja-JP" sz="1600" dirty="0" smtClean="0">
              <a:solidFill>
                <a:schemeClr val="tx1"/>
              </a:solidFill>
            </a:endParaRPr>
          </a:p>
          <a:p>
            <a:pPr algn="ctr"/>
            <a:r>
              <a:rPr lang="ja-JP" altLang="en-US" sz="1600" dirty="0">
                <a:solidFill>
                  <a:schemeClr val="tx1"/>
                </a:solidFill>
              </a:rPr>
              <a:t>高齢</a:t>
            </a:r>
            <a:r>
              <a:rPr lang="ja-JP" altLang="en-US" sz="1600" dirty="0" smtClean="0">
                <a:solidFill>
                  <a:schemeClr val="tx1"/>
                </a:solidFill>
              </a:rPr>
              <a:t>分野関係者</a:t>
            </a:r>
            <a:endParaRPr lang="en-US" altLang="ja-JP" sz="1600" dirty="0" smtClean="0">
              <a:solidFill>
                <a:schemeClr val="tx1"/>
              </a:solidFill>
            </a:endParaRPr>
          </a:p>
          <a:p>
            <a:pPr algn="ctr"/>
            <a:r>
              <a:rPr kumimoji="1" lang="ja-JP" altLang="en-US" sz="1600" dirty="0" smtClean="0">
                <a:solidFill>
                  <a:schemeClr val="tx1"/>
                </a:solidFill>
              </a:rPr>
              <a:t>教育関係者</a:t>
            </a:r>
            <a:endParaRPr kumimoji="1" lang="en-US" altLang="ja-JP" sz="1600" dirty="0" smtClean="0">
              <a:solidFill>
                <a:schemeClr val="tx1"/>
              </a:solidFill>
            </a:endParaRPr>
          </a:p>
          <a:p>
            <a:pPr algn="ctr"/>
            <a:r>
              <a:rPr lang="ja-JP" altLang="en-US" sz="1600" dirty="0" smtClean="0">
                <a:solidFill>
                  <a:schemeClr val="tx1"/>
                </a:solidFill>
              </a:rPr>
              <a:t>市町村行政</a:t>
            </a:r>
            <a:endParaRPr kumimoji="1" lang="ja-JP" altLang="en-US" sz="1600" dirty="0">
              <a:solidFill>
                <a:schemeClr val="tx1"/>
              </a:solidFill>
            </a:endParaRPr>
          </a:p>
        </p:txBody>
      </p:sp>
      <p:sp>
        <p:nvSpPr>
          <p:cNvPr id="12" name="Text Box 15"/>
          <p:cNvSpPr txBox="1">
            <a:spLocks noChangeArrowheads="1"/>
          </p:cNvSpPr>
          <p:nvPr/>
        </p:nvSpPr>
        <p:spPr bwMode="auto">
          <a:xfrm>
            <a:off x="4668703" y="6514952"/>
            <a:ext cx="3113533"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03289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5159" y="-1"/>
            <a:ext cx="8102111" cy="922997"/>
          </a:xfrm>
          <a:noFill/>
        </p:spPr>
        <p:txBody>
          <a:bodyPr>
            <a:normAutofit/>
          </a:bodyPr>
          <a:lstStyle/>
          <a:p>
            <a:r>
              <a:rPr lang="ja-JP" altLang="en-US" sz="3200" dirty="0" smtClean="0"/>
              <a:t>地域住民</a:t>
            </a:r>
            <a:r>
              <a:rPr lang="ja-JP" altLang="en-US" sz="3200" dirty="0"/>
              <a:t>から</a:t>
            </a:r>
            <a:r>
              <a:rPr lang="ja-JP" altLang="en-US" sz="3200" dirty="0" smtClean="0"/>
              <a:t>の応援</a:t>
            </a:r>
            <a:r>
              <a:rPr lang="en-US" altLang="ja-JP" sz="3200" dirty="0" smtClean="0"/>
              <a:t/>
            </a:r>
            <a:br>
              <a:rPr lang="en-US" altLang="ja-JP" sz="3200" dirty="0" smtClean="0"/>
            </a:br>
            <a:r>
              <a:rPr lang="ja-JP" altLang="en-US" sz="2200" b="1" dirty="0" smtClean="0"/>
              <a:t>個別ケース（サービス等利用計画の実践）</a:t>
            </a:r>
            <a:endParaRPr lang="ja-JP" altLang="en-US" sz="2200" b="1" dirty="0">
              <a:latin typeface="メイリオ" pitchFamily="50" charset="-128"/>
              <a:ea typeface="メイリオ" pitchFamily="50" charset="-128"/>
              <a:cs typeface="メイリオ"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978062197"/>
              </p:ext>
            </p:extLst>
          </p:nvPr>
        </p:nvGraphicFramePr>
        <p:xfrm>
          <a:off x="408112" y="1268760"/>
          <a:ext cx="843528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角丸四角形吹き出し 5"/>
          <p:cNvSpPr/>
          <p:nvPr/>
        </p:nvSpPr>
        <p:spPr>
          <a:xfrm>
            <a:off x="2411760" y="1268760"/>
            <a:ext cx="1800200" cy="1152128"/>
          </a:xfrm>
          <a:prstGeom prst="wedgeRoundRectCallout">
            <a:avLst>
              <a:gd name="adj1" fmla="val 6580"/>
              <a:gd name="adj2" fmla="val 8757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その地域の様々な相談支援関係者と出会う</a:t>
            </a:r>
            <a:endParaRPr kumimoji="1" lang="ja-JP" altLang="en-US" b="1" dirty="0"/>
          </a:p>
        </p:txBody>
      </p:sp>
      <p:sp>
        <p:nvSpPr>
          <p:cNvPr id="7" name="角丸四角形吹き出し 6"/>
          <p:cNvSpPr/>
          <p:nvPr/>
        </p:nvSpPr>
        <p:spPr>
          <a:xfrm>
            <a:off x="2627784" y="5085184"/>
            <a:ext cx="1800200" cy="1152128"/>
          </a:xfrm>
          <a:prstGeom prst="wedgeRoundRectCallout">
            <a:avLst>
              <a:gd name="adj1" fmla="val 6580"/>
              <a:gd name="adj2" fmla="val -875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その地域のインフォーマルな関係者と出会う</a:t>
            </a:r>
            <a:endParaRPr kumimoji="1" lang="ja-JP" altLang="en-US" b="1" dirty="0"/>
          </a:p>
        </p:txBody>
      </p:sp>
      <p:sp>
        <p:nvSpPr>
          <p:cNvPr id="8" name="角丸四角形吹き出し 7"/>
          <p:cNvSpPr/>
          <p:nvPr/>
        </p:nvSpPr>
        <p:spPr>
          <a:xfrm>
            <a:off x="179512" y="988999"/>
            <a:ext cx="2016224" cy="1719921"/>
          </a:xfrm>
          <a:prstGeom prst="wedgeRoundRectCallout">
            <a:avLst>
              <a:gd name="adj1" fmla="val 14499"/>
              <a:gd name="adj2" fmla="val 6478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t>地域</a:t>
            </a:r>
            <a:r>
              <a:rPr lang="ja-JP" altLang="en-US" b="1" dirty="0" smtClean="0"/>
              <a:t>活動・特性</a:t>
            </a:r>
            <a:endParaRPr lang="en-US" altLang="ja-JP" b="1" dirty="0"/>
          </a:p>
          <a:p>
            <a:pPr algn="ctr"/>
            <a:r>
              <a:rPr lang="ja-JP" altLang="en-US" b="1" dirty="0" smtClean="0"/>
              <a:t>民間企業</a:t>
            </a:r>
            <a:endParaRPr lang="en-US" altLang="ja-JP" b="1" dirty="0"/>
          </a:p>
          <a:p>
            <a:pPr algn="ctr"/>
            <a:r>
              <a:rPr lang="ja-JP" altLang="en-US" b="1" dirty="0"/>
              <a:t>公共交通</a:t>
            </a:r>
            <a:endParaRPr lang="en-US" altLang="ja-JP" b="1" dirty="0"/>
          </a:p>
          <a:p>
            <a:pPr algn="ctr"/>
            <a:r>
              <a:rPr kumimoji="1" lang="ja-JP" altLang="en-US" b="1" dirty="0" smtClean="0"/>
              <a:t>ボランティア団体</a:t>
            </a:r>
            <a:endParaRPr kumimoji="1" lang="en-US" altLang="ja-JP" b="1" dirty="0" smtClean="0"/>
          </a:p>
          <a:p>
            <a:pPr algn="ctr"/>
            <a:r>
              <a:rPr lang="ja-JP" altLang="en-US" b="1" dirty="0" smtClean="0"/>
              <a:t>自治会</a:t>
            </a:r>
            <a:endParaRPr lang="en-US" altLang="ja-JP" b="1" dirty="0" smtClean="0"/>
          </a:p>
          <a:p>
            <a:pPr algn="ctr"/>
            <a:r>
              <a:rPr kumimoji="1" lang="ja-JP" altLang="en-US" b="1" dirty="0" smtClean="0"/>
              <a:t>民生児童</a:t>
            </a:r>
            <a:r>
              <a:rPr lang="ja-JP" altLang="en-US" b="1" dirty="0" smtClean="0"/>
              <a:t>員等</a:t>
            </a:r>
            <a:endParaRPr kumimoji="1" lang="ja-JP" altLang="en-US" b="1" dirty="0"/>
          </a:p>
        </p:txBody>
      </p:sp>
      <p:sp>
        <p:nvSpPr>
          <p:cNvPr id="9" name="角丸四角形吹き出し 8"/>
          <p:cNvSpPr/>
          <p:nvPr/>
        </p:nvSpPr>
        <p:spPr>
          <a:xfrm>
            <a:off x="204572" y="4938035"/>
            <a:ext cx="2257198" cy="1728192"/>
          </a:xfrm>
          <a:prstGeom prst="wedgeRoundRectCallout">
            <a:avLst>
              <a:gd name="adj1" fmla="val 10438"/>
              <a:gd name="adj2" fmla="val -665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t>行政・福祉事業</a:t>
            </a:r>
            <a:endParaRPr lang="en-US" altLang="ja-JP" b="1" dirty="0"/>
          </a:p>
          <a:p>
            <a:pPr algn="ctr"/>
            <a:r>
              <a:rPr lang="ja-JP" altLang="en-US" b="1" dirty="0"/>
              <a:t>社会福祉協議会</a:t>
            </a:r>
            <a:endParaRPr lang="en-US" altLang="ja-JP" b="1" dirty="0"/>
          </a:p>
          <a:p>
            <a:pPr algn="ctr"/>
            <a:r>
              <a:rPr lang="ja-JP" altLang="en-US" b="1" dirty="0" smtClean="0"/>
              <a:t>教育機関</a:t>
            </a:r>
            <a:endParaRPr lang="en-US" altLang="ja-JP" b="1" dirty="0" smtClean="0"/>
          </a:p>
          <a:p>
            <a:pPr algn="ctr"/>
            <a:r>
              <a:rPr kumimoji="1" lang="ja-JP" altLang="en-US" b="1" dirty="0" smtClean="0"/>
              <a:t>子育て支援・医療</a:t>
            </a:r>
            <a:endParaRPr kumimoji="1" lang="en-US" altLang="ja-JP" b="1" dirty="0" smtClean="0"/>
          </a:p>
          <a:p>
            <a:pPr algn="ctr"/>
            <a:r>
              <a:rPr kumimoji="1" lang="ja-JP" altLang="en-US" b="1" dirty="0" smtClean="0"/>
              <a:t>高齢者支援</a:t>
            </a:r>
            <a:endParaRPr kumimoji="1" lang="en-US" altLang="ja-JP" b="1" dirty="0" smtClean="0"/>
          </a:p>
          <a:p>
            <a:pPr algn="ctr"/>
            <a:r>
              <a:rPr lang="ja-JP" altLang="en-US" b="1" dirty="0"/>
              <a:t>隣接</a:t>
            </a:r>
            <a:r>
              <a:rPr lang="ja-JP" altLang="en-US" b="1" dirty="0" smtClean="0"/>
              <a:t>地域</a:t>
            </a:r>
            <a:r>
              <a:rPr lang="ja-JP" altLang="en-US" b="1" dirty="0"/>
              <a:t>事情</a:t>
            </a:r>
            <a:endParaRPr kumimoji="1" lang="ja-JP" altLang="en-US" b="1" dirty="0"/>
          </a:p>
        </p:txBody>
      </p:sp>
      <p:sp>
        <p:nvSpPr>
          <p:cNvPr id="10" name="角丸四角形吹き出し 9"/>
          <p:cNvSpPr/>
          <p:nvPr/>
        </p:nvSpPr>
        <p:spPr>
          <a:xfrm>
            <a:off x="4717210" y="1268760"/>
            <a:ext cx="1438966" cy="1304528"/>
          </a:xfrm>
          <a:prstGeom prst="wedgeRoundRectCallout">
            <a:avLst>
              <a:gd name="adj1" fmla="val 6580"/>
              <a:gd name="adj2" fmla="val 875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smtClean="0"/>
              <a:t>キーパーソンの紹介と訪問</a:t>
            </a:r>
            <a:endParaRPr kumimoji="1" lang="ja-JP" altLang="en-US" b="1" dirty="0"/>
          </a:p>
        </p:txBody>
      </p:sp>
      <p:sp>
        <p:nvSpPr>
          <p:cNvPr id="11" name="角丸四角形吹き出し 10"/>
          <p:cNvSpPr/>
          <p:nvPr/>
        </p:nvSpPr>
        <p:spPr>
          <a:xfrm>
            <a:off x="7308304" y="1192560"/>
            <a:ext cx="1438966" cy="1304528"/>
          </a:xfrm>
          <a:prstGeom prst="wedgeRoundRectCallout">
            <a:avLst>
              <a:gd name="adj1" fmla="val 6580"/>
              <a:gd name="adj2" fmla="val 8757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smtClean="0"/>
              <a:t>支援調整</a:t>
            </a:r>
            <a:endParaRPr kumimoji="1" lang="en-US" altLang="ja-JP" b="1" dirty="0" smtClean="0"/>
          </a:p>
          <a:p>
            <a:pPr algn="ctr"/>
            <a:r>
              <a:rPr kumimoji="1" lang="ja-JP" altLang="en-US" b="1" dirty="0" smtClean="0"/>
              <a:t>見守り依頼</a:t>
            </a:r>
            <a:endParaRPr kumimoji="1" lang="ja-JP" altLang="en-US" b="1" dirty="0"/>
          </a:p>
        </p:txBody>
      </p:sp>
      <p:sp>
        <p:nvSpPr>
          <p:cNvPr id="12" name="角丸四角形吹き出し 11"/>
          <p:cNvSpPr/>
          <p:nvPr/>
        </p:nvSpPr>
        <p:spPr>
          <a:xfrm>
            <a:off x="7491120" y="5008984"/>
            <a:ext cx="1438966" cy="1304528"/>
          </a:xfrm>
          <a:prstGeom prst="wedgeRoundRectCallout">
            <a:avLst>
              <a:gd name="adj1" fmla="val -27714"/>
              <a:gd name="adj2" fmla="val -8376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smtClean="0"/>
              <a:t>資源</a:t>
            </a:r>
            <a:r>
              <a:rPr kumimoji="1" lang="ja-JP" altLang="en-US" b="1" dirty="0" smtClean="0"/>
              <a:t>調整</a:t>
            </a:r>
            <a:endParaRPr kumimoji="1" lang="en-US" altLang="ja-JP" b="1" dirty="0" smtClean="0"/>
          </a:p>
          <a:p>
            <a:pPr algn="ctr"/>
            <a:r>
              <a:rPr lang="ja-JP" altLang="en-US" b="1" dirty="0" smtClean="0"/>
              <a:t>開発</a:t>
            </a:r>
            <a:r>
              <a:rPr lang="ja-JP" altLang="en-US" b="1" dirty="0"/>
              <a:t>へ</a:t>
            </a:r>
            <a:endParaRPr kumimoji="1" lang="ja-JP" altLang="en-US" b="1" dirty="0"/>
          </a:p>
        </p:txBody>
      </p:sp>
      <p:sp>
        <p:nvSpPr>
          <p:cNvPr id="13" name="Text Box 15"/>
          <p:cNvSpPr txBox="1">
            <a:spLocks noChangeArrowheads="1"/>
          </p:cNvSpPr>
          <p:nvPr/>
        </p:nvSpPr>
        <p:spPr bwMode="auto">
          <a:xfrm>
            <a:off x="4932040" y="6525344"/>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4" name="スライド番号プレースホルダー 3"/>
          <p:cNvSpPr>
            <a:spLocks noGrp="1"/>
          </p:cNvSpPr>
          <p:nvPr>
            <p:ph type="sldNum" sz="quarter" idx="12"/>
          </p:nvPr>
        </p:nvSpPr>
        <p:spPr>
          <a:xfrm>
            <a:off x="6938392" y="6525344"/>
            <a:ext cx="2133600" cy="476250"/>
          </a:xfrm>
        </p:spPr>
        <p:txBody>
          <a:bodyPr/>
          <a:lstStyle/>
          <a:p>
            <a:pPr>
              <a:defRPr/>
            </a:pPr>
            <a:fld id="{804D6B79-3AEB-42FE-A736-A41F7AEA0445}" type="slidenum">
              <a:rPr lang="en-US" altLang="ja-JP" smtClean="0"/>
              <a:pPr>
                <a:defRPr/>
              </a:pPr>
              <a:t>52</a:t>
            </a:fld>
            <a:endParaRPr lang="en-US" altLang="ja-JP" dirty="0"/>
          </a:p>
        </p:txBody>
      </p:sp>
    </p:spTree>
    <p:extLst>
      <p:ext uri="{BB962C8B-B14F-4D97-AF65-F5344CB8AC3E}">
        <p14:creationId xmlns:p14="http://schemas.microsoft.com/office/powerpoint/2010/main" val="2032458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236296" y="1442591"/>
            <a:ext cx="1753344" cy="4417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ＯＪＴ</a:t>
            </a:r>
            <a:endParaRPr lang="en-US" altLang="ja-JP" b="1" dirty="0" smtClean="0">
              <a:solidFill>
                <a:schemeClr val="tx1"/>
              </a:solidFill>
            </a:endParaRPr>
          </a:p>
          <a:p>
            <a:pPr algn="ctr"/>
            <a:r>
              <a:rPr lang="ja-JP" altLang="en-US" b="1" dirty="0" smtClean="0">
                <a:solidFill>
                  <a:schemeClr val="tx1"/>
                </a:solidFill>
              </a:rPr>
              <a:t>並びに</a:t>
            </a:r>
            <a:endParaRPr lang="en-US" altLang="ja-JP" b="1" dirty="0" smtClean="0">
              <a:solidFill>
                <a:schemeClr val="tx1"/>
              </a:solidFill>
            </a:endParaRPr>
          </a:p>
          <a:p>
            <a:pPr algn="ctr"/>
            <a:r>
              <a:rPr lang="ja-JP" altLang="en-US" b="1" dirty="0" smtClean="0">
                <a:solidFill>
                  <a:schemeClr val="tx1"/>
                </a:solidFill>
              </a:rPr>
              <a:t>実地教育</a:t>
            </a:r>
            <a:endParaRPr lang="en-US" altLang="ja-JP" b="1" dirty="0" smtClean="0">
              <a:solidFill>
                <a:schemeClr val="tx1"/>
              </a:solidFill>
            </a:endParaRPr>
          </a:p>
          <a:p>
            <a:pPr algn="ctr"/>
            <a:r>
              <a:rPr lang="ja-JP" altLang="en-US" b="1" dirty="0" err="1" smtClean="0">
                <a:solidFill>
                  <a:schemeClr val="tx1"/>
                </a:solidFill>
              </a:rPr>
              <a:t>での</a:t>
            </a:r>
            <a:r>
              <a:rPr kumimoji="1" lang="ja-JP" altLang="en-US" b="1" dirty="0" smtClean="0">
                <a:solidFill>
                  <a:schemeClr val="tx1"/>
                </a:solidFill>
              </a:rPr>
              <a:t>共有</a:t>
            </a:r>
            <a:endParaRPr kumimoji="1" lang="en-US" altLang="ja-JP" b="1" dirty="0" smtClean="0">
              <a:solidFill>
                <a:schemeClr val="tx1"/>
              </a:solidFill>
            </a:endParaRPr>
          </a:p>
          <a:p>
            <a:pPr algn="ctr"/>
            <a:endParaRPr kumimoji="1" lang="ja-JP" altLang="en-US" dirty="0">
              <a:solidFill>
                <a:schemeClr val="tx1"/>
              </a:solidFill>
            </a:endParaRPr>
          </a:p>
        </p:txBody>
      </p:sp>
      <p:pic>
        <p:nvPicPr>
          <p:cNvPr id="6149" name="Picture 5" descr="C:\Users\hashizume\AppData\Local\Microsoft\Windows\Temporary Internet Files\Content.IE5\81G3OV8J\gahag-0062076595-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 y="2207260"/>
            <a:ext cx="3640165" cy="242273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7010400" y="6538107"/>
            <a:ext cx="2133600" cy="328984"/>
          </a:xfrm>
        </p:spPr>
        <p:txBody>
          <a:bodyPr/>
          <a:lstStyle/>
          <a:p>
            <a:pPr>
              <a:defRPr/>
            </a:pPr>
            <a:fld id="{431CAECD-5926-4741-A906-A08E04809A27}" type="slidenum">
              <a:rPr lang="en-US" altLang="ja-JP" smtClean="0"/>
              <a:pPr>
                <a:defRPr/>
              </a:pPr>
              <a:t>53</a:t>
            </a:fld>
            <a:endParaRPr lang="en-US" altLang="ja-JP"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9153" y="645537"/>
            <a:ext cx="4297933" cy="254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916831"/>
            <a:ext cx="4586268" cy="271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637" y="3429000"/>
            <a:ext cx="5316593" cy="3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645159" y="188640"/>
            <a:ext cx="8102111" cy="734356"/>
          </a:xfrm>
          <a:prstGeom prst="rect">
            <a:avLst/>
          </a:prstGeom>
          <a:noFill/>
        </p:spPr>
        <p:txBody>
          <a:bodyPr>
            <a:normAutofit fontScale="92500" lnSpcReduction="2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3200" kern="0" smtClean="0"/>
              <a:t>地域住民からの応援</a:t>
            </a:r>
            <a:r>
              <a:rPr lang="en-US" altLang="ja-JP" sz="3200" kern="0" smtClean="0"/>
              <a:t/>
            </a:r>
            <a:br>
              <a:rPr lang="en-US" altLang="ja-JP" sz="3200" kern="0" smtClean="0"/>
            </a:br>
            <a:r>
              <a:rPr lang="ja-JP" altLang="en-US" sz="2200" b="1" kern="0" smtClean="0"/>
              <a:t>個別ケース（サービス等利用計画の実践）</a:t>
            </a:r>
            <a:endParaRPr lang="ja-JP" altLang="en-US" sz="2200" b="1" kern="0" dirty="0">
              <a:latin typeface="メイリオ" pitchFamily="50" charset="-128"/>
              <a:ea typeface="メイリオ" pitchFamily="50" charset="-128"/>
              <a:cs typeface="メイリオ" pitchFamily="50" charset="-128"/>
            </a:endParaRPr>
          </a:p>
        </p:txBody>
      </p:sp>
      <p:sp>
        <p:nvSpPr>
          <p:cNvPr id="3" name="角丸四角形 2"/>
          <p:cNvSpPr/>
          <p:nvPr/>
        </p:nvSpPr>
        <p:spPr>
          <a:xfrm>
            <a:off x="181128" y="4610047"/>
            <a:ext cx="208661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ysClr val="windowText" lastClr="000000"/>
                </a:solidFill>
              </a:rPr>
              <a:t>事例検討</a:t>
            </a:r>
            <a:endParaRPr kumimoji="1" lang="en-US" altLang="ja-JP" b="1" dirty="0" smtClean="0">
              <a:solidFill>
                <a:sysClr val="windowText" lastClr="000000"/>
              </a:solidFill>
            </a:endParaRPr>
          </a:p>
          <a:p>
            <a:pPr algn="ctr"/>
            <a:r>
              <a:rPr lang="ja-JP" altLang="en-US" b="1" dirty="0" smtClean="0">
                <a:solidFill>
                  <a:sysClr val="windowText" lastClr="000000"/>
                </a:solidFill>
              </a:rPr>
              <a:t>グループ</a:t>
            </a:r>
            <a:r>
              <a:rPr lang="ja-JP" altLang="en-US" b="1" dirty="0">
                <a:solidFill>
                  <a:sysClr val="windowText" lastClr="000000"/>
                </a:solidFill>
              </a:rPr>
              <a:t>・</a:t>
            </a:r>
            <a:r>
              <a:rPr lang="ja-JP" altLang="en-US" b="1" dirty="0" smtClean="0">
                <a:solidFill>
                  <a:sysClr val="windowText" lastClr="000000"/>
                </a:solidFill>
              </a:rPr>
              <a:t>スーパービジョン</a:t>
            </a:r>
            <a:endParaRPr lang="en-US" altLang="ja-JP" b="1" dirty="0" smtClean="0">
              <a:solidFill>
                <a:sysClr val="windowText" lastClr="000000"/>
              </a:solidFill>
            </a:endParaRPr>
          </a:p>
        </p:txBody>
      </p:sp>
      <p:sp>
        <p:nvSpPr>
          <p:cNvPr id="10"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027240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9320" y="520598"/>
            <a:ext cx="8563873" cy="529265"/>
          </a:xfrm>
        </p:spPr>
        <p:txBody>
          <a:bodyPr>
            <a:normAutofit fontScale="90000"/>
          </a:bodyPr>
          <a:lstStyle/>
          <a:p>
            <a:pPr algn="ctr"/>
            <a:r>
              <a:rPr lang="ja-JP" altLang="en-US" dirty="0"/>
              <a:t>基幹相談支援センターが担う人材育成</a:t>
            </a:r>
            <a:endParaRPr kumimoji="1" lang="ja-JP" altLang="en-US" dirty="0"/>
          </a:p>
        </p:txBody>
      </p:sp>
      <p:sp>
        <p:nvSpPr>
          <p:cNvPr id="3" name="テキスト プレースホルダー 2"/>
          <p:cNvSpPr>
            <a:spLocks noGrp="1"/>
          </p:cNvSpPr>
          <p:nvPr>
            <p:ph type="body" idx="1"/>
          </p:nvPr>
        </p:nvSpPr>
        <p:spPr>
          <a:xfrm>
            <a:off x="615542" y="1297395"/>
            <a:ext cx="3735805" cy="586540"/>
          </a:xfrm>
        </p:spPr>
        <p:txBody>
          <a:bodyPr>
            <a:normAutofit fontScale="62500" lnSpcReduction="20000"/>
          </a:bodyPr>
          <a:lstStyle/>
          <a:p>
            <a:r>
              <a:rPr kumimoji="1" lang="ja-JP" altLang="en-US" dirty="0" smtClean="0"/>
              <a:t>エリアの相談支援専門員への人材育成</a:t>
            </a:r>
            <a:endParaRPr kumimoji="1" lang="en-US" altLang="ja-JP" dirty="0" smtClean="0"/>
          </a:p>
          <a:p>
            <a:r>
              <a:rPr lang="en-US" altLang="ja-JP" dirty="0" smtClean="0"/>
              <a:t>【</a:t>
            </a:r>
            <a:r>
              <a:rPr lang="ja-JP" altLang="en-US" dirty="0" smtClean="0"/>
              <a:t>市町村担当者等の理解も同時に実施</a:t>
            </a:r>
            <a:r>
              <a:rPr lang="en-US" altLang="ja-JP" dirty="0" smtClean="0"/>
              <a:t>】</a:t>
            </a:r>
            <a:endParaRPr kumimoji="1" lang="ja-JP" altLang="en-US" dirty="0"/>
          </a:p>
        </p:txBody>
      </p:sp>
      <p:sp>
        <p:nvSpPr>
          <p:cNvPr id="5" name="テキスト プレースホルダー 4"/>
          <p:cNvSpPr>
            <a:spLocks noGrp="1"/>
          </p:cNvSpPr>
          <p:nvPr>
            <p:ph type="body" sz="quarter" idx="3"/>
          </p:nvPr>
        </p:nvSpPr>
        <p:spPr>
          <a:xfrm>
            <a:off x="4871102" y="1239904"/>
            <a:ext cx="3537284" cy="598007"/>
          </a:xfrm>
        </p:spPr>
        <p:txBody>
          <a:bodyPr>
            <a:normAutofit fontScale="62500" lnSpcReduction="20000"/>
          </a:bodyPr>
          <a:lstStyle/>
          <a:p>
            <a:r>
              <a:rPr kumimoji="1" lang="ja-JP" altLang="en-US" dirty="0" smtClean="0"/>
              <a:t>基幹相談支援センター内の人材育成</a:t>
            </a:r>
            <a:endParaRPr kumimoji="1" lang="en-US" altLang="ja-JP" dirty="0" smtClean="0"/>
          </a:p>
          <a:p>
            <a:r>
              <a:rPr lang="en-US" altLang="ja-JP" dirty="0" smtClean="0"/>
              <a:t>【</a:t>
            </a:r>
            <a:r>
              <a:rPr lang="ja-JP" altLang="en-US" dirty="0" smtClean="0"/>
              <a:t>人材育成を仕掛ける人の育成機能</a:t>
            </a:r>
            <a:r>
              <a:rPr lang="en-US" altLang="ja-JP" dirty="0" smtClean="0"/>
              <a:t>】</a:t>
            </a:r>
            <a:endParaRPr kumimoji="1" lang="en-US" altLang="ja-JP" dirty="0" smtClean="0"/>
          </a:p>
        </p:txBody>
      </p:sp>
      <p:graphicFrame>
        <p:nvGraphicFramePr>
          <p:cNvPr id="8" name="コンテンツ プレースホルダー 7"/>
          <p:cNvGraphicFramePr>
            <a:graphicFrameLocks noGrp="1"/>
          </p:cNvGraphicFramePr>
          <p:nvPr>
            <p:ph sz="quarter" idx="4"/>
            <p:extLst>
              <p:ext uri="{D42A27DB-BD31-4B8C-83A1-F6EECF244321}">
                <p14:modId xmlns:p14="http://schemas.microsoft.com/office/powerpoint/2010/main" val="2896849985"/>
              </p:ext>
            </p:extLst>
          </p:nvPr>
        </p:nvGraphicFramePr>
        <p:xfrm>
          <a:off x="4651708" y="2131468"/>
          <a:ext cx="4323253" cy="4393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389696353"/>
              </p:ext>
            </p:extLst>
          </p:nvPr>
        </p:nvGraphicFramePr>
        <p:xfrm>
          <a:off x="-105823" y="2282575"/>
          <a:ext cx="4847535" cy="41707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上カーブ矢印 12"/>
          <p:cNvSpPr/>
          <p:nvPr/>
        </p:nvSpPr>
        <p:spPr>
          <a:xfrm rot="10800000">
            <a:off x="2836440" y="1870694"/>
            <a:ext cx="3400393" cy="960410"/>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350">
              <a:solidFill>
                <a:schemeClr val="tx1"/>
              </a:solidFill>
            </a:endParaRPr>
          </a:p>
        </p:txBody>
      </p:sp>
      <p:sp>
        <p:nvSpPr>
          <p:cNvPr id="14" name="角丸四角形 13"/>
          <p:cNvSpPr/>
          <p:nvPr/>
        </p:nvSpPr>
        <p:spPr>
          <a:xfrm>
            <a:off x="3995936" y="3160478"/>
            <a:ext cx="1246824" cy="4361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350" dirty="0"/>
              <a:t>フィールドで</a:t>
            </a:r>
          </a:p>
        </p:txBody>
      </p:sp>
      <p:pic>
        <p:nvPicPr>
          <p:cNvPr id="1029" name="Picture 5" descr="C:\Users\hashizume\AppData\Local\Microsoft\Windows\Temporary Internet Files\Content.IE5\7ZDKMI9V\report_05[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8390" y="4823381"/>
            <a:ext cx="1314560" cy="876812"/>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4220715" y="4572048"/>
            <a:ext cx="1024194" cy="23622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350" dirty="0"/>
              <a:t>圏域研修</a:t>
            </a:r>
            <a:endParaRPr kumimoji="1" lang="ja-JP" altLang="en-US" sz="1350" dirty="0"/>
          </a:p>
        </p:txBody>
      </p:sp>
      <p:sp>
        <p:nvSpPr>
          <p:cNvPr id="15" name="左カーブ矢印 14"/>
          <p:cNvSpPr/>
          <p:nvPr/>
        </p:nvSpPr>
        <p:spPr>
          <a:xfrm rot="5400000">
            <a:off x="4260429" y="3757072"/>
            <a:ext cx="944767" cy="3188811"/>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350">
              <a:solidFill>
                <a:schemeClr val="tx1"/>
              </a:solidFill>
            </a:endParaRPr>
          </a:p>
        </p:txBody>
      </p:sp>
      <p:sp>
        <p:nvSpPr>
          <p:cNvPr id="16" name="雲形吹き出し 15"/>
          <p:cNvSpPr/>
          <p:nvPr/>
        </p:nvSpPr>
        <p:spPr>
          <a:xfrm>
            <a:off x="104614" y="2042870"/>
            <a:ext cx="1848173" cy="616058"/>
          </a:xfrm>
          <a:prstGeom prst="cloudCallout">
            <a:avLst>
              <a:gd name="adj1" fmla="val 21028"/>
              <a:gd name="adj2" fmla="val 121844"/>
            </a:avLst>
          </a:prstGeom>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400" dirty="0">
                <a:solidFill>
                  <a:srgbClr val="FFFF00"/>
                </a:solidFill>
              </a:rPr>
              <a:t>ビジョン</a:t>
            </a:r>
          </a:p>
        </p:txBody>
      </p:sp>
      <p:pic>
        <p:nvPicPr>
          <p:cNvPr id="1031" name="Picture 7" descr="C:\Users\hashizume\AppData\Local\Microsoft\Windows\Temporary Internet Files\Content.IE5\7ZDKMI9V\fra74[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86756" y="2143092"/>
            <a:ext cx="1529903" cy="1017385"/>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1778900" y="3786807"/>
            <a:ext cx="1057540" cy="10214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b="1" dirty="0" smtClean="0"/>
              <a:t>地域における実地</a:t>
            </a:r>
            <a:r>
              <a:rPr lang="ja-JP" altLang="en-US" sz="1350" b="1" dirty="0"/>
              <a:t>教育</a:t>
            </a:r>
            <a:endParaRPr kumimoji="1" lang="en-US" altLang="ja-JP" sz="1350" b="1" dirty="0"/>
          </a:p>
        </p:txBody>
      </p:sp>
      <p:sp>
        <p:nvSpPr>
          <p:cNvPr id="6" name="円/楕円 5"/>
          <p:cNvSpPr/>
          <p:nvPr/>
        </p:nvSpPr>
        <p:spPr>
          <a:xfrm>
            <a:off x="6327218" y="3892601"/>
            <a:ext cx="998326" cy="9156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b="1" dirty="0" smtClean="0"/>
              <a:t>主任のＯＪＴ</a:t>
            </a:r>
            <a:endParaRPr lang="en-US" altLang="ja-JP" sz="1350" b="1" dirty="0" smtClean="0"/>
          </a:p>
        </p:txBody>
      </p:sp>
      <p:sp>
        <p:nvSpPr>
          <p:cNvPr id="17" name="スライド番号プレースホルダー 11"/>
          <p:cNvSpPr txBox="1">
            <a:spLocks/>
          </p:cNvSpPr>
          <p:nvPr/>
        </p:nvSpPr>
        <p:spPr>
          <a:xfrm>
            <a:off x="7662141" y="6557409"/>
            <a:ext cx="1481859" cy="261492"/>
          </a:xfrm>
          <a:prstGeom prst="rect">
            <a:avLst/>
          </a:prstGeom>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329B7E6-8142-4C2C-8486-ACA79D5FD086}" type="slidenum">
              <a:rPr lang="en-US" altLang="ja-JP" smtClean="0">
                <a:solidFill>
                  <a:srgbClr val="000000"/>
                </a:solidFill>
              </a:rPr>
              <a:pPr>
                <a:defRPr/>
              </a:pPr>
              <a:t>54</a:t>
            </a:fld>
            <a:endParaRPr lang="en-US" altLang="ja-JP" dirty="0">
              <a:solidFill>
                <a:srgbClr val="000000"/>
              </a:solidFill>
            </a:endParaRPr>
          </a:p>
        </p:txBody>
      </p:sp>
      <p:sp>
        <p:nvSpPr>
          <p:cNvPr id="20" name="角丸四角形 19"/>
          <p:cNvSpPr/>
          <p:nvPr/>
        </p:nvSpPr>
        <p:spPr>
          <a:xfrm>
            <a:off x="107504" y="116632"/>
            <a:ext cx="1584176"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参考資料</a:t>
            </a:r>
            <a:endParaRPr kumimoji="1" lang="ja-JP" altLang="en-US" b="1" dirty="0"/>
          </a:p>
        </p:txBody>
      </p:sp>
      <p:sp>
        <p:nvSpPr>
          <p:cNvPr id="18"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897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4527" y="345232"/>
            <a:ext cx="8403956" cy="864096"/>
          </a:xfrm>
        </p:spPr>
        <p:txBody>
          <a:bodyPr>
            <a:noAutofit/>
          </a:bodyPr>
          <a:lstStyle/>
          <a:p>
            <a:r>
              <a:rPr lang="ja-JP" altLang="en-US" sz="2400" b="1" dirty="0" smtClean="0">
                <a:solidFill>
                  <a:srgbClr val="FF0000"/>
                </a:solidFill>
              </a:rPr>
              <a:t>相談支援で培ったスキルを</a:t>
            </a:r>
            <a:r>
              <a:rPr lang="en-US" altLang="ja-JP" sz="2400" b="1" dirty="0" smtClean="0">
                <a:solidFill>
                  <a:srgbClr val="FF0000"/>
                </a:solidFill>
              </a:rPr>
              <a:t/>
            </a:r>
            <a:br>
              <a:rPr lang="en-US" altLang="ja-JP" sz="2400" b="1" dirty="0" smtClean="0">
                <a:solidFill>
                  <a:srgbClr val="FF0000"/>
                </a:solidFill>
              </a:rPr>
            </a:br>
            <a:r>
              <a:rPr lang="ja-JP" altLang="en-US" sz="2400" b="1" dirty="0" smtClean="0">
                <a:solidFill>
                  <a:srgbClr val="FF0000"/>
                </a:solidFill>
              </a:rPr>
              <a:t>地域</a:t>
            </a:r>
            <a:r>
              <a:rPr lang="ja-JP" altLang="en-US" sz="2400" b="1" dirty="0">
                <a:solidFill>
                  <a:srgbClr val="FF0000"/>
                </a:solidFill>
              </a:rPr>
              <a:t>の</a:t>
            </a:r>
            <a:r>
              <a:rPr lang="ja-JP" altLang="en-US" sz="2400" b="1" dirty="0" smtClean="0">
                <a:solidFill>
                  <a:srgbClr val="FF0000"/>
                </a:solidFill>
              </a:rPr>
              <a:t>人材育成のために惜しみなく</a:t>
            </a:r>
            <a:r>
              <a:rPr lang="ja-JP" altLang="en-US" sz="2400" b="1" dirty="0">
                <a:solidFill>
                  <a:srgbClr val="FF0000"/>
                </a:solidFill>
              </a:rPr>
              <a:t>地域へ提供する</a:t>
            </a:r>
            <a:r>
              <a:rPr lang="ja-JP" altLang="en-US" sz="2400" b="1" dirty="0" smtClean="0">
                <a:solidFill>
                  <a:srgbClr val="FF0000"/>
                </a:solidFill>
              </a:rPr>
              <a:t>こと！</a:t>
            </a:r>
            <a:endParaRPr lang="ja-JP" altLang="en-US" sz="2400" b="1" dirty="0">
              <a:solidFill>
                <a:srgbClr val="FF0000"/>
              </a:solidFill>
            </a:endParaRPr>
          </a:p>
        </p:txBody>
      </p:sp>
      <p:sp>
        <p:nvSpPr>
          <p:cNvPr id="3" name="コンテンツ プレースホルダ 2"/>
          <p:cNvSpPr>
            <a:spLocks noGrp="1"/>
          </p:cNvSpPr>
          <p:nvPr>
            <p:ph idx="1"/>
          </p:nvPr>
        </p:nvSpPr>
        <p:spPr>
          <a:xfrm>
            <a:off x="107504" y="1340768"/>
            <a:ext cx="8703282" cy="5517232"/>
          </a:xfrm>
        </p:spPr>
        <p:txBody>
          <a:bodyPr>
            <a:noAutofit/>
          </a:bodyPr>
          <a:lstStyle/>
          <a:p>
            <a:pPr>
              <a:buNone/>
            </a:pPr>
            <a:r>
              <a:rPr lang="ja-JP" altLang="en-US" sz="1600" b="1" dirty="0" smtClean="0">
                <a:latin typeface="HG丸ｺﾞｼｯｸM-PRO" panose="020F0600000000000000" pitchFamily="50" charset="-128"/>
                <a:ea typeface="HG丸ｺﾞｼｯｸM-PRO" panose="020F0600000000000000" pitchFamily="50" charset="-128"/>
              </a:rPr>
              <a:t>　　相談</a:t>
            </a:r>
            <a:r>
              <a:rPr lang="ja-JP" altLang="en-US" sz="1600" b="1" dirty="0">
                <a:latin typeface="HG丸ｺﾞｼｯｸM-PRO" panose="020F0600000000000000" pitchFamily="50" charset="-128"/>
                <a:ea typeface="HG丸ｺﾞｼｯｸM-PRO" panose="020F0600000000000000" pitchFamily="50" charset="-128"/>
              </a:rPr>
              <a:t>支援の関係作りは、面接のスキル。</a:t>
            </a:r>
            <a:r>
              <a:rPr lang="ja-JP" altLang="en-US" sz="1600" b="1" dirty="0" smtClean="0">
                <a:latin typeface="HG丸ｺﾞｼｯｸM-PRO" panose="020F0600000000000000" pitchFamily="50" charset="-128"/>
                <a:ea typeface="HG丸ｺﾞｼｯｸM-PRO" panose="020F0600000000000000" pitchFamily="50" charset="-128"/>
              </a:rPr>
              <a:t>⇒現場</a:t>
            </a:r>
            <a:r>
              <a:rPr lang="ja-JP" altLang="en-US" sz="1600" b="1" dirty="0">
                <a:latin typeface="HG丸ｺﾞｼｯｸM-PRO" panose="020F0600000000000000" pitchFamily="50" charset="-128"/>
                <a:ea typeface="HG丸ｺﾞｼｯｸM-PRO" panose="020F0600000000000000" pitchFamily="50" charset="-128"/>
              </a:rPr>
              <a:t>実践で培う</a:t>
            </a:r>
            <a:r>
              <a:rPr lang="ja-JP" altLang="en-US" sz="1600" b="1" dirty="0">
                <a:solidFill>
                  <a:schemeClr val="accent2">
                    <a:lumMod val="75000"/>
                  </a:schemeClr>
                </a:solidFill>
                <a:latin typeface="HG丸ｺﾞｼｯｸM-PRO" panose="020F0600000000000000" pitchFamily="50" charset="-128"/>
                <a:ea typeface="HG丸ｺﾞｼｯｸM-PRO" panose="020F0600000000000000" pitchFamily="50" charset="-128"/>
              </a:rPr>
              <a:t>（現場で見せる）</a:t>
            </a:r>
            <a:endParaRPr lang="en-US" altLang="ja-JP" sz="16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a:t>
            </a:r>
            <a:endParaRPr lang="en-US" altLang="ja-JP" sz="1600" b="1" dirty="0" smtClean="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見えない</a:t>
            </a:r>
            <a:r>
              <a:rPr lang="ja-JP" altLang="en-US" sz="1600" b="1" dirty="0">
                <a:latin typeface="HG丸ｺﾞｼｯｸM-PRO" panose="020F0600000000000000" pitchFamily="50" charset="-128"/>
                <a:ea typeface="HG丸ｺﾞｼｯｸM-PRO" panose="020F0600000000000000" pitchFamily="50" charset="-128"/>
              </a:rPr>
              <a:t>ものを、大切にできる専門性の担保＝</a:t>
            </a:r>
            <a:r>
              <a:rPr lang="ja-JP" altLang="en-US" sz="1600" b="1" dirty="0">
                <a:solidFill>
                  <a:srgbClr val="00B050"/>
                </a:solidFill>
                <a:latin typeface="HG丸ｺﾞｼｯｸM-PRO" panose="020F0600000000000000" pitchFamily="50" charset="-128"/>
                <a:ea typeface="HG丸ｺﾞｼｯｸM-PRO" panose="020F0600000000000000" pitchFamily="50" charset="-128"/>
              </a:rPr>
              <a:t>アセスメント力</a:t>
            </a:r>
            <a:r>
              <a:rPr lang="ja-JP" altLang="en-US" sz="1600" b="1" dirty="0">
                <a:latin typeface="HG丸ｺﾞｼｯｸM-PRO" panose="020F0600000000000000" pitchFamily="50" charset="-128"/>
                <a:ea typeface="HG丸ｺﾞｼｯｸM-PRO" panose="020F0600000000000000" pitchFamily="50" charset="-128"/>
              </a:rPr>
              <a:t>の向上</a:t>
            </a: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過去の</a:t>
            </a:r>
            <a:r>
              <a:rPr lang="ja-JP" altLang="en-US" sz="1600" b="1" dirty="0" smtClean="0">
                <a:latin typeface="HG丸ｺﾞｼｯｸM-PRO" panose="020F0600000000000000" pitchFamily="50" charset="-128"/>
                <a:ea typeface="HG丸ｺﾞｼｯｸM-PRO" panose="020F0600000000000000" pitchFamily="50" charset="-128"/>
              </a:rPr>
              <a:t>経験や環境から</a:t>
            </a:r>
            <a:r>
              <a:rPr lang="ja-JP" altLang="en-US" sz="1600" b="1" dirty="0">
                <a:latin typeface="HG丸ｺﾞｼｯｸM-PRO" panose="020F0600000000000000" pitchFamily="50" charset="-128"/>
                <a:ea typeface="HG丸ｺﾞｼｯｸM-PRO" panose="020F0600000000000000" pitchFamily="50" charset="-128"/>
              </a:rPr>
              <a:t>の見えてくるストレングス）</a:t>
            </a: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u="sng" dirty="0">
                <a:solidFill>
                  <a:srgbClr val="00B050"/>
                </a:solidFill>
                <a:latin typeface="HG丸ｺﾞｼｯｸM-PRO" panose="020F0600000000000000" pitchFamily="50" charset="-128"/>
                <a:ea typeface="HG丸ｺﾞｼｯｸM-PRO" panose="020F0600000000000000" pitchFamily="50" charset="-128"/>
              </a:rPr>
              <a:t>（経験者が見せる・考えていることを話してもらえることで</a:t>
            </a:r>
            <a:r>
              <a:rPr lang="ja-JP" altLang="en-US" sz="1600" b="1" u="sng" dirty="0" smtClean="0">
                <a:solidFill>
                  <a:srgbClr val="00B050"/>
                </a:solidFill>
                <a:latin typeface="HG丸ｺﾞｼｯｸM-PRO" panose="020F0600000000000000" pitchFamily="50" charset="-128"/>
                <a:ea typeface="HG丸ｺﾞｼｯｸM-PRO" panose="020F0600000000000000" pitchFamily="50" charset="-128"/>
              </a:rPr>
              <a:t>、</a:t>
            </a:r>
            <a:r>
              <a:rPr lang="ja-JP" altLang="en-US" sz="1600" b="1" u="sng" dirty="0">
                <a:solidFill>
                  <a:srgbClr val="00B050"/>
                </a:solidFill>
                <a:latin typeface="HG丸ｺﾞｼｯｸM-PRO" panose="020F0600000000000000" pitchFamily="50" charset="-128"/>
                <a:ea typeface="HG丸ｺﾞｼｯｸM-PRO" panose="020F0600000000000000" pitchFamily="50" charset="-128"/>
              </a:rPr>
              <a:t>感性</a:t>
            </a:r>
            <a:r>
              <a:rPr lang="ja-JP" altLang="en-US" sz="1600" b="1" u="sng" dirty="0" smtClean="0">
                <a:solidFill>
                  <a:srgbClr val="00B050"/>
                </a:solidFill>
                <a:latin typeface="HG丸ｺﾞｼｯｸM-PRO" panose="020F0600000000000000" pitchFamily="50" charset="-128"/>
                <a:ea typeface="HG丸ｺﾞｼｯｸM-PRO" panose="020F0600000000000000" pitchFamily="50" charset="-128"/>
              </a:rPr>
              <a:t>に</a:t>
            </a:r>
            <a:r>
              <a:rPr lang="ja-JP" altLang="en-US" sz="1600" b="1" u="sng" dirty="0">
                <a:solidFill>
                  <a:srgbClr val="00B050"/>
                </a:solidFill>
                <a:latin typeface="HG丸ｺﾞｼｯｸM-PRO" panose="020F0600000000000000" pitchFamily="50" charset="-128"/>
                <a:ea typeface="HG丸ｺﾞｼｯｸM-PRO" panose="020F0600000000000000" pitchFamily="50" charset="-128"/>
              </a:rPr>
              <a:t>飛び込む人材育成になる）</a:t>
            </a:r>
            <a:endParaRPr lang="en-US" altLang="ja-JP" sz="1600" b="1" u="sng" dirty="0">
              <a:solidFill>
                <a:srgbClr val="00B050"/>
              </a:solidFill>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a:t>
            </a:r>
            <a:endParaRPr lang="en-US" altLang="ja-JP" sz="1600" b="1" dirty="0" smtClean="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地域</a:t>
            </a:r>
            <a:r>
              <a:rPr lang="ja-JP" altLang="en-US" sz="1600" b="1" dirty="0">
                <a:latin typeface="HG丸ｺﾞｼｯｸM-PRO" panose="020F0600000000000000" pitchFamily="50" charset="-128"/>
                <a:ea typeface="HG丸ｺﾞｼｯｸM-PRO" panose="020F0600000000000000" pitchFamily="50" charset="-128"/>
              </a:rPr>
              <a:t>で</a:t>
            </a:r>
            <a:r>
              <a:rPr lang="ja-JP" altLang="en-US" sz="1600" b="1" dirty="0" smtClean="0">
                <a:latin typeface="HG丸ｺﾞｼｯｸM-PRO" panose="020F0600000000000000" pitchFamily="50" charset="-128"/>
                <a:ea typeface="HG丸ｺﾞｼｯｸM-PRO" panose="020F0600000000000000" pitchFamily="50" charset="-128"/>
              </a:rPr>
              <a:t>一人の</a:t>
            </a:r>
            <a:r>
              <a:rPr lang="ja-JP" altLang="en-US" sz="1600" b="1" dirty="0">
                <a:latin typeface="HG丸ｺﾞｼｯｸM-PRO" panose="020F0600000000000000" pitchFamily="50" charset="-128"/>
                <a:ea typeface="HG丸ｺﾞｼｯｸM-PRO" panose="020F0600000000000000" pitchFamily="50" charset="-128"/>
              </a:rPr>
              <a:t>ために集まれる雰囲気</a:t>
            </a:r>
            <a:r>
              <a:rPr lang="ja-JP" altLang="en-US" sz="1600" b="1" dirty="0" smtClean="0">
                <a:latin typeface="HG丸ｺﾞｼｯｸM-PRO" panose="020F0600000000000000" pitchFamily="50" charset="-128"/>
                <a:ea typeface="HG丸ｺﾞｼｯｸM-PRO" panose="020F0600000000000000" pitchFamily="50" charset="-128"/>
              </a:rPr>
              <a:t>とその蓄積を</a:t>
            </a:r>
            <a:r>
              <a:rPr lang="ja-JP" altLang="en-US" sz="1600" b="1" dirty="0">
                <a:latin typeface="HG丸ｺﾞｼｯｸM-PRO" panose="020F0600000000000000" pitchFamily="50" charset="-128"/>
                <a:ea typeface="HG丸ｺﾞｼｯｸM-PRO" panose="020F0600000000000000" pitchFamily="50" charset="-128"/>
              </a:rPr>
              <a:t>実践</a:t>
            </a:r>
            <a:r>
              <a:rPr lang="ja-JP" altLang="en-US" sz="1600" b="1" dirty="0" smtClean="0">
                <a:latin typeface="HG丸ｺﾞｼｯｸM-PRO" panose="020F0600000000000000" pitchFamily="50" charset="-128"/>
                <a:ea typeface="HG丸ｺﾞｼｯｸM-PRO" panose="020F0600000000000000" pitchFamily="50" charset="-128"/>
              </a:rPr>
              <a:t>する</a:t>
            </a:r>
            <a:endParaRPr lang="en-US" altLang="ja-JP" sz="1600" b="1" dirty="0" smtClean="0">
              <a:latin typeface="HG丸ｺﾞｼｯｸM-PRO" panose="020F0600000000000000" pitchFamily="50" charset="-128"/>
              <a:ea typeface="HG丸ｺﾞｼｯｸM-PRO" panose="020F0600000000000000" pitchFamily="50" charset="-128"/>
            </a:endParaRPr>
          </a:p>
          <a:p>
            <a:pPr>
              <a:buNone/>
            </a:pP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smtClean="0">
                <a:latin typeface="HG丸ｺﾞｼｯｸM-PRO" panose="020F0600000000000000" pitchFamily="50" charset="-128"/>
                <a:ea typeface="HG丸ｺﾞｼｯｸM-PRO" panose="020F0600000000000000" pitchFamily="50" charset="-128"/>
              </a:rPr>
              <a:t>　　　支援者</a:t>
            </a:r>
            <a:r>
              <a:rPr lang="ja-JP" altLang="en-US" sz="1600" b="1" dirty="0">
                <a:latin typeface="HG丸ｺﾞｼｯｸM-PRO" panose="020F0600000000000000" pitchFamily="50" charset="-128"/>
                <a:ea typeface="HG丸ｺﾞｼｯｸM-PRO" panose="020F0600000000000000" pitchFamily="50" charset="-128"/>
              </a:rPr>
              <a:t>としても学べる会議であったと振り替えられる開催を</a:t>
            </a:r>
            <a:r>
              <a:rPr lang="ja-JP" altLang="en-US" sz="1600" b="1" dirty="0" smtClean="0">
                <a:latin typeface="HG丸ｺﾞｼｯｸM-PRO" panose="020F0600000000000000" pitchFamily="50" charset="-128"/>
                <a:ea typeface="HG丸ｺﾞｼｯｸM-PRO" panose="020F0600000000000000" pitchFamily="50" charset="-128"/>
              </a:rPr>
              <a:t>重ねる</a:t>
            </a:r>
            <a:endParaRPr lang="en-US" altLang="ja-JP" sz="1600" b="1" dirty="0" smtClean="0">
              <a:latin typeface="HG丸ｺﾞｼｯｸM-PRO" panose="020F0600000000000000" pitchFamily="50" charset="-128"/>
              <a:ea typeface="HG丸ｺﾞｼｯｸM-PRO" panose="020F0600000000000000" pitchFamily="50" charset="-128"/>
            </a:endParaRPr>
          </a:p>
          <a:p>
            <a:pPr>
              <a:buNone/>
            </a:pPr>
            <a:r>
              <a:rPr lang="ja-JP" altLang="en-US" sz="16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（本人</a:t>
            </a:r>
            <a:r>
              <a:rPr lang="ja-JP" altLang="en-US" sz="1600" b="1" dirty="0">
                <a:solidFill>
                  <a:schemeClr val="accent2">
                    <a:lumMod val="75000"/>
                  </a:schemeClr>
                </a:solidFill>
                <a:latin typeface="HG丸ｺﾞｼｯｸM-PRO" panose="020F0600000000000000" pitchFamily="50" charset="-128"/>
                <a:ea typeface="HG丸ｺﾞｼｯｸM-PRO" panose="020F0600000000000000" pitchFamily="50" charset="-128"/>
              </a:rPr>
              <a:t>評価でしか図れないし、浸透しない</a:t>
            </a:r>
            <a:r>
              <a:rPr lang="ja-JP" altLang="en-US" sz="16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endParaRPr lang="en-US" altLang="ja-JP" sz="1600"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a:buNone/>
            </a:pPr>
            <a:endParaRPr lang="en-US" altLang="ja-JP" sz="16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ひとりの</a:t>
            </a:r>
            <a:r>
              <a:rPr lang="ja-JP" altLang="en-US" sz="1600" b="1" dirty="0" smtClean="0">
                <a:latin typeface="HG丸ｺﾞｼｯｸM-PRO" panose="020F0600000000000000" pitchFamily="50" charset="-128"/>
                <a:ea typeface="HG丸ｺﾞｼｯｸM-PRO" panose="020F0600000000000000" pitchFamily="50" charset="-128"/>
              </a:rPr>
              <a:t>相談</a:t>
            </a:r>
            <a:r>
              <a:rPr lang="ja-JP" altLang="en-US" sz="1600" b="1" dirty="0">
                <a:latin typeface="HG丸ｺﾞｼｯｸM-PRO" panose="020F0600000000000000" pitchFamily="50" charset="-128"/>
                <a:ea typeface="HG丸ｺﾞｼｯｸM-PRO" panose="020F0600000000000000" pitchFamily="50" charset="-128"/>
              </a:rPr>
              <a:t>支援専門員に丸投げはしない空気が浸透しているかは、地域の熟成度を象徴</a:t>
            </a:r>
            <a:r>
              <a:rPr lang="ja-JP" altLang="en-US" sz="1600" b="1" dirty="0" smtClean="0">
                <a:latin typeface="HG丸ｺﾞｼｯｸM-PRO" panose="020F0600000000000000" pitchFamily="50" charset="-128"/>
                <a:ea typeface="HG丸ｺﾞｼｯｸM-PRO" panose="020F0600000000000000" pitchFamily="50" charset="-128"/>
              </a:rPr>
              <a:t>。</a:t>
            </a:r>
            <a:endParaRPr lang="en-US" altLang="ja-JP" sz="1600" b="1" dirty="0" smtClean="0">
              <a:latin typeface="HG丸ｺﾞｼｯｸM-PRO" panose="020F0600000000000000" pitchFamily="50" charset="-128"/>
              <a:ea typeface="HG丸ｺﾞｼｯｸM-PRO" panose="020F0600000000000000" pitchFamily="50" charset="-128"/>
            </a:endParaRPr>
          </a:p>
          <a:p>
            <a:pPr>
              <a:buNone/>
            </a:pP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800" b="1" dirty="0" smtClean="0">
                <a:latin typeface="HG丸ｺﾞｼｯｸM-PRO" panose="020F0600000000000000" pitchFamily="50" charset="-128"/>
                <a:ea typeface="HG丸ｺﾞｼｯｸM-PRO" panose="020F0600000000000000" pitchFamily="50" charset="-128"/>
              </a:rPr>
              <a:t>見せる</a:t>
            </a:r>
            <a:r>
              <a:rPr lang="ja-JP" altLang="en-US" sz="1800" b="1" dirty="0">
                <a:latin typeface="HG丸ｺﾞｼｯｸM-PRO" panose="020F0600000000000000" pitchFamily="50" charset="-128"/>
                <a:ea typeface="HG丸ｺﾞｼｯｸM-PRO" panose="020F0600000000000000" pitchFamily="50" charset="-128"/>
              </a:rPr>
              <a:t>⇒一緒にやる⇒自分でやってもらう⇒評価する⇒</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人前で説明する⇒見せる⇒・見せ合う</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・学び合う機会を作る</a:t>
            </a:r>
            <a:r>
              <a:rPr lang="en-US" altLang="ja-JP" sz="18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基幹相談支援センターの主任相談支援専門員のＯＪＴ</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機能</a:t>
            </a:r>
            <a:r>
              <a:rPr lang="ja-JP" altLang="en-US" sz="1800" b="1" dirty="0" smtClean="0">
                <a:solidFill>
                  <a:srgbClr val="FF0000"/>
                </a:solidFill>
                <a:latin typeface="HG丸ｺﾞｼｯｸM-PRO" panose="020F0600000000000000" pitchFamily="50" charset="-128"/>
                <a:ea typeface="HG丸ｺﾞｼｯｸM-PRO" panose="020F0600000000000000" pitchFamily="50" charset="-128"/>
              </a:rPr>
              <a:t>と実地教育（実習）システム</a:t>
            </a:r>
            <a:r>
              <a:rPr lang="en-US" altLang="ja-JP" sz="1800" b="1" dirty="0" smtClean="0">
                <a:solidFill>
                  <a:srgbClr val="FF0000"/>
                </a:solidFill>
                <a:latin typeface="HG丸ｺﾞｼｯｸM-PRO" panose="020F0600000000000000" pitchFamily="50" charset="-128"/>
                <a:ea typeface="HG丸ｺﾞｼｯｸM-PRO" panose="020F0600000000000000" pitchFamily="50" charset="-128"/>
              </a:rPr>
              <a:t>》</a:t>
            </a:r>
          </a:p>
        </p:txBody>
      </p:sp>
      <p:sp>
        <p:nvSpPr>
          <p:cNvPr id="4" name="スライド番号プレースホルダー 11"/>
          <p:cNvSpPr txBox="1">
            <a:spLocks/>
          </p:cNvSpPr>
          <p:nvPr/>
        </p:nvSpPr>
        <p:spPr>
          <a:xfrm>
            <a:off x="8172399" y="6524626"/>
            <a:ext cx="833787" cy="277718"/>
          </a:xfrm>
          <a:prstGeom prst="rect">
            <a:avLst/>
          </a:prstGeom>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329B7E6-8142-4C2C-8486-ACA79D5FD086}" type="slidenum">
              <a:rPr lang="en-US" altLang="ja-JP" smtClean="0">
                <a:solidFill>
                  <a:srgbClr val="000000"/>
                </a:solidFill>
              </a:rPr>
              <a:pPr>
                <a:defRPr/>
              </a:pPr>
              <a:t>55</a:t>
            </a:fld>
            <a:endParaRPr lang="en-US" altLang="ja-JP" dirty="0">
              <a:solidFill>
                <a:srgbClr val="000000"/>
              </a:solidFill>
            </a:endParaRPr>
          </a:p>
        </p:txBody>
      </p:sp>
      <p:sp>
        <p:nvSpPr>
          <p:cNvPr id="6" name="角丸四角形 5"/>
          <p:cNvSpPr/>
          <p:nvPr/>
        </p:nvSpPr>
        <p:spPr>
          <a:xfrm>
            <a:off x="107504" y="116632"/>
            <a:ext cx="1584176"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参考資料</a:t>
            </a:r>
            <a:endParaRPr kumimoji="1" lang="ja-JP" altLang="en-US" b="1" dirty="0"/>
          </a:p>
        </p:txBody>
      </p:sp>
      <p:sp>
        <p:nvSpPr>
          <p:cNvPr id="7" name="Text Box 15"/>
          <p:cNvSpPr txBox="1">
            <a:spLocks noChangeArrowheads="1"/>
          </p:cNvSpPr>
          <p:nvPr/>
        </p:nvSpPr>
        <p:spPr bwMode="auto">
          <a:xfrm>
            <a:off x="5109347" y="6525345"/>
            <a:ext cx="3063053"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55697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417" y="210763"/>
            <a:ext cx="8229600" cy="558552"/>
          </a:xfrm>
        </p:spPr>
        <p:txBody>
          <a:bodyPr>
            <a:normAutofit fontScale="90000"/>
          </a:bodyPr>
          <a:lstStyle/>
          <a:p>
            <a:r>
              <a:rPr lang="ja-JP" altLang="en-US" dirty="0" smtClean="0"/>
              <a:t>ＯＪＴと</a:t>
            </a:r>
            <a:r>
              <a:rPr kumimoji="1" lang="ja-JP" altLang="en-US" dirty="0" smtClean="0"/>
              <a:t>実地教育の一例</a:t>
            </a:r>
            <a:endParaRPr kumimoji="1" lang="ja-JP" altLang="en-US" sz="2700" dirty="0"/>
          </a:p>
        </p:txBody>
      </p:sp>
      <p:pic>
        <p:nvPicPr>
          <p:cNvPr id="6147" name="Picture 3" descr="\\Server\共有文書\８基幹相談（ウイング）\デジカメ\H27 研修写真\IMG_07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10976" y="3630982"/>
            <a:ext cx="3666084" cy="22905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rver\共有文書\８基幹相談（ウイング）\デジカメ\H27 研修写真\IMG_08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738741" y="1505900"/>
            <a:ext cx="3633580" cy="21604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erver\共有文書\８基幹相談（ウイング）\デジカメ\H27 研修写真\IMG_077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01133" y="4157204"/>
            <a:ext cx="3341909" cy="2506431"/>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9"/>
          <p:cNvSpPr/>
          <p:nvPr/>
        </p:nvSpPr>
        <p:spPr>
          <a:xfrm>
            <a:off x="1636817" y="4087091"/>
            <a:ext cx="2942987" cy="1122030"/>
          </a:xfrm>
          <a:prstGeom prst="roundRect">
            <a:avLst/>
          </a:prstGeom>
          <a:solidFill>
            <a:srgbClr val="FF66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smtClean="0">
                <a:solidFill>
                  <a:schemeClr val="tx1"/>
                </a:solidFill>
              </a:rPr>
              <a:t>ストレングス</a:t>
            </a:r>
            <a:r>
              <a:rPr lang="ja-JP" altLang="en-US" b="1" dirty="0">
                <a:solidFill>
                  <a:schemeClr val="tx1"/>
                </a:solidFill>
              </a:rPr>
              <a:t>モデル</a:t>
            </a:r>
            <a:endParaRPr lang="en-US" altLang="ja-JP" b="1" dirty="0" smtClean="0">
              <a:solidFill>
                <a:schemeClr val="tx1"/>
              </a:solidFill>
            </a:endParaRPr>
          </a:p>
          <a:p>
            <a:pPr algn="ctr"/>
            <a:r>
              <a:rPr kumimoji="1" lang="ja-JP" altLang="en-US" b="1" dirty="0">
                <a:solidFill>
                  <a:schemeClr val="tx1"/>
                </a:solidFill>
              </a:rPr>
              <a:t>リーダー</a:t>
            </a:r>
            <a:r>
              <a:rPr kumimoji="1" lang="ja-JP" altLang="en-US" b="1" dirty="0" smtClean="0">
                <a:solidFill>
                  <a:schemeClr val="tx1"/>
                </a:solidFill>
              </a:rPr>
              <a:t>養成研修</a:t>
            </a:r>
            <a:endParaRPr kumimoji="1" lang="en-US" altLang="ja-JP" b="1" dirty="0" smtClean="0">
              <a:solidFill>
                <a:schemeClr val="tx1"/>
              </a:solidFill>
            </a:endParaRPr>
          </a:p>
          <a:p>
            <a:pPr algn="ctr"/>
            <a:r>
              <a:rPr lang="ja-JP" altLang="en-US" b="1" dirty="0" smtClean="0">
                <a:solidFill>
                  <a:schemeClr val="tx1"/>
                </a:solidFill>
              </a:rPr>
              <a:t>（新カリ：現任研修準備へ）</a:t>
            </a:r>
            <a:endParaRPr kumimoji="1" lang="en-US" altLang="ja-JP" b="1" dirty="0" smtClean="0">
              <a:solidFill>
                <a:schemeClr val="tx1"/>
              </a:solidFill>
            </a:endParaRPr>
          </a:p>
        </p:txBody>
      </p:sp>
      <p:sp>
        <p:nvSpPr>
          <p:cNvPr id="11" name="角丸四角形 10"/>
          <p:cNvSpPr/>
          <p:nvPr/>
        </p:nvSpPr>
        <p:spPr>
          <a:xfrm>
            <a:off x="5508104" y="5579882"/>
            <a:ext cx="3439115" cy="944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ｺﾞｼｯｸE" panose="020B0900000000000000" pitchFamily="50" charset="-128"/>
                <a:ea typeface="HGPｺﾞｼｯｸE" panose="020B0900000000000000" pitchFamily="50" charset="-128"/>
              </a:rPr>
              <a:t>相談支援従事者初任者研修</a:t>
            </a:r>
            <a:endParaRPr kumimoji="1" lang="en-US" altLang="ja-JP" dirty="0" smtClean="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dirty="0" smtClean="0">
                <a:solidFill>
                  <a:schemeClr val="tx1"/>
                </a:solidFill>
                <a:latin typeface="HGPｺﾞｼｯｸE" panose="020B0900000000000000" pitchFamily="50" charset="-128"/>
                <a:ea typeface="HGPｺﾞｼｯｸE" panose="020B0900000000000000" pitchFamily="50" charset="-128"/>
              </a:rPr>
              <a:t>修了者フォローアップ研修</a:t>
            </a:r>
            <a:endParaRPr kumimoji="1" lang="en-US" altLang="ja-JP" dirty="0" smtClean="0">
              <a:solidFill>
                <a:schemeClr val="tx1"/>
              </a:solidFill>
              <a:latin typeface="HGPｺﾞｼｯｸE" panose="020B0900000000000000" pitchFamily="50" charset="-128"/>
              <a:ea typeface="HGPｺﾞｼｯｸE" panose="020B0900000000000000" pitchFamily="50" charset="-128"/>
            </a:endParaRPr>
          </a:p>
          <a:p>
            <a:pPr algn="ctr"/>
            <a:r>
              <a:rPr lang="ja-JP" altLang="en-US" dirty="0" smtClean="0">
                <a:solidFill>
                  <a:schemeClr val="tx1"/>
                </a:solidFill>
                <a:latin typeface="HGPｺﾞｼｯｸE" panose="020B0900000000000000" pitchFamily="50" charset="-128"/>
                <a:ea typeface="HGPｺﾞｼｯｸE" panose="020B0900000000000000" pitchFamily="50" charset="-128"/>
              </a:rPr>
              <a:t>（新カリキュラム研修へ変革へ）</a:t>
            </a:r>
            <a:endParaRPr kumimoji="1" lang="en-US" altLang="ja-JP" dirty="0" smtClean="0">
              <a:solidFill>
                <a:schemeClr val="tx1"/>
              </a:solidFill>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770" y="1034834"/>
            <a:ext cx="3052257" cy="3052257"/>
          </a:xfrm>
          <a:prstGeom prst="rect">
            <a:avLst/>
          </a:prstGeom>
        </p:spPr>
      </p:pic>
      <p:sp>
        <p:nvSpPr>
          <p:cNvPr id="12" name="角丸四角形 11"/>
          <p:cNvSpPr/>
          <p:nvPr/>
        </p:nvSpPr>
        <p:spPr>
          <a:xfrm>
            <a:off x="283770" y="1034834"/>
            <a:ext cx="2966560" cy="56971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圏域　</a:t>
            </a:r>
            <a:r>
              <a:rPr lang="ja-JP" altLang="en-US" b="1" dirty="0" err="1" smtClean="0">
                <a:solidFill>
                  <a:schemeClr val="tx1"/>
                </a:solidFill>
              </a:rPr>
              <a:t>障がい</a:t>
            </a:r>
            <a:r>
              <a:rPr lang="ja-JP" altLang="en-US" b="1" dirty="0" smtClean="0">
                <a:solidFill>
                  <a:schemeClr val="tx1"/>
                </a:solidFill>
              </a:rPr>
              <a:t>者虐待防止</a:t>
            </a:r>
            <a:endParaRPr lang="en-US" altLang="ja-JP" b="1" dirty="0" smtClean="0">
              <a:solidFill>
                <a:schemeClr val="tx1"/>
              </a:solidFill>
            </a:endParaRPr>
          </a:p>
          <a:p>
            <a:pPr algn="ctr"/>
            <a:r>
              <a:rPr lang="ja-JP" altLang="en-US" b="1" dirty="0" smtClean="0">
                <a:solidFill>
                  <a:schemeClr val="tx1"/>
                </a:solidFill>
              </a:rPr>
              <a:t>センター研修</a:t>
            </a:r>
            <a:endParaRPr kumimoji="1" lang="ja-JP" altLang="en-US" b="1" dirty="0">
              <a:solidFill>
                <a:schemeClr val="tx1"/>
              </a:solidFill>
            </a:endParaRPr>
          </a:p>
        </p:txBody>
      </p:sp>
      <p:sp>
        <p:nvSpPr>
          <p:cNvPr id="13" name="スライド番号プレースホルダー 11"/>
          <p:cNvSpPr txBox="1">
            <a:spLocks/>
          </p:cNvSpPr>
          <p:nvPr/>
        </p:nvSpPr>
        <p:spPr>
          <a:xfrm>
            <a:off x="6909547" y="6524626"/>
            <a:ext cx="2096640" cy="333374"/>
          </a:xfrm>
          <a:prstGeom prst="rect">
            <a:avLst/>
          </a:prstGeom>
          <a:ln/>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329B7E6-8142-4C2C-8486-ACA79D5FD086}" type="slidenum">
              <a:rPr lang="en-US" altLang="ja-JP" smtClean="0">
                <a:solidFill>
                  <a:srgbClr val="000000"/>
                </a:solidFill>
              </a:rPr>
              <a:pPr>
                <a:defRPr/>
              </a:pPr>
              <a:t>56</a:t>
            </a:fld>
            <a:endParaRPr lang="en-US" altLang="ja-JP" dirty="0">
              <a:solidFill>
                <a:srgbClr val="000000"/>
              </a:solidFill>
            </a:endParaRPr>
          </a:p>
        </p:txBody>
      </p:sp>
      <p:sp>
        <p:nvSpPr>
          <p:cNvPr id="15" name="角丸四角形 14"/>
          <p:cNvSpPr/>
          <p:nvPr/>
        </p:nvSpPr>
        <p:spPr>
          <a:xfrm>
            <a:off x="83417" y="118964"/>
            <a:ext cx="1584176"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参考資料</a:t>
            </a:r>
            <a:endParaRPr kumimoji="1" lang="ja-JP" altLang="en-US" b="1" dirty="0"/>
          </a:p>
        </p:txBody>
      </p:sp>
      <p:sp>
        <p:nvSpPr>
          <p:cNvPr id="16" name="Text Box 15"/>
          <p:cNvSpPr txBox="1">
            <a:spLocks noChangeArrowheads="1"/>
          </p:cNvSpPr>
          <p:nvPr/>
        </p:nvSpPr>
        <p:spPr bwMode="auto">
          <a:xfrm>
            <a:off x="3513869" y="6581001"/>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pic>
        <p:nvPicPr>
          <p:cNvPr id="5122" name="Picture 2" descr="\\Server\共有文書\８基幹相談（ウイング）\11デジカメ\H27 研修写真\H27 ケアマネ連絡会\IMG_007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2606" y="908720"/>
            <a:ext cx="2556660" cy="1917534"/>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3260727" y="3075916"/>
            <a:ext cx="3030529" cy="805843"/>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定例ケアマネジメント連絡会</a:t>
            </a:r>
            <a:endParaRPr kumimoji="1" lang="en-US" altLang="ja-JP" b="1" dirty="0" smtClean="0">
              <a:solidFill>
                <a:schemeClr val="tx1"/>
              </a:solidFill>
            </a:endParaRPr>
          </a:p>
          <a:p>
            <a:pPr algn="ctr"/>
            <a:r>
              <a:rPr lang="ja-JP" altLang="en-US" b="1" dirty="0" smtClean="0">
                <a:solidFill>
                  <a:schemeClr val="tx1"/>
                </a:solidFill>
              </a:rPr>
              <a:t>（計画精査</a:t>
            </a:r>
            <a:r>
              <a:rPr lang="ja-JP" altLang="en-US" b="1" dirty="0">
                <a:solidFill>
                  <a:schemeClr val="tx1"/>
                </a:solidFill>
              </a:rPr>
              <a:t>・</a:t>
            </a:r>
            <a:r>
              <a:rPr lang="ja-JP" altLang="en-US" b="1" dirty="0" smtClean="0">
                <a:solidFill>
                  <a:schemeClr val="tx1"/>
                </a:solidFill>
              </a:rPr>
              <a:t>評価研修へ）</a:t>
            </a:r>
            <a:endParaRPr kumimoji="1" lang="ja-JP" altLang="en-US" b="1" dirty="0">
              <a:solidFill>
                <a:schemeClr val="tx1"/>
              </a:solidFill>
            </a:endParaRPr>
          </a:p>
        </p:txBody>
      </p:sp>
      <p:sp>
        <p:nvSpPr>
          <p:cNvPr id="9" name="角丸四角形 8"/>
          <p:cNvSpPr/>
          <p:nvPr/>
        </p:nvSpPr>
        <p:spPr>
          <a:xfrm>
            <a:off x="6691065" y="769315"/>
            <a:ext cx="2306625" cy="705077"/>
          </a:xfrm>
          <a:prstGeom prst="roundRect">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solidFill>
                  <a:schemeClr val="tx1"/>
                </a:solidFill>
              </a:rPr>
              <a:t>相談</a:t>
            </a:r>
            <a:r>
              <a:rPr lang="ja-JP" altLang="en-US" b="1" dirty="0" smtClean="0">
                <a:solidFill>
                  <a:schemeClr val="tx1"/>
                </a:solidFill>
              </a:rPr>
              <a:t>支援とサビ管・児発管合同研修</a:t>
            </a:r>
            <a:endParaRPr kumimoji="1" lang="en-US" altLang="ja-JP" b="1" dirty="0" smtClean="0">
              <a:solidFill>
                <a:schemeClr val="tx1"/>
              </a:solidFill>
            </a:endParaRPr>
          </a:p>
        </p:txBody>
      </p:sp>
    </p:spTree>
    <p:extLst>
      <p:ext uri="{BB962C8B-B14F-4D97-AF65-F5344CB8AC3E}">
        <p14:creationId xmlns:p14="http://schemas.microsoft.com/office/powerpoint/2010/main" val="777057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2332" y="548680"/>
            <a:ext cx="8229600" cy="1143000"/>
          </a:xfrm>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a:xfrm>
            <a:off x="457200" y="2060848"/>
            <a:ext cx="8435280" cy="3816424"/>
          </a:xfrm>
        </p:spPr>
        <p:txBody>
          <a:bodyPr/>
          <a:lstStyle/>
          <a:p>
            <a:pPr marL="0" indent="0">
              <a:buNone/>
            </a:pPr>
            <a:r>
              <a:rPr lang="ja-JP" altLang="en-US" sz="2800" dirty="0"/>
              <a:t>・</a:t>
            </a:r>
            <a:r>
              <a:rPr lang="ja-JP" altLang="ja-JP" sz="2800" dirty="0" smtClean="0"/>
              <a:t>起業</a:t>
            </a:r>
            <a:r>
              <a:rPr lang="ja-JP" altLang="ja-JP" sz="2800" dirty="0"/>
              <a:t>志望者・起業家向け動画</a:t>
            </a:r>
            <a:r>
              <a:rPr lang="ja-JP" altLang="ja-JP" sz="2800" dirty="0" smtClean="0"/>
              <a:t>ラーニングメディア</a:t>
            </a:r>
            <a:endParaRPr lang="ja-JP" altLang="ja-JP" sz="2800" dirty="0"/>
          </a:p>
          <a:p>
            <a:pPr marL="0" indent="0">
              <a:buNone/>
            </a:pPr>
            <a:r>
              <a:rPr lang="ja-JP" altLang="en-US" sz="2800" dirty="0" smtClean="0"/>
              <a:t>・</a:t>
            </a:r>
            <a:r>
              <a:rPr lang="ja-JP" altLang="ja-JP" sz="2800" dirty="0" smtClean="0"/>
              <a:t>サービス</a:t>
            </a:r>
            <a:r>
              <a:rPr lang="ja-JP" altLang="ja-JP" sz="2800" dirty="0"/>
              <a:t>等利用計画の評価と</a:t>
            </a:r>
            <a:r>
              <a:rPr lang="ja-JP" altLang="ja-JP" sz="2800" dirty="0" smtClean="0"/>
              <a:t>チェックリスト</a:t>
            </a:r>
            <a:endParaRPr lang="en-US" altLang="ja-JP" sz="2800" dirty="0" smtClean="0"/>
          </a:p>
          <a:p>
            <a:pPr marL="0" indent="0">
              <a:buNone/>
            </a:pPr>
            <a:r>
              <a:rPr lang="ja-JP" altLang="en-US" sz="2800" dirty="0" smtClean="0"/>
              <a:t>　</a:t>
            </a:r>
            <a:r>
              <a:rPr lang="ja-JP" altLang="ja-JP" sz="2800" dirty="0" smtClean="0"/>
              <a:t>（</a:t>
            </a:r>
            <a:r>
              <a:rPr lang="zh-TW" altLang="ja-JP" sz="2800" dirty="0"/>
              <a:t>平成</a:t>
            </a:r>
            <a:r>
              <a:rPr lang="en-US" altLang="ja-JP" sz="2800" dirty="0"/>
              <a:t>25</a:t>
            </a:r>
            <a:r>
              <a:rPr lang="zh-TW" altLang="ja-JP" sz="2800" dirty="0"/>
              <a:t>年度相談支援従事者指導者養成研修</a:t>
            </a:r>
            <a:r>
              <a:rPr lang="ja-JP" altLang="ja-JP" sz="2800" dirty="0" smtClean="0"/>
              <a:t>）</a:t>
            </a:r>
            <a:endParaRPr lang="ja-JP" altLang="ja-JP" sz="2800" dirty="0"/>
          </a:p>
          <a:p>
            <a:pPr marL="0" indent="0">
              <a:buNone/>
            </a:pPr>
            <a:r>
              <a:rPr lang="ja-JP" altLang="en-US" sz="2800" dirty="0" smtClean="0"/>
              <a:t>・</a:t>
            </a:r>
            <a:r>
              <a:rPr lang="ja-JP" altLang="ja-JP" sz="2800" dirty="0" smtClean="0"/>
              <a:t>サービス</a:t>
            </a:r>
            <a:r>
              <a:rPr lang="ja-JP" altLang="ja-JP" sz="2800" dirty="0"/>
              <a:t>等利用計画評価</a:t>
            </a:r>
            <a:r>
              <a:rPr lang="ja-JP" altLang="ja-JP" sz="2800" dirty="0" smtClean="0"/>
              <a:t>サポートブック</a:t>
            </a:r>
            <a:endParaRPr lang="en-US" altLang="ja-JP" sz="2800" dirty="0" smtClean="0"/>
          </a:p>
          <a:p>
            <a:pPr marL="0" indent="0">
              <a:buNone/>
            </a:pPr>
            <a:r>
              <a:rPr lang="ja-JP" altLang="en-US" sz="2800" dirty="0" smtClean="0"/>
              <a:t>　</a:t>
            </a:r>
            <a:r>
              <a:rPr lang="ja-JP" altLang="ja-JP" sz="2800" dirty="0" smtClean="0"/>
              <a:t>（</a:t>
            </a:r>
            <a:r>
              <a:rPr lang="ja-JP" altLang="ja-JP" sz="2800" dirty="0"/>
              <a:t>平成</a:t>
            </a:r>
            <a:r>
              <a:rPr lang="en-US" altLang="ja-JP" sz="2800" dirty="0"/>
              <a:t>24</a:t>
            </a:r>
            <a:r>
              <a:rPr lang="ja-JP" altLang="ja-JP" sz="2800" dirty="0"/>
              <a:t>年度厚生労働省障害者総合福祉推進事業</a:t>
            </a:r>
            <a:r>
              <a:rPr lang="ja-JP" altLang="ja-JP" sz="2800" dirty="0" smtClean="0"/>
              <a:t>）</a:t>
            </a:r>
            <a:r>
              <a:rPr lang="en-US" altLang="ja-JP" sz="2800" dirty="0"/>
              <a:t> </a:t>
            </a:r>
            <a:endParaRPr lang="ja-JP" altLang="ja-JP" sz="2800" dirty="0"/>
          </a:p>
          <a:p>
            <a:pPr marL="0" indent="0">
              <a:buNone/>
            </a:pPr>
            <a:r>
              <a:rPr lang="ja-JP" altLang="en-US" sz="2800" dirty="0" smtClean="0"/>
              <a:t>・</a:t>
            </a:r>
            <a:r>
              <a:rPr lang="ja-JP" altLang="ja-JP" sz="2800" dirty="0" smtClean="0"/>
              <a:t>相談</a:t>
            </a:r>
            <a:r>
              <a:rPr lang="ja-JP" altLang="ja-JP" sz="2800" dirty="0"/>
              <a:t>支援の</a:t>
            </a:r>
            <a:r>
              <a:rPr lang="ja-JP" altLang="ja-JP" sz="2800" dirty="0" smtClean="0"/>
              <a:t>セルフチェック</a:t>
            </a:r>
            <a:endParaRPr lang="en-US" altLang="ja-JP" sz="2800" dirty="0" smtClean="0"/>
          </a:p>
          <a:p>
            <a:pPr marL="0" indent="0">
              <a:buNone/>
            </a:pPr>
            <a:r>
              <a:rPr lang="ja-JP" altLang="en-US" sz="2800" dirty="0" smtClean="0"/>
              <a:t>　</a:t>
            </a:r>
            <a:r>
              <a:rPr lang="ja-JP" altLang="ja-JP" sz="2800" dirty="0" smtClean="0"/>
              <a:t>（</a:t>
            </a:r>
            <a:r>
              <a:rPr lang="ja-JP" altLang="ja-JP" sz="2800" dirty="0"/>
              <a:t>平成</a:t>
            </a:r>
            <a:r>
              <a:rPr lang="en-US" altLang="ja-JP" sz="2800" dirty="0"/>
              <a:t>30</a:t>
            </a:r>
            <a:r>
              <a:rPr lang="ja-JP" altLang="ja-JP" sz="2800" dirty="0"/>
              <a:t>年度相談支援指導者養成研修</a:t>
            </a:r>
            <a:r>
              <a:rPr lang="ja-JP" altLang="ja-JP" sz="2800" dirty="0" smtClean="0"/>
              <a:t>）</a:t>
            </a:r>
            <a:endParaRPr kumimoji="1" lang="ja-JP" altLang="en-US" dirty="0"/>
          </a:p>
        </p:txBody>
      </p:sp>
      <p:sp>
        <p:nvSpPr>
          <p:cNvPr id="4" name="スライド番号プレースホルダー 3"/>
          <p:cNvSpPr>
            <a:spLocks noGrp="1"/>
          </p:cNvSpPr>
          <p:nvPr>
            <p:ph type="sldNum" sz="quarter" idx="12"/>
          </p:nvPr>
        </p:nvSpPr>
        <p:spPr>
          <a:xfrm>
            <a:off x="6948264" y="6501706"/>
            <a:ext cx="2133600" cy="280120"/>
          </a:xfrm>
        </p:spPr>
        <p:txBody>
          <a:bodyPr/>
          <a:lstStyle/>
          <a:p>
            <a:pPr>
              <a:defRPr/>
            </a:pPr>
            <a:fld id="{804D6B79-3AEB-42FE-A736-A41F7AEA0445}" type="slidenum">
              <a:rPr lang="en-US" altLang="ja-JP" smtClean="0"/>
              <a:pPr>
                <a:defRPr/>
              </a:pPr>
              <a:t>57</a:t>
            </a:fld>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600004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84976" cy="1143000"/>
          </a:xfrm>
        </p:spPr>
        <p:txBody>
          <a:bodyPr/>
          <a:lstStyle/>
          <a:p>
            <a:r>
              <a:rPr lang="ja-JP" altLang="en-US" sz="4000" dirty="0"/>
              <a:t>１．育成エリアの地域を知る（事前課題</a:t>
            </a:r>
            <a:r>
              <a:rPr lang="ja-JP" altLang="en-US" sz="4000" dirty="0" smtClean="0"/>
              <a:t>）</a:t>
            </a:r>
            <a:endParaRPr kumimoji="1" lang="ja-JP" altLang="en-US" dirty="0"/>
          </a:p>
        </p:txBody>
      </p:sp>
      <p:sp>
        <p:nvSpPr>
          <p:cNvPr id="3" name="コンテンツ プレースホルダー 2"/>
          <p:cNvSpPr>
            <a:spLocks noGrp="1"/>
          </p:cNvSpPr>
          <p:nvPr>
            <p:ph idx="1"/>
          </p:nvPr>
        </p:nvSpPr>
        <p:spPr>
          <a:xfrm>
            <a:off x="4572000" y="1600200"/>
            <a:ext cx="4320480" cy="4525963"/>
          </a:xfrm>
        </p:spPr>
        <p:txBody>
          <a:bodyPr/>
          <a:lstStyle/>
          <a:p>
            <a:pPr marL="0" indent="0">
              <a:buNone/>
            </a:pPr>
            <a:r>
              <a:rPr kumimoji="1" lang="ja-JP" altLang="en-US" sz="2000" b="1" dirty="0" smtClean="0"/>
              <a:t>１．地域概要</a:t>
            </a:r>
            <a:endParaRPr kumimoji="1" lang="en-US" altLang="ja-JP" sz="2000" b="1" dirty="0" smtClean="0"/>
          </a:p>
          <a:p>
            <a:pPr marL="0" indent="0">
              <a:buNone/>
            </a:pPr>
            <a:r>
              <a:rPr lang="ja-JP" altLang="en-US" sz="2000" b="1" dirty="0"/>
              <a:t>　</a:t>
            </a:r>
            <a:r>
              <a:rPr lang="ja-JP" altLang="en-US" sz="2000" b="1" dirty="0" smtClean="0"/>
              <a:t>ア．規模（量）</a:t>
            </a:r>
            <a:endParaRPr lang="en-US" altLang="ja-JP" sz="2000" b="1" dirty="0" smtClean="0"/>
          </a:p>
          <a:p>
            <a:pPr marL="0" indent="0">
              <a:buNone/>
            </a:pPr>
            <a:r>
              <a:rPr kumimoji="1" lang="ja-JP" altLang="en-US" sz="2000" b="1" dirty="0"/>
              <a:t>　</a:t>
            </a:r>
            <a:r>
              <a:rPr kumimoji="1" lang="ja-JP" altLang="en-US" sz="2000" b="1" dirty="0" smtClean="0"/>
              <a:t>イ．広さ（アクセス）</a:t>
            </a:r>
            <a:endParaRPr kumimoji="1" lang="en-US" altLang="ja-JP" sz="2000" b="1" dirty="0" smtClean="0"/>
          </a:p>
          <a:p>
            <a:pPr marL="0" indent="0">
              <a:buNone/>
            </a:pPr>
            <a:r>
              <a:rPr lang="ja-JP" altLang="en-US" sz="2000" b="1" dirty="0"/>
              <a:t>　</a:t>
            </a:r>
            <a:r>
              <a:rPr lang="ja-JP" altLang="en-US" sz="2000" b="1" dirty="0" smtClean="0"/>
              <a:t>ウ．その他</a:t>
            </a:r>
            <a:endParaRPr lang="en-US" altLang="ja-JP" sz="2000" b="1" dirty="0" smtClean="0"/>
          </a:p>
          <a:p>
            <a:pPr marL="0" indent="0">
              <a:buNone/>
            </a:pPr>
            <a:endParaRPr lang="en-US" altLang="ja-JP" sz="2000" b="1" dirty="0" smtClean="0"/>
          </a:p>
          <a:p>
            <a:pPr marL="0" indent="0">
              <a:buNone/>
            </a:pPr>
            <a:r>
              <a:rPr kumimoji="1" lang="ja-JP" altLang="en-US" sz="2000" b="1" dirty="0"/>
              <a:t>２</a:t>
            </a:r>
            <a:r>
              <a:rPr kumimoji="1" lang="ja-JP" altLang="en-US" sz="2000" b="1" dirty="0" smtClean="0"/>
              <a:t>．相談支援体制</a:t>
            </a:r>
            <a:endParaRPr kumimoji="1" lang="en-US" altLang="ja-JP" sz="2000" b="1" dirty="0" smtClean="0"/>
          </a:p>
          <a:p>
            <a:pPr marL="0" indent="0">
              <a:buNone/>
            </a:pPr>
            <a:r>
              <a:rPr lang="ja-JP" altLang="en-US" sz="2000" b="1" dirty="0"/>
              <a:t>　</a:t>
            </a:r>
            <a:r>
              <a:rPr lang="ja-JP" altLang="en-US" sz="2000" b="1" dirty="0" smtClean="0"/>
              <a:t>ア．市町村・委託・基幹</a:t>
            </a:r>
            <a:endParaRPr lang="en-US" altLang="ja-JP" sz="2000" b="1" dirty="0" smtClean="0"/>
          </a:p>
          <a:p>
            <a:pPr marL="0" indent="0">
              <a:buNone/>
            </a:pPr>
            <a:r>
              <a:rPr kumimoji="1" lang="ja-JP" altLang="en-US" sz="2000" b="1" dirty="0"/>
              <a:t>　</a:t>
            </a:r>
            <a:r>
              <a:rPr kumimoji="1" lang="ja-JP" altLang="en-US" sz="2000" b="1" dirty="0" smtClean="0"/>
              <a:t>　（基本相談体制）</a:t>
            </a:r>
            <a:endParaRPr kumimoji="1" lang="en-US" altLang="ja-JP" sz="2000" b="1" dirty="0" smtClean="0"/>
          </a:p>
          <a:p>
            <a:pPr marL="0" indent="0">
              <a:buNone/>
            </a:pPr>
            <a:r>
              <a:rPr lang="ja-JP" altLang="en-US" sz="2000" b="1" dirty="0"/>
              <a:t>　</a:t>
            </a:r>
            <a:r>
              <a:rPr lang="ja-JP" altLang="en-US" sz="2000" b="1" dirty="0" smtClean="0"/>
              <a:t>イ．育成ターゲット</a:t>
            </a:r>
            <a:endParaRPr lang="en-US" altLang="ja-JP" sz="2000" b="1" dirty="0" smtClean="0"/>
          </a:p>
          <a:p>
            <a:pPr marL="0" indent="0">
              <a:buNone/>
            </a:pPr>
            <a:r>
              <a:rPr lang="ja-JP" altLang="en-US" sz="2000" b="1" dirty="0"/>
              <a:t>　</a:t>
            </a:r>
            <a:r>
              <a:rPr lang="ja-JP" altLang="en-US" sz="2000" b="1" dirty="0" smtClean="0"/>
              <a:t>　（焦点化）</a:t>
            </a:r>
            <a:endParaRPr lang="en-US" altLang="ja-JP" sz="2000" b="1" dirty="0" smtClean="0"/>
          </a:p>
          <a:p>
            <a:pPr marL="0" indent="0">
              <a:buNone/>
            </a:pPr>
            <a:r>
              <a:rPr kumimoji="1" lang="ja-JP" altLang="en-US" sz="2000" b="1" dirty="0"/>
              <a:t>　</a:t>
            </a:r>
            <a:r>
              <a:rPr kumimoji="1" lang="ja-JP" altLang="en-US" sz="2000" b="1" dirty="0" smtClean="0"/>
              <a:t>ウ．段階（計画達成％）</a:t>
            </a:r>
            <a:endParaRPr kumimoji="1" lang="en-US" altLang="ja-JP" sz="2000" b="1" dirty="0" smtClean="0"/>
          </a:p>
          <a:p>
            <a:pPr marL="0" indent="0">
              <a:buNone/>
            </a:pPr>
            <a:r>
              <a:rPr lang="ja-JP" altLang="en-US" sz="2000" b="1" dirty="0"/>
              <a:t>　</a:t>
            </a:r>
            <a:r>
              <a:rPr lang="ja-JP" altLang="en-US" sz="2000" b="1" dirty="0" smtClean="0"/>
              <a:t>エ．</a:t>
            </a:r>
            <a:r>
              <a:rPr kumimoji="1" lang="ja-JP" altLang="en-US" sz="2000" b="1" dirty="0" smtClean="0"/>
              <a:t>その他の体制</a:t>
            </a:r>
            <a:endParaRPr kumimoji="1" lang="ja-JP" altLang="en-US" sz="2000" b="1" dirty="0"/>
          </a:p>
        </p:txBody>
      </p:sp>
      <p:sp>
        <p:nvSpPr>
          <p:cNvPr id="4" name="スライド番号プレースホルダー 3"/>
          <p:cNvSpPr>
            <a:spLocks noGrp="1"/>
          </p:cNvSpPr>
          <p:nvPr>
            <p:ph type="sldNum" sz="quarter" idx="12"/>
          </p:nvPr>
        </p:nvSpPr>
        <p:spPr>
          <a:xfrm>
            <a:off x="6985665" y="6517449"/>
            <a:ext cx="2133600" cy="476250"/>
          </a:xfrm>
        </p:spPr>
        <p:txBody>
          <a:bodyPr/>
          <a:lstStyle/>
          <a:p>
            <a:pPr>
              <a:defRPr/>
            </a:pPr>
            <a:fld id="{804D6B79-3AEB-42FE-A736-A41F7AEA0445}" type="slidenum">
              <a:rPr lang="en-US" altLang="ja-JP" smtClean="0"/>
              <a:pPr>
                <a:defRPr/>
              </a:pPr>
              <a:t>6</a:t>
            </a:fld>
            <a:endParaRPr lang="en-US" altLang="ja-JP"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683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左中かっこ 4"/>
          <p:cNvSpPr/>
          <p:nvPr/>
        </p:nvSpPr>
        <p:spPr>
          <a:xfrm>
            <a:off x="4139952" y="1412776"/>
            <a:ext cx="576064" cy="4536504"/>
          </a:xfrm>
          <a:prstGeom prst="leftBrace">
            <a:avLst>
              <a:gd name="adj1" fmla="val 8333"/>
              <a:gd name="adj2" fmla="val 42441"/>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右矢印 5"/>
          <p:cNvSpPr/>
          <p:nvPr/>
        </p:nvSpPr>
        <p:spPr>
          <a:xfrm>
            <a:off x="7236296" y="2035643"/>
            <a:ext cx="597560"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右矢印 7"/>
          <p:cNvSpPr/>
          <p:nvPr/>
        </p:nvSpPr>
        <p:spPr>
          <a:xfrm>
            <a:off x="7236296" y="4439174"/>
            <a:ext cx="597560"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角丸四角形 6"/>
          <p:cNvSpPr/>
          <p:nvPr/>
        </p:nvSpPr>
        <p:spPr>
          <a:xfrm>
            <a:off x="7956376" y="1820759"/>
            <a:ext cx="9144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smtClean="0"/>
              <a:t>方法</a:t>
            </a:r>
            <a:endParaRPr kumimoji="1" lang="ja-JP" altLang="en-US" b="1" dirty="0"/>
          </a:p>
        </p:txBody>
      </p:sp>
      <p:sp>
        <p:nvSpPr>
          <p:cNvPr id="10" name="角丸四角形 9"/>
          <p:cNvSpPr/>
          <p:nvPr/>
        </p:nvSpPr>
        <p:spPr>
          <a:xfrm>
            <a:off x="7956376" y="4169104"/>
            <a:ext cx="914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dirty="0" smtClean="0"/>
              <a:t>企画</a:t>
            </a:r>
            <a:r>
              <a:rPr lang="ja-JP" altLang="en-US" b="1" dirty="0"/>
              <a:t>体制</a:t>
            </a:r>
            <a:endParaRPr kumimoji="1" lang="ja-JP" altLang="en-US" b="1" dirty="0"/>
          </a:p>
        </p:txBody>
      </p:sp>
      <p:sp>
        <p:nvSpPr>
          <p:cNvPr id="9" name="正方形/長方形 8"/>
          <p:cNvSpPr/>
          <p:nvPr/>
        </p:nvSpPr>
        <p:spPr>
          <a:xfrm>
            <a:off x="95098" y="6106796"/>
            <a:ext cx="8665772"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t>当たり前だが、当たり前にはできない仕組み作り⇒</a:t>
            </a:r>
            <a:r>
              <a:rPr kumimoji="1" lang="ja-JP" altLang="en-US" b="1" dirty="0" smtClean="0">
                <a:solidFill>
                  <a:srgbClr val="FF0000"/>
                </a:solidFill>
              </a:rPr>
              <a:t>所属法人を超えた</a:t>
            </a:r>
            <a:r>
              <a:rPr kumimoji="1" lang="ja-JP" altLang="en-US" b="1" dirty="0" smtClean="0"/>
              <a:t>地域人材の育成</a:t>
            </a:r>
            <a:endParaRPr kumimoji="1" lang="en-US" altLang="ja-JP" b="1" dirty="0" smtClean="0"/>
          </a:p>
        </p:txBody>
      </p:sp>
      <p:pic>
        <p:nvPicPr>
          <p:cNvPr id="1028" name="Picture 4" descr="C:\Users\hashizume\AppData\Local\Microsoft\Windows\Temporary Internet Files\Content.IE5\QDNVKI22\publicdomainq-0006944voq[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7279" y="5051536"/>
            <a:ext cx="912673" cy="11015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ashizume\AppData\Local\Microsoft\Windows\Temporary Internet Files\Content.IE5\WOPZS3TH\publicdomainq-0006751mpbdu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478" y="5025830"/>
            <a:ext cx="840000" cy="1080966"/>
          </a:xfrm>
          <a:prstGeom prst="rect">
            <a:avLst/>
          </a:prstGeom>
          <a:noFill/>
          <a:extLst>
            <a:ext uri="{909E8E84-426E-40DD-AFC4-6F175D3DCCD1}">
              <a14:hiddenFill xmlns:a14="http://schemas.microsoft.com/office/drawing/2010/main">
                <a:solidFill>
                  <a:srgbClr val="FFFFFF"/>
                </a:solidFill>
              </a14:hiddenFill>
            </a:ext>
          </a:extLst>
        </p:spPr>
      </p:pic>
      <p:sp>
        <p:nvSpPr>
          <p:cNvPr id="11" name="円形吹き出し 10"/>
          <p:cNvSpPr/>
          <p:nvPr/>
        </p:nvSpPr>
        <p:spPr>
          <a:xfrm>
            <a:off x="1164226" y="5048102"/>
            <a:ext cx="1031032" cy="612648"/>
          </a:xfrm>
          <a:prstGeom prst="wedgeEllipseCallout">
            <a:avLst>
              <a:gd name="adj1" fmla="val -58333"/>
              <a:gd name="adj2" fmla="val 2705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t>これまでやってきた</a:t>
            </a:r>
            <a:endParaRPr kumimoji="1" lang="ja-JP" altLang="en-US" sz="1200" dirty="0"/>
          </a:p>
        </p:txBody>
      </p:sp>
      <p:sp>
        <p:nvSpPr>
          <p:cNvPr id="12" name="円形吹き出し 11"/>
          <p:cNvSpPr/>
          <p:nvPr/>
        </p:nvSpPr>
        <p:spPr>
          <a:xfrm>
            <a:off x="2222712" y="5491952"/>
            <a:ext cx="914400" cy="612648"/>
          </a:xfrm>
          <a:prstGeom prst="wedgeEllipseCallout">
            <a:avLst>
              <a:gd name="adj1" fmla="val 54167"/>
              <a:gd name="adj2" fmla="val -3451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t>急に言われても</a:t>
            </a:r>
            <a:endParaRPr kumimoji="1" lang="ja-JP" altLang="en-US" sz="1200" dirty="0"/>
          </a:p>
        </p:txBody>
      </p:sp>
      <p:sp>
        <p:nvSpPr>
          <p:cNvPr id="16"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10157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963" y="548680"/>
            <a:ext cx="8219256" cy="346050"/>
          </a:xfrm>
        </p:spPr>
        <p:txBody>
          <a:bodyPr/>
          <a:lstStyle/>
          <a:p>
            <a:r>
              <a:rPr lang="ja-JP" altLang="en-US" sz="2800" dirty="0" smtClean="0"/>
              <a:t>２．具体的</a:t>
            </a:r>
            <a:r>
              <a:rPr lang="ja-JP" altLang="en-US" sz="2800" dirty="0"/>
              <a:t>に仕組みを</a:t>
            </a:r>
            <a:r>
              <a:rPr lang="ja-JP" altLang="en-US" sz="2800" dirty="0" smtClean="0"/>
              <a:t>作る</a:t>
            </a:r>
            <a:r>
              <a:rPr lang="ja-JP" altLang="en-US" sz="2800" dirty="0"/>
              <a:t>～</a:t>
            </a:r>
            <a:r>
              <a:rPr lang="ja-JP" altLang="en-US" sz="2800" dirty="0" smtClean="0"/>
              <a:t>市町村</a:t>
            </a:r>
            <a:r>
              <a:rPr lang="ja-JP" altLang="en-US" sz="2800" dirty="0"/>
              <a:t>の理解と</a:t>
            </a:r>
            <a:r>
              <a:rPr lang="ja-JP" altLang="en-US" sz="2800" dirty="0" smtClean="0"/>
              <a:t>協働～</a:t>
            </a:r>
            <a:endParaRPr kumimoji="1" lang="ja-JP" altLang="en-US" sz="2800" dirty="0"/>
          </a:p>
        </p:txBody>
      </p:sp>
      <p:sp>
        <p:nvSpPr>
          <p:cNvPr id="7" name="スライド番号プレースホルダー 6"/>
          <p:cNvSpPr>
            <a:spLocks noGrp="1"/>
          </p:cNvSpPr>
          <p:nvPr>
            <p:ph type="sldNum" sz="quarter" idx="12"/>
          </p:nvPr>
        </p:nvSpPr>
        <p:spPr>
          <a:xfrm>
            <a:off x="7010400" y="6564219"/>
            <a:ext cx="2133600" cy="476250"/>
          </a:xfrm>
        </p:spPr>
        <p:txBody>
          <a:bodyPr/>
          <a:lstStyle/>
          <a:p>
            <a:pPr>
              <a:defRPr/>
            </a:pPr>
            <a:fld id="{6D71B237-0564-46C1-80B2-52CF48E15396}" type="slidenum">
              <a:rPr lang="en-US" altLang="ja-JP" smtClean="0"/>
              <a:pPr>
                <a:defRPr/>
              </a:pPr>
              <a:t>7</a:t>
            </a:fld>
            <a:endParaRPr lang="en-US" altLang="ja-JP"/>
          </a:p>
        </p:txBody>
      </p:sp>
      <p:sp>
        <p:nvSpPr>
          <p:cNvPr id="15" name="テキスト プレースホルダー 2"/>
          <p:cNvSpPr txBox="1">
            <a:spLocks/>
          </p:cNvSpPr>
          <p:nvPr/>
        </p:nvSpPr>
        <p:spPr bwMode="auto">
          <a:xfrm>
            <a:off x="217736" y="2472308"/>
            <a:ext cx="3310136" cy="3888431"/>
          </a:xfrm>
          <a:prstGeom prst="rect">
            <a:avLst/>
          </a:prstGeom>
          <a:ln>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endParaRPr lang="en-US" altLang="ja-JP" sz="2800" kern="0" dirty="0" smtClean="0">
              <a:solidFill>
                <a:srgbClr val="FF0000"/>
              </a:solidFill>
            </a:endParaRPr>
          </a:p>
          <a:p>
            <a:endParaRPr lang="en-US" altLang="ja-JP" sz="2800" kern="0" dirty="0" smtClean="0">
              <a:solidFill>
                <a:srgbClr val="FF0000"/>
              </a:solidFill>
            </a:endParaRPr>
          </a:p>
          <a:p>
            <a:endParaRPr lang="en-US" altLang="ja-JP" sz="2800" kern="0" dirty="0">
              <a:solidFill>
                <a:srgbClr val="FF0000"/>
              </a:solidFill>
            </a:endParaRPr>
          </a:p>
          <a:p>
            <a:endParaRPr lang="en-US" altLang="ja-JP" sz="2800" kern="0" dirty="0" smtClean="0">
              <a:solidFill>
                <a:srgbClr val="FF0000"/>
              </a:solidFill>
            </a:endParaRPr>
          </a:p>
          <a:p>
            <a:r>
              <a:rPr lang="ja-JP" altLang="en-US" sz="2800" kern="0" dirty="0" smtClean="0">
                <a:solidFill>
                  <a:srgbClr val="FF0000"/>
                </a:solidFill>
              </a:rPr>
              <a:t>　　　　メリット</a:t>
            </a:r>
            <a:endParaRPr lang="en-US" altLang="ja-JP" sz="2800" kern="0" dirty="0" smtClean="0">
              <a:solidFill>
                <a:srgbClr val="FF0000"/>
              </a:solidFill>
            </a:endParaRPr>
          </a:p>
          <a:p>
            <a:r>
              <a:rPr lang="ja-JP" altLang="en-US" sz="2800" kern="0" dirty="0">
                <a:solidFill>
                  <a:srgbClr val="0000FF"/>
                </a:solidFill>
              </a:rPr>
              <a:t>１</a:t>
            </a:r>
            <a:r>
              <a:rPr lang="ja-JP" altLang="en-US" sz="2800" kern="0" dirty="0" smtClean="0">
                <a:solidFill>
                  <a:srgbClr val="0000FF"/>
                </a:solidFill>
              </a:rPr>
              <a:t>．一緒に学べる</a:t>
            </a:r>
            <a:endParaRPr lang="en-US" altLang="ja-JP" sz="2800" kern="0" dirty="0" smtClean="0">
              <a:solidFill>
                <a:srgbClr val="0000FF"/>
              </a:solidFill>
            </a:endParaRPr>
          </a:p>
          <a:p>
            <a:r>
              <a:rPr lang="ja-JP" altLang="en-US" sz="2800" kern="0" dirty="0">
                <a:solidFill>
                  <a:srgbClr val="0000FF"/>
                </a:solidFill>
              </a:rPr>
              <a:t>２</a:t>
            </a:r>
            <a:r>
              <a:rPr lang="ja-JP" altLang="en-US" sz="2800" kern="0" dirty="0" smtClean="0">
                <a:solidFill>
                  <a:srgbClr val="0000FF"/>
                </a:solidFill>
              </a:rPr>
              <a:t>．</a:t>
            </a:r>
            <a:r>
              <a:rPr lang="ja-JP" altLang="en-US" sz="2800" kern="0" dirty="0">
                <a:solidFill>
                  <a:srgbClr val="0000FF"/>
                </a:solidFill>
              </a:rPr>
              <a:t>集まりやすくなる</a:t>
            </a:r>
            <a:endParaRPr lang="en-US" altLang="ja-JP" sz="2800" kern="0" dirty="0">
              <a:solidFill>
                <a:srgbClr val="0000FF"/>
              </a:solidFill>
            </a:endParaRPr>
          </a:p>
          <a:p>
            <a:r>
              <a:rPr lang="ja-JP" altLang="en-US" sz="2800" kern="0" dirty="0" smtClean="0">
                <a:solidFill>
                  <a:srgbClr val="0000FF"/>
                </a:solidFill>
              </a:rPr>
              <a:t>３．</a:t>
            </a:r>
            <a:r>
              <a:rPr lang="ja-JP" altLang="en-US" sz="2800" kern="0" dirty="0">
                <a:solidFill>
                  <a:srgbClr val="0000FF"/>
                </a:solidFill>
              </a:rPr>
              <a:t>システム化・</a:t>
            </a:r>
            <a:r>
              <a:rPr lang="ja-JP" altLang="en-US" sz="2800" kern="0" dirty="0" smtClean="0">
                <a:solidFill>
                  <a:srgbClr val="0000FF"/>
                </a:solidFill>
              </a:rPr>
              <a:t>体制</a:t>
            </a:r>
            <a:endParaRPr lang="en-US" altLang="ja-JP" sz="2800" kern="0" dirty="0" smtClean="0">
              <a:solidFill>
                <a:srgbClr val="0000FF"/>
              </a:solidFill>
            </a:endParaRPr>
          </a:p>
          <a:p>
            <a:r>
              <a:rPr lang="ja-JP" altLang="en-US" sz="2800" kern="0" dirty="0">
                <a:solidFill>
                  <a:srgbClr val="0000FF"/>
                </a:solidFill>
              </a:rPr>
              <a:t>　</a:t>
            </a:r>
            <a:r>
              <a:rPr lang="ja-JP" altLang="en-US" sz="2800" kern="0" dirty="0" smtClean="0">
                <a:solidFill>
                  <a:srgbClr val="0000FF"/>
                </a:solidFill>
              </a:rPr>
              <a:t>整備が</a:t>
            </a:r>
            <a:r>
              <a:rPr lang="ja-JP" altLang="en-US" sz="2800" kern="0" dirty="0">
                <a:solidFill>
                  <a:srgbClr val="0000FF"/>
                </a:solidFill>
              </a:rPr>
              <a:t>継続</a:t>
            </a:r>
            <a:r>
              <a:rPr lang="ja-JP" altLang="en-US" sz="2800" kern="0" dirty="0" smtClean="0">
                <a:solidFill>
                  <a:srgbClr val="0000FF"/>
                </a:solidFill>
              </a:rPr>
              <a:t>される</a:t>
            </a:r>
            <a:endParaRPr lang="en-US" altLang="ja-JP" sz="2800" kern="0" dirty="0" smtClean="0">
              <a:solidFill>
                <a:srgbClr val="0000FF"/>
              </a:solidFill>
            </a:endParaRPr>
          </a:p>
          <a:p>
            <a:r>
              <a:rPr lang="ja-JP" altLang="en-US" sz="2800" kern="0" dirty="0">
                <a:solidFill>
                  <a:srgbClr val="0000FF"/>
                </a:solidFill>
              </a:rPr>
              <a:t>　</a:t>
            </a:r>
            <a:r>
              <a:rPr lang="ja-JP" altLang="en-US" sz="2800" kern="0" dirty="0" smtClean="0">
                <a:solidFill>
                  <a:srgbClr val="0000FF"/>
                </a:solidFill>
              </a:rPr>
              <a:t>（予算含）</a:t>
            </a:r>
            <a:endParaRPr lang="en-US" altLang="ja-JP" sz="2800" kern="0" dirty="0">
              <a:solidFill>
                <a:srgbClr val="0000FF"/>
              </a:solidFill>
            </a:endParaRPr>
          </a:p>
          <a:p>
            <a:r>
              <a:rPr lang="ja-JP" altLang="en-US" sz="2800" kern="0" dirty="0" smtClean="0">
                <a:solidFill>
                  <a:srgbClr val="0000FF"/>
                </a:solidFill>
              </a:rPr>
              <a:t>４．地域連携が強化</a:t>
            </a:r>
            <a:endParaRPr lang="en-US" altLang="ja-JP" sz="2800" kern="0" dirty="0" smtClean="0">
              <a:solidFill>
                <a:srgbClr val="0000FF"/>
              </a:solidFill>
            </a:endParaRPr>
          </a:p>
          <a:p>
            <a:r>
              <a:rPr lang="ja-JP" altLang="en-US" sz="2800" kern="0" dirty="0">
                <a:solidFill>
                  <a:srgbClr val="0000FF"/>
                </a:solidFill>
              </a:rPr>
              <a:t>　</a:t>
            </a:r>
            <a:r>
              <a:rPr lang="ja-JP" altLang="en-US" sz="2800" kern="0" dirty="0" smtClean="0">
                <a:solidFill>
                  <a:srgbClr val="0000FF"/>
                </a:solidFill>
              </a:rPr>
              <a:t>する</a:t>
            </a:r>
            <a:endParaRPr lang="en-US" altLang="ja-JP" sz="2800" kern="0" dirty="0" smtClean="0">
              <a:solidFill>
                <a:srgbClr val="0000FF"/>
              </a:solidFill>
            </a:endParaRPr>
          </a:p>
          <a:p>
            <a:endParaRPr lang="en-US" altLang="ja-JP" sz="2000" kern="0" dirty="0">
              <a:solidFill>
                <a:srgbClr val="0000FF"/>
              </a:solidFill>
            </a:endParaRPr>
          </a:p>
          <a:p>
            <a:endParaRPr lang="en-US" altLang="ja-JP" sz="2000" kern="0" dirty="0" smtClean="0">
              <a:solidFill>
                <a:srgbClr val="0000FF"/>
              </a:solidFill>
            </a:endParaRPr>
          </a:p>
          <a:p>
            <a:endParaRPr lang="ja-JP" altLang="en-US" sz="2000" kern="0" dirty="0">
              <a:solidFill>
                <a:srgbClr val="0000FF"/>
              </a:solidFill>
            </a:endParaRPr>
          </a:p>
        </p:txBody>
      </p:sp>
      <p:sp>
        <p:nvSpPr>
          <p:cNvPr id="17" name="テキスト プレースホルダー 4"/>
          <p:cNvSpPr txBox="1">
            <a:spLocks/>
          </p:cNvSpPr>
          <p:nvPr/>
        </p:nvSpPr>
        <p:spPr bwMode="auto">
          <a:xfrm>
            <a:off x="4035052" y="1268760"/>
            <a:ext cx="5035822" cy="39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r>
              <a:rPr lang="ja-JP" altLang="en-US" sz="2800" kern="0" dirty="0" smtClean="0">
                <a:solidFill>
                  <a:srgbClr val="FF0000"/>
                </a:solidFill>
              </a:rPr>
              <a:t>デメリットへの調整</a:t>
            </a:r>
            <a:endParaRPr lang="en-US" altLang="ja-JP" sz="2800" kern="0" dirty="0" smtClean="0">
              <a:solidFill>
                <a:srgbClr val="FF0000"/>
              </a:solidFill>
            </a:endParaRPr>
          </a:p>
          <a:p>
            <a:r>
              <a:rPr lang="ja-JP" altLang="en-US" sz="2800" kern="0" dirty="0" smtClean="0">
                <a:solidFill>
                  <a:srgbClr val="0000FF"/>
                </a:solidFill>
              </a:rPr>
              <a:t>１．単一と複数市町村（圏域）</a:t>
            </a:r>
            <a:endParaRPr lang="en-US" altLang="ja-JP" sz="2800" kern="0" dirty="0" smtClean="0">
              <a:solidFill>
                <a:srgbClr val="0000FF"/>
              </a:solidFill>
            </a:endParaRPr>
          </a:p>
          <a:p>
            <a:r>
              <a:rPr lang="ja-JP" altLang="en-US" sz="2800" kern="0" dirty="0">
                <a:solidFill>
                  <a:srgbClr val="0000FF"/>
                </a:solidFill>
              </a:rPr>
              <a:t>　</a:t>
            </a:r>
            <a:r>
              <a:rPr lang="ja-JP" altLang="en-US" sz="2800" kern="0" dirty="0" smtClean="0">
                <a:solidFill>
                  <a:srgbClr val="0000FF"/>
                </a:solidFill>
              </a:rPr>
              <a:t>では、作り方に工夫がいる</a:t>
            </a:r>
            <a:endParaRPr lang="en-US" altLang="ja-JP" sz="2800" kern="0" dirty="0" smtClean="0">
              <a:solidFill>
                <a:srgbClr val="0000FF"/>
              </a:solidFill>
            </a:endParaRPr>
          </a:p>
          <a:p>
            <a:r>
              <a:rPr lang="ja-JP" altLang="en-US" sz="2800" kern="0" dirty="0" smtClean="0">
                <a:solidFill>
                  <a:srgbClr val="0000FF"/>
                </a:solidFill>
              </a:rPr>
              <a:t>２．市町村業務を増やす</a:t>
            </a:r>
            <a:endParaRPr lang="en-US" altLang="ja-JP" sz="2800" kern="0" dirty="0">
              <a:solidFill>
                <a:srgbClr val="0000FF"/>
              </a:solidFill>
            </a:endParaRPr>
          </a:p>
          <a:p>
            <a:r>
              <a:rPr lang="ja-JP" altLang="en-US" sz="2800" kern="0" dirty="0" smtClean="0">
                <a:solidFill>
                  <a:srgbClr val="0000FF"/>
                </a:solidFill>
              </a:rPr>
              <a:t>　</a:t>
            </a:r>
            <a:r>
              <a:rPr lang="ja-JP" altLang="en-US" sz="2800" kern="0" dirty="0" smtClean="0">
                <a:solidFill>
                  <a:srgbClr val="FF0000"/>
                </a:solidFill>
              </a:rPr>
              <a:t>　（委託内容の調整解消）</a:t>
            </a:r>
            <a:endParaRPr lang="en-US" altLang="ja-JP" sz="2800" kern="0" dirty="0" smtClean="0">
              <a:solidFill>
                <a:srgbClr val="FF0000"/>
              </a:solidFill>
            </a:endParaRPr>
          </a:p>
          <a:p>
            <a:r>
              <a:rPr lang="ja-JP" altLang="en-US" sz="2800" kern="0" dirty="0">
                <a:solidFill>
                  <a:srgbClr val="0000FF"/>
                </a:solidFill>
              </a:rPr>
              <a:t>３</a:t>
            </a:r>
            <a:r>
              <a:rPr lang="ja-JP" altLang="en-US" sz="2800" kern="0" dirty="0" smtClean="0">
                <a:solidFill>
                  <a:srgbClr val="0000FF"/>
                </a:solidFill>
              </a:rPr>
              <a:t>．会議が増える</a:t>
            </a:r>
            <a:endParaRPr lang="en-US" altLang="ja-JP" sz="2800" kern="0" dirty="0" smtClean="0">
              <a:solidFill>
                <a:srgbClr val="0000FF"/>
              </a:solidFill>
            </a:endParaRPr>
          </a:p>
          <a:p>
            <a:r>
              <a:rPr lang="ja-JP" altLang="en-US" sz="2800" kern="0" dirty="0" smtClean="0">
                <a:solidFill>
                  <a:srgbClr val="0000FF"/>
                </a:solidFill>
              </a:rPr>
              <a:t>　　</a:t>
            </a:r>
            <a:r>
              <a:rPr lang="ja-JP" altLang="en-US" sz="2800" kern="0" dirty="0" smtClean="0">
                <a:solidFill>
                  <a:srgbClr val="FF0000"/>
                </a:solidFill>
              </a:rPr>
              <a:t>（他会議とのタイアップ等）</a:t>
            </a:r>
            <a:endParaRPr lang="en-US" altLang="ja-JP" sz="2800" kern="0" dirty="0" smtClean="0">
              <a:solidFill>
                <a:srgbClr val="FF0000"/>
              </a:solidFill>
            </a:endParaRPr>
          </a:p>
          <a:p>
            <a:endParaRPr lang="en-US" altLang="ja-JP" sz="2000" kern="0" dirty="0">
              <a:solidFill>
                <a:srgbClr val="FF0000"/>
              </a:solidFill>
            </a:endParaRPr>
          </a:p>
        </p:txBody>
      </p:sp>
      <p:sp>
        <p:nvSpPr>
          <p:cNvPr id="9"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8" name="正方形/長方形 7"/>
          <p:cNvSpPr/>
          <p:nvPr/>
        </p:nvSpPr>
        <p:spPr>
          <a:xfrm>
            <a:off x="302816" y="5294732"/>
            <a:ext cx="8494126"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smtClean="0"/>
              <a:t>自分たちが住む地域の</a:t>
            </a:r>
            <a:r>
              <a:rPr kumimoji="1" lang="ja-JP" altLang="en-US" b="1" dirty="0" err="1" smtClean="0"/>
              <a:t>障がい</a:t>
            </a:r>
            <a:r>
              <a:rPr kumimoji="1" lang="ja-JP" altLang="en-US" b="1" dirty="0" smtClean="0"/>
              <a:t>者理解や障がい者支援が、丁寧に</a:t>
            </a:r>
            <a:r>
              <a:rPr lang="ja-JP" altLang="en-US" b="1" dirty="0" smtClean="0"/>
              <a:t>進められ</a:t>
            </a:r>
            <a:r>
              <a:rPr kumimoji="1" lang="ja-JP" altLang="en-US" b="1" dirty="0" smtClean="0"/>
              <a:t>るために、地域においても支援者を育てる事が重要であることを、先ず障がい者支援担当課と共有する土台を作る</a:t>
            </a:r>
            <a:endParaRPr kumimoji="1" lang="ja-JP" altLang="en-US" b="1" dirty="0"/>
          </a:p>
        </p:txBody>
      </p:sp>
    </p:spTree>
    <p:extLst>
      <p:ext uri="{BB962C8B-B14F-4D97-AF65-F5344CB8AC3E}">
        <p14:creationId xmlns:p14="http://schemas.microsoft.com/office/powerpoint/2010/main" val="79654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6278" y="1340768"/>
            <a:ext cx="4040188" cy="639762"/>
          </a:xfrm>
        </p:spPr>
        <p:txBody>
          <a:bodyPr/>
          <a:lstStyle/>
          <a:p>
            <a:r>
              <a:rPr lang="ja-JP" altLang="en-US" dirty="0" smtClean="0"/>
              <a:t>基幹相談支援センター</a:t>
            </a:r>
            <a:endParaRPr lang="en-US" altLang="ja-JP" dirty="0" smtClean="0"/>
          </a:p>
          <a:p>
            <a:r>
              <a:rPr lang="ja-JP" altLang="en-US" dirty="0" smtClean="0"/>
              <a:t>（主任相談支援専門員）</a:t>
            </a:r>
            <a:endParaRPr kumimoji="1" lang="ja-JP" altLang="en-US" dirty="0"/>
          </a:p>
        </p:txBody>
      </p:sp>
      <p:sp>
        <p:nvSpPr>
          <p:cNvPr id="5" name="テキスト プレースホルダー 4"/>
          <p:cNvSpPr>
            <a:spLocks noGrp="1"/>
          </p:cNvSpPr>
          <p:nvPr>
            <p:ph type="body" sz="quarter" idx="3"/>
          </p:nvPr>
        </p:nvSpPr>
        <p:spPr>
          <a:xfrm>
            <a:off x="4999384" y="1340768"/>
            <a:ext cx="4041775" cy="639762"/>
          </a:xfrm>
        </p:spPr>
        <p:txBody>
          <a:bodyPr/>
          <a:lstStyle/>
          <a:p>
            <a:r>
              <a:rPr kumimoji="1" lang="ja-JP" altLang="en-US" dirty="0" smtClean="0"/>
              <a:t>想定される人材育成エリアでの実践</a:t>
            </a:r>
            <a:endParaRPr kumimoji="1" lang="ja-JP" altLang="en-US" dirty="0"/>
          </a:p>
        </p:txBody>
      </p:sp>
      <p:sp>
        <p:nvSpPr>
          <p:cNvPr id="6" name="コンテンツ プレースホルダー 5"/>
          <p:cNvSpPr>
            <a:spLocks noGrp="1"/>
          </p:cNvSpPr>
          <p:nvPr>
            <p:ph sz="quarter" idx="4"/>
          </p:nvPr>
        </p:nvSpPr>
        <p:spPr>
          <a:xfrm>
            <a:off x="5004048" y="1916832"/>
            <a:ext cx="4032448" cy="3672407"/>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ja-JP" altLang="en-US" dirty="0"/>
              <a:t>３</a:t>
            </a:r>
            <a:r>
              <a:rPr lang="ja-JP" altLang="en-US" dirty="0" smtClean="0"/>
              <a:t>．ＯＪＴと実地教育機能</a:t>
            </a:r>
            <a:endParaRPr lang="en-US" altLang="ja-JP" dirty="0" smtClean="0"/>
          </a:p>
          <a:p>
            <a:pPr marL="0" indent="0">
              <a:buNone/>
            </a:pPr>
            <a:r>
              <a:rPr kumimoji="1" lang="ja-JP" altLang="en-US" dirty="0" smtClean="0"/>
              <a:t>　≪対象；　初任者・現任者≫</a:t>
            </a:r>
            <a:endParaRPr kumimoji="1" lang="en-US" altLang="ja-JP" dirty="0" smtClean="0"/>
          </a:p>
          <a:p>
            <a:pPr marL="0" indent="0">
              <a:buNone/>
            </a:pPr>
            <a:endParaRPr lang="en-US" altLang="ja-JP" dirty="0" smtClean="0">
              <a:solidFill>
                <a:srgbClr val="FF0000"/>
              </a:solidFill>
            </a:endParaRPr>
          </a:p>
          <a:p>
            <a:pPr marL="0" indent="0">
              <a:buNone/>
            </a:pPr>
            <a:endParaRPr lang="en-US" altLang="ja-JP" dirty="0">
              <a:solidFill>
                <a:srgbClr val="FF0000"/>
              </a:solidFill>
            </a:endParaRPr>
          </a:p>
          <a:p>
            <a:pPr marL="0" indent="0">
              <a:buNone/>
            </a:pPr>
            <a:endParaRPr lang="en-US" altLang="ja-JP" dirty="0" smtClean="0">
              <a:solidFill>
                <a:srgbClr val="FF0000"/>
              </a:solidFill>
            </a:endParaRPr>
          </a:p>
          <a:p>
            <a:pPr marL="0" indent="0">
              <a:buNone/>
            </a:pPr>
            <a:endParaRPr lang="en-US" altLang="ja-JP" dirty="0" smtClean="0">
              <a:solidFill>
                <a:srgbClr val="FF0000"/>
              </a:solidFill>
            </a:endParaRPr>
          </a:p>
          <a:p>
            <a:pPr marL="0" indent="0">
              <a:buNone/>
            </a:pPr>
            <a:endParaRPr lang="en-US" altLang="ja-JP" dirty="0" smtClean="0">
              <a:solidFill>
                <a:srgbClr val="FF0000"/>
              </a:solidFill>
            </a:endParaRPr>
          </a:p>
          <a:p>
            <a:pPr marL="0" indent="0">
              <a:buNone/>
            </a:pPr>
            <a:r>
              <a:rPr lang="ja-JP" altLang="en-US" dirty="0">
                <a:solidFill>
                  <a:srgbClr val="FF0000"/>
                </a:solidFill>
              </a:rPr>
              <a:t>　</a:t>
            </a:r>
            <a:r>
              <a:rPr lang="ja-JP" altLang="en-US" dirty="0" smtClean="0">
                <a:solidFill>
                  <a:srgbClr val="FF0000"/>
                </a:solidFill>
              </a:rPr>
              <a:t>　　　　　　　企画</a:t>
            </a:r>
            <a:r>
              <a:rPr lang="ja-JP" altLang="en-US" dirty="0">
                <a:solidFill>
                  <a:srgbClr val="FF0000"/>
                </a:solidFill>
              </a:rPr>
              <a:t>運営経験</a:t>
            </a:r>
          </a:p>
          <a:p>
            <a:pPr marL="0" indent="0">
              <a:buNone/>
            </a:pPr>
            <a:endParaRPr kumimoji="1" lang="ja-JP" altLang="en-US" dirty="0"/>
          </a:p>
        </p:txBody>
      </p:sp>
      <p:sp>
        <p:nvSpPr>
          <p:cNvPr id="7" name="スライド番号プレースホルダー 6"/>
          <p:cNvSpPr>
            <a:spLocks noGrp="1"/>
          </p:cNvSpPr>
          <p:nvPr>
            <p:ph type="sldNum" sz="quarter" idx="12"/>
          </p:nvPr>
        </p:nvSpPr>
        <p:spPr>
          <a:xfrm>
            <a:off x="7010400" y="6575938"/>
            <a:ext cx="2133600" cy="476250"/>
          </a:xfrm>
        </p:spPr>
        <p:txBody>
          <a:bodyPr/>
          <a:lstStyle/>
          <a:p>
            <a:pPr>
              <a:defRPr/>
            </a:pPr>
            <a:fld id="{6D71B237-0564-46C1-80B2-52CF48E15396}" type="slidenum">
              <a:rPr lang="en-US" altLang="ja-JP" smtClean="0"/>
              <a:pPr>
                <a:defRPr/>
              </a:pPr>
              <a:t>8</a:t>
            </a:fld>
            <a:endParaRPr lang="en-US" altLang="ja-JP" dirty="0"/>
          </a:p>
        </p:txBody>
      </p:sp>
      <p:sp>
        <p:nvSpPr>
          <p:cNvPr id="8" name="タイトル 1"/>
          <p:cNvSpPr>
            <a:spLocks noGrp="1"/>
          </p:cNvSpPr>
          <p:nvPr>
            <p:ph type="title"/>
          </p:nvPr>
        </p:nvSpPr>
        <p:spPr>
          <a:xfrm>
            <a:off x="467544" y="-4544"/>
            <a:ext cx="8229600" cy="1143000"/>
          </a:xfrm>
        </p:spPr>
        <p:txBody>
          <a:bodyPr/>
          <a:lstStyle/>
          <a:p>
            <a:r>
              <a:rPr lang="ja-JP" altLang="en-US" sz="3200" dirty="0" smtClean="0"/>
              <a:t>３．研修</a:t>
            </a:r>
            <a:r>
              <a:rPr lang="ja-JP" altLang="en-US" sz="3200" dirty="0"/>
              <a:t>企画側の</a:t>
            </a:r>
            <a:r>
              <a:rPr lang="ja-JP" altLang="en-US" sz="3200" dirty="0" smtClean="0"/>
              <a:t>育成（事務局</a:t>
            </a:r>
            <a:r>
              <a:rPr lang="ja-JP" altLang="en-US" sz="3200" dirty="0"/>
              <a:t>体制の</a:t>
            </a:r>
            <a:r>
              <a:rPr lang="ja-JP" altLang="en-US" sz="3200" dirty="0" smtClean="0"/>
              <a:t>確保）</a:t>
            </a:r>
            <a:endParaRPr kumimoji="1" lang="ja-JP" altLang="en-US" sz="3200" dirty="0"/>
          </a:p>
        </p:txBody>
      </p:sp>
      <p:sp>
        <p:nvSpPr>
          <p:cNvPr id="12" name="コンテンツ プレースホルダー 11"/>
          <p:cNvSpPr>
            <a:spLocks noGrp="1"/>
          </p:cNvSpPr>
          <p:nvPr>
            <p:ph sz="half" idx="2"/>
          </p:nvPr>
        </p:nvSpPr>
        <p:spPr>
          <a:xfrm>
            <a:off x="467544" y="1916832"/>
            <a:ext cx="4464496" cy="4209331"/>
          </a:xfrm>
        </p:spPr>
        <p:style>
          <a:lnRef idx="1">
            <a:schemeClr val="accent2"/>
          </a:lnRef>
          <a:fillRef idx="2">
            <a:schemeClr val="accent2"/>
          </a:fillRef>
          <a:effectRef idx="1">
            <a:schemeClr val="accent2"/>
          </a:effectRef>
          <a:fontRef idx="minor">
            <a:schemeClr val="dk1"/>
          </a:fontRef>
        </p:style>
        <p:txBody>
          <a:bodyPr/>
          <a:lstStyle/>
          <a:p>
            <a:pPr marL="0" indent="0">
              <a:buNone/>
            </a:pPr>
            <a:r>
              <a:rPr kumimoji="1" lang="ja-JP" altLang="en-US" dirty="0" smtClean="0"/>
              <a:t>１．主任相談支援専門員の育成≪対象；育成する側≫</a:t>
            </a:r>
            <a:endParaRPr kumimoji="1" lang="en-US" altLang="ja-JP" dirty="0" smtClean="0"/>
          </a:p>
          <a:p>
            <a:pPr marL="0" indent="0">
              <a:buNone/>
            </a:pPr>
            <a:r>
              <a:rPr lang="ja-JP" altLang="en-US" dirty="0"/>
              <a:t>　</a:t>
            </a:r>
            <a:r>
              <a:rPr lang="ja-JP" altLang="en-US" dirty="0" smtClean="0"/>
              <a:t>　　　</a:t>
            </a:r>
            <a:r>
              <a:rPr lang="ja-JP" altLang="en-US" sz="1400" dirty="0" smtClean="0">
                <a:solidFill>
                  <a:srgbClr val="0000FF"/>
                </a:solidFill>
              </a:rPr>
              <a:t>基本相談・計画相談実践</a:t>
            </a:r>
            <a:endParaRPr lang="en-US" altLang="ja-JP" sz="1400" dirty="0" smtClean="0">
              <a:solidFill>
                <a:srgbClr val="0000FF"/>
              </a:solidFill>
            </a:endParaRPr>
          </a:p>
          <a:p>
            <a:pPr marL="0" indent="0">
              <a:buNone/>
            </a:pPr>
            <a:r>
              <a:rPr kumimoji="1" lang="ja-JP" altLang="en-US" sz="1400" dirty="0">
                <a:solidFill>
                  <a:srgbClr val="0000FF"/>
                </a:solidFill>
              </a:rPr>
              <a:t>　</a:t>
            </a:r>
            <a:r>
              <a:rPr kumimoji="1" lang="ja-JP" altLang="en-US" sz="1400" dirty="0" smtClean="0">
                <a:solidFill>
                  <a:srgbClr val="0000FF"/>
                </a:solidFill>
              </a:rPr>
              <a:t>　　　　　　</a:t>
            </a:r>
            <a:r>
              <a:rPr kumimoji="1" lang="ja-JP" altLang="en-US" sz="1400" b="1" u="sng" dirty="0" smtClean="0">
                <a:solidFill>
                  <a:srgbClr val="0000FF"/>
                </a:solidFill>
              </a:rPr>
              <a:t>基幹相談支援センター内</a:t>
            </a:r>
            <a:r>
              <a:rPr lang="ja-JP" altLang="en-US" sz="1400" b="1" u="sng" dirty="0" smtClean="0">
                <a:solidFill>
                  <a:srgbClr val="0000FF"/>
                </a:solidFill>
              </a:rPr>
              <a:t>人材育成</a:t>
            </a:r>
            <a:r>
              <a:rPr lang="ja-JP" altLang="en-US" sz="1400" b="1" u="sng" dirty="0" smtClean="0">
                <a:solidFill>
                  <a:srgbClr val="FF0000"/>
                </a:solidFill>
              </a:rPr>
              <a:t>経験</a:t>
            </a:r>
            <a:endParaRPr lang="en-US" altLang="ja-JP" sz="1400" b="1" u="sng" dirty="0" smtClean="0">
              <a:solidFill>
                <a:srgbClr val="FF0000"/>
              </a:solidFill>
            </a:endParaRPr>
          </a:p>
          <a:p>
            <a:pPr marL="0" indent="0">
              <a:buNone/>
            </a:pPr>
            <a:endParaRPr lang="en-US" altLang="ja-JP" sz="1400" b="1" u="sng" dirty="0" smtClean="0">
              <a:solidFill>
                <a:srgbClr val="0000FF"/>
              </a:solidFill>
            </a:endParaRPr>
          </a:p>
          <a:p>
            <a:pPr marL="0" indent="0">
              <a:buNone/>
            </a:pPr>
            <a:r>
              <a:rPr kumimoji="1" lang="ja-JP" altLang="en-US" sz="1400" dirty="0">
                <a:solidFill>
                  <a:srgbClr val="FF0000"/>
                </a:solidFill>
              </a:rPr>
              <a:t>　</a:t>
            </a:r>
            <a:r>
              <a:rPr kumimoji="1" lang="ja-JP" altLang="en-US" sz="1400" dirty="0" smtClean="0">
                <a:solidFill>
                  <a:srgbClr val="FF0000"/>
                </a:solidFill>
              </a:rPr>
              <a:t>　　　　　　都道府県法定研修</a:t>
            </a:r>
            <a:r>
              <a:rPr kumimoji="1" lang="ja-JP" altLang="en-US" sz="1400" b="1" dirty="0" smtClean="0">
                <a:solidFill>
                  <a:srgbClr val="FF0000"/>
                </a:solidFill>
              </a:rPr>
              <a:t>受講</a:t>
            </a:r>
            <a:endParaRPr kumimoji="1" lang="en-US" altLang="ja-JP" sz="1400" b="1" dirty="0" smtClean="0">
              <a:solidFill>
                <a:srgbClr val="FF0000"/>
              </a:solidFill>
            </a:endParaRPr>
          </a:p>
          <a:p>
            <a:pPr marL="0" indent="0">
              <a:buNone/>
            </a:pPr>
            <a:r>
              <a:rPr lang="ja-JP" altLang="en-US" sz="1400" dirty="0">
                <a:solidFill>
                  <a:srgbClr val="FF0000"/>
                </a:solidFill>
              </a:rPr>
              <a:t>　</a:t>
            </a:r>
            <a:r>
              <a:rPr lang="ja-JP" altLang="en-US" sz="1400" dirty="0" smtClean="0">
                <a:solidFill>
                  <a:srgbClr val="FF0000"/>
                </a:solidFill>
              </a:rPr>
              <a:t>　　　　　　全国相談支援従事者指導者養成研修</a:t>
            </a:r>
            <a:r>
              <a:rPr lang="ja-JP" altLang="en-US" sz="1400" b="1" dirty="0" smtClean="0">
                <a:solidFill>
                  <a:srgbClr val="FF0000"/>
                </a:solidFill>
              </a:rPr>
              <a:t>受講</a:t>
            </a:r>
            <a:endParaRPr lang="en-US" altLang="ja-JP" sz="1400" b="1" dirty="0" smtClean="0">
              <a:solidFill>
                <a:srgbClr val="FF0000"/>
              </a:solidFill>
            </a:endParaRPr>
          </a:p>
          <a:p>
            <a:pPr marL="0" indent="0">
              <a:buNone/>
            </a:pPr>
            <a:r>
              <a:rPr lang="ja-JP" altLang="en-US" sz="1400" dirty="0">
                <a:solidFill>
                  <a:srgbClr val="FF0000"/>
                </a:solidFill>
              </a:rPr>
              <a:t>　</a:t>
            </a:r>
            <a:r>
              <a:rPr lang="ja-JP" altLang="en-US" sz="1400" dirty="0" smtClean="0">
                <a:solidFill>
                  <a:srgbClr val="FF0000"/>
                </a:solidFill>
              </a:rPr>
              <a:t>　　　　　</a:t>
            </a:r>
            <a:r>
              <a:rPr lang="ja-JP" altLang="en-US" sz="1400" b="1" dirty="0" smtClean="0">
                <a:solidFill>
                  <a:srgbClr val="0000FF"/>
                </a:solidFill>
              </a:rPr>
              <a:t>　</a:t>
            </a:r>
            <a:r>
              <a:rPr lang="en-US" altLang="ja-JP" sz="1400" b="1" u="sng" dirty="0" smtClean="0">
                <a:solidFill>
                  <a:srgbClr val="0000FF"/>
                </a:solidFill>
              </a:rPr>
              <a:t>※</a:t>
            </a:r>
            <a:r>
              <a:rPr lang="ja-JP" altLang="en-US" sz="1400" b="1" u="sng" dirty="0" smtClean="0">
                <a:solidFill>
                  <a:srgbClr val="0000FF"/>
                </a:solidFill>
              </a:rPr>
              <a:t>都道府県研修企画参画</a:t>
            </a:r>
            <a:endParaRPr lang="en-US" altLang="ja-JP" sz="1400" b="1" u="sng" dirty="0" smtClean="0">
              <a:solidFill>
                <a:srgbClr val="0000FF"/>
              </a:solidFill>
            </a:endParaRPr>
          </a:p>
          <a:p>
            <a:pPr marL="0" indent="0">
              <a:buNone/>
            </a:pPr>
            <a:r>
              <a:rPr kumimoji="1" lang="ja-JP" altLang="en-US" sz="1400" dirty="0">
                <a:solidFill>
                  <a:srgbClr val="FF0000"/>
                </a:solidFill>
              </a:rPr>
              <a:t>　</a:t>
            </a:r>
            <a:r>
              <a:rPr kumimoji="1" lang="ja-JP" altLang="en-US" sz="1400" dirty="0" smtClean="0">
                <a:solidFill>
                  <a:srgbClr val="FF0000"/>
                </a:solidFill>
              </a:rPr>
              <a:t>　　　　　　主任相談支援専門員養成研修（Ｈ</a:t>
            </a:r>
            <a:r>
              <a:rPr kumimoji="1" lang="en-US" altLang="ja-JP" sz="1400" dirty="0" smtClean="0">
                <a:solidFill>
                  <a:srgbClr val="FF0000"/>
                </a:solidFill>
              </a:rPr>
              <a:t>30</a:t>
            </a:r>
            <a:r>
              <a:rPr kumimoji="1" lang="ja-JP" altLang="en-US" sz="1400" dirty="0" err="1" smtClean="0">
                <a:solidFill>
                  <a:srgbClr val="FF0000"/>
                </a:solidFill>
              </a:rPr>
              <a:t>．</a:t>
            </a:r>
            <a:r>
              <a:rPr kumimoji="1" lang="en-US" altLang="ja-JP" sz="1400" dirty="0" smtClean="0">
                <a:solidFill>
                  <a:srgbClr val="FF0000"/>
                </a:solidFill>
              </a:rPr>
              <a:t>31</a:t>
            </a:r>
            <a:r>
              <a:rPr lang="ja-JP" altLang="en-US" sz="1400" dirty="0">
                <a:solidFill>
                  <a:srgbClr val="FF0000"/>
                </a:solidFill>
              </a:rPr>
              <a:t>）</a:t>
            </a:r>
            <a:endParaRPr kumimoji="1" lang="en-US" altLang="ja-JP" sz="1400" dirty="0" smtClean="0">
              <a:solidFill>
                <a:srgbClr val="FF0000"/>
              </a:solidFill>
            </a:endParaRPr>
          </a:p>
        </p:txBody>
      </p:sp>
      <p:sp>
        <p:nvSpPr>
          <p:cNvPr id="9" name="コンテンツ プレースホルダー 5"/>
          <p:cNvSpPr txBox="1">
            <a:spLocks/>
          </p:cNvSpPr>
          <p:nvPr/>
        </p:nvSpPr>
        <p:spPr bwMode="auto">
          <a:xfrm>
            <a:off x="497120" y="5584527"/>
            <a:ext cx="8352928" cy="864096"/>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18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16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1600">
                <a:solidFill>
                  <a:schemeClr val="dk1"/>
                </a:solidFill>
                <a:latin typeface="+mn-lt"/>
                <a:ea typeface="+mn-ea"/>
                <a:cs typeface="+mn-cs"/>
              </a:defRPr>
            </a:lvl5pPr>
            <a:lvl6pPr marL="2514600" indent="-228600" algn="l" rtl="0" fontAlgn="base">
              <a:spcBef>
                <a:spcPct val="20000"/>
              </a:spcBef>
              <a:spcAft>
                <a:spcPct val="0"/>
              </a:spcAft>
              <a:buChar char="»"/>
              <a:defRPr kumimoji="1" sz="1600">
                <a:solidFill>
                  <a:schemeClr val="dk1"/>
                </a:solidFill>
                <a:latin typeface="+mn-lt"/>
                <a:ea typeface="+mn-ea"/>
                <a:cs typeface="+mn-cs"/>
              </a:defRPr>
            </a:lvl6pPr>
            <a:lvl7pPr marL="2971800" indent="-228600" algn="l" rtl="0" fontAlgn="base">
              <a:spcBef>
                <a:spcPct val="20000"/>
              </a:spcBef>
              <a:spcAft>
                <a:spcPct val="0"/>
              </a:spcAft>
              <a:buChar char="»"/>
              <a:defRPr kumimoji="1" sz="1600">
                <a:solidFill>
                  <a:schemeClr val="dk1"/>
                </a:solidFill>
                <a:latin typeface="+mn-lt"/>
                <a:ea typeface="+mn-ea"/>
                <a:cs typeface="+mn-cs"/>
              </a:defRPr>
            </a:lvl7pPr>
            <a:lvl8pPr marL="3429000" indent="-228600" algn="l" rtl="0" fontAlgn="base">
              <a:spcBef>
                <a:spcPct val="20000"/>
              </a:spcBef>
              <a:spcAft>
                <a:spcPct val="0"/>
              </a:spcAft>
              <a:buChar char="»"/>
              <a:defRPr kumimoji="1" sz="1600">
                <a:solidFill>
                  <a:schemeClr val="dk1"/>
                </a:solidFill>
                <a:latin typeface="+mn-lt"/>
                <a:ea typeface="+mn-ea"/>
                <a:cs typeface="+mn-cs"/>
              </a:defRPr>
            </a:lvl8pPr>
            <a:lvl9pPr marL="3886200" indent="-228600" algn="l" rtl="0" fontAlgn="base">
              <a:spcBef>
                <a:spcPct val="20000"/>
              </a:spcBef>
              <a:spcAft>
                <a:spcPct val="0"/>
              </a:spcAft>
              <a:buChar char="»"/>
              <a:defRPr kumimoji="1" sz="1600">
                <a:solidFill>
                  <a:schemeClr val="dk1"/>
                </a:solidFill>
                <a:latin typeface="+mn-lt"/>
                <a:ea typeface="+mn-ea"/>
                <a:cs typeface="+mn-cs"/>
              </a:defRPr>
            </a:lvl9pPr>
          </a:lstStyle>
          <a:p>
            <a:pPr marL="0" indent="0">
              <a:buNone/>
            </a:pPr>
            <a:r>
              <a:rPr lang="ja-JP" altLang="en-US" kern="0" dirty="0" smtClean="0"/>
              <a:t>２．都道府県相談支援従事者養成研修</a:t>
            </a:r>
            <a:endParaRPr lang="en-US" altLang="ja-JP" kern="0" dirty="0" smtClean="0"/>
          </a:p>
          <a:p>
            <a:pPr marL="0" indent="0">
              <a:buNone/>
            </a:pPr>
            <a:r>
              <a:rPr lang="ja-JP" altLang="en-US" kern="0" dirty="0" smtClean="0"/>
              <a:t>　　　　</a:t>
            </a:r>
            <a:r>
              <a:rPr lang="ja-JP" altLang="en-US" kern="0" dirty="0"/>
              <a:t>　　</a:t>
            </a:r>
            <a:r>
              <a:rPr lang="ja-JP" altLang="en-US" kern="0" dirty="0" smtClean="0">
                <a:solidFill>
                  <a:srgbClr val="FF0000"/>
                </a:solidFill>
              </a:rPr>
              <a:t>企画運営経験</a:t>
            </a:r>
            <a:endParaRPr lang="ja-JP" altLang="en-US" kern="0" dirty="0">
              <a:solidFill>
                <a:srgbClr val="FF0000"/>
              </a:solidFill>
            </a:endParaRPr>
          </a:p>
        </p:txBody>
      </p:sp>
      <p:sp>
        <p:nvSpPr>
          <p:cNvPr id="13" name="角丸四角形 12"/>
          <p:cNvSpPr/>
          <p:nvPr/>
        </p:nvSpPr>
        <p:spPr>
          <a:xfrm>
            <a:off x="617304" y="4993688"/>
            <a:ext cx="3810680"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smtClean="0"/>
              <a:t>基幹　主任相談支援専門員　</a:t>
            </a:r>
            <a:endParaRPr kumimoji="1" lang="ja-JP" altLang="en-US" b="1" dirty="0"/>
          </a:p>
        </p:txBody>
      </p:sp>
      <p:sp>
        <p:nvSpPr>
          <p:cNvPr id="14" name="下矢印 13"/>
          <p:cNvSpPr/>
          <p:nvPr/>
        </p:nvSpPr>
        <p:spPr>
          <a:xfrm>
            <a:off x="617303" y="2996952"/>
            <a:ext cx="484632" cy="199673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5" name="角丸四角形 14"/>
          <p:cNvSpPr/>
          <p:nvPr/>
        </p:nvSpPr>
        <p:spPr>
          <a:xfrm>
            <a:off x="6357690" y="2768524"/>
            <a:ext cx="435624" cy="2505945"/>
          </a:xfrm>
          <a:prstGeom prst="roundRect">
            <a:avLst/>
          </a:prstGeom>
        </p:spPr>
        <p:style>
          <a:lnRef idx="3">
            <a:schemeClr val="lt1"/>
          </a:lnRef>
          <a:fillRef idx="1">
            <a:schemeClr val="accent2"/>
          </a:fillRef>
          <a:effectRef idx="1">
            <a:schemeClr val="accent2"/>
          </a:effectRef>
          <a:fontRef idx="minor">
            <a:schemeClr val="lt1"/>
          </a:fontRef>
        </p:style>
        <p:txBody>
          <a:bodyPr vert="eaVert" rtlCol="0" anchor="ctr"/>
          <a:lstStyle/>
          <a:p>
            <a:pPr algn="ctr"/>
            <a:r>
              <a:rPr kumimoji="1" lang="ja-JP" altLang="en-US" b="1" dirty="0" smtClean="0"/>
              <a:t>主任相談支援専門員　</a:t>
            </a:r>
            <a:endParaRPr kumimoji="1" lang="ja-JP" altLang="en-US" b="1" dirty="0"/>
          </a:p>
        </p:txBody>
      </p:sp>
      <p:sp>
        <p:nvSpPr>
          <p:cNvPr id="16" name="円/楕円 15"/>
          <p:cNvSpPr/>
          <p:nvPr/>
        </p:nvSpPr>
        <p:spPr>
          <a:xfrm>
            <a:off x="7272300" y="3602191"/>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現任</a:t>
            </a:r>
            <a:endParaRPr kumimoji="1" lang="ja-JP" altLang="en-US" b="1" dirty="0"/>
          </a:p>
        </p:txBody>
      </p:sp>
      <p:sp>
        <p:nvSpPr>
          <p:cNvPr id="17" name="円/楕円 16"/>
          <p:cNvSpPr/>
          <p:nvPr/>
        </p:nvSpPr>
        <p:spPr>
          <a:xfrm>
            <a:off x="6732240" y="4207431"/>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smtClean="0"/>
              <a:t>現任</a:t>
            </a:r>
            <a:endParaRPr kumimoji="1" lang="ja-JP" altLang="en-US" b="1" dirty="0"/>
          </a:p>
        </p:txBody>
      </p:sp>
      <p:sp>
        <p:nvSpPr>
          <p:cNvPr id="18" name="円/楕円 17"/>
          <p:cNvSpPr/>
          <p:nvPr/>
        </p:nvSpPr>
        <p:spPr>
          <a:xfrm>
            <a:off x="7866032" y="3362744"/>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現任</a:t>
            </a:r>
            <a:endParaRPr kumimoji="1" lang="ja-JP" altLang="en-US" b="1" dirty="0"/>
          </a:p>
        </p:txBody>
      </p:sp>
      <p:sp>
        <p:nvSpPr>
          <p:cNvPr id="19" name="円/楕円 18"/>
          <p:cNvSpPr/>
          <p:nvPr/>
        </p:nvSpPr>
        <p:spPr>
          <a:xfrm>
            <a:off x="7866032" y="2996952"/>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現任</a:t>
            </a:r>
            <a:endParaRPr kumimoji="1" lang="ja-JP" altLang="en-US" b="1" dirty="0"/>
          </a:p>
        </p:txBody>
      </p:sp>
      <p:sp>
        <p:nvSpPr>
          <p:cNvPr id="20" name="円/楕円 19"/>
          <p:cNvSpPr/>
          <p:nvPr/>
        </p:nvSpPr>
        <p:spPr>
          <a:xfrm>
            <a:off x="6732240" y="4573145"/>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smtClean="0"/>
              <a:t>現任</a:t>
            </a:r>
            <a:endParaRPr kumimoji="1" lang="ja-JP" altLang="en-US" b="1" dirty="0"/>
          </a:p>
        </p:txBody>
      </p:sp>
      <p:sp>
        <p:nvSpPr>
          <p:cNvPr id="21" name="星 5 20"/>
          <p:cNvSpPr/>
          <p:nvPr/>
        </p:nvSpPr>
        <p:spPr>
          <a:xfrm>
            <a:off x="1074632" y="3172736"/>
            <a:ext cx="315394" cy="2712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272300" y="2804854"/>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現任</a:t>
            </a:r>
            <a:endParaRPr kumimoji="1" lang="ja-JP" altLang="en-US" b="1" dirty="0"/>
          </a:p>
        </p:txBody>
      </p:sp>
      <p:sp>
        <p:nvSpPr>
          <p:cNvPr id="23" name="円/楕円 22"/>
          <p:cNvSpPr/>
          <p:nvPr/>
        </p:nvSpPr>
        <p:spPr>
          <a:xfrm>
            <a:off x="7272300" y="3172736"/>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t>現任</a:t>
            </a:r>
            <a:endParaRPr kumimoji="1" lang="ja-JP" altLang="en-US" b="1" dirty="0"/>
          </a:p>
        </p:txBody>
      </p:sp>
      <p:sp>
        <p:nvSpPr>
          <p:cNvPr id="24" name="円/楕円 23"/>
          <p:cNvSpPr/>
          <p:nvPr/>
        </p:nvSpPr>
        <p:spPr>
          <a:xfrm>
            <a:off x="5148064" y="2984217"/>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5" name="円/楕円 24"/>
          <p:cNvSpPr/>
          <p:nvPr/>
        </p:nvSpPr>
        <p:spPr>
          <a:xfrm>
            <a:off x="5300464" y="3445141"/>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6" name="円/楕円 25"/>
          <p:cNvSpPr/>
          <p:nvPr/>
        </p:nvSpPr>
        <p:spPr>
          <a:xfrm>
            <a:off x="5148064" y="3865684"/>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8" name="円/楕円 27"/>
          <p:cNvSpPr/>
          <p:nvPr/>
        </p:nvSpPr>
        <p:spPr>
          <a:xfrm>
            <a:off x="5300464" y="4279508"/>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9" name="円/楕円 28"/>
          <p:cNvSpPr/>
          <p:nvPr/>
        </p:nvSpPr>
        <p:spPr>
          <a:xfrm>
            <a:off x="5148064" y="4700051"/>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30" name="星 5 29"/>
          <p:cNvSpPr/>
          <p:nvPr/>
        </p:nvSpPr>
        <p:spPr>
          <a:xfrm>
            <a:off x="1232329" y="6122521"/>
            <a:ext cx="315394" cy="2712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星 5 30"/>
          <p:cNvSpPr/>
          <p:nvPr/>
        </p:nvSpPr>
        <p:spPr>
          <a:xfrm>
            <a:off x="6473875" y="5074075"/>
            <a:ext cx="315394" cy="2712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カーブ矢印 26"/>
          <p:cNvSpPr/>
          <p:nvPr/>
        </p:nvSpPr>
        <p:spPr>
          <a:xfrm>
            <a:off x="21815" y="3225397"/>
            <a:ext cx="1080120" cy="3371955"/>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2" name="上カーブ矢印 31"/>
          <p:cNvSpPr/>
          <p:nvPr/>
        </p:nvSpPr>
        <p:spPr>
          <a:xfrm rot="20400683">
            <a:off x="3539770" y="5765570"/>
            <a:ext cx="3517023" cy="899986"/>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4" name="円/楕円 33"/>
          <p:cNvSpPr/>
          <p:nvPr/>
        </p:nvSpPr>
        <p:spPr>
          <a:xfrm>
            <a:off x="6155954" y="4075955"/>
            <a:ext cx="2736526" cy="15085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7938876" y="4075955"/>
            <a:ext cx="914400" cy="34174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b="1" dirty="0" smtClean="0"/>
              <a:t>事務局</a:t>
            </a:r>
            <a:endParaRPr kumimoji="1" lang="ja-JP" altLang="en-US" sz="1400" b="1" dirty="0"/>
          </a:p>
        </p:txBody>
      </p:sp>
      <p:sp>
        <p:nvSpPr>
          <p:cNvPr id="36" name="右カーブ矢印 35"/>
          <p:cNvSpPr/>
          <p:nvPr/>
        </p:nvSpPr>
        <p:spPr>
          <a:xfrm rot="5155533">
            <a:off x="4791641" y="1051064"/>
            <a:ext cx="790003" cy="3152023"/>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7" name="円/楕円 36"/>
          <p:cNvSpPr/>
          <p:nvPr/>
        </p:nvSpPr>
        <p:spPr>
          <a:xfrm>
            <a:off x="7866032" y="4619969"/>
            <a:ext cx="936104" cy="420543"/>
          </a:xfrm>
          <a:prstGeom prst="ellipse">
            <a:avLst/>
          </a:prstGeom>
          <a:solidFill>
            <a:srgbClr val="FF66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市町村</a:t>
            </a:r>
            <a:endParaRPr kumimoji="1" lang="ja-JP" altLang="en-US" sz="1200" b="1" dirty="0"/>
          </a:p>
        </p:txBody>
      </p:sp>
      <p:sp>
        <p:nvSpPr>
          <p:cNvPr id="33"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303949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8256" y="260648"/>
            <a:ext cx="8229600" cy="778098"/>
          </a:xfrm>
        </p:spPr>
        <p:txBody>
          <a:bodyPr/>
          <a:lstStyle/>
          <a:p>
            <a:r>
              <a:rPr lang="ja-JP" altLang="en-US" dirty="0" smtClean="0"/>
              <a:t>４．実践</a:t>
            </a:r>
            <a:r>
              <a:rPr lang="ja-JP" altLang="en-US" dirty="0"/>
              <a:t>と振り返り</a:t>
            </a:r>
            <a:r>
              <a:rPr lang="ja-JP" altLang="en-US" dirty="0" smtClean="0"/>
              <a:t>の積み重ね</a:t>
            </a:r>
            <a:endParaRPr kumimoji="1" lang="ja-JP" altLang="en-US" dirty="0"/>
          </a:p>
        </p:txBody>
      </p:sp>
      <p:sp>
        <p:nvSpPr>
          <p:cNvPr id="4" name="スライド番号プレースホルダー 3"/>
          <p:cNvSpPr>
            <a:spLocks noGrp="1"/>
          </p:cNvSpPr>
          <p:nvPr>
            <p:ph type="sldNum" sz="quarter" idx="12"/>
          </p:nvPr>
        </p:nvSpPr>
        <p:spPr>
          <a:xfrm>
            <a:off x="6980276" y="6560353"/>
            <a:ext cx="2133600" cy="476250"/>
          </a:xfrm>
        </p:spPr>
        <p:txBody>
          <a:bodyPr/>
          <a:lstStyle/>
          <a:p>
            <a:pPr>
              <a:defRPr/>
            </a:pPr>
            <a:fld id="{804D6B79-3AEB-42FE-A736-A41F7AEA0445}" type="slidenum">
              <a:rPr lang="en-US" altLang="ja-JP" smtClean="0"/>
              <a:pPr>
                <a:defRPr/>
              </a:pPr>
              <a:t>9</a:t>
            </a:fld>
            <a:endParaRPr lang="en-US" altLang="ja-JP" dirty="0"/>
          </a:p>
        </p:txBody>
      </p:sp>
      <p:sp>
        <p:nvSpPr>
          <p:cNvPr id="5" name="正方形/長方形 4"/>
          <p:cNvSpPr/>
          <p:nvPr/>
        </p:nvSpPr>
        <p:spPr>
          <a:xfrm>
            <a:off x="85676" y="1325488"/>
            <a:ext cx="6264696"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b="1" dirty="0" smtClean="0">
              <a:solidFill>
                <a:schemeClr val="tx1"/>
              </a:solidFill>
            </a:endParaRPr>
          </a:p>
          <a:p>
            <a:r>
              <a:rPr kumimoji="1" lang="ja-JP" altLang="en-US" b="1" dirty="0" smtClean="0">
                <a:solidFill>
                  <a:schemeClr val="tx1"/>
                </a:solidFill>
              </a:rPr>
              <a:t>実践例　</a:t>
            </a:r>
            <a:endParaRPr kumimoji="1" lang="en-US" altLang="ja-JP" b="1" dirty="0" smtClean="0">
              <a:solidFill>
                <a:schemeClr val="tx1"/>
              </a:solidFill>
            </a:endParaRPr>
          </a:p>
          <a:p>
            <a:r>
              <a:rPr kumimoji="1" lang="ja-JP" altLang="en-US" b="1" dirty="0" smtClean="0">
                <a:solidFill>
                  <a:schemeClr val="tx1"/>
                </a:solidFill>
              </a:rPr>
              <a:t>　</a:t>
            </a:r>
            <a:r>
              <a:rPr kumimoji="1" lang="en-US" altLang="ja-JP" b="1" dirty="0" smtClean="0">
                <a:solidFill>
                  <a:srgbClr val="0000FF"/>
                </a:solidFill>
              </a:rPr>
              <a:t>※</a:t>
            </a:r>
            <a:r>
              <a:rPr kumimoji="1" lang="ja-JP" altLang="en-US" b="1" dirty="0" smtClean="0">
                <a:solidFill>
                  <a:srgbClr val="0000FF"/>
                </a:solidFill>
              </a:rPr>
              <a:t>都道府県研修コアメンバーとしての経験（ベース）</a:t>
            </a:r>
            <a:endParaRPr kumimoji="1" lang="en-US" altLang="ja-JP" b="1" dirty="0" smtClean="0">
              <a:solidFill>
                <a:schemeClr val="tx1"/>
              </a:solidFill>
            </a:endParaRPr>
          </a:p>
          <a:p>
            <a:r>
              <a:rPr kumimoji="1" lang="ja-JP" altLang="en-US" b="1" dirty="0" smtClean="0">
                <a:solidFill>
                  <a:schemeClr val="tx1"/>
                </a:solidFill>
              </a:rPr>
              <a:t>　１．地域で研修する</a:t>
            </a:r>
            <a:r>
              <a:rPr kumimoji="1" lang="ja-JP" altLang="en-US" b="1" dirty="0" smtClean="0">
                <a:solidFill>
                  <a:srgbClr val="FF0000"/>
                </a:solidFill>
              </a:rPr>
              <a:t>企画立案とチーム作り</a:t>
            </a:r>
            <a:endParaRPr lang="en-US" altLang="ja-JP" b="1" dirty="0">
              <a:solidFill>
                <a:srgbClr val="FF0000"/>
              </a:solidFill>
            </a:endParaRPr>
          </a:p>
          <a:p>
            <a:r>
              <a:rPr lang="ja-JP" altLang="en-US" b="1" dirty="0" smtClean="0">
                <a:solidFill>
                  <a:schemeClr val="tx1"/>
                </a:solidFill>
              </a:rPr>
              <a:t>　　</a:t>
            </a:r>
            <a:r>
              <a:rPr kumimoji="1" lang="ja-JP" altLang="en-US" b="1" dirty="0" smtClean="0">
                <a:solidFill>
                  <a:schemeClr val="tx1"/>
                </a:solidFill>
              </a:rPr>
              <a:t>（打ち込む研修テーマの設定の検討会を仕切る）</a:t>
            </a:r>
            <a:endParaRPr kumimoji="1" lang="en-US" altLang="ja-JP" b="1" dirty="0" smtClean="0">
              <a:solidFill>
                <a:schemeClr val="tx1"/>
              </a:solidFill>
            </a:endParaRPr>
          </a:p>
          <a:p>
            <a:r>
              <a:rPr lang="ja-JP" altLang="en-US" b="1" dirty="0">
                <a:solidFill>
                  <a:schemeClr val="tx1"/>
                </a:solidFill>
              </a:rPr>
              <a:t>　２．</a:t>
            </a:r>
            <a:r>
              <a:rPr lang="ja-JP" altLang="en-US" b="1" dirty="0" smtClean="0">
                <a:solidFill>
                  <a:schemeClr val="tx1"/>
                </a:solidFill>
              </a:rPr>
              <a:t>地域で研修する講義～演習～まとめ</a:t>
            </a:r>
            <a:endParaRPr lang="en-US" altLang="ja-JP" b="1" dirty="0" smtClean="0">
              <a:solidFill>
                <a:schemeClr val="tx1"/>
              </a:solidFill>
            </a:endParaRPr>
          </a:p>
          <a:p>
            <a:r>
              <a:rPr lang="ja-JP" altLang="en-US" b="1" dirty="0">
                <a:solidFill>
                  <a:schemeClr val="tx1"/>
                </a:solidFill>
              </a:rPr>
              <a:t>　</a:t>
            </a:r>
            <a:r>
              <a:rPr lang="ja-JP" altLang="en-US" b="1" dirty="0" smtClean="0">
                <a:solidFill>
                  <a:schemeClr val="tx1"/>
                </a:solidFill>
              </a:rPr>
              <a:t>　（柱立てと</a:t>
            </a:r>
            <a:r>
              <a:rPr lang="ja-JP" altLang="en-US" b="1" dirty="0" smtClean="0">
                <a:solidFill>
                  <a:srgbClr val="FF0000"/>
                </a:solidFill>
              </a:rPr>
              <a:t>流れを作る</a:t>
            </a:r>
            <a:r>
              <a:rPr lang="ja-JP" altLang="en-US" b="1" dirty="0" smtClean="0">
                <a:solidFill>
                  <a:schemeClr val="tx1"/>
                </a:solidFill>
              </a:rPr>
              <a:t>）</a:t>
            </a:r>
            <a:endParaRPr lang="en-US" altLang="ja-JP" b="1" dirty="0">
              <a:solidFill>
                <a:schemeClr val="tx1"/>
              </a:solidFill>
            </a:endParaRPr>
          </a:p>
          <a:p>
            <a:r>
              <a:rPr lang="ja-JP" altLang="en-US" b="1" dirty="0" smtClean="0">
                <a:solidFill>
                  <a:schemeClr val="tx1"/>
                </a:solidFill>
              </a:rPr>
              <a:t>　３．演習事例の作成</a:t>
            </a:r>
            <a:r>
              <a:rPr lang="ja-JP" altLang="en-US" b="1" dirty="0" smtClean="0">
                <a:solidFill>
                  <a:srgbClr val="FF0000"/>
                </a:solidFill>
              </a:rPr>
              <a:t>（実践ツール・シナリオを作る）</a:t>
            </a:r>
            <a:endParaRPr lang="en-US" altLang="ja-JP" b="1" dirty="0">
              <a:solidFill>
                <a:schemeClr val="tx1"/>
              </a:solidFill>
            </a:endParaRPr>
          </a:p>
          <a:p>
            <a:r>
              <a:rPr lang="ja-JP" altLang="en-US" b="1" dirty="0" smtClean="0">
                <a:solidFill>
                  <a:schemeClr val="tx1"/>
                </a:solidFill>
              </a:rPr>
              <a:t>　４．リーダーとして</a:t>
            </a:r>
            <a:r>
              <a:rPr lang="ja-JP" altLang="en-US" b="1" dirty="0" smtClean="0">
                <a:solidFill>
                  <a:srgbClr val="FF0000"/>
                </a:solidFill>
              </a:rPr>
              <a:t>まとめる</a:t>
            </a:r>
            <a:endParaRPr lang="en-US" altLang="ja-JP" b="1" dirty="0" smtClean="0">
              <a:solidFill>
                <a:srgbClr val="FF0000"/>
              </a:solidFill>
            </a:endParaRPr>
          </a:p>
          <a:p>
            <a:r>
              <a:rPr lang="ja-JP" altLang="en-US" b="1" dirty="0" smtClean="0">
                <a:solidFill>
                  <a:schemeClr val="tx1"/>
                </a:solidFill>
              </a:rPr>
              <a:t>　　（グループワークのファシリテーターとの共有と進行打合せ）</a:t>
            </a:r>
            <a:endParaRPr lang="en-US" altLang="ja-JP" b="1" dirty="0">
              <a:solidFill>
                <a:schemeClr val="tx1"/>
              </a:solidFill>
            </a:endParaRPr>
          </a:p>
          <a:p>
            <a:r>
              <a:rPr lang="ja-JP" altLang="en-US" b="1" dirty="0" smtClean="0">
                <a:solidFill>
                  <a:schemeClr val="tx1"/>
                </a:solidFill>
              </a:rPr>
              <a:t>　５．講義（外部講師？　エリア内講師の調整）</a:t>
            </a:r>
            <a:endParaRPr lang="en-US" altLang="ja-JP" b="1" dirty="0" smtClean="0">
              <a:solidFill>
                <a:schemeClr val="tx1"/>
              </a:solidFill>
            </a:endParaRPr>
          </a:p>
          <a:p>
            <a:r>
              <a:rPr lang="ja-JP" altLang="en-US" b="1" dirty="0">
                <a:solidFill>
                  <a:schemeClr val="tx1"/>
                </a:solidFill>
              </a:rPr>
              <a:t>　６．</a:t>
            </a:r>
            <a:r>
              <a:rPr lang="ja-JP" altLang="en-US" b="1" dirty="0" smtClean="0">
                <a:solidFill>
                  <a:schemeClr val="tx1"/>
                </a:solidFill>
              </a:rPr>
              <a:t>演習の仕切り　</a:t>
            </a:r>
            <a:endParaRPr lang="en-US" altLang="ja-JP" b="1" dirty="0">
              <a:solidFill>
                <a:schemeClr val="tx1"/>
              </a:solidFill>
            </a:endParaRPr>
          </a:p>
          <a:p>
            <a:r>
              <a:rPr lang="ja-JP" altLang="en-US" b="1" dirty="0" smtClean="0">
                <a:solidFill>
                  <a:schemeClr val="tx1"/>
                </a:solidFill>
              </a:rPr>
              <a:t>　</a:t>
            </a:r>
            <a:r>
              <a:rPr lang="ja-JP" altLang="en-US" b="1" dirty="0">
                <a:solidFill>
                  <a:schemeClr val="tx1"/>
                </a:solidFill>
              </a:rPr>
              <a:t>７．</a:t>
            </a:r>
            <a:r>
              <a:rPr lang="ja-JP" altLang="en-US" b="1" dirty="0" smtClean="0">
                <a:solidFill>
                  <a:schemeClr val="tx1"/>
                </a:solidFill>
              </a:rPr>
              <a:t>振り返り</a:t>
            </a:r>
            <a:endParaRPr lang="en-US" altLang="ja-JP" b="1" dirty="0" smtClean="0">
              <a:solidFill>
                <a:schemeClr val="tx1"/>
              </a:solidFill>
            </a:endParaRPr>
          </a:p>
          <a:p>
            <a:r>
              <a:rPr lang="ja-JP" altLang="en-US" b="1" dirty="0">
                <a:solidFill>
                  <a:schemeClr val="tx1"/>
                </a:solidFill>
              </a:rPr>
              <a:t>　８．</a:t>
            </a:r>
            <a:r>
              <a:rPr lang="ja-JP" altLang="en-US" b="1" dirty="0" smtClean="0">
                <a:solidFill>
                  <a:schemeClr val="tx1"/>
                </a:solidFill>
              </a:rPr>
              <a:t>改善の検討会の仕切り</a:t>
            </a:r>
            <a:endParaRPr lang="en-US" altLang="ja-JP" b="1" dirty="0">
              <a:solidFill>
                <a:schemeClr val="tx1"/>
              </a:solidFill>
            </a:endParaRPr>
          </a:p>
          <a:p>
            <a:r>
              <a:rPr lang="ja-JP" altLang="en-US" b="1" dirty="0" smtClean="0">
                <a:solidFill>
                  <a:schemeClr val="tx1"/>
                </a:solidFill>
              </a:rPr>
              <a:t>　</a:t>
            </a:r>
            <a:r>
              <a:rPr lang="ja-JP" altLang="en-US" b="1" dirty="0">
                <a:solidFill>
                  <a:schemeClr val="tx1"/>
                </a:solidFill>
              </a:rPr>
              <a:t>９．</a:t>
            </a:r>
            <a:r>
              <a:rPr lang="ja-JP" altLang="en-US" b="1" dirty="0" smtClean="0">
                <a:solidFill>
                  <a:schemeClr val="tx1"/>
                </a:solidFill>
              </a:rPr>
              <a:t>次回へのテーマ決め・検証など</a:t>
            </a:r>
            <a:endParaRPr lang="en-US" altLang="ja-JP" b="1" dirty="0" smtClean="0">
              <a:solidFill>
                <a:schemeClr val="tx1"/>
              </a:solidFill>
            </a:endParaRPr>
          </a:p>
          <a:p>
            <a:r>
              <a:rPr kumimoji="1" lang="ja-JP" altLang="en-US" b="1" dirty="0">
                <a:solidFill>
                  <a:schemeClr val="tx1"/>
                </a:solidFill>
              </a:rPr>
              <a:t>　</a:t>
            </a:r>
            <a:r>
              <a:rPr kumimoji="1" lang="ja-JP" altLang="en-US" b="1" dirty="0" smtClean="0">
                <a:solidFill>
                  <a:schemeClr val="tx1"/>
                </a:solidFill>
              </a:rPr>
              <a:t>　　　　　　</a:t>
            </a:r>
            <a:endParaRPr kumimoji="1" lang="ja-JP" altLang="en-US" b="1" dirty="0">
              <a:solidFill>
                <a:schemeClr val="tx1"/>
              </a:solidFill>
            </a:endParaRPr>
          </a:p>
        </p:txBody>
      </p:sp>
      <p:pic>
        <p:nvPicPr>
          <p:cNvPr id="4100" name="Picture 4" descr="C:\Users\hashizume\AppData\Local\Microsoft\Windows\Temporary Internet Files\Content.IE5\7ZDKMI9V\PDC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94480"/>
            <a:ext cx="1464894" cy="2592288"/>
          </a:xfrm>
          <a:prstGeom prst="rect">
            <a:avLst/>
          </a:prstGeom>
          <a:noFill/>
          <a:extLst>
            <a:ext uri="{909E8E84-426E-40DD-AFC4-6F175D3DCCD1}">
              <a14:hiddenFill xmlns:a14="http://schemas.microsoft.com/office/drawing/2010/main">
                <a:solidFill>
                  <a:srgbClr val="FFFFFF"/>
                </a:solidFill>
              </a14:hiddenFill>
            </a:ext>
          </a:extLst>
        </p:spPr>
      </p:pic>
      <p:sp>
        <p:nvSpPr>
          <p:cNvPr id="7" name="左右矢印 6"/>
          <p:cNvSpPr/>
          <p:nvPr/>
        </p:nvSpPr>
        <p:spPr>
          <a:xfrm>
            <a:off x="5764124" y="2094580"/>
            <a:ext cx="1216152" cy="792088"/>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正方形/長方形 8"/>
          <p:cNvSpPr/>
          <p:nvPr/>
        </p:nvSpPr>
        <p:spPr>
          <a:xfrm>
            <a:off x="6588224" y="3786768"/>
            <a:ext cx="2232248" cy="24482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b="1" dirty="0" smtClean="0"/>
              <a:t>実地指導経験</a:t>
            </a:r>
            <a:endParaRPr lang="en-US" altLang="ja-JP" b="1" dirty="0" smtClean="0"/>
          </a:p>
          <a:p>
            <a:r>
              <a:rPr kumimoji="1" lang="ja-JP" altLang="en-US" b="1" dirty="0" smtClean="0"/>
              <a:t>（見せた経験）</a:t>
            </a:r>
            <a:endParaRPr kumimoji="1" lang="en-US" altLang="ja-JP" b="1" dirty="0" smtClean="0"/>
          </a:p>
          <a:p>
            <a:r>
              <a:rPr kumimoji="1" lang="ja-JP" altLang="en-US" sz="1050" b="1" dirty="0" smtClean="0"/>
              <a:t>１．相談の出会い</a:t>
            </a:r>
            <a:endParaRPr kumimoji="1" lang="en-US" altLang="ja-JP" sz="1050" b="1" dirty="0" smtClean="0"/>
          </a:p>
          <a:p>
            <a:r>
              <a:rPr lang="ja-JP" altLang="en-US" sz="1050" b="1" dirty="0"/>
              <a:t>２</a:t>
            </a:r>
            <a:r>
              <a:rPr lang="ja-JP" altLang="en-US" sz="1050" b="1" dirty="0" smtClean="0"/>
              <a:t>．訪問の約束</a:t>
            </a:r>
            <a:endParaRPr lang="en-US" altLang="ja-JP" sz="1050" b="1" dirty="0" smtClean="0"/>
          </a:p>
          <a:p>
            <a:r>
              <a:rPr kumimoji="1" lang="ja-JP" altLang="en-US" sz="1050" b="1" dirty="0"/>
              <a:t>３</a:t>
            </a:r>
            <a:r>
              <a:rPr kumimoji="1" lang="ja-JP" altLang="en-US" sz="1050" b="1" dirty="0" smtClean="0"/>
              <a:t>．訪問</a:t>
            </a:r>
            <a:endParaRPr kumimoji="1" lang="en-US" altLang="ja-JP" sz="1050" b="1" dirty="0" smtClean="0"/>
          </a:p>
          <a:p>
            <a:r>
              <a:rPr lang="ja-JP" altLang="en-US" sz="1050" b="1" dirty="0"/>
              <a:t>４</a:t>
            </a:r>
            <a:r>
              <a:rPr lang="ja-JP" altLang="en-US" sz="1050" b="1" dirty="0" smtClean="0"/>
              <a:t>．面接・聴き取り</a:t>
            </a:r>
            <a:endParaRPr lang="en-US" altLang="ja-JP" sz="1050" b="1" dirty="0" smtClean="0"/>
          </a:p>
          <a:p>
            <a:r>
              <a:rPr kumimoji="1" lang="ja-JP" altLang="en-US" sz="1050" b="1" dirty="0"/>
              <a:t>５</a:t>
            </a:r>
            <a:r>
              <a:rPr kumimoji="1" lang="ja-JP" altLang="en-US" sz="1050" b="1" dirty="0" smtClean="0"/>
              <a:t>．共有・説明</a:t>
            </a:r>
            <a:endParaRPr kumimoji="1" lang="en-US" altLang="ja-JP" sz="1050" b="1" dirty="0" smtClean="0"/>
          </a:p>
          <a:p>
            <a:r>
              <a:rPr lang="ja-JP" altLang="en-US" sz="1050" b="1" dirty="0"/>
              <a:t>６</a:t>
            </a:r>
            <a:r>
              <a:rPr lang="ja-JP" altLang="en-US" sz="1050" b="1" dirty="0" smtClean="0"/>
              <a:t>．アセスメント</a:t>
            </a:r>
            <a:endParaRPr lang="en-US" altLang="ja-JP" sz="1050" b="1" dirty="0" smtClean="0"/>
          </a:p>
          <a:p>
            <a:r>
              <a:rPr kumimoji="1" lang="ja-JP" altLang="en-US" sz="1050" b="1" dirty="0"/>
              <a:t>７</a:t>
            </a:r>
            <a:r>
              <a:rPr kumimoji="1" lang="ja-JP" altLang="en-US" sz="1050" b="1" dirty="0" smtClean="0"/>
              <a:t>．仮プラン・支援相談</a:t>
            </a:r>
            <a:endParaRPr kumimoji="1" lang="en-US" altLang="ja-JP" sz="1050" b="1" dirty="0" smtClean="0"/>
          </a:p>
          <a:p>
            <a:r>
              <a:rPr lang="ja-JP" altLang="en-US" sz="1050" b="1" dirty="0"/>
              <a:t>８</a:t>
            </a:r>
            <a:r>
              <a:rPr lang="ja-JP" altLang="en-US" sz="1050" b="1" dirty="0" smtClean="0"/>
              <a:t>．再訪問</a:t>
            </a:r>
            <a:endParaRPr lang="en-US" altLang="ja-JP" sz="1050" b="1" dirty="0" smtClean="0"/>
          </a:p>
          <a:p>
            <a:r>
              <a:rPr lang="ja-JP" altLang="en-US" sz="1050" b="1" dirty="0"/>
              <a:t>９</a:t>
            </a:r>
            <a:r>
              <a:rPr lang="ja-JP" altLang="en-US" sz="1050" b="1" dirty="0" smtClean="0"/>
              <a:t>．</a:t>
            </a:r>
            <a:r>
              <a:rPr lang="ja-JP" altLang="en-US" sz="1050" b="1" dirty="0"/>
              <a:t>同行</a:t>
            </a:r>
            <a:endParaRPr lang="en-US" altLang="ja-JP" sz="1050" b="1" dirty="0" smtClean="0"/>
          </a:p>
          <a:p>
            <a:r>
              <a:rPr kumimoji="1" lang="ja-JP" altLang="en-US" sz="1050" b="1" dirty="0" smtClean="0"/>
              <a:t>１０．会議</a:t>
            </a:r>
            <a:endParaRPr kumimoji="1" lang="en-US" altLang="ja-JP" sz="1050" b="1" dirty="0" smtClean="0"/>
          </a:p>
          <a:p>
            <a:r>
              <a:rPr lang="ja-JP" altLang="en-US" sz="1050" b="1" dirty="0"/>
              <a:t>１１</a:t>
            </a:r>
            <a:r>
              <a:rPr lang="ja-JP" altLang="en-US" sz="1050" b="1" dirty="0" smtClean="0"/>
              <a:t>．モニタリング</a:t>
            </a:r>
            <a:endParaRPr kumimoji="1" lang="en-US" altLang="ja-JP" sz="1050" b="1" dirty="0" smtClean="0"/>
          </a:p>
        </p:txBody>
      </p:sp>
      <p:sp>
        <p:nvSpPr>
          <p:cNvPr id="10" name="左カーブ矢印 9"/>
          <p:cNvSpPr/>
          <p:nvPr/>
        </p:nvSpPr>
        <p:spPr>
          <a:xfrm>
            <a:off x="8203940" y="2330604"/>
            <a:ext cx="807832" cy="1944216"/>
          </a:xfrm>
          <a:prstGeom prst="curvedLef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 10"/>
          <p:cNvSpPr/>
          <p:nvPr/>
        </p:nvSpPr>
        <p:spPr>
          <a:xfrm>
            <a:off x="8097372" y="4491950"/>
            <a:ext cx="510484" cy="1601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50" b="1" dirty="0" smtClean="0"/>
              <a:t>計画～</a:t>
            </a:r>
            <a:endParaRPr kumimoji="1" lang="en-US" altLang="ja-JP" sz="1050" b="1" dirty="0" smtClean="0"/>
          </a:p>
          <a:p>
            <a:pPr algn="ctr"/>
            <a:r>
              <a:rPr kumimoji="1" lang="ja-JP" altLang="en-US" sz="1050" b="1" dirty="0" smtClean="0"/>
              <a:t>振り返り</a:t>
            </a:r>
            <a:endParaRPr kumimoji="1" lang="ja-JP" altLang="en-US" sz="1050" b="1" dirty="0"/>
          </a:p>
        </p:txBody>
      </p:sp>
      <p:sp>
        <p:nvSpPr>
          <p:cNvPr id="12"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smtClean="0">
                <a:latin typeface="ＭＳ Ｐ明朝" panose="02020600040205080304" pitchFamily="18" charset="-128"/>
                <a:ea typeface="ＭＳ Ｐ明朝" panose="02020600040205080304" pitchFamily="18" charset="-128"/>
              </a:rPr>
              <a:t>平成</a:t>
            </a:r>
            <a:r>
              <a:rPr lang="en-US" altLang="ja-JP" sz="1200" i="1" dirty="0" smtClean="0">
                <a:latin typeface="ＭＳ Ｐ明朝" panose="02020600040205080304" pitchFamily="18" charset="-128"/>
                <a:ea typeface="ＭＳ Ｐ明朝" panose="02020600040205080304" pitchFamily="18" charset="-128"/>
              </a:rPr>
              <a:t>30</a:t>
            </a:r>
            <a:r>
              <a:rPr lang="ja-JP" altLang="en-US" sz="1200" i="1" dirty="0" smtClean="0">
                <a:latin typeface="ＭＳ Ｐ明朝" panose="02020600040205080304" pitchFamily="18" charset="-128"/>
                <a:ea typeface="ＭＳ Ｐ明朝" panose="02020600040205080304" pitchFamily="18" charset="-128"/>
              </a:rPr>
              <a:t>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65215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9455</TotalTime>
  <Words>3919</Words>
  <Application>Microsoft Office PowerPoint</Application>
  <PresentationFormat>画面に合わせる (4:3)</PresentationFormat>
  <Paragraphs>1061</Paragraphs>
  <Slides>57</Slides>
  <Notes>37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57</vt:i4>
      </vt:variant>
    </vt:vector>
  </HeadingPairs>
  <TitlesOfParts>
    <vt:vector size="66" baseType="lpstr">
      <vt:lpstr>HGPｺﾞｼｯｸE</vt:lpstr>
      <vt:lpstr>HGP創英ﾌﾟﾚｾﾞﾝｽEB</vt:lpstr>
      <vt:lpstr>HGP創英角ｺﾞｼｯｸUB</vt:lpstr>
      <vt:lpstr>HG丸ｺﾞｼｯｸM-PRO</vt:lpstr>
      <vt:lpstr>ＭＳ Ｐゴシック</vt:lpstr>
      <vt:lpstr>ＭＳ Ｐ明朝</vt:lpstr>
      <vt:lpstr>メイリオ</vt:lpstr>
      <vt:lpstr>Arial</vt:lpstr>
      <vt:lpstr>標準デザイン</vt:lpstr>
      <vt:lpstr>平成30年度主任相談支援専門員養成研修</vt:lpstr>
      <vt:lpstr>本科目のねらい</vt:lpstr>
      <vt:lpstr>研修講義と演習の流れ</vt:lpstr>
      <vt:lpstr>セッション　１  地域で人材育成するためのステージ作りをイメージする </vt:lpstr>
      <vt:lpstr>講義１　地域で人材育成するための ステージ作り</vt:lpstr>
      <vt:lpstr>１．育成エリアの地域を知る（事前課題）</vt:lpstr>
      <vt:lpstr>２．具体的に仕組みを作る～市町村の理解と協働～</vt:lpstr>
      <vt:lpstr>３．研修企画側の育成（事務局体制の確保）</vt:lpstr>
      <vt:lpstr>４．実践と振り返りの積み重ね</vt:lpstr>
      <vt:lpstr>５．育成エリアの人材育成の継続性の担保</vt:lpstr>
      <vt:lpstr>演習　１ テーマ：地域で人材育成するためのステージ作りをイメージする </vt:lpstr>
      <vt:lpstr>地域で人材育成するため規模と相談支援専門員の実態を知る</vt:lpstr>
      <vt:lpstr>演習　１　　テーマ：地域で人材育成するためのステージ作りをイメージする　　　　　　　　　　　シート１ グループワーク　【２０分】　　想定した内容をグループで共有しましょう。　　　　　　　　　　　　  </vt:lpstr>
      <vt:lpstr>セッション　１　全体共有</vt:lpstr>
      <vt:lpstr>セッション　１　まとめ ～実地教育としての実習企画の参考として～ </vt:lpstr>
      <vt:lpstr>セッション　１　まとめ</vt:lpstr>
      <vt:lpstr>セッション　２  育成エリアでのＯＪＴ機能と実地教育の実践 </vt:lpstr>
      <vt:lpstr>講義２　ＯＪＴと実地教育　　　　 　　　　（OJT：On-The-Job Training）</vt:lpstr>
      <vt:lpstr>OJTと実地教育の実践 </vt:lpstr>
      <vt:lpstr>ＯＪＴの基本ステップ と企画実施へのヒント ～「４段階職業指導法」～</vt:lpstr>
      <vt:lpstr>ＯＪＴ体制への取り組み</vt:lpstr>
      <vt:lpstr>セッション　２　情報提供</vt:lpstr>
      <vt:lpstr>PowerPoint プレゼンテーション</vt:lpstr>
      <vt:lpstr>PowerPoint プレゼンテーション</vt:lpstr>
      <vt:lpstr>地域における実地教育実践報告 神奈川県現任研の実地教育を通して</vt:lpstr>
      <vt:lpstr>　神奈川県　現任研修における 　　実地教育の実践事例紹介　　　　　　　 報告者（神奈川県：冨岡講師）</vt:lpstr>
      <vt:lpstr>　神奈川県　現任研修における 　　実地教育の実践事例紹介　　　　　　　 報告者（神奈川県：冨岡講師）</vt:lpstr>
      <vt:lpstr>グループ討議へのヒント</vt:lpstr>
      <vt:lpstr>演習　２ テーマ：相談支援の質の向上に向けた実地教育への地域での準備  </vt:lpstr>
      <vt:lpstr>セッション　２　全体共有</vt:lpstr>
      <vt:lpstr>まとめ ＯＪＴ並びに実地教育が機能不全に陥る理由と配慮点</vt:lpstr>
      <vt:lpstr>セッション３　 計画相談の質の向上と ＯＪＴ機能と実地教育 ～サービス等利用計画の評価～</vt:lpstr>
      <vt:lpstr>計画の評価はなぜ必要か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参考：演習資料 　　サービス等利用計画の質の向上</vt:lpstr>
      <vt:lpstr>参考：演習資料 　　サービス等利用計画の質の向上</vt:lpstr>
      <vt:lpstr>参考：演習資料 　セッションの全体共有</vt:lpstr>
      <vt:lpstr>計画相談支援の評価実践へのヒント</vt:lpstr>
      <vt:lpstr>計画相談支援の評価実践へのヒント</vt:lpstr>
      <vt:lpstr>演習　３　（個人ワークシート　Ａ４） テーマ：地域で人材育成するステージ作りと具体的な準備演習の振り返り</vt:lpstr>
      <vt:lpstr>PowerPoint プレゼンテーション</vt:lpstr>
      <vt:lpstr>PowerPoint プレゼンテーション</vt:lpstr>
      <vt:lpstr>想定される 基幹相談支援センターが地域で担う人材育成</vt:lpstr>
      <vt:lpstr>まとめ（全体）  地域住民や他機関を 巻きこんだ研修企画へ</vt:lpstr>
      <vt:lpstr>講義３　　地域住民や他機関を巻きこんだ研修</vt:lpstr>
      <vt:lpstr>PowerPoint プレゼンテーション</vt:lpstr>
      <vt:lpstr>地域からの応援体制整への展開</vt:lpstr>
      <vt:lpstr>地域住民からの応援 個別ケース（サービス等利用計画の実践）</vt:lpstr>
      <vt:lpstr>PowerPoint プレゼンテーション</vt:lpstr>
      <vt:lpstr>基幹相談支援センターが担う人材育成</vt:lpstr>
      <vt:lpstr>相談支援で培ったスキルを 地域の人材育成のために惜しみなく地域へ提供すること！</vt:lpstr>
      <vt:lpstr>ＯＪＴと実地教育の一例</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hashizume</dc:creator>
  <cp:lastModifiedBy>北村</cp:lastModifiedBy>
  <cp:revision>587</cp:revision>
  <cp:lastPrinted>2018-12-29T07:06:18Z</cp:lastPrinted>
  <dcterms:created xsi:type="dcterms:W3CDTF">2006-03-03T14:21:43Z</dcterms:created>
  <dcterms:modified xsi:type="dcterms:W3CDTF">2019-02-20T01:12:23Z</dcterms:modified>
</cp:coreProperties>
</file>